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406" r:id="rId5"/>
    <p:sldId id="458" r:id="rId6"/>
    <p:sldId id="464" r:id="rId7"/>
    <p:sldId id="465" r:id="rId8"/>
    <p:sldId id="466" r:id="rId9"/>
    <p:sldId id="467" r:id="rId10"/>
    <p:sldId id="468" r:id="rId11"/>
    <p:sldId id="469" r:id="rId12"/>
    <p:sldId id="443" r:id="rId13"/>
    <p:sldId id="434" r:id="rId14"/>
    <p:sldId id="440" r:id="rId15"/>
    <p:sldId id="470" r:id="rId16"/>
    <p:sldId id="477" r:id="rId17"/>
    <p:sldId id="485" r:id="rId18"/>
    <p:sldId id="482" r:id="rId19"/>
    <p:sldId id="473" r:id="rId20"/>
    <p:sldId id="474" r:id="rId21"/>
    <p:sldId id="480" r:id="rId22"/>
    <p:sldId id="481" r:id="rId23"/>
    <p:sldId id="483" r:id="rId24"/>
    <p:sldId id="454" r:id="rId25"/>
    <p:sldId id="455" r:id="rId26"/>
    <p:sldId id="456" r:id="rId27"/>
    <p:sldId id="457" r:id="rId28"/>
    <p:sldId id="438" r:id="rId29"/>
    <p:sldId id="459" r:id="rId30"/>
  </p:sldIdLst>
  <p:sldSz cx="12192000" cy="6858000"/>
  <p:notesSz cx="6881813" cy="9167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1C"/>
    <a:srgbClr val="C3B2CB"/>
    <a:srgbClr val="D60008"/>
    <a:srgbClr val="91BFAC"/>
    <a:srgbClr val="58595B"/>
    <a:srgbClr val="425563"/>
    <a:srgbClr val="A6093D"/>
    <a:srgbClr val="000000"/>
    <a:srgbClr val="768692"/>
    <a:srgbClr val="A4BC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06" autoAdjust="0"/>
    <p:restoredTop sz="73072" autoAdjust="0"/>
  </p:normalViewPr>
  <p:slideViewPr>
    <p:cSldViewPr snapToGrid="0" showGuides="1">
      <p:cViewPr varScale="1">
        <p:scale>
          <a:sx n="60" d="100"/>
          <a:sy n="60" d="100"/>
        </p:scale>
        <p:origin x="293" y="48"/>
      </p:cViewPr>
      <p:guideLst/>
    </p:cSldViewPr>
  </p:slideViewPr>
  <p:notesTextViewPr>
    <p:cViewPr>
      <p:scale>
        <a:sx n="100" d="100"/>
        <a:sy n="100" d="100"/>
      </p:scale>
      <p:origin x="0" y="0"/>
    </p:cViewPr>
  </p:notesTextViewPr>
  <p:sorterViewPr>
    <p:cViewPr>
      <p:scale>
        <a:sx n="73" d="100"/>
        <a:sy n="73" d="100"/>
      </p:scale>
      <p:origin x="0" y="-496"/>
    </p:cViewPr>
  </p:sorterViewPr>
  <p:notesViewPr>
    <p:cSldViewPr snapToGrid="0">
      <p:cViewPr varScale="1">
        <p:scale>
          <a:sx n="81" d="100"/>
          <a:sy n="81" d="100"/>
        </p:scale>
        <p:origin x="2178" y="90"/>
      </p:cViewPr>
      <p:guideLst>
        <p:guide orient="horz" pos="288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18" cy="457784"/>
          </a:xfrm>
          <a:prstGeom prst="rect">
            <a:avLst/>
          </a:prstGeom>
        </p:spPr>
        <p:txBody>
          <a:bodyPr vert="horz" lIns="86749" tIns="43375" rIns="86749" bIns="43375" rtlCol="0"/>
          <a:lstStyle>
            <a:lvl1pPr algn="l">
              <a:defRPr sz="1100"/>
            </a:lvl1pPr>
          </a:lstStyle>
          <a:p>
            <a:endParaRPr lang="en-US"/>
          </a:p>
        </p:txBody>
      </p:sp>
      <p:sp>
        <p:nvSpPr>
          <p:cNvPr id="3" name="Date Placeholder 2"/>
          <p:cNvSpPr>
            <a:spLocks noGrp="1"/>
          </p:cNvSpPr>
          <p:nvPr>
            <p:ph type="dt" sz="quarter" idx="1"/>
          </p:nvPr>
        </p:nvSpPr>
        <p:spPr>
          <a:xfrm>
            <a:off x="3897902" y="1"/>
            <a:ext cx="2982418" cy="457784"/>
          </a:xfrm>
          <a:prstGeom prst="rect">
            <a:avLst/>
          </a:prstGeom>
        </p:spPr>
        <p:txBody>
          <a:bodyPr vert="horz" lIns="86749" tIns="43375" rIns="86749" bIns="43375" rtlCol="0"/>
          <a:lstStyle>
            <a:lvl1pPr algn="r">
              <a:defRPr sz="1100"/>
            </a:lvl1pPr>
          </a:lstStyle>
          <a:p>
            <a:fld id="{49FDB3B5-76D7-4EAE-BECE-409B0DCE44B3}" type="datetimeFigureOut">
              <a:rPr lang="en-US" smtClean="0"/>
              <a:t>11/14/2024</a:t>
            </a:fld>
            <a:endParaRPr lang="en-US"/>
          </a:p>
        </p:txBody>
      </p:sp>
      <p:sp>
        <p:nvSpPr>
          <p:cNvPr id="4" name="Footer Placeholder 3"/>
          <p:cNvSpPr>
            <a:spLocks noGrp="1"/>
          </p:cNvSpPr>
          <p:nvPr>
            <p:ph type="ftr" sz="quarter" idx="2"/>
          </p:nvPr>
        </p:nvSpPr>
        <p:spPr>
          <a:xfrm>
            <a:off x="0" y="8708514"/>
            <a:ext cx="2982418" cy="457784"/>
          </a:xfrm>
          <a:prstGeom prst="rect">
            <a:avLst/>
          </a:prstGeom>
        </p:spPr>
        <p:txBody>
          <a:bodyPr vert="horz" lIns="86749" tIns="43375" rIns="86749" bIns="43375" rtlCol="0" anchor="b"/>
          <a:lstStyle>
            <a:lvl1pPr algn="l">
              <a:defRPr sz="1100"/>
            </a:lvl1pPr>
          </a:lstStyle>
          <a:p>
            <a:endParaRPr lang="en-US"/>
          </a:p>
        </p:txBody>
      </p:sp>
    </p:spTree>
    <p:extLst>
      <p:ext uri="{BB962C8B-B14F-4D97-AF65-F5344CB8AC3E}">
        <p14:creationId xmlns:p14="http://schemas.microsoft.com/office/powerpoint/2010/main" val="251743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58391"/>
          </a:xfrm>
          <a:prstGeom prst="rect">
            <a:avLst/>
          </a:prstGeom>
        </p:spPr>
        <p:txBody>
          <a:bodyPr vert="horz" lIns="91702" tIns="45852" rIns="91702" bIns="45852" rtlCol="0"/>
          <a:lstStyle>
            <a:lvl1pPr algn="l">
              <a:defRPr sz="1200"/>
            </a:lvl1pPr>
          </a:lstStyle>
          <a:p>
            <a:endParaRPr lang="en-US"/>
          </a:p>
        </p:txBody>
      </p:sp>
      <p:sp>
        <p:nvSpPr>
          <p:cNvPr id="3" name="Date Placeholder 2"/>
          <p:cNvSpPr>
            <a:spLocks noGrp="1"/>
          </p:cNvSpPr>
          <p:nvPr>
            <p:ph type="dt" idx="1"/>
          </p:nvPr>
        </p:nvSpPr>
        <p:spPr>
          <a:xfrm>
            <a:off x="3898101" y="0"/>
            <a:ext cx="2982119" cy="458391"/>
          </a:xfrm>
          <a:prstGeom prst="rect">
            <a:avLst/>
          </a:prstGeom>
        </p:spPr>
        <p:txBody>
          <a:bodyPr vert="horz" lIns="91702" tIns="45852" rIns="91702" bIns="45852" rtlCol="0"/>
          <a:lstStyle>
            <a:lvl1pPr algn="r">
              <a:defRPr sz="1200"/>
            </a:lvl1pPr>
          </a:lstStyle>
          <a:p>
            <a:fld id="{49B5D326-05E9-4411-9421-3DC7C6825B00}" type="datetimeFigureOut">
              <a:rPr lang="en-US" smtClean="0"/>
              <a:t>11/14/2024</a:t>
            </a:fld>
            <a:endParaRPr lang="en-US"/>
          </a:p>
        </p:txBody>
      </p:sp>
      <p:sp>
        <p:nvSpPr>
          <p:cNvPr id="4" name="Slide Image Placeholder 3"/>
          <p:cNvSpPr>
            <a:spLocks noGrp="1" noRot="1" noChangeAspect="1"/>
          </p:cNvSpPr>
          <p:nvPr>
            <p:ph type="sldImg" idx="2"/>
          </p:nvPr>
        </p:nvSpPr>
        <p:spPr>
          <a:xfrm>
            <a:off x="387350" y="688975"/>
            <a:ext cx="6107113" cy="3436938"/>
          </a:xfrm>
          <a:prstGeom prst="rect">
            <a:avLst/>
          </a:prstGeom>
          <a:noFill/>
          <a:ln w="12700">
            <a:solidFill>
              <a:prstClr val="black"/>
            </a:solidFill>
          </a:ln>
        </p:spPr>
        <p:txBody>
          <a:bodyPr vert="horz" lIns="91702" tIns="45852" rIns="91702" bIns="45852" rtlCol="0" anchor="ctr"/>
          <a:lstStyle/>
          <a:p>
            <a:endParaRPr lang="en-US"/>
          </a:p>
        </p:txBody>
      </p:sp>
      <p:sp>
        <p:nvSpPr>
          <p:cNvPr id="5" name="Notes Placeholder 4"/>
          <p:cNvSpPr>
            <a:spLocks noGrp="1"/>
          </p:cNvSpPr>
          <p:nvPr>
            <p:ph type="body" sz="quarter" idx="3"/>
          </p:nvPr>
        </p:nvSpPr>
        <p:spPr>
          <a:xfrm>
            <a:off x="688182" y="4354711"/>
            <a:ext cx="5505450" cy="4125516"/>
          </a:xfrm>
          <a:prstGeom prst="rect">
            <a:avLst/>
          </a:prstGeom>
        </p:spPr>
        <p:txBody>
          <a:bodyPr vert="horz" lIns="91702" tIns="45852" rIns="91702" bIns="458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07831"/>
            <a:ext cx="2982119" cy="458391"/>
          </a:xfrm>
          <a:prstGeom prst="rect">
            <a:avLst/>
          </a:prstGeom>
        </p:spPr>
        <p:txBody>
          <a:bodyPr vert="horz" lIns="91702" tIns="45852" rIns="91702" bIns="45852" rtlCol="0" anchor="b"/>
          <a:lstStyle>
            <a:lvl1pPr algn="l">
              <a:defRPr sz="1200"/>
            </a:lvl1pPr>
          </a:lstStyle>
          <a:p>
            <a:endParaRPr lang="en-US"/>
          </a:p>
        </p:txBody>
      </p:sp>
      <p:sp>
        <p:nvSpPr>
          <p:cNvPr id="7" name="Slide Number Placeholder 6"/>
          <p:cNvSpPr>
            <a:spLocks noGrp="1"/>
          </p:cNvSpPr>
          <p:nvPr>
            <p:ph type="sldNum" sz="quarter" idx="5"/>
          </p:nvPr>
        </p:nvSpPr>
        <p:spPr>
          <a:xfrm>
            <a:off x="3898101" y="8707831"/>
            <a:ext cx="2982119" cy="458391"/>
          </a:xfrm>
          <a:prstGeom prst="rect">
            <a:avLst/>
          </a:prstGeom>
        </p:spPr>
        <p:txBody>
          <a:bodyPr vert="horz" lIns="91702" tIns="45852" rIns="91702" bIns="45852" rtlCol="0" anchor="b"/>
          <a:lstStyle>
            <a:lvl1pPr algn="r">
              <a:defRPr sz="1200"/>
            </a:lvl1pPr>
          </a:lstStyle>
          <a:p>
            <a:fld id="{210488F3-672D-4660-8433-22AED5F3ED70}" type="slidenum">
              <a:rPr lang="en-US" smtClean="0"/>
              <a:t>‹#›</a:t>
            </a:fld>
            <a:endParaRPr lang="en-US"/>
          </a:p>
        </p:txBody>
      </p:sp>
    </p:spTree>
    <p:extLst>
      <p:ext uri="{BB962C8B-B14F-4D97-AF65-F5344CB8AC3E}">
        <p14:creationId xmlns:p14="http://schemas.microsoft.com/office/powerpoint/2010/main" val="367679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talk today is being presented by myself, Susan Calcaterra, an addiction medicine physician, and Jenny Scherbak, and Clinical Pharmacy Specialist. We both work at the University of Colorado Hospital. </a:t>
            </a:r>
          </a:p>
        </p:txBody>
      </p:sp>
      <p:sp>
        <p:nvSpPr>
          <p:cNvPr id="4" name="Slide Number Placeholder 3"/>
          <p:cNvSpPr>
            <a:spLocks noGrp="1"/>
          </p:cNvSpPr>
          <p:nvPr>
            <p:ph type="sldNum" sz="quarter" idx="5"/>
          </p:nvPr>
        </p:nvSpPr>
        <p:spPr/>
        <p:txBody>
          <a:bodyPr/>
          <a:lstStyle/>
          <a:p>
            <a:fld id="{210488F3-672D-4660-8433-22AED5F3ED70}" type="slidenum">
              <a:rPr lang="en-US" smtClean="0"/>
              <a:t>1</a:t>
            </a:fld>
            <a:endParaRPr lang="en-US"/>
          </a:p>
        </p:txBody>
      </p:sp>
    </p:spTree>
    <p:extLst>
      <p:ext uri="{BB962C8B-B14F-4D97-AF65-F5344CB8AC3E}">
        <p14:creationId xmlns:p14="http://schemas.microsoft.com/office/powerpoint/2010/main" val="3687227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presentation today has three learning points:</a:t>
            </a:r>
          </a:p>
          <a:p>
            <a:pPr marL="342900" indent="-342900">
              <a:buFont typeface="Arial" panose="020B0604020202020204" pitchFamily="34" charset="0"/>
              <a:buChar char="•"/>
            </a:pPr>
            <a:r>
              <a:rPr lang="en-US" sz="1200" dirty="0"/>
              <a:t>To describe processes taken to develop and implement a federally compliant methadone take-home program </a:t>
            </a:r>
          </a:p>
          <a:p>
            <a:pPr marL="342900" indent="-342900">
              <a:buFont typeface="Arial" panose="020B0604020202020204" pitchFamily="34" charset="0"/>
              <a:buChar char="•"/>
            </a:pPr>
            <a:r>
              <a:rPr lang="en-US" sz="1200" dirty="0"/>
              <a:t>To demonstrate cost savings in healthcare dollars to gain leadership buy-in for program development and implementation</a:t>
            </a:r>
          </a:p>
          <a:p>
            <a:endParaRPr lang="en-US" dirty="0"/>
          </a:p>
        </p:txBody>
      </p:sp>
      <p:sp>
        <p:nvSpPr>
          <p:cNvPr id="4" name="Slide Number Placeholder 3"/>
          <p:cNvSpPr>
            <a:spLocks noGrp="1"/>
          </p:cNvSpPr>
          <p:nvPr>
            <p:ph type="sldNum" sz="quarter" idx="10"/>
          </p:nvPr>
        </p:nvSpPr>
        <p:spPr/>
        <p:txBody>
          <a:bodyPr/>
          <a:lstStyle/>
          <a:p>
            <a:fld id="{210488F3-672D-4660-8433-22AED5F3ED70}" type="slidenum">
              <a:rPr lang="en-US" smtClean="0"/>
              <a:t>11</a:t>
            </a:fld>
            <a:endParaRPr lang="en-US"/>
          </a:p>
        </p:txBody>
      </p:sp>
    </p:spTree>
    <p:extLst>
      <p:ext uri="{BB962C8B-B14F-4D97-AF65-F5344CB8AC3E}">
        <p14:creationId xmlns:p14="http://schemas.microsoft.com/office/powerpoint/2010/main" val="3467058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Verbalize</a:t>
            </a:r>
            <a:r>
              <a:rPr lang="en-US" baseline="0" dirty="0"/>
              <a:t> this change from 1 day at a time to 72-hours at a time </a:t>
            </a:r>
          </a:p>
          <a:p>
            <a:r>
              <a:rPr lang="en-US" baseline="0" dirty="0"/>
              <a:t>Dispense vs prescribe </a:t>
            </a:r>
            <a:endParaRPr lang="en-US" dirty="0"/>
          </a:p>
        </p:txBody>
      </p:sp>
      <p:sp>
        <p:nvSpPr>
          <p:cNvPr id="4" name="Slide Number Placeholder 3"/>
          <p:cNvSpPr>
            <a:spLocks noGrp="1"/>
          </p:cNvSpPr>
          <p:nvPr>
            <p:ph type="sldNum" sz="quarter" idx="10"/>
          </p:nvPr>
        </p:nvSpPr>
        <p:spPr/>
        <p:txBody>
          <a:bodyPr/>
          <a:lstStyle/>
          <a:p>
            <a:fld id="{210488F3-672D-4660-8433-22AED5F3ED70}" type="slidenum">
              <a:rPr lang="en-US" smtClean="0"/>
              <a:t>12</a:t>
            </a:fld>
            <a:endParaRPr lang="en-US"/>
          </a:p>
        </p:txBody>
      </p:sp>
    </p:spTree>
    <p:extLst>
      <p:ext uri="{BB962C8B-B14F-4D97-AF65-F5344CB8AC3E}">
        <p14:creationId xmlns:p14="http://schemas.microsoft.com/office/powerpoint/2010/main" val="288622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0488F3-672D-4660-8433-22AED5F3ED70}" type="slidenum">
              <a:rPr lang="en-US" smtClean="0"/>
              <a:t>13</a:t>
            </a:fld>
            <a:endParaRPr lang="en-US"/>
          </a:p>
        </p:txBody>
      </p:sp>
    </p:spTree>
    <p:extLst>
      <p:ext uri="{BB962C8B-B14F-4D97-AF65-F5344CB8AC3E}">
        <p14:creationId xmlns:p14="http://schemas.microsoft.com/office/powerpoint/2010/main" val="1437370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0488F3-672D-4660-8433-22AED5F3ED70}" type="slidenum">
              <a:rPr lang="en-US" smtClean="0"/>
              <a:t>14</a:t>
            </a:fld>
            <a:endParaRPr lang="en-US"/>
          </a:p>
        </p:txBody>
      </p:sp>
    </p:spTree>
    <p:extLst>
      <p:ext uri="{BB962C8B-B14F-4D97-AF65-F5344CB8AC3E}">
        <p14:creationId xmlns:p14="http://schemas.microsoft.com/office/powerpoint/2010/main" val="84608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 with stakeholders </a:t>
            </a:r>
          </a:p>
        </p:txBody>
      </p:sp>
      <p:sp>
        <p:nvSpPr>
          <p:cNvPr id="4" name="Slide Number Placeholder 3"/>
          <p:cNvSpPr>
            <a:spLocks noGrp="1"/>
          </p:cNvSpPr>
          <p:nvPr>
            <p:ph type="sldNum" sz="quarter" idx="10"/>
          </p:nvPr>
        </p:nvSpPr>
        <p:spPr/>
        <p:txBody>
          <a:bodyPr/>
          <a:lstStyle/>
          <a:p>
            <a:fld id="{210488F3-672D-4660-8433-22AED5F3ED70}" type="slidenum">
              <a:rPr lang="en-US" smtClean="0"/>
              <a:t>15</a:t>
            </a:fld>
            <a:endParaRPr lang="en-US"/>
          </a:p>
        </p:txBody>
      </p:sp>
    </p:spTree>
    <p:extLst>
      <p:ext uri="{BB962C8B-B14F-4D97-AF65-F5344CB8AC3E}">
        <p14:creationId xmlns:p14="http://schemas.microsoft.com/office/powerpoint/2010/main" val="873975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0488F3-672D-4660-8433-22AED5F3ED70}" type="slidenum">
              <a:rPr lang="en-US" smtClean="0"/>
              <a:t>16</a:t>
            </a:fld>
            <a:endParaRPr lang="en-US"/>
          </a:p>
        </p:txBody>
      </p:sp>
    </p:spTree>
    <p:extLst>
      <p:ext uri="{BB962C8B-B14F-4D97-AF65-F5344CB8AC3E}">
        <p14:creationId xmlns:p14="http://schemas.microsoft.com/office/powerpoint/2010/main" val="50027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Separate</a:t>
            </a:r>
            <a:r>
              <a:rPr lang="en-US" baseline="0" dirty="0"/>
              <a:t> slides </a:t>
            </a:r>
            <a:endParaRPr lang="en-US" dirty="0"/>
          </a:p>
        </p:txBody>
      </p:sp>
      <p:sp>
        <p:nvSpPr>
          <p:cNvPr id="4" name="Slide Number Placeholder 3"/>
          <p:cNvSpPr>
            <a:spLocks noGrp="1"/>
          </p:cNvSpPr>
          <p:nvPr>
            <p:ph type="sldNum" sz="quarter" idx="10"/>
          </p:nvPr>
        </p:nvSpPr>
        <p:spPr/>
        <p:txBody>
          <a:bodyPr/>
          <a:lstStyle/>
          <a:p>
            <a:fld id="{210488F3-672D-4660-8433-22AED5F3ED70}" type="slidenum">
              <a:rPr lang="en-US" smtClean="0"/>
              <a:t>17</a:t>
            </a:fld>
            <a:endParaRPr lang="en-US"/>
          </a:p>
        </p:txBody>
      </p:sp>
    </p:spTree>
    <p:extLst>
      <p:ext uri="{BB962C8B-B14F-4D97-AF65-F5344CB8AC3E}">
        <p14:creationId xmlns:p14="http://schemas.microsoft.com/office/powerpoint/2010/main" val="594004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Separate</a:t>
            </a:r>
            <a:r>
              <a:rPr lang="en-US" baseline="0" dirty="0"/>
              <a:t> slides </a:t>
            </a:r>
            <a:endParaRPr lang="en-US" dirty="0"/>
          </a:p>
        </p:txBody>
      </p:sp>
      <p:sp>
        <p:nvSpPr>
          <p:cNvPr id="4" name="Slide Number Placeholder 3"/>
          <p:cNvSpPr>
            <a:spLocks noGrp="1"/>
          </p:cNvSpPr>
          <p:nvPr>
            <p:ph type="sldNum" sz="quarter" idx="10"/>
          </p:nvPr>
        </p:nvSpPr>
        <p:spPr/>
        <p:txBody>
          <a:bodyPr/>
          <a:lstStyle/>
          <a:p>
            <a:fld id="{210488F3-672D-4660-8433-22AED5F3ED70}" type="slidenum">
              <a:rPr lang="en-US" smtClean="0"/>
              <a:t>18</a:t>
            </a:fld>
            <a:endParaRPr lang="en-US"/>
          </a:p>
        </p:txBody>
      </p:sp>
    </p:spTree>
    <p:extLst>
      <p:ext uri="{BB962C8B-B14F-4D97-AF65-F5344CB8AC3E}">
        <p14:creationId xmlns:p14="http://schemas.microsoft.com/office/powerpoint/2010/main" val="3407863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Separate</a:t>
            </a:r>
            <a:r>
              <a:rPr lang="en-US" baseline="0" dirty="0"/>
              <a:t> slides </a:t>
            </a:r>
            <a:endParaRPr lang="en-US" dirty="0"/>
          </a:p>
        </p:txBody>
      </p:sp>
      <p:sp>
        <p:nvSpPr>
          <p:cNvPr id="4" name="Slide Number Placeholder 3"/>
          <p:cNvSpPr>
            <a:spLocks noGrp="1"/>
          </p:cNvSpPr>
          <p:nvPr>
            <p:ph type="sldNum" sz="quarter" idx="10"/>
          </p:nvPr>
        </p:nvSpPr>
        <p:spPr/>
        <p:txBody>
          <a:bodyPr/>
          <a:lstStyle/>
          <a:p>
            <a:fld id="{210488F3-672D-4660-8433-22AED5F3ED70}" type="slidenum">
              <a:rPr lang="en-US" smtClean="0"/>
              <a:t>19</a:t>
            </a:fld>
            <a:endParaRPr lang="en-US"/>
          </a:p>
        </p:txBody>
      </p:sp>
    </p:spTree>
    <p:extLst>
      <p:ext uri="{BB962C8B-B14F-4D97-AF65-F5344CB8AC3E}">
        <p14:creationId xmlns:p14="http://schemas.microsoft.com/office/powerpoint/2010/main" val="3175703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of process development to go live: 7 months</a:t>
            </a:r>
          </a:p>
          <a:p>
            <a:r>
              <a:rPr lang="en-US" dirty="0"/>
              <a:t>Update the process: 3 months, restricted to add med service </a:t>
            </a:r>
          </a:p>
        </p:txBody>
      </p:sp>
      <p:sp>
        <p:nvSpPr>
          <p:cNvPr id="4" name="Slide Number Placeholder 3"/>
          <p:cNvSpPr>
            <a:spLocks noGrp="1"/>
          </p:cNvSpPr>
          <p:nvPr>
            <p:ph type="sldNum" sz="quarter" idx="10"/>
          </p:nvPr>
        </p:nvSpPr>
        <p:spPr/>
        <p:txBody>
          <a:bodyPr/>
          <a:lstStyle/>
          <a:p>
            <a:fld id="{210488F3-672D-4660-8433-22AED5F3ED70}" type="slidenum">
              <a:rPr lang="en-US" smtClean="0"/>
              <a:t>20</a:t>
            </a:fld>
            <a:endParaRPr lang="en-US"/>
          </a:p>
        </p:txBody>
      </p:sp>
    </p:spTree>
    <p:extLst>
      <p:ext uri="{BB962C8B-B14F-4D97-AF65-F5344CB8AC3E}">
        <p14:creationId xmlns:p14="http://schemas.microsoft.com/office/powerpoint/2010/main" val="235774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2336" indent="-182880">
              <a:spcBef>
                <a:spcPts val="1200"/>
              </a:spcBef>
              <a:buFont typeface="Arial" panose="020B0604020202020204" pitchFamily="34" charset="0"/>
              <a:buChar char="•"/>
            </a:pPr>
            <a:r>
              <a:rPr lang="en-US" sz="1200" dirty="0">
                <a:solidFill>
                  <a:schemeClr val="tx1"/>
                </a:solidFill>
              </a:rPr>
              <a:t>Over the past decade, hospitalizations related to opioid use disorder (OUD) increased 219%, a 3-fold increase</a:t>
            </a:r>
          </a:p>
          <a:p>
            <a:endParaRPr lang="en-US" dirty="0"/>
          </a:p>
        </p:txBody>
      </p:sp>
      <p:sp>
        <p:nvSpPr>
          <p:cNvPr id="4" name="Slide Number Placeholder 3"/>
          <p:cNvSpPr>
            <a:spLocks noGrp="1"/>
          </p:cNvSpPr>
          <p:nvPr>
            <p:ph type="sldNum" sz="quarter" idx="5"/>
          </p:nvPr>
        </p:nvSpPr>
        <p:spPr/>
        <p:txBody>
          <a:bodyPr/>
          <a:lstStyle/>
          <a:p>
            <a:fld id="{210488F3-672D-4660-8433-22AED5F3ED70}" type="slidenum">
              <a:rPr lang="en-US" smtClean="0"/>
              <a:t>3</a:t>
            </a:fld>
            <a:endParaRPr lang="en-US"/>
          </a:p>
        </p:txBody>
      </p:sp>
    </p:spTree>
    <p:extLst>
      <p:ext uri="{BB962C8B-B14F-4D97-AF65-F5344CB8AC3E}">
        <p14:creationId xmlns:p14="http://schemas.microsoft.com/office/powerpoint/2010/main" val="3174952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illustrates the number of patients who received take home methadone doses from Nov 2023 to early Nov 2024. The light blue line represents take-home methadone orders placed, the orange line is the number of patients who received take-home methadone doses, and the dark blue line, which is obscured by the orange line, represents hospital encounters.   </a:t>
            </a:r>
          </a:p>
          <a:p>
            <a:endParaRPr lang="en-US" dirty="0"/>
          </a:p>
          <a:p>
            <a:r>
              <a:rPr lang="en-US" dirty="0"/>
              <a:t>From Nov 2023 to early Nov 2024, 81 patients with 97 hospitalizations received 216 take-home methadone doses. This means that some patients had more than 1 hospitalization during this period and received take-home doses more than once. You can see that take home doses track with hospital patient volumes with the winter being busy time in the hospital and the summer being a slower time. </a:t>
            </a:r>
          </a:p>
        </p:txBody>
      </p:sp>
      <p:sp>
        <p:nvSpPr>
          <p:cNvPr id="4" name="Slide Number Placeholder 3"/>
          <p:cNvSpPr>
            <a:spLocks noGrp="1"/>
          </p:cNvSpPr>
          <p:nvPr>
            <p:ph type="sldNum" sz="quarter" idx="10"/>
          </p:nvPr>
        </p:nvSpPr>
        <p:spPr/>
        <p:txBody>
          <a:bodyPr/>
          <a:lstStyle/>
          <a:p>
            <a:fld id="{210488F3-672D-4660-8433-22AED5F3ED70}" type="slidenum">
              <a:rPr lang="en-US" smtClean="0"/>
              <a:t>21</a:t>
            </a:fld>
            <a:endParaRPr lang="en-US"/>
          </a:p>
        </p:txBody>
      </p:sp>
    </p:spTree>
    <p:extLst>
      <p:ext uri="{BB962C8B-B14F-4D97-AF65-F5344CB8AC3E}">
        <p14:creationId xmlns:p14="http://schemas.microsoft.com/office/powerpoint/2010/main" val="1836448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illustrates the average methadone take-home quantity and dose dispensed each month between Nov 2023 to early Nov 2024. During this time, the average number of doses dispensed was two doses per person and the average dose dispensed was 73mg.</a:t>
            </a:r>
          </a:p>
          <a:p>
            <a:endParaRPr lang="en-US" dirty="0"/>
          </a:p>
        </p:txBody>
      </p:sp>
      <p:sp>
        <p:nvSpPr>
          <p:cNvPr id="4" name="Slide Number Placeholder 3"/>
          <p:cNvSpPr>
            <a:spLocks noGrp="1"/>
          </p:cNvSpPr>
          <p:nvPr>
            <p:ph type="sldNum" sz="quarter" idx="10"/>
          </p:nvPr>
        </p:nvSpPr>
        <p:spPr/>
        <p:txBody>
          <a:bodyPr/>
          <a:lstStyle/>
          <a:p>
            <a:fld id="{210488F3-672D-4660-8433-22AED5F3ED70}" type="slidenum">
              <a:rPr lang="en-US" smtClean="0"/>
              <a:t>22</a:t>
            </a:fld>
            <a:endParaRPr lang="en-US"/>
          </a:p>
        </p:txBody>
      </p:sp>
    </p:spTree>
    <p:extLst>
      <p:ext uri="{BB962C8B-B14F-4D97-AF65-F5344CB8AC3E}">
        <p14:creationId xmlns:p14="http://schemas.microsoft.com/office/powerpoint/2010/main" val="4195186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this project was to support patients to get to their OTP without experiencing opioid withdrawal when the clinic was closed on weekends or holidays. As expected, most doses were dispensed on Friday and Sat for Sat and Sunday take home doses. Doses were also dispensed on the weekday to support patients who needed to travel far distances to get to their OTP. </a:t>
            </a:r>
          </a:p>
        </p:txBody>
      </p:sp>
      <p:sp>
        <p:nvSpPr>
          <p:cNvPr id="4" name="Slide Number Placeholder 3"/>
          <p:cNvSpPr>
            <a:spLocks noGrp="1"/>
          </p:cNvSpPr>
          <p:nvPr>
            <p:ph type="sldNum" sz="quarter" idx="10"/>
          </p:nvPr>
        </p:nvSpPr>
        <p:spPr/>
        <p:txBody>
          <a:bodyPr/>
          <a:lstStyle/>
          <a:p>
            <a:fld id="{210488F3-672D-4660-8433-22AED5F3ED70}" type="slidenum">
              <a:rPr lang="en-US" smtClean="0"/>
              <a:t>23</a:t>
            </a:fld>
            <a:endParaRPr lang="en-US"/>
          </a:p>
        </p:txBody>
      </p:sp>
    </p:spTree>
    <p:extLst>
      <p:ext uri="{BB962C8B-B14F-4D97-AF65-F5344CB8AC3E}">
        <p14:creationId xmlns:p14="http://schemas.microsoft.com/office/powerpoint/2010/main" val="1800618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calculate expected cost savings, we identified </a:t>
            </a:r>
            <a:r>
              <a:rPr lang="en-US" b="0" dirty="0"/>
              <a:t>the </a:t>
            </a:r>
            <a:r>
              <a:rPr lang="en-US" b="0" i="0" dirty="0">
                <a:solidFill>
                  <a:srgbClr val="333333"/>
                </a:solidFill>
                <a:effectLst/>
                <a:latin typeface="Source Sans Pro" panose="020B0503030403020204" pitchFamily="34" charset="0"/>
              </a:rPr>
              <a:t>Hospital Adjusted Expenses per Inpatient Day reported by the American Hospital Association. The adjusted expense for one hospital day in Colorado is about $3,500. Previously, most clinicians kept medically stable patients in the hospital over the weekend to dose methadone. From Nov 2023” to Nov 2024” we dispensed 216 doses, which is approximately equivalent to 216 hospital days at a cost savings of $770,472 over the last year and likely over 1 million since program implementation last April 2023.</a:t>
            </a:r>
            <a:endParaRPr lang="en-US" dirty="0"/>
          </a:p>
        </p:txBody>
      </p:sp>
      <p:sp>
        <p:nvSpPr>
          <p:cNvPr id="4" name="Slide Number Placeholder 3"/>
          <p:cNvSpPr>
            <a:spLocks noGrp="1"/>
          </p:cNvSpPr>
          <p:nvPr>
            <p:ph type="sldNum" sz="quarter" idx="10"/>
          </p:nvPr>
        </p:nvSpPr>
        <p:spPr/>
        <p:txBody>
          <a:bodyPr/>
          <a:lstStyle/>
          <a:p>
            <a:fld id="{210488F3-672D-4660-8433-22AED5F3ED70}" type="slidenum">
              <a:rPr lang="en-US" smtClean="0"/>
              <a:t>24</a:t>
            </a:fld>
            <a:endParaRPr lang="en-US"/>
          </a:p>
        </p:txBody>
      </p:sp>
    </p:spTree>
    <p:extLst>
      <p:ext uri="{BB962C8B-B14F-4D97-AF65-F5344CB8AC3E}">
        <p14:creationId xmlns:p14="http://schemas.microsoft.com/office/powerpoint/2010/main" val="1151271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0488F3-672D-4660-8433-22AED5F3ED70}" type="slidenum">
              <a:rPr lang="en-US" smtClean="0"/>
              <a:t>26</a:t>
            </a:fld>
            <a:endParaRPr lang="en-US"/>
          </a:p>
        </p:txBody>
      </p:sp>
    </p:spTree>
    <p:extLst>
      <p:ext uri="{BB962C8B-B14F-4D97-AF65-F5344CB8AC3E}">
        <p14:creationId xmlns:p14="http://schemas.microsoft.com/office/powerpoint/2010/main" val="197208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2336" indent="-182880">
              <a:spcBef>
                <a:spcPts val="1200"/>
              </a:spcBef>
              <a:buFont typeface="Arial" panose="020B0604020202020204" pitchFamily="34" charset="0"/>
              <a:buChar char="•"/>
            </a:pPr>
            <a:r>
              <a:rPr lang="en-US" sz="1200" dirty="0">
                <a:solidFill>
                  <a:schemeClr val="tx1"/>
                </a:solidFill>
              </a:rPr>
              <a:t>Hospital guidelines recommend the use of buprenorphine or methadone for opioid withdrawal </a:t>
            </a:r>
            <a:endParaRPr lang="en-US" sz="1200" dirty="0"/>
          </a:p>
          <a:p>
            <a:endParaRPr lang="en-US" dirty="0"/>
          </a:p>
        </p:txBody>
      </p:sp>
      <p:sp>
        <p:nvSpPr>
          <p:cNvPr id="4" name="Slide Number Placeholder 3"/>
          <p:cNvSpPr>
            <a:spLocks noGrp="1"/>
          </p:cNvSpPr>
          <p:nvPr>
            <p:ph type="sldNum" sz="quarter" idx="5"/>
          </p:nvPr>
        </p:nvSpPr>
        <p:spPr/>
        <p:txBody>
          <a:bodyPr/>
          <a:lstStyle/>
          <a:p>
            <a:fld id="{210488F3-672D-4660-8433-22AED5F3ED70}" type="slidenum">
              <a:rPr lang="en-US" smtClean="0"/>
              <a:t>4</a:t>
            </a:fld>
            <a:endParaRPr lang="en-US"/>
          </a:p>
        </p:txBody>
      </p:sp>
    </p:spTree>
    <p:extLst>
      <p:ext uri="{BB962C8B-B14F-4D97-AF65-F5344CB8AC3E}">
        <p14:creationId xmlns:p14="http://schemas.microsoft.com/office/powerpoint/2010/main" val="193695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Federal regulations state that patients initiated on methadone in the hospital must follow up at an Opioid Treatment Program (OTP) for ongoing treatment after hospital discharge</a:t>
            </a:r>
          </a:p>
          <a:p>
            <a:endParaRPr lang="en-US" dirty="0"/>
          </a:p>
        </p:txBody>
      </p:sp>
      <p:sp>
        <p:nvSpPr>
          <p:cNvPr id="4" name="Slide Number Placeholder 3"/>
          <p:cNvSpPr>
            <a:spLocks noGrp="1"/>
          </p:cNvSpPr>
          <p:nvPr>
            <p:ph type="sldNum" sz="quarter" idx="5"/>
          </p:nvPr>
        </p:nvSpPr>
        <p:spPr/>
        <p:txBody>
          <a:bodyPr/>
          <a:lstStyle/>
          <a:p>
            <a:fld id="{210488F3-672D-4660-8433-22AED5F3ED70}" type="slidenum">
              <a:rPr lang="en-US" smtClean="0"/>
              <a:t>5</a:t>
            </a:fld>
            <a:endParaRPr lang="en-US"/>
          </a:p>
        </p:txBody>
      </p:sp>
    </p:spTree>
    <p:extLst>
      <p:ext uri="{BB962C8B-B14F-4D97-AF65-F5344CB8AC3E}">
        <p14:creationId xmlns:p14="http://schemas.microsoft.com/office/powerpoint/2010/main" val="615839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2336" indent="-182880">
              <a:spcBef>
                <a:spcPts val="1200"/>
              </a:spcBef>
              <a:buFont typeface="Arial" panose="020B0604020202020204" pitchFamily="34" charset="0"/>
              <a:buChar char="•"/>
            </a:pPr>
            <a:r>
              <a:rPr lang="en-US" sz="1200" dirty="0"/>
              <a:t>Hospital to OTP linkage within 24 hrs can be very difficult especially during the weekend when OTPs have limited hours or are closed</a:t>
            </a:r>
          </a:p>
          <a:p>
            <a:pPr marL="402336" indent="-182880">
              <a:spcBef>
                <a:spcPts val="1200"/>
              </a:spcBef>
              <a:buFont typeface="Arial" panose="020B0604020202020204" pitchFamily="34" charset="0"/>
              <a:buChar char="•"/>
            </a:pPr>
            <a:r>
              <a:rPr lang="en-US" sz="1200" dirty="0"/>
              <a:t>Patient reported linkage barriers include opioid withdrawal, pain, lack of transportation, lack of identification, and unstable medical or mental illness</a:t>
            </a:r>
          </a:p>
          <a:p>
            <a:endParaRPr lang="en-US" dirty="0"/>
          </a:p>
        </p:txBody>
      </p:sp>
      <p:sp>
        <p:nvSpPr>
          <p:cNvPr id="4" name="Slide Number Placeholder 3"/>
          <p:cNvSpPr>
            <a:spLocks noGrp="1"/>
          </p:cNvSpPr>
          <p:nvPr>
            <p:ph type="sldNum" sz="quarter" idx="5"/>
          </p:nvPr>
        </p:nvSpPr>
        <p:spPr/>
        <p:txBody>
          <a:bodyPr/>
          <a:lstStyle/>
          <a:p>
            <a:fld id="{210488F3-672D-4660-8433-22AED5F3ED70}" type="slidenum">
              <a:rPr lang="en-US" smtClean="0"/>
              <a:t>6</a:t>
            </a:fld>
            <a:endParaRPr lang="en-US"/>
          </a:p>
        </p:txBody>
      </p:sp>
    </p:spTree>
    <p:extLst>
      <p:ext uri="{BB962C8B-B14F-4D97-AF65-F5344CB8AC3E}">
        <p14:creationId xmlns:p14="http://schemas.microsoft.com/office/powerpoint/2010/main" val="384439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Opioid withdrawal can lead to a return to fentanyl use, overdose, and death</a:t>
            </a:r>
          </a:p>
          <a:p>
            <a:endParaRPr lang="en-US" dirty="0"/>
          </a:p>
        </p:txBody>
      </p:sp>
      <p:sp>
        <p:nvSpPr>
          <p:cNvPr id="4" name="Slide Number Placeholder 3"/>
          <p:cNvSpPr>
            <a:spLocks noGrp="1"/>
          </p:cNvSpPr>
          <p:nvPr>
            <p:ph type="sldNum" sz="quarter" idx="5"/>
          </p:nvPr>
        </p:nvSpPr>
        <p:spPr/>
        <p:txBody>
          <a:bodyPr/>
          <a:lstStyle/>
          <a:p>
            <a:fld id="{210488F3-672D-4660-8433-22AED5F3ED70}" type="slidenum">
              <a:rPr lang="en-US" smtClean="0"/>
              <a:t>7</a:t>
            </a:fld>
            <a:endParaRPr lang="en-US"/>
          </a:p>
        </p:txBody>
      </p:sp>
    </p:spTree>
    <p:extLst>
      <p:ext uri="{BB962C8B-B14F-4D97-AF65-F5344CB8AC3E}">
        <p14:creationId xmlns:p14="http://schemas.microsoft.com/office/powerpoint/2010/main" val="3484771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Clinicians report moral distress when discharging patients over the weekend given a concern that their patient will experience opioid withdrawal and return to 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They also report concern about the financial cost of keeping medically stable patients in the hospital over the weekend for methadone dosing until the OTP is open on Monday. </a:t>
            </a:r>
          </a:p>
          <a:p>
            <a:endParaRPr lang="en-US" dirty="0"/>
          </a:p>
        </p:txBody>
      </p:sp>
      <p:sp>
        <p:nvSpPr>
          <p:cNvPr id="4" name="Slide Number Placeholder 3"/>
          <p:cNvSpPr>
            <a:spLocks noGrp="1"/>
          </p:cNvSpPr>
          <p:nvPr>
            <p:ph type="sldNum" sz="quarter" idx="5"/>
          </p:nvPr>
        </p:nvSpPr>
        <p:spPr/>
        <p:txBody>
          <a:bodyPr/>
          <a:lstStyle/>
          <a:p>
            <a:fld id="{210488F3-672D-4660-8433-22AED5F3ED70}" type="slidenum">
              <a:rPr lang="en-US" smtClean="0"/>
              <a:t>8</a:t>
            </a:fld>
            <a:endParaRPr lang="en-US"/>
          </a:p>
        </p:txBody>
      </p:sp>
    </p:spTree>
    <p:extLst>
      <p:ext uri="{BB962C8B-B14F-4D97-AF65-F5344CB8AC3E}">
        <p14:creationId xmlns:p14="http://schemas.microsoft.com/office/powerpoint/2010/main" val="1733806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0488F3-672D-4660-8433-22AED5F3ED70}" type="slidenum">
              <a:rPr lang="en-US" smtClean="0"/>
              <a:t>9</a:t>
            </a:fld>
            <a:endParaRPr lang="en-US"/>
          </a:p>
        </p:txBody>
      </p:sp>
    </p:spTree>
    <p:extLst>
      <p:ext uri="{BB962C8B-B14F-4D97-AF65-F5344CB8AC3E}">
        <p14:creationId xmlns:p14="http://schemas.microsoft.com/office/powerpoint/2010/main" val="128523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project had goals.</a:t>
            </a:r>
          </a:p>
          <a:p>
            <a:pPr marL="171450" lvl="1" indent="-171450">
              <a:spcBef>
                <a:spcPts val="1200"/>
              </a:spcBef>
              <a:buFont typeface="Arial" panose="020B0604020202020204" pitchFamily="34" charset="0"/>
              <a:buChar char="•"/>
            </a:pPr>
            <a:r>
              <a:rPr lang="en-US" sz="1200" dirty="0"/>
              <a:t>To develop a federally compliant process to dispense take-home methadone doses to hospitalized patients with OUD</a:t>
            </a:r>
          </a:p>
          <a:p>
            <a:pPr marL="171450" lvl="1" indent="-171450">
              <a:spcBef>
                <a:spcPts val="1200"/>
              </a:spcBef>
              <a:buFont typeface="Arial" panose="020B0604020202020204" pitchFamily="34" charset="0"/>
              <a:buChar char="•"/>
            </a:pPr>
            <a:r>
              <a:rPr lang="en-US" sz="1200" dirty="0"/>
              <a:t>To facilitate weekend and holiday hospital discharges when OTP may be closed or have limited hours</a:t>
            </a:r>
          </a:p>
          <a:p>
            <a:pPr marL="171450" lvl="1" indent="-171450">
              <a:spcBef>
                <a:spcPts val="1200"/>
              </a:spcBef>
              <a:buFont typeface="Arial" panose="020B0604020202020204" pitchFamily="34" charset="0"/>
              <a:buChar char="•"/>
            </a:pPr>
            <a:r>
              <a:rPr lang="en-US" sz="1200" dirty="0"/>
              <a:t>To support hospital to OTP linkage to reduce the risk of returning to fentanyl use, overdose, and death</a:t>
            </a:r>
          </a:p>
          <a:p>
            <a:endParaRPr lang="en-US" dirty="0"/>
          </a:p>
        </p:txBody>
      </p:sp>
      <p:sp>
        <p:nvSpPr>
          <p:cNvPr id="4" name="Slide Number Placeholder 3"/>
          <p:cNvSpPr>
            <a:spLocks noGrp="1"/>
          </p:cNvSpPr>
          <p:nvPr>
            <p:ph type="sldNum" sz="quarter" idx="5"/>
          </p:nvPr>
        </p:nvSpPr>
        <p:spPr/>
        <p:txBody>
          <a:bodyPr/>
          <a:lstStyle/>
          <a:p>
            <a:fld id="{210488F3-672D-4660-8433-22AED5F3ED70}" type="slidenum">
              <a:rPr lang="en-US" smtClean="0"/>
              <a:t>10</a:t>
            </a:fld>
            <a:endParaRPr lang="en-US"/>
          </a:p>
        </p:txBody>
      </p:sp>
    </p:spTree>
    <p:extLst>
      <p:ext uri="{BB962C8B-B14F-4D97-AF65-F5344CB8AC3E}">
        <p14:creationId xmlns:p14="http://schemas.microsoft.com/office/powerpoint/2010/main" val="1258497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Ref idx="1001">
        <a:schemeClr val="bg1"/>
      </p:bgRef>
    </p:bg>
    <p:spTree>
      <p:nvGrpSpPr>
        <p:cNvPr id="1" name=""/>
        <p:cNvGrpSpPr/>
        <p:nvPr/>
      </p:nvGrpSpPr>
      <p:grpSpPr>
        <a:xfrm>
          <a:off x="0" y="0"/>
          <a:ext cx="0" cy="0"/>
          <a:chOff x="0" y="0"/>
          <a:chExt cx="0" cy="0"/>
        </a:xfrm>
      </p:grpSpPr>
      <p:pic>
        <p:nvPicPr>
          <p:cNvPr id="20" name="Picture 19" descr="A person in a field&#10;&#10;Description automatically generated with low confidence">
            <a:extLst>
              <a:ext uri="{FF2B5EF4-FFF2-40B4-BE49-F238E27FC236}">
                <a16:creationId xmlns:a16="http://schemas.microsoft.com/office/drawing/2014/main" id="{088E3E46-FA6A-4C11-BC36-E7EB928971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86" t="19538" r="18388" b="12056"/>
          <a:stretch/>
        </p:blipFill>
        <p:spPr>
          <a:xfrm>
            <a:off x="-2708" y="1"/>
            <a:ext cx="12194708" cy="6858000"/>
          </a:xfrm>
          <a:prstGeom prst="rect">
            <a:avLst/>
          </a:prstGeom>
        </p:spPr>
      </p:pic>
      <p:pic>
        <p:nvPicPr>
          <p:cNvPr id="3" name="Picture 2" descr="Shape&#10;&#10;Description automatically generated">
            <a:extLst>
              <a:ext uri="{FF2B5EF4-FFF2-40B4-BE49-F238E27FC236}">
                <a16:creationId xmlns:a16="http://schemas.microsoft.com/office/drawing/2014/main" id="{35C81906-DD1F-DABC-F73C-1B2F8539C6CC}"/>
              </a:ext>
            </a:extLst>
          </p:cNvPr>
          <p:cNvPicPr>
            <a:picLocks noChangeAspect="1"/>
          </p:cNvPicPr>
          <p:nvPr userDrawn="1"/>
        </p:nvPicPr>
        <p:blipFill rotWithShape="1">
          <a:blip r:embed="rId3"/>
          <a:srcRect t="16148"/>
          <a:stretch/>
        </p:blipFill>
        <p:spPr>
          <a:xfrm>
            <a:off x="0" y="1107440"/>
            <a:ext cx="12192000" cy="5750560"/>
          </a:xfrm>
          <a:prstGeom prst="rect">
            <a:avLst/>
          </a:prstGeom>
        </p:spPr>
      </p:pic>
      <p:pic>
        <p:nvPicPr>
          <p:cNvPr id="12" name="Picture 11">
            <a:extLst>
              <a:ext uri="{FF2B5EF4-FFF2-40B4-BE49-F238E27FC236}">
                <a16:creationId xmlns:a16="http://schemas.microsoft.com/office/drawing/2014/main" id="{E8ECCA6A-26E9-CEBF-E6E7-BE4227050F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7417" y="6106286"/>
            <a:ext cx="2011561" cy="447887"/>
          </a:xfrm>
          <a:prstGeom prst="rect">
            <a:avLst/>
          </a:prstGeom>
        </p:spPr>
      </p:pic>
      <p:sp>
        <p:nvSpPr>
          <p:cNvPr id="9" name="Title 1"/>
          <p:cNvSpPr>
            <a:spLocks noGrp="1"/>
          </p:cNvSpPr>
          <p:nvPr>
            <p:ph type="title" hasCustomPrompt="1"/>
          </p:nvPr>
        </p:nvSpPr>
        <p:spPr>
          <a:xfrm>
            <a:off x="457102" y="446709"/>
            <a:ext cx="10924312" cy="1001091"/>
          </a:xfrm>
        </p:spPr>
        <p:txBody>
          <a:bodyPr anchor="t"/>
          <a:lstStyle>
            <a:lvl1pPr>
              <a:defRPr sz="2800" b="0">
                <a:solidFill>
                  <a:schemeClr val="tx2"/>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787" y="1640297"/>
            <a:ext cx="5511213" cy="874303"/>
          </a:xfrm>
        </p:spPr>
        <p:txBody>
          <a:bodyPr/>
          <a:lstStyle>
            <a:lvl1pPr>
              <a:defRPr sz="1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6310275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bottom arc">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43"/>
            <a:ext cx="11267641" cy="994981"/>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629" y="1639726"/>
            <a:ext cx="11261289" cy="684374"/>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7" name="Picture 6">
            <a:extLst>
              <a:ext uri="{FF2B5EF4-FFF2-40B4-BE49-F238E27FC236}">
                <a16:creationId xmlns:a16="http://schemas.microsoft.com/office/drawing/2014/main" id="{8DE6735E-7470-0116-BB42-19532ADE4B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8" name="Footer Placeholder 3">
            <a:extLst>
              <a:ext uri="{FF2B5EF4-FFF2-40B4-BE49-F238E27FC236}">
                <a16:creationId xmlns:a16="http://schemas.microsoft.com/office/drawing/2014/main" id="{F98109A1-67F1-1B88-783A-69F7A6B6543D}"/>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0" name="Text Placeholder 2">
            <a:extLst>
              <a:ext uri="{FF2B5EF4-FFF2-40B4-BE49-F238E27FC236}">
                <a16:creationId xmlns:a16="http://schemas.microsoft.com/office/drawing/2014/main" id="{94FC5CCD-C67F-5708-B476-F923B90F9878}"/>
              </a:ext>
            </a:extLst>
          </p:cNvPr>
          <p:cNvSpPr>
            <a:spLocks noGrp="1"/>
          </p:cNvSpPr>
          <p:nvPr>
            <p:ph type="body" sz="quarter" idx="16"/>
          </p:nvPr>
        </p:nvSpPr>
        <p:spPr>
          <a:xfrm>
            <a:off x="455613" y="6059488"/>
            <a:ext cx="9083023"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18590447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sub, top arc">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0189493"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201" y="1639238"/>
            <a:ext cx="10185158" cy="684862"/>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510338"/>
            <a:ext cx="767476" cy="2538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5613" y="2514600"/>
            <a:ext cx="11279187" cy="3544888"/>
          </a:xfrm>
        </p:spPr>
        <p:txBody>
          <a:bodyPr/>
          <a:lstStyle>
            <a:lvl1pPr>
              <a:defRPr>
                <a:solidFill>
                  <a:schemeClr val="tx1"/>
                </a:solidFill>
              </a:defRPr>
            </a:lvl1pPr>
            <a:lvl2pPr marL="404813" indent="-182563">
              <a:defRPr>
                <a:solidFill>
                  <a:schemeClr val="tx1"/>
                </a:solidFill>
              </a:defRPr>
            </a:lvl2pPr>
            <a:lvl3pPr marL="625475" indent="-163513">
              <a:defRPr>
                <a:solidFill>
                  <a:schemeClr val="tx1"/>
                </a:solidFill>
              </a:defRPr>
            </a:lvl3pPr>
            <a:lvl4pPr marL="857250" indent="-182563">
              <a:defRPr>
                <a:solidFill>
                  <a:schemeClr val="tx1"/>
                </a:solidFill>
              </a:defRPr>
            </a:lvl4pPr>
            <a:lvl5pPr marL="1087438" indent="-182563">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C76A4353-FA3B-DC80-23BD-4509C14F25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F28705C1-657C-2ECA-339E-77F921E731E1}"/>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1" name="Text Placeholder 2">
            <a:extLst>
              <a:ext uri="{FF2B5EF4-FFF2-40B4-BE49-F238E27FC236}">
                <a16:creationId xmlns:a16="http://schemas.microsoft.com/office/drawing/2014/main" id="{58B3DE06-B40A-4FF9-A874-082C8C015F84}"/>
              </a:ext>
            </a:extLst>
          </p:cNvPr>
          <p:cNvSpPr>
            <a:spLocks noGrp="1"/>
          </p:cNvSpPr>
          <p:nvPr>
            <p:ph type="body" sz="quarter" idx="16"/>
          </p:nvPr>
        </p:nvSpPr>
        <p:spPr>
          <a:xfrm>
            <a:off x="455612" y="6059488"/>
            <a:ext cx="11279187" cy="438150"/>
          </a:xfrm>
        </p:spPr>
        <p:txBody>
          <a:bodyPr anchor="b"/>
          <a:lstStyle>
            <a:lvl1pPr>
              <a:defRPr sz="900">
                <a:solidFill>
                  <a:schemeClr val="tx1"/>
                </a:solidFill>
              </a:defRPr>
            </a:lvl1pPr>
          </a:lstStyle>
          <a:p>
            <a:pPr lvl="0"/>
            <a:endParaRPr lang="en-US" dirty="0"/>
          </a:p>
        </p:txBody>
      </p:sp>
      <p:sp>
        <p:nvSpPr>
          <p:cNvPr id="6" name="TextBox 5">
            <a:extLst>
              <a:ext uri="{FF2B5EF4-FFF2-40B4-BE49-F238E27FC236}">
                <a16:creationId xmlns:a16="http://schemas.microsoft.com/office/drawing/2014/main" id="{FFD275BD-7BAC-9B78-F712-D974222F906F}"/>
              </a:ext>
            </a:extLst>
          </p:cNvPr>
          <p:cNvSpPr txBox="1"/>
          <p:nvPr userDrawn="1"/>
        </p:nvSpPr>
        <p:spPr>
          <a:xfrm>
            <a:off x="1849120" y="-101600"/>
            <a:ext cx="0" cy="0"/>
          </a:xfrm>
          <a:prstGeom prst="rect">
            <a:avLst/>
          </a:prstGeom>
          <a:noFill/>
        </p:spPr>
        <p:txBody>
          <a:bodyPr wrap="none" lIns="0" tIns="0" rIns="0" bIns="0" rtlCol="0">
            <a:noAutofit/>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08429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slide, no sub, top arc ">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0189493" cy="1003300"/>
          </a:xfrm>
        </p:spPr>
        <p:txBody>
          <a:bodyPr anchor="t"/>
          <a:lstStyle>
            <a:lvl1pPr>
              <a:defRPr sz="2800" b="0">
                <a:solidFill>
                  <a:srgbClr val="A6093D"/>
                </a:solidFill>
              </a:defRPr>
            </a:lvl1pPr>
          </a:lstStyle>
          <a:p>
            <a:r>
              <a:rPr lang="en-US" dirty="0"/>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833" y="1639888"/>
            <a:ext cx="11288372" cy="3810522"/>
          </a:xfrm>
        </p:spPr>
        <p:txBody>
          <a:bodyPr/>
          <a:lstStyle>
            <a:lvl1pPr>
              <a:defRPr>
                <a:solidFill>
                  <a:srgbClr val="000000"/>
                </a:solidFill>
              </a:defRPr>
            </a:lvl1pPr>
            <a:lvl2pPr marL="404813" indent="-182563">
              <a:defRPr>
                <a:solidFill>
                  <a:srgbClr val="000000"/>
                </a:solidFill>
              </a:defRPr>
            </a:lvl2pPr>
            <a:lvl3pPr marL="625475" indent="-163513">
              <a:defRPr>
                <a:solidFill>
                  <a:srgbClr val="000000"/>
                </a:solidFill>
              </a:defRPr>
            </a:lvl3pPr>
            <a:lvl4pPr marL="857250" indent="-182563">
              <a:defRPr>
                <a:solidFill>
                  <a:srgbClr val="000000"/>
                </a:solidFill>
              </a:defRPr>
            </a:lvl4pPr>
            <a:lvl5pPr marL="1087438" indent="-182563">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2495D751-C56A-5A1B-9A91-B3F7901EBD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F00D989B-1A2D-7DAA-B41F-8498E7B6A77C}"/>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sp>
        <p:nvSpPr>
          <p:cNvPr id="11" name="Text Placeholder 2">
            <a:extLst>
              <a:ext uri="{FF2B5EF4-FFF2-40B4-BE49-F238E27FC236}">
                <a16:creationId xmlns:a16="http://schemas.microsoft.com/office/drawing/2014/main" id="{AB9108B0-0C95-2BDC-1AD0-CA7AC2869B0E}"/>
              </a:ext>
            </a:extLst>
          </p:cNvPr>
          <p:cNvSpPr>
            <a:spLocks noGrp="1"/>
          </p:cNvSpPr>
          <p:nvPr>
            <p:ph type="body" sz="quarter" idx="16"/>
          </p:nvPr>
        </p:nvSpPr>
        <p:spPr>
          <a:xfrm>
            <a:off x="457629" y="6059488"/>
            <a:ext cx="11296515"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178809513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slide, sub, top arc, blank">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0189493"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630" y="1639238"/>
            <a:ext cx="10183141" cy="686450"/>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7" name="Picture 6">
            <a:extLst>
              <a:ext uri="{FF2B5EF4-FFF2-40B4-BE49-F238E27FC236}">
                <a16:creationId xmlns:a16="http://schemas.microsoft.com/office/drawing/2014/main" id="{E7A63BCB-C947-2224-3A2B-F29BD8D860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8" name="Footer Placeholder 3">
            <a:extLst>
              <a:ext uri="{FF2B5EF4-FFF2-40B4-BE49-F238E27FC236}">
                <a16:creationId xmlns:a16="http://schemas.microsoft.com/office/drawing/2014/main" id="{E3362C0A-DF26-7638-3265-A010E66A75EC}"/>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0" name="Text Placeholder 2">
            <a:extLst>
              <a:ext uri="{FF2B5EF4-FFF2-40B4-BE49-F238E27FC236}">
                <a16:creationId xmlns:a16="http://schemas.microsoft.com/office/drawing/2014/main" id="{6CE78A0E-A668-F8E3-9ED4-0DC9D9BDDA51}"/>
              </a:ext>
            </a:extLst>
          </p:cNvPr>
          <p:cNvSpPr>
            <a:spLocks noGrp="1"/>
          </p:cNvSpPr>
          <p:nvPr>
            <p:ph type="body" sz="quarter" idx="16"/>
          </p:nvPr>
        </p:nvSpPr>
        <p:spPr>
          <a:xfrm>
            <a:off x="455613" y="6059488"/>
            <a:ext cx="11258332"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57500998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779"/>
            <a:ext cx="11302915" cy="992149"/>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217" y="1639597"/>
            <a:ext cx="11279187" cy="681327"/>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438" y="2514600"/>
            <a:ext cx="11292135" cy="3425108"/>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238F9D25-E245-2F8C-099C-A672BC79C5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A472FE39-E8CF-4C01-7184-36992981754A}"/>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sp>
        <p:nvSpPr>
          <p:cNvPr id="11" name="Text Placeholder 2">
            <a:extLst>
              <a:ext uri="{FF2B5EF4-FFF2-40B4-BE49-F238E27FC236}">
                <a16:creationId xmlns:a16="http://schemas.microsoft.com/office/drawing/2014/main" id="{67352B3C-5D4A-A75A-E687-FFDE7E655A9D}"/>
              </a:ext>
            </a:extLst>
          </p:cNvPr>
          <p:cNvSpPr>
            <a:spLocks noGrp="1"/>
          </p:cNvSpPr>
          <p:nvPr>
            <p:ph type="body" sz="quarter" idx="16"/>
          </p:nvPr>
        </p:nvSpPr>
        <p:spPr>
          <a:xfrm>
            <a:off x="457217" y="6059488"/>
            <a:ext cx="11290530"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407155865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ext and lin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202" y="1640287"/>
            <a:ext cx="5511798" cy="683813"/>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439" y="2516188"/>
            <a:ext cx="5511798" cy="3311197"/>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5613" y="6059489"/>
            <a:ext cx="11265428" cy="438150"/>
          </a:xfrm>
        </p:spPr>
        <p:txBody>
          <a:bodyPr anchor="b"/>
          <a:lstStyle>
            <a:lvl1pPr>
              <a:defRPr sz="900">
                <a:solidFill>
                  <a:schemeClr val="tx1"/>
                </a:solidFill>
              </a:defRPr>
            </a:lvl1pPr>
          </a:lstStyle>
          <a:p>
            <a:pPr lvl="0"/>
            <a:endParaRPr lang="en-US" dirty="0"/>
          </a:p>
        </p:txBody>
      </p:sp>
      <p:pic>
        <p:nvPicPr>
          <p:cNvPr id="10" name="Picture 9">
            <a:extLst>
              <a:ext uri="{FF2B5EF4-FFF2-40B4-BE49-F238E27FC236}">
                <a16:creationId xmlns:a16="http://schemas.microsoft.com/office/drawing/2014/main" id="{69D008EF-1518-2BA7-E654-684E3AF5E2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1" name="Text Placeholder 6">
            <a:extLst>
              <a:ext uri="{FF2B5EF4-FFF2-40B4-BE49-F238E27FC236}">
                <a16:creationId xmlns:a16="http://schemas.microsoft.com/office/drawing/2014/main" id="{9E9A48E6-6EBB-45D6-A5F0-9A790C736352}"/>
              </a:ext>
            </a:extLst>
          </p:cNvPr>
          <p:cNvSpPr>
            <a:spLocks noGrp="1"/>
          </p:cNvSpPr>
          <p:nvPr>
            <p:ph type="body" sz="quarter" idx="17"/>
          </p:nvPr>
        </p:nvSpPr>
        <p:spPr>
          <a:xfrm>
            <a:off x="6318608" y="2514600"/>
            <a:ext cx="5402436" cy="33095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47BCB064-2C4F-48C9-99D3-E484E736190C}"/>
              </a:ext>
            </a:extLst>
          </p:cNvPr>
          <p:cNvCxnSpPr>
            <a:cxnSpLocks/>
          </p:cNvCxnSpPr>
          <p:nvPr userDrawn="1"/>
        </p:nvCxnSpPr>
        <p:spPr>
          <a:xfrm>
            <a:off x="6091238" y="1638699"/>
            <a:ext cx="0" cy="4258667"/>
          </a:xfrm>
          <a:prstGeom prst="line">
            <a:avLst/>
          </a:prstGeom>
          <a:ln>
            <a:solidFill>
              <a:srgbClr val="425563"/>
            </a:solidFill>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370C504E-4E88-78F9-48E5-70F788CEB765}"/>
              </a:ext>
            </a:extLst>
          </p:cNvPr>
          <p:cNvSpPr>
            <a:spLocks noGrp="1"/>
          </p:cNvSpPr>
          <p:nvPr>
            <p:ph type="body" sz="quarter" idx="18" hasCustomPrompt="1"/>
          </p:nvPr>
        </p:nvSpPr>
        <p:spPr>
          <a:xfrm>
            <a:off x="6326197" y="1647263"/>
            <a:ext cx="5412400" cy="676837"/>
          </a:xfrm>
        </p:spPr>
        <p:txBody>
          <a:bodyPr/>
          <a:lstStyle>
            <a:lvl1pPr>
              <a:defRPr sz="1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31158092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blank">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6817" y="1640287"/>
            <a:ext cx="5512420" cy="683813"/>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438" y="2516189"/>
            <a:ext cx="5513387" cy="331119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5613" y="6059488"/>
            <a:ext cx="5523548" cy="438150"/>
          </a:xfrm>
        </p:spPr>
        <p:txBody>
          <a:bodyPr anchor="b"/>
          <a:lstStyle>
            <a:lvl1pPr>
              <a:defRPr sz="900">
                <a:solidFill>
                  <a:schemeClr val="tx1"/>
                </a:solidFill>
              </a:defRPr>
            </a:lvl1pPr>
          </a:lstStyle>
          <a:p>
            <a:pPr lvl="0"/>
            <a:endParaRPr lang="en-US" dirty="0"/>
          </a:p>
        </p:txBody>
      </p:sp>
      <p:pic>
        <p:nvPicPr>
          <p:cNvPr id="10" name="Picture 9">
            <a:extLst>
              <a:ext uri="{FF2B5EF4-FFF2-40B4-BE49-F238E27FC236}">
                <a16:creationId xmlns:a16="http://schemas.microsoft.com/office/drawing/2014/main" id="{69D008EF-1518-2BA7-E654-684E3AF5E2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14541587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 column, circle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6580" y="1640287"/>
            <a:ext cx="5512420" cy="683813"/>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62127" y="2534945"/>
            <a:ext cx="5523547" cy="331119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5613" y="6059488"/>
            <a:ext cx="11267640" cy="438150"/>
          </a:xfrm>
        </p:spPr>
        <p:txBody>
          <a:bodyPr anchor="b"/>
          <a:lstStyle>
            <a:lvl1pPr>
              <a:defRPr sz="900">
                <a:solidFill>
                  <a:schemeClr val="tx1"/>
                </a:solidFill>
              </a:defRPr>
            </a:lvl1pPr>
          </a:lstStyle>
          <a:p>
            <a:pPr lvl="0"/>
            <a:endParaRPr lang="en-US" dirty="0"/>
          </a:p>
        </p:txBody>
      </p:sp>
      <p:pic>
        <p:nvPicPr>
          <p:cNvPr id="10" name="Picture 9">
            <a:extLst>
              <a:ext uri="{FF2B5EF4-FFF2-40B4-BE49-F238E27FC236}">
                <a16:creationId xmlns:a16="http://schemas.microsoft.com/office/drawing/2014/main" id="{69D008EF-1518-2BA7-E654-684E3AF5E2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9" name="Picture Placeholder 18">
            <a:extLst>
              <a:ext uri="{FF2B5EF4-FFF2-40B4-BE49-F238E27FC236}">
                <a16:creationId xmlns:a16="http://schemas.microsoft.com/office/drawing/2014/main" id="{65575A76-C3A5-7366-C22D-82628D84969B}"/>
              </a:ext>
            </a:extLst>
          </p:cNvPr>
          <p:cNvSpPr>
            <a:spLocks noGrp="1"/>
          </p:cNvSpPr>
          <p:nvPr>
            <p:ph type="pic" sz="quarter" idx="17"/>
          </p:nvPr>
        </p:nvSpPr>
        <p:spPr>
          <a:xfrm>
            <a:off x="7397395" y="1787045"/>
            <a:ext cx="3708971" cy="3708971"/>
          </a:xfrm>
          <a:custGeom>
            <a:avLst/>
            <a:gdLst>
              <a:gd name="connsiteX0" fmla="*/ 1578482 w 3156964"/>
              <a:gd name="connsiteY0" fmla="*/ 0 h 3156964"/>
              <a:gd name="connsiteX1" fmla="*/ 3156964 w 3156964"/>
              <a:gd name="connsiteY1" fmla="*/ 1578482 h 3156964"/>
              <a:gd name="connsiteX2" fmla="*/ 1578482 w 3156964"/>
              <a:gd name="connsiteY2" fmla="*/ 3156964 h 3156964"/>
              <a:gd name="connsiteX3" fmla="*/ 0 w 3156964"/>
              <a:gd name="connsiteY3" fmla="*/ 1578482 h 3156964"/>
              <a:gd name="connsiteX4" fmla="*/ 1578482 w 3156964"/>
              <a:gd name="connsiteY4" fmla="*/ 0 h 315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964" h="3156964">
                <a:moveTo>
                  <a:pt x="1578482" y="0"/>
                </a:moveTo>
                <a:cubicBezTo>
                  <a:pt x="2450254" y="0"/>
                  <a:pt x="3156964" y="706710"/>
                  <a:pt x="3156964" y="1578482"/>
                </a:cubicBezTo>
                <a:cubicBezTo>
                  <a:pt x="3156964" y="2450254"/>
                  <a:pt x="2450254" y="3156964"/>
                  <a:pt x="1578482" y="3156964"/>
                </a:cubicBezTo>
                <a:cubicBezTo>
                  <a:pt x="706710" y="3156964"/>
                  <a:pt x="0" y="2450254"/>
                  <a:pt x="0" y="1578482"/>
                </a:cubicBezTo>
                <a:cubicBezTo>
                  <a:pt x="0" y="706710"/>
                  <a:pt x="706710" y="0"/>
                  <a:pt x="1578482" y="0"/>
                </a:cubicBezTo>
                <a:close/>
              </a:path>
            </a:pathLst>
          </a:custGeom>
          <a:solidFill>
            <a:schemeClr val="tx2">
              <a:lumMod val="40000"/>
              <a:lumOff val="60000"/>
            </a:schemeClr>
          </a:solidFill>
        </p:spPr>
        <p:txBody>
          <a:bodyPr wrap="square">
            <a:noAutofit/>
          </a:bodyPr>
          <a:lstStyle/>
          <a:p>
            <a:endParaRPr lang="en-US"/>
          </a:p>
        </p:txBody>
      </p:sp>
    </p:spTree>
    <p:extLst>
      <p:ext uri="{BB962C8B-B14F-4D97-AF65-F5344CB8AC3E}">
        <p14:creationId xmlns:p14="http://schemas.microsoft.com/office/powerpoint/2010/main" val="20770553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 2 column, half gray">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1" y="446592"/>
            <a:ext cx="5501210"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6580" y="1640287"/>
            <a:ext cx="5512420" cy="683813"/>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438" y="2516188"/>
            <a:ext cx="5513387" cy="3311197"/>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7201" y="6059488"/>
            <a:ext cx="5523548" cy="438150"/>
          </a:xfrm>
        </p:spPr>
        <p:txBody>
          <a:bodyPr anchor="b"/>
          <a:lstStyle>
            <a:lvl1pPr>
              <a:defRPr sz="900">
                <a:solidFill>
                  <a:schemeClr val="tx1"/>
                </a:solidFill>
              </a:defRPr>
            </a:lvl1pPr>
          </a:lstStyle>
          <a:p>
            <a:pPr lvl="0"/>
            <a:endParaRPr lang="en-US" dirty="0"/>
          </a:p>
        </p:txBody>
      </p:sp>
      <p:sp>
        <p:nvSpPr>
          <p:cNvPr id="11" name="Rectangle 10">
            <a:extLst>
              <a:ext uri="{FF2B5EF4-FFF2-40B4-BE49-F238E27FC236}">
                <a16:creationId xmlns:a16="http://schemas.microsoft.com/office/drawing/2014/main" id="{25C17987-5EC3-8A6B-75BE-3CC42D560F69}"/>
              </a:ext>
            </a:extLst>
          </p:cNvPr>
          <p:cNvSpPr/>
          <p:nvPr userDrawn="1"/>
        </p:nvSpPr>
        <p:spPr>
          <a:xfrm>
            <a:off x="6233160" y="0"/>
            <a:ext cx="6302331" cy="6888684"/>
          </a:xfrm>
          <a:prstGeom prst="rect">
            <a:avLst/>
          </a:prstGeom>
          <a:solidFill>
            <a:srgbClr val="4255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36F85C-0D1B-94F9-F80C-056130DF3E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677" y="6555110"/>
            <a:ext cx="846998" cy="188590"/>
          </a:xfrm>
          <a:prstGeom prst="rect">
            <a:avLst/>
          </a:prstGeom>
        </p:spPr>
      </p:pic>
      <p:sp>
        <p:nvSpPr>
          <p:cNvPr id="13" name="Text Placeholder 4">
            <a:extLst>
              <a:ext uri="{FF2B5EF4-FFF2-40B4-BE49-F238E27FC236}">
                <a16:creationId xmlns:a16="http://schemas.microsoft.com/office/drawing/2014/main" id="{CC0B3875-5830-E62F-969C-135F22538DE7}"/>
              </a:ext>
            </a:extLst>
          </p:cNvPr>
          <p:cNvSpPr>
            <a:spLocks noGrp="1"/>
          </p:cNvSpPr>
          <p:nvPr>
            <p:ph type="body" sz="quarter" idx="17" hasCustomPrompt="1"/>
          </p:nvPr>
        </p:nvSpPr>
        <p:spPr>
          <a:xfrm>
            <a:off x="6564820" y="1646100"/>
            <a:ext cx="5505436" cy="678000"/>
          </a:xfrm>
        </p:spPr>
        <p:txBody>
          <a:bodyPr/>
          <a:lstStyle>
            <a:lvl1pPr>
              <a:defRPr sz="1800">
                <a:solidFill>
                  <a:schemeClr val="bg1"/>
                </a:solidFill>
              </a:defRPr>
            </a:lvl1pPr>
          </a:lstStyle>
          <a:p>
            <a:pPr lvl="0"/>
            <a:r>
              <a:rPr lang="en-US" dirty="0"/>
              <a:t>Click to edit master text styles</a:t>
            </a:r>
          </a:p>
        </p:txBody>
      </p:sp>
      <p:sp>
        <p:nvSpPr>
          <p:cNvPr id="14" name="Text Placeholder 6">
            <a:extLst>
              <a:ext uri="{FF2B5EF4-FFF2-40B4-BE49-F238E27FC236}">
                <a16:creationId xmlns:a16="http://schemas.microsoft.com/office/drawing/2014/main" id="{C23E3237-4455-18CB-266F-6184E13234C2}"/>
              </a:ext>
            </a:extLst>
          </p:cNvPr>
          <p:cNvSpPr>
            <a:spLocks noGrp="1"/>
          </p:cNvSpPr>
          <p:nvPr>
            <p:ph type="body" sz="quarter" idx="18"/>
          </p:nvPr>
        </p:nvSpPr>
        <p:spPr>
          <a:xfrm>
            <a:off x="6564821" y="2514600"/>
            <a:ext cx="5525756" cy="3318597"/>
          </a:xfrm>
        </p:spPr>
        <p:txBody>
          <a:bodyPr/>
          <a:lstStyle>
            <a:lvl1pPr>
              <a:defRPr sz="1400">
                <a:solidFill>
                  <a:schemeClr val="bg1"/>
                </a:solidFill>
              </a:defRPr>
            </a:lvl1pPr>
            <a:lvl2pPr marL="396875" indent="-182563">
              <a:defRPr sz="1400">
                <a:solidFill>
                  <a:schemeClr val="bg1"/>
                </a:solidFill>
              </a:defRPr>
            </a:lvl2pPr>
            <a:lvl3pPr marL="625475" indent="-182563">
              <a:defRPr sz="1400">
                <a:solidFill>
                  <a:schemeClr val="bg1"/>
                </a:solidFill>
              </a:defRPr>
            </a:lvl3pPr>
            <a:lvl4pPr marL="854075" indent="-182563">
              <a:defRPr sz="1400">
                <a:solidFill>
                  <a:schemeClr val="bg1"/>
                </a:solidFill>
              </a:defRPr>
            </a:lvl4pPr>
            <a:lvl5pPr marL="1082675" indent="-182563">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600709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half photo">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1A11900-F6E1-9294-179F-D24F44C84816}"/>
              </a:ext>
            </a:extLst>
          </p:cNvPr>
          <p:cNvSpPr>
            <a:spLocks noGrp="1"/>
          </p:cNvSpPr>
          <p:nvPr>
            <p:ph type="pic" sz="quarter" idx="17"/>
          </p:nvPr>
        </p:nvSpPr>
        <p:spPr>
          <a:xfrm>
            <a:off x="6215063" y="0"/>
            <a:ext cx="5976937" cy="6888163"/>
          </a:xfrm>
          <a:solidFill>
            <a:schemeClr val="tx2">
              <a:lumMod val="40000"/>
              <a:lumOff val="60000"/>
            </a:schemeClr>
          </a:solidFill>
        </p:spPr>
        <p:txBody>
          <a:bodyPr/>
          <a:lstStyle/>
          <a:p>
            <a:endParaRPr lang="en-US"/>
          </a:p>
        </p:txBody>
      </p:sp>
      <p:sp>
        <p:nvSpPr>
          <p:cNvPr id="9" name="Title 1"/>
          <p:cNvSpPr>
            <a:spLocks noGrp="1"/>
          </p:cNvSpPr>
          <p:nvPr>
            <p:ph type="title" hasCustomPrompt="1"/>
          </p:nvPr>
        </p:nvSpPr>
        <p:spPr>
          <a:xfrm>
            <a:off x="457630" y="446592"/>
            <a:ext cx="5511369"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6580" y="1640287"/>
            <a:ext cx="5512420" cy="683813"/>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6885" y="2516189"/>
            <a:ext cx="5503227" cy="331119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7201" y="6059488"/>
            <a:ext cx="5523548" cy="438150"/>
          </a:xfrm>
        </p:spPr>
        <p:txBody>
          <a:bodyPr anchor="b"/>
          <a:lstStyle>
            <a:lvl1pPr>
              <a:defRPr sz="900">
                <a:solidFill>
                  <a:schemeClr val="tx1"/>
                </a:solidFill>
              </a:defRPr>
            </a:lvl1pPr>
          </a:lstStyle>
          <a:p>
            <a:pPr lvl="0"/>
            <a:endParaRPr lang="en-US" dirty="0"/>
          </a:p>
        </p:txBody>
      </p:sp>
      <p:pic>
        <p:nvPicPr>
          <p:cNvPr id="12" name="Picture 11">
            <a:extLst>
              <a:ext uri="{FF2B5EF4-FFF2-40B4-BE49-F238E27FC236}">
                <a16:creationId xmlns:a16="http://schemas.microsoft.com/office/drawing/2014/main" id="{C536F85C-0D1B-94F9-F80C-056130DF3E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677" y="6555110"/>
            <a:ext cx="846998" cy="188590"/>
          </a:xfrm>
          <a:prstGeom prst="rect">
            <a:avLst/>
          </a:prstGeom>
        </p:spPr>
      </p:pic>
    </p:spTree>
    <p:extLst>
      <p:ext uri="{BB962C8B-B14F-4D97-AF65-F5344CB8AC3E}">
        <p14:creationId xmlns:p14="http://schemas.microsoft.com/office/powerpoint/2010/main" val="3582792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4">
    <p:bg>
      <p:bgRef idx="1001">
        <a:schemeClr val="bg1"/>
      </p:bgRef>
    </p:bg>
    <p:spTree>
      <p:nvGrpSpPr>
        <p:cNvPr id="1" name=""/>
        <p:cNvGrpSpPr/>
        <p:nvPr/>
      </p:nvGrpSpPr>
      <p:grpSpPr>
        <a:xfrm>
          <a:off x="0" y="0"/>
          <a:ext cx="0" cy="0"/>
          <a:chOff x="0" y="0"/>
          <a:chExt cx="0" cy="0"/>
        </a:xfrm>
      </p:grpSpPr>
      <p:pic>
        <p:nvPicPr>
          <p:cNvPr id="17" name="Picture 16" descr="A person in a field&#10;&#10;Description automatically generated with low confidence">
            <a:extLst>
              <a:ext uri="{FF2B5EF4-FFF2-40B4-BE49-F238E27FC236}">
                <a16:creationId xmlns:a16="http://schemas.microsoft.com/office/drawing/2014/main" id="{47BF38FA-B994-1C79-BE7D-BDBF6C729A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86" t="19538" r="18388" b="12056"/>
          <a:stretch/>
        </p:blipFill>
        <p:spPr>
          <a:xfrm>
            <a:off x="-2708" y="1"/>
            <a:ext cx="12194708" cy="6858000"/>
          </a:xfrm>
          <a:prstGeom prst="rect">
            <a:avLst/>
          </a:prstGeom>
        </p:spPr>
      </p:pic>
      <p:pic>
        <p:nvPicPr>
          <p:cNvPr id="7" name="Picture 6" descr="Shape, circle&#10;&#10;Description automatically generated">
            <a:extLst>
              <a:ext uri="{FF2B5EF4-FFF2-40B4-BE49-F238E27FC236}">
                <a16:creationId xmlns:a16="http://schemas.microsoft.com/office/drawing/2014/main" id="{F421C946-5021-3775-4454-F078CAC0E0D3}"/>
              </a:ext>
            </a:extLst>
          </p:cNvPr>
          <p:cNvPicPr>
            <a:picLocks noChangeAspect="1"/>
          </p:cNvPicPr>
          <p:nvPr userDrawn="1"/>
        </p:nvPicPr>
        <p:blipFill>
          <a:blip r:embed="rId3"/>
          <a:stretch>
            <a:fillRect/>
          </a:stretch>
        </p:blipFill>
        <p:spPr>
          <a:xfrm>
            <a:off x="0" y="-20320"/>
            <a:ext cx="12192000" cy="6858000"/>
          </a:xfrm>
          <a:prstGeom prst="rect">
            <a:avLst/>
          </a:prstGeom>
        </p:spPr>
      </p:pic>
      <p:sp>
        <p:nvSpPr>
          <p:cNvPr id="9" name="Title 1"/>
          <p:cNvSpPr>
            <a:spLocks noGrp="1"/>
          </p:cNvSpPr>
          <p:nvPr>
            <p:ph type="title" hasCustomPrompt="1"/>
          </p:nvPr>
        </p:nvSpPr>
        <p:spPr>
          <a:xfrm>
            <a:off x="457101" y="445447"/>
            <a:ext cx="11274365" cy="1000608"/>
          </a:xfrm>
        </p:spPr>
        <p:txBody>
          <a:bodyPr anchor="t"/>
          <a:lstStyle>
            <a:lvl1pPr>
              <a:defRPr sz="2800" b="0">
                <a:solidFill>
                  <a:schemeClr val="tx2"/>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814" y="1640451"/>
            <a:ext cx="5511186" cy="874149"/>
          </a:xfrm>
        </p:spPr>
        <p:txBody>
          <a:bodyPr/>
          <a:lstStyle>
            <a:lvl1pPr>
              <a:defRPr sz="1800">
                <a:solidFill>
                  <a:schemeClr val="tx2"/>
                </a:solidFill>
              </a:defRPr>
            </a:lvl1pPr>
          </a:lstStyle>
          <a:p>
            <a:pPr lvl="0"/>
            <a:r>
              <a:rPr lang="en-US" dirty="0"/>
              <a:t>Click to edit master text styles</a:t>
            </a:r>
          </a:p>
        </p:txBody>
      </p:sp>
      <p:pic>
        <p:nvPicPr>
          <p:cNvPr id="13" name="Picture 12">
            <a:extLst>
              <a:ext uri="{FF2B5EF4-FFF2-40B4-BE49-F238E27FC236}">
                <a16:creationId xmlns:a16="http://schemas.microsoft.com/office/drawing/2014/main" id="{B082CFEC-C174-361A-B595-BACB2D974F3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7417" y="6106286"/>
            <a:ext cx="2011561" cy="447887"/>
          </a:xfrm>
          <a:prstGeom prst="rect">
            <a:avLst/>
          </a:prstGeom>
        </p:spPr>
      </p:pic>
    </p:spTree>
    <p:extLst>
      <p:ext uri="{BB962C8B-B14F-4D97-AF65-F5344CB8AC3E}">
        <p14:creationId xmlns:p14="http://schemas.microsoft.com/office/powerpoint/2010/main" val="11651685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or table, no sub">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96515" cy="1003300"/>
          </a:xfrm>
        </p:spPr>
        <p:txBody>
          <a:bodyPr anchor="t"/>
          <a:lstStyle>
            <a:lvl1pPr>
              <a:defRPr sz="2800" b="0">
                <a:solidFill>
                  <a:srgbClr val="A6093D"/>
                </a:solidFill>
              </a:defRPr>
            </a:lvl1pPr>
          </a:lstStyle>
          <a:p>
            <a:r>
              <a:rPr lang="en-US" dirty="0"/>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201" y="1639889"/>
            <a:ext cx="5513387" cy="416717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6524" y="6059488"/>
            <a:ext cx="11294013" cy="438150"/>
          </a:xfrm>
        </p:spPr>
        <p:txBody>
          <a:bodyPr anchor="b"/>
          <a:lstStyle>
            <a:lvl1pPr>
              <a:defRPr sz="900">
                <a:solidFill>
                  <a:schemeClr val="tx1"/>
                </a:solidFill>
              </a:defRPr>
            </a:lvl1pPr>
          </a:lstStyle>
          <a:p>
            <a:pPr lvl="0"/>
            <a:endParaRPr lang="en-US" dirty="0"/>
          </a:p>
        </p:txBody>
      </p:sp>
      <p:pic>
        <p:nvPicPr>
          <p:cNvPr id="10" name="Picture 9">
            <a:extLst>
              <a:ext uri="{FF2B5EF4-FFF2-40B4-BE49-F238E27FC236}">
                <a16:creationId xmlns:a16="http://schemas.microsoft.com/office/drawing/2014/main" id="{69D008EF-1518-2BA7-E654-684E3AF5E2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41944737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only-1">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94866" cy="1003300"/>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691" y="1639899"/>
            <a:ext cx="11294867" cy="677849"/>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8" name="Footer Placeholder 3">
            <a:extLst>
              <a:ext uri="{FF2B5EF4-FFF2-40B4-BE49-F238E27FC236}">
                <a16:creationId xmlns:a16="http://schemas.microsoft.com/office/drawing/2014/main" id="{CC7296CE-D83A-8CB2-591A-2730402AC687}"/>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sp>
        <p:nvSpPr>
          <p:cNvPr id="3" name="Text Placeholder 2">
            <a:extLst>
              <a:ext uri="{FF2B5EF4-FFF2-40B4-BE49-F238E27FC236}">
                <a16:creationId xmlns:a16="http://schemas.microsoft.com/office/drawing/2014/main" id="{8A037BAB-09F3-7DEC-E768-A621127917C8}"/>
              </a:ext>
            </a:extLst>
          </p:cNvPr>
          <p:cNvSpPr>
            <a:spLocks noGrp="1"/>
          </p:cNvSpPr>
          <p:nvPr>
            <p:ph type="body" sz="quarter" idx="16"/>
          </p:nvPr>
        </p:nvSpPr>
        <p:spPr>
          <a:xfrm>
            <a:off x="457630" y="6059488"/>
            <a:ext cx="11296516" cy="438149"/>
          </a:xfrm>
        </p:spPr>
        <p:txBody>
          <a:bodyPr anchor="b"/>
          <a:lstStyle>
            <a:lvl1pPr>
              <a:defRPr sz="900">
                <a:solidFill>
                  <a:schemeClr val="tx1"/>
                </a:solidFill>
              </a:defRPr>
            </a:lvl1pPr>
          </a:lstStyle>
          <a:p>
            <a:pPr lvl="0"/>
            <a:endParaRPr lang="en-US" dirty="0"/>
          </a:p>
        </p:txBody>
      </p:sp>
      <p:pic>
        <p:nvPicPr>
          <p:cNvPr id="10" name="Picture 9">
            <a:extLst>
              <a:ext uri="{FF2B5EF4-FFF2-40B4-BE49-F238E27FC236}">
                <a16:creationId xmlns:a16="http://schemas.microsoft.com/office/drawing/2014/main" id="{E09ED36F-4A55-BC85-5737-226BF57C80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23850839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35F942BE-697B-0564-B8D7-00CA5B36099E}"/>
              </a:ext>
            </a:extLst>
          </p:cNvPr>
          <p:cNvPicPr>
            <a:picLocks noChangeAspect="1"/>
          </p:cNvPicPr>
          <p:nvPr userDrawn="1"/>
        </p:nvPicPr>
        <p:blipFill>
          <a:blip r:embed="rId2"/>
          <a:stretch>
            <a:fillRect/>
          </a:stretch>
        </p:blipFill>
        <p:spPr>
          <a:xfrm>
            <a:off x="0" y="444500"/>
            <a:ext cx="12192000" cy="6858000"/>
          </a:xfrm>
          <a:prstGeom prst="rect">
            <a:avLst/>
          </a:prstGeom>
        </p:spPr>
      </p:pic>
      <p:sp>
        <p:nvSpPr>
          <p:cNvPr id="2" name="Title 5"/>
          <p:cNvSpPr>
            <a:spLocks noGrp="1"/>
          </p:cNvSpPr>
          <p:nvPr>
            <p:ph type="title"/>
          </p:nvPr>
        </p:nvSpPr>
        <p:spPr>
          <a:xfrm>
            <a:off x="1078318" y="890337"/>
            <a:ext cx="10047767" cy="4032537"/>
          </a:xfrm>
        </p:spPr>
        <p:txBody>
          <a:bodyPr anchor="ctr"/>
          <a:lstStyle>
            <a:lvl1pPr marL="0" indent="0" algn="ctr">
              <a:lnSpc>
                <a:spcPct val="120000"/>
              </a:lnSpc>
              <a:defRPr sz="2800" b="0"/>
            </a:lvl1pPr>
          </a:lstStyle>
          <a:p>
            <a:endParaRPr lang="en-US" dirty="0"/>
          </a:p>
        </p:txBody>
      </p:sp>
      <p:pic>
        <p:nvPicPr>
          <p:cNvPr id="6" name="Picture 5">
            <a:extLst>
              <a:ext uri="{FF2B5EF4-FFF2-40B4-BE49-F238E27FC236}">
                <a16:creationId xmlns:a16="http://schemas.microsoft.com/office/drawing/2014/main" id="{20FF7A1C-0B47-D8B9-029B-684C753BFF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5" name="Slide Number Placeholder 5">
            <a:extLst>
              <a:ext uri="{FF2B5EF4-FFF2-40B4-BE49-F238E27FC236}">
                <a16:creationId xmlns:a16="http://schemas.microsoft.com/office/drawing/2014/main" id="{B795C448-B00F-CD61-5DBE-07C217994253}"/>
              </a:ext>
            </a:extLst>
          </p:cNvPr>
          <p:cNvSpPr>
            <a:spLocks noGrp="1"/>
          </p:cNvSpPr>
          <p:nvPr>
            <p:ph type="sldNum" sz="quarter" idx="4"/>
          </p:nvPr>
        </p:nvSpPr>
        <p:spPr>
          <a:xfrm>
            <a:off x="5720410" y="6485081"/>
            <a:ext cx="767476" cy="279104"/>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Tree>
    <p:extLst>
      <p:ext uri="{BB962C8B-B14F-4D97-AF65-F5344CB8AC3E}">
        <p14:creationId xmlns:p14="http://schemas.microsoft.com/office/powerpoint/2010/main" val="32377669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682"/>
            <a:ext cx="11296247" cy="1000026"/>
          </a:xfrm>
        </p:spPr>
        <p:txBody>
          <a:bodyPr/>
          <a:lstStyle>
            <a:lvl1pPr>
              <a:defRPr sz="2800">
                <a:solidFill>
                  <a:srgbClr val="A6093D"/>
                </a:solidFill>
              </a:defRPr>
            </a:lvl1pPr>
          </a:lstStyle>
          <a:p>
            <a:r>
              <a:rPr lang="en-US" dirty="0"/>
              <a:t>Click to edit master title style</a:t>
            </a:r>
          </a:p>
        </p:txBody>
      </p:sp>
      <p:sp>
        <p:nvSpPr>
          <p:cNvPr id="8" name="Text Placeholder 6"/>
          <p:cNvSpPr>
            <a:spLocks noGrp="1"/>
          </p:cNvSpPr>
          <p:nvPr>
            <p:ph type="body" sz="quarter" idx="16"/>
          </p:nvPr>
        </p:nvSpPr>
        <p:spPr>
          <a:xfrm>
            <a:off x="457897" y="6059489"/>
            <a:ext cx="1129624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
        <p:nvSpPr>
          <p:cNvPr id="10"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1"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7" name="Picture 6">
            <a:extLst>
              <a:ext uri="{FF2B5EF4-FFF2-40B4-BE49-F238E27FC236}">
                <a16:creationId xmlns:a16="http://schemas.microsoft.com/office/drawing/2014/main" id="{838A270E-5D39-1155-A3EA-326275A28E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1056568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only, bottom rt ar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682"/>
            <a:ext cx="11266367" cy="1000026"/>
          </a:xfrm>
        </p:spPr>
        <p:txBody>
          <a:bodyPr/>
          <a:lstStyle>
            <a:lvl1pPr>
              <a:defRPr sz="2800">
                <a:solidFill>
                  <a:srgbClr val="A6093D"/>
                </a:solidFill>
              </a:defRPr>
            </a:lvl1pPr>
          </a:lstStyle>
          <a:p>
            <a:r>
              <a:rPr lang="en-US" dirty="0"/>
              <a:t>Click to edit master title style</a:t>
            </a:r>
          </a:p>
        </p:txBody>
      </p:sp>
      <p:sp>
        <p:nvSpPr>
          <p:cNvPr id="8" name="Text Placeholder 6"/>
          <p:cNvSpPr>
            <a:spLocks noGrp="1"/>
          </p:cNvSpPr>
          <p:nvPr>
            <p:ph type="body" sz="quarter" idx="16"/>
          </p:nvPr>
        </p:nvSpPr>
        <p:spPr>
          <a:xfrm>
            <a:off x="457899" y="6059488"/>
            <a:ext cx="8381301"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
        <p:nvSpPr>
          <p:cNvPr id="10"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1"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7" name="Picture 6">
            <a:extLst>
              <a:ext uri="{FF2B5EF4-FFF2-40B4-BE49-F238E27FC236}">
                <a16:creationId xmlns:a16="http://schemas.microsoft.com/office/drawing/2014/main" id="{838A270E-5D39-1155-A3EA-326275A28E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2210396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only, top rt ar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682"/>
            <a:ext cx="11296246" cy="1000026"/>
          </a:xfrm>
        </p:spPr>
        <p:txBody>
          <a:bodyPr/>
          <a:lstStyle>
            <a:lvl1pPr>
              <a:defRPr sz="2800"/>
            </a:lvl1pPr>
          </a:lstStyle>
          <a:p>
            <a:r>
              <a:rPr lang="en-US" dirty="0"/>
              <a:t>Click to edit master title style</a:t>
            </a:r>
          </a:p>
        </p:txBody>
      </p:sp>
      <p:sp>
        <p:nvSpPr>
          <p:cNvPr id="8" name="Text Placeholder 6"/>
          <p:cNvSpPr>
            <a:spLocks noGrp="1"/>
          </p:cNvSpPr>
          <p:nvPr>
            <p:ph type="body" sz="quarter" idx="16"/>
          </p:nvPr>
        </p:nvSpPr>
        <p:spPr>
          <a:xfrm>
            <a:off x="455613" y="6059489"/>
            <a:ext cx="11298529"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
        <p:nvSpPr>
          <p:cNvPr id="10"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1"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7" name="Picture 6">
            <a:extLst>
              <a:ext uri="{FF2B5EF4-FFF2-40B4-BE49-F238E27FC236}">
                <a16:creationId xmlns:a16="http://schemas.microsoft.com/office/drawing/2014/main" id="{838A270E-5D39-1155-A3EA-326275A28E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506122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0" name="Footer Placeholder 3"/>
          <p:cNvSpPr>
            <a:spLocks noGrp="1"/>
          </p:cNvSpPr>
          <p:nvPr>
            <p:ph type="ftr" sz="quarter" idx="3"/>
          </p:nvPr>
        </p:nvSpPr>
        <p:spPr>
          <a:xfrm>
            <a:off x="369888" y="6630118"/>
            <a:ext cx="4114800"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5" name="Picture 4">
            <a:extLst>
              <a:ext uri="{FF2B5EF4-FFF2-40B4-BE49-F238E27FC236}">
                <a16:creationId xmlns:a16="http://schemas.microsoft.com/office/drawing/2014/main" id="{12EF9AD1-4075-959F-F7D1-A60A02F2E1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6" name="Text Placeholder 6">
            <a:extLst>
              <a:ext uri="{FF2B5EF4-FFF2-40B4-BE49-F238E27FC236}">
                <a16:creationId xmlns:a16="http://schemas.microsoft.com/office/drawing/2014/main" id="{718AED92-0EB4-EB73-9010-2896E44DA665}"/>
              </a:ext>
            </a:extLst>
          </p:cNvPr>
          <p:cNvSpPr>
            <a:spLocks noGrp="1"/>
          </p:cNvSpPr>
          <p:nvPr>
            <p:ph type="body" sz="quarter" idx="16"/>
          </p:nvPr>
        </p:nvSpPr>
        <p:spPr>
          <a:xfrm>
            <a:off x="455613" y="6059489"/>
            <a:ext cx="11298531"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Tree>
    <p:extLst>
      <p:ext uri="{BB962C8B-B14F-4D97-AF65-F5344CB8AC3E}">
        <p14:creationId xmlns:p14="http://schemas.microsoft.com/office/powerpoint/2010/main" val="2007220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_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1208"/>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6675" y="1639362"/>
            <a:ext cx="11279187" cy="683150"/>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9" name="Content Placeholder 8"/>
          <p:cNvSpPr>
            <a:spLocks noGrp="1"/>
          </p:cNvSpPr>
          <p:nvPr>
            <p:ph sz="quarter" idx="16"/>
          </p:nvPr>
        </p:nvSpPr>
        <p:spPr>
          <a:xfrm>
            <a:off x="457200" y="2516193"/>
            <a:ext cx="5506916" cy="3421694"/>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8"/>
          <p:cNvSpPr>
            <a:spLocks noGrp="1"/>
          </p:cNvSpPr>
          <p:nvPr>
            <p:ph sz="quarter" idx="22"/>
          </p:nvPr>
        </p:nvSpPr>
        <p:spPr>
          <a:xfrm>
            <a:off x="6215063" y="2516716"/>
            <a:ext cx="5514853" cy="3421695"/>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p:cNvSpPr>
            <a:spLocks noGrp="1"/>
          </p:cNvSpPr>
          <p:nvPr>
            <p:ph type="body" sz="quarter" idx="23"/>
          </p:nvPr>
        </p:nvSpPr>
        <p:spPr>
          <a:xfrm>
            <a:off x="458263" y="6059488"/>
            <a:ext cx="11272823" cy="438149"/>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
        <p:nvSpPr>
          <p:cNvPr id="11" name="Slide Number Placeholder 5"/>
          <p:cNvSpPr>
            <a:spLocks noGrp="1"/>
          </p:cNvSpPr>
          <p:nvPr>
            <p:ph type="sldNum" sz="quarter" idx="4"/>
          </p:nvPr>
        </p:nvSpPr>
        <p:spPr>
          <a:xfrm>
            <a:off x="5720410" y="6506924"/>
            <a:ext cx="767476" cy="257261"/>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3"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12" name="Picture 11">
            <a:extLst>
              <a:ext uri="{FF2B5EF4-FFF2-40B4-BE49-F238E27FC236}">
                <a16:creationId xmlns:a16="http://schemas.microsoft.com/office/drawing/2014/main" id="{D5DD1F00-618E-07C1-1505-AEF6B97F2A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2473278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ro_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711"/>
            <a:ext cx="11266367" cy="990599"/>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7854" y="1639362"/>
            <a:ext cx="11266367" cy="683150"/>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2" name="Content Placeholder 11"/>
          <p:cNvSpPr>
            <a:spLocks noGrp="1"/>
          </p:cNvSpPr>
          <p:nvPr>
            <p:ph sz="quarter" idx="16"/>
          </p:nvPr>
        </p:nvSpPr>
        <p:spPr>
          <a:xfrm>
            <a:off x="457200" y="2516188"/>
            <a:ext cx="3584455" cy="3421692"/>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p:cNvSpPr>
            <a:spLocks noGrp="1"/>
          </p:cNvSpPr>
          <p:nvPr>
            <p:ph sz="quarter" idx="17"/>
          </p:nvPr>
        </p:nvSpPr>
        <p:spPr>
          <a:xfrm>
            <a:off x="4288955" y="2516187"/>
            <a:ext cx="3607740" cy="3410821"/>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18"/>
          </p:nvPr>
        </p:nvSpPr>
        <p:spPr>
          <a:xfrm>
            <a:off x="8145464" y="2516191"/>
            <a:ext cx="3582866" cy="3410818"/>
          </a:xfrm>
        </p:spPr>
        <p:txBody>
          <a:bodyPr/>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p:cNvSpPr>
            <a:spLocks noGrp="1"/>
          </p:cNvSpPr>
          <p:nvPr>
            <p:ph type="body" sz="quarter" idx="19"/>
          </p:nvPr>
        </p:nvSpPr>
        <p:spPr>
          <a:xfrm>
            <a:off x="457200" y="6059488"/>
            <a:ext cx="11267021"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7"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8"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11" name="Picture 10">
            <a:extLst>
              <a:ext uri="{FF2B5EF4-FFF2-40B4-BE49-F238E27FC236}">
                <a16:creationId xmlns:a16="http://schemas.microsoft.com/office/drawing/2014/main" id="{9EBBC518-64BC-1E00-4CA3-32DCCF31DD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960083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_1 column_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5712"/>
            <a:ext cx="11266367" cy="990598"/>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7854" y="1639362"/>
            <a:ext cx="11282245" cy="683150"/>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1" name="Content Placeholder 10"/>
          <p:cNvSpPr>
            <a:spLocks noGrp="1"/>
          </p:cNvSpPr>
          <p:nvPr>
            <p:ph sz="quarter" idx="15"/>
          </p:nvPr>
        </p:nvSpPr>
        <p:spPr>
          <a:xfrm>
            <a:off x="457200" y="2516188"/>
            <a:ext cx="7434611" cy="344709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6"/>
          </p:nvPr>
        </p:nvSpPr>
        <p:spPr>
          <a:xfrm>
            <a:off x="8145463" y="2516188"/>
            <a:ext cx="3582867" cy="344709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p:cNvSpPr>
            <a:spLocks noGrp="1"/>
          </p:cNvSpPr>
          <p:nvPr>
            <p:ph type="body" sz="quarter" idx="17"/>
          </p:nvPr>
        </p:nvSpPr>
        <p:spPr>
          <a:xfrm>
            <a:off x="455613" y="6059489"/>
            <a:ext cx="11284485"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dirty="0"/>
              <a:t>Click to edit Master text styles</a:t>
            </a:r>
          </a:p>
        </p:txBody>
      </p:sp>
      <p:sp>
        <p:nvSpPr>
          <p:cNvPr id="17"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8"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10" name="Picture 9">
            <a:extLst>
              <a:ext uri="{FF2B5EF4-FFF2-40B4-BE49-F238E27FC236}">
                <a16:creationId xmlns:a16="http://schemas.microsoft.com/office/drawing/2014/main" id="{A30CC4AE-8EC2-F34F-B21C-7EE89CAC1B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4346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5438"/>
            <a:ext cx="11267641" cy="1003299"/>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201" y="1639289"/>
            <a:ext cx="9966960" cy="689573"/>
          </a:xfrm>
        </p:spPr>
        <p:txBody>
          <a:bodyPr/>
          <a:lstStyle>
            <a:lvl1pPr>
              <a:defRPr sz="1800">
                <a:solidFill>
                  <a:schemeClr val="tx2"/>
                </a:solidFill>
              </a:defRPr>
            </a:lvl1pPr>
          </a:lstStyle>
          <a:p>
            <a:pPr lvl="0"/>
            <a:r>
              <a:rPr lang="en-US" dirty="0"/>
              <a:t>Click to edit master text styles</a:t>
            </a:r>
          </a:p>
        </p:txBody>
      </p:sp>
      <p:pic>
        <p:nvPicPr>
          <p:cNvPr id="8" name="Picture 7">
            <a:extLst>
              <a:ext uri="{FF2B5EF4-FFF2-40B4-BE49-F238E27FC236}">
                <a16:creationId xmlns:a16="http://schemas.microsoft.com/office/drawing/2014/main" id="{4D282753-AEEB-1D1C-1401-D34F394DEF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2874" y="6106426"/>
            <a:ext cx="2018245" cy="449376"/>
          </a:xfrm>
          <a:prstGeom prst="rect">
            <a:avLst/>
          </a:prstGeom>
        </p:spPr>
      </p:pic>
      <p:pic>
        <p:nvPicPr>
          <p:cNvPr id="7" name="Picture 6" descr="Shape&#10;&#10;Description automatically generated">
            <a:extLst>
              <a:ext uri="{FF2B5EF4-FFF2-40B4-BE49-F238E27FC236}">
                <a16:creationId xmlns:a16="http://schemas.microsoft.com/office/drawing/2014/main" id="{29105D5F-A07A-AD3C-0382-5CAFA03EA7A0}"/>
              </a:ext>
            </a:extLst>
          </p:cNvPr>
          <p:cNvPicPr>
            <a:picLocks noChangeAspect="1"/>
          </p:cNvPicPr>
          <p:nvPr userDrawn="1"/>
        </p:nvPicPr>
        <p:blipFill rotWithShape="1">
          <a:blip r:embed="rId3"/>
          <a:srcRect t="16148"/>
          <a:stretch/>
        </p:blipFill>
        <p:spPr>
          <a:xfrm>
            <a:off x="0" y="1107440"/>
            <a:ext cx="12192000" cy="5750560"/>
          </a:xfrm>
          <a:prstGeom prst="rect">
            <a:avLst/>
          </a:prstGeom>
        </p:spPr>
      </p:pic>
    </p:spTree>
    <p:extLst>
      <p:ext uri="{BB962C8B-B14F-4D97-AF65-F5344CB8AC3E}">
        <p14:creationId xmlns:p14="http://schemas.microsoft.com/office/powerpoint/2010/main" val="27345941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 comparison_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0125"/>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p:nvPr>
        </p:nvSpPr>
        <p:spPr>
          <a:xfrm>
            <a:off x="456674" y="1639362"/>
            <a:ext cx="5513387" cy="4320743"/>
          </a:xfrm>
        </p:spPr>
        <p:txBody>
          <a:bodyPr/>
          <a:lstStyle>
            <a:lvl1pPr>
              <a:defRPr sz="1400" b="0">
                <a:solidFill>
                  <a:schemeClr val="tx1"/>
                </a:solidFill>
              </a:defRPr>
            </a:lvl1pPr>
            <a:lvl2pPr marL="182880" indent="-182880">
              <a:buFont typeface="Arial" panose="020B0604020202020204" pitchFamily="34" charset="0"/>
              <a:buChar char="•"/>
              <a:defRPr sz="1600" b="0">
                <a:solidFill>
                  <a:schemeClr val="tx1"/>
                </a:solidFill>
              </a:defRPr>
            </a:lvl2pPr>
            <a:lvl3pPr marL="365760" indent="-182880">
              <a:buFont typeface="Arial" panose="020B0604020202020204" pitchFamily="34" charset="0"/>
              <a:buChar char="-"/>
              <a:defRPr sz="1400" b="0">
                <a:solidFill>
                  <a:schemeClr val="tx1"/>
                </a:solidFill>
              </a:defRPr>
            </a:lvl3pPr>
            <a:lvl4pPr marL="365760" indent="-182880">
              <a:buFont typeface="Arial" panose="020B0604020202020204" pitchFamily="34" charset="0"/>
              <a:buChar char="-"/>
              <a:defRPr sz="1400" b="0">
                <a:solidFill>
                  <a:schemeClr val="tx1"/>
                </a:solidFill>
              </a:defRPr>
            </a:lvl4pPr>
            <a:lvl5pPr marL="365760" indent="-182880">
              <a:buFont typeface="Arial" panose="020B0604020202020204" pitchFamily="34" charset="0"/>
              <a:buChar char="-"/>
              <a:defRPr sz="1400" b="0">
                <a:solidFill>
                  <a:schemeClr val="tx1"/>
                </a:solidFill>
              </a:defRPr>
            </a:lvl5pPr>
            <a:lvl6pPr marL="365760" indent="-182880">
              <a:buFont typeface="Arial" panose="020B0604020202020204" pitchFamily="34" charset="0"/>
              <a:buChar char="-"/>
              <a:defRPr sz="1400" b="0">
                <a:solidFill>
                  <a:schemeClr val="tx1"/>
                </a:solidFill>
              </a:defRPr>
            </a:lvl6pPr>
            <a:lvl7pPr marL="365760" indent="-182880">
              <a:buFont typeface="Arial" panose="020B0604020202020204" pitchFamily="34" charset="0"/>
              <a:buChar char="-"/>
              <a:defRPr sz="1400" b="0">
                <a:solidFill>
                  <a:schemeClr val="tx1"/>
                </a:solidFill>
              </a:defRPr>
            </a:lvl7pPr>
            <a:lvl8pPr marL="365760" indent="-182880">
              <a:buFont typeface="Arial" panose="020B0604020202020204" pitchFamily="34" charset="0"/>
              <a:buChar char="-"/>
              <a:defRPr sz="1400" b="0">
                <a:solidFill>
                  <a:schemeClr val="tx1"/>
                </a:solidFill>
              </a:defRPr>
            </a:lvl8pPr>
            <a:lvl9pPr marL="365760" indent="-182880">
              <a:buFont typeface="Arial" panose="020B0604020202020204" pitchFamily="34" charset="0"/>
              <a:buChar char="-"/>
              <a:defRPr sz="1400" b="0">
                <a:solidFill>
                  <a:schemeClr val="tx1"/>
                </a:solidFill>
              </a:defRPr>
            </a:lvl9pPr>
          </a:lstStyle>
          <a:p>
            <a:pPr lvl="0"/>
            <a:r>
              <a:rPr lang="en-US" dirty="0"/>
              <a:t>Click to edit Master text styles</a:t>
            </a:r>
          </a:p>
        </p:txBody>
      </p:sp>
      <p:sp>
        <p:nvSpPr>
          <p:cNvPr id="26" name="Text Placeholder 4"/>
          <p:cNvSpPr>
            <a:spLocks noGrp="1"/>
          </p:cNvSpPr>
          <p:nvPr>
            <p:ph type="body" sz="quarter" idx="20"/>
          </p:nvPr>
        </p:nvSpPr>
        <p:spPr>
          <a:xfrm>
            <a:off x="6215063" y="1639889"/>
            <a:ext cx="5513267" cy="4320744"/>
          </a:xfrm>
        </p:spPr>
        <p:txBody>
          <a:bodyPr/>
          <a:lstStyle>
            <a:lvl1pPr>
              <a:defRPr sz="1400" b="0">
                <a:solidFill>
                  <a:schemeClr val="tx1"/>
                </a:solidFill>
              </a:defRPr>
            </a:lvl1pPr>
            <a:lvl2pPr marL="182880" indent="-182880">
              <a:buFont typeface="Arial" panose="020B0604020202020204" pitchFamily="34" charset="0"/>
              <a:buChar char="•"/>
              <a:defRPr sz="1600" b="0">
                <a:solidFill>
                  <a:schemeClr val="tx1"/>
                </a:solidFill>
              </a:defRPr>
            </a:lvl2pPr>
            <a:lvl3pPr marL="365760" indent="-182880">
              <a:buFont typeface="Arial" panose="020B0604020202020204" pitchFamily="34" charset="0"/>
              <a:buChar char="-"/>
              <a:defRPr sz="1400" b="0">
                <a:solidFill>
                  <a:schemeClr val="tx1"/>
                </a:solidFill>
              </a:defRPr>
            </a:lvl3pPr>
            <a:lvl4pPr marL="365760" indent="-182880">
              <a:buFont typeface="Arial" panose="020B0604020202020204" pitchFamily="34" charset="0"/>
              <a:buChar char="-"/>
              <a:defRPr sz="1400" b="0">
                <a:solidFill>
                  <a:schemeClr val="tx1"/>
                </a:solidFill>
              </a:defRPr>
            </a:lvl4pPr>
            <a:lvl5pPr marL="365760" indent="-182880">
              <a:buFont typeface="Arial" panose="020B0604020202020204" pitchFamily="34" charset="0"/>
              <a:buChar char="-"/>
              <a:defRPr sz="1400" b="0">
                <a:solidFill>
                  <a:schemeClr val="tx1"/>
                </a:solidFill>
              </a:defRPr>
            </a:lvl5pPr>
            <a:lvl6pPr marL="365760" indent="-182880">
              <a:buFont typeface="Arial" panose="020B0604020202020204" pitchFamily="34" charset="0"/>
              <a:buChar char="-"/>
              <a:defRPr sz="1400" b="0">
                <a:solidFill>
                  <a:schemeClr val="tx1"/>
                </a:solidFill>
              </a:defRPr>
            </a:lvl6pPr>
            <a:lvl7pPr marL="365760" indent="-182880">
              <a:buFont typeface="Arial" panose="020B0604020202020204" pitchFamily="34" charset="0"/>
              <a:buChar char="-"/>
              <a:defRPr sz="1400" b="0">
                <a:solidFill>
                  <a:schemeClr val="tx1"/>
                </a:solidFill>
              </a:defRPr>
            </a:lvl7pPr>
            <a:lvl8pPr marL="365760" indent="-182880">
              <a:buFont typeface="Arial" panose="020B0604020202020204" pitchFamily="34" charset="0"/>
              <a:buChar char="-"/>
              <a:defRPr sz="1400" b="0">
                <a:solidFill>
                  <a:schemeClr val="tx1"/>
                </a:solidFill>
              </a:defRPr>
            </a:lvl8pPr>
            <a:lvl9pPr marL="365760" indent="-182880">
              <a:buFont typeface="Arial" panose="020B0604020202020204" pitchFamily="34" charset="0"/>
              <a:buChar char="-"/>
              <a:defRPr sz="1400" b="0">
                <a:solidFill>
                  <a:schemeClr val="tx1"/>
                </a:solidFill>
              </a:defRPr>
            </a:lvl9pPr>
          </a:lstStyle>
          <a:p>
            <a:pPr lvl="0"/>
            <a:r>
              <a:rPr lang="en-US" dirty="0"/>
              <a:t>Click to edit Master text styles</a:t>
            </a:r>
          </a:p>
        </p:txBody>
      </p:sp>
      <p:sp>
        <p:nvSpPr>
          <p:cNvPr id="12" name="Text Placeholder 6"/>
          <p:cNvSpPr>
            <a:spLocks noGrp="1"/>
          </p:cNvSpPr>
          <p:nvPr>
            <p:ph type="body" sz="quarter" idx="16"/>
          </p:nvPr>
        </p:nvSpPr>
        <p:spPr>
          <a:xfrm>
            <a:off x="457899" y="6059488"/>
            <a:ext cx="1126636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3"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9" name="Picture 8">
            <a:extLst>
              <a:ext uri="{FF2B5EF4-FFF2-40B4-BE49-F238E27FC236}">
                <a16:creationId xmlns:a16="http://schemas.microsoft.com/office/drawing/2014/main" id="{B1B5A582-D148-85B4-054E-0B269C7339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797557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ro comparison_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p:nvPr>
        </p:nvSpPr>
        <p:spPr>
          <a:xfrm>
            <a:off x="456674" y="1639362"/>
            <a:ext cx="3590925" cy="4339448"/>
          </a:xfrm>
        </p:spPr>
        <p:txBody>
          <a:bodyPr/>
          <a:lstStyle>
            <a:lvl1pPr>
              <a:defRPr sz="1400"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dirty="0"/>
              <a:t>Click to edit Master text styles</a:t>
            </a:r>
          </a:p>
        </p:txBody>
      </p:sp>
      <p:sp>
        <p:nvSpPr>
          <p:cNvPr id="26" name="Text Placeholder 4"/>
          <p:cNvSpPr>
            <a:spLocks noGrp="1"/>
          </p:cNvSpPr>
          <p:nvPr>
            <p:ph type="body" sz="quarter" idx="20"/>
          </p:nvPr>
        </p:nvSpPr>
        <p:spPr>
          <a:xfrm>
            <a:off x="4286250" y="1639889"/>
            <a:ext cx="3624735" cy="4342098"/>
          </a:xfrm>
        </p:spPr>
        <p:txBody>
          <a:bodyPr/>
          <a:lstStyle>
            <a:lvl1pPr>
              <a:defRPr sz="1400"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a:t>Click to edit Master text styles</a:t>
            </a:r>
          </a:p>
        </p:txBody>
      </p:sp>
      <p:sp>
        <p:nvSpPr>
          <p:cNvPr id="27" name="Text Placeholder 4"/>
          <p:cNvSpPr>
            <a:spLocks noGrp="1"/>
          </p:cNvSpPr>
          <p:nvPr>
            <p:ph type="body" sz="quarter" idx="21"/>
          </p:nvPr>
        </p:nvSpPr>
        <p:spPr>
          <a:xfrm>
            <a:off x="8145463" y="1639888"/>
            <a:ext cx="3601920" cy="4342098"/>
          </a:xfrm>
        </p:spPr>
        <p:txBody>
          <a:bodyPr/>
          <a:lstStyle>
            <a:lvl1pPr>
              <a:defRPr sz="1400"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a:t>Click to edit Master text styles</a:t>
            </a:r>
          </a:p>
        </p:txBody>
      </p:sp>
      <p:sp>
        <p:nvSpPr>
          <p:cNvPr id="12" name="Text Placeholder 6"/>
          <p:cNvSpPr>
            <a:spLocks noGrp="1"/>
          </p:cNvSpPr>
          <p:nvPr>
            <p:ph type="body" sz="quarter" idx="16"/>
          </p:nvPr>
        </p:nvSpPr>
        <p:spPr>
          <a:xfrm>
            <a:off x="457900" y="6059488"/>
            <a:ext cx="11289484"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3" name="Slide Number Placeholder 2"/>
          <p:cNvSpPr>
            <a:spLocks noGrp="1"/>
          </p:cNvSpPr>
          <p:nvPr>
            <p:ph type="sldNum" sz="quarter" idx="22"/>
          </p:nvPr>
        </p:nvSpPr>
        <p:spPr>
          <a:xfrm>
            <a:off x="5720410" y="6497638"/>
            <a:ext cx="767476" cy="266547"/>
          </a:xfrm>
        </p:spPr>
        <p:txBody>
          <a:bodyPr/>
          <a:lstStyle/>
          <a:p>
            <a:fld id="{1E5366A3-0E00-430A-B059-971E374C0C45}" type="slidenum">
              <a:rPr lang="en-US" smtClean="0"/>
              <a:pPr/>
              <a:t>‹#›</a:t>
            </a:fld>
            <a:endParaRPr lang="en-US" normalizeH="1" dirty="0"/>
          </a:p>
        </p:txBody>
      </p:sp>
      <p:pic>
        <p:nvPicPr>
          <p:cNvPr id="10" name="Picture 9">
            <a:extLst>
              <a:ext uri="{FF2B5EF4-FFF2-40B4-BE49-F238E27FC236}">
                <a16:creationId xmlns:a16="http://schemas.microsoft.com/office/drawing/2014/main" id="{CB515C73-88DB-ECA9-5FCC-2D3D3D87FF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1" name="Footer Placeholder 3">
            <a:extLst>
              <a:ext uri="{FF2B5EF4-FFF2-40B4-BE49-F238E27FC236}">
                <a16:creationId xmlns:a16="http://schemas.microsoft.com/office/drawing/2014/main" id="{F2A5CDC4-E22E-D09B-EB7A-1886D381EFF6}"/>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Tree>
    <p:extLst>
      <p:ext uri="{BB962C8B-B14F-4D97-AF65-F5344CB8AC3E}">
        <p14:creationId xmlns:p14="http://schemas.microsoft.com/office/powerpoint/2010/main" val="915509476"/>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ntro comparison_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nchor="t"/>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p:nvPr>
        </p:nvSpPr>
        <p:spPr>
          <a:xfrm>
            <a:off x="456674" y="1639362"/>
            <a:ext cx="3590925" cy="4339448"/>
          </a:xfrm>
        </p:spPr>
        <p:txBody>
          <a:bodyPr/>
          <a:lstStyle>
            <a:lvl1pPr>
              <a:defRPr sz="1400" b="0">
                <a:solidFill>
                  <a:schemeClr val="tx1"/>
                </a:solidFill>
              </a:defRPr>
            </a:lvl1pPr>
            <a:lvl2pPr marL="182880" indent="-182880">
              <a:buFont typeface="Arial" panose="020B0604020202020204" pitchFamily="34" charset="0"/>
              <a:buChar char="•"/>
              <a:defRPr sz="1800" b="0">
                <a:solidFill>
                  <a:schemeClr val="tx1"/>
                </a:solidFill>
              </a:defRPr>
            </a:lvl2pPr>
            <a:lvl3pPr marL="365760" indent="-182880">
              <a:buFont typeface="Arial" panose="020B0604020202020204" pitchFamily="34" charset="0"/>
              <a:buChar char="-"/>
              <a:defRPr sz="1600" b="0">
                <a:solidFill>
                  <a:schemeClr val="tx1"/>
                </a:solidFill>
              </a:defRPr>
            </a:lvl3pPr>
            <a:lvl4pPr marL="365760" indent="-182880">
              <a:buFont typeface="Arial" panose="020B0604020202020204" pitchFamily="34" charset="0"/>
              <a:buChar char="-"/>
              <a:defRPr sz="1600" b="0">
                <a:solidFill>
                  <a:schemeClr val="tx1"/>
                </a:solidFill>
              </a:defRPr>
            </a:lvl4pPr>
            <a:lvl5pPr marL="365760" indent="-182880">
              <a:buFont typeface="Arial" panose="020B0604020202020204" pitchFamily="34" charset="0"/>
              <a:buChar char="-"/>
              <a:defRPr sz="1600" b="0">
                <a:solidFill>
                  <a:schemeClr val="tx1"/>
                </a:solidFill>
              </a:defRPr>
            </a:lvl5pPr>
            <a:lvl6pPr marL="365760" indent="-182880">
              <a:buFont typeface="Arial" panose="020B0604020202020204" pitchFamily="34" charset="0"/>
              <a:buChar char="-"/>
              <a:defRPr sz="1600" b="0">
                <a:solidFill>
                  <a:schemeClr val="tx1"/>
                </a:solidFill>
              </a:defRPr>
            </a:lvl6pPr>
            <a:lvl7pPr marL="365760" indent="-182880">
              <a:buFont typeface="Arial" panose="020B0604020202020204" pitchFamily="34" charset="0"/>
              <a:buChar char="-"/>
              <a:defRPr sz="1600" b="0">
                <a:solidFill>
                  <a:schemeClr val="tx1"/>
                </a:solidFill>
              </a:defRPr>
            </a:lvl7pPr>
            <a:lvl8pPr marL="365760" indent="-182880">
              <a:buFont typeface="Arial" panose="020B0604020202020204" pitchFamily="34" charset="0"/>
              <a:buChar char="-"/>
              <a:defRPr sz="1600" b="0">
                <a:solidFill>
                  <a:schemeClr val="tx1"/>
                </a:solidFill>
              </a:defRPr>
            </a:lvl8pPr>
            <a:lvl9pPr marL="365760" indent="-182880">
              <a:buFont typeface="Arial" panose="020B0604020202020204" pitchFamily="34" charset="0"/>
              <a:buChar char="-"/>
              <a:defRPr sz="1600" b="0">
                <a:solidFill>
                  <a:schemeClr val="tx1"/>
                </a:solidFill>
              </a:defRPr>
            </a:lvl9pPr>
          </a:lstStyle>
          <a:p>
            <a:pPr lvl="0"/>
            <a:r>
              <a:rPr lang="en-US" dirty="0"/>
              <a:t>Click to edit Master text styles</a:t>
            </a:r>
          </a:p>
        </p:txBody>
      </p:sp>
      <p:sp>
        <p:nvSpPr>
          <p:cNvPr id="12" name="Text Placeholder 6"/>
          <p:cNvSpPr>
            <a:spLocks noGrp="1"/>
          </p:cNvSpPr>
          <p:nvPr>
            <p:ph type="body" sz="quarter" idx="16"/>
          </p:nvPr>
        </p:nvSpPr>
        <p:spPr>
          <a:xfrm>
            <a:off x="457899" y="6059488"/>
            <a:ext cx="11355969"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3" name="Slide Number Placeholder 2"/>
          <p:cNvSpPr>
            <a:spLocks noGrp="1"/>
          </p:cNvSpPr>
          <p:nvPr>
            <p:ph type="sldNum" sz="quarter" idx="22"/>
          </p:nvPr>
        </p:nvSpPr>
        <p:spPr>
          <a:xfrm>
            <a:off x="5720410" y="6497638"/>
            <a:ext cx="767476" cy="266547"/>
          </a:xfrm>
        </p:spPr>
        <p:txBody>
          <a:bodyPr/>
          <a:lstStyle/>
          <a:p>
            <a:fld id="{1E5366A3-0E00-430A-B059-971E374C0C45}" type="slidenum">
              <a:rPr lang="en-US" smtClean="0"/>
              <a:pPr/>
              <a:t>‹#›</a:t>
            </a:fld>
            <a:endParaRPr lang="en-US" normalizeH="1" dirty="0"/>
          </a:p>
        </p:txBody>
      </p:sp>
      <p:pic>
        <p:nvPicPr>
          <p:cNvPr id="14" name="Picture 13">
            <a:extLst>
              <a:ext uri="{FF2B5EF4-FFF2-40B4-BE49-F238E27FC236}">
                <a16:creationId xmlns:a16="http://schemas.microsoft.com/office/drawing/2014/main" id="{9FDAA8F9-8C0F-4587-4C89-34F1FC1660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8" name="Footer Placeholder 3">
            <a:extLst>
              <a:ext uri="{FF2B5EF4-FFF2-40B4-BE49-F238E27FC236}">
                <a16:creationId xmlns:a16="http://schemas.microsoft.com/office/drawing/2014/main" id="{495F0CCD-E5C3-18C1-30E5-847912ABAC4F}"/>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Tree>
    <p:extLst>
      <p:ext uri="{BB962C8B-B14F-4D97-AF65-F5344CB8AC3E}">
        <p14:creationId xmlns:p14="http://schemas.microsoft.com/office/powerpoint/2010/main" val="2369346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nchor="t"/>
          <a:lstStyle>
            <a:lvl1pPr>
              <a:defRPr sz="2800">
                <a:solidFill>
                  <a:srgbClr val="A6093D"/>
                </a:solidFill>
              </a:defRPr>
            </a:lvl1pPr>
          </a:lstStyle>
          <a:p>
            <a:r>
              <a:rPr lang="en-US" dirty="0"/>
              <a:t>Click to edit master title style</a:t>
            </a:r>
          </a:p>
        </p:txBody>
      </p:sp>
      <p:sp>
        <p:nvSpPr>
          <p:cNvPr id="6" name="Content Placeholder 5"/>
          <p:cNvSpPr>
            <a:spLocks noGrp="1"/>
          </p:cNvSpPr>
          <p:nvPr>
            <p:ph sz="quarter" idx="16"/>
          </p:nvPr>
        </p:nvSpPr>
        <p:spPr>
          <a:xfrm>
            <a:off x="456675" y="1639425"/>
            <a:ext cx="5513387" cy="4252720"/>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17"/>
          </p:nvPr>
        </p:nvSpPr>
        <p:spPr>
          <a:xfrm>
            <a:off x="6215063" y="1639887"/>
            <a:ext cx="5513267" cy="4252721"/>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a:spLocks noGrp="1"/>
          </p:cNvSpPr>
          <p:nvPr>
            <p:ph type="body" sz="quarter" idx="18"/>
          </p:nvPr>
        </p:nvSpPr>
        <p:spPr>
          <a:xfrm>
            <a:off x="457899" y="6059488"/>
            <a:ext cx="1126636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4"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9" name="Picture 8">
            <a:extLst>
              <a:ext uri="{FF2B5EF4-FFF2-40B4-BE49-F238E27FC236}">
                <a16:creationId xmlns:a16="http://schemas.microsoft.com/office/drawing/2014/main" id="{BA45B317-642A-BFFD-8DFE-ADB26A94C1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918092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nchor="t"/>
          <a:lstStyle>
            <a:lvl1pPr>
              <a:defRPr sz="2800">
                <a:solidFill>
                  <a:srgbClr val="A6093D"/>
                </a:solidFill>
              </a:defRPr>
            </a:lvl1pPr>
          </a:lstStyle>
          <a:p>
            <a:r>
              <a:rPr lang="en-US" dirty="0"/>
              <a:t>Click to edit master title style</a:t>
            </a:r>
          </a:p>
        </p:txBody>
      </p:sp>
      <p:sp>
        <p:nvSpPr>
          <p:cNvPr id="6" name="Content Placeholder 5"/>
          <p:cNvSpPr>
            <a:spLocks noGrp="1"/>
          </p:cNvSpPr>
          <p:nvPr>
            <p:ph sz="quarter" idx="16"/>
          </p:nvPr>
        </p:nvSpPr>
        <p:spPr>
          <a:xfrm>
            <a:off x="457200" y="1639362"/>
            <a:ext cx="3584455" cy="4286057"/>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17"/>
          </p:nvPr>
        </p:nvSpPr>
        <p:spPr>
          <a:xfrm>
            <a:off x="4286251" y="1639363"/>
            <a:ext cx="3615352" cy="428605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5"/>
          <p:cNvSpPr>
            <a:spLocks noGrp="1"/>
          </p:cNvSpPr>
          <p:nvPr>
            <p:ph sz="quarter" idx="18" hasCustomPrompt="1"/>
          </p:nvPr>
        </p:nvSpPr>
        <p:spPr>
          <a:xfrm>
            <a:off x="8145464" y="1639427"/>
            <a:ext cx="3592394" cy="4286056"/>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a:spLocks noGrp="1"/>
          </p:cNvSpPr>
          <p:nvPr>
            <p:ph type="body" sz="quarter" idx="19"/>
          </p:nvPr>
        </p:nvSpPr>
        <p:spPr>
          <a:xfrm>
            <a:off x="457200" y="6059488"/>
            <a:ext cx="11280658"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5"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6"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10" name="Picture 9">
            <a:extLst>
              <a:ext uri="{FF2B5EF4-FFF2-40B4-BE49-F238E27FC236}">
                <a16:creationId xmlns:a16="http://schemas.microsoft.com/office/drawing/2014/main" id="{A75A5D8A-EDEA-C82C-6088-9F7D768F7F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09337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ft column nar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dirty="0"/>
              <a:t>Click to edit master title style</a:t>
            </a:r>
          </a:p>
        </p:txBody>
      </p:sp>
      <p:sp>
        <p:nvSpPr>
          <p:cNvPr id="6" name="Content Placeholder 5"/>
          <p:cNvSpPr>
            <a:spLocks noGrp="1"/>
          </p:cNvSpPr>
          <p:nvPr>
            <p:ph sz="quarter" idx="16"/>
          </p:nvPr>
        </p:nvSpPr>
        <p:spPr>
          <a:xfrm>
            <a:off x="456676" y="1639362"/>
            <a:ext cx="3590924" cy="432074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17"/>
          </p:nvPr>
        </p:nvSpPr>
        <p:spPr>
          <a:xfrm>
            <a:off x="4286250" y="1639363"/>
            <a:ext cx="7442080" cy="4320742"/>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a:spLocks noGrp="1"/>
          </p:cNvSpPr>
          <p:nvPr>
            <p:ph type="body" sz="quarter" idx="18"/>
          </p:nvPr>
        </p:nvSpPr>
        <p:spPr>
          <a:xfrm>
            <a:off x="457899" y="6059488"/>
            <a:ext cx="1126636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4"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pic>
        <p:nvPicPr>
          <p:cNvPr id="9" name="Picture 8">
            <a:extLst>
              <a:ext uri="{FF2B5EF4-FFF2-40B4-BE49-F238E27FC236}">
                <a16:creationId xmlns:a16="http://schemas.microsoft.com/office/drawing/2014/main" id="{AB9DAC58-6DAE-D000-2A32-DF941D99F0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1185387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ft column w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dirty="0"/>
              <a:t>Click to edit master title style</a:t>
            </a:r>
          </a:p>
        </p:txBody>
      </p:sp>
      <p:sp>
        <p:nvSpPr>
          <p:cNvPr id="6" name="Content Placeholder 5"/>
          <p:cNvSpPr>
            <a:spLocks noGrp="1"/>
          </p:cNvSpPr>
          <p:nvPr>
            <p:ph sz="quarter" idx="16"/>
          </p:nvPr>
        </p:nvSpPr>
        <p:spPr>
          <a:xfrm>
            <a:off x="456676" y="1639362"/>
            <a:ext cx="7450136" cy="432074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p:cNvSpPr>
            <a:spLocks noGrp="1"/>
          </p:cNvSpPr>
          <p:nvPr>
            <p:ph sz="quarter" idx="17"/>
          </p:nvPr>
        </p:nvSpPr>
        <p:spPr>
          <a:xfrm>
            <a:off x="8145464" y="1639889"/>
            <a:ext cx="3589336" cy="4320743"/>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p:cNvSpPr>
            <a:spLocks noGrp="1"/>
          </p:cNvSpPr>
          <p:nvPr>
            <p:ph type="body" sz="quarter" idx="18"/>
          </p:nvPr>
        </p:nvSpPr>
        <p:spPr>
          <a:xfrm>
            <a:off x="455613" y="6059488"/>
            <a:ext cx="11279187"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0"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4"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ctr"/>
          <a:lstStyle>
            <a:lvl1pPr algn="l">
              <a:defRPr sz="800">
                <a:solidFill>
                  <a:schemeClr val="tx1"/>
                </a:solidFill>
              </a:defRPr>
            </a:lvl1pPr>
          </a:lstStyle>
          <a:p>
            <a:r>
              <a:rPr lang="en-US"/>
              <a:t>Set footer with Insert &gt; Header &amp; Footer</a:t>
            </a:r>
            <a:endParaRPr lang="en-US" dirty="0"/>
          </a:p>
        </p:txBody>
      </p:sp>
      <p:pic>
        <p:nvPicPr>
          <p:cNvPr id="9" name="Picture 8">
            <a:extLst>
              <a:ext uri="{FF2B5EF4-FFF2-40B4-BE49-F238E27FC236}">
                <a16:creationId xmlns:a16="http://schemas.microsoft.com/office/drawing/2014/main" id="{ACD680B7-FF54-6F6C-C6E7-ADF34A23C4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8709824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lumn compa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6675" y="1639363"/>
            <a:ext cx="3590925"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9" name="Content Placeholder 8"/>
          <p:cNvSpPr>
            <a:spLocks noGrp="1"/>
          </p:cNvSpPr>
          <p:nvPr>
            <p:ph sz="quarter" idx="16"/>
          </p:nvPr>
        </p:nvSpPr>
        <p:spPr>
          <a:xfrm>
            <a:off x="455613" y="2530476"/>
            <a:ext cx="3590925" cy="3393360"/>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25"/>
          </p:nvPr>
        </p:nvSpPr>
        <p:spPr>
          <a:xfrm>
            <a:off x="4286250" y="2530476"/>
            <a:ext cx="3610444" cy="33933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8"/>
          <p:cNvSpPr>
            <a:spLocks noGrp="1"/>
          </p:cNvSpPr>
          <p:nvPr>
            <p:ph sz="quarter" idx="27"/>
          </p:nvPr>
        </p:nvSpPr>
        <p:spPr>
          <a:xfrm>
            <a:off x="8145463" y="2530474"/>
            <a:ext cx="3582865" cy="33933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6"/>
          <p:cNvSpPr>
            <a:spLocks noGrp="1"/>
          </p:cNvSpPr>
          <p:nvPr>
            <p:ph type="body" sz="quarter" idx="28"/>
          </p:nvPr>
        </p:nvSpPr>
        <p:spPr>
          <a:xfrm>
            <a:off x="455613" y="6059488"/>
            <a:ext cx="11281528"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4" name="Text Placeholder 4"/>
          <p:cNvSpPr>
            <a:spLocks noGrp="1"/>
          </p:cNvSpPr>
          <p:nvPr>
            <p:ph type="body" sz="quarter" idx="30" hasCustomPrompt="1"/>
          </p:nvPr>
        </p:nvSpPr>
        <p:spPr>
          <a:xfrm>
            <a:off x="4286250" y="1639889"/>
            <a:ext cx="3625736"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6" name="Text Placeholder 4"/>
          <p:cNvSpPr>
            <a:spLocks noGrp="1"/>
          </p:cNvSpPr>
          <p:nvPr>
            <p:ph type="body" sz="quarter" idx="31" hasCustomPrompt="1"/>
          </p:nvPr>
        </p:nvSpPr>
        <p:spPr>
          <a:xfrm>
            <a:off x="8145463" y="1639888"/>
            <a:ext cx="3591678" cy="685800"/>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8"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9"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15" name="Picture 14">
            <a:extLst>
              <a:ext uri="{FF2B5EF4-FFF2-40B4-BE49-F238E27FC236}">
                <a16:creationId xmlns:a16="http://schemas.microsoft.com/office/drawing/2014/main" id="{2BAA9D57-F6A4-F934-8894-1DA0C6C48D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3395018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 with circle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6675" y="1639363"/>
            <a:ext cx="3590925"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9" name="Content Placeholder 8"/>
          <p:cNvSpPr>
            <a:spLocks noGrp="1"/>
          </p:cNvSpPr>
          <p:nvPr>
            <p:ph sz="quarter" idx="16"/>
          </p:nvPr>
        </p:nvSpPr>
        <p:spPr>
          <a:xfrm>
            <a:off x="455613" y="2530476"/>
            <a:ext cx="3590925" cy="3393360"/>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25"/>
          </p:nvPr>
        </p:nvSpPr>
        <p:spPr>
          <a:xfrm>
            <a:off x="4286250" y="2530476"/>
            <a:ext cx="3610444" cy="33933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6"/>
          <p:cNvSpPr>
            <a:spLocks noGrp="1"/>
          </p:cNvSpPr>
          <p:nvPr>
            <p:ph type="body" sz="quarter" idx="28"/>
          </p:nvPr>
        </p:nvSpPr>
        <p:spPr>
          <a:xfrm>
            <a:off x="455613" y="6059488"/>
            <a:ext cx="11281528"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4" name="Text Placeholder 4"/>
          <p:cNvSpPr>
            <a:spLocks noGrp="1"/>
          </p:cNvSpPr>
          <p:nvPr>
            <p:ph type="body" sz="quarter" idx="30" hasCustomPrompt="1"/>
          </p:nvPr>
        </p:nvSpPr>
        <p:spPr>
          <a:xfrm>
            <a:off x="4286250" y="1639889"/>
            <a:ext cx="3625736"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8"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9"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pic>
        <p:nvPicPr>
          <p:cNvPr id="15" name="Picture 14">
            <a:extLst>
              <a:ext uri="{FF2B5EF4-FFF2-40B4-BE49-F238E27FC236}">
                <a16:creationId xmlns:a16="http://schemas.microsoft.com/office/drawing/2014/main" id="{2BAA9D57-F6A4-F934-8894-1DA0C6C48D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3" name="Picture Placeholder 12">
            <a:extLst>
              <a:ext uri="{FF2B5EF4-FFF2-40B4-BE49-F238E27FC236}">
                <a16:creationId xmlns:a16="http://schemas.microsoft.com/office/drawing/2014/main" id="{55BD6C4D-1AFA-7B29-F44D-0BFB87E03630}"/>
              </a:ext>
            </a:extLst>
          </p:cNvPr>
          <p:cNvSpPr>
            <a:spLocks noGrp="1"/>
          </p:cNvSpPr>
          <p:nvPr>
            <p:ph type="pic" sz="quarter" idx="17"/>
          </p:nvPr>
        </p:nvSpPr>
        <p:spPr>
          <a:xfrm>
            <a:off x="8517937" y="2324100"/>
            <a:ext cx="3061041" cy="3061041"/>
          </a:xfrm>
          <a:custGeom>
            <a:avLst/>
            <a:gdLst>
              <a:gd name="connsiteX0" fmla="*/ 1578482 w 3156964"/>
              <a:gd name="connsiteY0" fmla="*/ 0 h 3156964"/>
              <a:gd name="connsiteX1" fmla="*/ 3156964 w 3156964"/>
              <a:gd name="connsiteY1" fmla="*/ 1578482 h 3156964"/>
              <a:gd name="connsiteX2" fmla="*/ 1578482 w 3156964"/>
              <a:gd name="connsiteY2" fmla="*/ 3156964 h 3156964"/>
              <a:gd name="connsiteX3" fmla="*/ 0 w 3156964"/>
              <a:gd name="connsiteY3" fmla="*/ 1578482 h 3156964"/>
              <a:gd name="connsiteX4" fmla="*/ 1578482 w 3156964"/>
              <a:gd name="connsiteY4" fmla="*/ 0 h 315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964" h="3156964">
                <a:moveTo>
                  <a:pt x="1578482" y="0"/>
                </a:moveTo>
                <a:cubicBezTo>
                  <a:pt x="2450254" y="0"/>
                  <a:pt x="3156964" y="706710"/>
                  <a:pt x="3156964" y="1578482"/>
                </a:cubicBezTo>
                <a:cubicBezTo>
                  <a:pt x="3156964" y="2450254"/>
                  <a:pt x="2450254" y="3156964"/>
                  <a:pt x="1578482" y="3156964"/>
                </a:cubicBezTo>
                <a:cubicBezTo>
                  <a:pt x="706710" y="3156964"/>
                  <a:pt x="0" y="2450254"/>
                  <a:pt x="0" y="1578482"/>
                </a:cubicBezTo>
                <a:cubicBezTo>
                  <a:pt x="0" y="706710"/>
                  <a:pt x="706710" y="0"/>
                  <a:pt x="1578482" y="0"/>
                </a:cubicBezTo>
                <a:close/>
              </a:path>
            </a:pathLst>
          </a:custGeom>
          <a:solidFill>
            <a:schemeClr val="tx2">
              <a:lumMod val="40000"/>
              <a:lumOff val="60000"/>
            </a:schemeClr>
          </a:solidFill>
        </p:spPr>
        <p:txBody>
          <a:bodyPr wrap="square">
            <a:noAutofit/>
          </a:bodyPr>
          <a:lstStyle/>
          <a:p>
            <a:endParaRPr lang="en-US"/>
          </a:p>
        </p:txBody>
      </p:sp>
    </p:spTree>
    <p:extLst>
      <p:ext uri="{BB962C8B-B14F-4D97-AF65-F5344CB8AC3E}">
        <p14:creationId xmlns:p14="http://schemas.microsoft.com/office/powerpoint/2010/main" val="13043463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 with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899" y="446066"/>
            <a:ext cx="11266367" cy="1003300"/>
          </a:xfrm>
        </p:spPr>
        <p:txBody>
          <a:bodyPr/>
          <a:lstStyle>
            <a:lvl1pPr>
              <a:defRPr sz="2800">
                <a:solidFill>
                  <a:srgbClr val="A6093D"/>
                </a:solidFill>
              </a:defRPr>
            </a:lvl1pPr>
          </a:lstStyle>
          <a:p>
            <a:r>
              <a:rPr lang="en-US" dirty="0"/>
              <a:t>Click to edit master title style</a:t>
            </a:r>
          </a:p>
        </p:txBody>
      </p:sp>
      <p:sp>
        <p:nvSpPr>
          <p:cNvPr id="5" name="Text Placeholder 4"/>
          <p:cNvSpPr>
            <a:spLocks noGrp="1"/>
          </p:cNvSpPr>
          <p:nvPr>
            <p:ph type="body" sz="quarter" idx="12" hasCustomPrompt="1"/>
          </p:nvPr>
        </p:nvSpPr>
        <p:spPr>
          <a:xfrm>
            <a:off x="456675" y="1639363"/>
            <a:ext cx="3590925"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9" name="Content Placeholder 8"/>
          <p:cNvSpPr>
            <a:spLocks noGrp="1"/>
          </p:cNvSpPr>
          <p:nvPr>
            <p:ph sz="quarter" idx="16"/>
          </p:nvPr>
        </p:nvSpPr>
        <p:spPr>
          <a:xfrm>
            <a:off x="455613" y="2530476"/>
            <a:ext cx="3590925" cy="3393360"/>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25"/>
          </p:nvPr>
        </p:nvSpPr>
        <p:spPr>
          <a:xfrm>
            <a:off x="4286250" y="2530476"/>
            <a:ext cx="3610444" cy="3393359"/>
          </a:xfrm>
        </p:spPr>
        <p:txBody>
          <a:bodyPr/>
          <a:lstStyle>
            <a:lvl1pPr>
              <a:defRPr sz="1400">
                <a:solidFill>
                  <a:schemeClr val="tx1"/>
                </a:solidFill>
              </a:defRPr>
            </a:lvl1pPr>
            <a:lvl2pPr marL="396875" indent="-182563">
              <a:defRPr sz="1400">
                <a:solidFill>
                  <a:schemeClr val="tx1"/>
                </a:solidFill>
              </a:defRPr>
            </a:lvl2pPr>
            <a:lvl3pPr marL="625475" indent="-182563">
              <a:defRPr sz="1400">
                <a:solidFill>
                  <a:schemeClr val="tx1"/>
                </a:solidFill>
              </a:defRPr>
            </a:lvl3pPr>
            <a:lvl4pPr marL="854075" indent="-182563">
              <a:defRPr sz="1400">
                <a:solidFill>
                  <a:schemeClr val="tx1"/>
                </a:solidFill>
              </a:defRPr>
            </a:lvl4pPr>
            <a:lvl5pPr marL="1082675"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6"/>
          <p:cNvSpPr>
            <a:spLocks noGrp="1"/>
          </p:cNvSpPr>
          <p:nvPr>
            <p:ph type="body" sz="quarter" idx="28"/>
          </p:nvPr>
        </p:nvSpPr>
        <p:spPr>
          <a:xfrm>
            <a:off x="455613" y="6059488"/>
            <a:ext cx="7456373" cy="438150"/>
          </a:xfrm>
        </p:spPr>
        <p:txBody>
          <a:bodyPr anchor="b" anchorCtr="0"/>
          <a:lstStyle>
            <a:lvl1pPr>
              <a:spcAft>
                <a:spcPts val="0"/>
              </a:spcAft>
              <a:defRPr sz="900"/>
            </a:lvl1pPr>
            <a:lvl2pPr marL="0" indent="0">
              <a:spcAft>
                <a:spcPts val="0"/>
              </a:spcAft>
              <a:buNone/>
              <a:defRPr sz="900"/>
            </a:lvl2pPr>
            <a:lvl3pPr marL="0" indent="0">
              <a:spcAft>
                <a:spcPts val="0"/>
              </a:spcAft>
              <a:buNone/>
              <a:defRPr sz="900"/>
            </a:lvl3pPr>
            <a:lvl4pPr marL="0" indent="0">
              <a:spcAft>
                <a:spcPts val="0"/>
              </a:spcAft>
              <a:buNone/>
              <a:defRPr sz="900"/>
            </a:lvl4pPr>
            <a:lvl5pPr marL="0" indent="0">
              <a:spcAft>
                <a:spcPts val="0"/>
              </a:spcAft>
              <a:buNone/>
              <a:defRPr sz="900"/>
            </a:lvl5pPr>
            <a:lvl6pPr marL="0" indent="0">
              <a:spcAft>
                <a:spcPts val="0"/>
              </a:spcAft>
              <a:buNone/>
              <a:defRPr sz="900"/>
            </a:lvl6pPr>
            <a:lvl7pPr marL="0" indent="0">
              <a:spcAft>
                <a:spcPts val="0"/>
              </a:spcAft>
              <a:buNone/>
              <a:defRPr sz="900"/>
            </a:lvl7pPr>
            <a:lvl8pPr marL="0" indent="0">
              <a:spcAft>
                <a:spcPts val="0"/>
              </a:spcAft>
              <a:buNone/>
              <a:defRPr sz="900"/>
            </a:lvl8pPr>
            <a:lvl9pPr marL="0" indent="0">
              <a:spcAft>
                <a:spcPts val="0"/>
              </a:spcAft>
              <a:buNone/>
              <a:defRPr sz="900"/>
            </a:lvl9pPr>
          </a:lstStyle>
          <a:p>
            <a:pPr lvl="0"/>
            <a:r>
              <a:rPr lang="en-US"/>
              <a:t>Click to edit Master text styles</a:t>
            </a:r>
          </a:p>
        </p:txBody>
      </p:sp>
      <p:sp>
        <p:nvSpPr>
          <p:cNvPr id="14" name="Text Placeholder 4"/>
          <p:cNvSpPr>
            <a:spLocks noGrp="1"/>
          </p:cNvSpPr>
          <p:nvPr>
            <p:ph type="body" sz="quarter" idx="30" hasCustomPrompt="1"/>
          </p:nvPr>
        </p:nvSpPr>
        <p:spPr>
          <a:xfrm>
            <a:off x="4286250" y="1639889"/>
            <a:ext cx="3625736" cy="685799"/>
          </a:xfrm>
        </p:spPr>
        <p:txBody>
          <a:bodyPr/>
          <a:lstStyle>
            <a:lvl1pPr>
              <a:spcAft>
                <a:spcPts val="0"/>
              </a:spcAft>
              <a:defRPr sz="1800" b="0">
                <a:solidFill>
                  <a:schemeClr val="tx2"/>
                </a:solidFill>
              </a:defRPr>
            </a:lvl1pPr>
            <a:lvl2pPr marL="182880" indent="-182880">
              <a:spcAft>
                <a:spcPts val="0"/>
              </a:spcAft>
              <a:buFont typeface="Arial" panose="020B0604020202020204" pitchFamily="34" charset="0"/>
              <a:buChar char="•"/>
              <a:defRPr sz="1800" b="1">
                <a:solidFill>
                  <a:schemeClr val="tx1"/>
                </a:solidFill>
              </a:defRPr>
            </a:lvl2pPr>
            <a:lvl3pPr marL="365760" indent="-182880">
              <a:spcAft>
                <a:spcPts val="0"/>
              </a:spcAft>
              <a:buFont typeface="Arial" panose="020B0604020202020204" pitchFamily="34" charset="0"/>
              <a:buChar char="-"/>
              <a:defRPr sz="1800" b="1">
                <a:solidFill>
                  <a:schemeClr val="tx1"/>
                </a:solidFill>
              </a:defRPr>
            </a:lvl3pPr>
            <a:lvl4pPr marL="365760" indent="-182880">
              <a:spcAft>
                <a:spcPts val="0"/>
              </a:spcAft>
              <a:buFont typeface="Arial" panose="020B0604020202020204" pitchFamily="34" charset="0"/>
              <a:buChar char="-"/>
              <a:defRPr sz="1800" b="1">
                <a:solidFill>
                  <a:schemeClr val="tx1"/>
                </a:solidFill>
              </a:defRPr>
            </a:lvl4pPr>
            <a:lvl5pPr marL="365760" indent="-182880">
              <a:spcAft>
                <a:spcPts val="0"/>
              </a:spcAft>
              <a:buFont typeface="Arial" panose="020B0604020202020204" pitchFamily="34" charset="0"/>
              <a:buChar char="-"/>
              <a:defRPr sz="1800" b="1">
                <a:solidFill>
                  <a:schemeClr val="tx1"/>
                </a:solidFill>
              </a:defRPr>
            </a:lvl5pPr>
            <a:lvl6pPr marL="365760" indent="-182880">
              <a:spcAft>
                <a:spcPts val="0"/>
              </a:spcAft>
              <a:buFont typeface="Arial" panose="020B0604020202020204" pitchFamily="34" charset="0"/>
              <a:buChar char="-"/>
              <a:defRPr sz="1800" b="1">
                <a:solidFill>
                  <a:schemeClr val="tx1"/>
                </a:solidFill>
              </a:defRPr>
            </a:lvl6pPr>
            <a:lvl7pPr marL="365760" indent="-182880">
              <a:spcAft>
                <a:spcPts val="0"/>
              </a:spcAft>
              <a:buFont typeface="Arial" panose="020B0604020202020204" pitchFamily="34" charset="0"/>
              <a:buChar char="-"/>
              <a:defRPr sz="1800" b="1">
                <a:solidFill>
                  <a:schemeClr val="tx1"/>
                </a:solidFill>
              </a:defRPr>
            </a:lvl7pPr>
            <a:lvl8pPr marL="365760" indent="-182880">
              <a:spcAft>
                <a:spcPts val="0"/>
              </a:spcAft>
              <a:buFont typeface="Arial" panose="020B0604020202020204" pitchFamily="34" charset="0"/>
              <a:buChar char="-"/>
              <a:defRPr sz="1800" b="1">
                <a:solidFill>
                  <a:schemeClr val="tx1"/>
                </a:solidFill>
              </a:defRPr>
            </a:lvl8pPr>
            <a:lvl9pPr marL="365760" indent="-182880">
              <a:spcAft>
                <a:spcPts val="0"/>
              </a:spcAft>
              <a:buFont typeface="Arial" panose="020B0604020202020204" pitchFamily="34" charset="0"/>
              <a:buChar char="-"/>
              <a:defRPr sz="1800" b="1">
                <a:solidFill>
                  <a:schemeClr val="tx1"/>
                </a:solidFill>
              </a:defRPr>
            </a:lvl9pPr>
          </a:lstStyle>
          <a:p>
            <a:pPr lvl="0"/>
            <a:r>
              <a:rPr lang="en-US" dirty="0"/>
              <a:t>Click to edit master text styles</a:t>
            </a:r>
          </a:p>
        </p:txBody>
      </p:sp>
      <p:sp>
        <p:nvSpPr>
          <p:cNvPr id="18" name="Slide Number Placeholder 5"/>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19"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a:t>Set footer with Insert &gt; Header &amp; Footer</a:t>
            </a:r>
            <a:endParaRPr lang="en-US" dirty="0"/>
          </a:p>
        </p:txBody>
      </p:sp>
      <p:sp>
        <p:nvSpPr>
          <p:cNvPr id="12" name="Picture Placeholder 3">
            <a:extLst>
              <a:ext uri="{FF2B5EF4-FFF2-40B4-BE49-F238E27FC236}">
                <a16:creationId xmlns:a16="http://schemas.microsoft.com/office/drawing/2014/main" id="{6311AC64-CB5A-0F73-C1EB-6F06FE5E37D8}"/>
              </a:ext>
            </a:extLst>
          </p:cNvPr>
          <p:cNvSpPr>
            <a:spLocks noGrp="1"/>
          </p:cNvSpPr>
          <p:nvPr>
            <p:ph type="pic" sz="quarter" idx="17"/>
          </p:nvPr>
        </p:nvSpPr>
        <p:spPr>
          <a:xfrm>
            <a:off x="8151698" y="0"/>
            <a:ext cx="4040302" cy="6888163"/>
          </a:xfrm>
          <a:solidFill>
            <a:schemeClr val="tx2">
              <a:lumMod val="40000"/>
              <a:lumOff val="60000"/>
            </a:schemeClr>
          </a:solidFill>
        </p:spPr>
        <p:txBody>
          <a:bodyPr/>
          <a:lstStyle/>
          <a:p>
            <a:endParaRPr lang="en-US"/>
          </a:p>
        </p:txBody>
      </p:sp>
      <p:pic>
        <p:nvPicPr>
          <p:cNvPr id="16" name="Picture 15">
            <a:extLst>
              <a:ext uri="{FF2B5EF4-FFF2-40B4-BE49-F238E27FC236}">
                <a16:creationId xmlns:a16="http://schemas.microsoft.com/office/drawing/2014/main" id="{7ACBF6F0-E4C2-BECC-D51B-BD106198A5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677" y="6555110"/>
            <a:ext cx="846998" cy="188590"/>
          </a:xfrm>
          <a:prstGeom prst="rect">
            <a:avLst/>
          </a:prstGeom>
        </p:spPr>
      </p:pic>
    </p:spTree>
    <p:extLst>
      <p:ext uri="{BB962C8B-B14F-4D97-AF65-F5344CB8AC3E}">
        <p14:creationId xmlns:p14="http://schemas.microsoft.com/office/powerpoint/2010/main" val="361490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p:nvPr>
        </p:nvSpPr>
        <p:spPr>
          <a:xfrm>
            <a:off x="457201" y="446088"/>
            <a:ext cx="11270479" cy="1003299"/>
          </a:xfrm>
        </p:spPr>
        <p:txBody>
          <a:bodyPr anchor="t"/>
          <a:lstStyle>
            <a:lvl1pPr>
              <a:defRPr sz="2800" b="0">
                <a:solidFill>
                  <a:srgbClr val="A6093D"/>
                </a:solidFill>
              </a:defRPr>
            </a:lvl1pPr>
          </a:lstStyle>
          <a:p>
            <a:endParaRPr lang="en-US" dirty="0"/>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7954" y="1639855"/>
            <a:ext cx="9995734" cy="682657"/>
          </a:xfrm>
        </p:spPr>
        <p:txBody>
          <a:bodyPr/>
          <a:lstStyle>
            <a:lvl1pPr>
              <a:defRPr sz="1800">
                <a:solidFill>
                  <a:schemeClr val="tx2"/>
                </a:solidFill>
              </a:defRPr>
            </a:lvl1pPr>
          </a:lstStyle>
          <a:p>
            <a:pPr lvl="0"/>
            <a:endParaRPr lang="en-US" dirty="0"/>
          </a:p>
        </p:txBody>
      </p:sp>
      <p:sp>
        <p:nvSpPr>
          <p:cNvPr id="12" name="Slide Number Placeholder 5">
            <a:extLst>
              <a:ext uri="{FF2B5EF4-FFF2-40B4-BE49-F238E27FC236}">
                <a16:creationId xmlns:a16="http://schemas.microsoft.com/office/drawing/2014/main" id="{828BEF82-CB0B-7AD2-C6DC-7333A3818A91}"/>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7" name="Picture 6">
            <a:extLst>
              <a:ext uri="{FF2B5EF4-FFF2-40B4-BE49-F238E27FC236}">
                <a16:creationId xmlns:a16="http://schemas.microsoft.com/office/drawing/2014/main" id="{26293ABF-79B1-6BD9-523F-2712DA496A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pic>
        <p:nvPicPr>
          <p:cNvPr id="8" name="Picture 7" descr="Shape&#10;&#10;Description automatically generated">
            <a:extLst>
              <a:ext uri="{FF2B5EF4-FFF2-40B4-BE49-F238E27FC236}">
                <a16:creationId xmlns:a16="http://schemas.microsoft.com/office/drawing/2014/main" id="{2B21F840-B7A2-58EF-4460-A920F02C937D}"/>
              </a:ext>
            </a:extLst>
          </p:cNvPr>
          <p:cNvPicPr>
            <a:picLocks noChangeAspect="1"/>
          </p:cNvPicPr>
          <p:nvPr userDrawn="1"/>
        </p:nvPicPr>
        <p:blipFill rotWithShape="1">
          <a:blip r:embed="rId3"/>
          <a:srcRect t="16148"/>
          <a:stretch/>
        </p:blipFill>
        <p:spPr>
          <a:xfrm>
            <a:off x="0" y="1107440"/>
            <a:ext cx="12192000" cy="5750560"/>
          </a:xfrm>
          <a:prstGeom prst="rect">
            <a:avLst/>
          </a:prstGeom>
        </p:spPr>
      </p:pic>
    </p:spTree>
    <p:extLst>
      <p:ext uri="{BB962C8B-B14F-4D97-AF65-F5344CB8AC3E}">
        <p14:creationId xmlns:p14="http://schemas.microsoft.com/office/powerpoint/2010/main" val="222663684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white">
    <p:bg>
      <p:bgRef idx="1001">
        <a:schemeClr val="bg1"/>
      </p:bgRef>
    </p:bg>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F5E699FF-0D95-E423-1339-7039CFD643F4}"/>
              </a:ext>
            </a:extLst>
          </p:cNvPr>
          <p:cNvPicPr>
            <a:picLocks noChangeAspect="1"/>
          </p:cNvPicPr>
          <p:nvPr userDrawn="1"/>
        </p:nvPicPr>
        <p:blipFill>
          <a:blip r:embed="rId2"/>
          <a:stretch>
            <a:fillRect/>
          </a:stretch>
        </p:blipFill>
        <p:spPr>
          <a:xfrm>
            <a:off x="0" y="444500"/>
            <a:ext cx="12192000" cy="6858000"/>
          </a:xfrm>
          <a:prstGeom prst="rect">
            <a:avLst/>
          </a:prstGeom>
        </p:spPr>
      </p:pic>
      <p:sp>
        <p:nvSpPr>
          <p:cNvPr id="2" name="Title 5"/>
          <p:cNvSpPr>
            <a:spLocks noGrp="1"/>
          </p:cNvSpPr>
          <p:nvPr>
            <p:ph type="title"/>
          </p:nvPr>
        </p:nvSpPr>
        <p:spPr>
          <a:xfrm>
            <a:off x="749300" y="890337"/>
            <a:ext cx="10604500" cy="3986463"/>
          </a:xfrm>
        </p:spPr>
        <p:txBody>
          <a:bodyPr anchor="ctr"/>
          <a:lstStyle>
            <a:lvl1pPr marL="118872" indent="-182880" algn="ctr">
              <a:lnSpc>
                <a:spcPct val="120000"/>
              </a:lnSpc>
              <a:defRPr sz="2800" b="0">
                <a:solidFill>
                  <a:srgbClr val="A6093D"/>
                </a:solidFill>
              </a:defRPr>
            </a:lvl1pPr>
          </a:lstStyle>
          <a:p>
            <a:endParaRPr lang="en-US" dirty="0"/>
          </a:p>
        </p:txBody>
      </p:sp>
      <p:pic>
        <p:nvPicPr>
          <p:cNvPr id="6" name="Picture 5">
            <a:extLst>
              <a:ext uri="{FF2B5EF4-FFF2-40B4-BE49-F238E27FC236}">
                <a16:creationId xmlns:a16="http://schemas.microsoft.com/office/drawing/2014/main" id="{20FF7A1C-0B47-D8B9-029B-684C753BFF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5" name="Slide Number Placeholder 5">
            <a:extLst>
              <a:ext uri="{FF2B5EF4-FFF2-40B4-BE49-F238E27FC236}">
                <a16:creationId xmlns:a16="http://schemas.microsoft.com/office/drawing/2014/main" id="{FF506756-2169-0FDD-B0D9-1629CEA5EB02}"/>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Tree>
    <p:extLst>
      <p:ext uri="{BB962C8B-B14F-4D97-AF65-F5344CB8AC3E}">
        <p14:creationId xmlns:p14="http://schemas.microsoft.com/office/powerpoint/2010/main" val="1986788097"/>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5">
    <p:bg>
      <p:bgRef idx="1001">
        <a:schemeClr val="bg1"/>
      </p:bgRef>
    </p:bg>
    <p:spTree>
      <p:nvGrpSpPr>
        <p:cNvPr id="1" name=""/>
        <p:cNvGrpSpPr/>
        <p:nvPr/>
      </p:nvGrpSpPr>
      <p:grpSpPr>
        <a:xfrm>
          <a:off x="0" y="0"/>
          <a:ext cx="0" cy="0"/>
          <a:chOff x="0" y="0"/>
          <a:chExt cx="0" cy="0"/>
        </a:xfrm>
      </p:grpSpPr>
      <p:pic>
        <p:nvPicPr>
          <p:cNvPr id="21" name="Picture 20" descr="A group of people sitting in a room with a baby in a stroller&#10;&#10;Description automatically generated with low confidence">
            <a:extLst>
              <a:ext uri="{FF2B5EF4-FFF2-40B4-BE49-F238E27FC236}">
                <a16:creationId xmlns:a16="http://schemas.microsoft.com/office/drawing/2014/main" id="{F92A7589-901D-34D6-4A30-AFC9DCD9684E}"/>
              </a:ext>
            </a:extLst>
          </p:cNvPr>
          <p:cNvPicPr>
            <a:picLocks noChangeAspect="1"/>
          </p:cNvPicPr>
          <p:nvPr userDrawn="1"/>
        </p:nvPicPr>
        <p:blipFill rotWithShape="1">
          <a:blip r:embed="rId2"/>
          <a:srcRect r="3896" b="10103"/>
          <a:stretch/>
        </p:blipFill>
        <p:spPr>
          <a:xfrm>
            <a:off x="192" y="391427"/>
            <a:ext cx="12207240" cy="6474345"/>
          </a:xfrm>
          <a:prstGeom prst="rect">
            <a:avLst/>
          </a:prstGeom>
        </p:spPr>
      </p:pic>
      <p:pic>
        <p:nvPicPr>
          <p:cNvPr id="4" name="Picture 3">
            <a:extLst>
              <a:ext uri="{FF2B5EF4-FFF2-40B4-BE49-F238E27FC236}">
                <a16:creationId xmlns:a16="http://schemas.microsoft.com/office/drawing/2014/main" id="{D5006771-F652-B304-0B7E-E4FEB2BDB098}"/>
              </a:ext>
            </a:extLst>
          </p:cNvPr>
          <p:cNvPicPr>
            <a:picLocks noChangeAspect="1"/>
          </p:cNvPicPr>
          <p:nvPr userDrawn="1"/>
        </p:nvPicPr>
        <p:blipFill>
          <a:blip r:embed="rId3"/>
          <a:stretch>
            <a:fillRect/>
          </a:stretch>
        </p:blipFill>
        <p:spPr>
          <a:xfrm>
            <a:off x="0" y="-1032833"/>
            <a:ext cx="12192000" cy="6858000"/>
          </a:xfrm>
          <a:prstGeom prst="rect">
            <a:avLst/>
          </a:prstGeom>
        </p:spPr>
      </p:pic>
      <p:sp>
        <p:nvSpPr>
          <p:cNvPr id="9" name="Title 1"/>
          <p:cNvSpPr>
            <a:spLocks noGrp="1"/>
          </p:cNvSpPr>
          <p:nvPr>
            <p:ph type="title" hasCustomPrompt="1"/>
          </p:nvPr>
        </p:nvSpPr>
        <p:spPr>
          <a:xfrm>
            <a:off x="457630" y="446088"/>
            <a:ext cx="11267641" cy="1003299"/>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8714" y="1641622"/>
            <a:ext cx="5510286" cy="682478"/>
          </a:xfrm>
        </p:spPr>
        <p:txBody>
          <a:bodyPr/>
          <a:lstStyle>
            <a:lvl1pPr>
              <a:defRPr sz="1800">
                <a:solidFill>
                  <a:schemeClr val="tx2"/>
                </a:solidFill>
              </a:defRPr>
            </a:lvl1pPr>
          </a:lstStyle>
          <a:p>
            <a:pPr lvl="0"/>
            <a:r>
              <a:rPr lang="en-US" dirty="0"/>
              <a:t>Click to edit master text styles</a:t>
            </a:r>
          </a:p>
        </p:txBody>
      </p:sp>
      <p:pic>
        <p:nvPicPr>
          <p:cNvPr id="11" name="Picture 10">
            <a:extLst>
              <a:ext uri="{FF2B5EF4-FFF2-40B4-BE49-F238E27FC236}">
                <a16:creationId xmlns:a16="http://schemas.microsoft.com/office/drawing/2014/main" id="{82937A4E-38E7-32D5-9D12-0E4439CA85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7417" y="6106286"/>
            <a:ext cx="2011561" cy="447887"/>
          </a:xfrm>
          <a:prstGeom prst="rect">
            <a:avLst/>
          </a:prstGeom>
        </p:spPr>
      </p:pic>
    </p:spTree>
    <p:extLst>
      <p:ext uri="{BB962C8B-B14F-4D97-AF65-F5344CB8AC3E}">
        <p14:creationId xmlns:p14="http://schemas.microsoft.com/office/powerpoint/2010/main" val="217737848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6">
    <p:bg>
      <p:bgRef idx="1001">
        <a:schemeClr val="bg1"/>
      </p:bgRef>
    </p:bg>
    <p:spTree>
      <p:nvGrpSpPr>
        <p:cNvPr id="1" name=""/>
        <p:cNvGrpSpPr/>
        <p:nvPr/>
      </p:nvGrpSpPr>
      <p:grpSpPr>
        <a:xfrm>
          <a:off x="0" y="0"/>
          <a:ext cx="0" cy="0"/>
          <a:chOff x="0" y="0"/>
          <a:chExt cx="0" cy="0"/>
        </a:xfrm>
      </p:grpSpPr>
      <p:pic>
        <p:nvPicPr>
          <p:cNvPr id="11" name="Picture 10" descr="A group of people sitting in a room with a baby in a stroller&#10;&#10;Description automatically generated with low confidence">
            <a:extLst>
              <a:ext uri="{FF2B5EF4-FFF2-40B4-BE49-F238E27FC236}">
                <a16:creationId xmlns:a16="http://schemas.microsoft.com/office/drawing/2014/main" id="{467D633F-E3BF-D925-1251-CDA321A69ACB}"/>
              </a:ext>
            </a:extLst>
          </p:cNvPr>
          <p:cNvPicPr>
            <a:picLocks noChangeAspect="1"/>
          </p:cNvPicPr>
          <p:nvPr userDrawn="1"/>
        </p:nvPicPr>
        <p:blipFill rotWithShape="1">
          <a:blip r:embed="rId2"/>
          <a:srcRect r="3896" b="10103"/>
          <a:stretch/>
        </p:blipFill>
        <p:spPr>
          <a:xfrm>
            <a:off x="192" y="391427"/>
            <a:ext cx="12191808" cy="6474345"/>
          </a:xfrm>
          <a:prstGeom prst="rect">
            <a:avLst/>
          </a:prstGeom>
        </p:spPr>
      </p:pic>
      <p:pic>
        <p:nvPicPr>
          <p:cNvPr id="7" name="Picture 6" descr="Shape&#10;&#10;Description automatically generated">
            <a:extLst>
              <a:ext uri="{FF2B5EF4-FFF2-40B4-BE49-F238E27FC236}">
                <a16:creationId xmlns:a16="http://schemas.microsoft.com/office/drawing/2014/main" id="{77088874-C988-608B-8386-D3903BEE3740}"/>
              </a:ext>
            </a:extLst>
          </p:cNvPr>
          <p:cNvPicPr>
            <a:picLocks noChangeAspect="1"/>
          </p:cNvPicPr>
          <p:nvPr userDrawn="1"/>
        </p:nvPicPr>
        <p:blipFill>
          <a:blip r:embed="rId3"/>
          <a:stretch>
            <a:fillRect/>
          </a:stretch>
        </p:blipFill>
        <p:spPr>
          <a:xfrm>
            <a:off x="0" y="-2974339"/>
            <a:ext cx="12192000" cy="6858000"/>
          </a:xfrm>
          <a:prstGeom prst="rect">
            <a:avLst/>
          </a:prstGeom>
        </p:spPr>
      </p:pic>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5613" y="1641038"/>
            <a:ext cx="5513387" cy="683062"/>
          </a:xfrm>
        </p:spPr>
        <p:txBody>
          <a:bodyPr/>
          <a:lstStyle>
            <a:lvl1pPr>
              <a:defRPr sz="1800">
                <a:solidFill>
                  <a:schemeClr val="bg1"/>
                </a:solidFill>
              </a:defRPr>
            </a:lvl1pPr>
          </a:lstStyle>
          <a:p>
            <a:pPr lvl="0"/>
            <a:r>
              <a:rPr lang="en-US" dirty="0"/>
              <a:t>Click to edit master text styles</a:t>
            </a:r>
          </a:p>
        </p:txBody>
      </p:sp>
      <p:sp>
        <p:nvSpPr>
          <p:cNvPr id="9" name="Title 1"/>
          <p:cNvSpPr>
            <a:spLocks noGrp="1"/>
          </p:cNvSpPr>
          <p:nvPr>
            <p:ph type="title" hasCustomPrompt="1"/>
          </p:nvPr>
        </p:nvSpPr>
        <p:spPr>
          <a:xfrm>
            <a:off x="455614" y="444500"/>
            <a:ext cx="11269658" cy="1003299"/>
          </a:xfrm>
        </p:spPr>
        <p:txBody>
          <a:bodyPr anchor="t"/>
          <a:lstStyle>
            <a:lvl1pPr>
              <a:defRPr sz="2800" b="0">
                <a:solidFill>
                  <a:schemeClr val="bg1"/>
                </a:solidFill>
              </a:defRPr>
            </a:lvl1pPr>
          </a:lstStyle>
          <a:p>
            <a:r>
              <a:rPr lang="en-US" dirty="0"/>
              <a:t>Click to edit master title</a:t>
            </a:r>
          </a:p>
        </p:txBody>
      </p:sp>
      <p:pic>
        <p:nvPicPr>
          <p:cNvPr id="12" name="Picture 11">
            <a:extLst>
              <a:ext uri="{FF2B5EF4-FFF2-40B4-BE49-F238E27FC236}">
                <a16:creationId xmlns:a16="http://schemas.microsoft.com/office/drawing/2014/main" id="{12ECFEB5-80AB-5F13-E783-8697417F01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7417" y="6106286"/>
            <a:ext cx="2011561" cy="447887"/>
          </a:xfrm>
          <a:prstGeom prst="rect">
            <a:avLst/>
          </a:prstGeom>
        </p:spPr>
      </p:pic>
    </p:spTree>
    <p:extLst>
      <p:ext uri="{BB962C8B-B14F-4D97-AF65-F5344CB8AC3E}">
        <p14:creationId xmlns:p14="http://schemas.microsoft.com/office/powerpoint/2010/main" val="907638536"/>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67760E78-FB58-F62E-82A9-7295FE51FDDD}"/>
              </a:ext>
            </a:extLst>
          </p:cNvPr>
          <p:cNvPicPr>
            <a:picLocks noChangeAspect="1"/>
          </p:cNvPicPr>
          <p:nvPr userDrawn="1"/>
        </p:nvPicPr>
        <p:blipFill>
          <a:blip r:embed="rId2"/>
          <a:stretch>
            <a:fillRect/>
          </a:stretch>
        </p:blipFill>
        <p:spPr>
          <a:xfrm>
            <a:off x="0" y="-2984499"/>
            <a:ext cx="12192000" cy="6858000"/>
          </a:xfrm>
          <a:prstGeom prst="rect">
            <a:avLst/>
          </a:prstGeom>
        </p:spPr>
      </p:pic>
      <p:sp>
        <p:nvSpPr>
          <p:cNvPr id="9" name="Title 1"/>
          <p:cNvSpPr>
            <a:spLocks noGrp="1"/>
          </p:cNvSpPr>
          <p:nvPr>
            <p:ph type="title" hasCustomPrompt="1"/>
          </p:nvPr>
        </p:nvSpPr>
        <p:spPr>
          <a:xfrm>
            <a:off x="455780" y="444501"/>
            <a:ext cx="9257094" cy="1003300"/>
          </a:xfrm>
        </p:spPr>
        <p:txBody>
          <a:bodyPr anchor="t"/>
          <a:lstStyle>
            <a:lvl1pPr>
              <a:defRPr sz="2800" b="0">
                <a:solidFill>
                  <a:schemeClr val="bg1"/>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7135" y="1643416"/>
            <a:ext cx="6819965" cy="871184"/>
          </a:xfrm>
        </p:spPr>
        <p:txBody>
          <a:bodyPr/>
          <a:lstStyle>
            <a:lvl1pPr>
              <a:defRPr sz="1800">
                <a:solidFill>
                  <a:schemeClr val="bg1"/>
                </a:solidFill>
              </a:defRPr>
            </a:lvl1pPr>
          </a:lstStyle>
          <a:p>
            <a:pPr lvl="0"/>
            <a:r>
              <a:rPr lang="en-US" dirty="0"/>
              <a:t>Click to edit master text styles</a:t>
            </a:r>
          </a:p>
        </p:txBody>
      </p:sp>
      <p:pic>
        <p:nvPicPr>
          <p:cNvPr id="8" name="Picture 7">
            <a:extLst>
              <a:ext uri="{FF2B5EF4-FFF2-40B4-BE49-F238E27FC236}">
                <a16:creationId xmlns:a16="http://schemas.microsoft.com/office/drawing/2014/main" id="{CD5A46BD-5B50-D7E4-A85B-BD09F471FC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2874" y="6106426"/>
            <a:ext cx="2018245" cy="449376"/>
          </a:xfrm>
          <a:prstGeom prst="rect">
            <a:avLst/>
          </a:prstGeom>
        </p:spPr>
      </p:pic>
    </p:spTree>
    <p:extLst>
      <p:ext uri="{BB962C8B-B14F-4D97-AF65-F5344CB8AC3E}">
        <p14:creationId xmlns:p14="http://schemas.microsoft.com/office/powerpoint/2010/main" val="241748364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5">
    <p:bg>
      <p:bgRef idx="1001">
        <a:schemeClr val="bg1"/>
      </p:bgRef>
    </p:bg>
    <p:spTree>
      <p:nvGrpSpPr>
        <p:cNvPr id="1" name=""/>
        <p:cNvGrpSpPr/>
        <p:nvPr/>
      </p:nvGrpSpPr>
      <p:grpSpPr>
        <a:xfrm>
          <a:off x="0" y="0"/>
          <a:ext cx="0" cy="0"/>
          <a:chOff x="0" y="0"/>
          <a:chExt cx="0" cy="0"/>
        </a:xfrm>
      </p:grpSpPr>
      <p:pic>
        <p:nvPicPr>
          <p:cNvPr id="18" name="Picture 17" descr="A group of people sitting in a room with a baby in a stroller&#10;&#10;Description automatically generated with low confidence">
            <a:extLst>
              <a:ext uri="{FF2B5EF4-FFF2-40B4-BE49-F238E27FC236}">
                <a16:creationId xmlns:a16="http://schemas.microsoft.com/office/drawing/2014/main" id="{53BEB2AA-196D-CEF8-A49B-A86AD0D04107}"/>
              </a:ext>
            </a:extLst>
          </p:cNvPr>
          <p:cNvPicPr>
            <a:picLocks noChangeAspect="1"/>
          </p:cNvPicPr>
          <p:nvPr userDrawn="1"/>
        </p:nvPicPr>
        <p:blipFill rotWithShape="1">
          <a:blip r:embed="rId2"/>
          <a:srcRect r="3896" b="10103"/>
          <a:stretch/>
        </p:blipFill>
        <p:spPr>
          <a:xfrm>
            <a:off x="192" y="391427"/>
            <a:ext cx="12191808" cy="6474345"/>
          </a:xfrm>
          <a:prstGeom prst="rect">
            <a:avLst/>
          </a:prstGeom>
        </p:spPr>
      </p:pic>
      <p:pic>
        <p:nvPicPr>
          <p:cNvPr id="10" name="Picture 9">
            <a:extLst>
              <a:ext uri="{FF2B5EF4-FFF2-40B4-BE49-F238E27FC236}">
                <a16:creationId xmlns:a16="http://schemas.microsoft.com/office/drawing/2014/main" id="{33FF6BEB-95D7-9CA5-F52A-85BD37E9C241}"/>
              </a:ext>
            </a:extLst>
          </p:cNvPr>
          <p:cNvPicPr>
            <a:picLocks noChangeAspect="1"/>
          </p:cNvPicPr>
          <p:nvPr userDrawn="1"/>
        </p:nvPicPr>
        <p:blipFill>
          <a:blip r:embed="rId3"/>
          <a:stretch>
            <a:fillRect/>
          </a:stretch>
        </p:blipFill>
        <p:spPr>
          <a:xfrm>
            <a:off x="0" y="-1032833"/>
            <a:ext cx="12192000" cy="6858000"/>
          </a:xfrm>
          <a:prstGeom prst="rect">
            <a:avLst/>
          </a:prstGeom>
        </p:spPr>
      </p:pic>
      <p:sp>
        <p:nvSpPr>
          <p:cNvPr id="9" name="Title 1"/>
          <p:cNvSpPr>
            <a:spLocks noGrp="1"/>
          </p:cNvSpPr>
          <p:nvPr>
            <p:ph type="title"/>
          </p:nvPr>
        </p:nvSpPr>
        <p:spPr>
          <a:xfrm>
            <a:off x="455614" y="448294"/>
            <a:ext cx="9158286" cy="999506"/>
          </a:xfrm>
        </p:spPr>
        <p:txBody>
          <a:bodyPr anchor="t"/>
          <a:lstStyle>
            <a:lvl1pPr>
              <a:defRPr sz="2800" b="0">
                <a:solidFill>
                  <a:srgbClr val="A6093D"/>
                </a:solidFill>
              </a:defRPr>
            </a:lvl1pPr>
          </a:lstStyle>
          <a:p>
            <a:endParaRPr lang="en-US" dirty="0"/>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9145" y="1641269"/>
            <a:ext cx="4697646" cy="682831"/>
          </a:xfrm>
        </p:spPr>
        <p:txBody>
          <a:bodyPr/>
          <a:lstStyle>
            <a:lvl1pPr>
              <a:defRPr sz="1800">
                <a:solidFill>
                  <a:schemeClr val="tx2"/>
                </a:solidFill>
              </a:defRPr>
            </a:lvl1pPr>
          </a:lstStyle>
          <a:p>
            <a:pPr lvl="0"/>
            <a:endParaRPr lang="en-US" dirty="0"/>
          </a:p>
        </p:txBody>
      </p:sp>
      <p:sp>
        <p:nvSpPr>
          <p:cNvPr id="12" name="Slide Number Placeholder 5">
            <a:extLst>
              <a:ext uri="{FF2B5EF4-FFF2-40B4-BE49-F238E27FC236}">
                <a16:creationId xmlns:a16="http://schemas.microsoft.com/office/drawing/2014/main" id="{2AC11003-5CF9-0452-E3A9-17318E126708}"/>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bg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8" name="Picture 7">
            <a:extLst>
              <a:ext uri="{FF2B5EF4-FFF2-40B4-BE49-F238E27FC236}">
                <a16:creationId xmlns:a16="http://schemas.microsoft.com/office/drawing/2014/main" id="{B24C8BB0-25AE-1049-0FBC-7D6BD75411A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65677" y="6555110"/>
            <a:ext cx="846998" cy="188590"/>
          </a:xfrm>
          <a:prstGeom prst="rect">
            <a:avLst/>
          </a:prstGeom>
        </p:spPr>
      </p:pic>
    </p:spTree>
    <p:extLst>
      <p:ext uri="{BB962C8B-B14F-4D97-AF65-F5344CB8AC3E}">
        <p14:creationId xmlns:p14="http://schemas.microsoft.com/office/powerpoint/2010/main" val="3623837431"/>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4">
    <p:bg>
      <p:bgRef idx="1001">
        <a:schemeClr val="bg1"/>
      </p:bgRef>
    </p:bg>
    <p:spTree>
      <p:nvGrpSpPr>
        <p:cNvPr id="1" name=""/>
        <p:cNvGrpSpPr/>
        <p:nvPr/>
      </p:nvGrpSpPr>
      <p:grpSpPr>
        <a:xfrm>
          <a:off x="0" y="0"/>
          <a:ext cx="0" cy="0"/>
          <a:chOff x="0" y="0"/>
          <a:chExt cx="0" cy="0"/>
        </a:xfrm>
      </p:grpSpPr>
      <p:pic>
        <p:nvPicPr>
          <p:cNvPr id="18" name="Picture 17" descr="A group of people sitting in a room with a baby in a stroller&#10;&#10;Description automatically generated with low confidence">
            <a:extLst>
              <a:ext uri="{FF2B5EF4-FFF2-40B4-BE49-F238E27FC236}">
                <a16:creationId xmlns:a16="http://schemas.microsoft.com/office/drawing/2014/main" id="{53BEB2AA-196D-CEF8-A49B-A86AD0D04107}"/>
              </a:ext>
            </a:extLst>
          </p:cNvPr>
          <p:cNvPicPr>
            <a:picLocks noChangeAspect="1"/>
          </p:cNvPicPr>
          <p:nvPr userDrawn="1"/>
        </p:nvPicPr>
        <p:blipFill rotWithShape="1">
          <a:blip r:embed="rId2"/>
          <a:srcRect r="3896" b="10103"/>
          <a:stretch/>
        </p:blipFill>
        <p:spPr>
          <a:xfrm>
            <a:off x="192" y="391427"/>
            <a:ext cx="12191808" cy="6474345"/>
          </a:xfrm>
          <a:prstGeom prst="rect">
            <a:avLst/>
          </a:prstGeom>
        </p:spPr>
      </p:pic>
      <p:pic>
        <p:nvPicPr>
          <p:cNvPr id="3" name="Picture 2" descr="Shape&#10;&#10;Description automatically generated">
            <a:extLst>
              <a:ext uri="{FF2B5EF4-FFF2-40B4-BE49-F238E27FC236}">
                <a16:creationId xmlns:a16="http://schemas.microsoft.com/office/drawing/2014/main" id="{7B986715-A84B-FC13-81BE-C3E946699FE9}"/>
              </a:ext>
            </a:extLst>
          </p:cNvPr>
          <p:cNvPicPr>
            <a:picLocks noChangeAspect="1"/>
          </p:cNvPicPr>
          <p:nvPr userDrawn="1"/>
        </p:nvPicPr>
        <p:blipFill>
          <a:blip r:embed="rId3"/>
          <a:stretch>
            <a:fillRect/>
          </a:stretch>
        </p:blipFill>
        <p:spPr>
          <a:xfrm>
            <a:off x="0" y="-3098800"/>
            <a:ext cx="12192000" cy="6858000"/>
          </a:xfrm>
          <a:prstGeom prst="rect">
            <a:avLst/>
          </a:prstGeom>
        </p:spPr>
      </p:pic>
      <p:sp>
        <p:nvSpPr>
          <p:cNvPr id="9" name="Title 1"/>
          <p:cNvSpPr>
            <a:spLocks noGrp="1"/>
          </p:cNvSpPr>
          <p:nvPr>
            <p:ph type="title"/>
          </p:nvPr>
        </p:nvSpPr>
        <p:spPr>
          <a:xfrm>
            <a:off x="457630" y="444500"/>
            <a:ext cx="9015979" cy="1003300"/>
          </a:xfrm>
        </p:spPr>
        <p:txBody>
          <a:bodyPr anchor="t"/>
          <a:lstStyle>
            <a:lvl1pPr>
              <a:defRPr sz="2800" b="0">
                <a:solidFill>
                  <a:schemeClr val="bg1"/>
                </a:solidFill>
              </a:defRPr>
            </a:lvl1pPr>
          </a:lstStyle>
          <a:p>
            <a:endParaRPr lang="en-US" dirty="0"/>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8139" y="1645606"/>
            <a:ext cx="5081424" cy="678494"/>
          </a:xfrm>
        </p:spPr>
        <p:txBody>
          <a:bodyPr/>
          <a:lstStyle>
            <a:lvl1pPr>
              <a:defRPr sz="1800">
                <a:solidFill>
                  <a:schemeClr val="bg1"/>
                </a:solidFill>
              </a:defRPr>
            </a:lvl1pPr>
          </a:lstStyle>
          <a:p>
            <a:pPr lvl="0"/>
            <a:endParaRPr lang="en-US" dirty="0"/>
          </a:p>
        </p:txBody>
      </p:sp>
      <p:sp>
        <p:nvSpPr>
          <p:cNvPr id="8" name="Slide Number Placeholder 5">
            <a:extLst>
              <a:ext uri="{FF2B5EF4-FFF2-40B4-BE49-F238E27FC236}">
                <a16:creationId xmlns:a16="http://schemas.microsoft.com/office/drawing/2014/main" id="{80A564A3-F858-312A-C39E-2801DE578A24}"/>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bg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10" name="Picture 9">
            <a:extLst>
              <a:ext uri="{FF2B5EF4-FFF2-40B4-BE49-F238E27FC236}">
                <a16:creationId xmlns:a16="http://schemas.microsoft.com/office/drawing/2014/main" id="{9A3CF52E-F766-1881-2074-B1FBAC393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65677" y="6555110"/>
            <a:ext cx="846998" cy="188590"/>
          </a:xfrm>
          <a:prstGeom prst="rect">
            <a:avLst/>
          </a:prstGeom>
        </p:spPr>
      </p:pic>
    </p:spTree>
    <p:extLst>
      <p:ext uri="{BB962C8B-B14F-4D97-AF65-F5344CB8AC3E}">
        <p14:creationId xmlns:p14="http://schemas.microsoft.com/office/powerpoint/2010/main" val="75404689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1">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FA124474-9F87-0C09-BAC1-A30684D01E1C}"/>
              </a:ext>
            </a:extLst>
          </p:cNvPr>
          <p:cNvPicPr>
            <a:picLocks noChangeAspect="1"/>
          </p:cNvPicPr>
          <p:nvPr userDrawn="1"/>
        </p:nvPicPr>
        <p:blipFill>
          <a:blip r:embed="rId2"/>
          <a:stretch>
            <a:fillRect/>
          </a:stretch>
        </p:blipFill>
        <p:spPr>
          <a:xfrm>
            <a:off x="0" y="-1445952"/>
            <a:ext cx="12192000" cy="6858000"/>
          </a:xfrm>
          <a:prstGeom prst="rect">
            <a:avLst/>
          </a:prstGeom>
        </p:spPr>
      </p:pic>
      <p:sp>
        <p:nvSpPr>
          <p:cNvPr id="9" name="Title 1"/>
          <p:cNvSpPr>
            <a:spLocks noGrp="1"/>
          </p:cNvSpPr>
          <p:nvPr>
            <p:ph type="title"/>
          </p:nvPr>
        </p:nvSpPr>
        <p:spPr>
          <a:xfrm>
            <a:off x="455780" y="444500"/>
            <a:ext cx="9262378" cy="1003299"/>
          </a:xfrm>
        </p:spPr>
        <p:txBody>
          <a:bodyPr anchor="t"/>
          <a:lstStyle>
            <a:lvl1pPr>
              <a:defRPr sz="2800" b="0">
                <a:solidFill>
                  <a:schemeClr val="bg1"/>
                </a:solidFill>
              </a:defRPr>
            </a:lvl1pPr>
          </a:lstStyle>
          <a:p>
            <a:endParaRPr lang="en-US" dirty="0"/>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6984" y="1641996"/>
            <a:ext cx="7421742" cy="682104"/>
          </a:xfrm>
        </p:spPr>
        <p:txBody>
          <a:bodyPr/>
          <a:lstStyle>
            <a:lvl1pPr>
              <a:defRPr sz="1800">
                <a:solidFill>
                  <a:schemeClr val="bg1"/>
                </a:solidFill>
              </a:defRPr>
            </a:lvl1pPr>
          </a:lstStyle>
          <a:p>
            <a:pPr lvl="0"/>
            <a:endParaRPr lang="en-US" dirty="0"/>
          </a:p>
        </p:txBody>
      </p:sp>
      <p:sp>
        <p:nvSpPr>
          <p:cNvPr id="12" name="Slide Number Placeholder 5">
            <a:extLst>
              <a:ext uri="{FF2B5EF4-FFF2-40B4-BE49-F238E27FC236}">
                <a16:creationId xmlns:a16="http://schemas.microsoft.com/office/drawing/2014/main" id="{4FE51A82-D7A5-7D34-B748-28BA6C1F98D1}"/>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10" name="Picture 9">
            <a:extLst>
              <a:ext uri="{FF2B5EF4-FFF2-40B4-BE49-F238E27FC236}">
                <a16:creationId xmlns:a16="http://schemas.microsoft.com/office/drawing/2014/main" id="{480B42D9-EC4B-DF7B-A75C-AB07E71A5E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Tree>
    <p:extLst>
      <p:ext uri="{BB962C8B-B14F-4D97-AF65-F5344CB8AC3E}">
        <p14:creationId xmlns:p14="http://schemas.microsoft.com/office/powerpoint/2010/main" val="25976030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3">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CB8898-D78D-DC6B-D95F-808F2742A69C}"/>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455780" y="444500"/>
            <a:ext cx="11270312" cy="1003299"/>
          </a:xfrm>
        </p:spPr>
        <p:txBody>
          <a:bodyPr anchor="t"/>
          <a:lstStyle>
            <a:lvl1pPr>
              <a:defRPr sz="2800" b="0">
                <a:solidFill>
                  <a:schemeClr val="bg1"/>
                </a:solidFill>
              </a:defRPr>
            </a:lvl1pPr>
          </a:lstStyle>
          <a:p>
            <a:endParaRPr lang="en-US" dirty="0"/>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p:nvPr>
        </p:nvSpPr>
        <p:spPr>
          <a:xfrm>
            <a:off x="456036" y="1642663"/>
            <a:ext cx="9932564" cy="681437"/>
          </a:xfrm>
        </p:spPr>
        <p:txBody>
          <a:bodyPr/>
          <a:lstStyle>
            <a:lvl1pPr>
              <a:defRPr sz="1800">
                <a:solidFill>
                  <a:schemeClr val="bg1"/>
                </a:solidFill>
              </a:defRPr>
            </a:lvl1pPr>
          </a:lstStyle>
          <a:p>
            <a:pPr lvl="0"/>
            <a:endParaRPr lang="en-US" dirty="0"/>
          </a:p>
        </p:txBody>
      </p:sp>
      <p:sp>
        <p:nvSpPr>
          <p:cNvPr id="14" name="Slide Number Placeholder 5">
            <a:extLst>
              <a:ext uri="{FF2B5EF4-FFF2-40B4-BE49-F238E27FC236}">
                <a16:creationId xmlns:a16="http://schemas.microsoft.com/office/drawing/2014/main" id="{00EF8058-CD59-FA23-CBDA-F0DFACC2C63D}"/>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bg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8" name="Picture 7">
            <a:extLst>
              <a:ext uri="{FF2B5EF4-FFF2-40B4-BE49-F238E27FC236}">
                <a16:creationId xmlns:a16="http://schemas.microsoft.com/office/drawing/2014/main" id="{7C2E2CE3-CBEE-B019-6647-17DA987A91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677" y="6555110"/>
            <a:ext cx="846998" cy="188590"/>
          </a:xfrm>
          <a:prstGeom prst="rect">
            <a:avLst/>
          </a:prstGeom>
        </p:spPr>
      </p:pic>
      <p:pic>
        <p:nvPicPr>
          <p:cNvPr id="4" name="Picture 3" descr="Shape&#10;&#10;Description automatically generated">
            <a:extLst>
              <a:ext uri="{FF2B5EF4-FFF2-40B4-BE49-F238E27FC236}">
                <a16:creationId xmlns:a16="http://schemas.microsoft.com/office/drawing/2014/main" id="{BD8BD2DA-E617-C90C-E153-3482368D7230}"/>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9328552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43"/>
            <a:ext cx="11267641" cy="994981"/>
          </a:xfrm>
        </p:spPr>
        <p:txBody>
          <a:bodyPr anchor="t"/>
          <a:lstStyle>
            <a:lvl1pPr>
              <a:defRPr sz="2800" b="0">
                <a:solidFill>
                  <a:srgbClr val="A6093D"/>
                </a:solidFill>
              </a:defRPr>
            </a:lvl1pPr>
          </a:lstStyle>
          <a:p>
            <a:r>
              <a:rPr lang="en-US" dirty="0"/>
              <a:t>Click to edit master title</a:t>
            </a:r>
          </a:p>
        </p:txBody>
      </p:sp>
      <p:sp>
        <p:nvSpPr>
          <p:cNvPr id="10" name="Text Placeholder 4"/>
          <p:cNvSpPr>
            <a:spLocks noGrp="1"/>
          </p:cNvSpPr>
          <p:nvPr>
            <p:ph type="body" sz="quarter" idx="12"/>
          </p:nvPr>
        </p:nvSpPr>
        <p:spPr>
          <a:xfrm>
            <a:off x="456703" y="1639378"/>
            <a:ext cx="11262215" cy="2079434"/>
          </a:xfrm>
        </p:spPr>
        <p:txBody>
          <a:bodyPr numCol="2" spcCol="914400"/>
          <a:lstStyle>
            <a:lvl1pPr marL="225425" indent="-225425">
              <a:lnSpc>
                <a:spcPct val="110000"/>
              </a:lnSpc>
              <a:spcAft>
                <a:spcPts val="200"/>
              </a:spcAft>
              <a:buFont typeface="+mj-lt"/>
              <a:buAutoNum type="arabicPeriod"/>
              <a:defRPr sz="1400" b="0">
                <a:solidFill>
                  <a:schemeClr val="tx1"/>
                </a:solidFill>
              </a:defRPr>
            </a:lvl1pPr>
            <a:lvl2pPr marL="576263" indent="-223838">
              <a:lnSpc>
                <a:spcPct val="110000"/>
              </a:lnSpc>
              <a:spcAft>
                <a:spcPts val="200"/>
              </a:spcAft>
              <a:buFont typeface="Arial" panose="020B0604020202020204" pitchFamily="34" charset="0"/>
              <a:buChar char="•"/>
              <a:defRPr sz="1400" b="0">
                <a:solidFill>
                  <a:schemeClr val="tx1"/>
                </a:solidFill>
              </a:defRPr>
            </a:lvl2pPr>
            <a:lvl3pPr marL="914400" indent="-223838">
              <a:lnSpc>
                <a:spcPct val="110000"/>
              </a:lnSpc>
              <a:spcAft>
                <a:spcPts val="200"/>
              </a:spcAft>
              <a:buFont typeface="Arial" panose="020B0604020202020204" pitchFamily="34" charset="0"/>
              <a:buChar char="‒"/>
              <a:defRPr sz="1400" b="0">
                <a:solidFill>
                  <a:schemeClr val="tx1"/>
                </a:solidFill>
              </a:defRPr>
            </a:lvl3pPr>
            <a:lvl4pPr marL="0" indent="0">
              <a:buFont typeface="Arial" panose="020B0604020202020204" pitchFamily="34" charset="0"/>
              <a:buNone/>
              <a:defRPr sz="1800" b="0">
                <a:solidFill>
                  <a:schemeClr val="tx1"/>
                </a:solidFill>
              </a:defRPr>
            </a:lvl4pPr>
            <a:lvl5pPr marL="0" indent="0">
              <a:buFont typeface="Arial" panose="020B0604020202020204" pitchFamily="34" charset="0"/>
              <a:buNone/>
              <a:defRPr sz="1800" b="0">
                <a:solidFill>
                  <a:schemeClr val="tx1"/>
                </a:solidFill>
              </a:defRPr>
            </a:lvl5pPr>
            <a:lvl6pPr marL="0" indent="0">
              <a:buFont typeface="Arial" panose="020B0604020202020204" pitchFamily="34" charset="0"/>
              <a:buNone/>
              <a:defRPr sz="1800" b="0">
                <a:solidFill>
                  <a:schemeClr val="tx1"/>
                </a:solidFill>
              </a:defRPr>
            </a:lvl6pPr>
            <a:lvl7pPr marL="0" indent="0">
              <a:buFont typeface="Arial" panose="020B0604020202020204" pitchFamily="34" charset="0"/>
              <a:buNone/>
              <a:defRPr sz="1800" b="0">
                <a:solidFill>
                  <a:schemeClr val="tx1"/>
                </a:solidFill>
              </a:defRPr>
            </a:lvl7pPr>
            <a:lvl8pPr marL="0" indent="0">
              <a:buFont typeface="Arial" panose="020B0604020202020204" pitchFamily="34" charset="0"/>
              <a:buNone/>
              <a:defRPr sz="1800" b="0">
                <a:solidFill>
                  <a:schemeClr val="tx1"/>
                </a:solidFill>
              </a:defRPr>
            </a:lvl8pPr>
            <a:lvl9pPr marL="0" indent="0">
              <a:buFont typeface="Arial" panose="020B0604020202020204" pitchFamily="34" charset="0"/>
              <a:buNone/>
              <a:defRPr sz="1800" b="0">
                <a:solidFill>
                  <a:schemeClr val="tx1"/>
                </a:solidFill>
              </a:defRPr>
            </a:lvl9pPr>
          </a:lstStyle>
          <a:p>
            <a:pPr lvl="0"/>
            <a:r>
              <a:rPr lang="en-US" dirty="0"/>
              <a:t>Click to edit Master text styles</a:t>
            </a:r>
          </a:p>
          <a:p>
            <a:pPr lvl="0"/>
            <a:r>
              <a:rPr lang="en-US" dirty="0"/>
              <a:t>Click to edit Master text styles</a:t>
            </a:r>
          </a:p>
          <a:p>
            <a:pPr lvl="1"/>
            <a:r>
              <a:rPr lang="en-US" dirty="0"/>
              <a:t>Click to edit bullet</a:t>
            </a:r>
          </a:p>
          <a:p>
            <a:pPr lvl="2"/>
            <a:r>
              <a:rPr lang="en-US" dirty="0"/>
              <a:t>Click to edit sub bullet</a:t>
            </a:r>
          </a:p>
          <a:p>
            <a:pPr lvl="2"/>
            <a:r>
              <a:rPr lang="en-US" dirty="0"/>
              <a:t>Click to edit sub bullet</a:t>
            </a:r>
          </a:p>
          <a:p>
            <a:pPr lvl="0"/>
            <a:r>
              <a:rPr lang="en-US" dirty="0"/>
              <a:t>Click to edit Master text styles</a:t>
            </a:r>
          </a:p>
          <a:p>
            <a:pPr lvl="0"/>
            <a:r>
              <a:rPr lang="en-US" dirty="0"/>
              <a:t>Click to edit Master text styles</a:t>
            </a:r>
          </a:p>
          <a:p>
            <a:pPr lvl="0"/>
            <a:endParaRPr lang="en-US" dirty="0"/>
          </a:p>
          <a:p>
            <a:pPr lvl="0"/>
            <a:endParaRPr lang="en-US" dirty="0"/>
          </a:p>
          <a:p>
            <a:pPr lvl="0"/>
            <a:endParaRPr lang="en-US" dirty="0"/>
          </a:p>
          <a:p>
            <a:pPr lvl="0"/>
            <a:r>
              <a:rPr lang="en-US" dirty="0"/>
              <a:t>Click to edit Master text styles</a:t>
            </a:r>
          </a:p>
          <a:p>
            <a:pPr lvl="1"/>
            <a:r>
              <a:rPr lang="en-US" dirty="0"/>
              <a:t>Click to edit bullet</a:t>
            </a:r>
          </a:p>
          <a:p>
            <a:pPr lvl="2"/>
            <a:r>
              <a:rPr lang="en-US" dirty="0"/>
              <a:t>Click to edit sub bullet</a:t>
            </a:r>
          </a:p>
          <a:p>
            <a:pPr lvl="2"/>
            <a:r>
              <a:rPr lang="en-US" dirty="0"/>
              <a:t>Click to edit sub bullet</a:t>
            </a:r>
          </a:p>
          <a:p>
            <a:pPr lvl="0"/>
            <a:r>
              <a:rPr lang="en-US" dirty="0"/>
              <a:t>Click to edit Master text styles</a:t>
            </a:r>
          </a:p>
          <a:p>
            <a:pPr lvl="0"/>
            <a:r>
              <a:rPr lang="en-US" dirty="0"/>
              <a:t>Click to edit Master text styles</a:t>
            </a:r>
          </a:p>
          <a:p>
            <a:pPr marL="225425" marR="0" lvl="0" indent="-225425" algn="l" defTabSz="914400" rtl="0" eaLnBrk="1" fontAlgn="auto" latinLnBrk="0" hangingPunct="1">
              <a:lnSpc>
                <a:spcPct val="110000"/>
              </a:lnSpc>
              <a:spcBef>
                <a:spcPts val="0"/>
              </a:spcBef>
              <a:spcAft>
                <a:spcPts val="200"/>
              </a:spcAft>
              <a:buClrTx/>
              <a:buSzTx/>
              <a:buFont typeface="+mj-lt"/>
              <a:buAutoNum type="arabicPeriod"/>
              <a:tabLst/>
              <a:defRPr/>
            </a:pPr>
            <a:r>
              <a:rPr lang="en-US" dirty="0"/>
              <a:t>Click to edit Master text styles</a:t>
            </a:r>
          </a:p>
          <a:p>
            <a:pPr lvl="0"/>
            <a:endParaRPr lang="en-US" dirty="0"/>
          </a:p>
          <a:p>
            <a:pPr lvl="0"/>
            <a:endParaRPr lang="en-US" dirty="0"/>
          </a:p>
          <a:p>
            <a:pPr lvl="2"/>
            <a:endParaRPr lang="en-US" dirty="0"/>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11" name="Picture 10">
            <a:extLst>
              <a:ext uri="{FF2B5EF4-FFF2-40B4-BE49-F238E27FC236}">
                <a16:creationId xmlns:a16="http://schemas.microsoft.com/office/drawing/2014/main" id="{3C7C0BE7-CB0C-9EA6-EF8D-90900F433D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pic>
        <p:nvPicPr>
          <p:cNvPr id="4" name="Picture 3" descr="Shape&#10;&#10;Description automatically generated">
            <a:extLst>
              <a:ext uri="{FF2B5EF4-FFF2-40B4-BE49-F238E27FC236}">
                <a16:creationId xmlns:a16="http://schemas.microsoft.com/office/drawing/2014/main" id="{FA3200DA-5EA9-B554-2EDD-C9E4CE758932}"/>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9460213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1 coulmn">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45"/>
            <a:ext cx="11267641" cy="994979"/>
          </a:xfrm>
        </p:spPr>
        <p:txBody>
          <a:bodyPr anchor="t"/>
          <a:lstStyle>
            <a:lvl1pPr>
              <a:defRPr sz="2800" b="0">
                <a:solidFill>
                  <a:srgbClr val="A6093D"/>
                </a:solidFill>
              </a:defRPr>
            </a:lvl1pPr>
          </a:lstStyle>
          <a:p>
            <a:r>
              <a:rPr lang="en-US" dirty="0"/>
              <a:t>Click to edit master title</a:t>
            </a:r>
          </a:p>
        </p:txBody>
      </p:sp>
      <p:sp>
        <p:nvSpPr>
          <p:cNvPr id="5" name="Text Placeholder 4">
            <a:extLst>
              <a:ext uri="{FF2B5EF4-FFF2-40B4-BE49-F238E27FC236}">
                <a16:creationId xmlns:a16="http://schemas.microsoft.com/office/drawing/2014/main" id="{1A79AC08-8AFD-A2C5-D15F-3DFE3900E50A}"/>
              </a:ext>
            </a:extLst>
          </p:cNvPr>
          <p:cNvSpPr>
            <a:spLocks noGrp="1"/>
          </p:cNvSpPr>
          <p:nvPr>
            <p:ph type="body" sz="quarter" idx="14" hasCustomPrompt="1"/>
          </p:nvPr>
        </p:nvSpPr>
        <p:spPr>
          <a:xfrm>
            <a:off x="455613" y="1639238"/>
            <a:ext cx="11272837" cy="684862"/>
          </a:xfrm>
        </p:spPr>
        <p:txBody>
          <a:bodyPr/>
          <a:lstStyle>
            <a:lvl1pPr>
              <a:defRPr sz="1800">
                <a:solidFill>
                  <a:schemeClr val="tx2"/>
                </a:solidFill>
              </a:defRPr>
            </a:lvl1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5613" y="2513874"/>
            <a:ext cx="10717603" cy="3333447"/>
          </a:xfrm>
        </p:spPr>
        <p:txBody>
          <a:bodyPr/>
          <a:lstStyle>
            <a:lvl1pPr>
              <a:defRPr sz="1400">
                <a:solidFill>
                  <a:schemeClr val="tx1"/>
                </a:solidFill>
              </a:defRPr>
            </a:lvl1pPr>
            <a:lvl2pPr marL="404813" indent="-182563">
              <a:defRPr sz="1400">
                <a:solidFill>
                  <a:schemeClr val="tx1"/>
                </a:solidFill>
              </a:defRPr>
            </a:lvl2pPr>
            <a:lvl3pPr marL="625475" indent="-163513">
              <a:defRPr sz="1400">
                <a:solidFill>
                  <a:schemeClr val="tx1"/>
                </a:solidFill>
              </a:defRPr>
            </a:lvl3pPr>
            <a:lvl4pPr marL="857250" indent="-174625">
              <a:defRPr sz="1400">
                <a:solidFill>
                  <a:schemeClr val="tx1"/>
                </a:solidFill>
              </a:defRPr>
            </a:lvl4pPr>
            <a:lvl5pPr marL="1087438"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26B0B537-1B43-4456-E164-EFDBB69ACC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1" name="Footer Placeholder 3">
            <a:extLst>
              <a:ext uri="{FF2B5EF4-FFF2-40B4-BE49-F238E27FC236}">
                <a16:creationId xmlns:a16="http://schemas.microsoft.com/office/drawing/2014/main" id="{612F3F2B-89B3-1376-4C66-1C39F95B8DF6}"/>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2" name="Text Placeholder 2">
            <a:extLst>
              <a:ext uri="{FF2B5EF4-FFF2-40B4-BE49-F238E27FC236}">
                <a16:creationId xmlns:a16="http://schemas.microsoft.com/office/drawing/2014/main" id="{AA2ED6FD-1ED1-CBF2-49FC-A95778196508}"/>
              </a:ext>
            </a:extLst>
          </p:cNvPr>
          <p:cNvSpPr>
            <a:spLocks noGrp="1"/>
          </p:cNvSpPr>
          <p:nvPr>
            <p:ph type="body" sz="quarter" idx="16"/>
          </p:nvPr>
        </p:nvSpPr>
        <p:spPr>
          <a:xfrm>
            <a:off x="455613" y="6059488"/>
            <a:ext cx="9132887"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262736136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bullet text, bottom arc">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629" y="1639888"/>
            <a:ext cx="11267641" cy="3810522"/>
          </a:xfrm>
        </p:spPr>
        <p:txBody>
          <a:bodyPr/>
          <a:lstStyle>
            <a:lvl1pPr>
              <a:defRPr sz="1400">
                <a:solidFill>
                  <a:schemeClr val="tx1"/>
                </a:solidFill>
              </a:defRPr>
            </a:lvl1pPr>
            <a:lvl2pPr marL="404813" indent="-173038">
              <a:defRPr sz="1400">
                <a:solidFill>
                  <a:schemeClr val="tx1"/>
                </a:solidFill>
              </a:defRPr>
            </a:lvl2pPr>
            <a:lvl3pPr marL="625475" indent="-163513">
              <a:defRPr sz="1400">
                <a:solidFill>
                  <a:schemeClr val="tx1"/>
                </a:solidFill>
              </a:defRPr>
            </a:lvl3pPr>
            <a:lvl4pPr marL="857250" indent="-182563">
              <a:defRPr sz="1400">
                <a:solidFill>
                  <a:schemeClr val="tx1"/>
                </a:solidFill>
              </a:defRPr>
            </a:lvl4pPr>
            <a:lvl5pPr marL="1087438"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C0A283D-7CFB-B7F0-EF27-B5133481CA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C36E04AC-A24C-05B4-533B-F023AC585D30}"/>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1" name="Text Placeholder 2">
            <a:extLst>
              <a:ext uri="{FF2B5EF4-FFF2-40B4-BE49-F238E27FC236}">
                <a16:creationId xmlns:a16="http://schemas.microsoft.com/office/drawing/2014/main" id="{3FA7D8BC-9353-77E9-0F62-8EEBF7E5326E}"/>
              </a:ext>
            </a:extLst>
          </p:cNvPr>
          <p:cNvSpPr>
            <a:spLocks noGrp="1"/>
          </p:cNvSpPr>
          <p:nvPr>
            <p:ph type="body" sz="quarter" idx="16"/>
          </p:nvPr>
        </p:nvSpPr>
        <p:spPr>
          <a:xfrm>
            <a:off x="455613" y="6059488"/>
            <a:ext cx="8472487"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43791554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only, bottom arc">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pic>
        <p:nvPicPr>
          <p:cNvPr id="8" name="Picture 7">
            <a:extLst>
              <a:ext uri="{FF2B5EF4-FFF2-40B4-BE49-F238E27FC236}">
                <a16:creationId xmlns:a16="http://schemas.microsoft.com/office/drawing/2014/main" id="{AC0A283D-7CFB-B7F0-EF27-B5133481CA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C36E04AC-A24C-05B4-533B-F023AC585D30}"/>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1" name="Text Placeholder 2">
            <a:extLst>
              <a:ext uri="{FF2B5EF4-FFF2-40B4-BE49-F238E27FC236}">
                <a16:creationId xmlns:a16="http://schemas.microsoft.com/office/drawing/2014/main" id="{3FA7D8BC-9353-77E9-0F62-8EEBF7E5326E}"/>
              </a:ext>
            </a:extLst>
          </p:cNvPr>
          <p:cNvSpPr>
            <a:spLocks noGrp="1"/>
          </p:cNvSpPr>
          <p:nvPr>
            <p:ph type="body" sz="quarter" idx="16"/>
          </p:nvPr>
        </p:nvSpPr>
        <p:spPr>
          <a:xfrm>
            <a:off x="455613" y="6059488"/>
            <a:ext cx="8472487"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79954698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vide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57630" y="446592"/>
            <a:ext cx="11267641" cy="1003300"/>
          </a:xfrm>
        </p:spPr>
        <p:txBody>
          <a:bodyPr anchor="t"/>
          <a:lstStyle>
            <a:lvl1pPr>
              <a:defRPr sz="2800" b="0">
                <a:solidFill>
                  <a:srgbClr val="A6093D"/>
                </a:solidFill>
              </a:defRPr>
            </a:lvl1pPr>
          </a:lstStyle>
          <a:p>
            <a:r>
              <a:rPr lang="en-US" dirty="0"/>
              <a:t>Click to edit master title</a:t>
            </a:r>
          </a:p>
        </p:txBody>
      </p:sp>
      <p:sp>
        <p:nvSpPr>
          <p:cNvPr id="16" name="Slide Number Placeholder 5">
            <a:extLst>
              <a:ext uri="{FF2B5EF4-FFF2-40B4-BE49-F238E27FC236}">
                <a16:creationId xmlns:a16="http://schemas.microsoft.com/office/drawing/2014/main" id="{7553C46B-5005-4BD1-F2D8-3B221FA8C055}"/>
              </a:ext>
            </a:extLst>
          </p:cNvPr>
          <p:cNvSpPr>
            <a:spLocks noGrp="1"/>
          </p:cNvSpPr>
          <p:nvPr>
            <p:ph type="sldNum" sz="quarter" idx="4"/>
          </p:nvPr>
        </p:nvSpPr>
        <p:spPr>
          <a:xfrm>
            <a:off x="5720410" y="6497638"/>
            <a:ext cx="767476" cy="266547"/>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7" name="Text Placeholder 6">
            <a:extLst>
              <a:ext uri="{FF2B5EF4-FFF2-40B4-BE49-F238E27FC236}">
                <a16:creationId xmlns:a16="http://schemas.microsoft.com/office/drawing/2014/main" id="{94D994E6-1FEB-53AE-2510-42CF62B4CBF4}"/>
              </a:ext>
            </a:extLst>
          </p:cNvPr>
          <p:cNvSpPr>
            <a:spLocks noGrp="1"/>
          </p:cNvSpPr>
          <p:nvPr>
            <p:ph type="body" sz="quarter" idx="15"/>
          </p:nvPr>
        </p:nvSpPr>
        <p:spPr>
          <a:xfrm>
            <a:off x="457629" y="1639888"/>
            <a:ext cx="5262781" cy="3810522"/>
          </a:xfrm>
        </p:spPr>
        <p:txBody>
          <a:bodyPr/>
          <a:lstStyle>
            <a:lvl1pPr>
              <a:defRPr sz="1400">
                <a:solidFill>
                  <a:schemeClr val="tx1"/>
                </a:solidFill>
              </a:defRPr>
            </a:lvl1pPr>
            <a:lvl2pPr marL="404813" indent="-173038">
              <a:defRPr sz="1400">
                <a:solidFill>
                  <a:schemeClr val="tx1"/>
                </a:solidFill>
              </a:defRPr>
            </a:lvl2pPr>
            <a:lvl3pPr marL="625475" indent="-163513">
              <a:defRPr sz="1400">
                <a:solidFill>
                  <a:schemeClr val="tx1"/>
                </a:solidFill>
              </a:defRPr>
            </a:lvl3pPr>
            <a:lvl4pPr marL="857250" indent="-182563">
              <a:defRPr sz="1400">
                <a:solidFill>
                  <a:schemeClr val="tx1"/>
                </a:solidFill>
              </a:defRPr>
            </a:lvl4pPr>
            <a:lvl5pPr marL="1087438" indent="-182563">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C0A283D-7CFB-B7F0-EF27-B5133481CA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0965" y="6553917"/>
            <a:ext cx="852903" cy="189904"/>
          </a:xfrm>
          <a:prstGeom prst="rect">
            <a:avLst/>
          </a:prstGeom>
        </p:spPr>
      </p:pic>
      <p:sp>
        <p:nvSpPr>
          <p:cNvPr id="10" name="Footer Placeholder 3">
            <a:extLst>
              <a:ext uri="{FF2B5EF4-FFF2-40B4-BE49-F238E27FC236}">
                <a16:creationId xmlns:a16="http://schemas.microsoft.com/office/drawing/2014/main" id="{C36E04AC-A24C-05B4-533B-F023AC585D30}"/>
              </a:ext>
            </a:extLst>
          </p:cNvPr>
          <p:cNvSpPr>
            <a:spLocks noGrp="1"/>
          </p:cNvSpPr>
          <p:nvPr>
            <p:ph type="ftr" sz="quarter" idx="3"/>
          </p:nvPr>
        </p:nvSpPr>
        <p:spPr>
          <a:xfrm>
            <a:off x="369888" y="6630118"/>
            <a:ext cx="5350522" cy="162643"/>
          </a:xfrm>
          <a:prstGeom prst="rect">
            <a:avLst/>
          </a:prstGeom>
        </p:spPr>
        <p:txBody>
          <a:bodyPr vert="horz" lIns="91440" tIns="45720" rIns="91440" bIns="45720" rtlCol="0" anchor="b"/>
          <a:lstStyle>
            <a:lvl1pPr algn="l">
              <a:defRPr sz="800">
                <a:solidFill>
                  <a:schemeClr val="tx1"/>
                </a:solidFill>
              </a:defRPr>
            </a:lvl1pPr>
          </a:lstStyle>
          <a:p>
            <a:r>
              <a:rPr lang="en-US" dirty="0"/>
              <a:t>Set footer with Insert &gt; Header &amp; Footer</a:t>
            </a:r>
          </a:p>
        </p:txBody>
      </p:sp>
      <p:sp>
        <p:nvSpPr>
          <p:cNvPr id="11" name="Text Placeholder 2">
            <a:extLst>
              <a:ext uri="{FF2B5EF4-FFF2-40B4-BE49-F238E27FC236}">
                <a16:creationId xmlns:a16="http://schemas.microsoft.com/office/drawing/2014/main" id="{3FA7D8BC-9353-77E9-0F62-8EEBF7E5326E}"/>
              </a:ext>
            </a:extLst>
          </p:cNvPr>
          <p:cNvSpPr>
            <a:spLocks noGrp="1"/>
          </p:cNvSpPr>
          <p:nvPr>
            <p:ph type="body" sz="quarter" idx="16"/>
          </p:nvPr>
        </p:nvSpPr>
        <p:spPr>
          <a:xfrm>
            <a:off x="455613" y="6059488"/>
            <a:ext cx="8472487" cy="438150"/>
          </a:xfrm>
        </p:spPr>
        <p:txBody>
          <a:bodyPr anchor="b"/>
          <a:lstStyle>
            <a:lvl1pPr>
              <a:defRPr sz="900">
                <a:solidFill>
                  <a:schemeClr val="tx1"/>
                </a:solidFill>
              </a:defRPr>
            </a:lvl1pPr>
          </a:lstStyle>
          <a:p>
            <a:pPr lvl="0"/>
            <a:endParaRPr lang="en-US" dirty="0"/>
          </a:p>
        </p:txBody>
      </p:sp>
    </p:spTree>
    <p:extLst>
      <p:ext uri="{BB962C8B-B14F-4D97-AF65-F5344CB8AC3E}">
        <p14:creationId xmlns:p14="http://schemas.microsoft.com/office/powerpoint/2010/main" val="18677355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446186"/>
            <a:ext cx="11272837" cy="1000026"/>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62085" y="1652686"/>
            <a:ext cx="11266365" cy="4394200"/>
          </a:xfrm>
          <a:prstGeom prst="rect">
            <a:avLst/>
          </a:prstGeom>
        </p:spPr>
        <p:txBody>
          <a:bodyPr vert="horz" lIns="0" tIns="0" rIns="0" bIns="0" rtlCol="0">
            <a:noAutofit/>
          </a:bodyPr>
          <a:lstStyle/>
          <a:p>
            <a:pPr lvl="0"/>
            <a:r>
              <a:rPr lang="en-US" dirty="0"/>
              <a:t>Click to edit Master text styles</a:t>
            </a:r>
          </a:p>
          <a:p>
            <a:pPr lvl="1"/>
            <a:r>
              <a:rPr lang="en-US" dirty="0"/>
              <a:t>First bullet </a:t>
            </a:r>
          </a:p>
          <a:p>
            <a:pPr lvl="2"/>
            <a:r>
              <a:rPr lang="en-US" dirty="0"/>
              <a:t>Second bullet</a:t>
            </a:r>
          </a:p>
          <a:p>
            <a:pPr lvl="3"/>
            <a:r>
              <a:rPr lang="en-US" dirty="0"/>
              <a:t>Third bullet</a:t>
            </a:r>
          </a:p>
          <a:p>
            <a:pPr lvl="4"/>
            <a:r>
              <a:rPr lang="en-US" dirty="0"/>
              <a:t>Fourth bullet</a:t>
            </a:r>
          </a:p>
          <a:p>
            <a:pPr lvl="5"/>
            <a:r>
              <a:rPr lang="en-US" dirty="0"/>
              <a:t>Fifth bullet</a:t>
            </a:r>
          </a:p>
        </p:txBody>
      </p:sp>
      <p:sp>
        <p:nvSpPr>
          <p:cNvPr id="6" name="Slide Number Placeholder 5"/>
          <p:cNvSpPr>
            <a:spLocks noGrp="1"/>
          </p:cNvSpPr>
          <p:nvPr>
            <p:ph type="sldNum" sz="quarter" idx="4"/>
          </p:nvPr>
        </p:nvSpPr>
        <p:spPr>
          <a:xfrm>
            <a:off x="5720410" y="6306986"/>
            <a:ext cx="767476" cy="457199"/>
          </a:xfrm>
          <a:prstGeom prst="rect">
            <a:avLst/>
          </a:prstGeom>
        </p:spPr>
        <p:txBody>
          <a:bodyPr vert="horz" lIns="0" tIns="0" rIns="0" bIns="0" rtlCol="0" anchor="b" anchorCtr="0"/>
          <a:lstStyle>
            <a:lvl1pPr algn="ctr">
              <a:defRPr sz="900">
                <a:solidFill>
                  <a:schemeClr val="tx1"/>
                </a:solidFill>
                <a:latin typeface="Arial" panose="020B0604020202020204" pitchFamily="34" charset="0"/>
                <a:cs typeface="Arial" panose="020B0604020202020204" pitchFamily="34" charset="0"/>
              </a:defRPr>
            </a:lvl1pPr>
          </a:lstStyle>
          <a:p>
            <a:fld id="{1E5366A3-0E00-430A-B059-971E374C0C45}" type="slidenum">
              <a:rPr lang="en-US" smtClean="0"/>
              <a:pPr/>
              <a:t>‹#›</a:t>
            </a:fld>
            <a:endParaRPr lang="en-US" normalizeH="1" dirty="0"/>
          </a:p>
        </p:txBody>
      </p:sp>
      <p:sp>
        <p:nvSpPr>
          <p:cNvPr id="4" name="Footer Placeholder 3"/>
          <p:cNvSpPr>
            <a:spLocks noGrp="1"/>
          </p:cNvSpPr>
          <p:nvPr>
            <p:ph type="ftr" sz="quarter" idx="3"/>
          </p:nvPr>
        </p:nvSpPr>
        <p:spPr>
          <a:xfrm>
            <a:off x="369888" y="6630118"/>
            <a:ext cx="5350522" cy="162643"/>
          </a:xfrm>
          <a:prstGeom prst="rect">
            <a:avLst/>
          </a:prstGeom>
        </p:spPr>
        <p:txBody>
          <a:bodyPr vert="horz" lIns="91440" tIns="45720" rIns="91440" bIns="45720" rtlCol="0" anchor="ctr"/>
          <a:lstStyle>
            <a:lvl1pPr algn="l">
              <a:defRPr sz="800">
                <a:solidFill>
                  <a:schemeClr val="tx1"/>
                </a:solidFill>
              </a:defRPr>
            </a:lvl1pPr>
          </a:lstStyle>
          <a:p>
            <a:r>
              <a:rPr lang="en-US"/>
              <a:t>Set footer with Insert &gt; Header &amp; Footer</a:t>
            </a:r>
            <a:endParaRPr lang="en-US" dirty="0"/>
          </a:p>
        </p:txBody>
      </p:sp>
    </p:spTree>
    <p:extLst>
      <p:ext uri="{BB962C8B-B14F-4D97-AF65-F5344CB8AC3E}">
        <p14:creationId xmlns:p14="http://schemas.microsoft.com/office/powerpoint/2010/main" val="2563328744"/>
      </p:ext>
    </p:extLst>
  </p:cSld>
  <p:clrMap bg1="lt1" tx1="dk1" bg2="lt2" tx2="dk2" accent1="accent1" accent2="accent2" accent3="accent3" accent4="accent4" accent5="accent5" accent6="accent6" hlink="hlink" folHlink="folHlink"/>
  <p:sldLayoutIdLst>
    <p:sldLayoutId id="2147483710" r:id="rId1"/>
    <p:sldLayoutId id="2147483713" r:id="rId2"/>
    <p:sldLayoutId id="2147483715" r:id="rId3"/>
    <p:sldLayoutId id="2147483720" r:id="rId4"/>
    <p:sldLayoutId id="2147483722" r:id="rId5"/>
    <p:sldLayoutId id="2147483729" r:id="rId6"/>
    <p:sldLayoutId id="2147483732" r:id="rId7"/>
    <p:sldLayoutId id="2147483803" r:id="rId8"/>
    <p:sldLayoutId id="2147483802" r:id="rId9"/>
    <p:sldLayoutId id="2147483723" r:id="rId10"/>
    <p:sldLayoutId id="2147483728" r:id="rId11"/>
    <p:sldLayoutId id="2147483733" r:id="rId12"/>
    <p:sldLayoutId id="2147483730" r:id="rId13"/>
    <p:sldLayoutId id="2147483725" r:id="rId14"/>
    <p:sldLayoutId id="2147483727" r:id="rId15"/>
    <p:sldLayoutId id="2147483798" r:id="rId16"/>
    <p:sldLayoutId id="2147483801" r:id="rId17"/>
    <p:sldLayoutId id="2147483796" r:id="rId18"/>
    <p:sldLayoutId id="2147483797" r:id="rId19"/>
    <p:sldLayoutId id="2147483744" r:id="rId20"/>
    <p:sldLayoutId id="2147483731" r:id="rId21"/>
    <p:sldLayoutId id="2147483699" r:id="rId22"/>
    <p:sldLayoutId id="2147483696" r:id="rId23"/>
    <p:sldLayoutId id="2147483794" r:id="rId24"/>
    <p:sldLayoutId id="2147483793" r:id="rId25"/>
    <p:sldLayoutId id="2147483697" r:id="rId26"/>
    <p:sldLayoutId id="2147483673" r:id="rId27"/>
    <p:sldLayoutId id="2147483655" r:id="rId28"/>
    <p:sldLayoutId id="2147483654" r:id="rId29"/>
    <p:sldLayoutId id="2147483682" r:id="rId30"/>
    <p:sldLayoutId id="2147483662" r:id="rId31"/>
    <p:sldLayoutId id="2147483795" r:id="rId32"/>
    <p:sldLayoutId id="2147483678" r:id="rId33"/>
    <p:sldLayoutId id="2147483658" r:id="rId34"/>
    <p:sldLayoutId id="2147483676" r:id="rId35"/>
    <p:sldLayoutId id="2147483677" r:id="rId36"/>
    <p:sldLayoutId id="2147483687" r:id="rId37"/>
    <p:sldLayoutId id="2147483799" r:id="rId38"/>
    <p:sldLayoutId id="2147483800" r:id="rId39"/>
    <p:sldLayoutId id="2147483742" r:id="rId40"/>
    <p:sldLayoutId id="2147483711" r:id="rId41"/>
    <p:sldLayoutId id="2147483716" r:id="rId42"/>
    <p:sldLayoutId id="2147483714" r:id="rId43"/>
    <p:sldLayoutId id="2147483717" r:id="rId44"/>
    <p:sldLayoutId id="2147483718" r:id="rId45"/>
    <p:sldLayoutId id="2147483719" r:id="rId46"/>
    <p:sldLayoutId id="2147483721" r:id="rId47"/>
  </p:sldLayoutIdLst>
  <p:hf hdr="0" dt="0"/>
  <p:txStyles>
    <p:titleStyle>
      <a:lvl1pPr algn="l" defTabSz="914400" rtl="0" eaLnBrk="1" latinLnBrk="0" hangingPunct="1">
        <a:spcBef>
          <a:spcPct val="0"/>
        </a:spcBef>
        <a:buNone/>
        <a:defRPr sz="2800" b="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600"/>
        </a:spcAft>
        <a:buFontTx/>
        <a:buNone/>
        <a:defRPr sz="1400" kern="1200">
          <a:solidFill>
            <a:schemeClr val="tx1"/>
          </a:solidFill>
          <a:latin typeface="Arial" panose="020B0604020202020204" pitchFamily="34" charset="0"/>
          <a:ea typeface="+mn-ea"/>
          <a:cs typeface="Arial" panose="020B0604020202020204" pitchFamily="34" charset="0"/>
        </a:defRPr>
      </a:lvl1pPr>
      <a:lvl2pPr marL="404813"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682625"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857250" indent="-182563"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4pPr>
      <a:lvl5pPr marL="1087438"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319213"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6pPr>
      <a:lvl7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7pPr>
      <a:lvl8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8pPr>
      <a:lvl9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7" userDrawn="1">
          <p15:clr>
            <a:srgbClr val="F26B43"/>
          </p15:clr>
        </p15:guide>
        <p15:guide id="5" pos="3760" userDrawn="1">
          <p15:clr>
            <a:srgbClr val="F26B43"/>
          </p15:clr>
        </p15:guide>
        <p15:guide id="6" pos="3915" userDrawn="1">
          <p15:clr>
            <a:srgbClr val="F26B43"/>
          </p15:clr>
        </p15:guide>
        <p15:guide id="9" pos="7392" userDrawn="1">
          <p15:clr>
            <a:srgbClr val="F26B43"/>
          </p15:clr>
        </p15:guide>
        <p15:guide id="10" orient="horz" pos="280" userDrawn="1">
          <p15:clr>
            <a:srgbClr val="F26B43"/>
          </p15:clr>
        </p15:guide>
        <p15:guide id="13" orient="horz" pos="912" userDrawn="1">
          <p15:clr>
            <a:srgbClr val="F26B43"/>
          </p15:clr>
        </p15:guide>
        <p15:guide id="14" orient="horz" pos="1032" userDrawn="1">
          <p15:clr>
            <a:srgbClr val="F26B43"/>
          </p15:clr>
        </p15:guide>
        <p15:guide id="17" orient="horz" pos="4093" userDrawn="1">
          <p15:clr>
            <a:srgbClr val="F26B43"/>
          </p15:clr>
        </p15:guide>
        <p15:guide id="18" orient="horz" pos="3817" userDrawn="1">
          <p15:clr>
            <a:srgbClr val="F26B43"/>
          </p15:clr>
        </p15:guide>
        <p15:guide id="19" orient="horz" pos="4248" userDrawn="1">
          <p15:clr>
            <a:srgbClr val="F26B43"/>
          </p15:clr>
        </p15:guide>
        <p15:guide id="20" orient="horz" pos="1464" userDrawn="1">
          <p15:clr>
            <a:srgbClr val="F26B43"/>
          </p15:clr>
        </p15:guide>
        <p15:guide id="21" orient="horz" pos="2160" userDrawn="1">
          <p15:clr>
            <a:srgbClr val="F26B43"/>
          </p15:clr>
        </p15:guide>
        <p15:guide id="22" orient="horz" pos="15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hyperlink" Target="https://www.ahadata.com/aha-annual-survey-database" TargetMode="Externa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0.pn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7.xml"/><Relationship Id="rId16" Type="http://schemas.openxmlformats.org/officeDocument/2006/relationships/image" Target="../media/image24.jpeg"/><Relationship Id="rId1" Type="http://schemas.openxmlformats.org/officeDocument/2006/relationships/slideLayout" Target="../slideLayouts/slideLayout34.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42E8A32-40D2-51D0-3422-FB3680D4317B}"/>
              </a:ext>
            </a:extLst>
          </p:cNvPr>
          <p:cNvSpPr>
            <a:spLocks noGrp="1"/>
          </p:cNvSpPr>
          <p:nvPr>
            <p:ph type="title"/>
          </p:nvPr>
        </p:nvSpPr>
        <p:spPr>
          <a:xfrm>
            <a:off x="455780" y="444500"/>
            <a:ext cx="9257094" cy="1742887"/>
          </a:xfrm>
        </p:spPr>
        <p:txBody>
          <a:bodyPr/>
          <a:lstStyle/>
          <a:p>
            <a:r>
              <a:rPr lang="en-US" sz="3600" dirty="0"/>
              <a:t>Implementation of a Hospital-Based Take-Home Methadone Process is Feasible and Saves Healthcare Dollars</a:t>
            </a:r>
          </a:p>
        </p:txBody>
      </p:sp>
      <p:sp>
        <p:nvSpPr>
          <p:cNvPr id="12" name="Text Placeholder 11">
            <a:extLst>
              <a:ext uri="{FF2B5EF4-FFF2-40B4-BE49-F238E27FC236}">
                <a16:creationId xmlns:a16="http://schemas.microsoft.com/office/drawing/2014/main" id="{F9F756A4-971F-3D31-A8BD-6007C7C06F28}"/>
              </a:ext>
            </a:extLst>
          </p:cNvPr>
          <p:cNvSpPr>
            <a:spLocks noGrp="1"/>
          </p:cNvSpPr>
          <p:nvPr>
            <p:ph type="body" sz="quarter" idx="14"/>
          </p:nvPr>
        </p:nvSpPr>
        <p:spPr>
          <a:xfrm>
            <a:off x="455780" y="3789156"/>
            <a:ext cx="5276308" cy="2210952"/>
          </a:xfrm>
        </p:spPr>
        <p:txBody>
          <a:bodyPr/>
          <a:lstStyle/>
          <a:p>
            <a:r>
              <a:rPr lang="en-US" sz="2000" dirty="0">
                <a:solidFill>
                  <a:schemeClr val="tx1"/>
                </a:solidFill>
              </a:rPr>
              <a:t>Yevgeniya (Jenny) Scherbak, PharmD, BCPS</a:t>
            </a:r>
          </a:p>
          <a:p>
            <a:r>
              <a:rPr lang="en-US" sz="2000" dirty="0">
                <a:solidFill>
                  <a:schemeClr val="tx1"/>
                </a:solidFill>
              </a:rPr>
              <a:t>Clinical Pharmacy Specialist, Internal Medicine</a:t>
            </a:r>
          </a:p>
          <a:p>
            <a:r>
              <a:rPr lang="en-US" sz="2000" dirty="0">
                <a:solidFill>
                  <a:schemeClr val="tx1"/>
                </a:solidFill>
              </a:rPr>
              <a:t>University of Colorado Hospital </a:t>
            </a:r>
          </a:p>
          <a:p>
            <a:endParaRPr lang="en-US" dirty="0">
              <a:solidFill>
                <a:schemeClr val="tx1"/>
              </a:solidFill>
            </a:endParaRPr>
          </a:p>
          <a:p>
            <a:endParaRPr lang="en-US" dirty="0">
              <a:solidFill>
                <a:schemeClr val="tx1"/>
              </a:solidFill>
            </a:endParaRPr>
          </a:p>
        </p:txBody>
      </p:sp>
      <p:pic>
        <p:nvPicPr>
          <p:cNvPr id="2" name="Picture 1"/>
          <p:cNvPicPr>
            <a:picLocks noChangeAspect="1"/>
          </p:cNvPicPr>
          <p:nvPr/>
        </p:nvPicPr>
        <p:blipFill>
          <a:blip r:embed="rId3"/>
          <a:stretch>
            <a:fillRect/>
          </a:stretch>
        </p:blipFill>
        <p:spPr>
          <a:xfrm>
            <a:off x="5732088" y="5760174"/>
            <a:ext cx="3686175" cy="1000125"/>
          </a:xfrm>
          <a:prstGeom prst="rect">
            <a:avLst/>
          </a:prstGeom>
        </p:spPr>
      </p:pic>
      <p:sp>
        <p:nvSpPr>
          <p:cNvPr id="3" name="Text Placeholder 11">
            <a:extLst>
              <a:ext uri="{FF2B5EF4-FFF2-40B4-BE49-F238E27FC236}">
                <a16:creationId xmlns:a16="http://schemas.microsoft.com/office/drawing/2014/main" id="{4AD344E0-7F13-CA75-419D-FF593D0537EA}"/>
              </a:ext>
            </a:extLst>
          </p:cNvPr>
          <p:cNvSpPr txBox="1">
            <a:spLocks/>
          </p:cNvSpPr>
          <p:nvPr/>
        </p:nvSpPr>
        <p:spPr>
          <a:xfrm>
            <a:off x="6229300" y="3778882"/>
            <a:ext cx="5648782" cy="2210952"/>
          </a:xfrm>
          <a:prstGeom prst="rect">
            <a:avLst/>
          </a:prstGeom>
        </p:spPr>
        <p:txBody>
          <a:bodyPr vert="horz" lIns="0" tIns="0" rIns="0" bIns="0" rtlCol="0">
            <a:noAutofit/>
          </a:bodyPr>
          <a:lstStyle>
            <a:lvl1pPr marL="0" indent="0" algn="l" defTabSz="914400" rtl="0" eaLnBrk="1" latinLnBrk="0" hangingPunct="1">
              <a:spcBef>
                <a:spcPts val="0"/>
              </a:spcBef>
              <a:spcAft>
                <a:spcPts val="600"/>
              </a:spcAft>
              <a:buFontTx/>
              <a:buNone/>
              <a:defRPr sz="1800" kern="1200">
                <a:solidFill>
                  <a:schemeClr val="bg1"/>
                </a:solidFill>
                <a:latin typeface="Arial" panose="020B0604020202020204" pitchFamily="34" charset="0"/>
                <a:ea typeface="+mn-ea"/>
                <a:cs typeface="Arial" panose="020B0604020202020204" pitchFamily="34" charset="0"/>
              </a:defRPr>
            </a:lvl1pPr>
            <a:lvl2pPr marL="404813"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682625"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857250" indent="-182563"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4pPr>
            <a:lvl5pPr marL="1087438"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319213" indent="-182563" algn="l" defTabSz="914400" rtl="0" eaLnBrk="1" latinLnBrk="0" hangingPunct="1">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6pPr>
            <a:lvl7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7pPr>
            <a:lvl8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8pPr>
            <a:lvl9pPr marL="1097280" indent="-182880" algn="l" defTabSz="914400" rtl="0" eaLnBrk="1" latinLnBrk="0" hangingPunct="1">
              <a:spcBef>
                <a:spcPts val="0"/>
              </a:spcBef>
              <a:spcAft>
                <a:spcPts val="600"/>
              </a:spcAft>
              <a:buSzPct val="80000"/>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9pPr>
          </a:lstStyle>
          <a:p>
            <a:r>
              <a:rPr lang="en-US" sz="2000" dirty="0">
                <a:solidFill>
                  <a:schemeClr val="tx1"/>
                </a:solidFill>
              </a:rPr>
              <a:t>Susan Calcaterra, MD, MPH, MS</a:t>
            </a:r>
          </a:p>
          <a:p>
            <a:r>
              <a:rPr lang="en-US" sz="2000" dirty="0">
                <a:solidFill>
                  <a:schemeClr val="tx1"/>
                </a:solidFill>
              </a:rPr>
              <a:t>Addiction Medicine, Hospital Medicine</a:t>
            </a:r>
          </a:p>
          <a:p>
            <a:r>
              <a:rPr lang="en-US" sz="2000" dirty="0">
                <a:solidFill>
                  <a:schemeClr val="tx1"/>
                </a:solidFill>
              </a:rPr>
              <a:t>University of Colorado, Anschutz Medical Campus</a:t>
            </a:r>
          </a:p>
          <a:p>
            <a:endParaRPr lang="en-US" dirty="0">
              <a:solidFill>
                <a:schemeClr val="tx1"/>
              </a:solidFill>
            </a:endParaRPr>
          </a:p>
        </p:txBody>
      </p:sp>
    </p:spTree>
    <p:extLst>
      <p:ext uri="{BB962C8B-B14F-4D97-AF65-F5344CB8AC3E}">
        <p14:creationId xmlns:p14="http://schemas.microsoft.com/office/powerpoint/2010/main" val="930132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Purpose</a:t>
            </a:r>
          </a:p>
        </p:txBody>
      </p:sp>
      <p:sp>
        <p:nvSpPr>
          <p:cNvPr id="5" name="Text Placeholder 4"/>
          <p:cNvSpPr>
            <a:spLocks noGrp="1"/>
          </p:cNvSpPr>
          <p:nvPr>
            <p:ph type="body" sz="quarter" idx="15"/>
          </p:nvPr>
        </p:nvSpPr>
        <p:spPr>
          <a:xfrm>
            <a:off x="455613" y="1766048"/>
            <a:ext cx="10717603" cy="4081274"/>
          </a:xfrm>
        </p:spPr>
        <p:txBody>
          <a:bodyPr/>
          <a:lstStyle/>
          <a:p>
            <a:pPr marL="347472" lvl="1" indent="-347472">
              <a:spcBef>
                <a:spcPts val="1200"/>
              </a:spcBef>
            </a:pPr>
            <a:r>
              <a:rPr lang="en-US" sz="2400" dirty="0"/>
              <a:t>Develop a federally compliant process to dispense take-home methadone doses to hospitalized patients with OUD</a:t>
            </a:r>
          </a:p>
          <a:p>
            <a:pPr marL="347472" lvl="1" indent="-347472">
              <a:spcBef>
                <a:spcPts val="1200"/>
              </a:spcBef>
            </a:pPr>
            <a:r>
              <a:rPr lang="en-US" sz="2400" dirty="0"/>
              <a:t>Facilitate weekend and holiday hospital discharges when OTPs may be closed or have limited hours</a:t>
            </a:r>
          </a:p>
          <a:p>
            <a:pPr marL="347472" lvl="1" indent="-347472">
              <a:spcBef>
                <a:spcPts val="1200"/>
              </a:spcBef>
            </a:pPr>
            <a:r>
              <a:rPr lang="en-US" sz="2400" dirty="0"/>
              <a:t>Support hospital to OTP linkage to reduce the risk of returning to fentanyl use, overdose, and death</a:t>
            </a:r>
          </a:p>
        </p:txBody>
      </p:sp>
      <p:pic>
        <p:nvPicPr>
          <p:cNvPr id="6" name="Picture 5">
            <a:extLst>
              <a:ext uri="{FF2B5EF4-FFF2-40B4-BE49-F238E27FC236}">
                <a16:creationId xmlns:a16="http://schemas.microsoft.com/office/drawing/2014/main" id="{BBA19E84-22E6-E5E2-DCFD-F1EC15D92363}"/>
              </a:ext>
            </a:extLst>
          </p:cNvPr>
          <p:cNvPicPr>
            <a:picLocks noChangeAspect="1"/>
          </p:cNvPicPr>
          <p:nvPr/>
        </p:nvPicPr>
        <p:blipFill rotWithShape="1">
          <a:blip r:embed="rId3"/>
          <a:srcRect t="13717" r="5881" b="27425"/>
          <a:stretch/>
        </p:blipFill>
        <p:spPr>
          <a:xfrm>
            <a:off x="10347299" y="6141659"/>
            <a:ext cx="1844701" cy="312994"/>
          </a:xfrm>
          <a:prstGeom prst="rect">
            <a:avLst/>
          </a:prstGeom>
        </p:spPr>
      </p:pic>
    </p:spTree>
    <p:extLst>
      <p:ext uri="{BB962C8B-B14F-4D97-AF65-F5344CB8AC3E}">
        <p14:creationId xmlns:p14="http://schemas.microsoft.com/office/powerpoint/2010/main" val="2799012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Learning Objective</a:t>
            </a:r>
          </a:p>
        </p:txBody>
      </p:sp>
      <p:sp>
        <p:nvSpPr>
          <p:cNvPr id="4" name="Slide Number Placeholder 3"/>
          <p:cNvSpPr>
            <a:spLocks noGrp="1"/>
          </p:cNvSpPr>
          <p:nvPr>
            <p:ph type="sldNum" sz="quarter" idx="4"/>
          </p:nvPr>
        </p:nvSpPr>
        <p:spPr/>
        <p:txBody>
          <a:bodyPr/>
          <a:lstStyle/>
          <a:p>
            <a:fld id="{1E5366A3-0E00-430A-B059-971E374C0C45}" type="slidenum">
              <a:rPr lang="en-US" smtClean="0"/>
              <a:pPr/>
              <a:t>11</a:t>
            </a:fld>
            <a:endParaRPr lang="en-US" normalizeH="1" dirty="0"/>
          </a:p>
        </p:txBody>
      </p:sp>
      <p:sp>
        <p:nvSpPr>
          <p:cNvPr id="5" name="Text Placeholder 4"/>
          <p:cNvSpPr>
            <a:spLocks noGrp="1"/>
          </p:cNvSpPr>
          <p:nvPr>
            <p:ph type="body" sz="quarter" idx="15"/>
          </p:nvPr>
        </p:nvSpPr>
        <p:spPr>
          <a:xfrm>
            <a:off x="552046" y="1735862"/>
            <a:ext cx="10717603" cy="4405797"/>
          </a:xfrm>
        </p:spPr>
        <p:txBody>
          <a:bodyPr/>
          <a:lstStyle/>
          <a:p>
            <a:pPr marL="342900" indent="-342900">
              <a:buFont typeface="Arial" panose="020B0604020202020204" pitchFamily="34" charset="0"/>
              <a:buChar char="•"/>
            </a:pPr>
            <a:r>
              <a:rPr lang="en-US" sz="2400" dirty="0"/>
              <a:t>Describe processes taken to develop and implement a federally compliant methadone take-home program </a:t>
            </a:r>
          </a:p>
          <a:p>
            <a:pPr marL="342900" indent="-342900">
              <a:buFont typeface="Arial" panose="020B0604020202020204" pitchFamily="34" charset="0"/>
              <a:buChar char="•"/>
            </a:pPr>
            <a:r>
              <a:rPr lang="en-US" sz="2400" dirty="0"/>
              <a:t>Demonstrate cost savings in healthcare dollars to gain leadership buy-in for program development and implementation</a:t>
            </a:r>
          </a:p>
        </p:txBody>
      </p:sp>
      <p:pic>
        <p:nvPicPr>
          <p:cNvPr id="9" name="Picture 8">
            <a:extLst>
              <a:ext uri="{FF2B5EF4-FFF2-40B4-BE49-F238E27FC236}">
                <a16:creationId xmlns:a16="http://schemas.microsoft.com/office/drawing/2014/main" id="{0240C858-04FC-2B59-0912-42B52AAD17DC}"/>
              </a:ext>
            </a:extLst>
          </p:cNvPr>
          <p:cNvPicPr>
            <a:picLocks noChangeAspect="1"/>
          </p:cNvPicPr>
          <p:nvPr/>
        </p:nvPicPr>
        <p:blipFill rotWithShape="1">
          <a:blip r:embed="rId3"/>
          <a:srcRect t="13717" r="5881" b="27425"/>
          <a:stretch/>
        </p:blipFill>
        <p:spPr>
          <a:xfrm>
            <a:off x="10347299" y="6141659"/>
            <a:ext cx="1844701" cy="312994"/>
          </a:xfrm>
          <a:prstGeom prst="rect">
            <a:avLst/>
          </a:prstGeom>
        </p:spPr>
      </p:pic>
    </p:spTree>
    <p:extLst>
      <p:ext uri="{BB962C8B-B14F-4D97-AF65-F5344CB8AC3E}">
        <p14:creationId xmlns:p14="http://schemas.microsoft.com/office/powerpoint/2010/main" val="183977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Federal Methadone Dispensing Exceptions: the 72 Hour Rule</a:t>
            </a:r>
          </a:p>
        </p:txBody>
      </p:sp>
      <p:sp>
        <p:nvSpPr>
          <p:cNvPr id="4" name="Slide Number Placeholder 3"/>
          <p:cNvSpPr>
            <a:spLocks noGrp="1"/>
          </p:cNvSpPr>
          <p:nvPr>
            <p:ph type="sldNum" sz="quarter" idx="4"/>
          </p:nvPr>
        </p:nvSpPr>
        <p:spPr/>
        <p:txBody>
          <a:bodyPr/>
          <a:lstStyle/>
          <a:p>
            <a:fld id="{1E5366A3-0E00-430A-B059-971E374C0C45}" type="slidenum">
              <a:rPr lang="en-US" smtClean="0"/>
              <a:pPr/>
              <a:t>12</a:t>
            </a:fld>
            <a:endParaRPr lang="en-US" normalizeH="1" dirty="0"/>
          </a:p>
        </p:txBody>
      </p:sp>
      <p:sp>
        <p:nvSpPr>
          <p:cNvPr id="9" name="Content Placeholder 1">
            <a:extLst>
              <a:ext uri="{FF2B5EF4-FFF2-40B4-BE49-F238E27FC236}">
                <a16:creationId xmlns:a16="http://schemas.microsoft.com/office/drawing/2014/main" id="{9675B56C-2BFF-9137-C457-EA394314A877}"/>
              </a:ext>
            </a:extLst>
          </p:cNvPr>
          <p:cNvSpPr txBox="1">
            <a:spLocks/>
          </p:cNvSpPr>
          <p:nvPr/>
        </p:nvSpPr>
        <p:spPr>
          <a:xfrm>
            <a:off x="731520" y="1538176"/>
            <a:ext cx="10445675" cy="3055340"/>
          </a:xfrm>
          <a:prstGeom prst="rect">
            <a:avLst/>
          </a:prstGeom>
        </p:spPr>
        <p:style>
          <a:lnRef idx="2">
            <a:schemeClr val="dk1"/>
          </a:lnRef>
          <a:fillRef idx="1">
            <a:schemeClr val="lt1"/>
          </a:fillRef>
          <a:effectRef idx="0">
            <a:schemeClr val="dk1"/>
          </a:effectRef>
          <a:fontRef idx="minor">
            <a:schemeClr val="dk1"/>
          </a:fontRef>
        </p:style>
        <p:txBody>
          <a:bodyPr vert="horz" lIns="0" tIns="0" rIns="0" bIns="0" rtlCol="0" anchor="t" anchorCtr="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sz="1600" b="1" kern="1200">
                <a:solidFill>
                  <a:schemeClr val="tx2"/>
                </a:solidFill>
                <a:latin typeface="+mj-lt"/>
                <a:ea typeface="+mn-ea"/>
                <a:cs typeface="+mn-cs"/>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sz="1400" kern="1200">
                <a:solidFill>
                  <a:schemeClr val="tx2"/>
                </a:solidFill>
                <a:latin typeface="+mj-lt"/>
                <a:ea typeface="+mn-ea"/>
                <a:cs typeface="+mn-cs"/>
              </a:defRPr>
            </a:lvl2pPr>
            <a:lvl3pPr marL="228600" indent="-137160" algn="l" defTabSz="914400" rtl="0" eaLnBrk="1" latinLnBrk="0" hangingPunct="1">
              <a:lnSpc>
                <a:spcPct val="90000"/>
              </a:lnSpc>
              <a:spcBef>
                <a:spcPts val="0"/>
              </a:spcBef>
              <a:spcAft>
                <a:spcPts val="600"/>
              </a:spcAft>
              <a:buFont typeface="Arial" panose="020B0604020202020204" pitchFamily="34" charset="0"/>
              <a:buChar char="•"/>
              <a:defRPr sz="1400" kern="1200">
                <a:solidFill>
                  <a:schemeClr val="tx2"/>
                </a:solidFill>
                <a:latin typeface="+mj-lt"/>
                <a:ea typeface="+mn-ea"/>
                <a:cs typeface="+mn-cs"/>
              </a:defRPr>
            </a:lvl3pPr>
            <a:lvl4pPr marL="365760" indent="-137160" algn="l" defTabSz="914400" rtl="0" eaLnBrk="1" latinLnBrk="0" hangingPunct="1">
              <a:lnSpc>
                <a:spcPct val="90000"/>
              </a:lnSpc>
              <a:spcBef>
                <a:spcPts val="0"/>
              </a:spcBef>
              <a:spcAft>
                <a:spcPts val="600"/>
              </a:spcAft>
              <a:buFont typeface="Arial" panose="020B0604020202020204" pitchFamily="34" charset="0"/>
              <a:buChar char="–"/>
              <a:defRPr sz="1400" kern="1200">
                <a:solidFill>
                  <a:schemeClr val="tx2"/>
                </a:solidFill>
                <a:latin typeface="+mj-lt"/>
                <a:ea typeface="+mn-ea"/>
                <a:cs typeface="+mn-cs"/>
              </a:defRPr>
            </a:lvl4pPr>
            <a:lvl5pPr marL="502920" indent="-137160" algn="l" defTabSz="914400" rtl="0" eaLnBrk="1" latinLnBrk="0" hangingPunct="1">
              <a:lnSpc>
                <a:spcPct val="90000"/>
              </a:lnSpc>
              <a:spcBef>
                <a:spcPts val="0"/>
              </a:spcBef>
              <a:spcAft>
                <a:spcPts val="600"/>
              </a:spcAft>
              <a:buClr>
                <a:schemeClr val="tx2"/>
              </a:buClr>
              <a:buSzPct val="80000"/>
              <a:buFont typeface="Wingdings" panose="05000000000000000000" pitchFamily="2" charset="2"/>
              <a:buChar char="§"/>
              <a:defRPr sz="14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1100" dirty="0">
              <a:solidFill>
                <a:schemeClr val="tx1"/>
              </a:solidFill>
            </a:endParaRPr>
          </a:p>
          <a:p>
            <a:pPr algn="ctr"/>
            <a:r>
              <a:rPr lang="en-US" sz="2000" dirty="0">
                <a:solidFill>
                  <a:schemeClr val="tx1"/>
                </a:solidFill>
              </a:rPr>
              <a:t>Revised CFR 1306.07 (b) after August 2023: </a:t>
            </a:r>
          </a:p>
          <a:p>
            <a:pPr algn="ctr"/>
            <a:r>
              <a:rPr lang="en-US" sz="2000" dirty="0">
                <a:solidFill>
                  <a:schemeClr val="bg1">
                    <a:lumMod val="65000"/>
                  </a:schemeClr>
                </a:solidFill>
              </a:rPr>
              <a:t>Nothing in this section shall prohibit a practitioner, who is not specifically registered to conduct a narcotic treatment program, from </a:t>
            </a:r>
            <a:r>
              <a:rPr lang="en-US" sz="2000" dirty="0">
                <a:solidFill>
                  <a:schemeClr val="accent1"/>
                </a:solidFill>
              </a:rPr>
              <a:t>dispensing (but not prescribing) </a:t>
            </a:r>
            <a:r>
              <a:rPr lang="en-US" sz="2000" dirty="0">
                <a:solidFill>
                  <a:schemeClr val="bg1">
                    <a:lumMod val="65000"/>
                  </a:schemeClr>
                </a:solidFill>
              </a:rPr>
              <a:t>narcotic drugs, in accordance with applicable Federal, State, and local laws relating to controlled substances, to one person or for one person’s use at one time for the purpose of initiating maintenance treatment or detoxification treatment (or both). </a:t>
            </a:r>
            <a:r>
              <a:rPr lang="en-US" sz="2000" dirty="0">
                <a:solidFill>
                  <a:schemeClr val="accent1"/>
                </a:solidFill>
              </a:rPr>
              <a:t>Not more than a three-day supply </a:t>
            </a:r>
            <a:r>
              <a:rPr lang="en-US" sz="2000" dirty="0">
                <a:solidFill>
                  <a:schemeClr val="bg1">
                    <a:lumMod val="65000"/>
                  </a:schemeClr>
                </a:solidFill>
              </a:rPr>
              <a:t>of such medication may be dispensed to the person or for the person’s use at one time while arrangements are being made for referral for treatment. Such emergency treatment may not be renewed or extended.</a:t>
            </a:r>
          </a:p>
        </p:txBody>
      </p:sp>
      <p:sp>
        <p:nvSpPr>
          <p:cNvPr id="11" name="Rectangle 10"/>
          <p:cNvSpPr/>
          <p:nvPr/>
        </p:nvSpPr>
        <p:spPr>
          <a:xfrm>
            <a:off x="2070222" y="4806913"/>
            <a:ext cx="6875386" cy="1477328"/>
          </a:xfrm>
          <a:prstGeom prst="rect">
            <a:avLst/>
          </a:prstGeom>
          <a:solidFill>
            <a:schemeClr val="accent1"/>
          </a:solidFill>
        </p:spPr>
        <p:txBody>
          <a:bodyPr wrap="square" lIns="182880">
            <a:spAutoFit/>
          </a:bodyPr>
          <a:lstStyle/>
          <a:p>
            <a:pPr algn="ctr"/>
            <a:r>
              <a:rPr lang="en-US" b="1" dirty="0">
                <a:solidFill>
                  <a:schemeClr val="bg1"/>
                </a:solidFill>
              </a:rPr>
              <a:t>Dispense vs Prescribe</a:t>
            </a:r>
          </a:p>
          <a:p>
            <a:r>
              <a:rPr lang="en-US" b="1" dirty="0">
                <a:solidFill>
                  <a:schemeClr val="bg1"/>
                </a:solidFill>
              </a:rPr>
              <a:t>Dispense</a:t>
            </a:r>
            <a:r>
              <a:rPr lang="en-US" dirty="0">
                <a:solidFill>
                  <a:schemeClr val="bg1"/>
                </a:solidFill>
              </a:rPr>
              <a:t>: To select and appropriately label a medication for the end-user (patient) to self-administer at a later date.</a:t>
            </a:r>
          </a:p>
          <a:p>
            <a:r>
              <a:rPr lang="en-US" b="1" dirty="0">
                <a:solidFill>
                  <a:schemeClr val="bg1"/>
                </a:solidFill>
              </a:rPr>
              <a:t>Prescribe</a:t>
            </a:r>
            <a:r>
              <a:rPr lang="en-US" dirty="0">
                <a:solidFill>
                  <a:schemeClr val="bg1"/>
                </a:solidFill>
              </a:rPr>
              <a:t>: To issue a prescription for a medication that will be filled at an outpatient pharmacy. </a:t>
            </a:r>
          </a:p>
        </p:txBody>
      </p:sp>
      <p:pic>
        <p:nvPicPr>
          <p:cNvPr id="6" name="Picture 5">
            <a:extLst>
              <a:ext uri="{FF2B5EF4-FFF2-40B4-BE49-F238E27FC236}">
                <a16:creationId xmlns:a16="http://schemas.microsoft.com/office/drawing/2014/main" id="{0240C858-04FC-2B59-0912-42B52AAD17DC}"/>
              </a:ext>
            </a:extLst>
          </p:cNvPr>
          <p:cNvPicPr>
            <a:picLocks noChangeAspect="1"/>
          </p:cNvPicPr>
          <p:nvPr/>
        </p:nvPicPr>
        <p:blipFill rotWithShape="1">
          <a:blip r:embed="rId3"/>
          <a:srcRect t="13717" r="5881" b="27425"/>
          <a:stretch/>
        </p:blipFill>
        <p:spPr>
          <a:xfrm>
            <a:off x="10347299" y="6141659"/>
            <a:ext cx="1844701" cy="312994"/>
          </a:xfrm>
          <a:prstGeom prst="rect">
            <a:avLst/>
          </a:prstGeom>
        </p:spPr>
      </p:pic>
    </p:spTree>
    <p:extLst>
      <p:ext uri="{BB962C8B-B14F-4D97-AF65-F5344CB8AC3E}">
        <p14:creationId xmlns:p14="http://schemas.microsoft.com/office/powerpoint/2010/main" val="996136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Methods: Process Development</a:t>
            </a:r>
          </a:p>
        </p:txBody>
      </p:sp>
      <p:sp>
        <p:nvSpPr>
          <p:cNvPr id="3" name="Text Placeholder 2"/>
          <p:cNvSpPr>
            <a:spLocks noGrp="1"/>
          </p:cNvSpPr>
          <p:nvPr>
            <p:ph type="body" sz="quarter" idx="14"/>
          </p:nvPr>
        </p:nvSpPr>
        <p:spPr/>
        <p:txBody>
          <a:bodyPr/>
          <a:lstStyle/>
          <a:p>
            <a:r>
              <a:rPr lang="en-US" sz="3200" dirty="0"/>
              <a:t>Meeting with stakeholders</a:t>
            </a:r>
          </a:p>
          <a:p>
            <a:endParaRPr lang="en-US" dirty="0"/>
          </a:p>
        </p:txBody>
      </p:sp>
      <p:sp>
        <p:nvSpPr>
          <p:cNvPr id="4" name="Slide Number Placeholder 3"/>
          <p:cNvSpPr>
            <a:spLocks noGrp="1"/>
          </p:cNvSpPr>
          <p:nvPr>
            <p:ph type="sldNum" sz="quarter" idx="4"/>
          </p:nvPr>
        </p:nvSpPr>
        <p:spPr/>
        <p:txBody>
          <a:bodyPr/>
          <a:lstStyle/>
          <a:p>
            <a:fld id="{1E5366A3-0E00-430A-B059-971E374C0C45}" type="slidenum">
              <a:rPr lang="en-US" smtClean="0"/>
              <a:pPr/>
              <a:t>13</a:t>
            </a:fld>
            <a:endParaRPr lang="en-US" normalizeH="1" dirty="0"/>
          </a:p>
        </p:txBody>
      </p:sp>
      <p:sp>
        <p:nvSpPr>
          <p:cNvPr id="5" name="Text Placeholder 4"/>
          <p:cNvSpPr>
            <a:spLocks noGrp="1"/>
          </p:cNvSpPr>
          <p:nvPr>
            <p:ph type="body" sz="quarter" idx="15"/>
          </p:nvPr>
        </p:nvSpPr>
        <p:spPr/>
        <p:txBody>
          <a:bodyPr/>
          <a:lstStyle/>
          <a:p>
            <a:pPr marL="584200" lvl="1" indent="-342900"/>
            <a:r>
              <a:rPr lang="en-US" sz="2400" dirty="0"/>
              <a:t>Directors of Pharmacy</a:t>
            </a:r>
          </a:p>
          <a:p>
            <a:pPr marL="584200" lvl="1" indent="-342900"/>
            <a:r>
              <a:rPr lang="en-US" sz="2400" dirty="0"/>
              <a:t>Inpatient Pharmacy Manager</a:t>
            </a:r>
          </a:p>
          <a:p>
            <a:pPr marL="584200" lvl="1" indent="-342900"/>
            <a:r>
              <a:rPr lang="en-US" sz="2400" dirty="0"/>
              <a:t>Pharmacy Medication Safety Coordinator</a:t>
            </a:r>
          </a:p>
          <a:p>
            <a:pPr marL="584200" lvl="1" indent="-342900"/>
            <a:r>
              <a:rPr lang="en-US" sz="2400" dirty="0"/>
              <a:t>Outpatient Pharmacy Leadership</a:t>
            </a:r>
          </a:p>
          <a:p>
            <a:pPr marL="584200" lvl="1" indent="-342900"/>
            <a:endParaRPr lang="en-US" sz="2000" dirty="0"/>
          </a:p>
        </p:txBody>
      </p:sp>
      <p:pic>
        <p:nvPicPr>
          <p:cNvPr id="8" name="Picture 7">
            <a:extLst>
              <a:ext uri="{FF2B5EF4-FFF2-40B4-BE49-F238E27FC236}">
                <a16:creationId xmlns:a16="http://schemas.microsoft.com/office/drawing/2014/main" id="{0240C858-04FC-2B59-0912-42B52AAD17DC}"/>
              </a:ext>
            </a:extLst>
          </p:cNvPr>
          <p:cNvPicPr>
            <a:picLocks noChangeAspect="1"/>
          </p:cNvPicPr>
          <p:nvPr/>
        </p:nvPicPr>
        <p:blipFill rotWithShape="1">
          <a:blip r:embed="rId3"/>
          <a:srcRect t="13717" r="5881" b="27425"/>
          <a:stretch/>
        </p:blipFill>
        <p:spPr>
          <a:xfrm>
            <a:off x="10347299" y="6141659"/>
            <a:ext cx="1844701" cy="312994"/>
          </a:xfrm>
          <a:prstGeom prst="rect">
            <a:avLst/>
          </a:prstGeom>
        </p:spPr>
      </p:pic>
    </p:spTree>
    <p:extLst>
      <p:ext uri="{BB962C8B-B14F-4D97-AF65-F5344CB8AC3E}">
        <p14:creationId xmlns:p14="http://schemas.microsoft.com/office/powerpoint/2010/main" val="3514040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Methods: Process Development</a:t>
            </a:r>
          </a:p>
        </p:txBody>
      </p:sp>
      <p:sp>
        <p:nvSpPr>
          <p:cNvPr id="3" name="Text Placeholder 2"/>
          <p:cNvSpPr>
            <a:spLocks noGrp="1"/>
          </p:cNvSpPr>
          <p:nvPr>
            <p:ph type="body" sz="quarter" idx="14"/>
          </p:nvPr>
        </p:nvSpPr>
        <p:spPr/>
        <p:txBody>
          <a:bodyPr/>
          <a:lstStyle/>
          <a:p>
            <a:r>
              <a:rPr lang="en-US" sz="3200" dirty="0"/>
              <a:t>Meeting with stakeholders</a:t>
            </a:r>
          </a:p>
          <a:p>
            <a:endParaRPr lang="en-US" dirty="0"/>
          </a:p>
        </p:txBody>
      </p:sp>
      <p:sp>
        <p:nvSpPr>
          <p:cNvPr id="4" name="Slide Number Placeholder 3"/>
          <p:cNvSpPr>
            <a:spLocks noGrp="1"/>
          </p:cNvSpPr>
          <p:nvPr>
            <p:ph type="sldNum" sz="quarter" idx="4"/>
          </p:nvPr>
        </p:nvSpPr>
        <p:spPr/>
        <p:txBody>
          <a:bodyPr/>
          <a:lstStyle/>
          <a:p>
            <a:fld id="{1E5366A3-0E00-430A-B059-971E374C0C45}" type="slidenum">
              <a:rPr lang="en-US" smtClean="0"/>
              <a:pPr/>
              <a:t>14</a:t>
            </a:fld>
            <a:endParaRPr lang="en-US" normalizeH="1" dirty="0"/>
          </a:p>
        </p:txBody>
      </p:sp>
      <p:sp>
        <p:nvSpPr>
          <p:cNvPr id="5" name="Text Placeholder 4"/>
          <p:cNvSpPr>
            <a:spLocks noGrp="1"/>
          </p:cNvSpPr>
          <p:nvPr>
            <p:ph type="body" sz="quarter" idx="15"/>
          </p:nvPr>
        </p:nvSpPr>
        <p:spPr/>
        <p:txBody>
          <a:bodyPr/>
          <a:lstStyle/>
          <a:p>
            <a:pPr marL="584200" lvl="1" indent="-342900"/>
            <a:r>
              <a:rPr lang="en-US" sz="2400" dirty="0"/>
              <a:t>Directors of Pharmacy</a:t>
            </a:r>
          </a:p>
          <a:p>
            <a:pPr marL="584200" lvl="1" indent="-342900"/>
            <a:r>
              <a:rPr lang="en-US" sz="2400" dirty="0"/>
              <a:t>Inpatient Pharmacy Manager</a:t>
            </a:r>
          </a:p>
          <a:p>
            <a:pPr marL="584200" lvl="1" indent="-342900"/>
            <a:r>
              <a:rPr lang="en-US" sz="2400" dirty="0"/>
              <a:t>Pharmacy Medication Safety Coordinator</a:t>
            </a:r>
          </a:p>
          <a:p>
            <a:pPr marL="584200" lvl="1" indent="-342900"/>
            <a:r>
              <a:rPr lang="en-US" sz="2400" dirty="0"/>
              <a:t>Outpatient Pharmacy Leadership</a:t>
            </a:r>
          </a:p>
          <a:p>
            <a:pPr marL="584200" lvl="1" indent="-342900"/>
            <a:endParaRPr lang="en-US" sz="2000" dirty="0"/>
          </a:p>
        </p:txBody>
      </p:sp>
      <p:pic>
        <p:nvPicPr>
          <p:cNvPr id="8" name="Picture 7">
            <a:extLst>
              <a:ext uri="{FF2B5EF4-FFF2-40B4-BE49-F238E27FC236}">
                <a16:creationId xmlns:a16="http://schemas.microsoft.com/office/drawing/2014/main" id="{0240C858-04FC-2B59-0912-42B52AAD17DC}"/>
              </a:ext>
            </a:extLst>
          </p:cNvPr>
          <p:cNvPicPr>
            <a:picLocks noChangeAspect="1"/>
          </p:cNvPicPr>
          <p:nvPr/>
        </p:nvPicPr>
        <p:blipFill rotWithShape="1">
          <a:blip r:embed="rId3"/>
          <a:srcRect t="13717" r="5881" b="27425"/>
          <a:stretch/>
        </p:blipFill>
        <p:spPr>
          <a:xfrm>
            <a:off x="10347299" y="6141659"/>
            <a:ext cx="1844701" cy="312994"/>
          </a:xfrm>
          <a:prstGeom prst="rect">
            <a:avLst/>
          </a:prstGeom>
        </p:spPr>
      </p:pic>
      <p:sp>
        <p:nvSpPr>
          <p:cNvPr id="9" name="Rectangle 8"/>
          <p:cNvSpPr/>
          <p:nvPr/>
        </p:nvSpPr>
        <p:spPr>
          <a:xfrm>
            <a:off x="7061534" y="2237269"/>
            <a:ext cx="4299267" cy="1892826"/>
          </a:xfrm>
          <a:prstGeom prst="rect">
            <a:avLst/>
          </a:prstGeom>
          <a:solidFill>
            <a:schemeClr val="accent1"/>
          </a:solidFill>
        </p:spPr>
        <p:txBody>
          <a:bodyPr wrap="square" lIns="365760" tIns="91440" rIns="365760" bIns="182880">
            <a:spAutoFit/>
          </a:bodyPr>
          <a:lstStyle/>
          <a:p>
            <a:pPr algn="ctr"/>
            <a:r>
              <a:rPr lang="en-US" sz="2800" u="sng" dirty="0">
                <a:solidFill>
                  <a:schemeClr val="bg1"/>
                </a:solidFill>
              </a:rPr>
              <a:t>Plan: </a:t>
            </a:r>
          </a:p>
          <a:p>
            <a:pPr algn="ctr"/>
            <a:endParaRPr lang="en-US" sz="500" dirty="0">
              <a:solidFill>
                <a:schemeClr val="bg1"/>
              </a:solidFill>
            </a:endParaRPr>
          </a:p>
          <a:p>
            <a:pPr marL="457200" indent="-457200">
              <a:buFont typeface="+mj-lt"/>
              <a:buAutoNum type="arabicPeriod"/>
            </a:pPr>
            <a:r>
              <a:rPr lang="en-US" sz="2400" dirty="0">
                <a:solidFill>
                  <a:schemeClr val="bg1"/>
                </a:solidFill>
              </a:rPr>
              <a:t>Operational Workflow</a:t>
            </a:r>
          </a:p>
          <a:p>
            <a:pPr marL="457200" indent="-457200">
              <a:buFont typeface="+mj-lt"/>
              <a:buAutoNum type="arabicPeriod"/>
            </a:pPr>
            <a:r>
              <a:rPr lang="en-US" sz="2400" dirty="0">
                <a:solidFill>
                  <a:schemeClr val="bg1"/>
                </a:solidFill>
              </a:rPr>
              <a:t>EPIC Build 	</a:t>
            </a:r>
          </a:p>
          <a:p>
            <a:pPr marL="457200" indent="-457200">
              <a:buFont typeface="+mj-lt"/>
              <a:buAutoNum type="arabicPeriod"/>
            </a:pPr>
            <a:r>
              <a:rPr lang="en-US" sz="2400" dirty="0">
                <a:solidFill>
                  <a:schemeClr val="bg1"/>
                </a:solidFill>
              </a:rPr>
              <a:t>Present to P&amp;T</a:t>
            </a:r>
          </a:p>
        </p:txBody>
      </p:sp>
    </p:spTree>
    <p:extLst>
      <p:ext uri="{BB962C8B-B14F-4D97-AF65-F5344CB8AC3E}">
        <p14:creationId xmlns:p14="http://schemas.microsoft.com/office/powerpoint/2010/main" val="4153890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Process requirements </a:t>
            </a:r>
            <a:br>
              <a:rPr lang="en-US" sz="2400" dirty="0"/>
            </a:br>
            <a:endParaRPr lang="en-US" dirty="0"/>
          </a:p>
        </p:txBody>
      </p:sp>
      <p:sp>
        <p:nvSpPr>
          <p:cNvPr id="4" name="Slide Number Placeholder 3"/>
          <p:cNvSpPr>
            <a:spLocks noGrp="1"/>
          </p:cNvSpPr>
          <p:nvPr>
            <p:ph type="sldNum" sz="quarter" idx="4"/>
          </p:nvPr>
        </p:nvSpPr>
        <p:spPr/>
        <p:txBody>
          <a:bodyPr/>
          <a:lstStyle/>
          <a:p>
            <a:fld id="{1E5366A3-0E00-430A-B059-971E374C0C45}" type="slidenum">
              <a:rPr lang="en-US" smtClean="0"/>
              <a:pPr/>
              <a:t>15</a:t>
            </a:fld>
            <a:endParaRPr lang="en-US" normalizeH="1" dirty="0"/>
          </a:p>
        </p:txBody>
      </p:sp>
      <p:sp>
        <p:nvSpPr>
          <p:cNvPr id="8" name="Text Placeholder 4"/>
          <p:cNvSpPr>
            <a:spLocks noGrp="1"/>
          </p:cNvSpPr>
          <p:nvPr>
            <p:ph type="body" sz="quarter" idx="15"/>
          </p:nvPr>
        </p:nvSpPr>
        <p:spPr>
          <a:xfrm>
            <a:off x="455613" y="1088427"/>
            <a:ext cx="9262545" cy="5730240"/>
          </a:xfrm>
        </p:spPr>
        <p:txBody>
          <a:bodyPr/>
          <a:lstStyle/>
          <a:p>
            <a:r>
              <a:rPr lang="en-US" sz="2400" dirty="0"/>
              <a:t>Ordering </a:t>
            </a:r>
          </a:p>
          <a:p>
            <a:pPr marL="862013" lvl="1" indent="-457200">
              <a:buFont typeface="Wingdings" panose="05000000000000000000" pitchFamily="2" charset="2"/>
              <a:buChar char="q"/>
            </a:pPr>
            <a:r>
              <a:rPr lang="en-US" sz="2000" dirty="0"/>
              <a:t>Chart order process with custom dose </a:t>
            </a:r>
          </a:p>
          <a:p>
            <a:pPr marL="862013" lvl="1" indent="-457200">
              <a:buFont typeface="Wingdings" panose="05000000000000000000" pitchFamily="2" charset="2"/>
              <a:buChar char="q"/>
            </a:pPr>
            <a:r>
              <a:rPr lang="en-US" sz="2000" dirty="0"/>
              <a:t>Allow orders to be placed ahead of time</a:t>
            </a:r>
          </a:p>
          <a:p>
            <a:endParaRPr lang="en-US" sz="1050" dirty="0"/>
          </a:p>
          <a:p>
            <a:r>
              <a:rPr lang="en-US" sz="2400" dirty="0"/>
              <a:t>Dispensing </a:t>
            </a:r>
          </a:p>
          <a:p>
            <a:pPr marL="862013" lvl="1" indent="-457200">
              <a:buFont typeface="Wingdings" panose="05000000000000000000" pitchFamily="2" charset="2"/>
              <a:buChar char="q"/>
            </a:pPr>
            <a:r>
              <a:rPr lang="en-US" sz="2000" dirty="0"/>
              <a:t>Prepared by inpatient pharmacy</a:t>
            </a:r>
          </a:p>
          <a:p>
            <a:pPr marL="862013" lvl="1" indent="-457200">
              <a:buFont typeface="Wingdings" panose="05000000000000000000" pitchFamily="2" charset="2"/>
              <a:buChar char="q"/>
            </a:pPr>
            <a:r>
              <a:rPr lang="en-US" sz="2000" dirty="0"/>
              <a:t>CANNOT report to state prescription drug monitoring program (PDMP)</a:t>
            </a:r>
          </a:p>
          <a:p>
            <a:pPr marL="862013" lvl="1" indent="-457200">
              <a:buFont typeface="Wingdings" panose="05000000000000000000" pitchFamily="2" charset="2"/>
              <a:buChar char="q"/>
            </a:pPr>
            <a:r>
              <a:rPr lang="en-US" sz="2000" dirty="0"/>
              <a:t>Label to meet state and federal requirements </a:t>
            </a:r>
            <a:endParaRPr lang="en-US" sz="2400" dirty="0"/>
          </a:p>
          <a:p>
            <a:endParaRPr lang="en-US" sz="1050" dirty="0"/>
          </a:p>
          <a:p>
            <a:r>
              <a:rPr lang="en-US" sz="2400" dirty="0"/>
              <a:t>Delivery</a:t>
            </a:r>
          </a:p>
          <a:p>
            <a:pPr marL="862013" lvl="1" indent="-457200">
              <a:buFont typeface="Wingdings" panose="05000000000000000000" pitchFamily="2" charset="2"/>
              <a:buChar char="q"/>
            </a:pPr>
            <a:r>
              <a:rPr lang="en-US" sz="2000" dirty="0"/>
              <a:t>Tracking of medication through each step</a:t>
            </a:r>
          </a:p>
          <a:p>
            <a:pPr marL="862013" lvl="1" indent="-457200">
              <a:buFont typeface="Wingdings" panose="05000000000000000000" pitchFamily="2" charset="2"/>
              <a:buChar char="q"/>
            </a:pPr>
            <a:r>
              <a:rPr lang="en-US" sz="2000" dirty="0"/>
              <a:t>Documentation of patient receipt of medication</a:t>
            </a:r>
          </a:p>
          <a:p>
            <a:endParaRPr lang="en-US" sz="1050" dirty="0"/>
          </a:p>
          <a:p>
            <a:r>
              <a:rPr lang="en-US" sz="2400" dirty="0"/>
              <a:t>Patient education</a:t>
            </a:r>
          </a:p>
          <a:p>
            <a:pPr marL="690563" lvl="1" indent="-285750">
              <a:buFont typeface="Wingdings" panose="05000000000000000000" pitchFamily="2" charset="2"/>
              <a:buChar char="q"/>
            </a:pPr>
            <a:r>
              <a:rPr lang="en-US" sz="2000" dirty="0"/>
              <a:t>Documentation of Joint Commission requirement </a:t>
            </a:r>
            <a:endParaRPr lang="en-US" sz="2800" dirty="0"/>
          </a:p>
        </p:txBody>
      </p:sp>
      <p:pic>
        <p:nvPicPr>
          <p:cNvPr id="10" name="Picture 9"/>
          <p:cNvPicPr>
            <a:picLocks noChangeAspect="1"/>
          </p:cNvPicPr>
          <p:nvPr/>
        </p:nvPicPr>
        <p:blipFill rotWithShape="1">
          <a:blip r:embed="rId3"/>
          <a:srcRect r="9419"/>
          <a:stretch/>
        </p:blipFill>
        <p:spPr>
          <a:xfrm>
            <a:off x="10394196" y="6014047"/>
            <a:ext cx="1657425" cy="496446"/>
          </a:xfrm>
          <a:prstGeom prst="rect">
            <a:avLst/>
          </a:prstGeom>
        </p:spPr>
      </p:pic>
    </p:spTree>
    <p:extLst>
      <p:ext uri="{BB962C8B-B14F-4D97-AF65-F5344CB8AC3E}">
        <p14:creationId xmlns:p14="http://schemas.microsoft.com/office/powerpoint/2010/main" val="4241699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086" y="478628"/>
            <a:ext cx="11267641" cy="994979"/>
          </a:xfrm>
        </p:spPr>
        <p:txBody>
          <a:bodyPr/>
          <a:lstStyle/>
          <a:p>
            <a:r>
              <a:rPr lang="en-US" sz="3600" dirty="0"/>
              <a:t>Methods: Operational </a:t>
            </a:r>
            <a:br>
              <a:rPr lang="en-US" sz="3600" dirty="0"/>
            </a:br>
            <a:r>
              <a:rPr lang="en-US" sz="3600" dirty="0"/>
              <a:t>Workflow</a:t>
            </a:r>
          </a:p>
        </p:txBody>
      </p:sp>
      <p:sp>
        <p:nvSpPr>
          <p:cNvPr id="5" name="Text Placeholder 4"/>
          <p:cNvSpPr>
            <a:spLocks noGrp="1"/>
          </p:cNvSpPr>
          <p:nvPr>
            <p:ph type="body" sz="quarter" idx="15"/>
          </p:nvPr>
        </p:nvSpPr>
        <p:spPr>
          <a:xfrm>
            <a:off x="239243" y="1738836"/>
            <a:ext cx="5551736" cy="4758802"/>
          </a:xfrm>
        </p:spPr>
        <p:txBody>
          <a:bodyPr/>
          <a:lstStyle/>
          <a:p>
            <a:pPr marL="222250" lvl="1" indent="0">
              <a:buNone/>
            </a:pPr>
            <a:r>
              <a:rPr lang="en-US" sz="2800" dirty="0"/>
              <a:t>Prepared by inpatient pharmacy</a:t>
            </a:r>
          </a:p>
          <a:p>
            <a:pPr marL="809435" lvl="4" indent="-347472">
              <a:buFont typeface="Arial" panose="020B0604020202020204" pitchFamily="34" charset="0"/>
              <a:buChar char="•"/>
            </a:pPr>
            <a:r>
              <a:rPr lang="en-US" sz="2800" dirty="0"/>
              <a:t>Dispense not prescribe</a:t>
            </a:r>
          </a:p>
          <a:p>
            <a:pPr marL="809435" lvl="4" indent="-347472">
              <a:buFont typeface="Arial" panose="020B0604020202020204" pitchFamily="34" charset="0"/>
              <a:buChar char="•"/>
            </a:pPr>
            <a:r>
              <a:rPr lang="en-US" sz="2800" dirty="0"/>
              <a:t>Oral syringe</a:t>
            </a:r>
          </a:p>
          <a:p>
            <a:pPr marL="222250" lvl="1" indent="0">
              <a:buNone/>
            </a:pPr>
            <a:r>
              <a:rPr lang="en-US" sz="2800" dirty="0"/>
              <a:t>Preparation workflow:</a:t>
            </a:r>
          </a:p>
          <a:p>
            <a:pPr marL="813816" lvl="2" indent="-356616">
              <a:buFont typeface="Arial" panose="020B0604020202020204" pitchFamily="34" charset="0"/>
              <a:buChar char="•"/>
            </a:pPr>
            <a:r>
              <a:rPr lang="en-US" sz="2800" dirty="0"/>
              <a:t>Dispense when discharge is confirmed </a:t>
            </a:r>
          </a:p>
          <a:p>
            <a:pPr marL="813816" lvl="2" indent="-356616">
              <a:buFont typeface="Arial" panose="020B0604020202020204" pitchFamily="34" charset="0"/>
              <a:buChar char="•"/>
            </a:pPr>
            <a:r>
              <a:rPr lang="en-US" sz="2800" dirty="0"/>
              <a:t>Custom label</a:t>
            </a:r>
          </a:p>
          <a:p>
            <a:pPr lvl="5">
              <a:buFont typeface="Arial" panose="020B0604020202020204" pitchFamily="34" charset="0"/>
              <a:buChar char="‒"/>
            </a:pPr>
            <a:r>
              <a:rPr lang="en-US" sz="2800" dirty="0"/>
              <a:t>Take home label</a:t>
            </a:r>
          </a:p>
          <a:p>
            <a:pPr lvl="5">
              <a:buFont typeface="Arial" panose="020B0604020202020204" pitchFamily="34" charset="0"/>
              <a:buChar char="‒"/>
            </a:pPr>
            <a:r>
              <a:rPr lang="en-US" sz="2800" dirty="0"/>
              <a:t>Extempo work label </a:t>
            </a:r>
          </a:p>
          <a:p>
            <a:pPr marL="222250" lvl="1" indent="0">
              <a:buNone/>
            </a:pPr>
            <a:endParaRPr lang="en-US" sz="2000" dirty="0"/>
          </a:p>
        </p:txBody>
      </p:sp>
      <p:sp>
        <p:nvSpPr>
          <p:cNvPr id="11" name="TextBox 10"/>
          <p:cNvSpPr txBox="1"/>
          <p:nvPr/>
        </p:nvSpPr>
        <p:spPr>
          <a:xfrm>
            <a:off x="7518273" y="3390485"/>
            <a:ext cx="2895600" cy="387798"/>
          </a:xfrm>
          <a:prstGeom prst="rect">
            <a:avLst/>
          </a:prstGeom>
          <a:noFill/>
        </p:spPr>
        <p:txBody>
          <a:bodyPr wrap="square" lIns="0" tIns="0" rIns="0" bIns="0" rtlCol="0">
            <a:noAutofit/>
          </a:bodyPr>
          <a:lstStyle/>
          <a:p>
            <a:pPr algn="ctr"/>
            <a:r>
              <a:rPr lang="en-US" sz="1400" u="sng" dirty="0">
                <a:solidFill>
                  <a:schemeClr val="tx2"/>
                </a:solidFill>
              </a:rPr>
              <a:t>Sample Label (Test Patient)</a:t>
            </a:r>
          </a:p>
        </p:txBody>
      </p:sp>
      <p:sp>
        <p:nvSpPr>
          <p:cNvPr id="12" name="TextBox 11"/>
          <p:cNvSpPr txBox="1"/>
          <p:nvPr/>
        </p:nvSpPr>
        <p:spPr>
          <a:xfrm>
            <a:off x="5890725" y="4101974"/>
            <a:ext cx="304800" cy="1503018"/>
          </a:xfrm>
          <a:prstGeom prst="rect">
            <a:avLst/>
          </a:prstGeom>
          <a:noFill/>
        </p:spPr>
        <p:txBody>
          <a:bodyPr vert="vert270" wrap="square" lIns="0" tIns="0" rIns="0" bIns="0" rtlCol="0">
            <a:noAutofit/>
          </a:bodyPr>
          <a:lstStyle/>
          <a:p>
            <a:r>
              <a:rPr lang="en-US" sz="1200" dirty="0">
                <a:solidFill>
                  <a:schemeClr val="tx2"/>
                </a:solidFill>
              </a:rPr>
              <a:t>Patient Facing Label</a:t>
            </a:r>
          </a:p>
        </p:txBody>
      </p:sp>
      <p:pic>
        <p:nvPicPr>
          <p:cNvPr id="3" name="Picture 2"/>
          <p:cNvPicPr>
            <a:picLocks noChangeAspect="1"/>
          </p:cNvPicPr>
          <p:nvPr/>
        </p:nvPicPr>
        <p:blipFill rotWithShape="1">
          <a:blip r:embed="rId3"/>
          <a:srcRect t="23587"/>
          <a:stretch/>
        </p:blipFill>
        <p:spPr>
          <a:xfrm>
            <a:off x="5588505" y="17022"/>
            <a:ext cx="6490597" cy="3352801"/>
          </a:xfrm>
          <a:prstGeom prst="rect">
            <a:avLst/>
          </a:prstGeom>
        </p:spPr>
      </p:pic>
      <p:pic>
        <p:nvPicPr>
          <p:cNvPr id="17" name="Picture 16"/>
          <p:cNvPicPr/>
          <p:nvPr/>
        </p:nvPicPr>
        <p:blipFill rotWithShape="1">
          <a:blip r:embed="rId4">
            <a:extLst>
              <a:ext uri="{28A0092B-C50C-407E-A947-70E740481C1C}">
                <a14:useLocalDpi xmlns:a14="http://schemas.microsoft.com/office/drawing/2010/main" val="0"/>
              </a:ext>
            </a:extLst>
          </a:blip>
          <a:srcRect l="1043" t="2980" r="1910" b="1525"/>
          <a:stretch/>
        </p:blipFill>
        <p:spPr bwMode="auto">
          <a:xfrm>
            <a:off x="9228708" y="3712148"/>
            <a:ext cx="2991401" cy="2751597"/>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5">
            <a:extLst>
              <a:ext uri="{28A0092B-C50C-407E-A947-70E740481C1C}">
                <a14:useLocalDpi xmlns:a14="http://schemas.microsoft.com/office/drawing/2010/main" val="0"/>
              </a:ext>
            </a:extLst>
          </a:blip>
          <a:srcRect l="1457" t="1412" r="1736" b="1176"/>
          <a:stretch/>
        </p:blipFill>
        <p:spPr bwMode="auto">
          <a:xfrm>
            <a:off x="6140906" y="3767024"/>
            <a:ext cx="2952064" cy="2724729"/>
          </a:xfrm>
          <a:prstGeom prst="rect">
            <a:avLst/>
          </a:prstGeom>
          <a:ln>
            <a:noFill/>
          </a:ln>
          <a:extLst>
            <a:ext uri="{53640926-AAD7-44D8-BBD7-CCE9431645EC}">
              <a14:shadowObscured xmlns:a14="http://schemas.microsoft.com/office/drawing/2010/main"/>
            </a:ext>
          </a:extLst>
        </p:spPr>
      </p:pic>
      <p:sp>
        <p:nvSpPr>
          <p:cNvPr id="13" name="TextBox 12"/>
          <p:cNvSpPr txBox="1"/>
          <p:nvPr/>
        </p:nvSpPr>
        <p:spPr>
          <a:xfrm>
            <a:off x="9077418" y="4433935"/>
            <a:ext cx="304800" cy="885485"/>
          </a:xfrm>
          <a:prstGeom prst="rect">
            <a:avLst/>
          </a:prstGeom>
          <a:noFill/>
        </p:spPr>
        <p:txBody>
          <a:bodyPr vert="vert270" wrap="square" lIns="0" tIns="0" rIns="0" bIns="0" rtlCol="0">
            <a:noAutofit/>
          </a:bodyPr>
          <a:lstStyle/>
          <a:p>
            <a:r>
              <a:rPr lang="en-US" sz="1200" dirty="0">
                <a:solidFill>
                  <a:schemeClr val="tx2"/>
                </a:solidFill>
              </a:rPr>
              <a:t>Work Label</a:t>
            </a:r>
          </a:p>
        </p:txBody>
      </p:sp>
    </p:spTree>
    <p:extLst>
      <p:ext uri="{BB962C8B-B14F-4D97-AF65-F5344CB8AC3E}">
        <p14:creationId xmlns:p14="http://schemas.microsoft.com/office/powerpoint/2010/main" val="3933420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Methods:  EPIC Build </a:t>
            </a:r>
          </a:p>
        </p:txBody>
      </p:sp>
      <p:sp>
        <p:nvSpPr>
          <p:cNvPr id="14" name="TextBox 13"/>
          <p:cNvSpPr txBox="1"/>
          <p:nvPr/>
        </p:nvSpPr>
        <p:spPr>
          <a:xfrm>
            <a:off x="7650368" y="356388"/>
            <a:ext cx="1442720" cy="375920"/>
          </a:xfrm>
          <a:prstGeom prst="rect">
            <a:avLst/>
          </a:prstGeom>
          <a:noFill/>
        </p:spPr>
        <p:txBody>
          <a:bodyPr wrap="square" lIns="0" tIns="0" rIns="0" bIns="0" rtlCol="0">
            <a:noAutofit/>
          </a:bodyPr>
          <a:lstStyle/>
          <a:p>
            <a:pPr algn="ctr"/>
            <a:r>
              <a:rPr lang="en-US" sz="2400" b="1" dirty="0">
                <a:solidFill>
                  <a:schemeClr val="tx2"/>
                </a:solidFill>
                <a:latin typeface="Arial" panose="020B0604020202020204" pitchFamily="34" charset="0"/>
                <a:cs typeface="Arial" panose="020B0604020202020204" pitchFamily="34" charset="0"/>
              </a:rPr>
              <a:t>Ordering</a:t>
            </a:r>
            <a:r>
              <a:rPr lang="en-US" sz="2000" b="1" dirty="0">
                <a:solidFill>
                  <a:schemeClr val="tx2"/>
                </a:solidFill>
                <a:latin typeface="Arial" panose="020B0604020202020204" pitchFamily="34" charset="0"/>
                <a:cs typeface="Arial" panose="020B0604020202020204" pitchFamily="34" charset="0"/>
              </a:rPr>
              <a:t>: </a:t>
            </a:r>
          </a:p>
        </p:txBody>
      </p:sp>
      <p:sp>
        <p:nvSpPr>
          <p:cNvPr id="20" name="Text Placeholder 4"/>
          <p:cNvSpPr>
            <a:spLocks noGrp="1"/>
          </p:cNvSpPr>
          <p:nvPr>
            <p:ph type="body" sz="quarter" idx="15"/>
          </p:nvPr>
        </p:nvSpPr>
        <p:spPr>
          <a:xfrm>
            <a:off x="298306" y="1441525"/>
            <a:ext cx="4473391" cy="5056114"/>
          </a:xfrm>
        </p:spPr>
        <p:txBody>
          <a:bodyPr/>
          <a:lstStyle/>
          <a:p>
            <a:pPr marL="347472" indent="-342900">
              <a:buFont typeface="Arial" panose="020B0604020202020204" pitchFamily="34" charset="0"/>
              <a:buChar char="•"/>
            </a:pPr>
            <a:r>
              <a:rPr lang="en-US" sz="2400" dirty="0"/>
              <a:t>“TAKE HOME methadone oral concentrated solution”</a:t>
            </a:r>
          </a:p>
          <a:p>
            <a:pPr marL="347472" indent="-342900">
              <a:buFont typeface="Arial" panose="020B0604020202020204" pitchFamily="34" charset="0"/>
              <a:buChar char="•"/>
            </a:pPr>
            <a:r>
              <a:rPr lang="en-US" sz="2400" dirty="0"/>
              <a:t>Custom chart order </a:t>
            </a:r>
          </a:p>
          <a:p>
            <a:pPr marL="347472" indent="-342900">
              <a:buFont typeface="Arial" panose="020B0604020202020204" pitchFamily="34" charset="0"/>
              <a:buChar char="•"/>
            </a:pPr>
            <a:r>
              <a:rPr lang="en-US" sz="2400" dirty="0"/>
              <a:t>Order questions with order validation rules</a:t>
            </a:r>
          </a:p>
          <a:p>
            <a:pPr indent="-182563"/>
            <a:endParaRPr lang="en-US" sz="2000" dirty="0"/>
          </a:p>
          <a:p>
            <a:pPr marL="222250" lvl="1" indent="0">
              <a:buNone/>
            </a:pPr>
            <a:endParaRPr lang="en-US" sz="2000" dirty="0"/>
          </a:p>
        </p:txBody>
      </p:sp>
      <p:pic>
        <p:nvPicPr>
          <p:cNvPr id="17" name="Picture 16"/>
          <p:cNvPicPr>
            <a:picLocks noChangeAspect="1"/>
          </p:cNvPicPr>
          <p:nvPr/>
        </p:nvPicPr>
        <p:blipFill rotWithShape="1">
          <a:blip r:embed="rId3"/>
          <a:srcRect r="9419" b="17407"/>
          <a:stretch/>
        </p:blipFill>
        <p:spPr>
          <a:xfrm>
            <a:off x="10490507" y="6122379"/>
            <a:ext cx="1657425" cy="410029"/>
          </a:xfrm>
          <a:prstGeom prst="rect">
            <a:avLst/>
          </a:prstGeom>
        </p:spPr>
      </p:pic>
      <p:pic>
        <p:nvPicPr>
          <p:cNvPr id="3" name="Picture 2"/>
          <p:cNvPicPr>
            <a:picLocks noChangeAspect="1"/>
          </p:cNvPicPr>
          <p:nvPr/>
        </p:nvPicPr>
        <p:blipFill>
          <a:blip r:embed="rId4"/>
          <a:stretch>
            <a:fillRect/>
          </a:stretch>
        </p:blipFill>
        <p:spPr>
          <a:xfrm>
            <a:off x="5201265" y="772954"/>
            <a:ext cx="6946667" cy="5987199"/>
          </a:xfrm>
          <a:prstGeom prst="rect">
            <a:avLst/>
          </a:prstGeom>
        </p:spPr>
      </p:pic>
      <p:pic>
        <p:nvPicPr>
          <p:cNvPr id="5" name="Picture 4"/>
          <p:cNvPicPr>
            <a:picLocks noChangeAspect="1"/>
          </p:cNvPicPr>
          <p:nvPr/>
        </p:nvPicPr>
        <p:blipFill>
          <a:blip r:embed="rId5"/>
          <a:stretch>
            <a:fillRect/>
          </a:stretch>
        </p:blipFill>
        <p:spPr>
          <a:xfrm>
            <a:off x="5459618" y="778626"/>
            <a:ext cx="4381500" cy="276225"/>
          </a:xfrm>
          <a:prstGeom prst="rect">
            <a:avLst/>
          </a:prstGeom>
        </p:spPr>
      </p:pic>
    </p:spTree>
    <p:extLst>
      <p:ext uri="{BB962C8B-B14F-4D97-AF65-F5344CB8AC3E}">
        <p14:creationId xmlns:p14="http://schemas.microsoft.com/office/powerpoint/2010/main" val="1981069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Methods:  EPIC Build </a:t>
            </a:r>
          </a:p>
        </p:txBody>
      </p:sp>
      <p:sp>
        <p:nvSpPr>
          <p:cNvPr id="15" name="TextBox 14"/>
          <p:cNvSpPr txBox="1"/>
          <p:nvPr/>
        </p:nvSpPr>
        <p:spPr>
          <a:xfrm>
            <a:off x="4362573" y="903373"/>
            <a:ext cx="4634470" cy="377056"/>
          </a:xfrm>
          <a:prstGeom prst="rect">
            <a:avLst/>
          </a:prstGeom>
          <a:noFill/>
        </p:spPr>
        <p:txBody>
          <a:bodyPr wrap="square" lIns="0" tIns="0" rIns="0" bIns="0" rtlCol="0">
            <a:noAutofit/>
          </a:bodyPr>
          <a:lstStyle/>
          <a:p>
            <a:pPr algn="ctr"/>
            <a:r>
              <a:rPr lang="en-US" sz="2400" b="1" dirty="0">
                <a:solidFill>
                  <a:schemeClr val="tx2"/>
                </a:solidFill>
                <a:latin typeface="Arial" panose="020B0604020202020204" pitchFamily="34" charset="0"/>
                <a:cs typeface="Arial" panose="020B0604020202020204" pitchFamily="34" charset="0"/>
              </a:rPr>
              <a:t>Pharmacist Order Verification	</a:t>
            </a:r>
          </a:p>
        </p:txBody>
      </p:sp>
      <p:pic>
        <p:nvPicPr>
          <p:cNvPr id="6" name="Picture 5"/>
          <p:cNvPicPr>
            <a:picLocks noChangeAspect="1"/>
          </p:cNvPicPr>
          <p:nvPr/>
        </p:nvPicPr>
        <p:blipFill rotWithShape="1">
          <a:blip r:embed="rId3"/>
          <a:srcRect l="38" t="1760" r="6641" b="11350"/>
          <a:stretch/>
        </p:blipFill>
        <p:spPr>
          <a:xfrm>
            <a:off x="558445" y="1267979"/>
            <a:ext cx="11389413" cy="5229659"/>
          </a:xfrm>
          <a:prstGeom prst="rect">
            <a:avLst/>
          </a:prstGeom>
        </p:spPr>
      </p:pic>
    </p:spTree>
    <p:extLst>
      <p:ext uri="{BB962C8B-B14F-4D97-AF65-F5344CB8AC3E}">
        <p14:creationId xmlns:p14="http://schemas.microsoft.com/office/powerpoint/2010/main" val="1924479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Methods:  EPIC Build </a:t>
            </a:r>
          </a:p>
        </p:txBody>
      </p:sp>
      <p:sp>
        <p:nvSpPr>
          <p:cNvPr id="16" name="TextBox 15"/>
          <p:cNvSpPr txBox="1"/>
          <p:nvPr/>
        </p:nvSpPr>
        <p:spPr>
          <a:xfrm>
            <a:off x="4200625" y="1474057"/>
            <a:ext cx="3039570" cy="375920"/>
          </a:xfrm>
          <a:prstGeom prst="rect">
            <a:avLst/>
          </a:prstGeom>
          <a:noFill/>
        </p:spPr>
        <p:txBody>
          <a:bodyPr wrap="square" lIns="0" tIns="0" rIns="0" bIns="0" rtlCol="0">
            <a:noAutofit/>
          </a:bodyPr>
          <a:lstStyle/>
          <a:p>
            <a:pPr algn="ctr"/>
            <a:r>
              <a:rPr lang="en-US" sz="2400" b="1" dirty="0">
                <a:solidFill>
                  <a:schemeClr val="tx2"/>
                </a:solidFill>
                <a:latin typeface="Arial" panose="020B0604020202020204" pitchFamily="34" charset="0"/>
                <a:cs typeface="Arial" panose="020B0604020202020204" pitchFamily="34" charset="0"/>
              </a:rPr>
              <a:t>MAR Documentation	</a:t>
            </a:r>
          </a:p>
        </p:txBody>
      </p:sp>
      <p:pic>
        <p:nvPicPr>
          <p:cNvPr id="17" name="Picture 16"/>
          <p:cNvPicPr>
            <a:picLocks noChangeAspect="1"/>
          </p:cNvPicPr>
          <p:nvPr/>
        </p:nvPicPr>
        <p:blipFill rotWithShape="1">
          <a:blip r:embed="rId3"/>
          <a:srcRect r="9419" b="17407"/>
          <a:stretch/>
        </p:blipFill>
        <p:spPr>
          <a:xfrm>
            <a:off x="10490507" y="6122379"/>
            <a:ext cx="1657425" cy="410029"/>
          </a:xfrm>
          <a:prstGeom prst="rect">
            <a:avLst/>
          </a:prstGeom>
        </p:spPr>
      </p:pic>
      <p:pic>
        <p:nvPicPr>
          <p:cNvPr id="5" name="Picture 4"/>
          <p:cNvPicPr>
            <a:picLocks noChangeAspect="1"/>
          </p:cNvPicPr>
          <p:nvPr/>
        </p:nvPicPr>
        <p:blipFill rotWithShape="1">
          <a:blip r:embed="rId4"/>
          <a:srcRect r="35662"/>
          <a:stretch/>
        </p:blipFill>
        <p:spPr>
          <a:xfrm>
            <a:off x="202500" y="1849977"/>
            <a:ext cx="11786999" cy="4327826"/>
          </a:xfrm>
          <a:prstGeom prst="rect">
            <a:avLst/>
          </a:prstGeom>
        </p:spPr>
      </p:pic>
    </p:spTree>
    <p:extLst>
      <p:ext uri="{BB962C8B-B14F-4D97-AF65-F5344CB8AC3E}">
        <p14:creationId xmlns:p14="http://schemas.microsoft.com/office/powerpoint/2010/main" val="173550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67EDE6-DA12-5E99-98C6-D22E3EB8A70A}"/>
              </a:ext>
            </a:extLst>
          </p:cNvPr>
          <p:cNvSpPr>
            <a:spLocks noGrp="1"/>
          </p:cNvSpPr>
          <p:nvPr>
            <p:ph type="title"/>
          </p:nvPr>
        </p:nvSpPr>
        <p:spPr/>
        <p:txBody>
          <a:bodyPr/>
          <a:lstStyle/>
          <a:p>
            <a:r>
              <a:rPr lang="en-US" sz="3600" dirty="0"/>
              <a:t>Disclosures</a:t>
            </a:r>
          </a:p>
        </p:txBody>
      </p:sp>
      <p:sp>
        <p:nvSpPr>
          <p:cNvPr id="6" name="Text Placeholder 5">
            <a:extLst>
              <a:ext uri="{FF2B5EF4-FFF2-40B4-BE49-F238E27FC236}">
                <a16:creationId xmlns:a16="http://schemas.microsoft.com/office/drawing/2014/main" id="{2EAE304B-BAC0-537D-B334-59C09EAD869C}"/>
              </a:ext>
            </a:extLst>
          </p:cNvPr>
          <p:cNvSpPr>
            <a:spLocks noGrp="1"/>
          </p:cNvSpPr>
          <p:nvPr>
            <p:ph type="body" sz="quarter" idx="15"/>
          </p:nvPr>
        </p:nvSpPr>
        <p:spPr/>
        <p:txBody>
          <a:bodyPr/>
          <a:lstStyle/>
          <a:p>
            <a:pPr marL="285750" indent="-285750">
              <a:buFont typeface="Arial" panose="020B0604020202020204" pitchFamily="34" charset="0"/>
              <a:buChar char="•"/>
            </a:pPr>
            <a:r>
              <a:rPr lang="en-US" sz="2400" dirty="0"/>
              <a:t>Yevgeniya (Jenny) Scherbak, </a:t>
            </a:r>
            <a:r>
              <a:rPr lang="en-US" sz="2400" dirty="0" err="1"/>
              <a:t>PharmC</a:t>
            </a:r>
            <a:r>
              <a:rPr lang="en-US" sz="2400" dirty="0"/>
              <a:t>, BCPS</a:t>
            </a:r>
          </a:p>
          <a:p>
            <a:pPr marL="747713" lvl="1" indent="-342900">
              <a:buFont typeface="Arial" panose="020B0604020202020204" pitchFamily="34" charset="0"/>
              <a:buChar char="‒"/>
            </a:pPr>
            <a:r>
              <a:rPr lang="en-US" sz="2400" dirty="0"/>
              <a:t>Nothing to disclose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Susan </a:t>
            </a:r>
            <a:r>
              <a:rPr lang="en-US" sz="2400" dirty="0" err="1"/>
              <a:t>Calcaterra</a:t>
            </a:r>
            <a:r>
              <a:rPr lang="en-US" sz="2400" dirty="0"/>
              <a:t>, MD, MPH, MS</a:t>
            </a:r>
          </a:p>
          <a:p>
            <a:pPr marL="285750" indent="-285750">
              <a:buFont typeface="Arial" panose="020B0604020202020204" pitchFamily="34" charset="0"/>
              <a:buChar char="•"/>
            </a:pPr>
            <a:r>
              <a:rPr lang="en-US" sz="2400" dirty="0"/>
              <a:t>Funding:</a:t>
            </a:r>
          </a:p>
          <a:p>
            <a:pPr marL="690563" lvl="1" indent="-285750">
              <a:buFont typeface="Arial" panose="020B0604020202020204" pitchFamily="34" charset="0"/>
              <a:buChar char="‒"/>
            </a:pPr>
            <a:r>
              <a:rPr lang="en-US" sz="2400" dirty="0"/>
              <a:t>National Institute on Drug Abuse (NIDA) K08DA49905</a:t>
            </a:r>
          </a:p>
          <a:p>
            <a:pPr marL="690563" lvl="1" indent="-285750">
              <a:buFont typeface="Arial" panose="020B0604020202020204" pitchFamily="34" charset="0"/>
              <a:buChar char="‒"/>
            </a:pPr>
            <a:r>
              <a:rPr lang="en-US" sz="2400" dirty="0"/>
              <a:t>Opinions are our own, not those of the funders, the University of Colorado, or UCHealth</a:t>
            </a:r>
          </a:p>
        </p:txBody>
      </p:sp>
      <p:pic>
        <p:nvPicPr>
          <p:cNvPr id="5" name="Picture 4">
            <a:extLst>
              <a:ext uri="{FF2B5EF4-FFF2-40B4-BE49-F238E27FC236}">
                <a16:creationId xmlns:a16="http://schemas.microsoft.com/office/drawing/2014/main" id="{0240C858-04FC-2B59-0912-42B52AAD17DC}"/>
              </a:ext>
            </a:extLst>
          </p:cNvPr>
          <p:cNvPicPr>
            <a:picLocks noChangeAspect="1"/>
          </p:cNvPicPr>
          <p:nvPr/>
        </p:nvPicPr>
        <p:blipFill rotWithShape="1">
          <a:blip r:embed="rId2"/>
          <a:srcRect t="13717" r="5881" b="27425"/>
          <a:stretch/>
        </p:blipFill>
        <p:spPr>
          <a:xfrm>
            <a:off x="10347299" y="6141659"/>
            <a:ext cx="1844701" cy="312994"/>
          </a:xfrm>
          <a:prstGeom prst="rect">
            <a:avLst/>
          </a:prstGeom>
        </p:spPr>
      </p:pic>
    </p:spTree>
    <p:extLst>
      <p:ext uri="{BB962C8B-B14F-4D97-AF65-F5344CB8AC3E}">
        <p14:creationId xmlns:p14="http://schemas.microsoft.com/office/powerpoint/2010/main" val="1169978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45275588-20FC-47E4-9E9C-C10D8AB366A9}"/>
              </a:ext>
            </a:extLst>
          </p:cNvPr>
          <p:cNvCxnSpPr>
            <a:cxnSpLocks/>
          </p:cNvCxnSpPr>
          <p:nvPr/>
        </p:nvCxnSpPr>
        <p:spPr>
          <a:xfrm>
            <a:off x="5308321" y="1906062"/>
            <a:ext cx="3307710" cy="371056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5275588-20FC-47E4-9E9C-C10D8AB366A9}"/>
              </a:ext>
            </a:extLst>
          </p:cNvPr>
          <p:cNvCxnSpPr>
            <a:cxnSpLocks/>
          </p:cNvCxnSpPr>
          <p:nvPr/>
        </p:nvCxnSpPr>
        <p:spPr>
          <a:xfrm>
            <a:off x="2710051" y="3412516"/>
            <a:ext cx="1926772" cy="222330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5275588-20FC-47E4-9E9C-C10D8AB366A9}"/>
              </a:ext>
            </a:extLst>
          </p:cNvPr>
          <p:cNvCxnSpPr>
            <a:cxnSpLocks/>
          </p:cNvCxnSpPr>
          <p:nvPr/>
        </p:nvCxnSpPr>
        <p:spPr>
          <a:xfrm>
            <a:off x="4039058" y="3137284"/>
            <a:ext cx="2187535" cy="247933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4"/>
          </p:nvPr>
        </p:nvSpPr>
        <p:spPr/>
        <p:txBody>
          <a:bodyPr/>
          <a:lstStyle/>
          <a:p>
            <a:fld id="{1E5366A3-0E00-430A-B059-971E374C0C45}" type="slidenum">
              <a:rPr lang="en-US" smtClean="0"/>
              <a:pPr/>
              <a:t>20</a:t>
            </a:fld>
            <a:endParaRPr lang="en-US" normalizeH="1" dirty="0"/>
          </a:p>
        </p:txBody>
      </p:sp>
      <p:cxnSp>
        <p:nvCxnSpPr>
          <p:cNvPr id="8" name="Straight Connector 7"/>
          <p:cNvCxnSpPr>
            <a:cxnSpLocks/>
          </p:cNvCxnSpPr>
          <p:nvPr/>
        </p:nvCxnSpPr>
        <p:spPr>
          <a:xfrm>
            <a:off x="2038553" y="5103519"/>
            <a:ext cx="450001" cy="55150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a:off x="322228" y="5635822"/>
            <a:ext cx="1151734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51">
            <a:extLst>
              <a:ext uri="{FF2B5EF4-FFF2-40B4-BE49-F238E27FC236}">
                <a16:creationId xmlns:a16="http://schemas.microsoft.com/office/drawing/2014/main" id="{66D27C9B-F0D1-4180-876A-2B5DB5AFD1A4}"/>
              </a:ext>
            </a:extLst>
          </p:cNvPr>
          <p:cNvSpPr/>
          <p:nvPr/>
        </p:nvSpPr>
        <p:spPr>
          <a:xfrm>
            <a:off x="270236" y="4342902"/>
            <a:ext cx="2688847" cy="930386"/>
          </a:xfrm>
          <a:prstGeom prst="round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cs typeface="Arial"/>
              </a:rPr>
              <a:t>Original Request to dispense take home methadone </a:t>
            </a:r>
          </a:p>
        </p:txBody>
      </p:sp>
      <p:sp>
        <p:nvSpPr>
          <p:cNvPr id="11" name="Rectangle: Rounded Corners 53">
            <a:extLst>
              <a:ext uri="{FF2B5EF4-FFF2-40B4-BE49-F238E27FC236}">
                <a16:creationId xmlns:a16="http://schemas.microsoft.com/office/drawing/2014/main" id="{E89109D5-2A11-405C-B555-B525AE7046A7}"/>
              </a:ext>
            </a:extLst>
          </p:cNvPr>
          <p:cNvSpPr/>
          <p:nvPr/>
        </p:nvSpPr>
        <p:spPr>
          <a:xfrm>
            <a:off x="1404993" y="3325897"/>
            <a:ext cx="2688847" cy="930386"/>
          </a:xfrm>
          <a:prstGeom prst="round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cs typeface="Arial"/>
              </a:rPr>
              <a:t>Operational Workflow approved by P&amp;T </a:t>
            </a:r>
          </a:p>
        </p:txBody>
      </p:sp>
      <p:sp>
        <p:nvSpPr>
          <p:cNvPr id="16" name="Rectangle: Rounded Corners 53">
            <a:extLst>
              <a:ext uri="{FF2B5EF4-FFF2-40B4-BE49-F238E27FC236}">
                <a16:creationId xmlns:a16="http://schemas.microsoft.com/office/drawing/2014/main" id="{E89109D5-2A11-405C-B555-B525AE7046A7}"/>
              </a:ext>
            </a:extLst>
          </p:cNvPr>
          <p:cNvSpPr/>
          <p:nvPr/>
        </p:nvSpPr>
        <p:spPr>
          <a:xfrm>
            <a:off x="2329013" y="2288760"/>
            <a:ext cx="2688847" cy="930386"/>
          </a:xfrm>
          <a:prstGeom prst="round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cs typeface="Arial"/>
              </a:rPr>
              <a:t>Process go-live</a:t>
            </a:r>
          </a:p>
        </p:txBody>
      </p:sp>
      <p:sp>
        <p:nvSpPr>
          <p:cNvPr id="25" name="Rectangle: Rounded Corners 53">
            <a:extLst>
              <a:ext uri="{FF2B5EF4-FFF2-40B4-BE49-F238E27FC236}">
                <a16:creationId xmlns:a16="http://schemas.microsoft.com/office/drawing/2014/main" id="{E89109D5-2A11-405C-B555-B525AE7046A7}"/>
              </a:ext>
            </a:extLst>
          </p:cNvPr>
          <p:cNvSpPr/>
          <p:nvPr/>
        </p:nvSpPr>
        <p:spPr>
          <a:xfrm>
            <a:off x="4093840" y="1079226"/>
            <a:ext cx="2688847" cy="930386"/>
          </a:xfrm>
          <a:prstGeom prst="round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cs typeface="Arial"/>
              </a:rPr>
              <a:t>CFR 1306.07 (b) updated </a:t>
            </a:r>
          </a:p>
        </p:txBody>
      </p:sp>
      <p:cxnSp>
        <p:nvCxnSpPr>
          <p:cNvPr id="30" name="Straight Connector 29"/>
          <p:cNvCxnSpPr>
            <a:cxnSpLocks/>
          </p:cNvCxnSpPr>
          <p:nvPr/>
        </p:nvCxnSpPr>
        <p:spPr>
          <a:xfrm>
            <a:off x="10287000" y="4342902"/>
            <a:ext cx="1091560" cy="129292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3" name="Rectangle: Rounded Corners 53">
            <a:extLst>
              <a:ext uri="{FF2B5EF4-FFF2-40B4-BE49-F238E27FC236}">
                <a16:creationId xmlns:a16="http://schemas.microsoft.com/office/drawing/2014/main" id="{E89109D5-2A11-405C-B555-B525AE7046A7}"/>
              </a:ext>
            </a:extLst>
          </p:cNvPr>
          <p:cNvSpPr/>
          <p:nvPr/>
        </p:nvSpPr>
        <p:spPr>
          <a:xfrm>
            <a:off x="6667706" y="2314643"/>
            <a:ext cx="2688847" cy="930386"/>
          </a:xfrm>
          <a:prstGeom prst="round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cs typeface="Arial"/>
              </a:rPr>
              <a:t>Updated Workflow approved by P&amp;T </a:t>
            </a:r>
          </a:p>
        </p:txBody>
      </p:sp>
      <p:sp>
        <p:nvSpPr>
          <p:cNvPr id="34" name="Rectangle: Rounded Corners 53">
            <a:extLst>
              <a:ext uri="{FF2B5EF4-FFF2-40B4-BE49-F238E27FC236}">
                <a16:creationId xmlns:a16="http://schemas.microsoft.com/office/drawing/2014/main" id="{E89109D5-2A11-405C-B555-B525AE7046A7}"/>
              </a:ext>
            </a:extLst>
          </p:cNvPr>
          <p:cNvSpPr/>
          <p:nvPr/>
        </p:nvSpPr>
        <p:spPr>
          <a:xfrm>
            <a:off x="9146083" y="3550060"/>
            <a:ext cx="2688847" cy="930386"/>
          </a:xfrm>
          <a:prstGeom prst="round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cs typeface="Arial"/>
              </a:rPr>
              <a:t>Updated Process</a:t>
            </a:r>
          </a:p>
          <a:p>
            <a:pPr algn="ctr"/>
            <a:r>
              <a:rPr lang="en-US" dirty="0">
                <a:solidFill>
                  <a:schemeClr val="bg1"/>
                </a:solidFill>
                <a:cs typeface="Arial"/>
              </a:rPr>
              <a:t> go-live</a:t>
            </a:r>
          </a:p>
        </p:txBody>
      </p:sp>
      <p:cxnSp>
        <p:nvCxnSpPr>
          <p:cNvPr id="39" name="Straight Connector 38">
            <a:extLst>
              <a:ext uri="{FF2B5EF4-FFF2-40B4-BE49-F238E27FC236}">
                <a16:creationId xmlns:a16="http://schemas.microsoft.com/office/drawing/2014/main" id="{45275588-20FC-47E4-9E9C-C10D8AB366A9}"/>
              </a:ext>
            </a:extLst>
          </p:cNvPr>
          <p:cNvCxnSpPr>
            <a:cxnSpLocks/>
          </p:cNvCxnSpPr>
          <p:nvPr/>
        </p:nvCxnSpPr>
        <p:spPr>
          <a:xfrm>
            <a:off x="7769844" y="3137284"/>
            <a:ext cx="2239598" cy="247933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6" name="Title 1"/>
          <p:cNvSpPr>
            <a:spLocks noGrp="1"/>
          </p:cNvSpPr>
          <p:nvPr>
            <p:ph type="title"/>
          </p:nvPr>
        </p:nvSpPr>
        <p:spPr>
          <a:xfrm>
            <a:off x="457630" y="446545"/>
            <a:ext cx="11267641" cy="994979"/>
          </a:xfrm>
        </p:spPr>
        <p:txBody>
          <a:bodyPr/>
          <a:lstStyle/>
          <a:p>
            <a:r>
              <a:rPr lang="en-US" sz="3600" dirty="0"/>
              <a:t>Results</a:t>
            </a:r>
          </a:p>
        </p:txBody>
      </p:sp>
      <p:pic>
        <p:nvPicPr>
          <p:cNvPr id="47" name="Picture 46"/>
          <p:cNvPicPr>
            <a:picLocks noChangeAspect="1"/>
          </p:cNvPicPr>
          <p:nvPr/>
        </p:nvPicPr>
        <p:blipFill rotWithShape="1">
          <a:blip r:embed="rId3"/>
          <a:srcRect r="9419" b="17407"/>
          <a:stretch/>
        </p:blipFill>
        <p:spPr>
          <a:xfrm>
            <a:off x="10490507" y="6122379"/>
            <a:ext cx="1657425" cy="410029"/>
          </a:xfrm>
          <a:prstGeom prst="rect">
            <a:avLst/>
          </a:prstGeom>
        </p:spPr>
      </p:pic>
      <p:sp>
        <p:nvSpPr>
          <p:cNvPr id="49" name="TextBox 48"/>
          <p:cNvSpPr txBox="1"/>
          <p:nvPr/>
        </p:nvSpPr>
        <p:spPr>
          <a:xfrm>
            <a:off x="1990356" y="5732976"/>
            <a:ext cx="1140027" cy="489857"/>
          </a:xfrm>
          <a:prstGeom prst="rect">
            <a:avLst/>
          </a:prstGeom>
          <a:noFill/>
        </p:spPr>
        <p:txBody>
          <a:bodyPr wrap="square" lIns="0" tIns="0" rIns="0" bIns="0" rtlCol="0">
            <a:noAutofit/>
          </a:bodyPr>
          <a:lstStyle/>
          <a:p>
            <a:r>
              <a:rPr lang="en-US" sz="2400" b="1" dirty="0">
                <a:latin typeface="Arial" panose="020B0604020202020204" pitchFamily="34" charset="0"/>
                <a:cs typeface="Arial" panose="020B0604020202020204" pitchFamily="34" charset="0"/>
              </a:rPr>
              <a:t>9/2022</a:t>
            </a:r>
          </a:p>
        </p:txBody>
      </p:sp>
      <p:sp>
        <p:nvSpPr>
          <p:cNvPr id="51" name="TextBox 50"/>
          <p:cNvSpPr txBox="1"/>
          <p:nvPr/>
        </p:nvSpPr>
        <p:spPr>
          <a:xfrm>
            <a:off x="4298236" y="5732976"/>
            <a:ext cx="1140027" cy="489857"/>
          </a:xfrm>
          <a:prstGeom prst="rect">
            <a:avLst/>
          </a:prstGeom>
          <a:noFill/>
        </p:spPr>
        <p:txBody>
          <a:bodyPr wrap="square" lIns="0" tIns="0" rIns="0" bIns="0" rtlCol="0">
            <a:noAutofit/>
          </a:bodyPr>
          <a:lstStyle/>
          <a:p>
            <a:r>
              <a:rPr lang="en-US" sz="2400" b="1" dirty="0">
                <a:latin typeface="Arial" panose="020B0604020202020204" pitchFamily="34" charset="0"/>
                <a:cs typeface="Arial" panose="020B0604020202020204" pitchFamily="34" charset="0"/>
              </a:rPr>
              <a:t>2/2023</a:t>
            </a:r>
          </a:p>
        </p:txBody>
      </p:sp>
      <p:sp>
        <p:nvSpPr>
          <p:cNvPr id="52" name="TextBox 51"/>
          <p:cNvSpPr txBox="1"/>
          <p:nvPr/>
        </p:nvSpPr>
        <p:spPr>
          <a:xfrm>
            <a:off x="5874746" y="5728633"/>
            <a:ext cx="1140027" cy="489857"/>
          </a:xfrm>
          <a:prstGeom prst="rect">
            <a:avLst/>
          </a:prstGeom>
          <a:noFill/>
        </p:spPr>
        <p:txBody>
          <a:bodyPr wrap="square" lIns="0" tIns="0" rIns="0" bIns="0" rtlCol="0">
            <a:noAutofit/>
          </a:bodyPr>
          <a:lstStyle/>
          <a:p>
            <a:r>
              <a:rPr lang="en-US" sz="2400" b="1" dirty="0">
                <a:latin typeface="Arial" panose="020B0604020202020204" pitchFamily="34" charset="0"/>
                <a:cs typeface="Arial" panose="020B0604020202020204" pitchFamily="34" charset="0"/>
              </a:rPr>
              <a:t>4/2023</a:t>
            </a:r>
          </a:p>
        </p:txBody>
      </p:sp>
      <p:sp>
        <p:nvSpPr>
          <p:cNvPr id="53" name="TextBox 52"/>
          <p:cNvSpPr txBox="1"/>
          <p:nvPr/>
        </p:nvSpPr>
        <p:spPr>
          <a:xfrm>
            <a:off x="8182626" y="5726590"/>
            <a:ext cx="1140027" cy="489857"/>
          </a:xfrm>
          <a:prstGeom prst="rect">
            <a:avLst/>
          </a:prstGeom>
          <a:noFill/>
        </p:spPr>
        <p:txBody>
          <a:bodyPr wrap="square" lIns="0" tIns="0" rIns="0" bIns="0" rtlCol="0">
            <a:noAutofit/>
          </a:bodyPr>
          <a:lstStyle/>
          <a:p>
            <a:r>
              <a:rPr lang="en-US" sz="2400" b="1" dirty="0">
                <a:latin typeface="Arial" panose="020B0604020202020204" pitchFamily="34" charset="0"/>
                <a:cs typeface="Arial" panose="020B0604020202020204" pitchFamily="34" charset="0"/>
              </a:rPr>
              <a:t>8/2023</a:t>
            </a:r>
          </a:p>
        </p:txBody>
      </p:sp>
      <p:sp>
        <p:nvSpPr>
          <p:cNvPr id="54" name="TextBox 53"/>
          <p:cNvSpPr txBox="1"/>
          <p:nvPr/>
        </p:nvSpPr>
        <p:spPr>
          <a:xfrm>
            <a:off x="9716986" y="5724547"/>
            <a:ext cx="1140027" cy="489857"/>
          </a:xfrm>
          <a:prstGeom prst="rect">
            <a:avLst/>
          </a:prstGeom>
          <a:noFill/>
        </p:spPr>
        <p:txBody>
          <a:bodyPr wrap="square" lIns="0" tIns="0" rIns="0" bIns="0" rtlCol="0">
            <a:noAutofit/>
          </a:bodyPr>
          <a:lstStyle/>
          <a:p>
            <a:r>
              <a:rPr lang="en-US" sz="2400" b="1" dirty="0">
                <a:latin typeface="Arial" panose="020B0604020202020204" pitchFamily="34" charset="0"/>
                <a:cs typeface="Arial" panose="020B0604020202020204" pitchFamily="34" charset="0"/>
              </a:rPr>
              <a:t>11/2023</a:t>
            </a:r>
          </a:p>
        </p:txBody>
      </p:sp>
      <p:sp>
        <p:nvSpPr>
          <p:cNvPr id="55" name="TextBox 54"/>
          <p:cNvSpPr txBox="1"/>
          <p:nvPr/>
        </p:nvSpPr>
        <p:spPr>
          <a:xfrm>
            <a:off x="11062183" y="5724546"/>
            <a:ext cx="1140027" cy="489857"/>
          </a:xfrm>
          <a:prstGeom prst="rect">
            <a:avLst/>
          </a:prstGeom>
          <a:noFill/>
        </p:spPr>
        <p:txBody>
          <a:bodyPr wrap="square" lIns="0" tIns="0" rIns="0" bIns="0" rtlCol="0">
            <a:noAutofit/>
          </a:bodyPr>
          <a:lstStyle/>
          <a:p>
            <a:r>
              <a:rPr lang="en-US" sz="2400" b="1" dirty="0">
                <a:latin typeface="Arial" panose="020B0604020202020204" pitchFamily="34" charset="0"/>
                <a:cs typeface="Arial" panose="020B0604020202020204" pitchFamily="34" charset="0"/>
              </a:rPr>
              <a:t>12/2023</a:t>
            </a:r>
          </a:p>
        </p:txBody>
      </p:sp>
    </p:spTree>
    <p:extLst>
      <p:ext uri="{BB962C8B-B14F-4D97-AF65-F5344CB8AC3E}">
        <p14:creationId xmlns:p14="http://schemas.microsoft.com/office/powerpoint/2010/main" val="3619060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r="9419"/>
          <a:stretch/>
        </p:blipFill>
        <p:spPr>
          <a:xfrm>
            <a:off x="10394196" y="6014047"/>
            <a:ext cx="1657425" cy="496446"/>
          </a:xfrm>
          <a:prstGeom prst="rect">
            <a:avLst/>
          </a:prstGeom>
        </p:spPr>
      </p:pic>
      <p:sp>
        <p:nvSpPr>
          <p:cNvPr id="2" name="Title 1"/>
          <p:cNvSpPr>
            <a:spLocks noGrp="1"/>
          </p:cNvSpPr>
          <p:nvPr>
            <p:ph type="title"/>
          </p:nvPr>
        </p:nvSpPr>
        <p:spPr>
          <a:xfrm>
            <a:off x="369495" y="295632"/>
            <a:ext cx="11267641" cy="994979"/>
          </a:xfrm>
        </p:spPr>
        <p:txBody>
          <a:bodyPr/>
          <a:lstStyle/>
          <a:p>
            <a:pPr algn="ctr"/>
            <a:r>
              <a:rPr lang="en-US" sz="3600" dirty="0"/>
              <a:t>Number of Patients with Take-Homes by Month</a:t>
            </a:r>
            <a:br>
              <a:rPr lang="en-US" sz="3600" dirty="0"/>
            </a:br>
            <a:r>
              <a:rPr lang="en-US" sz="4800" dirty="0"/>
              <a:t> </a:t>
            </a:r>
            <a:r>
              <a:rPr lang="en-US" sz="3600" dirty="0"/>
              <a:t>(Nov 23’-Nov 24’)</a:t>
            </a:r>
          </a:p>
        </p:txBody>
      </p:sp>
      <p:pic>
        <p:nvPicPr>
          <p:cNvPr id="10" name="Picture 9">
            <a:extLst>
              <a:ext uri="{FF2B5EF4-FFF2-40B4-BE49-F238E27FC236}">
                <a16:creationId xmlns:a16="http://schemas.microsoft.com/office/drawing/2014/main" id="{838EBC3A-A295-15C3-5CBB-9F971833963D}"/>
              </a:ext>
            </a:extLst>
          </p:cNvPr>
          <p:cNvPicPr>
            <a:picLocks noChangeAspect="1"/>
          </p:cNvPicPr>
          <p:nvPr/>
        </p:nvPicPr>
        <p:blipFill>
          <a:blip r:embed="rId4"/>
          <a:stretch>
            <a:fillRect/>
          </a:stretch>
        </p:blipFill>
        <p:spPr>
          <a:xfrm>
            <a:off x="667761" y="1658059"/>
            <a:ext cx="10998389" cy="4669850"/>
          </a:xfrm>
          <a:prstGeom prst="rect">
            <a:avLst/>
          </a:prstGeom>
          <a:ln w="34925">
            <a:solidFill>
              <a:schemeClr val="tx1"/>
            </a:solidFill>
          </a:ln>
        </p:spPr>
      </p:pic>
      <p:sp>
        <p:nvSpPr>
          <p:cNvPr id="11" name="TextBox 10">
            <a:extLst>
              <a:ext uri="{FF2B5EF4-FFF2-40B4-BE49-F238E27FC236}">
                <a16:creationId xmlns:a16="http://schemas.microsoft.com/office/drawing/2014/main" id="{E5B83CAB-3F51-412A-EF85-BF7D8B87DF8E}"/>
              </a:ext>
            </a:extLst>
          </p:cNvPr>
          <p:cNvSpPr txBox="1"/>
          <p:nvPr/>
        </p:nvSpPr>
        <p:spPr>
          <a:xfrm>
            <a:off x="3420206" y="6311171"/>
            <a:ext cx="5879939" cy="423875"/>
          </a:xfrm>
          <a:prstGeom prst="rect">
            <a:avLst/>
          </a:prstGeom>
          <a:noFill/>
        </p:spPr>
        <p:txBody>
          <a:bodyPr wrap="none" lIns="0" tIns="0" rIns="0" bIns="0" rtlCol="0">
            <a:noAutofit/>
          </a:bodyPr>
          <a:lstStyle/>
          <a:p>
            <a:r>
              <a:rPr lang="en-US" sz="32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Tracks with seasonal hospital volumes</a:t>
            </a:r>
          </a:p>
        </p:txBody>
      </p:sp>
      <p:sp>
        <p:nvSpPr>
          <p:cNvPr id="4" name="Footer Placeholder 5">
            <a:extLst>
              <a:ext uri="{FF2B5EF4-FFF2-40B4-BE49-F238E27FC236}">
                <a16:creationId xmlns:a16="http://schemas.microsoft.com/office/drawing/2014/main" id="{4793A599-BC0D-A832-5DD3-11D20168B5D8}"/>
              </a:ext>
            </a:extLst>
          </p:cNvPr>
          <p:cNvSpPr txBox="1">
            <a:spLocks/>
          </p:cNvSpPr>
          <p:nvPr/>
        </p:nvSpPr>
        <p:spPr>
          <a:xfrm>
            <a:off x="0" y="6695357"/>
            <a:ext cx="5350522" cy="162643"/>
          </a:xfrm>
          <a:prstGeom prst="rect">
            <a:avLst/>
          </a:prstGeom>
        </p:spPr>
        <p:txBody>
          <a:bodyPr vert="horz" lIns="91440" tIns="45720" rIns="91440" bIns="45720" rtlCol="0" anchor="b"/>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Source: PowerBI Dashboard, accessed 11/7/2024</a:t>
            </a:r>
          </a:p>
        </p:txBody>
      </p:sp>
      <p:pic>
        <p:nvPicPr>
          <p:cNvPr id="6" name="Picture 5">
            <a:extLst>
              <a:ext uri="{FF2B5EF4-FFF2-40B4-BE49-F238E27FC236}">
                <a16:creationId xmlns:a16="http://schemas.microsoft.com/office/drawing/2014/main" id="{542C0F5A-7094-EFD8-48CB-0100577EF63C}"/>
              </a:ext>
            </a:extLst>
          </p:cNvPr>
          <p:cNvPicPr>
            <a:picLocks noChangeAspect="1"/>
          </p:cNvPicPr>
          <p:nvPr/>
        </p:nvPicPr>
        <p:blipFill>
          <a:blip r:embed="rId5"/>
          <a:srcRect l="32364" r="32099" b="56821"/>
          <a:stretch/>
        </p:blipFill>
        <p:spPr>
          <a:xfrm>
            <a:off x="4994171" y="4831248"/>
            <a:ext cx="2495347" cy="923330"/>
          </a:xfrm>
          <a:prstGeom prst="rect">
            <a:avLst/>
          </a:prstGeom>
          <a:ln w="19050">
            <a:solidFill>
              <a:schemeClr val="tx1"/>
            </a:solidFill>
          </a:ln>
        </p:spPr>
      </p:pic>
      <p:pic>
        <p:nvPicPr>
          <p:cNvPr id="7" name="Picture 6">
            <a:extLst>
              <a:ext uri="{FF2B5EF4-FFF2-40B4-BE49-F238E27FC236}">
                <a16:creationId xmlns:a16="http://schemas.microsoft.com/office/drawing/2014/main" id="{E79A984D-D17D-6D64-12B1-3FF1E395596F}"/>
              </a:ext>
            </a:extLst>
          </p:cNvPr>
          <p:cNvPicPr>
            <a:picLocks noChangeAspect="1"/>
          </p:cNvPicPr>
          <p:nvPr/>
        </p:nvPicPr>
        <p:blipFill>
          <a:blip r:embed="rId5"/>
          <a:srcRect l="1941" t="48610" r="68816" b="-22"/>
          <a:stretch/>
        </p:blipFill>
        <p:spPr>
          <a:xfrm>
            <a:off x="7624362" y="4845339"/>
            <a:ext cx="1675783" cy="921939"/>
          </a:xfrm>
          <a:prstGeom prst="rect">
            <a:avLst/>
          </a:prstGeom>
          <a:ln w="19050">
            <a:solidFill>
              <a:schemeClr val="tx1"/>
            </a:solidFill>
          </a:ln>
        </p:spPr>
      </p:pic>
      <p:pic>
        <p:nvPicPr>
          <p:cNvPr id="9" name="Picture 8">
            <a:extLst>
              <a:ext uri="{FF2B5EF4-FFF2-40B4-BE49-F238E27FC236}">
                <a16:creationId xmlns:a16="http://schemas.microsoft.com/office/drawing/2014/main" id="{BFBA40D3-6538-088F-BC4C-AC53BC466D50}"/>
              </a:ext>
            </a:extLst>
          </p:cNvPr>
          <p:cNvPicPr>
            <a:picLocks noChangeAspect="1"/>
          </p:cNvPicPr>
          <p:nvPr/>
        </p:nvPicPr>
        <p:blipFill>
          <a:blip r:embed="rId5"/>
          <a:srcRect l="69920" b="56821"/>
          <a:stretch/>
        </p:blipFill>
        <p:spPr>
          <a:xfrm>
            <a:off x="2803780" y="4829748"/>
            <a:ext cx="2055546" cy="923330"/>
          </a:xfrm>
          <a:prstGeom prst="rect">
            <a:avLst/>
          </a:prstGeom>
          <a:ln w="19050">
            <a:solidFill>
              <a:schemeClr val="tx1"/>
            </a:solidFill>
          </a:ln>
        </p:spPr>
      </p:pic>
      <p:sp>
        <p:nvSpPr>
          <p:cNvPr id="5" name="TextBox 4">
            <a:extLst>
              <a:ext uri="{FF2B5EF4-FFF2-40B4-BE49-F238E27FC236}">
                <a16:creationId xmlns:a16="http://schemas.microsoft.com/office/drawing/2014/main" id="{5AB6060E-6C17-FAA3-3605-215D9360D1A6}"/>
              </a:ext>
            </a:extLst>
          </p:cNvPr>
          <p:cNvSpPr txBox="1"/>
          <p:nvPr/>
        </p:nvSpPr>
        <p:spPr>
          <a:xfrm>
            <a:off x="8666771" y="3992984"/>
            <a:ext cx="266987" cy="923330"/>
          </a:xfrm>
          <a:prstGeom prst="rect">
            <a:avLst/>
          </a:prstGeom>
          <a:noFill/>
        </p:spPr>
        <p:txBody>
          <a:bodyPr wrap="square">
            <a:spAutoFit/>
          </a:bodyPr>
          <a:lstStyle/>
          <a:p>
            <a:r>
              <a:rPr lang="en-US" sz="5400" dirty="0">
                <a:latin typeface="Arial" panose="020B0604020202020204" pitchFamily="34" charset="0"/>
                <a:cs typeface="Arial" panose="020B0604020202020204" pitchFamily="34" charset="0"/>
              </a:rPr>
              <a:t>*</a:t>
            </a:r>
            <a:endParaRPr lang="en-US" sz="5400" dirty="0"/>
          </a:p>
        </p:txBody>
      </p:sp>
      <p:sp>
        <p:nvSpPr>
          <p:cNvPr id="12" name="TextBox 11">
            <a:extLst>
              <a:ext uri="{FF2B5EF4-FFF2-40B4-BE49-F238E27FC236}">
                <a16:creationId xmlns:a16="http://schemas.microsoft.com/office/drawing/2014/main" id="{7C40D16F-7F69-B073-ECBD-102D4CA4D71B}"/>
              </a:ext>
            </a:extLst>
          </p:cNvPr>
          <p:cNvSpPr txBox="1"/>
          <p:nvPr/>
        </p:nvSpPr>
        <p:spPr>
          <a:xfrm>
            <a:off x="3589055" y="2607989"/>
            <a:ext cx="438986" cy="923330"/>
          </a:xfrm>
          <a:prstGeom prst="rect">
            <a:avLst/>
          </a:prstGeom>
          <a:noFill/>
        </p:spPr>
        <p:txBody>
          <a:bodyPr wrap="square">
            <a:spAutoFit/>
          </a:bodyPr>
          <a:lstStyle/>
          <a:p>
            <a:r>
              <a:rPr lang="en-US" sz="5400" dirty="0">
                <a:latin typeface="Arial" panose="020B0604020202020204" pitchFamily="34" charset="0"/>
                <a:cs typeface="Arial" panose="020B0604020202020204" pitchFamily="34" charset="0"/>
              </a:rPr>
              <a:t>*</a:t>
            </a:r>
            <a:endParaRPr lang="en-US" sz="5400" dirty="0"/>
          </a:p>
        </p:txBody>
      </p:sp>
    </p:spTree>
    <p:extLst>
      <p:ext uri="{BB962C8B-B14F-4D97-AF65-F5344CB8AC3E}">
        <p14:creationId xmlns:p14="http://schemas.microsoft.com/office/powerpoint/2010/main" val="488812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945" y="329253"/>
            <a:ext cx="11734370" cy="738178"/>
          </a:xfrm>
        </p:spPr>
        <p:txBody>
          <a:bodyPr/>
          <a:lstStyle/>
          <a:p>
            <a:pPr algn="ctr"/>
            <a:r>
              <a:rPr lang="en-US" sz="3600" dirty="0"/>
              <a:t>Average Take-Home Quantity &amp; Dose (mg) by Month (Nov 23’-Nov 24’)</a:t>
            </a:r>
          </a:p>
        </p:txBody>
      </p:sp>
      <p:sp>
        <p:nvSpPr>
          <p:cNvPr id="5" name="Text Placeholder 4"/>
          <p:cNvSpPr>
            <a:spLocks noGrp="1"/>
          </p:cNvSpPr>
          <p:nvPr>
            <p:ph type="body" sz="quarter" idx="15"/>
          </p:nvPr>
        </p:nvSpPr>
        <p:spPr>
          <a:xfrm>
            <a:off x="505306" y="1441524"/>
            <a:ext cx="10717603" cy="3333447"/>
          </a:xfrm>
        </p:spPr>
        <p:txBody>
          <a:bodyPr/>
          <a:lstStyle/>
          <a:p>
            <a:pPr marL="222250" lvl="1" indent="0">
              <a:buNone/>
            </a:pPr>
            <a:endParaRPr lang="en-US" sz="2000" dirty="0"/>
          </a:p>
        </p:txBody>
      </p:sp>
      <p:sp>
        <p:nvSpPr>
          <p:cNvPr id="3" name="Footer Placeholder 5">
            <a:extLst>
              <a:ext uri="{FF2B5EF4-FFF2-40B4-BE49-F238E27FC236}">
                <a16:creationId xmlns:a16="http://schemas.microsoft.com/office/drawing/2014/main" id="{6A5E7A2D-D045-2FEC-9CE6-876AFB7FBD34}"/>
              </a:ext>
            </a:extLst>
          </p:cNvPr>
          <p:cNvSpPr txBox="1">
            <a:spLocks/>
          </p:cNvSpPr>
          <p:nvPr/>
        </p:nvSpPr>
        <p:spPr>
          <a:xfrm>
            <a:off x="0" y="6695357"/>
            <a:ext cx="5350522" cy="162643"/>
          </a:xfrm>
          <a:prstGeom prst="rect">
            <a:avLst/>
          </a:prstGeom>
        </p:spPr>
        <p:txBody>
          <a:bodyPr vert="horz" lIns="91440" tIns="45720" rIns="91440" bIns="45720" rtlCol="0" anchor="b"/>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Source: PowerBI Dashboard, accessed 11/7/2024</a:t>
            </a:r>
          </a:p>
        </p:txBody>
      </p:sp>
      <p:pic>
        <p:nvPicPr>
          <p:cNvPr id="15" name="Picture 14">
            <a:extLst>
              <a:ext uri="{FF2B5EF4-FFF2-40B4-BE49-F238E27FC236}">
                <a16:creationId xmlns:a16="http://schemas.microsoft.com/office/drawing/2014/main" id="{EE4A109B-F8C1-09C6-AAB2-608EA8C4F767}"/>
              </a:ext>
            </a:extLst>
          </p:cNvPr>
          <p:cNvPicPr>
            <a:picLocks noChangeAspect="1"/>
          </p:cNvPicPr>
          <p:nvPr/>
        </p:nvPicPr>
        <p:blipFill>
          <a:blip r:embed="rId3"/>
          <a:srcRect l="3355" r="47567"/>
          <a:stretch/>
        </p:blipFill>
        <p:spPr>
          <a:xfrm>
            <a:off x="4469770" y="4428942"/>
            <a:ext cx="1755360" cy="835107"/>
          </a:xfrm>
          <a:prstGeom prst="rect">
            <a:avLst/>
          </a:prstGeom>
          <a:ln w="28575">
            <a:solidFill>
              <a:schemeClr val="tx1"/>
            </a:solidFill>
          </a:ln>
        </p:spPr>
      </p:pic>
      <p:pic>
        <p:nvPicPr>
          <p:cNvPr id="16" name="Picture 15">
            <a:extLst>
              <a:ext uri="{FF2B5EF4-FFF2-40B4-BE49-F238E27FC236}">
                <a16:creationId xmlns:a16="http://schemas.microsoft.com/office/drawing/2014/main" id="{92006A3F-B089-725A-CDB3-B0AC8A4581D8}"/>
              </a:ext>
            </a:extLst>
          </p:cNvPr>
          <p:cNvPicPr>
            <a:picLocks noChangeAspect="1"/>
          </p:cNvPicPr>
          <p:nvPr/>
        </p:nvPicPr>
        <p:blipFill>
          <a:blip r:embed="rId3"/>
          <a:srcRect l="56219" r="3551"/>
          <a:stretch/>
        </p:blipFill>
        <p:spPr>
          <a:xfrm>
            <a:off x="6363375" y="4428942"/>
            <a:ext cx="1438872" cy="835107"/>
          </a:xfrm>
          <a:prstGeom prst="rect">
            <a:avLst/>
          </a:prstGeom>
          <a:ln w="28575">
            <a:solidFill>
              <a:schemeClr val="tx1"/>
            </a:solidFill>
          </a:ln>
        </p:spPr>
      </p:pic>
      <p:pic>
        <p:nvPicPr>
          <p:cNvPr id="17" name="Picture 16">
            <a:extLst>
              <a:ext uri="{FF2B5EF4-FFF2-40B4-BE49-F238E27FC236}">
                <a16:creationId xmlns:a16="http://schemas.microsoft.com/office/drawing/2014/main" id="{8DC5C36C-0AB0-0A84-0D1B-D25126A37E98}"/>
              </a:ext>
            </a:extLst>
          </p:cNvPr>
          <p:cNvPicPr>
            <a:picLocks noChangeAspect="1"/>
          </p:cNvPicPr>
          <p:nvPr/>
        </p:nvPicPr>
        <p:blipFill rotWithShape="1">
          <a:blip r:embed="rId4"/>
          <a:srcRect r="9419"/>
          <a:stretch/>
        </p:blipFill>
        <p:spPr>
          <a:xfrm>
            <a:off x="10394196" y="6014047"/>
            <a:ext cx="1657425" cy="496446"/>
          </a:xfrm>
          <a:prstGeom prst="rect">
            <a:avLst/>
          </a:prstGeom>
        </p:spPr>
      </p:pic>
      <p:pic>
        <p:nvPicPr>
          <p:cNvPr id="8" name="Picture 7">
            <a:extLst>
              <a:ext uri="{FF2B5EF4-FFF2-40B4-BE49-F238E27FC236}">
                <a16:creationId xmlns:a16="http://schemas.microsoft.com/office/drawing/2014/main" id="{81DFB90E-8B43-DF6B-5744-4BC319CDC3B8}"/>
              </a:ext>
            </a:extLst>
          </p:cNvPr>
          <p:cNvPicPr>
            <a:picLocks noChangeAspect="1"/>
          </p:cNvPicPr>
          <p:nvPr/>
        </p:nvPicPr>
        <p:blipFill>
          <a:blip r:embed="rId5"/>
          <a:stretch>
            <a:fillRect/>
          </a:stretch>
        </p:blipFill>
        <p:spPr>
          <a:xfrm>
            <a:off x="580626" y="1739099"/>
            <a:ext cx="11030747" cy="4689339"/>
          </a:xfrm>
          <a:prstGeom prst="rect">
            <a:avLst/>
          </a:prstGeom>
          <a:ln w="28575">
            <a:solidFill>
              <a:schemeClr val="tx1"/>
            </a:solidFill>
          </a:ln>
        </p:spPr>
      </p:pic>
      <p:pic>
        <p:nvPicPr>
          <p:cNvPr id="19" name="Picture 18">
            <a:extLst>
              <a:ext uri="{FF2B5EF4-FFF2-40B4-BE49-F238E27FC236}">
                <a16:creationId xmlns:a16="http://schemas.microsoft.com/office/drawing/2014/main" id="{2B01A1C1-69B2-FB90-1BEF-D826957A22C2}"/>
              </a:ext>
            </a:extLst>
          </p:cNvPr>
          <p:cNvPicPr>
            <a:picLocks noChangeAspect="1"/>
          </p:cNvPicPr>
          <p:nvPr/>
        </p:nvPicPr>
        <p:blipFill>
          <a:blip r:embed="rId6"/>
          <a:srcRect l="70367" t="27684" b="44076"/>
          <a:stretch/>
        </p:blipFill>
        <p:spPr>
          <a:xfrm>
            <a:off x="6391464" y="4175283"/>
            <a:ext cx="2209126" cy="1142781"/>
          </a:xfrm>
          <a:prstGeom prst="rect">
            <a:avLst/>
          </a:prstGeom>
          <a:ln w="19050">
            <a:solidFill>
              <a:schemeClr val="tx1"/>
            </a:solidFill>
          </a:ln>
        </p:spPr>
      </p:pic>
      <p:pic>
        <p:nvPicPr>
          <p:cNvPr id="20" name="Picture 19">
            <a:extLst>
              <a:ext uri="{FF2B5EF4-FFF2-40B4-BE49-F238E27FC236}">
                <a16:creationId xmlns:a16="http://schemas.microsoft.com/office/drawing/2014/main" id="{CB20BABF-7CC4-6B90-0142-85A07ADDCD1B}"/>
              </a:ext>
            </a:extLst>
          </p:cNvPr>
          <p:cNvPicPr>
            <a:picLocks noChangeAspect="1"/>
          </p:cNvPicPr>
          <p:nvPr/>
        </p:nvPicPr>
        <p:blipFill>
          <a:blip r:embed="rId6"/>
          <a:srcRect l="32416" t="27384" r="32707" b="43480"/>
          <a:stretch/>
        </p:blipFill>
        <p:spPr>
          <a:xfrm>
            <a:off x="3586146" y="4203364"/>
            <a:ext cx="2534624" cy="1157107"/>
          </a:xfrm>
          <a:prstGeom prst="rect">
            <a:avLst/>
          </a:prstGeom>
          <a:ln w="19050">
            <a:solidFill>
              <a:schemeClr val="tx1"/>
            </a:solidFill>
          </a:ln>
        </p:spPr>
      </p:pic>
    </p:spTree>
    <p:extLst>
      <p:ext uri="{BB962C8B-B14F-4D97-AF65-F5344CB8AC3E}">
        <p14:creationId xmlns:p14="http://schemas.microsoft.com/office/powerpoint/2010/main" val="912250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r="9419"/>
          <a:stretch/>
        </p:blipFill>
        <p:spPr>
          <a:xfrm>
            <a:off x="10394196" y="6014047"/>
            <a:ext cx="1657425" cy="496446"/>
          </a:xfrm>
          <a:prstGeom prst="rect">
            <a:avLst/>
          </a:prstGeom>
        </p:spPr>
      </p:pic>
      <p:sp>
        <p:nvSpPr>
          <p:cNvPr id="2" name="Title 1"/>
          <p:cNvSpPr>
            <a:spLocks noGrp="1"/>
          </p:cNvSpPr>
          <p:nvPr>
            <p:ph type="title"/>
          </p:nvPr>
        </p:nvSpPr>
        <p:spPr>
          <a:xfrm>
            <a:off x="462178" y="343095"/>
            <a:ext cx="11267641" cy="845794"/>
          </a:xfrm>
        </p:spPr>
        <p:txBody>
          <a:bodyPr/>
          <a:lstStyle/>
          <a:p>
            <a:pPr algn="ctr"/>
            <a:r>
              <a:rPr lang="en-US" sz="3600" dirty="0"/>
              <a:t>Number of Orders by Discharge Day of the Week </a:t>
            </a:r>
            <a:br>
              <a:rPr lang="en-US" sz="3600" dirty="0"/>
            </a:br>
            <a:r>
              <a:rPr lang="en-US" sz="3600" dirty="0"/>
              <a:t>(Nov 23’-Nov 24’)</a:t>
            </a:r>
          </a:p>
        </p:txBody>
      </p:sp>
      <p:pic>
        <p:nvPicPr>
          <p:cNvPr id="4" name="Picture 3">
            <a:extLst>
              <a:ext uri="{FF2B5EF4-FFF2-40B4-BE49-F238E27FC236}">
                <a16:creationId xmlns:a16="http://schemas.microsoft.com/office/drawing/2014/main" id="{79C40EB3-A42D-6D32-1F58-18C80DA9BB68}"/>
              </a:ext>
            </a:extLst>
          </p:cNvPr>
          <p:cNvPicPr>
            <a:picLocks noChangeAspect="1"/>
          </p:cNvPicPr>
          <p:nvPr/>
        </p:nvPicPr>
        <p:blipFill>
          <a:blip r:embed="rId4"/>
          <a:stretch>
            <a:fillRect/>
          </a:stretch>
        </p:blipFill>
        <p:spPr>
          <a:xfrm>
            <a:off x="1385849" y="1547818"/>
            <a:ext cx="9420300" cy="4962675"/>
          </a:xfrm>
          <a:prstGeom prst="rect">
            <a:avLst/>
          </a:prstGeom>
          <a:ln w="31750">
            <a:solidFill>
              <a:schemeClr val="bg2">
                <a:lumMod val="25000"/>
              </a:schemeClr>
            </a:solidFill>
          </a:ln>
        </p:spPr>
      </p:pic>
      <p:sp>
        <p:nvSpPr>
          <p:cNvPr id="5" name="Footer Placeholder 5">
            <a:extLst>
              <a:ext uri="{FF2B5EF4-FFF2-40B4-BE49-F238E27FC236}">
                <a16:creationId xmlns:a16="http://schemas.microsoft.com/office/drawing/2014/main" id="{33C5B208-8DE3-26C5-FD9F-85D118074068}"/>
              </a:ext>
            </a:extLst>
          </p:cNvPr>
          <p:cNvSpPr txBox="1">
            <a:spLocks/>
          </p:cNvSpPr>
          <p:nvPr/>
        </p:nvSpPr>
        <p:spPr>
          <a:xfrm>
            <a:off x="0" y="6695357"/>
            <a:ext cx="5350522" cy="162643"/>
          </a:xfrm>
          <a:prstGeom prst="rect">
            <a:avLst/>
          </a:prstGeom>
        </p:spPr>
        <p:txBody>
          <a:bodyPr vert="horz" lIns="91440" tIns="45720" rIns="91440" bIns="45720" rtlCol="0" anchor="b"/>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Source: PowerBI Dashboard, accessed 11/7/2024</a:t>
            </a:r>
          </a:p>
        </p:txBody>
      </p:sp>
      <p:sp>
        <p:nvSpPr>
          <p:cNvPr id="6" name="TextBox 5">
            <a:extLst>
              <a:ext uri="{FF2B5EF4-FFF2-40B4-BE49-F238E27FC236}">
                <a16:creationId xmlns:a16="http://schemas.microsoft.com/office/drawing/2014/main" id="{8C3650DF-558B-6B78-2B94-4B8A48F6646D}"/>
              </a:ext>
            </a:extLst>
          </p:cNvPr>
          <p:cNvSpPr txBox="1"/>
          <p:nvPr/>
        </p:nvSpPr>
        <p:spPr>
          <a:xfrm>
            <a:off x="8598997" y="2265676"/>
            <a:ext cx="266987" cy="923330"/>
          </a:xfrm>
          <a:prstGeom prst="rect">
            <a:avLst/>
          </a:prstGeom>
          <a:noFill/>
        </p:spPr>
        <p:txBody>
          <a:bodyPr wrap="square">
            <a:spAutoFit/>
          </a:bodyPr>
          <a:lstStyle/>
          <a:p>
            <a:r>
              <a:rPr lang="en-US" sz="5400" dirty="0">
                <a:latin typeface="Arial" panose="020B0604020202020204" pitchFamily="34" charset="0"/>
                <a:cs typeface="Arial" panose="020B0604020202020204" pitchFamily="34" charset="0"/>
              </a:rPr>
              <a:t>*</a:t>
            </a:r>
            <a:endParaRPr lang="en-US" sz="5400" dirty="0"/>
          </a:p>
        </p:txBody>
      </p:sp>
      <p:sp>
        <p:nvSpPr>
          <p:cNvPr id="7" name="TextBox 6">
            <a:extLst>
              <a:ext uri="{FF2B5EF4-FFF2-40B4-BE49-F238E27FC236}">
                <a16:creationId xmlns:a16="http://schemas.microsoft.com/office/drawing/2014/main" id="{7E9597DA-CABD-F7DC-9B7F-330E210FD7AF}"/>
              </a:ext>
            </a:extLst>
          </p:cNvPr>
          <p:cNvSpPr txBox="1"/>
          <p:nvPr/>
        </p:nvSpPr>
        <p:spPr>
          <a:xfrm>
            <a:off x="9702573" y="2421846"/>
            <a:ext cx="266987" cy="923330"/>
          </a:xfrm>
          <a:prstGeom prst="rect">
            <a:avLst/>
          </a:prstGeom>
          <a:noFill/>
        </p:spPr>
        <p:txBody>
          <a:bodyPr wrap="square">
            <a:spAutoFit/>
          </a:bodyPr>
          <a:lstStyle/>
          <a:p>
            <a:r>
              <a:rPr lang="en-US" sz="5400" dirty="0">
                <a:latin typeface="Arial" panose="020B0604020202020204" pitchFamily="34" charset="0"/>
                <a:cs typeface="Arial" panose="020B0604020202020204" pitchFamily="34" charset="0"/>
              </a:rPr>
              <a:t>*</a:t>
            </a:r>
            <a:endParaRPr lang="en-US" sz="5400" dirty="0"/>
          </a:p>
        </p:txBody>
      </p:sp>
    </p:spTree>
    <p:extLst>
      <p:ext uri="{BB962C8B-B14F-4D97-AF65-F5344CB8AC3E}">
        <p14:creationId xmlns:p14="http://schemas.microsoft.com/office/powerpoint/2010/main" val="3007754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r="9419" b="17407"/>
          <a:stretch/>
        </p:blipFill>
        <p:spPr>
          <a:xfrm>
            <a:off x="10490507" y="6122379"/>
            <a:ext cx="1657425" cy="410029"/>
          </a:xfrm>
          <a:prstGeom prst="rect">
            <a:avLst/>
          </a:prstGeom>
        </p:spPr>
      </p:pic>
      <p:sp>
        <p:nvSpPr>
          <p:cNvPr id="2" name="Title 1"/>
          <p:cNvSpPr>
            <a:spLocks noGrp="1"/>
          </p:cNvSpPr>
          <p:nvPr>
            <p:ph type="title"/>
          </p:nvPr>
        </p:nvSpPr>
        <p:spPr/>
        <p:txBody>
          <a:bodyPr/>
          <a:lstStyle/>
          <a:p>
            <a:r>
              <a:rPr lang="en-US" sz="3600" dirty="0"/>
              <a:t>Expected Cost Savings between Nov 23’ to Nov 24’</a:t>
            </a:r>
          </a:p>
        </p:txBody>
      </p:sp>
      <p:sp>
        <p:nvSpPr>
          <p:cNvPr id="13" name="Text Placeholder 12">
            <a:extLst>
              <a:ext uri="{FF2B5EF4-FFF2-40B4-BE49-F238E27FC236}">
                <a16:creationId xmlns:a16="http://schemas.microsoft.com/office/drawing/2014/main" id="{E2B26EFC-0E55-9834-E8CB-BC3AAF1ADDBE}"/>
              </a:ext>
            </a:extLst>
          </p:cNvPr>
          <p:cNvSpPr>
            <a:spLocks noGrp="1"/>
          </p:cNvSpPr>
          <p:nvPr>
            <p:ph type="body" sz="quarter" idx="15"/>
          </p:nvPr>
        </p:nvSpPr>
        <p:spPr>
          <a:xfrm>
            <a:off x="720473" y="2066205"/>
            <a:ext cx="11292135" cy="3425108"/>
          </a:xfrm>
        </p:spPr>
        <p:txBody>
          <a:bodyPr/>
          <a:lstStyle/>
          <a:p>
            <a:endParaRPr lang="en-US" dirty="0"/>
          </a:p>
        </p:txBody>
      </p:sp>
      <p:pic>
        <p:nvPicPr>
          <p:cNvPr id="16" name="Picture 15">
            <a:extLst>
              <a:ext uri="{FF2B5EF4-FFF2-40B4-BE49-F238E27FC236}">
                <a16:creationId xmlns:a16="http://schemas.microsoft.com/office/drawing/2014/main" id="{B66DA7A6-8738-66AA-210F-5D9A8F62C7BA}"/>
              </a:ext>
            </a:extLst>
          </p:cNvPr>
          <p:cNvPicPr>
            <a:picLocks noChangeAspect="1"/>
          </p:cNvPicPr>
          <p:nvPr/>
        </p:nvPicPr>
        <p:blipFill rotWithShape="1">
          <a:blip r:embed="rId4"/>
          <a:srcRect l="6069" t="11666" r="4867" b="23559"/>
          <a:stretch/>
        </p:blipFill>
        <p:spPr>
          <a:xfrm>
            <a:off x="323819" y="1438928"/>
            <a:ext cx="6277492" cy="3883085"/>
          </a:xfrm>
          <a:prstGeom prst="rect">
            <a:avLst/>
          </a:prstGeom>
        </p:spPr>
      </p:pic>
      <p:sp>
        <p:nvSpPr>
          <p:cNvPr id="18" name="TextBox 17">
            <a:extLst>
              <a:ext uri="{FF2B5EF4-FFF2-40B4-BE49-F238E27FC236}">
                <a16:creationId xmlns:a16="http://schemas.microsoft.com/office/drawing/2014/main" id="{BB495846-735A-5671-B0AF-FA6A5A49277A}"/>
              </a:ext>
            </a:extLst>
          </p:cNvPr>
          <p:cNvSpPr txBox="1"/>
          <p:nvPr/>
        </p:nvSpPr>
        <p:spPr>
          <a:xfrm>
            <a:off x="67123" y="6374004"/>
            <a:ext cx="10171416" cy="415498"/>
          </a:xfrm>
          <a:prstGeom prst="rect">
            <a:avLst/>
          </a:prstGeom>
          <a:noFill/>
        </p:spPr>
        <p:txBody>
          <a:bodyPr wrap="square">
            <a:spAutoFit/>
          </a:bodyPr>
          <a:lstStyle/>
          <a:p>
            <a:pPr fontAlgn="base"/>
            <a:r>
              <a:rPr lang="en-US" sz="1050" u="none" strike="noStrike" dirty="0">
                <a:effectLst/>
              </a:rPr>
              <a:t>1999 - 2022 AHA Annual Survey, Copyright 2022 by Health Forum, LLC, an affiliate of the American Hospital Association. Special data request, 2023. Available at </a:t>
            </a:r>
            <a:r>
              <a:rPr lang="en-US" sz="1050" u="none" strike="noStrike" dirty="0">
                <a:effectLst/>
                <a:hlinkClick r:id="rId5">
                  <a:extLst>
                    <a:ext uri="{A12FA001-AC4F-418D-AE19-62706E023703}">
                      <ahyp:hlinkClr xmlns:ahyp="http://schemas.microsoft.com/office/drawing/2018/hyperlinkcolor" val="tx"/>
                    </a:ext>
                  </a:extLst>
                </a:hlinkClick>
              </a:rPr>
              <a:t>https://www.ahadata.com/aha-annual-survey-database</a:t>
            </a:r>
            <a:r>
              <a:rPr lang="en-US" sz="1050" u="none" strike="noStrike" dirty="0">
                <a:solidFill>
                  <a:srgbClr val="464646"/>
                </a:solidFill>
                <a:effectLst/>
              </a:rPr>
              <a:t>.</a:t>
            </a:r>
          </a:p>
        </p:txBody>
      </p:sp>
      <p:pic>
        <p:nvPicPr>
          <p:cNvPr id="20" name="Picture 19">
            <a:extLst>
              <a:ext uri="{FF2B5EF4-FFF2-40B4-BE49-F238E27FC236}">
                <a16:creationId xmlns:a16="http://schemas.microsoft.com/office/drawing/2014/main" id="{F3B3FECB-97FA-08F6-23EC-AF4AE406D95F}"/>
              </a:ext>
            </a:extLst>
          </p:cNvPr>
          <p:cNvPicPr>
            <a:picLocks noChangeAspect="1"/>
          </p:cNvPicPr>
          <p:nvPr/>
        </p:nvPicPr>
        <p:blipFill>
          <a:blip r:embed="rId6"/>
          <a:stretch>
            <a:fillRect/>
          </a:stretch>
        </p:blipFill>
        <p:spPr>
          <a:xfrm>
            <a:off x="6945703" y="2153957"/>
            <a:ext cx="5066905" cy="1588347"/>
          </a:xfrm>
          <a:prstGeom prst="rect">
            <a:avLst/>
          </a:prstGeom>
        </p:spPr>
      </p:pic>
      <p:sp>
        <p:nvSpPr>
          <p:cNvPr id="25" name="TextBox 24">
            <a:extLst>
              <a:ext uri="{FF2B5EF4-FFF2-40B4-BE49-F238E27FC236}">
                <a16:creationId xmlns:a16="http://schemas.microsoft.com/office/drawing/2014/main" id="{8EE4F42E-EE8C-4FFA-749A-4296B68CBB89}"/>
              </a:ext>
            </a:extLst>
          </p:cNvPr>
          <p:cNvSpPr txBox="1"/>
          <p:nvPr/>
        </p:nvSpPr>
        <p:spPr>
          <a:xfrm>
            <a:off x="457630" y="5534296"/>
            <a:ext cx="11147705"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216 doses x $3,567/hospital day = $770,472 from Nov 23 to Nov 24 </a:t>
            </a:r>
          </a:p>
        </p:txBody>
      </p:sp>
      <p:pic>
        <p:nvPicPr>
          <p:cNvPr id="5" name="Picture 4">
            <a:extLst>
              <a:ext uri="{FF2B5EF4-FFF2-40B4-BE49-F238E27FC236}">
                <a16:creationId xmlns:a16="http://schemas.microsoft.com/office/drawing/2014/main" id="{38C7B1D1-B1D6-7802-7652-5D421DC952DC}"/>
              </a:ext>
            </a:extLst>
          </p:cNvPr>
          <p:cNvPicPr>
            <a:picLocks noChangeAspect="1"/>
          </p:cNvPicPr>
          <p:nvPr/>
        </p:nvPicPr>
        <p:blipFill>
          <a:blip r:embed="rId7"/>
          <a:srcRect l="1941" t="48610" r="68816" b="-22"/>
          <a:stretch/>
        </p:blipFill>
        <p:spPr>
          <a:xfrm>
            <a:off x="8746367" y="3864486"/>
            <a:ext cx="1744140" cy="959546"/>
          </a:xfrm>
          <a:prstGeom prst="rect">
            <a:avLst/>
          </a:prstGeom>
          <a:ln w="19050">
            <a:solidFill>
              <a:schemeClr val="tx1"/>
            </a:solidFill>
          </a:ln>
        </p:spPr>
      </p:pic>
    </p:spTree>
    <p:extLst>
      <p:ext uri="{BB962C8B-B14F-4D97-AF65-F5344CB8AC3E}">
        <p14:creationId xmlns:p14="http://schemas.microsoft.com/office/powerpoint/2010/main" val="3377861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Implications</a:t>
            </a:r>
          </a:p>
        </p:txBody>
      </p:sp>
      <p:sp>
        <p:nvSpPr>
          <p:cNvPr id="5" name="Text Placeholder 4"/>
          <p:cNvSpPr>
            <a:spLocks noGrp="1"/>
          </p:cNvSpPr>
          <p:nvPr>
            <p:ph type="body" sz="quarter" idx="15"/>
          </p:nvPr>
        </p:nvSpPr>
        <p:spPr>
          <a:xfrm>
            <a:off x="455613" y="1798468"/>
            <a:ext cx="10717603" cy="3333447"/>
          </a:xfrm>
        </p:spPr>
        <p:txBody>
          <a:bodyPr/>
          <a:lstStyle/>
          <a:p>
            <a:pPr marL="347472" lvl="1" indent="-347472"/>
            <a:r>
              <a:rPr lang="en-US" sz="2400" dirty="0"/>
              <a:t>Developing a take-home methadone program is feasible when working with key partners in pharmacy </a:t>
            </a:r>
          </a:p>
          <a:p>
            <a:pPr marL="347472" lvl="1" indent="-347472"/>
            <a:r>
              <a:rPr lang="en-US" sz="2400" dirty="0"/>
              <a:t>Our take-home methadone program resulted in a significant cost savings due to shortened length of hospital stay </a:t>
            </a:r>
          </a:p>
          <a:p>
            <a:pPr marL="347472" lvl="1" indent="-347472"/>
            <a:r>
              <a:rPr lang="en-US" sz="2400" dirty="0"/>
              <a:t>Reporting expected cost savings may improve leadership buy-in for methadone take-home programs at other hospitals</a:t>
            </a:r>
          </a:p>
        </p:txBody>
      </p:sp>
      <p:pic>
        <p:nvPicPr>
          <p:cNvPr id="8" name="Picture 7">
            <a:extLst>
              <a:ext uri="{FF2B5EF4-FFF2-40B4-BE49-F238E27FC236}">
                <a16:creationId xmlns:a16="http://schemas.microsoft.com/office/drawing/2014/main" id="{8F6B1DE0-73AB-5FF9-218C-9DA67E3C0954}"/>
              </a:ext>
            </a:extLst>
          </p:cNvPr>
          <p:cNvPicPr>
            <a:picLocks noChangeAspect="1"/>
          </p:cNvPicPr>
          <p:nvPr/>
        </p:nvPicPr>
        <p:blipFill rotWithShape="1">
          <a:blip r:embed="rId2"/>
          <a:srcRect r="9419" b="17407"/>
          <a:stretch/>
        </p:blipFill>
        <p:spPr>
          <a:xfrm>
            <a:off x="10490507" y="6122379"/>
            <a:ext cx="1657425" cy="410029"/>
          </a:xfrm>
          <a:prstGeom prst="rect">
            <a:avLst/>
          </a:prstGeom>
        </p:spPr>
      </p:pic>
    </p:spTree>
    <p:extLst>
      <p:ext uri="{BB962C8B-B14F-4D97-AF65-F5344CB8AC3E}">
        <p14:creationId xmlns:p14="http://schemas.microsoft.com/office/powerpoint/2010/main" val="4059366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73BD46-E32B-23C7-7EA6-F9CA2F72B8B2}"/>
              </a:ext>
            </a:extLst>
          </p:cNvPr>
          <p:cNvPicPr>
            <a:picLocks noChangeAspect="1"/>
          </p:cNvPicPr>
          <p:nvPr/>
        </p:nvPicPr>
        <p:blipFill rotWithShape="1">
          <a:blip r:embed="rId3"/>
          <a:srcRect l="2303" r="9418" b="24206"/>
          <a:stretch/>
        </p:blipFill>
        <p:spPr>
          <a:xfrm>
            <a:off x="10541285" y="6127265"/>
            <a:ext cx="1615283" cy="376277"/>
          </a:xfrm>
          <a:prstGeom prst="rect">
            <a:avLst/>
          </a:prstGeom>
        </p:spPr>
      </p:pic>
      <p:sp>
        <p:nvSpPr>
          <p:cNvPr id="2" name="Title 1"/>
          <p:cNvSpPr>
            <a:spLocks noGrp="1"/>
          </p:cNvSpPr>
          <p:nvPr>
            <p:ph type="title"/>
          </p:nvPr>
        </p:nvSpPr>
        <p:spPr/>
        <p:txBody>
          <a:bodyPr/>
          <a:lstStyle/>
          <a:p>
            <a:r>
              <a:rPr lang="en-US" sz="3600" dirty="0"/>
              <a:t>Acknowledgements</a:t>
            </a:r>
            <a:endParaRPr lang="en-US" dirty="0"/>
          </a:p>
        </p:txBody>
      </p:sp>
      <p:sp>
        <p:nvSpPr>
          <p:cNvPr id="5" name="Text Placeholder 4"/>
          <p:cNvSpPr>
            <a:spLocks noGrp="1"/>
          </p:cNvSpPr>
          <p:nvPr>
            <p:ph type="body" sz="quarter" idx="15"/>
          </p:nvPr>
        </p:nvSpPr>
        <p:spPr>
          <a:xfrm>
            <a:off x="369888" y="1441524"/>
            <a:ext cx="10717603" cy="3333447"/>
          </a:xfrm>
        </p:spPr>
        <p:txBody>
          <a:bodyPr/>
          <a:lstStyle/>
          <a:p>
            <a:pPr marL="347472" lvl="1" indent="-347472"/>
            <a:r>
              <a:rPr lang="en-US" sz="2800" dirty="0"/>
              <a:t>Data &amp; Analytics Team at University of Colorado</a:t>
            </a:r>
          </a:p>
          <a:p>
            <a:pPr lvl="2"/>
            <a:r>
              <a:rPr lang="en-US" sz="2800" dirty="0"/>
              <a:t>Eric Grimm, MS</a:t>
            </a:r>
          </a:p>
          <a:p>
            <a:pPr lvl="2"/>
            <a:r>
              <a:rPr lang="en-US" sz="2800" dirty="0"/>
              <a:t>Angela Keniston, PhD</a:t>
            </a:r>
          </a:p>
          <a:p>
            <a:pPr lvl="2"/>
            <a:r>
              <a:rPr lang="en-US" sz="2800" dirty="0"/>
              <a:t>Lauren McBeth, MPH</a:t>
            </a:r>
          </a:p>
          <a:p>
            <a:pPr lvl="2"/>
            <a:r>
              <a:rPr lang="en-US" sz="2800" dirty="0"/>
              <a:t>Marisha Burden, MD</a:t>
            </a:r>
          </a:p>
          <a:p>
            <a:pPr marL="222250" lvl="1" indent="0">
              <a:buNone/>
            </a:pPr>
            <a:endParaRPr lang="en-US" sz="2000" dirty="0"/>
          </a:p>
          <a:p>
            <a:pPr lvl="1"/>
            <a:endParaRPr lang="en-US" sz="2000" dirty="0"/>
          </a:p>
        </p:txBody>
      </p:sp>
      <p:pic>
        <p:nvPicPr>
          <p:cNvPr id="1026" name="Picture 2" descr="Denver Colorado skyscrapers snowy Longs Peak Rocky Mountains summer Snow covered Longs Peak, part of the Rocky Mountains stands tall in the background with green trees and the Downtown Denver skyscrapers as well as hotels, office buildings and apartment buildings filling the skyline. colorado stock pictures, royalty-free photos &amp; images">
            <a:extLst>
              <a:ext uri="{FF2B5EF4-FFF2-40B4-BE49-F238E27FC236}">
                <a16:creationId xmlns:a16="http://schemas.microsoft.com/office/drawing/2014/main" id="{3471CAC7-55DA-A3DD-0B24-9B14DA776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953" y="1963892"/>
            <a:ext cx="5962428" cy="39749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enver Colorado skyscrapers snowy Longs Peak Rocky Mountains summer Snow covered Longs Peak, part of the Rocky Mountains stands tall in the background with green trees and the Downtown Denver skyscrapers as well as hotels, office buildings and apartment buildings filling the skyline. colorado stock pictures, royalty-free photos &amp; images">
            <a:extLst>
              <a:ext uri="{FF2B5EF4-FFF2-40B4-BE49-F238E27FC236}">
                <a16:creationId xmlns:a16="http://schemas.microsoft.com/office/drawing/2014/main" id="{1ACAEAD5-430F-2193-B44D-6BDAC6E6C9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953" y="2058103"/>
            <a:ext cx="5962428" cy="3974952"/>
          </a:xfrm>
          <a:prstGeom prst="rect">
            <a:avLst/>
          </a:prstGeom>
          <a:noFill/>
          <a:ln w="41275">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871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D6777E8-6A0C-84C8-51EB-A53B07A3BC0B}"/>
              </a:ext>
            </a:extLst>
          </p:cNvPr>
          <p:cNvSpPr>
            <a:spLocks noGrp="1"/>
          </p:cNvSpPr>
          <p:nvPr>
            <p:ph type="title"/>
          </p:nvPr>
        </p:nvSpPr>
        <p:spPr/>
        <p:txBody>
          <a:bodyPr/>
          <a:lstStyle/>
          <a:p>
            <a:r>
              <a:rPr lang="en-US" sz="3600" dirty="0"/>
              <a:t>Background</a:t>
            </a:r>
          </a:p>
        </p:txBody>
      </p:sp>
      <p:sp>
        <p:nvSpPr>
          <p:cNvPr id="8" name="Content Placeholder 7">
            <a:extLst>
              <a:ext uri="{FF2B5EF4-FFF2-40B4-BE49-F238E27FC236}">
                <a16:creationId xmlns:a16="http://schemas.microsoft.com/office/drawing/2014/main" id="{DCC232EB-4076-B3A4-B770-C610A9D1DF3C}"/>
              </a:ext>
            </a:extLst>
          </p:cNvPr>
          <p:cNvSpPr>
            <a:spLocks noGrp="1"/>
          </p:cNvSpPr>
          <p:nvPr>
            <p:ph sz="quarter" idx="16"/>
          </p:nvPr>
        </p:nvSpPr>
        <p:spPr>
          <a:xfrm>
            <a:off x="340565" y="1618584"/>
            <a:ext cx="2385283" cy="3326902"/>
          </a:xfrm>
          <a:ln w="19050">
            <a:solidFill>
              <a:schemeClr val="tx1"/>
            </a:solidFill>
          </a:ln>
        </p:spPr>
        <p:txBody>
          <a:bodyPr/>
          <a:lstStyle/>
          <a:p>
            <a:endParaRPr lang="en-US" dirty="0"/>
          </a:p>
        </p:txBody>
      </p:sp>
      <p:sp>
        <p:nvSpPr>
          <p:cNvPr id="41" name="TextBox 40">
            <a:extLst>
              <a:ext uri="{FF2B5EF4-FFF2-40B4-BE49-F238E27FC236}">
                <a16:creationId xmlns:a16="http://schemas.microsoft.com/office/drawing/2014/main" id="{F93FF61C-2BA3-0CF5-8923-E455898F84D0}"/>
              </a:ext>
            </a:extLst>
          </p:cNvPr>
          <p:cNvSpPr txBox="1"/>
          <p:nvPr/>
        </p:nvSpPr>
        <p:spPr>
          <a:xfrm>
            <a:off x="6824078" y="4998875"/>
            <a:ext cx="403761" cy="45719"/>
          </a:xfrm>
          <a:prstGeom prst="rect">
            <a:avLst/>
          </a:prstGeom>
          <a:noFill/>
        </p:spPr>
        <p:txBody>
          <a:bodyPr wrap="square" lIns="0" tIns="0" rIns="0" bIns="0" rtlCol="0">
            <a:noAutofit/>
          </a:bodyPr>
          <a:lstStyle/>
          <a:p>
            <a:endParaRPr lang="en-US" dirty="0">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281AA227-8F48-98C7-16D0-1EC9F27A66D6}"/>
              </a:ext>
            </a:extLst>
          </p:cNvPr>
          <p:cNvGrpSpPr/>
          <p:nvPr/>
        </p:nvGrpSpPr>
        <p:grpSpPr>
          <a:xfrm>
            <a:off x="468432" y="1688877"/>
            <a:ext cx="2257416" cy="3070486"/>
            <a:chOff x="8116992" y="1061262"/>
            <a:chExt cx="1900813" cy="2139662"/>
          </a:xfrm>
        </p:grpSpPr>
        <p:pic>
          <p:nvPicPr>
            <p:cNvPr id="43" name="Picture 2" descr="67,700+ Hospitals Cartoon Stock Photos, Pictures &amp; Royalty-Free Images -  iStock">
              <a:extLst>
                <a:ext uri="{FF2B5EF4-FFF2-40B4-BE49-F238E27FC236}">
                  <a16:creationId xmlns:a16="http://schemas.microsoft.com/office/drawing/2014/main" id="{9C605FA3-81AF-89A5-E7AE-E9ED91E232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94" t="21952" r="9051" b="16283"/>
            <a:stretch/>
          </p:blipFill>
          <p:spPr bwMode="auto">
            <a:xfrm>
              <a:off x="8116992" y="1061262"/>
              <a:ext cx="1831704" cy="136268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CDF68FF9-3F04-6F21-898E-C9E5737119FB}"/>
                </a:ext>
              </a:extLst>
            </p:cNvPr>
            <p:cNvSpPr txBox="1"/>
            <p:nvPr/>
          </p:nvSpPr>
          <p:spPr>
            <a:xfrm>
              <a:off x="8852806" y="2639681"/>
              <a:ext cx="1164999" cy="494376"/>
            </a:xfrm>
            <a:prstGeom prst="rect">
              <a:avLst/>
            </a:prstGeom>
            <a:noFill/>
          </p:spPr>
          <p:txBody>
            <a:bodyPr wrap="square">
              <a:spAutoFit/>
            </a:bodyPr>
            <a:lstStyle/>
            <a:p>
              <a:r>
                <a:rPr lang="en-US" sz="3200" dirty="0">
                  <a:solidFill>
                    <a:schemeClr val="tx1"/>
                  </a:solidFill>
                </a:rPr>
                <a:t>219%</a:t>
              </a:r>
              <a:endParaRPr lang="en-US" sz="3200" dirty="0"/>
            </a:p>
          </p:txBody>
        </p:sp>
        <p:sp>
          <p:nvSpPr>
            <p:cNvPr id="45" name="Arrow: Up 44">
              <a:extLst>
                <a:ext uri="{FF2B5EF4-FFF2-40B4-BE49-F238E27FC236}">
                  <a16:creationId xmlns:a16="http://schemas.microsoft.com/office/drawing/2014/main" id="{EB81D660-4A20-9F13-81C0-35024F34EC26}"/>
                </a:ext>
              </a:extLst>
            </p:cNvPr>
            <p:cNvSpPr/>
            <p:nvPr/>
          </p:nvSpPr>
          <p:spPr>
            <a:xfrm>
              <a:off x="8116992" y="2412308"/>
              <a:ext cx="735815" cy="788616"/>
            </a:xfrm>
            <a:prstGeom prst="up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42FB4FFF-7322-8A29-96D8-D2739F5BED11}"/>
              </a:ext>
            </a:extLst>
          </p:cNvPr>
          <p:cNvSpPr txBox="1"/>
          <p:nvPr/>
        </p:nvSpPr>
        <p:spPr>
          <a:xfrm>
            <a:off x="340564" y="5068946"/>
            <a:ext cx="2385283" cy="914400"/>
          </a:xfrm>
          <a:prstGeom prst="rect">
            <a:avLst/>
          </a:prstGeom>
          <a:noFill/>
          <a:ln w="19050">
            <a:solidFill>
              <a:schemeClr val="tx1"/>
            </a:solidFill>
          </a:ln>
        </p:spPr>
        <p:txBody>
          <a:bodyPr wrap="none" lIns="0" tIns="0" rIns="0" bIns="0" rtlCol="0">
            <a:noAutofit/>
          </a:bodyPr>
          <a:lstStyle/>
          <a:p>
            <a:pPr algn="ctr"/>
            <a:r>
              <a:rPr lang="en-US" dirty="0">
                <a:latin typeface="Arial" panose="020B0604020202020204" pitchFamily="34" charset="0"/>
                <a:cs typeface="Arial" panose="020B0604020202020204" pitchFamily="34" charset="0"/>
              </a:rPr>
              <a:t>Hospitalizations</a:t>
            </a:r>
          </a:p>
          <a:p>
            <a:pPr algn="ctr"/>
            <a:r>
              <a:rPr lang="en-US" dirty="0">
                <a:latin typeface="Arial" panose="020B0604020202020204" pitchFamily="34" charset="0"/>
                <a:cs typeface="Arial" panose="020B0604020202020204" pitchFamily="34" charset="0"/>
              </a:rPr>
              <a:t>related to opioid use </a:t>
            </a:r>
          </a:p>
          <a:p>
            <a:pPr algn="ctr"/>
            <a:r>
              <a:rPr lang="en-US" dirty="0">
                <a:latin typeface="Arial" panose="020B0604020202020204" pitchFamily="34" charset="0"/>
                <a:cs typeface="Arial" panose="020B0604020202020204" pitchFamily="34" charset="0"/>
              </a:rPr>
              <a:t>disorder are up</a:t>
            </a:r>
          </a:p>
        </p:txBody>
      </p:sp>
      <p:sp>
        <p:nvSpPr>
          <p:cNvPr id="35" name="TextBox 34">
            <a:extLst>
              <a:ext uri="{FF2B5EF4-FFF2-40B4-BE49-F238E27FC236}">
                <a16:creationId xmlns:a16="http://schemas.microsoft.com/office/drawing/2014/main" id="{05D24644-3F54-88A7-98D5-B3AD53E2EF73}"/>
              </a:ext>
            </a:extLst>
          </p:cNvPr>
          <p:cNvSpPr txBox="1"/>
          <p:nvPr/>
        </p:nvSpPr>
        <p:spPr>
          <a:xfrm>
            <a:off x="98032" y="6654711"/>
            <a:ext cx="10691676" cy="455286"/>
          </a:xfrm>
          <a:prstGeom prst="rect">
            <a:avLst/>
          </a:prstGeom>
          <a:noFill/>
        </p:spPr>
        <p:txBody>
          <a:bodyPr wrap="none" lIns="0" tIns="0" rIns="0" bIns="0" rtlCol="0">
            <a:noAutofit/>
          </a:bodyPr>
          <a:lstStyle/>
          <a:p>
            <a:r>
              <a:rPr lang="en-US" sz="1000" dirty="0">
                <a:latin typeface="Arial" panose="020B0604020202020204" pitchFamily="34" charset="0"/>
                <a:cs typeface="Arial" panose="020B0604020202020204" pitchFamily="34" charset="0"/>
              </a:rPr>
              <a:t>Singh et al, </a:t>
            </a:r>
            <a:r>
              <a:rPr lang="en-US" sz="1000" dirty="0" err="1">
                <a:latin typeface="Arial" panose="020B0604020202020204" pitchFamily="34" charset="0"/>
                <a:cs typeface="Arial" panose="020B0604020202020204" pitchFamily="34" charset="0"/>
              </a:rPr>
              <a:t>PLoS</a:t>
            </a:r>
            <a:r>
              <a:rPr lang="en-US" sz="1000" dirty="0">
                <a:latin typeface="Arial" panose="020B0604020202020204" pitchFamily="34" charset="0"/>
                <a:cs typeface="Arial" panose="020B0604020202020204" pitchFamily="34" charset="0"/>
              </a:rPr>
              <a:t> One, 2020</a:t>
            </a:r>
          </a:p>
        </p:txBody>
      </p:sp>
      <p:pic>
        <p:nvPicPr>
          <p:cNvPr id="11" name="Picture 10">
            <a:extLst>
              <a:ext uri="{FF2B5EF4-FFF2-40B4-BE49-F238E27FC236}">
                <a16:creationId xmlns:a16="http://schemas.microsoft.com/office/drawing/2014/main" id="{0240C858-04FC-2B59-0912-42B52AAD17DC}"/>
              </a:ext>
            </a:extLst>
          </p:cNvPr>
          <p:cNvPicPr>
            <a:picLocks noChangeAspect="1"/>
          </p:cNvPicPr>
          <p:nvPr/>
        </p:nvPicPr>
        <p:blipFill rotWithShape="1">
          <a:blip r:embed="rId4"/>
          <a:srcRect t="13717" r="5881" b="27425"/>
          <a:stretch/>
        </p:blipFill>
        <p:spPr>
          <a:xfrm>
            <a:off x="10347299" y="6141659"/>
            <a:ext cx="1844701" cy="312994"/>
          </a:xfrm>
          <a:prstGeom prst="rect">
            <a:avLst/>
          </a:prstGeom>
        </p:spPr>
      </p:pic>
    </p:spTree>
    <p:extLst>
      <p:ext uri="{BB962C8B-B14F-4D97-AF65-F5344CB8AC3E}">
        <p14:creationId xmlns:p14="http://schemas.microsoft.com/office/powerpoint/2010/main" val="2508072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D6777E8-6A0C-84C8-51EB-A53B07A3BC0B}"/>
              </a:ext>
            </a:extLst>
          </p:cNvPr>
          <p:cNvSpPr>
            <a:spLocks noGrp="1"/>
          </p:cNvSpPr>
          <p:nvPr>
            <p:ph type="title"/>
          </p:nvPr>
        </p:nvSpPr>
        <p:spPr/>
        <p:txBody>
          <a:bodyPr/>
          <a:lstStyle/>
          <a:p>
            <a:r>
              <a:rPr lang="en-US" sz="3600" dirty="0"/>
              <a:t>Background</a:t>
            </a:r>
          </a:p>
        </p:txBody>
      </p:sp>
      <p:sp>
        <p:nvSpPr>
          <p:cNvPr id="8" name="Content Placeholder 7">
            <a:extLst>
              <a:ext uri="{FF2B5EF4-FFF2-40B4-BE49-F238E27FC236}">
                <a16:creationId xmlns:a16="http://schemas.microsoft.com/office/drawing/2014/main" id="{DCC232EB-4076-B3A4-B770-C610A9D1DF3C}"/>
              </a:ext>
            </a:extLst>
          </p:cNvPr>
          <p:cNvSpPr>
            <a:spLocks noGrp="1"/>
          </p:cNvSpPr>
          <p:nvPr>
            <p:ph sz="quarter" idx="16"/>
          </p:nvPr>
        </p:nvSpPr>
        <p:spPr>
          <a:xfrm>
            <a:off x="340565" y="1618584"/>
            <a:ext cx="2385283" cy="3326902"/>
          </a:xfrm>
          <a:ln w="19050">
            <a:solidFill>
              <a:schemeClr val="tx1"/>
            </a:solidFill>
          </a:ln>
        </p:spPr>
        <p:txBody>
          <a:bodyPr/>
          <a:lstStyle/>
          <a:p>
            <a:endParaRPr lang="en-US" dirty="0"/>
          </a:p>
        </p:txBody>
      </p:sp>
      <p:sp>
        <p:nvSpPr>
          <p:cNvPr id="41" name="TextBox 40">
            <a:extLst>
              <a:ext uri="{FF2B5EF4-FFF2-40B4-BE49-F238E27FC236}">
                <a16:creationId xmlns:a16="http://schemas.microsoft.com/office/drawing/2014/main" id="{F93FF61C-2BA3-0CF5-8923-E455898F84D0}"/>
              </a:ext>
            </a:extLst>
          </p:cNvPr>
          <p:cNvSpPr txBox="1"/>
          <p:nvPr/>
        </p:nvSpPr>
        <p:spPr>
          <a:xfrm>
            <a:off x="6824078" y="4998875"/>
            <a:ext cx="403761" cy="45719"/>
          </a:xfrm>
          <a:prstGeom prst="rect">
            <a:avLst/>
          </a:prstGeom>
          <a:noFill/>
        </p:spPr>
        <p:txBody>
          <a:bodyPr wrap="square" lIns="0" tIns="0" rIns="0" bIns="0" rtlCol="0">
            <a:noAutofit/>
          </a:bodyPr>
          <a:lstStyle/>
          <a:p>
            <a:endParaRPr lang="en-US" dirty="0">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281AA227-8F48-98C7-16D0-1EC9F27A66D6}"/>
              </a:ext>
            </a:extLst>
          </p:cNvPr>
          <p:cNvGrpSpPr/>
          <p:nvPr/>
        </p:nvGrpSpPr>
        <p:grpSpPr>
          <a:xfrm>
            <a:off x="457899" y="1688877"/>
            <a:ext cx="2257416" cy="3070486"/>
            <a:chOff x="8116992" y="1061262"/>
            <a:chExt cx="1900813" cy="2139662"/>
          </a:xfrm>
        </p:grpSpPr>
        <p:pic>
          <p:nvPicPr>
            <p:cNvPr id="43" name="Picture 2" descr="67,700+ Hospitals Cartoon Stock Photos, Pictures &amp; Royalty-Free Images -  iStock">
              <a:extLst>
                <a:ext uri="{FF2B5EF4-FFF2-40B4-BE49-F238E27FC236}">
                  <a16:creationId xmlns:a16="http://schemas.microsoft.com/office/drawing/2014/main" id="{9C605FA3-81AF-89A5-E7AE-E9ED91E232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94" t="21952" r="9051" b="16283"/>
            <a:stretch/>
          </p:blipFill>
          <p:spPr bwMode="auto">
            <a:xfrm>
              <a:off x="8116992" y="1061262"/>
              <a:ext cx="1831704" cy="136268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CDF68FF9-3F04-6F21-898E-C9E5737119FB}"/>
                </a:ext>
              </a:extLst>
            </p:cNvPr>
            <p:cNvSpPr txBox="1"/>
            <p:nvPr/>
          </p:nvSpPr>
          <p:spPr>
            <a:xfrm>
              <a:off x="8852806" y="2639681"/>
              <a:ext cx="1164999" cy="407499"/>
            </a:xfrm>
            <a:prstGeom prst="rect">
              <a:avLst/>
            </a:prstGeom>
            <a:noFill/>
          </p:spPr>
          <p:txBody>
            <a:bodyPr wrap="square">
              <a:spAutoFit/>
            </a:bodyPr>
            <a:lstStyle/>
            <a:p>
              <a:r>
                <a:rPr lang="en-US" sz="3200" dirty="0">
                  <a:solidFill>
                    <a:schemeClr val="tx1"/>
                  </a:solidFill>
                </a:rPr>
                <a:t>2</a:t>
              </a:r>
              <a:r>
                <a:rPr lang="en-US" sz="3200" dirty="0"/>
                <a:t>19</a:t>
              </a:r>
              <a:r>
                <a:rPr lang="en-US" sz="3200" dirty="0">
                  <a:solidFill>
                    <a:schemeClr val="tx1"/>
                  </a:solidFill>
                </a:rPr>
                <a:t>%</a:t>
              </a:r>
              <a:endParaRPr lang="en-US" sz="3200" dirty="0"/>
            </a:p>
          </p:txBody>
        </p:sp>
        <p:sp>
          <p:nvSpPr>
            <p:cNvPr id="45" name="Arrow: Up 44">
              <a:extLst>
                <a:ext uri="{FF2B5EF4-FFF2-40B4-BE49-F238E27FC236}">
                  <a16:creationId xmlns:a16="http://schemas.microsoft.com/office/drawing/2014/main" id="{EB81D660-4A20-9F13-81C0-35024F34EC26}"/>
                </a:ext>
              </a:extLst>
            </p:cNvPr>
            <p:cNvSpPr/>
            <p:nvPr/>
          </p:nvSpPr>
          <p:spPr>
            <a:xfrm>
              <a:off x="8116992" y="2412308"/>
              <a:ext cx="735815" cy="788616"/>
            </a:xfrm>
            <a:prstGeom prst="up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CCD5F371-D011-29C1-B6E8-E9651CBE2820}"/>
              </a:ext>
            </a:extLst>
          </p:cNvPr>
          <p:cNvSpPr txBox="1"/>
          <p:nvPr/>
        </p:nvSpPr>
        <p:spPr>
          <a:xfrm>
            <a:off x="2959514" y="1618584"/>
            <a:ext cx="1552490" cy="3326902"/>
          </a:xfrm>
          <a:prstGeom prst="rect">
            <a:avLst/>
          </a:prstGeom>
          <a:noFill/>
          <a:ln w="19050">
            <a:solidFill>
              <a:schemeClr val="tx1"/>
            </a:solidFill>
          </a:ln>
        </p:spPr>
        <p:txBody>
          <a:bodyPr wrap="none" lIns="0" tIns="0" rIns="0" bIns="0" rtlCol="0">
            <a:noAutofit/>
          </a:bodyPr>
          <a:lstStyle/>
          <a:p>
            <a:endParaRPr lang="en-US" dirty="0">
              <a:latin typeface="Arial" panose="020B0604020202020204" pitchFamily="34" charset="0"/>
              <a:cs typeface="Arial" panose="020B0604020202020204" pitchFamily="34" charset="0"/>
            </a:endParaRPr>
          </a:p>
        </p:txBody>
      </p:sp>
      <p:pic>
        <p:nvPicPr>
          <p:cNvPr id="9" name="Picture 18" descr="Suboxone Pills &amp; Suboxone Strips ...">
            <a:extLst>
              <a:ext uri="{FF2B5EF4-FFF2-40B4-BE49-F238E27FC236}">
                <a16:creationId xmlns:a16="http://schemas.microsoft.com/office/drawing/2014/main" id="{2EE63827-0439-2CF9-552B-B445CB615B41}"/>
              </a:ext>
            </a:extLst>
          </p:cNvPr>
          <p:cNvPicPr>
            <a:picLocks noGrp="1" noChangeAspect="1" noChangeArrowheads="1"/>
          </p:cNvPicPr>
          <p:nvPr>
            <p:ph sz="quarter" idx="17"/>
          </p:nvPr>
        </p:nvPicPr>
        <p:blipFill rotWithShape="1">
          <a:blip r:embed="rId4">
            <a:extLst>
              <a:ext uri="{28A0092B-C50C-407E-A947-70E740481C1C}">
                <a14:useLocalDpi xmlns:a14="http://schemas.microsoft.com/office/drawing/2010/main" val="0"/>
              </a:ext>
            </a:extLst>
          </a:blip>
          <a:srcRect l="11635" t="12090" r="12041" b="7363"/>
          <a:stretch/>
        </p:blipFill>
        <p:spPr bwMode="auto">
          <a:xfrm>
            <a:off x="3051425" y="1884992"/>
            <a:ext cx="1384262" cy="9305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Methadone: Uses, Side Effects, Warnings &amp; More - GoodRx">
            <a:extLst>
              <a:ext uri="{FF2B5EF4-FFF2-40B4-BE49-F238E27FC236}">
                <a16:creationId xmlns:a16="http://schemas.microsoft.com/office/drawing/2014/main" id="{C2714EC6-31A0-E93C-1049-86B04D7ACA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730" r="13977"/>
          <a:stretch/>
        </p:blipFill>
        <p:spPr bwMode="auto">
          <a:xfrm>
            <a:off x="3212250" y="3158591"/>
            <a:ext cx="1223436" cy="146626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657FF33-8CA2-D482-1310-7A667B843535}"/>
              </a:ext>
            </a:extLst>
          </p:cNvPr>
          <p:cNvSpPr txBox="1"/>
          <p:nvPr/>
        </p:nvSpPr>
        <p:spPr>
          <a:xfrm>
            <a:off x="2949241" y="5079219"/>
            <a:ext cx="1552490" cy="1155757"/>
          </a:xfrm>
          <a:prstGeom prst="rect">
            <a:avLst/>
          </a:prstGeom>
          <a:noFill/>
          <a:ln w="19050">
            <a:solidFill>
              <a:schemeClr val="tx1"/>
            </a:solidFill>
          </a:ln>
        </p:spPr>
        <p:txBody>
          <a:bodyPr wrap="none" lIns="0" tIns="0" rIns="0" bIns="0" rtlCol="0">
            <a:noAutofit/>
          </a:bodyPr>
          <a:lstStyle/>
          <a:p>
            <a:pPr algn="ctr"/>
            <a:r>
              <a:rPr lang="en-US" dirty="0">
                <a:latin typeface="Arial" panose="020B0604020202020204" pitchFamily="34" charset="0"/>
                <a:cs typeface="Arial" panose="020B0604020202020204" pitchFamily="34" charset="0"/>
              </a:rPr>
              <a:t>Methadone &amp; </a:t>
            </a:r>
          </a:p>
          <a:p>
            <a:pPr algn="ctr"/>
            <a:r>
              <a:rPr lang="en-US" dirty="0">
                <a:latin typeface="Arial" panose="020B0604020202020204" pitchFamily="34" charset="0"/>
                <a:cs typeface="Arial" panose="020B0604020202020204" pitchFamily="34" charset="0"/>
              </a:rPr>
              <a:t>BUP are first </a:t>
            </a:r>
          </a:p>
          <a:p>
            <a:pPr algn="ctr"/>
            <a:r>
              <a:rPr lang="en-US" dirty="0">
                <a:latin typeface="Arial" panose="020B0604020202020204" pitchFamily="34" charset="0"/>
                <a:cs typeface="Arial" panose="020B0604020202020204" pitchFamily="34" charset="0"/>
              </a:rPr>
              <a:t>line for opioid </a:t>
            </a:r>
          </a:p>
          <a:p>
            <a:pPr algn="ctr"/>
            <a:r>
              <a:rPr lang="en-US" dirty="0">
                <a:latin typeface="Arial" panose="020B0604020202020204" pitchFamily="34" charset="0"/>
                <a:cs typeface="Arial" panose="020B0604020202020204" pitchFamily="34" charset="0"/>
              </a:rPr>
              <a:t>withdrawal</a:t>
            </a:r>
          </a:p>
        </p:txBody>
      </p:sp>
      <p:sp>
        <p:nvSpPr>
          <p:cNvPr id="2" name="TextBox 1">
            <a:extLst>
              <a:ext uri="{FF2B5EF4-FFF2-40B4-BE49-F238E27FC236}">
                <a16:creationId xmlns:a16="http://schemas.microsoft.com/office/drawing/2014/main" id="{15DADF1A-25E9-9EC1-BAE0-54B504FE970D}"/>
              </a:ext>
            </a:extLst>
          </p:cNvPr>
          <p:cNvSpPr txBox="1"/>
          <p:nvPr/>
        </p:nvSpPr>
        <p:spPr>
          <a:xfrm>
            <a:off x="98032" y="6654711"/>
            <a:ext cx="10691676" cy="455286"/>
          </a:xfrm>
          <a:prstGeom prst="rect">
            <a:avLst/>
          </a:prstGeom>
          <a:noFill/>
        </p:spPr>
        <p:txBody>
          <a:bodyPr wrap="none" lIns="0" tIns="0" rIns="0" bIns="0" rtlCol="0">
            <a:noAutofit/>
          </a:bodyPr>
          <a:lstStyle/>
          <a:p>
            <a:r>
              <a:rPr lang="en-US" sz="1000" dirty="0">
                <a:latin typeface="Arial" panose="020B0604020202020204" pitchFamily="34" charset="0"/>
                <a:cs typeface="Arial" panose="020B0604020202020204" pitchFamily="34" charset="0"/>
              </a:rPr>
              <a:t>Calcaterra et, al, J Hosp Medicine, 2022</a:t>
            </a:r>
          </a:p>
        </p:txBody>
      </p:sp>
      <p:pic>
        <p:nvPicPr>
          <p:cNvPr id="14" name="Picture 13">
            <a:extLst>
              <a:ext uri="{FF2B5EF4-FFF2-40B4-BE49-F238E27FC236}">
                <a16:creationId xmlns:a16="http://schemas.microsoft.com/office/drawing/2014/main" id="{0240C858-04FC-2B59-0912-42B52AAD17DC}"/>
              </a:ext>
            </a:extLst>
          </p:cNvPr>
          <p:cNvPicPr>
            <a:picLocks noChangeAspect="1"/>
          </p:cNvPicPr>
          <p:nvPr/>
        </p:nvPicPr>
        <p:blipFill rotWithShape="1">
          <a:blip r:embed="rId6"/>
          <a:srcRect t="13717" r="5881" b="27425"/>
          <a:stretch/>
        </p:blipFill>
        <p:spPr>
          <a:xfrm>
            <a:off x="10347299" y="6141659"/>
            <a:ext cx="1844701" cy="312994"/>
          </a:xfrm>
          <a:prstGeom prst="rect">
            <a:avLst/>
          </a:prstGeom>
        </p:spPr>
      </p:pic>
    </p:spTree>
    <p:extLst>
      <p:ext uri="{BB962C8B-B14F-4D97-AF65-F5344CB8AC3E}">
        <p14:creationId xmlns:p14="http://schemas.microsoft.com/office/powerpoint/2010/main" val="416372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D6777E8-6A0C-84C8-51EB-A53B07A3BC0B}"/>
              </a:ext>
            </a:extLst>
          </p:cNvPr>
          <p:cNvSpPr>
            <a:spLocks noGrp="1"/>
          </p:cNvSpPr>
          <p:nvPr>
            <p:ph type="title"/>
          </p:nvPr>
        </p:nvSpPr>
        <p:spPr/>
        <p:txBody>
          <a:bodyPr/>
          <a:lstStyle/>
          <a:p>
            <a:r>
              <a:rPr lang="en-US" sz="3600" dirty="0"/>
              <a:t>Background</a:t>
            </a:r>
          </a:p>
        </p:txBody>
      </p:sp>
      <p:sp>
        <p:nvSpPr>
          <p:cNvPr id="8" name="Content Placeholder 7">
            <a:extLst>
              <a:ext uri="{FF2B5EF4-FFF2-40B4-BE49-F238E27FC236}">
                <a16:creationId xmlns:a16="http://schemas.microsoft.com/office/drawing/2014/main" id="{DCC232EB-4076-B3A4-B770-C610A9D1DF3C}"/>
              </a:ext>
            </a:extLst>
          </p:cNvPr>
          <p:cNvSpPr>
            <a:spLocks noGrp="1"/>
          </p:cNvSpPr>
          <p:nvPr>
            <p:ph sz="quarter" idx="16"/>
          </p:nvPr>
        </p:nvSpPr>
        <p:spPr>
          <a:xfrm>
            <a:off x="340565" y="1618584"/>
            <a:ext cx="2385283" cy="3326902"/>
          </a:xfrm>
          <a:ln w="19050">
            <a:solidFill>
              <a:schemeClr val="tx1"/>
            </a:solidFill>
          </a:ln>
        </p:spPr>
        <p:txBody>
          <a:bodyPr/>
          <a:lstStyle/>
          <a:p>
            <a:endParaRPr lang="en-US" dirty="0"/>
          </a:p>
        </p:txBody>
      </p:sp>
      <p:sp>
        <p:nvSpPr>
          <p:cNvPr id="41" name="TextBox 40">
            <a:extLst>
              <a:ext uri="{FF2B5EF4-FFF2-40B4-BE49-F238E27FC236}">
                <a16:creationId xmlns:a16="http://schemas.microsoft.com/office/drawing/2014/main" id="{F93FF61C-2BA3-0CF5-8923-E455898F84D0}"/>
              </a:ext>
            </a:extLst>
          </p:cNvPr>
          <p:cNvSpPr txBox="1"/>
          <p:nvPr/>
        </p:nvSpPr>
        <p:spPr>
          <a:xfrm>
            <a:off x="6824078" y="4998875"/>
            <a:ext cx="403761" cy="45719"/>
          </a:xfrm>
          <a:prstGeom prst="rect">
            <a:avLst/>
          </a:prstGeom>
          <a:noFill/>
        </p:spPr>
        <p:txBody>
          <a:bodyPr wrap="square" lIns="0" tIns="0" rIns="0" bIns="0" rtlCol="0">
            <a:noAutofit/>
          </a:bodyPr>
          <a:lstStyle/>
          <a:p>
            <a:endParaRPr lang="en-US" dirty="0">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281AA227-8F48-98C7-16D0-1EC9F27A66D6}"/>
              </a:ext>
            </a:extLst>
          </p:cNvPr>
          <p:cNvGrpSpPr/>
          <p:nvPr/>
        </p:nvGrpSpPr>
        <p:grpSpPr>
          <a:xfrm>
            <a:off x="468432" y="1688877"/>
            <a:ext cx="2257416" cy="3070486"/>
            <a:chOff x="8116992" y="1061262"/>
            <a:chExt cx="1900813" cy="2139662"/>
          </a:xfrm>
        </p:grpSpPr>
        <p:pic>
          <p:nvPicPr>
            <p:cNvPr id="43" name="Picture 2" descr="67,700+ Hospitals Cartoon Stock Photos, Pictures &amp; Royalty-Free Images -  iStock">
              <a:extLst>
                <a:ext uri="{FF2B5EF4-FFF2-40B4-BE49-F238E27FC236}">
                  <a16:creationId xmlns:a16="http://schemas.microsoft.com/office/drawing/2014/main" id="{9C605FA3-81AF-89A5-E7AE-E9ED91E232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94" t="21952" r="9051" b="16283"/>
            <a:stretch/>
          </p:blipFill>
          <p:spPr bwMode="auto">
            <a:xfrm>
              <a:off x="8116992" y="1061262"/>
              <a:ext cx="1831704" cy="136268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CDF68FF9-3F04-6F21-898E-C9E5737119FB}"/>
                </a:ext>
              </a:extLst>
            </p:cNvPr>
            <p:cNvSpPr txBox="1"/>
            <p:nvPr/>
          </p:nvSpPr>
          <p:spPr>
            <a:xfrm>
              <a:off x="8852806" y="2639681"/>
              <a:ext cx="1164999" cy="494376"/>
            </a:xfrm>
            <a:prstGeom prst="rect">
              <a:avLst/>
            </a:prstGeom>
            <a:noFill/>
          </p:spPr>
          <p:txBody>
            <a:bodyPr wrap="square">
              <a:spAutoFit/>
            </a:bodyPr>
            <a:lstStyle/>
            <a:p>
              <a:r>
                <a:rPr lang="en-US" sz="3200" dirty="0">
                  <a:solidFill>
                    <a:schemeClr val="tx1"/>
                  </a:solidFill>
                </a:rPr>
                <a:t>219%</a:t>
              </a:r>
              <a:endParaRPr lang="en-US" sz="3200" dirty="0"/>
            </a:p>
          </p:txBody>
        </p:sp>
        <p:sp>
          <p:nvSpPr>
            <p:cNvPr id="45" name="Arrow: Up 44">
              <a:extLst>
                <a:ext uri="{FF2B5EF4-FFF2-40B4-BE49-F238E27FC236}">
                  <a16:creationId xmlns:a16="http://schemas.microsoft.com/office/drawing/2014/main" id="{EB81D660-4A20-9F13-81C0-35024F34EC26}"/>
                </a:ext>
              </a:extLst>
            </p:cNvPr>
            <p:cNvSpPr/>
            <p:nvPr/>
          </p:nvSpPr>
          <p:spPr>
            <a:xfrm>
              <a:off x="8116992" y="2412308"/>
              <a:ext cx="735815" cy="788616"/>
            </a:xfrm>
            <a:prstGeom prst="up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CCD5F371-D011-29C1-B6E8-E9651CBE2820}"/>
              </a:ext>
            </a:extLst>
          </p:cNvPr>
          <p:cNvSpPr txBox="1"/>
          <p:nvPr/>
        </p:nvSpPr>
        <p:spPr>
          <a:xfrm>
            <a:off x="2959514" y="1618584"/>
            <a:ext cx="1552490" cy="3326902"/>
          </a:xfrm>
          <a:prstGeom prst="rect">
            <a:avLst/>
          </a:prstGeom>
          <a:noFill/>
          <a:ln w="19050">
            <a:solidFill>
              <a:schemeClr val="tx1"/>
            </a:solidFill>
          </a:ln>
        </p:spPr>
        <p:txBody>
          <a:bodyPr wrap="none" lIns="0" tIns="0" rIns="0" bIns="0" rtlCol="0">
            <a:noAutofit/>
          </a:bodyPr>
          <a:lstStyle/>
          <a:p>
            <a:endParaRPr lang="en-US" dirty="0">
              <a:latin typeface="Arial" panose="020B0604020202020204" pitchFamily="34" charset="0"/>
              <a:cs typeface="Arial" panose="020B0604020202020204" pitchFamily="34" charset="0"/>
            </a:endParaRPr>
          </a:p>
        </p:txBody>
      </p:sp>
      <p:pic>
        <p:nvPicPr>
          <p:cNvPr id="9" name="Picture 18" descr="Suboxone Pills &amp; Suboxone Strips ...">
            <a:extLst>
              <a:ext uri="{FF2B5EF4-FFF2-40B4-BE49-F238E27FC236}">
                <a16:creationId xmlns:a16="http://schemas.microsoft.com/office/drawing/2014/main" id="{2EE63827-0439-2CF9-552B-B445CB615B41}"/>
              </a:ext>
            </a:extLst>
          </p:cNvPr>
          <p:cNvPicPr>
            <a:picLocks noGrp="1" noChangeAspect="1" noChangeArrowheads="1"/>
          </p:cNvPicPr>
          <p:nvPr>
            <p:ph sz="quarter" idx="17"/>
          </p:nvPr>
        </p:nvPicPr>
        <p:blipFill rotWithShape="1">
          <a:blip r:embed="rId4">
            <a:extLst>
              <a:ext uri="{28A0092B-C50C-407E-A947-70E740481C1C}">
                <a14:useLocalDpi xmlns:a14="http://schemas.microsoft.com/office/drawing/2010/main" val="0"/>
              </a:ext>
            </a:extLst>
          </a:blip>
          <a:srcRect l="11635" t="12090" r="12041" b="7363"/>
          <a:stretch/>
        </p:blipFill>
        <p:spPr bwMode="auto">
          <a:xfrm>
            <a:off x="3051425" y="1884992"/>
            <a:ext cx="1384262" cy="9305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Methadone: Uses, Side Effects, Warnings &amp; More - GoodRx">
            <a:extLst>
              <a:ext uri="{FF2B5EF4-FFF2-40B4-BE49-F238E27FC236}">
                <a16:creationId xmlns:a16="http://schemas.microsoft.com/office/drawing/2014/main" id="{C2714EC6-31A0-E93C-1049-86B04D7ACA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730" r="13977"/>
          <a:stretch/>
        </p:blipFill>
        <p:spPr bwMode="auto">
          <a:xfrm>
            <a:off x="3212250" y="3158591"/>
            <a:ext cx="1223436" cy="14662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D788D96-E41E-343C-EFF2-4FC26B17AA7F}"/>
              </a:ext>
            </a:extLst>
          </p:cNvPr>
          <p:cNvSpPr txBox="1"/>
          <p:nvPr/>
        </p:nvSpPr>
        <p:spPr>
          <a:xfrm>
            <a:off x="4692530" y="576283"/>
            <a:ext cx="4384587" cy="1601305"/>
          </a:xfrm>
          <a:prstGeom prst="rect">
            <a:avLst/>
          </a:prstGeom>
          <a:noFill/>
          <a:ln w="19050">
            <a:solidFill>
              <a:schemeClr val="tx1"/>
            </a:solidFill>
          </a:ln>
        </p:spPr>
        <p:txBody>
          <a:bodyPr wrap="none" lIns="0" tIns="0" rIns="0" bIns="0" rtlCol="0">
            <a:noAutofit/>
          </a:bodyPr>
          <a:lstStyle/>
          <a:p>
            <a:endParaRPr lang="en-US"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1D328AF1-6B7D-CC83-D045-68D7A53145C1}"/>
              </a:ext>
            </a:extLst>
          </p:cNvPr>
          <p:cNvGrpSpPr/>
          <p:nvPr/>
        </p:nvGrpSpPr>
        <p:grpSpPr>
          <a:xfrm>
            <a:off x="4771194" y="677892"/>
            <a:ext cx="4214421" cy="1495698"/>
            <a:chOff x="6237315" y="3269675"/>
            <a:chExt cx="5721964" cy="2126564"/>
          </a:xfrm>
        </p:grpSpPr>
        <p:pic>
          <p:nvPicPr>
            <p:cNvPr id="13" name="Picture 6" descr="Methadone Clinic | South Park Archives | Fandom">
              <a:extLst>
                <a:ext uri="{FF2B5EF4-FFF2-40B4-BE49-F238E27FC236}">
                  <a16:creationId xmlns:a16="http://schemas.microsoft.com/office/drawing/2014/main" id="{6553A5CD-2879-1C74-89C8-68A65D1B8D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6472" y="3628258"/>
              <a:ext cx="2512807" cy="14134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67,700+ Hospitals Cartoon Stock Photos, Pictures &amp; Royalty-Free Images -  iStock">
              <a:extLst>
                <a:ext uri="{FF2B5EF4-FFF2-40B4-BE49-F238E27FC236}">
                  <a16:creationId xmlns:a16="http://schemas.microsoft.com/office/drawing/2014/main" id="{DFA958D6-66AC-64DA-BDB4-33EB95F1D3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94" t="21952" r="9051" b="16283"/>
            <a:stretch/>
          </p:blipFill>
          <p:spPr bwMode="auto">
            <a:xfrm>
              <a:off x="6237315" y="3627595"/>
              <a:ext cx="1970187" cy="15803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ide View of a Man Walking Forward. Flat vector illustration isolated on white background">
              <a:extLst>
                <a:ext uri="{FF2B5EF4-FFF2-40B4-BE49-F238E27FC236}">
                  <a16:creationId xmlns:a16="http://schemas.microsoft.com/office/drawing/2014/main" id="{4A8D60C6-CC26-607F-F6E1-9420AAB0583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0242" t="5790" r="30783" b="4825"/>
            <a:stretch/>
          </p:blipFill>
          <p:spPr bwMode="auto">
            <a:xfrm>
              <a:off x="8346450" y="3269675"/>
              <a:ext cx="927256" cy="212656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96896FBA-CAB9-0DAA-CF72-C2E7F0D3BEB0}"/>
              </a:ext>
            </a:extLst>
          </p:cNvPr>
          <p:cNvSpPr txBox="1"/>
          <p:nvPr/>
        </p:nvSpPr>
        <p:spPr>
          <a:xfrm>
            <a:off x="4692530" y="2306389"/>
            <a:ext cx="4381713" cy="542564"/>
          </a:xfrm>
          <a:prstGeom prst="rect">
            <a:avLst/>
          </a:prstGeom>
          <a:noFill/>
          <a:ln w="19050">
            <a:solidFill>
              <a:schemeClr val="tx1"/>
            </a:solidFill>
          </a:ln>
        </p:spPr>
        <p:txBody>
          <a:bodyPr wrap="none" lIns="0" tIns="0" rIns="0" bIns="0" rtlCol="0">
            <a:noAutofit/>
          </a:bodyPr>
          <a:lstStyle/>
          <a:p>
            <a:pPr algn="ctr"/>
            <a:r>
              <a:rPr lang="en-US" dirty="0">
                <a:latin typeface="Arial" panose="020B0604020202020204" pitchFamily="34" charset="0"/>
                <a:cs typeface="Arial" panose="020B0604020202020204" pitchFamily="34" charset="0"/>
              </a:rPr>
              <a:t>Federal regs state that patients must </a:t>
            </a:r>
          </a:p>
          <a:p>
            <a:pPr algn="ctr"/>
            <a:r>
              <a:rPr lang="en-US" dirty="0">
                <a:latin typeface="Arial" panose="020B0604020202020204" pitchFamily="34" charset="0"/>
                <a:cs typeface="Arial" panose="020B0604020202020204" pitchFamily="34" charset="0"/>
              </a:rPr>
              <a:t>follow up at an OTP for ongoing treatment </a:t>
            </a:r>
          </a:p>
        </p:txBody>
      </p:sp>
      <p:sp>
        <p:nvSpPr>
          <p:cNvPr id="4" name="TextBox 3">
            <a:extLst>
              <a:ext uri="{FF2B5EF4-FFF2-40B4-BE49-F238E27FC236}">
                <a16:creationId xmlns:a16="http://schemas.microsoft.com/office/drawing/2014/main" id="{630A989E-AB66-BD4F-8C40-8B6E2117837B}"/>
              </a:ext>
            </a:extLst>
          </p:cNvPr>
          <p:cNvSpPr txBox="1"/>
          <p:nvPr/>
        </p:nvSpPr>
        <p:spPr>
          <a:xfrm>
            <a:off x="98032" y="6654711"/>
            <a:ext cx="10691676" cy="455286"/>
          </a:xfrm>
          <a:prstGeom prst="rect">
            <a:avLst/>
          </a:prstGeom>
          <a:noFill/>
        </p:spPr>
        <p:txBody>
          <a:bodyPr wrap="none" lIns="0" tIns="0" rIns="0" bIns="0" rtlCol="0">
            <a:noAutofit/>
          </a:bodyPr>
          <a:lstStyle/>
          <a:p>
            <a:r>
              <a:rPr lang="en-US" sz="1000" dirty="0">
                <a:latin typeface="Arial" panose="020B0604020202020204" pitchFamily="34" charset="0"/>
                <a:cs typeface="Arial" panose="020B0604020202020204" pitchFamily="34" charset="0"/>
              </a:rPr>
              <a:t>HHS Pub No SMA PEP15-FED, 2015</a:t>
            </a:r>
          </a:p>
        </p:txBody>
      </p:sp>
      <p:pic>
        <p:nvPicPr>
          <p:cNvPr id="19" name="Picture 18">
            <a:extLst>
              <a:ext uri="{FF2B5EF4-FFF2-40B4-BE49-F238E27FC236}">
                <a16:creationId xmlns:a16="http://schemas.microsoft.com/office/drawing/2014/main" id="{0240C858-04FC-2B59-0912-42B52AAD17DC}"/>
              </a:ext>
            </a:extLst>
          </p:cNvPr>
          <p:cNvPicPr>
            <a:picLocks noChangeAspect="1"/>
          </p:cNvPicPr>
          <p:nvPr/>
        </p:nvPicPr>
        <p:blipFill rotWithShape="1">
          <a:blip r:embed="rId8"/>
          <a:srcRect t="13717" r="5881" b="27425"/>
          <a:stretch/>
        </p:blipFill>
        <p:spPr>
          <a:xfrm>
            <a:off x="10347299" y="6141659"/>
            <a:ext cx="1844701" cy="312994"/>
          </a:xfrm>
          <a:prstGeom prst="rect">
            <a:avLst/>
          </a:prstGeom>
        </p:spPr>
      </p:pic>
    </p:spTree>
    <p:extLst>
      <p:ext uri="{BB962C8B-B14F-4D97-AF65-F5344CB8AC3E}">
        <p14:creationId xmlns:p14="http://schemas.microsoft.com/office/powerpoint/2010/main" val="3365075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D6777E8-6A0C-84C8-51EB-A53B07A3BC0B}"/>
              </a:ext>
            </a:extLst>
          </p:cNvPr>
          <p:cNvSpPr>
            <a:spLocks noGrp="1"/>
          </p:cNvSpPr>
          <p:nvPr>
            <p:ph type="title"/>
          </p:nvPr>
        </p:nvSpPr>
        <p:spPr/>
        <p:txBody>
          <a:bodyPr/>
          <a:lstStyle/>
          <a:p>
            <a:r>
              <a:rPr lang="en-US" sz="3600" dirty="0"/>
              <a:t>Background</a:t>
            </a:r>
          </a:p>
        </p:txBody>
      </p:sp>
      <p:sp>
        <p:nvSpPr>
          <p:cNvPr id="8" name="Content Placeholder 7">
            <a:extLst>
              <a:ext uri="{FF2B5EF4-FFF2-40B4-BE49-F238E27FC236}">
                <a16:creationId xmlns:a16="http://schemas.microsoft.com/office/drawing/2014/main" id="{DCC232EB-4076-B3A4-B770-C610A9D1DF3C}"/>
              </a:ext>
            </a:extLst>
          </p:cNvPr>
          <p:cNvSpPr>
            <a:spLocks noGrp="1"/>
          </p:cNvSpPr>
          <p:nvPr>
            <p:ph sz="quarter" idx="16"/>
          </p:nvPr>
        </p:nvSpPr>
        <p:spPr>
          <a:xfrm>
            <a:off x="340565" y="1618584"/>
            <a:ext cx="2385283" cy="3326902"/>
          </a:xfrm>
          <a:ln w="19050">
            <a:solidFill>
              <a:schemeClr val="tx1"/>
            </a:solidFill>
          </a:ln>
        </p:spPr>
        <p:txBody>
          <a:bodyPr/>
          <a:lstStyle/>
          <a:p>
            <a:endParaRPr lang="en-US" dirty="0"/>
          </a:p>
        </p:txBody>
      </p:sp>
      <p:sp>
        <p:nvSpPr>
          <p:cNvPr id="41" name="TextBox 40">
            <a:extLst>
              <a:ext uri="{FF2B5EF4-FFF2-40B4-BE49-F238E27FC236}">
                <a16:creationId xmlns:a16="http://schemas.microsoft.com/office/drawing/2014/main" id="{F93FF61C-2BA3-0CF5-8923-E455898F84D0}"/>
              </a:ext>
            </a:extLst>
          </p:cNvPr>
          <p:cNvSpPr txBox="1"/>
          <p:nvPr/>
        </p:nvSpPr>
        <p:spPr>
          <a:xfrm>
            <a:off x="6824078" y="4998875"/>
            <a:ext cx="403761" cy="45719"/>
          </a:xfrm>
          <a:prstGeom prst="rect">
            <a:avLst/>
          </a:prstGeom>
          <a:noFill/>
        </p:spPr>
        <p:txBody>
          <a:bodyPr wrap="square" lIns="0" tIns="0" rIns="0" bIns="0" rtlCol="0">
            <a:noAutofit/>
          </a:bodyPr>
          <a:lstStyle/>
          <a:p>
            <a:endParaRPr lang="en-US" dirty="0">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281AA227-8F48-98C7-16D0-1EC9F27A66D6}"/>
              </a:ext>
            </a:extLst>
          </p:cNvPr>
          <p:cNvGrpSpPr/>
          <p:nvPr/>
        </p:nvGrpSpPr>
        <p:grpSpPr>
          <a:xfrm>
            <a:off x="468432" y="1688877"/>
            <a:ext cx="2257416" cy="3070486"/>
            <a:chOff x="8116992" y="1061262"/>
            <a:chExt cx="1900813" cy="2139662"/>
          </a:xfrm>
        </p:grpSpPr>
        <p:pic>
          <p:nvPicPr>
            <p:cNvPr id="43" name="Picture 2" descr="67,700+ Hospitals Cartoon Stock Photos, Pictures &amp; Royalty-Free Images -  iStock">
              <a:extLst>
                <a:ext uri="{FF2B5EF4-FFF2-40B4-BE49-F238E27FC236}">
                  <a16:creationId xmlns:a16="http://schemas.microsoft.com/office/drawing/2014/main" id="{9C605FA3-81AF-89A5-E7AE-E9ED91E232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94" t="21952" r="9051" b="16283"/>
            <a:stretch/>
          </p:blipFill>
          <p:spPr bwMode="auto">
            <a:xfrm>
              <a:off x="8116992" y="1061262"/>
              <a:ext cx="1831704" cy="136268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CDF68FF9-3F04-6F21-898E-C9E5737119FB}"/>
                </a:ext>
              </a:extLst>
            </p:cNvPr>
            <p:cNvSpPr txBox="1"/>
            <p:nvPr/>
          </p:nvSpPr>
          <p:spPr>
            <a:xfrm>
              <a:off x="8852806" y="2639681"/>
              <a:ext cx="1164999" cy="494376"/>
            </a:xfrm>
            <a:prstGeom prst="rect">
              <a:avLst/>
            </a:prstGeom>
            <a:noFill/>
          </p:spPr>
          <p:txBody>
            <a:bodyPr wrap="square">
              <a:spAutoFit/>
            </a:bodyPr>
            <a:lstStyle/>
            <a:p>
              <a:r>
                <a:rPr lang="en-US" sz="3200" dirty="0">
                  <a:solidFill>
                    <a:schemeClr val="tx1"/>
                  </a:solidFill>
                </a:rPr>
                <a:t>219%</a:t>
              </a:r>
              <a:endParaRPr lang="en-US" sz="3200" dirty="0"/>
            </a:p>
          </p:txBody>
        </p:sp>
        <p:sp>
          <p:nvSpPr>
            <p:cNvPr id="45" name="Arrow: Up 44">
              <a:extLst>
                <a:ext uri="{FF2B5EF4-FFF2-40B4-BE49-F238E27FC236}">
                  <a16:creationId xmlns:a16="http://schemas.microsoft.com/office/drawing/2014/main" id="{EB81D660-4A20-9F13-81C0-35024F34EC26}"/>
                </a:ext>
              </a:extLst>
            </p:cNvPr>
            <p:cNvSpPr/>
            <p:nvPr/>
          </p:nvSpPr>
          <p:spPr>
            <a:xfrm>
              <a:off x="8116992" y="2412308"/>
              <a:ext cx="735815" cy="788616"/>
            </a:xfrm>
            <a:prstGeom prst="up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CCD5F371-D011-29C1-B6E8-E9651CBE2820}"/>
              </a:ext>
            </a:extLst>
          </p:cNvPr>
          <p:cNvSpPr txBox="1"/>
          <p:nvPr/>
        </p:nvSpPr>
        <p:spPr>
          <a:xfrm>
            <a:off x="2959514" y="1618584"/>
            <a:ext cx="1552490" cy="3326902"/>
          </a:xfrm>
          <a:prstGeom prst="rect">
            <a:avLst/>
          </a:prstGeom>
          <a:noFill/>
          <a:ln w="19050">
            <a:solidFill>
              <a:schemeClr val="tx1"/>
            </a:solidFill>
          </a:ln>
        </p:spPr>
        <p:txBody>
          <a:bodyPr wrap="none" lIns="0" tIns="0" rIns="0" bIns="0" rtlCol="0">
            <a:noAutofit/>
          </a:bodyPr>
          <a:lstStyle/>
          <a:p>
            <a:endParaRPr lang="en-US" dirty="0">
              <a:latin typeface="Arial" panose="020B0604020202020204" pitchFamily="34" charset="0"/>
              <a:cs typeface="Arial" panose="020B0604020202020204" pitchFamily="34" charset="0"/>
            </a:endParaRPr>
          </a:p>
        </p:txBody>
      </p:sp>
      <p:pic>
        <p:nvPicPr>
          <p:cNvPr id="9" name="Picture 18" descr="Suboxone Pills &amp; Suboxone Strips ...">
            <a:extLst>
              <a:ext uri="{FF2B5EF4-FFF2-40B4-BE49-F238E27FC236}">
                <a16:creationId xmlns:a16="http://schemas.microsoft.com/office/drawing/2014/main" id="{2EE63827-0439-2CF9-552B-B445CB615B41}"/>
              </a:ext>
            </a:extLst>
          </p:cNvPr>
          <p:cNvPicPr>
            <a:picLocks noGrp="1" noChangeAspect="1" noChangeArrowheads="1"/>
          </p:cNvPicPr>
          <p:nvPr>
            <p:ph sz="quarter" idx="17"/>
          </p:nvPr>
        </p:nvPicPr>
        <p:blipFill rotWithShape="1">
          <a:blip r:embed="rId4">
            <a:extLst>
              <a:ext uri="{28A0092B-C50C-407E-A947-70E740481C1C}">
                <a14:useLocalDpi xmlns:a14="http://schemas.microsoft.com/office/drawing/2010/main" val="0"/>
              </a:ext>
            </a:extLst>
          </a:blip>
          <a:srcRect l="11635" t="12090" r="12041" b="7363"/>
          <a:stretch/>
        </p:blipFill>
        <p:spPr bwMode="auto">
          <a:xfrm>
            <a:off x="3051425" y="1884992"/>
            <a:ext cx="1384262" cy="9305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Methadone: Uses, Side Effects, Warnings &amp; More - GoodRx">
            <a:extLst>
              <a:ext uri="{FF2B5EF4-FFF2-40B4-BE49-F238E27FC236}">
                <a16:creationId xmlns:a16="http://schemas.microsoft.com/office/drawing/2014/main" id="{C2714EC6-31A0-E93C-1049-86B04D7ACA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730" r="13977"/>
          <a:stretch/>
        </p:blipFill>
        <p:spPr bwMode="auto">
          <a:xfrm>
            <a:off x="3212250" y="3158591"/>
            <a:ext cx="1223436" cy="14662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D788D96-E41E-343C-EFF2-4FC26B17AA7F}"/>
              </a:ext>
            </a:extLst>
          </p:cNvPr>
          <p:cNvSpPr txBox="1"/>
          <p:nvPr/>
        </p:nvSpPr>
        <p:spPr>
          <a:xfrm>
            <a:off x="4692530" y="576283"/>
            <a:ext cx="4384587" cy="1601305"/>
          </a:xfrm>
          <a:prstGeom prst="rect">
            <a:avLst/>
          </a:prstGeom>
          <a:noFill/>
          <a:ln w="19050">
            <a:solidFill>
              <a:schemeClr val="tx1"/>
            </a:solidFill>
          </a:ln>
        </p:spPr>
        <p:txBody>
          <a:bodyPr wrap="none" lIns="0" tIns="0" rIns="0" bIns="0" rtlCol="0">
            <a:noAutofit/>
          </a:bodyPr>
          <a:lstStyle/>
          <a:p>
            <a:endParaRPr lang="en-US"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1D328AF1-6B7D-CC83-D045-68D7A53145C1}"/>
              </a:ext>
            </a:extLst>
          </p:cNvPr>
          <p:cNvGrpSpPr/>
          <p:nvPr/>
        </p:nvGrpSpPr>
        <p:grpSpPr>
          <a:xfrm>
            <a:off x="4771194" y="677892"/>
            <a:ext cx="4214421" cy="1495698"/>
            <a:chOff x="6237315" y="3269675"/>
            <a:chExt cx="5721964" cy="2126564"/>
          </a:xfrm>
        </p:grpSpPr>
        <p:pic>
          <p:nvPicPr>
            <p:cNvPr id="13" name="Picture 6" descr="Methadone Clinic | South Park Archives | Fandom">
              <a:extLst>
                <a:ext uri="{FF2B5EF4-FFF2-40B4-BE49-F238E27FC236}">
                  <a16:creationId xmlns:a16="http://schemas.microsoft.com/office/drawing/2014/main" id="{6553A5CD-2879-1C74-89C8-68A65D1B8D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6472" y="3628258"/>
              <a:ext cx="2512807" cy="14134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67,700+ Hospitals Cartoon Stock Photos, Pictures &amp; Royalty-Free Images -  iStock">
              <a:extLst>
                <a:ext uri="{FF2B5EF4-FFF2-40B4-BE49-F238E27FC236}">
                  <a16:creationId xmlns:a16="http://schemas.microsoft.com/office/drawing/2014/main" id="{DFA958D6-66AC-64DA-BDB4-33EB95F1D3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94" t="21952" r="9051" b="16283"/>
            <a:stretch/>
          </p:blipFill>
          <p:spPr bwMode="auto">
            <a:xfrm>
              <a:off x="6237315" y="3627595"/>
              <a:ext cx="1970187" cy="15803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ide View of a Man Walking Forward. Flat vector illustration isolated on white background">
              <a:extLst>
                <a:ext uri="{FF2B5EF4-FFF2-40B4-BE49-F238E27FC236}">
                  <a16:creationId xmlns:a16="http://schemas.microsoft.com/office/drawing/2014/main" id="{4A8D60C6-CC26-607F-F6E1-9420AAB0583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0242" t="5790" r="30783" b="4825"/>
            <a:stretch/>
          </p:blipFill>
          <p:spPr bwMode="auto">
            <a:xfrm>
              <a:off x="8346450" y="3269675"/>
              <a:ext cx="927256" cy="2126564"/>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5D81F3BF-BA5B-F75E-F479-AB0011DCEB82}"/>
              </a:ext>
            </a:extLst>
          </p:cNvPr>
          <p:cNvSpPr txBox="1"/>
          <p:nvPr/>
        </p:nvSpPr>
        <p:spPr>
          <a:xfrm>
            <a:off x="5260025" y="2989086"/>
            <a:ext cx="3128106" cy="2226765"/>
          </a:xfrm>
          <a:prstGeom prst="rect">
            <a:avLst/>
          </a:prstGeom>
          <a:noFill/>
          <a:ln w="19050">
            <a:solidFill>
              <a:schemeClr val="tx1"/>
            </a:solidFill>
          </a:ln>
        </p:spPr>
        <p:txBody>
          <a:bodyPr wrap="none" lIns="0" tIns="0" rIns="0" bIns="0" rtlCol="0">
            <a:noAutofit/>
          </a:bodyPr>
          <a:lstStyle/>
          <a:p>
            <a:endParaRPr lang="en-US"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FCFE6DE8-2482-86B1-F333-EB8ACAC7535C}"/>
              </a:ext>
            </a:extLst>
          </p:cNvPr>
          <p:cNvGrpSpPr/>
          <p:nvPr/>
        </p:nvGrpSpPr>
        <p:grpSpPr>
          <a:xfrm>
            <a:off x="5411285" y="3024679"/>
            <a:ext cx="2922413" cy="2096753"/>
            <a:chOff x="983974" y="3032031"/>
            <a:chExt cx="3957831" cy="3259865"/>
          </a:xfrm>
        </p:grpSpPr>
        <p:pic>
          <p:nvPicPr>
            <p:cNvPr id="20" name="Picture 6" descr="5,541 Clip Art Sick Person Royalty-Free Photos and Stock Images |  Shutterstock">
              <a:extLst>
                <a:ext uri="{FF2B5EF4-FFF2-40B4-BE49-F238E27FC236}">
                  <a16:creationId xmlns:a16="http://schemas.microsoft.com/office/drawing/2014/main" id="{41B420B8-CF5A-9F2E-C8C3-3F655040787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5476" t="15266" r="35309" b="8571"/>
            <a:stretch/>
          </p:blipFill>
          <p:spPr bwMode="auto">
            <a:xfrm>
              <a:off x="1342649" y="3385119"/>
              <a:ext cx="1420354" cy="146439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63,100+ Car Clipart Stock Illustrations, Royalty-Free Vector ...">
              <a:extLst>
                <a:ext uri="{FF2B5EF4-FFF2-40B4-BE49-F238E27FC236}">
                  <a16:creationId xmlns:a16="http://schemas.microsoft.com/office/drawing/2014/main" id="{C6FA757B-92F4-F25B-E986-FFB740A4743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633" t="36297" r="12633" b="36645"/>
            <a:stretch/>
          </p:blipFill>
          <p:spPr bwMode="auto">
            <a:xfrm>
              <a:off x="2784494" y="3032031"/>
              <a:ext cx="2157311" cy="7810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Simple ID Card - Openclipart">
              <a:extLst>
                <a:ext uri="{FF2B5EF4-FFF2-40B4-BE49-F238E27FC236}">
                  <a16:creationId xmlns:a16="http://schemas.microsoft.com/office/drawing/2014/main" id="{A5A0164B-23C9-EEAB-9855-51F88F6F59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5506" y="3813120"/>
              <a:ext cx="1930480" cy="11196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Mental Health PNGs for Free Download">
              <a:extLst>
                <a:ext uri="{FF2B5EF4-FFF2-40B4-BE49-F238E27FC236}">
                  <a16:creationId xmlns:a16="http://schemas.microsoft.com/office/drawing/2014/main" id="{B34482E0-9C2B-4251-35E9-E15E9CD3B6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6065" y="4945301"/>
              <a:ext cx="1289362" cy="12893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4" descr="Challenges of Managing Chronic Conditions">
              <a:extLst>
                <a:ext uri="{FF2B5EF4-FFF2-40B4-BE49-F238E27FC236}">
                  <a16:creationId xmlns:a16="http://schemas.microsoft.com/office/drawing/2014/main" id="{324B9DC8-B538-A95C-7D5E-39EA8119465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3974" y="4945301"/>
              <a:ext cx="2049488" cy="1346595"/>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a:extLst>
              <a:ext uri="{FF2B5EF4-FFF2-40B4-BE49-F238E27FC236}">
                <a16:creationId xmlns:a16="http://schemas.microsoft.com/office/drawing/2014/main" id="{CD22EE3D-6463-0E71-FD2A-9B47D6F47641}"/>
              </a:ext>
            </a:extLst>
          </p:cNvPr>
          <p:cNvSpPr txBox="1"/>
          <p:nvPr/>
        </p:nvSpPr>
        <p:spPr>
          <a:xfrm>
            <a:off x="4512004" y="5425719"/>
            <a:ext cx="4723435" cy="822998"/>
          </a:xfrm>
          <a:prstGeom prst="rect">
            <a:avLst/>
          </a:prstGeom>
          <a:noFill/>
          <a:ln w="19050">
            <a:solidFill>
              <a:schemeClr val="tx1"/>
            </a:solidFill>
          </a:ln>
        </p:spPr>
        <p:txBody>
          <a:bodyPr wrap="none" lIns="0" tIns="0" rIns="0" bIns="0" rtlCol="0">
            <a:noAutofit/>
          </a:bodyPr>
          <a:lstStyle/>
          <a:p>
            <a:pPr algn="ctr"/>
            <a:r>
              <a:rPr lang="en-US" sz="1800" dirty="0"/>
              <a:t>OTP linkage barriers include withdrawal, </a:t>
            </a:r>
          </a:p>
          <a:p>
            <a:pPr algn="ctr"/>
            <a:r>
              <a:rPr lang="en-US" sz="1800" dirty="0"/>
              <a:t>lack of transportation or identification, &amp; </a:t>
            </a:r>
          </a:p>
          <a:p>
            <a:pPr algn="ctr"/>
            <a:r>
              <a:rPr lang="en-US" sz="1800" dirty="0"/>
              <a:t>unstable medical or mental illness</a:t>
            </a:r>
            <a:endParaRPr lang="en-US" sz="1800" dirty="0">
              <a:solidFill>
                <a:schemeClr val="tx1"/>
              </a:solidFill>
            </a:endParaRPr>
          </a:p>
        </p:txBody>
      </p:sp>
      <p:sp>
        <p:nvSpPr>
          <p:cNvPr id="2" name="TextBox 1">
            <a:extLst>
              <a:ext uri="{FF2B5EF4-FFF2-40B4-BE49-F238E27FC236}">
                <a16:creationId xmlns:a16="http://schemas.microsoft.com/office/drawing/2014/main" id="{7AC0F4CA-F62A-764A-6A15-0F8AF6FE26A4}"/>
              </a:ext>
            </a:extLst>
          </p:cNvPr>
          <p:cNvSpPr txBox="1"/>
          <p:nvPr/>
        </p:nvSpPr>
        <p:spPr>
          <a:xfrm>
            <a:off x="139128" y="6646230"/>
            <a:ext cx="10691676" cy="455286"/>
          </a:xfrm>
          <a:prstGeom prst="rect">
            <a:avLst/>
          </a:prstGeom>
          <a:noFill/>
        </p:spPr>
        <p:txBody>
          <a:bodyPr wrap="none" lIns="0" tIns="0" rIns="0" bIns="0" rtlCol="0">
            <a:noAutofit/>
          </a:bodyPr>
          <a:lstStyle/>
          <a:p>
            <a:r>
              <a:rPr lang="en-US" sz="1000" dirty="0">
                <a:latin typeface="Arial" panose="020B0604020202020204" pitchFamily="34" charset="0"/>
                <a:cs typeface="Arial" panose="020B0604020202020204" pitchFamily="34" charset="0"/>
              </a:rPr>
              <a:t>Callister et al, J Subst Abus; Calcaterra et al, JGIM, 2022; Hoover et al, J Subst Abuse Treat, 2022</a:t>
            </a:r>
          </a:p>
        </p:txBody>
      </p:sp>
      <p:pic>
        <p:nvPicPr>
          <p:cNvPr id="26" name="Picture 25">
            <a:extLst>
              <a:ext uri="{FF2B5EF4-FFF2-40B4-BE49-F238E27FC236}">
                <a16:creationId xmlns:a16="http://schemas.microsoft.com/office/drawing/2014/main" id="{0240C858-04FC-2B59-0912-42B52AAD17DC}"/>
              </a:ext>
            </a:extLst>
          </p:cNvPr>
          <p:cNvPicPr>
            <a:picLocks noChangeAspect="1"/>
          </p:cNvPicPr>
          <p:nvPr/>
        </p:nvPicPr>
        <p:blipFill rotWithShape="1">
          <a:blip r:embed="rId13"/>
          <a:srcRect t="13717" r="5881" b="27425"/>
          <a:stretch/>
        </p:blipFill>
        <p:spPr>
          <a:xfrm>
            <a:off x="10347299" y="6141659"/>
            <a:ext cx="1844701" cy="312994"/>
          </a:xfrm>
          <a:prstGeom prst="rect">
            <a:avLst/>
          </a:prstGeom>
        </p:spPr>
      </p:pic>
    </p:spTree>
    <p:extLst>
      <p:ext uri="{BB962C8B-B14F-4D97-AF65-F5344CB8AC3E}">
        <p14:creationId xmlns:p14="http://schemas.microsoft.com/office/powerpoint/2010/main" val="423977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D6777E8-6A0C-84C8-51EB-A53B07A3BC0B}"/>
              </a:ext>
            </a:extLst>
          </p:cNvPr>
          <p:cNvSpPr>
            <a:spLocks noGrp="1"/>
          </p:cNvSpPr>
          <p:nvPr>
            <p:ph type="title"/>
          </p:nvPr>
        </p:nvSpPr>
        <p:spPr/>
        <p:txBody>
          <a:bodyPr/>
          <a:lstStyle/>
          <a:p>
            <a:r>
              <a:rPr lang="en-US" sz="3600" dirty="0"/>
              <a:t>Background</a:t>
            </a:r>
          </a:p>
        </p:txBody>
      </p:sp>
      <p:sp>
        <p:nvSpPr>
          <p:cNvPr id="8" name="Content Placeholder 7">
            <a:extLst>
              <a:ext uri="{FF2B5EF4-FFF2-40B4-BE49-F238E27FC236}">
                <a16:creationId xmlns:a16="http://schemas.microsoft.com/office/drawing/2014/main" id="{DCC232EB-4076-B3A4-B770-C610A9D1DF3C}"/>
              </a:ext>
            </a:extLst>
          </p:cNvPr>
          <p:cNvSpPr>
            <a:spLocks noGrp="1"/>
          </p:cNvSpPr>
          <p:nvPr>
            <p:ph sz="quarter" idx="16"/>
          </p:nvPr>
        </p:nvSpPr>
        <p:spPr>
          <a:xfrm>
            <a:off x="340565" y="1618584"/>
            <a:ext cx="2385283" cy="3326902"/>
          </a:xfrm>
          <a:ln w="19050">
            <a:solidFill>
              <a:schemeClr val="tx1"/>
            </a:solidFill>
          </a:ln>
        </p:spPr>
        <p:txBody>
          <a:bodyPr/>
          <a:lstStyle/>
          <a:p>
            <a:endParaRPr lang="en-US" dirty="0"/>
          </a:p>
        </p:txBody>
      </p:sp>
      <p:sp>
        <p:nvSpPr>
          <p:cNvPr id="41" name="TextBox 40">
            <a:extLst>
              <a:ext uri="{FF2B5EF4-FFF2-40B4-BE49-F238E27FC236}">
                <a16:creationId xmlns:a16="http://schemas.microsoft.com/office/drawing/2014/main" id="{F93FF61C-2BA3-0CF5-8923-E455898F84D0}"/>
              </a:ext>
            </a:extLst>
          </p:cNvPr>
          <p:cNvSpPr txBox="1"/>
          <p:nvPr/>
        </p:nvSpPr>
        <p:spPr>
          <a:xfrm>
            <a:off x="6824078" y="4998875"/>
            <a:ext cx="403761" cy="45719"/>
          </a:xfrm>
          <a:prstGeom prst="rect">
            <a:avLst/>
          </a:prstGeom>
          <a:noFill/>
        </p:spPr>
        <p:txBody>
          <a:bodyPr wrap="square" lIns="0" tIns="0" rIns="0" bIns="0" rtlCol="0">
            <a:noAutofit/>
          </a:bodyPr>
          <a:lstStyle/>
          <a:p>
            <a:endParaRPr lang="en-US" dirty="0">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281AA227-8F48-98C7-16D0-1EC9F27A66D6}"/>
              </a:ext>
            </a:extLst>
          </p:cNvPr>
          <p:cNvGrpSpPr/>
          <p:nvPr/>
        </p:nvGrpSpPr>
        <p:grpSpPr>
          <a:xfrm>
            <a:off x="468432" y="1688877"/>
            <a:ext cx="2257416" cy="3070486"/>
            <a:chOff x="8116992" y="1061262"/>
            <a:chExt cx="1900813" cy="2139662"/>
          </a:xfrm>
        </p:grpSpPr>
        <p:pic>
          <p:nvPicPr>
            <p:cNvPr id="43" name="Picture 2" descr="67,700+ Hospitals Cartoon Stock Photos, Pictures &amp; Royalty-Free Images -  iStock">
              <a:extLst>
                <a:ext uri="{FF2B5EF4-FFF2-40B4-BE49-F238E27FC236}">
                  <a16:creationId xmlns:a16="http://schemas.microsoft.com/office/drawing/2014/main" id="{9C605FA3-81AF-89A5-E7AE-E9ED91E232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94" t="21952" r="9051" b="16283"/>
            <a:stretch/>
          </p:blipFill>
          <p:spPr bwMode="auto">
            <a:xfrm>
              <a:off x="8116992" y="1061262"/>
              <a:ext cx="1831704" cy="136268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CDF68FF9-3F04-6F21-898E-C9E5737119FB}"/>
                </a:ext>
              </a:extLst>
            </p:cNvPr>
            <p:cNvSpPr txBox="1"/>
            <p:nvPr/>
          </p:nvSpPr>
          <p:spPr>
            <a:xfrm>
              <a:off x="8852806" y="2639681"/>
              <a:ext cx="1164999" cy="494376"/>
            </a:xfrm>
            <a:prstGeom prst="rect">
              <a:avLst/>
            </a:prstGeom>
            <a:noFill/>
          </p:spPr>
          <p:txBody>
            <a:bodyPr wrap="square">
              <a:spAutoFit/>
            </a:bodyPr>
            <a:lstStyle/>
            <a:p>
              <a:r>
                <a:rPr lang="en-US" sz="3200" dirty="0">
                  <a:solidFill>
                    <a:schemeClr val="tx1"/>
                  </a:solidFill>
                </a:rPr>
                <a:t>219%</a:t>
              </a:r>
              <a:endParaRPr lang="en-US" sz="3200" dirty="0"/>
            </a:p>
          </p:txBody>
        </p:sp>
        <p:sp>
          <p:nvSpPr>
            <p:cNvPr id="45" name="Arrow: Up 44">
              <a:extLst>
                <a:ext uri="{FF2B5EF4-FFF2-40B4-BE49-F238E27FC236}">
                  <a16:creationId xmlns:a16="http://schemas.microsoft.com/office/drawing/2014/main" id="{EB81D660-4A20-9F13-81C0-35024F34EC26}"/>
                </a:ext>
              </a:extLst>
            </p:cNvPr>
            <p:cNvSpPr/>
            <p:nvPr/>
          </p:nvSpPr>
          <p:spPr>
            <a:xfrm>
              <a:off x="8116992" y="2412308"/>
              <a:ext cx="735815" cy="788616"/>
            </a:xfrm>
            <a:prstGeom prst="up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CCD5F371-D011-29C1-B6E8-E9651CBE2820}"/>
              </a:ext>
            </a:extLst>
          </p:cNvPr>
          <p:cNvSpPr txBox="1"/>
          <p:nvPr/>
        </p:nvSpPr>
        <p:spPr>
          <a:xfrm>
            <a:off x="2959514" y="1618584"/>
            <a:ext cx="1552490" cy="3326902"/>
          </a:xfrm>
          <a:prstGeom prst="rect">
            <a:avLst/>
          </a:prstGeom>
          <a:noFill/>
          <a:ln w="19050">
            <a:solidFill>
              <a:schemeClr val="tx1"/>
            </a:solidFill>
          </a:ln>
        </p:spPr>
        <p:txBody>
          <a:bodyPr wrap="none" lIns="0" tIns="0" rIns="0" bIns="0" rtlCol="0">
            <a:noAutofit/>
          </a:bodyPr>
          <a:lstStyle/>
          <a:p>
            <a:endParaRPr lang="en-US" dirty="0">
              <a:latin typeface="Arial" panose="020B0604020202020204" pitchFamily="34" charset="0"/>
              <a:cs typeface="Arial" panose="020B0604020202020204" pitchFamily="34" charset="0"/>
            </a:endParaRPr>
          </a:p>
        </p:txBody>
      </p:sp>
      <p:pic>
        <p:nvPicPr>
          <p:cNvPr id="9" name="Picture 18" descr="Suboxone Pills &amp; Suboxone Strips ...">
            <a:extLst>
              <a:ext uri="{FF2B5EF4-FFF2-40B4-BE49-F238E27FC236}">
                <a16:creationId xmlns:a16="http://schemas.microsoft.com/office/drawing/2014/main" id="{2EE63827-0439-2CF9-552B-B445CB615B41}"/>
              </a:ext>
            </a:extLst>
          </p:cNvPr>
          <p:cNvPicPr>
            <a:picLocks noGrp="1" noChangeAspect="1" noChangeArrowheads="1"/>
          </p:cNvPicPr>
          <p:nvPr>
            <p:ph sz="quarter" idx="17"/>
          </p:nvPr>
        </p:nvPicPr>
        <p:blipFill rotWithShape="1">
          <a:blip r:embed="rId4">
            <a:extLst>
              <a:ext uri="{28A0092B-C50C-407E-A947-70E740481C1C}">
                <a14:useLocalDpi xmlns:a14="http://schemas.microsoft.com/office/drawing/2010/main" val="0"/>
              </a:ext>
            </a:extLst>
          </a:blip>
          <a:srcRect l="11635" t="12090" r="12041" b="7363"/>
          <a:stretch/>
        </p:blipFill>
        <p:spPr bwMode="auto">
          <a:xfrm>
            <a:off x="3051425" y="1884992"/>
            <a:ext cx="1384262" cy="9305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Methadone: Uses, Side Effects, Warnings &amp; More - GoodRx">
            <a:extLst>
              <a:ext uri="{FF2B5EF4-FFF2-40B4-BE49-F238E27FC236}">
                <a16:creationId xmlns:a16="http://schemas.microsoft.com/office/drawing/2014/main" id="{C2714EC6-31A0-E93C-1049-86B04D7ACA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730" r="13977"/>
          <a:stretch/>
        </p:blipFill>
        <p:spPr bwMode="auto">
          <a:xfrm>
            <a:off x="3212250" y="3158591"/>
            <a:ext cx="1223436" cy="14662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D788D96-E41E-343C-EFF2-4FC26B17AA7F}"/>
              </a:ext>
            </a:extLst>
          </p:cNvPr>
          <p:cNvSpPr txBox="1"/>
          <p:nvPr/>
        </p:nvSpPr>
        <p:spPr>
          <a:xfrm>
            <a:off x="4692530" y="576283"/>
            <a:ext cx="4384587" cy="1601305"/>
          </a:xfrm>
          <a:prstGeom prst="rect">
            <a:avLst/>
          </a:prstGeom>
          <a:noFill/>
          <a:ln w="19050">
            <a:solidFill>
              <a:schemeClr val="tx1"/>
            </a:solidFill>
          </a:ln>
        </p:spPr>
        <p:txBody>
          <a:bodyPr wrap="none" lIns="0" tIns="0" rIns="0" bIns="0" rtlCol="0">
            <a:noAutofit/>
          </a:bodyPr>
          <a:lstStyle/>
          <a:p>
            <a:endParaRPr lang="en-US"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1D328AF1-6B7D-CC83-D045-68D7A53145C1}"/>
              </a:ext>
            </a:extLst>
          </p:cNvPr>
          <p:cNvGrpSpPr/>
          <p:nvPr/>
        </p:nvGrpSpPr>
        <p:grpSpPr>
          <a:xfrm>
            <a:off x="4771194" y="677892"/>
            <a:ext cx="4214421" cy="1495698"/>
            <a:chOff x="6237315" y="3269675"/>
            <a:chExt cx="5721964" cy="2126564"/>
          </a:xfrm>
        </p:grpSpPr>
        <p:pic>
          <p:nvPicPr>
            <p:cNvPr id="13" name="Picture 6" descr="Methadone Clinic | South Park Archives | Fandom">
              <a:extLst>
                <a:ext uri="{FF2B5EF4-FFF2-40B4-BE49-F238E27FC236}">
                  <a16:creationId xmlns:a16="http://schemas.microsoft.com/office/drawing/2014/main" id="{6553A5CD-2879-1C74-89C8-68A65D1B8D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6472" y="3628258"/>
              <a:ext cx="2512807" cy="14134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67,700+ Hospitals Cartoon Stock Photos, Pictures &amp; Royalty-Free Images -  iStock">
              <a:extLst>
                <a:ext uri="{FF2B5EF4-FFF2-40B4-BE49-F238E27FC236}">
                  <a16:creationId xmlns:a16="http://schemas.microsoft.com/office/drawing/2014/main" id="{DFA958D6-66AC-64DA-BDB4-33EB95F1D3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94" t="21952" r="9051" b="16283"/>
            <a:stretch/>
          </p:blipFill>
          <p:spPr bwMode="auto">
            <a:xfrm>
              <a:off x="6237315" y="3627595"/>
              <a:ext cx="1970187" cy="15803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ide View of a Man Walking Forward. Flat vector illustration isolated on white background">
              <a:extLst>
                <a:ext uri="{FF2B5EF4-FFF2-40B4-BE49-F238E27FC236}">
                  <a16:creationId xmlns:a16="http://schemas.microsoft.com/office/drawing/2014/main" id="{4A8D60C6-CC26-607F-F6E1-9420AAB0583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0242" t="5790" r="30783" b="4825"/>
            <a:stretch/>
          </p:blipFill>
          <p:spPr bwMode="auto">
            <a:xfrm>
              <a:off x="8346450" y="3269675"/>
              <a:ext cx="927256" cy="2126564"/>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5D81F3BF-BA5B-F75E-F479-AB0011DCEB82}"/>
              </a:ext>
            </a:extLst>
          </p:cNvPr>
          <p:cNvSpPr txBox="1"/>
          <p:nvPr/>
        </p:nvSpPr>
        <p:spPr>
          <a:xfrm>
            <a:off x="5260025" y="2989086"/>
            <a:ext cx="3128106" cy="2226765"/>
          </a:xfrm>
          <a:prstGeom prst="rect">
            <a:avLst/>
          </a:prstGeom>
          <a:noFill/>
          <a:ln w="19050">
            <a:solidFill>
              <a:schemeClr val="tx1"/>
            </a:solidFill>
          </a:ln>
        </p:spPr>
        <p:txBody>
          <a:bodyPr wrap="none" lIns="0" tIns="0" rIns="0" bIns="0" rtlCol="0">
            <a:noAutofit/>
          </a:bodyPr>
          <a:lstStyle/>
          <a:p>
            <a:endParaRPr lang="en-US"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FCFE6DE8-2482-86B1-F333-EB8ACAC7535C}"/>
              </a:ext>
            </a:extLst>
          </p:cNvPr>
          <p:cNvGrpSpPr/>
          <p:nvPr/>
        </p:nvGrpSpPr>
        <p:grpSpPr>
          <a:xfrm>
            <a:off x="5411285" y="3024679"/>
            <a:ext cx="2922413" cy="2096753"/>
            <a:chOff x="983974" y="3032031"/>
            <a:chExt cx="3957831" cy="3259865"/>
          </a:xfrm>
        </p:grpSpPr>
        <p:pic>
          <p:nvPicPr>
            <p:cNvPr id="20" name="Picture 6" descr="5,541 Clip Art Sick Person Royalty-Free Photos and Stock Images |  Shutterstock">
              <a:extLst>
                <a:ext uri="{FF2B5EF4-FFF2-40B4-BE49-F238E27FC236}">
                  <a16:creationId xmlns:a16="http://schemas.microsoft.com/office/drawing/2014/main" id="{41B420B8-CF5A-9F2E-C8C3-3F655040787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5476" t="15266" r="35309" b="8571"/>
            <a:stretch/>
          </p:blipFill>
          <p:spPr bwMode="auto">
            <a:xfrm>
              <a:off x="1342649" y="3385119"/>
              <a:ext cx="1420354" cy="146439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63,100+ Car Clipart Stock Illustrations, Royalty-Free Vector ...">
              <a:extLst>
                <a:ext uri="{FF2B5EF4-FFF2-40B4-BE49-F238E27FC236}">
                  <a16:creationId xmlns:a16="http://schemas.microsoft.com/office/drawing/2014/main" id="{C6FA757B-92F4-F25B-E986-FFB740A4743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633" t="36297" r="12633" b="36645"/>
            <a:stretch/>
          </p:blipFill>
          <p:spPr bwMode="auto">
            <a:xfrm>
              <a:off x="2784494" y="3032031"/>
              <a:ext cx="2157311" cy="7810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Simple ID Card - Openclipart">
              <a:extLst>
                <a:ext uri="{FF2B5EF4-FFF2-40B4-BE49-F238E27FC236}">
                  <a16:creationId xmlns:a16="http://schemas.microsoft.com/office/drawing/2014/main" id="{A5A0164B-23C9-EEAB-9855-51F88F6F59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5506" y="3813120"/>
              <a:ext cx="1930480" cy="11196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Mental Health PNGs for Free Download">
              <a:extLst>
                <a:ext uri="{FF2B5EF4-FFF2-40B4-BE49-F238E27FC236}">
                  <a16:creationId xmlns:a16="http://schemas.microsoft.com/office/drawing/2014/main" id="{B34482E0-9C2B-4251-35E9-E15E9CD3B6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6065" y="4945301"/>
              <a:ext cx="1289362" cy="12893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4" descr="Challenges of Managing Chronic Conditions">
              <a:extLst>
                <a:ext uri="{FF2B5EF4-FFF2-40B4-BE49-F238E27FC236}">
                  <a16:creationId xmlns:a16="http://schemas.microsoft.com/office/drawing/2014/main" id="{324B9DC8-B538-A95C-7D5E-39EA8119465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3974" y="4945301"/>
              <a:ext cx="2049488" cy="1346595"/>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6" descr="Oregon finalizing opioid deceptive marketing settlement with Allergan, Teva  | The Lund Report">
            <a:extLst>
              <a:ext uri="{FF2B5EF4-FFF2-40B4-BE49-F238E27FC236}">
                <a16:creationId xmlns:a16="http://schemas.microsoft.com/office/drawing/2014/main" id="{D9B419DF-C47A-C4F2-7CE7-29F590EA9C1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4711" t="20103" r="1668" b="14049"/>
          <a:stretch/>
        </p:blipFill>
        <p:spPr bwMode="auto">
          <a:xfrm>
            <a:off x="9334541" y="1151379"/>
            <a:ext cx="2749380" cy="112830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DA4BA5B3-AE9A-B8D7-4A99-012118869DE8}"/>
              </a:ext>
            </a:extLst>
          </p:cNvPr>
          <p:cNvSpPr txBox="1"/>
          <p:nvPr/>
        </p:nvSpPr>
        <p:spPr>
          <a:xfrm>
            <a:off x="9356348" y="2386226"/>
            <a:ext cx="2727573" cy="1200329"/>
          </a:xfrm>
          <a:prstGeom prst="rect">
            <a:avLst/>
          </a:prstGeom>
          <a:noFill/>
          <a:ln w="19050">
            <a:solidFill>
              <a:schemeClr val="tx1"/>
            </a:solidFill>
          </a:ln>
        </p:spPr>
        <p:txBody>
          <a:bodyPr wrap="square">
            <a:spAutoFit/>
          </a:bodyPr>
          <a:lstStyle/>
          <a:p>
            <a:pPr marL="219456" algn="ctr">
              <a:spcBef>
                <a:spcPts val="1200"/>
              </a:spcBef>
            </a:pPr>
            <a:r>
              <a:rPr lang="en-US" sz="1800" dirty="0"/>
              <a:t>Opioid withdrawal can lead to a return to fentanyl use, overdose, and death</a:t>
            </a:r>
          </a:p>
        </p:txBody>
      </p:sp>
      <p:sp>
        <p:nvSpPr>
          <p:cNvPr id="2" name="TextBox 1">
            <a:extLst>
              <a:ext uri="{FF2B5EF4-FFF2-40B4-BE49-F238E27FC236}">
                <a16:creationId xmlns:a16="http://schemas.microsoft.com/office/drawing/2014/main" id="{7AC0F4CA-F62A-764A-6A15-0F8AF6FE26A4}"/>
              </a:ext>
            </a:extLst>
          </p:cNvPr>
          <p:cNvSpPr txBox="1"/>
          <p:nvPr/>
        </p:nvSpPr>
        <p:spPr>
          <a:xfrm>
            <a:off x="139128" y="6646230"/>
            <a:ext cx="10691676" cy="455286"/>
          </a:xfrm>
          <a:prstGeom prst="rect">
            <a:avLst/>
          </a:prstGeom>
          <a:noFill/>
        </p:spPr>
        <p:txBody>
          <a:bodyPr wrap="none" lIns="0" tIns="0" rIns="0" bIns="0" rtlCol="0">
            <a:noAutofit/>
          </a:bodyPr>
          <a:lstStyle/>
          <a:p>
            <a:r>
              <a:rPr lang="en-US" sz="1000" dirty="0">
                <a:latin typeface="Arial" panose="020B0604020202020204" pitchFamily="34" charset="0"/>
                <a:cs typeface="Arial" panose="020B0604020202020204" pitchFamily="34" charset="0"/>
              </a:rPr>
              <a:t>Callister et al, J Subst Abus; Calcaterra et al, JGIM, 2022; Hoover et al, J Subst Abuse Treat, 2022</a:t>
            </a:r>
          </a:p>
        </p:txBody>
      </p:sp>
      <p:pic>
        <p:nvPicPr>
          <p:cNvPr id="27" name="Picture 26">
            <a:extLst>
              <a:ext uri="{FF2B5EF4-FFF2-40B4-BE49-F238E27FC236}">
                <a16:creationId xmlns:a16="http://schemas.microsoft.com/office/drawing/2014/main" id="{0240C858-04FC-2B59-0912-42B52AAD17DC}"/>
              </a:ext>
            </a:extLst>
          </p:cNvPr>
          <p:cNvPicPr>
            <a:picLocks noChangeAspect="1"/>
          </p:cNvPicPr>
          <p:nvPr/>
        </p:nvPicPr>
        <p:blipFill rotWithShape="1">
          <a:blip r:embed="rId14"/>
          <a:srcRect t="13717" r="5881" b="27425"/>
          <a:stretch/>
        </p:blipFill>
        <p:spPr>
          <a:xfrm>
            <a:off x="10347299" y="6141659"/>
            <a:ext cx="1844701" cy="312994"/>
          </a:xfrm>
          <a:prstGeom prst="rect">
            <a:avLst/>
          </a:prstGeom>
        </p:spPr>
      </p:pic>
    </p:spTree>
    <p:extLst>
      <p:ext uri="{BB962C8B-B14F-4D97-AF65-F5344CB8AC3E}">
        <p14:creationId xmlns:p14="http://schemas.microsoft.com/office/powerpoint/2010/main" val="5714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D6777E8-6A0C-84C8-51EB-A53B07A3BC0B}"/>
              </a:ext>
            </a:extLst>
          </p:cNvPr>
          <p:cNvSpPr>
            <a:spLocks noGrp="1"/>
          </p:cNvSpPr>
          <p:nvPr>
            <p:ph type="title"/>
          </p:nvPr>
        </p:nvSpPr>
        <p:spPr/>
        <p:txBody>
          <a:bodyPr/>
          <a:lstStyle/>
          <a:p>
            <a:r>
              <a:rPr lang="en-US" sz="3600" dirty="0"/>
              <a:t>Background</a:t>
            </a:r>
          </a:p>
        </p:txBody>
      </p:sp>
      <p:sp>
        <p:nvSpPr>
          <p:cNvPr id="8" name="Content Placeholder 7">
            <a:extLst>
              <a:ext uri="{FF2B5EF4-FFF2-40B4-BE49-F238E27FC236}">
                <a16:creationId xmlns:a16="http://schemas.microsoft.com/office/drawing/2014/main" id="{DCC232EB-4076-B3A4-B770-C610A9D1DF3C}"/>
              </a:ext>
            </a:extLst>
          </p:cNvPr>
          <p:cNvSpPr>
            <a:spLocks noGrp="1"/>
          </p:cNvSpPr>
          <p:nvPr>
            <p:ph sz="quarter" idx="16"/>
          </p:nvPr>
        </p:nvSpPr>
        <p:spPr>
          <a:xfrm>
            <a:off x="340565" y="1618584"/>
            <a:ext cx="2385283" cy="3326902"/>
          </a:xfrm>
          <a:ln w="19050">
            <a:solidFill>
              <a:schemeClr val="tx1"/>
            </a:solidFill>
          </a:ln>
        </p:spPr>
        <p:txBody>
          <a:bodyPr/>
          <a:lstStyle/>
          <a:p>
            <a:endParaRPr lang="en-US" dirty="0"/>
          </a:p>
        </p:txBody>
      </p:sp>
      <p:sp>
        <p:nvSpPr>
          <p:cNvPr id="41" name="TextBox 40">
            <a:extLst>
              <a:ext uri="{FF2B5EF4-FFF2-40B4-BE49-F238E27FC236}">
                <a16:creationId xmlns:a16="http://schemas.microsoft.com/office/drawing/2014/main" id="{F93FF61C-2BA3-0CF5-8923-E455898F84D0}"/>
              </a:ext>
            </a:extLst>
          </p:cNvPr>
          <p:cNvSpPr txBox="1"/>
          <p:nvPr/>
        </p:nvSpPr>
        <p:spPr>
          <a:xfrm>
            <a:off x="6824078" y="4998875"/>
            <a:ext cx="403761" cy="45719"/>
          </a:xfrm>
          <a:prstGeom prst="rect">
            <a:avLst/>
          </a:prstGeom>
          <a:noFill/>
        </p:spPr>
        <p:txBody>
          <a:bodyPr wrap="square" lIns="0" tIns="0" rIns="0" bIns="0" rtlCol="0">
            <a:noAutofit/>
          </a:bodyPr>
          <a:lstStyle/>
          <a:p>
            <a:endParaRPr lang="en-US" dirty="0">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281AA227-8F48-98C7-16D0-1EC9F27A66D6}"/>
              </a:ext>
            </a:extLst>
          </p:cNvPr>
          <p:cNvGrpSpPr/>
          <p:nvPr/>
        </p:nvGrpSpPr>
        <p:grpSpPr>
          <a:xfrm>
            <a:off x="468432" y="1688877"/>
            <a:ext cx="2257416" cy="3070486"/>
            <a:chOff x="8116992" y="1061262"/>
            <a:chExt cx="1900813" cy="2139662"/>
          </a:xfrm>
        </p:grpSpPr>
        <p:pic>
          <p:nvPicPr>
            <p:cNvPr id="43" name="Picture 2" descr="67,700+ Hospitals Cartoon Stock Photos, Pictures &amp; Royalty-Free Images -  iStock">
              <a:extLst>
                <a:ext uri="{FF2B5EF4-FFF2-40B4-BE49-F238E27FC236}">
                  <a16:creationId xmlns:a16="http://schemas.microsoft.com/office/drawing/2014/main" id="{9C605FA3-81AF-89A5-E7AE-E9ED91E232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94" t="21952" r="9051" b="16283"/>
            <a:stretch/>
          </p:blipFill>
          <p:spPr bwMode="auto">
            <a:xfrm>
              <a:off x="8116992" y="1061262"/>
              <a:ext cx="1831704" cy="136268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CDF68FF9-3F04-6F21-898E-C9E5737119FB}"/>
                </a:ext>
              </a:extLst>
            </p:cNvPr>
            <p:cNvSpPr txBox="1"/>
            <p:nvPr/>
          </p:nvSpPr>
          <p:spPr>
            <a:xfrm>
              <a:off x="8852806" y="2639681"/>
              <a:ext cx="1164999" cy="494376"/>
            </a:xfrm>
            <a:prstGeom prst="rect">
              <a:avLst/>
            </a:prstGeom>
            <a:noFill/>
          </p:spPr>
          <p:txBody>
            <a:bodyPr wrap="square">
              <a:spAutoFit/>
            </a:bodyPr>
            <a:lstStyle/>
            <a:p>
              <a:r>
                <a:rPr lang="en-US" sz="3200" dirty="0">
                  <a:solidFill>
                    <a:schemeClr val="tx1"/>
                  </a:solidFill>
                </a:rPr>
                <a:t>219%</a:t>
              </a:r>
              <a:endParaRPr lang="en-US" sz="3200" dirty="0"/>
            </a:p>
          </p:txBody>
        </p:sp>
        <p:sp>
          <p:nvSpPr>
            <p:cNvPr id="45" name="Arrow: Up 44">
              <a:extLst>
                <a:ext uri="{FF2B5EF4-FFF2-40B4-BE49-F238E27FC236}">
                  <a16:creationId xmlns:a16="http://schemas.microsoft.com/office/drawing/2014/main" id="{EB81D660-4A20-9F13-81C0-35024F34EC26}"/>
                </a:ext>
              </a:extLst>
            </p:cNvPr>
            <p:cNvSpPr/>
            <p:nvPr/>
          </p:nvSpPr>
          <p:spPr>
            <a:xfrm>
              <a:off x="8116992" y="2412308"/>
              <a:ext cx="735815" cy="788616"/>
            </a:xfrm>
            <a:prstGeom prst="upArrow">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CCD5F371-D011-29C1-B6E8-E9651CBE2820}"/>
              </a:ext>
            </a:extLst>
          </p:cNvPr>
          <p:cNvSpPr txBox="1"/>
          <p:nvPr/>
        </p:nvSpPr>
        <p:spPr>
          <a:xfrm>
            <a:off x="2959514" y="1618584"/>
            <a:ext cx="1552490" cy="3326902"/>
          </a:xfrm>
          <a:prstGeom prst="rect">
            <a:avLst/>
          </a:prstGeom>
          <a:noFill/>
          <a:ln w="19050">
            <a:solidFill>
              <a:schemeClr val="tx1"/>
            </a:solidFill>
          </a:ln>
        </p:spPr>
        <p:txBody>
          <a:bodyPr wrap="none" lIns="0" tIns="0" rIns="0" bIns="0" rtlCol="0">
            <a:noAutofit/>
          </a:bodyPr>
          <a:lstStyle/>
          <a:p>
            <a:endParaRPr lang="en-US" dirty="0">
              <a:latin typeface="Arial" panose="020B0604020202020204" pitchFamily="34" charset="0"/>
              <a:cs typeface="Arial" panose="020B0604020202020204" pitchFamily="34" charset="0"/>
            </a:endParaRPr>
          </a:p>
        </p:txBody>
      </p:sp>
      <p:pic>
        <p:nvPicPr>
          <p:cNvPr id="9" name="Picture 18" descr="Suboxone Pills &amp; Suboxone Strips ...">
            <a:extLst>
              <a:ext uri="{FF2B5EF4-FFF2-40B4-BE49-F238E27FC236}">
                <a16:creationId xmlns:a16="http://schemas.microsoft.com/office/drawing/2014/main" id="{2EE63827-0439-2CF9-552B-B445CB615B41}"/>
              </a:ext>
            </a:extLst>
          </p:cNvPr>
          <p:cNvPicPr>
            <a:picLocks noGrp="1" noChangeAspect="1" noChangeArrowheads="1"/>
          </p:cNvPicPr>
          <p:nvPr>
            <p:ph sz="quarter" idx="17"/>
          </p:nvPr>
        </p:nvPicPr>
        <p:blipFill rotWithShape="1">
          <a:blip r:embed="rId4">
            <a:extLst>
              <a:ext uri="{28A0092B-C50C-407E-A947-70E740481C1C}">
                <a14:useLocalDpi xmlns:a14="http://schemas.microsoft.com/office/drawing/2010/main" val="0"/>
              </a:ext>
            </a:extLst>
          </a:blip>
          <a:srcRect l="11635" t="12090" r="12041" b="7363"/>
          <a:stretch/>
        </p:blipFill>
        <p:spPr bwMode="auto">
          <a:xfrm>
            <a:off x="3051425" y="1884992"/>
            <a:ext cx="1384262" cy="9305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Methadone: Uses, Side Effects, Warnings &amp; More - GoodRx">
            <a:extLst>
              <a:ext uri="{FF2B5EF4-FFF2-40B4-BE49-F238E27FC236}">
                <a16:creationId xmlns:a16="http://schemas.microsoft.com/office/drawing/2014/main" id="{C2714EC6-31A0-E93C-1049-86B04D7ACA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730" r="13977"/>
          <a:stretch/>
        </p:blipFill>
        <p:spPr bwMode="auto">
          <a:xfrm>
            <a:off x="3212250" y="3158591"/>
            <a:ext cx="1223436" cy="14662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D788D96-E41E-343C-EFF2-4FC26B17AA7F}"/>
              </a:ext>
            </a:extLst>
          </p:cNvPr>
          <p:cNvSpPr txBox="1"/>
          <p:nvPr/>
        </p:nvSpPr>
        <p:spPr>
          <a:xfrm>
            <a:off x="4692530" y="576283"/>
            <a:ext cx="4384587" cy="1601305"/>
          </a:xfrm>
          <a:prstGeom prst="rect">
            <a:avLst/>
          </a:prstGeom>
          <a:noFill/>
          <a:ln w="19050">
            <a:solidFill>
              <a:schemeClr val="tx1"/>
            </a:solidFill>
          </a:ln>
        </p:spPr>
        <p:txBody>
          <a:bodyPr wrap="none" lIns="0" tIns="0" rIns="0" bIns="0" rtlCol="0">
            <a:noAutofit/>
          </a:bodyPr>
          <a:lstStyle/>
          <a:p>
            <a:endParaRPr lang="en-US"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1D328AF1-6B7D-CC83-D045-68D7A53145C1}"/>
              </a:ext>
            </a:extLst>
          </p:cNvPr>
          <p:cNvGrpSpPr/>
          <p:nvPr/>
        </p:nvGrpSpPr>
        <p:grpSpPr>
          <a:xfrm>
            <a:off x="4771194" y="677892"/>
            <a:ext cx="4214421" cy="1495698"/>
            <a:chOff x="6237315" y="3269675"/>
            <a:chExt cx="5721964" cy="2126564"/>
          </a:xfrm>
        </p:grpSpPr>
        <p:pic>
          <p:nvPicPr>
            <p:cNvPr id="13" name="Picture 6" descr="Methadone Clinic | South Park Archives | Fandom">
              <a:extLst>
                <a:ext uri="{FF2B5EF4-FFF2-40B4-BE49-F238E27FC236}">
                  <a16:creationId xmlns:a16="http://schemas.microsoft.com/office/drawing/2014/main" id="{6553A5CD-2879-1C74-89C8-68A65D1B8D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6472" y="3628258"/>
              <a:ext cx="2512807" cy="14134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67,700+ Hospitals Cartoon Stock Photos, Pictures &amp; Royalty-Free Images -  iStock">
              <a:extLst>
                <a:ext uri="{FF2B5EF4-FFF2-40B4-BE49-F238E27FC236}">
                  <a16:creationId xmlns:a16="http://schemas.microsoft.com/office/drawing/2014/main" id="{DFA958D6-66AC-64DA-BDB4-33EB95F1D3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94" t="21952" r="9051" b="16283"/>
            <a:stretch/>
          </p:blipFill>
          <p:spPr bwMode="auto">
            <a:xfrm>
              <a:off x="6237315" y="3627595"/>
              <a:ext cx="1970187" cy="15803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ide View of a Man Walking Forward. Flat vector illustration isolated on white background">
              <a:extLst>
                <a:ext uri="{FF2B5EF4-FFF2-40B4-BE49-F238E27FC236}">
                  <a16:creationId xmlns:a16="http://schemas.microsoft.com/office/drawing/2014/main" id="{4A8D60C6-CC26-607F-F6E1-9420AAB0583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0242" t="5790" r="30783" b="4825"/>
            <a:stretch/>
          </p:blipFill>
          <p:spPr bwMode="auto">
            <a:xfrm>
              <a:off x="8346450" y="3269675"/>
              <a:ext cx="927256" cy="2126564"/>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5D81F3BF-BA5B-F75E-F479-AB0011DCEB82}"/>
              </a:ext>
            </a:extLst>
          </p:cNvPr>
          <p:cNvSpPr txBox="1"/>
          <p:nvPr/>
        </p:nvSpPr>
        <p:spPr>
          <a:xfrm>
            <a:off x="5260025" y="2989086"/>
            <a:ext cx="3128106" cy="2226765"/>
          </a:xfrm>
          <a:prstGeom prst="rect">
            <a:avLst/>
          </a:prstGeom>
          <a:noFill/>
          <a:ln w="19050">
            <a:solidFill>
              <a:schemeClr val="tx1"/>
            </a:solidFill>
          </a:ln>
        </p:spPr>
        <p:txBody>
          <a:bodyPr wrap="none" lIns="0" tIns="0" rIns="0" bIns="0" rtlCol="0">
            <a:noAutofit/>
          </a:bodyPr>
          <a:lstStyle/>
          <a:p>
            <a:endParaRPr lang="en-US"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FCFE6DE8-2482-86B1-F333-EB8ACAC7535C}"/>
              </a:ext>
            </a:extLst>
          </p:cNvPr>
          <p:cNvGrpSpPr/>
          <p:nvPr/>
        </p:nvGrpSpPr>
        <p:grpSpPr>
          <a:xfrm>
            <a:off x="5411285" y="3024679"/>
            <a:ext cx="2922413" cy="2096753"/>
            <a:chOff x="983974" y="3032031"/>
            <a:chExt cx="3957831" cy="3259865"/>
          </a:xfrm>
        </p:grpSpPr>
        <p:pic>
          <p:nvPicPr>
            <p:cNvPr id="20" name="Picture 6" descr="5,541 Clip Art Sick Person Royalty-Free Photos and Stock Images |  Shutterstock">
              <a:extLst>
                <a:ext uri="{FF2B5EF4-FFF2-40B4-BE49-F238E27FC236}">
                  <a16:creationId xmlns:a16="http://schemas.microsoft.com/office/drawing/2014/main" id="{41B420B8-CF5A-9F2E-C8C3-3F655040787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5476" t="15266" r="35309" b="8571"/>
            <a:stretch/>
          </p:blipFill>
          <p:spPr bwMode="auto">
            <a:xfrm>
              <a:off x="1342649" y="3385119"/>
              <a:ext cx="1420354" cy="146439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63,100+ Car Clipart Stock Illustrations, Royalty-Free Vector ...">
              <a:extLst>
                <a:ext uri="{FF2B5EF4-FFF2-40B4-BE49-F238E27FC236}">
                  <a16:creationId xmlns:a16="http://schemas.microsoft.com/office/drawing/2014/main" id="{C6FA757B-92F4-F25B-E986-FFB740A4743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633" t="36297" r="12633" b="36645"/>
            <a:stretch/>
          </p:blipFill>
          <p:spPr bwMode="auto">
            <a:xfrm>
              <a:off x="2784494" y="3032031"/>
              <a:ext cx="2157311" cy="78108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Simple ID Card - Openclipart">
              <a:extLst>
                <a:ext uri="{FF2B5EF4-FFF2-40B4-BE49-F238E27FC236}">
                  <a16:creationId xmlns:a16="http://schemas.microsoft.com/office/drawing/2014/main" id="{A5A0164B-23C9-EEAB-9855-51F88F6F59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5506" y="3813120"/>
              <a:ext cx="1930480" cy="11196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Mental Health PNGs for Free Download">
              <a:extLst>
                <a:ext uri="{FF2B5EF4-FFF2-40B4-BE49-F238E27FC236}">
                  <a16:creationId xmlns:a16="http://schemas.microsoft.com/office/drawing/2014/main" id="{B34482E0-9C2B-4251-35E9-E15E9CD3B6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56065" y="4945301"/>
              <a:ext cx="1289362" cy="12893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4" descr="Challenges of Managing Chronic Conditions">
              <a:extLst>
                <a:ext uri="{FF2B5EF4-FFF2-40B4-BE49-F238E27FC236}">
                  <a16:creationId xmlns:a16="http://schemas.microsoft.com/office/drawing/2014/main" id="{324B9DC8-B538-A95C-7D5E-39EA8119465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3974" y="4945301"/>
              <a:ext cx="2049488" cy="1346595"/>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6" descr="Oregon finalizing opioid deceptive marketing settlement with Allergan, Teva  | The Lund Report">
            <a:extLst>
              <a:ext uri="{FF2B5EF4-FFF2-40B4-BE49-F238E27FC236}">
                <a16:creationId xmlns:a16="http://schemas.microsoft.com/office/drawing/2014/main" id="{D9B419DF-C47A-C4F2-7CE7-29F590EA9C1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4711" t="20103" r="1668" b="14049"/>
          <a:stretch/>
        </p:blipFill>
        <p:spPr bwMode="auto">
          <a:xfrm>
            <a:off x="9334541" y="1151379"/>
            <a:ext cx="2749380" cy="112830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5B06E66-3382-6101-CA05-585D21940478}"/>
              </a:ext>
            </a:extLst>
          </p:cNvPr>
          <p:cNvSpPr txBox="1"/>
          <p:nvPr/>
        </p:nvSpPr>
        <p:spPr>
          <a:xfrm>
            <a:off x="8723327" y="4815093"/>
            <a:ext cx="3303321" cy="1717595"/>
          </a:xfrm>
          <a:prstGeom prst="rect">
            <a:avLst/>
          </a:prstGeom>
          <a:noFill/>
          <a:ln w="19050">
            <a:solidFill>
              <a:schemeClr val="tx1"/>
            </a:solidFill>
          </a:ln>
        </p:spPr>
        <p:txBody>
          <a:bodyPr wrap="none" lIns="0" tIns="0" rIns="0" bIns="0" rtlCol="0">
            <a:noAutofit/>
          </a:bodyPr>
          <a:lstStyle/>
          <a:p>
            <a:pPr algn="ctr"/>
            <a:r>
              <a:rPr lang="en-US" sz="1800" dirty="0"/>
              <a:t>Clinicians report moral </a:t>
            </a:r>
          </a:p>
          <a:p>
            <a:pPr algn="ctr"/>
            <a:r>
              <a:rPr lang="en-US" sz="1800" dirty="0"/>
              <a:t>distress with weekend </a:t>
            </a:r>
          </a:p>
          <a:p>
            <a:pPr algn="ctr"/>
            <a:r>
              <a:rPr lang="en-US" sz="1800" dirty="0"/>
              <a:t>hospital discharges due to </a:t>
            </a:r>
          </a:p>
          <a:p>
            <a:pPr algn="ctr"/>
            <a:r>
              <a:rPr lang="en-US" sz="1800" dirty="0"/>
              <a:t>concerns for return to use </a:t>
            </a:r>
          </a:p>
          <a:p>
            <a:pPr algn="ctr"/>
            <a:r>
              <a:rPr lang="en-US" sz="1800" dirty="0"/>
              <a:t>or </a:t>
            </a:r>
            <a:r>
              <a:rPr lang="en-US" dirty="0"/>
              <a:t>misuse use of </a:t>
            </a:r>
          </a:p>
          <a:p>
            <a:pPr algn="ctr"/>
            <a:r>
              <a:rPr lang="en-US" dirty="0"/>
              <a:t>costly healthcare resources</a:t>
            </a:r>
            <a:endParaRPr lang="en-US" sz="1800" dirty="0"/>
          </a:p>
        </p:txBody>
      </p:sp>
      <p:grpSp>
        <p:nvGrpSpPr>
          <p:cNvPr id="30" name="Group 29">
            <a:extLst>
              <a:ext uri="{FF2B5EF4-FFF2-40B4-BE49-F238E27FC236}">
                <a16:creationId xmlns:a16="http://schemas.microsoft.com/office/drawing/2014/main" id="{1671DA80-5906-2C43-EB7E-06667A912426}"/>
              </a:ext>
            </a:extLst>
          </p:cNvPr>
          <p:cNvGrpSpPr/>
          <p:nvPr/>
        </p:nvGrpSpPr>
        <p:grpSpPr>
          <a:xfrm>
            <a:off x="8723327" y="3871369"/>
            <a:ext cx="3128107" cy="858843"/>
            <a:chOff x="7363942" y="5290410"/>
            <a:chExt cx="4376082" cy="1401368"/>
          </a:xfrm>
        </p:grpSpPr>
        <p:pic>
          <p:nvPicPr>
            <p:cNvPr id="31" name="Picture 36" descr="Aged care nurses in moral distress and burning out - ANMJ">
              <a:extLst>
                <a:ext uri="{FF2B5EF4-FFF2-40B4-BE49-F238E27FC236}">
                  <a16:creationId xmlns:a16="http://schemas.microsoft.com/office/drawing/2014/main" id="{90AC3CCA-63E7-09D3-831F-3932B58D075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3211" t="6512" r="19042"/>
            <a:stretch/>
          </p:blipFill>
          <p:spPr bwMode="auto">
            <a:xfrm>
              <a:off x="7363942" y="5290410"/>
              <a:ext cx="1701363" cy="13643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Dollars Bag icons for free download ...">
              <a:extLst>
                <a:ext uri="{FF2B5EF4-FFF2-40B4-BE49-F238E27FC236}">
                  <a16:creationId xmlns:a16="http://schemas.microsoft.com/office/drawing/2014/main" id="{31BA49F4-D352-F051-C5DE-51DB0268A1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50938" y="5302692"/>
              <a:ext cx="1389086" cy="138908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VERSUS | LinkedIn">
              <a:extLst>
                <a:ext uri="{FF2B5EF4-FFF2-40B4-BE49-F238E27FC236}">
                  <a16:creationId xmlns:a16="http://schemas.microsoft.com/office/drawing/2014/main" id="{C202992E-C51B-D610-9D74-32813F4AD98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99078" y="5753866"/>
              <a:ext cx="719438" cy="719438"/>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a:extLst>
              <a:ext uri="{FF2B5EF4-FFF2-40B4-BE49-F238E27FC236}">
                <a16:creationId xmlns:a16="http://schemas.microsoft.com/office/drawing/2014/main" id="{85076A37-E423-64C1-D8C4-B4DA77A313AF}"/>
              </a:ext>
            </a:extLst>
          </p:cNvPr>
          <p:cNvSpPr txBox="1"/>
          <p:nvPr/>
        </p:nvSpPr>
        <p:spPr>
          <a:xfrm>
            <a:off x="8694690" y="3844430"/>
            <a:ext cx="3331958" cy="908642"/>
          </a:xfrm>
          <a:prstGeom prst="rect">
            <a:avLst/>
          </a:prstGeom>
          <a:noFill/>
          <a:ln w="19050">
            <a:solidFill>
              <a:schemeClr val="tx1"/>
            </a:solidFill>
          </a:ln>
        </p:spPr>
        <p:txBody>
          <a:bodyPr wrap="none" lIns="0" tIns="0" rIns="0" bIns="0" rtlCol="0">
            <a:noAutofit/>
          </a:bodyPr>
          <a:lstStyle/>
          <a:p>
            <a:pPr algn="ctr"/>
            <a:endParaRPr lang="en-US" sz="1800" dirty="0">
              <a:solidFill>
                <a:schemeClr val="tx1"/>
              </a:solidFill>
            </a:endParaRPr>
          </a:p>
        </p:txBody>
      </p:sp>
      <p:sp>
        <p:nvSpPr>
          <p:cNvPr id="4" name="TextBox 3">
            <a:extLst>
              <a:ext uri="{FF2B5EF4-FFF2-40B4-BE49-F238E27FC236}">
                <a16:creationId xmlns:a16="http://schemas.microsoft.com/office/drawing/2014/main" id="{A62349D9-BD68-8279-F518-7479AB170748}"/>
              </a:ext>
            </a:extLst>
          </p:cNvPr>
          <p:cNvSpPr txBox="1"/>
          <p:nvPr/>
        </p:nvSpPr>
        <p:spPr>
          <a:xfrm>
            <a:off x="139128" y="6646230"/>
            <a:ext cx="10691676" cy="455286"/>
          </a:xfrm>
          <a:prstGeom prst="rect">
            <a:avLst/>
          </a:prstGeom>
          <a:noFill/>
        </p:spPr>
        <p:txBody>
          <a:bodyPr wrap="none" lIns="0" tIns="0" rIns="0" bIns="0" rtlCol="0">
            <a:noAutofit/>
          </a:bodyPr>
          <a:lstStyle/>
          <a:p>
            <a:r>
              <a:rPr lang="en-US" sz="1000" dirty="0">
                <a:latin typeface="Arial" panose="020B0604020202020204" pitchFamily="34" charset="0"/>
                <a:cs typeface="Arial" panose="020B0604020202020204" pitchFamily="34" charset="0"/>
              </a:rPr>
              <a:t>Callister et al, J Subst Abus; Calcaterra et al, JGIM, 2022; Hoover et al, J Subst Abuse Treat, 2022</a:t>
            </a:r>
          </a:p>
        </p:txBody>
      </p:sp>
    </p:spTree>
    <p:extLst>
      <p:ext uri="{BB962C8B-B14F-4D97-AF65-F5344CB8AC3E}">
        <p14:creationId xmlns:p14="http://schemas.microsoft.com/office/powerpoint/2010/main" val="196033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Background</a:t>
            </a:r>
          </a:p>
        </p:txBody>
      </p:sp>
      <p:pic>
        <p:nvPicPr>
          <p:cNvPr id="6" name="Picture 5"/>
          <p:cNvPicPr>
            <a:picLocks noChangeAspect="1"/>
          </p:cNvPicPr>
          <p:nvPr/>
        </p:nvPicPr>
        <p:blipFill rotWithShape="1">
          <a:blip r:embed="rId3"/>
          <a:srcRect l="2195" t="1648" r="6743" b="16802"/>
          <a:stretch/>
        </p:blipFill>
        <p:spPr>
          <a:xfrm>
            <a:off x="10640238" y="6124438"/>
            <a:ext cx="1551762" cy="414243"/>
          </a:xfrm>
          <a:prstGeom prst="rect">
            <a:avLst/>
          </a:prstGeom>
        </p:spPr>
      </p:pic>
      <p:sp>
        <p:nvSpPr>
          <p:cNvPr id="11" name="Text Placeholder 4">
            <a:extLst>
              <a:ext uri="{FF2B5EF4-FFF2-40B4-BE49-F238E27FC236}">
                <a16:creationId xmlns:a16="http://schemas.microsoft.com/office/drawing/2014/main" id="{1673BBA7-8A8F-7D78-7BF9-E0BFEB16F840}"/>
              </a:ext>
            </a:extLst>
          </p:cNvPr>
          <p:cNvSpPr>
            <a:spLocks noGrp="1"/>
          </p:cNvSpPr>
          <p:nvPr>
            <p:ph type="body" sz="quarter" idx="15"/>
          </p:nvPr>
        </p:nvSpPr>
        <p:spPr>
          <a:xfrm>
            <a:off x="457629" y="1499961"/>
            <a:ext cx="11267641" cy="4624478"/>
          </a:xfrm>
        </p:spPr>
        <p:txBody>
          <a:bodyPr/>
          <a:lstStyle/>
          <a:p>
            <a:pPr marL="402336" indent="-182880">
              <a:spcBef>
                <a:spcPts val="1200"/>
              </a:spcBef>
              <a:buFont typeface="Arial" panose="020B0604020202020204" pitchFamily="34" charset="0"/>
              <a:buChar char="•"/>
            </a:pPr>
            <a:r>
              <a:rPr lang="en-US" sz="2400" dirty="0"/>
              <a:t>In August 2023, the DEA amended its regulations to allow clinicians to dispense up to a 3-day supply of methadone for OUD </a:t>
            </a:r>
          </a:p>
          <a:p>
            <a:pPr marL="402336" indent="-182880">
              <a:spcBef>
                <a:spcPts val="1200"/>
              </a:spcBef>
              <a:buFont typeface="Arial" panose="020B0604020202020204" pitchFamily="34" charset="0"/>
              <a:buChar char="•"/>
            </a:pPr>
            <a:r>
              <a:rPr lang="en-US" sz="2400" dirty="0"/>
              <a:t>This provided new opportunities to support hospital to OTP linkage for patients with OUD </a:t>
            </a:r>
          </a:p>
        </p:txBody>
      </p:sp>
      <p:grpSp>
        <p:nvGrpSpPr>
          <p:cNvPr id="19" name="Group 18">
            <a:extLst>
              <a:ext uri="{FF2B5EF4-FFF2-40B4-BE49-F238E27FC236}">
                <a16:creationId xmlns:a16="http://schemas.microsoft.com/office/drawing/2014/main" id="{5A963DCF-61B2-4944-E259-C2054C8AF42E}"/>
              </a:ext>
            </a:extLst>
          </p:cNvPr>
          <p:cNvGrpSpPr/>
          <p:nvPr/>
        </p:nvGrpSpPr>
        <p:grpSpPr>
          <a:xfrm>
            <a:off x="1130157" y="3606228"/>
            <a:ext cx="10276614" cy="2254835"/>
            <a:chOff x="269900" y="3257900"/>
            <a:chExt cx="11455370" cy="2479874"/>
          </a:xfrm>
        </p:grpSpPr>
        <p:pic>
          <p:nvPicPr>
            <p:cNvPr id="9" name="Picture 2" descr="67,700+ Hospitals Cartoon Stock Photos, Pictures &amp; Royalty-Free Images -  iStock">
              <a:extLst>
                <a:ext uri="{FF2B5EF4-FFF2-40B4-BE49-F238E27FC236}">
                  <a16:creationId xmlns:a16="http://schemas.microsoft.com/office/drawing/2014/main" id="{181562F6-F149-A731-7CB5-9ED2E34667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94" t="21952" r="9051" b="16283"/>
            <a:stretch/>
          </p:blipFill>
          <p:spPr bwMode="auto">
            <a:xfrm>
              <a:off x="269900" y="3300079"/>
              <a:ext cx="3420627" cy="24376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Methadone Clinic | South Park Archives | Fandom">
              <a:extLst>
                <a:ext uri="{FF2B5EF4-FFF2-40B4-BE49-F238E27FC236}">
                  <a16:creationId xmlns:a16="http://schemas.microsoft.com/office/drawing/2014/main" id="{4C087049-C172-341F-DCD8-F76BBD85BC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12463" y="3827192"/>
              <a:ext cx="2512807" cy="14134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ide View of a Man Walking Forward. Flat vector illustration isolated on white background">
              <a:extLst>
                <a:ext uri="{FF2B5EF4-FFF2-40B4-BE49-F238E27FC236}">
                  <a16:creationId xmlns:a16="http://schemas.microsoft.com/office/drawing/2014/main" id="{6BB1007E-9BC4-0392-5E46-BB631ABA337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242" t="5790" r="30783" b="4825"/>
            <a:stretch/>
          </p:blipFill>
          <p:spPr bwMode="auto">
            <a:xfrm>
              <a:off x="3779769" y="3257900"/>
              <a:ext cx="1529070" cy="247439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The Future of COVID Take Home Doses | Janaburson's Blog">
              <a:extLst>
                <a:ext uri="{FF2B5EF4-FFF2-40B4-BE49-F238E27FC236}">
                  <a16:creationId xmlns:a16="http://schemas.microsoft.com/office/drawing/2014/main" id="{B751E7B0-EA15-20E3-0D8F-9756D706CF3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9955" t="5660" r="16335" b="5254"/>
            <a:stretch/>
          </p:blipFill>
          <p:spPr bwMode="auto">
            <a:xfrm>
              <a:off x="5875476" y="3838685"/>
              <a:ext cx="2358779" cy="1648236"/>
            </a:xfrm>
            <a:prstGeom prst="rect">
              <a:avLst/>
            </a:prstGeom>
            <a:noFill/>
            <a:extLst>
              <a:ext uri="{909E8E84-426E-40DD-AFC4-6F175D3DCCD1}">
                <a14:hiddenFill xmlns:a14="http://schemas.microsoft.com/office/drawing/2010/main">
                  <a:solidFill>
                    <a:srgbClr val="FFFFFF"/>
                  </a:solidFill>
                </a14:hiddenFill>
              </a:ext>
            </a:extLst>
          </p:spPr>
        </p:pic>
        <p:sp>
          <p:nvSpPr>
            <p:cNvPr id="16" name="Plus Sign 15">
              <a:extLst>
                <a:ext uri="{FF2B5EF4-FFF2-40B4-BE49-F238E27FC236}">
                  <a16:creationId xmlns:a16="http://schemas.microsoft.com/office/drawing/2014/main" id="{4685D6FB-618A-E292-4A0B-EFB7FD5B922A}"/>
                </a:ext>
              </a:extLst>
            </p:cNvPr>
            <p:cNvSpPr/>
            <p:nvPr/>
          </p:nvSpPr>
          <p:spPr>
            <a:xfrm>
              <a:off x="4957827" y="4299341"/>
              <a:ext cx="762583" cy="914400"/>
            </a:xfrm>
            <a:prstGeom prst="mathPlus">
              <a:avLst/>
            </a:prstGeom>
            <a:solidFill>
              <a:srgbClr val="A609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quals 16">
              <a:extLst>
                <a:ext uri="{FF2B5EF4-FFF2-40B4-BE49-F238E27FC236}">
                  <a16:creationId xmlns:a16="http://schemas.microsoft.com/office/drawing/2014/main" id="{19466F20-53AE-C713-0159-D94938A808BC}"/>
                </a:ext>
              </a:extLst>
            </p:cNvPr>
            <p:cNvSpPr/>
            <p:nvPr/>
          </p:nvSpPr>
          <p:spPr>
            <a:xfrm>
              <a:off x="8351115" y="4423822"/>
              <a:ext cx="744487" cy="665438"/>
            </a:xfrm>
            <a:prstGeom prst="mathEqual">
              <a:avLst/>
            </a:prstGeom>
            <a:solidFill>
              <a:srgbClr val="A609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TextBox 20">
            <a:extLst>
              <a:ext uri="{FF2B5EF4-FFF2-40B4-BE49-F238E27FC236}">
                <a16:creationId xmlns:a16="http://schemas.microsoft.com/office/drawing/2014/main" id="{6DE200F8-C9CE-C5CC-F49F-3F37C7E15A76}"/>
              </a:ext>
            </a:extLst>
          </p:cNvPr>
          <p:cNvSpPr txBox="1"/>
          <p:nvPr/>
        </p:nvSpPr>
        <p:spPr>
          <a:xfrm>
            <a:off x="79623" y="6579908"/>
            <a:ext cx="10001418" cy="253916"/>
          </a:xfrm>
          <a:prstGeom prst="rect">
            <a:avLst/>
          </a:prstGeom>
          <a:noFill/>
        </p:spPr>
        <p:txBody>
          <a:bodyPr wrap="square">
            <a:spAutoFit/>
          </a:bodyPr>
          <a:lstStyle/>
          <a:p>
            <a:r>
              <a:rPr lang="en-US" sz="1050" dirty="0">
                <a:effectLst/>
              </a:rPr>
              <a:t>Department of Justice Drug Enforcement Administration, </a:t>
            </a:r>
            <a:r>
              <a:rPr lang="en-US" sz="1050" dirty="0"/>
              <a:t>21 CFR Part 1306, Docket No. DEA-702, RIN 1117-AB73</a:t>
            </a:r>
          </a:p>
        </p:txBody>
      </p:sp>
    </p:spTree>
    <p:extLst>
      <p:ext uri="{BB962C8B-B14F-4D97-AF65-F5344CB8AC3E}">
        <p14:creationId xmlns:p14="http://schemas.microsoft.com/office/powerpoint/2010/main" val="3021675682"/>
      </p:ext>
    </p:extLst>
  </p:cSld>
  <p:clrMapOvr>
    <a:masterClrMapping/>
  </p:clrMapOvr>
</p:sld>
</file>

<file path=ppt/theme/theme1.xml><?xml version="1.0" encoding="utf-8"?>
<a:theme xmlns:a="http://schemas.openxmlformats.org/drawingml/2006/main" name="int_sys_pres_4x3_161219_02">
  <a:themeElements>
    <a:clrScheme name="UCH 2022">
      <a:dk1>
        <a:srgbClr val="000000"/>
      </a:dk1>
      <a:lt1>
        <a:srgbClr val="FFFFFF"/>
      </a:lt1>
      <a:dk2>
        <a:srgbClr val="3B5470"/>
      </a:dk2>
      <a:lt2>
        <a:srgbClr val="EBEBE6"/>
      </a:lt2>
      <a:accent1>
        <a:srgbClr val="A6093D"/>
      </a:accent1>
      <a:accent2>
        <a:srgbClr val="ECAE43"/>
      </a:accent2>
      <a:accent3>
        <a:srgbClr val="C75643"/>
      </a:accent3>
      <a:accent4>
        <a:srgbClr val="87893A"/>
      </a:accent4>
      <a:accent5>
        <a:srgbClr val="768692"/>
      </a:accent5>
      <a:accent6>
        <a:srgbClr val="A4BCC2"/>
      </a:accent6>
      <a:hlink>
        <a:srgbClr val="A6093D"/>
      </a:hlink>
      <a:folHlink>
        <a:srgbClr val="42556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6093D"/>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sys_16x9_pres_basic_170131" id="{8103331F-0175-4386-929E-D5DF8DC72CB4}" vid="{8A9E33FF-1F38-4243-9DD1-770151229B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0A49D4AE651A439310241759C1E6F0" ma:contentTypeVersion="15" ma:contentTypeDescription="Create a new document." ma:contentTypeScope="" ma:versionID="04e950fca9dc58e41c81253f8498ddd4">
  <xsd:schema xmlns:xsd="http://www.w3.org/2001/XMLSchema" xmlns:xs="http://www.w3.org/2001/XMLSchema" xmlns:p="http://schemas.microsoft.com/office/2006/metadata/properties" xmlns:ns2="0eba6af7-2b66-42ae-9a30-27931098f4c4" xmlns:ns3="51871364-62dc-416a-97ae-1b82ac9a304a" xmlns:ns4="8864b64f-1233-41be-a075-290d430449b7" targetNamespace="http://schemas.microsoft.com/office/2006/metadata/properties" ma:root="true" ma:fieldsID="8eacb7712f938ffaa56b4f45449661ef" ns2:_="" ns3:_="" ns4:_="">
    <xsd:import namespace="0eba6af7-2b66-42ae-9a30-27931098f4c4"/>
    <xsd:import namespace="51871364-62dc-416a-97ae-1b82ac9a304a"/>
    <xsd:import namespace="8864b64f-1233-41be-a075-290d430449b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DateTaken" minOccurs="0"/>
                <xsd:element ref="ns3:MediaLengthInSeconds" minOccurs="0"/>
                <xsd:element ref="ns3:MediaServiceObjectDetectorVersions" minOccurs="0"/>
                <xsd:element ref="ns3:MediaServiceGenerationTime" minOccurs="0"/>
                <xsd:element ref="ns3:MediaServiceEventHashCode" minOccurs="0"/>
                <xsd:element ref="ns3:MediaServiceLocation"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ba6af7-2b66-42ae-9a30-27931098f4c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871364-62dc-416a-97ae-1b82ac9a304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4167732-f0be-4849-9b58-dc884c6d37a5"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64b64f-1233-41be-a075-290d430449b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2b322ab-75aa-42f9-9c30-1cc89b13978a}" ma:internalName="TaxCatchAll" ma:showField="CatchAllData" ma:web="0eba6af7-2b66-42ae-9a30-27931098f4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864b64f-1233-41be-a075-290d430449b7" xsi:nil="true"/>
    <lcf76f155ced4ddcb4097134ff3c332f xmlns="51871364-62dc-416a-97ae-1b82ac9a304a">
      <Terms xmlns="http://schemas.microsoft.com/office/infopath/2007/PartnerControls"/>
    </lcf76f155ced4ddcb4097134ff3c332f>
    <MediaLengthInSeconds xmlns="51871364-62dc-416a-97ae-1b82ac9a304a" xsi:nil="true"/>
    <SharedWithUsers xmlns="0eba6af7-2b66-42ae-9a30-27931098f4c4">
      <UserInfo>
        <DisplayName/>
        <AccountId xsi:nil="true"/>
        <AccountType/>
      </UserInfo>
    </SharedWithUsers>
  </documentManagement>
</p:properties>
</file>

<file path=customXml/itemProps1.xml><?xml version="1.0" encoding="utf-8"?>
<ds:datastoreItem xmlns:ds="http://schemas.openxmlformats.org/officeDocument/2006/customXml" ds:itemID="{E5F62FC0-A060-4248-A7F5-BC9B9DD654E2}">
  <ds:schemaRefs>
    <ds:schemaRef ds:uri="http://schemas.microsoft.com/sharepoint/v3/contenttype/forms"/>
  </ds:schemaRefs>
</ds:datastoreItem>
</file>

<file path=customXml/itemProps2.xml><?xml version="1.0" encoding="utf-8"?>
<ds:datastoreItem xmlns:ds="http://schemas.openxmlformats.org/officeDocument/2006/customXml" ds:itemID="{AAEFEB89-E097-44E2-9B62-072151EAE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ba6af7-2b66-42ae-9a30-27931098f4c4"/>
    <ds:schemaRef ds:uri="51871364-62dc-416a-97ae-1b82ac9a304a"/>
    <ds:schemaRef ds:uri="8864b64f-1233-41be-a075-290d43044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AAA96F-2C0C-419B-9D64-FE280E096400}">
  <ds:schemaRefs>
    <ds:schemaRef ds:uri="51871364-62dc-416a-97ae-1b82ac9a304a"/>
    <ds:schemaRef ds:uri="http://schemas.microsoft.com/office/2006/metadata/properties"/>
    <ds:schemaRef ds:uri="http://purl.org/dc/elements/1.1/"/>
    <ds:schemaRef ds:uri="http://www.w3.org/XML/1998/namespace"/>
    <ds:schemaRef ds:uri="8864b64f-1233-41be-a075-290d430449b7"/>
    <ds:schemaRef ds:uri="http://purl.org/dc/dcmitype/"/>
    <ds:schemaRef ds:uri="http://schemas.microsoft.com/office/2006/documentManagement/types"/>
    <ds:schemaRef ds:uri="0eba6af7-2b66-42ae-9a30-27931098f4c4"/>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sys_16x9_pres_basic_170131</Template>
  <TotalTime>9790</TotalTime>
  <Words>1806</Words>
  <Application>Microsoft Office PowerPoint</Application>
  <PresentationFormat>Widescreen</PresentationFormat>
  <Paragraphs>222</Paragraphs>
  <Slides>26</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vt:lpstr>
      <vt:lpstr>Source Sans Pro</vt:lpstr>
      <vt:lpstr>Wingdings</vt:lpstr>
      <vt:lpstr>int_sys_pres_4x3_161219_02</vt:lpstr>
      <vt:lpstr>Implementation of a Hospital-Based Take-Home Methadone Process is Feasible and Saves Healthcare Dollars</vt:lpstr>
      <vt:lpstr>Disclosures</vt:lpstr>
      <vt:lpstr>Background</vt:lpstr>
      <vt:lpstr>Background</vt:lpstr>
      <vt:lpstr>Background</vt:lpstr>
      <vt:lpstr>Background</vt:lpstr>
      <vt:lpstr>Background</vt:lpstr>
      <vt:lpstr>Background</vt:lpstr>
      <vt:lpstr>Background</vt:lpstr>
      <vt:lpstr>Purpose</vt:lpstr>
      <vt:lpstr>Learning Objective</vt:lpstr>
      <vt:lpstr>Federal Methadone Dispensing Exceptions: the 72 Hour Rule</vt:lpstr>
      <vt:lpstr>Methods: Process Development</vt:lpstr>
      <vt:lpstr>Methods: Process Development</vt:lpstr>
      <vt:lpstr>Process requirements  </vt:lpstr>
      <vt:lpstr>Methods: Operational  Workflow</vt:lpstr>
      <vt:lpstr>Methods:  EPIC Build </vt:lpstr>
      <vt:lpstr>Methods:  EPIC Build </vt:lpstr>
      <vt:lpstr>Methods:  EPIC Build </vt:lpstr>
      <vt:lpstr>Results</vt:lpstr>
      <vt:lpstr>Number of Patients with Take-Homes by Month  (Nov 23’-Nov 24’)</vt:lpstr>
      <vt:lpstr>Average Take-Home Quantity &amp; Dose (mg) by Month (Nov 23’-Nov 24’)</vt:lpstr>
      <vt:lpstr>Number of Orders by Discharge Day of the Week  (Nov 23’-Nov 24’)</vt:lpstr>
      <vt:lpstr>Expected Cost Savings between Nov 23’ to Nov 24’</vt:lpstr>
      <vt:lpstr>Implications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28pt Arial Bold, UCHealth Dark Red</dc:title>
  <dc:creator>Rita Sulma</dc:creator>
  <cp:lastModifiedBy>Calcaterra, Susan L2</cp:lastModifiedBy>
  <cp:revision>286</cp:revision>
  <cp:lastPrinted>2024-08-22T16:55:58Z</cp:lastPrinted>
  <dcterms:created xsi:type="dcterms:W3CDTF">2022-06-15T15:07:37Z</dcterms:created>
  <dcterms:modified xsi:type="dcterms:W3CDTF">2024-11-15T00:21:36Z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0x010100C50A49D4AE651A439310241759C1E6F0</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