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4"/>
  </p:sldMasterIdLst>
  <p:notesMasterIdLst>
    <p:notesMasterId r:id="rId52"/>
  </p:notesMasterIdLst>
  <p:sldIdLst>
    <p:sldId id="258" r:id="rId5"/>
    <p:sldId id="384" r:id="rId6"/>
    <p:sldId id="400" r:id="rId7"/>
    <p:sldId id="261" r:id="rId8"/>
    <p:sldId id="379" r:id="rId9"/>
    <p:sldId id="345" r:id="rId10"/>
    <p:sldId id="259" r:id="rId11"/>
    <p:sldId id="347" r:id="rId12"/>
    <p:sldId id="380" r:id="rId13"/>
    <p:sldId id="376" r:id="rId14"/>
    <p:sldId id="372" r:id="rId15"/>
    <p:sldId id="373" r:id="rId16"/>
    <p:sldId id="374" r:id="rId17"/>
    <p:sldId id="375" r:id="rId18"/>
    <p:sldId id="377" r:id="rId19"/>
    <p:sldId id="407" r:id="rId20"/>
    <p:sldId id="348" r:id="rId21"/>
    <p:sldId id="387" r:id="rId22"/>
    <p:sldId id="356" r:id="rId23"/>
    <p:sldId id="370" r:id="rId24"/>
    <p:sldId id="358" r:id="rId25"/>
    <p:sldId id="378" r:id="rId26"/>
    <p:sldId id="359" r:id="rId27"/>
    <p:sldId id="402" r:id="rId28"/>
    <p:sldId id="369" r:id="rId29"/>
    <p:sldId id="414" r:id="rId30"/>
    <p:sldId id="409" r:id="rId31"/>
    <p:sldId id="381" r:id="rId32"/>
    <p:sldId id="410" r:id="rId33"/>
    <p:sldId id="415" r:id="rId34"/>
    <p:sldId id="412" r:id="rId35"/>
    <p:sldId id="364" r:id="rId36"/>
    <p:sldId id="404" r:id="rId37"/>
    <p:sldId id="405" r:id="rId38"/>
    <p:sldId id="413" r:id="rId39"/>
    <p:sldId id="416" r:id="rId40"/>
    <p:sldId id="406" r:id="rId41"/>
    <p:sldId id="396" r:id="rId42"/>
    <p:sldId id="366" r:id="rId43"/>
    <p:sldId id="367" r:id="rId44"/>
    <p:sldId id="390" r:id="rId45"/>
    <p:sldId id="368" r:id="rId46"/>
    <p:sldId id="392" r:id="rId47"/>
    <p:sldId id="394" r:id="rId48"/>
    <p:sldId id="393" r:id="rId49"/>
    <p:sldId id="408" r:id="rId50"/>
    <p:sldId id="39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3F9F"/>
    <a:srgbClr val="E56FAB"/>
    <a:srgbClr val="F278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B0218-4080-E492-D768-99745D096356}" v="207" dt="2024-11-15T14:32:40.416"/>
    <p1510:client id="{1701D598-A8AF-CAC8-E14D-3ACE535CB73D}" v="209" dt="2024-11-15T00:19:01.462"/>
    <p1510:client id="{35313FF0-6169-2445-8541-A9BAF6EE3D17}" v="1" dt="2024-11-14T23:50:55.134"/>
    <p1510:client id="{43E448FE-B8A7-F6D5-5982-BDBCC829E622}" v="299" dt="2024-11-15T13:22:12.646"/>
    <p1510:client id="{4963D670-5B37-3E1C-B59A-FF14999018AC}" v="18" dt="2024-11-15T14:06:05.871"/>
    <p1510:client id="{4CBA5381-3885-80BE-6B5C-7301B130090B}" v="21" dt="2024-11-15T12:54:59.410"/>
    <p1510:client id="{6A2AF5E8-5E8F-78F8-7C00-147C04528957}" v="90" dt="2024-11-15T17:43:31.409"/>
    <p1510:client id="{8D6246E0-D4A7-EBBD-7405-53E8950CC0D0}" v="2" dt="2024-11-14T00:05:47.789"/>
    <p1510:client id="{9AE62728-6785-6D33-55EE-CD3B4A1C925E}" v="1" dt="2024-11-15T14:54:10.696"/>
    <p1510:client id="{B03A64C4-A53E-BBD6-E770-08BE2AAF3A66}" v="59" dt="2024-11-15T00:23:11.879"/>
    <p1510:client id="{B1A7A08C-0CD5-A754-0983-B3839394224F}" v="4" dt="2024-11-15T15:05:37.719"/>
    <p1510:client id="{C24C8426-520A-353B-9904-0B316C80C1AD}" v="11" dt="2024-11-15T12:54:26.224"/>
    <p1510:client id="{C44250DA-8A97-7DF2-B40C-91A9A5312C5D}" v="65" dt="2024-11-14T22:47:59.633"/>
    <p1510:client id="{DEAE81B8-8B8C-7143-3FB2-A4782E1AD388}" v="2" dt="2024-11-14T19:34:18.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15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D505C-5426-42DA-9E3D-DFA02DA0346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4121795-45EA-4748-B1C9-FF2EDF28246B}">
      <dgm:prSet phldrT="[Text]" custT="1"/>
      <dgm:spPr>
        <a:solidFill>
          <a:srgbClr val="F27875"/>
        </a:solidFill>
      </dgm:spPr>
      <dgm:t>
        <a:bodyPr/>
        <a:lstStyle/>
        <a:p>
          <a:r>
            <a:rPr lang="en-US" sz="3200" b="1"/>
            <a:t>Communication</a:t>
          </a:r>
        </a:p>
      </dgm:t>
    </dgm:pt>
    <dgm:pt modelId="{FE65E75D-E375-4AC3-BAD9-EA78A62EA77D}" type="parTrans" cxnId="{D29B9547-9B6F-4221-96B9-06735B63332E}">
      <dgm:prSet/>
      <dgm:spPr/>
      <dgm:t>
        <a:bodyPr/>
        <a:lstStyle/>
        <a:p>
          <a:endParaRPr lang="en-US"/>
        </a:p>
      </dgm:t>
    </dgm:pt>
    <dgm:pt modelId="{1854A01F-73D0-48CB-9BCE-922777C45CC0}" type="sibTrans" cxnId="{D29B9547-9B6F-4221-96B9-06735B63332E}">
      <dgm:prSet/>
      <dgm:spPr/>
      <dgm:t>
        <a:bodyPr/>
        <a:lstStyle/>
        <a:p>
          <a:endParaRPr lang="en-US"/>
        </a:p>
      </dgm:t>
    </dgm:pt>
    <dgm:pt modelId="{D52AF0C6-E028-4213-8736-73E1BEA780A3}">
      <dgm:prSet phldrT="[Text]" custT="1"/>
      <dgm:spPr>
        <a:solidFill>
          <a:srgbClr val="AA3F9F"/>
        </a:solidFill>
        <a:ln>
          <a:solidFill>
            <a:srgbClr val="AA3F9F"/>
          </a:solidFill>
        </a:ln>
      </dgm:spPr>
      <dgm:t>
        <a:bodyPr/>
        <a:lstStyle/>
        <a:p>
          <a:r>
            <a:rPr lang="en-US" sz="3200" b="1"/>
            <a:t>Patient Experience</a:t>
          </a:r>
        </a:p>
      </dgm:t>
    </dgm:pt>
    <dgm:pt modelId="{9F60EFCE-5DA7-4081-A970-F8B922120139}" type="parTrans" cxnId="{15188E91-7FC3-471C-BC31-61F120B0CEB9}">
      <dgm:prSet/>
      <dgm:spPr/>
      <dgm:t>
        <a:bodyPr/>
        <a:lstStyle/>
        <a:p>
          <a:endParaRPr lang="en-US"/>
        </a:p>
      </dgm:t>
    </dgm:pt>
    <dgm:pt modelId="{2F637464-F1A2-4928-944A-CF54D7F492FA}" type="sibTrans" cxnId="{15188E91-7FC3-471C-BC31-61F120B0CEB9}">
      <dgm:prSet/>
      <dgm:spPr/>
      <dgm:t>
        <a:bodyPr/>
        <a:lstStyle/>
        <a:p>
          <a:endParaRPr lang="en-US"/>
        </a:p>
      </dgm:t>
    </dgm:pt>
    <dgm:pt modelId="{DB699A45-C0ED-4663-A695-51BE4BF57CC6}">
      <dgm:prSet phldrT="[Text]" custT="1"/>
      <dgm:spPr>
        <a:solidFill>
          <a:srgbClr val="E56FAB"/>
        </a:solidFill>
      </dgm:spPr>
      <dgm:t>
        <a:bodyPr/>
        <a:lstStyle/>
        <a:p>
          <a:r>
            <a:rPr lang="en-US" sz="3200" b="1"/>
            <a:t>Safety</a:t>
          </a:r>
        </a:p>
      </dgm:t>
    </dgm:pt>
    <dgm:pt modelId="{27434836-E03A-4922-8E65-659165E84CAD}" type="sibTrans" cxnId="{F7AC4A55-19AE-450A-B3C3-655661632600}">
      <dgm:prSet/>
      <dgm:spPr/>
      <dgm:t>
        <a:bodyPr/>
        <a:lstStyle/>
        <a:p>
          <a:endParaRPr lang="en-US"/>
        </a:p>
      </dgm:t>
    </dgm:pt>
    <dgm:pt modelId="{6E7FCD03-7CEE-4FDA-A03F-D677D9AA6817}" type="parTrans" cxnId="{F7AC4A55-19AE-450A-B3C3-655661632600}">
      <dgm:prSet/>
      <dgm:spPr/>
      <dgm:t>
        <a:bodyPr/>
        <a:lstStyle/>
        <a:p>
          <a:endParaRPr lang="en-US"/>
        </a:p>
      </dgm:t>
    </dgm:pt>
    <dgm:pt modelId="{953B0C61-5227-4CBF-B7AC-CF95273D3A4D}" type="pres">
      <dgm:prSet presAssocID="{93ED505C-5426-42DA-9E3D-DFA02DA03463}" presName="diagram" presStyleCnt="0">
        <dgm:presLayoutVars>
          <dgm:dir/>
          <dgm:resizeHandles val="exact"/>
        </dgm:presLayoutVars>
      </dgm:prSet>
      <dgm:spPr/>
    </dgm:pt>
    <dgm:pt modelId="{7D1A6A80-62AF-483F-9B15-F9FBFBDC7E52}" type="pres">
      <dgm:prSet presAssocID="{94121795-45EA-4748-B1C9-FF2EDF28246B}" presName="node" presStyleLbl="node1" presStyleIdx="0" presStyleCnt="3" custLinFactNeighborY="-1429">
        <dgm:presLayoutVars>
          <dgm:bulletEnabled val="1"/>
        </dgm:presLayoutVars>
      </dgm:prSet>
      <dgm:spPr/>
    </dgm:pt>
    <dgm:pt modelId="{3DFA0C3D-FCE2-4619-9A74-972469AE3F81}" type="pres">
      <dgm:prSet presAssocID="{1854A01F-73D0-48CB-9BCE-922777C45CC0}" presName="sibTrans" presStyleCnt="0"/>
      <dgm:spPr/>
    </dgm:pt>
    <dgm:pt modelId="{188FD3CE-40B4-4FB9-988D-6912C6FCB389}" type="pres">
      <dgm:prSet presAssocID="{DB699A45-C0ED-4663-A695-51BE4BF57CC6}" presName="node" presStyleLbl="node1" presStyleIdx="1" presStyleCnt="3">
        <dgm:presLayoutVars>
          <dgm:bulletEnabled val="1"/>
        </dgm:presLayoutVars>
      </dgm:prSet>
      <dgm:spPr/>
    </dgm:pt>
    <dgm:pt modelId="{30193E8D-F02F-4978-8EF5-59D574927CA3}" type="pres">
      <dgm:prSet presAssocID="{27434836-E03A-4922-8E65-659165E84CAD}" presName="sibTrans" presStyleCnt="0"/>
      <dgm:spPr/>
    </dgm:pt>
    <dgm:pt modelId="{934B183C-8517-42A8-8A70-350D4532AB41}" type="pres">
      <dgm:prSet presAssocID="{D52AF0C6-E028-4213-8736-73E1BEA780A3}" presName="node" presStyleLbl="node1" presStyleIdx="2" presStyleCnt="3">
        <dgm:presLayoutVars>
          <dgm:bulletEnabled val="1"/>
        </dgm:presLayoutVars>
      </dgm:prSet>
      <dgm:spPr/>
    </dgm:pt>
  </dgm:ptLst>
  <dgm:cxnLst>
    <dgm:cxn modelId="{EC32B363-1357-458E-90AC-46F6B1D1995C}" type="presOf" srcId="{93ED505C-5426-42DA-9E3D-DFA02DA03463}" destId="{953B0C61-5227-4CBF-B7AC-CF95273D3A4D}" srcOrd="0" destOrd="0" presId="urn:microsoft.com/office/officeart/2005/8/layout/default"/>
    <dgm:cxn modelId="{5C4ECA45-9BCB-42A7-9CAD-85146AA80F4D}" type="presOf" srcId="{D52AF0C6-E028-4213-8736-73E1BEA780A3}" destId="{934B183C-8517-42A8-8A70-350D4532AB41}" srcOrd="0" destOrd="0" presId="urn:microsoft.com/office/officeart/2005/8/layout/default"/>
    <dgm:cxn modelId="{D29B9547-9B6F-4221-96B9-06735B63332E}" srcId="{93ED505C-5426-42DA-9E3D-DFA02DA03463}" destId="{94121795-45EA-4748-B1C9-FF2EDF28246B}" srcOrd="0" destOrd="0" parTransId="{FE65E75D-E375-4AC3-BAD9-EA78A62EA77D}" sibTransId="{1854A01F-73D0-48CB-9BCE-922777C45CC0}"/>
    <dgm:cxn modelId="{F7AC4A55-19AE-450A-B3C3-655661632600}" srcId="{93ED505C-5426-42DA-9E3D-DFA02DA03463}" destId="{DB699A45-C0ED-4663-A695-51BE4BF57CC6}" srcOrd="1" destOrd="0" parTransId="{6E7FCD03-7CEE-4FDA-A03F-D677D9AA6817}" sibTransId="{27434836-E03A-4922-8E65-659165E84CAD}"/>
    <dgm:cxn modelId="{15188E91-7FC3-471C-BC31-61F120B0CEB9}" srcId="{93ED505C-5426-42DA-9E3D-DFA02DA03463}" destId="{D52AF0C6-E028-4213-8736-73E1BEA780A3}" srcOrd="2" destOrd="0" parTransId="{9F60EFCE-5DA7-4081-A970-F8B922120139}" sibTransId="{2F637464-F1A2-4928-944A-CF54D7F492FA}"/>
    <dgm:cxn modelId="{4D4C71B7-2EA4-487C-BC30-0B607AC7D222}" type="presOf" srcId="{DB699A45-C0ED-4663-A695-51BE4BF57CC6}" destId="{188FD3CE-40B4-4FB9-988D-6912C6FCB389}" srcOrd="0" destOrd="0" presId="urn:microsoft.com/office/officeart/2005/8/layout/default"/>
    <dgm:cxn modelId="{5E57A3CB-4737-4DB7-99F9-EDD03B08EC23}" type="presOf" srcId="{94121795-45EA-4748-B1C9-FF2EDF28246B}" destId="{7D1A6A80-62AF-483F-9B15-F9FBFBDC7E52}" srcOrd="0" destOrd="0" presId="urn:microsoft.com/office/officeart/2005/8/layout/default"/>
    <dgm:cxn modelId="{9FE0A3BD-2B56-48C3-A488-6502D7F84808}" type="presParOf" srcId="{953B0C61-5227-4CBF-B7AC-CF95273D3A4D}" destId="{7D1A6A80-62AF-483F-9B15-F9FBFBDC7E52}" srcOrd="0" destOrd="0" presId="urn:microsoft.com/office/officeart/2005/8/layout/default"/>
    <dgm:cxn modelId="{69BD89D8-564F-4F95-A4EE-52EB80E2C214}" type="presParOf" srcId="{953B0C61-5227-4CBF-B7AC-CF95273D3A4D}" destId="{3DFA0C3D-FCE2-4619-9A74-972469AE3F81}" srcOrd="1" destOrd="0" presId="urn:microsoft.com/office/officeart/2005/8/layout/default"/>
    <dgm:cxn modelId="{D6DABAEB-0EF9-4F2F-A21A-DF67AB864B7D}" type="presParOf" srcId="{953B0C61-5227-4CBF-B7AC-CF95273D3A4D}" destId="{188FD3CE-40B4-4FB9-988D-6912C6FCB389}" srcOrd="2" destOrd="0" presId="urn:microsoft.com/office/officeart/2005/8/layout/default"/>
    <dgm:cxn modelId="{37AF9002-A494-4389-BA98-D65F04847144}" type="presParOf" srcId="{953B0C61-5227-4CBF-B7AC-CF95273D3A4D}" destId="{30193E8D-F02F-4978-8EF5-59D574927CA3}" srcOrd="3" destOrd="0" presId="urn:microsoft.com/office/officeart/2005/8/layout/default"/>
    <dgm:cxn modelId="{D179C92A-36CF-411F-A269-CC1BCA20FBF0}" type="presParOf" srcId="{953B0C61-5227-4CBF-B7AC-CF95273D3A4D}" destId="{934B183C-8517-42A8-8A70-350D4532AB4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A6E5D-94B1-48E7-802D-D9E0964042A0}"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en-US"/>
        </a:p>
      </dgm:t>
    </dgm:pt>
    <dgm:pt modelId="{1ADF3847-EBF8-4A71-967A-038A363E28D0}">
      <dgm:prSet phldrT="[Text]" custT="1"/>
      <dgm:spPr>
        <a:solidFill>
          <a:srgbClr val="F27875"/>
        </a:solidFill>
      </dgm:spPr>
      <dgm:t>
        <a:bodyPr/>
        <a:lstStyle/>
        <a:p>
          <a:r>
            <a:rPr lang="en-US" sz="4400" b="1">
              <a:solidFill>
                <a:schemeClr val="tx1"/>
              </a:solidFill>
            </a:rPr>
            <a:t>Interdisciplinary Communication</a:t>
          </a:r>
        </a:p>
      </dgm:t>
    </dgm:pt>
    <dgm:pt modelId="{47EC0AFF-DC76-48E4-B136-9EB77D8FD870}" type="parTrans" cxnId="{03C69B46-03E1-49C5-9DA6-E9561CA778E7}">
      <dgm:prSet/>
      <dgm:spPr/>
      <dgm:t>
        <a:bodyPr/>
        <a:lstStyle/>
        <a:p>
          <a:endParaRPr lang="en-US"/>
        </a:p>
      </dgm:t>
    </dgm:pt>
    <dgm:pt modelId="{5E922529-4C52-40CF-894C-AA71F9D00041}" type="sibTrans" cxnId="{03C69B46-03E1-49C5-9DA6-E9561CA778E7}">
      <dgm:prSet/>
      <dgm:spPr/>
      <dgm:t>
        <a:bodyPr/>
        <a:lstStyle/>
        <a:p>
          <a:endParaRPr lang="en-US"/>
        </a:p>
      </dgm:t>
    </dgm:pt>
    <dgm:pt modelId="{09B6DAF9-6623-4E6F-A5DC-2668BF66FC66}">
      <dgm:prSet phldrT="[Text]" custT="1"/>
      <dgm:spPr>
        <a:solidFill>
          <a:srgbClr val="F27875"/>
        </a:solidFill>
      </dgm:spPr>
      <dgm:t>
        <a:bodyPr/>
        <a:lstStyle/>
        <a:p>
          <a:r>
            <a:rPr lang="en-US" sz="2400">
              <a:solidFill>
                <a:schemeClr val="tx1"/>
              </a:solidFill>
            </a:rPr>
            <a:t>Rounding with primary team</a:t>
          </a:r>
        </a:p>
      </dgm:t>
    </dgm:pt>
    <dgm:pt modelId="{DC31C913-8381-4779-B0F4-6189A7B4EA53}" type="parTrans" cxnId="{0B8FB45F-013D-4E96-8711-FA3F5970F99F}">
      <dgm:prSet/>
      <dgm:spPr/>
      <dgm:t>
        <a:bodyPr/>
        <a:lstStyle/>
        <a:p>
          <a:endParaRPr lang="en-US"/>
        </a:p>
      </dgm:t>
    </dgm:pt>
    <dgm:pt modelId="{A3837DBF-5C4A-40F2-864E-2AE63C670DF7}" type="sibTrans" cxnId="{0B8FB45F-013D-4E96-8711-FA3F5970F99F}">
      <dgm:prSet/>
      <dgm:spPr/>
      <dgm:t>
        <a:bodyPr/>
        <a:lstStyle/>
        <a:p>
          <a:endParaRPr lang="en-US"/>
        </a:p>
      </dgm:t>
    </dgm:pt>
    <dgm:pt modelId="{84811524-0B87-4B2A-92E2-5C95DB48FDBD}">
      <dgm:prSet phldrT="[Text]" custT="1"/>
      <dgm:spPr>
        <a:solidFill>
          <a:srgbClr val="F27875"/>
        </a:solidFill>
      </dgm:spPr>
      <dgm:t>
        <a:bodyPr/>
        <a:lstStyle/>
        <a:p>
          <a:r>
            <a:rPr lang="en-US" sz="2400">
              <a:solidFill>
                <a:schemeClr val="tx1"/>
              </a:solidFill>
            </a:rPr>
            <a:t>One-on-one discussions with bedside nursing</a:t>
          </a:r>
        </a:p>
      </dgm:t>
    </dgm:pt>
    <dgm:pt modelId="{663E28AA-7B28-4AFD-9AC4-A36AD580770C}" type="parTrans" cxnId="{65D630EE-5052-43C4-B24C-CA2E0D078729}">
      <dgm:prSet/>
      <dgm:spPr/>
      <dgm:t>
        <a:bodyPr/>
        <a:lstStyle/>
        <a:p>
          <a:endParaRPr lang="en-US"/>
        </a:p>
      </dgm:t>
    </dgm:pt>
    <dgm:pt modelId="{CE9C150F-B453-4155-A138-EDDDA282560B}" type="sibTrans" cxnId="{65D630EE-5052-43C4-B24C-CA2E0D078729}">
      <dgm:prSet/>
      <dgm:spPr/>
      <dgm:t>
        <a:bodyPr/>
        <a:lstStyle/>
        <a:p>
          <a:endParaRPr lang="en-US"/>
        </a:p>
      </dgm:t>
    </dgm:pt>
    <dgm:pt modelId="{FFD99AFD-9669-428B-8B0D-2005DCA6D762}">
      <dgm:prSet phldrT="[Text]" custT="1"/>
      <dgm:spPr>
        <a:solidFill>
          <a:srgbClr val="F27875"/>
        </a:solidFill>
      </dgm:spPr>
      <dgm:t>
        <a:bodyPr/>
        <a:lstStyle/>
        <a:p>
          <a:r>
            <a:rPr lang="en-US" sz="2400">
              <a:solidFill>
                <a:schemeClr val="tx1"/>
              </a:solidFill>
            </a:rPr>
            <a:t>Just in time huddles</a:t>
          </a:r>
        </a:p>
      </dgm:t>
    </dgm:pt>
    <dgm:pt modelId="{8D3DC265-C9EF-45DE-8BC9-9221C3AEFD9C}" type="parTrans" cxnId="{A89E8B58-B9C4-4666-A0F0-046D911217F3}">
      <dgm:prSet/>
      <dgm:spPr/>
      <dgm:t>
        <a:bodyPr/>
        <a:lstStyle/>
        <a:p>
          <a:endParaRPr lang="en-US"/>
        </a:p>
      </dgm:t>
    </dgm:pt>
    <dgm:pt modelId="{5B8EEB74-D430-4646-8939-0110238F6DFB}" type="sibTrans" cxnId="{A89E8B58-B9C4-4666-A0F0-046D911217F3}">
      <dgm:prSet/>
      <dgm:spPr/>
      <dgm:t>
        <a:bodyPr/>
        <a:lstStyle/>
        <a:p>
          <a:endParaRPr lang="en-US"/>
        </a:p>
      </dgm:t>
    </dgm:pt>
    <dgm:pt modelId="{E4093FC0-5AB0-4A4E-B92A-E799D24A819F}" type="pres">
      <dgm:prSet presAssocID="{F07A6E5D-94B1-48E7-802D-D9E0964042A0}" presName="hierChild1" presStyleCnt="0">
        <dgm:presLayoutVars>
          <dgm:orgChart val="1"/>
          <dgm:chPref val="1"/>
          <dgm:dir/>
          <dgm:animOne val="branch"/>
          <dgm:animLvl val="lvl"/>
          <dgm:resizeHandles/>
        </dgm:presLayoutVars>
      </dgm:prSet>
      <dgm:spPr/>
    </dgm:pt>
    <dgm:pt modelId="{0A8CA5F8-3E6E-4C3A-9089-35CE78AA3F61}" type="pres">
      <dgm:prSet presAssocID="{1ADF3847-EBF8-4A71-967A-038A363E28D0}" presName="hierRoot1" presStyleCnt="0">
        <dgm:presLayoutVars>
          <dgm:hierBranch val="init"/>
        </dgm:presLayoutVars>
      </dgm:prSet>
      <dgm:spPr/>
    </dgm:pt>
    <dgm:pt modelId="{4C440368-5162-441B-BB90-6113A7FABCD6}" type="pres">
      <dgm:prSet presAssocID="{1ADF3847-EBF8-4A71-967A-038A363E28D0}" presName="rootComposite1" presStyleCnt="0"/>
      <dgm:spPr/>
    </dgm:pt>
    <dgm:pt modelId="{B0641369-86BE-4F51-A0FD-A07D979A5D2B}" type="pres">
      <dgm:prSet presAssocID="{1ADF3847-EBF8-4A71-967A-038A363E28D0}" presName="rootText1" presStyleLbl="node0" presStyleIdx="0" presStyleCnt="1" custScaleX="342046" custLinFactNeighborX="0" custLinFactNeighborY="-76898">
        <dgm:presLayoutVars>
          <dgm:chPref val="3"/>
        </dgm:presLayoutVars>
      </dgm:prSet>
      <dgm:spPr/>
    </dgm:pt>
    <dgm:pt modelId="{FACC50BA-B038-4F28-9157-C1B4B158096F}" type="pres">
      <dgm:prSet presAssocID="{1ADF3847-EBF8-4A71-967A-038A363E28D0}" presName="rootConnector1" presStyleLbl="node1" presStyleIdx="0" presStyleCnt="0"/>
      <dgm:spPr/>
    </dgm:pt>
    <dgm:pt modelId="{223081B8-5FFE-4F08-9AD8-D1040DAE8090}" type="pres">
      <dgm:prSet presAssocID="{1ADF3847-EBF8-4A71-967A-038A363E28D0}" presName="hierChild2" presStyleCnt="0"/>
      <dgm:spPr/>
    </dgm:pt>
    <dgm:pt modelId="{FAC0281E-56B6-4E96-BAE8-FB6CD484AD64}" type="pres">
      <dgm:prSet presAssocID="{DC31C913-8381-4779-B0F4-6189A7B4EA53}" presName="Name37" presStyleLbl="parChTrans1D2" presStyleIdx="0" presStyleCnt="3"/>
      <dgm:spPr/>
    </dgm:pt>
    <dgm:pt modelId="{2A509E2A-0F91-499B-BD24-0F4F9F3B20FF}" type="pres">
      <dgm:prSet presAssocID="{09B6DAF9-6623-4E6F-A5DC-2668BF66FC66}" presName="hierRoot2" presStyleCnt="0">
        <dgm:presLayoutVars>
          <dgm:hierBranch val="init"/>
        </dgm:presLayoutVars>
      </dgm:prSet>
      <dgm:spPr/>
    </dgm:pt>
    <dgm:pt modelId="{9ADAD02E-BEA7-4EA2-9265-EA3C29144761}" type="pres">
      <dgm:prSet presAssocID="{09B6DAF9-6623-4E6F-A5DC-2668BF66FC66}" presName="rootComposite" presStyleCnt="0"/>
      <dgm:spPr/>
    </dgm:pt>
    <dgm:pt modelId="{07BC4612-61F5-47FB-AC11-5959E4DDAD2E}" type="pres">
      <dgm:prSet presAssocID="{09B6DAF9-6623-4E6F-A5DC-2668BF66FC66}" presName="rootText" presStyleLbl="node2" presStyleIdx="0" presStyleCnt="3">
        <dgm:presLayoutVars>
          <dgm:chPref val="3"/>
        </dgm:presLayoutVars>
      </dgm:prSet>
      <dgm:spPr/>
    </dgm:pt>
    <dgm:pt modelId="{18E82064-E9D8-48D9-B703-F57079A86C32}" type="pres">
      <dgm:prSet presAssocID="{09B6DAF9-6623-4E6F-A5DC-2668BF66FC66}" presName="rootConnector" presStyleLbl="node2" presStyleIdx="0" presStyleCnt="3"/>
      <dgm:spPr/>
    </dgm:pt>
    <dgm:pt modelId="{7C2D2DD5-5B9F-490F-81DF-9D19B45BDB67}" type="pres">
      <dgm:prSet presAssocID="{09B6DAF9-6623-4E6F-A5DC-2668BF66FC66}" presName="hierChild4" presStyleCnt="0"/>
      <dgm:spPr/>
    </dgm:pt>
    <dgm:pt modelId="{136D69EA-8E2F-4B79-93EF-8F3EA1C71187}" type="pres">
      <dgm:prSet presAssocID="{09B6DAF9-6623-4E6F-A5DC-2668BF66FC66}" presName="hierChild5" presStyleCnt="0"/>
      <dgm:spPr/>
    </dgm:pt>
    <dgm:pt modelId="{C2B82308-F6E7-4673-AF6B-998958022A83}" type="pres">
      <dgm:prSet presAssocID="{663E28AA-7B28-4AFD-9AC4-A36AD580770C}" presName="Name37" presStyleLbl="parChTrans1D2" presStyleIdx="1" presStyleCnt="3"/>
      <dgm:spPr/>
    </dgm:pt>
    <dgm:pt modelId="{6FBF69BD-D520-4DC7-A3A6-9AEF0A4CFCF2}" type="pres">
      <dgm:prSet presAssocID="{84811524-0B87-4B2A-92E2-5C95DB48FDBD}" presName="hierRoot2" presStyleCnt="0">
        <dgm:presLayoutVars>
          <dgm:hierBranch val="init"/>
        </dgm:presLayoutVars>
      </dgm:prSet>
      <dgm:spPr/>
    </dgm:pt>
    <dgm:pt modelId="{3EE30845-5255-467C-A503-8F4B63C9A5EB}" type="pres">
      <dgm:prSet presAssocID="{84811524-0B87-4B2A-92E2-5C95DB48FDBD}" presName="rootComposite" presStyleCnt="0"/>
      <dgm:spPr/>
    </dgm:pt>
    <dgm:pt modelId="{3C48376F-99EB-454A-9C6E-2C081E240B04}" type="pres">
      <dgm:prSet presAssocID="{84811524-0B87-4B2A-92E2-5C95DB48FDBD}" presName="rootText" presStyleLbl="node2" presStyleIdx="1" presStyleCnt="3">
        <dgm:presLayoutVars>
          <dgm:chPref val="3"/>
        </dgm:presLayoutVars>
      </dgm:prSet>
      <dgm:spPr/>
    </dgm:pt>
    <dgm:pt modelId="{D73F5C82-64E9-44B5-9BE4-8645A7194256}" type="pres">
      <dgm:prSet presAssocID="{84811524-0B87-4B2A-92E2-5C95DB48FDBD}" presName="rootConnector" presStyleLbl="node2" presStyleIdx="1" presStyleCnt="3"/>
      <dgm:spPr/>
    </dgm:pt>
    <dgm:pt modelId="{042EAC40-30BA-4A40-80B7-D0276263D6F4}" type="pres">
      <dgm:prSet presAssocID="{84811524-0B87-4B2A-92E2-5C95DB48FDBD}" presName="hierChild4" presStyleCnt="0"/>
      <dgm:spPr/>
    </dgm:pt>
    <dgm:pt modelId="{166C4069-B391-4E39-9B7B-661AA252CABA}" type="pres">
      <dgm:prSet presAssocID="{84811524-0B87-4B2A-92E2-5C95DB48FDBD}" presName="hierChild5" presStyleCnt="0"/>
      <dgm:spPr/>
    </dgm:pt>
    <dgm:pt modelId="{7158C64D-EF96-4BD2-A205-C83989F79DBD}" type="pres">
      <dgm:prSet presAssocID="{8D3DC265-C9EF-45DE-8BC9-9221C3AEFD9C}" presName="Name37" presStyleLbl="parChTrans1D2" presStyleIdx="2" presStyleCnt="3"/>
      <dgm:spPr/>
    </dgm:pt>
    <dgm:pt modelId="{C9EC6579-AC13-421E-B51C-B4A1FF88976A}" type="pres">
      <dgm:prSet presAssocID="{FFD99AFD-9669-428B-8B0D-2005DCA6D762}" presName="hierRoot2" presStyleCnt="0">
        <dgm:presLayoutVars>
          <dgm:hierBranch val="init"/>
        </dgm:presLayoutVars>
      </dgm:prSet>
      <dgm:spPr/>
    </dgm:pt>
    <dgm:pt modelId="{A63C1167-EE05-43C9-8DD7-FE60780D7608}" type="pres">
      <dgm:prSet presAssocID="{FFD99AFD-9669-428B-8B0D-2005DCA6D762}" presName="rootComposite" presStyleCnt="0"/>
      <dgm:spPr/>
    </dgm:pt>
    <dgm:pt modelId="{5D849CD3-BF7F-48D9-BCAB-37F68C428C75}" type="pres">
      <dgm:prSet presAssocID="{FFD99AFD-9669-428B-8B0D-2005DCA6D762}" presName="rootText" presStyleLbl="node2" presStyleIdx="2" presStyleCnt="3">
        <dgm:presLayoutVars>
          <dgm:chPref val="3"/>
        </dgm:presLayoutVars>
      </dgm:prSet>
      <dgm:spPr/>
    </dgm:pt>
    <dgm:pt modelId="{B5306345-2528-4A54-99A1-9EBBFBB9312B}" type="pres">
      <dgm:prSet presAssocID="{FFD99AFD-9669-428B-8B0D-2005DCA6D762}" presName="rootConnector" presStyleLbl="node2" presStyleIdx="2" presStyleCnt="3"/>
      <dgm:spPr/>
    </dgm:pt>
    <dgm:pt modelId="{641919FE-8862-48BE-878C-E37320B1558C}" type="pres">
      <dgm:prSet presAssocID="{FFD99AFD-9669-428B-8B0D-2005DCA6D762}" presName="hierChild4" presStyleCnt="0"/>
      <dgm:spPr/>
    </dgm:pt>
    <dgm:pt modelId="{C3D5D639-0A14-446D-8DCD-C3F2D0BE4C1C}" type="pres">
      <dgm:prSet presAssocID="{FFD99AFD-9669-428B-8B0D-2005DCA6D762}" presName="hierChild5" presStyleCnt="0"/>
      <dgm:spPr/>
    </dgm:pt>
    <dgm:pt modelId="{1B3488D6-DEE5-4F96-83DA-18131D8AB203}" type="pres">
      <dgm:prSet presAssocID="{1ADF3847-EBF8-4A71-967A-038A363E28D0}" presName="hierChild3" presStyleCnt="0"/>
      <dgm:spPr/>
    </dgm:pt>
  </dgm:ptLst>
  <dgm:cxnLst>
    <dgm:cxn modelId="{EC8E8307-123E-4DFA-9F5D-0F3E164C9267}" type="presOf" srcId="{09B6DAF9-6623-4E6F-A5DC-2668BF66FC66}" destId="{18E82064-E9D8-48D9-B703-F57079A86C32}" srcOrd="1" destOrd="0" presId="urn:microsoft.com/office/officeart/2005/8/layout/orgChart1"/>
    <dgm:cxn modelId="{0B8FB45F-013D-4E96-8711-FA3F5970F99F}" srcId="{1ADF3847-EBF8-4A71-967A-038A363E28D0}" destId="{09B6DAF9-6623-4E6F-A5DC-2668BF66FC66}" srcOrd="0" destOrd="0" parTransId="{DC31C913-8381-4779-B0F4-6189A7B4EA53}" sibTransId="{A3837DBF-5C4A-40F2-864E-2AE63C670DF7}"/>
    <dgm:cxn modelId="{BED86F61-B83C-4F72-AC0A-0A8C5B54824F}" type="presOf" srcId="{09B6DAF9-6623-4E6F-A5DC-2668BF66FC66}" destId="{07BC4612-61F5-47FB-AC11-5959E4DDAD2E}" srcOrd="0" destOrd="0" presId="urn:microsoft.com/office/officeart/2005/8/layout/orgChart1"/>
    <dgm:cxn modelId="{03C69B46-03E1-49C5-9DA6-E9561CA778E7}" srcId="{F07A6E5D-94B1-48E7-802D-D9E0964042A0}" destId="{1ADF3847-EBF8-4A71-967A-038A363E28D0}" srcOrd="0" destOrd="0" parTransId="{47EC0AFF-DC76-48E4-B136-9EB77D8FD870}" sibTransId="{5E922529-4C52-40CF-894C-AA71F9D00041}"/>
    <dgm:cxn modelId="{0D3FEC49-81DB-4FC1-A703-01D6C021C2B0}" type="presOf" srcId="{1ADF3847-EBF8-4A71-967A-038A363E28D0}" destId="{FACC50BA-B038-4F28-9157-C1B4B158096F}" srcOrd="1" destOrd="0" presId="urn:microsoft.com/office/officeart/2005/8/layout/orgChart1"/>
    <dgm:cxn modelId="{22636171-CF07-45F5-9826-C165A02B5587}" type="presOf" srcId="{84811524-0B87-4B2A-92E2-5C95DB48FDBD}" destId="{3C48376F-99EB-454A-9C6E-2C081E240B04}" srcOrd="0" destOrd="0" presId="urn:microsoft.com/office/officeart/2005/8/layout/orgChart1"/>
    <dgm:cxn modelId="{19C56D77-DF56-49D6-8D86-92CBC04F2A6D}" type="presOf" srcId="{FFD99AFD-9669-428B-8B0D-2005DCA6D762}" destId="{5D849CD3-BF7F-48D9-BCAB-37F68C428C75}" srcOrd="0" destOrd="0" presId="urn:microsoft.com/office/officeart/2005/8/layout/orgChart1"/>
    <dgm:cxn modelId="{A89E8B58-B9C4-4666-A0F0-046D911217F3}" srcId="{1ADF3847-EBF8-4A71-967A-038A363E28D0}" destId="{FFD99AFD-9669-428B-8B0D-2005DCA6D762}" srcOrd="2" destOrd="0" parTransId="{8D3DC265-C9EF-45DE-8BC9-9221C3AEFD9C}" sibTransId="{5B8EEB74-D430-4646-8939-0110238F6DFB}"/>
    <dgm:cxn modelId="{FF98BE87-A686-4AA0-865B-27544C098ED8}" type="presOf" srcId="{8D3DC265-C9EF-45DE-8BC9-9221C3AEFD9C}" destId="{7158C64D-EF96-4BD2-A205-C83989F79DBD}" srcOrd="0" destOrd="0" presId="urn:microsoft.com/office/officeart/2005/8/layout/orgChart1"/>
    <dgm:cxn modelId="{F17DD3AC-0CC7-4601-A35B-AA85107AE4F3}" type="presOf" srcId="{FFD99AFD-9669-428B-8B0D-2005DCA6D762}" destId="{B5306345-2528-4A54-99A1-9EBBFBB9312B}" srcOrd="1" destOrd="0" presId="urn:microsoft.com/office/officeart/2005/8/layout/orgChart1"/>
    <dgm:cxn modelId="{B07F13B5-D561-487D-8642-27C4D343B5F6}" type="presOf" srcId="{1ADF3847-EBF8-4A71-967A-038A363E28D0}" destId="{B0641369-86BE-4F51-A0FD-A07D979A5D2B}" srcOrd="0" destOrd="0" presId="urn:microsoft.com/office/officeart/2005/8/layout/orgChart1"/>
    <dgm:cxn modelId="{2FB9BAC4-5CD8-40F6-9778-43AFBC052F14}" type="presOf" srcId="{DC31C913-8381-4779-B0F4-6189A7B4EA53}" destId="{FAC0281E-56B6-4E96-BAE8-FB6CD484AD64}" srcOrd="0" destOrd="0" presId="urn:microsoft.com/office/officeart/2005/8/layout/orgChart1"/>
    <dgm:cxn modelId="{72DB3DE6-988B-47D0-B1E6-168E700CE0D0}" type="presOf" srcId="{663E28AA-7B28-4AFD-9AC4-A36AD580770C}" destId="{C2B82308-F6E7-4673-AF6B-998958022A83}" srcOrd="0" destOrd="0" presId="urn:microsoft.com/office/officeart/2005/8/layout/orgChart1"/>
    <dgm:cxn modelId="{9BCB26ED-CF64-46B6-95AE-EDCEF34DB4B8}" type="presOf" srcId="{84811524-0B87-4B2A-92E2-5C95DB48FDBD}" destId="{D73F5C82-64E9-44B5-9BE4-8645A7194256}" srcOrd="1" destOrd="0" presId="urn:microsoft.com/office/officeart/2005/8/layout/orgChart1"/>
    <dgm:cxn modelId="{65D630EE-5052-43C4-B24C-CA2E0D078729}" srcId="{1ADF3847-EBF8-4A71-967A-038A363E28D0}" destId="{84811524-0B87-4B2A-92E2-5C95DB48FDBD}" srcOrd="1" destOrd="0" parTransId="{663E28AA-7B28-4AFD-9AC4-A36AD580770C}" sibTransId="{CE9C150F-B453-4155-A138-EDDDA282560B}"/>
    <dgm:cxn modelId="{75E912F8-A337-4C42-9A4A-99DB7FD446F8}" type="presOf" srcId="{F07A6E5D-94B1-48E7-802D-D9E0964042A0}" destId="{E4093FC0-5AB0-4A4E-B92A-E799D24A819F}" srcOrd="0" destOrd="0" presId="urn:microsoft.com/office/officeart/2005/8/layout/orgChart1"/>
    <dgm:cxn modelId="{3D506E9A-E919-4FC3-9066-4C0060A87537}" type="presParOf" srcId="{E4093FC0-5AB0-4A4E-B92A-E799D24A819F}" destId="{0A8CA5F8-3E6E-4C3A-9089-35CE78AA3F61}" srcOrd="0" destOrd="0" presId="urn:microsoft.com/office/officeart/2005/8/layout/orgChart1"/>
    <dgm:cxn modelId="{EDBD3EAC-20B7-4051-BB0C-03F16BC68396}" type="presParOf" srcId="{0A8CA5F8-3E6E-4C3A-9089-35CE78AA3F61}" destId="{4C440368-5162-441B-BB90-6113A7FABCD6}" srcOrd="0" destOrd="0" presId="urn:microsoft.com/office/officeart/2005/8/layout/orgChart1"/>
    <dgm:cxn modelId="{91FEFE0B-EB55-49BF-8D6F-4748CDE08F48}" type="presParOf" srcId="{4C440368-5162-441B-BB90-6113A7FABCD6}" destId="{B0641369-86BE-4F51-A0FD-A07D979A5D2B}" srcOrd="0" destOrd="0" presId="urn:microsoft.com/office/officeart/2005/8/layout/orgChart1"/>
    <dgm:cxn modelId="{ADF49187-8179-43B4-875C-8E15117712AA}" type="presParOf" srcId="{4C440368-5162-441B-BB90-6113A7FABCD6}" destId="{FACC50BA-B038-4F28-9157-C1B4B158096F}" srcOrd="1" destOrd="0" presId="urn:microsoft.com/office/officeart/2005/8/layout/orgChart1"/>
    <dgm:cxn modelId="{AE42468D-EC2C-4FF4-845D-0C7E7651F3E7}" type="presParOf" srcId="{0A8CA5F8-3E6E-4C3A-9089-35CE78AA3F61}" destId="{223081B8-5FFE-4F08-9AD8-D1040DAE8090}" srcOrd="1" destOrd="0" presId="urn:microsoft.com/office/officeart/2005/8/layout/orgChart1"/>
    <dgm:cxn modelId="{591FE757-7A76-4DB1-8BEF-521D1DCDA866}" type="presParOf" srcId="{223081B8-5FFE-4F08-9AD8-D1040DAE8090}" destId="{FAC0281E-56B6-4E96-BAE8-FB6CD484AD64}" srcOrd="0" destOrd="0" presId="urn:microsoft.com/office/officeart/2005/8/layout/orgChart1"/>
    <dgm:cxn modelId="{31EC0D64-AB32-47DC-96BB-14E271C6AFC6}" type="presParOf" srcId="{223081B8-5FFE-4F08-9AD8-D1040DAE8090}" destId="{2A509E2A-0F91-499B-BD24-0F4F9F3B20FF}" srcOrd="1" destOrd="0" presId="urn:microsoft.com/office/officeart/2005/8/layout/orgChart1"/>
    <dgm:cxn modelId="{28182242-ECC6-4910-B019-417D5B41F5D1}" type="presParOf" srcId="{2A509E2A-0F91-499B-BD24-0F4F9F3B20FF}" destId="{9ADAD02E-BEA7-4EA2-9265-EA3C29144761}" srcOrd="0" destOrd="0" presId="urn:microsoft.com/office/officeart/2005/8/layout/orgChart1"/>
    <dgm:cxn modelId="{86320A90-ED83-4606-8E1B-9E8C269F15D3}" type="presParOf" srcId="{9ADAD02E-BEA7-4EA2-9265-EA3C29144761}" destId="{07BC4612-61F5-47FB-AC11-5959E4DDAD2E}" srcOrd="0" destOrd="0" presId="urn:microsoft.com/office/officeart/2005/8/layout/orgChart1"/>
    <dgm:cxn modelId="{14282A38-F166-477F-B3A3-FFD32B3ECDD9}" type="presParOf" srcId="{9ADAD02E-BEA7-4EA2-9265-EA3C29144761}" destId="{18E82064-E9D8-48D9-B703-F57079A86C32}" srcOrd="1" destOrd="0" presId="urn:microsoft.com/office/officeart/2005/8/layout/orgChart1"/>
    <dgm:cxn modelId="{B0C89838-0452-494E-8173-9B07E91E2B20}" type="presParOf" srcId="{2A509E2A-0F91-499B-BD24-0F4F9F3B20FF}" destId="{7C2D2DD5-5B9F-490F-81DF-9D19B45BDB67}" srcOrd="1" destOrd="0" presId="urn:microsoft.com/office/officeart/2005/8/layout/orgChart1"/>
    <dgm:cxn modelId="{BC31D877-FD8C-4D01-882E-21DA2BA9DE17}" type="presParOf" srcId="{2A509E2A-0F91-499B-BD24-0F4F9F3B20FF}" destId="{136D69EA-8E2F-4B79-93EF-8F3EA1C71187}" srcOrd="2" destOrd="0" presId="urn:microsoft.com/office/officeart/2005/8/layout/orgChart1"/>
    <dgm:cxn modelId="{87AA5097-33A5-42B3-AA02-80AE5C8F92FA}" type="presParOf" srcId="{223081B8-5FFE-4F08-9AD8-D1040DAE8090}" destId="{C2B82308-F6E7-4673-AF6B-998958022A83}" srcOrd="2" destOrd="0" presId="urn:microsoft.com/office/officeart/2005/8/layout/orgChart1"/>
    <dgm:cxn modelId="{4334474D-3E39-4849-818A-392C17F951AD}" type="presParOf" srcId="{223081B8-5FFE-4F08-9AD8-D1040DAE8090}" destId="{6FBF69BD-D520-4DC7-A3A6-9AEF0A4CFCF2}" srcOrd="3" destOrd="0" presId="urn:microsoft.com/office/officeart/2005/8/layout/orgChart1"/>
    <dgm:cxn modelId="{699B08A2-7101-45A2-A877-C32FB7580A31}" type="presParOf" srcId="{6FBF69BD-D520-4DC7-A3A6-9AEF0A4CFCF2}" destId="{3EE30845-5255-467C-A503-8F4B63C9A5EB}" srcOrd="0" destOrd="0" presId="urn:microsoft.com/office/officeart/2005/8/layout/orgChart1"/>
    <dgm:cxn modelId="{A3DB0F82-22F0-4E51-8EF8-D1E78F254BFE}" type="presParOf" srcId="{3EE30845-5255-467C-A503-8F4B63C9A5EB}" destId="{3C48376F-99EB-454A-9C6E-2C081E240B04}" srcOrd="0" destOrd="0" presId="urn:microsoft.com/office/officeart/2005/8/layout/orgChart1"/>
    <dgm:cxn modelId="{EA5B6237-8C10-4E09-BFA3-670C5DDF8305}" type="presParOf" srcId="{3EE30845-5255-467C-A503-8F4B63C9A5EB}" destId="{D73F5C82-64E9-44B5-9BE4-8645A7194256}" srcOrd="1" destOrd="0" presId="urn:microsoft.com/office/officeart/2005/8/layout/orgChart1"/>
    <dgm:cxn modelId="{A948FED7-5C44-4EE0-9208-32B3A8F00096}" type="presParOf" srcId="{6FBF69BD-D520-4DC7-A3A6-9AEF0A4CFCF2}" destId="{042EAC40-30BA-4A40-80B7-D0276263D6F4}" srcOrd="1" destOrd="0" presId="urn:microsoft.com/office/officeart/2005/8/layout/orgChart1"/>
    <dgm:cxn modelId="{2EBA90E3-7E15-4B2E-98D4-5AE3D672C0E8}" type="presParOf" srcId="{6FBF69BD-D520-4DC7-A3A6-9AEF0A4CFCF2}" destId="{166C4069-B391-4E39-9B7B-661AA252CABA}" srcOrd="2" destOrd="0" presId="urn:microsoft.com/office/officeart/2005/8/layout/orgChart1"/>
    <dgm:cxn modelId="{19B8B1AB-5C12-4037-8D4A-F6254520B2B8}" type="presParOf" srcId="{223081B8-5FFE-4F08-9AD8-D1040DAE8090}" destId="{7158C64D-EF96-4BD2-A205-C83989F79DBD}" srcOrd="4" destOrd="0" presId="urn:microsoft.com/office/officeart/2005/8/layout/orgChart1"/>
    <dgm:cxn modelId="{E127B82F-E54F-4845-94D8-F0E49A2EA802}" type="presParOf" srcId="{223081B8-5FFE-4F08-9AD8-D1040DAE8090}" destId="{C9EC6579-AC13-421E-B51C-B4A1FF88976A}" srcOrd="5" destOrd="0" presId="urn:microsoft.com/office/officeart/2005/8/layout/orgChart1"/>
    <dgm:cxn modelId="{39B355C5-B4D3-46BB-95E0-DD4A84D7F310}" type="presParOf" srcId="{C9EC6579-AC13-421E-B51C-B4A1FF88976A}" destId="{A63C1167-EE05-43C9-8DD7-FE60780D7608}" srcOrd="0" destOrd="0" presId="urn:microsoft.com/office/officeart/2005/8/layout/orgChart1"/>
    <dgm:cxn modelId="{AA9ACC36-068F-4937-957F-BCC1978FDBEA}" type="presParOf" srcId="{A63C1167-EE05-43C9-8DD7-FE60780D7608}" destId="{5D849CD3-BF7F-48D9-BCAB-37F68C428C75}" srcOrd="0" destOrd="0" presId="urn:microsoft.com/office/officeart/2005/8/layout/orgChart1"/>
    <dgm:cxn modelId="{22105496-0D9B-4505-8941-B56AA1BD5391}" type="presParOf" srcId="{A63C1167-EE05-43C9-8DD7-FE60780D7608}" destId="{B5306345-2528-4A54-99A1-9EBBFBB9312B}" srcOrd="1" destOrd="0" presId="urn:microsoft.com/office/officeart/2005/8/layout/orgChart1"/>
    <dgm:cxn modelId="{4B6ABF1D-8017-4D70-9077-5BF71BB34F18}" type="presParOf" srcId="{C9EC6579-AC13-421E-B51C-B4A1FF88976A}" destId="{641919FE-8862-48BE-878C-E37320B1558C}" srcOrd="1" destOrd="0" presId="urn:microsoft.com/office/officeart/2005/8/layout/orgChart1"/>
    <dgm:cxn modelId="{0CF22F34-3B26-441B-891F-7DF35A432336}" type="presParOf" srcId="{C9EC6579-AC13-421E-B51C-B4A1FF88976A}" destId="{C3D5D639-0A14-446D-8DCD-C3F2D0BE4C1C}" srcOrd="2" destOrd="0" presId="urn:microsoft.com/office/officeart/2005/8/layout/orgChart1"/>
    <dgm:cxn modelId="{02AECA46-1A3B-4AF2-9049-008B96DAB8BA}" type="presParOf" srcId="{0A8CA5F8-3E6E-4C3A-9089-35CE78AA3F61}" destId="{1B3488D6-DEE5-4F96-83DA-18131D8AB20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07A6E5D-94B1-48E7-802D-D9E0964042A0}"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en-US"/>
        </a:p>
      </dgm:t>
    </dgm:pt>
    <dgm:pt modelId="{1ADF3847-EBF8-4A71-967A-038A363E28D0}">
      <dgm:prSet phldrT="[Text]" custT="1"/>
      <dgm:spPr>
        <a:solidFill>
          <a:srgbClr val="E56FAB"/>
        </a:solidFill>
      </dgm:spPr>
      <dgm:t>
        <a:bodyPr/>
        <a:lstStyle/>
        <a:p>
          <a:r>
            <a:rPr lang="en-US" sz="4400" b="1">
              <a:solidFill>
                <a:schemeClr val="tx1"/>
              </a:solidFill>
            </a:rPr>
            <a:t>Safety</a:t>
          </a:r>
        </a:p>
      </dgm:t>
    </dgm:pt>
    <dgm:pt modelId="{47EC0AFF-DC76-48E4-B136-9EB77D8FD870}" type="parTrans" cxnId="{03C69B46-03E1-49C5-9DA6-E9561CA778E7}">
      <dgm:prSet/>
      <dgm:spPr/>
      <dgm:t>
        <a:bodyPr/>
        <a:lstStyle/>
        <a:p>
          <a:endParaRPr lang="en-US"/>
        </a:p>
      </dgm:t>
    </dgm:pt>
    <dgm:pt modelId="{5E922529-4C52-40CF-894C-AA71F9D00041}" type="sibTrans" cxnId="{03C69B46-03E1-49C5-9DA6-E9561CA778E7}">
      <dgm:prSet/>
      <dgm:spPr/>
      <dgm:t>
        <a:bodyPr/>
        <a:lstStyle/>
        <a:p>
          <a:endParaRPr lang="en-US"/>
        </a:p>
      </dgm:t>
    </dgm:pt>
    <dgm:pt modelId="{09B6DAF9-6623-4E6F-A5DC-2668BF66FC66}">
      <dgm:prSet phldrT="[Text]" custT="1"/>
      <dgm:spPr>
        <a:solidFill>
          <a:srgbClr val="E56FAB"/>
        </a:solidFill>
      </dgm:spPr>
      <dgm:t>
        <a:bodyPr/>
        <a:lstStyle/>
        <a:p>
          <a:r>
            <a:rPr lang="en-US" sz="2400">
              <a:solidFill>
                <a:schemeClr val="tx1"/>
              </a:solidFill>
            </a:rPr>
            <a:t>One-on-one discussions with bedside nursing</a:t>
          </a:r>
        </a:p>
      </dgm:t>
    </dgm:pt>
    <dgm:pt modelId="{DC31C913-8381-4779-B0F4-6189A7B4EA53}" type="parTrans" cxnId="{0B8FB45F-013D-4E96-8711-FA3F5970F99F}">
      <dgm:prSet/>
      <dgm:spPr/>
      <dgm:t>
        <a:bodyPr/>
        <a:lstStyle/>
        <a:p>
          <a:endParaRPr lang="en-US"/>
        </a:p>
      </dgm:t>
    </dgm:pt>
    <dgm:pt modelId="{A3837DBF-5C4A-40F2-864E-2AE63C670DF7}" type="sibTrans" cxnId="{0B8FB45F-013D-4E96-8711-FA3F5970F99F}">
      <dgm:prSet/>
      <dgm:spPr/>
      <dgm:t>
        <a:bodyPr/>
        <a:lstStyle/>
        <a:p>
          <a:endParaRPr lang="en-US"/>
        </a:p>
      </dgm:t>
    </dgm:pt>
    <dgm:pt modelId="{84811524-0B87-4B2A-92E2-5C95DB48FDBD}">
      <dgm:prSet phldrT="[Text]" custT="1"/>
      <dgm:spPr>
        <a:solidFill>
          <a:srgbClr val="E56FAB"/>
        </a:solidFill>
      </dgm:spPr>
      <dgm:t>
        <a:bodyPr/>
        <a:lstStyle/>
        <a:p>
          <a:r>
            <a:rPr lang="en-US" sz="2400">
              <a:solidFill>
                <a:schemeClr val="tx1"/>
              </a:solidFill>
              <a:ea typeface="Calibri"/>
              <a:cs typeface="Calibri"/>
            </a:rPr>
            <a:t>Changes to safety search protocols</a:t>
          </a:r>
          <a:endParaRPr lang="en-US" sz="2400">
            <a:solidFill>
              <a:schemeClr val="tx1"/>
            </a:solidFill>
          </a:endParaRPr>
        </a:p>
      </dgm:t>
    </dgm:pt>
    <dgm:pt modelId="{663E28AA-7B28-4AFD-9AC4-A36AD580770C}" type="parTrans" cxnId="{65D630EE-5052-43C4-B24C-CA2E0D078729}">
      <dgm:prSet/>
      <dgm:spPr/>
      <dgm:t>
        <a:bodyPr/>
        <a:lstStyle/>
        <a:p>
          <a:endParaRPr lang="en-US"/>
        </a:p>
      </dgm:t>
    </dgm:pt>
    <dgm:pt modelId="{CE9C150F-B453-4155-A138-EDDDA282560B}" type="sibTrans" cxnId="{65D630EE-5052-43C4-B24C-CA2E0D078729}">
      <dgm:prSet/>
      <dgm:spPr/>
      <dgm:t>
        <a:bodyPr/>
        <a:lstStyle/>
        <a:p>
          <a:endParaRPr lang="en-US"/>
        </a:p>
      </dgm:t>
    </dgm:pt>
    <dgm:pt modelId="{FFD99AFD-9669-428B-8B0D-2005DCA6D762}">
      <dgm:prSet phldrT="[Text]" custT="1"/>
      <dgm:spPr>
        <a:solidFill>
          <a:srgbClr val="E56FAB"/>
        </a:solidFill>
      </dgm:spPr>
      <dgm:t>
        <a:bodyPr/>
        <a:lstStyle/>
        <a:p>
          <a:r>
            <a:rPr lang="en-US" sz="2400">
              <a:solidFill>
                <a:schemeClr val="tx1"/>
              </a:solidFill>
              <a:ea typeface="Calibri"/>
              <a:cs typeface="Calibri"/>
            </a:rPr>
            <a:t>Distribution of harm reduction supplies</a:t>
          </a:r>
          <a:endParaRPr lang="en-US" sz="2400">
            <a:solidFill>
              <a:schemeClr val="tx1"/>
            </a:solidFill>
          </a:endParaRPr>
        </a:p>
      </dgm:t>
    </dgm:pt>
    <dgm:pt modelId="{8D3DC265-C9EF-45DE-8BC9-9221C3AEFD9C}" type="parTrans" cxnId="{A89E8B58-B9C4-4666-A0F0-046D911217F3}">
      <dgm:prSet/>
      <dgm:spPr/>
      <dgm:t>
        <a:bodyPr/>
        <a:lstStyle/>
        <a:p>
          <a:endParaRPr lang="en-US"/>
        </a:p>
      </dgm:t>
    </dgm:pt>
    <dgm:pt modelId="{5B8EEB74-D430-4646-8939-0110238F6DFB}" type="sibTrans" cxnId="{A89E8B58-B9C4-4666-A0F0-046D911217F3}">
      <dgm:prSet/>
      <dgm:spPr/>
      <dgm:t>
        <a:bodyPr/>
        <a:lstStyle/>
        <a:p>
          <a:endParaRPr lang="en-US"/>
        </a:p>
      </dgm:t>
    </dgm:pt>
    <dgm:pt modelId="{E4093FC0-5AB0-4A4E-B92A-E799D24A819F}" type="pres">
      <dgm:prSet presAssocID="{F07A6E5D-94B1-48E7-802D-D9E0964042A0}" presName="hierChild1" presStyleCnt="0">
        <dgm:presLayoutVars>
          <dgm:orgChart val="1"/>
          <dgm:chPref val="1"/>
          <dgm:dir/>
          <dgm:animOne val="branch"/>
          <dgm:animLvl val="lvl"/>
          <dgm:resizeHandles/>
        </dgm:presLayoutVars>
      </dgm:prSet>
      <dgm:spPr/>
    </dgm:pt>
    <dgm:pt modelId="{0A8CA5F8-3E6E-4C3A-9089-35CE78AA3F61}" type="pres">
      <dgm:prSet presAssocID="{1ADF3847-EBF8-4A71-967A-038A363E28D0}" presName="hierRoot1" presStyleCnt="0">
        <dgm:presLayoutVars>
          <dgm:hierBranch val="init"/>
        </dgm:presLayoutVars>
      </dgm:prSet>
      <dgm:spPr/>
    </dgm:pt>
    <dgm:pt modelId="{4C440368-5162-441B-BB90-6113A7FABCD6}" type="pres">
      <dgm:prSet presAssocID="{1ADF3847-EBF8-4A71-967A-038A363E28D0}" presName="rootComposite1" presStyleCnt="0"/>
      <dgm:spPr/>
    </dgm:pt>
    <dgm:pt modelId="{B0641369-86BE-4F51-A0FD-A07D979A5D2B}" type="pres">
      <dgm:prSet presAssocID="{1ADF3847-EBF8-4A71-967A-038A363E28D0}" presName="rootText1" presStyleLbl="node0" presStyleIdx="0" presStyleCnt="1" custScaleX="342046" custLinFactNeighborX="0" custLinFactNeighborY="-76898">
        <dgm:presLayoutVars>
          <dgm:chPref val="3"/>
        </dgm:presLayoutVars>
      </dgm:prSet>
      <dgm:spPr/>
    </dgm:pt>
    <dgm:pt modelId="{FACC50BA-B038-4F28-9157-C1B4B158096F}" type="pres">
      <dgm:prSet presAssocID="{1ADF3847-EBF8-4A71-967A-038A363E28D0}" presName="rootConnector1" presStyleLbl="node1" presStyleIdx="0" presStyleCnt="0"/>
      <dgm:spPr/>
    </dgm:pt>
    <dgm:pt modelId="{223081B8-5FFE-4F08-9AD8-D1040DAE8090}" type="pres">
      <dgm:prSet presAssocID="{1ADF3847-EBF8-4A71-967A-038A363E28D0}" presName="hierChild2" presStyleCnt="0"/>
      <dgm:spPr/>
    </dgm:pt>
    <dgm:pt modelId="{FAC0281E-56B6-4E96-BAE8-FB6CD484AD64}" type="pres">
      <dgm:prSet presAssocID="{DC31C913-8381-4779-B0F4-6189A7B4EA53}" presName="Name37" presStyleLbl="parChTrans1D2" presStyleIdx="0" presStyleCnt="3"/>
      <dgm:spPr/>
    </dgm:pt>
    <dgm:pt modelId="{2A509E2A-0F91-499B-BD24-0F4F9F3B20FF}" type="pres">
      <dgm:prSet presAssocID="{09B6DAF9-6623-4E6F-A5DC-2668BF66FC66}" presName="hierRoot2" presStyleCnt="0">
        <dgm:presLayoutVars>
          <dgm:hierBranch val="init"/>
        </dgm:presLayoutVars>
      </dgm:prSet>
      <dgm:spPr/>
    </dgm:pt>
    <dgm:pt modelId="{9ADAD02E-BEA7-4EA2-9265-EA3C29144761}" type="pres">
      <dgm:prSet presAssocID="{09B6DAF9-6623-4E6F-A5DC-2668BF66FC66}" presName="rootComposite" presStyleCnt="0"/>
      <dgm:spPr/>
    </dgm:pt>
    <dgm:pt modelId="{07BC4612-61F5-47FB-AC11-5959E4DDAD2E}" type="pres">
      <dgm:prSet presAssocID="{09B6DAF9-6623-4E6F-A5DC-2668BF66FC66}" presName="rootText" presStyleLbl="node2" presStyleIdx="0" presStyleCnt="3">
        <dgm:presLayoutVars>
          <dgm:chPref val="3"/>
        </dgm:presLayoutVars>
      </dgm:prSet>
      <dgm:spPr/>
    </dgm:pt>
    <dgm:pt modelId="{18E82064-E9D8-48D9-B703-F57079A86C32}" type="pres">
      <dgm:prSet presAssocID="{09B6DAF9-6623-4E6F-A5DC-2668BF66FC66}" presName="rootConnector" presStyleLbl="node2" presStyleIdx="0" presStyleCnt="3"/>
      <dgm:spPr/>
    </dgm:pt>
    <dgm:pt modelId="{7C2D2DD5-5B9F-490F-81DF-9D19B45BDB67}" type="pres">
      <dgm:prSet presAssocID="{09B6DAF9-6623-4E6F-A5DC-2668BF66FC66}" presName="hierChild4" presStyleCnt="0"/>
      <dgm:spPr/>
    </dgm:pt>
    <dgm:pt modelId="{136D69EA-8E2F-4B79-93EF-8F3EA1C71187}" type="pres">
      <dgm:prSet presAssocID="{09B6DAF9-6623-4E6F-A5DC-2668BF66FC66}" presName="hierChild5" presStyleCnt="0"/>
      <dgm:spPr/>
    </dgm:pt>
    <dgm:pt modelId="{C2B82308-F6E7-4673-AF6B-998958022A83}" type="pres">
      <dgm:prSet presAssocID="{663E28AA-7B28-4AFD-9AC4-A36AD580770C}" presName="Name37" presStyleLbl="parChTrans1D2" presStyleIdx="1" presStyleCnt="3"/>
      <dgm:spPr/>
    </dgm:pt>
    <dgm:pt modelId="{6FBF69BD-D520-4DC7-A3A6-9AEF0A4CFCF2}" type="pres">
      <dgm:prSet presAssocID="{84811524-0B87-4B2A-92E2-5C95DB48FDBD}" presName="hierRoot2" presStyleCnt="0">
        <dgm:presLayoutVars>
          <dgm:hierBranch val="init"/>
        </dgm:presLayoutVars>
      </dgm:prSet>
      <dgm:spPr/>
    </dgm:pt>
    <dgm:pt modelId="{3EE30845-5255-467C-A503-8F4B63C9A5EB}" type="pres">
      <dgm:prSet presAssocID="{84811524-0B87-4B2A-92E2-5C95DB48FDBD}" presName="rootComposite" presStyleCnt="0"/>
      <dgm:spPr/>
    </dgm:pt>
    <dgm:pt modelId="{3C48376F-99EB-454A-9C6E-2C081E240B04}" type="pres">
      <dgm:prSet presAssocID="{84811524-0B87-4B2A-92E2-5C95DB48FDBD}" presName="rootText" presStyleLbl="node2" presStyleIdx="1" presStyleCnt="3">
        <dgm:presLayoutVars>
          <dgm:chPref val="3"/>
        </dgm:presLayoutVars>
      </dgm:prSet>
      <dgm:spPr/>
    </dgm:pt>
    <dgm:pt modelId="{D73F5C82-64E9-44B5-9BE4-8645A7194256}" type="pres">
      <dgm:prSet presAssocID="{84811524-0B87-4B2A-92E2-5C95DB48FDBD}" presName="rootConnector" presStyleLbl="node2" presStyleIdx="1" presStyleCnt="3"/>
      <dgm:spPr/>
    </dgm:pt>
    <dgm:pt modelId="{042EAC40-30BA-4A40-80B7-D0276263D6F4}" type="pres">
      <dgm:prSet presAssocID="{84811524-0B87-4B2A-92E2-5C95DB48FDBD}" presName="hierChild4" presStyleCnt="0"/>
      <dgm:spPr/>
    </dgm:pt>
    <dgm:pt modelId="{166C4069-B391-4E39-9B7B-661AA252CABA}" type="pres">
      <dgm:prSet presAssocID="{84811524-0B87-4B2A-92E2-5C95DB48FDBD}" presName="hierChild5" presStyleCnt="0"/>
      <dgm:spPr/>
    </dgm:pt>
    <dgm:pt modelId="{7158C64D-EF96-4BD2-A205-C83989F79DBD}" type="pres">
      <dgm:prSet presAssocID="{8D3DC265-C9EF-45DE-8BC9-9221C3AEFD9C}" presName="Name37" presStyleLbl="parChTrans1D2" presStyleIdx="2" presStyleCnt="3"/>
      <dgm:spPr/>
    </dgm:pt>
    <dgm:pt modelId="{C9EC6579-AC13-421E-B51C-B4A1FF88976A}" type="pres">
      <dgm:prSet presAssocID="{FFD99AFD-9669-428B-8B0D-2005DCA6D762}" presName="hierRoot2" presStyleCnt="0">
        <dgm:presLayoutVars>
          <dgm:hierBranch val="init"/>
        </dgm:presLayoutVars>
      </dgm:prSet>
      <dgm:spPr/>
    </dgm:pt>
    <dgm:pt modelId="{A63C1167-EE05-43C9-8DD7-FE60780D7608}" type="pres">
      <dgm:prSet presAssocID="{FFD99AFD-9669-428B-8B0D-2005DCA6D762}" presName="rootComposite" presStyleCnt="0"/>
      <dgm:spPr/>
    </dgm:pt>
    <dgm:pt modelId="{5D849CD3-BF7F-48D9-BCAB-37F68C428C75}" type="pres">
      <dgm:prSet presAssocID="{FFD99AFD-9669-428B-8B0D-2005DCA6D762}" presName="rootText" presStyleLbl="node2" presStyleIdx="2" presStyleCnt="3">
        <dgm:presLayoutVars>
          <dgm:chPref val="3"/>
        </dgm:presLayoutVars>
      </dgm:prSet>
      <dgm:spPr/>
    </dgm:pt>
    <dgm:pt modelId="{B5306345-2528-4A54-99A1-9EBBFBB9312B}" type="pres">
      <dgm:prSet presAssocID="{FFD99AFD-9669-428B-8B0D-2005DCA6D762}" presName="rootConnector" presStyleLbl="node2" presStyleIdx="2" presStyleCnt="3"/>
      <dgm:spPr/>
    </dgm:pt>
    <dgm:pt modelId="{641919FE-8862-48BE-878C-E37320B1558C}" type="pres">
      <dgm:prSet presAssocID="{FFD99AFD-9669-428B-8B0D-2005DCA6D762}" presName="hierChild4" presStyleCnt="0"/>
      <dgm:spPr/>
    </dgm:pt>
    <dgm:pt modelId="{C3D5D639-0A14-446D-8DCD-C3F2D0BE4C1C}" type="pres">
      <dgm:prSet presAssocID="{FFD99AFD-9669-428B-8B0D-2005DCA6D762}" presName="hierChild5" presStyleCnt="0"/>
      <dgm:spPr/>
    </dgm:pt>
    <dgm:pt modelId="{1B3488D6-DEE5-4F96-83DA-18131D8AB203}" type="pres">
      <dgm:prSet presAssocID="{1ADF3847-EBF8-4A71-967A-038A363E28D0}" presName="hierChild3" presStyleCnt="0"/>
      <dgm:spPr/>
    </dgm:pt>
  </dgm:ptLst>
  <dgm:cxnLst>
    <dgm:cxn modelId="{EC8E8307-123E-4DFA-9F5D-0F3E164C9267}" type="presOf" srcId="{09B6DAF9-6623-4E6F-A5DC-2668BF66FC66}" destId="{18E82064-E9D8-48D9-B703-F57079A86C32}" srcOrd="1" destOrd="0" presId="urn:microsoft.com/office/officeart/2005/8/layout/orgChart1"/>
    <dgm:cxn modelId="{0B8FB45F-013D-4E96-8711-FA3F5970F99F}" srcId="{1ADF3847-EBF8-4A71-967A-038A363E28D0}" destId="{09B6DAF9-6623-4E6F-A5DC-2668BF66FC66}" srcOrd="0" destOrd="0" parTransId="{DC31C913-8381-4779-B0F4-6189A7B4EA53}" sibTransId="{A3837DBF-5C4A-40F2-864E-2AE63C670DF7}"/>
    <dgm:cxn modelId="{BED86F61-B83C-4F72-AC0A-0A8C5B54824F}" type="presOf" srcId="{09B6DAF9-6623-4E6F-A5DC-2668BF66FC66}" destId="{07BC4612-61F5-47FB-AC11-5959E4DDAD2E}" srcOrd="0" destOrd="0" presId="urn:microsoft.com/office/officeart/2005/8/layout/orgChart1"/>
    <dgm:cxn modelId="{03C69B46-03E1-49C5-9DA6-E9561CA778E7}" srcId="{F07A6E5D-94B1-48E7-802D-D9E0964042A0}" destId="{1ADF3847-EBF8-4A71-967A-038A363E28D0}" srcOrd="0" destOrd="0" parTransId="{47EC0AFF-DC76-48E4-B136-9EB77D8FD870}" sibTransId="{5E922529-4C52-40CF-894C-AA71F9D00041}"/>
    <dgm:cxn modelId="{0D3FEC49-81DB-4FC1-A703-01D6C021C2B0}" type="presOf" srcId="{1ADF3847-EBF8-4A71-967A-038A363E28D0}" destId="{FACC50BA-B038-4F28-9157-C1B4B158096F}" srcOrd="1" destOrd="0" presId="urn:microsoft.com/office/officeart/2005/8/layout/orgChart1"/>
    <dgm:cxn modelId="{22636171-CF07-45F5-9826-C165A02B5587}" type="presOf" srcId="{84811524-0B87-4B2A-92E2-5C95DB48FDBD}" destId="{3C48376F-99EB-454A-9C6E-2C081E240B04}" srcOrd="0" destOrd="0" presId="urn:microsoft.com/office/officeart/2005/8/layout/orgChart1"/>
    <dgm:cxn modelId="{19C56D77-DF56-49D6-8D86-92CBC04F2A6D}" type="presOf" srcId="{FFD99AFD-9669-428B-8B0D-2005DCA6D762}" destId="{5D849CD3-BF7F-48D9-BCAB-37F68C428C75}" srcOrd="0" destOrd="0" presId="urn:microsoft.com/office/officeart/2005/8/layout/orgChart1"/>
    <dgm:cxn modelId="{A89E8B58-B9C4-4666-A0F0-046D911217F3}" srcId="{1ADF3847-EBF8-4A71-967A-038A363E28D0}" destId="{FFD99AFD-9669-428B-8B0D-2005DCA6D762}" srcOrd="2" destOrd="0" parTransId="{8D3DC265-C9EF-45DE-8BC9-9221C3AEFD9C}" sibTransId="{5B8EEB74-D430-4646-8939-0110238F6DFB}"/>
    <dgm:cxn modelId="{FF98BE87-A686-4AA0-865B-27544C098ED8}" type="presOf" srcId="{8D3DC265-C9EF-45DE-8BC9-9221C3AEFD9C}" destId="{7158C64D-EF96-4BD2-A205-C83989F79DBD}" srcOrd="0" destOrd="0" presId="urn:microsoft.com/office/officeart/2005/8/layout/orgChart1"/>
    <dgm:cxn modelId="{F17DD3AC-0CC7-4601-A35B-AA85107AE4F3}" type="presOf" srcId="{FFD99AFD-9669-428B-8B0D-2005DCA6D762}" destId="{B5306345-2528-4A54-99A1-9EBBFBB9312B}" srcOrd="1" destOrd="0" presId="urn:microsoft.com/office/officeart/2005/8/layout/orgChart1"/>
    <dgm:cxn modelId="{B07F13B5-D561-487D-8642-27C4D343B5F6}" type="presOf" srcId="{1ADF3847-EBF8-4A71-967A-038A363E28D0}" destId="{B0641369-86BE-4F51-A0FD-A07D979A5D2B}" srcOrd="0" destOrd="0" presId="urn:microsoft.com/office/officeart/2005/8/layout/orgChart1"/>
    <dgm:cxn modelId="{2FB9BAC4-5CD8-40F6-9778-43AFBC052F14}" type="presOf" srcId="{DC31C913-8381-4779-B0F4-6189A7B4EA53}" destId="{FAC0281E-56B6-4E96-BAE8-FB6CD484AD64}" srcOrd="0" destOrd="0" presId="urn:microsoft.com/office/officeart/2005/8/layout/orgChart1"/>
    <dgm:cxn modelId="{72DB3DE6-988B-47D0-B1E6-168E700CE0D0}" type="presOf" srcId="{663E28AA-7B28-4AFD-9AC4-A36AD580770C}" destId="{C2B82308-F6E7-4673-AF6B-998958022A83}" srcOrd="0" destOrd="0" presId="urn:microsoft.com/office/officeart/2005/8/layout/orgChart1"/>
    <dgm:cxn modelId="{9BCB26ED-CF64-46B6-95AE-EDCEF34DB4B8}" type="presOf" srcId="{84811524-0B87-4B2A-92E2-5C95DB48FDBD}" destId="{D73F5C82-64E9-44B5-9BE4-8645A7194256}" srcOrd="1" destOrd="0" presId="urn:microsoft.com/office/officeart/2005/8/layout/orgChart1"/>
    <dgm:cxn modelId="{65D630EE-5052-43C4-B24C-CA2E0D078729}" srcId="{1ADF3847-EBF8-4A71-967A-038A363E28D0}" destId="{84811524-0B87-4B2A-92E2-5C95DB48FDBD}" srcOrd="1" destOrd="0" parTransId="{663E28AA-7B28-4AFD-9AC4-A36AD580770C}" sibTransId="{CE9C150F-B453-4155-A138-EDDDA282560B}"/>
    <dgm:cxn modelId="{75E912F8-A337-4C42-9A4A-99DB7FD446F8}" type="presOf" srcId="{F07A6E5D-94B1-48E7-802D-D9E0964042A0}" destId="{E4093FC0-5AB0-4A4E-B92A-E799D24A819F}" srcOrd="0" destOrd="0" presId="urn:microsoft.com/office/officeart/2005/8/layout/orgChart1"/>
    <dgm:cxn modelId="{3D506E9A-E919-4FC3-9066-4C0060A87537}" type="presParOf" srcId="{E4093FC0-5AB0-4A4E-B92A-E799D24A819F}" destId="{0A8CA5F8-3E6E-4C3A-9089-35CE78AA3F61}" srcOrd="0" destOrd="0" presId="urn:microsoft.com/office/officeart/2005/8/layout/orgChart1"/>
    <dgm:cxn modelId="{EDBD3EAC-20B7-4051-BB0C-03F16BC68396}" type="presParOf" srcId="{0A8CA5F8-3E6E-4C3A-9089-35CE78AA3F61}" destId="{4C440368-5162-441B-BB90-6113A7FABCD6}" srcOrd="0" destOrd="0" presId="urn:microsoft.com/office/officeart/2005/8/layout/orgChart1"/>
    <dgm:cxn modelId="{91FEFE0B-EB55-49BF-8D6F-4748CDE08F48}" type="presParOf" srcId="{4C440368-5162-441B-BB90-6113A7FABCD6}" destId="{B0641369-86BE-4F51-A0FD-A07D979A5D2B}" srcOrd="0" destOrd="0" presId="urn:microsoft.com/office/officeart/2005/8/layout/orgChart1"/>
    <dgm:cxn modelId="{ADF49187-8179-43B4-875C-8E15117712AA}" type="presParOf" srcId="{4C440368-5162-441B-BB90-6113A7FABCD6}" destId="{FACC50BA-B038-4F28-9157-C1B4B158096F}" srcOrd="1" destOrd="0" presId="urn:microsoft.com/office/officeart/2005/8/layout/orgChart1"/>
    <dgm:cxn modelId="{AE42468D-EC2C-4FF4-845D-0C7E7651F3E7}" type="presParOf" srcId="{0A8CA5F8-3E6E-4C3A-9089-35CE78AA3F61}" destId="{223081B8-5FFE-4F08-9AD8-D1040DAE8090}" srcOrd="1" destOrd="0" presId="urn:microsoft.com/office/officeart/2005/8/layout/orgChart1"/>
    <dgm:cxn modelId="{591FE757-7A76-4DB1-8BEF-521D1DCDA866}" type="presParOf" srcId="{223081B8-5FFE-4F08-9AD8-D1040DAE8090}" destId="{FAC0281E-56B6-4E96-BAE8-FB6CD484AD64}" srcOrd="0" destOrd="0" presId="urn:microsoft.com/office/officeart/2005/8/layout/orgChart1"/>
    <dgm:cxn modelId="{31EC0D64-AB32-47DC-96BB-14E271C6AFC6}" type="presParOf" srcId="{223081B8-5FFE-4F08-9AD8-D1040DAE8090}" destId="{2A509E2A-0F91-499B-BD24-0F4F9F3B20FF}" srcOrd="1" destOrd="0" presId="urn:microsoft.com/office/officeart/2005/8/layout/orgChart1"/>
    <dgm:cxn modelId="{28182242-ECC6-4910-B019-417D5B41F5D1}" type="presParOf" srcId="{2A509E2A-0F91-499B-BD24-0F4F9F3B20FF}" destId="{9ADAD02E-BEA7-4EA2-9265-EA3C29144761}" srcOrd="0" destOrd="0" presId="urn:microsoft.com/office/officeart/2005/8/layout/orgChart1"/>
    <dgm:cxn modelId="{86320A90-ED83-4606-8E1B-9E8C269F15D3}" type="presParOf" srcId="{9ADAD02E-BEA7-4EA2-9265-EA3C29144761}" destId="{07BC4612-61F5-47FB-AC11-5959E4DDAD2E}" srcOrd="0" destOrd="0" presId="urn:microsoft.com/office/officeart/2005/8/layout/orgChart1"/>
    <dgm:cxn modelId="{14282A38-F166-477F-B3A3-FFD32B3ECDD9}" type="presParOf" srcId="{9ADAD02E-BEA7-4EA2-9265-EA3C29144761}" destId="{18E82064-E9D8-48D9-B703-F57079A86C32}" srcOrd="1" destOrd="0" presId="urn:microsoft.com/office/officeart/2005/8/layout/orgChart1"/>
    <dgm:cxn modelId="{B0C89838-0452-494E-8173-9B07E91E2B20}" type="presParOf" srcId="{2A509E2A-0F91-499B-BD24-0F4F9F3B20FF}" destId="{7C2D2DD5-5B9F-490F-81DF-9D19B45BDB67}" srcOrd="1" destOrd="0" presId="urn:microsoft.com/office/officeart/2005/8/layout/orgChart1"/>
    <dgm:cxn modelId="{BC31D877-FD8C-4D01-882E-21DA2BA9DE17}" type="presParOf" srcId="{2A509E2A-0F91-499B-BD24-0F4F9F3B20FF}" destId="{136D69EA-8E2F-4B79-93EF-8F3EA1C71187}" srcOrd="2" destOrd="0" presId="urn:microsoft.com/office/officeart/2005/8/layout/orgChart1"/>
    <dgm:cxn modelId="{87AA5097-33A5-42B3-AA02-80AE5C8F92FA}" type="presParOf" srcId="{223081B8-5FFE-4F08-9AD8-D1040DAE8090}" destId="{C2B82308-F6E7-4673-AF6B-998958022A83}" srcOrd="2" destOrd="0" presId="urn:microsoft.com/office/officeart/2005/8/layout/orgChart1"/>
    <dgm:cxn modelId="{4334474D-3E39-4849-818A-392C17F951AD}" type="presParOf" srcId="{223081B8-5FFE-4F08-9AD8-D1040DAE8090}" destId="{6FBF69BD-D520-4DC7-A3A6-9AEF0A4CFCF2}" srcOrd="3" destOrd="0" presId="urn:microsoft.com/office/officeart/2005/8/layout/orgChart1"/>
    <dgm:cxn modelId="{699B08A2-7101-45A2-A877-C32FB7580A31}" type="presParOf" srcId="{6FBF69BD-D520-4DC7-A3A6-9AEF0A4CFCF2}" destId="{3EE30845-5255-467C-A503-8F4B63C9A5EB}" srcOrd="0" destOrd="0" presId="urn:microsoft.com/office/officeart/2005/8/layout/orgChart1"/>
    <dgm:cxn modelId="{A3DB0F82-22F0-4E51-8EF8-D1E78F254BFE}" type="presParOf" srcId="{3EE30845-5255-467C-A503-8F4B63C9A5EB}" destId="{3C48376F-99EB-454A-9C6E-2C081E240B04}" srcOrd="0" destOrd="0" presId="urn:microsoft.com/office/officeart/2005/8/layout/orgChart1"/>
    <dgm:cxn modelId="{EA5B6237-8C10-4E09-BFA3-670C5DDF8305}" type="presParOf" srcId="{3EE30845-5255-467C-A503-8F4B63C9A5EB}" destId="{D73F5C82-64E9-44B5-9BE4-8645A7194256}" srcOrd="1" destOrd="0" presId="urn:microsoft.com/office/officeart/2005/8/layout/orgChart1"/>
    <dgm:cxn modelId="{A948FED7-5C44-4EE0-9208-32B3A8F00096}" type="presParOf" srcId="{6FBF69BD-D520-4DC7-A3A6-9AEF0A4CFCF2}" destId="{042EAC40-30BA-4A40-80B7-D0276263D6F4}" srcOrd="1" destOrd="0" presId="urn:microsoft.com/office/officeart/2005/8/layout/orgChart1"/>
    <dgm:cxn modelId="{2EBA90E3-7E15-4B2E-98D4-5AE3D672C0E8}" type="presParOf" srcId="{6FBF69BD-D520-4DC7-A3A6-9AEF0A4CFCF2}" destId="{166C4069-B391-4E39-9B7B-661AA252CABA}" srcOrd="2" destOrd="0" presId="urn:microsoft.com/office/officeart/2005/8/layout/orgChart1"/>
    <dgm:cxn modelId="{19B8B1AB-5C12-4037-8D4A-F6254520B2B8}" type="presParOf" srcId="{223081B8-5FFE-4F08-9AD8-D1040DAE8090}" destId="{7158C64D-EF96-4BD2-A205-C83989F79DBD}" srcOrd="4" destOrd="0" presId="urn:microsoft.com/office/officeart/2005/8/layout/orgChart1"/>
    <dgm:cxn modelId="{E127B82F-E54F-4845-94D8-F0E49A2EA802}" type="presParOf" srcId="{223081B8-5FFE-4F08-9AD8-D1040DAE8090}" destId="{C9EC6579-AC13-421E-B51C-B4A1FF88976A}" srcOrd="5" destOrd="0" presId="urn:microsoft.com/office/officeart/2005/8/layout/orgChart1"/>
    <dgm:cxn modelId="{39B355C5-B4D3-46BB-95E0-DD4A84D7F310}" type="presParOf" srcId="{C9EC6579-AC13-421E-B51C-B4A1FF88976A}" destId="{A63C1167-EE05-43C9-8DD7-FE60780D7608}" srcOrd="0" destOrd="0" presId="urn:microsoft.com/office/officeart/2005/8/layout/orgChart1"/>
    <dgm:cxn modelId="{AA9ACC36-068F-4937-957F-BCC1978FDBEA}" type="presParOf" srcId="{A63C1167-EE05-43C9-8DD7-FE60780D7608}" destId="{5D849CD3-BF7F-48D9-BCAB-37F68C428C75}" srcOrd="0" destOrd="0" presId="urn:microsoft.com/office/officeart/2005/8/layout/orgChart1"/>
    <dgm:cxn modelId="{22105496-0D9B-4505-8941-B56AA1BD5391}" type="presParOf" srcId="{A63C1167-EE05-43C9-8DD7-FE60780D7608}" destId="{B5306345-2528-4A54-99A1-9EBBFBB9312B}" srcOrd="1" destOrd="0" presId="urn:microsoft.com/office/officeart/2005/8/layout/orgChart1"/>
    <dgm:cxn modelId="{4B6ABF1D-8017-4D70-9077-5BF71BB34F18}" type="presParOf" srcId="{C9EC6579-AC13-421E-B51C-B4A1FF88976A}" destId="{641919FE-8862-48BE-878C-E37320B1558C}" srcOrd="1" destOrd="0" presId="urn:microsoft.com/office/officeart/2005/8/layout/orgChart1"/>
    <dgm:cxn modelId="{0CF22F34-3B26-441B-891F-7DF35A432336}" type="presParOf" srcId="{C9EC6579-AC13-421E-B51C-B4A1FF88976A}" destId="{C3D5D639-0A14-446D-8DCD-C3F2D0BE4C1C}" srcOrd="2" destOrd="0" presId="urn:microsoft.com/office/officeart/2005/8/layout/orgChart1"/>
    <dgm:cxn modelId="{02AECA46-1A3B-4AF2-9049-008B96DAB8BA}" type="presParOf" srcId="{0A8CA5F8-3E6E-4C3A-9089-35CE78AA3F61}" destId="{1B3488D6-DEE5-4F96-83DA-18131D8AB20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07A6E5D-94B1-48E7-802D-D9E0964042A0}"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en-US"/>
        </a:p>
      </dgm:t>
    </dgm:pt>
    <dgm:pt modelId="{1ADF3847-EBF8-4A71-967A-038A363E28D0}">
      <dgm:prSet phldrT="[Text]" custT="1"/>
      <dgm:spPr>
        <a:solidFill>
          <a:srgbClr val="E56FAB"/>
        </a:solidFill>
      </dgm:spPr>
      <dgm:t>
        <a:bodyPr/>
        <a:lstStyle/>
        <a:p>
          <a:r>
            <a:rPr lang="en-US" sz="4400" b="1">
              <a:solidFill>
                <a:schemeClr val="tx1"/>
              </a:solidFill>
            </a:rPr>
            <a:t>Safety</a:t>
          </a:r>
        </a:p>
      </dgm:t>
    </dgm:pt>
    <dgm:pt modelId="{47EC0AFF-DC76-48E4-B136-9EB77D8FD870}" type="parTrans" cxnId="{03C69B46-03E1-49C5-9DA6-E9561CA778E7}">
      <dgm:prSet/>
      <dgm:spPr/>
      <dgm:t>
        <a:bodyPr/>
        <a:lstStyle/>
        <a:p>
          <a:endParaRPr lang="en-US"/>
        </a:p>
      </dgm:t>
    </dgm:pt>
    <dgm:pt modelId="{5E922529-4C52-40CF-894C-AA71F9D00041}" type="sibTrans" cxnId="{03C69B46-03E1-49C5-9DA6-E9561CA778E7}">
      <dgm:prSet/>
      <dgm:spPr/>
      <dgm:t>
        <a:bodyPr/>
        <a:lstStyle/>
        <a:p>
          <a:endParaRPr lang="en-US"/>
        </a:p>
      </dgm:t>
    </dgm:pt>
    <dgm:pt modelId="{09B6DAF9-6623-4E6F-A5DC-2668BF66FC66}">
      <dgm:prSet phldrT="[Text]" custT="1"/>
      <dgm:spPr>
        <a:solidFill>
          <a:srgbClr val="E56FAB"/>
        </a:solidFill>
      </dgm:spPr>
      <dgm:t>
        <a:bodyPr/>
        <a:lstStyle/>
        <a:p>
          <a:r>
            <a:rPr lang="en-US" sz="2400">
              <a:solidFill>
                <a:schemeClr val="tx1"/>
              </a:solidFill>
            </a:rPr>
            <a:t>One-on-one discussions with bedside nursing</a:t>
          </a:r>
        </a:p>
      </dgm:t>
    </dgm:pt>
    <dgm:pt modelId="{DC31C913-8381-4779-B0F4-6189A7B4EA53}" type="parTrans" cxnId="{0B8FB45F-013D-4E96-8711-FA3F5970F99F}">
      <dgm:prSet/>
      <dgm:spPr/>
      <dgm:t>
        <a:bodyPr/>
        <a:lstStyle/>
        <a:p>
          <a:endParaRPr lang="en-US"/>
        </a:p>
      </dgm:t>
    </dgm:pt>
    <dgm:pt modelId="{A3837DBF-5C4A-40F2-864E-2AE63C670DF7}" type="sibTrans" cxnId="{0B8FB45F-013D-4E96-8711-FA3F5970F99F}">
      <dgm:prSet/>
      <dgm:spPr/>
      <dgm:t>
        <a:bodyPr/>
        <a:lstStyle/>
        <a:p>
          <a:endParaRPr lang="en-US"/>
        </a:p>
      </dgm:t>
    </dgm:pt>
    <dgm:pt modelId="{84811524-0B87-4B2A-92E2-5C95DB48FDBD}">
      <dgm:prSet phldrT="[Text]" custT="1"/>
      <dgm:spPr>
        <a:solidFill>
          <a:srgbClr val="E56FAB"/>
        </a:solidFill>
      </dgm:spPr>
      <dgm:t>
        <a:bodyPr/>
        <a:lstStyle/>
        <a:p>
          <a:r>
            <a:rPr lang="en-US" sz="2400">
              <a:solidFill>
                <a:schemeClr val="tx1"/>
              </a:solidFill>
              <a:ea typeface="Calibri"/>
              <a:cs typeface="Calibri"/>
            </a:rPr>
            <a:t>Changes to safety search protocols</a:t>
          </a:r>
          <a:endParaRPr lang="en-US" sz="2400">
            <a:solidFill>
              <a:schemeClr val="tx1"/>
            </a:solidFill>
          </a:endParaRPr>
        </a:p>
      </dgm:t>
    </dgm:pt>
    <dgm:pt modelId="{663E28AA-7B28-4AFD-9AC4-A36AD580770C}" type="parTrans" cxnId="{65D630EE-5052-43C4-B24C-CA2E0D078729}">
      <dgm:prSet/>
      <dgm:spPr/>
      <dgm:t>
        <a:bodyPr/>
        <a:lstStyle/>
        <a:p>
          <a:endParaRPr lang="en-US"/>
        </a:p>
      </dgm:t>
    </dgm:pt>
    <dgm:pt modelId="{CE9C150F-B453-4155-A138-EDDDA282560B}" type="sibTrans" cxnId="{65D630EE-5052-43C4-B24C-CA2E0D078729}">
      <dgm:prSet/>
      <dgm:spPr/>
      <dgm:t>
        <a:bodyPr/>
        <a:lstStyle/>
        <a:p>
          <a:endParaRPr lang="en-US"/>
        </a:p>
      </dgm:t>
    </dgm:pt>
    <dgm:pt modelId="{FFD99AFD-9669-428B-8B0D-2005DCA6D762}">
      <dgm:prSet phldrT="[Text]" custT="1"/>
      <dgm:spPr>
        <a:solidFill>
          <a:srgbClr val="E56FAB"/>
        </a:solidFill>
      </dgm:spPr>
      <dgm:t>
        <a:bodyPr/>
        <a:lstStyle/>
        <a:p>
          <a:r>
            <a:rPr lang="en-US" sz="2400">
              <a:solidFill>
                <a:schemeClr val="tx1"/>
              </a:solidFill>
              <a:ea typeface="Calibri"/>
              <a:cs typeface="Calibri"/>
            </a:rPr>
            <a:t>Distribution of harm reduction supplies</a:t>
          </a:r>
          <a:endParaRPr lang="en-US" sz="2400">
            <a:solidFill>
              <a:schemeClr val="tx1"/>
            </a:solidFill>
          </a:endParaRPr>
        </a:p>
      </dgm:t>
    </dgm:pt>
    <dgm:pt modelId="{8D3DC265-C9EF-45DE-8BC9-9221C3AEFD9C}" type="parTrans" cxnId="{A89E8B58-B9C4-4666-A0F0-046D911217F3}">
      <dgm:prSet/>
      <dgm:spPr/>
      <dgm:t>
        <a:bodyPr/>
        <a:lstStyle/>
        <a:p>
          <a:endParaRPr lang="en-US"/>
        </a:p>
      </dgm:t>
    </dgm:pt>
    <dgm:pt modelId="{5B8EEB74-D430-4646-8939-0110238F6DFB}" type="sibTrans" cxnId="{A89E8B58-B9C4-4666-A0F0-046D911217F3}">
      <dgm:prSet/>
      <dgm:spPr/>
      <dgm:t>
        <a:bodyPr/>
        <a:lstStyle/>
        <a:p>
          <a:endParaRPr lang="en-US"/>
        </a:p>
      </dgm:t>
    </dgm:pt>
    <dgm:pt modelId="{E4093FC0-5AB0-4A4E-B92A-E799D24A819F}" type="pres">
      <dgm:prSet presAssocID="{F07A6E5D-94B1-48E7-802D-D9E0964042A0}" presName="hierChild1" presStyleCnt="0">
        <dgm:presLayoutVars>
          <dgm:orgChart val="1"/>
          <dgm:chPref val="1"/>
          <dgm:dir/>
          <dgm:animOne val="branch"/>
          <dgm:animLvl val="lvl"/>
          <dgm:resizeHandles/>
        </dgm:presLayoutVars>
      </dgm:prSet>
      <dgm:spPr/>
    </dgm:pt>
    <dgm:pt modelId="{0A8CA5F8-3E6E-4C3A-9089-35CE78AA3F61}" type="pres">
      <dgm:prSet presAssocID="{1ADF3847-EBF8-4A71-967A-038A363E28D0}" presName="hierRoot1" presStyleCnt="0">
        <dgm:presLayoutVars>
          <dgm:hierBranch val="init"/>
        </dgm:presLayoutVars>
      </dgm:prSet>
      <dgm:spPr/>
    </dgm:pt>
    <dgm:pt modelId="{4C440368-5162-441B-BB90-6113A7FABCD6}" type="pres">
      <dgm:prSet presAssocID="{1ADF3847-EBF8-4A71-967A-038A363E28D0}" presName="rootComposite1" presStyleCnt="0"/>
      <dgm:spPr/>
    </dgm:pt>
    <dgm:pt modelId="{B0641369-86BE-4F51-A0FD-A07D979A5D2B}" type="pres">
      <dgm:prSet presAssocID="{1ADF3847-EBF8-4A71-967A-038A363E28D0}" presName="rootText1" presStyleLbl="node0" presStyleIdx="0" presStyleCnt="1" custScaleX="342046" custLinFactNeighborX="0" custLinFactNeighborY="-76898">
        <dgm:presLayoutVars>
          <dgm:chPref val="3"/>
        </dgm:presLayoutVars>
      </dgm:prSet>
      <dgm:spPr/>
    </dgm:pt>
    <dgm:pt modelId="{FACC50BA-B038-4F28-9157-C1B4B158096F}" type="pres">
      <dgm:prSet presAssocID="{1ADF3847-EBF8-4A71-967A-038A363E28D0}" presName="rootConnector1" presStyleLbl="node1" presStyleIdx="0" presStyleCnt="0"/>
      <dgm:spPr/>
    </dgm:pt>
    <dgm:pt modelId="{223081B8-5FFE-4F08-9AD8-D1040DAE8090}" type="pres">
      <dgm:prSet presAssocID="{1ADF3847-EBF8-4A71-967A-038A363E28D0}" presName="hierChild2" presStyleCnt="0"/>
      <dgm:spPr/>
    </dgm:pt>
    <dgm:pt modelId="{FAC0281E-56B6-4E96-BAE8-FB6CD484AD64}" type="pres">
      <dgm:prSet presAssocID="{DC31C913-8381-4779-B0F4-6189A7B4EA53}" presName="Name37" presStyleLbl="parChTrans1D2" presStyleIdx="0" presStyleCnt="3"/>
      <dgm:spPr/>
    </dgm:pt>
    <dgm:pt modelId="{2A509E2A-0F91-499B-BD24-0F4F9F3B20FF}" type="pres">
      <dgm:prSet presAssocID="{09B6DAF9-6623-4E6F-A5DC-2668BF66FC66}" presName="hierRoot2" presStyleCnt="0">
        <dgm:presLayoutVars>
          <dgm:hierBranch val="init"/>
        </dgm:presLayoutVars>
      </dgm:prSet>
      <dgm:spPr/>
    </dgm:pt>
    <dgm:pt modelId="{9ADAD02E-BEA7-4EA2-9265-EA3C29144761}" type="pres">
      <dgm:prSet presAssocID="{09B6DAF9-6623-4E6F-A5DC-2668BF66FC66}" presName="rootComposite" presStyleCnt="0"/>
      <dgm:spPr/>
    </dgm:pt>
    <dgm:pt modelId="{07BC4612-61F5-47FB-AC11-5959E4DDAD2E}" type="pres">
      <dgm:prSet presAssocID="{09B6DAF9-6623-4E6F-A5DC-2668BF66FC66}" presName="rootText" presStyleLbl="node2" presStyleIdx="0" presStyleCnt="3">
        <dgm:presLayoutVars>
          <dgm:chPref val="3"/>
        </dgm:presLayoutVars>
      </dgm:prSet>
      <dgm:spPr/>
    </dgm:pt>
    <dgm:pt modelId="{18E82064-E9D8-48D9-B703-F57079A86C32}" type="pres">
      <dgm:prSet presAssocID="{09B6DAF9-6623-4E6F-A5DC-2668BF66FC66}" presName="rootConnector" presStyleLbl="node2" presStyleIdx="0" presStyleCnt="3"/>
      <dgm:spPr/>
    </dgm:pt>
    <dgm:pt modelId="{7C2D2DD5-5B9F-490F-81DF-9D19B45BDB67}" type="pres">
      <dgm:prSet presAssocID="{09B6DAF9-6623-4E6F-A5DC-2668BF66FC66}" presName="hierChild4" presStyleCnt="0"/>
      <dgm:spPr/>
    </dgm:pt>
    <dgm:pt modelId="{136D69EA-8E2F-4B79-93EF-8F3EA1C71187}" type="pres">
      <dgm:prSet presAssocID="{09B6DAF9-6623-4E6F-A5DC-2668BF66FC66}" presName="hierChild5" presStyleCnt="0"/>
      <dgm:spPr/>
    </dgm:pt>
    <dgm:pt modelId="{C2B82308-F6E7-4673-AF6B-998958022A83}" type="pres">
      <dgm:prSet presAssocID="{663E28AA-7B28-4AFD-9AC4-A36AD580770C}" presName="Name37" presStyleLbl="parChTrans1D2" presStyleIdx="1" presStyleCnt="3"/>
      <dgm:spPr/>
    </dgm:pt>
    <dgm:pt modelId="{6FBF69BD-D520-4DC7-A3A6-9AEF0A4CFCF2}" type="pres">
      <dgm:prSet presAssocID="{84811524-0B87-4B2A-92E2-5C95DB48FDBD}" presName="hierRoot2" presStyleCnt="0">
        <dgm:presLayoutVars>
          <dgm:hierBranch val="init"/>
        </dgm:presLayoutVars>
      </dgm:prSet>
      <dgm:spPr/>
    </dgm:pt>
    <dgm:pt modelId="{3EE30845-5255-467C-A503-8F4B63C9A5EB}" type="pres">
      <dgm:prSet presAssocID="{84811524-0B87-4B2A-92E2-5C95DB48FDBD}" presName="rootComposite" presStyleCnt="0"/>
      <dgm:spPr/>
    </dgm:pt>
    <dgm:pt modelId="{3C48376F-99EB-454A-9C6E-2C081E240B04}" type="pres">
      <dgm:prSet presAssocID="{84811524-0B87-4B2A-92E2-5C95DB48FDBD}" presName="rootText" presStyleLbl="node2" presStyleIdx="1" presStyleCnt="3">
        <dgm:presLayoutVars>
          <dgm:chPref val="3"/>
        </dgm:presLayoutVars>
      </dgm:prSet>
      <dgm:spPr/>
    </dgm:pt>
    <dgm:pt modelId="{D73F5C82-64E9-44B5-9BE4-8645A7194256}" type="pres">
      <dgm:prSet presAssocID="{84811524-0B87-4B2A-92E2-5C95DB48FDBD}" presName="rootConnector" presStyleLbl="node2" presStyleIdx="1" presStyleCnt="3"/>
      <dgm:spPr/>
    </dgm:pt>
    <dgm:pt modelId="{042EAC40-30BA-4A40-80B7-D0276263D6F4}" type="pres">
      <dgm:prSet presAssocID="{84811524-0B87-4B2A-92E2-5C95DB48FDBD}" presName="hierChild4" presStyleCnt="0"/>
      <dgm:spPr/>
    </dgm:pt>
    <dgm:pt modelId="{166C4069-B391-4E39-9B7B-661AA252CABA}" type="pres">
      <dgm:prSet presAssocID="{84811524-0B87-4B2A-92E2-5C95DB48FDBD}" presName="hierChild5" presStyleCnt="0"/>
      <dgm:spPr/>
    </dgm:pt>
    <dgm:pt modelId="{7158C64D-EF96-4BD2-A205-C83989F79DBD}" type="pres">
      <dgm:prSet presAssocID="{8D3DC265-C9EF-45DE-8BC9-9221C3AEFD9C}" presName="Name37" presStyleLbl="parChTrans1D2" presStyleIdx="2" presStyleCnt="3"/>
      <dgm:spPr/>
    </dgm:pt>
    <dgm:pt modelId="{C9EC6579-AC13-421E-B51C-B4A1FF88976A}" type="pres">
      <dgm:prSet presAssocID="{FFD99AFD-9669-428B-8B0D-2005DCA6D762}" presName="hierRoot2" presStyleCnt="0">
        <dgm:presLayoutVars>
          <dgm:hierBranch val="init"/>
        </dgm:presLayoutVars>
      </dgm:prSet>
      <dgm:spPr/>
    </dgm:pt>
    <dgm:pt modelId="{A63C1167-EE05-43C9-8DD7-FE60780D7608}" type="pres">
      <dgm:prSet presAssocID="{FFD99AFD-9669-428B-8B0D-2005DCA6D762}" presName="rootComposite" presStyleCnt="0"/>
      <dgm:spPr/>
    </dgm:pt>
    <dgm:pt modelId="{5D849CD3-BF7F-48D9-BCAB-37F68C428C75}" type="pres">
      <dgm:prSet presAssocID="{FFD99AFD-9669-428B-8B0D-2005DCA6D762}" presName="rootText" presStyleLbl="node2" presStyleIdx="2" presStyleCnt="3">
        <dgm:presLayoutVars>
          <dgm:chPref val="3"/>
        </dgm:presLayoutVars>
      </dgm:prSet>
      <dgm:spPr/>
    </dgm:pt>
    <dgm:pt modelId="{B5306345-2528-4A54-99A1-9EBBFBB9312B}" type="pres">
      <dgm:prSet presAssocID="{FFD99AFD-9669-428B-8B0D-2005DCA6D762}" presName="rootConnector" presStyleLbl="node2" presStyleIdx="2" presStyleCnt="3"/>
      <dgm:spPr/>
    </dgm:pt>
    <dgm:pt modelId="{641919FE-8862-48BE-878C-E37320B1558C}" type="pres">
      <dgm:prSet presAssocID="{FFD99AFD-9669-428B-8B0D-2005DCA6D762}" presName="hierChild4" presStyleCnt="0"/>
      <dgm:spPr/>
    </dgm:pt>
    <dgm:pt modelId="{C3D5D639-0A14-446D-8DCD-C3F2D0BE4C1C}" type="pres">
      <dgm:prSet presAssocID="{FFD99AFD-9669-428B-8B0D-2005DCA6D762}" presName="hierChild5" presStyleCnt="0"/>
      <dgm:spPr/>
    </dgm:pt>
    <dgm:pt modelId="{1B3488D6-DEE5-4F96-83DA-18131D8AB203}" type="pres">
      <dgm:prSet presAssocID="{1ADF3847-EBF8-4A71-967A-038A363E28D0}" presName="hierChild3" presStyleCnt="0"/>
      <dgm:spPr/>
    </dgm:pt>
  </dgm:ptLst>
  <dgm:cxnLst>
    <dgm:cxn modelId="{EC8E8307-123E-4DFA-9F5D-0F3E164C9267}" type="presOf" srcId="{09B6DAF9-6623-4E6F-A5DC-2668BF66FC66}" destId="{18E82064-E9D8-48D9-B703-F57079A86C32}" srcOrd="1" destOrd="0" presId="urn:microsoft.com/office/officeart/2005/8/layout/orgChart1"/>
    <dgm:cxn modelId="{0B8FB45F-013D-4E96-8711-FA3F5970F99F}" srcId="{1ADF3847-EBF8-4A71-967A-038A363E28D0}" destId="{09B6DAF9-6623-4E6F-A5DC-2668BF66FC66}" srcOrd="0" destOrd="0" parTransId="{DC31C913-8381-4779-B0F4-6189A7B4EA53}" sibTransId="{A3837DBF-5C4A-40F2-864E-2AE63C670DF7}"/>
    <dgm:cxn modelId="{BED86F61-B83C-4F72-AC0A-0A8C5B54824F}" type="presOf" srcId="{09B6DAF9-6623-4E6F-A5DC-2668BF66FC66}" destId="{07BC4612-61F5-47FB-AC11-5959E4DDAD2E}" srcOrd="0" destOrd="0" presId="urn:microsoft.com/office/officeart/2005/8/layout/orgChart1"/>
    <dgm:cxn modelId="{03C69B46-03E1-49C5-9DA6-E9561CA778E7}" srcId="{F07A6E5D-94B1-48E7-802D-D9E0964042A0}" destId="{1ADF3847-EBF8-4A71-967A-038A363E28D0}" srcOrd="0" destOrd="0" parTransId="{47EC0AFF-DC76-48E4-B136-9EB77D8FD870}" sibTransId="{5E922529-4C52-40CF-894C-AA71F9D00041}"/>
    <dgm:cxn modelId="{0D3FEC49-81DB-4FC1-A703-01D6C021C2B0}" type="presOf" srcId="{1ADF3847-EBF8-4A71-967A-038A363E28D0}" destId="{FACC50BA-B038-4F28-9157-C1B4B158096F}" srcOrd="1" destOrd="0" presId="urn:microsoft.com/office/officeart/2005/8/layout/orgChart1"/>
    <dgm:cxn modelId="{22636171-CF07-45F5-9826-C165A02B5587}" type="presOf" srcId="{84811524-0B87-4B2A-92E2-5C95DB48FDBD}" destId="{3C48376F-99EB-454A-9C6E-2C081E240B04}" srcOrd="0" destOrd="0" presId="urn:microsoft.com/office/officeart/2005/8/layout/orgChart1"/>
    <dgm:cxn modelId="{19C56D77-DF56-49D6-8D86-92CBC04F2A6D}" type="presOf" srcId="{FFD99AFD-9669-428B-8B0D-2005DCA6D762}" destId="{5D849CD3-BF7F-48D9-BCAB-37F68C428C75}" srcOrd="0" destOrd="0" presId="urn:microsoft.com/office/officeart/2005/8/layout/orgChart1"/>
    <dgm:cxn modelId="{A89E8B58-B9C4-4666-A0F0-046D911217F3}" srcId="{1ADF3847-EBF8-4A71-967A-038A363E28D0}" destId="{FFD99AFD-9669-428B-8B0D-2005DCA6D762}" srcOrd="2" destOrd="0" parTransId="{8D3DC265-C9EF-45DE-8BC9-9221C3AEFD9C}" sibTransId="{5B8EEB74-D430-4646-8939-0110238F6DFB}"/>
    <dgm:cxn modelId="{FF98BE87-A686-4AA0-865B-27544C098ED8}" type="presOf" srcId="{8D3DC265-C9EF-45DE-8BC9-9221C3AEFD9C}" destId="{7158C64D-EF96-4BD2-A205-C83989F79DBD}" srcOrd="0" destOrd="0" presId="urn:microsoft.com/office/officeart/2005/8/layout/orgChart1"/>
    <dgm:cxn modelId="{F17DD3AC-0CC7-4601-A35B-AA85107AE4F3}" type="presOf" srcId="{FFD99AFD-9669-428B-8B0D-2005DCA6D762}" destId="{B5306345-2528-4A54-99A1-9EBBFBB9312B}" srcOrd="1" destOrd="0" presId="urn:microsoft.com/office/officeart/2005/8/layout/orgChart1"/>
    <dgm:cxn modelId="{B07F13B5-D561-487D-8642-27C4D343B5F6}" type="presOf" srcId="{1ADF3847-EBF8-4A71-967A-038A363E28D0}" destId="{B0641369-86BE-4F51-A0FD-A07D979A5D2B}" srcOrd="0" destOrd="0" presId="urn:microsoft.com/office/officeart/2005/8/layout/orgChart1"/>
    <dgm:cxn modelId="{2FB9BAC4-5CD8-40F6-9778-43AFBC052F14}" type="presOf" srcId="{DC31C913-8381-4779-B0F4-6189A7B4EA53}" destId="{FAC0281E-56B6-4E96-BAE8-FB6CD484AD64}" srcOrd="0" destOrd="0" presId="urn:microsoft.com/office/officeart/2005/8/layout/orgChart1"/>
    <dgm:cxn modelId="{72DB3DE6-988B-47D0-B1E6-168E700CE0D0}" type="presOf" srcId="{663E28AA-7B28-4AFD-9AC4-A36AD580770C}" destId="{C2B82308-F6E7-4673-AF6B-998958022A83}" srcOrd="0" destOrd="0" presId="urn:microsoft.com/office/officeart/2005/8/layout/orgChart1"/>
    <dgm:cxn modelId="{9BCB26ED-CF64-46B6-95AE-EDCEF34DB4B8}" type="presOf" srcId="{84811524-0B87-4B2A-92E2-5C95DB48FDBD}" destId="{D73F5C82-64E9-44B5-9BE4-8645A7194256}" srcOrd="1" destOrd="0" presId="urn:microsoft.com/office/officeart/2005/8/layout/orgChart1"/>
    <dgm:cxn modelId="{65D630EE-5052-43C4-B24C-CA2E0D078729}" srcId="{1ADF3847-EBF8-4A71-967A-038A363E28D0}" destId="{84811524-0B87-4B2A-92E2-5C95DB48FDBD}" srcOrd="1" destOrd="0" parTransId="{663E28AA-7B28-4AFD-9AC4-A36AD580770C}" sibTransId="{CE9C150F-B453-4155-A138-EDDDA282560B}"/>
    <dgm:cxn modelId="{75E912F8-A337-4C42-9A4A-99DB7FD446F8}" type="presOf" srcId="{F07A6E5D-94B1-48E7-802D-D9E0964042A0}" destId="{E4093FC0-5AB0-4A4E-B92A-E799D24A819F}" srcOrd="0" destOrd="0" presId="urn:microsoft.com/office/officeart/2005/8/layout/orgChart1"/>
    <dgm:cxn modelId="{3D506E9A-E919-4FC3-9066-4C0060A87537}" type="presParOf" srcId="{E4093FC0-5AB0-4A4E-B92A-E799D24A819F}" destId="{0A8CA5F8-3E6E-4C3A-9089-35CE78AA3F61}" srcOrd="0" destOrd="0" presId="urn:microsoft.com/office/officeart/2005/8/layout/orgChart1"/>
    <dgm:cxn modelId="{EDBD3EAC-20B7-4051-BB0C-03F16BC68396}" type="presParOf" srcId="{0A8CA5F8-3E6E-4C3A-9089-35CE78AA3F61}" destId="{4C440368-5162-441B-BB90-6113A7FABCD6}" srcOrd="0" destOrd="0" presId="urn:microsoft.com/office/officeart/2005/8/layout/orgChart1"/>
    <dgm:cxn modelId="{91FEFE0B-EB55-49BF-8D6F-4748CDE08F48}" type="presParOf" srcId="{4C440368-5162-441B-BB90-6113A7FABCD6}" destId="{B0641369-86BE-4F51-A0FD-A07D979A5D2B}" srcOrd="0" destOrd="0" presId="urn:microsoft.com/office/officeart/2005/8/layout/orgChart1"/>
    <dgm:cxn modelId="{ADF49187-8179-43B4-875C-8E15117712AA}" type="presParOf" srcId="{4C440368-5162-441B-BB90-6113A7FABCD6}" destId="{FACC50BA-B038-4F28-9157-C1B4B158096F}" srcOrd="1" destOrd="0" presId="urn:microsoft.com/office/officeart/2005/8/layout/orgChart1"/>
    <dgm:cxn modelId="{AE42468D-EC2C-4FF4-845D-0C7E7651F3E7}" type="presParOf" srcId="{0A8CA5F8-3E6E-4C3A-9089-35CE78AA3F61}" destId="{223081B8-5FFE-4F08-9AD8-D1040DAE8090}" srcOrd="1" destOrd="0" presId="urn:microsoft.com/office/officeart/2005/8/layout/orgChart1"/>
    <dgm:cxn modelId="{591FE757-7A76-4DB1-8BEF-521D1DCDA866}" type="presParOf" srcId="{223081B8-5FFE-4F08-9AD8-D1040DAE8090}" destId="{FAC0281E-56B6-4E96-BAE8-FB6CD484AD64}" srcOrd="0" destOrd="0" presId="urn:microsoft.com/office/officeart/2005/8/layout/orgChart1"/>
    <dgm:cxn modelId="{31EC0D64-AB32-47DC-96BB-14E271C6AFC6}" type="presParOf" srcId="{223081B8-5FFE-4F08-9AD8-D1040DAE8090}" destId="{2A509E2A-0F91-499B-BD24-0F4F9F3B20FF}" srcOrd="1" destOrd="0" presId="urn:microsoft.com/office/officeart/2005/8/layout/orgChart1"/>
    <dgm:cxn modelId="{28182242-ECC6-4910-B019-417D5B41F5D1}" type="presParOf" srcId="{2A509E2A-0F91-499B-BD24-0F4F9F3B20FF}" destId="{9ADAD02E-BEA7-4EA2-9265-EA3C29144761}" srcOrd="0" destOrd="0" presId="urn:microsoft.com/office/officeart/2005/8/layout/orgChart1"/>
    <dgm:cxn modelId="{86320A90-ED83-4606-8E1B-9E8C269F15D3}" type="presParOf" srcId="{9ADAD02E-BEA7-4EA2-9265-EA3C29144761}" destId="{07BC4612-61F5-47FB-AC11-5959E4DDAD2E}" srcOrd="0" destOrd="0" presId="urn:microsoft.com/office/officeart/2005/8/layout/orgChart1"/>
    <dgm:cxn modelId="{14282A38-F166-477F-B3A3-FFD32B3ECDD9}" type="presParOf" srcId="{9ADAD02E-BEA7-4EA2-9265-EA3C29144761}" destId="{18E82064-E9D8-48D9-B703-F57079A86C32}" srcOrd="1" destOrd="0" presId="urn:microsoft.com/office/officeart/2005/8/layout/orgChart1"/>
    <dgm:cxn modelId="{B0C89838-0452-494E-8173-9B07E91E2B20}" type="presParOf" srcId="{2A509E2A-0F91-499B-BD24-0F4F9F3B20FF}" destId="{7C2D2DD5-5B9F-490F-81DF-9D19B45BDB67}" srcOrd="1" destOrd="0" presId="urn:microsoft.com/office/officeart/2005/8/layout/orgChart1"/>
    <dgm:cxn modelId="{BC31D877-FD8C-4D01-882E-21DA2BA9DE17}" type="presParOf" srcId="{2A509E2A-0F91-499B-BD24-0F4F9F3B20FF}" destId="{136D69EA-8E2F-4B79-93EF-8F3EA1C71187}" srcOrd="2" destOrd="0" presId="urn:microsoft.com/office/officeart/2005/8/layout/orgChart1"/>
    <dgm:cxn modelId="{87AA5097-33A5-42B3-AA02-80AE5C8F92FA}" type="presParOf" srcId="{223081B8-5FFE-4F08-9AD8-D1040DAE8090}" destId="{C2B82308-F6E7-4673-AF6B-998958022A83}" srcOrd="2" destOrd="0" presId="urn:microsoft.com/office/officeart/2005/8/layout/orgChart1"/>
    <dgm:cxn modelId="{4334474D-3E39-4849-818A-392C17F951AD}" type="presParOf" srcId="{223081B8-5FFE-4F08-9AD8-D1040DAE8090}" destId="{6FBF69BD-D520-4DC7-A3A6-9AEF0A4CFCF2}" srcOrd="3" destOrd="0" presId="urn:microsoft.com/office/officeart/2005/8/layout/orgChart1"/>
    <dgm:cxn modelId="{699B08A2-7101-45A2-A877-C32FB7580A31}" type="presParOf" srcId="{6FBF69BD-D520-4DC7-A3A6-9AEF0A4CFCF2}" destId="{3EE30845-5255-467C-A503-8F4B63C9A5EB}" srcOrd="0" destOrd="0" presId="urn:microsoft.com/office/officeart/2005/8/layout/orgChart1"/>
    <dgm:cxn modelId="{A3DB0F82-22F0-4E51-8EF8-D1E78F254BFE}" type="presParOf" srcId="{3EE30845-5255-467C-A503-8F4B63C9A5EB}" destId="{3C48376F-99EB-454A-9C6E-2C081E240B04}" srcOrd="0" destOrd="0" presId="urn:microsoft.com/office/officeart/2005/8/layout/orgChart1"/>
    <dgm:cxn modelId="{EA5B6237-8C10-4E09-BFA3-670C5DDF8305}" type="presParOf" srcId="{3EE30845-5255-467C-A503-8F4B63C9A5EB}" destId="{D73F5C82-64E9-44B5-9BE4-8645A7194256}" srcOrd="1" destOrd="0" presId="urn:microsoft.com/office/officeart/2005/8/layout/orgChart1"/>
    <dgm:cxn modelId="{A948FED7-5C44-4EE0-9208-32B3A8F00096}" type="presParOf" srcId="{6FBF69BD-D520-4DC7-A3A6-9AEF0A4CFCF2}" destId="{042EAC40-30BA-4A40-80B7-D0276263D6F4}" srcOrd="1" destOrd="0" presId="urn:microsoft.com/office/officeart/2005/8/layout/orgChart1"/>
    <dgm:cxn modelId="{2EBA90E3-7E15-4B2E-98D4-5AE3D672C0E8}" type="presParOf" srcId="{6FBF69BD-D520-4DC7-A3A6-9AEF0A4CFCF2}" destId="{166C4069-B391-4E39-9B7B-661AA252CABA}" srcOrd="2" destOrd="0" presId="urn:microsoft.com/office/officeart/2005/8/layout/orgChart1"/>
    <dgm:cxn modelId="{19B8B1AB-5C12-4037-8D4A-F6254520B2B8}" type="presParOf" srcId="{223081B8-5FFE-4F08-9AD8-D1040DAE8090}" destId="{7158C64D-EF96-4BD2-A205-C83989F79DBD}" srcOrd="4" destOrd="0" presId="urn:microsoft.com/office/officeart/2005/8/layout/orgChart1"/>
    <dgm:cxn modelId="{E127B82F-E54F-4845-94D8-F0E49A2EA802}" type="presParOf" srcId="{223081B8-5FFE-4F08-9AD8-D1040DAE8090}" destId="{C9EC6579-AC13-421E-B51C-B4A1FF88976A}" srcOrd="5" destOrd="0" presId="urn:microsoft.com/office/officeart/2005/8/layout/orgChart1"/>
    <dgm:cxn modelId="{39B355C5-B4D3-46BB-95E0-DD4A84D7F310}" type="presParOf" srcId="{C9EC6579-AC13-421E-B51C-B4A1FF88976A}" destId="{A63C1167-EE05-43C9-8DD7-FE60780D7608}" srcOrd="0" destOrd="0" presId="urn:microsoft.com/office/officeart/2005/8/layout/orgChart1"/>
    <dgm:cxn modelId="{AA9ACC36-068F-4937-957F-BCC1978FDBEA}" type="presParOf" srcId="{A63C1167-EE05-43C9-8DD7-FE60780D7608}" destId="{5D849CD3-BF7F-48D9-BCAB-37F68C428C75}" srcOrd="0" destOrd="0" presId="urn:microsoft.com/office/officeart/2005/8/layout/orgChart1"/>
    <dgm:cxn modelId="{22105496-0D9B-4505-8941-B56AA1BD5391}" type="presParOf" srcId="{A63C1167-EE05-43C9-8DD7-FE60780D7608}" destId="{B5306345-2528-4A54-99A1-9EBBFBB9312B}" srcOrd="1" destOrd="0" presId="urn:microsoft.com/office/officeart/2005/8/layout/orgChart1"/>
    <dgm:cxn modelId="{4B6ABF1D-8017-4D70-9077-5BF71BB34F18}" type="presParOf" srcId="{C9EC6579-AC13-421E-B51C-B4A1FF88976A}" destId="{641919FE-8862-48BE-878C-E37320B1558C}" srcOrd="1" destOrd="0" presId="urn:microsoft.com/office/officeart/2005/8/layout/orgChart1"/>
    <dgm:cxn modelId="{0CF22F34-3B26-441B-891F-7DF35A432336}" type="presParOf" srcId="{C9EC6579-AC13-421E-B51C-B4A1FF88976A}" destId="{C3D5D639-0A14-446D-8DCD-C3F2D0BE4C1C}" srcOrd="2" destOrd="0" presId="urn:microsoft.com/office/officeart/2005/8/layout/orgChart1"/>
    <dgm:cxn modelId="{02AECA46-1A3B-4AF2-9049-008B96DAB8BA}" type="presParOf" srcId="{0A8CA5F8-3E6E-4C3A-9089-35CE78AA3F61}" destId="{1B3488D6-DEE5-4F96-83DA-18131D8AB20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07A6E5D-94B1-48E7-802D-D9E0964042A0}"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en-US"/>
        </a:p>
      </dgm:t>
    </dgm:pt>
    <dgm:pt modelId="{1ADF3847-EBF8-4A71-967A-038A363E28D0}">
      <dgm:prSet phldrT="[Text]" custT="1"/>
      <dgm:spPr>
        <a:solidFill>
          <a:srgbClr val="AA3F9F"/>
        </a:solidFill>
      </dgm:spPr>
      <dgm:t>
        <a:bodyPr/>
        <a:lstStyle/>
        <a:p>
          <a:r>
            <a:rPr lang="en-US" sz="4400" b="1">
              <a:solidFill>
                <a:schemeClr val="tx1"/>
              </a:solidFill>
            </a:rPr>
            <a:t>Patient Experience</a:t>
          </a:r>
        </a:p>
      </dgm:t>
    </dgm:pt>
    <dgm:pt modelId="{47EC0AFF-DC76-48E4-B136-9EB77D8FD870}" type="parTrans" cxnId="{03C69B46-03E1-49C5-9DA6-E9561CA778E7}">
      <dgm:prSet/>
      <dgm:spPr/>
      <dgm:t>
        <a:bodyPr/>
        <a:lstStyle/>
        <a:p>
          <a:endParaRPr lang="en-US"/>
        </a:p>
      </dgm:t>
    </dgm:pt>
    <dgm:pt modelId="{5E922529-4C52-40CF-894C-AA71F9D00041}" type="sibTrans" cxnId="{03C69B46-03E1-49C5-9DA6-E9561CA778E7}">
      <dgm:prSet/>
      <dgm:spPr/>
      <dgm:t>
        <a:bodyPr/>
        <a:lstStyle/>
        <a:p>
          <a:endParaRPr lang="en-US"/>
        </a:p>
      </dgm:t>
    </dgm:pt>
    <dgm:pt modelId="{09B6DAF9-6623-4E6F-A5DC-2668BF66FC66}">
      <dgm:prSet phldrT="[Text]" custT="1"/>
      <dgm:spPr>
        <a:solidFill>
          <a:srgbClr val="AA3F9F"/>
        </a:solidFill>
      </dgm:spPr>
      <dgm:t>
        <a:bodyPr/>
        <a:lstStyle/>
        <a:p>
          <a:r>
            <a:rPr lang="en-US" sz="2400">
              <a:solidFill>
                <a:schemeClr val="tx1"/>
              </a:solidFill>
              <a:ea typeface="Calibri"/>
              <a:cs typeface="Calibri"/>
            </a:rPr>
            <a:t>Changes to PPU participation requirements</a:t>
          </a:r>
          <a:endParaRPr lang="en-US" sz="2400">
            <a:solidFill>
              <a:schemeClr val="tx1"/>
            </a:solidFill>
          </a:endParaRPr>
        </a:p>
      </dgm:t>
    </dgm:pt>
    <dgm:pt modelId="{DC31C913-8381-4779-B0F4-6189A7B4EA53}" type="parTrans" cxnId="{0B8FB45F-013D-4E96-8711-FA3F5970F99F}">
      <dgm:prSet/>
      <dgm:spPr/>
      <dgm:t>
        <a:bodyPr/>
        <a:lstStyle/>
        <a:p>
          <a:endParaRPr lang="en-US"/>
        </a:p>
      </dgm:t>
    </dgm:pt>
    <dgm:pt modelId="{A3837DBF-5C4A-40F2-864E-2AE63C670DF7}" type="sibTrans" cxnId="{0B8FB45F-013D-4E96-8711-FA3F5970F99F}">
      <dgm:prSet/>
      <dgm:spPr/>
      <dgm:t>
        <a:bodyPr/>
        <a:lstStyle/>
        <a:p>
          <a:endParaRPr lang="en-US"/>
        </a:p>
      </dgm:t>
    </dgm:pt>
    <dgm:pt modelId="{84811524-0B87-4B2A-92E2-5C95DB48FDBD}">
      <dgm:prSet phldrT="[Text]" custT="1"/>
      <dgm:spPr>
        <a:solidFill>
          <a:srgbClr val="AA3F9F"/>
        </a:solidFill>
      </dgm:spPr>
      <dgm:t>
        <a:bodyPr/>
        <a:lstStyle/>
        <a:p>
          <a:r>
            <a:rPr lang="en-US" sz="2400" b="0">
              <a:solidFill>
                <a:schemeClr val="tx1"/>
              </a:solidFill>
              <a:ea typeface="Calibri"/>
              <a:cs typeface="Calibri"/>
            </a:rPr>
            <a:t>Adding peer to care team</a:t>
          </a:r>
          <a:endParaRPr lang="en-US" sz="2400" b="0">
            <a:solidFill>
              <a:schemeClr val="tx1"/>
            </a:solidFill>
          </a:endParaRPr>
        </a:p>
      </dgm:t>
    </dgm:pt>
    <dgm:pt modelId="{663E28AA-7B28-4AFD-9AC4-A36AD580770C}" type="parTrans" cxnId="{65D630EE-5052-43C4-B24C-CA2E0D078729}">
      <dgm:prSet/>
      <dgm:spPr/>
      <dgm:t>
        <a:bodyPr/>
        <a:lstStyle/>
        <a:p>
          <a:endParaRPr lang="en-US"/>
        </a:p>
      </dgm:t>
    </dgm:pt>
    <dgm:pt modelId="{CE9C150F-B453-4155-A138-EDDDA282560B}" type="sibTrans" cxnId="{65D630EE-5052-43C4-B24C-CA2E0D078729}">
      <dgm:prSet/>
      <dgm:spPr/>
      <dgm:t>
        <a:bodyPr/>
        <a:lstStyle/>
        <a:p>
          <a:endParaRPr lang="en-US"/>
        </a:p>
      </dgm:t>
    </dgm:pt>
    <dgm:pt modelId="{FFD99AFD-9669-428B-8B0D-2005DCA6D762}">
      <dgm:prSet phldrT="[Text]" custT="1"/>
      <dgm:spPr>
        <a:solidFill>
          <a:srgbClr val="AA3F9F"/>
        </a:solidFill>
      </dgm:spPr>
      <dgm:t>
        <a:bodyPr/>
        <a:lstStyle/>
        <a:p>
          <a:r>
            <a:rPr lang="en-US" sz="2400" b="0">
              <a:solidFill>
                <a:schemeClr val="tx1"/>
              </a:solidFill>
              <a:latin typeface="Avenir Next LT Pro"/>
              <a:ea typeface="Calibri"/>
              <a:cs typeface="Calibri"/>
            </a:rPr>
            <a:t>Adequate</a:t>
          </a:r>
          <a:r>
            <a:rPr lang="en-US" sz="2400" b="0">
              <a:solidFill>
                <a:schemeClr val="tx1"/>
              </a:solidFill>
              <a:ea typeface="Calibri"/>
              <a:cs typeface="Calibri"/>
            </a:rPr>
            <a:t> withdrawal management </a:t>
          </a:r>
          <a:endParaRPr lang="en-US" sz="2400" b="0">
            <a:solidFill>
              <a:schemeClr val="tx1"/>
            </a:solidFill>
          </a:endParaRPr>
        </a:p>
      </dgm:t>
    </dgm:pt>
    <dgm:pt modelId="{8D3DC265-C9EF-45DE-8BC9-9221C3AEFD9C}" type="parTrans" cxnId="{A89E8B58-B9C4-4666-A0F0-046D911217F3}">
      <dgm:prSet/>
      <dgm:spPr/>
      <dgm:t>
        <a:bodyPr/>
        <a:lstStyle/>
        <a:p>
          <a:endParaRPr lang="en-US"/>
        </a:p>
      </dgm:t>
    </dgm:pt>
    <dgm:pt modelId="{5B8EEB74-D430-4646-8939-0110238F6DFB}" type="sibTrans" cxnId="{A89E8B58-B9C4-4666-A0F0-046D911217F3}">
      <dgm:prSet/>
      <dgm:spPr/>
      <dgm:t>
        <a:bodyPr/>
        <a:lstStyle/>
        <a:p>
          <a:endParaRPr lang="en-US"/>
        </a:p>
      </dgm:t>
    </dgm:pt>
    <dgm:pt modelId="{E4093FC0-5AB0-4A4E-B92A-E799D24A819F}" type="pres">
      <dgm:prSet presAssocID="{F07A6E5D-94B1-48E7-802D-D9E0964042A0}" presName="hierChild1" presStyleCnt="0">
        <dgm:presLayoutVars>
          <dgm:orgChart val="1"/>
          <dgm:chPref val="1"/>
          <dgm:dir/>
          <dgm:animOne val="branch"/>
          <dgm:animLvl val="lvl"/>
          <dgm:resizeHandles/>
        </dgm:presLayoutVars>
      </dgm:prSet>
      <dgm:spPr/>
    </dgm:pt>
    <dgm:pt modelId="{0A8CA5F8-3E6E-4C3A-9089-35CE78AA3F61}" type="pres">
      <dgm:prSet presAssocID="{1ADF3847-EBF8-4A71-967A-038A363E28D0}" presName="hierRoot1" presStyleCnt="0">
        <dgm:presLayoutVars>
          <dgm:hierBranch val="init"/>
        </dgm:presLayoutVars>
      </dgm:prSet>
      <dgm:spPr/>
    </dgm:pt>
    <dgm:pt modelId="{4C440368-5162-441B-BB90-6113A7FABCD6}" type="pres">
      <dgm:prSet presAssocID="{1ADF3847-EBF8-4A71-967A-038A363E28D0}" presName="rootComposite1" presStyleCnt="0"/>
      <dgm:spPr/>
    </dgm:pt>
    <dgm:pt modelId="{B0641369-86BE-4F51-A0FD-A07D979A5D2B}" type="pres">
      <dgm:prSet presAssocID="{1ADF3847-EBF8-4A71-967A-038A363E28D0}" presName="rootText1" presStyleLbl="node0" presStyleIdx="0" presStyleCnt="1" custScaleX="342046" custLinFactNeighborX="0" custLinFactNeighborY="-76898">
        <dgm:presLayoutVars>
          <dgm:chPref val="3"/>
        </dgm:presLayoutVars>
      </dgm:prSet>
      <dgm:spPr/>
    </dgm:pt>
    <dgm:pt modelId="{FACC50BA-B038-4F28-9157-C1B4B158096F}" type="pres">
      <dgm:prSet presAssocID="{1ADF3847-EBF8-4A71-967A-038A363E28D0}" presName="rootConnector1" presStyleLbl="node1" presStyleIdx="0" presStyleCnt="0"/>
      <dgm:spPr/>
    </dgm:pt>
    <dgm:pt modelId="{223081B8-5FFE-4F08-9AD8-D1040DAE8090}" type="pres">
      <dgm:prSet presAssocID="{1ADF3847-EBF8-4A71-967A-038A363E28D0}" presName="hierChild2" presStyleCnt="0"/>
      <dgm:spPr/>
    </dgm:pt>
    <dgm:pt modelId="{FAC0281E-56B6-4E96-BAE8-FB6CD484AD64}" type="pres">
      <dgm:prSet presAssocID="{DC31C913-8381-4779-B0F4-6189A7B4EA53}" presName="Name37" presStyleLbl="parChTrans1D2" presStyleIdx="0" presStyleCnt="3"/>
      <dgm:spPr/>
    </dgm:pt>
    <dgm:pt modelId="{2A509E2A-0F91-499B-BD24-0F4F9F3B20FF}" type="pres">
      <dgm:prSet presAssocID="{09B6DAF9-6623-4E6F-A5DC-2668BF66FC66}" presName="hierRoot2" presStyleCnt="0">
        <dgm:presLayoutVars>
          <dgm:hierBranch val="init"/>
        </dgm:presLayoutVars>
      </dgm:prSet>
      <dgm:spPr/>
    </dgm:pt>
    <dgm:pt modelId="{9ADAD02E-BEA7-4EA2-9265-EA3C29144761}" type="pres">
      <dgm:prSet presAssocID="{09B6DAF9-6623-4E6F-A5DC-2668BF66FC66}" presName="rootComposite" presStyleCnt="0"/>
      <dgm:spPr/>
    </dgm:pt>
    <dgm:pt modelId="{07BC4612-61F5-47FB-AC11-5959E4DDAD2E}" type="pres">
      <dgm:prSet presAssocID="{09B6DAF9-6623-4E6F-A5DC-2668BF66FC66}" presName="rootText" presStyleLbl="node2" presStyleIdx="0" presStyleCnt="3">
        <dgm:presLayoutVars>
          <dgm:chPref val="3"/>
        </dgm:presLayoutVars>
      </dgm:prSet>
      <dgm:spPr/>
    </dgm:pt>
    <dgm:pt modelId="{18E82064-E9D8-48D9-B703-F57079A86C32}" type="pres">
      <dgm:prSet presAssocID="{09B6DAF9-6623-4E6F-A5DC-2668BF66FC66}" presName="rootConnector" presStyleLbl="node2" presStyleIdx="0" presStyleCnt="3"/>
      <dgm:spPr/>
    </dgm:pt>
    <dgm:pt modelId="{7C2D2DD5-5B9F-490F-81DF-9D19B45BDB67}" type="pres">
      <dgm:prSet presAssocID="{09B6DAF9-6623-4E6F-A5DC-2668BF66FC66}" presName="hierChild4" presStyleCnt="0"/>
      <dgm:spPr/>
    </dgm:pt>
    <dgm:pt modelId="{136D69EA-8E2F-4B79-93EF-8F3EA1C71187}" type="pres">
      <dgm:prSet presAssocID="{09B6DAF9-6623-4E6F-A5DC-2668BF66FC66}" presName="hierChild5" presStyleCnt="0"/>
      <dgm:spPr/>
    </dgm:pt>
    <dgm:pt modelId="{C2B82308-F6E7-4673-AF6B-998958022A83}" type="pres">
      <dgm:prSet presAssocID="{663E28AA-7B28-4AFD-9AC4-A36AD580770C}" presName="Name37" presStyleLbl="parChTrans1D2" presStyleIdx="1" presStyleCnt="3"/>
      <dgm:spPr/>
    </dgm:pt>
    <dgm:pt modelId="{6FBF69BD-D520-4DC7-A3A6-9AEF0A4CFCF2}" type="pres">
      <dgm:prSet presAssocID="{84811524-0B87-4B2A-92E2-5C95DB48FDBD}" presName="hierRoot2" presStyleCnt="0">
        <dgm:presLayoutVars>
          <dgm:hierBranch val="init"/>
        </dgm:presLayoutVars>
      </dgm:prSet>
      <dgm:spPr/>
    </dgm:pt>
    <dgm:pt modelId="{3EE30845-5255-467C-A503-8F4B63C9A5EB}" type="pres">
      <dgm:prSet presAssocID="{84811524-0B87-4B2A-92E2-5C95DB48FDBD}" presName="rootComposite" presStyleCnt="0"/>
      <dgm:spPr/>
    </dgm:pt>
    <dgm:pt modelId="{3C48376F-99EB-454A-9C6E-2C081E240B04}" type="pres">
      <dgm:prSet presAssocID="{84811524-0B87-4B2A-92E2-5C95DB48FDBD}" presName="rootText" presStyleLbl="node2" presStyleIdx="1" presStyleCnt="3">
        <dgm:presLayoutVars>
          <dgm:chPref val="3"/>
        </dgm:presLayoutVars>
      </dgm:prSet>
      <dgm:spPr/>
    </dgm:pt>
    <dgm:pt modelId="{D73F5C82-64E9-44B5-9BE4-8645A7194256}" type="pres">
      <dgm:prSet presAssocID="{84811524-0B87-4B2A-92E2-5C95DB48FDBD}" presName="rootConnector" presStyleLbl="node2" presStyleIdx="1" presStyleCnt="3"/>
      <dgm:spPr/>
    </dgm:pt>
    <dgm:pt modelId="{042EAC40-30BA-4A40-80B7-D0276263D6F4}" type="pres">
      <dgm:prSet presAssocID="{84811524-0B87-4B2A-92E2-5C95DB48FDBD}" presName="hierChild4" presStyleCnt="0"/>
      <dgm:spPr/>
    </dgm:pt>
    <dgm:pt modelId="{166C4069-B391-4E39-9B7B-661AA252CABA}" type="pres">
      <dgm:prSet presAssocID="{84811524-0B87-4B2A-92E2-5C95DB48FDBD}" presName="hierChild5" presStyleCnt="0"/>
      <dgm:spPr/>
    </dgm:pt>
    <dgm:pt modelId="{7158C64D-EF96-4BD2-A205-C83989F79DBD}" type="pres">
      <dgm:prSet presAssocID="{8D3DC265-C9EF-45DE-8BC9-9221C3AEFD9C}" presName="Name37" presStyleLbl="parChTrans1D2" presStyleIdx="2" presStyleCnt="3"/>
      <dgm:spPr/>
    </dgm:pt>
    <dgm:pt modelId="{C9EC6579-AC13-421E-B51C-B4A1FF88976A}" type="pres">
      <dgm:prSet presAssocID="{FFD99AFD-9669-428B-8B0D-2005DCA6D762}" presName="hierRoot2" presStyleCnt="0">
        <dgm:presLayoutVars>
          <dgm:hierBranch val="init"/>
        </dgm:presLayoutVars>
      </dgm:prSet>
      <dgm:spPr/>
    </dgm:pt>
    <dgm:pt modelId="{A63C1167-EE05-43C9-8DD7-FE60780D7608}" type="pres">
      <dgm:prSet presAssocID="{FFD99AFD-9669-428B-8B0D-2005DCA6D762}" presName="rootComposite" presStyleCnt="0"/>
      <dgm:spPr/>
    </dgm:pt>
    <dgm:pt modelId="{5D849CD3-BF7F-48D9-BCAB-37F68C428C75}" type="pres">
      <dgm:prSet presAssocID="{FFD99AFD-9669-428B-8B0D-2005DCA6D762}" presName="rootText" presStyleLbl="node2" presStyleIdx="2" presStyleCnt="3">
        <dgm:presLayoutVars>
          <dgm:chPref val="3"/>
        </dgm:presLayoutVars>
      </dgm:prSet>
      <dgm:spPr/>
    </dgm:pt>
    <dgm:pt modelId="{B5306345-2528-4A54-99A1-9EBBFBB9312B}" type="pres">
      <dgm:prSet presAssocID="{FFD99AFD-9669-428B-8B0D-2005DCA6D762}" presName="rootConnector" presStyleLbl="node2" presStyleIdx="2" presStyleCnt="3"/>
      <dgm:spPr/>
    </dgm:pt>
    <dgm:pt modelId="{641919FE-8862-48BE-878C-E37320B1558C}" type="pres">
      <dgm:prSet presAssocID="{FFD99AFD-9669-428B-8B0D-2005DCA6D762}" presName="hierChild4" presStyleCnt="0"/>
      <dgm:spPr/>
    </dgm:pt>
    <dgm:pt modelId="{C3D5D639-0A14-446D-8DCD-C3F2D0BE4C1C}" type="pres">
      <dgm:prSet presAssocID="{FFD99AFD-9669-428B-8B0D-2005DCA6D762}" presName="hierChild5" presStyleCnt="0"/>
      <dgm:spPr/>
    </dgm:pt>
    <dgm:pt modelId="{1B3488D6-DEE5-4F96-83DA-18131D8AB203}" type="pres">
      <dgm:prSet presAssocID="{1ADF3847-EBF8-4A71-967A-038A363E28D0}" presName="hierChild3" presStyleCnt="0"/>
      <dgm:spPr/>
    </dgm:pt>
  </dgm:ptLst>
  <dgm:cxnLst>
    <dgm:cxn modelId="{EC8E8307-123E-4DFA-9F5D-0F3E164C9267}" type="presOf" srcId="{09B6DAF9-6623-4E6F-A5DC-2668BF66FC66}" destId="{18E82064-E9D8-48D9-B703-F57079A86C32}" srcOrd="1" destOrd="0" presId="urn:microsoft.com/office/officeart/2005/8/layout/orgChart1"/>
    <dgm:cxn modelId="{0B8FB45F-013D-4E96-8711-FA3F5970F99F}" srcId="{1ADF3847-EBF8-4A71-967A-038A363E28D0}" destId="{09B6DAF9-6623-4E6F-A5DC-2668BF66FC66}" srcOrd="0" destOrd="0" parTransId="{DC31C913-8381-4779-B0F4-6189A7B4EA53}" sibTransId="{A3837DBF-5C4A-40F2-864E-2AE63C670DF7}"/>
    <dgm:cxn modelId="{BED86F61-B83C-4F72-AC0A-0A8C5B54824F}" type="presOf" srcId="{09B6DAF9-6623-4E6F-A5DC-2668BF66FC66}" destId="{07BC4612-61F5-47FB-AC11-5959E4DDAD2E}" srcOrd="0" destOrd="0" presId="urn:microsoft.com/office/officeart/2005/8/layout/orgChart1"/>
    <dgm:cxn modelId="{03C69B46-03E1-49C5-9DA6-E9561CA778E7}" srcId="{F07A6E5D-94B1-48E7-802D-D9E0964042A0}" destId="{1ADF3847-EBF8-4A71-967A-038A363E28D0}" srcOrd="0" destOrd="0" parTransId="{47EC0AFF-DC76-48E4-B136-9EB77D8FD870}" sibTransId="{5E922529-4C52-40CF-894C-AA71F9D00041}"/>
    <dgm:cxn modelId="{0D3FEC49-81DB-4FC1-A703-01D6C021C2B0}" type="presOf" srcId="{1ADF3847-EBF8-4A71-967A-038A363E28D0}" destId="{FACC50BA-B038-4F28-9157-C1B4B158096F}" srcOrd="1" destOrd="0" presId="urn:microsoft.com/office/officeart/2005/8/layout/orgChart1"/>
    <dgm:cxn modelId="{22636171-CF07-45F5-9826-C165A02B5587}" type="presOf" srcId="{84811524-0B87-4B2A-92E2-5C95DB48FDBD}" destId="{3C48376F-99EB-454A-9C6E-2C081E240B04}" srcOrd="0" destOrd="0" presId="urn:microsoft.com/office/officeart/2005/8/layout/orgChart1"/>
    <dgm:cxn modelId="{19C56D77-DF56-49D6-8D86-92CBC04F2A6D}" type="presOf" srcId="{FFD99AFD-9669-428B-8B0D-2005DCA6D762}" destId="{5D849CD3-BF7F-48D9-BCAB-37F68C428C75}" srcOrd="0" destOrd="0" presId="urn:microsoft.com/office/officeart/2005/8/layout/orgChart1"/>
    <dgm:cxn modelId="{A89E8B58-B9C4-4666-A0F0-046D911217F3}" srcId="{1ADF3847-EBF8-4A71-967A-038A363E28D0}" destId="{FFD99AFD-9669-428B-8B0D-2005DCA6D762}" srcOrd="2" destOrd="0" parTransId="{8D3DC265-C9EF-45DE-8BC9-9221C3AEFD9C}" sibTransId="{5B8EEB74-D430-4646-8939-0110238F6DFB}"/>
    <dgm:cxn modelId="{FF98BE87-A686-4AA0-865B-27544C098ED8}" type="presOf" srcId="{8D3DC265-C9EF-45DE-8BC9-9221C3AEFD9C}" destId="{7158C64D-EF96-4BD2-A205-C83989F79DBD}" srcOrd="0" destOrd="0" presId="urn:microsoft.com/office/officeart/2005/8/layout/orgChart1"/>
    <dgm:cxn modelId="{F17DD3AC-0CC7-4601-A35B-AA85107AE4F3}" type="presOf" srcId="{FFD99AFD-9669-428B-8B0D-2005DCA6D762}" destId="{B5306345-2528-4A54-99A1-9EBBFBB9312B}" srcOrd="1" destOrd="0" presId="urn:microsoft.com/office/officeart/2005/8/layout/orgChart1"/>
    <dgm:cxn modelId="{B07F13B5-D561-487D-8642-27C4D343B5F6}" type="presOf" srcId="{1ADF3847-EBF8-4A71-967A-038A363E28D0}" destId="{B0641369-86BE-4F51-A0FD-A07D979A5D2B}" srcOrd="0" destOrd="0" presId="urn:microsoft.com/office/officeart/2005/8/layout/orgChart1"/>
    <dgm:cxn modelId="{2FB9BAC4-5CD8-40F6-9778-43AFBC052F14}" type="presOf" srcId="{DC31C913-8381-4779-B0F4-6189A7B4EA53}" destId="{FAC0281E-56B6-4E96-BAE8-FB6CD484AD64}" srcOrd="0" destOrd="0" presId="urn:microsoft.com/office/officeart/2005/8/layout/orgChart1"/>
    <dgm:cxn modelId="{72DB3DE6-988B-47D0-B1E6-168E700CE0D0}" type="presOf" srcId="{663E28AA-7B28-4AFD-9AC4-A36AD580770C}" destId="{C2B82308-F6E7-4673-AF6B-998958022A83}" srcOrd="0" destOrd="0" presId="urn:microsoft.com/office/officeart/2005/8/layout/orgChart1"/>
    <dgm:cxn modelId="{9BCB26ED-CF64-46B6-95AE-EDCEF34DB4B8}" type="presOf" srcId="{84811524-0B87-4B2A-92E2-5C95DB48FDBD}" destId="{D73F5C82-64E9-44B5-9BE4-8645A7194256}" srcOrd="1" destOrd="0" presId="urn:microsoft.com/office/officeart/2005/8/layout/orgChart1"/>
    <dgm:cxn modelId="{65D630EE-5052-43C4-B24C-CA2E0D078729}" srcId="{1ADF3847-EBF8-4A71-967A-038A363E28D0}" destId="{84811524-0B87-4B2A-92E2-5C95DB48FDBD}" srcOrd="1" destOrd="0" parTransId="{663E28AA-7B28-4AFD-9AC4-A36AD580770C}" sibTransId="{CE9C150F-B453-4155-A138-EDDDA282560B}"/>
    <dgm:cxn modelId="{75E912F8-A337-4C42-9A4A-99DB7FD446F8}" type="presOf" srcId="{F07A6E5D-94B1-48E7-802D-D9E0964042A0}" destId="{E4093FC0-5AB0-4A4E-B92A-E799D24A819F}" srcOrd="0" destOrd="0" presId="urn:microsoft.com/office/officeart/2005/8/layout/orgChart1"/>
    <dgm:cxn modelId="{3D506E9A-E919-4FC3-9066-4C0060A87537}" type="presParOf" srcId="{E4093FC0-5AB0-4A4E-B92A-E799D24A819F}" destId="{0A8CA5F8-3E6E-4C3A-9089-35CE78AA3F61}" srcOrd="0" destOrd="0" presId="urn:microsoft.com/office/officeart/2005/8/layout/orgChart1"/>
    <dgm:cxn modelId="{EDBD3EAC-20B7-4051-BB0C-03F16BC68396}" type="presParOf" srcId="{0A8CA5F8-3E6E-4C3A-9089-35CE78AA3F61}" destId="{4C440368-5162-441B-BB90-6113A7FABCD6}" srcOrd="0" destOrd="0" presId="urn:microsoft.com/office/officeart/2005/8/layout/orgChart1"/>
    <dgm:cxn modelId="{91FEFE0B-EB55-49BF-8D6F-4748CDE08F48}" type="presParOf" srcId="{4C440368-5162-441B-BB90-6113A7FABCD6}" destId="{B0641369-86BE-4F51-A0FD-A07D979A5D2B}" srcOrd="0" destOrd="0" presId="urn:microsoft.com/office/officeart/2005/8/layout/orgChart1"/>
    <dgm:cxn modelId="{ADF49187-8179-43B4-875C-8E15117712AA}" type="presParOf" srcId="{4C440368-5162-441B-BB90-6113A7FABCD6}" destId="{FACC50BA-B038-4F28-9157-C1B4B158096F}" srcOrd="1" destOrd="0" presId="urn:microsoft.com/office/officeart/2005/8/layout/orgChart1"/>
    <dgm:cxn modelId="{AE42468D-EC2C-4FF4-845D-0C7E7651F3E7}" type="presParOf" srcId="{0A8CA5F8-3E6E-4C3A-9089-35CE78AA3F61}" destId="{223081B8-5FFE-4F08-9AD8-D1040DAE8090}" srcOrd="1" destOrd="0" presId="urn:microsoft.com/office/officeart/2005/8/layout/orgChart1"/>
    <dgm:cxn modelId="{591FE757-7A76-4DB1-8BEF-521D1DCDA866}" type="presParOf" srcId="{223081B8-5FFE-4F08-9AD8-D1040DAE8090}" destId="{FAC0281E-56B6-4E96-BAE8-FB6CD484AD64}" srcOrd="0" destOrd="0" presId="urn:microsoft.com/office/officeart/2005/8/layout/orgChart1"/>
    <dgm:cxn modelId="{31EC0D64-AB32-47DC-96BB-14E271C6AFC6}" type="presParOf" srcId="{223081B8-5FFE-4F08-9AD8-D1040DAE8090}" destId="{2A509E2A-0F91-499B-BD24-0F4F9F3B20FF}" srcOrd="1" destOrd="0" presId="urn:microsoft.com/office/officeart/2005/8/layout/orgChart1"/>
    <dgm:cxn modelId="{28182242-ECC6-4910-B019-417D5B41F5D1}" type="presParOf" srcId="{2A509E2A-0F91-499B-BD24-0F4F9F3B20FF}" destId="{9ADAD02E-BEA7-4EA2-9265-EA3C29144761}" srcOrd="0" destOrd="0" presId="urn:microsoft.com/office/officeart/2005/8/layout/orgChart1"/>
    <dgm:cxn modelId="{86320A90-ED83-4606-8E1B-9E8C269F15D3}" type="presParOf" srcId="{9ADAD02E-BEA7-4EA2-9265-EA3C29144761}" destId="{07BC4612-61F5-47FB-AC11-5959E4DDAD2E}" srcOrd="0" destOrd="0" presId="urn:microsoft.com/office/officeart/2005/8/layout/orgChart1"/>
    <dgm:cxn modelId="{14282A38-F166-477F-B3A3-FFD32B3ECDD9}" type="presParOf" srcId="{9ADAD02E-BEA7-4EA2-9265-EA3C29144761}" destId="{18E82064-E9D8-48D9-B703-F57079A86C32}" srcOrd="1" destOrd="0" presId="urn:microsoft.com/office/officeart/2005/8/layout/orgChart1"/>
    <dgm:cxn modelId="{B0C89838-0452-494E-8173-9B07E91E2B20}" type="presParOf" srcId="{2A509E2A-0F91-499B-BD24-0F4F9F3B20FF}" destId="{7C2D2DD5-5B9F-490F-81DF-9D19B45BDB67}" srcOrd="1" destOrd="0" presId="urn:microsoft.com/office/officeart/2005/8/layout/orgChart1"/>
    <dgm:cxn modelId="{BC31D877-FD8C-4D01-882E-21DA2BA9DE17}" type="presParOf" srcId="{2A509E2A-0F91-499B-BD24-0F4F9F3B20FF}" destId="{136D69EA-8E2F-4B79-93EF-8F3EA1C71187}" srcOrd="2" destOrd="0" presId="urn:microsoft.com/office/officeart/2005/8/layout/orgChart1"/>
    <dgm:cxn modelId="{87AA5097-33A5-42B3-AA02-80AE5C8F92FA}" type="presParOf" srcId="{223081B8-5FFE-4F08-9AD8-D1040DAE8090}" destId="{C2B82308-F6E7-4673-AF6B-998958022A83}" srcOrd="2" destOrd="0" presId="urn:microsoft.com/office/officeart/2005/8/layout/orgChart1"/>
    <dgm:cxn modelId="{4334474D-3E39-4849-818A-392C17F951AD}" type="presParOf" srcId="{223081B8-5FFE-4F08-9AD8-D1040DAE8090}" destId="{6FBF69BD-D520-4DC7-A3A6-9AEF0A4CFCF2}" srcOrd="3" destOrd="0" presId="urn:microsoft.com/office/officeart/2005/8/layout/orgChart1"/>
    <dgm:cxn modelId="{699B08A2-7101-45A2-A877-C32FB7580A31}" type="presParOf" srcId="{6FBF69BD-D520-4DC7-A3A6-9AEF0A4CFCF2}" destId="{3EE30845-5255-467C-A503-8F4B63C9A5EB}" srcOrd="0" destOrd="0" presId="urn:microsoft.com/office/officeart/2005/8/layout/orgChart1"/>
    <dgm:cxn modelId="{A3DB0F82-22F0-4E51-8EF8-D1E78F254BFE}" type="presParOf" srcId="{3EE30845-5255-467C-A503-8F4B63C9A5EB}" destId="{3C48376F-99EB-454A-9C6E-2C081E240B04}" srcOrd="0" destOrd="0" presId="urn:microsoft.com/office/officeart/2005/8/layout/orgChart1"/>
    <dgm:cxn modelId="{EA5B6237-8C10-4E09-BFA3-670C5DDF8305}" type="presParOf" srcId="{3EE30845-5255-467C-A503-8F4B63C9A5EB}" destId="{D73F5C82-64E9-44B5-9BE4-8645A7194256}" srcOrd="1" destOrd="0" presId="urn:microsoft.com/office/officeart/2005/8/layout/orgChart1"/>
    <dgm:cxn modelId="{A948FED7-5C44-4EE0-9208-32B3A8F00096}" type="presParOf" srcId="{6FBF69BD-D520-4DC7-A3A6-9AEF0A4CFCF2}" destId="{042EAC40-30BA-4A40-80B7-D0276263D6F4}" srcOrd="1" destOrd="0" presId="urn:microsoft.com/office/officeart/2005/8/layout/orgChart1"/>
    <dgm:cxn modelId="{2EBA90E3-7E15-4B2E-98D4-5AE3D672C0E8}" type="presParOf" srcId="{6FBF69BD-D520-4DC7-A3A6-9AEF0A4CFCF2}" destId="{166C4069-B391-4E39-9B7B-661AA252CABA}" srcOrd="2" destOrd="0" presId="urn:microsoft.com/office/officeart/2005/8/layout/orgChart1"/>
    <dgm:cxn modelId="{19B8B1AB-5C12-4037-8D4A-F6254520B2B8}" type="presParOf" srcId="{223081B8-5FFE-4F08-9AD8-D1040DAE8090}" destId="{7158C64D-EF96-4BD2-A205-C83989F79DBD}" srcOrd="4" destOrd="0" presId="urn:microsoft.com/office/officeart/2005/8/layout/orgChart1"/>
    <dgm:cxn modelId="{E127B82F-E54F-4845-94D8-F0E49A2EA802}" type="presParOf" srcId="{223081B8-5FFE-4F08-9AD8-D1040DAE8090}" destId="{C9EC6579-AC13-421E-B51C-B4A1FF88976A}" srcOrd="5" destOrd="0" presId="urn:microsoft.com/office/officeart/2005/8/layout/orgChart1"/>
    <dgm:cxn modelId="{39B355C5-B4D3-46BB-95E0-DD4A84D7F310}" type="presParOf" srcId="{C9EC6579-AC13-421E-B51C-B4A1FF88976A}" destId="{A63C1167-EE05-43C9-8DD7-FE60780D7608}" srcOrd="0" destOrd="0" presId="urn:microsoft.com/office/officeart/2005/8/layout/orgChart1"/>
    <dgm:cxn modelId="{AA9ACC36-068F-4937-957F-BCC1978FDBEA}" type="presParOf" srcId="{A63C1167-EE05-43C9-8DD7-FE60780D7608}" destId="{5D849CD3-BF7F-48D9-BCAB-37F68C428C75}" srcOrd="0" destOrd="0" presId="urn:microsoft.com/office/officeart/2005/8/layout/orgChart1"/>
    <dgm:cxn modelId="{22105496-0D9B-4505-8941-B56AA1BD5391}" type="presParOf" srcId="{A63C1167-EE05-43C9-8DD7-FE60780D7608}" destId="{B5306345-2528-4A54-99A1-9EBBFBB9312B}" srcOrd="1" destOrd="0" presId="urn:microsoft.com/office/officeart/2005/8/layout/orgChart1"/>
    <dgm:cxn modelId="{4B6ABF1D-8017-4D70-9077-5BF71BB34F18}" type="presParOf" srcId="{C9EC6579-AC13-421E-B51C-B4A1FF88976A}" destId="{641919FE-8862-48BE-878C-E37320B1558C}" srcOrd="1" destOrd="0" presId="urn:microsoft.com/office/officeart/2005/8/layout/orgChart1"/>
    <dgm:cxn modelId="{0CF22F34-3B26-441B-891F-7DF35A432336}" type="presParOf" srcId="{C9EC6579-AC13-421E-B51C-B4A1FF88976A}" destId="{C3D5D639-0A14-446D-8DCD-C3F2D0BE4C1C}" srcOrd="2" destOrd="0" presId="urn:microsoft.com/office/officeart/2005/8/layout/orgChart1"/>
    <dgm:cxn modelId="{02AECA46-1A3B-4AF2-9049-008B96DAB8BA}" type="presParOf" srcId="{0A8CA5F8-3E6E-4C3A-9089-35CE78AA3F61}" destId="{1B3488D6-DEE5-4F96-83DA-18131D8AB20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A6A80-62AF-483F-9B15-F9FBFBDC7E52}">
      <dsp:nvSpPr>
        <dsp:cNvPr id="0" name=""/>
        <dsp:cNvSpPr/>
      </dsp:nvSpPr>
      <dsp:spPr>
        <a:xfrm>
          <a:off x="0" y="990495"/>
          <a:ext cx="3200300" cy="1920180"/>
        </a:xfrm>
        <a:prstGeom prst="rect">
          <a:avLst/>
        </a:prstGeom>
        <a:solidFill>
          <a:srgbClr val="F278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t>Communication</a:t>
          </a:r>
        </a:p>
      </dsp:txBody>
      <dsp:txXfrm>
        <a:off x="0" y="990495"/>
        <a:ext cx="3200300" cy="1920180"/>
      </dsp:txXfrm>
    </dsp:sp>
    <dsp:sp modelId="{188FD3CE-40B4-4FB9-988D-6912C6FCB389}">
      <dsp:nvSpPr>
        <dsp:cNvPr id="0" name=""/>
        <dsp:cNvSpPr/>
      </dsp:nvSpPr>
      <dsp:spPr>
        <a:xfrm>
          <a:off x="3520331" y="1017934"/>
          <a:ext cx="3200300" cy="1920180"/>
        </a:xfrm>
        <a:prstGeom prst="rect">
          <a:avLst/>
        </a:prstGeom>
        <a:solidFill>
          <a:srgbClr val="E56F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t>Safety</a:t>
          </a:r>
        </a:p>
      </dsp:txBody>
      <dsp:txXfrm>
        <a:off x="3520331" y="1017934"/>
        <a:ext cx="3200300" cy="1920180"/>
      </dsp:txXfrm>
    </dsp:sp>
    <dsp:sp modelId="{934B183C-8517-42A8-8A70-350D4532AB41}">
      <dsp:nvSpPr>
        <dsp:cNvPr id="0" name=""/>
        <dsp:cNvSpPr/>
      </dsp:nvSpPr>
      <dsp:spPr>
        <a:xfrm>
          <a:off x="7040662" y="1017934"/>
          <a:ext cx="3200300" cy="1920180"/>
        </a:xfrm>
        <a:prstGeom prst="rect">
          <a:avLst/>
        </a:prstGeom>
        <a:solidFill>
          <a:srgbClr val="AA3F9F"/>
        </a:solidFill>
        <a:ln w="12700" cap="flat" cmpd="sng" algn="ctr">
          <a:solidFill>
            <a:srgbClr val="AA3F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t>Patient Experience</a:t>
          </a:r>
        </a:p>
      </dsp:txBody>
      <dsp:txXfrm>
        <a:off x="7040662" y="1017934"/>
        <a:ext cx="3200300" cy="1920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8C64D-EF96-4BD2-A205-C83989F79DBD}">
      <dsp:nvSpPr>
        <dsp:cNvPr id="0" name=""/>
        <dsp:cNvSpPr/>
      </dsp:nvSpPr>
      <dsp:spPr>
        <a:xfrm>
          <a:off x="4571363" y="1402315"/>
          <a:ext cx="3230897" cy="1587385"/>
        </a:xfrm>
        <a:custGeom>
          <a:avLst/>
          <a:gdLst/>
          <a:ahLst/>
          <a:cxnLst/>
          <a:rect l="0" t="0" r="0" b="0"/>
          <a:pathLst>
            <a:path>
              <a:moveTo>
                <a:pt x="0" y="0"/>
              </a:moveTo>
              <a:lnTo>
                <a:pt x="0" y="1307018"/>
              </a:lnTo>
              <a:lnTo>
                <a:pt x="3230897" y="1307018"/>
              </a:lnTo>
              <a:lnTo>
                <a:pt x="3230897" y="158738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2B82308-F6E7-4673-AF6B-998958022A83}">
      <dsp:nvSpPr>
        <dsp:cNvPr id="0" name=""/>
        <dsp:cNvSpPr/>
      </dsp:nvSpPr>
      <dsp:spPr>
        <a:xfrm>
          <a:off x="4525643" y="1402315"/>
          <a:ext cx="91440" cy="1587385"/>
        </a:xfrm>
        <a:custGeom>
          <a:avLst/>
          <a:gdLst/>
          <a:ahLst/>
          <a:cxnLst/>
          <a:rect l="0" t="0" r="0" b="0"/>
          <a:pathLst>
            <a:path>
              <a:moveTo>
                <a:pt x="45720" y="0"/>
              </a:moveTo>
              <a:lnTo>
                <a:pt x="45720" y="158738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AC0281E-56B6-4E96-BAE8-FB6CD484AD64}">
      <dsp:nvSpPr>
        <dsp:cNvPr id="0" name=""/>
        <dsp:cNvSpPr/>
      </dsp:nvSpPr>
      <dsp:spPr>
        <a:xfrm>
          <a:off x="1340466" y="1402315"/>
          <a:ext cx="3230897" cy="1587385"/>
        </a:xfrm>
        <a:custGeom>
          <a:avLst/>
          <a:gdLst/>
          <a:ahLst/>
          <a:cxnLst/>
          <a:rect l="0" t="0" r="0" b="0"/>
          <a:pathLst>
            <a:path>
              <a:moveTo>
                <a:pt x="3230897" y="0"/>
              </a:moveTo>
              <a:lnTo>
                <a:pt x="3230897" y="1307018"/>
              </a:lnTo>
              <a:lnTo>
                <a:pt x="0" y="1307018"/>
              </a:lnTo>
              <a:lnTo>
                <a:pt x="0" y="158738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0641369-86BE-4F51-A0FD-A07D979A5D2B}">
      <dsp:nvSpPr>
        <dsp:cNvPr id="0" name=""/>
        <dsp:cNvSpPr/>
      </dsp:nvSpPr>
      <dsp:spPr>
        <a:xfrm>
          <a:off x="4770" y="67234"/>
          <a:ext cx="9133185" cy="1335081"/>
        </a:xfrm>
        <a:prstGeom prst="rect">
          <a:avLst/>
        </a:prstGeom>
        <a:solidFill>
          <a:srgbClr val="F2787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1" kern="1200">
              <a:solidFill>
                <a:schemeClr val="tx1"/>
              </a:solidFill>
            </a:rPr>
            <a:t>Interdisciplinary Communication</a:t>
          </a:r>
        </a:p>
      </dsp:txBody>
      <dsp:txXfrm>
        <a:off x="4770" y="67234"/>
        <a:ext cx="9133185" cy="1335081"/>
      </dsp:txXfrm>
    </dsp:sp>
    <dsp:sp modelId="{07BC4612-61F5-47FB-AC11-5959E4DDAD2E}">
      <dsp:nvSpPr>
        <dsp:cNvPr id="0" name=""/>
        <dsp:cNvSpPr/>
      </dsp:nvSpPr>
      <dsp:spPr>
        <a:xfrm>
          <a:off x="5384" y="2989700"/>
          <a:ext cx="2670162" cy="1335081"/>
        </a:xfrm>
        <a:prstGeom prst="rect">
          <a:avLst/>
        </a:prstGeom>
        <a:solidFill>
          <a:srgbClr val="F2787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Rounding with primary team</a:t>
          </a:r>
        </a:p>
      </dsp:txBody>
      <dsp:txXfrm>
        <a:off x="5384" y="2989700"/>
        <a:ext cx="2670162" cy="1335081"/>
      </dsp:txXfrm>
    </dsp:sp>
    <dsp:sp modelId="{3C48376F-99EB-454A-9C6E-2C081E240B04}">
      <dsp:nvSpPr>
        <dsp:cNvPr id="0" name=""/>
        <dsp:cNvSpPr/>
      </dsp:nvSpPr>
      <dsp:spPr>
        <a:xfrm>
          <a:off x="3236282" y="2989700"/>
          <a:ext cx="2670162" cy="1335081"/>
        </a:xfrm>
        <a:prstGeom prst="rect">
          <a:avLst/>
        </a:prstGeom>
        <a:solidFill>
          <a:srgbClr val="F2787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One-on-one discussions with bedside nursing</a:t>
          </a:r>
        </a:p>
      </dsp:txBody>
      <dsp:txXfrm>
        <a:off x="3236282" y="2989700"/>
        <a:ext cx="2670162" cy="1335081"/>
      </dsp:txXfrm>
    </dsp:sp>
    <dsp:sp modelId="{5D849CD3-BF7F-48D9-BCAB-37F68C428C75}">
      <dsp:nvSpPr>
        <dsp:cNvPr id="0" name=""/>
        <dsp:cNvSpPr/>
      </dsp:nvSpPr>
      <dsp:spPr>
        <a:xfrm>
          <a:off x="6467179" y="2989700"/>
          <a:ext cx="2670162" cy="1335081"/>
        </a:xfrm>
        <a:prstGeom prst="rect">
          <a:avLst/>
        </a:prstGeom>
        <a:solidFill>
          <a:srgbClr val="F2787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Just in time huddles</a:t>
          </a:r>
        </a:p>
      </dsp:txBody>
      <dsp:txXfrm>
        <a:off x="6467179" y="2989700"/>
        <a:ext cx="2670162" cy="1335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8C64D-EF96-4BD2-A205-C83989F79DBD}">
      <dsp:nvSpPr>
        <dsp:cNvPr id="0" name=""/>
        <dsp:cNvSpPr/>
      </dsp:nvSpPr>
      <dsp:spPr>
        <a:xfrm>
          <a:off x="4571363" y="1402315"/>
          <a:ext cx="3230897" cy="1587385"/>
        </a:xfrm>
        <a:custGeom>
          <a:avLst/>
          <a:gdLst/>
          <a:ahLst/>
          <a:cxnLst/>
          <a:rect l="0" t="0" r="0" b="0"/>
          <a:pathLst>
            <a:path>
              <a:moveTo>
                <a:pt x="0" y="0"/>
              </a:moveTo>
              <a:lnTo>
                <a:pt x="0" y="1307018"/>
              </a:lnTo>
              <a:lnTo>
                <a:pt x="3230897" y="1307018"/>
              </a:lnTo>
              <a:lnTo>
                <a:pt x="3230897" y="158738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2B82308-F6E7-4673-AF6B-998958022A83}">
      <dsp:nvSpPr>
        <dsp:cNvPr id="0" name=""/>
        <dsp:cNvSpPr/>
      </dsp:nvSpPr>
      <dsp:spPr>
        <a:xfrm>
          <a:off x="4525643" y="1402315"/>
          <a:ext cx="91440" cy="1587385"/>
        </a:xfrm>
        <a:custGeom>
          <a:avLst/>
          <a:gdLst/>
          <a:ahLst/>
          <a:cxnLst/>
          <a:rect l="0" t="0" r="0" b="0"/>
          <a:pathLst>
            <a:path>
              <a:moveTo>
                <a:pt x="45720" y="0"/>
              </a:moveTo>
              <a:lnTo>
                <a:pt x="45720" y="158738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AC0281E-56B6-4E96-BAE8-FB6CD484AD64}">
      <dsp:nvSpPr>
        <dsp:cNvPr id="0" name=""/>
        <dsp:cNvSpPr/>
      </dsp:nvSpPr>
      <dsp:spPr>
        <a:xfrm>
          <a:off x="1340466" y="1402315"/>
          <a:ext cx="3230897" cy="1587385"/>
        </a:xfrm>
        <a:custGeom>
          <a:avLst/>
          <a:gdLst/>
          <a:ahLst/>
          <a:cxnLst/>
          <a:rect l="0" t="0" r="0" b="0"/>
          <a:pathLst>
            <a:path>
              <a:moveTo>
                <a:pt x="3230897" y="0"/>
              </a:moveTo>
              <a:lnTo>
                <a:pt x="3230897" y="1307018"/>
              </a:lnTo>
              <a:lnTo>
                <a:pt x="0" y="1307018"/>
              </a:lnTo>
              <a:lnTo>
                <a:pt x="0" y="158738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0641369-86BE-4F51-A0FD-A07D979A5D2B}">
      <dsp:nvSpPr>
        <dsp:cNvPr id="0" name=""/>
        <dsp:cNvSpPr/>
      </dsp:nvSpPr>
      <dsp:spPr>
        <a:xfrm>
          <a:off x="4770" y="67234"/>
          <a:ext cx="9133185" cy="1335081"/>
        </a:xfrm>
        <a:prstGeom prst="rect">
          <a:avLst/>
        </a:prstGeom>
        <a:solidFill>
          <a:srgbClr val="E56FAB"/>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1" kern="1200">
              <a:solidFill>
                <a:schemeClr val="tx1"/>
              </a:solidFill>
            </a:rPr>
            <a:t>Safety</a:t>
          </a:r>
        </a:p>
      </dsp:txBody>
      <dsp:txXfrm>
        <a:off x="4770" y="67234"/>
        <a:ext cx="9133185" cy="1335081"/>
      </dsp:txXfrm>
    </dsp:sp>
    <dsp:sp modelId="{07BC4612-61F5-47FB-AC11-5959E4DDAD2E}">
      <dsp:nvSpPr>
        <dsp:cNvPr id="0" name=""/>
        <dsp:cNvSpPr/>
      </dsp:nvSpPr>
      <dsp:spPr>
        <a:xfrm>
          <a:off x="5384" y="2989700"/>
          <a:ext cx="2670162" cy="1335081"/>
        </a:xfrm>
        <a:prstGeom prst="rect">
          <a:avLst/>
        </a:prstGeom>
        <a:solidFill>
          <a:srgbClr val="E56FAB"/>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One-on-one discussions with bedside nursing</a:t>
          </a:r>
        </a:p>
      </dsp:txBody>
      <dsp:txXfrm>
        <a:off x="5384" y="2989700"/>
        <a:ext cx="2670162" cy="1335081"/>
      </dsp:txXfrm>
    </dsp:sp>
    <dsp:sp modelId="{3C48376F-99EB-454A-9C6E-2C081E240B04}">
      <dsp:nvSpPr>
        <dsp:cNvPr id="0" name=""/>
        <dsp:cNvSpPr/>
      </dsp:nvSpPr>
      <dsp:spPr>
        <a:xfrm>
          <a:off x="3236282" y="2989700"/>
          <a:ext cx="2670162" cy="1335081"/>
        </a:xfrm>
        <a:prstGeom prst="rect">
          <a:avLst/>
        </a:prstGeom>
        <a:solidFill>
          <a:srgbClr val="E56FAB"/>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ea typeface="Calibri"/>
              <a:cs typeface="Calibri"/>
            </a:rPr>
            <a:t>Changes to safety search protocols</a:t>
          </a:r>
          <a:endParaRPr lang="en-US" sz="2400" kern="1200">
            <a:solidFill>
              <a:schemeClr val="tx1"/>
            </a:solidFill>
          </a:endParaRPr>
        </a:p>
      </dsp:txBody>
      <dsp:txXfrm>
        <a:off x="3236282" y="2989700"/>
        <a:ext cx="2670162" cy="1335081"/>
      </dsp:txXfrm>
    </dsp:sp>
    <dsp:sp modelId="{5D849CD3-BF7F-48D9-BCAB-37F68C428C75}">
      <dsp:nvSpPr>
        <dsp:cNvPr id="0" name=""/>
        <dsp:cNvSpPr/>
      </dsp:nvSpPr>
      <dsp:spPr>
        <a:xfrm>
          <a:off x="6467179" y="2989700"/>
          <a:ext cx="2670162" cy="1335081"/>
        </a:xfrm>
        <a:prstGeom prst="rect">
          <a:avLst/>
        </a:prstGeom>
        <a:solidFill>
          <a:srgbClr val="E56FAB"/>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ea typeface="Calibri"/>
              <a:cs typeface="Calibri"/>
            </a:rPr>
            <a:t>Distribution of harm reduction supplies</a:t>
          </a:r>
          <a:endParaRPr lang="en-US" sz="2400" kern="1200">
            <a:solidFill>
              <a:schemeClr val="tx1"/>
            </a:solidFill>
          </a:endParaRPr>
        </a:p>
      </dsp:txBody>
      <dsp:txXfrm>
        <a:off x="6467179" y="2989700"/>
        <a:ext cx="2670162" cy="1335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8C64D-EF96-4BD2-A205-C83989F79DBD}">
      <dsp:nvSpPr>
        <dsp:cNvPr id="0" name=""/>
        <dsp:cNvSpPr/>
      </dsp:nvSpPr>
      <dsp:spPr>
        <a:xfrm>
          <a:off x="4571363" y="1402315"/>
          <a:ext cx="3230897" cy="1587385"/>
        </a:xfrm>
        <a:custGeom>
          <a:avLst/>
          <a:gdLst/>
          <a:ahLst/>
          <a:cxnLst/>
          <a:rect l="0" t="0" r="0" b="0"/>
          <a:pathLst>
            <a:path>
              <a:moveTo>
                <a:pt x="0" y="0"/>
              </a:moveTo>
              <a:lnTo>
                <a:pt x="0" y="1307018"/>
              </a:lnTo>
              <a:lnTo>
                <a:pt x="3230897" y="1307018"/>
              </a:lnTo>
              <a:lnTo>
                <a:pt x="3230897" y="158738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2B82308-F6E7-4673-AF6B-998958022A83}">
      <dsp:nvSpPr>
        <dsp:cNvPr id="0" name=""/>
        <dsp:cNvSpPr/>
      </dsp:nvSpPr>
      <dsp:spPr>
        <a:xfrm>
          <a:off x="4525643" y="1402315"/>
          <a:ext cx="91440" cy="1587385"/>
        </a:xfrm>
        <a:custGeom>
          <a:avLst/>
          <a:gdLst/>
          <a:ahLst/>
          <a:cxnLst/>
          <a:rect l="0" t="0" r="0" b="0"/>
          <a:pathLst>
            <a:path>
              <a:moveTo>
                <a:pt x="45720" y="0"/>
              </a:moveTo>
              <a:lnTo>
                <a:pt x="45720" y="158738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AC0281E-56B6-4E96-BAE8-FB6CD484AD64}">
      <dsp:nvSpPr>
        <dsp:cNvPr id="0" name=""/>
        <dsp:cNvSpPr/>
      </dsp:nvSpPr>
      <dsp:spPr>
        <a:xfrm>
          <a:off x="1340466" y="1402315"/>
          <a:ext cx="3230897" cy="1587385"/>
        </a:xfrm>
        <a:custGeom>
          <a:avLst/>
          <a:gdLst/>
          <a:ahLst/>
          <a:cxnLst/>
          <a:rect l="0" t="0" r="0" b="0"/>
          <a:pathLst>
            <a:path>
              <a:moveTo>
                <a:pt x="3230897" y="0"/>
              </a:moveTo>
              <a:lnTo>
                <a:pt x="3230897" y="1307018"/>
              </a:lnTo>
              <a:lnTo>
                <a:pt x="0" y="1307018"/>
              </a:lnTo>
              <a:lnTo>
                <a:pt x="0" y="158738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0641369-86BE-4F51-A0FD-A07D979A5D2B}">
      <dsp:nvSpPr>
        <dsp:cNvPr id="0" name=""/>
        <dsp:cNvSpPr/>
      </dsp:nvSpPr>
      <dsp:spPr>
        <a:xfrm>
          <a:off x="4770" y="67234"/>
          <a:ext cx="9133185" cy="1335081"/>
        </a:xfrm>
        <a:prstGeom prst="rect">
          <a:avLst/>
        </a:prstGeom>
        <a:solidFill>
          <a:srgbClr val="E56FAB"/>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1" kern="1200">
              <a:solidFill>
                <a:schemeClr val="tx1"/>
              </a:solidFill>
            </a:rPr>
            <a:t>Safety</a:t>
          </a:r>
        </a:p>
      </dsp:txBody>
      <dsp:txXfrm>
        <a:off x="4770" y="67234"/>
        <a:ext cx="9133185" cy="1335081"/>
      </dsp:txXfrm>
    </dsp:sp>
    <dsp:sp modelId="{07BC4612-61F5-47FB-AC11-5959E4DDAD2E}">
      <dsp:nvSpPr>
        <dsp:cNvPr id="0" name=""/>
        <dsp:cNvSpPr/>
      </dsp:nvSpPr>
      <dsp:spPr>
        <a:xfrm>
          <a:off x="5384" y="2989700"/>
          <a:ext cx="2670162" cy="1335081"/>
        </a:xfrm>
        <a:prstGeom prst="rect">
          <a:avLst/>
        </a:prstGeom>
        <a:solidFill>
          <a:srgbClr val="E56FAB"/>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One-on-one discussions with bedside nursing</a:t>
          </a:r>
        </a:p>
      </dsp:txBody>
      <dsp:txXfrm>
        <a:off x="5384" y="2989700"/>
        <a:ext cx="2670162" cy="1335081"/>
      </dsp:txXfrm>
    </dsp:sp>
    <dsp:sp modelId="{3C48376F-99EB-454A-9C6E-2C081E240B04}">
      <dsp:nvSpPr>
        <dsp:cNvPr id="0" name=""/>
        <dsp:cNvSpPr/>
      </dsp:nvSpPr>
      <dsp:spPr>
        <a:xfrm>
          <a:off x="3236282" y="2989700"/>
          <a:ext cx="2670162" cy="1335081"/>
        </a:xfrm>
        <a:prstGeom prst="rect">
          <a:avLst/>
        </a:prstGeom>
        <a:solidFill>
          <a:srgbClr val="E56FAB"/>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ea typeface="Calibri"/>
              <a:cs typeface="Calibri"/>
            </a:rPr>
            <a:t>Changes to safety search protocols</a:t>
          </a:r>
          <a:endParaRPr lang="en-US" sz="2400" kern="1200">
            <a:solidFill>
              <a:schemeClr val="tx1"/>
            </a:solidFill>
          </a:endParaRPr>
        </a:p>
      </dsp:txBody>
      <dsp:txXfrm>
        <a:off x="3236282" y="2989700"/>
        <a:ext cx="2670162" cy="1335081"/>
      </dsp:txXfrm>
    </dsp:sp>
    <dsp:sp modelId="{5D849CD3-BF7F-48D9-BCAB-37F68C428C75}">
      <dsp:nvSpPr>
        <dsp:cNvPr id="0" name=""/>
        <dsp:cNvSpPr/>
      </dsp:nvSpPr>
      <dsp:spPr>
        <a:xfrm>
          <a:off x="6467179" y="2989700"/>
          <a:ext cx="2670162" cy="1335081"/>
        </a:xfrm>
        <a:prstGeom prst="rect">
          <a:avLst/>
        </a:prstGeom>
        <a:solidFill>
          <a:srgbClr val="E56FAB"/>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ea typeface="Calibri"/>
              <a:cs typeface="Calibri"/>
            </a:rPr>
            <a:t>Distribution of harm reduction supplies</a:t>
          </a:r>
          <a:endParaRPr lang="en-US" sz="2400" kern="1200">
            <a:solidFill>
              <a:schemeClr val="tx1"/>
            </a:solidFill>
          </a:endParaRPr>
        </a:p>
      </dsp:txBody>
      <dsp:txXfrm>
        <a:off x="6467179" y="2989700"/>
        <a:ext cx="2670162" cy="13350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8C64D-EF96-4BD2-A205-C83989F79DBD}">
      <dsp:nvSpPr>
        <dsp:cNvPr id="0" name=""/>
        <dsp:cNvSpPr/>
      </dsp:nvSpPr>
      <dsp:spPr>
        <a:xfrm>
          <a:off x="4571363" y="1402315"/>
          <a:ext cx="3230897" cy="1587385"/>
        </a:xfrm>
        <a:custGeom>
          <a:avLst/>
          <a:gdLst/>
          <a:ahLst/>
          <a:cxnLst/>
          <a:rect l="0" t="0" r="0" b="0"/>
          <a:pathLst>
            <a:path>
              <a:moveTo>
                <a:pt x="0" y="0"/>
              </a:moveTo>
              <a:lnTo>
                <a:pt x="0" y="1307018"/>
              </a:lnTo>
              <a:lnTo>
                <a:pt x="3230897" y="1307018"/>
              </a:lnTo>
              <a:lnTo>
                <a:pt x="3230897" y="158738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2B82308-F6E7-4673-AF6B-998958022A83}">
      <dsp:nvSpPr>
        <dsp:cNvPr id="0" name=""/>
        <dsp:cNvSpPr/>
      </dsp:nvSpPr>
      <dsp:spPr>
        <a:xfrm>
          <a:off x="4525643" y="1402315"/>
          <a:ext cx="91440" cy="1587385"/>
        </a:xfrm>
        <a:custGeom>
          <a:avLst/>
          <a:gdLst/>
          <a:ahLst/>
          <a:cxnLst/>
          <a:rect l="0" t="0" r="0" b="0"/>
          <a:pathLst>
            <a:path>
              <a:moveTo>
                <a:pt x="45720" y="0"/>
              </a:moveTo>
              <a:lnTo>
                <a:pt x="45720" y="158738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AC0281E-56B6-4E96-BAE8-FB6CD484AD64}">
      <dsp:nvSpPr>
        <dsp:cNvPr id="0" name=""/>
        <dsp:cNvSpPr/>
      </dsp:nvSpPr>
      <dsp:spPr>
        <a:xfrm>
          <a:off x="1340466" y="1402315"/>
          <a:ext cx="3230897" cy="1587385"/>
        </a:xfrm>
        <a:custGeom>
          <a:avLst/>
          <a:gdLst/>
          <a:ahLst/>
          <a:cxnLst/>
          <a:rect l="0" t="0" r="0" b="0"/>
          <a:pathLst>
            <a:path>
              <a:moveTo>
                <a:pt x="3230897" y="0"/>
              </a:moveTo>
              <a:lnTo>
                <a:pt x="3230897" y="1307018"/>
              </a:lnTo>
              <a:lnTo>
                <a:pt x="0" y="1307018"/>
              </a:lnTo>
              <a:lnTo>
                <a:pt x="0" y="158738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0641369-86BE-4F51-A0FD-A07D979A5D2B}">
      <dsp:nvSpPr>
        <dsp:cNvPr id="0" name=""/>
        <dsp:cNvSpPr/>
      </dsp:nvSpPr>
      <dsp:spPr>
        <a:xfrm>
          <a:off x="4770" y="67234"/>
          <a:ext cx="9133185" cy="1335081"/>
        </a:xfrm>
        <a:prstGeom prst="rect">
          <a:avLst/>
        </a:prstGeom>
        <a:solidFill>
          <a:srgbClr val="AA3F9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1" kern="1200">
              <a:solidFill>
                <a:schemeClr val="tx1"/>
              </a:solidFill>
            </a:rPr>
            <a:t>Patient Experience</a:t>
          </a:r>
        </a:p>
      </dsp:txBody>
      <dsp:txXfrm>
        <a:off x="4770" y="67234"/>
        <a:ext cx="9133185" cy="1335081"/>
      </dsp:txXfrm>
    </dsp:sp>
    <dsp:sp modelId="{07BC4612-61F5-47FB-AC11-5959E4DDAD2E}">
      <dsp:nvSpPr>
        <dsp:cNvPr id="0" name=""/>
        <dsp:cNvSpPr/>
      </dsp:nvSpPr>
      <dsp:spPr>
        <a:xfrm>
          <a:off x="5384" y="2989700"/>
          <a:ext cx="2670162" cy="1335081"/>
        </a:xfrm>
        <a:prstGeom prst="rect">
          <a:avLst/>
        </a:prstGeom>
        <a:solidFill>
          <a:srgbClr val="AA3F9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ea typeface="Calibri"/>
              <a:cs typeface="Calibri"/>
            </a:rPr>
            <a:t>Changes to PPU participation requirements</a:t>
          </a:r>
          <a:endParaRPr lang="en-US" sz="2400" kern="1200">
            <a:solidFill>
              <a:schemeClr val="tx1"/>
            </a:solidFill>
          </a:endParaRPr>
        </a:p>
      </dsp:txBody>
      <dsp:txXfrm>
        <a:off x="5384" y="2989700"/>
        <a:ext cx="2670162" cy="1335081"/>
      </dsp:txXfrm>
    </dsp:sp>
    <dsp:sp modelId="{3C48376F-99EB-454A-9C6E-2C081E240B04}">
      <dsp:nvSpPr>
        <dsp:cNvPr id="0" name=""/>
        <dsp:cNvSpPr/>
      </dsp:nvSpPr>
      <dsp:spPr>
        <a:xfrm>
          <a:off x="3236282" y="2989700"/>
          <a:ext cx="2670162" cy="1335081"/>
        </a:xfrm>
        <a:prstGeom prst="rect">
          <a:avLst/>
        </a:prstGeom>
        <a:solidFill>
          <a:srgbClr val="AA3F9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a:solidFill>
                <a:schemeClr val="tx1"/>
              </a:solidFill>
              <a:ea typeface="Calibri"/>
              <a:cs typeface="Calibri"/>
            </a:rPr>
            <a:t>Adding peer to care team</a:t>
          </a:r>
          <a:endParaRPr lang="en-US" sz="2400" b="0" kern="1200">
            <a:solidFill>
              <a:schemeClr val="tx1"/>
            </a:solidFill>
          </a:endParaRPr>
        </a:p>
      </dsp:txBody>
      <dsp:txXfrm>
        <a:off x="3236282" y="2989700"/>
        <a:ext cx="2670162" cy="1335081"/>
      </dsp:txXfrm>
    </dsp:sp>
    <dsp:sp modelId="{5D849CD3-BF7F-48D9-BCAB-37F68C428C75}">
      <dsp:nvSpPr>
        <dsp:cNvPr id="0" name=""/>
        <dsp:cNvSpPr/>
      </dsp:nvSpPr>
      <dsp:spPr>
        <a:xfrm>
          <a:off x="6467179" y="2989700"/>
          <a:ext cx="2670162" cy="1335081"/>
        </a:xfrm>
        <a:prstGeom prst="rect">
          <a:avLst/>
        </a:prstGeom>
        <a:solidFill>
          <a:srgbClr val="AA3F9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a:solidFill>
                <a:schemeClr val="tx1"/>
              </a:solidFill>
              <a:latin typeface="Avenir Next LT Pro"/>
              <a:ea typeface="Calibri"/>
              <a:cs typeface="Calibri"/>
            </a:rPr>
            <a:t>Adequate</a:t>
          </a:r>
          <a:r>
            <a:rPr lang="en-US" sz="2400" b="0" kern="1200">
              <a:solidFill>
                <a:schemeClr val="tx1"/>
              </a:solidFill>
              <a:ea typeface="Calibri"/>
              <a:cs typeface="Calibri"/>
            </a:rPr>
            <a:t> withdrawal management </a:t>
          </a:r>
          <a:endParaRPr lang="en-US" sz="2400" b="0" kern="1200">
            <a:solidFill>
              <a:schemeClr val="tx1"/>
            </a:solidFill>
          </a:endParaRPr>
        </a:p>
      </dsp:txBody>
      <dsp:txXfrm>
        <a:off x="6467179" y="2989700"/>
        <a:ext cx="2670162" cy="13350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3A518-7CEE-43C1-9526-1E252CD0AC40}"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60947-B01A-45E3-BA8E-9EC983D75AE6}" type="slidenum">
              <a:rPr lang="en-US" smtClean="0"/>
              <a:t>‹#›</a:t>
            </a:fld>
            <a:endParaRPr lang="en-US"/>
          </a:p>
        </p:txBody>
      </p:sp>
    </p:spTree>
    <p:extLst>
      <p:ext uri="{BB962C8B-B14F-4D97-AF65-F5344CB8AC3E}">
        <p14:creationId xmlns:p14="http://schemas.microsoft.com/office/powerpoint/2010/main" val="175496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solidFill>
                  <a:srgbClr val="000000"/>
                </a:solidFill>
                <a:latin typeface="Arial"/>
                <a:ea typeface="Arial" panose="020B0604020202020204" pitchFamily="34" charset="0"/>
                <a:cs typeface="Arial"/>
              </a:rPr>
              <a:t>Kelly </a:t>
            </a:r>
            <a:endParaRPr lang="en-US" b="1"/>
          </a:p>
          <a:p>
            <a:r>
              <a:rPr lang="en-US" sz="1800">
                <a:solidFill>
                  <a:srgbClr val="000000"/>
                </a:solidFill>
                <a:latin typeface="Arial"/>
                <a:ea typeface="Arial" panose="020B0604020202020204" pitchFamily="34" charset="0"/>
                <a:cs typeface="Arial"/>
              </a:rPr>
              <a:t>-Magee</a:t>
            </a:r>
            <a:r>
              <a:rPr lang="en-US" sz="1800">
                <a:solidFill>
                  <a:srgbClr val="000000"/>
                </a:solidFill>
                <a:effectLst/>
                <a:latin typeface="Arial"/>
                <a:ea typeface="Arial" panose="020B0604020202020204" pitchFamily="34" charset="0"/>
                <a:cs typeface="Arial"/>
              </a:rPr>
              <a:t> is a large, tertiary care, safety net hospital in Pittsburgh, draw patients from around Western PA with ~10,000 births occurring each year</a:t>
            </a:r>
            <a:endParaRPr lang="en-US"/>
          </a:p>
          <a:p>
            <a:r>
              <a:rPr lang="en-US" sz="1800">
                <a:solidFill>
                  <a:srgbClr val="000000"/>
                </a:solidFill>
                <a:latin typeface="Arial"/>
                <a:ea typeface="Arial" panose="020B0604020202020204" pitchFamily="34" charset="0"/>
                <a:cs typeface="Arial"/>
              </a:rPr>
              <a:t>-</a:t>
            </a:r>
            <a:r>
              <a:rPr lang="en-US" sz="1800">
                <a:solidFill>
                  <a:srgbClr val="000000"/>
                </a:solidFill>
                <a:effectLst/>
                <a:latin typeface="Arial"/>
                <a:ea typeface="Arial" panose="020B0604020202020204" pitchFamily="34" charset="0"/>
                <a:cs typeface="Arial"/>
              </a:rPr>
              <a:t>Area that has been hit really hard by the opioid epidemic, pregnant population has not been spared</a:t>
            </a:r>
          </a:p>
          <a:p>
            <a:r>
              <a:rPr lang="en-US" sz="1800">
                <a:solidFill>
                  <a:srgbClr val="000000"/>
                </a:solidFill>
                <a:effectLst/>
                <a:latin typeface="Arial"/>
                <a:ea typeface="Arial" panose="020B0604020202020204" pitchFamily="34" charset="0"/>
                <a:cs typeface="Arial"/>
              </a:rPr>
              <a:t>~2-3% of individuals who deliver at Magee have diagnosis of OUD, which is significantly greater than the national rate of OUD in pregnancy (1%), does not include individuals with other use disorders</a:t>
            </a:r>
          </a:p>
        </p:txBody>
      </p:sp>
      <p:sp>
        <p:nvSpPr>
          <p:cNvPr id="4" name="Slide Number Placeholder 3"/>
          <p:cNvSpPr>
            <a:spLocks noGrp="1"/>
          </p:cNvSpPr>
          <p:nvPr>
            <p:ph type="sldNum" sz="quarter" idx="5"/>
          </p:nvPr>
        </p:nvSpPr>
        <p:spPr/>
        <p:txBody>
          <a:bodyPr/>
          <a:lstStyle/>
          <a:p>
            <a:fld id="{76AC7B70-F59C-4E76-B032-49B89E1C0023}" type="slidenum">
              <a:rPr lang="en-US" smtClean="0"/>
              <a:t>4</a:t>
            </a:fld>
            <a:endParaRPr lang="en-US"/>
          </a:p>
        </p:txBody>
      </p:sp>
    </p:spTree>
    <p:extLst>
      <p:ext uri="{BB962C8B-B14F-4D97-AF65-F5344CB8AC3E}">
        <p14:creationId xmlns:p14="http://schemas.microsoft.com/office/powerpoint/2010/main" val="324303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t>Ilana - </a:t>
            </a:r>
            <a:r>
              <a:rPr lang="en-US"/>
              <a:t>Many efforts in pregnancy to improve maternal and fetal health and reduce pregnancy risks – every OB appointment has counseling topics to do just that</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7F60947-B01A-45E3-BA8E-9EC983D75AE6}" type="slidenum">
              <a:rPr lang="en-US" smtClean="0"/>
              <a:t>13</a:t>
            </a:fld>
            <a:endParaRPr lang="en-US"/>
          </a:p>
        </p:txBody>
      </p:sp>
    </p:spTree>
    <p:extLst>
      <p:ext uri="{BB962C8B-B14F-4D97-AF65-F5344CB8AC3E}">
        <p14:creationId xmlns:p14="http://schemas.microsoft.com/office/powerpoint/2010/main" val="3975229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t>Ilana </a:t>
            </a:r>
            <a:r>
              <a:rPr lang="en-US"/>
              <a:t>Many efforts in pregnancy to improve maternal and fetal health and reduce pregnancy risks – every OB appointment has counseling topics to do just that</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7F60947-B01A-45E3-BA8E-9EC983D75AE6}" type="slidenum">
              <a:rPr lang="en-US" smtClean="0"/>
              <a:t>14</a:t>
            </a:fld>
            <a:endParaRPr lang="en-US"/>
          </a:p>
        </p:txBody>
      </p:sp>
    </p:spTree>
    <p:extLst>
      <p:ext uri="{BB962C8B-B14F-4D97-AF65-F5344CB8AC3E}">
        <p14:creationId xmlns:p14="http://schemas.microsoft.com/office/powerpoint/2010/main" val="105574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Many efforts in pregnancy to improve maternal and fetal health and reduce pregnancy risks – every OB appointment has counseling topics to do just that</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7F60947-B01A-45E3-BA8E-9EC983D75AE6}" type="slidenum">
              <a:rPr lang="en-US" smtClean="0"/>
              <a:t>15</a:t>
            </a:fld>
            <a:endParaRPr lang="en-US"/>
          </a:p>
        </p:txBody>
      </p:sp>
    </p:spTree>
    <p:extLst>
      <p:ext uri="{BB962C8B-B14F-4D97-AF65-F5344CB8AC3E}">
        <p14:creationId xmlns:p14="http://schemas.microsoft.com/office/powerpoint/2010/main" val="133526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Calibri"/>
                <a:cs typeface="Calibri"/>
              </a:rPr>
              <a:t>Sam</a:t>
            </a:r>
          </a:p>
          <a:p>
            <a:r>
              <a:rPr lang="en-US"/>
              <a:t>Hi! I'm Samantha. I am a nurse practitioner and a certified addictions advanced practice provider. </a:t>
            </a:r>
          </a:p>
          <a:p>
            <a:endParaRPr lang="en-US"/>
          </a:p>
          <a:p>
            <a:r>
              <a:rPr lang="en-US"/>
              <a:t>The National Harm Reduction Coalition writes: "Perinatal harm reduction is a powerful paradigm that deconstructs the stigmatizing narratives about pregnant and parenting people who use substances and employs evidence-based interventions to reduce harms associated with substance use". </a:t>
            </a:r>
          </a:p>
          <a:p>
            <a:endParaRPr lang="en-US"/>
          </a:p>
          <a:p>
            <a:r>
              <a:rPr lang="en-US"/>
              <a:t>So you all have come up with several examples [of harm reduction] that are widely used by providers during pregnancy for the purposes of minimizing harm to the parent and fetus while also promoting the best possible outcomes.  </a:t>
            </a:r>
          </a:p>
          <a:p>
            <a:endParaRPr lang="en-US"/>
          </a:p>
          <a:p>
            <a:r>
              <a:rPr lang="en-US"/>
              <a:t>Implementing harm reduction strategies for patients who use substances in the setting of pregnancy is no different and should be as widely used as the others you mentioned.  </a:t>
            </a:r>
          </a:p>
          <a:p>
            <a:endParaRPr lang="en-US"/>
          </a:p>
          <a:p>
            <a:r>
              <a:rPr lang="en-US"/>
              <a:t>When we do this, we acknowledge that substance use disorders are chronic health conditions like all other chronic health conditions and we can and should utilize evidence-based practices to keep our patients as safe as possible.</a:t>
            </a:r>
          </a:p>
        </p:txBody>
      </p:sp>
      <p:sp>
        <p:nvSpPr>
          <p:cNvPr id="4" name="Slide Number Placeholder 3"/>
          <p:cNvSpPr>
            <a:spLocks noGrp="1"/>
          </p:cNvSpPr>
          <p:nvPr>
            <p:ph type="sldNum" sz="quarter" idx="5"/>
          </p:nvPr>
        </p:nvSpPr>
        <p:spPr/>
        <p:txBody>
          <a:bodyPr/>
          <a:lstStyle/>
          <a:p>
            <a:fld id="{37F60947-B01A-45E3-BA8E-9EC983D75AE6}" type="slidenum">
              <a:rPr lang="en-US" smtClean="0"/>
              <a:t>17</a:t>
            </a:fld>
            <a:endParaRPr lang="en-US"/>
          </a:p>
        </p:txBody>
      </p:sp>
    </p:spTree>
    <p:extLst>
      <p:ext uri="{BB962C8B-B14F-4D97-AF65-F5344CB8AC3E}">
        <p14:creationId xmlns:p14="http://schemas.microsoft.com/office/powerpoint/2010/main" val="1325364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Sam</a:t>
            </a:r>
          </a:p>
          <a:p>
            <a:r>
              <a:rPr lang="en-US">
                <a:latin typeface="Calibri"/>
                <a:ea typeface="Calibri"/>
                <a:cs typeface="Calibri"/>
              </a:rPr>
              <a:t>Most of you are probably aware of this wonderful resources, but I wanted to draw your attention to the Harm Reduction Tool Kit for Pregnancy and substance use that we will reference </a:t>
            </a:r>
            <a:r>
              <a:rPr lang="en-US" err="1">
                <a:latin typeface="Calibri"/>
                <a:ea typeface="Calibri"/>
                <a:cs typeface="Calibri"/>
              </a:rPr>
              <a:t>thorughout</a:t>
            </a:r>
            <a:r>
              <a:rPr lang="en-US">
                <a:latin typeface="Calibri"/>
                <a:ea typeface="Calibri"/>
                <a:cs typeface="Calibri"/>
              </a:rPr>
              <a:t> the presentation.</a:t>
            </a:r>
          </a:p>
          <a:p>
            <a:endParaRPr lang="en-US" b="1">
              <a:latin typeface="Calibri"/>
              <a:ea typeface="Calibri"/>
              <a:cs typeface="Calibri"/>
            </a:endParaRPr>
          </a:p>
          <a:p>
            <a:r>
              <a:rPr lang="en-US">
                <a:latin typeface="Calibri"/>
                <a:ea typeface="Calibri"/>
                <a:cs typeface="Calibri"/>
              </a:rPr>
              <a:t> It describes this principle of unconditional positive regard, o</a:t>
            </a:r>
            <a:r>
              <a:rPr lang="en-US">
                <a:latin typeface="Aptos"/>
                <a:ea typeface="Calibri"/>
                <a:cs typeface="Calibri"/>
              </a:rPr>
              <a:t>ne</a:t>
            </a:r>
            <a:r>
              <a:rPr lang="en-US"/>
              <a:t> of the most basic harm reduction principles that we can adopt. It is the practice of accepting and supporting someone without judgment or evaluation, regardless of what they say or do.  </a:t>
            </a:r>
          </a:p>
          <a:p>
            <a:endParaRPr lang="en-US"/>
          </a:p>
          <a:p>
            <a:r>
              <a:rPr lang="en-US"/>
              <a:t>So think about the love someone may have for a child.  A conditional love hinges on that child’s performance or character.  I love you…because you got an A on your test.  Or I love you….because you won first place in a race.  People who are exposed to this type of affection tend to be more insecure and seek validation and are less likely to be open and honest during interactions for fear of disappointing the other party.  </a:t>
            </a:r>
          </a:p>
          <a:p>
            <a:endParaRPr lang="en-US"/>
          </a:p>
          <a:p>
            <a:r>
              <a:rPr lang="en-US"/>
              <a:t>On the flip side of that, unconditional love is…I love you…even though you failed that test.  I love you…even though you came in last place.  Children who grow up with this unconditional love become confident and independent humans.  And most importantly they feel comfortable sharing their thoughts and feelings without fear of repercussions or losing your love.  </a:t>
            </a:r>
          </a:p>
          <a:p>
            <a:endParaRPr lang="en-US"/>
          </a:p>
          <a:p>
            <a:r>
              <a:rPr lang="en-US"/>
              <a:t>When we apply this same mindset to our patients, where we care and support them regardless of the choices they make, we create a safe environment for them to open up about their use disorder and what is going on in their lives that may be impacting it.  </a:t>
            </a:r>
          </a:p>
          <a:p>
            <a:endParaRPr lang="en-US"/>
          </a:p>
          <a:p>
            <a:r>
              <a:rPr lang="en-US"/>
              <a:t>This open dialogue fosters a partnership between the clinician and the patient and allows us to gain critical insight into how we can be most helpful to keep patients healthy and safe. </a:t>
            </a:r>
          </a:p>
        </p:txBody>
      </p:sp>
      <p:sp>
        <p:nvSpPr>
          <p:cNvPr id="4" name="Slide Number Placeholder 3"/>
          <p:cNvSpPr>
            <a:spLocks noGrp="1"/>
          </p:cNvSpPr>
          <p:nvPr>
            <p:ph type="sldNum" sz="quarter" idx="5"/>
          </p:nvPr>
        </p:nvSpPr>
        <p:spPr/>
        <p:txBody>
          <a:bodyPr/>
          <a:lstStyle/>
          <a:p>
            <a:fld id="{37F60947-B01A-45E3-BA8E-9EC983D75AE6}" type="slidenum">
              <a:rPr lang="en-US" smtClean="0"/>
              <a:t>18</a:t>
            </a:fld>
            <a:endParaRPr lang="en-US"/>
          </a:p>
        </p:txBody>
      </p:sp>
    </p:spTree>
    <p:extLst>
      <p:ext uri="{BB962C8B-B14F-4D97-AF65-F5344CB8AC3E}">
        <p14:creationId xmlns:p14="http://schemas.microsoft.com/office/powerpoint/2010/main" val="3057989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 </a:t>
            </a:r>
            <a:r>
              <a:rPr lang="en-US"/>
              <a:t>--  Most common substance use disorder we see is opioid use disorder (OUD) but very frequent there is polysubstance use</a:t>
            </a:r>
          </a:p>
        </p:txBody>
      </p:sp>
      <p:sp>
        <p:nvSpPr>
          <p:cNvPr id="4" name="Slide Number Placeholder 3"/>
          <p:cNvSpPr>
            <a:spLocks noGrp="1"/>
          </p:cNvSpPr>
          <p:nvPr>
            <p:ph type="sldNum" sz="quarter" idx="5"/>
          </p:nvPr>
        </p:nvSpPr>
        <p:spPr/>
        <p:txBody>
          <a:bodyPr/>
          <a:lstStyle/>
          <a:p>
            <a:fld id="{37F60947-B01A-45E3-BA8E-9EC983D75AE6}" type="slidenum">
              <a:rPr lang="en-US" smtClean="0"/>
              <a:t>19</a:t>
            </a:fld>
            <a:endParaRPr lang="en-US"/>
          </a:p>
        </p:txBody>
      </p:sp>
    </p:spTree>
    <p:extLst>
      <p:ext uri="{BB962C8B-B14F-4D97-AF65-F5344CB8AC3E}">
        <p14:creationId xmlns:p14="http://schemas.microsoft.com/office/powerpoint/2010/main" val="1642194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Kelly</a:t>
            </a:r>
            <a:endParaRPr lang="en-US"/>
          </a:p>
          <a:p>
            <a:r>
              <a:rPr lang="en-US">
                <a:latin typeface="Calibri"/>
                <a:cs typeface="Calibri"/>
              </a:rPr>
              <a:t>Choosing a medication is not a crutch but a harm reduction tool</a:t>
            </a:r>
          </a:p>
          <a:p>
            <a:r>
              <a:rPr lang="en-US">
                <a:latin typeface="Calibri"/>
                <a:cs typeface="Calibri"/>
              </a:rPr>
              <a:t>Patients who are on a stable dose of methadone or buprenorphine prior to pregnancy may need dose adjustments due to physiologic and pharmacologic changes in pregnancy, especially in the third trimester. Patients may need increased dosage or frequency of doses (ex split dosing of methadone)</a:t>
            </a:r>
          </a:p>
          <a:p>
            <a:r>
              <a:rPr lang="en-US"/>
              <a:t>Naltrexone (for OUD or AUD) is not well studied in pregnancy, just a small case series and case reports, with no evidence of adverse fetal effects. Concern for risk of recurrent use and overdose. Continuation of the medication in patients who are stable on it </a:t>
            </a:r>
            <a:r>
              <a:rPr lang="en-US" err="1"/>
              <a:t>prepregnancy</a:t>
            </a:r>
            <a:r>
              <a:rPr lang="en-US"/>
              <a:t> can be considered with shared decision making</a:t>
            </a:r>
          </a:p>
          <a:p>
            <a:r>
              <a:rPr lang="en-US">
                <a:latin typeface="Aptos"/>
                <a:cs typeface="Calibri"/>
              </a:rPr>
              <a:t>Pharmacotherapy for other SUDs are limited in pregnancy, and many traditional inpatient treatment facilities do not accept pregnant persons, withdrawal management may require inpatient hospitalization (ex patients with AUD with a history of complicated withdrawal)</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37F60947-B01A-45E3-BA8E-9EC983D75AE6}" type="slidenum">
              <a:rPr lang="en-US" smtClean="0"/>
              <a:t>20</a:t>
            </a:fld>
            <a:endParaRPr lang="en-US"/>
          </a:p>
        </p:txBody>
      </p:sp>
    </p:spTree>
    <p:extLst>
      <p:ext uri="{BB962C8B-B14F-4D97-AF65-F5344CB8AC3E}">
        <p14:creationId xmlns:p14="http://schemas.microsoft.com/office/powerpoint/2010/main" val="2629616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Kelly</a:t>
            </a:r>
          </a:p>
          <a:p>
            <a:r>
              <a:rPr lang="en-US">
                <a:latin typeface="Calibri"/>
                <a:cs typeface="Calibri"/>
              </a:rPr>
              <a:t>Like all aspects of prenatal care, helping patients to manage substance use in pregnancy should be patient centered and should utilize harm reduction principles. While abstinence is considered the safest option in pregnancy, we can acknowledge that this is not the goal for all of our patients. These conversations should be approached without judgement and can be informative while still acknowledging that the goals and next steps will be different for each person. Using open ended questions and motivational interviewing can be helpful to assess the patient's motivations, strengths, resources and barriers. </a:t>
            </a:r>
          </a:p>
        </p:txBody>
      </p:sp>
      <p:sp>
        <p:nvSpPr>
          <p:cNvPr id="4" name="Slide Number Placeholder 3"/>
          <p:cNvSpPr>
            <a:spLocks noGrp="1"/>
          </p:cNvSpPr>
          <p:nvPr>
            <p:ph type="sldNum" sz="quarter" idx="5"/>
          </p:nvPr>
        </p:nvSpPr>
        <p:spPr/>
        <p:txBody>
          <a:bodyPr/>
          <a:lstStyle/>
          <a:p>
            <a:fld id="{37F60947-B01A-45E3-BA8E-9EC983D75AE6}" type="slidenum">
              <a:rPr lang="en-US" smtClean="0"/>
              <a:t>21</a:t>
            </a:fld>
            <a:endParaRPr lang="en-US"/>
          </a:p>
        </p:txBody>
      </p:sp>
    </p:spTree>
    <p:extLst>
      <p:ext uri="{BB962C8B-B14F-4D97-AF65-F5344CB8AC3E}">
        <p14:creationId xmlns:p14="http://schemas.microsoft.com/office/powerpoint/2010/main" val="2157756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Lauren</a:t>
            </a:r>
          </a:p>
          <a:p>
            <a:r>
              <a:rPr lang="en-US">
                <a:latin typeface="Calibri"/>
                <a:cs typeface="Calibri"/>
              </a:rPr>
              <a:t>As there are many options for inpatient management of substance use in pregnancy, it is important that patients are informed of all options including their risks and benefits. In the inpatient setting, we often see that patients are initially uncertain about their goals for treatment or are facing acute withdrawal or medical complications that make conversations about treatment difficult. In these settings, we address the acute need, including management of withdrawal symptoms, and continue the conversation throughout their admission. For example, for patients who present for OAT but are uncertain about whether they would like methadone or buprenorphine, we will often start with methadone for management of their acute withdrawal while also utilizing a buprenorphine patch to allow patients to start low-dose buprenorphine induction. Throughout their admission, patient's goals and life circumstances can change, and it is important to continue to engage with the patient when making decisions about a care plan. As we will discuss with some of our upcoming cases, use of non-prescribed substances in the hospital is one of the challenges we can face when managing withdrawal or initiating OAT, and it is important to find solutions that emphasize patient safety while addressing any unmet needs that can lead to use. Throughout pregnancy, individuals may experience recurrence of use or may not have a goal of abstinence. In these settings, it is critical to focus on maternal and fetal safety including incorporating principles of safe use and reducing barriers in access to care. </a:t>
            </a:r>
          </a:p>
        </p:txBody>
      </p:sp>
      <p:sp>
        <p:nvSpPr>
          <p:cNvPr id="4" name="Slide Number Placeholder 3"/>
          <p:cNvSpPr>
            <a:spLocks noGrp="1"/>
          </p:cNvSpPr>
          <p:nvPr>
            <p:ph type="sldNum" sz="quarter" idx="5"/>
          </p:nvPr>
        </p:nvSpPr>
        <p:spPr/>
        <p:txBody>
          <a:bodyPr/>
          <a:lstStyle/>
          <a:p>
            <a:fld id="{37F60947-B01A-45E3-BA8E-9EC983D75AE6}" type="slidenum">
              <a:rPr lang="en-US" smtClean="0"/>
              <a:t>22</a:t>
            </a:fld>
            <a:endParaRPr lang="en-US"/>
          </a:p>
        </p:txBody>
      </p:sp>
    </p:spTree>
    <p:extLst>
      <p:ext uri="{BB962C8B-B14F-4D97-AF65-F5344CB8AC3E}">
        <p14:creationId xmlns:p14="http://schemas.microsoft.com/office/powerpoint/2010/main" val="970747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Calibri"/>
                <a:cs typeface="Calibri"/>
              </a:rPr>
              <a:t>Lauren</a:t>
            </a:r>
            <a:endParaRPr lang="en-US"/>
          </a:p>
          <a:p>
            <a:r>
              <a:rPr lang="en-US">
                <a:latin typeface="Calibri"/>
                <a:ea typeface="Calibri"/>
                <a:cs typeface="Calibri"/>
              </a:rPr>
              <a:t>Not meant to be a full review of TIC, could certainly be its own workshop but important to acknowledge and recognize that all of our patients come to us having experienced trauma, many times in their personal lives and almost certainly have experienced trauma caused by medical professionals or the health care system in the past</a:t>
            </a:r>
          </a:p>
          <a:p>
            <a:r>
              <a:rPr lang="en-US">
                <a:latin typeface="Calibri"/>
                <a:cs typeface="Calibri"/>
              </a:rPr>
              <a:t>Harm reduction strategies should be informed by six-key principles of trauma-informed approach</a:t>
            </a:r>
          </a:p>
        </p:txBody>
      </p:sp>
      <p:sp>
        <p:nvSpPr>
          <p:cNvPr id="4" name="Slide Number Placeholder 3"/>
          <p:cNvSpPr>
            <a:spLocks noGrp="1"/>
          </p:cNvSpPr>
          <p:nvPr>
            <p:ph type="sldNum" sz="quarter" idx="5"/>
          </p:nvPr>
        </p:nvSpPr>
        <p:spPr/>
        <p:txBody>
          <a:bodyPr/>
          <a:lstStyle/>
          <a:p>
            <a:fld id="{37F60947-B01A-45E3-BA8E-9EC983D75AE6}" type="slidenum">
              <a:rPr lang="en-US" smtClean="0"/>
              <a:t>23</a:t>
            </a:fld>
            <a:endParaRPr lang="en-US"/>
          </a:p>
        </p:txBody>
      </p:sp>
    </p:spTree>
    <p:extLst>
      <p:ext uri="{BB962C8B-B14F-4D97-AF65-F5344CB8AC3E}">
        <p14:creationId xmlns:p14="http://schemas.microsoft.com/office/powerpoint/2010/main" val="387766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 </a:t>
            </a:r>
          </a:p>
          <a:p>
            <a:r>
              <a:rPr lang="en-US"/>
              <a:t>-Outpatient clinic created initially for pregnant individuals with OUD </a:t>
            </a:r>
            <a:r>
              <a:rPr lang="en-US">
                <a:sym typeface="Wingdings" panose="05000000000000000000" pitchFamily="2" charset="2"/>
              </a:rPr>
              <a:t> anyone who identifies as women with any SUD</a:t>
            </a:r>
            <a:endParaRPr lang="en-US"/>
          </a:p>
          <a:p>
            <a:endParaRPr lang="en-US"/>
          </a:p>
        </p:txBody>
      </p:sp>
      <p:sp>
        <p:nvSpPr>
          <p:cNvPr id="4" name="Slide Number Placeholder 3"/>
          <p:cNvSpPr>
            <a:spLocks noGrp="1"/>
          </p:cNvSpPr>
          <p:nvPr>
            <p:ph type="sldNum" sz="quarter" idx="5"/>
          </p:nvPr>
        </p:nvSpPr>
        <p:spPr/>
        <p:txBody>
          <a:bodyPr/>
          <a:lstStyle/>
          <a:p>
            <a:fld id="{76AC7B70-F59C-4E76-B032-49B89E1C0023}" type="slidenum">
              <a:rPr lang="en-US" smtClean="0"/>
              <a:t>5</a:t>
            </a:fld>
            <a:endParaRPr lang="en-US"/>
          </a:p>
        </p:txBody>
      </p:sp>
    </p:spTree>
    <p:extLst>
      <p:ext uri="{BB962C8B-B14F-4D97-AF65-F5344CB8AC3E}">
        <p14:creationId xmlns:p14="http://schemas.microsoft.com/office/powerpoint/2010/main" val="1005557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Lauren</a:t>
            </a:r>
            <a:endParaRPr lang="en-US">
              <a:latin typeface="Calibri"/>
              <a:cs typeface="Calibri"/>
            </a:endParaRPr>
          </a:p>
          <a:p>
            <a:endParaRPr lang="en-US" b="1">
              <a:latin typeface="Calibri"/>
              <a:cs typeface="Calibri"/>
            </a:endParaRPr>
          </a:p>
          <a:p>
            <a:endParaRPr lang="en-US">
              <a:latin typeface="Calibri"/>
              <a:cs typeface="Calibri"/>
            </a:endParaRPr>
          </a:p>
          <a:p>
            <a:r>
              <a:rPr lang="en-US">
                <a:latin typeface="Calibri"/>
                <a:cs typeface="Calibri"/>
              </a:rPr>
              <a:t>You are talking to people who know what these things are. Historically it has been abstinence or nothing in OB. </a:t>
            </a:r>
          </a:p>
        </p:txBody>
      </p:sp>
      <p:sp>
        <p:nvSpPr>
          <p:cNvPr id="4" name="Slide Number Placeholder 3"/>
          <p:cNvSpPr>
            <a:spLocks noGrp="1"/>
          </p:cNvSpPr>
          <p:nvPr>
            <p:ph type="sldNum" sz="quarter" idx="5"/>
          </p:nvPr>
        </p:nvSpPr>
        <p:spPr/>
        <p:txBody>
          <a:bodyPr/>
          <a:lstStyle/>
          <a:p>
            <a:fld id="{37F60947-B01A-45E3-BA8E-9EC983D75AE6}" type="slidenum">
              <a:rPr lang="en-US" smtClean="0"/>
              <a:t>24</a:t>
            </a:fld>
            <a:endParaRPr lang="en-US"/>
          </a:p>
        </p:txBody>
      </p:sp>
    </p:spTree>
    <p:extLst>
      <p:ext uri="{BB962C8B-B14F-4D97-AF65-F5344CB8AC3E}">
        <p14:creationId xmlns:p14="http://schemas.microsoft.com/office/powerpoint/2010/main" val="226870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Ilana describes</a:t>
            </a:r>
          </a:p>
        </p:txBody>
      </p:sp>
      <p:sp>
        <p:nvSpPr>
          <p:cNvPr id="4" name="Slide Number Placeholder 3"/>
          <p:cNvSpPr>
            <a:spLocks noGrp="1"/>
          </p:cNvSpPr>
          <p:nvPr>
            <p:ph type="sldNum" sz="quarter" idx="5"/>
          </p:nvPr>
        </p:nvSpPr>
        <p:spPr/>
        <p:txBody>
          <a:bodyPr/>
          <a:lstStyle/>
          <a:p>
            <a:fld id="{37F60947-B01A-45E3-BA8E-9EC983D75AE6}" type="slidenum">
              <a:rPr lang="en-US" smtClean="0"/>
              <a:t>25</a:t>
            </a:fld>
            <a:endParaRPr lang="en-US"/>
          </a:p>
        </p:txBody>
      </p:sp>
    </p:spTree>
    <p:extLst>
      <p:ext uri="{BB962C8B-B14F-4D97-AF65-F5344CB8AC3E}">
        <p14:creationId xmlns:p14="http://schemas.microsoft.com/office/powerpoint/2010/main" val="2946708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00"/>
              <a:t>Corey </a:t>
            </a:r>
          </a:p>
          <a:p>
            <a:endParaRPr lang="en-US" kern="100"/>
          </a:p>
          <a:p>
            <a:r>
              <a:rPr lang="en-US" kern="100"/>
              <a:t>These cases bring up common barriers we face on a daily basis as we do our best to provide quality care to patients with SUD and take steps to move toward unit wide, hospital wide, or system wide change.</a:t>
            </a:r>
            <a:endParaRPr lang="en-US"/>
          </a:p>
          <a:p>
            <a:r>
              <a:rPr lang="en-US" kern="100"/>
              <a:t> </a:t>
            </a:r>
            <a:endParaRPr lang="en-US"/>
          </a:p>
          <a:p>
            <a:r>
              <a:rPr lang="en-US" kern="100"/>
              <a:t>We recognize this can seem overwhelming and it can be hard to know where to start. In these next few slides, we would love to share with you all some of the initiatives we have taken on to support a cultural shift towards a harm reduction model of care in our hospital. </a:t>
            </a:r>
            <a:endParaRPr lang="en-US"/>
          </a:p>
          <a:p>
            <a:r>
              <a:rPr lang="en-US" kern="100"/>
              <a:t> </a:t>
            </a:r>
            <a:endParaRPr lang="en-US"/>
          </a:p>
          <a:p>
            <a:r>
              <a:rPr lang="en-US" kern="100"/>
              <a:t>It is important to preface this by saying that these changes are not perfect. We absolutely still have room for continued growth, but the steps we have taken have resulted in positive change. We hope you find encouragement and tangible ideas you can take back to your own work environments. We will be discussing improvements in communication, safety, and the patient experience. </a:t>
            </a:r>
            <a:endParaRPr lang="en-US"/>
          </a:p>
          <a:p>
            <a:endParaRPr lang="en-US" sz="1800" kern="100">
              <a:latin typeface="Aptos"/>
            </a:endParaRPr>
          </a:p>
          <a:p>
            <a:pPr marL="0" marR="0">
              <a:lnSpc>
                <a:spcPct val="200000"/>
              </a:lnSpc>
              <a:spcBef>
                <a:spcPts val="0"/>
              </a:spcBef>
              <a:spcAft>
                <a:spcPts val="800"/>
              </a:spcAft>
            </a:pPr>
            <a:r>
              <a:rPr lang="en-US" sz="1800" kern="100">
                <a:effectLst/>
                <a:latin typeface="Aptos"/>
                <a:ea typeface="Aptos" panose="020B0004020202020204" pitchFamily="34" charset="0"/>
                <a:cs typeface="Times New Roman" panose="02020603050405020304" pitchFamily="18" charset="0"/>
              </a:rPr>
              <a:t> </a:t>
            </a:r>
          </a:p>
          <a:p>
            <a:pPr marL="0" marR="0">
              <a:lnSpc>
                <a:spcPct val="200000"/>
              </a:lnSpc>
              <a:spcBef>
                <a:spcPts val="0"/>
              </a:spcBef>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F60947-B01A-45E3-BA8E-9EC983D75AE6}" type="slidenum">
              <a:rPr lang="en-US" smtClean="0"/>
              <a:t>32</a:t>
            </a:fld>
            <a:endParaRPr lang="en-US"/>
          </a:p>
        </p:txBody>
      </p:sp>
    </p:spTree>
    <p:extLst>
      <p:ext uri="{BB962C8B-B14F-4D97-AF65-F5344CB8AC3E}">
        <p14:creationId xmlns:p14="http://schemas.microsoft.com/office/powerpoint/2010/main" val="2795669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Corey</a:t>
            </a:r>
          </a:p>
          <a:p>
            <a:r>
              <a:rPr lang="en-US" kern="100"/>
              <a:t>we will start with communication. In order to be successful in implementing any sort of cultural change it is imperative to have open communication and build a shared goal amongst all team members involved in the change. We have worked to provide additional education initiatives to nurses, providers, peer services, pharmacists, and social work teams to ensure we are all working from a shared foundation. We specifically focused on initiatives to increase interdisciplinary communication. </a:t>
            </a:r>
            <a:endParaRPr lang="en-US"/>
          </a:p>
          <a:p>
            <a:r>
              <a:rPr lang="en-US" kern="100"/>
              <a:t> </a:t>
            </a:r>
            <a:endParaRPr lang="en-US"/>
          </a:p>
          <a:p>
            <a:r>
              <a:rPr lang="en-US" kern="100"/>
              <a:t>Before these changes were in place, we were experiencing confusion amongst care team members about the plan of care for patients, inconsistent communication to the patient, and an overall environment of frustration and mistrust not only among care team members but also with our clients. </a:t>
            </a:r>
            <a:endParaRPr lang="en-US"/>
          </a:p>
          <a:p>
            <a:r>
              <a:rPr lang="en-US" kern="100"/>
              <a:t> </a:t>
            </a:r>
            <a:endParaRPr lang="en-US"/>
          </a:p>
          <a:p>
            <a:r>
              <a:rPr lang="en-US" kern="100"/>
              <a:t>We implemented 3 key communication initiatives that have helped correct these concerns. </a:t>
            </a:r>
            <a:endParaRPr lang="en-US"/>
          </a:p>
          <a:p>
            <a:r>
              <a:rPr lang="en-US" kern="100"/>
              <a:t> </a:t>
            </a:r>
            <a:endParaRPr lang="en-US"/>
          </a:p>
          <a:p>
            <a:r>
              <a:rPr lang="en-US" kern="100"/>
              <a:t>First, is interdisciplinary rounding. We began attending daily rounds with the primary OB team. At rounds there are representatives from nursing, discharge planning, pharmacy and the obstetric providers. This provides a venue for any concerns to be discussed in the moment and allows all care team members who may interact with the patient that day to be on the same page. </a:t>
            </a:r>
            <a:endParaRPr lang="en-US"/>
          </a:p>
          <a:p>
            <a:r>
              <a:rPr lang="en-US" kern="100"/>
              <a:t>Another initiative is to consistently have one on one conversations with the bedside nurse caring for the patient. We want to clearly communicate the plan of care, allow them to ask clarifying questions, and let them know that our team is there to support them during the rest of their shift. </a:t>
            </a:r>
            <a:endParaRPr lang="en-US"/>
          </a:p>
          <a:p>
            <a:r>
              <a:rPr lang="en-US" kern="100"/>
              <a:t> </a:t>
            </a:r>
            <a:endParaRPr lang="en-US"/>
          </a:p>
          <a:p>
            <a:r>
              <a:rPr lang="en-US" kern="100"/>
              <a:t>Finally, one of the most impactful communication initiatives has been our “just in time huddles.” These are virtual team meetings that are arranged in the moment when complex needs arise for a patient.</a:t>
            </a:r>
            <a:endParaRPr lang="en-US"/>
          </a:p>
          <a:p>
            <a:r>
              <a:rPr lang="en-US" kern="100"/>
              <a:t> </a:t>
            </a:r>
            <a:endParaRPr lang="en-US"/>
          </a:p>
          <a:p>
            <a:r>
              <a:rPr lang="en-US" kern="100"/>
              <a:t> It ropes in hospital leadership, security, bedside staff, and attending providers to come up with a safety plan for that day. Here we can create a plan and designate who will work to communicate this plan with the patient. This is one of the opportunities for continued growth as we just mentioned. Currently, our team speaks with the patient to illicit their goals and wishes for their plan of care. We then are able to advocate for their needs. We would love to move toward a process where the patient themselves are included in the huddle as this best supports transparency and keeping our care patient centered. </a:t>
            </a:r>
            <a:endParaRPr lang="en-US"/>
          </a:p>
          <a:p>
            <a:r>
              <a:rPr lang="en-US" kern="100"/>
              <a:t> </a:t>
            </a:r>
            <a:endParaRPr lang="en-US"/>
          </a:p>
          <a:p>
            <a:r>
              <a:rPr lang="en-US" kern="100"/>
              <a:t>But overall, we have had a lot of buy in from various team leaders and have seen improvements in teamwork, a reduction in deviations from care plans, and most importantly, it has helped to build rapport with our patients.</a:t>
            </a:r>
            <a:endParaRPr lang="en-US"/>
          </a:p>
          <a:p>
            <a:pPr marL="0" marR="0">
              <a:lnSpc>
                <a:spcPct val="200000"/>
              </a:lnSpc>
              <a:spcBef>
                <a:spcPts val="0"/>
              </a:spcBef>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latin typeface="Calibri"/>
              <a:cs typeface="Calibri"/>
            </a:endParaRPr>
          </a:p>
        </p:txBody>
      </p:sp>
      <p:sp>
        <p:nvSpPr>
          <p:cNvPr id="4" name="Slide Number Placeholder 3"/>
          <p:cNvSpPr>
            <a:spLocks noGrp="1"/>
          </p:cNvSpPr>
          <p:nvPr>
            <p:ph type="sldNum" sz="quarter" idx="5"/>
          </p:nvPr>
        </p:nvSpPr>
        <p:spPr/>
        <p:txBody>
          <a:bodyPr/>
          <a:lstStyle/>
          <a:p>
            <a:fld id="{37F60947-B01A-45E3-BA8E-9EC983D75AE6}" type="slidenum">
              <a:rPr lang="en-US" smtClean="0"/>
              <a:t>33</a:t>
            </a:fld>
            <a:endParaRPr lang="en-US"/>
          </a:p>
        </p:txBody>
      </p:sp>
    </p:spTree>
    <p:extLst>
      <p:ext uri="{BB962C8B-B14F-4D97-AF65-F5344CB8AC3E}">
        <p14:creationId xmlns:p14="http://schemas.microsoft.com/office/powerpoint/2010/main" val="1888405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Lauren</a:t>
            </a:r>
          </a:p>
          <a:p>
            <a:r>
              <a:rPr lang="en-US">
                <a:latin typeface="Calibri"/>
                <a:cs typeface="Calibri"/>
              </a:rPr>
              <a:t>Addressing safety for inpatients with substance use disorders has posed many challenges, including mitigating bias and assumptions as well as consolidating different perspectives on what is safest for our patients in and out of the hospital. Initially, safety protocols for inpatients with substance use disorders were focused on certain rules and restrictions rather than shared decision making and harm reduction. </a:t>
            </a:r>
          </a:p>
          <a:p>
            <a:endParaRPr lang="en-US">
              <a:latin typeface="Calibri"/>
              <a:cs typeface="Calibri"/>
            </a:endParaRPr>
          </a:p>
          <a:p>
            <a:r>
              <a:rPr lang="en-US">
                <a:latin typeface="Calibri"/>
                <a:cs typeface="Calibri"/>
              </a:rPr>
              <a:t>An example of this was our previous "Behavioral Contract" which was a specific document that patients were required to sign before being admitted to the hospital or receiving medication for withdrawal. It included restrictions including limiting visitors and leaving the unit, as well as requirements such as regular urine drug testing. While some of these protocols can be appropriate for certain patients, each person and their needs are different and this document in the way that it was presented often established a culture of bias and mistrust. In extensive discussions with our antepartum unit, including nursing, social work, security, providers, and administrators, we worked to create a protocol for patient safety that was more individualized. The solution isn’t perfect; our patients who present specifically for initiation of opioid agonist therapies are still required to sign a "behavioral contract" during their admission. But we have implemented several improvements including not predicating access to withdrawal medication on signing paperwork, and providing more flexible safety discussions for patients presenting for management of other medical problems or for labor and delivery. </a:t>
            </a:r>
            <a:endParaRPr lang="en-US"/>
          </a:p>
          <a:p>
            <a:endParaRPr lang="en-US">
              <a:latin typeface="Calibri"/>
              <a:cs typeface="Calibri"/>
            </a:endParaRPr>
          </a:p>
          <a:p>
            <a:r>
              <a:rPr lang="en-US">
                <a:latin typeface="Calibri"/>
                <a:cs typeface="Calibri"/>
              </a:rPr>
              <a:t>Another example of this is our work to improve patient search protocols. Searches were initially a requirement for admission for care and involved a security guard searching a patient and their belongings for non-prescribed substances or objects related to use. When approaching changes to this search protocol, we wanted to incorporate changes that were patient centered and trauma informed. Rather than being universal, searches are considered if there are concerns for in hospital use or specific concerns regarding patient safety. </a:t>
            </a:r>
          </a:p>
        </p:txBody>
      </p:sp>
      <p:sp>
        <p:nvSpPr>
          <p:cNvPr id="4" name="Slide Number Placeholder 3"/>
          <p:cNvSpPr>
            <a:spLocks noGrp="1"/>
          </p:cNvSpPr>
          <p:nvPr>
            <p:ph type="sldNum" sz="quarter" idx="5"/>
          </p:nvPr>
        </p:nvSpPr>
        <p:spPr/>
        <p:txBody>
          <a:bodyPr/>
          <a:lstStyle/>
          <a:p>
            <a:fld id="{37F60947-B01A-45E3-BA8E-9EC983D75AE6}" type="slidenum">
              <a:rPr lang="en-US" smtClean="0"/>
              <a:t>34</a:t>
            </a:fld>
            <a:endParaRPr lang="en-US"/>
          </a:p>
        </p:txBody>
      </p:sp>
    </p:spTree>
    <p:extLst>
      <p:ext uri="{BB962C8B-B14F-4D97-AF65-F5344CB8AC3E}">
        <p14:creationId xmlns:p14="http://schemas.microsoft.com/office/powerpoint/2010/main" val="3099602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Lauren</a:t>
            </a:r>
          </a:p>
          <a:p>
            <a:r>
              <a:rPr lang="en-US">
                <a:latin typeface="Calibri"/>
                <a:cs typeface="Calibri"/>
              </a:rPr>
              <a:t>Addressing safety for inpatients with substance use disorders has posed many challenges, including mitigating bias and assumptions as well as consolidating different perspectives on what is safest for our patients in and out of the hospital. Initially, safety protocols for inpatients with substance use disorders were focused on certain rules and restrictions rather than shared decision making and harm reduction. </a:t>
            </a:r>
          </a:p>
          <a:p>
            <a:endParaRPr lang="en-US">
              <a:latin typeface="Calibri"/>
              <a:cs typeface="Calibri"/>
            </a:endParaRPr>
          </a:p>
          <a:p>
            <a:r>
              <a:rPr lang="en-US">
                <a:latin typeface="Calibri"/>
                <a:cs typeface="Calibri"/>
              </a:rPr>
              <a:t>An example of this was our previous "Behavioral Contract" which was a specific document that patients were required to sign before being admitted to the hospital or receiving medication for withdrawal. It included restrictions including limiting visitors and leaving the unit, as well as requirements such as regular urine drug testing. While some of these protocols can be appropriate for certain patients, each person and their needs are different and this document in the way that it was presented often established a culture of bias and mistrust. In extensive discussions with our antepartum unit, including nursing, social work, security, providers, and administrators, we worked to create a protocol for patient safety that was more individualized. The solution isn’t perfect; our patients who present specifically for initiation of opioid agonist therapies are still required to sign a "behavioral contract" during their admission. But we have implemented several improvements including not predicating access to withdrawal medication on signing paperwork, and providing more flexible safety discussions for patients presenting for management of other medical problems or for labor and delivery. </a:t>
            </a:r>
            <a:endParaRPr lang="en-US"/>
          </a:p>
          <a:p>
            <a:endParaRPr lang="en-US">
              <a:latin typeface="Calibri"/>
              <a:cs typeface="Calibri"/>
            </a:endParaRPr>
          </a:p>
          <a:p>
            <a:r>
              <a:rPr lang="en-US">
                <a:latin typeface="Calibri"/>
                <a:cs typeface="Calibri"/>
              </a:rPr>
              <a:t>Another example of this is our work to improve patient search protocols. Searches were initially a requirement for admission for care and involved a security guard searching a patient and their belongings for non-prescribed substances or objects related to use. When approaching changes to this search protocol, we wanted to incorporate changes that were patient centered and trauma informed. Rather than being universal, searches are considered if there are concerns for in hospital use or specific concerns regarding patient safety. </a:t>
            </a:r>
          </a:p>
        </p:txBody>
      </p:sp>
      <p:sp>
        <p:nvSpPr>
          <p:cNvPr id="4" name="Slide Number Placeholder 3"/>
          <p:cNvSpPr>
            <a:spLocks noGrp="1"/>
          </p:cNvSpPr>
          <p:nvPr>
            <p:ph type="sldNum" sz="quarter" idx="5"/>
          </p:nvPr>
        </p:nvSpPr>
        <p:spPr/>
        <p:txBody>
          <a:bodyPr/>
          <a:lstStyle/>
          <a:p>
            <a:fld id="{37F60947-B01A-45E3-BA8E-9EC983D75AE6}" type="slidenum">
              <a:rPr lang="en-US" smtClean="0"/>
              <a:t>35</a:t>
            </a:fld>
            <a:endParaRPr lang="en-US"/>
          </a:p>
        </p:txBody>
      </p:sp>
    </p:spTree>
    <p:extLst>
      <p:ext uri="{BB962C8B-B14F-4D97-AF65-F5344CB8AC3E}">
        <p14:creationId xmlns:p14="http://schemas.microsoft.com/office/powerpoint/2010/main" val="2470089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Lauren</a:t>
            </a:r>
          </a:p>
          <a:p>
            <a:r>
              <a:rPr lang="en-US">
                <a:latin typeface="Calibri"/>
                <a:cs typeface="Calibri"/>
              </a:rPr>
              <a:t>Addressing safety for inpatients with substance use disorders has posed many challenges, including mitigating bias and assumptions as well as consolidating different perspectives on what is safest for our patients in and out of the hospital. Initially, safety protocols for inpatients with substance use disorders were focused on certain rules and restrictions rather than shared decision making and harm reduction. </a:t>
            </a:r>
          </a:p>
          <a:p>
            <a:endParaRPr lang="en-US">
              <a:latin typeface="Calibri"/>
              <a:cs typeface="Calibri"/>
            </a:endParaRPr>
          </a:p>
          <a:p>
            <a:r>
              <a:rPr lang="en-US">
                <a:latin typeface="Calibri"/>
                <a:cs typeface="Calibri"/>
              </a:rPr>
              <a:t>An example of this was our previous "Behavioral Contract" which was a specific document that patients were required to sign before being admitted to the hospital or receiving medication for withdrawal. It included restrictions including limiting visitors and leaving the unit, as well as requirements such as regular urine drug testing. While some of these protocols can be appropriate for certain patients, each person and their needs are different and this document in the way that it was presented often established a culture of bias and mistrust. In extensive discussions with our antepartum unit, including nursing, social work, security, providers, and administrators, we worked to create a protocol for patient safety that was more individualized. The solution isn’t perfect; our patients who present specifically for initiation of opioid agonist therapies are still required to sign a "behavioral contract" during their admission. But we have implemented several improvements including not predicating access to withdrawal medication on signing paperwork, and providing more flexible safety discussions for patients presenting for management of other medical problems or for labor and delivery. </a:t>
            </a:r>
            <a:endParaRPr lang="en-US"/>
          </a:p>
          <a:p>
            <a:endParaRPr lang="en-US">
              <a:latin typeface="Calibri"/>
              <a:cs typeface="Calibri"/>
            </a:endParaRPr>
          </a:p>
          <a:p>
            <a:r>
              <a:rPr lang="en-US">
                <a:latin typeface="Calibri"/>
                <a:cs typeface="Calibri"/>
              </a:rPr>
              <a:t>Another example of this is our work to improve patient search protocols. Searches were initially a requirement for admission for care and involved a security guard searching a patient and their belongings for non-prescribed substances or objects related to use. When approaching changes to this search protocol, we wanted to incorporate changes that were patient centered and trauma informed. Rather than being universal, searches are considered if there are concerns for in hospital use or specific concerns regarding patient safety. </a:t>
            </a:r>
          </a:p>
        </p:txBody>
      </p:sp>
      <p:sp>
        <p:nvSpPr>
          <p:cNvPr id="4" name="Slide Number Placeholder 3"/>
          <p:cNvSpPr>
            <a:spLocks noGrp="1"/>
          </p:cNvSpPr>
          <p:nvPr>
            <p:ph type="sldNum" sz="quarter" idx="5"/>
          </p:nvPr>
        </p:nvSpPr>
        <p:spPr/>
        <p:txBody>
          <a:bodyPr/>
          <a:lstStyle/>
          <a:p>
            <a:fld id="{37F60947-B01A-45E3-BA8E-9EC983D75AE6}" type="slidenum">
              <a:rPr lang="en-US" smtClean="0"/>
              <a:t>36</a:t>
            </a:fld>
            <a:endParaRPr lang="en-US"/>
          </a:p>
        </p:txBody>
      </p:sp>
    </p:spTree>
    <p:extLst>
      <p:ext uri="{BB962C8B-B14F-4D97-AF65-F5344CB8AC3E}">
        <p14:creationId xmlns:p14="http://schemas.microsoft.com/office/powerpoint/2010/main" val="2805488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Cam </a:t>
            </a:r>
          </a:p>
        </p:txBody>
      </p:sp>
      <p:sp>
        <p:nvSpPr>
          <p:cNvPr id="4" name="Slide Number Placeholder 3"/>
          <p:cNvSpPr>
            <a:spLocks noGrp="1"/>
          </p:cNvSpPr>
          <p:nvPr>
            <p:ph type="sldNum" sz="quarter" idx="5"/>
          </p:nvPr>
        </p:nvSpPr>
        <p:spPr/>
        <p:txBody>
          <a:bodyPr/>
          <a:lstStyle/>
          <a:p>
            <a:fld id="{37F60947-B01A-45E3-BA8E-9EC983D75AE6}" type="slidenum">
              <a:rPr lang="en-US" smtClean="0"/>
              <a:t>37</a:t>
            </a:fld>
            <a:endParaRPr lang="en-US"/>
          </a:p>
        </p:txBody>
      </p:sp>
    </p:spTree>
    <p:extLst>
      <p:ext uri="{BB962C8B-B14F-4D97-AF65-F5344CB8AC3E}">
        <p14:creationId xmlns:p14="http://schemas.microsoft.com/office/powerpoint/2010/main" val="1806558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Sam</a:t>
            </a:r>
          </a:p>
          <a:p>
            <a:endParaRPr lang="en-US" b="1">
              <a:latin typeface="Calibri"/>
              <a:ea typeface="Calibri"/>
              <a:cs typeface="Calibri"/>
            </a:endParaRPr>
          </a:p>
          <a:p>
            <a:r>
              <a:rPr lang="en-US"/>
              <a:t>As Cam has just discussed, interactions between a patient and provider are fundamental in building trust and improving the patient experience.  A simple, yet impactful, action that every person in here can easily do is ensure they are using appropriate language. </a:t>
            </a:r>
          </a:p>
          <a:p>
            <a:endParaRPr lang="en-US"/>
          </a:p>
          <a:p>
            <a:r>
              <a:rPr lang="en-US"/>
              <a:t>Language plays a major role in shaping people’s thoughts and perceptions about SUD. Research tells us that stigmatizing language contributes to poorer health outcomes in patients and discourages them from seeking treatment. So it is imperative that when talking to…and about…patients with substance use disorders we are using first person, non-stigmatizing language during all interactions to foster a safe and supportive environment for patients to seek care. </a:t>
            </a:r>
          </a:p>
          <a:p>
            <a:endParaRPr lang="en-US"/>
          </a:p>
          <a:p>
            <a:r>
              <a:rPr lang="en-US"/>
              <a:t>It is just as important, if not more important, to use the appropriate words when talking with other members of the healthcare team. Modeling these behaviors can promote their widespread use amongst clinicians which can overall lead to improved patient outcomes.</a:t>
            </a:r>
          </a:p>
          <a:p>
            <a:r>
              <a:rPr lang="en-US"/>
              <a:t> </a:t>
            </a:r>
          </a:p>
          <a:p>
            <a:r>
              <a:rPr lang="en-US"/>
              <a:t>National Academies of Sciences, Engineering, and Medicine. Ending Discrimination Against People with Mental and Substance Use Disorders: the Evidence for Stigma Change. Washington, DC: The National Academies Press; 2016. https://doi. org/10.17226/23442.</a:t>
            </a:r>
          </a:p>
        </p:txBody>
      </p:sp>
      <p:sp>
        <p:nvSpPr>
          <p:cNvPr id="4" name="Slide Number Placeholder 3"/>
          <p:cNvSpPr>
            <a:spLocks noGrp="1"/>
          </p:cNvSpPr>
          <p:nvPr>
            <p:ph type="sldNum" sz="quarter" idx="5"/>
          </p:nvPr>
        </p:nvSpPr>
        <p:spPr/>
        <p:txBody>
          <a:bodyPr/>
          <a:lstStyle/>
          <a:p>
            <a:fld id="{37F60947-B01A-45E3-BA8E-9EC983D75AE6}" type="slidenum">
              <a:rPr lang="en-US" smtClean="0"/>
              <a:t>38</a:t>
            </a:fld>
            <a:endParaRPr lang="en-US"/>
          </a:p>
        </p:txBody>
      </p:sp>
    </p:spTree>
    <p:extLst>
      <p:ext uri="{BB962C8B-B14F-4D97-AF65-F5344CB8AC3E}">
        <p14:creationId xmlns:p14="http://schemas.microsoft.com/office/powerpoint/2010/main" val="1327936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Sam</a:t>
            </a:r>
          </a:p>
          <a:p>
            <a:endParaRPr lang="en-US" b="1">
              <a:latin typeface="Calibri"/>
              <a:ea typeface="Calibri"/>
              <a:cs typeface="Calibri"/>
            </a:endParaRPr>
          </a:p>
          <a:p>
            <a:r>
              <a:rPr lang="en-US"/>
              <a:t>Another technique we can use when focusing on patient-centered care is motivational interviewing.  I’m sure most of you are familiar with this concept but it can be particularly effective for patients when they are ambivalent to change. </a:t>
            </a:r>
          </a:p>
          <a:p>
            <a:endParaRPr lang="en-US"/>
          </a:p>
          <a:p>
            <a:r>
              <a:rPr lang="en-US"/>
              <a:t>The idea is for the provider to show understanding and acceptance of the patient’s feelings while also helping the patient identify areas of discordance between their current behaviors and long terms goals.  The Ask, Tell, Listen approach can facilitate this tactic. </a:t>
            </a:r>
          </a:p>
          <a:p>
            <a:endParaRPr lang="en-US"/>
          </a:p>
          <a:p>
            <a:r>
              <a:rPr lang="en-US"/>
              <a:t>The purpose of ASK is to understand the patient’s perspective and assess their thoughts and reasons for change.  Utilizing open-ended questions for this can encourage the patient to talk more about their experiences and help identify their motivations.  For example: “what are some reasons you want to cut back on your substance use?” </a:t>
            </a:r>
          </a:p>
          <a:p>
            <a:endParaRPr lang="en-US"/>
          </a:p>
          <a:p>
            <a:r>
              <a:rPr lang="en-US"/>
              <a:t>A provider can then tailor the information they want to convey or “TELL” to the patient in response to the patient’s narrative. “Would it be okay if I shared some information about how reducing your substance use can improve your health and the pregnancy?” </a:t>
            </a:r>
          </a:p>
          <a:p>
            <a:endParaRPr lang="en-US"/>
          </a:p>
          <a:p>
            <a:r>
              <a:rPr lang="en-US"/>
              <a:t>And finally, the provider "LISTENS" reflectively as the patient processes that information and provides their own response to it. “So it sounds like you are concerned about how substance use can affect your baby, but you’re also concerned about how you might manage your anxiety if you stop using substances.”  </a:t>
            </a:r>
          </a:p>
          <a:p>
            <a:endParaRPr lang="en-US"/>
          </a:p>
          <a:p>
            <a:r>
              <a:rPr lang="en-US"/>
              <a:t>So this ask, tell, listen approach further supports that patient-provider partnership and empowers patients to make their own informed decisions about their health.</a:t>
            </a:r>
          </a:p>
        </p:txBody>
      </p:sp>
      <p:sp>
        <p:nvSpPr>
          <p:cNvPr id="4" name="Slide Number Placeholder 3"/>
          <p:cNvSpPr>
            <a:spLocks noGrp="1"/>
          </p:cNvSpPr>
          <p:nvPr>
            <p:ph type="sldNum" sz="quarter" idx="5"/>
          </p:nvPr>
        </p:nvSpPr>
        <p:spPr/>
        <p:txBody>
          <a:bodyPr/>
          <a:lstStyle/>
          <a:p>
            <a:fld id="{37F60947-B01A-45E3-BA8E-9EC983D75AE6}" type="slidenum">
              <a:rPr lang="en-US" smtClean="0"/>
              <a:t>39</a:t>
            </a:fld>
            <a:endParaRPr lang="en-US"/>
          </a:p>
        </p:txBody>
      </p:sp>
    </p:spTree>
    <p:extLst>
      <p:ext uri="{BB962C8B-B14F-4D97-AF65-F5344CB8AC3E}">
        <p14:creationId xmlns:p14="http://schemas.microsoft.com/office/powerpoint/2010/main" val="175324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a:t>
            </a:r>
            <a:endParaRPr lang="en-US"/>
          </a:p>
          <a:p>
            <a:r>
              <a:rPr lang="en-US"/>
              <a:t>-Presentation focuses on newer inpatient services. 2017 created perinatal addiction medicine consult service –&gt; see all patient admitted with SUD. Primary consults for pregnant and postpartum individuals and most common consult is for MOUD initiations during this period.</a:t>
            </a:r>
          </a:p>
          <a:p>
            <a:r>
              <a:rPr lang="en-US"/>
              <a:t>-Patients admitted to MFM service and then we consult. Almost 400 consults for pregnant individuals with SUD in 2023</a:t>
            </a:r>
          </a:p>
          <a:p>
            <a:r>
              <a:rPr lang="en-US"/>
              <a:t>-Creation of PPU – 2018 to allow and encourage families to stay together during the infant's observation period</a:t>
            </a:r>
          </a:p>
        </p:txBody>
      </p:sp>
      <p:sp>
        <p:nvSpPr>
          <p:cNvPr id="4" name="Slide Number Placeholder 3"/>
          <p:cNvSpPr>
            <a:spLocks noGrp="1"/>
          </p:cNvSpPr>
          <p:nvPr>
            <p:ph type="sldNum" sz="quarter" idx="5"/>
          </p:nvPr>
        </p:nvSpPr>
        <p:spPr/>
        <p:txBody>
          <a:bodyPr/>
          <a:lstStyle/>
          <a:p>
            <a:fld id="{76AC7B70-F59C-4E76-B032-49B89E1C0023}" type="slidenum">
              <a:rPr lang="en-US" smtClean="0"/>
              <a:t>6</a:t>
            </a:fld>
            <a:endParaRPr lang="en-US"/>
          </a:p>
        </p:txBody>
      </p:sp>
    </p:spTree>
    <p:extLst>
      <p:ext uri="{BB962C8B-B14F-4D97-AF65-F5344CB8AC3E}">
        <p14:creationId xmlns:p14="http://schemas.microsoft.com/office/powerpoint/2010/main" val="412460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Corey</a:t>
            </a:r>
            <a:endParaRPr lang="en-US"/>
          </a:p>
          <a:p>
            <a:r>
              <a:rPr lang="en-US"/>
              <a:t>My name is Corey Davis and I am the nurse navigator for our inpatient perinatal AMCS. Now that you know who we are, our goal today is to share with you why we are so passionate about integrating a harm reduction model of care into our practice and our hope is that you will leave here with some tangible ways to do the same for your own. </a:t>
            </a:r>
          </a:p>
          <a:p>
            <a:r>
              <a:rPr lang="en-US"/>
              <a:t> </a:t>
            </a:r>
          </a:p>
          <a:p>
            <a:r>
              <a:rPr lang="en-US"/>
              <a:t>So why do we need to focus on this? Why is it imperative to caring well for perinatal patients with substance use disorder? </a:t>
            </a:r>
          </a:p>
          <a:p>
            <a:r>
              <a:rPr lang="en-US"/>
              <a:t> </a:t>
            </a:r>
          </a:p>
          <a:p>
            <a:r>
              <a:rPr lang="en-US"/>
              <a:t>As we know, the maternal mortality rate in our country is almost triple the rate of other high-income countries. As direct care providers - and as human beings- it is our ethical obligation to aim to reduce preventable deaths. Of all of the various causes for pregnancy related mortality, one of the leading causes is drug overdose.</a:t>
            </a:r>
          </a:p>
          <a:p>
            <a:r>
              <a:rPr lang="en-US"/>
              <a:t> </a:t>
            </a:r>
          </a:p>
          <a:p>
            <a:r>
              <a:rPr lang="en-US"/>
              <a:t> Increasing access to substance use treatment significantly decreases the risk of drug related deaths. Unfortunately, the reality is that there are many barriers to doing so, many of which become even more challenging during pregnancy. </a:t>
            </a:r>
          </a:p>
          <a:p>
            <a:r>
              <a:rPr lang="en-US"/>
              <a:t> </a:t>
            </a:r>
          </a:p>
          <a:p>
            <a:r>
              <a:rPr lang="en-US"/>
              <a:t>Historically, our system has criminalized perinatal substance use and utilized punitive approaches that have a negative impact on the likelihood of patients engaging in medical care, substance use treatment, and breastfeeding. </a:t>
            </a:r>
          </a:p>
          <a:p>
            <a:r>
              <a:rPr lang="en-US"/>
              <a:t>As providers, I think we can all universally agree that any level of engagement in care is favored over nothing at all. So… with a problem that seems so daunting, how can we come together to make incremental change to our practices in order to support positive change. </a:t>
            </a:r>
          </a:p>
          <a:p>
            <a:r>
              <a:rPr lang="en-US"/>
              <a:t> </a:t>
            </a:r>
          </a:p>
          <a:p>
            <a:r>
              <a:rPr lang="en-US"/>
              <a:t>One simple, yet effective strategy is to ground our care in harm reduction practices. The strategies we will discuss throughout our presentation today will allow us to create a more inclusive and welcoming environment where we partner with our patients and help empower them to reach their goals. </a:t>
            </a:r>
          </a:p>
          <a:p>
            <a:endParaRPr lang="en-US"/>
          </a:p>
          <a:p>
            <a:r>
              <a:rPr lang="en-US">
                <a:latin typeface="Aptos"/>
                <a:ea typeface="Calibri"/>
                <a:cs typeface="Calibri"/>
              </a:rPr>
              <a:t>One of the most impactful ways we have found to really showcase the changes these strategies support is through the sharing of lived and living experience. Our beautiful, intelligent, and </a:t>
            </a:r>
            <a:r>
              <a:rPr lang="en-US" err="1">
                <a:latin typeface="Aptos"/>
                <a:ea typeface="Calibri"/>
                <a:cs typeface="Calibri"/>
              </a:rPr>
              <a:t>comapssionate</a:t>
            </a:r>
            <a:r>
              <a:rPr lang="en-US">
                <a:latin typeface="Aptos"/>
                <a:ea typeface="Calibri"/>
                <a:cs typeface="Calibri"/>
              </a:rPr>
              <a:t> certified recovery specialist, Cambria King, is gracious enough today to share with us portions of how her story has evolved and we are truly blessed to have her on our team. </a:t>
            </a:r>
          </a:p>
          <a:p>
            <a:endParaRPr lang="en-US" b="1">
              <a:latin typeface="Calibri"/>
              <a:cs typeface="Calibri"/>
            </a:endParaRPr>
          </a:p>
          <a:p>
            <a:r>
              <a:rPr lang="en-US" b="1">
                <a:latin typeface="Calibri"/>
                <a:cs typeface="Calibri"/>
              </a:rPr>
              <a:t>Cam </a:t>
            </a:r>
            <a:endParaRPr lang="en-US">
              <a:latin typeface="Calibri"/>
              <a:ea typeface="Calibri"/>
              <a:cs typeface="Calibri"/>
            </a:endParaRPr>
          </a:p>
          <a:p>
            <a:r>
              <a:rPr lang="en-US"/>
              <a:t>Thank you, Corey, for that kind introduction and for highlighting why harm reduction is so critical in perinatal care. My story shows just how much harm reduction can mean—not only for preventing overdose but for changing the entire trajectory of a family’s life. </a:t>
            </a:r>
          </a:p>
          <a:p>
            <a:endParaRPr lang="en-US"/>
          </a:p>
          <a:p>
            <a:r>
              <a:rPr lang="en-US"/>
              <a:t>When I became pregnant with my son, Colton, my partner, Baily, and I were facing significant challenges. Baily was falling deeper into opioid dependency, and I had my own complicated history with substances. During my pregnancy, I fully supported Baily’s opioid use, not understanding what opioid use disorder was or how to navigate the situation. Toward the end of my pregnancy, Baily tried Suboxone, but he experienced precipitated withdrawal. It was a terrifying experience for both of us, and we didn’t feel safe seeking help from the healthcare system. The fear of stigma, punitive actions, and potential CYF involvement kept us silent and isolated.</a:t>
            </a:r>
          </a:p>
          <a:p>
            <a:endParaRPr lang="en-US"/>
          </a:p>
          <a:p>
            <a:r>
              <a:rPr lang="en-US"/>
              <a:t>When I delivered my son, Colton, none of our struggles with substance use were addressed. I didn’t feel safe disclosing what was happening at home, and harm reduction practices were not part of the care I received. The hospital didn’t have a peer, and no one asked me about substance use or substance use in the home. Because of my privilege and lack of documented history, I wasn’t screened or referred to social work. After a straightforward delivery, I was prescribed Percocet—opioids I didn’t need for pain—which became a reason for my brain to rationalize daily opioid use.</a:t>
            </a:r>
          </a:p>
          <a:p>
            <a:endParaRPr lang="en-US"/>
          </a:p>
          <a:p>
            <a:r>
              <a:rPr lang="en-US"/>
              <a:t>Shortly after we were discharged from the hospital, Baily attempted ambulatory detox. I tried my best to support him while also caring for myself and our newborn baby. I stayed with my parents during his detox to avoid 'enabling' him, (lying to my parents saying he was visiting friends). We were trying to navigate this process in complete secrecy, without support from friends or family. STIGMA! The stress of being separated from my partner, combined with the weight of what was riding on his success, became overwhelming. That’s when my own substance use escalated. During this time, I snorted my first bag of heroin. Within three months, I was using 50 bags a day just to feel normal. </a:t>
            </a:r>
          </a:p>
          <a:p>
            <a:endParaRPr lang="en-US"/>
          </a:p>
          <a:p>
            <a:r>
              <a:rPr lang="en-US"/>
              <a:t>At that time, methadone wasn’t even on the table for us because of the stigma surrounding it. It wasn’t until we were desperate—spending $300 a day on heroin just to function—that we finally sought methadone treatment. Methadone became a turning point, helping us stabilize our lives. But I can’t help but think about how harm reduction practices could have changed things earlier. If Bailey’s treatment attempts with Suboxone or detox had been supported, if I’d been given non-opioid options for pain management after delivery, or if we’d felt safe disclosing what was happening, harm reduction could have prevented so much of the suffering we experienced.</a:t>
            </a:r>
          </a:p>
          <a:p>
            <a:endParaRPr lang="en-US"/>
          </a:p>
          <a:p>
            <a:r>
              <a:rPr lang="en-US"/>
              <a:t>My story illustrates that harm reduction isn’t just about naloxone or preventing overdose—it’s about creating a system where patients feel safe enough to be honest without fear of punitive actions. Had harm reduction practices been accessible to us, our outcomes could have been profoundly different.</a:t>
            </a:r>
          </a:p>
          <a:p>
            <a:endParaRPr lang="en-US"/>
          </a:p>
          <a:p>
            <a:endParaRPr lang="en-US">
              <a:latin typeface="Calibri"/>
              <a:cs typeface="Calibri"/>
            </a:endParaRPr>
          </a:p>
          <a:p>
            <a:endParaRPr lang="en-US">
              <a:latin typeface="Calibri"/>
              <a:cs typeface="Calibri"/>
            </a:endParaRPr>
          </a:p>
        </p:txBody>
      </p:sp>
      <p:sp>
        <p:nvSpPr>
          <p:cNvPr id="4" name="Slide Number Placeholder 3"/>
          <p:cNvSpPr>
            <a:spLocks noGrp="1"/>
          </p:cNvSpPr>
          <p:nvPr>
            <p:ph type="sldNum" sz="quarter" idx="5"/>
          </p:nvPr>
        </p:nvSpPr>
        <p:spPr/>
        <p:txBody>
          <a:bodyPr/>
          <a:lstStyle/>
          <a:p>
            <a:fld id="{37F60947-B01A-45E3-BA8E-9EC983D75AE6}" type="slidenum">
              <a:rPr lang="en-US" smtClean="0"/>
              <a:t>7</a:t>
            </a:fld>
            <a:endParaRPr lang="en-US"/>
          </a:p>
        </p:txBody>
      </p:sp>
    </p:spTree>
    <p:extLst>
      <p:ext uri="{BB962C8B-B14F-4D97-AF65-F5344CB8AC3E}">
        <p14:creationId xmlns:p14="http://schemas.microsoft.com/office/powerpoint/2010/main" val="280603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t>Ilana </a:t>
            </a:r>
            <a:r>
              <a:rPr lang="en-US"/>
              <a:t>-- SAHMSA definition of harm reduction</a:t>
            </a:r>
          </a:p>
          <a:p>
            <a:pPr>
              <a:lnSpc>
                <a:spcPct val="90000"/>
              </a:lnSpc>
              <a:spcBef>
                <a:spcPts val="1000"/>
              </a:spcBef>
            </a:pP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7F60947-B01A-45E3-BA8E-9EC983D75AE6}" type="slidenum">
              <a:rPr lang="en-US" smtClean="0"/>
              <a:t>8</a:t>
            </a:fld>
            <a:endParaRPr lang="en-US"/>
          </a:p>
        </p:txBody>
      </p:sp>
    </p:spTree>
    <p:extLst>
      <p:ext uri="{BB962C8B-B14F-4D97-AF65-F5344CB8AC3E}">
        <p14:creationId xmlns:p14="http://schemas.microsoft.com/office/powerpoint/2010/main" val="251667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t>Ilana</a:t>
            </a:r>
            <a:endParaRPr lang="en-US"/>
          </a:p>
        </p:txBody>
      </p:sp>
      <p:sp>
        <p:nvSpPr>
          <p:cNvPr id="4" name="Slide Number Placeholder 3"/>
          <p:cNvSpPr>
            <a:spLocks noGrp="1"/>
          </p:cNvSpPr>
          <p:nvPr>
            <p:ph type="sldNum" sz="quarter" idx="5"/>
          </p:nvPr>
        </p:nvSpPr>
        <p:spPr/>
        <p:txBody>
          <a:bodyPr/>
          <a:lstStyle/>
          <a:p>
            <a:fld id="{37F60947-B01A-45E3-BA8E-9EC983D75AE6}" type="slidenum">
              <a:rPr lang="en-US" smtClean="0"/>
              <a:t>9</a:t>
            </a:fld>
            <a:endParaRPr lang="en-US"/>
          </a:p>
        </p:txBody>
      </p:sp>
    </p:spTree>
    <p:extLst>
      <p:ext uri="{BB962C8B-B14F-4D97-AF65-F5344CB8AC3E}">
        <p14:creationId xmlns:p14="http://schemas.microsoft.com/office/powerpoint/2010/main" val="72304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t>Ilana</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7F60947-B01A-45E3-BA8E-9EC983D75AE6}" type="slidenum">
              <a:rPr lang="en-US" smtClean="0"/>
              <a:t>10</a:t>
            </a:fld>
            <a:endParaRPr lang="en-US"/>
          </a:p>
        </p:txBody>
      </p:sp>
    </p:spTree>
    <p:extLst>
      <p:ext uri="{BB962C8B-B14F-4D97-AF65-F5344CB8AC3E}">
        <p14:creationId xmlns:p14="http://schemas.microsoft.com/office/powerpoint/2010/main" val="3187671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t>Ilana </a:t>
            </a:r>
            <a:r>
              <a:rPr lang="en-US"/>
              <a:t>-- Many efforts in pregnancy to improve maternal and fetal health and reduce pregnancy risks – every OB appointment has counseling topics to do just that</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7F60947-B01A-45E3-BA8E-9EC983D75AE6}" type="slidenum">
              <a:rPr lang="en-US" smtClean="0"/>
              <a:t>11</a:t>
            </a:fld>
            <a:endParaRPr lang="en-US"/>
          </a:p>
        </p:txBody>
      </p:sp>
    </p:spTree>
    <p:extLst>
      <p:ext uri="{BB962C8B-B14F-4D97-AF65-F5344CB8AC3E}">
        <p14:creationId xmlns:p14="http://schemas.microsoft.com/office/powerpoint/2010/main" val="2761609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t>Ilana </a:t>
            </a:r>
            <a:r>
              <a:rPr lang="en-US"/>
              <a:t>Many efforts in pregnancy to improve maternal and fetal health and reduce pregnancy risks – every OB appointment has counseling topics to do just that</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7F60947-B01A-45E3-BA8E-9EC983D75AE6}" type="slidenum">
              <a:rPr lang="en-US" smtClean="0"/>
              <a:t>12</a:t>
            </a:fld>
            <a:endParaRPr lang="en-US"/>
          </a:p>
        </p:txBody>
      </p:sp>
    </p:spTree>
    <p:extLst>
      <p:ext uri="{BB962C8B-B14F-4D97-AF65-F5344CB8AC3E}">
        <p14:creationId xmlns:p14="http://schemas.microsoft.com/office/powerpoint/2010/main" val="199716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888411FB-1606-4EC5-9BCA-2DC04C2243EA}" type="datetimeFigureOut">
              <a:rPr lang="en-US" dirty="0"/>
              <a:t>11/15/2024</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27561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EE1F3D07-6BCF-40BC-A7F7-89BB8FFE98C6}" type="datetimeFigureOut">
              <a:rPr lang="en-US" dirty="0"/>
              <a:t>11/15/2024</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153255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CED16D97-0980-426F-BEA7-F6EB2DE3AC08}" type="datetimeFigureOut">
              <a:rPr lang="en-US" dirty="0"/>
              <a:t>11/15/2024</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327676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D3BCAA53-8FBA-45E2-8B10-F7DD55E4E759}" type="datetimeFigureOut">
              <a:rPr lang="en-US" dirty="0"/>
              <a:t>11/15/2024</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407725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200">
                <a:solidFill>
                  <a:schemeClr val="tx1">
                    <a:tint val="75000"/>
                  </a:schemeClr>
                </a:solidFill>
              </a:defRPr>
            </a:lvl6pPr>
            <a:lvl7pPr marL="2743200" indent="0">
              <a:buNone/>
              <a:defRPr sz="1200">
                <a:solidFill>
                  <a:schemeClr val="tx1">
                    <a:tint val="75000"/>
                  </a:schemeClr>
                </a:solidFill>
              </a:defRPr>
            </a:lvl7pPr>
            <a:lvl8pPr marL="3200400" indent="0">
              <a:buNone/>
              <a:defRPr sz="1200">
                <a:solidFill>
                  <a:schemeClr val="tx1">
                    <a:tint val="75000"/>
                  </a:schemeClr>
                </a:solidFill>
              </a:defRPr>
            </a:lvl8pPr>
            <a:lvl9pPr marL="36576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2F8C84CF-6F0D-4195-920D-9D6F75893720}" type="datetimeFigureOut">
              <a:rPr lang="en-US" dirty="0"/>
              <a:t>11/15/2024</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16019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121B3BBE-A1CF-4CC7-B02C-EBCBBE110242}" type="datetimeFigureOut">
              <a:rPr lang="en-US" dirty="0"/>
              <a:t>11/15/2024</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324291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43D63E4-71A5-4C63-9515-748B28B89764}" type="datetimeFigureOut">
              <a:rPr lang="en-US" dirty="0"/>
              <a:t>11/15/2024</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111336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C7C92BAC-F228-4DAC-8800-3D810F869187}" type="datetimeFigureOut">
              <a:rPr lang="en-US" dirty="0"/>
              <a:t>11/15/2024</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1666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B66EFFE8-7E8E-427A-AB26-E496551AFB7B}" type="datetimeFigureOut">
              <a:rPr lang="en-US" dirty="0"/>
              <a:t>11/15/2024</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362526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C0DC8B19-DE76-4E18-BFC7-EB25B8C421E7}" type="datetimeFigureOut">
              <a:rPr lang="en-US" dirty="0"/>
              <a:t>11/15/2024</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375350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66AF89-5FBD-43DD-958D-A5C608AE2E2C}"/>
              </a:ext>
            </a:extLst>
          </p:cNvPr>
          <p:cNvSpPr>
            <a:spLocks noGrp="1" noChangeAspect="1"/>
          </p:cNvSpPr>
          <p:nvPr>
            <p:ph type="pic" idx="1"/>
          </p:nvPr>
        </p:nvSpPr>
        <p:spPr>
          <a:xfrm>
            <a:off x="5834742" y="858417"/>
            <a:ext cx="5520645" cy="50026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9C10BD94-1F69-4074-BD82-D6EDB89FE74F}" type="datetimeFigureOut">
              <a:rPr lang="en-US" dirty="0"/>
              <a:t>11/15/2024</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35758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49C728D-416F-40D5-8F13-55E5DD1CE8D1}" type="datetimeFigureOut">
              <a:rPr lang="en-US" dirty="0"/>
              <a:t>11/15/2024</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r>
              <a:rPr lang="en-US"/>
              <a:t>
              </a:t>
            </a:r>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017DE1FC-E54A-4B87-A814-263D1E8654B2}" type="slidenum">
              <a:rPr lang="en-US" dirty="0"/>
              <a:t>‹#›</a:t>
            </a:fld>
            <a:endParaRPr lang="en-US"/>
          </a:p>
        </p:txBody>
      </p:sp>
    </p:spTree>
    <p:extLst>
      <p:ext uri="{BB962C8B-B14F-4D97-AF65-F5344CB8AC3E}">
        <p14:creationId xmlns:p14="http://schemas.microsoft.com/office/powerpoint/2010/main" val="252700681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88">
          <p15:clr>
            <a:srgbClr val="F26B43"/>
          </p15:clr>
        </p15:guide>
        <p15:guide id="4" pos="288">
          <p15:clr>
            <a:srgbClr val="F26B43"/>
          </p15:clr>
        </p15:guide>
        <p15:guide id="5" orient="horz" pos="4032">
          <p15:clr>
            <a:srgbClr val="F26B43"/>
          </p15:clr>
        </p15:guide>
        <p15:guide id="6" pos="7392">
          <p15:clr>
            <a:srgbClr val="F26B43"/>
          </p15:clr>
        </p15:guide>
        <p15:guide id="7" pos="5112">
          <p15:clr>
            <a:srgbClr val="F26B43"/>
          </p15:clr>
        </p15:guide>
        <p15:guide id="8" pos="2544">
          <p15:clr>
            <a:srgbClr val="F26B43"/>
          </p15:clr>
        </p15:guide>
        <p15:guide id="9" pos="864">
          <p15:clr>
            <a:srgbClr val="F26B43"/>
          </p15:clr>
        </p15:guide>
        <p15:guide id="10" orient="horz" pos="648">
          <p15:clr>
            <a:srgbClr val="F26B43"/>
          </p15:clr>
        </p15:guide>
        <p15:guide id="11" pos="6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perinatalharmreduction.org/toolkit-pregnancy-substance-use" TargetMode="External"/><Relationship Id="rId2" Type="http://schemas.openxmlformats.org/officeDocument/2006/relationships/hyperlink" Target="https://www.commonwealthfund.org/publications/issue-briefs/2024/jun/insights-us-maternal-mortality-crisis-international-comparison#:~:text=In%202022%2C%20there%20were%2022,deaths%20per%20100%2C000%20live%20births." TargetMode="External"/><Relationship Id="rId1" Type="http://schemas.openxmlformats.org/officeDocument/2006/relationships/slideLayout" Target="../slideLayouts/slideLayout2.xml"/><Relationship Id="rId4" Type="http://schemas.openxmlformats.org/officeDocument/2006/relationships/hyperlink" Target="https://store.samhsa.gov/sites/default/files/sma14-4884.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554" y="516435"/>
            <a:ext cx="10612915" cy="2387600"/>
          </a:xfrm>
        </p:spPr>
        <p:txBody>
          <a:bodyPr>
            <a:normAutofit fontScale="90000"/>
          </a:bodyPr>
          <a:lstStyle/>
          <a:p>
            <a:r>
              <a:rPr lang="en-US"/>
              <a:t>Implementing a Harm Reduction Safety Model for Perinatal Patients in the Inpatient Setting</a:t>
            </a:r>
          </a:p>
        </p:txBody>
      </p:sp>
      <p:sp>
        <p:nvSpPr>
          <p:cNvPr id="3" name="Subtitle 2"/>
          <p:cNvSpPr>
            <a:spLocks noGrp="1"/>
          </p:cNvSpPr>
          <p:nvPr>
            <p:ph type="subTitle" idx="1"/>
          </p:nvPr>
        </p:nvSpPr>
        <p:spPr>
          <a:xfrm>
            <a:off x="1524000" y="3197616"/>
            <a:ext cx="9144000" cy="2849255"/>
          </a:xfrm>
        </p:spPr>
        <p:txBody>
          <a:bodyPr vert="horz" lIns="91440" tIns="45720" rIns="91440" bIns="45720" rtlCol="0" anchor="t">
            <a:normAutofit fontScale="92500" lnSpcReduction="20000"/>
          </a:bodyPr>
          <a:lstStyle/>
          <a:p>
            <a:r>
              <a:rPr lang="en-US" sz="1800"/>
              <a:t>AMERSA Annual Conference – 11/15/2024</a:t>
            </a:r>
          </a:p>
          <a:p>
            <a:r>
              <a:rPr lang="en-US" sz="1400"/>
              <a:t>Corey Davis, MSN, RN</a:t>
            </a:r>
          </a:p>
          <a:p>
            <a:r>
              <a:rPr lang="en-US" sz="1400"/>
              <a:t>Kelly Dimattio, MD, PhD</a:t>
            </a:r>
          </a:p>
          <a:p>
            <a:r>
              <a:rPr lang="en-US" sz="1400"/>
              <a:t>Ilana Hull, MD, MSC</a:t>
            </a:r>
          </a:p>
          <a:p>
            <a:r>
              <a:rPr lang="en-US" sz="1400"/>
              <a:t>Cambria King, BA, CRS</a:t>
            </a:r>
          </a:p>
          <a:p>
            <a:r>
              <a:rPr lang="en-US" sz="1400"/>
              <a:t>Samantha Stewart, </a:t>
            </a:r>
            <a:r>
              <a:rPr lang="en-US" sz="1400" err="1"/>
              <a:t>crnp</a:t>
            </a:r>
            <a:r>
              <a:rPr lang="en-US" sz="1400"/>
              <a:t>, CARN-AP</a:t>
            </a:r>
          </a:p>
          <a:p>
            <a:r>
              <a:rPr lang="en-US" sz="1400"/>
              <a:t>Lauren Sutherland, MD</a:t>
            </a:r>
          </a:p>
          <a:p>
            <a:endParaRPr lang="en-US"/>
          </a:p>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26B-CFE9-051E-A3BC-EC589D29228F}"/>
              </a:ext>
            </a:extLst>
          </p:cNvPr>
          <p:cNvSpPr>
            <a:spLocks noGrp="1"/>
          </p:cNvSpPr>
          <p:nvPr>
            <p:ph type="title"/>
          </p:nvPr>
        </p:nvSpPr>
        <p:spPr>
          <a:xfrm>
            <a:off x="1244600" y="343695"/>
            <a:ext cx="10240903" cy="1233488"/>
          </a:xfrm>
        </p:spPr>
        <p:txBody>
          <a:bodyPr/>
          <a:lstStyle/>
          <a:p>
            <a:r>
              <a:rPr lang="en-US">
                <a:ea typeface="Calibri Light"/>
                <a:cs typeface="Calibri Light"/>
              </a:rPr>
              <a:t>Reducing Harm in Pregnancy  </a:t>
            </a:r>
            <a:endParaRPr lang="en-US"/>
          </a:p>
        </p:txBody>
      </p:sp>
      <p:sp>
        <p:nvSpPr>
          <p:cNvPr id="3" name="Content Placeholder 2">
            <a:extLst>
              <a:ext uri="{FF2B5EF4-FFF2-40B4-BE49-F238E27FC236}">
                <a16:creationId xmlns:a16="http://schemas.microsoft.com/office/drawing/2014/main" id="{63536EEC-6EFD-A6B4-77C8-8355D71324C1}"/>
              </a:ext>
            </a:extLst>
          </p:cNvPr>
          <p:cNvSpPr>
            <a:spLocks noGrp="1"/>
          </p:cNvSpPr>
          <p:nvPr>
            <p:ph idx="1"/>
          </p:nvPr>
        </p:nvSpPr>
        <p:spPr>
          <a:xfrm>
            <a:off x="1248508" y="1196392"/>
            <a:ext cx="10947093" cy="5177603"/>
          </a:xfrm>
        </p:spPr>
        <p:txBody>
          <a:bodyPr vert="horz" lIns="91440" tIns="45720" rIns="91440" bIns="45720" rtlCol="0" anchor="t">
            <a:normAutofit/>
          </a:bodyPr>
          <a:lstStyle/>
          <a:p>
            <a:pPr marL="0" indent="0">
              <a:buNone/>
            </a:pPr>
            <a:endParaRPr lang="en-US">
              <a:solidFill>
                <a:srgbClr val="000000"/>
              </a:solidFill>
              <a:latin typeface="Calibri" panose="020F0502020204030204"/>
              <a:ea typeface="Calibri"/>
              <a:cs typeface="Calibri"/>
            </a:endParaRPr>
          </a:p>
          <a:p>
            <a:pPr marL="0" indent="0">
              <a:buNone/>
            </a:pPr>
            <a:r>
              <a:rPr lang="en-US" sz="3700">
                <a:solidFill>
                  <a:srgbClr val="4A4A4A"/>
                </a:solidFill>
                <a:latin typeface="Source Sans Pro"/>
                <a:ea typeface="Source Sans Pro"/>
                <a:cs typeface="Calibri"/>
              </a:rPr>
              <a:t>Harm reduction emphasizes engaging directly with people who use drugs to prevent overdose and infectious disease transmission;  improve physical, mental, and social wellbeing; and offer low barrier options for accessing health care services, including substance use and mental health disorder treatment</a:t>
            </a:r>
            <a:endParaRPr lang="en-US" sz="3700">
              <a:ea typeface="Calibri"/>
              <a:cs typeface="Calibri"/>
            </a:endParaRPr>
          </a:p>
          <a:p>
            <a:pPr marL="0" indent="0">
              <a:buNone/>
            </a:pPr>
            <a:endParaRPr lang="en-US">
              <a:solidFill>
                <a:srgbClr val="4A4A4A"/>
              </a:solidFill>
              <a:latin typeface="Source Sans Pro"/>
              <a:ea typeface="Source Sans Pro"/>
              <a:cs typeface="Calibri"/>
            </a:endParaRPr>
          </a:p>
        </p:txBody>
      </p:sp>
      <p:sp>
        <p:nvSpPr>
          <p:cNvPr id="4" name="TextBox 3">
            <a:extLst>
              <a:ext uri="{FF2B5EF4-FFF2-40B4-BE49-F238E27FC236}">
                <a16:creationId xmlns:a16="http://schemas.microsoft.com/office/drawing/2014/main" id="{1ED4091D-755D-10D5-3197-FB29445A6158}"/>
              </a:ext>
            </a:extLst>
          </p:cNvPr>
          <p:cNvSpPr txBox="1"/>
          <p:nvPr/>
        </p:nvSpPr>
        <p:spPr>
          <a:xfrm rot="20820000">
            <a:off x="566615" y="2364153"/>
            <a:ext cx="1148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Pregnant</a:t>
            </a:r>
          </a:p>
          <a:p>
            <a:pPr algn="ctr"/>
            <a:r>
              <a:rPr lang="en-US">
                <a:ea typeface="Calibri"/>
                <a:cs typeface="Calibri"/>
              </a:rPr>
              <a:t>^</a:t>
            </a:r>
          </a:p>
        </p:txBody>
      </p:sp>
    </p:spTree>
    <p:extLst>
      <p:ext uri="{BB962C8B-B14F-4D97-AF65-F5344CB8AC3E}">
        <p14:creationId xmlns:p14="http://schemas.microsoft.com/office/powerpoint/2010/main" val="280830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36EEC-6EFD-A6B4-77C8-8355D71324C1}"/>
              </a:ext>
            </a:extLst>
          </p:cNvPr>
          <p:cNvSpPr>
            <a:spLocks noGrp="1"/>
          </p:cNvSpPr>
          <p:nvPr>
            <p:ph idx="1"/>
          </p:nvPr>
        </p:nvSpPr>
        <p:spPr>
          <a:xfrm>
            <a:off x="1248508" y="1196392"/>
            <a:ext cx="10947093" cy="5177603"/>
          </a:xfrm>
        </p:spPr>
        <p:txBody>
          <a:bodyPr vert="horz" lIns="91440" tIns="45720" rIns="91440" bIns="45720" rtlCol="0" anchor="t">
            <a:normAutofit/>
          </a:bodyPr>
          <a:lstStyle/>
          <a:p>
            <a:pPr marL="0" indent="0">
              <a:buNone/>
            </a:pPr>
            <a:endParaRPr lang="en-US">
              <a:solidFill>
                <a:srgbClr val="000000"/>
              </a:solidFill>
              <a:latin typeface="Calibri" panose="020F0502020204030204"/>
              <a:ea typeface="Calibri"/>
              <a:cs typeface="Calibri"/>
            </a:endParaRPr>
          </a:p>
          <a:p>
            <a:pPr marL="0" indent="0">
              <a:buNone/>
            </a:pPr>
            <a:r>
              <a:rPr lang="en-US" sz="3700">
                <a:solidFill>
                  <a:srgbClr val="4A4A4A"/>
                </a:solidFill>
                <a:latin typeface="Source Sans Pro"/>
                <a:ea typeface="Source Sans Pro"/>
                <a:cs typeface="Calibri"/>
              </a:rPr>
              <a:t>Harm reduction emphasizes engaging directly with people </a:t>
            </a:r>
            <a:r>
              <a:rPr lang="en-US" sz="3700" strike="sngStrike">
                <a:solidFill>
                  <a:srgbClr val="4A4A4A"/>
                </a:solidFill>
                <a:latin typeface="Source Sans Pro"/>
                <a:ea typeface="Source Sans Pro"/>
                <a:cs typeface="Calibri"/>
              </a:rPr>
              <a:t>who use drugs</a:t>
            </a:r>
            <a:r>
              <a:rPr lang="en-US" sz="3700">
                <a:solidFill>
                  <a:srgbClr val="4A4A4A"/>
                </a:solidFill>
                <a:latin typeface="Source Sans Pro"/>
                <a:ea typeface="Source Sans Pro"/>
                <a:cs typeface="Calibri"/>
              </a:rPr>
              <a:t> to prevent overdose and infectious disease transmission;  improve physical, mental, and social wellbeing; and offer low barrier options for accessing health care services, including substance use and mental health disorder treatment</a:t>
            </a:r>
            <a:endParaRPr lang="en-US" sz="3700">
              <a:ea typeface="Calibri"/>
              <a:cs typeface="Calibri"/>
            </a:endParaRPr>
          </a:p>
          <a:p>
            <a:pPr marL="0" indent="0">
              <a:buNone/>
            </a:pPr>
            <a:endParaRPr lang="en-US">
              <a:solidFill>
                <a:srgbClr val="4A4A4A"/>
              </a:solidFill>
              <a:latin typeface="Source Sans Pro"/>
              <a:ea typeface="Source Sans Pro"/>
              <a:cs typeface="Calibri"/>
            </a:endParaRPr>
          </a:p>
        </p:txBody>
      </p:sp>
      <p:sp>
        <p:nvSpPr>
          <p:cNvPr id="4" name="TextBox 3">
            <a:extLst>
              <a:ext uri="{FF2B5EF4-FFF2-40B4-BE49-F238E27FC236}">
                <a16:creationId xmlns:a16="http://schemas.microsoft.com/office/drawing/2014/main" id="{1ED4091D-755D-10D5-3197-FB29445A6158}"/>
              </a:ext>
            </a:extLst>
          </p:cNvPr>
          <p:cNvSpPr txBox="1"/>
          <p:nvPr/>
        </p:nvSpPr>
        <p:spPr>
          <a:xfrm rot="20820000">
            <a:off x="566615" y="2364153"/>
            <a:ext cx="1148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Pregnant</a:t>
            </a:r>
          </a:p>
          <a:p>
            <a:pPr algn="ctr"/>
            <a:r>
              <a:rPr lang="en-US">
                <a:ea typeface="Calibri"/>
                <a:cs typeface="Calibri"/>
              </a:rPr>
              <a:t>^</a:t>
            </a:r>
          </a:p>
        </p:txBody>
      </p:sp>
      <p:sp>
        <p:nvSpPr>
          <p:cNvPr id="8" name="Title 1">
            <a:extLst>
              <a:ext uri="{FF2B5EF4-FFF2-40B4-BE49-F238E27FC236}">
                <a16:creationId xmlns:a16="http://schemas.microsoft.com/office/drawing/2014/main" id="{9B8B434D-9345-552D-62D6-21E906F123BD}"/>
              </a:ext>
            </a:extLst>
          </p:cNvPr>
          <p:cNvSpPr txBox="1">
            <a:spLocks/>
          </p:cNvSpPr>
          <p:nvPr/>
        </p:nvSpPr>
        <p:spPr>
          <a:xfrm>
            <a:off x="1244600" y="343695"/>
            <a:ext cx="10240903" cy="1233488"/>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US">
                <a:ea typeface="Calibri Light"/>
                <a:cs typeface="Calibri Light"/>
              </a:rPr>
              <a:t>Reducing Harm in Pregnancy  </a:t>
            </a:r>
            <a:endParaRPr lang="en-US"/>
          </a:p>
        </p:txBody>
      </p:sp>
    </p:spTree>
    <p:extLst>
      <p:ext uri="{BB962C8B-B14F-4D97-AF65-F5344CB8AC3E}">
        <p14:creationId xmlns:p14="http://schemas.microsoft.com/office/powerpoint/2010/main" val="256769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36EEC-6EFD-A6B4-77C8-8355D71324C1}"/>
              </a:ext>
            </a:extLst>
          </p:cNvPr>
          <p:cNvSpPr>
            <a:spLocks noGrp="1"/>
          </p:cNvSpPr>
          <p:nvPr>
            <p:ph idx="1"/>
          </p:nvPr>
        </p:nvSpPr>
        <p:spPr>
          <a:xfrm>
            <a:off x="1248508" y="1196392"/>
            <a:ext cx="10947093" cy="5177603"/>
          </a:xfrm>
          <a:solidFill>
            <a:schemeClr val="bg1"/>
          </a:solidFill>
        </p:spPr>
        <p:txBody>
          <a:bodyPr vert="horz" lIns="91440" tIns="45720" rIns="91440" bIns="45720" rtlCol="0" anchor="t">
            <a:normAutofit/>
          </a:bodyPr>
          <a:lstStyle/>
          <a:p>
            <a:pPr marL="0" indent="0">
              <a:buNone/>
            </a:pPr>
            <a:endParaRPr lang="en-US">
              <a:solidFill>
                <a:srgbClr val="000000"/>
              </a:solidFill>
              <a:latin typeface="Calibri" panose="020F0502020204030204"/>
              <a:ea typeface="Calibri"/>
              <a:cs typeface="Calibri"/>
            </a:endParaRPr>
          </a:p>
          <a:p>
            <a:pPr marL="0" indent="0">
              <a:buNone/>
            </a:pPr>
            <a:r>
              <a:rPr lang="en-US" sz="3700">
                <a:solidFill>
                  <a:srgbClr val="4A4A4A"/>
                </a:solidFill>
                <a:latin typeface="Source Sans Pro"/>
                <a:ea typeface="Source Sans Pro"/>
                <a:cs typeface="Calibri"/>
              </a:rPr>
              <a:t>Harm reduction emphasizes engaging directly with people </a:t>
            </a:r>
            <a:r>
              <a:rPr lang="en-US" sz="3700" strike="sngStrike">
                <a:solidFill>
                  <a:srgbClr val="4A4A4A"/>
                </a:solidFill>
                <a:latin typeface="Source Sans Pro"/>
                <a:ea typeface="Source Sans Pro"/>
                <a:cs typeface="Calibri"/>
              </a:rPr>
              <a:t>who use drugs</a:t>
            </a:r>
            <a:r>
              <a:rPr lang="en-US" sz="3700">
                <a:solidFill>
                  <a:srgbClr val="4A4A4A"/>
                </a:solidFill>
                <a:latin typeface="Source Sans Pro"/>
                <a:ea typeface="Source Sans Pro"/>
                <a:cs typeface="Calibri"/>
              </a:rPr>
              <a:t> to prevent overdose and infectious disease transmission;  improve physical, mental, and social wellbeing; and offer low barrier options for accessing health care services, including substance use and mental health disorder treatment</a:t>
            </a:r>
            <a:endParaRPr lang="en-US" sz="3700">
              <a:ea typeface="Calibri"/>
              <a:cs typeface="Calibri"/>
            </a:endParaRPr>
          </a:p>
          <a:p>
            <a:pPr marL="0" indent="0">
              <a:buNone/>
            </a:pPr>
            <a:endParaRPr lang="en-US">
              <a:solidFill>
                <a:srgbClr val="4A4A4A"/>
              </a:solidFill>
              <a:latin typeface="Source Sans Pro"/>
              <a:ea typeface="Source Sans Pro"/>
              <a:cs typeface="Calibri"/>
            </a:endParaRPr>
          </a:p>
        </p:txBody>
      </p:sp>
      <p:sp>
        <p:nvSpPr>
          <p:cNvPr id="4" name="TextBox 3">
            <a:extLst>
              <a:ext uri="{FF2B5EF4-FFF2-40B4-BE49-F238E27FC236}">
                <a16:creationId xmlns:a16="http://schemas.microsoft.com/office/drawing/2014/main" id="{1ED4091D-755D-10D5-3197-FB29445A6158}"/>
              </a:ext>
            </a:extLst>
          </p:cNvPr>
          <p:cNvSpPr txBox="1"/>
          <p:nvPr/>
        </p:nvSpPr>
        <p:spPr>
          <a:xfrm rot="20820000">
            <a:off x="566615" y="2364153"/>
            <a:ext cx="1148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Pregnant</a:t>
            </a:r>
          </a:p>
          <a:p>
            <a:pPr algn="ctr"/>
            <a:r>
              <a:rPr lang="en-US">
                <a:ea typeface="Calibri"/>
                <a:cs typeface="Calibri"/>
              </a:rPr>
              <a:t>^</a:t>
            </a:r>
          </a:p>
        </p:txBody>
      </p:sp>
      <p:sp>
        <p:nvSpPr>
          <p:cNvPr id="5" name="Rectangle 4">
            <a:extLst>
              <a:ext uri="{FF2B5EF4-FFF2-40B4-BE49-F238E27FC236}">
                <a16:creationId xmlns:a16="http://schemas.microsoft.com/office/drawing/2014/main" id="{7B1ABFB9-E871-59D7-3298-4CA3ECF0D409}"/>
              </a:ext>
            </a:extLst>
          </p:cNvPr>
          <p:cNvSpPr/>
          <p:nvPr/>
        </p:nvSpPr>
        <p:spPr>
          <a:xfrm>
            <a:off x="6242538" y="2476499"/>
            <a:ext cx="4510128" cy="6455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C869FC-8CD3-DBC3-27D2-1E5B3A2F05F2}"/>
              </a:ext>
            </a:extLst>
          </p:cNvPr>
          <p:cNvSpPr/>
          <p:nvPr/>
        </p:nvSpPr>
        <p:spPr>
          <a:xfrm>
            <a:off x="1142999" y="3131036"/>
            <a:ext cx="6307666" cy="6455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10E9DF5-7B34-53A7-615E-E582D84AD0DB}"/>
              </a:ext>
            </a:extLst>
          </p:cNvPr>
          <p:cNvSpPr txBox="1">
            <a:spLocks/>
          </p:cNvSpPr>
          <p:nvPr/>
        </p:nvSpPr>
        <p:spPr>
          <a:xfrm>
            <a:off x="1244600" y="343695"/>
            <a:ext cx="10240903" cy="1233488"/>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US">
                <a:ea typeface="Calibri Light"/>
                <a:cs typeface="Calibri Light"/>
              </a:rPr>
              <a:t>Reducing Harm in Pregnancy  </a:t>
            </a:r>
            <a:endParaRPr lang="en-US"/>
          </a:p>
        </p:txBody>
      </p:sp>
    </p:spTree>
    <p:extLst>
      <p:ext uri="{BB962C8B-B14F-4D97-AF65-F5344CB8AC3E}">
        <p14:creationId xmlns:p14="http://schemas.microsoft.com/office/powerpoint/2010/main" val="429170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36EEC-6EFD-A6B4-77C8-8355D71324C1}"/>
              </a:ext>
            </a:extLst>
          </p:cNvPr>
          <p:cNvSpPr>
            <a:spLocks noGrp="1"/>
          </p:cNvSpPr>
          <p:nvPr>
            <p:ph idx="1"/>
          </p:nvPr>
        </p:nvSpPr>
        <p:spPr>
          <a:xfrm>
            <a:off x="1248508" y="1196392"/>
            <a:ext cx="10947093" cy="5177603"/>
          </a:xfrm>
          <a:solidFill>
            <a:schemeClr val="bg1"/>
          </a:solidFill>
        </p:spPr>
        <p:txBody>
          <a:bodyPr vert="horz" lIns="91440" tIns="45720" rIns="91440" bIns="45720" rtlCol="0" anchor="t">
            <a:normAutofit/>
          </a:bodyPr>
          <a:lstStyle/>
          <a:p>
            <a:pPr marL="0" indent="0">
              <a:buNone/>
            </a:pPr>
            <a:endParaRPr lang="en-US">
              <a:solidFill>
                <a:srgbClr val="000000"/>
              </a:solidFill>
              <a:latin typeface="Calibri" panose="020F0502020204030204"/>
              <a:ea typeface="Calibri"/>
              <a:cs typeface="Calibri"/>
            </a:endParaRPr>
          </a:p>
          <a:p>
            <a:pPr marL="0" indent="0">
              <a:buNone/>
            </a:pPr>
            <a:r>
              <a:rPr lang="en-US" sz="3700">
                <a:solidFill>
                  <a:srgbClr val="4A4A4A"/>
                </a:solidFill>
                <a:latin typeface="Source Sans Pro"/>
                <a:ea typeface="Source Sans Pro"/>
                <a:cs typeface="Calibri"/>
              </a:rPr>
              <a:t>Harm reduction emphasizes engaging directly with people </a:t>
            </a:r>
            <a:r>
              <a:rPr lang="en-US" sz="3700" strike="sngStrike">
                <a:solidFill>
                  <a:srgbClr val="4A4A4A"/>
                </a:solidFill>
                <a:latin typeface="Source Sans Pro"/>
                <a:ea typeface="Source Sans Pro"/>
                <a:cs typeface="Calibri"/>
              </a:rPr>
              <a:t>who use drugs</a:t>
            </a:r>
            <a:r>
              <a:rPr lang="en-US" sz="3700">
                <a:solidFill>
                  <a:srgbClr val="4A4A4A"/>
                </a:solidFill>
                <a:latin typeface="Source Sans Pro"/>
                <a:ea typeface="Source Sans Pro"/>
                <a:cs typeface="Calibri"/>
              </a:rPr>
              <a:t> to prevent maternal and fetal complications infectious </a:t>
            </a:r>
            <a:r>
              <a:rPr lang="en-US" sz="3700" err="1">
                <a:solidFill>
                  <a:srgbClr val="4A4A4A"/>
                </a:solidFill>
                <a:latin typeface="Source Sans Pro"/>
                <a:ea typeface="Source Sans Pro"/>
                <a:cs typeface="Calibri"/>
              </a:rPr>
              <a:t>dise</a:t>
            </a:r>
            <a:r>
              <a:rPr lang="en-US" sz="3700">
                <a:solidFill>
                  <a:srgbClr val="4A4A4A"/>
                </a:solidFill>
                <a:latin typeface="Source Sans Pro"/>
                <a:ea typeface="Source Sans Pro"/>
                <a:cs typeface="Calibri"/>
              </a:rPr>
              <a:t>     ;  improve physical, mental, and social wellbeing; and offer low barrier options for accessing health care services, including substance use and mental health disorder treatment</a:t>
            </a:r>
            <a:endParaRPr lang="en-US" sz="3700">
              <a:ea typeface="Calibri"/>
              <a:cs typeface="Calibri"/>
            </a:endParaRPr>
          </a:p>
          <a:p>
            <a:pPr marL="0" indent="0">
              <a:buNone/>
            </a:pPr>
            <a:endParaRPr lang="en-US">
              <a:solidFill>
                <a:srgbClr val="4A4A4A"/>
              </a:solidFill>
              <a:latin typeface="Source Sans Pro"/>
              <a:ea typeface="Source Sans Pro"/>
              <a:cs typeface="Calibri"/>
            </a:endParaRPr>
          </a:p>
        </p:txBody>
      </p:sp>
      <p:sp>
        <p:nvSpPr>
          <p:cNvPr id="4" name="TextBox 3">
            <a:extLst>
              <a:ext uri="{FF2B5EF4-FFF2-40B4-BE49-F238E27FC236}">
                <a16:creationId xmlns:a16="http://schemas.microsoft.com/office/drawing/2014/main" id="{1ED4091D-755D-10D5-3197-FB29445A6158}"/>
              </a:ext>
            </a:extLst>
          </p:cNvPr>
          <p:cNvSpPr txBox="1"/>
          <p:nvPr/>
        </p:nvSpPr>
        <p:spPr>
          <a:xfrm rot="20820000">
            <a:off x="566615" y="2364153"/>
            <a:ext cx="1148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Pregnant</a:t>
            </a:r>
          </a:p>
          <a:p>
            <a:pPr algn="ctr"/>
            <a:r>
              <a:rPr lang="en-US">
                <a:ea typeface="Calibri"/>
                <a:cs typeface="Calibri"/>
              </a:rPr>
              <a:t>^</a:t>
            </a:r>
          </a:p>
        </p:txBody>
      </p:sp>
      <p:sp>
        <p:nvSpPr>
          <p:cNvPr id="6" name="Rectangle 5">
            <a:extLst>
              <a:ext uri="{FF2B5EF4-FFF2-40B4-BE49-F238E27FC236}">
                <a16:creationId xmlns:a16="http://schemas.microsoft.com/office/drawing/2014/main" id="{64C869FC-8CD3-DBC3-27D2-1E5B3A2F05F2}"/>
              </a:ext>
            </a:extLst>
          </p:cNvPr>
          <p:cNvSpPr/>
          <p:nvPr/>
        </p:nvSpPr>
        <p:spPr>
          <a:xfrm>
            <a:off x="4230076" y="3131035"/>
            <a:ext cx="2780974" cy="6455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DDE2D64-1809-590A-90C6-EB1B71F2B715}"/>
              </a:ext>
            </a:extLst>
          </p:cNvPr>
          <p:cNvSpPr txBox="1">
            <a:spLocks/>
          </p:cNvSpPr>
          <p:nvPr/>
        </p:nvSpPr>
        <p:spPr>
          <a:xfrm>
            <a:off x="1244600" y="343695"/>
            <a:ext cx="10240903" cy="1233488"/>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US">
                <a:ea typeface="Calibri Light"/>
                <a:cs typeface="Calibri Light"/>
              </a:rPr>
              <a:t>Reducing Harm in Pregnancy  </a:t>
            </a:r>
            <a:endParaRPr lang="en-US"/>
          </a:p>
        </p:txBody>
      </p:sp>
    </p:spTree>
    <p:extLst>
      <p:ext uri="{BB962C8B-B14F-4D97-AF65-F5344CB8AC3E}">
        <p14:creationId xmlns:p14="http://schemas.microsoft.com/office/powerpoint/2010/main" val="171588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36EEC-6EFD-A6B4-77C8-8355D71324C1}"/>
              </a:ext>
            </a:extLst>
          </p:cNvPr>
          <p:cNvSpPr>
            <a:spLocks noGrp="1"/>
          </p:cNvSpPr>
          <p:nvPr>
            <p:ph idx="1"/>
          </p:nvPr>
        </p:nvSpPr>
        <p:spPr>
          <a:xfrm>
            <a:off x="1248508" y="1196392"/>
            <a:ext cx="10947093" cy="5177603"/>
          </a:xfrm>
          <a:solidFill>
            <a:schemeClr val="bg1"/>
          </a:solidFill>
        </p:spPr>
        <p:txBody>
          <a:bodyPr vert="horz" lIns="91440" tIns="45720" rIns="91440" bIns="45720" rtlCol="0" anchor="t">
            <a:normAutofit/>
          </a:bodyPr>
          <a:lstStyle/>
          <a:p>
            <a:pPr marL="0" indent="0">
              <a:buNone/>
            </a:pPr>
            <a:endParaRPr lang="en-US">
              <a:solidFill>
                <a:srgbClr val="000000"/>
              </a:solidFill>
              <a:latin typeface="Calibri" panose="020F0502020204030204"/>
              <a:ea typeface="Calibri"/>
              <a:cs typeface="Calibri"/>
            </a:endParaRPr>
          </a:p>
          <a:p>
            <a:pPr marL="0" indent="0">
              <a:buNone/>
            </a:pPr>
            <a:r>
              <a:rPr lang="en-US" sz="3700">
                <a:solidFill>
                  <a:srgbClr val="4A4A4A"/>
                </a:solidFill>
                <a:latin typeface="Source Sans Pro"/>
                <a:ea typeface="Source Sans Pro"/>
                <a:cs typeface="Calibri"/>
              </a:rPr>
              <a:t>Harm reduction emphasizes engaging directly with people </a:t>
            </a:r>
            <a:r>
              <a:rPr lang="en-US" sz="3700" strike="sngStrike">
                <a:solidFill>
                  <a:srgbClr val="4A4A4A"/>
                </a:solidFill>
                <a:latin typeface="Source Sans Pro"/>
                <a:ea typeface="Source Sans Pro"/>
                <a:cs typeface="Calibri"/>
              </a:rPr>
              <a:t>who use drugs</a:t>
            </a:r>
            <a:r>
              <a:rPr lang="en-US" sz="3700">
                <a:solidFill>
                  <a:srgbClr val="4A4A4A"/>
                </a:solidFill>
                <a:latin typeface="Source Sans Pro"/>
                <a:ea typeface="Source Sans Pro"/>
                <a:cs typeface="Calibri"/>
              </a:rPr>
              <a:t> to prevent maternal and fetal complications infectious </a:t>
            </a:r>
            <a:r>
              <a:rPr lang="en-US" sz="3700" err="1">
                <a:solidFill>
                  <a:srgbClr val="4A4A4A"/>
                </a:solidFill>
                <a:latin typeface="Source Sans Pro"/>
                <a:ea typeface="Source Sans Pro"/>
                <a:cs typeface="Calibri"/>
              </a:rPr>
              <a:t>dise</a:t>
            </a:r>
            <a:r>
              <a:rPr lang="en-US" sz="3700">
                <a:solidFill>
                  <a:srgbClr val="4A4A4A"/>
                </a:solidFill>
                <a:latin typeface="Source Sans Pro"/>
                <a:ea typeface="Source Sans Pro"/>
                <a:cs typeface="Calibri"/>
              </a:rPr>
              <a:t>     ;  improve physical, mental, and social wellbeing; and offer low barrier options for accessing health care services</a:t>
            </a:r>
            <a:r>
              <a:rPr lang="en-US" sz="3700" strike="sngStrike">
                <a:solidFill>
                  <a:srgbClr val="4A4A4A"/>
                </a:solidFill>
                <a:latin typeface="Source Sans Pro"/>
                <a:ea typeface="Source Sans Pro"/>
                <a:cs typeface="Calibri"/>
              </a:rPr>
              <a:t>, including substance use and mental health disorder treatment</a:t>
            </a:r>
            <a:endParaRPr lang="en-US" sz="3700" strike="sngStrike">
              <a:ea typeface="Calibri"/>
              <a:cs typeface="Calibri"/>
            </a:endParaRPr>
          </a:p>
          <a:p>
            <a:pPr marL="0" indent="0">
              <a:buNone/>
            </a:pPr>
            <a:endParaRPr lang="en-US">
              <a:solidFill>
                <a:srgbClr val="4A4A4A"/>
              </a:solidFill>
              <a:latin typeface="Source Sans Pro"/>
              <a:ea typeface="Source Sans Pro"/>
              <a:cs typeface="Calibri"/>
            </a:endParaRPr>
          </a:p>
        </p:txBody>
      </p:sp>
      <p:sp>
        <p:nvSpPr>
          <p:cNvPr id="4" name="TextBox 3">
            <a:extLst>
              <a:ext uri="{FF2B5EF4-FFF2-40B4-BE49-F238E27FC236}">
                <a16:creationId xmlns:a16="http://schemas.microsoft.com/office/drawing/2014/main" id="{1ED4091D-755D-10D5-3197-FB29445A6158}"/>
              </a:ext>
            </a:extLst>
          </p:cNvPr>
          <p:cNvSpPr txBox="1"/>
          <p:nvPr/>
        </p:nvSpPr>
        <p:spPr>
          <a:xfrm rot="20820000">
            <a:off x="566615" y="2364153"/>
            <a:ext cx="1148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Pregnant</a:t>
            </a:r>
          </a:p>
          <a:p>
            <a:pPr algn="ctr"/>
            <a:r>
              <a:rPr lang="en-US">
                <a:ea typeface="Calibri"/>
                <a:cs typeface="Calibri"/>
              </a:rPr>
              <a:t>^</a:t>
            </a:r>
          </a:p>
        </p:txBody>
      </p:sp>
      <p:sp>
        <p:nvSpPr>
          <p:cNvPr id="6" name="Rectangle 5">
            <a:extLst>
              <a:ext uri="{FF2B5EF4-FFF2-40B4-BE49-F238E27FC236}">
                <a16:creationId xmlns:a16="http://schemas.microsoft.com/office/drawing/2014/main" id="{64C869FC-8CD3-DBC3-27D2-1E5B3A2F05F2}"/>
              </a:ext>
            </a:extLst>
          </p:cNvPr>
          <p:cNvSpPr/>
          <p:nvPr/>
        </p:nvSpPr>
        <p:spPr>
          <a:xfrm>
            <a:off x="4230076" y="3131035"/>
            <a:ext cx="2780974" cy="6455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C9E0D94-CB75-D1DC-98F5-9669C163DCCA}"/>
              </a:ext>
            </a:extLst>
          </p:cNvPr>
          <p:cNvSpPr txBox="1">
            <a:spLocks/>
          </p:cNvSpPr>
          <p:nvPr/>
        </p:nvSpPr>
        <p:spPr>
          <a:xfrm>
            <a:off x="1244600" y="343695"/>
            <a:ext cx="10240903" cy="1233488"/>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US">
                <a:ea typeface="Calibri Light"/>
                <a:cs typeface="Calibri Light"/>
              </a:rPr>
              <a:t>Reducing Harm in Pregnancy  </a:t>
            </a:r>
            <a:endParaRPr lang="en-US"/>
          </a:p>
        </p:txBody>
      </p:sp>
    </p:spTree>
    <p:extLst>
      <p:ext uri="{BB962C8B-B14F-4D97-AF65-F5344CB8AC3E}">
        <p14:creationId xmlns:p14="http://schemas.microsoft.com/office/powerpoint/2010/main" val="239867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36EEC-6EFD-A6B4-77C8-8355D71324C1}"/>
              </a:ext>
            </a:extLst>
          </p:cNvPr>
          <p:cNvSpPr>
            <a:spLocks noGrp="1"/>
          </p:cNvSpPr>
          <p:nvPr>
            <p:ph idx="1"/>
          </p:nvPr>
        </p:nvSpPr>
        <p:spPr>
          <a:xfrm>
            <a:off x="1248508" y="1196392"/>
            <a:ext cx="10947093" cy="5177603"/>
          </a:xfrm>
          <a:solidFill>
            <a:schemeClr val="bg1"/>
          </a:solidFill>
        </p:spPr>
        <p:txBody>
          <a:bodyPr vert="horz" lIns="91440" tIns="45720" rIns="91440" bIns="45720" rtlCol="0" anchor="t">
            <a:normAutofit/>
          </a:bodyPr>
          <a:lstStyle/>
          <a:p>
            <a:pPr marL="0" indent="0">
              <a:buNone/>
            </a:pPr>
            <a:endParaRPr lang="en-US">
              <a:solidFill>
                <a:srgbClr val="000000"/>
              </a:solidFill>
              <a:latin typeface="Calibri" panose="020F0502020204030204"/>
              <a:ea typeface="Calibri"/>
              <a:cs typeface="Calibri"/>
            </a:endParaRPr>
          </a:p>
          <a:p>
            <a:pPr marL="0" indent="0">
              <a:buNone/>
            </a:pPr>
            <a:r>
              <a:rPr lang="en-US" sz="3700">
                <a:solidFill>
                  <a:srgbClr val="4A4A4A"/>
                </a:solidFill>
                <a:latin typeface="Source Sans Pro"/>
                <a:ea typeface="Source Sans Pro"/>
                <a:cs typeface="Calibri"/>
              </a:rPr>
              <a:t>Harm reduction emphasizes engaging directly with people </a:t>
            </a:r>
            <a:r>
              <a:rPr lang="en-US" sz="3700" strike="sngStrike">
                <a:solidFill>
                  <a:srgbClr val="4A4A4A"/>
                </a:solidFill>
                <a:latin typeface="Source Sans Pro"/>
                <a:ea typeface="Source Sans Pro"/>
                <a:cs typeface="Calibri"/>
              </a:rPr>
              <a:t>who use drugs</a:t>
            </a:r>
            <a:r>
              <a:rPr lang="en-US" sz="3700">
                <a:solidFill>
                  <a:srgbClr val="4A4A4A"/>
                </a:solidFill>
                <a:latin typeface="Source Sans Pro"/>
                <a:ea typeface="Source Sans Pro"/>
                <a:cs typeface="Calibri"/>
              </a:rPr>
              <a:t> to prevent maternal and fetal complications infectious </a:t>
            </a:r>
            <a:r>
              <a:rPr lang="en-US" sz="3700" err="1">
                <a:solidFill>
                  <a:srgbClr val="4A4A4A"/>
                </a:solidFill>
                <a:latin typeface="Source Sans Pro"/>
                <a:ea typeface="Source Sans Pro"/>
                <a:cs typeface="Calibri"/>
              </a:rPr>
              <a:t>dise</a:t>
            </a:r>
            <a:r>
              <a:rPr lang="en-US" sz="3700">
                <a:solidFill>
                  <a:srgbClr val="4A4A4A"/>
                </a:solidFill>
                <a:latin typeface="Source Sans Pro"/>
                <a:ea typeface="Source Sans Pro"/>
                <a:cs typeface="Calibri"/>
              </a:rPr>
              <a:t>     ;  improve physical, mental, and social wellbeing; and offer low barrier options for accessing health care services</a:t>
            </a:r>
            <a:r>
              <a:rPr lang="en-US" sz="3700" strike="sngStrike">
                <a:solidFill>
                  <a:srgbClr val="4A4A4A"/>
                </a:solidFill>
                <a:latin typeface="Source Sans Pro"/>
                <a:ea typeface="Source Sans Pro"/>
                <a:cs typeface="Calibri"/>
              </a:rPr>
              <a:t>, including substance use and mental health disorder treatment</a:t>
            </a:r>
            <a:endParaRPr lang="en-US" sz="3700" strike="sngStrike">
              <a:ea typeface="Calibri"/>
              <a:cs typeface="Calibri"/>
            </a:endParaRPr>
          </a:p>
          <a:p>
            <a:pPr marL="0" indent="0">
              <a:buNone/>
            </a:pPr>
            <a:endParaRPr lang="en-US">
              <a:solidFill>
                <a:srgbClr val="4A4A4A"/>
              </a:solidFill>
              <a:latin typeface="Source Sans Pro"/>
              <a:ea typeface="Source Sans Pro"/>
              <a:cs typeface="Calibri"/>
            </a:endParaRPr>
          </a:p>
        </p:txBody>
      </p:sp>
      <p:sp>
        <p:nvSpPr>
          <p:cNvPr id="4" name="TextBox 3">
            <a:extLst>
              <a:ext uri="{FF2B5EF4-FFF2-40B4-BE49-F238E27FC236}">
                <a16:creationId xmlns:a16="http://schemas.microsoft.com/office/drawing/2014/main" id="{1ED4091D-755D-10D5-3197-FB29445A6158}"/>
              </a:ext>
            </a:extLst>
          </p:cNvPr>
          <p:cNvSpPr txBox="1"/>
          <p:nvPr/>
        </p:nvSpPr>
        <p:spPr>
          <a:xfrm rot="20820000">
            <a:off x="566615" y="2364153"/>
            <a:ext cx="1148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Pregnant</a:t>
            </a:r>
          </a:p>
          <a:p>
            <a:pPr algn="ctr"/>
            <a:r>
              <a:rPr lang="en-US">
                <a:ea typeface="Calibri"/>
                <a:cs typeface="Calibri"/>
              </a:rPr>
              <a:t>^</a:t>
            </a:r>
          </a:p>
        </p:txBody>
      </p:sp>
      <p:sp>
        <p:nvSpPr>
          <p:cNvPr id="6" name="Rectangle 5">
            <a:extLst>
              <a:ext uri="{FF2B5EF4-FFF2-40B4-BE49-F238E27FC236}">
                <a16:creationId xmlns:a16="http://schemas.microsoft.com/office/drawing/2014/main" id="{64C869FC-8CD3-DBC3-27D2-1E5B3A2F05F2}"/>
              </a:ext>
            </a:extLst>
          </p:cNvPr>
          <p:cNvSpPr/>
          <p:nvPr/>
        </p:nvSpPr>
        <p:spPr>
          <a:xfrm>
            <a:off x="4230076" y="3131035"/>
            <a:ext cx="2780974" cy="6455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C9E0D94-CB75-D1DC-98F5-9669C163DCCA}"/>
              </a:ext>
            </a:extLst>
          </p:cNvPr>
          <p:cNvSpPr txBox="1">
            <a:spLocks/>
          </p:cNvSpPr>
          <p:nvPr/>
        </p:nvSpPr>
        <p:spPr>
          <a:xfrm>
            <a:off x="1244600" y="343695"/>
            <a:ext cx="10240903" cy="1233488"/>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US">
                <a:ea typeface="Calibri Light"/>
                <a:cs typeface="Calibri Light"/>
              </a:rPr>
              <a:t>Reducing Harm in Pregnancy  </a:t>
            </a:r>
            <a:endParaRPr lang="en-US"/>
          </a:p>
        </p:txBody>
      </p:sp>
      <p:sp>
        <p:nvSpPr>
          <p:cNvPr id="2" name="TextBox 1">
            <a:extLst>
              <a:ext uri="{FF2B5EF4-FFF2-40B4-BE49-F238E27FC236}">
                <a16:creationId xmlns:a16="http://schemas.microsoft.com/office/drawing/2014/main" id="{AC9576B0-A010-CE6D-DF6B-71E4286AD972}"/>
              </a:ext>
            </a:extLst>
          </p:cNvPr>
          <p:cNvSpPr txBox="1"/>
          <p:nvPr/>
        </p:nvSpPr>
        <p:spPr>
          <a:xfrm>
            <a:off x="3887339" y="5843628"/>
            <a:ext cx="7440083"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700" b="1"/>
              <a:t>= PRENATAL CARE</a:t>
            </a:r>
          </a:p>
        </p:txBody>
      </p:sp>
    </p:spTree>
    <p:extLst>
      <p:ext uri="{BB962C8B-B14F-4D97-AF65-F5344CB8AC3E}">
        <p14:creationId xmlns:p14="http://schemas.microsoft.com/office/powerpoint/2010/main" val="33935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D180-9E37-CF4C-E972-ED42539547CF}"/>
              </a:ext>
            </a:extLst>
          </p:cNvPr>
          <p:cNvSpPr>
            <a:spLocks noGrp="1"/>
          </p:cNvSpPr>
          <p:nvPr>
            <p:ph type="title"/>
          </p:nvPr>
        </p:nvSpPr>
        <p:spPr/>
        <p:txBody>
          <a:bodyPr/>
          <a:lstStyle/>
          <a:p>
            <a:r>
              <a:rPr lang="en-US"/>
              <a:t>Harm Reduction Counseling IN Routine Prenatal Care</a:t>
            </a:r>
          </a:p>
        </p:txBody>
      </p:sp>
      <p:sp>
        <p:nvSpPr>
          <p:cNvPr id="3" name="Content Placeholder 2">
            <a:extLst>
              <a:ext uri="{FF2B5EF4-FFF2-40B4-BE49-F238E27FC236}">
                <a16:creationId xmlns:a16="http://schemas.microsoft.com/office/drawing/2014/main" id="{B41D7A64-418A-A792-D3A0-D0518F628C4F}"/>
              </a:ext>
            </a:extLst>
          </p:cNvPr>
          <p:cNvSpPr>
            <a:spLocks noGrp="1"/>
          </p:cNvSpPr>
          <p:nvPr>
            <p:ph idx="1"/>
          </p:nvPr>
        </p:nvSpPr>
        <p:spPr>
          <a:xfrm>
            <a:off x="1371600" y="2316222"/>
            <a:ext cx="10240903" cy="3956179"/>
          </a:xfrm>
          <a:effectLst>
            <a:outerShdw blurRad="63500" dist="38100" dir="2700000">
              <a:srgbClr val="000000">
                <a:alpha val="40000"/>
              </a:srgbClr>
            </a:outerShdw>
          </a:effectLst>
        </p:spPr>
        <p:txBody>
          <a:bodyPr vert="horz" lIns="0" tIns="0" rIns="0" bIns="0" rtlCol="0" anchor="t">
            <a:normAutofit/>
          </a:bodyPr>
          <a:lstStyle/>
          <a:p>
            <a:r>
              <a:rPr lang="en-US"/>
              <a:t>Vaccines</a:t>
            </a:r>
          </a:p>
          <a:p>
            <a:r>
              <a:rPr lang="en-US"/>
              <a:t>Reduce caffeine consumption</a:t>
            </a:r>
          </a:p>
          <a:p>
            <a:r>
              <a:rPr lang="en-US"/>
              <a:t>Management of chronic disease in pregnancy</a:t>
            </a:r>
          </a:p>
          <a:p>
            <a:r>
              <a:rPr lang="en-US"/>
              <a:t>Recommending frequent walks/stretching during long car trips </a:t>
            </a:r>
          </a:p>
          <a:p>
            <a:r>
              <a:rPr lang="en-US"/>
              <a:t>Glucose management</a:t>
            </a:r>
          </a:p>
          <a:p>
            <a:r>
              <a:rPr lang="en-US"/>
              <a:t>OTHERS?</a:t>
            </a:r>
          </a:p>
          <a:p>
            <a:endParaRPr lang="en-US"/>
          </a:p>
          <a:p>
            <a:endParaRPr lang="en-US"/>
          </a:p>
          <a:p>
            <a:endParaRPr lang="en-US"/>
          </a:p>
        </p:txBody>
      </p:sp>
      <p:sp>
        <p:nvSpPr>
          <p:cNvPr id="4" name="Date Placeholder 3">
            <a:extLst>
              <a:ext uri="{FF2B5EF4-FFF2-40B4-BE49-F238E27FC236}">
                <a16:creationId xmlns:a16="http://schemas.microsoft.com/office/drawing/2014/main" id="{21A969A8-E786-6C5C-C535-B97AFE4D410C}"/>
              </a:ext>
            </a:extLst>
          </p:cNvPr>
          <p:cNvSpPr>
            <a:spLocks noGrp="1"/>
          </p:cNvSpPr>
          <p:nvPr>
            <p:ph type="dt" sz="half" idx="10"/>
          </p:nvPr>
        </p:nvSpPr>
        <p:spPr/>
        <p:txBody>
          <a:bodyPr/>
          <a:lstStyle/>
          <a:p>
            <a:fld id="{4BE4C213-6211-4C53-87DF-6A81FB97A6FF}" type="datetime1">
              <a:rPr lang="en-US"/>
              <a:t>11/15/2024</a:t>
            </a:fld>
            <a:endParaRPr lang="en-US"/>
          </a:p>
        </p:txBody>
      </p:sp>
      <p:sp>
        <p:nvSpPr>
          <p:cNvPr id="5" name="Footer Placeholder 4">
            <a:extLst>
              <a:ext uri="{FF2B5EF4-FFF2-40B4-BE49-F238E27FC236}">
                <a16:creationId xmlns:a16="http://schemas.microsoft.com/office/drawing/2014/main" id="{7327D2CC-36EC-C87E-6E81-B2F50F766C6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D14B94D4-8557-79DA-9F10-E9ADD64B14A1}"/>
              </a:ext>
            </a:extLst>
          </p:cNvPr>
          <p:cNvSpPr>
            <a:spLocks noGrp="1"/>
          </p:cNvSpPr>
          <p:nvPr>
            <p:ph type="sldNum" sz="quarter" idx="12"/>
          </p:nvPr>
        </p:nvSpPr>
        <p:spPr/>
        <p:txBody>
          <a:bodyPr/>
          <a:lstStyle/>
          <a:p>
            <a:fld id="{017DE1FC-E54A-4B87-A814-263D1E8654B2}" type="slidenum">
              <a:rPr lang="en-US" dirty="0"/>
              <a:t>16</a:t>
            </a:fld>
            <a:endParaRPr lang="en-US"/>
          </a:p>
        </p:txBody>
      </p:sp>
    </p:spTree>
    <p:extLst>
      <p:ext uri="{BB962C8B-B14F-4D97-AF65-F5344CB8AC3E}">
        <p14:creationId xmlns:p14="http://schemas.microsoft.com/office/powerpoint/2010/main" val="257238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24CDF-1208-5337-E4AD-0F0BD298A8C1}"/>
              </a:ext>
            </a:extLst>
          </p:cNvPr>
          <p:cNvSpPr>
            <a:spLocks noGrp="1"/>
          </p:cNvSpPr>
          <p:nvPr>
            <p:ph idx="1"/>
          </p:nvPr>
        </p:nvSpPr>
        <p:spPr>
          <a:xfrm>
            <a:off x="785194" y="947653"/>
            <a:ext cx="10618573" cy="4979474"/>
          </a:xfrm>
        </p:spPr>
        <p:txBody>
          <a:bodyPr vert="horz" lIns="91440" tIns="45720" rIns="91440" bIns="45720" rtlCol="0" anchor="t">
            <a:normAutofit fontScale="92500" lnSpcReduction="10000"/>
          </a:bodyPr>
          <a:lstStyle/>
          <a:p>
            <a:pPr marL="0" indent="0">
              <a:buNone/>
            </a:pPr>
            <a:r>
              <a:rPr lang="en-US" sz="4000">
                <a:ea typeface="Calibri"/>
                <a:cs typeface="Calibri"/>
              </a:rPr>
              <a:t>"Perinatal harm reduction is a powerful paradigm that deconstructs the stigmatizing narratives about pregnant and parenting people who use substances and employs evidence-based interventions to reduce harms associated with substance use" </a:t>
            </a:r>
            <a:endParaRPr lang="en-US"/>
          </a:p>
          <a:p>
            <a:pPr marL="0" indent="0">
              <a:buNone/>
            </a:pPr>
            <a:r>
              <a:rPr lang="en-US" sz="2800" dirty="0">
                <a:cs typeface="Calibri"/>
              </a:rPr>
              <a:t>-Echols, et al 2024 (citing SAMHSA, Academy of Perinatal Harm Reduction, National Harm Reduction Coalition)</a:t>
            </a:r>
            <a:endParaRPr lang="en-US" sz="2800" dirty="0">
              <a:solidFill>
                <a:srgbClr val="1B1B1B"/>
              </a:solidFill>
              <a:latin typeface="Cambria"/>
              <a:ea typeface="Cambria"/>
              <a:cs typeface="Calibri"/>
            </a:endParaRPr>
          </a:p>
        </p:txBody>
      </p:sp>
    </p:spTree>
    <p:extLst>
      <p:ext uri="{BB962C8B-B14F-4D97-AF65-F5344CB8AC3E}">
        <p14:creationId xmlns:p14="http://schemas.microsoft.com/office/powerpoint/2010/main" val="79638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B3E5-8D27-2C86-FE4E-FD4850F5757C}"/>
              </a:ext>
            </a:extLst>
          </p:cNvPr>
          <p:cNvSpPr>
            <a:spLocks noGrp="1"/>
          </p:cNvSpPr>
          <p:nvPr>
            <p:ph type="title"/>
          </p:nvPr>
        </p:nvSpPr>
        <p:spPr>
          <a:xfrm>
            <a:off x="4114363" y="-151372"/>
            <a:ext cx="8075686" cy="1078505"/>
          </a:xfrm>
        </p:spPr>
        <p:txBody>
          <a:bodyPr>
            <a:normAutofit/>
          </a:bodyPr>
          <a:lstStyle/>
          <a:p>
            <a:r>
              <a:rPr lang="en-US" sz="2400"/>
              <a:t>UNCONDITIONAL POSITIVE REGARD</a:t>
            </a:r>
          </a:p>
        </p:txBody>
      </p:sp>
      <p:pic>
        <p:nvPicPr>
          <p:cNvPr id="7" name="Content Placeholder 6" descr="A group of pregnant women&#10;&#10;Description automatically generated">
            <a:extLst>
              <a:ext uri="{FF2B5EF4-FFF2-40B4-BE49-F238E27FC236}">
                <a16:creationId xmlns:a16="http://schemas.microsoft.com/office/drawing/2014/main" id="{6D782246-38E2-471F-8327-B947EF41E2B3}"/>
              </a:ext>
            </a:extLst>
          </p:cNvPr>
          <p:cNvPicPr>
            <a:picLocks noGrp="1" noChangeAspect="1"/>
          </p:cNvPicPr>
          <p:nvPr>
            <p:ph idx="1"/>
          </p:nvPr>
        </p:nvPicPr>
        <p:blipFill>
          <a:blip r:embed="rId3"/>
          <a:stretch>
            <a:fillRect/>
          </a:stretch>
        </p:blipFill>
        <p:spPr>
          <a:xfrm>
            <a:off x="230746" y="797005"/>
            <a:ext cx="3754502" cy="4808585"/>
          </a:xfrm>
        </p:spPr>
      </p:pic>
      <p:sp>
        <p:nvSpPr>
          <p:cNvPr id="4" name="Date Placeholder 3">
            <a:extLst>
              <a:ext uri="{FF2B5EF4-FFF2-40B4-BE49-F238E27FC236}">
                <a16:creationId xmlns:a16="http://schemas.microsoft.com/office/drawing/2014/main" id="{E75987B7-D74B-C07E-2F51-EAE055817119}"/>
              </a:ext>
            </a:extLst>
          </p:cNvPr>
          <p:cNvSpPr>
            <a:spLocks noGrp="1"/>
          </p:cNvSpPr>
          <p:nvPr>
            <p:ph type="dt" sz="half" idx="10"/>
          </p:nvPr>
        </p:nvSpPr>
        <p:spPr/>
        <p:txBody>
          <a:bodyPr/>
          <a:lstStyle/>
          <a:p>
            <a:fld id="{8FCBE868-3692-4B8A-B8EC-DCAE15C6D6E2}" type="datetime1">
              <a:rPr lang="en-US"/>
              <a:t>11/15/2024</a:t>
            </a:fld>
            <a:endParaRPr lang="en-US"/>
          </a:p>
        </p:txBody>
      </p:sp>
      <p:sp>
        <p:nvSpPr>
          <p:cNvPr id="5" name="Footer Placeholder 4">
            <a:extLst>
              <a:ext uri="{FF2B5EF4-FFF2-40B4-BE49-F238E27FC236}">
                <a16:creationId xmlns:a16="http://schemas.microsoft.com/office/drawing/2014/main" id="{80268273-F5F2-9E75-D1AF-F3FE9C6220DB}"/>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CAC4C3AE-9AAB-7B7A-7586-677AD4E788C2}"/>
              </a:ext>
            </a:extLst>
          </p:cNvPr>
          <p:cNvSpPr>
            <a:spLocks noGrp="1"/>
          </p:cNvSpPr>
          <p:nvPr>
            <p:ph type="sldNum" sz="quarter" idx="12"/>
          </p:nvPr>
        </p:nvSpPr>
        <p:spPr/>
        <p:txBody>
          <a:bodyPr/>
          <a:lstStyle/>
          <a:p>
            <a:fld id="{017DE1FC-E54A-4B87-A814-263D1E8654B2}" type="slidenum">
              <a:rPr lang="en-US" dirty="0"/>
              <a:t>18</a:t>
            </a:fld>
            <a:endParaRPr lang="en-US"/>
          </a:p>
        </p:txBody>
      </p:sp>
      <p:sp>
        <p:nvSpPr>
          <p:cNvPr id="8" name="TextBox 7">
            <a:extLst>
              <a:ext uri="{FF2B5EF4-FFF2-40B4-BE49-F238E27FC236}">
                <a16:creationId xmlns:a16="http://schemas.microsoft.com/office/drawing/2014/main" id="{3A18C531-F588-7CB8-4CB5-A6DB34D7DEFF}"/>
              </a:ext>
            </a:extLst>
          </p:cNvPr>
          <p:cNvSpPr txBox="1"/>
          <p:nvPr/>
        </p:nvSpPr>
        <p:spPr>
          <a:xfrm>
            <a:off x="4352254" y="987081"/>
            <a:ext cx="732746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You respect people's right to make decisions about their body and health</a:t>
            </a:r>
          </a:p>
          <a:p>
            <a:pPr marL="285750" indent="-285750">
              <a:buFont typeface="Arial"/>
              <a:buChar char="•"/>
            </a:pPr>
            <a:r>
              <a:rPr lang="en-US"/>
              <a:t>You want what is best for them</a:t>
            </a:r>
          </a:p>
          <a:p>
            <a:pPr marL="285750" indent="-285750">
              <a:buFont typeface="Arial"/>
              <a:buChar char="•"/>
            </a:pPr>
            <a:r>
              <a:rPr lang="en-US"/>
              <a:t>You believe they are capable of making decisions that are right for them based on their unique circumstances</a:t>
            </a:r>
          </a:p>
          <a:p>
            <a:endParaRPr lang="en-US"/>
          </a:p>
          <a:p>
            <a:endParaRPr lang="en-US"/>
          </a:p>
          <a:p>
            <a:endParaRPr lang="en-US"/>
          </a:p>
        </p:txBody>
      </p:sp>
      <p:pic>
        <p:nvPicPr>
          <p:cNvPr id="9" name="Picture 8" descr="A close up of a text&#10;&#10;Description automatically generated">
            <a:extLst>
              <a:ext uri="{FF2B5EF4-FFF2-40B4-BE49-F238E27FC236}">
                <a16:creationId xmlns:a16="http://schemas.microsoft.com/office/drawing/2014/main" id="{D492F8E2-52FD-F732-E930-E45DC0C8B920}"/>
              </a:ext>
            </a:extLst>
          </p:cNvPr>
          <p:cNvPicPr>
            <a:picLocks noChangeAspect="1"/>
          </p:cNvPicPr>
          <p:nvPr/>
        </p:nvPicPr>
        <p:blipFill>
          <a:blip r:embed="rId4"/>
          <a:stretch>
            <a:fillRect/>
          </a:stretch>
        </p:blipFill>
        <p:spPr>
          <a:xfrm>
            <a:off x="4630961" y="2611795"/>
            <a:ext cx="7029853" cy="3501847"/>
          </a:xfrm>
          <a:prstGeom prst="rect">
            <a:avLst/>
          </a:prstGeom>
        </p:spPr>
      </p:pic>
    </p:spTree>
    <p:extLst>
      <p:ext uri="{BB962C8B-B14F-4D97-AF65-F5344CB8AC3E}">
        <p14:creationId xmlns:p14="http://schemas.microsoft.com/office/powerpoint/2010/main" val="3393826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9917-E260-AD57-EFAB-27FC9DB006B0}"/>
              </a:ext>
            </a:extLst>
          </p:cNvPr>
          <p:cNvSpPr>
            <a:spLocks noGrp="1"/>
          </p:cNvSpPr>
          <p:nvPr>
            <p:ph type="title"/>
          </p:nvPr>
        </p:nvSpPr>
        <p:spPr>
          <a:xfrm>
            <a:off x="1371600" y="793080"/>
            <a:ext cx="10541692" cy="1233488"/>
          </a:xfrm>
        </p:spPr>
        <p:txBody>
          <a:bodyPr>
            <a:normAutofit fontScale="90000"/>
          </a:bodyPr>
          <a:lstStyle/>
          <a:p>
            <a:r>
              <a:rPr lang="en-US">
                <a:ea typeface="Calibri Light"/>
                <a:cs typeface="Calibri Light"/>
              </a:rPr>
              <a:t>Scenarios we see most commonly in the hospital setting</a:t>
            </a:r>
            <a:endParaRPr lang="en-US"/>
          </a:p>
        </p:txBody>
      </p:sp>
      <p:sp>
        <p:nvSpPr>
          <p:cNvPr id="3" name="Content Placeholder 2">
            <a:extLst>
              <a:ext uri="{FF2B5EF4-FFF2-40B4-BE49-F238E27FC236}">
                <a16:creationId xmlns:a16="http://schemas.microsoft.com/office/drawing/2014/main" id="{44C2206D-A5CA-BB14-862A-B73C841D0279}"/>
              </a:ext>
            </a:extLst>
          </p:cNvPr>
          <p:cNvSpPr>
            <a:spLocks noGrp="1"/>
          </p:cNvSpPr>
          <p:nvPr>
            <p:ph idx="1"/>
          </p:nvPr>
        </p:nvSpPr>
        <p:spPr>
          <a:xfrm>
            <a:off x="1371600" y="2229958"/>
            <a:ext cx="10240903" cy="3956179"/>
          </a:xfrm>
        </p:spPr>
        <p:txBody>
          <a:bodyPr vert="horz" lIns="91440" tIns="45720" rIns="91440" bIns="45720" rtlCol="0" anchor="t">
            <a:normAutofit/>
          </a:bodyPr>
          <a:lstStyle/>
          <a:p>
            <a:pPr marL="342900" indent="-342900"/>
            <a:r>
              <a:rPr lang="en-US">
                <a:ea typeface="Calibri"/>
                <a:cs typeface="Calibri"/>
              </a:rPr>
              <a:t>Pregnant patients presenting to the hospital for initiation of medications for opioid use disorder (MOUD) or withdrawal management  </a:t>
            </a:r>
            <a:endParaRPr lang="en-US"/>
          </a:p>
          <a:p>
            <a:r>
              <a:rPr lang="en-US">
                <a:ea typeface="Calibri"/>
                <a:cs typeface="Calibri"/>
              </a:rPr>
              <a:t>Pregnant patients with substance use disorder (SUD) admitted to the hospital for a medical or obstetrical concerns – some may be interested in engaging in SUD treatment and some may not</a:t>
            </a:r>
          </a:p>
          <a:p>
            <a:r>
              <a:rPr lang="en-US">
                <a:ea typeface="Calibri"/>
                <a:cs typeface="Calibri"/>
              </a:rPr>
              <a:t>Pregnant patients with active SUD admitted to the hospital for delivery – some may be interested in engaging in SUD treatment and some may not</a:t>
            </a:r>
          </a:p>
          <a:p>
            <a:pPr marL="0" indent="0">
              <a:buNone/>
            </a:pP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35457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9117-5282-A33B-8587-11BA55CB7004}"/>
              </a:ext>
            </a:extLst>
          </p:cNvPr>
          <p:cNvSpPr>
            <a:spLocks noGrp="1"/>
          </p:cNvSpPr>
          <p:nvPr>
            <p:ph type="title"/>
          </p:nvPr>
        </p:nvSpPr>
        <p:spPr/>
        <p:txBody>
          <a:bodyPr/>
          <a:lstStyle/>
          <a:p>
            <a:r>
              <a:rPr lang="en-US"/>
              <a:t>No Disclosures</a:t>
            </a:r>
            <a:br>
              <a:rPr lang="en-US"/>
            </a:br>
            <a:endParaRPr lang="en-US"/>
          </a:p>
        </p:txBody>
      </p:sp>
      <p:sp>
        <p:nvSpPr>
          <p:cNvPr id="4" name="Date Placeholder 3">
            <a:extLst>
              <a:ext uri="{FF2B5EF4-FFF2-40B4-BE49-F238E27FC236}">
                <a16:creationId xmlns:a16="http://schemas.microsoft.com/office/drawing/2014/main" id="{A3D7183F-C9A8-EA70-9BB3-43E253ACE72F}"/>
              </a:ext>
            </a:extLst>
          </p:cNvPr>
          <p:cNvSpPr>
            <a:spLocks noGrp="1"/>
          </p:cNvSpPr>
          <p:nvPr>
            <p:ph type="dt" sz="half" idx="10"/>
          </p:nvPr>
        </p:nvSpPr>
        <p:spPr/>
        <p:txBody>
          <a:bodyPr/>
          <a:lstStyle/>
          <a:p>
            <a:fld id="{F95CB624-0EA5-4F37-98D5-8F15EF7CE191}" type="datetime1">
              <a:rPr lang="en-US"/>
              <a:t>11/15/2024</a:t>
            </a:fld>
            <a:endParaRPr lang="en-US"/>
          </a:p>
        </p:txBody>
      </p:sp>
      <p:sp>
        <p:nvSpPr>
          <p:cNvPr id="5" name="Footer Placeholder 4">
            <a:extLst>
              <a:ext uri="{FF2B5EF4-FFF2-40B4-BE49-F238E27FC236}">
                <a16:creationId xmlns:a16="http://schemas.microsoft.com/office/drawing/2014/main" id="{3D3056F9-96D2-665D-A16E-1AE1F53977B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8AEF2D0-FC6E-4879-7CD8-12000DFDF426}"/>
              </a:ext>
            </a:extLst>
          </p:cNvPr>
          <p:cNvSpPr>
            <a:spLocks noGrp="1"/>
          </p:cNvSpPr>
          <p:nvPr>
            <p:ph type="sldNum" sz="quarter" idx="12"/>
          </p:nvPr>
        </p:nvSpPr>
        <p:spPr/>
        <p:txBody>
          <a:bodyPr/>
          <a:lstStyle/>
          <a:p>
            <a:fld id="{017DE1FC-E54A-4B87-A814-263D1E8654B2}" type="slidenum">
              <a:rPr lang="en-US" dirty="0"/>
              <a:t>2</a:t>
            </a:fld>
            <a:endParaRPr lang="en-US"/>
          </a:p>
        </p:txBody>
      </p:sp>
    </p:spTree>
    <p:extLst>
      <p:ext uri="{BB962C8B-B14F-4D97-AF65-F5344CB8AC3E}">
        <p14:creationId xmlns:p14="http://schemas.microsoft.com/office/powerpoint/2010/main" val="1708213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21CE-86BE-B01F-83D5-C82F6FEF639D}"/>
              </a:ext>
            </a:extLst>
          </p:cNvPr>
          <p:cNvSpPr>
            <a:spLocks noGrp="1"/>
          </p:cNvSpPr>
          <p:nvPr>
            <p:ph type="title"/>
          </p:nvPr>
        </p:nvSpPr>
        <p:spPr>
          <a:xfrm>
            <a:off x="1371600" y="195203"/>
            <a:ext cx="10240903" cy="1233488"/>
          </a:xfrm>
        </p:spPr>
        <p:txBody>
          <a:bodyPr/>
          <a:lstStyle/>
          <a:p>
            <a:r>
              <a:rPr lang="en-US">
                <a:ea typeface="Calibri Light"/>
                <a:cs typeface="Calibri Light"/>
              </a:rPr>
              <a:t>Medications for Opioid Use Disorder in Pregnancy</a:t>
            </a:r>
            <a:endParaRPr lang="en-US"/>
          </a:p>
        </p:txBody>
      </p:sp>
      <p:sp>
        <p:nvSpPr>
          <p:cNvPr id="3" name="Content Placeholder 2">
            <a:extLst>
              <a:ext uri="{FF2B5EF4-FFF2-40B4-BE49-F238E27FC236}">
                <a16:creationId xmlns:a16="http://schemas.microsoft.com/office/drawing/2014/main" id="{C4431E6F-3926-9B81-5FFC-5D3461CC6184}"/>
              </a:ext>
            </a:extLst>
          </p:cNvPr>
          <p:cNvSpPr>
            <a:spLocks noGrp="1"/>
          </p:cNvSpPr>
          <p:nvPr>
            <p:ph idx="1"/>
          </p:nvPr>
        </p:nvSpPr>
        <p:spPr>
          <a:xfrm>
            <a:off x="738554" y="1610184"/>
            <a:ext cx="10873949" cy="4647840"/>
          </a:xfrm>
        </p:spPr>
        <p:txBody>
          <a:bodyPr vert="horz" lIns="91440" tIns="45720" rIns="91440" bIns="45720" rtlCol="0" anchor="t">
            <a:normAutofit fontScale="92500" lnSpcReduction="20000"/>
          </a:bodyPr>
          <a:lstStyle/>
          <a:p>
            <a:r>
              <a:rPr lang="en-US">
                <a:latin typeface="Avenir Next LT Pro Light"/>
                <a:cs typeface="Arial"/>
              </a:rPr>
              <a:t>Americal College of Obstetrics and Gynecology (2017):  "</a:t>
            </a:r>
            <a:r>
              <a:rPr lang="en-US">
                <a:solidFill>
                  <a:srgbClr val="333333"/>
                </a:solidFill>
                <a:latin typeface="Avenir Next LT Pro Light"/>
                <a:cs typeface="Arial"/>
              </a:rPr>
              <a:t>For pregnant women with an opioid use disorder, opioid agonist pharmacotherapy is the recommended therapy and is preferable to medically supervised withdrawal because withdrawal is associated with high relapse rates, which lead to worse outcomes"</a:t>
            </a:r>
          </a:p>
          <a:p>
            <a:r>
              <a:rPr lang="en-US">
                <a:solidFill>
                  <a:srgbClr val="333333"/>
                </a:solidFill>
                <a:latin typeface="Avenir Next LT Pro Light"/>
                <a:cs typeface="Arial"/>
              </a:rPr>
              <a:t>Improves physical and mental health outcomes, including decreasing maternal overdose risk</a:t>
            </a:r>
          </a:p>
          <a:p>
            <a:r>
              <a:rPr lang="en-US">
                <a:solidFill>
                  <a:srgbClr val="333333"/>
                </a:solidFill>
                <a:latin typeface="Avenir Next LT Pro Light"/>
                <a:cs typeface="Arial"/>
              </a:rPr>
              <a:t>Stabilizes opioid serum levels</a:t>
            </a:r>
          </a:p>
          <a:p>
            <a:r>
              <a:rPr lang="en-US">
                <a:solidFill>
                  <a:srgbClr val="333333"/>
                </a:solidFill>
                <a:latin typeface="Avenir Next LT Pro Light"/>
                <a:cs typeface="Arial"/>
              </a:rPr>
              <a:t>Decreases risk of intrauterine withdrawal, preterm labor, placental abruption, and low birthweight</a:t>
            </a:r>
          </a:p>
          <a:p>
            <a:r>
              <a:rPr lang="en-US">
                <a:solidFill>
                  <a:srgbClr val="333333"/>
                </a:solidFill>
                <a:latin typeface="Avenir Next LT Pro Light"/>
                <a:cs typeface="Arial"/>
              </a:rPr>
              <a:t>Increases engagement with providers</a:t>
            </a:r>
          </a:p>
          <a:p>
            <a:r>
              <a:rPr lang="en-US">
                <a:solidFill>
                  <a:srgbClr val="333333"/>
                </a:solidFill>
                <a:latin typeface="Avenir Next LT Pro Light"/>
                <a:cs typeface="Arial"/>
              </a:rPr>
              <a:t>Engages parents with resources and support for a stable postnatal environment</a:t>
            </a:r>
          </a:p>
          <a:p>
            <a:r>
              <a:rPr lang="en-US">
                <a:solidFill>
                  <a:srgbClr val="333333"/>
                </a:solidFill>
                <a:latin typeface="Avenir Next LT Pro Light"/>
                <a:cs typeface="Arial"/>
              </a:rPr>
              <a:t>One aspect of treatment, engagement with MOUD does not mean the patient is ready to fully engage or that their goal is complete abstinence</a:t>
            </a:r>
          </a:p>
        </p:txBody>
      </p:sp>
    </p:spTree>
    <p:extLst>
      <p:ext uri="{BB962C8B-B14F-4D97-AF65-F5344CB8AC3E}">
        <p14:creationId xmlns:p14="http://schemas.microsoft.com/office/powerpoint/2010/main" val="1629968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D570-BE1E-7B8F-DF97-A6F40422C99F}"/>
              </a:ext>
            </a:extLst>
          </p:cNvPr>
          <p:cNvSpPr>
            <a:spLocks noGrp="1"/>
          </p:cNvSpPr>
          <p:nvPr>
            <p:ph type="title"/>
          </p:nvPr>
        </p:nvSpPr>
        <p:spPr>
          <a:xfrm>
            <a:off x="443429" y="365125"/>
            <a:ext cx="11497937" cy="1325563"/>
          </a:xfrm>
        </p:spPr>
        <p:txBody>
          <a:bodyPr>
            <a:normAutofit fontScale="90000"/>
          </a:bodyPr>
          <a:lstStyle/>
          <a:p>
            <a:r>
              <a:rPr lang="en-US">
                <a:ea typeface="Calibri Light"/>
                <a:cs typeface="Calibri Light"/>
              </a:rPr>
              <a:t>General Principles of Perinatal Harm Reduction in Inpatient Setting</a:t>
            </a:r>
            <a:endParaRPr lang="en-US"/>
          </a:p>
        </p:txBody>
      </p:sp>
      <p:sp>
        <p:nvSpPr>
          <p:cNvPr id="3" name="Content Placeholder 2">
            <a:extLst>
              <a:ext uri="{FF2B5EF4-FFF2-40B4-BE49-F238E27FC236}">
                <a16:creationId xmlns:a16="http://schemas.microsoft.com/office/drawing/2014/main" id="{92ACDAAF-8CC9-C871-DE02-A4760887B159}"/>
              </a:ext>
            </a:extLst>
          </p:cNvPr>
          <p:cNvSpPr>
            <a:spLocks noGrp="1"/>
          </p:cNvSpPr>
          <p:nvPr>
            <p:ph idx="1"/>
          </p:nvPr>
        </p:nvSpPr>
        <p:spPr>
          <a:xfrm>
            <a:off x="441014" y="1919123"/>
            <a:ext cx="11508812" cy="5055145"/>
          </a:xfrm>
        </p:spPr>
        <p:txBody>
          <a:bodyPr vert="horz" lIns="91440" tIns="45720" rIns="91440" bIns="45720" rtlCol="0" anchor="t">
            <a:normAutofit/>
          </a:bodyPr>
          <a:lstStyle/>
          <a:p>
            <a:r>
              <a:rPr lang="en-US" sz="2400">
                <a:ea typeface="Calibri"/>
                <a:cs typeface="Calibri"/>
              </a:rPr>
              <a:t>Acknowledge that abstinence from non-prescribed substances and initiation of MOUD is safest option in pregnancy but may not align with goals or reality of individual</a:t>
            </a:r>
          </a:p>
          <a:p>
            <a:r>
              <a:rPr lang="en-US" sz="2400">
                <a:ea typeface="Calibri"/>
                <a:cs typeface="Calibri"/>
              </a:rPr>
              <a:t>Move away from telling pregnant person what is best for them or what they "have to" or "should" do  </a:t>
            </a:r>
          </a:p>
          <a:p>
            <a:r>
              <a:rPr lang="en-US" sz="2400">
                <a:ea typeface="Calibri"/>
                <a:cs typeface="Calibri"/>
              </a:rPr>
              <a:t>Discuss substance use in non-judgmental way</a:t>
            </a:r>
          </a:p>
          <a:p>
            <a:r>
              <a:rPr lang="en-US" sz="2400">
                <a:ea typeface="Calibri"/>
                <a:cs typeface="Calibri"/>
              </a:rPr>
              <a:t>Use motivational interviewing to elicit patient's goals</a:t>
            </a:r>
          </a:p>
          <a:p>
            <a:r>
              <a:rPr lang="en-US" sz="2400">
                <a:ea typeface="Calibri"/>
                <a:cs typeface="Calibri"/>
              </a:rPr>
              <a:t>Ask specifically about parenting goals without making assumptions</a:t>
            </a:r>
          </a:p>
          <a:p>
            <a:endParaRPr lang="en-US" sz="3200">
              <a:ea typeface="Calibri"/>
              <a:cs typeface="Calibri"/>
            </a:endParaRPr>
          </a:p>
          <a:p>
            <a:endParaRPr lang="en-US" sz="2600">
              <a:ea typeface="Calibri"/>
              <a:cs typeface="Calibri"/>
            </a:endParaRPr>
          </a:p>
          <a:p>
            <a:pPr marL="0" indent="0">
              <a:buNone/>
            </a:pP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3767663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D570-BE1E-7B8F-DF97-A6F40422C99F}"/>
              </a:ext>
            </a:extLst>
          </p:cNvPr>
          <p:cNvSpPr>
            <a:spLocks noGrp="1"/>
          </p:cNvSpPr>
          <p:nvPr>
            <p:ph type="title"/>
          </p:nvPr>
        </p:nvSpPr>
        <p:spPr>
          <a:xfrm>
            <a:off x="443429" y="365125"/>
            <a:ext cx="11497937" cy="1325563"/>
          </a:xfrm>
        </p:spPr>
        <p:txBody>
          <a:bodyPr>
            <a:normAutofit fontScale="90000"/>
          </a:bodyPr>
          <a:lstStyle/>
          <a:p>
            <a:r>
              <a:rPr lang="en-US">
                <a:ea typeface="Calibri Light"/>
                <a:cs typeface="Calibri Light"/>
              </a:rPr>
              <a:t>General Principles of Perinatal Harm Reduction in Inpatient Setting</a:t>
            </a:r>
            <a:endParaRPr lang="en-US"/>
          </a:p>
        </p:txBody>
      </p:sp>
      <p:sp>
        <p:nvSpPr>
          <p:cNvPr id="3" name="Content Placeholder 2">
            <a:extLst>
              <a:ext uri="{FF2B5EF4-FFF2-40B4-BE49-F238E27FC236}">
                <a16:creationId xmlns:a16="http://schemas.microsoft.com/office/drawing/2014/main" id="{92ACDAAF-8CC9-C871-DE02-A4760887B159}"/>
              </a:ext>
            </a:extLst>
          </p:cNvPr>
          <p:cNvSpPr>
            <a:spLocks noGrp="1"/>
          </p:cNvSpPr>
          <p:nvPr>
            <p:ph idx="1"/>
          </p:nvPr>
        </p:nvSpPr>
        <p:spPr>
          <a:xfrm>
            <a:off x="441014" y="1788178"/>
            <a:ext cx="10992997" cy="4984807"/>
          </a:xfrm>
        </p:spPr>
        <p:txBody>
          <a:bodyPr vert="horz" lIns="91440" tIns="45720" rIns="91440" bIns="45720" rtlCol="0" anchor="t">
            <a:noAutofit/>
          </a:bodyPr>
          <a:lstStyle/>
          <a:p>
            <a:r>
              <a:rPr lang="en-US" sz="2400">
                <a:ea typeface="Calibri"/>
                <a:cs typeface="Calibri"/>
              </a:rPr>
              <a:t>Present all treatment options to a patient and acknowledge that they have the right to make decisions about their body and their health</a:t>
            </a:r>
            <a:endParaRPr lang="en-US" sz="2400"/>
          </a:p>
          <a:p>
            <a:r>
              <a:rPr lang="en-US" sz="2400">
                <a:ea typeface="Calibri"/>
                <a:cs typeface="Calibri"/>
              </a:rPr>
              <a:t>Engage patient in making decisions about care plan whenever possible</a:t>
            </a:r>
          </a:p>
          <a:p>
            <a:r>
              <a:rPr lang="en-US" sz="2400">
                <a:ea typeface="Calibri"/>
                <a:cs typeface="Calibri"/>
              </a:rPr>
              <a:t>Acknowledge that use of any non-prescribed substances in the hospital is unsafe and stress role of providers to ensure symptoms are appropriately managed</a:t>
            </a:r>
          </a:p>
          <a:p>
            <a:r>
              <a:rPr lang="en-US" sz="2400">
                <a:ea typeface="Calibri"/>
                <a:cs typeface="Calibri"/>
              </a:rPr>
              <a:t>Focus on opportunities to increase maternal and fetal safety even when current goal is not abstinence</a:t>
            </a:r>
          </a:p>
          <a:p>
            <a:endParaRPr lang="en-US" sz="2600">
              <a:ea typeface="Calibri"/>
              <a:cs typeface="Calibri"/>
            </a:endParaRPr>
          </a:p>
          <a:p>
            <a:pPr marL="0" indent="0">
              <a:buNone/>
            </a:pP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2304402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F04D-D94C-8AD9-FFF3-134BD62379A9}"/>
              </a:ext>
            </a:extLst>
          </p:cNvPr>
          <p:cNvSpPr>
            <a:spLocks noGrp="1"/>
          </p:cNvSpPr>
          <p:nvPr>
            <p:ph type="title"/>
          </p:nvPr>
        </p:nvSpPr>
        <p:spPr>
          <a:xfrm>
            <a:off x="384748" y="418326"/>
            <a:ext cx="11677459" cy="1608242"/>
          </a:xfrm>
        </p:spPr>
        <p:txBody>
          <a:bodyPr/>
          <a:lstStyle/>
          <a:p>
            <a:r>
              <a:rPr lang="en-US">
                <a:ea typeface="Calibri Light"/>
                <a:cs typeface="Calibri Light"/>
              </a:rPr>
              <a:t>Principles of Trauma-Informed Care (TIC)</a:t>
            </a:r>
            <a:endParaRPr lang="en-US"/>
          </a:p>
        </p:txBody>
      </p:sp>
      <p:pic>
        <p:nvPicPr>
          <p:cNvPr id="9" name="Content Placeholder 8" descr="A close up of text&#10;&#10;Description automatically generated">
            <a:extLst>
              <a:ext uri="{FF2B5EF4-FFF2-40B4-BE49-F238E27FC236}">
                <a16:creationId xmlns:a16="http://schemas.microsoft.com/office/drawing/2014/main" id="{CA7B1642-64F7-B9A9-04E0-940722C43D0C}"/>
              </a:ext>
            </a:extLst>
          </p:cNvPr>
          <p:cNvPicPr>
            <a:picLocks noGrp="1" noChangeAspect="1"/>
          </p:cNvPicPr>
          <p:nvPr>
            <p:ph idx="1"/>
          </p:nvPr>
        </p:nvPicPr>
        <p:blipFill>
          <a:blip r:embed="rId3"/>
          <a:stretch>
            <a:fillRect/>
          </a:stretch>
        </p:blipFill>
        <p:spPr>
          <a:xfrm>
            <a:off x="490172" y="2512828"/>
            <a:ext cx="3486151" cy="2613515"/>
          </a:xfrm>
        </p:spPr>
      </p:pic>
      <p:pic>
        <p:nvPicPr>
          <p:cNvPr id="10" name="Picture 9" descr="A white background with blue text&#10;&#10;Description automatically generated">
            <a:extLst>
              <a:ext uri="{FF2B5EF4-FFF2-40B4-BE49-F238E27FC236}">
                <a16:creationId xmlns:a16="http://schemas.microsoft.com/office/drawing/2014/main" id="{55B155B3-4438-C697-E8BA-9E1985A638BD}"/>
              </a:ext>
            </a:extLst>
          </p:cNvPr>
          <p:cNvPicPr>
            <a:picLocks noChangeAspect="1"/>
          </p:cNvPicPr>
          <p:nvPr/>
        </p:nvPicPr>
        <p:blipFill>
          <a:blip r:embed="rId4"/>
          <a:stretch>
            <a:fillRect/>
          </a:stretch>
        </p:blipFill>
        <p:spPr>
          <a:xfrm>
            <a:off x="8555281" y="2375022"/>
            <a:ext cx="3076575" cy="2905125"/>
          </a:xfrm>
          <a:prstGeom prst="rect">
            <a:avLst/>
          </a:prstGeom>
        </p:spPr>
      </p:pic>
      <p:pic>
        <p:nvPicPr>
          <p:cNvPr id="11" name="Picture 10" descr="A text on a white background&#10;&#10;Description automatically generated">
            <a:extLst>
              <a:ext uri="{FF2B5EF4-FFF2-40B4-BE49-F238E27FC236}">
                <a16:creationId xmlns:a16="http://schemas.microsoft.com/office/drawing/2014/main" id="{C18344E4-7AC3-DE8F-1FC7-42CCEAF144B0}"/>
              </a:ext>
            </a:extLst>
          </p:cNvPr>
          <p:cNvPicPr>
            <a:picLocks noChangeAspect="1"/>
          </p:cNvPicPr>
          <p:nvPr/>
        </p:nvPicPr>
        <p:blipFill>
          <a:blip r:embed="rId5"/>
          <a:stretch>
            <a:fillRect/>
          </a:stretch>
        </p:blipFill>
        <p:spPr>
          <a:xfrm>
            <a:off x="4757738" y="2351209"/>
            <a:ext cx="2981325" cy="2952750"/>
          </a:xfrm>
          <a:prstGeom prst="rect">
            <a:avLst/>
          </a:prstGeom>
        </p:spPr>
      </p:pic>
      <p:sp>
        <p:nvSpPr>
          <p:cNvPr id="12" name="TextBox 11">
            <a:extLst>
              <a:ext uri="{FF2B5EF4-FFF2-40B4-BE49-F238E27FC236}">
                <a16:creationId xmlns:a16="http://schemas.microsoft.com/office/drawing/2014/main" id="{F874FA85-FB2F-7522-C284-5946FDE3C691}"/>
              </a:ext>
            </a:extLst>
          </p:cNvPr>
          <p:cNvSpPr txBox="1"/>
          <p:nvPr/>
        </p:nvSpPr>
        <p:spPr>
          <a:xfrm>
            <a:off x="5587664" y="5915892"/>
            <a:ext cx="67407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SAMHSA’s Concept of Trauma and Guidance for a Trauma-Informed Approach</a:t>
            </a:r>
            <a:endParaRPr lang="en-US" sz="1200"/>
          </a:p>
        </p:txBody>
      </p:sp>
    </p:spTree>
    <p:extLst>
      <p:ext uri="{BB962C8B-B14F-4D97-AF65-F5344CB8AC3E}">
        <p14:creationId xmlns:p14="http://schemas.microsoft.com/office/powerpoint/2010/main" val="1634536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EB868-05D4-EECF-6B38-4877DBAF050B}"/>
              </a:ext>
            </a:extLst>
          </p:cNvPr>
          <p:cNvSpPr>
            <a:spLocks noGrp="1"/>
          </p:cNvSpPr>
          <p:nvPr>
            <p:ph type="title"/>
          </p:nvPr>
        </p:nvSpPr>
        <p:spPr/>
        <p:txBody>
          <a:bodyPr/>
          <a:lstStyle/>
          <a:p>
            <a:r>
              <a:rPr lang="en-US"/>
              <a:t>DON'T FORGET SAFER USE COUNSELING</a:t>
            </a:r>
          </a:p>
        </p:txBody>
      </p:sp>
      <p:sp>
        <p:nvSpPr>
          <p:cNvPr id="4" name="Date Placeholder 3">
            <a:extLst>
              <a:ext uri="{FF2B5EF4-FFF2-40B4-BE49-F238E27FC236}">
                <a16:creationId xmlns:a16="http://schemas.microsoft.com/office/drawing/2014/main" id="{B516F57C-C49E-5CB9-D015-1FAB423D69E1}"/>
              </a:ext>
            </a:extLst>
          </p:cNvPr>
          <p:cNvSpPr>
            <a:spLocks noGrp="1"/>
          </p:cNvSpPr>
          <p:nvPr>
            <p:ph type="dt" sz="half" idx="10"/>
          </p:nvPr>
        </p:nvSpPr>
        <p:spPr/>
        <p:txBody>
          <a:bodyPr/>
          <a:lstStyle/>
          <a:p>
            <a:fld id="{AD47659A-A435-4B7F-AF43-8454C376F009}" type="datetime1">
              <a:rPr lang="en-US"/>
              <a:t>11/15/2024</a:t>
            </a:fld>
            <a:endParaRPr lang="en-US"/>
          </a:p>
        </p:txBody>
      </p:sp>
      <p:sp>
        <p:nvSpPr>
          <p:cNvPr id="5" name="Footer Placeholder 4">
            <a:extLst>
              <a:ext uri="{FF2B5EF4-FFF2-40B4-BE49-F238E27FC236}">
                <a16:creationId xmlns:a16="http://schemas.microsoft.com/office/drawing/2014/main" id="{AD92FD88-8184-8172-8C74-63A9E869456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9BD95EB-2536-E3B3-6AB1-9784E952E16F}"/>
              </a:ext>
            </a:extLst>
          </p:cNvPr>
          <p:cNvSpPr>
            <a:spLocks noGrp="1"/>
          </p:cNvSpPr>
          <p:nvPr>
            <p:ph type="sldNum" sz="quarter" idx="12"/>
          </p:nvPr>
        </p:nvSpPr>
        <p:spPr/>
        <p:txBody>
          <a:bodyPr/>
          <a:lstStyle/>
          <a:p>
            <a:fld id="{017DE1FC-E54A-4B87-A814-263D1E8654B2}" type="slidenum">
              <a:rPr lang="en-US" dirty="0"/>
              <a:t>24</a:t>
            </a:fld>
            <a:endParaRPr lang="en-US"/>
          </a:p>
        </p:txBody>
      </p:sp>
      <p:pic>
        <p:nvPicPr>
          <p:cNvPr id="7" name="Picture 6" descr="A bag of cigarettes on a table&#10;&#10;Description automatically generated">
            <a:extLst>
              <a:ext uri="{FF2B5EF4-FFF2-40B4-BE49-F238E27FC236}">
                <a16:creationId xmlns:a16="http://schemas.microsoft.com/office/drawing/2014/main" id="{6AE56175-686C-3653-A153-2E5B9A8015D3}"/>
              </a:ext>
            </a:extLst>
          </p:cNvPr>
          <p:cNvPicPr>
            <a:picLocks noChangeAspect="1"/>
          </p:cNvPicPr>
          <p:nvPr/>
        </p:nvPicPr>
        <p:blipFill>
          <a:blip r:embed="rId3"/>
          <a:stretch>
            <a:fillRect/>
          </a:stretch>
        </p:blipFill>
        <p:spPr>
          <a:xfrm>
            <a:off x="5670637" y="1712347"/>
            <a:ext cx="2667000" cy="3057525"/>
          </a:xfrm>
          <a:prstGeom prst="rect">
            <a:avLst/>
          </a:prstGeom>
        </p:spPr>
      </p:pic>
      <p:pic>
        <p:nvPicPr>
          <p:cNvPr id="8" name="Picture 7" descr="A close-up of a poster&#10;&#10;Description automatically generated">
            <a:extLst>
              <a:ext uri="{FF2B5EF4-FFF2-40B4-BE49-F238E27FC236}">
                <a16:creationId xmlns:a16="http://schemas.microsoft.com/office/drawing/2014/main" id="{AE2244B6-25A0-E7D1-99F6-92C5892D9FFD}"/>
              </a:ext>
            </a:extLst>
          </p:cNvPr>
          <p:cNvPicPr>
            <a:picLocks noChangeAspect="1"/>
          </p:cNvPicPr>
          <p:nvPr/>
        </p:nvPicPr>
        <p:blipFill>
          <a:blip r:embed="rId4"/>
          <a:stretch>
            <a:fillRect/>
          </a:stretch>
        </p:blipFill>
        <p:spPr>
          <a:xfrm>
            <a:off x="2907800" y="2006381"/>
            <a:ext cx="4320045" cy="3429785"/>
          </a:xfrm>
          <a:prstGeom prst="rect">
            <a:avLst/>
          </a:prstGeom>
        </p:spPr>
      </p:pic>
      <p:pic>
        <p:nvPicPr>
          <p:cNvPr id="9" name="Picture 8" descr="A diagram of a person&amp;#39;s body&#10;&#10;Description automatically generated">
            <a:extLst>
              <a:ext uri="{FF2B5EF4-FFF2-40B4-BE49-F238E27FC236}">
                <a16:creationId xmlns:a16="http://schemas.microsoft.com/office/drawing/2014/main" id="{37C4B95B-D06B-F26F-8355-B276C7963CB6}"/>
              </a:ext>
            </a:extLst>
          </p:cNvPr>
          <p:cNvPicPr>
            <a:picLocks noChangeAspect="1"/>
          </p:cNvPicPr>
          <p:nvPr/>
        </p:nvPicPr>
        <p:blipFill>
          <a:blip r:embed="rId5"/>
          <a:stretch>
            <a:fillRect/>
          </a:stretch>
        </p:blipFill>
        <p:spPr>
          <a:xfrm>
            <a:off x="4589289" y="4457766"/>
            <a:ext cx="2428875" cy="1971675"/>
          </a:xfrm>
          <a:prstGeom prst="rect">
            <a:avLst/>
          </a:prstGeom>
        </p:spPr>
      </p:pic>
      <p:pic>
        <p:nvPicPr>
          <p:cNvPr id="10" name="Picture 9" descr="A close-up of a strip&#10;&#10;Description automatically generated">
            <a:extLst>
              <a:ext uri="{FF2B5EF4-FFF2-40B4-BE49-F238E27FC236}">
                <a16:creationId xmlns:a16="http://schemas.microsoft.com/office/drawing/2014/main" id="{4810FB27-7125-6132-F3BB-544C12386F73}"/>
              </a:ext>
            </a:extLst>
          </p:cNvPr>
          <p:cNvPicPr>
            <a:picLocks noChangeAspect="1"/>
          </p:cNvPicPr>
          <p:nvPr/>
        </p:nvPicPr>
        <p:blipFill>
          <a:blip r:embed="rId6"/>
          <a:stretch>
            <a:fillRect/>
          </a:stretch>
        </p:blipFill>
        <p:spPr>
          <a:xfrm>
            <a:off x="8744342" y="1548400"/>
            <a:ext cx="2876550" cy="2644297"/>
          </a:xfrm>
          <a:prstGeom prst="rect">
            <a:avLst/>
          </a:prstGeom>
        </p:spPr>
      </p:pic>
      <p:pic>
        <p:nvPicPr>
          <p:cNvPr id="11" name="Picture 10" descr="A red and white label with black text&#10;&#10;Description automatically generated">
            <a:extLst>
              <a:ext uri="{FF2B5EF4-FFF2-40B4-BE49-F238E27FC236}">
                <a16:creationId xmlns:a16="http://schemas.microsoft.com/office/drawing/2014/main" id="{9CBCAD63-19B7-ECD8-A08B-A5C3B1DC6305}"/>
              </a:ext>
            </a:extLst>
          </p:cNvPr>
          <p:cNvPicPr>
            <a:picLocks noChangeAspect="1"/>
          </p:cNvPicPr>
          <p:nvPr/>
        </p:nvPicPr>
        <p:blipFill>
          <a:blip r:embed="rId7"/>
          <a:stretch>
            <a:fillRect/>
          </a:stretch>
        </p:blipFill>
        <p:spPr>
          <a:xfrm>
            <a:off x="603467" y="2274323"/>
            <a:ext cx="1945448" cy="3593273"/>
          </a:xfrm>
          <a:prstGeom prst="rect">
            <a:avLst/>
          </a:prstGeom>
        </p:spPr>
      </p:pic>
      <p:pic>
        <p:nvPicPr>
          <p:cNvPr id="14" name="Picture 13" descr="A heart with a heartbeat line and a phone number&#10;&#10;Description automatically generated">
            <a:extLst>
              <a:ext uri="{FF2B5EF4-FFF2-40B4-BE49-F238E27FC236}">
                <a16:creationId xmlns:a16="http://schemas.microsoft.com/office/drawing/2014/main" id="{1A2282E2-8A19-B9EF-7D32-48B0027A1A8B}"/>
              </a:ext>
            </a:extLst>
          </p:cNvPr>
          <p:cNvPicPr>
            <a:picLocks noChangeAspect="1"/>
          </p:cNvPicPr>
          <p:nvPr/>
        </p:nvPicPr>
        <p:blipFill>
          <a:blip r:embed="rId8"/>
          <a:stretch>
            <a:fillRect/>
          </a:stretch>
        </p:blipFill>
        <p:spPr>
          <a:xfrm>
            <a:off x="8745646" y="4087335"/>
            <a:ext cx="2519036" cy="2180181"/>
          </a:xfrm>
          <a:prstGeom prst="rect">
            <a:avLst/>
          </a:prstGeom>
        </p:spPr>
      </p:pic>
    </p:spTree>
    <p:extLst>
      <p:ext uri="{BB962C8B-B14F-4D97-AF65-F5344CB8AC3E}">
        <p14:creationId xmlns:p14="http://schemas.microsoft.com/office/powerpoint/2010/main" val="2012016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FA51C-18E8-BACE-6B73-B479DEE56D37}"/>
              </a:ext>
            </a:extLst>
          </p:cNvPr>
          <p:cNvSpPr>
            <a:spLocks noGrp="1"/>
          </p:cNvSpPr>
          <p:nvPr>
            <p:ph type="title"/>
          </p:nvPr>
        </p:nvSpPr>
        <p:spPr/>
        <p:txBody>
          <a:bodyPr/>
          <a:lstStyle/>
          <a:p>
            <a:r>
              <a:rPr lang="en-US">
                <a:ea typeface="Calibri Light"/>
                <a:cs typeface="Calibri Light"/>
              </a:rPr>
              <a:t>Small-Group Activity</a:t>
            </a:r>
            <a:endParaRPr lang="en-US"/>
          </a:p>
        </p:txBody>
      </p:sp>
      <p:sp>
        <p:nvSpPr>
          <p:cNvPr id="3" name="Content Placeholder 2">
            <a:extLst>
              <a:ext uri="{FF2B5EF4-FFF2-40B4-BE49-F238E27FC236}">
                <a16:creationId xmlns:a16="http://schemas.microsoft.com/office/drawing/2014/main" id="{BB80EDFD-CBD2-DAC3-C6DC-686E645B5A2F}"/>
              </a:ext>
            </a:extLst>
          </p:cNvPr>
          <p:cNvSpPr>
            <a:spLocks noGrp="1"/>
          </p:cNvSpPr>
          <p:nvPr>
            <p:ph idx="1"/>
          </p:nvPr>
        </p:nvSpPr>
        <p:spPr/>
        <p:txBody>
          <a:bodyPr vert="horz" lIns="91440" tIns="45720" rIns="91440" bIns="45720" rtlCol="0" anchor="t">
            <a:normAutofit/>
          </a:bodyPr>
          <a:lstStyle/>
          <a:p>
            <a:r>
              <a:rPr lang="en-US">
                <a:ea typeface="Calibri"/>
                <a:cs typeface="Calibri"/>
              </a:rPr>
              <a:t>Each group will be given a case to discuss.  Imagine that you are the addiction medicine consult team caring for the patient in the hospital.  Discuss as a group how you would respond using a harm reduction/trauma-informed approach as the care team, focusing on prompts provided</a:t>
            </a:r>
          </a:p>
          <a:p>
            <a:r>
              <a:rPr lang="en-US">
                <a:ea typeface="Calibri"/>
                <a:cs typeface="Calibri"/>
              </a:rPr>
              <a:t>Please discuss the case for </a:t>
            </a:r>
            <a:r>
              <a:rPr lang="en-US" b="1">
                <a:ea typeface="Calibri"/>
                <a:cs typeface="Calibri"/>
              </a:rPr>
              <a:t>10 minutes</a:t>
            </a:r>
          </a:p>
          <a:p>
            <a:r>
              <a:rPr lang="en-US">
                <a:ea typeface="Calibri"/>
                <a:cs typeface="Calibri"/>
              </a:rPr>
              <a:t>Let us know if you have questions</a:t>
            </a:r>
          </a:p>
          <a:p>
            <a:r>
              <a:rPr lang="en-US">
                <a:ea typeface="Calibri"/>
                <a:cs typeface="Calibri"/>
              </a:rPr>
              <a:t>Each group will report back to the group  </a:t>
            </a:r>
          </a:p>
        </p:txBody>
      </p:sp>
    </p:spTree>
    <p:extLst>
      <p:ext uri="{BB962C8B-B14F-4D97-AF65-F5344CB8AC3E}">
        <p14:creationId xmlns:p14="http://schemas.microsoft.com/office/powerpoint/2010/main" val="2810889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6CEB-BA8F-A43E-E9EC-348A9236CFA1}"/>
              </a:ext>
            </a:extLst>
          </p:cNvPr>
          <p:cNvSpPr>
            <a:spLocks noGrp="1"/>
          </p:cNvSpPr>
          <p:nvPr>
            <p:ph type="title"/>
          </p:nvPr>
        </p:nvSpPr>
        <p:spPr>
          <a:xfrm>
            <a:off x="871182" y="-3039"/>
            <a:ext cx="10240903" cy="1233488"/>
          </a:xfrm>
        </p:spPr>
        <p:txBody>
          <a:bodyPr>
            <a:normAutofit fontScale="90000"/>
          </a:bodyPr>
          <a:lstStyle/>
          <a:p>
            <a:br>
              <a:rPr lang="en-US">
                <a:ea typeface="Calibri Light"/>
                <a:cs typeface="Calibri Light"/>
              </a:rPr>
            </a:br>
            <a:br>
              <a:rPr lang="en-US">
                <a:ea typeface="Calibri Light"/>
                <a:cs typeface="Calibri Light"/>
              </a:rPr>
            </a:br>
            <a:r>
              <a:rPr lang="en-US">
                <a:ea typeface="Calibri Light"/>
                <a:cs typeface="Calibri Light"/>
              </a:rPr>
              <a:t>Case 1:</a:t>
            </a:r>
          </a:p>
        </p:txBody>
      </p:sp>
      <p:sp>
        <p:nvSpPr>
          <p:cNvPr id="4" name="TextBox 3">
            <a:extLst>
              <a:ext uri="{FF2B5EF4-FFF2-40B4-BE49-F238E27FC236}">
                <a16:creationId xmlns:a16="http://schemas.microsoft.com/office/drawing/2014/main" id="{9629B75A-C38C-5C9D-18C4-7C61D763DC79}"/>
              </a:ext>
            </a:extLst>
          </p:cNvPr>
          <p:cNvSpPr txBox="1"/>
          <p:nvPr/>
        </p:nvSpPr>
        <p:spPr>
          <a:xfrm>
            <a:off x="1376999" y="1403373"/>
            <a:ext cx="999880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31F20"/>
                </a:solidFill>
                <a:latin typeface="Avenir Next LT Pro Light"/>
              </a:rPr>
              <a:t>Sarah is a 24yo G3P2 at 30 weeks gestational age.  She is admitted to the hospital for vaginal bleeding and concern for placental abruption. Her obstetrical care team recommend she be admitted for at least a few days so she and the baby can be monitored.  She reports using 10-20 bags of IV fentanyl daily for the past two years and smokes cocaine a few times a week.  She has never engaged in treatment and does not think she is interested in taking a medication like methadone or buprenorphine.  She reports she is likely to return to use after leaving the hospital. </a:t>
            </a:r>
          </a:p>
          <a:p>
            <a:endParaRPr lang="en-US" sz="2000">
              <a:solidFill>
                <a:srgbClr val="231F20"/>
              </a:solidFill>
              <a:latin typeface="Avenir Next LT Pro Light"/>
            </a:endParaRPr>
          </a:p>
          <a:p>
            <a:endParaRPr lang="en-US" sz="2000">
              <a:solidFill>
                <a:srgbClr val="231F20"/>
              </a:solidFill>
              <a:latin typeface="Avenir Next LT Pro Light"/>
            </a:endParaRPr>
          </a:p>
        </p:txBody>
      </p:sp>
    </p:spTree>
    <p:extLst>
      <p:ext uri="{BB962C8B-B14F-4D97-AF65-F5344CB8AC3E}">
        <p14:creationId xmlns:p14="http://schemas.microsoft.com/office/powerpoint/2010/main" val="3637201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6CEB-BA8F-A43E-E9EC-348A9236CFA1}"/>
              </a:ext>
            </a:extLst>
          </p:cNvPr>
          <p:cNvSpPr>
            <a:spLocks noGrp="1"/>
          </p:cNvSpPr>
          <p:nvPr>
            <p:ph type="title"/>
          </p:nvPr>
        </p:nvSpPr>
        <p:spPr>
          <a:xfrm>
            <a:off x="871182" y="-3039"/>
            <a:ext cx="10240903" cy="1233488"/>
          </a:xfrm>
        </p:spPr>
        <p:txBody>
          <a:bodyPr>
            <a:normAutofit fontScale="90000"/>
          </a:bodyPr>
          <a:lstStyle/>
          <a:p>
            <a:br>
              <a:rPr lang="en-US">
                <a:ea typeface="Calibri Light"/>
                <a:cs typeface="Calibri Light"/>
              </a:rPr>
            </a:br>
            <a:br>
              <a:rPr lang="en-US">
                <a:ea typeface="Calibri Light"/>
                <a:cs typeface="Calibri Light"/>
              </a:rPr>
            </a:br>
            <a:r>
              <a:rPr lang="en-US">
                <a:ea typeface="Calibri Light"/>
                <a:cs typeface="Calibri Light"/>
              </a:rPr>
              <a:t>Case 1:</a:t>
            </a:r>
          </a:p>
        </p:txBody>
      </p:sp>
      <p:sp>
        <p:nvSpPr>
          <p:cNvPr id="4" name="TextBox 3">
            <a:extLst>
              <a:ext uri="{FF2B5EF4-FFF2-40B4-BE49-F238E27FC236}">
                <a16:creationId xmlns:a16="http://schemas.microsoft.com/office/drawing/2014/main" id="{9629B75A-C38C-5C9D-18C4-7C61D763DC79}"/>
              </a:ext>
            </a:extLst>
          </p:cNvPr>
          <p:cNvSpPr txBox="1"/>
          <p:nvPr/>
        </p:nvSpPr>
        <p:spPr>
          <a:xfrm>
            <a:off x="1376999" y="1403373"/>
            <a:ext cx="9998808"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31F20"/>
                </a:solidFill>
                <a:latin typeface="Avenir Next LT Pro Light"/>
              </a:rPr>
              <a:t>Sarah is a 24yo G3P2 at 30 weeks gestational age.  She is admitted to the hospital for vaginal bleeding and concern for placental abruption. Her obstetrical care team recommend she be admitted for at least a few days so she and the baby can be monitored.  She reports using 10-20 bags of IV fentanyl daily for the past two years and smokes cocaine a few times a week.  She has never engaged in treatment and does not think she is interested in taking a medication like methadone or buprenorphine.  She reports she is likely to return to use after leaving the hospital. </a:t>
            </a:r>
          </a:p>
          <a:p>
            <a:endParaRPr lang="en-US" sz="2000">
              <a:solidFill>
                <a:srgbClr val="231F20"/>
              </a:solidFill>
              <a:latin typeface="Avenir Next LT Pro Light"/>
            </a:endParaRPr>
          </a:p>
          <a:p>
            <a:r>
              <a:rPr lang="en-US" sz="2000" u="sng">
                <a:solidFill>
                  <a:srgbClr val="231F20"/>
                </a:solidFill>
                <a:latin typeface="Avenir Next LT Pro Light"/>
              </a:rPr>
              <a:t>Main take home points</a:t>
            </a:r>
            <a:endParaRPr lang="en-US" sz="2000">
              <a:solidFill>
                <a:srgbClr val="231F20"/>
              </a:solidFill>
              <a:latin typeface="Avenir Next LT Pro Light"/>
            </a:endParaRPr>
          </a:p>
          <a:p>
            <a:pPr marL="285750" indent="-285750">
              <a:buFont typeface="Arial"/>
              <a:buChar char="•"/>
            </a:pPr>
            <a:r>
              <a:rPr lang="en-US" sz="2000">
                <a:solidFill>
                  <a:srgbClr val="231F20"/>
                </a:solidFill>
                <a:latin typeface="Avenir Next LT Pro Light"/>
              </a:rPr>
              <a:t>Use MI to elicit patient goals</a:t>
            </a:r>
          </a:p>
          <a:p>
            <a:pPr marL="285750" indent="-285750">
              <a:buFont typeface="Arial"/>
              <a:buChar char="•"/>
            </a:pPr>
            <a:r>
              <a:rPr lang="en-US" sz="2000">
                <a:solidFill>
                  <a:srgbClr val="231F20"/>
                </a:solidFill>
                <a:latin typeface="Avenir Next LT Pro Light"/>
              </a:rPr>
              <a:t>Ensure patient educated about all options and risks/benefits</a:t>
            </a:r>
          </a:p>
          <a:p>
            <a:pPr marL="285750" indent="-285750">
              <a:buFont typeface="Arial"/>
              <a:buChar char="•"/>
            </a:pPr>
            <a:r>
              <a:rPr lang="en-US" sz="2000">
                <a:solidFill>
                  <a:srgbClr val="231F20"/>
                </a:solidFill>
                <a:latin typeface="Avenir Next LT Pro Light"/>
              </a:rPr>
              <a:t>Educate about implications of continued use during pregnancy</a:t>
            </a:r>
          </a:p>
          <a:p>
            <a:pPr marL="285750" indent="-285750">
              <a:buFont typeface="Arial"/>
              <a:buChar char="•"/>
            </a:pPr>
            <a:r>
              <a:rPr lang="en-US" sz="2000">
                <a:solidFill>
                  <a:srgbClr val="231F20"/>
                </a:solidFill>
                <a:latin typeface="Avenir Next LT Pro Light"/>
              </a:rPr>
              <a:t>Talk about options other than medication if she is open</a:t>
            </a:r>
          </a:p>
          <a:p>
            <a:pPr marL="285750" indent="-285750">
              <a:buFont typeface="Arial"/>
              <a:buChar char="•"/>
            </a:pPr>
            <a:r>
              <a:rPr lang="en-US" sz="2000">
                <a:solidFill>
                  <a:srgbClr val="231F20"/>
                </a:solidFill>
                <a:latin typeface="Avenir Next LT Pro Light"/>
              </a:rPr>
              <a:t>Provide appropriate withdrawal management no matter what choice to allow to stay for care</a:t>
            </a:r>
          </a:p>
          <a:p>
            <a:pPr marL="285750" indent="-285750">
              <a:buFont typeface="Arial"/>
              <a:buChar char="•"/>
            </a:pPr>
            <a:r>
              <a:rPr lang="en-US" sz="2000">
                <a:solidFill>
                  <a:srgbClr val="231F20"/>
                </a:solidFill>
                <a:latin typeface="Avenir Next LT Pro Light"/>
              </a:rPr>
              <a:t>Discuss safer use strategies, naloxone, home testing supplies</a:t>
            </a:r>
          </a:p>
          <a:p>
            <a:endParaRPr lang="en-US">
              <a:solidFill>
                <a:srgbClr val="231F20"/>
              </a:solidFill>
              <a:latin typeface="Nunito Sans"/>
            </a:endParaRPr>
          </a:p>
          <a:p>
            <a:endParaRPr lang="en-US">
              <a:solidFill>
                <a:srgbClr val="231F20"/>
              </a:solidFill>
              <a:latin typeface="Nunito Sans"/>
            </a:endParaRPr>
          </a:p>
        </p:txBody>
      </p:sp>
    </p:spTree>
    <p:extLst>
      <p:ext uri="{BB962C8B-B14F-4D97-AF65-F5344CB8AC3E}">
        <p14:creationId xmlns:p14="http://schemas.microsoft.com/office/powerpoint/2010/main" val="904240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6CEB-BA8F-A43E-E9EC-348A9236CFA1}"/>
              </a:ext>
            </a:extLst>
          </p:cNvPr>
          <p:cNvSpPr>
            <a:spLocks noGrp="1"/>
          </p:cNvSpPr>
          <p:nvPr>
            <p:ph type="title"/>
          </p:nvPr>
        </p:nvSpPr>
        <p:spPr>
          <a:xfrm>
            <a:off x="871182" y="-3039"/>
            <a:ext cx="10240903" cy="1233488"/>
          </a:xfrm>
        </p:spPr>
        <p:txBody>
          <a:bodyPr>
            <a:normAutofit fontScale="90000"/>
          </a:bodyPr>
          <a:lstStyle/>
          <a:p>
            <a:br>
              <a:rPr lang="en-US">
                <a:ea typeface="Calibri Light"/>
                <a:cs typeface="Calibri Light"/>
              </a:rPr>
            </a:br>
            <a:br>
              <a:rPr lang="en-US">
                <a:ea typeface="Calibri Light"/>
                <a:cs typeface="Calibri Light"/>
              </a:rPr>
            </a:br>
            <a:r>
              <a:rPr lang="en-US">
                <a:ea typeface="Calibri Light"/>
                <a:cs typeface="Calibri Light"/>
              </a:rPr>
              <a:t>Case 2:</a:t>
            </a:r>
          </a:p>
        </p:txBody>
      </p:sp>
      <p:sp>
        <p:nvSpPr>
          <p:cNvPr id="4" name="TextBox 3">
            <a:extLst>
              <a:ext uri="{FF2B5EF4-FFF2-40B4-BE49-F238E27FC236}">
                <a16:creationId xmlns:a16="http://schemas.microsoft.com/office/drawing/2014/main" id="{9629B75A-C38C-5C9D-18C4-7C61D763DC79}"/>
              </a:ext>
            </a:extLst>
          </p:cNvPr>
          <p:cNvSpPr txBox="1"/>
          <p:nvPr/>
        </p:nvSpPr>
        <p:spPr>
          <a:xfrm>
            <a:off x="1435050" y="1713319"/>
            <a:ext cx="999880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31F20"/>
                </a:solidFill>
                <a:latin typeface="Avenir Next LT Pro Light"/>
              </a:rPr>
              <a:t>Jane is a 38yo G1P0 at 28 weeks gestation admitted for pyelonephritis (kidney infection). She has no other significant medical history. On the second day of the admission, a nurse finds her very sedated (but breathing) and notes some bags of white powder by her bedside.  Once she wakes up, she tells you that she has been using cocaine intermittently to manage her stress and is unsure why it made her so tired.</a:t>
            </a:r>
          </a:p>
        </p:txBody>
      </p:sp>
    </p:spTree>
    <p:extLst>
      <p:ext uri="{BB962C8B-B14F-4D97-AF65-F5344CB8AC3E}">
        <p14:creationId xmlns:p14="http://schemas.microsoft.com/office/powerpoint/2010/main" val="68960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6CEB-BA8F-A43E-E9EC-348A9236CFA1}"/>
              </a:ext>
            </a:extLst>
          </p:cNvPr>
          <p:cNvSpPr>
            <a:spLocks noGrp="1"/>
          </p:cNvSpPr>
          <p:nvPr>
            <p:ph type="title"/>
          </p:nvPr>
        </p:nvSpPr>
        <p:spPr>
          <a:xfrm>
            <a:off x="871182" y="-3039"/>
            <a:ext cx="10240903" cy="1233488"/>
          </a:xfrm>
        </p:spPr>
        <p:txBody>
          <a:bodyPr>
            <a:normAutofit fontScale="90000"/>
          </a:bodyPr>
          <a:lstStyle/>
          <a:p>
            <a:br>
              <a:rPr lang="en-US">
                <a:ea typeface="Calibri Light"/>
                <a:cs typeface="Calibri Light"/>
              </a:rPr>
            </a:br>
            <a:br>
              <a:rPr lang="en-US">
                <a:ea typeface="Calibri Light"/>
                <a:cs typeface="Calibri Light"/>
              </a:rPr>
            </a:br>
            <a:r>
              <a:rPr lang="en-US">
                <a:ea typeface="Calibri Light"/>
                <a:cs typeface="Calibri Light"/>
              </a:rPr>
              <a:t>Case 2:</a:t>
            </a:r>
          </a:p>
        </p:txBody>
      </p:sp>
      <p:sp>
        <p:nvSpPr>
          <p:cNvPr id="4" name="TextBox 3">
            <a:extLst>
              <a:ext uri="{FF2B5EF4-FFF2-40B4-BE49-F238E27FC236}">
                <a16:creationId xmlns:a16="http://schemas.microsoft.com/office/drawing/2014/main" id="{9629B75A-C38C-5C9D-18C4-7C61D763DC79}"/>
              </a:ext>
            </a:extLst>
          </p:cNvPr>
          <p:cNvSpPr txBox="1"/>
          <p:nvPr/>
        </p:nvSpPr>
        <p:spPr>
          <a:xfrm>
            <a:off x="1435050" y="1713319"/>
            <a:ext cx="9998808"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31F20"/>
                </a:solidFill>
                <a:latin typeface="Avenir Next LT Pro Light"/>
              </a:rPr>
              <a:t>Jane is a 38yo G1P0 at 28 weeks gestation admitted for pyelonephritis (kidney infection). She has no other significant medical history. On the second day of the admission, a nurse finds her very sedated (but breathing) and notes some bags of white powder by her bedside.  Once she wakes up, she tells you that she has been using cocaine intermittently to manage her stress and is unsure why it made her so tired.</a:t>
            </a:r>
          </a:p>
          <a:p>
            <a:endParaRPr lang="en-US" sz="2000">
              <a:solidFill>
                <a:srgbClr val="231F20"/>
              </a:solidFill>
              <a:latin typeface="Avenir Next LT Pro Light"/>
            </a:endParaRPr>
          </a:p>
          <a:p>
            <a:r>
              <a:rPr lang="en-US" sz="2000" u="sng">
                <a:solidFill>
                  <a:srgbClr val="231F20"/>
                </a:solidFill>
                <a:latin typeface="Avenir Next LT Pro Light"/>
              </a:rPr>
              <a:t>Main take home points:</a:t>
            </a:r>
            <a:endParaRPr lang="en-US" sz="2000">
              <a:solidFill>
                <a:srgbClr val="231F20"/>
              </a:solidFill>
              <a:latin typeface="Avenir Next LT Pro Light"/>
            </a:endParaRPr>
          </a:p>
          <a:p>
            <a:pPr marL="285750" indent="-285750">
              <a:buFont typeface="Arial"/>
              <a:buChar char="•"/>
            </a:pPr>
            <a:r>
              <a:rPr lang="en-US" sz="2000">
                <a:solidFill>
                  <a:srgbClr val="231F20"/>
                </a:solidFill>
                <a:latin typeface="Avenir Next LT Pro Light"/>
              </a:rPr>
              <a:t>Immediate response to in-hospital use should focus on safety</a:t>
            </a:r>
          </a:p>
          <a:p>
            <a:pPr marL="285750" indent="-285750">
              <a:buFont typeface="Arial"/>
              <a:buChar char="•"/>
            </a:pPr>
            <a:r>
              <a:rPr lang="en-US" sz="2000">
                <a:solidFill>
                  <a:srgbClr val="231F20"/>
                </a:solidFill>
                <a:latin typeface="Avenir Next LT Pro Light"/>
              </a:rPr>
              <a:t>Assess unmet psychological, physiologic needs</a:t>
            </a:r>
          </a:p>
          <a:p>
            <a:pPr marL="285750" indent="-285750">
              <a:buFont typeface="Arial"/>
              <a:buChar char="•"/>
            </a:pPr>
            <a:r>
              <a:rPr lang="en-US" sz="2000">
                <a:solidFill>
                  <a:srgbClr val="231F20"/>
                </a:solidFill>
                <a:latin typeface="Avenir Next LT Pro Light"/>
              </a:rPr>
              <a:t>Strengthen therapeutic alliance with patient</a:t>
            </a:r>
          </a:p>
          <a:p>
            <a:pPr marL="285750" indent="-285750">
              <a:buFont typeface="Arial"/>
              <a:buChar char="•"/>
            </a:pPr>
            <a:r>
              <a:rPr lang="en-US" sz="2000">
                <a:solidFill>
                  <a:srgbClr val="231F20"/>
                </a:solidFill>
                <a:latin typeface="Avenir Next LT Pro Light"/>
              </a:rPr>
              <a:t>Increase safety protocols for hospital stay while trying to minimize retraumatizing patient or increasing stigma</a:t>
            </a:r>
          </a:p>
          <a:p>
            <a:endParaRPr lang="en-US">
              <a:solidFill>
                <a:srgbClr val="231F20"/>
              </a:solidFill>
              <a:latin typeface="Nunito Sans"/>
            </a:endParaRPr>
          </a:p>
        </p:txBody>
      </p:sp>
    </p:spTree>
    <p:extLst>
      <p:ext uri="{BB962C8B-B14F-4D97-AF65-F5344CB8AC3E}">
        <p14:creationId xmlns:p14="http://schemas.microsoft.com/office/powerpoint/2010/main" val="147862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0C9C-A257-F144-6BA7-9CB59993D14C}"/>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C4EE3452-E256-6FA9-A430-2A29BF1BF7A2}"/>
              </a:ext>
            </a:extLst>
          </p:cNvPr>
          <p:cNvSpPr>
            <a:spLocks noGrp="1"/>
          </p:cNvSpPr>
          <p:nvPr>
            <p:ph idx="1"/>
          </p:nvPr>
        </p:nvSpPr>
        <p:spPr/>
        <p:txBody>
          <a:bodyPr vert="horz" lIns="0" tIns="0" rIns="0" bIns="0" rtlCol="0" anchor="t">
            <a:normAutofit/>
          </a:bodyPr>
          <a:lstStyle/>
          <a:p>
            <a:r>
              <a:rPr lang="en-US" sz="1800">
                <a:solidFill>
                  <a:srgbClr val="231F20"/>
                </a:solidFill>
                <a:latin typeface="Avenir Next LT Pro"/>
              </a:rPr>
              <a:t>Identify opportunities to integrate harm reduction strategies tailored to the perinatal and parenting population into inpatient settings</a:t>
            </a:r>
          </a:p>
          <a:p>
            <a:r>
              <a:rPr lang="en-US" sz="1800">
                <a:solidFill>
                  <a:srgbClr val="231F20"/>
                </a:solidFill>
                <a:latin typeface="Avenir Next LT Pro"/>
              </a:rPr>
              <a:t>Learn strategies for decreasing stigma and increasing safety among hospitalized pregnant and postpartum patients at risk of in-hospital substance use.</a:t>
            </a:r>
          </a:p>
          <a:p>
            <a:r>
              <a:rPr lang="en-US" sz="1800">
                <a:solidFill>
                  <a:srgbClr val="231F20"/>
                </a:solidFill>
                <a:latin typeface="Avenir Next LT Pro"/>
              </a:rPr>
              <a:t>Enhance communication skills for discussing safety and harm reduction interventions with care team members and patients.</a:t>
            </a:r>
          </a:p>
          <a:p>
            <a:endParaRPr lang="en-US"/>
          </a:p>
        </p:txBody>
      </p:sp>
      <p:sp>
        <p:nvSpPr>
          <p:cNvPr id="4" name="Date Placeholder 3">
            <a:extLst>
              <a:ext uri="{FF2B5EF4-FFF2-40B4-BE49-F238E27FC236}">
                <a16:creationId xmlns:a16="http://schemas.microsoft.com/office/drawing/2014/main" id="{15B6F870-83D5-ABDB-CE25-8595C05A873F}"/>
              </a:ext>
            </a:extLst>
          </p:cNvPr>
          <p:cNvSpPr>
            <a:spLocks noGrp="1"/>
          </p:cNvSpPr>
          <p:nvPr>
            <p:ph type="dt" sz="half" idx="10"/>
          </p:nvPr>
        </p:nvSpPr>
        <p:spPr/>
        <p:txBody>
          <a:bodyPr/>
          <a:lstStyle/>
          <a:p>
            <a:fld id="{70AB66AD-D8E4-49B1-80F8-2C6E14CE84DA}" type="datetime1">
              <a:rPr lang="en-US"/>
              <a:t>11/15/2024</a:t>
            </a:fld>
            <a:endParaRPr lang="en-US"/>
          </a:p>
        </p:txBody>
      </p:sp>
      <p:sp>
        <p:nvSpPr>
          <p:cNvPr id="5" name="Footer Placeholder 4">
            <a:extLst>
              <a:ext uri="{FF2B5EF4-FFF2-40B4-BE49-F238E27FC236}">
                <a16:creationId xmlns:a16="http://schemas.microsoft.com/office/drawing/2014/main" id="{8AD33488-5B46-F40F-95F2-7D0AABA3E96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FB5FB80-324C-E477-3180-84D6575767BB}"/>
              </a:ext>
            </a:extLst>
          </p:cNvPr>
          <p:cNvSpPr>
            <a:spLocks noGrp="1"/>
          </p:cNvSpPr>
          <p:nvPr>
            <p:ph type="sldNum" sz="quarter" idx="12"/>
          </p:nvPr>
        </p:nvSpPr>
        <p:spPr/>
        <p:txBody>
          <a:bodyPr/>
          <a:lstStyle/>
          <a:p>
            <a:fld id="{017DE1FC-E54A-4B87-A814-263D1E8654B2}" type="slidenum">
              <a:rPr lang="en-US" dirty="0"/>
              <a:t>3</a:t>
            </a:fld>
            <a:endParaRPr lang="en-US"/>
          </a:p>
        </p:txBody>
      </p:sp>
    </p:spTree>
    <p:extLst>
      <p:ext uri="{BB962C8B-B14F-4D97-AF65-F5344CB8AC3E}">
        <p14:creationId xmlns:p14="http://schemas.microsoft.com/office/powerpoint/2010/main" val="3923130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6CEB-BA8F-A43E-E9EC-348A9236CFA1}"/>
              </a:ext>
            </a:extLst>
          </p:cNvPr>
          <p:cNvSpPr>
            <a:spLocks noGrp="1"/>
          </p:cNvSpPr>
          <p:nvPr>
            <p:ph type="title"/>
          </p:nvPr>
        </p:nvSpPr>
        <p:spPr>
          <a:xfrm>
            <a:off x="871182" y="-3039"/>
            <a:ext cx="10240903" cy="1233488"/>
          </a:xfrm>
        </p:spPr>
        <p:txBody>
          <a:bodyPr>
            <a:normAutofit fontScale="90000"/>
          </a:bodyPr>
          <a:lstStyle/>
          <a:p>
            <a:br>
              <a:rPr lang="en-US">
                <a:ea typeface="Calibri Light"/>
                <a:cs typeface="Calibri Light"/>
              </a:rPr>
            </a:br>
            <a:br>
              <a:rPr lang="en-US">
                <a:ea typeface="Calibri Light"/>
                <a:cs typeface="Calibri Light"/>
              </a:rPr>
            </a:br>
            <a:r>
              <a:rPr lang="en-US">
                <a:ea typeface="Calibri Light"/>
                <a:cs typeface="Calibri Light"/>
              </a:rPr>
              <a:t>Case 3:</a:t>
            </a:r>
          </a:p>
        </p:txBody>
      </p:sp>
      <p:sp>
        <p:nvSpPr>
          <p:cNvPr id="4" name="TextBox 3">
            <a:extLst>
              <a:ext uri="{FF2B5EF4-FFF2-40B4-BE49-F238E27FC236}">
                <a16:creationId xmlns:a16="http://schemas.microsoft.com/office/drawing/2014/main" id="{9629B75A-C38C-5C9D-18C4-7C61D763DC79}"/>
              </a:ext>
            </a:extLst>
          </p:cNvPr>
          <p:cNvSpPr txBox="1"/>
          <p:nvPr/>
        </p:nvSpPr>
        <p:spPr>
          <a:xfrm>
            <a:off x="1517676" y="1194348"/>
            <a:ext cx="999880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31F20"/>
                </a:solidFill>
                <a:latin typeface="Avenir Next LT Pro Light"/>
              </a:rPr>
              <a:t>Rachel is a 29yo G4P2 at 39 weeks gestation who presents in early labor with no prenatal care. She reports daily use of fentanyl and methamphetamine.  She tells your team that she has been on methadone treatment in the past and that it worked well for her.  She expresses an interest in restarting methadone while admitted.  Her partner, Robert, is providing labor support and Rachel tells you that he also uses substances.  The obstetric team would like to initiate methadone but nursing expresses concerns about administering methadone as they are afraid that the couple may use substances in the hospital.  </a:t>
            </a:r>
          </a:p>
          <a:p>
            <a:endParaRPr lang="en-US" sz="2000">
              <a:solidFill>
                <a:srgbClr val="231F20"/>
              </a:solidFill>
              <a:latin typeface="Avenir Next LT Pro Light"/>
            </a:endParaRPr>
          </a:p>
          <a:p>
            <a:endParaRPr lang="en-US" sz="2000">
              <a:solidFill>
                <a:srgbClr val="231F20"/>
              </a:solidFill>
              <a:latin typeface="Avenir Next LT Pro Light"/>
            </a:endParaRPr>
          </a:p>
        </p:txBody>
      </p:sp>
    </p:spTree>
    <p:extLst>
      <p:ext uri="{BB962C8B-B14F-4D97-AF65-F5344CB8AC3E}">
        <p14:creationId xmlns:p14="http://schemas.microsoft.com/office/powerpoint/2010/main" val="2952726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6CEB-BA8F-A43E-E9EC-348A9236CFA1}"/>
              </a:ext>
            </a:extLst>
          </p:cNvPr>
          <p:cNvSpPr>
            <a:spLocks noGrp="1"/>
          </p:cNvSpPr>
          <p:nvPr>
            <p:ph type="title"/>
          </p:nvPr>
        </p:nvSpPr>
        <p:spPr>
          <a:xfrm>
            <a:off x="871182" y="-3039"/>
            <a:ext cx="10240903" cy="1233488"/>
          </a:xfrm>
        </p:spPr>
        <p:txBody>
          <a:bodyPr>
            <a:normAutofit fontScale="90000"/>
          </a:bodyPr>
          <a:lstStyle/>
          <a:p>
            <a:br>
              <a:rPr lang="en-US">
                <a:ea typeface="Calibri Light"/>
                <a:cs typeface="Calibri Light"/>
              </a:rPr>
            </a:br>
            <a:br>
              <a:rPr lang="en-US">
                <a:ea typeface="Calibri Light"/>
                <a:cs typeface="Calibri Light"/>
              </a:rPr>
            </a:br>
            <a:r>
              <a:rPr lang="en-US">
                <a:ea typeface="Calibri Light"/>
                <a:cs typeface="Calibri Light"/>
              </a:rPr>
              <a:t>Case 3:</a:t>
            </a:r>
          </a:p>
        </p:txBody>
      </p:sp>
      <p:sp>
        <p:nvSpPr>
          <p:cNvPr id="4" name="TextBox 3">
            <a:extLst>
              <a:ext uri="{FF2B5EF4-FFF2-40B4-BE49-F238E27FC236}">
                <a16:creationId xmlns:a16="http://schemas.microsoft.com/office/drawing/2014/main" id="{9629B75A-C38C-5C9D-18C4-7C61D763DC79}"/>
              </a:ext>
            </a:extLst>
          </p:cNvPr>
          <p:cNvSpPr txBox="1"/>
          <p:nvPr/>
        </p:nvSpPr>
        <p:spPr>
          <a:xfrm>
            <a:off x="1517676" y="1194348"/>
            <a:ext cx="9998808"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31F20"/>
                </a:solidFill>
                <a:latin typeface="Avenir Next LT Pro Light"/>
              </a:rPr>
              <a:t>Rachel is a 29yo G4P2 at 39 weeks gestation who presents in early labor with no prenatal care. She reports daily use of fentanyl and methamphetamine.  She tells your team that she has been on methadone treatment in the past and that it worked well for her.  She expresses an interest in restarting methadone while admitted.  Her partner, Robert, is providing labor support and Rachel tells you that he also uses substances.  The obstetric team would like to initiate methadone but nursing expresses concerns about administering methadone as they are afraid that the couple may use substances in the hospital.  </a:t>
            </a:r>
          </a:p>
          <a:p>
            <a:endParaRPr lang="en-US" sz="2000">
              <a:solidFill>
                <a:srgbClr val="231F20"/>
              </a:solidFill>
              <a:latin typeface="Avenir Next LT Pro Light"/>
            </a:endParaRPr>
          </a:p>
          <a:p>
            <a:r>
              <a:rPr lang="en-US" sz="2000" u="sng">
                <a:solidFill>
                  <a:srgbClr val="231F20"/>
                </a:solidFill>
                <a:latin typeface="Avenir Next LT Pro Light"/>
              </a:rPr>
              <a:t>Main take home points:</a:t>
            </a:r>
          </a:p>
          <a:p>
            <a:pPr marL="285750" indent="-285750">
              <a:buFont typeface="Arial"/>
              <a:buChar char="•"/>
            </a:pPr>
            <a:r>
              <a:rPr lang="en-US" sz="2000">
                <a:solidFill>
                  <a:srgbClr val="231F20"/>
                </a:solidFill>
                <a:latin typeface="Avenir Next LT Pro Light"/>
              </a:rPr>
              <a:t>Administration of recommended treatment (medications) should not be withheld but could be tied to objective signs of withdrawal to minimize risk of harm </a:t>
            </a:r>
            <a:endParaRPr lang="en-US" sz="2000">
              <a:latin typeface="Avenir Next LT Pro Light"/>
            </a:endParaRPr>
          </a:p>
          <a:p>
            <a:pPr marL="285750" indent="-285750">
              <a:buFont typeface="Arial"/>
              <a:buChar char="•"/>
            </a:pPr>
            <a:r>
              <a:rPr lang="en-US" sz="2000">
                <a:solidFill>
                  <a:srgbClr val="231F20"/>
                </a:solidFill>
                <a:latin typeface="Avenir Next LT Pro Light"/>
              </a:rPr>
              <a:t>Consider safety interventions to accommodate unique patient/family needs that support patient autonomy and self determination</a:t>
            </a:r>
          </a:p>
          <a:p>
            <a:pPr marL="285750" indent="-285750">
              <a:buFont typeface="Arial"/>
              <a:buChar char="•"/>
            </a:pPr>
            <a:r>
              <a:rPr lang="en-US" sz="2000">
                <a:solidFill>
                  <a:srgbClr val="231F20"/>
                </a:solidFill>
                <a:latin typeface="Avenir Next LT Pro Light"/>
              </a:rPr>
              <a:t>Need for interdisciplinary communication to ensure consistent messaging</a:t>
            </a:r>
          </a:p>
          <a:p>
            <a:pPr marL="285750" indent="-285750">
              <a:buFont typeface="Arial"/>
              <a:buChar char="•"/>
            </a:pPr>
            <a:r>
              <a:rPr lang="en-US" sz="2000">
                <a:solidFill>
                  <a:srgbClr val="231F20"/>
                </a:solidFill>
                <a:latin typeface="Avenir Next LT Pro Light"/>
              </a:rPr>
              <a:t>Recovery resources for support person, if desired</a:t>
            </a:r>
          </a:p>
          <a:p>
            <a:pPr marL="285750" indent="-285750">
              <a:buFont typeface="Arial"/>
              <a:buChar char="•"/>
            </a:pPr>
            <a:r>
              <a:rPr lang="en-US" sz="2000">
                <a:solidFill>
                  <a:srgbClr val="231F20"/>
                </a:solidFill>
                <a:latin typeface="Avenir Next LT Pro Light"/>
              </a:rPr>
              <a:t>Highlight engagement in treatment as a strength </a:t>
            </a:r>
          </a:p>
          <a:p>
            <a:endParaRPr lang="en-US">
              <a:solidFill>
                <a:srgbClr val="231F20"/>
              </a:solidFill>
              <a:latin typeface="Nunito Sans"/>
            </a:endParaRPr>
          </a:p>
        </p:txBody>
      </p:sp>
    </p:spTree>
    <p:extLst>
      <p:ext uri="{BB962C8B-B14F-4D97-AF65-F5344CB8AC3E}">
        <p14:creationId xmlns:p14="http://schemas.microsoft.com/office/powerpoint/2010/main" val="2013516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38D4-9934-C8FB-B83B-DD6D26EAA492}"/>
              </a:ext>
            </a:extLst>
          </p:cNvPr>
          <p:cNvSpPr>
            <a:spLocks noGrp="1"/>
          </p:cNvSpPr>
          <p:nvPr>
            <p:ph type="title"/>
          </p:nvPr>
        </p:nvSpPr>
        <p:spPr>
          <a:xfrm>
            <a:off x="422720" y="170656"/>
            <a:ext cx="11633933" cy="1233488"/>
          </a:xfrm>
        </p:spPr>
        <p:txBody>
          <a:bodyPr>
            <a:normAutofit/>
          </a:bodyPr>
          <a:lstStyle/>
          <a:p>
            <a:pPr algn="ctr"/>
            <a:r>
              <a:rPr lang="en-US">
                <a:ea typeface="Calibri Light"/>
                <a:cs typeface="Calibri Light"/>
              </a:rPr>
              <a:t>improving the process</a:t>
            </a:r>
            <a:endParaRPr lang="en-US"/>
          </a:p>
        </p:txBody>
      </p:sp>
      <p:graphicFrame>
        <p:nvGraphicFramePr>
          <p:cNvPr id="7" name="Content Placeholder 6">
            <a:extLst>
              <a:ext uri="{FF2B5EF4-FFF2-40B4-BE49-F238E27FC236}">
                <a16:creationId xmlns:a16="http://schemas.microsoft.com/office/drawing/2014/main" id="{F1CB81C6-C2EA-A551-6C81-3256C64D4EE5}"/>
              </a:ext>
            </a:extLst>
          </p:cNvPr>
          <p:cNvGraphicFramePr>
            <a:graphicFrameLocks noGrp="1"/>
          </p:cNvGraphicFramePr>
          <p:nvPr>
            <p:ph idx="1"/>
            <p:extLst>
              <p:ext uri="{D42A27DB-BD31-4B8C-83A1-F6EECF244321}">
                <p14:modId xmlns:p14="http://schemas.microsoft.com/office/powerpoint/2010/main" val="3548305854"/>
              </p:ext>
            </p:extLst>
          </p:nvPr>
        </p:nvGraphicFramePr>
        <p:xfrm>
          <a:off x="975518" y="1803654"/>
          <a:ext cx="10240963" cy="395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593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BB1BDF3-91AE-0607-4D84-189BC27FBC2F}"/>
              </a:ext>
            </a:extLst>
          </p:cNvPr>
          <p:cNvGraphicFramePr/>
          <p:nvPr>
            <p:extLst>
              <p:ext uri="{D42A27DB-BD31-4B8C-83A1-F6EECF244321}">
                <p14:modId xmlns:p14="http://schemas.microsoft.com/office/powerpoint/2010/main" val="2345964496"/>
              </p:ext>
            </p:extLst>
          </p:nvPr>
        </p:nvGraphicFramePr>
        <p:xfrm>
          <a:off x="1524636" y="907945"/>
          <a:ext cx="914272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4744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BB1BDF3-91AE-0607-4D84-189BC27FBC2F}"/>
              </a:ext>
            </a:extLst>
          </p:cNvPr>
          <p:cNvGraphicFramePr/>
          <p:nvPr>
            <p:extLst>
              <p:ext uri="{D42A27DB-BD31-4B8C-83A1-F6EECF244321}">
                <p14:modId xmlns:p14="http://schemas.microsoft.com/office/powerpoint/2010/main" val="1863062201"/>
              </p:ext>
            </p:extLst>
          </p:nvPr>
        </p:nvGraphicFramePr>
        <p:xfrm>
          <a:off x="1524636" y="907945"/>
          <a:ext cx="914272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9740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A65CEA-32B0-8DF5-2B19-BC2D0BEC2EA3}"/>
              </a:ext>
            </a:extLst>
          </p:cNvPr>
          <p:cNvPicPr>
            <a:picLocks noChangeAspect="1"/>
          </p:cNvPicPr>
          <p:nvPr/>
        </p:nvPicPr>
        <p:blipFill>
          <a:blip r:embed="rId3"/>
          <a:stretch>
            <a:fillRect/>
          </a:stretch>
        </p:blipFill>
        <p:spPr>
          <a:xfrm>
            <a:off x="4075772" y="68263"/>
            <a:ext cx="4040456" cy="6264275"/>
          </a:xfrm>
          <a:prstGeom prst="rect">
            <a:avLst/>
          </a:prstGeom>
          <a:noFill/>
        </p:spPr>
      </p:pic>
    </p:spTree>
    <p:extLst>
      <p:ext uri="{BB962C8B-B14F-4D97-AF65-F5344CB8AC3E}">
        <p14:creationId xmlns:p14="http://schemas.microsoft.com/office/powerpoint/2010/main" val="1848488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BB1BDF3-91AE-0607-4D84-189BC27FBC2F}"/>
              </a:ext>
            </a:extLst>
          </p:cNvPr>
          <p:cNvGraphicFramePr/>
          <p:nvPr/>
        </p:nvGraphicFramePr>
        <p:xfrm>
          <a:off x="1524636" y="907945"/>
          <a:ext cx="914272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417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BB1BDF3-91AE-0607-4D84-189BC27FBC2F}"/>
              </a:ext>
            </a:extLst>
          </p:cNvPr>
          <p:cNvGraphicFramePr/>
          <p:nvPr>
            <p:extLst>
              <p:ext uri="{D42A27DB-BD31-4B8C-83A1-F6EECF244321}">
                <p14:modId xmlns:p14="http://schemas.microsoft.com/office/powerpoint/2010/main" val="3226109340"/>
              </p:ext>
            </p:extLst>
          </p:nvPr>
        </p:nvGraphicFramePr>
        <p:xfrm>
          <a:off x="1524636" y="907945"/>
          <a:ext cx="914272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994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B1FC5-25E8-2A66-C5D9-9C3198942A08}"/>
              </a:ext>
            </a:extLst>
          </p:cNvPr>
          <p:cNvSpPr>
            <a:spLocks noGrp="1"/>
          </p:cNvSpPr>
          <p:nvPr>
            <p:ph type="title"/>
          </p:nvPr>
        </p:nvSpPr>
        <p:spPr>
          <a:xfrm>
            <a:off x="1357223" y="2325"/>
            <a:ext cx="10240903" cy="1233488"/>
          </a:xfrm>
        </p:spPr>
        <p:txBody>
          <a:bodyPr/>
          <a:lstStyle/>
          <a:p>
            <a:r>
              <a:rPr lang="en-US">
                <a:ea typeface="Calibri Light"/>
                <a:cs typeface="Calibri Light"/>
              </a:rPr>
              <a:t>Communication Exercises</a:t>
            </a:r>
          </a:p>
        </p:txBody>
      </p:sp>
      <p:sp>
        <p:nvSpPr>
          <p:cNvPr id="4" name="Content Placeholder 3">
            <a:extLst>
              <a:ext uri="{FF2B5EF4-FFF2-40B4-BE49-F238E27FC236}">
                <a16:creationId xmlns:a16="http://schemas.microsoft.com/office/drawing/2014/main" id="{F68FAC04-3711-0A93-7C1B-16D0DEB9FAD2}"/>
              </a:ext>
            </a:extLst>
          </p:cNvPr>
          <p:cNvSpPr>
            <a:spLocks noGrp="1"/>
          </p:cNvSpPr>
          <p:nvPr>
            <p:ph idx="1"/>
          </p:nvPr>
        </p:nvSpPr>
        <p:spPr>
          <a:xfrm>
            <a:off x="976829" y="1380482"/>
            <a:ext cx="10617313" cy="4690636"/>
          </a:xfrm>
        </p:spPr>
        <p:txBody>
          <a:bodyPr vert="horz" lIns="0" tIns="0" rIns="0" bIns="0" rtlCol="0" anchor="t">
            <a:normAutofit/>
          </a:bodyPr>
          <a:lstStyle/>
          <a:p>
            <a:r>
              <a:rPr lang="en-US"/>
              <a:t>Use first-person, non-stigmatizing </a:t>
            </a:r>
            <a:r>
              <a:rPr lang="en-US">
                <a:solidFill>
                  <a:srgbClr val="000000"/>
                </a:solidFill>
                <a:latin typeface="Avenir Next LT Pro Light"/>
                <a:ea typeface="Open Sans"/>
                <a:cs typeface="Open Sans"/>
              </a:rPr>
              <a:t>language when talking to patients and model this for other care team members</a:t>
            </a:r>
            <a:endParaRPr lang="en-US" sz="1400">
              <a:solidFill>
                <a:srgbClr val="474747"/>
              </a:solidFill>
              <a:latin typeface="Open Sans"/>
              <a:ea typeface="Open Sans"/>
              <a:cs typeface="Open Sans"/>
            </a:endParaRPr>
          </a:p>
        </p:txBody>
      </p:sp>
      <p:pic>
        <p:nvPicPr>
          <p:cNvPr id="5" name="Picture 4" descr="A screenshot of a medical survey&#10;&#10;Description automatically generated">
            <a:extLst>
              <a:ext uri="{FF2B5EF4-FFF2-40B4-BE49-F238E27FC236}">
                <a16:creationId xmlns:a16="http://schemas.microsoft.com/office/drawing/2014/main" id="{356E5A47-AE0C-A0BD-CD41-F895C9263BD2}"/>
              </a:ext>
            </a:extLst>
          </p:cNvPr>
          <p:cNvPicPr>
            <a:picLocks noChangeAspect="1"/>
          </p:cNvPicPr>
          <p:nvPr/>
        </p:nvPicPr>
        <p:blipFill>
          <a:blip r:embed="rId3"/>
          <a:stretch>
            <a:fillRect/>
          </a:stretch>
        </p:blipFill>
        <p:spPr>
          <a:xfrm>
            <a:off x="5523528" y="1958676"/>
            <a:ext cx="6275554" cy="4034425"/>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7198D777-2CD6-1A06-3404-E23AE6394B18}"/>
              </a:ext>
            </a:extLst>
          </p:cNvPr>
          <p:cNvPicPr>
            <a:picLocks noChangeAspect="1"/>
          </p:cNvPicPr>
          <p:nvPr/>
        </p:nvPicPr>
        <p:blipFill>
          <a:blip r:embed="rId4"/>
          <a:stretch>
            <a:fillRect/>
          </a:stretch>
        </p:blipFill>
        <p:spPr>
          <a:xfrm>
            <a:off x="56059" y="2396456"/>
            <a:ext cx="5469760" cy="3901233"/>
          </a:xfrm>
          <a:prstGeom prst="rect">
            <a:avLst/>
          </a:prstGeom>
        </p:spPr>
      </p:pic>
      <p:sp>
        <p:nvSpPr>
          <p:cNvPr id="9" name="TextBox 8">
            <a:extLst>
              <a:ext uri="{FF2B5EF4-FFF2-40B4-BE49-F238E27FC236}">
                <a16:creationId xmlns:a16="http://schemas.microsoft.com/office/drawing/2014/main" id="{DA671E41-4357-72DA-2B32-C4F8BC4EC2C8}"/>
              </a:ext>
            </a:extLst>
          </p:cNvPr>
          <p:cNvSpPr txBox="1"/>
          <p:nvPr/>
        </p:nvSpPr>
        <p:spPr>
          <a:xfrm>
            <a:off x="9382416" y="6061820"/>
            <a:ext cx="251283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National Institute of Drug Abuse</a:t>
            </a:r>
          </a:p>
        </p:txBody>
      </p:sp>
    </p:spTree>
    <p:extLst>
      <p:ext uri="{BB962C8B-B14F-4D97-AF65-F5344CB8AC3E}">
        <p14:creationId xmlns:p14="http://schemas.microsoft.com/office/powerpoint/2010/main" val="1809657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B1FC5-25E8-2A66-C5D9-9C3198942A08}"/>
              </a:ext>
            </a:extLst>
          </p:cNvPr>
          <p:cNvSpPr>
            <a:spLocks noGrp="1"/>
          </p:cNvSpPr>
          <p:nvPr>
            <p:ph type="title"/>
          </p:nvPr>
        </p:nvSpPr>
        <p:spPr>
          <a:xfrm>
            <a:off x="1357223" y="2325"/>
            <a:ext cx="10240903" cy="1233488"/>
          </a:xfrm>
        </p:spPr>
        <p:txBody>
          <a:bodyPr/>
          <a:lstStyle/>
          <a:p>
            <a:r>
              <a:rPr lang="en-US">
                <a:ea typeface="Calibri Light"/>
                <a:cs typeface="Calibri Light"/>
              </a:rPr>
              <a:t>Communication Exercises</a:t>
            </a:r>
          </a:p>
        </p:txBody>
      </p:sp>
      <p:pic>
        <p:nvPicPr>
          <p:cNvPr id="6" name="Content Placeholder 5" descr="A chart of questions&#10;&#10;Description automatically generated">
            <a:extLst>
              <a:ext uri="{FF2B5EF4-FFF2-40B4-BE49-F238E27FC236}">
                <a16:creationId xmlns:a16="http://schemas.microsoft.com/office/drawing/2014/main" id="{E6507825-5A33-2BD2-D9D4-E47CD8F5DE30}"/>
              </a:ext>
            </a:extLst>
          </p:cNvPr>
          <p:cNvPicPr>
            <a:picLocks noGrp="1" noChangeAspect="1"/>
          </p:cNvPicPr>
          <p:nvPr>
            <p:ph idx="1"/>
          </p:nvPr>
        </p:nvPicPr>
        <p:blipFill>
          <a:blip r:embed="rId3"/>
          <a:stretch>
            <a:fillRect/>
          </a:stretch>
        </p:blipFill>
        <p:spPr>
          <a:xfrm>
            <a:off x="5330696" y="1913656"/>
            <a:ext cx="6290863" cy="3956179"/>
          </a:xfrm>
        </p:spPr>
      </p:pic>
      <p:pic>
        <p:nvPicPr>
          <p:cNvPr id="8" name="Content Placeholder 6" descr="A group of pregnant women&#10;&#10;Description automatically generated">
            <a:extLst>
              <a:ext uri="{FF2B5EF4-FFF2-40B4-BE49-F238E27FC236}">
                <a16:creationId xmlns:a16="http://schemas.microsoft.com/office/drawing/2014/main" id="{F1FD54D0-805F-E969-465B-57D3898767E6}"/>
              </a:ext>
            </a:extLst>
          </p:cNvPr>
          <p:cNvPicPr>
            <a:picLocks noChangeAspect="1"/>
          </p:cNvPicPr>
          <p:nvPr/>
        </p:nvPicPr>
        <p:blipFill>
          <a:blip r:embed="rId4"/>
          <a:stretch>
            <a:fillRect/>
          </a:stretch>
        </p:blipFill>
        <p:spPr>
          <a:xfrm>
            <a:off x="863350" y="1487118"/>
            <a:ext cx="3754502" cy="4808585"/>
          </a:xfrm>
          <a:prstGeom prst="rect">
            <a:avLst/>
          </a:prstGeom>
        </p:spPr>
      </p:pic>
    </p:spTree>
    <p:extLst>
      <p:ext uri="{BB962C8B-B14F-4D97-AF65-F5344CB8AC3E}">
        <p14:creationId xmlns:p14="http://schemas.microsoft.com/office/powerpoint/2010/main" val="386549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RC Substance Abuse Map">
            <a:extLst>
              <a:ext uri="{FF2B5EF4-FFF2-40B4-BE49-F238E27FC236}">
                <a16:creationId xmlns:a16="http://schemas.microsoft.com/office/drawing/2014/main" id="{4E989F8B-3BCF-B4E4-F8EC-EEBA2BD1F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22" y="228225"/>
            <a:ext cx="5524056" cy="4435028"/>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Marker with solid fill">
            <a:extLst>
              <a:ext uri="{FF2B5EF4-FFF2-40B4-BE49-F238E27FC236}">
                <a16:creationId xmlns:a16="http://schemas.microsoft.com/office/drawing/2014/main" id="{626DD20B-C5E5-33C7-3BA0-4093F43B6C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71666" y="1531339"/>
            <a:ext cx="914400" cy="914400"/>
          </a:xfrm>
          <a:prstGeom prst="rect">
            <a:avLst/>
          </a:prstGeom>
        </p:spPr>
      </p:pic>
      <p:pic>
        <p:nvPicPr>
          <p:cNvPr id="9" name="Picture 8">
            <a:extLst>
              <a:ext uri="{FF2B5EF4-FFF2-40B4-BE49-F238E27FC236}">
                <a16:creationId xmlns:a16="http://schemas.microsoft.com/office/drawing/2014/main" id="{16AED450-347B-0B8D-756B-D0625E457F25}"/>
              </a:ext>
            </a:extLst>
          </p:cNvPr>
          <p:cNvPicPr>
            <a:picLocks noChangeAspect="1"/>
          </p:cNvPicPr>
          <p:nvPr/>
        </p:nvPicPr>
        <p:blipFill>
          <a:blip r:embed="rId6"/>
          <a:stretch>
            <a:fillRect/>
          </a:stretch>
        </p:blipFill>
        <p:spPr>
          <a:xfrm>
            <a:off x="5264258" y="2322014"/>
            <a:ext cx="6035502" cy="4151938"/>
          </a:xfrm>
          <a:prstGeom prst="rect">
            <a:avLst/>
          </a:prstGeom>
        </p:spPr>
      </p:pic>
      <p:sp>
        <p:nvSpPr>
          <p:cNvPr id="5" name="TextBox 4">
            <a:extLst>
              <a:ext uri="{FF2B5EF4-FFF2-40B4-BE49-F238E27FC236}">
                <a16:creationId xmlns:a16="http://schemas.microsoft.com/office/drawing/2014/main" id="{FDB9C42F-07D2-D44F-F1C8-5B463DB43363}"/>
              </a:ext>
            </a:extLst>
          </p:cNvPr>
          <p:cNvSpPr txBox="1"/>
          <p:nvPr/>
        </p:nvSpPr>
        <p:spPr>
          <a:xfrm>
            <a:off x="3047146" y="1151664"/>
            <a:ext cx="1573486" cy="369332"/>
          </a:xfrm>
          <a:prstGeom prst="rect">
            <a:avLst/>
          </a:prstGeom>
          <a:noFill/>
        </p:spPr>
        <p:txBody>
          <a:bodyPr wrap="square" rtlCol="0">
            <a:spAutoFit/>
          </a:bodyPr>
          <a:lstStyle/>
          <a:p>
            <a:r>
              <a:rPr lang="en-US"/>
              <a:t>Pittsburgh, PA</a:t>
            </a:r>
          </a:p>
        </p:txBody>
      </p:sp>
    </p:spTree>
    <p:extLst>
      <p:ext uri="{BB962C8B-B14F-4D97-AF65-F5344CB8AC3E}">
        <p14:creationId xmlns:p14="http://schemas.microsoft.com/office/powerpoint/2010/main" val="3087323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6D86-BB19-2BCD-FA5A-0F4871E6705B}"/>
              </a:ext>
            </a:extLst>
          </p:cNvPr>
          <p:cNvSpPr>
            <a:spLocks noGrp="1"/>
          </p:cNvSpPr>
          <p:nvPr>
            <p:ph type="title"/>
          </p:nvPr>
        </p:nvSpPr>
        <p:spPr/>
        <p:txBody>
          <a:bodyPr/>
          <a:lstStyle/>
          <a:p>
            <a:r>
              <a:rPr lang="en-US">
                <a:ea typeface="Calibri Light"/>
                <a:cs typeface="Calibri Light"/>
              </a:rPr>
              <a:t>Video 1 </a:t>
            </a:r>
            <a:endParaRPr lang="en-US"/>
          </a:p>
        </p:txBody>
      </p:sp>
      <p:sp>
        <p:nvSpPr>
          <p:cNvPr id="3" name="Content Placeholder 2">
            <a:extLst>
              <a:ext uri="{FF2B5EF4-FFF2-40B4-BE49-F238E27FC236}">
                <a16:creationId xmlns:a16="http://schemas.microsoft.com/office/drawing/2014/main" id="{44EA88C7-4E10-1EC7-F30E-F90AF5561122}"/>
              </a:ext>
            </a:extLst>
          </p:cNvPr>
          <p:cNvSpPr>
            <a:spLocks noGrp="1"/>
          </p:cNvSpPr>
          <p:nvPr>
            <p:ph idx="1"/>
          </p:nvPr>
        </p:nvSpPr>
        <p:spPr/>
        <p:txBody>
          <a:bodyPr vert="horz" lIns="91440" tIns="45720" rIns="91440" bIns="45720" rtlCol="0" anchor="t">
            <a:noAutofit/>
          </a:bodyPr>
          <a:lstStyle/>
          <a:p>
            <a:pPr marL="0" indent="0">
              <a:buNone/>
            </a:pPr>
            <a:r>
              <a:rPr lang="en-US" sz="2400">
                <a:ea typeface="Calibri"/>
                <a:cs typeface="Calibri"/>
              </a:rPr>
              <a:t>Scenario:  A pregnant patient is admitted to the hospital to start medication for opioid use disorder. The nurse is asked to perform regular withdrawal scores for patient and ensure appropriate medications are used to treat withdrawal symptoms. It takes a few days to get to a therapeutic dose of MOUD and for pregnant patients we offer to do this in the inpatient setting.  Your team does not feel the patient is receiving appropriate withdrawal management and wants to discuss the plan of care with the bedside nurse.</a:t>
            </a:r>
            <a:endParaRPr lang="en-US" sz="2400"/>
          </a:p>
        </p:txBody>
      </p:sp>
    </p:spTree>
    <p:extLst>
      <p:ext uri="{BB962C8B-B14F-4D97-AF65-F5344CB8AC3E}">
        <p14:creationId xmlns:p14="http://schemas.microsoft.com/office/powerpoint/2010/main" val="2962808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6D86-BB19-2BCD-FA5A-0F4871E6705B}"/>
              </a:ext>
            </a:extLst>
          </p:cNvPr>
          <p:cNvSpPr>
            <a:spLocks noGrp="1"/>
          </p:cNvSpPr>
          <p:nvPr>
            <p:ph type="title"/>
          </p:nvPr>
        </p:nvSpPr>
        <p:spPr/>
        <p:txBody>
          <a:bodyPr/>
          <a:lstStyle/>
          <a:p>
            <a:r>
              <a:rPr lang="en-US">
                <a:ea typeface="Calibri Light"/>
                <a:cs typeface="Calibri Light"/>
              </a:rPr>
              <a:t>Video 1 </a:t>
            </a:r>
            <a:endParaRPr lang="en-US"/>
          </a:p>
        </p:txBody>
      </p:sp>
      <p:sp>
        <p:nvSpPr>
          <p:cNvPr id="3" name="Content Placeholder 2">
            <a:extLst>
              <a:ext uri="{FF2B5EF4-FFF2-40B4-BE49-F238E27FC236}">
                <a16:creationId xmlns:a16="http://schemas.microsoft.com/office/drawing/2014/main" id="{44EA88C7-4E10-1EC7-F30E-F90AF5561122}"/>
              </a:ext>
            </a:extLst>
          </p:cNvPr>
          <p:cNvSpPr>
            <a:spLocks noGrp="1"/>
          </p:cNvSpPr>
          <p:nvPr>
            <p:ph idx="1"/>
          </p:nvPr>
        </p:nvSpPr>
        <p:spPr/>
        <p:txBody>
          <a:bodyPr vert="horz" lIns="91440" tIns="45720" rIns="91440" bIns="45720" rtlCol="0" anchor="t">
            <a:normAutofit/>
          </a:bodyPr>
          <a:lstStyle/>
          <a:p>
            <a:pPr marL="0" indent="0">
              <a:buNone/>
            </a:pPr>
            <a:r>
              <a:rPr lang="en-US" sz="2800">
                <a:ea typeface="Calibri"/>
                <a:cs typeface="Calibri"/>
              </a:rPr>
              <a:t>What did you notice?</a:t>
            </a:r>
          </a:p>
          <a:p>
            <a:pPr marL="0" indent="0">
              <a:buNone/>
            </a:pPr>
            <a:r>
              <a:rPr lang="en-US" sz="2800">
                <a:ea typeface="Calibri"/>
                <a:cs typeface="Calibri"/>
              </a:rPr>
              <a:t>What might you have said or handled differently?</a:t>
            </a:r>
          </a:p>
        </p:txBody>
      </p:sp>
    </p:spTree>
    <p:extLst>
      <p:ext uri="{BB962C8B-B14F-4D97-AF65-F5344CB8AC3E}">
        <p14:creationId xmlns:p14="http://schemas.microsoft.com/office/powerpoint/2010/main" val="2510447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4535-F6BA-E25A-2556-AFCC4190AAC9}"/>
              </a:ext>
            </a:extLst>
          </p:cNvPr>
          <p:cNvSpPr>
            <a:spLocks noGrp="1"/>
          </p:cNvSpPr>
          <p:nvPr>
            <p:ph type="title"/>
          </p:nvPr>
        </p:nvSpPr>
        <p:spPr/>
        <p:txBody>
          <a:bodyPr/>
          <a:lstStyle/>
          <a:p>
            <a:r>
              <a:rPr lang="en-US">
                <a:ea typeface="Calibri Light"/>
                <a:cs typeface="Calibri Light"/>
              </a:rPr>
              <a:t>Video 2 (Part 1)</a:t>
            </a:r>
            <a:endParaRPr lang="en-US"/>
          </a:p>
        </p:txBody>
      </p:sp>
      <p:sp>
        <p:nvSpPr>
          <p:cNvPr id="3" name="Content Placeholder 2">
            <a:extLst>
              <a:ext uri="{FF2B5EF4-FFF2-40B4-BE49-F238E27FC236}">
                <a16:creationId xmlns:a16="http://schemas.microsoft.com/office/drawing/2014/main" id="{FB04E9F3-A8B7-1C91-C2E8-2BA3DFD4F497}"/>
              </a:ext>
            </a:extLst>
          </p:cNvPr>
          <p:cNvSpPr>
            <a:spLocks noGrp="1"/>
          </p:cNvSpPr>
          <p:nvPr>
            <p:ph idx="1"/>
          </p:nvPr>
        </p:nvSpPr>
        <p:spPr/>
        <p:txBody>
          <a:bodyPr vert="horz" lIns="91440" tIns="45720" rIns="91440" bIns="45720" rtlCol="0" anchor="t">
            <a:normAutofit/>
          </a:bodyPr>
          <a:lstStyle/>
          <a:p>
            <a:pPr marL="0" indent="0">
              <a:buNone/>
            </a:pPr>
            <a:r>
              <a:rPr lang="en-US" sz="2800">
                <a:ea typeface="Calibri"/>
                <a:cs typeface="Calibri"/>
              </a:rPr>
              <a:t>Scenario: A pregnant patient is admitted to the hospital to start methadone.  Your team goes to see her and finds she is very </a:t>
            </a:r>
            <a:r>
              <a:rPr lang="en-US" sz="2800" err="1">
                <a:ea typeface="Calibri"/>
                <a:cs typeface="Calibri"/>
              </a:rPr>
              <a:t>oversedated</a:t>
            </a:r>
            <a:r>
              <a:rPr lang="en-US" sz="2800">
                <a:ea typeface="Calibri"/>
                <a:cs typeface="Calibri"/>
              </a:rPr>
              <a:t> and there is concerned she used non-prescribed substances. </a:t>
            </a:r>
          </a:p>
        </p:txBody>
      </p:sp>
    </p:spTree>
    <p:extLst>
      <p:ext uri="{BB962C8B-B14F-4D97-AF65-F5344CB8AC3E}">
        <p14:creationId xmlns:p14="http://schemas.microsoft.com/office/powerpoint/2010/main" val="41204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4535-F6BA-E25A-2556-AFCC4190AAC9}"/>
              </a:ext>
            </a:extLst>
          </p:cNvPr>
          <p:cNvSpPr>
            <a:spLocks noGrp="1"/>
          </p:cNvSpPr>
          <p:nvPr>
            <p:ph type="title"/>
          </p:nvPr>
        </p:nvSpPr>
        <p:spPr/>
        <p:txBody>
          <a:bodyPr/>
          <a:lstStyle/>
          <a:p>
            <a:r>
              <a:rPr lang="en-US">
                <a:ea typeface="Calibri Light"/>
                <a:cs typeface="Calibri Light"/>
              </a:rPr>
              <a:t>Video 2 (Part 1)</a:t>
            </a:r>
            <a:endParaRPr lang="en-US"/>
          </a:p>
        </p:txBody>
      </p:sp>
      <p:sp>
        <p:nvSpPr>
          <p:cNvPr id="5" name="Content Placeholder 2">
            <a:extLst>
              <a:ext uri="{FF2B5EF4-FFF2-40B4-BE49-F238E27FC236}">
                <a16:creationId xmlns:a16="http://schemas.microsoft.com/office/drawing/2014/main" id="{70E79C38-BEB5-E23C-7A6D-2C4EE50BA993}"/>
              </a:ext>
            </a:extLst>
          </p:cNvPr>
          <p:cNvSpPr txBox="1">
            <a:spLocks/>
          </p:cNvSpPr>
          <p:nvPr/>
        </p:nvSpPr>
        <p:spPr>
          <a:xfrm>
            <a:off x="1524000" y="2267339"/>
            <a:ext cx="10240903" cy="395617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a:ea typeface="Calibri"/>
                <a:cs typeface="Calibri"/>
              </a:rPr>
              <a:t>What did you notice?</a:t>
            </a:r>
          </a:p>
          <a:p>
            <a:pPr marL="0" indent="0">
              <a:buFont typeface="Arial" panose="020B0604020202020204" pitchFamily="34" charset="0"/>
              <a:buNone/>
            </a:pPr>
            <a:r>
              <a:rPr lang="en-US" sz="2800">
                <a:ea typeface="Calibri"/>
                <a:cs typeface="Calibri"/>
              </a:rPr>
              <a:t>What might you have said or handled differently?</a:t>
            </a:r>
          </a:p>
        </p:txBody>
      </p:sp>
    </p:spTree>
    <p:extLst>
      <p:ext uri="{BB962C8B-B14F-4D97-AF65-F5344CB8AC3E}">
        <p14:creationId xmlns:p14="http://schemas.microsoft.com/office/powerpoint/2010/main" val="1121814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4535-F6BA-E25A-2556-AFCC4190AAC9}"/>
              </a:ext>
            </a:extLst>
          </p:cNvPr>
          <p:cNvSpPr>
            <a:spLocks noGrp="1"/>
          </p:cNvSpPr>
          <p:nvPr>
            <p:ph type="title"/>
          </p:nvPr>
        </p:nvSpPr>
        <p:spPr/>
        <p:txBody>
          <a:bodyPr/>
          <a:lstStyle/>
          <a:p>
            <a:r>
              <a:rPr lang="en-US">
                <a:ea typeface="Calibri Light"/>
                <a:cs typeface="Calibri Light"/>
              </a:rPr>
              <a:t>Video 2 (Part 2)</a:t>
            </a:r>
            <a:endParaRPr lang="en-US"/>
          </a:p>
        </p:txBody>
      </p:sp>
      <p:sp>
        <p:nvSpPr>
          <p:cNvPr id="3" name="Content Placeholder 2">
            <a:extLst>
              <a:ext uri="{FF2B5EF4-FFF2-40B4-BE49-F238E27FC236}">
                <a16:creationId xmlns:a16="http://schemas.microsoft.com/office/drawing/2014/main" id="{FB04E9F3-A8B7-1C91-C2E8-2BA3DFD4F497}"/>
              </a:ext>
            </a:extLst>
          </p:cNvPr>
          <p:cNvSpPr>
            <a:spLocks noGrp="1"/>
          </p:cNvSpPr>
          <p:nvPr>
            <p:ph idx="1"/>
          </p:nvPr>
        </p:nvSpPr>
        <p:spPr/>
        <p:txBody>
          <a:bodyPr vert="horz" lIns="91440" tIns="45720" rIns="91440" bIns="45720" rtlCol="0" anchor="t">
            <a:normAutofit/>
          </a:bodyPr>
          <a:lstStyle/>
          <a:p>
            <a:pPr marL="0" indent="0">
              <a:buNone/>
            </a:pPr>
            <a:r>
              <a:rPr lang="en-US" sz="2800">
                <a:ea typeface="Calibri"/>
                <a:cs typeface="Calibri"/>
              </a:rPr>
              <a:t>Scenario: You go back later in the day to talk to the patient about what happened earlier and to discuss ways to make her hospitalization safer going forward.</a:t>
            </a:r>
          </a:p>
        </p:txBody>
      </p:sp>
    </p:spTree>
    <p:extLst>
      <p:ext uri="{BB962C8B-B14F-4D97-AF65-F5344CB8AC3E}">
        <p14:creationId xmlns:p14="http://schemas.microsoft.com/office/powerpoint/2010/main" val="3909877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4535-F6BA-E25A-2556-AFCC4190AAC9}"/>
              </a:ext>
            </a:extLst>
          </p:cNvPr>
          <p:cNvSpPr>
            <a:spLocks noGrp="1"/>
          </p:cNvSpPr>
          <p:nvPr>
            <p:ph type="title"/>
          </p:nvPr>
        </p:nvSpPr>
        <p:spPr/>
        <p:txBody>
          <a:bodyPr/>
          <a:lstStyle/>
          <a:p>
            <a:r>
              <a:rPr lang="en-US">
                <a:ea typeface="Calibri Light"/>
                <a:cs typeface="Calibri Light"/>
              </a:rPr>
              <a:t>Video 2 (Part 2)</a:t>
            </a:r>
            <a:endParaRPr lang="en-US"/>
          </a:p>
        </p:txBody>
      </p:sp>
      <p:sp>
        <p:nvSpPr>
          <p:cNvPr id="5" name="Content Placeholder 2">
            <a:extLst>
              <a:ext uri="{FF2B5EF4-FFF2-40B4-BE49-F238E27FC236}">
                <a16:creationId xmlns:a16="http://schemas.microsoft.com/office/drawing/2014/main" id="{70E79C38-BEB5-E23C-7A6D-2C4EE50BA993}"/>
              </a:ext>
            </a:extLst>
          </p:cNvPr>
          <p:cNvSpPr txBox="1">
            <a:spLocks/>
          </p:cNvSpPr>
          <p:nvPr/>
        </p:nvSpPr>
        <p:spPr>
          <a:xfrm>
            <a:off x="1524000" y="2267339"/>
            <a:ext cx="10240903" cy="395617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a:ea typeface="Calibri"/>
                <a:cs typeface="Calibri"/>
              </a:rPr>
              <a:t>What did you notice?</a:t>
            </a:r>
          </a:p>
          <a:p>
            <a:pPr marL="0" indent="0">
              <a:buFont typeface="Arial" panose="020B0604020202020204" pitchFamily="34" charset="0"/>
              <a:buNone/>
            </a:pPr>
            <a:r>
              <a:rPr lang="en-US" sz="2800">
                <a:ea typeface="Calibri"/>
                <a:cs typeface="Calibri"/>
              </a:rPr>
              <a:t>What might you have said or handled differently?</a:t>
            </a:r>
          </a:p>
        </p:txBody>
      </p:sp>
    </p:spTree>
    <p:extLst>
      <p:ext uri="{BB962C8B-B14F-4D97-AF65-F5344CB8AC3E}">
        <p14:creationId xmlns:p14="http://schemas.microsoft.com/office/powerpoint/2010/main" val="3248227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9BD8-5031-7F03-CBCB-F8306C559F09}"/>
              </a:ext>
            </a:extLst>
          </p:cNvPr>
          <p:cNvSpPr>
            <a:spLocks noGrp="1"/>
          </p:cNvSpPr>
          <p:nvPr>
            <p:ph type="title"/>
          </p:nvPr>
        </p:nvSpPr>
        <p:spPr>
          <a:xfrm>
            <a:off x="1371600" y="793080"/>
            <a:ext cx="10736661" cy="1233488"/>
          </a:xfrm>
        </p:spPr>
        <p:txBody>
          <a:bodyPr>
            <a:normAutofit/>
          </a:bodyPr>
          <a:lstStyle/>
          <a:p>
            <a:r>
              <a:rPr lang="en-US"/>
              <a:t>What is one harm reduction strategy you will bring home?</a:t>
            </a:r>
          </a:p>
        </p:txBody>
      </p:sp>
      <p:pic>
        <p:nvPicPr>
          <p:cNvPr id="7" name="Content Placeholder 6" descr="A group of colorful speech bubbles with question marks&#10;&#10;Description automatically generated">
            <a:extLst>
              <a:ext uri="{FF2B5EF4-FFF2-40B4-BE49-F238E27FC236}">
                <a16:creationId xmlns:a16="http://schemas.microsoft.com/office/drawing/2014/main" id="{32E979DB-A04E-F967-23E9-027875E5E0BA}"/>
              </a:ext>
            </a:extLst>
          </p:cNvPr>
          <p:cNvPicPr>
            <a:picLocks noGrp="1" noChangeAspect="1"/>
          </p:cNvPicPr>
          <p:nvPr>
            <p:ph idx="1"/>
          </p:nvPr>
        </p:nvPicPr>
        <p:blipFill>
          <a:blip r:embed="rId2"/>
          <a:stretch>
            <a:fillRect/>
          </a:stretch>
        </p:blipFill>
        <p:spPr>
          <a:xfrm>
            <a:off x="2646075" y="2030349"/>
            <a:ext cx="5194797" cy="4106996"/>
          </a:xfrm>
        </p:spPr>
      </p:pic>
      <p:sp>
        <p:nvSpPr>
          <p:cNvPr id="4" name="Date Placeholder 3">
            <a:extLst>
              <a:ext uri="{FF2B5EF4-FFF2-40B4-BE49-F238E27FC236}">
                <a16:creationId xmlns:a16="http://schemas.microsoft.com/office/drawing/2014/main" id="{A9345907-C4C5-6923-AA90-4A4F98FB55BB}"/>
              </a:ext>
            </a:extLst>
          </p:cNvPr>
          <p:cNvSpPr>
            <a:spLocks noGrp="1"/>
          </p:cNvSpPr>
          <p:nvPr>
            <p:ph type="dt" sz="half" idx="10"/>
          </p:nvPr>
        </p:nvSpPr>
        <p:spPr/>
        <p:txBody>
          <a:bodyPr/>
          <a:lstStyle/>
          <a:p>
            <a:fld id="{1F9CB4E5-072B-4221-97A4-7213BECF7AB8}" type="datetime1">
              <a:rPr/>
              <a:t>11/15/2024</a:t>
            </a:fld>
            <a:endParaRPr lang="en-US"/>
          </a:p>
        </p:txBody>
      </p:sp>
      <p:sp>
        <p:nvSpPr>
          <p:cNvPr id="5" name="Footer Placeholder 4">
            <a:extLst>
              <a:ext uri="{FF2B5EF4-FFF2-40B4-BE49-F238E27FC236}">
                <a16:creationId xmlns:a16="http://schemas.microsoft.com/office/drawing/2014/main" id="{293F118D-4569-F693-ACA8-68768097B95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95A1466-1A41-44E5-0063-05A4DB10905D}"/>
              </a:ext>
            </a:extLst>
          </p:cNvPr>
          <p:cNvSpPr>
            <a:spLocks noGrp="1"/>
          </p:cNvSpPr>
          <p:nvPr>
            <p:ph type="sldNum" sz="quarter" idx="12"/>
          </p:nvPr>
        </p:nvSpPr>
        <p:spPr/>
        <p:txBody>
          <a:bodyPr/>
          <a:lstStyle/>
          <a:p>
            <a:fld id="{017DE1FC-E54A-4B87-A814-263D1E8654B2}" type="slidenum">
              <a:rPr lang="en-US" dirty="0"/>
              <a:t>46</a:t>
            </a:fld>
            <a:endParaRPr lang="en-US"/>
          </a:p>
        </p:txBody>
      </p:sp>
    </p:spTree>
    <p:extLst>
      <p:ext uri="{BB962C8B-B14F-4D97-AF65-F5344CB8AC3E}">
        <p14:creationId xmlns:p14="http://schemas.microsoft.com/office/powerpoint/2010/main" val="4217601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89AD-F22A-756E-7316-78DEB6B67E6C}"/>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B8D523A4-681E-6C95-8BD0-65A0DB25F7CB}"/>
              </a:ext>
            </a:extLst>
          </p:cNvPr>
          <p:cNvSpPr>
            <a:spLocks noGrp="1"/>
          </p:cNvSpPr>
          <p:nvPr>
            <p:ph idx="1"/>
          </p:nvPr>
        </p:nvSpPr>
        <p:spPr/>
        <p:txBody>
          <a:bodyPr vert="horz" lIns="0" tIns="0" rIns="0" bIns="0" rtlCol="0" anchor="t">
            <a:normAutofit/>
          </a:bodyPr>
          <a:lstStyle/>
          <a:p>
            <a:pPr marL="0" indent="0">
              <a:buNone/>
            </a:pPr>
            <a:r>
              <a:rPr lang="en-US" sz="1200">
                <a:ea typeface="+mn-lt"/>
                <a:cs typeface="+mn-lt"/>
              </a:rPr>
              <a:t>Echols A, Collins S, </a:t>
            </a:r>
            <a:r>
              <a:rPr lang="en-US" sz="1200" err="1">
                <a:ea typeface="+mn-lt"/>
                <a:cs typeface="+mn-lt"/>
              </a:rPr>
              <a:t>Akbarali</a:t>
            </a:r>
            <a:r>
              <a:rPr lang="en-US" sz="1200">
                <a:ea typeface="+mn-lt"/>
                <a:cs typeface="+mn-lt"/>
              </a:rPr>
              <a:t> S, </a:t>
            </a:r>
            <a:r>
              <a:rPr lang="en-US" sz="1200" err="1">
                <a:ea typeface="+mn-lt"/>
                <a:cs typeface="+mn-lt"/>
              </a:rPr>
              <a:t>Dronamraju</a:t>
            </a:r>
            <a:r>
              <a:rPr lang="en-US" sz="1200">
                <a:ea typeface="+mn-lt"/>
                <a:cs typeface="+mn-lt"/>
              </a:rPr>
              <a:t> R, Uesugi K. Public Health Approaches to Perinatal Substance Use: An Overview of Strategic Directions. Matern Child Health J. 2023 Dec;27(Suppl 1):1-4. </a:t>
            </a:r>
            <a:r>
              <a:rPr lang="en-US" sz="1200" err="1">
                <a:ea typeface="+mn-lt"/>
                <a:cs typeface="+mn-lt"/>
              </a:rPr>
              <a:t>doi</a:t>
            </a:r>
            <a:r>
              <a:rPr lang="en-US" sz="1200">
                <a:ea typeface="+mn-lt"/>
                <a:cs typeface="+mn-lt"/>
              </a:rPr>
              <a:t>: 10.1007/s10995-023-03792-4. </a:t>
            </a:r>
            <a:r>
              <a:rPr lang="en-US" sz="1200" err="1">
                <a:ea typeface="+mn-lt"/>
                <a:cs typeface="+mn-lt"/>
              </a:rPr>
              <a:t>Epub</a:t>
            </a:r>
            <a:r>
              <a:rPr lang="en-US" sz="1200">
                <a:ea typeface="+mn-lt"/>
                <a:cs typeface="+mn-lt"/>
              </a:rPr>
              <a:t> 2023 Nov 6. Erratum in: Matern Child Health J. 2024 Apr;28(4):787. </a:t>
            </a:r>
            <a:r>
              <a:rPr lang="en-US" sz="1200" err="1">
                <a:ea typeface="+mn-lt"/>
                <a:cs typeface="+mn-lt"/>
              </a:rPr>
              <a:t>doi</a:t>
            </a:r>
            <a:r>
              <a:rPr lang="en-US" sz="1200">
                <a:ea typeface="+mn-lt"/>
                <a:cs typeface="+mn-lt"/>
              </a:rPr>
              <a:t>: 10.1007/s10995-023-03869-0. PMID: 37930561; PMCID: PMC10691984.</a:t>
            </a:r>
            <a:endParaRPr lang="en-US" sz="1200"/>
          </a:p>
          <a:p>
            <a:pPr marL="0" indent="0">
              <a:buNone/>
            </a:pPr>
            <a:r>
              <a:rPr lang="en-US" sz="1200" dirty="0">
                <a:ea typeface="+mn-lt"/>
                <a:cs typeface="+mn-lt"/>
              </a:rPr>
              <a:t>Gunja, M. Z., Gumas, E.D., </a:t>
            </a:r>
            <a:r>
              <a:rPr lang="en-US" sz="1200" err="1">
                <a:ea typeface="+mn-lt"/>
                <a:cs typeface="+mn-lt"/>
              </a:rPr>
              <a:t>Masitha</a:t>
            </a:r>
            <a:r>
              <a:rPr lang="en-US" sz="1200" dirty="0">
                <a:ea typeface="+mn-lt"/>
                <a:cs typeface="+mn-lt"/>
              </a:rPr>
              <a:t>, R., &amp; Zephyrin, L.C. (2024).  Insights into the U.S. maternal mortality crisis: An international </a:t>
            </a:r>
            <a:r>
              <a:rPr lang="en-US" sz="1200" err="1">
                <a:ea typeface="+mn-lt"/>
                <a:cs typeface="+mn-lt"/>
              </a:rPr>
              <a:t>comaprison</a:t>
            </a:r>
            <a:r>
              <a:rPr lang="en-US" sz="1200" dirty="0">
                <a:ea typeface="+mn-lt"/>
                <a:cs typeface="+mn-lt"/>
              </a:rPr>
              <a:t>. The Commonwealth Fund. </a:t>
            </a:r>
            <a:r>
              <a:rPr lang="en-US" sz="1200" dirty="0">
                <a:ea typeface="+mn-lt"/>
                <a:cs typeface="+mn-lt"/>
                <a:hlinkClick r:id="rId2">
                  <a:extLst>
                    <a:ext uri="{A12FA001-AC4F-418D-AE19-62706E023703}">
                      <ahyp:hlinkClr xmlns:ahyp="http://schemas.microsoft.com/office/drawing/2018/hyperlinkcolor" val="tx"/>
                    </a:ext>
                  </a:extLst>
                </a:hlinkClick>
              </a:rPr>
              <a:t>https://www.commonwealthfund.org/publications/issue-briefs/2024/jun/insights-us-maternal-mortality-crisis-international-comparison#:~:text=In%202022%2C%20there%20were%2022,deaths%20per%20100%2C000%20live%20births.</a:t>
            </a:r>
            <a:endParaRPr lang="en-US" sz="1200" dirty="0">
              <a:ea typeface="+mn-lt"/>
              <a:cs typeface="+mn-lt"/>
            </a:endParaRPr>
          </a:p>
          <a:p>
            <a:pPr marL="0" indent="0">
              <a:buNone/>
            </a:pPr>
            <a:r>
              <a:rPr lang="en-US" sz="1200">
                <a:latin typeface="Avenir Next LT Pro Light"/>
                <a:ea typeface="+mn-lt"/>
                <a:cs typeface="+mn-lt"/>
              </a:rPr>
              <a:t>National Academies of Sciences, Engineering, and Medicine. Ending Discrimination Against People with Mental and Substance Use Disorders: the Evidence for Stigma Change. Washington, DC: The National Academies Press; 2016. https://doi. org/10.17226/23442.</a:t>
            </a:r>
            <a:endParaRPr lang="en-US" sz="1200">
              <a:latin typeface="Avenir Next LT Pro Light"/>
            </a:endParaRPr>
          </a:p>
          <a:p>
            <a:pPr marL="0" indent="0">
              <a:buNone/>
            </a:pPr>
            <a:r>
              <a:rPr lang="en-US" sz="1200">
                <a:latin typeface="Avenir Next LT Pro Light"/>
                <a:cs typeface="Segoe UI"/>
              </a:rPr>
              <a:t>National Harm Reduction Coalition and the Academy of Perinatal Harm Reduction.  Pregnancy and Substance Use: A Harm Reduction Tool. Updated October 2022. </a:t>
            </a:r>
            <a:r>
              <a:rPr lang="en-US" sz="1200" dirty="0">
                <a:ea typeface="+mn-lt"/>
                <a:cs typeface="+mn-lt"/>
                <a:hlinkClick r:id="rId3">
                  <a:extLst>
                    <a:ext uri="{A12FA001-AC4F-418D-AE19-62706E023703}">
                      <ahyp:hlinkClr xmlns:ahyp="http://schemas.microsoft.com/office/drawing/2018/hyperlinkcolor" val="tx"/>
                    </a:ext>
                  </a:extLst>
                </a:hlinkClick>
              </a:rPr>
              <a:t>Toolkit: Pregnancy + Substance Use | APHR</a:t>
            </a:r>
            <a:endParaRPr lang="en-US" sz="1200" dirty="0">
              <a:ea typeface="+mn-lt"/>
              <a:cs typeface="+mn-lt"/>
            </a:endParaRPr>
          </a:p>
          <a:p>
            <a:pPr marL="0" indent="0">
              <a:buNone/>
            </a:pPr>
            <a:r>
              <a:rPr lang="en-US" sz="1200" dirty="0">
                <a:ea typeface="+mn-lt"/>
                <a:cs typeface="+mn-lt"/>
              </a:rPr>
              <a:t>SAMHSA’s Concept of Trauma and Guidance for a Trauma-Informed Approach. Prepared by SAMHSA’s Trauma and Justice Strategic Initiative July 2014. </a:t>
            </a:r>
            <a:r>
              <a:rPr lang="en-US" sz="1200" dirty="0">
                <a:ea typeface="+mn-lt"/>
                <a:cs typeface="+mn-lt"/>
                <a:hlinkClick r:id="rId4">
                  <a:extLst>
                    <a:ext uri="{A12FA001-AC4F-418D-AE19-62706E023703}">
                      <ahyp:hlinkClr xmlns:ahyp="http://schemas.microsoft.com/office/drawing/2018/hyperlinkcolor" val="tx"/>
                    </a:ext>
                  </a:extLst>
                </a:hlinkClick>
              </a:rPr>
              <a:t>SAMHSA's Concept of Trauma and Guidance for a Trauma-Informed Approach</a:t>
            </a:r>
            <a:endParaRPr lang="en-US" sz="1200">
              <a:ea typeface="+mn-lt"/>
              <a:cs typeface="+mn-lt"/>
            </a:endParaRPr>
          </a:p>
          <a:p>
            <a:pPr marL="0" indent="0">
              <a:buNone/>
            </a:pPr>
            <a:r>
              <a:rPr lang="en-US" sz="1200" dirty="0">
                <a:solidFill>
                  <a:srgbClr val="000000"/>
                </a:solidFill>
                <a:latin typeface="Avenir Next LT Pro Light"/>
                <a:ea typeface="Roboto Slab"/>
                <a:cs typeface="Roboto Slab"/>
              </a:rPr>
              <a:t>National Institute of Drug Abuse.  Words Matter – Terms to Use and Avoid When Talking About Addiction.  </a:t>
            </a:r>
            <a:r>
              <a:rPr lang="en-US" sz="1200" dirty="0">
                <a:solidFill>
                  <a:srgbClr val="000000"/>
                </a:solidFill>
                <a:ea typeface="+mn-lt"/>
                <a:cs typeface="+mn-lt"/>
              </a:rPr>
              <a:t>https://nida.nih.gov/nidamed-medical-health-professionals/health-professions-education/words-matter-terms-to-use-avoid-when-talking-about-addiction</a:t>
            </a:r>
            <a:endParaRPr lang="en-US" sz="1200" dirty="0">
              <a:solidFill>
                <a:srgbClr val="000000"/>
              </a:solidFill>
              <a:latin typeface="Avenir Next LT Pro Light"/>
              <a:ea typeface="Roboto Slab"/>
              <a:cs typeface="Roboto Slab"/>
            </a:endParaRPr>
          </a:p>
          <a:p>
            <a:pPr marL="0" indent="0">
              <a:buNone/>
            </a:pPr>
            <a:endParaRPr lang="en-US"/>
          </a:p>
        </p:txBody>
      </p:sp>
      <p:sp>
        <p:nvSpPr>
          <p:cNvPr id="4" name="Date Placeholder 3">
            <a:extLst>
              <a:ext uri="{FF2B5EF4-FFF2-40B4-BE49-F238E27FC236}">
                <a16:creationId xmlns:a16="http://schemas.microsoft.com/office/drawing/2014/main" id="{BAFE2EBE-24CE-CF44-4667-1B5A47C42319}"/>
              </a:ext>
            </a:extLst>
          </p:cNvPr>
          <p:cNvSpPr>
            <a:spLocks noGrp="1"/>
          </p:cNvSpPr>
          <p:nvPr>
            <p:ph type="dt" sz="half" idx="10"/>
          </p:nvPr>
        </p:nvSpPr>
        <p:spPr/>
        <p:txBody>
          <a:bodyPr/>
          <a:lstStyle/>
          <a:p>
            <a:fld id="{BCF14C4D-9A4B-4AAD-BE40-09AFDFEB6D6F}" type="datetime1">
              <a:rPr lang="en-US"/>
              <a:t>11/15/2024</a:t>
            </a:fld>
            <a:endParaRPr lang="en-US"/>
          </a:p>
        </p:txBody>
      </p:sp>
      <p:sp>
        <p:nvSpPr>
          <p:cNvPr id="5" name="Footer Placeholder 4">
            <a:extLst>
              <a:ext uri="{FF2B5EF4-FFF2-40B4-BE49-F238E27FC236}">
                <a16:creationId xmlns:a16="http://schemas.microsoft.com/office/drawing/2014/main" id="{72B08B37-36F5-46F3-B5EE-1DEAED624ACB}"/>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262962AA-9B92-64D9-BC72-ECE59F78AEA6}"/>
              </a:ext>
            </a:extLst>
          </p:cNvPr>
          <p:cNvSpPr>
            <a:spLocks noGrp="1"/>
          </p:cNvSpPr>
          <p:nvPr>
            <p:ph type="sldNum" sz="quarter" idx="12"/>
          </p:nvPr>
        </p:nvSpPr>
        <p:spPr/>
        <p:txBody>
          <a:bodyPr/>
          <a:lstStyle/>
          <a:p>
            <a:fld id="{017DE1FC-E54A-4B87-A814-263D1E8654B2}" type="slidenum">
              <a:rPr lang="en-US" dirty="0"/>
              <a:t>47</a:t>
            </a:fld>
            <a:endParaRPr lang="en-US"/>
          </a:p>
        </p:txBody>
      </p:sp>
    </p:spTree>
    <p:extLst>
      <p:ext uri="{BB962C8B-B14F-4D97-AF65-F5344CB8AC3E}">
        <p14:creationId xmlns:p14="http://schemas.microsoft.com/office/powerpoint/2010/main" val="152262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B94A5A-EA6C-7D4D-4AF4-17CB340970E1}"/>
              </a:ext>
            </a:extLst>
          </p:cNvPr>
          <p:cNvSpPr>
            <a:spLocks noGrp="1"/>
          </p:cNvSpPr>
          <p:nvPr>
            <p:ph type="title"/>
          </p:nvPr>
        </p:nvSpPr>
        <p:spPr>
          <a:xfrm>
            <a:off x="489904" y="216756"/>
            <a:ext cx="12307331" cy="1174451"/>
          </a:xfrm>
        </p:spPr>
        <p:txBody>
          <a:bodyPr/>
          <a:lstStyle/>
          <a:p>
            <a:r>
              <a:rPr lang="en-US">
                <a:solidFill>
                  <a:srgbClr val="0070C0"/>
                </a:solidFill>
              </a:rPr>
              <a:t>Perinatal Addiction Medicine at Magee </a:t>
            </a:r>
          </a:p>
        </p:txBody>
      </p:sp>
      <p:sp>
        <p:nvSpPr>
          <p:cNvPr id="2" name="Content Placeholder 1">
            <a:extLst>
              <a:ext uri="{FF2B5EF4-FFF2-40B4-BE49-F238E27FC236}">
                <a16:creationId xmlns:a16="http://schemas.microsoft.com/office/drawing/2014/main" id="{B4981C04-300E-AD2F-D5D9-3BD6D62D8444}"/>
              </a:ext>
            </a:extLst>
          </p:cNvPr>
          <p:cNvSpPr>
            <a:spLocks noGrp="1"/>
          </p:cNvSpPr>
          <p:nvPr>
            <p:ph idx="1"/>
          </p:nvPr>
        </p:nvSpPr>
        <p:spPr>
          <a:xfrm>
            <a:off x="838200" y="1433074"/>
            <a:ext cx="10867292" cy="4858909"/>
          </a:xfrm>
        </p:spPr>
        <p:txBody>
          <a:bodyPr vert="horz" lIns="0" tIns="0" rIns="0" bIns="0" rtlCol="0" anchor="t">
            <a:normAutofit/>
          </a:bodyPr>
          <a:lstStyle/>
          <a:p>
            <a:r>
              <a:rPr lang="en-US" sz="2400"/>
              <a:t>Multidisciplinary Team: Recovery specialists, social workers, behavioral health counselor, certified addictions registered nurses, physicians and APPs</a:t>
            </a:r>
          </a:p>
          <a:p>
            <a:r>
              <a:rPr lang="en-US" sz="2400"/>
              <a:t>Addiction Medicine Fellowship with perinatal track</a:t>
            </a:r>
            <a:endParaRPr lang="en-US"/>
          </a:p>
        </p:txBody>
      </p:sp>
      <p:pic>
        <p:nvPicPr>
          <p:cNvPr id="1026" name="Picture 2" descr="A screenshot of a medical chart&#10;&#10;Description automatically generated">
            <a:extLst>
              <a:ext uri="{FF2B5EF4-FFF2-40B4-BE49-F238E27FC236}">
                <a16:creationId xmlns:a16="http://schemas.microsoft.com/office/drawing/2014/main" id="{2E479242-1150-8A68-CF4B-706F0F0052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958"/>
          <a:stretch/>
        </p:blipFill>
        <p:spPr bwMode="auto">
          <a:xfrm>
            <a:off x="1169773" y="2998572"/>
            <a:ext cx="9540560" cy="357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70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B94A5A-EA6C-7D4D-4AF4-17CB340970E1}"/>
              </a:ext>
            </a:extLst>
          </p:cNvPr>
          <p:cNvSpPr>
            <a:spLocks noGrp="1"/>
          </p:cNvSpPr>
          <p:nvPr>
            <p:ph type="title"/>
          </p:nvPr>
        </p:nvSpPr>
        <p:spPr>
          <a:xfrm>
            <a:off x="489904" y="216756"/>
            <a:ext cx="12307331" cy="1174451"/>
          </a:xfrm>
        </p:spPr>
        <p:txBody>
          <a:bodyPr/>
          <a:lstStyle/>
          <a:p>
            <a:r>
              <a:rPr lang="en-US">
                <a:solidFill>
                  <a:srgbClr val="0070C0"/>
                </a:solidFill>
              </a:rPr>
              <a:t>Perinatal Addiction Medicine at Magee </a:t>
            </a:r>
          </a:p>
        </p:txBody>
      </p:sp>
      <p:sp>
        <p:nvSpPr>
          <p:cNvPr id="2" name="Content Placeholder 1">
            <a:extLst>
              <a:ext uri="{FF2B5EF4-FFF2-40B4-BE49-F238E27FC236}">
                <a16:creationId xmlns:a16="http://schemas.microsoft.com/office/drawing/2014/main" id="{B4981C04-300E-AD2F-D5D9-3BD6D62D8444}"/>
              </a:ext>
            </a:extLst>
          </p:cNvPr>
          <p:cNvSpPr>
            <a:spLocks noGrp="1"/>
          </p:cNvSpPr>
          <p:nvPr>
            <p:ph idx="1"/>
          </p:nvPr>
        </p:nvSpPr>
        <p:spPr>
          <a:xfrm>
            <a:off x="838200" y="1318055"/>
            <a:ext cx="10867292" cy="4858909"/>
          </a:xfrm>
        </p:spPr>
        <p:txBody>
          <a:bodyPr vert="horz" lIns="0" tIns="0" rIns="0" bIns="0" rtlCol="0" anchor="t">
            <a:normAutofit/>
          </a:bodyPr>
          <a:lstStyle/>
          <a:p>
            <a:r>
              <a:rPr lang="en-US" sz="2400"/>
              <a:t>Multidisciplinary Team: Recovery specialists, social workers, behavioral health counselor, certified addictions registered nurses, physicians and APP</a:t>
            </a:r>
          </a:p>
          <a:p>
            <a:r>
              <a:rPr lang="en-US" sz="2400"/>
              <a:t>Addiction Medicine Fellowship with perinatal track</a:t>
            </a:r>
            <a:endParaRPr lang="en-US"/>
          </a:p>
        </p:txBody>
      </p:sp>
      <p:pic>
        <p:nvPicPr>
          <p:cNvPr id="1026" name="Picture 2" descr="A screenshot of a medical chart&#10;&#10;Description automatically generated">
            <a:extLst>
              <a:ext uri="{FF2B5EF4-FFF2-40B4-BE49-F238E27FC236}">
                <a16:creationId xmlns:a16="http://schemas.microsoft.com/office/drawing/2014/main" id="{2E479242-1150-8A68-CF4B-706F0F0052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958"/>
          <a:stretch/>
        </p:blipFill>
        <p:spPr bwMode="auto">
          <a:xfrm>
            <a:off x="1169773" y="2998572"/>
            <a:ext cx="9540560" cy="35702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B182C64-977B-C982-DF45-BBA7BF55C5D7}"/>
              </a:ext>
            </a:extLst>
          </p:cNvPr>
          <p:cNvSpPr/>
          <p:nvPr/>
        </p:nvSpPr>
        <p:spPr>
          <a:xfrm>
            <a:off x="932688" y="3747509"/>
            <a:ext cx="6227064" cy="164745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4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B38C-3D41-C893-B9CD-CB8C3C83A069}"/>
              </a:ext>
            </a:extLst>
          </p:cNvPr>
          <p:cNvSpPr>
            <a:spLocks noGrp="1"/>
          </p:cNvSpPr>
          <p:nvPr>
            <p:ph type="title"/>
          </p:nvPr>
        </p:nvSpPr>
        <p:spPr>
          <a:xfrm>
            <a:off x="1693985" y="-310843"/>
            <a:ext cx="10240903" cy="1233488"/>
          </a:xfrm>
        </p:spPr>
        <p:txBody>
          <a:bodyPr/>
          <a:lstStyle/>
          <a:p>
            <a:r>
              <a:rPr lang="en-US"/>
              <a:t>Why focus on this topic</a:t>
            </a:r>
          </a:p>
        </p:txBody>
      </p:sp>
      <p:sp>
        <p:nvSpPr>
          <p:cNvPr id="3" name="Content Placeholder 2">
            <a:extLst>
              <a:ext uri="{FF2B5EF4-FFF2-40B4-BE49-F238E27FC236}">
                <a16:creationId xmlns:a16="http://schemas.microsoft.com/office/drawing/2014/main" id="{1F3B1C4F-6A40-E6A5-1928-0084950BB201}"/>
              </a:ext>
            </a:extLst>
          </p:cNvPr>
          <p:cNvSpPr>
            <a:spLocks noGrp="1"/>
          </p:cNvSpPr>
          <p:nvPr>
            <p:ph idx="1"/>
          </p:nvPr>
        </p:nvSpPr>
        <p:spPr>
          <a:xfrm>
            <a:off x="400899" y="1299629"/>
            <a:ext cx="11387889" cy="4685805"/>
          </a:xfrm>
        </p:spPr>
        <p:txBody>
          <a:bodyPr vert="horz" lIns="91440" tIns="45720" rIns="91440" bIns="45720" rtlCol="0" anchor="t">
            <a:normAutofit lnSpcReduction="10000"/>
          </a:bodyPr>
          <a:lstStyle/>
          <a:p>
            <a:r>
              <a:rPr lang="en-US"/>
              <a:t>Drug overdose is a leading cause of pregnancy-related death</a:t>
            </a:r>
          </a:p>
          <a:p>
            <a:r>
              <a:rPr lang="en-US"/>
              <a:t>Reduce risk of infection and other complications that can impact both our patients and their babies</a:t>
            </a:r>
          </a:p>
          <a:p>
            <a:r>
              <a:rPr lang="en-US"/>
              <a:t>Perinatal substance use has historically been criminalized, disproportionally impacting populations of color</a:t>
            </a:r>
            <a:endParaRPr lang="en-US">
              <a:ea typeface="Calibri"/>
              <a:cs typeface="Calibri"/>
            </a:endParaRPr>
          </a:p>
          <a:p>
            <a:r>
              <a:rPr lang="en-US"/>
              <a:t>Increased stigma, surveillance, and punitive approaches negatively impact engagement in medical care, substance use treatment, and breastfeeding</a:t>
            </a:r>
            <a:endParaRPr lang="en-US">
              <a:ea typeface="Calibri"/>
              <a:cs typeface="Calibri"/>
            </a:endParaRPr>
          </a:p>
          <a:p>
            <a:r>
              <a:rPr lang="en-US">
                <a:ea typeface="Calibri"/>
                <a:cs typeface="Calibri"/>
              </a:rPr>
              <a:t>We all meet patients who choose not to seek care during pregnancy as a result of the barriers</a:t>
            </a:r>
          </a:p>
          <a:p>
            <a:pPr lvl="1">
              <a:buFont typeface="Courier New" panose="020B0604020202020204" pitchFamily="34" charset="0"/>
              <a:buChar char="o"/>
            </a:pPr>
            <a:r>
              <a:rPr lang="en-US">
                <a:ea typeface="Calibri"/>
                <a:cs typeface="Calibri"/>
              </a:rPr>
              <a:t> </a:t>
            </a:r>
            <a:r>
              <a:rPr lang="en-US" b="1" i="1">
                <a:ea typeface="Calibri"/>
                <a:cs typeface="Calibri"/>
              </a:rPr>
              <a:t>We can all agree any level of engagement is favorable to none at all</a:t>
            </a:r>
          </a:p>
          <a:p>
            <a:r>
              <a:rPr lang="en-US">
                <a:ea typeface="Calibri"/>
                <a:cs typeface="Calibri"/>
              </a:rPr>
              <a:t>A harm reduction approach tries to create a more welcoming, inclusive environment where patient goals are at the forefront</a:t>
            </a:r>
          </a:p>
          <a:p>
            <a:endParaRPr lang="en-US">
              <a:ea typeface="Calibri"/>
              <a:cs typeface="Calibri"/>
            </a:endParaRPr>
          </a:p>
        </p:txBody>
      </p:sp>
    </p:spTree>
    <p:extLst>
      <p:ext uri="{BB962C8B-B14F-4D97-AF65-F5344CB8AC3E}">
        <p14:creationId xmlns:p14="http://schemas.microsoft.com/office/powerpoint/2010/main" val="263135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26B-CFE9-051E-A3BC-EC589D29228F}"/>
              </a:ext>
            </a:extLst>
          </p:cNvPr>
          <p:cNvSpPr>
            <a:spLocks noGrp="1"/>
          </p:cNvSpPr>
          <p:nvPr>
            <p:ph type="title"/>
          </p:nvPr>
        </p:nvSpPr>
        <p:spPr>
          <a:xfrm>
            <a:off x="1264138" y="-379228"/>
            <a:ext cx="10240903" cy="1233488"/>
          </a:xfrm>
        </p:spPr>
        <p:txBody>
          <a:bodyPr/>
          <a:lstStyle/>
          <a:p>
            <a:r>
              <a:rPr lang="en-US">
                <a:ea typeface="Calibri Light"/>
                <a:cs typeface="Calibri Light"/>
              </a:rPr>
              <a:t>Harm Reduction </a:t>
            </a:r>
            <a:endParaRPr lang="en-US"/>
          </a:p>
        </p:txBody>
      </p:sp>
      <p:sp>
        <p:nvSpPr>
          <p:cNvPr id="3" name="Content Placeholder 2">
            <a:extLst>
              <a:ext uri="{FF2B5EF4-FFF2-40B4-BE49-F238E27FC236}">
                <a16:creationId xmlns:a16="http://schemas.microsoft.com/office/drawing/2014/main" id="{63536EEC-6EFD-A6B4-77C8-8355D71324C1}"/>
              </a:ext>
            </a:extLst>
          </p:cNvPr>
          <p:cNvSpPr>
            <a:spLocks noGrp="1"/>
          </p:cNvSpPr>
          <p:nvPr>
            <p:ph idx="1"/>
          </p:nvPr>
        </p:nvSpPr>
        <p:spPr>
          <a:xfrm>
            <a:off x="838201" y="1421086"/>
            <a:ext cx="11357400" cy="4952910"/>
          </a:xfrm>
        </p:spPr>
        <p:txBody>
          <a:bodyPr vert="horz" lIns="91440" tIns="45720" rIns="91440" bIns="45720" rtlCol="0" anchor="t">
            <a:normAutofit/>
          </a:bodyPr>
          <a:lstStyle/>
          <a:p>
            <a:pPr marL="0" indent="0">
              <a:buNone/>
            </a:pPr>
            <a:r>
              <a:rPr lang="en-US" sz="4000">
                <a:solidFill>
                  <a:srgbClr val="4A4A4A"/>
                </a:solidFill>
                <a:latin typeface="Source Sans Pro"/>
                <a:ea typeface="Source Sans Pro"/>
                <a:cs typeface="Calibri"/>
              </a:rPr>
              <a:t>Harm reduction emphasizes engaging directly with people who use drugs to prevent overdose and infectious disease transmission;  improve physical, mental, and social wellbeing; and offer low barrier options for accessing health care services, including substance use and mental health disorder treatment</a:t>
            </a:r>
            <a:endParaRPr lang="en-US" sz="4000">
              <a:ea typeface="Calibri"/>
              <a:cs typeface="Calibri"/>
            </a:endParaRPr>
          </a:p>
          <a:p>
            <a:pPr marL="0" indent="0">
              <a:buNone/>
            </a:pPr>
            <a:r>
              <a:rPr lang="en-US">
                <a:solidFill>
                  <a:srgbClr val="4A4A4A"/>
                </a:solidFill>
                <a:latin typeface="Source Sans Pro"/>
                <a:ea typeface="Source Sans Pro"/>
                <a:cs typeface="Calibri"/>
              </a:rPr>
              <a:t>-Substance Abuse and Mental Health Services Administration</a:t>
            </a:r>
          </a:p>
        </p:txBody>
      </p:sp>
    </p:spTree>
    <p:extLst>
      <p:ext uri="{BB962C8B-B14F-4D97-AF65-F5344CB8AC3E}">
        <p14:creationId xmlns:p14="http://schemas.microsoft.com/office/powerpoint/2010/main" val="221389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26B-CFE9-051E-A3BC-EC589D29228F}"/>
              </a:ext>
            </a:extLst>
          </p:cNvPr>
          <p:cNvSpPr>
            <a:spLocks noGrp="1"/>
          </p:cNvSpPr>
          <p:nvPr>
            <p:ph type="title"/>
          </p:nvPr>
        </p:nvSpPr>
        <p:spPr>
          <a:xfrm>
            <a:off x="1244600" y="343695"/>
            <a:ext cx="10240903" cy="1233488"/>
          </a:xfrm>
        </p:spPr>
        <p:txBody>
          <a:bodyPr/>
          <a:lstStyle/>
          <a:p>
            <a:r>
              <a:rPr lang="en-US">
                <a:ea typeface="Calibri Light"/>
                <a:cs typeface="Calibri Light"/>
              </a:rPr>
              <a:t>Reducing Harm in Pregnancy  </a:t>
            </a:r>
            <a:endParaRPr lang="en-US"/>
          </a:p>
        </p:txBody>
      </p:sp>
      <p:sp>
        <p:nvSpPr>
          <p:cNvPr id="3" name="Content Placeholder 2">
            <a:extLst>
              <a:ext uri="{FF2B5EF4-FFF2-40B4-BE49-F238E27FC236}">
                <a16:creationId xmlns:a16="http://schemas.microsoft.com/office/drawing/2014/main" id="{63536EEC-6EFD-A6B4-77C8-8355D71324C1}"/>
              </a:ext>
            </a:extLst>
          </p:cNvPr>
          <p:cNvSpPr>
            <a:spLocks noGrp="1"/>
          </p:cNvSpPr>
          <p:nvPr>
            <p:ph idx="1"/>
          </p:nvPr>
        </p:nvSpPr>
        <p:spPr>
          <a:xfrm>
            <a:off x="1248508" y="1196392"/>
            <a:ext cx="10947093" cy="5177603"/>
          </a:xfrm>
        </p:spPr>
        <p:txBody>
          <a:bodyPr vert="horz" lIns="91440" tIns="45720" rIns="91440" bIns="45720" rtlCol="0" anchor="t">
            <a:normAutofit/>
          </a:bodyPr>
          <a:lstStyle/>
          <a:p>
            <a:pPr marL="0" indent="0">
              <a:buNone/>
            </a:pPr>
            <a:endParaRPr lang="en-US">
              <a:solidFill>
                <a:srgbClr val="000000"/>
              </a:solidFill>
              <a:latin typeface="Calibri" panose="020F0502020204030204"/>
              <a:ea typeface="Calibri"/>
              <a:cs typeface="Calibri"/>
            </a:endParaRPr>
          </a:p>
          <a:p>
            <a:pPr marL="0" indent="0">
              <a:buNone/>
            </a:pPr>
            <a:r>
              <a:rPr lang="en-US" sz="3700">
                <a:solidFill>
                  <a:srgbClr val="4A4A4A"/>
                </a:solidFill>
                <a:latin typeface="Source Sans Pro"/>
                <a:ea typeface="Source Sans Pro"/>
                <a:cs typeface="Calibri"/>
              </a:rPr>
              <a:t>Harm reduction emphasizes engaging directly with people who use drugs to prevent overdose and infectious disease transmission;  improve physical, mental, and social wellbeing; and offer low barrier options for accessing health care services, including substance use and mental health disorder treatment</a:t>
            </a:r>
            <a:endParaRPr lang="en-US" sz="3700">
              <a:ea typeface="Calibri"/>
              <a:cs typeface="Calibri"/>
            </a:endParaRPr>
          </a:p>
          <a:p>
            <a:pPr marL="0" indent="0">
              <a:buNone/>
            </a:pPr>
            <a:endParaRPr lang="en-US">
              <a:solidFill>
                <a:srgbClr val="4A4A4A"/>
              </a:solidFill>
              <a:latin typeface="Source Sans Pro"/>
              <a:ea typeface="Source Sans Pro"/>
              <a:cs typeface="Calibri"/>
            </a:endParaRPr>
          </a:p>
        </p:txBody>
      </p:sp>
    </p:spTree>
    <p:extLst>
      <p:ext uri="{BB962C8B-B14F-4D97-AF65-F5344CB8AC3E}">
        <p14:creationId xmlns:p14="http://schemas.microsoft.com/office/powerpoint/2010/main" val="196698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dientRiseVTI">
  <a:themeElements>
    <a:clrScheme name="GradientRiseVTI">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GradientRiseVTI">
      <a:majorFont>
        <a:latin typeface="Avenir Next LT Pro"/>
        <a:ea typeface=""/>
        <a:cs typeface=""/>
      </a:majorFont>
      <a:minorFont>
        <a:latin typeface="Avenir Next LT Pro Light"/>
        <a:ea typeface=""/>
        <a:cs typeface=""/>
      </a:minorFont>
    </a:fontScheme>
    <a:fmtScheme name="GradientRise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13C68A69-E745-489A-84EC-B7BCE4AA380B}" vid="{9CF7857A-9412-4E45-AB0D-6EAA5A7DC4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401524DC532D42A0E0ED886331A72B" ma:contentTypeVersion="15" ma:contentTypeDescription="Create a new document." ma:contentTypeScope="" ma:versionID="aba17d7263e5a17e1efe42a3571abb41">
  <xsd:schema xmlns:xsd="http://www.w3.org/2001/XMLSchema" xmlns:xs="http://www.w3.org/2001/XMLSchema" xmlns:p="http://schemas.microsoft.com/office/2006/metadata/properties" xmlns:ns2="f577acbf-5b0b-4b4f-9948-268e97f8d3a4" xmlns:ns3="b1e4d6ee-9f6f-43f8-a618-24f3d84da28f" targetNamespace="http://schemas.microsoft.com/office/2006/metadata/properties" ma:root="true" ma:fieldsID="e4e3c9c8ed1c3d723d02c9f1cb24d19a" ns2:_="" ns3:_="">
    <xsd:import namespace="f577acbf-5b0b-4b4f-9948-268e97f8d3a4"/>
    <xsd:import namespace="b1e4d6ee-9f6f-43f8-a618-24f3d84da2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element ref="ns2:Document_x0020_Purpose" minOccurs="0"/>
                <xsd:element ref="ns2:Initiative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7acbf-5b0b-4b4f-9948-268e97f8d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Purpose" ma:index="14" nillable="true" ma:displayName="Document Purpose" ma:default="Informational" ma:format="Dropdown" ma:internalName="Document_x0020_Purpose">
      <xsd:simpleType>
        <xsd:restriction base="dms:Choice">
          <xsd:enumeration value="Informational"/>
          <xsd:enumeration value="Feature Spec"/>
          <xsd:enumeration value="Engineering Design"/>
          <xsd:enumeration value="Planning"/>
        </xsd:restriction>
      </xsd:simpleType>
    </xsd:element>
    <xsd:element name="Initiatives" ma:index="15" nillable="true" ma:displayName="Initiatives" ma:description="List of initiatives related to this document" ma:internalName="Initiatives">
      <xsd:complexType>
        <xsd:complexContent>
          <xsd:extension base="dms:MultiChoice">
            <xsd:sequence>
              <xsd:element name="Value" maxOccurs="unbounded" minOccurs="0" nillable="true">
                <xsd:simpleType>
                  <xsd:restriction base="dms:Choice">
                    <xsd:enumeration value="Add-in MAU"/>
                    <xsd:enumeration value="Custom Functions"/>
                    <xsd:enumeration value="Data &amp; Analytics"/>
                    <xsd:enumeration value="DevEx: Portals &amp; Programs"/>
                    <xsd:enumeration value="DevEx: Tools &amp; Libraries"/>
                    <xsd:enumeration value="Engineering"/>
                    <xsd:enumeration value="Excel API"/>
                    <xsd:enumeration value="In-Market Support"/>
                    <xsd:enumeration value="Maker Access"/>
                    <xsd:enumeration value="SDX Runtime &amp; Partners"/>
                    <xsd:enumeration value="SDX Service Delivery"/>
                    <xsd:enumeration value="SDX API &amp; Pipeline"/>
                    <xsd:enumeration value="Shield &amp; OCE"/>
                  </xsd:restriction>
                </xsd:simpleType>
              </xsd:element>
            </xsd:sequence>
          </xsd:extension>
        </xsd:complexContent>
      </xsd:complex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e4d6ee-9f6f-43f8-a618-24f3d84da2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Purpose xmlns="f577acbf-5b0b-4b4f-9948-268e97f8d3a4">Informational</Document_x0020_Purpose>
    <Initiatives xmlns="f577acbf-5b0b-4b4f-9948-268e97f8d3a4"/>
  </documentManagement>
</p:properties>
</file>

<file path=customXml/itemProps1.xml><?xml version="1.0" encoding="utf-8"?>
<ds:datastoreItem xmlns:ds="http://schemas.openxmlformats.org/officeDocument/2006/customXml" ds:itemID="{E21AFCC0-734A-4A90-A597-A1CB34860DCD}">
  <ds:schemaRefs>
    <ds:schemaRef ds:uri="http://schemas.microsoft.com/sharepoint/v3/contenttype/forms"/>
  </ds:schemaRefs>
</ds:datastoreItem>
</file>

<file path=customXml/itemProps2.xml><?xml version="1.0" encoding="utf-8"?>
<ds:datastoreItem xmlns:ds="http://schemas.openxmlformats.org/officeDocument/2006/customXml" ds:itemID="{1DD29C39-1C4E-4B06-A1F4-2510F2DACF6E}">
  <ds:schemaRefs>
    <ds:schemaRef ds:uri="b1e4d6ee-9f6f-43f8-a618-24f3d84da28f"/>
    <ds:schemaRef ds:uri="f577acbf-5b0b-4b4f-9948-268e97f8d3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7AB1FA-2F28-4684-9230-02ACEB6C0B0A}">
  <ds:schemaRefs>
    <ds:schemaRef ds:uri="b1e4d6ee-9f6f-43f8-a618-24f3d84da28f"/>
    <ds:schemaRef ds:uri="f577acbf-5b0b-4b4f-9948-268e97f8d3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7455</Words>
  <Application>Microsoft Office PowerPoint</Application>
  <PresentationFormat>Widescreen</PresentationFormat>
  <Paragraphs>396</Paragraphs>
  <Slides>47</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Aptos</vt:lpstr>
      <vt:lpstr>Arial</vt:lpstr>
      <vt:lpstr>Avenir Next LT Pro</vt:lpstr>
      <vt:lpstr>Avenir Next LT Pro Light</vt:lpstr>
      <vt:lpstr>Calibri</vt:lpstr>
      <vt:lpstr>Calibri Light</vt:lpstr>
      <vt:lpstr>Cambria</vt:lpstr>
      <vt:lpstr>Courier New</vt:lpstr>
      <vt:lpstr>Nunito Sans</vt:lpstr>
      <vt:lpstr>Open Sans</vt:lpstr>
      <vt:lpstr>Source Sans Pro</vt:lpstr>
      <vt:lpstr>Wingdings</vt:lpstr>
      <vt:lpstr>GradientRiseVTI</vt:lpstr>
      <vt:lpstr>Implementing a Harm Reduction Safety Model for Perinatal Patients in the Inpatient Setting</vt:lpstr>
      <vt:lpstr>No Disclosures </vt:lpstr>
      <vt:lpstr>Learning OBJECTIVES</vt:lpstr>
      <vt:lpstr>PowerPoint Presentation</vt:lpstr>
      <vt:lpstr>Perinatal Addiction Medicine at Magee </vt:lpstr>
      <vt:lpstr>Perinatal Addiction Medicine at Magee </vt:lpstr>
      <vt:lpstr>Why focus on this topic</vt:lpstr>
      <vt:lpstr>Harm Reduction </vt:lpstr>
      <vt:lpstr>Reducing Harm in Pregnancy  </vt:lpstr>
      <vt:lpstr>Reducing Harm in Pregnancy  </vt:lpstr>
      <vt:lpstr>PowerPoint Presentation</vt:lpstr>
      <vt:lpstr>PowerPoint Presentation</vt:lpstr>
      <vt:lpstr>PowerPoint Presentation</vt:lpstr>
      <vt:lpstr>PowerPoint Presentation</vt:lpstr>
      <vt:lpstr>PowerPoint Presentation</vt:lpstr>
      <vt:lpstr>Harm Reduction Counseling IN Routine Prenatal Care</vt:lpstr>
      <vt:lpstr>PowerPoint Presentation</vt:lpstr>
      <vt:lpstr>UNCONDITIONAL POSITIVE REGARD</vt:lpstr>
      <vt:lpstr>Scenarios we see most commonly in the hospital setting</vt:lpstr>
      <vt:lpstr>Medications for Opioid Use Disorder in Pregnancy</vt:lpstr>
      <vt:lpstr>General Principles of Perinatal Harm Reduction in Inpatient Setting</vt:lpstr>
      <vt:lpstr>General Principles of Perinatal Harm Reduction in Inpatient Setting</vt:lpstr>
      <vt:lpstr>Principles of Trauma-Informed Care (TIC)</vt:lpstr>
      <vt:lpstr>DON'T FORGET SAFER USE COUNSELING</vt:lpstr>
      <vt:lpstr>Small-Group Activity</vt:lpstr>
      <vt:lpstr>  Case 1:</vt:lpstr>
      <vt:lpstr>  Case 1:</vt:lpstr>
      <vt:lpstr>  Case 2:</vt:lpstr>
      <vt:lpstr>  Case 2:</vt:lpstr>
      <vt:lpstr>  Case 3:</vt:lpstr>
      <vt:lpstr>  Case 3:</vt:lpstr>
      <vt:lpstr>improving the process</vt:lpstr>
      <vt:lpstr>PowerPoint Presentation</vt:lpstr>
      <vt:lpstr>PowerPoint Presentation</vt:lpstr>
      <vt:lpstr>PowerPoint Presentation</vt:lpstr>
      <vt:lpstr>PowerPoint Presentation</vt:lpstr>
      <vt:lpstr>PowerPoint Presentation</vt:lpstr>
      <vt:lpstr>Communication Exercises</vt:lpstr>
      <vt:lpstr>Communication Exercises</vt:lpstr>
      <vt:lpstr>Video 1 </vt:lpstr>
      <vt:lpstr>Video 1 </vt:lpstr>
      <vt:lpstr>Video 2 (Part 1)</vt:lpstr>
      <vt:lpstr>Video 2 (Part 1)</vt:lpstr>
      <vt:lpstr>Video 2 (Part 2)</vt:lpstr>
      <vt:lpstr>Video 2 (Part 2)</vt:lpstr>
      <vt:lpstr>What is one harm reduction strategy you will bring home?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Scott Hull</cp:lastModifiedBy>
  <cp:revision>71</cp:revision>
  <dcterms:created xsi:type="dcterms:W3CDTF">2018-06-07T21:39:02Z</dcterms:created>
  <dcterms:modified xsi:type="dcterms:W3CDTF">2024-11-15T17:47:35Z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0x010100CD401524DC532D42A0E0ED886331A72B</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t-dahop@microsoft.com</vt:lpwstr>
  </property>
  <property fmtid="{D5CDD505-2E9C-101B-9397-08002B2CF9AE}" pid="6" name="MSIP_Label_f42aa342-8706-4288-bd11-ebb85995028c_SetDate">
    <vt:lpwstr>2018-06-18T13:45:27.3782680Z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MSIP_Label_5e4b1be8-281e-475d-98b0-21c3457e5a46_Enabled">
    <vt:lpwstr>true</vt:lpwstr>
  </property>
  <property fmtid="{D5CDD505-2E9C-101B-9397-08002B2CF9AE}" pid="11" name="MSIP_Label_5e4b1be8-281e-475d-98b0-21c3457e5a46_SetDate">
    <vt:lpwstr>2024-09-05T19:30:49Z</vt:lpwstr>
  </property>
  <property fmtid="{D5CDD505-2E9C-101B-9397-08002B2CF9AE}" pid="12" name="MSIP_Label_5e4b1be8-281e-475d-98b0-21c3457e5a46_Method">
    <vt:lpwstr>Standard</vt:lpwstr>
  </property>
  <property fmtid="{D5CDD505-2E9C-101B-9397-08002B2CF9AE}" pid="13" name="MSIP_Label_5e4b1be8-281e-475d-98b0-21c3457e5a46_Name">
    <vt:lpwstr>Public</vt:lpwstr>
  </property>
  <property fmtid="{D5CDD505-2E9C-101B-9397-08002B2CF9AE}" pid="14" name="MSIP_Label_5e4b1be8-281e-475d-98b0-21c3457e5a46_SiteId">
    <vt:lpwstr>8b3dd73e-4e72-4679-b191-56da1588712b</vt:lpwstr>
  </property>
  <property fmtid="{D5CDD505-2E9C-101B-9397-08002B2CF9AE}" pid="15" name="MSIP_Label_5e4b1be8-281e-475d-98b0-21c3457e5a46_ActionId">
    <vt:lpwstr>f8edf1b0-1377-47ad-8c46-e125cdaa00ec</vt:lpwstr>
  </property>
  <property fmtid="{D5CDD505-2E9C-101B-9397-08002B2CF9AE}" pid="16" name="MSIP_Label_5e4b1be8-281e-475d-98b0-21c3457e5a46_ContentBits">
    <vt:lpwstr>0</vt:lpwstr>
  </property>
</Properties>
</file>