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C2C_BDE43BF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7209" r:id="rId3"/>
    <p:sldId id="7210" r:id="rId4"/>
    <p:sldId id="7211" r:id="rId5"/>
    <p:sldId id="7213" r:id="rId6"/>
    <p:sldId id="7194" r:id="rId7"/>
    <p:sldId id="7027" r:id="rId8"/>
    <p:sldId id="271" r:id="rId9"/>
    <p:sldId id="7051" r:id="rId10"/>
    <p:sldId id="7070" r:id="rId11"/>
    <p:sldId id="7193" r:id="rId12"/>
    <p:sldId id="264" r:id="rId13"/>
    <p:sldId id="258" r:id="rId14"/>
    <p:sldId id="259" r:id="rId15"/>
    <p:sldId id="269" r:id="rId16"/>
    <p:sldId id="260" r:id="rId17"/>
    <p:sldId id="261" r:id="rId18"/>
    <p:sldId id="263" r:id="rId19"/>
    <p:sldId id="7069" r:id="rId20"/>
    <p:sldId id="7208" r:id="rId21"/>
    <p:sldId id="7072" r:id="rId22"/>
    <p:sldId id="7164" r:id="rId23"/>
    <p:sldId id="72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7DE38-9700-7C86-8D18-E465CEC57F04}" name="Walley, Alexander" initials="" userId="S::Alexander.Walley@bmc.org::1b783211-6abc-4911-bd4d-8d32f46275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E04"/>
    <a:srgbClr val="003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AAFB9-3C86-B5FD-2A41-259CC956141E}" v="27" dt="2024-11-13T13:59:57.666"/>
    <p1510:client id="{C2CADC3F-D0B4-694D-A590-F832C1120E9B}" v="2" dt="2024-11-14T11:42:01.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p:restoredTop sz="75102"/>
  </p:normalViewPr>
  <p:slideViewPr>
    <p:cSldViewPr snapToGrid="0">
      <p:cViewPr varScale="1">
        <p:scale>
          <a:sx n="94" d="100"/>
          <a:sy n="94" d="100"/>
        </p:scale>
        <p:origin x="128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comments/modernComment_1C2C_BDE43BF9.xml><?xml version="1.0" encoding="utf-8"?>
<p188:cmLst xmlns:a="http://schemas.openxmlformats.org/drawingml/2006/main" xmlns:r="http://schemas.openxmlformats.org/officeDocument/2006/relationships" xmlns:p188="http://schemas.microsoft.com/office/powerpoint/2018/8/main">
  <p188:cm id="{64C02BEC-F7FA-B542-81A8-D8523E381458}" authorId="{8307DE38-9700-7C86-8D18-E465CEC57F04}" created="2024-11-10T13:32:21.810">
    <pc:sldMkLst xmlns:pc="http://schemas.microsoft.com/office/powerpoint/2013/main/command">
      <pc:docMk/>
      <pc:sldMk cId="3185851385" sldId="7212"/>
    </pc:sldMkLst>
    <p188:txBody>
      <a:bodyPr/>
      <a:lstStyle/>
      <a:p>
        <a:r>
          <a:rPr lang="en-US"/>
          <a:t>Here is an alternative to the MDPH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9F2BB-FD73-284D-8B4D-259913B2E44D}"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57AE3-7877-5A4B-AFCD-355CF00AB4A6}" type="slidenum">
              <a:rPr lang="en-US" smtClean="0"/>
              <a:t>‹#›</a:t>
            </a:fld>
            <a:endParaRPr lang="en-US"/>
          </a:p>
        </p:txBody>
      </p:sp>
    </p:spTree>
    <p:extLst>
      <p:ext uri="{BB962C8B-B14F-4D97-AF65-F5344CB8AC3E}">
        <p14:creationId xmlns:p14="http://schemas.microsoft.com/office/powerpoint/2010/main" val="63024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opioids/basics/prescribed.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cdc.gov/drugoverdose/deaths/other-drugs.html" TargetMode="External"/><Relationship Id="rId5" Type="http://schemas.openxmlformats.org/officeDocument/2006/relationships/hyperlink" Target="https://www.cdc.gov/opioids/basics/fentanyl.html" TargetMode="External"/><Relationship Id="rId4" Type="http://schemas.openxmlformats.org/officeDocument/2006/relationships/hyperlink" Target="https://www.cdc.gov/opioids/basics/heroin.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7170A-1EBB-44DE-8C5F-A1BDF370C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861B5-6374-CA3D-F0B9-9E8863FC5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43D3A-84BD-F67D-6013-98E959F095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ystem-ui"/>
              </a:rPr>
              <a:t>Friedman JR, </a:t>
            </a:r>
            <a:r>
              <a:rPr lang="en-US" b="0" i="0" dirty="0" err="1">
                <a:solidFill>
                  <a:srgbClr val="212121"/>
                </a:solidFill>
                <a:effectLst/>
                <a:latin typeface="system-ui"/>
              </a:rPr>
              <a:t>Nguemeni</a:t>
            </a:r>
            <a:r>
              <a:rPr lang="en-US" b="0" i="0" dirty="0">
                <a:solidFill>
                  <a:srgbClr val="212121"/>
                </a:solidFill>
                <a:effectLst/>
                <a:latin typeface="system-ui"/>
              </a:rPr>
              <a:t> </a:t>
            </a:r>
            <a:r>
              <a:rPr lang="en-US" b="0" i="0" dirty="0" err="1">
                <a:solidFill>
                  <a:srgbClr val="212121"/>
                </a:solidFill>
                <a:effectLst/>
                <a:latin typeface="system-ui"/>
              </a:rPr>
              <a:t>Tiako</a:t>
            </a:r>
            <a:r>
              <a:rPr lang="en-US" b="0" i="0" dirty="0">
                <a:solidFill>
                  <a:srgbClr val="212121"/>
                </a:solidFill>
                <a:effectLst/>
                <a:latin typeface="system-ui"/>
              </a:rPr>
              <a:t> MJ, Hansen H. Understanding and Addressing Widening Racial Inequalities in Drug Overdose. Am J Psychiatry. 2024 May 1;181(5):381-390. </a:t>
            </a:r>
            <a:r>
              <a:rPr lang="en-US" b="0" i="0" dirty="0" err="1">
                <a:solidFill>
                  <a:srgbClr val="212121"/>
                </a:solidFill>
                <a:effectLst/>
                <a:latin typeface="system-ui"/>
              </a:rPr>
              <a:t>doi</a:t>
            </a:r>
            <a:r>
              <a:rPr lang="en-US" b="0" i="0" dirty="0">
                <a:solidFill>
                  <a:srgbClr val="212121"/>
                </a:solidFill>
                <a:effectLst/>
                <a:latin typeface="system-ui"/>
              </a:rPr>
              <a:t>: 10.1176/appi.ajp.20230917. PMID: 38706336; PMCID: PMC11076008.</a:t>
            </a:r>
            <a:endParaRPr lang="en-US" sz="1200" kern="1200" dirty="0">
              <a:solidFill>
                <a:schemeClr val="tx1"/>
              </a:solidFill>
              <a:effectLst/>
              <a:latin typeface="+mn-lt"/>
              <a:ea typeface="+mn-ea"/>
              <a:cs typeface="+mn-cs"/>
            </a:endParaRPr>
          </a:p>
          <a:p>
            <a:pPr algn="l"/>
            <a:endParaRPr lang="en-US" dirty="0"/>
          </a:p>
          <a:p>
            <a:pPr algn="l"/>
            <a:r>
              <a:rPr lang="en-US" dirty="0"/>
              <a:t>a On the left is shown a simplified representation of the four waves of the United States overdose mortality crisis. The arrows at the bottom of the graph highlight the onset year of each wave. Wave 1 (W1), starting in the early 2000s, is characterized by deaths involving prescription opioids (shown here with fentanyl-involved deaths removed). Wave 2 (W2), starting in 2010, is characterized by deaths involving heroin opioids (shown here with </a:t>
            </a:r>
            <a:r>
              <a:rPr lang="en-US" dirty="0" err="1"/>
              <a:t>fentanylinvolved</a:t>
            </a:r>
            <a:r>
              <a:rPr lang="en-US" dirty="0"/>
              <a:t> deaths removed). Wave 3 (W3), starting in 2013, is characterized by deaths involving fentanyl and other synthetic opioids (shown here with stimulant-involved deaths removed). Wave 4 (W4), starting in 2015, is characterized by deaths involving fentanyl and stimulants. The graphs on the right show trends by racial/ethnic group in each wave of the overdose crisis. Each racial/ethnic group is shown by color, separately for each wave of the overdose crisis (as defined in the left panel). All data were obtained from CDC WONDER. Records from 2022 are provisional and trends may change slightly in final numbers.</a:t>
            </a:r>
          </a:p>
        </p:txBody>
      </p:sp>
      <p:sp>
        <p:nvSpPr>
          <p:cNvPr id="4" name="Slide Number Placeholder 3">
            <a:extLst>
              <a:ext uri="{FF2B5EF4-FFF2-40B4-BE49-F238E27FC236}">
                <a16:creationId xmlns:a16="http://schemas.microsoft.com/office/drawing/2014/main" id="{24385D11-6248-A53A-74E3-5366E5E2D319}"/>
              </a:ext>
            </a:extLst>
          </p:cNvPr>
          <p:cNvSpPr>
            <a:spLocks noGrp="1"/>
          </p:cNvSpPr>
          <p:nvPr>
            <p:ph type="sldNum" sz="quarter" idx="5"/>
          </p:nvPr>
        </p:nvSpPr>
        <p:spPr/>
        <p:txBody>
          <a:bodyPr/>
          <a:lstStyle/>
          <a:p>
            <a:fld id="{F0C4BAE4-A4DC-44DE-9D42-53BBFF1C4D41}" type="slidenum">
              <a:rPr lang="en-US" smtClean="0"/>
              <a:t>4</a:t>
            </a:fld>
            <a:endParaRPr lang="en-US"/>
          </a:p>
        </p:txBody>
      </p:sp>
    </p:spTree>
    <p:extLst>
      <p:ext uri="{BB962C8B-B14F-4D97-AF65-F5344CB8AC3E}">
        <p14:creationId xmlns:p14="http://schemas.microsoft.com/office/powerpoint/2010/main" val="243516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add here that in this scoping review we found little formal evaluation of the programs, inconsistent outcomes</a:t>
            </a:r>
          </a:p>
        </p:txBody>
      </p:sp>
      <p:sp>
        <p:nvSpPr>
          <p:cNvPr id="4" name="Slide Number Placeholder 3"/>
          <p:cNvSpPr>
            <a:spLocks noGrp="1"/>
          </p:cNvSpPr>
          <p:nvPr>
            <p:ph type="sldNum" sz="quarter" idx="5"/>
          </p:nvPr>
        </p:nvSpPr>
        <p:spPr/>
        <p:txBody>
          <a:bodyPr/>
          <a:lstStyle/>
          <a:p>
            <a:fld id="{104D5E8A-28A7-4CFB-ACAA-672892CAAEFA}" type="slidenum">
              <a:rPr lang="en-US" smtClean="0"/>
              <a:t>5</a:t>
            </a:fld>
            <a:endParaRPr lang="en-US"/>
          </a:p>
        </p:txBody>
      </p:sp>
    </p:spTree>
    <p:extLst>
      <p:ext uri="{BB962C8B-B14F-4D97-AF65-F5344CB8AC3E}">
        <p14:creationId xmlns:p14="http://schemas.microsoft.com/office/powerpoint/2010/main" val="100131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a:t>
            </a:r>
          </a:p>
        </p:txBody>
      </p:sp>
    </p:spTree>
    <p:extLst>
      <p:ext uri="{BB962C8B-B14F-4D97-AF65-F5344CB8AC3E}">
        <p14:creationId xmlns:p14="http://schemas.microsoft.com/office/powerpoint/2010/main" val="90937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44138-7D20-4188-B654-739FAEAE44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655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04D5E8A-28A7-4CFB-ACAA-672892CAAEFA}" type="slidenum">
              <a:rPr lang="en-US"/>
              <a:t>9</a:t>
            </a:fld>
            <a:endParaRPr lang="en-US"/>
          </a:p>
        </p:txBody>
      </p:sp>
    </p:spTree>
    <p:extLst>
      <p:ext uri="{BB962C8B-B14F-4D97-AF65-F5344CB8AC3E}">
        <p14:creationId xmlns:p14="http://schemas.microsoft.com/office/powerpoint/2010/main" val="109348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04D5E8A-28A7-4CFB-ACAA-672892CAAEFA}" type="slidenum">
              <a:rPr lang="en-US"/>
              <a:t>10</a:t>
            </a:fld>
            <a:endParaRPr lang="en-US"/>
          </a:p>
        </p:txBody>
      </p:sp>
    </p:spTree>
    <p:extLst>
      <p:ext uri="{BB962C8B-B14F-4D97-AF65-F5344CB8AC3E}">
        <p14:creationId xmlns:p14="http://schemas.microsoft.com/office/powerpoint/2010/main" val="140032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Open Sans" panose="020B0606030504020204" pitchFamily="34" charset="0"/>
              </a:rPr>
              <a:t>This rise in opioid overdose deaths can be outlined in three distinct waves.</a:t>
            </a:r>
          </a:p>
          <a:p>
            <a:pPr algn="l">
              <a:buFont typeface="+mj-lt"/>
              <a:buAutoNum type="arabicPeriod"/>
            </a:pPr>
            <a:r>
              <a:rPr lang="en-US" b="0" i="0">
                <a:solidFill>
                  <a:srgbClr val="000000"/>
                </a:solidFill>
                <a:effectLst/>
                <a:latin typeface="Open Sans" panose="020B0606030504020204" pitchFamily="34" charset="0"/>
              </a:rPr>
              <a:t>The first wave began with increased prescribing of opioids in the 1990s, with overdose deaths involving </a:t>
            </a:r>
            <a:r>
              <a:rPr lang="en-US" b="0" i="0" u="sng">
                <a:solidFill>
                  <a:srgbClr val="075290"/>
                </a:solidFill>
                <a:effectLst/>
                <a:latin typeface="Open Sans" panose="020B0606030504020204" pitchFamily="34" charset="0"/>
                <a:hlinkClick r:id="rId3"/>
              </a:rPr>
              <a:t>prescription opioids</a:t>
            </a:r>
            <a:r>
              <a:rPr lang="en-US" b="0" i="0">
                <a:solidFill>
                  <a:srgbClr val="000000"/>
                </a:solidFill>
                <a:effectLst/>
                <a:latin typeface="Open Sans" panose="020B0606030504020204" pitchFamily="34" charset="0"/>
              </a:rPr>
              <a:t> (natural and semi-synthetic opioids and methadone) increasing since at least 1999</a:t>
            </a:r>
            <a:r>
              <a:rPr lang="en-US" b="0" i="0" u="none" strike="noStrike" baseline="30000">
                <a:solidFill>
                  <a:srgbClr val="000000"/>
                </a:solidFill>
                <a:effectLst/>
                <a:latin typeface="Open Sans" panose="020B0606030504020204" pitchFamily="34" charset="0"/>
              </a:rPr>
              <a:t>3</a:t>
            </a:r>
            <a:r>
              <a:rPr lang="en-US" b="0" i="0">
                <a:solidFill>
                  <a:srgbClr val="000000"/>
                </a:solidFill>
                <a:effectLst/>
                <a:latin typeface="Open Sans" panose="020B0606030504020204" pitchFamily="34" charset="0"/>
              </a:rPr>
              <a:t>.</a:t>
            </a:r>
          </a:p>
          <a:p>
            <a:pPr algn="l">
              <a:buFont typeface="+mj-lt"/>
              <a:buAutoNum type="arabicPeriod"/>
            </a:pPr>
            <a:r>
              <a:rPr lang="en-US" b="0" i="0">
                <a:solidFill>
                  <a:srgbClr val="000000"/>
                </a:solidFill>
                <a:effectLst/>
                <a:latin typeface="Open Sans" panose="020B0606030504020204" pitchFamily="34" charset="0"/>
              </a:rPr>
              <a:t>The second wave began in 2010, with rapid increases in overdose deaths involving </a:t>
            </a:r>
            <a:r>
              <a:rPr lang="en-US" b="0" i="0" u="sng">
                <a:solidFill>
                  <a:srgbClr val="075290"/>
                </a:solidFill>
                <a:effectLst/>
                <a:latin typeface="Open Sans" panose="020B0606030504020204" pitchFamily="34" charset="0"/>
                <a:hlinkClick r:id="rId4"/>
              </a:rPr>
              <a:t>heroin</a:t>
            </a:r>
            <a:r>
              <a:rPr lang="en-US" b="0" i="0" u="none" strike="noStrike" baseline="30000">
                <a:solidFill>
                  <a:srgbClr val="000000"/>
                </a:solidFill>
                <a:effectLst/>
                <a:latin typeface="Open Sans" panose="020B0606030504020204" pitchFamily="34" charset="0"/>
              </a:rPr>
              <a:t>4</a:t>
            </a:r>
            <a:r>
              <a:rPr lang="en-US" b="0" i="0">
                <a:solidFill>
                  <a:srgbClr val="000000"/>
                </a:solidFill>
                <a:effectLst/>
                <a:latin typeface="Open Sans" panose="020B0606030504020204" pitchFamily="34" charset="0"/>
              </a:rPr>
              <a:t>.</a:t>
            </a:r>
          </a:p>
          <a:p>
            <a:pPr algn="l">
              <a:buFont typeface="+mj-lt"/>
              <a:buAutoNum type="arabicPeriod"/>
            </a:pPr>
            <a:r>
              <a:rPr lang="en-US" b="0" i="0">
                <a:solidFill>
                  <a:srgbClr val="000000"/>
                </a:solidFill>
                <a:effectLst/>
                <a:latin typeface="Open Sans" panose="020B0606030504020204" pitchFamily="34" charset="0"/>
              </a:rPr>
              <a:t>The third wave began in 2013, with significant increases in overdose deaths involving synthetic opioids, particularly those involving illicitly manufactured </a:t>
            </a:r>
            <a:r>
              <a:rPr lang="en-US" b="0" i="0" u="sng">
                <a:solidFill>
                  <a:srgbClr val="075290"/>
                </a:solidFill>
                <a:effectLst/>
                <a:latin typeface="Open Sans" panose="020B0606030504020204" pitchFamily="34" charset="0"/>
                <a:hlinkClick r:id="rId5"/>
              </a:rPr>
              <a:t>fentanyl</a:t>
            </a:r>
            <a:r>
              <a:rPr lang="en-US" b="0" i="0" u="none" strike="noStrike" baseline="30000">
                <a:solidFill>
                  <a:srgbClr val="000000"/>
                </a:solidFill>
                <a:effectLst/>
                <a:latin typeface="Open Sans" panose="020B0606030504020204" pitchFamily="34" charset="0"/>
              </a:rPr>
              <a:t>5,6,7</a:t>
            </a:r>
            <a:r>
              <a:rPr lang="en-US" b="0" i="0">
                <a:solidFill>
                  <a:srgbClr val="000000"/>
                </a:solidFill>
                <a:effectLst/>
                <a:latin typeface="Open Sans" panose="020B0606030504020204" pitchFamily="34" charset="0"/>
              </a:rPr>
              <a:t>. The market for illicitly manufactured fentanyl continues to change, and it can be found in combination with heroin, counterfeit pills, and cocaine.</a:t>
            </a:r>
            <a:r>
              <a:rPr lang="en-US" b="0" i="0" u="none" strike="noStrike" baseline="30000">
                <a:solidFill>
                  <a:srgbClr val="000000"/>
                </a:solidFill>
                <a:effectLst/>
                <a:latin typeface="Open Sans" panose="020B0606030504020204" pitchFamily="34" charset="0"/>
              </a:rPr>
              <a:t>8</a:t>
            </a: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Many opioid-involved overdose deaths also include </a:t>
            </a:r>
            <a:r>
              <a:rPr lang="en-US" b="0" i="0" u="sng">
                <a:solidFill>
                  <a:srgbClr val="075290"/>
                </a:solidFill>
                <a:effectLst/>
                <a:latin typeface="Open Sans" panose="020B0606030504020204" pitchFamily="34" charset="0"/>
                <a:hlinkClick r:id="rId6"/>
              </a:rPr>
              <a:t>other drugs</a:t>
            </a:r>
            <a:r>
              <a:rPr lang="en-US" b="0" i="0" u="none" strike="noStrike" baseline="30000">
                <a:solidFill>
                  <a:srgbClr val="000000"/>
                </a:solidFill>
                <a:effectLst/>
                <a:latin typeface="Open Sans" panose="020B0606030504020204" pitchFamily="34" charset="0"/>
              </a:rPr>
              <a:t>9.10</a:t>
            </a:r>
            <a:r>
              <a:rPr lang="en-US" b="0" i="0">
                <a:solidFill>
                  <a:srgbClr val="000000"/>
                </a:solidFill>
                <a:effectLst/>
                <a:latin typeface="Open Sans" panose="020B0606030504020204" pitchFamily="34" charset="0"/>
              </a:rPr>
              <a:t>.</a:t>
            </a:r>
          </a:p>
          <a:p>
            <a:endParaRPr lang="en-US"/>
          </a:p>
          <a:p>
            <a:r>
              <a:rPr lang="en-US"/>
              <a:t>https://</a:t>
            </a:r>
            <a:r>
              <a:rPr lang="en-US" err="1"/>
              <a:t>www.cdc.gov</a:t>
            </a:r>
            <a:r>
              <a:rPr lang="en-US"/>
              <a:t>/opioids/basics/</a:t>
            </a:r>
            <a:r>
              <a:rPr lang="en-US" err="1"/>
              <a:t>epidemic.html</a:t>
            </a:r>
            <a:endParaRPr lang="en-US"/>
          </a:p>
          <a:p>
            <a:r>
              <a:rPr lang="en-US" err="1"/>
              <a:t>Ciccarone</a:t>
            </a:r>
            <a:r>
              <a:rPr lang="en-US"/>
              <a:t> D. The triple wave epidemic: supply and demand drivers of the US opioid overdose crisis. Int J Drug Policy. 2019;71:183-188. doi:10.1016/j.drugpo.2019.01.010 2. </a:t>
            </a:r>
          </a:p>
          <a:p>
            <a:r>
              <a:rPr lang="en-US" err="1"/>
              <a:t>Ciccarone</a:t>
            </a:r>
            <a:r>
              <a:rPr lang="en-US"/>
              <a:t> D. The rise of illicit </a:t>
            </a:r>
            <a:r>
              <a:rPr lang="en-US" err="1"/>
              <a:t>fentanyls</a:t>
            </a:r>
            <a:r>
              <a:rPr lang="en-US"/>
              <a:t>, stimulants and the fourth wave of the opioid overdose crisis. </a:t>
            </a:r>
            <a:r>
              <a:rPr lang="en-US" err="1"/>
              <a:t>Curr</a:t>
            </a:r>
            <a:r>
              <a:rPr lang="en-US"/>
              <a:t> </a:t>
            </a:r>
            <a:r>
              <a:rPr lang="en-US" err="1"/>
              <a:t>Opin</a:t>
            </a:r>
            <a:r>
              <a:rPr lang="en-US"/>
              <a:t> Psychiatry. 2021;34(4):344-350. doi:10.1097/YCO.0000000000000717</a:t>
            </a:r>
          </a:p>
        </p:txBody>
      </p:sp>
      <p:sp>
        <p:nvSpPr>
          <p:cNvPr id="4" name="Slide Number Placeholder 3"/>
          <p:cNvSpPr>
            <a:spLocks noGrp="1"/>
          </p:cNvSpPr>
          <p:nvPr>
            <p:ph type="sldNum" sz="quarter" idx="5"/>
          </p:nvPr>
        </p:nvSpPr>
        <p:spPr/>
        <p:txBody>
          <a:bodyPr/>
          <a:lstStyle/>
          <a:p>
            <a:fld id="{F0C4BAE4-A4DC-44DE-9D42-53BBFF1C4D41}" type="slidenum">
              <a:rPr lang="en-US" smtClean="0"/>
              <a:t>20</a:t>
            </a:fld>
            <a:endParaRPr lang="en-US"/>
          </a:p>
        </p:txBody>
      </p:sp>
    </p:spTree>
    <p:extLst>
      <p:ext uri="{BB962C8B-B14F-4D97-AF65-F5344CB8AC3E}">
        <p14:creationId xmlns:p14="http://schemas.microsoft.com/office/powerpoint/2010/main" val="416275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https://www.mass.gov/doc/opioid-related-overdose-deaths-demographics-june-2022/download</a:t>
            </a:r>
          </a:p>
        </p:txBody>
      </p:sp>
      <p:sp>
        <p:nvSpPr>
          <p:cNvPr id="4" name="Slide Number Placeholder 3"/>
          <p:cNvSpPr>
            <a:spLocks noGrp="1"/>
          </p:cNvSpPr>
          <p:nvPr>
            <p:ph type="sldNum" sz="quarter" idx="5"/>
          </p:nvPr>
        </p:nvSpPr>
        <p:spPr/>
        <p:txBody>
          <a:bodyPr/>
          <a:lstStyle/>
          <a:p>
            <a:fld id="{EA3C40CC-C92A-42BC-B95F-AB6D783CE55A}" type="slidenum">
              <a:rPr lang="en-US" smtClean="0"/>
              <a:t>21</a:t>
            </a:fld>
            <a:endParaRPr lang="en-US"/>
          </a:p>
        </p:txBody>
      </p:sp>
    </p:spTree>
    <p:extLst>
      <p:ext uri="{BB962C8B-B14F-4D97-AF65-F5344CB8AC3E}">
        <p14:creationId xmlns:p14="http://schemas.microsoft.com/office/powerpoint/2010/main" val="256005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29D2-EC1D-1A15-4F09-56B036CEE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F2845-F595-9DF8-8422-81DEC84B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121D8-AABE-08EA-58AF-962D93AC02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system-ui"/>
              </a:rPr>
              <a:t>Friedman JR, </a:t>
            </a:r>
            <a:r>
              <a:rPr lang="en-US" b="0" i="0" err="1">
                <a:solidFill>
                  <a:srgbClr val="212121"/>
                </a:solidFill>
                <a:effectLst/>
                <a:latin typeface="system-ui"/>
              </a:rPr>
              <a:t>Nguemeni</a:t>
            </a:r>
            <a:r>
              <a:rPr lang="en-US" b="0" i="0">
                <a:solidFill>
                  <a:srgbClr val="212121"/>
                </a:solidFill>
                <a:effectLst/>
                <a:latin typeface="system-ui"/>
              </a:rPr>
              <a:t> </a:t>
            </a:r>
            <a:r>
              <a:rPr lang="en-US" b="0" i="0" err="1">
                <a:solidFill>
                  <a:srgbClr val="212121"/>
                </a:solidFill>
                <a:effectLst/>
                <a:latin typeface="system-ui"/>
              </a:rPr>
              <a:t>Tiako</a:t>
            </a:r>
            <a:r>
              <a:rPr lang="en-US" b="0" i="0">
                <a:solidFill>
                  <a:srgbClr val="212121"/>
                </a:solidFill>
                <a:effectLst/>
                <a:latin typeface="system-ui"/>
              </a:rPr>
              <a:t> MJ, Hansen H. Understanding and Addressing Widening Racial Inequalities in Drug Overdose. Am J Psychiatry. 2024 May 1;181(5):381-390. </a:t>
            </a:r>
            <a:r>
              <a:rPr lang="en-US" b="0" i="0" err="1">
                <a:solidFill>
                  <a:srgbClr val="212121"/>
                </a:solidFill>
                <a:effectLst/>
                <a:latin typeface="system-ui"/>
              </a:rPr>
              <a:t>doi</a:t>
            </a:r>
            <a:r>
              <a:rPr lang="en-US" b="0" i="0">
                <a:solidFill>
                  <a:srgbClr val="212121"/>
                </a:solidFill>
                <a:effectLst/>
                <a:latin typeface="system-ui"/>
              </a:rPr>
              <a:t>: 10.1176/appi.ajp.20230917. PMID: 38706336; PMCID: PMC11076008.</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6D91A49-4FBC-D69C-8961-A9D7C8A99BF1}"/>
              </a:ext>
            </a:extLst>
          </p:cNvPr>
          <p:cNvSpPr>
            <a:spLocks noGrp="1"/>
          </p:cNvSpPr>
          <p:nvPr>
            <p:ph type="sldNum" sz="quarter" idx="5"/>
          </p:nvPr>
        </p:nvSpPr>
        <p:spPr/>
        <p:txBody>
          <a:bodyPr/>
          <a:lstStyle/>
          <a:p>
            <a:fld id="{EA3C40CC-C92A-42BC-B95F-AB6D783CE55A}" type="slidenum">
              <a:rPr lang="en-US" smtClean="0"/>
              <a:t>22</a:t>
            </a:fld>
            <a:endParaRPr lang="en-US"/>
          </a:p>
        </p:txBody>
      </p:sp>
    </p:spTree>
    <p:extLst>
      <p:ext uri="{BB962C8B-B14F-4D97-AF65-F5344CB8AC3E}">
        <p14:creationId xmlns:p14="http://schemas.microsoft.com/office/powerpoint/2010/main" val="124942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0"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78951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87" name="Title Text"/>
          <p:cNvSpPr txBox="1">
            <a:spLocks noGrp="1"/>
          </p:cNvSpPr>
          <p:nvPr>
            <p:ph type="title"/>
          </p:nvPr>
        </p:nvSpPr>
        <p:spPr>
          <a:prstGeom prst="rect">
            <a:avLst/>
          </a:prstGeom>
        </p:spPr>
        <p:txBody>
          <a:bodyPr/>
          <a:lstStyle/>
          <a:p>
            <a:r>
              <a:t>Title Text</a:t>
            </a:r>
          </a:p>
        </p:txBody>
      </p:sp>
      <p:sp>
        <p:nvSpPr>
          <p:cNvPr id="388"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2617109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012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134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0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69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101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782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837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8199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686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81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19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11/14/24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01034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rontopostoverdose.org/" TargetMode="Externa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C2C_BDE43BF9.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80"/>
        </a:solidFill>
        <a:effectLst/>
      </p:bgPr>
    </p:bg>
    <p:spTree>
      <p:nvGrpSpPr>
        <p:cNvPr id="1" name=""/>
        <p:cNvGrpSpPr/>
        <p:nvPr/>
      </p:nvGrpSpPr>
      <p:grpSpPr>
        <a:xfrm>
          <a:off x="0" y="0"/>
          <a:ext cx="0" cy="0"/>
          <a:chOff x="0" y="0"/>
          <a:chExt cx="0" cy="0"/>
        </a:xfrm>
      </p:grpSpPr>
      <p:grpSp>
        <p:nvGrpSpPr>
          <p:cNvPr id="7" name="Group 7"/>
          <p:cNvGrpSpPr/>
          <p:nvPr/>
        </p:nvGrpSpPr>
        <p:grpSpPr>
          <a:xfrm>
            <a:off x="9911257" y="3941379"/>
            <a:ext cx="1891862" cy="8438383"/>
            <a:chOff x="1907579" y="513949"/>
            <a:chExt cx="1480541" cy="6554392"/>
          </a:xfrm>
        </p:grpSpPr>
        <p:sp>
          <p:nvSpPr>
            <p:cNvPr id="8" name="Freeform 8"/>
            <p:cNvSpPr/>
            <p:nvPr/>
          </p:nvSpPr>
          <p:spPr>
            <a:xfrm>
              <a:off x="1907579" y="513949"/>
              <a:ext cx="1480541" cy="6554392"/>
            </a:xfrm>
            <a:custGeom>
              <a:avLst/>
              <a:gdLst/>
              <a:ahLst/>
              <a:cxnLst/>
              <a:rect l="l" t="t" r="r" b="b"/>
              <a:pathLst>
                <a:path w="3093720" h="7030720">
                  <a:moveTo>
                    <a:pt x="0" y="0"/>
                  </a:moveTo>
                  <a:lnTo>
                    <a:pt x="2293620" y="0"/>
                  </a:lnTo>
                  <a:cubicBezTo>
                    <a:pt x="2735580" y="0"/>
                    <a:pt x="3093720" y="358140"/>
                    <a:pt x="3093720" y="800100"/>
                  </a:cubicBezTo>
                  <a:lnTo>
                    <a:pt x="3093720" y="7030720"/>
                  </a:lnTo>
                  <a:lnTo>
                    <a:pt x="0" y="7030720"/>
                  </a:lnTo>
                  <a:lnTo>
                    <a:pt x="0" y="0"/>
                  </a:lnTo>
                  <a:close/>
                </a:path>
              </a:pathLst>
            </a:custGeom>
            <a:solidFill>
              <a:srgbClr val="16448C">
                <a:alpha val="49804"/>
              </a:srgbClr>
            </a:solidFill>
            <a:ln w="12700">
              <a:solidFill>
                <a:srgbClr val="000000"/>
              </a:solidFill>
            </a:ln>
          </p:spPr>
          <p:txBody>
            <a:bodyPr/>
            <a:lstStyle/>
            <a:p>
              <a:endParaRPr lang="en-US"/>
            </a:p>
          </p:txBody>
        </p:sp>
      </p:grpSp>
      <p:sp>
        <p:nvSpPr>
          <p:cNvPr id="16" name="Rectangle 15"/>
          <p:cNvSpPr/>
          <p:nvPr/>
        </p:nvSpPr>
        <p:spPr>
          <a:xfrm>
            <a:off x="0" y="6123604"/>
            <a:ext cx="12202510" cy="6249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2"/>
          <p:cNvGrpSpPr/>
          <p:nvPr/>
        </p:nvGrpSpPr>
        <p:grpSpPr>
          <a:xfrm rot="-5400000">
            <a:off x="10552836" y="-746111"/>
            <a:ext cx="1172599" cy="2664821"/>
            <a:chOff x="0" y="0"/>
            <a:chExt cx="3093720" cy="7030720"/>
          </a:xfrm>
        </p:grpSpPr>
        <p:sp>
          <p:nvSpPr>
            <p:cNvPr id="3" name="Freeform 3"/>
            <p:cNvSpPr/>
            <p:nvPr/>
          </p:nvSpPr>
          <p:spPr>
            <a:xfrm>
              <a:off x="0" y="0"/>
              <a:ext cx="3093720" cy="7030720"/>
            </a:xfrm>
            <a:custGeom>
              <a:avLst/>
              <a:gdLst/>
              <a:ahLst/>
              <a:cxnLst/>
              <a:rect l="l" t="t" r="r" b="b"/>
              <a:pathLst>
                <a:path w="3093720" h="7030720">
                  <a:moveTo>
                    <a:pt x="0" y="0"/>
                  </a:moveTo>
                  <a:lnTo>
                    <a:pt x="2293620" y="0"/>
                  </a:lnTo>
                  <a:cubicBezTo>
                    <a:pt x="2735580" y="0"/>
                    <a:pt x="3093720" y="358140"/>
                    <a:pt x="3093720" y="800100"/>
                  </a:cubicBezTo>
                  <a:lnTo>
                    <a:pt x="3093720" y="7030720"/>
                  </a:lnTo>
                  <a:lnTo>
                    <a:pt x="0" y="7030720"/>
                  </a:lnTo>
                  <a:lnTo>
                    <a:pt x="0" y="0"/>
                  </a:lnTo>
                  <a:close/>
                </a:path>
              </a:pathLst>
            </a:custGeom>
            <a:solidFill>
              <a:srgbClr val="16448C">
                <a:alpha val="49804"/>
              </a:srgbClr>
            </a:solidFill>
            <a:ln w="12700">
              <a:solidFill>
                <a:srgbClr val="000000"/>
              </a:solidFill>
            </a:ln>
          </p:spPr>
          <p:txBody>
            <a:bodyPr/>
            <a:lstStyle/>
            <a:p>
              <a:endParaRPr lang="en-US"/>
            </a:p>
          </p:txBody>
        </p:sp>
      </p:grpSp>
      <p:grpSp>
        <p:nvGrpSpPr>
          <p:cNvPr id="4" name="Group 4"/>
          <p:cNvGrpSpPr/>
          <p:nvPr/>
        </p:nvGrpSpPr>
        <p:grpSpPr>
          <a:xfrm>
            <a:off x="0" y="1602523"/>
            <a:ext cx="2749638" cy="2817707"/>
            <a:chOff x="0" y="0"/>
            <a:chExt cx="1086277" cy="1113168"/>
          </a:xfrm>
          <a:solidFill>
            <a:schemeClr val="tx2">
              <a:lumMod val="75000"/>
            </a:schemeClr>
          </a:solidFill>
        </p:grpSpPr>
        <p:sp>
          <p:nvSpPr>
            <p:cNvPr id="5" name="Freeform 5"/>
            <p:cNvSpPr/>
            <p:nvPr/>
          </p:nvSpPr>
          <p:spPr>
            <a:xfrm>
              <a:off x="0" y="0"/>
              <a:ext cx="1086277" cy="1113168"/>
            </a:xfrm>
            <a:custGeom>
              <a:avLst/>
              <a:gdLst/>
              <a:ahLst/>
              <a:cxnLst/>
              <a:rect l="l" t="t" r="r" b="b"/>
              <a:pathLst>
                <a:path w="1086277" h="1113168">
                  <a:moveTo>
                    <a:pt x="0" y="0"/>
                  </a:moveTo>
                  <a:lnTo>
                    <a:pt x="1086277" y="0"/>
                  </a:lnTo>
                  <a:lnTo>
                    <a:pt x="1086277" y="1113168"/>
                  </a:lnTo>
                  <a:lnTo>
                    <a:pt x="0" y="1113168"/>
                  </a:lnTo>
                  <a:close/>
                </a:path>
              </a:pathLst>
            </a:custGeom>
            <a:grpFill/>
          </p:spPr>
          <p:txBody>
            <a:bodyPr/>
            <a:lstStyle/>
            <a:p>
              <a:endParaRPr lang="en-US"/>
            </a:p>
          </p:txBody>
        </p:sp>
        <p:sp>
          <p:nvSpPr>
            <p:cNvPr id="6" name="TextBox 6"/>
            <p:cNvSpPr txBox="1"/>
            <p:nvPr/>
          </p:nvSpPr>
          <p:spPr>
            <a:xfrm>
              <a:off x="0" y="-47625"/>
              <a:ext cx="1086277" cy="1160793"/>
            </a:xfrm>
            <a:prstGeom prst="rect">
              <a:avLst/>
            </a:prstGeom>
            <a:grpFill/>
          </p:spPr>
          <p:txBody>
            <a:bodyPr lIns="33867" tIns="33867" rIns="33867" bIns="33867" rtlCol="0" anchor="ctr"/>
            <a:lstStyle/>
            <a:p>
              <a:pPr algn="ctr" defTabSz="609630">
                <a:lnSpc>
                  <a:spcPts val="2239"/>
                </a:lnSpc>
              </a:pPr>
              <a:endParaRPr sz="1200">
                <a:solidFill>
                  <a:prstClr val="black"/>
                </a:solidFill>
                <a:latin typeface="Calibri"/>
              </a:endParaRPr>
            </a:p>
          </p:txBody>
        </p:sp>
      </p:grpSp>
      <p:sp>
        <p:nvSpPr>
          <p:cNvPr id="9" name="Freeform 9"/>
          <p:cNvSpPr/>
          <p:nvPr/>
        </p:nvSpPr>
        <p:spPr>
          <a:xfrm>
            <a:off x="0" y="0"/>
            <a:ext cx="3090929" cy="2743200"/>
          </a:xfrm>
          <a:custGeom>
            <a:avLst/>
            <a:gdLst/>
            <a:ahLst/>
            <a:cxnLst/>
            <a:rect l="l" t="t" r="r" b="b"/>
            <a:pathLst>
              <a:path w="4636394" h="4114800">
                <a:moveTo>
                  <a:pt x="0" y="0"/>
                </a:moveTo>
                <a:lnTo>
                  <a:pt x="4636394" y="0"/>
                </a:lnTo>
                <a:lnTo>
                  <a:pt x="46363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 y="3185346"/>
            <a:ext cx="3090929" cy="2743200"/>
          </a:xfrm>
          <a:custGeom>
            <a:avLst/>
            <a:gdLst/>
            <a:ahLst/>
            <a:cxnLst/>
            <a:rect l="l" t="t" r="r" b="b"/>
            <a:pathLst>
              <a:path w="4636394" h="4114800">
                <a:moveTo>
                  <a:pt x="0" y="0"/>
                </a:moveTo>
                <a:lnTo>
                  <a:pt x="4636394" y="0"/>
                </a:lnTo>
                <a:lnTo>
                  <a:pt x="46363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3227176" y="969029"/>
            <a:ext cx="8339634" cy="3398366"/>
          </a:xfrm>
          <a:prstGeom prst="rect">
            <a:avLst/>
          </a:prstGeom>
        </p:spPr>
        <p:txBody>
          <a:bodyPr lIns="0" tIns="0" rIns="0" bIns="0" rtlCol="0" anchor="t">
            <a:spAutoFit/>
          </a:bodyPr>
          <a:lstStyle/>
          <a:p>
            <a:pPr algn="ctr" defTabSz="609630">
              <a:lnSpc>
                <a:spcPts val="5275"/>
              </a:lnSpc>
              <a:spcBef>
                <a:spcPct val="0"/>
              </a:spcBef>
            </a:pPr>
            <a:r>
              <a:rPr lang="en-US" sz="3768" b="1">
                <a:solidFill>
                  <a:srgbClr val="FFFFFF"/>
                </a:solidFill>
                <a:latin typeface="Calibri (MS) Bold"/>
                <a:ea typeface="Calibri (MS) Bold"/>
                <a:cs typeface="Calibri (MS) Bold"/>
                <a:sym typeface="Calibri (MS) Bold"/>
              </a:rPr>
              <a:t>Implementation of Post-Overdose Outreach Program Strategies and Toolkit Modules for overdose Survivors Who Use Cocaine and Methamphetamine</a:t>
            </a:r>
          </a:p>
        </p:txBody>
      </p:sp>
      <p:sp>
        <p:nvSpPr>
          <p:cNvPr id="12" name="TextBox 12"/>
          <p:cNvSpPr txBox="1"/>
          <p:nvPr/>
        </p:nvSpPr>
        <p:spPr>
          <a:xfrm>
            <a:off x="4003911" y="4553002"/>
            <a:ext cx="6643068" cy="1384995"/>
          </a:xfrm>
          <a:prstGeom prst="rect">
            <a:avLst/>
          </a:prstGeom>
        </p:spPr>
        <p:txBody>
          <a:bodyPr wrap="square" lIns="0" tIns="0" rIns="0" bIns="0" rtlCol="0" anchor="t">
            <a:spAutoFit/>
          </a:bodyPr>
          <a:lstStyle/>
          <a:p>
            <a:pPr algn="ctr" defTabSz="609630">
              <a:lnSpc>
                <a:spcPts val="3640"/>
              </a:lnSpc>
              <a:spcBef>
                <a:spcPct val="0"/>
              </a:spcBef>
            </a:pPr>
            <a:r>
              <a:rPr lang="en-US" sz="2000">
                <a:solidFill>
                  <a:srgbClr val="FFFFFF"/>
                </a:solidFill>
                <a:latin typeface="Calibri (MS)"/>
                <a:ea typeface="Calibri (MS)"/>
                <a:cs typeface="Calibri (MS)"/>
                <a:sym typeface="Calibri (MS)"/>
              </a:rPr>
              <a:t>Sarah Bagley, MD, MSc on behalf of PRONTO team</a:t>
            </a:r>
          </a:p>
          <a:p>
            <a:pPr algn="ctr" defTabSz="609630">
              <a:lnSpc>
                <a:spcPts val="3640"/>
              </a:lnSpc>
              <a:spcBef>
                <a:spcPct val="0"/>
              </a:spcBef>
            </a:pPr>
            <a:r>
              <a:rPr lang="en-US" sz="2000">
                <a:solidFill>
                  <a:srgbClr val="FFFFFF"/>
                </a:solidFill>
                <a:latin typeface="Calibri (MS)"/>
                <a:ea typeface="Calibri (MS)"/>
                <a:cs typeface="Calibri (MS)"/>
                <a:sym typeface="Calibri (MS)"/>
              </a:rPr>
              <a:t>November 14, 2025</a:t>
            </a:r>
          </a:p>
          <a:p>
            <a:pPr algn="ctr" defTabSz="609630">
              <a:lnSpc>
                <a:spcPts val="3640"/>
              </a:lnSpc>
              <a:spcBef>
                <a:spcPct val="0"/>
              </a:spcBef>
            </a:pPr>
            <a:r>
              <a:rPr lang="en-US" sz="2000">
                <a:solidFill>
                  <a:srgbClr val="FFFFFF"/>
                </a:solidFill>
                <a:latin typeface="Calibri (MS)"/>
                <a:ea typeface="Calibri (MS)"/>
                <a:cs typeface="Calibri (MS)"/>
                <a:sym typeface="Calibri (MS)"/>
              </a:rPr>
              <a:t>AMERSA's Annual National Conference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37" y="6154266"/>
            <a:ext cx="1195851" cy="5102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001" y="6191765"/>
            <a:ext cx="2384507" cy="43523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7642" y="6299621"/>
            <a:ext cx="2857723" cy="364876"/>
          </a:xfrm>
          <a:prstGeom prst="rect">
            <a:avLst/>
          </a:prstGeom>
        </p:spPr>
      </p:pic>
    </p:spTree>
    <p:extLst>
      <p:ext uri="{BB962C8B-B14F-4D97-AF65-F5344CB8AC3E}">
        <p14:creationId xmlns:p14="http://schemas.microsoft.com/office/powerpoint/2010/main" val="338753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87C287-5F14-D303-AA12-913037DFBF60}"/>
              </a:ext>
            </a:extLst>
          </p:cNvPr>
          <p:cNvSpPr/>
          <p:nvPr/>
        </p:nvSpPr>
        <p:spPr>
          <a:xfrm>
            <a:off x="8583805" y="2257933"/>
            <a:ext cx="2934729" cy="38923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4C5992-BB73-CE2C-D24A-5763B0C10C78}"/>
              </a:ext>
            </a:extLst>
          </p:cNvPr>
          <p:cNvSpPr/>
          <p:nvPr/>
        </p:nvSpPr>
        <p:spPr>
          <a:xfrm>
            <a:off x="4784101" y="2257933"/>
            <a:ext cx="2934729" cy="38923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378658-7AEF-4212-F4B1-0FD7B8F8D63C}"/>
              </a:ext>
            </a:extLst>
          </p:cNvPr>
          <p:cNvSpPr/>
          <p:nvPr/>
        </p:nvSpPr>
        <p:spPr>
          <a:xfrm>
            <a:off x="943210" y="2257933"/>
            <a:ext cx="2934729" cy="38923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A3E2E5-7FFB-765A-D2D4-FA068C850A24}"/>
              </a:ext>
            </a:extLst>
          </p:cNvPr>
          <p:cNvSpPr txBox="1"/>
          <p:nvPr/>
        </p:nvSpPr>
        <p:spPr>
          <a:xfrm>
            <a:off x="832588" y="394982"/>
            <a:ext cx="10837754" cy="146313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2800" b="1" kern="1200">
                <a:solidFill>
                  <a:schemeClr val="bg1"/>
                </a:solidFill>
                <a:latin typeface="Calibri" panose="020F0502020204030204" pitchFamily="34" charset="0"/>
                <a:ea typeface="+mj-ea"/>
                <a:cs typeface="Calibri" panose="020F0502020204030204" pitchFamily="34" charset="0"/>
              </a:rPr>
              <a:t>Examples of toolkit items</a:t>
            </a:r>
            <a:endParaRPr lang="en-US" sz="2800" kern="1200">
              <a:solidFill>
                <a:schemeClr val="bg1"/>
              </a:solidFill>
              <a:latin typeface="Calibri" panose="020F0502020204030204" pitchFamily="34" charset="0"/>
              <a:ea typeface="+mj-ea"/>
              <a:cs typeface="Calibri" panose="020F0502020204030204" pitchFamily="34" charset="0"/>
            </a:endParaRPr>
          </a:p>
          <a:p>
            <a:pPr algn="ctr">
              <a:lnSpc>
                <a:spcPct val="90000"/>
              </a:lnSpc>
              <a:spcBef>
                <a:spcPct val="0"/>
              </a:spcBef>
              <a:spcAft>
                <a:spcPts val="600"/>
              </a:spcAft>
            </a:pPr>
            <a:r>
              <a:rPr lang="en-US" sz="2800" i="1" kern="1200">
                <a:solidFill>
                  <a:schemeClr val="bg1"/>
                </a:solidFill>
                <a:latin typeface="Calibri" panose="020F0502020204030204" pitchFamily="34" charset="0"/>
                <a:ea typeface="+mj-ea"/>
                <a:cs typeface="Calibri" panose="020F0502020204030204" pitchFamily="34" charset="0"/>
              </a:rPr>
              <a:t>(There are 21 items in the final toolkit, including: infographics, trainings, community planning exercises, and educational videos)</a:t>
            </a:r>
          </a:p>
        </p:txBody>
      </p:sp>
      <p:pic>
        <p:nvPicPr>
          <p:cNvPr id="3" name="Picture 2">
            <a:extLst>
              <a:ext uri="{FF2B5EF4-FFF2-40B4-BE49-F238E27FC236}">
                <a16:creationId xmlns:a16="http://schemas.microsoft.com/office/drawing/2014/main" id="{E0E45E4C-A969-7010-D6BF-732A3B9A36B4}"/>
              </a:ext>
            </a:extLst>
          </p:cNvPr>
          <p:cNvPicPr>
            <a:picLocks noChangeAspect="1"/>
          </p:cNvPicPr>
          <p:nvPr/>
        </p:nvPicPr>
        <p:blipFill>
          <a:blip r:embed="rId4"/>
          <a:stretch>
            <a:fillRect/>
          </a:stretch>
        </p:blipFill>
        <p:spPr>
          <a:xfrm>
            <a:off x="771755" y="2106991"/>
            <a:ext cx="2917767" cy="3858003"/>
          </a:xfrm>
          <a:prstGeom prst="rect">
            <a:avLst/>
          </a:prstGeom>
        </p:spPr>
      </p:pic>
      <p:pic>
        <p:nvPicPr>
          <p:cNvPr id="4" name="Picture 3">
            <a:extLst>
              <a:ext uri="{FF2B5EF4-FFF2-40B4-BE49-F238E27FC236}">
                <a16:creationId xmlns:a16="http://schemas.microsoft.com/office/drawing/2014/main" id="{B663087D-18C6-6990-CFBE-F854F03E38BC}"/>
              </a:ext>
            </a:extLst>
          </p:cNvPr>
          <p:cNvPicPr>
            <a:picLocks noChangeAspect="1"/>
          </p:cNvPicPr>
          <p:nvPr/>
        </p:nvPicPr>
        <p:blipFill>
          <a:blip r:embed="rId5"/>
          <a:stretch>
            <a:fillRect/>
          </a:stretch>
        </p:blipFill>
        <p:spPr>
          <a:xfrm>
            <a:off x="8419858" y="2172164"/>
            <a:ext cx="2917766" cy="3815043"/>
          </a:xfrm>
          <a:prstGeom prst="rect">
            <a:avLst/>
          </a:prstGeom>
        </p:spPr>
      </p:pic>
      <p:sp>
        <p:nvSpPr>
          <p:cNvPr id="8" name="Rectangle 7">
            <a:extLst>
              <a:ext uri="{FF2B5EF4-FFF2-40B4-BE49-F238E27FC236}">
                <a16:creationId xmlns:a16="http://schemas.microsoft.com/office/drawing/2014/main" id="{441EDEE0-858B-182A-AA76-EB260D2C642C}"/>
              </a:ext>
            </a:extLst>
          </p:cNvPr>
          <p:cNvSpPr/>
          <p:nvPr/>
        </p:nvSpPr>
        <p:spPr>
          <a:xfrm>
            <a:off x="4492675" y="6301254"/>
            <a:ext cx="3206650" cy="400110"/>
          </a:xfrm>
          <a:prstGeom prst="rect">
            <a:avLst/>
          </a:prstGeom>
        </p:spPr>
        <p:txBody>
          <a:bodyPr wrap="square" lIns="91440" tIns="45720" rIns="91440" bIns="45720" anchor="t">
            <a:spAutoFit/>
          </a:bodyPr>
          <a:lstStyle/>
          <a:p>
            <a:pPr algn="ctr"/>
            <a:r>
              <a:rPr lang="en-US" sz="2000">
                <a:solidFill>
                  <a:schemeClr val="bg1"/>
                </a:solidFill>
                <a:latin typeface="Arial"/>
                <a:cs typeface="Arial"/>
              </a:rPr>
              <a:t>Infographic examples</a:t>
            </a:r>
            <a:endParaRPr lang="en-US" sz="200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678AFB0-A5B2-C946-C805-770C54B46C48}"/>
              </a:ext>
            </a:extLst>
          </p:cNvPr>
          <p:cNvPicPr>
            <a:picLocks noChangeAspect="1"/>
          </p:cNvPicPr>
          <p:nvPr/>
        </p:nvPicPr>
        <p:blipFill rotWithShape="1">
          <a:blip r:embed="rId6"/>
          <a:srcRect l="1427" r="3835"/>
          <a:stretch/>
        </p:blipFill>
        <p:spPr>
          <a:xfrm>
            <a:off x="4637117" y="2106990"/>
            <a:ext cx="2917766" cy="3862935"/>
          </a:xfrm>
          <a:prstGeom prst="rect">
            <a:avLst/>
          </a:prstGeom>
        </p:spPr>
      </p:pic>
    </p:spTree>
    <p:extLst>
      <p:ext uri="{BB962C8B-B14F-4D97-AF65-F5344CB8AC3E}">
        <p14:creationId xmlns:p14="http://schemas.microsoft.com/office/powerpoint/2010/main" val="1266325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78B8-520D-0A30-8B7C-900A775D272B}"/>
              </a:ext>
            </a:extLst>
          </p:cNvPr>
          <p:cNvSpPr>
            <a:spLocks noGrp="1"/>
          </p:cNvSpPr>
          <p:nvPr>
            <p:ph type="title"/>
          </p:nvPr>
        </p:nvSpPr>
        <p:spPr>
          <a:xfrm>
            <a:off x="838200" y="764519"/>
            <a:ext cx="10515600" cy="1325563"/>
          </a:xfrm>
        </p:spPr>
        <p:txBody>
          <a:bodyPr>
            <a:normAutofit/>
          </a:bodyPr>
          <a:lstStyle/>
          <a:p>
            <a:pPr algn="ctr"/>
            <a:r>
              <a:rPr lang="en-US" sz="4800" b="1">
                <a:solidFill>
                  <a:schemeClr val="bg1"/>
                </a:solidFill>
                <a:latin typeface="Calibri" panose="020F0502020204030204" pitchFamily="34" charset="0"/>
                <a:cs typeface="Calibri" panose="020F0502020204030204" pitchFamily="34" charset="0"/>
              </a:rPr>
              <a:t>Objective </a:t>
            </a:r>
          </a:p>
        </p:txBody>
      </p:sp>
      <p:sp>
        <p:nvSpPr>
          <p:cNvPr id="3" name="Content Placeholder 2">
            <a:extLst>
              <a:ext uri="{FF2B5EF4-FFF2-40B4-BE49-F238E27FC236}">
                <a16:creationId xmlns:a16="http://schemas.microsoft.com/office/drawing/2014/main" id="{01F8B79D-B711-5A48-2D78-0DB4DA1BC5C6}"/>
              </a:ext>
            </a:extLst>
          </p:cNvPr>
          <p:cNvSpPr>
            <a:spLocks noGrp="1"/>
          </p:cNvSpPr>
          <p:nvPr>
            <p:ph idx="1"/>
          </p:nvPr>
        </p:nvSpPr>
        <p:spPr>
          <a:xfrm>
            <a:off x="838200" y="2782066"/>
            <a:ext cx="10515600" cy="1611258"/>
          </a:xfrm>
        </p:spPr>
        <p:txBody>
          <a:bodyPr vert="horz" lIns="91440" tIns="45720" rIns="91440" bIns="45720" rtlCol="0" anchor="t">
            <a:normAutofit/>
          </a:bodyPr>
          <a:lstStyle/>
          <a:p>
            <a:pPr marL="0" indent="0">
              <a:buNone/>
            </a:pPr>
            <a:r>
              <a:rPr lang="en-US" sz="3200">
                <a:solidFill>
                  <a:schemeClr val="bg1"/>
                </a:solidFill>
                <a:latin typeface="Calibri" panose="020F0502020204030204" pitchFamily="34" charset="0"/>
                <a:cs typeface="Calibri" panose="020F0502020204030204" pitchFamily="34" charset="0"/>
              </a:rPr>
              <a:t>To describe the implementation of toolkit strategies and training modules among post-overdose outreach programs.</a:t>
            </a:r>
          </a:p>
        </p:txBody>
      </p:sp>
      <p:sp>
        <p:nvSpPr>
          <p:cNvPr id="4" name="Teardrop 3"/>
          <p:cNvSpPr/>
          <p:nvPr/>
        </p:nvSpPr>
        <p:spPr>
          <a:xfrm>
            <a:off x="10815145" y="72536"/>
            <a:ext cx="1250730" cy="1241257"/>
          </a:xfrm>
          <a:prstGeom prst="teardrop">
            <a:avLst/>
          </a:prstGeom>
          <a:solidFill>
            <a:schemeClr val="accent2">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rot="10800000">
            <a:off x="139263" y="6070948"/>
            <a:ext cx="625365" cy="634694"/>
          </a:xfrm>
          <a:prstGeom prst="teardrop">
            <a:avLst/>
          </a:prstGeom>
          <a:solidFill>
            <a:srgbClr val="FCDE04">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03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E188-2812-4DB6-A07B-914D8FF2C97B}"/>
              </a:ext>
            </a:extLst>
          </p:cNvPr>
          <p:cNvSpPr>
            <a:spLocks noGrp="1"/>
          </p:cNvSpPr>
          <p:nvPr>
            <p:ph type="title"/>
          </p:nvPr>
        </p:nvSpPr>
        <p:spPr>
          <a:xfrm>
            <a:off x="859221" y="177416"/>
            <a:ext cx="10515600" cy="1325563"/>
          </a:xfrm>
        </p:spPr>
        <p:txBody>
          <a:bodyPr>
            <a:normAutofit/>
          </a:bodyPr>
          <a:lstStyle/>
          <a:p>
            <a:pPr algn="ctr"/>
            <a:r>
              <a:rPr lang="en-US" sz="4800" b="1">
                <a:solidFill>
                  <a:schemeClr val="bg1"/>
                </a:solidFill>
                <a:latin typeface="Calibri" panose="020F0502020204030204" pitchFamily="34" charset="0"/>
                <a:cs typeface="Calibri" panose="020F0502020204030204" pitchFamily="34" charset="0"/>
              </a:rPr>
              <a:t>Methods</a:t>
            </a:r>
            <a:r>
              <a:rPr lang="en-US" sz="4800">
                <a:solidFill>
                  <a:schemeClr val="bg1"/>
                </a:solidFill>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12539288-6B9A-4476-7E2A-8803C4C14854}"/>
              </a:ext>
            </a:extLst>
          </p:cNvPr>
          <p:cNvSpPr>
            <a:spLocks noGrp="1"/>
          </p:cNvSpPr>
          <p:nvPr>
            <p:ph idx="1"/>
          </p:nvPr>
        </p:nvSpPr>
        <p:spPr>
          <a:xfrm>
            <a:off x="838200" y="1825625"/>
            <a:ext cx="6508531" cy="4351338"/>
          </a:xfrm>
        </p:spPr>
        <p:txBody>
          <a:bodyPr/>
          <a:lstStyle/>
          <a:p>
            <a:r>
              <a:rPr lang="en-US">
                <a:solidFill>
                  <a:schemeClr val="bg1"/>
                </a:solidFill>
                <a:latin typeface="Calibri" panose="020F0502020204030204" pitchFamily="34" charset="0"/>
                <a:cs typeface="Calibri" panose="020F0502020204030204" pitchFamily="34" charset="0"/>
              </a:rPr>
              <a:t>Launched Toolkit in 2023 at in-person convening </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Conducted baseline, 9 month, and 18 month surveys of programs to evaluate their implementation of the toolkit </a:t>
            </a:r>
          </a:p>
          <a:p>
            <a:pPr marL="0" indent="0">
              <a:buNone/>
            </a:pPr>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Staff supported implementation in the community</a:t>
            </a:r>
          </a:p>
        </p:txBody>
      </p:sp>
      <p:pic>
        <p:nvPicPr>
          <p:cNvPr id="53" name="Picture 52"/>
          <p:cNvPicPr>
            <a:picLocks noChangeAspect="1"/>
          </p:cNvPicPr>
          <p:nvPr/>
        </p:nvPicPr>
        <p:blipFill>
          <a:blip r:embed="rId3"/>
          <a:stretch>
            <a:fillRect/>
          </a:stretch>
        </p:blipFill>
        <p:spPr>
          <a:xfrm>
            <a:off x="7025672" y="1502979"/>
            <a:ext cx="4867275" cy="5103402"/>
          </a:xfrm>
          <a:prstGeom prst="rect">
            <a:avLst/>
          </a:prstGeom>
        </p:spPr>
      </p:pic>
    </p:spTree>
    <p:extLst>
      <p:ext uri="{BB962C8B-B14F-4D97-AF65-F5344CB8AC3E}">
        <p14:creationId xmlns:p14="http://schemas.microsoft.com/office/powerpoint/2010/main" val="381094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E11A-F11E-2F43-41EB-6D5BFF568A52}"/>
              </a:ext>
            </a:extLst>
          </p:cNvPr>
          <p:cNvSpPr>
            <a:spLocks noGrp="1"/>
          </p:cNvSpPr>
          <p:nvPr>
            <p:ph type="title"/>
          </p:nvPr>
        </p:nvSpPr>
        <p:spPr/>
        <p:txBody>
          <a:bodyPr>
            <a:normAutofit/>
          </a:bodyPr>
          <a:lstStyle/>
          <a:p>
            <a:pPr algn="ctr"/>
            <a:r>
              <a:rPr lang="en-US" sz="4000" b="1" dirty="0">
                <a:solidFill>
                  <a:srgbClr val="000000"/>
                </a:solidFill>
                <a:effectLst/>
                <a:latin typeface="Calibri"/>
                <a:cs typeface="Calibri"/>
              </a:rPr>
              <a:t>Number of programs </a:t>
            </a:r>
            <a:br>
              <a:rPr lang="en-US" sz="4000" b="1" dirty="0">
                <a:effectLst/>
                <a:latin typeface="Calibri"/>
              </a:rPr>
            </a:br>
            <a:r>
              <a:rPr lang="en-US" sz="4000" b="1" dirty="0">
                <a:solidFill>
                  <a:srgbClr val="000000"/>
                </a:solidFill>
                <a:effectLst/>
                <a:latin typeface="Calibri"/>
                <a:cs typeface="Calibri"/>
              </a:rPr>
              <a:t>implementing toolkit strategies (n=12)</a:t>
            </a:r>
          </a:p>
        </p:txBody>
      </p:sp>
      <p:graphicFrame>
        <p:nvGraphicFramePr>
          <p:cNvPr id="4" name="Content Placeholder 3">
            <a:extLst>
              <a:ext uri="{FF2B5EF4-FFF2-40B4-BE49-F238E27FC236}">
                <a16:creationId xmlns:a16="http://schemas.microsoft.com/office/drawing/2014/main" id="{6520B6DF-A141-D312-7673-88B5ECF3B0DB}"/>
              </a:ext>
            </a:extLst>
          </p:cNvPr>
          <p:cNvGraphicFramePr>
            <a:graphicFrameLocks noGrp="1"/>
          </p:cNvGraphicFramePr>
          <p:nvPr>
            <p:ph idx="1"/>
            <p:extLst>
              <p:ext uri="{D42A27DB-BD31-4B8C-83A1-F6EECF244321}">
                <p14:modId xmlns:p14="http://schemas.microsoft.com/office/powerpoint/2010/main" val="3913841073"/>
              </p:ext>
            </p:extLst>
          </p:nvPr>
        </p:nvGraphicFramePr>
        <p:xfrm>
          <a:off x="838200" y="1825625"/>
          <a:ext cx="10515600" cy="4617720"/>
        </p:xfrm>
        <a:graphic>
          <a:graphicData uri="http://schemas.openxmlformats.org/drawingml/2006/table">
            <a:tbl>
              <a:tblPr firstRow="1" bandRow="1">
                <a:tableStyleId>{5C22544A-7EE6-4342-B048-85BDC9FD1C3A}</a:tableStyleId>
              </a:tblPr>
              <a:tblGrid>
                <a:gridCol w="3246783">
                  <a:extLst>
                    <a:ext uri="{9D8B030D-6E8A-4147-A177-3AD203B41FA5}">
                      <a16:colId xmlns:a16="http://schemas.microsoft.com/office/drawing/2014/main" val="2308122707"/>
                    </a:ext>
                  </a:extLst>
                </a:gridCol>
                <a:gridCol w="2305878">
                  <a:extLst>
                    <a:ext uri="{9D8B030D-6E8A-4147-A177-3AD203B41FA5}">
                      <a16:colId xmlns:a16="http://schemas.microsoft.com/office/drawing/2014/main" val="2811992057"/>
                    </a:ext>
                  </a:extLst>
                </a:gridCol>
                <a:gridCol w="2623930">
                  <a:extLst>
                    <a:ext uri="{9D8B030D-6E8A-4147-A177-3AD203B41FA5}">
                      <a16:colId xmlns:a16="http://schemas.microsoft.com/office/drawing/2014/main" val="2613258638"/>
                    </a:ext>
                  </a:extLst>
                </a:gridCol>
                <a:gridCol w="2339009">
                  <a:extLst>
                    <a:ext uri="{9D8B030D-6E8A-4147-A177-3AD203B41FA5}">
                      <a16:colId xmlns:a16="http://schemas.microsoft.com/office/drawing/2014/main" val="584292476"/>
                    </a:ext>
                  </a:extLst>
                </a:gridCol>
              </a:tblGrid>
              <a:tr h="370840">
                <a:tc>
                  <a:txBody>
                    <a:bodyPr/>
                    <a:lstStyle/>
                    <a:p>
                      <a:endParaRPr lang="en-US"/>
                    </a:p>
                  </a:txBody>
                  <a:tcPr>
                    <a:solidFill>
                      <a:srgbClr val="003080"/>
                    </a:solidFill>
                  </a:tcPr>
                </a:tc>
                <a:tc>
                  <a:txBody>
                    <a:bodyPr/>
                    <a:lstStyle/>
                    <a:p>
                      <a:pPr algn="ctr"/>
                      <a:r>
                        <a:rPr lang="en-US" b="1"/>
                        <a:t>Baseline</a:t>
                      </a:r>
                    </a:p>
                  </a:txBody>
                  <a:tcPr>
                    <a:solidFill>
                      <a:srgbClr val="003080"/>
                    </a:solidFill>
                  </a:tcPr>
                </a:tc>
                <a:tc>
                  <a:txBody>
                    <a:bodyPr/>
                    <a:lstStyle/>
                    <a:p>
                      <a:pPr algn="ctr"/>
                      <a:r>
                        <a:rPr lang="en-US" b="1"/>
                        <a:t>9 Months</a:t>
                      </a:r>
                    </a:p>
                  </a:txBody>
                  <a:tcPr>
                    <a:solidFill>
                      <a:srgbClr val="003080"/>
                    </a:solidFill>
                  </a:tcPr>
                </a:tc>
                <a:tc>
                  <a:txBody>
                    <a:bodyPr/>
                    <a:lstStyle/>
                    <a:p>
                      <a:pPr algn="ctr"/>
                      <a:r>
                        <a:rPr lang="en-US" b="1"/>
                        <a:t>18 Months</a:t>
                      </a:r>
                    </a:p>
                  </a:txBody>
                  <a:tcPr>
                    <a:solidFill>
                      <a:srgbClr val="003080"/>
                    </a:solidFill>
                  </a:tcPr>
                </a:tc>
                <a:extLst>
                  <a:ext uri="{0D108BD9-81ED-4DB2-BD59-A6C34878D82A}">
                    <a16:rowId xmlns:a16="http://schemas.microsoft.com/office/drawing/2014/main" val="3912879047"/>
                  </a:ext>
                </a:extLst>
              </a:tr>
              <a:tr h="370840">
                <a:tc>
                  <a:txBody>
                    <a:bodyPr/>
                    <a:lstStyle/>
                    <a:p>
                      <a:r>
                        <a:rPr lang="en-US"/>
                        <a:t>Fentanyl Test Strips</a:t>
                      </a:r>
                    </a:p>
                  </a:txBody>
                  <a:tcPr/>
                </a:tc>
                <a:tc>
                  <a:txBody>
                    <a:bodyPr/>
                    <a:lstStyle/>
                    <a:p>
                      <a:pPr algn="ctr"/>
                      <a:r>
                        <a:rPr lang="en-US"/>
                        <a:t>12</a:t>
                      </a:r>
                    </a:p>
                  </a:txBody>
                  <a:tcPr/>
                </a:tc>
                <a:tc>
                  <a:txBody>
                    <a:bodyPr/>
                    <a:lstStyle/>
                    <a:p>
                      <a:pPr algn="ctr"/>
                      <a:r>
                        <a:rPr lang="en-US"/>
                        <a:t>12</a:t>
                      </a:r>
                    </a:p>
                  </a:txBody>
                  <a:tcPr/>
                </a:tc>
                <a:tc>
                  <a:txBody>
                    <a:bodyPr/>
                    <a:lstStyle/>
                    <a:p>
                      <a:pPr algn="ctr"/>
                      <a:r>
                        <a:rPr lang="en-US"/>
                        <a:t>12</a:t>
                      </a:r>
                    </a:p>
                  </a:txBody>
                  <a:tcPr/>
                </a:tc>
                <a:extLst>
                  <a:ext uri="{0D108BD9-81ED-4DB2-BD59-A6C34878D82A}">
                    <a16:rowId xmlns:a16="http://schemas.microsoft.com/office/drawing/2014/main" val="4225329863"/>
                  </a:ext>
                </a:extLst>
              </a:tr>
              <a:tr h="370840">
                <a:tc>
                  <a:txBody>
                    <a:bodyPr/>
                    <a:lstStyle/>
                    <a:p>
                      <a:r>
                        <a:rPr lang="en-US"/>
                        <a:t>Naloxone</a:t>
                      </a:r>
                    </a:p>
                  </a:txBody>
                  <a:tcPr/>
                </a:tc>
                <a:tc>
                  <a:txBody>
                    <a:bodyPr/>
                    <a:lstStyle/>
                    <a:p>
                      <a:pPr lvl="0" algn="ctr">
                        <a:buNone/>
                      </a:pPr>
                      <a:r>
                        <a:rPr lang="en-US"/>
                        <a:t>12</a:t>
                      </a:r>
                    </a:p>
                  </a:txBody>
                  <a:tcPr/>
                </a:tc>
                <a:tc>
                  <a:txBody>
                    <a:bodyPr/>
                    <a:lstStyle/>
                    <a:p>
                      <a:pPr lvl="0" algn="ctr">
                        <a:buNone/>
                      </a:pPr>
                      <a:r>
                        <a:rPr lang="en-US"/>
                        <a:t>12</a:t>
                      </a:r>
                    </a:p>
                  </a:txBody>
                  <a:tcPr/>
                </a:tc>
                <a:tc>
                  <a:txBody>
                    <a:bodyPr/>
                    <a:lstStyle/>
                    <a:p>
                      <a:pPr lvl="0" algn="ctr">
                        <a:buNone/>
                      </a:pPr>
                      <a:r>
                        <a:rPr lang="en-US"/>
                        <a:t>12</a:t>
                      </a:r>
                    </a:p>
                  </a:txBody>
                  <a:tcPr/>
                </a:tc>
                <a:extLst>
                  <a:ext uri="{0D108BD9-81ED-4DB2-BD59-A6C34878D82A}">
                    <a16:rowId xmlns:a16="http://schemas.microsoft.com/office/drawing/2014/main" val="3846614184"/>
                  </a:ext>
                </a:extLst>
              </a:tr>
              <a:tr h="370840">
                <a:tc>
                  <a:txBody>
                    <a:bodyPr/>
                    <a:lstStyle/>
                    <a:p>
                      <a:r>
                        <a:rPr lang="en-US"/>
                        <a:t>Safer Smoking Kits </a:t>
                      </a:r>
                    </a:p>
                  </a:txBody>
                  <a:tcPr/>
                </a:tc>
                <a:tc>
                  <a:txBody>
                    <a:bodyPr/>
                    <a:lstStyle/>
                    <a:p>
                      <a:pPr algn="ctr"/>
                      <a:r>
                        <a:rPr lang="en-US"/>
                        <a:t>11</a:t>
                      </a:r>
                    </a:p>
                  </a:txBody>
                  <a:tcPr/>
                </a:tc>
                <a:tc>
                  <a:txBody>
                    <a:bodyPr/>
                    <a:lstStyle/>
                    <a:p>
                      <a:pPr algn="ctr"/>
                      <a:r>
                        <a:rPr lang="en-US"/>
                        <a:t>12</a:t>
                      </a:r>
                    </a:p>
                  </a:txBody>
                  <a:tcPr/>
                </a:tc>
                <a:tc>
                  <a:txBody>
                    <a:bodyPr/>
                    <a:lstStyle/>
                    <a:p>
                      <a:pPr algn="ctr"/>
                      <a:r>
                        <a:rPr lang="en-US"/>
                        <a:t>11</a:t>
                      </a:r>
                    </a:p>
                  </a:txBody>
                  <a:tcPr/>
                </a:tc>
                <a:extLst>
                  <a:ext uri="{0D108BD9-81ED-4DB2-BD59-A6C34878D82A}">
                    <a16:rowId xmlns:a16="http://schemas.microsoft.com/office/drawing/2014/main" val="3650268711"/>
                  </a:ext>
                </a:extLst>
              </a:tr>
              <a:tr h="370840">
                <a:tc>
                  <a:txBody>
                    <a:bodyPr/>
                    <a:lstStyle/>
                    <a:p>
                      <a:r>
                        <a:rPr lang="en-US"/>
                        <a:t>Safer Snorting Kits</a:t>
                      </a:r>
                    </a:p>
                  </a:txBody>
                  <a:tcPr/>
                </a:tc>
                <a:tc>
                  <a:txBody>
                    <a:bodyPr/>
                    <a:lstStyle/>
                    <a:p>
                      <a:pPr algn="ctr"/>
                      <a:r>
                        <a:rPr lang="en-US"/>
                        <a:t>8</a:t>
                      </a:r>
                    </a:p>
                  </a:txBody>
                  <a:tcPr/>
                </a:tc>
                <a:tc>
                  <a:txBody>
                    <a:bodyPr/>
                    <a:lstStyle/>
                    <a:p>
                      <a:pPr algn="ctr"/>
                      <a:r>
                        <a:rPr lang="en-US"/>
                        <a:t>9</a:t>
                      </a:r>
                    </a:p>
                  </a:txBody>
                  <a:tcPr/>
                </a:tc>
                <a:tc>
                  <a:txBody>
                    <a:bodyPr/>
                    <a:lstStyle/>
                    <a:p>
                      <a:pPr algn="ctr"/>
                      <a:r>
                        <a:rPr lang="en-US"/>
                        <a:t>9</a:t>
                      </a:r>
                    </a:p>
                  </a:txBody>
                  <a:tcPr/>
                </a:tc>
                <a:extLst>
                  <a:ext uri="{0D108BD9-81ED-4DB2-BD59-A6C34878D82A}">
                    <a16:rowId xmlns:a16="http://schemas.microsoft.com/office/drawing/2014/main" val="1357517864"/>
                  </a:ext>
                </a:extLst>
              </a:tr>
              <a:tr h="370840">
                <a:tc>
                  <a:txBody>
                    <a:bodyPr/>
                    <a:lstStyle/>
                    <a:p>
                      <a:r>
                        <a:rPr lang="en-US"/>
                        <a:t>Brown Bags for HR supplies</a:t>
                      </a:r>
                    </a:p>
                  </a:txBody>
                  <a:tcPr/>
                </a:tc>
                <a:tc>
                  <a:txBody>
                    <a:bodyPr/>
                    <a:lstStyle/>
                    <a:p>
                      <a:pPr algn="ctr"/>
                      <a:r>
                        <a:rPr lang="en-US"/>
                        <a:t>7</a:t>
                      </a:r>
                    </a:p>
                  </a:txBody>
                  <a:tcPr/>
                </a:tc>
                <a:tc>
                  <a:txBody>
                    <a:bodyPr/>
                    <a:lstStyle/>
                    <a:p>
                      <a:pPr algn="ctr"/>
                      <a:r>
                        <a:rPr lang="en-US"/>
                        <a:t>9</a:t>
                      </a:r>
                    </a:p>
                  </a:txBody>
                  <a:tcPr/>
                </a:tc>
                <a:tc>
                  <a:txBody>
                    <a:bodyPr/>
                    <a:lstStyle/>
                    <a:p>
                      <a:pPr algn="ctr"/>
                      <a:r>
                        <a:rPr lang="en-US"/>
                        <a:t>8</a:t>
                      </a:r>
                    </a:p>
                  </a:txBody>
                  <a:tcPr/>
                </a:tc>
                <a:extLst>
                  <a:ext uri="{0D108BD9-81ED-4DB2-BD59-A6C34878D82A}">
                    <a16:rowId xmlns:a16="http://schemas.microsoft.com/office/drawing/2014/main" val="2875856375"/>
                  </a:ext>
                </a:extLst>
              </a:tr>
              <a:tr h="370840">
                <a:tc>
                  <a:txBody>
                    <a:bodyPr/>
                    <a:lstStyle/>
                    <a:p>
                      <a:r>
                        <a:rPr lang="en-US"/>
                        <a:t>Grief Support Referral</a:t>
                      </a:r>
                    </a:p>
                  </a:txBody>
                  <a:tcPr/>
                </a:tc>
                <a:tc>
                  <a:txBody>
                    <a:bodyPr/>
                    <a:lstStyle/>
                    <a:p>
                      <a:pPr algn="ctr"/>
                      <a:r>
                        <a:rPr lang="en-US"/>
                        <a:t>5</a:t>
                      </a:r>
                    </a:p>
                  </a:txBody>
                  <a:tcPr/>
                </a:tc>
                <a:tc>
                  <a:txBody>
                    <a:bodyPr/>
                    <a:lstStyle/>
                    <a:p>
                      <a:pPr algn="ctr"/>
                      <a:r>
                        <a:rPr lang="en-US"/>
                        <a:t>8</a:t>
                      </a:r>
                    </a:p>
                  </a:txBody>
                  <a:tcPr/>
                </a:tc>
                <a:tc>
                  <a:txBody>
                    <a:bodyPr/>
                    <a:lstStyle/>
                    <a:p>
                      <a:pPr algn="ctr"/>
                      <a:r>
                        <a:rPr lang="en-US"/>
                        <a:t>4</a:t>
                      </a:r>
                    </a:p>
                  </a:txBody>
                  <a:tcPr/>
                </a:tc>
                <a:extLst>
                  <a:ext uri="{0D108BD9-81ED-4DB2-BD59-A6C34878D82A}">
                    <a16:rowId xmlns:a16="http://schemas.microsoft.com/office/drawing/2014/main" val="3912529949"/>
                  </a:ext>
                </a:extLst>
              </a:tr>
              <a:tr h="370840">
                <a:tc>
                  <a:txBody>
                    <a:bodyPr/>
                    <a:lstStyle/>
                    <a:p>
                      <a:r>
                        <a:rPr lang="en-US"/>
                        <a:t>Family Support Referral </a:t>
                      </a:r>
                    </a:p>
                  </a:txBody>
                  <a:tcPr/>
                </a:tc>
                <a:tc>
                  <a:txBody>
                    <a:bodyPr/>
                    <a:lstStyle/>
                    <a:p>
                      <a:pPr algn="ctr"/>
                      <a:r>
                        <a:rPr lang="en-US"/>
                        <a:t>7</a:t>
                      </a:r>
                    </a:p>
                  </a:txBody>
                  <a:tcPr/>
                </a:tc>
                <a:tc>
                  <a:txBody>
                    <a:bodyPr/>
                    <a:lstStyle/>
                    <a:p>
                      <a:pPr algn="ctr"/>
                      <a:r>
                        <a:rPr lang="en-US"/>
                        <a:t>8</a:t>
                      </a:r>
                    </a:p>
                  </a:txBody>
                  <a:tcPr/>
                </a:tc>
                <a:tc>
                  <a:txBody>
                    <a:bodyPr/>
                    <a:lstStyle/>
                    <a:p>
                      <a:pPr algn="ctr"/>
                      <a:r>
                        <a:rPr lang="en-US"/>
                        <a:t>6</a:t>
                      </a:r>
                    </a:p>
                  </a:txBody>
                  <a:tcPr/>
                </a:tc>
                <a:extLst>
                  <a:ext uri="{0D108BD9-81ED-4DB2-BD59-A6C34878D82A}">
                    <a16:rowId xmlns:a16="http://schemas.microsoft.com/office/drawing/2014/main" val="4051910380"/>
                  </a:ext>
                </a:extLst>
              </a:tr>
              <a:tr h="370840">
                <a:tc>
                  <a:txBody>
                    <a:bodyPr/>
                    <a:lstStyle/>
                    <a:p>
                      <a:r>
                        <a:rPr lang="en-US"/>
                        <a:t>Online referral to POST program </a:t>
                      </a:r>
                    </a:p>
                  </a:txBody>
                  <a:tcPr/>
                </a:tc>
                <a:tc>
                  <a:txBody>
                    <a:bodyPr/>
                    <a:lstStyle/>
                    <a:p>
                      <a:pPr algn="ctr"/>
                      <a:r>
                        <a:rPr lang="en-US"/>
                        <a:t>1</a:t>
                      </a:r>
                    </a:p>
                  </a:txBody>
                  <a:tcPr/>
                </a:tc>
                <a:tc>
                  <a:txBody>
                    <a:bodyPr/>
                    <a:lstStyle/>
                    <a:p>
                      <a:pPr algn="ctr"/>
                      <a:r>
                        <a:rPr lang="en-US"/>
                        <a:t>6</a:t>
                      </a:r>
                    </a:p>
                  </a:txBody>
                  <a:tcPr/>
                </a:tc>
                <a:tc>
                  <a:txBody>
                    <a:bodyPr/>
                    <a:lstStyle/>
                    <a:p>
                      <a:pPr algn="ctr"/>
                      <a:r>
                        <a:rPr lang="en-US"/>
                        <a:t>2</a:t>
                      </a:r>
                    </a:p>
                  </a:txBody>
                  <a:tcPr/>
                </a:tc>
                <a:extLst>
                  <a:ext uri="{0D108BD9-81ED-4DB2-BD59-A6C34878D82A}">
                    <a16:rowId xmlns:a16="http://schemas.microsoft.com/office/drawing/2014/main" val="3599054191"/>
                  </a:ext>
                </a:extLst>
              </a:tr>
              <a:tr h="370840">
                <a:tc>
                  <a:txBody>
                    <a:bodyPr/>
                    <a:lstStyle/>
                    <a:p>
                      <a:r>
                        <a:rPr lang="en-US"/>
                        <a:t>Referral to stimulant specific treatment </a:t>
                      </a:r>
                    </a:p>
                  </a:txBody>
                  <a:tcPr/>
                </a:tc>
                <a:tc>
                  <a:txBody>
                    <a:bodyPr/>
                    <a:lstStyle/>
                    <a:p>
                      <a:pPr algn="ctr"/>
                      <a:r>
                        <a:rPr lang="en-US"/>
                        <a:t>3</a:t>
                      </a:r>
                    </a:p>
                  </a:txBody>
                  <a:tcPr/>
                </a:tc>
                <a:tc>
                  <a:txBody>
                    <a:bodyPr/>
                    <a:lstStyle/>
                    <a:p>
                      <a:pPr algn="ctr"/>
                      <a:r>
                        <a:rPr lang="en-US"/>
                        <a:t>4</a:t>
                      </a:r>
                    </a:p>
                  </a:txBody>
                  <a:tcPr/>
                </a:tc>
                <a:tc>
                  <a:txBody>
                    <a:bodyPr/>
                    <a:lstStyle/>
                    <a:p>
                      <a:pPr algn="ctr"/>
                      <a:r>
                        <a:rPr lang="en-US"/>
                        <a:t>4</a:t>
                      </a:r>
                    </a:p>
                  </a:txBody>
                  <a:tcPr/>
                </a:tc>
                <a:extLst>
                  <a:ext uri="{0D108BD9-81ED-4DB2-BD59-A6C34878D82A}">
                    <a16:rowId xmlns:a16="http://schemas.microsoft.com/office/drawing/2014/main" val="3826365108"/>
                  </a:ext>
                </a:extLst>
              </a:tr>
              <a:tr h="370840">
                <a:tc>
                  <a:txBody>
                    <a:bodyPr/>
                    <a:lstStyle/>
                    <a:p>
                      <a:r>
                        <a:rPr lang="en-US"/>
                        <a:t>Proactive outreach to hotspots</a:t>
                      </a:r>
                    </a:p>
                  </a:txBody>
                  <a:tcPr/>
                </a:tc>
                <a:tc>
                  <a:txBody>
                    <a:bodyPr/>
                    <a:lstStyle/>
                    <a:p>
                      <a:pPr algn="ctr"/>
                      <a:r>
                        <a:rPr lang="en-US"/>
                        <a:t>9</a:t>
                      </a:r>
                    </a:p>
                  </a:txBody>
                  <a:tcPr/>
                </a:tc>
                <a:tc>
                  <a:txBody>
                    <a:bodyPr/>
                    <a:lstStyle/>
                    <a:p>
                      <a:pPr algn="ctr"/>
                      <a:r>
                        <a:rPr lang="en-US"/>
                        <a:t>11</a:t>
                      </a:r>
                    </a:p>
                  </a:txBody>
                  <a:tcPr/>
                </a:tc>
                <a:tc>
                  <a:txBody>
                    <a:bodyPr/>
                    <a:lstStyle/>
                    <a:p>
                      <a:pPr algn="ctr"/>
                      <a:r>
                        <a:rPr lang="en-US"/>
                        <a:t>11</a:t>
                      </a:r>
                    </a:p>
                  </a:txBody>
                  <a:tcPr/>
                </a:tc>
                <a:extLst>
                  <a:ext uri="{0D108BD9-81ED-4DB2-BD59-A6C34878D82A}">
                    <a16:rowId xmlns:a16="http://schemas.microsoft.com/office/drawing/2014/main" val="328354042"/>
                  </a:ext>
                </a:extLst>
              </a:tr>
            </a:tbl>
          </a:graphicData>
        </a:graphic>
      </p:graphicFrame>
    </p:spTree>
    <p:extLst>
      <p:ext uri="{BB962C8B-B14F-4D97-AF65-F5344CB8AC3E}">
        <p14:creationId xmlns:p14="http://schemas.microsoft.com/office/powerpoint/2010/main" val="33249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E11A-F11E-2F43-41EB-6D5BFF568A52}"/>
              </a:ext>
            </a:extLst>
          </p:cNvPr>
          <p:cNvSpPr>
            <a:spLocks noGrp="1"/>
          </p:cNvSpPr>
          <p:nvPr>
            <p:ph type="title"/>
          </p:nvPr>
        </p:nvSpPr>
        <p:spPr/>
        <p:txBody>
          <a:bodyPr>
            <a:normAutofit/>
          </a:bodyPr>
          <a:lstStyle/>
          <a:p>
            <a:pPr algn="ctr"/>
            <a:r>
              <a:rPr lang="en-US" b="1" dirty="0">
                <a:solidFill>
                  <a:srgbClr val="000000"/>
                </a:solidFill>
                <a:effectLst/>
                <a:latin typeface="Calibri"/>
                <a:cs typeface="Calibri"/>
              </a:rPr>
              <a:t>Number of programs </a:t>
            </a:r>
            <a:br>
              <a:rPr lang="en-US" b="1" dirty="0">
                <a:effectLst/>
                <a:latin typeface="Calibri"/>
              </a:rPr>
            </a:br>
            <a:r>
              <a:rPr lang="en-US" b="1" dirty="0">
                <a:solidFill>
                  <a:srgbClr val="000000"/>
                </a:solidFill>
                <a:effectLst/>
                <a:latin typeface="Calibri"/>
                <a:cs typeface="Calibri"/>
              </a:rPr>
              <a:t>implementing training modules (n=12)</a:t>
            </a:r>
            <a:endParaRPr lang="en-US" b="1" dirty="0">
              <a:latin typeface="Calibri"/>
              <a:cs typeface="Calibri"/>
            </a:endParaRPr>
          </a:p>
        </p:txBody>
      </p:sp>
      <p:sp>
        <p:nvSpPr>
          <p:cNvPr id="3" name="Content Placeholder 2">
            <a:extLst>
              <a:ext uri="{FF2B5EF4-FFF2-40B4-BE49-F238E27FC236}">
                <a16:creationId xmlns:a16="http://schemas.microsoft.com/office/drawing/2014/main" id="{FA6CF12A-A3F9-6D3A-6BA2-45A409317564}"/>
              </a:ext>
            </a:extLst>
          </p:cNvPr>
          <p:cNvSpPr>
            <a:spLocks noGrp="1"/>
          </p:cNvSpPr>
          <p:nvPr>
            <p:ph idx="1"/>
          </p:nvPr>
        </p:nvSpPr>
        <p:spPr>
          <a:xfrm>
            <a:off x="838199" y="1825625"/>
            <a:ext cx="10681139" cy="4154762"/>
          </a:xfrm>
        </p:spPr>
        <p:txBody>
          <a:bodyPr/>
          <a:lstStyle/>
          <a:p>
            <a:endParaRPr lang="en-US"/>
          </a:p>
        </p:txBody>
      </p:sp>
      <p:graphicFrame>
        <p:nvGraphicFramePr>
          <p:cNvPr id="4" name="Content Placeholder 3">
            <a:extLst>
              <a:ext uri="{FF2B5EF4-FFF2-40B4-BE49-F238E27FC236}">
                <a16:creationId xmlns:a16="http://schemas.microsoft.com/office/drawing/2014/main" id="{1A4DD339-DB81-AF02-8893-0F48B9188CBE}"/>
              </a:ext>
            </a:extLst>
          </p:cNvPr>
          <p:cNvGraphicFramePr>
            <a:graphicFrameLocks/>
          </p:cNvGraphicFramePr>
          <p:nvPr>
            <p:extLst>
              <p:ext uri="{D42A27DB-BD31-4B8C-83A1-F6EECF244321}">
                <p14:modId xmlns:p14="http://schemas.microsoft.com/office/powerpoint/2010/main" val="2980632312"/>
              </p:ext>
            </p:extLst>
          </p:nvPr>
        </p:nvGraphicFramePr>
        <p:xfrm>
          <a:off x="838198" y="1825625"/>
          <a:ext cx="10901856" cy="4049659"/>
        </p:xfrm>
        <a:graphic>
          <a:graphicData uri="http://schemas.openxmlformats.org/drawingml/2006/table">
            <a:tbl>
              <a:tblPr firstRow="1" bandRow="1">
                <a:tableStyleId>{5C22544A-7EE6-4342-B048-85BDC9FD1C3A}</a:tableStyleId>
              </a:tblPr>
              <a:tblGrid>
                <a:gridCol w="2725464">
                  <a:extLst>
                    <a:ext uri="{9D8B030D-6E8A-4147-A177-3AD203B41FA5}">
                      <a16:colId xmlns:a16="http://schemas.microsoft.com/office/drawing/2014/main" val="2308122707"/>
                    </a:ext>
                  </a:extLst>
                </a:gridCol>
                <a:gridCol w="2725464">
                  <a:extLst>
                    <a:ext uri="{9D8B030D-6E8A-4147-A177-3AD203B41FA5}">
                      <a16:colId xmlns:a16="http://schemas.microsoft.com/office/drawing/2014/main" val="2811992057"/>
                    </a:ext>
                  </a:extLst>
                </a:gridCol>
                <a:gridCol w="2725464">
                  <a:extLst>
                    <a:ext uri="{9D8B030D-6E8A-4147-A177-3AD203B41FA5}">
                      <a16:colId xmlns:a16="http://schemas.microsoft.com/office/drawing/2014/main" val="2613258638"/>
                    </a:ext>
                  </a:extLst>
                </a:gridCol>
                <a:gridCol w="2725464">
                  <a:extLst>
                    <a:ext uri="{9D8B030D-6E8A-4147-A177-3AD203B41FA5}">
                      <a16:colId xmlns:a16="http://schemas.microsoft.com/office/drawing/2014/main" val="584292476"/>
                    </a:ext>
                  </a:extLst>
                </a:gridCol>
              </a:tblGrid>
              <a:tr h="419922">
                <a:tc>
                  <a:txBody>
                    <a:bodyPr/>
                    <a:lstStyle/>
                    <a:p>
                      <a:endParaRPr lang="en-US"/>
                    </a:p>
                  </a:txBody>
                  <a:tcPr>
                    <a:solidFill>
                      <a:srgbClr val="003080"/>
                    </a:solidFill>
                  </a:tcPr>
                </a:tc>
                <a:tc>
                  <a:txBody>
                    <a:bodyPr/>
                    <a:lstStyle/>
                    <a:p>
                      <a:r>
                        <a:rPr lang="en-US" b="1"/>
                        <a:t>Baseline</a:t>
                      </a:r>
                    </a:p>
                  </a:txBody>
                  <a:tcPr>
                    <a:solidFill>
                      <a:srgbClr val="003080"/>
                    </a:solidFill>
                  </a:tcPr>
                </a:tc>
                <a:tc>
                  <a:txBody>
                    <a:bodyPr/>
                    <a:lstStyle/>
                    <a:p>
                      <a:r>
                        <a:rPr lang="en-US" b="1"/>
                        <a:t>9 Months</a:t>
                      </a:r>
                    </a:p>
                  </a:txBody>
                  <a:tcPr>
                    <a:solidFill>
                      <a:srgbClr val="003080"/>
                    </a:solidFill>
                  </a:tcPr>
                </a:tc>
                <a:tc>
                  <a:txBody>
                    <a:bodyPr/>
                    <a:lstStyle/>
                    <a:p>
                      <a:r>
                        <a:rPr lang="en-US" b="1"/>
                        <a:t>18 Months</a:t>
                      </a:r>
                    </a:p>
                  </a:txBody>
                  <a:tcPr>
                    <a:solidFill>
                      <a:srgbClr val="003080"/>
                    </a:solidFill>
                  </a:tcPr>
                </a:tc>
                <a:extLst>
                  <a:ext uri="{0D108BD9-81ED-4DB2-BD59-A6C34878D82A}">
                    <a16:rowId xmlns:a16="http://schemas.microsoft.com/office/drawing/2014/main" val="3912879047"/>
                  </a:ext>
                </a:extLst>
              </a:tr>
              <a:tr h="724797">
                <a:tc>
                  <a:txBody>
                    <a:bodyPr/>
                    <a:lstStyle/>
                    <a:p>
                      <a:r>
                        <a:rPr lang="en-US"/>
                        <a:t>Stimulant Identification Training </a:t>
                      </a:r>
                    </a:p>
                  </a:txBody>
                  <a:tcPr/>
                </a:tc>
                <a:tc>
                  <a:txBody>
                    <a:bodyPr/>
                    <a:lstStyle/>
                    <a:p>
                      <a:pPr algn="ctr"/>
                      <a:r>
                        <a:rPr lang="en-US" dirty="0"/>
                        <a:t>3</a:t>
                      </a:r>
                    </a:p>
                  </a:txBody>
                  <a:tcPr/>
                </a:tc>
                <a:tc>
                  <a:txBody>
                    <a:bodyPr/>
                    <a:lstStyle/>
                    <a:p>
                      <a:pPr algn="ctr"/>
                      <a:r>
                        <a:rPr lang="en-US"/>
                        <a:t>4</a:t>
                      </a:r>
                    </a:p>
                  </a:txBody>
                  <a:tcPr/>
                </a:tc>
                <a:tc>
                  <a:txBody>
                    <a:bodyPr/>
                    <a:lstStyle/>
                    <a:p>
                      <a:pPr algn="ctr"/>
                      <a:r>
                        <a:rPr lang="en-US"/>
                        <a:t>1</a:t>
                      </a:r>
                    </a:p>
                  </a:txBody>
                  <a:tcPr/>
                </a:tc>
                <a:extLst>
                  <a:ext uri="{0D108BD9-81ED-4DB2-BD59-A6C34878D82A}">
                    <a16:rowId xmlns:a16="http://schemas.microsoft.com/office/drawing/2014/main" val="4225329863"/>
                  </a:ext>
                </a:extLst>
              </a:tr>
              <a:tr h="414170">
                <a:tc>
                  <a:txBody>
                    <a:bodyPr/>
                    <a:lstStyle/>
                    <a:p>
                      <a:r>
                        <a:rPr lang="en-US"/>
                        <a:t>Stimulant 101</a:t>
                      </a:r>
                    </a:p>
                  </a:txBody>
                  <a:tcPr/>
                </a:tc>
                <a:tc>
                  <a:txBody>
                    <a:bodyPr/>
                    <a:lstStyle/>
                    <a:p>
                      <a:pPr algn="ctr"/>
                      <a:r>
                        <a:rPr lang="en-US" dirty="0"/>
                        <a:t>2</a:t>
                      </a:r>
                    </a:p>
                  </a:txBody>
                  <a:tcPr/>
                </a:tc>
                <a:tc>
                  <a:txBody>
                    <a:bodyPr/>
                    <a:lstStyle/>
                    <a:p>
                      <a:pPr algn="ctr"/>
                      <a:r>
                        <a:rPr lang="en-US"/>
                        <a:t>6</a:t>
                      </a:r>
                    </a:p>
                  </a:txBody>
                  <a:tcPr/>
                </a:tc>
                <a:tc>
                  <a:txBody>
                    <a:bodyPr/>
                    <a:lstStyle/>
                    <a:p>
                      <a:pPr algn="ctr"/>
                      <a:r>
                        <a:rPr lang="en-US"/>
                        <a:t>3</a:t>
                      </a:r>
                    </a:p>
                  </a:txBody>
                  <a:tcPr/>
                </a:tc>
                <a:extLst>
                  <a:ext uri="{0D108BD9-81ED-4DB2-BD59-A6C34878D82A}">
                    <a16:rowId xmlns:a16="http://schemas.microsoft.com/office/drawing/2014/main" val="3846614184"/>
                  </a:ext>
                </a:extLst>
              </a:tr>
              <a:tr h="419922">
                <a:tc>
                  <a:txBody>
                    <a:bodyPr/>
                    <a:lstStyle/>
                    <a:p>
                      <a:r>
                        <a:rPr lang="en-US"/>
                        <a:t>Vein/Wound Care</a:t>
                      </a:r>
                    </a:p>
                  </a:txBody>
                  <a:tcPr/>
                </a:tc>
                <a:tc>
                  <a:txBody>
                    <a:bodyPr/>
                    <a:lstStyle/>
                    <a:p>
                      <a:pPr algn="ctr"/>
                      <a:r>
                        <a:rPr lang="en-US"/>
                        <a:t>3</a:t>
                      </a:r>
                    </a:p>
                  </a:txBody>
                  <a:tcPr/>
                </a:tc>
                <a:tc>
                  <a:txBody>
                    <a:bodyPr/>
                    <a:lstStyle/>
                    <a:p>
                      <a:pPr algn="ctr"/>
                      <a:r>
                        <a:rPr lang="en-US" dirty="0"/>
                        <a:t>10</a:t>
                      </a:r>
                    </a:p>
                  </a:txBody>
                  <a:tcPr/>
                </a:tc>
                <a:tc>
                  <a:txBody>
                    <a:bodyPr/>
                    <a:lstStyle/>
                    <a:p>
                      <a:pPr algn="ctr"/>
                      <a:r>
                        <a:rPr lang="en-US"/>
                        <a:t>5</a:t>
                      </a:r>
                    </a:p>
                  </a:txBody>
                  <a:tcPr/>
                </a:tc>
                <a:extLst>
                  <a:ext uri="{0D108BD9-81ED-4DB2-BD59-A6C34878D82A}">
                    <a16:rowId xmlns:a16="http://schemas.microsoft.com/office/drawing/2014/main" val="3650268711"/>
                  </a:ext>
                </a:extLst>
              </a:tr>
              <a:tr h="724797">
                <a:tc>
                  <a:txBody>
                    <a:bodyPr/>
                    <a:lstStyle/>
                    <a:p>
                      <a:r>
                        <a:rPr lang="en-US"/>
                        <a:t>Identifying and Engaging Youth </a:t>
                      </a:r>
                    </a:p>
                  </a:txBody>
                  <a:tcPr/>
                </a:tc>
                <a:tc>
                  <a:txBody>
                    <a:bodyPr/>
                    <a:lstStyle/>
                    <a:p>
                      <a:pPr algn="ctr"/>
                      <a:r>
                        <a:rPr lang="en-US"/>
                        <a:t>1</a:t>
                      </a:r>
                    </a:p>
                  </a:txBody>
                  <a:tcPr/>
                </a:tc>
                <a:tc>
                  <a:txBody>
                    <a:bodyPr/>
                    <a:lstStyle/>
                    <a:p>
                      <a:pPr algn="ctr"/>
                      <a:r>
                        <a:rPr lang="en-US" dirty="0"/>
                        <a:t>4</a:t>
                      </a:r>
                    </a:p>
                  </a:txBody>
                  <a:tcPr/>
                </a:tc>
                <a:tc>
                  <a:txBody>
                    <a:bodyPr/>
                    <a:lstStyle/>
                    <a:p>
                      <a:pPr algn="ctr"/>
                      <a:r>
                        <a:rPr lang="en-US"/>
                        <a:t>2</a:t>
                      </a:r>
                    </a:p>
                  </a:txBody>
                  <a:tcPr/>
                </a:tc>
                <a:extLst>
                  <a:ext uri="{0D108BD9-81ED-4DB2-BD59-A6C34878D82A}">
                    <a16:rowId xmlns:a16="http://schemas.microsoft.com/office/drawing/2014/main" val="1357517864"/>
                  </a:ext>
                </a:extLst>
              </a:tr>
              <a:tr h="1346051">
                <a:tc>
                  <a:txBody>
                    <a:bodyPr/>
                    <a:lstStyle/>
                    <a:p>
                      <a:r>
                        <a:rPr lang="en-US" dirty="0"/>
                        <a:t>Culturally responsive training for working with </a:t>
                      </a:r>
                      <a:r>
                        <a:rPr lang="en-US"/>
                        <a:t>Black, Latine, and </a:t>
                      </a:r>
                      <a:r>
                        <a:rPr lang="en-US" dirty="0"/>
                        <a:t>Native populations </a:t>
                      </a:r>
                    </a:p>
                  </a:txBody>
                  <a:tcPr/>
                </a:tc>
                <a:tc>
                  <a:txBody>
                    <a:bodyPr/>
                    <a:lstStyle/>
                    <a:p>
                      <a:pPr algn="ctr"/>
                      <a:r>
                        <a:rPr lang="en-US"/>
                        <a:t>2</a:t>
                      </a:r>
                    </a:p>
                  </a:txBody>
                  <a:tcPr/>
                </a:tc>
                <a:tc>
                  <a:txBody>
                    <a:bodyPr/>
                    <a:lstStyle/>
                    <a:p>
                      <a:pPr algn="ctr"/>
                      <a:r>
                        <a:rPr lang="en-US" dirty="0"/>
                        <a:t>6</a:t>
                      </a:r>
                    </a:p>
                  </a:txBody>
                  <a:tcPr/>
                </a:tc>
                <a:tc>
                  <a:txBody>
                    <a:bodyPr/>
                    <a:lstStyle/>
                    <a:p>
                      <a:pPr algn="ctr"/>
                      <a:r>
                        <a:rPr lang="en-US" dirty="0"/>
                        <a:t>4</a:t>
                      </a:r>
                    </a:p>
                  </a:txBody>
                  <a:tcPr/>
                </a:tc>
                <a:extLst>
                  <a:ext uri="{0D108BD9-81ED-4DB2-BD59-A6C34878D82A}">
                    <a16:rowId xmlns:a16="http://schemas.microsoft.com/office/drawing/2014/main" val="2875856375"/>
                  </a:ext>
                </a:extLst>
              </a:tr>
            </a:tbl>
          </a:graphicData>
        </a:graphic>
      </p:graphicFrame>
    </p:spTree>
    <p:extLst>
      <p:ext uri="{BB962C8B-B14F-4D97-AF65-F5344CB8AC3E}">
        <p14:creationId xmlns:p14="http://schemas.microsoft.com/office/powerpoint/2010/main" val="93753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E11A-F11E-2F43-41EB-6D5BFF568A52}"/>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Access to data sources diminished substantially from March 2023 to Sept 2024</a:t>
            </a:r>
            <a:endParaRPr lang="en-US" b="1" dirty="0"/>
          </a:p>
        </p:txBody>
      </p:sp>
      <p:sp>
        <p:nvSpPr>
          <p:cNvPr id="3" name="Content Placeholder 2">
            <a:extLst>
              <a:ext uri="{FF2B5EF4-FFF2-40B4-BE49-F238E27FC236}">
                <a16:creationId xmlns:a16="http://schemas.microsoft.com/office/drawing/2014/main" id="{FA6CF12A-A3F9-6D3A-6BA2-45A409317564}"/>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A410C3AF-AB3D-40D3-636B-C42A5E934A6B}"/>
              </a:ext>
            </a:extLst>
          </p:cNvPr>
          <p:cNvGraphicFramePr>
            <a:graphicFrameLocks/>
          </p:cNvGraphicFramePr>
          <p:nvPr>
            <p:extLst>
              <p:ext uri="{D42A27DB-BD31-4B8C-83A1-F6EECF244321}">
                <p14:modId xmlns:p14="http://schemas.microsoft.com/office/powerpoint/2010/main" val="4056725114"/>
              </p:ext>
            </p:extLst>
          </p:nvPr>
        </p:nvGraphicFramePr>
        <p:xfrm>
          <a:off x="838200" y="1825622"/>
          <a:ext cx="10418380" cy="3849963"/>
        </p:xfrm>
        <a:graphic>
          <a:graphicData uri="http://schemas.openxmlformats.org/drawingml/2006/table">
            <a:tbl>
              <a:tblPr firstRow="1" bandRow="1">
                <a:tableStyleId>{5C22544A-7EE6-4342-B048-85BDC9FD1C3A}</a:tableStyleId>
              </a:tblPr>
              <a:tblGrid>
                <a:gridCol w="2604595">
                  <a:extLst>
                    <a:ext uri="{9D8B030D-6E8A-4147-A177-3AD203B41FA5}">
                      <a16:colId xmlns:a16="http://schemas.microsoft.com/office/drawing/2014/main" val="2308122707"/>
                    </a:ext>
                  </a:extLst>
                </a:gridCol>
                <a:gridCol w="2604595">
                  <a:extLst>
                    <a:ext uri="{9D8B030D-6E8A-4147-A177-3AD203B41FA5}">
                      <a16:colId xmlns:a16="http://schemas.microsoft.com/office/drawing/2014/main" val="2811992057"/>
                    </a:ext>
                  </a:extLst>
                </a:gridCol>
                <a:gridCol w="2604595">
                  <a:extLst>
                    <a:ext uri="{9D8B030D-6E8A-4147-A177-3AD203B41FA5}">
                      <a16:colId xmlns:a16="http://schemas.microsoft.com/office/drawing/2014/main" val="2613258638"/>
                    </a:ext>
                  </a:extLst>
                </a:gridCol>
                <a:gridCol w="2604595">
                  <a:extLst>
                    <a:ext uri="{9D8B030D-6E8A-4147-A177-3AD203B41FA5}">
                      <a16:colId xmlns:a16="http://schemas.microsoft.com/office/drawing/2014/main" val="584292476"/>
                    </a:ext>
                  </a:extLst>
                </a:gridCol>
              </a:tblGrid>
              <a:tr h="469979">
                <a:tc>
                  <a:txBody>
                    <a:bodyPr/>
                    <a:lstStyle/>
                    <a:p>
                      <a:endParaRPr lang="en-US"/>
                    </a:p>
                  </a:txBody>
                  <a:tcPr>
                    <a:solidFill>
                      <a:srgbClr val="003080"/>
                    </a:solidFill>
                  </a:tcPr>
                </a:tc>
                <a:tc>
                  <a:txBody>
                    <a:bodyPr/>
                    <a:lstStyle/>
                    <a:p>
                      <a:pPr algn="ctr"/>
                      <a:r>
                        <a:rPr lang="en-US" b="1"/>
                        <a:t>Baseline</a:t>
                      </a:r>
                    </a:p>
                  </a:txBody>
                  <a:tcPr>
                    <a:solidFill>
                      <a:srgbClr val="003080"/>
                    </a:solidFill>
                  </a:tcPr>
                </a:tc>
                <a:tc>
                  <a:txBody>
                    <a:bodyPr/>
                    <a:lstStyle/>
                    <a:p>
                      <a:pPr algn="ctr"/>
                      <a:r>
                        <a:rPr lang="en-US" b="1"/>
                        <a:t>9 Months</a:t>
                      </a:r>
                    </a:p>
                  </a:txBody>
                  <a:tcPr>
                    <a:solidFill>
                      <a:srgbClr val="003080"/>
                    </a:solidFill>
                  </a:tcPr>
                </a:tc>
                <a:tc>
                  <a:txBody>
                    <a:bodyPr/>
                    <a:lstStyle/>
                    <a:p>
                      <a:pPr algn="ctr"/>
                      <a:r>
                        <a:rPr lang="en-US" b="1"/>
                        <a:t>18 Months</a:t>
                      </a:r>
                    </a:p>
                  </a:txBody>
                  <a:tcPr>
                    <a:solidFill>
                      <a:srgbClr val="003080"/>
                    </a:solidFill>
                  </a:tcPr>
                </a:tc>
                <a:extLst>
                  <a:ext uri="{0D108BD9-81ED-4DB2-BD59-A6C34878D82A}">
                    <a16:rowId xmlns:a16="http://schemas.microsoft.com/office/drawing/2014/main" val="3912879047"/>
                  </a:ext>
                </a:extLst>
              </a:tr>
              <a:tr h="469979">
                <a:tc>
                  <a:txBody>
                    <a:bodyPr/>
                    <a:lstStyle/>
                    <a:p>
                      <a:r>
                        <a:rPr lang="en-US"/>
                        <a:t>911 (police)</a:t>
                      </a:r>
                    </a:p>
                  </a:txBody>
                  <a:tcPr/>
                </a:tc>
                <a:tc>
                  <a:txBody>
                    <a:bodyPr/>
                    <a:lstStyle/>
                    <a:p>
                      <a:pPr algn="ctr"/>
                      <a:r>
                        <a:rPr lang="en-US"/>
                        <a:t>7</a:t>
                      </a:r>
                    </a:p>
                  </a:txBody>
                  <a:tcPr/>
                </a:tc>
                <a:tc>
                  <a:txBody>
                    <a:bodyPr/>
                    <a:lstStyle/>
                    <a:p>
                      <a:pPr algn="ctr"/>
                      <a:r>
                        <a:rPr lang="en-US"/>
                        <a:t>1</a:t>
                      </a:r>
                    </a:p>
                  </a:txBody>
                  <a:tcPr/>
                </a:tc>
                <a:tc>
                  <a:txBody>
                    <a:bodyPr/>
                    <a:lstStyle/>
                    <a:p>
                      <a:pPr algn="ctr"/>
                      <a:r>
                        <a:rPr lang="en-US"/>
                        <a:t>0</a:t>
                      </a:r>
                    </a:p>
                  </a:txBody>
                  <a:tcPr/>
                </a:tc>
                <a:extLst>
                  <a:ext uri="{0D108BD9-81ED-4DB2-BD59-A6C34878D82A}">
                    <a16:rowId xmlns:a16="http://schemas.microsoft.com/office/drawing/2014/main" val="4225329863"/>
                  </a:ext>
                </a:extLst>
              </a:tr>
              <a:tr h="469979">
                <a:tc>
                  <a:txBody>
                    <a:bodyPr/>
                    <a:lstStyle/>
                    <a:p>
                      <a:r>
                        <a:rPr lang="en-US"/>
                        <a:t>911 (fire)</a:t>
                      </a:r>
                    </a:p>
                  </a:txBody>
                  <a:tcPr/>
                </a:tc>
                <a:tc>
                  <a:txBody>
                    <a:bodyPr/>
                    <a:lstStyle/>
                    <a:p>
                      <a:pPr lvl="0" algn="ctr">
                        <a:buNone/>
                      </a:pPr>
                      <a:r>
                        <a:rPr lang="en-US"/>
                        <a:t>2</a:t>
                      </a:r>
                    </a:p>
                  </a:txBody>
                  <a:tcPr/>
                </a:tc>
                <a:tc>
                  <a:txBody>
                    <a:bodyPr/>
                    <a:lstStyle/>
                    <a:p>
                      <a:pPr lvl="0" algn="ctr">
                        <a:buNone/>
                      </a:pPr>
                      <a:r>
                        <a:rPr lang="en-US"/>
                        <a:t>0</a:t>
                      </a:r>
                    </a:p>
                  </a:txBody>
                  <a:tcPr/>
                </a:tc>
                <a:tc>
                  <a:txBody>
                    <a:bodyPr/>
                    <a:lstStyle/>
                    <a:p>
                      <a:pPr lvl="0" algn="ctr">
                        <a:buNone/>
                      </a:pPr>
                      <a:r>
                        <a:rPr lang="en-US"/>
                        <a:t>0</a:t>
                      </a:r>
                    </a:p>
                  </a:txBody>
                  <a:tcPr/>
                </a:tc>
                <a:extLst>
                  <a:ext uri="{0D108BD9-81ED-4DB2-BD59-A6C34878D82A}">
                    <a16:rowId xmlns:a16="http://schemas.microsoft.com/office/drawing/2014/main" val="3846614184"/>
                  </a:ext>
                </a:extLst>
              </a:tr>
              <a:tr h="469979">
                <a:tc>
                  <a:txBody>
                    <a:bodyPr/>
                    <a:lstStyle/>
                    <a:p>
                      <a:r>
                        <a:rPr lang="en-US"/>
                        <a:t>911 (EMS)</a:t>
                      </a:r>
                    </a:p>
                  </a:txBody>
                  <a:tcPr/>
                </a:tc>
                <a:tc>
                  <a:txBody>
                    <a:bodyPr/>
                    <a:lstStyle/>
                    <a:p>
                      <a:pPr algn="ctr"/>
                      <a:r>
                        <a:rPr lang="en-US"/>
                        <a:t>2</a:t>
                      </a:r>
                    </a:p>
                  </a:txBody>
                  <a:tcPr/>
                </a:tc>
                <a:tc>
                  <a:txBody>
                    <a:bodyPr/>
                    <a:lstStyle/>
                    <a:p>
                      <a:pPr algn="ctr"/>
                      <a:r>
                        <a:rPr lang="en-US"/>
                        <a:t>0</a:t>
                      </a:r>
                    </a:p>
                  </a:txBody>
                  <a:tcPr/>
                </a:tc>
                <a:tc>
                  <a:txBody>
                    <a:bodyPr/>
                    <a:lstStyle/>
                    <a:p>
                      <a:pPr algn="ctr"/>
                      <a:r>
                        <a:rPr lang="en-US"/>
                        <a:t>0</a:t>
                      </a:r>
                    </a:p>
                  </a:txBody>
                  <a:tcPr/>
                </a:tc>
                <a:extLst>
                  <a:ext uri="{0D108BD9-81ED-4DB2-BD59-A6C34878D82A}">
                    <a16:rowId xmlns:a16="http://schemas.microsoft.com/office/drawing/2014/main" val="3650268711"/>
                  </a:ext>
                </a:extLst>
              </a:tr>
              <a:tr h="811196">
                <a:tc>
                  <a:txBody>
                    <a:bodyPr/>
                    <a:lstStyle/>
                    <a:p>
                      <a:r>
                        <a:rPr lang="en-US" dirty="0"/>
                        <a:t>Critical Incident Management System </a:t>
                      </a:r>
                    </a:p>
                  </a:txBody>
                  <a:tcPr/>
                </a:tc>
                <a:tc>
                  <a:txBody>
                    <a:bodyPr/>
                    <a:lstStyle/>
                    <a:p>
                      <a:pPr algn="ctr"/>
                      <a:r>
                        <a:rPr lang="en-US"/>
                        <a:t>4</a:t>
                      </a:r>
                    </a:p>
                  </a:txBody>
                  <a:tcPr/>
                </a:tc>
                <a:tc>
                  <a:txBody>
                    <a:bodyPr/>
                    <a:lstStyle/>
                    <a:p>
                      <a:pPr algn="ctr"/>
                      <a:r>
                        <a:rPr lang="en-US"/>
                        <a:t>0</a:t>
                      </a:r>
                    </a:p>
                  </a:txBody>
                  <a:tcPr/>
                </a:tc>
                <a:tc>
                  <a:txBody>
                    <a:bodyPr/>
                    <a:lstStyle/>
                    <a:p>
                      <a:pPr algn="ctr"/>
                      <a:r>
                        <a:rPr lang="en-US"/>
                        <a:t>2</a:t>
                      </a:r>
                    </a:p>
                  </a:txBody>
                  <a:tcPr/>
                </a:tc>
                <a:extLst>
                  <a:ext uri="{0D108BD9-81ED-4DB2-BD59-A6C34878D82A}">
                    <a16:rowId xmlns:a16="http://schemas.microsoft.com/office/drawing/2014/main" val="1357517864"/>
                  </a:ext>
                </a:extLst>
              </a:tr>
              <a:tr h="1158851">
                <a:tc>
                  <a:txBody>
                    <a:bodyPr/>
                    <a:lstStyle/>
                    <a:p>
                      <a:r>
                        <a:rPr lang="en-US"/>
                        <a:t>Community Organizations or health departments </a:t>
                      </a:r>
                    </a:p>
                  </a:txBody>
                  <a:tcPr/>
                </a:tc>
                <a:tc>
                  <a:txBody>
                    <a:bodyPr/>
                    <a:lstStyle/>
                    <a:p>
                      <a:pPr algn="ctr"/>
                      <a:r>
                        <a:rPr lang="en-US"/>
                        <a:t>4</a:t>
                      </a:r>
                    </a:p>
                  </a:txBody>
                  <a:tcPr/>
                </a:tc>
                <a:tc>
                  <a:txBody>
                    <a:bodyPr/>
                    <a:lstStyle/>
                    <a:p>
                      <a:pPr algn="ctr"/>
                      <a:r>
                        <a:rPr lang="en-US"/>
                        <a:t>2</a:t>
                      </a:r>
                    </a:p>
                  </a:txBody>
                  <a:tcPr/>
                </a:tc>
                <a:tc>
                  <a:txBody>
                    <a:bodyPr/>
                    <a:lstStyle/>
                    <a:p>
                      <a:pPr algn="ctr"/>
                      <a:r>
                        <a:rPr lang="en-US" dirty="0"/>
                        <a:t>0</a:t>
                      </a:r>
                    </a:p>
                  </a:txBody>
                  <a:tcPr/>
                </a:tc>
                <a:extLst>
                  <a:ext uri="{0D108BD9-81ED-4DB2-BD59-A6C34878D82A}">
                    <a16:rowId xmlns:a16="http://schemas.microsoft.com/office/drawing/2014/main" val="2875856375"/>
                  </a:ext>
                </a:extLst>
              </a:tr>
            </a:tbl>
          </a:graphicData>
        </a:graphic>
      </p:graphicFrame>
    </p:spTree>
    <p:extLst>
      <p:ext uri="{BB962C8B-B14F-4D97-AF65-F5344CB8AC3E}">
        <p14:creationId xmlns:p14="http://schemas.microsoft.com/office/powerpoint/2010/main" val="219611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E11A-F11E-2F43-41EB-6D5BFF568A52}"/>
              </a:ext>
            </a:extLst>
          </p:cNvPr>
          <p:cNvSpPr>
            <a:spLocks noGrp="1"/>
          </p:cNvSpPr>
          <p:nvPr>
            <p:ph type="title"/>
          </p:nvPr>
        </p:nvSpPr>
        <p:spPr/>
        <p:txBody>
          <a:bodyPr>
            <a:normAutofit/>
          </a:bodyPr>
          <a:lstStyle/>
          <a:p>
            <a:pPr algn="ctr"/>
            <a:r>
              <a:rPr lang="en-US" sz="5400" b="1">
                <a:solidFill>
                  <a:schemeClr val="bg1"/>
                </a:solidFill>
                <a:latin typeface="Calibri" panose="020F0502020204030204" pitchFamily="34" charset="0"/>
                <a:cs typeface="Calibri" panose="020F0502020204030204" pitchFamily="34" charset="0"/>
              </a:rPr>
              <a:t>Conclusions </a:t>
            </a:r>
          </a:p>
        </p:txBody>
      </p:sp>
      <p:sp>
        <p:nvSpPr>
          <p:cNvPr id="3" name="Content Placeholder 2">
            <a:extLst>
              <a:ext uri="{FF2B5EF4-FFF2-40B4-BE49-F238E27FC236}">
                <a16:creationId xmlns:a16="http://schemas.microsoft.com/office/drawing/2014/main" id="{FA6CF12A-A3F9-6D3A-6BA2-45A409317564}"/>
              </a:ext>
            </a:extLst>
          </p:cNvPr>
          <p:cNvSpPr>
            <a:spLocks noGrp="1"/>
          </p:cNvSpPr>
          <p:nvPr>
            <p:ph idx="1"/>
          </p:nvPr>
        </p:nvSpPr>
        <p:spPr>
          <a:xfrm>
            <a:off x="838200" y="1520824"/>
            <a:ext cx="10754710" cy="4753851"/>
          </a:xfrm>
        </p:spPr>
        <p:txBody>
          <a:bodyPr>
            <a:normAutofit fontScale="92500" lnSpcReduction="10000"/>
          </a:bodyPr>
          <a:lstStyle/>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Highest uptake of strategies and training modules after 9 months </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Offering supplies such as naloxone, FTS, and safer smoking and snorting kits was common at baseline and follow-up</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High uptake of referrals to family and grief support and archived trainings </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Access to overdose survivor contact data decreased substantially from spring 2023 to fall 2024</a:t>
            </a:r>
          </a:p>
          <a:p>
            <a:pPr lvl="1"/>
            <a:r>
              <a:rPr lang="en-US">
                <a:solidFill>
                  <a:schemeClr val="bg1"/>
                </a:solidFill>
                <a:latin typeface="Calibri" panose="020F0502020204030204" pitchFamily="34" charset="0"/>
                <a:cs typeface="Calibri" panose="020F0502020204030204" pitchFamily="34" charset="0"/>
              </a:rPr>
              <a:t>New ways to engage survivors are needed</a:t>
            </a:r>
          </a:p>
        </p:txBody>
      </p:sp>
      <p:sp>
        <p:nvSpPr>
          <p:cNvPr id="4" name="Teardrop 3"/>
          <p:cNvSpPr/>
          <p:nvPr/>
        </p:nvSpPr>
        <p:spPr>
          <a:xfrm>
            <a:off x="10728435" y="165947"/>
            <a:ext cx="1250730" cy="1241257"/>
          </a:xfrm>
          <a:prstGeom prst="teardrop">
            <a:avLst/>
          </a:prstGeom>
          <a:solidFill>
            <a:schemeClr val="accent2">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ardrop 4"/>
          <p:cNvSpPr/>
          <p:nvPr/>
        </p:nvSpPr>
        <p:spPr>
          <a:xfrm rot="10800000">
            <a:off x="139263" y="6070948"/>
            <a:ext cx="625365" cy="634694"/>
          </a:xfrm>
          <a:prstGeom prst="teardrop">
            <a:avLst/>
          </a:prstGeom>
          <a:solidFill>
            <a:srgbClr val="FCDE04">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01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F504-63DF-841A-E297-52AE36D920C0}"/>
              </a:ext>
            </a:extLst>
          </p:cNvPr>
          <p:cNvSpPr>
            <a:spLocks noGrp="1"/>
          </p:cNvSpPr>
          <p:nvPr>
            <p:ph type="title"/>
          </p:nvPr>
        </p:nvSpPr>
        <p:spPr/>
        <p:txBody>
          <a:bodyPr/>
          <a:lstStyle/>
          <a:p>
            <a:pPr algn="ctr"/>
            <a:r>
              <a:rPr lang="en-US" b="1">
                <a:solidFill>
                  <a:schemeClr val="bg1"/>
                </a:solidFill>
                <a:latin typeface="Calibri" panose="020F0502020204030204" pitchFamily="34" charset="0"/>
                <a:cs typeface="Calibri" panose="020F0502020204030204" pitchFamily="34" charset="0"/>
              </a:rPr>
              <a:t>Next steps </a:t>
            </a:r>
          </a:p>
        </p:txBody>
      </p:sp>
      <p:sp>
        <p:nvSpPr>
          <p:cNvPr id="3" name="Content Placeholder 2">
            <a:extLst>
              <a:ext uri="{FF2B5EF4-FFF2-40B4-BE49-F238E27FC236}">
                <a16:creationId xmlns:a16="http://schemas.microsoft.com/office/drawing/2014/main" id="{54E1AE29-0C70-29DF-409C-CA39BE462236}"/>
              </a:ext>
            </a:extLst>
          </p:cNvPr>
          <p:cNvSpPr>
            <a:spLocks noGrp="1"/>
          </p:cNvSpPr>
          <p:nvPr>
            <p:ph idx="1"/>
          </p:nvPr>
        </p:nvSpPr>
        <p:spPr/>
        <p:txBody>
          <a:bodyPr/>
          <a:lstStyle/>
          <a:p>
            <a:r>
              <a:rPr lang="en-US">
                <a:solidFill>
                  <a:schemeClr val="bg1"/>
                </a:solidFill>
                <a:latin typeface="Calibri" panose="020F0502020204030204" pitchFamily="34" charset="0"/>
                <a:cs typeface="Calibri" panose="020F0502020204030204" pitchFamily="34" charset="0"/>
              </a:rPr>
              <a:t>Complete analysis of qualitative data to help contextualize survey data </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Begin work on Aim 3 to examine changes in program contacts and services provided to people who use stimulants   </a:t>
            </a: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Disseminate the PRONTO Stimulant Toolkit </a:t>
            </a:r>
          </a:p>
        </p:txBody>
      </p:sp>
      <p:sp>
        <p:nvSpPr>
          <p:cNvPr id="4" name="Bent Arrow 3"/>
          <p:cNvSpPr/>
          <p:nvPr/>
        </p:nvSpPr>
        <p:spPr>
          <a:xfrm rot="16200000" flipV="1">
            <a:off x="9402502" y="3976043"/>
            <a:ext cx="3595980" cy="1565722"/>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ent Arrow 4"/>
          <p:cNvSpPr/>
          <p:nvPr/>
        </p:nvSpPr>
        <p:spPr>
          <a:xfrm rot="5400000" flipV="1">
            <a:off x="-959790" y="1380254"/>
            <a:ext cx="3595980" cy="1565722"/>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921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1949" y="2813775"/>
            <a:ext cx="6015682" cy="1325563"/>
          </a:xfrm>
        </p:spPr>
        <p:txBody>
          <a:bodyPr>
            <a:noAutofit/>
          </a:bodyPr>
          <a:lstStyle/>
          <a:p>
            <a:pPr algn="ctr"/>
            <a:r>
              <a:rPr lang="en-US" b="1">
                <a:solidFill>
                  <a:schemeClr val="bg1"/>
                </a:solidFill>
                <a:latin typeface="Calibri" panose="020F0502020204030204" pitchFamily="34" charset="0"/>
                <a:cs typeface="Calibri" panose="020F0502020204030204" pitchFamily="34" charset="0"/>
              </a:rPr>
              <a:t>Check out the PRONTO website at:</a:t>
            </a:r>
            <a:br>
              <a:rPr lang="en-US" b="1">
                <a:solidFill>
                  <a:schemeClr val="bg1"/>
                </a:solidFill>
                <a:latin typeface="Calibri" panose="020F0502020204030204" pitchFamily="34" charset="0"/>
                <a:cs typeface="Calibri" panose="020F0502020204030204" pitchFamily="34" charset="0"/>
              </a:rPr>
            </a:br>
            <a:r>
              <a:rPr lang="en-US" sz="3600" b="1">
                <a:solidFill>
                  <a:schemeClr val="bg1"/>
                </a:solidFill>
                <a:latin typeface="Calibri" panose="020F0502020204030204" pitchFamily="34" charset="0"/>
                <a:cs typeface="Calibri" panose="020F0502020204030204" pitchFamily="34" charset="0"/>
                <a:hlinkClick r:id="rId3"/>
              </a:rPr>
              <a:t>www.prontopostoverdose.org</a:t>
            </a:r>
            <a:r>
              <a:rPr lang="en-US" sz="3600" b="1">
                <a:solidFill>
                  <a:srgbClr val="FA9F75"/>
                </a:solidFill>
              </a:rPr>
              <a:t> </a:t>
            </a:r>
            <a:br>
              <a:rPr lang="en-US" sz="3600" b="1">
                <a:solidFill>
                  <a:srgbClr val="FA9F75"/>
                </a:solidFill>
              </a:rPr>
            </a:br>
            <a:br>
              <a:rPr lang="en-US" sz="3600" b="1">
                <a:solidFill>
                  <a:srgbClr val="FA9F75"/>
                </a:solidFill>
              </a:rPr>
            </a:br>
            <a:r>
              <a:rPr lang="en-US" sz="3600" b="1">
                <a:solidFill>
                  <a:schemeClr val="bg1"/>
                </a:solidFill>
              </a:rPr>
              <a:t>Toolkit now available</a:t>
            </a:r>
          </a:p>
        </p:txBody>
      </p:sp>
      <p:pic>
        <p:nvPicPr>
          <p:cNvPr id="2" name="Picture 1" descr="Transparent Iphone PNG Image download number: #22588 - Daily updated free  icons and png images for … | Smartphone photography android, Iphone,  Blackberry smartphone">
            <a:extLst>
              <a:ext uri="{FF2B5EF4-FFF2-40B4-BE49-F238E27FC236}">
                <a16:creationId xmlns:a16="http://schemas.microsoft.com/office/drawing/2014/main" id="{C9CE7B06-E0F4-B1CD-89F0-85F4A5601F51}"/>
              </a:ext>
            </a:extLst>
          </p:cNvPr>
          <p:cNvPicPr>
            <a:picLocks noChangeAspect="1"/>
          </p:cNvPicPr>
          <p:nvPr/>
        </p:nvPicPr>
        <p:blipFill>
          <a:blip r:embed="rId4"/>
          <a:stretch>
            <a:fillRect/>
          </a:stretch>
        </p:blipFill>
        <p:spPr>
          <a:xfrm>
            <a:off x="5733536" y="-2060"/>
            <a:ext cx="6944496" cy="6954794"/>
          </a:xfrm>
          <a:prstGeom prst="rect">
            <a:avLst/>
          </a:prstGeom>
        </p:spPr>
      </p:pic>
      <p:pic>
        <p:nvPicPr>
          <p:cNvPr id="4" name="Picture 3" descr="A white text with orange text&#10;&#10;Description automatically generated">
            <a:extLst>
              <a:ext uri="{FF2B5EF4-FFF2-40B4-BE49-F238E27FC236}">
                <a16:creationId xmlns:a16="http://schemas.microsoft.com/office/drawing/2014/main" id="{C06C4707-93F9-A459-31FB-289518BB03EF}"/>
              </a:ext>
            </a:extLst>
          </p:cNvPr>
          <p:cNvPicPr>
            <a:picLocks noChangeAspect="1"/>
          </p:cNvPicPr>
          <p:nvPr/>
        </p:nvPicPr>
        <p:blipFill rotWithShape="1">
          <a:blip r:embed="rId5"/>
          <a:srcRect t="880" r="1145" b="16549"/>
          <a:stretch/>
        </p:blipFill>
        <p:spPr>
          <a:xfrm>
            <a:off x="7832900" y="1072979"/>
            <a:ext cx="2760067" cy="4800260"/>
          </a:xfrm>
          <a:prstGeom prst="rect">
            <a:avLst/>
          </a:prstGeom>
          <a:ln>
            <a:noFill/>
          </a:ln>
          <a:effectLst>
            <a:softEdge rad="112500"/>
          </a:effectLst>
        </p:spPr>
      </p:pic>
    </p:spTree>
    <p:extLst>
      <p:ext uri="{BB962C8B-B14F-4D97-AF65-F5344CB8AC3E}">
        <p14:creationId xmlns:p14="http://schemas.microsoft.com/office/powerpoint/2010/main" val="22186225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178167" y="3951103"/>
            <a:ext cx="11840988" cy="241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8167" y="1202882"/>
            <a:ext cx="11759514" cy="231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965ABE-5F49-EF7F-1EDC-5FF22A774CC8}"/>
              </a:ext>
            </a:extLst>
          </p:cNvPr>
          <p:cNvSpPr/>
          <p:nvPr/>
        </p:nvSpPr>
        <p:spPr>
          <a:xfrm>
            <a:off x="178167" y="1163896"/>
            <a:ext cx="11759514" cy="235808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6091-B6D3-1D4C-A7F0-5CF26C2797C4}"/>
              </a:ext>
            </a:extLst>
          </p:cNvPr>
          <p:cNvSpPr>
            <a:spLocks noGrp="1"/>
          </p:cNvSpPr>
          <p:nvPr>
            <p:ph type="title"/>
          </p:nvPr>
        </p:nvSpPr>
        <p:spPr>
          <a:xfrm>
            <a:off x="2161733" y="206177"/>
            <a:ext cx="7812584" cy="954861"/>
          </a:xfrm>
        </p:spPr>
        <p:txBody>
          <a:bodyPr>
            <a:noAutofit/>
          </a:bodyPr>
          <a:lstStyle/>
          <a:p>
            <a:r>
              <a:rPr lang="en-US" sz="4000" b="1">
                <a:solidFill>
                  <a:schemeClr val="bg1"/>
                </a:solidFill>
                <a:latin typeface="Calibri" panose="020F0502020204030204" pitchFamily="34" charset="0"/>
                <a:cs typeface="Calibri" panose="020F0502020204030204" pitchFamily="34" charset="0"/>
              </a:rPr>
              <a:t>Grateful for our PRONTO Team !!!!!</a:t>
            </a:r>
          </a:p>
        </p:txBody>
      </p:sp>
      <p:pic>
        <p:nvPicPr>
          <p:cNvPr id="7170" name="Picture 2">
            <a:extLst>
              <a:ext uri="{FF2B5EF4-FFF2-40B4-BE49-F238E27FC236}">
                <a16:creationId xmlns:a16="http://schemas.microsoft.com/office/drawing/2014/main" id="{E0479917-1E2C-A5FB-6165-804695EFF4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0" t="-2000" r="5839" b="13200"/>
          <a:stretch/>
        </p:blipFill>
        <p:spPr bwMode="auto">
          <a:xfrm>
            <a:off x="4258613" y="1417160"/>
            <a:ext cx="1367197" cy="137253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AE79BCD-FAFB-AC33-32EC-2142FE1766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63" b="7500"/>
          <a:stretch/>
        </p:blipFill>
        <p:spPr bwMode="auto">
          <a:xfrm>
            <a:off x="442591" y="1420932"/>
            <a:ext cx="1371752" cy="13656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C4E247-8600-E81E-7A99-730B5C5D15CC}"/>
              </a:ext>
            </a:extLst>
          </p:cNvPr>
          <p:cNvSpPr txBox="1"/>
          <p:nvPr/>
        </p:nvSpPr>
        <p:spPr>
          <a:xfrm>
            <a:off x="4065020" y="2852267"/>
            <a:ext cx="1759470" cy="461665"/>
          </a:xfrm>
          <a:prstGeom prst="rect">
            <a:avLst/>
          </a:prstGeom>
          <a:noFill/>
        </p:spPr>
        <p:txBody>
          <a:bodyPr wrap="square" lIns="91440" tIns="45720" rIns="91440" bIns="45720" rtlCol="0" anchor="t">
            <a:spAutoFit/>
          </a:bodyPr>
          <a:lstStyle/>
          <a:p>
            <a:pPr algn="ctr"/>
            <a:r>
              <a:rPr lang="en-US" sz="1200" b="1"/>
              <a:t>Sarah Bagley </a:t>
            </a:r>
          </a:p>
          <a:p>
            <a:pPr algn="ctr"/>
            <a:r>
              <a:rPr lang="en-US" sz="1200"/>
              <a:t>Principal Investigator</a:t>
            </a:r>
          </a:p>
        </p:txBody>
      </p:sp>
      <p:sp>
        <p:nvSpPr>
          <p:cNvPr id="4" name="TextBox 3">
            <a:extLst>
              <a:ext uri="{FF2B5EF4-FFF2-40B4-BE49-F238E27FC236}">
                <a16:creationId xmlns:a16="http://schemas.microsoft.com/office/drawing/2014/main" id="{D1E51A72-626A-4B5A-8EDE-D308D21D67FD}"/>
              </a:ext>
            </a:extLst>
          </p:cNvPr>
          <p:cNvSpPr txBox="1"/>
          <p:nvPr/>
        </p:nvSpPr>
        <p:spPr>
          <a:xfrm>
            <a:off x="486911" y="2855149"/>
            <a:ext cx="1288949" cy="461665"/>
          </a:xfrm>
          <a:prstGeom prst="rect">
            <a:avLst/>
          </a:prstGeom>
          <a:noFill/>
        </p:spPr>
        <p:txBody>
          <a:bodyPr wrap="square" lIns="91440" tIns="45720" rIns="91440" bIns="45720" rtlCol="0" anchor="t">
            <a:spAutoFit/>
          </a:bodyPr>
          <a:lstStyle/>
          <a:p>
            <a:pPr algn="ctr"/>
            <a:r>
              <a:rPr lang="en-US" sz="1200" b="1"/>
              <a:t>Scott  Formica </a:t>
            </a:r>
          </a:p>
          <a:p>
            <a:pPr algn="ctr"/>
            <a:r>
              <a:rPr lang="en-US" sz="1200"/>
              <a:t>Co-Investigator</a:t>
            </a:r>
          </a:p>
        </p:txBody>
      </p:sp>
      <p:sp>
        <p:nvSpPr>
          <p:cNvPr id="6" name="TextBox 5">
            <a:extLst>
              <a:ext uri="{FF2B5EF4-FFF2-40B4-BE49-F238E27FC236}">
                <a16:creationId xmlns:a16="http://schemas.microsoft.com/office/drawing/2014/main" id="{CB23344B-97FA-452E-A0B7-40897D9DD73F}"/>
              </a:ext>
            </a:extLst>
          </p:cNvPr>
          <p:cNvSpPr txBox="1"/>
          <p:nvPr/>
        </p:nvSpPr>
        <p:spPr>
          <a:xfrm>
            <a:off x="1003411" y="5680130"/>
            <a:ext cx="1289662" cy="646331"/>
          </a:xfrm>
          <a:prstGeom prst="rect">
            <a:avLst/>
          </a:prstGeom>
          <a:noFill/>
        </p:spPr>
        <p:txBody>
          <a:bodyPr wrap="square" lIns="91440" tIns="45720" rIns="91440" bIns="45720" rtlCol="0" anchor="t">
            <a:spAutoFit/>
          </a:bodyPr>
          <a:lstStyle/>
          <a:p>
            <a:pPr algn="ctr"/>
            <a:r>
              <a:rPr lang="en-US" sz="1200" b="1"/>
              <a:t>Moriah Wiggins</a:t>
            </a:r>
          </a:p>
          <a:p>
            <a:pPr algn="ctr"/>
            <a:r>
              <a:rPr lang="en-US" sz="1200"/>
              <a:t>Research </a:t>
            </a:r>
          </a:p>
          <a:p>
            <a:pPr algn="ctr"/>
            <a:r>
              <a:rPr lang="en-US" sz="1200"/>
              <a:t>Coordinator</a:t>
            </a:r>
            <a:endParaRPr lang="en-US"/>
          </a:p>
        </p:txBody>
      </p:sp>
      <p:sp>
        <p:nvSpPr>
          <p:cNvPr id="7" name="TextBox 6">
            <a:extLst>
              <a:ext uri="{FF2B5EF4-FFF2-40B4-BE49-F238E27FC236}">
                <a16:creationId xmlns:a16="http://schemas.microsoft.com/office/drawing/2014/main" id="{F5DF8889-18A3-A3BD-08E1-EF1BFB7D49F1}"/>
              </a:ext>
            </a:extLst>
          </p:cNvPr>
          <p:cNvSpPr txBox="1"/>
          <p:nvPr/>
        </p:nvSpPr>
        <p:spPr>
          <a:xfrm>
            <a:off x="9507581" y="5718456"/>
            <a:ext cx="1676449" cy="646331"/>
          </a:xfrm>
          <a:prstGeom prst="rect">
            <a:avLst/>
          </a:prstGeom>
          <a:noFill/>
        </p:spPr>
        <p:txBody>
          <a:bodyPr wrap="square" lIns="91440" tIns="45720" rIns="91440" bIns="45720" rtlCol="0" anchor="t">
            <a:spAutoFit/>
          </a:bodyPr>
          <a:lstStyle/>
          <a:p>
            <a:pPr algn="ctr"/>
            <a:r>
              <a:rPr lang="en-US" sz="1200" b="1"/>
              <a:t>Stephen Murray</a:t>
            </a:r>
          </a:p>
          <a:p>
            <a:pPr algn="ctr"/>
            <a:r>
              <a:rPr lang="en-US" sz="1200"/>
              <a:t>Harm Reduction Manager</a:t>
            </a:r>
          </a:p>
        </p:txBody>
      </p:sp>
      <p:pic>
        <p:nvPicPr>
          <p:cNvPr id="13" name="Picture 12" descr="A picture containing person, person, necktie, wearing&#10;&#10;Description automatically generated">
            <a:extLst>
              <a:ext uri="{FF2B5EF4-FFF2-40B4-BE49-F238E27FC236}">
                <a16:creationId xmlns:a16="http://schemas.microsoft.com/office/drawing/2014/main" id="{BFFBAB26-EAA1-4BA9-B6D3-87596CB118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784" t="258" r="3281" b="11530"/>
          <a:stretch/>
        </p:blipFill>
        <p:spPr>
          <a:xfrm>
            <a:off x="10296116" y="1415867"/>
            <a:ext cx="1369705" cy="1369668"/>
          </a:xfrm>
          <a:prstGeom prst="rect">
            <a:avLst/>
          </a:prstGeom>
          <a:effectLst/>
        </p:spPr>
      </p:pic>
      <p:sp>
        <p:nvSpPr>
          <p:cNvPr id="14" name="TextBox 13">
            <a:extLst>
              <a:ext uri="{FF2B5EF4-FFF2-40B4-BE49-F238E27FC236}">
                <a16:creationId xmlns:a16="http://schemas.microsoft.com/office/drawing/2014/main" id="{D1E51A72-626A-4B5A-8EDE-D308D21D67FD}"/>
              </a:ext>
            </a:extLst>
          </p:cNvPr>
          <p:cNvSpPr txBox="1"/>
          <p:nvPr/>
        </p:nvSpPr>
        <p:spPr>
          <a:xfrm>
            <a:off x="10345385" y="2794341"/>
            <a:ext cx="1268354" cy="461665"/>
          </a:xfrm>
          <a:prstGeom prst="rect">
            <a:avLst/>
          </a:prstGeom>
          <a:noFill/>
        </p:spPr>
        <p:txBody>
          <a:bodyPr wrap="square" lIns="91440" tIns="45720" rIns="91440" bIns="45720" rtlCol="0" anchor="t">
            <a:spAutoFit/>
          </a:bodyPr>
          <a:lstStyle/>
          <a:p>
            <a:pPr algn="ctr"/>
            <a:r>
              <a:rPr lang="en-US" sz="1200" b="1" err="1"/>
              <a:t>Ziming</a:t>
            </a:r>
            <a:r>
              <a:rPr lang="en-US" sz="1200" b="1"/>
              <a:t> Xuan</a:t>
            </a:r>
          </a:p>
          <a:p>
            <a:pPr algn="ctr"/>
            <a:r>
              <a:rPr lang="en-US" sz="1200"/>
              <a:t>Co-Investigator</a:t>
            </a:r>
          </a:p>
        </p:txBody>
      </p:sp>
      <p:pic>
        <p:nvPicPr>
          <p:cNvPr id="15" name="Picture 14" descr="A person smiling for the camera&#10;&#10;Description automatically generated with medium confidence">
            <a:extLst>
              <a:ext uri="{FF2B5EF4-FFF2-40B4-BE49-F238E27FC236}">
                <a16:creationId xmlns:a16="http://schemas.microsoft.com/office/drawing/2014/main" id="{B744CE3C-16AA-434F-8482-3908F41239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12" t="-869" r="-2980" b="1466"/>
          <a:stretch/>
        </p:blipFill>
        <p:spPr>
          <a:xfrm>
            <a:off x="2697206" y="4275786"/>
            <a:ext cx="1379531" cy="1378142"/>
          </a:xfrm>
          <a:prstGeom prst="rect">
            <a:avLst/>
          </a:prstGeom>
        </p:spPr>
      </p:pic>
      <p:sp>
        <p:nvSpPr>
          <p:cNvPr id="16" name="TextBox 15">
            <a:extLst>
              <a:ext uri="{FF2B5EF4-FFF2-40B4-BE49-F238E27FC236}">
                <a16:creationId xmlns:a16="http://schemas.microsoft.com/office/drawing/2014/main" id="{CB23344B-97FA-452E-A0B7-40897D9DD73F}"/>
              </a:ext>
            </a:extLst>
          </p:cNvPr>
          <p:cNvSpPr txBox="1"/>
          <p:nvPr/>
        </p:nvSpPr>
        <p:spPr>
          <a:xfrm>
            <a:off x="2685060" y="5666971"/>
            <a:ext cx="1388847" cy="461665"/>
          </a:xfrm>
          <a:prstGeom prst="rect">
            <a:avLst/>
          </a:prstGeom>
          <a:noFill/>
        </p:spPr>
        <p:txBody>
          <a:bodyPr wrap="square" lIns="91440" tIns="45720" rIns="91440" bIns="45720" rtlCol="0" anchor="t">
            <a:spAutoFit/>
          </a:bodyPr>
          <a:lstStyle/>
          <a:p>
            <a:pPr algn="ctr"/>
            <a:r>
              <a:rPr lang="en-US" sz="1200" b="1" err="1"/>
              <a:t>Shapei</a:t>
            </a:r>
            <a:r>
              <a:rPr lang="en-US" sz="1200" b="1"/>
              <a:t> Yan</a:t>
            </a:r>
          </a:p>
          <a:p>
            <a:pPr algn="ctr"/>
            <a:r>
              <a:rPr lang="en-US" sz="1200"/>
              <a:t>Sr Data Analyst</a:t>
            </a:r>
          </a:p>
        </p:txBody>
      </p:sp>
      <p:sp>
        <p:nvSpPr>
          <p:cNvPr id="18" name="TextBox 17">
            <a:extLst>
              <a:ext uri="{FF2B5EF4-FFF2-40B4-BE49-F238E27FC236}">
                <a16:creationId xmlns:a16="http://schemas.microsoft.com/office/drawing/2014/main" id="{57C4E247-8600-E81E-7A99-730B5C5D15CC}"/>
              </a:ext>
            </a:extLst>
          </p:cNvPr>
          <p:cNvSpPr txBox="1"/>
          <p:nvPr/>
        </p:nvSpPr>
        <p:spPr>
          <a:xfrm>
            <a:off x="6164800" y="2853476"/>
            <a:ext cx="1749173" cy="461665"/>
          </a:xfrm>
          <a:prstGeom prst="rect">
            <a:avLst/>
          </a:prstGeom>
          <a:noFill/>
        </p:spPr>
        <p:txBody>
          <a:bodyPr wrap="square" lIns="91440" tIns="45720" rIns="91440" bIns="45720" rtlCol="0" anchor="t">
            <a:spAutoFit/>
          </a:bodyPr>
          <a:lstStyle/>
          <a:p>
            <a:pPr algn="ctr"/>
            <a:r>
              <a:rPr lang="en-US" sz="1200" b="1"/>
              <a:t>Alex Walley</a:t>
            </a:r>
          </a:p>
          <a:p>
            <a:pPr algn="ctr"/>
            <a:r>
              <a:rPr lang="en-US" sz="1200"/>
              <a:t>Principal Investigator</a:t>
            </a:r>
          </a:p>
        </p:txBody>
      </p:sp>
      <p:pic>
        <p:nvPicPr>
          <p:cNvPr id="2050" name="Picture 2" descr="https://prontopostoverdose.org/wp-content/uploads/justeen-hyde-headshot.jpg"/>
          <p:cNvPicPr>
            <a:picLocks noChangeAspect="1" noChangeArrowheads="1"/>
          </p:cNvPicPr>
          <p:nvPr/>
        </p:nvPicPr>
        <p:blipFill rotWithShape="1">
          <a:blip r:embed="rId7">
            <a:extLst>
              <a:ext uri="{28A0092B-C50C-407E-A947-70E740481C1C}">
                <a14:useLocalDpi xmlns:a14="http://schemas.microsoft.com/office/drawing/2010/main" val="0"/>
              </a:ext>
            </a:extLst>
          </a:blip>
          <a:srcRect l="-714" t="-595" r="5571" b="21310"/>
          <a:stretch/>
        </p:blipFill>
        <p:spPr bwMode="auto">
          <a:xfrm>
            <a:off x="8316406" y="1400018"/>
            <a:ext cx="1373366" cy="13667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1E51A72-626A-4B5A-8EDE-D308D21D67FD}"/>
              </a:ext>
            </a:extLst>
          </p:cNvPr>
          <p:cNvSpPr txBox="1"/>
          <p:nvPr/>
        </p:nvSpPr>
        <p:spPr>
          <a:xfrm>
            <a:off x="8374376" y="2854928"/>
            <a:ext cx="1309543" cy="461665"/>
          </a:xfrm>
          <a:prstGeom prst="rect">
            <a:avLst/>
          </a:prstGeom>
          <a:noFill/>
        </p:spPr>
        <p:txBody>
          <a:bodyPr wrap="square" lIns="91440" tIns="45720" rIns="91440" bIns="45720" rtlCol="0" anchor="t">
            <a:spAutoFit/>
          </a:bodyPr>
          <a:lstStyle/>
          <a:p>
            <a:pPr algn="ctr"/>
            <a:r>
              <a:rPr lang="en-US" sz="1200" b="1" err="1"/>
              <a:t>Justeen</a:t>
            </a:r>
            <a:r>
              <a:rPr lang="en-US" sz="1200" b="1"/>
              <a:t> Hyde</a:t>
            </a:r>
          </a:p>
          <a:p>
            <a:pPr algn="ctr"/>
            <a:r>
              <a:rPr lang="en-US" sz="1200"/>
              <a:t>Co-Investigator</a:t>
            </a:r>
          </a:p>
        </p:txBody>
      </p:sp>
      <p:pic>
        <p:nvPicPr>
          <p:cNvPr id="2052" name="Picture 4" descr="https://prontopostoverdose.org/wp-content/uploads/sarah-koosakowski-sm.jpg"/>
          <p:cNvPicPr>
            <a:picLocks noChangeAspect="1" noChangeArrowheads="1"/>
          </p:cNvPicPr>
          <p:nvPr/>
        </p:nvPicPr>
        <p:blipFill rotWithShape="1">
          <a:blip r:embed="rId8">
            <a:extLst>
              <a:ext uri="{28A0092B-C50C-407E-A947-70E740481C1C}">
                <a14:useLocalDpi xmlns:a14="http://schemas.microsoft.com/office/drawing/2010/main" val="0"/>
              </a:ext>
            </a:extLst>
          </a:blip>
          <a:srcRect r="-4882"/>
          <a:stretch/>
        </p:blipFill>
        <p:spPr bwMode="auto">
          <a:xfrm>
            <a:off x="2371343" y="1434390"/>
            <a:ext cx="1376039" cy="133821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7C4E247-8600-E81E-7A99-730B5C5D15CC}"/>
              </a:ext>
            </a:extLst>
          </p:cNvPr>
          <p:cNvSpPr txBox="1"/>
          <p:nvPr/>
        </p:nvSpPr>
        <p:spPr>
          <a:xfrm>
            <a:off x="2243505" y="2794341"/>
            <a:ext cx="1574120" cy="666925"/>
          </a:xfrm>
          <a:prstGeom prst="rect">
            <a:avLst/>
          </a:prstGeom>
          <a:noFill/>
        </p:spPr>
        <p:txBody>
          <a:bodyPr wrap="square" lIns="91440" tIns="45720" rIns="91440" bIns="45720" rtlCol="0" anchor="t">
            <a:spAutoFit/>
          </a:bodyPr>
          <a:lstStyle/>
          <a:p>
            <a:pPr algn="ctr"/>
            <a:r>
              <a:rPr lang="en-US" sz="1200" b="1"/>
              <a:t>Sarah </a:t>
            </a:r>
            <a:r>
              <a:rPr lang="en-US" sz="1200" b="1" err="1"/>
              <a:t>Kosakowski</a:t>
            </a:r>
            <a:endParaRPr lang="en-US" sz="1200" b="1"/>
          </a:p>
          <a:p>
            <a:pPr algn="ctr"/>
            <a:r>
              <a:rPr lang="en-US" sz="1200"/>
              <a:t>Associate Director </a:t>
            </a:r>
          </a:p>
          <a:p>
            <a:pPr algn="ctr"/>
            <a:r>
              <a:rPr lang="en-US" sz="1200"/>
              <a:t>of Research</a:t>
            </a:r>
            <a:endParaRPr lang="en-US"/>
          </a:p>
        </p:txBody>
      </p:sp>
      <p:pic>
        <p:nvPicPr>
          <p:cNvPr id="2054" name="Picture 6" descr="https://prontopostoverdose.org/wp-content/uploads/jiayi-wang-sm.jpg"/>
          <p:cNvPicPr>
            <a:picLocks noChangeAspect="1" noChangeArrowheads="1"/>
          </p:cNvPicPr>
          <p:nvPr/>
        </p:nvPicPr>
        <p:blipFill rotWithShape="1">
          <a:blip r:embed="rId9">
            <a:extLst>
              <a:ext uri="{28A0092B-C50C-407E-A947-70E740481C1C}">
                <a14:useLocalDpi xmlns:a14="http://schemas.microsoft.com/office/drawing/2010/main" val="0"/>
              </a:ext>
            </a:extLst>
          </a:blip>
          <a:srcRect l="-2457" t="-605" r="-3256" b="1938"/>
          <a:stretch/>
        </p:blipFill>
        <p:spPr bwMode="auto">
          <a:xfrm>
            <a:off x="4355710" y="4257082"/>
            <a:ext cx="1376284" cy="136804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23344B-97FA-452E-A0B7-40897D9DD73F}"/>
              </a:ext>
            </a:extLst>
          </p:cNvPr>
          <p:cNvSpPr txBox="1"/>
          <p:nvPr/>
        </p:nvSpPr>
        <p:spPr>
          <a:xfrm>
            <a:off x="4416828" y="5666970"/>
            <a:ext cx="1265280" cy="461665"/>
          </a:xfrm>
          <a:prstGeom prst="rect">
            <a:avLst/>
          </a:prstGeom>
          <a:noFill/>
        </p:spPr>
        <p:txBody>
          <a:bodyPr wrap="square" lIns="91440" tIns="45720" rIns="91440" bIns="45720" rtlCol="0" anchor="t">
            <a:spAutoFit/>
          </a:bodyPr>
          <a:lstStyle/>
          <a:p>
            <a:pPr algn="ctr"/>
            <a:r>
              <a:rPr lang="en-US" sz="1200" b="1"/>
              <a:t>Jiayi Wang</a:t>
            </a:r>
          </a:p>
          <a:p>
            <a:pPr algn="ctr"/>
            <a:r>
              <a:rPr lang="en-US" sz="1200"/>
              <a:t>Data Analyst</a:t>
            </a:r>
          </a:p>
        </p:txBody>
      </p:sp>
      <p:pic>
        <p:nvPicPr>
          <p:cNvPr id="2056" name="Picture 8" descr="https://prontopostoverdose.org/wp-content/uploads/a-rolles-headshot.jpg"/>
          <p:cNvPicPr>
            <a:picLocks noChangeAspect="1" noChangeArrowheads="1"/>
          </p:cNvPicPr>
          <p:nvPr/>
        </p:nvPicPr>
        <p:blipFill rotWithShape="1">
          <a:blip r:embed="rId10">
            <a:extLst>
              <a:ext uri="{28A0092B-C50C-407E-A947-70E740481C1C}">
                <a14:useLocalDpi xmlns:a14="http://schemas.microsoft.com/office/drawing/2010/main" val="0"/>
              </a:ext>
            </a:extLst>
          </a:blip>
          <a:srcRect r="2774" b="3478"/>
          <a:stretch/>
        </p:blipFill>
        <p:spPr bwMode="auto">
          <a:xfrm>
            <a:off x="6139398" y="4264188"/>
            <a:ext cx="1374851" cy="137853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8EF6F31-1671-65B5-4D40-61F38E656EE0}"/>
              </a:ext>
            </a:extLst>
          </p:cNvPr>
          <p:cNvSpPr txBox="1"/>
          <p:nvPr/>
        </p:nvSpPr>
        <p:spPr>
          <a:xfrm>
            <a:off x="6055418" y="5627465"/>
            <a:ext cx="1543762" cy="461665"/>
          </a:xfrm>
          <a:prstGeom prst="rect">
            <a:avLst/>
          </a:prstGeom>
          <a:noFill/>
        </p:spPr>
        <p:txBody>
          <a:bodyPr wrap="square" lIns="91440" tIns="45720" rIns="91440" bIns="45720" rtlCol="0" anchor="t">
            <a:spAutoFit/>
          </a:bodyPr>
          <a:lstStyle/>
          <a:p>
            <a:pPr algn="ctr"/>
            <a:r>
              <a:rPr lang="en-US" sz="1200" b="1"/>
              <a:t>Andrew </a:t>
            </a:r>
            <a:r>
              <a:rPr lang="en-US" sz="1200" b="1" err="1"/>
              <a:t>Rolles</a:t>
            </a:r>
            <a:endParaRPr lang="en-US" sz="1200" b="1"/>
          </a:p>
          <a:p>
            <a:pPr algn="ctr"/>
            <a:r>
              <a:rPr lang="en-US" sz="1200"/>
              <a:t>Research Assistan</a:t>
            </a:r>
            <a:r>
              <a:rPr lang="en-US" sz="1200" b="1"/>
              <a:t>t</a:t>
            </a:r>
          </a:p>
        </p:txBody>
      </p:sp>
      <p:pic>
        <p:nvPicPr>
          <p:cNvPr id="2058" name="Picture 10" descr="https://massoverdosehelpline.org/wp-content/uploads/2024/02/ally.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21" r="-4063" b="16646"/>
          <a:stretch/>
        </p:blipFill>
        <p:spPr bwMode="auto">
          <a:xfrm>
            <a:off x="7990664" y="4277477"/>
            <a:ext cx="1372354" cy="13705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5DF8889-18A3-A3BD-08E1-EF1BFB7D49F1}"/>
              </a:ext>
            </a:extLst>
          </p:cNvPr>
          <p:cNvSpPr txBox="1"/>
          <p:nvPr/>
        </p:nvSpPr>
        <p:spPr>
          <a:xfrm>
            <a:off x="7934471" y="5679695"/>
            <a:ext cx="1470503" cy="471962"/>
          </a:xfrm>
          <a:prstGeom prst="rect">
            <a:avLst/>
          </a:prstGeom>
          <a:noFill/>
        </p:spPr>
        <p:txBody>
          <a:bodyPr wrap="square" lIns="91440" tIns="45720" rIns="91440" bIns="45720" rtlCol="0" anchor="t">
            <a:spAutoFit/>
          </a:bodyPr>
          <a:lstStyle/>
          <a:p>
            <a:pPr algn="ctr"/>
            <a:r>
              <a:rPr lang="en-US" sz="1200" b="1"/>
              <a:t>Ally Cogan</a:t>
            </a:r>
          </a:p>
          <a:p>
            <a:pPr algn="ctr"/>
            <a:r>
              <a:rPr lang="en-US" sz="1200"/>
              <a:t>Research Manager</a:t>
            </a:r>
          </a:p>
        </p:txBody>
      </p:sp>
      <p:pic>
        <p:nvPicPr>
          <p:cNvPr id="2060" name="Picture 12" descr="https://massoverdosehelpline.org/wp-content/uploads/2023/11/53319390909_7fd190742f_o-e1699896358748.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442" t="387" r="-1817" b="13806"/>
          <a:stretch/>
        </p:blipFill>
        <p:spPr bwMode="auto">
          <a:xfrm>
            <a:off x="9664641" y="4259559"/>
            <a:ext cx="1361488" cy="1369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with short hair wearing a turtleneck&#10;&#10;Description automatically generated">
            <a:extLst>
              <a:ext uri="{FF2B5EF4-FFF2-40B4-BE49-F238E27FC236}">
                <a16:creationId xmlns:a16="http://schemas.microsoft.com/office/drawing/2014/main" id="{63837104-2366-D851-7F74-ED5FD729C604}"/>
              </a:ext>
            </a:extLst>
          </p:cNvPr>
          <p:cNvPicPr>
            <a:picLocks noChangeAspect="1"/>
          </p:cNvPicPr>
          <p:nvPr/>
        </p:nvPicPr>
        <p:blipFill rotWithShape="1">
          <a:blip r:embed="rId13"/>
          <a:srcRect l="7092" t="13333" r="-1560" b="12667"/>
          <a:stretch/>
        </p:blipFill>
        <p:spPr>
          <a:xfrm>
            <a:off x="998659" y="4296322"/>
            <a:ext cx="1372753" cy="1368342"/>
          </a:xfrm>
          <a:prstGeom prst="rect">
            <a:avLst/>
          </a:prstGeom>
        </p:spPr>
      </p:pic>
      <p:pic>
        <p:nvPicPr>
          <p:cNvPr id="9" name="Picture 8" descr="A person wearing glasses and a suit&#10;&#10;Description automatically generated">
            <a:extLst>
              <a:ext uri="{FF2B5EF4-FFF2-40B4-BE49-F238E27FC236}">
                <a16:creationId xmlns:a16="http://schemas.microsoft.com/office/drawing/2014/main" id="{97539C6C-D273-A2A8-5E40-696DDD617C2C}"/>
              </a:ext>
            </a:extLst>
          </p:cNvPr>
          <p:cNvPicPr>
            <a:picLocks noChangeAspect="1"/>
          </p:cNvPicPr>
          <p:nvPr/>
        </p:nvPicPr>
        <p:blipFill rotWithShape="1">
          <a:blip r:embed="rId14"/>
          <a:srcRect l="-699" t="1705" r="7692" b="22614"/>
          <a:stretch/>
        </p:blipFill>
        <p:spPr>
          <a:xfrm>
            <a:off x="6270373" y="1426701"/>
            <a:ext cx="1369307" cy="1369343"/>
          </a:xfrm>
          <a:prstGeom prst="rect">
            <a:avLst/>
          </a:prstGeom>
          <a:effectLst/>
        </p:spPr>
      </p:pic>
      <p:sp>
        <p:nvSpPr>
          <p:cNvPr id="12" name="Rectangle 11">
            <a:extLst>
              <a:ext uri="{FF2B5EF4-FFF2-40B4-BE49-F238E27FC236}">
                <a16:creationId xmlns:a16="http://schemas.microsoft.com/office/drawing/2014/main" id="{961F023C-FD03-A23E-F9A8-E628B7408CAB}"/>
              </a:ext>
            </a:extLst>
          </p:cNvPr>
          <p:cNvSpPr/>
          <p:nvPr/>
        </p:nvSpPr>
        <p:spPr>
          <a:xfrm>
            <a:off x="157573" y="3944165"/>
            <a:ext cx="11893377" cy="242062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2517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080"/>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434513" y="-2764606"/>
            <a:ext cx="1833061" cy="4165775"/>
            <a:chOff x="0" y="0"/>
            <a:chExt cx="3093720" cy="7030720"/>
          </a:xfrm>
        </p:grpSpPr>
        <p:sp>
          <p:nvSpPr>
            <p:cNvPr id="3" name="Freeform 3"/>
            <p:cNvSpPr/>
            <p:nvPr/>
          </p:nvSpPr>
          <p:spPr>
            <a:xfrm>
              <a:off x="0" y="0"/>
              <a:ext cx="3093720" cy="7030720"/>
            </a:xfrm>
            <a:custGeom>
              <a:avLst/>
              <a:gdLst/>
              <a:ahLst/>
              <a:cxnLst/>
              <a:rect l="l" t="t" r="r" b="b"/>
              <a:pathLst>
                <a:path w="3093720" h="7030720">
                  <a:moveTo>
                    <a:pt x="0" y="0"/>
                  </a:moveTo>
                  <a:lnTo>
                    <a:pt x="2293620" y="0"/>
                  </a:lnTo>
                  <a:cubicBezTo>
                    <a:pt x="2735580" y="0"/>
                    <a:pt x="3093720" y="358140"/>
                    <a:pt x="3093720" y="800100"/>
                  </a:cubicBezTo>
                  <a:lnTo>
                    <a:pt x="3093720" y="7030720"/>
                  </a:lnTo>
                  <a:lnTo>
                    <a:pt x="0" y="7030720"/>
                  </a:lnTo>
                  <a:lnTo>
                    <a:pt x="0" y="0"/>
                  </a:lnTo>
                  <a:close/>
                </a:path>
              </a:pathLst>
            </a:custGeom>
            <a:solidFill>
              <a:srgbClr val="16448C">
                <a:alpha val="49804"/>
              </a:srgbClr>
            </a:solidFill>
            <a:ln w="12700">
              <a:solidFill>
                <a:srgbClr val="000000"/>
              </a:solidFill>
            </a:ln>
          </p:spPr>
          <p:txBody>
            <a:bodyPr/>
            <a:lstStyle/>
            <a:p>
              <a:endParaRPr lang="en-US" sz="2000"/>
            </a:p>
          </p:txBody>
        </p:sp>
      </p:grpSp>
      <p:grpSp>
        <p:nvGrpSpPr>
          <p:cNvPr id="9" name="Group 9"/>
          <p:cNvGrpSpPr/>
          <p:nvPr/>
        </p:nvGrpSpPr>
        <p:grpSpPr>
          <a:xfrm>
            <a:off x="-513053" y="4868935"/>
            <a:ext cx="3953211" cy="8983980"/>
            <a:chOff x="0" y="0"/>
            <a:chExt cx="3093720" cy="7030720"/>
          </a:xfrm>
        </p:grpSpPr>
        <p:sp>
          <p:nvSpPr>
            <p:cNvPr id="10" name="Freeform 10"/>
            <p:cNvSpPr/>
            <p:nvPr/>
          </p:nvSpPr>
          <p:spPr>
            <a:xfrm>
              <a:off x="0" y="0"/>
              <a:ext cx="3093720" cy="7030720"/>
            </a:xfrm>
            <a:custGeom>
              <a:avLst/>
              <a:gdLst/>
              <a:ahLst/>
              <a:cxnLst/>
              <a:rect l="l" t="t" r="r" b="b"/>
              <a:pathLst>
                <a:path w="3093720" h="7030720">
                  <a:moveTo>
                    <a:pt x="0" y="0"/>
                  </a:moveTo>
                  <a:lnTo>
                    <a:pt x="2293620" y="0"/>
                  </a:lnTo>
                  <a:cubicBezTo>
                    <a:pt x="2735580" y="0"/>
                    <a:pt x="3093720" y="358140"/>
                    <a:pt x="3093720" y="800100"/>
                  </a:cubicBezTo>
                  <a:lnTo>
                    <a:pt x="3093720" y="7030720"/>
                  </a:lnTo>
                  <a:lnTo>
                    <a:pt x="0" y="7030720"/>
                  </a:lnTo>
                  <a:lnTo>
                    <a:pt x="0" y="0"/>
                  </a:lnTo>
                  <a:close/>
                </a:path>
              </a:pathLst>
            </a:custGeom>
            <a:solidFill>
              <a:srgbClr val="16448C">
                <a:alpha val="49804"/>
              </a:srgbClr>
            </a:solidFill>
            <a:ln w="12700">
              <a:solidFill>
                <a:srgbClr val="000000"/>
              </a:solidFill>
            </a:ln>
          </p:spPr>
          <p:txBody>
            <a:bodyPr/>
            <a:lstStyle/>
            <a:p>
              <a:endParaRPr lang="en-US" sz="2000"/>
            </a:p>
          </p:txBody>
        </p:sp>
      </p:grpSp>
      <p:sp>
        <p:nvSpPr>
          <p:cNvPr id="11" name="TextBox 11"/>
          <p:cNvSpPr txBox="1"/>
          <p:nvPr/>
        </p:nvSpPr>
        <p:spPr>
          <a:xfrm>
            <a:off x="301430" y="2472292"/>
            <a:ext cx="5794570" cy="2115964"/>
          </a:xfrm>
          <a:prstGeom prst="rect">
            <a:avLst/>
          </a:prstGeom>
        </p:spPr>
        <p:txBody>
          <a:bodyPr lIns="0" tIns="0" rIns="0" bIns="0" rtlCol="0" anchor="t">
            <a:spAutoFit/>
          </a:bodyPr>
          <a:lstStyle/>
          <a:p>
            <a:pPr marL="503784" lvl="1" indent="-251892" defTabSz="609630">
              <a:lnSpc>
                <a:spcPts val="3266"/>
              </a:lnSpc>
              <a:buFont typeface="Arial"/>
              <a:buChar char="•"/>
            </a:pPr>
            <a:r>
              <a:rPr lang="en-US" sz="2400" dirty="0">
                <a:solidFill>
                  <a:srgbClr val="FFFFFF"/>
                </a:solidFill>
                <a:latin typeface="Calibri"/>
                <a:ea typeface="Calibri (MS)"/>
                <a:cs typeface="Calibri"/>
                <a:sym typeface="Calibri (MS)"/>
              </a:rPr>
              <a:t>Behind every statistic presented here today is a person</a:t>
            </a:r>
          </a:p>
          <a:p>
            <a:pPr marL="503784" lvl="1" indent="-251892" defTabSz="609630">
              <a:lnSpc>
                <a:spcPts val="3266"/>
              </a:lnSpc>
              <a:buFont typeface="Arial"/>
              <a:buChar char="•"/>
            </a:pPr>
            <a:r>
              <a:rPr lang="en-US" sz="2400" dirty="0">
                <a:solidFill>
                  <a:srgbClr val="FFFFFF"/>
                </a:solidFill>
                <a:latin typeface="Calibri"/>
                <a:ea typeface="Calibri (MS)"/>
                <a:cs typeface="Calibri"/>
                <a:sym typeface="Calibri (MS)"/>
              </a:rPr>
              <a:t>Opioid overdose deaths are preventable</a:t>
            </a:r>
          </a:p>
          <a:p>
            <a:pPr marL="503784" lvl="1" indent="-251892" defTabSz="609630">
              <a:lnSpc>
                <a:spcPts val="3266"/>
              </a:lnSpc>
              <a:buFont typeface="Arial"/>
              <a:buChar char="•"/>
            </a:pPr>
            <a:r>
              <a:rPr lang="en-US" sz="2400" dirty="0">
                <a:solidFill>
                  <a:srgbClr val="FFFFFF"/>
                </a:solidFill>
                <a:latin typeface="Calibri"/>
                <a:ea typeface="Calibri (MS)"/>
                <a:cs typeface="Calibri"/>
                <a:sym typeface="Calibri (MS)"/>
              </a:rPr>
              <a:t>We must remember the individual, family, and community behind the numbers </a:t>
            </a:r>
          </a:p>
        </p:txBody>
      </p:sp>
      <p:sp>
        <p:nvSpPr>
          <p:cNvPr id="12" name="TextBox 12"/>
          <p:cNvSpPr txBox="1"/>
          <p:nvPr/>
        </p:nvSpPr>
        <p:spPr>
          <a:xfrm>
            <a:off x="1332709" y="1318855"/>
            <a:ext cx="3732011" cy="962956"/>
          </a:xfrm>
          <a:prstGeom prst="rect">
            <a:avLst/>
          </a:prstGeom>
        </p:spPr>
        <p:txBody>
          <a:bodyPr wrap="square" lIns="0" tIns="0" rIns="0" bIns="0" rtlCol="0" anchor="t">
            <a:spAutoFit/>
          </a:bodyPr>
          <a:lstStyle/>
          <a:p>
            <a:pPr algn="ctr" defTabSz="609630">
              <a:lnSpc>
                <a:spcPts val="7933"/>
              </a:lnSpc>
              <a:spcBef>
                <a:spcPct val="0"/>
              </a:spcBef>
            </a:pPr>
            <a:r>
              <a:rPr lang="en-US" sz="6000" b="1">
                <a:solidFill>
                  <a:srgbClr val="FFFFFF"/>
                </a:solidFill>
                <a:latin typeface="Calibri"/>
                <a:ea typeface="Calibri (MS) Bold"/>
                <a:cs typeface="Calibri"/>
                <a:sym typeface="Calibri (MS) Bold"/>
              </a:rPr>
              <a:t>Reminder</a:t>
            </a:r>
          </a:p>
        </p:txBody>
      </p:sp>
      <p:pic>
        <p:nvPicPr>
          <p:cNvPr id="13" name="Picture 12" descr="A group of purple flags&#10;&#10;Description automatically generated">
            <a:extLst>
              <a:ext uri="{FF2B5EF4-FFF2-40B4-BE49-F238E27FC236}">
                <a16:creationId xmlns:a16="http://schemas.microsoft.com/office/drawing/2014/main" id="{72637158-2E9F-FAE6-5E73-FFC717759D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80"/>
          <a:stretch/>
        </p:blipFill>
        <p:spPr>
          <a:xfrm rot="5400000">
            <a:off x="5993269" y="708119"/>
            <a:ext cx="6409069" cy="5517447"/>
          </a:xfrm>
          <a:prstGeom prst="rect">
            <a:avLst/>
          </a:prstGeom>
        </p:spPr>
      </p:pic>
    </p:spTree>
    <p:extLst>
      <p:ext uri="{BB962C8B-B14F-4D97-AF65-F5344CB8AC3E}">
        <p14:creationId xmlns:p14="http://schemas.microsoft.com/office/powerpoint/2010/main" val="186768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0A65A-30B8-56B5-689C-B1501F8349E7}"/>
              </a:ext>
            </a:extLst>
          </p:cNvPr>
          <p:cNvSpPr>
            <a:spLocks noGrp="1"/>
          </p:cNvSpPr>
          <p:nvPr>
            <p:ph type="title"/>
          </p:nvPr>
        </p:nvSpPr>
        <p:spPr>
          <a:xfrm>
            <a:off x="198945" y="428331"/>
            <a:ext cx="11785496" cy="566822"/>
          </a:xfrm>
        </p:spPr>
        <p:txBody>
          <a:bodyPr vert="horz" wrap="square" lIns="0" tIns="12700" rIns="0" bIns="0" rtlCol="0">
            <a:spAutoFit/>
          </a:bodyPr>
          <a:lstStyle/>
          <a:p>
            <a:pPr marL="12700" algn="ctr">
              <a:spcBef>
                <a:spcPts val="100"/>
              </a:spcBef>
            </a:pPr>
            <a:r>
              <a:rPr lang="en-US" sz="4000" b="1" kern="1200">
                <a:solidFill>
                  <a:schemeClr val="bg1"/>
                </a:solidFill>
                <a:latin typeface="Calibri" panose="020F0502020204030204" pitchFamily="34" charset="0"/>
                <a:cs typeface="Calibri" panose="020F0502020204030204" pitchFamily="34" charset="0"/>
              </a:rPr>
              <a:t>Overlapping Waves of Opioid Overdose Deaths</a:t>
            </a:r>
          </a:p>
        </p:txBody>
      </p:sp>
      <p:pic>
        <p:nvPicPr>
          <p:cNvPr id="7" name="Picture 6" descr="Chart, line chart&#10;&#10;Description automatically generated">
            <a:extLst>
              <a:ext uri="{FF2B5EF4-FFF2-40B4-BE49-F238E27FC236}">
                <a16:creationId xmlns:a16="http://schemas.microsoft.com/office/drawing/2014/main" id="{0965EF57-0A1D-9135-6F05-604B48830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92" y="1349994"/>
            <a:ext cx="10640633" cy="5237081"/>
          </a:xfrm>
          <a:prstGeom prst="rect">
            <a:avLst/>
          </a:prstGeom>
        </p:spPr>
      </p:pic>
      <p:sp>
        <p:nvSpPr>
          <p:cNvPr id="9" name="TextBox 8">
            <a:extLst>
              <a:ext uri="{FF2B5EF4-FFF2-40B4-BE49-F238E27FC236}">
                <a16:creationId xmlns:a16="http://schemas.microsoft.com/office/drawing/2014/main" id="{74AE1921-E2D0-6CF5-E450-7242F7564250}"/>
              </a:ext>
            </a:extLst>
          </p:cNvPr>
          <p:cNvSpPr txBox="1"/>
          <p:nvPr/>
        </p:nvSpPr>
        <p:spPr>
          <a:xfrm>
            <a:off x="1776102" y="1496068"/>
            <a:ext cx="6127677" cy="584775"/>
          </a:xfrm>
          <a:prstGeom prst="rect">
            <a:avLst/>
          </a:prstGeom>
          <a:ln w="28575"/>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en-US" sz="1600" b="0" i="0">
                <a:solidFill>
                  <a:srgbClr val="000000"/>
                </a:solidFill>
                <a:effectLst/>
                <a:latin typeface="Aptos"/>
                <a:ea typeface="Open Sans"/>
                <a:cs typeface="Open Sans"/>
              </a:rPr>
              <a:t>From </a:t>
            </a:r>
            <a:r>
              <a:rPr lang="en-US" sz="1600" b="1" i="0" u="sng">
                <a:solidFill>
                  <a:srgbClr val="000000"/>
                </a:solidFill>
                <a:effectLst/>
                <a:latin typeface="Aptos"/>
                <a:ea typeface="Open Sans"/>
                <a:cs typeface="Open Sans"/>
              </a:rPr>
              <a:t>1999–2022:</a:t>
            </a:r>
            <a:r>
              <a:rPr lang="en-US" sz="1600">
                <a:solidFill>
                  <a:srgbClr val="000000"/>
                </a:solidFill>
                <a:latin typeface="Aptos"/>
                <a:ea typeface="Open Sans"/>
                <a:cs typeface="Open Sans"/>
              </a:rPr>
              <a:t> </a:t>
            </a:r>
            <a:endParaRPr lang="en-US" sz="1600" b="0" i="0">
              <a:solidFill>
                <a:srgbClr val="000000"/>
              </a:solidFill>
              <a:effectLst/>
              <a:latin typeface="Aptos"/>
            </a:endParaRPr>
          </a:p>
          <a:p>
            <a:r>
              <a:rPr lang="en-US" sz="1600" b="0" i="0">
                <a:solidFill>
                  <a:srgbClr val="000000"/>
                </a:solidFill>
                <a:effectLst/>
                <a:latin typeface="Aptos"/>
                <a:ea typeface="Open Sans"/>
                <a:cs typeface="Open Sans"/>
              </a:rPr>
              <a:t>&gt; 760,000 Americans died from an overdose involving any opioid</a:t>
            </a:r>
            <a:endParaRPr lang="en-US" sz="1600">
              <a:latin typeface="Aptos"/>
              <a:ea typeface="Open Sans"/>
              <a:cs typeface="Open Sans"/>
            </a:endParaRPr>
          </a:p>
        </p:txBody>
      </p:sp>
      <p:sp>
        <p:nvSpPr>
          <p:cNvPr id="2" name="TextBox 1">
            <a:extLst>
              <a:ext uri="{FF2B5EF4-FFF2-40B4-BE49-F238E27FC236}">
                <a16:creationId xmlns:a16="http://schemas.microsoft.com/office/drawing/2014/main" id="{8AAA7C96-09B4-4E7E-3AF8-69B41B9F19CF}"/>
              </a:ext>
            </a:extLst>
          </p:cNvPr>
          <p:cNvSpPr txBox="1"/>
          <p:nvPr/>
        </p:nvSpPr>
        <p:spPr>
          <a:xfrm>
            <a:off x="4046818" y="2433092"/>
            <a:ext cx="2933888" cy="1077218"/>
          </a:xfrm>
          <a:prstGeom prst="rect">
            <a:avLst/>
          </a:prstGeom>
          <a:ln w="28575"/>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sz="1600" b="1" u="sng"/>
              <a:t>2020</a:t>
            </a:r>
          </a:p>
          <a:p>
            <a:pPr algn="ctr"/>
            <a:r>
              <a:rPr lang="en-US" sz="1600" b="1"/>
              <a:t>28.3 </a:t>
            </a:r>
            <a:r>
              <a:rPr lang="en-US" sz="1600"/>
              <a:t>overdose deaths per 100,000 population</a:t>
            </a:r>
          </a:p>
          <a:p>
            <a:pPr algn="ctr"/>
            <a:r>
              <a:rPr lang="en-US" sz="1600"/>
              <a:t>age-distribution adjusted</a:t>
            </a:r>
          </a:p>
        </p:txBody>
      </p:sp>
    </p:spTree>
    <p:extLst>
      <p:ext uri="{BB962C8B-B14F-4D97-AF65-F5344CB8AC3E}">
        <p14:creationId xmlns:p14="http://schemas.microsoft.com/office/powerpoint/2010/main" val="115415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889" y="518688"/>
            <a:ext cx="11690882" cy="984885"/>
          </a:xfrm>
        </p:spPr>
        <p:txBody>
          <a:bodyPr vert="horz" lIns="91440" tIns="45720" rIns="91440" bIns="45720" rtlCol="0" anchor="ctr">
            <a:noAutofit/>
          </a:bodyPr>
          <a:lstStyle/>
          <a:p>
            <a:pPr algn="ctr"/>
            <a:r>
              <a:rPr lang="en-US" sz="4000" b="1">
                <a:solidFill>
                  <a:schemeClr val="bg1"/>
                </a:solidFill>
                <a:latin typeface="Calibri" panose="020F0502020204030204" pitchFamily="34" charset="0"/>
                <a:cs typeface="Calibri" panose="020F0502020204030204" pitchFamily="34" charset="0"/>
              </a:rPr>
              <a:t>Increases in overdose deaths since 2019, especially among Black, Hispanic, and American Indian people</a:t>
            </a:r>
            <a:endParaRPr lang="en-US" sz="4000">
              <a:solidFill>
                <a:schemeClr val="bg1"/>
              </a:solidFill>
              <a:latin typeface="Calibri" panose="020F0502020204030204" pitchFamily="34" charset="0"/>
              <a:cs typeface="Calibri" panose="020F0502020204030204" pitchFamily="34" charset="0"/>
            </a:endParaRPr>
          </a:p>
        </p:txBody>
      </p:sp>
      <p:pic>
        <p:nvPicPr>
          <p:cNvPr id="4" name="Picture 3" descr="A graph of overweight deaths&#10;&#10;Description automatically generated">
            <a:extLst>
              <a:ext uri="{FF2B5EF4-FFF2-40B4-BE49-F238E27FC236}">
                <a16:creationId xmlns:a16="http://schemas.microsoft.com/office/drawing/2014/main" id="{6459B1BA-F497-9347-D8D1-C12765D95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7" y="2058976"/>
            <a:ext cx="9976015" cy="4536317"/>
          </a:xfrm>
          <a:prstGeom prst="rect">
            <a:avLst/>
          </a:prstGeom>
        </p:spPr>
      </p:pic>
      <p:pic>
        <p:nvPicPr>
          <p:cNvPr id="5" name="Picture 4">
            <a:extLst>
              <a:ext uri="{FF2B5EF4-FFF2-40B4-BE49-F238E27FC236}">
                <a16:creationId xmlns:a16="http://schemas.microsoft.com/office/drawing/2014/main" id="{4C8ACC09-93EC-DE90-758A-9C5AF56C9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5160" y="3839016"/>
            <a:ext cx="858611" cy="8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1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BA77E6C-E3CC-CD1C-3915-2A999A279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9A4A7-C5A8-66E6-4F93-D261FD9AC792}"/>
              </a:ext>
            </a:extLst>
          </p:cNvPr>
          <p:cNvSpPr>
            <a:spLocks noGrp="1"/>
          </p:cNvSpPr>
          <p:nvPr>
            <p:ph type="title"/>
          </p:nvPr>
        </p:nvSpPr>
        <p:spPr>
          <a:xfrm>
            <a:off x="322889" y="518688"/>
            <a:ext cx="11690882" cy="984885"/>
          </a:xfrm>
        </p:spPr>
        <p:txBody>
          <a:bodyPr vert="horz" lIns="91440" tIns="45720" rIns="91440" bIns="45720" rtlCol="0" anchor="ctr">
            <a:noAutofit/>
          </a:bodyPr>
          <a:lstStyle/>
          <a:p>
            <a:pPr algn="ctr"/>
            <a:r>
              <a:rPr lang="en-US" sz="4000" b="1">
                <a:solidFill>
                  <a:schemeClr val="bg1"/>
                </a:solidFill>
                <a:latin typeface="Calibri" panose="020F0502020204030204" pitchFamily="34" charset="0"/>
                <a:cs typeface="Calibri" panose="020F0502020204030204" pitchFamily="34" charset="0"/>
              </a:rPr>
              <a:t>Increases in overdose deaths since 2019, especially among Black, Hispanic, and American Indian people</a:t>
            </a:r>
            <a:endParaRPr lang="en-US" sz="4000">
              <a:solidFill>
                <a:schemeClr val="bg1"/>
              </a:solidFill>
              <a:latin typeface="Calibri" panose="020F0502020204030204" pitchFamily="34" charset="0"/>
              <a:cs typeface="Calibri" panose="020F0502020204030204" pitchFamily="34" charset="0"/>
            </a:endParaRPr>
          </a:p>
        </p:txBody>
      </p:sp>
      <p:pic>
        <p:nvPicPr>
          <p:cNvPr id="6" name="Picture 5" descr="A graph of the number of people in the united states&#10;&#10;Description automatically generated">
            <a:extLst>
              <a:ext uri="{FF2B5EF4-FFF2-40B4-BE49-F238E27FC236}">
                <a16:creationId xmlns:a16="http://schemas.microsoft.com/office/drawing/2014/main" id="{149DFCC1-65C9-252F-A84B-B00CC3841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383" y="1691858"/>
            <a:ext cx="9958673" cy="4969572"/>
          </a:xfrm>
          <a:prstGeom prst="rect">
            <a:avLst/>
          </a:prstGeom>
        </p:spPr>
      </p:pic>
    </p:spTree>
    <p:extLst>
      <p:ext uri="{BB962C8B-B14F-4D97-AF65-F5344CB8AC3E}">
        <p14:creationId xmlns:p14="http://schemas.microsoft.com/office/powerpoint/2010/main" val="318585138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080"/>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10815244" y="-2151389"/>
            <a:ext cx="2100371" cy="4773256"/>
            <a:chOff x="0" y="0"/>
            <a:chExt cx="3093720" cy="7030720"/>
          </a:xfrm>
        </p:grpSpPr>
        <p:sp>
          <p:nvSpPr>
            <p:cNvPr id="3" name="Freeform 3"/>
            <p:cNvSpPr/>
            <p:nvPr/>
          </p:nvSpPr>
          <p:spPr>
            <a:xfrm>
              <a:off x="0" y="0"/>
              <a:ext cx="3093720" cy="7030720"/>
            </a:xfrm>
            <a:custGeom>
              <a:avLst/>
              <a:gdLst/>
              <a:ahLst/>
              <a:cxnLst/>
              <a:rect l="l" t="t" r="r" b="b"/>
              <a:pathLst>
                <a:path w="3093720" h="7030720">
                  <a:moveTo>
                    <a:pt x="0" y="0"/>
                  </a:moveTo>
                  <a:lnTo>
                    <a:pt x="2293620" y="0"/>
                  </a:lnTo>
                  <a:cubicBezTo>
                    <a:pt x="2735580" y="0"/>
                    <a:pt x="3093720" y="358140"/>
                    <a:pt x="3093720" y="800100"/>
                  </a:cubicBezTo>
                  <a:lnTo>
                    <a:pt x="3093720" y="7030720"/>
                  </a:lnTo>
                  <a:lnTo>
                    <a:pt x="0" y="7030720"/>
                  </a:lnTo>
                  <a:lnTo>
                    <a:pt x="0" y="0"/>
                  </a:lnTo>
                  <a:close/>
                </a:path>
              </a:pathLst>
            </a:custGeom>
            <a:solidFill>
              <a:srgbClr val="16448C">
                <a:alpha val="49804"/>
              </a:srgbClr>
            </a:solidFill>
            <a:ln w="12700">
              <a:solidFill>
                <a:srgbClr val="000000"/>
              </a:solidFill>
            </a:ln>
          </p:spPr>
          <p:txBody>
            <a:bodyPr/>
            <a:lstStyle/>
            <a:p>
              <a:endParaRPr lang="en-US" sz="2400"/>
            </a:p>
          </p:txBody>
        </p:sp>
      </p:grpSp>
      <p:sp>
        <p:nvSpPr>
          <p:cNvPr id="4" name="TextBox 4"/>
          <p:cNvSpPr txBox="1"/>
          <p:nvPr/>
        </p:nvSpPr>
        <p:spPr>
          <a:xfrm>
            <a:off x="3993942" y="1396321"/>
            <a:ext cx="4204116" cy="1013098"/>
          </a:xfrm>
          <a:prstGeom prst="rect">
            <a:avLst/>
          </a:prstGeom>
        </p:spPr>
        <p:txBody>
          <a:bodyPr wrap="square" lIns="0" tIns="0" rIns="0" bIns="0" rtlCol="0" anchor="t">
            <a:spAutoFit/>
          </a:bodyPr>
          <a:lstStyle/>
          <a:p>
            <a:pPr algn="ctr" defTabSz="609630">
              <a:lnSpc>
                <a:spcPts val="7933"/>
              </a:lnSpc>
              <a:spcBef>
                <a:spcPct val="0"/>
              </a:spcBef>
            </a:pPr>
            <a:r>
              <a:rPr lang="en-US" sz="6600" b="1">
                <a:solidFill>
                  <a:srgbClr val="FFFFFF"/>
                </a:solidFill>
                <a:latin typeface="Calibri"/>
                <a:ea typeface="Calibri (MS) Bold"/>
                <a:cs typeface="Calibri"/>
                <a:sym typeface="Calibri (MS) Bold"/>
              </a:rPr>
              <a:t>Disclosure</a:t>
            </a:r>
          </a:p>
        </p:txBody>
      </p:sp>
      <p:sp>
        <p:nvSpPr>
          <p:cNvPr id="5" name="TextBox 5"/>
          <p:cNvSpPr txBox="1"/>
          <p:nvPr/>
        </p:nvSpPr>
        <p:spPr>
          <a:xfrm>
            <a:off x="620585" y="3321051"/>
            <a:ext cx="10950831" cy="446725"/>
          </a:xfrm>
          <a:prstGeom prst="rect">
            <a:avLst/>
          </a:prstGeom>
        </p:spPr>
        <p:txBody>
          <a:bodyPr lIns="0" tIns="0" rIns="0" bIns="0" rtlCol="0" anchor="t">
            <a:spAutoFit/>
          </a:bodyPr>
          <a:lstStyle/>
          <a:p>
            <a:pPr algn="ctr" defTabSz="609630">
              <a:lnSpc>
                <a:spcPts val="3809"/>
              </a:lnSpc>
              <a:spcBef>
                <a:spcPct val="0"/>
              </a:spcBef>
            </a:pPr>
            <a:r>
              <a:rPr lang="en-US" sz="2400">
                <a:solidFill>
                  <a:srgbClr val="FFFFFF"/>
                </a:solidFill>
                <a:latin typeface="Calibri"/>
                <a:ea typeface="Calibri (MS)"/>
                <a:cs typeface="Calibri"/>
                <a:sym typeface="Calibri (MS)"/>
              </a:rPr>
              <a:t> Funded by Centers for Disease Control and Prevention (CDC) - R01CE003357  </a:t>
            </a:r>
          </a:p>
        </p:txBody>
      </p:sp>
    </p:spTree>
    <p:extLst>
      <p:ext uri="{BB962C8B-B14F-4D97-AF65-F5344CB8AC3E}">
        <p14:creationId xmlns:p14="http://schemas.microsoft.com/office/powerpoint/2010/main" val="16645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62B1DE2-F8C0-2A4D-2328-99DF01C2BC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A38791-9304-1C25-2B35-16476A00EC1F}"/>
              </a:ext>
            </a:extLst>
          </p:cNvPr>
          <p:cNvSpPr>
            <a:spLocks noGrp="1"/>
          </p:cNvSpPr>
          <p:nvPr>
            <p:ph type="title"/>
          </p:nvPr>
        </p:nvSpPr>
        <p:spPr>
          <a:xfrm>
            <a:off x="198945" y="428331"/>
            <a:ext cx="11785496" cy="566822"/>
          </a:xfrm>
        </p:spPr>
        <p:txBody>
          <a:bodyPr vert="horz" wrap="square" lIns="0" tIns="12700" rIns="0" bIns="0" rtlCol="0">
            <a:spAutoFit/>
          </a:bodyPr>
          <a:lstStyle/>
          <a:p>
            <a:pPr marL="12700" algn="ctr">
              <a:spcBef>
                <a:spcPts val="100"/>
              </a:spcBef>
            </a:pPr>
            <a:r>
              <a:rPr lang="en-US" sz="4000" b="1" kern="1200">
                <a:solidFill>
                  <a:schemeClr val="bg1"/>
                </a:solidFill>
                <a:latin typeface="Calibri" panose="020F0502020204030204" pitchFamily="34" charset="0"/>
                <a:cs typeface="Calibri" panose="020F0502020204030204" pitchFamily="34" charset="0"/>
              </a:rPr>
              <a:t>Overlapping Waves of Opioid Overdose Deaths</a:t>
            </a:r>
          </a:p>
        </p:txBody>
      </p:sp>
      <p:pic>
        <p:nvPicPr>
          <p:cNvPr id="5" name="Picture 4" descr="A graph of different colored lines&#10;&#10;Description automatically generated">
            <a:extLst>
              <a:ext uri="{FF2B5EF4-FFF2-40B4-BE49-F238E27FC236}">
                <a16:creationId xmlns:a16="http://schemas.microsoft.com/office/drawing/2014/main" id="{DC036A6F-226A-E9AD-5744-1E306501F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99" y="1013106"/>
            <a:ext cx="10404929" cy="5534215"/>
          </a:xfrm>
          <a:prstGeom prst="rect">
            <a:avLst/>
          </a:prstGeom>
        </p:spPr>
      </p:pic>
      <p:sp>
        <p:nvSpPr>
          <p:cNvPr id="9" name="TextBox 8">
            <a:extLst>
              <a:ext uri="{FF2B5EF4-FFF2-40B4-BE49-F238E27FC236}">
                <a16:creationId xmlns:a16="http://schemas.microsoft.com/office/drawing/2014/main" id="{23B186DA-2A58-E07B-7A95-A29E021A7B9B}"/>
              </a:ext>
            </a:extLst>
          </p:cNvPr>
          <p:cNvSpPr txBox="1"/>
          <p:nvPr/>
        </p:nvSpPr>
        <p:spPr>
          <a:xfrm>
            <a:off x="1729984" y="2505012"/>
            <a:ext cx="2178339" cy="1077218"/>
          </a:xfrm>
          <a:prstGeom prst="rect">
            <a:avLst/>
          </a:prstGeom>
          <a:ln w="28575"/>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en-US" sz="1600" b="0" i="0">
                <a:solidFill>
                  <a:srgbClr val="000000"/>
                </a:solidFill>
                <a:effectLst/>
                <a:latin typeface="Aptos"/>
                <a:ea typeface="Open Sans"/>
                <a:cs typeface="Open Sans"/>
              </a:rPr>
              <a:t>From </a:t>
            </a:r>
            <a:r>
              <a:rPr lang="en-US" sz="1600" b="1" i="0" u="sng">
                <a:solidFill>
                  <a:srgbClr val="000000"/>
                </a:solidFill>
                <a:effectLst/>
                <a:latin typeface="Aptos"/>
                <a:ea typeface="Open Sans"/>
                <a:cs typeface="Open Sans"/>
              </a:rPr>
              <a:t>1999–2022:</a:t>
            </a:r>
            <a:r>
              <a:rPr lang="en-US" sz="1600">
                <a:solidFill>
                  <a:srgbClr val="000000"/>
                </a:solidFill>
                <a:latin typeface="Aptos"/>
                <a:ea typeface="Open Sans"/>
                <a:cs typeface="Open Sans"/>
              </a:rPr>
              <a:t> </a:t>
            </a:r>
            <a:endParaRPr lang="en-US" sz="1600" b="0" i="0">
              <a:solidFill>
                <a:srgbClr val="000000"/>
              </a:solidFill>
              <a:effectLst/>
              <a:latin typeface="Aptos"/>
            </a:endParaRPr>
          </a:p>
          <a:p>
            <a:r>
              <a:rPr lang="en-US" sz="1600" b="0" i="0">
                <a:solidFill>
                  <a:srgbClr val="000000"/>
                </a:solidFill>
                <a:effectLst/>
                <a:latin typeface="Aptos"/>
                <a:ea typeface="Open Sans"/>
                <a:cs typeface="Open Sans"/>
              </a:rPr>
              <a:t>&gt; 760,000 Americans died from an overdose involving any opioid</a:t>
            </a:r>
            <a:endParaRPr lang="en-US" sz="1600">
              <a:latin typeface="Aptos"/>
              <a:ea typeface="Open Sans"/>
              <a:cs typeface="Open Sans"/>
            </a:endParaRPr>
          </a:p>
        </p:txBody>
      </p:sp>
    </p:spTree>
    <p:extLst>
      <p:ext uri="{BB962C8B-B14F-4D97-AF65-F5344CB8AC3E}">
        <p14:creationId xmlns:p14="http://schemas.microsoft.com/office/powerpoint/2010/main" val="30057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0115B1-CA81-0CAD-EDC9-43A4782CEDF2}"/>
              </a:ext>
            </a:extLst>
          </p:cNvPr>
          <p:cNvSpPr/>
          <p:nvPr/>
        </p:nvSpPr>
        <p:spPr>
          <a:xfrm>
            <a:off x="435135" y="1899351"/>
            <a:ext cx="6128360" cy="39461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57A7C-F62E-C919-C662-A1F3B10B06EB}"/>
              </a:ext>
            </a:extLst>
          </p:cNvPr>
          <p:cNvSpPr>
            <a:spLocks noGrp="1"/>
          </p:cNvSpPr>
          <p:nvPr>
            <p:ph idx="1"/>
          </p:nvPr>
        </p:nvSpPr>
        <p:spPr>
          <a:xfrm>
            <a:off x="6758065" y="2000680"/>
            <a:ext cx="5192977" cy="4351338"/>
          </a:xfrm>
        </p:spPr>
        <p:txBody>
          <a:bodyPr vert="horz" lIns="91440" tIns="45720" rIns="91440" bIns="45720" rtlCol="0" anchor="t">
            <a:normAutofit/>
          </a:bodyPr>
          <a:lstStyle/>
          <a:p>
            <a:r>
              <a:rPr lang="en-US">
                <a:solidFill>
                  <a:schemeClr val="bg1"/>
                </a:solidFill>
                <a:latin typeface="Calibri" panose="020F0502020204030204" pitchFamily="34" charset="0"/>
                <a:cs typeface="Calibri" panose="020F0502020204030204" pitchFamily="34" charset="0"/>
              </a:rPr>
              <a:t>Emerged to address the critical touchpoint after a nonfatal overdose</a:t>
            </a:r>
          </a:p>
          <a:p>
            <a:r>
              <a:rPr lang="en-US">
                <a:solidFill>
                  <a:schemeClr val="bg1"/>
                </a:solidFill>
                <a:latin typeface="Calibri" panose="020F0502020204030204" pitchFamily="34" charset="0"/>
                <a:cs typeface="Calibri" panose="020F0502020204030204" pitchFamily="34" charset="0"/>
              </a:rPr>
              <a:t>Often are public health-public safety partnerships </a:t>
            </a:r>
          </a:p>
          <a:p>
            <a:r>
              <a:rPr lang="en-US">
                <a:solidFill>
                  <a:schemeClr val="bg1"/>
                </a:solidFill>
                <a:latin typeface="Calibri" panose="020F0502020204030204" pitchFamily="34" charset="0"/>
                <a:cs typeface="Calibri" panose="020F0502020204030204" pitchFamily="34" charset="0"/>
              </a:rPr>
              <a:t>Little evaluation or research has been done</a:t>
            </a:r>
          </a:p>
          <a:p>
            <a:pPr marL="0" indent="0">
              <a:buNone/>
            </a:pPr>
            <a:endParaRPr lang="en-US">
              <a:solidFill>
                <a:srgbClr val="FFFFFF"/>
              </a:solidFill>
            </a:endParaRPr>
          </a:p>
        </p:txBody>
      </p:sp>
      <p:sp>
        <p:nvSpPr>
          <p:cNvPr id="4" name="TextBox 3">
            <a:extLst>
              <a:ext uri="{FF2B5EF4-FFF2-40B4-BE49-F238E27FC236}">
                <a16:creationId xmlns:a16="http://schemas.microsoft.com/office/drawing/2014/main" id="{614DFBEF-3440-AE94-5207-58B5D1F9D954}"/>
              </a:ext>
            </a:extLst>
          </p:cNvPr>
          <p:cNvSpPr txBox="1"/>
          <p:nvPr/>
        </p:nvSpPr>
        <p:spPr>
          <a:xfrm>
            <a:off x="3922781" y="6423854"/>
            <a:ext cx="4695702" cy="253916"/>
          </a:xfrm>
          <a:prstGeom prst="rect">
            <a:avLst/>
          </a:prstGeom>
          <a:noFill/>
        </p:spPr>
        <p:txBody>
          <a:bodyPr wrap="square" lIns="91440" tIns="45720" rIns="91440" bIns="45720" rtlCol="0" anchor="t">
            <a:spAutoFit/>
          </a:bodyPr>
          <a:lstStyle/>
          <a:p>
            <a:r>
              <a:rPr lang="en-US" sz="1050">
                <a:solidFill>
                  <a:srgbClr val="FFFFFF"/>
                </a:solidFill>
              </a:rPr>
              <a:t>Bagley SM, </a:t>
            </a:r>
            <a:r>
              <a:rPr lang="en-US" sz="1050" err="1">
                <a:solidFill>
                  <a:srgbClr val="FFFFFF"/>
                </a:solidFill>
              </a:rPr>
              <a:t>Schoenberger</a:t>
            </a:r>
            <a:r>
              <a:rPr lang="en-US" sz="1050">
                <a:solidFill>
                  <a:srgbClr val="FFFFFF"/>
                </a:solidFill>
              </a:rPr>
              <a:t> SF, </a:t>
            </a:r>
            <a:r>
              <a:rPr lang="en-US" sz="1050" err="1">
                <a:solidFill>
                  <a:srgbClr val="FFFFFF"/>
                </a:solidFill>
              </a:rPr>
              <a:t>Waye</a:t>
            </a:r>
            <a:r>
              <a:rPr lang="en-US" sz="1050">
                <a:solidFill>
                  <a:srgbClr val="FFFFFF"/>
                </a:solidFill>
              </a:rPr>
              <a:t> K, </a:t>
            </a:r>
            <a:r>
              <a:rPr lang="en-US" sz="1050" err="1">
                <a:solidFill>
                  <a:srgbClr val="FFFFFF"/>
                </a:solidFill>
              </a:rPr>
              <a:t>Walley</a:t>
            </a:r>
            <a:r>
              <a:rPr lang="en-US" sz="1050">
                <a:solidFill>
                  <a:srgbClr val="FFFFFF"/>
                </a:solidFill>
              </a:rPr>
              <a:t> AY. Preventive Med 2019 </a:t>
            </a:r>
          </a:p>
        </p:txBody>
      </p:sp>
      <p:pic>
        <p:nvPicPr>
          <p:cNvPr id="7" name="Picture 6" descr="A screenshot of a medical survey&#10;&#10;Description automatically generated">
            <a:extLst>
              <a:ext uri="{FF2B5EF4-FFF2-40B4-BE49-F238E27FC236}">
                <a16:creationId xmlns:a16="http://schemas.microsoft.com/office/drawing/2014/main" id="{AE4C3726-DC2C-FACE-5D9D-DAFC2867A2EA}"/>
              </a:ext>
            </a:extLst>
          </p:cNvPr>
          <p:cNvPicPr>
            <a:picLocks noChangeAspect="1"/>
          </p:cNvPicPr>
          <p:nvPr/>
        </p:nvPicPr>
        <p:blipFill>
          <a:blip r:embed="rId4"/>
          <a:stretch>
            <a:fillRect/>
          </a:stretch>
        </p:blipFill>
        <p:spPr>
          <a:xfrm>
            <a:off x="240564" y="1690688"/>
            <a:ext cx="6148481" cy="3948343"/>
          </a:xfrm>
          <a:prstGeom prst="rect">
            <a:avLst/>
          </a:prstGeom>
        </p:spPr>
      </p:pic>
      <p:sp>
        <p:nvSpPr>
          <p:cNvPr id="5" name="Title 1">
            <a:extLst>
              <a:ext uri="{FF2B5EF4-FFF2-40B4-BE49-F238E27FC236}">
                <a16:creationId xmlns:a16="http://schemas.microsoft.com/office/drawing/2014/main" id="{A7476EAF-A933-4201-A2C8-F9F0413DB8B8}"/>
              </a:ext>
            </a:extLst>
          </p:cNvPr>
          <p:cNvSpPr txBox="1">
            <a:spLocks/>
          </p:cNvSpPr>
          <p:nvPr/>
        </p:nvSpPr>
        <p:spPr>
          <a:xfrm>
            <a:off x="754117" y="2607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Calibri" panose="020F0502020204030204" pitchFamily="34" charset="0"/>
                <a:cs typeface="Calibri" panose="020F0502020204030204" pitchFamily="34" charset="0"/>
              </a:rPr>
              <a:t>What is post-overdose outreach?</a:t>
            </a:r>
          </a:p>
        </p:txBody>
      </p:sp>
    </p:spTree>
    <p:extLst>
      <p:ext uri="{BB962C8B-B14F-4D97-AF65-F5344CB8AC3E}">
        <p14:creationId xmlns:p14="http://schemas.microsoft.com/office/powerpoint/2010/main" val="403266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Pentagon 22"/>
          <p:cNvSpPr/>
          <p:nvPr/>
        </p:nvSpPr>
        <p:spPr>
          <a:xfrm>
            <a:off x="367861" y="5127659"/>
            <a:ext cx="11676993" cy="1178683"/>
          </a:xfrm>
          <a:prstGeom prst="homePlat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 </a:t>
            </a:r>
          </a:p>
        </p:txBody>
      </p:sp>
      <p:sp>
        <p:nvSpPr>
          <p:cNvPr id="22" name="Pentagon 21"/>
          <p:cNvSpPr/>
          <p:nvPr/>
        </p:nvSpPr>
        <p:spPr>
          <a:xfrm>
            <a:off x="367861" y="3696374"/>
            <a:ext cx="11676993" cy="1300307"/>
          </a:xfrm>
          <a:prstGeom prst="homePlat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 </a:t>
            </a:r>
          </a:p>
        </p:txBody>
      </p:sp>
      <p:sp>
        <p:nvSpPr>
          <p:cNvPr id="21" name="Pentagon 20"/>
          <p:cNvSpPr/>
          <p:nvPr/>
        </p:nvSpPr>
        <p:spPr>
          <a:xfrm>
            <a:off x="367861" y="2469682"/>
            <a:ext cx="11676993" cy="1095714"/>
          </a:xfrm>
          <a:prstGeom prst="homePlat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 </a:t>
            </a:r>
          </a:p>
        </p:txBody>
      </p:sp>
      <p:sp>
        <p:nvSpPr>
          <p:cNvPr id="20" name="Pentagon 19"/>
          <p:cNvSpPr/>
          <p:nvPr/>
        </p:nvSpPr>
        <p:spPr>
          <a:xfrm>
            <a:off x="367861" y="1265585"/>
            <a:ext cx="11676993" cy="1095714"/>
          </a:xfrm>
          <a:prstGeom prst="homePlat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 </a:t>
            </a:r>
          </a:p>
        </p:txBody>
      </p:sp>
      <p:sp>
        <p:nvSpPr>
          <p:cNvPr id="5" name="Title 4">
            <a:extLst>
              <a:ext uri="{FF2B5EF4-FFF2-40B4-BE49-F238E27FC236}">
                <a16:creationId xmlns:a16="http://schemas.microsoft.com/office/drawing/2014/main" id="{A2F261D9-02AE-C39E-34CB-94F76677531F}"/>
              </a:ext>
            </a:extLst>
          </p:cNvPr>
          <p:cNvSpPr>
            <a:spLocks noGrp="1"/>
          </p:cNvSpPr>
          <p:nvPr>
            <p:ph type="title"/>
          </p:nvPr>
        </p:nvSpPr>
        <p:spPr>
          <a:xfrm>
            <a:off x="1184997" y="180141"/>
            <a:ext cx="9825313" cy="1043124"/>
          </a:xfrm>
        </p:spPr>
        <p:txBody>
          <a:bodyPr>
            <a:noAutofit/>
          </a:bodyPr>
          <a:lstStyle/>
          <a:p>
            <a:pPr algn="ctr"/>
            <a:r>
              <a:rPr lang="en-US" b="1">
                <a:solidFill>
                  <a:schemeClr val="bg1"/>
                </a:solidFill>
                <a:latin typeface="Calibri" panose="020F0502020204030204" pitchFamily="34" charset="0"/>
                <a:cs typeface="Calibri" panose="020F0502020204030204" pitchFamily="34" charset="0"/>
              </a:rPr>
              <a:t>Rationale for Post-Overdose Outreach</a:t>
            </a:r>
          </a:p>
        </p:txBody>
      </p:sp>
      <p:sp>
        <p:nvSpPr>
          <p:cNvPr id="3" name="Chevron 2"/>
          <p:cNvSpPr/>
          <p:nvPr/>
        </p:nvSpPr>
        <p:spPr>
          <a:xfrm>
            <a:off x="1934901" y="1374784"/>
            <a:ext cx="3409551" cy="850506"/>
          </a:xfrm>
          <a:prstGeom prst="chevron">
            <a:avLst/>
          </a:prstGeom>
          <a:solidFill>
            <a:srgbClr val="031E54"/>
          </a:solidFill>
          <a:ln w="76200">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Opioid-Related Overdose Deaths</a:t>
            </a:r>
          </a:p>
        </p:txBody>
      </p:sp>
      <p:sp>
        <p:nvSpPr>
          <p:cNvPr id="4" name="Pentagon 3"/>
          <p:cNvSpPr/>
          <p:nvPr/>
        </p:nvSpPr>
        <p:spPr>
          <a:xfrm>
            <a:off x="470584" y="1373968"/>
            <a:ext cx="1547536" cy="850506"/>
          </a:xfrm>
          <a:prstGeom prst="homePlate">
            <a:avLst/>
          </a:prstGeom>
          <a:solidFill>
            <a:srgbClr val="031E54"/>
          </a:solidFill>
          <a:ln w="76200">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t>Issue</a:t>
            </a:r>
            <a:r>
              <a:rPr lang="en-US" sz="1600" b="1" u="sng"/>
              <a:t> </a:t>
            </a:r>
          </a:p>
        </p:txBody>
      </p:sp>
      <p:sp>
        <p:nvSpPr>
          <p:cNvPr id="9" name="Chevron 8"/>
          <p:cNvSpPr/>
          <p:nvPr/>
        </p:nvSpPr>
        <p:spPr>
          <a:xfrm>
            <a:off x="5243956" y="1374702"/>
            <a:ext cx="6562170" cy="850506"/>
          </a:xfrm>
          <a:prstGeom prst="chevron">
            <a:avLst/>
          </a:prstGeom>
          <a:solidFill>
            <a:srgbClr val="031E54"/>
          </a:solidFill>
          <a:ln w="76200">
            <a:solidFill>
              <a:srgbClr val="031E54"/>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p>
          <a:p>
            <a:pPr lvl="0" algn="ctr"/>
            <a:r>
              <a:rPr lang="en-US" sz="1400" b="1"/>
              <a:t>Individuals who survive an overdose are at elevated risk for fatal and repeat non-fatal overdose</a:t>
            </a:r>
          </a:p>
          <a:p>
            <a:pPr algn="ctr"/>
            <a:endParaRPr lang="en-US" sz="1400">
              <a:solidFill>
                <a:schemeClr val="bg1"/>
              </a:solidFill>
            </a:endParaRPr>
          </a:p>
        </p:txBody>
      </p:sp>
      <p:sp>
        <p:nvSpPr>
          <p:cNvPr id="10" name="Chevron 9"/>
          <p:cNvSpPr/>
          <p:nvPr/>
        </p:nvSpPr>
        <p:spPr>
          <a:xfrm>
            <a:off x="1934901" y="2578767"/>
            <a:ext cx="3451409" cy="850506"/>
          </a:xfrm>
          <a:prstGeom prst="chevron">
            <a:avLst/>
          </a:prstGeom>
          <a:solidFill>
            <a:srgbClr val="1C6785"/>
          </a:solidFill>
          <a:ln w="76200">
            <a:solidFill>
              <a:srgbClr val="1C678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F"/>
                </a:solidFill>
              </a:rPr>
              <a:t>Opportunity to Engage with Overdose Survivors and Social Network</a:t>
            </a:r>
          </a:p>
        </p:txBody>
      </p:sp>
      <p:sp>
        <p:nvSpPr>
          <p:cNvPr id="11" name="Pentagon 10"/>
          <p:cNvSpPr/>
          <p:nvPr/>
        </p:nvSpPr>
        <p:spPr>
          <a:xfrm>
            <a:off x="473160" y="2589713"/>
            <a:ext cx="1547536" cy="850506"/>
          </a:xfrm>
          <a:prstGeom prst="homePlate">
            <a:avLst/>
          </a:prstGeom>
          <a:solidFill>
            <a:srgbClr val="1C6785"/>
          </a:solidFill>
          <a:ln w="76200">
            <a:solidFill>
              <a:srgbClr val="1C678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solidFill>
                  <a:srgbClr val="FFFFFF"/>
                </a:solidFill>
              </a:rPr>
              <a:t>Opportunity</a:t>
            </a:r>
          </a:p>
        </p:txBody>
      </p:sp>
      <p:sp>
        <p:nvSpPr>
          <p:cNvPr id="12" name="Chevron 11"/>
          <p:cNvSpPr/>
          <p:nvPr/>
        </p:nvSpPr>
        <p:spPr>
          <a:xfrm>
            <a:off x="5300515" y="2589714"/>
            <a:ext cx="6517821" cy="850506"/>
          </a:xfrm>
          <a:prstGeom prst="chevron">
            <a:avLst/>
          </a:prstGeom>
          <a:solidFill>
            <a:srgbClr val="1C6785"/>
          </a:solidFill>
          <a:ln w="76200">
            <a:solidFill>
              <a:srgbClr val="1C678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F"/>
                </a:solidFill>
              </a:rPr>
              <a:t>Days following non-fatal overdose are an opportunity to connect and offer evidence-based interventions  </a:t>
            </a:r>
          </a:p>
          <a:p>
            <a:pPr algn="ctr"/>
            <a:r>
              <a:rPr lang="en-US" sz="1400" b="1">
                <a:solidFill>
                  <a:srgbClr val="FFFFFF"/>
                </a:solidFill>
              </a:rPr>
              <a:t>naloxone, medication for opioid use disorder, linkages to services</a:t>
            </a:r>
          </a:p>
        </p:txBody>
      </p:sp>
      <p:sp>
        <p:nvSpPr>
          <p:cNvPr id="13" name="Chevron 12"/>
          <p:cNvSpPr/>
          <p:nvPr/>
        </p:nvSpPr>
        <p:spPr>
          <a:xfrm>
            <a:off x="1958437" y="3846177"/>
            <a:ext cx="3475103" cy="1001531"/>
          </a:xfrm>
          <a:prstGeom prst="chevron">
            <a:avLst/>
          </a:prstGeom>
          <a:solidFill>
            <a:schemeClr val="accent2"/>
          </a:solid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a:solidFill>
                <a:srgbClr val="000000"/>
              </a:solidFill>
            </a:endParaRPr>
          </a:p>
          <a:p>
            <a:pPr algn="ctr"/>
            <a:r>
              <a:rPr lang="en-US" sz="1400" b="1">
                <a:solidFill>
                  <a:srgbClr val="000000"/>
                </a:solidFill>
              </a:rPr>
              <a:t>Hidden and Under-Served Populations</a:t>
            </a:r>
          </a:p>
          <a:p>
            <a:pPr algn="ctr"/>
            <a:endParaRPr lang="en-US" sz="1400" b="1">
              <a:solidFill>
                <a:srgbClr val="000000"/>
              </a:solidFill>
            </a:endParaRPr>
          </a:p>
        </p:txBody>
      </p:sp>
      <p:sp>
        <p:nvSpPr>
          <p:cNvPr id="14" name="Pentagon 13"/>
          <p:cNvSpPr/>
          <p:nvPr/>
        </p:nvSpPr>
        <p:spPr>
          <a:xfrm>
            <a:off x="484192" y="3836103"/>
            <a:ext cx="1666580" cy="1011605"/>
          </a:xfrm>
          <a:prstGeom prst="homePlate">
            <a:avLst/>
          </a:prstGeom>
          <a:solidFill>
            <a:schemeClr val="accent2"/>
          </a:solid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u="sng">
                <a:solidFill>
                  <a:srgbClr val="000000"/>
                </a:solidFill>
              </a:rPr>
              <a:t>Need / Gap</a:t>
            </a:r>
            <a:r>
              <a:rPr lang="en-US" sz="1600" b="1" u="sng">
                <a:solidFill>
                  <a:srgbClr val="000000"/>
                </a:solidFill>
              </a:rPr>
              <a:t> </a:t>
            </a:r>
          </a:p>
        </p:txBody>
      </p:sp>
      <p:sp>
        <p:nvSpPr>
          <p:cNvPr id="15" name="Chevron 14"/>
          <p:cNvSpPr/>
          <p:nvPr/>
        </p:nvSpPr>
        <p:spPr>
          <a:xfrm>
            <a:off x="5243957" y="3850621"/>
            <a:ext cx="6562170" cy="1011155"/>
          </a:xfrm>
          <a:prstGeom prst="chevron">
            <a:avLst/>
          </a:prstGeom>
          <a:solidFill>
            <a:schemeClr val="accent2"/>
          </a:solid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a:solidFill>
                  <a:srgbClr val="000000"/>
                </a:solidFill>
              </a:rPr>
              <a:t>Some refuse transport to emergency department (ED)</a:t>
            </a:r>
          </a:p>
          <a:p>
            <a:pPr marL="171450" indent="-171450">
              <a:buFont typeface="Arial" panose="020B0604020202020204" pitchFamily="34" charset="0"/>
              <a:buChar char="•"/>
            </a:pPr>
            <a:r>
              <a:rPr lang="en-US" sz="1400" b="1">
                <a:solidFill>
                  <a:srgbClr val="000000"/>
                </a:solidFill>
              </a:rPr>
              <a:t>ED not always best venue for prevention</a:t>
            </a:r>
          </a:p>
          <a:p>
            <a:pPr marL="171450" indent="-171450">
              <a:buFont typeface="Arial" panose="020B0604020202020204" pitchFamily="34" charset="0"/>
              <a:buChar char="•"/>
            </a:pPr>
            <a:r>
              <a:rPr lang="en-US" sz="1400" b="1">
                <a:solidFill>
                  <a:srgbClr val="000000"/>
                </a:solidFill>
              </a:rPr>
              <a:t>CAVEAT: Systemic stigmatization, particularly of Native, Black, and Latino people, can challenge engagement</a:t>
            </a:r>
          </a:p>
        </p:txBody>
      </p:sp>
      <p:sp>
        <p:nvSpPr>
          <p:cNvPr id="16" name="Chevron 15"/>
          <p:cNvSpPr/>
          <p:nvPr/>
        </p:nvSpPr>
        <p:spPr>
          <a:xfrm>
            <a:off x="1958437" y="5239370"/>
            <a:ext cx="3437342" cy="943055"/>
          </a:xfrm>
          <a:prstGeom prst="chevron">
            <a:avLst/>
          </a:prstGeom>
          <a:solidFill>
            <a:srgbClr val="FA9F75"/>
          </a:solidFill>
          <a:ln w="76200">
            <a:solidFill>
              <a:srgbClr val="FA9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000000"/>
              </a:solidFill>
            </a:endParaRPr>
          </a:p>
          <a:p>
            <a:pPr algn="ctr"/>
            <a:r>
              <a:rPr lang="en-US" sz="1400" b="1">
                <a:solidFill>
                  <a:srgbClr val="000000"/>
                </a:solidFill>
              </a:rPr>
              <a:t>Home or Location-Based Outreach</a:t>
            </a:r>
          </a:p>
          <a:p>
            <a:pPr algn="ctr"/>
            <a:endParaRPr lang="en-US" sz="1400" b="1">
              <a:solidFill>
                <a:srgbClr val="000000"/>
              </a:solidFill>
            </a:endParaRPr>
          </a:p>
        </p:txBody>
      </p:sp>
      <p:sp>
        <p:nvSpPr>
          <p:cNvPr id="17" name="Pentagon 16"/>
          <p:cNvSpPr/>
          <p:nvPr/>
        </p:nvSpPr>
        <p:spPr>
          <a:xfrm>
            <a:off x="484192" y="5227692"/>
            <a:ext cx="1666580" cy="954733"/>
          </a:xfrm>
          <a:prstGeom prst="homePlate">
            <a:avLst/>
          </a:prstGeom>
          <a:solidFill>
            <a:srgbClr val="FA9F75"/>
          </a:solidFill>
          <a:ln w="76200">
            <a:solidFill>
              <a:srgbClr val="FA9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rgbClr val="000000"/>
                </a:solidFill>
              </a:rPr>
              <a:t>Intervention</a:t>
            </a:r>
            <a:r>
              <a:rPr lang="en-US" sz="1600" b="1" u="sng">
                <a:solidFill>
                  <a:srgbClr val="000000"/>
                </a:solidFill>
              </a:rPr>
              <a:t> </a:t>
            </a:r>
          </a:p>
        </p:txBody>
      </p:sp>
      <p:sp>
        <p:nvSpPr>
          <p:cNvPr id="18" name="Chevron 17"/>
          <p:cNvSpPr/>
          <p:nvPr/>
        </p:nvSpPr>
        <p:spPr>
          <a:xfrm>
            <a:off x="5243957" y="5237989"/>
            <a:ext cx="6574380" cy="954733"/>
          </a:xfrm>
          <a:prstGeom prst="chevron">
            <a:avLst/>
          </a:prstGeom>
          <a:solidFill>
            <a:srgbClr val="FA9F75"/>
          </a:solidFill>
          <a:ln w="76200">
            <a:solidFill>
              <a:srgbClr val="FA9F7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a:solidFill>
                <a:srgbClr val="000000"/>
              </a:solidFill>
            </a:endParaRPr>
          </a:p>
          <a:p>
            <a:pPr lvl="0" algn="ctr"/>
            <a:r>
              <a:rPr lang="en-US" sz="1400" b="1">
                <a:solidFill>
                  <a:srgbClr val="000000"/>
                </a:solidFill>
              </a:rPr>
              <a:t>Following up survivor and/or family, friends in person or by phone, following up at residence or location where the overdose event occurred</a:t>
            </a:r>
          </a:p>
          <a:p>
            <a:pPr algn="ctr"/>
            <a:endParaRPr lang="en-US" sz="1400" b="1">
              <a:solidFill>
                <a:srgbClr val="000000"/>
              </a:solidFill>
            </a:endParaRPr>
          </a:p>
        </p:txBody>
      </p:sp>
      <p:sp>
        <p:nvSpPr>
          <p:cNvPr id="6" name="TextBox 5">
            <a:extLst>
              <a:ext uri="{FF2B5EF4-FFF2-40B4-BE49-F238E27FC236}">
                <a16:creationId xmlns:a16="http://schemas.microsoft.com/office/drawing/2014/main" id="{9225D7B2-2A93-95E7-B119-8C51238FF46A}"/>
              </a:ext>
            </a:extLst>
          </p:cNvPr>
          <p:cNvSpPr txBox="1"/>
          <p:nvPr/>
        </p:nvSpPr>
        <p:spPr>
          <a:xfrm>
            <a:off x="103099" y="6404170"/>
            <a:ext cx="623437" cy="38224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AW</a:t>
            </a:r>
          </a:p>
        </p:txBody>
      </p:sp>
    </p:spTree>
    <p:extLst>
      <p:ext uri="{BB962C8B-B14F-4D97-AF65-F5344CB8AC3E}">
        <p14:creationId xmlns:p14="http://schemas.microsoft.com/office/powerpoint/2010/main" val="160830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940F7F-9E13-E74E-9471-E1613ED38D09}"/>
              </a:ext>
            </a:extLst>
          </p:cNvPr>
          <p:cNvGrpSpPr/>
          <p:nvPr/>
        </p:nvGrpSpPr>
        <p:grpSpPr>
          <a:xfrm>
            <a:off x="93409" y="212200"/>
            <a:ext cx="11836735" cy="6427602"/>
            <a:chOff x="236189" y="171234"/>
            <a:chExt cx="11817523" cy="6643620"/>
          </a:xfrm>
        </p:grpSpPr>
        <p:sp>
          <p:nvSpPr>
            <p:cNvPr id="34" name="Rectangle 33">
              <a:extLst>
                <a:ext uri="{FF2B5EF4-FFF2-40B4-BE49-F238E27FC236}">
                  <a16:creationId xmlns:a16="http://schemas.microsoft.com/office/drawing/2014/main" id="{20DB5B23-5E07-254F-9786-302DB6EBEB38}"/>
                </a:ext>
              </a:extLst>
            </p:cNvPr>
            <p:cNvSpPr/>
            <p:nvPr/>
          </p:nvSpPr>
          <p:spPr>
            <a:xfrm>
              <a:off x="2813565" y="1001245"/>
              <a:ext cx="6564872" cy="1958415"/>
            </a:xfrm>
            <a:prstGeom prst="rect">
              <a:avLst/>
            </a:prstGeom>
            <a:solidFill>
              <a:schemeClr val="accent2"/>
            </a:solidFill>
            <a:ln>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ext Box 7"/>
            <p:cNvSpPr txBox="1"/>
            <p:nvPr/>
          </p:nvSpPr>
          <p:spPr>
            <a:xfrm>
              <a:off x="236189" y="2545133"/>
              <a:ext cx="2395728" cy="1132936"/>
            </a:xfrm>
            <a:prstGeom prst="roundRect">
              <a:avLst/>
            </a:prstGeom>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b="1">
                  <a:solidFill>
                    <a:prstClr val="black"/>
                  </a:solidFill>
                  <a:latin typeface="Calibri" panose="020F0502020204030204" pitchFamily="34" charset="0"/>
                  <a:ea typeface="Calibri"/>
                  <a:cs typeface="Calibri" panose="020F0502020204030204" pitchFamily="34" charset="0"/>
                </a:rPr>
                <a:t>People who use stimulants</a:t>
              </a:r>
            </a:p>
            <a:p>
              <a:pPr algn="ctr" defTabSz="457200"/>
              <a:r>
                <a:rPr lang="en-US" i="1">
                  <a:solidFill>
                    <a:prstClr val="black"/>
                  </a:solidFill>
                  <a:latin typeface="Calibri" panose="020F0502020204030204" pitchFamily="34" charset="0"/>
                  <a:ea typeface="Calibri"/>
                  <a:cs typeface="Calibri" panose="020F0502020204030204" pitchFamily="34" charset="0"/>
                </a:rPr>
                <a:t>Population</a:t>
              </a:r>
              <a:endParaRPr lang="en-US">
                <a:solidFill>
                  <a:prstClr val="black"/>
                </a:solidFill>
                <a:latin typeface="Calibri" panose="020F0502020204030204" pitchFamily="34" charset="0"/>
                <a:ea typeface="Calibri"/>
                <a:cs typeface="Calibri" panose="020F0502020204030204" pitchFamily="34" charset="0"/>
              </a:endParaRPr>
            </a:p>
          </p:txBody>
        </p:sp>
        <p:sp>
          <p:nvSpPr>
            <p:cNvPr id="11" name="Text Box 10"/>
            <p:cNvSpPr txBox="1"/>
            <p:nvPr/>
          </p:nvSpPr>
          <p:spPr>
            <a:xfrm>
              <a:off x="3193743" y="171234"/>
              <a:ext cx="5879000" cy="751958"/>
            </a:xfrm>
            <a:prstGeom prst="roundRect">
              <a:avLst/>
            </a:prstGeom>
            <a:solidFill>
              <a:schemeClr val="bg1"/>
            </a:solidFill>
            <a:ln w="38100">
              <a:solidFill>
                <a:srgbClr val="031E5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b="1">
                  <a:solidFill>
                    <a:prstClr val="black"/>
                  </a:solidFill>
                  <a:latin typeface="Calibri" panose="020F0502020204030204" pitchFamily="34" charset="0"/>
                  <a:ea typeface="Calibri"/>
                  <a:cs typeface="Calibri" panose="020F0502020204030204" pitchFamily="34" charset="0"/>
                </a:rPr>
                <a:t>Post-overdose outreach programs </a:t>
              </a:r>
              <a:endParaRPr lang="en-US" i="1">
                <a:solidFill>
                  <a:prstClr val="black"/>
                </a:solidFill>
                <a:latin typeface="Calibri" panose="020F0502020204030204" pitchFamily="34" charset="0"/>
                <a:ea typeface="Calibri"/>
                <a:cs typeface="Calibri" panose="020F0502020204030204" pitchFamily="34" charset="0"/>
              </a:endParaRPr>
            </a:p>
            <a:p>
              <a:pPr lvl="0" algn="ctr"/>
              <a:r>
                <a:rPr lang="en-US" b="1">
                  <a:solidFill>
                    <a:prstClr val="black"/>
                  </a:solidFill>
                  <a:latin typeface="Calibri" panose="020F0502020204030204" pitchFamily="34" charset="0"/>
                  <a:ea typeface="Calibri"/>
                  <a:cs typeface="Calibri" panose="020F0502020204030204" pitchFamily="34" charset="0"/>
                </a:rPr>
                <a:t>Aim 1 – </a:t>
              </a:r>
              <a:r>
                <a:rPr lang="en-US" b="1" i="1">
                  <a:solidFill>
                    <a:schemeClr val="accent2"/>
                  </a:solidFill>
                  <a:latin typeface="Calibri" panose="020F0502020204030204" pitchFamily="34" charset="0"/>
                  <a:ea typeface="Calibri"/>
                  <a:cs typeface="Calibri" panose="020F0502020204030204" pitchFamily="34" charset="0"/>
                </a:rPr>
                <a:t>Develop and implement a </a:t>
              </a:r>
              <a:r>
                <a:rPr lang="en-US" b="1" i="1" u="sng">
                  <a:solidFill>
                    <a:schemeClr val="accent2"/>
                  </a:solidFill>
                  <a:latin typeface="Calibri" panose="020F0502020204030204" pitchFamily="34" charset="0"/>
                  <a:ea typeface="Calibri"/>
                  <a:cs typeface="Calibri" panose="020F0502020204030204" pitchFamily="34" charset="0"/>
                </a:rPr>
                <a:t>toolkit</a:t>
              </a:r>
              <a:r>
                <a:rPr lang="en-US" b="1" i="1">
                  <a:solidFill>
                    <a:schemeClr val="accent2"/>
                  </a:solidFill>
                  <a:latin typeface="Calibri" panose="020F0502020204030204" pitchFamily="34" charset="0"/>
                  <a:ea typeface="Calibri"/>
                  <a:cs typeface="Calibri" panose="020F0502020204030204" pitchFamily="34" charset="0"/>
                </a:rPr>
                <a:t> </a:t>
              </a:r>
            </a:p>
          </p:txBody>
        </p:sp>
        <p:sp>
          <p:nvSpPr>
            <p:cNvPr id="12" name="Text Box 13"/>
            <p:cNvSpPr txBox="1"/>
            <p:nvPr/>
          </p:nvSpPr>
          <p:spPr>
            <a:xfrm>
              <a:off x="9661377" y="897634"/>
              <a:ext cx="2392335" cy="445135"/>
            </a:xfrm>
            <a:prstGeom prst="roundRect">
              <a:avLst/>
            </a:prstGeom>
            <a:solidFill>
              <a:schemeClr val="bg1"/>
            </a:solidFill>
            <a:ln w="38100">
              <a:solidFill>
                <a:srgbClr val="031E5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b="1">
                  <a:solidFill>
                    <a:prstClr val="black"/>
                  </a:solidFill>
                  <a:latin typeface="Calibri" panose="020F0502020204030204" pitchFamily="34" charset="0"/>
                  <a:ea typeface="Calibri"/>
                  <a:cs typeface="Calibri" panose="020F0502020204030204" pitchFamily="34" charset="0"/>
                </a:rPr>
                <a:t>Overdose Fatality</a:t>
              </a:r>
            </a:p>
            <a:p>
              <a:pPr algn="ctr" defTabSz="457200"/>
              <a:r>
                <a:rPr lang="en-US" i="1">
                  <a:solidFill>
                    <a:prstClr val="black"/>
                  </a:solidFill>
                  <a:latin typeface="Calibri" panose="020F0502020204030204" pitchFamily="34" charset="0"/>
                  <a:ea typeface="Calibri"/>
                  <a:cs typeface="Calibri" panose="020F0502020204030204" pitchFamily="34" charset="0"/>
                </a:rPr>
                <a:t> </a:t>
              </a:r>
              <a:endParaRPr lang="en-US" sz="3200">
                <a:solidFill>
                  <a:prstClr val="black"/>
                </a:solidFill>
                <a:latin typeface="Calibri" panose="020F0502020204030204" pitchFamily="34" charset="0"/>
                <a:ea typeface="Calibri"/>
                <a:cs typeface="Calibri" panose="020F0502020204030204" pitchFamily="34" charset="0"/>
              </a:endParaRPr>
            </a:p>
          </p:txBody>
        </p:sp>
        <p:sp>
          <p:nvSpPr>
            <p:cNvPr id="15" name="Right Arrow 14"/>
            <p:cNvSpPr/>
            <p:nvPr/>
          </p:nvSpPr>
          <p:spPr>
            <a:xfrm>
              <a:off x="2813563" y="2898393"/>
              <a:ext cx="7027089" cy="444591"/>
            </a:xfrm>
            <a:prstGeom prst="rightArrow">
              <a:avLst/>
            </a:prstGeom>
            <a:solidFill>
              <a:schemeClr val="accent1">
                <a:lumMod val="75000"/>
              </a:schemeClr>
            </a:solidFill>
            <a:ln>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9FF2320-17D5-604D-B3A2-249DBCABC2FA}"/>
                </a:ext>
              </a:extLst>
            </p:cNvPr>
            <p:cNvGrpSpPr/>
            <p:nvPr/>
          </p:nvGrpSpPr>
          <p:grpSpPr>
            <a:xfrm>
              <a:off x="9953918" y="1872780"/>
              <a:ext cx="1805961" cy="2609444"/>
              <a:chOff x="9729230" y="2532876"/>
              <a:chExt cx="1805961" cy="2609444"/>
            </a:xfrm>
          </p:grpSpPr>
          <p:sp>
            <p:nvSpPr>
              <p:cNvPr id="18" name="Oval 17">
                <a:extLst>
                  <a:ext uri="{FF2B5EF4-FFF2-40B4-BE49-F238E27FC236}">
                    <a16:creationId xmlns:a16="http://schemas.microsoft.com/office/drawing/2014/main" id="{983B69D4-7D29-4849-A9CC-2AB5314DA3AC}"/>
                  </a:ext>
                </a:extLst>
              </p:cNvPr>
              <p:cNvSpPr/>
              <p:nvPr/>
            </p:nvSpPr>
            <p:spPr>
              <a:xfrm>
                <a:off x="9730521" y="2535456"/>
                <a:ext cx="1804670" cy="1780540"/>
              </a:xfrm>
              <a:prstGeom prst="ellipse">
                <a:avLst/>
              </a:prstGeom>
              <a:solidFill>
                <a:schemeClr val="accent6">
                  <a:lumMod val="40000"/>
                  <a:lumOff val="60000"/>
                </a:schemeClr>
              </a:solidFill>
              <a:ln>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79CB7C36-E368-C144-80A3-FF2C7B91117E}"/>
                  </a:ext>
                </a:extLst>
              </p:cNvPr>
              <p:cNvSpPr/>
              <p:nvPr/>
            </p:nvSpPr>
            <p:spPr>
              <a:xfrm>
                <a:off x="9819597" y="3036826"/>
                <a:ext cx="1626519" cy="1488009"/>
              </a:xfrm>
              <a:prstGeom prst="ellipse">
                <a:avLst/>
              </a:prstGeom>
              <a:solidFill>
                <a:schemeClr val="accent1">
                  <a:alpha val="68000"/>
                </a:schemeClr>
              </a:solidFill>
              <a:ln>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alibri" panose="020F0502020204030204" pitchFamily="34" charset="0"/>
                  <a:cs typeface="Calibri" panose="020F0502020204030204" pitchFamily="34" charset="0"/>
                </a:endParaRPr>
              </a:p>
            </p:txBody>
          </p:sp>
          <p:sp>
            <p:nvSpPr>
              <p:cNvPr id="21" name="Text Box 7">
                <a:extLst>
                  <a:ext uri="{FF2B5EF4-FFF2-40B4-BE49-F238E27FC236}">
                    <a16:creationId xmlns:a16="http://schemas.microsoft.com/office/drawing/2014/main" id="{E687807C-9654-6248-861E-25BB4D430BEC}"/>
                  </a:ext>
                </a:extLst>
              </p:cNvPr>
              <p:cNvSpPr txBox="1"/>
              <p:nvPr/>
            </p:nvSpPr>
            <p:spPr>
              <a:xfrm>
                <a:off x="10202688" y="2567212"/>
                <a:ext cx="922020" cy="445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latin typeface="Calibri" panose="020F0502020204030204" pitchFamily="34" charset="0"/>
                    <a:ea typeface="Calibri" panose="020F0502020204030204" pitchFamily="34" charset="0"/>
                    <a:cs typeface="Calibri" panose="020F0502020204030204" pitchFamily="34" charset="0"/>
                  </a:rPr>
                  <a:t>O</a:t>
                </a:r>
                <a:r>
                  <a:rPr lang="en-US" sz="1400" b="1">
                    <a:effectLst/>
                    <a:latin typeface="Calibri" panose="020F0502020204030204" pitchFamily="34" charset="0"/>
                    <a:ea typeface="Calibri" panose="020F0502020204030204" pitchFamily="34" charset="0"/>
                    <a:cs typeface="Calibri" panose="020F0502020204030204" pitchFamily="34" charset="0"/>
                  </a:rPr>
                  <a:t>pioids present</a:t>
                </a:r>
              </a:p>
            </p:txBody>
          </p:sp>
          <p:sp>
            <p:nvSpPr>
              <p:cNvPr id="22" name="Text Box 7">
                <a:extLst>
                  <a:ext uri="{FF2B5EF4-FFF2-40B4-BE49-F238E27FC236}">
                    <a16:creationId xmlns:a16="http://schemas.microsoft.com/office/drawing/2014/main" id="{CE5B7E2A-B1B1-7445-A5A4-36C4D5BA5CFD}"/>
                  </a:ext>
                </a:extLst>
              </p:cNvPr>
              <p:cNvSpPr txBox="1"/>
              <p:nvPr/>
            </p:nvSpPr>
            <p:spPr>
              <a:xfrm>
                <a:off x="9997589" y="3344436"/>
                <a:ext cx="1270534" cy="4726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timulants &amp; opioids present</a:t>
                </a:r>
              </a:p>
            </p:txBody>
          </p:sp>
          <p:sp>
            <p:nvSpPr>
              <p:cNvPr id="23" name="Oval 22">
                <a:extLst>
                  <a:ext uri="{FF2B5EF4-FFF2-40B4-BE49-F238E27FC236}">
                    <a16:creationId xmlns:a16="http://schemas.microsoft.com/office/drawing/2014/main" id="{CDDC79CA-60BA-794D-8BC5-B69A880266E7}"/>
                  </a:ext>
                </a:extLst>
              </p:cNvPr>
              <p:cNvSpPr/>
              <p:nvPr/>
            </p:nvSpPr>
            <p:spPr>
              <a:xfrm>
                <a:off x="9729230" y="2532876"/>
                <a:ext cx="1804670" cy="1780540"/>
              </a:xfrm>
              <a:prstGeom prst="ellipse">
                <a:avLst/>
              </a:prstGeom>
              <a:noFill/>
              <a:ln>
                <a:solidFill>
                  <a:srgbClr val="031E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alibri" panose="020F0502020204030204" pitchFamily="34" charset="0"/>
                  <a:cs typeface="Calibri" panose="020F0502020204030204" pitchFamily="34" charset="0"/>
                </a:endParaRPr>
              </a:p>
            </p:txBody>
          </p:sp>
          <p:sp>
            <p:nvSpPr>
              <p:cNvPr id="25" name="Text Box 7">
                <a:extLst>
                  <a:ext uri="{FF2B5EF4-FFF2-40B4-BE49-F238E27FC236}">
                    <a16:creationId xmlns:a16="http://schemas.microsoft.com/office/drawing/2014/main" id="{3CBA169C-4EE7-C842-BD83-23109DA407FC}"/>
                  </a:ext>
                </a:extLst>
              </p:cNvPr>
              <p:cNvSpPr txBox="1"/>
              <p:nvPr/>
            </p:nvSpPr>
            <p:spPr>
              <a:xfrm>
                <a:off x="10012745" y="4584520"/>
                <a:ext cx="1291625" cy="557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latin typeface="Calibri" panose="020F0502020204030204" pitchFamily="34" charset="0"/>
                    <a:ea typeface="Calibri" panose="020F0502020204030204" pitchFamily="34" charset="0"/>
                    <a:cs typeface="Calibri" panose="020F0502020204030204" pitchFamily="34" charset="0"/>
                  </a:rPr>
                  <a:t>S</a:t>
                </a:r>
                <a:r>
                  <a:rPr lang="en-US" sz="1400" b="1">
                    <a:effectLst/>
                    <a:latin typeface="Calibri" panose="020F0502020204030204" pitchFamily="34" charset="0"/>
                    <a:ea typeface="Calibri" panose="020F0502020204030204" pitchFamily="34" charset="0"/>
                    <a:cs typeface="Calibri" panose="020F0502020204030204" pitchFamily="34" charset="0"/>
                  </a:rPr>
                  <a:t>timulants present</a:t>
                </a:r>
              </a:p>
            </p:txBody>
          </p:sp>
        </p:grpSp>
        <p:sp>
          <p:nvSpPr>
            <p:cNvPr id="26" name="Text Box 7">
              <a:extLst>
                <a:ext uri="{FF2B5EF4-FFF2-40B4-BE49-F238E27FC236}">
                  <a16:creationId xmlns:a16="http://schemas.microsoft.com/office/drawing/2014/main" id="{DF7D62E6-B8F0-4149-A667-22D2623A3739}"/>
                </a:ext>
              </a:extLst>
            </p:cNvPr>
            <p:cNvSpPr txBox="1"/>
            <p:nvPr/>
          </p:nvSpPr>
          <p:spPr>
            <a:xfrm>
              <a:off x="2945771" y="1062886"/>
              <a:ext cx="1176779" cy="1339352"/>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1600">
                  <a:solidFill>
                    <a:prstClr val="black"/>
                  </a:solidFill>
                  <a:latin typeface="Calibri" panose="020F0502020204030204" pitchFamily="34" charset="0"/>
                  <a:ea typeface="Calibri"/>
                  <a:cs typeface="Calibri" panose="020F0502020204030204" pitchFamily="34" charset="0"/>
                </a:rPr>
                <a:t>Stimulant-specific training</a:t>
              </a:r>
            </a:p>
          </p:txBody>
        </p:sp>
        <p:sp>
          <p:nvSpPr>
            <p:cNvPr id="27" name="Text Box 7">
              <a:extLst>
                <a:ext uri="{FF2B5EF4-FFF2-40B4-BE49-F238E27FC236}">
                  <a16:creationId xmlns:a16="http://schemas.microsoft.com/office/drawing/2014/main" id="{2FF737EB-6A8B-E049-BCE0-AB22019B0799}"/>
                </a:ext>
              </a:extLst>
            </p:cNvPr>
            <p:cNvSpPr txBox="1"/>
            <p:nvPr/>
          </p:nvSpPr>
          <p:spPr>
            <a:xfrm>
              <a:off x="4216305" y="1062886"/>
              <a:ext cx="1176779" cy="1339352"/>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1600">
                  <a:solidFill>
                    <a:prstClr val="black"/>
                  </a:solidFill>
                  <a:latin typeface="Calibri" panose="020F0502020204030204" pitchFamily="34" charset="0"/>
                  <a:ea typeface="Calibri"/>
                  <a:cs typeface="Calibri" panose="020F0502020204030204" pitchFamily="34" charset="0"/>
                </a:rPr>
                <a:t>Risk reduction</a:t>
              </a:r>
            </a:p>
          </p:txBody>
        </p:sp>
        <p:sp>
          <p:nvSpPr>
            <p:cNvPr id="28" name="Text Box 7">
              <a:extLst>
                <a:ext uri="{FF2B5EF4-FFF2-40B4-BE49-F238E27FC236}">
                  <a16:creationId xmlns:a16="http://schemas.microsoft.com/office/drawing/2014/main" id="{F3EEF0B5-492A-3747-9BC7-2F58E91927CC}"/>
                </a:ext>
              </a:extLst>
            </p:cNvPr>
            <p:cNvSpPr txBox="1"/>
            <p:nvPr/>
          </p:nvSpPr>
          <p:spPr>
            <a:xfrm>
              <a:off x="5486839" y="1062886"/>
              <a:ext cx="1176779" cy="1339352"/>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1600">
                  <a:solidFill>
                    <a:prstClr val="black"/>
                  </a:solidFill>
                  <a:latin typeface="Calibri" panose="020F0502020204030204" pitchFamily="34" charset="0"/>
                  <a:ea typeface="Calibri"/>
                  <a:cs typeface="Calibri" panose="020F0502020204030204" pitchFamily="34" charset="0"/>
                </a:rPr>
                <a:t>Treatment linkage</a:t>
              </a:r>
            </a:p>
          </p:txBody>
        </p:sp>
        <p:sp>
          <p:nvSpPr>
            <p:cNvPr id="29" name="Text Box 7">
              <a:extLst>
                <a:ext uri="{FF2B5EF4-FFF2-40B4-BE49-F238E27FC236}">
                  <a16:creationId xmlns:a16="http://schemas.microsoft.com/office/drawing/2014/main" id="{1EC42A01-2D98-A448-A7A8-020080F44E4D}"/>
                </a:ext>
              </a:extLst>
            </p:cNvPr>
            <p:cNvSpPr txBox="1"/>
            <p:nvPr/>
          </p:nvSpPr>
          <p:spPr>
            <a:xfrm>
              <a:off x="6757373" y="1062886"/>
              <a:ext cx="1176779" cy="1339352"/>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1600">
                  <a:solidFill>
                    <a:prstClr val="black"/>
                  </a:solidFill>
                  <a:latin typeface="Calibri" panose="020F0502020204030204" pitchFamily="34" charset="0"/>
                  <a:ea typeface="Calibri"/>
                  <a:cs typeface="Calibri" panose="020F0502020204030204" pitchFamily="34" charset="0"/>
                </a:rPr>
                <a:t>Support for family and friends</a:t>
              </a:r>
            </a:p>
          </p:txBody>
        </p:sp>
        <p:sp>
          <p:nvSpPr>
            <p:cNvPr id="30" name="Text Box 7">
              <a:extLst>
                <a:ext uri="{FF2B5EF4-FFF2-40B4-BE49-F238E27FC236}">
                  <a16:creationId xmlns:a16="http://schemas.microsoft.com/office/drawing/2014/main" id="{5FB39320-E534-404C-9996-88C179F12D3E}"/>
                </a:ext>
              </a:extLst>
            </p:cNvPr>
            <p:cNvSpPr txBox="1"/>
            <p:nvPr/>
          </p:nvSpPr>
          <p:spPr>
            <a:xfrm>
              <a:off x="8027908" y="1062886"/>
              <a:ext cx="1176779" cy="1339352"/>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1600">
                  <a:solidFill>
                    <a:prstClr val="black"/>
                  </a:solidFill>
                  <a:latin typeface="Calibri" panose="020F0502020204030204" pitchFamily="34" charset="0"/>
                  <a:ea typeface="Calibri"/>
                  <a:cs typeface="Calibri" panose="020F0502020204030204" pitchFamily="34" charset="0"/>
                </a:rPr>
                <a:t>Partnering with police</a:t>
              </a:r>
            </a:p>
          </p:txBody>
        </p:sp>
        <p:sp>
          <p:nvSpPr>
            <p:cNvPr id="31" name="Text Box 7">
              <a:extLst>
                <a:ext uri="{FF2B5EF4-FFF2-40B4-BE49-F238E27FC236}">
                  <a16:creationId xmlns:a16="http://schemas.microsoft.com/office/drawing/2014/main" id="{944BC348-E812-0C44-B5E6-E64CB1DCF172}"/>
                </a:ext>
              </a:extLst>
            </p:cNvPr>
            <p:cNvSpPr txBox="1"/>
            <p:nvPr/>
          </p:nvSpPr>
          <p:spPr>
            <a:xfrm>
              <a:off x="2921409" y="2468575"/>
              <a:ext cx="6283278" cy="444591"/>
            </a:xfrm>
            <a:prstGeom prst="roundRect">
              <a:avLst/>
            </a:prstGeom>
            <a:solidFill>
              <a:schemeClr val="bg1"/>
            </a:solidFill>
            <a:ln w="38100">
              <a:solidFill>
                <a:srgbClr val="031E5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a:latin typeface="Calibri" panose="020F0502020204030204" pitchFamily="34" charset="0"/>
                  <a:cs typeface="Calibri" panose="020F0502020204030204" pitchFamily="34" charset="0"/>
                </a:rPr>
                <a:t>Engagement of Native, Black, Latinx, and youth populations</a:t>
              </a:r>
              <a:endParaRPr lang="en-US">
                <a:solidFill>
                  <a:prstClr val="black"/>
                </a:solidFill>
                <a:latin typeface="Calibri" panose="020F0502020204030204" pitchFamily="34" charset="0"/>
                <a:ea typeface="Calibri"/>
                <a:cs typeface="Calibri" panose="020F0502020204030204" pitchFamily="34" charset="0"/>
              </a:endParaRPr>
            </a:p>
          </p:txBody>
        </p:sp>
        <p:sp>
          <p:nvSpPr>
            <p:cNvPr id="32" name="Text Box 15">
              <a:extLst>
                <a:ext uri="{FF2B5EF4-FFF2-40B4-BE49-F238E27FC236}">
                  <a16:creationId xmlns:a16="http://schemas.microsoft.com/office/drawing/2014/main" id="{91FAE1D3-69DF-A343-8377-2D452DC46A72}"/>
                </a:ext>
              </a:extLst>
            </p:cNvPr>
            <p:cNvSpPr txBox="1"/>
            <p:nvPr/>
          </p:nvSpPr>
          <p:spPr>
            <a:xfrm>
              <a:off x="3208557" y="3324111"/>
              <a:ext cx="5856421" cy="1834159"/>
            </a:xfrm>
            <a:prstGeom prst="roundRect">
              <a:avLst/>
            </a:prstGeom>
            <a:solidFill>
              <a:schemeClr val="bg1"/>
            </a:solidFill>
            <a:ln w="38100">
              <a:solidFill>
                <a:srgbClr val="031E5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b="1">
                  <a:solidFill>
                    <a:prstClr val="black"/>
                  </a:solidFill>
                  <a:latin typeface="Calibri" panose="020F0502020204030204" pitchFamily="34" charset="0"/>
                  <a:ea typeface="Calibri"/>
                  <a:cs typeface="Calibri" panose="020F0502020204030204" pitchFamily="34" charset="0"/>
                </a:rPr>
                <a:t>Aim 2</a:t>
              </a:r>
              <a:r>
                <a:rPr lang="en-US">
                  <a:solidFill>
                    <a:prstClr val="black"/>
                  </a:solidFill>
                  <a:latin typeface="Calibri" panose="020F0502020204030204" pitchFamily="34" charset="0"/>
                  <a:ea typeface="Calibri"/>
                  <a:cs typeface="Calibri" panose="020F0502020204030204" pitchFamily="34" charset="0"/>
                </a:rPr>
                <a:t> </a:t>
              </a:r>
            </a:p>
            <a:p>
              <a:r>
                <a:rPr lang="en-US" b="1" i="1">
                  <a:solidFill>
                    <a:schemeClr val="accent2"/>
                  </a:solidFill>
                  <a:latin typeface="Calibri" panose="020F0502020204030204" pitchFamily="34" charset="0"/>
                  <a:ea typeface="Calibri"/>
                  <a:cs typeface="Calibri" panose="020F0502020204030204" pitchFamily="34" charset="0"/>
                </a:rPr>
                <a:t>Conduct a process evaluation of the toolkit</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Qualitative interviews with program staff, overdose survivors, family and friends</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Quantitatively assess frequency of each adaptation</a:t>
              </a:r>
            </a:p>
          </p:txBody>
        </p:sp>
        <p:sp>
          <p:nvSpPr>
            <p:cNvPr id="33" name="Text Box 15">
              <a:extLst>
                <a:ext uri="{FF2B5EF4-FFF2-40B4-BE49-F238E27FC236}">
                  <a16:creationId xmlns:a16="http://schemas.microsoft.com/office/drawing/2014/main" id="{73B90744-62DC-804C-BC98-5A5E9A14AA08}"/>
                </a:ext>
              </a:extLst>
            </p:cNvPr>
            <p:cNvSpPr txBox="1"/>
            <p:nvPr/>
          </p:nvSpPr>
          <p:spPr>
            <a:xfrm>
              <a:off x="3208557" y="5236324"/>
              <a:ext cx="5878999" cy="1578530"/>
            </a:xfrm>
            <a:prstGeom prst="roundRect">
              <a:avLst/>
            </a:prstGeom>
            <a:solidFill>
              <a:schemeClr val="bg1"/>
            </a:solidFill>
            <a:ln w="38100">
              <a:solidFill>
                <a:srgbClr val="031E5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b="1">
                  <a:solidFill>
                    <a:prstClr val="black"/>
                  </a:solidFill>
                  <a:latin typeface="Calibri" panose="020F0502020204030204" pitchFamily="34" charset="0"/>
                  <a:ea typeface="Calibri"/>
                  <a:cs typeface="Calibri" panose="020F0502020204030204" pitchFamily="34" charset="0"/>
                </a:rPr>
                <a:t>Aim 3</a:t>
              </a:r>
            </a:p>
            <a:p>
              <a:r>
                <a:rPr lang="en-US" b="1" i="1">
                  <a:solidFill>
                    <a:schemeClr val="accent2"/>
                  </a:solidFill>
                  <a:latin typeface="Calibri" panose="020F0502020204030204" pitchFamily="34" charset="0"/>
                  <a:ea typeface="Calibri"/>
                  <a:cs typeface="Calibri" panose="020F0502020204030204" pitchFamily="34" charset="0"/>
                </a:rPr>
                <a:t>Determine the effectiveness of the toolkit to improve: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Contact with people who use stimulants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Stimulant risk behaviors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Treatment access for stimulant use disorder</a:t>
              </a:r>
              <a:endParaRPr lang="en-US" sz="1400">
                <a:solidFill>
                  <a:prstClr val="black"/>
                </a:solidFill>
                <a:latin typeface="Calibri" panose="020F0502020204030204" pitchFamily="34" charset="0"/>
                <a:ea typeface="Calibri"/>
                <a:cs typeface="Calibri" panose="020F0502020204030204" pitchFamily="34" charset="0"/>
              </a:endParaRPr>
            </a:p>
          </p:txBody>
        </p:sp>
      </p:grpSp>
    </p:spTree>
    <p:extLst>
      <p:ext uri="{BB962C8B-B14F-4D97-AF65-F5344CB8AC3E}">
        <p14:creationId xmlns:p14="http://schemas.microsoft.com/office/powerpoint/2010/main" val="36415538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3A56F06-595A-654D-5B3A-5BFFB9ABCED4}"/>
              </a:ext>
            </a:extLst>
          </p:cNvPr>
          <p:cNvSpPr>
            <a:spLocks noGrp="1"/>
          </p:cNvSpPr>
          <p:nvPr>
            <p:ph type="title"/>
          </p:nvPr>
        </p:nvSpPr>
        <p:spPr>
          <a:xfrm>
            <a:off x="454981" y="711979"/>
            <a:ext cx="11227615" cy="1600200"/>
          </a:xfrm>
        </p:spPr>
        <p:txBody>
          <a:bodyPr>
            <a:noAutofit/>
          </a:bodyPr>
          <a:lstStyle/>
          <a:p>
            <a:pPr algn="ctr"/>
            <a:r>
              <a:rPr lang="en-US" sz="3600">
                <a:solidFill>
                  <a:schemeClr val="bg1"/>
                </a:solidFill>
                <a:latin typeface="Aptos"/>
              </a:rPr>
              <a:t>In </a:t>
            </a:r>
            <a:r>
              <a:rPr lang="en-US" sz="4000" b="1">
                <a:latin typeface="Calibri" panose="020F0502020204030204" pitchFamily="34" charset="0"/>
                <a:cs typeface="Calibri" panose="020F0502020204030204" pitchFamily="34" charset="0"/>
              </a:rPr>
              <a:t>Convened POST programs and conducted a series of focus groups to understand how these programs were responding to rising stimulant overdose</a:t>
            </a:r>
          </a:p>
        </p:txBody>
      </p:sp>
      <p:grpSp>
        <p:nvGrpSpPr>
          <p:cNvPr id="7" name="Group 6">
            <a:extLst>
              <a:ext uri="{FF2B5EF4-FFF2-40B4-BE49-F238E27FC236}">
                <a16:creationId xmlns:a16="http://schemas.microsoft.com/office/drawing/2014/main" id="{69E0A672-4920-1D6A-4192-293AB6FBCD05}"/>
              </a:ext>
            </a:extLst>
          </p:cNvPr>
          <p:cNvGrpSpPr/>
          <p:nvPr/>
        </p:nvGrpSpPr>
        <p:grpSpPr>
          <a:xfrm>
            <a:off x="1037177" y="2955426"/>
            <a:ext cx="9789954" cy="2549122"/>
            <a:chOff x="3074097" y="3126464"/>
            <a:chExt cx="6215924" cy="1618511"/>
          </a:xfrm>
        </p:grpSpPr>
        <p:sp>
          <p:nvSpPr>
            <p:cNvPr id="8" name="Rectangle 7">
              <a:extLst>
                <a:ext uri="{FF2B5EF4-FFF2-40B4-BE49-F238E27FC236}">
                  <a16:creationId xmlns:a16="http://schemas.microsoft.com/office/drawing/2014/main" id="{20DB5B23-5E07-254F-9786-302DB6EBEB38}"/>
                </a:ext>
              </a:extLst>
            </p:cNvPr>
            <p:cNvSpPr/>
            <p:nvPr/>
          </p:nvSpPr>
          <p:spPr>
            <a:xfrm>
              <a:off x="3074097" y="3126464"/>
              <a:ext cx="6215924" cy="16185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 Box 7">
              <a:extLst>
                <a:ext uri="{FF2B5EF4-FFF2-40B4-BE49-F238E27FC236}">
                  <a16:creationId xmlns:a16="http://schemas.microsoft.com/office/drawing/2014/main" id="{DF7D62E6-B8F0-4149-A667-22D2623A3739}"/>
                </a:ext>
              </a:extLst>
            </p:cNvPr>
            <p:cNvSpPr txBox="1"/>
            <p:nvPr/>
          </p:nvSpPr>
          <p:spPr>
            <a:xfrm>
              <a:off x="3199275" y="3177407"/>
              <a:ext cx="1114229" cy="1106893"/>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solidFill>
                    <a:prstClr val="black"/>
                  </a:solidFill>
                  <a:ea typeface="Calibri"/>
                  <a:cs typeface="Times New Roman"/>
                </a:rPr>
                <a:t>Stimulant-specific training</a:t>
              </a:r>
            </a:p>
          </p:txBody>
        </p:sp>
        <p:sp>
          <p:nvSpPr>
            <p:cNvPr id="10" name="Text Box 7">
              <a:extLst>
                <a:ext uri="{FF2B5EF4-FFF2-40B4-BE49-F238E27FC236}">
                  <a16:creationId xmlns:a16="http://schemas.microsoft.com/office/drawing/2014/main" id="{2FF737EB-6A8B-E049-BCE0-AB22019B0799}"/>
                </a:ext>
              </a:extLst>
            </p:cNvPr>
            <p:cNvSpPr txBox="1"/>
            <p:nvPr/>
          </p:nvSpPr>
          <p:spPr>
            <a:xfrm>
              <a:off x="4402275" y="3177407"/>
              <a:ext cx="1114229" cy="1106893"/>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solidFill>
                    <a:prstClr val="black"/>
                  </a:solidFill>
                  <a:ea typeface="Calibri"/>
                  <a:cs typeface="Times New Roman"/>
                </a:rPr>
                <a:t>Risk reduction</a:t>
              </a:r>
            </a:p>
          </p:txBody>
        </p:sp>
        <p:sp>
          <p:nvSpPr>
            <p:cNvPr id="11" name="Text Box 7">
              <a:extLst>
                <a:ext uri="{FF2B5EF4-FFF2-40B4-BE49-F238E27FC236}">
                  <a16:creationId xmlns:a16="http://schemas.microsoft.com/office/drawing/2014/main" id="{F3EEF0B5-492A-3747-9BC7-2F58E91927CC}"/>
                </a:ext>
              </a:extLst>
            </p:cNvPr>
            <p:cNvSpPr txBox="1"/>
            <p:nvPr/>
          </p:nvSpPr>
          <p:spPr>
            <a:xfrm>
              <a:off x="5605276" y="3177407"/>
              <a:ext cx="1114229" cy="1106893"/>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solidFill>
                    <a:prstClr val="black"/>
                  </a:solidFill>
                  <a:ea typeface="Calibri"/>
                  <a:cs typeface="Times New Roman"/>
                </a:rPr>
                <a:t>Treatment linkage</a:t>
              </a:r>
            </a:p>
          </p:txBody>
        </p:sp>
        <p:sp>
          <p:nvSpPr>
            <p:cNvPr id="12" name="Text Box 7">
              <a:extLst>
                <a:ext uri="{FF2B5EF4-FFF2-40B4-BE49-F238E27FC236}">
                  <a16:creationId xmlns:a16="http://schemas.microsoft.com/office/drawing/2014/main" id="{1EC42A01-2D98-A448-A7A8-020080F44E4D}"/>
                </a:ext>
              </a:extLst>
            </p:cNvPr>
            <p:cNvSpPr txBox="1"/>
            <p:nvPr/>
          </p:nvSpPr>
          <p:spPr>
            <a:xfrm>
              <a:off x="6808276" y="3170891"/>
              <a:ext cx="1114229" cy="1106893"/>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solidFill>
                    <a:prstClr val="black"/>
                  </a:solidFill>
                  <a:ea typeface="Calibri"/>
                  <a:cs typeface="Times New Roman"/>
                </a:rPr>
                <a:t>Support for family and friends</a:t>
              </a:r>
            </a:p>
          </p:txBody>
        </p:sp>
        <p:sp>
          <p:nvSpPr>
            <p:cNvPr id="13" name="Text Box 7">
              <a:extLst>
                <a:ext uri="{FF2B5EF4-FFF2-40B4-BE49-F238E27FC236}">
                  <a16:creationId xmlns:a16="http://schemas.microsoft.com/office/drawing/2014/main" id="{5FB39320-E534-404C-9996-88C179F12D3E}"/>
                </a:ext>
              </a:extLst>
            </p:cNvPr>
            <p:cNvSpPr txBox="1"/>
            <p:nvPr/>
          </p:nvSpPr>
          <p:spPr>
            <a:xfrm>
              <a:off x="8011277" y="3177407"/>
              <a:ext cx="1114229" cy="1106893"/>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solidFill>
                    <a:prstClr val="black"/>
                  </a:solidFill>
                  <a:ea typeface="Calibri"/>
                  <a:cs typeface="Times New Roman"/>
                </a:rPr>
                <a:t>Partnering with police</a:t>
              </a:r>
            </a:p>
          </p:txBody>
        </p:sp>
        <p:sp>
          <p:nvSpPr>
            <p:cNvPr id="14" name="Text Box 7">
              <a:extLst>
                <a:ext uri="{FF2B5EF4-FFF2-40B4-BE49-F238E27FC236}">
                  <a16:creationId xmlns:a16="http://schemas.microsoft.com/office/drawing/2014/main" id="{944BC348-E812-0C44-B5E6-E64CB1DCF172}"/>
                </a:ext>
              </a:extLst>
            </p:cNvPr>
            <p:cNvSpPr txBox="1"/>
            <p:nvPr/>
          </p:nvSpPr>
          <p:spPr>
            <a:xfrm>
              <a:off x="3176208" y="4339122"/>
              <a:ext cx="5949298" cy="367427"/>
            </a:xfrm>
            <a:prstGeom prst="roundRect">
              <a:avLst/>
            </a:prstGeom>
            <a:solidFill>
              <a:schemeClr val="bg1"/>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457200"/>
              <a:r>
                <a:rPr lang="en-US" sz="2400"/>
                <a:t>Engagement of Native, Black, Latinx, and youth populations</a:t>
              </a:r>
              <a:endParaRPr lang="en-US" sz="2400">
                <a:solidFill>
                  <a:prstClr val="black"/>
                </a:solidFill>
                <a:ea typeface="Calibri"/>
                <a:cs typeface="Times New Roman"/>
              </a:endParaRPr>
            </a:p>
          </p:txBody>
        </p:sp>
      </p:grpSp>
    </p:spTree>
    <p:extLst>
      <p:ext uri="{BB962C8B-B14F-4D97-AF65-F5344CB8AC3E}">
        <p14:creationId xmlns:p14="http://schemas.microsoft.com/office/powerpoint/2010/main" val="36572991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A3E2E5-7FFB-765A-D2D4-FA068C850A24}"/>
              </a:ext>
            </a:extLst>
          </p:cNvPr>
          <p:cNvSpPr txBox="1"/>
          <p:nvPr/>
        </p:nvSpPr>
        <p:spPr>
          <a:xfrm>
            <a:off x="334471" y="430439"/>
            <a:ext cx="11103677" cy="146313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3200" b="1" kern="1200">
                <a:solidFill>
                  <a:schemeClr val="bg1"/>
                </a:solidFill>
                <a:latin typeface="Calibri" panose="020F0502020204030204" pitchFamily="34" charset="0"/>
                <a:ea typeface="+mj-ea"/>
                <a:cs typeface="Calibri" panose="020F0502020204030204" pitchFamily="34" charset="0"/>
              </a:rPr>
              <a:t>Examples of toolkit items</a:t>
            </a:r>
            <a:endParaRPr lang="en-US" sz="3200" kern="1200">
              <a:solidFill>
                <a:schemeClr val="bg1"/>
              </a:solidFill>
              <a:latin typeface="Calibri" panose="020F0502020204030204" pitchFamily="34" charset="0"/>
              <a:ea typeface="+mj-ea"/>
              <a:cs typeface="Calibri" panose="020F0502020204030204" pitchFamily="34" charset="0"/>
            </a:endParaRPr>
          </a:p>
          <a:p>
            <a:pPr algn="ctr">
              <a:lnSpc>
                <a:spcPct val="90000"/>
              </a:lnSpc>
              <a:spcBef>
                <a:spcPct val="0"/>
              </a:spcBef>
              <a:spcAft>
                <a:spcPts val="600"/>
              </a:spcAft>
            </a:pPr>
            <a:r>
              <a:rPr lang="en-US" sz="3200" i="1" kern="1200">
                <a:solidFill>
                  <a:schemeClr val="bg1"/>
                </a:solidFill>
                <a:latin typeface="Calibri" panose="020F0502020204030204" pitchFamily="34" charset="0"/>
                <a:ea typeface="+mj-ea"/>
                <a:cs typeface="Calibri" panose="020F0502020204030204" pitchFamily="34" charset="0"/>
              </a:rPr>
              <a:t>(There are 21 items in the final toolkit, including: infographics, trainings, community planning exercises, and educational videos)</a:t>
            </a:r>
          </a:p>
        </p:txBody>
      </p:sp>
      <p:pic>
        <p:nvPicPr>
          <p:cNvPr id="2" name="Picture 1" descr="A graph of black and red and white&#10;&#10;Description automatically generated">
            <a:extLst>
              <a:ext uri="{FF2B5EF4-FFF2-40B4-BE49-F238E27FC236}">
                <a16:creationId xmlns:a16="http://schemas.microsoft.com/office/drawing/2014/main" id="{1D30CCEB-37E9-D2C2-9698-B7EC6C6C9FDC}"/>
              </a:ext>
            </a:extLst>
          </p:cNvPr>
          <p:cNvPicPr>
            <a:picLocks noChangeAspect="1"/>
          </p:cNvPicPr>
          <p:nvPr/>
        </p:nvPicPr>
        <p:blipFill rotWithShape="1">
          <a:blip r:embed="rId4"/>
          <a:srcRect l="3692" t="1341" r="2769" b="6554"/>
          <a:stretch/>
        </p:blipFill>
        <p:spPr>
          <a:xfrm>
            <a:off x="762000" y="2151096"/>
            <a:ext cx="5523491" cy="3071393"/>
          </a:xfrm>
          <a:prstGeom prst="rect">
            <a:avLst/>
          </a:prstGeom>
        </p:spPr>
      </p:pic>
      <p:pic>
        <p:nvPicPr>
          <p:cNvPr id="6" name="Picture 5" descr="A close up of a bottle&#10;&#10;Description automatically generated">
            <a:extLst>
              <a:ext uri="{FF2B5EF4-FFF2-40B4-BE49-F238E27FC236}">
                <a16:creationId xmlns:a16="http://schemas.microsoft.com/office/drawing/2014/main" id="{7FF91419-9199-9321-E62D-1FE7F26D3247}"/>
              </a:ext>
            </a:extLst>
          </p:cNvPr>
          <p:cNvPicPr>
            <a:picLocks noChangeAspect="1"/>
          </p:cNvPicPr>
          <p:nvPr/>
        </p:nvPicPr>
        <p:blipFill>
          <a:blip r:embed="rId5"/>
          <a:stretch>
            <a:fillRect/>
          </a:stretch>
        </p:blipFill>
        <p:spPr>
          <a:xfrm>
            <a:off x="6561457" y="2208285"/>
            <a:ext cx="5174298" cy="3014204"/>
          </a:xfrm>
          <a:prstGeom prst="rect">
            <a:avLst/>
          </a:prstGeom>
        </p:spPr>
      </p:pic>
      <p:sp>
        <p:nvSpPr>
          <p:cNvPr id="12" name="TextBox 11">
            <a:extLst>
              <a:ext uri="{FF2B5EF4-FFF2-40B4-BE49-F238E27FC236}">
                <a16:creationId xmlns:a16="http://schemas.microsoft.com/office/drawing/2014/main" id="{1BA7244B-292E-8CD1-BA5F-E1405D1F260A}"/>
              </a:ext>
            </a:extLst>
          </p:cNvPr>
          <p:cNvSpPr txBox="1"/>
          <p:nvPr/>
        </p:nvSpPr>
        <p:spPr>
          <a:xfrm>
            <a:off x="1753638" y="5700013"/>
            <a:ext cx="354021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b="1">
                <a:solidFill>
                  <a:schemeClr val="bg1"/>
                </a:solidFill>
                <a:latin typeface="Calibri" panose="020F0502020204030204" pitchFamily="34" charset="0"/>
                <a:cs typeface="Calibri" panose="020F0502020204030204" pitchFamily="34" charset="0"/>
              </a:rPr>
              <a:t>Making Post-Overdose Outreach Work for Black Overdose Survivors and Families</a:t>
            </a:r>
            <a:r>
              <a:rPr lang="en-US" sz="1400">
                <a:solidFill>
                  <a:schemeClr val="bg1"/>
                </a:solidFill>
                <a:latin typeface="Calibri" panose="020F0502020204030204" pitchFamily="34" charset="0"/>
                <a:cs typeface="Calibri" panose="020F0502020204030204" pitchFamily="34" charset="0"/>
              </a:rPr>
              <a:t>” </a:t>
            </a:r>
          </a:p>
          <a:p>
            <a:pPr algn="ctr"/>
            <a:r>
              <a:rPr lang="en-US" sz="1400">
                <a:solidFill>
                  <a:schemeClr val="bg1"/>
                </a:solidFill>
                <a:latin typeface="Calibri" panose="020F0502020204030204" pitchFamily="34" charset="0"/>
                <a:cs typeface="Calibri" panose="020F0502020204030204" pitchFamily="34" charset="0"/>
              </a:rPr>
              <a:t>– Webinar Training</a:t>
            </a:r>
          </a:p>
        </p:txBody>
      </p:sp>
      <p:sp>
        <p:nvSpPr>
          <p:cNvPr id="14" name="TextBox 13">
            <a:extLst>
              <a:ext uri="{FF2B5EF4-FFF2-40B4-BE49-F238E27FC236}">
                <a16:creationId xmlns:a16="http://schemas.microsoft.com/office/drawing/2014/main" id="{56C523A5-1937-32A7-B9E9-8F662FF5F33D}"/>
              </a:ext>
            </a:extLst>
          </p:cNvPr>
          <p:cNvSpPr txBox="1"/>
          <p:nvPr/>
        </p:nvSpPr>
        <p:spPr>
          <a:xfrm>
            <a:off x="7502139" y="5700013"/>
            <a:ext cx="313780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b="1">
                <a:solidFill>
                  <a:schemeClr val="bg1"/>
                </a:solidFill>
                <a:latin typeface="Calibri" panose="020F0502020204030204" pitchFamily="34" charset="0"/>
                <a:cs typeface="Calibri" panose="020F0502020204030204" pitchFamily="34" charset="0"/>
              </a:rPr>
              <a:t>Harm Reduction 201 for People Who Use Cocaine or Methamphetamine</a:t>
            </a:r>
            <a:r>
              <a:rPr lang="en-US" sz="1400">
                <a:solidFill>
                  <a:schemeClr val="bg1"/>
                </a:solidFill>
                <a:latin typeface="Calibri" panose="020F0502020204030204" pitchFamily="34" charset="0"/>
                <a:cs typeface="Calibri" panose="020F0502020204030204" pitchFamily="34" charset="0"/>
              </a:rPr>
              <a:t>” </a:t>
            </a:r>
          </a:p>
          <a:p>
            <a:pPr algn="ctr"/>
            <a:r>
              <a:rPr lang="en-US" sz="1400">
                <a:solidFill>
                  <a:schemeClr val="bg1"/>
                </a:solidFill>
                <a:latin typeface="Calibri" panose="020F0502020204030204" pitchFamily="34" charset="0"/>
                <a:cs typeface="Calibri" panose="020F0502020204030204" pitchFamily="34" charset="0"/>
              </a:rPr>
              <a:t>– Webinar Training</a:t>
            </a:r>
          </a:p>
        </p:txBody>
      </p:sp>
      <p:pic>
        <p:nvPicPr>
          <p:cNvPr id="7" name="Picture 6" descr="A collage of men talking&#10;&#10;Description automatically generated">
            <a:extLst>
              <a:ext uri="{FF2B5EF4-FFF2-40B4-BE49-F238E27FC236}">
                <a16:creationId xmlns:a16="http://schemas.microsoft.com/office/drawing/2014/main" id="{FCC1D74A-6604-2B78-BA69-3CE213AE3E27}"/>
              </a:ext>
            </a:extLst>
          </p:cNvPr>
          <p:cNvPicPr>
            <a:picLocks noChangeAspect="1"/>
          </p:cNvPicPr>
          <p:nvPr/>
        </p:nvPicPr>
        <p:blipFill>
          <a:blip r:embed="rId6"/>
          <a:stretch>
            <a:fillRect/>
          </a:stretch>
        </p:blipFill>
        <p:spPr>
          <a:xfrm>
            <a:off x="309778" y="3686792"/>
            <a:ext cx="4410721" cy="1708166"/>
          </a:xfrm>
          <a:prstGeom prst="rect">
            <a:avLst/>
          </a:prstGeom>
        </p:spPr>
      </p:pic>
    </p:spTree>
    <p:extLst>
      <p:ext uri="{BB962C8B-B14F-4D97-AF65-F5344CB8AC3E}">
        <p14:creationId xmlns:p14="http://schemas.microsoft.com/office/powerpoint/2010/main" val="101439663"/>
      </p:ext>
    </p:extLst>
  </p:cSld>
  <p:clrMapOvr>
    <a:masterClrMapping/>
  </p:clrMapOvr>
  <p:transition spd="med"/>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9B46F"/>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ff12a0c-2791-49e2-8d6b-96e5d775c32f}" enabled="0" method="" siteId="{7ff12a0c-2791-49e2-8d6b-96e5d775c32f}" removed="1"/>
</clbl:labelList>
</file>

<file path=docProps/app.xml><?xml version="1.0" encoding="utf-8"?>
<Properties xmlns="http://schemas.openxmlformats.org/officeDocument/2006/extended-properties" xmlns:vt="http://schemas.openxmlformats.org/officeDocument/2006/docPropsVTypes">
  <Template>office theme</Template>
  <TotalTime>16</TotalTime>
  <Words>1539</Words>
  <Application>Microsoft Macintosh PowerPoint</Application>
  <PresentationFormat>Widescreen</PresentationFormat>
  <Paragraphs>259</Paragraphs>
  <Slides>22</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Calibri</vt:lpstr>
      <vt:lpstr>Calibri (MS)</vt:lpstr>
      <vt:lpstr>Calibri (MS) Bold</vt:lpstr>
      <vt:lpstr>Open Sans</vt:lpstr>
      <vt:lpstr>system-ui</vt:lpstr>
      <vt:lpstr>office theme</vt:lpstr>
      <vt:lpstr>1_Office Theme</vt:lpstr>
      <vt:lpstr>PowerPoint Presentation</vt:lpstr>
      <vt:lpstr>PowerPoint Presentation</vt:lpstr>
      <vt:lpstr>PowerPoint Presentation</vt:lpstr>
      <vt:lpstr>Overlapping Waves of Opioid Overdose Deaths</vt:lpstr>
      <vt:lpstr>PowerPoint Presentation</vt:lpstr>
      <vt:lpstr>Rationale for Post-Overdose Outreach</vt:lpstr>
      <vt:lpstr>PowerPoint Presentation</vt:lpstr>
      <vt:lpstr>In Convened POST programs and conducted a series of focus groups to understand how these programs were responding to rising stimulant overdose</vt:lpstr>
      <vt:lpstr>PowerPoint Presentation</vt:lpstr>
      <vt:lpstr>PowerPoint Presentation</vt:lpstr>
      <vt:lpstr>Objective </vt:lpstr>
      <vt:lpstr>Methods </vt:lpstr>
      <vt:lpstr>Number of programs  implementing toolkit strategies (n=12)</vt:lpstr>
      <vt:lpstr>Number of programs  implementing training modules (n=12)</vt:lpstr>
      <vt:lpstr>Access to data sources diminished substantially from March 2023 to Sept 2024</vt:lpstr>
      <vt:lpstr>Conclusions </vt:lpstr>
      <vt:lpstr>Next steps </vt:lpstr>
      <vt:lpstr>Check out the PRONTO website at: www.prontopostoverdose.org   Toolkit now available</vt:lpstr>
      <vt:lpstr>Grateful for our PRONTO Team !!!!!</vt:lpstr>
      <vt:lpstr>Overlapping Waves of Opioid Overdose Deaths</vt:lpstr>
      <vt:lpstr>Increases in overdose deaths since 2019, especially among Black, Hispanic, and American Indian people</vt:lpstr>
      <vt:lpstr>Increases in overdose deaths since 2019, especially among Black, Hispanic, and American Indian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Wiggins, Moriah</dc:creator>
  <cp:lastModifiedBy>Bagley, Sarah</cp:lastModifiedBy>
  <cp:revision>12</cp:revision>
  <dcterms:created xsi:type="dcterms:W3CDTF">2024-10-23T15:00:09Z</dcterms:created>
  <dcterms:modified xsi:type="dcterms:W3CDTF">2024-11-14T20:02:53Z</dcterms:modified>
</cp:coreProperties>
</file>