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257_3CE02785.xml" ContentType="application/vnd.ms-powerpoint.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comments/modernComment_256_7BEE6F0D.xml" ContentType="application/vnd.ms-powerpoint.comment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comments/modernComment_262_7A3E26CE.xml" ContentType="application/vnd.ms-powerpoint.comment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comments/modernComment_258_EB4F84E0.xml" ContentType="application/vnd.ms-powerpoint.comment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comments/modernComment_259_43B0B6F7.xml" ContentType="application/vnd.ms-powerpoint.comment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omments/modernComment_25A_8B657FAE.xml" ContentType="application/vnd.ms-powerpoint.comment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596" r:id="rId2"/>
    <p:sldId id="595" r:id="rId3"/>
    <p:sldId id="597" r:id="rId4"/>
    <p:sldId id="607" r:id="rId5"/>
    <p:sldId id="608" r:id="rId6"/>
    <p:sldId id="590" r:id="rId7"/>
    <p:sldId id="599" r:id="rId8"/>
    <p:sldId id="598" r:id="rId9"/>
    <p:sldId id="611" r:id="rId10"/>
    <p:sldId id="610" r:id="rId11"/>
    <p:sldId id="600" r:id="rId12"/>
    <p:sldId id="605" r:id="rId13"/>
    <p:sldId id="601" r:id="rId14"/>
    <p:sldId id="602" r:id="rId15"/>
    <p:sldId id="603" r:id="rId16"/>
    <p:sldId id="60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E2BA84-1381-7643-8D08-F50E6EE421A5}" name="Gilly Gehri" initials="GG" userId="ITSp5gH2trTuz2vqYx8wwrWTu6CC0nVMOzBNUCnV3yo=" providerId="None"/>
  <p188:author id="{6E2BCFA8-002D-CE3B-FA66-491B3650E1F6}" name="Gehri, Gilly" initials="GG" userId="S::GehriG@pennmedicine.upenn.edu::72b9e56b-243d-40c9-b0c2-9d8913d8bd2e" providerId="AD"/>
  <p188:author id="{927719A9-E543-2513-68B4-E9F0C2BD3A1F}" name="Jeanmarie Perrone" initials="JP" userId="284c7f9e289fa097" providerId="Windows Live"/>
  <p188:author id="{B0D2FCB6-4156-56D2-1D70-CDE86F6D06FB}" name="Lowenstein, Margaret" initials="" userId="S::LowenstM@PennMedicine.upenn.edu::85cadecd-2652-483e-85f1-58f8d4daf03b" providerId="AD"/>
  <p188:author id="{AAC813ED-CB68-985E-61AD-0CC105C7155A}" name="Arora, Maya K" initials="MA" userId="S::mkarora@ad.unc.edu::dae1a7cd-bf5a-49cb-9b8e-693dd94ec9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6562D6-6FFE-4296-9CEB-D3CE7DB36721}" v="6" dt="2024-11-14T15:58:20.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63025" autoAdjust="0"/>
  </p:normalViewPr>
  <p:slideViewPr>
    <p:cSldViewPr snapToGrid="0">
      <p:cViewPr varScale="1">
        <p:scale>
          <a:sx n="40" d="100"/>
          <a:sy n="40" d="100"/>
        </p:scale>
        <p:origin x="920" y="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hri, Gilly" userId="72b9e56b-243d-40c9-b0c2-9d8913d8bd2e" providerId="ADAL" clId="{6C6562D6-6FFE-4296-9CEB-D3CE7DB36721}"/>
    <pc:docChg chg="custSel modSld">
      <pc:chgData name="Gehri, Gilly" userId="72b9e56b-243d-40c9-b0c2-9d8913d8bd2e" providerId="ADAL" clId="{6C6562D6-6FFE-4296-9CEB-D3CE7DB36721}" dt="2024-11-14T15:59:21.571" v="3547" actId="20577"/>
      <pc:docMkLst>
        <pc:docMk/>
      </pc:docMkLst>
      <pc:sldChg chg="modNotesTx">
        <pc:chgData name="Gehri, Gilly" userId="72b9e56b-243d-40c9-b0c2-9d8913d8bd2e" providerId="ADAL" clId="{6C6562D6-6FFE-4296-9CEB-D3CE7DB36721}" dt="2024-11-14T15:26:59.070" v="1814" actId="20577"/>
        <pc:sldMkLst>
          <pc:docMk/>
          <pc:sldMk cId="2632804034" sldId="590"/>
        </pc:sldMkLst>
      </pc:sldChg>
      <pc:sldChg chg="modNotesTx">
        <pc:chgData name="Gehri, Gilly" userId="72b9e56b-243d-40c9-b0c2-9d8913d8bd2e" providerId="ADAL" clId="{6C6562D6-6FFE-4296-9CEB-D3CE7DB36721}" dt="2024-11-14T15:27:32.154" v="1816" actId="20577"/>
        <pc:sldMkLst>
          <pc:docMk/>
          <pc:sldMk cId="2079223565" sldId="598"/>
        </pc:sldMkLst>
      </pc:sldChg>
      <pc:sldChg chg="modNotesTx">
        <pc:chgData name="Gehri, Gilly" userId="72b9e56b-243d-40c9-b0c2-9d8913d8bd2e" providerId="ADAL" clId="{6C6562D6-6FFE-4296-9CEB-D3CE7DB36721}" dt="2024-11-14T14:33:03.021" v="196"/>
        <pc:sldMkLst>
          <pc:docMk/>
          <pc:sldMk cId="1135654647" sldId="601"/>
        </pc:sldMkLst>
      </pc:sldChg>
      <pc:sldChg chg="modNotesTx">
        <pc:chgData name="Gehri, Gilly" userId="72b9e56b-243d-40c9-b0c2-9d8913d8bd2e" providerId="ADAL" clId="{6C6562D6-6FFE-4296-9CEB-D3CE7DB36721}" dt="2024-11-14T14:38:33.487" v="1124" actId="20577"/>
        <pc:sldMkLst>
          <pc:docMk/>
          <pc:sldMk cId="2338684846" sldId="602"/>
        </pc:sldMkLst>
      </pc:sldChg>
      <pc:sldChg chg="modNotesTx">
        <pc:chgData name="Gehri, Gilly" userId="72b9e56b-243d-40c9-b0c2-9d8913d8bd2e" providerId="ADAL" clId="{6C6562D6-6FFE-4296-9CEB-D3CE7DB36721}" dt="2024-11-14T14:39:22.376" v="1277" actId="20577"/>
        <pc:sldMkLst>
          <pc:docMk/>
          <pc:sldMk cId="2750792368" sldId="604"/>
        </pc:sldMkLst>
      </pc:sldChg>
      <pc:sldChg chg="modSp modNotesTx">
        <pc:chgData name="Gehri, Gilly" userId="72b9e56b-243d-40c9-b0c2-9d8913d8bd2e" providerId="ADAL" clId="{6C6562D6-6FFE-4296-9CEB-D3CE7DB36721}" dt="2024-11-14T15:59:21.571" v="3547" actId="20577"/>
        <pc:sldMkLst>
          <pc:docMk/>
          <pc:sldMk cId="2050893518" sldId="610"/>
        </pc:sldMkLst>
        <pc:graphicFrameChg chg="mod">
          <ac:chgData name="Gehri, Gilly" userId="72b9e56b-243d-40c9-b0c2-9d8913d8bd2e" providerId="ADAL" clId="{6C6562D6-6FFE-4296-9CEB-D3CE7DB36721}" dt="2024-11-14T15:58:20.716" v="3531"/>
          <ac:graphicFrameMkLst>
            <pc:docMk/>
            <pc:sldMk cId="2050893518" sldId="610"/>
            <ac:graphicFrameMk id="704" creationId="{190F9F28-50B2-5597-04A6-44BDEDAA70C0}"/>
          </ac:graphicFrameMkLst>
        </pc:graphicFrameChg>
      </pc:sldChg>
      <pc:sldChg chg="modNotesTx">
        <pc:chgData name="Gehri, Gilly" userId="72b9e56b-243d-40c9-b0c2-9d8913d8bd2e" providerId="ADAL" clId="{6C6562D6-6FFE-4296-9CEB-D3CE7DB36721}" dt="2024-11-14T15:39:46.631" v="2336" actId="20577"/>
        <pc:sldMkLst>
          <pc:docMk/>
          <pc:sldMk cId="7725069" sldId="61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pennmedicine-my.sharepoint.com/personal/gehrig_pennmedicine_upenn_edu/Documents/Documents/bupe%20numbers(AutoRecover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pennmedicine-my.sharepoint.com/personal/gehrig_pennmedicine_upenn_edu/Documents/Documents/bupe%20numbers(AutoRecover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pennmedicine-my.sharepoint.com/personal/gehrig_pennmedicine_upenn_edu/Documents/Documents/bupe%20numbers(AutoRecovered).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a:t>Discrete Providers Rxing Bupe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2300248802092256"/>
          <c:y val="0.21449342085458947"/>
          <c:w val="0.87699751197907738"/>
          <c:h val="0.6953212014753718"/>
        </c:manualLayout>
      </c:layout>
      <c:barChart>
        <c:barDir val="col"/>
        <c:grouping val="clustered"/>
        <c:varyColors val="0"/>
        <c:ser>
          <c:idx val="0"/>
          <c:order val="0"/>
          <c:tx>
            <c:strRef>
              <c:f>'Result 1'!$U$4</c:f>
              <c:strCache>
                <c:ptCount val="1"/>
                <c:pt idx="0">
                  <c:v>Distinct Providers Rxing Bupe</c:v>
                </c:pt>
              </c:strCache>
            </c:strRef>
          </c:tx>
          <c:spPr>
            <a:solidFill>
              <a:schemeClr val="accent1"/>
            </a:solidFill>
            <a:ln>
              <a:noFill/>
            </a:ln>
            <a:effectLst/>
          </c:spPr>
          <c:invertIfNegative val="0"/>
          <c:cat>
            <c:strRef>
              <c:f>'Result 1'!$T$5:$T$7</c:f>
              <c:strCache>
                <c:ptCount val="3"/>
                <c:pt idx="0">
                  <c:v>2021-2022</c:v>
                </c:pt>
                <c:pt idx="1">
                  <c:v>2022-2023</c:v>
                </c:pt>
                <c:pt idx="2">
                  <c:v>2023-2024</c:v>
                </c:pt>
              </c:strCache>
            </c:strRef>
          </c:cat>
          <c:val>
            <c:numRef>
              <c:f>'Result 1'!$U$5:$U$7</c:f>
              <c:numCache>
                <c:formatCode>General</c:formatCode>
                <c:ptCount val="3"/>
                <c:pt idx="0">
                  <c:v>324</c:v>
                </c:pt>
                <c:pt idx="1">
                  <c:v>395</c:v>
                </c:pt>
                <c:pt idx="2">
                  <c:v>574</c:v>
                </c:pt>
              </c:numCache>
            </c:numRef>
          </c:val>
          <c:extLst>
            <c:ext xmlns:c16="http://schemas.microsoft.com/office/drawing/2014/chart" uri="{C3380CC4-5D6E-409C-BE32-E72D297353CC}">
              <c16:uniqueId val="{00000000-39EC-4AE1-BA3E-7CA0F5AB930A}"/>
            </c:ext>
          </c:extLst>
        </c:ser>
        <c:dLbls>
          <c:showLegendKey val="0"/>
          <c:showVal val="0"/>
          <c:showCatName val="0"/>
          <c:showSerName val="0"/>
          <c:showPercent val="0"/>
          <c:showBubbleSize val="0"/>
        </c:dLbls>
        <c:gapWidth val="219"/>
        <c:overlap val="-27"/>
        <c:axId val="943506543"/>
        <c:axId val="943507983"/>
      </c:barChart>
      <c:catAx>
        <c:axId val="94350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43507983"/>
        <c:crosses val="autoZero"/>
        <c:auto val="1"/>
        <c:lblAlgn val="ctr"/>
        <c:lblOffset val="100"/>
        <c:noMultiLvlLbl val="0"/>
      </c:catAx>
      <c:valAx>
        <c:axId val="943507983"/>
        <c:scaling>
          <c:orientation val="minMax"/>
          <c:max val="6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435065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b="0" i="0" u="none" strike="noStrike" kern="1200" spc="0" baseline="0">
                <a:solidFill>
                  <a:schemeClr val="tx1"/>
                </a:solidFill>
              </a:rPr>
              <a:t>Inpatient Bupe Orders</a:t>
            </a:r>
          </a:p>
        </c:rich>
      </c:tx>
      <c:layout>
        <c:manualLayout>
          <c:xMode val="edge"/>
          <c:yMode val="edge"/>
          <c:x val="0.22769532322997549"/>
          <c:y val="4.0478876082579739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'Result 1'!$A$5</c:f>
              <c:strCache>
                <c:ptCount val="1"/>
                <c:pt idx="0">
                  <c:v>2021-2022</c:v>
                </c:pt>
              </c:strCache>
            </c:strRef>
          </c:tx>
          <c:spPr>
            <a:solidFill>
              <a:schemeClr val="accent1"/>
            </a:solidFill>
            <a:ln>
              <a:noFill/>
            </a:ln>
            <a:effectLst/>
          </c:spPr>
          <c:invertIfNegative val="0"/>
          <c:cat>
            <c:strRef>
              <c:f>'Result 1'!$C$3:$C$7</c:f>
              <c:strCache>
                <c:ptCount val="5"/>
                <c:pt idx="1">
                  <c:v>Rx Orders During Hospitalization</c:v>
                </c:pt>
                <c:pt idx="2">
                  <c:v>1872</c:v>
                </c:pt>
                <c:pt idx="3">
                  <c:v>2258</c:v>
                </c:pt>
                <c:pt idx="4">
                  <c:v>2481</c:v>
                </c:pt>
              </c:strCache>
            </c:strRef>
          </c:cat>
          <c:val>
            <c:numRef>
              <c:f>'Result 1'!$C$5</c:f>
              <c:numCache>
                <c:formatCode>General</c:formatCode>
                <c:ptCount val="1"/>
                <c:pt idx="0">
                  <c:v>1872</c:v>
                </c:pt>
              </c:numCache>
            </c:numRef>
          </c:val>
          <c:extLst>
            <c:ext xmlns:c16="http://schemas.microsoft.com/office/drawing/2014/chart" uri="{C3380CC4-5D6E-409C-BE32-E72D297353CC}">
              <c16:uniqueId val="{00000000-FA93-4BA8-90D2-F65B70912951}"/>
            </c:ext>
          </c:extLst>
        </c:ser>
        <c:ser>
          <c:idx val="1"/>
          <c:order val="1"/>
          <c:tx>
            <c:strRef>
              <c:f>'Result 1'!$A$6</c:f>
              <c:strCache>
                <c:ptCount val="1"/>
                <c:pt idx="0">
                  <c:v>2022-2023</c:v>
                </c:pt>
              </c:strCache>
            </c:strRef>
          </c:tx>
          <c:spPr>
            <a:solidFill>
              <a:schemeClr val="accent2"/>
            </a:solidFill>
            <a:ln>
              <a:noFill/>
            </a:ln>
            <a:effectLst/>
          </c:spPr>
          <c:invertIfNegative val="0"/>
          <c:cat>
            <c:strRef>
              <c:f>'Result 1'!$C$3:$C$7</c:f>
              <c:strCache>
                <c:ptCount val="5"/>
                <c:pt idx="1">
                  <c:v>Rx Orders During Hospitalization</c:v>
                </c:pt>
                <c:pt idx="2">
                  <c:v>1872</c:v>
                </c:pt>
                <c:pt idx="3">
                  <c:v>2258</c:v>
                </c:pt>
                <c:pt idx="4">
                  <c:v>2481</c:v>
                </c:pt>
              </c:strCache>
            </c:strRef>
          </c:cat>
          <c:val>
            <c:numRef>
              <c:f>'Result 1'!$C$6</c:f>
              <c:numCache>
                <c:formatCode>General</c:formatCode>
                <c:ptCount val="1"/>
                <c:pt idx="0">
                  <c:v>2258</c:v>
                </c:pt>
              </c:numCache>
            </c:numRef>
          </c:val>
          <c:extLst>
            <c:ext xmlns:c16="http://schemas.microsoft.com/office/drawing/2014/chart" uri="{C3380CC4-5D6E-409C-BE32-E72D297353CC}">
              <c16:uniqueId val="{00000001-FA93-4BA8-90D2-F65B70912951}"/>
            </c:ext>
          </c:extLst>
        </c:ser>
        <c:ser>
          <c:idx val="2"/>
          <c:order val="2"/>
          <c:tx>
            <c:strRef>
              <c:f>'Result 1'!$A$7</c:f>
              <c:strCache>
                <c:ptCount val="1"/>
                <c:pt idx="0">
                  <c:v>2023-2024</c:v>
                </c:pt>
              </c:strCache>
            </c:strRef>
          </c:tx>
          <c:spPr>
            <a:solidFill>
              <a:schemeClr val="accent3"/>
            </a:solidFill>
            <a:ln>
              <a:noFill/>
            </a:ln>
            <a:effectLst/>
          </c:spPr>
          <c:invertIfNegative val="0"/>
          <c:cat>
            <c:strRef>
              <c:f>'Result 1'!$C$3:$C$7</c:f>
              <c:strCache>
                <c:ptCount val="5"/>
                <c:pt idx="1">
                  <c:v>Rx Orders During Hospitalization</c:v>
                </c:pt>
                <c:pt idx="2">
                  <c:v>1872</c:v>
                </c:pt>
                <c:pt idx="3">
                  <c:v>2258</c:v>
                </c:pt>
                <c:pt idx="4">
                  <c:v>2481</c:v>
                </c:pt>
              </c:strCache>
            </c:strRef>
          </c:cat>
          <c:val>
            <c:numRef>
              <c:f>'Result 1'!$C$7</c:f>
              <c:numCache>
                <c:formatCode>General</c:formatCode>
                <c:ptCount val="1"/>
                <c:pt idx="0">
                  <c:v>2481</c:v>
                </c:pt>
              </c:numCache>
            </c:numRef>
          </c:val>
          <c:extLst>
            <c:ext xmlns:c16="http://schemas.microsoft.com/office/drawing/2014/chart" uri="{C3380CC4-5D6E-409C-BE32-E72D297353CC}">
              <c16:uniqueId val="{00000002-FA93-4BA8-90D2-F65B70912951}"/>
            </c:ext>
          </c:extLst>
        </c:ser>
        <c:dLbls>
          <c:showLegendKey val="0"/>
          <c:showVal val="0"/>
          <c:showCatName val="0"/>
          <c:showSerName val="0"/>
          <c:showPercent val="0"/>
          <c:showBubbleSize val="0"/>
        </c:dLbls>
        <c:gapWidth val="219"/>
        <c:overlap val="-27"/>
        <c:axId val="943520463"/>
        <c:axId val="943510863"/>
      </c:barChart>
      <c:catAx>
        <c:axId val="943520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3510863"/>
        <c:crosses val="autoZero"/>
        <c:auto val="1"/>
        <c:lblAlgn val="ctr"/>
        <c:lblOffset val="100"/>
        <c:noMultiLvlLbl val="0"/>
      </c:catAx>
      <c:valAx>
        <c:axId val="94351086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43520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solidFill>
                  <a:schemeClr val="tx1"/>
                </a:solidFill>
              </a:rPr>
              <a:t>Outpatient</a:t>
            </a:r>
            <a:r>
              <a:rPr lang="en-US" sz="1800" baseline="0" dirty="0">
                <a:solidFill>
                  <a:schemeClr val="tx1"/>
                </a:solidFill>
              </a:rPr>
              <a:t> </a:t>
            </a:r>
            <a:r>
              <a:rPr lang="en-US" sz="1800" baseline="0" dirty="0" err="1">
                <a:solidFill>
                  <a:schemeClr val="tx1"/>
                </a:solidFill>
              </a:rPr>
              <a:t>Bupe</a:t>
            </a:r>
            <a:r>
              <a:rPr lang="en-US" sz="1800" baseline="0" dirty="0">
                <a:solidFill>
                  <a:schemeClr val="tx1"/>
                </a:solidFill>
              </a:rPr>
              <a:t> </a:t>
            </a:r>
            <a:r>
              <a:rPr lang="en-US" sz="1800" baseline="0" dirty="0" err="1">
                <a:solidFill>
                  <a:schemeClr val="tx1"/>
                </a:solidFill>
              </a:rPr>
              <a:t>RXing</a:t>
            </a:r>
            <a:endParaRPr lang="en-US" sz="1800" dirty="0">
              <a:solidFill>
                <a:schemeClr val="tx1"/>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'Result 1'!$L$5</c:f>
              <c:strCache>
                <c:ptCount val="1"/>
                <c:pt idx="0">
                  <c:v>2021-2022</c:v>
                </c:pt>
              </c:strCache>
            </c:strRef>
          </c:tx>
          <c:spPr>
            <a:solidFill>
              <a:schemeClr val="accent1"/>
            </a:solidFill>
            <a:ln>
              <a:noFill/>
            </a:ln>
            <a:effectLst/>
          </c:spPr>
          <c:invertIfNegative val="0"/>
          <c:cat>
            <c:strRef>
              <c:f>'Result 1'!$N$4</c:f>
              <c:strCache>
                <c:ptCount val="1"/>
                <c:pt idx="0">
                  <c:v>Distinct Rx Bupe</c:v>
                </c:pt>
              </c:strCache>
            </c:strRef>
          </c:cat>
          <c:val>
            <c:numRef>
              <c:f>'Result 1'!$N$5</c:f>
              <c:numCache>
                <c:formatCode>General</c:formatCode>
                <c:ptCount val="1"/>
                <c:pt idx="0">
                  <c:v>7667</c:v>
                </c:pt>
              </c:numCache>
            </c:numRef>
          </c:val>
          <c:extLst>
            <c:ext xmlns:c16="http://schemas.microsoft.com/office/drawing/2014/chart" uri="{C3380CC4-5D6E-409C-BE32-E72D297353CC}">
              <c16:uniqueId val="{00000000-EAE5-4F6B-83D6-8E3C69E4730E}"/>
            </c:ext>
          </c:extLst>
        </c:ser>
        <c:ser>
          <c:idx val="1"/>
          <c:order val="1"/>
          <c:tx>
            <c:strRef>
              <c:f>'Result 1'!$L$6</c:f>
              <c:strCache>
                <c:ptCount val="1"/>
                <c:pt idx="0">
                  <c:v>2022-2023</c:v>
                </c:pt>
              </c:strCache>
            </c:strRef>
          </c:tx>
          <c:spPr>
            <a:solidFill>
              <a:schemeClr val="accent2"/>
            </a:solidFill>
            <a:ln>
              <a:noFill/>
            </a:ln>
            <a:effectLst/>
          </c:spPr>
          <c:invertIfNegative val="0"/>
          <c:cat>
            <c:strRef>
              <c:f>'Result 1'!$N$4</c:f>
              <c:strCache>
                <c:ptCount val="1"/>
                <c:pt idx="0">
                  <c:v>Distinct Rx Bupe</c:v>
                </c:pt>
              </c:strCache>
            </c:strRef>
          </c:cat>
          <c:val>
            <c:numRef>
              <c:f>'Result 1'!$N$6</c:f>
              <c:numCache>
                <c:formatCode>General</c:formatCode>
                <c:ptCount val="1"/>
                <c:pt idx="0">
                  <c:v>10825</c:v>
                </c:pt>
              </c:numCache>
            </c:numRef>
          </c:val>
          <c:extLst>
            <c:ext xmlns:c16="http://schemas.microsoft.com/office/drawing/2014/chart" uri="{C3380CC4-5D6E-409C-BE32-E72D297353CC}">
              <c16:uniqueId val="{00000001-EAE5-4F6B-83D6-8E3C69E4730E}"/>
            </c:ext>
          </c:extLst>
        </c:ser>
        <c:ser>
          <c:idx val="2"/>
          <c:order val="2"/>
          <c:tx>
            <c:strRef>
              <c:f>'Result 1'!$L$7</c:f>
              <c:strCache>
                <c:ptCount val="1"/>
                <c:pt idx="0">
                  <c:v>2023-2024</c:v>
                </c:pt>
              </c:strCache>
            </c:strRef>
          </c:tx>
          <c:spPr>
            <a:solidFill>
              <a:schemeClr val="accent3"/>
            </a:solidFill>
            <a:ln>
              <a:noFill/>
            </a:ln>
            <a:effectLst/>
          </c:spPr>
          <c:invertIfNegative val="0"/>
          <c:cat>
            <c:strRef>
              <c:f>'Result 1'!$N$4</c:f>
              <c:strCache>
                <c:ptCount val="1"/>
                <c:pt idx="0">
                  <c:v>Distinct Rx Bupe</c:v>
                </c:pt>
              </c:strCache>
            </c:strRef>
          </c:cat>
          <c:val>
            <c:numRef>
              <c:f>'Result 1'!$N$7</c:f>
              <c:numCache>
                <c:formatCode>General</c:formatCode>
                <c:ptCount val="1"/>
                <c:pt idx="0">
                  <c:v>12902</c:v>
                </c:pt>
              </c:numCache>
            </c:numRef>
          </c:val>
          <c:extLst>
            <c:ext xmlns:c16="http://schemas.microsoft.com/office/drawing/2014/chart" uri="{C3380CC4-5D6E-409C-BE32-E72D297353CC}">
              <c16:uniqueId val="{00000002-EAE5-4F6B-83D6-8E3C69E4730E}"/>
            </c:ext>
          </c:extLst>
        </c:ser>
        <c:dLbls>
          <c:showLegendKey val="0"/>
          <c:showVal val="0"/>
          <c:showCatName val="0"/>
          <c:showSerName val="0"/>
          <c:showPercent val="0"/>
          <c:showBubbleSize val="0"/>
        </c:dLbls>
        <c:gapWidth val="219"/>
        <c:overlap val="-27"/>
        <c:axId val="944592639"/>
        <c:axId val="944594079"/>
      </c:barChart>
      <c:catAx>
        <c:axId val="944592639"/>
        <c:scaling>
          <c:orientation val="minMax"/>
        </c:scaling>
        <c:delete val="1"/>
        <c:axPos val="b"/>
        <c:numFmt formatCode="General" sourceLinked="1"/>
        <c:majorTickMark val="none"/>
        <c:minorTickMark val="none"/>
        <c:tickLblPos val="nextTo"/>
        <c:crossAx val="944594079"/>
        <c:crosses val="autoZero"/>
        <c:auto val="1"/>
        <c:lblAlgn val="ctr"/>
        <c:lblOffset val="100"/>
        <c:noMultiLvlLbl val="0"/>
      </c:catAx>
      <c:valAx>
        <c:axId val="94459407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9445926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256_7BEE6F0D.xml><?xml version="1.0" encoding="utf-8"?>
<p188:cmLst xmlns:a="http://schemas.openxmlformats.org/drawingml/2006/main" xmlns:r="http://schemas.openxmlformats.org/officeDocument/2006/relationships" xmlns:p188="http://schemas.microsoft.com/office/powerpoint/2018/8/main">
  <p188:cm id="{77DCF206-88B3-5D43-9D76-5545B67A361E}" authorId="{B0D2FCB6-4156-56D2-1D70-CDE86F6D06FB}" status="resolved" created="2024-11-12T03:37:27.618" complete="100000">
    <ac:deMkLst xmlns:ac="http://schemas.microsoft.com/office/drawing/2013/main/command">
      <pc:docMk xmlns:pc="http://schemas.microsoft.com/office/powerpoint/2013/main/command"/>
      <pc:sldMk xmlns:pc="http://schemas.microsoft.com/office/powerpoint/2013/main/command" cId="2079223565" sldId="598"/>
      <ac:graphicFrameMk id="3" creationId="{B8A0B166-82BE-42F9-0D50-7C021FAF8D91}"/>
    </ac:deMkLst>
    <p188:txBody>
      <a:bodyPr/>
      <a:lstStyle/>
      <a:p>
        <a:r>
          <a:rPr lang="en-US"/>
          <a:t>Might say out loud that you will go into more detail about the interventions in the coming slides since this is a little vague</a:t>
        </a:r>
      </a:p>
    </p188:txBody>
    <p188:extLst>
      <p:ext xmlns:p="http://schemas.openxmlformats.org/presentationml/2006/main" uri="{57CB4572-C831-44C2-8A1C-0ADB6CCDFE69}">
        <p223:reactions xmlns:p223="http://schemas.microsoft.com/office/powerpoint/2022/03/main">
          <p223:rxn type="👍">
            <p223:instance time="2024-11-14T04:53:56.145" authorId="{6E2BCFA8-002D-CE3B-FA66-491B3650E1F6}"/>
          </p223:rxn>
        </p223:reactions>
      </p:ext>
    </p188:extLst>
  </p188:cm>
</p188:cmLst>
</file>

<file path=ppt/comments/modernComment_257_3CE02785.xml><?xml version="1.0" encoding="utf-8"?>
<p188:cmLst xmlns:a="http://schemas.openxmlformats.org/drawingml/2006/main" xmlns:r="http://schemas.openxmlformats.org/officeDocument/2006/relationships" xmlns:p188="http://schemas.microsoft.com/office/powerpoint/2018/8/main">
  <p188:cm id="{DA2E5BFF-1AD6-8D49-AF78-BE261E660C36}" authorId="{B0D2FCB6-4156-56D2-1D70-CDE86F6D06FB}" status="resolved" created="2024-11-12T03:36:34.625" complete="100000">
    <ac:txMkLst xmlns:ac="http://schemas.microsoft.com/office/drawing/2013/main/command">
      <pc:docMk xmlns:pc="http://schemas.microsoft.com/office/powerpoint/2013/main/command"/>
      <pc:sldMk xmlns:pc="http://schemas.microsoft.com/office/powerpoint/2013/main/command" cId="1021323141" sldId="599"/>
      <ac:graphicFrameMk id="5" creationId="{855F6ADD-B419-5A0A-8119-6E9FB7DEF6C2}"/>
      <dc:dgmMk xmlns:dc="http://schemas.microsoft.com/office/drawing/2013/diagram/command"/>
      <dc:nodeMk xmlns:dc="http://schemas.microsoft.com/office/drawing/2013/diagram/command" id="{0172C18F-4A65-4153-8816-887C92CDD87D}"/>
      <ac:txMk cp="0" len="16">
        <ac:context len="43" hash="3545863937"/>
      </ac:txMk>
    </ac:txMkLst>
    <p188:pos x="2847629" y="4406210"/>
    <p188:txBody>
      <a:bodyPr/>
      <a:lstStyle/>
      <a:p>
        <a:r>
          <a:rPr lang="en-US"/>
          <a:t>Hospital, outpatient, both? </a:t>
        </a:r>
      </a:p>
    </p188:txBody>
  </p188:cm>
</p188:cmLst>
</file>

<file path=ppt/comments/modernComment_258_EB4F84E0.xml><?xml version="1.0" encoding="utf-8"?>
<p188:cmLst xmlns:a="http://schemas.openxmlformats.org/drawingml/2006/main" xmlns:r="http://schemas.openxmlformats.org/officeDocument/2006/relationships" xmlns:p188="http://schemas.microsoft.com/office/powerpoint/2018/8/main">
  <p188:cm id="{9FC5DE51-B337-3B4F-AE85-1A423EF1DA45}" authorId="{B0D2FCB6-4156-56D2-1D70-CDE86F6D06FB}" created="2024-11-12T03:39:14.424">
    <ac:txMkLst xmlns:ac="http://schemas.microsoft.com/office/drawing/2013/main/command">
      <pc:docMk xmlns:pc="http://schemas.microsoft.com/office/powerpoint/2013/main/command"/>
      <pc:sldMk xmlns:pc="http://schemas.microsoft.com/office/powerpoint/2013/main/command" cId="3947857120" sldId="600"/>
      <ac:graphicFrameMk id="15" creationId="{FCBD9B17-AA48-6B28-0318-DF1D64B9A56A}"/>
      <dc:dgmMk xmlns:dc="http://schemas.microsoft.com/office/drawing/2013/diagram/command"/>
      <dc:nodeMk xmlns:dc="http://schemas.microsoft.com/office/drawing/2013/diagram/command" id="{A18BF7B1-223B-4912-A4C8-0D0E8B38CF71}"/>
      <ac:txMk cp="0" len="22">
        <ac:context len="57" hash="244490570"/>
      </ac:txMk>
    </ac:txMkLst>
    <p188:pos x="3415748" y="3179279"/>
    <p188:replyLst>
      <p188:reply id="{2D06F4DD-FB84-4865-8BBF-BBDAA4082DF0}" authorId="{6E2BCFA8-002D-CE3B-FA66-491B3650E1F6}" created="2024-11-12T19:50:03.337">
        <p188:txBody>
          <a:bodyPr/>
          <a:lstStyle/>
          <a:p>
            <a:r>
              <a:rPr lang="en-US"/>
              <a:t>Collected data in many different ways. All very highly rated</a:t>
            </a:r>
          </a:p>
        </p188:txBody>
      </p188:reply>
      <p188:reply id="{F66DCD86-5181-4892-AE95-FF45111F3946}" authorId="{6E2BCFA8-002D-CE3B-FA66-491B3650E1F6}" created="2024-11-12T19:50:49.215">
        <p188:txBody>
          <a:bodyPr/>
          <a:lstStyle/>
          <a:p>
            <a:r>
              <a:rPr lang="en-US"/>
              <a:t>Results are from educational evalutation results</a:t>
            </a:r>
          </a:p>
        </p188:txBody>
      </p188:reply>
    </p188:replyLst>
    <p188:txBody>
      <a:bodyPr/>
      <a:lstStyle/>
      <a:p>
        <a:r>
          <a:rPr lang="en-US"/>
          <a:t>Is there a number for this? </a:t>
        </a:r>
      </a:p>
    </p188:txBody>
    <p188:extLst>
      <p:ext xmlns:p="http://schemas.openxmlformats.org/presentationml/2006/main" uri="{57CB4572-C831-44C2-8A1C-0ADB6CCDFE69}">
        <p223:reactions xmlns:p223="http://schemas.microsoft.com/office/powerpoint/2022/03/main">
          <p223:rxn type="👍">
            <p223:instance time="2024-11-14T04:54:03.644" authorId="{6E2BCFA8-002D-CE3B-FA66-491B3650E1F6}"/>
          </p223:rxn>
        </p223:reactions>
      </p:ext>
    </p188:extLst>
  </p188:cm>
</p188:cmLst>
</file>

<file path=ppt/comments/modernComment_259_43B0B6F7.xml><?xml version="1.0" encoding="utf-8"?>
<p188:cmLst xmlns:a="http://schemas.openxmlformats.org/drawingml/2006/main" xmlns:r="http://schemas.openxmlformats.org/officeDocument/2006/relationships" xmlns:p188="http://schemas.microsoft.com/office/powerpoint/2018/8/main">
  <p188:cm id="{046B15E9-B477-6647-BD79-786CC5F26179}" authorId="{B0D2FCB6-4156-56D2-1D70-CDE86F6D06FB}" status="resolved" created="2024-11-12T03:40:24.059" complete="100000">
    <ac:deMkLst xmlns:ac="http://schemas.microsoft.com/office/drawing/2013/main/command">
      <pc:docMk xmlns:pc="http://schemas.microsoft.com/office/powerpoint/2013/main/command"/>
      <pc:sldMk xmlns:pc="http://schemas.microsoft.com/office/powerpoint/2013/main/command" cId="1135654647" sldId="601"/>
      <ac:picMk id="106" creationId="{6878D1E8-A4DC-65E2-07F0-3BA12F331B81}"/>
    </ac:deMkLst>
    <p188:replyLst>
      <p188:reply id="{80DECB75-EEEC-466F-9C1C-8815E7E7ECFA}" authorId="{6E2BCFA8-002D-CE3B-FA66-491B3650E1F6}" created="2024-11-12T19:54:00.263">
        <p188:txBody>
          <a:bodyPr/>
          <a:lstStyle/>
          <a:p>
            <a:r>
              <a:rPr lang="en-US"/>
              <a:t>Change headings of graph.</a:t>
            </a:r>
          </a:p>
        </p188:txBody>
      </p188:reply>
    </p188:replyLst>
    <p188:txBody>
      <a:bodyPr/>
      <a:lstStyle/>
      <a:p>
        <a:r>
          <a:rPr lang="en-US"/>
          <a:t>Can you indicate that this is number of buprenorphine prescriptions written in health system and number of buprenorphine orders in ED/hospital</a:t>
        </a:r>
      </a:p>
    </p188:txBody>
  </p188:cm>
</p188:cmLst>
</file>

<file path=ppt/comments/modernComment_25A_8B657FAE.xml><?xml version="1.0" encoding="utf-8"?>
<p188:cmLst xmlns:a="http://schemas.openxmlformats.org/drawingml/2006/main" xmlns:r="http://schemas.openxmlformats.org/officeDocument/2006/relationships" xmlns:p188="http://schemas.microsoft.com/office/powerpoint/2018/8/main">
  <p188:cm id="{CD450148-740C-614F-B604-1FA0CF077F7A}" authorId="{B0D2FCB6-4156-56D2-1D70-CDE86F6D06FB}" status="resolved" created="2024-11-12T03:41:15.558" complete="100000">
    <ac:txMkLst xmlns:ac="http://schemas.microsoft.com/office/drawing/2013/main/command">
      <pc:docMk xmlns:pc="http://schemas.microsoft.com/office/powerpoint/2013/main/command"/>
      <pc:sldMk xmlns:pc="http://schemas.microsoft.com/office/powerpoint/2013/main/command" cId="2338684846" sldId="602"/>
      <ac:graphicFrameMk id="17" creationId="{F4EA8D41-AC9E-EB97-BDDB-6B42E75596CB}"/>
      <dc:dgmMk xmlns:dc="http://schemas.microsoft.com/office/drawing/2013/diagram/command"/>
      <dc:nodeMk xmlns:dc="http://schemas.microsoft.com/office/drawing/2013/diagram/command" id="{009AD2D5-57AF-49CE-B531-84BB52C71138}"/>
      <ac:txMk cp="0" len="54">
        <ac:context len="55" hash="2770879355"/>
      </ac:txMk>
    </ac:txMkLst>
    <p188:pos x="5471039" y="2911475"/>
    <p188:txBody>
      <a:bodyPr/>
      <a:lstStyle/>
      <a:p>
        <a:r>
          <a:rPr lang="en-US"/>
          <a:t>Would make it clear that we dont know the the trainings directly caused these increases but that we think increasing the skills was at least part of that process </a:t>
        </a:r>
      </a:p>
    </p188:txBody>
    <p188:extLst>
      <p:ext xmlns:p="http://schemas.openxmlformats.org/presentationml/2006/main" uri="{57CB4572-C831-44C2-8A1C-0ADB6CCDFE69}">
        <p223:reactions xmlns:p223="http://schemas.microsoft.com/office/powerpoint/2022/03/main">
          <p223:rxn type="👍">
            <p223:instance time="2024-11-14T05:06:14.765" authorId="{6E2BCFA8-002D-CE3B-FA66-491B3650E1F6}"/>
          </p223:rxn>
        </p223:reactions>
      </p:ext>
    </p188:extLst>
  </p188:cm>
</p188:cmLst>
</file>

<file path=ppt/comments/modernComment_262_7A3E26CE.xml><?xml version="1.0" encoding="utf-8"?>
<p188:cmLst xmlns:a="http://schemas.openxmlformats.org/drawingml/2006/main" xmlns:r="http://schemas.openxmlformats.org/officeDocument/2006/relationships" xmlns:p188="http://schemas.microsoft.com/office/powerpoint/2018/8/main">
  <p188:cm id="{EBD39174-8F9A-44E4-AED3-6CEDFE6064B4}" authorId="{6E2BCFA8-002D-CE3B-FA66-491B3650E1F6}" status="resolved" created="2024-11-12T19:55:54.238" complete="100000">
    <pc:sldMkLst xmlns:pc="http://schemas.microsoft.com/office/powerpoint/2013/main/command">
      <pc:docMk/>
      <pc:sldMk cId="2050893518" sldId="610"/>
    </pc:sldMkLst>
    <p188:replyLst>
      <p188:reply id="{B9919801-2673-47CB-9DAC-BCDCED5568C1}" authorId="{6E2BCFA8-002D-CE3B-FA66-491B3650E1F6}" created="2024-11-12T19:57:09.789">
        <p188:txBody>
          <a:bodyPr/>
          <a:lstStyle/>
          <a:p>
            <a:r>
              <a:rPr lang="en-US"/>
              <a:t>Also speak to the CME DEA required training. 
Talked about MOUD (local stuff, induction, management)  in CME trainings</a:t>
            </a:r>
          </a:p>
        </p188:txBody>
      </p188:reply>
    </p188:replyLst>
    <p188:txBody>
      <a:bodyPr/>
      <a:lstStyle/>
      <a:p>
        <a:r>
          <a:rPr lang="en-US"/>
          <a:t>Highlight shadowing for ALL MS2s. 
Can lay out more training opportunties that reach all students.</a:t>
        </a:r>
      </a:p>
    </p188:txBody>
  </p188:cm>
</p188:cmLst>
</file>

<file path=ppt/diagrams/_rels/data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13E2E5-B127-4CBF-97E3-5E7096AFCD8C}" type="doc">
      <dgm:prSet loTypeId="urn:microsoft.com/office/officeart/2005/8/layout/hList1" loCatId="list" qsTypeId="urn:microsoft.com/office/officeart/2005/8/quickstyle/simple2" qsCatId="simple" csTypeId="urn:microsoft.com/office/officeart/2005/8/colors/accent2_2" csCatId="accent2" phldr="1"/>
      <dgm:spPr/>
      <dgm:t>
        <a:bodyPr/>
        <a:lstStyle/>
        <a:p>
          <a:endParaRPr lang="en-US"/>
        </a:p>
      </dgm:t>
    </dgm:pt>
    <dgm:pt modelId="{048DA12A-2A89-41F9-996C-229EF85D286F}">
      <dgm:prSet/>
      <dgm:spPr/>
      <dgm:t>
        <a:bodyPr/>
        <a:lstStyle/>
        <a:p>
          <a:r>
            <a:rPr lang="en-US" b="1" i="0" baseline="0">
              <a:latin typeface="Calibri Light" panose="020F0302020204030204"/>
            </a:rPr>
            <a:t>Fewer</a:t>
          </a:r>
          <a:r>
            <a:rPr lang="en-US" b="1" i="0" baseline="0"/>
            <a:t> than 25%</a:t>
          </a:r>
          <a:r>
            <a:rPr lang="en-US" b="0" i="0" baseline="0"/>
            <a:t> of patients with opioid use disorder (OUD) receive medications for opioid use disorder (MOUD) in hospital settings</a:t>
          </a:r>
          <a:endParaRPr lang="en-US"/>
        </a:p>
      </dgm:t>
    </dgm:pt>
    <dgm:pt modelId="{D9BC3149-C734-4FF7-BC02-8FFF9D6665AF}" type="parTrans" cxnId="{42D0F99A-327D-45F9-9A78-815F96123F1B}">
      <dgm:prSet/>
      <dgm:spPr/>
      <dgm:t>
        <a:bodyPr/>
        <a:lstStyle/>
        <a:p>
          <a:endParaRPr lang="en-US"/>
        </a:p>
      </dgm:t>
    </dgm:pt>
    <dgm:pt modelId="{A21AB791-CF2F-47E5-88D8-33B455300046}" type="sibTrans" cxnId="{42D0F99A-327D-45F9-9A78-815F96123F1B}">
      <dgm:prSet/>
      <dgm:spPr/>
      <dgm:t>
        <a:bodyPr/>
        <a:lstStyle/>
        <a:p>
          <a:endParaRPr lang="en-US"/>
        </a:p>
      </dgm:t>
    </dgm:pt>
    <dgm:pt modelId="{A70541CE-139E-4DDB-B814-2EC8C58037DA}">
      <dgm:prSet/>
      <dgm:spPr/>
      <dgm:t>
        <a:bodyPr/>
        <a:lstStyle/>
        <a:p>
          <a:r>
            <a:rPr lang="en-US" b="1" i="0" baseline="0"/>
            <a:t>Barriers</a:t>
          </a:r>
          <a:endParaRPr lang="en-US"/>
        </a:p>
      </dgm:t>
    </dgm:pt>
    <dgm:pt modelId="{7D7E2676-3049-49F5-9AB4-222AA773DDEC}" type="parTrans" cxnId="{F7C18837-935D-478C-BFE8-113A49684198}">
      <dgm:prSet/>
      <dgm:spPr/>
      <dgm:t>
        <a:bodyPr/>
        <a:lstStyle/>
        <a:p>
          <a:endParaRPr lang="en-US"/>
        </a:p>
      </dgm:t>
    </dgm:pt>
    <dgm:pt modelId="{8C6701C9-A7D1-40FD-B716-354E4FABCD48}" type="sibTrans" cxnId="{F7C18837-935D-478C-BFE8-113A49684198}">
      <dgm:prSet/>
      <dgm:spPr/>
      <dgm:t>
        <a:bodyPr/>
        <a:lstStyle/>
        <a:p>
          <a:endParaRPr lang="en-US"/>
        </a:p>
      </dgm:t>
    </dgm:pt>
    <dgm:pt modelId="{DD25DF31-8601-4609-B0AD-08AC05A47156}">
      <dgm:prSet/>
      <dgm:spPr/>
      <dgm:t>
        <a:bodyPr/>
        <a:lstStyle/>
        <a:p>
          <a:r>
            <a:rPr lang="en-US" b="1" i="0" baseline="0"/>
            <a:t>Insufficient training </a:t>
          </a:r>
          <a:r>
            <a:rPr lang="en-US" b="0" i="0" baseline="0"/>
            <a:t>for providers in evidence-based treatments like buprenorphine </a:t>
          </a:r>
          <a:r>
            <a:rPr lang="en-US" b="0" i="1" baseline="0"/>
            <a:t>(Jakubowski et al., 2023)</a:t>
          </a:r>
          <a:endParaRPr lang="en-US" i="1"/>
        </a:p>
      </dgm:t>
    </dgm:pt>
    <dgm:pt modelId="{01701B43-68A9-470E-A639-B86F53A86478}" type="parTrans" cxnId="{D0FE2E46-D528-4B2A-8943-18ED77FA9E61}">
      <dgm:prSet/>
      <dgm:spPr/>
      <dgm:t>
        <a:bodyPr/>
        <a:lstStyle/>
        <a:p>
          <a:endParaRPr lang="en-US"/>
        </a:p>
      </dgm:t>
    </dgm:pt>
    <dgm:pt modelId="{E3E08A94-D730-4061-9447-40BFA47BE8E4}" type="sibTrans" cxnId="{D0FE2E46-D528-4B2A-8943-18ED77FA9E61}">
      <dgm:prSet/>
      <dgm:spPr/>
      <dgm:t>
        <a:bodyPr/>
        <a:lstStyle/>
        <a:p>
          <a:endParaRPr lang="en-US"/>
        </a:p>
      </dgm:t>
    </dgm:pt>
    <dgm:pt modelId="{D8F89717-E85C-444E-AB34-324035AACDFA}">
      <dgm:prSet/>
      <dgm:spPr/>
      <dgm:t>
        <a:bodyPr/>
        <a:lstStyle/>
        <a:p>
          <a:r>
            <a:rPr lang="en-US" b="1" i="0" baseline="0"/>
            <a:t>Importance</a:t>
          </a:r>
          <a:endParaRPr lang="en-US"/>
        </a:p>
      </dgm:t>
    </dgm:pt>
    <dgm:pt modelId="{27A7DC22-FCD0-4B5D-A65C-0BC61008D13D}" type="parTrans" cxnId="{0036DD07-FF53-48F0-AB10-1D8ADE5B43A1}">
      <dgm:prSet/>
      <dgm:spPr/>
      <dgm:t>
        <a:bodyPr/>
        <a:lstStyle/>
        <a:p>
          <a:endParaRPr lang="en-US"/>
        </a:p>
      </dgm:t>
    </dgm:pt>
    <dgm:pt modelId="{B04595D7-20A5-4331-BA5F-315004A18F7C}" type="sibTrans" cxnId="{0036DD07-FF53-48F0-AB10-1D8ADE5B43A1}">
      <dgm:prSet/>
      <dgm:spPr/>
      <dgm:t>
        <a:bodyPr/>
        <a:lstStyle/>
        <a:p>
          <a:endParaRPr lang="en-US"/>
        </a:p>
      </dgm:t>
    </dgm:pt>
    <dgm:pt modelId="{EF42AD1B-0DCB-4FED-A47E-3FCBB26126D7}">
      <dgm:prSet/>
      <dgm:spPr/>
      <dgm:t>
        <a:bodyPr/>
        <a:lstStyle/>
        <a:p>
          <a:r>
            <a:rPr lang="en-US" b="0" i="0" baseline="0"/>
            <a:t>Closing the gap in training is essential for </a:t>
          </a:r>
          <a:r>
            <a:rPr lang="en-US" b="1" i="0" baseline="0"/>
            <a:t>increasing MOUD initiation. </a:t>
          </a:r>
          <a:endParaRPr lang="en-US" b="1"/>
        </a:p>
      </dgm:t>
    </dgm:pt>
    <dgm:pt modelId="{44531CFF-ED87-4F62-9FCB-2D8C7A64E76D}" type="parTrans" cxnId="{BAD16200-1F8F-4A82-A96A-BE4CA5335C4D}">
      <dgm:prSet/>
      <dgm:spPr/>
      <dgm:t>
        <a:bodyPr/>
        <a:lstStyle/>
        <a:p>
          <a:endParaRPr lang="en-US"/>
        </a:p>
      </dgm:t>
    </dgm:pt>
    <dgm:pt modelId="{070F59FE-6DCC-4BE2-8E6C-ED63BD6B89D8}" type="sibTrans" cxnId="{BAD16200-1F8F-4A82-A96A-BE4CA5335C4D}">
      <dgm:prSet/>
      <dgm:spPr/>
      <dgm:t>
        <a:bodyPr/>
        <a:lstStyle/>
        <a:p>
          <a:endParaRPr lang="en-US"/>
        </a:p>
      </dgm:t>
    </dgm:pt>
    <dgm:pt modelId="{AE20A48F-78E3-4E18-8283-75C9BEB35A5F}">
      <dgm:prSet phldr="0"/>
      <dgm:spPr/>
      <dgm:t>
        <a:bodyPr/>
        <a:lstStyle/>
        <a:p>
          <a:pPr rtl="0"/>
          <a:r>
            <a:rPr lang="en-US" b="1" i="0" baseline="0">
              <a:latin typeface="Calibri Light" panose="020F0302020204030204"/>
            </a:rPr>
            <a:t>Problem</a:t>
          </a:r>
        </a:p>
      </dgm:t>
    </dgm:pt>
    <dgm:pt modelId="{058E69A8-8459-463E-8909-3C79513577BA}" type="parTrans" cxnId="{29AC51D4-494C-45D5-B0BF-E9833A7EF269}">
      <dgm:prSet/>
      <dgm:spPr/>
    </dgm:pt>
    <dgm:pt modelId="{EF996436-7C8C-444F-81A5-9E7FD3FC1B09}" type="sibTrans" cxnId="{29AC51D4-494C-45D5-B0BF-E9833A7EF269}">
      <dgm:prSet/>
      <dgm:spPr/>
    </dgm:pt>
    <dgm:pt modelId="{C2CBDCFC-A34C-4B70-8D45-0B6C37D9AED8}" type="pres">
      <dgm:prSet presAssocID="{FA13E2E5-B127-4CBF-97E3-5E7096AFCD8C}" presName="Name0" presStyleCnt="0">
        <dgm:presLayoutVars>
          <dgm:dir/>
          <dgm:animLvl val="lvl"/>
          <dgm:resizeHandles val="exact"/>
        </dgm:presLayoutVars>
      </dgm:prSet>
      <dgm:spPr/>
    </dgm:pt>
    <dgm:pt modelId="{A289E48C-1A62-4790-B572-832480FD14BA}" type="pres">
      <dgm:prSet presAssocID="{AE20A48F-78E3-4E18-8283-75C9BEB35A5F}" presName="composite" presStyleCnt="0"/>
      <dgm:spPr/>
    </dgm:pt>
    <dgm:pt modelId="{6E1714A5-70C9-4592-A4B5-BE2D1E90CF9F}" type="pres">
      <dgm:prSet presAssocID="{AE20A48F-78E3-4E18-8283-75C9BEB35A5F}" presName="parTx" presStyleLbl="alignNode1" presStyleIdx="0" presStyleCnt="3">
        <dgm:presLayoutVars>
          <dgm:chMax val="0"/>
          <dgm:chPref val="0"/>
          <dgm:bulletEnabled val="1"/>
        </dgm:presLayoutVars>
      </dgm:prSet>
      <dgm:spPr/>
    </dgm:pt>
    <dgm:pt modelId="{E3663DC2-56A4-4C04-AE13-11ED7B10D2E9}" type="pres">
      <dgm:prSet presAssocID="{AE20A48F-78E3-4E18-8283-75C9BEB35A5F}" presName="desTx" presStyleLbl="alignAccFollowNode1" presStyleIdx="0" presStyleCnt="3">
        <dgm:presLayoutVars>
          <dgm:bulletEnabled val="1"/>
        </dgm:presLayoutVars>
      </dgm:prSet>
      <dgm:spPr>
        <a:solidFill>
          <a:schemeClr val="accent2">
            <a:lumMod val="20000"/>
            <a:lumOff val="80000"/>
          </a:schemeClr>
        </a:solidFill>
      </dgm:spPr>
    </dgm:pt>
    <dgm:pt modelId="{06D3A26F-C255-49D6-B0D2-8860F952044E}" type="pres">
      <dgm:prSet presAssocID="{EF996436-7C8C-444F-81A5-9E7FD3FC1B09}" presName="space" presStyleCnt="0"/>
      <dgm:spPr/>
    </dgm:pt>
    <dgm:pt modelId="{B36B98CE-7DC8-4BBD-B6E1-DC1E19B8D064}" type="pres">
      <dgm:prSet presAssocID="{A70541CE-139E-4DDB-B814-2EC8C58037DA}" presName="composite" presStyleCnt="0"/>
      <dgm:spPr/>
    </dgm:pt>
    <dgm:pt modelId="{9BD42287-AE3E-4683-B257-F96480A6CC92}" type="pres">
      <dgm:prSet presAssocID="{A70541CE-139E-4DDB-B814-2EC8C58037DA}" presName="parTx" presStyleLbl="alignNode1" presStyleIdx="1" presStyleCnt="3">
        <dgm:presLayoutVars>
          <dgm:chMax val="0"/>
          <dgm:chPref val="0"/>
          <dgm:bulletEnabled val="1"/>
        </dgm:presLayoutVars>
      </dgm:prSet>
      <dgm:spPr/>
    </dgm:pt>
    <dgm:pt modelId="{FD870A99-5947-4987-B387-8FD6D99E52AD}" type="pres">
      <dgm:prSet presAssocID="{A70541CE-139E-4DDB-B814-2EC8C58037DA}" presName="desTx" presStyleLbl="alignAccFollowNode1" presStyleIdx="1" presStyleCnt="3">
        <dgm:presLayoutVars>
          <dgm:bulletEnabled val="1"/>
        </dgm:presLayoutVars>
      </dgm:prSet>
      <dgm:spPr>
        <a:solidFill>
          <a:schemeClr val="accent2">
            <a:lumMod val="20000"/>
            <a:lumOff val="80000"/>
          </a:schemeClr>
        </a:solidFill>
      </dgm:spPr>
    </dgm:pt>
    <dgm:pt modelId="{0DBEA58E-C1EB-4C63-A870-D6258B617E4D}" type="pres">
      <dgm:prSet presAssocID="{8C6701C9-A7D1-40FD-B716-354E4FABCD48}" presName="space" presStyleCnt="0"/>
      <dgm:spPr/>
    </dgm:pt>
    <dgm:pt modelId="{96BF7EFF-FDFB-4208-A3C5-B292614E5E36}" type="pres">
      <dgm:prSet presAssocID="{D8F89717-E85C-444E-AB34-324035AACDFA}" presName="composite" presStyleCnt="0"/>
      <dgm:spPr/>
    </dgm:pt>
    <dgm:pt modelId="{C7018FD4-7E9A-482D-8206-6FAE12DE1C79}" type="pres">
      <dgm:prSet presAssocID="{D8F89717-E85C-444E-AB34-324035AACDFA}" presName="parTx" presStyleLbl="alignNode1" presStyleIdx="2" presStyleCnt="3">
        <dgm:presLayoutVars>
          <dgm:chMax val="0"/>
          <dgm:chPref val="0"/>
          <dgm:bulletEnabled val="1"/>
        </dgm:presLayoutVars>
      </dgm:prSet>
      <dgm:spPr/>
    </dgm:pt>
    <dgm:pt modelId="{249FA648-EF04-4B36-8555-843237A0439E}" type="pres">
      <dgm:prSet presAssocID="{D8F89717-E85C-444E-AB34-324035AACDFA}" presName="desTx" presStyleLbl="alignAccFollowNode1" presStyleIdx="2" presStyleCnt="3">
        <dgm:presLayoutVars>
          <dgm:bulletEnabled val="1"/>
        </dgm:presLayoutVars>
      </dgm:prSet>
      <dgm:spPr>
        <a:solidFill>
          <a:schemeClr val="accent2">
            <a:lumMod val="20000"/>
            <a:lumOff val="80000"/>
          </a:schemeClr>
        </a:solidFill>
      </dgm:spPr>
    </dgm:pt>
  </dgm:ptLst>
  <dgm:cxnLst>
    <dgm:cxn modelId="{BAD16200-1F8F-4A82-A96A-BE4CA5335C4D}" srcId="{D8F89717-E85C-444E-AB34-324035AACDFA}" destId="{EF42AD1B-0DCB-4FED-A47E-3FCBB26126D7}" srcOrd="0" destOrd="0" parTransId="{44531CFF-ED87-4F62-9FCB-2D8C7A64E76D}" sibTransId="{070F59FE-6DCC-4BE2-8E6C-ED63BD6B89D8}"/>
    <dgm:cxn modelId="{0036DD07-FF53-48F0-AB10-1D8ADE5B43A1}" srcId="{FA13E2E5-B127-4CBF-97E3-5E7096AFCD8C}" destId="{D8F89717-E85C-444E-AB34-324035AACDFA}" srcOrd="2" destOrd="0" parTransId="{27A7DC22-FCD0-4B5D-A65C-0BC61008D13D}" sibTransId="{B04595D7-20A5-4331-BA5F-315004A18F7C}"/>
    <dgm:cxn modelId="{44325D2A-DB00-4FA2-BD03-98988B3E7D2A}" type="presOf" srcId="{EF42AD1B-0DCB-4FED-A47E-3FCBB26126D7}" destId="{249FA648-EF04-4B36-8555-843237A0439E}" srcOrd="0" destOrd="0" presId="urn:microsoft.com/office/officeart/2005/8/layout/hList1"/>
    <dgm:cxn modelId="{F7C18837-935D-478C-BFE8-113A49684198}" srcId="{FA13E2E5-B127-4CBF-97E3-5E7096AFCD8C}" destId="{A70541CE-139E-4DDB-B814-2EC8C58037DA}" srcOrd="1" destOrd="0" parTransId="{7D7E2676-3049-49F5-9AB4-222AA773DDEC}" sibTransId="{8C6701C9-A7D1-40FD-B716-354E4FABCD48}"/>
    <dgm:cxn modelId="{D0FE2E46-D528-4B2A-8943-18ED77FA9E61}" srcId="{A70541CE-139E-4DDB-B814-2EC8C58037DA}" destId="{DD25DF31-8601-4609-B0AD-08AC05A47156}" srcOrd="0" destOrd="0" parTransId="{01701B43-68A9-470E-A639-B86F53A86478}" sibTransId="{E3E08A94-D730-4061-9447-40BFA47BE8E4}"/>
    <dgm:cxn modelId="{4060694E-9EAE-4FEF-BBE6-7A829F29F561}" type="presOf" srcId="{DD25DF31-8601-4609-B0AD-08AC05A47156}" destId="{FD870A99-5947-4987-B387-8FD6D99E52AD}" srcOrd="0" destOrd="0" presId="urn:microsoft.com/office/officeart/2005/8/layout/hList1"/>
    <dgm:cxn modelId="{D8975186-93B7-4753-85F2-66CE5C0570AB}" type="presOf" srcId="{048DA12A-2A89-41F9-996C-229EF85D286F}" destId="{E3663DC2-56A4-4C04-AE13-11ED7B10D2E9}" srcOrd="0" destOrd="0" presId="urn:microsoft.com/office/officeart/2005/8/layout/hList1"/>
    <dgm:cxn modelId="{EBA6B489-A49D-4E63-87E8-E69F7C12DD95}" type="presOf" srcId="{A70541CE-139E-4DDB-B814-2EC8C58037DA}" destId="{9BD42287-AE3E-4683-B257-F96480A6CC92}" srcOrd="0" destOrd="0" presId="urn:microsoft.com/office/officeart/2005/8/layout/hList1"/>
    <dgm:cxn modelId="{42D0F99A-327D-45F9-9A78-815F96123F1B}" srcId="{AE20A48F-78E3-4E18-8283-75C9BEB35A5F}" destId="{048DA12A-2A89-41F9-996C-229EF85D286F}" srcOrd="0" destOrd="0" parTransId="{D9BC3149-C734-4FF7-BC02-8FFF9D6665AF}" sibTransId="{A21AB791-CF2F-47E5-88D8-33B455300046}"/>
    <dgm:cxn modelId="{3DCE2EAC-1CDB-4996-9904-E2058C7FC2B5}" type="presOf" srcId="{AE20A48F-78E3-4E18-8283-75C9BEB35A5F}" destId="{6E1714A5-70C9-4592-A4B5-BE2D1E90CF9F}" srcOrd="0" destOrd="0" presId="urn:microsoft.com/office/officeart/2005/8/layout/hList1"/>
    <dgm:cxn modelId="{29AC51D4-494C-45D5-B0BF-E9833A7EF269}" srcId="{FA13E2E5-B127-4CBF-97E3-5E7096AFCD8C}" destId="{AE20A48F-78E3-4E18-8283-75C9BEB35A5F}" srcOrd="0" destOrd="0" parTransId="{058E69A8-8459-463E-8909-3C79513577BA}" sibTransId="{EF996436-7C8C-444F-81A5-9E7FD3FC1B09}"/>
    <dgm:cxn modelId="{A07094F2-A627-404B-BD55-75FD4019604D}" type="presOf" srcId="{FA13E2E5-B127-4CBF-97E3-5E7096AFCD8C}" destId="{C2CBDCFC-A34C-4B70-8D45-0B6C37D9AED8}" srcOrd="0" destOrd="0" presId="urn:microsoft.com/office/officeart/2005/8/layout/hList1"/>
    <dgm:cxn modelId="{87C2B2F7-BAD8-4ACE-8F0E-D5C505085DE9}" type="presOf" srcId="{D8F89717-E85C-444E-AB34-324035AACDFA}" destId="{C7018FD4-7E9A-482D-8206-6FAE12DE1C79}" srcOrd="0" destOrd="0" presId="urn:microsoft.com/office/officeart/2005/8/layout/hList1"/>
    <dgm:cxn modelId="{5FD8D607-6AEE-4AF4-A14B-08D7A6309A58}" type="presParOf" srcId="{C2CBDCFC-A34C-4B70-8D45-0B6C37D9AED8}" destId="{A289E48C-1A62-4790-B572-832480FD14BA}" srcOrd="0" destOrd="0" presId="urn:microsoft.com/office/officeart/2005/8/layout/hList1"/>
    <dgm:cxn modelId="{AD7FA858-D59F-4E9A-A18B-47FF550A5092}" type="presParOf" srcId="{A289E48C-1A62-4790-B572-832480FD14BA}" destId="{6E1714A5-70C9-4592-A4B5-BE2D1E90CF9F}" srcOrd="0" destOrd="0" presId="urn:microsoft.com/office/officeart/2005/8/layout/hList1"/>
    <dgm:cxn modelId="{452EC779-91E2-4EA4-89CC-F29C2C611EB8}" type="presParOf" srcId="{A289E48C-1A62-4790-B572-832480FD14BA}" destId="{E3663DC2-56A4-4C04-AE13-11ED7B10D2E9}" srcOrd="1" destOrd="0" presId="urn:microsoft.com/office/officeart/2005/8/layout/hList1"/>
    <dgm:cxn modelId="{C296BE38-0C46-4CAB-8812-B8D42E818047}" type="presParOf" srcId="{C2CBDCFC-A34C-4B70-8D45-0B6C37D9AED8}" destId="{06D3A26F-C255-49D6-B0D2-8860F952044E}" srcOrd="1" destOrd="0" presId="urn:microsoft.com/office/officeart/2005/8/layout/hList1"/>
    <dgm:cxn modelId="{F014A870-19DA-408A-A2D0-9F5C7E7372D7}" type="presParOf" srcId="{C2CBDCFC-A34C-4B70-8D45-0B6C37D9AED8}" destId="{B36B98CE-7DC8-4BBD-B6E1-DC1E19B8D064}" srcOrd="2" destOrd="0" presId="urn:microsoft.com/office/officeart/2005/8/layout/hList1"/>
    <dgm:cxn modelId="{AA844E71-86B3-48BE-B9D7-9B4456CD59D0}" type="presParOf" srcId="{B36B98CE-7DC8-4BBD-B6E1-DC1E19B8D064}" destId="{9BD42287-AE3E-4683-B257-F96480A6CC92}" srcOrd="0" destOrd="0" presId="urn:microsoft.com/office/officeart/2005/8/layout/hList1"/>
    <dgm:cxn modelId="{3E562542-74B7-4D54-AAE2-9A5F0C44C169}" type="presParOf" srcId="{B36B98CE-7DC8-4BBD-B6E1-DC1E19B8D064}" destId="{FD870A99-5947-4987-B387-8FD6D99E52AD}" srcOrd="1" destOrd="0" presId="urn:microsoft.com/office/officeart/2005/8/layout/hList1"/>
    <dgm:cxn modelId="{FBDD7C6B-9838-4421-A3C5-EE0618632832}" type="presParOf" srcId="{C2CBDCFC-A34C-4B70-8D45-0B6C37D9AED8}" destId="{0DBEA58E-C1EB-4C63-A870-D6258B617E4D}" srcOrd="3" destOrd="0" presId="urn:microsoft.com/office/officeart/2005/8/layout/hList1"/>
    <dgm:cxn modelId="{50D28372-CE89-4730-B135-F4766580EB7A}" type="presParOf" srcId="{C2CBDCFC-A34C-4B70-8D45-0B6C37D9AED8}" destId="{96BF7EFF-FDFB-4208-A3C5-B292614E5E36}" srcOrd="4" destOrd="0" presId="urn:microsoft.com/office/officeart/2005/8/layout/hList1"/>
    <dgm:cxn modelId="{7446A98F-34E4-417C-B7C8-849759F57606}" type="presParOf" srcId="{96BF7EFF-FDFB-4208-A3C5-B292614E5E36}" destId="{C7018FD4-7E9A-482D-8206-6FAE12DE1C79}" srcOrd="0" destOrd="0" presId="urn:microsoft.com/office/officeart/2005/8/layout/hList1"/>
    <dgm:cxn modelId="{DC867AC7-FC1C-4705-AE84-7C7C8F2E2423}" type="presParOf" srcId="{96BF7EFF-FDFB-4208-A3C5-B292614E5E36}" destId="{249FA648-EF04-4B36-8555-843237A0439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AF5737-3347-4764-B39E-6E0779C7B0F5}" type="doc">
      <dgm:prSet loTypeId="urn:microsoft.com/office/officeart/2005/8/layout/vList5" loCatId="list" qsTypeId="urn:microsoft.com/office/officeart/2005/8/quickstyle/simple2" qsCatId="simple" csTypeId="urn:microsoft.com/office/officeart/2005/8/colors/accent3_2" csCatId="accent3" phldr="1"/>
      <dgm:spPr/>
      <dgm:t>
        <a:bodyPr/>
        <a:lstStyle/>
        <a:p>
          <a:endParaRPr lang="en-US"/>
        </a:p>
      </dgm:t>
    </dgm:pt>
    <dgm:pt modelId="{2BD8FD09-B1DC-4277-97F7-4F0CED6121A0}">
      <dgm:prSet/>
      <dgm:spPr/>
      <dgm:t>
        <a:bodyPr/>
        <a:lstStyle/>
        <a:p>
          <a:r>
            <a:rPr lang="en-US" b="1" dirty="0"/>
            <a:t>Outpatient Buprenorphine Prescribing</a:t>
          </a:r>
          <a:endParaRPr lang="en-US" dirty="0"/>
        </a:p>
      </dgm:t>
    </dgm:pt>
    <dgm:pt modelId="{8EE4CD9B-3483-4022-83CC-4C9992E16887}" type="parTrans" cxnId="{F97BD4BA-6F71-497D-ADAA-865747DAE209}">
      <dgm:prSet/>
      <dgm:spPr/>
      <dgm:t>
        <a:bodyPr/>
        <a:lstStyle/>
        <a:p>
          <a:endParaRPr lang="en-US"/>
        </a:p>
      </dgm:t>
    </dgm:pt>
    <dgm:pt modelId="{C5D49E72-1E0A-469C-B47A-FB014BD37110}" type="sibTrans" cxnId="{F97BD4BA-6F71-497D-ADAA-865747DAE209}">
      <dgm:prSet/>
      <dgm:spPr/>
      <dgm:t>
        <a:bodyPr/>
        <a:lstStyle/>
        <a:p>
          <a:endParaRPr lang="en-US"/>
        </a:p>
      </dgm:t>
    </dgm:pt>
    <dgm:pt modelId="{C6CBF84B-2C68-4A41-8144-250D99F017CB}">
      <dgm:prSet/>
      <dgm:spPr/>
      <dgm:t>
        <a:bodyPr/>
        <a:lstStyle/>
        <a:p>
          <a:r>
            <a:rPr lang="en-US" b="1"/>
            <a:t>Increased by 68% </a:t>
          </a:r>
          <a:r>
            <a:rPr lang="en-US"/>
            <a:t>(p = .03).</a:t>
          </a:r>
        </a:p>
      </dgm:t>
    </dgm:pt>
    <dgm:pt modelId="{4A335C8D-BB5A-4B9C-BDAC-62837F6B0032}" type="parTrans" cxnId="{815230FD-45F8-4398-972E-547903A87FC4}">
      <dgm:prSet/>
      <dgm:spPr/>
      <dgm:t>
        <a:bodyPr/>
        <a:lstStyle/>
        <a:p>
          <a:endParaRPr lang="en-US"/>
        </a:p>
      </dgm:t>
    </dgm:pt>
    <dgm:pt modelId="{C80B2B45-79AC-424C-8C24-1006B03F2178}" type="sibTrans" cxnId="{815230FD-45F8-4398-972E-547903A87FC4}">
      <dgm:prSet/>
      <dgm:spPr/>
      <dgm:t>
        <a:bodyPr/>
        <a:lstStyle/>
        <a:p>
          <a:endParaRPr lang="en-US"/>
        </a:p>
      </dgm:t>
    </dgm:pt>
    <dgm:pt modelId="{33F4108D-2BAF-4B0F-B1C6-855F85E53C98}">
      <dgm:prSet/>
      <dgm:spPr/>
      <dgm:t>
        <a:bodyPr/>
        <a:lstStyle/>
        <a:p>
          <a:r>
            <a:rPr lang="en-US" b="1"/>
            <a:t>Inpatient Buprenorphine Orders</a:t>
          </a:r>
          <a:endParaRPr lang="en-US"/>
        </a:p>
      </dgm:t>
    </dgm:pt>
    <dgm:pt modelId="{5DED8E54-9915-4FAF-A82B-2FB4DD6C5E82}" type="parTrans" cxnId="{E4AE4ED3-34C4-4BCB-9238-755ADA9AAA2E}">
      <dgm:prSet/>
      <dgm:spPr/>
      <dgm:t>
        <a:bodyPr/>
        <a:lstStyle/>
        <a:p>
          <a:endParaRPr lang="en-US"/>
        </a:p>
      </dgm:t>
    </dgm:pt>
    <dgm:pt modelId="{965A03AE-8575-4E08-ADAE-27E40B6218B8}" type="sibTrans" cxnId="{E4AE4ED3-34C4-4BCB-9238-755ADA9AAA2E}">
      <dgm:prSet/>
      <dgm:spPr/>
      <dgm:t>
        <a:bodyPr/>
        <a:lstStyle/>
        <a:p>
          <a:endParaRPr lang="en-US"/>
        </a:p>
      </dgm:t>
    </dgm:pt>
    <dgm:pt modelId="{3E1E02F2-1499-40A3-A549-06CD648ACE3F}">
      <dgm:prSet/>
      <dgm:spPr/>
      <dgm:t>
        <a:bodyPr/>
        <a:lstStyle/>
        <a:p>
          <a:pPr rtl="0"/>
          <a:r>
            <a:rPr lang="en-US" b="1"/>
            <a:t>Increased by 33%</a:t>
          </a:r>
          <a:r>
            <a:rPr lang="en-US"/>
            <a:t> (p = .01).</a:t>
          </a:r>
        </a:p>
      </dgm:t>
    </dgm:pt>
    <dgm:pt modelId="{3308CAA7-4A50-4B07-9A6C-DF7D9FBD572A}" type="parTrans" cxnId="{60D56DD7-D473-4C2A-9D22-0B54D828B286}">
      <dgm:prSet/>
      <dgm:spPr/>
      <dgm:t>
        <a:bodyPr/>
        <a:lstStyle/>
        <a:p>
          <a:endParaRPr lang="en-US"/>
        </a:p>
      </dgm:t>
    </dgm:pt>
    <dgm:pt modelId="{686A12B0-CB49-4EEF-8063-8CC4888FDDD1}" type="sibTrans" cxnId="{60D56DD7-D473-4C2A-9D22-0B54D828B286}">
      <dgm:prSet/>
      <dgm:spPr/>
      <dgm:t>
        <a:bodyPr/>
        <a:lstStyle/>
        <a:p>
          <a:endParaRPr lang="en-US"/>
        </a:p>
      </dgm:t>
    </dgm:pt>
    <dgm:pt modelId="{D1922860-F62C-4DC4-8785-09BE7F625131}">
      <dgm:prSet/>
      <dgm:spPr/>
      <dgm:t>
        <a:bodyPr/>
        <a:lstStyle/>
        <a:p>
          <a:r>
            <a:rPr lang="en-US" b="1" dirty="0"/>
            <a:t>Discrete Providers</a:t>
          </a:r>
        </a:p>
      </dgm:t>
    </dgm:pt>
    <dgm:pt modelId="{548432AA-7207-4C0D-A6DD-1E1A79294EAA}" type="parTrans" cxnId="{0974FABE-CE7B-4FE4-A2D0-FFFDBACD39C0}">
      <dgm:prSet/>
      <dgm:spPr/>
      <dgm:t>
        <a:bodyPr/>
        <a:lstStyle/>
        <a:p>
          <a:endParaRPr lang="en-US"/>
        </a:p>
      </dgm:t>
    </dgm:pt>
    <dgm:pt modelId="{0DDC7AA4-138E-4E2F-9BB5-89CFA4621CE8}" type="sibTrans" cxnId="{0974FABE-CE7B-4FE4-A2D0-FFFDBACD39C0}">
      <dgm:prSet/>
      <dgm:spPr/>
      <dgm:t>
        <a:bodyPr/>
        <a:lstStyle/>
        <a:p>
          <a:endParaRPr lang="en-US"/>
        </a:p>
      </dgm:t>
    </dgm:pt>
    <dgm:pt modelId="{85EE1F68-A1A9-4FEB-AD1A-C258A5AEDD6A}">
      <dgm:prSet phldr="0"/>
      <dgm:spPr/>
      <dgm:t>
        <a:bodyPr/>
        <a:lstStyle/>
        <a:p>
          <a:pPr rtl="0"/>
          <a:r>
            <a:rPr lang="en-US" b="1" dirty="0">
              <a:solidFill>
                <a:srgbClr val="000000"/>
              </a:solidFill>
              <a:latin typeface="Calibri"/>
              <a:cs typeface="Calibri"/>
            </a:rPr>
            <a:t>Increased by 77%</a:t>
          </a:r>
          <a:r>
            <a:rPr lang="en-US" b="0" dirty="0">
              <a:solidFill>
                <a:srgbClr val="000000"/>
              </a:solidFill>
              <a:latin typeface="Calibri"/>
              <a:cs typeface="Calibri"/>
            </a:rPr>
            <a:t> (p = .03)</a:t>
          </a:r>
          <a:endParaRPr lang="en-US" b="0" dirty="0"/>
        </a:p>
      </dgm:t>
    </dgm:pt>
    <dgm:pt modelId="{0FB8510C-2B81-4D72-AD20-FB564809037F}" type="parTrans" cxnId="{784A68F1-4239-4C1F-93D3-CA32EA6B230E}">
      <dgm:prSet/>
      <dgm:spPr/>
      <dgm:t>
        <a:bodyPr/>
        <a:lstStyle/>
        <a:p>
          <a:endParaRPr lang="en-US"/>
        </a:p>
      </dgm:t>
    </dgm:pt>
    <dgm:pt modelId="{F25E0726-2FA9-4BC7-B26A-B68BACBA4ED6}" type="sibTrans" cxnId="{784A68F1-4239-4C1F-93D3-CA32EA6B230E}">
      <dgm:prSet/>
      <dgm:spPr/>
      <dgm:t>
        <a:bodyPr/>
        <a:lstStyle/>
        <a:p>
          <a:endParaRPr lang="en-US"/>
        </a:p>
      </dgm:t>
    </dgm:pt>
    <dgm:pt modelId="{4CC35DB1-02E6-4213-AB73-D18F93C4DFE9}" type="pres">
      <dgm:prSet presAssocID="{B2AF5737-3347-4764-B39E-6E0779C7B0F5}" presName="Name0" presStyleCnt="0">
        <dgm:presLayoutVars>
          <dgm:dir/>
          <dgm:animLvl val="lvl"/>
          <dgm:resizeHandles val="exact"/>
        </dgm:presLayoutVars>
      </dgm:prSet>
      <dgm:spPr/>
    </dgm:pt>
    <dgm:pt modelId="{06342752-5A21-43BD-ABB9-C09AF3E0ACE1}" type="pres">
      <dgm:prSet presAssocID="{2BD8FD09-B1DC-4277-97F7-4F0CED6121A0}" presName="linNode" presStyleCnt="0"/>
      <dgm:spPr/>
    </dgm:pt>
    <dgm:pt modelId="{ABE60A82-FB6A-419B-B22E-2C98A10C6D64}" type="pres">
      <dgm:prSet presAssocID="{2BD8FD09-B1DC-4277-97F7-4F0CED6121A0}" presName="parentText" presStyleLbl="node1" presStyleIdx="0" presStyleCnt="3">
        <dgm:presLayoutVars>
          <dgm:chMax val="1"/>
          <dgm:bulletEnabled val="1"/>
        </dgm:presLayoutVars>
      </dgm:prSet>
      <dgm:spPr/>
    </dgm:pt>
    <dgm:pt modelId="{78CE515C-571A-4A31-A103-60C1C2DFA5B0}" type="pres">
      <dgm:prSet presAssocID="{2BD8FD09-B1DC-4277-97F7-4F0CED6121A0}" presName="descendantText" presStyleLbl="alignAccFollowNode1" presStyleIdx="0" presStyleCnt="3">
        <dgm:presLayoutVars>
          <dgm:bulletEnabled val="1"/>
        </dgm:presLayoutVars>
      </dgm:prSet>
      <dgm:spPr/>
    </dgm:pt>
    <dgm:pt modelId="{3C9BD364-17DE-4C28-8401-321B477D69CF}" type="pres">
      <dgm:prSet presAssocID="{C5D49E72-1E0A-469C-B47A-FB014BD37110}" presName="sp" presStyleCnt="0"/>
      <dgm:spPr/>
    </dgm:pt>
    <dgm:pt modelId="{61C513B5-EBDB-4F07-8F8E-DB2E2D7CD6D8}" type="pres">
      <dgm:prSet presAssocID="{33F4108D-2BAF-4B0F-B1C6-855F85E53C98}" presName="linNode" presStyleCnt="0"/>
      <dgm:spPr/>
    </dgm:pt>
    <dgm:pt modelId="{EB704D82-FCBC-422C-8E62-727F26391EB1}" type="pres">
      <dgm:prSet presAssocID="{33F4108D-2BAF-4B0F-B1C6-855F85E53C98}" presName="parentText" presStyleLbl="node1" presStyleIdx="1" presStyleCnt="3">
        <dgm:presLayoutVars>
          <dgm:chMax val="1"/>
          <dgm:bulletEnabled val="1"/>
        </dgm:presLayoutVars>
      </dgm:prSet>
      <dgm:spPr/>
    </dgm:pt>
    <dgm:pt modelId="{F3117A94-1992-4A56-935E-2756E4214EE9}" type="pres">
      <dgm:prSet presAssocID="{33F4108D-2BAF-4B0F-B1C6-855F85E53C98}" presName="descendantText" presStyleLbl="alignAccFollowNode1" presStyleIdx="1" presStyleCnt="3">
        <dgm:presLayoutVars>
          <dgm:bulletEnabled val="1"/>
        </dgm:presLayoutVars>
      </dgm:prSet>
      <dgm:spPr/>
    </dgm:pt>
    <dgm:pt modelId="{82904F61-0186-444B-821D-701F8ED53319}" type="pres">
      <dgm:prSet presAssocID="{965A03AE-8575-4E08-ADAE-27E40B6218B8}" presName="sp" presStyleCnt="0"/>
      <dgm:spPr/>
    </dgm:pt>
    <dgm:pt modelId="{61E5892E-D25C-4B7F-9C53-BFE019CEAEF1}" type="pres">
      <dgm:prSet presAssocID="{D1922860-F62C-4DC4-8785-09BE7F625131}" presName="linNode" presStyleCnt="0"/>
      <dgm:spPr/>
    </dgm:pt>
    <dgm:pt modelId="{EE787481-376A-466F-9A79-146600FA8FB2}" type="pres">
      <dgm:prSet presAssocID="{D1922860-F62C-4DC4-8785-09BE7F625131}" presName="parentText" presStyleLbl="node1" presStyleIdx="2" presStyleCnt="3">
        <dgm:presLayoutVars>
          <dgm:chMax val="1"/>
          <dgm:bulletEnabled val="1"/>
        </dgm:presLayoutVars>
      </dgm:prSet>
      <dgm:spPr/>
    </dgm:pt>
    <dgm:pt modelId="{9D0C0A87-D9CB-4512-8F35-F05A3A4A19A5}" type="pres">
      <dgm:prSet presAssocID="{D1922860-F62C-4DC4-8785-09BE7F625131}" presName="descendantText" presStyleLbl="alignAccFollowNode1" presStyleIdx="2" presStyleCnt="3">
        <dgm:presLayoutVars>
          <dgm:bulletEnabled val="1"/>
        </dgm:presLayoutVars>
      </dgm:prSet>
      <dgm:spPr/>
    </dgm:pt>
  </dgm:ptLst>
  <dgm:cxnLst>
    <dgm:cxn modelId="{6FBB0E16-2FF6-4706-AEEC-C5EF1517C06F}" type="presOf" srcId="{3E1E02F2-1499-40A3-A549-06CD648ACE3F}" destId="{F3117A94-1992-4A56-935E-2756E4214EE9}" srcOrd="0" destOrd="0" presId="urn:microsoft.com/office/officeart/2005/8/layout/vList5"/>
    <dgm:cxn modelId="{E9D56518-8C57-4A3B-8B99-7786CA5E4AB2}" type="presOf" srcId="{85EE1F68-A1A9-4FEB-AD1A-C258A5AEDD6A}" destId="{9D0C0A87-D9CB-4512-8F35-F05A3A4A19A5}" srcOrd="0" destOrd="0" presId="urn:microsoft.com/office/officeart/2005/8/layout/vList5"/>
    <dgm:cxn modelId="{260B1677-2EC8-49ED-B2F1-BDE94EBC0C99}" type="presOf" srcId="{B2AF5737-3347-4764-B39E-6E0779C7B0F5}" destId="{4CC35DB1-02E6-4213-AB73-D18F93C4DFE9}" srcOrd="0" destOrd="0" presId="urn:microsoft.com/office/officeart/2005/8/layout/vList5"/>
    <dgm:cxn modelId="{9B705BA7-55BA-4D89-9B7C-A8A4F2AE01D7}" type="presOf" srcId="{D1922860-F62C-4DC4-8785-09BE7F625131}" destId="{EE787481-376A-466F-9A79-146600FA8FB2}" srcOrd="0" destOrd="0" presId="urn:microsoft.com/office/officeart/2005/8/layout/vList5"/>
    <dgm:cxn modelId="{89D92AA9-6B00-4481-9216-CC9203B937F4}" type="presOf" srcId="{2BD8FD09-B1DC-4277-97F7-4F0CED6121A0}" destId="{ABE60A82-FB6A-419B-B22E-2C98A10C6D64}" srcOrd="0" destOrd="0" presId="urn:microsoft.com/office/officeart/2005/8/layout/vList5"/>
    <dgm:cxn modelId="{F97BD4BA-6F71-497D-ADAA-865747DAE209}" srcId="{B2AF5737-3347-4764-B39E-6E0779C7B0F5}" destId="{2BD8FD09-B1DC-4277-97F7-4F0CED6121A0}" srcOrd="0" destOrd="0" parTransId="{8EE4CD9B-3483-4022-83CC-4C9992E16887}" sibTransId="{C5D49E72-1E0A-469C-B47A-FB014BD37110}"/>
    <dgm:cxn modelId="{0974FABE-CE7B-4FE4-A2D0-FFFDBACD39C0}" srcId="{B2AF5737-3347-4764-B39E-6E0779C7B0F5}" destId="{D1922860-F62C-4DC4-8785-09BE7F625131}" srcOrd="2" destOrd="0" parTransId="{548432AA-7207-4C0D-A6DD-1E1A79294EAA}" sibTransId="{0DDC7AA4-138E-4E2F-9BB5-89CFA4621CE8}"/>
    <dgm:cxn modelId="{E4AE4ED3-34C4-4BCB-9238-755ADA9AAA2E}" srcId="{B2AF5737-3347-4764-B39E-6E0779C7B0F5}" destId="{33F4108D-2BAF-4B0F-B1C6-855F85E53C98}" srcOrd="1" destOrd="0" parTransId="{5DED8E54-9915-4FAF-A82B-2FB4DD6C5E82}" sibTransId="{965A03AE-8575-4E08-ADAE-27E40B6218B8}"/>
    <dgm:cxn modelId="{60D56DD7-D473-4C2A-9D22-0B54D828B286}" srcId="{33F4108D-2BAF-4B0F-B1C6-855F85E53C98}" destId="{3E1E02F2-1499-40A3-A549-06CD648ACE3F}" srcOrd="0" destOrd="0" parTransId="{3308CAA7-4A50-4B07-9A6C-DF7D9FBD572A}" sibTransId="{686A12B0-CB49-4EEF-8063-8CC4888FDDD1}"/>
    <dgm:cxn modelId="{188CF6E2-BA78-4021-B538-7651B3E249D5}" type="presOf" srcId="{C6CBF84B-2C68-4A41-8144-250D99F017CB}" destId="{78CE515C-571A-4A31-A103-60C1C2DFA5B0}" srcOrd="0" destOrd="0" presId="urn:microsoft.com/office/officeart/2005/8/layout/vList5"/>
    <dgm:cxn modelId="{19615EE5-F8FF-449C-B805-9ACD1D236512}" type="presOf" srcId="{33F4108D-2BAF-4B0F-B1C6-855F85E53C98}" destId="{EB704D82-FCBC-422C-8E62-727F26391EB1}" srcOrd="0" destOrd="0" presId="urn:microsoft.com/office/officeart/2005/8/layout/vList5"/>
    <dgm:cxn modelId="{784A68F1-4239-4C1F-93D3-CA32EA6B230E}" srcId="{D1922860-F62C-4DC4-8785-09BE7F625131}" destId="{85EE1F68-A1A9-4FEB-AD1A-C258A5AEDD6A}" srcOrd="0" destOrd="0" parTransId="{0FB8510C-2B81-4D72-AD20-FB564809037F}" sibTransId="{F25E0726-2FA9-4BC7-B26A-B68BACBA4ED6}"/>
    <dgm:cxn modelId="{815230FD-45F8-4398-972E-547903A87FC4}" srcId="{2BD8FD09-B1DC-4277-97F7-4F0CED6121A0}" destId="{C6CBF84B-2C68-4A41-8144-250D99F017CB}" srcOrd="0" destOrd="0" parTransId="{4A335C8D-BB5A-4B9C-BDAC-62837F6B0032}" sibTransId="{C80B2B45-79AC-424C-8C24-1006B03F2178}"/>
    <dgm:cxn modelId="{F27B150F-36AA-400D-9CAB-925CE1E05CE9}" type="presParOf" srcId="{4CC35DB1-02E6-4213-AB73-D18F93C4DFE9}" destId="{06342752-5A21-43BD-ABB9-C09AF3E0ACE1}" srcOrd="0" destOrd="0" presId="urn:microsoft.com/office/officeart/2005/8/layout/vList5"/>
    <dgm:cxn modelId="{CBBBEFE7-401F-475E-9CA0-289871BE9A88}" type="presParOf" srcId="{06342752-5A21-43BD-ABB9-C09AF3E0ACE1}" destId="{ABE60A82-FB6A-419B-B22E-2C98A10C6D64}" srcOrd="0" destOrd="0" presId="urn:microsoft.com/office/officeart/2005/8/layout/vList5"/>
    <dgm:cxn modelId="{0D97D8B9-E2AA-4550-87F2-EBCCBF385DB3}" type="presParOf" srcId="{06342752-5A21-43BD-ABB9-C09AF3E0ACE1}" destId="{78CE515C-571A-4A31-A103-60C1C2DFA5B0}" srcOrd="1" destOrd="0" presId="urn:microsoft.com/office/officeart/2005/8/layout/vList5"/>
    <dgm:cxn modelId="{32C71DB5-4002-4D6B-AE81-1DCE44B74802}" type="presParOf" srcId="{4CC35DB1-02E6-4213-AB73-D18F93C4DFE9}" destId="{3C9BD364-17DE-4C28-8401-321B477D69CF}" srcOrd="1" destOrd="0" presId="urn:microsoft.com/office/officeart/2005/8/layout/vList5"/>
    <dgm:cxn modelId="{4B0C3161-A8A6-4972-A6DD-6F5141A9C26E}" type="presParOf" srcId="{4CC35DB1-02E6-4213-AB73-D18F93C4DFE9}" destId="{61C513B5-EBDB-4F07-8F8E-DB2E2D7CD6D8}" srcOrd="2" destOrd="0" presId="urn:microsoft.com/office/officeart/2005/8/layout/vList5"/>
    <dgm:cxn modelId="{0329D7E5-B259-4C2F-A400-E98DD79B0C25}" type="presParOf" srcId="{61C513B5-EBDB-4F07-8F8E-DB2E2D7CD6D8}" destId="{EB704D82-FCBC-422C-8E62-727F26391EB1}" srcOrd="0" destOrd="0" presId="urn:microsoft.com/office/officeart/2005/8/layout/vList5"/>
    <dgm:cxn modelId="{51B426FE-E7D7-442B-880C-EC99FB43DCE6}" type="presParOf" srcId="{61C513B5-EBDB-4F07-8F8E-DB2E2D7CD6D8}" destId="{F3117A94-1992-4A56-935E-2756E4214EE9}" srcOrd="1" destOrd="0" presId="urn:microsoft.com/office/officeart/2005/8/layout/vList5"/>
    <dgm:cxn modelId="{FF4F994D-ACE7-42A4-9788-75DB6BE9E964}" type="presParOf" srcId="{4CC35DB1-02E6-4213-AB73-D18F93C4DFE9}" destId="{82904F61-0186-444B-821D-701F8ED53319}" srcOrd="3" destOrd="0" presId="urn:microsoft.com/office/officeart/2005/8/layout/vList5"/>
    <dgm:cxn modelId="{A50D35BE-C8C4-4D25-8E15-D6D007F2D870}" type="presParOf" srcId="{4CC35DB1-02E6-4213-AB73-D18F93C4DFE9}" destId="{61E5892E-D25C-4B7F-9C53-BFE019CEAEF1}" srcOrd="4" destOrd="0" presId="urn:microsoft.com/office/officeart/2005/8/layout/vList5"/>
    <dgm:cxn modelId="{F7A25C47-7DEE-42C8-BA10-D8216D0699A6}" type="presParOf" srcId="{61E5892E-D25C-4B7F-9C53-BFE019CEAEF1}" destId="{EE787481-376A-466F-9A79-146600FA8FB2}" srcOrd="0" destOrd="0" presId="urn:microsoft.com/office/officeart/2005/8/layout/vList5"/>
    <dgm:cxn modelId="{B6CBB1B1-1B47-4B7A-B895-67634060E968}" type="presParOf" srcId="{61E5892E-D25C-4B7F-9C53-BFE019CEAEF1}" destId="{9D0C0A87-D9CB-4512-8F35-F05A3A4A19A5}"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D376CB-BF89-4CFD-838D-61206ABF079D}"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D50FEB39-7DDE-44E2-9FF0-BB5FE7EA842E}">
      <dgm:prSet/>
      <dgm:spPr/>
      <dgm:t>
        <a:bodyPr/>
        <a:lstStyle/>
        <a:p>
          <a:r>
            <a:rPr lang="en-US" b="1" i="0" baseline="0" dirty="0"/>
            <a:t>Educational Interventions</a:t>
          </a:r>
          <a:endParaRPr lang="en-US" dirty="0"/>
        </a:p>
      </dgm:t>
    </dgm:pt>
    <dgm:pt modelId="{04844266-56A5-4430-B832-80D21029A671}" type="parTrans" cxnId="{8E618950-519E-43FB-A90C-04D5CBAC7DA5}">
      <dgm:prSet/>
      <dgm:spPr/>
      <dgm:t>
        <a:bodyPr/>
        <a:lstStyle/>
        <a:p>
          <a:endParaRPr lang="en-US"/>
        </a:p>
      </dgm:t>
    </dgm:pt>
    <dgm:pt modelId="{09162F9B-6327-43E2-B68E-695332D35908}" type="sibTrans" cxnId="{8E618950-519E-43FB-A90C-04D5CBAC7DA5}">
      <dgm:prSet/>
      <dgm:spPr/>
      <dgm:t>
        <a:bodyPr/>
        <a:lstStyle/>
        <a:p>
          <a:endParaRPr lang="en-US"/>
        </a:p>
      </dgm:t>
    </dgm:pt>
    <dgm:pt modelId="{4CBB8CC0-D2AA-42DE-B5A1-CCFFF3FAB855}">
      <dgm:prSet/>
      <dgm:spPr/>
      <dgm:t>
        <a:bodyPr/>
        <a:lstStyle/>
        <a:p>
          <a:r>
            <a:rPr lang="en-US" b="0" i="0" baseline="0" dirty="0"/>
            <a:t>Positive impact on learner competency and knowledge across all training levels.</a:t>
          </a:r>
          <a:endParaRPr lang="en-US" dirty="0"/>
        </a:p>
      </dgm:t>
    </dgm:pt>
    <dgm:pt modelId="{EE4AF18A-0DE9-4E8B-863B-5F4D446490C9}" type="parTrans" cxnId="{A022CBCB-3AB2-463C-9F54-7B60BC1BD22A}">
      <dgm:prSet/>
      <dgm:spPr/>
      <dgm:t>
        <a:bodyPr/>
        <a:lstStyle/>
        <a:p>
          <a:endParaRPr lang="en-US"/>
        </a:p>
      </dgm:t>
    </dgm:pt>
    <dgm:pt modelId="{79DAB99C-C5D7-4F44-9712-28A9091F8B29}" type="sibTrans" cxnId="{A022CBCB-3AB2-463C-9F54-7B60BC1BD22A}">
      <dgm:prSet/>
      <dgm:spPr/>
      <dgm:t>
        <a:bodyPr/>
        <a:lstStyle/>
        <a:p>
          <a:endParaRPr lang="en-US"/>
        </a:p>
      </dgm:t>
    </dgm:pt>
    <dgm:pt modelId="{57C1C7C6-D200-4D69-80F0-48B002C0546E}">
      <dgm:prSet/>
      <dgm:spPr/>
      <dgm:t>
        <a:bodyPr/>
        <a:lstStyle/>
        <a:p>
          <a:r>
            <a:rPr lang="en-US" b="1" i="0" baseline="0" dirty="0"/>
            <a:t>Increased Buprenorphine Prescribing</a:t>
          </a:r>
          <a:endParaRPr lang="en-US" dirty="0"/>
        </a:p>
      </dgm:t>
    </dgm:pt>
    <dgm:pt modelId="{2138459D-C4B5-4DF5-A68A-0AFF71CDAB86}" type="parTrans" cxnId="{032DD723-BBD8-43CE-85F5-9ED37BBC5A46}">
      <dgm:prSet/>
      <dgm:spPr/>
      <dgm:t>
        <a:bodyPr/>
        <a:lstStyle/>
        <a:p>
          <a:endParaRPr lang="en-US"/>
        </a:p>
      </dgm:t>
    </dgm:pt>
    <dgm:pt modelId="{1FCF58E2-4ABA-4D00-BAE6-5F4CC5ECC48E}" type="sibTrans" cxnId="{032DD723-BBD8-43CE-85F5-9ED37BBC5A46}">
      <dgm:prSet/>
      <dgm:spPr/>
      <dgm:t>
        <a:bodyPr/>
        <a:lstStyle/>
        <a:p>
          <a:endParaRPr lang="en-US"/>
        </a:p>
      </dgm:t>
    </dgm:pt>
    <dgm:pt modelId="{009AD2D5-57AF-49CE-B531-84BB52C71138}">
      <dgm:prSet/>
      <dgm:spPr/>
      <dgm:t>
        <a:bodyPr/>
        <a:lstStyle/>
        <a:p>
          <a:r>
            <a:rPr lang="en-US" b="0" i="0" baseline="0" dirty="0"/>
            <a:t>Associated with the implementation of these trainings.</a:t>
          </a:r>
          <a:endParaRPr lang="en-US" dirty="0"/>
        </a:p>
      </dgm:t>
    </dgm:pt>
    <dgm:pt modelId="{E222FF7E-C9FA-4C3A-89C9-9C1AC1C5484C}" type="parTrans" cxnId="{95E8B825-95CE-46B8-B22D-720123195DE6}">
      <dgm:prSet/>
      <dgm:spPr/>
      <dgm:t>
        <a:bodyPr/>
        <a:lstStyle/>
        <a:p>
          <a:endParaRPr lang="en-US"/>
        </a:p>
      </dgm:t>
    </dgm:pt>
    <dgm:pt modelId="{2954D9EE-1991-4029-AADC-DA97A4E6789D}" type="sibTrans" cxnId="{95E8B825-95CE-46B8-B22D-720123195DE6}">
      <dgm:prSet/>
      <dgm:spPr/>
      <dgm:t>
        <a:bodyPr/>
        <a:lstStyle/>
        <a:p>
          <a:endParaRPr lang="en-US"/>
        </a:p>
      </dgm:t>
    </dgm:pt>
    <dgm:pt modelId="{8B4997B4-B575-43CC-9776-979D78813822}">
      <dgm:prSet/>
      <dgm:spPr/>
      <dgm:t>
        <a:bodyPr/>
        <a:lstStyle/>
        <a:p>
          <a:pPr rtl="0"/>
          <a:r>
            <a:rPr lang="en-US" b="1" i="0" baseline="0" dirty="0">
              <a:latin typeface="Calibri" panose="020F0502020204030204" pitchFamily="34" charset="0"/>
              <a:cs typeface="Calibri" panose="020F0502020204030204" pitchFamily="34" charset="0"/>
            </a:rPr>
            <a:t>Importance of SUD Education</a:t>
          </a:r>
          <a:endParaRPr lang="en-US" dirty="0">
            <a:latin typeface="Calibri" panose="020F0502020204030204" pitchFamily="34" charset="0"/>
            <a:cs typeface="Calibri" panose="020F0502020204030204" pitchFamily="34" charset="0"/>
          </a:endParaRPr>
        </a:p>
      </dgm:t>
    </dgm:pt>
    <dgm:pt modelId="{FC9B2395-0B25-4936-B001-60EFA78C2B14}" type="parTrans" cxnId="{A15EEF26-7F42-436A-9581-2C72BB7A53AC}">
      <dgm:prSet/>
      <dgm:spPr/>
      <dgm:t>
        <a:bodyPr/>
        <a:lstStyle/>
        <a:p>
          <a:endParaRPr lang="en-US"/>
        </a:p>
      </dgm:t>
    </dgm:pt>
    <dgm:pt modelId="{EBA3A003-60A6-45C9-9D2A-4D961ED2F65E}" type="sibTrans" cxnId="{A15EEF26-7F42-436A-9581-2C72BB7A53AC}">
      <dgm:prSet/>
      <dgm:spPr/>
      <dgm:t>
        <a:bodyPr/>
        <a:lstStyle/>
        <a:p>
          <a:endParaRPr lang="en-US"/>
        </a:p>
      </dgm:t>
    </dgm:pt>
    <dgm:pt modelId="{84D28AA4-D79B-4ED5-AFCD-1E2B702F96CE}">
      <dgm:prSet/>
      <dgm:spPr/>
      <dgm:t>
        <a:bodyPr/>
        <a:lstStyle/>
        <a:p>
          <a:r>
            <a:rPr lang="en-US" b="0" i="0" baseline="0" dirty="0"/>
            <a:t>Key to preparing future clinicians for MOUD initiation and supporting patients with SUDs. </a:t>
          </a:r>
          <a:endParaRPr lang="en-US" dirty="0"/>
        </a:p>
      </dgm:t>
    </dgm:pt>
    <dgm:pt modelId="{F674225A-1E3C-4EEB-8A47-0FDDB503641B}" type="parTrans" cxnId="{C20F9F82-8BB0-400E-BB41-2B8EF235558D}">
      <dgm:prSet/>
      <dgm:spPr/>
      <dgm:t>
        <a:bodyPr/>
        <a:lstStyle/>
        <a:p>
          <a:endParaRPr lang="en-US"/>
        </a:p>
      </dgm:t>
    </dgm:pt>
    <dgm:pt modelId="{1230ACDF-27C2-4439-A9E7-16043E671974}" type="sibTrans" cxnId="{C20F9F82-8BB0-400E-BB41-2B8EF235558D}">
      <dgm:prSet/>
      <dgm:spPr/>
      <dgm:t>
        <a:bodyPr/>
        <a:lstStyle/>
        <a:p>
          <a:endParaRPr lang="en-US"/>
        </a:p>
      </dgm:t>
    </dgm:pt>
    <dgm:pt modelId="{73964C91-B4A8-4771-8ABF-4A6FBEA7276D}" type="pres">
      <dgm:prSet presAssocID="{DFD376CB-BF89-4CFD-838D-61206ABF079D}" presName="linear" presStyleCnt="0">
        <dgm:presLayoutVars>
          <dgm:dir/>
          <dgm:animLvl val="lvl"/>
          <dgm:resizeHandles val="exact"/>
        </dgm:presLayoutVars>
      </dgm:prSet>
      <dgm:spPr/>
    </dgm:pt>
    <dgm:pt modelId="{3794DA04-9BDF-4CCD-840D-0CC40BDE4B02}" type="pres">
      <dgm:prSet presAssocID="{D50FEB39-7DDE-44E2-9FF0-BB5FE7EA842E}" presName="parentLin" presStyleCnt="0"/>
      <dgm:spPr/>
    </dgm:pt>
    <dgm:pt modelId="{BB469617-22A7-4D74-938B-681FAC9B825B}" type="pres">
      <dgm:prSet presAssocID="{D50FEB39-7DDE-44E2-9FF0-BB5FE7EA842E}" presName="parentLeftMargin" presStyleLbl="node1" presStyleIdx="0" presStyleCnt="3"/>
      <dgm:spPr/>
    </dgm:pt>
    <dgm:pt modelId="{27E1A996-DB24-4F5A-9A5E-C4FF5E014DBF}" type="pres">
      <dgm:prSet presAssocID="{D50FEB39-7DDE-44E2-9FF0-BB5FE7EA842E}" presName="parentText" presStyleLbl="node1" presStyleIdx="0" presStyleCnt="3">
        <dgm:presLayoutVars>
          <dgm:chMax val="0"/>
          <dgm:bulletEnabled val="1"/>
        </dgm:presLayoutVars>
      </dgm:prSet>
      <dgm:spPr/>
    </dgm:pt>
    <dgm:pt modelId="{D8B77404-9FE6-41D0-B66A-DDA39E906469}" type="pres">
      <dgm:prSet presAssocID="{D50FEB39-7DDE-44E2-9FF0-BB5FE7EA842E}" presName="negativeSpace" presStyleCnt="0"/>
      <dgm:spPr/>
    </dgm:pt>
    <dgm:pt modelId="{EE61180B-814C-4A1F-8D74-49E2E5543F18}" type="pres">
      <dgm:prSet presAssocID="{D50FEB39-7DDE-44E2-9FF0-BB5FE7EA842E}" presName="childText" presStyleLbl="conFgAcc1" presStyleIdx="0" presStyleCnt="3">
        <dgm:presLayoutVars>
          <dgm:bulletEnabled val="1"/>
        </dgm:presLayoutVars>
      </dgm:prSet>
      <dgm:spPr/>
    </dgm:pt>
    <dgm:pt modelId="{77346B2E-9C50-4896-81F2-9C04640F80C3}" type="pres">
      <dgm:prSet presAssocID="{09162F9B-6327-43E2-B68E-695332D35908}" presName="spaceBetweenRectangles" presStyleCnt="0"/>
      <dgm:spPr/>
    </dgm:pt>
    <dgm:pt modelId="{E1B04FDC-7E46-4B25-9718-52D4966FE864}" type="pres">
      <dgm:prSet presAssocID="{57C1C7C6-D200-4D69-80F0-48B002C0546E}" presName="parentLin" presStyleCnt="0"/>
      <dgm:spPr/>
    </dgm:pt>
    <dgm:pt modelId="{2BD60770-2C4A-4F53-B606-F3EED4B06A59}" type="pres">
      <dgm:prSet presAssocID="{57C1C7C6-D200-4D69-80F0-48B002C0546E}" presName="parentLeftMargin" presStyleLbl="node1" presStyleIdx="0" presStyleCnt="3"/>
      <dgm:spPr/>
    </dgm:pt>
    <dgm:pt modelId="{410DF069-1F0D-4AAB-A2C3-855D8F855196}" type="pres">
      <dgm:prSet presAssocID="{57C1C7C6-D200-4D69-80F0-48B002C0546E}" presName="parentText" presStyleLbl="node1" presStyleIdx="1" presStyleCnt="3">
        <dgm:presLayoutVars>
          <dgm:chMax val="0"/>
          <dgm:bulletEnabled val="1"/>
        </dgm:presLayoutVars>
      </dgm:prSet>
      <dgm:spPr/>
    </dgm:pt>
    <dgm:pt modelId="{5CE951FE-DDCB-4098-A6C7-4879D2792AD0}" type="pres">
      <dgm:prSet presAssocID="{57C1C7C6-D200-4D69-80F0-48B002C0546E}" presName="negativeSpace" presStyleCnt="0"/>
      <dgm:spPr/>
    </dgm:pt>
    <dgm:pt modelId="{25359612-F7A3-485E-AAD5-D643CCE5133B}" type="pres">
      <dgm:prSet presAssocID="{57C1C7C6-D200-4D69-80F0-48B002C0546E}" presName="childText" presStyleLbl="conFgAcc1" presStyleIdx="1" presStyleCnt="3">
        <dgm:presLayoutVars>
          <dgm:bulletEnabled val="1"/>
        </dgm:presLayoutVars>
      </dgm:prSet>
      <dgm:spPr/>
    </dgm:pt>
    <dgm:pt modelId="{DBD6D08B-825C-4E9F-BB76-5DFDEB685129}" type="pres">
      <dgm:prSet presAssocID="{1FCF58E2-4ABA-4D00-BAE6-5F4CC5ECC48E}" presName="spaceBetweenRectangles" presStyleCnt="0"/>
      <dgm:spPr/>
    </dgm:pt>
    <dgm:pt modelId="{302B0DEC-586E-45E0-96CF-B6BEB20BE04C}" type="pres">
      <dgm:prSet presAssocID="{8B4997B4-B575-43CC-9776-979D78813822}" presName="parentLin" presStyleCnt="0"/>
      <dgm:spPr/>
    </dgm:pt>
    <dgm:pt modelId="{489DA999-278A-460F-9461-90E6C82D5429}" type="pres">
      <dgm:prSet presAssocID="{8B4997B4-B575-43CC-9776-979D78813822}" presName="parentLeftMargin" presStyleLbl="node1" presStyleIdx="1" presStyleCnt="3"/>
      <dgm:spPr/>
    </dgm:pt>
    <dgm:pt modelId="{475BDCE3-FAA2-4925-B090-626D13C39EA5}" type="pres">
      <dgm:prSet presAssocID="{8B4997B4-B575-43CC-9776-979D78813822}" presName="parentText" presStyleLbl="node1" presStyleIdx="2" presStyleCnt="3">
        <dgm:presLayoutVars>
          <dgm:chMax val="0"/>
          <dgm:bulletEnabled val="1"/>
        </dgm:presLayoutVars>
      </dgm:prSet>
      <dgm:spPr/>
    </dgm:pt>
    <dgm:pt modelId="{8D67FACB-A1F9-46CC-83CF-084B2E77CE80}" type="pres">
      <dgm:prSet presAssocID="{8B4997B4-B575-43CC-9776-979D78813822}" presName="negativeSpace" presStyleCnt="0"/>
      <dgm:spPr/>
    </dgm:pt>
    <dgm:pt modelId="{97911A1F-EDA0-4EA9-A4B8-3CD5C1567DE7}" type="pres">
      <dgm:prSet presAssocID="{8B4997B4-B575-43CC-9776-979D78813822}" presName="childText" presStyleLbl="conFgAcc1" presStyleIdx="2" presStyleCnt="3">
        <dgm:presLayoutVars>
          <dgm:bulletEnabled val="1"/>
        </dgm:presLayoutVars>
      </dgm:prSet>
      <dgm:spPr/>
    </dgm:pt>
  </dgm:ptLst>
  <dgm:cxnLst>
    <dgm:cxn modelId="{849EDE17-E0CA-4991-8C80-788CBAD6F7DC}" type="presOf" srcId="{8B4997B4-B575-43CC-9776-979D78813822}" destId="{475BDCE3-FAA2-4925-B090-626D13C39EA5}" srcOrd="1" destOrd="0" presId="urn:microsoft.com/office/officeart/2005/8/layout/list1"/>
    <dgm:cxn modelId="{AFD7E81F-FA9F-4230-82BE-7A9C2C391991}" type="presOf" srcId="{4CBB8CC0-D2AA-42DE-B5A1-CCFFF3FAB855}" destId="{EE61180B-814C-4A1F-8D74-49E2E5543F18}" srcOrd="0" destOrd="0" presId="urn:microsoft.com/office/officeart/2005/8/layout/list1"/>
    <dgm:cxn modelId="{032DD723-BBD8-43CE-85F5-9ED37BBC5A46}" srcId="{DFD376CB-BF89-4CFD-838D-61206ABF079D}" destId="{57C1C7C6-D200-4D69-80F0-48B002C0546E}" srcOrd="1" destOrd="0" parTransId="{2138459D-C4B5-4DF5-A68A-0AFF71CDAB86}" sibTransId="{1FCF58E2-4ABA-4D00-BAE6-5F4CC5ECC48E}"/>
    <dgm:cxn modelId="{95E8B825-95CE-46B8-B22D-720123195DE6}" srcId="{57C1C7C6-D200-4D69-80F0-48B002C0546E}" destId="{009AD2D5-57AF-49CE-B531-84BB52C71138}" srcOrd="0" destOrd="0" parTransId="{E222FF7E-C9FA-4C3A-89C9-9C1AC1C5484C}" sibTransId="{2954D9EE-1991-4029-AADC-DA97A4E6789D}"/>
    <dgm:cxn modelId="{A15EEF26-7F42-436A-9581-2C72BB7A53AC}" srcId="{DFD376CB-BF89-4CFD-838D-61206ABF079D}" destId="{8B4997B4-B575-43CC-9776-979D78813822}" srcOrd="2" destOrd="0" parTransId="{FC9B2395-0B25-4936-B001-60EFA78C2B14}" sibTransId="{EBA3A003-60A6-45C9-9D2A-4D961ED2F65E}"/>
    <dgm:cxn modelId="{7C8D4F61-3950-45A1-849D-2EA8B836AB82}" type="presOf" srcId="{84D28AA4-D79B-4ED5-AFCD-1E2B702F96CE}" destId="{97911A1F-EDA0-4EA9-A4B8-3CD5C1567DE7}" srcOrd="0" destOrd="0" presId="urn:microsoft.com/office/officeart/2005/8/layout/list1"/>
    <dgm:cxn modelId="{EE3CC867-D073-405E-9AB0-12DD8622501D}" type="presOf" srcId="{57C1C7C6-D200-4D69-80F0-48B002C0546E}" destId="{2BD60770-2C4A-4F53-B606-F3EED4B06A59}" srcOrd="0" destOrd="0" presId="urn:microsoft.com/office/officeart/2005/8/layout/list1"/>
    <dgm:cxn modelId="{8E618950-519E-43FB-A90C-04D5CBAC7DA5}" srcId="{DFD376CB-BF89-4CFD-838D-61206ABF079D}" destId="{D50FEB39-7DDE-44E2-9FF0-BB5FE7EA842E}" srcOrd="0" destOrd="0" parTransId="{04844266-56A5-4430-B832-80D21029A671}" sibTransId="{09162F9B-6327-43E2-B68E-695332D35908}"/>
    <dgm:cxn modelId="{C20F9F82-8BB0-400E-BB41-2B8EF235558D}" srcId="{8B4997B4-B575-43CC-9776-979D78813822}" destId="{84D28AA4-D79B-4ED5-AFCD-1E2B702F96CE}" srcOrd="0" destOrd="0" parTransId="{F674225A-1E3C-4EEB-8A47-0FDDB503641B}" sibTransId="{1230ACDF-27C2-4439-A9E7-16043E671974}"/>
    <dgm:cxn modelId="{F46C28A3-5FE7-4354-877A-5376FB5CA94E}" type="presOf" srcId="{57C1C7C6-D200-4D69-80F0-48B002C0546E}" destId="{410DF069-1F0D-4AAB-A2C3-855D8F855196}" srcOrd="1" destOrd="0" presId="urn:microsoft.com/office/officeart/2005/8/layout/list1"/>
    <dgm:cxn modelId="{37B1B8AC-B365-42F4-8829-7BBC921DE7F5}" type="presOf" srcId="{D50FEB39-7DDE-44E2-9FF0-BB5FE7EA842E}" destId="{BB469617-22A7-4D74-938B-681FAC9B825B}" srcOrd="0" destOrd="0" presId="urn:microsoft.com/office/officeart/2005/8/layout/list1"/>
    <dgm:cxn modelId="{B5D8F0C4-578F-49FD-9E3A-38B817749D61}" type="presOf" srcId="{D50FEB39-7DDE-44E2-9FF0-BB5FE7EA842E}" destId="{27E1A996-DB24-4F5A-9A5E-C4FF5E014DBF}" srcOrd="1" destOrd="0" presId="urn:microsoft.com/office/officeart/2005/8/layout/list1"/>
    <dgm:cxn modelId="{5B943FC9-6926-4DCC-AFD2-C77A879861EE}" type="presOf" srcId="{009AD2D5-57AF-49CE-B531-84BB52C71138}" destId="{25359612-F7A3-485E-AAD5-D643CCE5133B}" srcOrd="0" destOrd="0" presId="urn:microsoft.com/office/officeart/2005/8/layout/list1"/>
    <dgm:cxn modelId="{A022CBCB-3AB2-463C-9F54-7B60BC1BD22A}" srcId="{D50FEB39-7DDE-44E2-9FF0-BB5FE7EA842E}" destId="{4CBB8CC0-D2AA-42DE-B5A1-CCFFF3FAB855}" srcOrd="0" destOrd="0" parTransId="{EE4AF18A-0DE9-4E8B-863B-5F4D446490C9}" sibTransId="{79DAB99C-C5D7-4F44-9712-28A9091F8B29}"/>
    <dgm:cxn modelId="{082589CF-A8E6-4D59-91AB-00092DD0FB40}" type="presOf" srcId="{8B4997B4-B575-43CC-9776-979D78813822}" destId="{489DA999-278A-460F-9461-90E6C82D5429}" srcOrd="0" destOrd="0" presId="urn:microsoft.com/office/officeart/2005/8/layout/list1"/>
    <dgm:cxn modelId="{D27F2FFD-1666-4A0A-919C-5A86D733ADA4}" type="presOf" srcId="{DFD376CB-BF89-4CFD-838D-61206ABF079D}" destId="{73964C91-B4A8-4771-8ABF-4A6FBEA7276D}" srcOrd="0" destOrd="0" presId="urn:microsoft.com/office/officeart/2005/8/layout/list1"/>
    <dgm:cxn modelId="{2F79ACAF-B616-48C4-9765-9731A800213C}" type="presParOf" srcId="{73964C91-B4A8-4771-8ABF-4A6FBEA7276D}" destId="{3794DA04-9BDF-4CCD-840D-0CC40BDE4B02}" srcOrd="0" destOrd="0" presId="urn:microsoft.com/office/officeart/2005/8/layout/list1"/>
    <dgm:cxn modelId="{F5FD7034-43F4-43CB-943A-2907C003C857}" type="presParOf" srcId="{3794DA04-9BDF-4CCD-840D-0CC40BDE4B02}" destId="{BB469617-22A7-4D74-938B-681FAC9B825B}" srcOrd="0" destOrd="0" presId="urn:microsoft.com/office/officeart/2005/8/layout/list1"/>
    <dgm:cxn modelId="{7035E7CC-9A15-4576-B9C5-E68CAEEBCDBD}" type="presParOf" srcId="{3794DA04-9BDF-4CCD-840D-0CC40BDE4B02}" destId="{27E1A996-DB24-4F5A-9A5E-C4FF5E014DBF}" srcOrd="1" destOrd="0" presId="urn:microsoft.com/office/officeart/2005/8/layout/list1"/>
    <dgm:cxn modelId="{92500076-F720-4A22-8B13-22D01DC24AF8}" type="presParOf" srcId="{73964C91-B4A8-4771-8ABF-4A6FBEA7276D}" destId="{D8B77404-9FE6-41D0-B66A-DDA39E906469}" srcOrd="1" destOrd="0" presId="urn:microsoft.com/office/officeart/2005/8/layout/list1"/>
    <dgm:cxn modelId="{DCA9872F-1AC7-4415-A5BD-163904548876}" type="presParOf" srcId="{73964C91-B4A8-4771-8ABF-4A6FBEA7276D}" destId="{EE61180B-814C-4A1F-8D74-49E2E5543F18}" srcOrd="2" destOrd="0" presId="urn:microsoft.com/office/officeart/2005/8/layout/list1"/>
    <dgm:cxn modelId="{882FFE9C-18E0-4EF0-B249-D80EB14EB067}" type="presParOf" srcId="{73964C91-B4A8-4771-8ABF-4A6FBEA7276D}" destId="{77346B2E-9C50-4896-81F2-9C04640F80C3}" srcOrd="3" destOrd="0" presId="urn:microsoft.com/office/officeart/2005/8/layout/list1"/>
    <dgm:cxn modelId="{FBFAE853-FC50-4198-85A6-74CB43FF33B6}" type="presParOf" srcId="{73964C91-B4A8-4771-8ABF-4A6FBEA7276D}" destId="{E1B04FDC-7E46-4B25-9718-52D4966FE864}" srcOrd="4" destOrd="0" presId="urn:microsoft.com/office/officeart/2005/8/layout/list1"/>
    <dgm:cxn modelId="{0849BA85-3135-4747-945B-C2C4E23DEE8A}" type="presParOf" srcId="{E1B04FDC-7E46-4B25-9718-52D4966FE864}" destId="{2BD60770-2C4A-4F53-B606-F3EED4B06A59}" srcOrd="0" destOrd="0" presId="urn:microsoft.com/office/officeart/2005/8/layout/list1"/>
    <dgm:cxn modelId="{7C248D43-DAAC-425D-95E0-9355099F508B}" type="presParOf" srcId="{E1B04FDC-7E46-4B25-9718-52D4966FE864}" destId="{410DF069-1F0D-4AAB-A2C3-855D8F855196}" srcOrd="1" destOrd="0" presId="urn:microsoft.com/office/officeart/2005/8/layout/list1"/>
    <dgm:cxn modelId="{BDDBE258-0907-4225-A94E-540CB895CEEB}" type="presParOf" srcId="{73964C91-B4A8-4771-8ABF-4A6FBEA7276D}" destId="{5CE951FE-DDCB-4098-A6C7-4879D2792AD0}" srcOrd="5" destOrd="0" presId="urn:microsoft.com/office/officeart/2005/8/layout/list1"/>
    <dgm:cxn modelId="{5BE2FD57-F69F-4005-9E8B-19758B31CD54}" type="presParOf" srcId="{73964C91-B4A8-4771-8ABF-4A6FBEA7276D}" destId="{25359612-F7A3-485E-AAD5-D643CCE5133B}" srcOrd="6" destOrd="0" presId="urn:microsoft.com/office/officeart/2005/8/layout/list1"/>
    <dgm:cxn modelId="{F17A536D-F8B1-4A0C-B392-E88824E8E336}" type="presParOf" srcId="{73964C91-B4A8-4771-8ABF-4A6FBEA7276D}" destId="{DBD6D08B-825C-4E9F-BB76-5DFDEB685129}" srcOrd="7" destOrd="0" presId="urn:microsoft.com/office/officeart/2005/8/layout/list1"/>
    <dgm:cxn modelId="{B56476BE-FE8D-438B-9E30-8C3612BEE342}" type="presParOf" srcId="{73964C91-B4A8-4771-8ABF-4A6FBEA7276D}" destId="{302B0DEC-586E-45E0-96CF-B6BEB20BE04C}" srcOrd="8" destOrd="0" presId="urn:microsoft.com/office/officeart/2005/8/layout/list1"/>
    <dgm:cxn modelId="{9089BFF6-E97D-4E66-ABFB-CE3BAE258EF1}" type="presParOf" srcId="{302B0DEC-586E-45E0-96CF-B6BEB20BE04C}" destId="{489DA999-278A-460F-9461-90E6C82D5429}" srcOrd="0" destOrd="0" presId="urn:microsoft.com/office/officeart/2005/8/layout/list1"/>
    <dgm:cxn modelId="{1AF8E9C1-9A0D-4228-AB94-EE2372185603}" type="presParOf" srcId="{302B0DEC-586E-45E0-96CF-B6BEB20BE04C}" destId="{475BDCE3-FAA2-4925-B090-626D13C39EA5}" srcOrd="1" destOrd="0" presId="urn:microsoft.com/office/officeart/2005/8/layout/list1"/>
    <dgm:cxn modelId="{5923205C-FBE3-46CF-B445-159BC22478FB}" type="presParOf" srcId="{73964C91-B4A8-4771-8ABF-4A6FBEA7276D}" destId="{8D67FACB-A1F9-46CC-83CF-084B2E77CE80}" srcOrd="9" destOrd="0" presId="urn:microsoft.com/office/officeart/2005/8/layout/list1"/>
    <dgm:cxn modelId="{1EB46506-E9CE-4496-B41E-A77D92C74B70}" type="presParOf" srcId="{73964C91-B4A8-4771-8ABF-4A6FBEA7276D}" destId="{97911A1F-EDA0-4EA9-A4B8-3CD5C1567DE7}"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A4EF49B-4F11-4B1F-992F-7DADDA6385F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9CE9735-2EED-4D59-9086-940935083A91}">
      <dgm:prSet/>
      <dgm:spPr/>
      <dgm:t>
        <a:bodyPr/>
        <a:lstStyle/>
        <a:p>
          <a:r>
            <a:rPr lang="en-US" b="0" i="0" baseline="0"/>
            <a:t>Integrating SUD education in medical curricula enhances readiness.</a:t>
          </a:r>
          <a:endParaRPr lang="en-US"/>
        </a:p>
      </dgm:t>
    </dgm:pt>
    <dgm:pt modelId="{8BEEC2A0-93AD-47D7-802D-353A83286D00}" type="parTrans" cxnId="{A90A7950-F09C-405C-89F3-04516EFDBD18}">
      <dgm:prSet/>
      <dgm:spPr/>
      <dgm:t>
        <a:bodyPr/>
        <a:lstStyle/>
        <a:p>
          <a:endParaRPr lang="en-US"/>
        </a:p>
      </dgm:t>
    </dgm:pt>
    <dgm:pt modelId="{C3C51D69-D2F0-4DB4-A40C-DE4DCDD2D206}" type="sibTrans" cxnId="{A90A7950-F09C-405C-89F3-04516EFDBD18}">
      <dgm:prSet/>
      <dgm:spPr/>
      <dgm:t>
        <a:bodyPr/>
        <a:lstStyle/>
        <a:p>
          <a:endParaRPr lang="en-US"/>
        </a:p>
      </dgm:t>
    </dgm:pt>
    <dgm:pt modelId="{B9C2B037-2B0A-4421-A6DE-560F9D719CE1}">
      <dgm:prSet/>
      <dgm:spPr/>
      <dgm:t>
        <a:bodyPr/>
        <a:lstStyle/>
        <a:p>
          <a:r>
            <a:rPr lang="en-US" b="0" i="0" baseline="0"/>
            <a:t>Experiential learning opportunities are critical for translating knowledge into practice.</a:t>
          </a:r>
          <a:endParaRPr lang="en-US"/>
        </a:p>
      </dgm:t>
    </dgm:pt>
    <dgm:pt modelId="{DC1C711E-F7FB-4691-9C1B-B271A31A7711}" type="parTrans" cxnId="{8FC039D1-1000-465D-8883-A73559DC112A}">
      <dgm:prSet/>
      <dgm:spPr/>
      <dgm:t>
        <a:bodyPr/>
        <a:lstStyle/>
        <a:p>
          <a:endParaRPr lang="en-US"/>
        </a:p>
      </dgm:t>
    </dgm:pt>
    <dgm:pt modelId="{117BAA6C-DCB4-4D55-AB05-EA03B55DC653}" type="sibTrans" cxnId="{8FC039D1-1000-465D-8883-A73559DC112A}">
      <dgm:prSet/>
      <dgm:spPr/>
      <dgm:t>
        <a:bodyPr/>
        <a:lstStyle/>
        <a:p>
          <a:endParaRPr lang="en-US"/>
        </a:p>
      </dgm:t>
    </dgm:pt>
    <dgm:pt modelId="{7B51CDC9-1271-42C2-AF61-562D857D4A3A}">
      <dgm:prSet/>
      <dgm:spPr/>
      <dgm:t>
        <a:bodyPr/>
        <a:lstStyle/>
        <a:p>
          <a:r>
            <a:rPr lang="en-US" b="0" i="0" baseline="0"/>
            <a:t>Expanding similar training programs can address gaps in MOUD availability. </a:t>
          </a:r>
          <a:endParaRPr lang="en-US"/>
        </a:p>
      </dgm:t>
    </dgm:pt>
    <dgm:pt modelId="{34EA11A7-97E0-4996-B72E-507930635B2A}" type="parTrans" cxnId="{3FE69A21-1BA5-4156-9215-82A9D9FA6000}">
      <dgm:prSet/>
      <dgm:spPr/>
      <dgm:t>
        <a:bodyPr/>
        <a:lstStyle/>
        <a:p>
          <a:endParaRPr lang="en-US"/>
        </a:p>
      </dgm:t>
    </dgm:pt>
    <dgm:pt modelId="{617FCCB7-547F-4CF9-8BEE-83D8FD474153}" type="sibTrans" cxnId="{3FE69A21-1BA5-4156-9215-82A9D9FA6000}">
      <dgm:prSet/>
      <dgm:spPr/>
      <dgm:t>
        <a:bodyPr/>
        <a:lstStyle/>
        <a:p>
          <a:endParaRPr lang="en-US"/>
        </a:p>
      </dgm:t>
    </dgm:pt>
    <dgm:pt modelId="{E63E9A20-3DB1-4C79-943F-96278D5A3BB2}" type="pres">
      <dgm:prSet presAssocID="{6A4EF49B-4F11-4B1F-992F-7DADDA6385F3}" presName="root" presStyleCnt="0">
        <dgm:presLayoutVars>
          <dgm:dir/>
          <dgm:resizeHandles val="exact"/>
        </dgm:presLayoutVars>
      </dgm:prSet>
      <dgm:spPr/>
    </dgm:pt>
    <dgm:pt modelId="{062B61D2-8E73-4411-A3E3-1EB61C24A5DC}" type="pres">
      <dgm:prSet presAssocID="{59CE9735-2EED-4D59-9086-940935083A91}" presName="compNode" presStyleCnt="0"/>
      <dgm:spPr/>
    </dgm:pt>
    <dgm:pt modelId="{010DD3BE-CF02-4E93-A7B3-E7AFF6405ABA}" type="pres">
      <dgm:prSet presAssocID="{59CE9735-2EED-4D59-9086-940935083A91}" presName="bgRect" presStyleLbl="bgShp" presStyleIdx="0" presStyleCnt="3"/>
      <dgm:spPr/>
    </dgm:pt>
    <dgm:pt modelId="{E85E9C1B-CAE9-4EF8-9BCE-5321613823F9}" type="pres">
      <dgm:prSet presAssocID="{59CE9735-2EED-4D59-9086-940935083A9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9441726C-F290-4DB2-924A-952FF28C9C62}" type="pres">
      <dgm:prSet presAssocID="{59CE9735-2EED-4D59-9086-940935083A91}" presName="spaceRect" presStyleCnt="0"/>
      <dgm:spPr/>
    </dgm:pt>
    <dgm:pt modelId="{7575F403-8B78-422F-9100-2958CD4557E4}" type="pres">
      <dgm:prSet presAssocID="{59CE9735-2EED-4D59-9086-940935083A91}" presName="parTx" presStyleLbl="revTx" presStyleIdx="0" presStyleCnt="3">
        <dgm:presLayoutVars>
          <dgm:chMax val="0"/>
          <dgm:chPref val="0"/>
        </dgm:presLayoutVars>
      </dgm:prSet>
      <dgm:spPr/>
    </dgm:pt>
    <dgm:pt modelId="{65B9FF6D-0D6D-427E-BA1B-25E1AF58AD1D}" type="pres">
      <dgm:prSet presAssocID="{C3C51D69-D2F0-4DB4-A40C-DE4DCDD2D206}" presName="sibTrans" presStyleCnt="0"/>
      <dgm:spPr/>
    </dgm:pt>
    <dgm:pt modelId="{755FEBA4-139C-44FF-833B-A6BEDB7333AA}" type="pres">
      <dgm:prSet presAssocID="{B9C2B037-2B0A-4421-A6DE-560F9D719CE1}" presName="compNode" presStyleCnt="0"/>
      <dgm:spPr/>
    </dgm:pt>
    <dgm:pt modelId="{8E9BCA7F-0B70-4421-B302-9CB08F1DBBC9}" type="pres">
      <dgm:prSet presAssocID="{B9C2B037-2B0A-4421-A6DE-560F9D719CE1}" presName="bgRect" presStyleLbl="bgShp" presStyleIdx="1" presStyleCnt="3"/>
      <dgm:spPr/>
    </dgm:pt>
    <dgm:pt modelId="{682925F8-6796-465B-9D4E-CDEBBDFC82A1}" type="pres">
      <dgm:prSet presAssocID="{B9C2B037-2B0A-4421-A6DE-560F9D719CE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91069D6A-6F52-4861-BD04-D820ACA425F3}" type="pres">
      <dgm:prSet presAssocID="{B9C2B037-2B0A-4421-A6DE-560F9D719CE1}" presName="spaceRect" presStyleCnt="0"/>
      <dgm:spPr/>
    </dgm:pt>
    <dgm:pt modelId="{8E024502-568A-44C9-BCCD-A830B6D42B29}" type="pres">
      <dgm:prSet presAssocID="{B9C2B037-2B0A-4421-A6DE-560F9D719CE1}" presName="parTx" presStyleLbl="revTx" presStyleIdx="1" presStyleCnt="3">
        <dgm:presLayoutVars>
          <dgm:chMax val="0"/>
          <dgm:chPref val="0"/>
        </dgm:presLayoutVars>
      </dgm:prSet>
      <dgm:spPr/>
    </dgm:pt>
    <dgm:pt modelId="{ABD53D0B-FF50-4409-B460-3F2E60C583EA}" type="pres">
      <dgm:prSet presAssocID="{117BAA6C-DCB4-4D55-AB05-EA03B55DC653}" presName="sibTrans" presStyleCnt="0"/>
      <dgm:spPr/>
    </dgm:pt>
    <dgm:pt modelId="{99678CAA-A5C4-42D0-96CF-6D1791814E3F}" type="pres">
      <dgm:prSet presAssocID="{7B51CDC9-1271-42C2-AF61-562D857D4A3A}" presName="compNode" presStyleCnt="0"/>
      <dgm:spPr/>
    </dgm:pt>
    <dgm:pt modelId="{4956A082-96A3-4E26-9FC7-69727854A118}" type="pres">
      <dgm:prSet presAssocID="{7B51CDC9-1271-42C2-AF61-562D857D4A3A}" presName="bgRect" presStyleLbl="bgShp" presStyleIdx="2" presStyleCnt="3"/>
      <dgm:spPr/>
    </dgm:pt>
    <dgm:pt modelId="{A51239CF-BB73-4D88-BC30-495E06736FD0}" type="pres">
      <dgm:prSet presAssocID="{7B51CDC9-1271-42C2-AF61-562D857D4A3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ximize"/>
        </a:ext>
      </dgm:extLst>
    </dgm:pt>
    <dgm:pt modelId="{303A8866-AD01-4AE4-9D93-FD9BADACE92F}" type="pres">
      <dgm:prSet presAssocID="{7B51CDC9-1271-42C2-AF61-562D857D4A3A}" presName="spaceRect" presStyleCnt="0"/>
      <dgm:spPr/>
    </dgm:pt>
    <dgm:pt modelId="{92AE1179-813D-4EAF-81E8-4555B0BD9E22}" type="pres">
      <dgm:prSet presAssocID="{7B51CDC9-1271-42C2-AF61-562D857D4A3A}" presName="parTx" presStyleLbl="revTx" presStyleIdx="2" presStyleCnt="3">
        <dgm:presLayoutVars>
          <dgm:chMax val="0"/>
          <dgm:chPref val="0"/>
        </dgm:presLayoutVars>
      </dgm:prSet>
      <dgm:spPr/>
    </dgm:pt>
  </dgm:ptLst>
  <dgm:cxnLst>
    <dgm:cxn modelId="{C699AD04-DE73-44DF-AB96-9A2B9FA7A1EB}" type="presOf" srcId="{59CE9735-2EED-4D59-9086-940935083A91}" destId="{7575F403-8B78-422F-9100-2958CD4557E4}" srcOrd="0" destOrd="0" presId="urn:microsoft.com/office/officeart/2018/2/layout/IconVerticalSolidList"/>
    <dgm:cxn modelId="{3FE69A21-1BA5-4156-9215-82A9D9FA6000}" srcId="{6A4EF49B-4F11-4B1F-992F-7DADDA6385F3}" destId="{7B51CDC9-1271-42C2-AF61-562D857D4A3A}" srcOrd="2" destOrd="0" parTransId="{34EA11A7-97E0-4996-B72E-507930635B2A}" sibTransId="{617FCCB7-547F-4CF9-8BEE-83D8FD474153}"/>
    <dgm:cxn modelId="{9EC3786D-7F31-4158-967C-2C6D921F091F}" type="presOf" srcId="{7B51CDC9-1271-42C2-AF61-562D857D4A3A}" destId="{92AE1179-813D-4EAF-81E8-4555B0BD9E22}" srcOrd="0" destOrd="0" presId="urn:microsoft.com/office/officeart/2018/2/layout/IconVerticalSolidList"/>
    <dgm:cxn modelId="{A90A7950-F09C-405C-89F3-04516EFDBD18}" srcId="{6A4EF49B-4F11-4B1F-992F-7DADDA6385F3}" destId="{59CE9735-2EED-4D59-9086-940935083A91}" srcOrd="0" destOrd="0" parTransId="{8BEEC2A0-93AD-47D7-802D-353A83286D00}" sibTransId="{C3C51D69-D2F0-4DB4-A40C-DE4DCDD2D206}"/>
    <dgm:cxn modelId="{8FC039D1-1000-465D-8883-A73559DC112A}" srcId="{6A4EF49B-4F11-4B1F-992F-7DADDA6385F3}" destId="{B9C2B037-2B0A-4421-A6DE-560F9D719CE1}" srcOrd="1" destOrd="0" parTransId="{DC1C711E-F7FB-4691-9C1B-B271A31A7711}" sibTransId="{117BAA6C-DCB4-4D55-AB05-EA03B55DC653}"/>
    <dgm:cxn modelId="{948F9CD4-6C17-47F9-9ACD-031FABA3D03F}" type="presOf" srcId="{B9C2B037-2B0A-4421-A6DE-560F9D719CE1}" destId="{8E024502-568A-44C9-BCCD-A830B6D42B29}" srcOrd="0" destOrd="0" presId="urn:microsoft.com/office/officeart/2018/2/layout/IconVerticalSolidList"/>
    <dgm:cxn modelId="{98457AEC-3A91-443C-BDEE-B8736566FA3F}" type="presOf" srcId="{6A4EF49B-4F11-4B1F-992F-7DADDA6385F3}" destId="{E63E9A20-3DB1-4C79-943F-96278D5A3BB2}" srcOrd="0" destOrd="0" presId="urn:microsoft.com/office/officeart/2018/2/layout/IconVerticalSolidList"/>
    <dgm:cxn modelId="{9650CB73-E86A-48C6-9C08-3F3B6408C44E}" type="presParOf" srcId="{E63E9A20-3DB1-4C79-943F-96278D5A3BB2}" destId="{062B61D2-8E73-4411-A3E3-1EB61C24A5DC}" srcOrd="0" destOrd="0" presId="urn:microsoft.com/office/officeart/2018/2/layout/IconVerticalSolidList"/>
    <dgm:cxn modelId="{E7516FC4-27E8-4690-8A3F-907AAEC7E22B}" type="presParOf" srcId="{062B61D2-8E73-4411-A3E3-1EB61C24A5DC}" destId="{010DD3BE-CF02-4E93-A7B3-E7AFF6405ABA}" srcOrd="0" destOrd="0" presId="urn:microsoft.com/office/officeart/2018/2/layout/IconVerticalSolidList"/>
    <dgm:cxn modelId="{D7C8EE8D-3036-4819-987B-43288A1FD16E}" type="presParOf" srcId="{062B61D2-8E73-4411-A3E3-1EB61C24A5DC}" destId="{E85E9C1B-CAE9-4EF8-9BCE-5321613823F9}" srcOrd="1" destOrd="0" presId="urn:microsoft.com/office/officeart/2018/2/layout/IconVerticalSolidList"/>
    <dgm:cxn modelId="{E186B5B8-E473-4979-9684-EFAFBD41451B}" type="presParOf" srcId="{062B61D2-8E73-4411-A3E3-1EB61C24A5DC}" destId="{9441726C-F290-4DB2-924A-952FF28C9C62}" srcOrd="2" destOrd="0" presId="urn:microsoft.com/office/officeart/2018/2/layout/IconVerticalSolidList"/>
    <dgm:cxn modelId="{605B9F0A-E41D-4C87-8747-34AD84B40FF7}" type="presParOf" srcId="{062B61D2-8E73-4411-A3E3-1EB61C24A5DC}" destId="{7575F403-8B78-422F-9100-2958CD4557E4}" srcOrd="3" destOrd="0" presId="urn:microsoft.com/office/officeart/2018/2/layout/IconVerticalSolidList"/>
    <dgm:cxn modelId="{A6CFFC55-FF8C-4328-985E-1F8EFCF279A8}" type="presParOf" srcId="{E63E9A20-3DB1-4C79-943F-96278D5A3BB2}" destId="{65B9FF6D-0D6D-427E-BA1B-25E1AF58AD1D}" srcOrd="1" destOrd="0" presId="urn:microsoft.com/office/officeart/2018/2/layout/IconVerticalSolidList"/>
    <dgm:cxn modelId="{880626B3-1182-4217-A6F1-E2B99AABD077}" type="presParOf" srcId="{E63E9A20-3DB1-4C79-943F-96278D5A3BB2}" destId="{755FEBA4-139C-44FF-833B-A6BEDB7333AA}" srcOrd="2" destOrd="0" presId="urn:microsoft.com/office/officeart/2018/2/layout/IconVerticalSolidList"/>
    <dgm:cxn modelId="{201C1970-68F6-4635-8FB5-55496745F8B5}" type="presParOf" srcId="{755FEBA4-139C-44FF-833B-A6BEDB7333AA}" destId="{8E9BCA7F-0B70-4421-B302-9CB08F1DBBC9}" srcOrd="0" destOrd="0" presId="urn:microsoft.com/office/officeart/2018/2/layout/IconVerticalSolidList"/>
    <dgm:cxn modelId="{611CA8A4-ADB7-4ED1-908D-394982347F14}" type="presParOf" srcId="{755FEBA4-139C-44FF-833B-A6BEDB7333AA}" destId="{682925F8-6796-465B-9D4E-CDEBBDFC82A1}" srcOrd="1" destOrd="0" presId="urn:microsoft.com/office/officeart/2018/2/layout/IconVerticalSolidList"/>
    <dgm:cxn modelId="{CBCA99AD-73E4-41A9-A095-4029814C80A8}" type="presParOf" srcId="{755FEBA4-139C-44FF-833B-A6BEDB7333AA}" destId="{91069D6A-6F52-4861-BD04-D820ACA425F3}" srcOrd="2" destOrd="0" presId="urn:microsoft.com/office/officeart/2018/2/layout/IconVerticalSolidList"/>
    <dgm:cxn modelId="{1526B1FA-FDDA-4DE2-8E80-FD5F335F1FAC}" type="presParOf" srcId="{755FEBA4-139C-44FF-833B-A6BEDB7333AA}" destId="{8E024502-568A-44C9-BCCD-A830B6D42B29}" srcOrd="3" destOrd="0" presId="urn:microsoft.com/office/officeart/2018/2/layout/IconVerticalSolidList"/>
    <dgm:cxn modelId="{5C3CA551-2101-41CD-9FDA-5109E25F5F22}" type="presParOf" srcId="{E63E9A20-3DB1-4C79-943F-96278D5A3BB2}" destId="{ABD53D0B-FF50-4409-B460-3F2E60C583EA}" srcOrd="3" destOrd="0" presId="urn:microsoft.com/office/officeart/2018/2/layout/IconVerticalSolidList"/>
    <dgm:cxn modelId="{A3AA7B63-E767-47C9-B1B8-A7BA6D4FF800}" type="presParOf" srcId="{E63E9A20-3DB1-4C79-943F-96278D5A3BB2}" destId="{99678CAA-A5C4-42D0-96CF-6D1791814E3F}" srcOrd="4" destOrd="0" presId="urn:microsoft.com/office/officeart/2018/2/layout/IconVerticalSolidList"/>
    <dgm:cxn modelId="{40E697C3-843D-4FBE-A707-B752CB91D676}" type="presParOf" srcId="{99678CAA-A5C4-42D0-96CF-6D1791814E3F}" destId="{4956A082-96A3-4E26-9FC7-69727854A118}" srcOrd="0" destOrd="0" presId="urn:microsoft.com/office/officeart/2018/2/layout/IconVerticalSolidList"/>
    <dgm:cxn modelId="{2C9F5E9C-419B-411C-9F3E-A52840E010F1}" type="presParOf" srcId="{99678CAA-A5C4-42D0-96CF-6D1791814E3F}" destId="{A51239CF-BB73-4D88-BC30-495E06736FD0}" srcOrd="1" destOrd="0" presId="urn:microsoft.com/office/officeart/2018/2/layout/IconVerticalSolidList"/>
    <dgm:cxn modelId="{B42D238C-789F-44D1-A313-A4031E11B86C}" type="presParOf" srcId="{99678CAA-A5C4-42D0-96CF-6D1791814E3F}" destId="{303A8866-AD01-4AE4-9D93-FD9BADACE92F}" srcOrd="2" destOrd="0" presId="urn:microsoft.com/office/officeart/2018/2/layout/IconVerticalSolidList"/>
    <dgm:cxn modelId="{05B7F926-9232-4178-B852-CDE5D57406CC}" type="presParOf" srcId="{99678CAA-A5C4-42D0-96CF-6D1791814E3F}" destId="{92AE1179-813D-4EAF-81E8-4555B0BD9E2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26E610C-125A-448D-81BD-FCD0316FAEF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9C43724-32BC-4F97-8D76-D6D22DF0634A}">
      <dgm:prSet phldrT="[Text]" custT="1"/>
      <dgm:spPr/>
      <dgm:t>
        <a:bodyPr/>
        <a:lstStyle/>
        <a:p>
          <a:pPr>
            <a:buNone/>
          </a:pPr>
          <a:r>
            <a:rPr lang="en-US" sz="2400" dirty="0"/>
            <a:t>Dr. Judy Chertok</a:t>
          </a:r>
        </a:p>
      </dgm:t>
    </dgm:pt>
    <dgm:pt modelId="{3722613C-CD9E-4647-AF75-81522FFAEBAE}" type="parTrans" cxnId="{D80DA650-9498-48B4-9FFB-A62E1EDFC0B0}">
      <dgm:prSet/>
      <dgm:spPr/>
      <dgm:t>
        <a:bodyPr/>
        <a:lstStyle/>
        <a:p>
          <a:endParaRPr lang="en-US"/>
        </a:p>
      </dgm:t>
    </dgm:pt>
    <dgm:pt modelId="{AA5B8FF1-C187-4617-BA3F-E526ECB79E4F}" type="sibTrans" cxnId="{D80DA650-9498-48B4-9FFB-A62E1EDFC0B0}">
      <dgm:prSet/>
      <dgm:spPr/>
      <dgm:t>
        <a:bodyPr/>
        <a:lstStyle/>
        <a:p>
          <a:endParaRPr lang="en-US"/>
        </a:p>
      </dgm:t>
    </dgm:pt>
    <dgm:pt modelId="{389AFFD0-508D-40B0-B751-D14C77C3D2AB}">
      <dgm:prSet custT="1"/>
      <dgm:spPr/>
      <dgm:t>
        <a:bodyPr/>
        <a:lstStyle/>
        <a:p>
          <a:r>
            <a:rPr lang="en-US" sz="2400" dirty="0"/>
            <a:t>Dr. Rachael Truchil</a:t>
          </a:r>
          <a:endParaRPr lang="en-US" sz="2400" dirty="0">
            <a:ea typeface="Calibri" panose="020F0502020204030204"/>
            <a:cs typeface="Calibri" panose="020F0502020204030204"/>
          </a:endParaRPr>
        </a:p>
      </dgm:t>
    </dgm:pt>
    <dgm:pt modelId="{49ADABFB-06F6-46C3-9138-C865FB656095}" type="parTrans" cxnId="{79356DF8-9BA7-4DD3-AB49-9C0BD867F471}">
      <dgm:prSet/>
      <dgm:spPr/>
      <dgm:t>
        <a:bodyPr/>
        <a:lstStyle/>
        <a:p>
          <a:endParaRPr lang="en-US"/>
        </a:p>
      </dgm:t>
    </dgm:pt>
    <dgm:pt modelId="{02523E07-75B2-4A6D-9D0E-A8D653092FA0}" type="sibTrans" cxnId="{79356DF8-9BA7-4DD3-AB49-9C0BD867F471}">
      <dgm:prSet/>
      <dgm:spPr/>
      <dgm:t>
        <a:bodyPr/>
        <a:lstStyle/>
        <a:p>
          <a:endParaRPr lang="en-US"/>
        </a:p>
      </dgm:t>
    </dgm:pt>
    <dgm:pt modelId="{72A832D3-EB66-4EED-8274-A1482C21E3A7}">
      <dgm:prSet custT="1"/>
      <dgm:spPr/>
      <dgm:t>
        <a:bodyPr/>
        <a:lstStyle/>
        <a:p>
          <a:r>
            <a:rPr lang="en-US" sz="2400" dirty="0"/>
            <a:t>Dr. Margaret Lowenstein</a:t>
          </a:r>
          <a:endParaRPr lang="en-US" sz="2400" dirty="0">
            <a:ea typeface="Calibri" panose="020F0502020204030204"/>
            <a:cs typeface="Calibri" panose="020F0502020204030204"/>
          </a:endParaRPr>
        </a:p>
      </dgm:t>
    </dgm:pt>
    <dgm:pt modelId="{2DCAD686-C657-4922-888D-14A639DA0BC8}" type="parTrans" cxnId="{039E5BFF-4977-45B4-A982-B44F12203411}">
      <dgm:prSet/>
      <dgm:spPr/>
      <dgm:t>
        <a:bodyPr/>
        <a:lstStyle/>
        <a:p>
          <a:endParaRPr lang="en-US"/>
        </a:p>
      </dgm:t>
    </dgm:pt>
    <dgm:pt modelId="{BD527714-9B9E-4F48-BAE4-09A4D21D9E49}" type="sibTrans" cxnId="{039E5BFF-4977-45B4-A982-B44F12203411}">
      <dgm:prSet/>
      <dgm:spPr/>
      <dgm:t>
        <a:bodyPr/>
        <a:lstStyle/>
        <a:p>
          <a:endParaRPr lang="en-US"/>
        </a:p>
      </dgm:t>
    </dgm:pt>
    <dgm:pt modelId="{93BF90E0-D7EB-4340-B95F-2E608ED378F7}">
      <dgm:prSet custT="1"/>
      <dgm:spPr/>
      <dgm:t>
        <a:bodyPr/>
        <a:lstStyle/>
        <a:p>
          <a:r>
            <a:rPr lang="en-US" sz="2400"/>
            <a:t>Nicole O’Donnell</a:t>
          </a:r>
          <a:endParaRPr lang="en-US" sz="2400" dirty="0">
            <a:ea typeface="Calibri" panose="020F0502020204030204"/>
            <a:cs typeface="Calibri" panose="020F0502020204030204"/>
          </a:endParaRPr>
        </a:p>
      </dgm:t>
    </dgm:pt>
    <dgm:pt modelId="{B14C0845-8950-46D8-BC37-A4D9C1573AAF}" type="parTrans" cxnId="{231DDBAC-24CC-41C0-9D74-68A4F2B6F33E}">
      <dgm:prSet/>
      <dgm:spPr/>
      <dgm:t>
        <a:bodyPr/>
        <a:lstStyle/>
        <a:p>
          <a:endParaRPr lang="en-US"/>
        </a:p>
      </dgm:t>
    </dgm:pt>
    <dgm:pt modelId="{1DF77017-9E85-4F5D-8577-8496BC6F0E52}" type="sibTrans" cxnId="{231DDBAC-24CC-41C0-9D74-68A4F2B6F33E}">
      <dgm:prSet/>
      <dgm:spPr/>
      <dgm:t>
        <a:bodyPr/>
        <a:lstStyle/>
        <a:p>
          <a:endParaRPr lang="en-US"/>
        </a:p>
      </dgm:t>
    </dgm:pt>
    <dgm:pt modelId="{D87DE630-9654-46E5-B516-819E3448E9C1}">
      <dgm:prSet custT="1"/>
      <dgm:spPr/>
      <dgm:t>
        <a:bodyPr/>
        <a:lstStyle/>
        <a:p>
          <a:r>
            <a:rPr lang="en-US" sz="2400"/>
            <a:t>Jasmine Barnes</a:t>
          </a:r>
          <a:endParaRPr lang="en-US" sz="2400" dirty="0">
            <a:ea typeface="Calibri" panose="020F0502020204030204"/>
            <a:cs typeface="Calibri" panose="020F0502020204030204"/>
          </a:endParaRPr>
        </a:p>
      </dgm:t>
    </dgm:pt>
    <dgm:pt modelId="{79727170-DDAF-465E-AD07-4E516CF2E1C0}" type="parTrans" cxnId="{E56E8564-E597-4021-8E07-9CA4FE5CAF6A}">
      <dgm:prSet/>
      <dgm:spPr/>
      <dgm:t>
        <a:bodyPr/>
        <a:lstStyle/>
        <a:p>
          <a:endParaRPr lang="en-US"/>
        </a:p>
      </dgm:t>
    </dgm:pt>
    <dgm:pt modelId="{2EA0D713-75DA-4E1E-8B04-112B625229F3}" type="sibTrans" cxnId="{E56E8564-E597-4021-8E07-9CA4FE5CAF6A}">
      <dgm:prSet/>
      <dgm:spPr/>
      <dgm:t>
        <a:bodyPr/>
        <a:lstStyle/>
        <a:p>
          <a:endParaRPr lang="en-US"/>
        </a:p>
      </dgm:t>
    </dgm:pt>
    <dgm:pt modelId="{D1220CD7-A9D9-43A0-9AC0-F8F7AAF89D97}">
      <dgm:prSet custT="1"/>
      <dgm:spPr/>
      <dgm:t>
        <a:bodyPr/>
        <a:lstStyle/>
        <a:p>
          <a:r>
            <a:rPr lang="en-US" sz="2400" dirty="0"/>
            <a:t>Dr. Kyle Kampman</a:t>
          </a:r>
          <a:endParaRPr lang="en-US" sz="2400" dirty="0">
            <a:ea typeface="Calibri" panose="020F0502020204030204"/>
            <a:cs typeface="Calibri" panose="020F0502020204030204"/>
          </a:endParaRPr>
        </a:p>
      </dgm:t>
    </dgm:pt>
    <dgm:pt modelId="{7B1EABB7-188F-418C-A397-8FCD3DF76DAE}" type="parTrans" cxnId="{AF7A2431-8E14-44D4-85D9-50E4979E8177}">
      <dgm:prSet/>
      <dgm:spPr/>
      <dgm:t>
        <a:bodyPr/>
        <a:lstStyle/>
        <a:p>
          <a:endParaRPr lang="en-US"/>
        </a:p>
      </dgm:t>
    </dgm:pt>
    <dgm:pt modelId="{ABA2FB26-1A9E-4B1D-AA41-51FDDC9FB989}" type="sibTrans" cxnId="{AF7A2431-8E14-44D4-85D9-50E4979E8177}">
      <dgm:prSet/>
      <dgm:spPr/>
      <dgm:t>
        <a:bodyPr/>
        <a:lstStyle/>
        <a:p>
          <a:endParaRPr lang="en-US"/>
        </a:p>
      </dgm:t>
    </dgm:pt>
    <dgm:pt modelId="{BB764E0D-0882-4DBE-B74A-6567845D9010}">
      <dgm:prSet custT="1"/>
      <dgm:spPr/>
      <dgm:t>
        <a:bodyPr/>
        <a:lstStyle/>
        <a:p>
          <a:r>
            <a:rPr lang="en-US" sz="2400"/>
            <a:t>Dr. Jeff Jaeger</a:t>
          </a:r>
          <a:endParaRPr lang="en-US" sz="2400" dirty="0">
            <a:ea typeface="Calibri" panose="020F0502020204030204"/>
            <a:cs typeface="Calibri" panose="020F0502020204030204"/>
          </a:endParaRPr>
        </a:p>
      </dgm:t>
    </dgm:pt>
    <dgm:pt modelId="{7D8C86B6-259C-4723-9615-BAB540E00EA8}" type="parTrans" cxnId="{9F9ABD55-C018-494B-B64C-5BC58ABA9CF7}">
      <dgm:prSet/>
      <dgm:spPr/>
      <dgm:t>
        <a:bodyPr/>
        <a:lstStyle/>
        <a:p>
          <a:endParaRPr lang="en-US"/>
        </a:p>
      </dgm:t>
    </dgm:pt>
    <dgm:pt modelId="{EC49DB58-F203-4BCA-A42E-51993F861508}" type="sibTrans" cxnId="{9F9ABD55-C018-494B-B64C-5BC58ABA9CF7}">
      <dgm:prSet/>
      <dgm:spPr/>
      <dgm:t>
        <a:bodyPr/>
        <a:lstStyle/>
        <a:p>
          <a:endParaRPr lang="en-US"/>
        </a:p>
      </dgm:t>
    </dgm:pt>
    <dgm:pt modelId="{38EE1546-AEC5-4177-BAAD-803763234CD1}">
      <dgm:prSet custT="1"/>
      <dgm:spPr/>
      <dgm:t>
        <a:bodyPr/>
        <a:lstStyle/>
        <a:p>
          <a:r>
            <a:rPr lang="en-US" sz="2400" dirty="0"/>
            <a:t>Dr. Jeanmarie Perrone</a:t>
          </a:r>
          <a:endParaRPr lang="en-US" sz="2400" dirty="0">
            <a:ea typeface="Calibri"/>
            <a:cs typeface="Calibri"/>
          </a:endParaRPr>
        </a:p>
      </dgm:t>
    </dgm:pt>
    <dgm:pt modelId="{E20A3462-8D66-493B-818C-68B90D61835D}" type="parTrans" cxnId="{7B522301-203E-43FB-B39F-0599D7E62B1E}">
      <dgm:prSet/>
      <dgm:spPr/>
      <dgm:t>
        <a:bodyPr/>
        <a:lstStyle/>
        <a:p>
          <a:endParaRPr lang="en-US"/>
        </a:p>
      </dgm:t>
    </dgm:pt>
    <dgm:pt modelId="{61AE9D45-2D1B-4720-B848-EDD9E9CDDE59}" type="sibTrans" cxnId="{7B522301-203E-43FB-B39F-0599D7E62B1E}">
      <dgm:prSet/>
      <dgm:spPr/>
      <dgm:t>
        <a:bodyPr/>
        <a:lstStyle/>
        <a:p>
          <a:endParaRPr lang="en-US"/>
        </a:p>
      </dgm:t>
    </dgm:pt>
    <dgm:pt modelId="{762E5053-F964-4551-A15B-EF685E5255F8}" type="pres">
      <dgm:prSet presAssocID="{426E610C-125A-448D-81BD-FCD0316FAEF1}" presName="vert0" presStyleCnt="0">
        <dgm:presLayoutVars>
          <dgm:dir/>
          <dgm:animOne val="branch"/>
          <dgm:animLvl val="lvl"/>
        </dgm:presLayoutVars>
      </dgm:prSet>
      <dgm:spPr/>
    </dgm:pt>
    <dgm:pt modelId="{01A1D100-AE3A-485C-9161-C0072E855268}" type="pres">
      <dgm:prSet presAssocID="{E9C43724-32BC-4F97-8D76-D6D22DF0634A}" presName="thickLine" presStyleLbl="alignNode1" presStyleIdx="0" presStyleCnt="8"/>
      <dgm:spPr/>
    </dgm:pt>
    <dgm:pt modelId="{C5E73E12-0D92-4F37-B4FB-1DA28100BDC4}" type="pres">
      <dgm:prSet presAssocID="{E9C43724-32BC-4F97-8D76-D6D22DF0634A}" presName="horz1" presStyleCnt="0"/>
      <dgm:spPr/>
    </dgm:pt>
    <dgm:pt modelId="{8568E461-DEBE-4810-A992-752F99CFC530}" type="pres">
      <dgm:prSet presAssocID="{E9C43724-32BC-4F97-8D76-D6D22DF0634A}" presName="tx1" presStyleLbl="revTx" presStyleIdx="0" presStyleCnt="8"/>
      <dgm:spPr/>
    </dgm:pt>
    <dgm:pt modelId="{B5AFA10B-8B5F-45A0-9440-0ECB4C7BFA77}" type="pres">
      <dgm:prSet presAssocID="{E9C43724-32BC-4F97-8D76-D6D22DF0634A}" presName="vert1" presStyleCnt="0"/>
      <dgm:spPr/>
    </dgm:pt>
    <dgm:pt modelId="{F929F3D3-31E8-4ED6-8F09-94B4C3B9CAA0}" type="pres">
      <dgm:prSet presAssocID="{389AFFD0-508D-40B0-B751-D14C77C3D2AB}" presName="thickLine" presStyleLbl="alignNode1" presStyleIdx="1" presStyleCnt="8"/>
      <dgm:spPr/>
    </dgm:pt>
    <dgm:pt modelId="{4710B548-60AE-47E4-BD13-A9B8AF27F988}" type="pres">
      <dgm:prSet presAssocID="{389AFFD0-508D-40B0-B751-D14C77C3D2AB}" presName="horz1" presStyleCnt="0"/>
      <dgm:spPr/>
    </dgm:pt>
    <dgm:pt modelId="{04BF5365-20A7-4103-B527-E5C38E1DA209}" type="pres">
      <dgm:prSet presAssocID="{389AFFD0-508D-40B0-B751-D14C77C3D2AB}" presName="tx1" presStyleLbl="revTx" presStyleIdx="1" presStyleCnt="8"/>
      <dgm:spPr/>
    </dgm:pt>
    <dgm:pt modelId="{541D0DE3-572E-4DC9-A6A0-70E6E6F0E02A}" type="pres">
      <dgm:prSet presAssocID="{389AFFD0-508D-40B0-B751-D14C77C3D2AB}" presName="vert1" presStyleCnt="0"/>
      <dgm:spPr/>
    </dgm:pt>
    <dgm:pt modelId="{4FD27C3C-B325-4A0D-BAE0-C8A20C33B79B}" type="pres">
      <dgm:prSet presAssocID="{72A832D3-EB66-4EED-8274-A1482C21E3A7}" presName="thickLine" presStyleLbl="alignNode1" presStyleIdx="2" presStyleCnt="8"/>
      <dgm:spPr/>
    </dgm:pt>
    <dgm:pt modelId="{2BB681D6-E126-422C-B891-FCA5E2FBD082}" type="pres">
      <dgm:prSet presAssocID="{72A832D3-EB66-4EED-8274-A1482C21E3A7}" presName="horz1" presStyleCnt="0"/>
      <dgm:spPr/>
    </dgm:pt>
    <dgm:pt modelId="{049AE3B0-8804-455C-96C0-36251EF09CB9}" type="pres">
      <dgm:prSet presAssocID="{72A832D3-EB66-4EED-8274-A1482C21E3A7}" presName="tx1" presStyleLbl="revTx" presStyleIdx="2" presStyleCnt="8" custScaleY="110089"/>
      <dgm:spPr/>
    </dgm:pt>
    <dgm:pt modelId="{55FB3A1C-2D1C-482F-9B02-08CA9CAAF131}" type="pres">
      <dgm:prSet presAssocID="{72A832D3-EB66-4EED-8274-A1482C21E3A7}" presName="vert1" presStyleCnt="0"/>
      <dgm:spPr/>
    </dgm:pt>
    <dgm:pt modelId="{3C152118-0AC8-4C9A-B0D2-18650A0075ED}" type="pres">
      <dgm:prSet presAssocID="{93BF90E0-D7EB-4340-B95F-2E608ED378F7}" presName="thickLine" presStyleLbl="alignNode1" presStyleIdx="3" presStyleCnt="8"/>
      <dgm:spPr/>
    </dgm:pt>
    <dgm:pt modelId="{F4E4CBA6-D79E-4807-B627-8DA953D6EDB8}" type="pres">
      <dgm:prSet presAssocID="{93BF90E0-D7EB-4340-B95F-2E608ED378F7}" presName="horz1" presStyleCnt="0"/>
      <dgm:spPr/>
    </dgm:pt>
    <dgm:pt modelId="{41203F8A-5B6F-43CE-98A2-B66ADF228306}" type="pres">
      <dgm:prSet presAssocID="{93BF90E0-D7EB-4340-B95F-2E608ED378F7}" presName="tx1" presStyleLbl="revTx" presStyleIdx="3" presStyleCnt="8"/>
      <dgm:spPr/>
    </dgm:pt>
    <dgm:pt modelId="{75512BD8-5B6C-4108-BB23-B6A6B391B94F}" type="pres">
      <dgm:prSet presAssocID="{93BF90E0-D7EB-4340-B95F-2E608ED378F7}" presName="vert1" presStyleCnt="0"/>
      <dgm:spPr/>
    </dgm:pt>
    <dgm:pt modelId="{A94E30C5-F9B9-4A72-A2E2-3FF8FA3EFF43}" type="pres">
      <dgm:prSet presAssocID="{D87DE630-9654-46E5-B516-819E3448E9C1}" presName="thickLine" presStyleLbl="alignNode1" presStyleIdx="4" presStyleCnt="8"/>
      <dgm:spPr/>
    </dgm:pt>
    <dgm:pt modelId="{9DB420B8-9E58-4261-983B-76D6FAC70CCC}" type="pres">
      <dgm:prSet presAssocID="{D87DE630-9654-46E5-B516-819E3448E9C1}" presName="horz1" presStyleCnt="0"/>
      <dgm:spPr/>
    </dgm:pt>
    <dgm:pt modelId="{42680A73-BCC2-4CE0-90E6-F2C24B268FE3}" type="pres">
      <dgm:prSet presAssocID="{D87DE630-9654-46E5-B516-819E3448E9C1}" presName="tx1" presStyleLbl="revTx" presStyleIdx="4" presStyleCnt="8"/>
      <dgm:spPr/>
    </dgm:pt>
    <dgm:pt modelId="{32771F52-BE39-4F25-A420-0A45A86158D3}" type="pres">
      <dgm:prSet presAssocID="{D87DE630-9654-46E5-B516-819E3448E9C1}" presName="vert1" presStyleCnt="0"/>
      <dgm:spPr/>
    </dgm:pt>
    <dgm:pt modelId="{1066CC81-8AC8-447C-833F-5F301298513D}" type="pres">
      <dgm:prSet presAssocID="{D1220CD7-A9D9-43A0-9AC0-F8F7AAF89D97}" presName="thickLine" presStyleLbl="alignNode1" presStyleIdx="5" presStyleCnt="8"/>
      <dgm:spPr/>
    </dgm:pt>
    <dgm:pt modelId="{C12D353A-AA2B-4A45-B1FF-48498E91A1DD}" type="pres">
      <dgm:prSet presAssocID="{D1220CD7-A9D9-43A0-9AC0-F8F7AAF89D97}" presName="horz1" presStyleCnt="0"/>
      <dgm:spPr/>
    </dgm:pt>
    <dgm:pt modelId="{9BC60A96-F33D-4E3D-B4DD-49C7F5D774E2}" type="pres">
      <dgm:prSet presAssocID="{D1220CD7-A9D9-43A0-9AC0-F8F7AAF89D97}" presName="tx1" presStyleLbl="revTx" presStyleIdx="5" presStyleCnt="8"/>
      <dgm:spPr/>
    </dgm:pt>
    <dgm:pt modelId="{D76D1299-4777-4238-852C-3C58F922A9C0}" type="pres">
      <dgm:prSet presAssocID="{D1220CD7-A9D9-43A0-9AC0-F8F7AAF89D97}" presName="vert1" presStyleCnt="0"/>
      <dgm:spPr/>
    </dgm:pt>
    <dgm:pt modelId="{2F3DA113-036D-4FF2-965F-2F86BBA5E129}" type="pres">
      <dgm:prSet presAssocID="{BB764E0D-0882-4DBE-B74A-6567845D9010}" presName="thickLine" presStyleLbl="alignNode1" presStyleIdx="6" presStyleCnt="8"/>
      <dgm:spPr/>
    </dgm:pt>
    <dgm:pt modelId="{9E1332CC-6041-475B-A049-1F7BAFBEB37D}" type="pres">
      <dgm:prSet presAssocID="{BB764E0D-0882-4DBE-B74A-6567845D9010}" presName="horz1" presStyleCnt="0"/>
      <dgm:spPr/>
    </dgm:pt>
    <dgm:pt modelId="{240619D7-F8F2-4F97-AD17-5647FF51EBE7}" type="pres">
      <dgm:prSet presAssocID="{BB764E0D-0882-4DBE-B74A-6567845D9010}" presName="tx1" presStyleLbl="revTx" presStyleIdx="6" presStyleCnt="8"/>
      <dgm:spPr/>
    </dgm:pt>
    <dgm:pt modelId="{EC575409-5114-4CA4-BD24-913F514FC65E}" type="pres">
      <dgm:prSet presAssocID="{BB764E0D-0882-4DBE-B74A-6567845D9010}" presName="vert1" presStyleCnt="0"/>
      <dgm:spPr/>
    </dgm:pt>
    <dgm:pt modelId="{79CF3544-266B-404C-A5C3-9575CB65B9BF}" type="pres">
      <dgm:prSet presAssocID="{38EE1546-AEC5-4177-BAAD-803763234CD1}" presName="thickLine" presStyleLbl="alignNode1" presStyleIdx="7" presStyleCnt="8"/>
      <dgm:spPr/>
    </dgm:pt>
    <dgm:pt modelId="{E0BA4C20-5CD1-4AC8-A03A-C225FC1E6E77}" type="pres">
      <dgm:prSet presAssocID="{38EE1546-AEC5-4177-BAAD-803763234CD1}" presName="horz1" presStyleCnt="0"/>
      <dgm:spPr/>
    </dgm:pt>
    <dgm:pt modelId="{7798C18A-D6F4-4901-8C6E-08E3BACA57E0}" type="pres">
      <dgm:prSet presAssocID="{38EE1546-AEC5-4177-BAAD-803763234CD1}" presName="tx1" presStyleLbl="revTx" presStyleIdx="7" presStyleCnt="8"/>
      <dgm:spPr/>
    </dgm:pt>
    <dgm:pt modelId="{37A8E4F3-8882-4A4B-B001-84954F9233BB}" type="pres">
      <dgm:prSet presAssocID="{38EE1546-AEC5-4177-BAAD-803763234CD1}" presName="vert1" presStyleCnt="0"/>
      <dgm:spPr/>
    </dgm:pt>
  </dgm:ptLst>
  <dgm:cxnLst>
    <dgm:cxn modelId="{7B522301-203E-43FB-B39F-0599D7E62B1E}" srcId="{426E610C-125A-448D-81BD-FCD0316FAEF1}" destId="{38EE1546-AEC5-4177-BAAD-803763234CD1}" srcOrd="7" destOrd="0" parTransId="{E20A3462-8D66-493B-818C-68B90D61835D}" sibTransId="{61AE9D45-2D1B-4720-B848-EDD9E9CDDE59}"/>
    <dgm:cxn modelId="{E01B9606-2B97-4C7D-9C64-1A9E50772FB5}" type="presOf" srcId="{E9C43724-32BC-4F97-8D76-D6D22DF0634A}" destId="{8568E461-DEBE-4810-A992-752F99CFC530}" srcOrd="0" destOrd="0" presId="urn:microsoft.com/office/officeart/2008/layout/LinedList"/>
    <dgm:cxn modelId="{2FFD1A09-CE0A-43C0-B32D-3FE98416B2BC}" type="presOf" srcId="{D87DE630-9654-46E5-B516-819E3448E9C1}" destId="{42680A73-BCC2-4CE0-90E6-F2C24B268FE3}" srcOrd="0" destOrd="0" presId="urn:microsoft.com/office/officeart/2008/layout/LinedList"/>
    <dgm:cxn modelId="{472F441E-A218-4C7A-8196-0A5BDC909BD2}" type="presOf" srcId="{72A832D3-EB66-4EED-8274-A1482C21E3A7}" destId="{049AE3B0-8804-455C-96C0-36251EF09CB9}" srcOrd="0" destOrd="0" presId="urn:microsoft.com/office/officeart/2008/layout/LinedList"/>
    <dgm:cxn modelId="{AF7A2431-8E14-44D4-85D9-50E4979E8177}" srcId="{426E610C-125A-448D-81BD-FCD0316FAEF1}" destId="{D1220CD7-A9D9-43A0-9AC0-F8F7AAF89D97}" srcOrd="5" destOrd="0" parTransId="{7B1EABB7-188F-418C-A397-8FCD3DF76DAE}" sibTransId="{ABA2FB26-1A9E-4B1D-AA41-51FDDC9FB989}"/>
    <dgm:cxn modelId="{E56E8564-E597-4021-8E07-9CA4FE5CAF6A}" srcId="{426E610C-125A-448D-81BD-FCD0316FAEF1}" destId="{D87DE630-9654-46E5-B516-819E3448E9C1}" srcOrd="4" destOrd="0" parTransId="{79727170-DDAF-465E-AD07-4E516CF2E1C0}" sibTransId="{2EA0D713-75DA-4E1E-8B04-112B625229F3}"/>
    <dgm:cxn modelId="{FD861E48-667A-492A-912E-F524115164D0}" type="presOf" srcId="{BB764E0D-0882-4DBE-B74A-6567845D9010}" destId="{240619D7-F8F2-4F97-AD17-5647FF51EBE7}" srcOrd="0" destOrd="0" presId="urn:microsoft.com/office/officeart/2008/layout/LinedList"/>
    <dgm:cxn modelId="{D80DA650-9498-48B4-9FFB-A62E1EDFC0B0}" srcId="{426E610C-125A-448D-81BD-FCD0316FAEF1}" destId="{E9C43724-32BC-4F97-8D76-D6D22DF0634A}" srcOrd="0" destOrd="0" parTransId="{3722613C-CD9E-4647-AF75-81522FFAEBAE}" sibTransId="{AA5B8FF1-C187-4617-BA3F-E526ECB79E4F}"/>
    <dgm:cxn modelId="{9F9ABD55-C018-494B-B64C-5BC58ABA9CF7}" srcId="{426E610C-125A-448D-81BD-FCD0316FAEF1}" destId="{BB764E0D-0882-4DBE-B74A-6567845D9010}" srcOrd="6" destOrd="0" parTransId="{7D8C86B6-259C-4723-9615-BAB540E00EA8}" sibTransId="{EC49DB58-F203-4BCA-A42E-51993F861508}"/>
    <dgm:cxn modelId="{B5855657-574F-4F4A-8C66-B89FC0C4D004}" type="presOf" srcId="{389AFFD0-508D-40B0-B751-D14C77C3D2AB}" destId="{04BF5365-20A7-4103-B527-E5C38E1DA209}" srcOrd="0" destOrd="0" presId="urn:microsoft.com/office/officeart/2008/layout/LinedList"/>
    <dgm:cxn modelId="{BE1B0397-3A6E-4AE4-A3F3-E3DB6D0D54CD}" type="presOf" srcId="{426E610C-125A-448D-81BD-FCD0316FAEF1}" destId="{762E5053-F964-4551-A15B-EF685E5255F8}" srcOrd="0" destOrd="0" presId="urn:microsoft.com/office/officeart/2008/layout/LinedList"/>
    <dgm:cxn modelId="{231DDBAC-24CC-41C0-9D74-68A4F2B6F33E}" srcId="{426E610C-125A-448D-81BD-FCD0316FAEF1}" destId="{93BF90E0-D7EB-4340-B95F-2E608ED378F7}" srcOrd="3" destOrd="0" parTransId="{B14C0845-8950-46D8-BC37-A4D9C1573AAF}" sibTransId="{1DF77017-9E85-4F5D-8577-8496BC6F0E52}"/>
    <dgm:cxn modelId="{AE5095B3-FC5A-4840-AD08-EDC26E992ADC}" type="presOf" srcId="{D1220CD7-A9D9-43A0-9AC0-F8F7AAF89D97}" destId="{9BC60A96-F33D-4E3D-B4DD-49C7F5D774E2}" srcOrd="0" destOrd="0" presId="urn:microsoft.com/office/officeart/2008/layout/LinedList"/>
    <dgm:cxn modelId="{0E7EDCBB-AB11-4431-8247-9FF20C225B44}" type="presOf" srcId="{38EE1546-AEC5-4177-BAAD-803763234CD1}" destId="{7798C18A-D6F4-4901-8C6E-08E3BACA57E0}" srcOrd="0" destOrd="0" presId="urn:microsoft.com/office/officeart/2008/layout/LinedList"/>
    <dgm:cxn modelId="{DE3496D2-C8FE-4B43-91BC-D05095A113E2}" type="presOf" srcId="{93BF90E0-D7EB-4340-B95F-2E608ED378F7}" destId="{41203F8A-5B6F-43CE-98A2-B66ADF228306}" srcOrd="0" destOrd="0" presId="urn:microsoft.com/office/officeart/2008/layout/LinedList"/>
    <dgm:cxn modelId="{79356DF8-9BA7-4DD3-AB49-9C0BD867F471}" srcId="{426E610C-125A-448D-81BD-FCD0316FAEF1}" destId="{389AFFD0-508D-40B0-B751-D14C77C3D2AB}" srcOrd="1" destOrd="0" parTransId="{49ADABFB-06F6-46C3-9138-C865FB656095}" sibTransId="{02523E07-75B2-4A6D-9D0E-A8D653092FA0}"/>
    <dgm:cxn modelId="{039E5BFF-4977-45B4-A982-B44F12203411}" srcId="{426E610C-125A-448D-81BD-FCD0316FAEF1}" destId="{72A832D3-EB66-4EED-8274-A1482C21E3A7}" srcOrd="2" destOrd="0" parTransId="{2DCAD686-C657-4922-888D-14A639DA0BC8}" sibTransId="{BD527714-9B9E-4F48-BAE4-09A4D21D9E49}"/>
    <dgm:cxn modelId="{5B1F9CDF-42A5-4C00-99A1-F6246D6C2953}" type="presParOf" srcId="{762E5053-F964-4551-A15B-EF685E5255F8}" destId="{01A1D100-AE3A-485C-9161-C0072E855268}" srcOrd="0" destOrd="0" presId="urn:microsoft.com/office/officeart/2008/layout/LinedList"/>
    <dgm:cxn modelId="{067F407A-797C-42DD-BD53-D95B97DE9BD1}" type="presParOf" srcId="{762E5053-F964-4551-A15B-EF685E5255F8}" destId="{C5E73E12-0D92-4F37-B4FB-1DA28100BDC4}" srcOrd="1" destOrd="0" presId="urn:microsoft.com/office/officeart/2008/layout/LinedList"/>
    <dgm:cxn modelId="{D9090B25-9BDD-45B9-BF2E-3AA5447D298E}" type="presParOf" srcId="{C5E73E12-0D92-4F37-B4FB-1DA28100BDC4}" destId="{8568E461-DEBE-4810-A992-752F99CFC530}" srcOrd="0" destOrd="0" presId="urn:microsoft.com/office/officeart/2008/layout/LinedList"/>
    <dgm:cxn modelId="{4B8F742D-B448-4CDD-BCF0-CEE84A5ABCF2}" type="presParOf" srcId="{C5E73E12-0D92-4F37-B4FB-1DA28100BDC4}" destId="{B5AFA10B-8B5F-45A0-9440-0ECB4C7BFA77}" srcOrd="1" destOrd="0" presId="urn:microsoft.com/office/officeart/2008/layout/LinedList"/>
    <dgm:cxn modelId="{96B6A1AA-F3C7-42A2-B85E-623AD8239647}" type="presParOf" srcId="{762E5053-F964-4551-A15B-EF685E5255F8}" destId="{F929F3D3-31E8-4ED6-8F09-94B4C3B9CAA0}" srcOrd="2" destOrd="0" presId="urn:microsoft.com/office/officeart/2008/layout/LinedList"/>
    <dgm:cxn modelId="{622C108A-29C5-4A69-803B-DBB36436D682}" type="presParOf" srcId="{762E5053-F964-4551-A15B-EF685E5255F8}" destId="{4710B548-60AE-47E4-BD13-A9B8AF27F988}" srcOrd="3" destOrd="0" presId="urn:microsoft.com/office/officeart/2008/layout/LinedList"/>
    <dgm:cxn modelId="{D5EF533C-10AF-43C4-A3B3-D130A8A971EB}" type="presParOf" srcId="{4710B548-60AE-47E4-BD13-A9B8AF27F988}" destId="{04BF5365-20A7-4103-B527-E5C38E1DA209}" srcOrd="0" destOrd="0" presId="urn:microsoft.com/office/officeart/2008/layout/LinedList"/>
    <dgm:cxn modelId="{9162A60D-8DE0-4693-9E13-E928878A0353}" type="presParOf" srcId="{4710B548-60AE-47E4-BD13-A9B8AF27F988}" destId="{541D0DE3-572E-4DC9-A6A0-70E6E6F0E02A}" srcOrd="1" destOrd="0" presId="urn:microsoft.com/office/officeart/2008/layout/LinedList"/>
    <dgm:cxn modelId="{6A6BDB32-840A-4F14-B3A5-1EC097FAFD57}" type="presParOf" srcId="{762E5053-F964-4551-A15B-EF685E5255F8}" destId="{4FD27C3C-B325-4A0D-BAE0-C8A20C33B79B}" srcOrd="4" destOrd="0" presId="urn:microsoft.com/office/officeart/2008/layout/LinedList"/>
    <dgm:cxn modelId="{3F5B6B78-7BAF-414F-9566-C62E4E30EF75}" type="presParOf" srcId="{762E5053-F964-4551-A15B-EF685E5255F8}" destId="{2BB681D6-E126-422C-B891-FCA5E2FBD082}" srcOrd="5" destOrd="0" presId="urn:microsoft.com/office/officeart/2008/layout/LinedList"/>
    <dgm:cxn modelId="{E140D656-24E0-4D84-8B4E-0808935AA779}" type="presParOf" srcId="{2BB681D6-E126-422C-B891-FCA5E2FBD082}" destId="{049AE3B0-8804-455C-96C0-36251EF09CB9}" srcOrd="0" destOrd="0" presId="urn:microsoft.com/office/officeart/2008/layout/LinedList"/>
    <dgm:cxn modelId="{1E74C04B-7A5B-43F4-B02A-9D9CC1F0B649}" type="presParOf" srcId="{2BB681D6-E126-422C-B891-FCA5E2FBD082}" destId="{55FB3A1C-2D1C-482F-9B02-08CA9CAAF131}" srcOrd="1" destOrd="0" presId="urn:microsoft.com/office/officeart/2008/layout/LinedList"/>
    <dgm:cxn modelId="{14CD65DF-404B-45EC-B0CF-0E6AEBA6A4A7}" type="presParOf" srcId="{762E5053-F964-4551-A15B-EF685E5255F8}" destId="{3C152118-0AC8-4C9A-B0D2-18650A0075ED}" srcOrd="6" destOrd="0" presId="urn:microsoft.com/office/officeart/2008/layout/LinedList"/>
    <dgm:cxn modelId="{6D84AE55-0191-477C-BAAF-247678A58649}" type="presParOf" srcId="{762E5053-F964-4551-A15B-EF685E5255F8}" destId="{F4E4CBA6-D79E-4807-B627-8DA953D6EDB8}" srcOrd="7" destOrd="0" presId="urn:microsoft.com/office/officeart/2008/layout/LinedList"/>
    <dgm:cxn modelId="{A13F8859-D740-4A04-97D3-7C63C2A8B7E9}" type="presParOf" srcId="{F4E4CBA6-D79E-4807-B627-8DA953D6EDB8}" destId="{41203F8A-5B6F-43CE-98A2-B66ADF228306}" srcOrd="0" destOrd="0" presId="urn:microsoft.com/office/officeart/2008/layout/LinedList"/>
    <dgm:cxn modelId="{04342109-AA88-4211-9DAA-5662C6EC3A13}" type="presParOf" srcId="{F4E4CBA6-D79E-4807-B627-8DA953D6EDB8}" destId="{75512BD8-5B6C-4108-BB23-B6A6B391B94F}" srcOrd="1" destOrd="0" presId="urn:microsoft.com/office/officeart/2008/layout/LinedList"/>
    <dgm:cxn modelId="{43438F17-C546-4AF2-B3D0-2BD27D091CA5}" type="presParOf" srcId="{762E5053-F964-4551-A15B-EF685E5255F8}" destId="{A94E30C5-F9B9-4A72-A2E2-3FF8FA3EFF43}" srcOrd="8" destOrd="0" presId="urn:microsoft.com/office/officeart/2008/layout/LinedList"/>
    <dgm:cxn modelId="{FFE57EE5-9798-4300-83C8-E6DE209F9DFF}" type="presParOf" srcId="{762E5053-F964-4551-A15B-EF685E5255F8}" destId="{9DB420B8-9E58-4261-983B-76D6FAC70CCC}" srcOrd="9" destOrd="0" presId="urn:microsoft.com/office/officeart/2008/layout/LinedList"/>
    <dgm:cxn modelId="{FF139489-B2FD-4E0E-A7AB-5346A3E59370}" type="presParOf" srcId="{9DB420B8-9E58-4261-983B-76D6FAC70CCC}" destId="{42680A73-BCC2-4CE0-90E6-F2C24B268FE3}" srcOrd="0" destOrd="0" presId="urn:microsoft.com/office/officeart/2008/layout/LinedList"/>
    <dgm:cxn modelId="{72D3C590-0840-40BA-B31F-0C2246BACAFD}" type="presParOf" srcId="{9DB420B8-9E58-4261-983B-76D6FAC70CCC}" destId="{32771F52-BE39-4F25-A420-0A45A86158D3}" srcOrd="1" destOrd="0" presId="urn:microsoft.com/office/officeart/2008/layout/LinedList"/>
    <dgm:cxn modelId="{2DF16FDD-C6DA-4864-82E9-A1E77D29AA7E}" type="presParOf" srcId="{762E5053-F964-4551-A15B-EF685E5255F8}" destId="{1066CC81-8AC8-447C-833F-5F301298513D}" srcOrd="10" destOrd="0" presId="urn:microsoft.com/office/officeart/2008/layout/LinedList"/>
    <dgm:cxn modelId="{5C3DEF4D-9AD7-4403-8046-3DB532DEB81C}" type="presParOf" srcId="{762E5053-F964-4551-A15B-EF685E5255F8}" destId="{C12D353A-AA2B-4A45-B1FF-48498E91A1DD}" srcOrd="11" destOrd="0" presId="urn:microsoft.com/office/officeart/2008/layout/LinedList"/>
    <dgm:cxn modelId="{C02B4406-2110-41BF-9A54-5F70E3F6B9F2}" type="presParOf" srcId="{C12D353A-AA2B-4A45-B1FF-48498E91A1DD}" destId="{9BC60A96-F33D-4E3D-B4DD-49C7F5D774E2}" srcOrd="0" destOrd="0" presId="urn:microsoft.com/office/officeart/2008/layout/LinedList"/>
    <dgm:cxn modelId="{84BD75DB-5CC5-41FA-A11D-F5783F3AB3B9}" type="presParOf" srcId="{C12D353A-AA2B-4A45-B1FF-48498E91A1DD}" destId="{D76D1299-4777-4238-852C-3C58F922A9C0}" srcOrd="1" destOrd="0" presId="urn:microsoft.com/office/officeart/2008/layout/LinedList"/>
    <dgm:cxn modelId="{CA016FC4-3284-4EFB-9832-5359150AAB2E}" type="presParOf" srcId="{762E5053-F964-4551-A15B-EF685E5255F8}" destId="{2F3DA113-036D-4FF2-965F-2F86BBA5E129}" srcOrd="12" destOrd="0" presId="urn:microsoft.com/office/officeart/2008/layout/LinedList"/>
    <dgm:cxn modelId="{DCB7DDDD-6FE7-4F93-9FBE-E3887B751154}" type="presParOf" srcId="{762E5053-F964-4551-A15B-EF685E5255F8}" destId="{9E1332CC-6041-475B-A049-1F7BAFBEB37D}" srcOrd="13" destOrd="0" presId="urn:microsoft.com/office/officeart/2008/layout/LinedList"/>
    <dgm:cxn modelId="{1A7BD9D2-9FDF-4205-9311-925B81D142E6}" type="presParOf" srcId="{9E1332CC-6041-475B-A049-1F7BAFBEB37D}" destId="{240619D7-F8F2-4F97-AD17-5647FF51EBE7}" srcOrd="0" destOrd="0" presId="urn:microsoft.com/office/officeart/2008/layout/LinedList"/>
    <dgm:cxn modelId="{409A890E-7FDA-4CAA-93D2-5B699D30C28A}" type="presParOf" srcId="{9E1332CC-6041-475B-A049-1F7BAFBEB37D}" destId="{EC575409-5114-4CA4-BD24-913F514FC65E}" srcOrd="1" destOrd="0" presId="urn:microsoft.com/office/officeart/2008/layout/LinedList"/>
    <dgm:cxn modelId="{4B4E7B78-0191-43FF-83A8-AFDC64443910}" type="presParOf" srcId="{762E5053-F964-4551-A15B-EF685E5255F8}" destId="{79CF3544-266B-404C-A5C3-9575CB65B9BF}" srcOrd="14" destOrd="0" presId="urn:microsoft.com/office/officeart/2008/layout/LinedList"/>
    <dgm:cxn modelId="{1A13DA3B-B428-4674-A238-8C5BF4630EA4}" type="presParOf" srcId="{762E5053-F964-4551-A15B-EF685E5255F8}" destId="{E0BA4C20-5CD1-4AC8-A03A-C225FC1E6E77}" srcOrd="15" destOrd="0" presId="urn:microsoft.com/office/officeart/2008/layout/LinedList"/>
    <dgm:cxn modelId="{E884C71A-F2A6-438D-A019-615B85D36B28}" type="presParOf" srcId="{E0BA4C20-5CD1-4AC8-A03A-C225FC1E6E77}" destId="{7798C18A-D6F4-4901-8C6E-08E3BACA57E0}" srcOrd="0" destOrd="0" presId="urn:microsoft.com/office/officeart/2008/layout/LinedList"/>
    <dgm:cxn modelId="{471A6F4A-E5E2-4A5F-935A-1F1151E40A8D}" type="presParOf" srcId="{E0BA4C20-5CD1-4AC8-A03A-C225FC1E6E77}" destId="{37A8E4F3-8882-4A4B-B001-84954F9233BB}"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83564AD-4B3D-474B-B1FA-858FA8136DC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8D518B0-E6F7-46C5-BD6B-60C9102FBAA6}">
      <dgm:prSet phldrT="[Text]" custT="1"/>
      <dgm:spPr/>
      <dgm:t>
        <a:bodyPr/>
        <a:lstStyle/>
        <a:p>
          <a:r>
            <a:rPr lang="en-US" sz="2400" dirty="0">
              <a:cs typeface="Segoe UI"/>
            </a:rPr>
            <a:t>Perelman School of Medicine​</a:t>
          </a:r>
          <a:endParaRPr lang="en-US" sz="2400" dirty="0"/>
        </a:p>
      </dgm:t>
    </dgm:pt>
    <dgm:pt modelId="{AC7D1C47-53F3-42A1-B056-70F360CABDC8}" type="parTrans" cxnId="{7D3B55CE-63A8-48F7-BBCE-DF8D4D2AAFDC}">
      <dgm:prSet/>
      <dgm:spPr/>
      <dgm:t>
        <a:bodyPr/>
        <a:lstStyle/>
        <a:p>
          <a:endParaRPr lang="en-US"/>
        </a:p>
      </dgm:t>
    </dgm:pt>
    <dgm:pt modelId="{25359327-C3EC-42DF-89FC-F2032069E2B4}" type="sibTrans" cxnId="{7D3B55CE-63A8-48F7-BBCE-DF8D4D2AAFDC}">
      <dgm:prSet/>
      <dgm:spPr/>
      <dgm:t>
        <a:bodyPr/>
        <a:lstStyle/>
        <a:p>
          <a:endParaRPr lang="en-US"/>
        </a:p>
      </dgm:t>
    </dgm:pt>
    <dgm:pt modelId="{DE31BDC1-F262-4864-AA2A-825801641D39}">
      <dgm:prSet custT="1"/>
      <dgm:spPr/>
      <dgm:t>
        <a:bodyPr/>
        <a:lstStyle/>
        <a:p>
          <a:r>
            <a:rPr lang="en-US" sz="2400" dirty="0">
              <a:cs typeface="Segoe UI"/>
            </a:rPr>
            <a:t>Providers Clinical Support System​</a:t>
          </a:r>
          <a:endParaRPr lang="en-US" sz="2400" dirty="0">
            <a:ea typeface="Calibri"/>
            <a:cs typeface="Segoe UI"/>
          </a:endParaRPr>
        </a:p>
      </dgm:t>
    </dgm:pt>
    <dgm:pt modelId="{B3FCB4E4-786D-4C5B-955B-DEA42B0054B5}" type="parTrans" cxnId="{9E5DC156-4005-4DF0-957A-3BA1BB7A84DD}">
      <dgm:prSet/>
      <dgm:spPr/>
      <dgm:t>
        <a:bodyPr/>
        <a:lstStyle/>
        <a:p>
          <a:endParaRPr lang="en-US"/>
        </a:p>
      </dgm:t>
    </dgm:pt>
    <dgm:pt modelId="{AA92BDB6-5CCF-4FDD-82A7-02EC2DD37BFB}" type="sibTrans" cxnId="{9E5DC156-4005-4DF0-957A-3BA1BB7A84DD}">
      <dgm:prSet/>
      <dgm:spPr/>
      <dgm:t>
        <a:bodyPr/>
        <a:lstStyle/>
        <a:p>
          <a:endParaRPr lang="en-US"/>
        </a:p>
      </dgm:t>
    </dgm:pt>
    <dgm:pt modelId="{297E3436-7043-49BA-B6E6-7F16AE9B387A}">
      <dgm:prSet custT="1"/>
      <dgm:spPr/>
      <dgm:t>
        <a:bodyPr/>
        <a:lstStyle/>
        <a:p>
          <a:r>
            <a:rPr lang="en-US" sz="2400">
              <a:cs typeface="Segoe UI"/>
            </a:rPr>
            <a:t>SAMHSA​</a:t>
          </a:r>
          <a:endParaRPr lang="en-US" sz="2400" dirty="0">
            <a:ea typeface="Calibri"/>
            <a:cs typeface="Segoe UI"/>
          </a:endParaRPr>
        </a:p>
      </dgm:t>
    </dgm:pt>
    <dgm:pt modelId="{AB0EF445-82E9-4F88-86D6-4DCF305EDE6E}" type="parTrans" cxnId="{72241EFB-C426-4772-A0DE-EE8E779FD99A}">
      <dgm:prSet/>
      <dgm:spPr/>
      <dgm:t>
        <a:bodyPr/>
        <a:lstStyle/>
        <a:p>
          <a:endParaRPr lang="en-US"/>
        </a:p>
      </dgm:t>
    </dgm:pt>
    <dgm:pt modelId="{A8924559-EFD7-4049-B6B2-9F29CF752CBE}" type="sibTrans" cxnId="{72241EFB-C426-4772-A0DE-EE8E779FD99A}">
      <dgm:prSet/>
      <dgm:spPr/>
      <dgm:t>
        <a:bodyPr/>
        <a:lstStyle/>
        <a:p>
          <a:endParaRPr lang="en-US"/>
        </a:p>
      </dgm:t>
    </dgm:pt>
    <dgm:pt modelId="{302CD28C-420D-442C-AC30-87B8A89FF434}">
      <dgm:prSet custT="1"/>
      <dgm:spPr/>
      <dgm:t>
        <a:bodyPr/>
        <a:lstStyle/>
        <a:p>
          <a:r>
            <a:rPr lang="en-US" sz="2400" dirty="0">
              <a:cs typeface="Segoe UI"/>
            </a:rPr>
            <a:t>Clinical Champions​</a:t>
          </a:r>
          <a:endParaRPr lang="en-US" sz="2400" dirty="0">
            <a:ea typeface="Calibri"/>
            <a:cs typeface="Segoe UI"/>
          </a:endParaRPr>
        </a:p>
      </dgm:t>
    </dgm:pt>
    <dgm:pt modelId="{F41EC788-F93F-40ED-803F-6E6732EEBF8A}" type="parTrans" cxnId="{289C1101-BF49-4B6E-A40E-4D4A32D161F5}">
      <dgm:prSet/>
      <dgm:spPr/>
      <dgm:t>
        <a:bodyPr/>
        <a:lstStyle/>
        <a:p>
          <a:endParaRPr lang="en-US"/>
        </a:p>
      </dgm:t>
    </dgm:pt>
    <dgm:pt modelId="{56779360-96D2-4F96-BFBF-C961A7F7FA48}" type="sibTrans" cxnId="{289C1101-BF49-4B6E-A40E-4D4A32D161F5}">
      <dgm:prSet/>
      <dgm:spPr/>
      <dgm:t>
        <a:bodyPr/>
        <a:lstStyle/>
        <a:p>
          <a:endParaRPr lang="en-US"/>
        </a:p>
      </dgm:t>
    </dgm:pt>
    <dgm:pt modelId="{6E5DE731-2EB7-45E0-A55D-5DF0D7CF9AD2}">
      <dgm:prSet custT="1"/>
      <dgm:spPr/>
      <dgm:t>
        <a:bodyPr/>
        <a:lstStyle/>
        <a:p>
          <a:r>
            <a:rPr lang="en-US" sz="2400" dirty="0">
              <a:cs typeface="Segoe UI"/>
            </a:rPr>
            <a:t>Continuing Education Trainers</a:t>
          </a:r>
          <a:endParaRPr lang="en-US" sz="2400" dirty="0">
            <a:ea typeface="Calibri"/>
            <a:cs typeface="Segoe UI"/>
          </a:endParaRPr>
        </a:p>
      </dgm:t>
    </dgm:pt>
    <dgm:pt modelId="{6291CD9F-01BD-4E7C-A55B-5F5568B979A6}" type="parTrans" cxnId="{F2C20960-F6BF-4BCE-B9A1-E24C28DE261F}">
      <dgm:prSet/>
      <dgm:spPr/>
      <dgm:t>
        <a:bodyPr/>
        <a:lstStyle/>
        <a:p>
          <a:endParaRPr lang="en-US"/>
        </a:p>
      </dgm:t>
    </dgm:pt>
    <dgm:pt modelId="{F75A9F42-BCDC-4F3F-BCDC-9B587BEB7307}" type="sibTrans" cxnId="{F2C20960-F6BF-4BCE-B9A1-E24C28DE261F}">
      <dgm:prSet/>
      <dgm:spPr/>
      <dgm:t>
        <a:bodyPr/>
        <a:lstStyle/>
        <a:p>
          <a:endParaRPr lang="en-US"/>
        </a:p>
      </dgm:t>
    </dgm:pt>
    <dgm:pt modelId="{35520108-F02F-47D3-91FC-FC2A16021EAE}" type="pres">
      <dgm:prSet presAssocID="{183564AD-4B3D-474B-B1FA-858FA8136DC8}" presName="vert0" presStyleCnt="0">
        <dgm:presLayoutVars>
          <dgm:dir/>
          <dgm:animOne val="branch"/>
          <dgm:animLvl val="lvl"/>
        </dgm:presLayoutVars>
      </dgm:prSet>
      <dgm:spPr/>
    </dgm:pt>
    <dgm:pt modelId="{EBAE1B7E-FEBE-419C-8D5C-75751CF62E32}" type="pres">
      <dgm:prSet presAssocID="{58D518B0-E6F7-46C5-BD6B-60C9102FBAA6}" presName="thickLine" presStyleLbl="alignNode1" presStyleIdx="0" presStyleCnt="5"/>
      <dgm:spPr/>
    </dgm:pt>
    <dgm:pt modelId="{C940E138-46D8-4637-A5E0-0849A581171B}" type="pres">
      <dgm:prSet presAssocID="{58D518B0-E6F7-46C5-BD6B-60C9102FBAA6}" presName="horz1" presStyleCnt="0"/>
      <dgm:spPr/>
    </dgm:pt>
    <dgm:pt modelId="{F857AD4B-BF63-4572-873E-843222456D34}" type="pres">
      <dgm:prSet presAssocID="{58D518B0-E6F7-46C5-BD6B-60C9102FBAA6}" presName="tx1" presStyleLbl="revTx" presStyleIdx="0" presStyleCnt="5"/>
      <dgm:spPr/>
    </dgm:pt>
    <dgm:pt modelId="{6B109249-88C0-4CFB-8240-95FA3D9D4D84}" type="pres">
      <dgm:prSet presAssocID="{58D518B0-E6F7-46C5-BD6B-60C9102FBAA6}" presName="vert1" presStyleCnt="0"/>
      <dgm:spPr/>
    </dgm:pt>
    <dgm:pt modelId="{8E9B02FE-B5A2-466F-8F85-7D1484E6FA7E}" type="pres">
      <dgm:prSet presAssocID="{DE31BDC1-F262-4864-AA2A-825801641D39}" presName="thickLine" presStyleLbl="alignNode1" presStyleIdx="1" presStyleCnt="5"/>
      <dgm:spPr/>
    </dgm:pt>
    <dgm:pt modelId="{9090872C-F3FF-4BC2-AEC7-CDD26BBCFA41}" type="pres">
      <dgm:prSet presAssocID="{DE31BDC1-F262-4864-AA2A-825801641D39}" presName="horz1" presStyleCnt="0"/>
      <dgm:spPr/>
    </dgm:pt>
    <dgm:pt modelId="{1C328754-5CE8-4F1A-9475-E68D71D93E9A}" type="pres">
      <dgm:prSet presAssocID="{DE31BDC1-F262-4864-AA2A-825801641D39}" presName="tx1" presStyleLbl="revTx" presStyleIdx="1" presStyleCnt="5"/>
      <dgm:spPr/>
    </dgm:pt>
    <dgm:pt modelId="{CFF55ABF-AD0E-4EAA-8D25-4F326862FEA8}" type="pres">
      <dgm:prSet presAssocID="{DE31BDC1-F262-4864-AA2A-825801641D39}" presName="vert1" presStyleCnt="0"/>
      <dgm:spPr/>
    </dgm:pt>
    <dgm:pt modelId="{CA3BBD9B-60BE-4E26-8F58-D4307740936D}" type="pres">
      <dgm:prSet presAssocID="{297E3436-7043-49BA-B6E6-7F16AE9B387A}" presName="thickLine" presStyleLbl="alignNode1" presStyleIdx="2" presStyleCnt="5"/>
      <dgm:spPr/>
    </dgm:pt>
    <dgm:pt modelId="{77D553C6-57F9-46B3-8929-9E02ABB06BF9}" type="pres">
      <dgm:prSet presAssocID="{297E3436-7043-49BA-B6E6-7F16AE9B387A}" presName="horz1" presStyleCnt="0"/>
      <dgm:spPr/>
    </dgm:pt>
    <dgm:pt modelId="{4A1046BF-DA89-4B5A-B814-E58FECA68B60}" type="pres">
      <dgm:prSet presAssocID="{297E3436-7043-49BA-B6E6-7F16AE9B387A}" presName="tx1" presStyleLbl="revTx" presStyleIdx="2" presStyleCnt="5"/>
      <dgm:spPr/>
    </dgm:pt>
    <dgm:pt modelId="{822E620E-218C-468D-B651-82BAC8487B7D}" type="pres">
      <dgm:prSet presAssocID="{297E3436-7043-49BA-B6E6-7F16AE9B387A}" presName="vert1" presStyleCnt="0"/>
      <dgm:spPr/>
    </dgm:pt>
    <dgm:pt modelId="{4D941BF3-A77A-4BEB-B548-5202E48B473E}" type="pres">
      <dgm:prSet presAssocID="{302CD28C-420D-442C-AC30-87B8A89FF434}" presName="thickLine" presStyleLbl="alignNode1" presStyleIdx="3" presStyleCnt="5"/>
      <dgm:spPr/>
    </dgm:pt>
    <dgm:pt modelId="{440C32D2-902A-48C5-88F6-A227AD14E09E}" type="pres">
      <dgm:prSet presAssocID="{302CD28C-420D-442C-AC30-87B8A89FF434}" presName="horz1" presStyleCnt="0"/>
      <dgm:spPr/>
    </dgm:pt>
    <dgm:pt modelId="{739CE9D2-8F67-48B5-AD27-F6F7197DDB49}" type="pres">
      <dgm:prSet presAssocID="{302CD28C-420D-442C-AC30-87B8A89FF434}" presName="tx1" presStyleLbl="revTx" presStyleIdx="3" presStyleCnt="5"/>
      <dgm:spPr/>
    </dgm:pt>
    <dgm:pt modelId="{374D0A23-07AF-43DE-8EA2-AE41529DB206}" type="pres">
      <dgm:prSet presAssocID="{302CD28C-420D-442C-AC30-87B8A89FF434}" presName="vert1" presStyleCnt="0"/>
      <dgm:spPr/>
    </dgm:pt>
    <dgm:pt modelId="{89636678-10E4-424F-A576-5B350638E280}" type="pres">
      <dgm:prSet presAssocID="{6E5DE731-2EB7-45E0-A55D-5DF0D7CF9AD2}" presName="thickLine" presStyleLbl="alignNode1" presStyleIdx="4" presStyleCnt="5"/>
      <dgm:spPr/>
    </dgm:pt>
    <dgm:pt modelId="{661CEA6C-EB4F-47E8-BC42-20877D6B9AD4}" type="pres">
      <dgm:prSet presAssocID="{6E5DE731-2EB7-45E0-A55D-5DF0D7CF9AD2}" presName="horz1" presStyleCnt="0"/>
      <dgm:spPr/>
    </dgm:pt>
    <dgm:pt modelId="{9C46ABEA-923D-4655-90CD-6FAFC62F71FC}" type="pres">
      <dgm:prSet presAssocID="{6E5DE731-2EB7-45E0-A55D-5DF0D7CF9AD2}" presName="tx1" presStyleLbl="revTx" presStyleIdx="4" presStyleCnt="5"/>
      <dgm:spPr/>
    </dgm:pt>
    <dgm:pt modelId="{04F80284-019A-460A-8A1C-A40E032ADF5C}" type="pres">
      <dgm:prSet presAssocID="{6E5DE731-2EB7-45E0-A55D-5DF0D7CF9AD2}" presName="vert1" presStyleCnt="0"/>
      <dgm:spPr/>
    </dgm:pt>
  </dgm:ptLst>
  <dgm:cxnLst>
    <dgm:cxn modelId="{289C1101-BF49-4B6E-A40E-4D4A32D161F5}" srcId="{183564AD-4B3D-474B-B1FA-858FA8136DC8}" destId="{302CD28C-420D-442C-AC30-87B8A89FF434}" srcOrd="3" destOrd="0" parTransId="{F41EC788-F93F-40ED-803F-6E6732EEBF8A}" sibTransId="{56779360-96D2-4F96-BFBF-C961A7F7FA48}"/>
    <dgm:cxn modelId="{FE70573A-F3D1-4BCB-A0E3-EC71D3738A97}" type="presOf" srcId="{297E3436-7043-49BA-B6E6-7F16AE9B387A}" destId="{4A1046BF-DA89-4B5A-B814-E58FECA68B60}" srcOrd="0" destOrd="0" presId="urn:microsoft.com/office/officeart/2008/layout/LinedList"/>
    <dgm:cxn modelId="{73AFD75B-645B-45F8-A2A1-298B0B4BD899}" type="presOf" srcId="{6E5DE731-2EB7-45E0-A55D-5DF0D7CF9AD2}" destId="{9C46ABEA-923D-4655-90CD-6FAFC62F71FC}" srcOrd="0" destOrd="0" presId="urn:microsoft.com/office/officeart/2008/layout/LinedList"/>
    <dgm:cxn modelId="{F2C20960-F6BF-4BCE-B9A1-E24C28DE261F}" srcId="{183564AD-4B3D-474B-B1FA-858FA8136DC8}" destId="{6E5DE731-2EB7-45E0-A55D-5DF0D7CF9AD2}" srcOrd="4" destOrd="0" parTransId="{6291CD9F-01BD-4E7C-A55B-5F5568B979A6}" sibTransId="{F75A9F42-BCDC-4F3F-BCDC-9B587BEB7307}"/>
    <dgm:cxn modelId="{7D86B756-0EBB-4571-94D5-1D9AEE50C381}" type="presOf" srcId="{58D518B0-E6F7-46C5-BD6B-60C9102FBAA6}" destId="{F857AD4B-BF63-4572-873E-843222456D34}" srcOrd="0" destOrd="0" presId="urn:microsoft.com/office/officeart/2008/layout/LinedList"/>
    <dgm:cxn modelId="{9E5DC156-4005-4DF0-957A-3BA1BB7A84DD}" srcId="{183564AD-4B3D-474B-B1FA-858FA8136DC8}" destId="{DE31BDC1-F262-4864-AA2A-825801641D39}" srcOrd="1" destOrd="0" parTransId="{B3FCB4E4-786D-4C5B-955B-DEA42B0054B5}" sibTransId="{AA92BDB6-5CCF-4FDD-82A7-02EC2DD37BFB}"/>
    <dgm:cxn modelId="{2E81F8B8-1B9A-402B-8C18-43237F5161C4}" type="presOf" srcId="{302CD28C-420D-442C-AC30-87B8A89FF434}" destId="{739CE9D2-8F67-48B5-AD27-F6F7197DDB49}" srcOrd="0" destOrd="0" presId="urn:microsoft.com/office/officeart/2008/layout/LinedList"/>
    <dgm:cxn modelId="{5DC6AFC4-3DE5-4A48-9A31-CE013E31FBCF}" type="presOf" srcId="{183564AD-4B3D-474B-B1FA-858FA8136DC8}" destId="{35520108-F02F-47D3-91FC-FC2A16021EAE}" srcOrd="0" destOrd="0" presId="urn:microsoft.com/office/officeart/2008/layout/LinedList"/>
    <dgm:cxn modelId="{7D3B55CE-63A8-48F7-BBCE-DF8D4D2AAFDC}" srcId="{183564AD-4B3D-474B-B1FA-858FA8136DC8}" destId="{58D518B0-E6F7-46C5-BD6B-60C9102FBAA6}" srcOrd="0" destOrd="0" parTransId="{AC7D1C47-53F3-42A1-B056-70F360CABDC8}" sibTransId="{25359327-C3EC-42DF-89FC-F2032069E2B4}"/>
    <dgm:cxn modelId="{7C9472EC-E55E-4028-BCFE-F35D81CD92CE}" type="presOf" srcId="{DE31BDC1-F262-4864-AA2A-825801641D39}" destId="{1C328754-5CE8-4F1A-9475-E68D71D93E9A}" srcOrd="0" destOrd="0" presId="urn:microsoft.com/office/officeart/2008/layout/LinedList"/>
    <dgm:cxn modelId="{72241EFB-C426-4772-A0DE-EE8E779FD99A}" srcId="{183564AD-4B3D-474B-B1FA-858FA8136DC8}" destId="{297E3436-7043-49BA-B6E6-7F16AE9B387A}" srcOrd="2" destOrd="0" parTransId="{AB0EF445-82E9-4F88-86D6-4DCF305EDE6E}" sibTransId="{A8924559-EFD7-4049-B6B2-9F29CF752CBE}"/>
    <dgm:cxn modelId="{AB5A33D1-4696-4B76-8AE9-D10D4D806172}" type="presParOf" srcId="{35520108-F02F-47D3-91FC-FC2A16021EAE}" destId="{EBAE1B7E-FEBE-419C-8D5C-75751CF62E32}" srcOrd="0" destOrd="0" presId="urn:microsoft.com/office/officeart/2008/layout/LinedList"/>
    <dgm:cxn modelId="{A86C4345-5564-4F7B-8A4F-D162BF1D4881}" type="presParOf" srcId="{35520108-F02F-47D3-91FC-FC2A16021EAE}" destId="{C940E138-46D8-4637-A5E0-0849A581171B}" srcOrd="1" destOrd="0" presId="urn:microsoft.com/office/officeart/2008/layout/LinedList"/>
    <dgm:cxn modelId="{5C4D160D-4BDB-46BC-9726-537E7018FC67}" type="presParOf" srcId="{C940E138-46D8-4637-A5E0-0849A581171B}" destId="{F857AD4B-BF63-4572-873E-843222456D34}" srcOrd="0" destOrd="0" presId="urn:microsoft.com/office/officeart/2008/layout/LinedList"/>
    <dgm:cxn modelId="{ECD0F750-5878-4EB0-8E66-E5B1989D9F32}" type="presParOf" srcId="{C940E138-46D8-4637-A5E0-0849A581171B}" destId="{6B109249-88C0-4CFB-8240-95FA3D9D4D84}" srcOrd="1" destOrd="0" presId="urn:microsoft.com/office/officeart/2008/layout/LinedList"/>
    <dgm:cxn modelId="{FDFC7188-D065-4FBE-AF7A-1C8A9AE7B436}" type="presParOf" srcId="{35520108-F02F-47D3-91FC-FC2A16021EAE}" destId="{8E9B02FE-B5A2-466F-8F85-7D1484E6FA7E}" srcOrd="2" destOrd="0" presId="urn:microsoft.com/office/officeart/2008/layout/LinedList"/>
    <dgm:cxn modelId="{52F9E6D2-9928-4CA3-8FE9-E2A777395315}" type="presParOf" srcId="{35520108-F02F-47D3-91FC-FC2A16021EAE}" destId="{9090872C-F3FF-4BC2-AEC7-CDD26BBCFA41}" srcOrd="3" destOrd="0" presId="urn:microsoft.com/office/officeart/2008/layout/LinedList"/>
    <dgm:cxn modelId="{258A24BB-9FA0-430E-8653-E95B3BD0F7C3}" type="presParOf" srcId="{9090872C-F3FF-4BC2-AEC7-CDD26BBCFA41}" destId="{1C328754-5CE8-4F1A-9475-E68D71D93E9A}" srcOrd="0" destOrd="0" presId="urn:microsoft.com/office/officeart/2008/layout/LinedList"/>
    <dgm:cxn modelId="{CABE9C82-B116-4F04-94BA-2E966D6125D2}" type="presParOf" srcId="{9090872C-F3FF-4BC2-AEC7-CDD26BBCFA41}" destId="{CFF55ABF-AD0E-4EAA-8D25-4F326862FEA8}" srcOrd="1" destOrd="0" presId="urn:microsoft.com/office/officeart/2008/layout/LinedList"/>
    <dgm:cxn modelId="{6124292E-772C-4DB6-9365-9E2B3412EB2E}" type="presParOf" srcId="{35520108-F02F-47D3-91FC-FC2A16021EAE}" destId="{CA3BBD9B-60BE-4E26-8F58-D4307740936D}" srcOrd="4" destOrd="0" presId="urn:microsoft.com/office/officeart/2008/layout/LinedList"/>
    <dgm:cxn modelId="{8B212FEA-8662-4A63-8A92-6FE56CA1CCB0}" type="presParOf" srcId="{35520108-F02F-47D3-91FC-FC2A16021EAE}" destId="{77D553C6-57F9-46B3-8929-9E02ABB06BF9}" srcOrd="5" destOrd="0" presId="urn:microsoft.com/office/officeart/2008/layout/LinedList"/>
    <dgm:cxn modelId="{84D38080-4CF0-4D52-B5EF-6714EDF69817}" type="presParOf" srcId="{77D553C6-57F9-46B3-8929-9E02ABB06BF9}" destId="{4A1046BF-DA89-4B5A-B814-E58FECA68B60}" srcOrd="0" destOrd="0" presId="urn:microsoft.com/office/officeart/2008/layout/LinedList"/>
    <dgm:cxn modelId="{6C8C0FDE-14B4-4159-82A6-99695FA1375E}" type="presParOf" srcId="{77D553C6-57F9-46B3-8929-9E02ABB06BF9}" destId="{822E620E-218C-468D-B651-82BAC8487B7D}" srcOrd="1" destOrd="0" presId="urn:microsoft.com/office/officeart/2008/layout/LinedList"/>
    <dgm:cxn modelId="{4A241C20-E4D0-4568-8FA2-B6F3B8803EC6}" type="presParOf" srcId="{35520108-F02F-47D3-91FC-FC2A16021EAE}" destId="{4D941BF3-A77A-4BEB-B548-5202E48B473E}" srcOrd="6" destOrd="0" presId="urn:microsoft.com/office/officeart/2008/layout/LinedList"/>
    <dgm:cxn modelId="{5E83634F-2961-4849-ABC1-B57E17E5956A}" type="presParOf" srcId="{35520108-F02F-47D3-91FC-FC2A16021EAE}" destId="{440C32D2-902A-48C5-88F6-A227AD14E09E}" srcOrd="7" destOrd="0" presId="urn:microsoft.com/office/officeart/2008/layout/LinedList"/>
    <dgm:cxn modelId="{D3A0C731-658C-470E-9BAC-A998AD2C7585}" type="presParOf" srcId="{440C32D2-902A-48C5-88F6-A227AD14E09E}" destId="{739CE9D2-8F67-48B5-AD27-F6F7197DDB49}" srcOrd="0" destOrd="0" presId="urn:microsoft.com/office/officeart/2008/layout/LinedList"/>
    <dgm:cxn modelId="{DEE06557-3E1F-4677-85E8-0656518E4E63}" type="presParOf" srcId="{440C32D2-902A-48C5-88F6-A227AD14E09E}" destId="{374D0A23-07AF-43DE-8EA2-AE41529DB206}" srcOrd="1" destOrd="0" presId="urn:microsoft.com/office/officeart/2008/layout/LinedList"/>
    <dgm:cxn modelId="{9AE75F99-6049-4431-A9E3-BBE6B3804B64}" type="presParOf" srcId="{35520108-F02F-47D3-91FC-FC2A16021EAE}" destId="{89636678-10E4-424F-A576-5B350638E280}" srcOrd="8" destOrd="0" presId="urn:microsoft.com/office/officeart/2008/layout/LinedList"/>
    <dgm:cxn modelId="{4055A1B6-DD72-41F9-B6BD-C4680F16F6D5}" type="presParOf" srcId="{35520108-F02F-47D3-91FC-FC2A16021EAE}" destId="{661CEA6C-EB4F-47E8-BC42-20877D6B9AD4}" srcOrd="9" destOrd="0" presId="urn:microsoft.com/office/officeart/2008/layout/LinedList"/>
    <dgm:cxn modelId="{CD3B732C-FC0F-4E8C-80FD-E3DAC5236917}" type="presParOf" srcId="{661CEA6C-EB4F-47E8-BC42-20877D6B9AD4}" destId="{9C46ABEA-923D-4655-90CD-6FAFC62F71FC}" srcOrd="0" destOrd="0" presId="urn:microsoft.com/office/officeart/2008/layout/LinedList"/>
    <dgm:cxn modelId="{646924BE-9F36-43F2-9DAF-DC289C47B77F}" type="presParOf" srcId="{661CEA6C-EB4F-47E8-BC42-20877D6B9AD4}" destId="{04F80284-019A-460A-8A1C-A40E032ADF5C}" srcOrd="1" destOrd="0" presId="urn:microsoft.com/office/officeart/2008/layout/Lin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13E2E5-B127-4CBF-97E3-5E7096AFCD8C}" type="doc">
      <dgm:prSet loTypeId="urn:microsoft.com/office/officeart/2005/8/layout/hList1" loCatId="list" qsTypeId="urn:microsoft.com/office/officeart/2005/8/quickstyle/simple2" qsCatId="simple" csTypeId="urn:microsoft.com/office/officeart/2005/8/colors/accent2_2" csCatId="accent2" phldr="1"/>
      <dgm:spPr/>
      <dgm:t>
        <a:bodyPr/>
        <a:lstStyle/>
        <a:p>
          <a:endParaRPr lang="en-US"/>
        </a:p>
      </dgm:t>
    </dgm:pt>
    <dgm:pt modelId="{048DA12A-2A89-41F9-996C-229EF85D286F}">
      <dgm:prSet/>
      <dgm:spPr>
        <a:solidFill>
          <a:schemeClr val="accent2">
            <a:lumMod val="20000"/>
            <a:lumOff val="80000"/>
          </a:schemeClr>
        </a:solidFill>
      </dgm:spPr>
      <dgm:t>
        <a:bodyPr/>
        <a:lstStyle/>
        <a:p>
          <a:r>
            <a:rPr lang="en-US" b="1" i="0" baseline="0">
              <a:latin typeface="Calibri Light" panose="020F0302020204030204"/>
            </a:rPr>
            <a:t>Fewer</a:t>
          </a:r>
          <a:r>
            <a:rPr lang="en-US" b="1" i="0" baseline="0"/>
            <a:t> than 25%</a:t>
          </a:r>
          <a:r>
            <a:rPr lang="en-US" b="0" i="0" baseline="0"/>
            <a:t> of patients with opioid use disorder (OUD) receive medications for opioid use disorder (MOUD) in hospital settings</a:t>
          </a:r>
          <a:endParaRPr lang="en-US"/>
        </a:p>
      </dgm:t>
    </dgm:pt>
    <dgm:pt modelId="{D9BC3149-C734-4FF7-BC02-8FFF9D6665AF}" type="parTrans" cxnId="{42D0F99A-327D-45F9-9A78-815F96123F1B}">
      <dgm:prSet/>
      <dgm:spPr/>
      <dgm:t>
        <a:bodyPr/>
        <a:lstStyle/>
        <a:p>
          <a:endParaRPr lang="en-US"/>
        </a:p>
      </dgm:t>
    </dgm:pt>
    <dgm:pt modelId="{A21AB791-CF2F-47E5-88D8-33B455300046}" type="sibTrans" cxnId="{42D0F99A-327D-45F9-9A78-815F96123F1B}">
      <dgm:prSet/>
      <dgm:spPr/>
      <dgm:t>
        <a:bodyPr/>
        <a:lstStyle/>
        <a:p>
          <a:endParaRPr lang="en-US"/>
        </a:p>
      </dgm:t>
    </dgm:pt>
    <dgm:pt modelId="{A70541CE-139E-4DDB-B814-2EC8C58037DA}">
      <dgm:prSet/>
      <dgm:spPr/>
      <dgm:t>
        <a:bodyPr/>
        <a:lstStyle/>
        <a:p>
          <a:r>
            <a:rPr lang="en-US" b="1" i="0" baseline="0"/>
            <a:t>Barriers</a:t>
          </a:r>
          <a:endParaRPr lang="en-US"/>
        </a:p>
      </dgm:t>
    </dgm:pt>
    <dgm:pt modelId="{7D7E2676-3049-49F5-9AB4-222AA773DDEC}" type="parTrans" cxnId="{F7C18837-935D-478C-BFE8-113A49684198}">
      <dgm:prSet/>
      <dgm:spPr/>
      <dgm:t>
        <a:bodyPr/>
        <a:lstStyle/>
        <a:p>
          <a:endParaRPr lang="en-US"/>
        </a:p>
      </dgm:t>
    </dgm:pt>
    <dgm:pt modelId="{8C6701C9-A7D1-40FD-B716-354E4FABCD48}" type="sibTrans" cxnId="{F7C18837-935D-478C-BFE8-113A49684198}">
      <dgm:prSet/>
      <dgm:spPr/>
      <dgm:t>
        <a:bodyPr/>
        <a:lstStyle/>
        <a:p>
          <a:endParaRPr lang="en-US"/>
        </a:p>
      </dgm:t>
    </dgm:pt>
    <dgm:pt modelId="{DD25DF31-8601-4609-B0AD-08AC05A47156}">
      <dgm:prSet/>
      <dgm:spPr>
        <a:solidFill>
          <a:schemeClr val="accent2">
            <a:lumMod val="20000"/>
            <a:lumOff val="80000"/>
          </a:schemeClr>
        </a:solidFill>
      </dgm:spPr>
      <dgm:t>
        <a:bodyPr/>
        <a:lstStyle/>
        <a:p>
          <a:pPr rtl="0"/>
          <a:r>
            <a:rPr lang="en-US" b="1" i="0" baseline="0"/>
            <a:t>Insufficient training </a:t>
          </a:r>
          <a:r>
            <a:rPr lang="en-US" b="0" i="0" baseline="0"/>
            <a:t>for providers in evidence-based treatments like buprenorphine </a:t>
          </a:r>
          <a:endParaRPr lang="en-US" b="0" i="1" baseline="0">
            <a:latin typeface="Calibri Light" panose="020F0302020204030204"/>
          </a:endParaRPr>
        </a:p>
      </dgm:t>
    </dgm:pt>
    <dgm:pt modelId="{01701B43-68A9-470E-A639-B86F53A86478}" type="parTrans" cxnId="{D0FE2E46-D528-4B2A-8943-18ED77FA9E61}">
      <dgm:prSet/>
      <dgm:spPr/>
      <dgm:t>
        <a:bodyPr/>
        <a:lstStyle/>
        <a:p>
          <a:endParaRPr lang="en-US"/>
        </a:p>
      </dgm:t>
    </dgm:pt>
    <dgm:pt modelId="{E3E08A94-D730-4061-9447-40BFA47BE8E4}" type="sibTrans" cxnId="{D0FE2E46-D528-4B2A-8943-18ED77FA9E61}">
      <dgm:prSet/>
      <dgm:spPr/>
      <dgm:t>
        <a:bodyPr/>
        <a:lstStyle/>
        <a:p>
          <a:endParaRPr lang="en-US"/>
        </a:p>
      </dgm:t>
    </dgm:pt>
    <dgm:pt modelId="{EF42AD1B-0DCB-4FED-A47E-3FCBB26126D7}">
      <dgm:prSet/>
      <dgm:spPr>
        <a:solidFill>
          <a:schemeClr val="accent2">
            <a:lumMod val="20000"/>
            <a:lumOff val="80000"/>
          </a:schemeClr>
        </a:solidFill>
      </dgm:spPr>
      <dgm:t>
        <a:bodyPr/>
        <a:lstStyle/>
        <a:p>
          <a:r>
            <a:rPr lang="en-US" b="0" i="0" baseline="0"/>
            <a:t>Closing the gap in training is essential for </a:t>
          </a:r>
          <a:r>
            <a:rPr lang="en-US" b="1" i="0" baseline="0"/>
            <a:t>increasing MOUD initiation. </a:t>
          </a:r>
          <a:endParaRPr lang="en-US" b="1"/>
        </a:p>
      </dgm:t>
    </dgm:pt>
    <dgm:pt modelId="{44531CFF-ED87-4F62-9FCB-2D8C7A64E76D}" type="parTrans" cxnId="{BAD16200-1F8F-4A82-A96A-BE4CA5335C4D}">
      <dgm:prSet/>
      <dgm:spPr/>
      <dgm:t>
        <a:bodyPr/>
        <a:lstStyle/>
        <a:p>
          <a:endParaRPr lang="en-US"/>
        </a:p>
      </dgm:t>
    </dgm:pt>
    <dgm:pt modelId="{070F59FE-6DCC-4BE2-8E6C-ED63BD6B89D8}" type="sibTrans" cxnId="{BAD16200-1F8F-4A82-A96A-BE4CA5335C4D}">
      <dgm:prSet/>
      <dgm:spPr/>
      <dgm:t>
        <a:bodyPr/>
        <a:lstStyle/>
        <a:p>
          <a:endParaRPr lang="en-US"/>
        </a:p>
      </dgm:t>
    </dgm:pt>
    <dgm:pt modelId="{AE20A48F-78E3-4E18-8283-75C9BEB35A5F}">
      <dgm:prSet phldr="0"/>
      <dgm:spPr/>
      <dgm:t>
        <a:bodyPr/>
        <a:lstStyle/>
        <a:p>
          <a:pPr rtl="0"/>
          <a:r>
            <a:rPr lang="en-US" b="1" i="0" baseline="0">
              <a:latin typeface="Calibri Light" panose="020F0302020204030204"/>
            </a:rPr>
            <a:t>Problem</a:t>
          </a:r>
        </a:p>
      </dgm:t>
    </dgm:pt>
    <dgm:pt modelId="{058E69A8-8459-463E-8909-3C79513577BA}" type="parTrans" cxnId="{29AC51D4-494C-45D5-B0BF-E9833A7EF269}">
      <dgm:prSet/>
      <dgm:spPr/>
    </dgm:pt>
    <dgm:pt modelId="{EF996436-7C8C-444F-81A5-9E7FD3FC1B09}" type="sibTrans" cxnId="{29AC51D4-494C-45D5-B0BF-E9833A7EF269}">
      <dgm:prSet/>
      <dgm:spPr/>
    </dgm:pt>
    <dgm:pt modelId="{765467BA-38B9-4963-BFB7-F8930B1A2DF2}">
      <dgm:prSet phldr="0"/>
      <dgm:spPr/>
      <dgm:t>
        <a:bodyPr/>
        <a:lstStyle/>
        <a:p>
          <a:r>
            <a:rPr lang="en-US" b="1" i="0" baseline="0">
              <a:latin typeface="Calibri Light" panose="020F0302020204030204"/>
            </a:rPr>
            <a:t>Importance</a:t>
          </a:r>
          <a:endParaRPr lang="en-US"/>
        </a:p>
      </dgm:t>
    </dgm:pt>
    <dgm:pt modelId="{E31DFE09-B147-44D0-93D1-B4CC33D0B133}" type="parTrans" cxnId="{81F01A75-DA17-496F-84B7-F109700DC2D0}">
      <dgm:prSet/>
      <dgm:spPr/>
    </dgm:pt>
    <dgm:pt modelId="{63545BF2-5989-4543-A426-743D849E7DE9}" type="sibTrans" cxnId="{81F01A75-DA17-496F-84B7-F109700DC2D0}">
      <dgm:prSet/>
      <dgm:spPr/>
    </dgm:pt>
    <dgm:pt modelId="{C2CBDCFC-A34C-4B70-8D45-0B6C37D9AED8}" type="pres">
      <dgm:prSet presAssocID="{FA13E2E5-B127-4CBF-97E3-5E7096AFCD8C}" presName="Name0" presStyleCnt="0">
        <dgm:presLayoutVars>
          <dgm:dir/>
          <dgm:animLvl val="lvl"/>
          <dgm:resizeHandles val="exact"/>
        </dgm:presLayoutVars>
      </dgm:prSet>
      <dgm:spPr/>
    </dgm:pt>
    <dgm:pt modelId="{A289E48C-1A62-4790-B572-832480FD14BA}" type="pres">
      <dgm:prSet presAssocID="{AE20A48F-78E3-4E18-8283-75C9BEB35A5F}" presName="composite" presStyleCnt="0"/>
      <dgm:spPr/>
    </dgm:pt>
    <dgm:pt modelId="{6E1714A5-70C9-4592-A4B5-BE2D1E90CF9F}" type="pres">
      <dgm:prSet presAssocID="{AE20A48F-78E3-4E18-8283-75C9BEB35A5F}" presName="parTx" presStyleLbl="alignNode1" presStyleIdx="0" presStyleCnt="3">
        <dgm:presLayoutVars>
          <dgm:chMax val="0"/>
          <dgm:chPref val="0"/>
          <dgm:bulletEnabled val="1"/>
        </dgm:presLayoutVars>
      </dgm:prSet>
      <dgm:spPr/>
    </dgm:pt>
    <dgm:pt modelId="{E3663DC2-56A4-4C04-AE13-11ED7B10D2E9}" type="pres">
      <dgm:prSet presAssocID="{AE20A48F-78E3-4E18-8283-75C9BEB35A5F}" presName="desTx" presStyleLbl="alignAccFollowNode1" presStyleIdx="0" presStyleCnt="3">
        <dgm:presLayoutVars>
          <dgm:bulletEnabled val="1"/>
        </dgm:presLayoutVars>
      </dgm:prSet>
      <dgm:spPr/>
    </dgm:pt>
    <dgm:pt modelId="{06D3A26F-C255-49D6-B0D2-8860F952044E}" type="pres">
      <dgm:prSet presAssocID="{EF996436-7C8C-444F-81A5-9E7FD3FC1B09}" presName="space" presStyleCnt="0"/>
      <dgm:spPr/>
    </dgm:pt>
    <dgm:pt modelId="{B36B98CE-7DC8-4BBD-B6E1-DC1E19B8D064}" type="pres">
      <dgm:prSet presAssocID="{A70541CE-139E-4DDB-B814-2EC8C58037DA}" presName="composite" presStyleCnt="0"/>
      <dgm:spPr/>
    </dgm:pt>
    <dgm:pt modelId="{9BD42287-AE3E-4683-B257-F96480A6CC92}" type="pres">
      <dgm:prSet presAssocID="{A70541CE-139E-4DDB-B814-2EC8C58037DA}" presName="parTx" presStyleLbl="alignNode1" presStyleIdx="1" presStyleCnt="3">
        <dgm:presLayoutVars>
          <dgm:chMax val="0"/>
          <dgm:chPref val="0"/>
          <dgm:bulletEnabled val="1"/>
        </dgm:presLayoutVars>
      </dgm:prSet>
      <dgm:spPr/>
    </dgm:pt>
    <dgm:pt modelId="{FD870A99-5947-4987-B387-8FD6D99E52AD}" type="pres">
      <dgm:prSet presAssocID="{A70541CE-139E-4DDB-B814-2EC8C58037DA}" presName="desTx" presStyleLbl="alignAccFollowNode1" presStyleIdx="1" presStyleCnt="3">
        <dgm:presLayoutVars>
          <dgm:bulletEnabled val="1"/>
        </dgm:presLayoutVars>
      </dgm:prSet>
      <dgm:spPr/>
    </dgm:pt>
    <dgm:pt modelId="{2CB00520-5FE2-45A5-9259-BBB204E07DC6}" type="pres">
      <dgm:prSet presAssocID="{8C6701C9-A7D1-40FD-B716-354E4FABCD48}" presName="space" presStyleCnt="0"/>
      <dgm:spPr/>
    </dgm:pt>
    <dgm:pt modelId="{030CD917-D382-4958-9167-46A9B9D39BCB}" type="pres">
      <dgm:prSet presAssocID="{765467BA-38B9-4963-BFB7-F8930B1A2DF2}" presName="composite" presStyleCnt="0"/>
      <dgm:spPr/>
    </dgm:pt>
    <dgm:pt modelId="{9199A3B1-BB9B-4B17-9114-DE904E9C53F1}" type="pres">
      <dgm:prSet presAssocID="{765467BA-38B9-4963-BFB7-F8930B1A2DF2}" presName="parTx" presStyleLbl="alignNode1" presStyleIdx="2" presStyleCnt="3">
        <dgm:presLayoutVars>
          <dgm:chMax val="0"/>
          <dgm:chPref val="0"/>
          <dgm:bulletEnabled val="1"/>
        </dgm:presLayoutVars>
      </dgm:prSet>
      <dgm:spPr/>
    </dgm:pt>
    <dgm:pt modelId="{45233ADC-0FC9-4340-8D8D-952B9E44A026}" type="pres">
      <dgm:prSet presAssocID="{765467BA-38B9-4963-BFB7-F8930B1A2DF2}" presName="desTx" presStyleLbl="alignAccFollowNode1" presStyleIdx="2" presStyleCnt="3">
        <dgm:presLayoutVars>
          <dgm:bulletEnabled val="1"/>
        </dgm:presLayoutVars>
      </dgm:prSet>
      <dgm:spPr/>
    </dgm:pt>
  </dgm:ptLst>
  <dgm:cxnLst>
    <dgm:cxn modelId="{BAD16200-1F8F-4A82-A96A-BE4CA5335C4D}" srcId="{765467BA-38B9-4963-BFB7-F8930B1A2DF2}" destId="{EF42AD1B-0DCB-4FED-A47E-3FCBB26126D7}" srcOrd="0" destOrd="0" parTransId="{44531CFF-ED87-4F62-9FCB-2D8C7A64E76D}" sibTransId="{070F59FE-6DCC-4BE2-8E6C-ED63BD6B89D8}"/>
    <dgm:cxn modelId="{F7C18837-935D-478C-BFE8-113A49684198}" srcId="{FA13E2E5-B127-4CBF-97E3-5E7096AFCD8C}" destId="{A70541CE-139E-4DDB-B814-2EC8C58037DA}" srcOrd="1" destOrd="0" parTransId="{7D7E2676-3049-49F5-9AB4-222AA773DDEC}" sibTransId="{8C6701C9-A7D1-40FD-B716-354E4FABCD48}"/>
    <dgm:cxn modelId="{0E12713B-B80A-4A5F-A205-7FB4D8A79111}" type="presOf" srcId="{A70541CE-139E-4DDB-B814-2EC8C58037DA}" destId="{9BD42287-AE3E-4683-B257-F96480A6CC92}" srcOrd="0" destOrd="0" presId="urn:microsoft.com/office/officeart/2005/8/layout/hList1"/>
    <dgm:cxn modelId="{D0FE2E46-D528-4B2A-8943-18ED77FA9E61}" srcId="{A70541CE-139E-4DDB-B814-2EC8C58037DA}" destId="{DD25DF31-8601-4609-B0AD-08AC05A47156}" srcOrd="0" destOrd="0" parTransId="{01701B43-68A9-470E-A639-B86F53A86478}" sibTransId="{E3E08A94-D730-4061-9447-40BFA47BE8E4}"/>
    <dgm:cxn modelId="{81F01A75-DA17-496F-84B7-F109700DC2D0}" srcId="{FA13E2E5-B127-4CBF-97E3-5E7096AFCD8C}" destId="{765467BA-38B9-4963-BFB7-F8930B1A2DF2}" srcOrd="2" destOrd="0" parTransId="{E31DFE09-B147-44D0-93D1-B4CC33D0B133}" sibTransId="{63545BF2-5989-4543-A426-743D849E7DE9}"/>
    <dgm:cxn modelId="{DCD6FB55-AF8D-40EC-A400-21DB02DE5D0F}" type="presOf" srcId="{048DA12A-2A89-41F9-996C-229EF85D286F}" destId="{E3663DC2-56A4-4C04-AE13-11ED7B10D2E9}" srcOrd="0" destOrd="0" presId="urn:microsoft.com/office/officeart/2005/8/layout/hList1"/>
    <dgm:cxn modelId="{C8633458-8DFB-4D3F-B297-43F156DED5CF}" type="presOf" srcId="{DD25DF31-8601-4609-B0AD-08AC05A47156}" destId="{FD870A99-5947-4987-B387-8FD6D99E52AD}" srcOrd="0" destOrd="0" presId="urn:microsoft.com/office/officeart/2005/8/layout/hList1"/>
    <dgm:cxn modelId="{C946BB91-7C8D-4DFA-A1CF-F773FFF8F35A}" type="presOf" srcId="{AE20A48F-78E3-4E18-8283-75C9BEB35A5F}" destId="{6E1714A5-70C9-4592-A4B5-BE2D1E90CF9F}" srcOrd="0" destOrd="0" presId="urn:microsoft.com/office/officeart/2005/8/layout/hList1"/>
    <dgm:cxn modelId="{42D0F99A-327D-45F9-9A78-815F96123F1B}" srcId="{AE20A48F-78E3-4E18-8283-75C9BEB35A5F}" destId="{048DA12A-2A89-41F9-996C-229EF85D286F}" srcOrd="0" destOrd="0" parTransId="{D9BC3149-C734-4FF7-BC02-8FFF9D6665AF}" sibTransId="{A21AB791-CF2F-47E5-88D8-33B455300046}"/>
    <dgm:cxn modelId="{31219B9D-2F80-41F8-BAA2-465CBEEA08FE}" type="presOf" srcId="{EF42AD1B-0DCB-4FED-A47E-3FCBB26126D7}" destId="{45233ADC-0FC9-4340-8D8D-952B9E44A026}" srcOrd="0" destOrd="0" presId="urn:microsoft.com/office/officeart/2005/8/layout/hList1"/>
    <dgm:cxn modelId="{B27918BA-0E30-4D6A-AA6C-39D3F711520A}" type="presOf" srcId="{765467BA-38B9-4963-BFB7-F8930B1A2DF2}" destId="{9199A3B1-BB9B-4B17-9114-DE904E9C53F1}" srcOrd="0" destOrd="0" presId="urn:microsoft.com/office/officeart/2005/8/layout/hList1"/>
    <dgm:cxn modelId="{29AC51D4-494C-45D5-B0BF-E9833A7EF269}" srcId="{FA13E2E5-B127-4CBF-97E3-5E7096AFCD8C}" destId="{AE20A48F-78E3-4E18-8283-75C9BEB35A5F}" srcOrd="0" destOrd="0" parTransId="{058E69A8-8459-463E-8909-3C79513577BA}" sibTransId="{EF996436-7C8C-444F-81A5-9E7FD3FC1B09}"/>
    <dgm:cxn modelId="{A07094F2-A627-404B-BD55-75FD4019604D}" type="presOf" srcId="{FA13E2E5-B127-4CBF-97E3-5E7096AFCD8C}" destId="{C2CBDCFC-A34C-4B70-8D45-0B6C37D9AED8}" srcOrd="0" destOrd="0" presId="urn:microsoft.com/office/officeart/2005/8/layout/hList1"/>
    <dgm:cxn modelId="{8FBFB696-4BAA-4272-8CFB-0F17AEC18817}" type="presParOf" srcId="{C2CBDCFC-A34C-4B70-8D45-0B6C37D9AED8}" destId="{A289E48C-1A62-4790-B572-832480FD14BA}" srcOrd="0" destOrd="0" presId="urn:microsoft.com/office/officeart/2005/8/layout/hList1"/>
    <dgm:cxn modelId="{B083AEC1-5DF1-4FFD-9080-017E6E79490F}" type="presParOf" srcId="{A289E48C-1A62-4790-B572-832480FD14BA}" destId="{6E1714A5-70C9-4592-A4B5-BE2D1E90CF9F}" srcOrd="0" destOrd="0" presId="urn:microsoft.com/office/officeart/2005/8/layout/hList1"/>
    <dgm:cxn modelId="{F7738EFB-20E4-4003-A8BA-A0DDBAE1DBB7}" type="presParOf" srcId="{A289E48C-1A62-4790-B572-832480FD14BA}" destId="{E3663DC2-56A4-4C04-AE13-11ED7B10D2E9}" srcOrd="1" destOrd="0" presId="urn:microsoft.com/office/officeart/2005/8/layout/hList1"/>
    <dgm:cxn modelId="{13A0D2FE-BB92-4B5A-BBB4-683E14C4C744}" type="presParOf" srcId="{C2CBDCFC-A34C-4B70-8D45-0B6C37D9AED8}" destId="{06D3A26F-C255-49D6-B0D2-8860F952044E}" srcOrd="1" destOrd="0" presId="urn:microsoft.com/office/officeart/2005/8/layout/hList1"/>
    <dgm:cxn modelId="{FD8ABEE4-E64B-4BCB-BFE9-0A809A50A346}" type="presParOf" srcId="{C2CBDCFC-A34C-4B70-8D45-0B6C37D9AED8}" destId="{B36B98CE-7DC8-4BBD-B6E1-DC1E19B8D064}" srcOrd="2" destOrd="0" presId="urn:microsoft.com/office/officeart/2005/8/layout/hList1"/>
    <dgm:cxn modelId="{240C5D41-1D3D-46D0-9282-4DEF62DD6B65}" type="presParOf" srcId="{B36B98CE-7DC8-4BBD-B6E1-DC1E19B8D064}" destId="{9BD42287-AE3E-4683-B257-F96480A6CC92}" srcOrd="0" destOrd="0" presId="urn:microsoft.com/office/officeart/2005/8/layout/hList1"/>
    <dgm:cxn modelId="{A3A1EACB-68DC-4A1F-B9E3-A0FC99FB5C52}" type="presParOf" srcId="{B36B98CE-7DC8-4BBD-B6E1-DC1E19B8D064}" destId="{FD870A99-5947-4987-B387-8FD6D99E52AD}" srcOrd="1" destOrd="0" presId="urn:microsoft.com/office/officeart/2005/8/layout/hList1"/>
    <dgm:cxn modelId="{3F935091-E67A-40FC-A565-49447164A550}" type="presParOf" srcId="{C2CBDCFC-A34C-4B70-8D45-0B6C37D9AED8}" destId="{2CB00520-5FE2-45A5-9259-BBB204E07DC6}" srcOrd="3" destOrd="0" presId="urn:microsoft.com/office/officeart/2005/8/layout/hList1"/>
    <dgm:cxn modelId="{C6BFA627-9E0B-4D4F-A62B-EC879C623373}" type="presParOf" srcId="{C2CBDCFC-A34C-4B70-8D45-0B6C37D9AED8}" destId="{030CD917-D382-4958-9167-46A9B9D39BCB}" srcOrd="4" destOrd="0" presId="urn:microsoft.com/office/officeart/2005/8/layout/hList1"/>
    <dgm:cxn modelId="{1E65E9F2-60F7-4654-B566-CB78B16C3085}" type="presParOf" srcId="{030CD917-D382-4958-9167-46A9B9D39BCB}" destId="{9199A3B1-BB9B-4B17-9114-DE904E9C53F1}" srcOrd="0" destOrd="0" presId="urn:microsoft.com/office/officeart/2005/8/layout/hList1"/>
    <dgm:cxn modelId="{3BD53017-C20D-4817-809E-FC74E5EE6AA4}" type="presParOf" srcId="{030CD917-D382-4958-9167-46A9B9D39BCB}" destId="{45233ADC-0FC9-4340-8D8D-952B9E44A02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13E2E5-B127-4CBF-97E3-5E7096AFCD8C}" type="doc">
      <dgm:prSet loTypeId="urn:microsoft.com/office/officeart/2005/8/layout/hList1" loCatId="list" qsTypeId="urn:microsoft.com/office/officeart/2005/8/quickstyle/simple2" qsCatId="simple" csTypeId="urn:microsoft.com/office/officeart/2005/8/colors/accent2_2" csCatId="accent2" phldr="1"/>
      <dgm:spPr/>
      <dgm:t>
        <a:bodyPr/>
        <a:lstStyle/>
        <a:p>
          <a:endParaRPr lang="en-US"/>
        </a:p>
      </dgm:t>
    </dgm:pt>
    <dgm:pt modelId="{048DA12A-2A89-41F9-996C-229EF85D286F}">
      <dgm:prSet/>
      <dgm:spPr>
        <a:solidFill>
          <a:schemeClr val="accent2">
            <a:lumMod val="20000"/>
            <a:lumOff val="80000"/>
          </a:schemeClr>
        </a:solidFill>
      </dgm:spPr>
      <dgm:t>
        <a:bodyPr/>
        <a:lstStyle/>
        <a:p>
          <a:r>
            <a:rPr lang="en-US" b="1" i="0" baseline="0">
              <a:latin typeface="Calibri Light" panose="020F0302020204030204"/>
            </a:rPr>
            <a:t>Fewer</a:t>
          </a:r>
          <a:r>
            <a:rPr lang="en-US" b="1" i="0" baseline="0"/>
            <a:t> than 25%</a:t>
          </a:r>
          <a:r>
            <a:rPr lang="en-US" b="0" i="0" baseline="0"/>
            <a:t> of patients with opioid use disorder (OUD) receive medications for opioid use disorder (MOUD) in hospital settings</a:t>
          </a:r>
          <a:endParaRPr lang="en-US"/>
        </a:p>
      </dgm:t>
    </dgm:pt>
    <dgm:pt modelId="{D9BC3149-C734-4FF7-BC02-8FFF9D6665AF}" type="parTrans" cxnId="{42D0F99A-327D-45F9-9A78-815F96123F1B}">
      <dgm:prSet/>
      <dgm:spPr/>
      <dgm:t>
        <a:bodyPr/>
        <a:lstStyle/>
        <a:p>
          <a:endParaRPr lang="en-US"/>
        </a:p>
      </dgm:t>
    </dgm:pt>
    <dgm:pt modelId="{A21AB791-CF2F-47E5-88D8-33B455300046}" type="sibTrans" cxnId="{42D0F99A-327D-45F9-9A78-815F96123F1B}">
      <dgm:prSet/>
      <dgm:spPr/>
      <dgm:t>
        <a:bodyPr/>
        <a:lstStyle/>
        <a:p>
          <a:endParaRPr lang="en-US"/>
        </a:p>
      </dgm:t>
    </dgm:pt>
    <dgm:pt modelId="{A70541CE-139E-4DDB-B814-2EC8C58037DA}">
      <dgm:prSet/>
      <dgm:spPr/>
      <dgm:t>
        <a:bodyPr/>
        <a:lstStyle/>
        <a:p>
          <a:r>
            <a:rPr lang="en-US" b="1" i="0" baseline="0"/>
            <a:t>Barriers</a:t>
          </a:r>
          <a:endParaRPr lang="en-US"/>
        </a:p>
      </dgm:t>
    </dgm:pt>
    <dgm:pt modelId="{7D7E2676-3049-49F5-9AB4-222AA773DDEC}" type="parTrans" cxnId="{F7C18837-935D-478C-BFE8-113A49684198}">
      <dgm:prSet/>
      <dgm:spPr/>
      <dgm:t>
        <a:bodyPr/>
        <a:lstStyle/>
        <a:p>
          <a:endParaRPr lang="en-US"/>
        </a:p>
      </dgm:t>
    </dgm:pt>
    <dgm:pt modelId="{8C6701C9-A7D1-40FD-B716-354E4FABCD48}" type="sibTrans" cxnId="{F7C18837-935D-478C-BFE8-113A49684198}">
      <dgm:prSet/>
      <dgm:spPr/>
      <dgm:t>
        <a:bodyPr/>
        <a:lstStyle/>
        <a:p>
          <a:endParaRPr lang="en-US"/>
        </a:p>
      </dgm:t>
    </dgm:pt>
    <dgm:pt modelId="{DD25DF31-8601-4609-B0AD-08AC05A47156}">
      <dgm:prSet/>
      <dgm:spPr>
        <a:solidFill>
          <a:schemeClr val="accent2">
            <a:lumMod val="20000"/>
            <a:lumOff val="80000"/>
          </a:schemeClr>
        </a:solidFill>
      </dgm:spPr>
      <dgm:t>
        <a:bodyPr/>
        <a:lstStyle/>
        <a:p>
          <a:r>
            <a:rPr lang="en-US" b="1" i="0" baseline="0"/>
            <a:t>Insufficient training </a:t>
          </a:r>
          <a:r>
            <a:rPr lang="en-US" b="0" i="0" baseline="0"/>
            <a:t>for providers in evidence-based treatments like buprenorphine </a:t>
          </a:r>
          <a:endParaRPr lang="en-US" i="1"/>
        </a:p>
      </dgm:t>
    </dgm:pt>
    <dgm:pt modelId="{01701B43-68A9-470E-A639-B86F53A86478}" type="parTrans" cxnId="{D0FE2E46-D528-4B2A-8943-18ED77FA9E61}">
      <dgm:prSet/>
      <dgm:spPr/>
      <dgm:t>
        <a:bodyPr/>
        <a:lstStyle/>
        <a:p>
          <a:endParaRPr lang="en-US"/>
        </a:p>
      </dgm:t>
    </dgm:pt>
    <dgm:pt modelId="{E3E08A94-D730-4061-9447-40BFA47BE8E4}" type="sibTrans" cxnId="{D0FE2E46-D528-4B2A-8943-18ED77FA9E61}">
      <dgm:prSet/>
      <dgm:spPr/>
      <dgm:t>
        <a:bodyPr/>
        <a:lstStyle/>
        <a:p>
          <a:endParaRPr lang="en-US"/>
        </a:p>
      </dgm:t>
    </dgm:pt>
    <dgm:pt modelId="{D8F89717-E85C-444E-AB34-324035AACDFA}">
      <dgm:prSet/>
      <dgm:spPr/>
      <dgm:t>
        <a:bodyPr/>
        <a:lstStyle/>
        <a:p>
          <a:r>
            <a:rPr lang="en-US" b="1" i="0" baseline="0"/>
            <a:t>Importance</a:t>
          </a:r>
          <a:endParaRPr lang="en-US"/>
        </a:p>
      </dgm:t>
    </dgm:pt>
    <dgm:pt modelId="{27A7DC22-FCD0-4B5D-A65C-0BC61008D13D}" type="parTrans" cxnId="{0036DD07-FF53-48F0-AB10-1D8ADE5B43A1}">
      <dgm:prSet/>
      <dgm:spPr/>
      <dgm:t>
        <a:bodyPr/>
        <a:lstStyle/>
        <a:p>
          <a:endParaRPr lang="en-US"/>
        </a:p>
      </dgm:t>
    </dgm:pt>
    <dgm:pt modelId="{B04595D7-20A5-4331-BA5F-315004A18F7C}" type="sibTrans" cxnId="{0036DD07-FF53-48F0-AB10-1D8ADE5B43A1}">
      <dgm:prSet/>
      <dgm:spPr/>
      <dgm:t>
        <a:bodyPr/>
        <a:lstStyle/>
        <a:p>
          <a:endParaRPr lang="en-US"/>
        </a:p>
      </dgm:t>
    </dgm:pt>
    <dgm:pt modelId="{EF42AD1B-0DCB-4FED-A47E-3FCBB26126D7}">
      <dgm:prSet/>
      <dgm:spPr>
        <a:solidFill>
          <a:schemeClr val="accent2">
            <a:lumMod val="20000"/>
            <a:lumOff val="80000"/>
          </a:schemeClr>
        </a:solidFill>
      </dgm:spPr>
      <dgm:t>
        <a:bodyPr/>
        <a:lstStyle/>
        <a:p>
          <a:r>
            <a:rPr lang="en-US" b="0" i="0" baseline="0" dirty="0"/>
            <a:t>Closing the gap in training is essential for </a:t>
          </a:r>
          <a:r>
            <a:rPr lang="en-US" b="1" i="0" baseline="0" dirty="0"/>
            <a:t>increasing MOUD prescribing and administration. </a:t>
          </a:r>
          <a:endParaRPr lang="en-US" b="1" dirty="0"/>
        </a:p>
      </dgm:t>
    </dgm:pt>
    <dgm:pt modelId="{44531CFF-ED87-4F62-9FCB-2D8C7A64E76D}" type="parTrans" cxnId="{BAD16200-1F8F-4A82-A96A-BE4CA5335C4D}">
      <dgm:prSet/>
      <dgm:spPr/>
      <dgm:t>
        <a:bodyPr/>
        <a:lstStyle/>
        <a:p>
          <a:endParaRPr lang="en-US"/>
        </a:p>
      </dgm:t>
    </dgm:pt>
    <dgm:pt modelId="{070F59FE-6DCC-4BE2-8E6C-ED63BD6B89D8}" type="sibTrans" cxnId="{BAD16200-1F8F-4A82-A96A-BE4CA5335C4D}">
      <dgm:prSet/>
      <dgm:spPr/>
      <dgm:t>
        <a:bodyPr/>
        <a:lstStyle/>
        <a:p>
          <a:endParaRPr lang="en-US"/>
        </a:p>
      </dgm:t>
    </dgm:pt>
    <dgm:pt modelId="{AE20A48F-78E3-4E18-8283-75C9BEB35A5F}">
      <dgm:prSet phldr="0"/>
      <dgm:spPr/>
      <dgm:t>
        <a:bodyPr/>
        <a:lstStyle/>
        <a:p>
          <a:pPr rtl="0"/>
          <a:r>
            <a:rPr lang="en-US" b="1" i="0" baseline="0">
              <a:latin typeface="Calibri Light" panose="020F0302020204030204"/>
            </a:rPr>
            <a:t>Problem</a:t>
          </a:r>
        </a:p>
      </dgm:t>
    </dgm:pt>
    <dgm:pt modelId="{058E69A8-8459-463E-8909-3C79513577BA}" type="parTrans" cxnId="{29AC51D4-494C-45D5-B0BF-E9833A7EF269}">
      <dgm:prSet/>
      <dgm:spPr/>
    </dgm:pt>
    <dgm:pt modelId="{EF996436-7C8C-444F-81A5-9E7FD3FC1B09}" type="sibTrans" cxnId="{29AC51D4-494C-45D5-B0BF-E9833A7EF269}">
      <dgm:prSet/>
      <dgm:spPr/>
    </dgm:pt>
    <dgm:pt modelId="{C2CBDCFC-A34C-4B70-8D45-0B6C37D9AED8}" type="pres">
      <dgm:prSet presAssocID="{FA13E2E5-B127-4CBF-97E3-5E7096AFCD8C}" presName="Name0" presStyleCnt="0">
        <dgm:presLayoutVars>
          <dgm:dir/>
          <dgm:animLvl val="lvl"/>
          <dgm:resizeHandles val="exact"/>
        </dgm:presLayoutVars>
      </dgm:prSet>
      <dgm:spPr/>
    </dgm:pt>
    <dgm:pt modelId="{A289E48C-1A62-4790-B572-832480FD14BA}" type="pres">
      <dgm:prSet presAssocID="{AE20A48F-78E3-4E18-8283-75C9BEB35A5F}" presName="composite" presStyleCnt="0"/>
      <dgm:spPr/>
    </dgm:pt>
    <dgm:pt modelId="{6E1714A5-70C9-4592-A4B5-BE2D1E90CF9F}" type="pres">
      <dgm:prSet presAssocID="{AE20A48F-78E3-4E18-8283-75C9BEB35A5F}" presName="parTx" presStyleLbl="alignNode1" presStyleIdx="0" presStyleCnt="3">
        <dgm:presLayoutVars>
          <dgm:chMax val="0"/>
          <dgm:chPref val="0"/>
          <dgm:bulletEnabled val="1"/>
        </dgm:presLayoutVars>
      </dgm:prSet>
      <dgm:spPr/>
    </dgm:pt>
    <dgm:pt modelId="{E3663DC2-56A4-4C04-AE13-11ED7B10D2E9}" type="pres">
      <dgm:prSet presAssocID="{AE20A48F-78E3-4E18-8283-75C9BEB35A5F}" presName="desTx" presStyleLbl="alignAccFollowNode1" presStyleIdx="0" presStyleCnt="3">
        <dgm:presLayoutVars>
          <dgm:bulletEnabled val="1"/>
        </dgm:presLayoutVars>
      </dgm:prSet>
      <dgm:spPr/>
    </dgm:pt>
    <dgm:pt modelId="{06D3A26F-C255-49D6-B0D2-8860F952044E}" type="pres">
      <dgm:prSet presAssocID="{EF996436-7C8C-444F-81A5-9E7FD3FC1B09}" presName="space" presStyleCnt="0"/>
      <dgm:spPr/>
    </dgm:pt>
    <dgm:pt modelId="{B36B98CE-7DC8-4BBD-B6E1-DC1E19B8D064}" type="pres">
      <dgm:prSet presAssocID="{A70541CE-139E-4DDB-B814-2EC8C58037DA}" presName="composite" presStyleCnt="0"/>
      <dgm:spPr/>
    </dgm:pt>
    <dgm:pt modelId="{9BD42287-AE3E-4683-B257-F96480A6CC92}" type="pres">
      <dgm:prSet presAssocID="{A70541CE-139E-4DDB-B814-2EC8C58037DA}" presName="parTx" presStyleLbl="alignNode1" presStyleIdx="1" presStyleCnt="3">
        <dgm:presLayoutVars>
          <dgm:chMax val="0"/>
          <dgm:chPref val="0"/>
          <dgm:bulletEnabled val="1"/>
        </dgm:presLayoutVars>
      </dgm:prSet>
      <dgm:spPr/>
    </dgm:pt>
    <dgm:pt modelId="{FD870A99-5947-4987-B387-8FD6D99E52AD}" type="pres">
      <dgm:prSet presAssocID="{A70541CE-139E-4DDB-B814-2EC8C58037DA}" presName="desTx" presStyleLbl="alignAccFollowNode1" presStyleIdx="1" presStyleCnt="3">
        <dgm:presLayoutVars>
          <dgm:bulletEnabled val="1"/>
        </dgm:presLayoutVars>
      </dgm:prSet>
      <dgm:spPr/>
    </dgm:pt>
    <dgm:pt modelId="{0DBEA58E-C1EB-4C63-A870-D6258B617E4D}" type="pres">
      <dgm:prSet presAssocID="{8C6701C9-A7D1-40FD-B716-354E4FABCD48}" presName="space" presStyleCnt="0"/>
      <dgm:spPr/>
    </dgm:pt>
    <dgm:pt modelId="{96BF7EFF-FDFB-4208-A3C5-B292614E5E36}" type="pres">
      <dgm:prSet presAssocID="{D8F89717-E85C-444E-AB34-324035AACDFA}" presName="composite" presStyleCnt="0"/>
      <dgm:spPr/>
    </dgm:pt>
    <dgm:pt modelId="{C7018FD4-7E9A-482D-8206-6FAE12DE1C79}" type="pres">
      <dgm:prSet presAssocID="{D8F89717-E85C-444E-AB34-324035AACDFA}" presName="parTx" presStyleLbl="alignNode1" presStyleIdx="2" presStyleCnt="3">
        <dgm:presLayoutVars>
          <dgm:chMax val="0"/>
          <dgm:chPref val="0"/>
          <dgm:bulletEnabled val="1"/>
        </dgm:presLayoutVars>
      </dgm:prSet>
      <dgm:spPr/>
    </dgm:pt>
    <dgm:pt modelId="{249FA648-EF04-4B36-8555-843237A0439E}" type="pres">
      <dgm:prSet presAssocID="{D8F89717-E85C-444E-AB34-324035AACDFA}" presName="desTx" presStyleLbl="alignAccFollowNode1" presStyleIdx="2" presStyleCnt="3">
        <dgm:presLayoutVars>
          <dgm:bulletEnabled val="1"/>
        </dgm:presLayoutVars>
      </dgm:prSet>
      <dgm:spPr/>
    </dgm:pt>
  </dgm:ptLst>
  <dgm:cxnLst>
    <dgm:cxn modelId="{BAD16200-1F8F-4A82-A96A-BE4CA5335C4D}" srcId="{D8F89717-E85C-444E-AB34-324035AACDFA}" destId="{EF42AD1B-0DCB-4FED-A47E-3FCBB26126D7}" srcOrd="0" destOrd="0" parTransId="{44531CFF-ED87-4F62-9FCB-2D8C7A64E76D}" sibTransId="{070F59FE-6DCC-4BE2-8E6C-ED63BD6B89D8}"/>
    <dgm:cxn modelId="{0036DD07-FF53-48F0-AB10-1D8ADE5B43A1}" srcId="{FA13E2E5-B127-4CBF-97E3-5E7096AFCD8C}" destId="{D8F89717-E85C-444E-AB34-324035AACDFA}" srcOrd="2" destOrd="0" parTransId="{27A7DC22-FCD0-4B5D-A65C-0BC61008D13D}" sibTransId="{B04595D7-20A5-4331-BA5F-315004A18F7C}"/>
    <dgm:cxn modelId="{1A987927-FF58-4C59-AE72-8ADBAF835F94}" type="presOf" srcId="{EF42AD1B-0DCB-4FED-A47E-3FCBB26126D7}" destId="{249FA648-EF04-4B36-8555-843237A0439E}" srcOrd="0" destOrd="0" presId="urn:microsoft.com/office/officeart/2005/8/layout/hList1"/>
    <dgm:cxn modelId="{F7C18837-935D-478C-BFE8-113A49684198}" srcId="{FA13E2E5-B127-4CBF-97E3-5E7096AFCD8C}" destId="{A70541CE-139E-4DDB-B814-2EC8C58037DA}" srcOrd="1" destOrd="0" parTransId="{7D7E2676-3049-49F5-9AB4-222AA773DDEC}" sibTransId="{8C6701C9-A7D1-40FD-B716-354E4FABCD48}"/>
    <dgm:cxn modelId="{D0FE2E46-D528-4B2A-8943-18ED77FA9E61}" srcId="{A70541CE-139E-4DDB-B814-2EC8C58037DA}" destId="{DD25DF31-8601-4609-B0AD-08AC05A47156}" srcOrd="0" destOrd="0" parTransId="{01701B43-68A9-470E-A639-B86F53A86478}" sibTransId="{E3E08A94-D730-4061-9447-40BFA47BE8E4}"/>
    <dgm:cxn modelId="{C941FC4D-D10A-4C40-B447-6F01C6296EDE}" type="presOf" srcId="{D8F89717-E85C-444E-AB34-324035AACDFA}" destId="{C7018FD4-7E9A-482D-8206-6FAE12DE1C79}" srcOrd="0" destOrd="0" presId="urn:microsoft.com/office/officeart/2005/8/layout/hList1"/>
    <dgm:cxn modelId="{3C426382-69E6-4F67-AB13-8787CD12AFB7}" type="presOf" srcId="{AE20A48F-78E3-4E18-8283-75C9BEB35A5F}" destId="{6E1714A5-70C9-4592-A4B5-BE2D1E90CF9F}" srcOrd="0" destOrd="0" presId="urn:microsoft.com/office/officeart/2005/8/layout/hList1"/>
    <dgm:cxn modelId="{57B48E84-13CD-4C44-8603-8BE1C469871F}" type="presOf" srcId="{048DA12A-2A89-41F9-996C-229EF85D286F}" destId="{E3663DC2-56A4-4C04-AE13-11ED7B10D2E9}" srcOrd="0" destOrd="0" presId="urn:microsoft.com/office/officeart/2005/8/layout/hList1"/>
    <dgm:cxn modelId="{42D0F99A-327D-45F9-9A78-815F96123F1B}" srcId="{AE20A48F-78E3-4E18-8283-75C9BEB35A5F}" destId="{048DA12A-2A89-41F9-996C-229EF85D286F}" srcOrd="0" destOrd="0" parTransId="{D9BC3149-C734-4FF7-BC02-8FFF9D6665AF}" sibTransId="{A21AB791-CF2F-47E5-88D8-33B455300046}"/>
    <dgm:cxn modelId="{29AC51D4-494C-45D5-B0BF-E9833A7EF269}" srcId="{FA13E2E5-B127-4CBF-97E3-5E7096AFCD8C}" destId="{AE20A48F-78E3-4E18-8283-75C9BEB35A5F}" srcOrd="0" destOrd="0" parTransId="{058E69A8-8459-463E-8909-3C79513577BA}" sibTransId="{EF996436-7C8C-444F-81A5-9E7FD3FC1B09}"/>
    <dgm:cxn modelId="{278FCDDB-9D12-4B02-88AC-FD66159A3944}" type="presOf" srcId="{A70541CE-139E-4DDB-B814-2EC8C58037DA}" destId="{9BD42287-AE3E-4683-B257-F96480A6CC92}" srcOrd="0" destOrd="0" presId="urn:microsoft.com/office/officeart/2005/8/layout/hList1"/>
    <dgm:cxn modelId="{4A8090E5-D164-4C42-8952-CD7C190ED9F7}" type="presOf" srcId="{DD25DF31-8601-4609-B0AD-08AC05A47156}" destId="{FD870A99-5947-4987-B387-8FD6D99E52AD}" srcOrd="0" destOrd="0" presId="urn:microsoft.com/office/officeart/2005/8/layout/hList1"/>
    <dgm:cxn modelId="{A07094F2-A627-404B-BD55-75FD4019604D}" type="presOf" srcId="{FA13E2E5-B127-4CBF-97E3-5E7096AFCD8C}" destId="{C2CBDCFC-A34C-4B70-8D45-0B6C37D9AED8}" srcOrd="0" destOrd="0" presId="urn:microsoft.com/office/officeart/2005/8/layout/hList1"/>
    <dgm:cxn modelId="{5FD8D607-6AEE-4AF4-A14B-08D7A6309A58}" type="presParOf" srcId="{C2CBDCFC-A34C-4B70-8D45-0B6C37D9AED8}" destId="{A289E48C-1A62-4790-B572-832480FD14BA}" srcOrd="0" destOrd="0" presId="urn:microsoft.com/office/officeart/2005/8/layout/hList1"/>
    <dgm:cxn modelId="{1E351056-6F5C-4AD7-8923-D787D6D59671}" type="presParOf" srcId="{A289E48C-1A62-4790-B572-832480FD14BA}" destId="{6E1714A5-70C9-4592-A4B5-BE2D1E90CF9F}" srcOrd="0" destOrd="0" presId="urn:microsoft.com/office/officeart/2005/8/layout/hList1"/>
    <dgm:cxn modelId="{473B8CAA-7546-459C-93CD-7DA2F2C13E9C}" type="presParOf" srcId="{A289E48C-1A62-4790-B572-832480FD14BA}" destId="{E3663DC2-56A4-4C04-AE13-11ED7B10D2E9}" srcOrd="1" destOrd="0" presId="urn:microsoft.com/office/officeart/2005/8/layout/hList1"/>
    <dgm:cxn modelId="{C296BE38-0C46-4CAB-8812-B8D42E818047}" type="presParOf" srcId="{C2CBDCFC-A34C-4B70-8D45-0B6C37D9AED8}" destId="{06D3A26F-C255-49D6-B0D2-8860F952044E}" srcOrd="1" destOrd="0" presId="urn:microsoft.com/office/officeart/2005/8/layout/hList1"/>
    <dgm:cxn modelId="{F014A870-19DA-408A-A2D0-9F5C7E7372D7}" type="presParOf" srcId="{C2CBDCFC-A34C-4B70-8D45-0B6C37D9AED8}" destId="{B36B98CE-7DC8-4BBD-B6E1-DC1E19B8D064}" srcOrd="2" destOrd="0" presId="urn:microsoft.com/office/officeart/2005/8/layout/hList1"/>
    <dgm:cxn modelId="{E2350E5F-3F6A-4456-98A6-C43A23F0EFCA}" type="presParOf" srcId="{B36B98CE-7DC8-4BBD-B6E1-DC1E19B8D064}" destId="{9BD42287-AE3E-4683-B257-F96480A6CC92}" srcOrd="0" destOrd="0" presId="urn:microsoft.com/office/officeart/2005/8/layout/hList1"/>
    <dgm:cxn modelId="{F293D8DC-57CA-43AF-81AF-99A674770442}" type="presParOf" srcId="{B36B98CE-7DC8-4BBD-B6E1-DC1E19B8D064}" destId="{FD870A99-5947-4987-B387-8FD6D99E52AD}" srcOrd="1" destOrd="0" presId="urn:microsoft.com/office/officeart/2005/8/layout/hList1"/>
    <dgm:cxn modelId="{FBDD7C6B-9838-4421-A3C5-EE0618632832}" type="presParOf" srcId="{C2CBDCFC-A34C-4B70-8D45-0B6C37D9AED8}" destId="{0DBEA58E-C1EB-4C63-A870-D6258B617E4D}" srcOrd="3" destOrd="0" presId="urn:microsoft.com/office/officeart/2005/8/layout/hList1"/>
    <dgm:cxn modelId="{50D28372-CE89-4730-B135-F4766580EB7A}" type="presParOf" srcId="{C2CBDCFC-A34C-4B70-8D45-0B6C37D9AED8}" destId="{96BF7EFF-FDFB-4208-A3C5-B292614E5E36}" srcOrd="4" destOrd="0" presId="urn:microsoft.com/office/officeart/2005/8/layout/hList1"/>
    <dgm:cxn modelId="{1071C55E-137C-4D93-A5D2-E518802141F4}" type="presParOf" srcId="{96BF7EFF-FDFB-4208-A3C5-B292614E5E36}" destId="{C7018FD4-7E9A-482D-8206-6FAE12DE1C79}" srcOrd="0" destOrd="0" presId="urn:microsoft.com/office/officeart/2005/8/layout/hList1"/>
    <dgm:cxn modelId="{19DA6390-F800-40E6-8D27-046C33CF984F}" type="presParOf" srcId="{96BF7EFF-FDFB-4208-A3C5-B292614E5E36}" destId="{249FA648-EF04-4B36-8555-843237A0439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303178-63D2-4B36-B487-DD9FD7CFF9C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6A824AB-E3E1-486F-A013-11042F74EB31}">
      <dgm:prSet/>
      <dgm:spPr/>
      <dgm:t>
        <a:bodyPr/>
        <a:lstStyle/>
        <a:p>
          <a:r>
            <a:rPr lang="en-US"/>
            <a:t>Increase clinician preparedness across the continuum of learners to prescribe buprenorphine for OUD.</a:t>
          </a:r>
        </a:p>
      </dgm:t>
    </dgm:pt>
    <dgm:pt modelId="{44C5D212-7953-41F4-8153-087691FCC7E4}" type="parTrans" cxnId="{7B93A233-E617-4B88-A58D-D226DAF6F938}">
      <dgm:prSet/>
      <dgm:spPr/>
      <dgm:t>
        <a:bodyPr/>
        <a:lstStyle/>
        <a:p>
          <a:endParaRPr lang="en-US"/>
        </a:p>
      </dgm:t>
    </dgm:pt>
    <dgm:pt modelId="{5D965132-7C8B-4930-BDD3-36BAFDAC66B9}" type="sibTrans" cxnId="{7B93A233-E617-4B88-A58D-D226DAF6F938}">
      <dgm:prSet/>
      <dgm:spPr/>
      <dgm:t>
        <a:bodyPr/>
        <a:lstStyle/>
        <a:p>
          <a:endParaRPr lang="en-US"/>
        </a:p>
      </dgm:t>
    </dgm:pt>
    <dgm:pt modelId="{F0869B5C-B3D8-46C5-99D1-4FB33B965B6C}">
      <dgm:prSet/>
      <dgm:spPr/>
      <dgm:t>
        <a:bodyPr/>
        <a:lstStyle/>
        <a:p>
          <a:r>
            <a:rPr lang="en-US" dirty="0"/>
            <a:t>Implement and evaluate educational interventions targeting different learners: medical students, </a:t>
          </a:r>
          <a:r>
            <a:rPr lang="en-US" dirty="0" err="1"/>
            <a:t>housestaff</a:t>
          </a:r>
          <a:r>
            <a:rPr lang="en-US" dirty="0"/>
            <a:t>, APPs, and faculty.</a:t>
          </a:r>
        </a:p>
      </dgm:t>
    </dgm:pt>
    <dgm:pt modelId="{E8FA330E-EB42-47D9-8DE8-908A0D0F791D}" type="parTrans" cxnId="{EA739D3F-14FB-4BCF-BB16-E133D8BB7E90}">
      <dgm:prSet/>
      <dgm:spPr/>
      <dgm:t>
        <a:bodyPr/>
        <a:lstStyle/>
        <a:p>
          <a:endParaRPr lang="en-US"/>
        </a:p>
      </dgm:t>
    </dgm:pt>
    <dgm:pt modelId="{DD864AE2-68A4-40C7-8AF6-3C02A351478D}" type="sibTrans" cxnId="{EA739D3F-14FB-4BCF-BB16-E133D8BB7E90}">
      <dgm:prSet/>
      <dgm:spPr/>
      <dgm:t>
        <a:bodyPr/>
        <a:lstStyle/>
        <a:p>
          <a:endParaRPr lang="en-US"/>
        </a:p>
      </dgm:t>
    </dgm:pt>
    <dgm:pt modelId="{963656E4-7613-4509-B41E-9E1347C33A2A}">
      <dgm:prSet/>
      <dgm:spPr/>
      <dgm:t>
        <a:bodyPr/>
        <a:lstStyle/>
        <a:p>
          <a:r>
            <a:rPr lang="en-US" dirty="0"/>
            <a:t>Assess the impact on buprenorphine prescribing across inpatient and outpatient settings.</a:t>
          </a:r>
        </a:p>
      </dgm:t>
    </dgm:pt>
    <dgm:pt modelId="{6E7CA8E4-DE8B-4AEE-99A9-7309092A2792}" type="parTrans" cxnId="{0D15558B-36A8-4641-9A08-9694FAB7A22D}">
      <dgm:prSet/>
      <dgm:spPr/>
      <dgm:t>
        <a:bodyPr/>
        <a:lstStyle/>
        <a:p>
          <a:endParaRPr lang="en-US"/>
        </a:p>
      </dgm:t>
    </dgm:pt>
    <dgm:pt modelId="{92F3C952-F0E1-416F-A84A-5DB2A172E350}" type="sibTrans" cxnId="{0D15558B-36A8-4641-9A08-9694FAB7A22D}">
      <dgm:prSet/>
      <dgm:spPr/>
      <dgm:t>
        <a:bodyPr/>
        <a:lstStyle/>
        <a:p>
          <a:endParaRPr lang="en-US"/>
        </a:p>
      </dgm:t>
    </dgm:pt>
    <dgm:pt modelId="{65F030F5-DD19-4AFA-A8D1-1C6F9E412AAE}" type="pres">
      <dgm:prSet presAssocID="{DB303178-63D2-4B36-B487-DD9FD7CFF9CF}" presName="root" presStyleCnt="0">
        <dgm:presLayoutVars>
          <dgm:dir/>
          <dgm:resizeHandles val="exact"/>
        </dgm:presLayoutVars>
      </dgm:prSet>
      <dgm:spPr/>
    </dgm:pt>
    <dgm:pt modelId="{6EB3C58C-41B0-4A0D-85CD-E256191732E5}" type="pres">
      <dgm:prSet presAssocID="{56A824AB-E3E1-486F-A013-11042F74EB31}" presName="compNode" presStyleCnt="0"/>
      <dgm:spPr/>
    </dgm:pt>
    <dgm:pt modelId="{4533EA8E-42B9-4050-BEA4-DB7744E48D0E}" type="pres">
      <dgm:prSet presAssocID="{56A824AB-E3E1-486F-A013-11042F74EB31}" presName="bgRect" presStyleLbl="bgShp" presStyleIdx="0" presStyleCnt="3"/>
      <dgm:spPr/>
    </dgm:pt>
    <dgm:pt modelId="{6AE2096E-5251-4F34-9AD8-9CFFDE604530}" type="pres">
      <dgm:prSet presAssocID="{56A824AB-E3E1-486F-A013-11042F74EB3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A84EDEC5-7392-4002-867C-B7C74F67AB5C}" type="pres">
      <dgm:prSet presAssocID="{56A824AB-E3E1-486F-A013-11042F74EB31}" presName="spaceRect" presStyleCnt="0"/>
      <dgm:spPr/>
    </dgm:pt>
    <dgm:pt modelId="{6AAE959B-4150-4159-ABA1-87603C32A665}" type="pres">
      <dgm:prSet presAssocID="{56A824AB-E3E1-486F-A013-11042F74EB31}" presName="parTx" presStyleLbl="revTx" presStyleIdx="0" presStyleCnt="3" custLinFactNeighborX="0" custLinFactNeighborY="-17924">
        <dgm:presLayoutVars>
          <dgm:chMax val="0"/>
          <dgm:chPref val="0"/>
        </dgm:presLayoutVars>
      </dgm:prSet>
      <dgm:spPr/>
    </dgm:pt>
    <dgm:pt modelId="{CFD73F25-869F-4728-B7F8-F60CABF3A0DA}" type="pres">
      <dgm:prSet presAssocID="{5D965132-7C8B-4930-BDD3-36BAFDAC66B9}" presName="sibTrans" presStyleCnt="0"/>
      <dgm:spPr/>
    </dgm:pt>
    <dgm:pt modelId="{14114A83-29BB-40FE-81D7-DF035A37B57B}" type="pres">
      <dgm:prSet presAssocID="{F0869B5C-B3D8-46C5-99D1-4FB33B965B6C}" presName="compNode" presStyleCnt="0"/>
      <dgm:spPr/>
    </dgm:pt>
    <dgm:pt modelId="{F0D20D70-1A3B-492F-9B13-52F3B6551C37}" type="pres">
      <dgm:prSet presAssocID="{F0869B5C-B3D8-46C5-99D1-4FB33B965B6C}" presName="bgRect" presStyleLbl="bgShp" presStyleIdx="1" presStyleCnt="3"/>
      <dgm:spPr/>
    </dgm:pt>
    <dgm:pt modelId="{495AA894-248E-40D6-BDAE-B62250766F77}" type="pres">
      <dgm:prSet presAssocID="{F0869B5C-B3D8-46C5-99D1-4FB33B965B6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aduation Cap"/>
        </a:ext>
      </dgm:extLst>
    </dgm:pt>
    <dgm:pt modelId="{0E120486-75A4-4DE6-AE6E-D8A498D1AB5A}" type="pres">
      <dgm:prSet presAssocID="{F0869B5C-B3D8-46C5-99D1-4FB33B965B6C}" presName="spaceRect" presStyleCnt="0"/>
      <dgm:spPr/>
    </dgm:pt>
    <dgm:pt modelId="{B75334F6-D019-487C-85AE-C90093A59D49}" type="pres">
      <dgm:prSet presAssocID="{F0869B5C-B3D8-46C5-99D1-4FB33B965B6C}" presName="parTx" presStyleLbl="revTx" presStyleIdx="1" presStyleCnt="3">
        <dgm:presLayoutVars>
          <dgm:chMax val="0"/>
          <dgm:chPref val="0"/>
        </dgm:presLayoutVars>
      </dgm:prSet>
      <dgm:spPr/>
    </dgm:pt>
    <dgm:pt modelId="{2FFF9FDA-6447-4D65-A8C4-864781C21261}" type="pres">
      <dgm:prSet presAssocID="{DD864AE2-68A4-40C7-8AF6-3C02A351478D}" presName="sibTrans" presStyleCnt="0"/>
      <dgm:spPr/>
    </dgm:pt>
    <dgm:pt modelId="{ABD934D6-0138-4DF9-93EA-95B0BB3B7E70}" type="pres">
      <dgm:prSet presAssocID="{963656E4-7613-4509-B41E-9E1347C33A2A}" presName="compNode" presStyleCnt="0"/>
      <dgm:spPr/>
    </dgm:pt>
    <dgm:pt modelId="{7956B117-347D-4315-9965-E7D7B2D68C91}" type="pres">
      <dgm:prSet presAssocID="{963656E4-7613-4509-B41E-9E1347C33A2A}" presName="bgRect" presStyleLbl="bgShp" presStyleIdx="2" presStyleCnt="3"/>
      <dgm:spPr/>
    </dgm:pt>
    <dgm:pt modelId="{A8EDBF5C-15C2-4144-89C6-C29031D972BA}" type="pres">
      <dgm:prSet presAssocID="{963656E4-7613-4509-B41E-9E1347C33A2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D49A2453-0750-404D-859D-86093E306628}" type="pres">
      <dgm:prSet presAssocID="{963656E4-7613-4509-B41E-9E1347C33A2A}" presName="spaceRect" presStyleCnt="0"/>
      <dgm:spPr/>
    </dgm:pt>
    <dgm:pt modelId="{32FAEDF2-B190-4919-996E-8731AE8BE272}" type="pres">
      <dgm:prSet presAssocID="{963656E4-7613-4509-B41E-9E1347C33A2A}" presName="parTx" presStyleLbl="revTx" presStyleIdx="2" presStyleCnt="3">
        <dgm:presLayoutVars>
          <dgm:chMax val="0"/>
          <dgm:chPref val="0"/>
        </dgm:presLayoutVars>
      </dgm:prSet>
      <dgm:spPr/>
    </dgm:pt>
  </dgm:ptLst>
  <dgm:cxnLst>
    <dgm:cxn modelId="{CF13D529-F27A-48FD-9DF8-5804771270B4}" type="presOf" srcId="{56A824AB-E3E1-486F-A013-11042F74EB31}" destId="{6AAE959B-4150-4159-ABA1-87603C32A665}" srcOrd="0" destOrd="0" presId="urn:microsoft.com/office/officeart/2018/2/layout/IconVerticalSolidList"/>
    <dgm:cxn modelId="{7B93A233-E617-4B88-A58D-D226DAF6F938}" srcId="{DB303178-63D2-4B36-B487-DD9FD7CFF9CF}" destId="{56A824AB-E3E1-486F-A013-11042F74EB31}" srcOrd="0" destOrd="0" parTransId="{44C5D212-7953-41F4-8153-087691FCC7E4}" sibTransId="{5D965132-7C8B-4930-BDD3-36BAFDAC66B9}"/>
    <dgm:cxn modelId="{4769DC35-0DBC-4D76-922D-A0CB19FF2977}" type="presOf" srcId="{F0869B5C-B3D8-46C5-99D1-4FB33B965B6C}" destId="{B75334F6-D019-487C-85AE-C90093A59D49}" srcOrd="0" destOrd="0" presId="urn:microsoft.com/office/officeart/2018/2/layout/IconVerticalSolidList"/>
    <dgm:cxn modelId="{EA739D3F-14FB-4BCF-BB16-E133D8BB7E90}" srcId="{DB303178-63D2-4B36-B487-DD9FD7CFF9CF}" destId="{F0869B5C-B3D8-46C5-99D1-4FB33B965B6C}" srcOrd="1" destOrd="0" parTransId="{E8FA330E-EB42-47D9-8DE8-908A0D0F791D}" sibTransId="{DD864AE2-68A4-40C7-8AF6-3C02A351478D}"/>
    <dgm:cxn modelId="{0D15558B-36A8-4641-9A08-9694FAB7A22D}" srcId="{DB303178-63D2-4B36-B487-DD9FD7CFF9CF}" destId="{963656E4-7613-4509-B41E-9E1347C33A2A}" srcOrd="2" destOrd="0" parTransId="{6E7CA8E4-DE8B-4AEE-99A9-7309092A2792}" sibTransId="{92F3C952-F0E1-416F-A84A-5DB2A172E350}"/>
    <dgm:cxn modelId="{7F1C01A2-19A7-4652-A6E9-1C6E291D86F4}" type="presOf" srcId="{DB303178-63D2-4B36-B487-DD9FD7CFF9CF}" destId="{65F030F5-DD19-4AFA-A8D1-1C6F9E412AAE}" srcOrd="0" destOrd="0" presId="urn:microsoft.com/office/officeart/2018/2/layout/IconVerticalSolidList"/>
    <dgm:cxn modelId="{A8AE6AD1-E5C0-407C-9CAE-D39690287BCB}" type="presOf" srcId="{963656E4-7613-4509-B41E-9E1347C33A2A}" destId="{32FAEDF2-B190-4919-996E-8731AE8BE272}" srcOrd="0" destOrd="0" presId="urn:microsoft.com/office/officeart/2018/2/layout/IconVerticalSolidList"/>
    <dgm:cxn modelId="{314AD16B-A751-49FD-A21B-8254A972769D}" type="presParOf" srcId="{65F030F5-DD19-4AFA-A8D1-1C6F9E412AAE}" destId="{6EB3C58C-41B0-4A0D-85CD-E256191732E5}" srcOrd="0" destOrd="0" presId="urn:microsoft.com/office/officeart/2018/2/layout/IconVerticalSolidList"/>
    <dgm:cxn modelId="{4A82836B-68D4-471B-A453-712EBD7FD854}" type="presParOf" srcId="{6EB3C58C-41B0-4A0D-85CD-E256191732E5}" destId="{4533EA8E-42B9-4050-BEA4-DB7744E48D0E}" srcOrd="0" destOrd="0" presId="urn:microsoft.com/office/officeart/2018/2/layout/IconVerticalSolidList"/>
    <dgm:cxn modelId="{1A111497-43F3-445B-9ED9-92577862615F}" type="presParOf" srcId="{6EB3C58C-41B0-4A0D-85CD-E256191732E5}" destId="{6AE2096E-5251-4F34-9AD8-9CFFDE604530}" srcOrd="1" destOrd="0" presId="urn:microsoft.com/office/officeart/2018/2/layout/IconVerticalSolidList"/>
    <dgm:cxn modelId="{E8DEEBD3-1129-4BE5-86ED-418A1244869E}" type="presParOf" srcId="{6EB3C58C-41B0-4A0D-85CD-E256191732E5}" destId="{A84EDEC5-7392-4002-867C-B7C74F67AB5C}" srcOrd="2" destOrd="0" presId="urn:microsoft.com/office/officeart/2018/2/layout/IconVerticalSolidList"/>
    <dgm:cxn modelId="{7195D59E-F541-4EFA-BAE1-BE2A38E24D98}" type="presParOf" srcId="{6EB3C58C-41B0-4A0D-85CD-E256191732E5}" destId="{6AAE959B-4150-4159-ABA1-87603C32A665}" srcOrd="3" destOrd="0" presId="urn:microsoft.com/office/officeart/2018/2/layout/IconVerticalSolidList"/>
    <dgm:cxn modelId="{028F7FEB-BF58-4EA1-9301-65218BD55EBE}" type="presParOf" srcId="{65F030F5-DD19-4AFA-A8D1-1C6F9E412AAE}" destId="{CFD73F25-869F-4728-B7F8-F60CABF3A0DA}" srcOrd="1" destOrd="0" presId="urn:microsoft.com/office/officeart/2018/2/layout/IconVerticalSolidList"/>
    <dgm:cxn modelId="{C0A4992D-5C2A-4B06-AF56-36D6E59C6A1C}" type="presParOf" srcId="{65F030F5-DD19-4AFA-A8D1-1C6F9E412AAE}" destId="{14114A83-29BB-40FE-81D7-DF035A37B57B}" srcOrd="2" destOrd="0" presId="urn:microsoft.com/office/officeart/2018/2/layout/IconVerticalSolidList"/>
    <dgm:cxn modelId="{85AA02D3-9EA7-40E8-BF4F-ED4ED05FD6CE}" type="presParOf" srcId="{14114A83-29BB-40FE-81D7-DF035A37B57B}" destId="{F0D20D70-1A3B-492F-9B13-52F3B6551C37}" srcOrd="0" destOrd="0" presId="urn:microsoft.com/office/officeart/2018/2/layout/IconVerticalSolidList"/>
    <dgm:cxn modelId="{EC2CBA91-CBBC-4C37-B3EA-9B5962462CBF}" type="presParOf" srcId="{14114A83-29BB-40FE-81D7-DF035A37B57B}" destId="{495AA894-248E-40D6-BDAE-B62250766F77}" srcOrd="1" destOrd="0" presId="urn:microsoft.com/office/officeart/2018/2/layout/IconVerticalSolidList"/>
    <dgm:cxn modelId="{166A04C2-7D7E-469C-BEE8-6E74AFE847A6}" type="presParOf" srcId="{14114A83-29BB-40FE-81D7-DF035A37B57B}" destId="{0E120486-75A4-4DE6-AE6E-D8A498D1AB5A}" srcOrd="2" destOrd="0" presId="urn:microsoft.com/office/officeart/2018/2/layout/IconVerticalSolidList"/>
    <dgm:cxn modelId="{36167FD8-A20C-4D82-807C-9D0E6F1DD2EA}" type="presParOf" srcId="{14114A83-29BB-40FE-81D7-DF035A37B57B}" destId="{B75334F6-D019-487C-85AE-C90093A59D49}" srcOrd="3" destOrd="0" presId="urn:microsoft.com/office/officeart/2018/2/layout/IconVerticalSolidList"/>
    <dgm:cxn modelId="{8394CF5E-0AD2-44E0-9325-0AF45AC60296}" type="presParOf" srcId="{65F030F5-DD19-4AFA-A8D1-1C6F9E412AAE}" destId="{2FFF9FDA-6447-4D65-A8C4-864781C21261}" srcOrd="3" destOrd="0" presId="urn:microsoft.com/office/officeart/2018/2/layout/IconVerticalSolidList"/>
    <dgm:cxn modelId="{03ABC464-FACE-4943-AACE-F4C8DCF07195}" type="presParOf" srcId="{65F030F5-DD19-4AFA-A8D1-1C6F9E412AAE}" destId="{ABD934D6-0138-4DF9-93EA-95B0BB3B7E70}" srcOrd="4" destOrd="0" presId="urn:microsoft.com/office/officeart/2018/2/layout/IconVerticalSolidList"/>
    <dgm:cxn modelId="{D9F7138E-FAC0-455C-B4A4-5A8F1460D8AF}" type="presParOf" srcId="{ABD934D6-0138-4DF9-93EA-95B0BB3B7E70}" destId="{7956B117-347D-4315-9965-E7D7B2D68C91}" srcOrd="0" destOrd="0" presId="urn:microsoft.com/office/officeart/2018/2/layout/IconVerticalSolidList"/>
    <dgm:cxn modelId="{4C10824F-887B-4BC8-B335-B5B6F681D819}" type="presParOf" srcId="{ABD934D6-0138-4DF9-93EA-95B0BB3B7E70}" destId="{A8EDBF5C-15C2-4144-89C6-C29031D972BA}" srcOrd="1" destOrd="0" presId="urn:microsoft.com/office/officeart/2018/2/layout/IconVerticalSolidList"/>
    <dgm:cxn modelId="{56D7897B-891D-45D6-8789-8857AD324E29}" type="presParOf" srcId="{ABD934D6-0138-4DF9-93EA-95B0BB3B7E70}" destId="{D49A2453-0750-404D-859D-86093E306628}" srcOrd="2" destOrd="0" presId="urn:microsoft.com/office/officeart/2018/2/layout/IconVerticalSolidList"/>
    <dgm:cxn modelId="{618E7DF7-B8E8-4E4A-93EB-748DEE1DE898}" type="presParOf" srcId="{ABD934D6-0138-4DF9-93EA-95B0BB3B7E70}" destId="{32FAEDF2-B190-4919-996E-8731AE8BE27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3A8EC0-388B-40B1-9DCE-4920304925FC}"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55C628BB-578A-43D2-BF92-2842A296FE96}">
      <dgm:prSet/>
      <dgm:spPr/>
      <dgm:t>
        <a:bodyPr/>
        <a:lstStyle/>
        <a:p>
          <a:pPr algn="l"/>
          <a:r>
            <a:rPr lang="en-US" b="1"/>
            <a:t>Learner Groups</a:t>
          </a:r>
          <a:r>
            <a:rPr lang="en-US"/>
            <a:t>:</a:t>
          </a:r>
        </a:p>
      </dgm:t>
    </dgm:pt>
    <dgm:pt modelId="{79FFCFA6-B06F-40B1-AF04-C3695295BFF5}" type="parTrans" cxnId="{20BDA286-93F1-48E2-9424-C40D984D3024}">
      <dgm:prSet/>
      <dgm:spPr/>
      <dgm:t>
        <a:bodyPr/>
        <a:lstStyle/>
        <a:p>
          <a:endParaRPr lang="en-US"/>
        </a:p>
      </dgm:t>
    </dgm:pt>
    <dgm:pt modelId="{8EA1DD9F-5FB4-4FE9-8125-6B75E37CE6ED}" type="sibTrans" cxnId="{20BDA286-93F1-48E2-9424-C40D984D3024}">
      <dgm:prSet/>
      <dgm:spPr/>
      <dgm:t>
        <a:bodyPr/>
        <a:lstStyle/>
        <a:p>
          <a:endParaRPr lang="en-US"/>
        </a:p>
      </dgm:t>
    </dgm:pt>
    <dgm:pt modelId="{F6AC671F-3F57-4D67-9462-4C0D006DB6E6}">
      <dgm:prSet/>
      <dgm:spPr/>
      <dgm:t>
        <a:bodyPr/>
        <a:lstStyle/>
        <a:p>
          <a:r>
            <a:rPr lang="en-US" b="1"/>
            <a:t>Medical Students: </a:t>
          </a:r>
          <a:r>
            <a:rPr lang="en-US"/>
            <a:t>1st and 2nd-year at Perelman School of Medicine</a:t>
          </a:r>
        </a:p>
      </dgm:t>
    </dgm:pt>
    <dgm:pt modelId="{017558FA-CF64-4EE0-B731-0F476B67877B}" type="parTrans" cxnId="{C9C2B711-5767-48D9-8056-A7842FE4B1F8}">
      <dgm:prSet/>
      <dgm:spPr/>
      <dgm:t>
        <a:bodyPr/>
        <a:lstStyle/>
        <a:p>
          <a:endParaRPr lang="en-US"/>
        </a:p>
      </dgm:t>
    </dgm:pt>
    <dgm:pt modelId="{A623547A-2AFA-45F6-8DDC-DCAA721FCDCB}" type="sibTrans" cxnId="{C9C2B711-5767-48D9-8056-A7842FE4B1F8}">
      <dgm:prSet/>
      <dgm:spPr/>
      <dgm:t>
        <a:bodyPr/>
        <a:lstStyle/>
        <a:p>
          <a:endParaRPr lang="en-US"/>
        </a:p>
      </dgm:t>
    </dgm:pt>
    <dgm:pt modelId="{DDA155A4-CEB6-4512-BB4C-D113EDE78814}">
      <dgm:prSet/>
      <dgm:spPr/>
      <dgm:t>
        <a:bodyPr/>
        <a:lstStyle/>
        <a:p>
          <a:r>
            <a:rPr lang="en-US" b="1"/>
            <a:t>Nursing Students: </a:t>
          </a:r>
          <a:r>
            <a:rPr lang="en-US"/>
            <a:t>Psychiatric-Mental Health Nurse Practitioners</a:t>
          </a:r>
        </a:p>
      </dgm:t>
    </dgm:pt>
    <dgm:pt modelId="{40C29ACE-9426-455C-A93D-0A84E22D5838}" type="parTrans" cxnId="{4B23E081-6AEE-45EE-9776-B3777A88503F}">
      <dgm:prSet/>
      <dgm:spPr/>
      <dgm:t>
        <a:bodyPr/>
        <a:lstStyle/>
        <a:p>
          <a:endParaRPr lang="en-US"/>
        </a:p>
      </dgm:t>
    </dgm:pt>
    <dgm:pt modelId="{40153723-2058-4431-ABC8-0CEF446A3BAE}" type="sibTrans" cxnId="{4B23E081-6AEE-45EE-9776-B3777A88503F}">
      <dgm:prSet/>
      <dgm:spPr/>
      <dgm:t>
        <a:bodyPr/>
        <a:lstStyle/>
        <a:p>
          <a:endParaRPr lang="en-US"/>
        </a:p>
      </dgm:t>
    </dgm:pt>
    <dgm:pt modelId="{F92EE969-CD06-4727-9AB7-7B24FF91D63F}">
      <dgm:prSet/>
      <dgm:spPr/>
      <dgm:t>
        <a:bodyPr/>
        <a:lstStyle/>
        <a:p>
          <a:r>
            <a:rPr lang="en-US" b="1" dirty="0" err="1"/>
            <a:t>Housestaff</a:t>
          </a:r>
          <a:r>
            <a:rPr lang="en-US" b="1" dirty="0"/>
            <a:t>: </a:t>
          </a:r>
          <a:r>
            <a:rPr lang="en-US" dirty="0"/>
            <a:t>Internal, Family, Emergency Medicine residents</a:t>
          </a:r>
        </a:p>
      </dgm:t>
    </dgm:pt>
    <dgm:pt modelId="{D6EE9997-43FA-418A-9BAA-8E4FB73DE43B}" type="parTrans" cxnId="{25F82B06-58B8-4CC8-84C2-311A2D4CD14F}">
      <dgm:prSet/>
      <dgm:spPr/>
      <dgm:t>
        <a:bodyPr/>
        <a:lstStyle/>
        <a:p>
          <a:endParaRPr lang="en-US"/>
        </a:p>
      </dgm:t>
    </dgm:pt>
    <dgm:pt modelId="{36F0F4F4-24A7-4407-8240-2880224166BF}" type="sibTrans" cxnId="{25F82B06-58B8-4CC8-84C2-311A2D4CD14F}">
      <dgm:prSet/>
      <dgm:spPr/>
      <dgm:t>
        <a:bodyPr/>
        <a:lstStyle/>
        <a:p>
          <a:endParaRPr lang="en-US"/>
        </a:p>
      </dgm:t>
    </dgm:pt>
    <dgm:pt modelId="{0172C18F-4A65-4153-8816-887C92CDD87D}">
      <dgm:prSet/>
      <dgm:spPr/>
      <dgm:t>
        <a:bodyPr/>
        <a:lstStyle/>
        <a:p>
          <a:r>
            <a:rPr lang="en-US" b="1" dirty="0"/>
            <a:t>APPs and Faculty </a:t>
          </a:r>
          <a:r>
            <a:rPr lang="en-US" b="0" dirty="0"/>
            <a:t>(hospital and outpatient)</a:t>
          </a:r>
        </a:p>
      </dgm:t>
    </dgm:pt>
    <dgm:pt modelId="{BCDC5C99-A120-49C6-B87A-89A3EB34C914}" type="parTrans" cxnId="{196FF38A-1538-4431-A816-E786AB5DD2DD}">
      <dgm:prSet/>
      <dgm:spPr/>
      <dgm:t>
        <a:bodyPr/>
        <a:lstStyle/>
        <a:p>
          <a:endParaRPr lang="en-US"/>
        </a:p>
      </dgm:t>
    </dgm:pt>
    <dgm:pt modelId="{08F2EDDB-FDBB-4E04-819E-4358DD4FBFB3}" type="sibTrans" cxnId="{196FF38A-1538-4431-A816-E786AB5DD2DD}">
      <dgm:prSet/>
      <dgm:spPr/>
      <dgm:t>
        <a:bodyPr/>
        <a:lstStyle/>
        <a:p>
          <a:endParaRPr lang="en-US"/>
        </a:p>
      </dgm:t>
    </dgm:pt>
    <dgm:pt modelId="{965553B6-4394-4A89-9A29-18CEF4987416}" type="pres">
      <dgm:prSet presAssocID="{623A8EC0-388B-40B1-9DCE-4920304925FC}" presName="vert0" presStyleCnt="0">
        <dgm:presLayoutVars>
          <dgm:dir/>
          <dgm:animOne val="branch"/>
          <dgm:animLvl val="lvl"/>
        </dgm:presLayoutVars>
      </dgm:prSet>
      <dgm:spPr/>
    </dgm:pt>
    <dgm:pt modelId="{9EEB77BA-5635-4347-AB3D-6C635D6950A6}" type="pres">
      <dgm:prSet presAssocID="{55C628BB-578A-43D2-BF92-2842A296FE96}" presName="thickLine" presStyleLbl="alignNode1" presStyleIdx="0" presStyleCnt="5"/>
      <dgm:spPr/>
    </dgm:pt>
    <dgm:pt modelId="{2CEC8A1B-BF1F-42C1-92FE-50454E0BC942}" type="pres">
      <dgm:prSet presAssocID="{55C628BB-578A-43D2-BF92-2842A296FE96}" presName="horz1" presStyleCnt="0"/>
      <dgm:spPr/>
    </dgm:pt>
    <dgm:pt modelId="{972E0785-EA75-4008-ADAD-9FE34BEF1887}" type="pres">
      <dgm:prSet presAssocID="{55C628BB-578A-43D2-BF92-2842A296FE96}" presName="tx1" presStyleLbl="revTx" presStyleIdx="0" presStyleCnt="5" custScaleY="62459"/>
      <dgm:spPr/>
    </dgm:pt>
    <dgm:pt modelId="{86B1F4A9-9C3F-4956-9E0A-FFEA635D43A5}" type="pres">
      <dgm:prSet presAssocID="{55C628BB-578A-43D2-BF92-2842A296FE96}" presName="vert1" presStyleCnt="0"/>
      <dgm:spPr/>
    </dgm:pt>
    <dgm:pt modelId="{91AFCE63-D053-4F4A-9571-101D5CE7DE87}" type="pres">
      <dgm:prSet presAssocID="{F6AC671F-3F57-4D67-9462-4C0D006DB6E6}" presName="thickLine" presStyleLbl="alignNode1" presStyleIdx="1" presStyleCnt="5"/>
      <dgm:spPr/>
    </dgm:pt>
    <dgm:pt modelId="{C9C4AD67-72F7-4892-979A-7F333DBB0043}" type="pres">
      <dgm:prSet presAssocID="{F6AC671F-3F57-4D67-9462-4C0D006DB6E6}" presName="horz1" presStyleCnt="0"/>
      <dgm:spPr/>
    </dgm:pt>
    <dgm:pt modelId="{77829333-03E1-42E1-BDD7-B82E6BC90EA1}" type="pres">
      <dgm:prSet presAssocID="{F6AC671F-3F57-4D67-9462-4C0D006DB6E6}" presName="tx1" presStyleLbl="revTx" presStyleIdx="1" presStyleCnt="5"/>
      <dgm:spPr/>
    </dgm:pt>
    <dgm:pt modelId="{518235E9-1799-4AE3-8A25-FE1135A0F683}" type="pres">
      <dgm:prSet presAssocID="{F6AC671F-3F57-4D67-9462-4C0D006DB6E6}" presName="vert1" presStyleCnt="0"/>
      <dgm:spPr/>
    </dgm:pt>
    <dgm:pt modelId="{2E9DA7F2-05D8-4969-B978-BB252EB89D69}" type="pres">
      <dgm:prSet presAssocID="{DDA155A4-CEB6-4512-BB4C-D113EDE78814}" presName="thickLine" presStyleLbl="alignNode1" presStyleIdx="2" presStyleCnt="5"/>
      <dgm:spPr/>
    </dgm:pt>
    <dgm:pt modelId="{0C2BDFC3-B06C-4BEC-99A6-497279307A95}" type="pres">
      <dgm:prSet presAssocID="{DDA155A4-CEB6-4512-BB4C-D113EDE78814}" presName="horz1" presStyleCnt="0"/>
      <dgm:spPr/>
    </dgm:pt>
    <dgm:pt modelId="{015087AF-2DBC-4322-AE32-AB34BC26C593}" type="pres">
      <dgm:prSet presAssocID="{DDA155A4-CEB6-4512-BB4C-D113EDE78814}" presName="tx1" presStyleLbl="revTx" presStyleIdx="2" presStyleCnt="5"/>
      <dgm:spPr/>
    </dgm:pt>
    <dgm:pt modelId="{3051FCC3-06CC-4EF8-BBBE-D04B55FB8AC3}" type="pres">
      <dgm:prSet presAssocID="{DDA155A4-CEB6-4512-BB4C-D113EDE78814}" presName="vert1" presStyleCnt="0"/>
      <dgm:spPr/>
    </dgm:pt>
    <dgm:pt modelId="{30D0D3C8-1F23-407F-8412-43CC94DD9C63}" type="pres">
      <dgm:prSet presAssocID="{F92EE969-CD06-4727-9AB7-7B24FF91D63F}" presName="thickLine" presStyleLbl="alignNode1" presStyleIdx="3" presStyleCnt="5"/>
      <dgm:spPr/>
    </dgm:pt>
    <dgm:pt modelId="{ACE4319F-02F9-45BB-81DB-01BE0971D637}" type="pres">
      <dgm:prSet presAssocID="{F92EE969-CD06-4727-9AB7-7B24FF91D63F}" presName="horz1" presStyleCnt="0"/>
      <dgm:spPr/>
    </dgm:pt>
    <dgm:pt modelId="{E3C1B6C0-BDEB-483E-890E-B9CE9177205A}" type="pres">
      <dgm:prSet presAssocID="{F92EE969-CD06-4727-9AB7-7B24FF91D63F}" presName="tx1" presStyleLbl="revTx" presStyleIdx="3" presStyleCnt="5"/>
      <dgm:spPr/>
    </dgm:pt>
    <dgm:pt modelId="{24C95E57-0C3E-4F41-81B9-DAED4D344805}" type="pres">
      <dgm:prSet presAssocID="{F92EE969-CD06-4727-9AB7-7B24FF91D63F}" presName="vert1" presStyleCnt="0"/>
      <dgm:spPr/>
    </dgm:pt>
    <dgm:pt modelId="{60D590C9-5223-46C5-937F-B21CB07A9DF8}" type="pres">
      <dgm:prSet presAssocID="{0172C18F-4A65-4153-8816-887C92CDD87D}" presName="thickLine" presStyleLbl="alignNode1" presStyleIdx="4" presStyleCnt="5"/>
      <dgm:spPr/>
    </dgm:pt>
    <dgm:pt modelId="{6CF94D32-7399-4483-A12C-407EC41BED81}" type="pres">
      <dgm:prSet presAssocID="{0172C18F-4A65-4153-8816-887C92CDD87D}" presName="horz1" presStyleCnt="0"/>
      <dgm:spPr/>
    </dgm:pt>
    <dgm:pt modelId="{2BA52D0E-EC08-4645-B67D-D6AA732B3A3B}" type="pres">
      <dgm:prSet presAssocID="{0172C18F-4A65-4153-8816-887C92CDD87D}" presName="tx1" presStyleLbl="revTx" presStyleIdx="4" presStyleCnt="5"/>
      <dgm:spPr/>
    </dgm:pt>
    <dgm:pt modelId="{071A7271-84DC-47D2-9903-D5F55AEA660A}" type="pres">
      <dgm:prSet presAssocID="{0172C18F-4A65-4153-8816-887C92CDD87D}" presName="vert1" presStyleCnt="0"/>
      <dgm:spPr/>
    </dgm:pt>
  </dgm:ptLst>
  <dgm:cxnLst>
    <dgm:cxn modelId="{25F82B06-58B8-4CC8-84C2-311A2D4CD14F}" srcId="{623A8EC0-388B-40B1-9DCE-4920304925FC}" destId="{F92EE969-CD06-4727-9AB7-7B24FF91D63F}" srcOrd="3" destOrd="0" parTransId="{D6EE9997-43FA-418A-9BAA-8E4FB73DE43B}" sibTransId="{36F0F4F4-24A7-4407-8240-2880224166BF}"/>
    <dgm:cxn modelId="{977C4109-787A-477F-96C6-09F3136B48FB}" type="presOf" srcId="{0172C18F-4A65-4153-8816-887C92CDD87D}" destId="{2BA52D0E-EC08-4645-B67D-D6AA732B3A3B}" srcOrd="0" destOrd="0" presId="urn:microsoft.com/office/officeart/2008/layout/LinedList"/>
    <dgm:cxn modelId="{C9C2B711-5767-48D9-8056-A7842FE4B1F8}" srcId="{623A8EC0-388B-40B1-9DCE-4920304925FC}" destId="{F6AC671F-3F57-4D67-9462-4C0D006DB6E6}" srcOrd="1" destOrd="0" parTransId="{017558FA-CF64-4EE0-B731-0F476B67877B}" sibTransId="{A623547A-2AFA-45F6-8DDC-DCAA721FCDCB}"/>
    <dgm:cxn modelId="{1D3DBE3E-B204-432B-AEBC-583D30D2E903}" type="presOf" srcId="{DDA155A4-CEB6-4512-BB4C-D113EDE78814}" destId="{015087AF-2DBC-4322-AE32-AB34BC26C593}" srcOrd="0" destOrd="0" presId="urn:microsoft.com/office/officeart/2008/layout/LinedList"/>
    <dgm:cxn modelId="{669D555E-7834-4EDE-ADAF-D0D0B3AF448E}" type="presOf" srcId="{55C628BB-578A-43D2-BF92-2842A296FE96}" destId="{972E0785-EA75-4008-ADAD-9FE34BEF1887}" srcOrd="0" destOrd="0" presId="urn:microsoft.com/office/officeart/2008/layout/LinedList"/>
    <dgm:cxn modelId="{4B23E081-6AEE-45EE-9776-B3777A88503F}" srcId="{623A8EC0-388B-40B1-9DCE-4920304925FC}" destId="{DDA155A4-CEB6-4512-BB4C-D113EDE78814}" srcOrd="2" destOrd="0" parTransId="{40C29ACE-9426-455C-A93D-0A84E22D5838}" sibTransId="{40153723-2058-4431-ABC8-0CEF446A3BAE}"/>
    <dgm:cxn modelId="{20BDA286-93F1-48E2-9424-C40D984D3024}" srcId="{623A8EC0-388B-40B1-9DCE-4920304925FC}" destId="{55C628BB-578A-43D2-BF92-2842A296FE96}" srcOrd="0" destOrd="0" parTransId="{79FFCFA6-B06F-40B1-AF04-C3695295BFF5}" sibTransId="{8EA1DD9F-5FB4-4FE9-8125-6B75E37CE6ED}"/>
    <dgm:cxn modelId="{196FF38A-1538-4431-A816-E786AB5DD2DD}" srcId="{623A8EC0-388B-40B1-9DCE-4920304925FC}" destId="{0172C18F-4A65-4153-8816-887C92CDD87D}" srcOrd="4" destOrd="0" parTransId="{BCDC5C99-A120-49C6-B87A-89A3EB34C914}" sibTransId="{08F2EDDB-FDBB-4E04-819E-4358DD4FBFB3}"/>
    <dgm:cxn modelId="{BFAEA593-75B8-47F0-87BB-CC330CFCBAFC}" type="presOf" srcId="{623A8EC0-388B-40B1-9DCE-4920304925FC}" destId="{965553B6-4394-4A89-9A29-18CEF4987416}" srcOrd="0" destOrd="0" presId="urn:microsoft.com/office/officeart/2008/layout/LinedList"/>
    <dgm:cxn modelId="{7BBC1697-36AB-4274-BB1D-78B4917F6D81}" type="presOf" srcId="{F92EE969-CD06-4727-9AB7-7B24FF91D63F}" destId="{E3C1B6C0-BDEB-483E-890E-B9CE9177205A}" srcOrd="0" destOrd="0" presId="urn:microsoft.com/office/officeart/2008/layout/LinedList"/>
    <dgm:cxn modelId="{15B3E5C9-AF99-43D7-8C95-ECD0BD8C74E7}" type="presOf" srcId="{F6AC671F-3F57-4D67-9462-4C0D006DB6E6}" destId="{77829333-03E1-42E1-BDD7-B82E6BC90EA1}" srcOrd="0" destOrd="0" presId="urn:microsoft.com/office/officeart/2008/layout/LinedList"/>
    <dgm:cxn modelId="{7D2CEF94-3749-455F-B0B2-0333E125ACD0}" type="presParOf" srcId="{965553B6-4394-4A89-9A29-18CEF4987416}" destId="{9EEB77BA-5635-4347-AB3D-6C635D6950A6}" srcOrd="0" destOrd="0" presId="urn:microsoft.com/office/officeart/2008/layout/LinedList"/>
    <dgm:cxn modelId="{B24C359F-032F-48B7-AF84-4BA011A5D7DF}" type="presParOf" srcId="{965553B6-4394-4A89-9A29-18CEF4987416}" destId="{2CEC8A1B-BF1F-42C1-92FE-50454E0BC942}" srcOrd="1" destOrd="0" presId="urn:microsoft.com/office/officeart/2008/layout/LinedList"/>
    <dgm:cxn modelId="{CC5856E0-4043-43C7-B5CF-F428D16F1179}" type="presParOf" srcId="{2CEC8A1B-BF1F-42C1-92FE-50454E0BC942}" destId="{972E0785-EA75-4008-ADAD-9FE34BEF1887}" srcOrd="0" destOrd="0" presId="urn:microsoft.com/office/officeart/2008/layout/LinedList"/>
    <dgm:cxn modelId="{25448D85-2E6B-484D-A1D7-A29F68B468F7}" type="presParOf" srcId="{2CEC8A1B-BF1F-42C1-92FE-50454E0BC942}" destId="{86B1F4A9-9C3F-4956-9E0A-FFEA635D43A5}" srcOrd="1" destOrd="0" presId="urn:microsoft.com/office/officeart/2008/layout/LinedList"/>
    <dgm:cxn modelId="{E7FFFBB5-B707-407E-AC93-24C367CE2434}" type="presParOf" srcId="{965553B6-4394-4A89-9A29-18CEF4987416}" destId="{91AFCE63-D053-4F4A-9571-101D5CE7DE87}" srcOrd="2" destOrd="0" presId="urn:microsoft.com/office/officeart/2008/layout/LinedList"/>
    <dgm:cxn modelId="{C62C63CD-A68C-468A-8C26-1852DE743959}" type="presParOf" srcId="{965553B6-4394-4A89-9A29-18CEF4987416}" destId="{C9C4AD67-72F7-4892-979A-7F333DBB0043}" srcOrd="3" destOrd="0" presId="urn:microsoft.com/office/officeart/2008/layout/LinedList"/>
    <dgm:cxn modelId="{BE6A029C-2F2B-401D-B475-4E256740753E}" type="presParOf" srcId="{C9C4AD67-72F7-4892-979A-7F333DBB0043}" destId="{77829333-03E1-42E1-BDD7-B82E6BC90EA1}" srcOrd="0" destOrd="0" presId="urn:microsoft.com/office/officeart/2008/layout/LinedList"/>
    <dgm:cxn modelId="{F5BAD5D5-1323-408F-BAD9-66BDB1A8EBFA}" type="presParOf" srcId="{C9C4AD67-72F7-4892-979A-7F333DBB0043}" destId="{518235E9-1799-4AE3-8A25-FE1135A0F683}" srcOrd="1" destOrd="0" presId="urn:microsoft.com/office/officeart/2008/layout/LinedList"/>
    <dgm:cxn modelId="{4AF3D53C-0723-4BB7-B446-F9673EAD0AD6}" type="presParOf" srcId="{965553B6-4394-4A89-9A29-18CEF4987416}" destId="{2E9DA7F2-05D8-4969-B978-BB252EB89D69}" srcOrd="4" destOrd="0" presId="urn:microsoft.com/office/officeart/2008/layout/LinedList"/>
    <dgm:cxn modelId="{DFF78A26-A632-4989-BD30-6C8B7441C27F}" type="presParOf" srcId="{965553B6-4394-4A89-9A29-18CEF4987416}" destId="{0C2BDFC3-B06C-4BEC-99A6-497279307A95}" srcOrd="5" destOrd="0" presId="urn:microsoft.com/office/officeart/2008/layout/LinedList"/>
    <dgm:cxn modelId="{6F8C039B-7A84-4EB0-BBA3-DF1118B6B5E8}" type="presParOf" srcId="{0C2BDFC3-B06C-4BEC-99A6-497279307A95}" destId="{015087AF-2DBC-4322-AE32-AB34BC26C593}" srcOrd="0" destOrd="0" presId="urn:microsoft.com/office/officeart/2008/layout/LinedList"/>
    <dgm:cxn modelId="{3E59D00F-724B-435D-B926-1F94F0131568}" type="presParOf" srcId="{0C2BDFC3-B06C-4BEC-99A6-497279307A95}" destId="{3051FCC3-06CC-4EF8-BBBE-D04B55FB8AC3}" srcOrd="1" destOrd="0" presId="urn:microsoft.com/office/officeart/2008/layout/LinedList"/>
    <dgm:cxn modelId="{19AD6D86-C88F-4565-97E5-A88196B8FA93}" type="presParOf" srcId="{965553B6-4394-4A89-9A29-18CEF4987416}" destId="{30D0D3C8-1F23-407F-8412-43CC94DD9C63}" srcOrd="6" destOrd="0" presId="urn:microsoft.com/office/officeart/2008/layout/LinedList"/>
    <dgm:cxn modelId="{A6215861-68E3-421D-8FA9-65AB4891C6C1}" type="presParOf" srcId="{965553B6-4394-4A89-9A29-18CEF4987416}" destId="{ACE4319F-02F9-45BB-81DB-01BE0971D637}" srcOrd="7" destOrd="0" presId="urn:microsoft.com/office/officeart/2008/layout/LinedList"/>
    <dgm:cxn modelId="{BB7B885D-4DA9-446E-B7DA-BE2B0396DE27}" type="presParOf" srcId="{ACE4319F-02F9-45BB-81DB-01BE0971D637}" destId="{E3C1B6C0-BDEB-483E-890E-B9CE9177205A}" srcOrd="0" destOrd="0" presId="urn:microsoft.com/office/officeart/2008/layout/LinedList"/>
    <dgm:cxn modelId="{F824ED52-630F-44FB-BD24-7561F103D11C}" type="presParOf" srcId="{ACE4319F-02F9-45BB-81DB-01BE0971D637}" destId="{24C95E57-0C3E-4F41-81B9-DAED4D344805}" srcOrd="1" destOrd="0" presId="urn:microsoft.com/office/officeart/2008/layout/LinedList"/>
    <dgm:cxn modelId="{8CB7AD40-CD6A-486C-B1F7-B1E87328ED60}" type="presParOf" srcId="{965553B6-4394-4A89-9A29-18CEF4987416}" destId="{60D590C9-5223-46C5-937F-B21CB07A9DF8}" srcOrd="8" destOrd="0" presId="urn:microsoft.com/office/officeart/2008/layout/LinedList"/>
    <dgm:cxn modelId="{DA2D86E4-CE1D-44FB-B4D2-9617D5E8B749}" type="presParOf" srcId="{965553B6-4394-4A89-9A29-18CEF4987416}" destId="{6CF94D32-7399-4483-A12C-407EC41BED81}" srcOrd="9" destOrd="0" presId="urn:microsoft.com/office/officeart/2008/layout/LinedList"/>
    <dgm:cxn modelId="{F631A836-93F8-4EE2-A279-6902DB564CFD}" type="presParOf" srcId="{6CF94D32-7399-4483-A12C-407EC41BED81}" destId="{2BA52D0E-EC08-4645-B67D-D6AA732B3A3B}" srcOrd="0" destOrd="0" presId="urn:microsoft.com/office/officeart/2008/layout/LinedList"/>
    <dgm:cxn modelId="{6DDE3A6E-5F15-450C-9921-4E8148C3CD7B}" type="presParOf" srcId="{6CF94D32-7399-4483-A12C-407EC41BED81}" destId="{071A7271-84DC-47D2-9903-D5F55AEA660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F58A6D-6B30-44FD-8396-3CDEB1290BAC}"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663AC6DE-41DD-44CF-A82E-302BB89447D6}">
      <dgm:prSet/>
      <dgm:spPr/>
      <dgm:t>
        <a:bodyPr/>
        <a:lstStyle/>
        <a:p>
          <a:pPr>
            <a:lnSpc>
              <a:spcPct val="100000"/>
            </a:lnSpc>
            <a:defRPr b="1"/>
          </a:pPr>
          <a:r>
            <a:rPr lang="en-US" b="0" i="0" dirty="0">
              <a:latin typeface="Calibri" panose="020F0502020204030204" pitchFamily="34" charset="0"/>
              <a:cs typeface="Calibri" panose="020F0502020204030204" pitchFamily="34" charset="0"/>
            </a:rPr>
            <a:t>Interventions​</a:t>
          </a:r>
          <a:endParaRPr lang="en-US" dirty="0">
            <a:latin typeface="Calibri" panose="020F0502020204030204" pitchFamily="34" charset="0"/>
            <a:cs typeface="Calibri" panose="020F0502020204030204" pitchFamily="34" charset="0"/>
          </a:endParaRPr>
        </a:p>
      </dgm:t>
    </dgm:pt>
    <dgm:pt modelId="{A6A23CF0-21E4-4AA4-B9E9-A946F6D8DD10}" type="parTrans" cxnId="{2356087A-1E19-475F-9E37-5039E5152E9D}">
      <dgm:prSet/>
      <dgm:spPr/>
      <dgm:t>
        <a:bodyPr/>
        <a:lstStyle/>
        <a:p>
          <a:endParaRPr lang="en-US"/>
        </a:p>
      </dgm:t>
    </dgm:pt>
    <dgm:pt modelId="{5DEF433D-249A-4EAB-BEB3-0B44E8E9CF8A}" type="sibTrans" cxnId="{2356087A-1E19-475F-9E37-5039E5152E9D}">
      <dgm:prSet/>
      <dgm:spPr/>
      <dgm:t>
        <a:bodyPr/>
        <a:lstStyle/>
        <a:p>
          <a:endParaRPr lang="en-US"/>
        </a:p>
      </dgm:t>
    </dgm:pt>
    <dgm:pt modelId="{42D85A82-CD2A-4897-9657-ADD998CB9122}">
      <dgm:prSet/>
      <dgm:spPr/>
      <dgm:t>
        <a:bodyPr/>
        <a:lstStyle/>
        <a:p>
          <a:pPr>
            <a:lnSpc>
              <a:spcPct val="100000"/>
            </a:lnSpc>
          </a:pPr>
          <a:r>
            <a:rPr lang="en-US" dirty="0">
              <a:latin typeface="Calibri" panose="020F0502020204030204" pitchFamily="34" charset="0"/>
              <a:cs typeface="Calibri" panose="020F0502020204030204" pitchFamily="34" charset="0"/>
            </a:rPr>
            <a:t>Multi-pronged interventions including lecture, didactic, and shadowing opportunities</a:t>
          </a:r>
        </a:p>
      </dgm:t>
    </dgm:pt>
    <dgm:pt modelId="{55B952A5-F472-431E-AE94-DF2B6232E520}" type="parTrans" cxnId="{BB14155E-F2B7-4503-B28F-8D304D8E140D}">
      <dgm:prSet/>
      <dgm:spPr/>
      <dgm:t>
        <a:bodyPr/>
        <a:lstStyle/>
        <a:p>
          <a:endParaRPr lang="en-US"/>
        </a:p>
      </dgm:t>
    </dgm:pt>
    <dgm:pt modelId="{959BBCAB-043D-4938-A1EA-41A90CD0CAAB}" type="sibTrans" cxnId="{BB14155E-F2B7-4503-B28F-8D304D8E140D}">
      <dgm:prSet/>
      <dgm:spPr/>
      <dgm:t>
        <a:bodyPr/>
        <a:lstStyle/>
        <a:p>
          <a:endParaRPr lang="en-US"/>
        </a:p>
      </dgm:t>
    </dgm:pt>
    <dgm:pt modelId="{33ABDAFF-9A11-48CA-A86C-3E527AE49F1E}">
      <dgm:prSet/>
      <dgm:spPr/>
      <dgm:t>
        <a:bodyPr/>
        <a:lstStyle/>
        <a:p>
          <a:pPr>
            <a:lnSpc>
              <a:spcPct val="100000"/>
            </a:lnSpc>
            <a:defRPr b="1"/>
          </a:pPr>
          <a:r>
            <a:rPr lang="en-US" b="0" i="0" dirty="0">
              <a:latin typeface="Calibri" panose="020F0502020204030204" pitchFamily="34" charset="0"/>
              <a:cs typeface="Calibri" panose="020F0502020204030204" pitchFamily="34" charset="0"/>
            </a:rPr>
            <a:t>Evaluation​</a:t>
          </a:r>
          <a:endParaRPr lang="en-US" dirty="0">
            <a:latin typeface="Calibri" panose="020F0502020204030204" pitchFamily="34" charset="0"/>
            <a:cs typeface="Calibri" panose="020F0502020204030204" pitchFamily="34" charset="0"/>
          </a:endParaRPr>
        </a:p>
      </dgm:t>
    </dgm:pt>
    <dgm:pt modelId="{57C82B57-CEF8-4F73-8530-302643EF4FAD}" type="parTrans" cxnId="{AC7A0242-6659-4CB2-845D-BDD9BBEF7ABC}">
      <dgm:prSet/>
      <dgm:spPr/>
      <dgm:t>
        <a:bodyPr/>
        <a:lstStyle/>
        <a:p>
          <a:endParaRPr lang="en-US"/>
        </a:p>
      </dgm:t>
    </dgm:pt>
    <dgm:pt modelId="{DCE97B14-0FEC-41AB-B047-61B6F88EBFC0}" type="sibTrans" cxnId="{AC7A0242-6659-4CB2-845D-BDD9BBEF7ABC}">
      <dgm:prSet/>
      <dgm:spPr/>
      <dgm:t>
        <a:bodyPr/>
        <a:lstStyle/>
        <a:p>
          <a:endParaRPr lang="en-US"/>
        </a:p>
      </dgm:t>
    </dgm:pt>
    <dgm:pt modelId="{6756C22D-8985-4844-82A9-B5ECEAAB76D4}">
      <dgm:prSet/>
      <dgm:spPr/>
      <dgm:t>
        <a:bodyPr/>
        <a:lstStyle/>
        <a:p>
          <a:pPr>
            <a:lnSpc>
              <a:spcPct val="100000"/>
            </a:lnSpc>
          </a:pPr>
          <a:r>
            <a:rPr lang="en-US" b="0" i="0" dirty="0">
              <a:latin typeface="Calibri" panose="020F0502020204030204" pitchFamily="34" charset="0"/>
              <a:cs typeface="Calibri" panose="020F0502020204030204" pitchFamily="34" charset="0"/>
            </a:rPr>
            <a:t>Four survey instruments used to assess MS1, MS2, APP students, and CME attendees using electronic post-test surveys</a:t>
          </a:r>
          <a:endParaRPr lang="en-US" dirty="0">
            <a:latin typeface="Calibri" panose="020F0502020204030204" pitchFamily="34" charset="0"/>
            <a:cs typeface="Calibri" panose="020F0502020204030204" pitchFamily="34" charset="0"/>
          </a:endParaRPr>
        </a:p>
      </dgm:t>
    </dgm:pt>
    <dgm:pt modelId="{99666FAE-AF10-43E8-9D77-36928EAC6A07}" type="parTrans" cxnId="{F67EC533-C59E-41B9-87CF-1FAD159CC4E8}">
      <dgm:prSet/>
      <dgm:spPr/>
      <dgm:t>
        <a:bodyPr/>
        <a:lstStyle/>
        <a:p>
          <a:endParaRPr lang="en-US"/>
        </a:p>
      </dgm:t>
    </dgm:pt>
    <dgm:pt modelId="{4FDDF9E0-E644-433D-B34C-35E8F140E883}" type="sibTrans" cxnId="{F67EC533-C59E-41B9-87CF-1FAD159CC4E8}">
      <dgm:prSet/>
      <dgm:spPr/>
      <dgm:t>
        <a:bodyPr/>
        <a:lstStyle/>
        <a:p>
          <a:endParaRPr lang="en-US"/>
        </a:p>
      </dgm:t>
    </dgm:pt>
    <dgm:pt modelId="{FD81DC5E-85F0-40FE-99F2-DD155E38ECE4}">
      <dgm:prSet/>
      <dgm:spPr/>
      <dgm:t>
        <a:bodyPr/>
        <a:lstStyle/>
        <a:p>
          <a:pPr>
            <a:lnSpc>
              <a:spcPct val="100000"/>
            </a:lnSpc>
            <a:defRPr b="1"/>
          </a:pPr>
          <a:r>
            <a:rPr lang="en-US" b="0" i="0" dirty="0">
              <a:latin typeface="Calibri" panose="020F0502020204030204" pitchFamily="34" charset="0"/>
              <a:cs typeface="Calibri" panose="020F0502020204030204" pitchFamily="34" charset="0"/>
            </a:rPr>
            <a:t>Prescribing Rates​</a:t>
          </a:r>
          <a:endParaRPr lang="en-US" dirty="0">
            <a:latin typeface="Calibri" panose="020F0502020204030204" pitchFamily="34" charset="0"/>
            <a:cs typeface="Calibri" panose="020F0502020204030204" pitchFamily="34" charset="0"/>
          </a:endParaRPr>
        </a:p>
      </dgm:t>
    </dgm:pt>
    <dgm:pt modelId="{F0AE7E4F-C9B7-4B1F-B842-53BE7F986CAD}" type="parTrans" cxnId="{25FCDEFC-2C57-4E90-822C-90B13C986E62}">
      <dgm:prSet/>
      <dgm:spPr/>
      <dgm:t>
        <a:bodyPr/>
        <a:lstStyle/>
        <a:p>
          <a:endParaRPr lang="en-US"/>
        </a:p>
      </dgm:t>
    </dgm:pt>
    <dgm:pt modelId="{33630B30-9B8F-4754-83D2-3A177E788B3E}" type="sibTrans" cxnId="{25FCDEFC-2C57-4E90-822C-90B13C986E62}">
      <dgm:prSet/>
      <dgm:spPr/>
      <dgm:t>
        <a:bodyPr/>
        <a:lstStyle/>
        <a:p>
          <a:endParaRPr lang="en-US"/>
        </a:p>
      </dgm:t>
    </dgm:pt>
    <dgm:pt modelId="{ACBC0C84-B246-4265-8D6B-F91FFDB06E20}">
      <dgm:prSet/>
      <dgm:spPr/>
      <dgm:t>
        <a:bodyPr/>
        <a:lstStyle/>
        <a:p>
          <a:pPr>
            <a:lnSpc>
              <a:spcPct val="100000"/>
            </a:lnSpc>
          </a:pPr>
          <a:r>
            <a:rPr lang="en-US" b="0" i="0" dirty="0">
              <a:latin typeface="Calibri" panose="020F0502020204030204" pitchFamily="34" charset="0"/>
              <a:cs typeface="Calibri" panose="020F0502020204030204" pitchFamily="34" charset="0"/>
            </a:rPr>
            <a:t>Quantified buprenorphine prescribing rates before and after trainings</a:t>
          </a:r>
          <a:endParaRPr lang="en-US" dirty="0">
            <a:latin typeface="Calibri" panose="020F0502020204030204" pitchFamily="34" charset="0"/>
            <a:cs typeface="Calibri" panose="020F0502020204030204" pitchFamily="34" charset="0"/>
          </a:endParaRPr>
        </a:p>
      </dgm:t>
    </dgm:pt>
    <dgm:pt modelId="{54C46E75-16C3-474C-BE14-DF34D93E9301}" type="parTrans" cxnId="{D660DEA2-B42E-481D-8936-B53316D4C112}">
      <dgm:prSet/>
      <dgm:spPr/>
      <dgm:t>
        <a:bodyPr/>
        <a:lstStyle/>
        <a:p>
          <a:endParaRPr lang="en-US"/>
        </a:p>
      </dgm:t>
    </dgm:pt>
    <dgm:pt modelId="{B31A96EF-F9DD-48B7-AAEA-07A4A128CBD8}" type="sibTrans" cxnId="{D660DEA2-B42E-481D-8936-B53316D4C112}">
      <dgm:prSet/>
      <dgm:spPr/>
      <dgm:t>
        <a:bodyPr/>
        <a:lstStyle/>
        <a:p>
          <a:endParaRPr lang="en-US"/>
        </a:p>
      </dgm:t>
    </dgm:pt>
    <dgm:pt modelId="{310967C5-70C8-4894-8216-E1D45AC7D183}" type="pres">
      <dgm:prSet presAssocID="{E2F58A6D-6B30-44FD-8396-3CDEB1290BAC}" presName="root" presStyleCnt="0">
        <dgm:presLayoutVars>
          <dgm:dir/>
          <dgm:resizeHandles val="exact"/>
        </dgm:presLayoutVars>
      </dgm:prSet>
      <dgm:spPr/>
    </dgm:pt>
    <dgm:pt modelId="{79FC84AC-7666-44A7-B1A0-019177C76692}" type="pres">
      <dgm:prSet presAssocID="{663AC6DE-41DD-44CF-A82E-302BB89447D6}" presName="compNode" presStyleCnt="0"/>
      <dgm:spPr/>
    </dgm:pt>
    <dgm:pt modelId="{FC2E430A-438B-47FB-8264-3337EE308FB7}" type="pres">
      <dgm:prSet presAssocID="{663AC6DE-41DD-44CF-A82E-302BB89447D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spital"/>
        </a:ext>
      </dgm:extLst>
    </dgm:pt>
    <dgm:pt modelId="{81D220A0-A2F6-41B5-86FC-5AFEA422D897}" type="pres">
      <dgm:prSet presAssocID="{663AC6DE-41DD-44CF-A82E-302BB89447D6}" presName="iconSpace" presStyleCnt="0"/>
      <dgm:spPr/>
    </dgm:pt>
    <dgm:pt modelId="{3240BCA6-EF0C-4596-AEC1-0F9D1D5DD3CC}" type="pres">
      <dgm:prSet presAssocID="{663AC6DE-41DD-44CF-A82E-302BB89447D6}" presName="parTx" presStyleLbl="revTx" presStyleIdx="0" presStyleCnt="6">
        <dgm:presLayoutVars>
          <dgm:chMax val="0"/>
          <dgm:chPref val="0"/>
        </dgm:presLayoutVars>
      </dgm:prSet>
      <dgm:spPr/>
    </dgm:pt>
    <dgm:pt modelId="{CDAD79AE-D598-4DE7-A121-8B58E79DF5C1}" type="pres">
      <dgm:prSet presAssocID="{663AC6DE-41DD-44CF-A82E-302BB89447D6}" presName="txSpace" presStyleCnt="0"/>
      <dgm:spPr/>
    </dgm:pt>
    <dgm:pt modelId="{2E5BA4BA-FCCE-4E1A-867D-BCB706CE1FA5}" type="pres">
      <dgm:prSet presAssocID="{663AC6DE-41DD-44CF-A82E-302BB89447D6}" presName="desTx" presStyleLbl="revTx" presStyleIdx="1" presStyleCnt="6">
        <dgm:presLayoutVars/>
      </dgm:prSet>
      <dgm:spPr/>
    </dgm:pt>
    <dgm:pt modelId="{EF9EA16A-DE45-497D-8983-EB0A985F45CE}" type="pres">
      <dgm:prSet presAssocID="{5DEF433D-249A-4EAB-BEB3-0B44E8E9CF8A}" presName="sibTrans" presStyleCnt="0"/>
      <dgm:spPr/>
    </dgm:pt>
    <dgm:pt modelId="{26DB24BC-DD0D-4E12-8C5A-4028C43FC53B}" type="pres">
      <dgm:prSet presAssocID="{33ABDAFF-9A11-48CA-A86C-3E527AE49F1E}" presName="compNode" presStyleCnt="0"/>
      <dgm:spPr/>
    </dgm:pt>
    <dgm:pt modelId="{F456B60E-0DB3-4B28-8995-816344E7D755}" type="pres">
      <dgm:prSet presAssocID="{33ABDAFF-9A11-48CA-A86C-3E527AE49F1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2F69D813-3A3C-4123-951D-7F3243A17736}" type="pres">
      <dgm:prSet presAssocID="{33ABDAFF-9A11-48CA-A86C-3E527AE49F1E}" presName="iconSpace" presStyleCnt="0"/>
      <dgm:spPr/>
    </dgm:pt>
    <dgm:pt modelId="{6FAC60C0-2D42-4810-B30E-AC53CBB53F6B}" type="pres">
      <dgm:prSet presAssocID="{33ABDAFF-9A11-48CA-A86C-3E527AE49F1E}" presName="parTx" presStyleLbl="revTx" presStyleIdx="2" presStyleCnt="6">
        <dgm:presLayoutVars>
          <dgm:chMax val="0"/>
          <dgm:chPref val="0"/>
        </dgm:presLayoutVars>
      </dgm:prSet>
      <dgm:spPr/>
    </dgm:pt>
    <dgm:pt modelId="{E9C093BA-45DE-4731-AE93-0F9F2ECF1D07}" type="pres">
      <dgm:prSet presAssocID="{33ABDAFF-9A11-48CA-A86C-3E527AE49F1E}" presName="txSpace" presStyleCnt="0"/>
      <dgm:spPr/>
    </dgm:pt>
    <dgm:pt modelId="{D5579273-AE86-4034-9167-87249771D2B9}" type="pres">
      <dgm:prSet presAssocID="{33ABDAFF-9A11-48CA-A86C-3E527AE49F1E}" presName="desTx" presStyleLbl="revTx" presStyleIdx="3" presStyleCnt="6">
        <dgm:presLayoutVars/>
      </dgm:prSet>
      <dgm:spPr/>
    </dgm:pt>
    <dgm:pt modelId="{D67AB59E-9FDD-4A12-882F-539413A7CE1D}" type="pres">
      <dgm:prSet presAssocID="{DCE97B14-0FEC-41AB-B047-61B6F88EBFC0}" presName="sibTrans" presStyleCnt="0"/>
      <dgm:spPr/>
    </dgm:pt>
    <dgm:pt modelId="{2709FA51-99DB-4E1C-8BDC-C084E43F97F6}" type="pres">
      <dgm:prSet presAssocID="{FD81DC5E-85F0-40FE-99F2-DD155E38ECE4}" presName="compNode" presStyleCnt="0"/>
      <dgm:spPr/>
    </dgm:pt>
    <dgm:pt modelId="{B8D2FBF3-B461-417A-869F-2AB0E9AC9D0A}" type="pres">
      <dgm:prSet presAssocID="{FD81DC5E-85F0-40FE-99F2-DD155E38ECE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ine"/>
        </a:ext>
      </dgm:extLst>
    </dgm:pt>
    <dgm:pt modelId="{3D48763E-77D7-4575-86CB-AAF3C2D66C04}" type="pres">
      <dgm:prSet presAssocID="{FD81DC5E-85F0-40FE-99F2-DD155E38ECE4}" presName="iconSpace" presStyleCnt="0"/>
      <dgm:spPr/>
    </dgm:pt>
    <dgm:pt modelId="{42E1C3D9-40E8-4D23-B1AF-2F989E638A83}" type="pres">
      <dgm:prSet presAssocID="{FD81DC5E-85F0-40FE-99F2-DD155E38ECE4}" presName="parTx" presStyleLbl="revTx" presStyleIdx="4" presStyleCnt="6">
        <dgm:presLayoutVars>
          <dgm:chMax val="0"/>
          <dgm:chPref val="0"/>
        </dgm:presLayoutVars>
      </dgm:prSet>
      <dgm:spPr/>
    </dgm:pt>
    <dgm:pt modelId="{69782BF4-2D32-487B-9B9C-68CBA21F3D11}" type="pres">
      <dgm:prSet presAssocID="{FD81DC5E-85F0-40FE-99F2-DD155E38ECE4}" presName="txSpace" presStyleCnt="0"/>
      <dgm:spPr/>
    </dgm:pt>
    <dgm:pt modelId="{A3195EAE-6156-4395-974B-1E9C2E1BEED5}" type="pres">
      <dgm:prSet presAssocID="{FD81DC5E-85F0-40FE-99F2-DD155E38ECE4}" presName="desTx" presStyleLbl="revTx" presStyleIdx="5" presStyleCnt="6">
        <dgm:presLayoutVars/>
      </dgm:prSet>
      <dgm:spPr/>
    </dgm:pt>
  </dgm:ptLst>
  <dgm:cxnLst>
    <dgm:cxn modelId="{2598C108-C5D4-46DC-A7B7-F86B42C129C2}" type="presOf" srcId="{E2F58A6D-6B30-44FD-8396-3CDEB1290BAC}" destId="{310967C5-70C8-4894-8216-E1D45AC7D183}" srcOrd="0" destOrd="0" presId="urn:microsoft.com/office/officeart/2018/2/layout/IconLabelDescriptionList"/>
    <dgm:cxn modelId="{2F2C4728-E495-4F9A-A04B-1E12C1F0F97C}" type="presOf" srcId="{FD81DC5E-85F0-40FE-99F2-DD155E38ECE4}" destId="{42E1C3D9-40E8-4D23-B1AF-2F989E638A83}" srcOrd="0" destOrd="0" presId="urn:microsoft.com/office/officeart/2018/2/layout/IconLabelDescriptionList"/>
    <dgm:cxn modelId="{F67EC533-C59E-41B9-87CF-1FAD159CC4E8}" srcId="{33ABDAFF-9A11-48CA-A86C-3E527AE49F1E}" destId="{6756C22D-8985-4844-82A9-B5ECEAAB76D4}" srcOrd="0" destOrd="0" parTransId="{99666FAE-AF10-43E8-9D77-36928EAC6A07}" sibTransId="{4FDDF9E0-E644-433D-B34C-35E8F140E883}"/>
    <dgm:cxn modelId="{601A745D-0008-455B-A848-0E0D26653127}" type="presOf" srcId="{33ABDAFF-9A11-48CA-A86C-3E527AE49F1E}" destId="{6FAC60C0-2D42-4810-B30E-AC53CBB53F6B}" srcOrd="0" destOrd="0" presId="urn:microsoft.com/office/officeart/2018/2/layout/IconLabelDescriptionList"/>
    <dgm:cxn modelId="{BB14155E-F2B7-4503-B28F-8D304D8E140D}" srcId="{663AC6DE-41DD-44CF-A82E-302BB89447D6}" destId="{42D85A82-CD2A-4897-9657-ADD998CB9122}" srcOrd="0" destOrd="0" parTransId="{55B952A5-F472-431E-AE94-DF2B6232E520}" sibTransId="{959BBCAB-043D-4938-A1EA-41A90CD0CAAB}"/>
    <dgm:cxn modelId="{AC7A0242-6659-4CB2-845D-BDD9BBEF7ABC}" srcId="{E2F58A6D-6B30-44FD-8396-3CDEB1290BAC}" destId="{33ABDAFF-9A11-48CA-A86C-3E527AE49F1E}" srcOrd="1" destOrd="0" parTransId="{57C82B57-CEF8-4F73-8530-302643EF4FAD}" sibTransId="{DCE97B14-0FEC-41AB-B047-61B6F88EBFC0}"/>
    <dgm:cxn modelId="{0C265869-F00C-4D2C-9E35-23B88C060E52}" type="presOf" srcId="{ACBC0C84-B246-4265-8D6B-F91FFDB06E20}" destId="{A3195EAE-6156-4395-974B-1E9C2E1BEED5}" srcOrd="0" destOrd="0" presId="urn:microsoft.com/office/officeart/2018/2/layout/IconLabelDescriptionList"/>
    <dgm:cxn modelId="{B716BF54-BB07-44E8-8A03-F5295B56F2D3}" type="presOf" srcId="{6756C22D-8985-4844-82A9-B5ECEAAB76D4}" destId="{D5579273-AE86-4034-9167-87249771D2B9}" srcOrd="0" destOrd="0" presId="urn:microsoft.com/office/officeart/2018/2/layout/IconLabelDescriptionList"/>
    <dgm:cxn modelId="{2356087A-1E19-475F-9E37-5039E5152E9D}" srcId="{E2F58A6D-6B30-44FD-8396-3CDEB1290BAC}" destId="{663AC6DE-41DD-44CF-A82E-302BB89447D6}" srcOrd="0" destOrd="0" parTransId="{A6A23CF0-21E4-4AA4-B9E9-A946F6D8DD10}" sibTransId="{5DEF433D-249A-4EAB-BEB3-0B44E8E9CF8A}"/>
    <dgm:cxn modelId="{71C66487-9B44-41FD-9CB2-F7D9C42666CA}" type="presOf" srcId="{42D85A82-CD2A-4897-9657-ADD998CB9122}" destId="{2E5BA4BA-FCCE-4E1A-867D-BCB706CE1FA5}" srcOrd="0" destOrd="0" presId="urn:microsoft.com/office/officeart/2018/2/layout/IconLabelDescriptionList"/>
    <dgm:cxn modelId="{D660DEA2-B42E-481D-8936-B53316D4C112}" srcId="{FD81DC5E-85F0-40FE-99F2-DD155E38ECE4}" destId="{ACBC0C84-B246-4265-8D6B-F91FFDB06E20}" srcOrd="0" destOrd="0" parTransId="{54C46E75-16C3-474C-BE14-DF34D93E9301}" sibTransId="{B31A96EF-F9DD-48B7-AAEA-07A4A128CBD8}"/>
    <dgm:cxn modelId="{A93B2EEE-4DFA-4025-811C-F2AF40536BE0}" type="presOf" srcId="{663AC6DE-41DD-44CF-A82E-302BB89447D6}" destId="{3240BCA6-EF0C-4596-AEC1-0F9D1D5DD3CC}" srcOrd="0" destOrd="0" presId="urn:microsoft.com/office/officeart/2018/2/layout/IconLabelDescriptionList"/>
    <dgm:cxn modelId="{25FCDEFC-2C57-4E90-822C-90B13C986E62}" srcId="{E2F58A6D-6B30-44FD-8396-3CDEB1290BAC}" destId="{FD81DC5E-85F0-40FE-99F2-DD155E38ECE4}" srcOrd="2" destOrd="0" parTransId="{F0AE7E4F-C9B7-4B1F-B842-53BE7F986CAD}" sibTransId="{33630B30-9B8F-4754-83D2-3A177E788B3E}"/>
    <dgm:cxn modelId="{7A8548D7-F852-4F85-A39C-C4F46C9AE091}" type="presParOf" srcId="{310967C5-70C8-4894-8216-E1D45AC7D183}" destId="{79FC84AC-7666-44A7-B1A0-019177C76692}" srcOrd="0" destOrd="0" presId="urn:microsoft.com/office/officeart/2018/2/layout/IconLabelDescriptionList"/>
    <dgm:cxn modelId="{0C1736AE-1BCD-44F4-A91C-595C314B3DE3}" type="presParOf" srcId="{79FC84AC-7666-44A7-B1A0-019177C76692}" destId="{FC2E430A-438B-47FB-8264-3337EE308FB7}" srcOrd="0" destOrd="0" presId="urn:microsoft.com/office/officeart/2018/2/layout/IconLabelDescriptionList"/>
    <dgm:cxn modelId="{E81D5C2B-D68A-4A0C-A5CA-EFE06E1B02A8}" type="presParOf" srcId="{79FC84AC-7666-44A7-B1A0-019177C76692}" destId="{81D220A0-A2F6-41B5-86FC-5AFEA422D897}" srcOrd="1" destOrd="0" presId="urn:microsoft.com/office/officeart/2018/2/layout/IconLabelDescriptionList"/>
    <dgm:cxn modelId="{CD361665-EE79-4A22-AFAF-8AFA7EFCD15B}" type="presParOf" srcId="{79FC84AC-7666-44A7-B1A0-019177C76692}" destId="{3240BCA6-EF0C-4596-AEC1-0F9D1D5DD3CC}" srcOrd="2" destOrd="0" presId="urn:microsoft.com/office/officeart/2018/2/layout/IconLabelDescriptionList"/>
    <dgm:cxn modelId="{98481451-508E-4FF9-B2DE-60009529790A}" type="presParOf" srcId="{79FC84AC-7666-44A7-B1A0-019177C76692}" destId="{CDAD79AE-D598-4DE7-A121-8B58E79DF5C1}" srcOrd="3" destOrd="0" presId="urn:microsoft.com/office/officeart/2018/2/layout/IconLabelDescriptionList"/>
    <dgm:cxn modelId="{5BAEE256-99FE-4E43-835F-F97444F601EA}" type="presParOf" srcId="{79FC84AC-7666-44A7-B1A0-019177C76692}" destId="{2E5BA4BA-FCCE-4E1A-867D-BCB706CE1FA5}" srcOrd="4" destOrd="0" presId="urn:microsoft.com/office/officeart/2018/2/layout/IconLabelDescriptionList"/>
    <dgm:cxn modelId="{62179B1D-AC0E-4B94-9B2C-8A452C46B03A}" type="presParOf" srcId="{310967C5-70C8-4894-8216-E1D45AC7D183}" destId="{EF9EA16A-DE45-497D-8983-EB0A985F45CE}" srcOrd="1" destOrd="0" presId="urn:microsoft.com/office/officeart/2018/2/layout/IconLabelDescriptionList"/>
    <dgm:cxn modelId="{B74D1A2C-7F58-47C0-9A16-C5B66FD0F161}" type="presParOf" srcId="{310967C5-70C8-4894-8216-E1D45AC7D183}" destId="{26DB24BC-DD0D-4E12-8C5A-4028C43FC53B}" srcOrd="2" destOrd="0" presId="urn:microsoft.com/office/officeart/2018/2/layout/IconLabelDescriptionList"/>
    <dgm:cxn modelId="{D8FDB167-26AC-4682-87B9-34F55F14FFF4}" type="presParOf" srcId="{26DB24BC-DD0D-4E12-8C5A-4028C43FC53B}" destId="{F456B60E-0DB3-4B28-8995-816344E7D755}" srcOrd="0" destOrd="0" presId="urn:microsoft.com/office/officeart/2018/2/layout/IconLabelDescriptionList"/>
    <dgm:cxn modelId="{2FE1B47F-E5E8-40F1-9683-53A66360B983}" type="presParOf" srcId="{26DB24BC-DD0D-4E12-8C5A-4028C43FC53B}" destId="{2F69D813-3A3C-4123-951D-7F3243A17736}" srcOrd="1" destOrd="0" presId="urn:microsoft.com/office/officeart/2018/2/layout/IconLabelDescriptionList"/>
    <dgm:cxn modelId="{E18957D8-D486-4999-8C4E-D039A6519FD2}" type="presParOf" srcId="{26DB24BC-DD0D-4E12-8C5A-4028C43FC53B}" destId="{6FAC60C0-2D42-4810-B30E-AC53CBB53F6B}" srcOrd="2" destOrd="0" presId="urn:microsoft.com/office/officeart/2018/2/layout/IconLabelDescriptionList"/>
    <dgm:cxn modelId="{7A1AE981-50EA-4DD4-8DA6-1B01A5929429}" type="presParOf" srcId="{26DB24BC-DD0D-4E12-8C5A-4028C43FC53B}" destId="{E9C093BA-45DE-4731-AE93-0F9F2ECF1D07}" srcOrd="3" destOrd="0" presId="urn:microsoft.com/office/officeart/2018/2/layout/IconLabelDescriptionList"/>
    <dgm:cxn modelId="{C712BFED-19A5-4A67-AABC-B5B31E784654}" type="presParOf" srcId="{26DB24BC-DD0D-4E12-8C5A-4028C43FC53B}" destId="{D5579273-AE86-4034-9167-87249771D2B9}" srcOrd="4" destOrd="0" presId="urn:microsoft.com/office/officeart/2018/2/layout/IconLabelDescriptionList"/>
    <dgm:cxn modelId="{F1E718A3-B514-4073-85CB-97F646A5FEFE}" type="presParOf" srcId="{310967C5-70C8-4894-8216-E1D45AC7D183}" destId="{D67AB59E-9FDD-4A12-882F-539413A7CE1D}" srcOrd="3" destOrd="0" presId="urn:microsoft.com/office/officeart/2018/2/layout/IconLabelDescriptionList"/>
    <dgm:cxn modelId="{0EAC0F60-5965-4E8A-9B8D-C3EA1F952B61}" type="presParOf" srcId="{310967C5-70C8-4894-8216-E1D45AC7D183}" destId="{2709FA51-99DB-4E1C-8BDC-C084E43F97F6}" srcOrd="4" destOrd="0" presId="urn:microsoft.com/office/officeart/2018/2/layout/IconLabelDescriptionList"/>
    <dgm:cxn modelId="{06B7EB2D-8FDB-43A6-9E9D-130DF5416716}" type="presParOf" srcId="{2709FA51-99DB-4E1C-8BDC-C084E43F97F6}" destId="{B8D2FBF3-B461-417A-869F-2AB0E9AC9D0A}" srcOrd="0" destOrd="0" presId="urn:microsoft.com/office/officeart/2018/2/layout/IconLabelDescriptionList"/>
    <dgm:cxn modelId="{1735EC2F-DA25-47E4-9857-A08ADEEF3FF0}" type="presParOf" srcId="{2709FA51-99DB-4E1C-8BDC-C084E43F97F6}" destId="{3D48763E-77D7-4575-86CB-AAF3C2D66C04}" srcOrd="1" destOrd="0" presId="urn:microsoft.com/office/officeart/2018/2/layout/IconLabelDescriptionList"/>
    <dgm:cxn modelId="{3A5530C4-A60B-4C9C-8919-C5F19A252E23}" type="presParOf" srcId="{2709FA51-99DB-4E1C-8BDC-C084E43F97F6}" destId="{42E1C3D9-40E8-4D23-B1AF-2F989E638A83}" srcOrd="2" destOrd="0" presId="urn:microsoft.com/office/officeart/2018/2/layout/IconLabelDescriptionList"/>
    <dgm:cxn modelId="{92CAE26B-D1E4-450B-A16B-F259E638E60D}" type="presParOf" srcId="{2709FA51-99DB-4E1C-8BDC-C084E43F97F6}" destId="{69782BF4-2D32-487B-9B9C-68CBA21F3D11}" srcOrd="3" destOrd="0" presId="urn:microsoft.com/office/officeart/2018/2/layout/IconLabelDescriptionList"/>
    <dgm:cxn modelId="{AAF13A49-5102-42E5-BD5E-71D6BECB8934}" type="presParOf" srcId="{2709FA51-99DB-4E1C-8BDC-C084E43F97F6}" destId="{A3195EAE-6156-4395-974B-1E9C2E1BEED5}"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48F5D8-EBD4-4368-9E9E-36AC1E1865F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68BFF59-24C2-426D-B465-37C93206C759}">
      <dgm:prSet phldrT="[Text]" phldr="0" custT="1"/>
      <dgm:spPr/>
      <dgm:t>
        <a:bodyPr/>
        <a:lstStyle/>
        <a:p>
          <a:pPr rtl="0"/>
          <a:r>
            <a:rPr lang="en-US" sz="2000" dirty="0">
              <a:latin typeface="Calibri Light" panose="020F0302020204030204"/>
            </a:rPr>
            <a:t>Built-in time to complete X-waiver</a:t>
          </a:r>
          <a:endParaRPr lang="en-US" sz="2000" dirty="0"/>
        </a:p>
      </dgm:t>
    </dgm:pt>
    <dgm:pt modelId="{532FE5E1-325A-4A68-8072-AD9CF5D99EDE}" type="parTrans" cxnId="{33D2AA3C-BC4F-47B5-8A5D-3AA40CE1F53C}">
      <dgm:prSet/>
      <dgm:spPr/>
      <dgm:t>
        <a:bodyPr/>
        <a:lstStyle/>
        <a:p>
          <a:endParaRPr lang="en-US"/>
        </a:p>
      </dgm:t>
    </dgm:pt>
    <dgm:pt modelId="{9D0BD09C-7F79-4606-8DDB-04475739A62D}" type="sibTrans" cxnId="{33D2AA3C-BC4F-47B5-8A5D-3AA40CE1F53C}">
      <dgm:prSet/>
      <dgm:spPr/>
      <dgm:t>
        <a:bodyPr/>
        <a:lstStyle/>
        <a:p>
          <a:endParaRPr lang="en-US"/>
        </a:p>
      </dgm:t>
    </dgm:pt>
    <dgm:pt modelId="{E62C4821-63AC-4B6D-99FE-AD5FEF6A2911}">
      <dgm:prSet phldrT="[Text]" phldr="0" custT="1"/>
      <dgm:spPr/>
      <dgm:t>
        <a:bodyPr/>
        <a:lstStyle/>
        <a:p>
          <a:pPr rtl="0"/>
          <a:r>
            <a:rPr lang="en-US" sz="2000" dirty="0">
              <a:latin typeface="Calibri Light" panose="020F0302020204030204"/>
            </a:rPr>
            <a:t>Medical school curriculum accredited; X-waiver training completed by all</a:t>
          </a:r>
          <a:endParaRPr lang="en-US" sz="2000" dirty="0"/>
        </a:p>
      </dgm:t>
    </dgm:pt>
    <dgm:pt modelId="{2C5CB3D6-4873-415B-B6FF-33593BD171F4}" type="parTrans" cxnId="{7BA7BB03-D541-40D6-81A6-82EE71B4BF02}">
      <dgm:prSet/>
      <dgm:spPr/>
      <dgm:t>
        <a:bodyPr/>
        <a:lstStyle/>
        <a:p>
          <a:endParaRPr lang="en-US"/>
        </a:p>
      </dgm:t>
    </dgm:pt>
    <dgm:pt modelId="{21E87E46-A89F-4D95-95CC-69DB50DADB28}" type="sibTrans" cxnId="{7BA7BB03-D541-40D6-81A6-82EE71B4BF02}">
      <dgm:prSet/>
      <dgm:spPr/>
      <dgm:t>
        <a:bodyPr/>
        <a:lstStyle/>
        <a:p>
          <a:endParaRPr lang="en-US"/>
        </a:p>
      </dgm:t>
    </dgm:pt>
    <dgm:pt modelId="{4D891964-2436-42E4-BF35-B6571BFB337C}">
      <dgm:prSet phldrT="[Text]" phldr="0" custT="1"/>
      <dgm:spPr/>
      <dgm:t>
        <a:bodyPr/>
        <a:lstStyle/>
        <a:p>
          <a:pPr rtl="0"/>
          <a:r>
            <a:rPr lang="en-US" sz="2000" dirty="0">
              <a:latin typeface="Calibri Light" panose="020F0302020204030204"/>
            </a:rPr>
            <a:t>4+4 hour hybrid or fully remote trainings offered to obtain X-waiver</a:t>
          </a:r>
          <a:endParaRPr lang="en-US" sz="2000" dirty="0"/>
        </a:p>
      </dgm:t>
    </dgm:pt>
    <dgm:pt modelId="{2013A8D3-C15D-4E0F-B24C-001D2627967C}" type="parTrans" cxnId="{6117C643-8A87-400B-B362-8B022008E280}">
      <dgm:prSet/>
      <dgm:spPr/>
      <dgm:t>
        <a:bodyPr/>
        <a:lstStyle/>
        <a:p>
          <a:endParaRPr lang="en-US"/>
        </a:p>
      </dgm:t>
    </dgm:pt>
    <dgm:pt modelId="{04D7D160-74FE-4718-BB41-1B1D402945C2}" type="sibTrans" cxnId="{6117C643-8A87-400B-B362-8B022008E280}">
      <dgm:prSet/>
      <dgm:spPr/>
      <dgm:t>
        <a:bodyPr/>
        <a:lstStyle/>
        <a:p>
          <a:endParaRPr lang="en-US"/>
        </a:p>
      </dgm:t>
    </dgm:pt>
    <dgm:pt modelId="{1A30BFC5-7EBB-4EAE-9046-E17EC2ED533C}">
      <dgm:prSet phldrT="[Text]" phldr="0" custT="1"/>
      <dgm:spPr/>
      <dgm:t>
        <a:bodyPr/>
        <a:lstStyle/>
        <a:p>
          <a:pPr rtl="0"/>
          <a:r>
            <a:rPr lang="en-US" sz="2000" dirty="0">
              <a:latin typeface="Calibri Light" panose="020F0302020204030204"/>
            </a:rPr>
            <a:t>Additional trainings offered</a:t>
          </a:r>
          <a:endParaRPr lang="en-US" sz="2000" dirty="0"/>
        </a:p>
      </dgm:t>
    </dgm:pt>
    <dgm:pt modelId="{3AD2676F-A3C5-4ADD-B5A9-DBB6B73B94FA}" type="parTrans" cxnId="{ECEA1568-6C27-4590-BB62-4E5DD5B24CB4}">
      <dgm:prSet/>
      <dgm:spPr/>
      <dgm:t>
        <a:bodyPr/>
        <a:lstStyle/>
        <a:p>
          <a:endParaRPr lang="en-US"/>
        </a:p>
      </dgm:t>
    </dgm:pt>
    <dgm:pt modelId="{88BAFC67-0B4F-4668-BA74-BC5ACB12D42C}" type="sibTrans" cxnId="{ECEA1568-6C27-4590-BB62-4E5DD5B24CB4}">
      <dgm:prSet/>
      <dgm:spPr/>
      <dgm:t>
        <a:bodyPr/>
        <a:lstStyle/>
        <a:p>
          <a:endParaRPr lang="en-US"/>
        </a:p>
      </dgm:t>
    </dgm:pt>
    <dgm:pt modelId="{33AAFD14-9D96-4A0D-BE81-A0895F48DF58}">
      <dgm:prSet phldr="0" custT="1"/>
      <dgm:spPr/>
      <dgm:t>
        <a:bodyPr/>
        <a:lstStyle/>
        <a:p>
          <a:pPr rtl="0"/>
          <a:r>
            <a:rPr lang="en-US" sz="2000" dirty="0">
              <a:latin typeface="Calibri Light" panose="020F0302020204030204"/>
            </a:rPr>
            <a:t>Interactive stigma and Narcan trainings</a:t>
          </a:r>
        </a:p>
      </dgm:t>
    </dgm:pt>
    <dgm:pt modelId="{3B6D8B97-C304-46E9-9AF4-702A781DC2DF}" type="sibTrans" cxnId="{D1F1C57A-004F-4660-8830-7A9F386D2A9C}">
      <dgm:prSet/>
      <dgm:spPr/>
      <dgm:t>
        <a:bodyPr/>
        <a:lstStyle/>
        <a:p>
          <a:endParaRPr lang="en-US"/>
        </a:p>
      </dgm:t>
    </dgm:pt>
    <dgm:pt modelId="{2E766723-2771-4442-A6DE-912D4B65DF1B}" type="parTrans" cxnId="{D1F1C57A-004F-4660-8830-7A9F386D2A9C}">
      <dgm:prSet/>
      <dgm:spPr/>
      <dgm:t>
        <a:bodyPr/>
        <a:lstStyle/>
        <a:p>
          <a:endParaRPr lang="en-US"/>
        </a:p>
      </dgm:t>
    </dgm:pt>
    <dgm:pt modelId="{9110108A-A481-4F3E-9B94-3DDE4C4844CB}">
      <dgm:prSet phldrT="[Text]" phldr="0" custT="1"/>
      <dgm:spPr/>
      <dgm:t>
        <a:bodyPr/>
        <a:lstStyle/>
        <a:p>
          <a:pPr rtl="0"/>
          <a:r>
            <a:rPr lang="en-US" sz="2000" dirty="0">
              <a:latin typeface="Calibri Light" panose="020F0302020204030204"/>
            </a:rPr>
            <a:t>Live CME DEA-required training provided</a:t>
          </a:r>
          <a:endParaRPr lang="en-US" sz="2000" dirty="0"/>
        </a:p>
      </dgm:t>
    </dgm:pt>
    <dgm:pt modelId="{8BA9696F-1C1B-4A24-B0E1-6478D7503229}" type="sibTrans" cxnId="{A71ABBDB-0C5B-405F-81BE-C7A00BFA671F}">
      <dgm:prSet/>
      <dgm:spPr/>
      <dgm:t>
        <a:bodyPr/>
        <a:lstStyle/>
        <a:p>
          <a:endParaRPr lang="en-US"/>
        </a:p>
      </dgm:t>
    </dgm:pt>
    <dgm:pt modelId="{8C5CBAD5-815B-412B-BBD0-EB130AAC9ECE}" type="parTrans" cxnId="{A71ABBDB-0C5B-405F-81BE-C7A00BFA671F}">
      <dgm:prSet/>
      <dgm:spPr/>
      <dgm:t>
        <a:bodyPr/>
        <a:lstStyle/>
        <a:p>
          <a:endParaRPr lang="en-US"/>
        </a:p>
      </dgm:t>
    </dgm:pt>
    <dgm:pt modelId="{78ECCF3A-5974-48F9-921C-F0B6AFD7E2D8}">
      <dgm:prSet phldrT="[Text]" phldr="0" custT="1"/>
      <dgm:spPr/>
      <dgm:t>
        <a:bodyPr/>
        <a:lstStyle/>
        <a:p>
          <a:pPr rtl="0"/>
          <a:r>
            <a:rPr lang="en-US" sz="2000" dirty="0">
              <a:latin typeface="Calibri Light" panose="020F0302020204030204"/>
            </a:rPr>
            <a:t>Addiction Medicine Interest Group + Harm Reduction Outreach</a:t>
          </a:r>
          <a:endParaRPr lang="en-US" sz="2000" dirty="0"/>
        </a:p>
      </dgm:t>
    </dgm:pt>
    <dgm:pt modelId="{63BB7776-76A2-4F04-8C75-810DB4F69A17}" type="sibTrans" cxnId="{C0963779-D37E-4EC7-8A35-A60878EBA68B}">
      <dgm:prSet/>
      <dgm:spPr/>
      <dgm:t>
        <a:bodyPr/>
        <a:lstStyle/>
        <a:p>
          <a:endParaRPr lang="en-US"/>
        </a:p>
      </dgm:t>
    </dgm:pt>
    <dgm:pt modelId="{D009AD35-7115-4135-A4EE-564A3838BF56}" type="parTrans" cxnId="{C0963779-D37E-4EC7-8A35-A60878EBA68B}">
      <dgm:prSet/>
      <dgm:spPr/>
      <dgm:t>
        <a:bodyPr/>
        <a:lstStyle/>
        <a:p>
          <a:endParaRPr lang="en-US"/>
        </a:p>
      </dgm:t>
    </dgm:pt>
    <dgm:pt modelId="{5F3C2F3B-51A2-40D2-A86B-F78322081153}">
      <dgm:prSet phldr="0" custT="1"/>
      <dgm:spPr/>
      <dgm:t>
        <a:bodyPr/>
        <a:lstStyle/>
        <a:p>
          <a:pPr rtl="0"/>
          <a:r>
            <a:rPr lang="en-US" sz="2000" dirty="0">
              <a:latin typeface="Calibri Light" panose="020F0302020204030204"/>
            </a:rPr>
            <a:t>MOUD Clinic shadowing</a:t>
          </a:r>
        </a:p>
      </dgm:t>
    </dgm:pt>
    <dgm:pt modelId="{55A195C8-F8D4-4E37-A357-B6A2F1A71457}" type="sibTrans" cxnId="{41861ED9-C535-4EE2-8946-889E7798E1B0}">
      <dgm:prSet/>
      <dgm:spPr/>
      <dgm:t>
        <a:bodyPr/>
        <a:lstStyle/>
        <a:p>
          <a:endParaRPr lang="en-US"/>
        </a:p>
      </dgm:t>
    </dgm:pt>
    <dgm:pt modelId="{25859667-D9BF-43FC-BF14-8C0FE94CF188}" type="parTrans" cxnId="{41861ED9-C535-4EE2-8946-889E7798E1B0}">
      <dgm:prSet/>
      <dgm:spPr/>
      <dgm:t>
        <a:bodyPr/>
        <a:lstStyle/>
        <a:p>
          <a:endParaRPr lang="en-US"/>
        </a:p>
      </dgm:t>
    </dgm:pt>
    <dgm:pt modelId="{E0002A86-547A-443E-AE1D-53BCD58B5B1B}" type="pres">
      <dgm:prSet presAssocID="{E148F5D8-EBD4-4368-9E9E-36AC1E1865FC}" presName="hierChild1" presStyleCnt="0">
        <dgm:presLayoutVars>
          <dgm:chPref val="1"/>
          <dgm:dir/>
          <dgm:animOne val="branch"/>
          <dgm:animLvl val="lvl"/>
          <dgm:resizeHandles/>
        </dgm:presLayoutVars>
      </dgm:prSet>
      <dgm:spPr/>
    </dgm:pt>
    <dgm:pt modelId="{84EEE806-E5E3-4746-9700-613F899D6E2A}" type="pres">
      <dgm:prSet presAssocID="{C68BFF59-24C2-426D-B465-37C93206C759}" presName="hierRoot1" presStyleCnt="0"/>
      <dgm:spPr/>
    </dgm:pt>
    <dgm:pt modelId="{F14A3085-1D35-48D7-8764-7A1A87F46586}" type="pres">
      <dgm:prSet presAssocID="{C68BFF59-24C2-426D-B465-37C93206C759}" presName="composite" presStyleCnt="0"/>
      <dgm:spPr/>
    </dgm:pt>
    <dgm:pt modelId="{62C64168-3039-4EBC-A404-0C94555A00B4}" type="pres">
      <dgm:prSet presAssocID="{C68BFF59-24C2-426D-B465-37C93206C759}" presName="background" presStyleLbl="node0" presStyleIdx="0" presStyleCnt="2"/>
      <dgm:spPr/>
    </dgm:pt>
    <dgm:pt modelId="{AF1D4E62-750F-448F-98FA-8195DB31EF1D}" type="pres">
      <dgm:prSet presAssocID="{C68BFF59-24C2-426D-B465-37C93206C759}" presName="text" presStyleLbl="fgAcc0" presStyleIdx="0" presStyleCnt="2" custScaleX="230547" custScaleY="137480">
        <dgm:presLayoutVars>
          <dgm:chPref val="3"/>
        </dgm:presLayoutVars>
      </dgm:prSet>
      <dgm:spPr/>
    </dgm:pt>
    <dgm:pt modelId="{3E6CE925-F67B-4698-901E-A90BE69E6E4D}" type="pres">
      <dgm:prSet presAssocID="{C68BFF59-24C2-426D-B465-37C93206C759}" presName="hierChild2" presStyleCnt="0"/>
      <dgm:spPr/>
    </dgm:pt>
    <dgm:pt modelId="{2B74D25C-ADFB-4B8B-8BAB-D09466B8ABB3}" type="pres">
      <dgm:prSet presAssocID="{2C5CB3D6-4873-415B-B6FF-33593BD171F4}" presName="Name10" presStyleLbl="parChTrans1D2" presStyleIdx="0" presStyleCnt="2"/>
      <dgm:spPr/>
    </dgm:pt>
    <dgm:pt modelId="{6AC4B310-F411-4504-A168-6005BBDCDA6A}" type="pres">
      <dgm:prSet presAssocID="{E62C4821-63AC-4B6D-99FE-AD5FEF6A2911}" presName="hierRoot2" presStyleCnt="0"/>
      <dgm:spPr/>
    </dgm:pt>
    <dgm:pt modelId="{6527253E-9EB1-404E-8175-31DB7CC1AF48}" type="pres">
      <dgm:prSet presAssocID="{E62C4821-63AC-4B6D-99FE-AD5FEF6A2911}" presName="composite2" presStyleCnt="0"/>
      <dgm:spPr/>
    </dgm:pt>
    <dgm:pt modelId="{E9F3F1BA-5AD2-408A-80F4-F27E46E783FC}" type="pres">
      <dgm:prSet presAssocID="{E62C4821-63AC-4B6D-99FE-AD5FEF6A2911}" presName="background2" presStyleLbl="node2" presStyleIdx="0" presStyleCnt="2"/>
      <dgm:spPr/>
    </dgm:pt>
    <dgm:pt modelId="{6C3A338A-820D-4163-9CB8-E765EFD3098B}" type="pres">
      <dgm:prSet presAssocID="{E62C4821-63AC-4B6D-99FE-AD5FEF6A2911}" presName="text2" presStyleLbl="fgAcc2" presStyleIdx="0" presStyleCnt="2" custScaleX="230547" custScaleY="137480">
        <dgm:presLayoutVars>
          <dgm:chPref val="3"/>
        </dgm:presLayoutVars>
      </dgm:prSet>
      <dgm:spPr/>
    </dgm:pt>
    <dgm:pt modelId="{FBA34927-CAEF-4F73-BD2A-BD87B3A4A08C}" type="pres">
      <dgm:prSet presAssocID="{E62C4821-63AC-4B6D-99FE-AD5FEF6A2911}" presName="hierChild3" presStyleCnt="0"/>
      <dgm:spPr/>
    </dgm:pt>
    <dgm:pt modelId="{1E5B8BC1-AB28-4F31-B913-BF9738419CB6}" type="pres">
      <dgm:prSet presAssocID="{D009AD35-7115-4135-A4EE-564A3838BF56}" presName="Name17" presStyleLbl="parChTrans1D3" presStyleIdx="0" presStyleCnt="4"/>
      <dgm:spPr/>
    </dgm:pt>
    <dgm:pt modelId="{7996EA09-818E-4C88-8E7F-D1E84C1E37DF}" type="pres">
      <dgm:prSet presAssocID="{78ECCF3A-5974-48F9-921C-F0B6AFD7E2D8}" presName="hierRoot3" presStyleCnt="0"/>
      <dgm:spPr/>
    </dgm:pt>
    <dgm:pt modelId="{6FC91AAB-8B38-4A22-ABB3-7C8E52BA58AE}" type="pres">
      <dgm:prSet presAssocID="{78ECCF3A-5974-48F9-921C-F0B6AFD7E2D8}" presName="composite3" presStyleCnt="0"/>
      <dgm:spPr/>
    </dgm:pt>
    <dgm:pt modelId="{5B6A8AC4-FB90-489B-AEA2-3253C4A1E490}" type="pres">
      <dgm:prSet presAssocID="{78ECCF3A-5974-48F9-921C-F0B6AFD7E2D8}" presName="background3" presStyleLbl="node3" presStyleIdx="0" presStyleCnt="4"/>
      <dgm:spPr/>
    </dgm:pt>
    <dgm:pt modelId="{65A1A2B1-C4EA-4BFC-9ACA-077481FEA835}" type="pres">
      <dgm:prSet presAssocID="{78ECCF3A-5974-48F9-921C-F0B6AFD7E2D8}" presName="text3" presStyleLbl="fgAcc3" presStyleIdx="0" presStyleCnt="4" custScaleX="204145" custScaleY="126302" custLinFactNeighborX="5689" custLinFactNeighborY="-3161">
        <dgm:presLayoutVars>
          <dgm:chPref val="3"/>
        </dgm:presLayoutVars>
      </dgm:prSet>
      <dgm:spPr/>
    </dgm:pt>
    <dgm:pt modelId="{3D010B8C-4E12-44AA-AC50-0254F9B1C9DD}" type="pres">
      <dgm:prSet presAssocID="{78ECCF3A-5974-48F9-921C-F0B6AFD7E2D8}" presName="hierChild4" presStyleCnt="0"/>
      <dgm:spPr/>
    </dgm:pt>
    <dgm:pt modelId="{F4EE4AF0-7674-41B5-9843-F8F4D33802DD}" type="pres">
      <dgm:prSet presAssocID="{2E766723-2771-4442-A6DE-912D4B65DF1B}" presName="Name17" presStyleLbl="parChTrans1D3" presStyleIdx="1" presStyleCnt="4"/>
      <dgm:spPr/>
    </dgm:pt>
    <dgm:pt modelId="{1B04C3D9-2F45-45DB-B180-C6CB3970413C}" type="pres">
      <dgm:prSet presAssocID="{33AAFD14-9D96-4A0D-BE81-A0895F48DF58}" presName="hierRoot3" presStyleCnt="0"/>
      <dgm:spPr/>
    </dgm:pt>
    <dgm:pt modelId="{AC045E47-DB13-46CB-A564-58926127E5F9}" type="pres">
      <dgm:prSet presAssocID="{33AAFD14-9D96-4A0D-BE81-A0895F48DF58}" presName="composite3" presStyleCnt="0"/>
      <dgm:spPr/>
    </dgm:pt>
    <dgm:pt modelId="{91D05B6A-B1DE-48DE-8332-57D3B38CF22E}" type="pres">
      <dgm:prSet presAssocID="{33AAFD14-9D96-4A0D-BE81-A0895F48DF58}" presName="background3" presStyleLbl="node3" presStyleIdx="1" presStyleCnt="4"/>
      <dgm:spPr/>
    </dgm:pt>
    <dgm:pt modelId="{FA5580C3-26DE-459B-AA5F-A77EB8503496}" type="pres">
      <dgm:prSet presAssocID="{33AAFD14-9D96-4A0D-BE81-A0895F48DF58}" presName="text3" presStyleLbl="fgAcc3" presStyleIdx="1" presStyleCnt="4" custScaleX="140541" custScaleY="126302" custLinFactNeighborX="5689" custLinFactNeighborY="-3161">
        <dgm:presLayoutVars>
          <dgm:chPref val="3"/>
        </dgm:presLayoutVars>
      </dgm:prSet>
      <dgm:spPr/>
    </dgm:pt>
    <dgm:pt modelId="{3FAB666A-3EC8-4705-88C7-770A5D9B02CD}" type="pres">
      <dgm:prSet presAssocID="{33AAFD14-9D96-4A0D-BE81-A0895F48DF58}" presName="hierChild4" presStyleCnt="0"/>
      <dgm:spPr/>
    </dgm:pt>
    <dgm:pt modelId="{86E1B998-A746-4543-8B69-BEC3E36361D2}" type="pres">
      <dgm:prSet presAssocID="{25859667-D9BF-43FC-BF14-8C0FE94CF188}" presName="Name17" presStyleLbl="parChTrans1D3" presStyleIdx="2" presStyleCnt="4"/>
      <dgm:spPr/>
    </dgm:pt>
    <dgm:pt modelId="{F4E3F6A1-11D2-4A4D-A3DA-DFDCCD799C6E}" type="pres">
      <dgm:prSet presAssocID="{5F3C2F3B-51A2-40D2-A86B-F78322081153}" presName="hierRoot3" presStyleCnt="0"/>
      <dgm:spPr/>
    </dgm:pt>
    <dgm:pt modelId="{95219A10-D6A2-4EAD-9B3E-FB9BDE946C55}" type="pres">
      <dgm:prSet presAssocID="{5F3C2F3B-51A2-40D2-A86B-F78322081153}" presName="composite3" presStyleCnt="0"/>
      <dgm:spPr/>
    </dgm:pt>
    <dgm:pt modelId="{A6CDF5AE-7B24-4D4D-A96A-F66DE41E1B82}" type="pres">
      <dgm:prSet presAssocID="{5F3C2F3B-51A2-40D2-A86B-F78322081153}" presName="background3" presStyleLbl="node3" presStyleIdx="2" presStyleCnt="4"/>
      <dgm:spPr/>
    </dgm:pt>
    <dgm:pt modelId="{FD0EB515-4AFC-4C20-90EC-EF1A7FE5B76A}" type="pres">
      <dgm:prSet presAssocID="{5F3C2F3B-51A2-40D2-A86B-F78322081153}" presName="text3" presStyleLbl="fgAcc3" presStyleIdx="2" presStyleCnt="4" custScaleX="140541" custScaleY="126302" custLinFactNeighborX="5689" custLinFactNeighborY="-3161">
        <dgm:presLayoutVars>
          <dgm:chPref val="3"/>
        </dgm:presLayoutVars>
      </dgm:prSet>
      <dgm:spPr/>
    </dgm:pt>
    <dgm:pt modelId="{5644E707-7C54-4A6E-9301-C0DA6FAAB951}" type="pres">
      <dgm:prSet presAssocID="{5F3C2F3B-51A2-40D2-A86B-F78322081153}" presName="hierChild4" presStyleCnt="0"/>
      <dgm:spPr/>
    </dgm:pt>
    <dgm:pt modelId="{CBF478D2-75E9-401E-988D-BDAA69EE0F9E}" type="pres">
      <dgm:prSet presAssocID="{4D891964-2436-42E4-BF35-B6571BFB337C}" presName="hierRoot1" presStyleCnt="0"/>
      <dgm:spPr/>
    </dgm:pt>
    <dgm:pt modelId="{693B10DB-7743-49B8-AAB3-4FA5BC651278}" type="pres">
      <dgm:prSet presAssocID="{4D891964-2436-42E4-BF35-B6571BFB337C}" presName="composite" presStyleCnt="0"/>
      <dgm:spPr/>
    </dgm:pt>
    <dgm:pt modelId="{17E1347C-D562-4994-B814-2D21D3E70388}" type="pres">
      <dgm:prSet presAssocID="{4D891964-2436-42E4-BF35-B6571BFB337C}" presName="background" presStyleLbl="node0" presStyleIdx="1" presStyleCnt="2"/>
      <dgm:spPr/>
    </dgm:pt>
    <dgm:pt modelId="{56BC90EE-FB4A-4450-B1D9-13582019DBF5}" type="pres">
      <dgm:prSet presAssocID="{4D891964-2436-42E4-BF35-B6571BFB337C}" presName="text" presStyleLbl="fgAcc0" presStyleIdx="1" presStyleCnt="2" custScaleX="230547" custScaleY="137480">
        <dgm:presLayoutVars>
          <dgm:chPref val="3"/>
        </dgm:presLayoutVars>
      </dgm:prSet>
      <dgm:spPr/>
    </dgm:pt>
    <dgm:pt modelId="{FE41C6CB-E48A-4C29-A12E-0ABB88583EB7}" type="pres">
      <dgm:prSet presAssocID="{4D891964-2436-42E4-BF35-B6571BFB337C}" presName="hierChild2" presStyleCnt="0"/>
      <dgm:spPr/>
    </dgm:pt>
    <dgm:pt modelId="{D3621335-D97D-481D-9757-570ED8C263A0}" type="pres">
      <dgm:prSet presAssocID="{3AD2676F-A3C5-4ADD-B5A9-DBB6B73B94FA}" presName="Name10" presStyleLbl="parChTrans1D2" presStyleIdx="1" presStyleCnt="2"/>
      <dgm:spPr/>
    </dgm:pt>
    <dgm:pt modelId="{48FB00AC-5281-49B7-8ADA-E927A58F4B93}" type="pres">
      <dgm:prSet presAssocID="{1A30BFC5-7EBB-4EAE-9046-E17EC2ED533C}" presName="hierRoot2" presStyleCnt="0"/>
      <dgm:spPr/>
    </dgm:pt>
    <dgm:pt modelId="{FD422AC4-A534-47F6-8805-F9AA74E5972B}" type="pres">
      <dgm:prSet presAssocID="{1A30BFC5-7EBB-4EAE-9046-E17EC2ED533C}" presName="composite2" presStyleCnt="0"/>
      <dgm:spPr/>
    </dgm:pt>
    <dgm:pt modelId="{AACB6A5C-ED8C-453C-A23B-AC70D296F5B8}" type="pres">
      <dgm:prSet presAssocID="{1A30BFC5-7EBB-4EAE-9046-E17EC2ED533C}" presName="background2" presStyleLbl="node2" presStyleIdx="1" presStyleCnt="2"/>
      <dgm:spPr/>
    </dgm:pt>
    <dgm:pt modelId="{EF9721DD-8759-4614-AF74-196A15D42A6D}" type="pres">
      <dgm:prSet presAssocID="{1A30BFC5-7EBB-4EAE-9046-E17EC2ED533C}" presName="text2" presStyleLbl="fgAcc2" presStyleIdx="1" presStyleCnt="2" custScaleX="230547" custScaleY="137480">
        <dgm:presLayoutVars>
          <dgm:chPref val="3"/>
        </dgm:presLayoutVars>
      </dgm:prSet>
      <dgm:spPr/>
    </dgm:pt>
    <dgm:pt modelId="{2C806A16-8651-463F-AD43-EDE48BEC8EAE}" type="pres">
      <dgm:prSet presAssocID="{1A30BFC5-7EBB-4EAE-9046-E17EC2ED533C}" presName="hierChild3" presStyleCnt="0"/>
      <dgm:spPr/>
    </dgm:pt>
    <dgm:pt modelId="{0304DBBA-EDF7-4CEE-AA98-33E2380D48D1}" type="pres">
      <dgm:prSet presAssocID="{8C5CBAD5-815B-412B-BBD0-EB130AAC9ECE}" presName="Name17" presStyleLbl="parChTrans1D3" presStyleIdx="3" presStyleCnt="4"/>
      <dgm:spPr/>
    </dgm:pt>
    <dgm:pt modelId="{6438C9CA-DD1F-4F18-B0B8-24F5BA086734}" type="pres">
      <dgm:prSet presAssocID="{9110108A-A481-4F3E-9B94-3DDE4C4844CB}" presName="hierRoot3" presStyleCnt="0"/>
      <dgm:spPr/>
    </dgm:pt>
    <dgm:pt modelId="{AE17AC64-06D6-4426-AEDA-F9859C1FF208}" type="pres">
      <dgm:prSet presAssocID="{9110108A-A481-4F3E-9B94-3DDE4C4844CB}" presName="composite3" presStyleCnt="0"/>
      <dgm:spPr/>
    </dgm:pt>
    <dgm:pt modelId="{20FBBC31-F200-4AC3-B54F-230B6D536458}" type="pres">
      <dgm:prSet presAssocID="{9110108A-A481-4F3E-9B94-3DDE4C4844CB}" presName="background3" presStyleLbl="node3" presStyleIdx="3" presStyleCnt="4"/>
      <dgm:spPr/>
    </dgm:pt>
    <dgm:pt modelId="{4C47AAD2-BCD6-413A-B02A-5CEF65B66D90}" type="pres">
      <dgm:prSet presAssocID="{9110108A-A481-4F3E-9B94-3DDE4C4844CB}" presName="text3" presStyleLbl="fgAcc3" presStyleIdx="3" presStyleCnt="4" custScaleX="167823" custScaleY="126302" custLinFactNeighborX="42494" custLinFactNeighborY="2885">
        <dgm:presLayoutVars>
          <dgm:chPref val="3"/>
        </dgm:presLayoutVars>
      </dgm:prSet>
      <dgm:spPr/>
    </dgm:pt>
    <dgm:pt modelId="{4DF8FA45-0CE1-4C3C-9AC0-13D36CE86D19}" type="pres">
      <dgm:prSet presAssocID="{9110108A-A481-4F3E-9B94-3DDE4C4844CB}" presName="hierChild4" presStyleCnt="0"/>
      <dgm:spPr/>
    </dgm:pt>
  </dgm:ptLst>
  <dgm:cxnLst>
    <dgm:cxn modelId="{822ABC00-CBD6-4D9E-8356-4221C470D82B}" type="presOf" srcId="{C68BFF59-24C2-426D-B465-37C93206C759}" destId="{AF1D4E62-750F-448F-98FA-8195DB31EF1D}" srcOrd="0" destOrd="0" presId="urn:microsoft.com/office/officeart/2005/8/layout/hierarchy1"/>
    <dgm:cxn modelId="{7BA7BB03-D541-40D6-81A6-82EE71B4BF02}" srcId="{C68BFF59-24C2-426D-B465-37C93206C759}" destId="{E62C4821-63AC-4B6D-99FE-AD5FEF6A2911}" srcOrd="0" destOrd="0" parTransId="{2C5CB3D6-4873-415B-B6FF-33593BD171F4}" sibTransId="{21E87E46-A89F-4D95-95CC-69DB50DADB28}"/>
    <dgm:cxn modelId="{1F014A0F-8ECC-4C63-AB9B-3DF2648D9D22}" type="presOf" srcId="{25859667-D9BF-43FC-BF14-8C0FE94CF188}" destId="{86E1B998-A746-4543-8B69-BEC3E36361D2}" srcOrd="0" destOrd="0" presId="urn:microsoft.com/office/officeart/2005/8/layout/hierarchy1"/>
    <dgm:cxn modelId="{F6687E13-CEC5-4D99-B4FB-A155803E7B73}" type="presOf" srcId="{1A30BFC5-7EBB-4EAE-9046-E17EC2ED533C}" destId="{EF9721DD-8759-4614-AF74-196A15D42A6D}" srcOrd="0" destOrd="0" presId="urn:microsoft.com/office/officeart/2005/8/layout/hierarchy1"/>
    <dgm:cxn modelId="{62514919-3ACC-455D-814A-46CE5E88CBA0}" type="presOf" srcId="{2C5CB3D6-4873-415B-B6FF-33593BD171F4}" destId="{2B74D25C-ADFB-4B8B-8BAB-D09466B8ABB3}" srcOrd="0" destOrd="0" presId="urn:microsoft.com/office/officeart/2005/8/layout/hierarchy1"/>
    <dgm:cxn modelId="{B5957535-86AC-4E24-93D1-66590105FC50}" type="presOf" srcId="{D009AD35-7115-4135-A4EE-564A3838BF56}" destId="{1E5B8BC1-AB28-4F31-B913-BF9738419CB6}" srcOrd="0" destOrd="0" presId="urn:microsoft.com/office/officeart/2005/8/layout/hierarchy1"/>
    <dgm:cxn modelId="{202CB13B-9DE5-4B4E-8A1B-8F023E2D0875}" type="presOf" srcId="{3AD2676F-A3C5-4ADD-B5A9-DBB6B73B94FA}" destId="{D3621335-D97D-481D-9757-570ED8C263A0}" srcOrd="0" destOrd="0" presId="urn:microsoft.com/office/officeart/2005/8/layout/hierarchy1"/>
    <dgm:cxn modelId="{33D2AA3C-BC4F-47B5-8A5D-3AA40CE1F53C}" srcId="{E148F5D8-EBD4-4368-9E9E-36AC1E1865FC}" destId="{C68BFF59-24C2-426D-B465-37C93206C759}" srcOrd="0" destOrd="0" parTransId="{532FE5E1-325A-4A68-8072-AD9CF5D99EDE}" sibTransId="{9D0BD09C-7F79-4606-8DDB-04475739A62D}"/>
    <dgm:cxn modelId="{6117C643-8A87-400B-B362-8B022008E280}" srcId="{E148F5D8-EBD4-4368-9E9E-36AC1E1865FC}" destId="{4D891964-2436-42E4-BF35-B6571BFB337C}" srcOrd="1" destOrd="0" parTransId="{2013A8D3-C15D-4E0F-B24C-001D2627967C}" sibTransId="{04D7D160-74FE-4718-BB41-1B1D402945C2}"/>
    <dgm:cxn modelId="{ECEA1568-6C27-4590-BB62-4E5DD5B24CB4}" srcId="{4D891964-2436-42E4-BF35-B6571BFB337C}" destId="{1A30BFC5-7EBB-4EAE-9046-E17EC2ED533C}" srcOrd="0" destOrd="0" parTransId="{3AD2676F-A3C5-4ADD-B5A9-DBB6B73B94FA}" sibTransId="{88BAFC67-0B4F-4668-BA74-BC5ACB12D42C}"/>
    <dgm:cxn modelId="{5F23066A-0646-4F4F-BAD4-C3FD37F37E02}" type="presOf" srcId="{4D891964-2436-42E4-BF35-B6571BFB337C}" destId="{56BC90EE-FB4A-4450-B1D9-13582019DBF5}" srcOrd="0" destOrd="0" presId="urn:microsoft.com/office/officeart/2005/8/layout/hierarchy1"/>
    <dgm:cxn modelId="{09CA6B4A-7307-417A-9A81-5E56FA3FF0F1}" type="presOf" srcId="{E148F5D8-EBD4-4368-9E9E-36AC1E1865FC}" destId="{E0002A86-547A-443E-AE1D-53BCD58B5B1B}" srcOrd="0" destOrd="0" presId="urn:microsoft.com/office/officeart/2005/8/layout/hierarchy1"/>
    <dgm:cxn modelId="{B8832654-C06D-43D8-8665-A26F359CDBE8}" type="presOf" srcId="{33AAFD14-9D96-4A0D-BE81-A0895F48DF58}" destId="{FA5580C3-26DE-459B-AA5F-A77EB8503496}" srcOrd="0" destOrd="0" presId="urn:microsoft.com/office/officeart/2005/8/layout/hierarchy1"/>
    <dgm:cxn modelId="{C0963779-D37E-4EC7-8A35-A60878EBA68B}" srcId="{E62C4821-63AC-4B6D-99FE-AD5FEF6A2911}" destId="{78ECCF3A-5974-48F9-921C-F0B6AFD7E2D8}" srcOrd="0" destOrd="0" parTransId="{D009AD35-7115-4135-A4EE-564A3838BF56}" sibTransId="{63BB7776-76A2-4F04-8C75-810DB4F69A17}"/>
    <dgm:cxn modelId="{D1F1C57A-004F-4660-8830-7A9F386D2A9C}" srcId="{E62C4821-63AC-4B6D-99FE-AD5FEF6A2911}" destId="{33AAFD14-9D96-4A0D-BE81-A0895F48DF58}" srcOrd="1" destOrd="0" parTransId="{2E766723-2771-4442-A6DE-912D4B65DF1B}" sibTransId="{3B6D8B97-C304-46E9-9AF4-702A781DC2DF}"/>
    <dgm:cxn modelId="{BB578D92-8567-4B21-8E0A-53B4A199BED6}" type="presOf" srcId="{2E766723-2771-4442-A6DE-912D4B65DF1B}" destId="{F4EE4AF0-7674-41B5-9843-F8F4D33802DD}" srcOrd="0" destOrd="0" presId="urn:microsoft.com/office/officeart/2005/8/layout/hierarchy1"/>
    <dgm:cxn modelId="{D7106A94-A851-48C0-A726-17BF3BEC782C}" type="presOf" srcId="{5F3C2F3B-51A2-40D2-A86B-F78322081153}" destId="{FD0EB515-4AFC-4C20-90EC-EF1A7FE5B76A}" srcOrd="0" destOrd="0" presId="urn:microsoft.com/office/officeart/2005/8/layout/hierarchy1"/>
    <dgm:cxn modelId="{3E4739AA-658A-4774-AD08-E46AAD7D2C36}" type="presOf" srcId="{78ECCF3A-5974-48F9-921C-F0B6AFD7E2D8}" destId="{65A1A2B1-C4EA-4BFC-9ACA-077481FEA835}" srcOrd="0" destOrd="0" presId="urn:microsoft.com/office/officeart/2005/8/layout/hierarchy1"/>
    <dgm:cxn modelId="{92EEACCE-BB58-4EAB-91D2-31FC87B10C6C}" type="presOf" srcId="{9110108A-A481-4F3E-9B94-3DDE4C4844CB}" destId="{4C47AAD2-BCD6-413A-B02A-5CEF65B66D90}" srcOrd="0" destOrd="0" presId="urn:microsoft.com/office/officeart/2005/8/layout/hierarchy1"/>
    <dgm:cxn modelId="{41861ED9-C535-4EE2-8946-889E7798E1B0}" srcId="{E62C4821-63AC-4B6D-99FE-AD5FEF6A2911}" destId="{5F3C2F3B-51A2-40D2-A86B-F78322081153}" srcOrd="2" destOrd="0" parTransId="{25859667-D9BF-43FC-BF14-8C0FE94CF188}" sibTransId="{55A195C8-F8D4-4E37-A357-B6A2F1A71457}"/>
    <dgm:cxn modelId="{A71ABBDB-0C5B-405F-81BE-C7A00BFA671F}" srcId="{1A30BFC5-7EBB-4EAE-9046-E17EC2ED533C}" destId="{9110108A-A481-4F3E-9B94-3DDE4C4844CB}" srcOrd="0" destOrd="0" parTransId="{8C5CBAD5-815B-412B-BBD0-EB130AAC9ECE}" sibTransId="{8BA9696F-1C1B-4A24-B0E1-6478D7503229}"/>
    <dgm:cxn modelId="{6264ACDC-5635-47BC-8CDC-720367B93B0A}" type="presOf" srcId="{E62C4821-63AC-4B6D-99FE-AD5FEF6A2911}" destId="{6C3A338A-820D-4163-9CB8-E765EFD3098B}" srcOrd="0" destOrd="0" presId="urn:microsoft.com/office/officeart/2005/8/layout/hierarchy1"/>
    <dgm:cxn modelId="{162F28E2-ACE3-470D-BADD-1A2BA1C7A281}" type="presOf" srcId="{8C5CBAD5-815B-412B-BBD0-EB130AAC9ECE}" destId="{0304DBBA-EDF7-4CEE-AA98-33E2380D48D1}" srcOrd="0" destOrd="0" presId="urn:microsoft.com/office/officeart/2005/8/layout/hierarchy1"/>
    <dgm:cxn modelId="{ADD66864-A5DD-4E8F-B764-2396051DD8B9}" type="presParOf" srcId="{E0002A86-547A-443E-AE1D-53BCD58B5B1B}" destId="{84EEE806-E5E3-4746-9700-613F899D6E2A}" srcOrd="0" destOrd="0" presId="urn:microsoft.com/office/officeart/2005/8/layout/hierarchy1"/>
    <dgm:cxn modelId="{DF5F9353-9272-4D59-880D-18AA102B692C}" type="presParOf" srcId="{84EEE806-E5E3-4746-9700-613F899D6E2A}" destId="{F14A3085-1D35-48D7-8764-7A1A87F46586}" srcOrd="0" destOrd="0" presId="urn:microsoft.com/office/officeart/2005/8/layout/hierarchy1"/>
    <dgm:cxn modelId="{7EDF4C63-C1A1-44D0-9BDD-392B5A726738}" type="presParOf" srcId="{F14A3085-1D35-48D7-8764-7A1A87F46586}" destId="{62C64168-3039-4EBC-A404-0C94555A00B4}" srcOrd="0" destOrd="0" presId="urn:microsoft.com/office/officeart/2005/8/layout/hierarchy1"/>
    <dgm:cxn modelId="{8646AB7E-84AF-4C49-8B14-E3EF51E22BEC}" type="presParOf" srcId="{F14A3085-1D35-48D7-8764-7A1A87F46586}" destId="{AF1D4E62-750F-448F-98FA-8195DB31EF1D}" srcOrd="1" destOrd="0" presId="urn:microsoft.com/office/officeart/2005/8/layout/hierarchy1"/>
    <dgm:cxn modelId="{FA862F2E-F77F-415D-AF5E-91C620726936}" type="presParOf" srcId="{84EEE806-E5E3-4746-9700-613F899D6E2A}" destId="{3E6CE925-F67B-4698-901E-A90BE69E6E4D}" srcOrd="1" destOrd="0" presId="urn:microsoft.com/office/officeart/2005/8/layout/hierarchy1"/>
    <dgm:cxn modelId="{E5BA3973-6C55-4EDF-BF60-0E420A190149}" type="presParOf" srcId="{3E6CE925-F67B-4698-901E-A90BE69E6E4D}" destId="{2B74D25C-ADFB-4B8B-8BAB-D09466B8ABB3}" srcOrd="0" destOrd="0" presId="urn:microsoft.com/office/officeart/2005/8/layout/hierarchy1"/>
    <dgm:cxn modelId="{6E4054D2-195B-44E9-B1C9-8204B221523E}" type="presParOf" srcId="{3E6CE925-F67B-4698-901E-A90BE69E6E4D}" destId="{6AC4B310-F411-4504-A168-6005BBDCDA6A}" srcOrd="1" destOrd="0" presId="urn:microsoft.com/office/officeart/2005/8/layout/hierarchy1"/>
    <dgm:cxn modelId="{42BD0648-E6CF-4590-A158-FB0963BB81D3}" type="presParOf" srcId="{6AC4B310-F411-4504-A168-6005BBDCDA6A}" destId="{6527253E-9EB1-404E-8175-31DB7CC1AF48}" srcOrd="0" destOrd="0" presId="urn:microsoft.com/office/officeart/2005/8/layout/hierarchy1"/>
    <dgm:cxn modelId="{D989E47D-6C6F-4568-A70E-73C7DEFA0D98}" type="presParOf" srcId="{6527253E-9EB1-404E-8175-31DB7CC1AF48}" destId="{E9F3F1BA-5AD2-408A-80F4-F27E46E783FC}" srcOrd="0" destOrd="0" presId="urn:microsoft.com/office/officeart/2005/8/layout/hierarchy1"/>
    <dgm:cxn modelId="{028E814A-CF7E-4957-BD82-B69484672437}" type="presParOf" srcId="{6527253E-9EB1-404E-8175-31DB7CC1AF48}" destId="{6C3A338A-820D-4163-9CB8-E765EFD3098B}" srcOrd="1" destOrd="0" presId="urn:microsoft.com/office/officeart/2005/8/layout/hierarchy1"/>
    <dgm:cxn modelId="{2E5C11E7-C9CB-404A-93DD-8FB686492774}" type="presParOf" srcId="{6AC4B310-F411-4504-A168-6005BBDCDA6A}" destId="{FBA34927-CAEF-4F73-BD2A-BD87B3A4A08C}" srcOrd="1" destOrd="0" presId="urn:microsoft.com/office/officeart/2005/8/layout/hierarchy1"/>
    <dgm:cxn modelId="{61EDC0F0-3538-40CB-9605-6D7F620C3796}" type="presParOf" srcId="{FBA34927-CAEF-4F73-BD2A-BD87B3A4A08C}" destId="{1E5B8BC1-AB28-4F31-B913-BF9738419CB6}" srcOrd="0" destOrd="0" presId="urn:microsoft.com/office/officeart/2005/8/layout/hierarchy1"/>
    <dgm:cxn modelId="{6F1C97AA-E2FB-4DA0-884E-3BFF7258678C}" type="presParOf" srcId="{FBA34927-CAEF-4F73-BD2A-BD87B3A4A08C}" destId="{7996EA09-818E-4C88-8E7F-D1E84C1E37DF}" srcOrd="1" destOrd="0" presId="urn:microsoft.com/office/officeart/2005/8/layout/hierarchy1"/>
    <dgm:cxn modelId="{F41BA56C-ED05-408B-8DD8-CEA0C391FFCA}" type="presParOf" srcId="{7996EA09-818E-4C88-8E7F-D1E84C1E37DF}" destId="{6FC91AAB-8B38-4A22-ABB3-7C8E52BA58AE}" srcOrd="0" destOrd="0" presId="urn:microsoft.com/office/officeart/2005/8/layout/hierarchy1"/>
    <dgm:cxn modelId="{0F5626F7-C7A9-4471-83E4-2D160E138E16}" type="presParOf" srcId="{6FC91AAB-8B38-4A22-ABB3-7C8E52BA58AE}" destId="{5B6A8AC4-FB90-489B-AEA2-3253C4A1E490}" srcOrd="0" destOrd="0" presId="urn:microsoft.com/office/officeart/2005/8/layout/hierarchy1"/>
    <dgm:cxn modelId="{FD3AB1EC-1033-46C4-972F-F8ED9B634678}" type="presParOf" srcId="{6FC91AAB-8B38-4A22-ABB3-7C8E52BA58AE}" destId="{65A1A2B1-C4EA-4BFC-9ACA-077481FEA835}" srcOrd="1" destOrd="0" presId="urn:microsoft.com/office/officeart/2005/8/layout/hierarchy1"/>
    <dgm:cxn modelId="{33F73186-E288-4BAF-A6AB-6795CA621647}" type="presParOf" srcId="{7996EA09-818E-4C88-8E7F-D1E84C1E37DF}" destId="{3D010B8C-4E12-44AA-AC50-0254F9B1C9DD}" srcOrd="1" destOrd="0" presId="urn:microsoft.com/office/officeart/2005/8/layout/hierarchy1"/>
    <dgm:cxn modelId="{29AA6C09-1045-49B5-AB6F-1EA1AE316F54}" type="presParOf" srcId="{FBA34927-CAEF-4F73-BD2A-BD87B3A4A08C}" destId="{F4EE4AF0-7674-41B5-9843-F8F4D33802DD}" srcOrd="2" destOrd="0" presId="urn:microsoft.com/office/officeart/2005/8/layout/hierarchy1"/>
    <dgm:cxn modelId="{F2840A4F-9585-4E61-8D6E-9DCAE6703599}" type="presParOf" srcId="{FBA34927-CAEF-4F73-BD2A-BD87B3A4A08C}" destId="{1B04C3D9-2F45-45DB-B180-C6CB3970413C}" srcOrd="3" destOrd="0" presId="urn:microsoft.com/office/officeart/2005/8/layout/hierarchy1"/>
    <dgm:cxn modelId="{3CEF4891-793A-4334-AA18-A2A506957122}" type="presParOf" srcId="{1B04C3D9-2F45-45DB-B180-C6CB3970413C}" destId="{AC045E47-DB13-46CB-A564-58926127E5F9}" srcOrd="0" destOrd="0" presId="urn:microsoft.com/office/officeart/2005/8/layout/hierarchy1"/>
    <dgm:cxn modelId="{3AFF5441-FFAF-4727-B3E5-FC3483643B11}" type="presParOf" srcId="{AC045E47-DB13-46CB-A564-58926127E5F9}" destId="{91D05B6A-B1DE-48DE-8332-57D3B38CF22E}" srcOrd="0" destOrd="0" presId="urn:microsoft.com/office/officeart/2005/8/layout/hierarchy1"/>
    <dgm:cxn modelId="{ED597F51-E42D-4C3C-BC14-D530B5B45848}" type="presParOf" srcId="{AC045E47-DB13-46CB-A564-58926127E5F9}" destId="{FA5580C3-26DE-459B-AA5F-A77EB8503496}" srcOrd="1" destOrd="0" presId="urn:microsoft.com/office/officeart/2005/8/layout/hierarchy1"/>
    <dgm:cxn modelId="{1C9D2F63-D30B-4DAF-9284-100C563B2F01}" type="presParOf" srcId="{1B04C3D9-2F45-45DB-B180-C6CB3970413C}" destId="{3FAB666A-3EC8-4705-88C7-770A5D9B02CD}" srcOrd="1" destOrd="0" presId="urn:microsoft.com/office/officeart/2005/8/layout/hierarchy1"/>
    <dgm:cxn modelId="{95C23E7E-0027-4293-AADB-4816F97699B2}" type="presParOf" srcId="{FBA34927-CAEF-4F73-BD2A-BD87B3A4A08C}" destId="{86E1B998-A746-4543-8B69-BEC3E36361D2}" srcOrd="4" destOrd="0" presId="urn:microsoft.com/office/officeart/2005/8/layout/hierarchy1"/>
    <dgm:cxn modelId="{544B3FA2-0C8D-433E-9CCD-5F4FD64B0F36}" type="presParOf" srcId="{FBA34927-CAEF-4F73-BD2A-BD87B3A4A08C}" destId="{F4E3F6A1-11D2-4A4D-A3DA-DFDCCD799C6E}" srcOrd="5" destOrd="0" presId="urn:microsoft.com/office/officeart/2005/8/layout/hierarchy1"/>
    <dgm:cxn modelId="{581D6C99-65FF-4DD1-A913-F831E1D151E6}" type="presParOf" srcId="{F4E3F6A1-11D2-4A4D-A3DA-DFDCCD799C6E}" destId="{95219A10-D6A2-4EAD-9B3E-FB9BDE946C55}" srcOrd="0" destOrd="0" presId="urn:microsoft.com/office/officeart/2005/8/layout/hierarchy1"/>
    <dgm:cxn modelId="{FE7D50DE-A0CF-4094-AF3E-2B69E8394534}" type="presParOf" srcId="{95219A10-D6A2-4EAD-9B3E-FB9BDE946C55}" destId="{A6CDF5AE-7B24-4D4D-A96A-F66DE41E1B82}" srcOrd="0" destOrd="0" presId="urn:microsoft.com/office/officeart/2005/8/layout/hierarchy1"/>
    <dgm:cxn modelId="{A467E8F2-6FBA-4ACD-A94B-B5F0F8F80C66}" type="presParOf" srcId="{95219A10-D6A2-4EAD-9B3E-FB9BDE946C55}" destId="{FD0EB515-4AFC-4C20-90EC-EF1A7FE5B76A}" srcOrd="1" destOrd="0" presId="urn:microsoft.com/office/officeart/2005/8/layout/hierarchy1"/>
    <dgm:cxn modelId="{1A0F8D0A-D755-448C-A749-0DCAE20CB4E5}" type="presParOf" srcId="{F4E3F6A1-11D2-4A4D-A3DA-DFDCCD799C6E}" destId="{5644E707-7C54-4A6E-9301-C0DA6FAAB951}" srcOrd="1" destOrd="0" presId="urn:microsoft.com/office/officeart/2005/8/layout/hierarchy1"/>
    <dgm:cxn modelId="{6BDD0E95-476E-4254-90B5-9F1D65CD0099}" type="presParOf" srcId="{E0002A86-547A-443E-AE1D-53BCD58B5B1B}" destId="{CBF478D2-75E9-401E-988D-BDAA69EE0F9E}" srcOrd="1" destOrd="0" presId="urn:microsoft.com/office/officeart/2005/8/layout/hierarchy1"/>
    <dgm:cxn modelId="{28020669-0108-46A3-819C-CDD4CBA32F6D}" type="presParOf" srcId="{CBF478D2-75E9-401E-988D-BDAA69EE0F9E}" destId="{693B10DB-7743-49B8-AAB3-4FA5BC651278}" srcOrd="0" destOrd="0" presId="urn:microsoft.com/office/officeart/2005/8/layout/hierarchy1"/>
    <dgm:cxn modelId="{F174E8A8-6B35-4DC6-A71F-D7B4258A0F92}" type="presParOf" srcId="{693B10DB-7743-49B8-AAB3-4FA5BC651278}" destId="{17E1347C-D562-4994-B814-2D21D3E70388}" srcOrd="0" destOrd="0" presId="urn:microsoft.com/office/officeart/2005/8/layout/hierarchy1"/>
    <dgm:cxn modelId="{214EEE84-4A96-4D87-BFF6-C801E805D5DB}" type="presParOf" srcId="{693B10DB-7743-49B8-AAB3-4FA5BC651278}" destId="{56BC90EE-FB4A-4450-B1D9-13582019DBF5}" srcOrd="1" destOrd="0" presId="urn:microsoft.com/office/officeart/2005/8/layout/hierarchy1"/>
    <dgm:cxn modelId="{45A896AC-D9D8-415A-8469-BAD2721FB501}" type="presParOf" srcId="{CBF478D2-75E9-401E-988D-BDAA69EE0F9E}" destId="{FE41C6CB-E48A-4C29-A12E-0ABB88583EB7}" srcOrd="1" destOrd="0" presId="urn:microsoft.com/office/officeart/2005/8/layout/hierarchy1"/>
    <dgm:cxn modelId="{3DB7A466-A324-4419-8217-C2923F6D5714}" type="presParOf" srcId="{FE41C6CB-E48A-4C29-A12E-0ABB88583EB7}" destId="{D3621335-D97D-481D-9757-570ED8C263A0}" srcOrd="0" destOrd="0" presId="urn:microsoft.com/office/officeart/2005/8/layout/hierarchy1"/>
    <dgm:cxn modelId="{7EE48469-2871-4058-A88D-9B268350F5D1}" type="presParOf" srcId="{FE41C6CB-E48A-4C29-A12E-0ABB88583EB7}" destId="{48FB00AC-5281-49B7-8ADA-E927A58F4B93}" srcOrd="1" destOrd="0" presId="urn:microsoft.com/office/officeart/2005/8/layout/hierarchy1"/>
    <dgm:cxn modelId="{2BE1FBC5-95F1-4CE6-976B-AE6B91DD37A7}" type="presParOf" srcId="{48FB00AC-5281-49B7-8ADA-E927A58F4B93}" destId="{FD422AC4-A534-47F6-8805-F9AA74E5972B}" srcOrd="0" destOrd="0" presId="urn:microsoft.com/office/officeart/2005/8/layout/hierarchy1"/>
    <dgm:cxn modelId="{D931C02E-2177-46A6-BE62-A550A979EDB3}" type="presParOf" srcId="{FD422AC4-A534-47F6-8805-F9AA74E5972B}" destId="{AACB6A5C-ED8C-453C-A23B-AC70D296F5B8}" srcOrd="0" destOrd="0" presId="urn:microsoft.com/office/officeart/2005/8/layout/hierarchy1"/>
    <dgm:cxn modelId="{2E39697F-8487-4BAE-987C-730EA6925E01}" type="presParOf" srcId="{FD422AC4-A534-47F6-8805-F9AA74E5972B}" destId="{EF9721DD-8759-4614-AF74-196A15D42A6D}" srcOrd="1" destOrd="0" presId="urn:microsoft.com/office/officeart/2005/8/layout/hierarchy1"/>
    <dgm:cxn modelId="{F5204339-B8E7-4FCB-8EAA-B21EAD08C83D}" type="presParOf" srcId="{48FB00AC-5281-49B7-8ADA-E927A58F4B93}" destId="{2C806A16-8651-463F-AD43-EDE48BEC8EAE}" srcOrd="1" destOrd="0" presId="urn:microsoft.com/office/officeart/2005/8/layout/hierarchy1"/>
    <dgm:cxn modelId="{6A081E0D-B9CB-4D1A-947B-427BF46ED775}" type="presParOf" srcId="{2C806A16-8651-463F-AD43-EDE48BEC8EAE}" destId="{0304DBBA-EDF7-4CEE-AA98-33E2380D48D1}" srcOrd="0" destOrd="0" presId="urn:microsoft.com/office/officeart/2005/8/layout/hierarchy1"/>
    <dgm:cxn modelId="{4C6688CB-ED82-409C-AC15-D637CDDCF2AE}" type="presParOf" srcId="{2C806A16-8651-463F-AD43-EDE48BEC8EAE}" destId="{6438C9CA-DD1F-4F18-B0B8-24F5BA086734}" srcOrd="1" destOrd="0" presId="urn:microsoft.com/office/officeart/2005/8/layout/hierarchy1"/>
    <dgm:cxn modelId="{0C0675A1-277D-4206-B987-F7244F1072F5}" type="presParOf" srcId="{6438C9CA-DD1F-4F18-B0B8-24F5BA086734}" destId="{AE17AC64-06D6-4426-AEDA-F9859C1FF208}" srcOrd="0" destOrd="0" presId="urn:microsoft.com/office/officeart/2005/8/layout/hierarchy1"/>
    <dgm:cxn modelId="{7517AA22-B4E0-4729-9373-79B5719691CB}" type="presParOf" srcId="{AE17AC64-06D6-4426-AEDA-F9859C1FF208}" destId="{20FBBC31-F200-4AC3-B54F-230B6D536458}" srcOrd="0" destOrd="0" presId="urn:microsoft.com/office/officeart/2005/8/layout/hierarchy1"/>
    <dgm:cxn modelId="{F2D23D0C-A66E-4491-A029-1C6728C2DF7D}" type="presParOf" srcId="{AE17AC64-06D6-4426-AEDA-F9859C1FF208}" destId="{4C47AAD2-BCD6-413A-B02A-5CEF65B66D90}" srcOrd="1" destOrd="0" presId="urn:microsoft.com/office/officeart/2005/8/layout/hierarchy1"/>
    <dgm:cxn modelId="{B48D73A9-A7D2-424C-986F-E14CEB26909E}" type="presParOf" srcId="{6438C9CA-DD1F-4F18-B0B8-24F5BA086734}" destId="{4DF8FA45-0CE1-4C3C-9AC0-13D36CE86D1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148F5D8-EBD4-4368-9E9E-36AC1E1865F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68BFF59-24C2-426D-B465-37C93206C759}">
      <dgm:prSet phldrT="[Text]" phldr="0" custT="1"/>
      <dgm:spPr/>
      <dgm:t>
        <a:bodyPr/>
        <a:lstStyle/>
        <a:p>
          <a:pPr rtl="0"/>
          <a:r>
            <a:rPr lang="en-US" sz="2000" dirty="0">
              <a:latin typeface="Calibri Light" panose="020F0302020204030204"/>
            </a:rPr>
            <a:t>Built-in time to complete X-waiver</a:t>
          </a:r>
          <a:endParaRPr lang="en-US" sz="2000" dirty="0"/>
        </a:p>
      </dgm:t>
    </dgm:pt>
    <dgm:pt modelId="{532FE5E1-325A-4A68-8072-AD9CF5D99EDE}" type="parTrans" cxnId="{33D2AA3C-BC4F-47B5-8A5D-3AA40CE1F53C}">
      <dgm:prSet/>
      <dgm:spPr/>
      <dgm:t>
        <a:bodyPr/>
        <a:lstStyle/>
        <a:p>
          <a:endParaRPr lang="en-US"/>
        </a:p>
      </dgm:t>
    </dgm:pt>
    <dgm:pt modelId="{9D0BD09C-7F79-4606-8DDB-04475739A62D}" type="sibTrans" cxnId="{33D2AA3C-BC4F-47B5-8A5D-3AA40CE1F53C}">
      <dgm:prSet/>
      <dgm:spPr/>
      <dgm:t>
        <a:bodyPr/>
        <a:lstStyle/>
        <a:p>
          <a:endParaRPr lang="en-US"/>
        </a:p>
      </dgm:t>
    </dgm:pt>
    <dgm:pt modelId="{E62C4821-63AC-4B6D-99FE-AD5FEF6A2911}">
      <dgm:prSet phldrT="[Text]" phldr="0" custT="1"/>
      <dgm:spPr/>
      <dgm:t>
        <a:bodyPr/>
        <a:lstStyle/>
        <a:p>
          <a:pPr rtl="0"/>
          <a:r>
            <a:rPr lang="en-US" sz="2000" dirty="0">
              <a:latin typeface="Calibri Light" panose="020F0302020204030204"/>
            </a:rPr>
            <a:t>Medical school curriculum accredited; X-waiver training completed by all</a:t>
          </a:r>
          <a:endParaRPr lang="en-US" sz="2000" dirty="0"/>
        </a:p>
      </dgm:t>
    </dgm:pt>
    <dgm:pt modelId="{2C5CB3D6-4873-415B-B6FF-33593BD171F4}" type="parTrans" cxnId="{7BA7BB03-D541-40D6-81A6-82EE71B4BF02}">
      <dgm:prSet/>
      <dgm:spPr/>
      <dgm:t>
        <a:bodyPr/>
        <a:lstStyle/>
        <a:p>
          <a:endParaRPr lang="en-US"/>
        </a:p>
      </dgm:t>
    </dgm:pt>
    <dgm:pt modelId="{21E87E46-A89F-4D95-95CC-69DB50DADB28}" type="sibTrans" cxnId="{7BA7BB03-D541-40D6-81A6-82EE71B4BF02}">
      <dgm:prSet/>
      <dgm:spPr/>
      <dgm:t>
        <a:bodyPr/>
        <a:lstStyle/>
        <a:p>
          <a:endParaRPr lang="en-US"/>
        </a:p>
      </dgm:t>
    </dgm:pt>
    <dgm:pt modelId="{4D891964-2436-42E4-BF35-B6571BFB337C}">
      <dgm:prSet phldrT="[Text]" phldr="0" custT="1"/>
      <dgm:spPr/>
      <dgm:t>
        <a:bodyPr/>
        <a:lstStyle/>
        <a:p>
          <a:pPr rtl="0"/>
          <a:r>
            <a:rPr lang="en-US" sz="2000" dirty="0">
              <a:latin typeface="Calibri Light" panose="020F0302020204030204"/>
            </a:rPr>
            <a:t>4+4 hour hybrid or fully remote trainings offered to obtain X-waiver</a:t>
          </a:r>
          <a:endParaRPr lang="en-US" sz="2000" dirty="0"/>
        </a:p>
      </dgm:t>
    </dgm:pt>
    <dgm:pt modelId="{2013A8D3-C15D-4E0F-B24C-001D2627967C}" type="parTrans" cxnId="{6117C643-8A87-400B-B362-8B022008E280}">
      <dgm:prSet/>
      <dgm:spPr/>
      <dgm:t>
        <a:bodyPr/>
        <a:lstStyle/>
        <a:p>
          <a:endParaRPr lang="en-US"/>
        </a:p>
      </dgm:t>
    </dgm:pt>
    <dgm:pt modelId="{04D7D160-74FE-4718-BB41-1B1D402945C2}" type="sibTrans" cxnId="{6117C643-8A87-400B-B362-8B022008E280}">
      <dgm:prSet/>
      <dgm:spPr/>
      <dgm:t>
        <a:bodyPr/>
        <a:lstStyle/>
        <a:p>
          <a:endParaRPr lang="en-US"/>
        </a:p>
      </dgm:t>
    </dgm:pt>
    <dgm:pt modelId="{1A30BFC5-7EBB-4EAE-9046-E17EC2ED533C}">
      <dgm:prSet phldrT="[Text]" phldr="0" custT="1"/>
      <dgm:spPr/>
      <dgm:t>
        <a:bodyPr/>
        <a:lstStyle/>
        <a:p>
          <a:pPr rtl="0"/>
          <a:r>
            <a:rPr lang="en-US" sz="2000" dirty="0">
              <a:latin typeface="Calibri Light" panose="020F0302020204030204"/>
            </a:rPr>
            <a:t>Additional trainings offered</a:t>
          </a:r>
          <a:endParaRPr lang="en-US" sz="2000" dirty="0"/>
        </a:p>
      </dgm:t>
    </dgm:pt>
    <dgm:pt modelId="{3AD2676F-A3C5-4ADD-B5A9-DBB6B73B94FA}" type="parTrans" cxnId="{ECEA1568-6C27-4590-BB62-4E5DD5B24CB4}">
      <dgm:prSet/>
      <dgm:spPr/>
      <dgm:t>
        <a:bodyPr/>
        <a:lstStyle/>
        <a:p>
          <a:endParaRPr lang="en-US"/>
        </a:p>
      </dgm:t>
    </dgm:pt>
    <dgm:pt modelId="{88BAFC67-0B4F-4668-BA74-BC5ACB12D42C}" type="sibTrans" cxnId="{ECEA1568-6C27-4590-BB62-4E5DD5B24CB4}">
      <dgm:prSet/>
      <dgm:spPr/>
      <dgm:t>
        <a:bodyPr/>
        <a:lstStyle/>
        <a:p>
          <a:endParaRPr lang="en-US"/>
        </a:p>
      </dgm:t>
    </dgm:pt>
    <dgm:pt modelId="{33AAFD14-9D96-4A0D-BE81-A0895F48DF58}">
      <dgm:prSet phldr="0" custT="1"/>
      <dgm:spPr/>
      <dgm:t>
        <a:bodyPr/>
        <a:lstStyle/>
        <a:p>
          <a:pPr rtl="0"/>
          <a:r>
            <a:rPr lang="en-US" sz="2000" dirty="0">
              <a:latin typeface="Calibri Light" panose="020F0302020204030204"/>
            </a:rPr>
            <a:t>Interactive stigma and Narcan trainings</a:t>
          </a:r>
        </a:p>
      </dgm:t>
    </dgm:pt>
    <dgm:pt modelId="{3B6D8B97-C304-46E9-9AF4-702A781DC2DF}" type="sibTrans" cxnId="{D1F1C57A-004F-4660-8830-7A9F386D2A9C}">
      <dgm:prSet/>
      <dgm:spPr/>
      <dgm:t>
        <a:bodyPr/>
        <a:lstStyle/>
        <a:p>
          <a:endParaRPr lang="en-US"/>
        </a:p>
      </dgm:t>
    </dgm:pt>
    <dgm:pt modelId="{2E766723-2771-4442-A6DE-912D4B65DF1B}" type="parTrans" cxnId="{D1F1C57A-004F-4660-8830-7A9F386D2A9C}">
      <dgm:prSet/>
      <dgm:spPr/>
      <dgm:t>
        <a:bodyPr/>
        <a:lstStyle/>
        <a:p>
          <a:endParaRPr lang="en-US"/>
        </a:p>
      </dgm:t>
    </dgm:pt>
    <dgm:pt modelId="{9110108A-A481-4F3E-9B94-3DDE4C4844CB}">
      <dgm:prSet phldrT="[Text]" phldr="0" custT="1"/>
      <dgm:spPr/>
      <dgm:t>
        <a:bodyPr/>
        <a:lstStyle/>
        <a:p>
          <a:pPr rtl="0"/>
          <a:r>
            <a:rPr lang="en-US" sz="2000" dirty="0">
              <a:latin typeface="Calibri Light" panose="020F0302020204030204"/>
            </a:rPr>
            <a:t>Live CME DEA-required training provided</a:t>
          </a:r>
          <a:endParaRPr lang="en-US" sz="2000" dirty="0"/>
        </a:p>
      </dgm:t>
    </dgm:pt>
    <dgm:pt modelId="{8BA9696F-1C1B-4A24-B0E1-6478D7503229}" type="sibTrans" cxnId="{A71ABBDB-0C5B-405F-81BE-C7A00BFA671F}">
      <dgm:prSet/>
      <dgm:spPr/>
      <dgm:t>
        <a:bodyPr/>
        <a:lstStyle/>
        <a:p>
          <a:endParaRPr lang="en-US"/>
        </a:p>
      </dgm:t>
    </dgm:pt>
    <dgm:pt modelId="{8C5CBAD5-815B-412B-BBD0-EB130AAC9ECE}" type="parTrans" cxnId="{A71ABBDB-0C5B-405F-81BE-C7A00BFA671F}">
      <dgm:prSet/>
      <dgm:spPr/>
      <dgm:t>
        <a:bodyPr/>
        <a:lstStyle/>
        <a:p>
          <a:endParaRPr lang="en-US"/>
        </a:p>
      </dgm:t>
    </dgm:pt>
    <dgm:pt modelId="{78ECCF3A-5974-48F9-921C-F0B6AFD7E2D8}">
      <dgm:prSet phldrT="[Text]" phldr="0" custT="1"/>
      <dgm:spPr/>
      <dgm:t>
        <a:bodyPr/>
        <a:lstStyle/>
        <a:p>
          <a:pPr rtl="0"/>
          <a:r>
            <a:rPr lang="en-US" sz="2000" dirty="0">
              <a:latin typeface="Calibri Light" panose="020F0302020204030204"/>
            </a:rPr>
            <a:t>Addiction Medicine Interest Group + Harm Reduction Outreach</a:t>
          </a:r>
          <a:endParaRPr lang="en-US" sz="2000" dirty="0"/>
        </a:p>
      </dgm:t>
    </dgm:pt>
    <dgm:pt modelId="{63BB7776-76A2-4F04-8C75-810DB4F69A17}" type="sibTrans" cxnId="{C0963779-D37E-4EC7-8A35-A60878EBA68B}">
      <dgm:prSet/>
      <dgm:spPr/>
      <dgm:t>
        <a:bodyPr/>
        <a:lstStyle/>
        <a:p>
          <a:endParaRPr lang="en-US"/>
        </a:p>
      </dgm:t>
    </dgm:pt>
    <dgm:pt modelId="{D009AD35-7115-4135-A4EE-564A3838BF56}" type="parTrans" cxnId="{C0963779-D37E-4EC7-8A35-A60878EBA68B}">
      <dgm:prSet/>
      <dgm:spPr/>
      <dgm:t>
        <a:bodyPr/>
        <a:lstStyle/>
        <a:p>
          <a:endParaRPr lang="en-US"/>
        </a:p>
      </dgm:t>
    </dgm:pt>
    <dgm:pt modelId="{5F3C2F3B-51A2-40D2-A86B-F78322081153}">
      <dgm:prSet phldr="0" custT="1"/>
      <dgm:spPr/>
      <dgm:t>
        <a:bodyPr/>
        <a:lstStyle/>
        <a:p>
          <a:pPr rtl="0"/>
          <a:r>
            <a:rPr lang="en-US" sz="2000" dirty="0">
              <a:latin typeface="Calibri Light" panose="020F0302020204030204"/>
            </a:rPr>
            <a:t>MOUD Clinic shadowing</a:t>
          </a:r>
        </a:p>
      </dgm:t>
    </dgm:pt>
    <dgm:pt modelId="{55A195C8-F8D4-4E37-A357-B6A2F1A71457}" type="sibTrans" cxnId="{41861ED9-C535-4EE2-8946-889E7798E1B0}">
      <dgm:prSet/>
      <dgm:spPr/>
      <dgm:t>
        <a:bodyPr/>
        <a:lstStyle/>
        <a:p>
          <a:endParaRPr lang="en-US"/>
        </a:p>
      </dgm:t>
    </dgm:pt>
    <dgm:pt modelId="{25859667-D9BF-43FC-BF14-8C0FE94CF188}" type="parTrans" cxnId="{41861ED9-C535-4EE2-8946-889E7798E1B0}">
      <dgm:prSet/>
      <dgm:spPr/>
      <dgm:t>
        <a:bodyPr/>
        <a:lstStyle/>
        <a:p>
          <a:endParaRPr lang="en-US"/>
        </a:p>
      </dgm:t>
    </dgm:pt>
    <dgm:pt modelId="{E0002A86-547A-443E-AE1D-53BCD58B5B1B}" type="pres">
      <dgm:prSet presAssocID="{E148F5D8-EBD4-4368-9E9E-36AC1E1865FC}" presName="hierChild1" presStyleCnt="0">
        <dgm:presLayoutVars>
          <dgm:chPref val="1"/>
          <dgm:dir/>
          <dgm:animOne val="branch"/>
          <dgm:animLvl val="lvl"/>
          <dgm:resizeHandles/>
        </dgm:presLayoutVars>
      </dgm:prSet>
      <dgm:spPr/>
    </dgm:pt>
    <dgm:pt modelId="{84EEE806-E5E3-4746-9700-613F899D6E2A}" type="pres">
      <dgm:prSet presAssocID="{C68BFF59-24C2-426D-B465-37C93206C759}" presName="hierRoot1" presStyleCnt="0"/>
      <dgm:spPr/>
    </dgm:pt>
    <dgm:pt modelId="{F14A3085-1D35-48D7-8764-7A1A87F46586}" type="pres">
      <dgm:prSet presAssocID="{C68BFF59-24C2-426D-B465-37C93206C759}" presName="composite" presStyleCnt="0"/>
      <dgm:spPr/>
    </dgm:pt>
    <dgm:pt modelId="{62C64168-3039-4EBC-A404-0C94555A00B4}" type="pres">
      <dgm:prSet presAssocID="{C68BFF59-24C2-426D-B465-37C93206C759}" presName="background" presStyleLbl="node0" presStyleIdx="0" presStyleCnt="2"/>
      <dgm:spPr/>
    </dgm:pt>
    <dgm:pt modelId="{AF1D4E62-750F-448F-98FA-8195DB31EF1D}" type="pres">
      <dgm:prSet presAssocID="{C68BFF59-24C2-426D-B465-37C93206C759}" presName="text" presStyleLbl="fgAcc0" presStyleIdx="0" presStyleCnt="2" custScaleX="230547" custScaleY="137480">
        <dgm:presLayoutVars>
          <dgm:chPref val="3"/>
        </dgm:presLayoutVars>
      </dgm:prSet>
      <dgm:spPr/>
    </dgm:pt>
    <dgm:pt modelId="{3E6CE925-F67B-4698-901E-A90BE69E6E4D}" type="pres">
      <dgm:prSet presAssocID="{C68BFF59-24C2-426D-B465-37C93206C759}" presName="hierChild2" presStyleCnt="0"/>
      <dgm:spPr/>
    </dgm:pt>
    <dgm:pt modelId="{2B74D25C-ADFB-4B8B-8BAB-D09466B8ABB3}" type="pres">
      <dgm:prSet presAssocID="{2C5CB3D6-4873-415B-B6FF-33593BD171F4}" presName="Name10" presStyleLbl="parChTrans1D2" presStyleIdx="0" presStyleCnt="2"/>
      <dgm:spPr/>
    </dgm:pt>
    <dgm:pt modelId="{6AC4B310-F411-4504-A168-6005BBDCDA6A}" type="pres">
      <dgm:prSet presAssocID="{E62C4821-63AC-4B6D-99FE-AD5FEF6A2911}" presName="hierRoot2" presStyleCnt="0"/>
      <dgm:spPr/>
    </dgm:pt>
    <dgm:pt modelId="{6527253E-9EB1-404E-8175-31DB7CC1AF48}" type="pres">
      <dgm:prSet presAssocID="{E62C4821-63AC-4B6D-99FE-AD5FEF6A2911}" presName="composite2" presStyleCnt="0"/>
      <dgm:spPr/>
    </dgm:pt>
    <dgm:pt modelId="{E9F3F1BA-5AD2-408A-80F4-F27E46E783FC}" type="pres">
      <dgm:prSet presAssocID="{E62C4821-63AC-4B6D-99FE-AD5FEF6A2911}" presName="background2" presStyleLbl="node2" presStyleIdx="0" presStyleCnt="2"/>
      <dgm:spPr/>
    </dgm:pt>
    <dgm:pt modelId="{6C3A338A-820D-4163-9CB8-E765EFD3098B}" type="pres">
      <dgm:prSet presAssocID="{E62C4821-63AC-4B6D-99FE-AD5FEF6A2911}" presName="text2" presStyleLbl="fgAcc2" presStyleIdx="0" presStyleCnt="2" custScaleX="230547" custScaleY="137480">
        <dgm:presLayoutVars>
          <dgm:chPref val="3"/>
        </dgm:presLayoutVars>
      </dgm:prSet>
      <dgm:spPr/>
    </dgm:pt>
    <dgm:pt modelId="{FBA34927-CAEF-4F73-BD2A-BD87B3A4A08C}" type="pres">
      <dgm:prSet presAssocID="{E62C4821-63AC-4B6D-99FE-AD5FEF6A2911}" presName="hierChild3" presStyleCnt="0"/>
      <dgm:spPr/>
    </dgm:pt>
    <dgm:pt modelId="{1E5B8BC1-AB28-4F31-B913-BF9738419CB6}" type="pres">
      <dgm:prSet presAssocID="{D009AD35-7115-4135-A4EE-564A3838BF56}" presName="Name17" presStyleLbl="parChTrans1D3" presStyleIdx="0" presStyleCnt="4"/>
      <dgm:spPr/>
    </dgm:pt>
    <dgm:pt modelId="{7996EA09-818E-4C88-8E7F-D1E84C1E37DF}" type="pres">
      <dgm:prSet presAssocID="{78ECCF3A-5974-48F9-921C-F0B6AFD7E2D8}" presName="hierRoot3" presStyleCnt="0"/>
      <dgm:spPr/>
    </dgm:pt>
    <dgm:pt modelId="{6FC91AAB-8B38-4A22-ABB3-7C8E52BA58AE}" type="pres">
      <dgm:prSet presAssocID="{78ECCF3A-5974-48F9-921C-F0B6AFD7E2D8}" presName="composite3" presStyleCnt="0"/>
      <dgm:spPr/>
    </dgm:pt>
    <dgm:pt modelId="{5B6A8AC4-FB90-489B-AEA2-3253C4A1E490}" type="pres">
      <dgm:prSet presAssocID="{78ECCF3A-5974-48F9-921C-F0B6AFD7E2D8}" presName="background3" presStyleLbl="node3" presStyleIdx="0" presStyleCnt="4"/>
      <dgm:spPr/>
    </dgm:pt>
    <dgm:pt modelId="{65A1A2B1-C4EA-4BFC-9ACA-077481FEA835}" type="pres">
      <dgm:prSet presAssocID="{78ECCF3A-5974-48F9-921C-F0B6AFD7E2D8}" presName="text3" presStyleLbl="fgAcc3" presStyleIdx="0" presStyleCnt="4" custScaleX="204145" custScaleY="126302" custLinFactNeighborX="5689" custLinFactNeighborY="-3161">
        <dgm:presLayoutVars>
          <dgm:chPref val="3"/>
        </dgm:presLayoutVars>
      </dgm:prSet>
      <dgm:spPr/>
    </dgm:pt>
    <dgm:pt modelId="{3D010B8C-4E12-44AA-AC50-0254F9B1C9DD}" type="pres">
      <dgm:prSet presAssocID="{78ECCF3A-5974-48F9-921C-F0B6AFD7E2D8}" presName="hierChild4" presStyleCnt="0"/>
      <dgm:spPr/>
    </dgm:pt>
    <dgm:pt modelId="{F4EE4AF0-7674-41B5-9843-F8F4D33802DD}" type="pres">
      <dgm:prSet presAssocID="{2E766723-2771-4442-A6DE-912D4B65DF1B}" presName="Name17" presStyleLbl="parChTrans1D3" presStyleIdx="1" presStyleCnt="4"/>
      <dgm:spPr/>
    </dgm:pt>
    <dgm:pt modelId="{1B04C3D9-2F45-45DB-B180-C6CB3970413C}" type="pres">
      <dgm:prSet presAssocID="{33AAFD14-9D96-4A0D-BE81-A0895F48DF58}" presName="hierRoot3" presStyleCnt="0"/>
      <dgm:spPr/>
    </dgm:pt>
    <dgm:pt modelId="{AC045E47-DB13-46CB-A564-58926127E5F9}" type="pres">
      <dgm:prSet presAssocID="{33AAFD14-9D96-4A0D-BE81-A0895F48DF58}" presName="composite3" presStyleCnt="0"/>
      <dgm:spPr/>
    </dgm:pt>
    <dgm:pt modelId="{91D05B6A-B1DE-48DE-8332-57D3B38CF22E}" type="pres">
      <dgm:prSet presAssocID="{33AAFD14-9D96-4A0D-BE81-A0895F48DF58}" presName="background3" presStyleLbl="node3" presStyleIdx="1" presStyleCnt="4"/>
      <dgm:spPr/>
    </dgm:pt>
    <dgm:pt modelId="{FA5580C3-26DE-459B-AA5F-A77EB8503496}" type="pres">
      <dgm:prSet presAssocID="{33AAFD14-9D96-4A0D-BE81-A0895F48DF58}" presName="text3" presStyleLbl="fgAcc3" presStyleIdx="1" presStyleCnt="4" custScaleX="140541" custScaleY="126302" custLinFactNeighborX="5689" custLinFactNeighborY="-3161">
        <dgm:presLayoutVars>
          <dgm:chPref val="3"/>
        </dgm:presLayoutVars>
      </dgm:prSet>
      <dgm:spPr/>
    </dgm:pt>
    <dgm:pt modelId="{3FAB666A-3EC8-4705-88C7-770A5D9B02CD}" type="pres">
      <dgm:prSet presAssocID="{33AAFD14-9D96-4A0D-BE81-A0895F48DF58}" presName="hierChild4" presStyleCnt="0"/>
      <dgm:spPr/>
    </dgm:pt>
    <dgm:pt modelId="{86E1B998-A746-4543-8B69-BEC3E36361D2}" type="pres">
      <dgm:prSet presAssocID="{25859667-D9BF-43FC-BF14-8C0FE94CF188}" presName="Name17" presStyleLbl="parChTrans1D3" presStyleIdx="2" presStyleCnt="4"/>
      <dgm:spPr/>
    </dgm:pt>
    <dgm:pt modelId="{F4E3F6A1-11D2-4A4D-A3DA-DFDCCD799C6E}" type="pres">
      <dgm:prSet presAssocID="{5F3C2F3B-51A2-40D2-A86B-F78322081153}" presName="hierRoot3" presStyleCnt="0"/>
      <dgm:spPr/>
    </dgm:pt>
    <dgm:pt modelId="{95219A10-D6A2-4EAD-9B3E-FB9BDE946C55}" type="pres">
      <dgm:prSet presAssocID="{5F3C2F3B-51A2-40D2-A86B-F78322081153}" presName="composite3" presStyleCnt="0"/>
      <dgm:spPr/>
    </dgm:pt>
    <dgm:pt modelId="{A6CDF5AE-7B24-4D4D-A96A-F66DE41E1B82}" type="pres">
      <dgm:prSet presAssocID="{5F3C2F3B-51A2-40D2-A86B-F78322081153}" presName="background3" presStyleLbl="node3" presStyleIdx="2" presStyleCnt="4"/>
      <dgm:spPr/>
    </dgm:pt>
    <dgm:pt modelId="{FD0EB515-4AFC-4C20-90EC-EF1A7FE5B76A}" type="pres">
      <dgm:prSet presAssocID="{5F3C2F3B-51A2-40D2-A86B-F78322081153}" presName="text3" presStyleLbl="fgAcc3" presStyleIdx="2" presStyleCnt="4" custScaleX="140541" custScaleY="126302" custLinFactNeighborX="5689" custLinFactNeighborY="-3161">
        <dgm:presLayoutVars>
          <dgm:chPref val="3"/>
        </dgm:presLayoutVars>
      </dgm:prSet>
      <dgm:spPr/>
    </dgm:pt>
    <dgm:pt modelId="{5644E707-7C54-4A6E-9301-C0DA6FAAB951}" type="pres">
      <dgm:prSet presAssocID="{5F3C2F3B-51A2-40D2-A86B-F78322081153}" presName="hierChild4" presStyleCnt="0"/>
      <dgm:spPr/>
    </dgm:pt>
    <dgm:pt modelId="{CBF478D2-75E9-401E-988D-BDAA69EE0F9E}" type="pres">
      <dgm:prSet presAssocID="{4D891964-2436-42E4-BF35-B6571BFB337C}" presName="hierRoot1" presStyleCnt="0"/>
      <dgm:spPr/>
    </dgm:pt>
    <dgm:pt modelId="{693B10DB-7743-49B8-AAB3-4FA5BC651278}" type="pres">
      <dgm:prSet presAssocID="{4D891964-2436-42E4-BF35-B6571BFB337C}" presName="composite" presStyleCnt="0"/>
      <dgm:spPr/>
    </dgm:pt>
    <dgm:pt modelId="{17E1347C-D562-4994-B814-2D21D3E70388}" type="pres">
      <dgm:prSet presAssocID="{4D891964-2436-42E4-BF35-B6571BFB337C}" presName="background" presStyleLbl="node0" presStyleIdx="1" presStyleCnt="2"/>
      <dgm:spPr/>
    </dgm:pt>
    <dgm:pt modelId="{56BC90EE-FB4A-4450-B1D9-13582019DBF5}" type="pres">
      <dgm:prSet presAssocID="{4D891964-2436-42E4-BF35-B6571BFB337C}" presName="text" presStyleLbl="fgAcc0" presStyleIdx="1" presStyleCnt="2" custScaleX="230547" custScaleY="137480">
        <dgm:presLayoutVars>
          <dgm:chPref val="3"/>
        </dgm:presLayoutVars>
      </dgm:prSet>
      <dgm:spPr/>
    </dgm:pt>
    <dgm:pt modelId="{FE41C6CB-E48A-4C29-A12E-0ABB88583EB7}" type="pres">
      <dgm:prSet presAssocID="{4D891964-2436-42E4-BF35-B6571BFB337C}" presName="hierChild2" presStyleCnt="0"/>
      <dgm:spPr/>
    </dgm:pt>
    <dgm:pt modelId="{D3621335-D97D-481D-9757-570ED8C263A0}" type="pres">
      <dgm:prSet presAssocID="{3AD2676F-A3C5-4ADD-B5A9-DBB6B73B94FA}" presName="Name10" presStyleLbl="parChTrans1D2" presStyleIdx="1" presStyleCnt="2"/>
      <dgm:spPr/>
    </dgm:pt>
    <dgm:pt modelId="{48FB00AC-5281-49B7-8ADA-E927A58F4B93}" type="pres">
      <dgm:prSet presAssocID="{1A30BFC5-7EBB-4EAE-9046-E17EC2ED533C}" presName="hierRoot2" presStyleCnt="0"/>
      <dgm:spPr/>
    </dgm:pt>
    <dgm:pt modelId="{FD422AC4-A534-47F6-8805-F9AA74E5972B}" type="pres">
      <dgm:prSet presAssocID="{1A30BFC5-7EBB-4EAE-9046-E17EC2ED533C}" presName="composite2" presStyleCnt="0"/>
      <dgm:spPr/>
    </dgm:pt>
    <dgm:pt modelId="{AACB6A5C-ED8C-453C-A23B-AC70D296F5B8}" type="pres">
      <dgm:prSet presAssocID="{1A30BFC5-7EBB-4EAE-9046-E17EC2ED533C}" presName="background2" presStyleLbl="node2" presStyleIdx="1" presStyleCnt="2"/>
      <dgm:spPr/>
    </dgm:pt>
    <dgm:pt modelId="{EF9721DD-8759-4614-AF74-196A15D42A6D}" type="pres">
      <dgm:prSet presAssocID="{1A30BFC5-7EBB-4EAE-9046-E17EC2ED533C}" presName="text2" presStyleLbl="fgAcc2" presStyleIdx="1" presStyleCnt="2" custScaleX="230547" custScaleY="137480">
        <dgm:presLayoutVars>
          <dgm:chPref val="3"/>
        </dgm:presLayoutVars>
      </dgm:prSet>
      <dgm:spPr/>
    </dgm:pt>
    <dgm:pt modelId="{2C806A16-8651-463F-AD43-EDE48BEC8EAE}" type="pres">
      <dgm:prSet presAssocID="{1A30BFC5-7EBB-4EAE-9046-E17EC2ED533C}" presName="hierChild3" presStyleCnt="0"/>
      <dgm:spPr/>
    </dgm:pt>
    <dgm:pt modelId="{0304DBBA-EDF7-4CEE-AA98-33E2380D48D1}" type="pres">
      <dgm:prSet presAssocID="{8C5CBAD5-815B-412B-BBD0-EB130AAC9ECE}" presName="Name17" presStyleLbl="parChTrans1D3" presStyleIdx="3" presStyleCnt="4"/>
      <dgm:spPr/>
    </dgm:pt>
    <dgm:pt modelId="{6438C9CA-DD1F-4F18-B0B8-24F5BA086734}" type="pres">
      <dgm:prSet presAssocID="{9110108A-A481-4F3E-9B94-3DDE4C4844CB}" presName="hierRoot3" presStyleCnt="0"/>
      <dgm:spPr/>
    </dgm:pt>
    <dgm:pt modelId="{AE17AC64-06D6-4426-AEDA-F9859C1FF208}" type="pres">
      <dgm:prSet presAssocID="{9110108A-A481-4F3E-9B94-3DDE4C4844CB}" presName="composite3" presStyleCnt="0"/>
      <dgm:spPr/>
    </dgm:pt>
    <dgm:pt modelId="{20FBBC31-F200-4AC3-B54F-230B6D536458}" type="pres">
      <dgm:prSet presAssocID="{9110108A-A481-4F3E-9B94-3DDE4C4844CB}" presName="background3" presStyleLbl="node3" presStyleIdx="3" presStyleCnt="4"/>
      <dgm:spPr/>
    </dgm:pt>
    <dgm:pt modelId="{4C47AAD2-BCD6-413A-B02A-5CEF65B66D90}" type="pres">
      <dgm:prSet presAssocID="{9110108A-A481-4F3E-9B94-3DDE4C4844CB}" presName="text3" presStyleLbl="fgAcc3" presStyleIdx="3" presStyleCnt="4" custScaleX="167823" custScaleY="126302" custLinFactNeighborX="9046" custLinFactNeighborY="-5642">
        <dgm:presLayoutVars>
          <dgm:chPref val="3"/>
        </dgm:presLayoutVars>
      </dgm:prSet>
      <dgm:spPr/>
    </dgm:pt>
    <dgm:pt modelId="{4DF8FA45-0CE1-4C3C-9AC0-13D36CE86D19}" type="pres">
      <dgm:prSet presAssocID="{9110108A-A481-4F3E-9B94-3DDE4C4844CB}" presName="hierChild4" presStyleCnt="0"/>
      <dgm:spPr/>
    </dgm:pt>
  </dgm:ptLst>
  <dgm:cxnLst>
    <dgm:cxn modelId="{822ABC00-CBD6-4D9E-8356-4221C470D82B}" type="presOf" srcId="{C68BFF59-24C2-426D-B465-37C93206C759}" destId="{AF1D4E62-750F-448F-98FA-8195DB31EF1D}" srcOrd="0" destOrd="0" presId="urn:microsoft.com/office/officeart/2005/8/layout/hierarchy1"/>
    <dgm:cxn modelId="{7BA7BB03-D541-40D6-81A6-82EE71B4BF02}" srcId="{C68BFF59-24C2-426D-B465-37C93206C759}" destId="{E62C4821-63AC-4B6D-99FE-AD5FEF6A2911}" srcOrd="0" destOrd="0" parTransId="{2C5CB3D6-4873-415B-B6FF-33593BD171F4}" sibTransId="{21E87E46-A89F-4D95-95CC-69DB50DADB28}"/>
    <dgm:cxn modelId="{1F014A0F-8ECC-4C63-AB9B-3DF2648D9D22}" type="presOf" srcId="{25859667-D9BF-43FC-BF14-8C0FE94CF188}" destId="{86E1B998-A746-4543-8B69-BEC3E36361D2}" srcOrd="0" destOrd="0" presId="urn:microsoft.com/office/officeart/2005/8/layout/hierarchy1"/>
    <dgm:cxn modelId="{F6687E13-CEC5-4D99-B4FB-A155803E7B73}" type="presOf" srcId="{1A30BFC5-7EBB-4EAE-9046-E17EC2ED533C}" destId="{EF9721DD-8759-4614-AF74-196A15D42A6D}" srcOrd="0" destOrd="0" presId="urn:microsoft.com/office/officeart/2005/8/layout/hierarchy1"/>
    <dgm:cxn modelId="{62514919-3ACC-455D-814A-46CE5E88CBA0}" type="presOf" srcId="{2C5CB3D6-4873-415B-B6FF-33593BD171F4}" destId="{2B74D25C-ADFB-4B8B-8BAB-D09466B8ABB3}" srcOrd="0" destOrd="0" presId="urn:microsoft.com/office/officeart/2005/8/layout/hierarchy1"/>
    <dgm:cxn modelId="{B5957535-86AC-4E24-93D1-66590105FC50}" type="presOf" srcId="{D009AD35-7115-4135-A4EE-564A3838BF56}" destId="{1E5B8BC1-AB28-4F31-B913-BF9738419CB6}" srcOrd="0" destOrd="0" presId="urn:microsoft.com/office/officeart/2005/8/layout/hierarchy1"/>
    <dgm:cxn modelId="{202CB13B-9DE5-4B4E-8A1B-8F023E2D0875}" type="presOf" srcId="{3AD2676F-A3C5-4ADD-B5A9-DBB6B73B94FA}" destId="{D3621335-D97D-481D-9757-570ED8C263A0}" srcOrd="0" destOrd="0" presId="urn:microsoft.com/office/officeart/2005/8/layout/hierarchy1"/>
    <dgm:cxn modelId="{33D2AA3C-BC4F-47B5-8A5D-3AA40CE1F53C}" srcId="{E148F5D8-EBD4-4368-9E9E-36AC1E1865FC}" destId="{C68BFF59-24C2-426D-B465-37C93206C759}" srcOrd="0" destOrd="0" parTransId="{532FE5E1-325A-4A68-8072-AD9CF5D99EDE}" sibTransId="{9D0BD09C-7F79-4606-8DDB-04475739A62D}"/>
    <dgm:cxn modelId="{6117C643-8A87-400B-B362-8B022008E280}" srcId="{E148F5D8-EBD4-4368-9E9E-36AC1E1865FC}" destId="{4D891964-2436-42E4-BF35-B6571BFB337C}" srcOrd="1" destOrd="0" parTransId="{2013A8D3-C15D-4E0F-B24C-001D2627967C}" sibTransId="{04D7D160-74FE-4718-BB41-1B1D402945C2}"/>
    <dgm:cxn modelId="{ECEA1568-6C27-4590-BB62-4E5DD5B24CB4}" srcId="{4D891964-2436-42E4-BF35-B6571BFB337C}" destId="{1A30BFC5-7EBB-4EAE-9046-E17EC2ED533C}" srcOrd="0" destOrd="0" parTransId="{3AD2676F-A3C5-4ADD-B5A9-DBB6B73B94FA}" sibTransId="{88BAFC67-0B4F-4668-BA74-BC5ACB12D42C}"/>
    <dgm:cxn modelId="{5F23066A-0646-4F4F-BAD4-C3FD37F37E02}" type="presOf" srcId="{4D891964-2436-42E4-BF35-B6571BFB337C}" destId="{56BC90EE-FB4A-4450-B1D9-13582019DBF5}" srcOrd="0" destOrd="0" presId="urn:microsoft.com/office/officeart/2005/8/layout/hierarchy1"/>
    <dgm:cxn modelId="{09CA6B4A-7307-417A-9A81-5E56FA3FF0F1}" type="presOf" srcId="{E148F5D8-EBD4-4368-9E9E-36AC1E1865FC}" destId="{E0002A86-547A-443E-AE1D-53BCD58B5B1B}" srcOrd="0" destOrd="0" presId="urn:microsoft.com/office/officeart/2005/8/layout/hierarchy1"/>
    <dgm:cxn modelId="{B8832654-C06D-43D8-8665-A26F359CDBE8}" type="presOf" srcId="{33AAFD14-9D96-4A0D-BE81-A0895F48DF58}" destId="{FA5580C3-26DE-459B-AA5F-A77EB8503496}" srcOrd="0" destOrd="0" presId="urn:microsoft.com/office/officeart/2005/8/layout/hierarchy1"/>
    <dgm:cxn modelId="{C0963779-D37E-4EC7-8A35-A60878EBA68B}" srcId="{E62C4821-63AC-4B6D-99FE-AD5FEF6A2911}" destId="{78ECCF3A-5974-48F9-921C-F0B6AFD7E2D8}" srcOrd="0" destOrd="0" parTransId="{D009AD35-7115-4135-A4EE-564A3838BF56}" sibTransId="{63BB7776-76A2-4F04-8C75-810DB4F69A17}"/>
    <dgm:cxn modelId="{D1F1C57A-004F-4660-8830-7A9F386D2A9C}" srcId="{E62C4821-63AC-4B6D-99FE-AD5FEF6A2911}" destId="{33AAFD14-9D96-4A0D-BE81-A0895F48DF58}" srcOrd="1" destOrd="0" parTransId="{2E766723-2771-4442-A6DE-912D4B65DF1B}" sibTransId="{3B6D8B97-C304-46E9-9AF4-702A781DC2DF}"/>
    <dgm:cxn modelId="{BB578D92-8567-4B21-8E0A-53B4A199BED6}" type="presOf" srcId="{2E766723-2771-4442-A6DE-912D4B65DF1B}" destId="{F4EE4AF0-7674-41B5-9843-F8F4D33802DD}" srcOrd="0" destOrd="0" presId="urn:microsoft.com/office/officeart/2005/8/layout/hierarchy1"/>
    <dgm:cxn modelId="{D7106A94-A851-48C0-A726-17BF3BEC782C}" type="presOf" srcId="{5F3C2F3B-51A2-40D2-A86B-F78322081153}" destId="{FD0EB515-4AFC-4C20-90EC-EF1A7FE5B76A}" srcOrd="0" destOrd="0" presId="urn:microsoft.com/office/officeart/2005/8/layout/hierarchy1"/>
    <dgm:cxn modelId="{3E4739AA-658A-4774-AD08-E46AAD7D2C36}" type="presOf" srcId="{78ECCF3A-5974-48F9-921C-F0B6AFD7E2D8}" destId="{65A1A2B1-C4EA-4BFC-9ACA-077481FEA835}" srcOrd="0" destOrd="0" presId="urn:microsoft.com/office/officeart/2005/8/layout/hierarchy1"/>
    <dgm:cxn modelId="{92EEACCE-BB58-4EAB-91D2-31FC87B10C6C}" type="presOf" srcId="{9110108A-A481-4F3E-9B94-3DDE4C4844CB}" destId="{4C47AAD2-BCD6-413A-B02A-5CEF65B66D90}" srcOrd="0" destOrd="0" presId="urn:microsoft.com/office/officeart/2005/8/layout/hierarchy1"/>
    <dgm:cxn modelId="{41861ED9-C535-4EE2-8946-889E7798E1B0}" srcId="{E62C4821-63AC-4B6D-99FE-AD5FEF6A2911}" destId="{5F3C2F3B-51A2-40D2-A86B-F78322081153}" srcOrd="2" destOrd="0" parTransId="{25859667-D9BF-43FC-BF14-8C0FE94CF188}" sibTransId="{55A195C8-F8D4-4E37-A357-B6A2F1A71457}"/>
    <dgm:cxn modelId="{A71ABBDB-0C5B-405F-81BE-C7A00BFA671F}" srcId="{1A30BFC5-7EBB-4EAE-9046-E17EC2ED533C}" destId="{9110108A-A481-4F3E-9B94-3DDE4C4844CB}" srcOrd="0" destOrd="0" parTransId="{8C5CBAD5-815B-412B-BBD0-EB130AAC9ECE}" sibTransId="{8BA9696F-1C1B-4A24-B0E1-6478D7503229}"/>
    <dgm:cxn modelId="{6264ACDC-5635-47BC-8CDC-720367B93B0A}" type="presOf" srcId="{E62C4821-63AC-4B6D-99FE-AD5FEF6A2911}" destId="{6C3A338A-820D-4163-9CB8-E765EFD3098B}" srcOrd="0" destOrd="0" presId="urn:microsoft.com/office/officeart/2005/8/layout/hierarchy1"/>
    <dgm:cxn modelId="{162F28E2-ACE3-470D-BADD-1A2BA1C7A281}" type="presOf" srcId="{8C5CBAD5-815B-412B-BBD0-EB130AAC9ECE}" destId="{0304DBBA-EDF7-4CEE-AA98-33E2380D48D1}" srcOrd="0" destOrd="0" presId="urn:microsoft.com/office/officeart/2005/8/layout/hierarchy1"/>
    <dgm:cxn modelId="{ADD66864-A5DD-4E8F-B764-2396051DD8B9}" type="presParOf" srcId="{E0002A86-547A-443E-AE1D-53BCD58B5B1B}" destId="{84EEE806-E5E3-4746-9700-613F899D6E2A}" srcOrd="0" destOrd="0" presId="urn:microsoft.com/office/officeart/2005/8/layout/hierarchy1"/>
    <dgm:cxn modelId="{DF5F9353-9272-4D59-880D-18AA102B692C}" type="presParOf" srcId="{84EEE806-E5E3-4746-9700-613F899D6E2A}" destId="{F14A3085-1D35-48D7-8764-7A1A87F46586}" srcOrd="0" destOrd="0" presId="urn:microsoft.com/office/officeart/2005/8/layout/hierarchy1"/>
    <dgm:cxn modelId="{7EDF4C63-C1A1-44D0-9BDD-392B5A726738}" type="presParOf" srcId="{F14A3085-1D35-48D7-8764-7A1A87F46586}" destId="{62C64168-3039-4EBC-A404-0C94555A00B4}" srcOrd="0" destOrd="0" presId="urn:microsoft.com/office/officeart/2005/8/layout/hierarchy1"/>
    <dgm:cxn modelId="{8646AB7E-84AF-4C49-8B14-E3EF51E22BEC}" type="presParOf" srcId="{F14A3085-1D35-48D7-8764-7A1A87F46586}" destId="{AF1D4E62-750F-448F-98FA-8195DB31EF1D}" srcOrd="1" destOrd="0" presId="urn:microsoft.com/office/officeart/2005/8/layout/hierarchy1"/>
    <dgm:cxn modelId="{FA862F2E-F77F-415D-AF5E-91C620726936}" type="presParOf" srcId="{84EEE806-E5E3-4746-9700-613F899D6E2A}" destId="{3E6CE925-F67B-4698-901E-A90BE69E6E4D}" srcOrd="1" destOrd="0" presId="urn:microsoft.com/office/officeart/2005/8/layout/hierarchy1"/>
    <dgm:cxn modelId="{E5BA3973-6C55-4EDF-BF60-0E420A190149}" type="presParOf" srcId="{3E6CE925-F67B-4698-901E-A90BE69E6E4D}" destId="{2B74D25C-ADFB-4B8B-8BAB-D09466B8ABB3}" srcOrd="0" destOrd="0" presId="urn:microsoft.com/office/officeart/2005/8/layout/hierarchy1"/>
    <dgm:cxn modelId="{6E4054D2-195B-44E9-B1C9-8204B221523E}" type="presParOf" srcId="{3E6CE925-F67B-4698-901E-A90BE69E6E4D}" destId="{6AC4B310-F411-4504-A168-6005BBDCDA6A}" srcOrd="1" destOrd="0" presId="urn:microsoft.com/office/officeart/2005/8/layout/hierarchy1"/>
    <dgm:cxn modelId="{42BD0648-E6CF-4590-A158-FB0963BB81D3}" type="presParOf" srcId="{6AC4B310-F411-4504-A168-6005BBDCDA6A}" destId="{6527253E-9EB1-404E-8175-31DB7CC1AF48}" srcOrd="0" destOrd="0" presId="urn:microsoft.com/office/officeart/2005/8/layout/hierarchy1"/>
    <dgm:cxn modelId="{D989E47D-6C6F-4568-A70E-73C7DEFA0D98}" type="presParOf" srcId="{6527253E-9EB1-404E-8175-31DB7CC1AF48}" destId="{E9F3F1BA-5AD2-408A-80F4-F27E46E783FC}" srcOrd="0" destOrd="0" presId="urn:microsoft.com/office/officeart/2005/8/layout/hierarchy1"/>
    <dgm:cxn modelId="{028E814A-CF7E-4957-BD82-B69484672437}" type="presParOf" srcId="{6527253E-9EB1-404E-8175-31DB7CC1AF48}" destId="{6C3A338A-820D-4163-9CB8-E765EFD3098B}" srcOrd="1" destOrd="0" presId="urn:microsoft.com/office/officeart/2005/8/layout/hierarchy1"/>
    <dgm:cxn modelId="{2E5C11E7-C9CB-404A-93DD-8FB686492774}" type="presParOf" srcId="{6AC4B310-F411-4504-A168-6005BBDCDA6A}" destId="{FBA34927-CAEF-4F73-BD2A-BD87B3A4A08C}" srcOrd="1" destOrd="0" presId="urn:microsoft.com/office/officeart/2005/8/layout/hierarchy1"/>
    <dgm:cxn modelId="{61EDC0F0-3538-40CB-9605-6D7F620C3796}" type="presParOf" srcId="{FBA34927-CAEF-4F73-BD2A-BD87B3A4A08C}" destId="{1E5B8BC1-AB28-4F31-B913-BF9738419CB6}" srcOrd="0" destOrd="0" presId="urn:microsoft.com/office/officeart/2005/8/layout/hierarchy1"/>
    <dgm:cxn modelId="{6F1C97AA-E2FB-4DA0-884E-3BFF7258678C}" type="presParOf" srcId="{FBA34927-CAEF-4F73-BD2A-BD87B3A4A08C}" destId="{7996EA09-818E-4C88-8E7F-D1E84C1E37DF}" srcOrd="1" destOrd="0" presId="urn:microsoft.com/office/officeart/2005/8/layout/hierarchy1"/>
    <dgm:cxn modelId="{F41BA56C-ED05-408B-8DD8-CEA0C391FFCA}" type="presParOf" srcId="{7996EA09-818E-4C88-8E7F-D1E84C1E37DF}" destId="{6FC91AAB-8B38-4A22-ABB3-7C8E52BA58AE}" srcOrd="0" destOrd="0" presId="urn:microsoft.com/office/officeart/2005/8/layout/hierarchy1"/>
    <dgm:cxn modelId="{0F5626F7-C7A9-4471-83E4-2D160E138E16}" type="presParOf" srcId="{6FC91AAB-8B38-4A22-ABB3-7C8E52BA58AE}" destId="{5B6A8AC4-FB90-489B-AEA2-3253C4A1E490}" srcOrd="0" destOrd="0" presId="urn:microsoft.com/office/officeart/2005/8/layout/hierarchy1"/>
    <dgm:cxn modelId="{FD3AB1EC-1033-46C4-972F-F8ED9B634678}" type="presParOf" srcId="{6FC91AAB-8B38-4A22-ABB3-7C8E52BA58AE}" destId="{65A1A2B1-C4EA-4BFC-9ACA-077481FEA835}" srcOrd="1" destOrd="0" presId="urn:microsoft.com/office/officeart/2005/8/layout/hierarchy1"/>
    <dgm:cxn modelId="{33F73186-E288-4BAF-A6AB-6795CA621647}" type="presParOf" srcId="{7996EA09-818E-4C88-8E7F-D1E84C1E37DF}" destId="{3D010B8C-4E12-44AA-AC50-0254F9B1C9DD}" srcOrd="1" destOrd="0" presId="urn:microsoft.com/office/officeart/2005/8/layout/hierarchy1"/>
    <dgm:cxn modelId="{29AA6C09-1045-49B5-AB6F-1EA1AE316F54}" type="presParOf" srcId="{FBA34927-CAEF-4F73-BD2A-BD87B3A4A08C}" destId="{F4EE4AF0-7674-41B5-9843-F8F4D33802DD}" srcOrd="2" destOrd="0" presId="urn:microsoft.com/office/officeart/2005/8/layout/hierarchy1"/>
    <dgm:cxn modelId="{F2840A4F-9585-4E61-8D6E-9DCAE6703599}" type="presParOf" srcId="{FBA34927-CAEF-4F73-BD2A-BD87B3A4A08C}" destId="{1B04C3D9-2F45-45DB-B180-C6CB3970413C}" srcOrd="3" destOrd="0" presId="urn:microsoft.com/office/officeart/2005/8/layout/hierarchy1"/>
    <dgm:cxn modelId="{3CEF4891-793A-4334-AA18-A2A506957122}" type="presParOf" srcId="{1B04C3D9-2F45-45DB-B180-C6CB3970413C}" destId="{AC045E47-DB13-46CB-A564-58926127E5F9}" srcOrd="0" destOrd="0" presId="urn:microsoft.com/office/officeart/2005/8/layout/hierarchy1"/>
    <dgm:cxn modelId="{3AFF5441-FFAF-4727-B3E5-FC3483643B11}" type="presParOf" srcId="{AC045E47-DB13-46CB-A564-58926127E5F9}" destId="{91D05B6A-B1DE-48DE-8332-57D3B38CF22E}" srcOrd="0" destOrd="0" presId="urn:microsoft.com/office/officeart/2005/8/layout/hierarchy1"/>
    <dgm:cxn modelId="{ED597F51-E42D-4C3C-BC14-D530B5B45848}" type="presParOf" srcId="{AC045E47-DB13-46CB-A564-58926127E5F9}" destId="{FA5580C3-26DE-459B-AA5F-A77EB8503496}" srcOrd="1" destOrd="0" presId="urn:microsoft.com/office/officeart/2005/8/layout/hierarchy1"/>
    <dgm:cxn modelId="{1C9D2F63-D30B-4DAF-9284-100C563B2F01}" type="presParOf" srcId="{1B04C3D9-2F45-45DB-B180-C6CB3970413C}" destId="{3FAB666A-3EC8-4705-88C7-770A5D9B02CD}" srcOrd="1" destOrd="0" presId="urn:microsoft.com/office/officeart/2005/8/layout/hierarchy1"/>
    <dgm:cxn modelId="{95C23E7E-0027-4293-AADB-4816F97699B2}" type="presParOf" srcId="{FBA34927-CAEF-4F73-BD2A-BD87B3A4A08C}" destId="{86E1B998-A746-4543-8B69-BEC3E36361D2}" srcOrd="4" destOrd="0" presId="urn:microsoft.com/office/officeart/2005/8/layout/hierarchy1"/>
    <dgm:cxn modelId="{544B3FA2-0C8D-433E-9CCD-5F4FD64B0F36}" type="presParOf" srcId="{FBA34927-CAEF-4F73-BD2A-BD87B3A4A08C}" destId="{F4E3F6A1-11D2-4A4D-A3DA-DFDCCD799C6E}" srcOrd="5" destOrd="0" presId="urn:microsoft.com/office/officeart/2005/8/layout/hierarchy1"/>
    <dgm:cxn modelId="{581D6C99-65FF-4DD1-A913-F831E1D151E6}" type="presParOf" srcId="{F4E3F6A1-11D2-4A4D-A3DA-DFDCCD799C6E}" destId="{95219A10-D6A2-4EAD-9B3E-FB9BDE946C55}" srcOrd="0" destOrd="0" presId="urn:microsoft.com/office/officeart/2005/8/layout/hierarchy1"/>
    <dgm:cxn modelId="{FE7D50DE-A0CF-4094-AF3E-2B69E8394534}" type="presParOf" srcId="{95219A10-D6A2-4EAD-9B3E-FB9BDE946C55}" destId="{A6CDF5AE-7B24-4D4D-A96A-F66DE41E1B82}" srcOrd="0" destOrd="0" presId="urn:microsoft.com/office/officeart/2005/8/layout/hierarchy1"/>
    <dgm:cxn modelId="{A467E8F2-6FBA-4ACD-A94B-B5F0F8F80C66}" type="presParOf" srcId="{95219A10-D6A2-4EAD-9B3E-FB9BDE946C55}" destId="{FD0EB515-4AFC-4C20-90EC-EF1A7FE5B76A}" srcOrd="1" destOrd="0" presId="urn:microsoft.com/office/officeart/2005/8/layout/hierarchy1"/>
    <dgm:cxn modelId="{1A0F8D0A-D755-448C-A749-0DCAE20CB4E5}" type="presParOf" srcId="{F4E3F6A1-11D2-4A4D-A3DA-DFDCCD799C6E}" destId="{5644E707-7C54-4A6E-9301-C0DA6FAAB951}" srcOrd="1" destOrd="0" presId="urn:microsoft.com/office/officeart/2005/8/layout/hierarchy1"/>
    <dgm:cxn modelId="{6BDD0E95-476E-4254-90B5-9F1D65CD0099}" type="presParOf" srcId="{E0002A86-547A-443E-AE1D-53BCD58B5B1B}" destId="{CBF478D2-75E9-401E-988D-BDAA69EE0F9E}" srcOrd="1" destOrd="0" presId="urn:microsoft.com/office/officeart/2005/8/layout/hierarchy1"/>
    <dgm:cxn modelId="{28020669-0108-46A3-819C-CDD4CBA32F6D}" type="presParOf" srcId="{CBF478D2-75E9-401E-988D-BDAA69EE0F9E}" destId="{693B10DB-7743-49B8-AAB3-4FA5BC651278}" srcOrd="0" destOrd="0" presId="urn:microsoft.com/office/officeart/2005/8/layout/hierarchy1"/>
    <dgm:cxn modelId="{F174E8A8-6B35-4DC6-A71F-D7B4258A0F92}" type="presParOf" srcId="{693B10DB-7743-49B8-AAB3-4FA5BC651278}" destId="{17E1347C-D562-4994-B814-2D21D3E70388}" srcOrd="0" destOrd="0" presId="urn:microsoft.com/office/officeart/2005/8/layout/hierarchy1"/>
    <dgm:cxn modelId="{214EEE84-4A96-4D87-BFF6-C801E805D5DB}" type="presParOf" srcId="{693B10DB-7743-49B8-AAB3-4FA5BC651278}" destId="{56BC90EE-FB4A-4450-B1D9-13582019DBF5}" srcOrd="1" destOrd="0" presId="urn:microsoft.com/office/officeart/2005/8/layout/hierarchy1"/>
    <dgm:cxn modelId="{45A896AC-D9D8-415A-8469-BAD2721FB501}" type="presParOf" srcId="{CBF478D2-75E9-401E-988D-BDAA69EE0F9E}" destId="{FE41C6CB-E48A-4C29-A12E-0ABB88583EB7}" srcOrd="1" destOrd="0" presId="urn:microsoft.com/office/officeart/2005/8/layout/hierarchy1"/>
    <dgm:cxn modelId="{3DB7A466-A324-4419-8217-C2923F6D5714}" type="presParOf" srcId="{FE41C6CB-E48A-4C29-A12E-0ABB88583EB7}" destId="{D3621335-D97D-481D-9757-570ED8C263A0}" srcOrd="0" destOrd="0" presId="urn:microsoft.com/office/officeart/2005/8/layout/hierarchy1"/>
    <dgm:cxn modelId="{7EE48469-2871-4058-A88D-9B268350F5D1}" type="presParOf" srcId="{FE41C6CB-E48A-4C29-A12E-0ABB88583EB7}" destId="{48FB00AC-5281-49B7-8ADA-E927A58F4B93}" srcOrd="1" destOrd="0" presId="urn:microsoft.com/office/officeart/2005/8/layout/hierarchy1"/>
    <dgm:cxn modelId="{2BE1FBC5-95F1-4CE6-976B-AE6B91DD37A7}" type="presParOf" srcId="{48FB00AC-5281-49B7-8ADA-E927A58F4B93}" destId="{FD422AC4-A534-47F6-8805-F9AA74E5972B}" srcOrd="0" destOrd="0" presId="urn:microsoft.com/office/officeart/2005/8/layout/hierarchy1"/>
    <dgm:cxn modelId="{D931C02E-2177-46A6-BE62-A550A979EDB3}" type="presParOf" srcId="{FD422AC4-A534-47F6-8805-F9AA74E5972B}" destId="{AACB6A5C-ED8C-453C-A23B-AC70D296F5B8}" srcOrd="0" destOrd="0" presId="urn:microsoft.com/office/officeart/2005/8/layout/hierarchy1"/>
    <dgm:cxn modelId="{2E39697F-8487-4BAE-987C-730EA6925E01}" type="presParOf" srcId="{FD422AC4-A534-47F6-8805-F9AA74E5972B}" destId="{EF9721DD-8759-4614-AF74-196A15D42A6D}" srcOrd="1" destOrd="0" presId="urn:microsoft.com/office/officeart/2005/8/layout/hierarchy1"/>
    <dgm:cxn modelId="{F5204339-B8E7-4FCB-8EAA-B21EAD08C83D}" type="presParOf" srcId="{48FB00AC-5281-49B7-8ADA-E927A58F4B93}" destId="{2C806A16-8651-463F-AD43-EDE48BEC8EAE}" srcOrd="1" destOrd="0" presId="urn:microsoft.com/office/officeart/2005/8/layout/hierarchy1"/>
    <dgm:cxn modelId="{6A081E0D-B9CB-4D1A-947B-427BF46ED775}" type="presParOf" srcId="{2C806A16-8651-463F-AD43-EDE48BEC8EAE}" destId="{0304DBBA-EDF7-4CEE-AA98-33E2380D48D1}" srcOrd="0" destOrd="0" presId="urn:microsoft.com/office/officeart/2005/8/layout/hierarchy1"/>
    <dgm:cxn modelId="{4C6688CB-ED82-409C-AC15-D637CDDCF2AE}" type="presParOf" srcId="{2C806A16-8651-463F-AD43-EDE48BEC8EAE}" destId="{6438C9CA-DD1F-4F18-B0B8-24F5BA086734}" srcOrd="1" destOrd="0" presId="urn:microsoft.com/office/officeart/2005/8/layout/hierarchy1"/>
    <dgm:cxn modelId="{0C0675A1-277D-4206-B987-F7244F1072F5}" type="presParOf" srcId="{6438C9CA-DD1F-4F18-B0B8-24F5BA086734}" destId="{AE17AC64-06D6-4426-AEDA-F9859C1FF208}" srcOrd="0" destOrd="0" presId="urn:microsoft.com/office/officeart/2005/8/layout/hierarchy1"/>
    <dgm:cxn modelId="{7517AA22-B4E0-4729-9373-79B5719691CB}" type="presParOf" srcId="{AE17AC64-06D6-4426-AEDA-F9859C1FF208}" destId="{20FBBC31-F200-4AC3-B54F-230B6D536458}" srcOrd="0" destOrd="0" presId="urn:microsoft.com/office/officeart/2005/8/layout/hierarchy1"/>
    <dgm:cxn modelId="{F2D23D0C-A66E-4491-A029-1C6728C2DF7D}" type="presParOf" srcId="{AE17AC64-06D6-4426-AEDA-F9859C1FF208}" destId="{4C47AAD2-BCD6-413A-B02A-5CEF65B66D90}" srcOrd="1" destOrd="0" presId="urn:microsoft.com/office/officeart/2005/8/layout/hierarchy1"/>
    <dgm:cxn modelId="{B48D73A9-A7D2-424C-986F-E14CEB26909E}" type="presParOf" srcId="{6438C9CA-DD1F-4F18-B0B8-24F5BA086734}" destId="{4DF8FA45-0CE1-4C3C-9AC0-13D36CE86D19}"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58D210-EA4D-4E8F-870B-4B772F56F396}"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A72AB3C4-7B87-4799-BA72-3A9680C2516D}">
      <dgm:prSet/>
      <dgm:spPr/>
      <dgm:t>
        <a:bodyPr/>
        <a:lstStyle/>
        <a:p>
          <a:pPr>
            <a:defRPr b="1"/>
          </a:pPr>
          <a:r>
            <a:rPr lang="en-US" b="1" i="0" baseline="0"/>
            <a:t>Experiential Learning</a:t>
          </a:r>
          <a:endParaRPr lang="en-US"/>
        </a:p>
      </dgm:t>
    </dgm:pt>
    <dgm:pt modelId="{EE608982-0C8D-4CDE-B7BF-591F943DE938}" type="parTrans" cxnId="{E46CBEB7-26FA-4147-9FE7-8B83A8184481}">
      <dgm:prSet/>
      <dgm:spPr/>
      <dgm:t>
        <a:bodyPr/>
        <a:lstStyle/>
        <a:p>
          <a:endParaRPr lang="en-US"/>
        </a:p>
      </dgm:t>
    </dgm:pt>
    <dgm:pt modelId="{D2B7D967-E3EF-42BF-BDEE-443988C7972A}" type="sibTrans" cxnId="{E46CBEB7-26FA-4147-9FE7-8B83A8184481}">
      <dgm:prSet/>
      <dgm:spPr/>
      <dgm:t>
        <a:bodyPr/>
        <a:lstStyle/>
        <a:p>
          <a:endParaRPr lang="en-US"/>
        </a:p>
      </dgm:t>
    </dgm:pt>
    <dgm:pt modelId="{A18BF7B1-223B-4912-A4C8-0D0E8B38CF71}">
      <dgm:prSet custT="1"/>
      <dgm:spPr/>
      <dgm:t>
        <a:bodyPr/>
        <a:lstStyle/>
        <a:p>
          <a:r>
            <a:rPr lang="en-US" sz="2400" b="0" i="0" baseline="0" dirty="0">
              <a:solidFill>
                <a:srgbClr val="FF0000"/>
              </a:solidFill>
            </a:rPr>
            <a:t>Rated highly valuable </a:t>
          </a:r>
          <a:r>
            <a:rPr lang="en-US" sz="2400" b="0" i="0" baseline="0" dirty="0"/>
            <a:t>by students (medical and nursing).</a:t>
          </a:r>
          <a:endParaRPr lang="en-US" sz="2400" dirty="0"/>
        </a:p>
      </dgm:t>
    </dgm:pt>
    <dgm:pt modelId="{C82134BE-7C91-4693-B791-FCADC353B95E}" type="parTrans" cxnId="{FD404A17-24A0-4285-8059-A98323159AA2}">
      <dgm:prSet/>
      <dgm:spPr/>
      <dgm:t>
        <a:bodyPr/>
        <a:lstStyle/>
        <a:p>
          <a:endParaRPr lang="en-US"/>
        </a:p>
      </dgm:t>
    </dgm:pt>
    <dgm:pt modelId="{9339A56A-0E08-4A7E-BD87-1E4D204D0343}" type="sibTrans" cxnId="{FD404A17-24A0-4285-8059-A98323159AA2}">
      <dgm:prSet/>
      <dgm:spPr/>
      <dgm:t>
        <a:bodyPr/>
        <a:lstStyle/>
        <a:p>
          <a:endParaRPr lang="en-US"/>
        </a:p>
      </dgm:t>
    </dgm:pt>
    <dgm:pt modelId="{4FF01C20-9915-4FE6-8736-7A79D60B47E3}">
      <dgm:prSet/>
      <dgm:spPr/>
      <dgm:t>
        <a:bodyPr/>
        <a:lstStyle/>
        <a:p>
          <a:pPr>
            <a:defRPr b="1"/>
          </a:pPr>
          <a:r>
            <a:rPr lang="en-US" b="1" i="0" baseline="0"/>
            <a:t>Improved Competence</a:t>
          </a:r>
          <a:endParaRPr lang="en-US"/>
        </a:p>
      </dgm:t>
    </dgm:pt>
    <dgm:pt modelId="{21857EA2-D8CE-4AA2-A617-C8198F60B3BE}" type="parTrans" cxnId="{2DB63F26-42FF-4996-946D-037EB8ABB1D6}">
      <dgm:prSet/>
      <dgm:spPr/>
      <dgm:t>
        <a:bodyPr/>
        <a:lstStyle/>
        <a:p>
          <a:endParaRPr lang="en-US"/>
        </a:p>
      </dgm:t>
    </dgm:pt>
    <dgm:pt modelId="{AE1BCC93-EAB7-474C-95CB-E0166DAA2453}" type="sibTrans" cxnId="{2DB63F26-42FF-4996-946D-037EB8ABB1D6}">
      <dgm:prSet/>
      <dgm:spPr/>
      <dgm:t>
        <a:bodyPr/>
        <a:lstStyle/>
        <a:p>
          <a:endParaRPr lang="en-US"/>
        </a:p>
      </dgm:t>
    </dgm:pt>
    <dgm:pt modelId="{66FA2681-BC70-49F8-AE54-238356C79874}">
      <dgm:prSet custT="1"/>
      <dgm:spPr/>
      <dgm:t>
        <a:bodyPr/>
        <a:lstStyle/>
        <a:p>
          <a:r>
            <a:rPr lang="en-US" sz="2400" b="1" i="0" baseline="0" dirty="0">
              <a:solidFill>
                <a:srgbClr val="FF0000"/>
              </a:solidFill>
            </a:rPr>
            <a:t>76% </a:t>
          </a:r>
          <a:r>
            <a:rPr lang="en-US" sz="2400" b="0" i="0" baseline="0" dirty="0"/>
            <a:t>of </a:t>
          </a:r>
          <a:r>
            <a:rPr lang="en-US" sz="2400" b="0" i="0" baseline="0" dirty="0" err="1"/>
            <a:t>housestaff</a:t>
          </a:r>
          <a:r>
            <a:rPr lang="en-US" sz="2400" b="0" i="0" baseline="0" dirty="0"/>
            <a:t> and faculty reported significant improvements in knowledge and competence in buprenorphine prescribing</a:t>
          </a:r>
          <a:endParaRPr lang="en-US" sz="2400" dirty="0"/>
        </a:p>
      </dgm:t>
    </dgm:pt>
    <dgm:pt modelId="{1520FF50-EB39-4E58-AE06-2215C36BBD1B}" type="parTrans" cxnId="{D25ED4C6-4A6D-4F02-90CD-47315942D249}">
      <dgm:prSet/>
      <dgm:spPr/>
      <dgm:t>
        <a:bodyPr/>
        <a:lstStyle/>
        <a:p>
          <a:endParaRPr lang="en-US"/>
        </a:p>
      </dgm:t>
    </dgm:pt>
    <dgm:pt modelId="{63C2FAD9-E4C4-40B4-948D-AD189622807E}" type="sibTrans" cxnId="{D25ED4C6-4A6D-4F02-90CD-47315942D249}">
      <dgm:prSet/>
      <dgm:spPr/>
      <dgm:t>
        <a:bodyPr/>
        <a:lstStyle/>
        <a:p>
          <a:endParaRPr lang="en-US"/>
        </a:p>
      </dgm:t>
    </dgm:pt>
    <dgm:pt modelId="{3CFE5935-D056-46BB-B9F2-7F66D702CE89}" type="pres">
      <dgm:prSet presAssocID="{AE58D210-EA4D-4E8F-870B-4B772F56F396}" presName="root" presStyleCnt="0">
        <dgm:presLayoutVars>
          <dgm:dir/>
          <dgm:resizeHandles val="exact"/>
        </dgm:presLayoutVars>
      </dgm:prSet>
      <dgm:spPr/>
    </dgm:pt>
    <dgm:pt modelId="{CDCDA23B-7554-427E-8755-EB381407AEB6}" type="pres">
      <dgm:prSet presAssocID="{A72AB3C4-7B87-4799-BA72-3A9680C2516D}" presName="compNode" presStyleCnt="0"/>
      <dgm:spPr/>
    </dgm:pt>
    <dgm:pt modelId="{EA5F0591-8A22-4069-8408-2BCBE59D692C}" type="pres">
      <dgm:prSet presAssocID="{A72AB3C4-7B87-4799-BA72-3A9680C2516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aduation Cap"/>
        </a:ext>
      </dgm:extLst>
    </dgm:pt>
    <dgm:pt modelId="{E948C3B8-CE87-492D-8D08-9A37361DA88C}" type="pres">
      <dgm:prSet presAssocID="{A72AB3C4-7B87-4799-BA72-3A9680C2516D}" presName="iconSpace" presStyleCnt="0"/>
      <dgm:spPr/>
    </dgm:pt>
    <dgm:pt modelId="{A2804456-E1F2-4BC7-803D-F6F590635F22}" type="pres">
      <dgm:prSet presAssocID="{A72AB3C4-7B87-4799-BA72-3A9680C2516D}" presName="parTx" presStyleLbl="revTx" presStyleIdx="0" presStyleCnt="4">
        <dgm:presLayoutVars>
          <dgm:chMax val="0"/>
          <dgm:chPref val="0"/>
        </dgm:presLayoutVars>
      </dgm:prSet>
      <dgm:spPr/>
    </dgm:pt>
    <dgm:pt modelId="{647648EE-70A3-4469-BB1F-EE5B39102AD3}" type="pres">
      <dgm:prSet presAssocID="{A72AB3C4-7B87-4799-BA72-3A9680C2516D}" presName="txSpace" presStyleCnt="0"/>
      <dgm:spPr/>
    </dgm:pt>
    <dgm:pt modelId="{0D50A7D5-C817-4146-8623-E4DA8B136A2B}" type="pres">
      <dgm:prSet presAssocID="{A72AB3C4-7B87-4799-BA72-3A9680C2516D}" presName="desTx" presStyleLbl="revTx" presStyleIdx="1" presStyleCnt="4">
        <dgm:presLayoutVars/>
      </dgm:prSet>
      <dgm:spPr/>
    </dgm:pt>
    <dgm:pt modelId="{F8D6EDF0-EDE4-4445-8222-89AD604056E8}" type="pres">
      <dgm:prSet presAssocID="{D2B7D967-E3EF-42BF-BDEE-443988C7972A}" presName="sibTrans" presStyleCnt="0"/>
      <dgm:spPr/>
    </dgm:pt>
    <dgm:pt modelId="{24AEA0C2-1EEF-4B59-B1A2-6E362255BD44}" type="pres">
      <dgm:prSet presAssocID="{4FF01C20-9915-4FE6-8736-7A79D60B47E3}" presName="compNode" presStyleCnt="0"/>
      <dgm:spPr/>
    </dgm:pt>
    <dgm:pt modelId="{684880B6-EAE8-488F-A436-7C1D0E64D23D}" type="pres">
      <dgm:prSet presAssocID="{4FF01C20-9915-4FE6-8736-7A79D60B47E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A69B74FF-81EE-4BBA-8700-F11810CFFB65}" type="pres">
      <dgm:prSet presAssocID="{4FF01C20-9915-4FE6-8736-7A79D60B47E3}" presName="iconSpace" presStyleCnt="0"/>
      <dgm:spPr/>
    </dgm:pt>
    <dgm:pt modelId="{A85C1C59-3359-4684-B53B-AC61E770DCBE}" type="pres">
      <dgm:prSet presAssocID="{4FF01C20-9915-4FE6-8736-7A79D60B47E3}" presName="parTx" presStyleLbl="revTx" presStyleIdx="2" presStyleCnt="4">
        <dgm:presLayoutVars>
          <dgm:chMax val="0"/>
          <dgm:chPref val="0"/>
        </dgm:presLayoutVars>
      </dgm:prSet>
      <dgm:spPr/>
    </dgm:pt>
    <dgm:pt modelId="{E6D79626-C91E-4BC7-9CF6-9D211A3C3AF7}" type="pres">
      <dgm:prSet presAssocID="{4FF01C20-9915-4FE6-8736-7A79D60B47E3}" presName="txSpace" presStyleCnt="0"/>
      <dgm:spPr/>
    </dgm:pt>
    <dgm:pt modelId="{93191F9E-DFAD-4A51-BF41-2F8DF18BC839}" type="pres">
      <dgm:prSet presAssocID="{4FF01C20-9915-4FE6-8736-7A79D60B47E3}" presName="desTx" presStyleLbl="revTx" presStyleIdx="3" presStyleCnt="4">
        <dgm:presLayoutVars/>
      </dgm:prSet>
      <dgm:spPr/>
    </dgm:pt>
  </dgm:ptLst>
  <dgm:cxnLst>
    <dgm:cxn modelId="{FD404A17-24A0-4285-8059-A98323159AA2}" srcId="{A72AB3C4-7B87-4799-BA72-3A9680C2516D}" destId="{A18BF7B1-223B-4912-A4C8-0D0E8B38CF71}" srcOrd="0" destOrd="0" parTransId="{C82134BE-7C91-4693-B791-FCADC353B95E}" sibTransId="{9339A56A-0E08-4A7E-BD87-1E4D204D0343}"/>
    <dgm:cxn modelId="{2DB63F26-42FF-4996-946D-037EB8ABB1D6}" srcId="{AE58D210-EA4D-4E8F-870B-4B772F56F396}" destId="{4FF01C20-9915-4FE6-8736-7A79D60B47E3}" srcOrd="1" destOrd="0" parTransId="{21857EA2-D8CE-4AA2-A617-C8198F60B3BE}" sibTransId="{AE1BCC93-EAB7-474C-95CB-E0166DAA2453}"/>
    <dgm:cxn modelId="{5ADAC033-7F61-4532-986F-6AEE1835A155}" type="presOf" srcId="{AE58D210-EA4D-4E8F-870B-4B772F56F396}" destId="{3CFE5935-D056-46BB-B9F2-7F66D702CE89}" srcOrd="0" destOrd="0" presId="urn:microsoft.com/office/officeart/2018/5/layout/CenteredIconLabelDescriptionList"/>
    <dgm:cxn modelId="{5EDFF26F-7D89-4C83-888F-A64F925D219B}" type="presOf" srcId="{A72AB3C4-7B87-4799-BA72-3A9680C2516D}" destId="{A2804456-E1F2-4BC7-803D-F6F590635F22}" srcOrd="0" destOrd="0" presId="urn:microsoft.com/office/officeart/2018/5/layout/CenteredIconLabelDescriptionList"/>
    <dgm:cxn modelId="{BFC63087-1FFC-427F-A46A-AB10DF0020CC}" type="presOf" srcId="{4FF01C20-9915-4FE6-8736-7A79D60B47E3}" destId="{A85C1C59-3359-4684-B53B-AC61E770DCBE}" srcOrd="0" destOrd="0" presId="urn:microsoft.com/office/officeart/2018/5/layout/CenteredIconLabelDescriptionList"/>
    <dgm:cxn modelId="{F7DD589A-DEBD-4162-9C9B-83C023D4A19F}" type="presOf" srcId="{66FA2681-BC70-49F8-AE54-238356C79874}" destId="{93191F9E-DFAD-4A51-BF41-2F8DF18BC839}" srcOrd="0" destOrd="0" presId="urn:microsoft.com/office/officeart/2018/5/layout/CenteredIconLabelDescriptionList"/>
    <dgm:cxn modelId="{973A8FB5-B6CC-4086-BA7B-9DE627CDA4A3}" type="presOf" srcId="{A18BF7B1-223B-4912-A4C8-0D0E8B38CF71}" destId="{0D50A7D5-C817-4146-8623-E4DA8B136A2B}" srcOrd="0" destOrd="0" presId="urn:microsoft.com/office/officeart/2018/5/layout/CenteredIconLabelDescriptionList"/>
    <dgm:cxn modelId="{E46CBEB7-26FA-4147-9FE7-8B83A8184481}" srcId="{AE58D210-EA4D-4E8F-870B-4B772F56F396}" destId="{A72AB3C4-7B87-4799-BA72-3A9680C2516D}" srcOrd="0" destOrd="0" parTransId="{EE608982-0C8D-4CDE-B7BF-591F943DE938}" sibTransId="{D2B7D967-E3EF-42BF-BDEE-443988C7972A}"/>
    <dgm:cxn modelId="{D25ED4C6-4A6D-4F02-90CD-47315942D249}" srcId="{4FF01C20-9915-4FE6-8736-7A79D60B47E3}" destId="{66FA2681-BC70-49F8-AE54-238356C79874}" srcOrd="0" destOrd="0" parTransId="{1520FF50-EB39-4E58-AE06-2215C36BBD1B}" sibTransId="{63C2FAD9-E4C4-40B4-948D-AD189622807E}"/>
    <dgm:cxn modelId="{3099C917-5011-435F-99B4-BE5D35DD352E}" type="presParOf" srcId="{3CFE5935-D056-46BB-B9F2-7F66D702CE89}" destId="{CDCDA23B-7554-427E-8755-EB381407AEB6}" srcOrd="0" destOrd="0" presId="urn:microsoft.com/office/officeart/2018/5/layout/CenteredIconLabelDescriptionList"/>
    <dgm:cxn modelId="{FA66AAC4-9689-498C-AF36-397B94175EA8}" type="presParOf" srcId="{CDCDA23B-7554-427E-8755-EB381407AEB6}" destId="{EA5F0591-8A22-4069-8408-2BCBE59D692C}" srcOrd="0" destOrd="0" presId="urn:microsoft.com/office/officeart/2018/5/layout/CenteredIconLabelDescriptionList"/>
    <dgm:cxn modelId="{6C599D03-7A48-4D3A-B6AF-B148C8F1D175}" type="presParOf" srcId="{CDCDA23B-7554-427E-8755-EB381407AEB6}" destId="{E948C3B8-CE87-492D-8D08-9A37361DA88C}" srcOrd="1" destOrd="0" presId="urn:microsoft.com/office/officeart/2018/5/layout/CenteredIconLabelDescriptionList"/>
    <dgm:cxn modelId="{41D5318D-53E2-4536-B35A-5A4530893AA5}" type="presParOf" srcId="{CDCDA23B-7554-427E-8755-EB381407AEB6}" destId="{A2804456-E1F2-4BC7-803D-F6F590635F22}" srcOrd="2" destOrd="0" presId="urn:microsoft.com/office/officeart/2018/5/layout/CenteredIconLabelDescriptionList"/>
    <dgm:cxn modelId="{ADA811FB-9E77-4795-A24F-F3BDE7B36BF0}" type="presParOf" srcId="{CDCDA23B-7554-427E-8755-EB381407AEB6}" destId="{647648EE-70A3-4469-BB1F-EE5B39102AD3}" srcOrd="3" destOrd="0" presId="urn:microsoft.com/office/officeart/2018/5/layout/CenteredIconLabelDescriptionList"/>
    <dgm:cxn modelId="{55E22615-178E-4BD7-9AE3-79748FC92B2F}" type="presParOf" srcId="{CDCDA23B-7554-427E-8755-EB381407AEB6}" destId="{0D50A7D5-C817-4146-8623-E4DA8B136A2B}" srcOrd="4" destOrd="0" presId="urn:microsoft.com/office/officeart/2018/5/layout/CenteredIconLabelDescriptionList"/>
    <dgm:cxn modelId="{70A94CA5-6A51-451E-B150-8FAA1708767A}" type="presParOf" srcId="{3CFE5935-D056-46BB-B9F2-7F66D702CE89}" destId="{F8D6EDF0-EDE4-4445-8222-89AD604056E8}" srcOrd="1" destOrd="0" presId="urn:microsoft.com/office/officeart/2018/5/layout/CenteredIconLabelDescriptionList"/>
    <dgm:cxn modelId="{8657C070-5B96-41B9-B36D-DA719D267613}" type="presParOf" srcId="{3CFE5935-D056-46BB-B9F2-7F66D702CE89}" destId="{24AEA0C2-1EEF-4B59-B1A2-6E362255BD44}" srcOrd="2" destOrd="0" presId="urn:microsoft.com/office/officeart/2018/5/layout/CenteredIconLabelDescriptionList"/>
    <dgm:cxn modelId="{D05A8E20-F436-4019-812D-5A2DD119D12C}" type="presParOf" srcId="{24AEA0C2-1EEF-4B59-B1A2-6E362255BD44}" destId="{684880B6-EAE8-488F-A436-7C1D0E64D23D}" srcOrd="0" destOrd="0" presId="urn:microsoft.com/office/officeart/2018/5/layout/CenteredIconLabelDescriptionList"/>
    <dgm:cxn modelId="{3CF00397-3D7B-4A3D-9C9D-A39EF37F9852}" type="presParOf" srcId="{24AEA0C2-1EEF-4B59-B1A2-6E362255BD44}" destId="{A69B74FF-81EE-4BBA-8700-F11810CFFB65}" srcOrd="1" destOrd="0" presId="urn:microsoft.com/office/officeart/2018/5/layout/CenteredIconLabelDescriptionList"/>
    <dgm:cxn modelId="{7570C86A-7E52-46A1-B4C6-DBA22AE8C9B3}" type="presParOf" srcId="{24AEA0C2-1EEF-4B59-B1A2-6E362255BD44}" destId="{A85C1C59-3359-4684-B53B-AC61E770DCBE}" srcOrd="2" destOrd="0" presId="urn:microsoft.com/office/officeart/2018/5/layout/CenteredIconLabelDescriptionList"/>
    <dgm:cxn modelId="{BB453FB2-3053-4A7C-8586-D7689E786855}" type="presParOf" srcId="{24AEA0C2-1EEF-4B59-B1A2-6E362255BD44}" destId="{E6D79626-C91E-4BC7-9CF6-9D211A3C3AF7}" srcOrd="3" destOrd="0" presId="urn:microsoft.com/office/officeart/2018/5/layout/CenteredIconLabelDescriptionList"/>
    <dgm:cxn modelId="{4F5CEF73-7224-4BFD-8273-7DFD57AFC367}" type="presParOf" srcId="{24AEA0C2-1EEF-4B59-B1A2-6E362255BD44}" destId="{93191F9E-DFAD-4A51-BF41-2F8DF18BC839}"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714A5-70C9-4592-A4B5-BE2D1E90CF9F}">
      <dsp:nvSpPr>
        <dsp:cNvPr id="0" name=""/>
        <dsp:cNvSpPr/>
      </dsp:nvSpPr>
      <dsp:spPr>
        <a:xfrm>
          <a:off x="3286" y="159759"/>
          <a:ext cx="3203971" cy="748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US" sz="2600" b="1" i="0" kern="1200" baseline="0">
              <a:latin typeface="Calibri Light" panose="020F0302020204030204"/>
            </a:rPr>
            <a:t>Problem</a:t>
          </a:r>
        </a:p>
      </dsp:txBody>
      <dsp:txXfrm>
        <a:off x="3286" y="159759"/>
        <a:ext cx="3203971" cy="748800"/>
      </dsp:txXfrm>
    </dsp:sp>
    <dsp:sp modelId="{E3663DC2-56A4-4C04-AE13-11ED7B10D2E9}">
      <dsp:nvSpPr>
        <dsp:cNvPr id="0" name=""/>
        <dsp:cNvSpPr/>
      </dsp:nvSpPr>
      <dsp:spPr>
        <a:xfrm>
          <a:off x="3286" y="908559"/>
          <a:ext cx="3203971" cy="3283019"/>
        </a:xfrm>
        <a:prstGeom prst="rect">
          <a:avLst/>
        </a:prstGeom>
        <a:solidFill>
          <a:schemeClr val="accent2">
            <a:lumMod val="20000"/>
            <a:lumOff val="8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b="1" i="0" kern="1200" baseline="0">
              <a:latin typeface="Calibri Light" panose="020F0302020204030204"/>
            </a:rPr>
            <a:t>Fewer</a:t>
          </a:r>
          <a:r>
            <a:rPr lang="en-US" sz="2600" b="1" i="0" kern="1200" baseline="0"/>
            <a:t> than 25%</a:t>
          </a:r>
          <a:r>
            <a:rPr lang="en-US" sz="2600" b="0" i="0" kern="1200" baseline="0"/>
            <a:t> of patients with opioid use disorder (OUD) receive medications for opioid use disorder (MOUD) in hospital settings</a:t>
          </a:r>
          <a:endParaRPr lang="en-US" sz="2600" kern="1200"/>
        </a:p>
      </dsp:txBody>
      <dsp:txXfrm>
        <a:off x="3286" y="908559"/>
        <a:ext cx="3203971" cy="3283019"/>
      </dsp:txXfrm>
    </dsp:sp>
    <dsp:sp modelId="{9BD42287-AE3E-4683-B257-F96480A6CC92}">
      <dsp:nvSpPr>
        <dsp:cNvPr id="0" name=""/>
        <dsp:cNvSpPr/>
      </dsp:nvSpPr>
      <dsp:spPr>
        <a:xfrm>
          <a:off x="3655814" y="159759"/>
          <a:ext cx="3203971" cy="748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i="0" kern="1200" baseline="0"/>
            <a:t>Barriers</a:t>
          </a:r>
          <a:endParaRPr lang="en-US" sz="2600" kern="1200"/>
        </a:p>
      </dsp:txBody>
      <dsp:txXfrm>
        <a:off x="3655814" y="159759"/>
        <a:ext cx="3203971" cy="748800"/>
      </dsp:txXfrm>
    </dsp:sp>
    <dsp:sp modelId="{FD870A99-5947-4987-B387-8FD6D99E52AD}">
      <dsp:nvSpPr>
        <dsp:cNvPr id="0" name=""/>
        <dsp:cNvSpPr/>
      </dsp:nvSpPr>
      <dsp:spPr>
        <a:xfrm>
          <a:off x="3655814" y="908559"/>
          <a:ext cx="3203971" cy="3283019"/>
        </a:xfrm>
        <a:prstGeom prst="rect">
          <a:avLst/>
        </a:prstGeom>
        <a:solidFill>
          <a:schemeClr val="accent2">
            <a:lumMod val="20000"/>
            <a:lumOff val="8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b="1" i="0" kern="1200" baseline="0"/>
            <a:t>Insufficient training </a:t>
          </a:r>
          <a:r>
            <a:rPr lang="en-US" sz="2600" b="0" i="0" kern="1200" baseline="0"/>
            <a:t>for providers in evidence-based treatments like buprenorphine </a:t>
          </a:r>
          <a:r>
            <a:rPr lang="en-US" sz="2600" b="0" i="1" kern="1200" baseline="0"/>
            <a:t>(Jakubowski et al., 2023)</a:t>
          </a:r>
          <a:endParaRPr lang="en-US" sz="2600" i="1" kern="1200"/>
        </a:p>
      </dsp:txBody>
      <dsp:txXfrm>
        <a:off x="3655814" y="908559"/>
        <a:ext cx="3203971" cy="3283019"/>
      </dsp:txXfrm>
    </dsp:sp>
    <dsp:sp modelId="{C7018FD4-7E9A-482D-8206-6FAE12DE1C79}">
      <dsp:nvSpPr>
        <dsp:cNvPr id="0" name=""/>
        <dsp:cNvSpPr/>
      </dsp:nvSpPr>
      <dsp:spPr>
        <a:xfrm>
          <a:off x="7308342" y="159759"/>
          <a:ext cx="3203971" cy="748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i="0" kern="1200" baseline="0"/>
            <a:t>Importance</a:t>
          </a:r>
          <a:endParaRPr lang="en-US" sz="2600" kern="1200"/>
        </a:p>
      </dsp:txBody>
      <dsp:txXfrm>
        <a:off x="7308342" y="159759"/>
        <a:ext cx="3203971" cy="748800"/>
      </dsp:txXfrm>
    </dsp:sp>
    <dsp:sp modelId="{249FA648-EF04-4B36-8555-843237A0439E}">
      <dsp:nvSpPr>
        <dsp:cNvPr id="0" name=""/>
        <dsp:cNvSpPr/>
      </dsp:nvSpPr>
      <dsp:spPr>
        <a:xfrm>
          <a:off x="7308342" y="908559"/>
          <a:ext cx="3203971" cy="3283019"/>
        </a:xfrm>
        <a:prstGeom prst="rect">
          <a:avLst/>
        </a:prstGeom>
        <a:solidFill>
          <a:schemeClr val="accent2">
            <a:lumMod val="20000"/>
            <a:lumOff val="8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b="0" i="0" kern="1200" baseline="0"/>
            <a:t>Closing the gap in training is essential for </a:t>
          </a:r>
          <a:r>
            <a:rPr lang="en-US" sz="2600" b="1" i="0" kern="1200" baseline="0"/>
            <a:t>increasing MOUD initiation. </a:t>
          </a:r>
          <a:endParaRPr lang="en-US" sz="2600" b="1" kern="1200"/>
        </a:p>
      </dsp:txBody>
      <dsp:txXfrm>
        <a:off x="7308342" y="908559"/>
        <a:ext cx="3203971" cy="32830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E515C-571A-4A31-A103-60C1C2DFA5B0}">
      <dsp:nvSpPr>
        <dsp:cNvPr id="0" name=""/>
        <dsp:cNvSpPr/>
      </dsp:nvSpPr>
      <dsp:spPr>
        <a:xfrm rot="5400000">
          <a:off x="2248353" y="-618740"/>
          <a:ext cx="1121829" cy="2644016"/>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b="1" kern="1200"/>
            <a:t>Increased by 68% </a:t>
          </a:r>
          <a:r>
            <a:rPr lang="en-US" sz="2900" kern="1200"/>
            <a:t>(p = .03).</a:t>
          </a:r>
        </a:p>
      </dsp:txBody>
      <dsp:txXfrm rot="-5400000">
        <a:off x="1487260" y="197116"/>
        <a:ext cx="2589253" cy="1012303"/>
      </dsp:txXfrm>
    </dsp:sp>
    <dsp:sp modelId="{ABE60A82-FB6A-419B-B22E-2C98A10C6D64}">
      <dsp:nvSpPr>
        <dsp:cNvPr id="0" name=""/>
        <dsp:cNvSpPr/>
      </dsp:nvSpPr>
      <dsp:spPr>
        <a:xfrm>
          <a:off x="0" y="2124"/>
          <a:ext cx="1487259" cy="1402286"/>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Outpatient Buprenorphine Prescribing</a:t>
          </a:r>
          <a:endParaRPr lang="en-US" sz="1500" kern="1200" dirty="0"/>
        </a:p>
      </dsp:txBody>
      <dsp:txXfrm>
        <a:off x="68454" y="70578"/>
        <a:ext cx="1350351" cy="1265378"/>
      </dsp:txXfrm>
    </dsp:sp>
    <dsp:sp modelId="{F3117A94-1992-4A56-935E-2756E4214EE9}">
      <dsp:nvSpPr>
        <dsp:cNvPr id="0" name=""/>
        <dsp:cNvSpPr/>
      </dsp:nvSpPr>
      <dsp:spPr>
        <a:xfrm rot="5400000">
          <a:off x="2248353" y="853660"/>
          <a:ext cx="1121829" cy="2644016"/>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rtl="0">
            <a:lnSpc>
              <a:spcPct val="90000"/>
            </a:lnSpc>
            <a:spcBef>
              <a:spcPct val="0"/>
            </a:spcBef>
            <a:spcAft>
              <a:spcPct val="15000"/>
            </a:spcAft>
            <a:buChar char="•"/>
          </a:pPr>
          <a:r>
            <a:rPr lang="en-US" sz="2900" b="1" kern="1200"/>
            <a:t>Increased by 33%</a:t>
          </a:r>
          <a:r>
            <a:rPr lang="en-US" sz="2900" kern="1200"/>
            <a:t> (p = .01).</a:t>
          </a:r>
        </a:p>
      </dsp:txBody>
      <dsp:txXfrm rot="-5400000">
        <a:off x="1487260" y="1669517"/>
        <a:ext cx="2589253" cy="1012303"/>
      </dsp:txXfrm>
    </dsp:sp>
    <dsp:sp modelId="{EB704D82-FCBC-422C-8E62-727F26391EB1}">
      <dsp:nvSpPr>
        <dsp:cNvPr id="0" name=""/>
        <dsp:cNvSpPr/>
      </dsp:nvSpPr>
      <dsp:spPr>
        <a:xfrm>
          <a:off x="0" y="1474525"/>
          <a:ext cx="1487259" cy="1402286"/>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kern="1200"/>
            <a:t>Inpatient Buprenorphine Orders</a:t>
          </a:r>
          <a:endParaRPr lang="en-US" sz="1500" kern="1200"/>
        </a:p>
      </dsp:txBody>
      <dsp:txXfrm>
        <a:off x="68454" y="1542979"/>
        <a:ext cx="1350351" cy="1265378"/>
      </dsp:txXfrm>
    </dsp:sp>
    <dsp:sp modelId="{9D0C0A87-D9CB-4512-8F35-F05A3A4A19A5}">
      <dsp:nvSpPr>
        <dsp:cNvPr id="0" name=""/>
        <dsp:cNvSpPr/>
      </dsp:nvSpPr>
      <dsp:spPr>
        <a:xfrm rot="5400000">
          <a:off x="2248353" y="2326061"/>
          <a:ext cx="1121829" cy="2644016"/>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rtl="0">
            <a:lnSpc>
              <a:spcPct val="90000"/>
            </a:lnSpc>
            <a:spcBef>
              <a:spcPct val="0"/>
            </a:spcBef>
            <a:spcAft>
              <a:spcPct val="15000"/>
            </a:spcAft>
            <a:buChar char="•"/>
          </a:pPr>
          <a:r>
            <a:rPr lang="en-US" sz="2900" b="1" kern="1200" dirty="0">
              <a:solidFill>
                <a:srgbClr val="000000"/>
              </a:solidFill>
              <a:latin typeface="Calibri"/>
              <a:cs typeface="Calibri"/>
            </a:rPr>
            <a:t>Increased by 77%</a:t>
          </a:r>
          <a:r>
            <a:rPr lang="en-US" sz="2900" b="0" kern="1200" dirty="0">
              <a:solidFill>
                <a:srgbClr val="000000"/>
              </a:solidFill>
              <a:latin typeface="Calibri"/>
              <a:cs typeface="Calibri"/>
            </a:rPr>
            <a:t> (p = .03)</a:t>
          </a:r>
          <a:endParaRPr lang="en-US" sz="2900" b="0" kern="1200" dirty="0"/>
        </a:p>
      </dsp:txBody>
      <dsp:txXfrm rot="-5400000">
        <a:off x="1487260" y="3141918"/>
        <a:ext cx="2589253" cy="1012303"/>
      </dsp:txXfrm>
    </dsp:sp>
    <dsp:sp modelId="{EE787481-376A-466F-9A79-146600FA8FB2}">
      <dsp:nvSpPr>
        <dsp:cNvPr id="0" name=""/>
        <dsp:cNvSpPr/>
      </dsp:nvSpPr>
      <dsp:spPr>
        <a:xfrm>
          <a:off x="0" y="2946926"/>
          <a:ext cx="1487259" cy="1402286"/>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Discrete Providers</a:t>
          </a:r>
        </a:p>
      </dsp:txBody>
      <dsp:txXfrm>
        <a:off x="68454" y="3015380"/>
        <a:ext cx="1350351" cy="12653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1180B-814C-4A1F-8D74-49E2E5543F18}">
      <dsp:nvSpPr>
        <dsp:cNvPr id="0" name=""/>
        <dsp:cNvSpPr/>
      </dsp:nvSpPr>
      <dsp:spPr>
        <a:xfrm>
          <a:off x="0" y="480212"/>
          <a:ext cx="6172199" cy="113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9031" tIns="416560" rIns="479031" bIns="142240" numCol="1" spcCol="1270" anchor="t" anchorCtr="0">
          <a:noAutofit/>
        </a:bodyPr>
        <a:lstStyle/>
        <a:p>
          <a:pPr marL="228600" lvl="1" indent="-228600" algn="l" defTabSz="889000">
            <a:lnSpc>
              <a:spcPct val="90000"/>
            </a:lnSpc>
            <a:spcBef>
              <a:spcPct val="0"/>
            </a:spcBef>
            <a:spcAft>
              <a:spcPct val="15000"/>
            </a:spcAft>
            <a:buChar char="•"/>
          </a:pPr>
          <a:r>
            <a:rPr lang="en-US" sz="2000" b="0" i="0" kern="1200" baseline="0" dirty="0"/>
            <a:t>Positive impact on learner competency and knowledge across all training levels.</a:t>
          </a:r>
          <a:endParaRPr lang="en-US" sz="2000" kern="1200" dirty="0"/>
        </a:p>
      </dsp:txBody>
      <dsp:txXfrm>
        <a:off x="0" y="480212"/>
        <a:ext cx="6172199" cy="1134000"/>
      </dsp:txXfrm>
    </dsp:sp>
    <dsp:sp modelId="{27E1A996-DB24-4F5A-9A5E-C4FF5E014DBF}">
      <dsp:nvSpPr>
        <dsp:cNvPr id="0" name=""/>
        <dsp:cNvSpPr/>
      </dsp:nvSpPr>
      <dsp:spPr>
        <a:xfrm>
          <a:off x="308610" y="185012"/>
          <a:ext cx="4320540" cy="5904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889000">
            <a:lnSpc>
              <a:spcPct val="90000"/>
            </a:lnSpc>
            <a:spcBef>
              <a:spcPct val="0"/>
            </a:spcBef>
            <a:spcAft>
              <a:spcPct val="35000"/>
            </a:spcAft>
            <a:buNone/>
          </a:pPr>
          <a:r>
            <a:rPr lang="en-US" sz="2000" b="1" i="0" kern="1200" baseline="0" dirty="0"/>
            <a:t>Educational Interventions</a:t>
          </a:r>
          <a:endParaRPr lang="en-US" sz="2000" kern="1200" dirty="0"/>
        </a:p>
      </dsp:txBody>
      <dsp:txXfrm>
        <a:off x="337431" y="213833"/>
        <a:ext cx="4262898" cy="532758"/>
      </dsp:txXfrm>
    </dsp:sp>
    <dsp:sp modelId="{25359612-F7A3-485E-AAD5-D643CCE5133B}">
      <dsp:nvSpPr>
        <dsp:cNvPr id="0" name=""/>
        <dsp:cNvSpPr/>
      </dsp:nvSpPr>
      <dsp:spPr>
        <a:xfrm>
          <a:off x="0" y="2017412"/>
          <a:ext cx="6172199" cy="113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9031" tIns="416560" rIns="479031" bIns="142240" numCol="1" spcCol="1270" anchor="t" anchorCtr="0">
          <a:noAutofit/>
        </a:bodyPr>
        <a:lstStyle/>
        <a:p>
          <a:pPr marL="228600" lvl="1" indent="-228600" algn="l" defTabSz="889000">
            <a:lnSpc>
              <a:spcPct val="90000"/>
            </a:lnSpc>
            <a:spcBef>
              <a:spcPct val="0"/>
            </a:spcBef>
            <a:spcAft>
              <a:spcPct val="15000"/>
            </a:spcAft>
            <a:buChar char="•"/>
          </a:pPr>
          <a:r>
            <a:rPr lang="en-US" sz="2000" b="0" i="0" kern="1200" baseline="0" dirty="0"/>
            <a:t>Associated with the implementation of these trainings.</a:t>
          </a:r>
          <a:endParaRPr lang="en-US" sz="2000" kern="1200" dirty="0"/>
        </a:p>
      </dsp:txBody>
      <dsp:txXfrm>
        <a:off x="0" y="2017412"/>
        <a:ext cx="6172199" cy="1134000"/>
      </dsp:txXfrm>
    </dsp:sp>
    <dsp:sp modelId="{410DF069-1F0D-4AAB-A2C3-855D8F855196}">
      <dsp:nvSpPr>
        <dsp:cNvPr id="0" name=""/>
        <dsp:cNvSpPr/>
      </dsp:nvSpPr>
      <dsp:spPr>
        <a:xfrm>
          <a:off x="308610" y="1722212"/>
          <a:ext cx="4320540" cy="5904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889000">
            <a:lnSpc>
              <a:spcPct val="90000"/>
            </a:lnSpc>
            <a:spcBef>
              <a:spcPct val="0"/>
            </a:spcBef>
            <a:spcAft>
              <a:spcPct val="35000"/>
            </a:spcAft>
            <a:buNone/>
          </a:pPr>
          <a:r>
            <a:rPr lang="en-US" sz="2000" b="1" i="0" kern="1200" baseline="0" dirty="0"/>
            <a:t>Increased Buprenorphine Prescribing</a:t>
          </a:r>
          <a:endParaRPr lang="en-US" sz="2000" kern="1200" dirty="0"/>
        </a:p>
      </dsp:txBody>
      <dsp:txXfrm>
        <a:off x="337431" y="1751033"/>
        <a:ext cx="4262898" cy="532758"/>
      </dsp:txXfrm>
    </dsp:sp>
    <dsp:sp modelId="{97911A1F-EDA0-4EA9-A4B8-3CD5C1567DE7}">
      <dsp:nvSpPr>
        <dsp:cNvPr id="0" name=""/>
        <dsp:cNvSpPr/>
      </dsp:nvSpPr>
      <dsp:spPr>
        <a:xfrm>
          <a:off x="0" y="3554612"/>
          <a:ext cx="6172199" cy="113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9031" tIns="416560" rIns="479031" bIns="142240" numCol="1" spcCol="1270" anchor="t" anchorCtr="0">
          <a:noAutofit/>
        </a:bodyPr>
        <a:lstStyle/>
        <a:p>
          <a:pPr marL="228600" lvl="1" indent="-228600" algn="l" defTabSz="889000">
            <a:lnSpc>
              <a:spcPct val="90000"/>
            </a:lnSpc>
            <a:spcBef>
              <a:spcPct val="0"/>
            </a:spcBef>
            <a:spcAft>
              <a:spcPct val="15000"/>
            </a:spcAft>
            <a:buChar char="•"/>
          </a:pPr>
          <a:r>
            <a:rPr lang="en-US" sz="2000" b="0" i="0" kern="1200" baseline="0" dirty="0"/>
            <a:t>Key to preparing future clinicians for MOUD initiation and supporting patients with SUDs. </a:t>
          </a:r>
          <a:endParaRPr lang="en-US" sz="2000" kern="1200" dirty="0"/>
        </a:p>
      </dsp:txBody>
      <dsp:txXfrm>
        <a:off x="0" y="3554612"/>
        <a:ext cx="6172199" cy="1134000"/>
      </dsp:txXfrm>
    </dsp:sp>
    <dsp:sp modelId="{475BDCE3-FAA2-4925-B090-626D13C39EA5}">
      <dsp:nvSpPr>
        <dsp:cNvPr id="0" name=""/>
        <dsp:cNvSpPr/>
      </dsp:nvSpPr>
      <dsp:spPr>
        <a:xfrm>
          <a:off x="308610" y="3259412"/>
          <a:ext cx="4320540" cy="5904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889000" rtl="0">
            <a:lnSpc>
              <a:spcPct val="90000"/>
            </a:lnSpc>
            <a:spcBef>
              <a:spcPct val="0"/>
            </a:spcBef>
            <a:spcAft>
              <a:spcPct val="35000"/>
            </a:spcAft>
            <a:buNone/>
          </a:pPr>
          <a:r>
            <a:rPr lang="en-US" sz="2000" b="1" i="0" kern="1200" baseline="0" dirty="0">
              <a:latin typeface="Calibri" panose="020F0502020204030204" pitchFamily="34" charset="0"/>
              <a:cs typeface="Calibri" panose="020F0502020204030204" pitchFamily="34" charset="0"/>
            </a:rPr>
            <a:t>Importance of SUD Education</a:t>
          </a:r>
          <a:endParaRPr lang="en-US" sz="2000" kern="1200" dirty="0">
            <a:latin typeface="Calibri" panose="020F0502020204030204" pitchFamily="34" charset="0"/>
            <a:cs typeface="Calibri" panose="020F0502020204030204" pitchFamily="34" charset="0"/>
          </a:endParaRPr>
        </a:p>
      </dsp:txBody>
      <dsp:txXfrm>
        <a:off x="337431" y="3288233"/>
        <a:ext cx="4262898" cy="5327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DD3BE-CF02-4E93-A7B3-E7AFF6405ABA}">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5E9C1B-CAE9-4EF8-9BCE-5321613823F9}">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75F403-8B78-422F-9100-2958CD4557E4}">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b="0" i="0" kern="1200" baseline="0"/>
            <a:t>Integrating SUD education in medical curricula enhances readiness.</a:t>
          </a:r>
          <a:endParaRPr lang="en-US" sz="2500" kern="1200"/>
        </a:p>
      </dsp:txBody>
      <dsp:txXfrm>
        <a:off x="1435590" y="531"/>
        <a:ext cx="9080009" cy="1242935"/>
      </dsp:txXfrm>
    </dsp:sp>
    <dsp:sp modelId="{8E9BCA7F-0B70-4421-B302-9CB08F1DBBC9}">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2925F8-6796-465B-9D4E-CDEBBDFC82A1}">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024502-568A-44C9-BCCD-A830B6D42B29}">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b="0" i="0" kern="1200" baseline="0"/>
            <a:t>Experiential learning opportunities are critical for translating knowledge into practice.</a:t>
          </a:r>
          <a:endParaRPr lang="en-US" sz="2500" kern="1200"/>
        </a:p>
      </dsp:txBody>
      <dsp:txXfrm>
        <a:off x="1435590" y="1554201"/>
        <a:ext cx="9080009" cy="1242935"/>
      </dsp:txXfrm>
    </dsp:sp>
    <dsp:sp modelId="{4956A082-96A3-4E26-9FC7-69727854A118}">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1239CF-BB73-4D88-BC30-495E06736FD0}">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AE1179-813D-4EAF-81E8-4555B0BD9E22}">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b="0" i="0" kern="1200" baseline="0"/>
            <a:t>Expanding similar training programs can address gaps in MOUD availability. </a:t>
          </a:r>
          <a:endParaRPr lang="en-US" sz="2500" kern="1200"/>
        </a:p>
      </dsp:txBody>
      <dsp:txXfrm>
        <a:off x="1435590" y="3107870"/>
        <a:ext cx="9080009" cy="12429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1D100-AE3A-485C-9161-C0072E855268}">
      <dsp:nvSpPr>
        <dsp:cNvPr id="0" name=""/>
        <dsp:cNvSpPr/>
      </dsp:nvSpPr>
      <dsp:spPr>
        <a:xfrm>
          <a:off x="0" y="683"/>
          <a:ext cx="32126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68E461-DEBE-4810-A992-752F99CFC530}">
      <dsp:nvSpPr>
        <dsp:cNvPr id="0" name=""/>
        <dsp:cNvSpPr/>
      </dsp:nvSpPr>
      <dsp:spPr>
        <a:xfrm>
          <a:off x="0" y="683"/>
          <a:ext cx="3212658" cy="690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Dr. Judy Chertok</a:t>
          </a:r>
        </a:p>
      </dsp:txBody>
      <dsp:txXfrm>
        <a:off x="0" y="683"/>
        <a:ext cx="3212658" cy="690524"/>
      </dsp:txXfrm>
    </dsp:sp>
    <dsp:sp modelId="{F929F3D3-31E8-4ED6-8F09-94B4C3B9CAA0}">
      <dsp:nvSpPr>
        <dsp:cNvPr id="0" name=""/>
        <dsp:cNvSpPr/>
      </dsp:nvSpPr>
      <dsp:spPr>
        <a:xfrm>
          <a:off x="0" y="691207"/>
          <a:ext cx="32126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BF5365-20A7-4103-B527-E5C38E1DA209}">
      <dsp:nvSpPr>
        <dsp:cNvPr id="0" name=""/>
        <dsp:cNvSpPr/>
      </dsp:nvSpPr>
      <dsp:spPr>
        <a:xfrm>
          <a:off x="0" y="691207"/>
          <a:ext cx="3212658" cy="690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Dr. Rachael Truchil</a:t>
          </a:r>
          <a:endParaRPr lang="en-US" sz="2400" kern="1200" dirty="0">
            <a:ea typeface="Calibri" panose="020F0502020204030204"/>
            <a:cs typeface="Calibri" panose="020F0502020204030204"/>
          </a:endParaRPr>
        </a:p>
      </dsp:txBody>
      <dsp:txXfrm>
        <a:off x="0" y="691207"/>
        <a:ext cx="3212658" cy="690524"/>
      </dsp:txXfrm>
    </dsp:sp>
    <dsp:sp modelId="{4FD27C3C-B325-4A0D-BAE0-C8A20C33B79B}">
      <dsp:nvSpPr>
        <dsp:cNvPr id="0" name=""/>
        <dsp:cNvSpPr/>
      </dsp:nvSpPr>
      <dsp:spPr>
        <a:xfrm>
          <a:off x="0" y="1381731"/>
          <a:ext cx="32126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9AE3B0-8804-455C-96C0-36251EF09CB9}">
      <dsp:nvSpPr>
        <dsp:cNvPr id="0" name=""/>
        <dsp:cNvSpPr/>
      </dsp:nvSpPr>
      <dsp:spPr>
        <a:xfrm>
          <a:off x="0" y="1381731"/>
          <a:ext cx="3209521" cy="760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Dr. Margaret Lowenstein</a:t>
          </a:r>
          <a:endParaRPr lang="en-US" sz="2400" kern="1200" dirty="0">
            <a:ea typeface="Calibri" panose="020F0502020204030204"/>
            <a:cs typeface="Calibri" panose="020F0502020204030204"/>
          </a:endParaRPr>
        </a:p>
      </dsp:txBody>
      <dsp:txXfrm>
        <a:off x="0" y="1381731"/>
        <a:ext cx="3209521" cy="760191"/>
      </dsp:txXfrm>
    </dsp:sp>
    <dsp:sp modelId="{3C152118-0AC8-4C9A-B0D2-18650A0075ED}">
      <dsp:nvSpPr>
        <dsp:cNvPr id="0" name=""/>
        <dsp:cNvSpPr/>
      </dsp:nvSpPr>
      <dsp:spPr>
        <a:xfrm>
          <a:off x="0" y="2141923"/>
          <a:ext cx="32126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203F8A-5B6F-43CE-98A2-B66ADF228306}">
      <dsp:nvSpPr>
        <dsp:cNvPr id="0" name=""/>
        <dsp:cNvSpPr/>
      </dsp:nvSpPr>
      <dsp:spPr>
        <a:xfrm>
          <a:off x="0" y="2141923"/>
          <a:ext cx="3212658" cy="690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Nicole O’Donnell</a:t>
          </a:r>
          <a:endParaRPr lang="en-US" sz="2400" kern="1200" dirty="0">
            <a:ea typeface="Calibri" panose="020F0502020204030204"/>
            <a:cs typeface="Calibri" panose="020F0502020204030204"/>
          </a:endParaRPr>
        </a:p>
      </dsp:txBody>
      <dsp:txXfrm>
        <a:off x="0" y="2141923"/>
        <a:ext cx="3212658" cy="690524"/>
      </dsp:txXfrm>
    </dsp:sp>
    <dsp:sp modelId="{A94E30C5-F9B9-4A72-A2E2-3FF8FA3EFF43}">
      <dsp:nvSpPr>
        <dsp:cNvPr id="0" name=""/>
        <dsp:cNvSpPr/>
      </dsp:nvSpPr>
      <dsp:spPr>
        <a:xfrm>
          <a:off x="0" y="2832447"/>
          <a:ext cx="32126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680A73-BCC2-4CE0-90E6-F2C24B268FE3}">
      <dsp:nvSpPr>
        <dsp:cNvPr id="0" name=""/>
        <dsp:cNvSpPr/>
      </dsp:nvSpPr>
      <dsp:spPr>
        <a:xfrm>
          <a:off x="0" y="2832447"/>
          <a:ext cx="3212658" cy="690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Jasmine Barnes</a:t>
          </a:r>
          <a:endParaRPr lang="en-US" sz="2400" kern="1200" dirty="0">
            <a:ea typeface="Calibri" panose="020F0502020204030204"/>
            <a:cs typeface="Calibri" panose="020F0502020204030204"/>
          </a:endParaRPr>
        </a:p>
      </dsp:txBody>
      <dsp:txXfrm>
        <a:off x="0" y="2832447"/>
        <a:ext cx="3212658" cy="690524"/>
      </dsp:txXfrm>
    </dsp:sp>
    <dsp:sp modelId="{1066CC81-8AC8-447C-833F-5F301298513D}">
      <dsp:nvSpPr>
        <dsp:cNvPr id="0" name=""/>
        <dsp:cNvSpPr/>
      </dsp:nvSpPr>
      <dsp:spPr>
        <a:xfrm>
          <a:off x="0" y="3522971"/>
          <a:ext cx="32126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C60A96-F33D-4E3D-B4DD-49C7F5D774E2}">
      <dsp:nvSpPr>
        <dsp:cNvPr id="0" name=""/>
        <dsp:cNvSpPr/>
      </dsp:nvSpPr>
      <dsp:spPr>
        <a:xfrm>
          <a:off x="0" y="3522971"/>
          <a:ext cx="3212658" cy="690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Dr. Kyle Kampman</a:t>
          </a:r>
          <a:endParaRPr lang="en-US" sz="2400" kern="1200" dirty="0">
            <a:ea typeface="Calibri" panose="020F0502020204030204"/>
            <a:cs typeface="Calibri" panose="020F0502020204030204"/>
          </a:endParaRPr>
        </a:p>
      </dsp:txBody>
      <dsp:txXfrm>
        <a:off x="0" y="3522971"/>
        <a:ext cx="3212658" cy="690524"/>
      </dsp:txXfrm>
    </dsp:sp>
    <dsp:sp modelId="{2F3DA113-036D-4FF2-965F-2F86BBA5E129}">
      <dsp:nvSpPr>
        <dsp:cNvPr id="0" name=""/>
        <dsp:cNvSpPr/>
      </dsp:nvSpPr>
      <dsp:spPr>
        <a:xfrm>
          <a:off x="0" y="4213496"/>
          <a:ext cx="32126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0619D7-F8F2-4F97-AD17-5647FF51EBE7}">
      <dsp:nvSpPr>
        <dsp:cNvPr id="0" name=""/>
        <dsp:cNvSpPr/>
      </dsp:nvSpPr>
      <dsp:spPr>
        <a:xfrm>
          <a:off x="0" y="4213496"/>
          <a:ext cx="3212658" cy="690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Dr. Jeff Jaeger</a:t>
          </a:r>
          <a:endParaRPr lang="en-US" sz="2400" kern="1200" dirty="0">
            <a:ea typeface="Calibri" panose="020F0502020204030204"/>
            <a:cs typeface="Calibri" panose="020F0502020204030204"/>
          </a:endParaRPr>
        </a:p>
      </dsp:txBody>
      <dsp:txXfrm>
        <a:off x="0" y="4213496"/>
        <a:ext cx="3212658" cy="690524"/>
      </dsp:txXfrm>
    </dsp:sp>
    <dsp:sp modelId="{79CF3544-266B-404C-A5C3-9575CB65B9BF}">
      <dsp:nvSpPr>
        <dsp:cNvPr id="0" name=""/>
        <dsp:cNvSpPr/>
      </dsp:nvSpPr>
      <dsp:spPr>
        <a:xfrm>
          <a:off x="0" y="4904020"/>
          <a:ext cx="32126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98C18A-D6F4-4901-8C6E-08E3BACA57E0}">
      <dsp:nvSpPr>
        <dsp:cNvPr id="0" name=""/>
        <dsp:cNvSpPr/>
      </dsp:nvSpPr>
      <dsp:spPr>
        <a:xfrm>
          <a:off x="0" y="4904020"/>
          <a:ext cx="3212658" cy="690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Dr. Jeanmarie Perrone</a:t>
          </a:r>
          <a:endParaRPr lang="en-US" sz="2400" kern="1200" dirty="0">
            <a:ea typeface="Calibri"/>
            <a:cs typeface="Calibri"/>
          </a:endParaRPr>
        </a:p>
      </dsp:txBody>
      <dsp:txXfrm>
        <a:off x="0" y="4904020"/>
        <a:ext cx="3212658" cy="69052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E1B7E-FEBE-419C-8D5C-75751CF62E32}">
      <dsp:nvSpPr>
        <dsp:cNvPr id="0" name=""/>
        <dsp:cNvSpPr/>
      </dsp:nvSpPr>
      <dsp:spPr>
        <a:xfrm>
          <a:off x="0" y="589"/>
          <a:ext cx="32126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57AD4B-BF63-4572-873E-843222456D34}">
      <dsp:nvSpPr>
        <dsp:cNvPr id="0" name=""/>
        <dsp:cNvSpPr/>
      </dsp:nvSpPr>
      <dsp:spPr>
        <a:xfrm>
          <a:off x="0" y="589"/>
          <a:ext cx="3212658" cy="966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cs typeface="Segoe UI"/>
            </a:rPr>
            <a:t>Perelman School of Medicine​</a:t>
          </a:r>
          <a:endParaRPr lang="en-US" sz="2400" kern="1200" dirty="0"/>
        </a:p>
      </dsp:txBody>
      <dsp:txXfrm>
        <a:off x="0" y="589"/>
        <a:ext cx="3212658" cy="966409"/>
      </dsp:txXfrm>
    </dsp:sp>
    <dsp:sp modelId="{8E9B02FE-B5A2-466F-8F85-7D1484E6FA7E}">
      <dsp:nvSpPr>
        <dsp:cNvPr id="0" name=""/>
        <dsp:cNvSpPr/>
      </dsp:nvSpPr>
      <dsp:spPr>
        <a:xfrm>
          <a:off x="0" y="966999"/>
          <a:ext cx="32126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328754-5CE8-4F1A-9475-E68D71D93E9A}">
      <dsp:nvSpPr>
        <dsp:cNvPr id="0" name=""/>
        <dsp:cNvSpPr/>
      </dsp:nvSpPr>
      <dsp:spPr>
        <a:xfrm>
          <a:off x="0" y="966999"/>
          <a:ext cx="3212658" cy="966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cs typeface="Segoe UI"/>
            </a:rPr>
            <a:t>Providers Clinical Support System​</a:t>
          </a:r>
          <a:endParaRPr lang="en-US" sz="2400" kern="1200" dirty="0">
            <a:ea typeface="Calibri"/>
            <a:cs typeface="Segoe UI"/>
          </a:endParaRPr>
        </a:p>
      </dsp:txBody>
      <dsp:txXfrm>
        <a:off x="0" y="966999"/>
        <a:ext cx="3212658" cy="966409"/>
      </dsp:txXfrm>
    </dsp:sp>
    <dsp:sp modelId="{CA3BBD9B-60BE-4E26-8F58-D4307740936D}">
      <dsp:nvSpPr>
        <dsp:cNvPr id="0" name=""/>
        <dsp:cNvSpPr/>
      </dsp:nvSpPr>
      <dsp:spPr>
        <a:xfrm>
          <a:off x="0" y="1933409"/>
          <a:ext cx="32126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1046BF-DA89-4B5A-B814-E58FECA68B60}">
      <dsp:nvSpPr>
        <dsp:cNvPr id="0" name=""/>
        <dsp:cNvSpPr/>
      </dsp:nvSpPr>
      <dsp:spPr>
        <a:xfrm>
          <a:off x="0" y="1933409"/>
          <a:ext cx="3212658" cy="966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cs typeface="Segoe UI"/>
            </a:rPr>
            <a:t>SAMHSA​</a:t>
          </a:r>
          <a:endParaRPr lang="en-US" sz="2400" kern="1200" dirty="0">
            <a:ea typeface="Calibri"/>
            <a:cs typeface="Segoe UI"/>
          </a:endParaRPr>
        </a:p>
      </dsp:txBody>
      <dsp:txXfrm>
        <a:off x="0" y="1933409"/>
        <a:ext cx="3212658" cy="966409"/>
      </dsp:txXfrm>
    </dsp:sp>
    <dsp:sp modelId="{4D941BF3-A77A-4BEB-B548-5202E48B473E}">
      <dsp:nvSpPr>
        <dsp:cNvPr id="0" name=""/>
        <dsp:cNvSpPr/>
      </dsp:nvSpPr>
      <dsp:spPr>
        <a:xfrm>
          <a:off x="0" y="2899818"/>
          <a:ext cx="32126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9CE9D2-8F67-48B5-AD27-F6F7197DDB49}">
      <dsp:nvSpPr>
        <dsp:cNvPr id="0" name=""/>
        <dsp:cNvSpPr/>
      </dsp:nvSpPr>
      <dsp:spPr>
        <a:xfrm>
          <a:off x="0" y="2899818"/>
          <a:ext cx="3212658" cy="966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cs typeface="Segoe UI"/>
            </a:rPr>
            <a:t>Clinical Champions​</a:t>
          </a:r>
          <a:endParaRPr lang="en-US" sz="2400" kern="1200" dirty="0">
            <a:ea typeface="Calibri"/>
            <a:cs typeface="Segoe UI"/>
          </a:endParaRPr>
        </a:p>
      </dsp:txBody>
      <dsp:txXfrm>
        <a:off x="0" y="2899818"/>
        <a:ext cx="3212658" cy="966409"/>
      </dsp:txXfrm>
    </dsp:sp>
    <dsp:sp modelId="{89636678-10E4-424F-A576-5B350638E280}">
      <dsp:nvSpPr>
        <dsp:cNvPr id="0" name=""/>
        <dsp:cNvSpPr/>
      </dsp:nvSpPr>
      <dsp:spPr>
        <a:xfrm>
          <a:off x="0" y="3866228"/>
          <a:ext cx="32126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46ABEA-923D-4655-90CD-6FAFC62F71FC}">
      <dsp:nvSpPr>
        <dsp:cNvPr id="0" name=""/>
        <dsp:cNvSpPr/>
      </dsp:nvSpPr>
      <dsp:spPr>
        <a:xfrm>
          <a:off x="0" y="3866228"/>
          <a:ext cx="3212658" cy="966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cs typeface="Segoe UI"/>
            </a:rPr>
            <a:t>Continuing Education Trainers</a:t>
          </a:r>
          <a:endParaRPr lang="en-US" sz="2400" kern="1200" dirty="0">
            <a:ea typeface="Calibri"/>
            <a:cs typeface="Segoe UI"/>
          </a:endParaRPr>
        </a:p>
      </dsp:txBody>
      <dsp:txXfrm>
        <a:off x="0" y="3866228"/>
        <a:ext cx="3212658" cy="9664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714A5-70C9-4592-A4B5-BE2D1E90CF9F}">
      <dsp:nvSpPr>
        <dsp:cNvPr id="0" name=""/>
        <dsp:cNvSpPr/>
      </dsp:nvSpPr>
      <dsp:spPr>
        <a:xfrm>
          <a:off x="3286" y="159759"/>
          <a:ext cx="3203971" cy="748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US" sz="2600" b="1" i="0" kern="1200" baseline="0">
              <a:latin typeface="Calibri Light" panose="020F0302020204030204"/>
            </a:rPr>
            <a:t>Problem</a:t>
          </a:r>
        </a:p>
      </dsp:txBody>
      <dsp:txXfrm>
        <a:off x="3286" y="159759"/>
        <a:ext cx="3203971" cy="748800"/>
      </dsp:txXfrm>
    </dsp:sp>
    <dsp:sp modelId="{E3663DC2-56A4-4C04-AE13-11ED7B10D2E9}">
      <dsp:nvSpPr>
        <dsp:cNvPr id="0" name=""/>
        <dsp:cNvSpPr/>
      </dsp:nvSpPr>
      <dsp:spPr>
        <a:xfrm>
          <a:off x="3286" y="908559"/>
          <a:ext cx="3203971" cy="3283019"/>
        </a:xfrm>
        <a:prstGeom prst="rect">
          <a:avLst/>
        </a:prstGeom>
        <a:solidFill>
          <a:schemeClr val="accent2">
            <a:lumMod val="20000"/>
            <a:lumOff val="8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b="1" i="0" kern="1200" baseline="0">
              <a:latin typeface="Calibri Light" panose="020F0302020204030204"/>
            </a:rPr>
            <a:t>Fewer</a:t>
          </a:r>
          <a:r>
            <a:rPr lang="en-US" sz="2600" b="1" i="0" kern="1200" baseline="0"/>
            <a:t> than 25%</a:t>
          </a:r>
          <a:r>
            <a:rPr lang="en-US" sz="2600" b="0" i="0" kern="1200" baseline="0"/>
            <a:t> of patients with opioid use disorder (OUD) receive medications for opioid use disorder (MOUD) in hospital settings</a:t>
          </a:r>
          <a:endParaRPr lang="en-US" sz="2600" kern="1200"/>
        </a:p>
      </dsp:txBody>
      <dsp:txXfrm>
        <a:off x="3286" y="908559"/>
        <a:ext cx="3203971" cy="3283019"/>
      </dsp:txXfrm>
    </dsp:sp>
    <dsp:sp modelId="{9BD42287-AE3E-4683-B257-F96480A6CC92}">
      <dsp:nvSpPr>
        <dsp:cNvPr id="0" name=""/>
        <dsp:cNvSpPr/>
      </dsp:nvSpPr>
      <dsp:spPr>
        <a:xfrm>
          <a:off x="3655814" y="159759"/>
          <a:ext cx="3203971" cy="748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i="0" kern="1200" baseline="0"/>
            <a:t>Barriers</a:t>
          </a:r>
          <a:endParaRPr lang="en-US" sz="2600" kern="1200"/>
        </a:p>
      </dsp:txBody>
      <dsp:txXfrm>
        <a:off x="3655814" y="159759"/>
        <a:ext cx="3203971" cy="748800"/>
      </dsp:txXfrm>
    </dsp:sp>
    <dsp:sp modelId="{FD870A99-5947-4987-B387-8FD6D99E52AD}">
      <dsp:nvSpPr>
        <dsp:cNvPr id="0" name=""/>
        <dsp:cNvSpPr/>
      </dsp:nvSpPr>
      <dsp:spPr>
        <a:xfrm>
          <a:off x="3655814" y="908559"/>
          <a:ext cx="3203971" cy="3283019"/>
        </a:xfrm>
        <a:prstGeom prst="rect">
          <a:avLst/>
        </a:prstGeom>
        <a:solidFill>
          <a:schemeClr val="accent2">
            <a:lumMod val="20000"/>
            <a:lumOff val="8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b="1" i="0" kern="1200" baseline="0"/>
            <a:t>Insufficient training </a:t>
          </a:r>
          <a:r>
            <a:rPr lang="en-US" sz="2600" b="0" i="0" kern="1200" baseline="0"/>
            <a:t>for providers in evidence-based treatments like buprenorphine </a:t>
          </a:r>
          <a:endParaRPr lang="en-US" sz="2600" b="0" i="1" kern="1200" baseline="0">
            <a:latin typeface="Calibri Light" panose="020F0302020204030204"/>
          </a:endParaRPr>
        </a:p>
      </dsp:txBody>
      <dsp:txXfrm>
        <a:off x="3655814" y="908559"/>
        <a:ext cx="3203971" cy="3283019"/>
      </dsp:txXfrm>
    </dsp:sp>
    <dsp:sp modelId="{9199A3B1-BB9B-4B17-9114-DE904E9C53F1}">
      <dsp:nvSpPr>
        <dsp:cNvPr id="0" name=""/>
        <dsp:cNvSpPr/>
      </dsp:nvSpPr>
      <dsp:spPr>
        <a:xfrm>
          <a:off x="7308342" y="159759"/>
          <a:ext cx="3203971" cy="748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i="0" kern="1200" baseline="0">
              <a:latin typeface="Calibri Light" panose="020F0302020204030204"/>
            </a:rPr>
            <a:t>Importance</a:t>
          </a:r>
          <a:endParaRPr lang="en-US" sz="2600" kern="1200"/>
        </a:p>
      </dsp:txBody>
      <dsp:txXfrm>
        <a:off x="7308342" y="159759"/>
        <a:ext cx="3203971" cy="748800"/>
      </dsp:txXfrm>
    </dsp:sp>
    <dsp:sp modelId="{45233ADC-0FC9-4340-8D8D-952B9E44A026}">
      <dsp:nvSpPr>
        <dsp:cNvPr id="0" name=""/>
        <dsp:cNvSpPr/>
      </dsp:nvSpPr>
      <dsp:spPr>
        <a:xfrm>
          <a:off x="7308342" y="908559"/>
          <a:ext cx="3203971" cy="3283019"/>
        </a:xfrm>
        <a:prstGeom prst="rect">
          <a:avLst/>
        </a:prstGeom>
        <a:solidFill>
          <a:schemeClr val="accent2">
            <a:lumMod val="20000"/>
            <a:lumOff val="8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b="0" i="0" kern="1200" baseline="0"/>
            <a:t>Closing the gap in training is essential for </a:t>
          </a:r>
          <a:r>
            <a:rPr lang="en-US" sz="2600" b="1" i="0" kern="1200" baseline="0"/>
            <a:t>increasing MOUD initiation. </a:t>
          </a:r>
          <a:endParaRPr lang="en-US" sz="2600" b="1" kern="1200"/>
        </a:p>
      </dsp:txBody>
      <dsp:txXfrm>
        <a:off x="7308342" y="908559"/>
        <a:ext cx="3203971" cy="32830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714A5-70C9-4592-A4B5-BE2D1E90CF9F}">
      <dsp:nvSpPr>
        <dsp:cNvPr id="0" name=""/>
        <dsp:cNvSpPr/>
      </dsp:nvSpPr>
      <dsp:spPr>
        <a:xfrm>
          <a:off x="3286" y="159759"/>
          <a:ext cx="3203971" cy="748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US" sz="2600" b="1" i="0" kern="1200" baseline="0">
              <a:latin typeface="Calibri Light" panose="020F0302020204030204"/>
            </a:rPr>
            <a:t>Problem</a:t>
          </a:r>
        </a:p>
      </dsp:txBody>
      <dsp:txXfrm>
        <a:off x="3286" y="159759"/>
        <a:ext cx="3203971" cy="748800"/>
      </dsp:txXfrm>
    </dsp:sp>
    <dsp:sp modelId="{E3663DC2-56A4-4C04-AE13-11ED7B10D2E9}">
      <dsp:nvSpPr>
        <dsp:cNvPr id="0" name=""/>
        <dsp:cNvSpPr/>
      </dsp:nvSpPr>
      <dsp:spPr>
        <a:xfrm>
          <a:off x="3286" y="908559"/>
          <a:ext cx="3203971" cy="3283019"/>
        </a:xfrm>
        <a:prstGeom prst="rect">
          <a:avLst/>
        </a:prstGeom>
        <a:solidFill>
          <a:schemeClr val="accent2">
            <a:lumMod val="20000"/>
            <a:lumOff val="8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b="1" i="0" kern="1200" baseline="0">
              <a:latin typeface="Calibri Light" panose="020F0302020204030204"/>
            </a:rPr>
            <a:t>Fewer</a:t>
          </a:r>
          <a:r>
            <a:rPr lang="en-US" sz="2600" b="1" i="0" kern="1200" baseline="0"/>
            <a:t> than 25%</a:t>
          </a:r>
          <a:r>
            <a:rPr lang="en-US" sz="2600" b="0" i="0" kern="1200" baseline="0"/>
            <a:t> of patients with opioid use disorder (OUD) receive medications for opioid use disorder (MOUD) in hospital settings</a:t>
          </a:r>
          <a:endParaRPr lang="en-US" sz="2600" kern="1200"/>
        </a:p>
      </dsp:txBody>
      <dsp:txXfrm>
        <a:off x="3286" y="908559"/>
        <a:ext cx="3203971" cy="3283019"/>
      </dsp:txXfrm>
    </dsp:sp>
    <dsp:sp modelId="{9BD42287-AE3E-4683-B257-F96480A6CC92}">
      <dsp:nvSpPr>
        <dsp:cNvPr id="0" name=""/>
        <dsp:cNvSpPr/>
      </dsp:nvSpPr>
      <dsp:spPr>
        <a:xfrm>
          <a:off x="3655814" y="159759"/>
          <a:ext cx="3203971" cy="748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i="0" kern="1200" baseline="0"/>
            <a:t>Barriers</a:t>
          </a:r>
          <a:endParaRPr lang="en-US" sz="2600" kern="1200"/>
        </a:p>
      </dsp:txBody>
      <dsp:txXfrm>
        <a:off x="3655814" y="159759"/>
        <a:ext cx="3203971" cy="748800"/>
      </dsp:txXfrm>
    </dsp:sp>
    <dsp:sp modelId="{FD870A99-5947-4987-B387-8FD6D99E52AD}">
      <dsp:nvSpPr>
        <dsp:cNvPr id="0" name=""/>
        <dsp:cNvSpPr/>
      </dsp:nvSpPr>
      <dsp:spPr>
        <a:xfrm>
          <a:off x="3655814" y="908559"/>
          <a:ext cx="3203971" cy="3283019"/>
        </a:xfrm>
        <a:prstGeom prst="rect">
          <a:avLst/>
        </a:prstGeom>
        <a:solidFill>
          <a:schemeClr val="accent2">
            <a:lumMod val="20000"/>
            <a:lumOff val="8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b="1" i="0" kern="1200" baseline="0"/>
            <a:t>Insufficient training </a:t>
          </a:r>
          <a:r>
            <a:rPr lang="en-US" sz="2600" b="0" i="0" kern="1200" baseline="0"/>
            <a:t>for providers in evidence-based treatments like buprenorphine </a:t>
          </a:r>
          <a:endParaRPr lang="en-US" sz="2600" i="1" kern="1200"/>
        </a:p>
      </dsp:txBody>
      <dsp:txXfrm>
        <a:off x="3655814" y="908559"/>
        <a:ext cx="3203971" cy="3283019"/>
      </dsp:txXfrm>
    </dsp:sp>
    <dsp:sp modelId="{C7018FD4-7E9A-482D-8206-6FAE12DE1C79}">
      <dsp:nvSpPr>
        <dsp:cNvPr id="0" name=""/>
        <dsp:cNvSpPr/>
      </dsp:nvSpPr>
      <dsp:spPr>
        <a:xfrm>
          <a:off x="7308342" y="159759"/>
          <a:ext cx="3203971" cy="748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i="0" kern="1200" baseline="0"/>
            <a:t>Importance</a:t>
          </a:r>
          <a:endParaRPr lang="en-US" sz="2600" kern="1200"/>
        </a:p>
      </dsp:txBody>
      <dsp:txXfrm>
        <a:off x="7308342" y="159759"/>
        <a:ext cx="3203971" cy="748800"/>
      </dsp:txXfrm>
    </dsp:sp>
    <dsp:sp modelId="{249FA648-EF04-4B36-8555-843237A0439E}">
      <dsp:nvSpPr>
        <dsp:cNvPr id="0" name=""/>
        <dsp:cNvSpPr/>
      </dsp:nvSpPr>
      <dsp:spPr>
        <a:xfrm>
          <a:off x="7308342" y="908559"/>
          <a:ext cx="3203971" cy="3283019"/>
        </a:xfrm>
        <a:prstGeom prst="rect">
          <a:avLst/>
        </a:prstGeom>
        <a:solidFill>
          <a:schemeClr val="accent2">
            <a:lumMod val="20000"/>
            <a:lumOff val="8000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b="0" i="0" kern="1200" baseline="0" dirty="0"/>
            <a:t>Closing the gap in training is essential for </a:t>
          </a:r>
          <a:r>
            <a:rPr lang="en-US" sz="2600" b="1" i="0" kern="1200" baseline="0" dirty="0"/>
            <a:t>increasing MOUD prescribing and administration. </a:t>
          </a:r>
          <a:endParaRPr lang="en-US" sz="2600" b="1" kern="1200" dirty="0"/>
        </a:p>
      </dsp:txBody>
      <dsp:txXfrm>
        <a:off x="7308342" y="908559"/>
        <a:ext cx="3203971" cy="32830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3EA8E-42B9-4050-BEA4-DB7744E48D0E}">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E2096E-5251-4F34-9AD8-9CFFDE604530}">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AE959B-4150-4159-ABA1-87603C32A665}">
      <dsp:nvSpPr>
        <dsp:cNvPr id="0" name=""/>
        <dsp:cNvSpPr/>
      </dsp:nvSpPr>
      <dsp:spPr>
        <a:xfrm>
          <a:off x="1435590" y="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Increase clinician preparedness across the continuum of learners to prescribe buprenorphine for OUD.</a:t>
          </a:r>
        </a:p>
      </dsp:txBody>
      <dsp:txXfrm>
        <a:off x="1435590" y="0"/>
        <a:ext cx="9080009" cy="1242935"/>
      </dsp:txXfrm>
    </dsp:sp>
    <dsp:sp modelId="{F0D20D70-1A3B-492F-9B13-52F3B6551C37}">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5AA894-248E-40D6-BDAE-B62250766F77}">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5334F6-D019-487C-85AE-C90093A59D49}">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dirty="0"/>
            <a:t>Implement and evaluate educational interventions targeting different learners: medical students, </a:t>
          </a:r>
          <a:r>
            <a:rPr lang="en-US" sz="2500" kern="1200" dirty="0" err="1"/>
            <a:t>housestaff</a:t>
          </a:r>
          <a:r>
            <a:rPr lang="en-US" sz="2500" kern="1200" dirty="0"/>
            <a:t>, APPs, and faculty.</a:t>
          </a:r>
        </a:p>
      </dsp:txBody>
      <dsp:txXfrm>
        <a:off x="1435590" y="1554201"/>
        <a:ext cx="9080009" cy="1242935"/>
      </dsp:txXfrm>
    </dsp:sp>
    <dsp:sp modelId="{7956B117-347D-4315-9965-E7D7B2D68C91}">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EDBF5C-15C2-4144-89C6-C29031D972BA}">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FAEDF2-B190-4919-996E-8731AE8BE272}">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dirty="0"/>
            <a:t>Assess the impact on buprenorphine prescribing across inpatient and outpatient settings.</a:t>
          </a:r>
        </a:p>
      </dsp:txBody>
      <dsp:txXfrm>
        <a:off x="1435590" y="3107870"/>
        <a:ext cx="9080009" cy="12429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B77BA-5635-4347-AB3D-6C635D6950A6}">
      <dsp:nvSpPr>
        <dsp:cNvPr id="0" name=""/>
        <dsp:cNvSpPr/>
      </dsp:nvSpPr>
      <dsp:spPr>
        <a:xfrm>
          <a:off x="0" y="1926"/>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2E0785-EA75-4008-ADAD-9FE34BEF1887}">
      <dsp:nvSpPr>
        <dsp:cNvPr id="0" name=""/>
        <dsp:cNvSpPr/>
      </dsp:nvSpPr>
      <dsp:spPr>
        <a:xfrm>
          <a:off x="0" y="1926"/>
          <a:ext cx="6172199" cy="657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a:t>Learner Groups</a:t>
          </a:r>
          <a:r>
            <a:rPr lang="en-US" sz="2900" kern="1200"/>
            <a:t>:</a:t>
          </a:r>
        </a:p>
      </dsp:txBody>
      <dsp:txXfrm>
        <a:off x="0" y="1926"/>
        <a:ext cx="6172199" cy="657703"/>
      </dsp:txXfrm>
    </dsp:sp>
    <dsp:sp modelId="{91AFCE63-D053-4F4A-9571-101D5CE7DE87}">
      <dsp:nvSpPr>
        <dsp:cNvPr id="0" name=""/>
        <dsp:cNvSpPr/>
      </dsp:nvSpPr>
      <dsp:spPr>
        <a:xfrm>
          <a:off x="0" y="659630"/>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829333-03E1-42E1-BDD7-B82E6BC90EA1}">
      <dsp:nvSpPr>
        <dsp:cNvPr id="0" name=""/>
        <dsp:cNvSpPr/>
      </dsp:nvSpPr>
      <dsp:spPr>
        <a:xfrm>
          <a:off x="0" y="659630"/>
          <a:ext cx="6172199" cy="105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a:t>Medical Students: </a:t>
          </a:r>
          <a:r>
            <a:rPr lang="en-US" sz="2900" kern="1200"/>
            <a:t>1st and 2nd-year at Perelman School of Medicine</a:t>
          </a:r>
        </a:p>
      </dsp:txBody>
      <dsp:txXfrm>
        <a:off x="0" y="659630"/>
        <a:ext cx="6172199" cy="1053017"/>
      </dsp:txXfrm>
    </dsp:sp>
    <dsp:sp modelId="{2E9DA7F2-05D8-4969-B978-BB252EB89D69}">
      <dsp:nvSpPr>
        <dsp:cNvPr id="0" name=""/>
        <dsp:cNvSpPr/>
      </dsp:nvSpPr>
      <dsp:spPr>
        <a:xfrm>
          <a:off x="0" y="1712647"/>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5087AF-2DBC-4322-AE32-AB34BC26C593}">
      <dsp:nvSpPr>
        <dsp:cNvPr id="0" name=""/>
        <dsp:cNvSpPr/>
      </dsp:nvSpPr>
      <dsp:spPr>
        <a:xfrm>
          <a:off x="0" y="1712647"/>
          <a:ext cx="6172199" cy="105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a:t>Nursing Students: </a:t>
          </a:r>
          <a:r>
            <a:rPr lang="en-US" sz="2900" kern="1200"/>
            <a:t>Psychiatric-Mental Health Nurse Practitioners</a:t>
          </a:r>
        </a:p>
      </dsp:txBody>
      <dsp:txXfrm>
        <a:off x="0" y="1712647"/>
        <a:ext cx="6172199" cy="1053017"/>
      </dsp:txXfrm>
    </dsp:sp>
    <dsp:sp modelId="{30D0D3C8-1F23-407F-8412-43CC94DD9C63}">
      <dsp:nvSpPr>
        <dsp:cNvPr id="0" name=""/>
        <dsp:cNvSpPr/>
      </dsp:nvSpPr>
      <dsp:spPr>
        <a:xfrm>
          <a:off x="0" y="2765664"/>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C1B6C0-BDEB-483E-890E-B9CE9177205A}">
      <dsp:nvSpPr>
        <dsp:cNvPr id="0" name=""/>
        <dsp:cNvSpPr/>
      </dsp:nvSpPr>
      <dsp:spPr>
        <a:xfrm>
          <a:off x="0" y="2765664"/>
          <a:ext cx="6172199" cy="105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err="1"/>
            <a:t>Housestaff</a:t>
          </a:r>
          <a:r>
            <a:rPr lang="en-US" sz="2900" b="1" kern="1200" dirty="0"/>
            <a:t>: </a:t>
          </a:r>
          <a:r>
            <a:rPr lang="en-US" sz="2900" kern="1200" dirty="0"/>
            <a:t>Internal, Family, Emergency Medicine residents</a:t>
          </a:r>
        </a:p>
      </dsp:txBody>
      <dsp:txXfrm>
        <a:off x="0" y="2765664"/>
        <a:ext cx="6172199" cy="1053017"/>
      </dsp:txXfrm>
    </dsp:sp>
    <dsp:sp modelId="{60D590C9-5223-46C5-937F-B21CB07A9DF8}">
      <dsp:nvSpPr>
        <dsp:cNvPr id="0" name=""/>
        <dsp:cNvSpPr/>
      </dsp:nvSpPr>
      <dsp:spPr>
        <a:xfrm>
          <a:off x="0" y="3818681"/>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A52D0E-EC08-4645-B67D-D6AA732B3A3B}">
      <dsp:nvSpPr>
        <dsp:cNvPr id="0" name=""/>
        <dsp:cNvSpPr/>
      </dsp:nvSpPr>
      <dsp:spPr>
        <a:xfrm>
          <a:off x="0" y="3818681"/>
          <a:ext cx="6172199" cy="105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t>APPs and Faculty </a:t>
          </a:r>
          <a:r>
            <a:rPr lang="en-US" sz="2900" b="0" kern="1200" dirty="0"/>
            <a:t>(hospital and outpatient)</a:t>
          </a:r>
        </a:p>
      </dsp:txBody>
      <dsp:txXfrm>
        <a:off x="0" y="3818681"/>
        <a:ext cx="6172199" cy="10530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E430A-438B-47FB-8264-3337EE308FB7}">
      <dsp:nvSpPr>
        <dsp:cNvPr id="0" name=""/>
        <dsp:cNvSpPr/>
      </dsp:nvSpPr>
      <dsp:spPr>
        <a:xfrm>
          <a:off x="393" y="775433"/>
          <a:ext cx="1098562" cy="109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40BCA6-EF0C-4596-AEC1-0F9D1D5DD3CC}">
      <dsp:nvSpPr>
        <dsp:cNvPr id="0" name=""/>
        <dsp:cNvSpPr/>
      </dsp:nvSpPr>
      <dsp:spPr>
        <a:xfrm>
          <a:off x="393" y="1994416"/>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100000"/>
            </a:lnSpc>
            <a:spcBef>
              <a:spcPct val="0"/>
            </a:spcBef>
            <a:spcAft>
              <a:spcPct val="35000"/>
            </a:spcAft>
            <a:buNone/>
            <a:defRPr b="1"/>
          </a:pPr>
          <a:r>
            <a:rPr lang="en-US" sz="3000" b="0" i="0" kern="1200" dirty="0">
              <a:latin typeface="Calibri" panose="020F0502020204030204" pitchFamily="34" charset="0"/>
              <a:cs typeface="Calibri" panose="020F0502020204030204" pitchFamily="34" charset="0"/>
            </a:rPr>
            <a:t>Interventions​</a:t>
          </a:r>
          <a:endParaRPr lang="en-US" sz="3000" kern="1200" dirty="0">
            <a:latin typeface="Calibri" panose="020F0502020204030204" pitchFamily="34" charset="0"/>
            <a:cs typeface="Calibri" panose="020F0502020204030204" pitchFamily="34" charset="0"/>
          </a:endParaRPr>
        </a:p>
      </dsp:txBody>
      <dsp:txXfrm>
        <a:off x="393" y="1994416"/>
        <a:ext cx="3138750" cy="470812"/>
      </dsp:txXfrm>
    </dsp:sp>
    <dsp:sp modelId="{2E5BA4BA-FCCE-4E1A-867D-BCB706CE1FA5}">
      <dsp:nvSpPr>
        <dsp:cNvPr id="0" name=""/>
        <dsp:cNvSpPr/>
      </dsp:nvSpPr>
      <dsp:spPr>
        <a:xfrm>
          <a:off x="393" y="2521238"/>
          <a:ext cx="3138750" cy="1054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latin typeface="Calibri" panose="020F0502020204030204" pitchFamily="34" charset="0"/>
              <a:cs typeface="Calibri" panose="020F0502020204030204" pitchFamily="34" charset="0"/>
            </a:rPr>
            <a:t>Multi-pronged interventions including lecture, didactic, and shadowing opportunities</a:t>
          </a:r>
        </a:p>
      </dsp:txBody>
      <dsp:txXfrm>
        <a:off x="393" y="2521238"/>
        <a:ext cx="3138750" cy="1054665"/>
      </dsp:txXfrm>
    </dsp:sp>
    <dsp:sp modelId="{F456B60E-0DB3-4B28-8995-816344E7D755}">
      <dsp:nvSpPr>
        <dsp:cNvPr id="0" name=""/>
        <dsp:cNvSpPr/>
      </dsp:nvSpPr>
      <dsp:spPr>
        <a:xfrm>
          <a:off x="3688425" y="775433"/>
          <a:ext cx="1098562" cy="109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AC60C0-2D42-4810-B30E-AC53CBB53F6B}">
      <dsp:nvSpPr>
        <dsp:cNvPr id="0" name=""/>
        <dsp:cNvSpPr/>
      </dsp:nvSpPr>
      <dsp:spPr>
        <a:xfrm>
          <a:off x="3688425" y="1994416"/>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100000"/>
            </a:lnSpc>
            <a:spcBef>
              <a:spcPct val="0"/>
            </a:spcBef>
            <a:spcAft>
              <a:spcPct val="35000"/>
            </a:spcAft>
            <a:buNone/>
            <a:defRPr b="1"/>
          </a:pPr>
          <a:r>
            <a:rPr lang="en-US" sz="3000" b="0" i="0" kern="1200" dirty="0">
              <a:latin typeface="Calibri" panose="020F0502020204030204" pitchFamily="34" charset="0"/>
              <a:cs typeface="Calibri" panose="020F0502020204030204" pitchFamily="34" charset="0"/>
            </a:rPr>
            <a:t>Evaluation​</a:t>
          </a:r>
          <a:endParaRPr lang="en-US" sz="3000" kern="1200" dirty="0">
            <a:latin typeface="Calibri" panose="020F0502020204030204" pitchFamily="34" charset="0"/>
            <a:cs typeface="Calibri" panose="020F0502020204030204" pitchFamily="34" charset="0"/>
          </a:endParaRPr>
        </a:p>
      </dsp:txBody>
      <dsp:txXfrm>
        <a:off x="3688425" y="1994416"/>
        <a:ext cx="3138750" cy="470812"/>
      </dsp:txXfrm>
    </dsp:sp>
    <dsp:sp modelId="{D5579273-AE86-4034-9167-87249771D2B9}">
      <dsp:nvSpPr>
        <dsp:cNvPr id="0" name=""/>
        <dsp:cNvSpPr/>
      </dsp:nvSpPr>
      <dsp:spPr>
        <a:xfrm>
          <a:off x="3688425" y="2521238"/>
          <a:ext cx="3138750" cy="1054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b="0" i="0" kern="1200" dirty="0">
              <a:latin typeface="Calibri" panose="020F0502020204030204" pitchFamily="34" charset="0"/>
              <a:cs typeface="Calibri" panose="020F0502020204030204" pitchFamily="34" charset="0"/>
            </a:rPr>
            <a:t>Four survey instruments used to assess MS1, MS2, APP students, and CME attendees using electronic post-test surveys</a:t>
          </a:r>
          <a:endParaRPr lang="en-US" sz="1700" kern="1200" dirty="0">
            <a:latin typeface="Calibri" panose="020F0502020204030204" pitchFamily="34" charset="0"/>
            <a:cs typeface="Calibri" panose="020F0502020204030204" pitchFamily="34" charset="0"/>
          </a:endParaRPr>
        </a:p>
      </dsp:txBody>
      <dsp:txXfrm>
        <a:off x="3688425" y="2521238"/>
        <a:ext cx="3138750" cy="1054665"/>
      </dsp:txXfrm>
    </dsp:sp>
    <dsp:sp modelId="{B8D2FBF3-B461-417A-869F-2AB0E9AC9D0A}">
      <dsp:nvSpPr>
        <dsp:cNvPr id="0" name=""/>
        <dsp:cNvSpPr/>
      </dsp:nvSpPr>
      <dsp:spPr>
        <a:xfrm>
          <a:off x="7376456" y="775433"/>
          <a:ext cx="1098562" cy="1098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E1C3D9-40E8-4D23-B1AF-2F989E638A83}">
      <dsp:nvSpPr>
        <dsp:cNvPr id="0" name=""/>
        <dsp:cNvSpPr/>
      </dsp:nvSpPr>
      <dsp:spPr>
        <a:xfrm>
          <a:off x="7376456" y="1994416"/>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100000"/>
            </a:lnSpc>
            <a:spcBef>
              <a:spcPct val="0"/>
            </a:spcBef>
            <a:spcAft>
              <a:spcPct val="35000"/>
            </a:spcAft>
            <a:buNone/>
            <a:defRPr b="1"/>
          </a:pPr>
          <a:r>
            <a:rPr lang="en-US" sz="3000" b="0" i="0" kern="1200" dirty="0">
              <a:latin typeface="Calibri" panose="020F0502020204030204" pitchFamily="34" charset="0"/>
              <a:cs typeface="Calibri" panose="020F0502020204030204" pitchFamily="34" charset="0"/>
            </a:rPr>
            <a:t>Prescribing Rates​</a:t>
          </a:r>
          <a:endParaRPr lang="en-US" sz="3000" kern="1200" dirty="0">
            <a:latin typeface="Calibri" panose="020F0502020204030204" pitchFamily="34" charset="0"/>
            <a:cs typeface="Calibri" panose="020F0502020204030204" pitchFamily="34" charset="0"/>
          </a:endParaRPr>
        </a:p>
      </dsp:txBody>
      <dsp:txXfrm>
        <a:off x="7376456" y="1994416"/>
        <a:ext cx="3138750" cy="470812"/>
      </dsp:txXfrm>
    </dsp:sp>
    <dsp:sp modelId="{A3195EAE-6156-4395-974B-1E9C2E1BEED5}">
      <dsp:nvSpPr>
        <dsp:cNvPr id="0" name=""/>
        <dsp:cNvSpPr/>
      </dsp:nvSpPr>
      <dsp:spPr>
        <a:xfrm>
          <a:off x="7376456" y="2521238"/>
          <a:ext cx="3138750" cy="1054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b="0" i="0" kern="1200" dirty="0">
              <a:latin typeface="Calibri" panose="020F0502020204030204" pitchFamily="34" charset="0"/>
              <a:cs typeface="Calibri" panose="020F0502020204030204" pitchFamily="34" charset="0"/>
            </a:rPr>
            <a:t>Quantified buprenorphine prescribing rates before and after trainings</a:t>
          </a:r>
          <a:endParaRPr lang="en-US" sz="1700" kern="1200" dirty="0">
            <a:latin typeface="Calibri" panose="020F0502020204030204" pitchFamily="34" charset="0"/>
            <a:cs typeface="Calibri" panose="020F0502020204030204" pitchFamily="34" charset="0"/>
          </a:endParaRPr>
        </a:p>
      </dsp:txBody>
      <dsp:txXfrm>
        <a:off x="7376456" y="2521238"/>
        <a:ext cx="3138750" cy="10546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4DBBA-EDF7-4CEE-AA98-33E2380D48D1}">
      <dsp:nvSpPr>
        <dsp:cNvPr id="0" name=""/>
        <dsp:cNvSpPr/>
      </dsp:nvSpPr>
      <dsp:spPr>
        <a:xfrm>
          <a:off x="8683001" y="2739400"/>
          <a:ext cx="554788" cy="391483"/>
        </a:xfrm>
        <a:custGeom>
          <a:avLst/>
          <a:gdLst/>
          <a:ahLst/>
          <a:cxnLst/>
          <a:rect l="0" t="0" r="0" b="0"/>
          <a:pathLst>
            <a:path>
              <a:moveTo>
                <a:pt x="0" y="0"/>
              </a:moveTo>
              <a:lnTo>
                <a:pt x="0" y="266907"/>
              </a:lnTo>
              <a:lnTo>
                <a:pt x="554788" y="266907"/>
              </a:lnTo>
              <a:lnTo>
                <a:pt x="554788" y="3914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621335-D97D-481D-9757-570ED8C263A0}">
      <dsp:nvSpPr>
        <dsp:cNvPr id="0" name=""/>
        <dsp:cNvSpPr/>
      </dsp:nvSpPr>
      <dsp:spPr>
        <a:xfrm>
          <a:off x="8637281" y="1174345"/>
          <a:ext cx="91440" cy="391096"/>
        </a:xfrm>
        <a:custGeom>
          <a:avLst/>
          <a:gdLst/>
          <a:ahLst/>
          <a:cxnLst/>
          <a:rect l="0" t="0" r="0" b="0"/>
          <a:pathLst>
            <a:path>
              <a:moveTo>
                <a:pt x="45720" y="0"/>
              </a:moveTo>
              <a:lnTo>
                <a:pt x="45720" y="3910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E1B998-A746-4543-8B69-BEC3E36361D2}">
      <dsp:nvSpPr>
        <dsp:cNvPr id="0" name=""/>
        <dsp:cNvSpPr/>
      </dsp:nvSpPr>
      <dsp:spPr>
        <a:xfrm>
          <a:off x="3694411" y="2739400"/>
          <a:ext cx="2692906" cy="364104"/>
        </a:xfrm>
        <a:custGeom>
          <a:avLst/>
          <a:gdLst/>
          <a:ahLst/>
          <a:cxnLst/>
          <a:rect l="0" t="0" r="0" b="0"/>
          <a:pathLst>
            <a:path>
              <a:moveTo>
                <a:pt x="0" y="0"/>
              </a:moveTo>
              <a:lnTo>
                <a:pt x="0" y="239528"/>
              </a:lnTo>
              <a:lnTo>
                <a:pt x="2692906" y="239528"/>
              </a:lnTo>
              <a:lnTo>
                <a:pt x="2692906" y="3641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EE4AF0-7674-41B5-9843-F8F4D33802DD}">
      <dsp:nvSpPr>
        <dsp:cNvPr id="0" name=""/>
        <dsp:cNvSpPr/>
      </dsp:nvSpPr>
      <dsp:spPr>
        <a:xfrm>
          <a:off x="3694411" y="2739400"/>
          <a:ext cx="504157" cy="364104"/>
        </a:xfrm>
        <a:custGeom>
          <a:avLst/>
          <a:gdLst/>
          <a:ahLst/>
          <a:cxnLst/>
          <a:rect l="0" t="0" r="0" b="0"/>
          <a:pathLst>
            <a:path>
              <a:moveTo>
                <a:pt x="0" y="0"/>
              </a:moveTo>
              <a:lnTo>
                <a:pt x="0" y="239528"/>
              </a:lnTo>
              <a:lnTo>
                <a:pt x="504157" y="239528"/>
              </a:lnTo>
              <a:lnTo>
                <a:pt x="504157" y="3641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5B8BC1-AB28-4F31-B913-BF9738419CB6}">
      <dsp:nvSpPr>
        <dsp:cNvPr id="0" name=""/>
        <dsp:cNvSpPr/>
      </dsp:nvSpPr>
      <dsp:spPr>
        <a:xfrm>
          <a:off x="1582165" y="2739400"/>
          <a:ext cx="2112246" cy="364104"/>
        </a:xfrm>
        <a:custGeom>
          <a:avLst/>
          <a:gdLst/>
          <a:ahLst/>
          <a:cxnLst/>
          <a:rect l="0" t="0" r="0" b="0"/>
          <a:pathLst>
            <a:path>
              <a:moveTo>
                <a:pt x="2112246" y="0"/>
              </a:moveTo>
              <a:lnTo>
                <a:pt x="2112246" y="239528"/>
              </a:lnTo>
              <a:lnTo>
                <a:pt x="0" y="239528"/>
              </a:lnTo>
              <a:lnTo>
                <a:pt x="0" y="3641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74D25C-ADFB-4B8B-8BAB-D09466B8ABB3}">
      <dsp:nvSpPr>
        <dsp:cNvPr id="0" name=""/>
        <dsp:cNvSpPr/>
      </dsp:nvSpPr>
      <dsp:spPr>
        <a:xfrm>
          <a:off x="3648691" y="1174345"/>
          <a:ext cx="91440" cy="391096"/>
        </a:xfrm>
        <a:custGeom>
          <a:avLst/>
          <a:gdLst/>
          <a:ahLst/>
          <a:cxnLst/>
          <a:rect l="0" t="0" r="0" b="0"/>
          <a:pathLst>
            <a:path>
              <a:moveTo>
                <a:pt x="45720" y="0"/>
              </a:moveTo>
              <a:lnTo>
                <a:pt x="45720" y="3910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C64168-3039-4EBC-A404-0C94555A00B4}">
      <dsp:nvSpPr>
        <dsp:cNvPr id="0" name=""/>
        <dsp:cNvSpPr/>
      </dsp:nvSpPr>
      <dsp:spPr>
        <a:xfrm>
          <a:off x="2144278" y="387"/>
          <a:ext cx="3100266" cy="11739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1D4E62-750F-448F-98FA-8195DB31EF1D}">
      <dsp:nvSpPr>
        <dsp:cNvPr id="0" name=""/>
        <dsp:cNvSpPr/>
      </dsp:nvSpPr>
      <dsp:spPr>
        <a:xfrm>
          <a:off x="2293694" y="142332"/>
          <a:ext cx="3100266" cy="11739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libri Light" panose="020F0302020204030204"/>
            </a:rPr>
            <a:t>Built-in time to complete X-waiver</a:t>
          </a:r>
          <a:endParaRPr lang="en-US" sz="2000" kern="1200" dirty="0"/>
        </a:p>
      </dsp:txBody>
      <dsp:txXfrm>
        <a:off x="2328078" y="176716"/>
        <a:ext cx="3031498" cy="1105190"/>
      </dsp:txXfrm>
    </dsp:sp>
    <dsp:sp modelId="{E9F3F1BA-5AD2-408A-80F4-F27E46E783FC}">
      <dsp:nvSpPr>
        <dsp:cNvPr id="0" name=""/>
        <dsp:cNvSpPr/>
      </dsp:nvSpPr>
      <dsp:spPr>
        <a:xfrm>
          <a:off x="2144278" y="1565442"/>
          <a:ext cx="3100266" cy="11739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3A338A-820D-4163-9CB8-E765EFD3098B}">
      <dsp:nvSpPr>
        <dsp:cNvPr id="0" name=""/>
        <dsp:cNvSpPr/>
      </dsp:nvSpPr>
      <dsp:spPr>
        <a:xfrm>
          <a:off x="2293694" y="1707387"/>
          <a:ext cx="3100266" cy="11739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libri Light" panose="020F0302020204030204"/>
            </a:rPr>
            <a:t>Medical school curriculum accredited; X-waiver training completed by all</a:t>
          </a:r>
          <a:endParaRPr lang="en-US" sz="2000" kern="1200" dirty="0"/>
        </a:p>
      </dsp:txBody>
      <dsp:txXfrm>
        <a:off x="2328078" y="1741771"/>
        <a:ext cx="3031498" cy="1105190"/>
      </dsp:txXfrm>
    </dsp:sp>
    <dsp:sp modelId="{5B6A8AC4-FB90-489B-AEA2-3253C4A1E490}">
      <dsp:nvSpPr>
        <dsp:cNvPr id="0" name=""/>
        <dsp:cNvSpPr/>
      </dsp:nvSpPr>
      <dsp:spPr>
        <a:xfrm>
          <a:off x="209551" y="3103505"/>
          <a:ext cx="2745227" cy="10785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A1A2B1-C4EA-4BFC-9ACA-077481FEA835}">
      <dsp:nvSpPr>
        <dsp:cNvPr id="0" name=""/>
        <dsp:cNvSpPr/>
      </dsp:nvSpPr>
      <dsp:spPr>
        <a:xfrm>
          <a:off x="358967" y="3245450"/>
          <a:ext cx="2745227" cy="10785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libri Light" panose="020F0302020204030204"/>
            </a:rPr>
            <a:t>Addiction Medicine Interest Group + Harm Reduction Outreach</a:t>
          </a:r>
          <a:endParaRPr lang="en-US" sz="2000" kern="1200" dirty="0"/>
        </a:p>
      </dsp:txBody>
      <dsp:txXfrm>
        <a:off x="390555" y="3277038"/>
        <a:ext cx="2682051" cy="1015332"/>
      </dsp:txXfrm>
    </dsp:sp>
    <dsp:sp modelId="{91D05B6A-B1DE-48DE-8332-57D3B38CF22E}">
      <dsp:nvSpPr>
        <dsp:cNvPr id="0" name=""/>
        <dsp:cNvSpPr/>
      </dsp:nvSpPr>
      <dsp:spPr>
        <a:xfrm>
          <a:off x="3253611" y="3103505"/>
          <a:ext cx="1889916" cy="10785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5580C3-26DE-459B-AA5F-A77EB8503496}">
      <dsp:nvSpPr>
        <dsp:cNvPr id="0" name=""/>
        <dsp:cNvSpPr/>
      </dsp:nvSpPr>
      <dsp:spPr>
        <a:xfrm>
          <a:off x="3403027" y="3245450"/>
          <a:ext cx="1889916" cy="10785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libri Light" panose="020F0302020204030204"/>
            </a:rPr>
            <a:t>Interactive stigma and Narcan trainings</a:t>
          </a:r>
        </a:p>
      </dsp:txBody>
      <dsp:txXfrm>
        <a:off x="3434615" y="3277038"/>
        <a:ext cx="1826740" cy="1015332"/>
      </dsp:txXfrm>
    </dsp:sp>
    <dsp:sp modelId="{A6CDF5AE-7B24-4D4D-A96A-F66DE41E1B82}">
      <dsp:nvSpPr>
        <dsp:cNvPr id="0" name=""/>
        <dsp:cNvSpPr/>
      </dsp:nvSpPr>
      <dsp:spPr>
        <a:xfrm>
          <a:off x="5442360" y="3103505"/>
          <a:ext cx="1889916" cy="10785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0EB515-4AFC-4C20-90EC-EF1A7FE5B76A}">
      <dsp:nvSpPr>
        <dsp:cNvPr id="0" name=""/>
        <dsp:cNvSpPr/>
      </dsp:nvSpPr>
      <dsp:spPr>
        <a:xfrm>
          <a:off x="5591776" y="3245450"/>
          <a:ext cx="1889916" cy="10785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libri Light" panose="020F0302020204030204"/>
            </a:rPr>
            <a:t>MOUD Clinic shadowing</a:t>
          </a:r>
        </a:p>
      </dsp:txBody>
      <dsp:txXfrm>
        <a:off x="5623364" y="3277038"/>
        <a:ext cx="1826740" cy="1015332"/>
      </dsp:txXfrm>
    </dsp:sp>
    <dsp:sp modelId="{17E1347C-D562-4994-B814-2D21D3E70388}">
      <dsp:nvSpPr>
        <dsp:cNvPr id="0" name=""/>
        <dsp:cNvSpPr/>
      </dsp:nvSpPr>
      <dsp:spPr>
        <a:xfrm>
          <a:off x="7132867" y="387"/>
          <a:ext cx="3100266" cy="11739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BC90EE-FB4A-4450-B1D9-13582019DBF5}">
      <dsp:nvSpPr>
        <dsp:cNvPr id="0" name=""/>
        <dsp:cNvSpPr/>
      </dsp:nvSpPr>
      <dsp:spPr>
        <a:xfrm>
          <a:off x="7282283" y="142332"/>
          <a:ext cx="3100266" cy="11739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libri Light" panose="020F0302020204030204"/>
            </a:rPr>
            <a:t>4+4 hour hybrid or fully remote trainings offered to obtain X-waiver</a:t>
          </a:r>
          <a:endParaRPr lang="en-US" sz="2000" kern="1200" dirty="0"/>
        </a:p>
      </dsp:txBody>
      <dsp:txXfrm>
        <a:off x="7316667" y="176716"/>
        <a:ext cx="3031498" cy="1105190"/>
      </dsp:txXfrm>
    </dsp:sp>
    <dsp:sp modelId="{AACB6A5C-ED8C-453C-A23B-AC70D296F5B8}">
      <dsp:nvSpPr>
        <dsp:cNvPr id="0" name=""/>
        <dsp:cNvSpPr/>
      </dsp:nvSpPr>
      <dsp:spPr>
        <a:xfrm>
          <a:off x="7132867" y="1565442"/>
          <a:ext cx="3100266" cy="11739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9721DD-8759-4614-AF74-196A15D42A6D}">
      <dsp:nvSpPr>
        <dsp:cNvPr id="0" name=""/>
        <dsp:cNvSpPr/>
      </dsp:nvSpPr>
      <dsp:spPr>
        <a:xfrm>
          <a:off x="7282283" y="1707387"/>
          <a:ext cx="3100266" cy="11739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libri Light" panose="020F0302020204030204"/>
            </a:rPr>
            <a:t>Additional trainings offered</a:t>
          </a:r>
          <a:endParaRPr lang="en-US" sz="2000" kern="1200" dirty="0"/>
        </a:p>
      </dsp:txBody>
      <dsp:txXfrm>
        <a:off x="7316667" y="1741771"/>
        <a:ext cx="3031498" cy="1105190"/>
      </dsp:txXfrm>
    </dsp:sp>
    <dsp:sp modelId="{20FBBC31-F200-4AC3-B54F-230B6D536458}">
      <dsp:nvSpPr>
        <dsp:cNvPr id="0" name=""/>
        <dsp:cNvSpPr/>
      </dsp:nvSpPr>
      <dsp:spPr>
        <a:xfrm>
          <a:off x="8109394" y="3130884"/>
          <a:ext cx="2256789" cy="10785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47AAD2-BCD6-413A-B02A-5CEF65B66D90}">
      <dsp:nvSpPr>
        <dsp:cNvPr id="0" name=""/>
        <dsp:cNvSpPr/>
      </dsp:nvSpPr>
      <dsp:spPr>
        <a:xfrm>
          <a:off x="8258810" y="3272829"/>
          <a:ext cx="2256789" cy="10785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libri Light" panose="020F0302020204030204"/>
            </a:rPr>
            <a:t>Live CME DEA-required training provided</a:t>
          </a:r>
          <a:endParaRPr lang="en-US" sz="2000" kern="1200" dirty="0"/>
        </a:p>
      </dsp:txBody>
      <dsp:txXfrm>
        <a:off x="8290398" y="3304417"/>
        <a:ext cx="2193613" cy="10153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4DBBA-EDF7-4CEE-AA98-33E2380D48D1}">
      <dsp:nvSpPr>
        <dsp:cNvPr id="0" name=""/>
        <dsp:cNvSpPr/>
      </dsp:nvSpPr>
      <dsp:spPr>
        <a:xfrm>
          <a:off x="8683001" y="2739400"/>
          <a:ext cx="121645" cy="342918"/>
        </a:xfrm>
        <a:custGeom>
          <a:avLst/>
          <a:gdLst/>
          <a:ahLst/>
          <a:cxnLst/>
          <a:rect l="0" t="0" r="0" b="0"/>
          <a:pathLst>
            <a:path>
              <a:moveTo>
                <a:pt x="0" y="0"/>
              </a:moveTo>
              <a:lnTo>
                <a:pt x="0" y="218343"/>
              </a:lnTo>
              <a:lnTo>
                <a:pt x="121645" y="218343"/>
              </a:lnTo>
              <a:lnTo>
                <a:pt x="121645" y="3429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621335-D97D-481D-9757-570ED8C263A0}">
      <dsp:nvSpPr>
        <dsp:cNvPr id="0" name=""/>
        <dsp:cNvSpPr/>
      </dsp:nvSpPr>
      <dsp:spPr>
        <a:xfrm>
          <a:off x="8637281" y="1174345"/>
          <a:ext cx="91440" cy="391096"/>
        </a:xfrm>
        <a:custGeom>
          <a:avLst/>
          <a:gdLst/>
          <a:ahLst/>
          <a:cxnLst/>
          <a:rect l="0" t="0" r="0" b="0"/>
          <a:pathLst>
            <a:path>
              <a:moveTo>
                <a:pt x="45720" y="0"/>
              </a:moveTo>
              <a:lnTo>
                <a:pt x="45720" y="3910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E1B998-A746-4543-8B69-BEC3E36361D2}">
      <dsp:nvSpPr>
        <dsp:cNvPr id="0" name=""/>
        <dsp:cNvSpPr/>
      </dsp:nvSpPr>
      <dsp:spPr>
        <a:xfrm>
          <a:off x="3694411" y="2739400"/>
          <a:ext cx="2692906" cy="364104"/>
        </a:xfrm>
        <a:custGeom>
          <a:avLst/>
          <a:gdLst/>
          <a:ahLst/>
          <a:cxnLst/>
          <a:rect l="0" t="0" r="0" b="0"/>
          <a:pathLst>
            <a:path>
              <a:moveTo>
                <a:pt x="0" y="0"/>
              </a:moveTo>
              <a:lnTo>
                <a:pt x="0" y="239528"/>
              </a:lnTo>
              <a:lnTo>
                <a:pt x="2692906" y="239528"/>
              </a:lnTo>
              <a:lnTo>
                <a:pt x="2692906" y="3641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EE4AF0-7674-41B5-9843-F8F4D33802DD}">
      <dsp:nvSpPr>
        <dsp:cNvPr id="0" name=""/>
        <dsp:cNvSpPr/>
      </dsp:nvSpPr>
      <dsp:spPr>
        <a:xfrm>
          <a:off x="3694411" y="2739400"/>
          <a:ext cx="504157" cy="364104"/>
        </a:xfrm>
        <a:custGeom>
          <a:avLst/>
          <a:gdLst/>
          <a:ahLst/>
          <a:cxnLst/>
          <a:rect l="0" t="0" r="0" b="0"/>
          <a:pathLst>
            <a:path>
              <a:moveTo>
                <a:pt x="0" y="0"/>
              </a:moveTo>
              <a:lnTo>
                <a:pt x="0" y="239528"/>
              </a:lnTo>
              <a:lnTo>
                <a:pt x="504157" y="239528"/>
              </a:lnTo>
              <a:lnTo>
                <a:pt x="504157" y="3641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5B8BC1-AB28-4F31-B913-BF9738419CB6}">
      <dsp:nvSpPr>
        <dsp:cNvPr id="0" name=""/>
        <dsp:cNvSpPr/>
      </dsp:nvSpPr>
      <dsp:spPr>
        <a:xfrm>
          <a:off x="1582165" y="2739400"/>
          <a:ext cx="2112246" cy="364104"/>
        </a:xfrm>
        <a:custGeom>
          <a:avLst/>
          <a:gdLst/>
          <a:ahLst/>
          <a:cxnLst/>
          <a:rect l="0" t="0" r="0" b="0"/>
          <a:pathLst>
            <a:path>
              <a:moveTo>
                <a:pt x="2112246" y="0"/>
              </a:moveTo>
              <a:lnTo>
                <a:pt x="2112246" y="239528"/>
              </a:lnTo>
              <a:lnTo>
                <a:pt x="0" y="239528"/>
              </a:lnTo>
              <a:lnTo>
                <a:pt x="0" y="3641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74D25C-ADFB-4B8B-8BAB-D09466B8ABB3}">
      <dsp:nvSpPr>
        <dsp:cNvPr id="0" name=""/>
        <dsp:cNvSpPr/>
      </dsp:nvSpPr>
      <dsp:spPr>
        <a:xfrm>
          <a:off x="3648691" y="1174345"/>
          <a:ext cx="91440" cy="391096"/>
        </a:xfrm>
        <a:custGeom>
          <a:avLst/>
          <a:gdLst/>
          <a:ahLst/>
          <a:cxnLst/>
          <a:rect l="0" t="0" r="0" b="0"/>
          <a:pathLst>
            <a:path>
              <a:moveTo>
                <a:pt x="45720" y="0"/>
              </a:moveTo>
              <a:lnTo>
                <a:pt x="45720" y="3910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C64168-3039-4EBC-A404-0C94555A00B4}">
      <dsp:nvSpPr>
        <dsp:cNvPr id="0" name=""/>
        <dsp:cNvSpPr/>
      </dsp:nvSpPr>
      <dsp:spPr>
        <a:xfrm>
          <a:off x="2144278" y="387"/>
          <a:ext cx="3100266" cy="11739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1D4E62-750F-448F-98FA-8195DB31EF1D}">
      <dsp:nvSpPr>
        <dsp:cNvPr id="0" name=""/>
        <dsp:cNvSpPr/>
      </dsp:nvSpPr>
      <dsp:spPr>
        <a:xfrm>
          <a:off x="2293694" y="142332"/>
          <a:ext cx="3100266" cy="11739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libri Light" panose="020F0302020204030204"/>
            </a:rPr>
            <a:t>Built-in time to complete X-waiver</a:t>
          </a:r>
          <a:endParaRPr lang="en-US" sz="2000" kern="1200" dirty="0"/>
        </a:p>
      </dsp:txBody>
      <dsp:txXfrm>
        <a:off x="2328078" y="176716"/>
        <a:ext cx="3031498" cy="1105190"/>
      </dsp:txXfrm>
    </dsp:sp>
    <dsp:sp modelId="{E9F3F1BA-5AD2-408A-80F4-F27E46E783FC}">
      <dsp:nvSpPr>
        <dsp:cNvPr id="0" name=""/>
        <dsp:cNvSpPr/>
      </dsp:nvSpPr>
      <dsp:spPr>
        <a:xfrm>
          <a:off x="2144278" y="1565442"/>
          <a:ext cx="3100266" cy="11739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3A338A-820D-4163-9CB8-E765EFD3098B}">
      <dsp:nvSpPr>
        <dsp:cNvPr id="0" name=""/>
        <dsp:cNvSpPr/>
      </dsp:nvSpPr>
      <dsp:spPr>
        <a:xfrm>
          <a:off x="2293694" y="1707387"/>
          <a:ext cx="3100266" cy="11739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libri Light" panose="020F0302020204030204"/>
            </a:rPr>
            <a:t>Medical school curriculum accredited; X-waiver training completed by all</a:t>
          </a:r>
          <a:endParaRPr lang="en-US" sz="2000" kern="1200" dirty="0"/>
        </a:p>
      </dsp:txBody>
      <dsp:txXfrm>
        <a:off x="2328078" y="1741771"/>
        <a:ext cx="3031498" cy="1105190"/>
      </dsp:txXfrm>
    </dsp:sp>
    <dsp:sp modelId="{5B6A8AC4-FB90-489B-AEA2-3253C4A1E490}">
      <dsp:nvSpPr>
        <dsp:cNvPr id="0" name=""/>
        <dsp:cNvSpPr/>
      </dsp:nvSpPr>
      <dsp:spPr>
        <a:xfrm>
          <a:off x="209551" y="3103505"/>
          <a:ext cx="2745227" cy="10785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A1A2B1-C4EA-4BFC-9ACA-077481FEA835}">
      <dsp:nvSpPr>
        <dsp:cNvPr id="0" name=""/>
        <dsp:cNvSpPr/>
      </dsp:nvSpPr>
      <dsp:spPr>
        <a:xfrm>
          <a:off x="358967" y="3245450"/>
          <a:ext cx="2745227" cy="10785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libri Light" panose="020F0302020204030204"/>
            </a:rPr>
            <a:t>Addiction Medicine Interest Group + Harm Reduction Outreach</a:t>
          </a:r>
          <a:endParaRPr lang="en-US" sz="2000" kern="1200" dirty="0"/>
        </a:p>
      </dsp:txBody>
      <dsp:txXfrm>
        <a:off x="390555" y="3277038"/>
        <a:ext cx="2682051" cy="1015332"/>
      </dsp:txXfrm>
    </dsp:sp>
    <dsp:sp modelId="{91D05B6A-B1DE-48DE-8332-57D3B38CF22E}">
      <dsp:nvSpPr>
        <dsp:cNvPr id="0" name=""/>
        <dsp:cNvSpPr/>
      </dsp:nvSpPr>
      <dsp:spPr>
        <a:xfrm>
          <a:off x="3253611" y="3103505"/>
          <a:ext cx="1889916" cy="10785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5580C3-26DE-459B-AA5F-A77EB8503496}">
      <dsp:nvSpPr>
        <dsp:cNvPr id="0" name=""/>
        <dsp:cNvSpPr/>
      </dsp:nvSpPr>
      <dsp:spPr>
        <a:xfrm>
          <a:off x="3403027" y="3245450"/>
          <a:ext cx="1889916" cy="10785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libri Light" panose="020F0302020204030204"/>
            </a:rPr>
            <a:t>Interactive stigma and Narcan trainings</a:t>
          </a:r>
        </a:p>
      </dsp:txBody>
      <dsp:txXfrm>
        <a:off x="3434615" y="3277038"/>
        <a:ext cx="1826740" cy="1015332"/>
      </dsp:txXfrm>
    </dsp:sp>
    <dsp:sp modelId="{A6CDF5AE-7B24-4D4D-A96A-F66DE41E1B82}">
      <dsp:nvSpPr>
        <dsp:cNvPr id="0" name=""/>
        <dsp:cNvSpPr/>
      </dsp:nvSpPr>
      <dsp:spPr>
        <a:xfrm>
          <a:off x="5442360" y="3103505"/>
          <a:ext cx="1889916" cy="10785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0EB515-4AFC-4C20-90EC-EF1A7FE5B76A}">
      <dsp:nvSpPr>
        <dsp:cNvPr id="0" name=""/>
        <dsp:cNvSpPr/>
      </dsp:nvSpPr>
      <dsp:spPr>
        <a:xfrm>
          <a:off x="5591776" y="3245450"/>
          <a:ext cx="1889916" cy="10785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libri Light" panose="020F0302020204030204"/>
            </a:rPr>
            <a:t>MOUD Clinic shadowing</a:t>
          </a:r>
        </a:p>
      </dsp:txBody>
      <dsp:txXfrm>
        <a:off x="5623364" y="3277038"/>
        <a:ext cx="1826740" cy="1015332"/>
      </dsp:txXfrm>
    </dsp:sp>
    <dsp:sp modelId="{17E1347C-D562-4994-B814-2D21D3E70388}">
      <dsp:nvSpPr>
        <dsp:cNvPr id="0" name=""/>
        <dsp:cNvSpPr/>
      </dsp:nvSpPr>
      <dsp:spPr>
        <a:xfrm>
          <a:off x="7132867" y="387"/>
          <a:ext cx="3100266" cy="11739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BC90EE-FB4A-4450-B1D9-13582019DBF5}">
      <dsp:nvSpPr>
        <dsp:cNvPr id="0" name=""/>
        <dsp:cNvSpPr/>
      </dsp:nvSpPr>
      <dsp:spPr>
        <a:xfrm>
          <a:off x="7282283" y="142332"/>
          <a:ext cx="3100266" cy="11739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libri Light" panose="020F0302020204030204"/>
            </a:rPr>
            <a:t>4+4 hour hybrid or fully remote trainings offered to obtain X-waiver</a:t>
          </a:r>
          <a:endParaRPr lang="en-US" sz="2000" kern="1200" dirty="0"/>
        </a:p>
      </dsp:txBody>
      <dsp:txXfrm>
        <a:off x="7316667" y="176716"/>
        <a:ext cx="3031498" cy="1105190"/>
      </dsp:txXfrm>
    </dsp:sp>
    <dsp:sp modelId="{AACB6A5C-ED8C-453C-A23B-AC70D296F5B8}">
      <dsp:nvSpPr>
        <dsp:cNvPr id="0" name=""/>
        <dsp:cNvSpPr/>
      </dsp:nvSpPr>
      <dsp:spPr>
        <a:xfrm>
          <a:off x="7132867" y="1565442"/>
          <a:ext cx="3100266" cy="11739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9721DD-8759-4614-AF74-196A15D42A6D}">
      <dsp:nvSpPr>
        <dsp:cNvPr id="0" name=""/>
        <dsp:cNvSpPr/>
      </dsp:nvSpPr>
      <dsp:spPr>
        <a:xfrm>
          <a:off x="7282283" y="1707387"/>
          <a:ext cx="3100266" cy="11739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libri Light" panose="020F0302020204030204"/>
            </a:rPr>
            <a:t>Additional trainings offered</a:t>
          </a:r>
          <a:endParaRPr lang="en-US" sz="2000" kern="1200" dirty="0"/>
        </a:p>
      </dsp:txBody>
      <dsp:txXfrm>
        <a:off x="7316667" y="1741771"/>
        <a:ext cx="3031498" cy="1105190"/>
      </dsp:txXfrm>
    </dsp:sp>
    <dsp:sp modelId="{20FBBC31-F200-4AC3-B54F-230B6D536458}">
      <dsp:nvSpPr>
        <dsp:cNvPr id="0" name=""/>
        <dsp:cNvSpPr/>
      </dsp:nvSpPr>
      <dsp:spPr>
        <a:xfrm>
          <a:off x="7676251" y="3082319"/>
          <a:ext cx="2256789" cy="10785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47AAD2-BCD6-413A-B02A-5CEF65B66D90}">
      <dsp:nvSpPr>
        <dsp:cNvPr id="0" name=""/>
        <dsp:cNvSpPr/>
      </dsp:nvSpPr>
      <dsp:spPr>
        <a:xfrm>
          <a:off x="7825667" y="3224264"/>
          <a:ext cx="2256789" cy="10785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Calibri Light" panose="020F0302020204030204"/>
            </a:rPr>
            <a:t>Live CME DEA-required training provided</a:t>
          </a:r>
          <a:endParaRPr lang="en-US" sz="2000" kern="1200" dirty="0"/>
        </a:p>
      </dsp:txBody>
      <dsp:txXfrm>
        <a:off x="7857255" y="3255852"/>
        <a:ext cx="2193613" cy="10153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F0591-8A22-4069-8408-2BCBE59D692C}">
      <dsp:nvSpPr>
        <dsp:cNvPr id="0" name=""/>
        <dsp:cNvSpPr/>
      </dsp:nvSpPr>
      <dsp:spPr>
        <a:xfrm>
          <a:off x="1963800" y="306540"/>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804456-E1F2-4BC7-803D-F6F590635F22}">
      <dsp:nvSpPr>
        <dsp:cNvPr id="0" name=""/>
        <dsp:cNvSpPr/>
      </dsp:nvSpPr>
      <dsp:spPr>
        <a:xfrm>
          <a:off x="559800" y="1979285"/>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b="1" i="0" kern="1200" baseline="0"/>
            <a:t>Experiential Learning</a:t>
          </a:r>
          <a:endParaRPr lang="en-US" sz="3600" kern="1200"/>
        </a:p>
      </dsp:txBody>
      <dsp:txXfrm>
        <a:off x="559800" y="1979285"/>
        <a:ext cx="4320000" cy="648000"/>
      </dsp:txXfrm>
    </dsp:sp>
    <dsp:sp modelId="{0D50A7D5-C817-4146-8623-E4DA8B136A2B}">
      <dsp:nvSpPr>
        <dsp:cNvPr id="0" name=""/>
        <dsp:cNvSpPr/>
      </dsp:nvSpPr>
      <dsp:spPr>
        <a:xfrm>
          <a:off x="559800" y="2702050"/>
          <a:ext cx="4320000" cy="134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b="0" i="0" kern="1200" baseline="0" dirty="0">
              <a:solidFill>
                <a:srgbClr val="FF0000"/>
              </a:solidFill>
            </a:rPr>
            <a:t>Rated highly valuable </a:t>
          </a:r>
          <a:r>
            <a:rPr lang="en-US" sz="2400" b="0" i="0" kern="1200" baseline="0" dirty="0"/>
            <a:t>by students (medical and nursing).</a:t>
          </a:r>
          <a:endParaRPr lang="en-US" sz="2400" kern="1200" dirty="0"/>
        </a:p>
      </dsp:txBody>
      <dsp:txXfrm>
        <a:off x="559800" y="2702050"/>
        <a:ext cx="4320000" cy="1342746"/>
      </dsp:txXfrm>
    </dsp:sp>
    <dsp:sp modelId="{684880B6-EAE8-488F-A436-7C1D0E64D23D}">
      <dsp:nvSpPr>
        <dsp:cNvPr id="0" name=""/>
        <dsp:cNvSpPr/>
      </dsp:nvSpPr>
      <dsp:spPr>
        <a:xfrm>
          <a:off x="7039800" y="306540"/>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5C1C59-3359-4684-B53B-AC61E770DCBE}">
      <dsp:nvSpPr>
        <dsp:cNvPr id="0" name=""/>
        <dsp:cNvSpPr/>
      </dsp:nvSpPr>
      <dsp:spPr>
        <a:xfrm>
          <a:off x="5635800" y="1979285"/>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b="1" i="0" kern="1200" baseline="0"/>
            <a:t>Improved Competence</a:t>
          </a:r>
          <a:endParaRPr lang="en-US" sz="3600" kern="1200"/>
        </a:p>
      </dsp:txBody>
      <dsp:txXfrm>
        <a:off x="5635800" y="1979285"/>
        <a:ext cx="4320000" cy="648000"/>
      </dsp:txXfrm>
    </dsp:sp>
    <dsp:sp modelId="{93191F9E-DFAD-4A51-BF41-2F8DF18BC839}">
      <dsp:nvSpPr>
        <dsp:cNvPr id="0" name=""/>
        <dsp:cNvSpPr/>
      </dsp:nvSpPr>
      <dsp:spPr>
        <a:xfrm>
          <a:off x="5635800" y="2702050"/>
          <a:ext cx="4320000" cy="134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b="1" i="0" kern="1200" baseline="0" dirty="0">
              <a:solidFill>
                <a:srgbClr val="FF0000"/>
              </a:solidFill>
            </a:rPr>
            <a:t>76% </a:t>
          </a:r>
          <a:r>
            <a:rPr lang="en-US" sz="2400" b="0" i="0" kern="1200" baseline="0" dirty="0"/>
            <a:t>of </a:t>
          </a:r>
          <a:r>
            <a:rPr lang="en-US" sz="2400" b="0" i="0" kern="1200" baseline="0" dirty="0" err="1"/>
            <a:t>housestaff</a:t>
          </a:r>
          <a:r>
            <a:rPr lang="en-US" sz="2400" b="0" i="0" kern="1200" baseline="0" dirty="0"/>
            <a:t> and faculty reported significant improvements in knowledge and competence in buprenorphine prescribing</a:t>
          </a:r>
          <a:endParaRPr lang="en-US" sz="2400" kern="1200" dirty="0"/>
        </a:p>
      </dsp:txBody>
      <dsp:txXfrm>
        <a:off x="5635800" y="2702050"/>
        <a:ext cx="4320000" cy="134274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3BE22-3948-AC4D-A77D-6E045999AC3D}"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C19BD-99F7-9146-BC70-75C1299B4C1E}" type="slidenum">
              <a:rPr lang="en-US" smtClean="0"/>
              <a:t>‹#›</a:t>
            </a:fld>
            <a:endParaRPr lang="en-US"/>
          </a:p>
        </p:txBody>
      </p:sp>
    </p:spTree>
    <p:extLst>
      <p:ext uri="{BB962C8B-B14F-4D97-AF65-F5344CB8AC3E}">
        <p14:creationId xmlns:p14="http://schemas.microsoft.com/office/powerpoint/2010/main" val="3820415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(Jakubowski et al., 2023)</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BE1C19BD-99F7-9146-BC70-75C1299B4C1E}" type="slidenum">
              <a:rPr lang="en-US" smtClean="0"/>
              <a:t>4</a:t>
            </a:fld>
            <a:endParaRPr lang="en-US"/>
          </a:p>
        </p:txBody>
      </p:sp>
    </p:spTree>
    <p:extLst>
      <p:ext uri="{BB962C8B-B14F-4D97-AF65-F5344CB8AC3E}">
        <p14:creationId xmlns:p14="http://schemas.microsoft.com/office/powerpoint/2010/main" val="583637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the entire CAMP team.</a:t>
            </a:r>
          </a:p>
          <a:p>
            <a:r>
              <a:rPr lang="en-US" dirty="0"/>
              <a:t>Dr Perrone and Dr Chertok for being the true champions in getting this work moving and embedded. </a:t>
            </a:r>
          </a:p>
          <a:p>
            <a:endParaRPr lang="en-US" dirty="0"/>
          </a:p>
        </p:txBody>
      </p:sp>
      <p:sp>
        <p:nvSpPr>
          <p:cNvPr id="4" name="Slide Number Placeholder 3"/>
          <p:cNvSpPr>
            <a:spLocks noGrp="1"/>
          </p:cNvSpPr>
          <p:nvPr>
            <p:ph type="sldNum" sz="quarter" idx="5"/>
          </p:nvPr>
        </p:nvSpPr>
        <p:spPr/>
        <p:txBody>
          <a:bodyPr/>
          <a:lstStyle/>
          <a:p>
            <a:fld id="{BE1C19BD-99F7-9146-BC70-75C1299B4C1E}" type="slidenum">
              <a:rPr lang="en-US" smtClean="0"/>
              <a:t>16</a:t>
            </a:fld>
            <a:endParaRPr lang="en-US"/>
          </a:p>
        </p:txBody>
      </p:sp>
    </p:spTree>
    <p:extLst>
      <p:ext uri="{BB962C8B-B14F-4D97-AF65-F5344CB8AC3E}">
        <p14:creationId xmlns:p14="http://schemas.microsoft.com/office/powerpoint/2010/main" val="2196532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(Jakubowski et al., 2023)</a:t>
            </a:r>
          </a:p>
        </p:txBody>
      </p:sp>
      <p:sp>
        <p:nvSpPr>
          <p:cNvPr id="4" name="Slide Number Placeholder 3"/>
          <p:cNvSpPr>
            <a:spLocks noGrp="1"/>
          </p:cNvSpPr>
          <p:nvPr>
            <p:ph type="sldNum" sz="quarter" idx="5"/>
          </p:nvPr>
        </p:nvSpPr>
        <p:spPr/>
        <p:txBody>
          <a:bodyPr/>
          <a:lstStyle/>
          <a:p>
            <a:fld id="{BE1C19BD-99F7-9146-BC70-75C1299B4C1E}" type="slidenum">
              <a:rPr lang="en-US" smtClean="0"/>
              <a:t>5</a:t>
            </a:fld>
            <a:endParaRPr lang="en-US"/>
          </a:p>
        </p:txBody>
      </p:sp>
    </p:spTree>
    <p:extLst>
      <p:ext uri="{BB962C8B-B14F-4D97-AF65-F5344CB8AC3E}">
        <p14:creationId xmlns:p14="http://schemas.microsoft.com/office/powerpoint/2010/main" val="2662475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1: Increase clinician preparedness across the continuum of learners to prescribe buprenorphine for patients with OUD. </a:t>
            </a:r>
          </a:p>
          <a:p>
            <a:endParaRPr lang="en-US" dirty="0"/>
          </a:p>
          <a:p>
            <a:r>
              <a:rPr lang="en-US" dirty="0"/>
              <a:t>Goal 2: </a:t>
            </a:r>
            <a:r>
              <a:rPr lang="en-US" sz="1800" dirty="0">
                <a:solidFill>
                  <a:srgbClr val="4A4A4A"/>
                </a:solidFill>
                <a:effectLst/>
                <a:latin typeface="Times New Roman" panose="02020603050405020304" pitchFamily="18" charset="0"/>
                <a:ea typeface="Times New Roman" panose="02020603050405020304" pitchFamily="18" charset="0"/>
              </a:rPr>
              <a:t>developing a pipeline of future clinicians as well as residents and faculty to guide and mentor care of patients with OUD and equitably offer buprenorphine.</a:t>
            </a:r>
          </a:p>
          <a:p>
            <a:endParaRPr lang="en-US" sz="1800" dirty="0">
              <a:solidFill>
                <a:srgbClr val="4A4A4A"/>
              </a:solidFill>
              <a:effectLst/>
              <a:latin typeface="Times New Roman" panose="02020603050405020304" pitchFamily="18" charset="0"/>
            </a:endParaRPr>
          </a:p>
          <a:p>
            <a:r>
              <a:rPr lang="en-US" sz="1800" dirty="0">
                <a:solidFill>
                  <a:srgbClr val="4A4A4A"/>
                </a:solidFill>
                <a:effectLst/>
                <a:latin typeface="Times New Roman" panose="02020603050405020304" pitchFamily="18" charset="0"/>
              </a:rPr>
              <a:t>Goal 3:  Assess impact on buprenorphine prescribing rates across inpatient and outpatient settings where our enhanced curriculum and trainings were offered. </a:t>
            </a:r>
            <a:endParaRPr lang="en-US" dirty="0"/>
          </a:p>
        </p:txBody>
      </p:sp>
      <p:sp>
        <p:nvSpPr>
          <p:cNvPr id="4" name="Slide Number Placeholder 3"/>
          <p:cNvSpPr>
            <a:spLocks noGrp="1"/>
          </p:cNvSpPr>
          <p:nvPr>
            <p:ph type="sldNum" sz="quarter" idx="5"/>
          </p:nvPr>
        </p:nvSpPr>
        <p:spPr/>
        <p:txBody>
          <a:bodyPr/>
          <a:lstStyle/>
          <a:p>
            <a:fld id="{BE1C19BD-99F7-9146-BC70-75C1299B4C1E}" type="slidenum">
              <a:rPr lang="en-US" smtClean="0"/>
              <a:t>6</a:t>
            </a:fld>
            <a:endParaRPr lang="en-US"/>
          </a:p>
        </p:txBody>
      </p:sp>
    </p:spTree>
    <p:extLst>
      <p:ext uri="{BB962C8B-B14F-4D97-AF65-F5344CB8AC3E}">
        <p14:creationId xmlns:p14="http://schemas.microsoft.com/office/powerpoint/2010/main" val="3509996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I will go into more detail about the interventions in the coming slides </a:t>
            </a:r>
            <a:endParaRPr lang="en-US" dirty="0"/>
          </a:p>
        </p:txBody>
      </p:sp>
      <p:sp>
        <p:nvSpPr>
          <p:cNvPr id="4" name="Slide Number Placeholder 3"/>
          <p:cNvSpPr>
            <a:spLocks noGrp="1"/>
          </p:cNvSpPr>
          <p:nvPr>
            <p:ph type="sldNum" sz="quarter" idx="5"/>
          </p:nvPr>
        </p:nvSpPr>
        <p:spPr/>
        <p:txBody>
          <a:bodyPr/>
          <a:lstStyle/>
          <a:p>
            <a:fld id="{BE1C19BD-99F7-9146-BC70-75C1299B4C1E}" type="slidenum">
              <a:rPr lang="en-US" smtClean="0"/>
              <a:t>8</a:t>
            </a:fld>
            <a:endParaRPr lang="en-US"/>
          </a:p>
        </p:txBody>
      </p:sp>
    </p:spTree>
    <p:extLst>
      <p:ext uri="{BB962C8B-B14F-4D97-AF65-F5344CB8AC3E}">
        <p14:creationId xmlns:p14="http://schemas.microsoft.com/office/powerpoint/2010/main" val="47339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X Waiver was still in place</a:t>
            </a:r>
          </a:p>
          <a:p>
            <a:endParaRPr lang="en-US" dirty="0"/>
          </a:p>
          <a:p>
            <a:r>
              <a:rPr lang="en-US" dirty="0"/>
              <a:t>For 4+4 trainings for </a:t>
            </a:r>
            <a:r>
              <a:rPr lang="en-US" dirty="0" err="1"/>
              <a:t>housestaff</a:t>
            </a:r>
            <a:r>
              <a:rPr lang="en-US" dirty="0"/>
              <a:t> and faculty: </a:t>
            </a:r>
          </a:p>
          <a:p>
            <a:r>
              <a:rPr lang="en-US" b="0" i="0" dirty="0">
                <a:solidFill>
                  <a:srgbClr val="000000"/>
                </a:solidFill>
                <a:effectLst/>
                <a:latin typeface="arial" panose="020B0604020202020204" pitchFamily="34" charset="0"/>
              </a:rPr>
              <a:t>The trainings provided an overview of SUD; initiation of MOUD; and addressed stigma in SUD care. The live trainings were provided by clinical champions in our health system so were able to provide a local framework for learners. </a:t>
            </a:r>
            <a:endParaRPr lang="en-US" dirty="0"/>
          </a:p>
        </p:txBody>
      </p:sp>
      <p:sp>
        <p:nvSpPr>
          <p:cNvPr id="4" name="Slide Number Placeholder 3"/>
          <p:cNvSpPr>
            <a:spLocks noGrp="1"/>
          </p:cNvSpPr>
          <p:nvPr>
            <p:ph type="sldNum" sz="quarter" idx="5"/>
          </p:nvPr>
        </p:nvSpPr>
        <p:spPr/>
        <p:txBody>
          <a:bodyPr/>
          <a:lstStyle/>
          <a:p>
            <a:fld id="{BE1C19BD-99F7-9146-BC70-75C1299B4C1E}" type="slidenum">
              <a:rPr lang="en-US" smtClean="0"/>
              <a:t>9</a:t>
            </a:fld>
            <a:endParaRPr lang="en-US"/>
          </a:p>
        </p:txBody>
      </p:sp>
    </p:spTree>
    <p:extLst>
      <p:ext uri="{BB962C8B-B14F-4D97-AF65-F5344CB8AC3E}">
        <p14:creationId xmlns:p14="http://schemas.microsoft.com/office/powerpoint/2010/main" val="3732330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FFFFFF"/>
                </a:solidFill>
                <a:effectLst/>
                <a:latin typeface="urw-din"/>
              </a:rPr>
              <a:t>Amazingly, X Waiver was removed! This was fantastic for decreasing barriers to prescribing, but we still needed to find ways to incentivize these trainings, since we think back to providers citing insufficient training as reason for prescribing gaps. </a:t>
            </a:r>
          </a:p>
          <a:p>
            <a:endParaRPr lang="en-US" b="0" i="0" dirty="0">
              <a:solidFill>
                <a:srgbClr val="FFFFFF"/>
              </a:solidFill>
              <a:effectLst/>
              <a:latin typeface="urw-din"/>
            </a:endParaRPr>
          </a:p>
          <a:p>
            <a:r>
              <a:rPr lang="en-US" b="0" i="0" dirty="0">
                <a:solidFill>
                  <a:srgbClr val="FFFFFF"/>
                </a:solidFill>
                <a:effectLst/>
                <a:latin typeface="urw-din"/>
              </a:rPr>
              <a:t>How we did this… </a:t>
            </a:r>
          </a:p>
          <a:p>
            <a:endParaRPr lang="en-US" b="0" i="0" dirty="0">
              <a:solidFill>
                <a:srgbClr val="FFFFFF"/>
              </a:solidFill>
              <a:effectLst/>
              <a:latin typeface="urw-din"/>
            </a:endParaRPr>
          </a:p>
          <a:p>
            <a:r>
              <a:rPr lang="en-US" b="0" i="0" dirty="0">
                <a:solidFill>
                  <a:srgbClr val="FFFFFF"/>
                </a:solidFill>
                <a:effectLst/>
                <a:latin typeface="urw-din"/>
              </a:rPr>
              <a:t>-Interest Group and Outreach events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-Interactive stigma and Narcan trainings: A number of these events were provided all medical students. (Narcan training at MS1 orientation, Half day event for MS1s to focus on SUD stigma - (small group discussions led by guest speakers with lived experience of SUD)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Built in time during MS2 </a:t>
            </a:r>
            <a:r>
              <a:rPr lang="en-US" sz="1800" dirty="0" err="1">
                <a:effectLst/>
                <a:latin typeface="Segoe UI" panose="020B0502040204020203" pitchFamily="34" charset="0"/>
              </a:rPr>
              <a:t>Famlily</a:t>
            </a:r>
            <a:r>
              <a:rPr lang="en-US" sz="1800" dirty="0">
                <a:effectLst/>
                <a:latin typeface="Segoe UI" panose="020B0502040204020203" pitchFamily="34" charset="0"/>
              </a:rPr>
              <a:t> Medicine Clerkship. All MS2s participated in a minimum of four hours of shadowing in MOUD clinics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sz="1800" dirty="0">
                <a:effectLst/>
                <a:latin typeface="Segoe UI" panose="020B0502040204020203" pitchFamily="34" charset="0"/>
              </a:rPr>
            </a:br>
            <a:r>
              <a:rPr lang="en-US" sz="1800" dirty="0">
                <a:effectLst/>
                <a:latin typeface="Segoe UI" panose="020B0502040204020203" pitchFamily="34" charset="0"/>
              </a:rPr>
              <a:t>CME: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FFFFFF"/>
                </a:solidFill>
                <a:effectLst/>
                <a:latin typeface="urw-din"/>
              </a:rPr>
              <a:t> Although the waiver is not longer necessary for buprenorphine prescribing, our CME events count to fulfill a new DEA mandate for training about opioid prescribing effective for DEA renewals or new applications. </a:t>
            </a:r>
            <a:r>
              <a:rPr lang="en-US" sz="1800" dirty="0">
                <a:effectLst/>
                <a:latin typeface="Segoe UI" panose="020B0502040204020203" pitchFamily="34" charset="0"/>
              </a:rPr>
              <a:t>Local experts provided information about approaches to SUD in both hospital and outpatient setting with an emphasis </a:t>
            </a:r>
            <a:r>
              <a:rPr lang="en-US" sz="1800">
                <a:effectLst/>
                <a:latin typeface="Segoe UI" panose="020B0502040204020203" pitchFamily="34" charset="0"/>
              </a:rPr>
              <a:t>on MOUD.</a:t>
            </a:r>
            <a:endParaRPr lang="en-US" dirty="0"/>
          </a:p>
        </p:txBody>
      </p:sp>
      <p:sp>
        <p:nvSpPr>
          <p:cNvPr id="4" name="Slide Number Placeholder 3"/>
          <p:cNvSpPr>
            <a:spLocks noGrp="1"/>
          </p:cNvSpPr>
          <p:nvPr>
            <p:ph type="sldNum" sz="quarter" idx="5"/>
          </p:nvPr>
        </p:nvSpPr>
        <p:spPr/>
        <p:txBody>
          <a:bodyPr/>
          <a:lstStyle/>
          <a:p>
            <a:fld id="{BE1C19BD-99F7-9146-BC70-75C1299B4C1E}" type="slidenum">
              <a:rPr lang="en-US" smtClean="0"/>
              <a:t>10</a:t>
            </a:fld>
            <a:endParaRPr lang="en-US"/>
          </a:p>
        </p:txBody>
      </p:sp>
    </p:spTree>
    <p:extLst>
      <p:ext uri="{BB962C8B-B14F-4D97-AF65-F5344CB8AC3E}">
        <p14:creationId xmlns:p14="http://schemas.microsoft.com/office/powerpoint/2010/main" val="1997324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“Collected data in many different ways, above all – the experiential leaning components was consistently rated “highly valuable”</a:t>
            </a:r>
          </a:p>
        </p:txBody>
      </p:sp>
      <p:sp>
        <p:nvSpPr>
          <p:cNvPr id="4" name="Slide Number Placeholder 3"/>
          <p:cNvSpPr>
            <a:spLocks noGrp="1"/>
          </p:cNvSpPr>
          <p:nvPr>
            <p:ph type="sldNum" sz="quarter" idx="5"/>
          </p:nvPr>
        </p:nvSpPr>
        <p:spPr/>
        <p:txBody>
          <a:bodyPr/>
          <a:lstStyle/>
          <a:p>
            <a:fld id="{BE1C19BD-99F7-9146-BC70-75C1299B4C1E}" type="slidenum">
              <a:rPr lang="en-US" smtClean="0"/>
              <a:t>11</a:t>
            </a:fld>
            <a:endParaRPr lang="en-US"/>
          </a:p>
        </p:txBody>
      </p:sp>
    </p:spTree>
    <p:extLst>
      <p:ext uri="{BB962C8B-B14F-4D97-AF65-F5344CB8AC3E}">
        <p14:creationId xmlns:p14="http://schemas.microsoft.com/office/powerpoint/2010/main" val="3652845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Highlight - </a:t>
            </a:r>
            <a:r>
              <a:rPr lang="en-US" sz="1200" dirty="0">
                <a:effectLst/>
                <a:latin typeface="Segoe UI" panose="020B0502040204020203" pitchFamily="34" charset="0"/>
              </a:rPr>
              <a:t>Would make it clear that we </a:t>
            </a:r>
            <a:r>
              <a:rPr lang="en-US" sz="1200" dirty="0" err="1">
                <a:effectLst/>
                <a:latin typeface="Segoe UI" panose="020B0502040204020203" pitchFamily="34" charset="0"/>
              </a:rPr>
              <a:t>dont</a:t>
            </a:r>
            <a:r>
              <a:rPr lang="en-US" sz="1200" dirty="0">
                <a:effectLst/>
                <a:latin typeface="Segoe UI" panose="020B0502040204020203" pitchFamily="34" charset="0"/>
              </a:rPr>
              <a:t> know the </a:t>
            </a:r>
            <a:r>
              <a:rPr lang="en-US" sz="1200" dirty="0" err="1">
                <a:effectLst/>
                <a:latin typeface="Segoe UI" panose="020B0502040204020203" pitchFamily="34" charset="0"/>
              </a:rPr>
              <a:t>the</a:t>
            </a:r>
            <a:r>
              <a:rPr lang="en-US" sz="1200" dirty="0">
                <a:effectLst/>
                <a:latin typeface="Segoe UI" panose="020B0502040204020203" pitchFamily="34" charset="0"/>
              </a:rPr>
              <a:t> trainings directly caused these increases but that we think increasing the skills was at least part of that process </a:t>
            </a:r>
            <a:endParaRPr lang="en-US" sz="12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E1C19BD-99F7-9146-BC70-75C1299B4C1E}" type="slidenum">
              <a:rPr lang="en-US" smtClean="0"/>
              <a:t>13</a:t>
            </a:fld>
            <a:endParaRPr lang="en-US"/>
          </a:p>
        </p:txBody>
      </p:sp>
    </p:spTree>
    <p:extLst>
      <p:ext uri="{BB962C8B-B14F-4D97-AF65-F5344CB8AC3E}">
        <p14:creationId xmlns:p14="http://schemas.microsoft.com/office/powerpoint/2010/main" val="2452139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228600" indent="-228600">
              <a:buAutoNum type="arabicPeriod"/>
            </a:pPr>
            <a:r>
              <a:rPr lang="en-US" dirty="0"/>
              <a:t>Enhanced SUD curriculum had a positive impact on learner competency and knowledge across all training levels</a:t>
            </a:r>
          </a:p>
          <a:p>
            <a:pPr marL="228600" indent="-228600">
              <a:buAutoNum type="arabicPeriod"/>
            </a:pPr>
            <a:r>
              <a:rPr lang="en-US" sz="1200" dirty="0">
                <a:effectLst/>
                <a:latin typeface="Segoe UI" panose="020B0502040204020203" pitchFamily="34" charset="0"/>
              </a:rPr>
              <a:t>Buprenorphine prescribing and administration rates increased with the implementation of our enhanced training and curriculum. Again, there were other factors at play to influence prescribing patterns, but we think increasing the education and skills through our trainings was a factor.</a:t>
            </a:r>
          </a:p>
          <a:p>
            <a:pPr marL="228600" indent="-228600">
              <a:buAutoNum type="arabicPeriod"/>
            </a:pPr>
            <a:r>
              <a:rPr lang="en-US" sz="1200" dirty="0">
                <a:effectLst/>
                <a:latin typeface="Segoe UI" panose="020B0502040204020203" pitchFamily="34" charset="0"/>
              </a:rPr>
              <a:t>Overall, I want to highlight the importance of comprehensive SUD education built into medical education – this work is key to preparing future clinicians to support patients with SUD and equitably provide evidence-based treatment such as MOUD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E1C19BD-99F7-9146-BC70-75C1299B4C1E}" type="slidenum">
              <a:rPr lang="en-US" smtClean="0"/>
              <a:t>14</a:t>
            </a:fld>
            <a:endParaRPr lang="en-US"/>
          </a:p>
        </p:txBody>
      </p:sp>
    </p:spTree>
    <p:extLst>
      <p:ext uri="{BB962C8B-B14F-4D97-AF65-F5344CB8AC3E}">
        <p14:creationId xmlns:p14="http://schemas.microsoft.com/office/powerpoint/2010/main" val="1616041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9154B-8F7D-CF04-8131-7CD63B0459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282380-EDA7-CE12-4D98-D3D12A8CED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8736E8ED-E819-1335-C6AE-39DC5026E18C}"/>
              </a:ext>
            </a:extLst>
          </p:cNvPr>
          <p:cNvSpPr>
            <a:spLocks noGrp="1"/>
          </p:cNvSpPr>
          <p:nvPr>
            <p:ph type="ftr" sz="quarter" idx="11"/>
          </p:nvPr>
        </p:nvSpPr>
        <p:spPr/>
        <p:txBody>
          <a:bodyPr/>
          <a:lstStyle/>
          <a:p>
            <a:endParaRPr lang="en-US"/>
          </a:p>
        </p:txBody>
      </p:sp>
      <p:pic>
        <p:nvPicPr>
          <p:cNvPr id="7" name="Picture 6" descr="A close-up of a logo&#10;&#10;Description automatically generated with medium confidence">
            <a:extLst>
              <a:ext uri="{FF2B5EF4-FFF2-40B4-BE49-F238E27FC236}">
                <a16:creationId xmlns:a16="http://schemas.microsoft.com/office/drawing/2014/main" id="{60019E0F-C540-428B-EC1C-684579720801}"/>
              </a:ext>
            </a:extLst>
          </p:cNvPr>
          <p:cNvPicPr>
            <a:picLocks noChangeAspect="1"/>
          </p:cNvPicPr>
          <p:nvPr userDrawn="1"/>
        </p:nvPicPr>
        <p:blipFill>
          <a:blip r:embed="rId2"/>
          <a:stretch>
            <a:fillRect/>
          </a:stretch>
        </p:blipFill>
        <p:spPr>
          <a:xfrm>
            <a:off x="365126" y="6353711"/>
            <a:ext cx="1346522" cy="440313"/>
          </a:xfrm>
          <a:prstGeom prst="rect">
            <a:avLst/>
          </a:prstGeom>
        </p:spPr>
      </p:pic>
      <p:grpSp>
        <p:nvGrpSpPr>
          <p:cNvPr id="8" name="Group 7">
            <a:extLst>
              <a:ext uri="{FF2B5EF4-FFF2-40B4-BE49-F238E27FC236}">
                <a16:creationId xmlns:a16="http://schemas.microsoft.com/office/drawing/2014/main" id="{F182DC31-03D7-BAAB-39E6-8B1C2B78BAC2}"/>
              </a:ext>
            </a:extLst>
          </p:cNvPr>
          <p:cNvGrpSpPr/>
          <p:nvPr userDrawn="1"/>
        </p:nvGrpSpPr>
        <p:grpSpPr>
          <a:xfrm>
            <a:off x="9139794" y="6361383"/>
            <a:ext cx="2928395" cy="412984"/>
            <a:chOff x="9062977" y="6342927"/>
            <a:chExt cx="2928395" cy="412984"/>
          </a:xfrm>
        </p:grpSpPr>
        <p:sp>
          <p:nvSpPr>
            <p:cNvPr id="9" name="Rectangle 8">
              <a:extLst>
                <a:ext uri="{FF2B5EF4-FFF2-40B4-BE49-F238E27FC236}">
                  <a16:creationId xmlns:a16="http://schemas.microsoft.com/office/drawing/2014/main" id="{645721F8-53B1-6FDA-1A6A-A4E0D24F9925}"/>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2B9B5BF0-A0E4-60CF-7A90-C2A8832B25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sp>
        <p:nvSpPr>
          <p:cNvPr id="11" name="Rectangle 10">
            <a:extLst>
              <a:ext uri="{FF2B5EF4-FFF2-40B4-BE49-F238E27FC236}">
                <a16:creationId xmlns:a16="http://schemas.microsoft.com/office/drawing/2014/main" id="{BB68D29A-5548-D2EA-8E75-3F73EBE5BCA0}"/>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3406E7CF-C69F-5093-1903-0DC0E75B2AC3}"/>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2D461D8D-6966-5EF8-84A2-3E6E1FB4D86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CC42D9D4-E0E8-316D-72AF-55D072B2430E}"/>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845154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418F-3F8D-B23F-2A5A-AE86A50EC0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71CB8C-E1B2-3495-AC7D-2E599D616A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2290017-8C8E-DC9A-FBAF-4921D1D82D7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0851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644A72-5B6C-17BB-4B63-BE83E9728F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583C2C-271D-FD28-A46E-78AC4684E0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049832C-5018-574C-2E5D-2D10A1C5E1D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35358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981200"/>
            <a:ext cx="5080000" cy="4114800"/>
          </a:xfrm>
        </p:spPr>
        <p:txBody>
          <a:bodyPr/>
          <a:lstStyle/>
          <a:p>
            <a:pPr lvl="0"/>
            <a:r>
              <a:rPr lang="en-US" noProof="0"/>
              <a:t>Click icon to add chart</a:t>
            </a:r>
          </a:p>
        </p:txBody>
      </p:sp>
      <p:sp>
        <p:nvSpPr>
          <p:cNvPr id="5" name="Date Placeholder 4">
            <a:extLst>
              <a:ext uri="{FF2B5EF4-FFF2-40B4-BE49-F238E27FC236}">
                <a16:creationId xmlns:a16="http://schemas.microsoft.com/office/drawing/2014/main" id="{ED921F47-5AC9-E046-A7A8-1B1F64C17835}"/>
              </a:ext>
            </a:extLst>
          </p:cNvPr>
          <p:cNvSpPr>
            <a:spLocks noGrp="1"/>
          </p:cNvSpPr>
          <p:nvPr>
            <p:ph type="dt" sz="half" idx="10"/>
          </p:nvPr>
        </p:nvSpPr>
        <p:spPr>
          <a:xfrm>
            <a:off x="914400" y="6248400"/>
            <a:ext cx="2540000" cy="457200"/>
          </a:xfrm>
        </p:spPr>
        <p:txBody>
          <a:bodyPr/>
          <a:lstStyle>
            <a:lvl1pPr>
              <a:defRPr/>
            </a:lvl1pPr>
          </a:lstStyle>
          <a:p>
            <a:pPr>
              <a:defRPr/>
            </a:pPr>
            <a:endParaRPr lang="x-none" altLang="x-none"/>
          </a:p>
        </p:txBody>
      </p:sp>
      <p:sp>
        <p:nvSpPr>
          <p:cNvPr id="6" name="Footer Placeholder 5">
            <a:extLst>
              <a:ext uri="{FF2B5EF4-FFF2-40B4-BE49-F238E27FC236}">
                <a16:creationId xmlns:a16="http://schemas.microsoft.com/office/drawing/2014/main" id="{A090DB5E-9AF4-3D41-A961-61CB3B6E8C79}"/>
              </a:ext>
            </a:extLst>
          </p:cNvPr>
          <p:cNvSpPr>
            <a:spLocks noGrp="1"/>
          </p:cNvSpPr>
          <p:nvPr>
            <p:ph type="ftr" sz="quarter" idx="11"/>
          </p:nvPr>
        </p:nvSpPr>
        <p:spPr>
          <a:xfrm>
            <a:off x="4165600" y="6248400"/>
            <a:ext cx="3860800" cy="457200"/>
          </a:xfrm>
        </p:spPr>
        <p:txBody>
          <a:bodyPr/>
          <a:lstStyle>
            <a:lvl1pPr>
              <a:defRPr/>
            </a:lvl1pPr>
          </a:lstStyle>
          <a:p>
            <a:pPr>
              <a:defRPr/>
            </a:pPr>
            <a:endParaRPr lang="x-none" altLang="x-none"/>
          </a:p>
        </p:txBody>
      </p:sp>
      <p:sp>
        <p:nvSpPr>
          <p:cNvPr id="7" name="Slide Number Placeholder 6">
            <a:extLst>
              <a:ext uri="{FF2B5EF4-FFF2-40B4-BE49-F238E27FC236}">
                <a16:creationId xmlns:a16="http://schemas.microsoft.com/office/drawing/2014/main" id="{2C434495-1E78-064E-8C41-1D0D9A90F63F}"/>
              </a:ext>
            </a:extLst>
          </p:cNvPr>
          <p:cNvSpPr>
            <a:spLocks noGrp="1"/>
          </p:cNvSpPr>
          <p:nvPr>
            <p:ph type="sldNum" sz="quarter" idx="12"/>
          </p:nvPr>
        </p:nvSpPr>
        <p:spPr>
          <a:xfrm>
            <a:off x="8737600" y="6248400"/>
            <a:ext cx="2540000" cy="457200"/>
          </a:xfrm>
        </p:spPr>
        <p:txBody>
          <a:bodyPr/>
          <a:lstStyle>
            <a:lvl1pPr>
              <a:defRPr/>
            </a:lvl1pPr>
          </a:lstStyle>
          <a:p>
            <a:pPr>
              <a:defRPr/>
            </a:pPr>
            <a:fld id="{C558DE29-4493-4745-8ECE-7F0AC4C794B1}" type="slidenum">
              <a:rPr lang="en-US" altLang="en-US"/>
              <a:pPr>
                <a:defRPr/>
              </a:pPr>
              <a:t>‹#›</a:t>
            </a:fld>
            <a:endParaRPr lang="en-US" altLang="en-US"/>
          </a:p>
        </p:txBody>
      </p:sp>
    </p:spTree>
    <p:extLst>
      <p:ext uri="{BB962C8B-B14F-4D97-AF65-F5344CB8AC3E}">
        <p14:creationId xmlns:p14="http://schemas.microsoft.com/office/powerpoint/2010/main" val="3325651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19671-D804-8DA1-A9AA-3E62BD5451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AF35C6-D35E-FACA-FAB8-59065B79ED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624D1D6-5383-D852-02D4-4850D2EE1A0A}"/>
              </a:ext>
            </a:extLst>
          </p:cNvPr>
          <p:cNvSpPr>
            <a:spLocks noGrp="1"/>
          </p:cNvSpPr>
          <p:nvPr>
            <p:ph type="ftr" sz="quarter" idx="11"/>
          </p:nvPr>
        </p:nvSpPr>
        <p:spPr/>
        <p:txBody>
          <a:bodyPr/>
          <a:lstStyle/>
          <a:p>
            <a:endParaRPr lang="en-US"/>
          </a:p>
        </p:txBody>
      </p:sp>
      <p:grpSp>
        <p:nvGrpSpPr>
          <p:cNvPr id="8" name="Group 7">
            <a:extLst>
              <a:ext uri="{FF2B5EF4-FFF2-40B4-BE49-F238E27FC236}">
                <a16:creationId xmlns:a16="http://schemas.microsoft.com/office/drawing/2014/main" id="{3D3EAF0D-4569-6203-C19F-5DC0D6C4DB3A}"/>
              </a:ext>
            </a:extLst>
          </p:cNvPr>
          <p:cNvGrpSpPr/>
          <p:nvPr userDrawn="1"/>
        </p:nvGrpSpPr>
        <p:grpSpPr>
          <a:xfrm>
            <a:off x="9139794" y="6361383"/>
            <a:ext cx="2928395" cy="412984"/>
            <a:chOff x="9062977" y="6342927"/>
            <a:chExt cx="2928395" cy="412984"/>
          </a:xfrm>
        </p:grpSpPr>
        <p:sp>
          <p:nvSpPr>
            <p:cNvPr id="9" name="Rectangle 8">
              <a:extLst>
                <a:ext uri="{FF2B5EF4-FFF2-40B4-BE49-F238E27FC236}">
                  <a16:creationId xmlns:a16="http://schemas.microsoft.com/office/drawing/2014/main" id="{DEE41C8E-B55D-563A-3DDB-4B4CE1E0CB10}"/>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5635E983-D406-8C3F-1909-96E51E03EB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01137" y="6391823"/>
              <a:ext cx="2725737" cy="364088"/>
            </a:xfrm>
            <a:prstGeom prst="rect">
              <a:avLst/>
            </a:prstGeom>
          </p:spPr>
        </p:pic>
      </p:grpSp>
    </p:spTree>
    <p:extLst>
      <p:ext uri="{BB962C8B-B14F-4D97-AF65-F5344CB8AC3E}">
        <p14:creationId xmlns:p14="http://schemas.microsoft.com/office/powerpoint/2010/main" val="3212238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11E6-142C-013F-1BE2-2F036AE27E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BD2537-D303-6532-85CC-CB1E52D1A1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C008493-5935-3E9C-34F6-5D9E210199FF}"/>
              </a:ext>
            </a:extLst>
          </p:cNvPr>
          <p:cNvSpPr>
            <a:spLocks noGrp="1"/>
          </p:cNvSpPr>
          <p:nvPr>
            <p:ph type="ftr" sz="quarter" idx="11"/>
          </p:nvPr>
        </p:nvSpPr>
        <p:spPr/>
        <p:txBody>
          <a:bodyPr/>
          <a:lstStyle/>
          <a:p>
            <a:endParaRPr lang="en-US"/>
          </a:p>
        </p:txBody>
      </p:sp>
      <p:pic>
        <p:nvPicPr>
          <p:cNvPr id="7" name="Picture 6" descr="A close-up of a logo&#10;&#10;Description automatically generated with medium confidence">
            <a:extLst>
              <a:ext uri="{FF2B5EF4-FFF2-40B4-BE49-F238E27FC236}">
                <a16:creationId xmlns:a16="http://schemas.microsoft.com/office/drawing/2014/main" id="{36FD75BA-9076-BFB5-7188-BAF146000CD3}"/>
              </a:ext>
            </a:extLst>
          </p:cNvPr>
          <p:cNvPicPr>
            <a:picLocks noChangeAspect="1"/>
          </p:cNvPicPr>
          <p:nvPr userDrawn="1"/>
        </p:nvPicPr>
        <p:blipFill>
          <a:blip r:embed="rId2"/>
          <a:stretch>
            <a:fillRect/>
          </a:stretch>
        </p:blipFill>
        <p:spPr>
          <a:xfrm>
            <a:off x="365126" y="6353711"/>
            <a:ext cx="1346522" cy="440313"/>
          </a:xfrm>
          <a:prstGeom prst="rect">
            <a:avLst/>
          </a:prstGeom>
        </p:spPr>
      </p:pic>
      <p:grpSp>
        <p:nvGrpSpPr>
          <p:cNvPr id="8" name="Group 7">
            <a:extLst>
              <a:ext uri="{FF2B5EF4-FFF2-40B4-BE49-F238E27FC236}">
                <a16:creationId xmlns:a16="http://schemas.microsoft.com/office/drawing/2014/main" id="{A3EB7BBD-F3D5-A4F4-5576-E274107AD45D}"/>
              </a:ext>
            </a:extLst>
          </p:cNvPr>
          <p:cNvGrpSpPr/>
          <p:nvPr userDrawn="1"/>
        </p:nvGrpSpPr>
        <p:grpSpPr>
          <a:xfrm>
            <a:off x="9139794" y="6361383"/>
            <a:ext cx="2928395" cy="412984"/>
            <a:chOff x="9062977" y="6342927"/>
            <a:chExt cx="2928395" cy="412984"/>
          </a:xfrm>
        </p:grpSpPr>
        <p:sp>
          <p:nvSpPr>
            <p:cNvPr id="9" name="Rectangle 8">
              <a:extLst>
                <a:ext uri="{FF2B5EF4-FFF2-40B4-BE49-F238E27FC236}">
                  <a16:creationId xmlns:a16="http://schemas.microsoft.com/office/drawing/2014/main" id="{22B85CAF-58B1-8266-8EAD-116F17726F29}"/>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05487DB7-03A5-AD92-C9F6-256E775D0F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01137" y="6391823"/>
              <a:ext cx="2725737" cy="364088"/>
            </a:xfrm>
            <a:prstGeom prst="rect">
              <a:avLst/>
            </a:prstGeom>
          </p:spPr>
        </p:pic>
      </p:grpSp>
    </p:spTree>
    <p:extLst>
      <p:ext uri="{BB962C8B-B14F-4D97-AF65-F5344CB8AC3E}">
        <p14:creationId xmlns:p14="http://schemas.microsoft.com/office/powerpoint/2010/main" val="2297817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943A-F64F-445E-9B23-4DCCDB8323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85CCC2-2649-7545-119B-9B1F6A7B12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23C47D-02A9-16A1-56CA-2D039C1F81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1191C87-0B73-F190-13B8-8465B180F889}"/>
              </a:ext>
            </a:extLst>
          </p:cNvPr>
          <p:cNvSpPr>
            <a:spLocks noGrp="1"/>
          </p:cNvSpPr>
          <p:nvPr>
            <p:ph type="ftr" sz="quarter" idx="11"/>
          </p:nvPr>
        </p:nvSpPr>
        <p:spPr/>
        <p:txBody>
          <a:bodyPr/>
          <a:lstStyle/>
          <a:p>
            <a:endParaRPr lang="en-US"/>
          </a:p>
        </p:txBody>
      </p:sp>
      <p:pic>
        <p:nvPicPr>
          <p:cNvPr id="8" name="Picture 7" descr="A close-up of a logo&#10;&#10;Description automatically generated with medium confidence">
            <a:extLst>
              <a:ext uri="{FF2B5EF4-FFF2-40B4-BE49-F238E27FC236}">
                <a16:creationId xmlns:a16="http://schemas.microsoft.com/office/drawing/2014/main" id="{AB70B50B-B55A-DA65-5ECA-2AFF54656810}"/>
              </a:ext>
            </a:extLst>
          </p:cNvPr>
          <p:cNvPicPr>
            <a:picLocks noChangeAspect="1"/>
          </p:cNvPicPr>
          <p:nvPr userDrawn="1"/>
        </p:nvPicPr>
        <p:blipFill>
          <a:blip r:embed="rId2"/>
          <a:stretch>
            <a:fillRect/>
          </a:stretch>
        </p:blipFill>
        <p:spPr>
          <a:xfrm>
            <a:off x="365126" y="6353711"/>
            <a:ext cx="1346522" cy="440313"/>
          </a:xfrm>
          <a:prstGeom prst="rect">
            <a:avLst/>
          </a:prstGeom>
        </p:spPr>
      </p:pic>
    </p:spTree>
    <p:extLst>
      <p:ext uri="{BB962C8B-B14F-4D97-AF65-F5344CB8AC3E}">
        <p14:creationId xmlns:p14="http://schemas.microsoft.com/office/powerpoint/2010/main" val="211954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FB5D0-5E93-2542-FBD4-69B213AAF6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11C9AB-DF37-F176-E815-BB337AE583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E7EEF9-72A1-6BCC-6196-54E59D01AB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FE9D25-FDEE-7090-B828-F64566372E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119350-E7CC-354C-2CD7-FD83426B62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38A2AE35-DE7B-D197-1FA0-68A460D69262}"/>
              </a:ext>
            </a:extLst>
          </p:cNvPr>
          <p:cNvSpPr>
            <a:spLocks noGrp="1"/>
          </p:cNvSpPr>
          <p:nvPr>
            <p:ph type="ftr" sz="quarter" idx="11"/>
          </p:nvPr>
        </p:nvSpPr>
        <p:spPr/>
        <p:txBody>
          <a:bodyPr/>
          <a:lstStyle/>
          <a:p>
            <a:endParaRPr lang="en-US"/>
          </a:p>
        </p:txBody>
      </p:sp>
      <p:pic>
        <p:nvPicPr>
          <p:cNvPr id="10" name="Picture 9" descr="A close-up of a logo&#10;&#10;Description automatically generated with medium confidence">
            <a:extLst>
              <a:ext uri="{FF2B5EF4-FFF2-40B4-BE49-F238E27FC236}">
                <a16:creationId xmlns:a16="http://schemas.microsoft.com/office/drawing/2014/main" id="{93CD1125-2742-137E-A0CE-031771D4EBF4}"/>
              </a:ext>
            </a:extLst>
          </p:cNvPr>
          <p:cNvPicPr>
            <a:picLocks noChangeAspect="1"/>
          </p:cNvPicPr>
          <p:nvPr userDrawn="1"/>
        </p:nvPicPr>
        <p:blipFill>
          <a:blip r:embed="rId2"/>
          <a:stretch>
            <a:fillRect/>
          </a:stretch>
        </p:blipFill>
        <p:spPr>
          <a:xfrm>
            <a:off x="365126" y="6353711"/>
            <a:ext cx="1346522" cy="440313"/>
          </a:xfrm>
          <a:prstGeom prst="rect">
            <a:avLst/>
          </a:prstGeom>
        </p:spPr>
      </p:pic>
    </p:spTree>
    <p:extLst>
      <p:ext uri="{BB962C8B-B14F-4D97-AF65-F5344CB8AC3E}">
        <p14:creationId xmlns:p14="http://schemas.microsoft.com/office/powerpoint/2010/main" val="116490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067A6-9367-1CFE-1C98-23DFE7E1E8F5}"/>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6B613A7F-CEED-5211-F418-4AC1DC6982E4}"/>
              </a:ext>
            </a:extLst>
          </p:cNvPr>
          <p:cNvSpPr>
            <a:spLocks noGrp="1"/>
          </p:cNvSpPr>
          <p:nvPr>
            <p:ph type="ftr" sz="quarter" idx="11"/>
          </p:nvPr>
        </p:nvSpPr>
        <p:spPr/>
        <p:txBody>
          <a:bodyPr/>
          <a:lstStyle/>
          <a:p>
            <a:endParaRPr lang="en-US"/>
          </a:p>
        </p:txBody>
      </p:sp>
      <p:pic>
        <p:nvPicPr>
          <p:cNvPr id="6" name="Picture 5" descr="A close-up of a logo&#10;&#10;Description automatically generated with medium confidence">
            <a:extLst>
              <a:ext uri="{FF2B5EF4-FFF2-40B4-BE49-F238E27FC236}">
                <a16:creationId xmlns:a16="http://schemas.microsoft.com/office/drawing/2014/main" id="{6B69000C-BC5D-E26C-2B6B-01EBD8AACDF3}"/>
              </a:ext>
            </a:extLst>
          </p:cNvPr>
          <p:cNvPicPr>
            <a:picLocks noChangeAspect="1"/>
          </p:cNvPicPr>
          <p:nvPr userDrawn="1"/>
        </p:nvPicPr>
        <p:blipFill>
          <a:blip r:embed="rId2"/>
          <a:stretch>
            <a:fillRect/>
          </a:stretch>
        </p:blipFill>
        <p:spPr>
          <a:xfrm>
            <a:off x="365126" y="6353711"/>
            <a:ext cx="1346522" cy="440313"/>
          </a:xfrm>
          <a:prstGeom prst="rect">
            <a:avLst/>
          </a:prstGeom>
        </p:spPr>
      </p:pic>
    </p:spTree>
    <p:extLst>
      <p:ext uri="{BB962C8B-B14F-4D97-AF65-F5344CB8AC3E}">
        <p14:creationId xmlns:p14="http://schemas.microsoft.com/office/powerpoint/2010/main" val="2355119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EB4D692-1EBF-77D0-323C-AF22889BF60F}"/>
              </a:ext>
            </a:extLst>
          </p:cNvPr>
          <p:cNvSpPr>
            <a:spLocks noGrp="1"/>
          </p:cNvSpPr>
          <p:nvPr>
            <p:ph type="ftr" sz="quarter" idx="11"/>
          </p:nvPr>
        </p:nvSpPr>
        <p:spPr/>
        <p:txBody>
          <a:bodyPr/>
          <a:lstStyle/>
          <a:p>
            <a:endParaRPr lang="en-US"/>
          </a:p>
        </p:txBody>
      </p:sp>
      <p:pic>
        <p:nvPicPr>
          <p:cNvPr id="5" name="Picture 4" descr="A close-up of a logo&#10;&#10;Description automatically generated with medium confidence">
            <a:extLst>
              <a:ext uri="{FF2B5EF4-FFF2-40B4-BE49-F238E27FC236}">
                <a16:creationId xmlns:a16="http://schemas.microsoft.com/office/drawing/2014/main" id="{2BE3905F-2660-29C8-7095-E3D2BE6A3BDC}"/>
              </a:ext>
            </a:extLst>
          </p:cNvPr>
          <p:cNvPicPr>
            <a:picLocks noChangeAspect="1"/>
          </p:cNvPicPr>
          <p:nvPr userDrawn="1"/>
        </p:nvPicPr>
        <p:blipFill>
          <a:blip r:embed="rId2"/>
          <a:stretch>
            <a:fillRect/>
          </a:stretch>
        </p:blipFill>
        <p:spPr>
          <a:xfrm>
            <a:off x="365126" y="6353711"/>
            <a:ext cx="1346522" cy="440313"/>
          </a:xfrm>
          <a:prstGeom prst="rect">
            <a:avLst/>
          </a:prstGeom>
        </p:spPr>
      </p:pic>
    </p:spTree>
    <p:extLst>
      <p:ext uri="{BB962C8B-B14F-4D97-AF65-F5344CB8AC3E}">
        <p14:creationId xmlns:p14="http://schemas.microsoft.com/office/powerpoint/2010/main" val="374112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134D7-416A-C0E4-0A7D-CF82B51ADA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EC6B7C-6DAC-D7A1-438A-1702EC0A6F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200B99-D618-4810-5357-B5D1B7D7E1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EABEAA95-F54B-F3BD-F170-11D4A1E99E84}"/>
              </a:ext>
            </a:extLst>
          </p:cNvPr>
          <p:cNvSpPr>
            <a:spLocks noGrp="1"/>
          </p:cNvSpPr>
          <p:nvPr>
            <p:ph type="ftr" sz="quarter" idx="11"/>
          </p:nvPr>
        </p:nvSpPr>
        <p:spPr/>
        <p:txBody>
          <a:bodyPr/>
          <a:lstStyle/>
          <a:p>
            <a:endParaRPr lang="en-US"/>
          </a:p>
        </p:txBody>
      </p:sp>
      <p:pic>
        <p:nvPicPr>
          <p:cNvPr id="8" name="Picture 7" descr="A close-up of a logo&#10;&#10;Description automatically generated with medium confidence">
            <a:extLst>
              <a:ext uri="{FF2B5EF4-FFF2-40B4-BE49-F238E27FC236}">
                <a16:creationId xmlns:a16="http://schemas.microsoft.com/office/drawing/2014/main" id="{CC0319F5-C72D-2229-E5E9-6E90F46EBEDC}"/>
              </a:ext>
            </a:extLst>
          </p:cNvPr>
          <p:cNvPicPr>
            <a:picLocks noChangeAspect="1"/>
          </p:cNvPicPr>
          <p:nvPr userDrawn="1"/>
        </p:nvPicPr>
        <p:blipFill>
          <a:blip r:embed="rId2"/>
          <a:stretch>
            <a:fillRect/>
          </a:stretch>
        </p:blipFill>
        <p:spPr>
          <a:xfrm>
            <a:off x="365126" y="6353711"/>
            <a:ext cx="1346522" cy="440313"/>
          </a:xfrm>
          <a:prstGeom prst="rect">
            <a:avLst/>
          </a:prstGeom>
        </p:spPr>
      </p:pic>
    </p:spTree>
    <p:extLst>
      <p:ext uri="{BB962C8B-B14F-4D97-AF65-F5344CB8AC3E}">
        <p14:creationId xmlns:p14="http://schemas.microsoft.com/office/powerpoint/2010/main" val="3159945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10464-A053-2FA5-DDC6-8E13BBE15F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C674F8-30CD-BFD9-749F-C655F55735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053B5E8-3D44-D496-934C-5DA288BFB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8A03A993-8815-6D22-7D85-4CF2191AB0C2}"/>
              </a:ext>
            </a:extLst>
          </p:cNvPr>
          <p:cNvSpPr>
            <a:spLocks noGrp="1"/>
          </p:cNvSpPr>
          <p:nvPr>
            <p:ph type="ftr" sz="quarter" idx="11"/>
          </p:nvPr>
        </p:nvSpPr>
        <p:spPr/>
        <p:txBody>
          <a:bodyPr/>
          <a:lstStyle/>
          <a:p>
            <a:endParaRPr lang="en-US"/>
          </a:p>
        </p:txBody>
      </p:sp>
      <p:pic>
        <p:nvPicPr>
          <p:cNvPr id="8" name="Picture 7" descr="A close-up of a logo&#10;&#10;Description automatically generated with medium confidence">
            <a:extLst>
              <a:ext uri="{FF2B5EF4-FFF2-40B4-BE49-F238E27FC236}">
                <a16:creationId xmlns:a16="http://schemas.microsoft.com/office/drawing/2014/main" id="{CF640DA0-DE46-326E-F44E-4C370F66306F}"/>
              </a:ext>
            </a:extLst>
          </p:cNvPr>
          <p:cNvPicPr>
            <a:picLocks noChangeAspect="1"/>
          </p:cNvPicPr>
          <p:nvPr userDrawn="1"/>
        </p:nvPicPr>
        <p:blipFill>
          <a:blip r:embed="rId2"/>
          <a:stretch>
            <a:fillRect/>
          </a:stretch>
        </p:blipFill>
        <p:spPr>
          <a:xfrm>
            <a:off x="365126" y="6353711"/>
            <a:ext cx="1346522" cy="440313"/>
          </a:xfrm>
          <a:prstGeom prst="rect">
            <a:avLst/>
          </a:prstGeom>
        </p:spPr>
      </p:pic>
    </p:spTree>
    <p:extLst>
      <p:ext uri="{BB962C8B-B14F-4D97-AF65-F5344CB8AC3E}">
        <p14:creationId xmlns:p14="http://schemas.microsoft.com/office/powerpoint/2010/main" val="694778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E9F188-50AA-857C-99CA-0AF709EA12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DA5171-253B-2BA6-0D9A-938314E1D3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B5AAAA0-A37F-EE54-5E7B-D0F314A985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6" descr="A close-up of a logo&#10;&#10;Description automatically generated with medium confidence">
            <a:extLst>
              <a:ext uri="{FF2B5EF4-FFF2-40B4-BE49-F238E27FC236}">
                <a16:creationId xmlns:a16="http://schemas.microsoft.com/office/drawing/2014/main" id="{490E6181-8352-D0A8-1C75-5DF0B724235F}"/>
              </a:ext>
            </a:extLst>
          </p:cNvPr>
          <p:cNvPicPr>
            <a:picLocks noChangeAspect="1"/>
          </p:cNvPicPr>
          <p:nvPr userDrawn="1"/>
        </p:nvPicPr>
        <p:blipFill>
          <a:blip r:embed="rId14"/>
          <a:stretch>
            <a:fillRect/>
          </a:stretch>
        </p:blipFill>
        <p:spPr>
          <a:xfrm>
            <a:off x="365126" y="6353711"/>
            <a:ext cx="1346522" cy="440313"/>
          </a:xfrm>
          <a:prstGeom prst="rect">
            <a:avLst/>
          </a:prstGeom>
        </p:spPr>
      </p:pic>
      <p:grpSp>
        <p:nvGrpSpPr>
          <p:cNvPr id="8" name="Group 7">
            <a:extLst>
              <a:ext uri="{FF2B5EF4-FFF2-40B4-BE49-F238E27FC236}">
                <a16:creationId xmlns:a16="http://schemas.microsoft.com/office/drawing/2014/main" id="{79274B24-7E8B-9A76-AC40-404F2869F686}"/>
              </a:ext>
            </a:extLst>
          </p:cNvPr>
          <p:cNvGrpSpPr/>
          <p:nvPr userDrawn="1"/>
        </p:nvGrpSpPr>
        <p:grpSpPr>
          <a:xfrm>
            <a:off x="9139794" y="6361383"/>
            <a:ext cx="2928395" cy="412984"/>
            <a:chOff x="9062977" y="6342927"/>
            <a:chExt cx="2928395" cy="412984"/>
          </a:xfrm>
        </p:grpSpPr>
        <p:sp>
          <p:nvSpPr>
            <p:cNvPr id="9" name="Rectangle 8">
              <a:extLst>
                <a:ext uri="{FF2B5EF4-FFF2-40B4-BE49-F238E27FC236}">
                  <a16:creationId xmlns:a16="http://schemas.microsoft.com/office/drawing/2014/main" id="{686DE94C-85E9-9FE7-0134-7941882190F6}"/>
                </a:ext>
              </a:extLst>
            </p:cNvPr>
            <p:cNvSpPr/>
            <p:nvPr/>
          </p:nvSpPr>
          <p:spPr>
            <a:xfrm>
              <a:off x="9062977" y="6342927"/>
              <a:ext cx="2928395" cy="40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ED03CA25-6B70-0406-E6F2-029F1BE4384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101137" y="6391823"/>
              <a:ext cx="2725737" cy="364088"/>
            </a:xfrm>
            <a:prstGeom prst="rect">
              <a:avLst/>
            </a:prstGeom>
          </p:spPr>
        </p:pic>
      </p:grpSp>
      <p:sp>
        <p:nvSpPr>
          <p:cNvPr id="11" name="Rectangle 10">
            <a:extLst>
              <a:ext uri="{FF2B5EF4-FFF2-40B4-BE49-F238E27FC236}">
                <a16:creationId xmlns:a16="http://schemas.microsoft.com/office/drawing/2014/main" id="{658DF895-5222-6328-81BA-04A32001327A}"/>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38916C1B-7469-75BF-E4FB-E2CCD19A9D4B}"/>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1B390E89-53D6-93FA-D28F-1AC3D93D36B5}"/>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8076B23E-ED3F-E364-E47B-5E836F7AD41A}"/>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632798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microsoft.com/office/2018/10/relationships/comments" Target="../comments/modernComment_262_7A3E26CE.xml"/><Relationship Id="rId7" Type="http://schemas.openxmlformats.org/officeDocument/2006/relationships/diagramColors" Target="../diagrams/colors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8" Type="http://schemas.microsoft.com/office/2007/relationships/diagramDrawing" Target="../diagrams/drawing9.xml"/><Relationship Id="rId3" Type="http://schemas.microsoft.com/office/2018/10/relationships/comments" Target="../comments/modernComment_258_EB4F84E0.xml"/><Relationship Id="rId7" Type="http://schemas.openxmlformats.org/officeDocument/2006/relationships/diagramColors" Target="../diagrams/colors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microsoft.com/office/2007/relationships/diagramDrawing" Target="../diagrams/drawing10.xml"/><Relationship Id="rId3" Type="http://schemas.microsoft.com/office/2018/10/relationships/comments" Target="../comments/modernComment_259_43B0B6F7.xml"/><Relationship Id="rId7" Type="http://schemas.openxmlformats.org/officeDocument/2006/relationships/diagramColors" Target="../diagrams/colors10.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QuickStyle" Target="../diagrams/quickStyle10.xml"/><Relationship Id="rId11" Type="http://schemas.openxmlformats.org/officeDocument/2006/relationships/chart" Target="../charts/chart3.xml"/><Relationship Id="rId5" Type="http://schemas.openxmlformats.org/officeDocument/2006/relationships/diagramLayout" Target="../diagrams/layout10.xml"/><Relationship Id="rId10" Type="http://schemas.openxmlformats.org/officeDocument/2006/relationships/chart" Target="../charts/chart2.xml"/><Relationship Id="rId4" Type="http://schemas.openxmlformats.org/officeDocument/2006/relationships/diagramData" Target="../diagrams/data10.xml"/><Relationship Id="rId9" Type="http://schemas.openxmlformats.org/officeDocument/2006/relationships/chart" Target="../charts/chart1.xml"/></Relationships>
</file>

<file path=ppt/slides/_rels/slide14.xml.rels><?xml version="1.0" encoding="UTF-8" standalone="yes"?>
<Relationships xmlns="http://schemas.openxmlformats.org/package/2006/relationships"><Relationship Id="rId8" Type="http://schemas.microsoft.com/office/2007/relationships/diagramDrawing" Target="../diagrams/drawing11.xml"/><Relationship Id="rId3" Type="http://schemas.microsoft.com/office/2018/10/relationships/comments" Target="../comments/modernComment_25A_8B657FAE.xml"/><Relationship Id="rId7" Type="http://schemas.openxmlformats.org/officeDocument/2006/relationships/diagramColors" Target="../diagrams/colors1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3.xml"/><Relationship Id="rId13" Type="http://schemas.openxmlformats.org/officeDocument/2006/relationships/diagramColors" Target="../diagrams/colors14.xml"/><Relationship Id="rId3" Type="http://schemas.openxmlformats.org/officeDocument/2006/relationships/hyperlink" Target="mailto:Gilly.Gehri@pennmedicine.upenn.edu" TargetMode="External"/><Relationship Id="rId7" Type="http://schemas.openxmlformats.org/officeDocument/2006/relationships/diagramQuickStyle" Target="../diagrams/quickStyle13.xml"/><Relationship Id="rId12" Type="http://schemas.openxmlformats.org/officeDocument/2006/relationships/diagramQuickStyle" Target="../diagrams/quickStyle1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Layout" Target="../diagrams/layout13.xml"/><Relationship Id="rId11" Type="http://schemas.openxmlformats.org/officeDocument/2006/relationships/diagramLayout" Target="../diagrams/layout14.xml"/><Relationship Id="rId5" Type="http://schemas.openxmlformats.org/officeDocument/2006/relationships/diagramData" Target="../diagrams/data13.xml"/><Relationship Id="rId10" Type="http://schemas.openxmlformats.org/officeDocument/2006/relationships/diagramData" Target="../diagrams/data14.xml"/><Relationship Id="rId4" Type="http://schemas.openxmlformats.org/officeDocument/2006/relationships/image" Target="../media/image24.png"/><Relationship Id="rId9" Type="http://schemas.microsoft.com/office/2007/relationships/diagramDrawing" Target="../diagrams/drawing13.xml"/><Relationship Id="rId14" Type="http://schemas.microsoft.com/office/2007/relationships/diagramDrawing" Target="../diagrams/drawing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dx.doi.org/10.15585/mmwr.mm7325a1"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hyperlink" Target="http://dx.doi.org/10.15585/mmwr.mm7325a1"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dx.doi.org/10.15585/mmwr.mm7325a1"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5.xml"/><Relationship Id="rId7" Type="http://schemas.microsoft.com/office/2007/relationships/diagramDrawing" Target="../diagrams/drawing5.xml"/><Relationship Id="rId2" Type="http://schemas.microsoft.com/office/2018/10/relationships/comments" Target="../comments/modernComment_257_3CE02785.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microsoft.com/office/2018/10/relationships/comments" Target="../comments/modernComment_256_7BEE6F0D.xml"/><Relationship Id="rId7" Type="http://schemas.openxmlformats.org/officeDocument/2006/relationships/diagramColors" Target="../diagrams/colors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E5C41-ED11-33C0-CC2D-9ABFAF462A18}"/>
              </a:ext>
            </a:extLst>
          </p:cNvPr>
          <p:cNvSpPr>
            <a:spLocks noGrp="1"/>
          </p:cNvSpPr>
          <p:nvPr>
            <p:ph type="ctrTitle"/>
          </p:nvPr>
        </p:nvSpPr>
        <p:spPr>
          <a:xfrm>
            <a:off x="1070518" y="1057058"/>
            <a:ext cx="10738624" cy="2765697"/>
          </a:xfrm>
        </p:spPr>
        <p:txBody>
          <a:bodyPr>
            <a:noAutofit/>
          </a:bodyPr>
          <a:lstStyle/>
          <a:p>
            <a:r>
              <a:rPr lang="en-US" sz="4000" i="1" dirty="0"/>
              <a:t>TEACH UP: </a:t>
            </a:r>
            <a:r>
              <a:rPr lang="en-US" sz="4000" b="1" i="1" dirty="0"/>
              <a:t>T</a:t>
            </a:r>
            <a:r>
              <a:rPr lang="en-US" sz="4000" i="1" dirty="0"/>
              <a:t>eaching </a:t>
            </a:r>
            <a:r>
              <a:rPr lang="en-US" sz="4000" b="1" i="1" dirty="0"/>
              <a:t>E</a:t>
            </a:r>
            <a:r>
              <a:rPr lang="en-US" sz="4000" i="1" dirty="0"/>
              <a:t>xcellence in </a:t>
            </a:r>
            <a:r>
              <a:rPr lang="en-US" sz="4000" b="1" i="1" dirty="0"/>
              <a:t>A</a:t>
            </a:r>
            <a:r>
              <a:rPr lang="en-US" sz="4000" i="1" dirty="0"/>
              <a:t>ddiction </a:t>
            </a:r>
            <a:r>
              <a:rPr lang="en-US" sz="4000" b="1" i="1" dirty="0"/>
              <a:t>C</a:t>
            </a:r>
            <a:r>
              <a:rPr lang="en-US" sz="4000" i="1" dirty="0"/>
              <a:t>are at the </a:t>
            </a:r>
            <a:r>
              <a:rPr lang="en-US" sz="4000" b="1" i="1" dirty="0"/>
              <a:t>H</a:t>
            </a:r>
            <a:r>
              <a:rPr lang="en-US" sz="4000" i="1" dirty="0"/>
              <a:t>ospitals of the </a:t>
            </a:r>
            <a:r>
              <a:rPr lang="en-US" sz="4000" b="1" i="1" dirty="0"/>
              <a:t>U</a:t>
            </a:r>
            <a:r>
              <a:rPr lang="en-US" sz="4000" i="1" dirty="0"/>
              <a:t>niversity of </a:t>
            </a:r>
            <a:r>
              <a:rPr lang="en-US" sz="4000" b="1" i="1" dirty="0"/>
              <a:t>P</a:t>
            </a:r>
            <a:r>
              <a:rPr lang="en-US" sz="4000" i="1" dirty="0"/>
              <a:t>ennsylvania</a:t>
            </a:r>
            <a:br>
              <a:rPr lang="en-US" sz="4000" i="1" dirty="0"/>
            </a:br>
            <a:br>
              <a:rPr lang="en-US" sz="4000" i="1" dirty="0"/>
            </a:br>
            <a:r>
              <a:rPr lang="en-US" sz="3200" dirty="0"/>
              <a:t>Implementation of a Substance Use Curriculum </a:t>
            </a:r>
            <a:br>
              <a:rPr lang="en-US" sz="3200" dirty="0"/>
            </a:br>
            <a:r>
              <a:rPr lang="en-US" sz="3200" dirty="0"/>
              <a:t>in an Academic Medical Center</a:t>
            </a:r>
            <a:br>
              <a:rPr lang="en-US" sz="4000" i="1" dirty="0"/>
            </a:br>
            <a:endParaRPr lang="en-US" sz="4000" i="1" dirty="0"/>
          </a:p>
        </p:txBody>
      </p:sp>
      <p:sp>
        <p:nvSpPr>
          <p:cNvPr id="5" name="Subtitle 4">
            <a:extLst>
              <a:ext uri="{FF2B5EF4-FFF2-40B4-BE49-F238E27FC236}">
                <a16:creationId xmlns:a16="http://schemas.microsoft.com/office/drawing/2014/main" id="{54CE7FDD-B6F6-3089-CCA5-23047F48852C}"/>
              </a:ext>
            </a:extLst>
          </p:cNvPr>
          <p:cNvSpPr>
            <a:spLocks noGrp="1"/>
          </p:cNvSpPr>
          <p:nvPr>
            <p:ph type="subTitle" idx="1"/>
          </p:nvPr>
        </p:nvSpPr>
        <p:spPr>
          <a:xfrm>
            <a:off x="1524000" y="4032962"/>
            <a:ext cx="9144000" cy="1655762"/>
          </a:xfrm>
        </p:spPr>
        <p:txBody>
          <a:bodyPr vert="horz" lIns="91440" tIns="45720" rIns="91440" bIns="45720" rtlCol="0" anchor="t">
            <a:normAutofit/>
          </a:bodyPr>
          <a:lstStyle/>
          <a:p>
            <a:pPr>
              <a:lnSpc>
                <a:spcPct val="100000"/>
              </a:lnSpc>
              <a:spcBef>
                <a:spcPts val="0"/>
              </a:spcBef>
            </a:pPr>
            <a:r>
              <a:rPr lang="en-US" sz="2000" dirty="0">
                <a:solidFill>
                  <a:srgbClr val="002060"/>
                </a:solidFill>
              </a:rPr>
              <a:t>Gilly </a:t>
            </a:r>
            <a:r>
              <a:rPr lang="en-US" sz="2000" dirty="0" err="1">
                <a:solidFill>
                  <a:srgbClr val="002060"/>
                </a:solidFill>
              </a:rPr>
              <a:t>Gehri</a:t>
            </a:r>
            <a:r>
              <a:rPr lang="en-US" sz="2000" dirty="0">
                <a:solidFill>
                  <a:srgbClr val="002060"/>
                </a:solidFill>
              </a:rPr>
              <a:t>, BA, MBE (c) (they/them) </a:t>
            </a:r>
            <a:endParaRPr lang="en-US" sz="2000" dirty="0">
              <a:cs typeface="Calibri"/>
            </a:endParaRPr>
          </a:p>
          <a:p>
            <a:pPr>
              <a:lnSpc>
                <a:spcPct val="100000"/>
              </a:lnSpc>
              <a:spcBef>
                <a:spcPts val="0"/>
              </a:spcBef>
            </a:pPr>
            <a:r>
              <a:rPr lang="en-US" sz="2000" dirty="0">
                <a:solidFill>
                  <a:srgbClr val="002060"/>
                </a:solidFill>
              </a:rPr>
              <a:t>Project Manager, Center for Addiction Medicine and Policy, University of Pennsylvania </a:t>
            </a:r>
            <a:endParaRPr lang="en-US" sz="2000" dirty="0"/>
          </a:p>
          <a:p>
            <a:pPr>
              <a:lnSpc>
                <a:spcPct val="100000"/>
              </a:lnSpc>
              <a:spcBef>
                <a:spcPts val="0"/>
              </a:spcBef>
            </a:pPr>
            <a:endParaRPr lang="en-US" sz="2000" dirty="0"/>
          </a:p>
          <a:p>
            <a:pPr>
              <a:lnSpc>
                <a:spcPct val="100000"/>
              </a:lnSpc>
              <a:spcBef>
                <a:spcPts val="0"/>
              </a:spcBef>
            </a:pPr>
            <a:r>
              <a:rPr lang="en-US" sz="2000" dirty="0">
                <a:solidFill>
                  <a:srgbClr val="002060"/>
                </a:solidFill>
              </a:rPr>
              <a:t>AMERSA Annual Meeting </a:t>
            </a:r>
            <a:endParaRPr lang="en-US" sz="2000" dirty="0"/>
          </a:p>
          <a:p>
            <a:pPr>
              <a:lnSpc>
                <a:spcPct val="100000"/>
              </a:lnSpc>
              <a:spcBef>
                <a:spcPts val="0"/>
              </a:spcBef>
            </a:pPr>
            <a:r>
              <a:rPr lang="en-US" sz="2000" dirty="0">
                <a:solidFill>
                  <a:srgbClr val="002060"/>
                </a:solidFill>
              </a:rPr>
              <a:t>November 14, 2024</a:t>
            </a:r>
            <a:endParaRPr lang="en-US" sz="2000" dirty="0"/>
          </a:p>
          <a:p>
            <a:endParaRPr lang="en-US" dirty="0">
              <a:cs typeface="Calibri"/>
            </a:endParaRPr>
          </a:p>
        </p:txBody>
      </p:sp>
    </p:spTree>
    <p:extLst>
      <p:ext uri="{BB962C8B-B14F-4D97-AF65-F5344CB8AC3E}">
        <p14:creationId xmlns:p14="http://schemas.microsoft.com/office/powerpoint/2010/main" val="1464121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77FF-67F3-331F-47E8-3274F0F07C86}"/>
              </a:ext>
            </a:extLst>
          </p:cNvPr>
          <p:cNvSpPr>
            <a:spLocks noGrp="1"/>
          </p:cNvSpPr>
          <p:nvPr>
            <p:ph type="title"/>
          </p:nvPr>
        </p:nvSpPr>
        <p:spPr/>
        <p:txBody>
          <a:bodyPr/>
          <a:lstStyle/>
          <a:p>
            <a:r>
              <a:rPr lang="en-US" dirty="0">
                <a:cs typeface="Calibri Light"/>
              </a:rPr>
              <a:t>Process</a:t>
            </a:r>
            <a:endParaRPr lang="en-US" dirty="0"/>
          </a:p>
        </p:txBody>
      </p:sp>
      <p:graphicFrame>
        <p:nvGraphicFramePr>
          <p:cNvPr id="704" name="Content Placeholder 703">
            <a:extLst>
              <a:ext uri="{FF2B5EF4-FFF2-40B4-BE49-F238E27FC236}">
                <a16:creationId xmlns:a16="http://schemas.microsoft.com/office/drawing/2014/main" id="{190F9F28-50B2-5597-04A6-44BDEDAA70C0}"/>
              </a:ext>
            </a:extLst>
          </p:cNvPr>
          <p:cNvGraphicFramePr>
            <a:graphicFrameLocks noGrp="1"/>
          </p:cNvGraphicFramePr>
          <p:nvPr>
            <p:ph idx="1"/>
            <p:extLst>
              <p:ext uri="{D42A27DB-BD31-4B8C-83A1-F6EECF244321}">
                <p14:modId xmlns:p14="http://schemas.microsoft.com/office/powerpoint/2010/main" val="582288467"/>
              </p:ext>
            </p:extLst>
          </p:nvPr>
        </p:nvGraphicFramePr>
        <p:xfrm>
          <a:off x="1722524" y="1378051"/>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595" name="TextBox 6594">
            <a:extLst>
              <a:ext uri="{FF2B5EF4-FFF2-40B4-BE49-F238E27FC236}">
                <a16:creationId xmlns:a16="http://schemas.microsoft.com/office/drawing/2014/main" id="{6D3D8CED-14E0-B181-C86A-58D84153188F}"/>
              </a:ext>
            </a:extLst>
          </p:cNvPr>
          <p:cNvSpPr txBox="1"/>
          <p:nvPr/>
        </p:nvSpPr>
        <p:spPr>
          <a:xfrm>
            <a:off x="178364" y="1814783"/>
            <a:ext cx="2867849"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cs typeface="Calibri"/>
              </a:rPr>
              <a:t>Year 1</a:t>
            </a:r>
          </a:p>
          <a:p>
            <a:endParaRPr lang="en-US" sz="2800" dirty="0">
              <a:cs typeface="Calibri"/>
            </a:endParaRPr>
          </a:p>
          <a:p>
            <a:endParaRPr lang="en-US" sz="2800" dirty="0">
              <a:cs typeface="Calibri"/>
            </a:endParaRPr>
          </a:p>
          <a:p>
            <a:r>
              <a:rPr lang="en-US" sz="2800" dirty="0">
                <a:cs typeface="Calibri"/>
              </a:rPr>
              <a:t>Year 2</a:t>
            </a:r>
          </a:p>
          <a:p>
            <a:endParaRPr lang="en-US" sz="2800" dirty="0">
              <a:cs typeface="Calibri"/>
            </a:endParaRPr>
          </a:p>
          <a:p>
            <a:endParaRPr lang="en-US" sz="2800" dirty="0">
              <a:cs typeface="Calibri"/>
            </a:endParaRPr>
          </a:p>
          <a:p>
            <a:r>
              <a:rPr lang="en-US" sz="2800" dirty="0">
                <a:cs typeface="Calibri"/>
              </a:rPr>
              <a:t>Year 2.5 </a:t>
            </a:r>
          </a:p>
          <a:p>
            <a:r>
              <a:rPr lang="en-US" sz="2000" dirty="0">
                <a:highlight>
                  <a:srgbClr val="FFFF00"/>
                </a:highlight>
                <a:cs typeface="Calibri"/>
              </a:rPr>
              <a:t>(removal </a:t>
            </a:r>
          </a:p>
          <a:p>
            <a:r>
              <a:rPr lang="en-US" sz="2000" dirty="0">
                <a:highlight>
                  <a:srgbClr val="FFFF00"/>
                </a:highlight>
                <a:cs typeface="Calibri"/>
              </a:rPr>
              <a:t>of X-waiver)</a:t>
            </a:r>
            <a:endParaRPr lang="en-US" sz="1600" dirty="0">
              <a:highlight>
                <a:srgbClr val="FFFF00"/>
              </a:highlight>
              <a:cs typeface="Calibri" panose="020F0502020204030204"/>
            </a:endParaRPr>
          </a:p>
        </p:txBody>
      </p:sp>
      <p:cxnSp>
        <p:nvCxnSpPr>
          <p:cNvPr id="6597" name="Straight Arrow Connector 6596">
            <a:extLst>
              <a:ext uri="{FF2B5EF4-FFF2-40B4-BE49-F238E27FC236}">
                <a16:creationId xmlns:a16="http://schemas.microsoft.com/office/drawing/2014/main" id="{04DD9E9B-D1FD-3A4F-6A52-739A51E27963}"/>
              </a:ext>
            </a:extLst>
          </p:cNvPr>
          <p:cNvCxnSpPr>
            <a:cxnSpLocks/>
          </p:cNvCxnSpPr>
          <p:nvPr/>
        </p:nvCxnSpPr>
        <p:spPr>
          <a:xfrm>
            <a:off x="178364" y="2886518"/>
            <a:ext cx="3432937" cy="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6598" name="Straight Arrow Connector 6597">
            <a:extLst>
              <a:ext uri="{FF2B5EF4-FFF2-40B4-BE49-F238E27FC236}">
                <a16:creationId xmlns:a16="http://schemas.microsoft.com/office/drawing/2014/main" id="{A08BA414-E4AD-B097-580E-BDF246C39BCA}"/>
              </a:ext>
            </a:extLst>
          </p:cNvPr>
          <p:cNvCxnSpPr>
            <a:cxnSpLocks/>
          </p:cNvCxnSpPr>
          <p:nvPr/>
        </p:nvCxnSpPr>
        <p:spPr>
          <a:xfrm>
            <a:off x="257283" y="4252634"/>
            <a:ext cx="1756712" cy="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6646" name="TextBox 6645">
            <a:extLst>
              <a:ext uri="{FF2B5EF4-FFF2-40B4-BE49-F238E27FC236}">
                <a16:creationId xmlns:a16="http://schemas.microsoft.com/office/drawing/2014/main" id="{41B3E10B-984D-E339-AFEB-2D37D224F171}"/>
              </a:ext>
            </a:extLst>
          </p:cNvPr>
          <p:cNvSpPr txBox="1"/>
          <p:nvPr/>
        </p:nvSpPr>
        <p:spPr>
          <a:xfrm>
            <a:off x="5211678" y="827851"/>
            <a:ext cx="65622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cs typeface="Calibri"/>
              </a:rPr>
              <a:t>Students                                                  </a:t>
            </a:r>
            <a:r>
              <a:rPr lang="en-US" sz="2000" b="1" dirty="0" err="1">
                <a:cs typeface="Calibri"/>
              </a:rPr>
              <a:t>Housestaff</a:t>
            </a:r>
            <a:r>
              <a:rPr lang="en-US" sz="2000" b="1" dirty="0">
                <a:cs typeface="Calibri"/>
              </a:rPr>
              <a:t>/Faculty</a:t>
            </a:r>
          </a:p>
        </p:txBody>
      </p:sp>
    </p:spTree>
    <p:extLst>
      <p:ext uri="{BB962C8B-B14F-4D97-AF65-F5344CB8AC3E}">
        <p14:creationId xmlns:p14="http://schemas.microsoft.com/office/powerpoint/2010/main" val="2050893518"/>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BCFC7-7D79-C54A-12DA-D06EEB364AB4}"/>
              </a:ext>
            </a:extLst>
          </p:cNvPr>
          <p:cNvSpPr>
            <a:spLocks noGrp="1"/>
          </p:cNvSpPr>
          <p:nvPr>
            <p:ph type="title"/>
          </p:nvPr>
        </p:nvSpPr>
        <p:spPr>
          <a:xfrm>
            <a:off x="838200" y="288925"/>
            <a:ext cx="10515600" cy="1325563"/>
          </a:xfrm>
        </p:spPr>
        <p:txBody>
          <a:bodyPr anchor="ctr">
            <a:normAutofit/>
          </a:bodyPr>
          <a:lstStyle/>
          <a:p>
            <a:r>
              <a:rPr lang="en-US" dirty="0"/>
              <a:t>Educational Evaluation Results</a:t>
            </a:r>
          </a:p>
        </p:txBody>
      </p:sp>
      <p:graphicFrame>
        <p:nvGraphicFramePr>
          <p:cNvPr id="15" name="Rectangle 2">
            <a:extLst>
              <a:ext uri="{FF2B5EF4-FFF2-40B4-BE49-F238E27FC236}">
                <a16:creationId xmlns:a16="http://schemas.microsoft.com/office/drawing/2014/main" id="{FCBD9B17-AA48-6B28-0318-DF1D64B9A56A}"/>
              </a:ext>
            </a:extLst>
          </p:cNvPr>
          <p:cNvGraphicFramePr>
            <a:graphicFrameLocks noGrp="1"/>
          </p:cNvGraphicFramePr>
          <p:nvPr>
            <p:ph idx="1"/>
            <p:extLst>
              <p:ext uri="{D42A27DB-BD31-4B8C-83A1-F6EECF244321}">
                <p14:modId xmlns:p14="http://schemas.microsoft.com/office/powerpoint/2010/main" val="1562948384"/>
              </p:ext>
            </p:extLst>
          </p:nvPr>
        </p:nvGraphicFramePr>
        <p:xfrm>
          <a:off x="854242" y="1467351"/>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47857120"/>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0EEC0-5442-6056-3672-E94B5A84EB2B}"/>
              </a:ext>
            </a:extLst>
          </p:cNvPr>
          <p:cNvSpPr>
            <a:spLocks noGrp="1"/>
          </p:cNvSpPr>
          <p:nvPr>
            <p:ph type="title"/>
          </p:nvPr>
        </p:nvSpPr>
        <p:spPr>
          <a:xfrm>
            <a:off x="431800" y="237927"/>
            <a:ext cx="10515600" cy="1325563"/>
          </a:xfrm>
        </p:spPr>
        <p:txBody>
          <a:bodyPr anchor="ctr">
            <a:normAutofit/>
          </a:bodyPr>
          <a:lstStyle/>
          <a:p>
            <a:r>
              <a:rPr lang="en-US"/>
              <a:t>Results – MS2s on MOUD Clinic Shadowing</a:t>
            </a:r>
          </a:p>
        </p:txBody>
      </p:sp>
      <p:sp>
        <p:nvSpPr>
          <p:cNvPr id="4" name="Content Placeholder 3">
            <a:extLst>
              <a:ext uri="{FF2B5EF4-FFF2-40B4-BE49-F238E27FC236}">
                <a16:creationId xmlns:a16="http://schemas.microsoft.com/office/drawing/2014/main" id="{EB312294-0CB2-888D-D47B-AD6899CCB2BE}"/>
              </a:ext>
            </a:extLst>
          </p:cNvPr>
          <p:cNvSpPr>
            <a:spLocks noGrp="1"/>
          </p:cNvSpPr>
          <p:nvPr>
            <p:ph sz="half" idx="2"/>
          </p:nvPr>
        </p:nvSpPr>
        <p:spPr>
          <a:xfrm>
            <a:off x="558800" y="1419225"/>
            <a:ext cx="10795000" cy="4351338"/>
          </a:xfrm>
        </p:spPr>
        <p:txBody>
          <a:bodyPr vert="horz" lIns="91440" tIns="45720" rIns="91440" bIns="45720" rtlCol="0" anchor="t">
            <a:normAutofit/>
          </a:bodyPr>
          <a:lstStyle/>
          <a:p>
            <a:pPr marL="0" marR="0" indent="0">
              <a:lnSpc>
                <a:spcPct val="107000"/>
              </a:lnSpc>
              <a:spcBef>
                <a:spcPts val="0"/>
              </a:spcBef>
              <a:spcAft>
                <a:spcPts val="800"/>
              </a:spcAft>
              <a:buNone/>
            </a:pPr>
            <a:r>
              <a:rPr lang="en-US" sz="3200" i="1" dirty="0">
                <a:effectLst/>
                <a:latin typeface="Times New Roman"/>
                <a:ea typeface="Times New Roman" panose="02020603050405020304" pitchFamily="18" charset="0"/>
                <a:cs typeface="Times New Roman"/>
              </a:rPr>
              <a:t>“I absolutely </a:t>
            </a:r>
            <a:r>
              <a:rPr lang="en-US" sz="3200" i="1" dirty="0">
                <a:latin typeface="Times New Roman"/>
                <a:ea typeface="Times New Roman" panose="02020603050405020304" pitchFamily="18" charset="0"/>
                <a:cs typeface="Times New Roman"/>
              </a:rPr>
              <a:t>loved</a:t>
            </a:r>
            <a:r>
              <a:rPr lang="en-US" sz="3200" i="1" dirty="0">
                <a:effectLst/>
                <a:latin typeface="Times New Roman"/>
                <a:ea typeface="Times New Roman" panose="02020603050405020304" pitchFamily="18" charset="0"/>
                <a:cs typeface="Times New Roman"/>
              </a:rPr>
              <a:t> this part of the FM clerkship. Arguably my favorite day. It was amazing to see the work that MOUD physicians do – it's something we get very little exposure to in our preclinical curriculum. It even sparked an interest in addiction medicine for me! 10/10 would recommend keeping, maybe even expanding to two half days.”</a:t>
            </a:r>
            <a:endParaRPr lang="en-US" sz="3200">
              <a:cs typeface="Calibri"/>
            </a:endParaRPr>
          </a:p>
          <a:p>
            <a:pPr marR="0"/>
            <a:endParaRPr lang="en-US" sz="3600" dirty="0">
              <a:latin typeface="Calibri" panose="020F0502020204030204" pitchFamily="34" charset="0"/>
              <a:ea typeface="Times New Roman" panose="02020603050405020304" pitchFamily="18" charset="0"/>
              <a:cs typeface="Calibri" panose="020F0502020204030204"/>
            </a:endParaRPr>
          </a:p>
        </p:txBody>
      </p:sp>
    </p:spTree>
    <p:extLst>
      <p:ext uri="{BB962C8B-B14F-4D97-AF65-F5344CB8AC3E}">
        <p14:creationId xmlns:p14="http://schemas.microsoft.com/office/powerpoint/2010/main" val="3730768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0EEC0-5442-6056-3672-E94B5A84EB2B}"/>
              </a:ext>
            </a:extLst>
          </p:cNvPr>
          <p:cNvSpPr>
            <a:spLocks noGrp="1"/>
          </p:cNvSpPr>
          <p:nvPr>
            <p:ph type="title"/>
          </p:nvPr>
        </p:nvSpPr>
        <p:spPr>
          <a:xfrm>
            <a:off x="431800" y="237927"/>
            <a:ext cx="10515600" cy="1325563"/>
          </a:xfrm>
        </p:spPr>
        <p:txBody>
          <a:bodyPr anchor="ctr">
            <a:normAutofit/>
          </a:bodyPr>
          <a:lstStyle/>
          <a:p>
            <a:r>
              <a:rPr lang="en-US"/>
              <a:t>Results – Clinical Impacts</a:t>
            </a:r>
          </a:p>
        </p:txBody>
      </p:sp>
      <p:graphicFrame>
        <p:nvGraphicFramePr>
          <p:cNvPr id="14" name="Content Placeholder 2">
            <a:extLst>
              <a:ext uri="{FF2B5EF4-FFF2-40B4-BE49-F238E27FC236}">
                <a16:creationId xmlns:a16="http://schemas.microsoft.com/office/drawing/2014/main" id="{09E0DFA6-F7DC-8697-412A-151F2B7119B2}"/>
              </a:ext>
            </a:extLst>
          </p:cNvPr>
          <p:cNvGraphicFramePr>
            <a:graphicFrameLocks noGrp="1"/>
          </p:cNvGraphicFramePr>
          <p:nvPr>
            <p:ph sz="half" idx="2"/>
            <p:extLst>
              <p:ext uri="{D42A27DB-BD31-4B8C-83A1-F6EECF244321}">
                <p14:modId xmlns:p14="http://schemas.microsoft.com/office/powerpoint/2010/main" val="749646028"/>
              </p:ext>
            </p:extLst>
          </p:nvPr>
        </p:nvGraphicFramePr>
        <p:xfrm>
          <a:off x="459689" y="1367631"/>
          <a:ext cx="4131276"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Chart 2">
            <a:extLst>
              <a:ext uri="{FF2B5EF4-FFF2-40B4-BE49-F238E27FC236}">
                <a16:creationId xmlns:a16="http://schemas.microsoft.com/office/drawing/2014/main" id="{99503AF7-98D7-6CAD-D8FA-D62C6CE76378}"/>
              </a:ext>
            </a:extLst>
          </p:cNvPr>
          <p:cNvGraphicFramePr>
            <a:graphicFrameLocks/>
          </p:cNvGraphicFramePr>
          <p:nvPr>
            <p:extLst>
              <p:ext uri="{D42A27DB-BD31-4B8C-83A1-F6EECF244321}">
                <p14:modId xmlns:p14="http://schemas.microsoft.com/office/powerpoint/2010/main" val="1546594918"/>
              </p:ext>
            </p:extLst>
          </p:nvPr>
        </p:nvGraphicFramePr>
        <p:xfrm>
          <a:off x="6797436" y="3429000"/>
          <a:ext cx="4231120" cy="252696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 name="Chart 3">
            <a:extLst>
              <a:ext uri="{FF2B5EF4-FFF2-40B4-BE49-F238E27FC236}">
                <a16:creationId xmlns:a16="http://schemas.microsoft.com/office/drawing/2014/main" id="{4B310C91-A551-7D2D-23E5-A22435E55DFA}"/>
              </a:ext>
            </a:extLst>
          </p:cNvPr>
          <p:cNvGraphicFramePr>
            <a:graphicFrameLocks/>
          </p:cNvGraphicFramePr>
          <p:nvPr>
            <p:extLst>
              <p:ext uri="{D42A27DB-BD31-4B8C-83A1-F6EECF244321}">
                <p14:modId xmlns:p14="http://schemas.microsoft.com/office/powerpoint/2010/main" val="1482830354"/>
              </p:ext>
            </p:extLst>
          </p:nvPr>
        </p:nvGraphicFramePr>
        <p:xfrm>
          <a:off x="8938617" y="605305"/>
          <a:ext cx="3218204" cy="28236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 name="Chart 4">
            <a:extLst>
              <a:ext uri="{FF2B5EF4-FFF2-40B4-BE49-F238E27FC236}">
                <a16:creationId xmlns:a16="http://schemas.microsoft.com/office/drawing/2014/main" id="{4EC37F9A-617A-3A58-BACD-17AF7EE08361}"/>
              </a:ext>
            </a:extLst>
          </p:cNvPr>
          <p:cNvGraphicFramePr>
            <a:graphicFrameLocks/>
          </p:cNvGraphicFramePr>
          <p:nvPr>
            <p:extLst>
              <p:ext uri="{D42A27DB-BD31-4B8C-83A1-F6EECF244321}">
                <p14:modId xmlns:p14="http://schemas.microsoft.com/office/powerpoint/2010/main" val="3664495956"/>
              </p:ext>
            </p:extLst>
          </p:nvPr>
        </p:nvGraphicFramePr>
        <p:xfrm>
          <a:off x="6144780" y="605305"/>
          <a:ext cx="3341407" cy="282369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135654647"/>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EC196-2843-6A00-B1A1-BDB3E45E051D}"/>
              </a:ext>
            </a:extLst>
          </p:cNvPr>
          <p:cNvSpPr>
            <a:spLocks noGrp="1"/>
          </p:cNvSpPr>
          <p:nvPr>
            <p:ph type="title"/>
          </p:nvPr>
        </p:nvSpPr>
        <p:spPr>
          <a:xfrm>
            <a:off x="839788" y="411162"/>
            <a:ext cx="2855912" cy="571500"/>
          </a:xfrm>
        </p:spPr>
        <p:txBody>
          <a:bodyPr anchor="b">
            <a:normAutofit/>
          </a:bodyPr>
          <a:lstStyle/>
          <a:p>
            <a:r>
              <a:rPr lang="en-US"/>
              <a:t>Conclusions</a:t>
            </a:r>
          </a:p>
        </p:txBody>
      </p:sp>
      <p:graphicFrame>
        <p:nvGraphicFramePr>
          <p:cNvPr id="17" name="Rectangle 3">
            <a:extLst>
              <a:ext uri="{FF2B5EF4-FFF2-40B4-BE49-F238E27FC236}">
                <a16:creationId xmlns:a16="http://schemas.microsoft.com/office/drawing/2014/main" id="{F4EA8D41-AC9E-EB97-BDDB-6B42E75596CB}"/>
              </a:ext>
            </a:extLst>
          </p:cNvPr>
          <p:cNvGraphicFramePr>
            <a:graphicFrameLocks noGrp="1"/>
          </p:cNvGraphicFramePr>
          <p:nvPr>
            <p:ph idx="1"/>
            <p:extLst>
              <p:ext uri="{D42A27DB-BD31-4B8C-83A1-F6EECF244321}">
                <p14:modId xmlns:p14="http://schemas.microsoft.com/office/powerpoint/2010/main" val="1608987392"/>
              </p:ext>
            </p:extLst>
          </p:nvPr>
        </p:nvGraphicFramePr>
        <p:xfrm>
          <a:off x="5780057" y="746125"/>
          <a:ext cx="6172200" cy="4873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a:extLst>
              <a:ext uri="{FF2B5EF4-FFF2-40B4-BE49-F238E27FC236}">
                <a16:creationId xmlns:a16="http://schemas.microsoft.com/office/drawing/2014/main" id="{02FEAC95-ADD8-EEFC-CADE-DBC605918F9A}"/>
              </a:ext>
            </a:extLst>
          </p:cNvPr>
          <p:cNvPicPr>
            <a:picLocks noChangeAspect="1"/>
          </p:cNvPicPr>
          <p:nvPr/>
        </p:nvPicPr>
        <p:blipFill>
          <a:blip r:embed="rId9"/>
          <a:srcRect t="29999" b="1"/>
          <a:stretch/>
        </p:blipFill>
        <p:spPr>
          <a:xfrm>
            <a:off x="239743" y="1817687"/>
            <a:ext cx="5155771" cy="2730500"/>
          </a:xfrm>
          <a:prstGeom prst="rect">
            <a:avLst/>
          </a:prstGeom>
        </p:spPr>
      </p:pic>
    </p:spTree>
    <p:extLst>
      <p:ext uri="{BB962C8B-B14F-4D97-AF65-F5344CB8AC3E}">
        <p14:creationId xmlns:p14="http://schemas.microsoft.com/office/powerpoint/2010/main" val="2338684846"/>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024E7-8601-3E1E-09B1-49A0CBB5B5A0}"/>
              </a:ext>
            </a:extLst>
          </p:cNvPr>
          <p:cNvSpPr>
            <a:spLocks noGrp="1"/>
          </p:cNvSpPr>
          <p:nvPr>
            <p:ph type="title"/>
          </p:nvPr>
        </p:nvSpPr>
        <p:spPr>
          <a:xfrm>
            <a:off x="838200" y="365125"/>
            <a:ext cx="10515600" cy="1325563"/>
          </a:xfrm>
        </p:spPr>
        <p:txBody>
          <a:bodyPr anchor="ctr">
            <a:normAutofit/>
          </a:bodyPr>
          <a:lstStyle/>
          <a:p>
            <a:r>
              <a:rPr lang="en-US"/>
              <a:t>Implications</a:t>
            </a:r>
          </a:p>
        </p:txBody>
      </p:sp>
      <p:graphicFrame>
        <p:nvGraphicFramePr>
          <p:cNvPr id="6" name="Rectangle 1">
            <a:extLst>
              <a:ext uri="{FF2B5EF4-FFF2-40B4-BE49-F238E27FC236}">
                <a16:creationId xmlns:a16="http://schemas.microsoft.com/office/drawing/2014/main" id="{13122114-F9E2-83A4-9A3B-6CE2D1D4F3E2}"/>
              </a:ext>
            </a:extLst>
          </p:cNvPr>
          <p:cNvGraphicFramePr>
            <a:graphicFrameLocks noGrp="1"/>
          </p:cNvGraphicFramePr>
          <p:nvPr>
            <p:ph idx="1"/>
            <p:extLst>
              <p:ext uri="{D42A27DB-BD31-4B8C-83A1-F6EECF244321}">
                <p14:modId xmlns:p14="http://schemas.microsoft.com/office/powerpoint/2010/main" val="705522225"/>
              </p:ext>
            </p:extLst>
          </p:nvPr>
        </p:nvGraphicFramePr>
        <p:xfrm>
          <a:off x="838200" y="15335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2294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4">
            <a:extLst>
              <a:ext uri="{FF2B5EF4-FFF2-40B4-BE49-F238E27FC236}">
                <a16:creationId xmlns:a16="http://schemas.microsoft.com/office/drawing/2014/main" id="{496C6856-C5FE-BDC3-4EA9-0297C5C0AB65}"/>
              </a:ext>
            </a:extLst>
          </p:cNvPr>
          <p:cNvSpPr/>
          <p:nvPr/>
        </p:nvSpPr>
        <p:spPr>
          <a:xfrm>
            <a:off x="4217169" y="3429000"/>
            <a:ext cx="3962400" cy="2273095"/>
          </a:xfrm>
          <a:prstGeom prst="wedgeRectCallout">
            <a:avLst>
              <a:gd name="adj1" fmla="val -18468"/>
              <a:gd name="adj2" fmla="val 49091"/>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indent="0" algn="ctr">
              <a:spcBef>
                <a:spcPts val="1000"/>
              </a:spcBef>
              <a:buNone/>
            </a:pPr>
            <a:r>
              <a:rPr lang="en-US" sz="2400" b="1" dirty="0">
                <a:solidFill>
                  <a:schemeClr val="tx1"/>
                </a:solidFill>
              </a:rPr>
              <a:t>Contact Information</a:t>
            </a:r>
          </a:p>
          <a:p>
            <a:pPr marL="0" lvl="1" indent="0" algn="ctr">
              <a:spcBef>
                <a:spcPts val="1000"/>
              </a:spcBef>
              <a:buNone/>
            </a:pPr>
            <a:r>
              <a:rPr lang="en-US" sz="2400" dirty="0">
                <a:solidFill>
                  <a:schemeClr val="tx1"/>
                </a:solidFill>
              </a:rPr>
              <a:t>Gilly Gehri</a:t>
            </a:r>
          </a:p>
          <a:p>
            <a:pPr marL="228600" lvl="1" algn="ctr">
              <a:spcBef>
                <a:spcPts val="1000"/>
              </a:spcBef>
            </a:pPr>
            <a:r>
              <a:rPr lang="en-US" sz="2400" dirty="0">
                <a:solidFill>
                  <a:schemeClr val="tx1"/>
                </a:solidFill>
                <a:hlinkClick r:id="rId3">
                  <a:extLst>
                    <a:ext uri="{A12FA001-AC4F-418D-AE19-62706E023703}">
                      <ahyp:hlinkClr xmlns:ahyp="http://schemas.microsoft.com/office/drawing/2018/hyperlinkcolor" val="tx"/>
                    </a:ext>
                  </a:extLst>
                </a:hlinkClick>
              </a:rPr>
              <a:t>Gilly.Gehri@pennmedicine.upenn.edu</a:t>
            </a:r>
            <a:endParaRPr lang="en-US" sz="2400" dirty="0">
              <a:solidFill>
                <a:schemeClr val="tx1"/>
              </a:solidFill>
            </a:endParaRPr>
          </a:p>
          <a:p>
            <a:pPr marL="228600" lvl="1" algn="ctr">
              <a:spcBef>
                <a:spcPts val="1000"/>
              </a:spcBef>
            </a:pPr>
            <a:r>
              <a:rPr lang="en-US" sz="2400" dirty="0">
                <a:solidFill>
                  <a:schemeClr val="tx1"/>
                </a:solidFill>
              </a:rPr>
              <a:t>267-693-4188</a:t>
            </a:r>
          </a:p>
        </p:txBody>
      </p:sp>
      <p:pic>
        <p:nvPicPr>
          <p:cNvPr id="2" name="Picture 1" descr="Website, timeline&#10;&#10;Description automatically generated">
            <a:extLst>
              <a:ext uri="{FF2B5EF4-FFF2-40B4-BE49-F238E27FC236}">
                <a16:creationId xmlns:a16="http://schemas.microsoft.com/office/drawing/2014/main" id="{66150D8B-7820-28E4-D67A-ACD82EBBE498}"/>
              </a:ext>
            </a:extLst>
          </p:cNvPr>
          <p:cNvPicPr>
            <a:picLocks noChangeAspect="1"/>
          </p:cNvPicPr>
          <p:nvPr/>
        </p:nvPicPr>
        <p:blipFill>
          <a:blip r:embed="rId4"/>
          <a:stretch>
            <a:fillRect/>
          </a:stretch>
        </p:blipFill>
        <p:spPr>
          <a:xfrm>
            <a:off x="3735906" y="576442"/>
            <a:ext cx="4924926" cy="2459063"/>
          </a:xfrm>
          <a:prstGeom prst="rect">
            <a:avLst/>
          </a:prstGeom>
          <a:noFill/>
        </p:spPr>
      </p:pic>
      <p:graphicFrame>
        <p:nvGraphicFramePr>
          <p:cNvPr id="7" name="Diagram 6">
            <a:extLst>
              <a:ext uri="{FF2B5EF4-FFF2-40B4-BE49-F238E27FC236}">
                <a16:creationId xmlns:a16="http://schemas.microsoft.com/office/drawing/2014/main" id="{C7839D70-4F62-500C-5A43-F9FDA0CBFAF1}"/>
              </a:ext>
            </a:extLst>
          </p:cNvPr>
          <p:cNvGraphicFramePr/>
          <p:nvPr>
            <p:extLst>
              <p:ext uri="{D42A27DB-BD31-4B8C-83A1-F6EECF244321}">
                <p14:modId xmlns:p14="http://schemas.microsoft.com/office/powerpoint/2010/main" val="2992285859"/>
              </p:ext>
            </p:extLst>
          </p:nvPr>
        </p:nvGraphicFramePr>
        <p:xfrm>
          <a:off x="275608" y="720905"/>
          <a:ext cx="3212659" cy="55952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 7">
            <a:extLst>
              <a:ext uri="{FF2B5EF4-FFF2-40B4-BE49-F238E27FC236}">
                <a16:creationId xmlns:a16="http://schemas.microsoft.com/office/drawing/2014/main" id="{108723CE-FF08-D637-E578-4891762F605B}"/>
              </a:ext>
            </a:extLst>
          </p:cNvPr>
          <p:cNvGraphicFramePr/>
          <p:nvPr>
            <p:extLst>
              <p:ext uri="{D42A27DB-BD31-4B8C-83A1-F6EECF244321}">
                <p14:modId xmlns:p14="http://schemas.microsoft.com/office/powerpoint/2010/main" val="4014916902"/>
              </p:ext>
            </p:extLst>
          </p:nvPr>
        </p:nvGraphicFramePr>
        <p:xfrm>
          <a:off x="8908471" y="868867"/>
          <a:ext cx="3212659" cy="483322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750792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89E42-D1A5-4710-FD88-3EC8790F2009}"/>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5C1FB8B1-E68E-9AF5-FBE8-87A3A140F6BC}"/>
              </a:ext>
            </a:extLst>
          </p:cNvPr>
          <p:cNvSpPr>
            <a:spLocks noGrp="1"/>
          </p:cNvSpPr>
          <p:nvPr>
            <p:ph idx="1"/>
          </p:nvPr>
        </p:nvSpPr>
        <p:spPr/>
        <p:txBody>
          <a:bodyPr vert="horz" lIns="91440" tIns="45720" rIns="91440" bIns="45720" rtlCol="0" anchor="t">
            <a:normAutofit/>
          </a:bodyPr>
          <a:lstStyle/>
          <a:p>
            <a:pPr marL="457200" lvl="1" indent="0" algn="ctr">
              <a:lnSpc>
                <a:spcPct val="100000"/>
              </a:lnSpc>
              <a:buNone/>
            </a:pPr>
            <a:r>
              <a:rPr lang="en-US" sz="3200" dirty="0"/>
              <a:t>This work was f</a:t>
            </a:r>
            <a:r>
              <a:rPr lang="en-US" sz="3200" b="0" i="0" baseline="0" dirty="0"/>
              <a:t>unded by SAMHSA opportunity TI-21-003: FY 2021 Provider’s Clinical Support System</a:t>
            </a:r>
            <a:endParaRPr lang="en-US" dirty="0">
              <a:effectLst/>
            </a:endParaRPr>
          </a:p>
          <a:p>
            <a:pPr algn="ctr"/>
            <a:endParaRPr lang="en-US" dirty="0">
              <a:effectLst/>
            </a:endParaRPr>
          </a:p>
          <a:p>
            <a:pPr marL="0" indent="0" algn="ctr">
              <a:buNone/>
            </a:pPr>
            <a:endParaRPr lang="en-US" dirty="0"/>
          </a:p>
        </p:txBody>
      </p:sp>
    </p:spTree>
    <p:extLst>
      <p:ext uri="{BB962C8B-B14F-4D97-AF65-F5344CB8AC3E}">
        <p14:creationId xmlns:p14="http://schemas.microsoft.com/office/powerpoint/2010/main" val="50794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00D30-5E92-1BB0-4E9A-0C69F7FD88F8}"/>
              </a:ext>
            </a:extLst>
          </p:cNvPr>
          <p:cNvSpPr>
            <a:spLocks noGrp="1"/>
          </p:cNvSpPr>
          <p:nvPr>
            <p:ph type="title"/>
          </p:nvPr>
        </p:nvSpPr>
        <p:spPr>
          <a:xfrm>
            <a:off x="838200" y="365125"/>
            <a:ext cx="10515600" cy="1325563"/>
          </a:xfrm>
        </p:spPr>
        <p:txBody>
          <a:bodyPr anchor="ctr">
            <a:normAutofit/>
          </a:bodyPr>
          <a:lstStyle/>
          <a:p>
            <a:r>
              <a:rPr lang="en-US"/>
              <a:t>Background</a:t>
            </a:r>
          </a:p>
        </p:txBody>
      </p:sp>
      <p:graphicFrame>
        <p:nvGraphicFramePr>
          <p:cNvPr id="12" name="Rectangle 1">
            <a:extLst>
              <a:ext uri="{FF2B5EF4-FFF2-40B4-BE49-F238E27FC236}">
                <a16:creationId xmlns:a16="http://schemas.microsoft.com/office/drawing/2014/main" id="{517FC0CE-833F-126A-FCE2-F11CE285F284}"/>
              </a:ext>
            </a:extLst>
          </p:cNvPr>
          <p:cNvGraphicFramePr>
            <a:graphicFrameLocks noGrp="1"/>
          </p:cNvGraphicFramePr>
          <p:nvPr>
            <p:ph idx="1"/>
            <p:extLst>
              <p:ext uri="{D42A27DB-BD31-4B8C-83A1-F6EECF244321}">
                <p14:modId xmlns:p14="http://schemas.microsoft.com/office/powerpoint/2010/main" val="1200178977"/>
              </p:ext>
            </p:extLst>
          </p:nvPr>
        </p:nvGraphicFramePr>
        <p:xfrm>
          <a:off x="838200" y="169068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1" name="TextBox 380">
            <a:extLst>
              <a:ext uri="{FF2B5EF4-FFF2-40B4-BE49-F238E27FC236}">
                <a16:creationId xmlns:a16="http://schemas.microsoft.com/office/drawing/2014/main" id="{7F9EF61C-4048-0938-D76A-CE1B38A0F194}"/>
              </a:ext>
            </a:extLst>
          </p:cNvPr>
          <p:cNvSpPr txBox="1"/>
          <p:nvPr/>
        </p:nvSpPr>
        <p:spPr>
          <a:xfrm>
            <a:off x="845642" y="2774561"/>
            <a:ext cx="334881" cy="329786"/>
          </a:xfrm>
          <a:prstGeom prst="rect">
            <a:avLst/>
          </a:prstGeom>
          <a:solidFill>
            <a:schemeClr val="accent2">
              <a:lumMod val="20000"/>
              <a:lumOff val="80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82" name="TextBox 381">
            <a:extLst>
              <a:ext uri="{FF2B5EF4-FFF2-40B4-BE49-F238E27FC236}">
                <a16:creationId xmlns:a16="http://schemas.microsoft.com/office/drawing/2014/main" id="{2405D40E-B17F-273C-699F-5E50CFFDCD2E}"/>
              </a:ext>
            </a:extLst>
          </p:cNvPr>
          <p:cNvSpPr txBox="1"/>
          <p:nvPr/>
        </p:nvSpPr>
        <p:spPr>
          <a:xfrm>
            <a:off x="8170366" y="2755510"/>
            <a:ext cx="334881" cy="329786"/>
          </a:xfrm>
          <a:prstGeom prst="rect">
            <a:avLst/>
          </a:prstGeom>
          <a:solidFill>
            <a:schemeClr val="accent2">
              <a:lumMod val="20000"/>
              <a:lumOff val="80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83" name="TextBox 382">
            <a:extLst>
              <a:ext uri="{FF2B5EF4-FFF2-40B4-BE49-F238E27FC236}">
                <a16:creationId xmlns:a16="http://schemas.microsoft.com/office/drawing/2014/main" id="{44E4967A-A3B3-58EE-2B7C-02D8CA30B220}"/>
              </a:ext>
            </a:extLst>
          </p:cNvPr>
          <p:cNvSpPr txBox="1"/>
          <p:nvPr/>
        </p:nvSpPr>
        <p:spPr>
          <a:xfrm>
            <a:off x="4493716" y="2755510"/>
            <a:ext cx="334881" cy="329786"/>
          </a:xfrm>
          <a:prstGeom prst="rect">
            <a:avLst/>
          </a:prstGeom>
          <a:solidFill>
            <a:schemeClr val="accent2">
              <a:lumMod val="20000"/>
              <a:lumOff val="80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12" name="TextBox 411">
            <a:extLst>
              <a:ext uri="{FF2B5EF4-FFF2-40B4-BE49-F238E27FC236}">
                <a16:creationId xmlns:a16="http://schemas.microsoft.com/office/drawing/2014/main" id="{A14484F0-6F52-9AA6-4A7F-2ED7660C9E48}"/>
              </a:ext>
            </a:extLst>
          </p:cNvPr>
          <p:cNvSpPr txBox="1"/>
          <p:nvPr/>
        </p:nvSpPr>
        <p:spPr>
          <a:xfrm>
            <a:off x="4283717" y="1590361"/>
            <a:ext cx="7592696" cy="4386321"/>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8" name="TextBox 17">
            <a:extLst>
              <a:ext uri="{FF2B5EF4-FFF2-40B4-BE49-F238E27FC236}">
                <a16:creationId xmlns:a16="http://schemas.microsoft.com/office/drawing/2014/main" id="{EF8498FB-5F09-7EFE-7868-7616D92E284A}"/>
              </a:ext>
            </a:extLst>
          </p:cNvPr>
          <p:cNvSpPr txBox="1"/>
          <p:nvPr/>
        </p:nvSpPr>
        <p:spPr>
          <a:xfrm>
            <a:off x="1879600" y="6400800"/>
            <a:ext cx="73406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Times New Roman"/>
                <a:cs typeface="Times New Roman"/>
              </a:rPr>
              <a:t>Dowell D, Brown S, Gyawali S, et al. Treatment for Opioid Use Disorder: Population Estimates — United States, 2022. MMWR </a:t>
            </a:r>
            <a:r>
              <a:rPr lang="en-US" sz="1200" err="1">
                <a:latin typeface="Times New Roman"/>
                <a:cs typeface="Times New Roman"/>
              </a:rPr>
              <a:t>Morb</a:t>
            </a:r>
            <a:r>
              <a:rPr lang="en-US" sz="1200" dirty="0">
                <a:latin typeface="Times New Roman"/>
                <a:cs typeface="Times New Roman"/>
              </a:rPr>
              <a:t> Mortal </a:t>
            </a:r>
            <a:r>
              <a:rPr lang="en-US" sz="1200" err="1">
                <a:latin typeface="Times New Roman"/>
                <a:cs typeface="Times New Roman"/>
              </a:rPr>
              <a:t>Wkly</a:t>
            </a:r>
            <a:r>
              <a:rPr lang="en-US" sz="1200" dirty="0">
                <a:latin typeface="Times New Roman"/>
                <a:cs typeface="Times New Roman"/>
              </a:rPr>
              <a:t> Rep 2024;73:567–574. DOI: </a:t>
            </a:r>
            <a:r>
              <a:rPr lang="en-US" sz="1200" dirty="0">
                <a:solidFill>
                  <a:srgbClr val="075290"/>
                </a:solidFill>
                <a:latin typeface="Times New Roman"/>
                <a:cs typeface="Times New Roman"/>
                <a:hlinkClick r:id="rId7"/>
              </a:rPr>
              <a:t>http://dx.doi.org/10.15585/mmwr.mm7325a1</a:t>
            </a:r>
            <a:endParaRPr lang="en-US" sz="1200" dirty="0">
              <a:latin typeface="Times New Roman"/>
              <a:cs typeface="Times New Roman"/>
            </a:endParaRPr>
          </a:p>
        </p:txBody>
      </p:sp>
    </p:spTree>
    <p:extLst>
      <p:ext uri="{BB962C8B-B14F-4D97-AF65-F5344CB8AC3E}">
        <p14:creationId xmlns:p14="http://schemas.microsoft.com/office/powerpoint/2010/main" val="1665764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00D30-5E92-1BB0-4E9A-0C69F7FD88F8}"/>
              </a:ext>
            </a:extLst>
          </p:cNvPr>
          <p:cNvSpPr>
            <a:spLocks noGrp="1"/>
          </p:cNvSpPr>
          <p:nvPr>
            <p:ph type="title"/>
          </p:nvPr>
        </p:nvSpPr>
        <p:spPr>
          <a:xfrm>
            <a:off x="838200" y="365125"/>
            <a:ext cx="10515600" cy="1325563"/>
          </a:xfrm>
        </p:spPr>
        <p:txBody>
          <a:bodyPr anchor="ctr">
            <a:normAutofit/>
          </a:bodyPr>
          <a:lstStyle/>
          <a:p>
            <a:r>
              <a:rPr lang="en-US"/>
              <a:t>Background</a:t>
            </a:r>
          </a:p>
        </p:txBody>
      </p:sp>
      <p:graphicFrame>
        <p:nvGraphicFramePr>
          <p:cNvPr id="12" name="Rectangle 1">
            <a:extLst>
              <a:ext uri="{FF2B5EF4-FFF2-40B4-BE49-F238E27FC236}">
                <a16:creationId xmlns:a16="http://schemas.microsoft.com/office/drawing/2014/main" id="{517FC0CE-833F-126A-FCE2-F11CE285F284}"/>
              </a:ext>
            </a:extLst>
          </p:cNvPr>
          <p:cNvGraphicFramePr>
            <a:graphicFrameLocks noGrp="1"/>
          </p:cNvGraphicFramePr>
          <p:nvPr>
            <p:ph idx="1"/>
          </p:nvPr>
        </p:nvGraphicFramePr>
        <p:xfrm>
          <a:off x="838200" y="169068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1" name="TextBox 380">
            <a:extLst>
              <a:ext uri="{FF2B5EF4-FFF2-40B4-BE49-F238E27FC236}">
                <a16:creationId xmlns:a16="http://schemas.microsoft.com/office/drawing/2014/main" id="{7F9EF61C-4048-0938-D76A-CE1B38A0F194}"/>
              </a:ext>
            </a:extLst>
          </p:cNvPr>
          <p:cNvSpPr txBox="1"/>
          <p:nvPr/>
        </p:nvSpPr>
        <p:spPr>
          <a:xfrm>
            <a:off x="845642" y="2774561"/>
            <a:ext cx="334881" cy="329786"/>
          </a:xfrm>
          <a:prstGeom prst="rect">
            <a:avLst/>
          </a:prstGeom>
          <a:solidFill>
            <a:schemeClr val="accent2">
              <a:lumMod val="20000"/>
              <a:lumOff val="80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82" name="TextBox 381">
            <a:extLst>
              <a:ext uri="{FF2B5EF4-FFF2-40B4-BE49-F238E27FC236}">
                <a16:creationId xmlns:a16="http://schemas.microsoft.com/office/drawing/2014/main" id="{2405D40E-B17F-273C-699F-5E50CFFDCD2E}"/>
              </a:ext>
            </a:extLst>
          </p:cNvPr>
          <p:cNvSpPr txBox="1"/>
          <p:nvPr/>
        </p:nvSpPr>
        <p:spPr>
          <a:xfrm>
            <a:off x="8170366" y="2755510"/>
            <a:ext cx="334881" cy="329786"/>
          </a:xfrm>
          <a:prstGeom prst="rect">
            <a:avLst/>
          </a:prstGeom>
          <a:solidFill>
            <a:schemeClr val="accent2">
              <a:lumMod val="20000"/>
              <a:lumOff val="80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83" name="TextBox 382">
            <a:extLst>
              <a:ext uri="{FF2B5EF4-FFF2-40B4-BE49-F238E27FC236}">
                <a16:creationId xmlns:a16="http://schemas.microsoft.com/office/drawing/2014/main" id="{44E4967A-A3B3-58EE-2B7C-02D8CA30B220}"/>
              </a:ext>
            </a:extLst>
          </p:cNvPr>
          <p:cNvSpPr txBox="1"/>
          <p:nvPr/>
        </p:nvSpPr>
        <p:spPr>
          <a:xfrm>
            <a:off x="4493716" y="2755510"/>
            <a:ext cx="334881" cy="329786"/>
          </a:xfrm>
          <a:prstGeom prst="rect">
            <a:avLst/>
          </a:prstGeom>
          <a:solidFill>
            <a:schemeClr val="accent2">
              <a:lumMod val="20000"/>
              <a:lumOff val="80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12" name="TextBox 411">
            <a:extLst>
              <a:ext uri="{FF2B5EF4-FFF2-40B4-BE49-F238E27FC236}">
                <a16:creationId xmlns:a16="http://schemas.microsoft.com/office/drawing/2014/main" id="{A14484F0-6F52-9AA6-4A7F-2ED7660C9E48}"/>
              </a:ext>
            </a:extLst>
          </p:cNvPr>
          <p:cNvSpPr txBox="1"/>
          <p:nvPr/>
        </p:nvSpPr>
        <p:spPr>
          <a:xfrm>
            <a:off x="7931792" y="1628461"/>
            <a:ext cx="3944621" cy="4367271"/>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9" name="TextBox 18">
            <a:extLst>
              <a:ext uri="{FF2B5EF4-FFF2-40B4-BE49-F238E27FC236}">
                <a16:creationId xmlns:a16="http://schemas.microsoft.com/office/drawing/2014/main" id="{A3C87E30-D597-E0AE-166B-63CCB3555C68}"/>
              </a:ext>
            </a:extLst>
          </p:cNvPr>
          <p:cNvSpPr txBox="1"/>
          <p:nvPr/>
        </p:nvSpPr>
        <p:spPr>
          <a:xfrm>
            <a:off x="1879600" y="6400800"/>
            <a:ext cx="73406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Times New Roman"/>
                <a:cs typeface="Times New Roman"/>
              </a:rPr>
              <a:t>Dowell D, Brown S, Gyawali S, et al. Treatment for Opioid Use Disorder: Population Estimates — United States, 2022. MMWR </a:t>
            </a:r>
            <a:r>
              <a:rPr lang="en-US" sz="1200" err="1">
                <a:latin typeface="Times New Roman"/>
                <a:cs typeface="Times New Roman"/>
              </a:rPr>
              <a:t>Morb</a:t>
            </a:r>
            <a:r>
              <a:rPr lang="en-US" sz="1200" dirty="0">
                <a:latin typeface="Times New Roman"/>
                <a:cs typeface="Times New Roman"/>
              </a:rPr>
              <a:t> Mortal </a:t>
            </a:r>
            <a:r>
              <a:rPr lang="en-US" sz="1200" err="1">
                <a:latin typeface="Times New Roman"/>
                <a:cs typeface="Times New Roman"/>
              </a:rPr>
              <a:t>Wkly</a:t>
            </a:r>
            <a:r>
              <a:rPr lang="en-US" sz="1200" dirty="0">
                <a:latin typeface="Times New Roman"/>
                <a:cs typeface="Times New Roman"/>
              </a:rPr>
              <a:t> Rep 2024;73:567–574. DOI: </a:t>
            </a:r>
            <a:r>
              <a:rPr lang="en-US" sz="1200" dirty="0">
                <a:solidFill>
                  <a:srgbClr val="075290"/>
                </a:solidFill>
                <a:latin typeface="Times New Roman"/>
                <a:cs typeface="Times New Roman"/>
                <a:hlinkClick r:id="rId8"/>
              </a:rPr>
              <a:t>http://dx.doi.org/10.15585/mmwr.mm7325a1</a:t>
            </a:r>
            <a:endParaRPr lang="en-US" sz="1200" dirty="0">
              <a:latin typeface="Times New Roman"/>
              <a:cs typeface="Times New Roman"/>
            </a:endParaRPr>
          </a:p>
        </p:txBody>
      </p:sp>
    </p:spTree>
    <p:extLst>
      <p:ext uri="{BB962C8B-B14F-4D97-AF65-F5344CB8AC3E}">
        <p14:creationId xmlns:p14="http://schemas.microsoft.com/office/powerpoint/2010/main" val="1169953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00D30-5E92-1BB0-4E9A-0C69F7FD88F8}"/>
              </a:ext>
            </a:extLst>
          </p:cNvPr>
          <p:cNvSpPr>
            <a:spLocks noGrp="1"/>
          </p:cNvSpPr>
          <p:nvPr>
            <p:ph type="title"/>
          </p:nvPr>
        </p:nvSpPr>
        <p:spPr>
          <a:xfrm>
            <a:off x="838200" y="365125"/>
            <a:ext cx="10515600" cy="1325563"/>
          </a:xfrm>
        </p:spPr>
        <p:txBody>
          <a:bodyPr anchor="ctr">
            <a:normAutofit/>
          </a:bodyPr>
          <a:lstStyle/>
          <a:p>
            <a:r>
              <a:rPr lang="en-US"/>
              <a:t>Background</a:t>
            </a:r>
          </a:p>
        </p:txBody>
      </p:sp>
      <p:graphicFrame>
        <p:nvGraphicFramePr>
          <p:cNvPr id="12" name="Rectangle 1">
            <a:extLst>
              <a:ext uri="{FF2B5EF4-FFF2-40B4-BE49-F238E27FC236}">
                <a16:creationId xmlns:a16="http://schemas.microsoft.com/office/drawing/2014/main" id="{517FC0CE-833F-126A-FCE2-F11CE285F284}"/>
              </a:ext>
            </a:extLst>
          </p:cNvPr>
          <p:cNvGraphicFramePr>
            <a:graphicFrameLocks noGrp="1"/>
          </p:cNvGraphicFramePr>
          <p:nvPr>
            <p:ph idx="1"/>
            <p:extLst>
              <p:ext uri="{D42A27DB-BD31-4B8C-83A1-F6EECF244321}">
                <p14:modId xmlns:p14="http://schemas.microsoft.com/office/powerpoint/2010/main" val="409855449"/>
              </p:ext>
            </p:extLst>
          </p:nvPr>
        </p:nvGraphicFramePr>
        <p:xfrm>
          <a:off x="838200" y="169068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1" name="TextBox 380">
            <a:extLst>
              <a:ext uri="{FF2B5EF4-FFF2-40B4-BE49-F238E27FC236}">
                <a16:creationId xmlns:a16="http://schemas.microsoft.com/office/drawing/2014/main" id="{7F9EF61C-4048-0938-D76A-CE1B38A0F194}"/>
              </a:ext>
            </a:extLst>
          </p:cNvPr>
          <p:cNvSpPr txBox="1"/>
          <p:nvPr/>
        </p:nvSpPr>
        <p:spPr>
          <a:xfrm>
            <a:off x="845642" y="2774561"/>
            <a:ext cx="334881" cy="329786"/>
          </a:xfrm>
          <a:prstGeom prst="rect">
            <a:avLst/>
          </a:prstGeom>
          <a:solidFill>
            <a:schemeClr val="accent2">
              <a:lumMod val="20000"/>
              <a:lumOff val="80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82" name="TextBox 381">
            <a:extLst>
              <a:ext uri="{FF2B5EF4-FFF2-40B4-BE49-F238E27FC236}">
                <a16:creationId xmlns:a16="http://schemas.microsoft.com/office/drawing/2014/main" id="{2405D40E-B17F-273C-699F-5E50CFFDCD2E}"/>
              </a:ext>
            </a:extLst>
          </p:cNvPr>
          <p:cNvSpPr txBox="1"/>
          <p:nvPr/>
        </p:nvSpPr>
        <p:spPr>
          <a:xfrm>
            <a:off x="8170366" y="2755510"/>
            <a:ext cx="334881" cy="329786"/>
          </a:xfrm>
          <a:prstGeom prst="rect">
            <a:avLst/>
          </a:prstGeom>
          <a:solidFill>
            <a:schemeClr val="accent2">
              <a:lumMod val="20000"/>
              <a:lumOff val="80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83" name="TextBox 382">
            <a:extLst>
              <a:ext uri="{FF2B5EF4-FFF2-40B4-BE49-F238E27FC236}">
                <a16:creationId xmlns:a16="http://schemas.microsoft.com/office/drawing/2014/main" id="{44E4967A-A3B3-58EE-2B7C-02D8CA30B220}"/>
              </a:ext>
            </a:extLst>
          </p:cNvPr>
          <p:cNvSpPr txBox="1"/>
          <p:nvPr/>
        </p:nvSpPr>
        <p:spPr>
          <a:xfrm>
            <a:off x="4493716" y="2755510"/>
            <a:ext cx="334881" cy="329786"/>
          </a:xfrm>
          <a:prstGeom prst="rect">
            <a:avLst/>
          </a:prstGeom>
          <a:solidFill>
            <a:schemeClr val="accent2">
              <a:lumMod val="20000"/>
              <a:lumOff val="80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9" name="TextBox 18">
            <a:extLst>
              <a:ext uri="{FF2B5EF4-FFF2-40B4-BE49-F238E27FC236}">
                <a16:creationId xmlns:a16="http://schemas.microsoft.com/office/drawing/2014/main" id="{7329855D-F65D-735A-3EAE-E4F1855393CB}"/>
              </a:ext>
            </a:extLst>
          </p:cNvPr>
          <p:cNvSpPr txBox="1"/>
          <p:nvPr/>
        </p:nvSpPr>
        <p:spPr>
          <a:xfrm>
            <a:off x="1879600" y="6400800"/>
            <a:ext cx="73406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Times New Roman"/>
                <a:cs typeface="Times New Roman"/>
              </a:rPr>
              <a:t>Dowell D, Brown S, Gyawali S, et al. Treatment for Opioid Use Disorder: Population Estimates — United States, 2022. MMWR </a:t>
            </a:r>
            <a:r>
              <a:rPr lang="en-US" sz="1200" err="1">
                <a:latin typeface="Times New Roman"/>
                <a:cs typeface="Times New Roman"/>
              </a:rPr>
              <a:t>Morb</a:t>
            </a:r>
            <a:r>
              <a:rPr lang="en-US" sz="1200" dirty="0">
                <a:latin typeface="Times New Roman"/>
                <a:cs typeface="Times New Roman"/>
              </a:rPr>
              <a:t> Mortal </a:t>
            </a:r>
            <a:r>
              <a:rPr lang="en-US" sz="1200" err="1">
                <a:latin typeface="Times New Roman"/>
                <a:cs typeface="Times New Roman"/>
              </a:rPr>
              <a:t>Wkly</a:t>
            </a:r>
            <a:r>
              <a:rPr lang="en-US" sz="1200" dirty="0">
                <a:latin typeface="Times New Roman"/>
                <a:cs typeface="Times New Roman"/>
              </a:rPr>
              <a:t> Rep 2024;73:567–574. DOI: </a:t>
            </a:r>
            <a:r>
              <a:rPr lang="en-US" sz="1200" dirty="0">
                <a:solidFill>
                  <a:srgbClr val="075290"/>
                </a:solidFill>
                <a:latin typeface="Times New Roman"/>
                <a:cs typeface="Times New Roman"/>
                <a:hlinkClick r:id="rId8"/>
              </a:rPr>
              <a:t>http://dx.doi.org/10.15585/mmwr.mm7325a1</a:t>
            </a:r>
            <a:endParaRPr lang="en-US" sz="1200" dirty="0">
              <a:latin typeface="Times New Roman"/>
              <a:cs typeface="Times New Roman"/>
            </a:endParaRPr>
          </a:p>
        </p:txBody>
      </p:sp>
    </p:spTree>
    <p:extLst>
      <p:ext uri="{BB962C8B-B14F-4D97-AF65-F5344CB8AC3E}">
        <p14:creationId xmlns:p14="http://schemas.microsoft.com/office/powerpoint/2010/main" val="1845774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39628-021D-1CC9-F03D-CC6CC287D495}"/>
              </a:ext>
            </a:extLst>
          </p:cNvPr>
          <p:cNvSpPr>
            <a:spLocks noGrp="1"/>
          </p:cNvSpPr>
          <p:nvPr>
            <p:ph type="title"/>
          </p:nvPr>
        </p:nvSpPr>
        <p:spPr>
          <a:xfrm>
            <a:off x="838200" y="365125"/>
            <a:ext cx="10515600" cy="1325563"/>
          </a:xfrm>
        </p:spPr>
        <p:txBody>
          <a:bodyPr anchor="ctr">
            <a:normAutofit/>
          </a:bodyPr>
          <a:lstStyle/>
          <a:p>
            <a:r>
              <a:rPr lang="en-US"/>
              <a:t>Project Aims</a:t>
            </a:r>
          </a:p>
        </p:txBody>
      </p:sp>
      <p:graphicFrame>
        <p:nvGraphicFramePr>
          <p:cNvPr id="7" name="Content Placeholder 2">
            <a:extLst>
              <a:ext uri="{FF2B5EF4-FFF2-40B4-BE49-F238E27FC236}">
                <a16:creationId xmlns:a16="http://schemas.microsoft.com/office/drawing/2014/main" id="{4713D8B7-EE26-FC89-ED08-C752CE01E30C}"/>
              </a:ext>
            </a:extLst>
          </p:cNvPr>
          <p:cNvGraphicFramePr>
            <a:graphicFrameLocks noGrp="1"/>
          </p:cNvGraphicFramePr>
          <p:nvPr>
            <p:ph idx="1"/>
            <p:extLst>
              <p:ext uri="{D42A27DB-BD31-4B8C-83A1-F6EECF244321}">
                <p14:modId xmlns:p14="http://schemas.microsoft.com/office/powerpoint/2010/main" val="1219453366"/>
              </p:ext>
            </p:extLst>
          </p:nvPr>
        </p:nvGraphicFramePr>
        <p:xfrm>
          <a:off x="838200" y="15462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2804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F940-8FEC-5AB8-7C24-1B83C4A6EDA4}"/>
              </a:ext>
            </a:extLst>
          </p:cNvPr>
          <p:cNvSpPr>
            <a:spLocks noGrp="1"/>
          </p:cNvSpPr>
          <p:nvPr>
            <p:ph type="title"/>
          </p:nvPr>
        </p:nvSpPr>
        <p:spPr>
          <a:xfrm>
            <a:off x="484188" y="381000"/>
            <a:ext cx="3932237" cy="711200"/>
          </a:xfrm>
        </p:spPr>
        <p:txBody>
          <a:bodyPr anchor="b">
            <a:normAutofit/>
          </a:bodyPr>
          <a:lstStyle/>
          <a:p>
            <a:r>
              <a:rPr lang="en-US"/>
              <a:t>Program Participants</a:t>
            </a:r>
          </a:p>
        </p:txBody>
      </p:sp>
      <p:graphicFrame>
        <p:nvGraphicFramePr>
          <p:cNvPr id="5" name="Content Placeholder 2">
            <a:extLst>
              <a:ext uri="{FF2B5EF4-FFF2-40B4-BE49-F238E27FC236}">
                <a16:creationId xmlns:a16="http://schemas.microsoft.com/office/drawing/2014/main" id="{855F6ADD-B419-5A0A-8119-6E9FB7DEF6C2}"/>
              </a:ext>
            </a:extLst>
          </p:cNvPr>
          <p:cNvGraphicFramePr>
            <a:graphicFrameLocks noGrp="1"/>
          </p:cNvGraphicFramePr>
          <p:nvPr>
            <p:ph idx="1"/>
            <p:extLst>
              <p:ext uri="{D42A27DB-BD31-4B8C-83A1-F6EECF244321}">
                <p14:modId xmlns:p14="http://schemas.microsoft.com/office/powerpoint/2010/main" val="1040591883"/>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group of people smiling for a selfie&#10;&#10;Description automatically generated">
            <a:extLst>
              <a:ext uri="{FF2B5EF4-FFF2-40B4-BE49-F238E27FC236}">
                <a16:creationId xmlns:a16="http://schemas.microsoft.com/office/drawing/2014/main" id="{5ACBD0F7-13BE-98C0-46DB-03D54A4CCCA0}"/>
              </a:ext>
            </a:extLst>
          </p:cNvPr>
          <p:cNvPicPr>
            <a:picLocks noChangeAspect="1"/>
          </p:cNvPicPr>
          <p:nvPr/>
        </p:nvPicPr>
        <p:blipFill>
          <a:blip r:embed="rId8"/>
          <a:stretch>
            <a:fillRect/>
          </a:stretch>
        </p:blipFill>
        <p:spPr>
          <a:xfrm>
            <a:off x="261816" y="1779587"/>
            <a:ext cx="4376980" cy="3289300"/>
          </a:xfrm>
          <a:prstGeom prst="rect">
            <a:avLst/>
          </a:prstGeom>
        </p:spPr>
      </p:pic>
    </p:spTree>
    <p:extLst>
      <p:ext uri="{BB962C8B-B14F-4D97-AF65-F5344CB8AC3E}">
        <p14:creationId xmlns:p14="http://schemas.microsoft.com/office/powerpoint/2010/main" val="1021323141"/>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87C3-E46A-A2BF-D740-5AA982C91813}"/>
              </a:ext>
            </a:extLst>
          </p:cNvPr>
          <p:cNvSpPr>
            <a:spLocks noGrp="1"/>
          </p:cNvSpPr>
          <p:nvPr>
            <p:ph type="title"/>
          </p:nvPr>
        </p:nvSpPr>
        <p:spPr>
          <a:xfrm>
            <a:off x="838200" y="365125"/>
            <a:ext cx="10515600" cy="1325563"/>
          </a:xfrm>
        </p:spPr>
        <p:txBody>
          <a:bodyPr anchor="ctr">
            <a:normAutofit/>
          </a:bodyPr>
          <a:lstStyle/>
          <a:p>
            <a:r>
              <a:rPr lang="en-US">
                <a:latin typeface="Times New Roman"/>
                <a:cs typeface="Times New Roman"/>
              </a:rPr>
              <a:t>Methods</a:t>
            </a:r>
          </a:p>
        </p:txBody>
      </p:sp>
      <p:graphicFrame>
        <p:nvGraphicFramePr>
          <p:cNvPr id="3" name="Content Placeholder 2">
            <a:extLst>
              <a:ext uri="{FF2B5EF4-FFF2-40B4-BE49-F238E27FC236}">
                <a16:creationId xmlns:a16="http://schemas.microsoft.com/office/drawing/2014/main" id="{B8A0B166-82BE-42F9-0D50-7C021FAF8D91}"/>
              </a:ext>
            </a:extLst>
          </p:cNvPr>
          <p:cNvGraphicFramePr>
            <a:graphicFrameLocks noGrp="1"/>
          </p:cNvGraphicFramePr>
          <p:nvPr>
            <p:ph idx="1"/>
            <p:extLst>
              <p:ext uri="{D42A27DB-BD31-4B8C-83A1-F6EECF244321}">
                <p14:modId xmlns:p14="http://schemas.microsoft.com/office/powerpoint/2010/main" val="3496679330"/>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79223565"/>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77FF-67F3-331F-47E8-3274F0F07C86}"/>
              </a:ext>
            </a:extLst>
          </p:cNvPr>
          <p:cNvSpPr>
            <a:spLocks noGrp="1"/>
          </p:cNvSpPr>
          <p:nvPr>
            <p:ph type="title"/>
          </p:nvPr>
        </p:nvSpPr>
        <p:spPr/>
        <p:txBody>
          <a:bodyPr/>
          <a:lstStyle/>
          <a:p>
            <a:r>
              <a:rPr lang="en-US" dirty="0">
                <a:cs typeface="Calibri Light"/>
              </a:rPr>
              <a:t>Process</a:t>
            </a:r>
            <a:endParaRPr lang="en-US" dirty="0"/>
          </a:p>
        </p:txBody>
      </p:sp>
      <p:graphicFrame>
        <p:nvGraphicFramePr>
          <p:cNvPr id="704" name="Content Placeholder 703">
            <a:extLst>
              <a:ext uri="{FF2B5EF4-FFF2-40B4-BE49-F238E27FC236}">
                <a16:creationId xmlns:a16="http://schemas.microsoft.com/office/drawing/2014/main" id="{190F9F28-50B2-5597-04A6-44BDEDAA70C0}"/>
              </a:ext>
            </a:extLst>
          </p:cNvPr>
          <p:cNvGraphicFramePr>
            <a:graphicFrameLocks noGrp="1"/>
          </p:cNvGraphicFramePr>
          <p:nvPr>
            <p:ph idx="1"/>
          </p:nvPr>
        </p:nvGraphicFramePr>
        <p:xfrm>
          <a:off x="1722524" y="137805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595" name="TextBox 6594">
            <a:extLst>
              <a:ext uri="{FF2B5EF4-FFF2-40B4-BE49-F238E27FC236}">
                <a16:creationId xmlns:a16="http://schemas.microsoft.com/office/drawing/2014/main" id="{6D3D8CED-14E0-B181-C86A-58D84153188F}"/>
              </a:ext>
            </a:extLst>
          </p:cNvPr>
          <p:cNvSpPr txBox="1"/>
          <p:nvPr/>
        </p:nvSpPr>
        <p:spPr>
          <a:xfrm>
            <a:off x="178364" y="1814783"/>
            <a:ext cx="2867849"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cs typeface="Calibri"/>
              </a:rPr>
              <a:t>Year 1</a:t>
            </a:r>
          </a:p>
          <a:p>
            <a:endParaRPr lang="en-US" sz="2800" dirty="0">
              <a:cs typeface="Calibri"/>
            </a:endParaRPr>
          </a:p>
          <a:p>
            <a:endParaRPr lang="en-US" sz="2800" dirty="0">
              <a:cs typeface="Calibri"/>
            </a:endParaRPr>
          </a:p>
          <a:p>
            <a:r>
              <a:rPr lang="en-US" sz="2800" dirty="0">
                <a:cs typeface="Calibri"/>
              </a:rPr>
              <a:t>Year 2</a:t>
            </a:r>
          </a:p>
          <a:p>
            <a:endParaRPr lang="en-US" sz="2800" dirty="0">
              <a:cs typeface="Calibri"/>
            </a:endParaRPr>
          </a:p>
          <a:p>
            <a:endParaRPr lang="en-US" sz="2800" dirty="0">
              <a:cs typeface="Calibri"/>
            </a:endParaRPr>
          </a:p>
          <a:p>
            <a:r>
              <a:rPr lang="en-US" sz="2800" dirty="0">
                <a:cs typeface="Calibri"/>
              </a:rPr>
              <a:t>Year 2.5 </a:t>
            </a:r>
          </a:p>
          <a:p>
            <a:r>
              <a:rPr lang="en-US" sz="2000" dirty="0">
                <a:highlight>
                  <a:srgbClr val="FFFF00"/>
                </a:highlight>
                <a:cs typeface="Calibri"/>
              </a:rPr>
              <a:t>(removal </a:t>
            </a:r>
          </a:p>
          <a:p>
            <a:r>
              <a:rPr lang="en-US" sz="2000" dirty="0">
                <a:highlight>
                  <a:srgbClr val="FFFF00"/>
                </a:highlight>
                <a:cs typeface="Calibri"/>
              </a:rPr>
              <a:t>of X-waiver)</a:t>
            </a:r>
            <a:endParaRPr lang="en-US" sz="1600" dirty="0">
              <a:highlight>
                <a:srgbClr val="FFFF00"/>
              </a:highlight>
              <a:cs typeface="Calibri" panose="020F0502020204030204"/>
            </a:endParaRPr>
          </a:p>
        </p:txBody>
      </p:sp>
      <p:cxnSp>
        <p:nvCxnSpPr>
          <p:cNvPr id="6597" name="Straight Arrow Connector 6596">
            <a:extLst>
              <a:ext uri="{FF2B5EF4-FFF2-40B4-BE49-F238E27FC236}">
                <a16:creationId xmlns:a16="http://schemas.microsoft.com/office/drawing/2014/main" id="{04DD9E9B-D1FD-3A4F-6A52-739A51E27963}"/>
              </a:ext>
            </a:extLst>
          </p:cNvPr>
          <p:cNvCxnSpPr>
            <a:cxnSpLocks/>
          </p:cNvCxnSpPr>
          <p:nvPr/>
        </p:nvCxnSpPr>
        <p:spPr>
          <a:xfrm>
            <a:off x="178364" y="2886518"/>
            <a:ext cx="3432937" cy="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6598" name="Straight Arrow Connector 6597">
            <a:extLst>
              <a:ext uri="{FF2B5EF4-FFF2-40B4-BE49-F238E27FC236}">
                <a16:creationId xmlns:a16="http://schemas.microsoft.com/office/drawing/2014/main" id="{A08BA414-E4AD-B097-580E-BDF246C39BCA}"/>
              </a:ext>
            </a:extLst>
          </p:cNvPr>
          <p:cNvCxnSpPr>
            <a:cxnSpLocks/>
          </p:cNvCxnSpPr>
          <p:nvPr/>
        </p:nvCxnSpPr>
        <p:spPr>
          <a:xfrm>
            <a:off x="257283" y="4252634"/>
            <a:ext cx="1756712" cy="0"/>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6646" name="TextBox 6645">
            <a:extLst>
              <a:ext uri="{FF2B5EF4-FFF2-40B4-BE49-F238E27FC236}">
                <a16:creationId xmlns:a16="http://schemas.microsoft.com/office/drawing/2014/main" id="{41B3E10B-984D-E339-AFEB-2D37D224F171}"/>
              </a:ext>
            </a:extLst>
          </p:cNvPr>
          <p:cNvSpPr txBox="1"/>
          <p:nvPr/>
        </p:nvSpPr>
        <p:spPr>
          <a:xfrm>
            <a:off x="5211678" y="827851"/>
            <a:ext cx="65622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cs typeface="Calibri"/>
              </a:rPr>
              <a:t>Students                                                  </a:t>
            </a:r>
            <a:r>
              <a:rPr lang="en-US" sz="2000" b="1" dirty="0" err="1">
                <a:cs typeface="Calibri"/>
              </a:rPr>
              <a:t>Housestaff</a:t>
            </a:r>
            <a:r>
              <a:rPr lang="en-US" sz="2000" b="1" dirty="0">
                <a:cs typeface="Calibri"/>
              </a:rPr>
              <a:t>/Faculty</a:t>
            </a:r>
          </a:p>
        </p:txBody>
      </p:sp>
      <p:sp>
        <p:nvSpPr>
          <p:cNvPr id="3" name="TextBox 2">
            <a:extLst>
              <a:ext uri="{FF2B5EF4-FFF2-40B4-BE49-F238E27FC236}">
                <a16:creationId xmlns:a16="http://schemas.microsoft.com/office/drawing/2014/main" id="{99FEA094-93D2-B993-6EB2-75391FA494A3}"/>
              </a:ext>
            </a:extLst>
          </p:cNvPr>
          <p:cNvSpPr txBox="1"/>
          <p:nvPr/>
        </p:nvSpPr>
        <p:spPr>
          <a:xfrm>
            <a:off x="178364" y="4351757"/>
            <a:ext cx="12059760" cy="1802541"/>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7725069"/>
      </p:ext>
    </p:extLst>
  </p:cSld>
  <p:clrMapOvr>
    <a:masterClrMapping/>
  </p:clrMapOvr>
</p:sld>
</file>

<file path=ppt/theme/theme1.xml><?xml version="1.0" encoding="utf-8"?>
<a:theme xmlns:a="http://schemas.openxmlformats.org/drawingml/2006/main" name="1_Office Theme">
  <a:themeElements>
    <a:clrScheme name="Custom 44">
      <a:dk1>
        <a:srgbClr val="000000"/>
      </a:dk1>
      <a:lt1>
        <a:srgbClr val="FFFFFF"/>
      </a:lt1>
      <a:dk2>
        <a:srgbClr val="44546A"/>
      </a:dk2>
      <a:lt2>
        <a:srgbClr val="E7E6E6"/>
      </a:lt2>
      <a:accent1>
        <a:srgbClr val="4472C4"/>
      </a:accent1>
      <a:accent2>
        <a:srgbClr val="ED7D31"/>
      </a:accent2>
      <a:accent3>
        <a:srgbClr val="A5A5A5"/>
      </a:accent3>
      <a:accent4>
        <a:srgbClr val="009192"/>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rence_template  -  Read-Only" id="{56F0840D-B657-4120-A4BB-9290AAEA1C95}" vid="{9E200BD3-2D74-4B0C-951B-5084DA6683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1_Office Theme</Template>
  <TotalTime>2592</TotalTime>
  <Words>1470</Words>
  <Application>Microsoft Office PowerPoint</Application>
  <PresentationFormat>Widescreen</PresentationFormat>
  <Paragraphs>173</Paragraphs>
  <Slides>16</Slides>
  <Notes>10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vt:lpstr>
      <vt:lpstr>Calibri</vt:lpstr>
      <vt:lpstr>Calibri Light</vt:lpstr>
      <vt:lpstr>Segoe UI</vt:lpstr>
      <vt:lpstr>Times New Roman</vt:lpstr>
      <vt:lpstr>urw-din</vt:lpstr>
      <vt:lpstr>1_Office Theme</vt:lpstr>
      <vt:lpstr>TEACH UP: Teaching Excellence in Addiction Care at the Hospitals of the University of Pennsylvania  Implementation of a Substance Use Curriculum  in an Academic Medical Center </vt:lpstr>
      <vt:lpstr>Disclosures</vt:lpstr>
      <vt:lpstr>Background</vt:lpstr>
      <vt:lpstr>Background</vt:lpstr>
      <vt:lpstr>Background</vt:lpstr>
      <vt:lpstr>Project Aims</vt:lpstr>
      <vt:lpstr>Program Participants</vt:lpstr>
      <vt:lpstr>Methods</vt:lpstr>
      <vt:lpstr>Process</vt:lpstr>
      <vt:lpstr>Process</vt:lpstr>
      <vt:lpstr>Educational Evaluation Results</vt:lpstr>
      <vt:lpstr>Results – MS2s on MOUD Clinic Shadowing</vt:lpstr>
      <vt:lpstr>Results – Clinical Impacts</vt:lpstr>
      <vt:lpstr>Conclusions</vt:lpstr>
      <vt:lpstr>Implications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Arora, Maya K</dc:creator>
  <cp:lastModifiedBy>Gehri, Gilly</cp:lastModifiedBy>
  <cp:revision>101</cp:revision>
  <dcterms:created xsi:type="dcterms:W3CDTF">2024-10-29T13:13:35Z</dcterms:created>
  <dcterms:modified xsi:type="dcterms:W3CDTF">2024-11-14T16:29:18Z</dcterms:modified>
</cp:coreProperties>
</file>