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48" r:id="rId2"/>
    <p:sldMasterId id="2147483857" r:id="rId3"/>
  </p:sldMasterIdLst>
  <p:notesMasterIdLst>
    <p:notesMasterId r:id="rId29"/>
  </p:notesMasterIdLst>
  <p:sldIdLst>
    <p:sldId id="258" r:id="rId4"/>
    <p:sldId id="312" r:id="rId5"/>
    <p:sldId id="313" r:id="rId6"/>
    <p:sldId id="314" r:id="rId7"/>
    <p:sldId id="276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4" r:id="rId16"/>
    <p:sldId id="325" r:id="rId17"/>
    <p:sldId id="326" r:id="rId18"/>
    <p:sldId id="327" r:id="rId19"/>
    <p:sldId id="335" r:id="rId20"/>
    <p:sldId id="302" r:id="rId21"/>
    <p:sldId id="323" r:id="rId22"/>
    <p:sldId id="328" r:id="rId23"/>
    <p:sldId id="329" r:id="rId24"/>
    <p:sldId id="330" r:id="rId25"/>
    <p:sldId id="331" r:id="rId26"/>
    <p:sldId id="333" r:id="rId27"/>
    <p:sldId id="334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D"/>
    <a:srgbClr val="CA0000"/>
    <a:srgbClr val="800000"/>
    <a:srgbClr val="EAAA00"/>
    <a:srgbClr val="ACA863"/>
    <a:srgbClr val="C4C487"/>
    <a:srgbClr val="E18727"/>
    <a:srgbClr val="FFD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B040B7-3FC4-4C98-87EF-086AAB736785}" v="203" dt="2024-11-14T20:51:38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/>
    <p:restoredTop sz="85465" autoAdjust="0"/>
  </p:normalViewPr>
  <p:slideViewPr>
    <p:cSldViewPr snapToGrid="0">
      <p:cViewPr varScale="1">
        <p:scale>
          <a:sx n="79" d="100"/>
          <a:sy n="79" d="100"/>
        </p:scale>
        <p:origin x="14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de40c60cc20d49/Desktop/Fellowship/EtOH%20Screen%20Project/AUD%20outcomes%20by%20race%20-%20AMERS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40309689772383"/>
          <c:y val="3.6894541298117402E-2"/>
          <c:w val="0.7276537154167203"/>
          <c:h val="0.89166820201027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Sheet1!$O$14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Sheet1!$N$15:$N$16</c:f>
              <c:strCache>
                <c:ptCount val="2"/>
                <c:pt idx="0">
                  <c:v>Diagnosis of AUD</c:v>
                </c:pt>
                <c:pt idx="1">
                  <c:v>Prescribed MAUD</c:v>
                </c:pt>
              </c:strCache>
            </c:strRef>
          </c:cat>
          <c:val>
            <c:numRef>
              <c:f>Sheet1!$O$15:$O$16</c:f>
              <c:numCache>
                <c:formatCode>0.00%</c:formatCode>
                <c:ptCount val="2"/>
                <c:pt idx="0">
                  <c:v>3.2055311125078569E-2</c:v>
                </c:pt>
                <c:pt idx="1">
                  <c:v>5.2078656729819522E-3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6E-4E41-986C-BB701C9A2CBA}"/>
            </c:ext>
          </c:extLst>
        </c:ser>
        <c:ser>
          <c:idx val="1"/>
          <c:order val="1"/>
          <c:tx>
            <c:strRef>
              <c:f>Sheet1!$P$14</c:f>
              <c:strCache>
                <c:ptCount val="1"/>
                <c:pt idx="0">
                  <c:v>Non-Black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Sheet1!$N$15:$N$16</c:f>
              <c:strCache>
                <c:ptCount val="2"/>
                <c:pt idx="0">
                  <c:v>Diagnosis of AUD</c:v>
                </c:pt>
                <c:pt idx="1">
                  <c:v>Prescribed MAUD</c:v>
                </c:pt>
              </c:strCache>
            </c:strRef>
          </c:cat>
          <c:val>
            <c:numRef>
              <c:f>Sheet1!$P$15:$P$16</c:f>
              <c:numCache>
                <c:formatCode>0.00%</c:formatCode>
                <c:ptCount val="2"/>
                <c:pt idx="0">
                  <c:v>2.3169864960909736E-2</c:v>
                </c:pt>
                <c:pt idx="1">
                  <c:v>7.5337597725657424E-3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6E-4E41-986C-BB701C9A2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0189951"/>
        <c:axId val="260195231"/>
      </c:barChart>
      <c:catAx>
        <c:axId val="260189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0195231"/>
        <c:crosses val="autoZero"/>
        <c:auto val="1"/>
        <c:lblAlgn val="ctr"/>
        <c:lblOffset val="100"/>
        <c:noMultiLvlLbl val="0"/>
      </c:catAx>
      <c:valAx>
        <c:axId val="26019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Percentage of Priimary</a:t>
                </a:r>
                <a:r>
                  <a:rPr lang="en-US" sz="1800" baseline="0"/>
                  <a:t> Care Population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0"/>
              <c:y val="0.169780314973154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0189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522901338152403"/>
          <c:y val="0.33967116584637713"/>
          <c:w val="0.12571250699195385"/>
          <c:h val="0.261039386476007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D8188D-822B-F087-83F1-1D73520054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41A174-F222-027D-26E3-45503A3523B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2FAC3C-10C4-D849-A49F-D10F70610177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931D610-0FE6-55DA-54AA-1AC8E34D2F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F4BF800-8EA5-0C4D-5A7A-BC4EB74DA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A2EEE-9ECD-8080-A300-2717780828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B9FDE-106E-CCC1-15CB-51A2151E8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E16682-F188-9A4C-9D1B-33D1B7B50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https://www.uspreventiveservicestaskforce.org/uspstf/document/evidence-summary/unhealthy-alcohol-use-in-adolescents-and-adults-screening-and-behavioral-counseling-interventions</a:t>
            </a:r>
          </a:p>
          <a:p>
            <a:r>
              <a:rPr lang="en-US" dirty="0"/>
              <a:t>https://jamanetwork.com/journals/jama/article-abstract/2811435?resultClick=1#google_vignette</a:t>
            </a:r>
          </a:p>
          <a:p>
            <a:r>
              <a:rPr lang="en-US" dirty="0"/>
              <a:t>https://www.nejm.org/doi/full/10.1056/NEJMcp042262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E16682-F188-9A4C-9D1B-33D1B7B5060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89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https://www.ncbi.nlm.nih.gov/pmc/articles/PMC9640516/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E16682-F188-9A4C-9D1B-33D1B7B5060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5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https://cdsic.ahrq.gov/cdsic/patient-centered-clinical-cds-infographic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E16682-F188-9A4C-9D1B-33D1B7B5060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5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E16682-F188-9A4C-9D1B-33D1B7B5060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7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1498/40,673 visits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E16682-F188-9A4C-9D1B-33D1B7B5060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92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E16682-F188-9A4C-9D1B-33D1B7B5060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66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E16682-F188-9A4C-9D1B-33D1B7B5060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6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F62FB0F9-AEC4-1EEE-B648-7F29B05E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4816475"/>
            <a:ext cx="24018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94540" y="3666307"/>
            <a:ext cx="6781619" cy="6792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31180903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736837"/>
            <a:ext cx="6477000" cy="5616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BF2FD1-2266-476C-167B-8ABAF3E50BA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17C07-F8CF-B94B-8864-B7BF1E37DC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56D55EE-CF76-8E1B-CFD7-65636DCE6C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7344" y="1386713"/>
            <a:ext cx="51511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178C81D-3235-7346-A9A3-671AF0625D3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193536" y="1386713"/>
            <a:ext cx="51511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4AB326A-718C-49CD-F9AB-4BE5664993E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6055E-4433-7790-9E0A-50C100E5E413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0498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67B86268-2ADD-7AF9-F235-8F17BF1B5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963" y="-12700"/>
            <a:ext cx="6026150" cy="6188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5400" tIns="25400" rIns="25400" bIns="2540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736837"/>
            <a:ext cx="5471161" cy="5616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Primary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847344" y="1340993"/>
            <a:ext cx="51511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D05280E-F3C7-A00F-5E13-9FD81098D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2EA80-BE6B-E344-8447-F3D5E50477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16D2221-B78A-05CD-A414-46F048E21B3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When applicable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D11EF-DEC1-9124-3658-EA742801147D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49558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9F343ABF-5D5C-4B25-AF0D-9884A165C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963" y="-12700"/>
            <a:ext cx="6026150" cy="6188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5400" tIns="25400" rIns="25400" bIns="2540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E08A2A6-D8F4-98A0-FAE3-EC1C5577C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23254" r="35545" b="32388"/>
          <a:stretch>
            <a:fillRect/>
          </a:stretch>
        </p:blipFill>
        <p:spPr bwMode="auto">
          <a:xfrm>
            <a:off x="6176963" y="-20638"/>
            <a:ext cx="6026150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736837"/>
            <a:ext cx="5471161" cy="5616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Primary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847344" y="1340993"/>
            <a:ext cx="51511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325FD5D-2460-B6C1-F73B-816F8219E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77D26-7885-6D4D-BAAF-C80CCEE087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8DECB-D81A-880D-C048-1DB69B97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88BAFD2-BF16-7AB2-E338-31B11693221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81760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37808951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E79413E-0E02-E44C-A19B-082928CA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0" r="34688" b="26849"/>
          <a:stretch>
            <a:fillRect/>
          </a:stretch>
        </p:blipFill>
        <p:spPr bwMode="auto">
          <a:xfrm>
            <a:off x="0" y="0"/>
            <a:ext cx="6029325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5681" y="736837"/>
            <a:ext cx="5491842" cy="5616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Primary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505721" y="1340993"/>
            <a:ext cx="51511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C53EA02-A794-37E5-7E64-2B166C3EBD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C9627-2307-6541-986E-63894A3A29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1AA50D0-4FD4-BE86-C043-234542144D3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0F302-DE54-5D8E-FB88-00E94533364F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3976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52F38102-4678-84B4-E9FF-220004816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024563" cy="6162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5400" tIns="25400" rIns="25400" bIns="2540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5681" y="736837"/>
            <a:ext cx="5491842" cy="5616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Primary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505721" y="1340993"/>
            <a:ext cx="51511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B6D81A6-E6CB-7D74-FD90-DFC73F7D6F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0D6FD-F244-7D44-8CF0-4CB99C4A9A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44E1A03-4286-19FF-3A49-697183AD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4CAE3B7-B361-674B-374C-7BBF0D8FADE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35456968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5899262D-3778-2943-48E1-16E0F0189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024563" cy="6162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5400" tIns="25400" rIns="25400" bIns="2540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5681" y="736837"/>
            <a:ext cx="5491842" cy="5616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Primary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505721" y="1340993"/>
            <a:ext cx="51511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6024563" cy="616305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3282457-E51D-9228-B1F8-6D29823CB3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C9B36-9A44-C040-A2E0-8C9AC8A36C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5B6E70-A2B8-3C6F-9F30-F09EC71D078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B73B59E-DF4D-BB01-17F5-C7DE1D749C2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1782835858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857209"/>
            <a:ext cx="6477000" cy="5987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46714" y="560439"/>
            <a:ext cx="2235200" cy="306643"/>
          </a:xfrm>
          <a:prstGeom prst="rect">
            <a:avLst/>
          </a:prstGeom>
        </p:spPr>
        <p:txBody>
          <a:bodyPr/>
          <a:lstStyle>
            <a:lvl1pPr algn="l">
              <a:defRPr sz="1200" b="1" i="0" spc="3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200">
                <a:solidFill>
                  <a:schemeClr val="accent1"/>
                </a:solidFill>
              </a:defRPr>
            </a:lvl2pPr>
            <a:lvl3pPr algn="l">
              <a:defRPr sz="1200">
                <a:solidFill>
                  <a:schemeClr val="accent1"/>
                </a:solidFill>
              </a:defRPr>
            </a:lvl3pPr>
            <a:lvl4pPr algn="l">
              <a:defRPr sz="1200">
                <a:solidFill>
                  <a:schemeClr val="accent1"/>
                </a:solidFill>
              </a:defRPr>
            </a:lvl4pPr>
            <a:lvl5pPr algn="l"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PRE-HEADER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37C901-A1A5-C6AF-469A-C5DDDB0F72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5F3C7-034C-0D48-A1DE-B474093E4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D7617-3C57-09FA-2EB2-C8415B7263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326407-74D4-E767-A844-F2CFBB8080B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192662617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67437" y="0"/>
            <a:ext cx="6024563" cy="616305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857209"/>
            <a:ext cx="6477000" cy="59872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Primary Slide Title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46714" y="560439"/>
            <a:ext cx="2235200" cy="306643"/>
          </a:xfrm>
          <a:prstGeom prst="rect">
            <a:avLst/>
          </a:prstGeom>
        </p:spPr>
        <p:txBody>
          <a:bodyPr/>
          <a:lstStyle>
            <a:lvl1pPr algn="l">
              <a:defRPr sz="1200" b="1" i="0" spc="3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200">
                <a:solidFill>
                  <a:schemeClr val="accent1"/>
                </a:solidFill>
              </a:defRPr>
            </a:lvl2pPr>
            <a:lvl3pPr algn="l">
              <a:defRPr sz="1200">
                <a:solidFill>
                  <a:schemeClr val="accent1"/>
                </a:solidFill>
              </a:defRPr>
            </a:lvl3pPr>
            <a:lvl4pPr algn="l">
              <a:defRPr sz="1200">
                <a:solidFill>
                  <a:schemeClr val="accent1"/>
                </a:solidFill>
              </a:defRPr>
            </a:lvl4pPr>
            <a:lvl5pPr algn="l"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PRE-HEADER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54DFCD-0002-A48B-057B-088F244061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B0F69-B888-674E-AEE4-83CCD8CE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CC8ADE-7FEA-33E1-4339-1C922D15B5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4D12E4F-219E-E9FD-8E67-099D1AB4CCE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81760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3128663743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857209"/>
            <a:ext cx="6477000" cy="5987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847344" y="1507086"/>
            <a:ext cx="10515600" cy="4117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46714" y="560439"/>
            <a:ext cx="2235200" cy="306643"/>
          </a:xfrm>
          <a:prstGeom prst="rect">
            <a:avLst/>
          </a:prstGeom>
        </p:spPr>
        <p:txBody>
          <a:bodyPr/>
          <a:lstStyle>
            <a:lvl1pPr algn="l">
              <a:defRPr sz="1200" b="1" i="0" spc="3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200">
                <a:solidFill>
                  <a:schemeClr val="accent1"/>
                </a:solidFill>
              </a:defRPr>
            </a:lvl2pPr>
            <a:lvl3pPr algn="l">
              <a:defRPr sz="1200">
                <a:solidFill>
                  <a:schemeClr val="accent1"/>
                </a:solidFill>
              </a:defRPr>
            </a:lvl3pPr>
            <a:lvl4pPr algn="l">
              <a:defRPr sz="1200">
                <a:solidFill>
                  <a:schemeClr val="accent1"/>
                </a:solidFill>
              </a:defRPr>
            </a:lvl4pPr>
            <a:lvl5pPr algn="l"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PRE-HEADER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1A19B0-B561-B5DD-234D-9334A0DD4A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DD35E-E408-4042-BBB2-687BBE24DB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C993AEF-9D9B-6EDD-B506-3FD4AC73C4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84942CF-9980-7C72-7622-D6E6CEB6F5E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733460560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857209"/>
            <a:ext cx="6477000" cy="5987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6714" y="560439"/>
            <a:ext cx="2235200" cy="306643"/>
          </a:xfrm>
          <a:prstGeom prst="rect">
            <a:avLst/>
          </a:prstGeom>
        </p:spPr>
        <p:txBody>
          <a:bodyPr/>
          <a:lstStyle>
            <a:lvl1pPr algn="l">
              <a:defRPr sz="1200" b="1" i="0" spc="3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200">
                <a:solidFill>
                  <a:schemeClr val="accent1"/>
                </a:solidFill>
              </a:defRPr>
            </a:lvl2pPr>
            <a:lvl3pPr algn="l">
              <a:defRPr sz="1200">
                <a:solidFill>
                  <a:schemeClr val="accent1"/>
                </a:solidFill>
              </a:defRPr>
            </a:lvl3pPr>
            <a:lvl4pPr algn="l">
              <a:defRPr sz="1200">
                <a:solidFill>
                  <a:schemeClr val="accent1"/>
                </a:solidFill>
              </a:defRPr>
            </a:lvl4pPr>
            <a:lvl5pPr algn="l"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PRE-HEADER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5191AC-0ED6-102D-4C03-62AE094D638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76F3-74C3-084A-9A5E-F13991F4D2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4829230-835F-6CAD-6B17-6C103FA02A8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47344" y="1507086"/>
            <a:ext cx="51511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9B6D08E-CF4E-D10A-96DF-815B4592EB4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93536" y="1507086"/>
            <a:ext cx="51511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E5E1E-0E11-746B-AA39-8B02DC925F3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3F5327-CCAB-C2ED-6672-745DABD2CEB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385902537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white eagle with two heads&#10;&#10;Description automatically generated">
            <a:extLst>
              <a:ext uri="{FF2B5EF4-FFF2-40B4-BE49-F238E27FC236}">
                <a16:creationId xmlns:a16="http://schemas.microsoft.com/office/drawing/2014/main" id="{E8913F8C-50D3-F994-363F-F9069429C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 t="20944" r="20139"/>
          <a:stretch/>
        </p:blipFill>
        <p:spPr>
          <a:xfrm>
            <a:off x="7277493" y="-6351"/>
            <a:ext cx="4914507" cy="6179715"/>
          </a:xfrm>
          <a:prstGeom prst="rect">
            <a:avLst/>
          </a:prstGeom>
        </p:spPr>
      </p:pic>
      <p:sp>
        <p:nvSpPr>
          <p:cNvPr id="2" name="TextBox 84">
            <a:extLst>
              <a:ext uri="{FF2B5EF4-FFF2-40B4-BE49-F238E27FC236}">
                <a16:creationId xmlns:a16="http://schemas.microsoft.com/office/drawing/2014/main" id="{AE9511C9-9FCC-5765-F864-7A367B4E4EE4}"/>
              </a:ext>
            </a:extLst>
          </p:cNvPr>
          <p:cNvSpPr txBox="1"/>
          <p:nvPr/>
        </p:nvSpPr>
        <p:spPr>
          <a:xfrm>
            <a:off x="697317" y="935945"/>
            <a:ext cx="8830857" cy="8798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4289" tIns="34289" rIns="34289" bIns="34289">
            <a:spAutoFit/>
          </a:bodyPr>
          <a:lstStyle>
            <a:lvl1pPr defTabSz="457200">
              <a:spcBef>
                <a:spcPts val="0"/>
              </a:spcBef>
              <a:defRPr sz="2000" b="1">
                <a:solidFill>
                  <a:srgbClr val="26262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 eaLnBrk="1" fontAlgn="auto" hangingPunct="1">
              <a:lnSpc>
                <a:spcPts val="3200"/>
              </a:lnSpc>
              <a:spcAft>
                <a:spcPts val="0"/>
              </a:spcAft>
              <a:defRPr/>
            </a:pPr>
            <a:r>
              <a:rPr sz="2400" b="0" spc="3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Together, we can elevate the human experience with knowledge and health care.</a:t>
            </a:r>
          </a:p>
        </p:txBody>
      </p:sp>
      <p:sp>
        <p:nvSpPr>
          <p:cNvPr id="3" name="TextBox 84">
            <a:extLst>
              <a:ext uri="{FF2B5EF4-FFF2-40B4-BE49-F238E27FC236}">
                <a16:creationId xmlns:a16="http://schemas.microsoft.com/office/drawing/2014/main" id="{084AD07B-0903-58FE-95E4-EBC2FDAC568A}"/>
              </a:ext>
            </a:extLst>
          </p:cNvPr>
          <p:cNvSpPr txBox="1"/>
          <p:nvPr/>
        </p:nvSpPr>
        <p:spPr>
          <a:xfrm>
            <a:off x="697318" y="623745"/>
            <a:ext cx="930275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4289" tIns="34289" rIns="34289" bIns="34289">
            <a:spAutoFit/>
          </a:bodyPr>
          <a:lstStyle>
            <a:lvl1pPr defTabSz="457200">
              <a:spcBef>
                <a:spcPts val="0"/>
              </a:spcBef>
              <a:defRPr sz="1000">
                <a:solidFill>
                  <a:srgbClr val="D0D0D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1400" b="1" spc="3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E9B0F69-E0E1-3124-5301-9B82A6ED3389}"/>
              </a:ext>
            </a:extLst>
          </p:cNvPr>
          <p:cNvSpPr txBox="1"/>
          <p:nvPr/>
        </p:nvSpPr>
        <p:spPr>
          <a:xfrm>
            <a:off x="697318" y="2329683"/>
            <a:ext cx="3121025" cy="2043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4289" tIns="34289" rIns="34289" bIns="34289">
            <a:spAutoFit/>
          </a:bodyPr>
          <a:lstStyle>
            <a:lvl1pPr defTabSz="457200">
              <a:lnSpc>
                <a:spcPct val="130000"/>
              </a:lnSpc>
              <a:spcBef>
                <a:spcPts val="0"/>
              </a:spcBef>
              <a:defRPr sz="14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sz="117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the University of Chicago, we pursue globally impactful solutions to seemingly unsolvable challenges. Through our rigorous research, innovative education, and comprehensive care and healing, we collaborate on life-changing advancements that create meaningful results for our community and the world, including a greater, more equitable future for all. </a:t>
            </a:r>
          </a:p>
        </p:txBody>
      </p:sp>
      <p:sp>
        <p:nvSpPr>
          <p:cNvPr id="5" name="TextBox 84">
            <a:extLst>
              <a:ext uri="{FF2B5EF4-FFF2-40B4-BE49-F238E27FC236}">
                <a16:creationId xmlns:a16="http://schemas.microsoft.com/office/drawing/2014/main" id="{369AB6AE-051E-8D2F-6794-CDECCF35F326}"/>
              </a:ext>
            </a:extLst>
          </p:cNvPr>
          <p:cNvSpPr txBox="1"/>
          <p:nvPr/>
        </p:nvSpPr>
        <p:spPr>
          <a:xfrm>
            <a:off x="697318" y="1974083"/>
            <a:ext cx="2346325" cy="284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4289" tIns="34289" rIns="34289" bIns="34289">
            <a:spAutoFit/>
          </a:bodyPr>
          <a:lstStyle>
            <a:lvl1pPr defTabSz="457200">
              <a:spcBef>
                <a:spcPts val="0"/>
              </a:spcBef>
              <a:defRPr sz="1000">
                <a:solidFill>
                  <a:srgbClr val="D0D0D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1400" b="1" spc="3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</p:txBody>
      </p:sp>
      <p:sp>
        <p:nvSpPr>
          <p:cNvPr id="6" name="TextBox 84">
            <a:extLst>
              <a:ext uri="{FF2B5EF4-FFF2-40B4-BE49-F238E27FC236}">
                <a16:creationId xmlns:a16="http://schemas.microsoft.com/office/drawing/2014/main" id="{9D611864-6AB1-9E8E-197E-6AAB5DFDEE97}"/>
              </a:ext>
            </a:extLst>
          </p:cNvPr>
          <p:cNvSpPr txBox="1"/>
          <p:nvPr/>
        </p:nvSpPr>
        <p:spPr>
          <a:xfrm>
            <a:off x="4208463" y="1974083"/>
            <a:ext cx="2022475" cy="284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4289" tIns="34289" rIns="34289" bIns="34289">
            <a:spAutoFit/>
          </a:bodyPr>
          <a:lstStyle>
            <a:lvl1pPr defTabSz="457200">
              <a:spcBef>
                <a:spcPts val="0"/>
              </a:spcBef>
              <a:defRPr sz="1000">
                <a:solidFill>
                  <a:srgbClr val="D0D0D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400" b="1" spc="3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sz="1400" b="1" spc="3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84">
            <a:extLst>
              <a:ext uri="{FF2B5EF4-FFF2-40B4-BE49-F238E27FC236}">
                <a16:creationId xmlns:a16="http://schemas.microsoft.com/office/drawing/2014/main" id="{ACADE3A1-D008-BE46-706A-9A8544717BC1}"/>
              </a:ext>
            </a:extLst>
          </p:cNvPr>
          <p:cNvSpPr txBox="1"/>
          <p:nvPr/>
        </p:nvSpPr>
        <p:spPr>
          <a:xfrm>
            <a:off x="4208463" y="2978325"/>
            <a:ext cx="2225675" cy="254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4289" tIns="34289" rIns="34289" bIns="34289">
            <a:spAutoFit/>
          </a:bodyPr>
          <a:lstStyle>
            <a:lvl1pPr defTabSz="457200">
              <a:spcBef>
                <a:spcPts val="0"/>
              </a:spcBef>
              <a:defRPr sz="1000">
                <a:solidFill>
                  <a:srgbClr val="D0D0D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 to Excellence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1B79DA29-1DF8-BF6D-E1FC-6FE53F413ED6}"/>
              </a:ext>
            </a:extLst>
          </p:cNvPr>
          <p:cNvSpPr txBox="1"/>
          <p:nvPr/>
        </p:nvSpPr>
        <p:spPr>
          <a:xfrm>
            <a:off x="4208463" y="3230737"/>
            <a:ext cx="2341562" cy="664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6576" tIns="34289" rIns="34289" bIns="34289">
            <a:spAutoFit/>
          </a:bodyPr>
          <a:lstStyle>
            <a:lvl1pPr defTabSz="457200">
              <a:lnSpc>
                <a:spcPct val="130000"/>
              </a:lnSpc>
              <a:spcBef>
                <a:spcPts val="0"/>
              </a:spcBef>
              <a:defRPr sz="14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 eaLnBrk="1" fontAlgn="auto" hangingPunct="1">
              <a:lnSpc>
                <a:spcPts val="1560"/>
              </a:lnSpc>
              <a:spcAft>
                <a:spcPts val="0"/>
              </a:spcAft>
              <a:defRPr/>
            </a:pPr>
            <a:r>
              <a:rPr lang="en-US" sz="105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contribute our exceptional talents to all we do and empower the same spirit of excellence in others. </a:t>
            </a: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8A02FEFD-C62C-0F95-A4FA-F0A028421DBC}"/>
              </a:ext>
            </a:extLst>
          </p:cNvPr>
          <p:cNvGrpSpPr>
            <a:grpSpLocks/>
          </p:cNvGrpSpPr>
          <p:nvPr/>
        </p:nvGrpSpPr>
        <p:grpSpPr bwMode="auto">
          <a:xfrm>
            <a:off x="6834188" y="2421112"/>
            <a:ext cx="381000" cy="381000"/>
            <a:chOff x="774948" y="4168437"/>
            <a:chExt cx="441721" cy="4417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6BD46E-EA9F-BA65-3F93-5643B7869B18}"/>
                </a:ext>
              </a:extLst>
            </p:cNvPr>
            <p:cNvSpPr/>
            <p:nvPr/>
          </p:nvSpPr>
          <p:spPr>
            <a:xfrm>
              <a:off x="774948" y="4168437"/>
              <a:ext cx="441721" cy="4417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1" name="Graphic 13">
              <a:extLst>
                <a:ext uri="{FF2B5EF4-FFF2-40B4-BE49-F238E27FC236}">
                  <a16:creationId xmlns:a16="http://schemas.microsoft.com/office/drawing/2014/main" id="{E08BC31B-F713-ED98-0D4E-617F13D41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48" y="4197885"/>
              <a:ext cx="441721" cy="38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B4E6F9E5-F571-9FB8-7EBD-EA0269FD007A}"/>
              </a:ext>
            </a:extLst>
          </p:cNvPr>
          <p:cNvGrpSpPr>
            <a:grpSpLocks/>
          </p:cNvGrpSpPr>
          <p:nvPr/>
        </p:nvGrpSpPr>
        <p:grpSpPr bwMode="auto">
          <a:xfrm>
            <a:off x="4260850" y="2421112"/>
            <a:ext cx="381000" cy="381000"/>
            <a:chOff x="617310" y="4016037"/>
            <a:chExt cx="441721" cy="44172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97C890-861C-095C-B915-07ECEEED7D2A}"/>
                </a:ext>
              </a:extLst>
            </p:cNvPr>
            <p:cNvSpPr/>
            <p:nvPr/>
          </p:nvSpPr>
          <p:spPr>
            <a:xfrm>
              <a:off x="617310" y="4016037"/>
              <a:ext cx="441721" cy="4417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4" name="Graphic 16">
              <a:extLst>
                <a:ext uri="{FF2B5EF4-FFF2-40B4-BE49-F238E27FC236}">
                  <a16:creationId xmlns:a16="http://schemas.microsoft.com/office/drawing/2014/main" id="{516FCEE4-9DB6-FD39-C37F-BE15C445A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9" b="-359"/>
            <a:stretch>
              <a:fillRect/>
            </a:stretch>
          </p:blipFill>
          <p:spPr bwMode="auto">
            <a:xfrm>
              <a:off x="617310" y="4045485"/>
              <a:ext cx="441721" cy="38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84">
            <a:extLst>
              <a:ext uri="{FF2B5EF4-FFF2-40B4-BE49-F238E27FC236}">
                <a16:creationId xmlns:a16="http://schemas.microsoft.com/office/drawing/2014/main" id="{60C250DE-EB6D-7C77-BB98-27C8515A8E11}"/>
              </a:ext>
            </a:extLst>
          </p:cNvPr>
          <p:cNvSpPr txBox="1"/>
          <p:nvPr/>
        </p:nvSpPr>
        <p:spPr>
          <a:xfrm>
            <a:off x="4208463" y="4822383"/>
            <a:ext cx="2225675" cy="254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4289" tIns="34289" rIns="34289" bIns="34289">
            <a:spAutoFit/>
          </a:bodyPr>
          <a:lstStyle>
            <a:lvl1pPr defTabSz="457200">
              <a:spcBef>
                <a:spcPts val="0"/>
              </a:spcBef>
              <a:defRPr sz="1000">
                <a:solidFill>
                  <a:srgbClr val="D0D0D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Embody Equity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161F0329-AF09-5444-08AA-15D1732A7EE4}"/>
              </a:ext>
            </a:extLst>
          </p:cNvPr>
          <p:cNvSpPr txBox="1"/>
          <p:nvPr/>
        </p:nvSpPr>
        <p:spPr>
          <a:xfrm>
            <a:off x="4208463" y="5090670"/>
            <a:ext cx="2436812" cy="869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6576" tIns="34289" rIns="34289" bIns="34289">
            <a:spAutoFit/>
          </a:bodyPr>
          <a:lstStyle>
            <a:lvl1pPr defTabSz="457200">
              <a:lnSpc>
                <a:spcPct val="130000"/>
              </a:lnSpc>
              <a:spcBef>
                <a:spcPts val="0"/>
              </a:spcBef>
              <a:defRPr sz="14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 eaLnBrk="1" fontAlgn="auto" hangingPunct="1">
              <a:lnSpc>
                <a:spcPts val="1560"/>
              </a:lnSpc>
              <a:spcAft>
                <a:spcPts val="0"/>
              </a:spcAft>
              <a:defRPr/>
            </a:pPr>
            <a:r>
              <a:rPr lang="en-US" sz="105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pinpoint systemic issues to promote change and cultivate a diverse, inclusive environment across people, ideas, and scientific fields.</a:t>
            </a:r>
          </a:p>
        </p:txBody>
      </p:sp>
      <p:grpSp>
        <p:nvGrpSpPr>
          <p:cNvPr id="17" name="Group 19">
            <a:extLst>
              <a:ext uri="{FF2B5EF4-FFF2-40B4-BE49-F238E27FC236}">
                <a16:creationId xmlns:a16="http://schemas.microsoft.com/office/drawing/2014/main" id="{544D89D5-E0B8-C2AE-C2EF-9DE945E9AA05}"/>
              </a:ext>
            </a:extLst>
          </p:cNvPr>
          <p:cNvGrpSpPr>
            <a:grpSpLocks/>
          </p:cNvGrpSpPr>
          <p:nvPr/>
        </p:nvGrpSpPr>
        <p:grpSpPr bwMode="auto">
          <a:xfrm>
            <a:off x="4257675" y="4246120"/>
            <a:ext cx="381000" cy="381000"/>
            <a:chOff x="617310" y="4016037"/>
            <a:chExt cx="441721" cy="44172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202565-FC29-60FB-9CEF-C0F2906624FA}"/>
                </a:ext>
              </a:extLst>
            </p:cNvPr>
            <p:cNvSpPr/>
            <p:nvPr/>
          </p:nvSpPr>
          <p:spPr>
            <a:xfrm>
              <a:off x="617310" y="4016037"/>
              <a:ext cx="441721" cy="4417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9" name="Graphic 21">
              <a:extLst>
                <a:ext uri="{FF2B5EF4-FFF2-40B4-BE49-F238E27FC236}">
                  <a16:creationId xmlns:a16="http://schemas.microsoft.com/office/drawing/2014/main" id="{ECDEBEF8-C629-D3A2-32C9-590125878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58" y="4067571"/>
              <a:ext cx="390187" cy="340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84">
            <a:extLst>
              <a:ext uri="{FF2B5EF4-FFF2-40B4-BE49-F238E27FC236}">
                <a16:creationId xmlns:a16="http://schemas.microsoft.com/office/drawing/2014/main" id="{C1F593BD-AFFC-E90F-A214-249EC68779F6}"/>
              </a:ext>
            </a:extLst>
          </p:cNvPr>
          <p:cNvSpPr txBox="1"/>
          <p:nvPr/>
        </p:nvSpPr>
        <p:spPr>
          <a:xfrm>
            <a:off x="6780213" y="2976737"/>
            <a:ext cx="2224087" cy="254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4289" tIns="34289" rIns="34289" bIns="34289">
            <a:spAutoFit/>
          </a:bodyPr>
          <a:lstStyle>
            <a:lvl1pPr defTabSz="457200">
              <a:spcBef>
                <a:spcPts val="0"/>
              </a:spcBef>
              <a:defRPr sz="1000">
                <a:solidFill>
                  <a:srgbClr val="D0D0D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Embrace Curiosity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E1843400-B3D5-336A-EEE2-6420A13E2505}"/>
              </a:ext>
            </a:extLst>
          </p:cNvPr>
          <p:cNvSpPr txBox="1"/>
          <p:nvPr/>
        </p:nvSpPr>
        <p:spPr>
          <a:xfrm>
            <a:off x="6783388" y="3230737"/>
            <a:ext cx="2525712" cy="869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6576" tIns="34289" rIns="34289" bIns="34289">
            <a:spAutoFit/>
          </a:bodyPr>
          <a:lstStyle>
            <a:lvl1pPr defTabSz="457200">
              <a:lnSpc>
                <a:spcPct val="130000"/>
              </a:lnSpc>
              <a:spcBef>
                <a:spcPts val="0"/>
              </a:spcBef>
              <a:defRPr sz="14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 eaLnBrk="1" fontAlgn="auto" hangingPunct="1">
              <a:lnSpc>
                <a:spcPts val="1560"/>
              </a:lnSpc>
              <a:spcAft>
                <a:spcPts val="0"/>
              </a:spcAft>
              <a:defRPr/>
            </a:pPr>
            <a:r>
              <a:rPr lang="en-US" sz="105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stay open to new ideas, champion diverse perspectives, and drive a culture of thoughtful risk taking to deliver transformative innovation. </a:t>
            </a:r>
          </a:p>
        </p:txBody>
      </p:sp>
      <p:sp>
        <p:nvSpPr>
          <p:cNvPr id="22" name="TextBox 84">
            <a:extLst>
              <a:ext uri="{FF2B5EF4-FFF2-40B4-BE49-F238E27FC236}">
                <a16:creationId xmlns:a16="http://schemas.microsoft.com/office/drawing/2014/main" id="{EBFA190C-C599-6C77-9F15-A2AA233A33A6}"/>
              </a:ext>
            </a:extLst>
          </p:cNvPr>
          <p:cNvSpPr txBox="1"/>
          <p:nvPr/>
        </p:nvSpPr>
        <p:spPr>
          <a:xfrm>
            <a:off x="6777038" y="4822383"/>
            <a:ext cx="2225675" cy="254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4289" tIns="34289" rIns="34289" bIns="34289">
            <a:spAutoFit/>
          </a:bodyPr>
          <a:lstStyle>
            <a:lvl1pPr defTabSz="457200">
              <a:spcBef>
                <a:spcPts val="0"/>
              </a:spcBef>
              <a:defRPr sz="1000">
                <a:solidFill>
                  <a:srgbClr val="D0D0D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Difference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41DBE021-5B3D-1151-B821-40E118F22AFA}"/>
              </a:ext>
            </a:extLst>
          </p:cNvPr>
          <p:cNvSpPr txBox="1"/>
          <p:nvPr/>
        </p:nvSpPr>
        <p:spPr>
          <a:xfrm>
            <a:off x="6780213" y="5090670"/>
            <a:ext cx="2528887" cy="869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6576" tIns="34289" rIns="34289" bIns="34289">
            <a:spAutoFit/>
          </a:bodyPr>
          <a:lstStyle>
            <a:lvl1pPr defTabSz="457200">
              <a:lnSpc>
                <a:spcPct val="130000"/>
              </a:lnSpc>
              <a:spcBef>
                <a:spcPts val="0"/>
              </a:spcBef>
              <a:defRPr sz="14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 eaLnBrk="1" fontAlgn="auto" hangingPunct="1">
              <a:lnSpc>
                <a:spcPts val="1560"/>
              </a:lnSpc>
              <a:spcAft>
                <a:spcPts val="0"/>
              </a:spcAft>
              <a:defRPr/>
            </a:pPr>
            <a:r>
              <a:rPr lang="en-US" sz="105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lead with heart and compassion in all that we do, driving positive change in science, leadership development, and community healing.</a:t>
            </a:r>
          </a:p>
        </p:txBody>
      </p:sp>
      <p:grpSp>
        <p:nvGrpSpPr>
          <p:cNvPr id="24" name="Group 27">
            <a:extLst>
              <a:ext uri="{FF2B5EF4-FFF2-40B4-BE49-F238E27FC236}">
                <a16:creationId xmlns:a16="http://schemas.microsoft.com/office/drawing/2014/main" id="{88C126A6-D549-3D31-461B-D2BFD46F11FA}"/>
              </a:ext>
            </a:extLst>
          </p:cNvPr>
          <p:cNvGrpSpPr>
            <a:grpSpLocks/>
          </p:cNvGrpSpPr>
          <p:nvPr/>
        </p:nvGrpSpPr>
        <p:grpSpPr bwMode="auto">
          <a:xfrm>
            <a:off x="6813550" y="4246120"/>
            <a:ext cx="382588" cy="381000"/>
            <a:chOff x="617310" y="4016037"/>
            <a:chExt cx="441721" cy="44172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4A629E-B7F8-6813-63B7-EEF0CBA8F458}"/>
                </a:ext>
              </a:extLst>
            </p:cNvPr>
            <p:cNvSpPr/>
            <p:nvPr/>
          </p:nvSpPr>
          <p:spPr>
            <a:xfrm>
              <a:off x="617310" y="4016037"/>
              <a:ext cx="441721" cy="4417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26" name="Graphic 29">
              <a:extLst>
                <a:ext uri="{FF2B5EF4-FFF2-40B4-BE49-F238E27FC236}">
                  <a16:creationId xmlns:a16="http://schemas.microsoft.com/office/drawing/2014/main" id="{68A7AF41-1000-56E0-5459-E0E2C1EE9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10" y="4045485"/>
              <a:ext cx="441721" cy="38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Box 84">
            <a:extLst>
              <a:ext uri="{FF2B5EF4-FFF2-40B4-BE49-F238E27FC236}">
                <a16:creationId xmlns:a16="http://schemas.microsoft.com/office/drawing/2014/main" id="{617B1F2A-DE5D-E8D6-A2C8-1F2C61265C37}"/>
              </a:ext>
            </a:extLst>
          </p:cNvPr>
          <p:cNvSpPr txBox="1"/>
          <p:nvPr/>
        </p:nvSpPr>
        <p:spPr>
          <a:xfrm>
            <a:off x="9512300" y="2960862"/>
            <a:ext cx="2225675" cy="254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4289" tIns="34289" rIns="34289" bIns="34289">
            <a:spAutoFit/>
          </a:bodyPr>
          <a:lstStyle>
            <a:lvl1pPr defTabSz="457200">
              <a:spcBef>
                <a:spcPts val="0"/>
              </a:spcBef>
              <a:defRPr sz="1000">
                <a:solidFill>
                  <a:srgbClr val="D0D0D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Together</a:t>
            </a:r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90B44F93-993D-B0D3-6765-9B17A2360E97}"/>
              </a:ext>
            </a:extLst>
          </p:cNvPr>
          <p:cNvSpPr txBox="1"/>
          <p:nvPr/>
        </p:nvSpPr>
        <p:spPr>
          <a:xfrm>
            <a:off x="9515475" y="3230737"/>
            <a:ext cx="2219325" cy="869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6576" tIns="34289" rIns="34289" bIns="34289">
            <a:spAutoFit/>
          </a:bodyPr>
          <a:lstStyle>
            <a:lvl1pPr defTabSz="457200">
              <a:lnSpc>
                <a:spcPct val="130000"/>
              </a:lnSpc>
              <a:spcBef>
                <a:spcPts val="0"/>
              </a:spcBef>
              <a:defRPr sz="14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 eaLnBrk="1" fontAlgn="auto" hangingPunct="1">
              <a:lnSpc>
                <a:spcPts val="1560"/>
              </a:lnSpc>
              <a:spcAft>
                <a:spcPts val="0"/>
              </a:spcAft>
              <a:defRPr/>
            </a:pPr>
            <a:r>
              <a:rPr lang="en-US" sz="105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meaningfully collaborate with one another to create something bigger than we could ever  achieve alone.</a:t>
            </a:r>
          </a:p>
        </p:txBody>
      </p:sp>
      <p:grpSp>
        <p:nvGrpSpPr>
          <p:cNvPr id="29" name="Group 32">
            <a:extLst>
              <a:ext uri="{FF2B5EF4-FFF2-40B4-BE49-F238E27FC236}">
                <a16:creationId xmlns:a16="http://schemas.microsoft.com/office/drawing/2014/main" id="{F44034EA-CFF1-54C5-28CF-07615DFC53B9}"/>
              </a:ext>
            </a:extLst>
          </p:cNvPr>
          <p:cNvGrpSpPr>
            <a:grpSpLocks/>
          </p:cNvGrpSpPr>
          <p:nvPr/>
        </p:nvGrpSpPr>
        <p:grpSpPr bwMode="auto">
          <a:xfrm>
            <a:off x="9578975" y="2421112"/>
            <a:ext cx="381000" cy="381000"/>
            <a:chOff x="617310" y="4016037"/>
            <a:chExt cx="441721" cy="44172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03206B-1D89-3A1B-0D82-D5493C089BD3}"/>
                </a:ext>
              </a:extLst>
            </p:cNvPr>
            <p:cNvSpPr/>
            <p:nvPr/>
          </p:nvSpPr>
          <p:spPr>
            <a:xfrm>
              <a:off x="617310" y="4016037"/>
              <a:ext cx="441721" cy="4417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31" name="Graphic 34">
              <a:extLst>
                <a:ext uri="{FF2B5EF4-FFF2-40B4-BE49-F238E27FC236}">
                  <a16:creationId xmlns:a16="http://schemas.microsoft.com/office/drawing/2014/main" id="{3763118D-DAEC-0623-AC2C-132808945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77" y="4054688"/>
              <a:ext cx="395709" cy="344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84">
            <a:extLst>
              <a:ext uri="{FF2B5EF4-FFF2-40B4-BE49-F238E27FC236}">
                <a16:creationId xmlns:a16="http://schemas.microsoft.com/office/drawing/2014/main" id="{6C69612B-C59C-83CA-311C-B6FD52EEC80B}"/>
              </a:ext>
            </a:extLst>
          </p:cNvPr>
          <p:cNvSpPr txBox="1"/>
          <p:nvPr/>
        </p:nvSpPr>
        <p:spPr>
          <a:xfrm>
            <a:off x="9509125" y="4822383"/>
            <a:ext cx="2225675" cy="254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4289" tIns="34289" rIns="34289" bIns="34289">
            <a:spAutoFit/>
          </a:bodyPr>
          <a:lstStyle>
            <a:lvl1pPr defTabSz="457200">
              <a:spcBef>
                <a:spcPts val="0"/>
              </a:spcBef>
              <a:defRPr sz="1000">
                <a:solidFill>
                  <a:srgbClr val="D0D0D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Ownership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37D1A0AA-A5E5-CAED-70D9-408919FC5711}"/>
              </a:ext>
            </a:extLst>
          </p:cNvPr>
          <p:cNvSpPr txBox="1"/>
          <p:nvPr/>
        </p:nvSpPr>
        <p:spPr>
          <a:xfrm>
            <a:off x="9512300" y="5090670"/>
            <a:ext cx="2355850" cy="664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36576" tIns="34289" rIns="34289" bIns="34289">
            <a:spAutoFit/>
          </a:bodyPr>
          <a:lstStyle>
            <a:lvl1pPr defTabSz="457200">
              <a:lnSpc>
                <a:spcPct val="130000"/>
              </a:lnSpc>
              <a:spcBef>
                <a:spcPts val="0"/>
              </a:spcBef>
              <a:defRPr sz="14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 eaLnBrk="1" fontAlgn="auto" hangingPunct="1">
              <a:lnSpc>
                <a:spcPts val="1560"/>
              </a:lnSpc>
              <a:spcAft>
                <a:spcPts val="0"/>
              </a:spcAft>
              <a:defRPr/>
            </a:pPr>
            <a:r>
              <a:rPr lang="en-US" sz="1050" spc="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accomplish what we say we will and hold ourselves, as well as one another, accountable for our actions.</a:t>
            </a:r>
          </a:p>
        </p:txBody>
      </p:sp>
      <p:grpSp>
        <p:nvGrpSpPr>
          <p:cNvPr id="34" name="Group 37">
            <a:extLst>
              <a:ext uri="{FF2B5EF4-FFF2-40B4-BE49-F238E27FC236}">
                <a16:creationId xmlns:a16="http://schemas.microsoft.com/office/drawing/2014/main" id="{16B3716A-7E21-F759-F353-B5D7E49C789E}"/>
              </a:ext>
            </a:extLst>
          </p:cNvPr>
          <p:cNvGrpSpPr>
            <a:grpSpLocks/>
          </p:cNvGrpSpPr>
          <p:nvPr/>
        </p:nvGrpSpPr>
        <p:grpSpPr bwMode="auto">
          <a:xfrm>
            <a:off x="9528175" y="4246120"/>
            <a:ext cx="381000" cy="381000"/>
            <a:chOff x="617310" y="4016037"/>
            <a:chExt cx="441721" cy="4417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E168068-3B1F-0285-D6AF-6A48B016C375}"/>
                </a:ext>
              </a:extLst>
            </p:cNvPr>
            <p:cNvSpPr/>
            <p:nvPr/>
          </p:nvSpPr>
          <p:spPr>
            <a:xfrm>
              <a:off x="617310" y="4016037"/>
              <a:ext cx="441721" cy="4417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6" name="Graphic 39">
              <a:extLst>
                <a:ext uri="{FF2B5EF4-FFF2-40B4-BE49-F238E27FC236}">
                  <a16:creationId xmlns:a16="http://schemas.microsoft.com/office/drawing/2014/main" id="{34FD10AD-31AE-E7C9-B69D-8DBBB6E63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10" y="4045485"/>
              <a:ext cx="441721" cy="38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E632FB1F-5BBB-6C24-8CA6-BF3B38771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9D048-ADBB-CC47-B1A1-2BC5EE055C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4BE65256-1996-79B7-BACE-12DA5A87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CONFIDENTIAL AND PRIVILEGED</a:t>
            </a:r>
          </a:p>
        </p:txBody>
      </p:sp>
    </p:spTree>
    <p:extLst>
      <p:ext uri="{BB962C8B-B14F-4D97-AF65-F5344CB8AC3E}">
        <p14:creationId xmlns:p14="http://schemas.microsoft.com/office/powerpoint/2010/main" val="2317131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7500" y="857209"/>
            <a:ext cx="6477000" cy="59872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Primary Slide Title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978400" y="560439"/>
            <a:ext cx="2235200" cy="306643"/>
          </a:xfrm>
          <a:prstGeom prst="rect">
            <a:avLst/>
          </a:prstGeom>
        </p:spPr>
        <p:txBody>
          <a:bodyPr/>
          <a:lstStyle>
            <a:lvl1pPr algn="ctr">
              <a:defRPr sz="1200" b="1" i="0" spc="3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200">
                <a:solidFill>
                  <a:schemeClr val="accent1"/>
                </a:solidFill>
              </a:defRPr>
            </a:lvl2pPr>
            <a:lvl3pPr algn="l">
              <a:defRPr sz="1200">
                <a:solidFill>
                  <a:schemeClr val="accent1"/>
                </a:solidFill>
              </a:defRPr>
            </a:lvl3pPr>
            <a:lvl4pPr algn="l">
              <a:defRPr sz="1200">
                <a:solidFill>
                  <a:schemeClr val="accent1"/>
                </a:solidFill>
              </a:defRPr>
            </a:lvl4pPr>
            <a:lvl5pPr algn="l"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PRE-HEADER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EFC8AE-78BA-E8DB-B3FD-D6816D06DEC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AFDB0-3DE4-4D4C-9D08-B3509EE4BD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734595A-B69C-D80E-E64C-C6FC2AD3ABD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47344" y="1507086"/>
            <a:ext cx="51511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17194B-5D7D-ADA8-DC10-792AC6CA1CA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93536" y="1507086"/>
            <a:ext cx="51511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A0E51C-DF35-7264-5D57-9CD2DBB1BA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3E4074-8BBF-1AED-2FB5-F4A1BC50214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20188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100D63EB-53FD-979C-5067-F06D14645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963" y="-12700"/>
            <a:ext cx="6026150" cy="6188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5400" tIns="25400" rIns="25400" bIns="2540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857209"/>
            <a:ext cx="5487345" cy="5987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47344" y="1507086"/>
            <a:ext cx="5167305" cy="4117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46714" y="560439"/>
            <a:ext cx="2235200" cy="306643"/>
          </a:xfrm>
          <a:prstGeom prst="rect">
            <a:avLst/>
          </a:prstGeom>
        </p:spPr>
        <p:txBody>
          <a:bodyPr/>
          <a:lstStyle>
            <a:lvl1pPr algn="l">
              <a:defRPr sz="1200" b="1" i="0" spc="3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200">
                <a:solidFill>
                  <a:schemeClr val="accent1"/>
                </a:solidFill>
              </a:defRPr>
            </a:lvl2pPr>
            <a:lvl3pPr algn="l">
              <a:defRPr sz="1200">
                <a:solidFill>
                  <a:schemeClr val="accent1"/>
                </a:solidFill>
              </a:defRPr>
            </a:lvl3pPr>
            <a:lvl4pPr algn="l">
              <a:defRPr sz="1200">
                <a:solidFill>
                  <a:schemeClr val="accent1"/>
                </a:solidFill>
              </a:defRPr>
            </a:lvl4pPr>
            <a:lvl5pPr algn="l"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PRE-HEADER TEXT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00AD653-FBF5-66A5-EBDA-6D0234CF9E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69D41-6EB3-7C40-B600-7B2AC3BACF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46E4F2-A661-B73D-8E5F-BC3A8546078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6160D64-16CF-AB38-FA27-5686E4B1FE3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81760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112167093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631C88F2-3B2E-EAF0-D866-2BBCED45E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024563" cy="6162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5400" tIns="25400" rIns="25400" bIns="2540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0852" y="857209"/>
            <a:ext cx="5487345" cy="5987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500892" y="1507086"/>
            <a:ext cx="5167305" cy="4117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200516" y="560439"/>
            <a:ext cx="2235200" cy="306643"/>
          </a:xfrm>
          <a:prstGeom prst="rect">
            <a:avLst/>
          </a:prstGeom>
        </p:spPr>
        <p:txBody>
          <a:bodyPr/>
          <a:lstStyle>
            <a:lvl1pPr algn="l">
              <a:defRPr sz="1200" b="1" i="0" spc="3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200">
                <a:solidFill>
                  <a:schemeClr val="accent1"/>
                </a:solidFill>
              </a:defRPr>
            </a:lvl2pPr>
            <a:lvl3pPr algn="l">
              <a:defRPr sz="1200">
                <a:solidFill>
                  <a:schemeClr val="accent1"/>
                </a:solidFill>
              </a:defRPr>
            </a:lvl3pPr>
            <a:lvl4pPr algn="l">
              <a:defRPr sz="1200">
                <a:solidFill>
                  <a:schemeClr val="accent1"/>
                </a:solidFill>
              </a:defRPr>
            </a:lvl4pPr>
            <a:lvl5pPr algn="l"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PRE-HEADER TEXT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C5B44B7-39AE-8202-05CD-D0C8C3D05A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1F176-FB82-B149-AB48-9A28F13EC0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6C5B651-E432-6E30-4438-39B1217154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FE4C3AC-4EDB-1B2D-6C36-3E7D4A95AF5A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0499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E37D18FC-8E8F-F5E9-ACEA-1AF39913C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024563" cy="6162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5400" tIns="25400" rIns="25400" bIns="2540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6024563" cy="616305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0852" y="857209"/>
            <a:ext cx="5487345" cy="5987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500892" y="1507086"/>
            <a:ext cx="5167305" cy="4117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200516" y="560439"/>
            <a:ext cx="2235200" cy="306643"/>
          </a:xfrm>
          <a:prstGeom prst="rect">
            <a:avLst/>
          </a:prstGeom>
        </p:spPr>
        <p:txBody>
          <a:bodyPr/>
          <a:lstStyle>
            <a:lvl1pPr algn="l">
              <a:defRPr sz="1200" b="1" i="0" spc="3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200">
                <a:solidFill>
                  <a:schemeClr val="accent1"/>
                </a:solidFill>
              </a:defRPr>
            </a:lvl2pPr>
            <a:lvl3pPr algn="l">
              <a:defRPr sz="1200">
                <a:solidFill>
                  <a:schemeClr val="accent1"/>
                </a:solidFill>
              </a:defRPr>
            </a:lvl3pPr>
            <a:lvl4pPr algn="l">
              <a:defRPr sz="1200">
                <a:solidFill>
                  <a:schemeClr val="accent1"/>
                </a:solidFill>
              </a:defRPr>
            </a:lvl4pPr>
            <a:lvl5pPr algn="l"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PRE-HEADER TEXT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717B584-9C13-83BE-5B1F-65048CE795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0DCB8-0C15-8A4A-B2A2-7B5A04008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C5E42C-4FDB-9314-B2AD-0ABA002B1A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4861683-B1DA-FA6A-6950-6075179273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1849769942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6E7F6DB6-D0AF-E00D-9F5E-9BFE2D337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963" y="-12700"/>
            <a:ext cx="6026150" cy="6188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5400" tIns="25400" rIns="25400" bIns="2540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FEC2A0CF-71F6-A961-143D-AC9501F17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23254" r="35545" b="32388"/>
          <a:stretch>
            <a:fillRect/>
          </a:stretch>
        </p:blipFill>
        <p:spPr bwMode="auto">
          <a:xfrm>
            <a:off x="6176963" y="-20638"/>
            <a:ext cx="6026150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857209"/>
            <a:ext cx="5487345" cy="5987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847344" y="1507086"/>
            <a:ext cx="5167305" cy="4117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46714" y="560439"/>
            <a:ext cx="2235200" cy="306643"/>
          </a:xfrm>
          <a:prstGeom prst="rect">
            <a:avLst/>
          </a:prstGeom>
        </p:spPr>
        <p:txBody>
          <a:bodyPr/>
          <a:lstStyle>
            <a:lvl1pPr algn="l">
              <a:defRPr sz="1200" b="1" i="0" spc="3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200">
                <a:solidFill>
                  <a:schemeClr val="accent1"/>
                </a:solidFill>
              </a:defRPr>
            </a:lvl2pPr>
            <a:lvl3pPr algn="l">
              <a:defRPr sz="1200">
                <a:solidFill>
                  <a:schemeClr val="accent1"/>
                </a:solidFill>
              </a:defRPr>
            </a:lvl3pPr>
            <a:lvl4pPr algn="l">
              <a:defRPr sz="1200">
                <a:solidFill>
                  <a:schemeClr val="accent1"/>
                </a:solidFill>
              </a:defRPr>
            </a:lvl4pPr>
            <a:lvl5pPr algn="l"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PRE-HEADER TEXT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A66945A-D69E-8102-4914-216ACB4D05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78036-EA22-A040-83CB-ABB8C9F1B9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4C0202-1CE5-7FED-F2A7-A591358D6D2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94B4B5B-10B3-B6BD-A141-251C96301F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81760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2485911988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752596C4-8E46-D100-0541-2DEF0FB23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700"/>
            <a:ext cx="6024563" cy="6188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5400" tIns="25400" rIns="25400" bIns="2540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2726690-09CD-6113-ADA7-EFD531EE6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23254" r="35545" b="32388"/>
          <a:stretch>
            <a:fillRect/>
          </a:stretch>
        </p:blipFill>
        <p:spPr bwMode="auto">
          <a:xfrm>
            <a:off x="0" y="-20638"/>
            <a:ext cx="6024563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0852" y="857209"/>
            <a:ext cx="5487345" cy="5987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500892" y="1507086"/>
            <a:ext cx="5167305" cy="4117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200516" y="560439"/>
            <a:ext cx="2235200" cy="306643"/>
          </a:xfrm>
          <a:prstGeom prst="rect">
            <a:avLst/>
          </a:prstGeom>
        </p:spPr>
        <p:txBody>
          <a:bodyPr/>
          <a:lstStyle>
            <a:lvl1pPr algn="l">
              <a:defRPr sz="1200" b="1" i="0" spc="3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200">
                <a:solidFill>
                  <a:schemeClr val="accent1"/>
                </a:solidFill>
              </a:defRPr>
            </a:lvl2pPr>
            <a:lvl3pPr algn="l">
              <a:defRPr sz="1200">
                <a:solidFill>
                  <a:schemeClr val="accent1"/>
                </a:solidFill>
              </a:defRPr>
            </a:lvl3pPr>
            <a:lvl4pPr algn="l">
              <a:defRPr sz="1200">
                <a:solidFill>
                  <a:schemeClr val="accent1"/>
                </a:solidFill>
              </a:defRPr>
            </a:lvl4pPr>
            <a:lvl5pPr algn="l"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PRE-HEADER TEXT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1549301-5A6A-1D26-92A8-E556C5580A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083BB-D840-AD46-B671-F5ED90CFFE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4D9B2-E349-3513-2F4F-DE8FAD9643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23057F1-D38A-698F-793C-C445C400583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196006221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736837"/>
            <a:ext cx="6477000" cy="5616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BE028C-2DA6-A9D0-3A55-9C47ADD5C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EA69B-D2B3-2144-807C-A4A896E355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A9FF2-E840-D174-252E-6C7F6F5E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FCE401-1A88-9CD2-5EE8-B9B0283B041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3946179724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7500" y="857209"/>
            <a:ext cx="6477000" cy="59872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Primary Slide Title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978400" y="560439"/>
            <a:ext cx="2235200" cy="306643"/>
          </a:xfrm>
          <a:prstGeom prst="rect">
            <a:avLst/>
          </a:prstGeom>
        </p:spPr>
        <p:txBody>
          <a:bodyPr/>
          <a:lstStyle>
            <a:lvl1pPr algn="ctr">
              <a:defRPr sz="1200" b="1" i="0" spc="3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200">
                <a:solidFill>
                  <a:schemeClr val="accent1"/>
                </a:solidFill>
              </a:defRPr>
            </a:lvl2pPr>
            <a:lvl3pPr algn="l">
              <a:defRPr sz="1200">
                <a:solidFill>
                  <a:schemeClr val="accent1"/>
                </a:solidFill>
              </a:defRPr>
            </a:lvl3pPr>
            <a:lvl4pPr algn="l">
              <a:defRPr sz="1200">
                <a:solidFill>
                  <a:schemeClr val="accent1"/>
                </a:solidFill>
              </a:defRPr>
            </a:lvl4pPr>
            <a:lvl5pPr algn="l"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PRE-HEADER 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F3C687-10F8-0C02-5124-546DDA8963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A2A06-2D82-B544-9A21-5555CF5FD3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29086-0372-8B87-E9AE-C45B9FCA17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7EFBF85-D733-0351-3EF8-1E0CE423C72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350292574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6"/>
          </p:nvPr>
        </p:nvSpPr>
        <p:spPr>
          <a:xfrm>
            <a:off x="514478" y="1420210"/>
            <a:ext cx="4785110" cy="372206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7700" indent="-342900">
              <a:buSzPct val="100000"/>
              <a:buFont typeface="Arial" panose="020B0604020202020204" pitchFamily="34" charset="0"/>
              <a:buChar char="•"/>
              <a:defRPr sz="1600"/>
            </a:lvl2pPr>
            <a:lvl3pPr marL="952500" indent="-342900">
              <a:buSzPct val="100000"/>
              <a:buFont typeface="Arial" panose="020B0604020202020204" pitchFamily="34" charset="0"/>
              <a:buChar char="•"/>
              <a:defRPr sz="1600"/>
            </a:lvl3pPr>
            <a:lvl4pPr marL="1257300" indent="-342900">
              <a:buSzPct val="100000"/>
              <a:buFont typeface="Arial" panose="020B0604020202020204" pitchFamily="34" charset="0"/>
              <a:buChar char="•"/>
              <a:defRPr sz="1600"/>
            </a:lvl4pPr>
            <a:lvl5pPr marL="1562100" indent="-342900">
              <a:buSzPct val="100000"/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736837"/>
            <a:ext cx="6477000" cy="5616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577E65-3BF9-29FA-A839-77D1C72B76D2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1CC0-2022-184B-8262-96E93A1F38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670D7-7A8C-8194-83F8-A65948A86007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21DCD6-155C-AAF3-9045-7ABFC3AA62E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1211476795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4C938962-6B6F-C54E-B654-7C2C5EA4C3DB}"/>
              </a:ext>
            </a:extLst>
          </p:cNvPr>
          <p:cNvSpPr txBox="1">
            <a:spLocks/>
          </p:cNvSpPr>
          <p:nvPr/>
        </p:nvSpPr>
        <p:spPr>
          <a:xfrm>
            <a:off x="536575" y="2997200"/>
            <a:ext cx="5649913" cy="5603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Thank you.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234794-63C5-AD0D-7EC4-33A25AF78B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AA178-B73C-9A40-899A-8AAA04E126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15B34-785E-5C1E-27CE-048CD9C5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34BB95-5614-ED0E-E411-0E48D272DD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266694032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6"/>
          </p:nvPr>
        </p:nvSpPr>
        <p:spPr>
          <a:xfrm>
            <a:off x="850391" y="1420210"/>
            <a:ext cx="9848089" cy="444349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7700" indent="-342900">
              <a:buSzPct val="100000"/>
              <a:buFont typeface="Arial" panose="020B0604020202020204" pitchFamily="34" charset="0"/>
              <a:buChar char="•"/>
              <a:defRPr sz="1600"/>
            </a:lvl2pPr>
            <a:lvl3pPr marL="952500" indent="-342900">
              <a:buSzPct val="100000"/>
              <a:buFont typeface="Arial" panose="020B0604020202020204" pitchFamily="34" charset="0"/>
              <a:buChar char="•"/>
              <a:defRPr sz="1600"/>
            </a:lvl3pPr>
            <a:lvl4pPr marL="1257300" indent="-342900">
              <a:buSzPct val="100000"/>
              <a:buFont typeface="Arial" panose="020B0604020202020204" pitchFamily="34" charset="0"/>
              <a:buChar char="•"/>
              <a:defRPr sz="1600"/>
            </a:lvl4pPr>
            <a:lvl5pPr marL="1562100" indent="-342900">
              <a:buSzPct val="100000"/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27304" y="736836"/>
            <a:ext cx="5650045" cy="5589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B9CC5EE-CEB8-7162-8039-B0C1ADF0F783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AFEF-2DF9-924F-B93A-313A0AA7FA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8B1614-267C-BD85-8797-889B83512E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FCABAC-0B0F-3DCF-634B-F29E8D3BBE2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42892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hospital entrance&#10;&#10;Description automatically generated">
            <a:extLst>
              <a:ext uri="{FF2B5EF4-FFF2-40B4-BE49-F238E27FC236}">
                <a16:creationId xmlns:a16="http://schemas.microsoft.com/office/drawing/2014/main" id="{FBF25CE0-D2D0-2076-53C5-8CDDAB1DA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t="7843" r="12485" b="4640"/>
          <a:stretch>
            <a:fillRect/>
          </a:stretch>
        </p:blipFill>
        <p:spPr bwMode="auto">
          <a:xfrm>
            <a:off x="6176963" y="-12700"/>
            <a:ext cx="602615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F1F2893C-D512-DC0A-57EF-0AD2B8FC6D08}"/>
              </a:ext>
            </a:extLst>
          </p:cNvPr>
          <p:cNvSpPr txBox="1">
            <a:spLocks/>
          </p:cNvSpPr>
          <p:nvPr/>
        </p:nvSpPr>
        <p:spPr>
          <a:xfrm>
            <a:off x="536575" y="2997200"/>
            <a:ext cx="5649913" cy="5603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Thank you.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C3644F7-A7D4-8F36-4C5A-5BED31E89B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71BCD-B68F-3C46-A0A5-80F30B87D5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99FDD-5195-1278-6AED-CA3B382E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62CB2A7-CA13-721E-4AE4-39AF7B672F1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81760" y="592772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</p:spTree>
    <p:extLst>
      <p:ext uri="{BB962C8B-B14F-4D97-AF65-F5344CB8AC3E}">
        <p14:creationId xmlns:p14="http://schemas.microsoft.com/office/powerpoint/2010/main" val="1793436763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hospital entrance&#10;&#10;Description automatically generated">
            <a:extLst>
              <a:ext uri="{FF2B5EF4-FFF2-40B4-BE49-F238E27FC236}">
                <a16:creationId xmlns:a16="http://schemas.microsoft.com/office/drawing/2014/main" id="{F2F0EF02-900F-4E49-67F3-A6FEEAC3D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t="7843" r="12485" b="4640"/>
          <a:stretch>
            <a:fillRect/>
          </a:stretch>
        </p:blipFill>
        <p:spPr bwMode="auto">
          <a:xfrm>
            <a:off x="6176963" y="-12700"/>
            <a:ext cx="602615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6"/>
          </p:nvPr>
        </p:nvSpPr>
        <p:spPr>
          <a:xfrm>
            <a:off x="850391" y="1413130"/>
            <a:ext cx="4480561" cy="444349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7700" indent="-342900">
              <a:buSzPct val="100000"/>
              <a:buFont typeface="Arial" panose="020B0604020202020204" pitchFamily="34" charset="0"/>
              <a:buChar char="•"/>
              <a:defRPr sz="1600"/>
            </a:lvl2pPr>
            <a:lvl3pPr marL="952500" indent="-342900">
              <a:buSzPct val="100000"/>
              <a:buFont typeface="Arial" panose="020B0604020202020204" pitchFamily="34" charset="0"/>
              <a:buChar char="•"/>
              <a:defRPr sz="1600"/>
            </a:lvl3pPr>
            <a:lvl4pPr marL="1257300" indent="-342900">
              <a:buSzPct val="100000"/>
              <a:buFont typeface="Arial" panose="020B0604020202020204" pitchFamily="34" charset="0"/>
              <a:buChar char="•"/>
              <a:defRPr sz="1600"/>
            </a:lvl4pPr>
            <a:lvl5pPr marL="1562100" indent="-342900">
              <a:buSzPct val="100000"/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27304" y="736836"/>
            <a:ext cx="5650045" cy="5589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D63B53-E6E2-F6A5-FD6B-D2FA0BC605F1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9A724-9694-994C-AE7C-0C924C58AB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2B5DFC-39E9-B9BF-2417-12BF85A1B7BC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5558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A1994325-F6FD-6174-C964-E22A0CDB4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963" y="-12700"/>
            <a:ext cx="6026150" cy="61880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5400" tIns="25400" rIns="25400" bIns="2540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  <a:sym typeface="Helvetica Neue Medium" panose="02000503000000020004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6"/>
          </p:nvPr>
        </p:nvSpPr>
        <p:spPr>
          <a:xfrm>
            <a:off x="850391" y="1403298"/>
            <a:ext cx="4800601" cy="444349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647700" indent="-342900">
              <a:buSzPct val="100000"/>
              <a:buFont typeface="Arial" panose="020B0604020202020204" pitchFamily="34" charset="0"/>
              <a:buChar char="•"/>
              <a:defRPr sz="1600"/>
            </a:lvl2pPr>
            <a:lvl3pPr marL="952500" indent="-342900">
              <a:buSzPct val="100000"/>
              <a:buFont typeface="Arial" panose="020B0604020202020204" pitchFamily="34" charset="0"/>
              <a:buChar char="•"/>
              <a:defRPr sz="1600"/>
            </a:lvl3pPr>
            <a:lvl4pPr marL="1257300" indent="-342900">
              <a:buSzPct val="100000"/>
              <a:buFont typeface="Arial" panose="020B0604020202020204" pitchFamily="34" charset="0"/>
              <a:buChar char="•"/>
              <a:defRPr sz="1600"/>
            </a:lvl4pPr>
            <a:lvl5pPr marL="1562100" indent="-342900">
              <a:buSzPct val="100000"/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27305" y="736836"/>
            <a:ext cx="5123688" cy="5589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745E46-DB25-77D2-E68B-2EE0D7E57FAA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CA396-EB1D-C445-9842-D0C0143F2B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095E1D-0C17-17BE-9AB9-0C04F9A6BBB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When applicable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B197E3-961B-F76E-ED49-880525E1846C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59072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736836"/>
            <a:ext cx="6477000" cy="9913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Long Primary Slide Title with Double Lined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C3F3827-13DB-D401-A6FC-34CE8D9BC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EDDE0-FA77-024A-A548-EB97660B3B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69C0609-A0D4-BA78-4D4E-CD3F2A448F5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621E0-0DB7-C053-0EBE-044713E105EB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919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736836"/>
            <a:ext cx="5411380" cy="9913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Long Primary Slide Title with Double Lined Text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67437" y="0"/>
            <a:ext cx="6024563" cy="6163056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7A6A8F-AF3E-DB75-16B4-30A36437BA5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9AD4D-0656-944C-8024-AA1CD6C356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9BB3CA-D6E9-A6F5-836F-223211FC32E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81760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E7980C-74BE-7691-F3DB-C678F53F6BF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22612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736837"/>
            <a:ext cx="6477000" cy="5616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847344" y="134099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6pPr>
            <a:lvl7pPr marL="3028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7pPr>
            <a:lvl8pPr>
              <a:defRPr sz="1600"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C9A4C-B627-E4C6-8434-81D32AA04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E489A-756C-6042-94D2-BA87D4A55D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C5C3D2A-FA55-3E85-AC61-AF5BB19860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21D25F-FEF9-A22D-B197-D3D95BE9779A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8572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04" y="736837"/>
            <a:ext cx="6477000" cy="5616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Primary Slide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E6D036-3337-3905-5210-57020BA1E9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F7A3B-E857-7348-B77B-0AB613A2A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88F7422-F280-A54C-2374-679A96569A3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9788" y="5947475"/>
            <a:ext cx="4514240" cy="266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Source: When applicable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EAB9E-6F72-98CC-6470-2E0D0569EFEC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4898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eagle with two heads&#10;&#10;Description automatically generated">
            <a:extLst>
              <a:ext uri="{FF2B5EF4-FFF2-40B4-BE49-F238E27FC236}">
                <a16:creationId xmlns:a16="http://schemas.microsoft.com/office/drawing/2014/main" id="{A3E023DC-802D-ECD1-AD97-E86F3B947D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0944" r="20139"/>
          <a:stretch/>
        </p:blipFill>
        <p:spPr>
          <a:xfrm>
            <a:off x="7277493" y="-6351"/>
            <a:ext cx="4914507" cy="6179715"/>
          </a:xfrm>
          <a:prstGeom prst="rect">
            <a:avLst/>
          </a:prstGeom>
        </p:spPr>
      </p:pic>
      <p:sp>
        <p:nvSpPr>
          <p:cNvPr id="4" name="Presentation Title">
            <a:extLst>
              <a:ext uri="{FF2B5EF4-FFF2-40B4-BE49-F238E27FC236}">
                <a16:creationId xmlns:a16="http://schemas.microsoft.com/office/drawing/2014/main" id="{B2511466-0519-0F7E-4191-DDCD73B04C8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95313" y="1287463"/>
            <a:ext cx="7077075" cy="235267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normAutofit/>
          </a:bodyPr>
          <a:lstStyle/>
          <a:p>
            <a:r>
              <a:rPr dirty="0"/>
              <a:t>Presentation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7E1675-FAC9-50E5-A5DE-8359D6505B70}"/>
              </a:ext>
            </a:extLst>
          </p:cNvPr>
          <p:cNvSpPr/>
          <p:nvPr/>
        </p:nvSpPr>
        <p:spPr>
          <a:xfrm>
            <a:off x="0" y="6175777"/>
            <a:ext cx="12192000" cy="678647"/>
          </a:xfrm>
          <a:prstGeom prst="rect">
            <a:avLst/>
          </a:prstGeom>
          <a:solidFill>
            <a:srgbClr val="8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5400" tIns="25400" rIns="25400" bIns="25400" spcCol="38100" anchor="ctr">
            <a:spAutoFit/>
          </a:bodyPr>
          <a:lstStyle/>
          <a:p>
            <a:pPr defTabSz="1219169" eaLnBrk="1" fontAlgn="auto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+mj-lt"/>
              <a:ea typeface="+mj-ea"/>
              <a:cs typeface="+mj-cs"/>
              <a:sym typeface="Helvetica Neu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ransition spd="med"/>
  <p:hf hdr="0" dt="0"/>
  <p:txStyles>
    <p:titleStyle>
      <a:lvl1pPr algn="l" defTabSz="12176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800" b="1" spc="-116">
          <a:solidFill>
            <a:srgbClr val="000000"/>
          </a:solidFill>
          <a:latin typeface="+mj-lt"/>
          <a:ea typeface="Proxima Nova" panose="02000506030000020004" pitchFamily="2" charset="0"/>
          <a:cs typeface="Arial"/>
          <a:sym typeface="Arial" panose="020B0604020202020204" pitchFamily="34" charset="0"/>
        </a:defRPr>
      </a:lvl1pPr>
      <a:lvl2pPr algn="l" defTabSz="12176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800" b="1" spc="-116">
          <a:solidFill>
            <a:srgbClr val="000000"/>
          </a:solidFill>
          <a:latin typeface="Arial"/>
          <a:ea typeface="Proxima Nova" panose="02000506030000020004" pitchFamily="2" charset="0"/>
          <a:cs typeface="Arial"/>
          <a:sym typeface="Arial" panose="020B0604020202020204" pitchFamily="34" charset="0"/>
        </a:defRPr>
      </a:lvl2pPr>
      <a:lvl3pPr algn="l" defTabSz="12176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800" b="1" spc="-116">
          <a:solidFill>
            <a:srgbClr val="000000"/>
          </a:solidFill>
          <a:latin typeface="Arial"/>
          <a:ea typeface="Proxima Nova" panose="02000506030000020004" pitchFamily="2" charset="0"/>
          <a:cs typeface="Arial"/>
          <a:sym typeface="Arial" panose="020B0604020202020204" pitchFamily="34" charset="0"/>
        </a:defRPr>
      </a:lvl3pPr>
      <a:lvl4pPr algn="l" defTabSz="12176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800" b="1" spc="-116">
          <a:solidFill>
            <a:srgbClr val="000000"/>
          </a:solidFill>
          <a:latin typeface="Arial"/>
          <a:ea typeface="Proxima Nova" panose="02000506030000020004" pitchFamily="2" charset="0"/>
          <a:cs typeface="Arial"/>
          <a:sym typeface="Arial" panose="020B0604020202020204" pitchFamily="34" charset="0"/>
        </a:defRPr>
      </a:lvl4pPr>
      <a:lvl5pPr algn="l" defTabSz="12176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5800" b="1" spc="-116">
          <a:solidFill>
            <a:srgbClr val="000000"/>
          </a:solidFill>
          <a:latin typeface="Arial"/>
          <a:ea typeface="Proxima Nova" panose="02000506030000020004" pitchFamily="2" charset="0"/>
          <a:cs typeface="Arial"/>
          <a:sym typeface="Arial" panose="020B0604020202020204" pitchFamily="34" charset="0"/>
        </a:defRPr>
      </a:lvl5pPr>
      <a:lvl6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-116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-116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-116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1" i="0" u="none" strike="noStrike" cap="none" spc="-116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algn="l" defTabSz="412750" rtl="0" eaLnBrk="1" fontAlgn="base" hangingPunct="1"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+mj-lt"/>
          <a:ea typeface="Proxima Nova" panose="02000506030000020004" pitchFamily="2" charset="0"/>
          <a:cs typeface="Arial"/>
          <a:sym typeface="Arial" panose="020B0604020202020204" pitchFamily="34" charset="0"/>
        </a:defRPr>
      </a:lvl1pPr>
      <a:lvl2pPr marL="1003300" indent="-698500" algn="l" defTabSz="412750" rtl="0" eaLnBrk="1" fontAlgn="base" hangingPunct="1">
        <a:spcBef>
          <a:spcPct val="0"/>
        </a:spcBef>
        <a:spcAft>
          <a:spcPct val="0"/>
        </a:spcAft>
        <a:buSzPct val="123000"/>
        <a:buChar char="•"/>
        <a:defRPr sz="2700">
          <a:solidFill>
            <a:srgbClr val="000000"/>
          </a:solidFill>
          <a:latin typeface="+mj-lt"/>
          <a:ea typeface="Proxima Nova" panose="02000506030000020004" pitchFamily="2" charset="0"/>
          <a:cs typeface="Arial"/>
          <a:sym typeface="Arial" panose="020B0604020202020204" pitchFamily="34" charset="0"/>
        </a:defRPr>
      </a:lvl2pPr>
      <a:lvl3pPr marL="1308100" indent="-698500" algn="l" defTabSz="412750" rtl="0" eaLnBrk="1" fontAlgn="base" hangingPunct="1">
        <a:spcBef>
          <a:spcPct val="0"/>
        </a:spcBef>
        <a:spcAft>
          <a:spcPct val="0"/>
        </a:spcAft>
        <a:buSzPct val="123000"/>
        <a:buChar char="•"/>
        <a:defRPr sz="2700">
          <a:solidFill>
            <a:srgbClr val="000000"/>
          </a:solidFill>
          <a:latin typeface="+mj-lt"/>
          <a:ea typeface="Proxima Nova" panose="02000506030000020004" pitchFamily="2" charset="0"/>
          <a:cs typeface="Arial"/>
          <a:sym typeface="Arial" panose="020B0604020202020204" pitchFamily="34" charset="0"/>
        </a:defRPr>
      </a:lvl3pPr>
      <a:lvl4pPr marL="1612900" indent="-698500" algn="l" defTabSz="412750" rtl="0" eaLnBrk="1" fontAlgn="base" hangingPunct="1">
        <a:spcBef>
          <a:spcPct val="0"/>
        </a:spcBef>
        <a:spcAft>
          <a:spcPct val="0"/>
        </a:spcAft>
        <a:buSzPct val="123000"/>
        <a:buChar char="•"/>
        <a:defRPr sz="2700">
          <a:solidFill>
            <a:srgbClr val="000000"/>
          </a:solidFill>
          <a:latin typeface="+mj-lt"/>
          <a:ea typeface="Proxima Nova" panose="02000506030000020004" pitchFamily="2" charset="0"/>
          <a:cs typeface="Arial"/>
          <a:sym typeface="Arial" panose="020B0604020202020204" pitchFamily="34" charset="0"/>
        </a:defRPr>
      </a:lvl4pPr>
      <a:lvl5pPr marL="1219200" algn="l" defTabSz="412750" rtl="0" eaLnBrk="1" fontAlgn="base" hangingPunct="1">
        <a:spcBef>
          <a:spcPct val="0"/>
        </a:spcBef>
        <a:spcAft>
          <a:spcPct val="0"/>
        </a:spcAft>
        <a:buSzPct val="123000"/>
        <a:defRPr sz="2700">
          <a:solidFill>
            <a:srgbClr val="000000"/>
          </a:solidFill>
          <a:latin typeface="+mj-lt"/>
          <a:ea typeface="Proxima Nova" panose="02000506030000020004" pitchFamily="2" charset="0"/>
          <a:cs typeface="Arial"/>
          <a:sym typeface="Arial" panose="020B0604020202020204" pitchFamily="34" charset="0"/>
        </a:defRPr>
      </a:lvl5pPr>
      <a:lvl6pPr marL="1873250" marR="0" indent="-34925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178050" marR="0" indent="-34925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2482850" marR="0" indent="-34925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2787650" marR="0" indent="-349250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5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1D2DA-64A4-33BC-1F39-158628C0C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5063" y="6383338"/>
            <a:ext cx="382587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534EF6-24A6-8C4B-BE15-0FD7EBE25E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1" name="Picture 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27BEB88A-AF03-4E53-3A37-730263E3B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6346825"/>
            <a:ext cx="2368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35891E-8C85-97DC-70C7-F1ECB56C18E9}"/>
              </a:ext>
            </a:extLst>
          </p:cNvPr>
          <p:cNvCxnSpPr>
            <a:cxnSpLocks/>
          </p:cNvCxnSpPr>
          <p:nvPr/>
        </p:nvCxnSpPr>
        <p:spPr>
          <a:xfrm>
            <a:off x="606425" y="6167438"/>
            <a:ext cx="11015663" cy="0"/>
          </a:xfrm>
          <a:prstGeom prst="line">
            <a:avLst/>
          </a:prstGeom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F2CF009-11FF-A0BB-FBB2-A3942FC95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89788" y="6383338"/>
            <a:ext cx="4114800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pc="20" baseline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CONFIDENTIAL AND PRIVILEGED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29" r:id="rId2"/>
    <p:sldLayoutId id="2147483830" r:id="rId3"/>
    <p:sldLayoutId id="2147483831" r:id="rId4"/>
    <p:sldLayoutId id="2147483822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lang="en-US" sz="900" kern="1200" dirty="0">
          <a:solidFill>
            <a:srgbClr val="76767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2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5CBF-DF11-0EBB-7988-4E9E7ED06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3" y="651782"/>
            <a:ext cx="6780212" cy="2352675"/>
          </a:xfrm>
        </p:spPr>
        <p:txBody>
          <a:bodyPr>
            <a:noAutofit/>
          </a:bodyPr>
          <a:lstStyle/>
          <a:p>
            <a:pPr defTabSz="12191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b="1" dirty="0">
                <a:latin typeface="Arial" charset="0"/>
                <a:ea typeface="ＭＳ Ｐゴシック" pitchFamily="34" charset="-128"/>
              </a:rPr>
              <a:t>Reimagining Alcohol Use Screening – A Digital Approach for Comprehensive Assessment</a:t>
            </a:r>
            <a:endParaRPr lang="en-US" sz="4000" dirty="0"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E45DD-3D78-D9BD-02F6-773C1D3E8D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313" y="3174094"/>
            <a:ext cx="6780212" cy="679450"/>
          </a:xfrm>
        </p:spPr>
        <p:txBody>
          <a:bodyPr/>
          <a:lstStyle/>
          <a:p>
            <a:pPr marL="0" indent="0">
              <a:spcBef>
                <a:spcPts val="0"/>
              </a:spcBef>
              <a:buSzPts val="1800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Kevin Pearlman, MD</a:t>
            </a:r>
          </a:p>
          <a:p>
            <a:pPr marL="0" indent="0">
              <a:spcBef>
                <a:spcPts val="0"/>
              </a:spcBef>
              <a:buSzPts val="1800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Neda </a:t>
            </a:r>
            <a:r>
              <a:rPr lang="en-US" sz="2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Laiteerapong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MD </a:t>
            </a:r>
          </a:p>
          <a:p>
            <a:pPr marL="0" indent="0">
              <a:spcBef>
                <a:spcPts val="0"/>
              </a:spcBef>
              <a:buSzPts val="1800"/>
            </a:pPr>
            <a:r>
              <a:rPr lang="en-US" sz="2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Mim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Ari, MD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50" dirty="0">
              <a:solidFill>
                <a:schemeClr val="tx1"/>
              </a:solidFill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7ACE-CCB6-EF9D-B422-24EFB22A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04" y="649986"/>
            <a:ext cx="6477000" cy="561612"/>
          </a:xfrm>
        </p:spPr>
        <p:txBody>
          <a:bodyPr/>
          <a:lstStyle/>
          <a:p>
            <a:r>
              <a:rPr lang="en-US" dirty="0"/>
              <a:t>Clinical Decision Support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02A39-FC92-966F-E84D-8F40D95A6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87" y="1770161"/>
            <a:ext cx="5318981" cy="3541125"/>
          </a:xfrm>
        </p:spPr>
        <p:txBody>
          <a:bodyPr>
            <a:normAutofit/>
          </a:bodyPr>
          <a:lstStyle/>
          <a:p>
            <a:r>
              <a:rPr lang="en-US" sz="3000" dirty="0"/>
              <a:t>Passive alert (Our Practice Advisory) to screen all adult patients using an EHR-based AUDIT-C/AUDIT screener</a:t>
            </a:r>
          </a:p>
          <a:p>
            <a:r>
              <a:rPr lang="en-US" sz="3000" dirty="0"/>
              <a:t>1,498 screens completed since launch (3.7% of visits)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7413F-EE24-CD83-72BB-30B70C565D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54DD9F-D298-C9E7-DEEC-8E3CE038A85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494545-6DAA-B51D-5B13-411D360EA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364" y="3998534"/>
            <a:ext cx="6185449" cy="11896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B89E38-C2FF-EF8D-B0E0-0E813D931557}"/>
              </a:ext>
            </a:extLst>
          </p:cNvPr>
          <p:cNvSpPr txBox="1"/>
          <p:nvPr/>
        </p:nvSpPr>
        <p:spPr>
          <a:xfrm>
            <a:off x="6450863" y="35446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Triggers </a:t>
            </a:r>
            <a:r>
              <a:rPr lang="en-US" i="1" dirty="0"/>
              <a:t>annually</a:t>
            </a:r>
            <a:r>
              <a:rPr lang="en-US" dirty="0"/>
              <a:t> for patients w/ history of AUD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EDA749-E3A3-4370-A9A9-486C1F3E05D3}"/>
              </a:ext>
            </a:extLst>
          </p:cNvPr>
          <p:cNvSpPr txBox="1"/>
          <p:nvPr/>
        </p:nvSpPr>
        <p:spPr>
          <a:xfrm>
            <a:off x="5781664" y="1770161"/>
            <a:ext cx="6144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Triggers </a:t>
            </a:r>
            <a:r>
              <a:rPr lang="en-US" i="1" dirty="0"/>
              <a:t>every other year </a:t>
            </a:r>
            <a:r>
              <a:rPr lang="en-US" dirty="0"/>
              <a:t>for patients w/ no history of AUD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BFA67C-51B2-660A-05F5-2BFC43CED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664" y="2224074"/>
            <a:ext cx="6185450" cy="10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2117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C1ADB-12C6-2E49-1FE6-5FC9E31A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25" y="1005676"/>
            <a:ext cx="4492959" cy="561612"/>
          </a:xfrm>
        </p:spPr>
        <p:txBody>
          <a:bodyPr/>
          <a:lstStyle/>
          <a:p>
            <a:r>
              <a:rPr lang="en-US" dirty="0"/>
              <a:t>AUDIT-C </a:t>
            </a:r>
            <a:r>
              <a:rPr lang="en-US" dirty="0" err="1"/>
              <a:t>SmartForm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CB19F-9B22-4695-F164-3BFB5B415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4D3CEF-A0A0-58A9-2C05-237C06C86CA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AE4A8-4E99-BAD5-6C1B-2A1C23B6B04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AND PRIVILEGED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345C5D-125E-12FD-06E9-E3298DCAC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44" y="1894808"/>
            <a:ext cx="4960922" cy="3068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DB3EE-FC03-9BBB-B201-27D1088FE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2"/>
          <a:stretch/>
        </p:blipFill>
        <p:spPr>
          <a:xfrm>
            <a:off x="6074907" y="4191355"/>
            <a:ext cx="6073210" cy="254447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76C933E9-FD0D-1B5A-DAB4-F34CC5A81CAC}"/>
              </a:ext>
            </a:extLst>
          </p:cNvPr>
          <p:cNvSpPr/>
          <p:nvPr/>
        </p:nvSpPr>
        <p:spPr>
          <a:xfrm>
            <a:off x="5447877" y="3271627"/>
            <a:ext cx="861165" cy="157373"/>
          </a:xfrm>
          <a:prstGeom prst="rightArrow">
            <a:avLst>
              <a:gd name="adj1" fmla="val 56988"/>
              <a:gd name="adj2" fmla="val 50000"/>
            </a:avLst>
          </a:prstGeom>
          <a:solidFill>
            <a:srgbClr val="CA0000"/>
          </a:solidFill>
          <a:ln>
            <a:solidFill>
              <a:srgbClr val="CA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CA0000"/>
              </a:solidFill>
              <a:highlight>
                <a:srgbClr val="CA00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42CD3-BC59-5947-DD96-7F9BCB3FDF4D}"/>
              </a:ext>
            </a:extLst>
          </p:cNvPr>
          <p:cNvSpPr txBox="1"/>
          <p:nvPr/>
        </p:nvSpPr>
        <p:spPr>
          <a:xfrm>
            <a:off x="5075521" y="2900245"/>
            <a:ext cx="159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IF Positive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3E46CD-085B-739F-617E-A44ABBDA2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626" y="434376"/>
            <a:ext cx="4082148" cy="295566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D722196-CDA2-92C8-0183-A0A52D4B35E5}"/>
              </a:ext>
            </a:extLst>
          </p:cNvPr>
          <p:cNvSpPr txBox="1">
            <a:spLocks/>
          </p:cNvSpPr>
          <p:nvPr/>
        </p:nvSpPr>
        <p:spPr>
          <a:xfrm>
            <a:off x="7859408" y="122173"/>
            <a:ext cx="3175000" cy="291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800" dirty="0"/>
              <a:t>Reflexes to Full AUDIT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22AAB3-ECA4-2CDD-DB74-219F12BB1E91}"/>
              </a:ext>
            </a:extLst>
          </p:cNvPr>
          <p:cNvSpPr txBox="1">
            <a:spLocks/>
          </p:cNvSpPr>
          <p:nvPr/>
        </p:nvSpPr>
        <p:spPr>
          <a:xfrm>
            <a:off x="7725298" y="3850794"/>
            <a:ext cx="3057698" cy="4092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800" dirty="0"/>
              <a:t>High Risk OPA Populates</a:t>
            </a:r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D868862F-7A7C-5C91-AD81-7F03AF6E40C4}"/>
              </a:ext>
            </a:extLst>
          </p:cNvPr>
          <p:cNvSpPr/>
          <p:nvPr/>
        </p:nvSpPr>
        <p:spPr>
          <a:xfrm>
            <a:off x="8934451" y="3467787"/>
            <a:ext cx="319696" cy="305265"/>
          </a:xfrm>
          <a:prstGeom prst="plus">
            <a:avLst>
              <a:gd name="adj" fmla="val 3982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67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AD34-A728-D4F4-3DFE-51AA5C10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72" y="473850"/>
            <a:ext cx="10384536" cy="561612"/>
          </a:xfrm>
        </p:spPr>
        <p:txBody>
          <a:bodyPr/>
          <a:lstStyle/>
          <a:p>
            <a:r>
              <a:rPr lang="en-US" dirty="0"/>
              <a:t>Order Set Containing Clinical Decision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176F7-B6C5-0693-E7BE-907A610B7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D080B-BA4E-686C-5136-123CB99DBCC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51324EB2-AE4B-F8F3-0E70-53936CC70C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6" y="1073027"/>
            <a:ext cx="7016072" cy="514114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B095E6E-4FFB-E679-EC41-D6E1B7E427E6}"/>
              </a:ext>
            </a:extLst>
          </p:cNvPr>
          <p:cNvGrpSpPr/>
          <p:nvPr/>
        </p:nvGrpSpPr>
        <p:grpSpPr>
          <a:xfrm>
            <a:off x="7877059" y="2107841"/>
            <a:ext cx="4084992" cy="2939414"/>
            <a:chOff x="20932817" y="16488534"/>
            <a:chExt cx="4964793" cy="3572489"/>
          </a:xfrm>
        </p:grpSpPr>
        <p:pic>
          <p:nvPicPr>
            <p:cNvPr id="12" name="Picture 11" descr="A qr code with black squares&#10;&#10;Description automatically generated">
              <a:extLst>
                <a:ext uri="{FF2B5EF4-FFF2-40B4-BE49-F238E27FC236}">
                  <a16:creationId xmlns:a16="http://schemas.microsoft.com/office/drawing/2014/main" id="{4200B2FB-2D84-3421-FD4E-1325E66B9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5931" y="16751626"/>
              <a:ext cx="1479186" cy="147918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F347E8-197D-D9D0-8D87-95080734B9F0}"/>
                </a:ext>
              </a:extLst>
            </p:cNvPr>
            <p:cNvSpPr txBox="1"/>
            <p:nvPr/>
          </p:nvSpPr>
          <p:spPr>
            <a:xfrm>
              <a:off x="20932819" y="18434792"/>
              <a:ext cx="4964791" cy="13466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en-US" sz="2200" b="1" dirty="0">
                  <a:solidFill>
                    <a:prstClr val="black"/>
                  </a:solidFill>
                </a:rPr>
                <a:t>Clinical Decision Support Algorithm Embedded in Order Set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751BBA-6E65-AEDB-5C80-7D69E320C34F}"/>
                </a:ext>
              </a:extLst>
            </p:cNvPr>
            <p:cNvSpPr/>
            <p:nvPr/>
          </p:nvSpPr>
          <p:spPr>
            <a:xfrm>
              <a:off x="20932817" y="16488534"/>
              <a:ext cx="4814025" cy="3572489"/>
            </a:xfrm>
            <a:prstGeom prst="rect">
              <a:avLst/>
            </a:prstGeom>
            <a:noFill/>
            <a:ln w="57150">
              <a:solidFill>
                <a:srgbClr val="7E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570453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CA8805-2776-72B8-3CC3-E944A5B764BF}"/>
              </a:ext>
            </a:extLst>
          </p:cNvPr>
          <p:cNvGrpSpPr/>
          <p:nvPr/>
        </p:nvGrpSpPr>
        <p:grpSpPr>
          <a:xfrm>
            <a:off x="640080" y="1335607"/>
            <a:ext cx="10515600" cy="4687241"/>
            <a:chOff x="640080" y="1335606"/>
            <a:chExt cx="10515600" cy="47969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65E18C-4894-E22D-40C9-EB1EE4DEB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463"/>
            <a:stretch/>
          </p:blipFill>
          <p:spPr>
            <a:xfrm>
              <a:off x="640080" y="1335607"/>
              <a:ext cx="10515600" cy="479697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83D32E-A696-A6F2-047B-1A060134D1E8}"/>
                </a:ext>
              </a:extLst>
            </p:cNvPr>
            <p:cNvSpPr txBox="1"/>
            <p:nvPr/>
          </p:nvSpPr>
          <p:spPr>
            <a:xfrm>
              <a:off x="643146" y="1335606"/>
              <a:ext cx="675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120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E80031-B505-411A-0EE3-F36CCD1D6A44}"/>
                </a:ext>
              </a:extLst>
            </p:cNvPr>
            <p:cNvSpPr txBox="1"/>
            <p:nvPr/>
          </p:nvSpPr>
          <p:spPr>
            <a:xfrm>
              <a:off x="643146" y="1955686"/>
              <a:ext cx="675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24023D-A20C-C444-B27E-77FAC1F98043}"/>
                </a:ext>
              </a:extLst>
            </p:cNvPr>
            <p:cNvSpPr txBox="1"/>
            <p:nvPr/>
          </p:nvSpPr>
          <p:spPr>
            <a:xfrm>
              <a:off x="758563" y="2695407"/>
              <a:ext cx="46166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7CC82A-15F3-8D35-3885-48EEEEFE1C6E}"/>
                </a:ext>
              </a:extLst>
            </p:cNvPr>
            <p:cNvSpPr txBox="1"/>
            <p:nvPr/>
          </p:nvSpPr>
          <p:spPr>
            <a:xfrm>
              <a:off x="776042" y="3417497"/>
              <a:ext cx="46166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835BD8-C63C-650B-BCA0-211B92D3367E}"/>
                </a:ext>
              </a:extLst>
            </p:cNvPr>
            <p:cNvSpPr txBox="1"/>
            <p:nvPr/>
          </p:nvSpPr>
          <p:spPr>
            <a:xfrm>
              <a:off x="763657" y="4139587"/>
              <a:ext cx="46166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E79D04-367E-FB6B-7EDE-ED714316D97F}"/>
                </a:ext>
              </a:extLst>
            </p:cNvPr>
            <p:cNvSpPr txBox="1"/>
            <p:nvPr/>
          </p:nvSpPr>
          <p:spPr>
            <a:xfrm>
              <a:off x="764621" y="4846355"/>
              <a:ext cx="46166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CD32A7-CB88-45CC-74BA-E424281352D2}"/>
                </a:ext>
              </a:extLst>
            </p:cNvPr>
            <p:cNvSpPr txBox="1"/>
            <p:nvPr/>
          </p:nvSpPr>
          <p:spPr>
            <a:xfrm>
              <a:off x="873979" y="5635712"/>
              <a:ext cx="3032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0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AFA2EA-4F74-E13A-0C68-E1A9273F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04" y="323191"/>
            <a:ext cx="10515600" cy="561612"/>
          </a:xfrm>
        </p:spPr>
        <p:txBody>
          <a:bodyPr/>
          <a:lstStyle/>
          <a:p>
            <a:r>
              <a:rPr lang="en-US" dirty="0"/>
              <a:t>Results: Number of Patients with “Alcohol Use” Diagnosis/Problem Documented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BB465-6A22-6B6C-5CDF-400C1A9DC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92EE8B-D7BA-FF15-6AE0-49E2C72B2AC1}"/>
              </a:ext>
            </a:extLst>
          </p:cNvPr>
          <p:cNvSpPr txBox="1"/>
          <p:nvPr/>
        </p:nvSpPr>
        <p:spPr>
          <a:xfrm>
            <a:off x="340367" y="2191273"/>
            <a:ext cx="461665" cy="194831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/>
              <a:t>Patient Count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E5FC6C-1C87-ECD6-8755-A4881B08DEDE}"/>
              </a:ext>
            </a:extLst>
          </p:cNvPr>
          <p:cNvCxnSpPr>
            <a:cxnSpLocks/>
          </p:cNvCxnSpPr>
          <p:nvPr/>
        </p:nvCxnSpPr>
        <p:spPr>
          <a:xfrm>
            <a:off x="7655186" y="5096858"/>
            <a:ext cx="0" cy="475964"/>
          </a:xfrm>
          <a:prstGeom prst="line">
            <a:avLst/>
          </a:prstGeom>
          <a:ln w="25400" cap="flat" cmpd="sng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820129E-4C8F-6B37-45D1-B167E657F01A}"/>
              </a:ext>
            </a:extLst>
          </p:cNvPr>
          <p:cNvSpPr txBox="1"/>
          <p:nvPr/>
        </p:nvSpPr>
        <p:spPr>
          <a:xfrm>
            <a:off x="8343570" y="2893552"/>
            <a:ext cx="373870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Q1-Q3 2024 vs. Q1-Q4 2022/2023: 132% relative increase (chi-squared p &lt; 0.05)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58DE0-91AE-37E0-7228-9186DEF421BC}"/>
              </a:ext>
            </a:extLst>
          </p:cNvPr>
          <p:cNvSpPr txBox="1"/>
          <p:nvPr/>
        </p:nvSpPr>
        <p:spPr>
          <a:xfrm>
            <a:off x="2076914" y="5587426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Q2</a:t>
            </a:r>
          </a:p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EE0342-F7E4-CA68-80F2-B684A27D018C}"/>
              </a:ext>
            </a:extLst>
          </p:cNvPr>
          <p:cNvSpPr txBox="1"/>
          <p:nvPr/>
        </p:nvSpPr>
        <p:spPr>
          <a:xfrm>
            <a:off x="2949003" y="5574882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Q3</a:t>
            </a:r>
          </a:p>
          <a:p>
            <a:pPr algn="ctr"/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0FC808-21B9-07B9-0D51-9B85671E4FF9}"/>
              </a:ext>
            </a:extLst>
          </p:cNvPr>
          <p:cNvSpPr txBox="1"/>
          <p:nvPr/>
        </p:nvSpPr>
        <p:spPr>
          <a:xfrm>
            <a:off x="3842954" y="5574883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Q4</a:t>
            </a:r>
          </a:p>
          <a:p>
            <a:pPr algn="ctr"/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1BEB1D-279E-EBE8-B77D-9C4C26521697}"/>
              </a:ext>
            </a:extLst>
          </p:cNvPr>
          <p:cNvSpPr txBox="1"/>
          <p:nvPr/>
        </p:nvSpPr>
        <p:spPr>
          <a:xfrm>
            <a:off x="5574974" y="5560615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Q2</a:t>
            </a:r>
          </a:p>
          <a:p>
            <a:pPr algn="ctr"/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312A70-6154-6851-A528-9732C7E23CA4}"/>
              </a:ext>
            </a:extLst>
          </p:cNvPr>
          <p:cNvSpPr txBox="1"/>
          <p:nvPr/>
        </p:nvSpPr>
        <p:spPr>
          <a:xfrm>
            <a:off x="6447923" y="5560615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Q3</a:t>
            </a:r>
          </a:p>
          <a:p>
            <a:pPr algn="ctr"/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6D7E71-88CC-4DAC-0E15-5FFD361483BB}"/>
              </a:ext>
            </a:extLst>
          </p:cNvPr>
          <p:cNvSpPr txBox="1"/>
          <p:nvPr/>
        </p:nvSpPr>
        <p:spPr>
          <a:xfrm>
            <a:off x="7320872" y="5575770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Q4</a:t>
            </a:r>
          </a:p>
          <a:p>
            <a:pPr algn="ctr"/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57470C-F9E0-6B89-81F0-5328BF9CC1BC}"/>
              </a:ext>
            </a:extLst>
          </p:cNvPr>
          <p:cNvSpPr txBox="1"/>
          <p:nvPr/>
        </p:nvSpPr>
        <p:spPr>
          <a:xfrm>
            <a:off x="4694793" y="5534606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Q1</a:t>
            </a:r>
          </a:p>
          <a:p>
            <a:pPr algn="ctr"/>
            <a:r>
              <a:rPr lang="en-US" sz="1600" dirty="0"/>
              <a:t>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E78E3C-5914-4B0C-C1BB-F1D535EBAE3C}"/>
              </a:ext>
            </a:extLst>
          </p:cNvPr>
          <p:cNvSpPr txBox="1"/>
          <p:nvPr/>
        </p:nvSpPr>
        <p:spPr>
          <a:xfrm>
            <a:off x="8184903" y="5575770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Q1</a:t>
            </a:r>
          </a:p>
          <a:p>
            <a:pPr algn="ctr"/>
            <a:r>
              <a:rPr lang="en-US" sz="1600" dirty="0"/>
              <a:t>2024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9FD077-75F5-BCA6-75F6-C1A9C3CD47B9}"/>
              </a:ext>
            </a:extLst>
          </p:cNvPr>
          <p:cNvSpPr txBox="1"/>
          <p:nvPr/>
        </p:nvSpPr>
        <p:spPr>
          <a:xfrm>
            <a:off x="9081201" y="5560616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Q2</a:t>
            </a:r>
          </a:p>
          <a:p>
            <a:pPr algn="ctr"/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997AB7-C41C-B415-1024-6D7D95A78181}"/>
              </a:ext>
            </a:extLst>
          </p:cNvPr>
          <p:cNvSpPr txBox="1"/>
          <p:nvPr/>
        </p:nvSpPr>
        <p:spPr>
          <a:xfrm>
            <a:off x="9964448" y="5575771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Q3</a:t>
            </a:r>
          </a:p>
          <a:p>
            <a:pPr algn="ctr"/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1373B1-8FCD-8138-756F-BEBECC0C5F9A}"/>
              </a:ext>
            </a:extLst>
          </p:cNvPr>
          <p:cNvSpPr txBox="1"/>
          <p:nvPr/>
        </p:nvSpPr>
        <p:spPr>
          <a:xfrm>
            <a:off x="1194058" y="5597873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Q1</a:t>
            </a:r>
          </a:p>
          <a:p>
            <a:pPr algn="ctr"/>
            <a:r>
              <a:rPr lang="en-US" sz="1600" dirty="0"/>
              <a:t>2022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A343F6-4AE0-C6AD-C210-71CB575F18BE}"/>
              </a:ext>
            </a:extLst>
          </p:cNvPr>
          <p:cNvSpPr/>
          <p:nvPr/>
        </p:nvSpPr>
        <p:spPr>
          <a:xfrm>
            <a:off x="6327222" y="4104969"/>
            <a:ext cx="2655927" cy="9012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12/20/2023: Clinical Decision Support Tool Launched</a:t>
            </a:r>
          </a:p>
        </p:txBody>
      </p:sp>
    </p:spTree>
    <p:extLst>
      <p:ext uri="{BB962C8B-B14F-4D97-AF65-F5344CB8AC3E}">
        <p14:creationId xmlns:p14="http://schemas.microsoft.com/office/powerpoint/2010/main" val="109294107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7506BA-5B86-BD12-DFA0-E43A081884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24"/>
          <a:stretch/>
        </p:blipFill>
        <p:spPr>
          <a:xfrm>
            <a:off x="620453" y="1251444"/>
            <a:ext cx="10684135" cy="4470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AFA2EA-4F74-E13A-0C68-E1A9273F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04" y="119093"/>
            <a:ext cx="10777284" cy="561612"/>
          </a:xfrm>
        </p:spPr>
        <p:txBody>
          <a:bodyPr/>
          <a:lstStyle/>
          <a:p>
            <a:r>
              <a:rPr lang="en-US" dirty="0"/>
              <a:t>Results: Number of Patients Prescribed Naltrexone and/or Acamprosate by Primary Care Provider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BB465-6A22-6B6C-5CDF-400C1A9DC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92EE8B-D7BA-FF15-6AE0-49E2C72B2AC1}"/>
              </a:ext>
            </a:extLst>
          </p:cNvPr>
          <p:cNvSpPr txBox="1"/>
          <p:nvPr/>
        </p:nvSpPr>
        <p:spPr>
          <a:xfrm>
            <a:off x="158788" y="2155057"/>
            <a:ext cx="461665" cy="194831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/>
              <a:t>Patient Count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20129E-4C8F-6B37-45D1-B167E657F01A}"/>
              </a:ext>
            </a:extLst>
          </p:cNvPr>
          <p:cNvSpPr txBox="1"/>
          <p:nvPr/>
        </p:nvSpPr>
        <p:spPr>
          <a:xfrm>
            <a:off x="9279289" y="2625406"/>
            <a:ext cx="274420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Q1-Q3 2024 vs. Q1-Q4 2022/2023: </a:t>
            </a:r>
          </a:p>
          <a:p>
            <a:pPr algn="ctr"/>
            <a:r>
              <a:rPr lang="en-US" dirty="0"/>
              <a:t>118% relative increase (chi-squared p &lt; 0.05)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E5FC6C-1C87-ECD6-8755-A4881B08DEDE}"/>
              </a:ext>
            </a:extLst>
          </p:cNvPr>
          <p:cNvCxnSpPr>
            <a:cxnSpLocks/>
          </p:cNvCxnSpPr>
          <p:nvPr/>
        </p:nvCxnSpPr>
        <p:spPr>
          <a:xfrm>
            <a:off x="7809922" y="4730496"/>
            <a:ext cx="0" cy="616350"/>
          </a:xfrm>
          <a:prstGeom prst="line">
            <a:avLst/>
          </a:prstGeom>
          <a:ln w="25400" cap="flat" cmpd="sng" algn="ctr">
            <a:solidFill>
              <a:schemeClr val="accent4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E4627F-AE11-D9A2-2BB4-956B00AB9CE1}"/>
              </a:ext>
            </a:extLst>
          </p:cNvPr>
          <p:cNvSpPr txBox="1"/>
          <p:nvPr/>
        </p:nvSpPr>
        <p:spPr>
          <a:xfrm>
            <a:off x="680272" y="1082167"/>
            <a:ext cx="675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C711B-9EB2-D557-4FF8-019CAFDCBA32}"/>
              </a:ext>
            </a:extLst>
          </p:cNvPr>
          <p:cNvSpPr txBox="1"/>
          <p:nvPr/>
        </p:nvSpPr>
        <p:spPr>
          <a:xfrm>
            <a:off x="669641" y="1900120"/>
            <a:ext cx="4616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AE088F-030B-BAB5-33CB-589613CA24D7}"/>
              </a:ext>
            </a:extLst>
          </p:cNvPr>
          <p:cNvSpPr txBox="1"/>
          <p:nvPr/>
        </p:nvSpPr>
        <p:spPr>
          <a:xfrm>
            <a:off x="680272" y="2767053"/>
            <a:ext cx="4616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6E223-1E1E-94E6-B52C-31A5698B83A4}"/>
              </a:ext>
            </a:extLst>
          </p:cNvPr>
          <p:cNvSpPr txBox="1"/>
          <p:nvPr/>
        </p:nvSpPr>
        <p:spPr>
          <a:xfrm>
            <a:off x="702827" y="3585006"/>
            <a:ext cx="4616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DC23D1-BA0D-917B-38ED-2EB5A0374588}"/>
              </a:ext>
            </a:extLst>
          </p:cNvPr>
          <p:cNvSpPr txBox="1"/>
          <p:nvPr/>
        </p:nvSpPr>
        <p:spPr>
          <a:xfrm>
            <a:off x="677087" y="4486204"/>
            <a:ext cx="4616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72732E-C2E1-21ED-0E80-086E29769ED5}"/>
              </a:ext>
            </a:extLst>
          </p:cNvPr>
          <p:cNvSpPr txBox="1"/>
          <p:nvPr/>
        </p:nvSpPr>
        <p:spPr>
          <a:xfrm>
            <a:off x="749678" y="5208481"/>
            <a:ext cx="33411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4A5BC9-A162-19CF-2A55-58C0F8A9F7B3}"/>
              </a:ext>
            </a:extLst>
          </p:cNvPr>
          <p:cNvSpPr txBox="1"/>
          <p:nvPr/>
        </p:nvSpPr>
        <p:spPr>
          <a:xfrm>
            <a:off x="1131306" y="5376609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Q1</a:t>
            </a:r>
          </a:p>
          <a:p>
            <a:pPr algn="ctr"/>
            <a:r>
              <a:rPr lang="en-US" sz="1600" dirty="0"/>
              <a:t>2022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84AF8D-570F-3137-74E4-2817F3BFBA4B}"/>
              </a:ext>
            </a:extLst>
          </p:cNvPr>
          <p:cNvSpPr txBox="1"/>
          <p:nvPr/>
        </p:nvSpPr>
        <p:spPr>
          <a:xfrm>
            <a:off x="2031979" y="5368880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Q2</a:t>
            </a:r>
          </a:p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DB5BC0-2415-F5DD-240E-938BCAA1B1C2}"/>
              </a:ext>
            </a:extLst>
          </p:cNvPr>
          <p:cNvSpPr txBox="1"/>
          <p:nvPr/>
        </p:nvSpPr>
        <p:spPr>
          <a:xfrm>
            <a:off x="2934025" y="5353596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Q3</a:t>
            </a:r>
          </a:p>
          <a:p>
            <a:pPr algn="ctr"/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5AD07B-741E-8B50-1550-1F7C05D7A2B7}"/>
              </a:ext>
            </a:extLst>
          </p:cNvPr>
          <p:cNvSpPr txBox="1"/>
          <p:nvPr/>
        </p:nvSpPr>
        <p:spPr>
          <a:xfrm>
            <a:off x="3852445" y="5348564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Q4</a:t>
            </a:r>
          </a:p>
          <a:p>
            <a:pPr algn="ctr"/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D6A828-A94D-53CF-E43C-E34B55DA05E0}"/>
              </a:ext>
            </a:extLst>
          </p:cNvPr>
          <p:cNvSpPr txBox="1"/>
          <p:nvPr/>
        </p:nvSpPr>
        <p:spPr>
          <a:xfrm>
            <a:off x="5653316" y="5354841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Q2</a:t>
            </a:r>
          </a:p>
          <a:p>
            <a:pPr algn="ctr"/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429924-632E-3EB7-0CFA-128E8E836664}"/>
              </a:ext>
            </a:extLst>
          </p:cNvPr>
          <p:cNvSpPr txBox="1"/>
          <p:nvPr/>
        </p:nvSpPr>
        <p:spPr>
          <a:xfrm>
            <a:off x="6566223" y="5353596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Q3</a:t>
            </a:r>
          </a:p>
          <a:p>
            <a:pPr algn="ctr"/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CC795B-BF49-87F0-26F2-6E64E991DF40}"/>
              </a:ext>
            </a:extLst>
          </p:cNvPr>
          <p:cNvSpPr txBox="1"/>
          <p:nvPr/>
        </p:nvSpPr>
        <p:spPr>
          <a:xfrm>
            <a:off x="7480097" y="5353596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Q4</a:t>
            </a:r>
          </a:p>
          <a:p>
            <a:pPr algn="ctr"/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7D8943-1A8E-7360-AB27-CCC606FEA65B}"/>
              </a:ext>
            </a:extLst>
          </p:cNvPr>
          <p:cNvSpPr txBox="1"/>
          <p:nvPr/>
        </p:nvSpPr>
        <p:spPr>
          <a:xfrm>
            <a:off x="4751782" y="5356805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Q1</a:t>
            </a:r>
          </a:p>
          <a:p>
            <a:pPr algn="ctr"/>
            <a:r>
              <a:rPr lang="en-US" sz="1600" dirty="0"/>
              <a:t>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FDD723-3D33-E6A4-5B75-1BC9794CE31E}"/>
              </a:ext>
            </a:extLst>
          </p:cNvPr>
          <p:cNvSpPr txBox="1"/>
          <p:nvPr/>
        </p:nvSpPr>
        <p:spPr>
          <a:xfrm>
            <a:off x="8348547" y="5356916"/>
            <a:ext cx="7547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Q1</a:t>
            </a:r>
          </a:p>
          <a:p>
            <a:pPr algn="ctr"/>
            <a:r>
              <a:rPr lang="en-US" sz="1600" dirty="0"/>
              <a:t>2024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405484-8F8C-C43E-E4A0-7C19E4157337}"/>
              </a:ext>
            </a:extLst>
          </p:cNvPr>
          <p:cNvSpPr txBox="1"/>
          <p:nvPr/>
        </p:nvSpPr>
        <p:spPr>
          <a:xfrm>
            <a:off x="9289010" y="5368879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Q2</a:t>
            </a:r>
          </a:p>
          <a:p>
            <a:pPr algn="ctr"/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C0B64C-1732-D475-E998-F8C81869628D}"/>
              </a:ext>
            </a:extLst>
          </p:cNvPr>
          <p:cNvSpPr txBox="1"/>
          <p:nvPr/>
        </p:nvSpPr>
        <p:spPr>
          <a:xfrm>
            <a:off x="10190544" y="5363806"/>
            <a:ext cx="674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Q3</a:t>
            </a:r>
          </a:p>
          <a:p>
            <a:pPr algn="ctr"/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A343F6-4AE0-C6AD-C210-71CB575F18BE}"/>
              </a:ext>
            </a:extLst>
          </p:cNvPr>
          <p:cNvSpPr/>
          <p:nvPr/>
        </p:nvSpPr>
        <p:spPr>
          <a:xfrm>
            <a:off x="6552679" y="3804819"/>
            <a:ext cx="2495366" cy="9012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12/20/2023: Clinical Decision Support Tool Launched</a:t>
            </a:r>
          </a:p>
        </p:txBody>
      </p:sp>
    </p:spTree>
    <p:extLst>
      <p:ext uri="{BB962C8B-B14F-4D97-AF65-F5344CB8AC3E}">
        <p14:creationId xmlns:p14="http://schemas.microsoft.com/office/powerpoint/2010/main" val="310655675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12D5C-7BBA-B0A9-4B97-BC2B6A26B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28" y="547160"/>
            <a:ext cx="6477000" cy="561612"/>
          </a:xfrm>
        </p:spPr>
        <p:txBody>
          <a:bodyPr/>
          <a:lstStyle/>
          <a:p>
            <a:r>
              <a:rPr lang="en-US" dirty="0"/>
              <a:t>Discussion and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BBF06-369C-39B3-0346-8B6CDE50F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436" y="1397890"/>
            <a:ext cx="11608340" cy="4912950"/>
          </a:xfrm>
        </p:spPr>
        <p:txBody>
          <a:bodyPr>
            <a:normAutofit/>
          </a:bodyPr>
          <a:lstStyle/>
          <a:p>
            <a:r>
              <a:rPr lang="en-US" sz="2400" dirty="0"/>
              <a:t>EHR-based screening linked to clinical decision support tools may be an effective mechanism to improve detection and treatment of AUD</a:t>
            </a:r>
          </a:p>
          <a:p>
            <a:r>
              <a:rPr lang="en-US" sz="2400" dirty="0"/>
              <a:t>Small percentage of visits where screening occurred (3.7%) – alert fatigue and busy workflows may limit bandwidth to screen</a:t>
            </a:r>
          </a:p>
          <a:p>
            <a:r>
              <a:rPr lang="en-US" sz="2400" dirty="0"/>
              <a:t>Black patients seen at UCM more likely to be diagnosed w/ AUD and less likely to receive treatment for AUD</a:t>
            </a:r>
          </a:p>
          <a:p>
            <a:pPr lvl="1"/>
            <a:r>
              <a:rPr lang="en-US" dirty="0"/>
              <a:t>Need to address bias in diagnosis/management of AUD</a:t>
            </a:r>
            <a:endParaRPr lang="en-US" sz="2400" dirty="0"/>
          </a:p>
          <a:p>
            <a:r>
              <a:rPr lang="en-US" sz="2400" dirty="0"/>
              <a:t>Limitations: No changes in AUD diagnosis and/or BH referral rates to-date, pre-post QI study (can’t prove causation), single academic medical center, EHR data may not capture all aspects of clinical care (i.e., behavioral counseling interventions)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0A1CA-637E-2010-CC27-31788DEBC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31C7BE-7567-462C-8EB7-1CC91B4D689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960150" y="5788095"/>
            <a:ext cx="6717500" cy="3726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i="1" dirty="0"/>
              <a:t>Racial and Ethnic Bias in the Diagnosis of Alcohol Use Disorder in Veterans</a:t>
            </a:r>
            <a:r>
              <a:rPr lang="en-US" dirty="0"/>
              <a:t> (AM J Psychiatry, 2023)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i="1" dirty="0"/>
              <a:t>Disparities in the Use and Quality of Alcohol Treatment Services and Some Proposed Solutions </a:t>
            </a:r>
            <a:r>
              <a:rPr lang="en-US" dirty="0"/>
              <a:t>(Psychiatric Services), 2015)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DE4E4-D50E-5AE4-02C5-2B35A8FAEE8D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 AND PRIVILEGED</a:t>
            </a:r>
          </a:p>
        </p:txBody>
      </p:sp>
    </p:spTree>
    <p:extLst>
      <p:ext uri="{BB962C8B-B14F-4D97-AF65-F5344CB8AC3E}">
        <p14:creationId xmlns:p14="http://schemas.microsoft.com/office/powerpoint/2010/main" val="123778201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B0C5-C2CA-78FD-2658-729C6FB2F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E2C8B-9A39-53D8-6FDB-3C13B4B6D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13356-1795-E3E7-816F-8F76817CE9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8E041-01F1-6FE5-66F0-45C343542291}"/>
              </a:ext>
            </a:extLst>
          </p:cNvPr>
          <p:cNvSpPr txBox="1"/>
          <p:nvPr/>
        </p:nvSpPr>
        <p:spPr>
          <a:xfrm>
            <a:off x="527304" y="1754068"/>
            <a:ext cx="113260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4963" indent="-334963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Implementation of a clinical decision support system was associated with increases in alcohol use documentation and MAUD </a:t>
            </a:r>
          </a:p>
          <a:p>
            <a:pPr>
              <a:defRPr/>
            </a:pPr>
            <a:endParaRPr lang="en-US" sz="2400" dirty="0"/>
          </a:p>
          <a:p>
            <a:pPr marL="334963" indent="-334963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Future areas of work: </a:t>
            </a:r>
          </a:p>
          <a:p>
            <a:pPr marL="792163" lvl="1" indent="-334963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Evaluating for long-term changes in AUD treatment/diagnosis</a:t>
            </a:r>
          </a:p>
          <a:p>
            <a:pPr marL="792163" lvl="1" indent="-334963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Ensuring equitable diagnosis &amp; treatment among patients of color</a:t>
            </a:r>
          </a:p>
          <a:p>
            <a:pPr marL="792163" lvl="1" indent="-334963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Scaling intervention to additional primary care clinics and specialty clinics (launched in Hepatology clinic 10/2024, anticipating launch in Psychiatry 1/2025)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127584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12EE8-B84F-6CBA-AAF0-1EA4F337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359A3-83BE-2ACA-2640-253C23091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i="1" dirty="0"/>
              <a:t> Racial and Ethnic Bias in the Diagnosis of Alcohol Use Disorder in Veterans</a:t>
            </a:r>
            <a:r>
              <a:rPr lang="en-US" dirty="0"/>
              <a:t> (AM J Psychiatry, 2023)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i="1" dirty="0"/>
              <a:t> Disparities in the Use and Quality of Alcohol Treatment Services and Some Proposed Solutions </a:t>
            </a:r>
            <a:r>
              <a:rPr lang="en-US" dirty="0"/>
              <a:t>(Psychiatric Services), 2015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i="1" dirty="0"/>
              <a:t> Unhealthy Alcohol Use in Adolescents and Adults: Screening and Behavioral Counseling Interventions (</a:t>
            </a:r>
            <a:r>
              <a:rPr lang="en-US" dirty="0"/>
              <a:t>USPSTF, 2018</a:t>
            </a:r>
            <a:r>
              <a:rPr lang="en-US" i="1" dirty="0"/>
              <a:t>) 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i="1" dirty="0"/>
              <a:t> Pharmacotherapy for Alcohol Use Disorder: A Systematic Review and Meta-Analysis (</a:t>
            </a:r>
            <a:r>
              <a:rPr lang="en-US" dirty="0"/>
              <a:t>JAMA</a:t>
            </a:r>
            <a:r>
              <a:rPr lang="en-US" i="1" dirty="0"/>
              <a:t>, </a:t>
            </a:r>
            <a:r>
              <a:rPr lang="en-US" dirty="0"/>
              <a:t>2023</a:t>
            </a:r>
            <a:r>
              <a:rPr lang="en-US" i="1" dirty="0"/>
              <a:t>) 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i="1" dirty="0"/>
              <a:t> Unhealthy Alcohol Use (</a:t>
            </a:r>
            <a:r>
              <a:rPr lang="en-US" dirty="0"/>
              <a:t>NEJM, 2005</a:t>
            </a:r>
            <a:r>
              <a:rPr lang="en-US" i="1" dirty="0"/>
              <a:t>)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arenR"/>
            </a:pPr>
            <a:r>
              <a:rPr lang="en-US" i="1" dirty="0"/>
              <a:t> Alcohol Screening During US Primary Care Visits, 2014–2016 </a:t>
            </a:r>
            <a:r>
              <a:rPr lang="en-US" dirty="0"/>
              <a:t>(JGIM, 2022)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arenR"/>
            </a:pPr>
            <a:r>
              <a:rPr lang="en-US" i="1" dirty="0"/>
              <a:t> Patient-Centered Clinical Decision Support Explained </a:t>
            </a:r>
            <a:r>
              <a:rPr lang="en-US" dirty="0"/>
              <a:t>(AHRQ, 2024)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arenR"/>
            </a:pPr>
            <a:r>
              <a:rPr lang="en-US" i="1" dirty="0"/>
              <a:t>Trends in Alcohol Use After the COVID-10 Pandemic: A National Cross Sectional Study (Annals of Internal Medicine, 2024)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i="1" dirty="0"/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AutoNum type="arabicParenR"/>
            </a:pPr>
            <a:endParaRPr lang="en-US" i="1" dirty="0"/>
          </a:p>
          <a:p>
            <a:pPr marL="228600" indent="-228600">
              <a:buAutoNum type="arabicParenR"/>
            </a:pPr>
            <a:endParaRPr lang="en-US" i="1" dirty="0"/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24C67-A612-255E-A6AB-FEA30E16F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52D7E-6712-464E-B402-D5143FF7775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4810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62DE69-55FB-12C0-CEF6-B2681BEFB5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5063" y="6383338"/>
            <a:ext cx="382587" cy="257175"/>
          </a:xfrm>
        </p:spPr>
        <p:txBody>
          <a:bodyPr/>
          <a:lstStyle/>
          <a:p>
            <a:fld id="{6E15E9E5-C234-0646-B815-46F3BAE8F99E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E3A5B-AFD0-D231-9186-282E3277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9788" y="6383338"/>
            <a:ext cx="4114800" cy="257175"/>
          </a:xfrm>
        </p:spPr>
        <p:txBody>
          <a:bodyPr/>
          <a:lstStyle/>
          <a:p>
            <a:r>
              <a:rPr lang="en-US" dirty="0"/>
              <a:t>CONFIDENTIAL AND PRIVILEGED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844903-8991-9B6C-E13A-E5ECB084F14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AD34-A728-D4F4-3DFE-51AA5C10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72" y="473850"/>
            <a:ext cx="10384536" cy="561612"/>
          </a:xfrm>
        </p:spPr>
        <p:txBody>
          <a:bodyPr/>
          <a:lstStyle/>
          <a:p>
            <a:r>
              <a:rPr lang="en-US" dirty="0"/>
              <a:t>Appendix – Order Set Sections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176F7-B6C5-0693-E7BE-907A610B7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D080B-BA4E-686C-5136-123CB99DBCC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830579E-CB54-E693-5879-83FF16A0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239" y="1064087"/>
            <a:ext cx="8453046" cy="501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0911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291848-C73A-5C8F-9ADE-8CAAC8B6E84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None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BC19E2-64E5-410A-53A6-09479ED9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DA73B-FCD5-6023-E224-9FECCC2C2F88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pPr>
              <a:defRPr/>
            </a:pPr>
            <a:fld id="{01EFAFEF-2DF9-924F-B93A-313A0AA7FA7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031A52-575B-2301-375B-933BB99EFEE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70405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AD34-A728-D4F4-3DFE-51AA5C10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72" y="473850"/>
            <a:ext cx="10384536" cy="561612"/>
          </a:xfrm>
        </p:spPr>
        <p:txBody>
          <a:bodyPr/>
          <a:lstStyle/>
          <a:p>
            <a:r>
              <a:rPr lang="en-US" dirty="0"/>
              <a:t>Appendix – Order Set Sections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176F7-B6C5-0693-E7BE-907A610B7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D080B-BA4E-686C-5136-123CB99DBCC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6745360-AD85-64AB-7500-F3A314835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435" y="1302627"/>
            <a:ext cx="8895129" cy="425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4576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AD34-A728-D4F4-3DFE-51AA5C10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72" y="473850"/>
            <a:ext cx="10384536" cy="561612"/>
          </a:xfrm>
        </p:spPr>
        <p:txBody>
          <a:bodyPr/>
          <a:lstStyle/>
          <a:p>
            <a:r>
              <a:rPr lang="en-US" dirty="0"/>
              <a:t>Appendix – Order Set Sections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176F7-B6C5-0693-E7BE-907A610B7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D080B-BA4E-686C-5136-123CB99DBCC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8D7583B-CF1E-DD75-BD09-F59ED7A08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99" y="1204625"/>
            <a:ext cx="8553256" cy="440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2766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AD34-A728-D4F4-3DFE-51AA5C10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72" y="473850"/>
            <a:ext cx="10384536" cy="561612"/>
          </a:xfrm>
        </p:spPr>
        <p:txBody>
          <a:bodyPr/>
          <a:lstStyle/>
          <a:p>
            <a:r>
              <a:rPr lang="en-US" dirty="0"/>
              <a:t>Appendix – Order Set Sections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176F7-B6C5-0693-E7BE-907A610B7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D080B-BA4E-686C-5136-123CB99DBCC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930DC22-17E1-C045-A513-14D682B3A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257" y="1204625"/>
            <a:ext cx="7631610" cy="47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3366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AD34-A728-D4F4-3DFE-51AA5C10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72" y="473850"/>
            <a:ext cx="10384536" cy="561612"/>
          </a:xfrm>
        </p:spPr>
        <p:txBody>
          <a:bodyPr/>
          <a:lstStyle/>
          <a:p>
            <a:r>
              <a:rPr lang="en-US" dirty="0"/>
              <a:t>Appendix – Order Set Sections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176F7-B6C5-0693-E7BE-907A610B7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D080B-BA4E-686C-5136-123CB99DBCC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C638AE84-54C1-584E-56B8-BCE9E9D41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597" y="1035462"/>
            <a:ext cx="7240391" cy="50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8045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AD34-A728-D4F4-3DFE-51AA5C10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72" y="473850"/>
            <a:ext cx="10384536" cy="561612"/>
          </a:xfrm>
        </p:spPr>
        <p:txBody>
          <a:bodyPr/>
          <a:lstStyle/>
          <a:p>
            <a:r>
              <a:rPr lang="en-US" dirty="0"/>
              <a:t>Appendix – Order Set Sections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176F7-B6C5-0693-E7BE-907A610B7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D080B-BA4E-686C-5136-123CB99DBCC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survey&#10;&#10;Description automatically generated">
            <a:extLst>
              <a:ext uri="{FF2B5EF4-FFF2-40B4-BE49-F238E27FC236}">
                <a16:creationId xmlns:a16="http://schemas.microsoft.com/office/drawing/2014/main" id="{6074962C-0428-631E-9A36-2251A6C7A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825" y="1035462"/>
            <a:ext cx="6927083" cy="504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853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AD34-A728-D4F4-3DFE-51AA5C10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72" y="473850"/>
            <a:ext cx="10384536" cy="561612"/>
          </a:xfrm>
        </p:spPr>
        <p:txBody>
          <a:bodyPr/>
          <a:lstStyle/>
          <a:p>
            <a:r>
              <a:rPr lang="en-US" dirty="0"/>
              <a:t>Appendix – Order Set Sections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176F7-B6C5-0693-E7BE-907A610B7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D080B-BA4E-686C-5136-123CB99DBCC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white background with black and white clouds&#10;&#10;Description automatically generated with medium confidence">
            <a:extLst>
              <a:ext uri="{FF2B5EF4-FFF2-40B4-BE49-F238E27FC236}">
                <a16:creationId xmlns:a16="http://schemas.microsoft.com/office/drawing/2014/main" id="{DEB4D3BD-30F6-9C98-95E9-A9CA0B23A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21" y="1585655"/>
            <a:ext cx="10158201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6768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20C434-9129-ADA2-9ABE-B4C17F7DE75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0" y="1067316"/>
            <a:ext cx="4011168" cy="504087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USPSTF recommends screening all adult patients for AUD (Grade B)</a:t>
            </a:r>
            <a:endParaRPr lang="en-US" sz="2400" baseline="30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Medication effective (NNT to prevent 1 patient from returning to any drinking: 11 for Acamprosate, 18 for Naltrexone)</a:t>
            </a:r>
          </a:p>
          <a:p>
            <a:r>
              <a:rPr lang="en-US" sz="2400" dirty="0"/>
              <a:t>Brief behavioral counseling intervention associated w/ 40% reduction in # of patients exceeding recommended amounts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B5F7F8-A743-C3DF-AD86-D373284E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26" y="385935"/>
            <a:ext cx="5650045" cy="558901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0B83A-89C6-1296-0174-010D7435561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581400" y="6245225"/>
            <a:ext cx="8415014" cy="365125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i="1" dirty="0"/>
              <a:t>Unhealthy Alcohol Use in Adolescents and Adults: Screening and Behavioral Counseling Interventions (</a:t>
            </a:r>
            <a:r>
              <a:rPr lang="en-US" dirty="0"/>
              <a:t>USPSTF, 2018</a:t>
            </a:r>
            <a:r>
              <a:rPr lang="en-US" i="1" dirty="0"/>
              <a:t>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i="1" dirty="0"/>
              <a:t>Pharmacotherapy for Alcohol Use Disorder: A Systematic Review and Meta-Analysis (</a:t>
            </a:r>
            <a:r>
              <a:rPr lang="en-US" dirty="0"/>
              <a:t>JAMA</a:t>
            </a:r>
            <a:r>
              <a:rPr lang="en-US" i="1" dirty="0"/>
              <a:t>, </a:t>
            </a:r>
            <a:r>
              <a:rPr lang="en-US" dirty="0"/>
              <a:t>2023</a:t>
            </a:r>
            <a:r>
              <a:rPr lang="en-US" i="1" dirty="0"/>
              <a:t>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i="1" dirty="0"/>
              <a:t> Unhealthy Alcohol Use (</a:t>
            </a:r>
            <a:r>
              <a:rPr lang="en-US" dirty="0"/>
              <a:t>NEJM, 2005</a:t>
            </a:r>
            <a:r>
              <a:rPr lang="en-US" i="1" dirty="0"/>
              <a:t>)</a:t>
            </a:r>
          </a:p>
          <a:p>
            <a:pPr marL="228600" indent="-228600">
              <a:buAutoNum type="arabicParenR"/>
            </a:pPr>
            <a:endParaRPr lang="en-US" i="1" dirty="0"/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556A83-3541-AB56-395B-DB51FA281A7D}"/>
              </a:ext>
            </a:extLst>
          </p:cNvPr>
          <p:cNvGrpSpPr/>
          <p:nvPr/>
        </p:nvGrpSpPr>
        <p:grpSpPr>
          <a:xfrm>
            <a:off x="4011167" y="209068"/>
            <a:ext cx="8070589" cy="5899124"/>
            <a:chOff x="6030801" y="1145517"/>
            <a:chExt cx="5933258" cy="43150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86E6C1-76E9-5575-6274-BC6847484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0801" y="1145517"/>
              <a:ext cx="5933258" cy="43150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906FB1-CD36-9907-2B13-12149095AE82}"/>
                </a:ext>
              </a:extLst>
            </p:cNvPr>
            <p:cNvSpPr txBox="1"/>
            <p:nvPr/>
          </p:nvSpPr>
          <p:spPr>
            <a:xfrm>
              <a:off x="8350389" y="1185074"/>
              <a:ext cx="1592400" cy="355984"/>
            </a:xfrm>
            <a:prstGeom prst="rect">
              <a:avLst/>
            </a:prstGeom>
            <a:solidFill>
              <a:srgbClr val="FFFFED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highlight>
                    <a:srgbClr val="FFFFED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Alcohol Use</a:t>
              </a:r>
              <a:endParaRPr lang="en-US" sz="2400" baseline="30000" dirty="0">
                <a:highlight>
                  <a:srgbClr val="FFFFED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995EEA-F2E4-8F2F-0736-82020DD740D7}"/>
                </a:ext>
              </a:extLst>
            </p:cNvPr>
            <p:cNvSpPr txBox="1"/>
            <p:nvPr/>
          </p:nvSpPr>
          <p:spPr>
            <a:xfrm>
              <a:off x="9876339" y="1984325"/>
              <a:ext cx="973196" cy="640770"/>
            </a:xfrm>
            <a:prstGeom prst="rect">
              <a:avLst/>
            </a:prstGeom>
            <a:solidFill>
              <a:srgbClr val="FFFFE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ACA86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Alcohol Use Disorders (11%)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8C2EE7-A5E8-E6C0-0B4C-AAF831AEE8C8}"/>
                </a:ext>
              </a:extLst>
            </p:cNvPr>
            <p:cNvSpPr txBox="1"/>
            <p:nvPr/>
          </p:nvSpPr>
          <p:spPr>
            <a:xfrm>
              <a:off x="7372301" y="2984483"/>
              <a:ext cx="844153" cy="450912"/>
            </a:xfrm>
            <a:prstGeom prst="rect">
              <a:avLst/>
            </a:prstGeom>
            <a:solidFill>
              <a:srgbClr val="FFFFE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18727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Unhealthy Use (28%)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4913233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D451EA-18E0-271B-9CFC-84F5F2A4F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532012"/>
            <a:ext cx="9197267" cy="558901"/>
          </a:xfrm>
        </p:spPr>
        <p:txBody>
          <a:bodyPr/>
          <a:lstStyle/>
          <a:p>
            <a:r>
              <a:rPr lang="en-US" dirty="0"/>
              <a:t>Recent Trends in Alcohol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69596-1D17-2D9D-570F-C53DE31F0446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pPr>
              <a:defRPr/>
            </a:pPr>
            <a:fld id="{01EFAFEF-2DF9-924F-B93A-313A0AA7FA7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8C1A33-EB81-E63D-6344-972432820BF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62680" y="5838824"/>
            <a:ext cx="6581394" cy="371745"/>
          </a:xfrm>
        </p:spPr>
        <p:txBody>
          <a:bodyPr/>
          <a:lstStyle/>
          <a:p>
            <a:r>
              <a:rPr lang="en-US" i="1" dirty="0"/>
              <a:t>Alcohol Screening During US Primary Care Visits, 2014–2016 </a:t>
            </a:r>
            <a:r>
              <a:rPr lang="en-US" dirty="0"/>
              <a:t>(JGIM, 2022)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i="1" dirty="0"/>
              <a:t>Trends in Alcohol Use After the COVID-10 Pandemic: A National Cross Sectional Study (Annals of Internal Medicine, 2024)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50A62-4808-D641-3FE3-4E95D88F04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2" t="1782"/>
          <a:stretch/>
        </p:blipFill>
        <p:spPr>
          <a:xfrm>
            <a:off x="216278" y="1948370"/>
            <a:ext cx="6001151" cy="2899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42FDB4-1DF2-F1F0-490C-E7374806E9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1"/>
          <a:stretch/>
        </p:blipFill>
        <p:spPr>
          <a:xfrm>
            <a:off x="6341177" y="3320015"/>
            <a:ext cx="5727440" cy="14003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988B2E-6D79-49E1-05F6-FD03A37B8ED0}"/>
              </a:ext>
            </a:extLst>
          </p:cNvPr>
          <p:cNvSpPr/>
          <p:nvPr/>
        </p:nvSpPr>
        <p:spPr>
          <a:xfrm>
            <a:off x="6341177" y="4093761"/>
            <a:ext cx="5727440" cy="613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ABFC66-83C2-1B7A-A175-8B352A379F8E}"/>
              </a:ext>
            </a:extLst>
          </p:cNvPr>
          <p:cNvGrpSpPr/>
          <p:nvPr/>
        </p:nvGrpSpPr>
        <p:grpSpPr>
          <a:xfrm>
            <a:off x="6336856" y="1757236"/>
            <a:ext cx="5638866" cy="1218087"/>
            <a:chOff x="6354832" y="3376663"/>
            <a:chExt cx="5149500" cy="7740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C9BC26-8351-3854-F71C-37D84922B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7155"/>
            <a:stretch/>
          </p:blipFill>
          <p:spPr>
            <a:xfrm>
              <a:off x="6354832" y="3376663"/>
              <a:ext cx="3483635" cy="76210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CB6F6B-72CA-C900-AF14-506EE5410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7786"/>
            <a:stretch/>
          </p:blipFill>
          <p:spPr>
            <a:xfrm>
              <a:off x="9770540" y="3453288"/>
              <a:ext cx="1733792" cy="69738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33DA958-526D-9306-89DA-D69459724906}"/>
              </a:ext>
            </a:extLst>
          </p:cNvPr>
          <p:cNvSpPr txBox="1"/>
          <p:nvPr/>
        </p:nvSpPr>
        <p:spPr>
          <a:xfrm>
            <a:off x="3107125" y="5158459"/>
            <a:ext cx="677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JGIM: Screening Occurs During 2.5% of Primary Care Visits </a:t>
            </a:r>
          </a:p>
        </p:txBody>
      </p:sp>
    </p:spTree>
    <p:extLst>
      <p:ext uri="{BB962C8B-B14F-4D97-AF65-F5344CB8AC3E}">
        <p14:creationId xmlns:p14="http://schemas.microsoft.com/office/powerpoint/2010/main" val="4867248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7DA41C1-D326-ABC0-E9F6-153EA2DF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64D834-B16D-3687-472D-7800AB6E9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02" y="2321700"/>
            <a:ext cx="5509031" cy="2835725"/>
          </a:xfrm>
        </p:spPr>
        <p:txBody>
          <a:bodyPr>
            <a:normAutofit/>
          </a:bodyPr>
          <a:lstStyle/>
          <a:p>
            <a:r>
              <a:rPr lang="en-US" sz="3000" b="0" i="0" dirty="0">
                <a:solidFill>
                  <a:srgbClr val="231F20"/>
                </a:solidFill>
                <a:effectLst/>
                <a:latin typeface="+mj-lt"/>
              </a:rPr>
              <a:t>Improve quality of AUD diagnosis and management by implementing a clinical decision support system </a:t>
            </a:r>
          </a:p>
          <a:p>
            <a:endParaRPr lang="en-US" sz="28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2593FB-ADD4-E730-2F10-E8FDA90748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5063" y="6383338"/>
            <a:ext cx="382587" cy="257175"/>
          </a:xfrm>
        </p:spPr>
        <p:txBody>
          <a:bodyPr/>
          <a:lstStyle/>
          <a:p>
            <a:fld id="{0D444AB3-D47A-5548-89A4-977890A5E05D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32CEE2-EED7-278E-E6D7-1EDE961AE61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i="1" dirty="0"/>
              <a:t>Patient-Centered Clinical Decision Support Explained </a:t>
            </a:r>
            <a:r>
              <a:rPr lang="en-US" dirty="0"/>
              <a:t>(AHRQ, 2024)</a:t>
            </a:r>
            <a:endParaRPr lang="en-US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217DE4-29EB-354B-1142-7544F561A8DD}"/>
              </a:ext>
            </a:extLst>
          </p:cNvPr>
          <p:cNvGrpSpPr/>
          <p:nvPr/>
        </p:nvGrpSpPr>
        <p:grpSpPr>
          <a:xfrm>
            <a:off x="6014330" y="474662"/>
            <a:ext cx="5650366" cy="5303650"/>
            <a:chOff x="4531453" y="515938"/>
            <a:chExt cx="4155347" cy="45964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670FE6-2850-8487-70D6-F0C46984F9C8}"/>
                </a:ext>
              </a:extLst>
            </p:cNvPr>
            <p:cNvGrpSpPr/>
            <p:nvPr/>
          </p:nvGrpSpPr>
          <p:grpSpPr>
            <a:xfrm>
              <a:off x="4531453" y="515938"/>
              <a:ext cx="4155347" cy="4596455"/>
              <a:chOff x="4648381" y="846138"/>
              <a:chExt cx="4155347" cy="459645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917D177-BA01-7630-11A7-03ED0E3C3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48381" y="846138"/>
                <a:ext cx="4038419" cy="4596455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18D8DF-B169-045C-B07C-1B255386BFCF}"/>
                  </a:ext>
                </a:extLst>
              </p:cNvPr>
              <p:cNvSpPr txBox="1"/>
              <p:nvPr/>
            </p:nvSpPr>
            <p:spPr>
              <a:xfrm>
                <a:off x="8437968" y="2321405"/>
                <a:ext cx="365760" cy="7772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62733F4-CD3C-9879-220D-ABABDA7982B4}"/>
                  </a:ext>
                </a:extLst>
              </p:cNvPr>
              <p:cNvSpPr txBox="1"/>
              <p:nvPr/>
            </p:nvSpPr>
            <p:spPr>
              <a:xfrm>
                <a:off x="8365184" y="2531420"/>
                <a:ext cx="253387" cy="3657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B87066-36C3-A9DA-8353-FBB73313DFC1}"/>
                </a:ext>
              </a:extLst>
            </p:cNvPr>
            <p:cNvSpPr txBox="1"/>
            <p:nvPr/>
          </p:nvSpPr>
          <p:spPr>
            <a:xfrm>
              <a:off x="7129461" y="4929513"/>
              <a:ext cx="906463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F1F12-881B-EBFA-9931-874EEA40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04" y="700261"/>
            <a:ext cx="6477000" cy="561612"/>
          </a:xfrm>
        </p:spPr>
        <p:txBody>
          <a:bodyPr/>
          <a:lstStyle/>
          <a:p>
            <a:r>
              <a:rPr lang="en-US" dirty="0"/>
              <a:t>Study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212F6-4D25-64EF-84A1-8A5FA0A75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04" y="1444753"/>
            <a:ext cx="10515600" cy="3968494"/>
          </a:xfrm>
        </p:spPr>
        <p:txBody>
          <a:bodyPr>
            <a:normAutofit/>
          </a:bodyPr>
          <a:lstStyle/>
          <a:p>
            <a:r>
              <a:rPr lang="en-US" sz="2800" dirty="0"/>
              <a:t>Method: Continuous QI project leveraging a pre-post study design </a:t>
            </a:r>
          </a:p>
          <a:p>
            <a:r>
              <a:rPr lang="en-US" sz="2800" dirty="0"/>
              <a:t>Setting &amp; Population: Adult patients who received care at an academic GIM clinic between 1/1/2022 and 9/30/2024 </a:t>
            </a:r>
          </a:p>
          <a:p>
            <a:r>
              <a:rPr lang="en-US" sz="2800" dirty="0"/>
              <a:t>Intervention: Implemented an AUD clinical decision support system on 12/20/2023</a:t>
            </a:r>
          </a:p>
          <a:p>
            <a:r>
              <a:rPr lang="en-US" sz="2800" dirty="0"/>
              <a:t>Analysis: Monitored rates of alcohol screening, alcohol use diagnoses, prescriptions for MAUD, and referrals to behavioral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B906B-5FBC-5741-2339-95CFF95F3B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33378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C6CCA-4F86-2CB2-7B0E-DD4A868F4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17" y="228732"/>
            <a:ext cx="10515600" cy="561612"/>
          </a:xfrm>
        </p:spPr>
        <p:txBody>
          <a:bodyPr/>
          <a:lstStyle/>
          <a:p>
            <a:r>
              <a:rPr lang="en-US" dirty="0"/>
              <a:t>UCMC Primary Care Group Population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E5D2B-33CC-9C3D-2FDC-5FE61D8909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961EFA8-6D64-BB7C-5488-1B3E2C5C1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412" y="1000680"/>
            <a:ext cx="5388546" cy="5119703"/>
          </a:xfrm>
        </p:spPr>
        <p:txBody>
          <a:bodyPr>
            <a:noAutofit/>
          </a:bodyPr>
          <a:lstStyle/>
          <a:p>
            <a:pPr marL="396875" indent="-3968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Provides care to ~20k patients in ~60k clinic visits per year</a:t>
            </a:r>
          </a:p>
          <a:p>
            <a:pPr marL="396875" indent="-3968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Insurance mix: 47% private insurance, 43% Medicare, and 10% dual Medicare-Medicaid</a:t>
            </a:r>
          </a:p>
          <a:p>
            <a:pPr marL="396875" indent="-3968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Demographics: 56% Black, 25% white, 5% Hispanic</a:t>
            </a:r>
          </a:p>
          <a:p>
            <a:pPr marL="396875" indent="-3968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37 attending physicians, 105 resident physicians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4227BA-B194-65C5-12D5-C647DB62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546" y="790344"/>
            <a:ext cx="6500583" cy="5330040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7FA9D8DD-BFBE-EA99-A0B8-DA8DD28D03AF}"/>
              </a:ext>
            </a:extLst>
          </p:cNvPr>
          <p:cNvSpPr/>
          <p:nvPr/>
        </p:nvSpPr>
        <p:spPr>
          <a:xfrm>
            <a:off x="9043841" y="2905661"/>
            <a:ext cx="183378" cy="173608"/>
          </a:xfrm>
          <a:prstGeom prst="star5">
            <a:avLst/>
          </a:prstGeom>
          <a:solidFill>
            <a:srgbClr val="EAAA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55516-64D5-0E48-773B-94D0F851FE36}"/>
              </a:ext>
            </a:extLst>
          </p:cNvPr>
          <p:cNvSpPr txBox="1"/>
          <p:nvPr/>
        </p:nvSpPr>
        <p:spPr>
          <a:xfrm>
            <a:off x="9526632" y="2297454"/>
            <a:ext cx="2665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University of Chicago Medical Center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A33735-C109-CE9A-86D1-480B05034179}"/>
              </a:ext>
            </a:extLst>
          </p:cNvPr>
          <p:cNvSpPr txBox="1"/>
          <p:nvPr/>
        </p:nvSpPr>
        <p:spPr>
          <a:xfrm>
            <a:off x="9073566" y="1097623"/>
            <a:ext cx="1904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AMERSA Conference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4DE63E-3B2D-C9F6-575F-71A867D8E1FC}"/>
              </a:ext>
            </a:extLst>
          </p:cNvPr>
          <p:cNvCxnSpPr>
            <a:cxnSpLocks/>
          </p:cNvCxnSpPr>
          <p:nvPr/>
        </p:nvCxnSpPr>
        <p:spPr>
          <a:xfrm flipH="1">
            <a:off x="9239712" y="2707443"/>
            <a:ext cx="274427" cy="198218"/>
          </a:xfrm>
          <a:prstGeom prst="line">
            <a:avLst/>
          </a:prstGeom>
          <a:ln>
            <a:solidFill>
              <a:srgbClr val="EAA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5546-E511-0B04-77A0-AD195775F3E1}"/>
              </a:ext>
            </a:extLst>
          </p:cNvPr>
          <p:cNvCxnSpPr>
            <a:cxnSpLocks/>
          </p:cNvCxnSpPr>
          <p:nvPr/>
        </p:nvCxnSpPr>
        <p:spPr>
          <a:xfrm flipH="1">
            <a:off x="8799139" y="1451566"/>
            <a:ext cx="274427" cy="198218"/>
          </a:xfrm>
          <a:prstGeom prst="line">
            <a:avLst/>
          </a:prstGeom>
          <a:ln>
            <a:solidFill>
              <a:srgbClr val="EAAA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2461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19B8A-27CE-D799-C17B-8E480AC4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39" y="217487"/>
            <a:ext cx="10666833" cy="561612"/>
          </a:xfrm>
        </p:spPr>
        <p:txBody>
          <a:bodyPr/>
          <a:lstStyle/>
          <a:p>
            <a:r>
              <a:rPr lang="en-US" sz="2800" dirty="0"/>
              <a:t>AUD Diagnosis and Treatment Among UChicago Primary Care Patients in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3D098-B0E2-2437-6CD6-152FA508E6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E811F2-EB84-D6C8-066C-1F595C4EC85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C98405-F15A-A7CE-4DE2-B12B2AE9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1999" y="863750"/>
            <a:ext cx="8220172" cy="48131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18822A-5F05-FE08-DCA4-B9698657FE82}"/>
              </a:ext>
            </a:extLst>
          </p:cNvPr>
          <p:cNvSpPr/>
          <p:nvPr/>
        </p:nvSpPr>
        <p:spPr>
          <a:xfrm>
            <a:off x="5063666" y="1181100"/>
            <a:ext cx="1580156" cy="10227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DBC67D-923C-6C97-440E-406DEBB58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788" y="863750"/>
            <a:ext cx="4891586" cy="3954899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13D54AB7-9F21-519E-BEC7-96931D591DBF}"/>
              </a:ext>
            </a:extLst>
          </p:cNvPr>
          <p:cNvSpPr/>
          <p:nvPr/>
        </p:nvSpPr>
        <p:spPr>
          <a:xfrm rot="1032378">
            <a:off x="6863001" y="2031776"/>
            <a:ext cx="861165" cy="157373"/>
          </a:xfrm>
          <a:prstGeom prst="rightArrow">
            <a:avLst>
              <a:gd name="adj1" fmla="val 56988"/>
              <a:gd name="adj2" fmla="val 50000"/>
            </a:avLst>
          </a:prstGeom>
          <a:solidFill>
            <a:srgbClr val="80000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  <a:highlight>
                <a:srgbClr val="840000"/>
              </a:highligh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D06713-1A0D-3217-9A30-5BA64D54ED89}"/>
              </a:ext>
            </a:extLst>
          </p:cNvPr>
          <p:cNvSpPr/>
          <p:nvPr/>
        </p:nvSpPr>
        <p:spPr>
          <a:xfrm>
            <a:off x="5128754" y="4987812"/>
            <a:ext cx="6736262" cy="1022751"/>
          </a:xfrm>
          <a:prstGeom prst="rect">
            <a:avLst/>
          </a:prstGeom>
          <a:solidFill>
            <a:srgbClr val="7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*Based on estimated national prevalence of 11%</a:t>
            </a:r>
          </a:p>
          <a:p>
            <a:r>
              <a:rPr lang="en-US" dirty="0">
                <a:solidFill>
                  <a:schemeClr val="bg1"/>
                </a:solidFill>
              </a:rPr>
              <a:t>**AUD-related diagnosis documented as an encounter/billing diagnosis, active problem, or on past medical history</a:t>
            </a:r>
          </a:p>
        </p:txBody>
      </p:sp>
    </p:spTree>
    <p:extLst>
      <p:ext uri="{BB962C8B-B14F-4D97-AF65-F5344CB8AC3E}">
        <p14:creationId xmlns:p14="http://schemas.microsoft.com/office/powerpoint/2010/main" val="14661122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E53F3-A533-8746-F4F7-1E1D6139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32" y="348913"/>
            <a:ext cx="11359896" cy="561612"/>
          </a:xfrm>
        </p:spPr>
        <p:txBody>
          <a:bodyPr/>
          <a:lstStyle/>
          <a:p>
            <a:r>
              <a:rPr lang="en-US" sz="3200" dirty="0"/>
              <a:t>Disparities in Likelihood of AUD Diagnosis and MAUD Rx Among UChicago Primary Care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7228B-FD25-8961-ED71-A866966D1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278" y="1471262"/>
            <a:ext cx="4431874" cy="4351338"/>
          </a:xfrm>
        </p:spPr>
        <p:txBody>
          <a:bodyPr>
            <a:normAutofit/>
          </a:bodyPr>
          <a:lstStyle/>
          <a:p>
            <a:r>
              <a:rPr lang="en-US" sz="2800" dirty="0"/>
              <a:t>Black patients 38% more likely than non-Black patients to be diagnosed w/ AUD (p&lt;0.01)</a:t>
            </a:r>
          </a:p>
          <a:p>
            <a:r>
              <a:rPr lang="en-US" sz="2800" dirty="0"/>
              <a:t>Black patients 31% less likely than non-Black patients to receive MAUD prescription (p = 0.05)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C9DFC-8248-CED6-3F79-1A68AE90F3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E489A-756C-6042-94D2-BA87D4A55D4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CA55AC7-A44C-DF6A-91FC-6628BDA813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2885102"/>
              </p:ext>
            </p:extLst>
          </p:nvPr>
        </p:nvGraphicFramePr>
        <p:xfrm>
          <a:off x="4645152" y="1289825"/>
          <a:ext cx="7437120" cy="488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912845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All Covers">
  <a:themeElements>
    <a:clrScheme name="UChicago Medicine">
      <a:dk1>
        <a:srgbClr val="000000"/>
      </a:dk1>
      <a:lt1>
        <a:srgbClr val="FFFFFF"/>
      </a:lt1>
      <a:dk2>
        <a:srgbClr val="737373"/>
      </a:dk2>
      <a:lt2>
        <a:srgbClr val="A6A6A6"/>
      </a:lt2>
      <a:accent1>
        <a:srgbClr val="800000"/>
      </a:accent1>
      <a:accent2>
        <a:srgbClr val="59305F"/>
      </a:accent2>
      <a:accent3>
        <a:srgbClr val="DE7C00"/>
      </a:accent3>
      <a:accent4>
        <a:srgbClr val="EAAA00"/>
      </a:accent4>
      <a:accent5>
        <a:srgbClr val="007396"/>
      </a:accent5>
      <a:accent6>
        <a:srgbClr val="789D49"/>
      </a:accent6>
      <a:hlink>
        <a:srgbClr val="007396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 dirty="0" err="1" smtClean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3" id="{E8FB49FE-C017-1A42-B906-D236BAD76557}" vid="{CC23850F-2EA4-B844-BA3A-9C924B579A27}"/>
    </a:ext>
  </a:extLst>
</a:theme>
</file>

<file path=ppt/theme/theme2.xml><?xml version="1.0" encoding="utf-8"?>
<a:theme xmlns:a="http://schemas.openxmlformats.org/drawingml/2006/main" name="Branded Layouts">
  <a:themeElements>
    <a:clrScheme name="UChicago Medicine">
      <a:dk1>
        <a:srgbClr val="000000"/>
      </a:dk1>
      <a:lt1>
        <a:srgbClr val="FFFFFF"/>
      </a:lt1>
      <a:dk2>
        <a:srgbClr val="737373"/>
      </a:dk2>
      <a:lt2>
        <a:srgbClr val="A6A6A6"/>
      </a:lt2>
      <a:accent1>
        <a:srgbClr val="800000"/>
      </a:accent1>
      <a:accent2>
        <a:srgbClr val="59305F"/>
      </a:accent2>
      <a:accent3>
        <a:srgbClr val="DE7C00"/>
      </a:accent3>
      <a:accent4>
        <a:srgbClr val="EAAA00"/>
      </a:accent4>
      <a:accent5>
        <a:srgbClr val="007396"/>
      </a:accent5>
      <a:accent6>
        <a:srgbClr val="789D49"/>
      </a:accent6>
      <a:hlink>
        <a:srgbClr val="007396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3" id="{E8FB49FE-C017-1A42-B906-D236BAD76557}" vid="{C460B45C-6281-1545-A31C-6061B5F8AFEE}"/>
    </a:ext>
  </a:extLst>
</a:theme>
</file>

<file path=ppt/theme/theme3.xml><?xml version="1.0" encoding="utf-8"?>
<a:theme xmlns:a="http://schemas.openxmlformats.org/drawingml/2006/main" name="Blank Layout">
  <a:themeElements>
    <a:clrScheme name="UChicago Medicine">
      <a:dk1>
        <a:srgbClr val="000000"/>
      </a:dk1>
      <a:lt1>
        <a:srgbClr val="FFFFFF"/>
      </a:lt1>
      <a:dk2>
        <a:srgbClr val="737373"/>
      </a:dk2>
      <a:lt2>
        <a:srgbClr val="A6A6A6"/>
      </a:lt2>
      <a:accent1>
        <a:srgbClr val="800000"/>
      </a:accent1>
      <a:accent2>
        <a:srgbClr val="59305F"/>
      </a:accent2>
      <a:accent3>
        <a:srgbClr val="DE7C00"/>
      </a:accent3>
      <a:accent4>
        <a:srgbClr val="EAAA00"/>
      </a:accent4>
      <a:accent5>
        <a:srgbClr val="007396"/>
      </a:accent5>
      <a:accent6>
        <a:srgbClr val="789D49"/>
      </a:accent6>
      <a:hlink>
        <a:srgbClr val="007396"/>
      </a:hlink>
      <a:folHlink>
        <a:srgbClr val="FF00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3" id="{E8FB49FE-C017-1A42-B906-D236BAD76557}" vid="{9438ABB1-37E9-5B4B-B0D3-74F1B7AC21D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UCM_Template</Template>
  <TotalTime>3720</TotalTime>
  <Words>1152</Words>
  <Application>Microsoft Office PowerPoint</Application>
  <PresentationFormat>Widescreen</PresentationFormat>
  <Paragraphs>180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Arial</vt:lpstr>
      <vt:lpstr>Calibri</vt:lpstr>
      <vt:lpstr>Helvetica Neue Medium</vt:lpstr>
      <vt:lpstr>Open Sans</vt:lpstr>
      <vt:lpstr>All Covers</vt:lpstr>
      <vt:lpstr>Branded Layouts</vt:lpstr>
      <vt:lpstr>Blank Layout</vt:lpstr>
      <vt:lpstr>Reimagining Alcohol Use Screening – A Digital Approach for Comprehensive Assessment</vt:lpstr>
      <vt:lpstr>Disclosures</vt:lpstr>
      <vt:lpstr>Background</vt:lpstr>
      <vt:lpstr>Recent Trends in Alcohol Use</vt:lpstr>
      <vt:lpstr>Objective</vt:lpstr>
      <vt:lpstr>Study Overview</vt:lpstr>
      <vt:lpstr>UCMC Primary Care Group Population Overview</vt:lpstr>
      <vt:lpstr>AUD Diagnosis and Treatment Among UChicago Primary Care Patients in 2023</vt:lpstr>
      <vt:lpstr>Disparities in Likelihood of AUD Diagnosis and MAUD Rx Among UChicago Primary Care Patients</vt:lpstr>
      <vt:lpstr>Clinical Decision Support Tool</vt:lpstr>
      <vt:lpstr>AUDIT-C SmartForm</vt:lpstr>
      <vt:lpstr>Order Set Containing Clinical Decision Support</vt:lpstr>
      <vt:lpstr>Results: Number of Patients with “Alcohol Use” Diagnosis/Problem Documented</vt:lpstr>
      <vt:lpstr>Results: Number of Patients Prescribed Naltrexone and/or Acamprosate by Primary Care Provider</vt:lpstr>
      <vt:lpstr>Discussion and Limitations</vt:lpstr>
      <vt:lpstr>Summary</vt:lpstr>
      <vt:lpstr>Sources</vt:lpstr>
      <vt:lpstr>PowerPoint Presentation</vt:lpstr>
      <vt:lpstr>Appendix – Order Set Sections</vt:lpstr>
      <vt:lpstr>Appendix – Order Set Sections</vt:lpstr>
      <vt:lpstr>Appendix – Order Set Sections</vt:lpstr>
      <vt:lpstr>Appendix – Order Set Sections</vt:lpstr>
      <vt:lpstr>Appendix – Order Set Sections</vt:lpstr>
      <vt:lpstr>Appendix – Order Set Sections</vt:lpstr>
      <vt:lpstr>Appendix – Order Set Sections</vt:lpstr>
    </vt:vector>
  </TitlesOfParts>
  <Company>UChicago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</dc:title>
  <dc:creator>Ari, Mim [BSD] - MED</dc:creator>
  <cp:lastModifiedBy>Kevin Pearlman</cp:lastModifiedBy>
  <cp:revision>4</cp:revision>
  <dcterms:created xsi:type="dcterms:W3CDTF">2024-10-10T20:24:56Z</dcterms:created>
  <dcterms:modified xsi:type="dcterms:W3CDTF">2024-11-15T17:03:39Z</dcterms:modified>
</cp:coreProperties>
</file>