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7" r:id="rId3"/>
  </p:sldMasterIdLst>
  <p:notesMasterIdLst>
    <p:notesMasterId r:id="rId19"/>
  </p:notesMasterIdLst>
  <p:sldIdLst>
    <p:sldId id="278" r:id="rId4"/>
    <p:sldId id="304" r:id="rId5"/>
    <p:sldId id="287" r:id="rId6"/>
    <p:sldId id="305" r:id="rId7"/>
    <p:sldId id="288" r:id="rId8"/>
    <p:sldId id="301" r:id="rId9"/>
    <p:sldId id="294" r:id="rId10"/>
    <p:sldId id="261" r:id="rId11"/>
    <p:sldId id="265" r:id="rId12"/>
    <p:sldId id="292" r:id="rId13"/>
    <p:sldId id="296" r:id="rId14"/>
    <p:sldId id="293" r:id="rId15"/>
    <p:sldId id="297" r:id="rId16"/>
    <p:sldId id="298" r:id="rId17"/>
    <p:sldId id="30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453F31-11E9-4A9F-88D2-4EE905124325}" v="22" dt="2024-11-15T14:16:16.6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7" autoAdjust="0"/>
    <p:restoredTop sz="94660"/>
  </p:normalViewPr>
  <p:slideViewPr>
    <p:cSldViewPr snapToGrid="0">
      <p:cViewPr varScale="1">
        <p:scale>
          <a:sx n="76" d="100"/>
          <a:sy n="76" d="100"/>
        </p:scale>
        <p:origin x="90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0D7709-42A5-4426-8149-855F4FFE9638}" type="datetimeFigureOut">
              <a:rPr lang="en-US" smtClean="0"/>
              <a:t>11/15/2024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F9532C-D6A2-4ABC-9E08-2C5A8484813F}" type="slidenum">
              <a:rPr lang="en-US" smtClean="0"/>
              <a:t>‹#›</a:t>
            </a:fld>
            <a:endParaRPr lang="en-US"/>
          </a:p>
        </p:txBody>
      </p:sp>
    </p:spTree>
    <p:extLst>
      <p:ext uri="{BB962C8B-B14F-4D97-AF65-F5344CB8AC3E}">
        <p14:creationId xmlns:p14="http://schemas.microsoft.com/office/powerpoint/2010/main" val="3507438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F9532C-D6A2-4ABC-9E08-2C5A8484813F}" type="slidenum">
              <a:rPr lang="en-US" smtClean="0"/>
              <a:t>7</a:t>
            </a:fld>
            <a:endParaRPr lang="en-US"/>
          </a:p>
        </p:txBody>
      </p:sp>
    </p:spTree>
    <p:extLst>
      <p:ext uri="{BB962C8B-B14F-4D97-AF65-F5344CB8AC3E}">
        <p14:creationId xmlns:p14="http://schemas.microsoft.com/office/powerpoint/2010/main" val="3942081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F9532C-D6A2-4ABC-9E08-2C5A8484813F}" type="slidenum">
              <a:rPr lang="en-US" smtClean="0"/>
              <a:t>10</a:t>
            </a:fld>
            <a:endParaRPr lang="en-US"/>
          </a:p>
        </p:txBody>
      </p:sp>
    </p:spTree>
    <p:extLst>
      <p:ext uri="{BB962C8B-B14F-4D97-AF65-F5344CB8AC3E}">
        <p14:creationId xmlns:p14="http://schemas.microsoft.com/office/powerpoint/2010/main" val="973980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bg1"/>
                </a:solidFill>
              </a:rPr>
              <a:t>Adjusted for: age Gender  sexual orientation race/ethnicity, education, homelessness, insurance status, usual source of care, methamphetamine use, transactional sex, receipt of drug treatment, use of medication for opiate use disorder, and SSP utilization</a:t>
            </a:r>
          </a:p>
          <a:p>
            <a:endParaRPr lang="en-US" dirty="0"/>
          </a:p>
        </p:txBody>
      </p:sp>
      <p:sp>
        <p:nvSpPr>
          <p:cNvPr id="4" name="Slide Number Placeholder 3"/>
          <p:cNvSpPr>
            <a:spLocks noGrp="1"/>
          </p:cNvSpPr>
          <p:nvPr>
            <p:ph type="sldNum" sz="quarter" idx="5"/>
          </p:nvPr>
        </p:nvSpPr>
        <p:spPr/>
        <p:txBody>
          <a:bodyPr/>
          <a:lstStyle/>
          <a:p>
            <a:fld id="{AEF9532C-D6A2-4ABC-9E08-2C5A8484813F}" type="slidenum">
              <a:rPr lang="en-US" smtClean="0"/>
              <a:t>11</a:t>
            </a:fld>
            <a:endParaRPr lang="en-US"/>
          </a:p>
        </p:txBody>
      </p:sp>
    </p:spTree>
    <p:extLst>
      <p:ext uri="{BB962C8B-B14F-4D97-AF65-F5344CB8AC3E}">
        <p14:creationId xmlns:p14="http://schemas.microsoft.com/office/powerpoint/2010/main" val="2638508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94B3-E813-5910-02E4-3E08440EA5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F09559-A16D-281F-5CA5-2FF53F8443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3DF673-0167-2D10-7038-BB9FF53D03CA}"/>
              </a:ext>
            </a:extLst>
          </p:cNvPr>
          <p:cNvSpPr>
            <a:spLocks noGrp="1"/>
          </p:cNvSpPr>
          <p:nvPr>
            <p:ph type="dt" sz="half" idx="10"/>
          </p:nvPr>
        </p:nvSpPr>
        <p:spPr/>
        <p:txBody>
          <a:bodyPr/>
          <a:lstStyle/>
          <a:p>
            <a:fld id="{0F291AE0-C6F1-46A5-8DFB-A685294E59A6}" type="datetimeFigureOut">
              <a:rPr lang="en-US" smtClean="0"/>
              <a:t>11/15/2024</a:t>
            </a:fld>
            <a:endParaRPr lang="en-US"/>
          </a:p>
        </p:txBody>
      </p:sp>
      <p:sp>
        <p:nvSpPr>
          <p:cNvPr id="5" name="Footer Placeholder 4">
            <a:extLst>
              <a:ext uri="{FF2B5EF4-FFF2-40B4-BE49-F238E27FC236}">
                <a16:creationId xmlns:a16="http://schemas.microsoft.com/office/drawing/2014/main" id="{EA7CD0AF-3A38-CC59-4679-9C04DD4848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6060F8-2568-9A56-F40B-0CB5700A1785}"/>
              </a:ext>
            </a:extLst>
          </p:cNvPr>
          <p:cNvSpPr>
            <a:spLocks noGrp="1"/>
          </p:cNvSpPr>
          <p:nvPr>
            <p:ph type="sldNum" sz="quarter" idx="12"/>
          </p:nvPr>
        </p:nvSpPr>
        <p:spPr/>
        <p:txBody>
          <a:bodyPr/>
          <a:lstStyle/>
          <a:p>
            <a:fld id="{A59CDC7F-7FF5-4200-86E8-30B81A626185}" type="slidenum">
              <a:rPr lang="en-US" smtClean="0"/>
              <a:t>‹#›</a:t>
            </a:fld>
            <a:endParaRPr lang="en-US"/>
          </a:p>
        </p:txBody>
      </p:sp>
    </p:spTree>
    <p:extLst>
      <p:ext uri="{BB962C8B-B14F-4D97-AF65-F5344CB8AC3E}">
        <p14:creationId xmlns:p14="http://schemas.microsoft.com/office/powerpoint/2010/main" val="4156488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C7FE9-30AE-E12D-52BA-52475E544F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7804E3-70C0-97FB-733C-CD056A623D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A17F9D-00CD-6E4D-A4E2-6DFC68ABCC2D}"/>
              </a:ext>
            </a:extLst>
          </p:cNvPr>
          <p:cNvSpPr>
            <a:spLocks noGrp="1"/>
          </p:cNvSpPr>
          <p:nvPr>
            <p:ph type="dt" sz="half" idx="10"/>
          </p:nvPr>
        </p:nvSpPr>
        <p:spPr/>
        <p:txBody>
          <a:bodyPr/>
          <a:lstStyle/>
          <a:p>
            <a:fld id="{0F291AE0-C6F1-46A5-8DFB-A685294E59A6}" type="datetimeFigureOut">
              <a:rPr lang="en-US" smtClean="0"/>
              <a:t>11/15/2024</a:t>
            </a:fld>
            <a:endParaRPr lang="en-US"/>
          </a:p>
        </p:txBody>
      </p:sp>
      <p:sp>
        <p:nvSpPr>
          <p:cNvPr id="5" name="Footer Placeholder 4">
            <a:extLst>
              <a:ext uri="{FF2B5EF4-FFF2-40B4-BE49-F238E27FC236}">
                <a16:creationId xmlns:a16="http://schemas.microsoft.com/office/drawing/2014/main" id="{3BAB066C-45D9-3CE3-81C2-E35F17917D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917951-F292-E420-A064-020D0AFF0187}"/>
              </a:ext>
            </a:extLst>
          </p:cNvPr>
          <p:cNvSpPr>
            <a:spLocks noGrp="1"/>
          </p:cNvSpPr>
          <p:nvPr>
            <p:ph type="sldNum" sz="quarter" idx="12"/>
          </p:nvPr>
        </p:nvSpPr>
        <p:spPr/>
        <p:txBody>
          <a:bodyPr/>
          <a:lstStyle/>
          <a:p>
            <a:fld id="{A59CDC7F-7FF5-4200-86E8-30B81A626185}" type="slidenum">
              <a:rPr lang="en-US" smtClean="0"/>
              <a:t>‹#›</a:t>
            </a:fld>
            <a:endParaRPr lang="en-US"/>
          </a:p>
        </p:txBody>
      </p:sp>
    </p:spTree>
    <p:extLst>
      <p:ext uri="{BB962C8B-B14F-4D97-AF65-F5344CB8AC3E}">
        <p14:creationId xmlns:p14="http://schemas.microsoft.com/office/powerpoint/2010/main" val="454108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D5737-29E3-63CB-5B87-C0AD133706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D246BA-BED3-1EBE-016B-CD18DBFEB8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9DC747-A108-3184-F74F-E8F8189D586B}"/>
              </a:ext>
            </a:extLst>
          </p:cNvPr>
          <p:cNvSpPr>
            <a:spLocks noGrp="1"/>
          </p:cNvSpPr>
          <p:nvPr>
            <p:ph type="dt" sz="half" idx="10"/>
          </p:nvPr>
        </p:nvSpPr>
        <p:spPr/>
        <p:txBody>
          <a:bodyPr/>
          <a:lstStyle/>
          <a:p>
            <a:fld id="{0F291AE0-C6F1-46A5-8DFB-A685294E59A6}" type="datetimeFigureOut">
              <a:rPr lang="en-US" smtClean="0"/>
              <a:t>11/15/2024</a:t>
            </a:fld>
            <a:endParaRPr lang="en-US"/>
          </a:p>
        </p:txBody>
      </p:sp>
      <p:sp>
        <p:nvSpPr>
          <p:cNvPr id="5" name="Footer Placeholder 4">
            <a:extLst>
              <a:ext uri="{FF2B5EF4-FFF2-40B4-BE49-F238E27FC236}">
                <a16:creationId xmlns:a16="http://schemas.microsoft.com/office/drawing/2014/main" id="{21E07761-C98E-A005-4320-1B8DA08C80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4763E3-37B0-11C1-179E-8AAB6FCA260B}"/>
              </a:ext>
            </a:extLst>
          </p:cNvPr>
          <p:cNvSpPr>
            <a:spLocks noGrp="1"/>
          </p:cNvSpPr>
          <p:nvPr>
            <p:ph type="sldNum" sz="quarter" idx="12"/>
          </p:nvPr>
        </p:nvSpPr>
        <p:spPr/>
        <p:txBody>
          <a:bodyPr/>
          <a:lstStyle/>
          <a:p>
            <a:fld id="{A59CDC7F-7FF5-4200-86E8-30B81A626185}" type="slidenum">
              <a:rPr lang="en-US" smtClean="0"/>
              <a:t>‹#›</a:t>
            </a:fld>
            <a:endParaRPr lang="en-US"/>
          </a:p>
        </p:txBody>
      </p:sp>
    </p:spTree>
    <p:extLst>
      <p:ext uri="{BB962C8B-B14F-4D97-AF65-F5344CB8AC3E}">
        <p14:creationId xmlns:p14="http://schemas.microsoft.com/office/powerpoint/2010/main" val="3897574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sp>
        <p:nvSpPr>
          <p:cNvPr id="2" name="Rectangle 1"/>
          <p:cNvSpPr/>
          <p:nvPr userDrawn="1"/>
        </p:nvSpPr>
        <p:spPr>
          <a:xfrm>
            <a:off x="146325" y="6126202"/>
            <a:ext cx="1003371" cy="731799"/>
          </a:xfrm>
          <a:prstGeom prst="rect">
            <a:avLst/>
          </a:prstGeom>
          <a:solidFill>
            <a:schemeClr val="bg2"/>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33054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ay Heading and Subhead w/Logo">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975360" y="975360"/>
            <a:ext cx="10119360" cy="975360"/>
          </a:xfrm>
        </p:spPr>
        <p:txBody>
          <a:bodyPr>
            <a:normAutofit/>
          </a:bodyPr>
          <a:lstStyle>
            <a:lvl1pPr algn="l">
              <a:defRPr sz="5333"/>
            </a:lvl1pPr>
          </a:lstStyle>
          <a:p>
            <a:r>
              <a:rPr lang="en-US" dirty="0"/>
              <a:t>Click to edit master title style</a:t>
            </a:r>
          </a:p>
        </p:txBody>
      </p:sp>
      <p:sp>
        <p:nvSpPr>
          <p:cNvPr id="5" name="Subtitle 2"/>
          <p:cNvSpPr>
            <a:spLocks noGrp="1"/>
          </p:cNvSpPr>
          <p:nvPr>
            <p:ph type="subTitle" idx="1" hasCustomPrompt="1"/>
          </p:nvPr>
        </p:nvSpPr>
        <p:spPr>
          <a:xfrm>
            <a:off x="975360" y="2072641"/>
            <a:ext cx="10119360" cy="1269892"/>
          </a:xfrm>
        </p:spPr>
        <p:txBody>
          <a:bodyPr>
            <a:normAutofit/>
          </a:bodyPr>
          <a:lstStyle>
            <a:lvl1pPr marL="0" indent="0" algn="l">
              <a:buNone/>
              <a:defRPr sz="2400">
                <a:solidFill>
                  <a:srgbClr val="FFFFFF"/>
                </a:solidFill>
                <a:latin typeface="Noto Serif"/>
                <a:cs typeface="Noto Serif"/>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6" name="Text Placeholder 4"/>
          <p:cNvSpPr>
            <a:spLocks noGrp="1"/>
          </p:cNvSpPr>
          <p:nvPr>
            <p:ph type="body" sz="quarter" idx="10" hasCustomPrompt="1"/>
          </p:nvPr>
        </p:nvSpPr>
        <p:spPr>
          <a:xfrm>
            <a:off x="975360" y="4145280"/>
            <a:ext cx="10119360" cy="1598613"/>
          </a:xfrm>
        </p:spPr>
        <p:txBody>
          <a:bodyPr>
            <a:noAutofit/>
          </a:bodyPr>
          <a:lstStyle>
            <a:lvl1pPr marL="0" indent="0">
              <a:buNone/>
              <a:defRPr sz="2400">
                <a:latin typeface="Noto Serif"/>
                <a:cs typeface="Noto Serif"/>
              </a:defRPr>
            </a:lvl1pPr>
            <a:lvl2pPr marL="609585" indent="0">
              <a:buNone/>
              <a:defRPr sz="2400">
                <a:latin typeface="Noto Serif"/>
                <a:cs typeface="Noto Serif"/>
              </a:defRPr>
            </a:lvl2pPr>
            <a:lvl3pPr marL="1219170" indent="0">
              <a:buNone/>
              <a:defRPr sz="2400">
                <a:latin typeface="Noto Serif"/>
                <a:cs typeface="Noto Serif"/>
              </a:defRPr>
            </a:lvl3pPr>
            <a:lvl4pPr marL="1828754" indent="0">
              <a:buNone/>
              <a:defRPr sz="2400">
                <a:latin typeface="Noto Serif"/>
                <a:cs typeface="Noto Serif"/>
              </a:defRPr>
            </a:lvl4pPr>
            <a:lvl5pPr marL="2438339" indent="0">
              <a:buNone/>
              <a:defRPr sz="2400">
                <a:latin typeface="Noto Serif"/>
                <a:cs typeface="Noto Serif"/>
              </a:defRPr>
            </a:lvl5pPr>
          </a:lstStyle>
          <a:p>
            <a:pPr lvl="0"/>
            <a:r>
              <a:rPr lang="en-US" dirty="0"/>
              <a:t>Click to edit master text styles</a:t>
            </a:r>
          </a:p>
        </p:txBody>
      </p:sp>
      <p:sp>
        <p:nvSpPr>
          <p:cNvPr id="7" name="Text Placeholder 7"/>
          <p:cNvSpPr>
            <a:spLocks noGrp="1"/>
          </p:cNvSpPr>
          <p:nvPr>
            <p:ph type="body" sz="quarter" idx="11" hasCustomPrompt="1"/>
          </p:nvPr>
        </p:nvSpPr>
        <p:spPr>
          <a:xfrm>
            <a:off x="975360" y="3535680"/>
            <a:ext cx="10119360" cy="459107"/>
          </a:xfrm>
        </p:spPr>
        <p:txBody>
          <a:bodyPr>
            <a:normAutofit/>
          </a:bodyPr>
          <a:lstStyle>
            <a:lvl1pPr marL="0" indent="0">
              <a:buNone/>
              <a:defRPr sz="3200" baseline="0">
                <a:solidFill>
                  <a:schemeClr val="bg1"/>
                </a:solidFill>
                <a:latin typeface="Lato Regular"/>
                <a:cs typeface="Lato Regular"/>
              </a:defRPr>
            </a:lvl1pPr>
            <a:lvl2pPr marL="609585" indent="0">
              <a:buNone/>
              <a:defRPr/>
            </a:lvl2pPr>
            <a:lvl3pPr marL="1219170" indent="0">
              <a:buNone/>
              <a:defRPr/>
            </a:lvl3pPr>
            <a:lvl4pPr marL="1828754" indent="0">
              <a:buNone/>
              <a:defRPr/>
            </a:lvl4pPr>
            <a:lvl5pPr marL="2438339" indent="0">
              <a:buNone/>
              <a:defRPr/>
            </a:lvl5pPr>
          </a:lstStyle>
          <a:p>
            <a:pPr lvl="0"/>
            <a:r>
              <a:rPr lang="en-US" dirty="0"/>
              <a:t>Click to add subhead</a:t>
            </a:r>
          </a:p>
        </p:txBody>
      </p:sp>
      <p:sp>
        <p:nvSpPr>
          <p:cNvPr id="8" name="Slide Number Placeholder 5"/>
          <p:cNvSpPr>
            <a:spLocks noGrp="1"/>
          </p:cNvSpPr>
          <p:nvPr userDrawn="1"/>
        </p:nvSpPr>
        <p:spPr>
          <a:xfrm>
            <a:off x="434804"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600" smtClean="0">
                <a:solidFill>
                  <a:schemeClr val="bg1"/>
                </a:solidFill>
                <a:latin typeface="Noto Serif" charset="0"/>
                <a:ea typeface="Noto Serif" charset="0"/>
                <a:cs typeface="Noto Serif" charset="0"/>
              </a:rPr>
              <a:pPr algn="l"/>
              <a:t>‹#›</a:t>
            </a:fld>
            <a:endParaRPr lang="en-US" sz="1600" dirty="0">
              <a:solidFill>
                <a:schemeClr val="bg1"/>
              </a:solidFill>
              <a:latin typeface="Noto Serif" charset="0"/>
              <a:ea typeface="Noto Serif" charset="0"/>
              <a:cs typeface="Noto Serif" charset="0"/>
            </a:endParaRPr>
          </a:p>
        </p:txBody>
      </p:sp>
    </p:spTree>
    <p:extLst>
      <p:ext uri="{BB962C8B-B14F-4D97-AF65-F5344CB8AC3E}">
        <p14:creationId xmlns:p14="http://schemas.microsoft.com/office/powerpoint/2010/main" val="1714915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ray Headline and Bulleted Lis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1081816" y="1093056"/>
            <a:ext cx="10045907" cy="1143000"/>
          </a:xfrm>
          <a:prstGeom prst="rect">
            <a:avLst/>
          </a:prstGeom>
        </p:spPr>
        <p:txBody>
          <a:bodyPr vert="horz" lIns="91440" tIns="45720" rIns="91440" bIns="45720" rtlCol="0" anchor="ctr">
            <a:normAutofit/>
          </a:bodyPr>
          <a:lstStyle/>
          <a:p>
            <a:r>
              <a:rPr lang="en-US" dirty="0"/>
              <a:t>Click to edit master title style</a:t>
            </a:r>
          </a:p>
        </p:txBody>
      </p:sp>
      <p:sp>
        <p:nvSpPr>
          <p:cNvPr id="6" name="Text Placeholder 5"/>
          <p:cNvSpPr>
            <a:spLocks noGrp="1"/>
          </p:cNvSpPr>
          <p:nvPr>
            <p:ph type="body" sz="quarter" idx="10"/>
          </p:nvPr>
        </p:nvSpPr>
        <p:spPr>
          <a:xfrm>
            <a:off x="1081619" y="2292090"/>
            <a:ext cx="10045700" cy="3011487"/>
          </a:xfrm>
        </p:spPr>
        <p:txBody>
          <a:bodyPr/>
          <a:lstStyle>
            <a:lvl1pPr>
              <a:lnSpc>
                <a:spcPct val="130000"/>
              </a:lnSpc>
              <a:defRPr/>
            </a:lvl1pPr>
            <a:lvl2pPr>
              <a:lnSpc>
                <a:spcPct val="130000"/>
              </a:lnSpc>
              <a:defRPr/>
            </a:lvl2pPr>
            <a:lvl3pPr>
              <a:lnSpc>
                <a:spcPct val="130000"/>
              </a:lnSpc>
              <a:defRPr/>
            </a:lvl3pPr>
            <a:lvl4pPr>
              <a:lnSpc>
                <a:spcPct val="130000"/>
              </a:lnSpc>
              <a:defRPr/>
            </a:lvl4pPr>
            <a:lvl5pPr>
              <a:lnSpc>
                <a:spcPct val="13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userDrawn="1"/>
        </p:nvSpPr>
        <p:spPr>
          <a:xfrm>
            <a:off x="434804"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600" smtClean="0">
                <a:solidFill>
                  <a:schemeClr val="bg1"/>
                </a:solidFill>
                <a:latin typeface="Noto Serif" charset="0"/>
                <a:ea typeface="Noto Serif" charset="0"/>
                <a:cs typeface="Noto Serif" charset="0"/>
              </a:rPr>
              <a:pPr algn="l"/>
              <a:t>‹#›</a:t>
            </a:fld>
            <a:endParaRPr lang="en-US" sz="1600" dirty="0">
              <a:solidFill>
                <a:schemeClr val="bg1"/>
              </a:solidFill>
              <a:latin typeface="Noto Serif" charset="0"/>
              <a:ea typeface="Noto Serif" charset="0"/>
              <a:cs typeface="Noto Serif" charset="0"/>
            </a:endParaRPr>
          </a:p>
        </p:txBody>
      </p:sp>
    </p:spTree>
    <p:extLst>
      <p:ext uri="{BB962C8B-B14F-4D97-AF65-F5344CB8AC3E}">
        <p14:creationId xmlns:p14="http://schemas.microsoft.com/office/powerpoint/2010/main" val="26456554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ay Short Drop Quote ">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2586954" y="1774102"/>
            <a:ext cx="7447292" cy="3340740"/>
          </a:xfrm>
        </p:spPr>
        <p:txBody>
          <a:bodyPr>
            <a:normAutofit/>
          </a:bodyPr>
          <a:lstStyle>
            <a:lvl1pPr marL="304792" indent="-231642">
              <a:buNone/>
              <a:defRPr sz="5867" b="0" i="0" baseline="0">
                <a:latin typeface="Lato Regular"/>
                <a:cs typeface="Lato Regular"/>
              </a:defRPr>
            </a:lvl1pPr>
            <a:lvl2pPr>
              <a:defRPr b="0" i="0">
                <a:latin typeface="Lato Light"/>
                <a:cs typeface="Lato Light"/>
              </a:defRPr>
            </a:lvl2pPr>
            <a:lvl3pPr>
              <a:defRPr b="0" i="0">
                <a:latin typeface="Lato Light"/>
                <a:cs typeface="Lato Light"/>
              </a:defRPr>
            </a:lvl3pPr>
            <a:lvl4pPr>
              <a:defRPr b="0" i="0">
                <a:latin typeface="Lato Light"/>
                <a:cs typeface="Lato Light"/>
              </a:defRPr>
            </a:lvl4pPr>
            <a:lvl5pPr>
              <a:defRPr b="0" i="0">
                <a:latin typeface="Lato Light"/>
                <a:cs typeface="Lato Light"/>
              </a:defRPr>
            </a:lvl5pPr>
          </a:lstStyle>
          <a:p>
            <a:pPr lvl="0"/>
            <a:r>
              <a:rPr lang="en-US" dirty="0"/>
              <a:t>“Click to edit drop quote style”</a:t>
            </a:r>
          </a:p>
        </p:txBody>
      </p:sp>
      <p:sp>
        <p:nvSpPr>
          <p:cNvPr id="3" name="Slide Number Placeholder 5"/>
          <p:cNvSpPr>
            <a:spLocks noGrp="1"/>
          </p:cNvSpPr>
          <p:nvPr userDrawn="1"/>
        </p:nvSpPr>
        <p:spPr>
          <a:xfrm>
            <a:off x="434804"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600" smtClean="0">
                <a:solidFill>
                  <a:schemeClr val="bg1"/>
                </a:solidFill>
                <a:latin typeface="Noto Serif" charset="0"/>
                <a:ea typeface="Noto Serif" charset="0"/>
                <a:cs typeface="Noto Serif" charset="0"/>
              </a:rPr>
              <a:pPr algn="l"/>
              <a:t>‹#›</a:t>
            </a:fld>
            <a:endParaRPr lang="en-US" sz="1600" dirty="0">
              <a:solidFill>
                <a:schemeClr val="bg1"/>
              </a:solidFill>
              <a:latin typeface="Noto Serif" charset="0"/>
              <a:ea typeface="Noto Serif" charset="0"/>
              <a:cs typeface="Noto Serif" charset="0"/>
            </a:endParaRPr>
          </a:p>
        </p:txBody>
      </p:sp>
    </p:spTree>
    <p:extLst>
      <p:ext uri="{BB962C8B-B14F-4D97-AF65-F5344CB8AC3E}">
        <p14:creationId xmlns:p14="http://schemas.microsoft.com/office/powerpoint/2010/main" val="1816711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ay Blank w/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38277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Gray Long Drop Quote, Noto Serif">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75360" y="980127"/>
            <a:ext cx="10119360" cy="4754880"/>
          </a:xfrm>
        </p:spPr>
        <p:txBody>
          <a:bodyPr>
            <a:normAutofit/>
          </a:bodyPr>
          <a:lstStyle>
            <a:lvl1pPr algn="l">
              <a:lnSpc>
                <a:spcPct val="120000"/>
              </a:lnSpc>
              <a:defRPr sz="3733" baseline="0">
                <a:solidFill>
                  <a:schemeClr val="bg1"/>
                </a:solidFill>
                <a:latin typeface="Noto Serif"/>
                <a:cs typeface="Noto Serif"/>
              </a:defRPr>
            </a:lvl1pPr>
          </a:lstStyle>
          <a:p>
            <a:r>
              <a:rPr lang="en-US" dirty="0"/>
              <a:t>Click to add long drop quote. Click to add long drop quote. Click to add long drop quote. Click to add long drop quote. Click to add long drop quote. Click to add long drop quote. Click to add long drop quote. Click to add long drop quote. Click to add long drop quote. Click to add long drop quote.</a:t>
            </a:r>
          </a:p>
        </p:txBody>
      </p:sp>
      <p:sp>
        <p:nvSpPr>
          <p:cNvPr id="4" name="Text Placeholder 4"/>
          <p:cNvSpPr>
            <a:spLocks noGrp="1"/>
          </p:cNvSpPr>
          <p:nvPr>
            <p:ph type="body" sz="quarter" idx="10" hasCustomPrompt="1"/>
          </p:nvPr>
        </p:nvSpPr>
        <p:spPr>
          <a:xfrm>
            <a:off x="975361" y="5852161"/>
            <a:ext cx="5482167" cy="504825"/>
          </a:xfrm>
        </p:spPr>
        <p:txBody>
          <a:bodyPr/>
          <a:lstStyle>
            <a:lvl1pPr marL="0" indent="0">
              <a:buNone/>
              <a:defRPr sz="2667"/>
            </a:lvl1pPr>
          </a:lstStyle>
          <a:p>
            <a:pPr lvl="0"/>
            <a:r>
              <a:rPr lang="en-US" dirty="0"/>
              <a:t>— Click to add attribution</a:t>
            </a:r>
          </a:p>
        </p:txBody>
      </p:sp>
      <p:sp>
        <p:nvSpPr>
          <p:cNvPr id="5" name="Slide Number Placeholder 5"/>
          <p:cNvSpPr>
            <a:spLocks noGrp="1"/>
          </p:cNvSpPr>
          <p:nvPr userDrawn="1"/>
        </p:nvSpPr>
        <p:spPr>
          <a:xfrm>
            <a:off x="434804"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600" smtClean="0">
                <a:solidFill>
                  <a:schemeClr val="bg1"/>
                </a:solidFill>
                <a:latin typeface="Noto Serif" charset="0"/>
                <a:ea typeface="Noto Serif" charset="0"/>
                <a:cs typeface="Noto Serif" charset="0"/>
              </a:rPr>
              <a:pPr algn="l"/>
              <a:t>‹#›</a:t>
            </a:fld>
            <a:endParaRPr lang="en-US" sz="1600" dirty="0">
              <a:solidFill>
                <a:schemeClr val="bg1"/>
              </a:solidFill>
              <a:latin typeface="Noto Serif" charset="0"/>
              <a:ea typeface="Noto Serif" charset="0"/>
              <a:cs typeface="Noto Serif" charset="0"/>
            </a:endParaRPr>
          </a:p>
        </p:txBody>
      </p:sp>
    </p:spTree>
    <p:extLst>
      <p:ext uri="{BB962C8B-B14F-4D97-AF65-F5344CB8AC3E}">
        <p14:creationId xmlns:p14="http://schemas.microsoft.com/office/powerpoint/2010/main" val="25726820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and Subhea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75357" y="915776"/>
            <a:ext cx="10119360" cy="953787"/>
          </a:xfrm>
        </p:spPr>
        <p:txBody>
          <a:bodyPr>
            <a:normAutofit/>
          </a:bodyPr>
          <a:lstStyle>
            <a:lvl1pPr algn="l">
              <a:defRPr sz="5333"/>
            </a:lvl1pPr>
          </a:lstStyle>
          <a:p>
            <a:r>
              <a:rPr lang="en-US" dirty="0"/>
              <a:t>Click to edit master title style</a:t>
            </a:r>
          </a:p>
        </p:txBody>
      </p:sp>
      <p:sp>
        <p:nvSpPr>
          <p:cNvPr id="3" name="Subtitle 2"/>
          <p:cNvSpPr>
            <a:spLocks noGrp="1"/>
          </p:cNvSpPr>
          <p:nvPr>
            <p:ph type="subTitle" idx="1" hasCustomPrompt="1"/>
          </p:nvPr>
        </p:nvSpPr>
        <p:spPr>
          <a:xfrm>
            <a:off x="975360" y="1881323"/>
            <a:ext cx="10119360" cy="1269892"/>
          </a:xfrm>
        </p:spPr>
        <p:txBody>
          <a:bodyPr>
            <a:normAutofit/>
          </a:bodyPr>
          <a:lstStyle>
            <a:lvl1pPr marL="0" indent="0" algn="l">
              <a:buNone/>
              <a:defRPr sz="2400">
                <a:solidFill>
                  <a:srgbClr val="364852"/>
                </a:solidFill>
                <a:latin typeface="Noto Serif"/>
                <a:cs typeface="Noto Serif"/>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5" name="Text Placeholder 4"/>
          <p:cNvSpPr>
            <a:spLocks noGrp="1"/>
          </p:cNvSpPr>
          <p:nvPr>
            <p:ph type="body" sz="quarter" idx="10" hasCustomPrompt="1"/>
          </p:nvPr>
        </p:nvSpPr>
        <p:spPr>
          <a:xfrm>
            <a:off x="975360" y="3904043"/>
            <a:ext cx="10119360" cy="1957496"/>
          </a:xfrm>
        </p:spPr>
        <p:txBody>
          <a:bodyPr>
            <a:noAutofit/>
          </a:bodyPr>
          <a:lstStyle>
            <a:lvl1pPr marL="0" indent="0">
              <a:buNone/>
              <a:defRPr sz="2400">
                <a:latin typeface="Noto Serif"/>
                <a:cs typeface="Noto Serif"/>
              </a:defRPr>
            </a:lvl1pPr>
            <a:lvl2pPr marL="609585" indent="0">
              <a:buNone/>
              <a:defRPr sz="2400">
                <a:latin typeface="Noto Serif"/>
                <a:cs typeface="Noto Serif"/>
              </a:defRPr>
            </a:lvl2pPr>
            <a:lvl3pPr marL="1219170" indent="0">
              <a:buNone/>
              <a:defRPr sz="2400">
                <a:latin typeface="Noto Serif"/>
                <a:cs typeface="Noto Serif"/>
              </a:defRPr>
            </a:lvl3pPr>
            <a:lvl4pPr marL="1828754" indent="0">
              <a:buNone/>
              <a:defRPr sz="2400">
                <a:latin typeface="Noto Serif"/>
                <a:cs typeface="Noto Serif"/>
              </a:defRPr>
            </a:lvl4pPr>
            <a:lvl5pPr marL="2438339" indent="0">
              <a:buNone/>
              <a:defRPr sz="2400">
                <a:latin typeface="Noto Serif"/>
                <a:cs typeface="Noto Serif"/>
              </a:defRPr>
            </a:lvl5pPr>
          </a:lstStyle>
          <a:p>
            <a:pPr lvl="0"/>
            <a:r>
              <a:rPr lang="en-US" dirty="0"/>
              <a:t>Click to edit master text styles</a:t>
            </a:r>
          </a:p>
        </p:txBody>
      </p:sp>
      <p:sp>
        <p:nvSpPr>
          <p:cNvPr id="8" name="Text Placeholder 7"/>
          <p:cNvSpPr>
            <a:spLocks noGrp="1"/>
          </p:cNvSpPr>
          <p:nvPr>
            <p:ph type="body" sz="quarter" idx="11" hasCustomPrompt="1"/>
          </p:nvPr>
        </p:nvSpPr>
        <p:spPr>
          <a:xfrm>
            <a:off x="975360" y="3362325"/>
            <a:ext cx="10119360" cy="459107"/>
          </a:xfrm>
        </p:spPr>
        <p:txBody>
          <a:bodyPr/>
          <a:lstStyle>
            <a:lvl1pPr marL="0" indent="0">
              <a:buNone/>
              <a:defRPr baseline="0">
                <a:solidFill>
                  <a:schemeClr val="accent2"/>
                </a:solidFill>
                <a:latin typeface="Lato Regular"/>
                <a:cs typeface="Lato Regular"/>
              </a:defRPr>
            </a:lvl1pPr>
            <a:lvl2pPr marL="609585" indent="0">
              <a:buNone/>
              <a:defRPr/>
            </a:lvl2pPr>
            <a:lvl3pPr marL="1219170" indent="0">
              <a:buNone/>
              <a:defRPr/>
            </a:lvl3pPr>
            <a:lvl4pPr marL="1828754" indent="0">
              <a:buNone/>
              <a:defRPr/>
            </a:lvl4pPr>
            <a:lvl5pPr marL="2438339" indent="0">
              <a:buNone/>
              <a:defRPr/>
            </a:lvl5pPr>
          </a:lstStyle>
          <a:p>
            <a:pPr lvl="0"/>
            <a:r>
              <a:rPr lang="en-US" dirty="0"/>
              <a:t>Click to add subhead</a:t>
            </a:r>
          </a:p>
        </p:txBody>
      </p:sp>
      <p:sp>
        <p:nvSpPr>
          <p:cNvPr id="6" name="Slide Number Placeholder 5"/>
          <p:cNvSpPr>
            <a:spLocks noGrp="1"/>
          </p:cNvSpPr>
          <p:nvPr userDrawn="1"/>
        </p:nvSpPr>
        <p:spPr>
          <a:xfrm>
            <a:off x="392996"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600" smtClean="0">
                <a:solidFill>
                  <a:schemeClr val="tx2"/>
                </a:solidFill>
                <a:latin typeface="Noto Serif" charset="0"/>
                <a:ea typeface="Noto Serif" charset="0"/>
                <a:cs typeface="Noto Serif" charset="0"/>
              </a:rPr>
              <a:pPr algn="l"/>
              <a:t>‹#›</a:t>
            </a:fld>
            <a:endParaRPr lang="en-US" sz="1600" dirty="0">
              <a:solidFill>
                <a:schemeClr val="tx2"/>
              </a:solidFill>
              <a:latin typeface="Noto Serif" charset="0"/>
              <a:ea typeface="Noto Serif" charset="0"/>
              <a:cs typeface="Noto Serif" charset="0"/>
            </a:endParaRPr>
          </a:p>
        </p:txBody>
      </p:sp>
    </p:spTree>
    <p:extLst>
      <p:ext uri="{BB962C8B-B14F-4D97-AF65-F5344CB8AC3E}">
        <p14:creationId xmlns:p14="http://schemas.microsoft.com/office/powerpoint/2010/main" val="35891382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and Bulleted Lis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975360" y="975360"/>
            <a:ext cx="10045907" cy="1143000"/>
          </a:xfrm>
          <a:prstGeom prst="rect">
            <a:avLst/>
          </a:prstGeom>
        </p:spPr>
        <p:txBody>
          <a:bodyPr vert="horz" lIns="91440" tIns="45720" rIns="91440" bIns="45720" rtlCol="0" anchor="ctr">
            <a:normAutofit/>
          </a:bodyPr>
          <a:lstStyle>
            <a:lvl1pPr algn="l">
              <a:defRPr sz="5333"/>
            </a:lvl1pPr>
          </a:lstStyle>
          <a:p>
            <a:r>
              <a:rPr lang="en-US" dirty="0"/>
              <a:t>Click to edit master title style</a:t>
            </a:r>
          </a:p>
        </p:txBody>
      </p:sp>
      <p:sp>
        <p:nvSpPr>
          <p:cNvPr id="6" name="Text Placeholder 5"/>
          <p:cNvSpPr>
            <a:spLocks noGrp="1"/>
          </p:cNvSpPr>
          <p:nvPr>
            <p:ph type="body" sz="quarter" idx="10"/>
          </p:nvPr>
        </p:nvSpPr>
        <p:spPr>
          <a:xfrm>
            <a:off x="975361" y="2316947"/>
            <a:ext cx="10045700" cy="3575852"/>
          </a:xfrm>
        </p:spPr>
        <p:txBody>
          <a:bodyPr/>
          <a:lstStyle>
            <a:lvl1pPr>
              <a:lnSpc>
                <a:spcPct val="130000"/>
              </a:lnSpc>
              <a:defRPr>
                <a:latin typeface="Noto Serif"/>
                <a:cs typeface="Noto Serif"/>
              </a:defRPr>
            </a:lvl1pPr>
            <a:lvl2pPr>
              <a:lnSpc>
                <a:spcPct val="130000"/>
              </a:lnSpc>
              <a:defRPr>
                <a:latin typeface="Noto Serif"/>
                <a:cs typeface="Noto Serif"/>
              </a:defRPr>
            </a:lvl2pPr>
            <a:lvl3pPr>
              <a:lnSpc>
                <a:spcPct val="130000"/>
              </a:lnSpc>
              <a:defRPr>
                <a:latin typeface="Noto Serif"/>
                <a:cs typeface="Noto Serif"/>
              </a:defRPr>
            </a:lvl3pPr>
            <a:lvl4pPr>
              <a:lnSpc>
                <a:spcPct val="130000"/>
              </a:lnSpc>
              <a:defRPr>
                <a:latin typeface="Noto Serif"/>
                <a:cs typeface="Noto Serif"/>
              </a:defRPr>
            </a:lvl4pPr>
            <a:lvl5pPr>
              <a:lnSpc>
                <a:spcPct val="130000"/>
              </a:lnSpc>
              <a:defRPr>
                <a:latin typeface="Noto Serif"/>
                <a:cs typeface="Noto Seri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userDrawn="1"/>
        </p:nvSpPr>
        <p:spPr>
          <a:xfrm>
            <a:off x="392996"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600" smtClean="0">
                <a:solidFill>
                  <a:schemeClr val="tx2"/>
                </a:solidFill>
                <a:latin typeface="Noto Serif" charset="0"/>
                <a:ea typeface="Noto Serif" charset="0"/>
                <a:cs typeface="Noto Serif" charset="0"/>
              </a:rPr>
              <a:pPr algn="l"/>
              <a:t>‹#›</a:t>
            </a:fld>
            <a:endParaRPr lang="en-US" sz="1600" dirty="0">
              <a:solidFill>
                <a:schemeClr val="tx2"/>
              </a:solidFill>
              <a:latin typeface="Noto Serif" charset="0"/>
              <a:ea typeface="Noto Serif" charset="0"/>
              <a:cs typeface="Noto Serif" charset="0"/>
            </a:endParaRPr>
          </a:p>
        </p:txBody>
      </p:sp>
    </p:spTree>
    <p:extLst>
      <p:ext uri="{BB962C8B-B14F-4D97-AF65-F5344CB8AC3E}">
        <p14:creationId xmlns:p14="http://schemas.microsoft.com/office/powerpoint/2010/main" val="3828071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CABAE-03BE-5328-2FC9-3DA58C6564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0C57DE-CE37-2EED-4EB2-AD5D7C7078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7771FB-3E9B-AB67-5A06-E00E26725B28}"/>
              </a:ext>
            </a:extLst>
          </p:cNvPr>
          <p:cNvSpPr>
            <a:spLocks noGrp="1"/>
          </p:cNvSpPr>
          <p:nvPr>
            <p:ph type="dt" sz="half" idx="10"/>
          </p:nvPr>
        </p:nvSpPr>
        <p:spPr/>
        <p:txBody>
          <a:bodyPr/>
          <a:lstStyle/>
          <a:p>
            <a:fld id="{0F291AE0-C6F1-46A5-8DFB-A685294E59A6}" type="datetimeFigureOut">
              <a:rPr lang="en-US" smtClean="0"/>
              <a:t>11/15/2024</a:t>
            </a:fld>
            <a:endParaRPr lang="en-US"/>
          </a:p>
        </p:txBody>
      </p:sp>
      <p:sp>
        <p:nvSpPr>
          <p:cNvPr id="5" name="Footer Placeholder 4">
            <a:extLst>
              <a:ext uri="{FF2B5EF4-FFF2-40B4-BE49-F238E27FC236}">
                <a16:creationId xmlns:a16="http://schemas.microsoft.com/office/drawing/2014/main" id="{F8F11A58-7F63-8A96-61C3-9EC3A1954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3DE753-7C3F-7CF5-8197-B3029DDE8CD3}"/>
              </a:ext>
            </a:extLst>
          </p:cNvPr>
          <p:cNvSpPr>
            <a:spLocks noGrp="1"/>
          </p:cNvSpPr>
          <p:nvPr>
            <p:ph type="sldNum" sz="quarter" idx="12"/>
          </p:nvPr>
        </p:nvSpPr>
        <p:spPr/>
        <p:txBody>
          <a:bodyPr/>
          <a:lstStyle/>
          <a:p>
            <a:fld id="{A59CDC7F-7FF5-4200-86E8-30B81A626185}" type="slidenum">
              <a:rPr lang="en-US" smtClean="0"/>
              <a:t>‹#›</a:t>
            </a:fld>
            <a:endParaRPr lang="en-US"/>
          </a:p>
        </p:txBody>
      </p:sp>
    </p:spTree>
    <p:extLst>
      <p:ext uri="{BB962C8B-B14F-4D97-AF65-F5344CB8AC3E}">
        <p14:creationId xmlns:p14="http://schemas.microsoft.com/office/powerpoint/2010/main" val="34130869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de Photo and Bullet Text w/Logo">
    <p:spTree>
      <p:nvGrpSpPr>
        <p:cNvPr id="1" name=""/>
        <p:cNvGrpSpPr/>
        <p:nvPr/>
      </p:nvGrpSpPr>
      <p:grpSpPr>
        <a:xfrm>
          <a:off x="0" y="0"/>
          <a:ext cx="0" cy="0"/>
          <a:chOff x="0" y="0"/>
          <a:chExt cx="0" cy="0"/>
        </a:xfrm>
      </p:grpSpPr>
      <p:sp>
        <p:nvSpPr>
          <p:cNvPr id="8" name="Picture Placeholder 2"/>
          <p:cNvSpPr>
            <a:spLocks noGrp="1"/>
          </p:cNvSpPr>
          <p:nvPr>
            <p:ph type="pic" idx="1"/>
          </p:nvPr>
        </p:nvSpPr>
        <p:spPr>
          <a:xfrm>
            <a:off x="1" y="2"/>
            <a:ext cx="2438400" cy="686172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dirty="0"/>
          </a:p>
        </p:txBody>
      </p:sp>
      <p:sp>
        <p:nvSpPr>
          <p:cNvPr id="9" name="Title Placeholder 1"/>
          <p:cNvSpPr>
            <a:spLocks noGrp="1"/>
          </p:cNvSpPr>
          <p:nvPr>
            <p:ph type="title" hasCustomPrompt="1"/>
          </p:nvPr>
        </p:nvSpPr>
        <p:spPr>
          <a:xfrm>
            <a:off x="3126154" y="1117035"/>
            <a:ext cx="8397551" cy="752528"/>
          </a:xfrm>
          <a:prstGeom prst="rect">
            <a:avLst/>
          </a:prstGeom>
        </p:spPr>
        <p:txBody>
          <a:bodyPr vert="horz" lIns="91440" tIns="45720" rIns="91440" bIns="45720" rtlCol="0" anchor="ctr">
            <a:noAutofit/>
          </a:bodyPr>
          <a:lstStyle>
            <a:lvl1pPr algn="l">
              <a:defRPr sz="4800"/>
            </a:lvl1pPr>
          </a:lstStyle>
          <a:p>
            <a:r>
              <a:rPr lang="en-US" dirty="0"/>
              <a:t>Click to edit master title style</a:t>
            </a:r>
          </a:p>
        </p:txBody>
      </p:sp>
      <p:sp>
        <p:nvSpPr>
          <p:cNvPr id="10" name="Text Placeholder 2"/>
          <p:cNvSpPr>
            <a:spLocks noGrp="1"/>
          </p:cNvSpPr>
          <p:nvPr>
            <p:ph idx="10" hasCustomPrompt="1"/>
          </p:nvPr>
        </p:nvSpPr>
        <p:spPr>
          <a:xfrm>
            <a:off x="3126154" y="1975386"/>
            <a:ext cx="8397551" cy="3870521"/>
          </a:xfrm>
          <a:prstGeom prst="rect">
            <a:avLst/>
          </a:prstGeom>
        </p:spPr>
        <p:txBody>
          <a:bodyPr vert="horz" lIns="91440" tIns="45720" rIns="91440" bIns="45720" rtlCol="0">
            <a:normAutofit/>
          </a:bodyPr>
          <a:lstStyle>
            <a:lvl1pPr>
              <a:lnSpc>
                <a:spcPct val="130000"/>
              </a:lnSpc>
              <a:defRPr sz="2667">
                <a:latin typeface="Noto Serif"/>
                <a:cs typeface="Noto Serif"/>
              </a:defRPr>
            </a:lvl1pPr>
            <a:lvl2pPr>
              <a:lnSpc>
                <a:spcPct val="130000"/>
              </a:lnSpc>
              <a:defRPr sz="2667">
                <a:latin typeface="Noto Serif"/>
                <a:cs typeface="Noto Serif"/>
              </a:defRPr>
            </a:lvl2pPr>
            <a:lvl3pPr>
              <a:lnSpc>
                <a:spcPct val="130000"/>
              </a:lnSpc>
              <a:defRPr sz="2667">
                <a:latin typeface="Noto Serif"/>
                <a:cs typeface="Noto Serif"/>
              </a:defRPr>
            </a:lvl3pPr>
            <a:lvl4pPr>
              <a:lnSpc>
                <a:spcPct val="130000"/>
              </a:lnSpc>
              <a:defRPr sz="2667">
                <a:latin typeface="Noto Serif"/>
                <a:cs typeface="Noto Serif"/>
              </a:defRPr>
            </a:lvl4pPr>
            <a:lvl5pPr>
              <a:lnSpc>
                <a:spcPct val="130000"/>
              </a:lnSpc>
              <a:defRPr sz="2667">
                <a:latin typeface="Noto Serif"/>
                <a:cs typeface="Noto Seri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userDrawn="1"/>
        </p:nvSpPr>
        <p:spPr>
          <a:xfrm>
            <a:off x="392996"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600" smtClean="0">
                <a:solidFill>
                  <a:schemeClr val="tx2"/>
                </a:solidFill>
              </a:rPr>
              <a:pPr algn="l"/>
              <a:t>‹#›</a:t>
            </a:fld>
            <a:endParaRPr lang="en-US" sz="1600" dirty="0">
              <a:solidFill>
                <a:schemeClr val="tx2"/>
              </a:solidFill>
            </a:endParaRPr>
          </a:p>
        </p:txBody>
      </p:sp>
    </p:spTree>
    <p:extLst>
      <p:ext uri="{BB962C8B-B14F-4D97-AF65-F5344CB8AC3E}">
        <p14:creationId xmlns:p14="http://schemas.microsoft.com/office/powerpoint/2010/main" val="39714280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lumn Bulleted Lis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75360" y="975360"/>
            <a:ext cx="10119360" cy="828211"/>
          </a:xfrm>
        </p:spPr>
        <p:txBody>
          <a:bodyPr>
            <a:normAutofit/>
          </a:bodyPr>
          <a:lstStyle>
            <a:lvl1pPr algn="l">
              <a:defRPr sz="5333"/>
            </a:lvl1pPr>
          </a:lstStyle>
          <a:p>
            <a:r>
              <a:rPr lang="en-US" dirty="0"/>
              <a:t>Click to edit master title style</a:t>
            </a:r>
          </a:p>
        </p:txBody>
      </p:sp>
      <p:sp>
        <p:nvSpPr>
          <p:cNvPr id="3" name="Content Placeholder 2"/>
          <p:cNvSpPr>
            <a:spLocks noGrp="1"/>
          </p:cNvSpPr>
          <p:nvPr>
            <p:ph sz="half" idx="1" hasCustomPrompt="1"/>
          </p:nvPr>
        </p:nvSpPr>
        <p:spPr>
          <a:xfrm>
            <a:off x="975360" y="1938216"/>
            <a:ext cx="4876800" cy="3892061"/>
          </a:xfrm>
        </p:spPr>
        <p:txBody>
          <a:bodyPr>
            <a:normAutofit/>
          </a:bodyPr>
          <a:lstStyle>
            <a:lvl1pPr>
              <a:defRPr sz="2667" b="0" i="0">
                <a:latin typeface="Noto Serif"/>
                <a:cs typeface="Noto Serif"/>
              </a:defRPr>
            </a:lvl1pPr>
            <a:lvl2pPr>
              <a:defRPr sz="2667" b="0" i="0">
                <a:latin typeface="Noto Serif"/>
                <a:cs typeface="Noto Serif"/>
              </a:defRPr>
            </a:lvl2pPr>
            <a:lvl3pPr>
              <a:defRPr sz="2667" b="0" i="0">
                <a:latin typeface="Noto Serif"/>
                <a:cs typeface="Noto Serif"/>
              </a:defRPr>
            </a:lvl3pPr>
            <a:lvl4pPr>
              <a:defRPr sz="2667" b="0" i="0">
                <a:latin typeface="Noto Serif"/>
                <a:cs typeface="Noto Serif"/>
              </a:defRPr>
            </a:lvl4pPr>
            <a:lvl5pPr>
              <a:defRPr sz="2667" b="0" i="0">
                <a:latin typeface="Noto Serif"/>
                <a:cs typeface="Noto Serif"/>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217920" y="1938217"/>
            <a:ext cx="4876800" cy="3892060"/>
          </a:xfrm>
        </p:spPr>
        <p:txBody>
          <a:bodyPr>
            <a:normAutofit/>
          </a:bodyPr>
          <a:lstStyle>
            <a:lvl1pPr>
              <a:defRPr sz="2667">
                <a:latin typeface="Noto Serif"/>
                <a:cs typeface="Noto Serif"/>
              </a:defRPr>
            </a:lvl1pPr>
            <a:lvl2pPr>
              <a:defRPr sz="2667">
                <a:latin typeface="Noto Serif"/>
                <a:cs typeface="Noto Serif"/>
              </a:defRPr>
            </a:lvl2pPr>
            <a:lvl3pPr>
              <a:defRPr sz="2667">
                <a:latin typeface="Noto Serif"/>
                <a:cs typeface="Noto Serif"/>
              </a:defRPr>
            </a:lvl3pPr>
            <a:lvl4pPr>
              <a:defRPr sz="2667">
                <a:latin typeface="Noto Serif"/>
                <a:cs typeface="Noto Serif"/>
              </a:defRPr>
            </a:lvl4pPr>
            <a:lvl5pPr>
              <a:defRPr sz="2667">
                <a:latin typeface="Noto Serif"/>
                <a:cs typeface="Noto Serif"/>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userDrawn="1"/>
        </p:nvSpPr>
        <p:spPr>
          <a:xfrm>
            <a:off x="392996"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600" smtClean="0">
                <a:solidFill>
                  <a:schemeClr val="tx2"/>
                </a:solidFill>
                <a:latin typeface="Noto Serif" charset="0"/>
                <a:ea typeface="Noto Serif" charset="0"/>
                <a:cs typeface="Noto Serif" charset="0"/>
              </a:rPr>
              <a:pPr algn="l"/>
              <a:t>‹#›</a:t>
            </a:fld>
            <a:endParaRPr lang="en-US" sz="1600" dirty="0">
              <a:solidFill>
                <a:schemeClr val="tx2"/>
              </a:solidFill>
              <a:latin typeface="Noto Serif" charset="0"/>
              <a:ea typeface="Noto Serif" charset="0"/>
              <a:cs typeface="Noto Serif" charset="0"/>
            </a:endParaRPr>
          </a:p>
        </p:txBody>
      </p:sp>
    </p:spTree>
    <p:extLst>
      <p:ext uri="{BB962C8B-B14F-4D97-AF65-F5344CB8AC3E}">
        <p14:creationId xmlns:p14="http://schemas.microsoft.com/office/powerpoint/2010/main" val="28924960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bject Slide w/Logo">
    <p:spTree>
      <p:nvGrpSpPr>
        <p:cNvPr id="1" name=""/>
        <p:cNvGrpSpPr/>
        <p:nvPr/>
      </p:nvGrpSpPr>
      <p:grpSpPr>
        <a:xfrm>
          <a:off x="0" y="0"/>
          <a:ext cx="0" cy="0"/>
          <a:chOff x="0" y="0"/>
          <a:chExt cx="0" cy="0"/>
        </a:xfrm>
      </p:grpSpPr>
      <p:sp>
        <p:nvSpPr>
          <p:cNvPr id="7" name="Content Placeholder 2"/>
          <p:cNvSpPr>
            <a:spLocks noGrp="1"/>
          </p:cNvSpPr>
          <p:nvPr>
            <p:ph sz="half" idx="1"/>
          </p:nvPr>
        </p:nvSpPr>
        <p:spPr>
          <a:xfrm>
            <a:off x="1219200" y="1187581"/>
            <a:ext cx="9753600" cy="4642696"/>
          </a:xfrm>
        </p:spPr>
        <p:txBody>
          <a:bodyPr/>
          <a:lstStyle>
            <a:lvl1pPr marL="0" indent="0">
              <a:buNone/>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endParaRPr lang="en-US" dirty="0"/>
          </a:p>
        </p:txBody>
      </p:sp>
      <p:sp>
        <p:nvSpPr>
          <p:cNvPr id="3" name="Text Placeholder 2"/>
          <p:cNvSpPr>
            <a:spLocks noGrp="1"/>
          </p:cNvSpPr>
          <p:nvPr>
            <p:ph type="body" sz="quarter" idx="10" hasCustomPrompt="1"/>
          </p:nvPr>
        </p:nvSpPr>
        <p:spPr>
          <a:xfrm>
            <a:off x="731520" y="487680"/>
            <a:ext cx="6129867" cy="447219"/>
          </a:xfrm>
        </p:spPr>
        <p:txBody>
          <a:bodyPr/>
          <a:lstStyle>
            <a:lvl1pPr marL="0" indent="0">
              <a:buNone/>
              <a:defRPr b="0" i="0">
                <a:solidFill>
                  <a:schemeClr val="accent4"/>
                </a:solidFill>
                <a:latin typeface="Lato Regular"/>
                <a:cs typeface="Lato Regular"/>
              </a:defRPr>
            </a:lvl1pPr>
            <a:lvl2pPr marL="609585" indent="0">
              <a:buNone/>
              <a:defRPr/>
            </a:lvl2pPr>
            <a:lvl3pPr marL="1219170" indent="0">
              <a:buNone/>
              <a:defRPr/>
            </a:lvl3pPr>
            <a:lvl4pPr marL="1828754" indent="0">
              <a:buNone/>
              <a:defRPr/>
            </a:lvl4pPr>
          </a:lstStyle>
          <a:p>
            <a:pPr lvl="0"/>
            <a:r>
              <a:rPr lang="en-US" dirty="0"/>
              <a:t>Title of Object</a:t>
            </a:r>
          </a:p>
        </p:txBody>
      </p:sp>
      <p:sp>
        <p:nvSpPr>
          <p:cNvPr id="4" name="Slide Number Placeholder 5"/>
          <p:cNvSpPr>
            <a:spLocks noGrp="1"/>
          </p:cNvSpPr>
          <p:nvPr userDrawn="1"/>
        </p:nvSpPr>
        <p:spPr>
          <a:xfrm>
            <a:off x="392996"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600" smtClean="0">
                <a:solidFill>
                  <a:schemeClr val="tx2"/>
                </a:solidFill>
                <a:latin typeface="Noto Serif" charset="0"/>
                <a:ea typeface="Noto Serif" charset="0"/>
                <a:cs typeface="Noto Serif" charset="0"/>
              </a:rPr>
              <a:pPr algn="l"/>
              <a:t>‹#›</a:t>
            </a:fld>
            <a:endParaRPr lang="en-US" sz="1600" dirty="0">
              <a:solidFill>
                <a:schemeClr val="tx2"/>
              </a:solidFill>
              <a:latin typeface="Noto Serif" charset="0"/>
              <a:ea typeface="Noto Serif" charset="0"/>
              <a:cs typeface="Noto Serif" charset="0"/>
            </a:endParaRPr>
          </a:p>
        </p:txBody>
      </p:sp>
    </p:spTree>
    <p:extLst>
      <p:ext uri="{BB962C8B-B14F-4D97-AF65-F5344CB8AC3E}">
        <p14:creationId xmlns:p14="http://schemas.microsoft.com/office/powerpoint/2010/main" val="42395931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hort Drop Quote, Lato ">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1641231" y="1688121"/>
            <a:ext cx="9022080" cy="3657600"/>
          </a:xfrm>
          <a:prstGeom prst="rect">
            <a:avLst/>
          </a:prstGeom>
        </p:spPr>
        <p:txBody>
          <a:bodyPr vert="horz" lIns="91440" tIns="45720" rIns="91440" bIns="45720" rtlCol="0" anchor="ctr">
            <a:normAutofit/>
          </a:bodyPr>
          <a:lstStyle>
            <a:lvl1pPr marL="304792" indent="-231642" algn="l">
              <a:defRPr baseline="0"/>
            </a:lvl1pPr>
          </a:lstStyle>
          <a:p>
            <a:r>
              <a:rPr lang="en-US" dirty="0"/>
              <a:t>“Click to add short drop quote”</a:t>
            </a:r>
            <a:br>
              <a:rPr lang="en-US" dirty="0"/>
            </a:br>
            <a:endParaRPr lang="en-US" dirty="0"/>
          </a:p>
        </p:txBody>
      </p:sp>
      <p:sp>
        <p:nvSpPr>
          <p:cNvPr id="3" name="Slide Number Placeholder 5"/>
          <p:cNvSpPr>
            <a:spLocks noGrp="1"/>
          </p:cNvSpPr>
          <p:nvPr userDrawn="1"/>
        </p:nvSpPr>
        <p:spPr>
          <a:xfrm>
            <a:off x="392996" y="6135626"/>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600" smtClean="0">
                <a:solidFill>
                  <a:schemeClr val="tx2"/>
                </a:solidFill>
                <a:latin typeface="Noto Serif" charset="0"/>
                <a:ea typeface="Noto Serif" charset="0"/>
                <a:cs typeface="Noto Serif" charset="0"/>
              </a:rPr>
              <a:pPr algn="l"/>
              <a:t>‹#›</a:t>
            </a:fld>
            <a:endParaRPr lang="en-US" sz="1600" dirty="0">
              <a:solidFill>
                <a:schemeClr val="tx2"/>
              </a:solidFill>
              <a:latin typeface="Noto Serif" charset="0"/>
              <a:ea typeface="Noto Serif" charset="0"/>
              <a:cs typeface="Noto Serif" charset="0"/>
            </a:endParaRPr>
          </a:p>
        </p:txBody>
      </p:sp>
    </p:spTree>
    <p:extLst>
      <p:ext uri="{BB962C8B-B14F-4D97-AF65-F5344CB8AC3E}">
        <p14:creationId xmlns:p14="http://schemas.microsoft.com/office/powerpoint/2010/main" val="11019547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Longer Drop Quote, Noto Serif">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75360" y="980124"/>
            <a:ext cx="10119360" cy="4693845"/>
          </a:xfrm>
        </p:spPr>
        <p:txBody>
          <a:bodyPr>
            <a:normAutofit/>
          </a:bodyPr>
          <a:lstStyle>
            <a:lvl1pPr algn="l">
              <a:lnSpc>
                <a:spcPct val="120000"/>
              </a:lnSpc>
              <a:defRPr sz="3733" baseline="0">
                <a:solidFill>
                  <a:schemeClr val="tx1"/>
                </a:solidFill>
                <a:latin typeface="Noto Serif"/>
                <a:cs typeface="Noto Serif"/>
              </a:defRPr>
            </a:lvl1pPr>
          </a:lstStyle>
          <a:p>
            <a:r>
              <a:rPr lang="en-US" dirty="0"/>
              <a:t>Click to add long drop quote. Click to add long drop quote. Click to add long drop quote. Click to add long drop quote. Click to add long drop quote. Click to add long drop quote. Click to add long drop quote. Click to add long drop quote. Click to add long drop quote. Click to add long drop quote.</a:t>
            </a:r>
          </a:p>
        </p:txBody>
      </p:sp>
      <p:sp>
        <p:nvSpPr>
          <p:cNvPr id="5" name="Text Placeholder 4"/>
          <p:cNvSpPr>
            <a:spLocks noGrp="1"/>
          </p:cNvSpPr>
          <p:nvPr>
            <p:ph type="body" sz="quarter" idx="10" hasCustomPrompt="1"/>
          </p:nvPr>
        </p:nvSpPr>
        <p:spPr>
          <a:xfrm>
            <a:off x="975361" y="5824642"/>
            <a:ext cx="5482167" cy="504825"/>
          </a:xfrm>
        </p:spPr>
        <p:txBody>
          <a:bodyPr/>
          <a:lstStyle>
            <a:lvl1pPr marL="0" indent="0">
              <a:buNone/>
              <a:defRPr sz="2667"/>
            </a:lvl1pPr>
          </a:lstStyle>
          <a:p>
            <a:pPr lvl="0"/>
            <a:r>
              <a:rPr lang="en-US" dirty="0"/>
              <a:t>— Click to add attribution</a:t>
            </a:r>
          </a:p>
        </p:txBody>
      </p:sp>
      <p:sp>
        <p:nvSpPr>
          <p:cNvPr id="4" name="Slide Number Placeholder 5"/>
          <p:cNvSpPr>
            <a:spLocks noGrp="1"/>
          </p:cNvSpPr>
          <p:nvPr userDrawn="1"/>
        </p:nvSpPr>
        <p:spPr>
          <a:xfrm>
            <a:off x="392996"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600" smtClean="0">
                <a:solidFill>
                  <a:schemeClr val="tx2"/>
                </a:solidFill>
                <a:latin typeface="Noto Serif" charset="0"/>
                <a:ea typeface="Noto Serif" charset="0"/>
                <a:cs typeface="Noto Serif" charset="0"/>
              </a:rPr>
              <a:pPr algn="l"/>
              <a:t>‹#›</a:t>
            </a:fld>
            <a:endParaRPr lang="en-US" sz="1600" dirty="0">
              <a:solidFill>
                <a:schemeClr val="tx2"/>
              </a:solidFill>
              <a:latin typeface="Noto Serif" charset="0"/>
              <a:ea typeface="Noto Serif" charset="0"/>
              <a:cs typeface="Noto Serif" charset="0"/>
            </a:endParaRPr>
          </a:p>
        </p:txBody>
      </p:sp>
    </p:spTree>
    <p:extLst>
      <p:ext uri="{BB962C8B-B14F-4D97-AF65-F5344CB8AC3E}">
        <p14:creationId xmlns:p14="http://schemas.microsoft.com/office/powerpoint/2010/main" val="7382163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Headline and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75361" y="975360"/>
            <a:ext cx="10139977" cy="828211"/>
          </a:xfrm>
        </p:spPr>
        <p:txBody>
          <a:bodyPr>
            <a:noAutofit/>
          </a:bodyPr>
          <a:lstStyle>
            <a:lvl1pPr algn="l">
              <a:defRPr sz="5333"/>
            </a:lvl1pPr>
          </a:lstStyle>
          <a:p>
            <a:r>
              <a:rPr lang="en-US" dirty="0"/>
              <a:t>Click to edit title style</a:t>
            </a:r>
          </a:p>
        </p:txBody>
      </p:sp>
      <p:sp>
        <p:nvSpPr>
          <p:cNvPr id="4" name="Slide Number Placeholder 5"/>
          <p:cNvSpPr>
            <a:spLocks noGrp="1"/>
          </p:cNvSpPr>
          <p:nvPr userDrawn="1"/>
        </p:nvSpPr>
        <p:spPr>
          <a:xfrm>
            <a:off x="392996"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600" smtClean="0">
                <a:solidFill>
                  <a:schemeClr val="tx2"/>
                </a:solidFill>
                <a:latin typeface="Noto Serif" charset="0"/>
                <a:ea typeface="Noto Serif" charset="0"/>
                <a:cs typeface="Noto Serif" charset="0"/>
              </a:rPr>
              <a:pPr algn="l"/>
              <a:t>‹#›</a:t>
            </a:fld>
            <a:endParaRPr lang="en-US" sz="1600" dirty="0">
              <a:solidFill>
                <a:schemeClr val="tx2"/>
              </a:solidFill>
              <a:latin typeface="Noto Serif" charset="0"/>
              <a:ea typeface="Noto Serif" charset="0"/>
              <a:cs typeface="Noto Serif" charset="0"/>
            </a:endParaRPr>
          </a:p>
        </p:txBody>
      </p:sp>
    </p:spTree>
    <p:extLst>
      <p:ext uri="{BB962C8B-B14F-4D97-AF65-F5344CB8AC3E}">
        <p14:creationId xmlns:p14="http://schemas.microsoft.com/office/powerpoint/2010/main" val="3493264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w/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524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2CD38-4125-609D-A01F-09A9AA244C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696CE7-FC71-045C-DBEE-6CBD6579B8D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D9432E-AE08-03CE-DAA3-00DBC7977B47}"/>
              </a:ext>
            </a:extLst>
          </p:cNvPr>
          <p:cNvSpPr>
            <a:spLocks noGrp="1"/>
          </p:cNvSpPr>
          <p:nvPr>
            <p:ph type="dt" sz="half" idx="10"/>
          </p:nvPr>
        </p:nvSpPr>
        <p:spPr/>
        <p:txBody>
          <a:bodyPr/>
          <a:lstStyle/>
          <a:p>
            <a:fld id="{0F291AE0-C6F1-46A5-8DFB-A685294E59A6}" type="datetimeFigureOut">
              <a:rPr lang="en-US" smtClean="0"/>
              <a:t>11/15/2024</a:t>
            </a:fld>
            <a:endParaRPr lang="en-US"/>
          </a:p>
        </p:txBody>
      </p:sp>
      <p:sp>
        <p:nvSpPr>
          <p:cNvPr id="5" name="Footer Placeholder 4">
            <a:extLst>
              <a:ext uri="{FF2B5EF4-FFF2-40B4-BE49-F238E27FC236}">
                <a16:creationId xmlns:a16="http://schemas.microsoft.com/office/drawing/2014/main" id="{F18F9CC1-13BF-B6A6-4647-5D9DE6D792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4EB6D9-0186-043F-A510-4CF539A3D86F}"/>
              </a:ext>
            </a:extLst>
          </p:cNvPr>
          <p:cNvSpPr>
            <a:spLocks noGrp="1"/>
          </p:cNvSpPr>
          <p:nvPr>
            <p:ph type="sldNum" sz="quarter" idx="12"/>
          </p:nvPr>
        </p:nvSpPr>
        <p:spPr/>
        <p:txBody>
          <a:bodyPr/>
          <a:lstStyle/>
          <a:p>
            <a:fld id="{A59CDC7F-7FF5-4200-86E8-30B81A626185}" type="slidenum">
              <a:rPr lang="en-US" smtClean="0"/>
              <a:t>‹#›</a:t>
            </a:fld>
            <a:endParaRPr lang="en-US"/>
          </a:p>
        </p:txBody>
      </p:sp>
    </p:spTree>
    <p:extLst>
      <p:ext uri="{BB962C8B-B14F-4D97-AF65-F5344CB8AC3E}">
        <p14:creationId xmlns:p14="http://schemas.microsoft.com/office/powerpoint/2010/main" val="821369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6C046-EBF0-15A6-6FE3-0E285CE0C2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67EE14-4775-57CB-4441-39534AFE05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4AC81E-9A99-3134-F263-6C01CF33A3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F42681-A7BE-049A-825A-6E4F7F7AFE3F}"/>
              </a:ext>
            </a:extLst>
          </p:cNvPr>
          <p:cNvSpPr>
            <a:spLocks noGrp="1"/>
          </p:cNvSpPr>
          <p:nvPr>
            <p:ph type="dt" sz="half" idx="10"/>
          </p:nvPr>
        </p:nvSpPr>
        <p:spPr/>
        <p:txBody>
          <a:bodyPr/>
          <a:lstStyle/>
          <a:p>
            <a:fld id="{0F291AE0-C6F1-46A5-8DFB-A685294E59A6}" type="datetimeFigureOut">
              <a:rPr lang="en-US" smtClean="0"/>
              <a:t>11/15/2024</a:t>
            </a:fld>
            <a:endParaRPr lang="en-US"/>
          </a:p>
        </p:txBody>
      </p:sp>
      <p:sp>
        <p:nvSpPr>
          <p:cNvPr id="6" name="Footer Placeholder 5">
            <a:extLst>
              <a:ext uri="{FF2B5EF4-FFF2-40B4-BE49-F238E27FC236}">
                <a16:creationId xmlns:a16="http://schemas.microsoft.com/office/drawing/2014/main" id="{7101D66F-1AF7-9F37-077E-01BBCD028F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1613FF-D9A3-CFCA-5263-5E6ECE674740}"/>
              </a:ext>
            </a:extLst>
          </p:cNvPr>
          <p:cNvSpPr>
            <a:spLocks noGrp="1"/>
          </p:cNvSpPr>
          <p:nvPr>
            <p:ph type="sldNum" sz="quarter" idx="12"/>
          </p:nvPr>
        </p:nvSpPr>
        <p:spPr/>
        <p:txBody>
          <a:bodyPr/>
          <a:lstStyle/>
          <a:p>
            <a:fld id="{A59CDC7F-7FF5-4200-86E8-30B81A626185}" type="slidenum">
              <a:rPr lang="en-US" smtClean="0"/>
              <a:t>‹#›</a:t>
            </a:fld>
            <a:endParaRPr lang="en-US"/>
          </a:p>
        </p:txBody>
      </p:sp>
    </p:spTree>
    <p:extLst>
      <p:ext uri="{BB962C8B-B14F-4D97-AF65-F5344CB8AC3E}">
        <p14:creationId xmlns:p14="http://schemas.microsoft.com/office/powerpoint/2010/main" val="3073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74CA5-C60E-F41F-3E83-7DCEF11095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02CE61-5A87-276F-DFF8-7E2C5D499E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4A35BD-B6BF-72B1-526E-370D965C26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FF7B2A-3A18-5843-7D4F-6121D50CF4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B49D42-4C83-E947-E53C-189F721308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57708B-988F-50E4-E782-544C6086B0B2}"/>
              </a:ext>
            </a:extLst>
          </p:cNvPr>
          <p:cNvSpPr>
            <a:spLocks noGrp="1"/>
          </p:cNvSpPr>
          <p:nvPr>
            <p:ph type="dt" sz="half" idx="10"/>
          </p:nvPr>
        </p:nvSpPr>
        <p:spPr/>
        <p:txBody>
          <a:bodyPr/>
          <a:lstStyle/>
          <a:p>
            <a:fld id="{0F291AE0-C6F1-46A5-8DFB-A685294E59A6}" type="datetimeFigureOut">
              <a:rPr lang="en-US" smtClean="0"/>
              <a:t>11/15/2024</a:t>
            </a:fld>
            <a:endParaRPr lang="en-US"/>
          </a:p>
        </p:txBody>
      </p:sp>
      <p:sp>
        <p:nvSpPr>
          <p:cNvPr id="8" name="Footer Placeholder 7">
            <a:extLst>
              <a:ext uri="{FF2B5EF4-FFF2-40B4-BE49-F238E27FC236}">
                <a16:creationId xmlns:a16="http://schemas.microsoft.com/office/drawing/2014/main" id="{1F08CF1C-1340-1188-C267-C8AB182C700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EA10B2-3DD2-B5E5-A867-4BFAEA8C2777}"/>
              </a:ext>
            </a:extLst>
          </p:cNvPr>
          <p:cNvSpPr>
            <a:spLocks noGrp="1"/>
          </p:cNvSpPr>
          <p:nvPr>
            <p:ph type="sldNum" sz="quarter" idx="12"/>
          </p:nvPr>
        </p:nvSpPr>
        <p:spPr/>
        <p:txBody>
          <a:bodyPr/>
          <a:lstStyle/>
          <a:p>
            <a:fld id="{A59CDC7F-7FF5-4200-86E8-30B81A626185}" type="slidenum">
              <a:rPr lang="en-US" smtClean="0"/>
              <a:t>‹#›</a:t>
            </a:fld>
            <a:endParaRPr lang="en-US"/>
          </a:p>
        </p:txBody>
      </p:sp>
    </p:spTree>
    <p:extLst>
      <p:ext uri="{BB962C8B-B14F-4D97-AF65-F5344CB8AC3E}">
        <p14:creationId xmlns:p14="http://schemas.microsoft.com/office/powerpoint/2010/main" val="6985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7D9B7-26F9-3410-B26D-0596C0400B1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BD9836-E15E-3E4E-DE4B-A5247B8700F0}"/>
              </a:ext>
            </a:extLst>
          </p:cNvPr>
          <p:cNvSpPr>
            <a:spLocks noGrp="1"/>
          </p:cNvSpPr>
          <p:nvPr>
            <p:ph type="dt" sz="half" idx="10"/>
          </p:nvPr>
        </p:nvSpPr>
        <p:spPr/>
        <p:txBody>
          <a:bodyPr/>
          <a:lstStyle/>
          <a:p>
            <a:fld id="{0F291AE0-C6F1-46A5-8DFB-A685294E59A6}" type="datetimeFigureOut">
              <a:rPr lang="en-US" smtClean="0"/>
              <a:t>11/15/2024</a:t>
            </a:fld>
            <a:endParaRPr lang="en-US"/>
          </a:p>
        </p:txBody>
      </p:sp>
      <p:sp>
        <p:nvSpPr>
          <p:cNvPr id="4" name="Footer Placeholder 3">
            <a:extLst>
              <a:ext uri="{FF2B5EF4-FFF2-40B4-BE49-F238E27FC236}">
                <a16:creationId xmlns:a16="http://schemas.microsoft.com/office/drawing/2014/main" id="{E0CD99B8-2E5A-78F4-BC68-5860BA98C4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EEFDA61-8E88-BB8E-D791-6E2127D19F37}"/>
              </a:ext>
            </a:extLst>
          </p:cNvPr>
          <p:cNvSpPr>
            <a:spLocks noGrp="1"/>
          </p:cNvSpPr>
          <p:nvPr>
            <p:ph type="sldNum" sz="quarter" idx="12"/>
          </p:nvPr>
        </p:nvSpPr>
        <p:spPr/>
        <p:txBody>
          <a:bodyPr/>
          <a:lstStyle/>
          <a:p>
            <a:fld id="{A59CDC7F-7FF5-4200-86E8-30B81A626185}" type="slidenum">
              <a:rPr lang="en-US" smtClean="0"/>
              <a:t>‹#›</a:t>
            </a:fld>
            <a:endParaRPr lang="en-US"/>
          </a:p>
        </p:txBody>
      </p:sp>
    </p:spTree>
    <p:extLst>
      <p:ext uri="{BB962C8B-B14F-4D97-AF65-F5344CB8AC3E}">
        <p14:creationId xmlns:p14="http://schemas.microsoft.com/office/powerpoint/2010/main" val="150839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4D42FA-E3AE-7904-E850-E360993A323F}"/>
              </a:ext>
            </a:extLst>
          </p:cNvPr>
          <p:cNvSpPr>
            <a:spLocks noGrp="1"/>
          </p:cNvSpPr>
          <p:nvPr>
            <p:ph type="dt" sz="half" idx="10"/>
          </p:nvPr>
        </p:nvSpPr>
        <p:spPr/>
        <p:txBody>
          <a:bodyPr/>
          <a:lstStyle/>
          <a:p>
            <a:fld id="{0F291AE0-C6F1-46A5-8DFB-A685294E59A6}" type="datetimeFigureOut">
              <a:rPr lang="en-US" smtClean="0"/>
              <a:t>11/15/2024</a:t>
            </a:fld>
            <a:endParaRPr lang="en-US"/>
          </a:p>
        </p:txBody>
      </p:sp>
      <p:sp>
        <p:nvSpPr>
          <p:cNvPr id="3" name="Footer Placeholder 2">
            <a:extLst>
              <a:ext uri="{FF2B5EF4-FFF2-40B4-BE49-F238E27FC236}">
                <a16:creationId xmlns:a16="http://schemas.microsoft.com/office/drawing/2014/main" id="{473CDD7D-0FB1-996A-E0B3-DF95334F8C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DC8FD7-3AC3-7FE1-9721-23AAC3734343}"/>
              </a:ext>
            </a:extLst>
          </p:cNvPr>
          <p:cNvSpPr>
            <a:spLocks noGrp="1"/>
          </p:cNvSpPr>
          <p:nvPr>
            <p:ph type="sldNum" sz="quarter" idx="12"/>
          </p:nvPr>
        </p:nvSpPr>
        <p:spPr/>
        <p:txBody>
          <a:bodyPr/>
          <a:lstStyle/>
          <a:p>
            <a:fld id="{A59CDC7F-7FF5-4200-86E8-30B81A626185}" type="slidenum">
              <a:rPr lang="en-US" smtClean="0"/>
              <a:t>‹#›</a:t>
            </a:fld>
            <a:endParaRPr lang="en-US"/>
          </a:p>
        </p:txBody>
      </p:sp>
    </p:spTree>
    <p:extLst>
      <p:ext uri="{BB962C8B-B14F-4D97-AF65-F5344CB8AC3E}">
        <p14:creationId xmlns:p14="http://schemas.microsoft.com/office/powerpoint/2010/main" val="882396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EEE3-3FE0-7C10-3503-31E5BBE2D8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2123EE-A60E-830C-4557-4369EEC3B8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683403-8AEA-238C-4FAC-1CC24D824B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B898B8-82AB-8770-C6FB-EAE8D91A1501}"/>
              </a:ext>
            </a:extLst>
          </p:cNvPr>
          <p:cNvSpPr>
            <a:spLocks noGrp="1"/>
          </p:cNvSpPr>
          <p:nvPr>
            <p:ph type="dt" sz="half" idx="10"/>
          </p:nvPr>
        </p:nvSpPr>
        <p:spPr/>
        <p:txBody>
          <a:bodyPr/>
          <a:lstStyle/>
          <a:p>
            <a:fld id="{0F291AE0-C6F1-46A5-8DFB-A685294E59A6}" type="datetimeFigureOut">
              <a:rPr lang="en-US" smtClean="0"/>
              <a:t>11/15/2024</a:t>
            </a:fld>
            <a:endParaRPr lang="en-US"/>
          </a:p>
        </p:txBody>
      </p:sp>
      <p:sp>
        <p:nvSpPr>
          <p:cNvPr id="6" name="Footer Placeholder 5">
            <a:extLst>
              <a:ext uri="{FF2B5EF4-FFF2-40B4-BE49-F238E27FC236}">
                <a16:creationId xmlns:a16="http://schemas.microsoft.com/office/drawing/2014/main" id="{E0969709-7BA1-C856-8CD8-77645C66D1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E0B368-A3E5-44F1-1FBB-23712E191CB9}"/>
              </a:ext>
            </a:extLst>
          </p:cNvPr>
          <p:cNvSpPr>
            <a:spLocks noGrp="1"/>
          </p:cNvSpPr>
          <p:nvPr>
            <p:ph type="sldNum" sz="quarter" idx="12"/>
          </p:nvPr>
        </p:nvSpPr>
        <p:spPr/>
        <p:txBody>
          <a:bodyPr/>
          <a:lstStyle/>
          <a:p>
            <a:fld id="{A59CDC7F-7FF5-4200-86E8-30B81A626185}" type="slidenum">
              <a:rPr lang="en-US" smtClean="0"/>
              <a:t>‹#›</a:t>
            </a:fld>
            <a:endParaRPr lang="en-US"/>
          </a:p>
        </p:txBody>
      </p:sp>
    </p:spTree>
    <p:extLst>
      <p:ext uri="{BB962C8B-B14F-4D97-AF65-F5344CB8AC3E}">
        <p14:creationId xmlns:p14="http://schemas.microsoft.com/office/powerpoint/2010/main" val="2542702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4B7AC-7396-B9FE-B53B-E4AFE29CAC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8AA480-3703-B311-26D6-00EB9C894D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62F135-6B6F-8F54-0B4A-3D39F57A5C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11230-49BB-ED6D-3DE8-B707A60AA065}"/>
              </a:ext>
            </a:extLst>
          </p:cNvPr>
          <p:cNvSpPr>
            <a:spLocks noGrp="1"/>
          </p:cNvSpPr>
          <p:nvPr>
            <p:ph type="dt" sz="half" idx="10"/>
          </p:nvPr>
        </p:nvSpPr>
        <p:spPr/>
        <p:txBody>
          <a:bodyPr/>
          <a:lstStyle/>
          <a:p>
            <a:fld id="{0F291AE0-C6F1-46A5-8DFB-A685294E59A6}" type="datetimeFigureOut">
              <a:rPr lang="en-US" smtClean="0"/>
              <a:t>11/15/2024</a:t>
            </a:fld>
            <a:endParaRPr lang="en-US"/>
          </a:p>
        </p:txBody>
      </p:sp>
      <p:sp>
        <p:nvSpPr>
          <p:cNvPr id="6" name="Footer Placeholder 5">
            <a:extLst>
              <a:ext uri="{FF2B5EF4-FFF2-40B4-BE49-F238E27FC236}">
                <a16:creationId xmlns:a16="http://schemas.microsoft.com/office/drawing/2014/main" id="{A14AF4A7-B32F-2CA3-B198-5E69385EFA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F92B7E-B0C2-9960-5A60-39FDE8A63052}"/>
              </a:ext>
            </a:extLst>
          </p:cNvPr>
          <p:cNvSpPr>
            <a:spLocks noGrp="1"/>
          </p:cNvSpPr>
          <p:nvPr>
            <p:ph type="sldNum" sz="quarter" idx="12"/>
          </p:nvPr>
        </p:nvSpPr>
        <p:spPr/>
        <p:txBody>
          <a:bodyPr/>
          <a:lstStyle/>
          <a:p>
            <a:fld id="{A59CDC7F-7FF5-4200-86E8-30B81A626185}" type="slidenum">
              <a:rPr lang="en-US" smtClean="0"/>
              <a:t>‹#›</a:t>
            </a:fld>
            <a:endParaRPr lang="en-US"/>
          </a:p>
        </p:txBody>
      </p:sp>
    </p:spTree>
    <p:extLst>
      <p:ext uri="{BB962C8B-B14F-4D97-AF65-F5344CB8AC3E}">
        <p14:creationId xmlns:p14="http://schemas.microsoft.com/office/powerpoint/2010/main" val="80123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1.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image" Target="../media/image2.emf"/><Relationship Id="rId5" Type="http://schemas.openxmlformats.org/officeDocument/2006/relationships/slideLayout" Target="../slideLayouts/slideLayout22.xml"/><Relationship Id="rId10" Type="http://schemas.openxmlformats.org/officeDocument/2006/relationships/theme" Target="../theme/theme3.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4CFC2A-0623-800A-04EE-A66C448391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3610D0-C495-03EA-F77F-E99C2FE2DB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645B65-1BDD-3E5A-2022-3B3D1495F2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F291AE0-C6F1-46A5-8DFB-A685294E59A6}" type="datetimeFigureOut">
              <a:rPr lang="en-US" smtClean="0"/>
              <a:t>11/15/2024</a:t>
            </a:fld>
            <a:endParaRPr lang="en-US"/>
          </a:p>
        </p:txBody>
      </p:sp>
      <p:sp>
        <p:nvSpPr>
          <p:cNvPr id="5" name="Footer Placeholder 4">
            <a:extLst>
              <a:ext uri="{FF2B5EF4-FFF2-40B4-BE49-F238E27FC236}">
                <a16:creationId xmlns:a16="http://schemas.microsoft.com/office/drawing/2014/main" id="{B7ECEF5D-5033-3E6F-E4D2-F41AD1DD28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A247CC4-F298-CFBD-FCD8-DB4DE22259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59CDC7F-7FF5-4200-86E8-30B81A626185}" type="slidenum">
              <a:rPr lang="en-US" smtClean="0"/>
              <a:t>‹#›</a:t>
            </a:fld>
            <a:endParaRPr lang="en-US"/>
          </a:p>
        </p:txBody>
      </p:sp>
    </p:spTree>
    <p:extLst>
      <p:ext uri="{BB962C8B-B14F-4D97-AF65-F5344CB8AC3E}">
        <p14:creationId xmlns:p14="http://schemas.microsoft.com/office/powerpoint/2010/main" val="732090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585E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rgbClr val="364852"/>
              </a:solidFill>
              <a:latin typeface="Lato Regular"/>
            </a:endParaRPr>
          </a:p>
        </p:txBody>
      </p:sp>
      <p:sp>
        <p:nvSpPr>
          <p:cNvPr id="2" name="Title Placeholder 1"/>
          <p:cNvSpPr>
            <a:spLocks noGrp="1"/>
          </p:cNvSpPr>
          <p:nvPr>
            <p:ph type="title"/>
          </p:nvPr>
        </p:nvSpPr>
        <p:spPr>
          <a:xfrm>
            <a:off x="975360" y="975360"/>
            <a:ext cx="1011936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75360" y="2316480"/>
            <a:ext cx="10119360" cy="341376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OHSU-REV.png"/>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1265983" y="5609768"/>
            <a:ext cx="576603" cy="987552"/>
          </a:xfrm>
          <a:prstGeom prst="rect">
            <a:avLst/>
          </a:prstGeom>
        </p:spPr>
      </p:pic>
    </p:spTree>
    <p:extLst>
      <p:ext uri="{BB962C8B-B14F-4D97-AF65-F5344CB8AC3E}">
        <p14:creationId xmlns:p14="http://schemas.microsoft.com/office/powerpoint/2010/main" val="301275480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p:txStyles>
    <p:titleStyle>
      <a:lvl1pPr algn="l" defTabSz="609585" rtl="0" eaLnBrk="1" latinLnBrk="0" hangingPunct="1">
        <a:spcBef>
          <a:spcPct val="0"/>
        </a:spcBef>
        <a:buNone/>
        <a:defRPr sz="5333" b="0" i="0" kern="1200">
          <a:solidFill>
            <a:schemeClr val="bg1"/>
          </a:solidFill>
          <a:latin typeface="Lato Regular"/>
          <a:ea typeface="+mj-ea"/>
          <a:cs typeface="Lato Regular"/>
        </a:defRPr>
      </a:lvl1pPr>
    </p:titleStyle>
    <p:bodyStyle>
      <a:lvl1pPr marL="457189" indent="-457189" algn="l" defTabSz="609585" rtl="0" eaLnBrk="1" latinLnBrk="0" hangingPunct="1">
        <a:spcBef>
          <a:spcPct val="20000"/>
        </a:spcBef>
        <a:buFont typeface="Arial"/>
        <a:buChar char="•"/>
        <a:defRPr sz="3200" b="0" i="0" kern="1200">
          <a:solidFill>
            <a:srgbClr val="FFFFFF"/>
          </a:solidFill>
          <a:latin typeface="Noto Serif"/>
          <a:ea typeface="+mn-ea"/>
          <a:cs typeface="Noto Serif"/>
        </a:defRPr>
      </a:lvl1pPr>
      <a:lvl2pPr marL="990575" indent="-380990" algn="l" defTabSz="609585" rtl="0" eaLnBrk="1" latinLnBrk="0" hangingPunct="1">
        <a:spcBef>
          <a:spcPct val="20000"/>
        </a:spcBef>
        <a:buFont typeface="Arial"/>
        <a:buChar char="–"/>
        <a:defRPr sz="3200" b="0" i="0" kern="1200">
          <a:solidFill>
            <a:srgbClr val="FFFFFF"/>
          </a:solidFill>
          <a:latin typeface="Noto Serif"/>
          <a:ea typeface="+mn-ea"/>
          <a:cs typeface="Noto Serif"/>
        </a:defRPr>
      </a:lvl2pPr>
      <a:lvl3pPr marL="1523962" indent="-304792" algn="l" defTabSz="609585" rtl="0" eaLnBrk="1" latinLnBrk="0" hangingPunct="1">
        <a:spcBef>
          <a:spcPct val="20000"/>
        </a:spcBef>
        <a:buFont typeface="Arial"/>
        <a:buChar char="•"/>
        <a:defRPr sz="3200" b="0" i="0" kern="1200">
          <a:solidFill>
            <a:srgbClr val="FFFFFF"/>
          </a:solidFill>
          <a:latin typeface="Noto Serif"/>
          <a:ea typeface="+mn-ea"/>
          <a:cs typeface="Noto Serif"/>
        </a:defRPr>
      </a:lvl3pPr>
      <a:lvl4pPr marL="2133547" indent="-304792" algn="l" defTabSz="609585" rtl="0" eaLnBrk="1" latinLnBrk="0" hangingPunct="1">
        <a:spcBef>
          <a:spcPct val="20000"/>
        </a:spcBef>
        <a:buFont typeface="Arial"/>
        <a:buChar char="–"/>
        <a:defRPr sz="3200" b="0" i="0" kern="1200">
          <a:solidFill>
            <a:srgbClr val="FFFFFF"/>
          </a:solidFill>
          <a:latin typeface="Noto Serif"/>
          <a:ea typeface="+mn-ea"/>
          <a:cs typeface="Noto Serif"/>
        </a:defRPr>
      </a:lvl4pPr>
      <a:lvl5pPr marL="2743131" indent="-304792" algn="l" defTabSz="609585" rtl="0" eaLnBrk="1" latinLnBrk="0" hangingPunct="1">
        <a:spcBef>
          <a:spcPct val="20000"/>
        </a:spcBef>
        <a:buFont typeface="Arial"/>
        <a:buChar char="»"/>
        <a:defRPr sz="3200" b="0" i="0" kern="1200">
          <a:solidFill>
            <a:srgbClr val="FFFFFF"/>
          </a:solidFill>
          <a:latin typeface="Noto Serif"/>
          <a:ea typeface="+mn-ea"/>
          <a:cs typeface="Noto Serif"/>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75361" y="975360"/>
            <a:ext cx="10139977" cy="82821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75361" y="2194561"/>
            <a:ext cx="10139977" cy="3659732"/>
          </a:xfrm>
          <a:prstGeom prst="rect">
            <a:avLst/>
          </a:prstGeom>
        </p:spPr>
        <p:txBody>
          <a:bodyPr vert="horz" lIns="91440" tIns="45720" rIns="91440" bIns="45720" rtlCol="0">
            <a:normAutofit/>
          </a:bodyPr>
          <a:lstStyle/>
          <a:p>
            <a:pPr lvl="0"/>
            <a:r>
              <a:rPr lang="en-US" dirty="0"/>
              <a:t>Click to edit master text style</a:t>
            </a:r>
          </a:p>
        </p:txBody>
      </p:sp>
      <p:pic>
        <p:nvPicPr>
          <p:cNvPr id="6" name="Picture 5" descr="OHSU-RGB-1CGRAY-POS.eps"/>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11211309" y="5611866"/>
            <a:ext cx="574480" cy="985455"/>
          </a:xfrm>
          <a:prstGeom prst="rect">
            <a:avLst/>
          </a:prstGeom>
        </p:spPr>
      </p:pic>
    </p:spTree>
    <p:extLst>
      <p:ext uri="{BB962C8B-B14F-4D97-AF65-F5344CB8AC3E}">
        <p14:creationId xmlns:p14="http://schemas.microsoft.com/office/powerpoint/2010/main" val="344035138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Lst>
  <p:hf hdr="0"/>
  <p:txStyles>
    <p:titleStyle>
      <a:lvl1pPr algn="ctr" defTabSz="609585" rtl="0" eaLnBrk="1" latinLnBrk="0" hangingPunct="1">
        <a:spcBef>
          <a:spcPct val="0"/>
        </a:spcBef>
        <a:buNone/>
        <a:defRPr sz="5867" b="0" i="0" kern="1200">
          <a:solidFill>
            <a:schemeClr val="accent3"/>
          </a:solidFill>
          <a:latin typeface="Lato Regular"/>
          <a:ea typeface="+mj-ea"/>
          <a:cs typeface="Lato Regular"/>
        </a:defRPr>
      </a:lvl1pPr>
    </p:titleStyle>
    <p:bodyStyle>
      <a:lvl1pPr marL="457189" indent="-457189" algn="l" defTabSz="609585" rtl="0" eaLnBrk="1" latinLnBrk="0" hangingPunct="1">
        <a:spcBef>
          <a:spcPct val="20000"/>
        </a:spcBef>
        <a:buFont typeface="Arial"/>
        <a:buChar char="•"/>
        <a:defRPr sz="3200" kern="1200">
          <a:solidFill>
            <a:schemeClr val="tx1"/>
          </a:solidFill>
          <a:latin typeface="Noto Serif"/>
          <a:ea typeface="+mn-ea"/>
          <a:cs typeface="Noto Serif"/>
        </a:defRPr>
      </a:lvl1pPr>
      <a:lvl2pPr marL="990575" indent="-380990" algn="l" defTabSz="609585" rtl="0" eaLnBrk="1" latinLnBrk="0" hangingPunct="1">
        <a:spcBef>
          <a:spcPct val="20000"/>
        </a:spcBef>
        <a:buFont typeface="Arial"/>
        <a:buChar char="–"/>
        <a:defRPr sz="3200" kern="1200">
          <a:solidFill>
            <a:schemeClr val="tx1"/>
          </a:solidFill>
          <a:latin typeface="Lato Regular"/>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Lato Regular"/>
          <a:ea typeface="+mn-ea"/>
          <a:cs typeface="+mn-cs"/>
        </a:defRPr>
      </a:lvl3pPr>
      <a:lvl4pPr marL="2133547" indent="-304792" algn="l" defTabSz="609585" rtl="0" eaLnBrk="1" latinLnBrk="0" hangingPunct="1">
        <a:spcBef>
          <a:spcPct val="20000"/>
        </a:spcBef>
        <a:buFont typeface="Arial"/>
        <a:buChar char="–"/>
        <a:defRPr sz="3200" kern="1200">
          <a:solidFill>
            <a:schemeClr val="tx1"/>
          </a:solidFill>
          <a:latin typeface="Lato Regular"/>
          <a:ea typeface="+mn-ea"/>
          <a:cs typeface="+mn-cs"/>
        </a:defRPr>
      </a:lvl4pPr>
      <a:lvl5pPr marL="2743131" indent="-304792" algn="l" defTabSz="609585" rtl="0" eaLnBrk="1" latinLnBrk="0" hangingPunct="1">
        <a:spcBef>
          <a:spcPct val="20000"/>
        </a:spcBef>
        <a:buFont typeface="Arial"/>
        <a:buChar char="»"/>
        <a:defRPr sz="3200" kern="1200">
          <a:solidFill>
            <a:schemeClr val="tx1"/>
          </a:solidFill>
          <a:latin typeface="Lato Regular"/>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4" name="TextBox 13"/>
          <p:cNvSpPr txBox="1"/>
          <p:nvPr/>
        </p:nvSpPr>
        <p:spPr>
          <a:xfrm>
            <a:off x="563765" y="6148542"/>
            <a:ext cx="11628235" cy="738664"/>
          </a:xfrm>
          <a:prstGeom prst="rect">
            <a:avLst/>
          </a:prstGeom>
          <a:noFill/>
        </p:spPr>
        <p:txBody>
          <a:bodyPr wrap="square" rtlCol="0">
            <a:spAutoFit/>
          </a:bodyPr>
          <a:lstStyle/>
          <a:p>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Hunter Spencer, DO; Matthew Town, PhD, MPH; Lauren Lipira, PhD, MSW, Tim Menza, MD, PhD</a:t>
            </a:r>
          </a:p>
          <a:p>
            <a:endParaRPr lang="en-US" sz="1200" kern="0" spc="107" dirty="0">
              <a:solidFill>
                <a:schemeClr val="bg1"/>
              </a:solidFill>
              <a:latin typeface="Lato Regular" panose="020F0502020204030203" pitchFamily="34" charset="0"/>
              <a:cs typeface="Lato Light"/>
            </a:endParaRPr>
          </a:p>
          <a:p>
            <a:r>
              <a:rPr lang="en-US" sz="1200" kern="0" spc="107" dirty="0">
                <a:solidFill>
                  <a:schemeClr val="bg1"/>
                </a:solidFill>
                <a:latin typeface="Lato Regular" panose="020F0502020204030203" pitchFamily="34" charset="0"/>
                <a:cs typeface="Lato Light"/>
              </a:rPr>
              <a:t>November 2024. AMERSA. PRESENTED BY: Hunter C. Spencer, DO, AAHIVS, </a:t>
            </a:r>
          </a:p>
        </p:txBody>
      </p:sp>
      <p:sp>
        <p:nvSpPr>
          <p:cNvPr id="16" name="TextBox 15"/>
          <p:cNvSpPr txBox="1"/>
          <p:nvPr/>
        </p:nvSpPr>
        <p:spPr>
          <a:xfrm>
            <a:off x="88900" y="3939062"/>
            <a:ext cx="11676827" cy="1569660"/>
          </a:xfrm>
          <a:prstGeom prst="rect">
            <a:avLst/>
          </a:prstGeom>
          <a:noFill/>
        </p:spPr>
        <p:txBody>
          <a:bodyPr wrap="square" rtlCol="0">
            <a:spAutoFit/>
          </a:bodyPr>
          <a:lstStyle/>
          <a:p>
            <a:r>
              <a:rPr lang="en-US" sz="4800" dirty="0">
                <a:solidFill>
                  <a:schemeClr val="bg1"/>
                </a:solidFill>
                <a:latin typeface="Lato Regular"/>
                <a:cs typeface="Lato Regular"/>
              </a:rPr>
              <a:t>Increases in PrEP Awareness but not PrEP use among people who inject drugs</a:t>
            </a:r>
          </a:p>
        </p:txBody>
      </p:sp>
      <p:cxnSp>
        <p:nvCxnSpPr>
          <p:cNvPr id="18" name="Straight Connector 17" title="Straight line."/>
          <p:cNvCxnSpPr/>
          <p:nvPr/>
        </p:nvCxnSpPr>
        <p:spPr>
          <a:xfrm>
            <a:off x="640935" y="5941181"/>
            <a:ext cx="10910131"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7" descr="OHSU master brand logo." title="OHSU master brand logo."/>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765" y="1513397"/>
            <a:ext cx="804660" cy="1378700"/>
          </a:xfrm>
          <a:prstGeom prst="rect">
            <a:avLst/>
          </a:prstGeom>
        </p:spPr>
      </p:pic>
    </p:spTree>
    <p:extLst>
      <p:ext uri="{BB962C8B-B14F-4D97-AF65-F5344CB8AC3E}">
        <p14:creationId xmlns:p14="http://schemas.microsoft.com/office/powerpoint/2010/main" val="381613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7C9AE7E-178F-7744-7619-E1CC14B429AC}"/>
              </a:ext>
            </a:extLst>
          </p:cNvPr>
          <p:cNvGrpSpPr/>
          <p:nvPr/>
        </p:nvGrpSpPr>
        <p:grpSpPr>
          <a:xfrm>
            <a:off x="1347537" y="0"/>
            <a:ext cx="9324474" cy="6858000"/>
            <a:chOff x="1439334" y="275745"/>
            <a:chExt cx="9065412" cy="6321577"/>
          </a:xfrm>
        </p:grpSpPr>
        <p:pic>
          <p:nvPicPr>
            <p:cNvPr id="9" name="Picture 8" descr="A graph with arrows pointing to different levels&#10;&#10;Description automatically generated">
              <a:extLst>
                <a:ext uri="{FF2B5EF4-FFF2-40B4-BE49-F238E27FC236}">
                  <a16:creationId xmlns:a16="http://schemas.microsoft.com/office/drawing/2014/main" id="{17826477-FA1C-7938-5350-DB4B8B629394}"/>
                </a:ext>
              </a:extLst>
            </p:cNvPr>
            <p:cNvPicPr>
              <a:picLocks noChangeAspect="1"/>
            </p:cNvPicPr>
            <p:nvPr/>
          </p:nvPicPr>
          <p:blipFill>
            <a:blip r:embed="rId3"/>
            <a:stretch>
              <a:fillRect/>
            </a:stretch>
          </p:blipFill>
          <p:spPr>
            <a:xfrm>
              <a:off x="1439334" y="275746"/>
              <a:ext cx="9065412" cy="6321576"/>
            </a:xfrm>
            <a:prstGeom prst="rect">
              <a:avLst/>
            </a:prstGeom>
          </p:spPr>
        </p:pic>
        <p:sp>
          <p:nvSpPr>
            <p:cNvPr id="10" name="TextBox 9">
              <a:extLst>
                <a:ext uri="{FF2B5EF4-FFF2-40B4-BE49-F238E27FC236}">
                  <a16:creationId xmlns:a16="http://schemas.microsoft.com/office/drawing/2014/main" id="{70DC08D0-BEDC-D894-B01B-15E85B3C6A70}"/>
                </a:ext>
              </a:extLst>
            </p:cNvPr>
            <p:cNvSpPr txBox="1"/>
            <p:nvPr/>
          </p:nvSpPr>
          <p:spPr>
            <a:xfrm>
              <a:off x="1439334" y="275745"/>
              <a:ext cx="9065412" cy="595776"/>
            </a:xfrm>
            <a:prstGeom prst="rect">
              <a:avLst/>
            </a:prstGeom>
            <a:solidFill>
              <a:schemeClr val="bg2"/>
            </a:solidFill>
          </p:spPr>
          <p:txBody>
            <a:bodyPr wrap="square" rtlCol="0">
              <a:spAutoFit/>
            </a:bodyPr>
            <a:lstStyle/>
            <a:p>
              <a:pPr algn="ctr"/>
              <a:r>
                <a:rPr lang="en-US" sz="3600" dirty="0"/>
                <a:t>Analysis 1: PrEP Care Cascade, 2018 and 2022</a:t>
              </a:r>
            </a:p>
          </p:txBody>
        </p:sp>
      </p:grpSp>
    </p:spTree>
    <p:extLst>
      <p:ext uri="{BB962C8B-B14F-4D97-AF65-F5344CB8AC3E}">
        <p14:creationId xmlns:p14="http://schemas.microsoft.com/office/powerpoint/2010/main" val="1279789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1816" y="1093056"/>
            <a:ext cx="10045907" cy="844028"/>
          </a:xfrm>
        </p:spPr>
        <p:txBody>
          <a:bodyPr>
            <a:noAutofit/>
          </a:bodyPr>
          <a:lstStyle/>
          <a:p>
            <a:r>
              <a:rPr lang="en-US" sz="3600" dirty="0">
                <a:solidFill>
                  <a:schemeClr val="bg1"/>
                </a:solidFill>
              </a:rPr>
              <a:t>Analysis 2: Adjusted prevalence ratio of PrEP awareness associated with year (n = 550)</a:t>
            </a:r>
          </a:p>
        </p:txBody>
      </p:sp>
      <p:sp>
        <p:nvSpPr>
          <p:cNvPr id="7" name="TextBox 6">
            <a:extLst>
              <a:ext uri="{FF2B5EF4-FFF2-40B4-BE49-F238E27FC236}">
                <a16:creationId xmlns:a16="http://schemas.microsoft.com/office/drawing/2014/main" id="{E51BF1DF-A367-0EF8-04D2-7DB6F94C7397}"/>
              </a:ext>
            </a:extLst>
          </p:cNvPr>
          <p:cNvSpPr txBox="1"/>
          <p:nvPr/>
        </p:nvSpPr>
        <p:spPr>
          <a:xfrm>
            <a:off x="1687429" y="2609035"/>
            <a:ext cx="10368213" cy="2123658"/>
          </a:xfrm>
          <a:prstGeom prst="rect">
            <a:avLst/>
          </a:prstGeom>
          <a:noFill/>
        </p:spPr>
        <p:txBody>
          <a:bodyPr wrap="square">
            <a:spAutoFit/>
          </a:bodyPr>
          <a:lstStyle/>
          <a:p>
            <a:endParaRPr lang="en-US" sz="2400" dirty="0">
              <a:solidFill>
                <a:schemeClr val="bg1"/>
              </a:solidFill>
            </a:endParaRPr>
          </a:p>
          <a:p>
            <a:r>
              <a:rPr lang="en-US" sz="3600" dirty="0">
                <a:solidFill>
                  <a:schemeClr val="bg1"/>
                </a:solidFill>
              </a:rPr>
              <a:t>Year	       aPR	    95% CI</a:t>
            </a:r>
          </a:p>
          <a:p>
            <a:r>
              <a:rPr lang="en-US" sz="3600" dirty="0">
                <a:solidFill>
                  <a:schemeClr val="bg1"/>
                </a:solidFill>
              </a:rPr>
              <a:t>2018	REF	     -</a:t>
            </a:r>
          </a:p>
          <a:p>
            <a:r>
              <a:rPr lang="en-US" sz="3600" b="1" dirty="0">
                <a:solidFill>
                  <a:schemeClr val="bg1"/>
                </a:solidFill>
              </a:rPr>
              <a:t>2022	1.29	    1.18-1.42</a:t>
            </a:r>
          </a:p>
        </p:txBody>
      </p:sp>
      <p:sp>
        <p:nvSpPr>
          <p:cNvPr id="10" name="TextBox 9">
            <a:extLst>
              <a:ext uri="{FF2B5EF4-FFF2-40B4-BE49-F238E27FC236}">
                <a16:creationId xmlns:a16="http://schemas.microsoft.com/office/drawing/2014/main" id="{D5D979E2-7C89-A2A9-6D2C-C9CF30DDE835}"/>
              </a:ext>
            </a:extLst>
          </p:cNvPr>
          <p:cNvSpPr txBox="1"/>
          <p:nvPr/>
        </p:nvSpPr>
        <p:spPr>
          <a:xfrm>
            <a:off x="959259" y="5150879"/>
            <a:ext cx="10273481" cy="1015663"/>
          </a:xfrm>
          <a:prstGeom prst="rect">
            <a:avLst/>
          </a:prstGeom>
          <a:noFill/>
        </p:spPr>
        <p:txBody>
          <a:bodyPr wrap="square">
            <a:spAutoFit/>
          </a:bodyPr>
          <a:lstStyle/>
          <a:p>
            <a:r>
              <a:rPr lang="en-US" sz="2000" dirty="0">
                <a:solidFill>
                  <a:schemeClr val="bg1"/>
                </a:solidFill>
              </a:rPr>
              <a:t>Adjusted for age, gender, sexual orientation, race/ethnicity, education, homelessness, insurance status, usual source of care, methamphetamine use, transactional sex, receipt of drug treatment, use of medication for opiate use disorder, and SSP utilization</a:t>
            </a:r>
          </a:p>
        </p:txBody>
      </p:sp>
    </p:spTree>
    <p:extLst>
      <p:ext uri="{BB962C8B-B14F-4D97-AF65-F5344CB8AC3E}">
        <p14:creationId xmlns:p14="http://schemas.microsoft.com/office/powerpoint/2010/main" val="1173494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AFF6C-C632-1924-5481-4C0DEC91A706}"/>
              </a:ext>
            </a:extLst>
          </p:cNvPr>
          <p:cNvSpPr>
            <a:spLocks noGrp="1"/>
          </p:cNvSpPr>
          <p:nvPr>
            <p:ph type="title"/>
          </p:nvPr>
        </p:nvSpPr>
        <p:spPr/>
        <p:txBody>
          <a:bodyPr>
            <a:noAutofit/>
          </a:bodyPr>
          <a:lstStyle/>
          <a:p>
            <a:r>
              <a:rPr lang="en-US" sz="3600" dirty="0"/>
              <a:t>Analysis 3: Correlates of PrEP Awareness in 2022 (n=196)</a:t>
            </a:r>
          </a:p>
        </p:txBody>
      </p:sp>
      <p:sp>
        <p:nvSpPr>
          <p:cNvPr id="7" name="Text Placeholder 6">
            <a:extLst>
              <a:ext uri="{FF2B5EF4-FFF2-40B4-BE49-F238E27FC236}">
                <a16:creationId xmlns:a16="http://schemas.microsoft.com/office/drawing/2014/main" id="{44272FAF-FF4F-DEC4-B9D1-72ED08A6494F}"/>
              </a:ext>
            </a:extLst>
          </p:cNvPr>
          <p:cNvSpPr txBox="1">
            <a:spLocks noGrp="1"/>
          </p:cNvSpPr>
          <p:nvPr>
            <p:ph type="body" sz="quarter" idx="10"/>
          </p:nvPr>
        </p:nvSpPr>
        <p:spPr>
          <a:xfrm>
            <a:off x="1081088" y="2292350"/>
            <a:ext cx="10045700" cy="3004540"/>
          </a:xfrm>
          <a:prstGeom prst="rect">
            <a:avLst/>
          </a:prstGeom>
          <a:noFill/>
        </p:spPr>
        <p:txBody>
          <a:bodyPr wrap="square">
            <a:spAutoFit/>
          </a:bodyPr>
          <a:lstStyle/>
          <a:p>
            <a:endParaRPr lang="en-US" sz="2400" dirty="0">
              <a:solidFill>
                <a:schemeClr val="bg1"/>
              </a:solidFill>
            </a:endParaRPr>
          </a:p>
          <a:p>
            <a:pPr marL="0" indent="0">
              <a:buNone/>
            </a:pPr>
            <a:r>
              <a:rPr lang="en-US" sz="3600" dirty="0">
                <a:solidFill>
                  <a:schemeClr val="bg1"/>
                </a:solidFill>
                <a:latin typeface="+mj-lt"/>
              </a:rPr>
              <a:t>Correlate	     aPR	     95% CI</a:t>
            </a:r>
          </a:p>
          <a:p>
            <a:pPr marL="0" indent="0">
              <a:buNone/>
            </a:pPr>
            <a:r>
              <a:rPr lang="en-US" sz="3600" dirty="0">
                <a:solidFill>
                  <a:schemeClr val="bg1"/>
                </a:solidFill>
                <a:latin typeface="+mj-lt"/>
              </a:rPr>
              <a:t>Hispanic Eth	1.62		1.19-2.19		</a:t>
            </a:r>
          </a:p>
          <a:p>
            <a:pPr marL="0" indent="0">
              <a:buNone/>
            </a:pPr>
            <a:r>
              <a:rPr lang="en-US" sz="3600" dirty="0">
                <a:solidFill>
                  <a:schemeClr val="bg1"/>
                </a:solidFill>
                <a:latin typeface="+mj-lt"/>
              </a:rPr>
              <a:t>Drug Tx 		1.33	     1.08-1.63</a:t>
            </a:r>
          </a:p>
        </p:txBody>
      </p:sp>
      <p:sp>
        <p:nvSpPr>
          <p:cNvPr id="10" name="TextBox 9">
            <a:extLst>
              <a:ext uri="{FF2B5EF4-FFF2-40B4-BE49-F238E27FC236}">
                <a16:creationId xmlns:a16="http://schemas.microsoft.com/office/drawing/2014/main" id="{E51F6153-F3C9-C0FB-D26E-5529C2D71F14}"/>
              </a:ext>
            </a:extLst>
          </p:cNvPr>
          <p:cNvSpPr txBox="1"/>
          <p:nvPr/>
        </p:nvSpPr>
        <p:spPr>
          <a:xfrm>
            <a:off x="853307" y="5488336"/>
            <a:ext cx="10273481" cy="1015663"/>
          </a:xfrm>
          <a:prstGeom prst="rect">
            <a:avLst/>
          </a:prstGeom>
          <a:noFill/>
        </p:spPr>
        <p:txBody>
          <a:bodyPr wrap="square">
            <a:spAutoFit/>
          </a:bodyPr>
          <a:lstStyle/>
          <a:p>
            <a:r>
              <a:rPr lang="en-US" sz="2000" dirty="0">
                <a:solidFill>
                  <a:schemeClr val="bg1"/>
                </a:solidFill>
              </a:rPr>
              <a:t>Non-significant associations for: age, gender, sexual orientation, education, homelessness, insurance status, usual source of care, methamphetamine use, transactional sex, use of medication for opiate use disorder, and SSP utilization</a:t>
            </a:r>
          </a:p>
        </p:txBody>
      </p:sp>
    </p:spTree>
    <p:extLst>
      <p:ext uri="{BB962C8B-B14F-4D97-AF65-F5344CB8AC3E}">
        <p14:creationId xmlns:p14="http://schemas.microsoft.com/office/powerpoint/2010/main" val="2615752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B82C4-DB83-0E80-0559-F4A562AA0022}"/>
              </a:ext>
            </a:extLst>
          </p:cNvPr>
          <p:cNvSpPr>
            <a:spLocks noGrp="1"/>
          </p:cNvSpPr>
          <p:nvPr>
            <p:ph type="title"/>
          </p:nvPr>
        </p:nvSpPr>
        <p:spPr/>
        <p:txBody>
          <a:bodyPr/>
          <a:lstStyle/>
          <a:p>
            <a:r>
              <a:rPr lang="en-US" dirty="0"/>
              <a:t>Discussion</a:t>
            </a:r>
          </a:p>
        </p:txBody>
      </p:sp>
      <p:sp>
        <p:nvSpPr>
          <p:cNvPr id="3" name="Text Placeholder 2">
            <a:extLst>
              <a:ext uri="{FF2B5EF4-FFF2-40B4-BE49-F238E27FC236}">
                <a16:creationId xmlns:a16="http://schemas.microsoft.com/office/drawing/2014/main" id="{2C512C59-074F-3227-20F7-8724B2994CCA}"/>
              </a:ext>
            </a:extLst>
          </p:cNvPr>
          <p:cNvSpPr>
            <a:spLocks noGrp="1"/>
          </p:cNvSpPr>
          <p:nvPr>
            <p:ph type="body" sz="quarter" idx="10"/>
          </p:nvPr>
        </p:nvSpPr>
        <p:spPr/>
        <p:txBody>
          <a:bodyPr>
            <a:normAutofit fontScale="92500" lnSpcReduction="20000"/>
          </a:bodyPr>
          <a:lstStyle/>
          <a:p>
            <a:r>
              <a:rPr lang="en-US" dirty="0"/>
              <a:t>Increased PrEP awareness, no change in PrEP access or use</a:t>
            </a:r>
          </a:p>
          <a:p>
            <a:r>
              <a:rPr lang="en-US" dirty="0"/>
              <a:t>Drug treatment may be an opportunity</a:t>
            </a:r>
          </a:p>
          <a:p>
            <a:r>
              <a:rPr lang="en-US" dirty="0"/>
              <a:t>Prominent missed opportunities: MOUD, SSP</a:t>
            </a:r>
          </a:p>
          <a:p>
            <a:r>
              <a:rPr lang="en-US" dirty="0"/>
              <a:t>Methodological strength</a:t>
            </a:r>
          </a:p>
        </p:txBody>
      </p:sp>
    </p:spTree>
    <p:extLst>
      <p:ext uri="{BB962C8B-B14F-4D97-AF65-F5344CB8AC3E}">
        <p14:creationId xmlns:p14="http://schemas.microsoft.com/office/powerpoint/2010/main" val="2008324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B82C4-DB83-0E80-0559-F4A562AA0022}"/>
              </a:ext>
            </a:extLst>
          </p:cNvPr>
          <p:cNvSpPr>
            <a:spLocks noGrp="1"/>
          </p:cNvSpPr>
          <p:nvPr>
            <p:ph type="title"/>
          </p:nvPr>
        </p:nvSpPr>
        <p:spPr/>
        <p:txBody>
          <a:bodyPr/>
          <a:lstStyle/>
          <a:p>
            <a:r>
              <a:rPr lang="en-US" dirty="0"/>
              <a:t>Limitations</a:t>
            </a:r>
          </a:p>
        </p:txBody>
      </p:sp>
      <p:sp>
        <p:nvSpPr>
          <p:cNvPr id="3" name="Text Placeholder 2">
            <a:extLst>
              <a:ext uri="{FF2B5EF4-FFF2-40B4-BE49-F238E27FC236}">
                <a16:creationId xmlns:a16="http://schemas.microsoft.com/office/drawing/2014/main" id="{2C512C59-074F-3227-20F7-8724B2994CCA}"/>
              </a:ext>
            </a:extLst>
          </p:cNvPr>
          <p:cNvSpPr>
            <a:spLocks noGrp="1"/>
          </p:cNvSpPr>
          <p:nvPr>
            <p:ph type="body" sz="quarter" idx="10"/>
          </p:nvPr>
        </p:nvSpPr>
        <p:spPr/>
        <p:txBody>
          <a:bodyPr>
            <a:normAutofit/>
          </a:bodyPr>
          <a:lstStyle/>
          <a:p>
            <a:r>
              <a:rPr lang="en-US" dirty="0"/>
              <a:t>Local geographic area</a:t>
            </a:r>
          </a:p>
          <a:p>
            <a:r>
              <a:rPr lang="en-US" dirty="0"/>
              <a:t>Non-precise matching to CDC definitions</a:t>
            </a:r>
          </a:p>
          <a:p>
            <a:r>
              <a:rPr lang="en-US" dirty="0"/>
              <a:t>Equity in recruitment </a:t>
            </a:r>
          </a:p>
        </p:txBody>
      </p:sp>
    </p:spTree>
    <p:extLst>
      <p:ext uri="{BB962C8B-B14F-4D97-AF65-F5344CB8AC3E}">
        <p14:creationId xmlns:p14="http://schemas.microsoft.com/office/powerpoint/2010/main" val="1751257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B82C4-DB83-0E80-0559-F4A562AA0022}"/>
              </a:ext>
            </a:extLst>
          </p:cNvPr>
          <p:cNvSpPr>
            <a:spLocks noGrp="1"/>
          </p:cNvSpPr>
          <p:nvPr>
            <p:ph type="title"/>
          </p:nvPr>
        </p:nvSpPr>
        <p:spPr/>
        <p:txBody>
          <a:bodyPr/>
          <a:lstStyle/>
          <a:p>
            <a:r>
              <a:rPr lang="en-US" dirty="0"/>
              <a:t>Thank you! </a:t>
            </a:r>
          </a:p>
        </p:txBody>
      </p:sp>
      <p:sp>
        <p:nvSpPr>
          <p:cNvPr id="3" name="Text Placeholder 2">
            <a:extLst>
              <a:ext uri="{FF2B5EF4-FFF2-40B4-BE49-F238E27FC236}">
                <a16:creationId xmlns:a16="http://schemas.microsoft.com/office/drawing/2014/main" id="{2C512C59-074F-3227-20F7-8724B2994CCA}"/>
              </a:ext>
            </a:extLst>
          </p:cNvPr>
          <p:cNvSpPr>
            <a:spLocks noGrp="1"/>
          </p:cNvSpPr>
          <p:nvPr>
            <p:ph type="body" sz="quarter" idx="10"/>
          </p:nvPr>
        </p:nvSpPr>
        <p:spPr/>
        <p:txBody>
          <a:bodyPr>
            <a:normAutofit fontScale="92500"/>
          </a:bodyPr>
          <a:lstStyle/>
          <a:p>
            <a:r>
              <a:rPr lang="en-US" dirty="0"/>
              <a:t>OHA</a:t>
            </a:r>
          </a:p>
          <a:p>
            <a:r>
              <a:rPr lang="en-US" dirty="0"/>
              <a:t>Chime in</a:t>
            </a:r>
          </a:p>
          <a:p>
            <a:r>
              <a:rPr lang="en-US" dirty="0"/>
              <a:t>Portland State University – School of Public Health</a:t>
            </a:r>
          </a:p>
          <a:p>
            <a:r>
              <a:rPr lang="en-US" dirty="0"/>
              <a:t>spencerh@ohsu.edu</a:t>
            </a:r>
          </a:p>
        </p:txBody>
      </p:sp>
      <p:pic>
        <p:nvPicPr>
          <p:cNvPr id="5" name="Picture 4">
            <a:extLst>
              <a:ext uri="{FF2B5EF4-FFF2-40B4-BE49-F238E27FC236}">
                <a16:creationId xmlns:a16="http://schemas.microsoft.com/office/drawing/2014/main" id="{273F3D44-8078-28B7-BFD7-58B3EC2F4A7F}"/>
              </a:ext>
            </a:extLst>
          </p:cNvPr>
          <p:cNvPicPr>
            <a:picLocks noChangeAspect="1"/>
          </p:cNvPicPr>
          <p:nvPr/>
        </p:nvPicPr>
        <p:blipFill>
          <a:blip r:embed="rId2"/>
          <a:stretch>
            <a:fillRect/>
          </a:stretch>
        </p:blipFill>
        <p:spPr>
          <a:xfrm>
            <a:off x="7316562" y="4759961"/>
            <a:ext cx="1455780" cy="1455780"/>
          </a:xfrm>
          <a:prstGeom prst="rect">
            <a:avLst/>
          </a:prstGeom>
        </p:spPr>
      </p:pic>
      <p:sp>
        <p:nvSpPr>
          <p:cNvPr id="6" name="TextBox 5">
            <a:extLst>
              <a:ext uri="{FF2B5EF4-FFF2-40B4-BE49-F238E27FC236}">
                <a16:creationId xmlns:a16="http://schemas.microsoft.com/office/drawing/2014/main" id="{365547DC-9198-C97F-EC69-D2667D28C891}"/>
              </a:ext>
            </a:extLst>
          </p:cNvPr>
          <p:cNvSpPr txBox="1"/>
          <p:nvPr/>
        </p:nvSpPr>
        <p:spPr>
          <a:xfrm>
            <a:off x="6019800" y="6215741"/>
            <a:ext cx="4615543" cy="461665"/>
          </a:xfrm>
          <a:prstGeom prst="rect">
            <a:avLst/>
          </a:prstGeom>
          <a:noFill/>
        </p:spPr>
        <p:txBody>
          <a:bodyPr wrap="square" rtlCol="0">
            <a:spAutoFit/>
          </a:bodyPr>
          <a:lstStyle/>
          <a:p>
            <a:r>
              <a:rPr lang="en-US" sz="2400" dirty="0">
                <a:solidFill>
                  <a:schemeClr val="bg2"/>
                </a:solidFill>
              </a:rPr>
              <a:t>Article describing 2018 analysis</a:t>
            </a:r>
          </a:p>
        </p:txBody>
      </p:sp>
    </p:spTree>
    <p:extLst>
      <p:ext uri="{BB962C8B-B14F-4D97-AF65-F5344CB8AC3E}">
        <p14:creationId xmlns:p14="http://schemas.microsoft.com/office/powerpoint/2010/main" val="177186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0FB5A-17AF-33B0-367B-D6F1D7FBD777}"/>
              </a:ext>
            </a:extLst>
          </p:cNvPr>
          <p:cNvSpPr>
            <a:spLocks noGrp="1"/>
          </p:cNvSpPr>
          <p:nvPr>
            <p:ph type="title"/>
          </p:nvPr>
        </p:nvSpPr>
        <p:spPr/>
        <p:txBody>
          <a:bodyPr/>
          <a:lstStyle/>
          <a:p>
            <a:r>
              <a:rPr lang="en-US" dirty="0"/>
              <a:t>Disclosures</a:t>
            </a:r>
          </a:p>
        </p:txBody>
      </p:sp>
      <p:sp>
        <p:nvSpPr>
          <p:cNvPr id="3" name="Text Placeholder 2">
            <a:extLst>
              <a:ext uri="{FF2B5EF4-FFF2-40B4-BE49-F238E27FC236}">
                <a16:creationId xmlns:a16="http://schemas.microsoft.com/office/drawing/2014/main" id="{57B7B402-6804-0CAD-4FA7-27D687E72AC4}"/>
              </a:ext>
            </a:extLst>
          </p:cNvPr>
          <p:cNvSpPr>
            <a:spLocks noGrp="1"/>
          </p:cNvSpPr>
          <p:nvPr>
            <p:ph type="body" sz="quarter" idx="10"/>
          </p:nvPr>
        </p:nvSpPr>
        <p:spPr/>
        <p:txBody>
          <a:bodyPr>
            <a:normAutofit/>
          </a:bodyPr>
          <a:lstStyle/>
          <a:p>
            <a:r>
              <a:rPr lang="en-US" dirty="0">
                <a:solidFill>
                  <a:schemeClr val="bg2"/>
                </a:solidFill>
                <a:effectLst/>
                <a:ea typeface="Times New Roman" panose="02020603050405020304" pitchFamily="18" charset="0"/>
                <a:cs typeface="Calibri" panose="020F0502020204030204" pitchFamily="34" charset="0"/>
              </a:rPr>
              <a:t>Dr. Spencer is supported by NCATS via (KL2TR002370); the views in this presentation are strictly of the authors. </a:t>
            </a:r>
          </a:p>
          <a:p>
            <a:r>
              <a:rPr lang="en-US" dirty="0">
                <a:solidFill>
                  <a:schemeClr val="bg2"/>
                </a:solidFill>
                <a:ea typeface="Times New Roman" panose="02020603050405020304" pitchFamily="18" charset="0"/>
                <a:cs typeface="Calibri" panose="020F0502020204030204" pitchFamily="34" charset="0"/>
              </a:rPr>
              <a:t>NHBS is funded by CDC</a:t>
            </a:r>
          </a:p>
          <a:p>
            <a:endParaRPr lang="en-US" dirty="0">
              <a:solidFill>
                <a:schemeClr val="bg2"/>
              </a:solidFill>
              <a:effectLst/>
              <a:ea typeface="Times New Roman" panose="02020603050405020304" pitchFamily="18" charset="0"/>
              <a:cs typeface="Calibri" panose="020F0502020204030204" pitchFamily="34" charset="0"/>
            </a:endParaRPr>
          </a:p>
          <a:p>
            <a:endParaRPr lang="en-US" dirty="0"/>
          </a:p>
        </p:txBody>
      </p:sp>
    </p:spTree>
    <p:extLst>
      <p:ext uri="{BB962C8B-B14F-4D97-AF65-F5344CB8AC3E}">
        <p14:creationId xmlns:p14="http://schemas.microsoft.com/office/powerpoint/2010/main" val="8225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Text Placeholder 2"/>
          <p:cNvSpPr>
            <a:spLocks noGrp="1"/>
          </p:cNvSpPr>
          <p:nvPr>
            <p:ph type="body" sz="quarter" idx="10"/>
          </p:nvPr>
        </p:nvSpPr>
        <p:spPr>
          <a:xfrm>
            <a:off x="1081619" y="2327363"/>
            <a:ext cx="5014381" cy="3316353"/>
          </a:xfrm>
        </p:spPr>
        <p:txBody>
          <a:bodyPr>
            <a:normAutofit fontScale="77500" lnSpcReduction="20000"/>
          </a:bodyPr>
          <a:lstStyle/>
          <a:p>
            <a:r>
              <a:rPr lang="en-US" dirty="0"/>
              <a:t>Risk of HIV from injection and sex-related behaviors</a:t>
            </a:r>
          </a:p>
          <a:p>
            <a:r>
              <a:rPr lang="en-US" dirty="0"/>
              <a:t>HIV PrEP prevents HIV in PWID</a:t>
            </a:r>
          </a:p>
          <a:p>
            <a:r>
              <a:rPr lang="en-US" dirty="0"/>
              <a:t>Underutilized throughout the PrEP Care Cascade</a:t>
            </a:r>
            <a:r>
              <a:rPr lang="en-US" baseline="30000" dirty="0"/>
              <a:t>1</a:t>
            </a:r>
            <a:endParaRPr lang="en-US" dirty="0"/>
          </a:p>
          <a:p>
            <a:pPr lvl="1"/>
            <a:r>
              <a:rPr lang="en-US" dirty="0"/>
              <a:t>PrEP use 0-3%</a:t>
            </a:r>
          </a:p>
          <a:p>
            <a:endParaRPr lang="en-US" dirty="0"/>
          </a:p>
        </p:txBody>
      </p:sp>
      <p:pic>
        <p:nvPicPr>
          <p:cNvPr id="5" name="Picture 4">
            <a:extLst>
              <a:ext uri="{FF2B5EF4-FFF2-40B4-BE49-F238E27FC236}">
                <a16:creationId xmlns:a16="http://schemas.microsoft.com/office/drawing/2014/main" id="{1FAFD4A1-D378-C672-BB86-2387FB600E1A}"/>
              </a:ext>
            </a:extLst>
          </p:cNvPr>
          <p:cNvPicPr>
            <a:picLocks noChangeAspect="1"/>
          </p:cNvPicPr>
          <p:nvPr/>
        </p:nvPicPr>
        <p:blipFill>
          <a:blip r:embed="rId2"/>
          <a:stretch>
            <a:fillRect/>
          </a:stretch>
        </p:blipFill>
        <p:spPr>
          <a:xfrm>
            <a:off x="5889172" y="1909484"/>
            <a:ext cx="6153238" cy="3416953"/>
          </a:xfrm>
          <a:prstGeom prst="rect">
            <a:avLst/>
          </a:prstGeom>
        </p:spPr>
      </p:pic>
      <p:sp>
        <p:nvSpPr>
          <p:cNvPr id="7" name="TextBox 6">
            <a:extLst>
              <a:ext uri="{FF2B5EF4-FFF2-40B4-BE49-F238E27FC236}">
                <a16:creationId xmlns:a16="http://schemas.microsoft.com/office/drawing/2014/main" id="{0D202B36-A795-F38A-5AF5-181B27ADD835}"/>
              </a:ext>
            </a:extLst>
          </p:cNvPr>
          <p:cNvSpPr txBox="1"/>
          <p:nvPr/>
        </p:nvSpPr>
        <p:spPr>
          <a:xfrm>
            <a:off x="8120744" y="6488668"/>
            <a:ext cx="2286000" cy="369332"/>
          </a:xfrm>
          <a:prstGeom prst="rect">
            <a:avLst/>
          </a:prstGeom>
          <a:noFill/>
        </p:spPr>
        <p:txBody>
          <a:bodyPr wrap="square" rtlCol="0">
            <a:spAutoFit/>
          </a:bodyPr>
          <a:lstStyle/>
          <a:p>
            <a:r>
              <a:rPr lang="en-US" dirty="0">
                <a:solidFill>
                  <a:schemeClr val="bg1"/>
                </a:solidFill>
              </a:rPr>
              <a:t>1. </a:t>
            </a:r>
            <a:r>
              <a:rPr lang="en-US" dirty="0" err="1">
                <a:solidFill>
                  <a:schemeClr val="bg1"/>
                </a:solidFill>
              </a:rPr>
              <a:t>Mistler</a:t>
            </a:r>
            <a:r>
              <a:rPr lang="en-US" dirty="0">
                <a:solidFill>
                  <a:schemeClr val="bg1"/>
                </a:solidFill>
              </a:rPr>
              <a:t> et al 2021</a:t>
            </a:r>
          </a:p>
        </p:txBody>
      </p:sp>
    </p:spTree>
    <p:extLst>
      <p:ext uri="{BB962C8B-B14F-4D97-AF65-F5344CB8AC3E}">
        <p14:creationId xmlns:p14="http://schemas.microsoft.com/office/powerpoint/2010/main" val="2617246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0FB5A-17AF-33B0-367B-D6F1D7FBD777}"/>
              </a:ext>
            </a:extLst>
          </p:cNvPr>
          <p:cNvSpPr>
            <a:spLocks noGrp="1"/>
          </p:cNvSpPr>
          <p:nvPr>
            <p:ph type="title"/>
          </p:nvPr>
        </p:nvSpPr>
        <p:spPr/>
        <p:txBody>
          <a:bodyPr/>
          <a:lstStyle/>
          <a:p>
            <a:r>
              <a:rPr lang="en-US" dirty="0"/>
              <a:t>Background: Equity</a:t>
            </a:r>
          </a:p>
        </p:txBody>
      </p:sp>
      <p:sp>
        <p:nvSpPr>
          <p:cNvPr id="3" name="Text Placeholder 2">
            <a:extLst>
              <a:ext uri="{FF2B5EF4-FFF2-40B4-BE49-F238E27FC236}">
                <a16:creationId xmlns:a16="http://schemas.microsoft.com/office/drawing/2014/main" id="{57B7B402-6804-0CAD-4FA7-27D687E72AC4}"/>
              </a:ext>
            </a:extLst>
          </p:cNvPr>
          <p:cNvSpPr>
            <a:spLocks noGrp="1"/>
          </p:cNvSpPr>
          <p:nvPr>
            <p:ph type="body" sz="quarter" idx="10"/>
          </p:nvPr>
        </p:nvSpPr>
        <p:spPr/>
        <p:txBody>
          <a:bodyPr>
            <a:normAutofit fontScale="85000" lnSpcReduction="10000"/>
          </a:bodyPr>
          <a:lstStyle/>
          <a:p>
            <a:r>
              <a:rPr lang="en-US" dirty="0"/>
              <a:t>Disparities in HIV in 2022 CDC HIV Surveillance Report</a:t>
            </a:r>
            <a:r>
              <a:rPr lang="en-US" baseline="30000" dirty="0"/>
              <a:t>1</a:t>
            </a:r>
            <a:endParaRPr lang="en-US" dirty="0"/>
          </a:p>
          <a:p>
            <a:r>
              <a:rPr lang="en-US" dirty="0"/>
              <a:t>Disparities in PrEP use are unclear</a:t>
            </a:r>
          </a:p>
          <a:p>
            <a:r>
              <a:rPr lang="en-US" dirty="0"/>
              <a:t>Previous analysis of PrEP use in Portland showed disparities between groups with different HIV risk factors but not race</a:t>
            </a:r>
          </a:p>
        </p:txBody>
      </p:sp>
      <p:sp>
        <p:nvSpPr>
          <p:cNvPr id="4" name="TextBox 3">
            <a:extLst>
              <a:ext uri="{FF2B5EF4-FFF2-40B4-BE49-F238E27FC236}">
                <a16:creationId xmlns:a16="http://schemas.microsoft.com/office/drawing/2014/main" id="{6515187C-FA65-1752-7F25-87F82B587824}"/>
              </a:ext>
            </a:extLst>
          </p:cNvPr>
          <p:cNvSpPr txBox="1"/>
          <p:nvPr/>
        </p:nvSpPr>
        <p:spPr>
          <a:xfrm>
            <a:off x="1296237" y="6129494"/>
            <a:ext cx="8681775" cy="923330"/>
          </a:xfrm>
          <a:prstGeom prst="rect">
            <a:avLst/>
          </a:prstGeom>
          <a:noFill/>
        </p:spPr>
        <p:txBody>
          <a:bodyPr wrap="square" rtlCol="0">
            <a:spAutoFit/>
          </a:bodyPr>
          <a:lstStyle/>
          <a:p>
            <a:r>
              <a:rPr lang="en-US" dirty="0">
                <a:solidFill>
                  <a:schemeClr val="bg2"/>
                </a:solidFill>
              </a:rPr>
              <a:t>1. CDC, 2024, https://stacks.cdc.gov/view/cdc/156513</a:t>
            </a:r>
          </a:p>
          <a:p>
            <a:endParaRPr lang="en-US" dirty="0">
              <a:solidFill>
                <a:schemeClr val="bg2"/>
              </a:solidFill>
            </a:endParaRPr>
          </a:p>
          <a:p>
            <a:endParaRPr lang="en-US" dirty="0">
              <a:solidFill>
                <a:schemeClr val="bg2"/>
              </a:solidFill>
            </a:endParaRPr>
          </a:p>
        </p:txBody>
      </p:sp>
    </p:spTree>
    <p:extLst>
      <p:ext uri="{BB962C8B-B14F-4D97-AF65-F5344CB8AC3E}">
        <p14:creationId xmlns:p14="http://schemas.microsoft.com/office/powerpoint/2010/main" val="788096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a:t>
            </a:r>
          </a:p>
        </p:txBody>
      </p:sp>
      <p:sp>
        <p:nvSpPr>
          <p:cNvPr id="3" name="Text Placeholder 2"/>
          <p:cNvSpPr>
            <a:spLocks noGrp="1"/>
          </p:cNvSpPr>
          <p:nvPr>
            <p:ph type="body" sz="quarter" idx="10"/>
          </p:nvPr>
        </p:nvSpPr>
        <p:spPr>
          <a:xfrm>
            <a:off x="1081619" y="2327363"/>
            <a:ext cx="10045700" cy="3011487"/>
          </a:xfrm>
        </p:spPr>
        <p:txBody>
          <a:bodyPr>
            <a:noAutofit/>
          </a:bodyPr>
          <a:lstStyle/>
          <a:p>
            <a:r>
              <a:rPr lang="en-US" sz="2000" dirty="0"/>
              <a:t>National HIV Behavioral Surveillance, PWID cycle, 2018 and 2022 </a:t>
            </a:r>
          </a:p>
          <a:p>
            <a:r>
              <a:rPr lang="en-US" sz="2000" dirty="0"/>
              <a:t>Inclusion: HIV negative, Indicated for PrEP by adapted CDC criteria</a:t>
            </a:r>
          </a:p>
          <a:p>
            <a:r>
              <a:rPr lang="en-US" sz="2000" dirty="0"/>
              <a:t>Exclusion: missing HIV status</a:t>
            </a:r>
          </a:p>
          <a:p>
            <a:r>
              <a:rPr lang="en-US" sz="2000" dirty="0"/>
              <a:t>Outcomes: PrEP awareness, access, use</a:t>
            </a:r>
          </a:p>
          <a:p>
            <a:r>
              <a:rPr lang="en-US" sz="2000" dirty="0"/>
              <a:t>Three analyses</a:t>
            </a:r>
          </a:p>
          <a:p>
            <a:pPr lvl="1"/>
            <a:r>
              <a:rPr lang="en-US" sz="2000" dirty="0"/>
              <a:t>Outcomes by year, compared by </a:t>
            </a:r>
            <a:r>
              <a:rPr lang="el-GR" sz="2000" dirty="0"/>
              <a:t>χ</a:t>
            </a:r>
            <a:r>
              <a:rPr lang="en-US" sz="2000" baseline="30000" dirty="0"/>
              <a:t>2</a:t>
            </a:r>
          </a:p>
          <a:p>
            <a:pPr lvl="1"/>
            <a:r>
              <a:rPr lang="en-US" sz="2000" dirty="0"/>
              <a:t>Adjusted comparison of PrEP awareness by year, generalized linear model</a:t>
            </a:r>
          </a:p>
          <a:p>
            <a:pPr lvl="1"/>
            <a:r>
              <a:rPr lang="en-US" sz="2000" dirty="0"/>
              <a:t>Covariates of PrEP Awareness in 2022, generalized linear model</a:t>
            </a:r>
          </a:p>
        </p:txBody>
      </p:sp>
    </p:spTree>
    <p:extLst>
      <p:ext uri="{BB962C8B-B14F-4D97-AF65-F5344CB8AC3E}">
        <p14:creationId xmlns:p14="http://schemas.microsoft.com/office/powerpoint/2010/main" val="1267946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 Indication Definition</a:t>
            </a:r>
          </a:p>
        </p:txBody>
      </p:sp>
      <p:sp>
        <p:nvSpPr>
          <p:cNvPr id="4" name="Text Placeholder 2">
            <a:extLst>
              <a:ext uri="{FF2B5EF4-FFF2-40B4-BE49-F238E27FC236}">
                <a16:creationId xmlns:a16="http://schemas.microsoft.com/office/drawing/2014/main" id="{970348B2-2A86-0657-7B5F-C82A7E6B40E0}"/>
              </a:ext>
            </a:extLst>
          </p:cNvPr>
          <p:cNvSpPr txBox="1">
            <a:spLocks/>
          </p:cNvSpPr>
          <p:nvPr/>
        </p:nvSpPr>
        <p:spPr>
          <a:xfrm>
            <a:off x="7103941" y="2377571"/>
            <a:ext cx="4848573" cy="3011487"/>
          </a:xfrm>
          <a:prstGeom prst="rect">
            <a:avLst/>
          </a:prstGeom>
        </p:spPr>
        <p:txBody>
          <a:bodyPr vert="horz" lIns="91440" tIns="45720" rIns="91440" bIns="45720" rtlCol="0">
            <a:noAutofit/>
          </a:bodyPr>
          <a:lstStyle>
            <a:lvl1pPr marL="457189" indent="-457189" algn="l" defTabSz="609585" rtl="0" eaLnBrk="1" latinLnBrk="0" hangingPunct="1">
              <a:lnSpc>
                <a:spcPct val="130000"/>
              </a:lnSpc>
              <a:spcBef>
                <a:spcPct val="20000"/>
              </a:spcBef>
              <a:buFont typeface="Arial"/>
              <a:buChar char="•"/>
              <a:defRPr sz="3200" b="0" i="0" kern="1200">
                <a:solidFill>
                  <a:srgbClr val="FFFFFF"/>
                </a:solidFill>
                <a:latin typeface="Noto Serif"/>
                <a:ea typeface="+mn-ea"/>
                <a:cs typeface="Noto Serif"/>
              </a:defRPr>
            </a:lvl1pPr>
            <a:lvl2pPr marL="990575" indent="-380990" algn="l" defTabSz="609585" rtl="0" eaLnBrk="1" latinLnBrk="0" hangingPunct="1">
              <a:lnSpc>
                <a:spcPct val="130000"/>
              </a:lnSpc>
              <a:spcBef>
                <a:spcPct val="20000"/>
              </a:spcBef>
              <a:buFont typeface="Arial"/>
              <a:buChar char="–"/>
              <a:defRPr sz="3200" b="0" i="0" kern="1200">
                <a:solidFill>
                  <a:srgbClr val="FFFFFF"/>
                </a:solidFill>
                <a:latin typeface="Noto Serif"/>
                <a:ea typeface="+mn-ea"/>
                <a:cs typeface="Noto Serif"/>
              </a:defRPr>
            </a:lvl2pPr>
            <a:lvl3pPr marL="1523962" indent="-304792" algn="l" defTabSz="609585" rtl="0" eaLnBrk="1" latinLnBrk="0" hangingPunct="1">
              <a:lnSpc>
                <a:spcPct val="130000"/>
              </a:lnSpc>
              <a:spcBef>
                <a:spcPct val="20000"/>
              </a:spcBef>
              <a:buFont typeface="Arial"/>
              <a:buChar char="•"/>
              <a:defRPr sz="3200" b="0" i="0" kern="1200">
                <a:solidFill>
                  <a:srgbClr val="FFFFFF"/>
                </a:solidFill>
                <a:latin typeface="Noto Serif"/>
                <a:ea typeface="+mn-ea"/>
                <a:cs typeface="Noto Serif"/>
              </a:defRPr>
            </a:lvl3pPr>
            <a:lvl4pPr marL="2133547" indent="-304792" algn="l" defTabSz="609585" rtl="0" eaLnBrk="1" latinLnBrk="0" hangingPunct="1">
              <a:lnSpc>
                <a:spcPct val="130000"/>
              </a:lnSpc>
              <a:spcBef>
                <a:spcPct val="20000"/>
              </a:spcBef>
              <a:buFont typeface="Arial"/>
              <a:buChar char="–"/>
              <a:defRPr sz="3200" b="0" i="0" kern="1200">
                <a:solidFill>
                  <a:srgbClr val="FFFFFF"/>
                </a:solidFill>
                <a:latin typeface="Noto Serif"/>
                <a:ea typeface="+mn-ea"/>
                <a:cs typeface="Noto Serif"/>
              </a:defRPr>
            </a:lvl4pPr>
            <a:lvl5pPr marL="2743131" indent="-304792" algn="l" defTabSz="609585" rtl="0" eaLnBrk="1" latinLnBrk="0" hangingPunct="1">
              <a:lnSpc>
                <a:spcPct val="130000"/>
              </a:lnSpc>
              <a:spcBef>
                <a:spcPct val="20000"/>
              </a:spcBef>
              <a:buFont typeface="Arial"/>
              <a:buChar char="»"/>
              <a:defRPr sz="3200" b="0" i="0" kern="1200">
                <a:solidFill>
                  <a:srgbClr val="FFFFFF"/>
                </a:solidFill>
                <a:latin typeface="Noto Serif"/>
                <a:ea typeface="+mn-ea"/>
                <a:cs typeface="Noto Serif"/>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ctr">
              <a:buNone/>
            </a:pPr>
            <a:r>
              <a:rPr lang="en-US" sz="2800" dirty="0"/>
              <a:t>Injection Indication</a:t>
            </a:r>
          </a:p>
          <a:p>
            <a:r>
              <a:rPr lang="en-US" sz="2000" dirty="0"/>
              <a:t>Shared injection equipment</a:t>
            </a:r>
          </a:p>
        </p:txBody>
      </p:sp>
      <p:sp>
        <p:nvSpPr>
          <p:cNvPr id="6" name="Text Placeholder 5">
            <a:extLst>
              <a:ext uri="{FF2B5EF4-FFF2-40B4-BE49-F238E27FC236}">
                <a16:creationId xmlns:a16="http://schemas.microsoft.com/office/drawing/2014/main" id="{19C8A4AA-7CC4-0D59-FB97-892C3E12EA70}"/>
              </a:ext>
            </a:extLst>
          </p:cNvPr>
          <p:cNvSpPr>
            <a:spLocks noGrp="1"/>
          </p:cNvSpPr>
          <p:nvPr>
            <p:ph type="body" sz="quarter" idx="10"/>
          </p:nvPr>
        </p:nvSpPr>
        <p:spPr>
          <a:xfrm>
            <a:off x="863906" y="2236056"/>
            <a:ext cx="5558666" cy="3011487"/>
          </a:xfrm>
        </p:spPr>
        <p:txBody>
          <a:bodyPr/>
          <a:lstStyle/>
          <a:p>
            <a:pPr marL="0" indent="0" algn="ctr">
              <a:buNone/>
            </a:pPr>
            <a:r>
              <a:rPr lang="en-US" sz="2800" dirty="0"/>
              <a:t>Sex Indication</a:t>
            </a:r>
          </a:p>
          <a:p>
            <a:r>
              <a:rPr lang="en-US" sz="2000" dirty="0"/>
              <a:t>Condomless sex with a “non-main” partner</a:t>
            </a:r>
          </a:p>
          <a:p>
            <a:r>
              <a:rPr lang="en-US" sz="2000" dirty="0"/>
              <a:t>HIV+ partner and partner not on ART</a:t>
            </a:r>
          </a:p>
          <a:p>
            <a:r>
              <a:rPr lang="en-US" sz="2000" dirty="0"/>
              <a:t>Syphilis or Gonorrhea in the last 12 months</a:t>
            </a:r>
          </a:p>
          <a:p>
            <a:endParaRPr lang="en-US" dirty="0"/>
          </a:p>
        </p:txBody>
      </p:sp>
    </p:spTree>
    <p:extLst>
      <p:ext uri="{BB962C8B-B14F-4D97-AF65-F5344CB8AC3E}">
        <p14:creationId xmlns:p14="http://schemas.microsoft.com/office/powerpoint/2010/main" val="1014697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a:t>
            </a:r>
          </a:p>
        </p:txBody>
      </p:sp>
      <p:sp>
        <p:nvSpPr>
          <p:cNvPr id="3" name="Text Placeholder 2"/>
          <p:cNvSpPr>
            <a:spLocks noGrp="1"/>
          </p:cNvSpPr>
          <p:nvPr>
            <p:ph type="body" sz="quarter" idx="10"/>
          </p:nvPr>
        </p:nvSpPr>
        <p:spPr>
          <a:xfrm>
            <a:off x="1081619" y="2327364"/>
            <a:ext cx="5338846" cy="2824740"/>
          </a:xfrm>
        </p:spPr>
        <p:txBody>
          <a:bodyPr>
            <a:noAutofit/>
          </a:bodyPr>
          <a:lstStyle/>
          <a:p>
            <a:r>
              <a:rPr lang="en-US" sz="2400" dirty="0"/>
              <a:t>2018 </a:t>
            </a:r>
          </a:p>
          <a:p>
            <a:pPr lvl="1"/>
            <a:r>
              <a:rPr lang="en-US" sz="2400" dirty="0"/>
              <a:t>Total recruitment n=530</a:t>
            </a:r>
          </a:p>
          <a:p>
            <a:pPr lvl="1"/>
            <a:r>
              <a:rPr lang="en-US" sz="2400" dirty="0"/>
              <a:t>Analytic sample n=354</a:t>
            </a:r>
          </a:p>
          <a:p>
            <a:pPr lvl="1"/>
            <a:r>
              <a:rPr lang="en-US" sz="2400" dirty="0"/>
              <a:t>5 active “seed” participants</a:t>
            </a:r>
          </a:p>
          <a:p>
            <a:pPr lvl="1"/>
            <a:r>
              <a:rPr lang="en-US" sz="2400" dirty="0"/>
              <a:t>2-19 waves</a:t>
            </a:r>
          </a:p>
        </p:txBody>
      </p:sp>
      <p:sp>
        <p:nvSpPr>
          <p:cNvPr id="5" name="TextBox 4">
            <a:extLst>
              <a:ext uri="{FF2B5EF4-FFF2-40B4-BE49-F238E27FC236}">
                <a16:creationId xmlns:a16="http://schemas.microsoft.com/office/drawing/2014/main" id="{BD7CC875-AF26-937E-3310-35CB07829B0E}"/>
              </a:ext>
            </a:extLst>
          </p:cNvPr>
          <p:cNvSpPr txBox="1"/>
          <p:nvPr/>
        </p:nvSpPr>
        <p:spPr>
          <a:xfrm>
            <a:off x="6789175" y="2327364"/>
            <a:ext cx="6145160" cy="2747868"/>
          </a:xfrm>
          <a:prstGeom prst="rect">
            <a:avLst/>
          </a:prstGeom>
          <a:noFill/>
        </p:spPr>
        <p:txBody>
          <a:bodyPr wrap="square">
            <a:spAutoFit/>
          </a:bodyPr>
          <a:lstStyle/>
          <a:p>
            <a:pPr marL="457189" marR="0" lvl="0" indent="-457189" algn="l" defTabSz="609585" rtl="0" eaLnBrk="1" fontAlgn="auto" latinLnBrk="0" hangingPunct="1">
              <a:lnSpc>
                <a:spcPct val="130000"/>
              </a:lnSpc>
              <a:spcBef>
                <a:spcPct val="20000"/>
              </a:spcBef>
              <a:spcAft>
                <a:spcPts val="0"/>
              </a:spcAft>
              <a:buClrTx/>
              <a:buSzTx/>
              <a:buFont typeface="Arial"/>
              <a:buChar char="•"/>
              <a:tabLst/>
              <a:defRPr/>
            </a:pPr>
            <a:r>
              <a:rPr kumimoji="0" lang="en-US" sz="2400" b="0" i="0" u="none" strike="noStrike" kern="1200" cap="none" spc="0" normalizeH="0" baseline="0" noProof="0" dirty="0">
                <a:ln>
                  <a:noFill/>
                </a:ln>
                <a:solidFill>
                  <a:srgbClr val="FFFFFF"/>
                </a:solidFill>
                <a:effectLst/>
                <a:uLnTx/>
                <a:uFillTx/>
                <a:latin typeface="Noto Serif"/>
                <a:ea typeface="+mn-ea"/>
                <a:cs typeface="Noto Serif"/>
              </a:rPr>
              <a:t>2022</a:t>
            </a:r>
          </a:p>
          <a:p>
            <a:pPr marL="990575" marR="0" lvl="1" indent="-380990" algn="l" defTabSz="609585" rtl="0" eaLnBrk="1" fontAlgn="auto" latinLnBrk="0" hangingPunct="1">
              <a:lnSpc>
                <a:spcPct val="130000"/>
              </a:lnSpc>
              <a:spcBef>
                <a:spcPct val="20000"/>
              </a:spcBef>
              <a:spcAft>
                <a:spcPts val="0"/>
              </a:spcAft>
              <a:buClrTx/>
              <a:buSzTx/>
              <a:buFont typeface="Arial"/>
              <a:buChar char="–"/>
              <a:tabLst/>
              <a:defRPr/>
            </a:pPr>
            <a:r>
              <a:rPr kumimoji="0" lang="en-US" sz="2400" b="0" i="0" u="none" strike="noStrike" kern="1200" cap="none" spc="0" normalizeH="0" baseline="0" noProof="0" dirty="0">
                <a:ln>
                  <a:noFill/>
                </a:ln>
                <a:solidFill>
                  <a:srgbClr val="FFFFFF"/>
                </a:solidFill>
                <a:effectLst/>
                <a:uLnTx/>
                <a:uFillTx/>
                <a:latin typeface="Noto Serif"/>
                <a:ea typeface="+mn-ea"/>
                <a:cs typeface="Noto Serif"/>
              </a:rPr>
              <a:t>Total recruitment n=335</a:t>
            </a:r>
          </a:p>
          <a:p>
            <a:pPr marL="990575" marR="0" lvl="1" indent="-380990" algn="l" defTabSz="609585" rtl="0" eaLnBrk="1" fontAlgn="auto" latinLnBrk="0" hangingPunct="1">
              <a:lnSpc>
                <a:spcPct val="130000"/>
              </a:lnSpc>
              <a:spcBef>
                <a:spcPct val="20000"/>
              </a:spcBef>
              <a:spcAft>
                <a:spcPts val="0"/>
              </a:spcAft>
              <a:buClrTx/>
              <a:buSzTx/>
              <a:buFont typeface="Arial"/>
              <a:buChar char="–"/>
              <a:tabLst/>
              <a:defRPr/>
            </a:pPr>
            <a:r>
              <a:rPr kumimoji="0" lang="en-US" sz="2400" b="0" i="0" u="none" strike="noStrike" kern="1200" cap="none" spc="0" normalizeH="0" baseline="0" noProof="0" dirty="0">
                <a:ln>
                  <a:noFill/>
                </a:ln>
                <a:solidFill>
                  <a:srgbClr val="FFFFFF"/>
                </a:solidFill>
                <a:effectLst/>
                <a:uLnTx/>
                <a:uFillTx/>
                <a:latin typeface="Noto Serif"/>
                <a:ea typeface="+mn-ea"/>
                <a:cs typeface="Noto Serif"/>
              </a:rPr>
              <a:t>Analytic sample  n=196</a:t>
            </a:r>
          </a:p>
          <a:p>
            <a:pPr marL="990575" marR="0" lvl="1" indent="-380990" algn="l" defTabSz="609585" rtl="0" eaLnBrk="1" fontAlgn="auto" latinLnBrk="0" hangingPunct="1">
              <a:lnSpc>
                <a:spcPct val="130000"/>
              </a:lnSpc>
              <a:spcBef>
                <a:spcPct val="20000"/>
              </a:spcBef>
              <a:spcAft>
                <a:spcPts val="0"/>
              </a:spcAft>
              <a:buClrTx/>
              <a:buSzTx/>
              <a:buFont typeface="Arial"/>
              <a:buChar char="–"/>
              <a:tabLst/>
              <a:defRPr/>
            </a:pPr>
            <a:r>
              <a:rPr kumimoji="0" lang="en-US" sz="2400" b="0" i="0" u="none" strike="noStrike" kern="1200" cap="none" spc="0" normalizeH="0" baseline="0" noProof="0" dirty="0">
                <a:ln>
                  <a:noFill/>
                </a:ln>
                <a:solidFill>
                  <a:srgbClr val="FFFFFF"/>
                </a:solidFill>
                <a:effectLst/>
                <a:uLnTx/>
                <a:uFillTx/>
                <a:latin typeface="Noto Serif"/>
                <a:ea typeface="+mn-ea"/>
                <a:cs typeface="Noto Serif"/>
              </a:rPr>
              <a:t>4 “seed” participants</a:t>
            </a:r>
          </a:p>
          <a:p>
            <a:pPr marL="990575" marR="0" lvl="1" indent="-380990" algn="l" defTabSz="609585" rtl="0" eaLnBrk="1" fontAlgn="auto" latinLnBrk="0" hangingPunct="1">
              <a:lnSpc>
                <a:spcPct val="130000"/>
              </a:lnSpc>
              <a:spcBef>
                <a:spcPct val="20000"/>
              </a:spcBef>
              <a:spcAft>
                <a:spcPts val="0"/>
              </a:spcAft>
              <a:buClrTx/>
              <a:buSzTx/>
              <a:buFont typeface="Arial"/>
              <a:buChar char="–"/>
              <a:tabLst/>
              <a:defRPr/>
            </a:pPr>
            <a:r>
              <a:rPr kumimoji="0" lang="en-US" sz="2400" b="0" i="0" u="none" strike="noStrike" kern="1200" cap="none" spc="0" normalizeH="0" baseline="0" noProof="0" dirty="0">
                <a:ln>
                  <a:noFill/>
                </a:ln>
                <a:solidFill>
                  <a:srgbClr val="FFFFFF"/>
                </a:solidFill>
                <a:effectLst/>
                <a:uLnTx/>
                <a:uFillTx/>
                <a:latin typeface="Noto Serif"/>
                <a:ea typeface="+mn-ea"/>
                <a:cs typeface="Noto Serif"/>
              </a:rPr>
              <a:t>3-14 waves </a:t>
            </a:r>
          </a:p>
        </p:txBody>
      </p:sp>
    </p:spTree>
    <p:extLst>
      <p:ext uri="{BB962C8B-B14F-4D97-AF65-F5344CB8AC3E}">
        <p14:creationId xmlns:p14="http://schemas.microsoft.com/office/powerpoint/2010/main" val="2488578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6F6F6"/>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18C8E09-87C4-EC83-EB8B-F79CD91A38F9}"/>
              </a:ext>
            </a:extLst>
          </p:cNvPr>
          <p:cNvSpPr/>
          <p:nvPr/>
        </p:nvSpPr>
        <p:spPr>
          <a:xfrm>
            <a:off x="5788939" y="973134"/>
            <a:ext cx="5234662" cy="5137354"/>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E061096-4FE3-48FD-0717-6ED472F46A59}"/>
              </a:ext>
            </a:extLst>
          </p:cNvPr>
          <p:cNvSpPr/>
          <p:nvPr/>
        </p:nvSpPr>
        <p:spPr>
          <a:xfrm>
            <a:off x="155787" y="993410"/>
            <a:ext cx="5480751" cy="5137355"/>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lide Number Placeholder 5"/>
          <p:cNvSpPr>
            <a:spLocks noGrp="1"/>
          </p:cNvSpPr>
          <p:nvPr/>
        </p:nvSpPr>
        <p:spPr>
          <a:xfrm>
            <a:off x="434804"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609585"/>
            <a:fld id="{F3229C31-C413-F84D-B617-6A9D62BC79BB}" type="slidenum">
              <a:rPr lang="en-US" sz="1600">
                <a:solidFill>
                  <a:srgbClr val="585E60"/>
                </a:solidFill>
                <a:latin typeface="Noto"/>
              </a:rPr>
              <a:pPr defTabSz="609585"/>
              <a:t>8</a:t>
            </a:fld>
            <a:endParaRPr lang="en-US" sz="1600" dirty="0">
              <a:solidFill>
                <a:srgbClr val="585E60"/>
              </a:solidFill>
              <a:latin typeface="Noto"/>
            </a:endParaRPr>
          </a:p>
        </p:txBody>
      </p:sp>
      <p:graphicFrame>
        <p:nvGraphicFramePr>
          <p:cNvPr id="4" name="Table 3">
            <a:extLst>
              <a:ext uri="{FF2B5EF4-FFF2-40B4-BE49-F238E27FC236}">
                <a16:creationId xmlns:a16="http://schemas.microsoft.com/office/drawing/2014/main" id="{96840271-8AF6-C18C-448A-9D3B329A0BC0}"/>
              </a:ext>
            </a:extLst>
          </p:cNvPr>
          <p:cNvGraphicFramePr>
            <a:graphicFrameLocks noGrp="1"/>
          </p:cNvGraphicFramePr>
          <p:nvPr>
            <p:extLst>
              <p:ext uri="{D42A27DB-BD31-4B8C-83A1-F6EECF244321}">
                <p14:modId xmlns:p14="http://schemas.microsoft.com/office/powerpoint/2010/main" val="2808703081"/>
              </p:ext>
            </p:extLst>
          </p:nvPr>
        </p:nvGraphicFramePr>
        <p:xfrm>
          <a:off x="141641" y="1095375"/>
          <a:ext cx="5688222" cy="5035390"/>
        </p:xfrm>
        <a:graphic>
          <a:graphicData uri="http://schemas.openxmlformats.org/drawingml/2006/table">
            <a:tbl>
              <a:tblPr firstRow="1" firstCol="1" bandRow="1"/>
              <a:tblGrid>
                <a:gridCol w="2150493">
                  <a:extLst>
                    <a:ext uri="{9D8B030D-6E8A-4147-A177-3AD203B41FA5}">
                      <a16:colId xmlns:a16="http://schemas.microsoft.com/office/drawing/2014/main" val="3918085043"/>
                    </a:ext>
                  </a:extLst>
                </a:gridCol>
                <a:gridCol w="1020176">
                  <a:extLst>
                    <a:ext uri="{9D8B030D-6E8A-4147-A177-3AD203B41FA5}">
                      <a16:colId xmlns:a16="http://schemas.microsoft.com/office/drawing/2014/main" val="1352690382"/>
                    </a:ext>
                  </a:extLst>
                </a:gridCol>
                <a:gridCol w="974139">
                  <a:extLst>
                    <a:ext uri="{9D8B030D-6E8A-4147-A177-3AD203B41FA5}">
                      <a16:colId xmlns:a16="http://schemas.microsoft.com/office/drawing/2014/main" val="4038076237"/>
                    </a:ext>
                  </a:extLst>
                </a:gridCol>
                <a:gridCol w="1543414">
                  <a:extLst>
                    <a:ext uri="{9D8B030D-6E8A-4147-A177-3AD203B41FA5}">
                      <a16:colId xmlns:a16="http://schemas.microsoft.com/office/drawing/2014/main" val="1598498195"/>
                    </a:ext>
                  </a:extLst>
                </a:gridCol>
              </a:tblGrid>
              <a:tr h="593075">
                <a:tc>
                  <a:txBody>
                    <a:bodyPr/>
                    <a:lstStyle/>
                    <a:p>
                      <a:pPr marL="0" marR="0">
                        <a:lnSpc>
                          <a:spcPct val="107000"/>
                        </a:lnSpc>
                        <a:spcBef>
                          <a:spcPts val="0"/>
                        </a:spcBef>
                        <a:spcAft>
                          <a:spcPts val="0"/>
                        </a:spcAft>
                      </a:pPr>
                      <a:r>
                        <a:rPr lang="en-US" sz="1800" b="1" dirty="0">
                          <a:effectLst/>
                          <a:latin typeface="Aptos" panose="020B0004020202020204" pitchFamily="34" charset="0"/>
                          <a:ea typeface="Aptos" panose="020B0004020202020204" pitchFamily="34" charset="0"/>
                          <a:cs typeface="Times New Roman" panose="02020603050405020304" pitchFamily="18" charset="0"/>
                        </a:rPr>
                        <a:t> </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2018  (%)</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2022 (%)</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 p</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extLst>
                  <a:ext uri="{0D108BD9-81ED-4DB2-BD59-A6C34878D82A}">
                    <a16:rowId xmlns:a16="http://schemas.microsoft.com/office/drawing/2014/main" val="2862572973"/>
                  </a:ext>
                </a:extLst>
              </a:tr>
              <a:tr h="291381">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Mean age (years)</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 37.2</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43.2</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i="1" dirty="0">
                          <a:effectLst/>
                          <a:latin typeface="Aptos" panose="020B0004020202020204" pitchFamily="34" charset="0"/>
                          <a:ea typeface="Aptos" panose="020B0004020202020204" pitchFamily="34" charset="0"/>
                          <a:cs typeface="Times New Roman" panose="02020603050405020304" pitchFamily="18" charset="0"/>
                        </a:rPr>
                        <a:t>&lt;0.001</a:t>
                      </a:r>
                      <a:r>
                        <a:rPr lang="en-US" sz="2000" b="1" i="1" baseline="30000" dirty="0">
                          <a:effectLst/>
                          <a:latin typeface="Aptos" panose="020B0004020202020204" pitchFamily="34" charset="0"/>
                          <a:ea typeface="Aptos" panose="020B0004020202020204" pitchFamily="34" charset="0"/>
                          <a:cs typeface="Times New Roman" panose="02020603050405020304" pitchFamily="18" charset="0"/>
                        </a:rPr>
                        <a:t>a</a:t>
                      </a:r>
                      <a:endParaRPr lang="en-US" sz="2000" b="1"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extLst>
                  <a:ext uri="{0D108BD9-81ED-4DB2-BD59-A6C34878D82A}">
                    <a16:rowId xmlns:a16="http://schemas.microsoft.com/office/drawing/2014/main" val="565890426"/>
                  </a:ext>
                </a:extLst>
              </a:tr>
              <a:tr h="291381">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Gender</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extLst>
                  <a:ext uri="{0D108BD9-81ED-4DB2-BD59-A6C34878D82A}">
                    <a16:rowId xmlns:a16="http://schemas.microsoft.com/office/drawing/2014/main" val="3608252568"/>
                  </a:ext>
                </a:extLst>
              </a:tr>
              <a:tr h="291381">
                <a:tc>
                  <a:txBody>
                    <a:bodyPr/>
                    <a:lstStyle/>
                    <a:p>
                      <a:pPr marL="27432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Male</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63.3</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62.2</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extLst>
                  <a:ext uri="{0D108BD9-81ED-4DB2-BD59-A6C34878D82A}">
                    <a16:rowId xmlns:a16="http://schemas.microsoft.com/office/drawing/2014/main" val="1294237107"/>
                  </a:ext>
                </a:extLst>
              </a:tr>
              <a:tr h="291381">
                <a:tc>
                  <a:txBody>
                    <a:bodyPr/>
                    <a:lstStyle/>
                    <a:p>
                      <a:pPr marL="27432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Female</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35.9</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36.7</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0.089</a:t>
                      </a:r>
                    </a:p>
                  </a:txBody>
                  <a:tcPr marL="33838" marR="33838" marT="0" marB="0">
                    <a:lnL>
                      <a:noFill/>
                    </a:lnL>
                    <a:lnR>
                      <a:noFill/>
                    </a:lnR>
                    <a:lnT>
                      <a:noFill/>
                    </a:lnT>
                    <a:lnB>
                      <a:noFill/>
                    </a:lnB>
                    <a:noFill/>
                  </a:tcPr>
                </a:tc>
                <a:extLst>
                  <a:ext uri="{0D108BD9-81ED-4DB2-BD59-A6C34878D82A}">
                    <a16:rowId xmlns:a16="http://schemas.microsoft.com/office/drawing/2014/main" val="262189082"/>
                  </a:ext>
                </a:extLst>
              </a:tr>
              <a:tr h="291381">
                <a:tc>
                  <a:txBody>
                    <a:bodyPr/>
                    <a:lstStyle/>
                    <a:p>
                      <a:pPr marL="27432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Transgender</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0.8</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1.0</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extLst>
                  <a:ext uri="{0D108BD9-81ED-4DB2-BD59-A6C34878D82A}">
                    <a16:rowId xmlns:a16="http://schemas.microsoft.com/office/drawing/2014/main" val="3122610319"/>
                  </a:ext>
                </a:extLst>
              </a:tr>
              <a:tr h="291381">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Sexual Identity</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extLst>
                  <a:ext uri="{0D108BD9-81ED-4DB2-BD59-A6C34878D82A}">
                    <a16:rowId xmlns:a16="http://schemas.microsoft.com/office/drawing/2014/main" val="2282975736"/>
                  </a:ext>
                </a:extLst>
              </a:tr>
              <a:tr h="291381">
                <a:tc>
                  <a:txBody>
                    <a:bodyPr/>
                    <a:lstStyle/>
                    <a:p>
                      <a:pPr marL="27432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Heterosexual</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79.6</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83.7</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extLst>
                  <a:ext uri="{0D108BD9-81ED-4DB2-BD59-A6C34878D82A}">
                    <a16:rowId xmlns:a16="http://schemas.microsoft.com/office/drawing/2014/main" val="2848802474"/>
                  </a:ext>
                </a:extLst>
              </a:tr>
              <a:tr h="291381">
                <a:tc>
                  <a:txBody>
                    <a:bodyPr/>
                    <a:lstStyle/>
                    <a:p>
                      <a:pPr marL="27432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Gay or Lesbian</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2.5</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2.6</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0.465</a:t>
                      </a:r>
                    </a:p>
                  </a:txBody>
                  <a:tcPr marL="33838" marR="33838" marT="0" marB="0">
                    <a:lnL>
                      <a:noFill/>
                    </a:lnL>
                    <a:lnR>
                      <a:noFill/>
                    </a:lnR>
                    <a:lnT>
                      <a:noFill/>
                    </a:lnT>
                    <a:lnB>
                      <a:noFill/>
                    </a:lnB>
                    <a:noFill/>
                  </a:tcPr>
                </a:tc>
                <a:extLst>
                  <a:ext uri="{0D108BD9-81ED-4DB2-BD59-A6C34878D82A}">
                    <a16:rowId xmlns:a16="http://schemas.microsoft.com/office/drawing/2014/main" val="2069682798"/>
                  </a:ext>
                </a:extLst>
              </a:tr>
              <a:tr h="291381">
                <a:tc>
                  <a:txBody>
                    <a:bodyPr/>
                    <a:lstStyle/>
                    <a:p>
                      <a:pPr marL="27432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Bisexual</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17.8</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13.8</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extLst>
                  <a:ext uri="{0D108BD9-81ED-4DB2-BD59-A6C34878D82A}">
                    <a16:rowId xmlns:a16="http://schemas.microsoft.com/office/drawing/2014/main" val="1070110377"/>
                  </a:ext>
                </a:extLst>
              </a:tr>
              <a:tr h="291381">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Race/Ethnicity</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extLst>
                  <a:ext uri="{0D108BD9-81ED-4DB2-BD59-A6C34878D82A}">
                    <a16:rowId xmlns:a16="http://schemas.microsoft.com/office/drawing/2014/main" val="2473481169"/>
                  </a:ext>
                </a:extLst>
              </a:tr>
              <a:tr h="291381">
                <a:tc>
                  <a:txBody>
                    <a:bodyPr/>
                    <a:lstStyle/>
                    <a:p>
                      <a:pPr marL="27432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White</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72.0</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74.7</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extLst>
                  <a:ext uri="{0D108BD9-81ED-4DB2-BD59-A6C34878D82A}">
                    <a16:rowId xmlns:a16="http://schemas.microsoft.com/office/drawing/2014/main" val="407365402"/>
                  </a:ext>
                </a:extLst>
              </a:tr>
              <a:tr h="291381">
                <a:tc>
                  <a:txBody>
                    <a:bodyPr/>
                    <a:lstStyle/>
                    <a:p>
                      <a:pPr marL="27432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Black</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3.4</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7.2</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0.063</a:t>
                      </a:r>
                    </a:p>
                  </a:txBody>
                  <a:tcPr marL="33838" marR="33838" marT="0" marB="0">
                    <a:lnL>
                      <a:noFill/>
                    </a:lnL>
                    <a:lnR>
                      <a:noFill/>
                    </a:lnR>
                    <a:lnT>
                      <a:noFill/>
                    </a:lnT>
                    <a:lnB>
                      <a:noFill/>
                    </a:lnB>
                    <a:noFill/>
                  </a:tcPr>
                </a:tc>
                <a:extLst>
                  <a:ext uri="{0D108BD9-81ED-4DB2-BD59-A6C34878D82A}">
                    <a16:rowId xmlns:a16="http://schemas.microsoft.com/office/drawing/2014/main" val="4249175299"/>
                  </a:ext>
                </a:extLst>
              </a:tr>
              <a:tr h="291381">
                <a:tc>
                  <a:txBody>
                    <a:bodyPr/>
                    <a:lstStyle/>
                    <a:p>
                      <a:pPr marL="27432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Hispanic</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7.9</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5.7</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200" dirty="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extLst>
                  <a:ext uri="{0D108BD9-81ED-4DB2-BD59-A6C34878D82A}">
                    <a16:rowId xmlns:a16="http://schemas.microsoft.com/office/drawing/2014/main" val="125448606"/>
                  </a:ext>
                </a:extLst>
              </a:tr>
              <a:tr h="291381">
                <a:tc>
                  <a:txBody>
                    <a:bodyPr/>
                    <a:lstStyle/>
                    <a:p>
                      <a:pPr marL="27432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Multiple</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14.4</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8.8</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200" dirty="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extLst>
                  <a:ext uri="{0D108BD9-81ED-4DB2-BD59-A6C34878D82A}">
                    <a16:rowId xmlns:a16="http://schemas.microsoft.com/office/drawing/2014/main" val="1244562800"/>
                  </a:ext>
                </a:extLst>
              </a:tr>
              <a:tr h="291381">
                <a:tc>
                  <a:txBody>
                    <a:bodyPr/>
                    <a:lstStyle/>
                    <a:p>
                      <a:pPr marL="27432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Other</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2.3</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3.6</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200" dirty="0">
                          <a:effectLst/>
                          <a:latin typeface="Aptos" panose="020B0004020202020204" pitchFamily="34" charset="0"/>
                          <a:ea typeface="Aptos" panose="020B0004020202020204" pitchFamily="34" charset="0"/>
                          <a:cs typeface="Times New Roman" panose="02020603050405020304" pitchFamily="18" charset="0"/>
                        </a:rPr>
                        <a:t> </a:t>
                      </a:r>
                    </a:p>
                  </a:txBody>
                  <a:tcPr marL="33838" marR="33838" marT="0" marB="0">
                    <a:lnL>
                      <a:noFill/>
                    </a:lnL>
                    <a:lnR>
                      <a:noFill/>
                    </a:lnR>
                    <a:lnT>
                      <a:noFill/>
                    </a:lnT>
                    <a:lnB>
                      <a:noFill/>
                    </a:lnB>
                    <a:noFill/>
                  </a:tcPr>
                </a:tc>
                <a:extLst>
                  <a:ext uri="{0D108BD9-81ED-4DB2-BD59-A6C34878D82A}">
                    <a16:rowId xmlns:a16="http://schemas.microsoft.com/office/drawing/2014/main" val="3003947896"/>
                  </a:ext>
                </a:extLst>
              </a:tr>
            </a:tbl>
          </a:graphicData>
        </a:graphic>
      </p:graphicFrame>
      <p:graphicFrame>
        <p:nvGraphicFramePr>
          <p:cNvPr id="5" name="Table 4">
            <a:extLst>
              <a:ext uri="{FF2B5EF4-FFF2-40B4-BE49-F238E27FC236}">
                <a16:creationId xmlns:a16="http://schemas.microsoft.com/office/drawing/2014/main" id="{1D6F4614-23BC-6962-D8B7-C21C831041F9}"/>
              </a:ext>
            </a:extLst>
          </p:cNvPr>
          <p:cNvGraphicFramePr>
            <a:graphicFrameLocks noGrp="1"/>
          </p:cNvGraphicFramePr>
          <p:nvPr>
            <p:extLst>
              <p:ext uri="{D42A27DB-BD31-4B8C-83A1-F6EECF244321}">
                <p14:modId xmlns:p14="http://schemas.microsoft.com/office/powerpoint/2010/main" val="2088879557"/>
              </p:ext>
            </p:extLst>
          </p:nvPr>
        </p:nvGraphicFramePr>
        <p:xfrm>
          <a:off x="5899713" y="1042117"/>
          <a:ext cx="5013113" cy="5120580"/>
        </p:xfrm>
        <a:graphic>
          <a:graphicData uri="http://schemas.openxmlformats.org/drawingml/2006/table">
            <a:tbl>
              <a:tblPr firstRow="1" firstCol="1" bandRow="1"/>
              <a:tblGrid>
                <a:gridCol w="2318780">
                  <a:extLst>
                    <a:ext uri="{9D8B030D-6E8A-4147-A177-3AD203B41FA5}">
                      <a16:colId xmlns:a16="http://schemas.microsoft.com/office/drawing/2014/main" val="4204093306"/>
                    </a:ext>
                  </a:extLst>
                </a:gridCol>
                <a:gridCol w="665679">
                  <a:extLst>
                    <a:ext uri="{9D8B030D-6E8A-4147-A177-3AD203B41FA5}">
                      <a16:colId xmlns:a16="http://schemas.microsoft.com/office/drawing/2014/main" val="837993385"/>
                    </a:ext>
                  </a:extLst>
                </a:gridCol>
                <a:gridCol w="832097">
                  <a:extLst>
                    <a:ext uri="{9D8B030D-6E8A-4147-A177-3AD203B41FA5}">
                      <a16:colId xmlns:a16="http://schemas.microsoft.com/office/drawing/2014/main" val="1014978484"/>
                    </a:ext>
                  </a:extLst>
                </a:gridCol>
                <a:gridCol w="1196557">
                  <a:extLst>
                    <a:ext uri="{9D8B030D-6E8A-4147-A177-3AD203B41FA5}">
                      <a16:colId xmlns:a16="http://schemas.microsoft.com/office/drawing/2014/main" val="1896652134"/>
                    </a:ext>
                  </a:extLst>
                </a:gridCol>
              </a:tblGrid>
              <a:tr h="638566">
                <a:tc>
                  <a:txBody>
                    <a:bodyPr/>
                    <a:lstStyle/>
                    <a:p>
                      <a:pPr marL="0" marR="0">
                        <a:lnSpc>
                          <a:spcPct val="107000"/>
                        </a:lnSpc>
                        <a:spcBef>
                          <a:spcPts val="0"/>
                        </a:spcBef>
                        <a:spcAft>
                          <a:spcPts val="0"/>
                        </a:spcAft>
                      </a:pP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2018 (%)</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2022 (%)</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p</a:t>
                      </a:r>
                    </a:p>
                  </a:txBody>
                  <a:tcPr marL="33838" marR="33838" marT="0" marB="0">
                    <a:lnL>
                      <a:noFill/>
                    </a:lnL>
                    <a:lnR>
                      <a:noFill/>
                    </a:lnR>
                    <a:lnT>
                      <a:noFill/>
                    </a:lnT>
                    <a:lnB>
                      <a:noFill/>
                    </a:lnB>
                    <a:noFill/>
                  </a:tcPr>
                </a:tc>
                <a:extLst>
                  <a:ext uri="{0D108BD9-81ED-4DB2-BD59-A6C34878D82A}">
                    <a16:rowId xmlns:a16="http://schemas.microsoft.com/office/drawing/2014/main" val="3672059631"/>
                  </a:ext>
                </a:extLst>
              </a:tr>
              <a:tr h="637599">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Education &lt;High School</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16.4</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13.8</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.418</a:t>
                      </a:r>
                    </a:p>
                  </a:txBody>
                  <a:tcPr marL="33838" marR="33838" marT="0" marB="0">
                    <a:lnL>
                      <a:noFill/>
                    </a:lnL>
                    <a:lnR>
                      <a:noFill/>
                    </a:lnR>
                    <a:lnT>
                      <a:noFill/>
                    </a:lnT>
                    <a:lnB>
                      <a:noFill/>
                    </a:lnB>
                    <a:noFill/>
                  </a:tcPr>
                </a:tc>
                <a:extLst>
                  <a:ext uri="{0D108BD9-81ED-4DB2-BD59-A6C34878D82A}">
                    <a16:rowId xmlns:a16="http://schemas.microsoft.com/office/drawing/2014/main" val="96695932"/>
                  </a:ext>
                </a:extLst>
              </a:tr>
              <a:tr h="357987">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Currently Homeless</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76.8</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79.5</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0.544</a:t>
                      </a:r>
                      <a:r>
                        <a:rPr lang="en-US" sz="1800" baseline="30000" dirty="0">
                          <a:effectLst/>
                          <a:latin typeface="Aptos" panose="020B0004020202020204" pitchFamily="34" charset="0"/>
                          <a:ea typeface="Aptos" panose="020B0004020202020204" pitchFamily="34" charset="0"/>
                          <a:cs typeface="Times New Roman" panose="02020603050405020304" pitchFamily="18" charset="0"/>
                        </a:rPr>
                        <a:t>b</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extLst>
                  <a:ext uri="{0D108BD9-81ED-4DB2-BD59-A6C34878D82A}">
                    <a16:rowId xmlns:a16="http://schemas.microsoft.com/office/drawing/2014/main" val="1940967206"/>
                  </a:ext>
                </a:extLst>
              </a:tr>
              <a:tr h="357987">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Currently insured</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84.5</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92.8</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i="1" dirty="0">
                          <a:effectLst/>
                          <a:latin typeface="Aptos" panose="020B0004020202020204" pitchFamily="34" charset="0"/>
                          <a:ea typeface="Aptos" panose="020B0004020202020204" pitchFamily="34" charset="0"/>
                          <a:cs typeface="Times New Roman" panose="02020603050405020304" pitchFamily="18" charset="0"/>
                        </a:rPr>
                        <a:t>0.007</a:t>
                      </a:r>
                      <a:endParaRPr lang="en-US" sz="2000" b="1"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extLst>
                  <a:ext uri="{0D108BD9-81ED-4DB2-BD59-A6C34878D82A}">
                    <a16:rowId xmlns:a16="http://schemas.microsoft.com/office/drawing/2014/main" val="1036586450"/>
                  </a:ext>
                </a:extLst>
              </a:tr>
              <a:tr h="357987">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Usual Source of Care</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83.1</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18.9</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0.562</a:t>
                      </a:r>
                      <a:r>
                        <a:rPr lang="en-US" sz="1800" baseline="30000" dirty="0">
                          <a:effectLst/>
                          <a:latin typeface="Aptos" panose="020B0004020202020204" pitchFamily="34" charset="0"/>
                          <a:ea typeface="Aptos" panose="020B0004020202020204" pitchFamily="34" charset="0"/>
                          <a:cs typeface="Times New Roman" panose="02020603050405020304" pitchFamily="18" charset="0"/>
                        </a:rPr>
                        <a:t>b</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extLst>
                  <a:ext uri="{0D108BD9-81ED-4DB2-BD59-A6C34878D82A}">
                    <a16:rowId xmlns:a16="http://schemas.microsoft.com/office/drawing/2014/main" val="1544849108"/>
                  </a:ext>
                </a:extLst>
              </a:tr>
              <a:tr h="728724">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Methamphetamine Use</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89.5</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95.9</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i="1" dirty="0">
                          <a:effectLst/>
                          <a:latin typeface="Aptos" panose="020B0004020202020204" pitchFamily="34" charset="0"/>
                          <a:ea typeface="Aptos" panose="020B0004020202020204" pitchFamily="34" charset="0"/>
                          <a:cs typeface="Times New Roman" panose="02020603050405020304" pitchFamily="18" charset="0"/>
                        </a:rPr>
                        <a:t>0.009</a:t>
                      </a:r>
                      <a:r>
                        <a:rPr lang="en-US" sz="2000" b="1" i="1" baseline="30000" dirty="0">
                          <a:effectLst/>
                          <a:latin typeface="Aptos" panose="020B0004020202020204" pitchFamily="34" charset="0"/>
                          <a:ea typeface="Aptos" panose="020B0004020202020204" pitchFamily="34" charset="0"/>
                          <a:cs typeface="Times New Roman" panose="02020603050405020304" pitchFamily="18" charset="0"/>
                        </a:rPr>
                        <a:t>b</a:t>
                      </a:r>
                      <a:endParaRPr lang="en-US" sz="2000" b="1"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extLst>
                  <a:ext uri="{0D108BD9-81ED-4DB2-BD59-A6C34878D82A}">
                    <a16:rowId xmlns:a16="http://schemas.microsoft.com/office/drawing/2014/main" val="3092649950"/>
                  </a:ext>
                </a:extLst>
              </a:tr>
              <a:tr h="379935">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Syringe Exchange</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86.7</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81.1</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0.201</a:t>
                      </a:r>
                      <a:r>
                        <a:rPr lang="en-US" sz="1800" baseline="30000" dirty="0">
                          <a:effectLst/>
                          <a:latin typeface="Aptos" panose="020B0004020202020204" pitchFamily="34" charset="0"/>
                          <a:ea typeface="Aptos" panose="020B0004020202020204" pitchFamily="34" charset="0"/>
                          <a:cs typeface="Times New Roman" panose="02020603050405020304" pitchFamily="18" charset="0"/>
                        </a:rPr>
                        <a:t>b</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extLst>
                  <a:ext uri="{0D108BD9-81ED-4DB2-BD59-A6C34878D82A}">
                    <a16:rowId xmlns:a16="http://schemas.microsoft.com/office/drawing/2014/main" val="3126442182"/>
                  </a:ext>
                </a:extLst>
              </a:tr>
              <a:tr h="509959">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Drug Treatment</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a:effectLst/>
                          <a:latin typeface="Aptos" panose="020B0004020202020204" pitchFamily="34" charset="0"/>
                          <a:ea typeface="Aptos" panose="020B0004020202020204" pitchFamily="34" charset="0"/>
                          <a:cs typeface="Times New Roman" panose="02020603050405020304" pitchFamily="18" charset="0"/>
                        </a:rPr>
                        <a:t>57.6</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a:effectLst/>
                          <a:latin typeface="Aptos" panose="020B0004020202020204" pitchFamily="34" charset="0"/>
                          <a:ea typeface="Aptos" panose="020B0004020202020204" pitchFamily="34" charset="0"/>
                          <a:cs typeface="Times New Roman" panose="02020603050405020304" pitchFamily="18" charset="0"/>
                        </a:rPr>
                        <a:t>35.7</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i="1" dirty="0">
                          <a:effectLst/>
                          <a:latin typeface="Aptos" panose="020B0004020202020204" pitchFamily="34" charset="0"/>
                          <a:ea typeface="Aptos" panose="020B0004020202020204" pitchFamily="34" charset="0"/>
                          <a:cs typeface="Times New Roman" panose="02020603050405020304" pitchFamily="18" charset="0"/>
                        </a:rPr>
                        <a:t>&lt;0.001</a:t>
                      </a:r>
                      <a:r>
                        <a:rPr lang="en-US" sz="2000" b="1" i="1" baseline="30000" dirty="0">
                          <a:effectLst/>
                          <a:latin typeface="Aptos" panose="020B0004020202020204" pitchFamily="34" charset="0"/>
                          <a:ea typeface="Aptos" panose="020B0004020202020204" pitchFamily="34" charset="0"/>
                          <a:cs typeface="Times New Roman" panose="02020603050405020304" pitchFamily="18" charset="0"/>
                        </a:rPr>
                        <a:t>b</a:t>
                      </a:r>
                      <a:endParaRPr lang="en-US" sz="2000" b="1"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extLst>
                  <a:ext uri="{0D108BD9-81ED-4DB2-BD59-A6C34878D82A}">
                    <a16:rowId xmlns:a16="http://schemas.microsoft.com/office/drawing/2014/main" val="2490545809"/>
                  </a:ext>
                </a:extLst>
              </a:tr>
              <a:tr h="404381">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MOUD</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a:effectLst/>
                          <a:latin typeface="Aptos" panose="020B0004020202020204" pitchFamily="34" charset="0"/>
                          <a:ea typeface="Aptos" panose="020B0004020202020204" pitchFamily="34" charset="0"/>
                          <a:cs typeface="Times New Roman" panose="02020603050405020304" pitchFamily="18" charset="0"/>
                        </a:rPr>
                        <a:t>63.0</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a:effectLst/>
                          <a:latin typeface="Aptos" panose="020B0004020202020204" pitchFamily="34" charset="0"/>
                          <a:ea typeface="Aptos" panose="020B0004020202020204" pitchFamily="34" charset="0"/>
                          <a:cs typeface="Times New Roman" panose="02020603050405020304" pitchFamily="18" charset="0"/>
                        </a:rPr>
                        <a:t>49.7</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2000" b="1" i="1" dirty="0">
                          <a:effectLst/>
                          <a:latin typeface="Aptos" panose="020B0004020202020204" pitchFamily="34" charset="0"/>
                          <a:ea typeface="Aptos" panose="020B0004020202020204" pitchFamily="34" charset="0"/>
                          <a:cs typeface="Times New Roman" panose="02020603050405020304" pitchFamily="18" charset="0"/>
                        </a:rPr>
                        <a:t>0.004</a:t>
                      </a:r>
                      <a:endParaRPr lang="en-US" sz="2000" b="1"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extLst>
                  <a:ext uri="{0D108BD9-81ED-4DB2-BD59-A6C34878D82A}">
                    <a16:rowId xmlns:a16="http://schemas.microsoft.com/office/drawing/2014/main" val="1438074763"/>
                  </a:ext>
                </a:extLst>
              </a:tr>
              <a:tr h="421042">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Gonorrhea or Syphilis</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5.6</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a:effectLst/>
                          <a:latin typeface="Aptos" panose="020B0004020202020204" pitchFamily="34" charset="0"/>
                          <a:ea typeface="Aptos" panose="020B0004020202020204" pitchFamily="34" charset="0"/>
                          <a:cs typeface="Times New Roman" panose="02020603050405020304" pitchFamily="18" charset="0"/>
                        </a:rPr>
                        <a:t>7.1</a:t>
                      </a:r>
                    </a:p>
                  </a:txBody>
                  <a:tcPr marL="33838" marR="33838" marT="0" marB="0">
                    <a:lnL>
                      <a:noFill/>
                    </a:lnL>
                    <a:lnR>
                      <a:noFill/>
                    </a:lnR>
                    <a:lnT>
                      <a:noFill/>
                    </a:lnT>
                    <a:lnB>
                      <a:noFill/>
                    </a:lnB>
                    <a:noFill/>
                  </a:tcPr>
                </a:tc>
                <a:tc>
                  <a:txBody>
                    <a:bodyPr/>
                    <a:lstStyle/>
                    <a:p>
                      <a:pPr marL="0" marR="0">
                        <a:lnSpc>
                          <a:spcPct val="107000"/>
                        </a:lnSpc>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0.580</a:t>
                      </a:r>
                      <a:r>
                        <a:rPr lang="en-US" sz="1800" baseline="30000" dirty="0">
                          <a:effectLst/>
                          <a:latin typeface="Aptos" panose="020B0004020202020204" pitchFamily="34" charset="0"/>
                          <a:ea typeface="Aptos" panose="020B0004020202020204" pitchFamily="34" charset="0"/>
                          <a:cs typeface="Times New Roman" panose="02020603050405020304" pitchFamily="18" charset="0"/>
                        </a:rPr>
                        <a:t>b</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a:noFill/>
                    </a:lnB>
                    <a:noFill/>
                  </a:tcPr>
                </a:tc>
                <a:extLst>
                  <a:ext uri="{0D108BD9-81ED-4DB2-BD59-A6C34878D82A}">
                    <a16:rowId xmlns:a16="http://schemas.microsoft.com/office/drawing/2014/main" val="763873994"/>
                  </a:ext>
                </a:extLst>
              </a:tr>
              <a:tr h="323883">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Transactional Sex</a:t>
                      </a:r>
                    </a:p>
                  </a:txBody>
                  <a:tcPr marL="33838" marR="33838" marT="0" marB="0">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11.0</a:t>
                      </a:r>
                    </a:p>
                  </a:txBody>
                  <a:tcPr marL="33838" marR="33838" marT="0" marB="0">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24.5</a:t>
                      </a:r>
                    </a:p>
                  </a:txBody>
                  <a:tcPr marL="33838" marR="33838" marT="0" marB="0">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2000" b="1" i="1" dirty="0">
                          <a:effectLst/>
                          <a:latin typeface="Aptos" panose="020B0004020202020204" pitchFamily="34" charset="0"/>
                          <a:ea typeface="Aptos" panose="020B0004020202020204" pitchFamily="34" charset="0"/>
                          <a:cs typeface="Times New Roman" panose="02020603050405020304" pitchFamily="18" charset="0"/>
                        </a:rPr>
                        <a:t>&lt;0.001</a:t>
                      </a:r>
                      <a:endParaRPr lang="en-US" sz="2000" b="1" dirty="0">
                        <a:effectLst/>
                        <a:latin typeface="Aptos" panose="020B0004020202020204" pitchFamily="34" charset="0"/>
                        <a:ea typeface="Aptos" panose="020B0004020202020204" pitchFamily="34" charset="0"/>
                        <a:cs typeface="Times New Roman" panose="02020603050405020304" pitchFamily="18" charset="0"/>
                      </a:endParaRPr>
                    </a:p>
                  </a:txBody>
                  <a:tcPr marL="33838" marR="33838" marT="0" marB="0">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9358504"/>
                  </a:ext>
                </a:extLst>
              </a:tr>
            </a:tbl>
          </a:graphicData>
        </a:graphic>
      </p:graphicFrame>
      <p:sp>
        <p:nvSpPr>
          <p:cNvPr id="6" name="TextBox 5">
            <a:extLst>
              <a:ext uri="{FF2B5EF4-FFF2-40B4-BE49-F238E27FC236}">
                <a16:creationId xmlns:a16="http://schemas.microsoft.com/office/drawing/2014/main" id="{CC2AA769-3B68-A596-7FFA-2BDEAD22A9D8}"/>
              </a:ext>
            </a:extLst>
          </p:cNvPr>
          <p:cNvSpPr txBox="1"/>
          <p:nvPr/>
        </p:nvSpPr>
        <p:spPr>
          <a:xfrm>
            <a:off x="155787" y="126950"/>
            <a:ext cx="11430000" cy="937629"/>
          </a:xfrm>
          <a:prstGeom prst="rect">
            <a:avLst/>
          </a:prstGeom>
          <a:noFill/>
        </p:spPr>
        <p:txBody>
          <a:bodyPr wrap="square" rtlCol="0">
            <a:spAutoFit/>
          </a:bodyPr>
          <a:lstStyle/>
          <a:p>
            <a:pPr marL="0" marR="0" algn="l" rtl="0" eaLnBrk="1" fontAlgn="b" latinLnBrk="0" hangingPunct="1">
              <a:lnSpc>
                <a:spcPct val="107000"/>
              </a:lnSpc>
              <a:spcBef>
                <a:spcPts val="0"/>
              </a:spcBef>
              <a:spcAft>
                <a:spcPts val="0"/>
              </a:spcAft>
            </a:pPr>
            <a:r>
              <a:rPr lang="en-US" sz="2800" b="1" i="0" u="none" strike="noStrike" kern="1200" dirty="0">
                <a:solidFill>
                  <a:srgbClr val="585E60"/>
                </a:solidFill>
                <a:effectLst/>
                <a:latin typeface="+mj-lt"/>
                <a:ea typeface="Aptos" panose="020B0004020202020204" pitchFamily="34" charset="0"/>
                <a:cs typeface="Times New Roman" panose="02020603050405020304" pitchFamily="18" charset="0"/>
              </a:rPr>
              <a:t>Characteristics of HIV negative respondents indicated for PrEP in the Portland, OR MSA in 2018 (n=354) and 2022 (n=196)</a:t>
            </a:r>
            <a:endParaRPr lang="en-US" sz="2800" dirty="0">
              <a:latin typeface="+mj-lt"/>
            </a:endParaRPr>
          </a:p>
        </p:txBody>
      </p:sp>
    </p:spTree>
    <p:extLst>
      <p:ext uri="{BB962C8B-B14F-4D97-AF65-F5344CB8AC3E}">
        <p14:creationId xmlns:p14="http://schemas.microsoft.com/office/powerpoint/2010/main" val="4074405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34804" y="199337"/>
            <a:ext cx="8475368" cy="646331"/>
          </a:xfrm>
          <a:prstGeom prst="rect">
            <a:avLst/>
          </a:prstGeom>
          <a:noFill/>
        </p:spPr>
        <p:txBody>
          <a:bodyPr wrap="square" rtlCol="0">
            <a:spAutoFit/>
          </a:bodyPr>
          <a:lstStyle/>
          <a:p>
            <a:pPr>
              <a:lnSpc>
                <a:spcPct val="90000"/>
              </a:lnSpc>
              <a:spcAft>
                <a:spcPts val="800"/>
              </a:spcAft>
            </a:pPr>
            <a:r>
              <a:rPr lang="en-US" sz="4000" dirty="0">
                <a:solidFill>
                  <a:schemeClr val="tx1">
                    <a:lumMod val="50000"/>
                  </a:schemeClr>
                </a:solidFill>
                <a:latin typeface="Lato Regular"/>
                <a:cs typeface="Lato Regular"/>
              </a:rPr>
              <a:t>PrEP Indications, 2018 and 2022 </a:t>
            </a:r>
          </a:p>
        </p:txBody>
      </p:sp>
      <p:sp>
        <p:nvSpPr>
          <p:cNvPr id="5" name="Slide Number Placeholder 5"/>
          <p:cNvSpPr>
            <a:spLocks noGrp="1"/>
          </p:cNvSpPr>
          <p:nvPr/>
        </p:nvSpPr>
        <p:spPr>
          <a:xfrm>
            <a:off x="434804" y="6110488"/>
            <a:ext cx="788457" cy="486833"/>
          </a:xfrm>
          <a:prstGeom prst="rect">
            <a:avLst/>
          </a:prstGeom>
        </p:spPr>
        <p:txBody>
          <a:bodyPr vert="horz" lIns="121920" tIns="60960" rIns="121920" bIns="6096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0D8DC690-D67A-F74D-BCD2-F9DF799469F9}" type="slidenum">
              <a:rPr lang="en-US" sz="1600"/>
              <a:t>9</a:t>
            </a:fld>
            <a:endParaRPr lang="en-US" sz="1600" dirty="0"/>
          </a:p>
        </p:txBody>
      </p:sp>
      <p:sp>
        <p:nvSpPr>
          <p:cNvPr id="3" name="TextBox 2">
            <a:extLst>
              <a:ext uri="{FF2B5EF4-FFF2-40B4-BE49-F238E27FC236}">
                <a16:creationId xmlns:a16="http://schemas.microsoft.com/office/drawing/2014/main" id="{EA9F7C5A-F57B-B3E4-92C4-2FEEACB39F74}"/>
              </a:ext>
            </a:extLst>
          </p:cNvPr>
          <p:cNvSpPr txBox="1"/>
          <p:nvPr/>
        </p:nvSpPr>
        <p:spPr>
          <a:xfrm>
            <a:off x="4822088" y="908080"/>
            <a:ext cx="2066110" cy="830997"/>
          </a:xfrm>
          <a:prstGeom prst="rect">
            <a:avLst/>
          </a:prstGeom>
          <a:noFill/>
          <a:ln>
            <a:solidFill>
              <a:schemeClr val="tx2">
                <a:lumMod val="50000"/>
              </a:schemeClr>
            </a:solidFill>
          </a:ln>
        </p:spPr>
        <p:txBody>
          <a:bodyPr wrap="square" rtlCol="0">
            <a:spAutoFit/>
          </a:bodyPr>
          <a:lstStyle/>
          <a:p>
            <a:pPr algn="ctr"/>
            <a:r>
              <a:rPr lang="en-US" sz="2400" b="1" dirty="0"/>
              <a:t>Total Sample </a:t>
            </a:r>
            <a:r>
              <a:rPr lang="en-US" sz="2400" dirty="0"/>
              <a:t>n= 865</a:t>
            </a:r>
          </a:p>
        </p:txBody>
      </p:sp>
      <p:sp>
        <p:nvSpPr>
          <p:cNvPr id="7" name="TextBox 6">
            <a:extLst>
              <a:ext uri="{FF2B5EF4-FFF2-40B4-BE49-F238E27FC236}">
                <a16:creationId xmlns:a16="http://schemas.microsoft.com/office/drawing/2014/main" id="{E918DCE0-9FFE-4E9C-3F36-B5661F0C7E24}"/>
              </a:ext>
            </a:extLst>
          </p:cNvPr>
          <p:cNvSpPr txBox="1"/>
          <p:nvPr/>
        </p:nvSpPr>
        <p:spPr>
          <a:xfrm>
            <a:off x="7760474" y="1336769"/>
            <a:ext cx="3749504" cy="1015663"/>
          </a:xfrm>
          <a:prstGeom prst="rect">
            <a:avLst/>
          </a:prstGeom>
          <a:noFill/>
          <a:ln>
            <a:solidFill>
              <a:schemeClr val="tx2">
                <a:lumMod val="50000"/>
              </a:schemeClr>
            </a:solidFill>
          </a:ln>
        </p:spPr>
        <p:txBody>
          <a:bodyPr wrap="square" rtlCol="0">
            <a:spAutoFit/>
          </a:bodyPr>
          <a:lstStyle/>
          <a:p>
            <a:pPr algn="ctr"/>
            <a:r>
              <a:rPr lang="en-US" sz="2000" dirty="0"/>
              <a:t>Excluded</a:t>
            </a:r>
          </a:p>
          <a:p>
            <a:pPr algn="ctr"/>
            <a:r>
              <a:rPr lang="en-US" sz="2000" dirty="0"/>
              <a:t>HIV Positive n=15</a:t>
            </a:r>
          </a:p>
          <a:p>
            <a:pPr algn="ctr"/>
            <a:r>
              <a:rPr lang="en-US" sz="2000" dirty="0"/>
              <a:t>Status Unknown n =133</a:t>
            </a:r>
          </a:p>
        </p:txBody>
      </p:sp>
      <p:sp>
        <p:nvSpPr>
          <p:cNvPr id="9" name="TextBox 8">
            <a:extLst>
              <a:ext uri="{FF2B5EF4-FFF2-40B4-BE49-F238E27FC236}">
                <a16:creationId xmlns:a16="http://schemas.microsoft.com/office/drawing/2014/main" id="{C2D2252E-3123-7ABA-4B47-2A188DD2F26D}"/>
              </a:ext>
            </a:extLst>
          </p:cNvPr>
          <p:cNvSpPr txBox="1"/>
          <p:nvPr/>
        </p:nvSpPr>
        <p:spPr>
          <a:xfrm>
            <a:off x="4584790" y="6002518"/>
            <a:ext cx="2628900" cy="461665"/>
          </a:xfrm>
          <a:prstGeom prst="rect">
            <a:avLst/>
          </a:prstGeom>
          <a:noFill/>
          <a:ln>
            <a:solidFill>
              <a:schemeClr val="tx1">
                <a:lumMod val="50000"/>
              </a:schemeClr>
            </a:solidFill>
          </a:ln>
        </p:spPr>
        <p:txBody>
          <a:bodyPr wrap="square" rtlCol="0">
            <a:spAutoFit/>
          </a:bodyPr>
          <a:lstStyle/>
          <a:p>
            <a:pPr algn="ctr"/>
            <a:r>
              <a:rPr lang="en-US" sz="2400" b="1" dirty="0"/>
              <a:t>Both</a:t>
            </a:r>
          </a:p>
        </p:txBody>
      </p:sp>
      <p:sp>
        <p:nvSpPr>
          <p:cNvPr id="10" name="TextBox 9">
            <a:extLst>
              <a:ext uri="{FF2B5EF4-FFF2-40B4-BE49-F238E27FC236}">
                <a16:creationId xmlns:a16="http://schemas.microsoft.com/office/drawing/2014/main" id="{0C27AEB4-BE3F-07C5-230A-7F0F42345149}"/>
              </a:ext>
            </a:extLst>
          </p:cNvPr>
          <p:cNvSpPr txBox="1"/>
          <p:nvPr/>
        </p:nvSpPr>
        <p:spPr>
          <a:xfrm>
            <a:off x="4554753" y="3051371"/>
            <a:ext cx="2628900" cy="830997"/>
          </a:xfrm>
          <a:prstGeom prst="rect">
            <a:avLst/>
          </a:prstGeom>
          <a:noFill/>
          <a:ln>
            <a:solidFill>
              <a:schemeClr val="tx2">
                <a:lumMod val="50000"/>
              </a:schemeClr>
            </a:solidFill>
          </a:ln>
        </p:spPr>
        <p:txBody>
          <a:bodyPr wrap="square" rtlCol="0">
            <a:spAutoFit/>
          </a:bodyPr>
          <a:lstStyle/>
          <a:p>
            <a:pPr algn="ctr"/>
            <a:r>
              <a:rPr lang="en-US" sz="2400" b="1" dirty="0"/>
              <a:t>PrEP Indicated </a:t>
            </a:r>
            <a:r>
              <a:rPr lang="en-US" sz="2400" dirty="0"/>
              <a:t>n=550</a:t>
            </a:r>
          </a:p>
        </p:txBody>
      </p:sp>
      <p:sp>
        <p:nvSpPr>
          <p:cNvPr id="11" name="TextBox 10">
            <a:extLst>
              <a:ext uri="{FF2B5EF4-FFF2-40B4-BE49-F238E27FC236}">
                <a16:creationId xmlns:a16="http://schemas.microsoft.com/office/drawing/2014/main" id="{8B843ED3-073A-8132-AE4D-0399BD45ACC5}"/>
              </a:ext>
            </a:extLst>
          </p:cNvPr>
          <p:cNvSpPr txBox="1"/>
          <p:nvPr/>
        </p:nvSpPr>
        <p:spPr>
          <a:xfrm>
            <a:off x="4584790" y="4516547"/>
            <a:ext cx="2628900" cy="461665"/>
          </a:xfrm>
          <a:prstGeom prst="rect">
            <a:avLst/>
          </a:prstGeom>
          <a:noFill/>
          <a:ln>
            <a:solidFill>
              <a:schemeClr val="tx1">
                <a:lumMod val="50000"/>
              </a:schemeClr>
            </a:solidFill>
          </a:ln>
        </p:spPr>
        <p:txBody>
          <a:bodyPr wrap="square" rtlCol="0">
            <a:spAutoFit/>
          </a:bodyPr>
          <a:lstStyle/>
          <a:p>
            <a:pPr algn="ctr"/>
            <a:r>
              <a:rPr lang="en-US" sz="2400" b="1" dirty="0"/>
              <a:t>Injection Indication</a:t>
            </a:r>
          </a:p>
        </p:txBody>
      </p:sp>
      <p:sp>
        <p:nvSpPr>
          <p:cNvPr id="12" name="TextBox 11">
            <a:extLst>
              <a:ext uri="{FF2B5EF4-FFF2-40B4-BE49-F238E27FC236}">
                <a16:creationId xmlns:a16="http://schemas.microsoft.com/office/drawing/2014/main" id="{FF1BF719-D542-8F0D-8FAD-704810EE0C4F}"/>
              </a:ext>
            </a:extLst>
          </p:cNvPr>
          <p:cNvSpPr txBox="1"/>
          <p:nvPr/>
        </p:nvSpPr>
        <p:spPr>
          <a:xfrm>
            <a:off x="4584790" y="5274300"/>
            <a:ext cx="2628900" cy="461665"/>
          </a:xfrm>
          <a:prstGeom prst="rect">
            <a:avLst/>
          </a:prstGeom>
          <a:noFill/>
          <a:ln>
            <a:solidFill>
              <a:schemeClr val="tx1">
                <a:lumMod val="50000"/>
              </a:schemeClr>
            </a:solidFill>
          </a:ln>
        </p:spPr>
        <p:txBody>
          <a:bodyPr wrap="square" rtlCol="0">
            <a:spAutoFit/>
          </a:bodyPr>
          <a:lstStyle/>
          <a:p>
            <a:pPr algn="ctr"/>
            <a:r>
              <a:rPr lang="en-US" sz="2400" b="1" dirty="0"/>
              <a:t>Sex Indication</a:t>
            </a:r>
          </a:p>
        </p:txBody>
      </p:sp>
      <p:sp>
        <p:nvSpPr>
          <p:cNvPr id="13" name="TextBox 12">
            <a:extLst>
              <a:ext uri="{FF2B5EF4-FFF2-40B4-BE49-F238E27FC236}">
                <a16:creationId xmlns:a16="http://schemas.microsoft.com/office/drawing/2014/main" id="{2DB36C00-9E98-C0B9-A87C-BD5FA3653627}"/>
              </a:ext>
            </a:extLst>
          </p:cNvPr>
          <p:cNvSpPr txBox="1"/>
          <p:nvPr/>
        </p:nvSpPr>
        <p:spPr>
          <a:xfrm>
            <a:off x="4826272" y="1936934"/>
            <a:ext cx="2085862" cy="830997"/>
          </a:xfrm>
          <a:prstGeom prst="rect">
            <a:avLst/>
          </a:prstGeom>
          <a:noFill/>
          <a:ln>
            <a:solidFill>
              <a:schemeClr val="tx2">
                <a:lumMod val="50000"/>
              </a:schemeClr>
            </a:solidFill>
          </a:ln>
        </p:spPr>
        <p:txBody>
          <a:bodyPr wrap="square" rtlCol="0">
            <a:spAutoFit/>
          </a:bodyPr>
          <a:lstStyle/>
          <a:p>
            <a:pPr algn="ctr"/>
            <a:r>
              <a:rPr lang="en-US" sz="2400" b="1" dirty="0"/>
              <a:t>HIV Negative </a:t>
            </a:r>
            <a:r>
              <a:rPr lang="en-US" sz="2400" dirty="0"/>
              <a:t>n= 717</a:t>
            </a:r>
          </a:p>
        </p:txBody>
      </p:sp>
      <p:sp>
        <p:nvSpPr>
          <p:cNvPr id="14" name="TextBox 13">
            <a:extLst>
              <a:ext uri="{FF2B5EF4-FFF2-40B4-BE49-F238E27FC236}">
                <a16:creationId xmlns:a16="http://schemas.microsoft.com/office/drawing/2014/main" id="{45838EE4-2954-AD73-5793-722EECD9B973}"/>
              </a:ext>
            </a:extLst>
          </p:cNvPr>
          <p:cNvSpPr txBox="1"/>
          <p:nvPr/>
        </p:nvSpPr>
        <p:spPr>
          <a:xfrm>
            <a:off x="1329920" y="3351244"/>
            <a:ext cx="2628900" cy="830997"/>
          </a:xfrm>
          <a:prstGeom prst="rect">
            <a:avLst/>
          </a:prstGeom>
          <a:solidFill>
            <a:schemeClr val="accent1">
              <a:lumMod val="20000"/>
              <a:lumOff val="80000"/>
            </a:schemeClr>
          </a:solidFill>
        </p:spPr>
        <p:txBody>
          <a:bodyPr wrap="square" rtlCol="0">
            <a:spAutoFit/>
          </a:bodyPr>
          <a:lstStyle/>
          <a:p>
            <a:pPr algn="ctr"/>
            <a:r>
              <a:rPr lang="en-US" sz="2400" b="1" dirty="0"/>
              <a:t>2018</a:t>
            </a:r>
          </a:p>
          <a:p>
            <a:pPr algn="ctr"/>
            <a:r>
              <a:rPr lang="en-US" sz="2400" dirty="0"/>
              <a:t>n=354</a:t>
            </a:r>
          </a:p>
        </p:txBody>
      </p:sp>
      <p:sp>
        <p:nvSpPr>
          <p:cNvPr id="15" name="TextBox 14">
            <a:extLst>
              <a:ext uri="{FF2B5EF4-FFF2-40B4-BE49-F238E27FC236}">
                <a16:creationId xmlns:a16="http://schemas.microsoft.com/office/drawing/2014/main" id="{C1054BF5-D8D4-00F9-07BB-9E7D4AF39EB3}"/>
              </a:ext>
            </a:extLst>
          </p:cNvPr>
          <p:cNvSpPr txBox="1"/>
          <p:nvPr/>
        </p:nvSpPr>
        <p:spPr>
          <a:xfrm>
            <a:off x="7921211" y="3302816"/>
            <a:ext cx="2628900" cy="830997"/>
          </a:xfrm>
          <a:prstGeom prst="rect">
            <a:avLst/>
          </a:prstGeom>
          <a:solidFill>
            <a:schemeClr val="accent1">
              <a:lumMod val="20000"/>
              <a:lumOff val="80000"/>
            </a:schemeClr>
          </a:solidFill>
        </p:spPr>
        <p:txBody>
          <a:bodyPr wrap="square" rtlCol="0">
            <a:spAutoFit/>
          </a:bodyPr>
          <a:lstStyle/>
          <a:p>
            <a:pPr algn="ctr"/>
            <a:r>
              <a:rPr lang="en-US" sz="2400" b="1" dirty="0"/>
              <a:t>2022</a:t>
            </a:r>
          </a:p>
          <a:p>
            <a:pPr algn="ctr"/>
            <a:r>
              <a:rPr lang="en-US" sz="2400" dirty="0"/>
              <a:t>n=196</a:t>
            </a:r>
          </a:p>
        </p:txBody>
      </p:sp>
      <p:grpSp>
        <p:nvGrpSpPr>
          <p:cNvPr id="19" name="Group 18">
            <a:extLst>
              <a:ext uri="{FF2B5EF4-FFF2-40B4-BE49-F238E27FC236}">
                <a16:creationId xmlns:a16="http://schemas.microsoft.com/office/drawing/2014/main" id="{0BADF98B-4610-3B67-C718-DC1380FBBA52}"/>
              </a:ext>
            </a:extLst>
          </p:cNvPr>
          <p:cNvGrpSpPr/>
          <p:nvPr/>
        </p:nvGrpSpPr>
        <p:grpSpPr>
          <a:xfrm>
            <a:off x="7921211" y="4516547"/>
            <a:ext cx="2654008" cy="1947637"/>
            <a:chOff x="1399226" y="4364147"/>
            <a:chExt cx="2654008" cy="1947637"/>
          </a:xfrm>
        </p:grpSpPr>
        <p:sp>
          <p:nvSpPr>
            <p:cNvPr id="16" name="TextBox 15">
              <a:extLst>
                <a:ext uri="{FF2B5EF4-FFF2-40B4-BE49-F238E27FC236}">
                  <a16:creationId xmlns:a16="http://schemas.microsoft.com/office/drawing/2014/main" id="{3111D07D-C828-387E-AD3B-34C35DE69D7F}"/>
                </a:ext>
              </a:extLst>
            </p:cNvPr>
            <p:cNvSpPr txBox="1"/>
            <p:nvPr/>
          </p:nvSpPr>
          <p:spPr>
            <a:xfrm>
              <a:off x="1424334" y="4364147"/>
              <a:ext cx="2628900" cy="461665"/>
            </a:xfrm>
            <a:prstGeom prst="rect">
              <a:avLst/>
            </a:prstGeom>
            <a:solidFill>
              <a:schemeClr val="accent1">
                <a:lumMod val="20000"/>
                <a:lumOff val="80000"/>
              </a:schemeClr>
            </a:solidFill>
          </p:spPr>
          <p:txBody>
            <a:bodyPr wrap="square" rtlCol="0">
              <a:spAutoFit/>
            </a:bodyPr>
            <a:lstStyle/>
            <a:p>
              <a:pPr algn="ctr"/>
              <a:r>
                <a:rPr lang="en-US" sz="2400" dirty="0"/>
                <a:t>n=164 (84%)</a:t>
              </a:r>
            </a:p>
          </p:txBody>
        </p:sp>
        <p:sp>
          <p:nvSpPr>
            <p:cNvPr id="17" name="TextBox 16">
              <a:extLst>
                <a:ext uri="{FF2B5EF4-FFF2-40B4-BE49-F238E27FC236}">
                  <a16:creationId xmlns:a16="http://schemas.microsoft.com/office/drawing/2014/main" id="{27D06448-FBD6-182B-E0DB-4305175B621E}"/>
                </a:ext>
              </a:extLst>
            </p:cNvPr>
            <p:cNvSpPr txBox="1"/>
            <p:nvPr/>
          </p:nvSpPr>
          <p:spPr>
            <a:xfrm>
              <a:off x="1399226" y="5121900"/>
              <a:ext cx="2654007" cy="461665"/>
            </a:xfrm>
            <a:prstGeom prst="rect">
              <a:avLst/>
            </a:prstGeom>
            <a:solidFill>
              <a:schemeClr val="accent1">
                <a:lumMod val="20000"/>
                <a:lumOff val="80000"/>
              </a:schemeClr>
            </a:solidFill>
          </p:spPr>
          <p:txBody>
            <a:bodyPr wrap="square" rtlCol="0">
              <a:spAutoFit/>
            </a:bodyPr>
            <a:lstStyle/>
            <a:p>
              <a:pPr algn="ctr"/>
              <a:r>
                <a:rPr lang="en-US" sz="2400" dirty="0"/>
                <a:t>n=103	(53%)</a:t>
              </a:r>
            </a:p>
          </p:txBody>
        </p:sp>
        <p:sp>
          <p:nvSpPr>
            <p:cNvPr id="18" name="TextBox 17">
              <a:extLst>
                <a:ext uri="{FF2B5EF4-FFF2-40B4-BE49-F238E27FC236}">
                  <a16:creationId xmlns:a16="http://schemas.microsoft.com/office/drawing/2014/main" id="{1BDD5C04-8F75-7306-D959-6BCB16402B6C}"/>
                </a:ext>
              </a:extLst>
            </p:cNvPr>
            <p:cNvSpPr txBox="1"/>
            <p:nvPr/>
          </p:nvSpPr>
          <p:spPr>
            <a:xfrm>
              <a:off x="1424334" y="5850119"/>
              <a:ext cx="2628900" cy="461665"/>
            </a:xfrm>
            <a:prstGeom prst="rect">
              <a:avLst/>
            </a:prstGeom>
            <a:solidFill>
              <a:schemeClr val="accent1">
                <a:lumMod val="20000"/>
                <a:lumOff val="80000"/>
              </a:schemeClr>
            </a:solidFill>
          </p:spPr>
          <p:txBody>
            <a:bodyPr wrap="square" rtlCol="0">
              <a:spAutoFit/>
            </a:bodyPr>
            <a:lstStyle/>
            <a:p>
              <a:pPr algn="ctr"/>
              <a:r>
                <a:rPr lang="en-US" sz="2400" dirty="0"/>
                <a:t>n= 71	(36%)</a:t>
              </a:r>
            </a:p>
          </p:txBody>
        </p:sp>
      </p:grpSp>
      <p:grpSp>
        <p:nvGrpSpPr>
          <p:cNvPr id="20" name="Group 19">
            <a:extLst>
              <a:ext uri="{FF2B5EF4-FFF2-40B4-BE49-F238E27FC236}">
                <a16:creationId xmlns:a16="http://schemas.microsoft.com/office/drawing/2014/main" id="{9063457A-03C0-C7E3-CA2D-165A9DC90A8E}"/>
              </a:ext>
            </a:extLst>
          </p:cNvPr>
          <p:cNvGrpSpPr/>
          <p:nvPr/>
        </p:nvGrpSpPr>
        <p:grpSpPr>
          <a:xfrm>
            <a:off x="1307913" y="4531313"/>
            <a:ext cx="2654008" cy="1927805"/>
            <a:chOff x="1399226" y="4364147"/>
            <a:chExt cx="2654008" cy="1927805"/>
          </a:xfrm>
        </p:grpSpPr>
        <p:sp>
          <p:nvSpPr>
            <p:cNvPr id="21" name="TextBox 20">
              <a:extLst>
                <a:ext uri="{FF2B5EF4-FFF2-40B4-BE49-F238E27FC236}">
                  <a16:creationId xmlns:a16="http://schemas.microsoft.com/office/drawing/2014/main" id="{38488AC7-9E0D-C62E-4749-DD2E80FBD133}"/>
                </a:ext>
              </a:extLst>
            </p:cNvPr>
            <p:cNvSpPr txBox="1"/>
            <p:nvPr/>
          </p:nvSpPr>
          <p:spPr>
            <a:xfrm>
              <a:off x="1424334" y="4364147"/>
              <a:ext cx="2628900" cy="461665"/>
            </a:xfrm>
            <a:prstGeom prst="rect">
              <a:avLst/>
            </a:prstGeom>
            <a:solidFill>
              <a:schemeClr val="accent1">
                <a:lumMod val="20000"/>
                <a:lumOff val="80000"/>
              </a:schemeClr>
            </a:solidFill>
          </p:spPr>
          <p:txBody>
            <a:bodyPr wrap="square" rtlCol="0">
              <a:spAutoFit/>
            </a:bodyPr>
            <a:lstStyle/>
            <a:p>
              <a:pPr algn="ctr"/>
              <a:r>
                <a:rPr lang="en-US" sz="2400" dirty="0"/>
                <a:t>n=322 (91%)</a:t>
              </a:r>
            </a:p>
          </p:txBody>
        </p:sp>
        <p:sp>
          <p:nvSpPr>
            <p:cNvPr id="22" name="TextBox 21">
              <a:extLst>
                <a:ext uri="{FF2B5EF4-FFF2-40B4-BE49-F238E27FC236}">
                  <a16:creationId xmlns:a16="http://schemas.microsoft.com/office/drawing/2014/main" id="{96D80609-6D69-338F-BA53-57D253F3BCAD}"/>
                </a:ext>
              </a:extLst>
            </p:cNvPr>
            <p:cNvSpPr txBox="1"/>
            <p:nvPr/>
          </p:nvSpPr>
          <p:spPr>
            <a:xfrm>
              <a:off x="1399226" y="5121900"/>
              <a:ext cx="2654007" cy="461665"/>
            </a:xfrm>
            <a:prstGeom prst="rect">
              <a:avLst/>
            </a:prstGeom>
            <a:solidFill>
              <a:schemeClr val="accent1">
                <a:lumMod val="20000"/>
                <a:lumOff val="80000"/>
              </a:schemeClr>
            </a:solidFill>
          </p:spPr>
          <p:txBody>
            <a:bodyPr wrap="square" rtlCol="0">
              <a:spAutoFit/>
            </a:bodyPr>
            <a:lstStyle/>
            <a:p>
              <a:pPr algn="ctr"/>
              <a:r>
                <a:rPr lang="en-US" sz="2400" dirty="0"/>
                <a:t>n=166	(47%)</a:t>
              </a:r>
            </a:p>
          </p:txBody>
        </p:sp>
        <p:sp>
          <p:nvSpPr>
            <p:cNvPr id="23" name="TextBox 22">
              <a:extLst>
                <a:ext uri="{FF2B5EF4-FFF2-40B4-BE49-F238E27FC236}">
                  <a16:creationId xmlns:a16="http://schemas.microsoft.com/office/drawing/2014/main" id="{2E68C0D9-E218-9EA0-03DF-5F027FB3E3A4}"/>
                </a:ext>
              </a:extLst>
            </p:cNvPr>
            <p:cNvSpPr txBox="1"/>
            <p:nvPr/>
          </p:nvSpPr>
          <p:spPr>
            <a:xfrm>
              <a:off x="1421233" y="5830287"/>
              <a:ext cx="2628900" cy="461665"/>
            </a:xfrm>
            <a:prstGeom prst="rect">
              <a:avLst/>
            </a:prstGeom>
            <a:solidFill>
              <a:schemeClr val="accent1">
                <a:lumMod val="20000"/>
                <a:lumOff val="80000"/>
              </a:schemeClr>
            </a:solidFill>
          </p:spPr>
          <p:txBody>
            <a:bodyPr wrap="square" rtlCol="0">
              <a:spAutoFit/>
            </a:bodyPr>
            <a:lstStyle/>
            <a:p>
              <a:pPr algn="ctr"/>
              <a:r>
                <a:rPr lang="en-US" sz="2400" dirty="0"/>
                <a:t>n=134	(38%)</a:t>
              </a:r>
            </a:p>
          </p:txBody>
        </p:sp>
      </p:grpSp>
      <p:cxnSp>
        <p:nvCxnSpPr>
          <p:cNvPr id="25" name="Straight Arrow Connector 24">
            <a:extLst>
              <a:ext uri="{FF2B5EF4-FFF2-40B4-BE49-F238E27FC236}">
                <a16:creationId xmlns:a16="http://schemas.microsoft.com/office/drawing/2014/main" id="{C223F388-D4E7-BDA5-F0B4-1C6BD542D74A}"/>
              </a:ext>
            </a:extLst>
          </p:cNvPr>
          <p:cNvCxnSpPr>
            <a:cxnSpLocks/>
            <a:stCxn id="3" idx="2"/>
          </p:cNvCxnSpPr>
          <p:nvPr/>
        </p:nvCxnSpPr>
        <p:spPr>
          <a:xfrm>
            <a:off x="5855143" y="1739077"/>
            <a:ext cx="0" cy="29609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a:extLst>
              <a:ext uri="{FF2B5EF4-FFF2-40B4-BE49-F238E27FC236}">
                <a16:creationId xmlns:a16="http://schemas.microsoft.com/office/drawing/2014/main" id="{9A3A0A67-7322-037E-ACB3-CAEF2EBFF44B}"/>
              </a:ext>
            </a:extLst>
          </p:cNvPr>
          <p:cNvCxnSpPr>
            <a:cxnSpLocks/>
          </p:cNvCxnSpPr>
          <p:nvPr/>
        </p:nvCxnSpPr>
        <p:spPr>
          <a:xfrm flipV="1">
            <a:off x="5855143" y="1794788"/>
            <a:ext cx="1772451" cy="2652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7973D3A0-6D0B-8C4C-6914-A03B87DD6AA2}"/>
              </a:ext>
            </a:extLst>
          </p:cNvPr>
          <p:cNvCxnSpPr>
            <a:stCxn id="13" idx="2"/>
          </p:cNvCxnSpPr>
          <p:nvPr/>
        </p:nvCxnSpPr>
        <p:spPr>
          <a:xfrm>
            <a:off x="5869203" y="2767931"/>
            <a:ext cx="0" cy="43172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1" name="Straight Arrow Connector 40">
            <a:extLst>
              <a:ext uri="{FF2B5EF4-FFF2-40B4-BE49-F238E27FC236}">
                <a16:creationId xmlns:a16="http://schemas.microsoft.com/office/drawing/2014/main" id="{4D55012F-B213-6556-6ED7-BA9CB2A75F1C}"/>
              </a:ext>
            </a:extLst>
          </p:cNvPr>
          <p:cNvCxnSpPr>
            <a:cxnSpLocks/>
            <a:stCxn id="10" idx="1"/>
          </p:cNvCxnSpPr>
          <p:nvPr/>
        </p:nvCxnSpPr>
        <p:spPr>
          <a:xfrm flipH="1">
            <a:off x="3958820" y="3466870"/>
            <a:ext cx="595933" cy="29987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3" name="Straight Arrow Connector 42">
            <a:extLst>
              <a:ext uri="{FF2B5EF4-FFF2-40B4-BE49-F238E27FC236}">
                <a16:creationId xmlns:a16="http://schemas.microsoft.com/office/drawing/2014/main" id="{4A4AC81B-A14E-253A-25E2-8218FC6431FB}"/>
              </a:ext>
            </a:extLst>
          </p:cNvPr>
          <p:cNvCxnSpPr>
            <a:stCxn id="10" idx="3"/>
            <a:endCxn id="15" idx="1"/>
          </p:cNvCxnSpPr>
          <p:nvPr/>
        </p:nvCxnSpPr>
        <p:spPr>
          <a:xfrm>
            <a:off x="7183653" y="3466870"/>
            <a:ext cx="737558" cy="25144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 name="Star: 5 Points 1">
            <a:extLst>
              <a:ext uri="{FF2B5EF4-FFF2-40B4-BE49-F238E27FC236}">
                <a16:creationId xmlns:a16="http://schemas.microsoft.com/office/drawing/2014/main" id="{12BE08CF-E2F2-89D2-FBF0-4A4E58050927}"/>
              </a:ext>
            </a:extLst>
          </p:cNvPr>
          <p:cNvSpPr/>
          <p:nvPr/>
        </p:nvSpPr>
        <p:spPr>
          <a:xfrm>
            <a:off x="10687665" y="4516547"/>
            <a:ext cx="432619" cy="340588"/>
          </a:xfrm>
          <a:prstGeom prst="star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4147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Gray Slide with Logo">
  <a:themeElements>
    <a:clrScheme name="OHSU Cool Blues Powerpoint ">
      <a:dk1>
        <a:srgbClr val="354952"/>
      </a:dk1>
      <a:lt1>
        <a:sysClr val="window" lastClr="FFFFFF"/>
      </a:lt1>
      <a:dk2>
        <a:srgbClr val="354952"/>
      </a:dk2>
      <a:lt2>
        <a:srgbClr val="FFFFFF"/>
      </a:lt2>
      <a:accent1>
        <a:srgbClr val="2E93D5"/>
      </a:accent1>
      <a:accent2>
        <a:srgbClr val="0E61B0"/>
      </a:accent2>
      <a:accent3>
        <a:srgbClr val="2E93D5"/>
      </a:accent3>
      <a:accent4>
        <a:srgbClr val="0E61B0"/>
      </a:accent4>
      <a:accent5>
        <a:srgbClr val="2E93D5"/>
      </a:accent5>
      <a:accent6>
        <a:srgbClr val="0E61B0"/>
      </a:accent6>
      <a:hlink>
        <a:srgbClr val="2E93D5"/>
      </a:hlink>
      <a:folHlink>
        <a:srgbClr val="0E61B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HSU Cool Blues Theme">
  <a:themeElements>
    <a:clrScheme name="Custom 11">
      <a:dk1>
        <a:srgbClr val="585E60"/>
      </a:dk1>
      <a:lt1>
        <a:sysClr val="window" lastClr="FFFFFF"/>
      </a:lt1>
      <a:dk2>
        <a:srgbClr val="585E60"/>
      </a:dk2>
      <a:lt2>
        <a:srgbClr val="FFFFFF"/>
      </a:lt2>
      <a:accent1>
        <a:srgbClr val="2E93D5"/>
      </a:accent1>
      <a:accent2>
        <a:srgbClr val="0E61B0"/>
      </a:accent2>
      <a:accent3>
        <a:srgbClr val="002776"/>
      </a:accent3>
      <a:accent4>
        <a:srgbClr val="0B4984"/>
      </a:accent4>
      <a:accent5>
        <a:srgbClr val="2E93D5"/>
      </a:accent5>
      <a:accent6>
        <a:srgbClr val="0E61B0"/>
      </a:accent6>
      <a:hlink>
        <a:srgbClr val="2E93D5"/>
      </a:hlink>
      <a:folHlink>
        <a:srgbClr val="0E61B0"/>
      </a:folHlink>
    </a:clrScheme>
    <a:fontScheme name="Office 2">
      <a:majorFont>
        <a:latin typeface="Lato"/>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Noto"/>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723</TotalTime>
  <Words>849</Words>
  <Application>Microsoft Office PowerPoint</Application>
  <PresentationFormat>Widescreen</PresentationFormat>
  <Paragraphs>206</Paragraphs>
  <Slides>15</Slides>
  <Notes>3</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15</vt:i4>
      </vt:variant>
    </vt:vector>
  </HeadingPairs>
  <TitlesOfParts>
    <vt:vector size="27" baseType="lpstr">
      <vt:lpstr>Aptos</vt:lpstr>
      <vt:lpstr>Aptos Display</vt:lpstr>
      <vt:lpstr>Arial</vt:lpstr>
      <vt:lpstr>Calibri</vt:lpstr>
      <vt:lpstr>Lato Light</vt:lpstr>
      <vt:lpstr>Lato Regular</vt:lpstr>
      <vt:lpstr>Noto</vt:lpstr>
      <vt:lpstr>Noto Serif</vt:lpstr>
      <vt:lpstr>Times New Roman</vt:lpstr>
      <vt:lpstr>Office Theme</vt:lpstr>
      <vt:lpstr>Gray Slide with Logo</vt:lpstr>
      <vt:lpstr>OHSU Cool Blues Theme</vt:lpstr>
      <vt:lpstr>PowerPoint Presentation</vt:lpstr>
      <vt:lpstr>Disclosures</vt:lpstr>
      <vt:lpstr>Background</vt:lpstr>
      <vt:lpstr>Background: Equity</vt:lpstr>
      <vt:lpstr>Methods</vt:lpstr>
      <vt:lpstr>PrEP Indication Definition</vt:lpstr>
      <vt:lpstr>Results</vt:lpstr>
      <vt:lpstr>PowerPoint Presentation</vt:lpstr>
      <vt:lpstr>PowerPoint Presentation</vt:lpstr>
      <vt:lpstr>PowerPoint Presentation</vt:lpstr>
      <vt:lpstr>Analysis 2: Adjusted prevalence ratio of PrEP awareness associated with year (n = 550)</vt:lpstr>
      <vt:lpstr>Analysis 3: Correlates of PrEP Awareness in 2022 (n=196)</vt:lpstr>
      <vt:lpstr>Discussion</vt:lpstr>
      <vt:lpstr>Limitations</vt:lpstr>
      <vt:lpstr>Thank you! </vt:lpstr>
    </vt:vector>
  </TitlesOfParts>
  <Company>Oregon Health and Science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Hunter Spencer</dc:creator>
  <cp:lastModifiedBy>Hunter Spencer</cp:lastModifiedBy>
  <cp:revision>2</cp:revision>
  <dcterms:created xsi:type="dcterms:W3CDTF">2024-11-11T18:40:58Z</dcterms:created>
  <dcterms:modified xsi:type="dcterms:W3CDTF">2024-11-15T19:09:02Z</dcterms:modified>
</cp:coreProperties>
</file>