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7" r:id="rId3"/>
  </p:sldMasterIdLst>
  <p:notesMasterIdLst>
    <p:notesMasterId r:id="rId19"/>
  </p:notesMasterIdLst>
  <p:sldIdLst>
    <p:sldId id="278" r:id="rId4"/>
    <p:sldId id="304" r:id="rId5"/>
    <p:sldId id="287" r:id="rId6"/>
    <p:sldId id="305" r:id="rId7"/>
    <p:sldId id="288" r:id="rId8"/>
    <p:sldId id="301" r:id="rId9"/>
    <p:sldId id="294" r:id="rId10"/>
    <p:sldId id="261" r:id="rId11"/>
    <p:sldId id="265" r:id="rId12"/>
    <p:sldId id="292" r:id="rId13"/>
    <p:sldId id="296" r:id="rId14"/>
    <p:sldId id="293" r:id="rId15"/>
    <p:sldId id="297" r:id="rId16"/>
    <p:sldId id="298" r:id="rId17"/>
    <p:sldId id="30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53F31-11E9-4A9F-88D2-4EE905124325}" v="22" dt="2024-11-15T14:16:16.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94660"/>
  </p:normalViewPr>
  <p:slideViewPr>
    <p:cSldViewPr snapToGrid="0">
      <p:cViewPr varScale="1">
        <p:scale>
          <a:sx n="76" d="100"/>
          <a:sy n="76" d="100"/>
        </p:scale>
        <p:origin x="90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0D7709-42A5-4426-8149-855F4FFE9638}" type="datetimeFigureOut">
              <a:rPr lang="en-US" smtClean="0"/>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9532C-D6A2-4ABC-9E08-2C5A8484813F}" type="slidenum">
              <a:rPr lang="en-US" smtClean="0"/>
              <a:t>‹#›</a:t>
            </a:fld>
            <a:endParaRPr lang="en-US"/>
          </a:p>
        </p:txBody>
      </p:sp>
    </p:spTree>
    <p:extLst>
      <p:ext uri="{BB962C8B-B14F-4D97-AF65-F5344CB8AC3E}">
        <p14:creationId xmlns:p14="http://schemas.microsoft.com/office/powerpoint/2010/main" val="3507438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F9532C-D6A2-4ABC-9E08-2C5A8484813F}" type="slidenum">
              <a:rPr lang="en-US" smtClean="0"/>
              <a:t>7</a:t>
            </a:fld>
            <a:endParaRPr lang="en-US"/>
          </a:p>
        </p:txBody>
      </p:sp>
    </p:spTree>
    <p:extLst>
      <p:ext uri="{BB962C8B-B14F-4D97-AF65-F5344CB8AC3E}">
        <p14:creationId xmlns:p14="http://schemas.microsoft.com/office/powerpoint/2010/main" val="3942081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F9532C-D6A2-4ABC-9E08-2C5A8484813F}" type="slidenum">
              <a:rPr lang="en-US" smtClean="0"/>
              <a:t>10</a:t>
            </a:fld>
            <a:endParaRPr lang="en-US"/>
          </a:p>
        </p:txBody>
      </p:sp>
    </p:spTree>
    <p:extLst>
      <p:ext uri="{BB962C8B-B14F-4D97-AF65-F5344CB8AC3E}">
        <p14:creationId xmlns:p14="http://schemas.microsoft.com/office/powerpoint/2010/main" val="97398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bg1"/>
                </a:solidFill>
              </a:rPr>
              <a:t>Adjusted for: age Gender  sexual orientation race/ethnicity, education, homelessness, insurance status, usual source of care, methamphetamine use, transactional sex, receipt of drug treatment, use of medication for opiate use disorder, and SSP utilization</a:t>
            </a:r>
          </a:p>
          <a:p>
            <a:endParaRPr lang="en-US" dirty="0"/>
          </a:p>
        </p:txBody>
      </p:sp>
      <p:sp>
        <p:nvSpPr>
          <p:cNvPr id="4" name="Slide Number Placeholder 3"/>
          <p:cNvSpPr>
            <a:spLocks noGrp="1"/>
          </p:cNvSpPr>
          <p:nvPr>
            <p:ph type="sldNum" sz="quarter" idx="5"/>
          </p:nvPr>
        </p:nvSpPr>
        <p:spPr/>
        <p:txBody>
          <a:bodyPr/>
          <a:lstStyle/>
          <a:p>
            <a:fld id="{AEF9532C-D6A2-4ABC-9E08-2C5A8484813F}" type="slidenum">
              <a:rPr lang="en-US" smtClean="0"/>
              <a:t>11</a:t>
            </a:fld>
            <a:endParaRPr lang="en-US"/>
          </a:p>
        </p:txBody>
      </p:sp>
    </p:spTree>
    <p:extLst>
      <p:ext uri="{BB962C8B-B14F-4D97-AF65-F5344CB8AC3E}">
        <p14:creationId xmlns:p14="http://schemas.microsoft.com/office/powerpoint/2010/main" val="2638508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94B3-E813-5910-02E4-3E08440EA5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F09559-A16D-281F-5CA5-2FF53F844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3DF673-0167-2D10-7038-BB9FF53D03CA}"/>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5" name="Footer Placeholder 4">
            <a:extLst>
              <a:ext uri="{FF2B5EF4-FFF2-40B4-BE49-F238E27FC236}">
                <a16:creationId xmlns:a16="http://schemas.microsoft.com/office/drawing/2014/main" id="{EA7CD0AF-3A38-CC59-4679-9C04DD484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060F8-2568-9A56-F40B-0CB5700A1785}"/>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415648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7FE9-30AE-E12D-52BA-52475E544F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804E3-70C0-97FB-733C-CD056A623D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17F9D-00CD-6E4D-A4E2-6DFC68ABCC2D}"/>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5" name="Footer Placeholder 4">
            <a:extLst>
              <a:ext uri="{FF2B5EF4-FFF2-40B4-BE49-F238E27FC236}">
                <a16:creationId xmlns:a16="http://schemas.microsoft.com/office/drawing/2014/main" id="{3BAB066C-45D9-3CE3-81C2-E35F17917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917951-F292-E420-A064-020D0AFF0187}"/>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45410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D5737-29E3-63CB-5B87-C0AD133706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D246BA-BED3-1EBE-016B-CD18DBFEB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DC747-A108-3184-F74F-E8F8189D586B}"/>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5" name="Footer Placeholder 4">
            <a:extLst>
              <a:ext uri="{FF2B5EF4-FFF2-40B4-BE49-F238E27FC236}">
                <a16:creationId xmlns:a16="http://schemas.microsoft.com/office/drawing/2014/main" id="{21E07761-C98E-A005-4320-1B8DA08C8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4763E3-37B0-11C1-179E-8AAB6FCA260B}"/>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3897574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2" name="Rectangle 1"/>
          <p:cNvSpPr/>
          <p:nvPr userDrawn="1"/>
        </p:nvSpPr>
        <p:spPr>
          <a:xfrm>
            <a:off x="146325" y="6126202"/>
            <a:ext cx="1003371" cy="731799"/>
          </a:xfrm>
          <a:prstGeom prst="rect">
            <a:avLst/>
          </a:prstGeom>
          <a:solidFill>
            <a:schemeClr val="bg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33054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y Heading and Subhead w/Logo">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5360" y="975360"/>
            <a:ext cx="10119360" cy="975360"/>
          </a:xfrm>
        </p:spPr>
        <p:txBody>
          <a:bodyPr>
            <a:normAutofit/>
          </a:bodyPr>
          <a:lstStyle>
            <a:lvl1pPr algn="l">
              <a:defRPr sz="5333"/>
            </a:lvl1pPr>
          </a:lstStyle>
          <a:p>
            <a:r>
              <a:rPr lang="en-US" dirty="0"/>
              <a:t>Click to edit master title style</a:t>
            </a:r>
          </a:p>
        </p:txBody>
      </p:sp>
      <p:sp>
        <p:nvSpPr>
          <p:cNvPr id="5" name="Subtitle 2"/>
          <p:cNvSpPr>
            <a:spLocks noGrp="1"/>
          </p:cNvSpPr>
          <p:nvPr>
            <p:ph type="subTitle" idx="1" hasCustomPrompt="1"/>
          </p:nvPr>
        </p:nvSpPr>
        <p:spPr>
          <a:xfrm>
            <a:off x="975360" y="2072641"/>
            <a:ext cx="10119360" cy="1269892"/>
          </a:xfrm>
        </p:spPr>
        <p:txBody>
          <a:bodyPr>
            <a:normAutofit/>
          </a:bodyPr>
          <a:lstStyle>
            <a:lvl1pPr marL="0" indent="0" algn="l">
              <a:buNone/>
              <a:defRPr sz="2400">
                <a:solidFill>
                  <a:srgbClr val="FFFFFF"/>
                </a:solidFill>
                <a:latin typeface="Noto Serif"/>
                <a:cs typeface="Noto Serif"/>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6" name="Text Placeholder 4"/>
          <p:cNvSpPr>
            <a:spLocks noGrp="1"/>
          </p:cNvSpPr>
          <p:nvPr>
            <p:ph type="body" sz="quarter" idx="10" hasCustomPrompt="1"/>
          </p:nvPr>
        </p:nvSpPr>
        <p:spPr>
          <a:xfrm>
            <a:off x="975360" y="4145280"/>
            <a:ext cx="10119360" cy="1598613"/>
          </a:xfrm>
        </p:spPr>
        <p:txBody>
          <a:bodyPr>
            <a:noAutofit/>
          </a:bodyPr>
          <a:lstStyle>
            <a:lvl1pPr marL="0" indent="0">
              <a:buNone/>
              <a:defRPr sz="2400">
                <a:latin typeface="Noto Serif"/>
                <a:cs typeface="Noto Serif"/>
              </a:defRPr>
            </a:lvl1pPr>
            <a:lvl2pPr marL="609585" indent="0">
              <a:buNone/>
              <a:defRPr sz="2400">
                <a:latin typeface="Noto Serif"/>
                <a:cs typeface="Noto Serif"/>
              </a:defRPr>
            </a:lvl2pPr>
            <a:lvl3pPr marL="1219170" indent="0">
              <a:buNone/>
              <a:defRPr sz="2400">
                <a:latin typeface="Noto Serif"/>
                <a:cs typeface="Noto Serif"/>
              </a:defRPr>
            </a:lvl3pPr>
            <a:lvl4pPr marL="1828754" indent="0">
              <a:buNone/>
              <a:defRPr sz="2400">
                <a:latin typeface="Noto Serif"/>
                <a:cs typeface="Noto Serif"/>
              </a:defRPr>
            </a:lvl4pPr>
            <a:lvl5pPr marL="2438339" indent="0">
              <a:buNone/>
              <a:defRPr sz="2400">
                <a:latin typeface="Noto Serif"/>
                <a:cs typeface="Noto Serif"/>
              </a:defRPr>
            </a:lvl5pPr>
          </a:lstStyle>
          <a:p>
            <a:pPr lvl="0"/>
            <a:r>
              <a:rPr lang="en-US" dirty="0"/>
              <a:t>Click to edit master text styles</a:t>
            </a:r>
          </a:p>
        </p:txBody>
      </p:sp>
      <p:sp>
        <p:nvSpPr>
          <p:cNvPr id="7" name="Text Placeholder 7"/>
          <p:cNvSpPr>
            <a:spLocks noGrp="1"/>
          </p:cNvSpPr>
          <p:nvPr>
            <p:ph type="body" sz="quarter" idx="11" hasCustomPrompt="1"/>
          </p:nvPr>
        </p:nvSpPr>
        <p:spPr>
          <a:xfrm>
            <a:off x="975360" y="3535680"/>
            <a:ext cx="10119360" cy="459107"/>
          </a:xfrm>
        </p:spPr>
        <p:txBody>
          <a:bodyPr>
            <a:normAutofit/>
          </a:bodyPr>
          <a:lstStyle>
            <a:lvl1pPr marL="0" indent="0">
              <a:buNone/>
              <a:defRPr sz="3200" baseline="0">
                <a:solidFill>
                  <a:schemeClr val="bg1"/>
                </a:solidFill>
                <a:latin typeface="Lato Regular"/>
                <a:cs typeface="Lato Regular"/>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Click to add subhead</a:t>
            </a:r>
          </a:p>
        </p:txBody>
      </p:sp>
      <p:sp>
        <p:nvSpPr>
          <p:cNvPr id="8" name="Slide Number Placeholder 5"/>
          <p:cNvSpPr>
            <a:spLocks noGrp="1"/>
          </p:cNvSpPr>
          <p:nvPr userDrawn="1"/>
        </p:nvSpPr>
        <p:spPr>
          <a:xfrm>
            <a:off x="434804"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bg1"/>
                </a:solidFill>
                <a:latin typeface="Noto Serif" charset="0"/>
                <a:ea typeface="Noto Serif" charset="0"/>
                <a:cs typeface="Noto Serif" charset="0"/>
              </a:rPr>
              <a:pPr algn="l"/>
              <a:t>‹#›</a:t>
            </a:fld>
            <a:endParaRPr lang="en-US" sz="16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714915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y 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1081816" y="1093056"/>
            <a:ext cx="10045907" cy="1143000"/>
          </a:xfrm>
          <a:prstGeom prst="rect">
            <a:avLst/>
          </a:prstGeom>
        </p:spPr>
        <p:txBody>
          <a:bodyPr vert="horz" lIns="91440" tIns="45720" rIns="91440" bIns="45720" rtlCol="0" anchor="ctr">
            <a:normAutofit/>
          </a:bodyPr>
          <a:lstStyle/>
          <a:p>
            <a:r>
              <a:rPr lang="en-US" dirty="0"/>
              <a:t>Click to edit master title style</a:t>
            </a:r>
          </a:p>
        </p:txBody>
      </p:sp>
      <p:sp>
        <p:nvSpPr>
          <p:cNvPr id="6" name="Text Placeholder 5"/>
          <p:cNvSpPr>
            <a:spLocks noGrp="1"/>
          </p:cNvSpPr>
          <p:nvPr>
            <p:ph type="body" sz="quarter" idx="10"/>
          </p:nvPr>
        </p:nvSpPr>
        <p:spPr>
          <a:xfrm>
            <a:off x="1081619" y="2292090"/>
            <a:ext cx="10045700" cy="3011487"/>
          </a:xfr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userDrawn="1"/>
        </p:nvSpPr>
        <p:spPr>
          <a:xfrm>
            <a:off x="434804"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bg1"/>
                </a:solidFill>
                <a:latin typeface="Noto Serif" charset="0"/>
                <a:ea typeface="Noto Serif" charset="0"/>
                <a:cs typeface="Noto Serif" charset="0"/>
              </a:rPr>
              <a:pPr algn="l"/>
              <a:t>‹#›</a:t>
            </a:fld>
            <a:endParaRPr lang="en-US" sz="16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2645655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y Short Drop Quot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586954" y="1774102"/>
            <a:ext cx="7447292" cy="3340740"/>
          </a:xfrm>
        </p:spPr>
        <p:txBody>
          <a:bodyPr>
            <a:normAutofit/>
          </a:bodyPr>
          <a:lstStyle>
            <a:lvl1pPr marL="304792" indent="-231642">
              <a:buNone/>
              <a:defRPr sz="5867" b="0" i="0" baseline="0">
                <a:latin typeface="Lato Regular"/>
                <a:cs typeface="Lato Regular"/>
              </a:defRPr>
            </a:lvl1pPr>
            <a:lvl2pPr>
              <a:defRPr b="0" i="0">
                <a:latin typeface="Lato Light"/>
                <a:cs typeface="Lato Light"/>
              </a:defRPr>
            </a:lvl2pPr>
            <a:lvl3pPr>
              <a:defRPr b="0" i="0">
                <a:latin typeface="Lato Light"/>
                <a:cs typeface="Lato Light"/>
              </a:defRPr>
            </a:lvl3pPr>
            <a:lvl4pPr>
              <a:defRPr b="0" i="0">
                <a:latin typeface="Lato Light"/>
                <a:cs typeface="Lato Light"/>
              </a:defRPr>
            </a:lvl4pPr>
            <a:lvl5pPr>
              <a:defRPr b="0" i="0">
                <a:latin typeface="Lato Light"/>
                <a:cs typeface="Lato Light"/>
              </a:defRPr>
            </a:lvl5pPr>
          </a:lstStyle>
          <a:p>
            <a:pPr lvl="0"/>
            <a:r>
              <a:rPr lang="en-US" dirty="0"/>
              <a:t>“Click to edit drop quote style”</a:t>
            </a:r>
          </a:p>
        </p:txBody>
      </p:sp>
      <p:sp>
        <p:nvSpPr>
          <p:cNvPr id="3" name="Slide Number Placeholder 5"/>
          <p:cNvSpPr>
            <a:spLocks noGrp="1"/>
          </p:cNvSpPr>
          <p:nvPr userDrawn="1"/>
        </p:nvSpPr>
        <p:spPr>
          <a:xfrm>
            <a:off x="434804"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bg1"/>
                </a:solidFill>
                <a:latin typeface="Noto Serif" charset="0"/>
                <a:ea typeface="Noto Serif" charset="0"/>
                <a:cs typeface="Noto Serif" charset="0"/>
              </a:rPr>
              <a:pPr algn="l"/>
              <a:t>‹#›</a:t>
            </a:fld>
            <a:endParaRPr lang="en-US" sz="16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816711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y 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27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75360" y="980127"/>
            <a:ext cx="10119360" cy="4754880"/>
          </a:xfrm>
        </p:spPr>
        <p:txBody>
          <a:bodyPr>
            <a:normAutofit/>
          </a:bodyPr>
          <a:lstStyle>
            <a:lvl1pPr algn="l">
              <a:lnSpc>
                <a:spcPct val="120000"/>
              </a:lnSpc>
              <a:defRPr sz="3733" baseline="0">
                <a:solidFill>
                  <a:schemeClr val="bg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4" name="Text Placeholder 4"/>
          <p:cNvSpPr>
            <a:spLocks noGrp="1"/>
          </p:cNvSpPr>
          <p:nvPr>
            <p:ph type="body" sz="quarter" idx="10" hasCustomPrompt="1"/>
          </p:nvPr>
        </p:nvSpPr>
        <p:spPr>
          <a:xfrm>
            <a:off x="975361" y="5852161"/>
            <a:ext cx="5482167" cy="504825"/>
          </a:xfrm>
        </p:spPr>
        <p:txBody>
          <a:bodyPr/>
          <a:lstStyle>
            <a:lvl1pPr marL="0" indent="0">
              <a:buNone/>
              <a:defRPr sz="2667"/>
            </a:lvl1pPr>
          </a:lstStyle>
          <a:p>
            <a:pPr lvl="0"/>
            <a:r>
              <a:rPr lang="en-US" dirty="0"/>
              <a:t>— Click to add attribution</a:t>
            </a:r>
          </a:p>
        </p:txBody>
      </p:sp>
      <p:sp>
        <p:nvSpPr>
          <p:cNvPr id="5" name="Slide Number Placeholder 5"/>
          <p:cNvSpPr>
            <a:spLocks noGrp="1"/>
          </p:cNvSpPr>
          <p:nvPr userDrawn="1"/>
        </p:nvSpPr>
        <p:spPr>
          <a:xfrm>
            <a:off x="434804"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bg1"/>
                </a:solidFill>
                <a:latin typeface="Noto Serif" charset="0"/>
                <a:ea typeface="Noto Serif" charset="0"/>
                <a:cs typeface="Noto Serif" charset="0"/>
              </a:rPr>
              <a:pPr algn="l"/>
              <a:t>‹#›</a:t>
            </a:fld>
            <a:endParaRPr lang="en-US" sz="16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2572682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and Subhea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5357" y="915776"/>
            <a:ext cx="10119360" cy="953787"/>
          </a:xfrm>
        </p:spPr>
        <p:txBody>
          <a:bodyPr>
            <a:normAutofit/>
          </a:bodyPr>
          <a:lstStyle>
            <a:lvl1pPr algn="l">
              <a:defRPr sz="5333"/>
            </a:lvl1pPr>
          </a:lstStyle>
          <a:p>
            <a:r>
              <a:rPr lang="en-US" dirty="0"/>
              <a:t>Click to edit master title style</a:t>
            </a:r>
          </a:p>
        </p:txBody>
      </p:sp>
      <p:sp>
        <p:nvSpPr>
          <p:cNvPr id="3" name="Subtitle 2"/>
          <p:cNvSpPr>
            <a:spLocks noGrp="1"/>
          </p:cNvSpPr>
          <p:nvPr>
            <p:ph type="subTitle" idx="1" hasCustomPrompt="1"/>
          </p:nvPr>
        </p:nvSpPr>
        <p:spPr>
          <a:xfrm>
            <a:off x="975360" y="1881323"/>
            <a:ext cx="10119360" cy="1269892"/>
          </a:xfrm>
        </p:spPr>
        <p:txBody>
          <a:bodyPr>
            <a:normAutofit/>
          </a:bodyPr>
          <a:lstStyle>
            <a:lvl1pPr marL="0" indent="0" algn="l">
              <a:buNone/>
              <a:defRPr sz="2400">
                <a:solidFill>
                  <a:srgbClr val="364852"/>
                </a:solidFill>
                <a:latin typeface="Noto Serif"/>
                <a:cs typeface="Noto Serif"/>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5" name="Text Placeholder 4"/>
          <p:cNvSpPr>
            <a:spLocks noGrp="1"/>
          </p:cNvSpPr>
          <p:nvPr>
            <p:ph type="body" sz="quarter" idx="10" hasCustomPrompt="1"/>
          </p:nvPr>
        </p:nvSpPr>
        <p:spPr>
          <a:xfrm>
            <a:off x="975360" y="3904043"/>
            <a:ext cx="10119360" cy="1957496"/>
          </a:xfrm>
        </p:spPr>
        <p:txBody>
          <a:bodyPr>
            <a:noAutofit/>
          </a:bodyPr>
          <a:lstStyle>
            <a:lvl1pPr marL="0" indent="0">
              <a:buNone/>
              <a:defRPr sz="2400">
                <a:latin typeface="Noto Serif"/>
                <a:cs typeface="Noto Serif"/>
              </a:defRPr>
            </a:lvl1pPr>
            <a:lvl2pPr marL="609585" indent="0">
              <a:buNone/>
              <a:defRPr sz="2400">
                <a:latin typeface="Noto Serif"/>
                <a:cs typeface="Noto Serif"/>
              </a:defRPr>
            </a:lvl2pPr>
            <a:lvl3pPr marL="1219170" indent="0">
              <a:buNone/>
              <a:defRPr sz="2400">
                <a:latin typeface="Noto Serif"/>
                <a:cs typeface="Noto Serif"/>
              </a:defRPr>
            </a:lvl3pPr>
            <a:lvl4pPr marL="1828754" indent="0">
              <a:buNone/>
              <a:defRPr sz="2400">
                <a:latin typeface="Noto Serif"/>
                <a:cs typeface="Noto Serif"/>
              </a:defRPr>
            </a:lvl4pPr>
            <a:lvl5pPr marL="2438339" indent="0">
              <a:buNone/>
              <a:defRPr sz="2400">
                <a:latin typeface="Noto Serif"/>
                <a:cs typeface="Noto Serif"/>
              </a:defRPr>
            </a:lvl5pPr>
          </a:lstStyle>
          <a:p>
            <a:pPr lvl="0"/>
            <a:r>
              <a:rPr lang="en-US" dirty="0"/>
              <a:t>Click to edit master text styles</a:t>
            </a:r>
          </a:p>
        </p:txBody>
      </p:sp>
      <p:sp>
        <p:nvSpPr>
          <p:cNvPr id="8" name="Text Placeholder 7"/>
          <p:cNvSpPr>
            <a:spLocks noGrp="1"/>
          </p:cNvSpPr>
          <p:nvPr>
            <p:ph type="body" sz="quarter" idx="11" hasCustomPrompt="1"/>
          </p:nvPr>
        </p:nvSpPr>
        <p:spPr>
          <a:xfrm>
            <a:off x="975360" y="3362325"/>
            <a:ext cx="10119360" cy="459107"/>
          </a:xfrm>
        </p:spPr>
        <p:txBody>
          <a:bodyPr/>
          <a:lstStyle>
            <a:lvl1pPr marL="0" indent="0">
              <a:buNone/>
              <a:defRPr baseline="0">
                <a:solidFill>
                  <a:schemeClr val="accent2"/>
                </a:solidFill>
                <a:latin typeface="Lato Regular"/>
                <a:cs typeface="Lato Regular"/>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Click to add subhead</a:t>
            </a:r>
          </a:p>
        </p:txBody>
      </p:sp>
      <p:sp>
        <p:nvSpPr>
          <p:cNvPr id="6"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3589138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975360" y="975360"/>
            <a:ext cx="10045907" cy="1143000"/>
          </a:xfrm>
          <a:prstGeom prst="rect">
            <a:avLst/>
          </a:prstGeom>
        </p:spPr>
        <p:txBody>
          <a:bodyPr vert="horz" lIns="91440" tIns="45720" rIns="91440" bIns="45720" rtlCol="0" anchor="ctr">
            <a:normAutofit/>
          </a:bodyPr>
          <a:lstStyle>
            <a:lvl1pPr algn="l">
              <a:defRPr sz="5333"/>
            </a:lvl1pPr>
          </a:lstStyle>
          <a:p>
            <a:r>
              <a:rPr lang="en-US" dirty="0"/>
              <a:t>Click to edit master title style</a:t>
            </a:r>
          </a:p>
        </p:txBody>
      </p:sp>
      <p:sp>
        <p:nvSpPr>
          <p:cNvPr id="6" name="Text Placeholder 5"/>
          <p:cNvSpPr>
            <a:spLocks noGrp="1"/>
          </p:cNvSpPr>
          <p:nvPr>
            <p:ph type="body" sz="quarter" idx="10"/>
          </p:nvPr>
        </p:nvSpPr>
        <p:spPr>
          <a:xfrm>
            <a:off x="975361" y="2316947"/>
            <a:ext cx="10045700" cy="3575852"/>
          </a:xfrm>
        </p:spPr>
        <p:txBody>
          <a:bodyPr/>
          <a:lstStyle>
            <a:lvl1pPr>
              <a:lnSpc>
                <a:spcPct val="130000"/>
              </a:lnSpc>
              <a:defRPr>
                <a:latin typeface="Noto Serif"/>
                <a:cs typeface="Noto Serif"/>
              </a:defRPr>
            </a:lvl1pPr>
            <a:lvl2pPr>
              <a:lnSpc>
                <a:spcPct val="130000"/>
              </a:lnSpc>
              <a:defRPr>
                <a:latin typeface="Noto Serif"/>
                <a:cs typeface="Noto Serif"/>
              </a:defRPr>
            </a:lvl2pPr>
            <a:lvl3pPr>
              <a:lnSpc>
                <a:spcPct val="130000"/>
              </a:lnSpc>
              <a:defRPr>
                <a:latin typeface="Noto Serif"/>
                <a:cs typeface="Noto Serif"/>
              </a:defRPr>
            </a:lvl3pPr>
            <a:lvl4pPr>
              <a:lnSpc>
                <a:spcPct val="130000"/>
              </a:lnSpc>
              <a:defRPr>
                <a:latin typeface="Noto Serif"/>
                <a:cs typeface="Noto Serif"/>
              </a:defRPr>
            </a:lvl4pPr>
            <a:lvl5pPr>
              <a:lnSpc>
                <a:spcPct val="130000"/>
              </a:lnSpc>
              <a:defRPr>
                <a:latin typeface="Noto Serif"/>
                <a:cs typeface="Noto Seri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3828071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CABAE-03BE-5328-2FC9-3DA58C6564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0C57DE-CE37-2EED-4EB2-AD5D7C7078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771FB-3E9B-AB67-5A06-E00E26725B28}"/>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5" name="Footer Placeholder 4">
            <a:extLst>
              <a:ext uri="{FF2B5EF4-FFF2-40B4-BE49-F238E27FC236}">
                <a16:creationId xmlns:a16="http://schemas.microsoft.com/office/drawing/2014/main" id="{F8F11A58-7F63-8A96-61C3-9EC3A1954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3DE753-7C3F-7CF5-8197-B3029DDE8CD3}"/>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3413086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Photo and Bullet Text w/Logo">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1" y="2"/>
            <a:ext cx="2438400" cy="68617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9" name="Title Placeholder 1"/>
          <p:cNvSpPr>
            <a:spLocks noGrp="1"/>
          </p:cNvSpPr>
          <p:nvPr>
            <p:ph type="title" hasCustomPrompt="1"/>
          </p:nvPr>
        </p:nvSpPr>
        <p:spPr>
          <a:xfrm>
            <a:off x="3126154" y="1117035"/>
            <a:ext cx="8397551" cy="752528"/>
          </a:xfrm>
          <a:prstGeom prst="rect">
            <a:avLst/>
          </a:prstGeom>
        </p:spPr>
        <p:txBody>
          <a:bodyPr vert="horz" lIns="91440" tIns="45720" rIns="91440" bIns="45720" rtlCol="0" anchor="ctr">
            <a:noAutofit/>
          </a:bodyPr>
          <a:lstStyle>
            <a:lvl1pPr algn="l">
              <a:defRPr sz="4800"/>
            </a:lvl1pPr>
          </a:lstStyle>
          <a:p>
            <a:r>
              <a:rPr lang="en-US" dirty="0"/>
              <a:t>Click to edit master title style</a:t>
            </a:r>
          </a:p>
        </p:txBody>
      </p:sp>
      <p:sp>
        <p:nvSpPr>
          <p:cNvPr id="10" name="Text Placeholder 2"/>
          <p:cNvSpPr>
            <a:spLocks noGrp="1"/>
          </p:cNvSpPr>
          <p:nvPr>
            <p:ph idx="10" hasCustomPrompt="1"/>
          </p:nvPr>
        </p:nvSpPr>
        <p:spPr>
          <a:xfrm>
            <a:off x="3126154" y="1975386"/>
            <a:ext cx="8397551" cy="3870521"/>
          </a:xfrm>
          <a:prstGeom prst="rect">
            <a:avLst/>
          </a:prstGeom>
        </p:spPr>
        <p:txBody>
          <a:bodyPr vert="horz" lIns="91440" tIns="45720" rIns="91440" bIns="45720" rtlCol="0">
            <a:normAutofit/>
          </a:bodyPr>
          <a:lstStyle>
            <a:lvl1pPr>
              <a:lnSpc>
                <a:spcPct val="130000"/>
              </a:lnSpc>
              <a:defRPr sz="2667">
                <a:latin typeface="Noto Serif"/>
                <a:cs typeface="Noto Serif"/>
              </a:defRPr>
            </a:lvl1pPr>
            <a:lvl2pPr>
              <a:lnSpc>
                <a:spcPct val="130000"/>
              </a:lnSpc>
              <a:defRPr sz="2667">
                <a:latin typeface="Noto Serif"/>
                <a:cs typeface="Noto Serif"/>
              </a:defRPr>
            </a:lvl2pPr>
            <a:lvl3pPr>
              <a:lnSpc>
                <a:spcPct val="130000"/>
              </a:lnSpc>
              <a:defRPr sz="2667">
                <a:latin typeface="Noto Serif"/>
                <a:cs typeface="Noto Serif"/>
              </a:defRPr>
            </a:lvl3pPr>
            <a:lvl4pPr>
              <a:lnSpc>
                <a:spcPct val="130000"/>
              </a:lnSpc>
              <a:defRPr sz="2667">
                <a:latin typeface="Noto Serif"/>
                <a:cs typeface="Noto Serif"/>
              </a:defRPr>
            </a:lvl4pPr>
            <a:lvl5pPr>
              <a:lnSpc>
                <a:spcPct val="130000"/>
              </a:lnSpc>
              <a:defRPr sz="2667">
                <a:latin typeface="Noto Serif"/>
                <a:cs typeface="Noto Seri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rPr>
              <a:pPr algn="l"/>
              <a:t>‹#›</a:t>
            </a:fld>
            <a:endParaRPr lang="en-US" sz="1600" dirty="0">
              <a:solidFill>
                <a:schemeClr val="tx2"/>
              </a:solidFill>
            </a:endParaRPr>
          </a:p>
        </p:txBody>
      </p:sp>
    </p:spTree>
    <p:extLst>
      <p:ext uri="{BB962C8B-B14F-4D97-AF65-F5344CB8AC3E}">
        <p14:creationId xmlns:p14="http://schemas.microsoft.com/office/powerpoint/2010/main" val="3971428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lumn Bulleted Lis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5360" y="975360"/>
            <a:ext cx="10119360" cy="828211"/>
          </a:xfrm>
        </p:spPr>
        <p:txBody>
          <a:bodyPr>
            <a:normAutofit/>
          </a:bodyPr>
          <a:lstStyle>
            <a:lvl1pPr algn="l">
              <a:defRPr sz="5333"/>
            </a:lvl1pPr>
          </a:lstStyle>
          <a:p>
            <a:r>
              <a:rPr lang="en-US" dirty="0"/>
              <a:t>Click to edit master title style</a:t>
            </a:r>
          </a:p>
        </p:txBody>
      </p:sp>
      <p:sp>
        <p:nvSpPr>
          <p:cNvPr id="3" name="Content Placeholder 2"/>
          <p:cNvSpPr>
            <a:spLocks noGrp="1"/>
          </p:cNvSpPr>
          <p:nvPr>
            <p:ph sz="half" idx="1" hasCustomPrompt="1"/>
          </p:nvPr>
        </p:nvSpPr>
        <p:spPr>
          <a:xfrm>
            <a:off x="975360" y="1938216"/>
            <a:ext cx="4876800" cy="3892061"/>
          </a:xfrm>
        </p:spPr>
        <p:txBody>
          <a:bodyPr>
            <a:normAutofit/>
          </a:bodyPr>
          <a:lstStyle>
            <a:lvl1pPr>
              <a:defRPr sz="2667" b="0" i="0">
                <a:latin typeface="Noto Serif"/>
                <a:cs typeface="Noto Serif"/>
              </a:defRPr>
            </a:lvl1pPr>
            <a:lvl2pPr>
              <a:defRPr sz="2667" b="0" i="0">
                <a:latin typeface="Noto Serif"/>
                <a:cs typeface="Noto Serif"/>
              </a:defRPr>
            </a:lvl2pPr>
            <a:lvl3pPr>
              <a:defRPr sz="2667" b="0" i="0">
                <a:latin typeface="Noto Serif"/>
                <a:cs typeface="Noto Serif"/>
              </a:defRPr>
            </a:lvl3pPr>
            <a:lvl4pPr>
              <a:defRPr sz="2667" b="0" i="0">
                <a:latin typeface="Noto Serif"/>
                <a:cs typeface="Noto Serif"/>
              </a:defRPr>
            </a:lvl4pPr>
            <a:lvl5pPr>
              <a:defRPr sz="2667" b="0" i="0">
                <a:latin typeface="Noto Serif"/>
                <a:cs typeface="Noto Serif"/>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17920" y="1938217"/>
            <a:ext cx="4876800" cy="3892060"/>
          </a:xfrm>
        </p:spPr>
        <p:txBody>
          <a:bodyPr>
            <a:normAutofit/>
          </a:bodyPr>
          <a:lstStyle>
            <a:lvl1pPr>
              <a:defRPr sz="2667">
                <a:latin typeface="Noto Serif"/>
                <a:cs typeface="Noto Serif"/>
              </a:defRPr>
            </a:lvl1pPr>
            <a:lvl2pPr>
              <a:defRPr sz="2667">
                <a:latin typeface="Noto Serif"/>
                <a:cs typeface="Noto Serif"/>
              </a:defRPr>
            </a:lvl2pPr>
            <a:lvl3pPr>
              <a:defRPr sz="2667">
                <a:latin typeface="Noto Serif"/>
                <a:cs typeface="Noto Serif"/>
              </a:defRPr>
            </a:lvl3pPr>
            <a:lvl4pPr>
              <a:defRPr sz="2667">
                <a:latin typeface="Noto Serif"/>
                <a:cs typeface="Noto Serif"/>
              </a:defRPr>
            </a:lvl4pPr>
            <a:lvl5pPr>
              <a:defRPr sz="2667">
                <a:latin typeface="Noto Serif"/>
                <a:cs typeface="Noto Serif"/>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2892496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bject Slide w/Logo">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1219200" y="1187581"/>
            <a:ext cx="9753600" cy="4642696"/>
          </a:xfrm>
        </p:spPr>
        <p:txBody>
          <a:bodyPr/>
          <a:lstStyle>
            <a:lvl1pPr marL="0" indent="0">
              <a:buNone/>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endParaRPr lang="en-US" dirty="0"/>
          </a:p>
        </p:txBody>
      </p:sp>
      <p:sp>
        <p:nvSpPr>
          <p:cNvPr id="3" name="Text Placeholder 2"/>
          <p:cNvSpPr>
            <a:spLocks noGrp="1"/>
          </p:cNvSpPr>
          <p:nvPr>
            <p:ph type="body" sz="quarter" idx="10" hasCustomPrompt="1"/>
          </p:nvPr>
        </p:nvSpPr>
        <p:spPr>
          <a:xfrm>
            <a:off x="731520" y="487680"/>
            <a:ext cx="6129867" cy="447219"/>
          </a:xfrm>
        </p:spPr>
        <p:txBody>
          <a:bodyPr/>
          <a:lstStyle>
            <a:lvl1pPr marL="0" indent="0">
              <a:buNone/>
              <a:defRPr b="0" i="0">
                <a:solidFill>
                  <a:schemeClr val="accent4"/>
                </a:solidFill>
                <a:latin typeface="Lato Regular"/>
                <a:cs typeface="Lato Regular"/>
              </a:defRPr>
            </a:lvl1pPr>
            <a:lvl2pPr marL="609585" indent="0">
              <a:buNone/>
              <a:defRPr/>
            </a:lvl2pPr>
            <a:lvl3pPr marL="1219170" indent="0">
              <a:buNone/>
              <a:defRPr/>
            </a:lvl3pPr>
            <a:lvl4pPr marL="1828754" indent="0">
              <a:buNone/>
              <a:defRPr/>
            </a:lvl4pPr>
          </a:lstStyle>
          <a:p>
            <a:pPr lvl="0"/>
            <a:r>
              <a:rPr lang="en-US" dirty="0"/>
              <a:t>Title of Object</a:t>
            </a:r>
          </a:p>
        </p:txBody>
      </p:sp>
      <p:sp>
        <p:nvSpPr>
          <p:cNvPr id="4"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42395931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ort Drop Quote, Lato ">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1641231" y="1688121"/>
            <a:ext cx="9022080" cy="3657600"/>
          </a:xfrm>
          <a:prstGeom prst="rect">
            <a:avLst/>
          </a:prstGeom>
        </p:spPr>
        <p:txBody>
          <a:bodyPr vert="horz" lIns="91440" tIns="45720" rIns="91440" bIns="45720" rtlCol="0" anchor="ctr">
            <a:normAutofit/>
          </a:bodyPr>
          <a:lstStyle>
            <a:lvl1pPr marL="304792" indent="-231642" algn="l">
              <a:defRPr baseline="0"/>
            </a:lvl1pPr>
          </a:lstStyle>
          <a:p>
            <a:r>
              <a:rPr lang="en-US" dirty="0"/>
              <a:t>“Click to add short drop quote”</a:t>
            </a:r>
            <a:br>
              <a:rPr lang="en-US" dirty="0"/>
            </a:br>
            <a:endParaRPr lang="en-US" dirty="0"/>
          </a:p>
        </p:txBody>
      </p:sp>
      <p:sp>
        <p:nvSpPr>
          <p:cNvPr id="3" name="Slide Number Placeholder 5"/>
          <p:cNvSpPr>
            <a:spLocks noGrp="1"/>
          </p:cNvSpPr>
          <p:nvPr userDrawn="1"/>
        </p:nvSpPr>
        <p:spPr>
          <a:xfrm>
            <a:off x="392996" y="6135626"/>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1101954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onger Drop Quote, Noto Serif">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5360" y="980124"/>
            <a:ext cx="10119360" cy="4693845"/>
          </a:xfrm>
        </p:spPr>
        <p:txBody>
          <a:bodyPr>
            <a:normAutofit/>
          </a:bodyPr>
          <a:lstStyle>
            <a:lvl1pPr algn="l">
              <a:lnSpc>
                <a:spcPct val="120000"/>
              </a:lnSpc>
              <a:defRPr sz="3733" baseline="0">
                <a:solidFill>
                  <a:schemeClr val="tx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5" name="Text Placeholder 4"/>
          <p:cNvSpPr>
            <a:spLocks noGrp="1"/>
          </p:cNvSpPr>
          <p:nvPr>
            <p:ph type="body" sz="quarter" idx="10" hasCustomPrompt="1"/>
          </p:nvPr>
        </p:nvSpPr>
        <p:spPr>
          <a:xfrm>
            <a:off x="975361" y="5824642"/>
            <a:ext cx="5482167" cy="504825"/>
          </a:xfrm>
        </p:spPr>
        <p:txBody>
          <a:bodyPr/>
          <a:lstStyle>
            <a:lvl1pPr marL="0" indent="0">
              <a:buNone/>
              <a:defRPr sz="2667"/>
            </a:lvl1pPr>
          </a:lstStyle>
          <a:p>
            <a:pPr lvl="0"/>
            <a:r>
              <a:rPr lang="en-US" dirty="0"/>
              <a:t>— Click to add attribution</a:t>
            </a:r>
          </a:p>
        </p:txBody>
      </p:sp>
      <p:sp>
        <p:nvSpPr>
          <p:cNvPr id="4"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738216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Headline and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5361" y="975360"/>
            <a:ext cx="10139977" cy="828211"/>
          </a:xfrm>
        </p:spPr>
        <p:txBody>
          <a:bodyPr>
            <a:noAutofit/>
          </a:bodyPr>
          <a:lstStyle>
            <a:lvl1pPr algn="l">
              <a:defRPr sz="5333"/>
            </a:lvl1pPr>
          </a:lstStyle>
          <a:p>
            <a:r>
              <a:rPr lang="en-US" dirty="0"/>
              <a:t>Click to edit title style</a:t>
            </a:r>
          </a:p>
        </p:txBody>
      </p:sp>
      <p:sp>
        <p:nvSpPr>
          <p:cNvPr id="4" name="Slide Number Placeholder 5"/>
          <p:cNvSpPr>
            <a:spLocks noGrp="1"/>
          </p:cNvSpPr>
          <p:nvPr userDrawn="1"/>
        </p:nvSpPr>
        <p:spPr>
          <a:xfrm>
            <a:off x="392996"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600" smtClean="0">
                <a:solidFill>
                  <a:schemeClr val="tx2"/>
                </a:solidFill>
                <a:latin typeface="Noto Serif" charset="0"/>
                <a:ea typeface="Noto Serif" charset="0"/>
                <a:cs typeface="Noto Serif" charset="0"/>
              </a:rPr>
              <a:pPr algn="l"/>
              <a:t>‹#›</a:t>
            </a:fld>
            <a:endParaRPr lang="en-US" sz="16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349326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2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2CD38-4125-609D-A01F-09A9AA244C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696CE7-FC71-045C-DBEE-6CBD6579B8D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D9432E-AE08-03CE-DAA3-00DBC7977B47}"/>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5" name="Footer Placeholder 4">
            <a:extLst>
              <a:ext uri="{FF2B5EF4-FFF2-40B4-BE49-F238E27FC236}">
                <a16:creationId xmlns:a16="http://schemas.microsoft.com/office/drawing/2014/main" id="{F18F9CC1-13BF-B6A6-4647-5D9DE6D79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EB6D9-0186-043F-A510-4CF539A3D86F}"/>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82136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C046-EBF0-15A6-6FE3-0E285CE0C2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67EE14-4775-57CB-4441-39534AFE05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4AC81E-9A99-3134-F263-6C01CF33A3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42681-A7BE-049A-825A-6E4F7F7AFE3F}"/>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6" name="Footer Placeholder 5">
            <a:extLst>
              <a:ext uri="{FF2B5EF4-FFF2-40B4-BE49-F238E27FC236}">
                <a16:creationId xmlns:a16="http://schemas.microsoft.com/office/drawing/2014/main" id="{7101D66F-1AF7-9F37-077E-01BBCD028F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613FF-D9A3-CFCA-5263-5E6ECE674740}"/>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3073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4CA5-C60E-F41F-3E83-7DCEF11095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02CE61-5A87-276F-DFF8-7E2C5D499E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4A35BD-B6BF-72B1-526E-370D965C26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FF7B2A-3A18-5843-7D4F-6121D50CF4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B49D42-4C83-E947-E53C-189F721308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57708B-988F-50E4-E782-544C6086B0B2}"/>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8" name="Footer Placeholder 7">
            <a:extLst>
              <a:ext uri="{FF2B5EF4-FFF2-40B4-BE49-F238E27FC236}">
                <a16:creationId xmlns:a16="http://schemas.microsoft.com/office/drawing/2014/main" id="{1F08CF1C-1340-1188-C267-C8AB182C70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EA10B2-3DD2-B5E5-A867-4BFAEA8C2777}"/>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6985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D9B7-26F9-3410-B26D-0596C0400B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D9836-E15E-3E4E-DE4B-A5247B8700F0}"/>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4" name="Footer Placeholder 3">
            <a:extLst>
              <a:ext uri="{FF2B5EF4-FFF2-40B4-BE49-F238E27FC236}">
                <a16:creationId xmlns:a16="http://schemas.microsoft.com/office/drawing/2014/main" id="{E0CD99B8-2E5A-78F4-BC68-5860BA98C4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EFDA61-8E88-BB8E-D791-6E2127D19F37}"/>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15083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4D42FA-E3AE-7904-E850-E360993A323F}"/>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3" name="Footer Placeholder 2">
            <a:extLst>
              <a:ext uri="{FF2B5EF4-FFF2-40B4-BE49-F238E27FC236}">
                <a16:creationId xmlns:a16="http://schemas.microsoft.com/office/drawing/2014/main" id="{473CDD7D-0FB1-996A-E0B3-DF95334F8C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DC8FD7-3AC3-7FE1-9721-23AAC3734343}"/>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88239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EEE3-3FE0-7C10-3503-31E5BBE2D8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2123EE-A60E-830C-4557-4369EEC3B8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683403-8AEA-238C-4FAC-1CC24D824B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898B8-82AB-8770-C6FB-EAE8D91A1501}"/>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6" name="Footer Placeholder 5">
            <a:extLst>
              <a:ext uri="{FF2B5EF4-FFF2-40B4-BE49-F238E27FC236}">
                <a16:creationId xmlns:a16="http://schemas.microsoft.com/office/drawing/2014/main" id="{E0969709-7BA1-C856-8CD8-77645C66D1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E0B368-A3E5-44F1-1FBB-23712E191CB9}"/>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254270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4B7AC-7396-B9FE-B53B-E4AFE29CAC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8AA480-3703-B311-26D6-00EB9C894D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62F135-6B6F-8F54-0B4A-3D39F57A5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11230-49BB-ED6D-3DE8-B707A60AA065}"/>
              </a:ext>
            </a:extLst>
          </p:cNvPr>
          <p:cNvSpPr>
            <a:spLocks noGrp="1"/>
          </p:cNvSpPr>
          <p:nvPr>
            <p:ph type="dt" sz="half" idx="10"/>
          </p:nvPr>
        </p:nvSpPr>
        <p:spPr/>
        <p:txBody>
          <a:bodyPr/>
          <a:lstStyle/>
          <a:p>
            <a:fld id="{0F291AE0-C6F1-46A5-8DFB-A685294E59A6}" type="datetimeFigureOut">
              <a:rPr lang="en-US" smtClean="0"/>
              <a:t>11/15/2024</a:t>
            </a:fld>
            <a:endParaRPr lang="en-US"/>
          </a:p>
        </p:txBody>
      </p:sp>
      <p:sp>
        <p:nvSpPr>
          <p:cNvPr id="6" name="Footer Placeholder 5">
            <a:extLst>
              <a:ext uri="{FF2B5EF4-FFF2-40B4-BE49-F238E27FC236}">
                <a16:creationId xmlns:a16="http://schemas.microsoft.com/office/drawing/2014/main" id="{A14AF4A7-B32F-2CA3-B198-5E69385EF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92B7E-B0C2-9960-5A60-39FDE8A63052}"/>
              </a:ext>
            </a:extLst>
          </p:cNvPr>
          <p:cNvSpPr>
            <a:spLocks noGrp="1"/>
          </p:cNvSpPr>
          <p:nvPr>
            <p:ph type="sldNum" sz="quarter" idx="12"/>
          </p:nvPr>
        </p:nvSpPr>
        <p:spPr/>
        <p:txBody>
          <a:bodyPr/>
          <a:lstStyle/>
          <a:p>
            <a:fld id="{A59CDC7F-7FF5-4200-86E8-30B81A626185}" type="slidenum">
              <a:rPr lang="en-US" smtClean="0"/>
              <a:t>‹#›</a:t>
            </a:fld>
            <a:endParaRPr lang="en-US"/>
          </a:p>
        </p:txBody>
      </p:sp>
    </p:spTree>
    <p:extLst>
      <p:ext uri="{BB962C8B-B14F-4D97-AF65-F5344CB8AC3E}">
        <p14:creationId xmlns:p14="http://schemas.microsoft.com/office/powerpoint/2010/main" val="80123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2.emf"/><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4CFC2A-0623-800A-04EE-A66C448391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3610D0-C495-03EA-F77F-E99C2FE2D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45B65-1BDD-3E5A-2022-3B3D1495F2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291AE0-C6F1-46A5-8DFB-A685294E59A6}" type="datetimeFigureOut">
              <a:rPr lang="en-US" smtClean="0"/>
              <a:t>11/15/2024</a:t>
            </a:fld>
            <a:endParaRPr lang="en-US"/>
          </a:p>
        </p:txBody>
      </p:sp>
      <p:sp>
        <p:nvSpPr>
          <p:cNvPr id="5" name="Footer Placeholder 4">
            <a:extLst>
              <a:ext uri="{FF2B5EF4-FFF2-40B4-BE49-F238E27FC236}">
                <a16:creationId xmlns:a16="http://schemas.microsoft.com/office/drawing/2014/main" id="{B7ECEF5D-5033-3E6F-E4D2-F41AD1DD28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A247CC4-F298-CFBD-FCD8-DB4DE2225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59CDC7F-7FF5-4200-86E8-30B81A626185}" type="slidenum">
              <a:rPr lang="en-US" smtClean="0"/>
              <a:t>‹#›</a:t>
            </a:fld>
            <a:endParaRPr lang="en-US"/>
          </a:p>
        </p:txBody>
      </p:sp>
    </p:spTree>
    <p:extLst>
      <p:ext uri="{BB962C8B-B14F-4D97-AF65-F5344CB8AC3E}">
        <p14:creationId xmlns:p14="http://schemas.microsoft.com/office/powerpoint/2010/main" val="732090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364852"/>
              </a:solidFill>
              <a:latin typeface="Lato Regular"/>
            </a:endParaRPr>
          </a:p>
        </p:txBody>
      </p:sp>
      <p:sp>
        <p:nvSpPr>
          <p:cNvPr id="2" name="Title Placeholder 1"/>
          <p:cNvSpPr>
            <a:spLocks noGrp="1"/>
          </p:cNvSpPr>
          <p:nvPr>
            <p:ph type="title"/>
          </p:nvPr>
        </p:nvSpPr>
        <p:spPr>
          <a:xfrm>
            <a:off x="975360" y="975360"/>
            <a:ext cx="1011936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75360" y="2316480"/>
            <a:ext cx="10119360" cy="34137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OHSU-REV.png"/>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265983" y="5609768"/>
            <a:ext cx="576603" cy="987552"/>
          </a:xfrm>
          <a:prstGeom prst="rect">
            <a:avLst/>
          </a:prstGeom>
        </p:spPr>
      </p:pic>
    </p:spTree>
    <p:extLst>
      <p:ext uri="{BB962C8B-B14F-4D97-AF65-F5344CB8AC3E}">
        <p14:creationId xmlns:p14="http://schemas.microsoft.com/office/powerpoint/2010/main" val="30127548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p:txStyles>
    <p:titleStyle>
      <a:lvl1pPr algn="l" defTabSz="609585" rtl="0" eaLnBrk="1" latinLnBrk="0" hangingPunct="1">
        <a:spcBef>
          <a:spcPct val="0"/>
        </a:spcBef>
        <a:buNone/>
        <a:defRPr sz="5333" b="0" i="0" kern="1200">
          <a:solidFill>
            <a:schemeClr val="bg1"/>
          </a:solidFill>
          <a:latin typeface="Lato Regular"/>
          <a:ea typeface="+mj-ea"/>
          <a:cs typeface="Lato Regular"/>
        </a:defRPr>
      </a:lvl1pPr>
    </p:titleStyle>
    <p:bodyStyle>
      <a:lvl1pPr marL="457189" indent="-457189" algn="l" defTabSz="609585" rtl="0" eaLnBrk="1" latinLnBrk="0" hangingPunct="1">
        <a:spcBef>
          <a:spcPct val="20000"/>
        </a:spcBef>
        <a:buFont typeface="Arial"/>
        <a:buChar char="•"/>
        <a:defRPr sz="3200" b="0" i="0" kern="1200">
          <a:solidFill>
            <a:srgbClr val="FFFFFF"/>
          </a:solidFill>
          <a:latin typeface="Noto Serif"/>
          <a:ea typeface="+mn-ea"/>
          <a:cs typeface="Noto Serif"/>
        </a:defRPr>
      </a:lvl1pPr>
      <a:lvl2pPr marL="990575" indent="-380990" algn="l" defTabSz="609585" rtl="0" eaLnBrk="1" latinLnBrk="0" hangingPunct="1">
        <a:spcBef>
          <a:spcPct val="20000"/>
        </a:spcBef>
        <a:buFont typeface="Arial"/>
        <a:buChar char="–"/>
        <a:defRPr sz="3200" b="0" i="0" kern="1200">
          <a:solidFill>
            <a:srgbClr val="FFFFFF"/>
          </a:solidFill>
          <a:latin typeface="Noto Serif"/>
          <a:ea typeface="+mn-ea"/>
          <a:cs typeface="Noto Serif"/>
        </a:defRPr>
      </a:lvl2pPr>
      <a:lvl3pPr marL="1523962" indent="-304792" algn="l" defTabSz="609585" rtl="0" eaLnBrk="1" latinLnBrk="0" hangingPunct="1">
        <a:spcBef>
          <a:spcPct val="20000"/>
        </a:spcBef>
        <a:buFont typeface="Arial"/>
        <a:buChar char="•"/>
        <a:defRPr sz="3200" b="0" i="0" kern="1200">
          <a:solidFill>
            <a:srgbClr val="FFFFFF"/>
          </a:solidFill>
          <a:latin typeface="Noto Serif"/>
          <a:ea typeface="+mn-ea"/>
          <a:cs typeface="Noto Serif"/>
        </a:defRPr>
      </a:lvl3pPr>
      <a:lvl4pPr marL="2133547" indent="-304792" algn="l" defTabSz="609585" rtl="0" eaLnBrk="1" latinLnBrk="0" hangingPunct="1">
        <a:spcBef>
          <a:spcPct val="20000"/>
        </a:spcBef>
        <a:buFont typeface="Arial"/>
        <a:buChar char="–"/>
        <a:defRPr sz="3200" b="0" i="0" kern="1200">
          <a:solidFill>
            <a:srgbClr val="FFFFFF"/>
          </a:solidFill>
          <a:latin typeface="Noto Serif"/>
          <a:ea typeface="+mn-ea"/>
          <a:cs typeface="Noto Serif"/>
        </a:defRPr>
      </a:lvl4pPr>
      <a:lvl5pPr marL="2743131" indent="-304792" algn="l" defTabSz="609585" rtl="0" eaLnBrk="1" latinLnBrk="0" hangingPunct="1">
        <a:spcBef>
          <a:spcPct val="20000"/>
        </a:spcBef>
        <a:buFont typeface="Arial"/>
        <a:buChar char="»"/>
        <a:defRPr sz="3200" b="0" i="0" kern="1200">
          <a:solidFill>
            <a:srgbClr val="FFFFFF"/>
          </a:solidFill>
          <a:latin typeface="Noto Serif"/>
          <a:ea typeface="+mn-ea"/>
          <a:cs typeface="Noto Serif"/>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5361" y="975360"/>
            <a:ext cx="10139977" cy="82821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75361" y="2194561"/>
            <a:ext cx="10139977" cy="3659732"/>
          </a:xfrm>
          <a:prstGeom prst="rect">
            <a:avLst/>
          </a:prstGeom>
        </p:spPr>
        <p:txBody>
          <a:bodyPr vert="horz" lIns="91440" tIns="45720" rIns="91440" bIns="45720" rtlCol="0">
            <a:normAutofit/>
          </a:bodyPr>
          <a:lstStyle/>
          <a:p>
            <a:pPr lvl="0"/>
            <a:r>
              <a:rPr lang="en-US" dirty="0"/>
              <a:t>Click to edit master text style</a:t>
            </a:r>
          </a:p>
        </p:txBody>
      </p:sp>
      <p:pic>
        <p:nvPicPr>
          <p:cNvPr id="6" name="Picture 5" descr="OHSU-RGB-1CGRAY-POS.eps"/>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1211309" y="5611866"/>
            <a:ext cx="574480" cy="985455"/>
          </a:xfrm>
          <a:prstGeom prst="rect">
            <a:avLst/>
          </a:prstGeom>
        </p:spPr>
      </p:pic>
    </p:spTree>
    <p:extLst>
      <p:ext uri="{BB962C8B-B14F-4D97-AF65-F5344CB8AC3E}">
        <p14:creationId xmlns:p14="http://schemas.microsoft.com/office/powerpoint/2010/main" val="34403513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hf hdr="0"/>
  <p:txStyles>
    <p:titleStyle>
      <a:lvl1pPr algn="ctr" defTabSz="609585" rtl="0" eaLnBrk="1" latinLnBrk="0" hangingPunct="1">
        <a:spcBef>
          <a:spcPct val="0"/>
        </a:spcBef>
        <a:buNone/>
        <a:defRPr sz="5867" b="0" i="0" kern="1200">
          <a:solidFill>
            <a:schemeClr val="accent3"/>
          </a:solidFill>
          <a:latin typeface="Lato Regular"/>
          <a:ea typeface="+mj-ea"/>
          <a:cs typeface="Lato Regular"/>
        </a:defRPr>
      </a:lvl1pPr>
    </p:titleStyle>
    <p:bodyStyle>
      <a:lvl1pPr marL="457189" indent="-457189" algn="l" defTabSz="609585" rtl="0" eaLnBrk="1" latinLnBrk="0" hangingPunct="1">
        <a:spcBef>
          <a:spcPct val="20000"/>
        </a:spcBef>
        <a:buFont typeface="Arial"/>
        <a:buChar char="•"/>
        <a:defRPr sz="3200" kern="1200">
          <a:solidFill>
            <a:schemeClr val="tx1"/>
          </a:solidFill>
          <a:latin typeface="Noto Serif"/>
          <a:ea typeface="+mn-ea"/>
          <a:cs typeface="Noto Serif"/>
        </a:defRPr>
      </a:lvl1pPr>
      <a:lvl2pPr marL="990575" indent="-380990" algn="l" defTabSz="609585" rtl="0" eaLnBrk="1" latinLnBrk="0" hangingPunct="1">
        <a:spcBef>
          <a:spcPct val="20000"/>
        </a:spcBef>
        <a:buFont typeface="Arial"/>
        <a:buChar char="–"/>
        <a:defRPr sz="3200" kern="1200">
          <a:solidFill>
            <a:schemeClr val="tx1"/>
          </a:solidFill>
          <a:latin typeface="Lato Regular"/>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Lato Regular"/>
          <a:ea typeface="+mn-ea"/>
          <a:cs typeface="+mn-cs"/>
        </a:defRPr>
      </a:lvl3pPr>
      <a:lvl4pPr marL="2133547" indent="-304792" algn="l" defTabSz="609585" rtl="0" eaLnBrk="1" latinLnBrk="0" hangingPunct="1">
        <a:spcBef>
          <a:spcPct val="20000"/>
        </a:spcBef>
        <a:buFont typeface="Arial"/>
        <a:buChar char="–"/>
        <a:defRPr sz="3200" kern="1200">
          <a:solidFill>
            <a:schemeClr val="tx1"/>
          </a:solidFill>
          <a:latin typeface="Lato Regular"/>
          <a:ea typeface="+mn-ea"/>
          <a:cs typeface="+mn-cs"/>
        </a:defRPr>
      </a:lvl4pPr>
      <a:lvl5pPr marL="2743131" indent="-304792" algn="l" defTabSz="609585" rtl="0" eaLnBrk="1" latinLnBrk="0" hangingPunct="1">
        <a:spcBef>
          <a:spcPct val="20000"/>
        </a:spcBef>
        <a:buFont typeface="Arial"/>
        <a:buChar char="»"/>
        <a:defRPr sz="3200" kern="1200">
          <a:solidFill>
            <a:schemeClr val="tx1"/>
          </a:solidFill>
          <a:latin typeface="Lato Regular"/>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extBox 13"/>
          <p:cNvSpPr txBox="1"/>
          <p:nvPr/>
        </p:nvSpPr>
        <p:spPr>
          <a:xfrm>
            <a:off x="563765" y="6148542"/>
            <a:ext cx="11628235" cy="738664"/>
          </a:xfrm>
          <a:prstGeom prst="rect">
            <a:avLst/>
          </a:prstGeom>
          <a:noFill/>
        </p:spPr>
        <p:txBody>
          <a:bodyPr wrap="square" rtlCol="0">
            <a:spAutoFit/>
          </a:bodyPr>
          <a:lstStyle/>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Hunter Spencer, DO; Matthew Town, PhD, MPH; Lauren Lipira, PhD, MSW, Tim Menza, MD, PhD</a:t>
            </a:r>
          </a:p>
          <a:p>
            <a:endParaRPr lang="en-US" sz="1200" kern="0" spc="107" dirty="0">
              <a:solidFill>
                <a:schemeClr val="bg1"/>
              </a:solidFill>
              <a:latin typeface="Lato Regular" panose="020F0502020204030203" pitchFamily="34" charset="0"/>
              <a:cs typeface="Lato Light"/>
            </a:endParaRPr>
          </a:p>
          <a:p>
            <a:r>
              <a:rPr lang="en-US" sz="1200" kern="0" spc="107" dirty="0">
                <a:solidFill>
                  <a:schemeClr val="bg1"/>
                </a:solidFill>
                <a:latin typeface="Lato Regular" panose="020F0502020204030203" pitchFamily="34" charset="0"/>
                <a:cs typeface="Lato Light"/>
              </a:rPr>
              <a:t>November 2024. AMERSA. PRESENTED BY: Hunter C. Spencer, DO, AAHIVS, </a:t>
            </a:r>
          </a:p>
        </p:txBody>
      </p:sp>
      <p:sp>
        <p:nvSpPr>
          <p:cNvPr id="16" name="TextBox 15"/>
          <p:cNvSpPr txBox="1"/>
          <p:nvPr/>
        </p:nvSpPr>
        <p:spPr>
          <a:xfrm>
            <a:off x="88900" y="3939062"/>
            <a:ext cx="11676827" cy="1569660"/>
          </a:xfrm>
          <a:prstGeom prst="rect">
            <a:avLst/>
          </a:prstGeom>
          <a:noFill/>
        </p:spPr>
        <p:txBody>
          <a:bodyPr wrap="square" rtlCol="0">
            <a:spAutoFit/>
          </a:bodyPr>
          <a:lstStyle/>
          <a:p>
            <a:r>
              <a:rPr lang="en-US" sz="4800" dirty="0">
                <a:solidFill>
                  <a:schemeClr val="bg1"/>
                </a:solidFill>
                <a:latin typeface="Lato Regular"/>
                <a:cs typeface="Lato Regular"/>
              </a:rPr>
              <a:t>Increases in PrEP Awareness but not PrEP use among people who inject drugs</a:t>
            </a:r>
          </a:p>
        </p:txBody>
      </p:sp>
      <p:cxnSp>
        <p:nvCxnSpPr>
          <p:cNvPr id="18" name="Straight Connector 17" title="Straight line."/>
          <p:cNvCxnSpPr/>
          <p:nvPr/>
        </p:nvCxnSpPr>
        <p:spPr>
          <a:xfrm>
            <a:off x="640935" y="5941181"/>
            <a:ext cx="10910131"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descr="OHSU master brand logo." title="OHSU master brand logo."/>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3765" y="1513397"/>
            <a:ext cx="804660" cy="1378700"/>
          </a:xfrm>
          <a:prstGeom prst="rect">
            <a:avLst/>
          </a:prstGeom>
        </p:spPr>
      </p:pic>
    </p:spTree>
    <p:extLst>
      <p:ext uri="{BB962C8B-B14F-4D97-AF65-F5344CB8AC3E}">
        <p14:creationId xmlns:p14="http://schemas.microsoft.com/office/powerpoint/2010/main" val="381613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7C9AE7E-178F-7744-7619-E1CC14B429AC}"/>
              </a:ext>
            </a:extLst>
          </p:cNvPr>
          <p:cNvGrpSpPr/>
          <p:nvPr/>
        </p:nvGrpSpPr>
        <p:grpSpPr>
          <a:xfrm>
            <a:off x="1347537" y="0"/>
            <a:ext cx="9324474" cy="6858000"/>
            <a:chOff x="1439334" y="275745"/>
            <a:chExt cx="9065412" cy="6321577"/>
          </a:xfrm>
        </p:grpSpPr>
        <p:pic>
          <p:nvPicPr>
            <p:cNvPr id="9" name="Picture 8" descr="A graph with arrows pointing to different levels&#10;&#10;Description automatically generated">
              <a:extLst>
                <a:ext uri="{FF2B5EF4-FFF2-40B4-BE49-F238E27FC236}">
                  <a16:creationId xmlns:a16="http://schemas.microsoft.com/office/drawing/2014/main" id="{17826477-FA1C-7938-5350-DB4B8B629394}"/>
                </a:ext>
              </a:extLst>
            </p:cNvPr>
            <p:cNvPicPr>
              <a:picLocks noChangeAspect="1"/>
            </p:cNvPicPr>
            <p:nvPr/>
          </p:nvPicPr>
          <p:blipFill>
            <a:blip r:embed="rId3"/>
            <a:stretch>
              <a:fillRect/>
            </a:stretch>
          </p:blipFill>
          <p:spPr>
            <a:xfrm>
              <a:off x="1439334" y="275746"/>
              <a:ext cx="9065412" cy="6321576"/>
            </a:xfrm>
            <a:prstGeom prst="rect">
              <a:avLst/>
            </a:prstGeom>
          </p:spPr>
        </p:pic>
        <p:sp>
          <p:nvSpPr>
            <p:cNvPr id="10" name="TextBox 9">
              <a:extLst>
                <a:ext uri="{FF2B5EF4-FFF2-40B4-BE49-F238E27FC236}">
                  <a16:creationId xmlns:a16="http://schemas.microsoft.com/office/drawing/2014/main" id="{70DC08D0-BEDC-D894-B01B-15E85B3C6A70}"/>
                </a:ext>
              </a:extLst>
            </p:cNvPr>
            <p:cNvSpPr txBox="1"/>
            <p:nvPr/>
          </p:nvSpPr>
          <p:spPr>
            <a:xfrm>
              <a:off x="1439334" y="275745"/>
              <a:ext cx="9065412" cy="595776"/>
            </a:xfrm>
            <a:prstGeom prst="rect">
              <a:avLst/>
            </a:prstGeom>
            <a:solidFill>
              <a:schemeClr val="bg2"/>
            </a:solidFill>
          </p:spPr>
          <p:txBody>
            <a:bodyPr wrap="square" rtlCol="0">
              <a:spAutoFit/>
            </a:bodyPr>
            <a:lstStyle/>
            <a:p>
              <a:pPr algn="ctr"/>
              <a:r>
                <a:rPr lang="en-US" sz="3600" dirty="0"/>
                <a:t>Analysis 1: PrEP Care Cascade, 2018 and 2022</a:t>
              </a:r>
            </a:p>
          </p:txBody>
        </p:sp>
      </p:grpSp>
    </p:spTree>
    <p:extLst>
      <p:ext uri="{BB962C8B-B14F-4D97-AF65-F5344CB8AC3E}">
        <p14:creationId xmlns:p14="http://schemas.microsoft.com/office/powerpoint/2010/main" val="127978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816" y="1093056"/>
            <a:ext cx="10045907" cy="844028"/>
          </a:xfrm>
        </p:spPr>
        <p:txBody>
          <a:bodyPr>
            <a:noAutofit/>
          </a:bodyPr>
          <a:lstStyle/>
          <a:p>
            <a:r>
              <a:rPr lang="en-US" sz="3600" dirty="0">
                <a:solidFill>
                  <a:schemeClr val="bg1"/>
                </a:solidFill>
              </a:rPr>
              <a:t>Analysis 2: Adjusted prevalence ratio of PrEP awareness associated with year (n = 550)</a:t>
            </a:r>
          </a:p>
        </p:txBody>
      </p:sp>
      <p:sp>
        <p:nvSpPr>
          <p:cNvPr id="7" name="TextBox 6">
            <a:extLst>
              <a:ext uri="{FF2B5EF4-FFF2-40B4-BE49-F238E27FC236}">
                <a16:creationId xmlns:a16="http://schemas.microsoft.com/office/drawing/2014/main" id="{E51BF1DF-A367-0EF8-04D2-7DB6F94C7397}"/>
              </a:ext>
            </a:extLst>
          </p:cNvPr>
          <p:cNvSpPr txBox="1"/>
          <p:nvPr/>
        </p:nvSpPr>
        <p:spPr>
          <a:xfrm>
            <a:off x="1687429" y="2609035"/>
            <a:ext cx="10368213" cy="2123658"/>
          </a:xfrm>
          <a:prstGeom prst="rect">
            <a:avLst/>
          </a:prstGeom>
          <a:noFill/>
        </p:spPr>
        <p:txBody>
          <a:bodyPr wrap="square">
            <a:spAutoFit/>
          </a:bodyPr>
          <a:lstStyle/>
          <a:p>
            <a:endParaRPr lang="en-US" sz="2400" dirty="0">
              <a:solidFill>
                <a:schemeClr val="bg1"/>
              </a:solidFill>
            </a:endParaRPr>
          </a:p>
          <a:p>
            <a:r>
              <a:rPr lang="en-US" sz="3600" dirty="0">
                <a:solidFill>
                  <a:schemeClr val="bg1"/>
                </a:solidFill>
              </a:rPr>
              <a:t>Year	       aPR	    95% CI</a:t>
            </a:r>
          </a:p>
          <a:p>
            <a:r>
              <a:rPr lang="en-US" sz="3600" dirty="0">
                <a:solidFill>
                  <a:schemeClr val="bg1"/>
                </a:solidFill>
              </a:rPr>
              <a:t>2018	REF	     -</a:t>
            </a:r>
          </a:p>
          <a:p>
            <a:r>
              <a:rPr lang="en-US" sz="3600" b="1" dirty="0">
                <a:solidFill>
                  <a:schemeClr val="bg1"/>
                </a:solidFill>
              </a:rPr>
              <a:t>2022	1.29	    1.18-1.42</a:t>
            </a:r>
          </a:p>
        </p:txBody>
      </p:sp>
      <p:sp>
        <p:nvSpPr>
          <p:cNvPr id="10" name="TextBox 9">
            <a:extLst>
              <a:ext uri="{FF2B5EF4-FFF2-40B4-BE49-F238E27FC236}">
                <a16:creationId xmlns:a16="http://schemas.microsoft.com/office/drawing/2014/main" id="{D5D979E2-7C89-A2A9-6D2C-C9CF30DDE835}"/>
              </a:ext>
            </a:extLst>
          </p:cNvPr>
          <p:cNvSpPr txBox="1"/>
          <p:nvPr/>
        </p:nvSpPr>
        <p:spPr>
          <a:xfrm>
            <a:off x="959259" y="5150879"/>
            <a:ext cx="10273481" cy="1015663"/>
          </a:xfrm>
          <a:prstGeom prst="rect">
            <a:avLst/>
          </a:prstGeom>
          <a:noFill/>
        </p:spPr>
        <p:txBody>
          <a:bodyPr wrap="square">
            <a:spAutoFit/>
          </a:bodyPr>
          <a:lstStyle/>
          <a:p>
            <a:r>
              <a:rPr lang="en-US" sz="2000" dirty="0">
                <a:solidFill>
                  <a:schemeClr val="bg1"/>
                </a:solidFill>
              </a:rPr>
              <a:t>Adjusted for age, gender, sexual orientation, race/ethnicity, education, homelessness, insurance status, usual source of care, methamphetamine use, transactional sex, receipt of drug treatment, use of medication for opiate use disorder, and SSP utilization</a:t>
            </a:r>
          </a:p>
        </p:txBody>
      </p:sp>
    </p:spTree>
    <p:extLst>
      <p:ext uri="{BB962C8B-B14F-4D97-AF65-F5344CB8AC3E}">
        <p14:creationId xmlns:p14="http://schemas.microsoft.com/office/powerpoint/2010/main" val="117349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AFF6C-C632-1924-5481-4C0DEC91A706}"/>
              </a:ext>
            </a:extLst>
          </p:cNvPr>
          <p:cNvSpPr>
            <a:spLocks noGrp="1"/>
          </p:cNvSpPr>
          <p:nvPr>
            <p:ph type="title"/>
          </p:nvPr>
        </p:nvSpPr>
        <p:spPr/>
        <p:txBody>
          <a:bodyPr>
            <a:noAutofit/>
          </a:bodyPr>
          <a:lstStyle/>
          <a:p>
            <a:r>
              <a:rPr lang="en-US" sz="3600" dirty="0"/>
              <a:t>Analysis 3: Correlates of PrEP Awareness in 2022 (n=196)</a:t>
            </a:r>
          </a:p>
        </p:txBody>
      </p:sp>
      <p:sp>
        <p:nvSpPr>
          <p:cNvPr id="7" name="Text Placeholder 6">
            <a:extLst>
              <a:ext uri="{FF2B5EF4-FFF2-40B4-BE49-F238E27FC236}">
                <a16:creationId xmlns:a16="http://schemas.microsoft.com/office/drawing/2014/main" id="{44272FAF-FF4F-DEC4-B9D1-72ED08A6494F}"/>
              </a:ext>
            </a:extLst>
          </p:cNvPr>
          <p:cNvSpPr txBox="1">
            <a:spLocks noGrp="1"/>
          </p:cNvSpPr>
          <p:nvPr>
            <p:ph type="body" sz="quarter" idx="10"/>
          </p:nvPr>
        </p:nvSpPr>
        <p:spPr>
          <a:xfrm>
            <a:off x="1081088" y="2292350"/>
            <a:ext cx="10045700" cy="3004540"/>
          </a:xfrm>
          <a:prstGeom prst="rect">
            <a:avLst/>
          </a:prstGeom>
          <a:noFill/>
        </p:spPr>
        <p:txBody>
          <a:bodyPr wrap="square">
            <a:spAutoFit/>
          </a:bodyPr>
          <a:lstStyle/>
          <a:p>
            <a:endParaRPr lang="en-US" sz="2400" dirty="0">
              <a:solidFill>
                <a:schemeClr val="bg1"/>
              </a:solidFill>
            </a:endParaRPr>
          </a:p>
          <a:p>
            <a:pPr marL="0" indent="0">
              <a:buNone/>
            </a:pPr>
            <a:r>
              <a:rPr lang="en-US" sz="3600" dirty="0">
                <a:solidFill>
                  <a:schemeClr val="bg1"/>
                </a:solidFill>
                <a:latin typeface="+mj-lt"/>
              </a:rPr>
              <a:t>Correlate	     aPR	     95% CI</a:t>
            </a:r>
          </a:p>
          <a:p>
            <a:pPr marL="0" indent="0">
              <a:buNone/>
            </a:pPr>
            <a:r>
              <a:rPr lang="en-US" sz="3600" dirty="0">
                <a:solidFill>
                  <a:schemeClr val="bg1"/>
                </a:solidFill>
                <a:latin typeface="+mj-lt"/>
              </a:rPr>
              <a:t>Hispanic Eth	1.62		1.19-2.19		</a:t>
            </a:r>
          </a:p>
          <a:p>
            <a:pPr marL="0" indent="0">
              <a:buNone/>
            </a:pPr>
            <a:r>
              <a:rPr lang="en-US" sz="3600" dirty="0">
                <a:solidFill>
                  <a:schemeClr val="bg1"/>
                </a:solidFill>
                <a:latin typeface="+mj-lt"/>
              </a:rPr>
              <a:t>Drug Tx 		1.33	     1.08-1.63</a:t>
            </a:r>
          </a:p>
        </p:txBody>
      </p:sp>
      <p:sp>
        <p:nvSpPr>
          <p:cNvPr id="10" name="TextBox 9">
            <a:extLst>
              <a:ext uri="{FF2B5EF4-FFF2-40B4-BE49-F238E27FC236}">
                <a16:creationId xmlns:a16="http://schemas.microsoft.com/office/drawing/2014/main" id="{E51F6153-F3C9-C0FB-D26E-5529C2D71F14}"/>
              </a:ext>
            </a:extLst>
          </p:cNvPr>
          <p:cNvSpPr txBox="1"/>
          <p:nvPr/>
        </p:nvSpPr>
        <p:spPr>
          <a:xfrm>
            <a:off x="853307" y="5488336"/>
            <a:ext cx="10273481" cy="1015663"/>
          </a:xfrm>
          <a:prstGeom prst="rect">
            <a:avLst/>
          </a:prstGeom>
          <a:noFill/>
        </p:spPr>
        <p:txBody>
          <a:bodyPr wrap="square">
            <a:spAutoFit/>
          </a:bodyPr>
          <a:lstStyle/>
          <a:p>
            <a:r>
              <a:rPr lang="en-US" sz="2000" dirty="0">
                <a:solidFill>
                  <a:schemeClr val="bg1"/>
                </a:solidFill>
              </a:rPr>
              <a:t>Non-significant associations for: age, gender, sexual orientation, education, homelessness, insurance status, usual source of care, methamphetamine use, transactional sex, use of medication for opiate use disorder, and SSP utilization</a:t>
            </a:r>
          </a:p>
        </p:txBody>
      </p:sp>
    </p:spTree>
    <p:extLst>
      <p:ext uri="{BB962C8B-B14F-4D97-AF65-F5344CB8AC3E}">
        <p14:creationId xmlns:p14="http://schemas.microsoft.com/office/powerpoint/2010/main" val="261575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82C4-DB83-0E80-0559-F4A562AA0022}"/>
              </a:ext>
            </a:extLst>
          </p:cNvPr>
          <p:cNvSpPr>
            <a:spLocks noGrp="1"/>
          </p:cNvSpPr>
          <p:nvPr>
            <p:ph type="title"/>
          </p:nvPr>
        </p:nvSpPr>
        <p:spPr/>
        <p:txBody>
          <a:bodyPr/>
          <a:lstStyle/>
          <a:p>
            <a:r>
              <a:rPr lang="en-US" dirty="0"/>
              <a:t>Discussion</a:t>
            </a:r>
          </a:p>
        </p:txBody>
      </p:sp>
      <p:sp>
        <p:nvSpPr>
          <p:cNvPr id="3" name="Text Placeholder 2">
            <a:extLst>
              <a:ext uri="{FF2B5EF4-FFF2-40B4-BE49-F238E27FC236}">
                <a16:creationId xmlns:a16="http://schemas.microsoft.com/office/drawing/2014/main" id="{2C512C59-074F-3227-20F7-8724B2994CCA}"/>
              </a:ext>
            </a:extLst>
          </p:cNvPr>
          <p:cNvSpPr>
            <a:spLocks noGrp="1"/>
          </p:cNvSpPr>
          <p:nvPr>
            <p:ph type="body" sz="quarter" idx="10"/>
          </p:nvPr>
        </p:nvSpPr>
        <p:spPr/>
        <p:txBody>
          <a:bodyPr>
            <a:normAutofit fontScale="92500" lnSpcReduction="20000"/>
          </a:bodyPr>
          <a:lstStyle/>
          <a:p>
            <a:r>
              <a:rPr lang="en-US" dirty="0"/>
              <a:t>Increased PrEP awareness, no change in PrEP access or use</a:t>
            </a:r>
          </a:p>
          <a:p>
            <a:r>
              <a:rPr lang="en-US" dirty="0"/>
              <a:t>Drug treatment may be an opportunity</a:t>
            </a:r>
          </a:p>
          <a:p>
            <a:r>
              <a:rPr lang="en-US" dirty="0"/>
              <a:t>Prominent missed opportunities: MOUD, SSP</a:t>
            </a:r>
          </a:p>
          <a:p>
            <a:r>
              <a:rPr lang="en-US" dirty="0"/>
              <a:t>Methodological strength</a:t>
            </a:r>
          </a:p>
        </p:txBody>
      </p:sp>
    </p:spTree>
    <p:extLst>
      <p:ext uri="{BB962C8B-B14F-4D97-AF65-F5344CB8AC3E}">
        <p14:creationId xmlns:p14="http://schemas.microsoft.com/office/powerpoint/2010/main" val="200832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82C4-DB83-0E80-0559-F4A562AA0022}"/>
              </a:ext>
            </a:extLst>
          </p:cNvPr>
          <p:cNvSpPr>
            <a:spLocks noGrp="1"/>
          </p:cNvSpPr>
          <p:nvPr>
            <p:ph type="title"/>
          </p:nvPr>
        </p:nvSpPr>
        <p:spPr/>
        <p:txBody>
          <a:bodyPr/>
          <a:lstStyle/>
          <a:p>
            <a:r>
              <a:rPr lang="en-US" dirty="0"/>
              <a:t>Limitations</a:t>
            </a:r>
          </a:p>
        </p:txBody>
      </p:sp>
      <p:sp>
        <p:nvSpPr>
          <p:cNvPr id="3" name="Text Placeholder 2">
            <a:extLst>
              <a:ext uri="{FF2B5EF4-FFF2-40B4-BE49-F238E27FC236}">
                <a16:creationId xmlns:a16="http://schemas.microsoft.com/office/drawing/2014/main" id="{2C512C59-074F-3227-20F7-8724B2994CCA}"/>
              </a:ext>
            </a:extLst>
          </p:cNvPr>
          <p:cNvSpPr>
            <a:spLocks noGrp="1"/>
          </p:cNvSpPr>
          <p:nvPr>
            <p:ph type="body" sz="quarter" idx="10"/>
          </p:nvPr>
        </p:nvSpPr>
        <p:spPr/>
        <p:txBody>
          <a:bodyPr>
            <a:normAutofit/>
          </a:bodyPr>
          <a:lstStyle/>
          <a:p>
            <a:r>
              <a:rPr lang="en-US" dirty="0"/>
              <a:t>Local geographic area</a:t>
            </a:r>
          </a:p>
          <a:p>
            <a:r>
              <a:rPr lang="en-US" dirty="0"/>
              <a:t>Non-precise matching to CDC definitions</a:t>
            </a:r>
          </a:p>
          <a:p>
            <a:r>
              <a:rPr lang="en-US" dirty="0"/>
              <a:t>Equity in recruitment </a:t>
            </a:r>
          </a:p>
        </p:txBody>
      </p:sp>
    </p:spTree>
    <p:extLst>
      <p:ext uri="{BB962C8B-B14F-4D97-AF65-F5344CB8AC3E}">
        <p14:creationId xmlns:p14="http://schemas.microsoft.com/office/powerpoint/2010/main" val="1751257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82C4-DB83-0E80-0559-F4A562AA0022}"/>
              </a:ext>
            </a:extLst>
          </p:cNvPr>
          <p:cNvSpPr>
            <a:spLocks noGrp="1"/>
          </p:cNvSpPr>
          <p:nvPr>
            <p:ph type="title"/>
          </p:nvPr>
        </p:nvSpPr>
        <p:spPr/>
        <p:txBody>
          <a:bodyPr/>
          <a:lstStyle/>
          <a:p>
            <a:r>
              <a:rPr lang="en-US" dirty="0"/>
              <a:t>Thank you! </a:t>
            </a:r>
          </a:p>
        </p:txBody>
      </p:sp>
      <p:sp>
        <p:nvSpPr>
          <p:cNvPr id="3" name="Text Placeholder 2">
            <a:extLst>
              <a:ext uri="{FF2B5EF4-FFF2-40B4-BE49-F238E27FC236}">
                <a16:creationId xmlns:a16="http://schemas.microsoft.com/office/drawing/2014/main" id="{2C512C59-074F-3227-20F7-8724B2994CCA}"/>
              </a:ext>
            </a:extLst>
          </p:cNvPr>
          <p:cNvSpPr>
            <a:spLocks noGrp="1"/>
          </p:cNvSpPr>
          <p:nvPr>
            <p:ph type="body" sz="quarter" idx="10"/>
          </p:nvPr>
        </p:nvSpPr>
        <p:spPr/>
        <p:txBody>
          <a:bodyPr>
            <a:normAutofit fontScale="92500"/>
          </a:bodyPr>
          <a:lstStyle/>
          <a:p>
            <a:r>
              <a:rPr lang="en-US" dirty="0"/>
              <a:t>OHA</a:t>
            </a:r>
          </a:p>
          <a:p>
            <a:r>
              <a:rPr lang="en-US" dirty="0"/>
              <a:t>Chime in</a:t>
            </a:r>
          </a:p>
          <a:p>
            <a:r>
              <a:rPr lang="en-US" dirty="0"/>
              <a:t>Portland State University – School of Public Health</a:t>
            </a:r>
          </a:p>
          <a:p>
            <a:r>
              <a:rPr lang="en-US" dirty="0"/>
              <a:t>spencerh@ohsu.edu</a:t>
            </a:r>
          </a:p>
        </p:txBody>
      </p:sp>
      <p:pic>
        <p:nvPicPr>
          <p:cNvPr id="5" name="Picture 4">
            <a:extLst>
              <a:ext uri="{FF2B5EF4-FFF2-40B4-BE49-F238E27FC236}">
                <a16:creationId xmlns:a16="http://schemas.microsoft.com/office/drawing/2014/main" id="{273F3D44-8078-28B7-BFD7-58B3EC2F4A7F}"/>
              </a:ext>
            </a:extLst>
          </p:cNvPr>
          <p:cNvPicPr>
            <a:picLocks noChangeAspect="1"/>
          </p:cNvPicPr>
          <p:nvPr/>
        </p:nvPicPr>
        <p:blipFill>
          <a:blip r:embed="rId2"/>
          <a:stretch>
            <a:fillRect/>
          </a:stretch>
        </p:blipFill>
        <p:spPr>
          <a:xfrm>
            <a:off x="7316562" y="4759961"/>
            <a:ext cx="1455780" cy="1455780"/>
          </a:xfrm>
          <a:prstGeom prst="rect">
            <a:avLst/>
          </a:prstGeom>
        </p:spPr>
      </p:pic>
      <p:sp>
        <p:nvSpPr>
          <p:cNvPr id="6" name="TextBox 5">
            <a:extLst>
              <a:ext uri="{FF2B5EF4-FFF2-40B4-BE49-F238E27FC236}">
                <a16:creationId xmlns:a16="http://schemas.microsoft.com/office/drawing/2014/main" id="{365547DC-9198-C97F-EC69-D2667D28C891}"/>
              </a:ext>
            </a:extLst>
          </p:cNvPr>
          <p:cNvSpPr txBox="1"/>
          <p:nvPr/>
        </p:nvSpPr>
        <p:spPr>
          <a:xfrm>
            <a:off x="6019800" y="6215741"/>
            <a:ext cx="4615543" cy="461665"/>
          </a:xfrm>
          <a:prstGeom prst="rect">
            <a:avLst/>
          </a:prstGeom>
          <a:noFill/>
        </p:spPr>
        <p:txBody>
          <a:bodyPr wrap="square" rtlCol="0">
            <a:spAutoFit/>
          </a:bodyPr>
          <a:lstStyle/>
          <a:p>
            <a:r>
              <a:rPr lang="en-US" sz="2400" dirty="0">
                <a:solidFill>
                  <a:schemeClr val="bg2"/>
                </a:solidFill>
              </a:rPr>
              <a:t>Article describing 2018 analysis</a:t>
            </a:r>
          </a:p>
        </p:txBody>
      </p:sp>
    </p:spTree>
    <p:extLst>
      <p:ext uri="{BB962C8B-B14F-4D97-AF65-F5344CB8AC3E}">
        <p14:creationId xmlns:p14="http://schemas.microsoft.com/office/powerpoint/2010/main" val="177186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0FB5A-17AF-33B0-367B-D6F1D7FBD777}"/>
              </a:ext>
            </a:extLst>
          </p:cNvPr>
          <p:cNvSpPr>
            <a:spLocks noGrp="1"/>
          </p:cNvSpPr>
          <p:nvPr>
            <p:ph type="title"/>
          </p:nvPr>
        </p:nvSpPr>
        <p:spPr/>
        <p:txBody>
          <a:bodyPr/>
          <a:lstStyle/>
          <a:p>
            <a:r>
              <a:rPr lang="en-US" dirty="0"/>
              <a:t>Disclosures</a:t>
            </a:r>
          </a:p>
        </p:txBody>
      </p:sp>
      <p:sp>
        <p:nvSpPr>
          <p:cNvPr id="3" name="Text Placeholder 2">
            <a:extLst>
              <a:ext uri="{FF2B5EF4-FFF2-40B4-BE49-F238E27FC236}">
                <a16:creationId xmlns:a16="http://schemas.microsoft.com/office/drawing/2014/main" id="{57B7B402-6804-0CAD-4FA7-27D687E72AC4}"/>
              </a:ext>
            </a:extLst>
          </p:cNvPr>
          <p:cNvSpPr>
            <a:spLocks noGrp="1"/>
          </p:cNvSpPr>
          <p:nvPr>
            <p:ph type="body" sz="quarter" idx="10"/>
          </p:nvPr>
        </p:nvSpPr>
        <p:spPr/>
        <p:txBody>
          <a:bodyPr>
            <a:normAutofit/>
          </a:bodyPr>
          <a:lstStyle/>
          <a:p>
            <a:r>
              <a:rPr lang="en-US" dirty="0">
                <a:solidFill>
                  <a:schemeClr val="bg2"/>
                </a:solidFill>
                <a:effectLst/>
                <a:ea typeface="Times New Roman" panose="02020603050405020304" pitchFamily="18" charset="0"/>
                <a:cs typeface="Calibri" panose="020F0502020204030204" pitchFamily="34" charset="0"/>
              </a:rPr>
              <a:t>Dr. Spencer is supported by NCATS via (KL2TR002370); the views in this presentation are strictly of the authors. </a:t>
            </a:r>
          </a:p>
          <a:p>
            <a:r>
              <a:rPr lang="en-US" dirty="0">
                <a:solidFill>
                  <a:schemeClr val="bg2"/>
                </a:solidFill>
                <a:ea typeface="Times New Roman" panose="02020603050405020304" pitchFamily="18" charset="0"/>
                <a:cs typeface="Calibri" panose="020F0502020204030204" pitchFamily="34" charset="0"/>
              </a:rPr>
              <a:t>NHBS is funded by CDC</a:t>
            </a:r>
          </a:p>
          <a:p>
            <a:endParaRPr lang="en-US" dirty="0">
              <a:solidFill>
                <a:schemeClr val="bg2"/>
              </a:solidFill>
              <a:effectLst/>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822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Text Placeholder 2"/>
          <p:cNvSpPr>
            <a:spLocks noGrp="1"/>
          </p:cNvSpPr>
          <p:nvPr>
            <p:ph type="body" sz="quarter" idx="10"/>
          </p:nvPr>
        </p:nvSpPr>
        <p:spPr>
          <a:xfrm>
            <a:off x="1081619" y="2327363"/>
            <a:ext cx="5014381" cy="3316353"/>
          </a:xfrm>
        </p:spPr>
        <p:txBody>
          <a:bodyPr>
            <a:normAutofit fontScale="77500" lnSpcReduction="20000"/>
          </a:bodyPr>
          <a:lstStyle/>
          <a:p>
            <a:r>
              <a:rPr lang="en-US" dirty="0"/>
              <a:t>Risk of HIV from injection and sex-related behaviors</a:t>
            </a:r>
          </a:p>
          <a:p>
            <a:r>
              <a:rPr lang="en-US" dirty="0"/>
              <a:t>HIV PrEP prevents HIV in PWID</a:t>
            </a:r>
          </a:p>
          <a:p>
            <a:r>
              <a:rPr lang="en-US" dirty="0"/>
              <a:t>Underutilized throughout the PrEP Care Cascade</a:t>
            </a:r>
            <a:r>
              <a:rPr lang="en-US" baseline="30000" dirty="0"/>
              <a:t>1</a:t>
            </a:r>
            <a:endParaRPr lang="en-US" dirty="0"/>
          </a:p>
          <a:p>
            <a:pPr lvl="1"/>
            <a:r>
              <a:rPr lang="en-US" dirty="0"/>
              <a:t>PrEP use 0-3%</a:t>
            </a:r>
          </a:p>
          <a:p>
            <a:endParaRPr lang="en-US" dirty="0"/>
          </a:p>
        </p:txBody>
      </p:sp>
      <p:pic>
        <p:nvPicPr>
          <p:cNvPr id="5" name="Picture 4">
            <a:extLst>
              <a:ext uri="{FF2B5EF4-FFF2-40B4-BE49-F238E27FC236}">
                <a16:creationId xmlns:a16="http://schemas.microsoft.com/office/drawing/2014/main" id="{1FAFD4A1-D378-C672-BB86-2387FB600E1A}"/>
              </a:ext>
            </a:extLst>
          </p:cNvPr>
          <p:cNvPicPr>
            <a:picLocks noChangeAspect="1"/>
          </p:cNvPicPr>
          <p:nvPr/>
        </p:nvPicPr>
        <p:blipFill>
          <a:blip r:embed="rId2"/>
          <a:stretch>
            <a:fillRect/>
          </a:stretch>
        </p:blipFill>
        <p:spPr>
          <a:xfrm>
            <a:off x="5889172" y="1909484"/>
            <a:ext cx="6153238" cy="3416953"/>
          </a:xfrm>
          <a:prstGeom prst="rect">
            <a:avLst/>
          </a:prstGeom>
        </p:spPr>
      </p:pic>
      <p:sp>
        <p:nvSpPr>
          <p:cNvPr id="7" name="TextBox 6">
            <a:extLst>
              <a:ext uri="{FF2B5EF4-FFF2-40B4-BE49-F238E27FC236}">
                <a16:creationId xmlns:a16="http://schemas.microsoft.com/office/drawing/2014/main" id="{0D202B36-A795-F38A-5AF5-181B27ADD835}"/>
              </a:ext>
            </a:extLst>
          </p:cNvPr>
          <p:cNvSpPr txBox="1"/>
          <p:nvPr/>
        </p:nvSpPr>
        <p:spPr>
          <a:xfrm>
            <a:off x="8120744" y="6488668"/>
            <a:ext cx="2286000" cy="369332"/>
          </a:xfrm>
          <a:prstGeom prst="rect">
            <a:avLst/>
          </a:prstGeom>
          <a:noFill/>
        </p:spPr>
        <p:txBody>
          <a:bodyPr wrap="square" rtlCol="0">
            <a:spAutoFit/>
          </a:bodyPr>
          <a:lstStyle/>
          <a:p>
            <a:r>
              <a:rPr lang="en-US" dirty="0">
                <a:solidFill>
                  <a:schemeClr val="bg1"/>
                </a:solidFill>
              </a:rPr>
              <a:t>1. </a:t>
            </a:r>
            <a:r>
              <a:rPr lang="en-US" dirty="0" err="1">
                <a:solidFill>
                  <a:schemeClr val="bg1"/>
                </a:solidFill>
              </a:rPr>
              <a:t>Mistler</a:t>
            </a:r>
            <a:r>
              <a:rPr lang="en-US" dirty="0">
                <a:solidFill>
                  <a:schemeClr val="bg1"/>
                </a:solidFill>
              </a:rPr>
              <a:t> et al 2021</a:t>
            </a:r>
          </a:p>
        </p:txBody>
      </p:sp>
    </p:spTree>
    <p:extLst>
      <p:ext uri="{BB962C8B-B14F-4D97-AF65-F5344CB8AC3E}">
        <p14:creationId xmlns:p14="http://schemas.microsoft.com/office/powerpoint/2010/main" val="261724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0FB5A-17AF-33B0-367B-D6F1D7FBD777}"/>
              </a:ext>
            </a:extLst>
          </p:cNvPr>
          <p:cNvSpPr>
            <a:spLocks noGrp="1"/>
          </p:cNvSpPr>
          <p:nvPr>
            <p:ph type="title"/>
          </p:nvPr>
        </p:nvSpPr>
        <p:spPr/>
        <p:txBody>
          <a:bodyPr/>
          <a:lstStyle/>
          <a:p>
            <a:r>
              <a:rPr lang="en-US" dirty="0"/>
              <a:t>Background: Equity</a:t>
            </a:r>
          </a:p>
        </p:txBody>
      </p:sp>
      <p:sp>
        <p:nvSpPr>
          <p:cNvPr id="3" name="Text Placeholder 2">
            <a:extLst>
              <a:ext uri="{FF2B5EF4-FFF2-40B4-BE49-F238E27FC236}">
                <a16:creationId xmlns:a16="http://schemas.microsoft.com/office/drawing/2014/main" id="{57B7B402-6804-0CAD-4FA7-27D687E72AC4}"/>
              </a:ext>
            </a:extLst>
          </p:cNvPr>
          <p:cNvSpPr>
            <a:spLocks noGrp="1"/>
          </p:cNvSpPr>
          <p:nvPr>
            <p:ph type="body" sz="quarter" idx="10"/>
          </p:nvPr>
        </p:nvSpPr>
        <p:spPr/>
        <p:txBody>
          <a:bodyPr>
            <a:normAutofit fontScale="85000" lnSpcReduction="10000"/>
          </a:bodyPr>
          <a:lstStyle/>
          <a:p>
            <a:r>
              <a:rPr lang="en-US" dirty="0"/>
              <a:t>Disparities in HIV in 2022 CDC HIV Surveillance Report</a:t>
            </a:r>
            <a:r>
              <a:rPr lang="en-US" baseline="30000" dirty="0"/>
              <a:t>1</a:t>
            </a:r>
            <a:endParaRPr lang="en-US" dirty="0"/>
          </a:p>
          <a:p>
            <a:r>
              <a:rPr lang="en-US" dirty="0"/>
              <a:t>Disparities in PrEP use are unclear</a:t>
            </a:r>
          </a:p>
          <a:p>
            <a:r>
              <a:rPr lang="en-US" dirty="0"/>
              <a:t>Previous analysis of PrEP use in Portland showed disparities between groups with different HIV risk factors but not race</a:t>
            </a:r>
          </a:p>
        </p:txBody>
      </p:sp>
      <p:sp>
        <p:nvSpPr>
          <p:cNvPr id="4" name="TextBox 3">
            <a:extLst>
              <a:ext uri="{FF2B5EF4-FFF2-40B4-BE49-F238E27FC236}">
                <a16:creationId xmlns:a16="http://schemas.microsoft.com/office/drawing/2014/main" id="{6515187C-FA65-1752-7F25-87F82B587824}"/>
              </a:ext>
            </a:extLst>
          </p:cNvPr>
          <p:cNvSpPr txBox="1"/>
          <p:nvPr/>
        </p:nvSpPr>
        <p:spPr>
          <a:xfrm>
            <a:off x="1296237" y="6129494"/>
            <a:ext cx="8681775" cy="923330"/>
          </a:xfrm>
          <a:prstGeom prst="rect">
            <a:avLst/>
          </a:prstGeom>
          <a:noFill/>
        </p:spPr>
        <p:txBody>
          <a:bodyPr wrap="square" rtlCol="0">
            <a:spAutoFit/>
          </a:bodyPr>
          <a:lstStyle/>
          <a:p>
            <a:r>
              <a:rPr lang="en-US" dirty="0">
                <a:solidFill>
                  <a:schemeClr val="bg2"/>
                </a:solidFill>
              </a:rPr>
              <a:t>1. CDC, 2024, https://stacks.cdc.gov/view/cdc/156513</a:t>
            </a:r>
          </a:p>
          <a:p>
            <a:endParaRPr lang="en-US"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78809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Text Placeholder 2"/>
          <p:cNvSpPr>
            <a:spLocks noGrp="1"/>
          </p:cNvSpPr>
          <p:nvPr>
            <p:ph type="body" sz="quarter" idx="10"/>
          </p:nvPr>
        </p:nvSpPr>
        <p:spPr>
          <a:xfrm>
            <a:off x="1081619" y="2327363"/>
            <a:ext cx="10045700" cy="3011487"/>
          </a:xfrm>
        </p:spPr>
        <p:txBody>
          <a:bodyPr>
            <a:noAutofit/>
          </a:bodyPr>
          <a:lstStyle/>
          <a:p>
            <a:r>
              <a:rPr lang="en-US" sz="2000" dirty="0"/>
              <a:t>National HIV Behavioral Surveillance, PWID cycle, 2018 and 2022 </a:t>
            </a:r>
          </a:p>
          <a:p>
            <a:r>
              <a:rPr lang="en-US" sz="2000" dirty="0"/>
              <a:t>Inclusion: HIV negative, Indicated for PrEP by adapted CDC criteria</a:t>
            </a:r>
          </a:p>
          <a:p>
            <a:r>
              <a:rPr lang="en-US" sz="2000" dirty="0"/>
              <a:t>Exclusion: missing HIV status</a:t>
            </a:r>
          </a:p>
          <a:p>
            <a:r>
              <a:rPr lang="en-US" sz="2000" dirty="0"/>
              <a:t>Outcomes: PrEP awareness, access, use</a:t>
            </a:r>
          </a:p>
          <a:p>
            <a:r>
              <a:rPr lang="en-US" sz="2000" dirty="0"/>
              <a:t>Three analyses</a:t>
            </a:r>
          </a:p>
          <a:p>
            <a:pPr lvl="1"/>
            <a:r>
              <a:rPr lang="en-US" sz="2000" dirty="0"/>
              <a:t>Outcomes by year, compared by </a:t>
            </a:r>
            <a:r>
              <a:rPr lang="el-GR" sz="2000" dirty="0"/>
              <a:t>χ</a:t>
            </a:r>
            <a:r>
              <a:rPr lang="en-US" sz="2000" baseline="30000" dirty="0"/>
              <a:t>2</a:t>
            </a:r>
          </a:p>
          <a:p>
            <a:pPr lvl="1"/>
            <a:r>
              <a:rPr lang="en-US" sz="2000" dirty="0"/>
              <a:t>Adjusted comparison of PrEP awareness by year, generalized linear model</a:t>
            </a:r>
          </a:p>
          <a:p>
            <a:pPr lvl="1"/>
            <a:r>
              <a:rPr lang="en-US" sz="2000" dirty="0"/>
              <a:t>Covariates of PrEP Awareness in 2022, generalized linear model</a:t>
            </a:r>
          </a:p>
        </p:txBody>
      </p:sp>
    </p:spTree>
    <p:extLst>
      <p:ext uri="{BB962C8B-B14F-4D97-AF65-F5344CB8AC3E}">
        <p14:creationId xmlns:p14="http://schemas.microsoft.com/office/powerpoint/2010/main" val="126794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 Indication Definition</a:t>
            </a:r>
          </a:p>
        </p:txBody>
      </p:sp>
      <p:sp>
        <p:nvSpPr>
          <p:cNvPr id="4" name="Text Placeholder 2">
            <a:extLst>
              <a:ext uri="{FF2B5EF4-FFF2-40B4-BE49-F238E27FC236}">
                <a16:creationId xmlns:a16="http://schemas.microsoft.com/office/drawing/2014/main" id="{970348B2-2A86-0657-7B5F-C82A7E6B40E0}"/>
              </a:ext>
            </a:extLst>
          </p:cNvPr>
          <p:cNvSpPr txBox="1">
            <a:spLocks/>
          </p:cNvSpPr>
          <p:nvPr/>
        </p:nvSpPr>
        <p:spPr>
          <a:xfrm>
            <a:off x="7103941" y="2377571"/>
            <a:ext cx="4848573" cy="3011487"/>
          </a:xfrm>
          <a:prstGeom prst="rect">
            <a:avLst/>
          </a:prstGeom>
        </p:spPr>
        <p:txBody>
          <a:bodyPr vert="horz" lIns="91440" tIns="45720" rIns="91440" bIns="45720" rtlCol="0">
            <a:noAutofit/>
          </a:bodyPr>
          <a:lstStyle>
            <a:lvl1pPr marL="457189" indent="-457189" algn="l" defTabSz="609585" rtl="0" eaLnBrk="1" latinLnBrk="0" hangingPunct="1">
              <a:lnSpc>
                <a:spcPct val="130000"/>
              </a:lnSpc>
              <a:spcBef>
                <a:spcPct val="20000"/>
              </a:spcBef>
              <a:buFont typeface="Arial"/>
              <a:buChar char="•"/>
              <a:defRPr sz="3200" b="0" i="0" kern="1200">
                <a:solidFill>
                  <a:srgbClr val="FFFFFF"/>
                </a:solidFill>
                <a:latin typeface="Noto Serif"/>
                <a:ea typeface="+mn-ea"/>
                <a:cs typeface="Noto Serif"/>
              </a:defRPr>
            </a:lvl1pPr>
            <a:lvl2pPr marL="990575" indent="-380990" algn="l" defTabSz="609585" rtl="0" eaLnBrk="1" latinLnBrk="0" hangingPunct="1">
              <a:lnSpc>
                <a:spcPct val="130000"/>
              </a:lnSpc>
              <a:spcBef>
                <a:spcPct val="20000"/>
              </a:spcBef>
              <a:buFont typeface="Arial"/>
              <a:buChar char="–"/>
              <a:defRPr sz="3200" b="0" i="0" kern="1200">
                <a:solidFill>
                  <a:srgbClr val="FFFFFF"/>
                </a:solidFill>
                <a:latin typeface="Noto Serif"/>
                <a:ea typeface="+mn-ea"/>
                <a:cs typeface="Noto Serif"/>
              </a:defRPr>
            </a:lvl2pPr>
            <a:lvl3pPr marL="1523962" indent="-304792" algn="l" defTabSz="609585" rtl="0" eaLnBrk="1" latinLnBrk="0" hangingPunct="1">
              <a:lnSpc>
                <a:spcPct val="130000"/>
              </a:lnSpc>
              <a:spcBef>
                <a:spcPct val="20000"/>
              </a:spcBef>
              <a:buFont typeface="Arial"/>
              <a:buChar char="•"/>
              <a:defRPr sz="3200" b="0" i="0" kern="1200">
                <a:solidFill>
                  <a:srgbClr val="FFFFFF"/>
                </a:solidFill>
                <a:latin typeface="Noto Serif"/>
                <a:ea typeface="+mn-ea"/>
                <a:cs typeface="Noto Serif"/>
              </a:defRPr>
            </a:lvl3pPr>
            <a:lvl4pPr marL="2133547" indent="-304792" algn="l" defTabSz="609585" rtl="0" eaLnBrk="1" latinLnBrk="0" hangingPunct="1">
              <a:lnSpc>
                <a:spcPct val="130000"/>
              </a:lnSpc>
              <a:spcBef>
                <a:spcPct val="20000"/>
              </a:spcBef>
              <a:buFont typeface="Arial"/>
              <a:buChar char="–"/>
              <a:defRPr sz="3200" b="0" i="0" kern="1200">
                <a:solidFill>
                  <a:srgbClr val="FFFFFF"/>
                </a:solidFill>
                <a:latin typeface="Noto Serif"/>
                <a:ea typeface="+mn-ea"/>
                <a:cs typeface="Noto Serif"/>
              </a:defRPr>
            </a:lvl4pPr>
            <a:lvl5pPr marL="2743131" indent="-304792" algn="l" defTabSz="609585" rtl="0" eaLnBrk="1" latinLnBrk="0" hangingPunct="1">
              <a:lnSpc>
                <a:spcPct val="130000"/>
              </a:lnSpc>
              <a:spcBef>
                <a:spcPct val="20000"/>
              </a:spcBef>
              <a:buFont typeface="Arial"/>
              <a:buChar char="»"/>
              <a:defRPr sz="3200" b="0" i="0" kern="1200">
                <a:solidFill>
                  <a:srgbClr val="FFFFFF"/>
                </a:solidFill>
                <a:latin typeface="Noto Serif"/>
                <a:ea typeface="+mn-ea"/>
                <a:cs typeface="Noto Serif"/>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ctr">
              <a:buNone/>
            </a:pPr>
            <a:r>
              <a:rPr lang="en-US" sz="2800" dirty="0"/>
              <a:t>Injection Indication</a:t>
            </a:r>
          </a:p>
          <a:p>
            <a:r>
              <a:rPr lang="en-US" sz="2000" dirty="0"/>
              <a:t>Shared injection equipment</a:t>
            </a:r>
          </a:p>
        </p:txBody>
      </p:sp>
      <p:sp>
        <p:nvSpPr>
          <p:cNvPr id="6" name="Text Placeholder 5">
            <a:extLst>
              <a:ext uri="{FF2B5EF4-FFF2-40B4-BE49-F238E27FC236}">
                <a16:creationId xmlns:a16="http://schemas.microsoft.com/office/drawing/2014/main" id="{19C8A4AA-7CC4-0D59-FB97-892C3E12EA70}"/>
              </a:ext>
            </a:extLst>
          </p:cNvPr>
          <p:cNvSpPr>
            <a:spLocks noGrp="1"/>
          </p:cNvSpPr>
          <p:nvPr>
            <p:ph type="body" sz="quarter" idx="10"/>
          </p:nvPr>
        </p:nvSpPr>
        <p:spPr>
          <a:xfrm>
            <a:off x="863906" y="2236056"/>
            <a:ext cx="5558666" cy="3011487"/>
          </a:xfrm>
        </p:spPr>
        <p:txBody>
          <a:bodyPr/>
          <a:lstStyle/>
          <a:p>
            <a:pPr marL="0" indent="0" algn="ctr">
              <a:buNone/>
            </a:pPr>
            <a:r>
              <a:rPr lang="en-US" sz="2800" dirty="0"/>
              <a:t>Sex Indication</a:t>
            </a:r>
          </a:p>
          <a:p>
            <a:r>
              <a:rPr lang="en-US" sz="2000" dirty="0"/>
              <a:t>Condomless sex with a “non-main” partner</a:t>
            </a:r>
          </a:p>
          <a:p>
            <a:r>
              <a:rPr lang="en-US" sz="2000" dirty="0"/>
              <a:t>HIV+ partner and partner not on ART</a:t>
            </a:r>
          </a:p>
          <a:p>
            <a:r>
              <a:rPr lang="en-US" sz="2000" dirty="0"/>
              <a:t>Syphilis or Gonorrhea in the last 12 months</a:t>
            </a:r>
          </a:p>
          <a:p>
            <a:endParaRPr lang="en-US" dirty="0"/>
          </a:p>
        </p:txBody>
      </p:sp>
    </p:spTree>
    <p:extLst>
      <p:ext uri="{BB962C8B-B14F-4D97-AF65-F5344CB8AC3E}">
        <p14:creationId xmlns:p14="http://schemas.microsoft.com/office/powerpoint/2010/main" val="101469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Text Placeholder 2"/>
          <p:cNvSpPr>
            <a:spLocks noGrp="1"/>
          </p:cNvSpPr>
          <p:nvPr>
            <p:ph type="body" sz="quarter" idx="10"/>
          </p:nvPr>
        </p:nvSpPr>
        <p:spPr>
          <a:xfrm>
            <a:off x="1081619" y="2327364"/>
            <a:ext cx="5338846" cy="2824740"/>
          </a:xfrm>
        </p:spPr>
        <p:txBody>
          <a:bodyPr>
            <a:noAutofit/>
          </a:bodyPr>
          <a:lstStyle/>
          <a:p>
            <a:r>
              <a:rPr lang="en-US" sz="2400" dirty="0"/>
              <a:t>2018 </a:t>
            </a:r>
          </a:p>
          <a:p>
            <a:pPr lvl="1"/>
            <a:r>
              <a:rPr lang="en-US" sz="2400" dirty="0"/>
              <a:t>Total recruitment n=530</a:t>
            </a:r>
          </a:p>
          <a:p>
            <a:pPr lvl="1"/>
            <a:r>
              <a:rPr lang="en-US" sz="2400" dirty="0"/>
              <a:t>Analytic sample n=354</a:t>
            </a:r>
          </a:p>
          <a:p>
            <a:pPr lvl="1"/>
            <a:r>
              <a:rPr lang="en-US" sz="2400" dirty="0"/>
              <a:t>5 active “seed” participants</a:t>
            </a:r>
          </a:p>
          <a:p>
            <a:pPr lvl="1"/>
            <a:r>
              <a:rPr lang="en-US" sz="2400" dirty="0"/>
              <a:t>2-19 waves</a:t>
            </a:r>
          </a:p>
        </p:txBody>
      </p:sp>
      <p:sp>
        <p:nvSpPr>
          <p:cNvPr id="5" name="TextBox 4">
            <a:extLst>
              <a:ext uri="{FF2B5EF4-FFF2-40B4-BE49-F238E27FC236}">
                <a16:creationId xmlns:a16="http://schemas.microsoft.com/office/drawing/2014/main" id="{BD7CC875-AF26-937E-3310-35CB07829B0E}"/>
              </a:ext>
            </a:extLst>
          </p:cNvPr>
          <p:cNvSpPr txBox="1"/>
          <p:nvPr/>
        </p:nvSpPr>
        <p:spPr>
          <a:xfrm>
            <a:off x="6789175" y="2327364"/>
            <a:ext cx="6145160" cy="2747868"/>
          </a:xfrm>
          <a:prstGeom prst="rect">
            <a:avLst/>
          </a:prstGeom>
          <a:noFill/>
        </p:spPr>
        <p:txBody>
          <a:bodyPr wrap="square">
            <a:spAutoFit/>
          </a:bodyPr>
          <a:lstStyle/>
          <a:p>
            <a:pPr marL="457189" marR="0" lvl="0" indent="-457189" algn="l" defTabSz="609585" rtl="0" eaLnBrk="1" fontAlgn="auto" latinLnBrk="0" hangingPunct="1">
              <a:lnSpc>
                <a:spcPct val="130000"/>
              </a:lnSpc>
              <a:spcBef>
                <a:spcPct val="20000"/>
              </a:spcBef>
              <a:spcAft>
                <a:spcPts val="0"/>
              </a:spcAft>
              <a:buClrTx/>
              <a:buSzTx/>
              <a:buFont typeface="Arial"/>
              <a:buChar char="•"/>
              <a:tabLst/>
              <a:defRPr/>
            </a:pPr>
            <a:r>
              <a:rPr kumimoji="0" lang="en-US" sz="2400" b="0" i="0" u="none" strike="noStrike" kern="1200" cap="none" spc="0" normalizeH="0" baseline="0" noProof="0" dirty="0">
                <a:ln>
                  <a:noFill/>
                </a:ln>
                <a:solidFill>
                  <a:srgbClr val="FFFFFF"/>
                </a:solidFill>
                <a:effectLst/>
                <a:uLnTx/>
                <a:uFillTx/>
                <a:latin typeface="Noto Serif"/>
                <a:ea typeface="+mn-ea"/>
                <a:cs typeface="Noto Serif"/>
              </a:rPr>
              <a:t>2022</a:t>
            </a:r>
          </a:p>
          <a:p>
            <a:pPr marL="990575" marR="0" lvl="1" indent="-380990" algn="l" defTabSz="609585" rtl="0" eaLnBrk="1" fontAlgn="auto" latinLnBrk="0" hangingPunct="1">
              <a:lnSpc>
                <a:spcPct val="130000"/>
              </a:lnSpc>
              <a:spcBef>
                <a:spcPct val="20000"/>
              </a:spcBef>
              <a:spcAft>
                <a:spcPts val="0"/>
              </a:spcAft>
              <a:buClrTx/>
              <a:buSzTx/>
              <a:buFont typeface="Arial"/>
              <a:buChar char="–"/>
              <a:tabLst/>
              <a:defRPr/>
            </a:pPr>
            <a:r>
              <a:rPr kumimoji="0" lang="en-US" sz="2400" b="0" i="0" u="none" strike="noStrike" kern="1200" cap="none" spc="0" normalizeH="0" baseline="0" noProof="0" dirty="0">
                <a:ln>
                  <a:noFill/>
                </a:ln>
                <a:solidFill>
                  <a:srgbClr val="FFFFFF"/>
                </a:solidFill>
                <a:effectLst/>
                <a:uLnTx/>
                <a:uFillTx/>
                <a:latin typeface="Noto Serif"/>
                <a:ea typeface="+mn-ea"/>
                <a:cs typeface="Noto Serif"/>
              </a:rPr>
              <a:t>Total recruitment n=335</a:t>
            </a:r>
          </a:p>
          <a:p>
            <a:pPr marL="990575" marR="0" lvl="1" indent="-380990" algn="l" defTabSz="609585" rtl="0" eaLnBrk="1" fontAlgn="auto" latinLnBrk="0" hangingPunct="1">
              <a:lnSpc>
                <a:spcPct val="130000"/>
              </a:lnSpc>
              <a:spcBef>
                <a:spcPct val="20000"/>
              </a:spcBef>
              <a:spcAft>
                <a:spcPts val="0"/>
              </a:spcAft>
              <a:buClrTx/>
              <a:buSzTx/>
              <a:buFont typeface="Arial"/>
              <a:buChar char="–"/>
              <a:tabLst/>
              <a:defRPr/>
            </a:pPr>
            <a:r>
              <a:rPr kumimoji="0" lang="en-US" sz="2400" b="0" i="0" u="none" strike="noStrike" kern="1200" cap="none" spc="0" normalizeH="0" baseline="0" noProof="0" dirty="0">
                <a:ln>
                  <a:noFill/>
                </a:ln>
                <a:solidFill>
                  <a:srgbClr val="FFFFFF"/>
                </a:solidFill>
                <a:effectLst/>
                <a:uLnTx/>
                <a:uFillTx/>
                <a:latin typeface="Noto Serif"/>
                <a:ea typeface="+mn-ea"/>
                <a:cs typeface="Noto Serif"/>
              </a:rPr>
              <a:t>Analytic sample  n=196</a:t>
            </a:r>
          </a:p>
          <a:p>
            <a:pPr marL="990575" marR="0" lvl="1" indent="-380990" algn="l" defTabSz="609585" rtl="0" eaLnBrk="1" fontAlgn="auto" latinLnBrk="0" hangingPunct="1">
              <a:lnSpc>
                <a:spcPct val="130000"/>
              </a:lnSpc>
              <a:spcBef>
                <a:spcPct val="20000"/>
              </a:spcBef>
              <a:spcAft>
                <a:spcPts val="0"/>
              </a:spcAft>
              <a:buClrTx/>
              <a:buSzTx/>
              <a:buFont typeface="Arial"/>
              <a:buChar char="–"/>
              <a:tabLst/>
              <a:defRPr/>
            </a:pPr>
            <a:r>
              <a:rPr kumimoji="0" lang="en-US" sz="2400" b="0" i="0" u="none" strike="noStrike" kern="1200" cap="none" spc="0" normalizeH="0" baseline="0" noProof="0" dirty="0">
                <a:ln>
                  <a:noFill/>
                </a:ln>
                <a:solidFill>
                  <a:srgbClr val="FFFFFF"/>
                </a:solidFill>
                <a:effectLst/>
                <a:uLnTx/>
                <a:uFillTx/>
                <a:latin typeface="Noto Serif"/>
                <a:ea typeface="+mn-ea"/>
                <a:cs typeface="Noto Serif"/>
              </a:rPr>
              <a:t>4 “seed” participants</a:t>
            </a:r>
          </a:p>
          <a:p>
            <a:pPr marL="990575" marR="0" lvl="1" indent="-380990" algn="l" defTabSz="609585" rtl="0" eaLnBrk="1" fontAlgn="auto" latinLnBrk="0" hangingPunct="1">
              <a:lnSpc>
                <a:spcPct val="130000"/>
              </a:lnSpc>
              <a:spcBef>
                <a:spcPct val="20000"/>
              </a:spcBef>
              <a:spcAft>
                <a:spcPts val="0"/>
              </a:spcAft>
              <a:buClrTx/>
              <a:buSzTx/>
              <a:buFont typeface="Arial"/>
              <a:buChar char="–"/>
              <a:tabLst/>
              <a:defRPr/>
            </a:pPr>
            <a:r>
              <a:rPr kumimoji="0" lang="en-US" sz="2400" b="0" i="0" u="none" strike="noStrike" kern="1200" cap="none" spc="0" normalizeH="0" baseline="0" noProof="0" dirty="0">
                <a:ln>
                  <a:noFill/>
                </a:ln>
                <a:solidFill>
                  <a:srgbClr val="FFFFFF"/>
                </a:solidFill>
                <a:effectLst/>
                <a:uLnTx/>
                <a:uFillTx/>
                <a:latin typeface="Noto Serif"/>
                <a:ea typeface="+mn-ea"/>
                <a:cs typeface="Noto Serif"/>
              </a:rPr>
              <a:t>3-14 waves </a:t>
            </a:r>
          </a:p>
        </p:txBody>
      </p:sp>
    </p:spTree>
    <p:extLst>
      <p:ext uri="{BB962C8B-B14F-4D97-AF65-F5344CB8AC3E}">
        <p14:creationId xmlns:p14="http://schemas.microsoft.com/office/powerpoint/2010/main" val="248857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18C8E09-87C4-EC83-EB8B-F79CD91A38F9}"/>
              </a:ext>
            </a:extLst>
          </p:cNvPr>
          <p:cNvSpPr/>
          <p:nvPr/>
        </p:nvSpPr>
        <p:spPr>
          <a:xfrm>
            <a:off x="5788939" y="973134"/>
            <a:ext cx="5234662" cy="513735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E061096-4FE3-48FD-0717-6ED472F46A59}"/>
              </a:ext>
            </a:extLst>
          </p:cNvPr>
          <p:cNvSpPr/>
          <p:nvPr/>
        </p:nvSpPr>
        <p:spPr>
          <a:xfrm>
            <a:off x="155787" y="993410"/>
            <a:ext cx="5480751" cy="513735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5"/>
          <p:cNvSpPr>
            <a:spLocks noGrp="1"/>
          </p:cNvSpPr>
          <p:nvPr/>
        </p:nvSpPr>
        <p:spPr>
          <a:xfrm>
            <a:off x="434804"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609585"/>
            <a:fld id="{F3229C31-C413-F84D-B617-6A9D62BC79BB}" type="slidenum">
              <a:rPr lang="en-US" sz="1600">
                <a:solidFill>
                  <a:srgbClr val="585E60"/>
                </a:solidFill>
                <a:latin typeface="Noto"/>
              </a:rPr>
              <a:pPr defTabSz="609585"/>
              <a:t>8</a:t>
            </a:fld>
            <a:endParaRPr lang="en-US" sz="1600" dirty="0">
              <a:solidFill>
                <a:srgbClr val="585E60"/>
              </a:solidFill>
              <a:latin typeface="Noto"/>
            </a:endParaRPr>
          </a:p>
        </p:txBody>
      </p:sp>
      <p:graphicFrame>
        <p:nvGraphicFramePr>
          <p:cNvPr id="4" name="Table 3">
            <a:extLst>
              <a:ext uri="{FF2B5EF4-FFF2-40B4-BE49-F238E27FC236}">
                <a16:creationId xmlns:a16="http://schemas.microsoft.com/office/drawing/2014/main" id="{96840271-8AF6-C18C-448A-9D3B329A0BC0}"/>
              </a:ext>
            </a:extLst>
          </p:cNvPr>
          <p:cNvGraphicFramePr>
            <a:graphicFrameLocks noGrp="1"/>
          </p:cNvGraphicFramePr>
          <p:nvPr>
            <p:extLst>
              <p:ext uri="{D42A27DB-BD31-4B8C-83A1-F6EECF244321}">
                <p14:modId xmlns:p14="http://schemas.microsoft.com/office/powerpoint/2010/main" val="2808703081"/>
              </p:ext>
            </p:extLst>
          </p:nvPr>
        </p:nvGraphicFramePr>
        <p:xfrm>
          <a:off x="141641" y="1095375"/>
          <a:ext cx="5688222" cy="5035390"/>
        </p:xfrm>
        <a:graphic>
          <a:graphicData uri="http://schemas.openxmlformats.org/drawingml/2006/table">
            <a:tbl>
              <a:tblPr firstRow="1" firstCol="1" bandRow="1"/>
              <a:tblGrid>
                <a:gridCol w="2150493">
                  <a:extLst>
                    <a:ext uri="{9D8B030D-6E8A-4147-A177-3AD203B41FA5}">
                      <a16:colId xmlns:a16="http://schemas.microsoft.com/office/drawing/2014/main" val="3918085043"/>
                    </a:ext>
                  </a:extLst>
                </a:gridCol>
                <a:gridCol w="1020176">
                  <a:extLst>
                    <a:ext uri="{9D8B030D-6E8A-4147-A177-3AD203B41FA5}">
                      <a16:colId xmlns:a16="http://schemas.microsoft.com/office/drawing/2014/main" val="1352690382"/>
                    </a:ext>
                  </a:extLst>
                </a:gridCol>
                <a:gridCol w="974139">
                  <a:extLst>
                    <a:ext uri="{9D8B030D-6E8A-4147-A177-3AD203B41FA5}">
                      <a16:colId xmlns:a16="http://schemas.microsoft.com/office/drawing/2014/main" val="4038076237"/>
                    </a:ext>
                  </a:extLst>
                </a:gridCol>
                <a:gridCol w="1543414">
                  <a:extLst>
                    <a:ext uri="{9D8B030D-6E8A-4147-A177-3AD203B41FA5}">
                      <a16:colId xmlns:a16="http://schemas.microsoft.com/office/drawing/2014/main" val="1598498195"/>
                    </a:ext>
                  </a:extLst>
                </a:gridCol>
              </a:tblGrid>
              <a:tr h="593075">
                <a:tc>
                  <a:txBody>
                    <a:bodyPr/>
                    <a:lstStyle/>
                    <a:p>
                      <a:pPr marL="0" marR="0">
                        <a:lnSpc>
                          <a:spcPct val="107000"/>
                        </a:lnSpc>
                        <a:spcBef>
                          <a:spcPts val="0"/>
                        </a:spcBef>
                        <a:spcAft>
                          <a:spcPts val="0"/>
                        </a:spcAft>
                      </a:pPr>
                      <a:r>
                        <a:rPr lang="en-US" sz="1800" b="1" dirty="0">
                          <a:effectLst/>
                          <a:latin typeface="Aptos" panose="020B0004020202020204" pitchFamily="34" charset="0"/>
                          <a:ea typeface="Aptos" panose="020B0004020202020204" pitchFamily="34" charset="0"/>
                          <a:cs typeface="Times New Roman" panose="02020603050405020304" pitchFamily="18" charset="0"/>
                        </a:rPr>
                        <a:t> </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2018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2022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 p</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2862572973"/>
                  </a:ext>
                </a:extLst>
              </a:tr>
              <a:tr h="291381">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Mean age (years)</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 37.2</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43.2</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i="1" dirty="0">
                          <a:effectLst/>
                          <a:latin typeface="Aptos" panose="020B0004020202020204" pitchFamily="34" charset="0"/>
                          <a:ea typeface="Aptos" panose="020B0004020202020204" pitchFamily="34" charset="0"/>
                          <a:cs typeface="Times New Roman" panose="02020603050405020304" pitchFamily="18" charset="0"/>
                        </a:rPr>
                        <a:t>&lt;0.001</a:t>
                      </a:r>
                      <a:r>
                        <a:rPr lang="en-US" sz="2000" b="1" i="1" baseline="30000" dirty="0">
                          <a:effectLst/>
                          <a:latin typeface="Aptos" panose="020B0004020202020204" pitchFamily="34" charset="0"/>
                          <a:ea typeface="Aptos" panose="020B0004020202020204" pitchFamily="34" charset="0"/>
                          <a:cs typeface="Times New Roman" panose="02020603050405020304" pitchFamily="18" charset="0"/>
                        </a:rPr>
                        <a:t>a</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565890426"/>
                  </a:ext>
                </a:extLst>
              </a:tr>
              <a:tr h="291381">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Gender</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3608252568"/>
                  </a:ext>
                </a:extLst>
              </a:tr>
              <a:tr h="291381">
                <a:tc>
                  <a:txBody>
                    <a:bodyPr/>
                    <a:lstStyle/>
                    <a:p>
                      <a:pPr marL="27432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Male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63.3</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62.2</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1294237107"/>
                  </a:ext>
                </a:extLst>
              </a:tr>
              <a:tr h="291381">
                <a:tc>
                  <a:txBody>
                    <a:bodyPr/>
                    <a:lstStyle/>
                    <a:p>
                      <a:pPr marL="27432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Female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35.9</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36.7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0.089</a:t>
                      </a:r>
                    </a:p>
                  </a:txBody>
                  <a:tcPr marL="33838" marR="33838" marT="0" marB="0">
                    <a:lnL>
                      <a:noFill/>
                    </a:lnL>
                    <a:lnR>
                      <a:noFill/>
                    </a:lnR>
                    <a:lnT>
                      <a:noFill/>
                    </a:lnT>
                    <a:lnB>
                      <a:noFill/>
                    </a:lnB>
                    <a:noFill/>
                  </a:tcPr>
                </a:tc>
                <a:extLst>
                  <a:ext uri="{0D108BD9-81ED-4DB2-BD59-A6C34878D82A}">
                    <a16:rowId xmlns:a16="http://schemas.microsoft.com/office/drawing/2014/main" val="262189082"/>
                  </a:ext>
                </a:extLst>
              </a:tr>
              <a:tr h="291381">
                <a:tc>
                  <a:txBody>
                    <a:bodyPr/>
                    <a:lstStyle/>
                    <a:p>
                      <a:pPr marL="27432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Transgender</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0.8</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1.0</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3122610319"/>
                  </a:ext>
                </a:extLst>
              </a:tr>
              <a:tr h="291381">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Sexual Identity</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2282975736"/>
                  </a:ext>
                </a:extLst>
              </a:tr>
              <a:tr h="291381">
                <a:tc>
                  <a:txBody>
                    <a:bodyPr/>
                    <a:lstStyle/>
                    <a:p>
                      <a:pPr marL="27432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Heterosexual</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79.6</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83.7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2848802474"/>
                  </a:ext>
                </a:extLst>
              </a:tr>
              <a:tr h="291381">
                <a:tc>
                  <a:txBody>
                    <a:bodyPr/>
                    <a:lstStyle/>
                    <a:p>
                      <a:pPr marL="27432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Gay or Lesbian</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2.5</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2.6</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0.465</a:t>
                      </a:r>
                    </a:p>
                  </a:txBody>
                  <a:tcPr marL="33838" marR="33838" marT="0" marB="0">
                    <a:lnL>
                      <a:noFill/>
                    </a:lnL>
                    <a:lnR>
                      <a:noFill/>
                    </a:lnR>
                    <a:lnT>
                      <a:noFill/>
                    </a:lnT>
                    <a:lnB>
                      <a:noFill/>
                    </a:lnB>
                    <a:noFill/>
                  </a:tcPr>
                </a:tc>
                <a:extLst>
                  <a:ext uri="{0D108BD9-81ED-4DB2-BD59-A6C34878D82A}">
                    <a16:rowId xmlns:a16="http://schemas.microsoft.com/office/drawing/2014/main" val="2069682798"/>
                  </a:ext>
                </a:extLst>
              </a:tr>
              <a:tr h="291381">
                <a:tc>
                  <a:txBody>
                    <a:bodyPr/>
                    <a:lstStyle/>
                    <a:p>
                      <a:pPr marL="27432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Bisexual</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17.8</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13.8</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1070110377"/>
                  </a:ext>
                </a:extLst>
              </a:tr>
              <a:tr h="291381">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Race/Ethnicity</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2473481169"/>
                  </a:ext>
                </a:extLst>
              </a:tr>
              <a:tr h="291381">
                <a:tc>
                  <a:txBody>
                    <a:bodyPr/>
                    <a:lstStyle/>
                    <a:p>
                      <a:pPr marL="27432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White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72.0</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74.7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407365402"/>
                  </a:ext>
                </a:extLst>
              </a:tr>
              <a:tr h="291381">
                <a:tc>
                  <a:txBody>
                    <a:bodyPr/>
                    <a:lstStyle/>
                    <a:p>
                      <a:pPr marL="27432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Black</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3.4</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7.2</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0.063</a:t>
                      </a:r>
                    </a:p>
                  </a:txBody>
                  <a:tcPr marL="33838" marR="33838" marT="0" marB="0">
                    <a:lnL>
                      <a:noFill/>
                    </a:lnL>
                    <a:lnR>
                      <a:noFill/>
                    </a:lnR>
                    <a:lnT>
                      <a:noFill/>
                    </a:lnT>
                    <a:lnB>
                      <a:noFill/>
                    </a:lnB>
                    <a:noFill/>
                  </a:tcPr>
                </a:tc>
                <a:extLst>
                  <a:ext uri="{0D108BD9-81ED-4DB2-BD59-A6C34878D82A}">
                    <a16:rowId xmlns:a16="http://schemas.microsoft.com/office/drawing/2014/main" val="4249175299"/>
                  </a:ext>
                </a:extLst>
              </a:tr>
              <a:tr h="291381">
                <a:tc>
                  <a:txBody>
                    <a:bodyPr/>
                    <a:lstStyle/>
                    <a:p>
                      <a:pPr marL="27432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Hispanic</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7.9</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5.7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2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125448606"/>
                  </a:ext>
                </a:extLst>
              </a:tr>
              <a:tr h="291381">
                <a:tc>
                  <a:txBody>
                    <a:bodyPr/>
                    <a:lstStyle/>
                    <a:p>
                      <a:pPr marL="27432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Multiple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14.4</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8.8</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2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1244562800"/>
                  </a:ext>
                </a:extLst>
              </a:tr>
              <a:tr h="291381">
                <a:tc>
                  <a:txBody>
                    <a:bodyPr/>
                    <a:lstStyle/>
                    <a:p>
                      <a:pPr marL="27432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Other</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2.3</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3.6</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200" dirty="0">
                          <a:effectLst/>
                          <a:latin typeface="Aptos" panose="020B0004020202020204" pitchFamily="34" charset="0"/>
                          <a:ea typeface="Aptos" panose="020B0004020202020204" pitchFamily="34" charset="0"/>
                          <a:cs typeface="Times New Roman" panose="02020603050405020304" pitchFamily="18" charset="0"/>
                        </a:rPr>
                        <a:t> </a:t>
                      </a:r>
                    </a:p>
                  </a:txBody>
                  <a:tcPr marL="33838" marR="33838" marT="0" marB="0">
                    <a:lnL>
                      <a:noFill/>
                    </a:lnL>
                    <a:lnR>
                      <a:noFill/>
                    </a:lnR>
                    <a:lnT>
                      <a:noFill/>
                    </a:lnT>
                    <a:lnB>
                      <a:noFill/>
                    </a:lnB>
                    <a:noFill/>
                  </a:tcPr>
                </a:tc>
                <a:extLst>
                  <a:ext uri="{0D108BD9-81ED-4DB2-BD59-A6C34878D82A}">
                    <a16:rowId xmlns:a16="http://schemas.microsoft.com/office/drawing/2014/main" val="3003947896"/>
                  </a:ext>
                </a:extLst>
              </a:tr>
            </a:tbl>
          </a:graphicData>
        </a:graphic>
      </p:graphicFrame>
      <p:graphicFrame>
        <p:nvGraphicFramePr>
          <p:cNvPr id="5" name="Table 4">
            <a:extLst>
              <a:ext uri="{FF2B5EF4-FFF2-40B4-BE49-F238E27FC236}">
                <a16:creationId xmlns:a16="http://schemas.microsoft.com/office/drawing/2014/main" id="{1D6F4614-23BC-6962-D8B7-C21C831041F9}"/>
              </a:ext>
            </a:extLst>
          </p:cNvPr>
          <p:cNvGraphicFramePr>
            <a:graphicFrameLocks noGrp="1"/>
          </p:cNvGraphicFramePr>
          <p:nvPr>
            <p:extLst>
              <p:ext uri="{D42A27DB-BD31-4B8C-83A1-F6EECF244321}">
                <p14:modId xmlns:p14="http://schemas.microsoft.com/office/powerpoint/2010/main" val="2088879557"/>
              </p:ext>
            </p:extLst>
          </p:nvPr>
        </p:nvGraphicFramePr>
        <p:xfrm>
          <a:off x="5899713" y="1042117"/>
          <a:ext cx="5013113" cy="5120580"/>
        </p:xfrm>
        <a:graphic>
          <a:graphicData uri="http://schemas.openxmlformats.org/drawingml/2006/table">
            <a:tbl>
              <a:tblPr firstRow="1" firstCol="1" bandRow="1"/>
              <a:tblGrid>
                <a:gridCol w="2318780">
                  <a:extLst>
                    <a:ext uri="{9D8B030D-6E8A-4147-A177-3AD203B41FA5}">
                      <a16:colId xmlns:a16="http://schemas.microsoft.com/office/drawing/2014/main" val="4204093306"/>
                    </a:ext>
                  </a:extLst>
                </a:gridCol>
                <a:gridCol w="665679">
                  <a:extLst>
                    <a:ext uri="{9D8B030D-6E8A-4147-A177-3AD203B41FA5}">
                      <a16:colId xmlns:a16="http://schemas.microsoft.com/office/drawing/2014/main" val="837993385"/>
                    </a:ext>
                  </a:extLst>
                </a:gridCol>
                <a:gridCol w="832097">
                  <a:extLst>
                    <a:ext uri="{9D8B030D-6E8A-4147-A177-3AD203B41FA5}">
                      <a16:colId xmlns:a16="http://schemas.microsoft.com/office/drawing/2014/main" val="1014978484"/>
                    </a:ext>
                  </a:extLst>
                </a:gridCol>
                <a:gridCol w="1196557">
                  <a:extLst>
                    <a:ext uri="{9D8B030D-6E8A-4147-A177-3AD203B41FA5}">
                      <a16:colId xmlns:a16="http://schemas.microsoft.com/office/drawing/2014/main" val="1896652134"/>
                    </a:ext>
                  </a:extLst>
                </a:gridCol>
              </a:tblGrid>
              <a:tr h="638566">
                <a:tc>
                  <a:txBody>
                    <a:bodyPr/>
                    <a:lstStyle/>
                    <a:p>
                      <a:pPr marL="0" marR="0">
                        <a:lnSpc>
                          <a:spcPct val="107000"/>
                        </a:lnSpc>
                        <a:spcBef>
                          <a:spcPts val="0"/>
                        </a:spcBef>
                        <a:spcAft>
                          <a:spcPts val="0"/>
                        </a:spcAft>
                      </a:pP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2018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2022 (%)</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p</a:t>
                      </a:r>
                    </a:p>
                  </a:txBody>
                  <a:tcPr marL="33838" marR="33838" marT="0" marB="0">
                    <a:lnL>
                      <a:noFill/>
                    </a:lnL>
                    <a:lnR>
                      <a:noFill/>
                    </a:lnR>
                    <a:lnT>
                      <a:noFill/>
                    </a:lnT>
                    <a:lnB>
                      <a:noFill/>
                    </a:lnB>
                    <a:noFill/>
                  </a:tcPr>
                </a:tc>
                <a:extLst>
                  <a:ext uri="{0D108BD9-81ED-4DB2-BD59-A6C34878D82A}">
                    <a16:rowId xmlns:a16="http://schemas.microsoft.com/office/drawing/2014/main" val="3672059631"/>
                  </a:ext>
                </a:extLst>
              </a:tr>
              <a:tr h="637599">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Education &lt;High School</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16.4</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13.8</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.418</a:t>
                      </a:r>
                    </a:p>
                  </a:txBody>
                  <a:tcPr marL="33838" marR="33838" marT="0" marB="0">
                    <a:lnL>
                      <a:noFill/>
                    </a:lnL>
                    <a:lnR>
                      <a:noFill/>
                    </a:lnR>
                    <a:lnT>
                      <a:noFill/>
                    </a:lnT>
                    <a:lnB>
                      <a:noFill/>
                    </a:lnB>
                    <a:noFill/>
                  </a:tcPr>
                </a:tc>
                <a:extLst>
                  <a:ext uri="{0D108BD9-81ED-4DB2-BD59-A6C34878D82A}">
                    <a16:rowId xmlns:a16="http://schemas.microsoft.com/office/drawing/2014/main" val="96695932"/>
                  </a:ext>
                </a:extLst>
              </a:tr>
              <a:tr h="357987">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Currently Homeless</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76.8</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79.5</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0.544</a:t>
                      </a:r>
                      <a:r>
                        <a:rPr lang="en-US" sz="1800" baseline="30000" dirty="0">
                          <a:effectLst/>
                          <a:latin typeface="Aptos" panose="020B0004020202020204" pitchFamily="34" charset="0"/>
                          <a:ea typeface="Aptos" panose="020B0004020202020204" pitchFamily="34" charset="0"/>
                          <a:cs typeface="Times New Roman" panose="02020603050405020304" pitchFamily="18" charset="0"/>
                        </a:rPr>
                        <a:t>b</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1940967206"/>
                  </a:ext>
                </a:extLst>
              </a:tr>
              <a:tr h="357987">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Currently insured</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84.5</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92.8</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i="1" dirty="0">
                          <a:effectLst/>
                          <a:latin typeface="Aptos" panose="020B0004020202020204" pitchFamily="34" charset="0"/>
                          <a:ea typeface="Aptos" panose="020B0004020202020204" pitchFamily="34" charset="0"/>
                          <a:cs typeface="Times New Roman" panose="02020603050405020304" pitchFamily="18" charset="0"/>
                        </a:rPr>
                        <a:t>0.007</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1036586450"/>
                  </a:ext>
                </a:extLst>
              </a:tr>
              <a:tr h="357987">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Usual Source of Care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83.1</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18.9</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0.562</a:t>
                      </a:r>
                      <a:r>
                        <a:rPr lang="en-US" sz="1800" baseline="30000" dirty="0">
                          <a:effectLst/>
                          <a:latin typeface="Aptos" panose="020B0004020202020204" pitchFamily="34" charset="0"/>
                          <a:ea typeface="Aptos" panose="020B0004020202020204" pitchFamily="34" charset="0"/>
                          <a:cs typeface="Times New Roman" panose="02020603050405020304" pitchFamily="18" charset="0"/>
                        </a:rPr>
                        <a:t>b</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1544849108"/>
                  </a:ext>
                </a:extLst>
              </a:tr>
              <a:tr h="728724">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Methamphetamine Use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89.5</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95.9</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i="1" dirty="0">
                          <a:effectLst/>
                          <a:latin typeface="Aptos" panose="020B0004020202020204" pitchFamily="34" charset="0"/>
                          <a:ea typeface="Aptos" panose="020B0004020202020204" pitchFamily="34" charset="0"/>
                          <a:cs typeface="Times New Roman" panose="02020603050405020304" pitchFamily="18" charset="0"/>
                        </a:rPr>
                        <a:t>0.009</a:t>
                      </a:r>
                      <a:r>
                        <a:rPr lang="en-US" sz="2000" b="1" i="1" baseline="30000" dirty="0">
                          <a:effectLst/>
                          <a:latin typeface="Aptos" panose="020B0004020202020204" pitchFamily="34" charset="0"/>
                          <a:ea typeface="Aptos" panose="020B0004020202020204" pitchFamily="34" charset="0"/>
                          <a:cs typeface="Times New Roman" panose="02020603050405020304" pitchFamily="18" charset="0"/>
                        </a:rPr>
                        <a:t>b</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3092649950"/>
                  </a:ext>
                </a:extLst>
              </a:tr>
              <a:tr h="379935">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Syringe Exchange</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86.7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81.1</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0.201</a:t>
                      </a:r>
                      <a:r>
                        <a:rPr lang="en-US" sz="1800" baseline="30000" dirty="0">
                          <a:effectLst/>
                          <a:latin typeface="Aptos" panose="020B0004020202020204" pitchFamily="34" charset="0"/>
                          <a:ea typeface="Aptos" panose="020B0004020202020204" pitchFamily="34" charset="0"/>
                          <a:cs typeface="Times New Roman" panose="02020603050405020304" pitchFamily="18" charset="0"/>
                        </a:rPr>
                        <a:t>b</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3126442182"/>
                  </a:ext>
                </a:extLst>
              </a:tr>
              <a:tr h="509959">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Drug Treatment</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a:effectLst/>
                          <a:latin typeface="Aptos" panose="020B0004020202020204" pitchFamily="34" charset="0"/>
                          <a:ea typeface="Aptos" panose="020B0004020202020204" pitchFamily="34" charset="0"/>
                          <a:cs typeface="Times New Roman" panose="02020603050405020304" pitchFamily="18" charset="0"/>
                        </a:rPr>
                        <a:t>57.6</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a:effectLst/>
                          <a:latin typeface="Aptos" panose="020B0004020202020204" pitchFamily="34" charset="0"/>
                          <a:ea typeface="Aptos" panose="020B0004020202020204" pitchFamily="34" charset="0"/>
                          <a:cs typeface="Times New Roman" panose="02020603050405020304" pitchFamily="18" charset="0"/>
                        </a:rPr>
                        <a:t>35.7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i="1" dirty="0">
                          <a:effectLst/>
                          <a:latin typeface="Aptos" panose="020B0004020202020204" pitchFamily="34" charset="0"/>
                          <a:ea typeface="Aptos" panose="020B0004020202020204" pitchFamily="34" charset="0"/>
                          <a:cs typeface="Times New Roman" panose="02020603050405020304" pitchFamily="18" charset="0"/>
                        </a:rPr>
                        <a:t>&lt;0.001</a:t>
                      </a:r>
                      <a:r>
                        <a:rPr lang="en-US" sz="2000" b="1" i="1" baseline="30000" dirty="0">
                          <a:effectLst/>
                          <a:latin typeface="Aptos" panose="020B0004020202020204" pitchFamily="34" charset="0"/>
                          <a:ea typeface="Aptos" panose="020B0004020202020204" pitchFamily="34" charset="0"/>
                          <a:cs typeface="Times New Roman" panose="02020603050405020304" pitchFamily="18" charset="0"/>
                        </a:rPr>
                        <a:t>b</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2490545809"/>
                  </a:ext>
                </a:extLst>
              </a:tr>
              <a:tr h="404381">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MOUD</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a:effectLst/>
                          <a:latin typeface="Aptos" panose="020B0004020202020204" pitchFamily="34" charset="0"/>
                          <a:ea typeface="Aptos" panose="020B0004020202020204" pitchFamily="34" charset="0"/>
                          <a:cs typeface="Times New Roman" panose="02020603050405020304" pitchFamily="18" charset="0"/>
                        </a:rPr>
                        <a:t>63.0</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a:effectLst/>
                          <a:latin typeface="Aptos" panose="020B0004020202020204" pitchFamily="34" charset="0"/>
                          <a:ea typeface="Aptos" panose="020B0004020202020204" pitchFamily="34" charset="0"/>
                          <a:cs typeface="Times New Roman" panose="02020603050405020304" pitchFamily="18" charset="0"/>
                        </a:rPr>
                        <a:t>49.7</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2000" b="1" i="1" dirty="0">
                          <a:effectLst/>
                          <a:latin typeface="Aptos" panose="020B0004020202020204" pitchFamily="34" charset="0"/>
                          <a:ea typeface="Aptos" panose="020B0004020202020204" pitchFamily="34" charset="0"/>
                          <a:cs typeface="Times New Roman" panose="02020603050405020304" pitchFamily="18" charset="0"/>
                        </a:rPr>
                        <a:t>0.004</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1438074763"/>
                  </a:ext>
                </a:extLst>
              </a:tr>
              <a:tr h="421042">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Gonorrhea or Syphilis</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5.6</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a:effectLst/>
                          <a:latin typeface="Aptos" panose="020B0004020202020204" pitchFamily="34" charset="0"/>
                          <a:ea typeface="Aptos" panose="020B0004020202020204" pitchFamily="34" charset="0"/>
                          <a:cs typeface="Times New Roman" panose="02020603050405020304" pitchFamily="18" charset="0"/>
                        </a:rPr>
                        <a:t>7.1</a:t>
                      </a:r>
                    </a:p>
                  </a:txBody>
                  <a:tcPr marL="33838" marR="33838" marT="0" marB="0">
                    <a:lnL>
                      <a:noFill/>
                    </a:lnL>
                    <a:lnR>
                      <a:noFill/>
                    </a:lnR>
                    <a:lnT>
                      <a:noFill/>
                    </a:lnT>
                    <a:lnB>
                      <a:noFill/>
                    </a:lnB>
                    <a:noFill/>
                  </a:tcPr>
                </a:tc>
                <a:tc>
                  <a:txBody>
                    <a:bodyPr/>
                    <a:lstStyle/>
                    <a:p>
                      <a:pPr marL="0" marR="0">
                        <a:lnSpc>
                          <a:spcPct val="107000"/>
                        </a:lnSpc>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0.580</a:t>
                      </a:r>
                      <a:r>
                        <a:rPr lang="en-US" sz="1800" baseline="30000" dirty="0">
                          <a:effectLst/>
                          <a:latin typeface="Aptos" panose="020B0004020202020204" pitchFamily="34" charset="0"/>
                          <a:ea typeface="Aptos" panose="020B0004020202020204" pitchFamily="34" charset="0"/>
                          <a:cs typeface="Times New Roman" panose="02020603050405020304" pitchFamily="18" charset="0"/>
                        </a:rPr>
                        <a:t>b</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a:noFill/>
                    </a:lnB>
                    <a:noFill/>
                  </a:tcPr>
                </a:tc>
                <a:extLst>
                  <a:ext uri="{0D108BD9-81ED-4DB2-BD59-A6C34878D82A}">
                    <a16:rowId xmlns:a16="http://schemas.microsoft.com/office/drawing/2014/main" val="763873994"/>
                  </a:ext>
                </a:extLst>
              </a:tr>
              <a:tr h="323883">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Transactional Sex</a:t>
                      </a:r>
                    </a:p>
                  </a:txBody>
                  <a:tcPr marL="33838" marR="33838"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11.0</a:t>
                      </a:r>
                    </a:p>
                  </a:txBody>
                  <a:tcPr marL="33838" marR="33838"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24.5</a:t>
                      </a:r>
                    </a:p>
                  </a:txBody>
                  <a:tcPr marL="33838" marR="33838"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000" b="1" i="1" dirty="0">
                          <a:effectLst/>
                          <a:latin typeface="Aptos" panose="020B0004020202020204" pitchFamily="34" charset="0"/>
                          <a:ea typeface="Aptos" panose="020B0004020202020204" pitchFamily="34" charset="0"/>
                          <a:cs typeface="Times New Roman" panose="02020603050405020304" pitchFamily="18" charset="0"/>
                        </a:rPr>
                        <a:t>&lt;0.001</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txBody>
                  <a:tcPr marL="33838" marR="33838" marT="0" marB="0">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9358504"/>
                  </a:ext>
                </a:extLst>
              </a:tr>
            </a:tbl>
          </a:graphicData>
        </a:graphic>
      </p:graphicFrame>
      <p:sp>
        <p:nvSpPr>
          <p:cNvPr id="6" name="TextBox 5">
            <a:extLst>
              <a:ext uri="{FF2B5EF4-FFF2-40B4-BE49-F238E27FC236}">
                <a16:creationId xmlns:a16="http://schemas.microsoft.com/office/drawing/2014/main" id="{CC2AA769-3B68-A596-7FFA-2BDEAD22A9D8}"/>
              </a:ext>
            </a:extLst>
          </p:cNvPr>
          <p:cNvSpPr txBox="1"/>
          <p:nvPr/>
        </p:nvSpPr>
        <p:spPr>
          <a:xfrm>
            <a:off x="155787" y="126950"/>
            <a:ext cx="11430000" cy="937629"/>
          </a:xfrm>
          <a:prstGeom prst="rect">
            <a:avLst/>
          </a:prstGeom>
          <a:noFill/>
        </p:spPr>
        <p:txBody>
          <a:bodyPr wrap="square" rtlCol="0">
            <a:spAutoFit/>
          </a:bodyPr>
          <a:lstStyle/>
          <a:p>
            <a:pPr marL="0" marR="0" algn="l" rtl="0" eaLnBrk="1" fontAlgn="b" latinLnBrk="0" hangingPunct="1">
              <a:lnSpc>
                <a:spcPct val="107000"/>
              </a:lnSpc>
              <a:spcBef>
                <a:spcPts val="0"/>
              </a:spcBef>
              <a:spcAft>
                <a:spcPts val="0"/>
              </a:spcAft>
            </a:pPr>
            <a:r>
              <a:rPr lang="en-US" sz="2800" b="1" i="0" u="none" strike="noStrike" kern="1200" dirty="0">
                <a:solidFill>
                  <a:srgbClr val="585E60"/>
                </a:solidFill>
                <a:effectLst/>
                <a:latin typeface="+mj-lt"/>
                <a:ea typeface="Aptos" panose="020B0004020202020204" pitchFamily="34" charset="0"/>
                <a:cs typeface="Times New Roman" panose="02020603050405020304" pitchFamily="18" charset="0"/>
              </a:rPr>
              <a:t>Characteristics of HIV negative respondents indicated for PrEP in the Portland, OR MSA in 2018 (n=354) and 2022 (n=196)</a:t>
            </a:r>
            <a:endParaRPr lang="en-US" sz="2800" dirty="0">
              <a:latin typeface="+mj-lt"/>
            </a:endParaRPr>
          </a:p>
        </p:txBody>
      </p:sp>
    </p:spTree>
    <p:extLst>
      <p:ext uri="{BB962C8B-B14F-4D97-AF65-F5344CB8AC3E}">
        <p14:creationId xmlns:p14="http://schemas.microsoft.com/office/powerpoint/2010/main" val="407440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4804" y="199337"/>
            <a:ext cx="8475368" cy="646331"/>
          </a:xfrm>
          <a:prstGeom prst="rect">
            <a:avLst/>
          </a:prstGeom>
          <a:noFill/>
        </p:spPr>
        <p:txBody>
          <a:bodyPr wrap="square" rtlCol="0">
            <a:spAutoFit/>
          </a:bodyPr>
          <a:lstStyle/>
          <a:p>
            <a:pPr>
              <a:lnSpc>
                <a:spcPct val="90000"/>
              </a:lnSpc>
              <a:spcAft>
                <a:spcPts val="800"/>
              </a:spcAft>
            </a:pPr>
            <a:r>
              <a:rPr lang="en-US" sz="4000" dirty="0">
                <a:solidFill>
                  <a:schemeClr val="tx1">
                    <a:lumMod val="50000"/>
                  </a:schemeClr>
                </a:solidFill>
                <a:latin typeface="Lato Regular"/>
                <a:cs typeface="Lato Regular"/>
              </a:rPr>
              <a:t>PrEP Indications, 2018 and 2022 </a:t>
            </a:r>
          </a:p>
        </p:txBody>
      </p:sp>
      <p:sp>
        <p:nvSpPr>
          <p:cNvPr id="5" name="Slide Number Placeholder 5"/>
          <p:cNvSpPr>
            <a:spLocks noGrp="1"/>
          </p:cNvSpPr>
          <p:nvPr/>
        </p:nvSpPr>
        <p:spPr>
          <a:xfrm>
            <a:off x="434804" y="6110488"/>
            <a:ext cx="788457" cy="486833"/>
          </a:xfrm>
          <a:prstGeom prst="rect">
            <a:avLst/>
          </a:prstGeom>
        </p:spPr>
        <p:txBody>
          <a:bodyPr vert="horz" lIns="121920" tIns="60960" rIns="121920" bIns="6096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0D8DC690-D67A-F74D-BCD2-F9DF799469F9}" type="slidenum">
              <a:rPr lang="en-US" sz="1600"/>
              <a:t>9</a:t>
            </a:fld>
            <a:endParaRPr lang="en-US" sz="1600" dirty="0"/>
          </a:p>
        </p:txBody>
      </p:sp>
      <p:sp>
        <p:nvSpPr>
          <p:cNvPr id="3" name="TextBox 2">
            <a:extLst>
              <a:ext uri="{FF2B5EF4-FFF2-40B4-BE49-F238E27FC236}">
                <a16:creationId xmlns:a16="http://schemas.microsoft.com/office/drawing/2014/main" id="{EA9F7C5A-F57B-B3E4-92C4-2FEEACB39F74}"/>
              </a:ext>
            </a:extLst>
          </p:cNvPr>
          <p:cNvSpPr txBox="1"/>
          <p:nvPr/>
        </p:nvSpPr>
        <p:spPr>
          <a:xfrm>
            <a:off x="4822088" y="908080"/>
            <a:ext cx="2066110" cy="830997"/>
          </a:xfrm>
          <a:prstGeom prst="rect">
            <a:avLst/>
          </a:prstGeom>
          <a:noFill/>
          <a:ln>
            <a:solidFill>
              <a:schemeClr val="tx2">
                <a:lumMod val="50000"/>
              </a:schemeClr>
            </a:solidFill>
          </a:ln>
        </p:spPr>
        <p:txBody>
          <a:bodyPr wrap="square" rtlCol="0">
            <a:spAutoFit/>
          </a:bodyPr>
          <a:lstStyle/>
          <a:p>
            <a:pPr algn="ctr"/>
            <a:r>
              <a:rPr lang="en-US" sz="2400" b="1" dirty="0"/>
              <a:t>Total Sample </a:t>
            </a:r>
            <a:r>
              <a:rPr lang="en-US" sz="2400" dirty="0"/>
              <a:t>n= 865</a:t>
            </a:r>
          </a:p>
        </p:txBody>
      </p:sp>
      <p:sp>
        <p:nvSpPr>
          <p:cNvPr id="7" name="TextBox 6">
            <a:extLst>
              <a:ext uri="{FF2B5EF4-FFF2-40B4-BE49-F238E27FC236}">
                <a16:creationId xmlns:a16="http://schemas.microsoft.com/office/drawing/2014/main" id="{E918DCE0-9FFE-4E9C-3F36-B5661F0C7E24}"/>
              </a:ext>
            </a:extLst>
          </p:cNvPr>
          <p:cNvSpPr txBox="1"/>
          <p:nvPr/>
        </p:nvSpPr>
        <p:spPr>
          <a:xfrm>
            <a:off x="7760474" y="1336769"/>
            <a:ext cx="3749504" cy="1015663"/>
          </a:xfrm>
          <a:prstGeom prst="rect">
            <a:avLst/>
          </a:prstGeom>
          <a:noFill/>
          <a:ln>
            <a:solidFill>
              <a:schemeClr val="tx2">
                <a:lumMod val="50000"/>
              </a:schemeClr>
            </a:solidFill>
          </a:ln>
        </p:spPr>
        <p:txBody>
          <a:bodyPr wrap="square" rtlCol="0">
            <a:spAutoFit/>
          </a:bodyPr>
          <a:lstStyle/>
          <a:p>
            <a:pPr algn="ctr"/>
            <a:r>
              <a:rPr lang="en-US" sz="2000" dirty="0"/>
              <a:t>Excluded</a:t>
            </a:r>
          </a:p>
          <a:p>
            <a:pPr algn="ctr"/>
            <a:r>
              <a:rPr lang="en-US" sz="2000" dirty="0"/>
              <a:t>HIV Positive n=15</a:t>
            </a:r>
          </a:p>
          <a:p>
            <a:pPr algn="ctr"/>
            <a:r>
              <a:rPr lang="en-US" sz="2000" dirty="0"/>
              <a:t>Status Unknown n =133</a:t>
            </a:r>
          </a:p>
        </p:txBody>
      </p:sp>
      <p:sp>
        <p:nvSpPr>
          <p:cNvPr id="9" name="TextBox 8">
            <a:extLst>
              <a:ext uri="{FF2B5EF4-FFF2-40B4-BE49-F238E27FC236}">
                <a16:creationId xmlns:a16="http://schemas.microsoft.com/office/drawing/2014/main" id="{C2D2252E-3123-7ABA-4B47-2A188DD2F26D}"/>
              </a:ext>
            </a:extLst>
          </p:cNvPr>
          <p:cNvSpPr txBox="1"/>
          <p:nvPr/>
        </p:nvSpPr>
        <p:spPr>
          <a:xfrm>
            <a:off x="4584790" y="6002518"/>
            <a:ext cx="2628900" cy="461665"/>
          </a:xfrm>
          <a:prstGeom prst="rect">
            <a:avLst/>
          </a:prstGeom>
          <a:noFill/>
          <a:ln>
            <a:solidFill>
              <a:schemeClr val="tx1">
                <a:lumMod val="50000"/>
              </a:schemeClr>
            </a:solidFill>
          </a:ln>
        </p:spPr>
        <p:txBody>
          <a:bodyPr wrap="square" rtlCol="0">
            <a:spAutoFit/>
          </a:bodyPr>
          <a:lstStyle/>
          <a:p>
            <a:pPr algn="ctr"/>
            <a:r>
              <a:rPr lang="en-US" sz="2400" b="1" dirty="0"/>
              <a:t>Both</a:t>
            </a:r>
          </a:p>
        </p:txBody>
      </p:sp>
      <p:sp>
        <p:nvSpPr>
          <p:cNvPr id="10" name="TextBox 9">
            <a:extLst>
              <a:ext uri="{FF2B5EF4-FFF2-40B4-BE49-F238E27FC236}">
                <a16:creationId xmlns:a16="http://schemas.microsoft.com/office/drawing/2014/main" id="{0C27AEB4-BE3F-07C5-230A-7F0F42345149}"/>
              </a:ext>
            </a:extLst>
          </p:cNvPr>
          <p:cNvSpPr txBox="1"/>
          <p:nvPr/>
        </p:nvSpPr>
        <p:spPr>
          <a:xfrm>
            <a:off x="4554753" y="3051371"/>
            <a:ext cx="2628900" cy="830997"/>
          </a:xfrm>
          <a:prstGeom prst="rect">
            <a:avLst/>
          </a:prstGeom>
          <a:noFill/>
          <a:ln>
            <a:solidFill>
              <a:schemeClr val="tx2">
                <a:lumMod val="50000"/>
              </a:schemeClr>
            </a:solidFill>
          </a:ln>
        </p:spPr>
        <p:txBody>
          <a:bodyPr wrap="square" rtlCol="0">
            <a:spAutoFit/>
          </a:bodyPr>
          <a:lstStyle/>
          <a:p>
            <a:pPr algn="ctr"/>
            <a:r>
              <a:rPr lang="en-US" sz="2400" b="1" dirty="0"/>
              <a:t>PrEP Indicated </a:t>
            </a:r>
            <a:r>
              <a:rPr lang="en-US" sz="2400" dirty="0"/>
              <a:t>n=550</a:t>
            </a:r>
          </a:p>
        </p:txBody>
      </p:sp>
      <p:sp>
        <p:nvSpPr>
          <p:cNvPr id="11" name="TextBox 10">
            <a:extLst>
              <a:ext uri="{FF2B5EF4-FFF2-40B4-BE49-F238E27FC236}">
                <a16:creationId xmlns:a16="http://schemas.microsoft.com/office/drawing/2014/main" id="{8B843ED3-073A-8132-AE4D-0399BD45ACC5}"/>
              </a:ext>
            </a:extLst>
          </p:cNvPr>
          <p:cNvSpPr txBox="1"/>
          <p:nvPr/>
        </p:nvSpPr>
        <p:spPr>
          <a:xfrm>
            <a:off x="4584790" y="4516547"/>
            <a:ext cx="2628900" cy="461665"/>
          </a:xfrm>
          <a:prstGeom prst="rect">
            <a:avLst/>
          </a:prstGeom>
          <a:noFill/>
          <a:ln>
            <a:solidFill>
              <a:schemeClr val="tx1">
                <a:lumMod val="50000"/>
              </a:schemeClr>
            </a:solidFill>
          </a:ln>
        </p:spPr>
        <p:txBody>
          <a:bodyPr wrap="square" rtlCol="0">
            <a:spAutoFit/>
          </a:bodyPr>
          <a:lstStyle/>
          <a:p>
            <a:pPr algn="ctr"/>
            <a:r>
              <a:rPr lang="en-US" sz="2400" b="1" dirty="0"/>
              <a:t>Injection Indication</a:t>
            </a:r>
          </a:p>
        </p:txBody>
      </p:sp>
      <p:sp>
        <p:nvSpPr>
          <p:cNvPr id="12" name="TextBox 11">
            <a:extLst>
              <a:ext uri="{FF2B5EF4-FFF2-40B4-BE49-F238E27FC236}">
                <a16:creationId xmlns:a16="http://schemas.microsoft.com/office/drawing/2014/main" id="{FF1BF719-D542-8F0D-8FAD-704810EE0C4F}"/>
              </a:ext>
            </a:extLst>
          </p:cNvPr>
          <p:cNvSpPr txBox="1"/>
          <p:nvPr/>
        </p:nvSpPr>
        <p:spPr>
          <a:xfrm>
            <a:off x="4584790" y="5274300"/>
            <a:ext cx="2628900" cy="461665"/>
          </a:xfrm>
          <a:prstGeom prst="rect">
            <a:avLst/>
          </a:prstGeom>
          <a:noFill/>
          <a:ln>
            <a:solidFill>
              <a:schemeClr val="tx1">
                <a:lumMod val="50000"/>
              </a:schemeClr>
            </a:solidFill>
          </a:ln>
        </p:spPr>
        <p:txBody>
          <a:bodyPr wrap="square" rtlCol="0">
            <a:spAutoFit/>
          </a:bodyPr>
          <a:lstStyle/>
          <a:p>
            <a:pPr algn="ctr"/>
            <a:r>
              <a:rPr lang="en-US" sz="2400" b="1" dirty="0"/>
              <a:t>Sex Indication</a:t>
            </a:r>
          </a:p>
        </p:txBody>
      </p:sp>
      <p:sp>
        <p:nvSpPr>
          <p:cNvPr id="13" name="TextBox 12">
            <a:extLst>
              <a:ext uri="{FF2B5EF4-FFF2-40B4-BE49-F238E27FC236}">
                <a16:creationId xmlns:a16="http://schemas.microsoft.com/office/drawing/2014/main" id="{2DB36C00-9E98-C0B9-A87C-BD5FA3653627}"/>
              </a:ext>
            </a:extLst>
          </p:cNvPr>
          <p:cNvSpPr txBox="1"/>
          <p:nvPr/>
        </p:nvSpPr>
        <p:spPr>
          <a:xfrm>
            <a:off x="4826272" y="1936934"/>
            <a:ext cx="2085862" cy="830997"/>
          </a:xfrm>
          <a:prstGeom prst="rect">
            <a:avLst/>
          </a:prstGeom>
          <a:noFill/>
          <a:ln>
            <a:solidFill>
              <a:schemeClr val="tx2">
                <a:lumMod val="50000"/>
              </a:schemeClr>
            </a:solidFill>
          </a:ln>
        </p:spPr>
        <p:txBody>
          <a:bodyPr wrap="square" rtlCol="0">
            <a:spAutoFit/>
          </a:bodyPr>
          <a:lstStyle/>
          <a:p>
            <a:pPr algn="ctr"/>
            <a:r>
              <a:rPr lang="en-US" sz="2400" b="1" dirty="0"/>
              <a:t>HIV Negative </a:t>
            </a:r>
            <a:r>
              <a:rPr lang="en-US" sz="2400" dirty="0"/>
              <a:t>n= 717</a:t>
            </a:r>
          </a:p>
        </p:txBody>
      </p:sp>
      <p:sp>
        <p:nvSpPr>
          <p:cNvPr id="14" name="TextBox 13">
            <a:extLst>
              <a:ext uri="{FF2B5EF4-FFF2-40B4-BE49-F238E27FC236}">
                <a16:creationId xmlns:a16="http://schemas.microsoft.com/office/drawing/2014/main" id="{45838EE4-2954-AD73-5793-722EECD9B973}"/>
              </a:ext>
            </a:extLst>
          </p:cNvPr>
          <p:cNvSpPr txBox="1"/>
          <p:nvPr/>
        </p:nvSpPr>
        <p:spPr>
          <a:xfrm>
            <a:off x="1329920" y="3351244"/>
            <a:ext cx="2628900" cy="830997"/>
          </a:xfrm>
          <a:prstGeom prst="rect">
            <a:avLst/>
          </a:prstGeom>
          <a:solidFill>
            <a:schemeClr val="accent1">
              <a:lumMod val="20000"/>
              <a:lumOff val="80000"/>
            </a:schemeClr>
          </a:solidFill>
        </p:spPr>
        <p:txBody>
          <a:bodyPr wrap="square" rtlCol="0">
            <a:spAutoFit/>
          </a:bodyPr>
          <a:lstStyle/>
          <a:p>
            <a:pPr algn="ctr"/>
            <a:r>
              <a:rPr lang="en-US" sz="2400" b="1" dirty="0"/>
              <a:t>2018</a:t>
            </a:r>
          </a:p>
          <a:p>
            <a:pPr algn="ctr"/>
            <a:r>
              <a:rPr lang="en-US" sz="2400" dirty="0"/>
              <a:t>n=354</a:t>
            </a:r>
          </a:p>
        </p:txBody>
      </p:sp>
      <p:sp>
        <p:nvSpPr>
          <p:cNvPr id="15" name="TextBox 14">
            <a:extLst>
              <a:ext uri="{FF2B5EF4-FFF2-40B4-BE49-F238E27FC236}">
                <a16:creationId xmlns:a16="http://schemas.microsoft.com/office/drawing/2014/main" id="{C1054BF5-D8D4-00F9-07BB-9E7D4AF39EB3}"/>
              </a:ext>
            </a:extLst>
          </p:cNvPr>
          <p:cNvSpPr txBox="1"/>
          <p:nvPr/>
        </p:nvSpPr>
        <p:spPr>
          <a:xfrm>
            <a:off x="7921211" y="3302816"/>
            <a:ext cx="2628900" cy="830997"/>
          </a:xfrm>
          <a:prstGeom prst="rect">
            <a:avLst/>
          </a:prstGeom>
          <a:solidFill>
            <a:schemeClr val="accent1">
              <a:lumMod val="20000"/>
              <a:lumOff val="80000"/>
            </a:schemeClr>
          </a:solidFill>
        </p:spPr>
        <p:txBody>
          <a:bodyPr wrap="square" rtlCol="0">
            <a:spAutoFit/>
          </a:bodyPr>
          <a:lstStyle/>
          <a:p>
            <a:pPr algn="ctr"/>
            <a:r>
              <a:rPr lang="en-US" sz="2400" b="1" dirty="0"/>
              <a:t>2022</a:t>
            </a:r>
          </a:p>
          <a:p>
            <a:pPr algn="ctr"/>
            <a:r>
              <a:rPr lang="en-US" sz="2400" dirty="0"/>
              <a:t>n=196</a:t>
            </a:r>
          </a:p>
        </p:txBody>
      </p:sp>
      <p:grpSp>
        <p:nvGrpSpPr>
          <p:cNvPr id="19" name="Group 18">
            <a:extLst>
              <a:ext uri="{FF2B5EF4-FFF2-40B4-BE49-F238E27FC236}">
                <a16:creationId xmlns:a16="http://schemas.microsoft.com/office/drawing/2014/main" id="{0BADF98B-4610-3B67-C718-DC1380FBBA52}"/>
              </a:ext>
            </a:extLst>
          </p:cNvPr>
          <p:cNvGrpSpPr/>
          <p:nvPr/>
        </p:nvGrpSpPr>
        <p:grpSpPr>
          <a:xfrm>
            <a:off x="7921211" y="4516547"/>
            <a:ext cx="2654008" cy="1947637"/>
            <a:chOff x="1399226" y="4364147"/>
            <a:chExt cx="2654008" cy="1947637"/>
          </a:xfrm>
        </p:grpSpPr>
        <p:sp>
          <p:nvSpPr>
            <p:cNvPr id="16" name="TextBox 15">
              <a:extLst>
                <a:ext uri="{FF2B5EF4-FFF2-40B4-BE49-F238E27FC236}">
                  <a16:creationId xmlns:a16="http://schemas.microsoft.com/office/drawing/2014/main" id="{3111D07D-C828-387E-AD3B-34C35DE69D7F}"/>
                </a:ext>
              </a:extLst>
            </p:cNvPr>
            <p:cNvSpPr txBox="1"/>
            <p:nvPr/>
          </p:nvSpPr>
          <p:spPr>
            <a:xfrm>
              <a:off x="1424334" y="4364147"/>
              <a:ext cx="2628900" cy="461665"/>
            </a:xfrm>
            <a:prstGeom prst="rect">
              <a:avLst/>
            </a:prstGeom>
            <a:solidFill>
              <a:schemeClr val="accent1">
                <a:lumMod val="20000"/>
                <a:lumOff val="80000"/>
              </a:schemeClr>
            </a:solidFill>
          </p:spPr>
          <p:txBody>
            <a:bodyPr wrap="square" rtlCol="0">
              <a:spAutoFit/>
            </a:bodyPr>
            <a:lstStyle/>
            <a:p>
              <a:pPr algn="ctr"/>
              <a:r>
                <a:rPr lang="en-US" sz="2400" dirty="0"/>
                <a:t>n=164 (84%)</a:t>
              </a:r>
            </a:p>
          </p:txBody>
        </p:sp>
        <p:sp>
          <p:nvSpPr>
            <p:cNvPr id="17" name="TextBox 16">
              <a:extLst>
                <a:ext uri="{FF2B5EF4-FFF2-40B4-BE49-F238E27FC236}">
                  <a16:creationId xmlns:a16="http://schemas.microsoft.com/office/drawing/2014/main" id="{27D06448-FBD6-182B-E0DB-4305175B621E}"/>
                </a:ext>
              </a:extLst>
            </p:cNvPr>
            <p:cNvSpPr txBox="1"/>
            <p:nvPr/>
          </p:nvSpPr>
          <p:spPr>
            <a:xfrm>
              <a:off x="1399226" y="5121900"/>
              <a:ext cx="2654007" cy="461665"/>
            </a:xfrm>
            <a:prstGeom prst="rect">
              <a:avLst/>
            </a:prstGeom>
            <a:solidFill>
              <a:schemeClr val="accent1">
                <a:lumMod val="20000"/>
                <a:lumOff val="80000"/>
              </a:schemeClr>
            </a:solidFill>
          </p:spPr>
          <p:txBody>
            <a:bodyPr wrap="square" rtlCol="0">
              <a:spAutoFit/>
            </a:bodyPr>
            <a:lstStyle/>
            <a:p>
              <a:pPr algn="ctr"/>
              <a:r>
                <a:rPr lang="en-US" sz="2400" dirty="0"/>
                <a:t>n=103	(53%)</a:t>
              </a:r>
            </a:p>
          </p:txBody>
        </p:sp>
        <p:sp>
          <p:nvSpPr>
            <p:cNvPr id="18" name="TextBox 17">
              <a:extLst>
                <a:ext uri="{FF2B5EF4-FFF2-40B4-BE49-F238E27FC236}">
                  <a16:creationId xmlns:a16="http://schemas.microsoft.com/office/drawing/2014/main" id="{1BDD5C04-8F75-7306-D959-6BCB16402B6C}"/>
                </a:ext>
              </a:extLst>
            </p:cNvPr>
            <p:cNvSpPr txBox="1"/>
            <p:nvPr/>
          </p:nvSpPr>
          <p:spPr>
            <a:xfrm>
              <a:off x="1424334" y="5850119"/>
              <a:ext cx="2628900" cy="461665"/>
            </a:xfrm>
            <a:prstGeom prst="rect">
              <a:avLst/>
            </a:prstGeom>
            <a:solidFill>
              <a:schemeClr val="accent1">
                <a:lumMod val="20000"/>
                <a:lumOff val="80000"/>
              </a:schemeClr>
            </a:solidFill>
          </p:spPr>
          <p:txBody>
            <a:bodyPr wrap="square" rtlCol="0">
              <a:spAutoFit/>
            </a:bodyPr>
            <a:lstStyle/>
            <a:p>
              <a:pPr algn="ctr"/>
              <a:r>
                <a:rPr lang="en-US" sz="2400" dirty="0"/>
                <a:t>n= 71	(36%)</a:t>
              </a:r>
            </a:p>
          </p:txBody>
        </p:sp>
      </p:grpSp>
      <p:grpSp>
        <p:nvGrpSpPr>
          <p:cNvPr id="20" name="Group 19">
            <a:extLst>
              <a:ext uri="{FF2B5EF4-FFF2-40B4-BE49-F238E27FC236}">
                <a16:creationId xmlns:a16="http://schemas.microsoft.com/office/drawing/2014/main" id="{9063457A-03C0-C7E3-CA2D-165A9DC90A8E}"/>
              </a:ext>
            </a:extLst>
          </p:cNvPr>
          <p:cNvGrpSpPr/>
          <p:nvPr/>
        </p:nvGrpSpPr>
        <p:grpSpPr>
          <a:xfrm>
            <a:off x="1307913" y="4531313"/>
            <a:ext cx="2654008" cy="1927805"/>
            <a:chOff x="1399226" y="4364147"/>
            <a:chExt cx="2654008" cy="1927805"/>
          </a:xfrm>
        </p:grpSpPr>
        <p:sp>
          <p:nvSpPr>
            <p:cNvPr id="21" name="TextBox 20">
              <a:extLst>
                <a:ext uri="{FF2B5EF4-FFF2-40B4-BE49-F238E27FC236}">
                  <a16:creationId xmlns:a16="http://schemas.microsoft.com/office/drawing/2014/main" id="{38488AC7-9E0D-C62E-4749-DD2E80FBD133}"/>
                </a:ext>
              </a:extLst>
            </p:cNvPr>
            <p:cNvSpPr txBox="1"/>
            <p:nvPr/>
          </p:nvSpPr>
          <p:spPr>
            <a:xfrm>
              <a:off x="1424334" y="4364147"/>
              <a:ext cx="2628900" cy="461665"/>
            </a:xfrm>
            <a:prstGeom prst="rect">
              <a:avLst/>
            </a:prstGeom>
            <a:solidFill>
              <a:schemeClr val="accent1">
                <a:lumMod val="20000"/>
                <a:lumOff val="80000"/>
              </a:schemeClr>
            </a:solidFill>
          </p:spPr>
          <p:txBody>
            <a:bodyPr wrap="square" rtlCol="0">
              <a:spAutoFit/>
            </a:bodyPr>
            <a:lstStyle/>
            <a:p>
              <a:pPr algn="ctr"/>
              <a:r>
                <a:rPr lang="en-US" sz="2400" dirty="0"/>
                <a:t>n=322 (91%)</a:t>
              </a:r>
            </a:p>
          </p:txBody>
        </p:sp>
        <p:sp>
          <p:nvSpPr>
            <p:cNvPr id="22" name="TextBox 21">
              <a:extLst>
                <a:ext uri="{FF2B5EF4-FFF2-40B4-BE49-F238E27FC236}">
                  <a16:creationId xmlns:a16="http://schemas.microsoft.com/office/drawing/2014/main" id="{96D80609-6D69-338F-BA53-57D253F3BCAD}"/>
                </a:ext>
              </a:extLst>
            </p:cNvPr>
            <p:cNvSpPr txBox="1"/>
            <p:nvPr/>
          </p:nvSpPr>
          <p:spPr>
            <a:xfrm>
              <a:off x="1399226" y="5121900"/>
              <a:ext cx="2654007" cy="461665"/>
            </a:xfrm>
            <a:prstGeom prst="rect">
              <a:avLst/>
            </a:prstGeom>
            <a:solidFill>
              <a:schemeClr val="accent1">
                <a:lumMod val="20000"/>
                <a:lumOff val="80000"/>
              </a:schemeClr>
            </a:solidFill>
          </p:spPr>
          <p:txBody>
            <a:bodyPr wrap="square" rtlCol="0">
              <a:spAutoFit/>
            </a:bodyPr>
            <a:lstStyle/>
            <a:p>
              <a:pPr algn="ctr"/>
              <a:r>
                <a:rPr lang="en-US" sz="2400" dirty="0"/>
                <a:t>n=166	(47%)</a:t>
              </a:r>
            </a:p>
          </p:txBody>
        </p:sp>
        <p:sp>
          <p:nvSpPr>
            <p:cNvPr id="23" name="TextBox 22">
              <a:extLst>
                <a:ext uri="{FF2B5EF4-FFF2-40B4-BE49-F238E27FC236}">
                  <a16:creationId xmlns:a16="http://schemas.microsoft.com/office/drawing/2014/main" id="{2E68C0D9-E218-9EA0-03DF-5F027FB3E3A4}"/>
                </a:ext>
              </a:extLst>
            </p:cNvPr>
            <p:cNvSpPr txBox="1"/>
            <p:nvPr/>
          </p:nvSpPr>
          <p:spPr>
            <a:xfrm>
              <a:off x="1421233" y="5830287"/>
              <a:ext cx="2628900" cy="461665"/>
            </a:xfrm>
            <a:prstGeom prst="rect">
              <a:avLst/>
            </a:prstGeom>
            <a:solidFill>
              <a:schemeClr val="accent1">
                <a:lumMod val="20000"/>
                <a:lumOff val="80000"/>
              </a:schemeClr>
            </a:solidFill>
          </p:spPr>
          <p:txBody>
            <a:bodyPr wrap="square" rtlCol="0">
              <a:spAutoFit/>
            </a:bodyPr>
            <a:lstStyle/>
            <a:p>
              <a:pPr algn="ctr"/>
              <a:r>
                <a:rPr lang="en-US" sz="2400" dirty="0"/>
                <a:t>n=134	(38%)</a:t>
              </a:r>
            </a:p>
          </p:txBody>
        </p:sp>
      </p:grpSp>
      <p:cxnSp>
        <p:nvCxnSpPr>
          <p:cNvPr id="25" name="Straight Arrow Connector 24">
            <a:extLst>
              <a:ext uri="{FF2B5EF4-FFF2-40B4-BE49-F238E27FC236}">
                <a16:creationId xmlns:a16="http://schemas.microsoft.com/office/drawing/2014/main" id="{C223F388-D4E7-BDA5-F0B4-1C6BD542D74A}"/>
              </a:ext>
            </a:extLst>
          </p:cNvPr>
          <p:cNvCxnSpPr>
            <a:cxnSpLocks/>
            <a:stCxn id="3" idx="2"/>
          </p:cNvCxnSpPr>
          <p:nvPr/>
        </p:nvCxnSpPr>
        <p:spPr>
          <a:xfrm>
            <a:off x="5855143" y="1739077"/>
            <a:ext cx="0" cy="2960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9A3A0A67-7322-037E-ACB3-CAEF2EBFF44B}"/>
              </a:ext>
            </a:extLst>
          </p:cNvPr>
          <p:cNvCxnSpPr>
            <a:cxnSpLocks/>
          </p:cNvCxnSpPr>
          <p:nvPr/>
        </p:nvCxnSpPr>
        <p:spPr>
          <a:xfrm flipV="1">
            <a:off x="5855143" y="1794788"/>
            <a:ext cx="1772451" cy="265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7973D3A0-6D0B-8C4C-6914-A03B87DD6AA2}"/>
              </a:ext>
            </a:extLst>
          </p:cNvPr>
          <p:cNvCxnSpPr>
            <a:stCxn id="13" idx="2"/>
          </p:cNvCxnSpPr>
          <p:nvPr/>
        </p:nvCxnSpPr>
        <p:spPr>
          <a:xfrm>
            <a:off x="5869203" y="2767931"/>
            <a:ext cx="0" cy="4317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4D55012F-B213-6556-6ED7-BA9CB2A75F1C}"/>
              </a:ext>
            </a:extLst>
          </p:cNvPr>
          <p:cNvCxnSpPr>
            <a:cxnSpLocks/>
            <a:stCxn id="10" idx="1"/>
          </p:cNvCxnSpPr>
          <p:nvPr/>
        </p:nvCxnSpPr>
        <p:spPr>
          <a:xfrm flipH="1">
            <a:off x="3958820" y="3466870"/>
            <a:ext cx="595933" cy="2998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4A4AC81B-A14E-253A-25E2-8218FC6431FB}"/>
              </a:ext>
            </a:extLst>
          </p:cNvPr>
          <p:cNvCxnSpPr>
            <a:stCxn id="10" idx="3"/>
            <a:endCxn id="15" idx="1"/>
          </p:cNvCxnSpPr>
          <p:nvPr/>
        </p:nvCxnSpPr>
        <p:spPr>
          <a:xfrm>
            <a:off x="7183653" y="3466870"/>
            <a:ext cx="737558" cy="2514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 name="Star: 5 Points 1">
            <a:extLst>
              <a:ext uri="{FF2B5EF4-FFF2-40B4-BE49-F238E27FC236}">
                <a16:creationId xmlns:a16="http://schemas.microsoft.com/office/drawing/2014/main" id="{12BE08CF-E2F2-89D2-FBF0-4A4E58050927}"/>
              </a:ext>
            </a:extLst>
          </p:cNvPr>
          <p:cNvSpPr/>
          <p:nvPr/>
        </p:nvSpPr>
        <p:spPr>
          <a:xfrm>
            <a:off x="10687665" y="4516547"/>
            <a:ext cx="432619" cy="340588"/>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414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Gray Slide with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HSU Cool Blues Theme">
  <a:themeElements>
    <a:clrScheme name="Custom 11">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723</TotalTime>
  <Words>849</Words>
  <Application>Microsoft Office PowerPoint</Application>
  <PresentationFormat>Widescreen</PresentationFormat>
  <Paragraphs>206</Paragraphs>
  <Slides>15</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15</vt:i4>
      </vt:variant>
    </vt:vector>
  </HeadingPairs>
  <TitlesOfParts>
    <vt:vector size="27" baseType="lpstr">
      <vt:lpstr>Aptos</vt:lpstr>
      <vt:lpstr>Aptos Display</vt:lpstr>
      <vt:lpstr>Arial</vt:lpstr>
      <vt:lpstr>Calibri</vt:lpstr>
      <vt:lpstr>Lato Light</vt:lpstr>
      <vt:lpstr>Lato Regular</vt:lpstr>
      <vt:lpstr>Noto</vt:lpstr>
      <vt:lpstr>Noto Serif</vt:lpstr>
      <vt:lpstr>Times New Roman</vt:lpstr>
      <vt:lpstr>Office Theme</vt:lpstr>
      <vt:lpstr>Gray Slide with Logo</vt:lpstr>
      <vt:lpstr>OHSU Cool Blues Theme</vt:lpstr>
      <vt:lpstr>PowerPoint Presentation</vt:lpstr>
      <vt:lpstr>Disclosures</vt:lpstr>
      <vt:lpstr>Background</vt:lpstr>
      <vt:lpstr>Background: Equity</vt:lpstr>
      <vt:lpstr>Methods</vt:lpstr>
      <vt:lpstr>PrEP Indication Definition</vt:lpstr>
      <vt:lpstr>Results</vt:lpstr>
      <vt:lpstr>PowerPoint Presentation</vt:lpstr>
      <vt:lpstr>PowerPoint Presentation</vt:lpstr>
      <vt:lpstr>PowerPoint Presentation</vt:lpstr>
      <vt:lpstr>Analysis 2: Adjusted prevalence ratio of PrEP awareness associated with year (n = 550)</vt:lpstr>
      <vt:lpstr>Analysis 3: Correlates of PrEP Awareness in 2022 (n=196)</vt:lpstr>
      <vt:lpstr>Discussion</vt:lpstr>
      <vt:lpstr>Limitations</vt:lpstr>
      <vt:lpstr>Thank you! </vt:lpstr>
    </vt:vector>
  </TitlesOfParts>
  <Company>Oregon Health and Science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Hunter Spencer</dc:creator>
  <cp:lastModifiedBy>Hunter Spencer</cp:lastModifiedBy>
  <cp:revision>2</cp:revision>
  <dcterms:created xsi:type="dcterms:W3CDTF">2024-11-11T18:40:58Z</dcterms:created>
  <dcterms:modified xsi:type="dcterms:W3CDTF">2024-11-15T19:09:02Z</dcterms:modified>
</cp:coreProperties>
</file>