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307" r:id="rId17"/>
    <p:sldId id="273" r:id="rId18"/>
    <p:sldId id="274" r:id="rId19"/>
    <p:sldId id="275" r:id="rId20"/>
    <p:sldId id="320"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j-lt"/>
        <a:ea typeface="+mj-ea"/>
        <a:cs typeface="+mj-cs"/>
        <a:sym typeface="Montserrat"/>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j-lt"/>
        <a:ea typeface="+mj-ea"/>
        <a:cs typeface="+mj-cs"/>
        <a:sym typeface="Montserrat"/>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j-lt"/>
        <a:ea typeface="+mj-ea"/>
        <a:cs typeface="+mj-cs"/>
        <a:sym typeface="Montserrat"/>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j-lt"/>
        <a:ea typeface="+mj-ea"/>
        <a:cs typeface="+mj-cs"/>
        <a:sym typeface="Montserrat"/>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j-lt"/>
        <a:ea typeface="+mj-ea"/>
        <a:cs typeface="+mj-cs"/>
        <a:sym typeface="Montserrat"/>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j-lt"/>
        <a:ea typeface="+mj-ea"/>
        <a:cs typeface="+mj-cs"/>
        <a:sym typeface="Montserrat"/>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j-lt"/>
        <a:ea typeface="+mj-ea"/>
        <a:cs typeface="+mj-cs"/>
        <a:sym typeface="Montserrat"/>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j-lt"/>
        <a:ea typeface="+mj-ea"/>
        <a:cs typeface="+mj-cs"/>
        <a:sym typeface="Montserrat"/>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j-lt"/>
        <a:ea typeface="+mj-ea"/>
        <a:cs typeface="+mj-cs"/>
        <a:sym typeface="Montserra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chemeClr val="accent2"/>
        </a:fontRef>
        <a:schemeClr val="accent2"/>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D7DAD9"/>
          </a:solidFill>
        </a:fill>
      </a:tcStyle>
    </a:wholeTbl>
    <a:band2H>
      <a:tcTxStyle/>
      <a:tcStyle>
        <a:tcBdr/>
        <a:fill>
          <a:solidFill>
            <a:srgbClr val="ECEDED"/>
          </a:solidFill>
        </a:fill>
      </a:tcStyle>
    </a:band2H>
    <a:firstCol>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1"/>
          </a:solidFill>
        </a:fill>
      </a:tcStyle>
    </a:firstCol>
    <a:la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1"/>
          </a:solidFill>
        </a:fill>
      </a:tcStyle>
    </a:lastRow>
    <a:fir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1"/>
          </a:solidFill>
        </a:fill>
      </a:tcStyle>
    </a:firstRow>
  </a:tblStyle>
  <a:tblStyle styleId="{C7B018BB-80A7-4F77-B60F-C8B233D01FF8}" styleName="">
    <a:tblBg/>
    <a:wholeTbl>
      <a:tcTxStyle b="off" i="off">
        <a:fontRef idx="major">
          <a:schemeClr val="accent2"/>
        </a:fontRef>
        <a:schemeClr val="accent2"/>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D7DAD9"/>
          </a:solidFill>
        </a:fill>
      </a:tcStyle>
    </a:wholeTbl>
    <a:band2H>
      <a:tcTxStyle/>
      <a:tcStyle>
        <a:tcBdr/>
        <a:fill>
          <a:solidFill>
            <a:srgbClr val="ECEDED"/>
          </a:solidFill>
        </a:fill>
      </a:tcStyle>
    </a:band2H>
    <a:firstCol>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1"/>
          </a:solidFill>
        </a:fill>
      </a:tcStyle>
    </a:firstCol>
    <a:la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1"/>
          </a:solidFill>
        </a:fill>
      </a:tcStyle>
    </a:lastRow>
    <a:fir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1"/>
          </a:solidFill>
        </a:fill>
      </a:tcStyle>
    </a:firstRow>
  </a:tblStyle>
  <a:tblStyle styleId="{EEE7283C-3CF3-47DC-8721-378D4A62B228}" styleName="">
    <a:tblBg/>
    <a:wholeTbl>
      <a:tcTxStyle b="off" i="off">
        <a:fontRef idx="major">
          <a:schemeClr val="accent2"/>
        </a:fontRef>
        <a:schemeClr val="accent2"/>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E8E2D8"/>
          </a:solidFill>
        </a:fill>
      </a:tcStyle>
    </a:wholeTbl>
    <a:band2H>
      <a:tcTxStyle/>
      <a:tcStyle>
        <a:tcBdr/>
        <a:fill>
          <a:solidFill>
            <a:srgbClr val="F4F1EC"/>
          </a:solidFill>
        </a:fill>
      </a:tcStyle>
    </a:band2H>
    <a:firstCol>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3"/>
          </a:solidFill>
        </a:fill>
      </a:tcStyle>
    </a:firstCol>
    <a:la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3"/>
          </a:solidFill>
        </a:fill>
      </a:tcStyle>
    </a:lastRow>
    <a:fir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3"/>
          </a:solidFill>
        </a:fill>
      </a:tcStyle>
    </a:firstRow>
  </a:tblStyle>
  <a:tblStyle styleId="{CF821DB8-F4EB-4A41-A1BA-3FCAFE7338EE}" styleName="">
    <a:tblBg/>
    <a:wholeTbl>
      <a:tcTxStyle b="off" i="off">
        <a:fontRef idx="major">
          <a:schemeClr val="accent2"/>
        </a:fontRef>
        <a:schemeClr val="accent2"/>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CECFCE"/>
          </a:solidFill>
        </a:fill>
      </a:tcStyle>
    </a:wholeTbl>
    <a:band2H>
      <a:tcTxStyle/>
      <a:tcStyle>
        <a:tcBdr/>
        <a:fill>
          <a:solidFill>
            <a:srgbClr val="E8E8E8"/>
          </a:solidFill>
        </a:fill>
      </a:tcStyle>
    </a:band2H>
    <a:firstCol>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6"/>
          </a:solidFill>
        </a:fill>
      </a:tcStyle>
    </a:firstCol>
    <a:la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6"/>
          </a:solidFill>
        </a:fill>
      </a:tcStyle>
    </a:lastRow>
    <a:fir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6"/>
          </a:solidFill>
        </a:fill>
      </a:tcStyle>
    </a:firstRow>
  </a:tblStyle>
  <a:tblStyle styleId="{33BA23B1-9221-436E-865A-0063620EA4FD}" styleName="">
    <a:tblBg/>
    <a:wholeTbl>
      <a:tcTxStyle b="off" i="off">
        <a:fontRef idx="major">
          <a:schemeClr val="accent2"/>
        </a:fontRef>
        <a:schemeClr val="accent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9E9"/>
          </a:solidFill>
        </a:fill>
      </a:tcStyle>
    </a:wholeTbl>
    <a:band2H>
      <a:tcTxStyle/>
      <a:tcStyle>
        <a:tcBdr/>
        <a:fill>
          <a:solidFill>
            <a:srgbClr val="FEFFFF"/>
          </a:solidFill>
        </a:fill>
      </a:tcStyle>
    </a:band2H>
    <a:firstCol>
      <a:tcTxStyle b="on" i="off">
        <a:fontRef idx="major">
          <a:srgbClr val="FEFFFF"/>
        </a:fontRef>
        <a:srgbClr val="FE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2"/>
        </a:fontRef>
        <a:schemeClr val="accent2"/>
      </a:tcTxStyle>
      <a:tcStyle>
        <a:tcBdr>
          <a:left>
            <a:ln w="12700" cap="flat">
              <a:noFill/>
              <a:miter lim="400000"/>
            </a:ln>
          </a:left>
          <a:right>
            <a:ln w="12700" cap="flat">
              <a:noFill/>
              <a:miter lim="400000"/>
            </a:ln>
          </a:right>
          <a:top>
            <a:ln w="50800" cap="flat">
              <a:solidFill>
                <a:schemeClr val="accent2"/>
              </a:solidFill>
              <a:prstDash val="solid"/>
              <a:round/>
            </a:ln>
          </a:top>
          <a:bottom>
            <a:ln w="25400" cap="flat">
              <a:solidFill>
                <a:schemeClr val="accent2"/>
              </a:solidFill>
              <a:prstDash val="solid"/>
              <a:round/>
            </a:ln>
          </a:bottom>
          <a:insideH>
            <a:ln w="12700" cap="flat">
              <a:noFill/>
              <a:miter lim="400000"/>
            </a:ln>
          </a:insideH>
          <a:insideV>
            <a:ln w="12700" cap="flat">
              <a:noFill/>
              <a:miter lim="400000"/>
            </a:ln>
          </a:insideV>
        </a:tcBdr>
        <a:fill>
          <a:solidFill>
            <a:srgbClr val="FEFFFF"/>
          </a:solidFill>
        </a:fill>
      </a:tcStyle>
    </a:lastRow>
    <a:firstRow>
      <a:tcTxStyle b="on" i="off">
        <a:fontRef idx="major">
          <a:srgbClr val="FEFFFF"/>
        </a:fontRef>
        <a:srgbClr val="FEFFFF"/>
      </a:tcTxStyle>
      <a:tcStyle>
        <a:tcBdr>
          <a:left>
            <a:ln w="12700" cap="flat">
              <a:noFill/>
              <a:miter lim="400000"/>
            </a:ln>
          </a:left>
          <a:right>
            <a:ln w="12700" cap="flat">
              <a:noFill/>
              <a:miter lim="400000"/>
            </a:ln>
          </a:right>
          <a:top>
            <a:ln w="25400" cap="flat">
              <a:solidFill>
                <a:schemeClr val="accent2"/>
              </a:solidFill>
              <a:prstDash val="solid"/>
              <a:round/>
            </a:ln>
          </a:top>
          <a:bottom>
            <a:ln w="25400" cap="flat">
              <a:solidFill>
                <a:schemeClr val="accent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chemeClr val="accent2"/>
        </a:fontRef>
        <a:schemeClr val="accent2"/>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CDD0D0"/>
          </a:solidFill>
        </a:fill>
      </a:tcStyle>
    </a:wholeTbl>
    <a:band2H>
      <a:tcTxStyle/>
      <a:tcStyle>
        <a:tcBdr/>
        <a:fill>
          <a:solidFill>
            <a:srgbClr val="E8E9E9"/>
          </a:solidFill>
        </a:fill>
      </a:tcStyle>
    </a:band2H>
    <a:firstCol>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2"/>
          </a:solidFill>
        </a:fill>
      </a:tcStyle>
    </a:firstCol>
    <a:la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2"/>
          </a:solidFill>
        </a:fill>
      </a:tcStyle>
    </a:lastRow>
    <a:fir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1"/>
    <p:restoredTop sz="83780" autoAdjust="0"/>
  </p:normalViewPr>
  <p:slideViewPr>
    <p:cSldViewPr snapToGrid="0">
      <p:cViewPr varScale="1">
        <p:scale>
          <a:sx n="96" d="100"/>
          <a:sy n="96" d="100"/>
        </p:scale>
        <p:origin x="13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urrayjp8\Downloads\SUIT%20LOS%20by%20yea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baseline="0">
                <a:solidFill>
                  <a:srgbClr val="799A9D"/>
                </a:solidFill>
                <a:latin typeface="Montserrat Medium" pitchFamily="2" charset="77"/>
                <a:ea typeface="+mn-ea"/>
                <a:cs typeface="+mn-cs"/>
              </a:defRPr>
            </a:pPr>
            <a:r>
              <a:rPr lang="en-US" sz="2000" b="0" i="0" u="none" strike="noStrike" spc="0" baseline="0" dirty="0">
                <a:solidFill>
                  <a:srgbClr val="799A9D"/>
                </a:solidFill>
                <a:latin typeface="Montserrat Medium" pitchFamily="2" charset="77"/>
              </a:rPr>
              <a:t>MONTHLY MOUD INITIATION AT UNIVERSITY OF CHICAGO</a:t>
            </a:r>
          </a:p>
        </c:rich>
      </c:tx>
      <c:layout>
        <c:manualLayout>
          <c:xMode val="edge"/>
          <c:yMode val="edge"/>
          <c:x val="0.13012399999999999"/>
          <c:y val="0"/>
          <c:w val="0.73975299999999999"/>
          <c:h val="9.6810999999999994E-2"/>
        </c:manualLayout>
      </c:layout>
      <c:overlay val="1"/>
      <c:spPr>
        <a:noFill/>
        <a:ln>
          <a:noFill/>
        </a:ln>
        <a:effectLst/>
      </c:spPr>
      <c:txPr>
        <a:bodyPr rot="0" spcFirstLastPara="1" vertOverflow="ellipsis" vert="horz" wrap="square" anchor="ctr" anchorCtr="1"/>
        <a:lstStyle/>
        <a:p>
          <a:pPr>
            <a:defRPr sz="2000" b="0" i="0" u="none" strike="noStrike" kern="1200" baseline="0">
              <a:solidFill>
                <a:srgbClr val="799A9D"/>
              </a:solidFill>
              <a:latin typeface="Montserrat Medium" pitchFamily="2" charset="77"/>
              <a:ea typeface="+mn-ea"/>
              <a:cs typeface="+mn-cs"/>
            </a:defRPr>
          </a:pPr>
          <a:endParaRPr lang="en-US"/>
        </a:p>
      </c:txPr>
    </c:title>
    <c:autoTitleDeleted val="0"/>
    <c:plotArea>
      <c:layout>
        <c:manualLayout>
          <c:layoutTarget val="inner"/>
          <c:xMode val="edge"/>
          <c:yMode val="edge"/>
          <c:x val="2.69328E-2"/>
          <c:y val="0.14659949501472419"/>
          <c:w val="0.96806700000000001"/>
          <c:h val="0.64008658757277981"/>
        </c:manualLayout>
      </c:layout>
      <c:lineChart>
        <c:grouping val="standard"/>
        <c:varyColors val="0"/>
        <c:ser>
          <c:idx val="0"/>
          <c:order val="0"/>
          <c:tx>
            <c:strRef>
              <c:f>Sheet1!$B$1</c:f>
              <c:strCache>
                <c:ptCount val="1"/>
                <c:pt idx="0">
                  <c:v> Discharges w/Buprenorphine</c:v>
                </c:pt>
              </c:strCache>
            </c:strRef>
          </c:tx>
          <c:spPr>
            <a:ln w="28575" cap="rnd" cmpd="sng" algn="ctr">
              <a:solidFill>
                <a:schemeClr val="accent2">
                  <a:shade val="95000"/>
                  <a:satMod val="104999"/>
                </a:schemeClr>
              </a:solidFill>
              <a:prstDash val="solid"/>
              <a:round/>
            </a:ln>
            <a:effectLst/>
          </c:spPr>
          <c:marker>
            <c:symbol val="none"/>
          </c:marker>
          <c:cat>
            <c:strRef>
              <c:f>Sheet1!$A$2:$A$24</c:f>
              <c:strCache>
                <c:ptCount val="23"/>
                <c:pt idx="0">
                  <c:v>Nov. (2022)</c:v>
                </c:pt>
                <c:pt idx="1">
                  <c:v>Dec. (2022)</c:v>
                </c:pt>
                <c:pt idx="2">
                  <c:v>Jan. (2023)</c:v>
                </c:pt>
                <c:pt idx="3">
                  <c:v>Feb. (2023)</c:v>
                </c:pt>
                <c:pt idx="4">
                  <c:v>Mar. (2023)</c:v>
                </c:pt>
                <c:pt idx="5">
                  <c:v>Apr. (2023)</c:v>
                </c:pt>
                <c:pt idx="6">
                  <c:v>May (2023)</c:v>
                </c:pt>
                <c:pt idx="7">
                  <c:v>Jun. (2023)</c:v>
                </c:pt>
                <c:pt idx="8">
                  <c:v>Jul. (2023)</c:v>
                </c:pt>
                <c:pt idx="9">
                  <c:v>Aug.(2023)</c:v>
                </c:pt>
                <c:pt idx="10">
                  <c:v>Sep. (2023)</c:v>
                </c:pt>
                <c:pt idx="11">
                  <c:v>Oct. (2023)</c:v>
                </c:pt>
                <c:pt idx="12">
                  <c:v>Nov. (2023)</c:v>
                </c:pt>
                <c:pt idx="13">
                  <c:v>Dec. (2023)</c:v>
                </c:pt>
                <c:pt idx="14">
                  <c:v>Jan. (2024)</c:v>
                </c:pt>
                <c:pt idx="15">
                  <c:v>Feb. (2024)</c:v>
                </c:pt>
                <c:pt idx="16">
                  <c:v>Mar. (2024)</c:v>
                </c:pt>
                <c:pt idx="17">
                  <c:v>Apr. (2024)</c:v>
                </c:pt>
                <c:pt idx="18">
                  <c:v>May (2024)</c:v>
                </c:pt>
                <c:pt idx="19">
                  <c:v>Jun. (2024)</c:v>
                </c:pt>
                <c:pt idx="20">
                  <c:v>Jul. (2024)</c:v>
                </c:pt>
                <c:pt idx="21">
                  <c:v>Aug. (2024)</c:v>
                </c:pt>
                <c:pt idx="22">
                  <c:v>Sept. (2024)</c:v>
                </c:pt>
              </c:strCache>
            </c:strRef>
          </c:cat>
          <c:val>
            <c:numRef>
              <c:f>Sheet1!$B$2:$B$24</c:f>
              <c:numCache>
                <c:formatCode>General</c:formatCode>
                <c:ptCount val="23"/>
                <c:pt idx="0">
                  <c:v>23</c:v>
                </c:pt>
                <c:pt idx="1">
                  <c:v>25</c:v>
                </c:pt>
                <c:pt idx="2">
                  <c:v>23</c:v>
                </c:pt>
                <c:pt idx="3">
                  <c:v>24</c:v>
                </c:pt>
                <c:pt idx="4">
                  <c:v>31</c:v>
                </c:pt>
                <c:pt idx="5">
                  <c:v>26</c:v>
                </c:pt>
                <c:pt idx="6">
                  <c:v>26</c:v>
                </c:pt>
                <c:pt idx="7">
                  <c:v>20</c:v>
                </c:pt>
                <c:pt idx="8">
                  <c:v>27</c:v>
                </c:pt>
                <c:pt idx="9">
                  <c:v>29</c:v>
                </c:pt>
                <c:pt idx="10">
                  <c:v>28</c:v>
                </c:pt>
                <c:pt idx="11">
                  <c:v>23</c:v>
                </c:pt>
                <c:pt idx="12">
                  <c:v>35</c:v>
                </c:pt>
                <c:pt idx="13">
                  <c:v>31</c:v>
                </c:pt>
                <c:pt idx="14">
                  <c:v>38</c:v>
                </c:pt>
                <c:pt idx="15">
                  <c:v>29</c:v>
                </c:pt>
                <c:pt idx="16">
                  <c:v>28</c:v>
                </c:pt>
                <c:pt idx="17">
                  <c:v>37</c:v>
                </c:pt>
                <c:pt idx="18">
                  <c:v>36</c:v>
                </c:pt>
                <c:pt idx="19">
                  <c:v>22</c:v>
                </c:pt>
                <c:pt idx="20">
                  <c:v>25</c:v>
                </c:pt>
                <c:pt idx="21">
                  <c:v>29</c:v>
                </c:pt>
                <c:pt idx="22">
                  <c:v>25</c:v>
                </c:pt>
              </c:numCache>
            </c:numRef>
          </c:val>
          <c:smooth val="0"/>
          <c:extLst>
            <c:ext xmlns:c16="http://schemas.microsoft.com/office/drawing/2014/chart" uri="{C3380CC4-5D6E-409C-BE32-E72D297353CC}">
              <c16:uniqueId val="{00000000-89C6-40C4-977F-E237DB06DD7A}"/>
            </c:ext>
          </c:extLst>
        </c:ser>
        <c:ser>
          <c:idx val="1"/>
          <c:order val="1"/>
          <c:tx>
            <c:strRef>
              <c:f>Sheet1!$C$1</c:f>
              <c:strCache>
                <c:ptCount val="1"/>
                <c:pt idx="0">
                  <c:v>Discharges w/Methadone</c:v>
                </c:pt>
              </c:strCache>
            </c:strRef>
          </c:tx>
          <c:spPr>
            <a:ln w="28575" cap="rnd" cmpd="sng" algn="ctr">
              <a:solidFill>
                <a:schemeClr val="accent4">
                  <a:shade val="95000"/>
                  <a:satMod val="104999"/>
                </a:schemeClr>
              </a:solidFill>
              <a:prstDash val="solid"/>
              <a:round/>
            </a:ln>
            <a:effectLst/>
          </c:spPr>
          <c:marker>
            <c:symbol val="none"/>
          </c:marker>
          <c:cat>
            <c:strRef>
              <c:f>Sheet1!$A$2:$A$24</c:f>
              <c:strCache>
                <c:ptCount val="23"/>
                <c:pt idx="0">
                  <c:v>Nov. (2022)</c:v>
                </c:pt>
                <c:pt idx="1">
                  <c:v>Dec. (2022)</c:v>
                </c:pt>
                <c:pt idx="2">
                  <c:v>Jan. (2023)</c:v>
                </c:pt>
                <c:pt idx="3">
                  <c:v>Feb. (2023)</c:v>
                </c:pt>
                <c:pt idx="4">
                  <c:v>Mar. (2023)</c:v>
                </c:pt>
                <c:pt idx="5">
                  <c:v>Apr. (2023)</c:v>
                </c:pt>
                <c:pt idx="6">
                  <c:v>May (2023)</c:v>
                </c:pt>
                <c:pt idx="7">
                  <c:v>Jun. (2023)</c:v>
                </c:pt>
                <c:pt idx="8">
                  <c:v>Jul. (2023)</c:v>
                </c:pt>
                <c:pt idx="9">
                  <c:v>Aug.(2023)</c:v>
                </c:pt>
                <c:pt idx="10">
                  <c:v>Sep. (2023)</c:v>
                </c:pt>
                <c:pt idx="11">
                  <c:v>Oct. (2023)</c:v>
                </c:pt>
                <c:pt idx="12">
                  <c:v>Nov. (2023)</c:v>
                </c:pt>
                <c:pt idx="13">
                  <c:v>Dec. (2023)</c:v>
                </c:pt>
                <c:pt idx="14">
                  <c:v>Jan. (2024)</c:v>
                </c:pt>
                <c:pt idx="15">
                  <c:v>Feb. (2024)</c:v>
                </c:pt>
                <c:pt idx="16">
                  <c:v>Mar. (2024)</c:v>
                </c:pt>
                <c:pt idx="17">
                  <c:v>Apr. (2024)</c:v>
                </c:pt>
                <c:pt idx="18">
                  <c:v>May (2024)</c:v>
                </c:pt>
                <c:pt idx="19">
                  <c:v>Jun. (2024)</c:v>
                </c:pt>
                <c:pt idx="20">
                  <c:v>Jul. (2024)</c:v>
                </c:pt>
                <c:pt idx="21">
                  <c:v>Aug. (2024)</c:v>
                </c:pt>
                <c:pt idx="22">
                  <c:v>Sept. (2024)</c:v>
                </c:pt>
              </c:strCache>
            </c:strRef>
          </c:cat>
          <c:val>
            <c:numRef>
              <c:f>Sheet1!$C$2:$C$24</c:f>
              <c:numCache>
                <c:formatCode>General</c:formatCode>
                <c:ptCount val="23"/>
                <c:pt idx="0">
                  <c:v>1</c:v>
                </c:pt>
                <c:pt idx="1">
                  <c:v>2</c:v>
                </c:pt>
                <c:pt idx="2">
                  <c:v>4</c:v>
                </c:pt>
                <c:pt idx="3">
                  <c:v>2</c:v>
                </c:pt>
                <c:pt idx="4">
                  <c:v>3</c:v>
                </c:pt>
                <c:pt idx="5">
                  <c:v>1</c:v>
                </c:pt>
                <c:pt idx="6">
                  <c:v>2</c:v>
                </c:pt>
                <c:pt idx="7">
                  <c:v>4</c:v>
                </c:pt>
                <c:pt idx="8">
                  <c:v>2</c:v>
                </c:pt>
                <c:pt idx="9">
                  <c:v>6</c:v>
                </c:pt>
                <c:pt idx="10">
                  <c:v>3</c:v>
                </c:pt>
                <c:pt idx="11">
                  <c:v>1</c:v>
                </c:pt>
                <c:pt idx="12">
                  <c:v>6</c:v>
                </c:pt>
                <c:pt idx="13">
                  <c:v>2</c:v>
                </c:pt>
                <c:pt idx="14">
                  <c:v>5</c:v>
                </c:pt>
                <c:pt idx="15">
                  <c:v>2</c:v>
                </c:pt>
                <c:pt idx="16">
                  <c:v>5</c:v>
                </c:pt>
                <c:pt idx="17">
                  <c:v>3</c:v>
                </c:pt>
                <c:pt idx="18">
                  <c:v>4</c:v>
                </c:pt>
                <c:pt idx="19">
                  <c:v>3</c:v>
                </c:pt>
                <c:pt idx="20">
                  <c:v>4</c:v>
                </c:pt>
                <c:pt idx="21">
                  <c:v>3</c:v>
                </c:pt>
                <c:pt idx="22">
                  <c:v>8</c:v>
                </c:pt>
              </c:numCache>
            </c:numRef>
          </c:val>
          <c:smooth val="0"/>
          <c:extLst>
            <c:ext xmlns:c16="http://schemas.microsoft.com/office/drawing/2014/chart" uri="{C3380CC4-5D6E-409C-BE32-E72D297353CC}">
              <c16:uniqueId val="{00000001-89C6-40C4-977F-E237DB06DD7A}"/>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numFmt formatCode="General" sourceLinked="0"/>
        <c:majorTickMark val="none"/>
        <c:minorTickMark val="none"/>
        <c:tickLblPos val="low"/>
        <c:spPr>
          <a:noFill/>
          <a:ln w="12700" cap="flat" cmpd="sng" algn="ctr">
            <a:solidFill>
              <a:srgbClr val="D9D9D9"/>
            </a:solidFill>
            <a:prstDash val="solid"/>
            <a:round/>
          </a:ln>
          <a:effectLst/>
        </c:spPr>
        <c:txPr>
          <a:bodyPr rot="0" spcFirstLastPara="1" vertOverflow="ellipsis" wrap="square" anchor="ctr" anchorCtr="1"/>
          <a:lstStyle/>
          <a:p>
            <a:pPr>
              <a:defRPr sz="900" b="0" i="0" u="none" strike="noStrike" kern="1200" baseline="0">
                <a:solidFill>
                  <a:srgbClr val="799A9D"/>
                </a:solidFill>
                <a:latin typeface="Montserrat Light"/>
                <a:ea typeface="+mn-ea"/>
                <a:cs typeface="+mn-cs"/>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cmpd="sng" algn="ctr">
              <a:solidFill>
                <a:srgbClr val="D9D9D9"/>
              </a:solidFill>
              <a:prstDash val="solid"/>
              <a:round/>
            </a:ln>
            <a:effectLst/>
          </c:spPr>
        </c:majorGridlines>
        <c:numFmt formatCode="0" sourceLinked="0"/>
        <c:majorTickMark val="none"/>
        <c:minorTickMark val="none"/>
        <c:tickLblPos val="nextTo"/>
        <c:spPr>
          <a:noFill/>
          <a:ln w="12700" cap="flat" cmpd="sng" algn="ctr">
            <a:noFill/>
            <a:prstDash val="solid"/>
            <a:round/>
          </a:ln>
          <a:effectLst/>
        </c:spPr>
        <c:txPr>
          <a:bodyPr rot="0" spcFirstLastPara="1" vertOverflow="ellipsis" wrap="square" anchor="ctr" anchorCtr="1"/>
          <a:lstStyle/>
          <a:p>
            <a:pPr>
              <a:defRPr sz="900" b="0" i="0" u="none" strike="noStrike" kern="1200" baseline="0">
                <a:solidFill>
                  <a:srgbClr val="799A9D"/>
                </a:solidFill>
                <a:latin typeface="Avenir Next LT Pro"/>
                <a:ea typeface="+mn-ea"/>
                <a:cs typeface="+mn-cs"/>
              </a:defRPr>
            </a:pPr>
            <a:endParaRPr lang="en-US"/>
          </a:p>
        </c:txPr>
        <c:crossAx val="2094734552"/>
        <c:crosses val="autoZero"/>
        <c:crossBetween val="between"/>
        <c:majorUnit val="10"/>
        <c:minorUnit val="5"/>
      </c:valAx>
      <c:spPr>
        <a:noFill/>
        <a:ln w="12700" cap="flat">
          <a:noFill/>
          <a:miter lim="400000"/>
        </a:ln>
        <a:effectLst/>
      </c:spPr>
    </c:plotArea>
    <c:legend>
      <c:legendPos val="b"/>
      <c:legendEntry>
        <c:idx val="0"/>
        <c:txPr>
          <a:bodyPr rot="0" spcFirstLastPara="1" vertOverflow="ellipsis" wrap="square" anchor="ctr" anchorCtr="1"/>
          <a:lstStyle/>
          <a:p>
            <a:pPr>
              <a:defRPr sz="1200" b="0" i="0" u="none" strike="noStrike" kern="1200" spc="100" baseline="0">
                <a:solidFill>
                  <a:srgbClr val="799A9D"/>
                </a:solidFill>
                <a:latin typeface="Montserrat Light"/>
                <a:ea typeface="+mn-ea"/>
                <a:cs typeface="+mn-cs"/>
              </a:defRPr>
            </a:pPr>
            <a:endParaRPr lang="en-US"/>
          </a:p>
        </c:txPr>
      </c:legendEntry>
      <c:legendEntry>
        <c:idx val="1"/>
        <c:txPr>
          <a:bodyPr rot="0" spcFirstLastPara="1" vertOverflow="ellipsis" wrap="square" anchor="ctr" anchorCtr="1"/>
          <a:lstStyle/>
          <a:p>
            <a:pPr>
              <a:defRPr sz="1200" b="0" i="0" u="none" strike="noStrike" kern="1200" spc="100" baseline="0">
                <a:solidFill>
                  <a:srgbClr val="799A9D"/>
                </a:solidFill>
                <a:latin typeface="Montserrat Light"/>
                <a:ea typeface="+mn-ea"/>
                <a:cs typeface="+mn-cs"/>
              </a:defRPr>
            </a:pPr>
            <a:endParaRPr lang="en-US"/>
          </a:p>
        </c:txPr>
      </c:legendEntry>
      <c:layout>
        <c:manualLayout>
          <c:xMode val="edge"/>
          <c:yMode val="edge"/>
          <c:x val="0.21671298737553896"/>
          <c:y val="0.93771100493725146"/>
          <c:w val="0.578681"/>
          <c:h val="6.2288499999999997E-2"/>
        </c:manualLayout>
      </c:layout>
      <c:overlay val="1"/>
      <c:spPr>
        <a:noFill/>
        <a:ln w="12700" cap="flat">
          <a:noFill/>
          <a:miter lim="400000"/>
        </a:ln>
        <a:effectLst/>
      </c:spPr>
      <c:txPr>
        <a:bodyPr rot="0" spcFirstLastPara="1" vertOverflow="ellipsis" vert="horz" wrap="square" anchor="ctr" anchorCtr="1"/>
        <a:lstStyle/>
        <a:p>
          <a:pPr>
            <a:defRPr sz="1200" b="0" i="0" u="none" strike="noStrike" kern="1200" spc="100" baseline="0">
              <a:solidFill>
                <a:srgbClr val="799A9D"/>
              </a:solidFill>
              <a:latin typeface="Montserrat Light"/>
              <a:ea typeface="+mn-ea"/>
              <a:cs typeface="+mn-cs"/>
            </a:defRPr>
          </a:pPr>
          <a:endParaRPr lang="en-US"/>
        </a:p>
      </c:txPr>
    </c:legend>
    <c:plotVisOnly val="1"/>
    <c:dispBlanksAs val="gap"/>
    <c:showDLblsOverMax val="1"/>
  </c:chart>
  <c:spPr>
    <a:noFill/>
    <a:ln w="9525"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r>
              <a:rPr lang="en-US" sz="2000" b="0" i="0" dirty="0">
                <a:latin typeface="Montserrat Medium" pitchFamily="2" charset="77"/>
              </a:rPr>
              <a:t>LENGTH OF STAY FOR PATIENT WITH</a:t>
            </a:r>
            <a:r>
              <a:rPr lang="en-US" sz="2000" b="0" i="0" baseline="0" dirty="0">
                <a:latin typeface="Montserrat Medium" pitchFamily="2" charset="77"/>
              </a:rPr>
              <a:t> SUD AT RUSH</a:t>
            </a:r>
            <a:endParaRPr lang="en-US" sz="2000" b="0" i="0" dirty="0">
              <a:latin typeface="Montserrat Medium" pitchFamily="2" charset="77"/>
            </a:endParaRPr>
          </a:p>
        </c:rich>
      </c:tx>
      <c:layout>
        <c:manualLayout>
          <c:xMode val="edge"/>
          <c:yMode val="edge"/>
          <c:x val="0.15025034687431554"/>
          <c:y val="1.74195140418889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9.4712612713953592E-2"/>
          <c:y val="0.12670406454791783"/>
          <c:w val="0.88985748779906282"/>
          <c:h val="0.67499772928038682"/>
        </c:manualLayout>
      </c:layout>
      <c:barChart>
        <c:barDir val="col"/>
        <c:grouping val="clustered"/>
        <c:varyColors val="0"/>
        <c:ser>
          <c:idx val="0"/>
          <c:order val="0"/>
          <c:tx>
            <c:strRef>
              <c:f>Sheet1!$G$2</c:f>
              <c:strCache>
                <c:ptCount val="1"/>
                <c:pt idx="0">
                  <c:v>NO SUIT</c:v>
                </c:pt>
              </c:strCache>
            </c:strRef>
          </c:tx>
          <c:spPr>
            <a:solidFill>
              <a:schemeClr val="accent2"/>
            </a:solidFill>
            <a:ln>
              <a:noFill/>
            </a:ln>
            <a:effectLst/>
          </c:spPr>
          <c:invertIfNegative val="0"/>
          <c:cat>
            <c:numRef>
              <c:f>Sheet1!$F$3:$F$8</c:f>
              <c:numCache>
                <c:formatCode>General</c:formatCode>
                <c:ptCount val="6"/>
                <c:pt idx="0">
                  <c:v>2018</c:v>
                </c:pt>
                <c:pt idx="1">
                  <c:v>2019</c:v>
                </c:pt>
                <c:pt idx="2">
                  <c:v>2020</c:v>
                </c:pt>
                <c:pt idx="3">
                  <c:v>2021</c:v>
                </c:pt>
                <c:pt idx="4">
                  <c:v>2022</c:v>
                </c:pt>
                <c:pt idx="5">
                  <c:v>2023</c:v>
                </c:pt>
              </c:numCache>
            </c:numRef>
          </c:cat>
          <c:val>
            <c:numRef>
              <c:f>Sheet1!$G$3:$G$8</c:f>
              <c:numCache>
                <c:formatCode>General</c:formatCode>
                <c:ptCount val="6"/>
                <c:pt idx="0">
                  <c:v>6.73</c:v>
                </c:pt>
                <c:pt idx="1">
                  <c:v>3.152542372881356</c:v>
                </c:pt>
                <c:pt idx="2">
                  <c:v>3.3249639843589214</c:v>
                </c:pt>
                <c:pt idx="3">
                  <c:v>3.5755645628257091</c:v>
                </c:pt>
                <c:pt idx="4">
                  <c:v>3.4492485073090386</c:v>
                </c:pt>
                <c:pt idx="5">
                  <c:v>3.3424860853432281</c:v>
                </c:pt>
              </c:numCache>
            </c:numRef>
          </c:val>
          <c:extLst>
            <c:ext xmlns:c16="http://schemas.microsoft.com/office/drawing/2014/chart" uri="{C3380CC4-5D6E-409C-BE32-E72D297353CC}">
              <c16:uniqueId val="{00000000-4520-48CC-B9A7-FC2A5C0E385E}"/>
            </c:ext>
          </c:extLst>
        </c:ser>
        <c:ser>
          <c:idx val="1"/>
          <c:order val="1"/>
          <c:tx>
            <c:strRef>
              <c:f>Sheet1!$H$2</c:f>
              <c:strCache>
                <c:ptCount val="1"/>
                <c:pt idx="0">
                  <c:v>SUIT</c:v>
                </c:pt>
              </c:strCache>
            </c:strRef>
          </c:tx>
          <c:spPr>
            <a:solidFill>
              <a:schemeClr val="accent4"/>
            </a:solidFill>
            <a:ln>
              <a:noFill/>
            </a:ln>
            <a:effectLst/>
          </c:spPr>
          <c:invertIfNegative val="0"/>
          <c:cat>
            <c:numRef>
              <c:f>Sheet1!$F$3:$F$8</c:f>
              <c:numCache>
                <c:formatCode>General</c:formatCode>
                <c:ptCount val="6"/>
                <c:pt idx="0">
                  <c:v>2018</c:v>
                </c:pt>
                <c:pt idx="1">
                  <c:v>2019</c:v>
                </c:pt>
                <c:pt idx="2">
                  <c:v>2020</c:v>
                </c:pt>
                <c:pt idx="3">
                  <c:v>2021</c:v>
                </c:pt>
                <c:pt idx="4">
                  <c:v>2022</c:v>
                </c:pt>
                <c:pt idx="5">
                  <c:v>2023</c:v>
                </c:pt>
              </c:numCache>
            </c:numRef>
          </c:cat>
          <c:val>
            <c:numRef>
              <c:f>Sheet1!$H$3:$H$8</c:f>
              <c:numCache>
                <c:formatCode>General</c:formatCode>
                <c:ptCount val="6"/>
                <c:pt idx="0">
                  <c:v>5.91</c:v>
                </c:pt>
                <c:pt idx="1">
                  <c:v>5.6337209302325579</c:v>
                </c:pt>
                <c:pt idx="2">
                  <c:v>6.491506228765572</c:v>
                </c:pt>
                <c:pt idx="3">
                  <c:v>5.3916004540295122</c:v>
                </c:pt>
                <c:pt idx="4">
                  <c:v>5.9868565169769985</c:v>
                </c:pt>
                <c:pt idx="5">
                  <c:v>5.828855721393035</c:v>
                </c:pt>
              </c:numCache>
            </c:numRef>
          </c:val>
          <c:extLst>
            <c:ext xmlns:c16="http://schemas.microsoft.com/office/drawing/2014/chart" uri="{C3380CC4-5D6E-409C-BE32-E72D297353CC}">
              <c16:uniqueId val="{00000001-4520-48CC-B9A7-FC2A5C0E385E}"/>
            </c:ext>
          </c:extLst>
        </c:ser>
        <c:dLbls>
          <c:showLegendKey val="0"/>
          <c:showVal val="0"/>
          <c:showCatName val="0"/>
          <c:showSerName val="0"/>
          <c:showPercent val="0"/>
          <c:showBubbleSize val="0"/>
        </c:dLbls>
        <c:gapWidth val="219"/>
        <c:overlap val="-27"/>
        <c:axId val="1399551904"/>
        <c:axId val="1399553344"/>
      </c:barChart>
      <c:catAx>
        <c:axId val="1399551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dirty="0">
                    <a:latin typeface="+mj-lt"/>
                  </a:rPr>
                  <a:t>YEAR</a:t>
                </a:r>
              </a:p>
            </c:rich>
          </c:tx>
          <c:layout>
            <c:manualLayout>
              <c:xMode val="edge"/>
              <c:yMode val="edge"/>
              <c:x val="0.51750395195375021"/>
              <c:y val="0.864723788058667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1399553344"/>
        <c:crosses val="autoZero"/>
        <c:auto val="1"/>
        <c:lblAlgn val="ctr"/>
        <c:lblOffset val="100"/>
        <c:noMultiLvlLbl val="0"/>
      </c:catAx>
      <c:valAx>
        <c:axId val="1399553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dirty="0">
                    <a:latin typeface="+mj-lt"/>
                  </a:rPr>
                  <a:t>LENGTH</a:t>
                </a:r>
                <a:r>
                  <a:rPr lang="en-US" baseline="0" dirty="0">
                    <a:latin typeface="+mj-lt"/>
                  </a:rPr>
                  <a:t> OF STAY (# DAYS)</a:t>
                </a:r>
                <a:endParaRPr lang="en-US" dirty="0">
                  <a:latin typeface="+mj-lt"/>
                </a:endParaRPr>
              </a:p>
            </c:rich>
          </c:tx>
          <c:layout>
            <c:manualLayout>
              <c:xMode val="edge"/>
              <c:yMode val="edge"/>
              <c:x val="1.6835536693719858E-2"/>
              <c:y val="0.3546894579932947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1399551904"/>
        <c:crosses val="autoZero"/>
        <c:crossBetween val="between"/>
      </c:valAx>
      <c:spPr>
        <a:noFill/>
        <a:ln>
          <a:noFill/>
        </a:ln>
        <a:effectLst/>
      </c:spPr>
    </c:plotArea>
    <c:legend>
      <c:legendPos val="b"/>
      <c:layout>
        <c:manualLayout>
          <c:xMode val="edge"/>
          <c:yMode val="edge"/>
          <c:x val="0.40353307740720978"/>
          <c:y val="0.93897688206485175"/>
          <c:w val="0.19293374093302493"/>
          <c:h val="6.102311793514824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
  <cs:axisTitle>
    <cs:lnRef idx="0"/>
    <cs:fillRef idx="0"/>
    <cs:effectRef idx="0"/>
    <cs:fontRef idx="minor">
      <a:schemeClr val="tx1"/>
    </cs:fontRef>
    <cs:defRPr sz="1000" b="1" kern="1200"/>
  </cs:axisTitle>
  <cs:categoryAxis>
    <cs:lnRef idx="1">
      <a:schemeClr val="tx1"/>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0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1143000" y="685800"/>
            <a:ext cx="4572000" cy="3429000"/>
          </a:xfrm>
          <a:prstGeom prst="rect">
            <a:avLst/>
          </a:prstGeom>
        </p:spPr>
        <p:txBody>
          <a:bodyPr/>
          <a:lstStyle/>
          <a:p>
            <a:endParaRPr/>
          </a:p>
        </p:txBody>
      </p:sp>
      <p:sp>
        <p:nvSpPr>
          <p:cNvPr id="325" name="Shape 3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Montserrat"/>
      </a:defRPr>
    </a:lvl1pPr>
    <a:lvl2pPr indent="228600" latinLnBrk="0">
      <a:defRPr sz="1200">
        <a:latin typeface="+mj-lt"/>
        <a:ea typeface="+mj-ea"/>
        <a:cs typeface="+mj-cs"/>
        <a:sym typeface="Montserrat"/>
      </a:defRPr>
    </a:lvl2pPr>
    <a:lvl3pPr indent="457200" latinLnBrk="0">
      <a:defRPr sz="1200">
        <a:latin typeface="+mj-lt"/>
        <a:ea typeface="+mj-ea"/>
        <a:cs typeface="+mj-cs"/>
        <a:sym typeface="Montserrat"/>
      </a:defRPr>
    </a:lvl3pPr>
    <a:lvl4pPr indent="685800" latinLnBrk="0">
      <a:defRPr sz="1200">
        <a:latin typeface="+mj-lt"/>
        <a:ea typeface="+mj-ea"/>
        <a:cs typeface="+mj-cs"/>
        <a:sym typeface="Montserrat"/>
      </a:defRPr>
    </a:lvl4pPr>
    <a:lvl5pPr indent="914400" latinLnBrk="0">
      <a:defRPr sz="1200">
        <a:latin typeface="+mj-lt"/>
        <a:ea typeface="+mj-ea"/>
        <a:cs typeface="+mj-cs"/>
        <a:sym typeface="Montserrat"/>
      </a:defRPr>
    </a:lvl5pPr>
    <a:lvl6pPr indent="1143000" latinLnBrk="0">
      <a:defRPr sz="1200">
        <a:latin typeface="+mj-lt"/>
        <a:ea typeface="+mj-ea"/>
        <a:cs typeface="+mj-cs"/>
        <a:sym typeface="Montserrat"/>
      </a:defRPr>
    </a:lvl6pPr>
    <a:lvl7pPr indent="1371600" latinLnBrk="0">
      <a:defRPr sz="1200">
        <a:latin typeface="+mj-lt"/>
        <a:ea typeface="+mj-ea"/>
        <a:cs typeface="+mj-cs"/>
        <a:sym typeface="Montserrat"/>
      </a:defRPr>
    </a:lvl7pPr>
    <a:lvl8pPr indent="1600200" latinLnBrk="0">
      <a:defRPr sz="1200">
        <a:latin typeface="+mj-lt"/>
        <a:ea typeface="+mj-ea"/>
        <a:cs typeface="+mj-cs"/>
        <a:sym typeface="Montserrat"/>
      </a:defRPr>
    </a:lvl8pPr>
    <a:lvl9pPr indent="1828800" latinLnBrk="0">
      <a:defRPr sz="1200">
        <a:latin typeface="+mj-lt"/>
        <a:ea typeface="+mj-ea"/>
        <a:cs typeface="+mj-cs"/>
        <a:sym typeface="Montserra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Thank you all for being here and welcome to our workshop entitled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Inpatient Addiction Medicine: From Conception to Reality to Sustainability</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During this workshop we will review strategies for planning, operationalizing, and growing inpatient addiction medicine care. Presenters are from diverse Chicagoland hospitals including Northwestern, the VA, Rush, and University of Chicago and come from multidisciplinary backgrounds including social work, peer counseling, prescribing providers, and pharmacy. While drawing upon our lived experience we recognize and acknowledge both our individual and collective limitations—it will be difficult to characterize such an ambitious project in 90 short minutes—but perhaps no question is more germane to our contemporary medical moment than operationalizing the widespread uptake of medications to treat opioid and alcohol use disorders—particularly within the hospital setting—which remains a grievously missed opportunity for so many patients.  We recognize that the cascade of care is extraordinarily complex as are our home institutions, patient populations, and stages of development. There is no one answer, solution, or path that will fit everyone’s needs. For that reason, this workshop we feature 4 breakout sessions meant to trouble shoot and creatively strategize a path forward best suited for your home institution.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More than anything, we hope to spark productive conversations, learn from one another, and plant seeds for addiction consult service lines to come or enhancements to existing teams. With that in mind we ask that each person refer to the supplemental document which will organize our discussion today and is meant to be filled out iteratively during each breakout session. It is available as an online Google doc with an expanded bibliography accessible via the QR code on your handouts. For those of you with laptops, feel to fill out the document using a word processor. Our hope is that every person will leave with an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outline of a proposal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for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a new addiction medicine service line or for the enhancement of an existing one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that they can return home with. </a:t>
            </a:r>
          </a:p>
        </p:txBody>
      </p:sp>
    </p:spTree>
    <p:extLst>
      <p:ext uri="{BB962C8B-B14F-4D97-AF65-F5344CB8AC3E}">
        <p14:creationId xmlns:p14="http://schemas.microsoft.com/office/powerpoint/2010/main" val="1009965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hape 437"/>
          <p:cNvSpPr>
            <a:spLocks noGrp="1" noRot="1" noChangeAspect="1"/>
          </p:cNvSpPr>
          <p:nvPr>
            <p:ph type="sldImg"/>
          </p:nvPr>
        </p:nvSpPr>
        <p:spPr>
          <a:xfrm>
            <a:off x="381000" y="685800"/>
            <a:ext cx="6096000" cy="3429000"/>
          </a:xfrm>
          <a:prstGeom prst="rect">
            <a:avLst/>
          </a:prstGeom>
        </p:spPr>
        <p:txBody>
          <a:bodyPr/>
          <a:lstStyle/>
          <a:p>
            <a:endParaRPr/>
          </a:p>
        </p:txBody>
      </p:sp>
      <p:sp>
        <p:nvSpPr>
          <p:cNvPr id="438" name="Shape 438"/>
          <p:cNvSpPr>
            <a:spLocks noGrp="1"/>
          </p:cNvSpPr>
          <p:nvPr>
            <p:ph type="body" sz="quarter" idx="1"/>
          </p:nvPr>
        </p:nvSpPr>
        <p:spPr>
          <a:prstGeom prst="rect">
            <a:avLst/>
          </a:prstGeom>
        </p:spPr>
        <p:txBody>
          <a:bodyPr/>
          <a:lstStyle/>
          <a:p>
            <a:r>
              <a:rPr dirty="0"/>
              <a:t>consider including social work/care coordination, more info on external stakeholders (OTPs, external clinics, access to MOUD/MAUD in general, pharmacies able to provide access.)</a:t>
            </a:r>
          </a:p>
          <a:p>
            <a:r>
              <a:rPr dirty="0"/>
              <a:t>Chart with boxes of different groups (pharmacy, nurses, division leadership, funding sources)</a:t>
            </a:r>
          </a:p>
          <a:p>
            <a:r>
              <a:rPr dirty="0"/>
              <a:t>Adding something about mentorship and outside partners</a:t>
            </a:r>
          </a:p>
          <a:p>
            <a:r>
              <a:rPr dirty="0"/>
              <a:t>1-2 people give story of how they actually did this. Consider doing a pilot.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endParaRPr/>
          </a:p>
        </p:txBody>
      </p:sp>
      <p:sp>
        <p:nvSpPr>
          <p:cNvPr id="443" name="Shape 443"/>
          <p:cNvSpPr>
            <a:spLocks noGrp="1"/>
          </p:cNvSpPr>
          <p:nvPr>
            <p:ph type="body" sz="quarter" idx="1"/>
          </p:nvPr>
        </p:nvSpPr>
        <p:spPr>
          <a:prstGeom prst="rect">
            <a:avLst/>
          </a:prstGeom>
        </p:spPr>
        <p:txBody>
          <a:bodyPr/>
          <a:lstStyle/>
          <a:p>
            <a:r>
              <a:t>Elissa and all to add actual data points, initiation of MOUD/MAUD (rates), naltrexone dispensation. Do we need a few extra slides on this? </a:t>
            </a:r>
            <a:r>
              <a:rPr b="1"/>
              <a:t>More nuts and bolts</a:t>
            </a:r>
            <a:r>
              <a:t> about how to go about creating an institutional assessment.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Shape 467"/>
          <p:cNvSpPr>
            <a:spLocks noGrp="1" noRot="1" noChangeAspect="1"/>
          </p:cNvSpPr>
          <p:nvPr>
            <p:ph type="sldImg"/>
          </p:nvPr>
        </p:nvSpPr>
        <p:spPr>
          <a:xfrm>
            <a:off x="381000" y="685800"/>
            <a:ext cx="6096000" cy="3429000"/>
          </a:xfrm>
          <a:prstGeom prst="rect">
            <a:avLst/>
          </a:prstGeom>
        </p:spPr>
        <p:txBody>
          <a:bodyPr/>
          <a:lstStyle/>
          <a:p>
            <a:endParaRPr/>
          </a:p>
        </p:txBody>
      </p:sp>
      <p:sp>
        <p:nvSpPr>
          <p:cNvPr id="468" name="Shape 468"/>
          <p:cNvSpPr>
            <a:spLocks noGrp="1"/>
          </p:cNvSpPr>
          <p:nvPr>
            <p:ph type="body" sz="quarter" idx="1"/>
          </p:nvPr>
        </p:nvSpPr>
        <p:spPr>
          <a:prstGeom prst="rect">
            <a:avLst/>
          </a:prstGeom>
        </p:spPr>
        <p:txBody>
          <a:bodyPr/>
          <a:lstStyle/>
          <a:p>
            <a:r>
              <a:rPr dirty="0"/>
              <a:t>If too busy, can also do in 2-3 slides</a:t>
            </a:r>
          </a:p>
          <a:p>
            <a:r>
              <a:rPr dirty="0"/>
              <a:t>Calcaterra, Susan L et al. “The Development and Implementation of a Hospitalist-Directed Addiction Medicine Consultation Service to Address a Treatment Gap.” Journal of general internal medicine vol. 37,5 (2022): 1065-1072. doi:10.1007/s11606-021-06849-8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Shape 492"/>
          <p:cNvSpPr>
            <a:spLocks noGrp="1" noRot="1" noChangeAspect="1"/>
          </p:cNvSpPr>
          <p:nvPr>
            <p:ph type="sldImg"/>
          </p:nvPr>
        </p:nvSpPr>
        <p:spPr>
          <a:xfrm>
            <a:off x="381000" y="685800"/>
            <a:ext cx="6096000" cy="3429000"/>
          </a:xfrm>
          <a:prstGeom prst="rect">
            <a:avLst/>
          </a:prstGeom>
        </p:spPr>
        <p:txBody>
          <a:bodyPr/>
          <a:lstStyle/>
          <a:p>
            <a:endParaRPr/>
          </a:p>
        </p:txBody>
      </p:sp>
      <p:sp>
        <p:nvSpPr>
          <p:cNvPr id="493" name="Shape 493"/>
          <p:cNvSpPr>
            <a:spLocks noGrp="1"/>
          </p:cNvSpPr>
          <p:nvPr>
            <p:ph type="body" sz="quarter" idx="1"/>
          </p:nvPr>
        </p:nvSpPr>
        <p:spPr>
          <a:prstGeom prst="rect">
            <a:avLst/>
          </a:prstGeom>
        </p:spPr>
        <p:txBody>
          <a:bodyPr/>
          <a:lstStyle/>
          <a:p>
            <a:r>
              <a:rPr dirty="0"/>
              <a:t>If too busy, can also do in 2-3 slides</a:t>
            </a:r>
          </a:p>
          <a:p>
            <a:r>
              <a:rPr dirty="0"/>
              <a:t>Calcaterra, Susan L et al. “The Development and Implementation of a Hospitalist-Directed Addiction Medicine Consultation Service to Address a Treatment Gap.” Journal of general internal medicine vol. 37,5 (2022): 1065-1072. doi:10.1007/s11606-021-06849-8</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Shape 516"/>
          <p:cNvSpPr>
            <a:spLocks noGrp="1" noRot="1" noChangeAspect="1"/>
          </p:cNvSpPr>
          <p:nvPr>
            <p:ph type="sldImg"/>
          </p:nvPr>
        </p:nvSpPr>
        <p:spPr>
          <a:xfrm>
            <a:off x="381000" y="685800"/>
            <a:ext cx="6096000" cy="3429000"/>
          </a:xfrm>
          <a:prstGeom prst="rect">
            <a:avLst/>
          </a:prstGeom>
        </p:spPr>
        <p:txBody>
          <a:bodyPr/>
          <a:lstStyle/>
          <a:p>
            <a:endParaRPr/>
          </a:p>
        </p:txBody>
      </p:sp>
      <p:sp>
        <p:nvSpPr>
          <p:cNvPr id="517" name="Shape 517"/>
          <p:cNvSpPr>
            <a:spLocks noGrp="1"/>
          </p:cNvSpPr>
          <p:nvPr>
            <p:ph type="body" sz="quarter" idx="1"/>
          </p:nvPr>
        </p:nvSpPr>
        <p:spPr>
          <a:prstGeom prst="rect">
            <a:avLst/>
          </a:prstGeom>
        </p:spPr>
        <p:txBody>
          <a:bodyPr/>
          <a:lstStyle/>
          <a:p>
            <a:r>
              <a:rPr dirty="0"/>
              <a:t>If too busy, can also do in 2-3 slides</a:t>
            </a:r>
          </a:p>
          <a:p>
            <a:r>
              <a:rPr dirty="0"/>
              <a:t>Calcaterra, Susan L et al. “The Development and Implementation of a Hospitalist-Directed Addiction Medicine Consultation Service to Address a Treatment Gap.” Journal of general internal medicine vol. 37,5 (2022): 1065-1072. doi:10.1007/s11606-021-06849-8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Shape 535"/>
          <p:cNvSpPr>
            <a:spLocks noGrp="1" noRot="1" noChangeAspect="1"/>
          </p:cNvSpPr>
          <p:nvPr>
            <p:ph type="sldImg"/>
          </p:nvPr>
        </p:nvSpPr>
        <p:spPr>
          <a:xfrm>
            <a:off x="381000" y="685800"/>
            <a:ext cx="6096000" cy="3429000"/>
          </a:xfrm>
          <a:prstGeom prst="rect">
            <a:avLst/>
          </a:prstGeom>
        </p:spPr>
        <p:txBody>
          <a:bodyPr/>
          <a:lstStyle/>
          <a:p>
            <a:endParaRPr/>
          </a:p>
        </p:txBody>
      </p:sp>
      <p:sp>
        <p:nvSpPr>
          <p:cNvPr id="536" name="Shape 536"/>
          <p:cNvSpPr>
            <a:spLocks noGrp="1"/>
          </p:cNvSpPr>
          <p:nvPr>
            <p:ph type="body" sz="quarter" idx="1"/>
          </p:nvPr>
        </p:nvSpPr>
        <p:spPr>
          <a:prstGeom prst="rect">
            <a:avLst/>
          </a:prstGeom>
        </p:spPr>
        <p:txBody>
          <a:bodyPr/>
          <a:lstStyle/>
          <a:p>
            <a:pPr>
              <a:lnSpc>
                <a:spcPct val="88043"/>
              </a:lnSpc>
              <a:defRPr>
                <a:solidFill>
                  <a:srgbClr val="202020"/>
                </a:solidFill>
              </a:defRPr>
            </a:pPr>
            <a:r>
              <a:t>Thompson, H. et al., “Differences in length of stay and discharge destination among patients with substance use disorders: The effect of Substance Use Intervention Team (SUIT) consultation service ,” PLOS ONE, </a:t>
            </a:r>
            <a:r>
              <a:rPr>
                <a:solidFill>
                  <a:srgbClr val="212121"/>
                </a:solidFill>
              </a:rPr>
              <a:t>2020; 15(10): e0239761.</a:t>
            </a:r>
          </a:p>
          <a:p>
            <a:pPr marL="457200" indent="-304800">
              <a:lnSpc>
                <a:spcPct val="88043"/>
              </a:lnSpc>
              <a:spcBef>
                <a:spcPts val="700"/>
              </a:spcBef>
              <a:buClr>
                <a:srgbClr val="212121"/>
              </a:buClr>
              <a:buSzPts val="1200"/>
              <a:buChar char="-"/>
              <a:defRPr>
                <a:solidFill>
                  <a:srgbClr val="212121"/>
                </a:solidFill>
              </a:defRPr>
            </a:pPr>
            <a:r>
              <a:t> COVID: changed a lot of the healthcare landscape.  We were consulted on difficult sedation weans for example.  Dispo options were limited (barriers to inpatient, SNF, etc).  Rates of SUD, particularly AUD, rose dramatically during lockdown.</a:t>
            </a:r>
          </a:p>
          <a:p>
            <a:pPr marL="457200" indent="-304800">
              <a:lnSpc>
                <a:spcPct val="88043"/>
              </a:lnSpc>
              <a:buClr>
                <a:srgbClr val="212121"/>
              </a:buClr>
              <a:buSzPts val="1200"/>
              <a:buChar char="-"/>
              <a:defRPr>
                <a:solidFill>
                  <a:srgbClr val="212121"/>
                </a:solidFill>
              </a:defRPr>
            </a:pPr>
            <a:r>
              <a:t>Word of mouth: PWUD told their community members that they were treated well and we became a “destination hospital.”</a:t>
            </a:r>
          </a:p>
          <a:p>
            <a:pPr marL="457200" indent="-304800">
              <a:lnSpc>
                <a:spcPct val="88043"/>
              </a:lnSpc>
              <a:buClr>
                <a:srgbClr val="212121"/>
              </a:buClr>
              <a:buSzPts val="1200"/>
              <a:buChar char="-"/>
              <a:defRPr>
                <a:solidFill>
                  <a:srgbClr val="212121"/>
                </a:solidFill>
              </a:defRPr>
            </a:pPr>
            <a:r>
              <a:t>Readmission v LOS: in certain cases we would ask primary teams to hold discharge so that we can connect someone at high risk of readmission to treatment. Also began holding people so that they could receive depot injectables while admitted.</a:t>
            </a:r>
          </a:p>
          <a:p>
            <a:pPr marL="457200" indent="-304800">
              <a:lnSpc>
                <a:spcPct val="88043"/>
              </a:lnSpc>
              <a:buClr>
                <a:srgbClr val="212121"/>
              </a:buClr>
              <a:buSzPts val="1200"/>
              <a:buChar char="-"/>
              <a:defRPr>
                <a:solidFill>
                  <a:srgbClr val="212121"/>
                </a:solidFill>
              </a:defRPr>
            </a:pPr>
            <a:r>
              <a:t>Chronic opioids: prescribers began recognizing signs of SUD and we began to be consulted on patients who in the past would have been seen by Palliative.  These included patients with sickle cell disease</a:t>
            </a:r>
          </a:p>
          <a:p>
            <a:pPr marL="457200" indent="-304800">
              <a:lnSpc>
                <a:spcPct val="88043"/>
              </a:lnSpc>
              <a:buClr>
                <a:srgbClr val="212121"/>
              </a:buClr>
              <a:buSzPts val="1200"/>
              <a:buChar char="-"/>
              <a:defRPr>
                <a:solidFill>
                  <a:srgbClr val="212121"/>
                </a:solidFill>
              </a:defRPr>
            </a:pPr>
            <a:r>
              <a:t>Collaboration: primary teams began to see us as indispensable.  Other specialties saw our value (ie ID, transplant, heart failure)</a:t>
            </a:r>
          </a:p>
          <a:p>
            <a:pPr marL="457200" indent="-304800">
              <a:lnSpc>
                <a:spcPct val="88043"/>
              </a:lnSpc>
              <a:buClr>
                <a:srgbClr val="212121"/>
              </a:buClr>
              <a:buSzPts val="1200"/>
              <a:buChar char="-"/>
              <a:defRPr>
                <a:solidFill>
                  <a:srgbClr val="212121"/>
                </a:solidFill>
              </a:defRPr>
            </a:pPr>
            <a:r>
              <a:t>COVID closed many clinical sites for students, we took them in.  We now have AM fellows, psychiatry, EM/tox, anesthesia pain rotators, as well as med and PA students.  Also ACGME began mandating addiction content.</a:t>
            </a:r>
          </a:p>
          <a:p>
            <a:pPr marL="457200" indent="-304800">
              <a:lnSpc>
                <a:spcPct val="88043"/>
              </a:lnSpc>
              <a:buClr>
                <a:srgbClr val="212121"/>
              </a:buClr>
              <a:buSzPts val="1200"/>
              <a:buChar char="-"/>
              <a:defRPr>
                <a:solidFill>
                  <a:srgbClr val="212121"/>
                </a:solidFill>
              </a:defRPr>
            </a:pPr>
            <a:r>
              <a:t>Rush has a mission to address health inequities on the west side of Chicago, and a lot of our patients reside there.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Shape 541"/>
          <p:cNvSpPr>
            <a:spLocks noGrp="1" noRot="1" noChangeAspect="1"/>
          </p:cNvSpPr>
          <p:nvPr>
            <p:ph type="sldImg"/>
          </p:nvPr>
        </p:nvSpPr>
        <p:spPr>
          <a:xfrm>
            <a:off x="381000" y="685800"/>
            <a:ext cx="6096000" cy="3429000"/>
          </a:xfrm>
          <a:prstGeom prst="rect">
            <a:avLst/>
          </a:prstGeom>
        </p:spPr>
        <p:txBody>
          <a:bodyPr/>
          <a:lstStyle/>
          <a:p>
            <a:endParaRPr/>
          </a:p>
        </p:txBody>
      </p:sp>
      <p:sp>
        <p:nvSpPr>
          <p:cNvPr id="542" name="Shape 542"/>
          <p:cNvSpPr>
            <a:spLocks noGrp="1"/>
          </p:cNvSpPr>
          <p:nvPr>
            <p:ph type="body" sz="quarter" idx="1"/>
          </p:nvPr>
        </p:nvSpPr>
        <p:spPr>
          <a:prstGeom prst="rect">
            <a:avLst/>
          </a:prstGeom>
        </p:spPr>
        <p:txBody>
          <a:bodyPr/>
          <a:lstStyle/>
          <a:p>
            <a:r>
              <a:t>We will wind this section down by discussing financial sustainability for addiction consult services—perhaps best described as “a creative patchwork” often dependent on multiple sources of revenue. Billing (RVU generation) will be central but grants, cost savings via improved CMS quality outcomes, and state Medicaid funding are all potential sources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Shape 551"/>
          <p:cNvSpPr>
            <a:spLocks noGrp="1" noRot="1" noChangeAspect="1"/>
          </p:cNvSpPr>
          <p:nvPr>
            <p:ph type="sldImg"/>
          </p:nvPr>
        </p:nvSpPr>
        <p:spPr>
          <a:xfrm>
            <a:off x="381000" y="685800"/>
            <a:ext cx="6096000" cy="3429000"/>
          </a:xfrm>
          <a:prstGeom prst="rect">
            <a:avLst/>
          </a:prstGeom>
        </p:spPr>
        <p:txBody>
          <a:bodyPr/>
          <a:lstStyle/>
          <a:p>
            <a:endParaRPr/>
          </a:p>
        </p:txBody>
      </p:sp>
      <p:sp>
        <p:nvSpPr>
          <p:cNvPr id="552" name="Shape 552"/>
          <p:cNvSpPr>
            <a:spLocks noGrp="1"/>
          </p:cNvSpPr>
          <p:nvPr>
            <p:ph type="body" sz="quarter" idx="1"/>
          </p:nvPr>
        </p:nvSpPr>
        <p:spPr>
          <a:prstGeom prst="rect">
            <a:avLst/>
          </a:prstGeom>
        </p:spPr>
        <p:txBody>
          <a:bodyPr/>
          <a:lstStyle/>
          <a:p>
            <a:r>
              <a:t>When we are developing a business case for an addiction consult services we would do well to blend both the financial or practical benefits with aspiration and patient centered outcomes.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Shape 566"/>
          <p:cNvSpPr>
            <a:spLocks noGrp="1" noRot="1" noChangeAspect="1"/>
          </p:cNvSpPr>
          <p:nvPr>
            <p:ph type="sldImg"/>
          </p:nvPr>
        </p:nvSpPr>
        <p:spPr>
          <a:xfrm>
            <a:off x="381000" y="685800"/>
            <a:ext cx="6096000" cy="3429000"/>
          </a:xfrm>
          <a:prstGeom prst="rect">
            <a:avLst/>
          </a:prstGeom>
        </p:spPr>
        <p:txBody>
          <a:bodyPr/>
          <a:lstStyle/>
          <a:p>
            <a:endParaRPr/>
          </a:p>
        </p:txBody>
      </p:sp>
      <p:sp>
        <p:nvSpPr>
          <p:cNvPr id="567" name="Shape 567"/>
          <p:cNvSpPr>
            <a:spLocks noGrp="1"/>
          </p:cNvSpPr>
          <p:nvPr>
            <p:ph type="body" sz="quarter" idx="1"/>
          </p:nvPr>
        </p:nvSpPr>
        <p:spPr>
          <a:prstGeom prst="rect">
            <a:avLst/>
          </a:prstGeom>
        </p:spPr>
        <p:txBody>
          <a:bodyPr/>
          <a:lstStyle/>
          <a:p>
            <a:r>
              <a:t>determine question/format of short breakout session. Could have a question to apply to new or existing addiction programs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Shape 571"/>
          <p:cNvSpPr>
            <a:spLocks noGrp="1" noRot="1" noChangeAspect="1"/>
          </p:cNvSpPr>
          <p:nvPr>
            <p:ph type="sldImg"/>
          </p:nvPr>
        </p:nvSpPr>
        <p:spPr>
          <a:xfrm>
            <a:off x="381000" y="685800"/>
            <a:ext cx="6096000" cy="3429000"/>
          </a:xfrm>
          <a:prstGeom prst="rect">
            <a:avLst/>
          </a:prstGeom>
        </p:spPr>
        <p:txBody>
          <a:bodyPr/>
          <a:lstStyle/>
          <a:p>
            <a:endParaRPr/>
          </a:p>
        </p:txBody>
      </p:sp>
      <p:sp>
        <p:nvSpPr>
          <p:cNvPr id="572" name="Shape 572"/>
          <p:cNvSpPr>
            <a:spLocks noGrp="1"/>
          </p:cNvSpPr>
          <p:nvPr>
            <p:ph type="body" sz="quarter" idx="1"/>
          </p:nvPr>
        </p:nvSpPr>
        <p:spPr>
          <a:prstGeom prst="rect">
            <a:avLst/>
          </a:prstGeom>
        </p:spPr>
        <p:txBody>
          <a:bodyPr/>
          <a:lstStyle/>
          <a:p>
            <a:r>
              <a:t>JP, Cass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have one disclosure, that Dr. Welter served as an advisor for Indivior. No other presenters have any disclosures.  </a:t>
            </a:r>
          </a:p>
        </p:txBody>
      </p:sp>
    </p:spTree>
    <p:extLst>
      <p:ext uri="{BB962C8B-B14F-4D97-AF65-F5344CB8AC3E}">
        <p14:creationId xmlns:p14="http://schemas.microsoft.com/office/powerpoint/2010/main" val="2745475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Shape 592"/>
          <p:cNvSpPr>
            <a:spLocks noGrp="1" noRot="1" noChangeAspect="1"/>
          </p:cNvSpPr>
          <p:nvPr>
            <p:ph type="sldImg"/>
          </p:nvPr>
        </p:nvSpPr>
        <p:spPr>
          <a:xfrm>
            <a:off x="381000" y="685800"/>
            <a:ext cx="6096000" cy="3429000"/>
          </a:xfrm>
          <a:prstGeom prst="rect">
            <a:avLst/>
          </a:prstGeom>
        </p:spPr>
        <p:txBody>
          <a:bodyPr/>
          <a:lstStyle/>
          <a:p>
            <a:endParaRPr/>
          </a:p>
        </p:txBody>
      </p:sp>
      <p:sp>
        <p:nvSpPr>
          <p:cNvPr id="593" name="Shape 593"/>
          <p:cNvSpPr>
            <a:spLocks noGrp="1"/>
          </p:cNvSpPr>
          <p:nvPr>
            <p:ph type="body" sz="quarter" idx="1"/>
          </p:nvPr>
        </p:nvSpPr>
        <p:spPr>
          <a:prstGeom prst="rect">
            <a:avLst/>
          </a:prstGeom>
        </p:spPr>
        <p:txBody>
          <a:bodyPr/>
          <a:lstStyle/>
          <a:p>
            <a:r>
              <a:rPr dirty="0"/>
              <a:t>Lets turn to Addiction Consult Service team composition. </a:t>
            </a:r>
            <a:r>
              <a:rPr lang="en-US" dirty="0"/>
              <a:t>There is certainly some heterogeneity in regards to how ACS teams are composed but core roles are often as above. </a:t>
            </a:r>
            <a:r>
              <a:rPr dirty="0"/>
              <a:t> A group of addiction medicine </a:t>
            </a:r>
            <a:r>
              <a:rPr lang="en-US" dirty="0"/>
              <a:t>prescribing </a:t>
            </a:r>
            <a:r>
              <a:rPr dirty="0"/>
              <a:t>providers, care coordinators/social workers, peer specialists, pharmacist, and nursing specialists. Not every ACS team will or should look like this. </a:t>
            </a:r>
            <a:r>
              <a:rPr lang="en-US" dirty="0"/>
              <a:t>Not every hospital system has the resources to build larger multidisciplinary teams. Every journey will be different.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Shape 614"/>
          <p:cNvSpPr>
            <a:spLocks noGrp="1" noRot="1" noChangeAspect="1"/>
          </p:cNvSpPr>
          <p:nvPr>
            <p:ph type="sldImg"/>
          </p:nvPr>
        </p:nvSpPr>
        <p:spPr>
          <a:xfrm>
            <a:off x="381000" y="685800"/>
            <a:ext cx="6096000" cy="3429000"/>
          </a:xfrm>
          <a:prstGeom prst="rect">
            <a:avLst/>
          </a:prstGeom>
        </p:spPr>
        <p:txBody>
          <a:bodyPr/>
          <a:lstStyle/>
          <a:p>
            <a:endParaRPr/>
          </a:p>
        </p:txBody>
      </p:sp>
      <p:sp>
        <p:nvSpPr>
          <p:cNvPr id="615" name="Shape 615"/>
          <p:cNvSpPr>
            <a:spLocks noGrp="1"/>
          </p:cNvSpPr>
          <p:nvPr>
            <p:ph type="body" sz="quarter" idx="1"/>
          </p:nvPr>
        </p:nvSpPr>
        <p:spPr>
          <a:prstGeom prst="rect">
            <a:avLst/>
          </a:prstGeom>
        </p:spPr>
        <p:txBody>
          <a:bodyPr/>
          <a:lstStyle>
            <a:lvl1pPr>
              <a:lnSpc>
                <a:spcPct val="107000"/>
              </a:lnSpc>
              <a:spcBef>
                <a:spcPts val="800"/>
              </a:spcBef>
            </a:lvl1pPr>
          </a:lstStyle>
          <a:p>
            <a:r>
              <a:t>Core functions/responsibilities for ACS services include patient identification, assessment/diagnosis, appropriate lab/diagnostic testing, withdrawal management and initiation of pharmacotherapy, behavioral therapy (if you are so lucky), and linkage to care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Shape 620"/>
          <p:cNvSpPr>
            <a:spLocks noGrp="1" noRot="1" noChangeAspect="1"/>
          </p:cNvSpPr>
          <p:nvPr>
            <p:ph type="sldImg"/>
          </p:nvPr>
        </p:nvSpPr>
        <p:spPr>
          <a:xfrm>
            <a:off x="381000" y="685800"/>
            <a:ext cx="6096000" cy="3429000"/>
          </a:xfrm>
          <a:prstGeom prst="rect">
            <a:avLst/>
          </a:prstGeom>
        </p:spPr>
        <p:txBody>
          <a:bodyPr/>
          <a:lstStyle/>
          <a:p>
            <a:endParaRPr/>
          </a:p>
        </p:txBody>
      </p:sp>
      <p:sp>
        <p:nvSpPr>
          <p:cNvPr id="621" name="Shape 621"/>
          <p:cNvSpPr>
            <a:spLocks noGrp="1"/>
          </p:cNvSpPr>
          <p:nvPr>
            <p:ph type="body" sz="quarter" idx="1"/>
          </p:nvPr>
        </p:nvSpPr>
        <p:spPr>
          <a:prstGeom prst="rect">
            <a:avLst/>
          </a:prstGeom>
        </p:spPr>
        <p:txBody>
          <a:bodyPr/>
          <a:lstStyle/>
          <a:p>
            <a:r>
              <a:t>Logistical questions to be determined include coverage hours, weekend availability, team composition, as well as the aforementioned services provided. An additional—and essential part of the justification for ACS teams relates to more less measurable institutional or structural enhancements such as provider satisfaction, stigma reduction, and in some cases the fulfillment of ACGME requirements.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Shape 646"/>
          <p:cNvSpPr>
            <a:spLocks noGrp="1" noRot="1" noChangeAspect="1"/>
          </p:cNvSpPr>
          <p:nvPr>
            <p:ph type="sldImg"/>
          </p:nvPr>
        </p:nvSpPr>
        <p:spPr>
          <a:xfrm>
            <a:off x="381000" y="685800"/>
            <a:ext cx="6096000" cy="3429000"/>
          </a:xfrm>
          <a:prstGeom prst="rect">
            <a:avLst/>
          </a:prstGeom>
        </p:spPr>
        <p:txBody>
          <a:bodyPr/>
          <a:lstStyle/>
          <a:p>
            <a:endParaRPr/>
          </a:p>
        </p:txBody>
      </p:sp>
      <p:sp>
        <p:nvSpPr>
          <p:cNvPr id="647" name="Shape 647"/>
          <p:cNvSpPr>
            <a:spLocks noGrp="1"/>
          </p:cNvSpPr>
          <p:nvPr>
            <p:ph type="body" sz="quarter" idx="1"/>
          </p:nvPr>
        </p:nvSpPr>
        <p:spPr>
          <a:prstGeom prst="rect">
            <a:avLst/>
          </a:prstGeom>
        </p:spPr>
        <p:txBody>
          <a:bodyPr/>
          <a:lstStyle/>
          <a:p>
            <a:r>
              <a:rPr dirty="0"/>
              <a:t>What are then the known</a:t>
            </a:r>
            <a:r>
              <a:rPr lang="en-US" dirty="0"/>
              <a:t>, proven</a:t>
            </a:r>
            <a:r>
              <a:rPr dirty="0"/>
              <a:t> benefits of ACS teams? In short they are abundant. From exponential increases in the initiation of MAUD/MOUD, to providing a clear mortality benefit to patients seen, to decreased patient readmissions/healthcare utilization, improvement in outpatient linkage to care, and decreased stigma, addiction consult services bring multivalent and self-perpetuating benefits to patients and healthcare systems alike.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Shape 653"/>
          <p:cNvSpPr>
            <a:spLocks noGrp="1" noRot="1" noChangeAspect="1"/>
          </p:cNvSpPr>
          <p:nvPr>
            <p:ph type="sldImg"/>
          </p:nvPr>
        </p:nvSpPr>
        <p:spPr>
          <a:xfrm>
            <a:off x="381000" y="685800"/>
            <a:ext cx="6096000" cy="3429000"/>
          </a:xfrm>
          <a:prstGeom prst="rect">
            <a:avLst/>
          </a:prstGeom>
        </p:spPr>
        <p:txBody>
          <a:bodyPr/>
          <a:lstStyle/>
          <a:p>
            <a:endParaRPr/>
          </a:p>
        </p:txBody>
      </p:sp>
      <p:sp>
        <p:nvSpPr>
          <p:cNvPr id="654" name="Shape 654"/>
          <p:cNvSpPr>
            <a:spLocks noGrp="1"/>
          </p:cNvSpPr>
          <p:nvPr>
            <p:ph type="body" sz="quarter" idx="1"/>
          </p:nvPr>
        </p:nvSpPr>
        <p:spPr>
          <a:prstGeom prst="rect">
            <a:avLst/>
          </a:prstGeom>
        </p:spPr>
        <p:txBody>
          <a:bodyPr/>
          <a:lstStyle/>
          <a:p>
            <a:r>
              <a:rPr lang="en-US" dirty="0"/>
              <a:t>We’ll look at a few specific outcomes. For example, there are over 10 studies that show ACS teams increase the odds of patients with SUDs being started on life saving pharmacotherapy with odds ratio’s ranging from 2-7 for in house imitation of MAUD/MOUD.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Shape 658"/>
          <p:cNvSpPr>
            <a:spLocks noGrp="1" noRot="1" noChangeAspect="1"/>
          </p:cNvSpPr>
          <p:nvPr>
            <p:ph type="sldImg"/>
          </p:nvPr>
        </p:nvSpPr>
        <p:spPr>
          <a:xfrm>
            <a:off x="381000" y="685800"/>
            <a:ext cx="6096000" cy="3429000"/>
          </a:xfrm>
          <a:prstGeom prst="rect">
            <a:avLst/>
          </a:prstGeom>
        </p:spPr>
        <p:txBody>
          <a:bodyPr/>
          <a:lstStyle/>
          <a:p>
            <a:endParaRPr/>
          </a:p>
        </p:txBody>
      </p:sp>
      <p:sp>
        <p:nvSpPr>
          <p:cNvPr id="659" name="Shape 659"/>
          <p:cNvSpPr>
            <a:spLocks noGrp="1"/>
          </p:cNvSpPr>
          <p:nvPr>
            <p:ph type="body" sz="quarter" idx="1"/>
          </p:nvPr>
        </p:nvSpPr>
        <p:spPr>
          <a:prstGeom prst="rect">
            <a:avLst/>
          </a:prstGeom>
        </p:spPr>
        <p:txBody>
          <a:bodyPr/>
          <a:lstStyle/>
          <a:p>
            <a:r>
              <a:rPr lang="en-US" dirty="0"/>
              <a:t>This study by </a:t>
            </a:r>
            <a:r>
              <a:rPr lang="en-US" dirty="0" err="1"/>
              <a:t>Klast</a:t>
            </a:r>
            <a:r>
              <a:rPr lang="en-US" dirty="0"/>
              <a:t> shows an unadjusted odds ratio of 7 for increased MOUD imitation for patients seen by an ACS team—having an ACS team is the best way to ensure the that these urgent, life-saving medications  are offered to patients suffering from a treatable disease process—one that is causing more potential life years lost in our country than any other.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Shape 665"/>
          <p:cNvSpPr>
            <a:spLocks noGrp="1" noRot="1" noChangeAspect="1"/>
          </p:cNvSpPr>
          <p:nvPr>
            <p:ph type="sldImg"/>
          </p:nvPr>
        </p:nvSpPr>
        <p:spPr>
          <a:xfrm>
            <a:off x="381000" y="685800"/>
            <a:ext cx="6096000" cy="3429000"/>
          </a:xfrm>
          <a:prstGeom prst="rect">
            <a:avLst/>
          </a:prstGeom>
        </p:spPr>
        <p:txBody>
          <a:bodyPr/>
          <a:lstStyle/>
          <a:p>
            <a:endParaRPr/>
          </a:p>
        </p:txBody>
      </p:sp>
      <p:sp>
        <p:nvSpPr>
          <p:cNvPr id="666" name="Shape 666"/>
          <p:cNvSpPr>
            <a:spLocks noGrp="1"/>
          </p:cNvSpPr>
          <p:nvPr>
            <p:ph type="body" sz="quarter" idx="1"/>
          </p:nvPr>
        </p:nvSpPr>
        <p:spPr>
          <a:prstGeom prst="rect">
            <a:avLst/>
          </a:prstGeom>
        </p:spPr>
        <p:txBody>
          <a:bodyPr/>
          <a:lstStyle/>
          <a:p>
            <a:r>
              <a:rPr lang="en-US" dirty="0"/>
              <a:t>Other studies show measurable reduction in 30- and 90-day readmission rates, return visits to the ED, and overall healthcare utilization. These outcomes are often closely aligned with intuitional objectives related to improving value-based reimbursements from Medicare and Medicaid.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Shape 670"/>
          <p:cNvSpPr>
            <a:spLocks noGrp="1" noRot="1" noChangeAspect="1"/>
          </p:cNvSpPr>
          <p:nvPr>
            <p:ph type="sldImg"/>
          </p:nvPr>
        </p:nvSpPr>
        <p:spPr>
          <a:xfrm>
            <a:off x="381000" y="685800"/>
            <a:ext cx="6096000" cy="3429000"/>
          </a:xfrm>
          <a:prstGeom prst="rect">
            <a:avLst/>
          </a:prstGeom>
        </p:spPr>
        <p:txBody>
          <a:bodyPr/>
          <a:lstStyle/>
          <a:p>
            <a:endParaRPr/>
          </a:p>
        </p:txBody>
      </p:sp>
      <p:sp>
        <p:nvSpPr>
          <p:cNvPr id="671" name="Shape 671"/>
          <p:cNvSpPr>
            <a:spLocks noGrp="1"/>
          </p:cNvSpPr>
          <p:nvPr>
            <p:ph type="body" sz="quarter" idx="1"/>
          </p:nvPr>
        </p:nvSpPr>
        <p:spPr>
          <a:prstGeom prst="rect">
            <a:avLst/>
          </a:prstGeom>
        </p:spPr>
        <p:txBody>
          <a:bodyPr/>
          <a:lstStyle/>
          <a:p>
            <a:r>
              <a:rPr lang="en-US" dirty="0"/>
              <a:t>This trial by </a:t>
            </a:r>
            <a:r>
              <a:rPr lang="en-US" dirty="0" err="1"/>
              <a:t>Gryczyski</a:t>
            </a:r>
            <a:r>
              <a:rPr lang="en-US" dirty="0"/>
              <a:t> (which admittedly studied an extremely enhanced addiction medicine linkage to care service) showed a </a:t>
            </a:r>
            <a:r>
              <a:rPr lang="en-US" b="1" dirty="0"/>
              <a:t>significant reduction in inpatient readmissions and ED visits </a:t>
            </a:r>
            <a:r>
              <a:rPr lang="en-US" dirty="0"/>
              <a:t>for patients seen by an ACS team.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Shape 675"/>
          <p:cNvSpPr>
            <a:spLocks noGrp="1" noRot="1" noChangeAspect="1"/>
          </p:cNvSpPr>
          <p:nvPr>
            <p:ph type="sldImg"/>
          </p:nvPr>
        </p:nvSpPr>
        <p:spPr>
          <a:xfrm>
            <a:off x="381000" y="685800"/>
            <a:ext cx="6096000" cy="3429000"/>
          </a:xfrm>
          <a:prstGeom prst="rect">
            <a:avLst/>
          </a:prstGeom>
        </p:spPr>
        <p:txBody>
          <a:bodyPr/>
          <a:lstStyle/>
          <a:p>
            <a:endParaRPr/>
          </a:p>
        </p:txBody>
      </p:sp>
      <p:sp>
        <p:nvSpPr>
          <p:cNvPr id="676" name="Shape 676"/>
          <p:cNvSpPr>
            <a:spLocks noGrp="1"/>
          </p:cNvSpPr>
          <p:nvPr>
            <p:ph type="body" sz="quarter" idx="1"/>
          </p:nvPr>
        </p:nvSpPr>
        <p:spPr>
          <a:prstGeom prst="rect">
            <a:avLst/>
          </a:prstGeom>
        </p:spPr>
        <p:txBody>
          <a:bodyPr/>
          <a:lstStyle/>
          <a:p>
            <a:r>
              <a:rPr lang="en-US" dirty="0"/>
              <a:t>In her seminal JGIM study, Dr. Wakeman also shows how inpatient ACS consultation dramatically reduces hospital readmission. Patients seen by an ACS service had…a significantly lower rate of readmissions after they were seen be the ACS team than before as did matched patient who were not seen by consult service.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Shape 682"/>
          <p:cNvSpPr>
            <a:spLocks noGrp="1" noRot="1" noChangeAspect="1"/>
          </p:cNvSpPr>
          <p:nvPr>
            <p:ph type="sldImg"/>
          </p:nvPr>
        </p:nvSpPr>
        <p:spPr>
          <a:xfrm>
            <a:off x="381000" y="685800"/>
            <a:ext cx="6096000" cy="3429000"/>
          </a:xfrm>
          <a:prstGeom prst="rect">
            <a:avLst/>
          </a:prstGeom>
        </p:spPr>
        <p:txBody>
          <a:bodyPr/>
          <a:lstStyle/>
          <a:p>
            <a:endParaRPr/>
          </a:p>
        </p:txBody>
      </p:sp>
      <p:sp>
        <p:nvSpPr>
          <p:cNvPr id="683" name="Shape 683"/>
          <p:cNvSpPr>
            <a:spLocks noGrp="1"/>
          </p:cNvSpPr>
          <p:nvPr>
            <p:ph type="body" sz="quarter" idx="1"/>
          </p:nvPr>
        </p:nvSpPr>
        <p:spPr>
          <a:prstGeom prst="rect">
            <a:avLst/>
          </a:prstGeom>
        </p:spPr>
        <p:txBody>
          <a:bodyPr/>
          <a:lstStyle/>
          <a:p>
            <a:r>
              <a:rPr lang="en-US" dirty="0"/>
              <a:t>Most importantly, addiction consult services have been shown to improve mortality, most vividly by Dr. Wilson in her seminal 2022 paper.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have five learning objective which will map onto the four breakout sections of this workshop. </a:t>
            </a:r>
          </a:p>
        </p:txBody>
      </p:sp>
    </p:spTree>
    <p:extLst>
      <p:ext uri="{BB962C8B-B14F-4D97-AF65-F5344CB8AC3E}">
        <p14:creationId xmlns:p14="http://schemas.microsoft.com/office/powerpoint/2010/main" val="2693936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hape 687"/>
          <p:cNvSpPr>
            <a:spLocks noGrp="1" noRot="1" noChangeAspect="1"/>
          </p:cNvSpPr>
          <p:nvPr>
            <p:ph type="sldImg"/>
          </p:nvPr>
        </p:nvSpPr>
        <p:spPr>
          <a:xfrm>
            <a:off x="381000" y="685800"/>
            <a:ext cx="6096000" cy="3429000"/>
          </a:xfrm>
          <a:prstGeom prst="rect">
            <a:avLst/>
          </a:prstGeom>
        </p:spPr>
        <p:txBody>
          <a:bodyPr/>
          <a:lstStyle/>
          <a:p>
            <a:endParaRPr/>
          </a:p>
        </p:txBody>
      </p:sp>
      <p:sp>
        <p:nvSpPr>
          <p:cNvPr id="688" name="Shape 688"/>
          <p:cNvSpPr>
            <a:spLocks noGrp="1"/>
          </p:cNvSpPr>
          <p:nvPr>
            <p:ph type="body" sz="quarter" idx="1"/>
          </p:nvPr>
        </p:nvSpPr>
        <p:spPr>
          <a:prstGeom prst="rect">
            <a:avLst/>
          </a:prstGeom>
        </p:spPr>
        <p:txBody>
          <a:bodyPr/>
          <a:lstStyle>
            <a:lvl1pPr>
              <a:lnSpc>
                <a:spcPct val="107000"/>
              </a:lnSpc>
              <a:spcBef>
                <a:spcPts val="800"/>
              </a:spcBef>
              <a:defRPr sz="1800"/>
            </a:lvl1pPr>
          </a:lstStyle>
          <a:p>
            <a:r>
              <a:rPr lang="en-US" dirty="0"/>
              <a:t>This paper showed a significant treatment effect (i.e. improvement in 90-day mortality) for patients seen by an addiction consult service. I say to you all: we know that an ID consult has been demonstrated to improve mortality outcomes for patients with a staph bacteremia—we don’t question the economic arithmetic behind TEE’s or the ID service, we obtain them because they are medically indicated—they provide the best outcome for our patients. The same logic must apply for patients with SUDs and ACS services. All patients with active SUDs should have the opportunity to be seen by an ACS team and we have the data to prove it.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Shape 693"/>
          <p:cNvSpPr>
            <a:spLocks noGrp="1" noRot="1" noChangeAspect="1"/>
          </p:cNvSpPr>
          <p:nvPr>
            <p:ph type="sldImg"/>
          </p:nvPr>
        </p:nvSpPr>
        <p:spPr>
          <a:xfrm>
            <a:off x="381000" y="685800"/>
            <a:ext cx="6096000" cy="3429000"/>
          </a:xfrm>
          <a:prstGeom prst="rect">
            <a:avLst/>
          </a:prstGeom>
        </p:spPr>
        <p:txBody>
          <a:bodyPr/>
          <a:lstStyle/>
          <a:p>
            <a:endParaRPr/>
          </a:p>
        </p:txBody>
      </p:sp>
      <p:sp>
        <p:nvSpPr>
          <p:cNvPr id="694" name="Shape 694"/>
          <p:cNvSpPr>
            <a:spLocks noGrp="1"/>
          </p:cNvSpPr>
          <p:nvPr>
            <p:ph type="body" sz="quarter" idx="1"/>
          </p:nvPr>
        </p:nvSpPr>
        <p:spPr>
          <a:prstGeom prst="rect">
            <a:avLst/>
          </a:prstGeom>
        </p:spPr>
        <p:txBody>
          <a:bodyPr/>
          <a:lstStyle/>
          <a:p>
            <a:r>
              <a:rPr lang="en-US" dirty="0"/>
              <a:t>A word (and some examples) of potential structural improvements you may consider when designing or improving an ACS service. Ask yourself: does my hospital have a universal screening protocol for SUDs? Does my hospital test for fentanyl (the leading cause of death for all Americans 18-45) in house. We notice here that less than 25% of hospitals using Epic for EHR have point of care fentanyl testing available. I suspect that many people in this room work a hospital that does not test for fentanyl. What harm reduction interventions whether it be test strips or needle exchange programs might we provide our patients? Are there order sets for pharmacotherapy initiation we might develop? Are there ACGME elective requirements we might fulfill by hosting trainees on the consult service?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p:cNvSpPr>
            <a:spLocks noGrp="1" noRot="1" noChangeAspect="1"/>
          </p:cNvSpPr>
          <p:nvPr>
            <p:ph type="sldImg"/>
          </p:nvPr>
        </p:nvSpPr>
        <p:spPr>
          <a:xfrm>
            <a:off x="381000" y="685800"/>
            <a:ext cx="6096000" cy="3429000"/>
          </a:xfrm>
          <a:prstGeom prst="rect">
            <a:avLst/>
          </a:prstGeom>
        </p:spPr>
        <p:txBody>
          <a:bodyPr/>
          <a:lstStyle/>
          <a:p>
            <a:endParaRPr/>
          </a:p>
        </p:txBody>
      </p:sp>
      <p:sp>
        <p:nvSpPr>
          <p:cNvPr id="700" name="Shape 700"/>
          <p:cNvSpPr>
            <a:spLocks noGrp="1"/>
          </p:cNvSpPr>
          <p:nvPr>
            <p:ph type="body" sz="quarter" idx="1"/>
          </p:nvPr>
        </p:nvSpPr>
        <p:spPr>
          <a:prstGeom prst="rect">
            <a:avLst/>
          </a:prstGeom>
        </p:spPr>
        <p:txBody>
          <a:bodyPr/>
          <a:lstStyle/>
          <a:p>
            <a:r>
              <a:rPr lang="en-US" dirty="0"/>
              <a:t>Providing a few more specific examples of enhancements from our own experience at the University of Chicago. We have created example of our own order set for low-dose buprenorphine initiation. This order set is accessible to everyone in our hospital system which means that inductions can be safely initiated day and night without waiting to contact an addiction medicine provider. Buprenorphine inductions are available and on demand 24 hours per day with negligible risk for precipitated withdrawal.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Shape 705"/>
          <p:cNvSpPr>
            <a:spLocks noGrp="1" noRot="1" noChangeAspect="1"/>
          </p:cNvSpPr>
          <p:nvPr>
            <p:ph type="sldImg"/>
          </p:nvPr>
        </p:nvSpPr>
        <p:spPr>
          <a:xfrm>
            <a:off x="381000" y="685800"/>
            <a:ext cx="6096000" cy="3429000"/>
          </a:xfrm>
          <a:prstGeom prst="rect">
            <a:avLst/>
          </a:prstGeom>
        </p:spPr>
        <p:txBody>
          <a:bodyPr/>
          <a:lstStyle/>
          <a:p>
            <a:endParaRPr/>
          </a:p>
        </p:txBody>
      </p:sp>
      <p:sp>
        <p:nvSpPr>
          <p:cNvPr id="706" name="Shape 706"/>
          <p:cNvSpPr>
            <a:spLocks noGrp="1"/>
          </p:cNvSpPr>
          <p:nvPr>
            <p:ph type="body" sz="quarter" idx="1"/>
          </p:nvPr>
        </p:nvSpPr>
        <p:spPr>
          <a:prstGeom prst="rect">
            <a:avLst/>
          </a:prstGeom>
        </p:spPr>
        <p:txBody>
          <a:bodyPr/>
          <a:lstStyle/>
          <a:p>
            <a:r>
              <a:rPr lang="en-US" dirty="0"/>
              <a:t>This is another example of a broad order set which includes different types of buprenorphine inductions (both standard and low-dose), preferred adjunctive medications for opioid withdrawal, as well as community referral partners for linkage to care with referral documents that are available via a clickable hyperlink.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Shape 712"/>
          <p:cNvSpPr>
            <a:spLocks noGrp="1" noRot="1" noChangeAspect="1"/>
          </p:cNvSpPr>
          <p:nvPr>
            <p:ph type="sldImg"/>
          </p:nvPr>
        </p:nvSpPr>
        <p:spPr>
          <a:xfrm>
            <a:off x="381000" y="685800"/>
            <a:ext cx="6096000" cy="3429000"/>
          </a:xfrm>
          <a:prstGeom prst="rect">
            <a:avLst/>
          </a:prstGeom>
        </p:spPr>
        <p:txBody>
          <a:bodyPr/>
          <a:lstStyle/>
          <a:p>
            <a:endParaRPr/>
          </a:p>
        </p:txBody>
      </p:sp>
      <p:sp>
        <p:nvSpPr>
          <p:cNvPr id="713" name="Shape 71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Shape 717"/>
          <p:cNvSpPr>
            <a:spLocks noGrp="1" noRot="1" noChangeAspect="1"/>
          </p:cNvSpPr>
          <p:nvPr>
            <p:ph type="sldImg"/>
          </p:nvPr>
        </p:nvSpPr>
        <p:spPr>
          <a:xfrm>
            <a:off x="381000" y="685800"/>
            <a:ext cx="6096000" cy="3429000"/>
          </a:xfrm>
          <a:prstGeom prst="rect">
            <a:avLst/>
          </a:prstGeom>
        </p:spPr>
        <p:txBody>
          <a:bodyPr/>
          <a:lstStyle/>
          <a:p>
            <a:endParaRPr/>
          </a:p>
        </p:txBody>
      </p:sp>
      <p:sp>
        <p:nvSpPr>
          <p:cNvPr id="718" name="Shape 718"/>
          <p:cNvSpPr>
            <a:spLocks noGrp="1"/>
          </p:cNvSpPr>
          <p:nvPr>
            <p:ph type="body" sz="quarter" idx="1"/>
          </p:nvPr>
        </p:nvSpPr>
        <p:spPr>
          <a:prstGeom prst="rect">
            <a:avLst/>
          </a:prstGeom>
        </p:spPr>
        <p:txBody>
          <a:bodyPr/>
          <a:lstStyle/>
          <a:p>
            <a:r>
              <a:t>Angela and Geoff</a:t>
            </a:r>
          </a:p>
          <a:p>
            <a:r>
              <a:t>Do we need specific</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hape 725"/>
          <p:cNvSpPr>
            <a:spLocks noGrp="1" noRot="1" noChangeAspect="1"/>
          </p:cNvSpPr>
          <p:nvPr>
            <p:ph type="sldImg"/>
          </p:nvPr>
        </p:nvSpPr>
        <p:spPr>
          <a:xfrm>
            <a:off x="381000" y="685800"/>
            <a:ext cx="6096000" cy="3429000"/>
          </a:xfrm>
          <a:prstGeom prst="rect">
            <a:avLst/>
          </a:prstGeom>
        </p:spPr>
        <p:txBody>
          <a:bodyPr/>
          <a:lstStyle/>
          <a:p>
            <a:endParaRPr/>
          </a:p>
        </p:txBody>
      </p:sp>
      <p:sp>
        <p:nvSpPr>
          <p:cNvPr id="726" name="Shape 726"/>
          <p:cNvSpPr>
            <a:spLocks noGrp="1"/>
          </p:cNvSpPr>
          <p:nvPr>
            <p:ph type="body" sz="quarter" idx="1"/>
          </p:nvPr>
        </p:nvSpPr>
        <p:spPr>
          <a:prstGeom prst="rect">
            <a:avLst/>
          </a:prstGeom>
        </p:spPr>
        <p:txBody>
          <a:bodyPr/>
          <a:lstStyle/>
          <a:p>
            <a:r>
              <a:t>Specific challenges for operationalize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Shape 742"/>
          <p:cNvSpPr>
            <a:spLocks noGrp="1" noRot="1" noChangeAspect="1"/>
          </p:cNvSpPr>
          <p:nvPr>
            <p:ph type="sldImg"/>
          </p:nvPr>
        </p:nvSpPr>
        <p:spPr>
          <a:xfrm>
            <a:off x="381000" y="685800"/>
            <a:ext cx="6096000" cy="3429000"/>
          </a:xfrm>
          <a:prstGeom prst="rect">
            <a:avLst/>
          </a:prstGeom>
        </p:spPr>
        <p:txBody>
          <a:bodyPr/>
          <a:lstStyle/>
          <a:p>
            <a:endParaRPr/>
          </a:p>
        </p:txBody>
      </p:sp>
      <p:sp>
        <p:nvSpPr>
          <p:cNvPr id="743" name="Shape 743"/>
          <p:cNvSpPr>
            <a:spLocks noGrp="1"/>
          </p:cNvSpPr>
          <p:nvPr>
            <p:ph type="body" sz="quarter" idx="1"/>
          </p:nvPr>
        </p:nvSpPr>
        <p:spPr>
          <a:prstGeom prst="rect">
            <a:avLst/>
          </a:prstGeom>
        </p:spPr>
        <p:txBody>
          <a:bodyPr/>
          <a:lstStyle/>
          <a:p>
            <a:r>
              <a:t>Add or update formulary </a:t>
            </a:r>
          </a:p>
          <a:p>
            <a:pPr lvl="1" indent="457200"/>
            <a:r>
              <a:t>Inpatient initiation of MOUD</a:t>
            </a:r>
          </a:p>
          <a:p>
            <a:r>
              <a:t>Purchasing/stocking/etc</a:t>
            </a:r>
          </a:p>
          <a:p>
            <a:r>
              <a:t>Pharmacy buy in</a:t>
            </a:r>
          </a:p>
          <a:p>
            <a:pPr lvl="2" indent="914400"/>
            <a:r>
              <a:t>Buprenorphine</a:t>
            </a:r>
          </a:p>
          <a:p>
            <a:pPr lvl="3" indent="1371600"/>
            <a:r>
              <a:t>Formulations: IV, SL</a:t>
            </a:r>
          </a:p>
          <a:p>
            <a:pPr lvl="2" indent="914400"/>
            <a:r>
              <a:t>Methadone</a:t>
            </a:r>
          </a:p>
          <a:p>
            <a:r>
              <a:t>Dispensing and discharging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Shape 761"/>
          <p:cNvSpPr>
            <a:spLocks noGrp="1" noRot="1" noChangeAspect="1"/>
          </p:cNvSpPr>
          <p:nvPr>
            <p:ph type="sldImg"/>
          </p:nvPr>
        </p:nvSpPr>
        <p:spPr>
          <a:xfrm>
            <a:off x="381000" y="685800"/>
            <a:ext cx="6096000" cy="3429000"/>
          </a:xfrm>
          <a:prstGeom prst="rect">
            <a:avLst/>
          </a:prstGeom>
        </p:spPr>
        <p:txBody>
          <a:bodyPr/>
          <a:lstStyle/>
          <a:p>
            <a:endParaRPr/>
          </a:p>
        </p:txBody>
      </p:sp>
      <p:sp>
        <p:nvSpPr>
          <p:cNvPr id="762" name="Shape 762"/>
          <p:cNvSpPr>
            <a:spLocks noGrp="1"/>
          </p:cNvSpPr>
          <p:nvPr>
            <p:ph type="body" sz="quarter" idx="1"/>
          </p:nvPr>
        </p:nvSpPr>
        <p:spPr>
          <a:prstGeom prst="rect">
            <a:avLst/>
          </a:prstGeom>
        </p:spPr>
        <p:txBody>
          <a:bodyPr/>
          <a:lstStyle/>
          <a:p>
            <a:pPr>
              <a:lnSpc>
                <a:spcPct val="90000"/>
              </a:lnSpc>
              <a:spcBef>
                <a:spcPts val="1000"/>
              </a:spcBef>
              <a:defRPr sz="2800"/>
            </a:pPr>
            <a:r>
              <a:t>•methadone expanded to initiation for maintenance or detoxification</a:t>
            </a:r>
          </a:p>
          <a:p>
            <a:pPr>
              <a:lnSpc>
                <a:spcPct val="90000"/>
              </a:lnSpc>
              <a:spcBef>
                <a:spcPts val="1000"/>
              </a:spcBef>
              <a:defRPr sz="2800"/>
            </a:pPr>
            <a:r>
              <a:t>Should we add a slide/information about making methadone for MOUD available to inpatients?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Shape 798"/>
          <p:cNvSpPr>
            <a:spLocks noGrp="1" noRot="1" noChangeAspect="1"/>
          </p:cNvSpPr>
          <p:nvPr>
            <p:ph type="sldImg"/>
          </p:nvPr>
        </p:nvSpPr>
        <p:spPr>
          <a:xfrm>
            <a:off x="381000" y="685800"/>
            <a:ext cx="6096000" cy="3429000"/>
          </a:xfrm>
          <a:prstGeom prst="rect">
            <a:avLst/>
          </a:prstGeom>
        </p:spPr>
        <p:txBody>
          <a:bodyPr/>
          <a:lstStyle/>
          <a:p>
            <a:endParaRPr/>
          </a:p>
        </p:txBody>
      </p:sp>
      <p:sp>
        <p:nvSpPr>
          <p:cNvPr id="799" name="Shape 799"/>
          <p:cNvSpPr>
            <a:spLocks noGrp="1"/>
          </p:cNvSpPr>
          <p:nvPr>
            <p:ph type="body" sz="quarter" idx="1"/>
          </p:nvPr>
        </p:nvSpPr>
        <p:spPr>
          <a:prstGeom prst="rect">
            <a:avLst/>
          </a:prstGeom>
        </p:spPr>
        <p:txBody>
          <a:bodyPr/>
          <a:lstStyle/>
          <a:p>
            <a:r>
              <a:t>[ ] Make sure we talk about ordering  process and who can order (ie, institutions that don’t have an OUD team)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noRot="1" noChangeAspect="1"/>
          </p:cNvSpPr>
          <p:nvPr>
            <p:ph type="sldImg"/>
          </p:nvPr>
        </p:nvSpPr>
        <p:spPr>
          <a:xfrm>
            <a:off x="381000" y="685800"/>
            <a:ext cx="6096000" cy="3429000"/>
          </a:xfrm>
          <a:prstGeom prst="rect">
            <a:avLst/>
          </a:prstGeom>
        </p:spPr>
        <p:txBody>
          <a:bodyPr/>
          <a:lstStyle/>
          <a:p>
            <a:endParaRPr/>
          </a:p>
        </p:txBody>
      </p:sp>
      <p:sp>
        <p:nvSpPr>
          <p:cNvPr id="345" name="Shape 345"/>
          <p:cNvSpPr>
            <a:spLocks noGrp="1"/>
          </p:cNvSpPr>
          <p:nvPr>
            <p:ph type="body" sz="quarter" idx="1"/>
          </p:nvPr>
        </p:nvSpPr>
        <p:spPr>
          <a:prstGeom prst="rect">
            <a:avLst/>
          </a:prstGeom>
        </p:spPr>
        <p:txBody>
          <a:bodyPr/>
          <a:lstStyle/>
          <a:p>
            <a:r>
              <a:rPr lang="en-US" dirty="0"/>
              <a:t>Why does this matter: Briefly because hospital systems are failing patients with substance use disorders.</a:t>
            </a:r>
          </a:p>
          <a:p>
            <a:r>
              <a:rPr lang="en-US" dirty="0"/>
              <a:t>Arguably failing this group of patients more than any other that suffers from a treatable disease process in the history of modern medicine. </a:t>
            </a:r>
          </a:p>
          <a:p>
            <a:endParaRPr lang="en-US" dirty="0"/>
          </a:p>
          <a:p>
            <a:r>
              <a:rPr lang="en-US" dirty="0"/>
              <a:t>A recently published study showed that as of 2019, 87% of all American’s with opioid use disorder were not receiving pharmacotherapy.</a:t>
            </a:r>
          </a:p>
          <a:p>
            <a:endParaRPr lang="en-US" dirty="0"/>
          </a:p>
          <a:p>
            <a:r>
              <a:rPr lang="en-US" dirty="0"/>
              <a:t>Another 2020 study looking at multiple VA hospital systems found that only 15% of patients with OUD received opiate agonist while hospitalized.</a:t>
            </a:r>
          </a:p>
          <a:p>
            <a:endParaRPr lang="en-US" dirty="0"/>
          </a:p>
          <a:p>
            <a:r>
              <a:rPr lang="en-US" dirty="0"/>
              <a:t>Only 2% of hospitalized patients with OUD in this study were started on medications in the hospital with plans for linkage to care upon discharge.</a:t>
            </a:r>
          </a:p>
          <a:p>
            <a:endParaRPr lang="en-US" dirty="0"/>
          </a:p>
          <a:p>
            <a:r>
              <a:rPr lang="en-US" dirty="0"/>
              <a:t>I'll repeat that: only 2% of patients with this chronic, treatable disease (that is responsible for more potential life years lost than any other disease process in this country) were started on evidence-based therapy while hospitalized. If patients with diabetes can be consistently provided insulin while hospitalized, we can offer patients with opioid and alcohol use disorders evidence based care also.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Shape 803"/>
          <p:cNvSpPr>
            <a:spLocks noGrp="1" noRot="1" noChangeAspect="1"/>
          </p:cNvSpPr>
          <p:nvPr>
            <p:ph type="sldImg"/>
          </p:nvPr>
        </p:nvSpPr>
        <p:spPr>
          <a:xfrm>
            <a:off x="381000" y="685800"/>
            <a:ext cx="6096000" cy="3429000"/>
          </a:xfrm>
          <a:prstGeom prst="rect">
            <a:avLst/>
          </a:prstGeom>
        </p:spPr>
        <p:txBody>
          <a:bodyPr/>
          <a:lstStyle/>
          <a:p>
            <a:endParaRPr/>
          </a:p>
        </p:txBody>
      </p:sp>
      <p:sp>
        <p:nvSpPr>
          <p:cNvPr id="804" name="Shape 804"/>
          <p:cNvSpPr>
            <a:spLocks noGrp="1"/>
          </p:cNvSpPr>
          <p:nvPr>
            <p:ph type="body" sz="quarter" idx="1"/>
          </p:nvPr>
        </p:nvSpPr>
        <p:spPr>
          <a:prstGeom prst="rect">
            <a:avLst/>
          </a:prstGeom>
        </p:spPr>
        <p:txBody>
          <a:bodyPr/>
          <a:lstStyle/>
          <a:p>
            <a:r>
              <a:t>Specific challenges for operationalize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Shape 835"/>
          <p:cNvSpPr>
            <a:spLocks noGrp="1" noRot="1" noChangeAspect="1"/>
          </p:cNvSpPr>
          <p:nvPr>
            <p:ph type="sldImg"/>
          </p:nvPr>
        </p:nvSpPr>
        <p:spPr>
          <a:xfrm>
            <a:off x="381000" y="685800"/>
            <a:ext cx="6096000" cy="3429000"/>
          </a:xfrm>
          <a:prstGeom prst="rect">
            <a:avLst/>
          </a:prstGeom>
        </p:spPr>
        <p:txBody>
          <a:bodyPr/>
          <a:lstStyle/>
          <a:p>
            <a:endParaRPr/>
          </a:p>
        </p:txBody>
      </p:sp>
      <p:sp>
        <p:nvSpPr>
          <p:cNvPr id="836" name="Shape 836"/>
          <p:cNvSpPr>
            <a:spLocks noGrp="1"/>
          </p:cNvSpPr>
          <p:nvPr>
            <p:ph type="body" sz="quarter" idx="1"/>
          </p:nvPr>
        </p:nvSpPr>
        <p:spPr>
          <a:prstGeom prst="rect">
            <a:avLst/>
          </a:prstGeom>
        </p:spPr>
        <p:txBody>
          <a:bodyPr/>
          <a:lstStyle/>
          <a:p>
            <a:r>
              <a:t>Aimee, Nick, and Sophia</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 name="Shape 875"/>
          <p:cNvSpPr>
            <a:spLocks noGrp="1" noRot="1" noChangeAspect="1"/>
          </p:cNvSpPr>
          <p:nvPr>
            <p:ph type="sldImg"/>
          </p:nvPr>
        </p:nvSpPr>
        <p:spPr>
          <a:xfrm>
            <a:off x="381000" y="685800"/>
            <a:ext cx="6096000" cy="3429000"/>
          </a:xfrm>
          <a:prstGeom prst="rect">
            <a:avLst/>
          </a:prstGeom>
        </p:spPr>
        <p:txBody>
          <a:bodyPr/>
          <a:lstStyle/>
          <a:p>
            <a:endParaRPr/>
          </a:p>
        </p:txBody>
      </p:sp>
      <p:sp>
        <p:nvSpPr>
          <p:cNvPr id="876" name="Shape 876"/>
          <p:cNvSpPr>
            <a:spLocks noGrp="1"/>
          </p:cNvSpPr>
          <p:nvPr>
            <p:ph type="body" sz="quarter" idx="1"/>
          </p:nvPr>
        </p:nvSpPr>
        <p:spPr>
          <a:prstGeom prst="rect">
            <a:avLst/>
          </a:prstGeom>
        </p:spPr>
        <p:txBody>
          <a:bodyPr/>
          <a:lstStyle/>
          <a:p>
            <a:r>
              <a:rPr dirty="0"/>
              <a:t>Ways AMCS interfaces with other services during transitions of care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noRot="1" noChangeAspect="1"/>
          </p:cNvSpPr>
          <p:nvPr>
            <p:ph type="sldImg"/>
          </p:nvPr>
        </p:nvSpPr>
        <p:spPr>
          <a:xfrm>
            <a:off x="381000" y="685800"/>
            <a:ext cx="6096000" cy="3429000"/>
          </a:xfrm>
          <a:prstGeom prst="rect">
            <a:avLst/>
          </a:prstGeom>
        </p:spPr>
        <p:txBody>
          <a:bodyPr/>
          <a:lstStyle/>
          <a:p>
            <a:endParaRPr/>
          </a:p>
        </p:txBody>
      </p:sp>
      <p:sp>
        <p:nvSpPr>
          <p:cNvPr id="360" name="Shape 360"/>
          <p:cNvSpPr>
            <a:spLocks noGrp="1"/>
          </p:cNvSpPr>
          <p:nvPr>
            <p:ph type="body" sz="quarter" idx="1"/>
          </p:nvPr>
        </p:nvSpPr>
        <p:spPr>
          <a:prstGeom prst="rect">
            <a:avLst/>
          </a:prstGeom>
        </p:spPr>
        <p:txBody>
          <a:bodyPr/>
          <a:lstStyle/>
          <a:p>
            <a:r>
              <a:rPr lang="en-US" dirty="0"/>
              <a:t>Why should we worry about starting patients on medications in the hospital? Because medications exist to treat many substance use disorders (particularly alcohol and opioid use disorder) that confer a powerful mortality benefit. A recently published 2021 meta-analysis reviewed 15 RCTs and 36 cohort studies involving over 750,000 patients with OUD.</a:t>
            </a:r>
          </a:p>
          <a:p>
            <a:endParaRPr lang="en-US" dirty="0"/>
          </a:p>
          <a:p>
            <a:r>
              <a:rPr lang="en-US" dirty="0"/>
              <a:t>The study compared rates of all-cause mortality for patients receiving OAT to those not in treatment. </a:t>
            </a:r>
            <a:r>
              <a:rPr lang="en-US" b="1" dirty="0"/>
              <a:t>The relative risk for all cause mortality for patients in the cohort studies while receiving opioid agonist therapy was 0.47 compared to those not in treatment. </a:t>
            </a:r>
          </a:p>
          <a:p>
            <a:endParaRPr lang="en-US" dirty="0"/>
          </a:p>
          <a:p>
            <a:r>
              <a:rPr lang="en-US" dirty="0"/>
              <a:t>Let me repeat that number: the relative risk </a:t>
            </a:r>
            <a:r>
              <a:rPr lang="en-US" b="1" dirty="0"/>
              <a:t>for all cause mortality while in treatment was 0.47</a:t>
            </a:r>
            <a:r>
              <a:rPr lang="en-US" dirty="0"/>
              <a:t>! If you were to prescribe a single medication for the rest of your life to extend the lives of your patients, buprenorphine (and methadone to the extent it can be prescribed) would be that medication. </a:t>
            </a:r>
          </a:p>
          <a:p>
            <a:endParaRPr lang="en-US" dirty="0"/>
          </a:p>
          <a:p>
            <a:r>
              <a:rPr lang="en-US" dirty="0"/>
              <a:t>We have powerful tools to treat many of these diseases which are tragically being unused by providers and hospital systems at large.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xfrm>
            <a:off x="381000" y="685800"/>
            <a:ext cx="6096000" cy="3429000"/>
          </a:xfrm>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lvl1pPr>
              <a:lnSpc>
                <a:spcPct val="107000"/>
              </a:lnSpc>
              <a:spcBef>
                <a:spcPts val="800"/>
              </a:spcBef>
            </a:lvl1pPr>
          </a:lstStyle>
          <a:p>
            <a:r>
              <a:rPr lang="en-US" dirty="0"/>
              <a:t>When reflecting on enhancing addiction medicine services within hospital systems, it’s important to acknowledge fundamental features of this practice environment. Hospitals are complex systems, defined by nonlinear output and unintended consequences, ecosystems with innumerable internal and external stakeholders, and perhaps most importantly, hospitals are </a:t>
            </a:r>
            <a:r>
              <a:rPr lang="en-US" b="1" dirty="0"/>
              <a:t>economic production systems</a:t>
            </a:r>
            <a:r>
              <a:rPr lang="en-US" dirty="0"/>
              <a:t>. It’s important to remember that many hospitals’ primary function is to generate surplus value for shareholders and investors (not necessarily to provide optimal outcomes for patients); indeed, all hospitals exist within our uniquely American private health insurance and capitalist macroenvironment. Questions of economic viability lurk behind and in front of us at every turn. To successfully optimize inpatient addiction medicine care, we must develop proposals that satisfy the financial concerns of hospital administrators while simultaneously working to </a:t>
            </a:r>
            <a:r>
              <a:rPr lang="en-US" b="1" dirty="0"/>
              <a:t>change the terms of engagement (perhaps now more than ever) </a:t>
            </a:r>
            <a:r>
              <a:rPr lang="en-US" dirty="0"/>
              <a:t>as to how and why we justify our existence—moving from simple RVUs and line-item budgets to patient centered outcomes such as mortality benefit and medication uptake that better align with value-based care.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noRot="1" noChangeAspect="1"/>
          </p:cNvSpPr>
          <p:nvPr>
            <p:ph type="sldImg"/>
          </p:nvPr>
        </p:nvSpPr>
        <p:spPr>
          <a:xfrm>
            <a:off x="381000" y="685800"/>
            <a:ext cx="6096000" cy="3429000"/>
          </a:xfrm>
          <a:prstGeom prst="rect">
            <a:avLst/>
          </a:prstGeom>
        </p:spPr>
        <p:txBody>
          <a:bodyPr/>
          <a:lstStyle/>
          <a:p>
            <a:endParaRPr/>
          </a:p>
        </p:txBody>
      </p:sp>
      <p:sp>
        <p:nvSpPr>
          <p:cNvPr id="372" name="Shape 372"/>
          <p:cNvSpPr>
            <a:spLocks noGrp="1"/>
          </p:cNvSpPr>
          <p:nvPr>
            <p:ph type="body" sz="quarter" idx="1"/>
          </p:nvPr>
        </p:nvSpPr>
        <p:spPr>
          <a:prstGeom prst="rect">
            <a:avLst/>
          </a:prstGeom>
        </p:spPr>
        <p:txBody>
          <a:bodyPr/>
          <a:lstStyle/>
          <a:p>
            <a:r>
              <a:t>Elissa, Katie, and Angela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noRot="1" noChangeAspect="1"/>
          </p:cNvSpPr>
          <p:nvPr>
            <p:ph type="sldImg"/>
          </p:nvPr>
        </p:nvSpPr>
        <p:spPr>
          <a:xfrm>
            <a:off x="381000" y="685800"/>
            <a:ext cx="6096000" cy="3429000"/>
          </a:xfrm>
          <a:prstGeom prst="rect">
            <a:avLst/>
          </a:prstGeom>
        </p:spPr>
        <p:txBody>
          <a:bodyPr/>
          <a:lstStyle/>
          <a:p>
            <a:endParaRPr/>
          </a:p>
        </p:txBody>
      </p:sp>
      <p:sp>
        <p:nvSpPr>
          <p:cNvPr id="395" name="Shape 395"/>
          <p:cNvSpPr>
            <a:spLocks noGrp="1"/>
          </p:cNvSpPr>
          <p:nvPr>
            <p:ph type="body" sz="quarter" idx="1"/>
          </p:nvPr>
        </p:nvSpPr>
        <p:spPr>
          <a:prstGeom prst="rect">
            <a:avLst/>
          </a:prstGeom>
        </p:spPr>
        <p:txBody>
          <a:bodyPr/>
          <a:lstStyle/>
          <a:p>
            <a:r>
              <a:t>Determining the needs of the institution and using data to get buy in for starting or</a:t>
            </a:r>
          </a:p>
          <a:p>
            <a:r>
              <a:t> sustaining a program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hape 404"/>
          <p:cNvSpPr>
            <a:spLocks noGrp="1" noRot="1" noChangeAspect="1"/>
          </p:cNvSpPr>
          <p:nvPr>
            <p:ph type="sldImg"/>
          </p:nvPr>
        </p:nvSpPr>
        <p:spPr>
          <a:xfrm>
            <a:off x="381000" y="685800"/>
            <a:ext cx="6096000" cy="3429000"/>
          </a:xfrm>
          <a:prstGeom prst="rect">
            <a:avLst/>
          </a:prstGeom>
        </p:spPr>
        <p:txBody>
          <a:bodyPr/>
          <a:lstStyle/>
          <a:p>
            <a:endParaRPr/>
          </a:p>
        </p:txBody>
      </p:sp>
      <p:sp>
        <p:nvSpPr>
          <p:cNvPr id="405" name="Shape 405"/>
          <p:cNvSpPr>
            <a:spLocks noGrp="1"/>
          </p:cNvSpPr>
          <p:nvPr>
            <p:ph type="body" sz="quarter" idx="1"/>
          </p:nvPr>
        </p:nvSpPr>
        <p:spPr>
          <a:prstGeom prst="rect">
            <a:avLst/>
          </a:prstGeom>
        </p:spPr>
        <p:txBody>
          <a:bodyPr/>
          <a:lstStyle/>
          <a:p>
            <a:r>
              <a:t>Translating data into programs specific for your need. Example from IMPACT implementation in 2017</a:t>
            </a:r>
          </a:p>
          <a:p>
            <a:r>
              <a:t>Screened patients flagged for risky alcohol/drug use, then research assistant screen patients. Asked to indicate readiness to change on 3 point scale (no interest, cutting back, or interest in quitting). Then subset completed an in depth qualitative interview exploring patient perceptions.</a:t>
            </a:r>
          </a:p>
          <a:p>
            <a:r>
              <a:t>Identified community partners for which had an relationship and common interest. </a:t>
            </a:r>
          </a:p>
          <a:p>
            <a:r>
              <a:t>Mean LOS was 10.26 days (4 days more than average medicine patients) and high among those who required long term IV antibiotics, particularly those with endocarditis or osteomyelitis (21.76, range 1-51 days). </a:t>
            </a:r>
          </a:p>
          <a:p>
            <a:r>
              <a:t>Used business case to discuss 10%  reduction in LOS and readmissions.</a:t>
            </a:r>
          </a:p>
          <a:p>
            <a:r>
              <a:t>Takes their specific needs and translates into program that works for their region.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MAIN TITLE">
    <p:spTree>
      <p:nvGrpSpPr>
        <p:cNvPr id="1" name=""/>
        <p:cNvGrpSpPr/>
        <p:nvPr/>
      </p:nvGrpSpPr>
      <p:grpSpPr>
        <a:xfrm>
          <a:off x="0" y="0"/>
          <a:ext cx="0" cy="0"/>
          <a:chOff x="0" y="0"/>
          <a:chExt cx="0" cy="0"/>
        </a:xfrm>
      </p:grpSpPr>
      <p:sp>
        <p:nvSpPr>
          <p:cNvPr id="14" name="Rectangle 4"/>
          <p:cNvSpPr/>
          <p:nvPr/>
        </p:nvSpPr>
        <p:spPr>
          <a:xfrm>
            <a:off x="0" y="0"/>
            <a:ext cx="12192000" cy="6858000"/>
          </a:xfrm>
          <a:prstGeom prst="rect">
            <a:avLst/>
          </a:prstGeom>
          <a:solidFill>
            <a:schemeClr val="accent2"/>
          </a:solidFill>
          <a:ln w="76200">
            <a:solidFill>
              <a:srgbClr val="FEFFFF"/>
            </a:solidFill>
            <a:miter/>
          </a:ln>
        </p:spPr>
        <p:txBody>
          <a:bodyPr lIns="45718" tIns="45718" rIns="45718" bIns="45718" anchor="ctr"/>
          <a:lstStyle/>
          <a:p>
            <a:pPr algn="ctr">
              <a:defRPr sz="2400">
                <a:solidFill>
                  <a:srgbClr val="FEFFFF"/>
                </a:solidFill>
              </a:defRPr>
            </a:pPr>
            <a:endParaRPr/>
          </a:p>
        </p:txBody>
      </p:sp>
      <p:sp>
        <p:nvSpPr>
          <p:cNvPr id="15" name="Body Level One…"/>
          <p:cNvSpPr txBox="1">
            <a:spLocks noGrp="1"/>
          </p:cNvSpPr>
          <p:nvPr>
            <p:ph type="body" sz="quarter" idx="1" hasCustomPrompt="1"/>
          </p:nvPr>
        </p:nvSpPr>
        <p:spPr>
          <a:xfrm>
            <a:off x="2388529" y="5562600"/>
            <a:ext cx="7414942" cy="578326"/>
          </a:xfrm>
          <a:prstGeom prst="rect">
            <a:avLst/>
          </a:prstGeom>
        </p:spPr>
        <p:txBody>
          <a:bodyPr anchor="ctr"/>
          <a:lstStyle>
            <a:lvl1pPr marL="0" indent="0" algn="ctr">
              <a:buClrTx/>
              <a:buSzTx/>
              <a:buFontTx/>
              <a:buNone/>
              <a:defRPr spc="300">
                <a:solidFill>
                  <a:srgbClr val="E8BE89"/>
                </a:solidFill>
                <a:latin typeface="Montserrat Light"/>
                <a:ea typeface="Montserrat Light"/>
                <a:cs typeface="Montserrat Light"/>
                <a:sym typeface="Montserrat Light"/>
              </a:defRPr>
            </a:lvl1pPr>
            <a:lvl2pPr marL="0" indent="0" algn="ctr">
              <a:buClrTx/>
              <a:buSzTx/>
              <a:buFontTx/>
              <a:buNone/>
              <a:defRPr spc="300">
                <a:solidFill>
                  <a:srgbClr val="E8BE89"/>
                </a:solidFill>
                <a:latin typeface="Montserrat Light"/>
                <a:ea typeface="Montserrat Light"/>
                <a:cs typeface="Montserrat Light"/>
                <a:sym typeface="Montserrat Light"/>
              </a:defRPr>
            </a:lvl2pPr>
            <a:lvl3pPr marL="0" indent="0" algn="ctr">
              <a:buClrTx/>
              <a:buSzTx/>
              <a:buFontTx/>
              <a:buNone/>
              <a:defRPr spc="300">
                <a:solidFill>
                  <a:srgbClr val="E8BE89"/>
                </a:solidFill>
                <a:latin typeface="Montserrat Light"/>
                <a:ea typeface="Montserrat Light"/>
                <a:cs typeface="Montserrat Light"/>
                <a:sym typeface="Montserrat Light"/>
              </a:defRPr>
            </a:lvl3pPr>
            <a:lvl4pPr marL="0" indent="0" algn="ctr">
              <a:buClrTx/>
              <a:buSzTx/>
              <a:buFontTx/>
              <a:buNone/>
              <a:defRPr spc="300">
                <a:solidFill>
                  <a:srgbClr val="E8BE89"/>
                </a:solidFill>
                <a:latin typeface="Montserrat Light"/>
                <a:ea typeface="Montserrat Light"/>
                <a:cs typeface="Montserrat Light"/>
                <a:sym typeface="Montserrat Light"/>
              </a:defRPr>
            </a:lvl4pPr>
            <a:lvl5pPr marL="0" indent="0" algn="ctr">
              <a:buClrTx/>
              <a:buSzTx/>
              <a:buFontTx/>
              <a:buNone/>
              <a:defRPr spc="300">
                <a:solidFill>
                  <a:srgbClr val="E8BE89"/>
                </a:solidFill>
                <a:latin typeface="Montserrat Light"/>
                <a:ea typeface="Montserrat Light"/>
                <a:cs typeface="Montserrat Light"/>
                <a:sym typeface="Montserrat Light"/>
              </a:defRPr>
            </a:lvl5pPr>
          </a:lstStyle>
          <a:p>
            <a:r>
              <a:t>Click To Edit Master Subtitle Style</a:t>
            </a:r>
          </a:p>
          <a:p>
            <a:pPr lvl="1"/>
            <a:endParaRPr/>
          </a:p>
          <a:p>
            <a:pPr lvl="2"/>
            <a:endParaRPr/>
          </a:p>
          <a:p>
            <a:pPr lvl="3"/>
            <a:endParaRPr/>
          </a:p>
          <a:p>
            <a:pPr lvl="4"/>
            <a:endParaRPr/>
          </a:p>
        </p:txBody>
      </p:sp>
      <p:sp>
        <p:nvSpPr>
          <p:cNvPr id="16" name="CLICK TO EDIT MASTER TITLE STYLE"/>
          <p:cNvSpPr txBox="1">
            <a:spLocks noGrp="1"/>
          </p:cNvSpPr>
          <p:nvPr>
            <p:ph type="title" hasCustomPrompt="1"/>
          </p:nvPr>
        </p:nvSpPr>
        <p:spPr>
          <a:xfrm>
            <a:off x="1932383" y="1905000"/>
            <a:ext cx="8327235" cy="2115717"/>
          </a:xfrm>
          <a:prstGeom prst="rect">
            <a:avLst/>
          </a:prstGeom>
        </p:spPr>
        <p:txBody>
          <a:bodyPr anchor="ctr"/>
          <a:lstStyle>
            <a:lvl1pPr algn="ctr">
              <a:defRPr sz="6000" b="1">
                <a:solidFill>
                  <a:srgbClr val="FEFFFF"/>
                </a:solidFill>
                <a:latin typeface="Montserrat Black"/>
                <a:ea typeface="Montserrat Black"/>
                <a:cs typeface="Montserrat Black"/>
                <a:sym typeface="Montserrat Black"/>
              </a:defRPr>
            </a:lvl1pPr>
          </a:lstStyle>
          <a:p>
            <a:r>
              <a:t>CLICK TO EDIT MASTER TITLE STYLE</a:t>
            </a: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HIRD LEFT TITLES">
    <p:spTree>
      <p:nvGrpSpPr>
        <p:cNvPr id="1" name=""/>
        <p:cNvGrpSpPr/>
        <p:nvPr/>
      </p:nvGrpSpPr>
      <p:grpSpPr>
        <a:xfrm>
          <a:off x="0" y="0"/>
          <a:ext cx="0" cy="0"/>
          <a:chOff x="0" y="0"/>
          <a:chExt cx="0" cy="0"/>
        </a:xfrm>
      </p:grpSpPr>
      <p:sp>
        <p:nvSpPr>
          <p:cNvPr id="114" name="Rectangle 3"/>
          <p:cNvSpPr/>
          <p:nvPr/>
        </p:nvSpPr>
        <p:spPr>
          <a:xfrm>
            <a:off x="9144000" y="0"/>
            <a:ext cx="3048000" cy="6858000"/>
          </a:xfrm>
          <a:prstGeom prst="rect">
            <a:avLst/>
          </a:prstGeom>
          <a:solidFill>
            <a:schemeClr val="accent1"/>
          </a:solidFill>
          <a:ln w="12700">
            <a:miter lim="400000"/>
          </a:ln>
        </p:spPr>
        <p:txBody>
          <a:bodyPr lIns="45718" tIns="45718" rIns="45718" bIns="45718" anchor="ctr"/>
          <a:lstStyle/>
          <a:p>
            <a:pPr algn="ctr">
              <a:defRPr sz="2400">
                <a:solidFill>
                  <a:srgbClr val="FEFFFF"/>
                </a:solidFill>
              </a:defRPr>
            </a:pPr>
            <a:endParaRPr/>
          </a:p>
        </p:txBody>
      </p:sp>
      <p:sp>
        <p:nvSpPr>
          <p:cNvPr id="115" name="CLICK TO EDIT MASTER TITLE"/>
          <p:cNvSpPr txBox="1">
            <a:spLocks noGrp="1"/>
          </p:cNvSpPr>
          <p:nvPr>
            <p:ph type="title" hasCustomPrompt="1"/>
          </p:nvPr>
        </p:nvSpPr>
        <p:spPr>
          <a:xfrm>
            <a:off x="9356438" y="228600"/>
            <a:ext cx="2641602" cy="646395"/>
          </a:xfrm>
          <a:prstGeom prst="rect">
            <a:avLst/>
          </a:prstGeom>
        </p:spPr>
        <p:txBody>
          <a:bodyPr/>
          <a:lstStyle>
            <a:lvl1pPr>
              <a:lnSpc>
                <a:spcPct val="100000"/>
              </a:lnSpc>
              <a:defRPr sz="1600">
                <a:solidFill>
                  <a:srgbClr val="FEFFFF"/>
                </a:solidFill>
                <a:latin typeface="+mj-lt"/>
                <a:ea typeface="+mj-ea"/>
                <a:cs typeface="+mj-cs"/>
                <a:sym typeface="Montserrat"/>
              </a:defRPr>
            </a:lvl1pPr>
          </a:lstStyle>
          <a:p>
            <a:r>
              <a:t>CLICK TO EDIT MASTER TITLE</a:t>
            </a:r>
          </a:p>
        </p:txBody>
      </p:sp>
      <p:sp>
        <p:nvSpPr>
          <p:cNvPr id="116" name="Body Level One…"/>
          <p:cNvSpPr txBox="1">
            <a:spLocks noGrp="1"/>
          </p:cNvSpPr>
          <p:nvPr>
            <p:ph type="body" sz="quarter" idx="1" hasCustomPrompt="1"/>
          </p:nvPr>
        </p:nvSpPr>
        <p:spPr>
          <a:xfrm>
            <a:off x="9356438" y="1103593"/>
            <a:ext cx="2641602" cy="2133601"/>
          </a:xfrm>
          <a:prstGeom prst="rect">
            <a:avLst/>
          </a:prstGeom>
        </p:spPr>
        <p:txBody>
          <a:bodyPr/>
          <a:lstStyle>
            <a:lvl1pPr marL="0" indent="0">
              <a:lnSpc>
                <a:spcPct val="130000"/>
              </a:lnSpc>
              <a:spcBef>
                <a:spcPts val="0"/>
              </a:spcBef>
              <a:spcAft>
                <a:spcPts val="1200"/>
              </a:spcAft>
              <a:buClrTx/>
              <a:buSzTx/>
              <a:buFontTx/>
              <a:buNone/>
              <a:defRPr sz="1400" b="1" i="1" spc="100">
                <a:solidFill>
                  <a:schemeClr val="accent4">
                    <a:lumMod val="40000"/>
                    <a:lumOff val="60000"/>
                  </a:schemeClr>
                </a:solidFill>
                <a:latin typeface="Montserrat SemiBold" pitchFamily="2" charset="77"/>
              </a:defRPr>
            </a:lvl1pPr>
            <a:lvl2pPr marL="675398" indent="-218208">
              <a:lnSpc>
                <a:spcPct val="130000"/>
              </a:lnSpc>
              <a:spcBef>
                <a:spcPts val="0"/>
              </a:spcBef>
              <a:spcAft>
                <a:spcPts val="1200"/>
              </a:spcAft>
              <a:buClrTx/>
              <a:buFontTx/>
              <a:defRPr sz="1400" b="1" i="1" spc="100">
                <a:solidFill>
                  <a:schemeClr val="accent4">
                    <a:lumMod val="40000"/>
                    <a:lumOff val="60000"/>
                  </a:schemeClr>
                </a:solidFill>
                <a:latin typeface="Montserrat SemiBold" pitchFamily="2" charset="77"/>
              </a:defRPr>
            </a:lvl2pPr>
            <a:lvl3pPr marL="1154406" indent="-240030">
              <a:lnSpc>
                <a:spcPct val="130000"/>
              </a:lnSpc>
              <a:spcBef>
                <a:spcPts val="0"/>
              </a:spcBef>
              <a:spcAft>
                <a:spcPts val="1200"/>
              </a:spcAft>
              <a:buClrTx/>
              <a:buFontTx/>
              <a:defRPr sz="1400" b="1" i="1" spc="100">
                <a:solidFill>
                  <a:schemeClr val="accent4">
                    <a:lumMod val="40000"/>
                    <a:lumOff val="60000"/>
                  </a:schemeClr>
                </a:solidFill>
                <a:latin typeface="Montserrat SemiBold" pitchFamily="2" charset="77"/>
              </a:defRPr>
            </a:lvl3pPr>
            <a:lvl4pPr marL="1593815" indent="-222250">
              <a:lnSpc>
                <a:spcPct val="130000"/>
              </a:lnSpc>
              <a:spcBef>
                <a:spcPts val="0"/>
              </a:spcBef>
              <a:spcAft>
                <a:spcPts val="1200"/>
              </a:spcAft>
              <a:buClrTx/>
              <a:buFontTx/>
              <a:defRPr sz="1400" b="1" i="1" spc="100">
                <a:solidFill>
                  <a:schemeClr val="accent4">
                    <a:lumMod val="40000"/>
                    <a:lumOff val="60000"/>
                  </a:schemeClr>
                </a:solidFill>
                <a:latin typeface="Montserrat SemiBold" pitchFamily="2" charset="77"/>
              </a:defRPr>
            </a:lvl4pPr>
            <a:lvl5pPr marL="2125079" indent="-296324">
              <a:lnSpc>
                <a:spcPct val="130000"/>
              </a:lnSpc>
              <a:spcBef>
                <a:spcPts val="0"/>
              </a:spcBef>
              <a:spcAft>
                <a:spcPts val="1200"/>
              </a:spcAft>
              <a:buClrTx/>
              <a:buFontTx/>
              <a:defRPr sz="1400" b="1" i="1" spc="100">
                <a:solidFill>
                  <a:schemeClr val="accent4">
                    <a:lumMod val="40000"/>
                    <a:lumOff val="60000"/>
                  </a:schemeClr>
                </a:solidFill>
                <a:latin typeface="Montserrat SemiBold" pitchFamily="2" charset="77"/>
              </a:defRPr>
            </a:lvl5pPr>
          </a:lstStyle>
          <a:p>
            <a:r>
              <a:rPr dirty="0"/>
              <a:t>Edit subtitle</a:t>
            </a:r>
            <a:endParaRPr lang="en-US" dirty="0"/>
          </a:p>
          <a:p>
            <a:pPr lvl="1"/>
            <a:endParaRPr lang="en-US" dirty="0"/>
          </a:p>
          <a:p>
            <a:pPr lvl="2"/>
            <a:endParaRPr lang="en-US" dirty="0"/>
          </a:p>
          <a:p>
            <a:pPr lvl="3"/>
            <a:endParaRPr lang="en-US" dirty="0"/>
          </a:p>
          <a:p>
            <a:pPr lvl="4"/>
            <a:endParaRPr lang="en-US" dirty="0"/>
          </a:p>
        </p:txBody>
      </p:sp>
      <p:sp>
        <p:nvSpPr>
          <p:cNvPr id="117" name="Straight Connector 2"/>
          <p:cNvSpPr/>
          <p:nvPr/>
        </p:nvSpPr>
        <p:spPr>
          <a:xfrm>
            <a:off x="9245600" y="874993"/>
            <a:ext cx="2844802" cy="2"/>
          </a:xfrm>
          <a:prstGeom prst="line">
            <a:avLst/>
          </a:prstGeom>
          <a:ln w="6350">
            <a:solidFill>
              <a:srgbClr val="FEFFFF"/>
            </a:solidFill>
            <a:prstDash val="sysDot"/>
            <a:miter/>
          </a:ln>
        </p:spPr>
        <p:txBody>
          <a:bodyPr lIns="45718" tIns="45718" rIns="45718" bIns="45718"/>
          <a:lstStyle/>
          <a:p>
            <a:endParaRP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Body Level One…">
            <a:extLst>
              <a:ext uri="{FF2B5EF4-FFF2-40B4-BE49-F238E27FC236}">
                <a16:creationId xmlns:a16="http://schemas.microsoft.com/office/drawing/2014/main" id="{FF76D038-4BC5-2531-B627-A68A9A91E581}"/>
              </a:ext>
            </a:extLst>
          </p:cNvPr>
          <p:cNvSpPr txBox="1">
            <a:spLocks noGrp="1"/>
          </p:cNvSpPr>
          <p:nvPr>
            <p:ph type="body" idx="10"/>
          </p:nvPr>
        </p:nvSpPr>
        <p:spPr>
          <a:xfrm>
            <a:off x="446541" y="228600"/>
            <a:ext cx="8291059" cy="6382512"/>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HIRD RIGHT TITLES">
    <p:spTree>
      <p:nvGrpSpPr>
        <p:cNvPr id="1" name=""/>
        <p:cNvGrpSpPr/>
        <p:nvPr/>
      </p:nvGrpSpPr>
      <p:grpSpPr>
        <a:xfrm>
          <a:off x="0" y="0"/>
          <a:ext cx="0" cy="0"/>
          <a:chOff x="0" y="0"/>
          <a:chExt cx="0" cy="0"/>
        </a:xfrm>
      </p:grpSpPr>
      <p:sp>
        <p:nvSpPr>
          <p:cNvPr id="125" name="Rectangle 3"/>
          <p:cNvSpPr/>
          <p:nvPr/>
        </p:nvSpPr>
        <p:spPr>
          <a:xfrm>
            <a:off x="0" y="0"/>
            <a:ext cx="3048000" cy="6858000"/>
          </a:xfrm>
          <a:prstGeom prst="rect">
            <a:avLst/>
          </a:prstGeom>
          <a:solidFill>
            <a:schemeClr val="accent1"/>
          </a:solidFill>
          <a:ln w="12700">
            <a:miter lim="400000"/>
          </a:ln>
        </p:spPr>
        <p:txBody>
          <a:bodyPr lIns="45718" tIns="45718" rIns="45718" bIns="45718" anchor="ctr"/>
          <a:lstStyle/>
          <a:p>
            <a:pPr algn="ctr">
              <a:defRPr sz="2400">
                <a:solidFill>
                  <a:srgbClr val="FEFFFF"/>
                </a:solidFill>
              </a:defRPr>
            </a:pPr>
            <a:endParaRPr/>
          </a:p>
        </p:txBody>
      </p:sp>
      <p:sp>
        <p:nvSpPr>
          <p:cNvPr id="126" name="Body Level One…"/>
          <p:cNvSpPr txBox="1">
            <a:spLocks noGrp="1"/>
          </p:cNvSpPr>
          <p:nvPr>
            <p:ph type="body" sz="quarter" idx="1" hasCustomPrompt="1"/>
          </p:nvPr>
        </p:nvSpPr>
        <p:spPr>
          <a:xfrm>
            <a:off x="203200" y="5791200"/>
            <a:ext cx="2540000" cy="812800"/>
          </a:xfrm>
          <a:prstGeom prst="rect">
            <a:avLst/>
          </a:prstGeom>
        </p:spPr>
        <p:txBody>
          <a:bodyPr anchor="b"/>
          <a:lstStyle>
            <a:lvl1pPr marL="0" indent="0">
              <a:lnSpc>
                <a:spcPct val="150000"/>
              </a:lnSpc>
              <a:buClrTx/>
              <a:buSzTx/>
              <a:buFontTx/>
              <a:buNone/>
              <a:defRPr sz="900">
                <a:solidFill>
                  <a:srgbClr val="FEFFFF"/>
                </a:solidFill>
                <a:latin typeface="Montserrat ExtraLight"/>
                <a:ea typeface="Montserrat ExtraLight"/>
                <a:cs typeface="Montserrat ExtraLight"/>
                <a:sym typeface="Montserrat ExtraLight"/>
              </a:defRPr>
            </a:lvl1pPr>
            <a:lvl2pPr marL="0" indent="0">
              <a:lnSpc>
                <a:spcPct val="150000"/>
              </a:lnSpc>
              <a:buClrTx/>
              <a:buSzTx/>
              <a:buFontTx/>
              <a:buNone/>
              <a:defRPr sz="900">
                <a:solidFill>
                  <a:srgbClr val="FEFFFF"/>
                </a:solidFill>
                <a:latin typeface="Montserrat ExtraLight"/>
                <a:ea typeface="Montserrat ExtraLight"/>
                <a:cs typeface="Montserrat ExtraLight"/>
                <a:sym typeface="Montserrat ExtraLight"/>
              </a:defRPr>
            </a:lvl2pPr>
            <a:lvl3pPr marL="0" indent="0">
              <a:lnSpc>
                <a:spcPct val="150000"/>
              </a:lnSpc>
              <a:buClrTx/>
              <a:buSzTx/>
              <a:buFontTx/>
              <a:buNone/>
              <a:defRPr sz="900">
                <a:solidFill>
                  <a:srgbClr val="FEFFFF"/>
                </a:solidFill>
                <a:latin typeface="Montserrat ExtraLight"/>
                <a:ea typeface="Montserrat ExtraLight"/>
                <a:cs typeface="Montserrat ExtraLight"/>
                <a:sym typeface="Montserrat ExtraLight"/>
              </a:defRPr>
            </a:lvl3pPr>
            <a:lvl4pPr marL="0" indent="0">
              <a:lnSpc>
                <a:spcPct val="150000"/>
              </a:lnSpc>
              <a:buClrTx/>
              <a:buSzTx/>
              <a:buFontTx/>
              <a:buNone/>
              <a:defRPr sz="900">
                <a:solidFill>
                  <a:srgbClr val="FEFFFF"/>
                </a:solidFill>
                <a:latin typeface="Montserrat ExtraLight"/>
                <a:ea typeface="Montserrat ExtraLight"/>
                <a:cs typeface="Montserrat ExtraLight"/>
                <a:sym typeface="Montserrat ExtraLight"/>
              </a:defRPr>
            </a:lvl4pPr>
            <a:lvl5pPr marL="0" indent="0">
              <a:lnSpc>
                <a:spcPct val="150000"/>
              </a:lnSpc>
              <a:buClrTx/>
              <a:buSzTx/>
              <a:buFontTx/>
              <a:buNone/>
              <a:defRPr sz="900">
                <a:solidFill>
                  <a:srgbClr val="FEFFFF"/>
                </a:solidFill>
                <a:latin typeface="Montserrat ExtraLight"/>
                <a:ea typeface="Montserrat ExtraLight"/>
                <a:cs typeface="Montserrat ExtraLight"/>
                <a:sym typeface="Montserrat ExtraLight"/>
              </a:defRPr>
            </a:lvl5pPr>
          </a:lstStyle>
          <a:p>
            <a:r>
              <a:t>Click to edit master caption style</a:t>
            </a:r>
          </a:p>
          <a:p>
            <a:pPr lvl="1"/>
            <a:endParaRPr/>
          </a:p>
          <a:p>
            <a:pPr lvl="2"/>
            <a:endParaRPr/>
          </a:p>
          <a:p>
            <a:pPr lvl="3"/>
            <a:endParaRPr/>
          </a:p>
          <a:p>
            <a:pPr lvl="4"/>
            <a:endParaRPr/>
          </a:p>
        </p:txBody>
      </p:sp>
      <p:sp>
        <p:nvSpPr>
          <p:cNvPr id="127" name="CLICK TO EDIT MASTER TITLE"/>
          <p:cNvSpPr txBox="1">
            <a:spLocks noGrp="1"/>
          </p:cNvSpPr>
          <p:nvPr>
            <p:ph type="title" hasCustomPrompt="1"/>
          </p:nvPr>
        </p:nvSpPr>
        <p:spPr>
          <a:xfrm>
            <a:off x="203200" y="228600"/>
            <a:ext cx="2641600" cy="646395"/>
          </a:xfrm>
          <a:prstGeom prst="rect">
            <a:avLst/>
          </a:prstGeom>
        </p:spPr>
        <p:txBody>
          <a:bodyPr/>
          <a:lstStyle>
            <a:lvl1pPr>
              <a:lnSpc>
                <a:spcPct val="100000"/>
              </a:lnSpc>
              <a:defRPr sz="1600">
                <a:solidFill>
                  <a:srgbClr val="FEFFFF"/>
                </a:solidFill>
                <a:latin typeface="+mj-lt"/>
                <a:ea typeface="+mj-ea"/>
                <a:cs typeface="+mj-cs"/>
                <a:sym typeface="Montserrat"/>
              </a:defRPr>
            </a:lvl1pPr>
          </a:lstStyle>
          <a:p>
            <a:r>
              <a:t>CLICK TO EDIT MASTER TITLE</a:t>
            </a:r>
          </a:p>
        </p:txBody>
      </p:sp>
      <p:sp>
        <p:nvSpPr>
          <p:cNvPr id="128" name="Text Placeholder 9"/>
          <p:cNvSpPr>
            <a:spLocks noGrp="1"/>
          </p:cNvSpPr>
          <p:nvPr>
            <p:ph type="body" sz="quarter" idx="21" hasCustomPrompt="1"/>
          </p:nvPr>
        </p:nvSpPr>
        <p:spPr>
          <a:xfrm>
            <a:off x="203200" y="1103593"/>
            <a:ext cx="2641600" cy="2133601"/>
          </a:xfrm>
          <a:prstGeom prst="rect">
            <a:avLst/>
          </a:prstGeom>
        </p:spPr>
        <p:txBody>
          <a:bodyPr>
            <a:normAutofit/>
          </a:bodyPr>
          <a:lstStyle>
            <a:lvl1pPr marL="0" marR="0" indent="0" algn="l" defTabSz="914377" rtl="0" latinLnBrk="0">
              <a:lnSpc>
                <a:spcPct val="130000"/>
              </a:lnSpc>
              <a:spcBef>
                <a:spcPts val="0"/>
              </a:spcBef>
              <a:spcAft>
                <a:spcPts val="1200"/>
              </a:spcAft>
              <a:buClrTx/>
              <a:buSzTx/>
              <a:buFontTx/>
              <a:buNone/>
              <a:tabLst/>
              <a:defRPr sz="1400" b="1" i="1" u="none" strike="noStrike" cap="none" spc="100" baseline="0" dirty="0">
                <a:solidFill>
                  <a:schemeClr val="accent4">
                    <a:lumMod val="20000"/>
                    <a:lumOff val="80000"/>
                  </a:schemeClr>
                </a:solidFill>
                <a:uFillTx/>
                <a:latin typeface="Montserrat SemiBold" pitchFamily="2" charset="77"/>
                <a:ea typeface="+mj-ea"/>
                <a:cs typeface="+mj-cs"/>
                <a:sym typeface="Montserrat"/>
              </a:defRPr>
            </a:lvl1pPr>
          </a:lstStyle>
          <a:p>
            <a:r>
              <a:rPr dirty="0"/>
              <a:t>Edit subtitle</a:t>
            </a:r>
          </a:p>
        </p:txBody>
      </p:sp>
      <p:sp>
        <p:nvSpPr>
          <p:cNvPr id="129" name="Straight Connector 9"/>
          <p:cNvSpPr/>
          <p:nvPr/>
        </p:nvSpPr>
        <p:spPr>
          <a:xfrm>
            <a:off x="73886" y="874993"/>
            <a:ext cx="2844803" cy="2"/>
          </a:xfrm>
          <a:prstGeom prst="line">
            <a:avLst/>
          </a:prstGeom>
          <a:ln w="6350">
            <a:solidFill>
              <a:srgbClr val="FEFFFF"/>
            </a:solidFill>
            <a:prstDash val="sysDot"/>
            <a:miter/>
          </a:ln>
        </p:spPr>
        <p:txBody>
          <a:bodyPr lIns="45718" tIns="45718" rIns="45718" bIns="45718"/>
          <a:lstStyle/>
          <a:p>
            <a:endParaRP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Body Level One…">
            <a:extLst>
              <a:ext uri="{FF2B5EF4-FFF2-40B4-BE49-F238E27FC236}">
                <a16:creationId xmlns:a16="http://schemas.microsoft.com/office/drawing/2014/main" id="{208AA55E-5BA0-113D-FF01-52051388FBE2}"/>
              </a:ext>
            </a:extLst>
          </p:cNvPr>
          <p:cNvSpPr txBox="1">
            <a:spLocks noGrp="1"/>
          </p:cNvSpPr>
          <p:nvPr>
            <p:ph type="body" idx="10"/>
          </p:nvPr>
        </p:nvSpPr>
        <p:spPr>
          <a:xfrm>
            <a:off x="3445773" y="228600"/>
            <a:ext cx="8291059" cy="6382512"/>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IRD RIGHT TITLES 0">
    <p:spTree>
      <p:nvGrpSpPr>
        <p:cNvPr id="1" name=""/>
        <p:cNvGrpSpPr/>
        <p:nvPr/>
      </p:nvGrpSpPr>
      <p:grpSpPr>
        <a:xfrm>
          <a:off x="0" y="0"/>
          <a:ext cx="0" cy="0"/>
          <a:chOff x="0" y="0"/>
          <a:chExt cx="0" cy="0"/>
        </a:xfrm>
      </p:grpSpPr>
      <p:sp>
        <p:nvSpPr>
          <p:cNvPr id="137" name="Rectangle 3"/>
          <p:cNvSpPr/>
          <p:nvPr/>
        </p:nvSpPr>
        <p:spPr>
          <a:xfrm>
            <a:off x="0" y="0"/>
            <a:ext cx="3048000" cy="6858000"/>
          </a:xfrm>
          <a:prstGeom prst="rect">
            <a:avLst/>
          </a:prstGeom>
          <a:solidFill>
            <a:schemeClr val="accent1"/>
          </a:solidFill>
          <a:ln w="12700">
            <a:miter lim="400000"/>
          </a:ln>
        </p:spPr>
        <p:txBody>
          <a:bodyPr lIns="45718" tIns="45718" rIns="45718" bIns="45718" anchor="ctr"/>
          <a:lstStyle/>
          <a:p>
            <a:pPr algn="ctr">
              <a:defRPr sz="2400">
                <a:solidFill>
                  <a:srgbClr val="FEFFFF"/>
                </a:solidFill>
              </a:defRPr>
            </a:pPr>
            <a:endParaRPr/>
          </a:p>
        </p:txBody>
      </p:sp>
      <p:sp>
        <p:nvSpPr>
          <p:cNvPr id="138" name="Body Level One…"/>
          <p:cNvSpPr txBox="1">
            <a:spLocks noGrp="1"/>
          </p:cNvSpPr>
          <p:nvPr>
            <p:ph type="body" sz="quarter" idx="1" hasCustomPrompt="1"/>
          </p:nvPr>
        </p:nvSpPr>
        <p:spPr>
          <a:xfrm>
            <a:off x="203200" y="5791200"/>
            <a:ext cx="2540000" cy="812800"/>
          </a:xfrm>
          <a:prstGeom prst="rect">
            <a:avLst/>
          </a:prstGeom>
        </p:spPr>
        <p:txBody>
          <a:bodyPr anchor="b"/>
          <a:lstStyle>
            <a:lvl1pPr marL="0" indent="0">
              <a:lnSpc>
                <a:spcPct val="150000"/>
              </a:lnSpc>
              <a:buClrTx/>
              <a:buSzTx/>
              <a:buFontTx/>
              <a:buNone/>
              <a:defRPr sz="900">
                <a:solidFill>
                  <a:srgbClr val="FEFFFF"/>
                </a:solidFill>
                <a:latin typeface="Montserrat ExtraLight"/>
                <a:ea typeface="Montserrat ExtraLight"/>
                <a:cs typeface="Montserrat ExtraLight"/>
                <a:sym typeface="Montserrat ExtraLight"/>
              </a:defRPr>
            </a:lvl1pPr>
            <a:lvl2pPr marL="0" indent="0">
              <a:lnSpc>
                <a:spcPct val="150000"/>
              </a:lnSpc>
              <a:buClrTx/>
              <a:buSzTx/>
              <a:buFontTx/>
              <a:buNone/>
              <a:defRPr sz="900">
                <a:solidFill>
                  <a:srgbClr val="FEFFFF"/>
                </a:solidFill>
                <a:latin typeface="Montserrat ExtraLight"/>
                <a:ea typeface="Montserrat ExtraLight"/>
                <a:cs typeface="Montserrat ExtraLight"/>
                <a:sym typeface="Montserrat ExtraLight"/>
              </a:defRPr>
            </a:lvl2pPr>
            <a:lvl3pPr marL="0" indent="0">
              <a:lnSpc>
                <a:spcPct val="150000"/>
              </a:lnSpc>
              <a:buClrTx/>
              <a:buSzTx/>
              <a:buFontTx/>
              <a:buNone/>
              <a:defRPr sz="900">
                <a:solidFill>
                  <a:srgbClr val="FEFFFF"/>
                </a:solidFill>
                <a:latin typeface="Montserrat ExtraLight"/>
                <a:ea typeface="Montserrat ExtraLight"/>
                <a:cs typeface="Montserrat ExtraLight"/>
                <a:sym typeface="Montserrat ExtraLight"/>
              </a:defRPr>
            </a:lvl3pPr>
            <a:lvl4pPr marL="0" indent="0">
              <a:lnSpc>
                <a:spcPct val="150000"/>
              </a:lnSpc>
              <a:buClrTx/>
              <a:buSzTx/>
              <a:buFontTx/>
              <a:buNone/>
              <a:defRPr sz="900">
                <a:solidFill>
                  <a:srgbClr val="FEFFFF"/>
                </a:solidFill>
                <a:latin typeface="Montserrat ExtraLight"/>
                <a:ea typeface="Montserrat ExtraLight"/>
                <a:cs typeface="Montserrat ExtraLight"/>
                <a:sym typeface="Montserrat ExtraLight"/>
              </a:defRPr>
            </a:lvl4pPr>
            <a:lvl5pPr marL="0" indent="0">
              <a:lnSpc>
                <a:spcPct val="150000"/>
              </a:lnSpc>
              <a:buClrTx/>
              <a:buSzTx/>
              <a:buFontTx/>
              <a:buNone/>
              <a:defRPr sz="900">
                <a:solidFill>
                  <a:srgbClr val="FEFFFF"/>
                </a:solidFill>
                <a:latin typeface="Montserrat ExtraLight"/>
                <a:ea typeface="Montserrat ExtraLight"/>
                <a:cs typeface="Montserrat ExtraLight"/>
                <a:sym typeface="Montserrat ExtraLight"/>
              </a:defRPr>
            </a:lvl5pPr>
          </a:lstStyle>
          <a:p>
            <a:r>
              <a:t>Click to edit master caption style</a:t>
            </a:r>
          </a:p>
          <a:p>
            <a:pPr lvl="1"/>
            <a:endParaRPr/>
          </a:p>
          <a:p>
            <a:pPr lvl="2"/>
            <a:endParaRPr/>
          </a:p>
          <a:p>
            <a:pPr lvl="3"/>
            <a:endParaRPr/>
          </a:p>
          <a:p>
            <a:pPr lvl="4"/>
            <a:endParaRPr/>
          </a:p>
        </p:txBody>
      </p:sp>
      <p:sp>
        <p:nvSpPr>
          <p:cNvPr id="139" name="CLICK TO EDIT MASTER TITLE"/>
          <p:cNvSpPr txBox="1">
            <a:spLocks noGrp="1"/>
          </p:cNvSpPr>
          <p:nvPr>
            <p:ph type="title" hasCustomPrompt="1"/>
          </p:nvPr>
        </p:nvSpPr>
        <p:spPr>
          <a:xfrm>
            <a:off x="203200" y="228600"/>
            <a:ext cx="2641600" cy="646395"/>
          </a:xfrm>
          <a:prstGeom prst="rect">
            <a:avLst/>
          </a:prstGeom>
        </p:spPr>
        <p:txBody>
          <a:bodyPr/>
          <a:lstStyle>
            <a:lvl1pPr>
              <a:lnSpc>
                <a:spcPct val="100000"/>
              </a:lnSpc>
              <a:defRPr sz="1600">
                <a:solidFill>
                  <a:srgbClr val="FEFFFF"/>
                </a:solidFill>
                <a:latin typeface="+mj-lt"/>
                <a:ea typeface="+mj-ea"/>
                <a:cs typeface="+mj-cs"/>
                <a:sym typeface="Montserrat"/>
              </a:defRPr>
            </a:lvl1pPr>
          </a:lstStyle>
          <a:p>
            <a:r>
              <a:t>CLICK TO EDIT MASTER TITLE</a:t>
            </a:r>
          </a:p>
        </p:txBody>
      </p:sp>
      <p:sp>
        <p:nvSpPr>
          <p:cNvPr id="140" name="Text Placeholder 9"/>
          <p:cNvSpPr>
            <a:spLocks noGrp="1"/>
          </p:cNvSpPr>
          <p:nvPr>
            <p:ph type="body" sz="quarter" idx="21" hasCustomPrompt="1"/>
          </p:nvPr>
        </p:nvSpPr>
        <p:spPr>
          <a:xfrm>
            <a:off x="203200" y="1103593"/>
            <a:ext cx="2641600" cy="2133601"/>
          </a:xfrm>
          <a:prstGeom prst="rect">
            <a:avLst/>
          </a:prstGeom>
        </p:spPr>
        <p:txBody>
          <a:bodyPr>
            <a:normAutofit/>
          </a:bodyPr>
          <a:lstStyle>
            <a:lvl1pPr marL="0" marR="0" indent="0" algn="l" defTabSz="914377" rtl="0" latinLnBrk="0">
              <a:lnSpc>
                <a:spcPct val="130000"/>
              </a:lnSpc>
              <a:spcBef>
                <a:spcPts val="0"/>
              </a:spcBef>
              <a:spcAft>
                <a:spcPts val="1200"/>
              </a:spcAft>
              <a:buClrTx/>
              <a:buSzTx/>
              <a:buFontTx/>
              <a:buNone/>
              <a:tabLst/>
              <a:defRPr sz="1400" b="1" i="1" u="none" strike="noStrike" cap="none" spc="100" baseline="0" dirty="0">
                <a:solidFill>
                  <a:schemeClr val="accent4">
                    <a:lumMod val="40000"/>
                    <a:lumOff val="60000"/>
                  </a:schemeClr>
                </a:solidFill>
                <a:uFillTx/>
                <a:latin typeface="Montserrat SemiBold" pitchFamily="2" charset="77"/>
                <a:ea typeface="+mj-ea"/>
                <a:cs typeface="+mj-cs"/>
                <a:sym typeface="Montserrat"/>
              </a:defRPr>
            </a:lvl1pPr>
          </a:lstStyle>
          <a:p>
            <a:r>
              <a:rPr dirty="0"/>
              <a:t>Edit subtitle</a:t>
            </a:r>
          </a:p>
        </p:txBody>
      </p:sp>
      <p:sp>
        <p:nvSpPr>
          <p:cNvPr id="141" name="Straight Connector 9"/>
          <p:cNvSpPr/>
          <p:nvPr/>
        </p:nvSpPr>
        <p:spPr>
          <a:xfrm>
            <a:off x="73886" y="874993"/>
            <a:ext cx="2844803" cy="2"/>
          </a:xfrm>
          <a:prstGeom prst="line">
            <a:avLst/>
          </a:prstGeom>
          <a:ln w="6350">
            <a:solidFill>
              <a:srgbClr val="FEFFFF"/>
            </a:solidFill>
            <a:prstDash val="sysDot"/>
            <a:miter/>
          </a:ln>
        </p:spPr>
        <p:txBody>
          <a:bodyPr lIns="45718" tIns="45718" rIns="45718" bIns="45718"/>
          <a:lstStyle/>
          <a:p>
            <a:endParaRPr/>
          </a:p>
        </p:txBody>
      </p:sp>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Body Level One…">
            <a:extLst>
              <a:ext uri="{FF2B5EF4-FFF2-40B4-BE49-F238E27FC236}">
                <a16:creationId xmlns:a16="http://schemas.microsoft.com/office/drawing/2014/main" id="{8216D706-526F-9245-32D8-72BF12309E1A}"/>
              </a:ext>
            </a:extLst>
          </p:cNvPr>
          <p:cNvSpPr txBox="1">
            <a:spLocks noGrp="1"/>
          </p:cNvSpPr>
          <p:nvPr>
            <p:ph type="body" idx="10"/>
          </p:nvPr>
        </p:nvSpPr>
        <p:spPr>
          <a:xfrm>
            <a:off x="3445773" y="228600"/>
            <a:ext cx="8291059" cy="6382512"/>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OTTOM TITLE">
    <p:spTree>
      <p:nvGrpSpPr>
        <p:cNvPr id="1" name=""/>
        <p:cNvGrpSpPr/>
        <p:nvPr/>
      </p:nvGrpSpPr>
      <p:grpSpPr>
        <a:xfrm>
          <a:off x="0" y="0"/>
          <a:ext cx="0" cy="0"/>
          <a:chOff x="0" y="0"/>
          <a:chExt cx="0" cy="0"/>
        </a:xfrm>
      </p:grpSpPr>
      <p:sp>
        <p:nvSpPr>
          <p:cNvPr id="149" name="Rectangle 2"/>
          <p:cNvSpPr/>
          <p:nvPr/>
        </p:nvSpPr>
        <p:spPr>
          <a:xfrm>
            <a:off x="0" y="0"/>
            <a:ext cx="12192000" cy="6858000"/>
          </a:xfrm>
          <a:prstGeom prst="rect">
            <a:avLst/>
          </a:prstGeom>
          <a:solidFill>
            <a:srgbClr val="FEFFFF"/>
          </a:solidFill>
          <a:ln w="76200">
            <a:solidFill>
              <a:schemeClr val="accent3"/>
            </a:solidFill>
            <a:miter/>
          </a:ln>
        </p:spPr>
        <p:txBody>
          <a:bodyPr lIns="45718" tIns="45718" rIns="45718" bIns="45718" anchor="ctr"/>
          <a:lstStyle/>
          <a:p>
            <a:pPr algn="ctr">
              <a:defRPr sz="2400">
                <a:solidFill>
                  <a:srgbClr val="FEFFFF"/>
                </a:solidFill>
              </a:defRPr>
            </a:pPr>
            <a:endParaRPr/>
          </a:p>
        </p:txBody>
      </p:sp>
      <p:sp>
        <p:nvSpPr>
          <p:cNvPr id="150" name="Rectangle 3"/>
          <p:cNvSpPr/>
          <p:nvPr/>
        </p:nvSpPr>
        <p:spPr>
          <a:xfrm>
            <a:off x="0" y="5754406"/>
            <a:ext cx="12192000" cy="1103596"/>
          </a:xfrm>
          <a:prstGeom prst="rect">
            <a:avLst/>
          </a:prstGeom>
          <a:solidFill>
            <a:schemeClr val="accent3"/>
          </a:solidFill>
          <a:ln w="12700">
            <a:miter lim="400000"/>
          </a:ln>
        </p:spPr>
        <p:txBody>
          <a:bodyPr lIns="45718" tIns="45718" rIns="45718" bIns="45718" anchor="ctr"/>
          <a:lstStyle/>
          <a:p>
            <a:pPr algn="ctr">
              <a:defRPr sz="2400">
                <a:solidFill>
                  <a:srgbClr val="FEFFFF"/>
                </a:solidFill>
              </a:defRPr>
            </a:pPr>
            <a:endParaRPr/>
          </a:p>
        </p:txBody>
      </p:sp>
      <p:sp>
        <p:nvSpPr>
          <p:cNvPr id="151" name="CLICK TO EDIT MASTER TITLE"/>
          <p:cNvSpPr txBox="1">
            <a:spLocks noGrp="1"/>
          </p:cNvSpPr>
          <p:nvPr>
            <p:ph type="title" hasCustomPrompt="1"/>
          </p:nvPr>
        </p:nvSpPr>
        <p:spPr>
          <a:xfrm>
            <a:off x="406400" y="5983006"/>
            <a:ext cx="8128000" cy="646396"/>
          </a:xfrm>
          <a:prstGeom prst="rect">
            <a:avLst/>
          </a:prstGeom>
        </p:spPr>
        <p:txBody>
          <a:bodyPr anchor="ctr"/>
          <a:lstStyle>
            <a:lvl1pPr>
              <a:lnSpc>
                <a:spcPct val="100000"/>
              </a:lnSpc>
              <a:defRPr sz="2400">
                <a:solidFill>
                  <a:srgbClr val="FEFFFF"/>
                </a:solidFill>
                <a:latin typeface="+mj-lt"/>
                <a:ea typeface="+mj-ea"/>
                <a:cs typeface="+mj-cs"/>
                <a:sym typeface="Montserrat"/>
              </a:defRPr>
            </a:lvl1pPr>
          </a:lstStyle>
          <a:p>
            <a:r>
              <a:t>CLICK TO EDIT MASTER TITLE</a:t>
            </a:r>
          </a:p>
        </p:txBody>
      </p:sp>
      <p:sp>
        <p:nvSpPr>
          <p:cNvPr id="152" name="Body Level One…"/>
          <p:cNvSpPr txBox="1">
            <a:spLocks noGrp="1"/>
          </p:cNvSpPr>
          <p:nvPr>
            <p:ph type="body" idx="1"/>
          </p:nvPr>
        </p:nvSpPr>
        <p:spPr>
          <a:xfrm>
            <a:off x="406399" y="435834"/>
            <a:ext cx="11269785" cy="499976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OTTOM TITLE 0">
    <p:spTree>
      <p:nvGrpSpPr>
        <p:cNvPr id="1" name=""/>
        <p:cNvGrpSpPr/>
        <p:nvPr/>
      </p:nvGrpSpPr>
      <p:grpSpPr>
        <a:xfrm>
          <a:off x="0" y="0"/>
          <a:ext cx="0" cy="0"/>
          <a:chOff x="0" y="0"/>
          <a:chExt cx="0" cy="0"/>
        </a:xfrm>
      </p:grpSpPr>
      <p:sp>
        <p:nvSpPr>
          <p:cNvPr id="160" name="Rectangle 2"/>
          <p:cNvSpPr/>
          <p:nvPr/>
        </p:nvSpPr>
        <p:spPr>
          <a:xfrm>
            <a:off x="0" y="0"/>
            <a:ext cx="12192000" cy="6858000"/>
          </a:xfrm>
          <a:prstGeom prst="rect">
            <a:avLst/>
          </a:prstGeom>
          <a:solidFill>
            <a:srgbClr val="FEFFFF"/>
          </a:solidFill>
          <a:ln w="76200">
            <a:solidFill>
              <a:schemeClr val="accent3"/>
            </a:solidFill>
            <a:miter/>
          </a:ln>
        </p:spPr>
        <p:txBody>
          <a:bodyPr lIns="45718" tIns="45718" rIns="45718" bIns="45718" anchor="ctr"/>
          <a:lstStyle/>
          <a:p>
            <a:pPr algn="ctr">
              <a:defRPr sz="2400">
                <a:solidFill>
                  <a:srgbClr val="FEFFFF"/>
                </a:solidFill>
              </a:defRPr>
            </a:pPr>
            <a:endParaRPr/>
          </a:p>
        </p:txBody>
      </p:sp>
      <p:sp>
        <p:nvSpPr>
          <p:cNvPr id="161" name="Rectangle 3"/>
          <p:cNvSpPr/>
          <p:nvPr/>
        </p:nvSpPr>
        <p:spPr>
          <a:xfrm>
            <a:off x="0" y="5754406"/>
            <a:ext cx="12192000" cy="1103596"/>
          </a:xfrm>
          <a:prstGeom prst="rect">
            <a:avLst/>
          </a:prstGeom>
          <a:solidFill>
            <a:schemeClr val="accent3"/>
          </a:solidFill>
          <a:ln w="12700">
            <a:miter lim="400000"/>
          </a:ln>
        </p:spPr>
        <p:txBody>
          <a:bodyPr lIns="45718" tIns="45718" rIns="45718" bIns="45718" anchor="ctr"/>
          <a:lstStyle/>
          <a:p>
            <a:pPr algn="ctr">
              <a:defRPr sz="2400">
                <a:solidFill>
                  <a:srgbClr val="FEFFFF"/>
                </a:solidFill>
              </a:defRPr>
            </a:pPr>
            <a:endParaRPr/>
          </a:p>
        </p:txBody>
      </p:sp>
      <p:sp>
        <p:nvSpPr>
          <p:cNvPr id="162" name="CLICK TO EDIT MASTER TITLE"/>
          <p:cNvSpPr txBox="1">
            <a:spLocks noGrp="1"/>
          </p:cNvSpPr>
          <p:nvPr>
            <p:ph type="title" hasCustomPrompt="1"/>
          </p:nvPr>
        </p:nvSpPr>
        <p:spPr>
          <a:xfrm>
            <a:off x="406400" y="5983006"/>
            <a:ext cx="8128000" cy="646396"/>
          </a:xfrm>
          <a:prstGeom prst="rect">
            <a:avLst/>
          </a:prstGeom>
        </p:spPr>
        <p:txBody>
          <a:bodyPr anchor="ctr"/>
          <a:lstStyle>
            <a:lvl1pPr>
              <a:lnSpc>
                <a:spcPct val="100000"/>
              </a:lnSpc>
              <a:defRPr sz="2400">
                <a:solidFill>
                  <a:srgbClr val="FEFFFF"/>
                </a:solidFill>
                <a:latin typeface="+mj-lt"/>
                <a:ea typeface="+mj-ea"/>
                <a:cs typeface="+mj-cs"/>
                <a:sym typeface="Montserrat"/>
              </a:defRPr>
            </a:lvl1pPr>
          </a:lstStyle>
          <a:p>
            <a:r>
              <a:t>CLICK TO EDIT MASTER TITLE</a:t>
            </a:r>
          </a:p>
        </p:txBody>
      </p:sp>
      <p:sp>
        <p:nvSpPr>
          <p:cNvPr id="163" name="Body Level One…"/>
          <p:cNvSpPr txBox="1">
            <a:spLocks noGrp="1"/>
          </p:cNvSpPr>
          <p:nvPr>
            <p:ph type="body" idx="1"/>
          </p:nvPr>
        </p:nvSpPr>
        <p:spPr>
          <a:xfrm>
            <a:off x="406399" y="435834"/>
            <a:ext cx="11269785" cy="499976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OTTOM with SUBTITLE">
    <p:spTree>
      <p:nvGrpSpPr>
        <p:cNvPr id="1" name=""/>
        <p:cNvGrpSpPr/>
        <p:nvPr/>
      </p:nvGrpSpPr>
      <p:grpSpPr>
        <a:xfrm>
          <a:off x="0" y="0"/>
          <a:ext cx="0" cy="0"/>
          <a:chOff x="0" y="0"/>
          <a:chExt cx="0" cy="0"/>
        </a:xfrm>
      </p:grpSpPr>
      <p:sp>
        <p:nvSpPr>
          <p:cNvPr id="171" name="Rectangle 2"/>
          <p:cNvSpPr/>
          <p:nvPr/>
        </p:nvSpPr>
        <p:spPr>
          <a:xfrm>
            <a:off x="0" y="0"/>
            <a:ext cx="12192000" cy="6858000"/>
          </a:xfrm>
          <a:prstGeom prst="rect">
            <a:avLst/>
          </a:prstGeom>
          <a:solidFill>
            <a:srgbClr val="FEFFFF"/>
          </a:solidFill>
          <a:ln w="76200">
            <a:solidFill>
              <a:schemeClr val="accent3"/>
            </a:solidFill>
            <a:miter/>
          </a:ln>
        </p:spPr>
        <p:txBody>
          <a:bodyPr lIns="45718" tIns="45718" rIns="45718" bIns="45718" anchor="ctr"/>
          <a:lstStyle/>
          <a:p>
            <a:pPr algn="ctr">
              <a:defRPr sz="2400">
                <a:solidFill>
                  <a:srgbClr val="FEFFFF"/>
                </a:solidFill>
              </a:defRPr>
            </a:pPr>
            <a:endParaRPr/>
          </a:p>
        </p:txBody>
      </p:sp>
      <p:sp>
        <p:nvSpPr>
          <p:cNvPr id="172" name="Rectangle 3"/>
          <p:cNvSpPr/>
          <p:nvPr/>
        </p:nvSpPr>
        <p:spPr>
          <a:xfrm>
            <a:off x="0" y="5754406"/>
            <a:ext cx="12192000" cy="1103596"/>
          </a:xfrm>
          <a:prstGeom prst="rect">
            <a:avLst/>
          </a:prstGeom>
          <a:solidFill>
            <a:schemeClr val="accent3"/>
          </a:solidFill>
          <a:ln w="12700">
            <a:miter lim="400000"/>
          </a:ln>
        </p:spPr>
        <p:txBody>
          <a:bodyPr lIns="45718" tIns="45718" rIns="45718" bIns="45718" anchor="ctr"/>
          <a:lstStyle/>
          <a:p>
            <a:pPr algn="ctr">
              <a:defRPr sz="2400">
                <a:solidFill>
                  <a:srgbClr val="FEFFFF"/>
                </a:solidFill>
              </a:defRPr>
            </a:pPr>
            <a:endParaRPr/>
          </a:p>
        </p:txBody>
      </p:sp>
      <p:sp>
        <p:nvSpPr>
          <p:cNvPr id="173" name="CLICK TO EDIT MASTER TITLE"/>
          <p:cNvSpPr txBox="1">
            <a:spLocks noGrp="1"/>
          </p:cNvSpPr>
          <p:nvPr>
            <p:ph type="title" hasCustomPrompt="1"/>
          </p:nvPr>
        </p:nvSpPr>
        <p:spPr>
          <a:xfrm>
            <a:off x="406400" y="5983006"/>
            <a:ext cx="8128000" cy="646396"/>
          </a:xfrm>
          <a:prstGeom prst="rect">
            <a:avLst/>
          </a:prstGeom>
        </p:spPr>
        <p:txBody>
          <a:bodyPr anchor="ctr"/>
          <a:lstStyle>
            <a:lvl1pPr>
              <a:lnSpc>
                <a:spcPct val="100000"/>
              </a:lnSpc>
              <a:defRPr sz="2400" b="1">
                <a:solidFill>
                  <a:srgbClr val="FEFFFF"/>
                </a:solidFill>
                <a:latin typeface="Montserrat Black"/>
                <a:ea typeface="Montserrat Black"/>
                <a:cs typeface="Montserrat Black"/>
                <a:sym typeface="Montserrat Black"/>
              </a:defRPr>
            </a:lvl1pPr>
          </a:lstStyle>
          <a:p>
            <a:r>
              <a:t>CLICK TO EDIT MASTER TITLE</a:t>
            </a:r>
          </a:p>
        </p:txBody>
      </p:sp>
      <p:sp>
        <p:nvSpPr>
          <p:cNvPr id="174" name="Body Level One…"/>
          <p:cNvSpPr txBox="1">
            <a:spLocks noGrp="1"/>
          </p:cNvSpPr>
          <p:nvPr>
            <p:ph type="body" sz="quarter" idx="1" hasCustomPrompt="1"/>
          </p:nvPr>
        </p:nvSpPr>
        <p:spPr>
          <a:xfrm>
            <a:off x="9245600" y="5983004"/>
            <a:ext cx="2540000" cy="646397"/>
          </a:xfrm>
          <a:prstGeom prst="rect">
            <a:avLst/>
          </a:prstGeom>
        </p:spPr>
        <p:txBody>
          <a:bodyPr anchor="ctr"/>
          <a:lstStyle>
            <a:lvl1pPr marL="0" indent="0" algn="r">
              <a:lnSpc>
                <a:spcPct val="150000"/>
              </a:lnSpc>
              <a:buClrTx/>
              <a:buSzTx/>
              <a:buFontTx/>
              <a:buNone/>
              <a:defRPr sz="1000">
                <a:solidFill>
                  <a:srgbClr val="FEFFFF"/>
                </a:solidFill>
              </a:defRPr>
            </a:lvl1pPr>
            <a:lvl2pPr marL="0" indent="0" algn="r">
              <a:lnSpc>
                <a:spcPct val="150000"/>
              </a:lnSpc>
              <a:buClrTx/>
              <a:buSzTx/>
              <a:buFontTx/>
              <a:buNone/>
              <a:defRPr sz="1000">
                <a:solidFill>
                  <a:srgbClr val="FEFFFF"/>
                </a:solidFill>
              </a:defRPr>
            </a:lvl2pPr>
            <a:lvl3pPr marL="0" indent="0" algn="r">
              <a:lnSpc>
                <a:spcPct val="150000"/>
              </a:lnSpc>
              <a:buClrTx/>
              <a:buSzTx/>
              <a:buFontTx/>
              <a:buNone/>
              <a:defRPr sz="1000">
                <a:solidFill>
                  <a:srgbClr val="FEFFFF"/>
                </a:solidFill>
              </a:defRPr>
            </a:lvl3pPr>
            <a:lvl4pPr marL="0" indent="0" algn="r">
              <a:lnSpc>
                <a:spcPct val="150000"/>
              </a:lnSpc>
              <a:buClrTx/>
              <a:buSzTx/>
              <a:buFontTx/>
              <a:buNone/>
              <a:defRPr sz="1000">
                <a:solidFill>
                  <a:srgbClr val="FEFFFF"/>
                </a:solidFill>
              </a:defRPr>
            </a:lvl4pPr>
            <a:lvl5pPr marL="0" indent="0" algn="r">
              <a:lnSpc>
                <a:spcPct val="150000"/>
              </a:lnSpc>
              <a:buClrTx/>
              <a:buSzTx/>
              <a:buFontTx/>
              <a:buNone/>
              <a:defRPr sz="1000">
                <a:solidFill>
                  <a:srgbClr val="FEFFFF"/>
                </a:solidFill>
              </a:defRPr>
            </a:lvl5pPr>
          </a:lstStyle>
          <a:p>
            <a:r>
              <a:t>Click to edit master caption style</a:t>
            </a:r>
          </a:p>
          <a:p>
            <a:pPr lvl="1"/>
            <a:endParaRPr/>
          </a:p>
          <a:p>
            <a:pPr lvl="2"/>
            <a:endParaRPr/>
          </a:p>
          <a:p>
            <a:pPr lvl="3"/>
            <a:endParaRPr/>
          </a:p>
          <a:p>
            <a:pPr lvl="4"/>
            <a:endParaRPr/>
          </a:p>
        </p:txBody>
      </p:sp>
      <p:sp>
        <p:nvSpPr>
          <p:cNvPr id="175" name="Text Placeholder 11"/>
          <p:cNvSpPr>
            <a:spLocks noGrp="1"/>
          </p:cNvSpPr>
          <p:nvPr>
            <p:ph type="body" sz="quarter" idx="21" hasCustomPrompt="1"/>
          </p:nvPr>
        </p:nvSpPr>
        <p:spPr>
          <a:xfrm>
            <a:off x="1219200" y="427204"/>
            <a:ext cx="10030692" cy="557308"/>
          </a:xfrm>
          <a:prstGeom prst="rect">
            <a:avLst/>
          </a:prstGeom>
        </p:spPr>
        <p:txBody>
          <a:bodyPr anchor="b"/>
          <a:lstStyle>
            <a:lvl1pPr marL="0" indent="0">
              <a:lnSpc>
                <a:spcPct val="90000"/>
              </a:lnSpc>
              <a:spcBef>
                <a:spcPts val="600"/>
              </a:spcBef>
              <a:buClrTx/>
              <a:buSzTx/>
              <a:buFontTx/>
              <a:buNone/>
              <a:defRPr spc="600">
                <a:solidFill>
                  <a:schemeClr val="accent4"/>
                </a:solidFill>
                <a:latin typeface="Montserrat Medium"/>
                <a:ea typeface="Montserrat Medium"/>
                <a:cs typeface="Montserrat Medium"/>
                <a:sym typeface="Montserrat Medium"/>
              </a:defRPr>
            </a:lvl1pPr>
          </a:lstStyle>
          <a:p>
            <a:r>
              <a:rPr dirty="0"/>
              <a:t>CLICK TO EDIT MASTER SUBTITLE STYLE</a:t>
            </a:r>
          </a:p>
        </p:txBody>
      </p:sp>
      <p:sp>
        <p:nvSpPr>
          <p:cNvPr id="1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Body Level One…">
            <a:extLst>
              <a:ext uri="{FF2B5EF4-FFF2-40B4-BE49-F238E27FC236}">
                <a16:creationId xmlns:a16="http://schemas.microsoft.com/office/drawing/2014/main" id="{808FB2A8-F409-B1A7-0157-E48EDDA124C5}"/>
              </a:ext>
            </a:extLst>
          </p:cNvPr>
          <p:cNvSpPr txBox="1">
            <a:spLocks noGrp="1"/>
          </p:cNvSpPr>
          <p:nvPr>
            <p:ph type="body" idx="22"/>
          </p:nvPr>
        </p:nvSpPr>
        <p:spPr>
          <a:xfrm>
            <a:off x="1219200" y="1213110"/>
            <a:ext cx="10030692" cy="4200138"/>
          </a:xfrm>
          <a:prstGeom prst="rect">
            <a:avLst/>
          </a:prstGeom>
        </p:spPr>
        <p:txBody>
          <a:bodyPr>
            <a:normAutofit/>
          </a:bodyPr>
          <a:lstStyle>
            <a:lvl1pPr>
              <a:defRPr sz="2000"/>
            </a:lvl1pPr>
            <a:lvl2pPr>
              <a:defRPr sz="2000"/>
            </a:lvl2pPr>
            <a:lvl3pPr>
              <a:defRPr sz="2000"/>
            </a:lvl3pPr>
            <a:lvl4pPr>
              <a:defRPr sz="2000"/>
            </a:lvl4pPr>
            <a:lvl5pPr>
              <a:defRPr sz="20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MAIN TEXT">
    <p:spTree>
      <p:nvGrpSpPr>
        <p:cNvPr id="1" name=""/>
        <p:cNvGrpSpPr/>
        <p:nvPr/>
      </p:nvGrpSpPr>
      <p:grpSpPr>
        <a:xfrm>
          <a:off x="0" y="0"/>
          <a:ext cx="0" cy="0"/>
          <a:chOff x="0" y="0"/>
          <a:chExt cx="0" cy="0"/>
        </a:xfrm>
      </p:grpSpPr>
      <p:sp>
        <p:nvSpPr>
          <p:cNvPr id="183" name="CLICK TO EDIT MASTER TITLE"/>
          <p:cNvSpPr txBox="1">
            <a:spLocks noGrp="1"/>
          </p:cNvSpPr>
          <p:nvPr>
            <p:ph type="title" hasCustomPrompt="1"/>
          </p:nvPr>
        </p:nvSpPr>
        <p:spPr>
          <a:prstGeom prst="rect">
            <a:avLst/>
          </a:prstGeom>
        </p:spPr>
        <p:txBody>
          <a:bodyPr/>
          <a:lstStyle/>
          <a:p>
            <a:r>
              <a:t>CLICK TO EDIT MASTER TITLE</a:t>
            </a:r>
          </a:p>
        </p:txBody>
      </p:sp>
      <p:sp>
        <p:nvSpPr>
          <p:cNvPr id="184"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WORKS CITED">
    <p:spTree>
      <p:nvGrpSpPr>
        <p:cNvPr id="1" name=""/>
        <p:cNvGrpSpPr/>
        <p:nvPr/>
      </p:nvGrpSpPr>
      <p:grpSpPr>
        <a:xfrm>
          <a:off x="0" y="0"/>
          <a:ext cx="0" cy="0"/>
          <a:chOff x="0" y="0"/>
          <a:chExt cx="0" cy="0"/>
        </a:xfrm>
      </p:grpSpPr>
      <p:sp>
        <p:nvSpPr>
          <p:cNvPr id="192" name="CLICK TO EDIT MASTER TITLE"/>
          <p:cNvSpPr txBox="1">
            <a:spLocks noGrp="1"/>
          </p:cNvSpPr>
          <p:nvPr>
            <p:ph type="title" hasCustomPrompt="1"/>
          </p:nvPr>
        </p:nvSpPr>
        <p:spPr>
          <a:prstGeom prst="rect">
            <a:avLst/>
          </a:prstGeom>
        </p:spPr>
        <p:txBody>
          <a:bodyPr/>
          <a:lstStyle/>
          <a:p>
            <a:r>
              <a:t>CLICK TO EDIT MASTER TITLE</a:t>
            </a:r>
          </a:p>
        </p:txBody>
      </p:sp>
      <p:sp>
        <p:nvSpPr>
          <p:cNvPr id="193" name="Body Level One…"/>
          <p:cNvSpPr txBox="1">
            <a:spLocks noGrp="1"/>
          </p:cNvSpPr>
          <p:nvPr>
            <p:ph type="body" idx="1"/>
          </p:nvPr>
        </p:nvSpPr>
        <p:spPr>
          <a:prstGeom prst="rect">
            <a:avLst/>
          </a:prstGeom>
        </p:spPr>
        <p:txBody>
          <a:bodyPr/>
          <a:lstStyle>
            <a:lvl1pPr marL="228600" indent="-228600">
              <a:lnSpc>
                <a:spcPct val="100000"/>
              </a:lnSpc>
              <a:spcBef>
                <a:spcPts val="400"/>
              </a:spcBef>
              <a:defRPr sz="900"/>
            </a:lvl1pPr>
            <a:lvl2pPr marL="597466" indent="-140276">
              <a:lnSpc>
                <a:spcPct val="100000"/>
              </a:lnSpc>
              <a:spcBef>
                <a:spcPts val="400"/>
              </a:spcBef>
              <a:defRPr sz="900"/>
            </a:lvl2pPr>
            <a:lvl3pPr marL="1068681" indent="-154305">
              <a:lnSpc>
                <a:spcPct val="100000"/>
              </a:lnSpc>
              <a:spcBef>
                <a:spcPts val="400"/>
              </a:spcBef>
              <a:defRPr sz="900"/>
            </a:lvl3pPr>
            <a:lvl4pPr marL="1514440" indent="-142875">
              <a:lnSpc>
                <a:spcPct val="100000"/>
              </a:lnSpc>
              <a:spcBef>
                <a:spcPts val="400"/>
              </a:spcBef>
              <a:defRPr sz="900"/>
            </a:lvl4pPr>
            <a:lvl5pPr marL="2019250" indent="-190493">
              <a:lnSpc>
                <a:spcPct val="100000"/>
              </a:lnSpc>
              <a:spcBef>
                <a:spcPts val="400"/>
              </a:spcBef>
              <a:defRPr sz="9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MAIN TEXT 2 COLUMN">
    <p:spTree>
      <p:nvGrpSpPr>
        <p:cNvPr id="1" name=""/>
        <p:cNvGrpSpPr/>
        <p:nvPr/>
      </p:nvGrpSpPr>
      <p:grpSpPr>
        <a:xfrm>
          <a:off x="0" y="0"/>
          <a:ext cx="0" cy="0"/>
          <a:chOff x="0" y="0"/>
          <a:chExt cx="0" cy="0"/>
        </a:xfrm>
      </p:grpSpPr>
      <p:sp>
        <p:nvSpPr>
          <p:cNvPr id="201" name="Rectangle 1"/>
          <p:cNvSpPr/>
          <p:nvPr/>
        </p:nvSpPr>
        <p:spPr>
          <a:xfrm>
            <a:off x="0" y="0"/>
            <a:ext cx="12192000" cy="6858000"/>
          </a:xfrm>
          <a:prstGeom prst="rect">
            <a:avLst/>
          </a:prstGeom>
          <a:ln w="76200">
            <a:solidFill>
              <a:schemeClr val="accent1"/>
            </a:solidFill>
            <a:miter/>
          </a:ln>
        </p:spPr>
        <p:txBody>
          <a:bodyPr lIns="45718" tIns="45718" rIns="45718" bIns="45718" anchor="ctr"/>
          <a:lstStyle/>
          <a:p>
            <a:pPr algn="ctr">
              <a:defRPr sz="2400">
                <a:solidFill>
                  <a:srgbClr val="FEFFFF"/>
                </a:solidFill>
              </a:defRPr>
            </a:pPr>
            <a:endParaRPr/>
          </a:p>
        </p:txBody>
      </p:sp>
      <p:sp>
        <p:nvSpPr>
          <p:cNvPr id="202" name="CLICK TO EDIT MASTER TITLE"/>
          <p:cNvSpPr txBox="1">
            <a:spLocks noGrp="1"/>
          </p:cNvSpPr>
          <p:nvPr>
            <p:ph type="title" hasCustomPrompt="1"/>
          </p:nvPr>
        </p:nvSpPr>
        <p:spPr>
          <a:prstGeom prst="rect">
            <a:avLst/>
          </a:prstGeom>
        </p:spPr>
        <p:txBody>
          <a:bodyPr/>
          <a:lstStyle/>
          <a:p>
            <a:r>
              <a:t>CLICK TO EDIT MASTER TITLE</a:t>
            </a:r>
          </a:p>
        </p:txBody>
      </p:sp>
      <p:sp>
        <p:nvSpPr>
          <p:cNvPr id="203" name="Body Level One…"/>
          <p:cNvSpPr txBox="1">
            <a:spLocks noGrp="1"/>
          </p:cNvSpPr>
          <p:nvPr>
            <p:ph type="body" sz="half" idx="1"/>
          </p:nvPr>
        </p:nvSpPr>
        <p:spPr>
          <a:xfrm>
            <a:off x="611621" y="1396999"/>
            <a:ext cx="5234998" cy="5109167"/>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04" name="Rectangle 2"/>
          <p:cNvSpPr/>
          <p:nvPr/>
        </p:nvSpPr>
        <p:spPr>
          <a:xfrm>
            <a:off x="0" y="0"/>
            <a:ext cx="12192000" cy="6858000"/>
          </a:xfrm>
          <a:prstGeom prst="rect">
            <a:avLst/>
          </a:prstGeom>
          <a:ln w="76200">
            <a:solidFill>
              <a:schemeClr val="accent1"/>
            </a:solidFill>
            <a:miter/>
          </a:ln>
        </p:spPr>
        <p:txBody>
          <a:bodyPr lIns="45718" tIns="45718" rIns="45718" bIns="45718" anchor="ctr"/>
          <a:lstStyle/>
          <a:p>
            <a:pPr algn="ctr">
              <a:defRPr sz="2400">
                <a:solidFill>
                  <a:srgbClr val="FEFFFF"/>
                </a:solidFill>
              </a:defRPr>
            </a:pPr>
            <a:endParaRPr/>
          </a:p>
        </p:txBody>
      </p:sp>
      <p:sp>
        <p:nvSpPr>
          <p:cNvPr id="205" name="Straight Connector 7"/>
          <p:cNvSpPr/>
          <p:nvPr/>
        </p:nvSpPr>
        <p:spPr>
          <a:xfrm>
            <a:off x="611619" y="1193800"/>
            <a:ext cx="10795291" cy="0"/>
          </a:xfrm>
          <a:prstGeom prst="line">
            <a:avLst/>
          </a:prstGeom>
          <a:ln w="12700">
            <a:solidFill>
              <a:schemeClr val="accent1"/>
            </a:solidFill>
            <a:prstDash val="sysDot"/>
            <a:miter/>
          </a:ln>
        </p:spPr>
        <p:txBody>
          <a:bodyPr lIns="45718" tIns="45718" rIns="45718" bIns="45718"/>
          <a:lstStyle/>
          <a:p>
            <a:endParaRPr/>
          </a:p>
        </p:txBody>
      </p:sp>
      <p:sp>
        <p:nvSpPr>
          <p:cNvPr id="2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Body Level One…">
            <a:extLst>
              <a:ext uri="{FF2B5EF4-FFF2-40B4-BE49-F238E27FC236}">
                <a16:creationId xmlns:a16="http://schemas.microsoft.com/office/drawing/2014/main" id="{70A4DD55-59B5-EF8D-30A8-E2C199AD8DC7}"/>
              </a:ext>
            </a:extLst>
          </p:cNvPr>
          <p:cNvSpPr txBox="1">
            <a:spLocks noGrp="1"/>
          </p:cNvSpPr>
          <p:nvPr>
            <p:ph type="body" sz="half" idx="10"/>
          </p:nvPr>
        </p:nvSpPr>
        <p:spPr>
          <a:xfrm>
            <a:off x="6344909" y="1396999"/>
            <a:ext cx="5234998" cy="5109167"/>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BREAKOUT QUESTION">
    <p:spTree>
      <p:nvGrpSpPr>
        <p:cNvPr id="1" name=""/>
        <p:cNvGrpSpPr/>
        <p:nvPr/>
      </p:nvGrpSpPr>
      <p:grpSpPr>
        <a:xfrm>
          <a:off x="0" y="0"/>
          <a:ext cx="0" cy="0"/>
          <a:chOff x="0" y="0"/>
          <a:chExt cx="0" cy="0"/>
        </a:xfrm>
      </p:grpSpPr>
      <p:sp>
        <p:nvSpPr>
          <p:cNvPr id="213" name="Rectangle 1"/>
          <p:cNvSpPr/>
          <p:nvPr/>
        </p:nvSpPr>
        <p:spPr>
          <a:xfrm>
            <a:off x="0" y="0"/>
            <a:ext cx="12192000" cy="6858000"/>
          </a:xfrm>
          <a:prstGeom prst="rect">
            <a:avLst/>
          </a:prstGeom>
          <a:solidFill>
            <a:srgbClr val="F2EEE6"/>
          </a:solidFill>
          <a:ln w="76200">
            <a:solidFill>
              <a:schemeClr val="accent2"/>
            </a:solidFill>
            <a:miter/>
          </a:ln>
        </p:spPr>
        <p:txBody>
          <a:bodyPr lIns="45718" tIns="45718" rIns="45718" bIns="45718" anchor="ctr"/>
          <a:lstStyle/>
          <a:p>
            <a:pPr algn="ctr">
              <a:defRPr sz="2400">
                <a:solidFill>
                  <a:srgbClr val="FEFFFF"/>
                </a:solidFill>
              </a:defRPr>
            </a:pPr>
            <a:endParaRPr/>
          </a:p>
        </p:txBody>
      </p:sp>
      <p:sp>
        <p:nvSpPr>
          <p:cNvPr id="214" name="Rectangle 4"/>
          <p:cNvSpPr/>
          <p:nvPr/>
        </p:nvSpPr>
        <p:spPr>
          <a:xfrm>
            <a:off x="0" y="0"/>
            <a:ext cx="12192000" cy="1817804"/>
          </a:xfrm>
          <a:prstGeom prst="rect">
            <a:avLst/>
          </a:prstGeom>
          <a:solidFill>
            <a:schemeClr val="accent2"/>
          </a:solidFill>
          <a:ln w="12700">
            <a:miter lim="400000"/>
          </a:ln>
        </p:spPr>
        <p:txBody>
          <a:bodyPr lIns="45718" tIns="45718" rIns="45718" bIns="45718" anchor="ctr"/>
          <a:lstStyle/>
          <a:p>
            <a:pPr algn="ctr">
              <a:defRPr sz="2400">
                <a:solidFill>
                  <a:srgbClr val="FEFFFF"/>
                </a:solidFill>
              </a:defRPr>
            </a:pPr>
            <a:endParaRPr/>
          </a:p>
        </p:txBody>
      </p:sp>
      <p:sp>
        <p:nvSpPr>
          <p:cNvPr id="215" name="CLICK TO EDIT MASTER TITLE STYLE"/>
          <p:cNvSpPr txBox="1">
            <a:spLocks noGrp="1"/>
          </p:cNvSpPr>
          <p:nvPr>
            <p:ph type="title" hasCustomPrompt="1"/>
          </p:nvPr>
        </p:nvSpPr>
        <p:spPr>
          <a:xfrm>
            <a:off x="609600" y="223984"/>
            <a:ext cx="10668000" cy="1336966"/>
          </a:xfrm>
          <a:prstGeom prst="rect">
            <a:avLst/>
          </a:prstGeom>
        </p:spPr>
        <p:txBody>
          <a:bodyPr/>
          <a:lstStyle>
            <a:lvl1pPr>
              <a:defRPr sz="9600" b="1">
                <a:solidFill>
                  <a:srgbClr val="FEFFFF"/>
                </a:solidFill>
                <a:latin typeface="Montserrat Black"/>
                <a:ea typeface="Montserrat Black"/>
                <a:cs typeface="Montserrat Black"/>
                <a:sym typeface="Montserrat Black"/>
              </a:defRPr>
            </a:lvl1pPr>
          </a:lstStyle>
          <a:p>
            <a:r>
              <a:t>CLICK TO EDIT MASTER TITLE STYLE</a:t>
            </a:r>
          </a:p>
        </p:txBody>
      </p:sp>
      <p:sp>
        <p:nvSpPr>
          <p:cNvPr id="216" name="Body Level One…"/>
          <p:cNvSpPr txBox="1">
            <a:spLocks noGrp="1"/>
          </p:cNvSpPr>
          <p:nvPr>
            <p:ph type="body" sz="half" idx="1" hasCustomPrompt="1"/>
          </p:nvPr>
        </p:nvSpPr>
        <p:spPr>
          <a:xfrm>
            <a:off x="609601" y="2002533"/>
            <a:ext cx="10668001" cy="2938922"/>
          </a:xfrm>
          <a:prstGeom prst="rect">
            <a:avLst/>
          </a:prstGeom>
        </p:spPr>
        <p:txBody>
          <a:bodyPr/>
          <a:lstStyle>
            <a:lvl1pPr marL="0" indent="0">
              <a:lnSpc>
                <a:spcPct val="120000"/>
              </a:lnSpc>
              <a:buClrTx/>
              <a:buSzTx/>
              <a:buFontTx/>
              <a:buNone/>
              <a:defRPr sz="4600">
                <a:solidFill>
                  <a:schemeClr val="accent2"/>
                </a:solidFill>
              </a:defRPr>
            </a:lvl1pPr>
            <a:lvl2pPr marL="0" indent="0">
              <a:lnSpc>
                <a:spcPct val="120000"/>
              </a:lnSpc>
              <a:buClrTx/>
              <a:buSzTx/>
              <a:buFontTx/>
              <a:buNone/>
              <a:defRPr sz="4600">
                <a:solidFill>
                  <a:schemeClr val="accent2"/>
                </a:solidFill>
              </a:defRPr>
            </a:lvl2pPr>
            <a:lvl3pPr marL="0" indent="0">
              <a:lnSpc>
                <a:spcPct val="120000"/>
              </a:lnSpc>
              <a:buClrTx/>
              <a:buSzTx/>
              <a:buFontTx/>
              <a:buNone/>
              <a:defRPr sz="4600">
                <a:solidFill>
                  <a:schemeClr val="accent2"/>
                </a:solidFill>
              </a:defRPr>
            </a:lvl3pPr>
            <a:lvl4pPr marL="0" indent="0">
              <a:lnSpc>
                <a:spcPct val="120000"/>
              </a:lnSpc>
              <a:buClrTx/>
              <a:buSzTx/>
              <a:buFontTx/>
              <a:buNone/>
              <a:defRPr sz="4600">
                <a:solidFill>
                  <a:schemeClr val="accent2"/>
                </a:solidFill>
              </a:defRPr>
            </a:lvl4pPr>
            <a:lvl5pPr marL="0" indent="0">
              <a:lnSpc>
                <a:spcPct val="120000"/>
              </a:lnSpc>
              <a:buClrTx/>
              <a:buSzTx/>
              <a:buFontTx/>
              <a:buNone/>
              <a:defRPr sz="4600">
                <a:solidFill>
                  <a:schemeClr val="accent2"/>
                </a:solidFill>
              </a:defRPr>
            </a:lvl5pPr>
          </a:lstStyle>
          <a:p>
            <a:r>
              <a:t>CLICK TO EDIT MASTER SUBTITLE STYLE</a:t>
            </a:r>
          </a:p>
          <a:p>
            <a:pPr lvl="1"/>
            <a:endParaRPr/>
          </a:p>
          <a:p>
            <a:pPr lvl="2"/>
            <a:endParaRPr/>
          </a:p>
          <a:p>
            <a:pPr lvl="3"/>
            <a:endParaRPr/>
          </a:p>
          <a:p>
            <a:pPr lvl="4"/>
            <a:endParaRPr/>
          </a:p>
        </p:txBody>
      </p:sp>
      <p:sp>
        <p:nvSpPr>
          <p:cNvPr id="217" name="Text Placeholder 3"/>
          <p:cNvSpPr>
            <a:spLocks noGrp="1"/>
          </p:cNvSpPr>
          <p:nvPr>
            <p:ph type="body" sz="quarter" idx="21"/>
          </p:nvPr>
        </p:nvSpPr>
        <p:spPr>
          <a:xfrm>
            <a:off x="609600" y="5155910"/>
            <a:ext cx="10668000" cy="1336966"/>
          </a:xfrm>
          <a:prstGeom prst="rect">
            <a:avLst/>
          </a:prstGeom>
        </p:spPr>
        <p:txBody>
          <a:bodyPr anchor="b"/>
          <a:lstStyle/>
          <a:p>
            <a:endParaRPr/>
          </a:p>
        </p:txBody>
      </p:sp>
      <p:sp>
        <p:nvSpPr>
          <p:cNvPr id="2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TITLE GREEN ICONS">
    <p:spTree>
      <p:nvGrpSpPr>
        <p:cNvPr id="1" name=""/>
        <p:cNvGrpSpPr/>
        <p:nvPr/>
      </p:nvGrpSpPr>
      <p:grpSpPr>
        <a:xfrm>
          <a:off x="0" y="0"/>
          <a:ext cx="0" cy="0"/>
          <a:chOff x="0" y="0"/>
          <a:chExt cx="0" cy="0"/>
        </a:xfrm>
      </p:grpSpPr>
      <p:sp>
        <p:nvSpPr>
          <p:cNvPr id="24" name="Rectangle 1"/>
          <p:cNvSpPr/>
          <p:nvPr/>
        </p:nvSpPr>
        <p:spPr>
          <a:xfrm>
            <a:off x="0" y="0"/>
            <a:ext cx="12192000" cy="6858000"/>
          </a:xfrm>
          <a:prstGeom prst="rect">
            <a:avLst/>
          </a:prstGeom>
          <a:solidFill>
            <a:schemeClr val="accent2"/>
          </a:solidFill>
          <a:ln w="76200">
            <a:solidFill>
              <a:srgbClr val="F2EEE6"/>
            </a:solidFill>
            <a:miter/>
          </a:ln>
        </p:spPr>
        <p:txBody>
          <a:bodyPr lIns="45718" tIns="45718" rIns="45718" bIns="45718" anchor="ctr"/>
          <a:lstStyle/>
          <a:p>
            <a:pPr algn="ctr">
              <a:defRPr sz="2400">
                <a:solidFill>
                  <a:srgbClr val="FEFFFF"/>
                </a:solidFill>
              </a:defRPr>
            </a:pPr>
            <a:endParaRPr/>
          </a:p>
        </p:txBody>
      </p:sp>
      <p:sp>
        <p:nvSpPr>
          <p:cNvPr id="25" name="Straight Connector 3"/>
          <p:cNvSpPr/>
          <p:nvPr/>
        </p:nvSpPr>
        <p:spPr>
          <a:xfrm>
            <a:off x="510361" y="5599224"/>
            <a:ext cx="11176118" cy="2"/>
          </a:xfrm>
          <a:prstGeom prst="line">
            <a:avLst/>
          </a:prstGeom>
          <a:ln w="19050" cap="rnd">
            <a:solidFill>
              <a:srgbClr val="F2EEE6"/>
            </a:solidFill>
            <a:miter/>
          </a:ln>
        </p:spPr>
        <p:txBody>
          <a:bodyPr lIns="45718" tIns="45718" rIns="45718" bIns="45718"/>
          <a:lstStyle/>
          <a:p>
            <a:endParaRPr/>
          </a:p>
        </p:txBody>
      </p:sp>
      <p:grpSp>
        <p:nvGrpSpPr>
          <p:cNvPr id="31" name="Group 19"/>
          <p:cNvGrpSpPr/>
          <p:nvPr/>
        </p:nvGrpSpPr>
        <p:grpSpPr>
          <a:xfrm>
            <a:off x="695444" y="6026394"/>
            <a:ext cx="10799055" cy="457202"/>
            <a:chOff x="-1" y="0"/>
            <a:chExt cx="10799055" cy="457201"/>
          </a:xfrm>
        </p:grpSpPr>
        <p:pic>
          <p:nvPicPr>
            <p:cNvPr id="26" name="Graphic 7" descr="Graphic 7"/>
            <p:cNvPicPr>
              <a:picLocks noChangeAspect="1"/>
            </p:cNvPicPr>
            <p:nvPr/>
          </p:nvPicPr>
          <p:blipFill>
            <a:blip r:embed="rId2"/>
            <a:stretch>
              <a:fillRect/>
            </a:stretch>
          </p:blipFill>
          <p:spPr>
            <a:xfrm>
              <a:off x="-2" y="0"/>
              <a:ext cx="457116" cy="457202"/>
            </a:xfrm>
            <a:prstGeom prst="rect">
              <a:avLst/>
            </a:prstGeom>
            <a:ln w="12700" cap="flat">
              <a:noFill/>
              <a:miter lim="400000"/>
            </a:ln>
            <a:effectLst/>
          </p:spPr>
        </p:pic>
        <p:pic>
          <p:nvPicPr>
            <p:cNvPr id="27" name="Graphic 10" descr="Graphic 10"/>
            <p:cNvPicPr>
              <a:picLocks noChangeAspect="1"/>
            </p:cNvPicPr>
            <p:nvPr/>
          </p:nvPicPr>
          <p:blipFill>
            <a:blip r:embed="rId3"/>
            <a:stretch>
              <a:fillRect/>
            </a:stretch>
          </p:blipFill>
          <p:spPr>
            <a:xfrm>
              <a:off x="2585487" y="0"/>
              <a:ext cx="457115" cy="457202"/>
            </a:xfrm>
            <a:prstGeom prst="rect">
              <a:avLst/>
            </a:prstGeom>
            <a:ln w="12700" cap="flat">
              <a:noFill/>
              <a:miter lim="400000"/>
            </a:ln>
            <a:effectLst/>
          </p:spPr>
        </p:pic>
        <p:pic>
          <p:nvPicPr>
            <p:cNvPr id="28" name="Graphic 13" descr="Graphic 13"/>
            <p:cNvPicPr>
              <a:picLocks noChangeAspect="1"/>
            </p:cNvPicPr>
            <p:nvPr/>
          </p:nvPicPr>
          <p:blipFill>
            <a:blip r:embed="rId4"/>
            <a:stretch>
              <a:fillRect/>
            </a:stretch>
          </p:blipFill>
          <p:spPr>
            <a:xfrm>
              <a:off x="7756463" y="0"/>
              <a:ext cx="457115" cy="457202"/>
            </a:xfrm>
            <a:prstGeom prst="rect">
              <a:avLst/>
            </a:prstGeom>
            <a:ln w="12700" cap="flat">
              <a:noFill/>
              <a:miter lim="400000"/>
            </a:ln>
            <a:effectLst/>
          </p:spPr>
        </p:pic>
        <p:pic>
          <p:nvPicPr>
            <p:cNvPr id="29" name="Graphic 15" descr="Graphic 15"/>
            <p:cNvPicPr>
              <a:picLocks noChangeAspect="1"/>
            </p:cNvPicPr>
            <p:nvPr/>
          </p:nvPicPr>
          <p:blipFill>
            <a:blip r:embed="rId5"/>
            <a:stretch>
              <a:fillRect/>
            </a:stretch>
          </p:blipFill>
          <p:spPr>
            <a:xfrm>
              <a:off x="5170974" y="0"/>
              <a:ext cx="457116" cy="457202"/>
            </a:xfrm>
            <a:prstGeom prst="rect">
              <a:avLst/>
            </a:prstGeom>
            <a:ln w="12700" cap="flat">
              <a:noFill/>
              <a:miter lim="400000"/>
            </a:ln>
            <a:effectLst/>
          </p:spPr>
        </p:pic>
        <p:pic>
          <p:nvPicPr>
            <p:cNvPr id="30" name="Graphic 17" descr="Graphic 17"/>
            <p:cNvPicPr>
              <a:picLocks noChangeAspect="1"/>
            </p:cNvPicPr>
            <p:nvPr/>
          </p:nvPicPr>
          <p:blipFill>
            <a:blip r:embed="rId6"/>
            <a:stretch>
              <a:fillRect/>
            </a:stretch>
          </p:blipFill>
          <p:spPr>
            <a:xfrm>
              <a:off x="10341939" y="0"/>
              <a:ext cx="457116" cy="457202"/>
            </a:xfrm>
            <a:prstGeom prst="rect">
              <a:avLst/>
            </a:prstGeom>
            <a:ln w="12700" cap="flat">
              <a:noFill/>
              <a:miter lim="400000"/>
            </a:ln>
            <a:effectLst/>
          </p:spPr>
        </p:pic>
      </p:grpSp>
      <p:sp>
        <p:nvSpPr>
          <p:cNvPr id="32" name="CLICK TO EDIT MASTER TITLE STYLE"/>
          <p:cNvSpPr txBox="1">
            <a:spLocks noGrp="1"/>
          </p:cNvSpPr>
          <p:nvPr>
            <p:ph type="title" hasCustomPrompt="1"/>
          </p:nvPr>
        </p:nvSpPr>
        <p:spPr>
          <a:xfrm>
            <a:off x="609600" y="482600"/>
            <a:ext cx="10668000" cy="4978400"/>
          </a:xfrm>
          <a:prstGeom prst="rect">
            <a:avLst/>
          </a:prstGeom>
        </p:spPr>
        <p:txBody>
          <a:bodyPr/>
          <a:lstStyle>
            <a:lvl1pPr>
              <a:defRPr sz="9600" b="1">
                <a:solidFill>
                  <a:srgbClr val="FEFFFF"/>
                </a:solidFill>
                <a:latin typeface="Montserrat Black"/>
                <a:ea typeface="Montserrat Black"/>
                <a:cs typeface="Montserrat Black"/>
                <a:sym typeface="Montserrat Black"/>
              </a:defRPr>
            </a:lvl1pPr>
          </a:lstStyle>
          <a:p>
            <a:r>
              <a:t>CLICK TO EDIT MASTER TITLE STYLE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MAIN TEXT COLOR">
    <p:spTree>
      <p:nvGrpSpPr>
        <p:cNvPr id="1" name=""/>
        <p:cNvGrpSpPr/>
        <p:nvPr/>
      </p:nvGrpSpPr>
      <p:grpSpPr>
        <a:xfrm>
          <a:off x="0" y="0"/>
          <a:ext cx="0" cy="0"/>
          <a:chOff x="0" y="0"/>
          <a:chExt cx="0" cy="0"/>
        </a:xfrm>
      </p:grpSpPr>
      <p:sp>
        <p:nvSpPr>
          <p:cNvPr id="225" name="Rectangle 1"/>
          <p:cNvSpPr/>
          <p:nvPr/>
        </p:nvSpPr>
        <p:spPr>
          <a:xfrm>
            <a:off x="0" y="0"/>
            <a:ext cx="12192000" cy="6858000"/>
          </a:xfrm>
          <a:prstGeom prst="rect">
            <a:avLst/>
          </a:prstGeom>
          <a:solidFill>
            <a:schemeClr val="accent1"/>
          </a:solidFill>
          <a:ln w="76200">
            <a:solidFill>
              <a:srgbClr val="FEFFFF"/>
            </a:solidFill>
            <a:miter/>
          </a:ln>
        </p:spPr>
        <p:txBody>
          <a:bodyPr lIns="45718" tIns="45718" rIns="45718" bIns="45718" anchor="ctr"/>
          <a:lstStyle/>
          <a:p>
            <a:pPr algn="ctr">
              <a:defRPr sz="2400">
                <a:solidFill>
                  <a:srgbClr val="FEFFFF"/>
                </a:solidFill>
              </a:defRPr>
            </a:pPr>
            <a:endParaRPr/>
          </a:p>
        </p:txBody>
      </p:sp>
      <p:sp>
        <p:nvSpPr>
          <p:cNvPr id="226" name="Body Level One…"/>
          <p:cNvSpPr txBox="1">
            <a:spLocks noGrp="1"/>
          </p:cNvSpPr>
          <p:nvPr>
            <p:ph type="body" idx="1"/>
          </p:nvPr>
        </p:nvSpPr>
        <p:spPr>
          <a:prstGeom prst="rect">
            <a:avLst/>
          </a:prstGeom>
        </p:spPr>
        <p:txBody>
          <a:bodyPr/>
          <a:lstStyle>
            <a:lvl1pPr>
              <a:buClr>
                <a:srgbClr val="FEFFFF"/>
              </a:buClr>
              <a:defRPr>
                <a:solidFill>
                  <a:srgbClr val="FEFFFF"/>
                </a:solidFill>
              </a:defRPr>
            </a:lvl1pPr>
            <a:lvl2pPr>
              <a:buClr>
                <a:srgbClr val="FEFFFF"/>
              </a:buClr>
              <a:defRPr>
                <a:solidFill>
                  <a:srgbClr val="FEFFFF"/>
                </a:solidFill>
              </a:defRPr>
            </a:lvl2pPr>
            <a:lvl3pPr>
              <a:buClr>
                <a:srgbClr val="FEFFFF"/>
              </a:buClr>
              <a:defRPr>
                <a:solidFill>
                  <a:srgbClr val="FEFFFF"/>
                </a:solidFill>
              </a:defRPr>
            </a:lvl3pPr>
            <a:lvl4pPr>
              <a:buClr>
                <a:srgbClr val="FEFFFF"/>
              </a:buClr>
              <a:defRPr>
                <a:solidFill>
                  <a:srgbClr val="FEFFFF"/>
                </a:solidFill>
              </a:defRPr>
            </a:lvl4pPr>
            <a:lvl5pPr>
              <a:buClr>
                <a:srgbClr val="FEFFFF"/>
              </a:buClr>
              <a:defRPr>
                <a:solidFill>
                  <a:srgbClr val="FE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27" name="CLICK TO EDIT MASTER TITLE"/>
          <p:cNvSpPr txBox="1">
            <a:spLocks noGrp="1"/>
          </p:cNvSpPr>
          <p:nvPr>
            <p:ph type="title" hasCustomPrompt="1"/>
          </p:nvPr>
        </p:nvSpPr>
        <p:spPr>
          <a:prstGeom prst="rect">
            <a:avLst/>
          </a:prstGeom>
        </p:spPr>
        <p:txBody>
          <a:bodyPr/>
          <a:lstStyle>
            <a:lvl1pPr>
              <a:defRPr>
                <a:solidFill>
                  <a:srgbClr val="E8BE89"/>
                </a:solidFill>
              </a:defRPr>
            </a:lvl1pPr>
          </a:lstStyle>
          <a:p>
            <a:r>
              <a:t>CLICK TO EDIT MASTER TITLE</a:t>
            </a:r>
          </a:p>
        </p:txBody>
      </p:sp>
      <p:sp>
        <p:nvSpPr>
          <p:cNvPr id="228" name="Straight Connector 5"/>
          <p:cNvSpPr/>
          <p:nvPr/>
        </p:nvSpPr>
        <p:spPr>
          <a:xfrm>
            <a:off x="611619" y="1193800"/>
            <a:ext cx="10795291" cy="0"/>
          </a:xfrm>
          <a:prstGeom prst="line">
            <a:avLst/>
          </a:prstGeom>
          <a:ln w="12700">
            <a:solidFill>
              <a:schemeClr val="accent1"/>
            </a:solidFill>
            <a:prstDash val="sysDot"/>
            <a:miter/>
          </a:ln>
        </p:spPr>
        <p:txBody>
          <a:bodyPr lIns="45718" tIns="45718" rIns="45718" bIns="45718"/>
          <a:lstStyle/>
          <a:p>
            <a:endParaRPr/>
          </a:p>
        </p:txBody>
      </p:sp>
      <p:sp>
        <p:nvSpPr>
          <p:cNvPr id="2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BLANK COLOR">
    <p:spTree>
      <p:nvGrpSpPr>
        <p:cNvPr id="1" name=""/>
        <p:cNvGrpSpPr/>
        <p:nvPr/>
      </p:nvGrpSpPr>
      <p:grpSpPr>
        <a:xfrm>
          <a:off x="0" y="0"/>
          <a:ext cx="0" cy="0"/>
          <a:chOff x="0" y="0"/>
          <a:chExt cx="0" cy="0"/>
        </a:xfrm>
      </p:grpSpPr>
      <p:sp>
        <p:nvSpPr>
          <p:cNvPr id="236" name="Rectangle 1"/>
          <p:cNvSpPr/>
          <p:nvPr/>
        </p:nvSpPr>
        <p:spPr>
          <a:xfrm>
            <a:off x="0" y="0"/>
            <a:ext cx="12192000" cy="6858000"/>
          </a:xfrm>
          <a:prstGeom prst="rect">
            <a:avLst/>
          </a:prstGeom>
          <a:solidFill>
            <a:srgbClr val="D9CCB5"/>
          </a:solidFill>
          <a:ln w="76200">
            <a:solidFill>
              <a:srgbClr val="FEFFFF"/>
            </a:solidFill>
            <a:miter/>
          </a:ln>
        </p:spPr>
        <p:txBody>
          <a:bodyPr lIns="45718" tIns="45718" rIns="45718" bIns="45718" anchor="ctr"/>
          <a:lstStyle/>
          <a:p>
            <a:pPr algn="ctr">
              <a:defRPr sz="2400">
                <a:solidFill>
                  <a:srgbClr val="FEFFFF"/>
                </a:solidFill>
              </a:defRPr>
            </a:pPr>
            <a:endParaRP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BLANK WHITE">
    <p:spTree>
      <p:nvGrpSpPr>
        <p:cNvPr id="1" name=""/>
        <p:cNvGrpSpPr/>
        <p:nvPr/>
      </p:nvGrpSpPr>
      <p:grpSpPr>
        <a:xfrm>
          <a:off x="0" y="0"/>
          <a:ext cx="0" cy="0"/>
          <a:chOff x="0" y="0"/>
          <a:chExt cx="0" cy="0"/>
        </a:xfrm>
      </p:grpSpPr>
      <p:sp>
        <p:nvSpPr>
          <p:cNvPr id="244" name="Rectangle 1"/>
          <p:cNvSpPr/>
          <p:nvPr/>
        </p:nvSpPr>
        <p:spPr>
          <a:xfrm>
            <a:off x="0" y="0"/>
            <a:ext cx="12192000" cy="6858000"/>
          </a:xfrm>
          <a:prstGeom prst="rect">
            <a:avLst/>
          </a:prstGeom>
          <a:solidFill>
            <a:srgbClr val="FEFFFF"/>
          </a:solidFill>
          <a:ln w="76200">
            <a:solidFill>
              <a:schemeClr val="accent1"/>
            </a:solidFill>
            <a:miter/>
          </a:ln>
        </p:spPr>
        <p:txBody>
          <a:bodyPr lIns="45718" tIns="45718" rIns="45718" bIns="45718" anchor="ctr"/>
          <a:lstStyle/>
          <a:p>
            <a:pPr algn="ctr">
              <a:defRPr sz="2400">
                <a:solidFill>
                  <a:srgbClr val="FEFFFF"/>
                </a:solidFill>
              </a:defRPr>
            </a:pPr>
            <a:endParaRPr/>
          </a:p>
        </p:txBody>
      </p:sp>
      <p:sp>
        <p:nvSpPr>
          <p:cNvPr id="2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62" name="Slide Number"/>
          <p:cNvSpPr txBox="1">
            <a:spLocks noGrp="1"/>
          </p:cNvSpPr>
          <p:nvPr>
            <p:ph type="sldNum" sz="quarter" idx="2"/>
          </p:nvPr>
        </p:nvSpPr>
        <p:spPr>
          <a:xfrm>
            <a:off x="11017039" y="6371301"/>
            <a:ext cx="336761" cy="335199"/>
          </a:xfrm>
          <a:prstGeom prst="rect">
            <a:avLst/>
          </a:prstGeom>
        </p:spPr>
        <p:txBody>
          <a:bodyPr lIns="91398" tIns="91398" rIns="91398" bIns="91398" anchor="ct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BREAKOUT QUESTION">
    <p:spTree>
      <p:nvGrpSpPr>
        <p:cNvPr id="1" name=""/>
        <p:cNvGrpSpPr/>
        <p:nvPr/>
      </p:nvGrpSpPr>
      <p:grpSpPr>
        <a:xfrm>
          <a:off x="0" y="0"/>
          <a:ext cx="0" cy="0"/>
          <a:chOff x="0" y="0"/>
          <a:chExt cx="0" cy="0"/>
        </a:xfrm>
      </p:grpSpPr>
      <p:sp>
        <p:nvSpPr>
          <p:cNvPr id="269" name="Rectangle 1"/>
          <p:cNvSpPr/>
          <p:nvPr/>
        </p:nvSpPr>
        <p:spPr>
          <a:xfrm>
            <a:off x="0" y="0"/>
            <a:ext cx="12192000" cy="6858000"/>
          </a:xfrm>
          <a:prstGeom prst="rect">
            <a:avLst/>
          </a:prstGeom>
          <a:solidFill>
            <a:schemeClr val="accent2"/>
          </a:solidFill>
          <a:ln w="76200">
            <a:solidFill>
              <a:srgbClr val="F2EEE6"/>
            </a:solidFill>
            <a:miter/>
          </a:ln>
        </p:spPr>
        <p:txBody>
          <a:bodyPr lIns="45718" tIns="45718" rIns="45718" bIns="45718" anchor="ctr"/>
          <a:lstStyle/>
          <a:p>
            <a:pPr algn="ctr">
              <a:defRPr sz="2400">
                <a:solidFill>
                  <a:srgbClr val="FEFFFF"/>
                </a:solidFill>
              </a:defRPr>
            </a:pPr>
            <a:endParaRPr/>
          </a:p>
        </p:txBody>
      </p:sp>
      <p:sp>
        <p:nvSpPr>
          <p:cNvPr id="270" name="Straight Connector 3"/>
          <p:cNvSpPr/>
          <p:nvPr/>
        </p:nvSpPr>
        <p:spPr>
          <a:xfrm>
            <a:off x="510361" y="5599224"/>
            <a:ext cx="11176118" cy="2"/>
          </a:xfrm>
          <a:prstGeom prst="line">
            <a:avLst/>
          </a:prstGeom>
          <a:ln w="19050" cap="rnd">
            <a:solidFill>
              <a:srgbClr val="F2EEE6"/>
            </a:solidFill>
            <a:miter/>
          </a:ln>
        </p:spPr>
        <p:txBody>
          <a:bodyPr lIns="45718" tIns="45718" rIns="45718" bIns="45718"/>
          <a:lstStyle/>
          <a:p>
            <a:endParaRPr/>
          </a:p>
        </p:txBody>
      </p:sp>
      <p:grpSp>
        <p:nvGrpSpPr>
          <p:cNvPr id="276" name="Group 19"/>
          <p:cNvGrpSpPr/>
          <p:nvPr/>
        </p:nvGrpSpPr>
        <p:grpSpPr>
          <a:xfrm>
            <a:off x="695444" y="6026394"/>
            <a:ext cx="10799055" cy="457202"/>
            <a:chOff x="-1" y="0"/>
            <a:chExt cx="10799055" cy="457201"/>
          </a:xfrm>
        </p:grpSpPr>
        <p:pic>
          <p:nvPicPr>
            <p:cNvPr id="271" name="Graphic 7" descr="Graphic 7"/>
            <p:cNvPicPr>
              <a:picLocks noChangeAspect="1"/>
            </p:cNvPicPr>
            <p:nvPr/>
          </p:nvPicPr>
          <p:blipFill>
            <a:blip r:embed="rId2"/>
            <a:stretch>
              <a:fillRect/>
            </a:stretch>
          </p:blipFill>
          <p:spPr>
            <a:xfrm>
              <a:off x="-2" y="0"/>
              <a:ext cx="457116" cy="457202"/>
            </a:xfrm>
            <a:prstGeom prst="rect">
              <a:avLst/>
            </a:prstGeom>
            <a:ln w="12700" cap="flat">
              <a:noFill/>
              <a:miter lim="400000"/>
            </a:ln>
            <a:effectLst/>
          </p:spPr>
        </p:pic>
        <p:pic>
          <p:nvPicPr>
            <p:cNvPr id="272" name="Graphic 10" descr="Graphic 10"/>
            <p:cNvPicPr>
              <a:picLocks noChangeAspect="1"/>
            </p:cNvPicPr>
            <p:nvPr/>
          </p:nvPicPr>
          <p:blipFill>
            <a:blip r:embed="rId3"/>
            <a:stretch>
              <a:fillRect/>
            </a:stretch>
          </p:blipFill>
          <p:spPr>
            <a:xfrm>
              <a:off x="2585487" y="0"/>
              <a:ext cx="457115" cy="457202"/>
            </a:xfrm>
            <a:prstGeom prst="rect">
              <a:avLst/>
            </a:prstGeom>
            <a:ln w="12700" cap="flat">
              <a:noFill/>
              <a:miter lim="400000"/>
            </a:ln>
            <a:effectLst/>
          </p:spPr>
        </p:pic>
        <p:pic>
          <p:nvPicPr>
            <p:cNvPr id="273" name="Graphic 13" descr="Graphic 13"/>
            <p:cNvPicPr>
              <a:picLocks noChangeAspect="1"/>
            </p:cNvPicPr>
            <p:nvPr/>
          </p:nvPicPr>
          <p:blipFill>
            <a:blip r:embed="rId4"/>
            <a:stretch>
              <a:fillRect/>
            </a:stretch>
          </p:blipFill>
          <p:spPr>
            <a:xfrm>
              <a:off x="7756463" y="0"/>
              <a:ext cx="457115" cy="457202"/>
            </a:xfrm>
            <a:prstGeom prst="rect">
              <a:avLst/>
            </a:prstGeom>
            <a:ln w="12700" cap="flat">
              <a:noFill/>
              <a:miter lim="400000"/>
            </a:ln>
            <a:effectLst/>
          </p:spPr>
        </p:pic>
        <p:pic>
          <p:nvPicPr>
            <p:cNvPr id="274" name="Graphic 15" descr="Graphic 15"/>
            <p:cNvPicPr>
              <a:picLocks noChangeAspect="1"/>
            </p:cNvPicPr>
            <p:nvPr/>
          </p:nvPicPr>
          <p:blipFill>
            <a:blip r:embed="rId5"/>
            <a:stretch>
              <a:fillRect/>
            </a:stretch>
          </p:blipFill>
          <p:spPr>
            <a:xfrm>
              <a:off x="5170974" y="0"/>
              <a:ext cx="457116" cy="457202"/>
            </a:xfrm>
            <a:prstGeom prst="rect">
              <a:avLst/>
            </a:prstGeom>
            <a:ln w="12700" cap="flat">
              <a:noFill/>
              <a:miter lim="400000"/>
            </a:ln>
            <a:effectLst/>
          </p:spPr>
        </p:pic>
        <p:pic>
          <p:nvPicPr>
            <p:cNvPr id="275" name="Graphic 17" descr="Graphic 17"/>
            <p:cNvPicPr>
              <a:picLocks noChangeAspect="1"/>
            </p:cNvPicPr>
            <p:nvPr/>
          </p:nvPicPr>
          <p:blipFill>
            <a:blip r:embed="rId6"/>
            <a:stretch>
              <a:fillRect/>
            </a:stretch>
          </p:blipFill>
          <p:spPr>
            <a:xfrm>
              <a:off x="10341939" y="0"/>
              <a:ext cx="457116" cy="457202"/>
            </a:xfrm>
            <a:prstGeom prst="rect">
              <a:avLst/>
            </a:prstGeom>
            <a:ln w="12700" cap="flat">
              <a:noFill/>
              <a:miter lim="400000"/>
            </a:ln>
            <a:effectLst/>
          </p:spPr>
        </p:pic>
      </p:grpSp>
      <p:sp>
        <p:nvSpPr>
          <p:cNvPr id="277" name="Rectangle 1"/>
          <p:cNvSpPr/>
          <p:nvPr/>
        </p:nvSpPr>
        <p:spPr>
          <a:xfrm>
            <a:off x="0" y="0"/>
            <a:ext cx="12192000" cy="6858000"/>
          </a:xfrm>
          <a:prstGeom prst="rect">
            <a:avLst/>
          </a:prstGeom>
          <a:solidFill>
            <a:srgbClr val="F2EEE6"/>
          </a:solidFill>
          <a:ln w="76200">
            <a:solidFill>
              <a:schemeClr val="accent2"/>
            </a:solidFill>
          </a:ln>
        </p:spPr>
        <p:txBody>
          <a:bodyPr lIns="45718" tIns="45718" rIns="45718" bIns="45718" anchor="ctr"/>
          <a:lstStyle/>
          <a:p>
            <a:pPr algn="ctr">
              <a:defRPr sz="2400">
                <a:solidFill>
                  <a:srgbClr val="FEFFFF"/>
                </a:solidFill>
              </a:defRPr>
            </a:pPr>
            <a:endParaRPr/>
          </a:p>
        </p:txBody>
      </p:sp>
      <p:sp>
        <p:nvSpPr>
          <p:cNvPr id="278" name="Rectangle 4"/>
          <p:cNvSpPr/>
          <p:nvPr/>
        </p:nvSpPr>
        <p:spPr>
          <a:xfrm>
            <a:off x="0" y="0"/>
            <a:ext cx="12192000" cy="1817805"/>
          </a:xfrm>
          <a:prstGeom prst="rect">
            <a:avLst/>
          </a:prstGeom>
          <a:solidFill>
            <a:schemeClr val="accent2"/>
          </a:solidFill>
          <a:ln w="12700">
            <a:miter lim="400000"/>
          </a:ln>
        </p:spPr>
        <p:txBody>
          <a:bodyPr lIns="45718" tIns="45718" rIns="45718" bIns="45718" anchor="ctr"/>
          <a:lstStyle/>
          <a:p>
            <a:pPr algn="ctr">
              <a:defRPr sz="2400">
                <a:solidFill>
                  <a:srgbClr val="FEFFFF"/>
                </a:solidFill>
              </a:defRPr>
            </a:pPr>
            <a:endParaRPr/>
          </a:p>
        </p:txBody>
      </p:sp>
      <p:sp>
        <p:nvSpPr>
          <p:cNvPr id="279" name="CLICK TO EDIT MASTER TITLE STYLE"/>
          <p:cNvSpPr txBox="1">
            <a:spLocks noGrp="1"/>
          </p:cNvSpPr>
          <p:nvPr>
            <p:ph type="title" hasCustomPrompt="1"/>
          </p:nvPr>
        </p:nvSpPr>
        <p:spPr>
          <a:xfrm>
            <a:off x="609600" y="223984"/>
            <a:ext cx="10668000" cy="1336966"/>
          </a:xfrm>
          <a:prstGeom prst="rect">
            <a:avLst/>
          </a:prstGeom>
        </p:spPr>
        <p:txBody>
          <a:bodyPr/>
          <a:lstStyle>
            <a:lvl1pPr>
              <a:defRPr sz="9600" b="1">
                <a:solidFill>
                  <a:srgbClr val="FEFFFF"/>
                </a:solidFill>
                <a:latin typeface="Montserrat Black"/>
                <a:ea typeface="Montserrat Black"/>
                <a:cs typeface="Montserrat Black"/>
                <a:sym typeface="Montserrat Black"/>
              </a:defRPr>
            </a:lvl1pPr>
          </a:lstStyle>
          <a:p>
            <a:r>
              <a:t>CLICK TO EDIT MASTER TITLE STYLE</a:t>
            </a:r>
          </a:p>
        </p:txBody>
      </p:sp>
      <p:sp>
        <p:nvSpPr>
          <p:cNvPr id="280" name="Body Level One…"/>
          <p:cNvSpPr txBox="1">
            <a:spLocks noGrp="1"/>
          </p:cNvSpPr>
          <p:nvPr>
            <p:ph type="body" sz="half" idx="1" hasCustomPrompt="1"/>
          </p:nvPr>
        </p:nvSpPr>
        <p:spPr>
          <a:xfrm>
            <a:off x="609601" y="2002533"/>
            <a:ext cx="10668001" cy="2938922"/>
          </a:xfrm>
          <a:prstGeom prst="rect">
            <a:avLst/>
          </a:prstGeom>
        </p:spPr>
        <p:txBody>
          <a:bodyPr>
            <a:normAutofit/>
          </a:bodyPr>
          <a:lstStyle>
            <a:lvl1pPr marL="0" indent="0">
              <a:lnSpc>
                <a:spcPct val="100000"/>
              </a:lnSpc>
              <a:spcBef>
                <a:spcPts val="2400"/>
              </a:spcBef>
              <a:buClrTx/>
              <a:buSzTx/>
              <a:buFontTx/>
              <a:buNone/>
              <a:defRPr sz="4000">
                <a:solidFill>
                  <a:schemeClr val="accent2"/>
                </a:solidFill>
              </a:defRPr>
            </a:lvl1pPr>
            <a:lvl2pPr marL="0" indent="457189">
              <a:lnSpc>
                <a:spcPct val="100000"/>
              </a:lnSpc>
              <a:spcBef>
                <a:spcPts val="2400"/>
              </a:spcBef>
              <a:buClrTx/>
              <a:buSzTx/>
              <a:buFontTx/>
              <a:buNone/>
              <a:defRPr sz="4000">
                <a:solidFill>
                  <a:schemeClr val="accent2"/>
                </a:solidFill>
              </a:defRPr>
            </a:lvl2pPr>
            <a:lvl3pPr marL="0" indent="914377">
              <a:lnSpc>
                <a:spcPct val="100000"/>
              </a:lnSpc>
              <a:spcBef>
                <a:spcPts val="2400"/>
              </a:spcBef>
              <a:buClrTx/>
              <a:buSzTx/>
              <a:buFontTx/>
              <a:buNone/>
              <a:defRPr sz="4000">
                <a:solidFill>
                  <a:schemeClr val="accent2"/>
                </a:solidFill>
              </a:defRPr>
            </a:lvl3pPr>
            <a:lvl4pPr marL="0" indent="1371565">
              <a:lnSpc>
                <a:spcPct val="100000"/>
              </a:lnSpc>
              <a:spcBef>
                <a:spcPts val="2400"/>
              </a:spcBef>
              <a:buClrTx/>
              <a:buSzTx/>
              <a:buFontTx/>
              <a:buNone/>
              <a:defRPr sz="4000">
                <a:solidFill>
                  <a:schemeClr val="accent2"/>
                </a:solidFill>
              </a:defRPr>
            </a:lvl4pPr>
            <a:lvl5pPr marL="0" indent="1828754">
              <a:lnSpc>
                <a:spcPct val="100000"/>
              </a:lnSpc>
              <a:spcBef>
                <a:spcPts val="2400"/>
              </a:spcBef>
              <a:buClrTx/>
              <a:buSzTx/>
              <a:buFontTx/>
              <a:buNone/>
              <a:defRPr sz="4000">
                <a:solidFill>
                  <a:schemeClr val="accent2"/>
                </a:solidFill>
              </a:defRPr>
            </a:lvl5pPr>
          </a:lstStyle>
          <a:p>
            <a:r>
              <a:rPr dirty="0"/>
              <a:t>CLICK TO EDIT MASTER SUBTITLE STYLE</a:t>
            </a:r>
            <a:endParaRPr lang="en-US" dirty="0"/>
          </a:p>
          <a:p>
            <a:endParaRPr dirty="0"/>
          </a:p>
          <a:p>
            <a:pPr lvl="1"/>
            <a:endParaRPr dirty="0"/>
          </a:p>
          <a:p>
            <a:pPr lvl="2"/>
            <a:endParaRPr dirty="0"/>
          </a:p>
          <a:p>
            <a:pPr lvl="3"/>
            <a:endParaRPr dirty="0"/>
          </a:p>
          <a:p>
            <a:pPr lvl="4"/>
            <a:endParaRPr dirty="0"/>
          </a:p>
        </p:txBody>
      </p:sp>
      <p:sp>
        <p:nvSpPr>
          <p:cNvPr id="281" name="Text Placeholder 3"/>
          <p:cNvSpPr>
            <a:spLocks noGrp="1"/>
          </p:cNvSpPr>
          <p:nvPr>
            <p:ph type="body" sz="quarter" idx="21"/>
          </p:nvPr>
        </p:nvSpPr>
        <p:spPr>
          <a:xfrm>
            <a:off x="609600" y="5155910"/>
            <a:ext cx="10668000" cy="1336965"/>
          </a:xfrm>
          <a:prstGeom prst="rect">
            <a:avLst/>
          </a:prstGeom>
        </p:spPr>
        <p:txBody>
          <a:bodyPr anchor="b"/>
          <a:lstStyle/>
          <a:p>
            <a:pPr marL="0" indent="0">
              <a:lnSpc>
                <a:spcPct val="100000"/>
              </a:lnSpc>
              <a:buClrTx/>
              <a:buSzTx/>
              <a:buFontTx/>
              <a:buNone/>
              <a:defRPr sz="2000" b="1" i="1">
                <a:solidFill>
                  <a:schemeClr val="accent4"/>
                </a:solidFill>
                <a:latin typeface="Montserrat Black"/>
                <a:ea typeface="Montserrat Black"/>
                <a:cs typeface="Montserrat Black"/>
                <a:sym typeface="Montserrat Black"/>
              </a:defRPr>
            </a:pPr>
            <a:endParaRPr/>
          </a:p>
        </p:txBody>
      </p:sp>
      <p:sp>
        <p:nvSpPr>
          <p:cNvPr id="282" name="Slide Number"/>
          <p:cNvSpPr txBox="1">
            <a:spLocks noGrp="1"/>
          </p:cNvSpPr>
          <p:nvPr>
            <p:ph type="sldNum" sz="quarter" idx="2"/>
          </p:nvPr>
        </p:nvSpPr>
        <p:spPr>
          <a:xfrm>
            <a:off x="5892800" y="598805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BREAKOUT QUESTION">
    <p:spTree>
      <p:nvGrpSpPr>
        <p:cNvPr id="1" name=""/>
        <p:cNvGrpSpPr/>
        <p:nvPr/>
      </p:nvGrpSpPr>
      <p:grpSpPr>
        <a:xfrm>
          <a:off x="0" y="0"/>
          <a:ext cx="0" cy="0"/>
          <a:chOff x="0" y="0"/>
          <a:chExt cx="0" cy="0"/>
        </a:xfrm>
      </p:grpSpPr>
      <p:sp>
        <p:nvSpPr>
          <p:cNvPr id="289" name="Rectangle 1"/>
          <p:cNvSpPr/>
          <p:nvPr/>
        </p:nvSpPr>
        <p:spPr>
          <a:xfrm>
            <a:off x="0" y="0"/>
            <a:ext cx="12192000" cy="6858000"/>
          </a:xfrm>
          <a:prstGeom prst="rect">
            <a:avLst/>
          </a:prstGeom>
          <a:solidFill>
            <a:srgbClr val="F2EEE6"/>
          </a:solidFill>
          <a:ln w="76200">
            <a:solidFill>
              <a:schemeClr val="accent2"/>
            </a:solidFill>
            <a:miter/>
          </a:ln>
        </p:spPr>
        <p:txBody>
          <a:bodyPr lIns="45719" rIns="45719" anchor="ctr"/>
          <a:lstStyle/>
          <a:p>
            <a:pPr algn="ctr">
              <a:defRPr sz="2400">
                <a:solidFill>
                  <a:srgbClr val="FEFFFF"/>
                </a:solidFill>
              </a:defRPr>
            </a:pPr>
            <a:endParaRPr/>
          </a:p>
        </p:txBody>
      </p:sp>
      <p:sp>
        <p:nvSpPr>
          <p:cNvPr id="290" name="Rectangle 4"/>
          <p:cNvSpPr/>
          <p:nvPr/>
        </p:nvSpPr>
        <p:spPr>
          <a:xfrm>
            <a:off x="0" y="0"/>
            <a:ext cx="12192000" cy="1817805"/>
          </a:xfrm>
          <a:prstGeom prst="rect">
            <a:avLst/>
          </a:prstGeom>
          <a:solidFill>
            <a:schemeClr val="accent2"/>
          </a:solidFill>
          <a:ln w="12700">
            <a:miter lim="400000"/>
          </a:ln>
        </p:spPr>
        <p:txBody>
          <a:bodyPr lIns="45719" rIns="45719" anchor="ctr"/>
          <a:lstStyle/>
          <a:p>
            <a:pPr algn="ctr">
              <a:defRPr sz="2400">
                <a:solidFill>
                  <a:srgbClr val="FEFFFF"/>
                </a:solidFill>
              </a:defRPr>
            </a:pPr>
            <a:endParaRPr/>
          </a:p>
        </p:txBody>
      </p:sp>
      <p:sp>
        <p:nvSpPr>
          <p:cNvPr id="291" name="CLICK TO EDIT MASTER TITLE STYLE"/>
          <p:cNvSpPr txBox="1">
            <a:spLocks noGrp="1"/>
          </p:cNvSpPr>
          <p:nvPr>
            <p:ph type="title" hasCustomPrompt="1"/>
          </p:nvPr>
        </p:nvSpPr>
        <p:spPr>
          <a:xfrm>
            <a:off x="609600" y="223984"/>
            <a:ext cx="10668000" cy="1336966"/>
          </a:xfrm>
          <a:prstGeom prst="rect">
            <a:avLst/>
          </a:prstGeom>
        </p:spPr>
        <p:txBody>
          <a:bodyPr/>
          <a:lstStyle>
            <a:lvl1pPr>
              <a:defRPr sz="9600" b="1">
                <a:solidFill>
                  <a:srgbClr val="FEFFFF"/>
                </a:solidFill>
                <a:latin typeface="Montserrat Black"/>
                <a:ea typeface="Montserrat Black"/>
                <a:cs typeface="Montserrat Black"/>
                <a:sym typeface="Montserrat Black"/>
              </a:defRPr>
            </a:lvl1pPr>
          </a:lstStyle>
          <a:p>
            <a:r>
              <a:t>CLICK TO EDIT MASTER TITLE STYLE</a:t>
            </a:r>
          </a:p>
        </p:txBody>
      </p:sp>
      <p:sp>
        <p:nvSpPr>
          <p:cNvPr id="292" name="Body Level One…"/>
          <p:cNvSpPr txBox="1">
            <a:spLocks noGrp="1"/>
          </p:cNvSpPr>
          <p:nvPr>
            <p:ph type="body" sz="half" idx="1" hasCustomPrompt="1"/>
          </p:nvPr>
        </p:nvSpPr>
        <p:spPr>
          <a:xfrm>
            <a:off x="609601" y="2002533"/>
            <a:ext cx="10668001" cy="2938922"/>
          </a:xfrm>
          <a:prstGeom prst="rect">
            <a:avLst/>
          </a:prstGeom>
        </p:spPr>
        <p:txBody>
          <a:bodyPr/>
          <a:lstStyle>
            <a:lvl1pPr marL="0" marR="0" indent="0" algn="l" defTabSz="914377" rtl="0" latinLnBrk="0">
              <a:lnSpc>
                <a:spcPct val="100000"/>
              </a:lnSpc>
              <a:spcBef>
                <a:spcPts val="2400"/>
              </a:spcBef>
              <a:spcAft>
                <a:spcPts val="0"/>
              </a:spcAft>
              <a:buClrTx/>
              <a:buSzTx/>
              <a:buFontTx/>
              <a:buNone/>
              <a:tabLst/>
              <a:defRPr sz="4000" b="0" i="0" u="none" strike="noStrike" cap="none" spc="0" baseline="0" dirty="0">
                <a:solidFill>
                  <a:schemeClr val="accent2"/>
                </a:solidFill>
                <a:uFillTx/>
                <a:latin typeface="+mj-lt"/>
                <a:ea typeface="+mj-ea"/>
                <a:cs typeface="+mj-cs"/>
                <a:sym typeface="Montserrat"/>
              </a:defRPr>
            </a:lvl1pPr>
            <a:lvl2pPr marL="0" marR="0" indent="0" algn="l" defTabSz="914377" rtl="0" latinLnBrk="0">
              <a:lnSpc>
                <a:spcPct val="100000"/>
              </a:lnSpc>
              <a:spcBef>
                <a:spcPts val="2400"/>
              </a:spcBef>
              <a:spcAft>
                <a:spcPts val="0"/>
              </a:spcAft>
              <a:buClrTx/>
              <a:buSzTx/>
              <a:buFontTx/>
              <a:buNone/>
              <a:tabLst/>
              <a:defRPr sz="4000" b="0" i="0" u="none" strike="noStrike" cap="none" spc="0" baseline="0" dirty="0">
                <a:solidFill>
                  <a:schemeClr val="accent2"/>
                </a:solidFill>
                <a:uFillTx/>
                <a:latin typeface="+mj-lt"/>
                <a:ea typeface="+mj-ea"/>
                <a:cs typeface="+mj-cs"/>
                <a:sym typeface="Montserrat"/>
              </a:defRPr>
            </a:lvl2pPr>
            <a:lvl3pPr marL="0" marR="0" indent="0" algn="l" defTabSz="914377" rtl="0" latinLnBrk="0">
              <a:lnSpc>
                <a:spcPct val="100000"/>
              </a:lnSpc>
              <a:spcBef>
                <a:spcPts val="2400"/>
              </a:spcBef>
              <a:spcAft>
                <a:spcPts val="0"/>
              </a:spcAft>
              <a:buClrTx/>
              <a:buSzTx/>
              <a:buFontTx/>
              <a:buNone/>
              <a:tabLst/>
              <a:defRPr sz="4000" b="0" i="0" u="none" strike="noStrike" cap="none" spc="0" baseline="0" dirty="0">
                <a:solidFill>
                  <a:schemeClr val="accent2"/>
                </a:solidFill>
                <a:uFillTx/>
                <a:latin typeface="+mj-lt"/>
                <a:ea typeface="+mj-ea"/>
                <a:cs typeface="+mj-cs"/>
                <a:sym typeface="Montserrat"/>
              </a:defRPr>
            </a:lvl3pPr>
            <a:lvl4pPr marL="0" marR="0" indent="0" algn="l" defTabSz="914377" rtl="0" latinLnBrk="0">
              <a:lnSpc>
                <a:spcPct val="100000"/>
              </a:lnSpc>
              <a:spcBef>
                <a:spcPts val="2400"/>
              </a:spcBef>
              <a:spcAft>
                <a:spcPts val="0"/>
              </a:spcAft>
              <a:buClrTx/>
              <a:buSzTx/>
              <a:buFontTx/>
              <a:buNone/>
              <a:tabLst/>
              <a:defRPr sz="4000" b="0" i="0" u="none" strike="noStrike" cap="none" spc="0" baseline="0" dirty="0">
                <a:solidFill>
                  <a:schemeClr val="accent2"/>
                </a:solidFill>
                <a:uFillTx/>
                <a:latin typeface="+mj-lt"/>
                <a:ea typeface="+mj-ea"/>
                <a:cs typeface="+mj-cs"/>
                <a:sym typeface="Montserrat"/>
              </a:defRPr>
            </a:lvl4pPr>
            <a:lvl5pPr marL="0" indent="1828754">
              <a:lnSpc>
                <a:spcPct val="120000"/>
              </a:lnSpc>
              <a:buClrTx/>
              <a:buSzTx/>
              <a:buFontTx/>
              <a:buNone/>
              <a:defRPr sz="4600">
                <a:solidFill>
                  <a:schemeClr val="accent2"/>
                </a:solidFill>
              </a:defRPr>
            </a:lvl5pPr>
          </a:lstStyle>
          <a:p>
            <a:r>
              <a:rPr dirty="0"/>
              <a:t>CLICK TO EDIT MASTER SUBTITLE STYLE</a:t>
            </a:r>
          </a:p>
          <a:p>
            <a:pPr lvl="1"/>
            <a:endParaRPr dirty="0"/>
          </a:p>
          <a:p>
            <a:pPr lvl="2"/>
            <a:endParaRPr dirty="0"/>
          </a:p>
          <a:p>
            <a:pPr lvl="3"/>
            <a:endParaRPr dirty="0"/>
          </a:p>
          <a:p>
            <a:pPr lvl="4"/>
            <a:endParaRPr dirty="0"/>
          </a:p>
        </p:txBody>
      </p:sp>
      <p:sp>
        <p:nvSpPr>
          <p:cNvPr id="293" name="Text Placeholder 3"/>
          <p:cNvSpPr>
            <a:spLocks noGrp="1"/>
          </p:cNvSpPr>
          <p:nvPr>
            <p:ph type="body" sz="quarter" idx="21"/>
          </p:nvPr>
        </p:nvSpPr>
        <p:spPr>
          <a:xfrm>
            <a:off x="609600" y="5155910"/>
            <a:ext cx="10668000" cy="1336965"/>
          </a:xfrm>
          <a:prstGeom prst="rect">
            <a:avLst/>
          </a:prstGeom>
        </p:spPr>
        <p:txBody>
          <a:bodyPr anchor="b"/>
          <a:lstStyle/>
          <a:p>
            <a:pPr marL="0" indent="0">
              <a:lnSpc>
                <a:spcPct val="100000"/>
              </a:lnSpc>
              <a:buClrTx/>
              <a:buSzTx/>
              <a:buFontTx/>
              <a:buNone/>
              <a:defRPr sz="2000" b="1" i="1">
                <a:solidFill>
                  <a:schemeClr val="accent4"/>
                </a:solidFill>
                <a:latin typeface="Montserrat Black"/>
                <a:ea typeface="Montserrat Black"/>
                <a:cs typeface="Montserrat Black"/>
                <a:sym typeface="Montserrat Black"/>
              </a:defRPr>
            </a:pPr>
            <a:endParaRPr/>
          </a:p>
        </p:txBody>
      </p:sp>
      <p:sp>
        <p:nvSpPr>
          <p:cNvPr id="294" name="Slide Number"/>
          <p:cNvSpPr txBox="1">
            <a:spLocks noGrp="1"/>
          </p:cNvSpPr>
          <p:nvPr>
            <p:ph type="sldNum" sz="quarter" idx="2"/>
          </p:nvPr>
        </p:nvSpPr>
        <p:spPr>
          <a:xfrm>
            <a:off x="5892800" y="5988050"/>
            <a:ext cx="2844800" cy="368301"/>
          </a:xfrm>
          <a:prstGeom prst="rect">
            <a:avLst/>
          </a:prstGeom>
        </p:spPr>
        <p:txBody>
          <a:bodyPr lIns="45719" tIns="45719" rIns="45719" bIns="45719"/>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MAIN TEXT 2 COLUMN">
    <p:spTree>
      <p:nvGrpSpPr>
        <p:cNvPr id="1" name=""/>
        <p:cNvGrpSpPr/>
        <p:nvPr/>
      </p:nvGrpSpPr>
      <p:grpSpPr>
        <a:xfrm>
          <a:off x="0" y="0"/>
          <a:ext cx="0" cy="0"/>
          <a:chOff x="0" y="0"/>
          <a:chExt cx="0" cy="0"/>
        </a:xfrm>
      </p:grpSpPr>
      <p:sp>
        <p:nvSpPr>
          <p:cNvPr id="301" name="Rectangle 1"/>
          <p:cNvSpPr/>
          <p:nvPr/>
        </p:nvSpPr>
        <p:spPr>
          <a:xfrm>
            <a:off x="0" y="0"/>
            <a:ext cx="12192000" cy="6858000"/>
          </a:xfrm>
          <a:prstGeom prst="rect">
            <a:avLst/>
          </a:prstGeom>
          <a:ln w="76200">
            <a:solidFill>
              <a:schemeClr val="accent1"/>
            </a:solidFill>
            <a:miter/>
          </a:ln>
        </p:spPr>
        <p:txBody>
          <a:bodyPr lIns="45719" rIns="45719" anchor="ctr"/>
          <a:lstStyle/>
          <a:p>
            <a:pPr algn="ctr">
              <a:defRPr sz="2400">
                <a:solidFill>
                  <a:srgbClr val="FEFFFF"/>
                </a:solidFill>
              </a:defRPr>
            </a:pPr>
            <a:endParaRPr/>
          </a:p>
        </p:txBody>
      </p:sp>
      <p:sp>
        <p:nvSpPr>
          <p:cNvPr id="302" name="CLICK TO EDIT MASTER TITLE"/>
          <p:cNvSpPr txBox="1">
            <a:spLocks noGrp="1"/>
          </p:cNvSpPr>
          <p:nvPr>
            <p:ph type="title" hasCustomPrompt="1"/>
          </p:nvPr>
        </p:nvSpPr>
        <p:spPr>
          <a:prstGeom prst="rect">
            <a:avLst/>
          </a:prstGeom>
        </p:spPr>
        <p:txBody>
          <a:bodyPr/>
          <a:lstStyle/>
          <a:p>
            <a:r>
              <a:t>CLICK TO EDIT MASTER TITLE</a:t>
            </a:r>
          </a:p>
        </p:txBody>
      </p:sp>
      <p:sp>
        <p:nvSpPr>
          <p:cNvPr id="303" name="Body Level One…"/>
          <p:cNvSpPr txBox="1">
            <a:spLocks noGrp="1"/>
          </p:cNvSpPr>
          <p:nvPr>
            <p:ph type="body" sz="half" idx="1"/>
          </p:nvPr>
        </p:nvSpPr>
        <p:spPr>
          <a:xfrm>
            <a:off x="611621" y="1396999"/>
            <a:ext cx="5234998" cy="5109167"/>
          </a:xfrm>
          <a:prstGeom prst="rect">
            <a:avLst/>
          </a:prstGeom>
        </p:spPr>
        <p:txBody>
          <a:bodyPr/>
          <a:lstStyle>
            <a:lvl2pPr marL="831261" indent="-374072"/>
            <a:lvl3pPr marL="1325857"/>
            <a:lvl5pPr marL="2336741" indent="-507986"/>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4" name="Rectangle 2"/>
          <p:cNvSpPr/>
          <p:nvPr/>
        </p:nvSpPr>
        <p:spPr>
          <a:xfrm>
            <a:off x="0" y="0"/>
            <a:ext cx="12192000" cy="6858000"/>
          </a:xfrm>
          <a:prstGeom prst="rect">
            <a:avLst/>
          </a:prstGeom>
          <a:ln w="76200">
            <a:solidFill>
              <a:schemeClr val="accent1"/>
            </a:solidFill>
            <a:miter/>
          </a:ln>
        </p:spPr>
        <p:txBody>
          <a:bodyPr lIns="45719" rIns="45719" anchor="ctr"/>
          <a:lstStyle/>
          <a:p>
            <a:pPr algn="ctr">
              <a:defRPr sz="2400">
                <a:solidFill>
                  <a:srgbClr val="FEFFFF"/>
                </a:solidFill>
              </a:defRPr>
            </a:pPr>
            <a:endParaRPr/>
          </a:p>
        </p:txBody>
      </p:sp>
      <p:sp>
        <p:nvSpPr>
          <p:cNvPr id="305" name="Straight Connector 7"/>
          <p:cNvSpPr/>
          <p:nvPr/>
        </p:nvSpPr>
        <p:spPr>
          <a:xfrm>
            <a:off x="611620" y="1193800"/>
            <a:ext cx="10795290" cy="0"/>
          </a:xfrm>
          <a:prstGeom prst="line">
            <a:avLst/>
          </a:prstGeom>
          <a:ln w="12700">
            <a:solidFill>
              <a:schemeClr val="accent1"/>
            </a:solidFill>
            <a:prstDash val="sysDot"/>
            <a:miter/>
          </a:ln>
        </p:spPr>
        <p:txBody>
          <a:bodyPr lIns="45719" rIns="45719"/>
          <a:lstStyle/>
          <a:p>
            <a:pPr>
              <a:defRPr>
                <a:latin typeface="Avenir Next LT Pro"/>
                <a:ea typeface="Avenir Next LT Pro"/>
                <a:cs typeface="Avenir Next LT Pro"/>
                <a:sym typeface="Avenir Next LT Pro"/>
              </a:defRPr>
            </a:pPr>
            <a:endParaRPr/>
          </a:p>
        </p:txBody>
      </p:sp>
      <p:sp>
        <p:nvSpPr>
          <p:cNvPr id="306" name="Slide Number"/>
          <p:cNvSpPr txBox="1">
            <a:spLocks noGrp="1"/>
          </p:cNvSpPr>
          <p:nvPr>
            <p:ph type="sldNum" sz="quarter" idx="2"/>
          </p:nvPr>
        </p:nvSpPr>
        <p:spPr>
          <a:xfrm>
            <a:off x="5892800" y="5988050"/>
            <a:ext cx="2844800" cy="368301"/>
          </a:xfrm>
          <a:prstGeom prst="rect">
            <a:avLst/>
          </a:prstGeom>
        </p:spPr>
        <p:txBody>
          <a:bodyPr lIns="45719" tIns="45719" rIns="45719" bIns="45719"/>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MAIN TEXT">
    <p:spTree>
      <p:nvGrpSpPr>
        <p:cNvPr id="1" name=""/>
        <p:cNvGrpSpPr/>
        <p:nvPr/>
      </p:nvGrpSpPr>
      <p:grpSpPr>
        <a:xfrm>
          <a:off x="0" y="0"/>
          <a:ext cx="0" cy="0"/>
          <a:chOff x="0" y="0"/>
          <a:chExt cx="0" cy="0"/>
        </a:xfrm>
      </p:grpSpPr>
      <p:sp>
        <p:nvSpPr>
          <p:cNvPr id="313" name="Rectangle 1"/>
          <p:cNvSpPr/>
          <p:nvPr/>
        </p:nvSpPr>
        <p:spPr>
          <a:xfrm>
            <a:off x="0" y="0"/>
            <a:ext cx="12192000" cy="6858000"/>
          </a:xfrm>
          <a:prstGeom prst="rect">
            <a:avLst/>
          </a:prstGeom>
          <a:ln w="76200">
            <a:solidFill>
              <a:schemeClr val="accent1"/>
            </a:solidFill>
            <a:miter/>
          </a:ln>
        </p:spPr>
        <p:txBody>
          <a:bodyPr lIns="45719" rIns="45719" anchor="ctr"/>
          <a:lstStyle/>
          <a:p>
            <a:pPr algn="ctr">
              <a:defRPr sz="2400">
                <a:solidFill>
                  <a:srgbClr val="FEFFFF"/>
                </a:solidFill>
              </a:defRPr>
            </a:pPr>
            <a:endParaRPr/>
          </a:p>
        </p:txBody>
      </p:sp>
      <p:sp>
        <p:nvSpPr>
          <p:cNvPr id="314" name="CLICK TO EDIT MASTER TITLE"/>
          <p:cNvSpPr txBox="1">
            <a:spLocks noGrp="1"/>
          </p:cNvSpPr>
          <p:nvPr>
            <p:ph type="title" hasCustomPrompt="1"/>
          </p:nvPr>
        </p:nvSpPr>
        <p:spPr>
          <a:prstGeom prst="rect">
            <a:avLst/>
          </a:prstGeom>
        </p:spPr>
        <p:txBody>
          <a:bodyPr/>
          <a:lstStyle/>
          <a:p>
            <a:r>
              <a:t>CLICK TO EDIT MASTER TITLE</a:t>
            </a:r>
          </a:p>
        </p:txBody>
      </p:sp>
      <p:sp>
        <p:nvSpPr>
          <p:cNvPr id="315" name="Body Level One…"/>
          <p:cNvSpPr txBox="1">
            <a:spLocks noGrp="1"/>
          </p:cNvSpPr>
          <p:nvPr>
            <p:ph type="body" idx="1"/>
          </p:nvPr>
        </p:nvSpPr>
        <p:spPr>
          <a:xfrm>
            <a:off x="611621" y="1396999"/>
            <a:ext cx="10972801" cy="5109167"/>
          </a:xfrm>
          <a:prstGeom prst="rect">
            <a:avLst/>
          </a:prstGeom>
        </p:spPr>
        <p:txBody>
          <a:bodyPr/>
          <a:lstStyle>
            <a:lvl2pPr marL="831261" indent="-374072"/>
            <a:lvl3pPr marL="1325857"/>
            <a:lvl5pPr marL="2336741" indent="-507986"/>
          </a:lstStyle>
          <a:p>
            <a:r>
              <a:t>Body Level One</a:t>
            </a:r>
          </a:p>
          <a:p>
            <a:pPr lvl="1"/>
            <a:r>
              <a:t>Body Level Two</a:t>
            </a:r>
          </a:p>
          <a:p>
            <a:pPr lvl="2"/>
            <a:r>
              <a:t>Body Level Three</a:t>
            </a:r>
          </a:p>
          <a:p>
            <a:pPr lvl="3"/>
            <a:r>
              <a:t>Body Level Four</a:t>
            </a:r>
          </a:p>
          <a:p>
            <a:pPr lvl="4"/>
            <a:r>
              <a:t>Body Level Five</a:t>
            </a:r>
          </a:p>
        </p:txBody>
      </p:sp>
      <p:sp>
        <p:nvSpPr>
          <p:cNvPr id="316" name="Rectangle 2"/>
          <p:cNvSpPr/>
          <p:nvPr/>
        </p:nvSpPr>
        <p:spPr>
          <a:xfrm>
            <a:off x="0" y="0"/>
            <a:ext cx="12192000" cy="6858000"/>
          </a:xfrm>
          <a:prstGeom prst="rect">
            <a:avLst/>
          </a:prstGeom>
          <a:ln w="76200">
            <a:solidFill>
              <a:schemeClr val="accent1"/>
            </a:solidFill>
            <a:miter/>
          </a:ln>
        </p:spPr>
        <p:txBody>
          <a:bodyPr lIns="45719" rIns="45719" anchor="ctr"/>
          <a:lstStyle/>
          <a:p>
            <a:pPr algn="ctr">
              <a:defRPr sz="2400">
                <a:solidFill>
                  <a:srgbClr val="FEFFFF"/>
                </a:solidFill>
              </a:defRPr>
            </a:pPr>
            <a:endParaRPr/>
          </a:p>
        </p:txBody>
      </p:sp>
      <p:sp>
        <p:nvSpPr>
          <p:cNvPr id="317" name="Straight Connector 5"/>
          <p:cNvSpPr/>
          <p:nvPr/>
        </p:nvSpPr>
        <p:spPr>
          <a:xfrm>
            <a:off x="611620" y="1193800"/>
            <a:ext cx="10968760" cy="0"/>
          </a:xfrm>
          <a:prstGeom prst="line">
            <a:avLst/>
          </a:prstGeom>
          <a:ln w="12700">
            <a:solidFill>
              <a:schemeClr val="accent1"/>
            </a:solidFill>
            <a:prstDash val="sysDot"/>
            <a:miter/>
          </a:ln>
        </p:spPr>
        <p:txBody>
          <a:bodyPr lIns="45719" rIns="45719"/>
          <a:lstStyle/>
          <a:p>
            <a:pPr>
              <a:defRPr>
                <a:latin typeface="Avenir Next LT Pro"/>
                <a:ea typeface="Avenir Next LT Pro"/>
                <a:cs typeface="Avenir Next LT Pro"/>
                <a:sym typeface="Avenir Next LT Pro"/>
              </a:defRPr>
            </a:pPr>
            <a:endParaRPr/>
          </a:p>
        </p:txBody>
      </p:sp>
      <p:sp>
        <p:nvSpPr>
          <p:cNvPr id="318" name="Slide Number"/>
          <p:cNvSpPr txBox="1">
            <a:spLocks noGrp="1"/>
          </p:cNvSpPr>
          <p:nvPr>
            <p:ph type="sldNum" sz="quarter" idx="2"/>
          </p:nvPr>
        </p:nvSpPr>
        <p:spPr>
          <a:xfrm>
            <a:off x="5892800" y="5988050"/>
            <a:ext cx="2844800" cy="368301"/>
          </a:xfrm>
          <a:prstGeom prst="rect">
            <a:avLst/>
          </a:prstGeom>
        </p:spPr>
        <p:txBody>
          <a:bodyPr lIns="45719" tIns="45719" rIns="45719" bIns="45719"/>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TITLE WHITE">
    <p:spTree>
      <p:nvGrpSpPr>
        <p:cNvPr id="1" name=""/>
        <p:cNvGrpSpPr/>
        <p:nvPr/>
      </p:nvGrpSpPr>
      <p:grpSpPr>
        <a:xfrm>
          <a:off x="0" y="0"/>
          <a:ext cx="0" cy="0"/>
          <a:chOff x="0" y="0"/>
          <a:chExt cx="0" cy="0"/>
        </a:xfrm>
      </p:grpSpPr>
      <p:sp>
        <p:nvSpPr>
          <p:cNvPr id="40" name="Rectangle 1"/>
          <p:cNvSpPr/>
          <p:nvPr/>
        </p:nvSpPr>
        <p:spPr>
          <a:xfrm>
            <a:off x="0" y="0"/>
            <a:ext cx="12192000" cy="6858000"/>
          </a:xfrm>
          <a:prstGeom prst="rect">
            <a:avLst/>
          </a:prstGeom>
          <a:solidFill>
            <a:srgbClr val="FEFFFF"/>
          </a:solidFill>
          <a:ln w="76200">
            <a:solidFill>
              <a:schemeClr val="accent1"/>
            </a:solidFill>
            <a:miter/>
          </a:ln>
        </p:spPr>
        <p:txBody>
          <a:bodyPr lIns="45718" tIns="45718" rIns="45718" bIns="45718" anchor="ctr"/>
          <a:lstStyle/>
          <a:p>
            <a:pPr algn="ctr">
              <a:defRPr sz="2400">
                <a:solidFill>
                  <a:srgbClr val="FEFFFF"/>
                </a:solidFill>
              </a:defRPr>
            </a:pPr>
            <a:endParaRPr/>
          </a:p>
        </p:txBody>
      </p:sp>
      <p:sp>
        <p:nvSpPr>
          <p:cNvPr id="41" name="CLICK TO EDIT MASTER TITLE STYLE"/>
          <p:cNvSpPr txBox="1">
            <a:spLocks noGrp="1"/>
          </p:cNvSpPr>
          <p:nvPr>
            <p:ph type="title" hasCustomPrompt="1"/>
          </p:nvPr>
        </p:nvSpPr>
        <p:spPr>
          <a:xfrm>
            <a:off x="609600" y="482600"/>
            <a:ext cx="10668000" cy="4978400"/>
          </a:xfrm>
          <a:prstGeom prst="rect">
            <a:avLst/>
          </a:prstGeom>
        </p:spPr>
        <p:txBody>
          <a:bodyPr/>
          <a:lstStyle>
            <a:lvl1pPr>
              <a:defRPr sz="9600" b="1">
                <a:latin typeface="Montserrat Black"/>
                <a:ea typeface="Montserrat Black"/>
                <a:cs typeface="Montserrat Black"/>
                <a:sym typeface="Montserrat Black"/>
              </a:defRPr>
            </a:lvl1pPr>
          </a:lstStyle>
          <a:p>
            <a:r>
              <a:t>CLICK TO EDIT MASTER TITLE STYLE</a:t>
            </a:r>
          </a:p>
        </p:txBody>
      </p:sp>
      <p:sp>
        <p:nvSpPr>
          <p:cNvPr id="42" name="Body Level One…"/>
          <p:cNvSpPr txBox="1">
            <a:spLocks noGrp="1"/>
          </p:cNvSpPr>
          <p:nvPr>
            <p:ph type="body" sz="quarter" idx="1" hasCustomPrompt="1"/>
          </p:nvPr>
        </p:nvSpPr>
        <p:spPr>
          <a:xfrm>
            <a:off x="609600" y="5761732"/>
            <a:ext cx="10769600" cy="812802"/>
          </a:xfrm>
          <a:prstGeom prst="rect">
            <a:avLst/>
          </a:prstGeom>
        </p:spPr>
        <p:txBody>
          <a:bodyPr/>
          <a:lstStyle>
            <a:lvl1pPr marL="0" indent="0">
              <a:buClrTx/>
              <a:buSzTx/>
              <a:buFontTx/>
              <a:buNone/>
              <a:defRPr sz="2000">
                <a:solidFill>
                  <a:schemeClr val="accent5"/>
                </a:solidFill>
              </a:defRPr>
            </a:lvl1pPr>
            <a:lvl2pPr marL="0" indent="0">
              <a:buClrTx/>
              <a:buSzTx/>
              <a:buFontTx/>
              <a:buNone/>
              <a:defRPr sz="2000">
                <a:solidFill>
                  <a:schemeClr val="accent5"/>
                </a:solidFill>
              </a:defRPr>
            </a:lvl2pPr>
            <a:lvl3pPr marL="0" indent="0">
              <a:buClrTx/>
              <a:buSzTx/>
              <a:buFontTx/>
              <a:buNone/>
              <a:defRPr sz="2000">
                <a:solidFill>
                  <a:schemeClr val="accent5"/>
                </a:solidFill>
              </a:defRPr>
            </a:lvl3pPr>
            <a:lvl4pPr marL="0" indent="0">
              <a:buClrTx/>
              <a:buSzTx/>
              <a:buFontTx/>
              <a:buNone/>
              <a:defRPr sz="2000">
                <a:solidFill>
                  <a:schemeClr val="accent5"/>
                </a:solidFill>
              </a:defRPr>
            </a:lvl4pPr>
            <a:lvl5pPr marL="0" indent="0">
              <a:buClrTx/>
              <a:buSzTx/>
              <a:buFontTx/>
              <a:buNone/>
              <a:defRPr sz="2000">
                <a:solidFill>
                  <a:schemeClr val="accent5"/>
                </a:solidFill>
              </a:defRPr>
            </a:lvl5pPr>
          </a:lstStyle>
          <a:p>
            <a:r>
              <a:t>CLICK TO EDIT MASTER SUBTITLE STYLE</a:t>
            </a:r>
          </a:p>
          <a:p>
            <a:pPr lvl="1"/>
            <a:endParaRPr/>
          </a:p>
          <a:p>
            <a:pPr lvl="2"/>
            <a:endParaRPr/>
          </a:p>
          <a:p>
            <a:pPr lvl="3"/>
            <a:endParaRPr/>
          </a:p>
          <a:p>
            <a:pPr lvl="4"/>
            <a:endParaRP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TITLE GREEN">
    <p:spTree>
      <p:nvGrpSpPr>
        <p:cNvPr id="1" name=""/>
        <p:cNvGrpSpPr/>
        <p:nvPr/>
      </p:nvGrpSpPr>
      <p:grpSpPr>
        <a:xfrm>
          <a:off x="0" y="0"/>
          <a:ext cx="0" cy="0"/>
          <a:chOff x="0" y="0"/>
          <a:chExt cx="0" cy="0"/>
        </a:xfrm>
      </p:grpSpPr>
      <p:sp>
        <p:nvSpPr>
          <p:cNvPr id="50" name="Rectangle 1"/>
          <p:cNvSpPr/>
          <p:nvPr/>
        </p:nvSpPr>
        <p:spPr>
          <a:xfrm>
            <a:off x="0" y="0"/>
            <a:ext cx="12192000" cy="6858000"/>
          </a:xfrm>
          <a:prstGeom prst="rect">
            <a:avLst/>
          </a:prstGeom>
          <a:solidFill>
            <a:schemeClr val="accent2"/>
          </a:solidFill>
          <a:ln w="76200">
            <a:solidFill>
              <a:srgbClr val="E6E8E7"/>
            </a:solidFill>
            <a:miter/>
          </a:ln>
        </p:spPr>
        <p:txBody>
          <a:bodyPr lIns="45718" tIns="45718" rIns="45718" bIns="45718" anchor="ctr"/>
          <a:lstStyle/>
          <a:p>
            <a:pPr algn="ctr">
              <a:defRPr sz="2400">
                <a:solidFill>
                  <a:srgbClr val="FEFFFF"/>
                </a:solidFill>
              </a:defRPr>
            </a:pPr>
            <a:endParaRPr/>
          </a:p>
        </p:txBody>
      </p:sp>
      <p:sp>
        <p:nvSpPr>
          <p:cNvPr id="51" name="CLICK TO EDIT MASTER TITLE STYLE"/>
          <p:cNvSpPr txBox="1">
            <a:spLocks noGrp="1"/>
          </p:cNvSpPr>
          <p:nvPr>
            <p:ph type="title" hasCustomPrompt="1"/>
          </p:nvPr>
        </p:nvSpPr>
        <p:spPr>
          <a:xfrm>
            <a:off x="609600" y="482600"/>
            <a:ext cx="10668000" cy="4978400"/>
          </a:xfrm>
          <a:prstGeom prst="rect">
            <a:avLst/>
          </a:prstGeom>
        </p:spPr>
        <p:txBody>
          <a:bodyPr/>
          <a:lstStyle>
            <a:lvl1pPr>
              <a:defRPr sz="9600" b="1">
                <a:solidFill>
                  <a:srgbClr val="FEFFFF"/>
                </a:solidFill>
                <a:latin typeface="Montserrat Black"/>
                <a:ea typeface="Montserrat Black"/>
                <a:cs typeface="Montserrat Black"/>
                <a:sym typeface="Montserrat Black"/>
              </a:defRPr>
            </a:lvl1pPr>
          </a:lstStyle>
          <a:p>
            <a:r>
              <a:t>CLICK TO EDIT MASTER TITLE STYLE</a:t>
            </a:r>
          </a:p>
        </p:txBody>
      </p:sp>
      <p:sp>
        <p:nvSpPr>
          <p:cNvPr id="52" name="Body Level One…"/>
          <p:cNvSpPr txBox="1">
            <a:spLocks noGrp="1"/>
          </p:cNvSpPr>
          <p:nvPr>
            <p:ph type="body" sz="quarter" idx="1" hasCustomPrompt="1"/>
          </p:nvPr>
        </p:nvSpPr>
        <p:spPr>
          <a:xfrm>
            <a:off x="609600" y="5761732"/>
            <a:ext cx="10769600" cy="812802"/>
          </a:xfrm>
          <a:prstGeom prst="rect">
            <a:avLst/>
          </a:prstGeom>
        </p:spPr>
        <p:txBody>
          <a:bodyPr/>
          <a:lstStyle>
            <a:lvl1pPr marL="0" indent="0">
              <a:buClrTx/>
              <a:buSzTx/>
              <a:buFontTx/>
              <a:buNone/>
              <a:defRPr sz="2000">
                <a:solidFill>
                  <a:srgbClr val="E8BE89"/>
                </a:solidFill>
                <a:latin typeface="Montserrat Light"/>
                <a:ea typeface="Montserrat Light"/>
                <a:cs typeface="Montserrat Light"/>
                <a:sym typeface="Montserrat Light"/>
              </a:defRPr>
            </a:lvl1pPr>
            <a:lvl2pPr marL="0" indent="0">
              <a:buClrTx/>
              <a:buSzTx/>
              <a:buFontTx/>
              <a:buNone/>
              <a:defRPr sz="2000">
                <a:solidFill>
                  <a:srgbClr val="E8BE89"/>
                </a:solidFill>
                <a:latin typeface="Montserrat Light"/>
                <a:ea typeface="Montserrat Light"/>
                <a:cs typeface="Montserrat Light"/>
                <a:sym typeface="Montserrat Light"/>
              </a:defRPr>
            </a:lvl2pPr>
            <a:lvl3pPr marL="0" indent="0">
              <a:buClrTx/>
              <a:buSzTx/>
              <a:buFontTx/>
              <a:buNone/>
              <a:defRPr sz="2000">
                <a:solidFill>
                  <a:srgbClr val="E8BE89"/>
                </a:solidFill>
                <a:latin typeface="Montserrat Light"/>
                <a:ea typeface="Montserrat Light"/>
                <a:cs typeface="Montserrat Light"/>
                <a:sym typeface="Montserrat Light"/>
              </a:defRPr>
            </a:lvl3pPr>
            <a:lvl4pPr marL="0" indent="0">
              <a:buClrTx/>
              <a:buSzTx/>
              <a:buFontTx/>
              <a:buNone/>
              <a:defRPr sz="2000">
                <a:solidFill>
                  <a:srgbClr val="E8BE89"/>
                </a:solidFill>
                <a:latin typeface="Montserrat Light"/>
                <a:ea typeface="Montserrat Light"/>
                <a:cs typeface="Montserrat Light"/>
                <a:sym typeface="Montserrat Light"/>
              </a:defRPr>
            </a:lvl4pPr>
            <a:lvl5pPr marL="0" indent="0">
              <a:buClrTx/>
              <a:buSzTx/>
              <a:buFontTx/>
              <a:buNone/>
              <a:defRPr sz="2000">
                <a:solidFill>
                  <a:srgbClr val="E8BE89"/>
                </a:solidFill>
                <a:latin typeface="Montserrat Light"/>
                <a:ea typeface="Montserrat Light"/>
                <a:cs typeface="Montserrat Light"/>
                <a:sym typeface="Montserrat Light"/>
              </a:defRPr>
            </a:lvl5pPr>
          </a:lstStyle>
          <a:p>
            <a:r>
              <a:t>CLICK TO EDIT MASTER SUBTITLE STYLE</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TITLE ORANGE">
    <p:spTree>
      <p:nvGrpSpPr>
        <p:cNvPr id="1" name=""/>
        <p:cNvGrpSpPr/>
        <p:nvPr/>
      </p:nvGrpSpPr>
      <p:grpSpPr>
        <a:xfrm>
          <a:off x="0" y="0"/>
          <a:ext cx="0" cy="0"/>
          <a:chOff x="0" y="0"/>
          <a:chExt cx="0" cy="0"/>
        </a:xfrm>
      </p:grpSpPr>
      <p:sp>
        <p:nvSpPr>
          <p:cNvPr id="60" name="Rectangle 1"/>
          <p:cNvSpPr/>
          <p:nvPr/>
        </p:nvSpPr>
        <p:spPr>
          <a:xfrm>
            <a:off x="0" y="0"/>
            <a:ext cx="12192000" cy="6858000"/>
          </a:xfrm>
          <a:prstGeom prst="rect">
            <a:avLst/>
          </a:prstGeom>
          <a:solidFill>
            <a:schemeClr val="accent4"/>
          </a:solidFill>
          <a:ln w="76200">
            <a:solidFill>
              <a:srgbClr val="F2EEE6"/>
            </a:solidFill>
            <a:miter/>
          </a:ln>
        </p:spPr>
        <p:txBody>
          <a:bodyPr lIns="45718" tIns="45718" rIns="45718" bIns="45718" anchor="ctr"/>
          <a:lstStyle/>
          <a:p>
            <a:pPr algn="ctr">
              <a:defRPr sz="2400">
                <a:solidFill>
                  <a:srgbClr val="FEFFFF"/>
                </a:solidFill>
              </a:defRPr>
            </a:pPr>
            <a:endParaRPr/>
          </a:p>
        </p:txBody>
      </p:sp>
      <p:sp>
        <p:nvSpPr>
          <p:cNvPr id="61" name="CLICK TO EDIT MASTER TITLE STYLE"/>
          <p:cNvSpPr txBox="1">
            <a:spLocks noGrp="1"/>
          </p:cNvSpPr>
          <p:nvPr>
            <p:ph type="title" hasCustomPrompt="1"/>
          </p:nvPr>
        </p:nvSpPr>
        <p:spPr>
          <a:xfrm>
            <a:off x="609600" y="482600"/>
            <a:ext cx="10668000" cy="4978400"/>
          </a:xfrm>
          <a:prstGeom prst="rect">
            <a:avLst/>
          </a:prstGeom>
        </p:spPr>
        <p:txBody>
          <a:bodyPr/>
          <a:lstStyle>
            <a:lvl1pPr>
              <a:defRPr sz="9600" b="1">
                <a:solidFill>
                  <a:srgbClr val="FEFFFF"/>
                </a:solidFill>
                <a:latin typeface="Montserrat Black"/>
                <a:ea typeface="Montserrat Black"/>
                <a:cs typeface="Montserrat Black"/>
                <a:sym typeface="Montserrat Black"/>
              </a:defRPr>
            </a:lvl1pPr>
          </a:lstStyle>
          <a:p>
            <a:r>
              <a:t>CLICK TO EDIT MASTER TITLE STYLE</a:t>
            </a:r>
          </a:p>
        </p:txBody>
      </p:sp>
      <p:sp>
        <p:nvSpPr>
          <p:cNvPr id="62" name="Body Level One…"/>
          <p:cNvSpPr txBox="1">
            <a:spLocks noGrp="1"/>
          </p:cNvSpPr>
          <p:nvPr>
            <p:ph type="body" sz="quarter" idx="1" hasCustomPrompt="1"/>
          </p:nvPr>
        </p:nvSpPr>
        <p:spPr>
          <a:xfrm>
            <a:off x="609600" y="5761732"/>
            <a:ext cx="10769600" cy="812802"/>
          </a:xfrm>
          <a:prstGeom prst="rect">
            <a:avLst/>
          </a:prstGeom>
        </p:spPr>
        <p:txBody>
          <a:bodyPr/>
          <a:lstStyle>
            <a:lvl1pPr marL="0" indent="0">
              <a:buClrTx/>
              <a:buSzTx/>
              <a:buFontTx/>
              <a:buNone/>
              <a:defRPr sz="2000">
                <a:solidFill>
                  <a:srgbClr val="F7E9D8"/>
                </a:solidFill>
                <a:latin typeface="Montserrat Light"/>
                <a:ea typeface="Montserrat Light"/>
                <a:cs typeface="Montserrat Light"/>
                <a:sym typeface="Montserrat Light"/>
              </a:defRPr>
            </a:lvl1pPr>
            <a:lvl2pPr marL="0" indent="0">
              <a:buClrTx/>
              <a:buSzTx/>
              <a:buFontTx/>
              <a:buNone/>
              <a:defRPr sz="2000">
                <a:solidFill>
                  <a:srgbClr val="F7E9D8"/>
                </a:solidFill>
                <a:latin typeface="Montserrat Light"/>
                <a:ea typeface="Montserrat Light"/>
                <a:cs typeface="Montserrat Light"/>
                <a:sym typeface="Montserrat Light"/>
              </a:defRPr>
            </a:lvl2pPr>
            <a:lvl3pPr marL="0" indent="0">
              <a:buClrTx/>
              <a:buSzTx/>
              <a:buFontTx/>
              <a:buNone/>
              <a:defRPr sz="2000">
                <a:solidFill>
                  <a:srgbClr val="F7E9D8"/>
                </a:solidFill>
                <a:latin typeface="Montserrat Light"/>
                <a:ea typeface="Montserrat Light"/>
                <a:cs typeface="Montserrat Light"/>
                <a:sym typeface="Montserrat Light"/>
              </a:defRPr>
            </a:lvl3pPr>
            <a:lvl4pPr marL="0" indent="0">
              <a:buClrTx/>
              <a:buSzTx/>
              <a:buFontTx/>
              <a:buNone/>
              <a:defRPr sz="2000">
                <a:solidFill>
                  <a:srgbClr val="F7E9D8"/>
                </a:solidFill>
                <a:latin typeface="Montserrat Light"/>
                <a:ea typeface="Montserrat Light"/>
                <a:cs typeface="Montserrat Light"/>
                <a:sym typeface="Montserrat Light"/>
              </a:defRPr>
            </a:lvl4pPr>
            <a:lvl5pPr marL="0" indent="0">
              <a:buClrTx/>
              <a:buSzTx/>
              <a:buFontTx/>
              <a:buNone/>
              <a:defRPr sz="2000">
                <a:solidFill>
                  <a:srgbClr val="F7E9D8"/>
                </a:solidFill>
                <a:latin typeface="Montserrat Light"/>
                <a:ea typeface="Montserrat Light"/>
                <a:cs typeface="Montserrat Light"/>
                <a:sym typeface="Montserrat Light"/>
              </a:defRPr>
            </a:lvl5pPr>
          </a:lstStyle>
          <a:p>
            <a:r>
              <a:t>CLICK TO EDIT MASTER SUBTITLE STYLE</a:t>
            </a:r>
          </a:p>
          <a:p>
            <a:pPr lvl="1"/>
            <a:endParaRPr/>
          </a:p>
          <a:p>
            <a:pPr lvl="2"/>
            <a:endParaRPr/>
          </a:p>
          <a:p>
            <a:pPr lvl="3"/>
            <a:endParaRPr/>
          </a:p>
          <a:p>
            <a:pPr lvl="4"/>
            <a:endParaRP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HALF LEFT">
    <p:spTree>
      <p:nvGrpSpPr>
        <p:cNvPr id="1" name=""/>
        <p:cNvGrpSpPr/>
        <p:nvPr/>
      </p:nvGrpSpPr>
      <p:grpSpPr>
        <a:xfrm>
          <a:off x="0" y="0"/>
          <a:ext cx="0" cy="0"/>
          <a:chOff x="0" y="0"/>
          <a:chExt cx="0" cy="0"/>
        </a:xfrm>
      </p:grpSpPr>
      <p:sp>
        <p:nvSpPr>
          <p:cNvPr id="70" name="Rectangle 3"/>
          <p:cNvSpPr/>
          <p:nvPr/>
        </p:nvSpPr>
        <p:spPr>
          <a:xfrm>
            <a:off x="6486604" y="0"/>
            <a:ext cx="5705398" cy="6858000"/>
          </a:xfrm>
          <a:prstGeom prst="rect">
            <a:avLst/>
          </a:prstGeom>
          <a:solidFill>
            <a:schemeClr val="accent1"/>
          </a:solidFill>
          <a:ln w="12700">
            <a:miter lim="400000"/>
          </a:ln>
        </p:spPr>
        <p:txBody>
          <a:bodyPr lIns="45718" tIns="45718" rIns="45718" bIns="45718" anchor="ctr"/>
          <a:lstStyle/>
          <a:p>
            <a:pPr algn="ctr">
              <a:defRPr sz="2400">
                <a:solidFill>
                  <a:srgbClr val="FEFFFF"/>
                </a:solidFill>
              </a:defRPr>
            </a:pPr>
            <a:endParaRPr/>
          </a:p>
        </p:txBody>
      </p:sp>
      <p:sp>
        <p:nvSpPr>
          <p:cNvPr id="71" name="Picture Placeholder 4"/>
          <p:cNvSpPr>
            <a:spLocks noGrp="1"/>
          </p:cNvSpPr>
          <p:nvPr>
            <p:ph type="pic" sz="half" idx="21"/>
          </p:nvPr>
        </p:nvSpPr>
        <p:spPr>
          <a:xfrm>
            <a:off x="6789863" y="368406"/>
            <a:ext cx="5098878" cy="6121188"/>
          </a:xfrm>
          <a:prstGeom prst="rect">
            <a:avLst/>
          </a:prstGeom>
        </p:spPr>
        <p:txBody>
          <a:bodyPr lIns="91439" tIns="45719" rIns="91439" bIns="45719">
            <a:noAutofit/>
          </a:bodyPr>
          <a:lstStyle/>
          <a:p>
            <a:endParaRPr/>
          </a:p>
        </p:txBody>
      </p:sp>
      <p:sp>
        <p:nvSpPr>
          <p:cNvPr id="72" name="Body Level One…"/>
          <p:cNvSpPr txBox="1">
            <a:spLocks noGrp="1"/>
          </p:cNvSpPr>
          <p:nvPr>
            <p:ph type="body" sz="half" idx="1"/>
          </p:nvPr>
        </p:nvSpPr>
        <p:spPr>
          <a:xfrm>
            <a:off x="390606" y="990600"/>
            <a:ext cx="5705396" cy="4673600"/>
          </a:xfrm>
          <a:prstGeom prst="rect">
            <a:avLst/>
          </a:prstGeom>
        </p:spPr>
        <p:txBody>
          <a:bodyPr/>
          <a:lstStyle>
            <a:lvl1pPr>
              <a:spcBef>
                <a:spcPts val="1600"/>
              </a:spcBef>
              <a:defRPr/>
            </a:lvl1pPr>
            <a:lvl2pPr>
              <a:spcBef>
                <a:spcPts val="1600"/>
              </a:spcBef>
              <a:defRPr/>
            </a:lvl2pPr>
            <a:lvl3pPr>
              <a:spcBef>
                <a:spcPts val="1600"/>
              </a:spcBef>
              <a:defRPr/>
            </a:lvl3pPr>
            <a:lvl4pPr>
              <a:spcBef>
                <a:spcPts val="1600"/>
              </a:spcBef>
              <a:defRPr/>
            </a:lvl4pPr>
            <a:lvl5pPr>
              <a:spcBef>
                <a:spcPts val="1600"/>
              </a:spcBef>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 name="EDIT MASTER TITLE"/>
          <p:cNvSpPr txBox="1">
            <a:spLocks noGrp="1"/>
          </p:cNvSpPr>
          <p:nvPr>
            <p:ph type="title" hasCustomPrompt="1"/>
          </p:nvPr>
        </p:nvSpPr>
        <p:spPr>
          <a:xfrm>
            <a:off x="390605" y="368406"/>
            <a:ext cx="5705396" cy="418998"/>
          </a:xfrm>
          <a:prstGeom prst="rect">
            <a:avLst/>
          </a:prstGeom>
        </p:spPr>
        <p:txBody>
          <a:bodyPr/>
          <a:lstStyle>
            <a:lvl1pPr>
              <a:defRPr sz="2600"/>
            </a:lvl1pPr>
          </a:lstStyle>
          <a:p>
            <a:r>
              <a:t>EDIT MASTER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HALF RIGHT">
    <p:spTree>
      <p:nvGrpSpPr>
        <p:cNvPr id="1" name=""/>
        <p:cNvGrpSpPr/>
        <p:nvPr/>
      </p:nvGrpSpPr>
      <p:grpSpPr>
        <a:xfrm>
          <a:off x="0" y="0"/>
          <a:ext cx="0" cy="0"/>
          <a:chOff x="0" y="0"/>
          <a:chExt cx="0" cy="0"/>
        </a:xfrm>
      </p:grpSpPr>
      <p:sp>
        <p:nvSpPr>
          <p:cNvPr id="81" name="Rectangle 3"/>
          <p:cNvSpPr/>
          <p:nvPr/>
        </p:nvSpPr>
        <p:spPr>
          <a:xfrm>
            <a:off x="-1" y="0"/>
            <a:ext cx="5711951" cy="6858000"/>
          </a:xfrm>
          <a:prstGeom prst="rect">
            <a:avLst/>
          </a:prstGeom>
          <a:solidFill>
            <a:schemeClr val="accent1"/>
          </a:solidFill>
          <a:ln w="12700">
            <a:miter lim="400000"/>
          </a:ln>
        </p:spPr>
        <p:txBody>
          <a:bodyPr lIns="45718" tIns="45718" rIns="45718" bIns="45718" anchor="ctr"/>
          <a:lstStyle/>
          <a:p>
            <a:pPr algn="ctr">
              <a:defRPr sz="2400">
                <a:solidFill>
                  <a:srgbClr val="FEFFFF"/>
                </a:solidFill>
              </a:defRPr>
            </a:pPr>
            <a:endParaRPr/>
          </a:p>
        </p:txBody>
      </p:sp>
      <p:sp>
        <p:nvSpPr>
          <p:cNvPr id="82" name="Picture Placeholder 4"/>
          <p:cNvSpPr>
            <a:spLocks noGrp="1"/>
          </p:cNvSpPr>
          <p:nvPr>
            <p:ph type="pic" sz="half" idx="21"/>
          </p:nvPr>
        </p:nvSpPr>
        <p:spPr>
          <a:xfrm>
            <a:off x="304800" y="368406"/>
            <a:ext cx="5098878" cy="6121188"/>
          </a:xfrm>
          <a:prstGeom prst="rect">
            <a:avLst/>
          </a:prstGeom>
        </p:spPr>
        <p:txBody>
          <a:bodyPr lIns="91439" tIns="45719" rIns="91439" bIns="45719">
            <a:noAutofit/>
          </a:bodyPr>
          <a:lstStyle/>
          <a:p>
            <a:endParaRPr/>
          </a:p>
        </p:txBody>
      </p:sp>
      <p:sp>
        <p:nvSpPr>
          <p:cNvPr id="83" name="Body Level One…"/>
          <p:cNvSpPr txBox="1">
            <a:spLocks noGrp="1"/>
          </p:cNvSpPr>
          <p:nvPr>
            <p:ph type="body" sz="half" idx="1"/>
          </p:nvPr>
        </p:nvSpPr>
        <p:spPr>
          <a:xfrm>
            <a:off x="6197600" y="990600"/>
            <a:ext cx="5524545" cy="4673600"/>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4" name="EDIT MASTER TITLE"/>
          <p:cNvSpPr txBox="1">
            <a:spLocks noGrp="1"/>
          </p:cNvSpPr>
          <p:nvPr>
            <p:ph type="title" hasCustomPrompt="1"/>
          </p:nvPr>
        </p:nvSpPr>
        <p:spPr>
          <a:xfrm>
            <a:off x="6197598" y="368406"/>
            <a:ext cx="5524547" cy="418998"/>
          </a:xfrm>
          <a:prstGeom prst="rect">
            <a:avLst/>
          </a:prstGeom>
        </p:spPr>
        <p:txBody>
          <a:bodyPr/>
          <a:lstStyle>
            <a:lvl1pPr>
              <a:defRPr sz="2600"/>
            </a:lvl1pPr>
          </a:lstStyle>
          <a:p>
            <a:r>
              <a:t>EDIT MASTER TITLE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HIRD LEFT">
    <p:spTree>
      <p:nvGrpSpPr>
        <p:cNvPr id="1" name=""/>
        <p:cNvGrpSpPr/>
        <p:nvPr/>
      </p:nvGrpSpPr>
      <p:grpSpPr>
        <a:xfrm>
          <a:off x="0" y="0"/>
          <a:ext cx="0" cy="0"/>
          <a:chOff x="0" y="0"/>
          <a:chExt cx="0" cy="0"/>
        </a:xfrm>
      </p:grpSpPr>
      <p:sp>
        <p:nvSpPr>
          <p:cNvPr id="92" name="Rectangle 3"/>
          <p:cNvSpPr/>
          <p:nvPr/>
        </p:nvSpPr>
        <p:spPr>
          <a:xfrm>
            <a:off x="9185095" y="0"/>
            <a:ext cx="3006905" cy="6858000"/>
          </a:xfrm>
          <a:prstGeom prst="rect">
            <a:avLst/>
          </a:prstGeom>
          <a:solidFill>
            <a:schemeClr val="accent4"/>
          </a:solidFill>
          <a:ln w="12700">
            <a:miter lim="400000"/>
          </a:ln>
        </p:spPr>
        <p:txBody>
          <a:bodyPr lIns="45718" tIns="45718" rIns="45718" bIns="45718" anchor="ctr"/>
          <a:lstStyle/>
          <a:p>
            <a:pPr algn="ctr">
              <a:defRPr sz="2400">
                <a:solidFill>
                  <a:srgbClr val="FEFFFF"/>
                </a:solidFill>
              </a:defRPr>
            </a:pPr>
            <a:endParaRPr/>
          </a:p>
        </p:txBody>
      </p:sp>
      <p:sp>
        <p:nvSpPr>
          <p:cNvPr id="93" name="Picture Placeholder 4"/>
          <p:cNvSpPr>
            <a:spLocks noGrp="1"/>
          </p:cNvSpPr>
          <p:nvPr>
            <p:ph type="pic" sz="quarter" idx="21"/>
          </p:nvPr>
        </p:nvSpPr>
        <p:spPr>
          <a:xfrm>
            <a:off x="9443232" y="368406"/>
            <a:ext cx="2490629" cy="6121188"/>
          </a:xfrm>
          <a:prstGeom prst="rect">
            <a:avLst/>
          </a:prstGeom>
        </p:spPr>
        <p:txBody>
          <a:bodyPr lIns="91439" tIns="45719" rIns="91439" bIns="45719">
            <a:noAutofit/>
          </a:bodyPr>
          <a:lstStyle/>
          <a:p>
            <a:endParaRPr/>
          </a:p>
        </p:txBody>
      </p:sp>
      <p:sp>
        <p:nvSpPr>
          <p:cNvPr id="94" name="Body Level One…"/>
          <p:cNvSpPr txBox="1">
            <a:spLocks noGrp="1"/>
          </p:cNvSpPr>
          <p:nvPr>
            <p:ph type="body" idx="1"/>
          </p:nvPr>
        </p:nvSpPr>
        <p:spPr>
          <a:xfrm>
            <a:off x="390606" y="990600"/>
            <a:ext cx="8291057" cy="4673600"/>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5" name="EDIT MASTER TITLE"/>
          <p:cNvSpPr txBox="1">
            <a:spLocks noGrp="1"/>
          </p:cNvSpPr>
          <p:nvPr>
            <p:ph type="title" hasCustomPrompt="1"/>
          </p:nvPr>
        </p:nvSpPr>
        <p:spPr>
          <a:xfrm>
            <a:off x="390605" y="368406"/>
            <a:ext cx="8291057" cy="418998"/>
          </a:xfrm>
          <a:prstGeom prst="rect">
            <a:avLst/>
          </a:prstGeom>
        </p:spPr>
        <p:txBody>
          <a:bodyPr/>
          <a:lstStyle>
            <a:lvl1pPr>
              <a:defRPr sz="2600">
                <a:solidFill>
                  <a:schemeClr val="accent2"/>
                </a:solidFill>
              </a:defRPr>
            </a:lvl1pPr>
          </a:lstStyle>
          <a:p>
            <a:r>
              <a:t>EDIT MASTER TITLE</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HIRD RIGHT">
    <p:spTree>
      <p:nvGrpSpPr>
        <p:cNvPr id="1" name=""/>
        <p:cNvGrpSpPr/>
        <p:nvPr/>
      </p:nvGrpSpPr>
      <p:grpSpPr>
        <a:xfrm>
          <a:off x="0" y="0"/>
          <a:ext cx="0" cy="0"/>
          <a:chOff x="0" y="0"/>
          <a:chExt cx="0" cy="0"/>
        </a:xfrm>
      </p:grpSpPr>
      <p:sp>
        <p:nvSpPr>
          <p:cNvPr id="103" name="Rectangle 3"/>
          <p:cNvSpPr/>
          <p:nvPr/>
        </p:nvSpPr>
        <p:spPr>
          <a:xfrm>
            <a:off x="-2" y="0"/>
            <a:ext cx="3006907" cy="6858000"/>
          </a:xfrm>
          <a:prstGeom prst="rect">
            <a:avLst/>
          </a:prstGeom>
          <a:solidFill>
            <a:schemeClr val="accent4"/>
          </a:solidFill>
          <a:ln w="12700">
            <a:miter lim="400000"/>
          </a:ln>
        </p:spPr>
        <p:txBody>
          <a:bodyPr lIns="45718" tIns="45718" rIns="45718" bIns="45718" anchor="ctr"/>
          <a:lstStyle/>
          <a:p>
            <a:pPr algn="ctr">
              <a:defRPr sz="2400">
                <a:solidFill>
                  <a:srgbClr val="FEFFFF"/>
                </a:solidFill>
              </a:defRPr>
            </a:pPr>
            <a:endParaRPr/>
          </a:p>
        </p:txBody>
      </p:sp>
      <p:sp>
        <p:nvSpPr>
          <p:cNvPr id="104" name="Picture Placeholder 4"/>
          <p:cNvSpPr>
            <a:spLocks noGrp="1"/>
          </p:cNvSpPr>
          <p:nvPr>
            <p:ph type="pic" sz="quarter" idx="21"/>
          </p:nvPr>
        </p:nvSpPr>
        <p:spPr>
          <a:xfrm>
            <a:off x="258137" y="368406"/>
            <a:ext cx="2490629" cy="6121188"/>
          </a:xfrm>
          <a:prstGeom prst="rect">
            <a:avLst/>
          </a:prstGeom>
        </p:spPr>
        <p:txBody>
          <a:bodyPr lIns="91439" tIns="45719" rIns="91439" bIns="45719">
            <a:noAutofit/>
          </a:bodyPr>
          <a:lstStyle/>
          <a:p>
            <a:endParaRPr/>
          </a:p>
        </p:txBody>
      </p:sp>
      <p:sp>
        <p:nvSpPr>
          <p:cNvPr id="105" name="Body Level One…"/>
          <p:cNvSpPr txBox="1">
            <a:spLocks noGrp="1"/>
          </p:cNvSpPr>
          <p:nvPr>
            <p:ph type="body" idx="1"/>
          </p:nvPr>
        </p:nvSpPr>
        <p:spPr>
          <a:xfrm>
            <a:off x="3642805" y="990600"/>
            <a:ext cx="8291059" cy="4673600"/>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6" name="EDIT MASTER TITLE"/>
          <p:cNvSpPr txBox="1">
            <a:spLocks noGrp="1"/>
          </p:cNvSpPr>
          <p:nvPr>
            <p:ph type="title" hasCustomPrompt="1"/>
          </p:nvPr>
        </p:nvSpPr>
        <p:spPr>
          <a:xfrm>
            <a:off x="3642805" y="368406"/>
            <a:ext cx="8291057" cy="418998"/>
          </a:xfrm>
          <a:prstGeom prst="rect">
            <a:avLst/>
          </a:prstGeom>
        </p:spPr>
        <p:txBody>
          <a:bodyPr/>
          <a:lstStyle>
            <a:lvl1pPr>
              <a:defRPr sz="2600">
                <a:solidFill>
                  <a:schemeClr val="accent2"/>
                </a:solidFill>
              </a:defRPr>
            </a:lvl1pPr>
          </a:lstStyle>
          <a:p>
            <a:r>
              <a:t>EDIT MASTER TITLE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ln w="76200">
            <a:solidFill>
              <a:schemeClr val="accent1"/>
            </a:solidFill>
            <a:miter/>
          </a:ln>
        </p:spPr>
        <p:txBody>
          <a:bodyPr lIns="45718" tIns="45718" rIns="45718" bIns="45718" anchor="ctr"/>
          <a:lstStyle/>
          <a:p>
            <a:pPr algn="ctr">
              <a:defRPr sz="2400">
                <a:solidFill>
                  <a:srgbClr val="FEFFFF"/>
                </a:solidFill>
              </a:defRPr>
            </a:pPr>
            <a:endParaRPr/>
          </a:p>
        </p:txBody>
      </p:sp>
      <p:sp>
        <p:nvSpPr>
          <p:cNvPr id="3" name="CLICK TO EDIT MASTER TITLE"/>
          <p:cNvSpPr txBox="1">
            <a:spLocks noGrp="1"/>
          </p:cNvSpPr>
          <p:nvPr>
            <p:ph type="title" hasCustomPrompt="1"/>
          </p:nvPr>
        </p:nvSpPr>
        <p:spPr>
          <a:xfrm>
            <a:off x="611622" y="541747"/>
            <a:ext cx="10968757" cy="652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p>
            <a:r>
              <a:t>CLICK TO EDIT MASTER TITLE</a:t>
            </a:r>
          </a:p>
        </p:txBody>
      </p:sp>
      <p:sp>
        <p:nvSpPr>
          <p:cNvPr id="4" name="Body Level One…"/>
          <p:cNvSpPr txBox="1">
            <a:spLocks noGrp="1"/>
          </p:cNvSpPr>
          <p:nvPr>
            <p:ph type="body" idx="1"/>
          </p:nvPr>
        </p:nvSpPr>
        <p:spPr>
          <a:xfrm>
            <a:off x="611621" y="1396999"/>
            <a:ext cx="10972801" cy="5109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Rectangle 2"/>
          <p:cNvSpPr/>
          <p:nvPr/>
        </p:nvSpPr>
        <p:spPr>
          <a:xfrm>
            <a:off x="0" y="0"/>
            <a:ext cx="12192000" cy="6858000"/>
          </a:xfrm>
          <a:prstGeom prst="rect">
            <a:avLst/>
          </a:prstGeom>
          <a:ln w="76200">
            <a:solidFill>
              <a:schemeClr val="accent1"/>
            </a:solidFill>
            <a:miter/>
          </a:ln>
        </p:spPr>
        <p:txBody>
          <a:bodyPr lIns="45718" tIns="45718" rIns="45718" bIns="45718" anchor="ctr"/>
          <a:lstStyle/>
          <a:p>
            <a:pPr algn="ctr">
              <a:defRPr sz="2400">
                <a:solidFill>
                  <a:srgbClr val="FEFFFF"/>
                </a:solidFill>
              </a:defRPr>
            </a:pPr>
            <a:endParaRPr/>
          </a:p>
        </p:txBody>
      </p:sp>
      <p:sp>
        <p:nvSpPr>
          <p:cNvPr id="6" name="Straight Connector 5"/>
          <p:cNvSpPr/>
          <p:nvPr/>
        </p:nvSpPr>
        <p:spPr>
          <a:xfrm>
            <a:off x="611619" y="1193800"/>
            <a:ext cx="10968761" cy="0"/>
          </a:xfrm>
          <a:prstGeom prst="line">
            <a:avLst/>
          </a:prstGeom>
          <a:ln w="12700">
            <a:solidFill>
              <a:schemeClr val="accent1"/>
            </a:solidFill>
            <a:prstDash val="sysDot"/>
            <a:miter/>
          </a:ln>
        </p:spPr>
        <p:txBody>
          <a:bodyPr lIns="45718" tIns="45718" rIns="45718" bIns="45718"/>
          <a:lstStyle/>
          <a:p>
            <a:endParaRPr/>
          </a:p>
        </p:txBody>
      </p:sp>
      <p:sp>
        <p:nvSpPr>
          <p:cNvPr id="7" name="Slide Number"/>
          <p:cNvSpPr txBox="1">
            <a:spLocks noGrp="1"/>
          </p:cNvSpPr>
          <p:nvPr>
            <p:ph type="sldNum" sz="quarter" idx="2"/>
          </p:nvPr>
        </p:nvSpPr>
        <p:spPr>
          <a:xfrm>
            <a:off x="8492199" y="6112512"/>
            <a:ext cx="245401" cy="243839"/>
          </a:xfrm>
          <a:prstGeom prst="rect">
            <a:avLst/>
          </a:prstGeom>
          <a:ln w="12700">
            <a:miter lim="400000"/>
          </a:ln>
        </p:spPr>
        <p:txBody>
          <a:bodyPr wrap="none" lIns="45718" tIns="45718" rIns="45718" bIns="45718" anchor="b">
            <a:spAutoFit/>
          </a:bodyPr>
          <a:lstStyle>
            <a:lvl1pPr algn="r">
              <a:defRPr sz="1000">
                <a:solidFill>
                  <a:srgbClr val="ADC1C3">
                    <a:alpha val="50000"/>
                  </a:srgb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2" r:id="rId23"/>
    <p:sldLayoutId id="2147483673" r:id="rId24"/>
    <p:sldLayoutId id="2147483674" r:id="rId25"/>
    <p:sldLayoutId id="2147483675" r:id="rId26"/>
    <p:sldLayoutId id="2147483676" r:id="rId27"/>
  </p:sldLayoutIdLst>
  <p:transition spd="med"/>
  <p:txStyles>
    <p:titleStyle>
      <a:lvl1pPr marL="0" marR="0" indent="0" algn="l" defTabSz="914377" rtl="0" latinLnBrk="0">
        <a:lnSpc>
          <a:spcPct val="90000"/>
        </a:lnSpc>
        <a:spcBef>
          <a:spcPts val="0"/>
        </a:spcBef>
        <a:spcAft>
          <a:spcPts val="0"/>
        </a:spcAft>
        <a:buClrTx/>
        <a:buSzTx/>
        <a:buFontTx/>
        <a:buNone/>
        <a:tabLst/>
        <a:defRPr sz="2800" b="0" i="0" u="none" strike="noStrike" cap="none" spc="600" baseline="0">
          <a:solidFill>
            <a:schemeClr val="accent4"/>
          </a:solidFill>
          <a:uFillTx/>
          <a:latin typeface="Montserrat Medium"/>
          <a:ea typeface="Montserrat Medium"/>
          <a:cs typeface="Montserrat Medium"/>
          <a:sym typeface="Montserrat Medium"/>
        </a:defRPr>
      </a:lvl1pPr>
      <a:lvl2pPr marL="0" marR="0" indent="0" algn="l" defTabSz="914377" rtl="0" latinLnBrk="0">
        <a:lnSpc>
          <a:spcPct val="90000"/>
        </a:lnSpc>
        <a:spcBef>
          <a:spcPts val="0"/>
        </a:spcBef>
        <a:spcAft>
          <a:spcPts val="0"/>
        </a:spcAft>
        <a:buClrTx/>
        <a:buSzTx/>
        <a:buFontTx/>
        <a:buNone/>
        <a:tabLst/>
        <a:defRPr sz="2800" b="0" i="0" u="none" strike="noStrike" cap="none" spc="600" baseline="0">
          <a:solidFill>
            <a:schemeClr val="accent4"/>
          </a:solidFill>
          <a:uFillTx/>
          <a:latin typeface="Montserrat Medium"/>
          <a:ea typeface="Montserrat Medium"/>
          <a:cs typeface="Montserrat Medium"/>
          <a:sym typeface="Montserrat Medium"/>
        </a:defRPr>
      </a:lvl2pPr>
      <a:lvl3pPr marL="0" marR="0" indent="0" algn="l" defTabSz="914377" rtl="0" latinLnBrk="0">
        <a:lnSpc>
          <a:spcPct val="90000"/>
        </a:lnSpc>
        <a:spcBef>
          <a:spcPts val="0"/>
        </a:spcBef>
        <a:spcAft>
          <a:spcPts val="0"/>
        </a:spcAft>
        <a:buClrTx/>
        <a:buSzTx/>
        <a:buFontTx/>
        <a:buNone/>
        <a:tabLst/>
        <a:defRPr sz="2800" b="0" i="0" u="none" strike="noStrike" cap="none" spc="600" baseline="0">
          <a:solidFill>
            <a:schemeClr val="accent4"/>
          </a:solidFill>
          <a:uFillTx/>
          <a:latin typeface="Montserrat Medium"/>
          <a:ea typeface="Montserrat Medium"/>
          <a:cs typeface="Montserrat Medium"/>
          <a:sym typeface="Montserrat Medium"/>
        </a:defRPr>
      </a:lvl3pPr>
      <a:lvl4pPr marL="0" marR="0" indent="0" algn="l" defTabSz="914377" rtl="0" latinLnBrk="0">
        <a:lnSpc>
          <a:spcPct val="90000"/>
        </a:lnSpc>
        <a:spcBef>
          <a:spcPts val="0"/>
        </a:spcBef>
        <a:spcAft>
          <a:spcPts val="0"/>
        </a:spcAft>
        <a:buClrTx/>
        <a:buSzTx/>
        <a:buFontTx/>
        <a:buNone/>
        <a:tabLst/>
        <a:defRPr sz="2800" b="0" i="0" u="none" strike="noStrike" cap="none" spc="600" baseline="0">
          <a:solidFill>
            <a:schemeClr val="accent4"/>
          </a:solidFill>
          <a:uFillTx/>
          <a:latin typeface="Montserrat Medium"/>
          <a:ea typeface="Montserrat Medium"/>
          <a:cs typeface="Montserrat Medium"/>
          <a:sym typeface="Montserrat Medium"/>
        </a:defRPr>
      </a:lvl4pPr>
      <a:lvl5pPr marL="0" marR="0" indent="0" algn="l" defTabSz="914377" rtl="0" latinLnBrk="0">
        <a:lnSpc>
          <a:spcPct val="90000"/>
        </a:lnSpc>
        <a:spcBef>
          <a:spcPts val="0"/>
        </a:spcBef>
        <a:spcAft>
          <a:spcPts val="0"/>
        </a:spcAft>
        <a:buClrTx/>
        <a:buSzTx/>
        <a:buFontTx/>
        <a:buNone/>
        <a:tabLst/>
        <a:defRPr sz="2800" b="0" i="0" u="none" strike="noStrike" cap="none" spc="600" baseline="0">
          <a:solidFill>
            <a:schemeClr val="accent4"/>
          </a:solidFill>
          <a:uFillTx/>
          <a:latin typeface="Montserrat Medium"/>
          <a:ea typeface="Montserrat Medium"/>
          <a:cs typeface="Montserrat Medium"/>
          <a:sym typeface="Montserrat Medium"/>
        </a:defRPr>
      </a:lvl5pPr>
      <a:lvl6pPr marL="0" marR="0" indent="0" algn="l" defTabSz="914377" rtl="0" latinLnBrk="0">
        <a:lnSpc>
          <a:spcPct val="90000"/>
        </a:lnSpc>
        <a:spcBef>
          <a:spcPts val="0"/>
        </a:spcBef>
        <a:spcAft>
          <a:spcPts val="0"/>
        </a:spcAft>
        <a:buClrTx/>
        <a:buSzTx/>
        <a:buFontTx/>
        <a:buNone/>
        <a:tabLst/>
        <a:defRPr sz="2800" b="0" i="0" u="none" strike="noStrike" cap="none" spc="600" baseline="0">
          <a:solidFill>
            <a:schemeClr val="accent4"/>
          </a:solidFill>
          <a:uFillTx/>
          <a:latin typeface="Montserrat Medium"/>
          <a:ea typeface="Montserrat Medium"/>
          <a:cs typeface="Montserrat Medium"/>
          <a:sym typeface="Montserrat Medium"/>
        </a:defRPr>
      </a:lvl6pPr>
      <a:lvl7pPr marL="0" marR="0" indent="0" algn="l" defTabSz="914377" rtl="0" latinLnBrk="0">
        <a:lnSpc>
          <a:spcPct val="90000"/>
        </a:lnSpc>
        <a:spcBef>
          <a:spcPts val="0"/>
        </a:spcBef>
        <a:spcAft>
          <a:spcPts val="0"/>
        </a:spcAft>
        <a:buClrTx/>
        <a:buSzTx/>
        <a:buFontTx/>
        <a:buNone/>
        <a:tabLst/>
        <a:defRPr sz="2800" b="0" i="0" u="none" strike="noStrike" cap="none" spc="600" baseline="0">
          <a:solidFill>
            <a:schemeClr val="accent4"/>
          </a:solidFill>
          <a:uFillTx/>
          <a:latin typeface="Montserrat Medium"/>
          <a:ea typeface="Montserrat Medium"/>
          <a:cs typeface="Montserrat Medium"/>
          <a:sym typeface="Montserrat Medium"/>
        </a:defRPr>
      </a:lvl7pPr>
      <a:lvl8pPr marL="0" marR="0" indent="0" algn="l" defTabSz="914377" rtl="0" latinLnBrk="0">
        <a:lnSpc>
          <a:spcPct val="90000"/>
        </a:lnSpc>
        <a:spcBef>
          <a:spcPts val="0"/>
        </a:spcBef>
        <a:spcAft>
          <a:spcPts val="0"/>
        </a:spcAft>
        <a:buClrTx/>
        <a:buSzTx/>
        <a:buFontTx/>
        <a:buNone/>
        <a:tabLst/>
        <a:defRPr sz="2800" b="0" i="0" u="none" strike="noStrike" cap="none" spc="600" baseline="0">
          <a:solidFill>
            <a:schemeClr val="accent4"/>
          </a:solidFill>
          <a:uFillTx/>
          <a:latin typeface="Montserrat Medium"/>
          <a:ea typeface="Montserrat Medium"/>
          <a:cs typeface="Montserrat Medium"/>
          <a:sym typeface="Montserrat Medium"/>
        </a:defRPr>
      </a:lvl8pPr>
      <a:lvl9pPr marL="0" marR="0" indent="0" algn="l" defTabSz="914377" rtl="0" latinLnBrk="0">
        <a:lnSpc>
          <a:spcPct val="90000"/>
        </a:lnSpc>
        <a:spcBef>
          <a:spcPts val="0"/>
        </a:spcBef>
        <a:spcAft>
          <a:spcPts val="0"/>
        </a:spcAft>
        <a:buClrTx/>
        <a:buSzTx/>
        <a:buFontTx/>
        <a:buNone/>
        <a:tabLst/>
        <a:defRPr sz="2800" b="0" i="0" u="none" strike="noStrike" cap="none" spc="600" baseline="0">
          <a:solidFill>
            <a:schemeClr val="accent4"/>
          </a:solidFill>
          <a:uFillTx/>
          <a:latin typeface="Montserrat Medium"/>
          <a:ea typeface="Montserrat Medium"/>
          <a:cs typeface="Montserrat Medium"/>
          <a:sym typeface="Montserrat Medium"/>
        </a:defRPr>
      </a:lvl9pPr>
    </p:titleStyle>
    <p:bodyStyle>
      <a:lvl1pPr marL="342900" marR="0" indent="-274320" algn="l" defTabSz="914377" rtl="0" latinLnBrk="0">
        <a:lnSpc>
          <a:spcPct val="125000"/>
        </a:lnSpc>
        <a:spcBef>
          <a:spcPts val="3000"/>
        </a:spcBef>
        <a:spcAft>
          <a:spcPts val="0"/>
        </a:spcAft>
        <a:buClr>
          <a:schemeClr val="accent1">
            <a:lumMod val="60000"/>
            <a:lumOff val="40000"/>
          </a:schemeClr>
        </a:buClr>
        <a:buSzPct val="100000"/>
        <a:buFont typeface="Arial"/>
        <a:buChar char="•"/>
        <a:tabLst/>
        <a:defRPr sz="2400" b="0" i="0" u="none" strike="noStrike" cap="none" spc="0" baseline="0">
          <a:solidFill>
            <a:schemeClr val="accent1"/>
          </a:solidFill>
          <a:uFillTx/>
          <a:latin typeface="+mj-lt"/>
          <a:ea typeface="+mj-ea"/>
          <a:cs typeface="+mj-cs"/>
          <a:sym typeface="Montserrat"/>
        </a:defRPr>
      </a:lvl1pPr>
      <a:lvl2pPr marL="831260" marR="0" indent="-274320" algn="l" defTabSz="914377" rtl="0" latinLnBrk="0">
        <a:lnSpc>
          <a:spcPct val="125000"/>
        </a:lnSpc>
        <a:spcBef>
          <a:spcPts val="1000"/>
        </a:spcBef>
        <a:spcAft>
          <a:spcPts val="0"/>
        </a:spcAft>
        <a:buClr>
          <a:schemeClr val="accent1">
            <a:lumMod val="60000"/>
            <a:lumOff val="40000"/>
          </a:schemeClr>
        </a:buClr>
        <a:buSzPct val="100000"/>
        <a:buFont typeface="Arial"/>
        <a:buChar char="•"/>
        <a:tabLst/>
        <a:defRPr sz="2400" b="0" i="0" u="none" strike="noStrike" cap="none" spc="0" baseline="0">
          <a:solidFill>
            <a:schemeClr val="accent1"/>
          </a:solidFill>
          <a:uFillTx/>
          <a:latin typeface="+mj-lt"/>
          <a:ea typeface="+mj-ea"/>
          <a:cs typeface="+mj-cs"/>
          <a:sym typeface="Montserrat"/>
        </a:defRPr>
      </a:lvl2pPr>
      <a:lvl3pPr marL="1325856" marR="0" indent="-274320" algn="l" defTabSz="914377" rtl="0" latinLnBrk="0">
        <a:lnSpc>
          <a:spcPct val="125000"/>
        </a:lnSpc>
        <a:spcBef>
          <a:spcPts val="1000"/>
        </a:spcBef>
        <a:spcAft>
          <a:spcPts val="0"/>
        </a:spcAft>
        <a:buClr>
          <a:schemeClr val="accent1">
            <a:lumMod val="60000"/>
            <a:lumOff val="40000"/>
          </a:schemeClr>
        </a:buClr>
        <a:buSzPct val="100000"/>
        <a:buFont typeface="Arial"/>
        <a:buChar char="•"/>
        <a:tabLst/>
        <a:defRPr sz="2400" b="0" i="0" u="none" strike="noStrike" cap="none" spc="0" baseline="0">
          <a:solidFill>
            <a:schemeClr val="accent1"/>
          </a:solidFill>
          <a:uFillTx/>
          <a:latin typeface="+mj-lt"/>
          <a:ea typeface="+mj-ea"/>
          <a:cs typeface="+mj-cs"/>
          <a:sym typeface="Montserrat"/>
        </a:defRPr>
      </a:lvl3pPr>
      <a:lvl4pPr marL="1752566" marR="0" indent="-274320" algn="l" defTabSz="914377" rtl="0" latinLnBrk="0">
        <a:lnSpc>
          <a:spcPct val="125000"/>
        </a:lnSpc>
        <a:spcBef>
          <a:spcPts val="1000"/>
        </a:spcBef>
        <a:spcAft>
          <a:spcPts val="0"/>
        </a:spcAft>
        <a:buClr>
          <a:schemeClr val="accent1">
            <a:lumMod val="60000"/>
            <a:lumOff val="40000"/>
          </a:schemeClr>
        </a:buClr>
        <a:buSzPct val="100000"/>
        <a:buFont typeface="Arial"/>
        <a:buChar char="•"/>
        <a:tabLst/>
        <a:defRPr sz="2400" b="0" i="0" u="none" strike="noStrike" cap="none" spc="0" baseline="0">
          <a:solidFill>
            <a:schemeClr val="accent1"/>
          </a:solidFill>
          <a:uFillTx/>
          <a:latin typeface="+mj-lt"/>
          <a:ea typeface="+mj-ea"/>
          <a:cs typeface="+mj-cs"/>
          <a:sym typeface="Montserrat"/>
        </a:defRPr>
      </a:lvl4pPr>
      <a:lvl5pPr marL="2336741" marR="0" indent="-274320" algn="l" defTabSz="914377" rtl="0" latinLnBrk="0">
        <a:lnSpc>
          <a:spcPct val="125000"/>
        </a:lnSpc>
        <a:spcBef>
          <a:spcPts val="1000"/>
        </a:spcBef>
        <a:spcAft>
          <a:spcPts val="0"/>
        </a:spcAft>
        <a:buClr>
          <a:schemeClr val="accent1">
            <a:lumMod val="60000"/>
            <a:lumOff val="40000"/>
          </a:schemeClr>
        </a:buClr>
        <a:buSzPct val="100000"/>
        <a:buFont typeface="Arial"/>
        <a:buChar char="•"/>
        <a:tabLst/>
        <a:defRPr sz="2400" b="0" i="0" u="none" strike="noStrike" cap="none" spc="0" baseline="0">
          <a:solidFill>
            <a:schemeClr val="accent1"/>
          </a:solidFill>
          <a:uFillTx/>
          <a:latin typeface="+mj-lt"/>
          <a:ea typeface="+mj-ea"/>
          <a:cs typeface="+mj-cs"/>
          <a:sym typeface="Montserrat"/>
        </a:defRPr>
      </a:lvl5pPr>
      <a:lvl6pPr marL="2590735" marR="0" indent="-304792" algn="l" defTabSz="914377" rtl="0" latinLnBrk="0">
        <a:lnSpc>
          <a:spcPct val="125000"/>
        </a:lnSpc>
        <a:spcBef>
          <a:spcPts val="1000"/>
        </a:spcBef>
        <a:spcAft>
          <a:spcPts val="0"/>
        </a:spcAft>
        <a:buClr>
          <a:schemeClr val="accent2"/>
        </a:buClr>
        <a:buSzPct val="100000"/>
        <a:buFont typeface="Arial"/>
        <a:buChar char="•"/>
        <a:tabLst/>
        <a:defRPr sz="2400" b="0" i="0" u="none" strike="noStrike" cap="none" spc="0" baseline="0">
          <a:solidFill>
            <a:schemeClr val="accent1"/>
          </a:solidFill>
          <a:uFillTx/>
          <a:latin typeface="+mj-lt"/>
          <a:ea typeface="+mj-ea"/>
          <a:cs typeface="+mj-cs"/>
          <a:sym typeface="Montserrat"/>
        </a:defRPr>
      </a:lvl6pPr>
      <a:lvl7pPr marL="3047924" marR="0" indent="-304792" algn="l" defTabSz="914377" rtl="0" latinLnBrk="0">
        <a:lnSpc>
          <a:spcPct val="125000"/>
        </a:lnSpc>
        <a:spcBef>
          <a:spcPts val="1000"/>
        </a:spcBef>
        <a:spcAft>
          <a:spcPts val="0"/>
        </a:spcAft>
        <a:buClr>
          <a:schemeClr val="accent2"/>
        </a:buClr>
        <a:buSzPct val="100000"/>
        <a:buFont typeface="Arial"/>
        <a:buChar char="•"/>
        <a:tabLst/>
        <a:defRPr sz="2400" b="0" i="0" u="none" strike="noStrike" cap="none" spc="0" baseline="0">
          <a:solidFill>
            <a:schemeClr val="accent1"/>
          </a:solidFill>
          <a:uFillTx/>
          <a:latin typeface="+mj-lt"/>
          <a:ea typeface="+mj-ea"/>
          <a:cs typeface="+mj-cs"/>
          <a:sym typeface="Montserrat"/>
        </a:defRPr>
      </a:lvl7pPr>
      <a:lvl8pPr marL="3505112" marR="0" indent="-304792" algn="l" defTabSz="914377" rtl="0" latinLnBrk="0">
        <a:lnSpc>
          <a:spcPct val="125000"/>
        </a:lnSpc>
        <a:spcBef>
          <a:spcPts val="1000"/>
        </a:spcBef>
        <a:spcAft>
          <a:spcPts val="0"/>
        </a:spcAft>
        <a:buClr>
          <a:schemeClr val="accent2"/>
        </a:buClr>
        <a:buSzPct val="100000"/>
        <a:buFont typeface="Arial"/>
        <a:buChar char="•"/>
        <a:tabLst/>
        <a:defRPr sz="2400" b="0" i="0" u="none" strike="noStrike" cap="none" spc="0" baseline="0">
          <a:solidFill>
            <a:schemeClr val="accent1"/>
          </a:solidFill>
          <a:uFillTx/>
          <a:latin typeface="+mj-lt"/>
          <a:ea typeface="+mj-ea"/>
          <a:cs typeface="+mj-cs"/>
          <a:sym typeface="Montserrat"/>
        </a:defRPr>
      </a:lvl8pPr>
      <a:lvl9pPr marL="3962301" marR="0" indent="-304791" algn="l" defTabSz="914377" rtl="0" latinLnBrk="0">
        <a:lnSpc>
          <a:spcPct val="125000"/>
        </a:lnSpc>
        <a:spcBef>
          <a:spcPts val="1000"/>
        </a:spcBef>
        <a:spcAft>
          <a:spcPts val="0"/>
        </a:spcAft>
        <a:buClr>
          <a:schemeClr val="accent2"/>
        </a:buClr>
        <a:buSzPct val="100000"/>
        <a:buFont typeface="Arial"/>
        <a:buChar char="•"/>
        <a:tabLst/>
        <a:defRPr sz="2400" b="0" i="0" u="none" strike="noStrike" cap="none" spc="0" baseline="0">
          <a:solidFill>
            <a:schemeClr val="accent1"/>
          </a:solidFill>
          <a:uFillTx/>
          <a:latin typeface="+mj-lt"/>
          <a:ea typeface="+mj-ea"/>
          <a:cs typeface="+mj-cs"/>
          <a:sym typeface="Montserrat"/>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Montserrat"/>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Montserrat"/>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Montserrat"/>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Montserrat"/>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Montserrat"/>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Montserrat"/>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Montserrat"/>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Montserrat"/>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Montserra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png"/><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hyperlink" Target="https://doi.org/10.1001/jamainternmed.2024.3422" TargetMode="External"/><Relationship Id="rId13" Type="http://schemas.openxmlformats.org/officeDocument/2006/relationships/hyperlink" Target="https://doi.org/10.1111/ajad.12161" TargetMode="External"/><Relationship Id="rId3" Type="http://schemas.openxmlformats.org/officeDocument/2006/relationships/hyperlink" Target="https://doi.org/10.1007/s11606-021-06849-8" TargetMode="External"/><Relationship Id="rId7" Type="http://schemas.openxmlformats.org/officeDocument/2006/relationships/hyperlink" Target="https://doi.org/10.1111/ajad.13540" TargetMode="External"/><Relationship Id="rId12" Type="http://schemas.openxmlformats.org/officeDocument/2006/relationships/hyperlink" Target="https://doi.org/10.1007/s11606-023-08202-7" TargetMode="External"/><Relationship Id="rId2" Type="http://schemas.openxmlformats.org/officeDocument/2006/relationships/notesSlide" Target="../notesSlides/notesSlide24.xml"/><Relationship Id="rId16"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hyperlink" Target="https://doi.org/10.1001/jamainternmed.2014.2556" TargetMode="External"/><Relationship Id="rId11" Type="http://schemas.openxmlformats.org/officeDocument/2006/relationships/hyperlink" Target="https://doi.org/10.1016/j.josat.2023.209063" TargetMode="External"/><Relationship Id="rId5" Type="http://schemas.openxmlformats.org/officeDocument/2006/relationships/hyperlink" Target="https://doi.org/10.1007/s11606-024-08837-0" TargetMode="External"/><Relationship Id="rId15" Type="http://schemas.openxmlformats.org/officeDocument/2006/relationships/hyperlink" Target="https://doi.org/10.1080/08897077.2020.1846664" TargetMode="External"/><Relationship Id="rId10" Type="http://schemas.openxmlformats.org/officeDocument/2006/relationships/hyperlink" Target="https://doi.org/10.1016/j.dadr.2022.100031" TargetMode="External"/><Relationship Id="rId4" Type="http://schemas.openxmlformats.org/officeDocument/2006/relationships/hyperlink" Target="https://doi.org/10.1097/ADM.0000000000000611" TargetMode="External"/><Relationship Id="rId9" Type="http://schemas.openxmlformats.org/officeDocument/2006/relationships/hyperlink" Target="https://doi.org/10.1097/TA.0000000000003965" TargetMode="External"/><Relationship Id="rId14" Type="http://schemas.openxmlformats.org/officeDocument/2006/relationships/hyperlink" Target="https://doi.org/10.1016/j.jsat.2017.05.007"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hyperlink" Target="https://doi.org/10.1111/ajad.1354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hyperlink" Target="https://doi.org/10.7326/M20-547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hyperlink" Target="https://doi.org/10.1007/s11606-020-05966-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oi.org/10.1007/s11606-021-07362-8"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hyperlink" Target="https://doi.org/10.1007/s11606-021-07362-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60.xml.rels><?xml version="1.0" encoding="UTF-8" standalone="yes"?>
<Relationships xmlns="http://schemas.openxmlformats.org/package/2006/relationships"><Relationship Id="rId8" Type="http://schemas.openxmlformats.org/officeDocument/2006/relationships/hyperlink" Target="https://doi.org/10.1007/s11606-021-07305-3" TargetMode="External"/><Relationship Id="rId13" Type="http://schemas.openxmlformats.org/officeDocument/2006/relationships/hyperlink" Target="https://doi.org/10.1007/s11606-022-07618-x" TargetMode="External"/><Relationship Id="rId3" Type="http://schemas.openxmlformats.org/officeDocument/2006/relationships/hyperlink" Target="https://onlinelibrary.wiley.com/doi/10.1002/adaw.32221" TargetMode="External"/><Relationship Id="rId7" Type="http://schemas.openxmlformats.org/officeDocument/2006/relationships/hyperlink" Target="https://doi.org/10.1016/j.drugalcdep.2020.108253" TargetMode="External"/><Relationship Id="rId12" Type="http://schemas.openxmlformats.org/officeDocument/2006/relationships/hyperlink" Target="https://doi.org/10.1007/s11606-019-05251-9" TargetMode="External"/><Relationship Id="rId2" Type="http://schemas.openxmlformats.org/officeDocument/2006/relationships/hyperlink" Target="https://onlinelibrary.wiley.com/doi/full/10.1111/j.1521-0391.1997.tb00405.x?sid=nlm:pubmed" TargetMode="External"/><Relationship Id="rId1" Type="http://schemas.openxmlformats.org/officeDocument/2006/relationships/slideLayout" Target="../slideLayouts/slideLayout17.xml"/><Relationship Id="rId6" Type="http://schemas.openxmlformats.org/officeDocument/2006/relationships/hyperlink" Target="https://doi.org/10.1186/s13011-022-00497-9" TargetMode="External"/><Relationship Id="rId11" Type="http://schemas.openxmlformats.org/officeDocument/2006/relationships/hyperlink" Target="https://doi.org/10.12788/jhm.2993" TargetMode="External"/><Relationship Id="rId5" Type="http://schemas.openxmlformats.org/officeDocument/2006/relationships/hyperlink" Target="https://doi.org/10.3389/fpsyt.2023.1184951" TargetMode="External"/><Relationship Id="rId15" Type="http://schemas.openxmlformats.org/officeDocument/2006/relationships/hyperlink" Target="https://doi.org/10.1097/ADM.0000000000000487" TargetMode="External"/><Relationship Id="rId10" Type="http://schemas.openxmlformats.org/officeDocument/2006/relationships/hyperlink" Target="https://doi.org/10.1016/j.jsat.2019.08.013" TargetMode="External"/><Relationship Id="rId4" Type="http://schemas.openxmlformats.org/officeDocument/2006/relationships/hyperlink" Target="https://doi.org/10.1016/S0740-5472(98)00075-0" TargetMode="External"/><Relationship Id="rId9" Type="http://schemas.openxmlformats.org/officeDocument/2006/relationships/hyperlink" Target="https://doi.org/10.1007/s11606-021-06849-8" TargetMode="External"/><Relationship Id="rId14" Type="http://schemas.openxmlformats.org/officeDocument/2006/relationships/hyperlink" Target="https://doi.org/10.1097/ADM.0000000000000611"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doi.org/10.1111/ajad.13540" TargetMode="External"/><Relationship Id="rId13" Type="http://schemas.openxmlformats.org/officeDocument/2006/relationships/hyperlink" Target="https://doi.org/10.1136/bmjoq-2020-001111" TargetMode="External"/><Relationship Id="rId3" Type="http://schemas.openxmlformats.org/officeDocument/2006/relationships/hyperlink" Target="https://doi.org/10.12788/jhm.2736" TargetMode="External"/><Relationship Id="rId7" Type="http://schemas.openxmlformats.org/officeDocument/2006/relationships/hyperlink" Target="https://doi.org/10.1007/s11606-024-08837-0" TargetMode="External"/><Relationship Id="rId12" Type="http://schemas.openxmlformats.org/officeDocument/2006/relationships/hyperlink" Target="https://doi.org/10.1007/s11606-023-08356-4" TargetMode="External"/><Relationship Id="rId2" Type="http://schemas.openxmlformats.org/officeDocument/2006/relationships/hyperlink" Target="https://doi.org/10.1001/jamainternmed.2023.7282" TargetMode="External"/><Relationship Id="rId1" Type="http://schemas.openxmlformats.org/officeDocument/2006/relationships/slideLayout" Target="../slideLayouts/slideLayout17.xml"/><Relationship Id="rId6" Type="http://schemas.openxmlformats.org/officeDocument/2006/relationships/hyperlink" Target="https://doi.org/10.1186/s13722-021-00221-1" TargetMode="External"/><Relationship Id="rId11" Type="http://schemas.openxmlformats.org/officeDocument/2006/relationships/hyperlink" Target="https://doi.org/10.1016/j.jsat.2020.108121" TargetMode="External"/><Relationship Id="rId5" Type="http://schemas.openxmlformats.org/officeDocument/2006/relationships/hyperlink" Target="https://doi.org/10.7326/M20-5475" TargetMode="External"/><Relationship Id="rId15" Type="http://schemas.openxmlformats.org/officeDocument/2006/relationships/hyperlink" Target="https://doi.org/10.1001/jamainternmed.2024.3422" TargetMode="External"/><Relationship Id="rId10" Type="http://schemas.openxmlformats.org/officeDocument/2006/relationships/hyperlink" Target="https://doi.org/10.1097/ADM.0000000000000819" TargetMode="External"/><Relationship Id="rId4" Type="http://schemas.openxmlformats.org/officeDocument/2006/relationships/hyperlink" Target="https://doi.org/10.1056/NEJMp1606157" TargetMode="External"/><Relationship Id="rId9" Type="http://schemas.openxmlformats.org/officeDocument/2006/relationships/hyperlink" Target="https://doi.org/10.1001/jamanetworkopen.2020.16228" TargetMode="External"/><Relationship Id="rId14" Type="http://schemas.openxmlformats.org/officeDocument/2006/relationships/hyperlink" Target="https://doi.org/10.1186/s13722-019-0135-7"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doi.org/10.1186/1940-0640-7-20" TargetMode="External"/><Relationship Id="rId13" Type="http://schemas.openxmlformats.org/officeDocument/2006/relationships/hyperlink" Target="https://doi.org/10.1016/j.jsat.2009.05.009" TargetMode="External"/><Relationship Id="rId3" Type="http://schemas.openxmlformats.org/officeDocument/2006/relationships/hyperlink" Target="https://doi.org/10.1007/s10880-009-9149-8" TargetMode="External"/><Relationship Id="rId7" Type="http://schemas.openxmlformats.org/officeDocument/2006/relationships/hyperlink" Target="https://doi.org/10.1016/j.josat.2023.209063" TargetMode="External"/><Relationship Id="rId12" Type="http://schemas.openxmlformats.org/officeDocument/2006/relationships/hyperlink" Target="https://doi.org/10.1097/ADM.0000000000000496" TargetMode="External"/><Relationship Id="rId2" Type="http://schemas.openxmlformats.org/officeDocument/2006/relationships/hyperlink" Target="https://doi.org/10.1097/TA.0000000000003965" TargetMode="External"/><Relationship Id="rId1" Type="http://schemas.openxmlformats.org/officeDocument/2006/relationships/slideLayout" Target="../slideLayouts/slideLayout17.xml"/><Relationship Id="rId6" Type="http://schemas.openxmlformats.org/officeDocument/2006/relationships/hyperlink" Target="https://doi.org/10.1111/j.1525-1497.2006.00398.x" TargetMode="External"/><Relationship Id="rId11" Type="http://schemas.openxmlformats.org/officeDocument/2006/relationships/hyperlink" Target="https://doi.org/10.1016/j.jsat.2019.12.003" TargetMode="External"/><Relationship Id="rId5" Type="http://schemas.openxmlformats.org/officeDocument/2006/relationships/hyperlink" Target="https://doi.org/10.1016/j.dadr.2022.100031" TargetMode="External"/><Relationship Id="rId10" Type="http://schemas.openxmlformats.org/officeDocument/2006/relationships/hyperlink" Target="https://doi.org/10.1016/j.addbeh.2006.01.003" TargetMode="External"/><Relationship Id="rId4" Type="http://schemas.openxmlformats.org/officeDocument/2006/relationships/hyperlink" Target="https://doi.org/10.1016/j.drugalcdep.2017.12.043" TargetMode="External"/><Relationship Id="rId9" Type="http://schemas.openxmlformats.org/officeDocument/2006/relationships/hyperlink" Target="https://doi.org/10.1186/s12954-022-00594-9" TargetMode="External"/><Relationship Id="rId14" Type="http://schemas.openxmlformats.org/officeDocument/2006/relationships/hyperlink" Target="https://doi.org/10.1080/00952990.2024.2350696"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doi.org/10.1080/08897077.2020.1846664" TargetMode="External"/><Relationship Id="rId13" Type="http://schemas.openxmlformats.org/officeDocument/2006/relationships/hyperlink" Target="https://doi.org/10.1016/j.mcna.2018.03.001" TargetMode="External"/><Relationship Id="rId3" Type="http://schemas.openxmlformats.org/officeDocument/2006/relationships/hyperlink" Target="https://doi.org/10.1007/s11606-023-08202-7" TargetMode="External"/><Relationship Id="rId7" Type="http://schemas.openxmlformats.org/officeDocument/2006/relationships/hyperlink" Target="https://doi.org/10.1007/s11606-016-3919-4" TargetMode="External"/><Relationship Id="rId12" Type="http://schemas.openxmlformats.org/officeDocument/2006/relationships/hyperlink" Target="https://doi.org/10.1016/j.drugalcdep.2020.108081" TargetMode="External"/><Relationship Id="rId2" Type="http://schemas.openxmlformats.org/officeDocument/2006/relationships/hyperlink" Target="https://doi.org/10.1007/s11606-010-1311-3" TargetMode="External"/><Relationship Id="rId1" Type="http://schemas.openxmlformats.org/officeDocument/2006/relationships/slideLayout" Target="../slideLayouts/slideLayout17.xml"/><Relationship Id="rId6" Type="http://schemas.openxmlformats.org/officeDocument/2006/relationships/hyperlink" Target="https://doi.org/10.1016/j.jsat.2017.05.007" TargetMode="External"/><Relationship Id="rId11" Type="http://schemas.openxmlformats.org/officeDocument/2006/relationships/hyperlink" Target="https://doi.org/10.1007/s11606-017-4077-z" TargetMode="External"/><Relationship Id="rId5" Type="http://schemas.openxmlformats.org/officeDocument/2006/relationships/hyperlink" Target="https://doi.org/10.1097/ADM.0000000000000520" TargetMode="External"/><Relationship Id="rId15" Type="http://schemas.openxmlformats.org/officeDocument/2006/relationships/hyperlink" Target="https://doi.org/10.1007/s11606-021-07362-8" TargetMode="External"/><Relationship Id="rId10" Type="http://schemas.openxmlformats.org/officeDocument/2006/relationships/hyperlink" Target="https://doi.org/10.1097/ADM.0000000000000314" TargetMode="External"/><Relationship Id="rId4" Type="http://schemas.openxmlformats.org/officeDocument/2006/relationships/hyperlink" Target="https://doi.org/10.1371/journal.pone.0239761" TargetMode="External"/><Relationship Id="rId9" Type="http://schemas.openxmlformats.org/officeDocument/2006/relationships/hyperlink" Target="https://doi.org/10.1007/s11606-020-05966-0" TargetMode="External"/><Relationship Id="rId14" Type="http://schemas.openxmlformats.org/officeDocument/2006/relationships/hyperlink" Target="https://doi.org/10.1097/ADM.0000000000001229"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ubtitle 3"/>
          <p:cNvSpPr txBox="1">
            <a:spLocks noGrp="1"/>
          </p:cNvSpPr>
          <p:nvPr>
            <p:ph type="subTitle" sz="quarter" idx="1"/>
          </p:nvPr>
        </p:nvSpPr>
        <p:spPr>
          <a:xfrm>
            <a:off x="1726021" y="5562600"/>
            <a:ext cx="8739958" cy="857450"/>
          </a:xfrm>
          <a:prstGeom prst="rect">
            <a:avLst/>
          </a:prstGeom>
        </p:spPr>
        <p:txBody>
          <a:bodyPr/>
          <a:lstStyle/>
          <a:p>
            <a:pPr>
              <a:defRPr sz="1200">
                <a:latin typeface="Montserrat Medium"/>
                <a:ea typeface="Montserrat Medium"/>
                <a:cs typeface="Montserrat Medium"/>
                <a:sym typeface="Montserrat Medium"/>
              </a:defRPr>
            </a:pPr>
            <a:r>
              <a:rPr lang="en-US" dirty="0"/>
              <a:t>Emily Casselbury</a:t>
            </a:r>
            <a:r>
              <a:rPr lang="en-US" dirty="0">
                <a:latin typeface="Montserrat Light"/>
                <a:ea typeface="Montserrat Light"/>
                <a:cs typeface="Montserrat Light"/>
                <a:sym typeface="Montserrat Light"/>
              </a:rPr>
              <a:t>, FNP-BC;</a:t>
            </a:r>
            <a:r>
              <a:rPr lang="en-US" dirty="0"/>
              <a:t> Angela Kerins</a:t>
            </a:r>
            <a:r>
              <a:rPr lang="en-US" dirty="0">
                <a:latin typeface="Montserrat Light"/>
                <a:ea typeface="Montserrat Light"/>
                <a:cs typeface="Montserrat Light"/>
                <a:sym typeface="Montserrat Light"/>
              </a:rPr>
              <a:t>, PharmD; </a:t>
            </a:r>
            <a:r>
              <a:rPr dirty="0"/>
              <a:t>JP Murray</a:t>
            </a:r>
            <a:r>
              <a:rPr dirty="0">
                <a:latin typeface="Montserrat Light"/>
                <a:ea typeface="Montserrat Light"/>
                <a:cs typeface="Montserrat Light"/>
                <a:sym typeface="Montserrat Light"/>
              </a:rPr>
              <a:t>, MA, MD; </a:t>
            </a:r>
            <a:r>
              <a:rPr dirty="0"/>
              <a:t>Sophia Peng</a:t>
            </a:r>
            <a:r>
              <a:rPr dirty="0">
                <a:latin typeface="Montserrat Light"/>
                <a:ea typeface="Montserrat Light"/>
                <a:cs typeface="Montserrat Light"/>
                <a:sym typeface="Montserrat Light"/>
              </a:rPr>
              <a:t>, MD, FASAM;</a:t>
            </a:r>
            <a:r>
              <a:rPr lang="en-US" dirty="0">
                <a:latin typeface="Montserrat Light"/>
                <a:ea typeface="Montserrat Light"/>
                <a:cs typeface="Montserrat Light"/>
                <a:sym typeface="Montserrat Light"/>
              </a:rPr>
              <a:t> </a:t>
            </a:r>
            <a:r>
              <a:rPr lang="en-US" dirty="0"/>
              <a:t>Nick T </a:t>
            </a:r>
            <a:r>
              <a:rPr lang="en-US" dirty="0" err="1"/>
              <a:t>Podjasek</a:t>
            </a:r>
            <a:r>
              <a:rPr lang="en-US" dirty="0">
                <a:latin typeface="Montserrat Light"/>
                <a:ea typeface="Montserrat Light"/>
                <a:cs typeface="Montserrat Light"/>
                <a:sym typeface="Montserrat Light"/>
              </a:rPr>
              <a:t>,</a:t>
            </a:r>
            <a:r>
              <a:rPr dirty="0">
                <a:latin typeface="Montserrat Light"/>
                <a:ea typeface="Montserrat Light"/>
                <a:cs typeface="Montserrat Light"/>
                <a:sym typeface="Montserrat Light"/>
              </a:rPr>
              <a:t> </a:t>
            </a:r>
            <a:r>
              <a:rPr dirty="0"/>
              <a:t>Elisabeth A Poorman</a:t>
            </a:r>
            <a:r>
              <a:rPr dirty="0">
                <a:latin typeface="Montserrat Light"/>
                <a:ea typeface="Montserrat Light"/>
                <a:cs typeface="Montserrat Light"/>
                <a:sym typeface="Montserrat Light"/>
              </a:rPr>
              <a:t>, MD;</a:t>
            </a:r>
            <a:r>
              <a:rPr lang="en-US" dirty="0"/>
              <a:t> Aimee Potter</a:t>
            </a:r>
            <a:r>
              <a:rPr lang="en-US" dirty="0">
                <a:latin typeface="Montserrat Light"/>
                <a:ea typeface="Montserrat Light"/>
                <a:cs typeface="Montserrat Light"/>
                <a:sym typeface="Montserrat Light"/>
              </a:rPr>
              <a:t>, LCSW;</a:t>
            </a:r>
            <a:r>
              <a:rPr dirty="0">
                <a:latin typeface="Montserrat Light"/>
                <a:ea typeface="Montserrat Light"/>
                <a:cs typeface="Montserrat Light"/>
                <a:sym typeface="Montserrat Light"/>
              </a:rPr>
              <a:t> </a:t>
            </a:r>
            <a:r>
              <a:rPr lang="en-US" dirty="0"/>
              <a:t>Geoffrey Pucci</a:t>
            </a:r>
            <a:r>
              <a:rPr lang="en-US" dirty="0">
                <a:latin typeface="Montserrat Light"/>
                <a:ea typeface="Montserrat Light"/>
                <a:cs typeface="Montserrat Light"/>
                <a:sym typeface="Montserrat Light"/>
              </a:rPr>
              <a:t>, PharmD; </a:t>
            </a:r>
            <a:r>
              <a:rPr dirty="0"/>
              <a:t>Katherine Welter</a:t>
            </a:r>
            <a:r>
              <a:rPr dirty="0">
                <a:latin typeface="Montserrat Light"/>
                <a:ea typeface="Montserrat Light"/>
                <a:cs typeface="Montserrat Light"/>
                <a:sym typeface="Montserrat Light"/>
              </a:rPr>
              <a:t>, </a:t>
            </a:r>
            <a:r>
              <a:rPr lang="en-US" dirty="0"/>
              <a:t>MD</a:t>
            </a:r>
            <a:endParaRPr dirty="0">
              <a:latin typeface="Montserrat Light"/>
              <a:ea typeface="Montserrat Light"/>
              <a:cs typeface="Montserrat Light"/>
              <a:sym typeface="Montserrat Light"/>
            </a:endParaRPr>
          </a:p>
        </p:txBody>
      </p:sp>
      <p:sp>
        <p:nvSpPr>
          <p:cNvPr id="328" name="Google Shape;275;p1"/>
          <p:cNvSpPr txBox="1">
            <a:spLocks noGrp="1"/>
          </p:cNvSpPr>
          <p:nvPr>
            <p:ph type="ctrTitle"/>
          </p:nvPr>
        </p:nvSpPr>
        <p:spPr>
          <a:xfrm>
            <a:off x="1097776" y="1904999"/>
            <a:ext cx="9996448" cy="2946402"/>
          </a:xfrm>
          <a:prstGeom prst="rect">
            <a:avLst/>
          </a:prstGeom>
        </p:spPr>
        <p:txBody>
          <a:bodyPr lIns="25400" tIns="25400" rIns="25400" bIns="25400" anchor="b"/>
          <a:lstStyle/>
          <a:p>
            <a:pPr defTabSz="804650">
              <a:lnSpc>
                <a:spcPct val="125000"/>
              </a:lnSpc>
              <a:defRPr sz="3700" spc="500"/>
            </a:pPr>
            <a:r>
              <a:rPr dirty="0"/>
              <a:t>INPATIENT ADDICTION TREATMENT</a:t>
            </a:r>
            <a:br>
              <a:rPr dirty="0"/>
            </a:br>
            <a:r>
              <a:rPr sz="1200" dirty="0"/>
              <a:t> </a:t>
            </a:r>
            <a:br>
              <a:rPr sz="1200" dirty="0"/>
            </a:br>
            <a:r>
              <a:rPr sz="2700" b="0" dirty="0">
                <a:latin typeface="+mj-lt"/>
                <a:ea typeface="+mj-ea"/>
                <a:cs typeface="+mj-cs"/>
                <a:sym typeface="Montserrat"/>
              </a:rPr>
              <a:t> </a:t>
            </a:r>
            <a:r>
              <a:rPr sz="2100" b="0" dirty="0">
                <a:latin typeface="+mj-lt"/>
                <a:ea typeface="+mj-ea"/>
                <a:cs typeface="+mj-cs"/>
                <a:sym typeface="Montserrat"/>
              </a:rPr>
              <a:t>FROM CONCEPTION TO REALITY </a:t>
            </a:r>
            <a:br>
              <a:rPr sz="2100" b="0" dirty="0">
                <a:latin typeface="+mj-lt"/>
                <a:ea typeface="+mj-ea"/>
                <a:cs typeface="+mj-cs"/>
                <a:sym typeface="Montserrat"/>
              </a:rPr>
            </a:br>
            <a:r>
              <a:rPr sz="2100" b="0" dirty="0">
                <a:latin typeface="+mj-lt"/>
                <a:ea typeface="+mj-ea"/>
                <a:cs typeface="+mj-cs"/>
                <a:sym typeface="Montserrat"/>
              </a:rPr>
              <a:t>TO SUSTAINABILITY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 name="Picture 1" descr="Picture 1"/>
          <p:cNvPicPr>
            <a:picLocks noChangeAspect="1"/>
          </p:cNvPicPr>
          <p:nvPr/>
        </p:nvPicPr>
        <p:blipFill>
          <a:blip r:embed="rId2"/>
          <a:stretch>
            <a:fillRect/>
          </a:stretch>
        </p:blipFill>
        <p:spPr>
          <a:xfrm>
            <a:off x="1987741" y="101665"/>
            <a:ext cx="8216518" cy="587089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itle 1"/>
          <p:cNvSpPr txBox="1">
            <a:spLocks noGrp="1"/>
          </p:cNvSpPr>
          <p:nvPr>
            <p:ph type="title"/>
          </p:nvPr>
        </p:nvSpPr>
        <p:spPr>
          <a:xfrm>
            <a:off x="406400" y="5983006"/>
            <a:ext cx="8128000" cy="646396"/>
          </a:xfrm>
          <a:prstGeom prst="rect">
            <a:avLst/>
          </a:prstGeom>
        </p:spPr>
        <p:txBody>
          <a:bodyPr/>
          <a:lstStyle/>
          <a:p>
            <a:r>
              <a:t>WHO ARE YOUR STAKEHOLDERS?</a:t>
            </a:r>
          </a:p>
        </p:txBody>
      </p:sp>
      <p:sp>
        <p:nvSpPr>
          <p:cNvPr id="410" name="Subtitle 45"/>
          <p:cNvSpPr txBox="1">
            <a:spLocks noGrp="1"/>
          </p:cNvSpPr>
          <p:nvPr>
            <p:ph type="body" sz="quarter" idx="1"/>
          </p:nvPr>
        </p:nvSpPr>
        <p:spPr>
          <a:xfrm>
            <a:off x="9245600" y="5983004"/>
            <a:ext cx="2540000" cy="646397"/>
          </a:xfrm>
          <a:prstGeom prst="rect">
            <a:avLst/>
          </a:prstGeom>
        </p:spPr>
        <p:txBody>
          <a:bodyPr/>
          <a:lstStyle/>
          <a:p>
            <a:endParaRPr/>
          </a:p>
        </p:txBody>
      </p:sp>
      <p:grpSp>
        <p:nvGrpSpPr>
          <p:cNvPr id="423" name="Content Placeholder 5"/>
          <p:cNvGrpSpPr/>
          <p:nvPr/>
        </p:nvGrpSpPr>
        <p:grpSpPr>
          <a:xfrm>
            <a:off x="2251531" y="432120"/>
            <a:ext cx="7677312" cy="2304053"/>
            <a:chOff x="-24939" y="-1"/>
            <a:chExt cx="7677310" cy="2304051"/>
          </a:xfrm>
        </p:grpSpPr>
        <p:sp>
          <p:nvSpPr>
            <p:cNvPr id="411" name="Circle"/>
            <p:cNvSpPr/>
            <p:nvPr/>
          </p:nvSpPr>
          <p:spPr>
            <a:xfrm>
              <a:off x="-1" y="-1"/>
              <a:ext cx="1691279" cy="1691279"/>
            </a:xfrm>
            <a:prstGeom prst="ellipse">
              <a:avLst/>
            </a:prstGeom>
            <a:solidFill>
              <a:schemeClr val="accent2">
                <a:lumMod val="60000"/>
                <a:lumOff val="40000"/>
              </a:schemeClr>
            </a:solid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dirty="0"/>
            </a:p>
          </p:txBody>
        </p:sp>
        <p:sp>
          <p:nvSpPr>
            <p:cNvPr id="413" name="Patients"/>
            <p:cNvSpPr txBox="1"/>
            <p:nvPr/>
          </p:nvSpPr>
          <p:spPr>
            <a:xfrm>
              <a:off x="-24939" y="1873163"/>
              <a:ext cx="1664650" cy="2616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755650">
                <a:spcBef>
                  <a:spcPts val="700"/>
                </a:spcBef>
                <a:defRPr sz="1700" b="1" cap="all">
                  <a:solidFill>
                    <a:schemeClr val="accent1"/>
                  </a:solidFill>
                </a:defRPr>
              </a:lvl1pPr>
            </a:lstStyle>
            <a:p>
              <a:r>
                <a:rPr spc="100" dirty="0">
                  <a:solidFill>
                    <a:schemeClr val="accent2">
                      <a:lumMod val="60000"/>
                      <a:lumOff val="40000"/>
                    </a:schemeClr>
                  </a:solidFill>
                  <a:latin typeface="Montserrat Black" pitchFamily="2" charset="77"/>
                </a:rPr>
                <a:t>Patients</a:t>
              </a:r>
            </a:p>
          </p:txBody>
        </p:sp>
        <p:sp>
          <p:nvSpPr>
            <p:cNvPr id="414" name="Circle"/>
            <p:cNvSpPr/>
            <p:nvPr/>
          </p:nvSpPr>
          <p:spPr>
            <a:xfrm>
              <a:off x="1982591" y="-1"/>
              <a:ext cx="1691281" cy="1691279"/>
            </a:xfrm>
            <a:prstGeom prst="ellipse">
              <a:avLst/>
            </a:prstGeom>
            <a:solidFill>
              <a:srgbClr val="D7DAD9"/>
            </a:solid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415" name="Square"/>
            <p:cNvSpPr/>
            <p:nvPr/>
          </p:nvSpPr>
          <p:spPr>
            <a:xfrm>
              <a:off x="2299704" y="317112"/>
              <a:ext cx="1057056" cy="1057055"/>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416" name="PHYSICIANS / APPs"/>
            <p:cNvSpPr txBox="1"/>
            <p:nvPr/>
          </p:nvSpPr>
          <p:spPr>
            <a:xfrm>
              <a:off x="1995908" y="1873163"/>
              <a:ext cx="1664650" cy="4308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755650">
                <a:spcBef>
                  <a:spcPts val="700"/>
                </a:spcBef>
                <a:defRPr sz="1700" b="1">
                  <a:solidFill>
                    <a:schemeClr val="accent1"/>
                  </a:solidFill>
                </a:defRPr>
              </a:lvl1pPr>
            </a:lstStyle>
            <a:p>
              <a:r>
                <a:rPr sz="1400" b="0" spc="100" dirty="0"/>
                <a:t>PHYSICIANS / APPs</a:t>
              </a:r>
            </a:p>
          </p:txBody>
        </p:sp>
        <p:sp>
          <p:nvSpPr>
            <p:cNvPr id="417" name="Circle"/>
            <p:cNvSpPr/>
            <p:nvPr/>
          </p:nvSpPr>
          <p:spPr>
            <a:xfrm>
              <a:off x="3965185" y="-1"/>
              <a:ext cx="1691281" cy="1691279"/>
            </a:xfrm>
            <a:prstGeom prst="ellipse">
              <a:avLst/>
            </a:prstGeom>
            <a:solidFill>
              <a:srgbClr val="D7DAD9"/>
            </a:solid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418" name="Square"/>
            <p:cNvSpPr/>
            <p:nvPr/>
          </p:nvSpPr>
          <p:spPr>
            <a:xfrm>
              <a:off x="4282297" y="317112"/>
              <a:ext cx="1057056" cy="1057055"/>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419" name="Nurses"/>
            <p:cNvSpPr txBox="1"/>
            <p:nvPr/>
          </p:nvSpPr>
          <p:spPr>
            <a:xfrm>
              <a:off x="3978499" y="1873163"/>
              <a:ext cx="1664650" cy="2154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755650">
                <a:spcBef>
                  <a:spcPts val="700"/>
                </a:spcBef>
                <a:defRPr sz="1700" b="1" cap="all">
                  <a:solidFill>
                    <a:schemeClr val="accent1"/>
                  </a:solidFill>
                </a:defRPr>
              </a:lvl1pPr>
            </a:lstStyle>
            <a:p>
              <a:r>
                <a:rPr sz="1400" b="0" spc="100" dirty="0"/>
                <a:t>Nurses</a:t>
              </a:r>
            </a:p>
          </p:txBody>
        </p:sp>
        <p:sp>
          <p:nvSpPr>
            <p:cNvPr id="420" name="Circle"/>
            <p:cNvSpPr/>
            <p:nvPr/>
          </p:nvSpPr>
          <p:spPr>
            <a:xfrm>
              <a:off x="5947776" y="-1"/>
              <a:ext cx="1691281" cy="1691279"/>
            </a:xfrm>
            <a:prstGeom prst="ellipse">
              <a:avLst/>
            </a:prstGeom>
            <a:solidFill>
              <a:srgbClr val="D7DAD9"/>
            </a:solid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421" name="Square"/>
            <p:cNvSpPr/>
            <p:nvPr/>
          </p:nvSpPr>
          <p:spPr>
            <a:xfrm>
              <a:off x="6264890" y="317112"/>
              <a:ext cx="1057056" cy="1057055"/>
            </a:xfrm>
            <a:prstGeom prst="rect">
              <a:avLst/>
            </a:prstGeom>
            <a:blipFill rotWithShape="1">
              <a:blip r:embed="rId5"/>
              <a:srcRect/>
              <a:stretch>
                <a:fillRect/>
              </a:stretch>
            </a:blip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422" name="Pharmacists"/>
            <p:cNvSpPr txBox="1"/>
            <p:nvPr/>
          </p:nvSpPr>
          <p:spPr>
            <a:xfrm>
              <a:off x="5961090" y="1873163"/>
              <a:ext cx="1691281" cy="2154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755650">
                <a:spcBef>
                  <a:spcPts val="700"/>
                </a:spcBef>
                <a:defRPr sz="1700" b="1" cap="all">
                  <a:solidFill>
                    <a:schemeClr val="accent1"/>
                  </a:solidFill>
                </a:defRPr>
              </a:lvl1pPr>
            </a:lstStyle>
            <a:p>
              <a:r>
                <a:rPr sz="1400" b="0" spc="100" dirty="0"/>
                <a:t>Pharmacists</a:t>
              </a:r>
            </a:p>
          </p:txBody>
        </p:sp>
      </p:grpSp>
      <p:grpSp>
        <p:nvGrpSpPr>
          <p:cNvPr id="436" name="Content Placeholder 5"/>
          <p:cNvGrpSpPr/>
          <p:nvPr/>
        </p:nvGrpSpPr>
        <p:grpSpPr>
          <a:xfrm>
            <a:off x="2679798" y="3153563"/>
            <a:ext cx="6832402" cy="2106641"/>
            <a:chOff x="-1" y="0"/>
            <a:chExt cx="6832401" cy="2106640"/>
          </a:xfrm>
        </p:grpSpPr>
        <p:sp>
          <p:nvSpPr>
            <p:cNvPr id="424" name="Circle"/>
            <p:cNvSpPr/>
            <p:nvPr/>
          </p:nvSpPr>
          <p:spPr>
            <a:xfrm>
              <a:off x="-1" y="0"/>
              <a:ext cx="1512689" cy="1512689"/>
            </a:xfrm>
            <a:prstGeom prst="ellipse">
              <a:avLst/>
            </a:prstGeom>
            <a:solidFill>
              <a:srgbClr val="F2EEE6"/>
            </a:solidFill>
            <a:ln w="12700" cap="flat">
              <a:noFill/>
              <a:miter lim="4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425" name="Square"/>
            <p:cNvSpPr/>
            <p:nvPr/>
          </p:nvSpPr>
          <p:spPr>
            <a:xfrm>
              <a:off x="283626" y="283626"/>
              <a:ext cx="945434" cy="945434"/>
            </a:xfrm>
            <a:prstGeom prst="rect">
              <a:avLst/>
            </a:prstGeom>
            <a:blipFill rotWithShape="1">
              <a:blip r:embed="rId6"/>
              <a:srcRect/>
              <a:stretch>
                <a:fillRect/>
              </a:stretch>
            </a:blipFill>
            <a:ln w="12700" cap="flat">
              <a:noFill/>
              <a:miter lim="4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426" name="Outpatient Partners"/>
            <p:cNvSpPr txBox="1"/>
            <p:nvPr/>
          </p:nvSpPr>
          <p:spPr>
            <a:xfrm>
              <a:off x="11908" y="1675753"/>
              <a:ext cx="1488869" cy="4308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755650">
                <a:spcBef>
                  <a:spcPts val="700"/>
                </a:spcBef>
                <a:defRPr sz="1700" b="1" cap="all">
                  <a:solidFill>
                    <a:schemeClr val="accent3"/>
                  </a:solidFill>
                </a:defRPr>
              </a:lvl1pPr>
            </a:lstStyle>
            <a:p>
              <a:r>
                <a:rPr sz="1400" b="0" spc="100" dirty="0"/>
                <a:t>Outpatient Partners</a:t>
              </a:r>
            </a:p>
          </p:txBody>
        </p:sp>
        <p:sp>
          <p:nvSpPr>
            <p:cNvPr id="427" name="Circle"/>
            <p:cNvSpPr/>
            <p:nvPr/>
          </p:nvSpPr>
          <p:spPr>
            <a:xfrm>
              <a:off x="1773237" y="0"/>
              <a:ext cx="1512689" cy="1512689"/>
            </a:xfrm>
            <a:prstGeom prst="ellipse">
              <a:avLst/>
            </a:prstGeom>
            <a:solidFill>
              <a:srgbClr val="F2EEE6"/>
            </a:solidFill>
            <a:ln w="12700" cap="flat">
              <a:noFill/>
              <a:miter lim="4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428" name="Square"/>
            <p:cNvSpPr/>
            <p:nvPr/>
          </p:nvSpPr>
          <p:spPr>
            <a:xfrm>
              <a:off x="2056863" y="283626"/>
              <a:ext cx="945434" cy="945434"/>
            </a:xfrm>
            <a:prstGeom prst="rect">
              <a:avLst/>
            </a:prstGeom>
            <a:blipFill rotWithShape="1">
              <a:blip r:embed="rId7"/>
              <a:srcRect/>
              <a:stretch>
                <a:fillRect/>
              </a:stretch>
            </a:blipFill>
            <a:ln w="12700" cap="flat">
              <a:noFill/>
              <a:miter lim="4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429" name="Division Leadership"/>
            <p:cNvSpPr txBox="1"/>
            <p:nvPr/>
          </p:nvSpPr>
          <p:spPr>
            <a:xfrm>
              <a:off x="1785147" y="1675753"/>
              <a:ext cx="1488868" cy="4308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755650">
                <a:spcBef>
                  <a:spcPts val="700"/>
                </a:spcBef>
                <a:defRPr sz="1700" b="1" cap="all">
                  <a:solidFill>
                    <a:schemeClr val="accent3"/>
                  </a:solidFill>
                </a:defRPr>
              </a:lvl1pPr>
            </a:lstStyle>
            <a:p>
              <a:r>
                <a:rPr sz="1400" b="0" spc="100" dirty="0"/>
                <a:t>Division Leadership</a:t>
              </a:r>
            </a:p>
          </p:txBody>
        </p:sp>
        <p:sp>
          <p:nvSpPr>
            <p:cNvPr id="430" name="Circle"/>
            <p:cNvSpPr/>
            <p:nvPr/>
          </p:nvSpPr>
          <p:spPr>
            <a:xfrm>
              <a:off x="3546475" y="0"/>
              <a:ext cx="1512689" cy="1512689"/>
            </a:xfrm>
            <a:prstGeom prst="ellipse">
              <a:avLst/>
            </a:prstGeom>
            <a:solidFill>
              <a:srgbClr val="F2EEE6"/>
            </a:solidFill>
            <a:ln w="12700" cap="flat">
              <a:noFill/>
              <a:miter lim="4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431" name="Square"/>
            <p:cNvSpPr/>
            <p:nvPr/>
          </p:nvSpPr>
          <p:spPr>
            <a:xfrm>
              <a:off x="3830100" y="283626"/>
              <a:ext cx="945434" cy="945434"/>
            </a:xfrm>
            <a:prstGeom prst="rect">
              <a:avLst/>
            </a:prstGeom>
            <a:blipFill rotWithShape="1">
              <a:blip r:embed="rId8"/>
              <a:srcRect/>
              <a:stretch>
                <a:fillRect/>
              </a:stretch>
            </a:blipFill>
            <a:ln w="12700" cap="flat">
              <a:noFill/>
              <a:miter lim="4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432" name="Hospital Leadership"/>
            <p:cNvSpPr txBox="1"/>
            <p:nvPr/>
          </p:nvSpPr>
          <p:spPr>
            <a:xfrm>
              <a:off x="3558384" y="1675753"/>
              <a:ext cx="1488869" cy="4308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755650">
                <a:spcBef>
                  <a:spcPts val="700"/>
                </a:spcBef>
                <a:defRPr sz="1700" b="1" cap="all">
                  <a:solidFill>
                    <a:schemeClr val="accent3"/>
                  </a:solidFill>
                </a:defRPr>
              </a:lvl1pPr>
            </a:lstStyle>
            <a:p>
              <a:r>
                <a:rPr sz="1400" b="0" spc="100" dirty="0"/>
                <a:t>Hospital Leadership</a:t>
              </a:r>
            </a:p>
          </p:txBody>
        </p:sp>
        <p:sp>
          <p:nvSpPr>
            <p:cNvPr id="433" name="Circle"/>
            <p:cNvSpPr/>
            <p:nvPr/>
          </p:nvSpPr>
          <p:spPr>
            <a:xfrm>
              <a:off x="5319711" y="0"/>
              <a:ext cx="1512689" cy="1512689"/>
            </a:xfrm>
            <a:prstGeom prst="ellipse">
              <a:avLst/>
            </a:prstGeom>
            <a:solidFill>
              <a:srgbClr val="F2EEE6"/>
            </a:solidFill>
            <a:ln w="12700" cap="flat">
              <a:noFill/>
              <a:miter lim="4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434" name="Square"/>
            <p:cNvSpPr/>
            <p:nvPr/>
          </p:nvSpPr>
          <p:spPr>
            <a:xfrm>
              <a:off x="5603339" y="283626"/>
              <a:ext cx="945434" cy="945434"/>
            </a:xfrm>
            <a:prstGeom prst="rect">
              <a:avLst/>
            </a:prstGeom>
            <a:blipFill rotWithShape="1">
              <a:blip r:embed="rId9"/>
              <a:srcRect/>
              <a:stretch>
                <a:fillRect/>
              </a:stretch>
            </a:blipFill>
            <a:ln w="12700" cap="flat">
              <a:noFill/>
              <a:miter lim="4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435" name="Others?"/>
            <p:cNvSpPr txBox="1"/>
            <p:nvPr/>
          </p:nvSpPr>
          <p:spPr>
            <a:xfrm>
              <a:off x="5331622" y="1675753"/>
              <a:ext cx="1488868" cy="2154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755650">
                <a:spcBef>
                  <a:spcPts val="700"/>
                </a:spcBef>
                <a:defRPr sz="1700" b="1" cap="all">
                  <a:solidFill>
                    <a:schemeClr val="accent3"/>
                  </a:solidFill>
                </a:defRPr>
              </a:lvl1pPr>
            </a:lstStyle>
            <a:p>
              <a:r>
                <a:rPr sz="1400" b="0" spc="100" dirty="0"/>
                <a:t>Others?</a:t>
              </a:r>
            </a:p>
          </p:txBody>
        </p:sp>
      </p:grpSp>
      <p:pic>
        <p:nvPicPr>
          <p:cNvPr id="3" name="Graphic 2" descr="Medicine outline">
            <a:extLst>
              <a:ext uri="{FF2B5EF4-FFF2-40B4-BE49-F238E27FC236}">
                <a16:creationId xmlns:a16="http://schemas.microsoft.com/office/drawing/2014/main" id="{702B0D74-D420-2BDB-4D1E-2B2F54DC5DB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93582" y="749232"/>
            <a:ext cx="1057056" cy="1057056"/>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Google Shape;476;g27f9f20c062_0_0"/>
          <p:cNvSpPr txBox="1">
            <a:spLocks noGrp="1"/>
          </p:cNvSpPr>
          <p:nvPr>
            <p:ph type="title"/>
          </p:nvPr>
        </p:nvSpPr>
        <p:spPr>
          <a:xfrm>
            <a:off x="611622" y="541747"/>
            <a:ext cx="10968757" cy="652053"/>
          </a:xfrm>
        </p:spPr>
        <p:txBody>
          <a:bodyPr lIns="25400" tIns="25400" rIns="25400" bIns="25400">
            <a:normAutofit/>
          </a:bodyPr>
          <a:lstStyle>
            <a:lvl1pPr>
              <a:defRPr sz="1900"/>
            </a:lvl1pPr>
          </a:lstStyle>
          <a:p>
            <a:r>
              <a:rPr lang="en-US" sz="3000" dirty="0"/>
              <a:t>WHAT METRICS CAN YOU TRACK?</a:t>
            </a:r>
          </a:p>
        </p:txBody>
      </p:sp>
      <p:sp>
        <p:nvSpPr>
          <p:cNvPr id="441" name="Google Shape;477;g27f9f20c062_0_0"/>
          <p:cNvSpPr txBox="1">
            <a:spLocks noGrp="1"/>
          </p:cNvSpPr>
          <p:nvPr>
            <p:ph type="body" idx="1"/>
          </p:nvPr>
        </p:nvSpPr>
        <p:spPr>
          <a:xfrm>
            <a:off x="611621" y="1396999"/>
            <a:ext cx="10972801" cy="5109167"/>
          </a:xfrm>
        </p:spPr>
        <p:txBody>
          <a:bodyPr lIns="25400" tIns="25400" rIns="25400" bIns="25400">
            <a:normAutofit fontScale="92500"/>
          </a:bodyPr>
          <a:lstStyle/>
          <a:p>
            <a:r>
              <a:rPr lang="en-US" b="1" spc="100" dirty="0">
                <a:latin typeface="Montserrat Black" pitchFamily="2" charset="77"/>
              </a:rPr>
              <a:t>Consult volumes / RVUs</a:t>
            </a:r>
          </a:p>
          <a:p>
            <a:r>
              <a:rPr lang="en-US" b="1" spc="100" dirty="0">
                <a:latin typeface="Montserrat Black" pitchFamily="2" charset="77"/>
              </a:rPr>
              <a:t>Utilization</a:t>
            </a:r>
            <a:r>
              <a:rPr lang="en-US" dirty="0"/>
              <a:t>: LOS, readmissions, patient-directed discharges</a:t>
            </a:r>
          </a:p>
          <a:p>
            <a:r>
              <a:rPr lang="en-US" b="1" spc="100" dirty="0">
                <a:latin typeface="Montserrat Black" pitchFamily="2" charset="77"/>
              </a:rPr>
              <a:t>Workplace satisfaction</a:t>
            </a:r>
          </a:p>
          <a:p>
            <a:r>
              <a:rPr lang="en-US" b="1" spc="100" dirty="0">
                <a:latin typeface="Montserrat Black" pitchFamily="2" charset="77"/>
              </a:rPr>
              <a:t>Medications for SUD</a:t>
            </a:r>
            <a:r>
              <a:rPr lang="en-US" spc="100" dirty="0">
                <a:latin typeface="Montserrat Black" pitchFamily="2" charset="77"/>
              </a:rPr>
              <a:t>: </a:t>
            </a:r>
            <a:r>
              <a:rPr lang="en-US" dirty="0"/>
              <a:t>during admission and on discharge</a:t>
            </a:r>
          </a:p>
          <a:p>
            <a:r>
              <a:rPr lang="en-US" b="1" spc="100" dirty="0">
                <a:latin typeface="Montserrat Black" pitchFamily="2" charset="77"/>
              </a:rPr>
              <a:t>Linkage to care</a:t>
            </a:r>
          </a:p>
          <a:p>
            <a:r>
              <a:rPr lang="en-US" b="1" spc="100" dirty="0">
                <a:latin typeface="Montserrat Black" pitchFamily="2" charset="77"/>
              </a:rPr>
              <a:t>Harm reduction</a:t>
            </a:r>
            <a:r>
              <a:rPr lang="en-US" dirty="0"/>
              <a:t>: counseling, naloxone, syringe, and test strip distribution</a:t>
            </a:r>
          </a:p>
          <a:p>
            <a:pPr marL="68580" indent="0" algn="r">
              <a:buNone/>
            </a:pPr>
            <a:r>
              <a:rPr lang="en-US" sz="1300" dirty="0"/>
              <a:t>* data more likely to be mixed</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Google Shape;446;g2f5afda1018_1_566"/>
          <p:cNvSpPr txBox="1">
            <a:spLocks noGrp="1"/>
          </p:cNvSpPr>
          <p:nvPr>
            <p:ph type="title"/>
          </p:nvPr>
        </p:nvSpPr>
        <p:spPr>
          <a:xfrm>
            <a:off x="406400" y="5983006"/>
            <a:ext cx="8128000" cy="646396"/>
          </a:xfrm>
          <a:prstGeom prst="rect">
            <a:avLst/>
          </a:prstGeom>
        </p:spPr>
        <p:txBody>
          <a:bodyPr lIns="45699" tIns="45699" rIns="45699" bIns="45699"/>
          <a:lstStyle/>
          <a:p>
            <a:r>
              <a:rPr dirty="0"/>
              <a:t>THE PROCESS • </a:t>
            </a:r>
            <a:r>
              <a:rPr lang="en-US" b="0" dirty="0">
                <a:latin typeface="Montserrat Medium"/>
                <a:ea typeface="Montserrat Medium"/>
                <a:cs typeface="Montserrat Medium"/>
                <a:sym typeface="Montserrat Medium"/>
              </a:rPr>
              <a:t>NORTHWESTERN</a:t>
            </a:r>
            <a:endParaRPr b="0" dirty="0">
              <a:latin typeface="Montserrat Medium"/>
              <a:ea typeface="Montserrat Medium"/>
              <a:cs typeface="Montserrat Medium"/>
              <a:sym typeface="Montserrat Medium"/>
            </a:endParaRPr>
          </a:p>
        </p:txBody>
      </p:sp>
      <p:sp>
        <p:nvSpPr>
          <p:cNvPr id="446" name="Subtitle 6"/>
          <p:cNvSpPr txBox="1">
            <a:spLocks noGrp="1"/>
          </p:cNvSpPr>
          <p:nvPr>
            <p:ph type="body" sz="quarter" idx="1"/>
          </p:nvPr>
        </p:nvSpPr>
        <p:spPr>
          <a:xfrm>
            <a:off x="6095733" y="5983004"/>
            <a:ext cx="5689868" cy="646397"/>
          </a:xfrm>
          <a:prstGeom prst="rect">
            <a:avLst/>
          </a:prstGeom>
        </p:spPr>
        <p:txBody>
          <a:bodyPr/>
          <a:lstStyle>
            <a:lvl1pPr>
              <a:defRPr sz="1400"/>
            </a:lvl1pPr>
          </a:lstStyle>
          <a:p>
            <a:r>
              <a:rPr dirty="0"/>
              <a:t>EVERY JOURNEY WILL BE DIFFERENT</a:t>
            </a:r>
          </a:p>
        </p:txBody>
      </p:sp>
      <p:grpSp>
        <p:nvGrpSpPr>
          <p:cNvPr id="465" name="Diagram 1"/>
          <p:cNvGrpSpPr/>
          <p:nvPr/>
        </p:nvGrpSpPr>
        <p:grpSpPr>
          <a:xfrm>
            <a:off x="858065" y="364094"/>
            <a:ext cx="10568632" cy="4768151"/>
            <a:chOff x="-3" y="-2"/>
            <a:chExt cx="10568630" cy="4768149"/>
          </a:xfrm>
        </p:grpSpPr>
        <p:grpSp>
          <p:nvGrpSpPr>
            <p:cNvPr id="449" name="Group"/>
            <p:cNvGrpSpPr/>
            <p:nvPr/>
          </p:nvGrpSpPr>
          <p:grpSpPr>
            <a:xfrm>
              <a:off x="-2" y="-2"/>
              <a:ext cx="3222145" cy="1288860"/>
              <a:chOff x="0" y="0"/>
              <a:chExt cx="3222144" cy="1288858"/>
            </a:xfrm>
          </p:grpSpPr>
          <p:sp>
            <p:nvSpPr>
              <p:cNvPr id="447" name="Rectangle"/>
              <p:cNvSpPr/>
              <p:nvPr/>
            </p:nvSpPr>
            <p:spPr>
              <a:xfrm>
                <a:off x="-1" y="-1"/>
                <a:ext cx="3222145" cy="1288859"/>
              </a:xfrm>
              <a:prstGeom prst="rect">
                <a:avLst/>
              </a:prstGeom>
              <a:solidFill>
                <a:schemeClr val="accent2"/>
              </a:solidFill>
              <a:ln w="12700" cap="flat">
                <a:solidFill>
                  <a:schemeClr val="accent2"/>
                </a:solidFill>
                <a:prstDash val="solid"/>
                <a:miter lim="800000"/>
              </a:ln>
              <a:effectLst/>
            </p:spPr>
            <p:txBody>
              <a:bodyPr wrap="square" lIns="45718" tIns="45718" rIns="45718" bIns="45718" numCol="1" anchor="ctr">
                <a:noAutofit/>
              </a:bodyPr>
              <a:lstStyle/>
              <a:p>
                <a:pPr algn="ctr" defTabSz="1333500">
                  <a:lnSpc>
                    <a:spcPct val="90000"/>
                  </a:lnSpc>
                  <a:defRPr>
                    <a:solidFill>
                      <a:srgbClr val="FEFFFF"/>
                    </a:solidFill>
                    <a:latin typeface="Avenir Next LT Pro"/>
                    <a:ea typeface="Avenir Next LT Pro"/>
                    <a:cs typeface="Avenir Next LT Pro"/>
                    <a:sym typeface="Avenir Next LT Pro"/>
                  </a:defRPr>
                </a:pPr>
                <a:endParaRPr/>
              </a:p>
            </p:txBody>
          </p:sp>
          <p:sp>
            <p:nvSpPr>
              <p:cNvPr id="448" name="YEAR 1 EXPLORATION"/>
              <p:cNvSpPr txBox="1"/>
              <p:nvPr/>
            </p:nvSpPr>
            <p:spPr>
              <a:xfrm>
                <a:off x="91439" y="164368"/>
                <a:ext cx="3039263" cy="9601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20" tIns="121920" rIns="121920" bIns="121920" numCol="1" anchor="ctr">
                <a:spAutoFit/>
              </a:bodyPr>
              <a:lstStyle/>
              <a:p>
                <a:pPr algn="ctr" defTabSz="1333500">
                  <a:lnSpc>
                    <a:spcPct val="90000"/>
                  </a:lnSpc>
                  <a:defRPr sz="3000" b="1">
                    <a:solidFill>
                      <a:srgbClr val="FEFFFF"/>
                    </a:solidFill>
                  </a:defRPr>
                </a:pPr>
                <a:r>
                  <a:rPr b="1" spc="100" dirty="0">
                    <a:latin typeface="Montserrat Black" pitchFamily="2" charset="77"/>
                  </a:rPr>
                  <a:t>YEAR 1</a:t>
                </a:r>
                <a:br>
                  <a:rPr spc="100" dirty="0"/>
                </a:br>
                <a:r>
                  <a:rPr sz="2000" b="0" spc="100" dirty="0">
                    <a:latin typeface="Montserrat Light"/>
                    <a:ea typeface="Montserrat Light"/>
                    <a:cs typeface="Montserrat Light"/>
                    <a:sym typeface="Montserrat Light"/>
                  </a:rPr>
                  <a:t>EXPLORATION</a:t>
                </a:r>
              </a:p>
            </p:txBody>
          </p:sp>
        </p:grpSp>
        <p:grpSp>
          <p:nvGrpSpPr>
            <p:cNvPr id="452" name="Group"/>
            <p:cNvGrpSpPr/>
            <p:nvPr/>
          </p:nvGrpSpPr>
          <p:grpSpPr>
            <a:xfrm>
              <a:off x="-3" y="1288855"/>
              <a:ext cx="3222146" cy="3479292"/>
              <a:chOff x="-1" y="-2"/>
              <a:chExt cx="3222145" cy="3479291"/>
            </a:xfrm>
          </p:grpSpPr>
          <p:sp>
            <p:nvSpPr>
              <p:cNvPr id="450" name="Rectangle"/>
              <p:cNvSpPr/>
              <p:nvPr/>
            </p:nvSpPr>
            <p:spPr>
              <a:xfrm>
                <a:off x="-1" y="-2"/>
                <a:ext cx="3222145" cy="3479291"/>
              </a:xfrm>
              <a:prstGeom prst="rect">
                <a:avLst/>
              </a:prstGeom>
              <a:solidFill>
                <a:srgbClr val="CDD0D0">
                  <a:alpha val="90000"/>
                </a:srgbClr>
              </a:solidFill>
              <a:ln w="12700" cap="flat">
                <a:solidFill>
                  <a:srgbClr val="CDD0D0">
                    <a:alpha val="90000"/>
                  </a:srgbClr>
                </a:solidFill>
                <a:prstDash val="solid"/>
                <a:miter lim="800000"/>
              </a:ln>
              <a:effectLst/>
            </p:spPr>
            <p:txBody>
              <a:bodyPr wrap="square" lIns="45718" tIns="45718" rIns="45718" bIns="45718" numCol="1" anchor="ctr">
                <a:noAutofit/>
              </a:bodyPr>
              <a:lstStyle/>
              <a:p>
                <a:pPr defTabSz="577850">
                  <a:spcBef>
                    <a:spcPts val="1600"/>
                  </a:spcBef>
                  <a:defRPr>
                    <a:latin typeface="Avenir Next LT Pro"/>
                    <a:ea typeface="Avenir Next LT Pro"/>
                    <a:cs typeface="Avenir Next LT Pro"/>
                    <a:sym typeface="Avenir Next LT Pro"/>
                  </a:defRPr>
                </a:pPr>
                <a:endParaRPr/>
              </a:p>
            </p:txBody>
          </p:sp>
          <p:sp>
            <p:nvSpPr>
              <p:cNvPr id="451" name="Met with Hospital Medicine Leadership…"/>
              <p:cNvSpPr txBox="1"/>
              <p:nvPr/>
            </p:nvSpPr>
            <p:spPr>
              <a:xfrm>
                <a:off x="0" y="164368"/>
                <a:ext cx="3199029" cy="29561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9342" tIns="69342" rIns="69342" bIns="69342" numCol="1" anchor="ctr">
                <a:spAutoFit/>
              </a:bodyPr>
              <a:lstStyle/>
              <a:p>
                <a:pPr marL="354329" lvl="1" indent="-228600" defTabSz="577850">
                  <a:spcBef>
                    <a:spcPts val="1200"/>
                  </a:spcBef>
                  <a:buSzPct val="100000"/>
                  <a:buChar char="•"/>
                  <a:defRPr sz="1300"/>
                </a:pPr>
                <a:r>
                  <a:rPr dirty="0"/>
                  <a:t>Met with Hospital Medicine Leadership</a:t>
                </a:r>
              </a:p>
              <a:p>
                <a:pPr marL="354329" lvl="1" indent="-228600" defTabSz="577850">
                  <a:spcBef>
                    <a:spcPts val="1200"/>
                  </a:spcBef>
                  <a:buSzPct val="100000"/>
                  <a:buChar char="•"/>
                  <a:defRPr sz="1300"/>
                </a:pPr>
                <a:r>
                  <a:rPr dirty="0"/>
                  <a:t>Secured resources for analytics support for SUD data in general med population</a:t>
                </a:r>
              </a:p>
              <a:p>
                <a:pPr marL="354329" lvl="1" indent="-228600" defTabSz="577850">
                  <a:spcBef>
                    <a:spcPts val="1200"/>
                  </a:spcBef>
                  <a:buSzPct val="100000"/>
                  <a:buChar char="•"/>
                  <a:defRPr sz="1300"/>
                </a:pPr>
                <a:r>
                  <a:rPr dirty="0"/>
                  <a:t>Identified  team members and explored Addiction Medicine practice pathway plan</a:t>
                </a:r>
              </a:p>
              <a:p>
                <a:pPr marL="354329" lvl="1" indent="-228600" defTabSz="577850">
                  <a:spcBef>
                    <a:spcPts val="1200"/>
                  </a:spcBef>
                  <a:buSzPct val="100000"/>
                  <a:buChar char="•"/>
                  <a:defRPr sz="1300"/>
                </a:pPr>
                <a:r>
                  <a:rPr dirty="0"/>
                  <a:t>Discussed with external </a:t>
                </a:r>
                <a:r>
                  <a:rPr lang="en-US" dirty="0"/>
                  <a:t>ACS</a:t>
                </a:r>
                <a:r>
                  <a:rPr dirty="0"/>
                  <a:t> directors for mentorship</a:t>
                </a:r>
              </a:p>
              <a:p>
                <a:pPr marL="354329" lvl="1" indent="-228600" defTabSz="577850">
                  <a:spcBef>
                    <a:spcPts val="1200"/>
                  </a:spcBef>
                  <a:buSzPct val="100000"/>
                  <a:buChar char="•"/>
                  <a:defRPr sz="1300"/>
                </a:pPr>
                <a:r>
                  <a:rPr dirty="0"/>
                  <a:t>Explored funding sources</a:t>
                </a:r>
              </a:p>
            </p:txBody>
          </p:sp>
        </p:grpSp>
        <p:grpSp>
          <p:nvGrpSpPr>
            <p:cNvPr id="455" name="Group"/>
            <p:cNvGrpSpPr/>
            <p:nvPr/>
          </p:nvGrpSpPr>
          <p:grpSpPr>
            <a:xfrm>
              <a:off x="3673241" y="-2"/>
              <a:ext cx="3222145" cy="1288860"/>
              <a:chOff x="0" y="0"/>
              <a:chExt cx="3222144" cy="1288858"/>
            </a:xfrm>
          </p:grpSpPr>
          <p:sp>
            <p:nvSpPr>
              <p:cNvPr id="453" name="Rectangle"/>
              <p:cNvSpPr/>
              <p:nvPr/>
            </p:nvSpPr>
            <p:spPr>
              <a:xfrm>
                <a:off x="-1" y="-1"/>
                <a:ext cx="3222145" cy="1288859"/>
              </a:xfrm>
              <a:prstGeom prst="rect">
                <a:avLst/>
              </a:prstGeom>
              <a:solidFill>
                <a:schemeClr val="accent3"/>
              </a:solidFill>
              <a:ln w="12700" cap="flat">
                <a:solidFill>
                  <a:schemeClr val="accent3"/>
                </a:solidFill>
                <a:prstDash val="solid"/>
                <a:miter lim="800000"/>
              </a:ln>
              <a:effectLst/>
            </p:spPr>
            <p:txBody>
              <a:bodyPr wrap="square" lIns="45718" tIns="45718" rIns="45718" bIns="45718" numCol="1" anchor="ctr">
                <a:noAutofit/>
              </a:bodyPr>
              <a:lstStyle/>
              <a:p>
                <a:pPr algn="ctr" defTabSz="1333500">
                  <a:lnSpc>
                    <a:spcPct val="90000"/>
                  </a:lnSpc>
                  <a:defRPr>
                    <a:solidFill>
                      <a:srgbClr val="FEFFFF"/>
                    </a:solidFill>
                    <a:latin typeface="Avenir Next LT Pro"/>
                    <a:ea typeface="Avenir Next LT Pro"/>
                    <a:cs typeface="Avenir Next LT Pro"/>
                    <a:sym typeface="Avenir Next LT Pro"/>
                  </a:defRPr>
                </a:pPr>
                <a:endParaRPr/>
              </a:p>
            </p:txBody>
          </p:sp>
          <p:sp>
            <p:nvSpPr>
              <p:cNvPr id="454" name="YEAR 2 PREPARATION"/>
              <p:cNvSpPr txBox="1"/>
              <p:nvPr/>
            </p:nvSpPr>
            <p:spPr>
              <a:xfrm>
                <a:off x="91439" y="164368"/>
                <a:ext cx="3039263" cy="9601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20" tIns="121920" rIns="121920" bIns="121920" numCol="1" anchor="ctr">
                <a:spAutoFit/>
              </a:bodyPr>
              <a:lstStyle/>
              <a:p>
                <a:pPr algn="ctr" defTabSz="1333500">
                  <a:lnSpc>
                    <a:spcPct val="90000"/>
                  </a:lnSpc>
                  <a:defRPr sz="3000" b="1">
                    <a:solidFill>
                      <a:srgbClr val="FEFFFF"/>
                    </a:solidFill>
                  </a:defRPr>
                </a:pPr>
                <a:r>
                  <a:rPr b="1" spc="100" dirty="0">
                    <a:latin typeface="Montserrat Black" pitchFamily="2" charset="77"/>
                  </a:rPr>
                  <a:t>YEAR 2</a:t>
                </a:r>
                <a:br>
                  <a:rPr spc="100" dirty="0"/>
                </a:br>
                <a:r>
                  <a:rPr sz="2000" b="0" spc="100" dirty="0">
                    <a:latin typeface="Montserrat Light"/>
                    <a:ea typeface="Montserrat Light"/>
                    <a:cs typeface="Montserrat Light"/>
                    <a:sym typeface="Montserrat Light"/>
                  </a:rPr>
                  <a:t>PREPARATION</a:t>
                </a:r>
              </a:p>
            </p:txBody>
          </p:sp>
        </p:grpSp>
        <p:grpSp>
          <p:nvGrpSpPr>
            <p:cNvPr id="458" name="Group"/>
            <p:cNvGrpSpPr/>
            <p:nvPr/>
          </p:nvGrpSpPr>
          <p:grpSpPr>
            <a:xfrm>
              <a:off x="3673240" y="1288855"/>
              <a:ext cx="3222146" cy="3479292"/>
              <a:chOff x="-1" y="-2"/>
              <a:chExt cx="3222145" cy="3479291"/>
            </a:xfrm>
          </p:grpSpPr>
          <p:sp>
            <p:nvSpPr>
              <p:cNvPr id="456" name="Rectangle"/>
              <p:cNvSpPr/>
              <p:nvPr/>
            </p:nvSpPr>
            <p:spPr>
              <a:xfrm>
                <a:off x="-1" y="-2"/>
                <a:ext cx="3222145" cy="3479291"/>
              </a:xfrm>
              <a:prstGeom prst="rect">
                <a:avLst/>
              </a:prstGeom>
              <a:solidFill>
                <a:srgbClr val="E8E2D8">
                  <a:alpha val="90000"/>
                </a:srgbClr>
              </a:solidFill>
              <a:ln w="12700" cap="flat">
                <a:solidFill>
                  <a:srgbClr val="E8E2D8">
                    <a:alpha val="90000"/>
                  </a:srgbClr>
                </a:solidFill>
                <a:prstDash val="solid"/>
                <a:miter lim="800000"/>
              </a:ln>
              <a:effectLst/>
            </p:spPr>
            <p:txBody>
              <a:bodyPr wrap="square" lIns="45718" tIns="45718" rIns="45718" bIns="45718" numCol="1" anchor="ctr">
                <a:noAutofit/>
              </a:bodyPr>
              <a:lstStyle/>
              <a:p>
                <a:pPr defTabSz="622300">
                  <a:spcBef>
                    <a:spcPts val="1600"/>
                  </a:spcBef>
                  <a:defRPr>
                    <a:latin typeface="Avenir Next LT Pro"/>
                    <a:ea typeface="Avenir Next LT Pro"/>
                    <a:cs typeface="Avenir Next LT Pro"/>
                    <a:sym typeface="Avenir Next LT Pro"/>
                  </a:defRPr>
                </a:pPr>
                <a:endParaRPr/>
              </a:p>
            </p:txBody>
          </p:sp>
          <p:sp>
            <p:nvSpPr>
              <p:cNvPr id="457" name="Formalized partnership with Psychiatry CL team for Addiction Consult Service…"/>
              <p:cNvSpPr txBox="1"/>
              <p:nvPr/>
            </p:nvSpPr>
            <p:spPr>
              <a:xfrm>
                <a:off x="0" y="133145"/>
                <a:ext cx="3200807" cy="29608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4007" tIns="64007" rIns="64007" bIns="64007" numCol="1" anchor="ctr">
                <a:spAutoFit/>
              </a:bodyPr>
              <a:lstStyle/>
              <a:p>
                <a:pPr marL="354329" lvl="1" indent="-228600" defTabSz="622300">
                  <a:spcBef>
                    <a:spcPts val="1200"/>
                  </a:spcBef>
                  <a:buSzPct val="100000"/>
                  <a:buChar char="•"/>
                  <a:defRPr sz="1200"/>
                </a:pPr>
                <a:r>
                  <a:rPr dirty="0"/>
                  <a:t>Formalized partnership with Psychiatry CL team for </a:t>
                </a:r>
                <a:r>
                  <a:rPr lang="en-US" dirty="0"/>
                  <a:t>ACS</a:t>
                </a:r>
                <a:endParaRPr dirty="0"/>
              </a:p>
              <a:p>
                <a:pPr marL="354329" lvl="1" indent="-228600" defTabSz="622300">
                  <a:spcBef>
                    <a:spcPts val="1200"/>
                  </a:spcBef>
                  <a:buSzPct val="100000"/>
                  <a:buChar char="•"/>
                  <a:defRPr sz="1200"/>
                </a:pPr>
                <a:r>
                  <a:rPr dirty="0"/>
                  <a:t>Met with Social Work Leadership for onboarding process</a:t>
                </a:r>
              </a:p>
              <a:p>
                <a:pPr marL="354329" lvl="1" indent="-228600" defTabSz="622300">
                  <a:spcBef>
                    <a:spcPts val="1200"/>
                  </a:spcBef>
                  <a:buSzPct val="100000"/>
                  <a:buChar char="•"/>
                  <a:defRPr sz="1200"/>
                </a:pPr>
                <a:r>
                  <a:rPr dirty="0"/>
                  <a:t>Secured approval for Pilot Addiction Service with physician + SW team</a:t>
                </a:r>
              </a:p>
              <a:p>
                <a:pPr marL="354329" lvl="1" indent="-228600" defTabSz="622300">
                  <a:spcBef>
                    <a:spcPts val="1200"/>
                  </a:spcBef>
                  <a:buSzPct val="100000"/>
                  <a:buChar char="•"/>
                  <a:defRPr sz="1200"/>
                </a:pPr>
                <a:r>
                  <a:rPr dirty="0"/>
                  <a:t>Worked with billing to ensure notes would be captured</a:t>
                </a:r>
              </a:p>
              <a:p>
                <a:pPr marL="354329" lvl="1" indent="-228600" defTabSz="622300">
                  <a:spcBef>
                    <a:spcPts val="1200"/>
                  </a:spcBef>
                  <a:buSzPct val="100000"/>
                  <a:buChar char="•"/>
                  <a:defRPr sz="1200"/>
                </a:pPr>
                <a:r>
                  <a:rPr dirty="0"/>
                  <a:t>Created an interdisciplinary team to work on clinical and education goals</a:t>
                </a:r>
              </a:p>
            </p:txBody>
          </p:sp>
        </p:grpSp>
        <p:grpSp>
          <p:nvGrpSpPr>
            <p:cNvPr id="461" name="Group"/>
            <p:cNvGrpSpPr/>
            <p:nvPr/>
          </p:nvGrpSpPr>
          <p:grpSpPr>
            <a:xfrm>
              <a:off x="7346482" y="-2"/>
              <a:ext cx="3222145" cy="1288860"/>
              <a:chOff x="0" y="0"/>
              <a:chExt cx="3222144" cy="1288858"/>
            </a:xfrm>
          </p:grpSpPr>
          <p:sp>
            <p:nvSpPr>
              <p:cNvPr id="459" name="Rectangle"/>
              <p:cNvSpPr/>
              <p:nvPr/>
            </p:nvSpPr>
            <p:spPr>
              <a:xfrm>
                <a:off x="-1" y="-1"/>
                <a:ext cx="3222145" cy="1288859"/>
              </a:xfrm>
              <a:prstGeom prst="rect">
                <a:avLst/>
              </a:prstGeom>
              <a:solidFill>
                <a:schemeClr val="accent4"/>
              </a:solidFill>
              <a:ln w="12700" cap="flat">
                <a:solidFill>
                  <a:schemeClr val="accent4"/>
                </a:solidFill>
                <a:prstDash val="solid"/>
                <a:miter lim="800000"/>
              </a:ln>
              <a:effectLst/>
            </p:spPr>
            <p:txBody>
              <a:bodyPr wrap="square" lIns="45718" tIns="45718" rIns="45718" bIns="45718" numCol="1" anchor="ctr">
                <a:noAutofit/>
              </a:bodyPr>
              <a:lstStyle/>
              <a:p>
                <a:pPr algn="ctr" defTabSz="1333500">
                  <a:lnSpc>
                    <a:spcPct val="90000"/>
                  </a:lnSpc>
                  <a:defRPr>
                    <a:solidFill>
                      <a:srgbClr val="FEFFFF"/>
                    </a:solidFill>
                    <a:latin typeface="Avenir Next LT Pro"/>
                    <a:ea typeface="Avenir Next LT Pro"/>
                    <a:cs typeface="Avenir Next LT Pro"/>
                    <a:sym typeface="Avenir Next LT Pro"/>
                  </a:defRPr>
                </a:pPr>
                <a:endParaRPr/>
              </a:p>
            </p:txBody>
          </p:sp>
          <p:sp>
            <p:nvSpPr>
              <p:cNvPr id="460" name="YEAR 3 IMPLEMENTATION"/>
              <p:cNvSpPr txBox="1"/>
              <p:nvPr/>
            </p:nvSpPr>
            <p:spPr>
              <a:xfrm>
                <a:off x="91439" y="164368"/>
                <a:ext cx="3039263" cy="9601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20" tIns="121920" rIns="121920" bIns="121920" numCol="1" anchor="ctr">
                <a:spAutoFit/>
              </a:bodyPr>
              <a:lstStyle/>
              <a:p>
                <a:pPr algn="ctr" defTabSz="1333500">
                  <a:lnSpc>
                    <a:spcPct val="90000"/>
                  </a:lnSpc>
                  <a:defRPr sz="3000" b="1">
                    <a:solidFill>
                      <a:srgbClr val="FEFFFF"/>
                    </a:solidFill>
                  </a:defRPr>
                </a:pPr>
                <a:r>
                  <a:rPr b="1" spc="100" dirty="0">
                    <a:latin typeface="Montserrat Black" pitchFamily="2" charset="77"/>
                  </a:rPr>
                  <a:t>YEAR 3</a:t>
                </a:r>
                <a:br>
                  <a:rPr spc="100" dirty="0"/>
                </a:br>
                <a:r>
                  <a:rPr sz="2000" b="0" spc="100" dirty="0">
                    <a:latin typeface="Montserrat Light"/>
                    <a:ea typeface="Montserrat Light"/>
                    <a:cs typeface="Montserrat Light"/>
                    <a:sym typeface="Montserrat Light"/>
                  </a:rPr>
                  <a:t>IMPLEMENTATION</a:t>
                </a:r>
              </a:p>
            </p:txBody>
          </p:sp>
        </p:grpSp>
        <p:grpSp>
          <p:nvGrpSpPr>
            <p:cNvPr id="464" name="Group"/>
            <p:cNvGrpSpPr/>
            <p:nvPr/>
          </p:nvGrpSpPr>
          <p:grpSpPr>
            <a:xfrm>
              <a:off x="7346481" y="1288855"/>
              <a:ext cx="3222146" cy="3479292"/>
              <a:chOff x="-1" y="-2"/>
              <a:chExt cx="3222145" cy="3479291"/>
            </a:xfrm>
          </p:grpSpPr>
          <p:sp>
            <p:nvSpPr>
              <p:cNvPr id="462" name="Rectangle"/>
              <p:cNvSpPr/>
              <p:nvPr/>
            </p:nvSpPr>
            <p:spPr>
              <a:xfrm>
                <a:off x="-1" y="-2"/>
                <a:ext cx="3222145" cy="3479291"/>
              </a:xfrm>
              <a:prstGeom prst="rect">
                <a:avLst/>
              </a:prstGeom>
              <a:solidFill>
                <a:srgbClr val="F1DBCD">
                  <a:alpha val="90000"/>
                </a:srgbClr>
              </a:solidFill>
              <a:ln w="12700" cap="flat">
                <a:solidFill>
                  <a:srgbClr val="F1DBCD">
                    <a:alpha val="90000"/>
                  </a:srgbClr>
                </a:solidFill>
                <a:prstDash val="solid"/>
                <a:miter lim="800000"/>
              </a:ln>
              <a:effectLst/>
            </p:spPr>
            <p:txBody>
              <a:bodyPr wrap="square" lIns="45718" tIns="45718" rIns="45718" bIns="45718" numCol="1" anchor="ctr">
                <a:noAutofit/>
              </a:bodyPr>
              <a:lstStyle/>
              <a:p>
                <a:pPr defTabSz="622300">
                  <a:spcBef>
                    <a:spcPts val="1600"/>
                  </a:spcBef>
                  <a:defRPr>
                    <a:latin typeface="Avenir Next LT Pro"/>
                    <a:ea typeface="Avenir Next LT Pro"/>
                    <a:cs typeface="Avenir Next LT Pro"/>
                    <a:sym typeface="Avenir Next LT Pro"/>
                  </a:defRPr>
                </a:pPr>
                <a:endParaRPr/>
              </a:p>
            </p:txBody>
          </p:sp>
          <p:sp>
            <p:nvSpPr>
              <p:cNvPr id="463" name="Active marketing of new service at meetings, emails, flyers…"/>
              <p:cNvSpPr txBox="1"/>
              <p:nvPr/>
            </p:nvSpPr>
            <p:spPr>
              <a:xfrm>
                <a:off x="0" y="135452"/>
                <a:ext cx="3199029" cy="29561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9342" tIns="69342" rIns="69342" bIns="69342" numCol="1" anchor="ctr">
                <a:spAutoFit/>
              </a:bodyPr>
              <a:lstStyle/>
              <a:p>
                <a:pPr marL="354329" lvl="1" indent="-228600" defTabSz="622300">
                  <a:spcBef>
                    <a:spcPts val="1200"/>
                  </a:spcBef>
                  <a:buSzPct val="100000"/>
                  <a:buChar char="•"/>
                  <a:defRPr sz="1300"/>
                </a:pPr>
                <a:r>
                  <a:rPr dirty="0"/>
                  <a:t>Active marketing of new service at meetings, emails, flyers</a:t>
                </a:r>
              </a:p>
              <a:p>
                <a:pPr marL="354329" lvl="1" indent="-228600" defTabSz="622300">
                  <a:spcBef>
                    <a:spcPts val="1200"/>
                  </a:spcBef>
                  <a:buSzPct val="100000"/>
                  <a:buChar char="•"/>
                  <a:defRPr sz="1300"/>
                </a:pPr>
                <a:r>
                  <a:rPr dirty="0"/>
                  <a:t>Manual and EHR data to track volumes and quality metrics</a:t>
                </a:r>
              </a:p>
              <a:p>
                <a:pPr marL="354329" lvl="1" indent="-228600" defTabSz="622300">
                  <a:spcBef>
                    <a:spcPts val="1200"/>
                  </a:spcBef>
                  <a:buSzPct val="100000"/>
                  <a:buChar char="•"/>
                  <a:defRPr sz="1300"/>
                </a:pPr>
                <a:r>
                  <a:rPr dirty="0"/>
                  <a:t>SW connected with community partners to build relationships</a:t>
                </a:r>
              </a:p>
              <a:p>
                <a:pPr marL="354329" lvl="1" indent="-228600" defTabSz="622300">
                  <a:spcBef>
                    <a:spcPts val="1200"/>
                  </a:spcBef>
                  <a:buSzPct val="100000"/>
                  <a:buChar char="•"/>
                  <a:defRPr sz="1300"/>
                </a:pPr>
                <a:r>
                  <a:rPr dirty="0"/>
                  <a:t>Developed electives for medical students and residents</a:t>
                </a:r>
              </a:p>
              <a:p>
                <a:pPr marL="354329" lvl="1" indent="-228600" defTabSz="622300">
                  <a:spcBef>
                    <a:spcPts val="1200"/>
                  </a:spcBef>
                  <a:buSzPct val="100000"/>
                  <a:buChar char="•"/>
                  <a:defRPr sz="1300"/>
                </a:pPr>
                <a:r>
                  <a:rPr dirty="0"/>
                  <a:t>Communicated with leadership on formal funding and grant opportunities</a:t>
                </a:r>
              </a:p>
            </p:txBody>
          </p:sp>
        </p:grpSp>
      </p:grpSp>
      <p:sp>
        <p:nvSpPr>
          <p:cNvPr id="466" name="Content Placeholder 2"/>
          <p:cNvSpPr txBox="1"/>
          <p:nvPr/>
        </p:nvSpPr>
        <p:spPr>
          <a:xfrm>
            <a:off x="2225032" y="4829092"/>
            <a:ext cx="7741936" cy="775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algn="ctr" defTabSz="914377">
              <a:lnSpc>
                <a:spcPct val="125000"/>
              </a:lnSpc>
              <a:spcBef>
                <a:spcPts val="1000"/>
              </a:spcBef>
              <a:defRPr sz="900">
                <a:solidFill>
                  <a:srgbClr val="171616"/>
                </a:solidFill>
                <a:latin typeface="Montserrat ExtraLight"/>
                <a:ea typeface="Montserrat ExtraLight"/>
                <a:cs typeface="Montserrat ExtraLight"/>
                <a:sym typeface="Montserrat ExtraLight"/>
              </a:defRPr>
            </a:lvl1pPr>
          </a:lstStyle>
          <a:p>
            <a:r>
              <a:rPr dirty="0"/>
              <a:t>Calcaterra, S et al. JGIM, 2022.</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Google Shape;446;g2f5afda1018_1_566"/>
          <p:cNvSpPr txBox="1">
            <a:spLocks noGrp="1"/>
          </p:cNvSpPr>
          <p:nvPr>
            <p:ph type="title"/>
          </p:nvPr>
        </p:nvSpPr>
        <p:spPr>
          <a:xfrm>
            <a:off x="406400" y="5983006"/>
            <a:ext cx="8128000" cy="646396"/>
          </a:xfrm>
          <a:prstGeom prst="rect">
            <a:avLst/>
          </a:prstGeom>
        </p:spPr>
        <p:txBody>
          <a:bodyPr lIns="45699" tIns="45699" rIns="45699" bIns="45699"/>
          <a:lstStyle/>
          <a:p>
            <a:r>
              <a:t>THE PROCESS • </a:t>
            </a:r>
            <a:r>
              <a:rPr b="0">
                <a:latin typeface="Montserrat Medium"/>
                <a:ea typeface="Montserrat Medium"/>
                <a:cs typeface="Montserrat Medium"/>
                <a:sym typeface="Montserrat Medium"/>
              </a:rPr>
              <a:t>JESSE BROWN</a:t>
            </a:r>
          </a:p>
        </p:txBody>
      </p:sp>
      <p:sp>
        <p:nvSpPr>
          <p:cNvPr id="471" name="Subtitle 6"/>
          <p:cNvSpPr txBox="1">
            <a:spLocks noGrp="1"/>
          </p:cNvSpPr>
          <p:nvPr>
            <p:ph type="body" sz="quarter" idx="1"/>
          </p:nvPr>
        </p:nvSpPr>
        <p:spPr>
          <a:xfrm>
            <a:off x="6095733" y="5983004"/>
            <a:ext cx="5689868" cy="646397"/>
          </a:xfrm>
          <a:prstGeom prst="rect">
            <a:avLst/>
          </a:prstGeom>
        </p:spPr>
        <p:txBody>
          <a:bodyPr/>
          <a:lstStyle>
            <a:lvl1pPr>
              <a:defRPr sz="1200"/>
            </a:lvl1pPr>
          </a:lstStyle>
          <a:p>
            <a:r>
              <a:rPr dirty="0"/>
              <a:t>EVERY JOURNEY WILL BE DIFFERENT</a:t>
            </a:r>
          </a:p>
        </p:txBody>
      </p:sp>
      <p:grpSp>
        <p:nvGrpSpPr>
          <p:cNvPr id="490" name="Diagram 1"/>
          <p:cNvGrpSpPr/>
          <p:nvPr/>
        </p:nvGrpSpPr>
        <p:grpSpPr>
          <a:xfrm>
            <a:off x="858065" y="585643"/>
            <a:ext cx="10568632" cy="4325052"/>
            <a:chOff x="-3" y="-2"/>
            <a:chExt cx="10568630" cy="4325050"/>
          </a:xfrm>
        </p:grpSpPr>
        <p:grpSp>
          <p:nvGrpSpPr>
            <p:cNvPr id="474" name="Group"/>
            <p:cNvGrpSpPr/>
            <p:nvPr/>
          </p:nvGrpSpPr>
          <p:grpSpPr>
            <a:xfrm>
              <a:off x="-2" y="-2"/>
              <a:ext cx="3222145" cy="1288860"/>
              <a:chOff x="0" y="0"/>
              <a:chExt cx="3222144" cy="1288859"/>
            </a:xfrm>
          </p:grpSpPr>
          <p:sp>
            <p:nvSpPr>
              <p:cNvPr id="472" name="Rectangle"/>
              <p:cNvSpPr/>
              <p:nvPr/>
            </p:nvSpPr>
            <p:spPr>
              <a:xfrm>
                <a:off x="-1" y="-1"/>
                <a:ext cx="3222145" cy="1288860"/>
              </a:xfrm>
              <a:prstGeom prst="rect">
                <a:avLst/>
              </a:prstGeom>
              <a:solidFill>
                <a:schemeClr val="accent2"/>
              </a:solidFill>
              <a:ln w="12700" cap="flat">
                <a:solidFill>
                  <a:schemeClr val="accent2"/>
                </a:solidFill>
                <a:prstDash val="solid"/>
                <a:miter lim="800000"/>
              </a:ln>
              <a:effectLst/>
            </p:spPr>
            <p:txBody>
              <a:bodyPr wrap="square" lIns="45718" tIns="45718" rIns="45718" bIns="45718" numCol="1" anchor="ctr">
                <a:noAutofit/>
              </a:bodyPr>
              <a:lstStyle/>
              <a:p>
                <a:pPr algn="ctr" defTabSz="1333500">
                  <a:lnSpc>
                    <a:spcPct val="90000"/>
                  </a:lnSpc>
                  <a:defRPr>
                    <a:solidFill>
                      <a:srgbClr val="FEFFFF"/>
                    </a:solidFill>
                    <a:latin typeface="Avenir Next LT Pro"/>
                    <a:ea typeface="Avenir Next LT Pro"/>
                    <a:cs typeface="Avenir Next LT Pro"/>
                    <a:sym typeface="Avenir Next LT Pro"/>
                  </a:defRPr>
                </a:pPr>
                <a:endParaRPr/>
              </a:p>
            </p:txBody>
          </p:sp>
          <p:sp>
            <p:nvSpPr>
              <p:cNvPr id="473" name="YEAR 1 EXPLORATION"/>
              <p:cNvSpPr txBox="1"/>
              <p:nvPr/>
            </p:nvSpPr>
            <p:spPr>
              <a:xfrm>
                <a:off x="91439" y="164368"/>
                <a:ext cx="3039263" cy="9601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20" tIns="121920" rIns="121920" bIns="121920" numCol="1" anchor="ctr">
                <a:spAutoFit/>
              </a:bodyPr>
              <a:lstStyle/>
              <a:p>
                <a:pPr algn="ctr" defTabSz="1333500">
                  <a:lnSpc>
                    <a:spcPct val="90000"/>
                  </a:lnSpc>
                  <a:defRPr sz="3000" b="1">
                    <a:solidFill>
                      <a:srgbClr val="FEFFFF"/>
                    </a:solidFill>
                  </a:defRPr>
                </a:pPr>
                <a:r>
                  <a:rPr b="1" spc="100" dirty="0">
                    <a:latin typeface="Montserrat Black" pitchFamily="2" charset="77"/>
                  </a:rPr>
                  <a:t>YEAR 1</a:t>
                </a:r>
                <a:br>
                  <a:rPr spc="100" dirty="0"/>
                </a:br>
                <a:r>
                  <a:rPr sz="2000" b="0" spc="100" dirty="0">
                    <a:latin typeface="Montserrat Light"/>
                    <a:ea typeface="Montserrat Light"/>
                    <a:cs typeface="Montserrat Light"/>
                    <a:sym typeface="Montserrat Light"/>
                  </a:rPr>
                  <a:t>EXPLORATION</a:t>
                </a:r>
              </a:p>
            </p:txBody>
          </p:sp>
        </p:grpSp>
        <p:grpSp>
          <p:nvGrpSpPr>
            <p:cNvPr id="477" name="Group"/>
            <p:cNvGrpSpPr/>
            <p:nvPr/>
          </p:nvGrpSpPr>
          <p:grpSpPr>
            <a:xfrm>
              <a:off x="-3" y="1288856"/>
              <a:ext cx="3222146" cy="3036192"/>
              <a:chOff x="-1" y="-1"/>
              <a:chExt cx="3222145" cy="3036191"/>
            </a:xfrm>
          </p:grpSpPr>
          <p:sp>
            <p:nvSpPr>
              <p:cNvPr id="475" name="Rectangle"/>
              <p:cNvSpPr/>
              <p:nvPr/>
            </p:nvSpPr>
            <p:spPr>
              <a:xfrm>
                <a:off x="-1" y="-1"/>
                <a:ext cx="3222145" cy="3036191"/>
              </a:xfrm>
              <a:prstGeom prst="rect">
                <a:avLst/>
              </a:prstGeom>
              <a:solidFill>
                <a:srgbClr val="CDD0D0">
                  <a:alpha val="90000"/>
                </a:srgbClr>
              </a:solidFill>
              <a:ln w="12700" cap="flat">
                <a:solidFill>
                  <a:srgbClr val="CDD0D0">
                    <a:alpha val="90000"/>
                  </a:srgbClr>
                </a:solidFill>
                <a:prstDash val="solid"/>
                <a:miter lim="800000"/>
              </a:ln>
              <a:effectLst/>
            </p:spPr>
            <p:txBody>
              <a:bodyPr wrap="square" lIns="45718" tIns="45718" rIns="45718" bIns="45718" numCol="1" anchor="ctr">
                <a:noAutofit/>
              </a:bodyPr>
              <a:lstStyle/>
              <a:p>
                <a:pPr defTabSz="577850">
                  <a:spcBef>
                    <a:spcPts val="1600"/>
                  </a:spcBef>
                  <a:defRPr sz="1300"/>
                </a:pPr>
                <a:endParaRPr/>
              </a:p>
            </p:txBody>
          </p:sp>
          <p:sp>
            <p:nvSpPr>
              <p:cNvPr id="476" name="Jesse Brown for Black Lives Matter…"/>
              <p:cNvSpPr txBox="1"/>
              <p:nvPr/>
            </p:nvSpPr>
            <p:spPr>
              <a:xfrm>
                <a:off x="0" y="206353"/>
                <a:ext cx="3199029" cy="2202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9342" tIns="69342" rIns="69342" bIns="69342" numCol="1" anchor="ctr">
                <a:spAutoFit/>
              </a:bodyPr>
              <a:lstStyle/>
              <a:p>
                <a:pPr marL="354329" lvl="1" indent="-228600" defTabSz="577850">
                  <a:spcBef>
                    <a:spcPts val="1200"/>
                  </a:spcBef>
                  <a:buSzPct val="100000"/>
                  <a:buChar char="•"/>
                  <a:defRPr sz="1300"/>
                </a:pPr>
                <a:r>
                  <a:rPr dirty="0"/>
                  <a:t>Jesse Brown for Black Lives Matter</a:t>
                </a:r>
              </a:p>
              <a:p>
                <a:pPr marL="354329" lvl="1" indent="-228600" defTabSz="577850">
                  <a:spcBef>
                    <a:spcPts val="1200"/>
                  </a:spcBef>
                  <a:buSzPct val="100000"/>
                  <a:buChar char="•"/>
                  <a:defRPr sz="1300"/>
                </a:pPr>
                <a:r>
                  <a:rPr dirty="0"/>
                  <a:t>Hospitalists sought out X-waiver</a:t>
                </a:r>
              </a:p>
              <a:p>
                <a:pPr marL="354329" lvl="1" indent="-228600" defTabSz="577850">
                  <a:spcBef>
                    <a:spcPts val="1200"/>
                  </a:spcBef>
                  <a:buSzPct val="100000"/>
                  <a:buChar char="•"/>
                  <a:defRPr sz="1300"/>
                </a:pPr>
                <a:r>
                  <a:rPr dirty="0"/>
                  <a:t>Hospitalists and pharmacists created the opioid use disorder </a:t>
                </a:r>
                <a:r>
                  <a:rPr dirty="0" err="1"/>
                  <a:t>orderset</a:t>
                </a:r>
                <a:endParaRPr dirty="0"/>
              </a:p>
              <a:p>
                <a:pPr marL="354329" lvl="1" indent="-228600" defTabSz="577850">
                  <a:spcBef>
                    <a:spcPts val="1200"/>
                  </a:spcBef>
                  <a:buSzPct val="100000"/>
                  <a:buChar char="•"/>
                  <a:defRPr sz="1300"/>
                </a:pPr>
                <a:r>
                  <a:rPr dirty="0"/>
                  <a:t>Applied to hospital leadership for the creation of </a:t>
                </a:r>
                <a:r>
                  <a:rPr lang="en-US" dirty="0"/>
                  <a:t>ACS</a:t>
                </a:r>
                <a:endParaRPr dirty="0"/>
              </a:p>
            </p:txBody>
          </p:sp>
        </p:grpSp>
        <p:grpSp>
          <p:nvGrpSpPr>
            <p:cNvPr id="480" name="Group"/>
            <p:cNvGrpSpPr/>
            <p:nvPr/>
          </p:nvGrpSpPr>
          <p:grpSpPr>
            <a:xfrm>
              <a:off x="3673241" y="-2"/>
              <a:ext cx="3222145" cy="1288860"/>
              <a:chOff x="0" y="0"/>
              <a:chExt cx="3222144" cy="1288859"/>
            </a:xfrm>
          </p:grpSpPr>
          <p:sp>
            <p:nvSpPr>
              <p:cNvPr id="478" name="Rectangle"/>
              <p:cNvSpPr/>
              <p:nvPr/>
            </p:nvSpPr>
            <p:spPr>
              <a:xfrm>
                <a:off x="-1" y="-1"/>
                <a:ext cx="3222145" cy="1288860"/>
              </a:xfrm>
              <a:prstGeom prst="rect">
                <a:avLst/>
              </a:prstGeom>
              <a:solidFill>
                <a:schemeClr val="accent3"/>
              </a:solidFill>
              <a:ln w="12700" cap="flat">
                <a:solidFill>
                  <a:schemeClr val="accent3"/>
                </a:solidFill>
                <a:prstDash val="solid"/>
                <a:miter lim="800000"/>
              </a:ln>
              <a:effectLst/>
            </p:spPr>
            <p:txBody>
              <a:bodyPr wrap="square" lIns="45718" tIns="45718" rIns="45718" bIns="45718" numCol="1" anchor="ctr">
                <a:noAutofit/>
              </a:bodyPr>
              <a:lstStyle/>
              <a:p>
                <a:pPr algn="ctr" defTabSz="1333500">
                  <a:lnSpc>
                    <a:spcPct val="90000"/>
                  </a:lnSpc>
                  <a:defRPr>
                    <a:solidFill>
                      <a:srgbClr val="FEFFFF"/>
                    </a:solidFill>
                    <a:latin typeface="Avenir Next LT Pro"/>
                    <a:ea typeface="Avenir Next LT Pro"/>
                    <a:cs typeface="Avenir Next LT Pro"/>
                    <a:sym typeface="Avenir Next LT Pro"/>
                  </a:defRPr>
                </a:pPr>
                <a:endParaRPr/>
              </a:p>
            </p:txBody>
          </p:sp>
          <p:sp>
            <p:nvSpPr>
              <p:cNvPr id="479" name="YEAR 2 PREPARATION"/>
              <p:cNvSpPr txBox="1"/>
              <p:nvPr/>
            </p:nvSpPr>
            <p:spPr>
              <a:xfrm>
                <a:off x="91439" y="164368"/>
                <a:ext cx="3039263" cy="9601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20" tIns="121920" rIns="121920" bIns="121920" numCol="1" anchor="ctr">
                <a:spAutoFit/>
              </a:bodyPr>
              <a:lstStyle/>
              <a:p>
                <a:pPr algn="ctr" defTabSz="1333500">
                  <a:lnSpc>
                    <a:spcPct val="90000"/>
                  </a:lnSpc>
                  <a:defRPr sz="3000" b="1">
                    <a:solidFill>
                      <a:srgbClr val="FEFFFF"/>
                    </a:solidFill>
                  </a:defRPr>
                </a:pPr>
                <a:r>
                  <a:rPr b="1" spc="100" dirty="0">
                    <a:latin typeface="Montserrat Black" pitchFamily="2" charset="77"/>
                  </a:rPr>
                  <a:t>YEAR 2</a:t>
                </a:r>
                <a:br>
                  <a:rPr spc="100" dirty="0"/>
                </a:br>
                <a:r>
                  <a:rPr sz="2000" b="0" spc="100" dirty="0">
                    <a:latin typeface="Montserrat Light"/>
                    <a:ea typeface="Montserrat Light"/>
                    <a:cs typeface="Montserrat Light"/>
                    <a:sym typeface="Montserrat Light"/>
                  </a:rPr>
                  <a:t>PREPARATION</a:t>
                </a:r>
              </a:p>
            </p:txBody>
          </p:sp>
        </p:grpSp>
        <p:grpSp>
          <p:nvGrpSpPr>
            <p:cNvPr id="483" name="Group"/>
            <p:cNvGrpSpPr/>
            <p:nvPr/>
          </p:nvGrpSpPr>
          <p:grpSpPr>
            <a:xfrm>
              <a:off x="3673240" y="1288856"/>
              <a:ext cx="3222146" cy="3036192"/>
              <a:chOff x="-1" y="-1"/>
              <a:chExt cx="3222145" cy="3036191"/>
            </a:xfrm>
          </p:grpSpPr>
          <p:sp>
            <p:nvSpPr>
              <p:cNvPr id="481" name="Rectangle"/>
              <p:cNvSpPr/>
              <p:nvPr/>
            </p:nvSpPr>
            <p:spPr>
              <a:xfrm>
                <a:off x="-1" y="-1"/>
                <a:ext cx="3222145" cy="3036191"/>
              </a:xfrm>
              <a:prstGeom prst="rect">
                <a:avLst/>
              </a:prstGeom>
              <a:solidFill>
                <a:srgbClr val="E8E2D8">
                  <a:alpha val="90000"/>
                </a:srgbClr>
              </a:solidFill>
              <a:ln w="12700" cap="flat">
                <a:solidFill>
                  <a:srgbClr val="E8E2D8">
                    <a:alpha val="90000"/>
                  </a:srgbClr>
                </a:solidFill>
                <a:prstDash val="solid"/>
                <a:miter lim="800000"/>
              </a:ln>
              <a:effectLst/>
            </p:spPr>
            <p:txBody>
              <a:bodyPr wrap="square" lIns="45718" tIns="45718" rIns="45718" bIns="45718" numCol="1" anchor="ctr">
                <a:noAutofit/>
              </a:bodyPr>
              <a:lstStyle/>
              <a:p>
                <a:pPr defTabSz="622300">
                  <a:spcBef>
                    <a:spcPts val="1600"/>
                  </a:spcBef>
                  <a:defRPr>
                    <a:latin typeface="Avenir Next LT Pro"/>
                    <a:ea typeface="Avenir Next LT Pro"/>
                    <a:cs typeface="Avenir Next LT Pro"/>
                    <a:sym typeface="Avenir Next LT Pro"/>
                  </a:defRPr>
                </a:pPr>
                <a:endParaRPr/>
              </a:p>
            </p:txBody>
          </p:sp>
          <p:sp>
            <p:nvSpPr>
              <p:cNvPr id="482" name="Search for medical director…"/>
              <p:cNvSpPr txBox="1"/>
              <p:nvPr/>
            </p:nvSpPr>
            <p:spPr>
              <a:xfrm>
                <a:off x="0" y="206353"/>
                <a:ext cx="3200807" cy="25914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4007" tIns="64007" rIns="64007" bIns="64007" numCol="1" anchor="ctr">
                <a:spAutoFit/>
              </a:bodyPr>
              <a:lstStyle/>
              <a:p>
                <a:pPr marL="354329" lvl="1" indent="-228600" defTabSz="622300">
                  <a:spcBef>
                    <a:spcPts val="1200"/>
                  </a:spcBef>
                  <a:buSzPct val="100000"/>
                  <a:buChar char="•"/>
                  <a:defRPr sz="1200"/>
                </a:pPr>
                <a:r>
                  <a:rPr dirty="0"/>
                  <a:t>Search for medical director</a:t>
                </a:r>
              </a:p>
              <a:p>
                <a:pPr marL="354329" lvl="1" indent="-228600" defTabSz="622300">
                  <a:spcBef>
                    <a:spcPts val="1200"/>
                  </a:spcBef>
                  <a:buSzPct val="100000"/>
                  <a:buChar char="•"/>
                  <a:defRPr sz="1200"/>
                </a:pPr>
                <a:r>
                  <a:rPr dirty="0"/>
                  <a:t>Meetings with psychiatry department about the structure</a:t>
                </a:r>
              </a:p>
              <a:p>
                <a:pPr marL="354329" lvl="1" indent="-228600" defTabSz="622300">
                  <a:spcBef>
                    <a:spcPts val="1200"/>
                  </a:spcBef>
                  <a:buSzPct val="100000"/>
                  <a:buChar char="•"/>
                  <a:defRPr sz="1200"/>
                </a:pPr>
                <a:r>
                  <a:rPr dirty="0"/>
                  <a:t>Medical director conducted nationwide survey of existing services</a:t>
                </a:r>
              </a:p>
              <a:p>
                <a:pPr marL="354329" lvl="1" indent="-228600" defTabSz="622300">
                  <a:spcBef>
                    <a:spcPts val="1200"/>
                  </a:spcBef>
                  <a:buSzPct val="100000"/>
                  <a:buChar char="•"/>
                  <a:defRPr sz="1200"/>
                </a:pPr>
                <a:r>
                  <a:rPr dirty="0"/>
                  <a:t>Multiple meetings with hospitalists and psychiatry about staffing</a:t>
                </a:r>
              </a:p>
              <a:p>
                <a:pPr marL="354329" lvl="1" indent="-228600" defTabSz="622300">
                  <a:spcBef>
                    <a:spcPts val="1200"/>
                  </a:spcBef>
                  <a:buSzPct val="100000"/>
                  <a:buChar char="•"/>
                  <a:defRPr sz="1200"/>
                </a:pPr>
                <a:r>
                  <a:rPr dirty="0"/>
                  <a:t>Plan for consult service implementation</a:t>
                </a:r>
              </a:p>
            </p:txBody>
          </p:sp>
        </p:grpSp>
        <p:grpSp>
          <p:nvGrpSpPr>
            <p:cNvPr id="486" name="Group"/>
            <p:cNvGrpSpPr/>
            <p:nvPr/>
          </p:nvGrpSpPr>
          <p:grpSpPr>
            <a:xfrm>
              <a:off x="7346482" y="-2"/>
              <a:ext cx="3222145" cy="1288860"/>
              <a:chOff x="0" y="0"/>
              <a:chExt cx="3222144" cy="1288859"/>
            </a:xfrm>
          </p:grpSpPr>
          <p:sp>
            <p:nvSpPr>
              <p:cNvPr id="484" name="Rectangle"/>
              <p:cNvSpPr/>
              <p:nvPr/>
            </p:nvSpPr>
            <p:spPr>
              <a:xfrm>
                <a:off x="-1" y="-1"/>
                <a:ext cx="3222145" cy="1288860"/>
              </a:xfrm>
              <a:prstGeom prst="rect">
                <a:avLst/>
              </a:prstGeom>
              <a:solidFill>
                <a:schemeClr val="accent4"/>
              </a:solidFill>
              <a:ln w="12700" cap="flat">
                <a:solidFill>
                  <a:schemeClr val="accent4"/>
                </a:solidFill>
                <a:prstDash val="solid"/>
                <a:miter lim="800000"/>
              </a:ln>
              <a:effectLst/>
            </p:spPr>
            <p:txBody>
              <a:bodyPr wrap="square" lIns="45718" tIns="45718" rIns="45718" bIns="45718" numCol="1" anchor="ctr">
                <a:noAutofit/>
              </a:bodyPr>
              <a:lstStyle/>
              <a:p>
                <a:pPr algn="ctr" defTabSz="1333500">
                  <a:lnSpc>
                    <a:spcPct val="90000"/>
                  </a:lnSpc>
                  <a:defRPr>
                    <a:solidFill>
                      <a:srgbClr val="FEFFFF"/>
                    </a:solidFill>
                    <a:latin typeface="Avenir Next LT Pro"/>
                    <a:ea typeface="Avenir Next LT Pro"/>
                    <a:cs typeface="Avenir Next LT Pro"/>
                    <a:sym typeface="Avenir Next LT Pro"/>
                  </a:defRPr>
                </a:pPr>
                <a:endParaRPr/>
              </a:p>
            </p:txBody>
          </p:sp>
          <p:sp>
            <p:nvSpPr>
              <p:cNvPr id="485" name="YEAR 3 IMPLEMENTATION"/>
              <p:cNvSpPr txBox="1"/>
              <p:nvPr/>
            </p:nvSpPr>
            <p:spPr>
              <a:xfrm>
                <a:off x="91439" y="164368"/>
                <a:ext cx="3039263" cy="9601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20" tIns="121920" rIns="121920" bIns="121920" numCol="1" anchor="ctr">
                <a:spAutoFit/>
              </a:bodyPr>
              <a:lstStyle/>
              <a:p>
                <a:pPr algn="ctr" defTabSz="1333500">
                  <a:lnSpc>
                    <a:spcPct val="90000"/>
                  </a:lnSpc>
                  <a:defRPr sz="3000" b="1">
                    <a:solidFill>
                      <a:srgbClr val="FEFFFF"/>
                    </a:solidFill>
                  </a:defRPr>
                </a:pPr>
                <a:r>
                  <a:rPr b="1" spc="100" dirty="0">
                    <a:latin typeface="Montserrat Black" pitchFamily="2" charset="77"/>
                  </a:rPr>
                  <a:t>YEAR 3</a:t>
                </a:r>
                <a:br>
                  <a:rPr spc="100" dirty="0"/>
                </a:br>
                <a:r>
                  <a:rPr sz="2000" b="0" spc="100" dirty="0">
                    <a:latin typeface="Montserrat Light"/>
                    <a:ea typeface="Montserrat Light"/>
                    <a:cs typeface="Montserrat Light"/>
                    <a:sym typeface="Montserrat Light"/>
                  </a:rPr>
                  <a:t>IMPLEMENTATION</a:t>
                </a:r>
              </a:p>
            </p:txBody>
          </p:sp>
        </p:grpSp>
        <p:grpSp>
          <p:nvGrpSpPr>
            <p:cNvPr id="489" name="Group"/>
            <p:cNvGrpSpPr/>
            <p:nvPr/>
          </p:nvGrpSpPr>
          <p:grpSpPr>
            <a:xfrm>
              <a:off x="7346481" y="1288856"/>
              <a:ext cx="3222146" cy="3036192"/>
              <a:chOff x="-1" y="-1"/>
              <a:chExt cx="3222145" cy="3036191"/>
            </a:xfrm>
          </p:grpSpPr>
          <p:sp>
            <p:nvSpPr>
              <p:cNvPr id="487" name="Rectangle"/>
              <p:cNvSpPr/>
              <p:nvPr/>
            </p:nvSpPr>
            <p:spPr>
              <a:xfrm>
                <a:off x="-1" y="-1"/>
                <a:ext cx="3222145" cy="3036191"/>
              </a:xfrm>
              <a:prstGeom prst="rect">
                <a:avLst/>
              </a:prstGeom>
              <a:solidFill>
                <a:srgbClr val="F1DBCD">
                  <a:alpha val="90000"/>
                </a:srgbClr>
              </a:solidFill>
              <a:ln w="12700" cap="flat">
                <a:solidFill>
                  <a:srgbClr val="F1DBCD">
                    <a:alpha val="90000"/>
                  </a:srgbClr>
                </a:solidFill>
                <a:prstDash val="solid"/>
                <a:miter lim="800000"/>
              </a:ln>
              <a:effectLst/>
            </p:spPr>
            <p:txBody>
              <a:bodyPr wrap="square" lIns="45718" tIns="45718" rIns="45718" bIns="45718" numCol="1" anchor="ctr">
                <a:noAutofit/>
              </a:bodyPr>
              <a:lstStyle/>
              <a:p>
                <a:pPr defTabSz="622300">
                  <a:spcBef>
                    <a:spcPts val="1600"/>
                  </a:spcBef>
                  <a:defRPr>
                    <a:latin typeface="Avenir Next LT Pro"/>
                    <a:ea typeface="Avenir Next LT Pro"/>
                    <a:cs typeface="Avenir Next LT Pro"/>
                    <a:sym typeface="Avenir Next LT Pro"/>
                  </a:defRPr>
                </a:pPr>
                <a:endParaRPr/>
              </a:p>
            </p:txBody>
          </p:sp>
          <p:sp>
            <p:nvSpPr>
              <p:cNvPr id="488" name="Started seeing patients September 2023…"/>
              <p:cNvSpPr txBox="1"/>
              <p:nvPr/>
            </p:nvSpPr>
            <p:spPr>
              <a:xfrm>
                <a:off x="0" y="163530"/>
                <a:ext cx="3200807" cy="27442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4007" tIns="64007" rIns="64007" bIns="64007" numCol="1" anchor="ctr">
                <a:spAutoFit/>
              </a:bodyPr>
              <a:lstStyle/>
              <a:p>
                <a:pPr marL="354329" lvl="1" indent="-228600" defTabSz="622300">
                  <a:spcBef>
                    <a:spcPts val="1200"/>
                  </a:spcBef>
                  <a:buSzPct val="100000"/>
                  <a:buChar char="•"/>
                  <a:defRPr sz="1200"/>
                </a:pPr>
                <a:r>
                  <a:rPr dirty="0"/>
                  <a:t>Started seeing patients September 2023 </a:t>
                </a:r>
              </a:p>
              <a:p>
                <a:pPr marL="354329" lvl="1" indent="-228600" defTabSz="622300">
                  <a:spcBef>
                    <a:spcPts val="1200"/>
                  </a:spcBef>
                  <a:buSzPct val="100000"/>
                  <a:buChar char="•"/>
                  <a:defRPr sz="1200"/>
                </a:pPr>
                <a:r>
                  <a:rPr dirty="0"/>
                  <a:t>Concurrent protocol creation*</a:t>
                </a:r>
              </a:p>
              <a:p>
                <a:pPr marL="354329" lvl="1" indent="-228600" defTabSz="622300">
                  <a:spcBef>
                    <a:spcPts val="1200"/>
                  </a:spcBef>
                  <a:buSzPct val="100000"/>
                  <a:buChar char="•"/>
                  <a:defRPr sz="1200"/>
                </a:pPr>
                <a:r>
                  <a:rPr dirty="0"/>
                  <a:t>Staff training and leadership</a:t>
                </a:r>
              </a:p>
              <a:p>
                <a:pPr marL="354329" lvl="1" indent="-228600" defTabSz="622300">
                  <a:spcBef>
                    <a:spcPts val="1200"/>
                  </a:spcBef>
                  <a:buSzPct val="100000"/>
                  <a:buChar char="•"/>
                  <a:defRPr sz="1200"/>
                </a:pPr>
                <a:r>
                  <a:rPr dirty="0"/>
                  <a:t>Fellow training and leadership</a:t>
                </a:r>
              </a:p>
              <a:p>
                <a:pPr marL="354329" lvl="1" indent="-228600" defTabSz="622300">
                  <a:spcBef>
                    <a:spcPts val="1200"/>
                  </a:spcBef>
                  <a:buSzPct val="100000"/>
                  <a:buChar char="•"/>
                  <a:defRPr sz="1200"/>
                </a:pPr>
                <a:r>
                  <a:rPr dirty="0"/>
                  <a:t>Monthly talks to residents</a:t>
                </a:r>
              </a:p>
              <a:p>
                <a:pPr marL="354329" lvl="1" indent="-228600" defTabSz="622300">
                  <a:spcBef>
                    <a:spcPts val="1200"/>
                  </a:spcBef>
                  <a:buSzPct val="100000"/>
                  <a:buChar char="•"/>
                  <a:defRPr sz="1200"/>
                </a:pPr>
                <a:r>
                  <a:rPr dirty="0"/>
                  <a:t>Regular meetings with inpatient and outpatient departments to improve referrals and coordination of care</a:t>
                </a:r>
              </a:p>
            </p:txBody>
          </p:sp>
        </p:grpSp>
      </p:grpSp>
      <p:sp>
        <p:nvSpPr>
          <p:cNvPr id="491" name="Content Placeholder 2"/>
          <p:cNvSpPr txBox="1"/>
          <p:nvPr/>
        </p:nvSpPr>
        <p:spPr>
          <a:xfrm>
            <a:off x="2225032" y="4829092"/>
            <a:ext cx="7741936" cy="775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algn="ctr" defTabSz="914377">
              <a:lnSpc>
                <a:spcPct val="125000"/>
              </a:lnSpc>
              <a:spcBef>
                <a:spcPts val="1000"/>
              </a:spcBef>
              <a:defRPr sz="900">
                <a:solidFill>
                  <a:srgbClr val="171616"/>
                </a:solidFill>
                <a:latin typeface="Montserrat ExtraLight"/>
                <a:ea typeface="Montserrat ExtraLight"/>
                <a:cs typeface="Montserrat ExtraLight"/>
                <a:sym typeface="Montserrat ExtraLight"/>
              </a:defRPr>
            </a:lvl1pPr>
          </a:lstStyle>
          <a:p>
            <a:r>
              <a:t>Calcaterra, S et al. JGIM, 2022.</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Google Shape;446;g2f5afda1018_1_566"/>
          <p:cNvSpPr txBox="1">
            <a:spLocks noGrp="1"/>
          </p:cNvSpPr>
          <p:nvPr>
            <p:ph type="title"/>
          </p:nvPr>
        </p:nvSpPr>
        <p:spPr>
          <a:xfrm>
            <a:off x="406400" y="5983006"/>
            <a:ext cx="8128000" cy="646396"/>
          </a:xfrm>
          <a:prstGeom prst="rect">
            <a:avLst/>
          </a:prstGeom>
        </p:spPr>
        <p:txBody>
          <a:bodyPr lIns="45699" tIns="45699" rIns="45699" bIns="45699"/>
          <a:lstStyle/>
          <a:p>
            <a:pPr>
              <a:defRPr sz="1800"/>
            </a:pPr>
            <a:r>
              <a:t>THE PROCESS • </a:t>
            </a:r>
            <a:r>
              <a:rPr b="0">
                <a:latin typeface="Montserrat Medium"/>
                <a:ea typeface="Montserrat Medium"/>
                <a:cs typeface="Montserrat Medium"/>
                <a:sym typeface="Montserrat Medium"/>
              </a:rPr>
              <a:t>UNIVERSITY OF CHICAGO</a:t>
            </a:r>
          </a:p>
        </p:txBody>
      </p:sp>
      <p:sp>
        <p:nvSpPr>
          <p:cNvPr id="496" name="Subtitle 6"/>
          <p:cNvSpPr txBox="1">
            <a:spLocks noGrp="1"/>
          </p:cNvSpPr>
          <p:nvPr>
            <p:ph type="body" sz="quarter" idx="1"/>
          </p:nvPr>
        </p:nvSpPr>
        <p:spPr>
          <a:xfrm>
            <a:off x="6095733" y="5983004"/>
            <a:ext cx="5689868" cy="646397"/>
          </a:xfrm>
          <a:prstGeom prst="rect">
            <a:avLst/>
          </a:prstGeom>
        </p:spPr>
        <p:txBody>
          <a:bodyPr/>
          <a:lstStyle>
            <a:lvl1pPr>
              <a:defRPr sz="1200"/>
            </a:lvl1pPr>
          </a:lstStyle>
          <a:p>
            <a:r>
              <a:rPr dirty="0"/>
              <a:t>EVERY JOURNEY WILL BE DIFFERENT</a:t>
            </a:r>
          </a:p>
        </p:txBody>
      </p:sp>
      <p:grpSp>
        <p:nvGrpSpPr>
          <p:cNvPr id="515" name="Diagram 1"/>
          <p:cNvGrpSpPr/>
          <p:nvPr/>
        </p:nvGrpSpPr>
        <p:grpSpPr>
          <a:xfrm>
            <a:off x="858065" y="554517"/>
            <a:ext cx="10568632" cy="4586195"/>
            <a:chOff x="-3" y="-2"/>
            <a:chExt cx="10568630" cy="4586193"/>
          </a:xfrm>
        </p:grpSpPr>
        <p:grpSp>
          <p:nvGrpSpPr>
            <p:cNvPr id="499" name="Group"/>
            <p:cNvGrpSpPr/>
            <p:nvPr/>
          </p:nvGrpSpPr>
          <p:grpSpPr>
            <a:xfrm>
              <a:off x="-3" y="-2"/>
              <a:ext cx="3222146" cy="1065603"/>
              <a:chOff x="-1" y="-1"/>
              <a:chExt cx="3222145" cy="1065602"/>
            </a:xfrm>
          </p:grpSpPr>
          <p:sp>
            <p:nvSpPr>
              <p:cNvPr id="497" name="Rectangle"/>
              <p:cNvSpPr/>
              <p:nvPr/>
            </p:nvSpPr>
            <p:spPr>
              <a:xfrm>
                <a:off x="-1" y="-1"/>
                <a:ext cx="3222145" cy="1065602"/>
              </a:xfrm>
              <a:prstGeom prst="rect">
                <a:avLst/>
              </a:prstGeom>
              <a:solidFill>
                <a:schemeClr val="accent2"/>
              </a:solidFill>
              <a:ln w="12700" cap="flat">
                <a:solidFill>
                  <a:schemeClr val="accent2"/>
                </a:solidFill>
                <a:prstDash val="solid"/>
                <a:miter lim="800000"/>
              </a:ln>
              <a:effectLst/>
            </p:spPr>
            <p:txBody>
              <a:bodyPr wrap="square" lIns="45718" tIns="45718" rIns="45718" bIns="45718" numCol="1" anchor="ctr">
                <a:noAutofit/>
              </a:bodyPr>
              <a:lstStyle/>
              <a:p>
                <a:pPr algn="ctr" defTabSz="1333500">
                  <a:lnSpc>
                    <a:spcPct val="90000"/>
                  </a:lnSpc>
                  <a:defRPr>
                    <a:solidFill>
                      <a:srgbClr val="FEFFFF"/>
                    </a:solidFill>
                    <a:latin typeface="Avenir Next LT Pro"/>
                    <a:ea typeface="Avenir Next LT Pro"/>
                    <a:cs typeface="Avenir Next LT Pro"/>
                    <a:sym typeface="Avenir Next LT Pro"/>
                  </a:defRPr>
                </a:pPr>
                <a:endParaRPr/>
              </a:p>
            </p:txBody>
          </p:sp>
          <p:sp>
            <p:nvSpPr>
              <p:cNvPr id="498" name="YEAR 1 EXPLORATION"/>
              <p:cNvSpPr txBox="1"/>
              <p:nvPr/>
            </p:nvSpPr>
            <p:spPr>
              <a:xfrm>
                <a:off x="91439" y="52738"/>
                <a:ext cx="3039263" cy="9601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20" tIns="121920" rIns="121920" bIns="121920" numCol="1" anchor="ctr">
                <a:spAutoFit/>
              </a:bodyPr>
              <a:lstStyle/>
              <a:p>
                <a:pPr algn="ctr" defTabSz="1333500">
                  <a:lnSpc>
                    <a:spcPct val="90000"/>
                  </a:lnSpc>
                  <a:defRPr sz="3000" b="1">
                    <a:solidFill>
                      <a:srgbClr val="FEFFFF"/>
                    </a:solidFill>
                  </a:defRPr>
                </a:pPr>
                <a:r>
                  <a:rPr b="1" spc="100" dirty="0">
                    <a:latin typeface="Montserrat Black" pitchFamily="2" charset="77"/>
                  </a:rPr>
                  <a:t>YEAR 1</a:t>
                </a:r>
                <a:br>
                  <a:rPr spc="100" dirty="0"/>
                </a:br>
                <a:r>
                  <a:rPr sz="2000" b="0" spc="100" dirty="0">
                    <a:latin typeface="Montserrat Light"/>
                    <a:ea typeface="Montserrat Light"/>
                    <a:cs typeface="Montserrat Light"/>
                    <a:sym typeface="Montserrat Light"/>
                  </a:rPr>
                  <a:t>EXPLORATION</a:t>
                </a:r>
              </a:p>
            </p:txBody>
          </p:sp>
        </p:grpSp>
        <p:grpSp>
          <p:nvGrpSpPr>
            <p:cNvPr id="502" name="Group"/>
            <p:cNvGrpSpPr/>
            <p:nvPr/>
          </p:nvGrpSpPr>
          <p:grpSpPr>
            <a:xfrm>
              <a:off x="-3" y="1065597"/>
              <a:ext cx="3222146" cy="3520594"/>
              <a:chOff x="-1" y="-2"/>
              <a:chExt cx="3222145" cy="3520592"/>
            </a:xfrm>
          </p:grpSpPr>
          <p:sp>
            <p:nvSpPr>
              <p:cNvPr id="500" name="Rectangle"/>
              <p:cNvSpPr/>
              <p:nvPr/>
            </p:nvSpPr>
            <p:spPr>
              <a:xfrm>
                <a:off x="-1" y="-2"/>
                <a:ext cx="3222145" cy="3520592"/>
              </a:xfrm>
              <a:prstGeom prst="rect">
                <a:avLst/>
              </a:prstGeom>
              <a:solidFill>
                <a:srgbClr val="CDD0D0">
                  <a:alpha val="90000"/>
                </a:srgbClr>
              </a:solidFill>
              <a:ln w="12700" cap="flat">
                <a:solidFill>
                  <a:srgbClr val="CDD0D0">
                    <a:alpha val="90000"/>
                  </a:srgbClr>
                </a:solidFill>
                <a:prstDash val="solid"/>
                <a:miter lim="800000"/>
              </a:ln>
              <a:effectLst/>
            </p:spPr>
            <p:txBody>
              <a:bodyPr wrap="square" lIns="45718" tIns="45718" rIns="45718" bIns="45718" numCol="1" anchor="ctr">
                <a:noAutofit/>
              </a:bodyPr>
              <a:lstStyle/>
              <a:p>
                <a:pPr defTabSz="488950">
                  <a:spcBef>
                    <a:spcPts val="1600"/>
                  </a:spcBef>
                  <a:defRPr sz="1100"/>
                </a:pPr>
                <a:endParaRPr/>
              </a:p>
            </p:txBody>
          </p:sp>
          <p:sp>
            <p:nvSpPr>
              <p:cNvPr id="501" name="Hospital wide Opioid Taskforce commissioned…"/>
              <p:cNvSpPr txBox="1"/>
              <p:nvPr/>
            </p:nvSpPr>
            <p:spPr>
              <a:xfrm>
                <a:off x="0" y="156464"/>
                <a:ext cx="3202585" cy="313469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8672" tIns="58672" rIns="58672" bIns="58672" numCol="1" anchor="ctr">
                <a:spAutoFit/>
              </a:bodyPr>
              <a:lstStyle/>
              <a:p>
                <a:pPr marL="354329" lvl="1" indent="-228600" defTabSz="488950">
                  <a:spcBef>
                    <a:spcPts val="1200"/>
                  </a:spcBef>
                  <a:buSzPct val="100000"/>
                  <a:buChar char="•"/>
                  <a:defRPr sz="1100"/>
                </a:pPr>
                <a:r>
                  <a:rPr sz="1300" dirty="0"/>
                  <a:t>Opioid Taskforce commissioned</a:t>
                </a:r>
              </a:p>
              <a:p>
                <a:pPr marL="354329" lvl="1" indent="-228600" defTabSz="488950">
                  <a:spcBef>
                    <a:spcPts val="1200"/>
                  </a:spcBef>
                  <a:buSzPct val="100000"/>
                  <a:buChar char="•"/>
                  <a:defRPr sz="1100"/>
                </a:pPr>
                <a:r>
                  <a:rPr sz="1300" dirty="0"/>
                  <a:t>Stakeholders from nursing, pharmacy, social work, medicine, and psychiatry meet iteratively using “Agile project management”</a:t>
                </a:r>
              </a:p>
              <a:p>
                <a:pPr marL="354329" lvl="1" indent="-228600" defTabSz="488950">
                  <a:spcBef>
                    <a:spcPts val="1200"/>
                  </a:spcBef>
                  <a:buSzPct val="100000"/>
                  <a:buChar char="•"/>
                  <a:defRPr sz="1100"/>
                </a:pPr>
                <a:r>
                  <a:rPr sz="1300" dirty="0"/>
                  <a:t>Buprenorphine added to inpatient pharmacy</a:t>
                </a:r>
              </a:p>
              <a:p>
                <a:pPr marL="354329" lvl="1" indent="-228600" defTabSz="488950">
                  <a:spcBef>
                    <a:spcPts val="1200"/>
                  </a:spcBef>
                  <a:buSzPct val="100000"/>
                  <a:buChar char="•"/>
                  <a:defRPr sz="1100"/>
                </a:pPr>
                <a:r>
                  <a:rPr sz="1300" dirty="0"/>
                  <a:t>Community partners (OTPs and FQHCs engaged) to develop linkage to care process</a:t>
                </a:r>
              </a:p>
              <a:p>
                <a:pPr marL="354329" lvl="1" indent="-228600" defTabSz="488950">
                  <a:spcBef>
                    <a:spcPts val="1200"/>
                  </a:spcBef>
                  <a:buSzPct val="100000"/>
                  <a:buChar char="•"/>
                  <a:defRPr sz="1100"/>
                </a:pPr>
                <a:r>
                  <a:rPr lang="en-US" sz="1300" dirty="0"/>
                  <a:t>Nursing </a:t>
                </a:r>
                <a:r>
                  <a:rPr sz="1300" dirty="0"/>
                  <a:t>initiative to teach COWS </a:t>
                </a:r>
              </a:p>
            </p:txBody>
          </p:sp>
        </p:grpSp>
        <p:grpSp>
          <p:nvGrpSpPr>
            <p:cNvPr id="505" name="Group"/>
            <p:cNvGrpSpPr/>
            <p:nvPr/>
          </p:nvGrpSpPr>
          <p:grpSpPr>
            <a:xfrm>
              <a:off x="3673240" y="-2"/>
              <a:ext cx="3222146" cy="1065603"/>
              <a:chOff x="-1" y="-1"/>
              <a:chExt cx="3222145" cy="1065602"/>
            </a:xfrm>
          </p:grpSpPr>
          <p:sp>
            <p:nvSpPr>
              <p:cNvPr id="503" name="Rectangle"/>
              <p:cNvSpPr/>
              <p:nvPr/>
            </p:nvSpPr>
            <p:spPr>
              <a:xfrm>
                <a:off x="-1" y="-1"/>
                <a:ext cx="3222145" cy="1065602"/>
              </a:xfrm>
              <a:prstGeom prst="rect">
                <a:avLst/>
              </a:prstGeom>
              <a:solidFill>
                <a:schemeClr val="accent3"/>
              </a:solidFill>
              <a:ln w="12700" cap="flat">
                <a:solidFill>
                  <a:schemeClr val="accent3"/>
                </a:solidFill>
                <a:prstDash val="solid"/>
                <a:miter lim="800000"/>
              </a:ln>
              <a:effectLst/>
            </p:spPr>
            <p:txBody>
              <a:bodyPr wrap="square" lIns="45718" tIns="45718" rIns="45718" bIns="45718" numCol="1" anchor="ctr">
                <a:noAutofit/>
              </a:bodyPr>
              <a:lstStyle/>
              <a:p>
                <a:pPr algn="ctr" defTabSz="1333500">
                  <a:lnSpc>
                    <a:spcPct val="90000"/>
                  </a:lnSpc>
                  <a:defRPr>
                    <a:solidFill>
                      <a:srgbClr val="FEFFFF"/>
                    </a:solidFill>
                    <a:latin typeface="Avenir Next LT Pro"/>
                    <a:ea typeface="Avenir Next LT Pro"/>
                    <a:cs typeface="Avenir Next LT Pro"/>
                    <a:sym typeface="Avenir Next LT Pro"/>
                  </a:defRPr>
                </a:pPr>
                <a:endParaRPr/>
              </a:p>
            </p:txBody>
          </p:sp>
          <p:sp>
            <p:nvSpPr>
              <p:cNvPr id="504" name="YEAR 2 IMPLEMENTATION"/>
              <p:cNvSpPr txBox="1"/>
              <p:nvPr/>
            </p:nvSpPr>
            <p:spPr>
              <a:xfrm>
                <a:off x="91439" y="52738"/>
                <a:ext cx="3039263" cy="9601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20" tIns="121920" rIns="121920" bIns="121920" numCol="1" anchor="ctr">
                <a:spAutoFit/>
              </a:bodyPr>
              <a:lstStyle/>
              <a:p>
                <a:pPr algn="ctr" defTabSz="1333500">
                  <a:lnSpc>
                    <a:spcPct val="90000"/>
                  </a:lnSpc>
                  <a:defRPr sz="3000" b="1">
                    <a:solidFill>
                      <a:srgbClr val="FEFFFF"/>
                    </a:solidFill>
                  </a:defRPr>
                </a:pPr>
                <a:r>
                  <a:rPr b="1" spc="100" dirty="0">
                    <a:latin typeface="Montserrat Black" pitchFamily="2" charset="77"/>
                  </a:rPr>
                  <a:t>YEAR 2</a:t>
                </a:r>
                <a:br>
                  <a:rPr spc="100" dirty="0"/>
                </a:br>
                <a:r>
                  <a:rPr sz="2000" b="0" spc="100" dirty="0">
                    <a:latin typeface="Montserrat Light"/>
                    <a:ea typeface="Montserrat Light"/>
                    <a:cs typeface="Montserrat Light"/>
                    <a:sym typeface="Montserrat Light"/>
                  </a:rPr>
                  <a:t>IMPLEMENTATION</a:t>
                </a:r>
              </a:p>
            </p:txBody>
          </p:sp>
        </p:grpSp>
        <p:grpSp>
          <p:nvGrpSpPr>
            <p:cNvPr id="508" name="Group"/>
            <p:cNvGrpSpPr/>
            <p:nvPr/>
          </p:nvGrpSpPr>
          <p:grpSpPr>
            <a:xfrm>
              <a:off x="3673240" y="1065596"/>
              <a:ext cx="3222146" cy="3520592"/>
              <a:chOff x="-1" y="-3"/>
              <a:chExt cx="3222145" cy="3520591"/>
            </a:xfrm>
          </p:grpSpPr>
          <p:sp>
            <p:nvSpPr>
              <p:cNvPr id="506" name="Rectangle"/>
              <p:cNvSpPr/>
              <p:nvPr/>
            </p:nvSpPr>
            <p:spPr>
              <a:xfrm>
                <a:off x="-1" y="-3"/>
                <a:ext cx="3222145" cy="3520591"/>
              </a:xfrm>
              <a:prstGeom prst="rect">
                <a:avLst/>
              </a:prstGeom>
              <a:solidFill>
                <a:srgbClr val="E8E2D8">
                  <a:alpha val="90000"/>
                </a:srgbClr>
              </a:solidFill>
              <a:ln w="12700" cap="flat">
                <a:solidFill>
                  <a:srgbClr val="E8E2D8">
                    <a:alpha val="90000"/>
                  </a:srgbClr>
                </a:solidFill>
                <a:prstDash val="solid"/>
                <a:miter lim="800000"/>
              </a:ln>
              <a:effectLst/>
            </p:spPr>
            <p:txBody>
              <a:bodyPr wrap="square" lIns="45718" tIns="45718" rIns="45718" bIns="45718" numCol="1" anchor="ctr">
                <a:noAutofit/>
              </a:bodyPr>
              <a:lstStyle/>
              <a:p>
                <a:pPr defTabSz="622300">
                  <a:spcBef>
                    <a:spcPts val="1600"/>
                  </a:spcBef>
                  <a:defRPr>
                    <a:latin typeface="Avenir Next LT Pro"/>
                    <a:ea typeface="Avenir Next LT Pro"/>
                    <a:cs typeface="Avenir Next LT Pro"/>
                    <a:sym typeface="Avenir Next LT Pro"/>
                  </a:defRPr>
                </a:pPr>
                <a:endParaRPr/>
              </a:p>
            </p:txBody>
          </p:sp>
          <p:sp>
            <p:nvSpPr>
              <p:cNvPr id="507" name="Launch of OUD consult service staffed by three providers…"/>
              <p:cNvSpPr txBox="1"/>
              <p:nvPr/>
            </p:nvSpPr>
            <p:spPr>
              <a:xfrm>
                <a:off x="0" y="151200"/>
                <a:ext cx="3199029" cy="25770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9342" tIns="69342" rIns="69342" bIns="69342" numCol="1" anchor="ctr">
                <a:spAutoFit/>
              </a:bodyPr>
              <a:lstStyle/>
              <a:p>
                <a:pPr marL="354329" lvl="1" indent="-228600" defTabSz="622300">
                  <a:spcBef>
                    <a:spcPts val="1200"/>
                  </a:spcBef>
                  <a:buSzPct val="100000"/>
                  <a:buChar char="•"/>
                  <a:defRPr sz="1300"/>
                </a:pPr>
                <a:r>
                  <a:rPr dirty="0"/>
                  <a:t>Launch of OUD consult service staffed by three providers</a:t>
                </a:r>
              </a:p>
              <a:p>
                <a:pPr marL="354329" lvl="1" indent="-228600" defTabSz="622300">
                  <a:spcBef>
                    <a:spcPts val="1200"/>
                  </a:spcBef>
                  <a:buSzPct val="100000"/>
                  <a:buChar char="•"/>
                  <a:defRPr sz="1300"/>
                </a:pPr>
                <a:r>
                  <a:rPr dirty="0"/>
                  <a:t>Quarterly meetings with referral partners to ensure process efficient</a:t>
                </a:r>
              </a:p>
              <a:p>
                <a:pPr marL="354329" lvl="1" indent="-228600" defTabSz="622300">
                  <a:spcBef>
                    <a:spcPts val="1200"/>
                  </a:spcBef>
                  <a:buSzPct val="100000"/>
                  <a:buChar char="•"/>
                  <a:defRPr sz="1300"/>
                </a:pPr>
                <a:r>
                  <a:rPr dirty="0"/>
                  <a:t>Methadone added to inpatient pharmacy for MOUD</a:t>
                </a:r>
              </a:p>
              <a:p>
                <a:pPr marL="354329" lvl="1" indent="-228600" defTabSz="622300">
                  <a:spcBef>
                    <a:spcPts val="1200"/>
                  </a:spcBef>
                  <a:buSzPct val="100000"/>
                  <a:buChar char="•"/>
                  <a:defRPr sz="1300"/>
                </a:pPr>
                <a:r>
                  <a:rPr dirty="0"/>
                  <a:t>Ongoing “Agile” cycle meetings at hospital level involving key stakeholders</a:t>
                </a:r>
              </a:p>
            </p:txBody>
          </p:sp>
        </p:grpSp>
        <p:grpSp>
          <p:nvGrpSpPr>
            <p:cNvPr id="511" name="Group"/>
            <p:cNvGrpSpPr/>
            <p:nvPr/>
          </p:nvGrpSpPr>
          <p:grpSpPr>
            <a:xfrm>
              <a:off x="7346481" y="-2"/>
              <a:ext cx="3222146" cy="1065603"/>
              <a:chOff x="-1" y="-1"/>
              <a:chExt cx="3222145" cy="1065602"/>
            </a:xfrm>
          </p:grpSpPr>
          <p:sp>
            <p:nvSpPr>
              <p:cNvPr id="509" name="Rectangle"/>
              <p:cNvSpPr/>
              <p:nvPr/>
            </p:nvSpPr>
            <p:spPr>
              <a:xfrm>
                <a:off x="-1" y="-1"/>
                <a:ext cx="3222145" cy="1065602"/>
              </a:xfrm>
              <a:prstGeom prst="rect">
                <a:avLst/>
              </a:prstGeom>
              <a:solidFill>
                <a:schemeClr val="accent4"/>
              </a:solidFill>
              <a:ln w="12700" cap="flat">
                <a:solidFill>
                  <a:schemeClr val="accent4"/>
                </a:solidFill>
                <a:prstDash val="solid"/>
                <a:miter lim="800000"/>
              </a:ln>
              <a:effectLst/>
            </p:spPr>
            <p:txBody>
              <a:bodyPr wrap="square" lIns="45718" tIns="45718" rIns="45718" bIns="45718" numCol="1" anchor="ctr">
                <a:noAutofit/>
              </a:bodyPr>
              <a:lstStyle/>
              <a:p>
                <a:pPr algn="ctr" defTabSz="1333500">
                  <a:lnSpc>
                    <a:spcPct val="90000"/>
                  </a:lnSpc>
                  <a:defRPr>
                    <a:solidFill>
                      <a:srgbClr val="FEFFFF"/>
                    </a:solidFill>
                    <a:latin typeface="Avenir Next LT Pro"/>
                    <a:ea typeface="Avenir Next LT Pro"/>
                    <a:cs typeface="Avenir Next LT Pro"/>
                    <a:sym typeface="Avenir Next LT Pro"/>
                  </a:defRPr>
                </a:pPr>
                <a:endParaRPr/>
              </a:p>
            </p:txBody>
          </p:sp>
          <p:sp>
            <p:nvSpPr>
              <p:cNvPr id="510" name="YEAR 3 CALIBRATION"/>
              <p:cNvSpPr txBox="1"/>
              <p:nvPr/>
            </p:nvSpPr>
            <p:spPr>
              <a:xfrm>
                <a:off x="91439" y="52738"/>
                <a:ext cx="3039263" cy="9601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20" tIns="121920" rIns="121920" bIns="121920" numCol="1" anchor="ctr">
                <a:spAutoFit/>
              </a:bodyPr>
              <a:lstStyle/>
              <a:p>
                <a:pPr algn="ctr" defTabSz="1333500">
                  <a:lnSpc>
                    <a:spcPct val="90000"/>
                  </a:lnSpc>
                  <a:defRPr sz="3000" b="1">
                    <a:solidFill>
                      <a:srgbClr val="FEFFFF"/>
                    </a:solidFill>
                  </a:defRPr>
                </a:pPr>
                <a:r>
                  <a:rPr b="1" spc="100" dirty="0">
                    <a:latin typeface="Montserrat Black" pitchFamily="2" charset="77"/>
                  </a:rPr>
                  <a:t>YEAR 3</a:t>
                </a:r>
                <a:br>
                  <a:rPr spc="100" dirty="0"/>
                </a:br>
                <a:r>
                  <a:rPr sz="2000" b="0" spc="100" dirty="0">
                    <a:latin typeface="Montserrat Light"/>
                    <a:ea typeface="Montserrat Light"/>
                    <a:cs typeface="Montserrat Light"/>
                    <a:sym typeface="Montserrat Light"/>
                  </a:rPr>
                  <a:t>CALIBRATION</a:t>
                </a:r>
              </a:p>
            </p:txBody>
          </p:sp>
        </p:grpSp>
        <p:grpSp>
          <p:nvGrpSpPr>
            <p:cNvPr id="514" name="Group"/>
            <p:cNvGrpSpPr/>
            <p:nvPr/>
          </p:nvGrpSpPr>
          <p:grpSpPr>
            <a:xfrm>
              <a:off x="7346481" y="1065599"/>
              <a:ext cx="3222146" cy="3520590"/>
              <a:chOff x="-1" y="0"/>
              <a:chExt cx="3222145" cy="3520589"/>
            </a:xfrm>
          </p:grpSpPr>
          <p:sp>
            <p:nvSpPr>
              <p:cNvPr id="512" name="Rectangle"/>
              <p:cNvSpPr/>
              <p:nvPr/>
            </p:nvSpPr>
            <p:spPr>
              <a:xfrm>
                <a:off x="-1" y="0"/>
                <a:ext cx="3222145" cy="3520589"/>
              </a:xfrm>
              <a:prstGeom prst="rect">
                <a:avLst/>
              </a:prstGeom>
              <a:solidFill>
                <a:srgbClr val="F1DBCD">
                  <a:alpha val="90000"/>
                </a:srgbClr>
              </a:solidFill>
              <a:ln w="12700" cap="flat">
                <a:solidFill>
                  <a:srgbClr val="F1DBCD">
                    <a:alpha val="90000"/>
                  </a:srgbClr>
                </a:solidFill>
                <a:prstDash val="solid"/>
                <a:miter lim="800000"/>
              </a:ln>
              <a:effectLst/>
            </p:spPr>
            <p:txBody>
              <a:bodyPr wrap="square" lIns="45718" tIns="45718" rIns="45718" bIns="45718" numCol="1" anchor="ctr">
                <a:noAutofit/>
              </a:bodyPr>
              <a:lstStyle/>
              <a:p>
                <a:pPr defTabSz="622300">
                  <a:spcBef>
                    <a:spcPts val="1600"/>
                  </a:spcBef>
                  <a:defRPr>
                    <a:latin typeface="Avenir Next LT Pro"/>
                    <a:ea typeface="Avenir Next LT Pro"/>
                    <a:cs typeface="Avenir Next LT Pro"/>
                    <a:sym typeface="Avenir Next LT Pro"/>
                  </a:defRPr>
                </a:pPr>
                <a:endParaRPr/>
              </a:p>
            </p:txBody>
          </p:sp>
          <p:sp>
            <p:nvSpPr>
              <p:cNvPr id="513" name="Low dose buprenorphine induction protocols developed…"/>
              <p:cNvSpPr txBox="1"/>
              <p:nvPr/>
            </p:nvSpPr>
            <p:spPr>
              <a:xfrm>
                <a:off x="0" y="147044"/>
                <a:ext cx="3199029" cy="26022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9342" tIns="69342" rIns="69342" bIns="69342" numCol="1" anchor="ctr">
                <a:spAutoFit/>
              </a:bodyPr>
              <a:lstStyle/>
              <a:p>
                <a:pPr marL="354329" lvl="1" indent="-228600" defTabSz="622300">
                  <a:spcBef>
                    <a:spcPts val="1200"/>
                  </a:spcBef>
                  <a:buSzPct val="100000"/>
                  <a:buChar char="•"/>
                  <a:defRPr sz="1300"/>
                </a:pPr>
                <a:r>
                  <a:rPr dirty="0"/>
                  <a:t>Low dose buprenorphine induction protocols developed </a:t>
                </a:r>
              </a:p>
              <a:p>
                <a:pPr marL="354329" lvl="1" indent="-228600" defTabSz="622300">
                  <a:spcBef>
                    <a:spcPts val="1200"/>
                  </a:spcBef>
                  <a:buSzPct val="100000"/>
                  <a:buChar char="•"/>
                  <a:defRPr sz="1300"/>
                </a:pPr>
                <a:r>
                  <a:rPr dirty="0"/>
                  <a:t>Quarterly meetings with referral partners to ensure process efficient</a:t>
                </a:r>
              </a:p>
              <a:p>
                <a:pPr marL="354329" lvl="1" indent="-228600" defTabSz="622300">
                  <a:spcBef>
                    <a:spcPts val="1200"/>
                  </a:spcBef>
                  <a:buSzPct val="100000"/>
                  <a:buChar char="•"/>
                  <a:defRPr sz="1300"/>
                </a:pPr>
                <a:r>
                  <a:rPr dirty="0"/>
                  <a:t>Educational elective developed</a:t>
                </a:r>
                <a:r>
                  <a:rPr lang="en-US" dirty="0"/>
                  <a:t>,</a:t>
                </a:r>
                <a:r>
                  <a:rPr dirty="0"/>
                  <a:t> launched following year</a:t>
                </a:r>
              </a:p>
              <a:p>
                <a:pPr marL="354329" lvl="1" indent="-228600" defTabSz="622300">
                  <a:spcBef>
                    <a:spcPts val="1200"/>
                  </a:spcBef>
                  <a:buSzPct val="100000"/>
                  <a:buChar char="•"/>
                  <a:defRPr sz="1300"/>
                </a:pPr>
                <a:r>
                  <a:rPr dirty="0"/>
                  <a:t>Monthly meeting schedules within provider group for case discussion and scholarship</a:t>
                </a:r>
              </a:p>
            </p:txBody>
          </p:sp>
        </p:gr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Title 1"/>
          <p:cNvSpPr txBox="1">
            <a:spLocks noGrp="1"/>
          </p:cNvSpPr>
          <p:nvPr>
            <p:ph type="title"/>
          </p:nvPr>
        </p:nvSpPr>
        <p:spPr>
          <a:xfrm>
            <a:off x="611622" y="541747"/>
            <a:ext cx="10968757" cy="652055"/>
          </a:xfrm>
          <a:prstGeom prst="rect">
            <a:avLst/>
          </a:prstGeom>
        </p:spPr>
        <p:txBody>
          <a:bodyPr/>
          <a:lstStyle/>
          <a:p>
            <a:r>
              <a:t>UCM METRICS</a:t>
            </a:r>
          </a:p>
        </p:txBody>
      </p:sp>
      <p:sp>
        <p:nvSpPr>
          <p:cNvPr id="830" name="Content Placeholder 2"/>
          <p:cNvSpPr txBox="1">
            <a:spLocks noGrp="1"/>
          </p:cNvSpPr>
          <p:nvPr>
            <p:ph type="body" sz="half" idx="1"/>
          </p:nvPr>
        </p:nvSpPr>
        <p:spPr>
          <a:xfrm>
            <a:off x="611619" y="1396999"/>
            <a:ext cx="5235001" cy="5109167"/>
          </a:xfrm>
          <a:prstGeom prst="rect">
            <a:avLst/>
          </a:prstGeom>
        </p:spPr>
        <p:txBody>
          <a:bodyPr/>
          <a:lstStyle/>
          <a:p>
            <a:pPr>
              <a:defRPr b="1"/>
            </a:pPr>
            <a:r>
              <a:rPr b="1" spc="100" dirty="0">
                <a:latin typeface="Montserrat Black" pitchFamily="2" charset="77"/>
              </a:rPr>
              <a:t>1,372</a:t>
            </a:r>
            <a:r>
              <a:rPr dirty="0"/>
              <a:t> </a:t>
            </a:r>
            <a:r>
              <a:rPr b="0" dirty="0"/>
              <a:t>completed consults</a:t>
            </a:r>
          </a:p>
          <a:p>
            <a:r>
              <a:rPr dirty="0"/>
              <a:t>Outcomes</a:t>
            </a:r>
          </a:p>
          <a:p>
            <a:pPr marL="800089" lvl="1" indent="-342900">
              <a:spcBef>
                <a:spcPts val="600"/>
              </a:spcBef>
              <a:defRPr sz="2200"/>
            </a:pPr>
            <a:r>
              <a:rPr dirty="0"/>
              <a:t> 30 day readmission rates </a:t>
            </a:r>
          </a:p>
          <a:p>
            <a:pPr marL="1257277" lvl="2" indent="-342900">
              <a:spcBef>
                <a:spcPts val="600"/>
              </a:spcBef>
              <a:defRPr sz="2000"/>
            </a:pPr>
            <a:r>
              <a:rPr dirty="0"/>
              <a:t>OUD Consult </a:t>
            </a:r>
            <a:r>
              <a:rPr b="1" spc="100" dirty="0">
                <a:latin typeface="Montserrat Black" pitchFamily="2" charset="77"/>
              </a:rPr>
              <a:t>15%</a:t>
            </a:r>
          </a:p>
          <a:p>
            <a:pPr marL="1257277" lvl="2" indent="-342900">
              <a:spcBef>
                <a:spcPts val="600"/>
              </a:spcBef>
              <a:defRPr sz="2000"/>
            </a:pPr>
            <a:r>
              <a:rPr dirty="0"/>
              <a:t>No Consult and MOUD </a:t>
            </a:r>
            <a:r>
              <a:rPr sz="2000" b="1" spc="100" dirty="0">
                <a:latin typeface="Montserrat Black" pitchFamily="2" charset="77"/>
              </a:rPr>
              <a:t>23%</a:t>
            </a:r>
          </a:p>
          <a:p>
            <a:pPr marL="800089" lvl="1" indent="-342900">
              <a:spcBef>
                <a:spcPts val="600"/>
              </a:spcBef>
              <a:defRPr sz="2200"/>
            </a:pPr>
            <a:r>
              <a:rPr dirty="0"/>
              <a:t> 90 day readmission rates</a:t>
            </a:r>
          </a:p>
          <a:p>
            <a:pPr marL="1257277" lvl="2" indent="-342900">
              <a:spcBef>
                <a:spcPts val="600"/>
              </a:spcBef>
              <a:defRPr sz="2000"/>
            </a:pPr>
            <a:r>
              <a:rPr dirty="0"/>
              <a:t>OUD Consult </a:t>
            </a:r>
            <a:r>
              <a:rPr sz="2000" b="1" spc="100" dirty="0">
                <a:latin typeface="Montserrat Black" pitchFamily="2" charset="77"/>
              </a:rPr>
              <a:t>24%</a:t>
            </a:r>
          </a:p>
          <a:p>
            <a:pPr marL="1257277" lvl="2" indent="-342900">
              <a:spcBef>
                <a:spcPts val="600"/>
              </a:spcBef>
              <a:defRPr sz="2000"/>
            </a:pPr>
            <a:r>
              <a:rPr dirty="0"/>
              <a:t>No Consult and MOUD </a:t>
            </a:r>
            <a:r>
              <a:rPr b="1" dirty="0"/>
              <a:t>38%</a:t>
            </a:r>
          </a:p>
        </p:txBody>
      </p:sp>
      <p:sp>
        <p:nvSpPr>
          <p:cNvPr id="831" name="Content Placeholder 3"/>
          <p:cNvSpPr txBox="1"/>
          <p:nvPr/>
        </p:nvSpPr>
        <p:spPr>
          <a:xfrm>
            <a:off x="6347402" y="1396999"/>
            <a:ext cx="5234999" cy="5109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fontScale="92500"/>
          </a:bodyPr>
          <a:lstStyle/>
          <a:p>
            <a:pPr marL="342900" indent="-274320" defTabSz="914377">
              <a:lnSpc>
                <a:spcPct val="125000"/>
              </a:lnSpc>
              <a:spcBef>
                <a:spcPts val="3000"/>
              </a:spcBef>
              <a:buClr>
                <a:schemeClr val="accent1">
                  <a:lumMod val="60000"/>
                  <a:lumOff val="40000"/>
                </a:schemeClr>
              </a:buClr>
              <a:buSzPct val="100000"/>
              <a:buFont typeface="Arial"/>
              <a:buChar char="•"/>
              <a:defRPr sz="1600">
                <a:solidFill>
                  <a:schemeClr val="accent1"/>
                </a:solidFill>
              </a:defRPr>
            </a:pPr>
            <a:r>
              <a:rPr sz="2400" dirty="0">
                <a:solidFill>
                  <a:schemeClr val="accent1"/>
                </a:solidFill>
              </a:rPr>
              <a:t>Structural changes</a:t>
            </a:r>
          </a:p>
          <a:p>
            <a:pPr marL="800089" lvl="1" indent="-342900" defTabSz="914377">
              <a:lnSpc>
                <a:spcPct val="125000"/>
              </a:lnSpc>
              <a:spcBef>
                <a:spcPts val="600"/>
              </a:spcBef>
              <a:buClr>
                <a:schemeClr val="accent1">
                  <a:lumMod val="60000"/>
                  <a:lumOff val="40000"/>
                </a:schemeClr>
              </a:buClr>
              <a:buSzPct val="100000"/>
              <a:buFont typeface="Arial"/>
              <a:buChar char="•"/>
              <a:defRPr sz="2200"/>
            </a:pPr>
            <a:r>
              <a:rPr sz="1600" dirty="0">
                <a:solidFill>
                  <a:schemeClr val="accent1"/>
                </a:solidFill>
              </a:rPr>
              <a:t>Methadone, buprenorphine, buprenorphine/naloxone formulary changes</a:t>
            </a:r>
          </a:p>
          <a:p>
            <a:pPr marL="800089" lvl="1" indent="-342900" defTabSz="914377">
              <a:lnSpc>
                <a:spcPct val="125000"/>
              </a:lnSpc>
              <a:spcBef>
                <a:spcPts val="600"/>
              </a:spcBef>
              <a:buClr>
                <a:schemeClr val="accent1">
                  <a:lumMod val="60000"/>
                  <a:lumOff val="40000"/>
                </a:schemeClr>
              </a:buClr>
              <a:buSzPct val="100000"/>
              <a:buFont typeface="Arial"/>
              <a:buChar char="•"/>
              <a:defRPr sz="2200"/>
            </a:pPr>
            <a:r>
              <a:rPr sz="1600" dirty="0">
                <a:solidFill>
                  <a:schemeClr val="accent1"/>
                </a:solidFill>
              </a:rPr>
              <a:t>Micro dosing buprenorphine protocols</a:t>
            </a:r>
          </a:p>
          <a:p>
            <a:pPr marL="800089" lvl="1" indent="-342900" defTabSz="914377">
              <a:lnSpc>
                <a:spcPct val="125000"/>
              </a:lnSpc>
              <a:spcBef>
                <a:spcPts val="600"/>
              </a:spcBef>
              <a:buClr>
                <a:schemeClr val="accent1">
                  <a:lumMod val="60000"/>
                  <a:lumOff val="40000"/>
                </a:schemeClr>
              </a:buClr>
              <a:buSzPct val="100000"/>
              <a:buFont typeface="Arial"/>
              <a:buChar char="•"/>
              <a:defRPr sz="2200"/>
            </a:pPr>
            <a:r>
              <a:rPr sz="1600" dirty="0">
                <a:solidFill>
                  <a:schemeClr val="accent1"/>
                </a:solidFill>
              </a:rPr>
              <a:t>OUD order set </a:t>
            </a:r>
          </a:p>
          <a:p>
            <a:pPr marL="800089" lvl="1" indent="-342900" defTabSz="914377">
              <a:lnSpc>
                <a:spcPct val="125000"/>
              </a:lnSpc>
              <a:spcBef>
                <a:spcPts val="600"/>
              </a:spcBef>
              <a:buClr>
                <a:schemeClr val="accent1">
                  <a:lumMod val="60000"/>
                  <a:lumOff val="40000"/>
                </a:schemeClr>
              </a:buClr>
              <a:buSzPct val="100000"/>
              <a:buFont typeface="Arial"/>
              <a:buChar char="•"/>
              <a:defRPr sz="2200"/>
            </a:pPr>
            <a:r>
              <a:rPr sz="1600" dirty="0">
                <a:solidFill>
                  <a:schemeClr val="accent1"/>
                </a:solidFill>
              </a:rPr>
              <a:t>3 day dispense for methadone at discharge</a:t>
            </a:r>
          </a:p>
          <a:p>
            <a:pPr marL="342900" indent="-274320" defTabSz="914377">
              <a:lnSpc>
                <a:spcPct val="125000"/>
              </a:lnSpc>
              <a:spcBef>
                <a:spcPts val="3000"/>
              </a:spcBef>
              <a:buClr>
                <a:schemeClr val="accent1">
                  <a:lumMod val="60000"/>
                  <a:lumOff val="40000"/>
                </a:schemeClr>
              </a:buClr>
              <a:buSzPct val="100000"/>
              <a:buFont typeface="Arial"/>
              <a:buChar char="•"/>
              <a:defRPr sz="1600">
                <a:solidFill>
                  <a:schemeClr val="accent1"/>
                </a:solidFill>
              </a:defRPr>
            </a:pPr>
            <a:r>
              <a:rPr sz="2400" dirty="0">
                <a:solidFill>
                  <a:schemeClr val="accent1"/>
                </a:solidFill>
              </a:rPr>
              <a:t>Education</a:t>
            </a:r>
          </a:p>
          <a:p>
            <a:pPr marL="800089" lvl="1" indent="-342900" defTabSz="914377">
              <a:lnSpc>
                <a:spcPct val="135000"/>
              </a:lnSpc>
              <a:spcBef>
                <a:spcPts val="600"/>
              </a:spcBef>
              <a:buClr>
                <a:schemeClr val="accent1">
                  <a:lumMod val="60000"/>
                  <a:lumOff val="40000"/>
                </a:schemeClr>
              </a:buClr>
              <a:buSzPct val="100000"/>
              <a:buFont typeface="Arial"/>
              <a:buChar char="•"/>
              <a:defRPr sz="2200"/>
            </a:pPr>
            <a:r>
              <a:rPr sz="1600" b="1" spc="100" dirty="0">
                <a:solidFill>
                  <a:schemeClr val="accent1"/>
                </a:solidFill>
                <a:latin typeface="Montserrat Black" pitchFamily="2" charset="77"/>
              </a:rPr>
              <a:t>2021-2022</a:t>
            </a:r>
            <a:r>
              <a:rPr sz="1600" dirty="0">
                <a:solidFill>
                  <a:schemeClr val="accent1"/>
                </a:solidFill>
              </a:rPr>
              <a:t>: 11 residents &amp; 4 students</a:t>
            </a:r>
          </a:p>
          <a:p>
            <a:pPr marL="800089" lvl="1" indent="-342900" defTabSz="914377">
              <a:lnSpc>
                <a:spcPct val="135000"/>
              </a:lnSpc>
              <a:spcBef>
                <a:spcPts val="600"/>
              </a:spcBef>
              <a:buClr>
                <a:schemeClr val="accent1">
                  <a:lumMod val="60000"/>
                  <a:lumOff val="40000"/>
                </a:schemeClr>
              </a:buClr>
              <a:buSzPct val="100000"/>
              <a:buFont typeface="Arial"/>
              <a:buChar char="•"/>
              <a:defRPr sz="2200"/>
            </a:pPr>
            <a:r>
              <a:rPr sz="1600" b="1" spc="100" dirty="0">
                <a:solidFill>
                  <a:schemeClr val="accent1"/>
                </a:solidFill>
                <a:latin typeface="Montserrat Black" pitchFamily="2" charset="77"/>
              </a:rPr>
              <a:t>2022-2023</a:t>
            </a:r>
            <a:r>
              <a:rPr sz="1600" dirty="0">
                <a:solidFill>
                  <a:schemeClr val="accent1"/>
                </a:solidFill>
              </a:rPr>
              <a:t>: 13 residents/fellows &amp; 10 students</a:t>
            </a:r>
          </a:p>
          <a:p>
            <a:pPr marL="800089" lvl="1" indent="-342900" defTabSz="914377">
              <a:lnSpc>
                <a:spcPct val="135000"/>
              </a:lnSpc>
              <a:spcBef>
                <a:spcPts val="600"/>
              </a:spcBef>
              <a:buClr>
                <a:schemeClr val="accent1">
                  <a:lumMod val="60000"/>
                  <a:lumOff val="40000"/>
                </a:schemeClr>
              </a:buClr>
              <a:buSzPct val="100000"/>
              <a:buFont typeface="Arial"/>
              <a:buChar char="•"/>
              <a:defRPr sz="2200"/>
            </a:pPr>
            <a:r>
              <a:rPr sz="1600" b="1" spc="100" dirty="0">
                <a:solidFill>
                  <a:schemeClr val="accent1"/>
                </a:solidFill>
                <a:latin typeface="Montserrat Black" pitchFamily="2" charset="77"/>
              </a:rPr>
              <a:t>2023-2024</a:t>
            </a:r>
            <a:r>
              <a:rPr sz="1600" dirty="0">
                <a:solidFill>
                  <a:schemeClr val="accent1"/>
                </a:solidFill>
              </a:rPr>
              <a:t>: 28 residents/fellows &amp; 14 students</a:t>
            </a:r>
          </a:p>
          <a:p>
            <a:pPr marL="800089" lvl="1" indent="-342900" defTabSz="914377">
              <a:lnSpc>
                <a:spcPct val="135000"/>
              </a:lnSpc>
              <a:spcBef>
                <a:spcPts val="600"/>
              </a:spcBef>
              <a:buClr>
                <a:schemeClr val="accent1">
                  <a:lumMod val="60000"/>
                  <a:lumOff val="40000"/>
                </a:schemeClr>
              </a:buClr>
              <a:buSzPct val="100000"/>
              <a:buFont typeface="Arial"/>
              <a:buChar char="•"/>
              <a:defRPr sz="2200"/>
            </a:pPr>
            <a:r>
              <a:rPr sz="1600" dirty="0">
                <a:solidFill>
                  <a:schemeClr val="accent1"/>
                </a:solidFill>
              </a:rPr>
              <a:t>Now required rotation for anesthesia fellows</a:t>
            </a:r>
          </a:p>
        </p:txBody>
      </p:sp>
    </p:spTree>
    <p:extLst>
      <p:ext uri="{BB962C8B-B14F-4D97-AF65-F5344CB8AC3E}">
        <p14:creationId xmlns:p14="http://schemas.microsoft.com/office/powerpoint/2010/main" val="18443511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Google Shape;487;g27f9f20a199_3_0"/>
          <p:cNvSpPr txBox="1">
            <a:spLocks noGrp="1"/>
          </p:cNvSpPr>
          <p:nvPr>
            <p:ph type="title"/>
          </p:nvPr>
        </p:nvSpPr>
        <p:spPr>
          <a:xfrm>
            <a:off x="406400" y="5983287"/>
            <a:ext cx="11201400" cy="646114"/>
          </a:xfrm>
          <a:prstGeom prst="rect">
            <a:avLst/>
          </a:prstGeom>
        </p:spPr>
        <p:txBody>
          <a:bodyPr lIns="25400" tIns="25400" rIns="25400" bIns="25400"/>
          <a:lstStyle/>
          <a:p>
            <a:pPr defTabSz="850369">
              <a:defRPr sz="1900" b="1" spc="500">
                <a:latin typeface="Montserrat Black"/>
                <a:ea typeface="Montserrat Black"/>
                <a:cs typeface="Montserrat Black"/>
                <a:sym typeface="Montserrat Black"/>
              </a:defRPr>
            </a:pPr>
            <a:r>
              <a:t>UCM METRICS • </a:t>
            </a:r>
            <a:r>
              <a:rPr b="0">
                <a:latin typeface="+mj-lt"/>
                <a:ea typeface="+mj-ea"/>
                <a:cs typeface="+mj-cs"/>
                <a:sym typeface="Montserrat"/>
              </a:rPr>
              <a:t>~36 PATIENTS PER MONTH STARTED ON MOUD OVER PAST YEAR</a:t>
            </a:r>
          </a:p>
        </p:txBody>
      </p:sp>
      <p:graphicFrame>
        <p:nvGraphicFramePr>
          <p:cNvPr id="525" name="Chart 1"/>
          <p:cNvGraphicFramePr/>
          <p:nvPr>
            <p:extLst>
              <p:ext uri="{D42A27DB-BD31-4B8C-83A1-F6EECF244321}">
                <p14:modId xmlns:p14="http://schemas.microsoft.com/office/powerpoint/2010/main" val="337058448"/>
              </p:ext>
            </p:extLst>
          </p:nvPr>
        </p:nvGraphicFramePr>
        <p:xfrm>
          <a:off x="1201602" y="653715"/>
          <a:ext cx="9671700" cy="45914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Google Shape;487;g27f9f20a199_3_0"/>
          <p:cNvSpPr txBox="1">
            <a:spLocks noGrp="1"/>
          </p:cNvSpPr>
          <p:nvPr>
            <p:ph type="title"/>
          </p:nvPr>
        </p:nvSpPr>
        <p:spPr>
          <a:xfrm>
            <a:off x="611622" y="541747"/>
            <a:ext cx="10968757" cy="652055"/>
          </a:xfrm>
          <a:prstGeom prst="rect">
            <a:avLst/>
          </a:prstGeom>
        </p:spPr>
        <p:txBody>
          <a:bodyPr lIns="25400" tIns="25400" rIns="25400" bIns="25400"/>
          <a:lstStyle/>
          <a:p>
            <a:r>
              <a:t>JESSE BROWN METRICS</a:t>
            </a:r>
          </a:p>
        </p:txBody>
      </p:sp>
      <p:sp>
        <p:nvSpPr>
          <p:cNvPr id="528" name="Google Shape;488;g27f9f20a199_3_0"/>
          <p:cNvSpPr txBox="1">
            <a:spLocks noGrp="1"/>
          </p:cNvSpPr>
          <p:nvPr>
            <p:ph type="body" sz="half" idx="1"/>
          </p:nvPr>
        </p:nvSpPr>
        <p:spPr>
          <a:xfrm>
            <a:off x="611619" y="1396999"/>
            <a:ext cx="5235001" cy="5109167"/>
          </a:xfrm>
          <a:prstGeom prst="rect">
            <a:avLst/>
          </a:prstGeom>
        </p:spPr>
        <p:txBody>
          <a:bodyPr lIns="22849" tIns="22849" rIns="22849" bIns="22849"/>
          <a:lstStyle/>
          <a:p>
            <a:pPr>
              <a:defRPr b="1">
                <a:latin typeface="Montserrat Black"/>
                <a:ea typeface="Montserrat Black"/>
                <a:cs typeface="Montserrat Black"/>
                <a:sym typeface="Montserrat Black"/>
              </a:defRPr>
            </a:pPr>
            <a:r>
              <a:rPr spc="100" dirty="0"/>
              <a:t>550</a:t>
            </a:r>
            <a:r>
              <a:rPr b="0" dirty="0">
                <a:latin typeface="+mj-lt"/>
                <a:ea typeface="+mj-ea"/>
                <a:cs typeface="+mj-cs"/>
                <a:sym typeface="Montserrat"/>
              </a:rPr>
              <a:t> completed consults </a:t>
            </a:r>
          </a:p>
          <a:p>
            <a:r>
              <a:rPr dirty="0"/>
              <a:t>Outcomes</a:t>
            </a:r>
          </a:p>
          <a:p>
            <a:pPr marL="800089" lvl="1" indent="-342900">
              <a:spcBef>
                <a:spcPts val="600"/>
              </a:spcBef>
              <a:defRPr sz="2200" b="1">
                <a:latin typeface="Montserrat Black"/>
                <a:ea typeface="Montserrat Black"/>
                <a:cs typeface="Montserrat Black"/>
                <a:sym typeface="Montserrat Black"/>
              </a:defRPr>
            </a:pPr>
            <a:r>
              <a:rPr spc="100" dirty="0"/>
              <a:t>96%</a:t>
            </a:r>
            <a:r>
              <a:rPr dirty="0"/>
              <a:t> </a:t>
            </a:r>
            <a:r>
              <a:rPr b="0" dirty="0">
                <a:latin typeface="+mj-lt"/>
                <a:ea typeface="+mj-ea"/>
                <a:cs typeface="+mj-cs"/>
                <a:sym typeface="Montserrat"/>
              </a:rPr>
              <a:t>of those with OUD received MOUD</a:t>
            </a:r>
          </a:p>
          <a:p>
            <a:pPr marL="800089" lvl="1" indent="-342900">
              <a:spcBef>
                <a:spcPts val="600"/>
              </a:spcBef>
              <a:defRPr sz="2200" b="1">
                <a:latin typeface="Montserrat Black"/>
                <a:ea typeface="Montserrat Black"/>
                <a:cs typeface="Montserrat Black"/>
                <a:sym typeface="Montserrat Black"/>
              </a:defRPr>
            </a:pPr>
            <a:r>
              <a:rPr sz="2200" b="1" spc="100" dirty="0">
                <a:latin typeface="Montserrat Black"/>
              </a:rPr>
              <a:t>70%</a:t>
            </a:r>
            <a:r>
              <a:rPr dirty="0"/>
              <a:t> </a:t>
            </a:r>
            <a:r>
              <a:rPr b="0" dirty="0">
                <a:latin typeface="+mj-lt"/>
                <a:ea typeface="+mj-ea"/>
                <a:cs typeface="+mj-cs"/>
                <a:sym typeface="Montserrat"/>
              </a:rPr>
              <a:t>of those with AUD received MAUD</a:t>
            </a:r>
          </a:p>
        </p:txBody>
      </p:sp>
      <p:sp>
        <p:nvSpPr>
          <p:cNvPr id="529" name="Content Placeholder 1"/>
          <p:cNvSpPr txBox="1"/>
          <p:nvPr/>
        </p:nvSpPr>
        <p:spPr>
          <a:xfrm>
            <a:off x="6347402" y="1534510"/>
            <a:ext cx="5234999" cy="4971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marL="342900" indent="-342900" defTabSz="914377">
              <a:spcBef>
                <a:spcPts val="1000"/>
              </a:spcBef>
              <a:buClr>
                <a:schemeClr val="accent2"/>
              </a:buClr>
              <a:buSzPct val="100000"/>
              <a:buFont typeface="Arial"/>
              <a:buChar char="•"/>
              <a:defRPr sz="2200">
                <a:solidFill>
                  <a:schemeClr val="accent1"/>
                </a:solidFill>
              </a:defRPr>
            </a:pPr>
            <a:r>
              <a:rPr dirty="0"/>
              <a:t>Structural Changes</a:t>
            </a:r>
          </a:p>
          <a:p>
            <a:pPr marL="800089" lvl="1" indent="-342900" defTabSz="914377">
              <a:spcBef>
                <a:spcPts val="600"/>
              </a:spcBef>
              <a:buClr>
                <a:schemeClr val="accent2"/>
              </a:buClr>
              <a:buSzPct val="100000"/>
              <a:buFont typeface="Arial"/>
              <a:buChar char="•"/>
              <a:defRPr sz="2000">
                <a:solidFill>
                  <a:schemeClr val="accent1"/>
                </a:solidFill>
              </a:defRPr>
            </a:pPr>
            <a:r>
              <a:rPr dirty="0"/>
              <a:t>Methadone, </a:t>
            </a:r>
            <a:r>
              <a:rPr dirty="0" err="1"/>
              <a:t>Sublocade</a:t>
            </a:r>
            <a:r>
              <a:rPr dirty="0"/>
              <a:t>, and </a:t>
            </a:r>
            <a:r>
              <a:rPr dirty="0" err="1"/>
              <a:t>Brixadi</a:t>
            </a:r>
            <a:r>
              <a:rPr dirty="0"/>
              <a:t> added to the inpatient formulary</a:t>
            </a:r>
          </a:p>
          <a:p>
            <a:pPr marL="800089" lvl="1" indent="-342900" defTabSz="914377">
              <a:spcBef>
                <a:spcPts val="600"/>
              </a:spcBef>
              <a:buClr>
                <a:schemeClr val="accent2"/>
              </a:buClr>
              <a:buSzPct val="100000"/>
              <a:buFont typeface="Arial"/>
              <a:buChar char="•"/>
              <a:defRPr sz="2000">
                <a:solidFill>
                  <a:schemeClr val="accent1"/>
                </a:solidFill>
              </a:defRPr>
            </a:pPr>
            <a:r>
              <a:rPr dirty="0"/>
              <a:t>3 day dispense for methadone</a:t>
            </a:r>
          </a:p>
          <a:p>
            <a:pPr marL="800089" lvl="1" indent="-342900" defTabSz="914377">
              <a:spcBef>
                <a:spcPts val="600"/>
              </a:spcBef>
              <a:buClr>
                <a:schemeClr val="accent2"/>
              </a:buClr>
              <a:buSzPct val="100000"/>
              <a:buFont typeface="Arial"/>
              <a:buChar char="•"/>
              <a:defRPr sz="2000">
                <a:solidFill>
                  <a:schemeClr val="accent1"/>
                </a:solidFill>
              </a:defRPr>
            </a:pPr>
            <a:r>
              <a:rPr dirty="0"/>
              <a:t>Harm reduction pathways for veterans not interested in abstinence</a:t>
            </a:r>
          </a:p>
          <a:p>
            <a:pPr marL="342900" indent="-342900" defTabSz="914377">
              <a:spcBef>
                <a:spcPts val="1000"/>
              </a:spcBef>
              <a:buClr>
                <a:schemeClr val="accent2"/>
              </a:buClr>
              <a:buSzPct val="100000"/>
              <a:buFont typeface="Arial"/>
              <a:buChar char="•"/>
              <a:defRPr sz="2200">
                <a:solidFill>
                  <a:schemeClr val="accent1"/>
                </a:solidFill>
              </a:defRPr>
            </a:pPr>
            <a:r>
              <a:rPr dirty="0"/>
              <a:t>6 fellows trained, 7 residents, 3 medical students trained; all residents attend monthly morning report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Google Shape;487;g27f9f20a199_3_0"/>
          <p:cNvSpPr txBox="1">
            <a:spLocks noGrp="1"/>
          </p:cNvSpPr>
          <p:nvPr>
            <p:ph type="title"/>
          </p:nvPr>
        </p:nvSpPr>
        <p:spPr>
          <a:xfrm>
            <a:off x="611622" y="541747"/>
            <a:ext cx="10968757" cy="652053"/>
          </a:xfrm>
        </p:spPr>
        <p:txBody>
          <a:bodyPr lIns="25400" tIns="25400" rIns="25400" bIns="25400">
            <a:normAutofit fontScale="90000"/>
          </a:bodyPr>
          <a:lstStyle/>
          <a:p>
            <a:r>
              <a:rPr lang="en-US" dirty="0"/>
              <a:t>RUSH SUBSTANCE USE INTERVENTION TEAM</a:t>
            </a:r>
          </a:p>
        </p:txBody>
      </p:sp>
      <p:sp>
        <p:nvSpPr>
          <p:cNvPr id="532" name="Google Shape;488;g27f9f20a199_3_0"/>
          <p:cNvSpPr txBox="1">
            <a:spLocks noGrp="1"/>
          </p:cNvSpPr>
          <p:nvPr>
            <p:ph type="body" sz="half" idx="1"/>
          </p:nvPr>
        </p:nvSpPr>
        <p:spPr>
          <a:xfrm>
            <a:off x="611621" y="1396999"/>
            <a:ext cx="5234998" cy="5109167"/>
          </a:xfrm>
        </p:spPr>
        <p:txBody>
          <a:bodyPr lIns="22849" tIns="22849" rIns="22849" bIns="22849"/>
          <a:lstStyle/>
          <a:p>
            <a:r>
              <a:rPr lang="en-US" dirty="0"/>
              <a:t>Data from first year of operation showed that LOS shorter for patients with a SUD that received a consult.</a:t>
            </a:r>
          </a:p>
          <a:p>
            <a:r>
              <a:rPr lang="en-US" dirty="0"/>
              <a:t>After the first year that data were not reproducible.</a:t>
            </a:r>
          </a:p>
        </p:txBody>
      </p:sp>
      <p:sp>
        <p:nvSpPr>
          <p:cNvPr id="6" name="Text Placeholder 5">
            <a:extLst>
              <a:ext uri="{FF2B5EF4-FFF2-40B4-BE49-F238E27FC236}">
                <a16:creationId xmlns:a16="http://schemas.microsoft.com/office/drawing/2014/main" id="{867A8EE9-AB8E-2F9D-D56F-E8AC69E77972}"/>
              </a:ext>
            </a:extLst>
          </p:cNvPr>
          <p:cNvSpPr>
            <a:spLocks noGrp="1"/>
          </p:cNvSpPr>
          <p:nvPr>
            <p:ph type="body" sz="half" idx="10"/>
          </p:nvPr>
        </p:nvSpPr>
        <p:spPr>
          <a:xfrm>
            <a:off x="6344909" y="1396999"/>
            <a:ext cx="5234998" cy="5109167"/>
          </a:xfrm>
        </p:spPr>
        <p:txBody>
          <a:bodyPr>
            <a:normAutofit fontScale="92500" lnSpcReduction="10000"/>
          </a:bodyPr>
          <a:lstStyle/>
          <a:p>
            <a:r>
              <a:rPr lang="en-US" b="1" spc="100" dirty="0">
                <a:latin typeface="Montserrat Black" pitchFamily="2" charset="77"/>
              </a:rPr>
              <a:t>What changed?</a:t>
            </a:r>
          </a:p>
          <a:p>
            <a:pPr lvl="1"/>
            <a:r>
              <a:rPr lang="en-US" sz="2100" dirty="0"/>
              <a:t>COVID</a:t>
            </a:r>
          </a:p>
          <a:p>
            <a:pPr lvl="1"/>
            <a:r>
              <a:rPr lang="en-US" sz="2100" dirty="0"/>
              <a:t>Word of mouth among PWUD</a:t>
            </a:r>
          </a:p>
          <a:p>
            <a:pPr lvl="1"/>
            <a:r>
              <a:rPr lang="en-US" sz="2100" dirty="0"/>
              <a:t>Conflict between readmission risk and LOS</a:t>
            </a:r>
          </a:p>
          <a:p>
            <a:pPr lvl="1"/>
            <a:r>
              <a:rPr lang="en-US" sz="2100" dirty="0"/>
              <a:t>Changes in chronic opioid prescribing</a:t>
            </a:r>
          </a:p>
          <a:p>
            <a:r>
              <a:rPr lang="en-US" b="1" spc="100" dirty="0">
                <a:latin typeface="Montserrat Black" pitchFamily="2" charset="77"/>
              </a:rPr>
              <a:t>How we pivoted</a:t>
            </a:r>
          </a:p>
          <a:p>
            <a:pPr lvl="1"/>
            <a:r>
              <a:rPr lang="en-US" sz="2100" dirty="0"/>
              <a:t>Collaboration</a:t>
            </a:r>
          </a:p>
          <a:p>
            <a:pPr lvl="1"/>
            <a:r>
              <a:rPr lang="en-US" sz="2100" dirty="0"/>
              <a:t>Education</a:t>
            </a:r>
          </a:p>
          <a:p>
            <a:pPr lvl="1"/>
            <a:r>
              <a:rPr lang="en-US" sz="2100" dirty="0"/>
              <a:t>Institutional desire to address SDOH</a:t>
            </a:r>
          </a:p>
        </p:txBody>
      </p:sp>
      <p:sp>
        <p:nvSpPr>
          <p:cNvPr id="534" name="Content Placeholder 2"/>
          <p:cNvSpPr txBox="1"/>
          <p:nvPr/>
        </p:nvSpPr>
        <p:spPr>
          <a:xfrm>
            <a:off x="611188" y="5844209"/>
            <a:ext cx="1866578" cy="6613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algn="r" defTabSz="914377">
              <a:lnSpc>
                <a:spcPct val="125000"/>
              </a:lnSpc>
              <a:spcBef>
                <a:spcPts val="1000"/>
              </a:spcBef>
              <a:defRPr sz="900">
                <a:solidFill>
                  <a:srgbClr val="171616"/>
                </a:solidFill>
                <a:latin typeface="Montserrat ExtraLight"/>
                <a:ea typeface="Montserrat ExtraLight"/>
                <a:cs typeface="Montserrat ExtraLight"/>
                <a:sym typeface="Montserrat ExtraLight"/>
              </a:defRPr>
            </a:lvl1pPr>
          </a:lstStyle>
          <a:p>
            <a:pPr algn="l"/>
            <a:r>
              <a:rPr dirty="0"/>
              <a:t>Thompson 2020</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Google Shape;281;g2f39b98c887_0_715"/>
          <p:cNvSpPr txBox="1">
            <a:spLocks noGrp="1"/>
          </p:cNvSpPr>
          <p:nvPr>
            <p:ph type="title"/>
          </p:nvPr>
        </p:nvSpPr>
        <p:spPr>
          <a:xfrm>
            <a:off x="9356438" y="228600"/>
            <a:ext cx="2641602" cy="646395"/>
          </a:xfrm>
        </p:spPr>
        <p:txBody>
          <a:bodyPr lIns="45699" tIns="45699" rIns="45699" bIns="45699"/>
          <a:lstStyle>
            <a:lvl1pPr>
              <a:defRPr b="1">
                <a:solidFill>
                  <a:srgbClr val="F2EEE6"/>
                </a:solidFill>
                <a:latin typeface="Montserrat SemiBold"/>
                <a:ea typeface="Montserrat SemiBold"/>
                <a:cs typeface="Montserrat SemiBold"/>
                <a:sym typeface="Montserrat SemiBold"/>
              </a:defRPr>
            </a:lvl1pPr>
          </a:lstStyle>
          <a:p>
            <a:r>
              <a:rPr lang="en-US"/>
              <a:t>DISCLOSURES</a:t>
            </a:r>
          </a:p>
        </p:txBody>
      </p:sp>
      <p:sp>
        <p:nvSpPr>
          <p:cNvPr id="331" name="Text Placeholder 1"/>
          <p:cNvSpPr txBox="1">
            <a:spLocks noGrp="1"/>
          </p:cNvSpPr>
          <p:nvPr>
            <p:ph type="body" sz="quarter" idx="1"/>
          </p:nvPr>
        </p:nvSpPr>
        <p:spPr>
          <a:xfrm>
            <a:off x="9356438" y="1103593"/>
            <a:ext cx="2641602" cy="2133601"/>
          </a:xfrm>
        </p:spPr>
        <p:txBody>
          <a:bodyPr/>
          <a:lstStyle/>
          <a:p>
            <a:pPr marL="285750" indent="-285750">
              <a:buFont typeface="Arial" panose="020B0604020202020204" pitchFamily="34" charset="0"/>
              <a:buChar char="•"/>
            </a:pPr>
            <a:r>
              <a:rPr lang="en-US" dirty="0"/>
              <a:t>Dr. Welter served as a key advisor for Indivior</a:t>
            </a:r>
          </a:p>
          <a:p>
            <a:pPr marL="285750" indent="-285750">
              <a:buFont typeface="Arial" panose="020B0604020202020204" pitchFamily="34" charset="0"/>
              <a:buChar char="•"/>
            </a:pPr>
            <a:r>
              <a:rPr lang="en-US" dirty="0"/>
              <a:t>No other presenter financial disclosures or conflicts of interest</a:t>
            </a:r>
          </a:p>
        </p:txBody>
      </p:sp>
      <p:sp>
        <p:nvSpPr>
          <p:cNvPr id="334" name="Google Shape;285;g2f39b98c887_0_715"/>
          <p:cNvSpPr txBox="1">
            <a:spLocks noGrp="1"/>
          </p:cNvSpPr>
          <p:nvPr>
            <p:ph type="sldNum" sz="quarter" idx="2"/>
          </p:nvPr>
        </p:nvSpPr>
        <p:spPr>
          <a:xfrm>
            <a:off x="8492199" y="6112512"/>
            <a:ext cx="245401" cy="243839"/>
          </a:xfr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lstStyle/>
          <a:p>
            <a:fld id="{86CB4B4D-7CA3-9044-876B-883B54F8677D}" type="slidenum">
              <a:rPr lang="en-US" smtClean="0"/>
              <a:pPr/>
              <a:t>2</a:t>
            </a:fld>
            <a:endParaRPr lang="en-US"/>
          </a:p>
        </p:txBody>
      </p:sp>
      <p:sp>
        <p:nvSpPr>
          <p:cNvPr id="332" name="Google Shape;284;g2f39b98c887_0_715"/>
          <p:cNvSpPr txBox="1"/>
          <p:nvPr/>
        </p:nvSpPr>
        <p:spPr>
          <a:xfrm>
            <a:off x="9448800" y="5664200"/>
            <a:ext cx="2540000" cy="812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algn="ctr" defTabSz="914377">
              <a:lnSpc>
                <a:spcPct val="150000"/>
              </a:lnSpc>
              <a:spcBef>
                <a:spcPts val="1000"/>
              </a:spcBef>
              <a:defRPr sz="900">
                <a:solidFill>
                  <a:srgbClr val="FEFFFF"/>
                </a:solidFill>
                <a:latin typeface="Montserrat ExtraLight"/>
                <a:ea typeface="Montserrat ExtraLight"/>
                <a:cs typeface="Montserrat ExtraLight"/>
                <a:sym typeface="Montserrat ExtraLight"/>
              </a:defRPr>
            </a:lvl1pPr>
          </a:lstStyle>
          <a:p>
            <a:r>
              <a:t>“Drugs” by Barbara Tereshchenko</a:t>
            </a:r>
          </a:p>
        </p:txBody>
      </p:sp>
      <p:pic>
        <p:nvPicPr>
          <p:cNvPr id="333" name="Google Shape;282;g2f39b98c887_0_715" descr="Google Shape;282;g2f39b98c887_0_715"/>
          <p:cNvPicPr>
            <a:picLocks noChangeAspect="1"/>
          </p:cNvPicPr>
          <p:nvPr/>
        </p:nvPicPr>
        <p:blipFill>
          <a:blip r:embed="rId3"/>
          <a:stretch>
            <a:fillRect/>
          </a:stretch>
        </p:blipFill>
        <p:spPr>
          <a:xfrm>
            <a:off x="2062932" y="186739"/>
            <a:ext cx="4755313" cy="648452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6FA7F15-EFFE-A490-446E-47C27364CC59}"/>
              </a:ext>
            </a:extLst>
          </p:cNvPr>
          <p:cNvGraphicFramePr>
            <a:graphicFrameLocks/>
          </p:cNvGraphicFramePr>
          <p:nvPr>
            <p:extLst>
              <p:ext uri="{D42A27DB-BD31-4B8C-83A1-F6EECF244321}">
                <p14:modId xmlns:p14="http://schemas.microsoft.com/office/powerpoint/2010/main" val="3026184645"/>
              </p:ext>
            </p:extLst>
          </p:nvPr>
        </p:nvGraphicFramePr>
        <p:xfrm>
          <a:off x="1299954" y="437882"/>
          <a:ext cx="9592091" cy="62204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100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Title 1"/>
          <p:cNvSpPr txBox="1">
            <a:spLocks noGrp="1"/>
          </p:cNvSpPr>
          <p:nvPr>
            <p:ph type="title"/>
          </p:nvPr>
        </p:nvSpPr>
        <p:spPr>
          <a:xfrm>
            <a:off x="611622" y="541747"/>
            <a:ext cx="10968757" cy="652053"/>
          </a:xfrm>
        </p:spPr>
        <p:txBody>
          <a:bodyPr lIns="45699" tIns="45699" rIns="45699" bIns="45699"/>
          <a:lstStyle>
            <a:lvl1pPr>
              <a:defRPr sz="2500"/>
            </a:lvl1pPr>
          </a:lstStyle>
          <a:p>
            <a:r>
              <a:rPr lang="en-US"/>
              <a:t>SUSTAINABILITY: “A CREATIVE PATCHWORK”</a:t>
            </a:r>
          </a:p>
        </p:txBody>
      </p:sp>
      <p:sp>
        <p:nvSpPr>
          <p:cNvPr id="539" name="Content Placeholder 2"/>
          <p:cNvSpPr txBox="1">
            <a:spLocks noGrp="1"/>
          </p:cNvSpPr>
          <p:nvPr>
            <p:ph type="body" sz="half" idx="1"/>
          </p:nvPr>
        </p:nvSpPr>
        <p:spPr>
          <a:xfrm>
            <a:off x="611621" y="1396999"/>
            <a:ext cx="5234998" cy="5109167"/>
          </a:xfrm>
        </p:spPr>
        <p:txBody>
          <a:bodyPr/>
          <a:lstStyle/>
          <a:p>
            <a:r>
              <a:rPr lang="en-US" b="1" spc="100" dirty="0">
                <a:latin typeface="Montserrat Black" pitchFamily="2" charset="77"/>
              </a:rPr>
              <a:t>Billing</a:t>
            </a:r>
          </a:p>
          <a:p>
            <a:r>
              <a:rPr lang="en-US" b="1" spc="100" dirty="0">
                <a:latin typeface="Montserrat Black" pitchFamily="2" charset="77"/>
              </a:rPr>
              <a:t>Grants</a:t>
            </a:r>
            <a:r>
              <a:rPr lang="en-US" dirty="0"/>
              <a:t> (SAMHSA, NIDA)</a:t>
            </a:r>
          </a:p>
          <a:p>
            <a:r>
              <a:rPr lang="en-US" b="1" spc="100" dirty="0">
                <a:latin typeface="Montserrat Black" pitchFamily="2" charset="77"/>
              </a:rPr>
              <a:t>Quality Metrics</a:t>
            </a:r>
            <a:r>
              <a:rPr lang="en-US" dirty="0"/>
              <a:t>,</a:t>
            </a:r>
            <a:r>
              <a:rPr lang="en-US" b="1" dirty="0"/>
              <a:t> </a:t>
            </a:r>
            <a:r>
              <a:rPr lang="en-US" dirty="0"/>
              <a:t>i.e. cost savings (readmissions)</a:t>
            </a:r>
          </a:p>
          <a:p>
            <a:r>
              <a:rPr lang="en-US" b="1" spc="100" dirty="0">
                <a:latin typeface="Montserrat Black" pitchFamily="2" charset="77"/>
              </a:rPr>
              <a:t>Hospital Funding</a:t>
            </a:r>
          </a:p>
          <a:p>
            <a:r>
              <a:rPr lang="en-US" b="1" spc="100" dirty="0">
                <a:latin typeface="Montserrat Black" pitchFamily="2" charset="77"/>
              </a:rPr>
              <a:t>State Funding </a:t>
            </a:r>
            <a:r>
              <a:rPr lang="en-US" dirty="0"/>
              <a:t>(Medicaid)</a:t>
            </a:r>
          </a:p>
        </p:txBody>
      </p:sp>
      <p:sp>
        <p:nvSpPr>
          <p:cNvPr id="7" name="Text Placeholder 6">
            <a:extLst>
              <a:ext uri="{FF2B5EF4-FFF2-40B4-BE49-F238E27FC236}">
                <a16:creationId xmlns:a16="http://schemas.microsoft.com/office/drawing/2014/main" id="{4F3871F5-6D56-EB2C-8C63-62FED386D7FF}"/>
              </a:ext>
            </a:extLst>
          </p:cNvPr>
          <p:cNvSpPr>
            <a:spLocks noGrp="1"/>
          </p:cNvSpPr>
          <p:nvPr>
            <p:ph type="body" sz="half" idx="10"/>
          </p:nvPr>
        </p:nvSpPr>
        <p:spPr/>
        <p:txBody>
          <a:bodyPr>
            <a:normAutofit lnSpcReduction="10000"/>
          </a:bodyPr>
          <a:lstStyle/>
          <a:p>
            <a:pPr marL="68580" indent="0">
              <a:spcBef>
                <a:spcPts val="1600"/>
              </a:spcBef>
              <a:buNone/>
            </a:pPr>
            <a:r>
              <a:rPr lang="en-US" b="1" spc="100" dirty="0">
                <a:latin typeface="Montserrat Black" pitchFamily="2" charset="77"/>
              </a:rPr>
              <a:t>Financing</a:t>
            </a:r>
          </a:p>
          <a:p>
            <a:pPr marL="68580" indent="0">
              <a:spcBef>
                <a:spcPts val="1600"/>
              </a:spcBef>
              <a:buNone/>
            </a:pPr>
            <a:r>
              <a:rPr lang="en-US" sz="1400" dirty="0"/>
              <a:t>“A common concern across services, was planning for and acquiring financial resources, which consistently constrained or facilitated AMC service existence and operation. </a:t>
            </a:r>
            <a:r>
              <a:rPr lang="en-US" sz="1400" b="1" u="dash" dirty="0">
                <a:uFill>
                  <a:solidFill>
                    <a:schemeClr val="accent3">
                      <a:lumMod val="20000"/>
                      <a:lumOff val="80000"/>
                    </a:schemeClr>
                  </a:solidFill>
                </a:uFill>
              </a:rPr>
              <a:t>The AMC services were financed through a creative patchwork of financial streams—grants, in-house funding, third-party billing revenue, state funding, and fellowship funding. </a:t>
            </a:r>
            <a:r>
              <a:rPr lang="en-US" sz="1400" dirty="0"/>
              <a:t>Some AMC services operated as pilot programs with grand funding from the hospital or an external organization (</a:t>
            </a:r>
            <a:r>
              <a:rPr lang="en-US" sz="1400" dirty="0" err="1"/>
              <a:t>eg</a:t>
            </a:r>
            <a:r>
              <a:rPr lang="en-US" sz="1400" dirty="0"/>
              <a:t>, third-party payer). Many services received in-house funding, specifically for the salaries of the clinicians, an/or the funding of the addiction medicine fellowship slots—these funds were procured from either a specific department (</a:t>
            </a:r>
            <a:r>
              <a:rPr lang="en-US" sz="1400" dirty="0" err="1"/>
              <a:t>eg</a:t>
            </a:r>
            <a:r>
              <a:rPr lang="en-US" sz="1400" dirty="0"/>
              <a:t>, medicine or psychiatry) or from hospital operations. In addition, some of AMC service operating funds came through revenue generated through billing third-party payers: “We bill just like any other consultant.” Services also received funding from state health care.”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Title 2"/>
          <p:cNvSpPr txBox="1">
            <a:spLocks noGrp="1"/>
          </p:cNvSpPr>
          <p:nvPr>
            <p:ph type="title"/>
          </p:nvPr>
        </p:nvSpPr>
        <p:spPr>
          <a:xfrm>
            <a:off x="611622" y="541747"/>
            <a:ext cx="10968757" cy="652055"/>
          </a:xfrm>
          <a:prstGeom prst="rect">
            <a:avLst/>
          </a:prstGeom>
        </p:spPr>
        <p:txBody>
          <a:bodyPr/>
          <a:lstStyle/>
          <a:p>
            <a:r>
              <a:rPr lang="en-US"/>
              <a:t>MAKING THE CASE: COMMON THEMES</a:t>
            </a:r>
          </a:p>
        </p:txBody>
      </p:sp>
      <p:sp>
        <p:nvSpPr>
          <p:cNvPr id="545" name="Content Placeholder 8"/>
          <p:cNvSpPr txBox="1">
            <a:spLocks noGrp="1"/>
          </p:cNvSpPr>
          <p:nvPr>
            <p:ph type="body" idx="1"/>
          </p:nvPr>
        </p:nvSpPr>
        <p:spPr>
          <a:xfrm>
            <a:off x="611187" y="1396998"/>
            <a:ext cx="10972801" cy="4593435"/>
          </a:xfrm>
          <a:prstGeom prst="rect">
            <a:avLst/>
          </a:prstGeom>
        </p:spPr>
        <p:txBody>
          <a:bodyPr/>
          <a:lstStyle/>
          <a:p>
            <a:pPr marL="0" indent="0">
              <a:buSzTx/>
              <a:buNone/>
            </a:pPr>
            <a:r>
              <a:rPr lang="en-US"/>
              <a:t>“Unfortunately, interest in improving hospital care for patients with OUD and other SUDs, by and large has not been driven by ethical, moral, and legal arguments. Our informants noted that these arguments were not sufficient for convincing most high-level hospital administrators to implement an AMC service. </a:t>
            </a:r>
            <a:r>
              <a:rPr lang="en-US" b="1"/>
              <a:t>Garnering the support of high-level hospital leadership instead relied primarily on articulating how the service aligned with hospital goals and how the service could operate as a financially value-maximizing activity; </a:t>
            </a:r>
            <a:r>
              <a:rPr lang="en-US"/>
              <a:t> thus, clinical champions pitched the service as a business proposition."</a:t>
            </a:r>
            <a:endParaRPr lang="en-US" dirty="0"/>
          </a:p>
        </p:txBody>
      </p:sp>
      <p:sp>
        <p:nvSpPr>
          <p:cNvPr id="546" name="Subtitle 7"/>
          <p:cNvSpPr txBox="1"/>
          <p:nvPr/>
        </p:nvSpPr>
        <p:spPr>
          <a:xfrm>
            <a:off x="2423961" y="5990430"/>
            <a:ext cx="7344076" cy="6524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algn="ctr" defTabSz="914377">
              <a:lnSpc>
                <a:spcPct val="125000"/>
              </a:lnSpc>
              <a:spcBef>
                <a:spcPts val="1000"/>
              </a:spcBef>
              <a:defRPr sz="900">
                <a:solidFill>
                  <a:schemeClr val="accent1"/>
                </a:solidFill>
                <a:latin typeface="Montserrat Light"/>
                <a:ea typeface="Montserrat Light"/>
                <a:cs typeface="Montserrat Light"/>
                <a:sym typeface="Montserrat Light"/>
              </a:defRPr>
            </a:lvl1pPr>
          </a:lstStyle>
          <a:p>
            <a:r>
              <a:t>Priest KC, McCarty D. Making the business case for an addiction medicine consult service: a qualitative analysis. BMC Health Serv Res. 2019 Nov 8;19(1):822. doi: 10.1186/s12913-019-4670-4. PMID: 31703741; PMCID: PMC6842195.</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Title 1"/>
          <p:cNvSpPr txBox="1">
            <a:spLocks noGrp="1"/>
          </p:cNvSpPr>
          <p:nvPr>
            <p:ph type="title"/>
          </p:nvPr>
        </p:nvSpPr>
        <p:spPr>
          <a:xfrm>
            <a:off x="611622" y="541747"/>
            <a:ext cx="10968757" cy="652053"/>
          </a:xfrm>
        </p:spPr>
        <p:txBody>
          <a:bodyPr/>
          <a:lstStyle>
            <a:lvl1pPr>
              <a:defRPr sz="2500"/>
            </a:lvl1pPr>
          </a:lstStyle>
          <a:p>
            <a:r>
              <a:rPr lang="en-US"/>
              <a:t>SUSTAINABILITY: MAKING THE CASE FOR ACS</a:t>
            </a:r>
          </a:p>
        </p:txBody>
      </p:sp>
      <p:sp>
        <p:nvSpPr>
          <p:cNvPr id="549" name="Content Placeholder 2"/>
          <p:cNvSpPr txBox="1">
            <a:spLocks noGrp="1"/>
          </p:cNvSpPr>
          <p:nvPr>
            <p:ph type="body" sz="half" idx="1"/>
          </p:nvPr>
        </p:nvSpPr>
        <p:spPr>
          <a:xfrm>
            <a:off x="611188" y="1475057"/>
            <a:ext cx="5235575" cy="5108575"/>
          </a:xfrm>
        </p:spPr>
        <p:txBody>
          <a:bodyPr>
            <a:noAutofit/>
          </a:bodyPr>
          <a:lstStyle/>
          <a:p>
            <a:pPr marL="68580" indent="0" algn="ctr">
              <a:spcBef>
                <a:spcPts val="2000"/>
              </a:spcBef>
              <a:buNone/>
            </a:pPr>
            <a:r>
              <a:rPr lang="en-US" sz="2200" b="1" spc="100" dirty="0">
                <a:latin typeface="Montserrat Black" pitchFamily="2" charset="77"/>
              </a:rPr>
              <a:t>ASPIRATIONAL</a:t>
            </a:r>
          </a:p>
          <a:p>
            <a:pPr>
              <a:spcBef>
                <a:spcPts val="1200"/>
              </a:spcBef>
            </a:pPr>
            <a:r>
              <a:rPr lang="en-US" sz="2100" dirty="0"/>
              <a:t>Mortality benefit for patients</a:t>
            </a:r>
          </a:p>
          <a:p>
            <a:pPr>
              <a:spcBef>
                <a:spcPts val="2000"/>
              </a:spcBef>
            </a:pPr>
            <a:r>
              <a:rPr lang="en-US" sz="2100" dirty="0"/>
              <a:t>MOUD/MAUD initiation and uptake</a:t>
            </a:r>
          </a:p>
          <a:p>
            <a:pPr>
              <a:spcBef>
                <a:spcPts val="2000"/>
              </a:spcBef>
            </a:pPr>
            <a:r>
              <a:rPr lang="en-US" sz="2100" dirty="0"/>
              <a:t>Improved linkage to care</a:t>
            </a:r>
          </a:p>
          <a:p>
            <a:pPr>
              <a:spcBef>
                <a:spcPts val="2000"/>
              </a:spcBef>
            </a:pPr>
            <a:r>
              <a:rPr lang="en-US" sz="2100" dirty="0"/>
              <a:t>Decreased disease severity and self-reported abstinence</a:t>
            </a:r>
          </a:p>
          <a:p>
            <a:pPr>
              <a:spcBef>
                <a:spcPts val="2000"/>
              </a:spcBef>
            </a:pPr>
            <a:r>
              <a:rPr lang="en-US" sz="2100" dirty="0"/>
              <a:t>Decrease stigma for patients and within healthcare systems</a:t>
            </a:r>
          </a:p>
        </p:txBody>
      </p:sp>
      <p:sp>
        <p:nvSpPr>
          <p:cNvPr id="4" name="Text Placeholder 3">
            <a:extLst>
              <a:ext uri="{FF2B5EF4-FFF2-40B4-BE49-F238E27FC236}">
                <a16:creationId xmlns:a16="http://schemas.microsoft.com/office/drawing/2014/main" id="{116735EF-3E9A-9916-77FF-DEF884B0DF11}"/>
              </a:ext>
            </a:extLst>
          </p:cNvPr>
          <p:cNvSpPr>
            <a:spLocks noGrp="1"/>
          </p:cNvSpPr>
          <p:nvPr>
            <p:ph type="body" sz="half" idx="10"/>
          </p:nvPr>
        </p:nvSpPr>
        <p:spPr>
          <a:xfrm>
            <a:off x="6345238" y="1475057"/>
            <a:ext cx="5233987" cy="5108575"/>
          </a:xfrm>
        </p:spPr>
        <p:txBody>
          <a:bodyPr>
            <a:normAutofit/>
          </a:bodyPr>
          <a:lstStyle/>
          <a:p>
            <a:pPr marL="68580" indent="0" algn="ctr">
              <a:spcBef>
                <a:spcPts val="2000"/>
              </a:spcBef>
              <a:buNone/>
            </a:pPr>
            <a:r>
              <a:rPr lang="en-US" sz="2200" b="1" spc="100" dirty="0">
                <a:latin typeface="Montserrat Black" pitchFamily="2" charset="77"/>
              </a:rPr>
              <a:t>FINANCIAL / PRACTICAL</a:t>
            </a:r>
          </a:p>
          <a:p>
            <a:pPr>
              <a:spcBef>
                <a:spcPts val="1200"/>
              </a:spcBef>
            </a:pPr>
            <a:r>
              <a:rPr lang="en-US" sz="2100" dirty="0"/>
              <a:t>Billing/RVU generation</a:t>
            </a:r>
          </a:p>
          <a:p>
            <a:pPr>
              <a:spcBef>
                <a:spcPts val="2000"/>
              </a:spcBef>
            </a:pPr>
            <a:r>
              <a:rPr lang="en-US" sz="2100" dirty="0"/>
              <a:t>Improved readmission rate/decreased healthcare utilization (ER visits)</a:t>
            </a:r>
          </a:p>
          <a:p>
            <a:pPr>
              <a:spcBef>
                <a:spcPts val="2000"/>
              </a:spcBef>
            </a:pPr>
            <a:r>
              <a:rPr lang="en-US" sz="2100" dirty="0"/>
              <a:t>Meeting educational requirements (ACGME)</a:t>
            </a:r>
          </a:p>
          <a:p>
            <a:pPr>
              <a:spcBef>
                <a:spcPts val="2000"/>
              </a:spcBef>
            </a:pPr>
            <a:r>
              <a:rPr lang="en-US" sz="2100" dirty="0"/>
              <a:t>Improved DRG coding/billing</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Title 1"/>
          <p:cNvSpPr txBox="1">
            <a:spLocks noGrp="1"/>
          </p:cNvSpPr>
          <p:nvPr>
            <p:ph type="title"/>
          </p:nvPr>
        </p:nvSpPr>
        <p:spPr>
          <a:xfrm>
            <a:off x="406398" y="5983006"/>
            <a:ext cx="9559405" cy="646396"/>
          </a:xfrm>
          <a:prstGeom prst="rect">
            <a:avLst/>
          </a:prstGeom>
        </p:spPr>
        <p:txBody>
          <a:bodyPr/>
          <a:lstStyle/>
          <a:p>
            <a:r>
              <a:t>GRANT/SETTLEMENT TRACKING TOOLS</a:t>
            </a:r>
          </a:p>
        </p:txBody>
      </p:sp>
      <p:pic>
        <p:nvPicPr>
          <p:cNvPr id="555" name="Google Shape;922;g2f39b98c887_0_599" descr="Google Shape;922;g2f39b98c887_0_599"/>
          <p:cNvPicPr>
            <a:picLocks noChangeAspect="1"/>
          </p:cNvPicPr>
          <p:nvPr/>
        </p:nvPicPr>
        <p:blipFill>
          <a:blip r:embed="rId2"/>
          <a:stretch>
            <a:fillRect/>
          </a:stretch>
        </p:blipFill>
        <p:spPr>
          <a:xfrm>
            <a:off x="7913295" y="794819"/>
            <a:ext cx="3975002" cy="1957802"/>
          </a:xfrm>
          <a:prstGeom prst="rect">
            <a:avLst/>
          </a:prstGeom>
          <a:ln w="12700">
            <a:miter lim="400000"/>
          </a:ln>
        </p:spPr>
      </p:pic>
      <p:pic>
        <p:nvPicPr>
          <p:cNvPr id="556" name="Google Shape;920;g2f39b98c887_0_599" descr="Google Shape;920;g2f39b98c887_0_599"/>
          <p:cNvPicPr>
            <a:picLocks noChangeAspect="1"/>
          </p:cNvPicPr>
          <p:nvPr/>
        </p:nvPicPr>
        <p:blipFill>
          <a:blip r:embed="rId3"/>
          <a:stretch>
            <a:fillRect/>
          </a:stretch>
        </p:blipFill>
        <p:spPr>
          <a:xfrm>
            <a:off x="406400" y="683523"/>
            <a:ext cx="3727161" cy="2180391"/>
          </a:xfrm>
          <a:prstGeom prst="rect">
            <a:avLst/>
          </a:prstGeom>
          <a:ln w="12700">
            <a:miter lim="400000"/>
          </a:ln>
        </p:spPr>
      </p:pic>
      <p:pic>
        <p:nvPicPr>
          <p:cNvPr id="557" name="Google Shape;921;g2f39b98c887_0_599" descr="Google Shape;921;g2f39b98c887_0_599"/>
          <p:cNvPicPr>
            <a:picLocks noChangeAspect="1"/>
          </p:cNvPicPr>
          <p:nvPr/>
        </p:nvPicPr>
        <p:blipFill>
          <a:blip r:embed="rId4"/>
          <a:stretch>
            <a:fillRect/>
          </a:stretch>
        </p:blipFill>
        <p:spPr>
          <a:xfrm>
            <a:off x="4409244" y="647826"/>
            <a:ext cx="3228366" cy="2251787"/>
          </a:xfrm>
          <a:prstGeom prst="rect">
            <a:avLst/>
          </a:prstGeom>
          <a:ln w="12700">
            <a:miter lim="400000"/>
          </a:ln>
        </p:spPr>
      </p:pic>
      <p:pic>
        <p:nvPicPr>
          <p:cNvPr id="558" name="Picture 4" descr="Picture 4"/>
          <p:cNvPicPr>
            <a:picLocks noChangeAspect="1"/>
          </p:cNvPicPr>
          <p:nvPr/>
        </p:nvPicPr>
        <p:blipFill>
          <a:blip r:embed="rId5"/>
          <a:stretch>
            <a:fillRect/>
          </a:stretch>
        </p:blipFill>
        <p:spPr>
          <a:xfrm>
            <a:off x="1329354" y="3451014"/>
            <a:ext cx="1881249" cy="1881251"/>
          </a:xfrm>
          <a:prstGeom prst="rect">
            <a:avLst/>
          </a:prstGeom>
          <a:ln w="12700">
            <a:miter lim="400000"/>
          </a:ln>
        </p:spPr>
      </p:pic>
      <p:pic>
        <p:nvPicPr>
          <p:cNvPr id="559" name="Picture 11" descr="Picture 11"/>
          <p:cNvPicPr>
            <a:picLocks noChangeAspect="1"/>
          </p:cNvPicPr>
          <p:nvPr/>
        </p:nvPicPr>
        <p:blipFill>
          <a:blip r:embed="rId6"/>
          <a:stretch>
            <a:fillRect/>
          </a:stretch>
        </p:blipFill>
        <p:spPr>
          <a:xfrm>
            <a:off x="5155374" y="3447927"/>
            <a:ext cx="1881251" cy="1881251"/>
          </a:xfrm>
          <a:prstGeom prst="rect">
            <a:avLst/>
          </a:prstGeom>
          <a:ln w="12700">
            <a:miter lim="400000"/>
          </a:ln>
        </p:spPr>
      </p:pic>
      <p:pic>
        <p:nvPicPr>
          <p:cNvPr id="560" name="Picture 12" descr="Picture 12"/>
          <p:cNvPicPr>
            <a:picLocks noChangeAspect="1"/>
          </p:cNvPicPr>
          <p:nvPr/>
        </p:nvPicPr>
        <p:blipFill>
          <a:blip r:embed="rId7"/>
          <a:stretch>
            <a:fillRect/>
          </a:stretch>
        </p:blipFill>
        <p:spPr>
          <a:xfrm>
            <a:off x="9061188" y="3461432"/>
            <a:ext cx="1881251" cy="1881251"/>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itle 7"/>
          <p:cNvSpPr txBox="1">
            <a:spLocks noGrp="1"/>
          </p:cNvSpPr>
          <p:nvPr>
            <p:ph type="title"/>
          </p:nvPr>
        </p:nvSpPr>
        <p:spPr>
          <a:xfrm>
            <a:off x="609600" y="223984"/>
            <a:ext cx="10668000" cy="1336966"/>
          </a:xfrm>
          <a:prstGeom prst="rect">
            <a:avLst/>
          </a:prstGeom>
        </p:spPr>
        <p:txBody>
          <a:bodyPr/>
          <a:lstStyle>
            <a:lvl1pPr defTabSz="905233">
              <a:defRPr sz="8712" spc="594"/>
            </a:lvl1pPr>
          </a:lstStyle>
          <a:p>
            <a:r>
              <a:t>BREAKOUT </a:t>
            </a:r>
          </a:p>
        </p:txBody>
      </p:sp>
      <p:sp>
        <p:nvSpPr>
          <p:cNvPr id="563" name="Google Shape;507;g279fd06397b_0_3"/>
          <p:cNvSpPr txBox="1">
            <a:spLocks noGrp="1"/>
          </p:cNvSpPr>
          <p:nvPr>
            <p:ph type="body" idx="1"/>
          </p:nvPr>
        </p:nvSpPr>
        <p:spPr>
          <a:xfrm>
            <a:off x="609601" y="2002532"/>
            <a:ext cx="10668001" cy="3736787"/>
          </a:xfrm>
          <a:prstGeom prst="rect">
            <a:avLst/>
          </a:prstGeom>
        </p:spPr>
        <p:txBody>
          <a:bodyPr lIns="25400" tIns="25400" rIns="25400" bIns="25400"/>
          <a:lstStyle/>
          <a:p>
            <a:pPr marL="457200" indent="-457200">
              <a:buClr>
                <a:schemeClr val="accent2"/>
              </a:buClr>
              <a:buSzPct val="100000"/>
              <a:buFont typeface="Arial"/>
              <a:buChar char="•"/>
              <a:defRPr sz="3200"/>
            </a:pPr>
            <a:r>
              <a:rPr dirty="0"/>
              <a:t>Consider the stakeholders to develop or sustain your inpatient addiction services. </a:t>
            </a:r>
          </a:p>
          <a:p>
            <a:pPr marL="457200" indent="-457200">
              <a:buClr>
                <a:schemeClr val="accent2"/>
              </a:buClr>
              <a:buSzPct val="100000"/>
              <a:buFont typeface="Arial"/>
              <a:buChar char="•"/>
              <a:defRPr sz="2800"/>
            </a:pPr>
            <a:r>
              <a:rPr dirty="0"/>
              <a:t>What are 3 metrics that would be most relevant to them? </a:t>
            </a:r>
          </a:p>
          <a:p>
            <a:pPr marL="457200" indent="-457200">
              <a:buClr>
                <a:schemeClr val="accent2"/>
              </a:buClr>
              <a:buSzPct val="100000"/>
              <a:buFont typeface="Arial"/>
              <a:buChar char="•"/>
              <a:defRPr sz="2800"/>
            </a:pPr>
            <a:r>
              <a:rPr dirty="0"/>
              <a:t>Brainstorm potential funding sources (billing, grants, hospital support)</a:t>
            </a:r>
            <a:r>
              <a:rPr lang="en-US" dirty="0"/>
              <a:t> for your inpatient addiction team.</a:t>
            </a:r>
            <a:endParaRPr dirty="0"/>
          </a:p>
        </p:txBody>
      </p:sp>
      <p:sp>
        <p:nvSpPr>
          <p:cNvPr id="564"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nSpc>
                <a:spcPct val="100000"/>
              </a:lnSpc>
              <a:buClrTx/>
              <a:buSzTx/>
              <a:buFontTx/>
              <a:buNone/>
              <a:defRPr sz="2000" b="1" i="1">
                <a:solidFill>
                  <a:schemeClr val="accent4"/>
                </a:solidFill>
                <a:latin typeface="Montserrat Black"/>
                <a:ea typeface="Montserrat Black"/>
                <a:cs typeface="Montserrat Black"/>
                <a:sym typeface="Montserrat Black"/>
              </a:defRPr>
            </a:lvl1pPr>
          </a:lstStyle>
          <a:p>
            <a:r>
              <a:t>GOAL:  Determine specific metrics and best methods for data collection.</a:t>
            </a:r>
          </a:p>
        </p:txBody>
      </p:sp>
      <p:pic>
        <p:nvPicPr>
          <p:cNvPr id="565" name="Graphic 44" descr="Graphic 44"/>
          <p:cNvPicPr>
            <a:picLocks noChangeAspect="1"/>
          </p:cNvPicPr>
          <p:nvPr/>
        </p:nvPicPr>
        <p:blipFill>
          <a:blip r:embed="rId3"/>
          <a:stretch>
            <a:fillRect/>
          </a:stretch>
        </p:blipFill>
        <p:spPr>
          <a:xfrm>
            <a:off x="10220445" y="223838"/>
            <a:ext cx="1361955" cy="1361954"/>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Google Shape;512;p3"/>
          <p:cNvSpPr txBox="1">
            <a:spLocks noGrp="1"/>
          </p:cNvSpPr>
          <p:nvPr>
            <p:ph type="title"/>
          </p:nvPr>
        </p:nvSpPr>
        <p:spPr>
          <a:prstGeom prst="rect">
            <a:avLst/>
          </a:prstGeom>
        </p:spPr>
        <p:txBody>
          <a:bodyPr lIns="25400" tIns="25400" rIns="25400" bIns="25400"/>
          <a:lstStyle/>
          <a:p>
            <a:r>
              <a:t>ACS</a:t>
            </a:r>
            <a:r>
              <a:rPr b="0">
                <a:latin typeface="Montserrat Medium"/>
                <a:ea typeface="Montserrat Medium"/>
                <a:cs typeface="Montserrat Medium"/>
                <a:sym typeface="Montserrat Medium"/>
              </a:rPr>
              <a:t>:</a:t>
            </a:r>
            <a:r>
              <a:t> COMPOSITION &amp; MISSION</a:t>
            </a:r>
          </a:p>
        </p:txBody>
      </p:sp>
      <p:sp>
        <p:nvSpPr>
          <p:cNvPr id="570" name="Subtitle 5"/>
          <p:cNvSpPr txBox="1">
            <a:spLocks noGrp="1"/>
          </p:cNvSpPr>
          <p:nvPr>
            <p:ph type="body" sz="quarter" idx="4294967295"/>
          </p:nvPr>
        </p:nvSpPr>
        <p:spPr>
          <a:xfrm>
            <a:off x="609600" y="5761732"/>
            <a:ext cx="10769600" cy="812802"/>
          </a:xfrm>
          <a:prstGeom prst="rect">
            <a:avLst/>
          </a:prstGeom>
        </p:spPr>
        <p:txBody>
          <a:bodyPr/>
          <a:lstStyle/>
          <a:p>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Title 1"/>
          <p:cNvSpPr txBox="1">
            <a:spLocks noGrp="1"/>
          </p:cNvSpPr>
          <p:nvPr>
            <p:ph type="title"/>
          </p:nvPr>
        </p:nvSpPr>
        <p:spPr>
          <a:xfrm>
            <a:off x="406400" y="5983006"/>
            <a:ext cx="8128000" cy="646396"/>
          </a:xfrm>
          <a:prstGeom prst="rect">
            <a:avLst/>
          </a:prstGeom>
        </p:spPr>
        <p:txBody>
          <a:bodyPr/>
          <a:lstStyle/>
          <a:p>
            <a:r>
              <a:t>CORE ROLES IN ACS</a:t>
            </a:r>
          </a:p>
        </p:txBody>
      </p:sp>
      <p:sp>
        <p:nvSpPr>
          <p:cNvPr id="575" name="Subtitle 45"/>
          <p:cNvSpPr txBox="1">
            <a:spLocks noGrp="1"/>
          </p:cNvSpPr>
          <p:nvPr>
            <p:ph type="body" sz="quarter" idx="1"/>
          </p:nvPr>
        </p:nvSpPr>
        <p:spPr>
          <a:xfrm>
            <a:off x="9245600" y="5983004"/>
            <a:ext cx="2540000" cy="646397"/>
          </a:xfrm>
          <a:prstGeom prst="rect">
            <a:avLst/>
          </a:prstGeom>
        </p:spPr>
        <p:txBody>
          <a:bodyPr/>
          <a:lstStyle/>
          <a:p>
            <a:endParaRPr/>
          </a:p>
        </p:txBody>
      </p:sp>
      <p:grpSp>
        <p:nvGrpSpPr>
          <p:cNvPr id="591" name="Content Placeholder 5"/>
          <p:cNvGrpSpPr/>
          <p:nvPr/>
        </p:nvGrpSpPr>
        <p:grpSpPr>
          <a:xfrm>
            <a:off x="1407095" y="2096375"/>
            <a:ext cx="9377810" cy="2366125"/>
            <a:chOff x="-1" y="0"/>
            <a:chExt cx="9377809" cy="2366123"/>
          </a:xfrm>
        </p:grpSpPr>
        <p:sp>
          <p:nvSpPr>
            <p:cNvPr id="576" name="Circle"/>
            <p:cNvSpPr/>
            <p:nvPr/>
          </p:nvSpPr>
          <p:spPr>
            <a:xfrm>
              <a:off x="-1" y="0"/>
              <a:ext cx="1648419" cy="1648418"/>
            </a:xfrm>
            <a:prstGeom prst="ellipse">
              <a:avLst/>
            </a:prstGeom>
            <a:solidFill>
              <a:srgbClr val="D7DAD9"/>
            </a:solid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577" name="Square"/>
            <p:cNvSpPr/>
            <p:nvPr/>
          </p:nvSpPr>
          <p:spPr>
            <a:xfrm>
              <a:off x="309075" y="309074"/>
              <a:ext cx="1030267" cy="1030267"/>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578" name="Addiction medicine provider"/>
            <p:cNvSpPr txBox="1"/>
            <p:nvPr/>
          </p:nvSpPr>
          <p:spPr>
            <a:xfrm>
              <a:off x="12977" y="1909075"/>
              <a:ext cx="1622463"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488950">
                <a:lnSpc>
                  <a:spcPct val="90000"/>
                </a:lnSpc>
                <a:spcBef>
                  <a:spcPts val="400"/>
                </a:spcBef>
                <a:defRPr sz="1100" b="1" cap="all">
                  <a:solidFill>
                    <a:schemeClr val="accent1"/>
                  </a:solidFill>
                </a:defRPr>
              </a:lvl1pPr>
            </a:lstStyle>
            <a:p>
              <a:r>
                <a:rPr b="0" dirty="0">
                  <a:latin typeface="Montserrat" pitchFamily="2" charset="77"/>
                </a:rPr>
                <a:t>Addiction medicine provider</a:t>
              </a:r>
            </a:p>
          </p:txBody>
        </p:sp>
        <p:sp>
          <p:nvSpPr>
            <p:cNvPr id="579" name="Circle"/>
            <p:cNvSpPr/>
            <p:nvPr/>
          </p:nvSpPr>
          <p:spPr>
            <a:xfrm>
              <a:off x="1932347" y="0"/>
              <a:ext cx="1648419" cy="1648418"/>
            </a:xfrm>
            <a:prstGeom prst="ellipse">
              <a:avLst/>
            </a:prstGeom>
            <a:solidFill>
              <a:srgbClr val="D7DAD9"/>
            </a:solid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580" name="Square"/>
            <p:cNvSpPr/>
            <p:nvPr/>
          </p:nvSpPr>
          <p:spPr>
            <a:xfrm>
              <a:off x="2241422" y="309074"/>
              <a:ext cx="1030267" cy="1030267"/>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581" name="Care coordinator/ social worker"/>
            <p:cNvSpPr txBox="1"/>
            <p:nvPr/>
          </p:nvSpPr>
          <p:spPr>
            <a:xfrm>
              <a:off x="1945324" y="1909075"/>
              <a:ext cx="1622462"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488950">
                <a:lnSpc>
                  <a:spcPct val="90000"/>
                </a:lnSpc>
                <a:spcBef>
                  <a:spcPts val="400"/>
                </a:spcBef>
                <a:defRPr sz="1100" b="1" cap="all">
                  <a:solidFill>
                    <a:schemeClr val="accent1"/>
                  </a:solidFill>
                </a:defRPr>
              </a:lvl1pPr>
            </a:lstStyle>
            <a:p>
              <a:r>
                <a:rPr b="0">
                  <a:latin typeface="Montserrat" pitchFamily="2" charset="77"/>
                </a:rPr>
                <a:t>Care coordinator/ social worker</a:t>
              </a:r>
            </a:p>
          </p:txBody>
        </p:sp>
        <p:sp>
          <p:nvSpPr>
            <p:cNvPr id="582" name="Circle"/>
            <p:cNvSpPr/>
            <p:nvPr/>
          </p:nvSpPr>
          <p:spPr>
            <a:xfrm>
              <a:off x="3864694" y="0"/>
              <a:ext cx="1648419" cy="1648418"/>
            </a:xfrm>
            <a:prstGeom prst="ellipse">
              <a:avLst/>
            </a:prstGeom>
            <a:solidFill>
              <a:srgbClr val="D7DAD9"/>
            </a:solid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583" name="Square"/>
            <p:cNvSpPr/>
            <p:nvPr/>
          </p:nvSpPr>
          <p:spPr>
            <a:xfrm>
              <a:off x="4173770" y="309074"/>
              <a:ext cx="1030267" cy="1030267"/>
            </a:xfrm>
            <a:prstGeom prst="rect">
              <a:avLst/>
            </a:prstGeom>
            <a:blipFill rotWithShape="1">
              <a:blip r:embed="rId5"/>
              <a:srcRect/>
              <a:stretch>
                <a:fillRect/>
              </a:stretch>
            </a:blip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584" name="Peer specialists/ patient engagement"/>
            <p:cNvSpPr txBox="1"/>
            <p:nvPr/>
          </p:nvSpPr>
          <p:spPr>
            <a:xfrm>
              <a:off x="3877671" y="1909075"/>
              <a:ext cx="1622462" cy="457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488950">
                <a:lnSpc>
                  <a:spcPct val="90000"/>
                </a:lnSpc>
                <a:spcBef>
                  <a:spcPts val="400"/>
                </a:spcBef>
                <a:defRPr sz="1100" b="1" cap="all">
                  <a:solidFill>
                    <a:schemeClr val="accent1"/>
                  </a:solidFill>
                </a:defRPr>
              </a:lvl1pPr>
            </a:lstStyle>
            <a:p>
              <a:r>
                <a:rPr b="0">
                  <a:latin typeface="Montserrat" pitchFamily="2" charset="77"/>
                </a:rPr>
                <a:t>Peer specialists/ patient engagement</a:t>
              </a:r>
            </a:p>
          </p:txBody>
        </p:sp>
        <p:sp>
          <p:nvSpPr>
            <p:cNvPr id="585" name="Circle"/>
            <p:cNvSpPr/>
            <p:nvPr/>
          </p:nvSpPr>
          <p:spPr>
            <a:xfrm>
              <a:off x="5797042" y="0"/>
              <a:ext cx="1648419" cy="1648418"/>
            </a:xfrm>
            <a:prstGeom prst="ellipse">
              <a:avLst/>
            </a:prstGeom>
            <a:solidFill>
              <a:srgbClr val="D7DAD9"/>
            </a:solid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586" name="Square"/>
            <p:cNvSpPr/>
            <p:nvPr/>
          </p:nvSpPr>
          <p:spPr>
            <a:xfrm>
              <a:off x="6106117" y="309074"/>
              <a:ext cx="1030267" cy="1030267"/>
            </a:xfrm>
            <a:prstGeom prst="rect">
              <a:avLst/>
            </a:prstGeom>
            <a:blipFill rotWithShape="1">
              <a:blip r:embed="rId6"/>
              <a:srcRect/>
              <a:stretch>
                <a:fillRect/>
              </a:stretch>
            </a:blip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587" name="Pharmacist"/>
            <p:cNvSpPr txBox="1"/>
            <p:nvPr/>
          </p:nvSpPr>
          <p:spPr>
            <a:xfrm>
              <a:off x="5810020" y="1909075"/>
              <a:ext cx="1622462" cy="1523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488950">
                <a:lnSpc>
                  <a:spcPct val="90000"/>
                </a:lnSpc>
                <a:spcBef>
                  <a:spcPts val="400"/>
                </a:spcBef>
                <a:defRPr sz="1100" b="1" cap="all">
                  <a:solidFill>
                    <a:schemeClr val="accent1"/>
                  </a:solidFill>
                </a:defRPr>
              </a:lvl1pPr>
            </a:lstStyle>
            <a:p>
              <a:r>
                <a:rPr b="0">
                  <a:latin typeface="Montserrat" pitchFamily="2" charset="77"/>
                </a:rPr>
                <a:t>Pharmacist</a:t>
              </a:r>
            </a:p>
          </p:txBody>
        </p:sp>
        <p:sp>
          <p:nvSpPr>
            <p:cNvPr id="588" name="Circle"/>
            <p:cNvSpPr/>
            <p:nvPr/>
          </p:nvSpPr>
          <p:spPr>
            <a:xfrm>
              <a:off x="7729389" y="0"/>
              <a:ext cx="1648419" cy="1648418"/>
            </a:xfrm>
            <a:prstGeom prst="ellipse">
              <a:avLst/>
            </a:prstGeom>
            <a:solidFill>
              <a:srgbClr val="D7DAD9"/>
            </a:solid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589" name="Square"/>
            <p:cNvSpPr/>
            <p:nvPr/>
          </p:nvSpPr>
          <p:spPr>
            <a:xfrm>
              <a:off x="8038464" y="309074"/>
              <a:ext cx="1030267" cy="1030267"/>
            </a:xfrm>
            <a:prstGeom prst="rect">
              <a:avLst/>
            </a:prstGeom>
            <a:blipFill rotWithShape="1">
              <a:blip r:embed="rId7"/>
              <a:srcRect/>
              <a:stretch>
                <a:fillRect/>
              </a:stretch>
            </a:blip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590" name="Nursing support/Specialist"/>
            <p:cNvSpPr txBox="1"/>
            <p:nvPr/>
          </p:nvSpPr>
          <p:spPr>
            <a:xfrm>
              <a:off x="7742368" y="1909075"/>
              <a:ext cx="1622462"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488950">
                <a:lnSpc>
                  <a:spcPct val="90000"/>
                </a:lnSpc>
                <a:spcBef>
                  <a:spcPts val="400"/>
                </a:spcBef>
                <a:defRPr sz="1100" b="1" cap="all">
                  <a:solidFill>
                    <a:schemeClr val="accent1"/>
                  </a:solidFill>
                </a:defRPr>
              </a:lvl1pPr>
            </a:lstStyle>
            <a:p>
              <a:r>
                <a:rPr b="0">
                  <a:latin typeface="Montserrat" pitchFamily="2" charset="77"/>
                </a:rPr>
                <a:t>Nursing support/Specialist</a:t>
              </a:r>
            </a:p>
          </p:txBody>
        </p:sp>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Title 1"/>
          <p:cNvSpPr txBox="1">
            <a:spLocks noGrp="1"/>
          </p:cNvSpPr>
          <p:nvPr>
            <p:ph type="title"/>
          </p:nvPr>
        </p:nvSpPr>
        <p:spPr>
          <a:xfrm>
            <a:off x="611622" y="511929"/>
            <a:ext cx="10968757" cy="652056"/>
          </a:xfrm>
          <a:prstGeom prst="rect">
            <a:avLst/>
          </a:prstGeom>
        </p:spPr>
        <p:txBody>
          <a:bodyPr/>
          <a:lstStyle>
            <a:lvl1pPr>
              <a:defRPr sz="2400"/>
            </a:lvl1pPr>
          </a:lstStyle>
          <a:p>
            <a:r>
              <a:rPr lang="en-US"/>
              <a:t>WORKFLOW/RESPONSIBILITIES OF ACS SERVICE</a:t>
            </a:r>
          </a:p>
        </p:txBody>
      </p:sp>
      <p:sp>
        <p:nvSpPr>
          <p:cNvPr id="596" name="Content Placeholder 2"/>
          <p:cNvSpPr txBox="1">
            <a:spLocks noGrp="1"/>
          </p:cNvSpPr>
          <p:nvPr>
            <p:ph type="body" sz="half" idx="1"/>
          </p:nvPr>
        </p:nvSpPr>
        <p:spPr>
          <a:xfrm>
            <a:off x="611186" y="1467991"/>
            <a:ext cx="7525819" cy="2976687"/>
          </a:xfrm>
          <a:prstGeom prst="rect">
            <a:avLst/>
          </a:prstGeom>
        </p:spPr>
        <p:txBody>
          <a:bodyPr>
            <a:normAutofit fontScale="92500" lnSpcReduction="20000"/>
          </a:bodyPr>
          <a:lstStyle/>
          <a:p>
            <a:pPr>
              <a:lnSpc>
                <a:spcPct val="100000"/>
              </a:lnSpc>
              <a:spcBef>
                <a:spcPts val="2400"/>
              </a:spcBef>
              <a:defRPr sz="2000"/>
            </a:pPr>
            <a:r>
              <a:rPr lang="en-US" dirty="0"/>
              <a:t>Patient identification (universal screening)</a:t>
            </a:r>
          </a:p>
          <a:p>
            <a:pPr>
              <a:lnSpc>
                <a:spcPct val="100000"/>
              </a:lnSpc>
              <a:spcBef>
                <a:spcPts val="2400"/>
              </a:spcBef>
              <a:defRPr sz="2000"/>
            </a:pPr>
            <a:r>
              <a:rPr lang="en-US" dirty="0"/>
              <a:t>Assessment/diagnosis of SUD</a:t>
            </a:r>
          </a:p>
          <a:p>
            <a:pPr>
              <a:lnSpc>
                <a:spcPct val="100000"/>
              </a:lnSpc>
              <a:spcBef>
                <a:spcPts val="2400"/>
              </a:spcBef>
              <a:defRPr sz="2000"/>
            </a:pPr>
            <a:r>
              <a:rPr lang="en-US" dirty="0"/>
              <a:t>Laboratory testing</a:t>
            </a:r>
          </a:p>
          <a:p>
            <a:pPr>
              <a:lnSpc>
                <a:spcPct val="100000"/>
              </a:lnSpc>
              <a:spcBef>
                <a:spcPts val="2400"/>
              </a:spcBef>
              <a:defRPr sz="2000"/>
            </a:pPr>
            <a:r>
              <a:rPr lang="en-US" dirty="0"/>
              <a:t>Initiation of pharmacotherapy (MAUD/MOUD)</a:t>
            </a:r>
          </a:p>
          <a:p>
            <a:pPr>
              <a:lnSpc>
                <a:spcPct val="100000"/>
              </a:lnSpc>
              <a:spcBef>
                <a:spcPts val="2400"/>
              </a:spcBef>
              <a:defRPr sz="2000"/>
            </a:pPr>
            <a:r>
              <a:rPr lang="en-US" dirty="0"/>
              <a:t>Behavioral therapy</a:t>
            </a:r>
          </a:p>
          <a:p>
            <a:pPr>
              <a:lnSpc>
                <a:spcPct val="100000"/>
              </a:lnSpc>
              <a:spcBef>
                <a:spcPts val="2400"/>
              </a:spcBef>
              <a:defRPr sz="2000"/>
            </a:pPr>
            <a:r>
              <a:rPr lang="en-US" dirty="0"/>
              <a:t>Linkage to care</a:t>
            </a:r>
          </a:p>
        </p:txBody>
      </p:sp>
      <p:grpSp>
        <p:nvGrpSpPr>
          <p:cNvPr id="612" name="Content Placeholder 10"/>
          <p:cNvGrpSpPr/>
          <p:nvPr/>
        </p:nvGrpSpPr>
        <p:grpSpPr>
          <a:xfrm>
            <a:off x="731950" y="4786541"/>
            <a:ext cx="11245104" cy="977842"/>
            <a:chOff x="0" y="-2"/>
            <a:chExt cx="11245103" cy="977841"/>
          </a:xfrm>
        </p:grpSpPr>
        <p:grpSp>
          <p:nvGrpSpPr>
            <p:cNvPr id="599" name="Group"/>
            <p:cNvGrpSpPr/>
            <p:nvPr/>
          </p:nvGrpSpPr>
          <p:grpSpPr>
            <a:xfrm>
              <a:off x="0" y="-2"/>
              <a:ext cx="2444590" cy="977841"/>
              <a:chOff x="0" y="-1"/>
              <a:chExt cx="2444589" cy="977839"/>
            </a:xfrm>
          </p:grpSpPr>
          <p:sp>
            <p:nvSpPr>
              <p:cNvPr id="597" name="Chevron"/>
              <p:cNvSpPr/>
              <p:nvPr/>
            </p:nvSpPr>
            <p:spPr>
              <a:xfrm>
                <a:off x="0" y="-1"/>
                <a:ext cx="2444589" cy="977839"/>
              </a:xfrm>
              <a:prstGeom prst="chevron">
                <a:avLst>
                  <a:gd name="adj" fmla="val 50000"/>
                </a:avLst>
              </a:prstGeom>
              <a:solidFill>
                <a:schemeClr val="accent2"/>
              </a:solidFill>
              <a:ln w="12700" cap="flat">
                <a:solidFill>
                  <a:srgbClr val="FEFFFF"/>
                </a:solidFill>
                <a:prstDash val="solid"/>
                <a:miter lim="800000"/>
              </a:ln>
              <a:effectLst/>
            </p:spPr>
            <p:txBody>
              <a:bodyPr wrap="square" lIns="45718" tIns="45718" rIns="45718" bIns="45718" numCol="1" anchor="ctr">
                <a:noAutofit/>
              </a:bodyPr>
              <a:lstStyle/>
              <a:p>
                <a:pPr algn="ctr" defTabSz="533400">
                  <a:lnSpc>
                    <a:spcPct val="90000"/>
                  </a:lnSpc>
                  <a:spcBef>
                    <a:spcPts val="1000"/>
                  </a:spcBef>
                  <a:defRPr sz="2400">
                    <a:solidFill>
                      <a:srgbClr val="FEFFFF"/>
                    </a:solidFill>
                    <a:latin typeface="Avenir Next LT Pro"/>
                    <a:ea typeface="Avenir Next LT Pro"/>
                    <a:cs typeface="Avenir Next LT Pro"/>
                    <a:sym typeface="Avenir Next LT Pro"/>
                  </a:defRPr>
                </a:pPr>
                <a:endParaRPr/>
              </a:p>
            </p:txBody>
          </p:sp>
          <p:sp>
            <p:nvSpPr>
              <p:cNvPr id="598" name="History: Diagnosis, Risk Assessment, Treatment Readiness"/>
              <p:cNvSpPr txBox="1"/>
              <p:nvPr/>
            </p:nvSpPr>
            <p:spPr>
              <a:xfrm>
                <a:off x="520921" y="57263"/>
                <a:ext cx="1434750" cy="8633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6001" tIns="16001" rIns="16001" bIns="16001" numCol="1" anchor="ctr">
                <a:spAutoFit/>
              </a:bodyPr>
              <a:lstStyle>
                <a:lvl1pPr algn="ctr" defTabSz="533400">
                  <a:lnSpc>
                    <a:spcPct val="90000"/>
                  </a:lnSpc>
                  <a:spcBef>
                    <a:spcPts val="500"/>
                  </a:spcBef>
                  <a:defRPr sz="1200">
                    <a:solidFill>
                      <a:srgbClr val="FEFFFF"/>
                    </a:solidFill>
                  </a:defRPr>
                </a:lvl1pPr>
              </a:lstStyle>
              <a:p>
                <a:r>
                  <a:rPr spc="100" dirty="0">
                    <a:latin typeface="Montserrat Light" pitchFamily="2" charset="77"/>
                  </a:rPr>
                  <a:t>History: Diagnosis, Risk Assessment, Treatment Readiness</a:t>
                </a:r>
              </a:p>
            </p:txBody>
          </p:sp>
        </p:grpSp>
        <p:grpSp>
          <p:nvGrpSpPr>
            <p:cNvPr id="602" name="Group"/>
            <p:cNvGrpSpPr/>
            <p:nvPr/>
          </p:nvGrpSpPr>
          <p:grpSpPr>
            <a:xfrm>
              <a:off x="2200128" y="-1"/>
              <a:ext cx="2444589" cy="977839"/>
              <a:chOff x="0" y="0"/>
              <a:chExt cx="2444588" cy="977837"/>
            </a:xfrm>
          </p:grpSpPr>
          <p:sp>
            <p:nvSpPr>
              <p:cNvPr id="600" name="Chevron"/>
              <p:cNvSpPr/>
              <p:nvPr/>
            </p:nvSpPr>
            <p:spPr>
              <a:xfrm>
                <a:off x="0" y="-1"/>
                <a:ext cx="2444589" cy="977839"/>
              </a:xfrm>
              <a:prstGeom prst="chevron">
                <a:avLst>
                  <a:gd name="adj" fmla="val 50000"/>
                </a:avLst>
              </a:prstGeom>
              <a:solidFill>
                <a:schemeClr val="accent3"/>
              </a:solidFill>
              <a:ln w="12700" cap="flat">
                <a:solidFill>
                  <a:srgbClr val="FEFFFF"/>
                </a:solidFill>
                <a:prstDash val="solid"/>
                <a:miter lim="800000"/>
              </a:ln>
              <a:effectLst/>
            </p:spPr>
            <p:txBody>
              <a:bodyPr wrap="square" lIns="45718" tIns="45718" rIns="45718" bIns="45718" numCol="1" anchor="ctr">
                <a:noAutofit/>
              </a:bodyPr>
              <a:lstStyle/>
              <a:p>
                <a:pPr algn="ctr" defTabSz="533400">
                  <a:lnSpc>
                    <a:spcPct val="90000"/>
                  </a:lnSpc>
                  <a:spcBef>
                    <a:spcPts val="1000"/>
                  </a:spcBef>
                  <a:defRPr sz="2400">
                    <a:solidFill>
                      <a:srgbClr val="FEFFFF"/>
                    </a:solidFill>
                    <a:latin typeface="Avenir Next LT Pro"/>
                    <a:ea typeface="Avenir Next LT Pro"/>
                    <a:cs typeface="Avenir Next LT Pro"/>
                    <a:sym typeface="Avenir Next LT Pro"/>
                  </a:defRPr>
                </a:pPr>
                <a:endParaRPr/>
              </a:p>
            </p:txBody>
          </p:sp>
          <p:sp>
            <p:nvSpPr>
              <p:cNvPr id="601" name="Physical Examination &amp; Laboratory Test"/>
              <p:cNvSpPr txBox="1"/>
              <p:nvPr/>
            </p:nvSpPr>
            <p:spPr>
              <a:xfrm>
                <a:off x="520920" y="223995"/>
                <a:ext cx="1434750" cy="5298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6001" tIns="16001" rIns="16001" bIns="16001" numCol="1" anchor="ctr">
                <a:spAutoFit/>
              </a:bodyPr>
              <a:lstStyle>
                <a:lvl1pPr algn="ctr" defTabSz="533400">
                  <a:lnSpc>
                    <a:spcPct val="90000"/>
                  </a:lnSpc>
                  <a:spcBef>
                    <a:spcPts val="500"/>
                  </a:spcBef>
                  <a:defRPr sz="1200">
                    <a:solidFill>
                      <a:srgbClr val="FEFFFF"/>
                    </a:solidFill>
                  </a:defRPr>
                </a:lvl1pPr>
              </a:lstStyle>
              <a:p>
                <a:r>
                  <a:rPr spc="100">
                    <a:latin typeface="Montserrat Light" pitchFamily="2" charset="77"/>
                  </a:rPr>
                  <a:t>Physical Examination &amp; Laboratory Test</a:t>
                </a:r>
              </a:p>
            </p:txBody>
          </p:sp>
        </p:grpSp>
        <p:grpSp>
          <p:nvGrpSpPr>
            <p:cNvPr id="605" name="Group"/>
            <p:cNvGrpSpPr/>
            <p:nvPr/>
          </p:nvGrpSpPr>
          <p:grpSpPr>
            <a:xfrm>
              <a:off x="4400256" y="-1"/>
              <a:ext cx="2444589" cy="977839"/>
              <a:chOff x="0" y="0"/>
              <a:chExt cx="2444588" cy="977837"/>
            </a:xfrm>
          </p:grpSpPr>
          <p:sp>
            <p:nvSpPr>
              <p:cNvPr id="603" name="Chevron"/>
              <p:cNvSpPr/>
              <p:nvPr/>
            </p:nvSpPr>
            <p:spPr>
              <a:xfrm>
                <a:off x="0" y="-1"/>
                <a:ext cx="2444589" cy="977839"/>
              </a:xfrm>
              <a:prstGeom prst="chevron">
                <a:avLst>
                  <a:gd name="adj" fmla="val 50000"/>
                </a:avLst>
              </a:prstGeom>
              <a:solidFill>
                <a:schemeClr val="accent4"/>
              </a:solidFill>
              <a:ln w="12700" cap="flat">
                <a:solidFill>
                  <a:srgbClr val="FEFFFF"/>
                </a:solidFill>
                <a:prstDash val="solid"/>
                <a:miter lim="800000"/>
              </a:ln>
              <a:effectLst/>
            </p:spPr>
            <p:txBody>
              <a:bodyPr wrap="square" lIns="45718" tIns="45718" rIns="45718" bIns="45718" numCol="1" anchor="ctr">
                <a:noAutofit/>
              </a:bodyPr>
              <a:lstStyle/>
              <a:p>
                <a:pPr algn="ctr" defTabSz="533400">
                  <a:lnSpc>
                    <a:spcPct val="90000"/>
                  </a:lnSpc>
                  <a:spcBef>
                    <a:spcPts val="1000"/>
                  </a:spcBef>
                  <a:defRPr sz="2400">
                    <a:solidFill>
                      <a:srgbClr val="FEFFFF"/>
                    </a:solidFill>
                    <a:latin typeface="Avenir Next LT Pro"/>
                    <a:ea typeface="Avenir Next LT Pro"/>
                    <a:cs typeface="Avenir Next LT Pro"/>
                    <a:sym typeface="Avenir Next LT Pro"/>
                  </a:defRPr>
                </a:pPr>
                <a:endParaRPr/>
              </a:p>
            </p:txBody>
          </p:sp>
          <p:sp>
            <p:nvSpPr>
              <p:cNvPr id="604" name="Withdrawal Management"/>
              <p:cNvSpPr txBox="1"/>
              <p:nvPr/>
            </p:nvSpPr>
            <p:spPr>
              <a:xfrm>
                <a:off x="520920" y="304005"/>
                <a:ext cx="1434750" cy="3698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6001" tIns="16001" rIns="16001" bIns="16001" numCol="1" anchor="ctr">
                <a:spAutoFit/>
              </a:bodyPr>
              <a:lstStyle>
                <a:lvl1pPr algn="ctr" defTabSz="533400">
                  <a:lnSpc>
                    <a:spcPct val="90000"/>
                  </a:lnSpc>
                  <a:spcBef>
                    <a:spcPts val="500"/>
                  </a:spcBef>
                  <a:defRPr sz="1200">
                    <a:solidFill>
                      <a:srgbClr val="FEFFFF"/>
                    </a:solidFill>
                  </a:defRPr>
                </a:lvl1pPr>
              </a:lstStyle>
              <a:p>
                <a:r>
                  <a:rPr spc="100">
                    <a:latin typeface="Montserrat Light" pitchFamily="2" charset="77"/>
                  </a:rPr>
                  <a:t>Withdrawal Management</a:t>
                </a:r>
              </a:p>
            </p:txBody>
          </p:sp>
        </p:grpSp>
        <p:grpSp>
          <p:nvGrpSpPr>
            <p:cNvPr id="608" name="Group"/>
            <p:cNvGrpSpPr/>
            <p:nvPr/>
          </p:nvGrpSpPr>
          <p:grpSpPr>
            <a:xfrm>
              <a:off x="6600384" y="-2"/>
              <a:ext cx="2444591" cy="977841"/>
              <a:chOff x="0" y="-1"/>
              <a:chExt cx="2444589" cy="977839"/>
            </a:xfrm>
          </p:grpSpPr>
          <p:sp>
            <p:nvSpPr>
              <p:cNvPr id="606" name="Chevron"/>
              <p:cNvSpPr/>
              <p:nvPr/>
            </p:nvSpPr>
            <p:spPr>
              <a:xfrm>
                <a:off x="0" y="-1"/>
                <a:ext cx="2444589" cy="977839"/>
              </a:xfrm>
              <a:prstGeom prst="chevron">
                <a:avLst>
                  <a:gd name="adj" fmla="val 50000"/>
                </a:avLst>
              </a:prstGeom>
              <a:solidFill>
                <a:schemeClr val="accent5"/>
              </a:solidFill>
              <a:ln w="12700" cap="flat">
                <a:solidFill>
                  <a:srgbClr val="FEFFFF"/>
                </a:solidFill>
                <a:prstDash val="solid"/>
                <a:miter lim="800000"/>
              </a:ln>
              <a:effectLst/>
            </p:spPr>
            <p:txBody>
              <a:bodyPr wrap="square" lIns="45718" tIns="45718" rIns="45718" bIns="45718" numCol="1" anchor="ctr">
                <a:noAutofit/>
              </a:bodyPr>
              <a:lstStyle/>
              <a:p>
                <a:pPr algn="ctr" defTabSz="533400">
                  <a:lnSpc>
                    <a:spcPct val="90000"/>
                  </a:lnSpc>
                  <a:spcBef>
                    <a:spcPts val="1000"/>
                  </a:spcBef>
                  <a:defRPr sz="2400">
                    <a:solidFill>
                      <a:srgbClr val="FEFFFF"/>
                    </a:solidFill>
                    <a:latin typeface="Avenir Next LT Pro"/>
                    <a:ea typeface="Avenir Next LT Pro"/>
                    <a:cs typeface="Avenir Next LT Pro"/>
                    <a:sym typeface="Avenir Next LT Pro"/>
                  </a:defRPr>
                </a:pPr>
                <a:endParaRPr/>
              </a:p>
            </p:txBody>
          </p:sp>
          <p:sp>
            <p:nvSpPr>
              <p:cNvPr id="607" name="Referral &amp; Linkage"/>
              <p:cNvSpPr txBox="1"/>
              <p:nvPr/>
            </p:nvSpPr>
            <p:spPr>
              <a:xfrm>
                <a:off x="520920" y="306561"/>
                <a:ext cx="1434750" cy="3647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6001" tIns="16001" rIns="16001" bIns="16001" numCol="1" anchor="ctr">
                <a:spAutoFit/>
              </a:bodyPr>
              <a:lstStyle>
                <a:lvl1pPr algn="ctr" defTabSz="533400">
                  <a:lnSpc>
                    <a:spcPct val="90000"/>
                  </a:lnSpc>
                  <a:spcBef>
                    <a:spcPts val="500"/>
                  </a:spcBef>
                  <a:defRPr sz="1200">
                    <a:solidFill>
                      <a:srgbClr val="FEFFFF"/>
                    </a:solidFill>
                  </a:defRPr>
                </a:lvl1pPr>
              </a:lstStyle>
              <a:p>
                <a:r>
                  <a:rPr spc="100">
                    <a:latin typeface="Montserrat Light" pitchFamily="2" charset="77"/>
                  </a:rPr>
                  <a:t>Referral &amp; Linkage</a:t>
                </a:r>
              </a:p>
            </p:txBody>
          </p:sp>
        </p:grpSp>
        <p:grpSp>
          <p:nvGrpSpPr>
            <p:cNvPr id="611" name="Group"/>
            <p:cNvGrpSpPr/>
            <p:nvPr/>
          </p:nvGrpSpPr>
          <p:grpSpPr>
            <a:xfrm>
              <a:off x="8800513" y="-2"/>
              <a:ext cx="2444590" cy="977841"/>
              <a:chOff x="0" y="-1"/>
              <a:chExt cx="2444589" cy="977839"/>
            </a:xfrm>
          </p:grpSpPr>
          <p:sp>
            <p:nvSpPr>
              <p:cNvPr id="609" name="Chevron"/>
              <p:cNvSpPr/>
              <p:nvPr/>
            </p:nvSpPr>
            <p:spPr>
              <a:xfrm>
                <a:off x="0" y="-1"/>
                <a:ext cx="2444589" cy="977839"/>
              </a:xfrm>
              <a:prstGeom prst="chevron">
                <a:avLst>
                  <a:gd name="adj" fmla="val 50000"/>
                </a:avLst>
              </a:prstGeom>
              <a:solidFill>
                <a:schemeClr val="accent1"/>
              </a:solidFill>
              <a:ln w="12700" cap="flat">
                <a:solidFill>
                  <a:srgbClr val="FEFFFF"/>
                </a:solidFill>
                <a:prstDash val="solid"/>
                <a:miter lim="800000"/>
              </a:ln>
              <a:effectLst/>
            </p:spPr>
            <p:txBody>
              <a:bodyPr wrap="square" lIns="45718" tIns="45718" rIns="45718" bIns="45718" numCol="1" anchor="ctr">
                <a:noAutofit/>
              </a:bodyPr>
              <a:lstStyle/>
              <a:p>
                <a:pPr algn="ctr" defTabSz="533400">
                  <a:lnSpc>
                    <a:spcPct val="90000"/>
                  </a:lnSpc>
                  <a:spcBef>
                    <a:spcPts val="1000"/>
                  </a:spcBef>
                  <a:defRPr sz="2400">
                    <a:solidFill>
                      <a:srgbClr val="FEFFFF"/>
                    </a:solidFill>
                    <a:latin typeface="Avenir Next LT Pro"/>
                    <a:ea typeface="Avenir Next LT Pro"/>
                    <a:cs typeface="Avenir Next LT Pro"/>
                    <a:sym typeface="Avenir Next LT Pro"/>
                  </a:defRPr>
                </a:pPr>
                <a:endParaRPr/>
              </a:p>
            </p:txBody>
          </p:sp>
          <p:sp>
            <p:nvSpPr>
              <p:cNvPr id="610" name="Long-term Medication Titration"/>
              <p:cNvSpPr txBox="1"/>
              <p:nvPr/>
            </p:nvSpPr>
            <p:spPr>
              <a:xfrm>
                <a:off x="520920" y="223461"/>
                <a:ext cx="1434750" cy="5309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6001" tIns="16001" rIns="16001" bIns="16001" numCol="1" anchor="ctr">
                <a:spAutoFit/>
              </a:bodyPr>
              <a:lstStyle>
                <a:lvl1pPr algn="ctr" defTabSz="533400">
                  <a:lnSpc>
                    <a:spcPct val="90000"/>
                  </a:lnSpc>
                  <a:spcBef>
                    <a:spcPts val="500"/>
                  </a:spcBef>
                  <a:defRPr sz="1200">
                    <a:solidFill>
                      <a:srgbClr val="FEFFFF"/>
                    </a:solidFill>
                  </a:defRPr>
                </a:lvl1pPr>
              </a:lstStyle>
              <a:p>
                <a:r>
                  <a:rPr spc="100">
                    <a:latin typeface="Montserrat Light" pitchFamily="2" charset="77"/>
                  </a:rPr>
                  <a:t>Long-term Medication Titration</a:t>
                </a:r>
              </a:p>
            </p:txBody>
          </p:sp>
        </p:grpSp>
      </p:grpSp>
      <p:sp>
        <p:nvSpPr>
          <p:cNvPr id="613" name="Content Placeholder 2"/>
          <p:cNvSpPr txBox="1"/>
          <p:nvPr/>
        </p:nvSpPr>
        <p:spPr>
          <a:xfrm>
            <a:off x="3309775" y="5844209"/>
            <a:ext cx="5572450" cy="775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algn="ctr" defTabSz="914377">
              <a:lnSpc>
                <a:spcPct val="125000"/>
              </a:lnSpc>
              <a:spcBef>
                <a:spcPts val="1000"/>
              </a:spcBef>
              <a:defRPr sz="900">
                <a:solidFill>
                  <a:schemeClr val="accent1"/>
                </a:solidFill>
              </a:defRPr>
            </a:lvl1pPr>
          </a:lstStyle>
          <a:p>
            <a:r>
              <a:t>Weinstein, Z. M., Wakeman, S. E., &amp; Nolan, S. (2018). Inpatient addiction consult service: expertise for hospitalized patients with complex addiction problems. Medical Clinics, 102(4), 587-601.</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Title 1"/>
          <p:cNvSpPr txBox="1">
            <a:spLocks noGrp="1"/>
          </p:cNvSpPr>
          <p:nvPr>
            <p:ph type="title"/>
          </p:nvPr>
        </p:nvSpPr>
        <p:spPr>
          <a:xfrm>
            <a:off x="611622" y="541747"/>
            <a:ext cx="10968757" cy="652053"/>
          </a:xfrm>
        </p:spPr>
        <p:txBody>
          <a:bodyPr/>
          <a:lstStyle>
            <a:lvl1pPr>
              <a:defRPr sz="2500"/>
            </a:lvl1pPr>
          </a:lstStyle>
          <a:p>
            <a:r>
              <a:rPr lang="en-US"/>
              <a:t>LOGISTICS/RESPONSIBILITIES OF ACS SERVICE</a:t>
            </a:r>
          </a:p>
        </p:txBody>
      </p:sp>
      <p:sp>
        <p:nvSpPr>
          <p:cNvPr id="618" name="Content Placeholder 2"/>
          <p:cNvSpPr txBox="1">
            <a:spLocks noGrp="1"/>
          </p:cNvSpPr>
          <p:nvPr>
            <p:ph type="body" sz="half" idx="1"/>
          </p:nvPr>
        </p:nvSpPr>
        <p:spPr>
          <a:xfrm>
            <a:off x="611189" y="1397000"/>
            <a:ext cx="4036126" cy="5108575"/>
          </a:xfrm>
        </p:spPr>
        <p:txBody>
          <a:bodyPr>
            <a:normAutofit fontScale="92500" lnSpcReduction="10000"/>
          </a:bodyPr>
          <a:lstStyle/>
          <a:p>
            <a:r>
              <a:rPr lang="en-US" sz="1600" b="1" spc="100" dirty="0">
                <a:latin typeface="Montserrat Black" pitchFamily="2" charset="77"/>
              </a:rPr>
              <a:t>Availability / coverage</a:t>
            </a:r>
          </a:p>
          <a:p>
            <a:pPr lvl="1"/>
            <a:r>
              <a:rPr lang="en-US" sz="1600" dirty="0"/>
              <a:t>24-hour call?</a:t>
            </a:r>
          </a:p>
          <a:p>
            <a:pPr lvl="1"/>
            <a:r>
              <a:rPr lang="en-US" sz="1600" dirty="0"/>
              <a:t>Weekends?</a:t>
            </a:r>
          </a:p>
          <a:p>
            <a:pPr>
              <a:spcBef>
                <a:spcPts val="2400"/>
              </a:spcBef>
            </a:pPr>
            <a:r>
              <a:rPr lang="en-US" sz="1600" b="1" spc="100" dirty="0">
                <a:latin typeface="Montserrat Black" pitchFamily="2" charset="77"/>
              </a:rPr>
              <a:t>Team composition</a:t>
            </a:r>
          </a:p>
          <a:p>
            <a:pPr>
              <a:spcBef>
                <a:spcPts val="2400"/>
              </a:spcBef>
            </a:pPr>
            <a:r>
              <a:rPr lang="en-US" sz="1600" b="1" spc="100" dirty="0">
                <a:latin typeface="Montserrat Black" pitchFamily="2" charset="77"/>
              </a:rPr>
              <a:t>Services provided</a:t>
            </a:r>
          </a:p>
          <a:p>
            <a:pPr lvl="1"/>
            <a:r>
              <a:rPr lang="en-US" sz="1600" dirty="0"/>
              <a:t>Diagnosis/assessment</a:t>
            </a:r>
          </a:p>
          <a:p>
            <a:pPr lvl="1"/>
            <a:r>
              <a:rPr lang="en-US" sz="1600" dirty="0"/>
              <a:t>Pharmacotherapy</a:t>
            </a:r>
          </a:p>
          <a:p>
            <a:pPr lvl="1"/>
            <a:r>
              <a:rPr lang="en-US" sz="1600" dirty="0"/>
              <a:t>Behavioral therapy</a:t>
            </a:r>
          </a:p>
          <a:p>
            <a:pPr lvl="1"/>
            <a:r>
              <a:rPr lang="en-US" sz="1600" dirty="0"/>
              <a:t>Harm reduction</a:t>
            </a:r>
          </a:p>
          <a:p>
            <a:pPr lvl="1"/>
            <a:r>
              <a:rPr lang="en-US" sz="1600" dirty="0"/>
              <a:t>Linkage to care</a:t>
            </a:r>
          </a:p>
          <a:p>
            <a:pPr>
              <a:spcBef>
                <a:spcPts val="2400"/>
              </a:spcBef>
            </a:pPr>
            <a:r>
              <a:rPr lang="en-US" sz="1600" b="1" spc="100" dirty="0">
                <a:latin typeface="Montserrat Black" pitchFamily="2" charset="77"/>
              </a:rPr>
              <a:t>Institutional structural improvements / education </a:t>
            </a:r>
          </a:p>
        </p:txBody>
      </p:sp>
      <p:pic>
        <p:nvPicPr>
          <p:cNvPr id="619" name="Google Shape;790;g2f39b98c887_0_483" descr="Google Shape;790;g2f39b98c887_0_483"/>
          <p:cNvPicPr>
            <a:picLocks noChangeAspect="1"/>
          </p:cNvPicPr>
          <p:nvPr/>
        </p:nvPicPr>
        <p:blipFill>
          <a:blip r:embed="rId3"/>
          <a:stretch>
            <a:fillRect/>
          </a:stretch>
        </p:blipFill>
        <p:spPr>
          <a:xfrm>
            <a:off x="4647314" y="1653478"/>
            <a:ext cx="6933066" cy="425832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ontent Placeholder 1"/>
          <p:cNvSpPr txBox="1">
            <a:spLocks noGrp="1"/>
          </p:cNvSpPr>
          <p:nvPr>
            <p:ph type="body" idx="1"/>
          </p:nvPr>
        </p:nvSpPr>
        <p:spPr>
          <a:xfrm>
            <a:off x="611621" y="1396999"/>
            <a:ext cx="10972801" cy="5330372"/>
          </a:xfrm>
          <a:prstGeom prst="rect">
            <a:avLst/>
          </a:prstGeom>
        </p:spPr>
        <p:txBody>
          <a:bodyPr lIns="0" tIns="0" rIns="0" bIns="0" anchor="t">
            <a:normAutofit fontScale="92500" lnSpcReduction="10000"/>
          </a:bodyPr>
          <a:lstStyle/>
          <a:p>
            <a:pPr marL="457200" indent="-457200">
              <a:spcBef>
                <a:spcPts val="2000"/>
              </a:spcBef>
              <a:buFontTx/>
              <a:buAutoNum type="arabicPeriod"/>
            </a:pPr>
            <a:r>
              <a:rPr lang="en-US" dirty="0">
                <a:latin typeface="Montserrat"/>
              </a:rPr>
              <a:t>Review methods for performing a needs assessment for starting or sustaining </a:t>
            </a:r>
            <a:r>
              <a:rPr lang="en-US" dirty="0"/>
              <a:t>inpatient addiction services that align with institutional priorities. </a:t>
            </a:r>
          </a:p>
          <a:p>
            <a:pPr marL="457200" indent="-457200">
              <a:spcBef>
                <a:spcPts val="2000"/>
              </a:spcBef>
              <a:buFontTx/>
              <a:buAutoNum type="arabicPeriod"/>
            </a:pPr>
            <a:r>
              <a:rPr lang="en-US" dirty="0"/>
              <a:t>Describe the essential components, responsibilities, and benefits of an Addiction Consult Service (ACS). </a:t>
            </a:r>
          </a:p>
          <a:p>
            <a:pPr marL="457200" indent="-457200">
              <a:spcBef>
                <a:spcPts val="2000"/>
              </a:spcBef>
              <a:buFontTx/>
              <a:buAutoNum type="arabicPeriod"/>
            </a:pPr>
            <a:r>
              <a:rPr lang="en-US" dirty="0">
                <a:effectLst/>
                <a:ea typeface="Times New Roman" panose="02020603050405020304" pitchFamily="18" charset="0"/>
              </a:rPr>
              <a:t>Identify institutional formulary limitations for medications for opioid use disorder and identify avenues to expand formulary and medication access.</a:t>
            </a:r>
            <a:endParaRPr lang="en-US" dirty="0">
              <a:ea typeface="Times New Roman" panose="02020603050405020304" pitchFamily="18" charset="0"/>
            </a:endParaRPr>
          </a:p>
          <a:p>
            <a:pPr marL="457200" indent="-457200">
              <a:spcBef>
                <a:spcPts val="2000"/>
              </a:spcBef>
              <a:buFontTx/>
              <a:buAutoNum type="arabicPeriod"/>
            </a:pPr>
            <a:r>
              <a:rPr lang="en-US" dirty="0">
                <a:effectLst/>
                <a:ea typeface="Times New Roman" panose="02020603050405020304" pitchFamily="18" charset="0"/>
              </a:rPr>
              <a:t>Interpret the DEA “3-day rule” and challenges associated with implementation of inpatient methadone dispensation.</a:t>
            </a:r>
          </a:p>
          <a:p>
            <a:pPr marL="457200" indent="-457200">
              <a:spcBef>
                <a:spcPts val="2000"/>
              </a:spcBef>
              <a:buFontTx/>
              <a:buAutoNum type="arabicPeriod"/>
            </a:pPr>
            <a:r>
              <a:rPr lang="en-US" dirty="0">
                <a:ea typeface="Times New Roman" panose="02020603050405020304" pitchFamily="18" charset="0"/>
              </a:rPr>
              <a:t>Discuss common barriers for linkage to care and how to create effective partnerships with outpatient providers.</a:t>
            </a:r>
            <a:endParaRPr lang="en-US" dirty="0">
              <a:effectLst/>
              <a:ea typeface="Times New Roman" panose="02020603050405020304" pitchFamily="18" charset="0"/>
            </a:endParaRPr>
          </a:p>
          <a:p>
            <a:pPr marL="457200" indent="-457200">
              <a:spcBef>
                <a:spcPts val="2000"/>
              </a:spcBef>
              <a:buFontTx/>
              <a:buAutoNum type="arabicPeriod"/>
            </a:pPr>
            <a:endParaRPr lang="en-US" dirty="0">
              <a:effectLst/>
              <a:ea typeface="Times New Roman" panose="02020603050405020304" pitchFamily="18" charset="0"/>
            </a:endParaRPr>
          </a:p>
          <a:p>
            <a:pPr marL="457200" indent="-457200">
              <a:spcBef>
                <a:spcPts val="2000"/>
              </a:spcBef>
              <a:buFontTx/>
              <a:buAutoNum type="arabicPeriod"/>
            </a:pPr>
            <a:endParaRPr lang="en-US" dirty="0">
              <a:latin typeface="Montserrat" pitchFamily="2" charset="77"/>
            </a:endParaRPr>
          </a:p>
        </p:txBody>
      </p:sp>
      <p:sp>
        <p:nvSpPr>
          <p:cNvPr id="337" name="Title 2"/>
          <p:cNvSpPr txBox="1">
            <a:spLocks noGrp="1"/>
          </p:cNvSpPr>
          <p:nvPr>
            <p:ph type="title"/>
          </p:nvPr>
        </p:nvSpPr>
        <p:spPr>
          <a:xfrm>
            <a:off x="611622" y="541747"/>
            <a:ext cx="10968757" cy="652055"/>
          </a:xfrm>
          <a:prstGeom prst="rect">
            <a:avLst/>
          </a:prstGeom>
        </p:spPr>
        <p:txBody>
          <a:bodyPr/>
          <a:lstStyle/>
          <a:p>
            <a:r>
              <a:rPr lang="en-US" b="1" dirty="0">
                <a:latin typeface="Montserrat Black" pitchFamily="2" charset="77"/>
              </a:rPr>
              <a:t>LEARNING OBJECTIVES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Title 1"/>
          <p:cNvSpPr txBox="1">
            <a:spLocks noGrp="1"/>
          </p:cNvSpPr>
          <p:nvPr>
            <p:ph type="title"/>
          </p:nvPr>
        </p:nvSpPr>
        <p:spPr>
          <a:xfrm>
            <a:off x="406400" y="5983287"/>
            <a:ext cx="11341904" cy="646114"/>
          </a:xfrm>
          <a:prstGeom prst="rect">
            <a:avLst/>
          </a:prstGeom>
        </p:spPr>
        <p:txBody>
          <a:bodyPr/>
          <a:lstStyle>
            <a:lvl1pPr>
              <a:defRPr sz="2000"/>
            </a:lvl1pPr>
          </a:lstStyle>
          <a:p>
            <a:r>
              <a:t>BENEFITS OF ADDICTION MEDICINE CONSULT SERVICE</a:t>
            </a:r>
          </a:p>
        </p:txBody>
      </p:sp>
      <p:grpSp>
        <p:nvGrpSpPr>
          <p:cNvPr id="4" name="Group 3">
            <a:extLst>
              <a:ext uri="{FF2B5EF4-FFF2-40B4-BE49-F238E27FC236}">
                <a16:creationId xmlns:a16="http://schemas.microsoft.com/office/drawing/2014/main" id="{BBAF35A2-4F3F-ED1B-2772-01B5CB1349D3}"/>
              </a:ext>
            </a:extLst>
          </p:cNvPr>
          <p:cNvGrpSpPr/>
          <p:nvPr/>
        </p:nvGrpSpPr>
        <p:grpSpPr>
          <a:xfrm>
            <a:off x="2240171" y="510680"/>
            <a:ext cx="7711659" cy="5138263"/>
            <a:chOff x="2240171" y="510680"/>
            <a:chExt cx="7711659" cy="5138263"/>
          </a:xfrm>
        </p:grpSpPr>
        <p:grpSp>
          <p:nvGrpSpPr>
            <p:cNvPr id="645" name="Content Placeholder 5"/>
            <p:cNvGrpSpPr/>
            <p:nvPr/>
          </p:nvGrpSpPr>
          <p:grpSpPr>
            <a:xfrm>
              <a:off x="2240171" y="510680"/>
              <a:ext cx="7711659" cy="5138263"/>
              <a:chOff x="0" y="0"/>
              <a:chExt cx="7711658" cy="5138262"/>
            </a:xfrm>
          </p:grpSpPr>
          <p:sp>
            <p:nvSpPr>
              <p:cNvPr id="624" name="Circle"/>
              <p:cNvSpPr/>
              <p:nvPr/>
            </p:nvSpPr>
            <p:spPr>
              <a:xfrm>
                <a:off x="0" y="0"/>
                <a:ext cx="1707353" cy="1707353"/>
              </a:xfrm>
              <a:prstGeom prst="ellipse">
                <a:avLst/>
              </a:prstGeom>
              <a:solidFill>
                <a:srgbClr val="E8E2D8"/>
              </a:solid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625" name="Square"/>
              <p:cNvSpPr/>
              <p:nvPr/>
            </p:nvSpPr>
            <p:spPr>
              <a:xfrm>
                <a:off x="320126" y="320126"/>
                <a:ext cx="1067101" cy="1067102"/>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626" name="Initiation of MOUD/AUD"/>
              <p:cNvSpPr txBox="1"/>
              <p:nvPr/>
            </p:nvSpPr>
            <p:spPr>
              <a:xfrm>
                <a:off x="13442" y="1848105"/>
                <a:ext cx="1680469"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488950">
                  <a:lnSpc>
                    <a:spcPct val="90000"/>
                  </a:lnSpc>
                  <a:spcBef>
                    <a:spcPts val="400"/>
                  </a:spcBef>
                  <a:defRPr sz="1100" b="1" cap="all">
                    <a:solidFill>
                      <a:schemeClr val="accent3"/>
                    </a:solidFill>
                  </a:defRPr>
                </a:lvl1pPr>
              </a:lstStyle>
              <a:p>
                <a:r>
                  <a:rPr b="0" spc="100" dirty="0">
                    <a:latin typeface="Montserrat Light" pitchFamily="2" charset="77"/>
                  </a:rPr>
                  <a:t>Initiation of MOUD/AUD</a:t>
                </a:r>
              </a:p>
            </p:txBody>
          </p:sp>
          <p:sp>
            <p:nvSpPr>
              <p:cNvPr id="627" name="Circle"/>
              <p:cNvSpPr/>
              <p:nvPr/>
            </p:nvSpPr>
            <p:spPr>
              <a:xfrm>
                <a:off x="2001433" y="0"/>
                <a:ext cx="1707355" cy="1707353"/>
              </a:xfrm>
              <a:prstGeom prst="ellipse">
                <a:avLst/>
              </a:prstGeom>
              <a:solidFill>
                <a:srgbClr val="E8E2D8"/>
              </a:solid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628" name="Square"/>
              <p:cNvSpPr/>
              <p:nvPr/>
            </p:nvSpPr>
            <p:spPr>
              <a:xfrm>
                <a:off x="2321559" y="320126"/>
                <a:ext cx="1067102" cy="1067102"/>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629" name="Self-reported abstinence/ addiction severity"/>
              <p:cNvSpPr txBox="1"/>
              <p:nvPr/>
            </p:nvSpPr>
            <p:spPr>
              <a:xfrm>
                <a:off x="2014875" y="1848105"/>
                <a:ext cx="1680470" cy="6093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488950">
                  <a:lnSpc>
                    <a:spcPct val="90000"/>
                  </a:lnSpc>
                  <a:spcBef>
                    <a:spcPts val="400"/>
                  </a:spcBef>
                  <a:defRPr sz="1100" b="1" cap="all">
                    <a:solidFill>
                      <a:schemeClr val="accent3"/>
                    </a:solidFill>
                  </a:defRPr>
                </a:lvl1pPr>
              </a:lstStyle>
              <a:p>
                <a:r>
                  <a:rPr b="0" spc="100" dirty="0">
                    <a:latin typeface="Montserrat Light" pitchFamily="2" charset="77"/>
                  </a:rPr>
                  <a:t>Self-reported abstinence/ addiction severity</a:t>
                </a:r>
              </a:p>
            </p:txBody>
          </p:sp>
          <p:sp>
            <p:nvSpPr>
              <p:cNvPr id="630" name="Circle"/>
              <p:cNvSpPr/>
              <p:nvPr/>
            </p:nvSpPr>
            <p:spPr>
              <a:xfrm>
                <a:off x="4002868" y="0"/>
                <a:ext cx="1707355" cy="1707353"/>
              </a:xfrm>
              <a:prstGeom prst="ellipse">
                <a:avLst/>
              </a:prstGeom>
              <a:solidFill>
                <a:srgbClr val="E8E2D8"/>
              </a:solid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631" name="Square"/>
              <p:cNvSpPr/>
              <p:nvPr/>
            </p:nvSpPr>
            <p:spPr>
              <a:xfrm>
                <a:off x="4322995" y="320126"/>
                <a:ext cx="1067102" cy="1067102"/>
              </a:xfrm>
              <a:prstGeom prst="rect">
                <a:avLst/>
              </a:prstGeom>
              <a:blipFill rotWithShape="1">
                <a:blip r:embed="rId5"/>
                <a:srcRect/>
                <a:stretch>
                  <a:fillRect/>
                </a:stretch>
              </a:blip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632" name="Decreased length of stay"/>
              <p:cNvSpPr txBox="1"/>
              <p:nvPr/>
            </p:nvSpPr>
            <p:spPr>
              <a:xfrm>
                <a:off x="4016309" y="1848105"/>
                <a:ext cx="1680470"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488950">
                  <a:lnSpc>
                    <a:spcPct val="90000"/>
                  </a:lnSpc>
                  <a:spcBef>
                    <a:spcPts val="400"/>
                  </a:spcBef>
                  <a:defRPr sz="1100" b="1" cap="all">
                    <a:solidFill>
                      <a:schemeClr val="accent3"/>
                    </a:solidFill>
                  </a:defRPr>
                </a:lvl1pPr>
              </a:lstStyle>
              <a:p>
                <a:r>
                  <a:rPr b="0" spc="100">
                    <a:latin typeface="Montserrat Light" pitchFamily="2" charset="77"/>
                  </a:rPr>
                  <a:t>Decreased length of stay</a:t>
                </a:r>
              </a:p>
            </p:txBody>
          </p:sp>
          <p:sp>
            <p:nvSpPr>
              <p:cNvPr id="633" name="Circle"/>
              <p:cNvSpPr/>
              <p:nvPr/>
            </p:nvSpPr>
            <p:spPr>
              <a:xfrm>
                <a:off x="6004303" y="0"/>
                <a:ext cx="1707355" cy="1707353"/>
              </a:xfrm>
              <a:prstGeom prst="ellipse">
                <a:avLst/>
              </a:prstGeom>
              <a:solidFill>
                <a:srgbClr val="E8E2D8"/>
              </a:solid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634" name="Square"/>
              <p:cNvSpPr/>
              <p:nvPr/>
            </p:nvSpPr>
            <p:spPr>
              <a:xfrm>
                <a:off x="6324430" y="320126"/>
                <a:ext cx="1067102" cy="1067102"/>
              </a:xfrm>
              <a:prstGeom prst="rect">
                <a:avLst/>
              </a:prstGeom>
              <a:blipFill rotWithShape="1">
                <a:blip r:embed="rId6"/>
                <a:srcRect/>
                <a:stretch>
                  <a:fillRect/>
                </a:stretch>
              </a:blip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635" name="Decreased readmission rate"/>
              <p:cNvSpPr txBox="1"/>
              <p:nvPr/>
            </p:nvSpPr>
            <p:spPr>
              <a:xfrm>
                <a:off x="6017745" y="1848105"/>
                <a:ext cx="1680470"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488950">
                  <a:lnSpc>
                    <a:spcPct val="90000"/>
                  </a:lnSpc>
                  <a:spcBef>
                    <a:spcPts val="400"/>
                  </a:spcBef>
                  <a:defRPr sz="1100" b="1" cap="all">
                    <a:solidFill>
                      <a:schemeClr val="accent3"/>
                    </a:solidFill>
                  </a:defRPr>
                </a:lvl1pPr>
              </a:lstStyle>
              <a:p>
                <a:r>
                  <a:rPr b="0" spc="100">
                    <a:latin typeface="Montserrat Light" pitchFamily="2" charset="77"/>
                  </a:rPr>
                  <a:t>Decreased readmission rate</a:t>
                </a:r>
              </a:p>
            </p:txBody>
          </p:sp>
          <p:sp>
            <p:nvSpPr>
              <p:cNvPr id="636" name="Circle"/>
              <p:cNvSpPr/>
              <p:nvPr/>
            </p:nvSpPr>
            <p:spPr>
              <a:xfrm>
                <a:off x="776914" y="2480150"/>
                <a:ext cx="1856557" cy="1856557"/>
              </a:xfrm>
              <a:prstGeom prst="ellipse">
                <a:avLst/>
              </a:prstGeom>
              <a:solidFill>
                <a:srgbClr val="E8E2D8"/>
              </a:solid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637" name="Square"/>
              <p:cNvSpPr/>
              <p:nvPr/>
            </p:nvSpPr>
            <p:spPr>
              <a:xfrm>
                <a:off x="1110830" y="2814068"/>
                <a:ext cx="1188722" cy="1188722"/>
              </a:xfrm>
              <a:prstGeom prst="rect">
                <a:avLst/>
              </a:prstGeom>
              <a:blipFill rotWithShape="1">
                <a:blip r:embed="rId7"/>
                <a:srcRect/>
                <a:stretch>
                  <a:fillRect/>
                </a:stretch>
              </a:blip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638" name="Improved linkage to ouTpatient care"/>
              <p:cNvSpPr txBox="1"/>
              <p:nvPr/>
            </p:nvSpPr>
            <p:spPr>
              <a:xfrm>
                <a:off x="864956" y="4528864"/>
                <a:ext cx="1680470" cy="457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488950">
                  <a:lnSpc>
                    <a:spcPct val="90000"/>
                  </a:lnSpc>
                  <a:spcBef>
                    <a:spcPts val="400"/>
                  </a:spcBef>
                  <a:defRPr sz="1100" b="1" cap="all">
                    <a:solidFill>
                      <a:schemeClr val="accent3"/>
                    </a:solidFill>
                  </a:defRPr>
                </a:lvl1pPr>
              </a:lstStyle>
              <a:p>
                <a:r>
                  <a:rPr b="0" spc="100" dirty="0">
                    <a:latin typeface="Montserrat Light" pitchFamily="2" charset="77"/>
                  </a:rPr>
                  <a:t>Improved linkage to </a:t>
                </a:r>
                <a:r>
                  <a:rPr b="0" spc="100" dirty="0" err="1">
                    <a:latin typeface="Montserrat Light" pitchFamily="2" charset="77"/>
                  </a:rPr>
                  <a:t>ouTpatient</a:t>
                </a:r>
                <a:r>
                  <a:rPr b="0" spc="100" dirty="0">
                    <a:latin typeface="Montserrat Light" pitchFamily="2" charset="77"/>
                  </a:rPr>
                  <a:t> care</a:t>
                </a:r>
              </a:p>
            </p:txBody>
          </p:sp>
          <p:sp>
            <p:nvSpPr>
              <p:cNvPr id="639" name="Circle"/>
              <p:cNvSpPr/>
              <p:nvPr/>
            </p:nvSpPr>
            <p:spPr>
              <a:xfrm>
                <a:off x="2927550" y="2480150"/>
                <a:ext cx="1856557" cy="1856557"/>
              </a:xfrm>
              <a:prstGeom prst="ellipse">
                <a:avLst/>
              </a:prstGeom>
              <a:solidFill>
                <a:schemeClr val="accent3"/>
              </a:solid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641" name="Mortality benefit"/>
              <p:cNvSpPr txBox="1"/>
              <p:nvPr/>
            </p:nvSpPr>
            <p:spPr>
              <a:xfrm>
                <a:off x="3015593" y="4528863"/>
                <a:ext cx="1680470" cy="3046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488950">
                  <a:lnSpc>
                    <a:spcPct val="90000"/>
                  </a:lnSpc>
                  <a:spcBef>
                    <a:spcPts val="400"/>
                  </a:spcBef>
                  <a:defRPr sz="1100" b="1" cap="all">
                    <a:solidFill>
                      <a:schemeClr val="accent3"/>
                    </a:solidFill>
                  </a:defRPr>
                </a:lvl1pPr>
              </a:lstStyle>
              <a:p>
                <a:r>
                  <a:rPr spc="100" dirty="0">
                    <a:latin typeface="Montserrat Black" pitchFamily="2" charset="77"/>
                  </a:rPr>
                  <a:t>Mortality benefit</a:t>
                </a:r>
              </a:p>
            </p:txBody>
          </p:sp>
          <p:sp>
            <p:nvSpPr>
              <p:cNvPr id="642" name="Circle"/>
              <p:cNvSpPr/>
              <p:nvPr/>
            </p:nvSpPr>
            <p:spPr>
              <a:xfrm>
                <a:off x="5078186" y="2480150"/>
                <a:ext cx="1856557" cy="1856557"/>
              </a:xfrm>
              <a:prstGeom prst="ellipse">
                <a:avLst/>
              </a:prstGeom>
              <a:solidFill>
                <a:srgbClr val="E8E2D8"/>
              </a:solid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643" name="Square"/>
              <p:cNvSpPr/>
              <p:nvPr/>
            </p:nvSpPr>
            <p:spPr>
              <a:xfrm>
                <a:off x="5412104" y="2814068"/>
                <a:ext cx="1188722" cy="1188722"/>
              </a:xfrm>
              <a:prstGeom prst="rect">
                <a:avLst/>
              </a:prstGeom>
              <a:blipFill rotWithShape="1">
                <a:blip r:embed="rId8"/>
                <a:srcRect/>
                <a:stretch>
                  <a:fillRect/>
                </a:stretch>
              </a:blipFill>
              <a:ln w="12700" cap="flat">
                <a:noFill/>
                <a:miter lim="400000"/>
              </a:ln>
              <a:effectLst/>
            </p:spPr>
            <p:txBody>
              <a:bodyPr wrap="square" lIns="45718" tIns="45718" rIns="45718" bIns="45718" numCol="1" anchor="t">
                <a:noAutofit/>
              </a:bodyPr>
              <a:lstStyle/>
              <a:p>
                <a:pPr defTabSz="914377">
                  <a:lnSpc>
                    <a:spcPct val="125000"/>
                  </a:lnSpc>
                  <a:spcBef>
                    <a:spcPts val="1000"/>
                  </a:spcBef>
                  <a:defRPr sz="2400">
                    <a:solidFill>
                      <a:schemeClr val="accent1"/>
                    </a:solidFill>
                  </a:defRPr>
                </a:pPr>
                <a:endParaRPr/>
              </a:p>
            </p:txBody>
          </p:sp>
          <p:sp>
            <p:nvSpPr>
              <p:cNvPr id="644" name="Improved provider trust &amp; provider confidence"/>
              <p:cNvSpPr txBox="1"/>
              <p:nvPr/>
            </p:nvSpPr>
            <p:spPr>
              <a:xfrm>
                <a:off x="5166229" y="4528864"/>
                <a:ext cx="1680470" cy="6093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488950">
                  <a:lnSpc>
                    <a:spcPct val="90000"/>
                  </a:lnSpc>
                  <a:spcBef>
                    <a:spcPts val="400"/>
                  </a:spcBef>
                  <a:defRPr sz="1100" b="1" cap="all">
                    <a:solidFill>
                      <a:schemeClr val="accent3"/>
                    </a:solidFill>
                  </a:defRPr>
                </a:lvl1pPr>
              </a:lstStyle>
              <a:p>
                <a:r>
                  <a:rPr b="0" spc="100">
                    <a:latin typeface="Montserrat Light" pitchFamily="2" charset="77"/>
                  </a:rPr>
                  <a:t>Improved provider trust &amp; provider confidence</a:t>
                </a:r>
              </a:p>
            </p:txBody>
          </p:sp>
        </p:grpSp>
        <p:pic>
          <p:nvPicPr>
            <p:cNvPr id="3" name="Graphic 2" descr="Medical with solid fill">
              <a:extLst>
                <a:ext uri="{FF2B5EF4-FFF2-40B4-BE49-F238E27FC236}">
                  <a16:creationId xmlns:a16="http://schemas.microsoft.com/office/drawing/2014/main" id="{C39735C4-AB19-9A8B-CE27-0C7C37C940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34680" y="3159170"/>
              <a:ext cx="1522638" cy="1522638"/>
            </a:xfrm>
            <a:prstGeom prst="rect">
              <a:avLst/>
            </a:prstGeom>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Title 2"/>
          <p:cNvSpPr txBox="1">
            <a:spLocks noGrp="1"/>
          </p:cNvSpPr>
          <p:nvPr>
            <p:ph type="title"/>
          </p:nvPr>
        </p:nvSpPr>
        <p:spPr>
          <a:xfrm>
            <a:off x="203200" y="228600"/>
            <a:ext cx="2641600" cy="646395"/>
          </a:xfrm>
        </p:spPr>
        <p:txBody>
          <a:bodyPr/>
          <a:lstStyle/>
          <a:p>
            <a:r>
              <a:rPr lang="en-US"/>
              <a:t>INITIATION OF MEDICATIONS</a:t>
            </a:r>
          </a:p>
        </p:txBody>
      </p:sp>
      <p:sp>
        <p:nvSpPr>
          <p:cNvPr id="9" name="Text Placeholder 8">
            <a:extLst>
              <a:ext uri="{FF2B5EF4-FFF2-40B4-BE49-F238E27FC236}">
                <a16:creationId xmlns:a16="http://schemas.microsoft.com/office/drawing/2014/main" id="{4CE6BD92-8EBE-2827-AAFE-CF8E7F1D51B1}"/>
              </a:ext>
            </a:extLst>
          </p:cNvPr>
          <p:cNvSpPr>
            <a:spLocks noGrp="1"/>
          </p:cNvSpPr>
          <p:nvPr>
            <p:ph type="body" sz="quarter" idx="21"/>
          </p:nvPr>
        </p:nvSpPr>
        <p:spPr/>
        <p:txBody>
          <a:bodyPr/>
          <a:lstStyle/>
          <a:p>
            <a:r>
              <a:rPr lang="en-US" dirty="0"/>
              <a:t>ODDS RATIO RANGES FROM 2-7 FOR INCREASED MOUD/MAUD INITIATION WITH ACS CONSULT</a:t>
            </a:r>
          </a:p>
          <a:p>
            <a:endParaRPr lang="en-US" dirty="0"/>
          </a:p>
          <a:p>
            <a:endParaRPr lang="en-US" dirty="0"/>
          </a:p>
        </p:txBody>
      </p:sp>
      <p:sp>
        <p:nvSpPr>
          <p:cNvPr id="8" name="Text Placeholder 7">
            <a:extLst>
              <a:ext uri="{FF2B5EF4-FFF2-40B4-BE49-F238E27FC236}">
                <a16:creationId xmlns:a16="http://schemas.microsoft.com/office/drawing/2014/main" id="{A795FE4D-D820-BA5E-8718-1DC4741D8FCD}"/>
              </a:ext>
            </a:extLst>
          </p:cNvPr>
          <p:cNvSpPr>
            <a:spLocks noGrp="1"/>
          </p:cNvSpPr>
          <p:nvPr>
            <p:ph type="body" idx="10"/>
          </p:nvPr>
        </p:nvSpPr>
        <p:spPr/>
        <p:txBody>
          <a:bodyPr anchor="ctr">
            <a:normAutofit/>
          </a:bodyPr>
          <a:lstStyle/>
          <a:p>
            <a:pPr marL="342900" indent="-228600" defTabSz="914377">
              <a:lnSpc>
                <a:spcPct val="125000"/>
              </a:lnSpc>
              <a:spcBef>
                <a:spcPts val="800"/>
              </a:spcBef>
              <a:buClr>
                <a:schemeClr val="accent2"/>
              </a:buClr>
              <a:buSzPct val="100000"/>
              <a:buFont typeface="Arial"/>
              <a:buChar char="•"/>
              <a:defRPr sz="800" b="1">
                <a:solidFill>
                  <a:schemeClr val="accent1"/>
                </a:solidFill>
              </a:defRPr>
            </a:pPr>
            <a:r>
              <a:rPr lang="en-US" sz="1000" dirty="0"/>
              <a:t>Calcaterra</a:t>
            </a:r>
            <a:r>
              <a:rPr lang="en-US" sz="1000" b="0" dirty="0"/>
              <a:t> SL, McBeth L, </a:t>
            </a:r>
            <a:r>
              <a:rPr lang="en-US" sz="1000" b="0" dirty="0" err="1"/>
              <a:t>Keniston</a:t>
            </a:r>
            <a:r>
              <a:rPr lang="en-US" sz="1000" b="0" dirty="0"/>
              <a:t> AM, Burden M. The Development and Implementation of a Hospitalist-Directed Addiction Medicine Consultation Service to Address a Treatment Gap. J GEN INTERN MED. 2022;37(5):1065-1072. </a:t>
            </a:r>
            <a:endParaRPr lang="en-US" sz="1000" b="0" u="sng" dirty="0">
              <a:solidFill>
                <a:srgbClr val="0000FF"/>
              </a:solidFill>
              <a:uFill>
                <a:solidFill>
                  <a:srgbClr val="0000FF"/>
                </a:solidFill>
              </a:uFill>
              <a:hlinkClick r:id="rId3"/>
            </a:endParaRPr>
          </a:p>
          <a:p>
            <a:pPr marL="342900" indent="-228600" defTabSz="914377">
              <a:lnSpc>
                <a:spcPct val="125000"/>
              </a:lnSpc>
              <a:spcBef>
                <a:spcPts val="800"/>
              </a:spcBef>
              <a:buClr>
                <a:schemeClr val="accent2"/>
              </a:buClr>
              <a:buSzPct val="100000"/>
              <a:buFont typeface="Arial"/>
              <a:buChar char="•"/>
              <a:defRPr sz="800" b="1">
                <a:solidFill>
                  <a:schemeClr val="accent1"/>
                </a:solidFill>
              </a:defRPr>
            </a:pPr>
            <a:r>
              <a:rPr lang="en-US" sz="1000" dirty="0"/>
              <a:t>Englander</a:t>
            </a:r>
            <a:r>
              <a:rPr lang="en-US" sz="1000" b="0" dirty="0"/>
              <a:t> H, King C, </a:t>
            </a:r>
            <a:r>
              <a:rPr lang="en-US" sz="1000" b="0" dirty="0" err="1"/>
              <a:t>Nicolaidis</a:t>
            </a:r>
            <a:r>
              <a:rPr lang="en-US" sz="1000" b="0" dirty="0"/>
              <a:t> C, et al. Predictors of Opioid and Alcohol Pharmacotherapy Initiation at Hospital Discharge Among Patients Seen by an Inpatient Addiction Consult Service. Journal of Addiction Medicine. 2020;14(5):415. </a:t>
            </a:r>
            <a:endParaRPr lang="en-US" sz="1000" b="0" u="sng" dirty="0">
              <a:solidFill>
                <a:srgbClr val="0000FF"/>
              </a:solidFill>
              <a:uFill>
                <a:solidFill>
                  <a:srgbClr val="0000FF"/>
                </a:solidFill>
              </a:uFill>
              <a:hlinkClick r:id="rId4"/>
            </a:endParaRPr>
          </a:p>
          <a:p>
            <a:pPr marL="342900" indent="-228600" defTabSz="914377">
              <a:lnSpc>
                <a:spcPct val="125000"/>
              </a:lnSpc>
              <a:spcBef>
                <a:spcPts val="800"/>
              </a:spcBef>
              <a:buClr>
                <a:schemeClr val="accent2"/>
              </a:buClr>
              <a:buSzPct val="100000"/>
              <a:buFont typeface="Arial"/>
              <a:buChar char="•"/>
              <a:defRPr sz="800" b="1">
                <a:solidFill>
                  <a:schemeClr val="accent1"/>
                </a:solidFill>
              </a:defRPr>
            </a:pPr>
            <a:r>
              <a:rPr lang="en-US" sz="1000" dirty="0"/>
              <a:t>Jakubowski</a:t>
            </a:r>
            <a:r>
              <a:rPr lang="en-US" sz="1000" b="0" dirty="0"/>
              <a:t> A, Singh-Tan S, Torres-Lockhart K, et al. Addiction Consult Service and Inpatient Outcomes Among Patients with OUD. J Gen Intern Med. Published online August 13, 2024. </a:t>
            </a:r>
            <a:endParaRPr lang="en-US" sz="1000" b="0" u="sng" dirty="0">
              <a:solidFill>
                <a:srgbClr val="0000FF"/>
              </a:solidFill>
              <a:uFill>
                <a:solidFill>
                  <a:srgbClr val="0000FF"/>
                </a:solidFill>
              </a:uFill>
              <a:hlinkClick r:id="rId5"/>
            </a:endParaRPr>
          </a:p>
          <a:p>
            <a:pPr marL="342900" indent="-228600" defTabSz="914377">
              <a:lnSpc>
                <a:spcPct val="125000"/>
              </a:lnSpc>
              <a:spcBef>
                <a:spcPts val="800"/>
              </a:spcBef>
              <a:buClr>
                <a:schemeClr val="accent2"/>
              </a:buClr>
              <a:buSzPct val="100000"/>
              <a:buFont typeface="Arial"/>
              <a:buChar char="•"/>
              <a:defRPr sz="800" b="1">
                <a:solidFill>
                  <a:schemeClr val="accent1"/>
                </a:solidFill>
              </a:defRPr>
            </a:pPr>
            <a:r>
              <a:rPr lang="en-US" sz="1000" dirty="0" err="1"/>
              <a:t>Liebschutz</a:t>
            </a:r>
            <a:r>
              <a:rPr lang="en-US" sz="1000" b="0" dirty="0"/>
              <a:t> JM, Crooks D, Herman D, et al. Buprenorphine treatment for hospitalized, opioid-dependent patients: a randomized clinical trial. JAMA Intern Med. 2014;174(8):1369-1376. </a:t>
            </a:r>
            <a:endParaRPr lang="en-US" sz="1000" b="0" u="sng" dirty="0">
              <a:solidFill>
                <a:srgbClr val="0000FF"/>
              </a:solidFill>
              <a:uFill>
                <a:solidFill>
                  <a:srgbClr val="0000FF"/>
                </a:solidFill>
              </a:uFill>
              <a:hlinkClick r:id="rId6"/>
            </a:endParaRPr>
          </a:p>
          <a:p>
            <a:pPr marL="342900" indent="-228600" defTabSz="914377">
              <a:lnSpc>
                <a:spcPct val="125000"/>
              </a:lnSpc>
              <a:spcBef>
                <a:spcPts val="800"/>
              </a:spcBef>
              <a:buClr>
                <a:schemeClr val="accent2"/>
              </a:buClr>
              <a:buSzPct val="100000"/>
              <a:buFont typeface="Arial"/>
              <a:buChar char="•"/>
              <a:defRPr sz="800" b="1">
                <a:solidFill>
                  <a:schemeClr val="accent1"/>
                </a:solidFill>
              </a:defRPr>
            </a:pPr>
            <a:r>
              <a:rPr lang="en-US" sz="1000" dirty="0"/>
              <a:t>Kast</a:t>
            </a:r>
            <a:r>
              <a:rPr lang="en-US" sz="1000" b="0" dirty="0"/>
              <a:t> KA, Le TDV, Stewart LS, et al. Impact of inpatient addiction psychiatry consultation on opioid use disorder outcomes. American Journal on Addictions. Published online 2024. </a:t>
            </a:r>
            <a:endParaRPr lang="en-US" sz="1000" b="0" u="sng" dirty="0">
              <a:solidFill>
                <a:srgbClr val="0000FF"/>
              </a:solidFill>
              <a:uFill>
                <a:solidFill>
                  <a:srgbClr val="0000FF"/>
                </a:solidFill>
              </a:uFill>
              <a:hlinkClick r:id="rId7"/>
            </a:endParaRPr>
          </a:p>
          <a:p>
            <a:pPr marL="342900" indent="-228600" defTabSz="914377">
              <a:lnSpc>
                <a:spcPct val="125000"/>
              </a:lnSpc>
              <a:spcBef>
                <a:spcPts val="800"/>
              </a:spcBef>
              <a:buClr>
                <a:schemeClr val="accent2"/>
              </a:buClr>
              <a:buSzPct val="100000"/>
              <a:buFont typeface="Arial"/>
              <a:buChar char="•"/>
              <a:defRPr sz="800" b="1">
                <a:solidFill>
                  <a:schemeClr val="accent1"/>
                </a:solidFill>
              </a:defRPr>
            </a:pPr>
            <a:r>
              <a:rPr lang="en-US" sz="1000" dirty="0"/>
              <a:t>McNeely</a:t>
            </a:r>
            <a:r>
              <a:rPr lang="en-US" sz="1000" b="0" dirty="0"/>
              <a:t> J, Wang SS, Rostam Abadi Y, et al. Addiction Consultation Services for Opioid Use Disorder Treatment Initiation and Engagement: A Randomized Clinical Trial. JAMA Intern Med. Published online July 29, 2024:e243422. </a:t>
            </a:r>
            <a:endParaRPr lang="en-US" sz="1000" b="0" u="sng" dirty="0">
              <a:solidFill>
                <a:srgbClr val="0000FF"/>
              </a:solidFill>
              <a:uFill>
                <a:solidFill>
                  <a:srgbClr val="0000FF"/>
                </a:solidFill>
              </a:uFill>
              <a:hlinkClick r:id="rId8"/>
            </a:endParaRPr>
          </a:p>
          <a:p>
            <a:pPr marL="342900" indent="-228600" defTabSz="914377">
              <a:lnSpc>
                <a:spcPct val="125000"/>
              </a:lnSpc>
              <a:spcBef>
                <a:spcPts val="800"/>
              </a:spcBef>
              <a:buClr>
                <a:schemeClr val="accent2"/>
              </a:buClr>
              <a:buSzPct val="100000"/>
              <a:buFont typeface="Arial"/>
              <a:buChar char="•"/>
              <a:defRPr sz="800" b="1">
                <a:solidFill>
                  <a:schemeClr val="accent1"/>
                </a:solidFill>
              </a:defRPr>
            </a:pPr>
            <a:r>
              <a:rPr lang="en-US" sz="1000" dirty="0"/>
              <a:t>Muller</a:t>
            </a:r>
            <a:r>
              <a:rPr lang="en-US" sz="1000" b="0" dirty="0"/>
              <a:t> M, Weyer G, </a:t>
            </a:r>
            <a:r>
              <a:rPr lang="en-US" sz="1000" b="0" dirty="0" err="1"/>
              <a:t>Zakrison</a:t>
            </a:r>
            <a:r>
              <a:rPr lang="en-US" sz="1000" b="0" dirty="0"/>
              <a:t> T, Ari M. Impact of an opioid use disorder consult service on hospitalized trauma patients with opioid use disorder. Journal of Trauma and Acute Care Surgery. 2023;95(2):226. </a:t>
            </a:r>
            <a:endParaRPr lang="en-US" sz="1000" b="0" u="sng" dirty="0">
              <a:solidFill>
                <a:srgbClr val="0000FF"/>
              </a:solidFill>
              <a:uFill>
                <a:solidFill>
                  <a:srgbClr val="0000FF"/>
                </a:solidFill>
              </a:uFill>
              <a:hlinkClick r:id="rId9"/>
            </a:endParaRPr>
          </a:p>
          <a:p>
            <a:pPr marL="342900" indent="-228600" defTabSz="914377">
              <a:lnSpc>
                <a:spcPct val="125000"/>
              </a:lnSpc>
              <a:spcBef>
                <a:spcPts val="800"/>
              </a:spcBef>
              <a:buClr>
                <a:schemeClr val="accent2"/>
              </a:buClr>
              <a:buSzPct val="100000"/>
              <a:buFont typeface="Arial"/>
              <a:buChar char="•"/>
              <a:defRPr sz="800" b="1">
                <a:solidFill>
                  <a:schemeClr val="accent1"/>
                </a:solidFill>
              </a:defRPr>
            </a:pPr>
            <a:r>
              <a:rPr lang="en-US" sz="1000" dirty="0" err="1"/>
              <a:t>Nordeck</a:t>
            </a:r>
            <a:r>
              <a:rPr lang="en-US" sz="1000" b="0" dirty="0"/>
              <a:t> CD, Welsh C, Schwartz RP, Mitchell SG, O’Grady KE, </a:t>
            </a:r>
            <a:r>
              <a:rPr lang="en-US" sz="1000" b="0" dirty="0" err="1"/>
              <a:t>Gryczynski</a:t>
            </a:r>
            <a:r>
              <a:rPr lang="en-US" sz="1000" b="0" dirty="0"/>
              <a:t> J. Opioid agonist treatment initiation and linkage for hospitalized patients seen by a substance use disorder consultation service. Drug Alcohol Depend Rep. 2022;2:100031. </a:t>
            </a:r>
            <a:endParaRPr lang="en-US" sz="1000" b="0" u="sng" dirty="0">
              <a:solidFill>
                <a:srgbClr val="0000FF"/>
              </a:solidFill>
              <a:uFill>
                <a:solidFill>
                  <a:srgbClr val="0000FF"/>
                </a:solidFill>
              </a:uFill>
              <a:hlinkClick r:id="rId10"/>
            </a:endParaRPr>
          </a:p>
          <a:p>
            <a:pPr marL="342900" indent="-228600" defTabSz="914377">
              <a:lnSpc>
                <a:spcPct val="125000"/>
              </a:lnSpc>
              <a:spcBef>
                <a:spcPts val="800"/>
              </a:spcBef>
              <a:buClr>
                <a:schemeClr val="accent2"/>
              </a:buClr>
              <a:buSzPct val="100000"/>
              <a:buFont typeface="Arial"/>
              <a:buChar char="•"/>
              <a:defRPr sz="800" b="1">
                <a:solidFill>
                  <a:schemeClr val="accent1"/>
                </a:solidFill>
              </a:defRPr>
            </a:pPr>
            <a:r>
              <a:rPr lang="en-US" sz="1000" dirty="0"/>
              <a:t>Ober</a:t>
            </a:r>
            <a:r>
              <a:rPr lang="en-US" sz="1000" b="0" dirty="0"/>
              <a:t> AJ, </a:t>
            </a:r>
            <a:r>
              <a:rPr lang="en-US" sz="1000" b="0" dirty="0" err="1"/>
              <a:t>Osilla</a:t>
            </a:r>
            <a:r>
              <a:rPr lang="en-US" sz="1000" b="0" dirty="0"/>
              <a:t> KC, Klein DJ, et al. Pilot randomized controlled trial of a hospital-based substance use treatment and recovery team (START) to improve initiation of medication for alcohol or opioid use disorder and linkage to follow-up care. Journal of Substance Use and Addiction Treatment. 2023;150:209063. </a:t>
            </a:r>
            <a:endParaRPr lang="en-US" sz="1000" b="0" u="sng" dirty="0">
              <a:solidFill>
                <a:srgbClr val="0000FF"/>
              </a:solidFill>
              <a:uFill>
                <a:solidFill>
                  <a:srgbClr val="0000FF"/>
                </a:solidFill>
              </a:uFill>
              <a:hlinkClick r:id="rId11"/>
            </a:endParaRPr>
          </a:p>
          <a:p>
            <a:pPr marL="342900" indent="-228600" defTabSz="914377">
              <a:lnSpc>
                <a:spcPct val="125000"/>
              </a:lnSpc>
              <a:spcBef>
                <a:spcPts val="800"/>
              </a:spcBef>
              <a:buClr>
                <a:schemeClr val="accent2"/>
              </a:buClr>
              <a:buSzPct val="100000"/>
              <a:buFont typeface="Arial"/>
              <a:buChar char="•"/>
              <a:defRPr sz="800" b="1">
                <a:solidFill>
                  <a:schemeClr val="accent1"/>
                </a:solidFill>
              </a:defRPr>
            </a:pPr>
            <a:r>
              <a:rPr lang="en-US" sz="1000" dirty="0"/>
              <a:t>Singh-Tan</a:t>
            </a:r>
            <a:r>
              <a:rPr lang="en-US" sz="1000" b="0" dirty="0"/>
              <a:t> S, Torres-Lockhart K, Jakubowski A, et al. Addiction Consult Service and Inpatient Outcomes Among Patients with Alcohol Use Disorder. J Gen Intern Med. 2023;38(14):3216-3223. </a:t>
            </a:r>
            <a:endParaRPr lang="en-US" sz="1000" b="0" u="sng" dirty="0">
              <a:solidFill>
                <a:srgbClr val="0000FF"/>
              </a:solidFill>
              <a:uFill>
                <a:solidFill>
                  <a:srgbClr val="0000FF"/>
                </a:solidFill>
              </a:uFill>
              <a:hlinkClick r:id="rId12"/>
            </a:endParaRPr>
          </a:p>
          <a:p>
            <a:pPr marL="342900" indent="-228600" defTabSz="914377">
              <a:lnSpc>
                <a:spcPct val="125000"/>
              </a:lnSpc>
              <a:spcBef>
                <a:spcPts val="800"/>
              </a:spcBef>
              <a:buClr>
                <a:schemeClr val="accent2"/>
              </a:buClr>
              <a:buSzPct val="100000"/>
              <a:buFont typeface="Arial"/>
              <a:buChar char="•"/>
              <a:defRPr sz="800" b="1">
                <a:solidFill>
                  <a:schemeClr val="accent1"/>
                </a:solidFill>
              </a:defRPr>
            </a:pPr>
            <a:r>
              <a:rPr lang="en-US" sz="1000" dirty="0"/>
              <a:t>Suzuki</a:t>
            </a:r>
            <a:r>
              <a:rPr lang="en-US" sz="1000" b="0" dirty="0"/>
              <a:t> J, </a:t>
            </a:r>
            <a:r>
              <a:rPr lang="en-US" sz="1000" b="0" dirty="0" err="1"/>
              <a:t>DeVido</a:t>
            </a:r>
            <a:r>
              <a:rPr lang="en-US" sz="1000" b="0" dirty="0"/>
              <a:t> J, Kalra I, et al. Initiating buprenorphine treatment for hospitalized patients with opioid dependence: A case series. The American Journal on Addictions. 2015;24(1):10-14. </a:t>
            </a:r>
            <a:endParaRPr lang="en-US" sz="1000" b="0" u="sng" dirty="0">
              <a:solidFill>
                <a:srgbClr val="0000FF"/>
              </a:solidFill>
              <a:uFill>
                <a:solidFill>
                  <a:srgbClr val="0000FF"/>
                </a:solidFill>
              </a:uFill>
              <a:hlinkClick r:id="rId13"/>
            </a:endParaRPr>
          </a:p>
          <a:p>
            <a:pPr marL="342900" indent="-228600" defTabSz="914377">
              <a:lnSpc>
                <a:spcPct val="125000"/>
              </a:lnSpc>
              <a:spcBef>
                <a:spcPts val="800"/>
              </a:spcBef>
              <a:buClr>
                <a:schemeClr val="accent2"/>
              </a:buClr>
              <a:buSzPct val="100000"/>
              <a:buFont typeface="Arial"/>
              <a:buChar char="•"/>
              <a:defRPr sz="800" b="1">
                <a:solidFill>
                  <a:schemeClr val="accent1"/>
                </a:solidFill>
              </a:defRPr>
            </a:pPr>
            <a:r>
              <a:rPr lang="en-US" sz="1000" dirty="0"/>
              <a:t>Trowbridge</a:t>
            </a:r>
            <a:r>
              <a:rPr lang="en-US" sz="1000" b="0" dirty="0"/>
              <a:t> P, Weinstein ZM, Kerensky T, et al. Addiction consultation services – Linking hospitalized patients to outpatient addiction treatment. Journal of Substance Abuse Treatment. 2017;79:1-5. </a:t>
            </a:r>
            <a:endParaRPr lang="en-US" sz="1000" b="0" u="sng" dirty="0">
              <a:solidFill>
                <a:srgbClr val="0000FF"/>
              </a:solidFill>
              <a:uFill>
                <a:solidFill>
                  <a:srgbClr val="0000FF"/>
                </a:solidFill>
              </a:uFill>
              <a:hlinkClick r:id="rId14"/>
            </a:endParaRPr>
          </a:p>
          <a:p>
            <a:pPr marL="342900" indent="-228600" defTabSz="914377">
              <a:lnSpc>
                <a:spcPct val="125000"/>
              </a:lnSpc>
              <a:spcBef>
                <a:spcPts val="800"/>
              </a:spcBef>
              <a:buClr>
                <a:schemeClr val="accent2"/>
              </a:buClr>
              <a:buSzPct val="100000"/>
              <a:buFont typeface="Arial"/>
              <a:buChar char="•"/>
              <a:defRPr sz="800" b="1">
                <a:solidFill>
                  <a:schemeClr val="accent1"/>
                </a:solidFill>
              </a:defRPr>
            </a:pPr>
            <a:r>
              <a:rPr lang="en-US" sz="1000" dirty="0"/>
              <a:t>Wakeman</a:t>
            </a:r>
            <a:r>
              <a:rPr lang="en-US" sz="1000" b="0" dirty="0"/>
              <a:t> SE, Kane M, Powell E, et al. A Hospital-Wide Initiative to Redesign Substance use Disorder Care: Impact on Pharmacotherapy Initiation. Substance Abuse. 2021;42(4):767-774. </a:t>
            </a:r>
            <a:endParaRPr lang="en-US" sz="1000" b="0" u="sng" dirty="0">
              <a:solidFill>
                <a:srgbClr val="0000FF"/>
              </a:solidFill>
              <a:uFill>
                <a:solidFill>
                  <a:srgbClr val="0000FF"/>
                </a:solidFill>
              </a:uFill>
              <a:hlinkClick r:id="rId15"/>
            </a:endParaRPr>
          </a:p>
        </p:txBody>
      </p:sp>
      <p:pic>
        <p:nvPicPr>
          <p:cNvPr id="652" name="Graphic 12" descr="Graphic 12"/>
          <p:cNvPicPr>
            <a:picLocks noChangeAspect="1"/>
          </p:cNvPicPr>
          <p:nvPr/>
        </p:nvPicPr>
        <p:blipFill>
          <a:blip r:embed="rId16"/>
          <a:stretch>
            <a:fillRect/>
          </a:stretch>
        </p:blipFill>
        <p:spPr>
          <a:xfrm>
            <a:off x="707483" y="4973444"/>
            <a:ext cx="1630556" cy="1630556"/>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6" name="Picture 2" descr="Picture 2"/>
          <p:cNvPicPr>
            <a:picLocks noChangeAspect="1"/>
          </p:cNvPicPr>
          <p:nvPr/>
        </p:nvPicPr>
        <p:blipFill>
          <a:blip r:embed="rId3"/>
          <a:stretch>
            <a:fillRect/>
          </a:stretch>
        </p:blipFill>
        <p:spPr>
          <a:xfrm>
            <a:off x="2635157" y="35227"/>
            <a:ext cx="6921685" cy="6204535"/>
          </a:xfrm>
          <a:prstGeom prst="rect">
            <a:avLst/>
          </a:prstGeom>
          <a:ln w="12700">
            <a:miter lim="400000"/>
          </a:ln>
        </p:spPr>
      </p:pic>
      <p:sp>
        <p:nvSpPr>
          <p:cNvPr id="657" name="TextBox 4"/>
          <p:cNvSpPr txBox="1"/>
          <p:nvPr/>
        </p:nvSpPr>
        <p:spPr>
          <a:xfrm>
            <a:off x="2723163" y="6330837"/>
            <a:ext cx="6745673" cy="51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spAutoFit/>
          </a:bodyPr>
          <a:lstStyle/>
          <a:p>
            <a:pPr algn="ctr">
              <a:defRPr sz="900">
                <a:solidFill>
                  <a:schemeClr val="accent1"/>
                </a:solidFill>
                <a:latin typeface="Montserrat Light"/>
                <a:ea typeface="Montserrat Light"/>
                <a:cs typeface="Montserrat Light"/>
                <a:sym typeface="Montserrat Light"/>
              </a:defRPr>
            </a:pPr>
            <a:endParaRPr/>
          </a:p>
          <a:p>
            <a:pPr algn="ctr">
              <a:defRPr sz="900">
                <a:solidFill>
                  <a:schemeClr val="accent1"/>
                </a:solidFill>
                <a:latin typeface="Montserrat Light"/>
                <a:ea typeface="Montserrat Light"/>
                <a:cs typeface="Montserrat Light"/>
                <a:sym typeface="Montserrat Light"/>
              </a:defRPr>
            </a:pPr>
            <a:r>
              <a:t>Kast KA, Le TDV, Stewart LS, et al. Impact of inpatient addiction psychiatry consultation on opioid use disorder outcomes. American Journal on Addictions. Published online 2024. doi:</a:t>
            </a:r>
            <a:r>
              <a:rPr u="sng">
                <a:solidFill>
                  <a:srgbClr val="0000FF"/>
                </a:solidFill>
                <a:uFill>
                  <a:solidFill>
                    <a:srgbClr val="0000FF"/>
                  </a:solidFill>
                </a:uFill>
                <a:hlinkClick r:id="rId4"/>
              </a:rPr>
              <a:t>10.1111/ajad.13540</a:t>
            </a:r>
          </a:p>
        </p:txBody>
      </p:sp>
      <p:sp>
        <p:nvSpPr>
          <p:cNvPr id="2" name="Rectangle 1">
            <a:extLst>
              <a:ext uri="{FF2B5EF4-FFF2-40B4-BE49-F238E27FC236}">
                <a16:creationId xmlns:a16="http://schemas.microsoft.com/office/drawing/2014/main" id="{DFF64606-8FCF-C7B0-C963-D636742EF660}"/>
              </a:ext>
            </a:extLst>
          </p:cNvPr>
          <p:cNvSpPr/>
          <p:nvPr/>
        </p:nvSpPr>
        <p:spPr>
          <a:xfrm>
            <a:off x="2689267" y="780160"/>
            <a:ext cx="6748041" cy="678249"/>
          </a:xfrm>
          <a:prstGeom prst="rect">
            <a:avLst/>
          </a:prstGeom>
          <a:solidFill>
            <a:schemeClr val="accent4">
              <a:lumMod val="20000"/>
              <a:lumOff val="80000"/>
              <a:alpha val="10000"/>
            </a:schemeClr>
          </a:solidFill>
          <a:ln w="38100" cap="flat">
            <a:solidFill>
              <a:schemeClr val="accent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2"/>
              </a:solidFill>
              <a:effectLst/>
              <a:uFillTx/>
              <a:latin typeface="+mj-lt"/>
              <a:ea typeface="+mj-ea"/>
              <a:cs typeface="+mj-cs"/>
              <a:sym typeface="Montserrat"/>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Title 2"/>
          <p:cNvSpPr txBox="1">
            <a:spLocks noGrp="1"/>
          </p:cNvSpPr>
          <p:nvPr>
            <p:ph type="title"/>
          </p:nvPr>
        </p:nvSpPr>
        <p:spPr/>
        <p:txBody>
          <a:bodyPr/>
          <a:lstStyle>
            <a:lvl1pPr>
              <a:defRPr sz="1500"/>
            </a:lvl1pPr>
          </a:lstStyle>
          <a:p>
            <a:r>
              <a:rPr lang="en-US"/>
              <a:t>READMISSIONS/UTILIZATION</a:t>
            </a:r>
          </a:p>
        </p:txBody>
      </p:sp>
      <p:sp>
        <p:nvSpPr>
          <p:cNvPr id="15" name="Text Placeholder 14">
            <a:extLst>
              <a:ext uri="{FF2B5EF4-FFF2-40B4-BE49-F238E27FC236}">
                <a16:creationId xmlns:a16="http://schemas.microsoft.com/office/drawing/2014/main" id="{D4BD054A-E411-7731-53D8-872BBA3F402C}"/>
              </a:ext>
            </a:extLst>
          </p:cNvPr>
          <p:cNvSpPr>
            <a:spLocks noGrp="1"/>
          </p:cNvSpPr>
          <p:nvPr>
            <p:ph type="body" sz="quarter" idx="21"/>
          </p:nvPr>
        </p:nvSpPr>
        <p:spPr/>
        <p:txBody>
          <a:bodyPr/>
          <a:lstStyle/>
          <a:p>
            <a:r>
              <a:rPr lang="en-US" dirty="0">
                <a:solidFill>
                  <a:schemeClr val="accent4">
                    <a:lumMod val="20000"/>
                    <a:lumOff val="80000"/>
                  </a:schemeClr>
                </a:solidFill>
              </a:rPr>
              <a:t>SIGNIFICANT REDUCTION IN 30- AND 90-DAY READMISSION FOR PATIENTS SEEN BY ACS TEAM (KAST)</a:t>
            </a:r>
          </a:p>
          <a:p>
            <a:endParaRPr lang="en-US" dirty="0"/>
          </a:p>
        </p:txBody>
      </p:sp>
      <p:sp>
        <p:nvSpPr>
          <p:cNvPr id="5" name="Text Placeholder 4">
            <a:extLst>
              <a:ext uri="{FF2B5EF4-FFF2-40B4-BE49-F238E27FC236}">
                <a16:creationId xmlns:a16="http://schemas.microsoft.com/office/drawing/2014/main" id="{8AD66FA2-2E0F-D0FF-E760-8F7D64FD49A8}"/>
              </a:ext>
            </a:extLst>
          </p:cNvPr>
          <p:cNvSpPr>
            <a:spLocks noGrp="1"/>
          </p:cNvSpPr>
          <p:nvPr>
            <p:ph type="body" idx="10"/>
          </p:nvPr>
        </p:nvSpPr>
        <p:spPr/>
        <p:txBody>
          <a:bodyPr anchor="ctr">
            <a:normAutofit/>
          </a:bodyPr>
          <a:lstStyle/>
          <a:p>
            <a:pPr marL="342900" indent="-228600" defTabSz="914377">
              <a:spcBef>
                <a:spcPts val="1600"/>
              </a:spcBef>
              <a:buClr>
                <a:schemeClr val="accent2"/>
              </a:buClr>
              <a:buSzPct val="100000"/>
              <a:buFont typeface="Arial"/>
              <a:buChar char="•"/>
              <a:defRPr sz="1300" b="1">
                <a:solidFill>
                  <a:schemeClr val="accent1"/>
                </a:solidFill>
              </a:defRPr>
            </a:pPr>
            <a:r>
              <a:rPr lang="en-US" dirty="0" err="1"/>
              <a:t>Gryczynski</a:t>
            </a:r>
            <a:r>
              <a:rPr lang="en-US" b="0" dirty="0"/>
              <a:t> J, </a:t>
            </a:r>
            <a:r>
              <a:rPr lang="en-US" b="0" dirty="0" err="1"/>
              <a:t>Nordeck</a:t>
            </a:r>
            <a:r>
              <a:rPr lang="en-US" b="0" dirty="0"/>
              <a:t> CD, Welsh C, Mitchell SG, O’Grady KE, Schwartz RP. Preventing Hospital Readmission for Patients With Comorbid Substance Use Disorder : A Randomized Trial. Ann Intern Med. 2021;174(7):899-909. </a:t>
            </a:r>
            <a:endParaRPr lang="en-US" sz="4400" dirty="0"/>
          </a:p>
          <a:p>
            <a:pPr marL="342900" indent="-228600" defTabSz="914377">
              <a:spcBef>
                <a:spcPts val="1600"/>
              </a:spcBef>
              <a:buClr>
                <a:schemeClr val="accent2"/>
              </a:buClr>
              <a:buSzPct val="100000"/>
              <a:buFont typeface="Arial"/>
              <a:buChar char="•"/>
              <a:defRPr sz="1300" b="1">
                <a:solidFill>
                  <a:schemeClr val="accent1"/>
                </a:solidFill>
              </a:defRPr>
            </a:pPr>
            <a:r>
              <a:rPr lang="en-US" dirty="0"/>
              <a:t>Kast</a:t>
            </a:r>
            <a:r>
              <a:rPr lang="en-US" b="0" dirty="0"/>
              <a:t> KA, Le TDV, Stewart LS, et al. Impact of inpatient addiction psychiatry consultation on opioid use disorder outcomes. American Journal on Addictions. Published online 2024. </a:t>
            </a:r>
            <a:endParaRPr lang="en-US" sz="4400" dirty="0"/>
          </a:p>
          <a:p>
            <a:pPr marL="342900" indent="-228600" defTabSz="914377">
              <a:spcBef>
                <a:spcPts val="1600"/>
              </a:spcBef>
              <a:buClr>
                <a:schemeClr val="accent2"/>
              </a:buClr>
              <a:buSzPct val="100000"/>
              <a:buFont typeface="Arial"/>
              <a:buChar char="•"/>
              <a:defRPr sz="1300" b="1">
                <a:solidFill>
                  <a:schemeClr val="accent1"/>
                </a:solidFill>
              </a:defRPr>
            </a:pPr>
            <a:r>
              <a:rPr lang="en-US" dirty="0"/>
              <a:t>Pecoraro</a:t>
            </a:r>
            <a:r>
              <a:rPr lang="en-US" b="0" dirty="0"/>
              <a:t> A, Horton T, Ewen E, et al. Early data from project engage: a program to identify and transition medically hospitalized patients into addictions treatment. Addiction Science &amp; Clinical Practice. 2012;7(1):20. </a:t>
            </a:r>
            <a:endParaRPr lang="en-US" sz="4400" dirty="0"/>
          </a:p>
          <a:p>
            <a:pPr marL="342900" indent="-228600" defTabSz="914377">
              <a:spcBef>
                <a:spcPts val="1600"/>
              </a:spcBef>
              <a:buClr>
                <a:schemeClr val="accent2"/>
              </a:buClr>
              <a:buSzPct val="100000"/>
              <a:buFont typeface="Arial"/>
              <a:buChar char="•"/>
              <a:defRPr sz="1300" b="1">
                <a:solidFill>
                  <a:schemeClr val="accent1"/>
                </a:solidFill>
              </a:defRPr>
            </a:pPr>
            <a:r>
              <a:rPr lang="en-US" dirty="0"/>
              <a:t>Thompson</a:t>
            </a:r>
            <a:r>
              <a:rPr lang="en-US" b="0" dirty="0"/>
              <a:t> HM, Hill K, Jadhav R, Webb TA, Pollack M, Karnik N. The Substance Use Intervention Team: A Preliminary Analysis of a Population-level Strategy to Address the Opioid Crisis at an Academic Health Center. J Addict Med. 2019;13(6):460-463. </a:t>
            </a:r>
            <a:endParaRPr lang="en-US" sz="4400" dirty="0"/>
          </a:p>
          <a:p>
            <a:pPr marL="342900" indent="-228600" defTabSz="914377">
              <a:spcBef>
                <a:spcPts val="1600"/>
              </a:spcBef>
              <a:buClr>
                <a:schemeClr val="accent2"/>
              </a:buClr>
              <a:buSzPct val="100000"/>
              <a:buFont typeface="Arial"/>
              <a:buChar char="•"/>
              <a:defRPr sz="1300" b="1">
                <a:solidFill>
                  <a:schemeClr val="accent1"/>
                </a:solidFill>
              </a:defRPr>
            </a:pPr>
            <a:r>
              <a:rPr lang="en-US" dirty="0"/>
              <a:t>Wakeman</a:t>
            </a:r>
            <a:r>
              <a:rPr lang="en-US" b="0" dirty="0"/>
              <a:t> SE, Kane M, Powell E, Howard S, Shaw C, Regan S. Impact of Inpatient Addiction Consultation on Hospital Readmission. J GEN INTERN MED. 2021;36(7):2161-2163. </a:t>
            </a:r>
            <a:endParaRPr lang="en-US" sz="4400" dirty="0"/>
          </a:p>
          <a:p>
            <a:pPr marL="342900" indent="-228600" defTabSz="914377">
              <a:spcBef>
                <a:spcPts val="1600"/>
              </a:spcBef>
              <a:buClr>
                <a:schemeClr val="accent2"/>
              </a:buClr>
              <a:buSzPct val="100000"/>
              <a:buFont typeface="Arial"/>
              <a:buChar char="•"/>
              <a:defRPr sz="1300" b="1">
                <a:solidFill>
                  <a:schemeClr val="accent1"/>
                </a:solidFill>
              </a:defRPr>
            </a:pPr>
            <a:r>
              <a:rPr lang="en-US" dirty="0"/>
              <a:t>Wei</a:t>
            </a:r>
            <a:r>
              <a:rPr lang="en-US" b="0" dirty="0"/>
              <a:t> J, </a:t>
            </a:r>
            <a:r>
              <a:rPr lang="en-US" b="0" dirty="0" err="1"/>
              <a:t>Defries</a:t>
            </a:r>
            <a:r>
              <a:rPr lang="en-US" b="0" dirty="0"/>
              <a:t> T, Lozada M, Young N, Huen W, </a:t>
            </a:r>
            <a:r>
              <a:rPr lang="en-US" b="0" dirty="0" err="1"/>
              <a:t>Tulsky</a:t>
            </a:r>
            <a:r>
              <a:rPr lang="en-US" b="0" dirty="0"/>
              <a:t> J. An Inpatient Treatment and Discharge Planning Protocol for Alcohol Dependence: Efficacy in Reducing 30-Day Readmissions and Emergency Department Visits. J GEN INTERN MED. 2015;30(3):365-370. </a:t>
            </a:r>
            <a:endParaRPr lang="en-US" dirty="0">
              <a:solidFill>
                <a:schemeClr val="accent4">
                  <a:lumMod val="20000"/>
                  <a:lumOff val="80000"/>
                </a:schemeClr>
              </a:solidFill>
            </a:endParaRPr>
          </a:p>
        </p:txBody>
      </p:sp>
      <p:pic>
        <p:nvPicPr>
          <p:cNvPr id="664" name="Graphic 11" descr="Graphic 11"/>
          <p:cNvPicPr>
            <a:picLocks noChangeAspect="1"/>
          </p:cNvPicPr>
          <p:nvPr/>
        </p:nvPicPr>
        <p:blipFill>
          <a:blip r:embed="rId3"/>
          <a:stretch>
            <a:fillRect/>
          </a:stretch>
        </p:blipFill>
        <p:spPr>
          <a:xfrm>
            <a:off x="607122" y="4761571"/>
            <a:ext cx="1842429" cy="1842429"/>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8" name="Picture 2" descr="Picture 2"/>
          <p:cNvPicPr>
            <a:picLocks noChangeAspect="1"/>
          </p:cNvPicPr>
          <p:nvPr/>
        </p:nvPicPr>
        <p:blipFill>
          <a:blip r:embed="rId3"/>
          <a:stretch>
            <a:fillRect/>
          </a:stretch>
        </p:blipFill>
        <p:spPr>
          <a:xfrm>
            <a:off x="1835666" y="188638"/>
            <a:ext cx="8520670" cy="6120683"/>
          </a:xfrm>
          <a:prstGeom prst="rect">
            <a:avLst/>
          </a:prstGeom>
          <a:ln w="12700">
            <a:miter lim="400000"/>
          </a:ln>
        </p:spPr>
      </p:pic>
      <p:sp>
        <p:nvSpPr>
          <p:cNvPr id="669" name="TextBox 4"/>
          <p:cNvSpPr txBox="1"/>
          <p:nvPr/>
        </p:nvSpPr>
        <p:spPr>
          <a:xfrm>
            <a:off x="2260342" y="6482006"/>
            <a:ext cx="7671315"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spAutoFit/>
          </a:bodyPr>
          <a:lstStyle/>
          <a:p>
            <a:pPr algn="ctr">
              <a:defRPr sz="900">
                <a:solidFill>
                  <a:schemeClr val="accent1"/>
                </a:solidFill>
                <a:latin typeface="Montserrat Light"/>
                <a:ea typeface="Montserrat Light"/>
                <a:cs typeface="Montserrat Light"/>
                <a:sym typeface="Montserrat Light"/>
              </a:defRPr>
            </a:pPr>
            <a:r>
              <a:t>1. Gryczynski J, Nordeck CD, Welsh C, Mitchell SG, O’Grady KE, Schwartz RP. Preventing Hospital Readmission for Patients With Comorbid Substance Use Disorder : A Randomized Trial. Ann Intern Med. 2021;174(7):899-909. doi:</a:t>
            </a:r>
            <a:r>
              <a:rPr u="sng">
                <a:solidFill>
                  <a:srgbClr val="0000FF"/>
                </a:solidFill>
                <a:uFill>
                  <a:solidFill>
                    <a:srgbClr val="0000FF"/>
                  </a:solidFill>
                </a:uFill>
                <a:hlinkClick r:id="rId4"/>
              </a:rPr>
              <a:t>10.7326/M20-5475</a:t>
            </a:r>
          </a:p>
        </p:txBody>
      </p:sp>
      <p:sp>
        <p:nvSpPr>
          <p:cNvPr id="2" name="Rectangle 1">
            <a:extLst>
              <a:ext uri="{FF2B5EF4-FFF2-40B4-BE49-F238E27FC236}">
                <a16:creationId xmlns:a16="http://schemas.microsoft.com/office/drawing/2014/main" id="{922AE371-AF41-9EFF-CC1B-44481BB877FB}"/>
              </a:ext>
            </a:extLst>
          </p:cNvPr>
          <p:cNvSpPr/>
          <p:nvPr/>
        </p:nvSpPr>
        <p:spPr>
          <a:xfrm>
            <a:off x="1835664" y="1698171"/>
            <a:ext cx="8520670" cy="140249"/>
          </a:xfrm>
          <a:prstGeom prst="rect">
            <a:avLst/>
          </a:prstGeom>
          <a:solidFill>
            <a:schemeClr val="accent4">
              <a:lumMod val="20000"/>
              <a:lumOff val="80000"/>
              <a:alpha val="10000"/>
            </a:schemeClr>
          </a:solidFill>
          <a:ln w="25400" cap="flat">
            <a:solidFill>
              <a:schemeClr val="accent4">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2"/>
              </a:solidFill>
              <a:effectLst/>
              <a:uFillTx/>
              <a:latin typeface="+mj-lt"/>
              <a:ea typeface="+mj-ea"/>
              <a:cs typeface="+mj-cs"/>
              <a:sym typeface="Montserrat"/>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 name="Picture 2" descr="Picture 2"/>
          <p:cNvPicPr>
            <a:picLocks noChangeAspect="1"/>
          </p:cNvPicPr>
          <p:nvPr/>
        </p:nvPicPr>
        <p:blipFill>
          <a:blip r:embed="rId3"/>
          <a:stretch>
            <a:fillRect/>
          </a:stretch>
        </p:blipFill>
        <p:spPr>
          <a:xfrm>
            <a:off x="1524000" y="404665"/>
            <a:ext cx="9144000" cy="5556094"/>
          </a:xfrm>
          <a:prstGeom prst="rect">
            <a:avLst/>
          </a:prstGeom>
          <a:ln w="12700">
            <a:miter lim="400000"/>
          </a:ln>
        </p:spPr>
      </p:pic>
      <p:sp>
        <p:nvSpPr>
          <p:cNvPr id="674" name="TextBox 4"/>
          <p:cNvSpPr txBox="1"/>
          <p:nvPr/>
        </p:nvSpPr>
        <p:spPr>
          <a:xfrm>
            <a:off x="2889984" y="6456382"/>
            <a:ext cx="6412031"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spAutoFit/>
          </a:bodyPr>
          <a:lstStyle/>
          <a:p>
            <a:pPr algn="ctr">
              <a:defRPr sz="900">
                <a:solidFill>
                  <a:schemeClr val="accent1"/>
                </a:solidFill>
                <a:latin typeface="Montserrat Light"/>
                <a:ea typeface="Montserrat Light"/>
                <a:cs typeface="Montserrat Light"/>
                <a:sym typeface="Montserrat Light"/>
              </a:defRPr>
            </a:pPr>
            <a:r>
              <a:t>Wakeman SE, Kane M, Powell E, Howard S, Shaw C, Regan S. Impact of Inpatient Addiction Consultation on Hospital Readmission. J GEN INTERN MED. 2021;36(7):2161-2163. doi:</a:t>
            </a:r>
            <a:r>
              <a:rPr u="sng">
                <a:solidFill>
                  <a:srgbClr val="0000FF"/>
                </a:solidFill>
                <a:uFill>
                  <a:solidFill>
                    <a:srgbClr val="0000FF"/>
                  </a:solidFill>
                </a:uFill>
                <a:hlinkClick r:id="rId4"/>
              </a:rPr>
              <a:t>10.1007/s11606-020-05966-0</a:t>
            </a:r>
          </a:p>
        </p:txBody>
      </p:sp>
      <p:sp>
        <p:nvSpPr>
          <p:cNvPr id="2" name="Rectangle 1">
            <a:extLst>
              <a:ext uri="{FF2B5EF4-FFF2-40B4-BE49-F238E27FC236}">
                <a16:creationId xmlns:a16="http://schemas.microsoft.com/office/drawing/2014/main" id="{DDD5E7E0-F301-2D32-B839-DDA459AF27FA}"/>
              </a:ext>
            </a:extLst>
          </p:cNvPr>
          <p:cNvSpPr/>
          <p:nvPr/>
        </p:nvSpPr>
        <p:spPr>
          <a:xfrm>
            <a:off x="1524000" y="3978234"/>
            <a:ext cx="9144000" cy="1175657"/>
          </a:xfrm>
          <a:prstGeom prst="rect">
            <a:avLst/>
          </a:prstGeom>
          <a:solidFill>
            <a:schemeClr val="accent4">
              <a:lumMod val="20000"/>
              <a:lumOff val="80000"/>
              <a:alpha val="10000"/>
            </a:schemeClr>
          </a:solidFill>
          <a:ln w="50800" cap="flat">
            <a:solidFill>
              <a:schemeClr val="accent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2"/>
              </a:solidFill>
              <a:effectLst/>
              <a:uFillTx/>
              <a:latin typeface="+mj-lt"/>
              <a:ea typeface="+mj-ea"/>
              <a:cs typeface="+mj-cs"/>
              <a:sym typeface="Montserrat"/>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Title 2"/>
          <p:cNvSpPr txBox="1">
            <a:spLocks noGrp="1"/>
          </p:cNvSpPr>
          <p:nvPr>
            <p:ph type="title"/>
          </p:nvPr>
        </p:nvSpPr>
        <p:spPr>
          <a:xfrm>
            <a:off x="203200" y="228600"/>
            <a:ext cx="2641600" cy="646395"/>
          </a:xfrm>
        </p:spPr>
        <p:txBody>
          <a:bodyPr/>
          <a:lstStyle/>
          <a:p>
            <a:r>
              <a:rPr lang="en-US"/>
              <a:t>MORTALITY</a:t>
            </a:r>
          </a:p>
        </p:txBody>
      </p:sp>
      <p:sp>
        <p:nvSpPr>
          <p:cNvPr id="5" name="Text Placeholder 4">
            <a:extLst>
              <a:ext uri="{FF2B5EF4-FFF2-40B4-BE49-F238E27FC236}">
                <a16:creationId xmlns:a16="http://schemas.microsoft.com/office/drawing/2014/main" id="{724E08D0-0E21-F3AD-70CB-1AA7106285C4}"/>
              </a:ext>
            </a:extLst>
          </p:cNvPr>
          <p:cNvSpPr>
            <a:spLocks noGrp="1"/>
          </p:cNvSpPr>
          <p:nvPr>
            <p:ph type="body" sz="quarter" idx="21"/>
          </p:nvPr>
        </p:nvSpPr>
        <p:spPr/>
        <p:txBody>
          <a:bodyPr/>
          <a:lstStyle/>
          <a:p>
            <a:r>
              <a:rPr lang="en-US" dirty="0"/>
              <a:t>SIGNIFICANT REDUCTION IN 90-DAY MORTALITY FOR PATIENTS SEEN BY ACS TEAM. (WILSON)</a:t>
            </a:r>
          </a:p>
        </p:txBody>
      </p:sp>
      <p:sp>
        <p:nvSpPr>
          <p:cNvPr id="4" name="Text Placeholder 3">
            <a:extLst>
              <a:ext uri="{FF2B5EF4-FFF2-40B4-BE49-F238E27FC236}">
                <a16:creationId xmlns:a16="http://schemas.microsoft.com/office/drawing/2014/main" id="{C6A11461-CC80-02D7-1713-7E2649234F78}"/>
              </a:ext>
            </a:extLst>
          </p:cNvPr>
          <p:cNvSpPr>
            <a:spLocks noGrp="1"/>
          </p:cNvSpPr>
          <p:nvPr>
            <p:ph type="body" idx="10"/>
          </p:nvPr>
        </p:nvSpPr>
        <p:spPr/>
        <p:txBody>
          <a:bodyPr anchor="ctr"/>
          <a:lstStyle/>
          <a:p>
            <a:pPr marL="342900" indent="-342900" defTabSz="914377">
              <a:lnSpc>
                <a:spcPct val="125000"/>
              </a:lnSpc>
              <a:spcBef>
                <a:spcPts val="1600"/>
              </a:spcBef>
              <a:buClr>
                <a:schemeClr val="accent2"/>
              </a:buClr>
              <a:buSzPct val="100000"/>
              <a:buFont typeface="Arial"/>
              <a:buChar char="•"/>
              <a:defRPr sz="2000" b="1">
                <a:solidFill>
                  <a:schemeClr val="accent1"/>
                </a:solidFill>
              </a:defRPr>
            </a:pPr>
            <a:r>
              <a:rPr lang="en-US" dirty="0"/>
              <a:t>Kimmel</a:t>
            </a:r>
            <a:r>
              <a:rPr lang="en-US" b="0" dirty="0"/>
              <a:t> SD, Walley AY, Li Y, et al. Association of Treatment With Medications for Opioid Use Disorder With Mortality After Hospitalization for Injection Drug Use–Associated Infective Endocarditis. JAMA Network Open. 2020;3(10):e2016228. </a:t>
            </a:r>
            <a:endParaRPr lang="en-US" sz="2800" dirty="0"/>
          </a:p>
          <a:p>
            <a:pPr marL="342900" indent="-342900" defTabSz="914377">
              <a:lnSpc>
                <a:spcPct val="125000"/>
              </a:lnSpc>
              <a:spcBef>
                <a:spcPts val="1600"/>
              </a:spcBef>
              <a:buClr>
                <a:schemeClr val="accent2"/>
              </a:buClr>
              <a:buSzPct val="100000"/>
              <a:buFont typeface="Arial"/>
              <a:buChar char="•"/>
              <a:defRPr sz="2000" b="1">
                <a:solidFill>
                  <a:schemeClr val="accent1"/>
                </a:solidFill>
              </a:defRPr>
            </a:pPr>
            <a:r>
              <a:rPr lang="en-US" dirty="0"/>
              <a:t>Weiner</a:t>
            </a:r>
            <a:r>
              <a:rPr lang="en-US" b="0" dirty="0"/>
              <a:t> SG, Little K, Yoo J, et al. Opioid Overdose After Medication for Opioid Use Disorder Initiation Following Hospitalization or ED Visit. JAMA </a:t>
            </a:r>
            <a:r>
              <a:rPr lang="en-US" b="0" dirty="0" err="1"/>
              <a:t>Netw</a:t>
            </a:r>
            <a:r>
              <a:rPr lang="en-US" b="0" dirty="0"/>
              <a:t> Open. 2024;7(7):e2423954. </a:t>
            </a:r>
            <a:endParaRPr lang="en-US" sz="2800" dirty="0"/>
          </a:p>
          <a:p>
            <a:pPr marL="342900" indent="-342900" defTabSz="914377">
              <a:lnSpc>
                <a:spcPct val="125000"/>
              </a:lnSpc>
              <a:spcBef>
                <a:spcPts val="1600"/>
              </a:spcBef>
              <a:buClr>
                <a:schemeClr val="accent2"/>
              </a:buClr>
              <a:buSzPct val="100000"/>
              <a:buFont typeface="Arial"/>
              <a:buChar char="•"/>
              <a:defRPr sz="2000" b="1">
                <a:solidFill>
                  <a:schemeClr val="accent1"/>
                </a:solidFill>
              </a:defRPr>
            </a:pPr>
            <a:r>
              <a:rPr lang="en-US" dirty="0"/>
              <a:t>Wilson</a:t>
            </a:r>
            <a:r>
              <a:rPr lang="en-US" b="0" dirty="0"/>
              <a:t> JD, Altieri Dunn SC, Roy P, Joseph E, </a:t>
            </a:r>
            <a:r>
              <a:rPr lang="en-US" b="0" dirty="0" err="1"/>
              <a:t>Klipp</a:t>
            </a:r>
            <a:r>
              <a:rPr lang="en-US" b="0" dirty="0"/>
              <a:t> S, </a:t>
            </a:r>
            <a:r>
              <a:rPr lang="en-US" b="0" dirty="0" err="1"/>
              <a:t>Liebschutz</a:t>
            </a:r>
            <a:r>
              <a:rPr lang="en-US" b="0" dirty="0"/>
              <a:t> J. Inpatient Addiction Medicine Consultation Service Impact on Post-discharge Patient Mortality: a Propensity-Matched Analysis. J GEN INTERN MED. 2022;37(10):2521-2525. </a:t>
            </a:r>
            <a:endParaRPr lang="en-US" b="0" u="sng" dirty="0">
              <a:solidFill>
                <a:srgbClr val="0000FF"/>
              </a:solidFill>
              <a:uFill>
                <a:solidFill>
                  <a:srgbClr val="0000FF"/>
                </a:solidFill>
              </a:uFill>
              <a:hlinkClick r:id="rId3"/>
            </a:endParaRPr>
          </a:p>
        </p:txBody>
      </p:sp>
      <p:pic>
        <p:nvPicPr>
          <p:cNvPr id="681" name="Graphic 11" descr="Graphic 11"/>
          <p:cNvPicPr>
            <a:picLocks noChangeAspect="1"/>
          </p:cNvPicPr>
          <p:nvPr/>
        </p:nvPicPr>
        <p:blipFill>
          <a:blip r:embed="rId4"/>
          <a:stretch>
            <a:fillRect/>
          </a:stretch>
        </p:blipFill>
        <p:spPr>
          <a:xfrm>
            <a:off x="685470" y="4916384"/>
            <a:ext cx="1687616" cy="1687616"/>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5" name="Picture 1" descr="Picture 1"/>
          <p:cNvPicPr>
            <a:picLocks noChangeAspect="1"/>
          </p:cNvPicPr>
          <p:nvPr/>
        </p:nvPicPr>
        <p:blipFill>
          <a:blip r:embed="rId3"/>
          <a:stretch>
            <a:fillRect/>
          </a:stretch>
        </p:blipFill>
        <p:spPr>
          <a:xfrm>
            <a:off x="1970819" y="76999"/>
            <a:ext cx="8250364" cy="6462191"/>
          </a:xfrm>
          <a:prstGeom prst="rect">
            <a:avLst/>
          </a:prstGeom>
          <a:ln w="12700">
            <a:miter lim="400000"/>
          </a:ln>
        </p:spPr>
      </p:pic>
      <p:sp>
        <p:nvSpPr>
          <p:cNvPr id="686" name="TextBox 3"/>
          <p:cNvSpPr txBox="1"/>
          <p:nvPr/>
        </p:nvSpPr>
        <p:spPr>
          <a:xfrm>
            <a:off x="2086341" y="6462189"/>
            <a:ext cx="8019316" cy="380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lnSpc>
                <a:spcPct val="107000"/>
              </a:lnSpc>
              <a:spcBef>
                <a:spcPts val="800"/>
              </a:spcBef>
              <a:defRPr sz="900">
                <a:solidFill>
                  <a:schemeClr val="accent1"/>
                </a:solidFill>
                <a:latin typeface="Montserrat Light"/>
                <a:ea typeface="Montserrat Light"/>
                <a:cs typeface="Montserrat Light"/>
                <a:sym typeface="Montserrat Light"/>
              </a:defRPr>
            </a:pPr>
            <a:r>
              <a:t>Wilson JD, Altieri Dunn SC, Roy P, Joseph E, Klipp S, Liebschutz J. Inpatient Addiction Medicine Consultation Service Impact on Post-discharge Patient Mortality: a Propensity-Matched Analysis. J GEN INTERN MED. 2022;37(10):2521-2525. doi:</a:t>
            </a:r>
            <a:r>
              <a:rPr u="sng">
                <a:solidFill>
                  <a:srgbClr val="0000FF"/>
                </a:solidFill>
                <a:uFill>
                  <a:solidFill>
                    <a:srgbClr val="0000FF"/>
                  </a:solidFill>
                </a:uFill>
                <a:hlinkClick r:id="rId4"/>
              </a:rPr>
              <a:t>10.1007/s11606-021-07362-8</a:t>
            </a:r>
          </a:p>
        </p:txBody>
      </p:sp>
      <p:sp>
        <p:nvSpPr>
          <p:cNvPr id="4" name="Rectangle 3">
            <a:extLst>
              <a:ext uri="{FF2B5EF4-FFF2-40B4-BE49-F238E27FC236}">
                <a16:creationId xmlns:a16="http://schemas.microsoft.com/office/drawing/2014/main" id="{A4700C6A-C4DB-9E5C-551E-EF3A1CA29088}"/>
              </a:ext>
            </a:extLst>
          </p:cNvPr>
          <p:cNvSpPr/>
          <p:nvPr/>
        </p:nvSpPr>
        <p:spPr>
          <a:xfrm>
            <a:off x="1835664" y="1009402"/>
            <a:ext cx="8520670" cy="140249"/>
          </a:xfrm>
          <a:prstGeom prst="rect">
            <a:avLst/>
          </a:prstGeom>
          <a:solidFill>
            <a:schemeClr val="accent4">
              <a:lumMod val="20000"/>
              <a:lumOff val="80000"/>
              <a:alpha val="10000"/>
            </a:schemeClr>
          </a:solidFill>
          <a:ln w="25400" cap="flat">
            <a:solidFill>
              <a:schemeClr val="accent4">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2"/>
              </a:solidFill>
              <a:effectLst/>
              <a:uFillTx/>
              <a:latin typeface="+mj-lt"/>
              <a:ea typeface="+mj-ea"/>
              <a:cs typeface="+mj-cs"/>
              <a:sym typeface="Montserrat"/>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Title 1"/>
          <p:cNvSpPr txBox="1">
            <a:spLocks noGrp="1"/>
          </p:cNvSpPr>
          <p:nvPr>
            <p:ph type="title"/>
          </p:nvPr>
        </p:nvSpPr>
        <p:spPr>
          <a:xfrm>
            <a:off x="611622" y="541747"/>
            <a:ext cx="10968757" cy="652055"/>
          </a:xfrm>
          <a:prstGeom prst="rect">
            <a:avLst/>
          </a:prstGeom>
        </p:spPr>
        <p:txBody>
          <a:bodyPr lIns="45699" tIns="45699" rIns="45699" bIns="45699"/>
          <a:lstStyle>
            <a:lvl1pPr>
              <a:defRPr sz="2500"/>
            </a:lvl1pPr>
          </a:lstStyle>
          <a:p>
            <a:r>
              <a:rPr lang="en-US"/>
              <a:t>STRUCTURAL INSTITUTIONAL IMPROVEMENTS</a:t>
            </a:r>
          </a:p>
        </p:txBody>
      </p:sp>
      <p:sp>
        <p:nvSpPr>
          <p:cNvPr id="691" name="Content Placeholder 2"/>
          <p:cNvSpPr txBox="1">
            <a:spLocks noGrp="1"/>
          </p:cNvSpPr>
          <p:nvPr>
            <p:ph type="body" sz="half" idx="1"/>
          </p:nvPr>
        </p:nvSpPr>
        <p:spPr>
          <a:xfrm>
            <a:off x="611619" y="1396999"/>
            <a:ext cx="5108957" cy="5109167"/>
          </a:xfrm>
          <a:prstGeom prst="rect">
            <a:avLst/>
          </a:prstGeom>
        </p:spPr>
        <p:txBody>
          <a:bodyPr>
            <a:normAutofit fontScale="92500" lnSpcReduction="20000"/>
          </a:bodyPr>
          <a:lstStyle/>
          <a:p>
            <a:r>
              <a:rPr lang="en-US" dirty="0"/>
              <a:t>Universal screening protocols</a:t>
            </a:r>
          </a:p>
          <a:p>
            <a:r>
              <a:rPr lang="en-US" dirty="0"/>
              <a:t>COWS/CIWA training</a:t>
            </a:r>
          </a:p>
          <a:p>
            <a:r>
              <a:rPr lang="en-US" dirty="0"/>
              <a:t>Fentanyl testing</a:t>
            </a:r>
          </a:p>
          <a:p>
            <a:r>
              <a:rPr lang="en-US" dirty="0"/>
              <a:t>Harm reduction interventions</a:t>
            </a:r>
          </a:p>
          <a:p>
            <a:r>
              <a:rPr lang="en-US" dirty="0"/>
              <a:t>Order sets for medication initiation</a:t>
            </a:r>
          </a:p>
          <a:p>
            <a:r>
              <a:rPr lang="en-US" dirty="0"/>
              <a:t>Bridge clinics</a:t>
            </a:r>
          </a:p>
          <a:p>
            <a:r>
              <a:rPr lang="en-US" dirty="0"/>
              <a:t>Education/stigma reduction</a:t>
            </a:r>
          </a:p>
        </p:txBody>
      </p:sp>
      <p:pic>
        <p:nvPicPr>
          <p:cNvPr id="692" name="Google Shape;852;g2f39b98c887_0_541" descr="Google Shape;852;g2f39b98c887_0_541"/>
          <p:cNvPicPr>
            <a:picLocks noChangeAspect="1"/>
          </p:cNvPicPr>
          <p:nvPr/>
        </p:nvPicPr>
        <p:blipFill>
          <a:blip r:embed="rId3"/>
          <a:stretch>
            <a:fillRect/>
          </a:stretch>
        </p:blipFill>
        <p:spPr>
          <a:xfrm>
            <a:off x="5846619" y="1965412"/>
            <a:ext cx="5960526" cy="3513232"/>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Google Shape;870;g2f7993e1340_0_17"/>
          <p:cNvSpPr txBox="1">
            <a:spLocks noGrp="1"/>
          </p:cNvSpPr>
          <p:nvPr>
            <p:ph type="title"/>
          </p:nvPr>
        </p:nvSpPr>
        <p:spPr>
          <a:xfrm>
            <a:off x="406398" y="5983006"/>
            <a:ext cx="11269788" cy="646396"/>
          </a:xfrm>
          <a:prstGeom prst="rect">
            <a:avLst/>
          </a:prstGeom>
        </p:spPr>
        <p:txBody>
          <a:bodyPr lIns="45699" tIns="45699" rIns="45699" bIns="45699"/>
          <a:lstStyle>
            <a:lvl1pPr>
              <a:defRPr sz="2200" b="1">
                <a:latin typeface="Montserrat Black"/>
                <a:ea typeface="Montserrat Black"/>
                <a:cs typeface="Montserrat Black"/>
                <a:sym typeface="Montserrat Black"/>
              </a:defRPr>
            </a:lvl1pPr>
          </a:lstStyle>
          <a:p>
            <a:r>
              <a:t>ORDER SETS FOR MOUD/MAUD INITIATION</a:t>
            </a:r>
          </a:p>
        </p:txBody>
      </p:sp>
      <p:sp>
        <p:nvSpPr>
          <p:cNvPr id="697" name="Content Placeholder 5"/>
          <p:cNvSpPr txBox="1">
            <a:spLocks noGrp="1"/>
          </p:cNvSpPr>
          <p:nvPr>
            <p:ph type="body" idx="1"/>
          </p:nvPr>
        </p:nvSpPr>
        <p:spPr>
          <a:xfrm>
            <a:off x="901699" y="601578"/>
            <a:ext cx="10388601" cy="4834021"/>
          </a:xfrm>
          <a:prstGeom prst="rect">
            <a:avLst/>
          </a:prstGeom>
        </p:spPr>
        <p:txBody>
          <a:bodyPr/>
          <a:lstStyle/>
          <a:p>
            <a:pPr marL="0" indent="0">
              <a:buSzTx/>
              <a:buNone/>
              <a:defRPr b="1"/>
            </a:pPr>
            <a:r>
              <a:rPr b="1" spc="100" dirty="0">
                <a:latin typeface="Montserrat Black" pitchFamily="2" charset="77"/>
              </a:rPr>
              <a:t>Low dose induction order sets: </a:t>
            </a:r>
            <a:r>
              <a:rPr b="0" dirty="0"/>
              <a:t>Allow buprenorphine to be started at any point during a hospitalization (by any provider) with low risk for precipitating withdrawal</a:t>
            </a:r>
          </a:p>
        </p:txBody>
      </p:sp>
      <p:pic>
        <p:nvPicPr>
          <p:cNvPr id="698" name="Picture 3" descr="Picture 3"/>
          <p:cNvPicPr>
            <a:picLocks noChangeAspect="1"/>
          </p:cNvPicPr>
          <p:nvPr/>
        </p:nvPicPr>
        <p:blipFill>
          <a:blip r:embed="rId3"/>
          <a:stretch>
            <a:fillRect/>
          </a:stretch>
        </p:blipFill>
        <p:spPr>
          <a:xfrm>
            <a:off x="532333" y="2278183"/>
            <a:ext cx="10921742" cy="315741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Google Shape;346;g2f39b98c887_0_772"/>
          <p:cNvSpPr txBox="1">
            <a:spLocks noGrp="1"/>
          </p:cNvSpPr>
          <p:nvPr>
            <p:ph type="title"/>
          </p:nvPr>
        </p:nvSpPr>
        <p:spPr>
          <a:xfrm>
            <a:off x="9356438" y="228599"/>
            <a:ext cx="2641602" cy="646397"/>
          </a:xfrm>
          <a:prstGeom prst="rect">
            <a:avLst/>
          </a:prstGeom>
        </p:spPr>
        <p:txBody>
          <a:bodyPr lIns="45699" tIns="45699" rIns="45699" bIns="45699"/>
          <a:lstStyle/>
          <a:p>
            <a:r>
              <a:rPr lang="en-US"/>
              <a:t>THE HOSPITAL SETTING</a:t>
            </a:r>
          </a:p>
        </p:txBody>
      </p:sp>
      <p:sp>
        <p:nvSpPr>
          <p:cNvPr id="340" name="Google Shape;347;g2f39b98c887_0_772"/>
          <p:cNvSpPr txBox="1">
            <a:spLocks noGrp="1"/>
          </p:cNvSpPr>
          <p:nvPr>
            <p:ph type="body" sz="quarter" idx="1"/>
          </p:nvPr>
        </p:nvSpPr>
        <p:spPr>
          <a:xfrm>
            <a:off x="9356438" y="1103593"/>
            <a:ext cx="2641602" cy="2133601"/>
          </a:xfrm>
          <a:prstGeom prst="rect">
            <a:avLst/>
          </a:prstGeom>
        </p:spPr>
        <p:txBody>
          <a:bodyPr/>
          <a:lstStyle/>
          <a:p>
            <a:r>
              <a:rPr lang="en-US" dirty="0"/>
              <a:t>UNDER-RECOGNIZED AND UNDER-TREATED</a:t>
            </a:r>
          </a:p>
        </p:txBody>
      </p:sp>
      <p:sp>
        <p:nvSpPr>
          <p:cNvPr id="341" name="Google Shape;350;g2f39b98c887_0_772"/>
          <p:cNvSpPr txBox="1"/>
          <p:nvPr/>
        </p:nvSpPr>
        <p:spPr>
          <a:xfrm>
            <a:off x="9448800" y="5664200"/>
            <a:ext cx="2540000" cy="812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defTabSz="822939">
              <a:lnSpc>
                <a:spcPct val="150000"/>
              </a:lnSpc>
              <a:spcBef>
                <a:spcPts val="900"/>
              </a:spcBef>
              <a:defRPr sz="700">
                <a:solidFill>
                  <a:srgbClr val="FEFFFF"/>
                </a:solidFill>
                <a:latin typeface="Montserrat ExtraLight"/>
                <a:ea typeface="Montserrat ExtraLight"/>
                <a:cs typeface="Montserrat ExtraLight"/>
                <a:sym typeface="Montserrat ExtraLight"/>
              </a:defRPr>
            </a:lvl1pPr>
          </a:lstStyle>
          <a:p>
            <a:r>
              <a:t>Krawczyk N, Rivera BD, Jent V, Keyes KM, Jones CM, Cerdá M. Has the treatment gap for opioid use disorder narrowed in the U.S.?: A yearly assessment from 2010 to 2019". Int J Drug Policy. 2022 Dec;110:103786.</a:t>
            </a:r>
          </a:p>
        </p:txBody>
      </p:sp>
      <p:sp>
        <p:nvSpPr>
          <p:cNvPr id="342" name="Google Shape;348;g2f39b98c887_0_772"/>
          <p:cNvSpPr txBox="1"/>
          <p:nvPr/>
        </p:nvSpPr>
        <p:spPr>
          <a:xfrm>
            <a:off x="452123" y="464128"/>
            <a:ext cx="8036554" cy="623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a:bodyPr>
          <a:lstStyle/>
          <a:p>
            <a:pPr marL="342900" indent="-342900" defTabSz="914377">
              <a:lnSpc>
                <a:spcPct val="125000"/>
              </a:lnSpc>
              <a:spcBef>
                <a:spcPts val="3000"/>
              </a:spcBef>
              <a:buClr>
                <a:schemeClr val="accent2"/>
              </a:buClr>
              <a:buSzPct val="100000"/>
              <a:buFont typeface="Arial"/>
              <a:buChar char="•"/>
              <a:defRPr sz="2400">
                <a:solidFill>
                  <a:schemeClr val="accent1"/>
                </a:solidFill>
              </a:defRPr>
            </a:pPr>
            <a:r>
              <a:rPr dirty="0"/>
              <a:t>Approximately </a:t>
            </a:r>
            <a:r>
              <a:rPr b="1" dirty="0">
                <a:latin typeface="Montserrat Black"/>
                <a:ea typeface="Montserrat Black"/>
                <a:cs typeface="Montserrat Black"/>
                <a:sym typeface="Montserrat Black"/>
              </a:rPr>
              <a:t>87%</a:t>
            </a:r>
            <a:r>
              <a:rPr dirty="0"/>
              <a:t> of all Americans with opioid use disorder (OUD) </a:t>
            </a:r>
            <a:r>
              <a:rPr b="1" dirty="0">
                <a:latin typeface="Montserrat Black"/>
                <a:ea typeface="Montserrat Black"/>
                <a:cs typeface="Montserrat Black"/>
                <a:sym typeface="Montserrat Black"/>
              </a:rPr>
              <a:t>do not receive medication treatment</a:t>
            </a:r>
            <a:r>
              <a:rPr dirty="0"/>
              <a:t> (2019).</a:t>
            </a:r>
          </a:p>
          <a:p>
            <a:pPr marL="342900" indent="-342900" defTabSz="914377">
              <a:lnSpc>
                <a:spcPct val="125000"/>
              </a:lnSpc>
              <a:spcBef>
                <a:spcPts val="3000"/>
              </a:spcBef>
              <a:buClr>
                <a:schemeClr val="accent2"/>
              </a:buClr>
              <a:buSzPct val="100000"/>
              <a:buFont typeface="Arial"/>
              <a:buChar char="•"/>
              <a:defRPr sz="2400">
                <a:solidFill>
                  <a:schemeClr val="accent1"/>
                </a:solidFill>
              </a:defRPr>
            </a:pPr>
            <a:r>
              <a:rPr dirty="0"/>
              <a:t>Study from 2020 at multiple VA hospital systems found </a:t>
            </a:r>
            <a:r>
              <a:rPr b="1" dirty="0">
                <a:latin typeface="Montserrat Black"/>
                <a:ea typeface="Montserrat Black"/>
                <a:cs typeface="Montserrat Black"/>
                <a:sym typeface="Montserrat Black"/>
              </a:rPr>
              <a:t>only 15% of patients with OUD received opiate agonist therapy </a:t>
            </a:r>
            <a:r>
              <a:rPr dirty="0"/>
              <a:t>(OAT: buprenorphine or methadone) while hospitalized. </a:t>
            </a:r>
          </a:p>
          <a:p>
            <a:pPr marL="342900" indent="-342900" defTabSz="914377">
              <a:lnSpc>
                <a:spcPct val="125000"/>
              </a:lnSpc>
              <a:spcBef>
                <a:spcPts val="3000"/>
              </a:spcBef>
              <a:buClr>
                <a:schemeClr val="accent2"/>
              </a:buClr>
              <a:buSzPct val="100000"/>
              <a:buFont typeface="Arial"/>
              <a:buChar char="•"/>
              <a:defRPr sz="2400" b="1">
                <a:solidFill>
                  <a:schemeClr val="accent1"/>
                </a:solidFill>
                <a:latin typeface="Montserrat Black"/>
                <a:ea typeface="Montserrat Black"/>
                <a:cs typeface="Montserrat Black"/>
                <a:sym typeface="Montserrat Black"/>
              </a:defRPr>
            </a:pPr>
            <a:r>
              <a:rPr dirty="0"/>
              <a:t>Only 2% of patients </a:t>
            </a:r>
            <a:r>
              <a:rPr b="0" dirty="0">
                <a:latin typeface="+mj-lt"/>
                <a:ea typeface="+mj-ea"/>
                <a:cs typeface="+mj-cs"/>
                <a:sym typeface="Montserrat"/>
              </a:rPr>
              <a:t>with OUD not already on OAT were started on medication with plans for linkage to care upon discharge</a:t>
            </a:r>
          </a:p>
        </p:txBody>
      </p:sp>
      <p:sp>
        <p:nvSpPr>
          <p:cNvPr id="343" name="Google Shape;349;g2f39b98c887_0_772"/>
          <p:cNvSpPr txBox="1">
            <a:spLocks noGrp="1"/>
          </p:cNvSpPr>
          <p:nvPr>
            <p:ph type="sldNum" sz="quarter" idx="4294967295"/>
          </p:nvPr>
        </p:nvSpPr>
        <p:spPr>
          <a:xfrm>
            <a:off x="11957736" y="6452730"/>
            <a:ext cx="174730" cy="2437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lstStyle/>
          <a:p>
            <a:fld id="{86CB4B4D-7CA3-9044-876B-883B54F8677D}" type="slidenum">
              <a:rPr lang="en-US" smtClean="0"/>
              <a:t>4</a:t>
            </a:fld>
            <a:endParaRPr lang="en-US"/>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Title 2"/>
          <p:cNvSpPr txBox="1">
            <a:spLocks noGrp="1"/>
          </p:cNvSpPr>
          <p:nvPr>
            <p:ph type="title"/>
          </p:nvPr>
        </p:nvSpPr>
        <p:spPr>
          <a:xfrm>
            <a:off x="406397" y="5983287"/>
            <a:ext cx="11336425" cy="646114"/>
          </a:xfrm>
          <a:prstGeom prst="rect">
            <a:avLst/>
          </a:prstGeom>
        </p:spPr>
        <p:txBody>
          <a:bodyPr/>
          <a:lstStyle>
            <a:lvl1pPr>
              <a:defRPr sz="2000" b="1">
                <a:latin typeface="Montserrat Black"/>
                <a:ea typeface="Montserrat Black"/>
                <a:cs typeface="Montserrat Black"/>
                <a:sym typeface="Montserrat Black"/>
              </a:defRPr>
            </a:lvl1pPr>
          </a:lstStyle>
          <a:p>
            <a:r>
              <a:t>ORDER SETS FOR MOUD INITIATION/LINKAGE TO CARE</a:t>
            </a:r>
          </a:p>
        </p:txBody>
      </p:sp>
      <p:pic>
        <p:nvPicPr>
          <p:cNvPr id="703" name="Content Placeholder 7" descr="Content Placeholder 7"/>
          <p:cNvPicPr>
            <a:picLocks noChangeAspect="1"/>
          </p:cNvPicPr>
          <p:nvPr/>
        </p:nvPicPr>
        <p:blipFill>
          <a:blip r:embed="rId3"/>
          <a:stretch>
            <a:fillRect/>
          </a:stretch>
        </p:blipFill>
        <p:spPr>
          <a:xfrm>
            <a:off x="673767" y="436559"/>
            <a:ext cx="4871156" cy="4999041"/>
          </a:xfrm>
          <a:prstGeom prst="rect">
            <a:avLst/>
          </a:prstGeom>
          <a:ln w="12700">
            <a:miter lim="400000"/>
          </a:ln>
        </p:spPr>
      </p:pic>
      <p:pic>
        <p:nvPicPr>
          <p:cNvPr id="704" name="Content Placeholder 5" descr="Content Placeholder 5"/>
          <p:cNvPicPr>
            <a:picLocks noChangeAspect="1"/>
          </p:cNvPicPr>
          <p:nvPr/>
        </p:nvPicPr>
        <p:blipFill>
          <a:blip r:embed="rId4"/>
          <a:stretch>
            <a:fillRect/>
          </a:stretch>
        </p:blipFill>
        <p:spPr>
          <a:xfrm>
            <a:off x="6274720" y="267492"/>
            <a:ext cx="5243513" cy="5337177"/>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Title 7"/>
          <p:cNvSpPr txBox="1">
            <a:spLocks noGrp="1"/>
          </p:cNvSpPr>
          <p:nvPr>
            <p:ph type="title"/>
          </p:nvPr>
        </p:nvSpPr>
        <p:spPr>
          <a:xfrm>
            <a:off x="609600" y="223984"/>
            <a:ext cx="10668000" cy="1336966"/>
          </a:xfrm>
        </p:spPr>
        <p:txBody>
          <a:bodyPr/>
          <a:lstStyle>
            <a:lvl1pPr defTabSz="905233">
              <a:defRPr sz="8700" spc="500"/>
            </a:lvl1pPr>
          </a:lstStyle>
          <a:p>
            <a:r>
              <a:rPr lang="en-US"/>
              <a:t>BREAKOUT </a:t>
            </a:r>
          </a:p>
        </p:txBody>
      </p:sp>
      <p:sp>
        <p:nvSpPr>
          <p:cNvPr id="708" name="Google Shape;507;g279fd06397b_0_3"/>
          <p:cNvSpPr txBox="1">
            <a:spLocks noGrp="1"/>
          </p:cNvSpPr>
          <p:nvPr>
            <p:ph type="body" sz="half" idx="1"/>
          </p:nvPr>
        </p:nvSpPr>
        <p:spPr>
          <a:xfrm>
            <a:off x="609600" y="2001838"/>
            <a:ext cx="11290126" cy="3864572"/>
          </a:xfrm>
        </p:spPr>
        <p:txBody>
          <a:bodyPr lIns="25400" tIns="25400" rIns="25400" bIns="25400">
            <a:normAutofit fontScale="55000" lnSpcReduction="20000"/>
          </a:bodyPr>
          <a:lstStyle/>
          <a:p>
            <a:pPr marL="685800" indent="-685800">
              <a:buFont typeface="Arial" panose="020B0604020202020204" pitchFamily="34" charset="0"/>
              <a:buChar char="•"/>
            </a:pPr>
            <a:r>
              <a:rPr lang="en-US" dirty="0"/>
              <a:t>Outline the composition of your ACS service or describe expanded roles for an existing service.</a:t>
            </a:r>
          </a:p>
          <a:p>
            <a:pPr marL="685800" indent="-685800">
              <a:buFont typeface="Arial" panose="020B0604020202020204" pitchFamily="34" charset="0"/>
              <a:buChar char="•"/>
            </a:pPr>
            <a:r>
              <a:rPr lang="en-US" dirty="0"/>
              <a:t>Describe basic duties for the service (assessment, withdrawal management, medication administration) and how/when the service would be staffed.</a:t>
            </a:r>
          </a:p>
          <a:p>
            <a:pPr marL="685800" indent="-685800">
              <a:buFont typeface="Arial" panose="020B0604020202020204" pitchFamily="34" charset="0"/>
              <a:buChar char="•"/>
            </a:pPr>
            <a:r>
              <a:rPr lang="en-US" dirty="0"/>
              <a:t>List 3 systems-based improvements that might accompany the launch of such a service and potential benefits they might bring to your patients and hospital system.</a:t>
            </a:r>
          </a:p>
        </p:txBody>
      </p:sp>
      <p:sp>
        <p:nvSpPr>
          <p:cNvPr id="709" name="Text Placeholder 8"/>
          <p:cNvSpPr>
            <a:spLocks noGrp="1"/>
          </p:cNvSpPr>
          <p:nvPr>
            <p:ph type="body" sz="quarter" idx="21"/>
          </p:nvPr>
        </p:nvSpPr>
        <p:spPr>
          <a:xfrm>
            <a:off x="609600" y="5155910"/>
            <a:ext cx="10668000" cy="1336966"/>
          </a:xfr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nSpc>
                <a:spcPct val="100000"/>
              </a:lnSpc>
              <a:buSzTx/>
              <a:buNone/>
              <a:defRPr sz="2000" b="1" i="1">
                <a:solidFill>
                  <a:schemeClr val="accent4"/>
                </a:solidFill>
                <a:latin typeface="Montserrat Black"/>
                <a:ea typeface="Montserrat Black"/>
                <a:cs typeface="Montserrat Black"/>
                <a:sym typeface="Montserrat Black"/>
              </a:defRPr>
            </a:lvl1pPr>
          </a:lstStyle>
          <a:p>
            <a:r>
              <a:rPr lang="en-US" dirty="0"/>
              <a:t>10 minutes</a:t>
            </a:r>
          </a:p>
        </p:txBody>
      </p:sp>
      <p:pic>
        <p:nvPicPr>
          <p:cNvPr id="711" name="Graphic 5" descr="Graphic 5"/>
          <p:cNvPicPr>
            <a:picLocks noChangeAspect="1"/>
          </p:cNvPicPr>
          <p:nvPr/>
        </p:nvPicPr>
        <p:blipFill>
          <a:blip r:embed="rId3"/>
          <a:stretch>
            <a:fillRect/>
          </a:stretch>
        </p:blipFill>
        <p:spPr>
          <a:xfrm>
            <a:off x="10220445" y="223838"/>
            <a:ext cx="1361956" cy="1361954"/>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 name="Title 9"/>
          <p:cNvSpPr txBox="1">
            <a:spLocks noGrp="1"/>
          </p:cNvSpPr>
          <p:nvPr>
            <p:ph type="title"/>
          </p:nvPr>
        </p:nvSpPr>
        <p:spPr>
          <a:prstGeom prst="rect">
            <a:avLst/>
          </a:prstGeom>
        </p:spPr>
        <p:txBody>
          <a:bodyPr/>
          <a:lstStyle>
            <a:lvl1pPr>
              <a:defRPr sz="6000"/>
            </a:lvl1pPr>
          </a:lstStyle>
          <a:p>
            <a:r>
              <a:t>PHARMACIST ROLE &amp; 3-DAY METHADONE DISPENSE</a:t>
            </a:r>
          </a:p>
        </p:txBody>
      </p:sp>
      <p:sp>
        <p:nvSpPr>
          <p:cNvPr id="716" name="Google Shape;517;p4"/>
          <p:cNvSpPr txBox="1">
            <a:spLocks noGrp="1"/>
          </p:cNvSpPr>
          <p:nvPr>
            <p:ph type="body" sz="quarter" idx="4294967295"/>
          </p:nvPr>
        </p:nvSpPr>
        <p:spPr>
          <a:xfrm>
            <a:off x="609600" y="5761732"/>
            <a:ext cx="10769600" cy="812802"/>
          </a:xfrm>
          <a:prstGeom prst="rect">
            <a:avLst/>
          </a:prstGeom>
        </p:spPr>
        <p:txBody>
          <a:bodyPr lIns="25400" tIns="25400" rIns="25400" bIns="25400" anchor="ctr"/>
          <a:lstStyle/>
          <a:p>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Google Shape;604;g27f9f20a199_0_1450"/>
          <p:cNvSpPr txBox="1">
            <a:spLocks noGrp="1"/>
          </p:cNvSpPr>
          <p:nvPr>
            <p:ph type="title"/>
          </p:nvPr>
        </p:nvSpPr>
        <p:spPr>
          <a:xfrm>
            <a:off x="611622" y="541747"/>
            <a:ext cx="10968757" cy="652055"/>
          </a:xfrm>
          <a:prstGeom prst="rect">
            <a:avLst/>
          </a:prstGeom>
        </p:spPr>
        <p:txBody>
          <a:bodyPr lIns="25400" tIns="25400" rIns="25400" bIns="25400"/>
          <a:lstStyle/>
          <a:p>
            <a:r>
              <a:t>EVOLUTION OF METHADONE “3-DAY RULE”</a:t>
            </a:r>
          </a:p>
        </p:txBody>
      </p:sp>
      <p:sp>
        <p:nvSpPr>
          <p:cNvPr id="721" name="Google Shape;606;g27f9f20a199_0_1450"/>
          <p:cNvSpPr txBox="1">
            <a:spLocks noGrp="1"/>
          </p:cNvSpPr>
          <p:nvPr>
            <p:ph type="body" idx="1"/>
          </p:nvPr>
        </p:nvSpPr>
        <p:spPr>
          <a:xfrm>
            <a:off x="611621" y="1396999"/>
            <a:ext cx="10972801" cy="5109167"/>
          </a:xfrm>
          <a:prstGeom prst="rect">
            <a:avLst/>
          </a:prstGeom>
        </p:spPr>
        <p:txBody>
          <a:bodyPr lIns="25400" tIns="25400" rIns="25400" bIns="25400"/>
          <a:lstStyle/>
          <a:p>
            <a:pPr>
              <a:lnSpc>
                <a:spcPct val="112500"/>
              </a:lnSpc>
              <a:defRPr sz="2200"/>
            </a:pPr>
            <a:r>
              <a:rPr dirty="0"/>
              <a:t>“Not more than a one day’s medication may be administered to the person or for the person’s use at one time” </a:t>
            </a:r>
            <a:r>
              <a:rPr dirty="0">
                <a:latin typeface="Wingdings"/>
                <a:ea typeface="Wingdings"/>
                <a:cs typeface="Wingdings"/>
                <a:sym typeface="Wingdings"/>
              </a:rPr>
              <a:t> </a:t>
            </a:r>
            <a:r>
              <a:rPr dirty="0"/>
              <a:t>1 day x 3 rule</a:t>
            </a:r>
          </a:p>
          <a:p>
            <a:pPr marL="800089" lvl="1" indent="-342900">
              <a:lnSpc>
                <a:spcPct val="112500"/>
              </a:lnSpc>
              <a:spcBef>
                <a:spcPts val="600"/>
              </a:spcBef>
              <a:defRPr sz="2000"/>
            </a:pPr>
            <a:r>
              <a:rPr dirty="0"/>
              <a:t>Carried out for not more than 3 days</a:t>
            </a:r>
          </a:p>
          <a:p>
            <a:pPr marL="1257277" lvl="2" indent="-342900">
              <a:lnSpc>
                <a:spcPct val="112500"/>
              </a:lnSpc>
              <a:spcBef>
                <a:spcPts val="600"/>
              </a:spcBef>
              <a:defRPr sz="1800"/>
            </a:pPr>
            <a:r>
              <a:rPr dirty="0"/>
              <a:t>Emergency </a:t>
            </a:r>
            <a:r>
              <a:rPr lang="en-US" dirty="0"/>
              <a:t>d</a:t>
            </a:r>
            <a:r>
              <a:rPr dirty="0"/>
              <a:t>epartment </a:t>
            </a:r>
            <a:r>
              <a:rPr lang="en-US" dirty="0"/>
              <a:t>v</a:t>
            </a:r>
            <a:r>
              <a:rPr dirty="0"/>
              <a:t>isits x 3</a:t>
            </a:r>
          </a:p>
          <a:p>
            <a:pPr marL="1257277" lvl="2" indent="-342900">
              <a:lnSpc>
                <a:spcPct val="112500"/>
              </a:lnSpc>
              <a:spcBef>
                <a:spcPts val="600"/>
              </a:spcBef>
              <a:defRPr sz="1800"/>
            </a:pPr>
            <a:r>
              <a:rPr dirty="0"/>
              <a:t>40.4% of planned bridge participants presented for all three doses, 61.9% of whom were new linkages to </a:t>
            </a:r>
            <a:r>
              <a:rPr sz="1800" dirty="0"/>
              <a:t>OTPs</a:t>
            </a:r>
            <a:endParaRPr lang="en-US" dirty="0"/>
          </a:p>
          <a:p>
            <a:pPr>
              <a:lnSpc>
                <a:spcPct val="112500"/>
              </a:lnSpc>
              <a:defRPr sz="2200"/>
            </a:pPr>
            <a:r>
              <a:rPr lang="en-US" dirty="0"/>
              <a:t>3 day dispense with DEA permission (the ACT)</a:t>
            </a:r>
          </a:p>
          <a:p>
            <a:pPr marL="800089" lvl="1" indent="-342900">
              <a:lnSpc>
                <a:spcPct val="112500"/>
              </a:lnSpc>
              <a:spcBef>
                <a:spcPts val="600"/>
              </a:spcBef>
              <a:defRPr sz="2000"/>
            </a:pPr>
            <a:r>
              <a:rPr dirty="0"/>
              <a:t>“Practitioners who wish to dispense the full 3 days-worth of medication to patients at one time can make a request to DEA to receive permission to do so (beginning March 2022)”</a:t>
            </a:r>
          </a:p>
          <a:p>
            <a:pPr marL="1257277" lvl="2" indent="-342900">
              <a:lnSpc>
                <a:spcPct val="112500"/>
              </a:lnSpc>
              <a:spcBef>
                <a:spcPts val="600"/>
              </a:spcBef>
              <a:defRPr sz="1800"/>
            </a:pPr>
            <a:r>
              <a:rPr dirty="0"/>
              <a:t>How and where would you keep this emailed letter?</a:t>
            </a:r>
            <a:endParaRPr lang="en-US" dirty="0"/>
          </a:p>
        </p:txBody>
      </p:sp>
      <p:sp>
        <p:nvSpPr>
          <p:cNvPr id="2" name="Content Placeholder 2">
            <a:extLst>
              <a:ext uri="{FF2B5EF4-FFF2-40B4-BE49-F238E27FC236}">
                <a16:creationId xmlns:a16="http://schemas.microsoft.com/office/drawing/2014/main" id="{F052285D-E4BB-E26E-524F-9912544A2440}"/>
              </a:ext>
            </a:extLst>
          </p:cNvPr>
          <p:cNvSpPr txBox="1"/>
          <p:nvPr/>
        </p:nvSpPr>
        <p:spPr>
          <a:xfrm>
            <a:off x="2225032" y="5826619"/>
            <a:ext cx="7741936" cy="775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algn="ctr" defTabSz="914377">
              <a:lnSpc>
                <a:spcPct val="125000"/>
              </a:lnSpc>
              <a:spcBef>
                <a:spcPts val="1000"/>
              </a:spcBef>
              <a:defRPr sz="900">
                <a:solidFill>
                  <a:srgbClr val="171616"/>
                </a:solidFill>
                <a:latin typeface="Montserrat ExtraLight"/>
                <a:ea typeface="Montserrat ExtraLight"/>
                <a:cs typeface="Montserrat ExtraLight"/>
                <a:sym typeface="Montserrat ExtraLight"/>
              </a:defRPr>
            </a:lvl1pPr>
          </a:lstStyle>
          <a:p>
            <a:r>
              <a:rPr lang="en-US" dirty="0"/>
              <a:t>West J </a:t>
            </a:r>
            <a:r>
              <a:rPr lang="en-US" dirty="0" err="1"/>
              <a:t>Emerg</a:t>
            </a:r>
            <a:r>
              <a:rPr lang="en-US" dirty="0"/>
              <a:t> Med. 2024 Jul 1; 25(4): 477–482</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Google Shape;604;g27f9f20a199_0_1450"/>
          <p:cNvSpPr txBox="1">
            <a:spLocks noGrp="1"/>
          </p:cNvSpPr>
          <p:nvPr>
            <p:ph type="title"/>
          </p:nvPr>
        </p:nvSpPr>
        <p:spPr>
          <a:xfrm>
            <a:off x="611622" y="541747"/>
            <a:ext cx="10968757" cy="652055"/>
          </a:xfrm>
          <a:prstGeom prst="rect">
            <a:avLst/>
          </a:prstGeom>
        </p:spPr>
        <p:txBody>
          <a:bodyPr lIns="25400" tIns="25400" rIns="25400" bIns="25400"/>
          <a:lstStyle/>
          <a:p>
            <a:r>
              <a:t>REGULATION CHANGES: 3-DAY METHADONE</a:t>
            </a:r>
          </a:p>
        </p:txBody>
      </p:sp>
      <p:sp>
        <p:nvSpPr>
          <p:cNvPr id="724" name="Google Shape;606;g27f9f20a199_0_1450"/>
          <p:cNvSpPr txBox="1">
            <a:spLocks noGrp="1"/>
          </p:cNvSpPr>
          <p:nvPr>
            <p:ph type="body" idx="1"/>
          </p:nvPr>
        </p:nvSpPr>
        <p:spPr>
          <a:xfrm>
            <a:off x="611621" y="1396999"/>
            <a:ext cx="10972801" cy="5109167"/>
          </a:xfrm>
          <a:prstGeom prst="rect">
            <a:avLst/>
          </a:prstGeom>
        </p:spPr>
        <p:txBody>
          <a:bodyPr lIns="25400" tIns="25400" rIns="25400" bIns="25400"/>
          <a:lstStyle/>
          <a:p>
            <a:pPr marL="0" indent="0">
              <a:lnSpc>
                <a:spcPct val="112500"/>
              </a:lnSpc>
              <a:buSzTx/>
              <a:buNone/>
              <a:defRPr sz="2200" b="1">
                <a:latin typeface="Montserrat SemiBold"/>
                <a:ea typeface="Montserrat SemiBold"/>
                <a:cs typeface="Montserrat SemiBold"/>
                <a:sym typeface="Montserrat SemiBold"/>
              </a:defRPr>
            </a:pPr>
            <a:r>
              <a:rPr b="1" spc="100" dirty="0">
                <a:latin typeface="Montserrat Black" pitchFamily="2" charset="77"/>
              </a:rPr>
              <a:t>INCREASE ACCESS TO METHADONE</a:t>
            </a:r>
          </a:p>
          <a:p>
            <a:pPr>
              <a:lnSpc>
                <a:spcPct val="112500"/>
              </a:lnSpc>
              <a:defRPr sz="2200"/>
            </a:pPr>
            <a:r>
              <a:rPr dirty="0"/>
              <a:t>DEA update published 08/08/2023 - Provision of the ACT to revise 21 CFR § 1306.07(b)</a:t>
            </a:r>
          </a:p>
          <a:p>
            <a:pPr marL="800089" lvl="1" indent="-342900">
              <a:lnSpc>
                <a:spcPct val="112500"/>
              </a:lnSpc>
              <a:spcBef>
                <a:spcPts val="600"/>
              </a:spcBef>
              <a:defRPr sz="2000"/>
            </a:pPr>
            <a:r>
              <a:rPr dirty="0"/>
              <a:t>“</a:t>
            </a:r>
            <a:r>
              <a:rPr lang="en-US" dirty="0"/>
              <a:t>S</a:t>
            </a:r>
            <a:r>
              <a:rPr dirty="0"/>
              <a:t>o that practitioners are allowed to dispense not more than a three-day supply of narcotics drugs to one person or for one person’s use at one time for the purpose of initiating maintenance treatment or detoxification treatment (or both).”</a:t>
            </a:r>
          </a:p>
          <a:p>
            <a:pPr>
              <a:lnSpc>
                <a:spcPct val="112500"/>
              </a:lnSpc>
              <a:defRPr sz="2200"/>
            </a:pPr>
            <a:r>
              <a:rPr dirty="0"/>
              <a:t>Intended methadone linkage to care</a:t>
            </a:r>
          </a:p>
          <a:p>
            <a:pPr marL="1257277" lvl="2" indent="-342900">
              <a:lnSpc>
                <a:spcPct val="112500"/>
              </a:lnSpc>
              <a:spcBef>
                <a:spcPts val="600"/>
              </a:spcBef>
              <a:defRPr sz="1800"/>
            </a:pPr>
            <a:r>
              <a:rPr lang="en-US" b="1" spc="100" dirty="0">
                <a:solidFill>
                  <a:schemeClr val="accent5"/>
                </a:solidFill>
                <a:latin typeface="Montserrat Black" pitchFamily="2" charset="77"/>
              </a:rPr>
              <a:t>DISPENSE ONLY (NOT PRESCRIBE)</a:t>
            </a:r>
          </a:p>
          <a:p>
            <a:pPr marL="1657316" lvl="3" indent="-285750">
              <a:lnSpc>
                <a:spcPct val="112500"/>
              </a:lnSpc>
              <a:spcBef>
                <a:spcPts val="600"/>
              </a:spcBef>
              <a:defRPr sz="1600"/>
            </a:pPr>
            <a:r>
              <a:rPr dirty="0"/>
              <a:t>Challenging to operationalize</a:t>
            </a:r>
          </a:p>
          <a:p>
            <a:pPr marL="1657316" lvl="3" indent="-285750">
              <a:lnSpc>
                <a:spcPct val="112500"/>
              </a:lnSpc>
              <a:spcBef>
                <a:spcPts val="600"/>
              </a:spcBef>
              <a:defRPr sz="1600"/>
            </a:pPr>
            <a:r>
              <a:rPr dirty="0"/>
              <a:t>Inpatient dispense on discharge</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Google Shape;523;g27f9f20a199_2_75"/>
          <p:cNvSpPr txBox="1">
            <a:spLocks noGrp="1"/>
          </p:cNvSpPr>
          <p:nvPr>
            <p:ph type="title"/>
          </p:nvPr>
        </p:nvSpPr>
        <p:spPr>
          <a:xfrm>
            <a:off x="406398" y="5983287"/>
            <a:ext cx="10381675" cy="646114"/>
          </a:xfrm>
          <a:prstGeom prst="rect">
            <a:avLst/>
          </a:prstGeom>
        </p:spPr>
        <p:txBody>
          <a:bodyPr lIns="45699" tIns="45699" rIns="45699" bIns="45699"/>
          <a:lstStyle/>
          <a:p>
            <a:r>
              <a:t>MOUD PHARMACY OPERATIONALIZATION</a:t>
            </a:r>
          </a:p>
        </p:txBody>
      </p:sp>
      <p:grpSp>
        <p:nvGrpSpPr>
          <p:cNvPr id="741" name="Diagram 18"/>
          <p:cNvGrpSpPr/>
          <p:nvPr/>
        </p:nvGrpSpPr>
        <p:grpSpPr>
          <a:xfrm>
            <a:off x="3178631" y="661834"/>
            <a:ext cx="6095996" cy="4346990"/>
            <a:chOff x="-429920" y="-1"/>
            <a:chExt cx="6095994" cy="4346988"/>
          </a:xfrm>
        </p:grpSpPr>
        <p:sp>
          <p:nvSpPr>
            <p:cNvPr id="729" name="PHARMACY DEPT. BUY IN"/>
            <p:cNvSpPr txBox="1"/>
            <p:nvPr/>
          </p:nvSpPr>
          <p:spPr>
            <a:xfrm>
              <a:off x="3048123" y="209501"/>
              <a:ext cx="1491851" cy="4083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 tIns="10160" rIns="10160" bIns="10160" numCol="1" anchor="ctr">
              <a:spAutoFit/>
            </a:bodyPr>
            <a:lstStyle>
              <a:lvl1pPr algn="ctr" defTabSz="355600">
                <a:lnSpc>
                  <a:spcPct val="90000"/>
                </a:lnSpc>
                <a:spcBef>
                  <a:spcPts val="300"/>
                </a:spcBef>
                <a:defRPr sz="800" b="1">
                  <a:latin typeface="Montserrat SemiBold"/>
                  <a:ea typeface="Montserrat SemiBold"/>
                  <a:cs typeface="Montserrat SemiBold"/>
                  <a:sym typeface="Montserrat SemiBold"/>
                </a:defRPr>
              </a:lvl1pPr>
            </a:lstStyle>
            <a:p>
              <a:r>
                <a:rPr sz="1400" b="0" dirty="0">
                  <a:latin typeface="Montserrat Light" pitchFamily="2" charset="77"/>
                </a:rPr>
                <a:t>PHARMACY DEPT. BUY IN</a:t>
              </a:r>
            </a:p>
          </p:txBody>
        </p:sp>
        <p:sp>
          <p:nvSpPr>
            <p:cNvPr id="730" name="Shape"/>
            <p:cNvSpPr/>
            <p:nvPr/>
          </p:nvSpPr>
          <p:spPr>
            <a:xfrm>
              <a:off x="3883838" y="720907"/>
              <a:ext cx="733399" cy="1000538"/>
            </a:xfrm>
            <a:custGeom>
              <a:avLst/>
              <a:gdLst/>
              <a:ahLst/>
              <a:cxnLst>
                <a:cxn ang="0">
                  <a:pos x="wd2" y="hd2"/>
                </a:cxn>
                <a:cxn ang="5400000">
                  <a:pos x="wd2" y="hd2"/>
                </a:cxn>
                <a:cxn ang="10800000">
                  <a:pos x="wd2" y="hd2"/>
                </a:cxn>
                <a:cxn ang="16200000">
                  <a:pos x="wd2" y="hd2"/>
                </a:cxn>
              </a:cxnLst>
              <a:rect l="0" t="0" r="r" b="b"/>
              <a:pathLst>
                <a:path w="21600" h="21600" extrusionOk="0">
                  <a:moveTo>
                    <a:pt x="3788" y="0"/>
                  </a:moveTo>
                  <a:cubicBezTo>
                    <a:pt x="10453" y="5130"/>
                    <a:pt x="15391" y="11330"/>
                    <a:pt x="18208" y="18106"/>
                  </a:cubicBezTo>
                  <a:lnTo>
                    <a:pt x="21600" y="17535"/>
                  </a:lnTo>
                  <a:lnTo>
                    <a:pt x="16776" y="21600"/>
                  </a:lnTo>
                  <a:lnTo>
                    <a:pt x="9706" y="19539"/>
                  </a:lnTo>
                  <a:lnTo>
                    <a:pt x="13097" y="18968"/>
                  </a:lnTo>
                  <a:cubicBezTo>
                    <a:pt x="10500" y="12861"/>
                    <a:pt x="6018" y="7276"/>
                    <a:pt x="0" y="2644"/>
                  </a:cubicBezTo>
                  <a:close/>
                </a:path>
              </a:pathLst>
            </a:custGeom>
            <a:solidFill>
              <a:schemeClr val="accent2"/>
            </a:solidFill>
            <a:ln w="12700" cap="flat">
              <a:solidFill>
                <a:srgbClr val="FEFFFF"/>
              </a:solidFill>
              <a:prstDash val="solid"/>
              <a:miter lim="8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731" name="FORMULARY MANAGEMENT"/>
            <p:cNvSpPr txBox="1"/>
            <p:nvPr/>
          </p:nvSpPr>
          <p:spPr>
            <a:xfrm>
              <a:off x="4064164" y="1969335"/>
              <a:ext cx="1601910" cy="4083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 tIns="10160" rIns="10160" bIns="10160" numCol="1" anchor="ctr">
              <a:spAutoFit/>
            </a:bodyPr>
            <a:lstStyle>
              <a:lvl1pPr algn="ctr" defTabSz="355600">
                <a:lnSpc>
                  <a:spcPct val="90000"/>
                </a:lnSpc>
                <a:spcBef>
                  <a:spcPts val="300"/>
                </a:spcBef>
                <a:defRPr sz="800" b="1">
                  <a:latin typeface="Montserrat SemiBold"/>
                  <a:ea typeface="Montserrat SemiBold"/>
                  <a:cs typeface="Montserrat SemiBold"/>
                  <a:sym typeface="Montserrat SemiBold"/>
                </a:defRPr>
              </a:lvl1pPr>
            </a:lstStyle>
            <a:p>
              <a:r>
                <a:rPr sz="1400" b="0" dirty="0">
                  <a:latin typeface="Montserrat Light" pitchFamily="2" charset="77"/>
                </a:rPr>
                <a:t>FORMULARY MANAGEMENT</a:t>
              </a:r>
            </a:p>
          </p:txBody>
        </p:sp>
        <p:sp>
          <p:nvSpPr>
            <p:cNvPr id="732" name="Shape"/>
            <p:cNvSpPr/>
            <p:nvPr/>
          </p:nvSpPr>
          <p:spPr>
            <a:xfrm>
              <a:off x="3895504" y="2605642"/>
              <a:ext cx="644472" cy="992090"/>
            </a:xfrm>
            <a:custGeom>
              <a:avLst/>
              <a:gdLst/>
              <a:ahLst/>
              <a:cxnLst>
                <a:cxn ang="0">
                  <a:pos x="wd2" y="hd2"/>
                </a:cxn>
                <a:cxn ang="5400000">
                  <a:pos x="wd2" y="hd2"/>
                </a:cxn>
                <a:cxn ang="10800000">
                  <a:pos x="wd2" y="hd2"/>
                </a:cxn>
                <a:cxn ang="16200000">
                  <a:pos x="wd2" y="hd2"/>
                </a:cxn>
              </a:cxnLst>
              <a:rect l="0" t="0" r="r" b="b"/>
              <a:pathLst>
                <a:path w="21600" h="21600" extrusionOk="0">
                  <a:moveTo>
                    <a:pt x="21600" y="866"/>
                  </a:moveTo>
                  <a:cubicBezTo>
                    <a:pt x="19135" y="7829"/>
                    <a:pt x="14201" y="14322"/>
                    <a:pt x="7189" y="19826"/>
                  </a:cubicBezTo>
                  <a:lnTo>
                    <a:pt x="10056" y="21600"/>
                  </a:lnTo>
                  <a:lnTo>
                    <a:pt x="1764" y="20884"/>
                  </a:lnTo>
                  <a:lnTo>
                    <a:pt x="0" y="15378"/>
                  </a:lnTo>
                  <a:lnTo>
                    <a:pt x="2867" y="17152"/>
                  </a:lnTo>
                  <a:cubicBezTo>
                    <a:pt x="9149" y="12156"/>
                    <a:pt x="13574" y="6287"/>
                    <a:pt x="15799" y="0"/>
                  </a:cubicBezTo>
                  <a:close/>
                </a:path>
              </a:pathLst>
            </a:custGeom>
            <a:solidFill>
              <a:schemeClr val="accent3"/>
            </a:solidFill>
            <a:ln w="12700" cap="flat">
              <a:solidFill>
                <a:srgbClr val="FEFFFF"/>
              </a:solidFill>
              <a:prstDash val="solid"/>
              <a:miter lim="8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733" name="DRUG PROCUREMENT"/>
            <p:cNvSpPr txBox="1"/>
            <p:nvPr/>
          </p:nvSpPr>
          <p:spPr>
            <a:xfrm>
              <a:off x="3048124" y="3729171"/>
              <a:ext cx="1601910" cy="4083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 tIns="10160" rIns="10160" bIns="10160" numCol="1" anchor="ctr">
              <a:spAutoFit/>
            </a:bodyPr>
            <a:lstStyle>
              <a:lvl1pPr algn="ctr" defTabSz="355600">
                <a:lnSpc>
                  <a:spcPct val="90000"/>
                </a:lnSpc>
                <a:spcBef>
                  <a:spcPts val="300"/>
                </a:spcBef>
                <a:defRPr sz="800" b="1">
                  <a:latin typeface="Montserrat SemiBold"/>
                  <a:ea typeface="Montserrat SemiBold"/>
                  <a:cs typeface="Montserrat SemiBold"/>
                  <a:sym typeface="Montserrat SemiBold"/>
                </a:defRPr>
              </a:lvl1pPr>
            </a:lstStyle>
            <a:p>
              <a:r>
                <a:rPr sz="1400" b="0" dirty="0">
                  <a:latin typeface="Montserrat Light" pitchFamily="2" charset="77"/>
                </a:rPr>
                <a:t>DRUG PROCUREMENT</a:t>
              </a:r>
            </a:p>
          </p:txBody>
        </p:sp>
        <p:sp>
          <p:nvSpPr>
            <p:cNvPr id="734" name="Shape"/>
            <p:cNvSpPr/>
            <p:nvPr/>
          </p:nvSpPr>
          <p:spPr>
            <a:xfrm>
              <a:off x="1930853" y="3948695"/>
              <a:ext cx="1137691" cy="398292"/>
            </a:xfrm>
            <a:custGeom>
              <a:avLst/>
              <a:gdLst/>
              <a:ahLst/>
              <a:cxnLst>
                <a:cxn ang="0">
                  <a:pos x="wd2" y="hd2"/>
                </a:cxn>
                <a:cxn ang="5400000">
                  <a:pos x="wd2" y="hd2"/>
                </a:cxn>
                <a:cxn ang="10800000">
                  <a:pos x="wd2" y="hd2"/>
                </a:cxn>
                <a:cxn ang="16200000">
                  <a:pos x="wd2" y="hd2"/>
                </a:cxn>
              </a:cxnLst>
              <a:rect l="0" t="0" r="r" b="b"/>
              <a:pathLst>
                <a:path w="21600" h="21600" extrusionOk="0">
                  <a:moveTo>
                    <a:pt x="21600" y="13511"/>
                  </a:moveTo>
                  <a:cubicBezTo>
                    <a:pt x="15300" y="18677"/>
                    <a:pt x="8652" y="19339"/>
                    <a:pt x="2241" y="15441"/>
                  </a:cubicBezTo>
                  <a:lnTo>
                    <a:pt x="1622" y="21600"/>
                  </a:lnTo>
                  <a:lnTo>
                    <a:pt x="0" y="8882"/>
                  </a:lnTo>
                  <a:lnTo>
                    <a:pt x="3793" y="0"/>
                  </a:lnTo>
                  <a:lnTo>
                    <a:pt x="3174" y="6158"/>
                  </a:lnTo>
                  <a:cubicBezTo>
                    <a:pt x="8974" y="9574"/>
                    <a:pt x="14977" y="8920"/>
                    <a:pt x="20670" y="4253"/>
                  </a:cubicBezTo>
                  <a:close/>
                </a:path>
              </a:pathLst>
            </a:custGeom>
            <a:solidFill>
              <a:schemeClr val="accent4"/>
            </a:solidFill>
            <a:ln w="12700" cap="flat">
              <a:solidFill>
                <a:srgbClr val="FEFFFF"/>
              </a:solidFill>
              <a:prstDash val="solid"/>
              <a:miter lim="8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735" name="INVENTORY &amp; DISTRIBUTION"/>
            <p:cNvSpPr txBox="1"/>
            <p:nvPr/>
          </p:nvSpPr>
          <p:spPr>
            <a:xfrm>
              <a:off x="324861" y="3729170"/>
              <a:ext cx="1601910" cy="4083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 tIns="10160" rIns="10160" bIns="10160" numCol="1" anchor="ctr">
              <a:spAutoFit/>
            </a:bodyPr>
            <a:lstStyle>
              <a:lvl1pPr algn="ctr" defTabSz="355600">
                <a:lnSpc>
                  <a:spcPct val="90000"/>
                </a:lnSpc>
                <a:spcBef>
                  <a:spcPts val="300"/>
                </a:spcBef>
                <a:defRPr sz="800" b="1">
                  <a:latin typeface="Montserrat SemiBold"/>
                  <a:ea typeface="Montserrat SemiBold"/>
                  <a:cs typeface="Montserrat SemiBold"/>
                  <a:sym typeface="Montserrat SemiBold"/>
                </a:defRPr>
              </a:lvl1pPr>
            </a:lstStyle>
            <a:p>
              <a:r>
                <a:rPr sz="1400" b="0" dirty="0">
                  <a:latin typeface="Montserrat Light" pitchFamily="2" charset="77"/>
                </a:rPr>
                <a:t>INVENTORY &amp; DISTRIBUTION</a:t>
              </a:r>
            </a:p>
          </p:txBody>
        </p:sp>
        <p:sp>
          <p:nvSpPr>
            <p:cNvPr id="736" name="Shape"/>
            <p:cNvSpPr/>
            <p:nvPr/>
          </p:nvSpPr>
          <p:spPr>
            <a:xfrm>
              <a:off x="357658" y="2625541"/>
              <a:ext cx="733398" cy="1000538"/>
            </a:xfrm>
            <a:custGeom>
              <a:avLst/>
              <a:gdLst/>
              <a:ahLst/>
              <a:cxnLst>
                <a:cxn ang="0">
                  <a:pos x="wd2" y="hd2"/>
                </a:cxn>
                <a:cxn ang="5400000">
                  <a:pos x="wd2" y="hd2"/>
                </a:cxn>
                <a:cxn ang="10800000">
                  <a:pos x="wd2" y="hd2"/>
                </a:cxn>
                <a:cxn ang="16200000">
                  <a:pos x="wd2" y="hd2"/>
                </a:cxn>
              </a:cxnLst>
              <a:rect l="0" t="0" r="r" b="b"/>
              <a:pathLst>
                <a:path w="21600" h="21600" extrusionOk="0">
                  <a:moveTo>
                    <a:pt x="17812" y="21600"/>
                  </a:moveTo>
                  <a:cubicBezTo>
                    <a:pt x="11147" y="16470"/>
                    <a:pt x="6209" y="10270"/>
                    <a:pt x="3392" y="3494"/>
                  </a:cubicBezTo>
                  <a:lnTo>
                    <a:pt x="0" y="4065"/>
                  </a:lnTo>
                  <a:lnTo>
                    <a:pt x="4824" y="0"/>
                  </a:lnTo>
                  <a:lnTo>
                    <a:pt x="11894" y="2061"/>
                  </a:lnTo>
                  <a:lnTo>
                    <a:pt x="8503" y="2632"/>
                  </a:lnTo>
                  <a:cubicBezTo>
                    <a:pt x="11100" y="8739"/>
                    <a:pt x="15582" y="14324"/>
                    <a:pt x="21600" y="18956"/>
                  </a:cubicBezTo>
                  <a:close/>
                </a:path>
              </a:pathLst>
            </a:custGeom>
            <a:solidFill>
              <a:schemeClr val="accent5"/>
            </a:solidFill>
            <a:ln w="12700" cap="flat">
              <a:solidFill>
                <a:srgbClr val="FEFFFF"/>
              </a:solidFill>
              <a:prstDash val="solid"/>
              <a:miter lim="8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737" name="DISPENSING"/>
            <p:cNvSpPr txBox="1"/>
            <p:nvPr/>
          </p:nvSpPr>
          <p:spPr>
            <a:xfrm>
              <a:off x="-429920" y="2066284"/>
              <a:ext cx="1340652" cy="2144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 tIns="10160" rIns="10160" bIns="10160" numCol="1" anchor="ctr">
              <a:spAutoFit/>
            </a:bodyPr>
            <a:lstStyle>
              <a:lvl1pPr algn="ctr" defTabSz="355600">
                <a:lnSpc>
                  <a:spcPct val="90000"/>
                </a:lnSpc>
                <a:spcBef>
                  <a:spcPts val="300"/>
                </a:spcBef>
                <a:defRPr sz="800" b="1">
                  <a:latin typeface="Montserrat SemiBold"/>
                  <a:ea typeface="Montserrat SemiBold"/>
                  <a:cs typeface="Montserrat SemiBold"/>
                  <a:sym typeface="Montserrat SemiBold"/>
                </a:defRPr>
              </a:lvl1pPr>
            </a:lstStyle>
            <a:p>
              <a:r>
                <a:rPr sz="1400" b="0" dirty="0">
                  <a:latin typeface="Montserrat Light" pitchFamily="2" charset="77"/>
                </a:rPr>
                <a:t>DISPENSING</a:t>
              </a:r>
            </a:p>
          </p:txBody>
        </p:sp>
        <p:sp>
          <p:nvSpPr>
            <p:cNvPr id="738" name="Shape"/>
            <p:cNvSpPr/>
            <p:nvPr/>
          </p:nvSpPr>
          <p:spPr>
            <a:xfrm>
              <a:off x="434919" y="749254"/>
              <a:ext cx="644472" cy="992091"/>
            </a:xfrm>
            <a:custGeom>
              <a:avLst/>
              <a:gdLst/>
              <a:ahLst/>
              <a:cxnLst>
                <a:cxn ang="0">
                  <a:pos x="wd2" y="hd2"/>
                </a:cxn>
                <a:cxn ang="5400000">
                  <a:pos x="wd2" y="hd2"/>
                </a:cxn>
                <a:cxn ang="10800000">
                  <a:pos x="wd2" y="hd2"/>
                </a:cxn>
                <a:cxn ang="16200000">
                  <a:pos x="wd2" y="hd2"/>
                </a:cxn>
              </a:cxnLst>
              <a:rect l="0" t="0" r="r" b="b"/>
              <a:pathLst>
                <a:path w="21600" h="21600" extrusionOk="0">
                  <a:moveTo>
                    <a:pt x="0" y="20733"/>
                  </a:moveTo>
                  <a:cubicBezTo>
                    <a:pt x="2465" y="13771"/>
                    <a:pt x="7399" y="7278"/>
                    <a:pt x="14411" y="1774"/>
                  </a:cubicBezTo>
                  <a:lnTo>
                    <a:pt x="11544" y="0"/>
                  </a:lnTo>
                  <a:lnTo>
                    <a:pt x="19836" y="716"/>
                  </a:lnTo>
                  <a:lnTo>
                    <a:pt x="21600" y="6222"/>
                  </a:lnTo>
                  <a:lnTo>
                    <a:pt x="18733" y="4448"/>
                  </a:lnTo>
                  <a:cubicBezTo>
                    <a:pt x="12451" y="9444"/>
                    <a:pt x="8026" y="15313"/>
                    <a:pt x="5801" y="21600"/>
                  </a:cubicBezTo>
                  <a:close/>
                </a:path>
              </a:pathLst>
            </a:custGeom>
            <a:solidFill>
              <a:schemeClr val="accent1"/>
            </a:solidFill>
            <a:ln w="12700" cap="flat">
              <a:solidFill>
                <a:srgbClr val="FEFFFF"/>
              </a:solidFill>
              <a:prstDash val="solid"/>
              <a:miter lim="8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739" name="DISCHARGE"/>
            <p:cNvSpPr txBox="1"/>
            <p:nvPr/>
          </p:nvSpPr>
          <p:spPr>
            <a:xfrm>
              <a:off x="459423" y="325190"/>
              <a:ext cx="1467350" cy="2145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 tIns="10160" rIns="10160" bIns="10160" numCol="1" anchor="ctr">
              <a:spAutoFit/>
            </a:bodyPr>
            <a:lstStyle>
              <a:lvl1pPr algn="ctr" defTabSz="355600">
                <a:lnSpc>
                  <a:spcPct val="90000"/>
                </a:lnSpc>
                <a:spcBef>
                  <a:spcPts val="300"/>
                </a:spcBef>
                <a:defRPr sz="800" b="1">
                  <a:latin typeface="Montserrat SemiBold"/>
                  <a:ea typeface="Montserrat SemiBold"/>
                  <a:cs typeface="Montserrat SemiBold"/>
                  <a:sym typeface="Montserrat SemiBold"/>
                </a:defRPr>
              </a:lvl1pPr>
            </a:lstStyle>
            <a:p>
              <a:r>
                <a:rPr sz="1400" b="0" dirty="0">
                  <a:latin typeface="Montserrat Light" pitchFamily="2" charset="77"/>
                </a:rPr>
                <a:t>DISCHARGE</a:t>
              </a:r>
            </a:p>
          </p:txBody>
        </p:sp>
        <p:sp>
          <p:nvSpPr>
            <p:cNvPr id="740" name="Shape"/>
            <p:cNvSpPr/>
            <p:nvPr/>
          </p:nvSpPr>
          <p:spPr>
            <a:xfrm>
              <a:off x="1906351" y="-1"/>
              <a:ext cx="1137691" cy="398292"/>
            </a:xfrm>
            <a:custGeom>
              <a:avLst/>
              <a:gdLst/>
              <a:ahLst/>
              <a:cxnLst>
                <a:cxn ang="0">
                  <a:pos x="wd2" y="hd2"/>
                </a:cxn>
                <a:cxn ang="5400000">
                  <a:pos x="wd2" y="hd2"/>
                </a:cxn>
                <a:cxn ang="10800000">
                  <a:pos x="wd2" y="hd2"/>
                </a:cxn>
                <a:cxn ang="16200000">
                  <a:pos x="wd2" y="hd2"/>
                </a:cxn>
              </a:cxnLst>
              <a:rect l="0" t="0" r="r" b="b"/>
              <a:pathLst>
                <a:path w="21600" h="21600" extrusionOk="0">
                  <a:moveTo>
                    <a:pt x="0" y="8089"/>
                  </a:moveTo>
                  <a:cubicBezTo>
                    <a:pt x="6300" y="2923"/>
                    <a:pt x="12948" y="2261"/>
                    <a:pt x="19359" y="6159"/>
                  </a:cubicBezTo>
                  <a:lnTo>
                    <a:pt x="19978" y="0"/>
                  </a:lnTo>
                  <a:lnTo>
                    <a:pt x="21600" y="12718"/>
                  </a:lnTo>
                  <a:lnTo>
                    <a:pt x="17807" y="21600"/>
                  </a:lnTo>
                  <a:lnTo>
                    <a:pt x="18426" y="15442"/>
                  </a:lnTo>
                  <a:cubicBezTo>
                    <a:pt x="12626" y="12026"/>
                    <a:pt x="6623" y="12680"/>
                    <a:pt x="930" y="17347"/>
                  </a:cubicBezTo>
                  <a:close/>
                </a:path>
              </a:pathLst>
            </a:custGeom>
            <a:solidFill>
              <a:schemeClr val="accent2"/>
            </a:solidFill>
            <a:ln w="12700" cap="flat">
              <a:solidFill>
                <a:srgbClr val="FEFFFF"/>
              </a:solidFill>
              <a:prstDash val="solid"/>
              <a:miter lim="8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gr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Google Shape;547;g2ee2e92c638_0_8"/>
          <p:cNvSpPr txBox="1">
            <a:spLocks noGrp="1"/>
          </p:cNvSpPr>
          <p:nvPr>
            <p:ph type="title"/>
          </p:nvPr>
        </p:nvSpPr>
        <p:spPr>
          <a:xfrm>
            <a:off x="406400" y="5983006"/>
            <a:ext cx="8128000" cy="646396"/>
          </a:xfrm>
          <a:prstGeom prst="rect">
            <a:avLst/>
          </a:prstGeom>
        </p:spPr>
        <p:txBody>
          <a:bodyPr lIns="25400" tIns="25400" rIns="25400" bIns="25400"/>
          <a:lstStyle/>
          <a:p>
            <a:r>
              <a:t>UCHICAGO OUD TIMELINE</a:t>
            </a:r>
          </a:p>
        </p:txBody>
      </p:sp>
      <p:sp>
        <p:nvSpPr>
          <p:cNvPr id="746" name="Google Shape;549;g2ee2e92c638_0_8"/>
          <p:cNvSpPr txBox="1">
            <a:spLocks noGrp="1"/>
          </p:cNvSpPr>
          <p:nvPr>
            <p:ph type="body" sz="quarter" idx="1"/>
          </p:nvPr>
        </p:nvSpPr>
        <p:spPr>
          <a:xfrm>
            <a:off x="9245600" y="5983004"/>
            <a:ext cx="2540000" cy="646397"/>
          </a:xfrm>
          <a:prstGeom prst="rect">
            <a:avLst/>
          </a:prstGeom>
        </p:spPr>
        <p:txBody>
          <a:bodyPr lIns="25400" tIns="25400" rIns="25400" bIns="25400" anchor="t"/>
          <a:lstStyle>
            <a:lvl1pPr marL="609600" indent="-609600">
              <a:lnSpc>
                <a:spcPct val="100000"/>
              </a:lnSpc>
              <a:spcBef>
                <a:spcPts val="600"/>
              </a:spcBef>
              <a:defRPr sz="2300"/>
            </a:lvl1pPr>
          </a:lstStyle>
          <a:p>
            <a:r>
              <a:t> </a:t>
            </a:r>
          </a:p>
        </p:txBody>
      </p:sp>
      <p:grpSp>
        <p:nvGrpSpPr>
          <p:cNvPr id="760" name="Diagram 8"/>
          <p:cNvGrpSpPr/>
          <p:nvPr/>
        </p:nvGrpSpPr>
        <p:grpSpPr>
          <a:xfrm>
            <a:off x="646271" y="628009"/>
            <a:ext cx="10899457" cy="4678485"/>
            <a:chOff x="-214981" y="-193485"/>
            <a:chExt cx="10899456" cy="4678484"/>
          </a:xfrm>
        </p:grpSpPr>
        <p:sp>
          <p:nvSpPr>
            <p:cNvPr id="747" name="Shape"/>
            <p:cNvSpPr/>
            <p:nvPr/>
          </p:nvSpPr>
          <p:spPr>
            <a:xfrm>
              <a:off x="0" y="2005508"/>
              <a:ext cx="10684475" cy="141827"/>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457" y="5400"/>
                  </a:lnTo>
                  <a:lnTo>
                    <a:pt x="21457" y="0"/>
                  </a:lnTo>
                  <a:lnTo>
                    <a:pt x="21600" y="10800"/>
                  </a:lnTo>
                  <a:lnTo>
                    <a:pt x="21457" y="21600"/>
                  </a:lnTo>
                  <a:lnTo>
                    <a:pt x="21457" y="16200"/>
                  </a:lnTo>
                  <a:lnTo>
                    <a:pt x="0" y="16200"/>
                  </a:lnTo>
                  <a:lnTo>
                    <a:pt x="72" y="10800"/>
                  </a:lnTo>
                  <a:close/>
                </a:path>
              </a:pathLst>
            </a:custGeom>
            <a:solidFill>
              <a:srgbClr val="CDD0D0"/>
            </a:solidFill>
            <a:ln w="12700" cap="flat">
              <a:noFill/>
              <a:miter lim="4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748" name="2018…"/>
            <p:cNvSpPr txBox="1"/>
            <p:nvPr/>
          </p:nvSpPr>
          <p:spPr>
            <a:xfrm>
              <a:off x="-214981" y="758762"/>
              <a:ext cx="1815772" cy="11777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9136" tIns="199136" rIns="199136" bIns="199136" numCol="1" anchor="b">
              <a:spAutoFit/>
            </a:bodyPr>
            <a:lstStyle>
              <a:lvl1pPr algn="ctr" defTabSz="1244600">
                <a:lnSpc>
                  <a:spcPct val="90000"/>
                </a:lnSpc>
                <a:spcBef>
                  <a:spcPts val="1100"/>
                </a:spcBef>
                <a:defRPr sz="2800" b="1">
                  <a:latin typeface="Avenir Next LT Pro"/>
                  <a:ea typeface="Avenir Next LT Pro"/>
                  <a:cs typeface="Avenir Next LT Pro"/>
                  <a:sym typeface="Avenir Next LT Pro"/>
                </a:defRPr>
              </a:lvl1pPr>
              <a:lvl2pPr algn="ctr" defTabSz="444500">
                <a:lnSpc>
                  <a:spcPct val="90000"/>
                </a:lnSpc>
                <a:defRPr sz="1000">
                  <a:latin typeface="Avenir Next LT Pro"/>
                  <a:ea typeface="Avenir Next LT Pro"/>
                  <a:cs typeface="Avenir Next LT Pro"/>
                  <a:sym typeface="Avenir Next LT Pro"/>
                </a:defRPr>
              </a:lvl2pPr>
            </a:lstStyle>
            <a:p>
              <a:r>
                <a:rPr dirty="0">
                  <a:latin typeface="Montserrat" pitchFamily="2" charset="77"/>
                </a:rPr>
                <a:t>2018</a:t>
              </a:r>
            </a:p>
            <a:p>
              <a:pPr lvl="1"/>
              <a:r>
                <a:rPr sz="1400" dirty="0">
                  <a:latin typeface="Montserrat" pitchFamily="2" charset="77"/>
                </a:rPr>
                <a:t>OUD consult service initiated</a:t>
              </a:r>
            </a:p>
          </p:txBody>
        </p:sp>
        <p:sp>
          <p:nvSpPr>
            <p:cNvPr id="749" name="Circle"/>
            <p:cNvSpPr/>
            <p:nvPr/>
          </p:nvSpPr>
          <p:spPr>
            <a:xfrm>
              <a:off x="587498" y="1971015"/>
              <a:ext cx="210815" cy="210815"/>
            </a:xfrm>
            <a:prstGeom prst="ellipse">
              <a:avLst/>
            </a:prstGeom>
            <a:solidFill>
              <a:schemeClr val="accent2"/>
            </a:solidFill>
            <a:ln w="12700" cap="flat">
              <a:solidFill>
                <a:srgbClr val="FEFFFF"/>
              </a:solidFill>
              <a:prstDash val="solid"/>
              <a:miter lim="8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750" name="2019…"/>
            <p:cNvSpPr txBox="1"/>
            <p:nvPr/>
          </p:nvSpPr>
          <p:spPr>
            <a:xfrm>
              <a:off x="1078857" y="2337745"/>
              <a:ext cx="1901386" cy="15655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9136" tIns="199136" rIns="199136" bIns="199136" numCol="1" anchor="t">
              <a:spAutoFit/>
            </a:bodyPr>
            <a:lstStyle>
              <a:lvl1pPr algn="ctr" defTabSz="1244600">
                <a:lnSpc>
                  <a:spcPct val="90000"/>
                </a:lnSpc>
                <a:spcBef>
                  <a:spcPts val="1100"/>
                </a:spcBef>
                <a:defRPr sz="2800" b="1">
                  <a:solidFill>
                    <a:schemeClr val="accent3"/>
                  </a:solidFill>
                  <a:latin typeface="Avenir Next LT Pro"/>
                  <a:ea typeface="Avenir Next LT Pro"/>
                  <a:cs typeface="Avenir Next LT Pro"/>
                  <a:sym typeface="Avenir Next LT Pro"/>
                </a:defRPr>
              </a:lvl1pPr>
              <a:lvl2pPr algn="ctr" defTabSz="800100">
                <a:lnSpc>
                  <a:spcPct val="90000"/>
                </a:lnSpc>
                <a:defRPr sz="1000"/>
              </a:lvl2pPr>
            </a:lstStyle>
            <a:p>
              <a:r>
                <a:rPr dirty="0">
                  <a:latin typeface="+mj-ea"/>
                  <a:ea typeface="+mj-ea"/>
                </a:rPr>
                <a:t>2019</a:t>
              </a:r>
            </a:p>
            <a:p>
              <a:pPr lvl="1"/>
              <a:r>
                <a:rPr sz="1400" dirty="0">
                  <a:latin typeface="+mj-ea"/>
                </a:rPr>
                <a:t>Buprenorphine/naloxone indication expansion</a:t>
              </a:r>
            </a:p>
          </p:txBody>
        </p:sp>
        <p:sp>
          <p:nvSpPr>
            <p:cNvPr id="751" name="Circle"/>
            <p:cNvSpPr/>
            <p:nvPr/>
          </p:nvSpPr>
          <p:spPr>
            <a:xfrm>
              <a:off x="2029550" y="1971015"/>
              <a:ext cx="210815" cy="210815"/>
            </a:xfrm>
            <a:prstGeom prst="ellipse">
              <a:avLst/>
            </a:prstGeom>
            <a:solidFill>
              <a:schemeClr val="accent3"/>
            </a:solidFill>
            <a:ln w="12700" cap="flat">
              <a:solidFill>
                <a:srgbClr val="FEFFFF"/>
              </a:solidFill>
              <a:prstDash val="solid"/>
              <a:miter lim="8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752" name="2020…"/>
            <p:cNvSpPr txBox="1"/>
            <p:nvPr/>
          </p:nvSpPr>
          <p:spPr>
            <a:xfrm>
              <a:off x="2686091" y="-193485"/>
              <a:ext cx="2290604" cy="21472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9136" tIns="199136" rIns="199136" bIns="199136" numCol="1" anchor="b">
              <a:spAutoFit/>
            </a:bodyPr>
            <a:lstStyle/>
            <a:p>
              <a:pPr algn="ctr" defTabSz="1244600">
                <a:lnSpc>
                  <a:spcPct val="90000"/>
                </a:lnSpc>
                <a:spcBef>
                  <a:spcPts val="1100"/>
                </a:spcBef>
                <a:defRPr sz="2800" b="1">
                  <a:solidFill>
                    <a:schemeClr val="accent4"/>
                  </a:solidFill>
                  <a:latin typeface="Avenir Next LT Pro"/>
                  <a:ea typeface="Avenir Next LT Pro"/>
                  <a:cs typeface="Avenir Next LT Pro"/>
                  <a:sym typeface="Avenir Next LT Pro"/>
                </a:defRPr>
              </a:pPr>
              <a:r>
                <a:rPr dirty="0">
                  <a:latin typeface="+mj-ea"/>
                </a:rPr>
                <a:t>2020</a:t>
              </a:r>
            </a:p>
            <a:p>
              <a:pPr lvl="1" algn="ctr" defTabSz="800100">
                <a:lnSpc>
                  <a:spcPct val="90000"/>
                </a:lnSpc>
                <a:defRPr sz="1000"/>
              </a:pPr>
              <a:r>
                <a:rPr sz="1400" dirty="0">
                  <a:latin typeface="+mj-ea"/>
                </a:rPr>
                <a:t>Naloxone best practice alert  (BPA)</a:t>
              </a:r>
            </a:p>
            <a:p>
              <a:pPr lvl="1" algn="ctr" defTabSz="800100">
                <a:lnSpc>
                  <a:spcPct val="90000"/>
                </a:lnSpc>
                <a:defRPr sz="1000"/>
              </a:pPr>
              <a:endParaRPr sz="1400" dirty="0">
                <a:latin typeface="+mj-ea"/>
              </a:endParaRPr>
            </a:p>
            <a:p>
              <a:pPr lvl="1" algn="ctr" defTabSz="800100">
                <a:lnSpc>
                  <a:spcPct val="90000"/>
                </a:lnSpc>
                <a:defRPr sz="1000"/>
              </a:pPr>
              <a:r>
                <a:rPr sz="1400" dirty="0">
                  <a:latin typeface="+mj-ea"/>
                </a:rPr>
                <a:t>Methadone expanded to for maintenance and detoxification</a:t>
              </a:r>
            </a:p>
          </p:txBody>
        </p:sp>
        <p:sp>
          <p:nvSpPr>
            <p:cNvPr id="753" name="Circle"/>
            <p:cNvSpPr/>
            <p:nvPr/>
          </p:nvSpPr>
          <p:spPr>
            <a:xfrm>
              <a:off x="3725986" y="1971015"/>
              <a:ext cx="210815" cy="210815"/>
            </a:xfrm>
            <a:prstGeom prst="ellipse">
              <a:avLst/>
            </a:prstGeom>
            <a:solidFill>
              <a:schemeClr val="accent4"/>
            </a:solidFill>
            <a:ln w="12700" cap="flat">
              <a:solidFill>
                <a:srgbClr val="FEFFFF"/>
              </a:solidFill>
              <a:prstDash val="solid"/>
              <a:miter lim="8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754" name="2021…"/>
            <p:cNvSpPr txBox="1"/>
            <p:nvPr/>
          </p:nvSpPr>
          <p:spPr>
            <a:xfrm>
              <a:off x="4657643" y="2337745"/>
              <a:ext cx="1901385" cy="11777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9136" tIns="199136" rIns="199136" bIns="199136" numCol="1" anchor="t">
              <a:spAutoFit/>
            </a:bodyPr>
            <a:lstStyle>
              <a:lvl1pPr algn="ctr" defTabSz="1244600">
                <a:lnSpc>
                  <a:spcPct val="90000"/>
                </a:lnSpc>
                <a:spcBef>
                  <a:spcPts val="1100"/>
                </a:spcBef>
                <a:defRPr sz="2800" b="1">
                  <a:solidFill>
                    <a:schemeClr val="accent5"/>
                  </a:solidFill>
                  <a:latin typeface="Avenir Next LT Pro"/>
                  <a:ea typeface="Avenir Next LT Pro"/>
                  <a:cs typeface="Avenir Next LT Pro"/>
                  <a:sym typeface="Avenir Next LT Pro"/>
                </a:defRPr>
              </a:lvl1pPr>
              <a:lvl2pPr algn="ctr" defTabSz="800100">
                <a:lnSpc>
                  <a:spcPct val="90000"/>
                </a:lnSpc>
                <a:defRPr sz="1000"/>
              </a:lvl2pPr>
            </a:lstStyle>
            <a:p>
              <a:r>
                <a:rPr dirty="0">
                  <a:latin typeface="+mj-ea"/>
                  <a:ea typeface="+mj-ea"/>
                </a:rPr>
                <a:t>2021</a:t>
              </a:r>
            </a:p>
            <a:p>
              <a:pPr lvl="1"/>
              <a:r>
                <a:rPr sz="1400" dirty="0">
                  <a:latin typeface="+mj-ea"/>
                </a:rPr>
                <a:t>Agile MD OUD Pathway</a:t>
              </a:r>
            </a:p>
          </p:txBody>
        </p:sp>
        <p:sp>
          <p:nvSpPr>
            <p:cNvPr id="755" name="Circle"/>
            <p:cNvSpPr/>
            <p:nvPr/>
          </p:nvSpPr>
          <p:spPr>
            <a:xfrm>
              <a:off x="5422423" y="1971015"/>
              <a:ext cx="210815" cy="210815"/>
            </a:xfrm>
            <a:prstGeom prst="ellipse">
              <a:avLst/>
            </a:prstGeom>
            <a:solidFill>
              <a:schemeClr val="accent5"/>
            </a:solidFill>
            <a:ln w="12700" cap="flat">
              <a:solidFill>
                <a:srgbClr val="FEFFFF"/>
              </a:solidFill>
              <a:prstDash val="solid"/>
              <a:miter lim="8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756" name="2022…"/>
            <p:cNvSpPr txBox="1"/>
            <p:nvPr/>
          </p:nvSpPr>
          <p:spPr>
            <a:xfrm>
              <a:off x="6283189" y="564862"/>
              <a:ext cx="1884571" cy="13716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9136" tIns="199136" rIns="199136" bIns="199136" numCol="1" anchor="b">
              <a:spAutoFit/>
            </a:bodyPr>
            <a:lstStyle>
              <a:lvl1pPr algn="ctr" defTabSz="1244600">
                <a:lnSpc>
                  <a:spcPct val="90000"/>
                </a:lnSpc>
                <a:spcBef>
                  <a:spcPts val="1100"/>
                </a:spcBef>
                <a:defRPr sz="2800" b="1">
                  <a:solidFill>
                    <a:schemeClr val="accent1"/>
                  </a:solidFill>
                  <a:latin typeface="Avenir Next LT Pro"/>
                  <a:ea typeface="Avenir Next LT Pro"/>
                  <a:cs typeface="Avenir Next LT Pro"/>
                  <a:sym typeface="Avenir Next LT Pro"/>
                </a:defRPr>
              </a:lvl1pPr>
              <a:lvl2pPr algn="ctr" defTabSz="800100">
                <a:lnSpc>
                  <a:spcPct val="90000"/>
                </a:lnSpc>
                <a:defRPr sz="1000"/>
              </a:lvl2pPr>
            </a:lstStyle>
            <a:p>
              <a:r>
                <a:rPr dirty="0">
                  <a:latin typeface="+mj-ea"/>
                  <a:ea typeface="+mj-ea"/>
                </a:rPr>
                <a:t>2022</a:t>
              </a:r>
            </a:p>
            <a:p>
              <a:pPr lvl="1"/>
              <a:r>
                <a:rPr sz="1400" dirty="0">
                  <a:latin typeface="+mj-ea"/>
                </a:rPr>
                <a:t>Buprenorphine induction order panels created</a:t>
              </a:r>
            </a:p>
          </p:txBody>
        </p:sp>
        <p:sp>
          <p:nvSpPr>
            <p:cNvPr id="757" name="Circle"/>
            <p:cNvSpPr/>
            <p:nvPr/>
          </p:nvSpPr>
          <p:spPr>
            <a:xfrm>
              <a:off x="7120068" y="1971015"/>
              <a:ext cx="210815" cy="210815"/>
            </a:xfrm>
            <a:prstGeom prst="ellipse">
              <a:avLst/>
            </a:prstGeom>
            <a:solidFill>
              <a:schemeClr val="accent1"/>
            </a:solidFill>
            <a:ln w="12700" cap="flat">
              <a:solidFill>
                <a:srgbClr val="FEFFFF"/>
              </a:solidFill>
              <a:prstDash val="solid"/>
              <a:miter lim="8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sp>
          <p:nvSpPr>
            <p:cNvPr id="758" name="2024…"/>
            <p:cNvSpPr txBox="1"/>
            <p:nvPr/>
          </p:nvSpPr>
          <p:spPr>
            <a:xfrm>
              <a:off x="7783656" y="2337745"/>
              <a:ext cx="2278928" cy="21472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9136" tIns="199136" rIns="199136" bIns="199136" numCol="1" anchor="t">
              <a:spAutoFit/>
            </a:bodyPr>
            <a:lstStyle/>
            <a:p>
              <a:pPr algn="ctr" defTabSz="1244600">
                <a:lnSpc>
                  <a:spcPct val="90000"/>
                </a:lnSpc>
                <a:spcBef>
                  <a:spcPts val="1100"/>
                </a:spcBef>
                <a:defRPr sz="2800" b="1">
                  <a:latin typeface="Avenir Next LT Pro"/>
                  <a:ea typeface="Avenir Next LT Pro"/>
                  <a:cs typeface="Avenir Next LT Pro"/>
                  <a:sym typeface="Avenir Next LT Pro"/>
                </a:defRPr>
              </a:pPr>
              <a:r>
                <a:rPr dirty="0">
                  <a:latin typeface="+mj-ea"/>
                </a:rPr>
                <a:t>2024</a:t>
              </a:r>
            </a:p>
            <a:p>
              <a:pPr lvl="1" algn="ctr" defTabSz="800100">
                <a:lnSpc>
                  <a:spcPct val="90000"/>
                </a:lnSpc>
                <a:defRPr sz="1000"/>
              </a:pPr>
              <a:r>
                <a:rPr sz="1400" dirty="0">
                  <a:latin typeface="+mj-ea"/>
                </a:rPr>
                <a:t>Take home methadone implemented</a:t>
              </a:r>
            </a:p>
            <a:p>
              <a:pPr lvl="1" algn="ctr" defTabSz="800100">
                <a:lnSpc>
                  <a:spcPct val="90000"/>
                </a:lnSpc>
                <a:defRPr sz="1000"/>
              </a:pPr>
              <a:endParaRPr sz="1400" dirty="0">
                <a:latin typeface="+mj-ea"/>
              </a:endParaRPr>
            </a:p>
            <a:p>
              <a:pPr lvl="1" algn="ctr" defTabSz="800100">
                <a:lnSpc>
                  <a:spcPct val="90000"/>
                </a:lnSpc>
                <a:defRPr sz="1000"/>
              </a:pPr>
              <a:r>
                <a:rPr sz="1400" dirty="0">
                  <a:latin typeface="+mj-ea"/>
                </a:rPr>
                <a:t>OUD rotation required for anesthesia fellows</a:t>
              </a:r>
            </a:p>
          </p:txBody>
        </p:sp>
        <p:sp>
          <p:nvSpPr>
            <p:cNvPr id="759" name="Circle"/>
            <p:cNvSpPr/>
            <p:nvPr/>
          </p:nvSpPr>
          <p:spPr>
            <a:xfrm>
              <a:off x="8817713" y="1971015"/>
              <a:ext cx="210815" cy="210815"/>
            </a:xfrm>
            <a:prstGeom prst="ellipse">
              <a:avLst/>
            </a:prstGeom>
            <a:solidFill>
              <a:schemeClr val="accent2"/>
            </a:solidFill>
            <a:ln w="12700" cap="flat">
              <a:solidFill>
                <a:srgbClr val="FEFFFF"/>
              </a:solidFill>
              <a:prstDash val="solid"/>
              <a:miter lim="8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gr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Google Shape;619;g2f11931c488_6_0"/>
          <p:cNvSpPr txBox="1">
            <a:spLocks noGrp="1"/>
          </p:cNvSpPr>
          <p:nvPr>
            <p:ph type="title"/>
          </p:nvPr>
        </p:nvSpPr>
        <p:spPr>
          <a:xfrm>
            <a:off x="406399" y="5983287"/>
            <a:ext cx="11552054" cy="646114"/>
          </a:xfrm>
          <a:prstGeom prst="rect">
            <a:avLst/>
          </a:prstGeom>
        </p:spPr>
        <p:txBody>
          <a:bodyPr lIns="45699" tIns="45699" rIns="45699" bIns="45699"/>
          <a:lstStyle/>
          <a:p>
            <a:r>
              <a:t>TAKE HOME METHADONE OPERATIONALIZATION</a:t>
            </a:r>
          </a:p>
        </p:txBody>
      </p:sp>
      <p:grpSp>
        <p:nvGrpSpPr>
          <p:cNvPr id="797" name="Diagram 21"/>
          <p:cNvGrpSpPr/>
          <p:nvPr/>
        </p:nvGrpSpPr>
        <p:grpSpPr>
          <a:xfrm>
            <a:off x="2528121" y="173969"/>
            <a:ext cx="7135758" cy="5299026"/>
            <a:chOff x="-1" y="-1"/>
            <a:chExt cx="7135757" cy="5299024"/>
          </a:xfrm>
        </p:grpSpPr>
        <p:grpSp>
          <p:nvGrpSpPr>
            <p:cNvPr id="767" name="Group"/>
            <p:cNvGrpSpPr/>
            <p:nvPr/>
          </p:nvGrpSpPr>
          <p:grpSpPr>
            <a:xfrm>
              <a:off x="0" y="177118"/>
              <a:ext cx="7135756" cy="793804"/>
              <a:chOff x="0" y="0"/>
              <a:chExt cx="7135755" cy="793803"/>
            </a:xfrm>
          </p:grpSpPr>
          <p:sp>
            <p:nvSpPr>
              <p:cNvPr id="765" name="Rectangle"/>
              <p:cNvSpPr/>
              <p:nvPr/>
            </p:nvSpPr>
            <p:spPr>
              <a:xfrm>
                <a:off x="-1" y="-1"/>
                <a:ext cx="7135756" cy="793804"/>
              </a:xfrm>
              <a:prstGeom prst="rect">
                <a:avLst/>
              </a:prstGeom>
              <a:solidFill>
                <a:srgbClr val="FEFFFF">
                  <a:alpha val="90000"/>
                </a:srgbClr>
              </a:solidFill>
              <a:ln w="12700" cap="flat">
                <a:solidFill>
                  <a:schemeClr val="accent2"/>
                </a:solidFill>
                <a:prstDash val="solid"/>
                <a:miter lim="800000"/>
              </a:ln>
              <a:effectLst/>
            </p:spPr>
            <p:txBody>
              <a:bodyPr wrap="square" lIns="45718" tIns="45718" rIns="45718" bIns="45718" numCol="1" anchor="t">
                <a:noAutofit/>
              </a:bodyPr>
              <a:lstStyle/>
              <a:p>
                <a:pPr defTabSz="444500">
                  <a:lnSpc>
                    <a:spcPct val="90000"/>
                  </a:lnSpc>
                  <a:spcBef>
                    <a:spcPts val="300"/>
                  </a:spcBef>
                  <a:defRPr>
                    <a:latin typeface="Avenir Next LT Pro"/>
                    <a:ea typeface="Avenir Next LT Pro"/>
                    <a:cs typeface="Avenir Next LT Pro"/>
                    <a:sym typeface="Avenir Next LT Pro"/>
                  </a:defRPr>
                </a:pPr>
                <a:endParaRPr/>
              </a:p>
            </p:txBody>
          </p:sp>
          <p:sp>
            <p:nvSpPr>
              <p:cNvPr id="766" name="Leadership: Pharmacy, Physician, Nursing…"/>
              <p:cNvSpPr txBox="1"/>
              <p:nvPr/>
            </p:nvSpPr>
            <p:spPr>
              <a:xfrm>
                <a:off x="482694" y="178816"/>
                <a:ext cx="6170367" cy="5943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118" tIns="71118" rIns="71118" bIns="71118" numCol="1" anchor="t">
                <a:spAutoFit/>
              </a:bodyPr>
              <a:lstStyle/>
              <a:p>
                <a:pPr marL="57150" lvl="1" indent="-182880" defTabSz="444500">
                  <a:lnSpc>
                    <a:spcPct val="90000"/>
                  </a:lnSpc>
                  <a:spcBef>
                    <a:spcPts val="100"/>
                  </a:spcBef>
                  <a:buSzPct val="100000"/>
                  <a:buChar char="•"/>
                  <a:defRPr sz="1000">
                    <a:latin typeface="Montserrat Medium"/>
                    <a:ea typeface="Montserrat Medium"/>
                    <a:cs typeface="Montserrat Medium"/>
                    <a:sym typeface="Montserrat Medium"/>
                  </a:defRPr>
                </a:pPr>
                <a:r>
                  <a:rPr dirty="0"/>
                  <a:t>Leadership: Pharmacy, Physician, Nursing</a:t>
                </a:r>
              </a:p>
              <a:p>
                <a:pPr marL="57150" lvl="1" indent="-182880" defTabSz="444500">
                  <a:lnSpc>
                    <a:spcPct val="90000"/>
                  </a:lnSpc>
                  <a:spcBef>
                    <a:spcPts val="100"/>
                  </a:spcBef>
                  <a:buSzPct val="100000"/>
                  <a:buChar char="•"/>
                  <a:defRPr sz="1000">
                    <a:latin typeface="Montserrat Medium"/>
                    <a:ea typeface="Montserrat Medium"/>
                    <a:cs typeface="Montserrat Medium"/>
                    <a:sym typeface="Montserrat Medium"/>
                  </a:defRPr>
                </a:pPr>
                <a:r>
                  <a:rPr dirty="0"/>
                  <a:t>Nursing staff</a:t>
                </a:r>
              </a:p>
              <a:p>
                <a:pPr marL="57150" lvl="1" indent="-182880" defTabSz="444500">
                  <a:lnSpc>
                    <a:spcPct val="90000"/>
                  </a:lnSpc>
                  <a:spcBef>
                    <a:spcPts val="100"/>
                  </a:spcBef>
                  <a:buSzPct val="100000"/>
                  <a:buChar char="•"/>
                  <a:defRPr sz="1000">
                    <a:latin typeface="Montserrat Medium"/>
                    <a:ea typeface="Montserrat Medium"/>
                    <a:cs typeface="Montserrat Medium"/>
                    <a:sym typeface="Montserrat Medium"/>
                  </a:defRPr>
                </a:pPr>
                <a:r>
                  <a:rPr dirty="0"/>
                  <a:t>Pharmacy staff (technicians, pharmacists)</a:t>
                </a:r>
              </a:p>
            </p:txBody>
          </p:sp>
        </p:grpSp>
        <p:grpSp>
          <p:nvGrpSpPr>
            <p:cNvPr id="770" name="Group"/>
            <p:cNvGrpSpPr/>
            <p:nvPr/>
          </p:nvGrpSpPr>
          <p:grpSpPr>
            <a:xfrm>
              <a:off x="356787" y="-1"/>
              <a:ext cx="4995031" cy="354245"/>
              <a:chOff x="0" y="-1"/>
              <a:chExt cx="4995029" cy="354244"/>
            </a:xfrm>
          </p:grpSpPr>
          <p:sp>
            <p:nvSpPr>
              <p:cNvPr id="768" name="Rounded Rectangle"/>
              <p:cNvSpPr/>
              <p:nvPr/>
            </p:nvSpPr>
            <p:spPr>
              <a:xfrm>
                <a:off x="0" y="-1"/>
                <a:ext cx="4995029" cy="354244"/>
              </a:xfrm>
              <a:prstGeom prst="roundRect">
                <a:avLst>
                  <a:gd name="adj" fmla="val 16667"/>
                </a:avLst>
              </a:prstGeom>
              <a:solidFill>
                <a:schemeClr val="accent2"/>
              </a:solidFill>
              <a:ln w="12700" cap="flat">
                <a:solidFill>
                  <a:srgbClr val="FEFFFF"/>
                </a:solidFill>
                <a:prstDash val="solid"/>
                <a:miter lim="800000"/>
              </a:ln>
              <a:effectLst/>
            </p:spPr>
            <p:txBody>
              <a:bodyPr wrap="square" lIns="45718" tIns="45718" rIns="45718" bIns="45718" numCol="1" anchor="ctr">
                <a:noAutofit/>
              </a:bodyPr>
              <a:lstStyle/>
              <a:p>
                <a:pPr defTabSz="444500">
                  <a:lnSpc>
                    <a:spcPct val="90000"/>
                  </a:lnSpc>
                  <a:spcBef>
                    <a:spcPts val="700"/>
                  </a:spcBef>
                  <a:defRPr>
                    <a:solidFill>
                      <a:srgbClr val="FEFFFF"/>
                    </a:solidFill>
                    <a:latin typeface="Avenir Next LT Pro"/>
                    <a:ea typeface="Avenir Next LT Pro"/>
                    <a:cs typeface="Avenir Next LT Pro"/>
                    <a:sym typeface="Avenir Next LT Pro"/>
                  </a:defRPr>
                </a:pPr>
                <a:endParaRPr/>
              </a:p>
            </p:txBody>
          </p:sp>
          <p:sp>
            <p:nvSpPr>
              <p:cNvPr id="769" name="STAKEHOLDERS"/>
              <p:cNvSpPr txBox="1"/>
              <p:nvPr/>
            </p:nvSpPr>
            <p:spPr>
              <a:xfrm>
                <a:off x="206093" y="107871"/>
                <a:ext cx="4582842" cy="1384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444500">
                  <a:lnSpc>
                    <a:spcPct val="90000"/>
                  </a:lnSpc>
                  <a:spcBef>
                    <a:spcPts val="400"/>
                  </a:spcBef>
                  <a:defRPr sz="1000" b="1">
                    <a:solidFill>
                      <a:srgbClr val="FEFFFF"/>
                    </a:solidFill>
                  </a:defRPr>
                </a:lvl1pPr>
              </a:lstStyle>
              <a:p>
                <a:r>
                  <a:rPr spc="100" dirty="0">
                    <a:latin typeface="Montserrat Black" pitchFamily="2" charset="77"/>
                  </a:rPr>
                  <a:t>STAKEHOLDERS</a:t>
                </a:r>
              </a:p>
            </p:txBody>
          </p:sp>
        </p:grpSp>
        <p:sp>
          <p:nvSpPr>
            <p:cNvPr id="771" name="Rectangle"/>
            <p:cNvSpPr/>
            <p:nvPr/>
          </p:nvSpPr>
          <p:spPr>
            <a:xfrm>
              <a:off x="0" y="1212840"/>
              <a:ext cx="7135754" cy="302401"/>
            </a:xfrm>
            <a:prstGeom prst="rect">
              <a:avLst/>
            </a:prstGeom>
            <a:solidFill>
              <a:srgbClr val="FEFFFF">
                <a:alpha val="90000"/>
              </a:srgbClr>
            </a:solidFill>
            <a:ln w="12700" cap="flat">
              <a:solidFill>
                <a:schemeClr val="accent3"/>
              </a:solidFill>
              <a:prstDash val="solid"/>
              <a:miter lim="8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grpSp>
          <p:nvGrpSpPr>
            <p:cNvPr id="774" name="Group"/>
            <p:cNvGrpSpPr/>
            <p:nvPr/>
          </p:nvGrpSpPr>
          <p:grpSpPr>
            <a:xfrm>
              <a:off x="356787" y="1035719"/>
              <a:ext cx="4995031" cy="354245"/>
              <a:chOff x="0" y="-1"/>
              <a:chExt cx="4995029" cy="354244"/>
            </a:xfrm>
          </p:grpSpPr>
          <p:sp>
            <p:nvSpPr>
              <p:cNvPr id="772" name="Rounded Rectangle"/>
              <p:cNvSpPr/>
              <p:nvPr/>
            </p:nvSpPr>
            <p:spPr>
              <a:xfrm>
                <a:off x="0" y="-1"/>
                <a:ext cx="4995029" cy="354244"/>
              </a:xfrm>
              <a:prstGeom prst="roundRect">
                <a:avLst>
                  <a:gd name="adj" fmla="val 16667"/>
                </a:avLst>
              </a:prstGeom>
              <a:solidFill>
                <a:schemeClr val="accent3"/>
              </a:solidFill>
              <a:ln w="12700" cap="flat">
                <a:solidFill>
                  <a:srgbClr val="FEFFFF"/>
                </a:solidFill>
                <a:prstDash val="solid"/>
                <a:miter lim="800000"/>
              </a:ln>
              <a:effectLst/>
            </p:spPr>
            <p:txBody>
              <a:bodyPr wrap="square" lIns="45718" tIns="45718" rIns="45718" bIns="45718" numCol="1" anchor="ctr">
                <a:noAutofit/>
              </a:bodyPr>
              <a:lstStyle/>
              <a:p>
                <a:pPr defTabSz="444500">
                  <a:lnSpc>
                    <a:spcPct val="90000"/>
                  </a:lnSpc>
                  <a:spcBef>
                    <a:spcPts val="700"/>
                  </a:spcBef>
                  <a:defRPr sz="1000" b="1">
                    <a:solidFill>
                      <a:srgbClr val="FEFFFF"/>
                    </a:solidFill>
                  </a:defRPr>
                </a:pPr>
                <a:endParaRPr/>
              </a:p>
            </p:txBody>
          </p:sp>
          <p:sp>
            <p:nvSpPr>
              <p:cNvPr id="773" name="INFORMATICS &amp; HEALTHCARE SOFTWARE"/>
              <p:cNvSpPr txBox="1"/>
              <p:nvPr/>
            </p:nvSpPr>
            <p:spPr>
              <a:xfrm>
                <a:off x="206093" y="107871"/>
                <a:ext cx="4582842" cy="1384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444500">
                  <a:lnSpc>
                    <a:spcPct val="90000"/>
                  </a:lnSpc>
                  <a:spcBef>
                    <a:spcPts val="400"/>
                  </a:spcBef>
                  <a:defRPr sz="1000">
                    <a:solidFill>
                      <a:srgbClr val="FEFFFF"/>
                    </a:solidFill>
                  </a:defRPr>
                </a:lvl1pPr>
              </a:lstStyle>
              <a:p>
                <a:r>
                  <a:rPr b="1" spc="100" dirty="0">
                    <a:latin typeface="Montserrat Black" pitchFamily="2" charset="77"/>
                  </a:rPr>
                  <a:t>INFORMATICS &amp; HEALTHCARE SOFTWARE</a:t>
                </a:r>
              </a:p>
            </p:txBody>
          </p:sp>
        </p:grpSp>
        <p:grpSp>
          <p:nvGrpSpPr>
            <p:cNvPr id="777" name="Group"/>
            <p:cNvGrpSpPr/>
            <p:nvPr/>
          </p:nvGrpSpPr>
          <p:grpSpPr>
            <a:xfrm>
              <a:off x="-1" y="1757160"/>
              <a:ext cx="7135757" cy="1096203"/>
              <a:chOff x="-1" y="0"/>
              <a:chExt cx="7135756" cy="1096201"/>
            </a:xfrm>
          </p:grpSpPr>
          <p:sp>
            <p:nvSpPr>
              <p:cNvPr id="775" name="Rectangle"/>
              <p:cNvSpPr/>
              <p:nvPr/>
            </p:nvSpPr>
            <p:spPr>
              <a:xfrm>
                <a:off x="-1" y="0"/>
                <a:ext cx="7135756" cy="1096201"/>
              </a:xfrm>
              <a:prstGeom prst="rect">
                <a:avLst/>
              </a:prstGeom>
              <a:solidFill>
                <a:srgbClr val="FEFFFF">
                  <a:alpha val="90000"/>
                </a:srgbClr>
              </a:solidFill>
              <a:ln w="12700" cap="flat">
                <a:solidFill>
                  <a:schemeClr val="accent4"/>
                </a:solidFill>
                <a:prstDash val="solid"/>
                <a:miter lim="800000"/>
              </a:ln>
              <a:effectLst/>
            </p:spPr>
            <p:txBody>
              <a:bodyPr wrap="square" lIns="45718" tIns="45718" rIns="45718" bIns="45718" numCol="1" anchor="t">
                <a:noAutofit/>
              </a:bodyPr>
              <a:lstStyle/>
              <a:p>
                <a:pPr defTabSz="444500">
                  <a:lnSpc>
                    <a:spcPct val="90000"/>
                  </a:lnSpc>
                  <a:spcBef>
                    <a:spcPts val="300"/>
                  </a:spcBef>
                  <a:defRPr>
                    <a:latin typeface="Avenir Next LT Pro"/>
                    <a:ea typeface="Avenir Next LT Pro"/>
                    <a:cs typeface="Avenir Next LT Pro"/>
                    <a:sym typeface="Avenir Next LT Pro"/>
                  </a:defRPr>
                </a:pPr>
                <a:endParaRPr/>
              </a:p>
            </p:txBody>
          </p:sp>
          <p:sp>
            <p:nvSpPr>
              <p:cNvPr id="776" name="Allows you to dispense and not prescribe - how do you operationalize dispensing for outpatient use…"/>
              <p:cNvSpPr txBox="1"/>
              <p:nvPr/>
            </p:nvSpPr>
            <p:spPr>
              <a:xfrm>
                <a:off x="482694" y="178816"/>
                <a:ext cx="6170367" cy="8745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118" tIns="71118" rIns="71118" bIns="71118" numCol="1" anchor="t">
                <a:spAutoFit/>
              </a:bodyPr>
              <a:lstStyle/>
              <a:p>
                <a:pPr marL="182880" lvl="1" indent="-182880" defTabSz="444500">
                  <a:lnSpc>
                    <a:spcPct val="90000"/>
                  </a:lnSpc>
                  <a:spcBef>
                    <a:spcPts val="100"/>
                  </a:spcBef>
                  <a:buSzPct val="100000"/>
                  <a:buFont typeface="Arial"/>
                  <a:buChar char="•"/>
                  <a:defRPr sz="1000">
                    <a:latin typeface="Montserrat Medium"/>
                    <a:ea typeface="Montserrat Medium"/>
                    <a:cs typeface="Montserrat Medium"/>
                    <a:sym typeface="Montserrat Medium"/>
                  </a:defRPr>
                </a:pPr>
                <a:r>
                  <a:rPr dirty="0"/>
                  <a:t>Allows you to dispense and not prescribe - how </a:t>
                </a:r>
                <a:r>
                  <a:rPr lang="en-US" dirty="0"/>
                  <a:t>do </a:t>
                </a:r>
                <a:r>
                  <a:rPr dirty="0"/>
                  <a:t>operationalize dispensing for outpatient use</a:t>
                </a:r>
              </a:p>
              <a:p>
                <a:pPr marL="57150" lvl="1" indent="-182880" defTabSz="444500">
                  <a:lnSpc>
                    <a:spcPct val="90000"/>
                  </a:lnSpc>
                  <a:spcBef>
                    <a:spcPts val="100"/>
                  </a:spcBef>
                  <a:buSzPct val="100000"/>
                  <a:buFont typeface="Arial"/>
                  <a:buChar char="•"/>
                  <a:defRPr sz="1000">
                    <a:latin typeface="Montserrat Medium"/>
                    <a:ea typeface="Montserrat Medium"/>
                    <a:cs typeface="Montserrat Medium"/>
                    <a:sym typeface="Montserrat Medium"/>
                  </a:defRPr>
                </a:pPr>
                <a:r>
                  <a:rPr dirty="0"/>
                  <a:t>Label needs to be a valid prescription</a:t>
                </a:r>
              </a:p>
              <a:p>
                <a:pPr marL="57150" lvl="1" indent="-182880" defTabSz="444500">
                  <a:lnSpc>
                    <a:spcPct val="90000"/>
                  </a:lnSpc>
                  <a:spcBef>
                    <a:spcPts val="100"/>
                  </a:spcBef>
                  <a:buSzPct val="100000"/>
                  <a:buFont typeface="Arial"/>
                  <a:buChar char="•"/>
                  <a:defRPr sz="1000">
                    <a:latin typeface="Montserrat Medium"/>
                    <a:ea typeface="Montserrat Medium"/>
                    <a:cs typeface="Montserrat Medium"/>
                    <a:sym typeface="Montserrat Medium"/>
                  </a:defRPr>
                </a:pPr>
                <a:r>
                  <a:rPr dirty="0"/>
                  <a:t>Inventory and regulatory management for controlled substance</a:t>
                </a:r>
                <a:r>
                  <a:rPr lang="en-US" dirty="0"/>
                  <a:t>:</a:t>
                </a:r>
                <a:endParaRPr dirty="0"/>
              </a:p>
              <a:p>
                <a:pPr marL="274320" lvl="5" indent="182880" defTabSz="444500">
                  <a:lnSpc>
                    <a:spcPct val="90000"/>
                  </a:lnSpc>
                  <a:spcBef>
                    <a:spcPts val="100"/>
                  </a:spcBef>
                  <a:buSzPct val="100000"/>
                  <a:buFont typeface="Courier New" panose="02070309020205020404" pitchFamily="49" charset="0"/>
                  <a:buChar char="o"/>
                  <a:defRPr sz="1000">
                    <a:latin typeface="Montserrat Medium"/>
                    <a:ea typeface="Montserrat Medium"/>
                    <a:cs typeface="Montserrat Medium"/>
                    <a:sym typeface="Montserrat Medium"/>
                  </a:defRPr>
                </a:pPr>
                <a:r>
                  <a:rPr dirty="0"/>
                  <a:t>Track from inpatient dispensing to patient on discharge</a:t>
                </a:r>
              </a:p>
            </p:txBody>
          </p:sp>
        </p:grpSp>
        <p:grpSp>
          <p:nvGrpSpPr>
            <p:cNvPr id="780" name="Group"/>
            <p:cNvGrpSpPr/>
            <p:nvPr/>
          </p:nvGrpSpPr>
          <p:grpSpPr>
            <a:xfrm>
              <a:off x="356787" y="1580039"/>
              <a:ext cx="4995031" cy="354245"/>
              <a:chOff x="0" y="-1"/>
              <a:chExt cx="4995029" cy="354244"/>
            </a:xfrm>
          </p:grpSpPr>
          <p:sp>
            <p:nvSpPr>
              <p:cNvPr id="778" name="Rounded Rectangle"/>
              <p:cNvSpPr/>
              <p:nvPr/>
            </p:nvSpPr>
            <p:spPr>
              <a:xfrm>
                <a:off x="0" y="-1"/>
                <a:ext cx="4995029" cy="354244"/>
              </a:xfrm>
              <a:prstGeom prst="roundRect">
                <a:avLst>
                  <a:gd name="adj" fmla="val 16667"/>
                </a:avLst>
              </a:prstGeom>
              <a:solidFill>
                <a:schemeClr val="accent4"/>
              </a:solidFill>
              <a:ln w="12700" cap="flat">
                <a:solidFill>
                  <a:srgbClr val="FEFFFF"/>
                </a:solidFill>
                <a:prstDash val="solid"/>
                <a:miter lim="800000"/>
              </a:ln>
              <a:effectLst/>
            </p:spPr>
            <p:txBody>
              <a:bodyPr wrap="square" lIns="45718" tIns="45718" rIns="45718" bIns="45718" numCol="1" anchor="ctr">
                <a:noAutofit/>
              </a:bodyPr>
              <a:lstStyle/>
              <a:p>
                <a:pPr defTabSz="444500">
                  <a:lnSpc>
                    <a:spcPct val="90000"/>
                  </a:lnSpc>
                  <a:spcBef>
                    <a:spcPts val="700"/>
                  </a:spcBef>
                  <a:defRPr>
                    <a:solidFill>
                      <a:srgbClr val="FEFFFF"/>
                    </a:solidFill>
                    <a:latin typeface="Avenir Next LT Pro"/>
                    <a:ea typeface="Avenir Next LT Pro"/>
                    <a:cs typeface="Avenir Next LT Pro"/>
                    <a:sym typeface="Avenir Next LT Pro"/>
                  </a:defRPr>
                </a:pPr>
                <a:endParaRPr/>
              </a:p>
            </p:txBody>
          </p:sp>
          <p:sp>
            <p:nvSpPr>
              <p:cNvPr id="779" name="LEGAL REQUIREMENTS"/>
              <p:cNvSpPr txBox="1"/>
              <p:nvPr/>
            </p:nvSpPr>
            <p:spPr>
              <a:xfrm>
                <a:off x="206093" y="107870"/>
                <a:ext cx="4582842" cy="1384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444500">
                  <a:lnSpc>
                    <a:spcPct val="90000"/>
                  </a:lnSpc>
                  <a:spcBef>
                    <a:spcPts val="400"/>
                  </a:spcBef>
                  <a:defRPr sz="1000" b="1">
                    <a:solidFill>
                      <a:srgbClr val="FEFFFF"/>
                    </a:solidFill>
                  </a:defRPr>
                </a:lvl1pPr>
              </a:lstStyle>
              <a:p>
                <a:r>
                  <a:rPr spc="100">
                    <a:latin typeface="Montserrat Black" pitchFamily="2" charset="77"/>
                  </a:rPr>
                  <a:t>LEGAL REQUIREMENTS</a:t>
                </a:r>
              </a:p>
            </p:txBody>
          </p:sp>
        </p:grpSp>
        <p:sp>
          <p:nvSpPr>
            <p:cNvPr id="781" name="Rectangle"/>
            <p:cNvSpPr/>
            <p:nvPr/>
          </p:nvSpPr>
          <p:spPr>
            <a:xfrm>
              <a:off x="0" y="3095279"/>
              <a:ext cx="7135754" cy="302401"/>
            </a:xfrm>
            <a:prstGeom prst="rect">
              <a:avLst/>
            </a:prstGeom>
            <a:solidFill>
              <a:srgbClr val="FEFFFF">
                <a:alpha val="90000"/>
              </a:srgbClr>
            </a:solidFill>
            <a:ln w="12700" cap="flat">
              <a:solidFill>
                <a:schemeClr val="accent5"/>
              </a:solidFill>
              <a:prstDash val="solid"/>
              <a:miter lim="800000"/>
            </a:ln>
            <a:effectLst/>
          </p:spPr>
          <p:txBody>
            <a:bodyPr wrap="square" lIns="45718" tIns="45718" rIns="45718" bIns="45718" numCol="1" anchor="t">
              <a:noAutofit/>
            </a:bodyPr>
            <a:lstStyle/>
            <a:p>
              <a:pPr>
                <a:defRPr>
                  <a:latin typeface="Avenir Next LT Pro"/>
                  <a:ea typeface="Avenir Next LT Pro"/>
                  <a:cs typeface="Avenir Next LT Pro"/>
                  <a:sym typeface="Avenir Next LT Pro"/>
                </a:defRPr>
              </a:pPr>
              <a:endParaRPr/>
            </a:p>
          </p:txBody>
        </p:sp>
        <p:grpSp>
          <p:nvGrpSpPr>
            <p:cNvPr id="784" name="Group"/>
            <p:cNvGrpSpPr/>
            <p:nvPr/>
          </p:nvGrpSpPr>
          <p:grpSpPr>
            <a:xfrm>
              <a:off x="356787" y="2918158"/>
              <a:ext cx="4995031" cy="354245"/>
              <a:chOff x="0" y="-1"/>
              <a:chExt cx="4995029" cy="354244"/>
            </a:xfrm>
          </p:grpSpPr>
          <p:sp>
            <p:nvSpPr>
              <p:cNvPr id="782" name="Rounded Rectangle"/>
              <p:cNvSpPr/>
              <p:nvPr/>
            </p:nvSpPr>
            <p:spPr>
              <a:xfrm>
                <a:off x="0" y="-1"/>
                <a:ext cx="4995029" cy="354244"/>
              </a:xfrm>
              <a:prstGeom prst="roundRect">
                <a:avLst>
                  <a:gd name="adj" fmla="val 16667"/>
                </a:avLst>
              </a:prstGeom>
              <a:solidFill>
                <a:schemeClr val="accent5"/>
              </a:solidFill>
              <a:ln w="12700" cap="flat">
                <a:solidFill>
                  <a:srgbClr val="FEFFFF"/>
                </a:solidFill>
                <a:prstDash val="solid"/>
                <a:miter lim="800000"/>
              </a:ln>
              <a:effectLst/>
            </p:spPr>
            <p:txBody>
              <a:bodyPr wrap="square" lIns="45718" tIns="45718" rIns="45718" bIns="45718" numCol="1" anchor="ctr">
                <a:noAutofit/>
              </a:bodyPr>
              <a:lstStyle/>
              <a:p>
                <a:pPr defTabSz="444500">
                  <a:lnSpc>
                    <a:spcPct val="90000"/>
                  </a:lnSpc>
                  <a:spcBef>
                    <a:spcPts val="700"/>
                  </a:spcBef>
                  <a:defRPr>
                    <a:solidFill>
                      <a:srgbClr val="FEFFFF"/>
                    </a:solidFill>
                    <a:latin typeface="Avenir Next LT Pro"/>
                    <a:ea typeface="Avenir Next LT Pro"/>
                    <a:cs typeface="Avenir Next LT Pro"/>
                    <a:sym typeface="Avenir Next LT Pro"/>
                  </a:defRPr>
                </a:pPr>
                <a:endParaRPr/>
              </a:p>
            </p:txBody>
          </p:sp>
          <p:sp>
            <p:nvSpPr>
              <p:cNvPr id="783" name="CHAIN OF CUSTODY"/>
              <p:cNvSpPr txBox="1"/>
              <p:nvPr/>
            </p:nvSpPr>
            <p:spPr>
              <a:xfrm>
                <a:off x="206093" y="107871"/>
                <a:ext cx="4582842" cy="1384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444500">
                  <a:lnSpc>
                    <a:spcPct val="90000"/>
                  </a:lnSpc>
                  <a:spcBef>
                    <a:spcPts val="400"/>
                  </a:spcBef>
                  <a:defRPr sz="1000" b="1">
                    <a:solidFill>
                      <a:srgbClr val="FEFFFF"/>
                    </a:solidFill>
                  </a:defRPr>
                </a:lvl1pPr>
              </a:lstStyle>
              <a:p>
                <a:r>
                  <a:rPr spc="100">
                    <a:latin typeface="Montserrat Black" pitchFamily="2" charset="77"/>
                  </a:rPr>
                  <a:t>CHAIN OF CUSTODY</a:t>
                </a:r>
              </a:p>
            </p:txBody>
          </p:sp>
        </p:grpSp>
        <p:grpSp>
          <p:nvGrpSpPr>
            <p:cNvPr id="787" name="Group"/>
            <p:cNvGrpSpPr/>
            <p:nvPr/>
          </p:nvGrpSpPr>
          <p:grpSpPr>
            <a:xfrm>
              <a:off x="0" y="3639599"/>
              <a:ext cx="7135756" cy="793803"/>
              <a:chOff x="0" y="-1"/>
              <a:chExt cx="7135755" cy="793802"/>
            </a:xfrm>
          </p:grpSpPr>
          <p:sp>
            <p:nvSpPr>
              <p:cNvPr id="785" name="Rectangle"/>
              <p:cNvSpPr/>
              <p:nvPr/>
            </p:nvSpPr>
            <p:spPr>
              <a:xfrm>
                <a:off x="-1" y="-2"/>
                <a:ext cx="7135756" cy="793804"/>
              </a:xfrm>
              <a:prstGeom prst="rect">
                <a:avLst/>
              </a:prstGeom>
              <a:solidFill>
                <a:srgbClr val="FEFFFF">
                  <a:alpha val="90000"/>
                </a:srgbClr>
              </a:solidFill>
              <a:ln w="12700" cap="flat">
                <a:solidFill>
                  <a:schemeClr val="accent1"/>
                </a:solidFill>
                <a:prstDash val="solid"/>
                <a:miter lim="800000"/>
              </a:ln>
              <a:effectLst/>
            </p:spPr>
            <p:txBody>
              <a:bodyPr wrap="square" lIns="45718" tIns="45718" rIns="45718" bIns="45718" numCol="1" anchor="t">
                <a:noAutofit/>
              </a:bodyPr>
              <a:lstStyle/>
              <a:p>
                <a:pPr defTabSz="444500">
                  <a:lnSpc>
                    <a:spcPct val="90000"/>
                  </a:lnSpc>
                  <a:spcBef>
                    <a:spcPts val="300"/>
                  </a:spcBef>
                  <a:defRPr sz="1000">
                    <a:latin typeface="Montserrat Medium"/>
                    <a:ea typeface="Montserrat Medium"/>
                    <a:cs typeface="Montserrat Medium"/>
                    <a:sym typeface="Montserrat Medium"/>
                  </a:defRPr>
                </a:pPr>
                <a:endParaRPr/>
              </a:p>
            </p:txBody>
          </p:sp>
          <p:sp>
            <p:nvSpPr>
              <p:cNvPr id="786" name="Dissemination…"/>
              <p:cNvSpPr txBox="1"/>
              <p:nvPr/>
            </p:nvSpPr>
            <p:spPr>
              <a:xfrm>
                <a:off x="482694" y="178816"/>
                <a:ext cx="6170367" cy="5943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118" tIns="71118" rIns="71118" bIns="71118" numCol="1" anchor="t">
                <a:spAutoFit/>
              </a:bodyPr>
              <a:lstStyle/>
              <a:p>
                <a:pPr marL="57150" lvl="1" indent="-182880" defTabSz="444500">
                  <a:lnSpc>
                    <a:spcPct val="90000"/>
                  </a:lnSpc>
                  <a:spcBef>
                    <a:spcPts val="100"/>
                  </a:spcBef>
                  <a:buSzPct val="100000"/>
                  <a:buChar char="•"/>
                  <a:defRPr sz="1000">
                    <a:latin typeface="Montserrat Medium"/>
                    <a:ea typeface="Montserrat Medium"/>
                    <a:cs typeface="Montserrat Medium"/>
                    <a:sym typeface="Montserrat Medium"/>
                  </a:defRPr>
                </a:pPr>
                <a:r>
                  <a:rPr dirty="0"/>
                  <a:t>Dissemination</a:t>
                </a:r>
                <a:r>
                  <a:rPr lang="en-US" dirty="0"/>
                  <a:t>:</a:t>
                </a:r>
                <a:endParaRPr dirty="0"/>
              </a:p>
              <a:p>
                <a:pPr marL="274320" lvl="5" indent="182880" defTabSz="444500">
                  <a:lnSpc>
                    <a:spcPct val="90000"/>
                  </a:lnSpc>
                  <a:spcBef>
                    <a:spcPts val="100"/>
                  </a:spcBef>
                  <a:buSzPct val="100000"/>
                  <a:buFont typeface="Courier New" panose="02070309020205020404" pitchFamily="49" charset="0"/>
                  <a:buChar char="o"/>
                  <a:defRPr sz="1000">
                    <a:latin typeface="Montserrat Medium"/>
                    <a:ea typeface="Montserrat Medium"/>
                    <a:cs typeface="Montserrat Medium"/>
                    <a:sym typeface="Montserrat Medium"/>
                  </a:defRPr>
                </a:pPr>
                <a:r>
                  <a:rPr sz="1000" dirty="0">
                    <a:latin typeface="Montserrat Medium"/>
                  </a:rPr>
                  <a:t>Legality, safety, bias</a:t>
                </a:r>
              </a:p>
              <a:p>
                <a:pPr marL="57150" lvl="1" indent="-182880" defTabSz="444500">
                  <a:lnSpc>
                    <a:spcPct val="90000"/>
                  </a:lnSpc>
                  <a:spcBef>
                    <a:spcPts val="100"/>
                  </a:spcBef>
                  <a:buSzPct val="100000"/>
                  <a:buChar char="•"/>
                  <a:defRPr sz="1000">
                    <a:latin typeface="Montserrat Medium"/>
                    <a:ea typeface="Montserrat Medium"/>
                    <a:cs typeface="Montserrat Medium"/>
                    <a:sym typeface="Montserrat Medium"/>
                  </a:defRPr>
                </a:pPr>
                <a:r>
                  <a:rPr dirty="0"/>
                  <a:t>Medication guide (Care notes)</a:t>
                </a:r>
              </a:p>
            </p:txBody>
          </p:sp>
        </p:grpSp>
        <p:grpSp>
          <p:nvGrpSpPr>
            <p:cNvPr id="790" name="Group"/>
            <p:cNvGrpSpPr/>
            <p:nvPr/>
          </p:nvGrpSpPr>
          <p:grpSpPr>
            <a:xfrm>
              <a:off x="356787" y="3462478"/>
              <a:ext cx="4995031" cy="354245"/>
              <a:chOff x="0" y="-1"/>
              <a:chExt cx="4995029" cy="354244"/>
            </a:xfrm>
          </p:grpSpPr>
          <p:sp>
            <p:nvSpPr>
              <p:cNvPr id="788" name="Rounded Rectangle"/>
              <p:cNvSpPr/>
              <p:nvPr/>
            </p:nvSpPr>
            <p:spPr>
              <a:xfrm>
                <a:off x="0" y="-1"/>
                <a:ext cx="4995029" cy="354244"/>
              </a:xfrm>
              <a:prstGeom prst="roundRect">
                <a:avLst>
                  <a:gd name="adj" fmla="val 16667"/>
                </a:avLst>
              </a:prstGeom>
              <a:solidFill>
                <a:schemeClr val="accent1"/>
              </a:solidFill>
              <a:ln w="12700" cap="flat">
                <a:solidFill>
                  <a:srgbClr val="FEFFFF"/>
                </a:solidFill>
                <a:prstDash val="solid"/>
                <a:miter lim="800000"/>
              </a:ln>
              <a:effectLst/>
            </p:spPr>
            <p:txBody>
              <a:bodyPr wrap="square" lIns="45718" tIns="45718" rIns="45718" bIns="45718" numCol="1" anchor="ctr">
                <a:noAutofit/>
              </a:bodyPr>
              <a:lstStyle/>
              <a:p>
                <a:pPr defTabSz="444500">
                  <a:lnSpc>
                    <a:spcPct val="90000"/>
                  </a:lnSpc>
                  <a:spcBef>
                    <a:spcPts val="700"/>
                  </a:spcBef>
                  <a:defRPr>
                    <a:solidFill>
                      <a:srgbClr val="FEFFFF"/>
                    </a:solidFill>
                    <a:latin typeface="Avenir Next LT Pro"/>
                    <a:ea typeface="Avenir Next LT Pro"/>
                    <a:cs typeface="Avenir Next LT Pro"/>
                    <a:sym typeface="Avenir Next LT Pro"/>
                  </a:defRPr>
                </a:pPr>
                <a:endParaRPr/>
              </a:p>
            </p:txBody>
          </p:sp>
          <p:sp>
            <p:nvSpPr>
              <p:cNvPr id="789" name="EDUCATION"/>
              <p:cNvSpPr txBox="1"/>
              <p:nvPr/>
            </p:nvSpPr>
            <p:spPr>
              <a:xfrm>
                <a:off x="206093" y="107871"/>
                <a:ext cx="4582842" cy="1384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444500">
                  <a:lnSpc>
                    <a:spcPct val="90000"/>
                  </a:lnSpc>
                  <a:spcBef>
                    <a:spcPts val="400"/>
                  </a:spcBef>
                  <a:defRPr sz="1000" b="1">
                    <a:solidFill>
                      <a:srgbClr val="FEFFFF"/>
                    </a:solidFill>
                  </a:defRPr>
                </a:lvl1pPr>
              </a:lstStyle>
              <a:p>
                <a:r>
                  <a:rPr spc="100">
                    <a:latin typeface="Montserrat Black" pitchFamily="2" charset="77"/>
                  </a:rPr>
                  <a:t>EDUCATION</a:t>
                </a:r>
              </a:p>
            </p:txBody>
          </p:sp>
        </p:grpSp>
        <p:grpSp>
          <p:nvGrpSpPr>
            <p:cNvPr id="793" name="Group"/>
            <p:cNvGrpSpPr/>
            <p:nvPr/>
          </p:nvGrpSpPr>
          <p:grpSpPr>
            <a:xfrm>
              <a:off x="0" y="4675320"/>
              <a:ext cx="7135756" cy="623703"/>
              <a:chOff x="0" y="0"/>
              <a:chExt cx="7135754" cy="623701"/>
            </a:xfrm>
          </p:grpSpPr>
          <p:sp>
            <p:nvSpPr>
              <p:cNvPr id="791" name="Rectangle"/>
              <p:cNvSpPr/>
              <p:nvPr/>
            </p:nvSpPr>
            <p:spPr>
              <a:xfrm>
                <a:off x="0" y="0"/>
                <a:ext cx="7135755" cy="623702"/>
              </a:xfrm>
              <a:prstGeom prst="rect">
                <a:avLst/>
              </a:prstGeom>
              <a:solidFill>
                <a:srgbClr val="FEFFFF">
                  <a:alpha val="90000"/>
                </a:srgbClr>
              </a:solidFill>
              <a:ln w="12700" cap="flat">
                <a:solidFill>
                  <a:schemeClr val="accent2"/>
                </a:solidFill>
                <a:prstDash val="solid"/>
                <a:miter lim="800000"/>
              </a:ln>
              <a:effectLst/>
            </p:spPr>
            <p:txBody>
              <a:bodyPr wrap="square" lIns="45718" tIns="45718" rIns="45718" bIns="45718" numCol="1" anchor="t">
                <a:noAutofit/>
              </a:bodyPr>
              <a:lstStyle/>
              <a:p>
                <a:pPr defTabSz="444500">
                  <a:lnSpc>
                    <a:spcPct val="90000"/>
                  </a:lnSpc>
                  <a:spcBef>
                    <a:spcPts val="300"/>
                  </a:spcBef>
                  <a:defRPr sz="1000">
                    <a:latin typeface="Montserrat Medium"/>
                    <a:ea typeface="Montserrat Medium"/>
                    <a:cs typeface="Montserrat Medium"/>
                    <a:sym typeface="Montserrat Medium"/>
                  </a:defRPr>
                </a:pPr>
                <a:endParaRPr/>
              </a:p>
            </p:txBody>
          </p:sp>
          <p:sp>
            <p:nvSpPr>
              <p:cNvPr id="792" name="Who can order…"/>
              <p:cNvSpPr txBox="1"/>
              <p:nvPr/>
            </p:nvSpPr>
            <p:spPr>
              <a:xfrm>
                <a:off x="482694" y="178816"/>
                <a:ext cx="6170367" cy="4444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118" tIns="71118" rIns="71118" bIns="71118" numCol="1" anchor="t">
                <a:spAutoFit/>
              </a:bodyPr>
              <a:lstStyle/>
              <a:p>
                <a:pPr marL="57150" lvl="1" indent="-182880" defTabSz="444500">
                  <a:lnSpc>
                    <a:spcPct val="90000"/>
                  </a:lnSpc>
                  <a:spcBef>
                    <a:spcPts val="100"/>
                  </a:spcBef>
                  <a:buSzPct val="100000"/>
                  <a:buChar char="•"/>
                  <a:defRPr sz="1000">
                    <a:latin typeface="Montserrat Medium"/>
                    <a:ea typeface="Montserrat Medium"/>
                    <a:cs typeface="Montserrat Medium"/>
                    <a:sym typeface="Montserrat Medium"/>
                  </a:defRPr>
                </a:pPr>
                <a:r>
                  <a:rPr dirty="0"/>
                  <a:t>Who can order</a:t>
                </a:r>
              </a:p>
              <a:p>
                <a:pPr marL="57150" lvl="1" indent="-182880" defTabSz="444500">
                  <a:lnSpc>
                    <a:spcPct val="90000"/>
                  </a:lnSpc>
                  <a:spcBef>
                    <a:spcPts val="100"/>
                  </a:spcBef>
                  <a:buSzPct val="100000"/>
                  <a:buChar char="•"/>
                  <a:defRPr sz="1000">
                    <a:latin typeface="Montserrat Medium"/>
                    <a:ea typeface="Montserrat Medium"/>
                    <a:cs typeface="Montserrat Medium"/>
                    <a:sym typeface="Montserrat Medium"/>
                  </a:defRPr>
                </a:pPr>
                <a:r>
                  <a:rPr dirty="0"/>
                  <a:t>Institutions without an OUD team</a:t>
                </a:r>
              </a:p>
            </p:txBody>
          </p:sp>
        </p:grpSp>
        <p:grpSp>
          <p:nvGrpSpPr>
            <p:cNvPr id="796" name="Group"/>
            <p:cNvGrpSpPr/>
            <p:nvPr/>
          </p:nvGrpSpPr>
          <p:grpSpPr>
            <a:xfrm>
              <a:off x="356787" y="4498198"/>
              <a:ext cx="4995031" cy="354245"/>
              <a:chOff x="0" y="-1"/>
              <a:chExt cx="4995029" cy="354244"/>
            </a:xfrm>
          </p:grpSpPr>
          <p:sp>
            <p:nvSpPr>
              <p:cNvPr id="794" name="Rounded Rectangle"/>
              <p:cNvSpPr/>
              <p:nvPr/>
            </p:nvSpPr>
            <p:spPr>
              <a:xfrm>
                <a:off x="0" y="-1"/>
                <a:ext cx="4995029" cy="354244"/>
              </a:xfrm>
              <a:prstGeom prst="roundRect">
                <a:avLst>
                  <a:gd name="adj" fmla="val 16667"/>
                </a:avLst>
              </a:prstGeom>
              <a:solidFill>
                <a:schemeClr val="accent2"/>
              </a:solidFill>
              <a:ln w="12700" cap="flat">
                <a:solidFill>
                  <a:srgbClr val="FEFFFF"/>
                </a:solidFill>
                <a:prstDash val="solid"/>
                <a:miter lim="800000"/>
              </a:ln>
              <a:effectLst/>
            </p:spPr>
            <p:txBody>
              <a:bodyPr wrap="square" lIns="45718" tIns="45718" rIns="45718" bIns="45718" numCol="1" anchor="ctr">
                <a:noAutofit/>
              </a:bodyPr>
              <a:lstStyle/>
              <a:p>
                <a:pPr defTabSz="444500">
                  <a:lnSpc>
                    <a:spcPct val="90000"/>
                  </a:lnSpc>
                  <a:spcBef>
                    <a:spcPts val="700"/>
                  </a:spcBef>
                  <a:defRPr>
                    <a:solidFill>
                      <a:srgbClr val="FEFFFF"/>
                    </a:solidFill>
                    <a:latin typeface="Avenir Next LT Pro"/>
                    <a:ea typeface="Avenir Next LT Pro"/>
                    <a:cs typeface="Avenir Next LT Pro"/>
                    <a:sym typeface="Avenir Next LT Pro"/>
                  </a:defRPr>
                </a:pPr>
                <a:endParaRPr/>
              </a:p>
            </p:txBody>
          </p:sp>
          <p:sp>
            <p:nvSpPr>
              <p:cNvPr id="795" name="ORDERING PROCESS &amp; RESOURCES"/>
              <p:cNvSpPr txBox="1"/>
              <p:nvPr/>
            </p:nvSpPr>
            <p:spPr>
              <a:xfrm>
                <a:off x="206093" y="107871"/>
                <a:ext cx="4582842" cy="1384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444500">
                  <a:lnSpc>
                    <a:spcPct val="90000"/>
                  </a:lnSpc>
                  <a:spcBef>
                    <a:spcPts val="400"/>
                  </a:spcBef>
                  <a:defRPr sz="1000" b="1">
                    <a:solidFill>
                      <a:srgbClr val="FEFFFF"/>
                    </a:solidFill>
                  </a:defRPr>
                </a:lvl1pPr>
              </a:lstStyle>
              <a:p>
                <a:r>
                  <a:rPr spc="100">
                    <a:latin typeface="Montserrat Black" pitchFamily="2" charset="77"/>
                  </a:rPr>
                  <a:t>ORDERING PROCESS &amp; RESOURCES</a:t>
                </a:r>
              </a:p>
            </p:txBody>
          </p:sp>
        </p:grpSp>
      </p:gr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Google Shape;604;g27f9f20a199_0_1450"/>
          <p:cNvSpPr txBox="1">
            <a:spLocks noGrp="1"/>
          </p:cNvSpPr>
          <p:nvPr>
            <p:ph type="title"/>
          </p:nvPr>
        </p:nvSpPr>
        <p:spPr>
          <a:xfrm>
            <a:off x="611622" y="541747"/>
            <a:ext cx="10968757" cy="652055"/>
          </a:xfrm>
          <a:prstGeom prst="rect">
            <a:avLst/>
          </a:prstGeom>
        </p:spPr>
        <p:txBody>
          <a:bodyPr lIns="25400" tIns="25400" rIns="25400" bIns="25400"/>
          <a:lstStyle/>
          <a:p>
            <a:r>
              <a:t>OPERATIONALIZATION CHALLENGES</a:t>
            </a:r>
          </a:p>
        </p:txBody>
      </p:sp>
      <p:sp>
        <p:nvSpPr>
          <p:cNvPr id="802" name="Google Shape;606;g27f9f20a199_0_1450"/>
          <p:cNvSpPr txBox="1">
            <a:spLocks noGrp="1"/>
          </p:cNvSpPr>
          <p:nvPr>
            <p:ph type="body" idx="1"/>
          </p:nvPr>
        </p:nvSpPr>
        <p:spPr>
          <a:xfrm>
            <a:off x="611621" y="1396999"/>
            <a:ext cx="10972801" cy="5109167"/>
          </a:xfrm>
          <a:prstGeom prst="rect">
            <a:avLst/>
          </a:prstGeom>
        </p:spPr>
        <p:txBody>
          <a:bodyPr lIns="25400" tIns="25400" rIns="25400" bIns="25400">
            <a:normAutofit lnSpcReduction="10000"/>
          </a:bodyPr>
          <a:lstStyle/>
          <a:p>
            <a:pPr>
              <a:lnSpc>
                <a:spcPct val="112500"/>
              </a:lnSpc>
              <a:defRPr sz="2200"/>
            </a:pPr>
            <a:r>
              <a:rPr b="1" dirty="0"/>
              <a:t>Must meet legal requirements of outpatient prescription</a:t>
            </a:r>
          </a:p>
          <a:p>
            <a:pPr marL="800089" lvl="1" indent="-342900">
              <a:lnSpc>
                <a:spcPct val="112500"/>
              </a:lnSpc>
              <a:spcBef>
                <a:spcPts val="600"/>
              </a:spcBef>
              <a:buClr>
                <a:schemeClr val="accent1">
                  <a:lumMod val="40000"/>
                  <a:lumOff val="60000"/>
                </a:schemeClr>
              </a:buClr>
              <a:buFont typeface="Courier New" panose="02070309020205020404" pitchFamily="49" charset="0"/>
              <a:buChar char="o"/>
              <a:defRPr sz="2000"/>
            </a:pPr>
            <a:r>
              <a:rPr dirty="0"/>
              <a:t>Dispensing with an inpatient driven model</a:t>
            </a:r>
          </a:p>
          <a:p>
            <a:pPr>
              <a:lnSpc>
                <a:spcPct val="112500"/>
              </a:lnSpc>
              <a:defRPr sz="2200"/>
            </a:pPr>
            <a:r>
              <a:rPr b="1" dirty="0"/>
              <a:t>Controlled substance chain of custody</a:t>
            </a:r>
          </a:p>
          <a:p>
            <a:pPr marL="800089" lvl="1" indent="-342900">
              <a:lnSpc>
                <a:spcPct val="122500"/>
              </a:lnSpc>
              <a:spcBef>
                <a:spcPts val="600"/>
              </a:spcBef>
              <a:buClr>
                <a:schemeClr val="accent1">
                  <a:lumMod val="40000"/>
                  <a:lumOff val="60000"/>
                </a:schemeClr>
              </a:buClr>
              <a:buFont typeface="Courier New" panose="02070309020205020404" pitchFamily="49" charset="0"/>
              <a:buChar char="o"/>
              <a:defRPr sz="2000"/>
            </a:pPr>
            <a:r>
              <a:rPr sz="2000" dirty="0"/>
              <a:t>Track from inpatient dispense to patient on discharge</a:t>
            </a:r>
          </a:p>
          <a:p>
            <a:pPr>
              <a:lnSpc>
                <a:spcPct val="112500"/>
              </a:lnSpc>
              <a:defRPr sz="2200"/>
            </a:pPr>
            <a:r>
              <a:rPr b="1" dirty="0"/>
              <a:t>Medication guide (care notes or other acceptable education resource)</a:t>
            </a:r>
          </a:p>
          <a:p>
            <a:pPr>
              <a:lnSpc>
                <a:spcPct val="112500"/>
              </a:lnSpc>
              <a:defRPr sz="2200"/>
            </a:pPr>
            <a:r>
              <a:rPr b="1" dirty="0"/>
              <a:t>Information and technology challenges</a:t>
            </a:r>
          </a:p>
          <a:p>
            <a:pPr marL="800089" lvl="1" indent="-342900">
              <a:lnSpc>
                <a:spcPct val="132500"/>
              </a:lnSpc>
              <a:spcBef>
                <a:spcPts val="600"/>
              </a:spcBef>
              <a:buClr>
                <a:schemeClr val="accent1">
                  <a:lumMod val="40000"/>
                  <a:lumOff val="60000"/>
                </a:schemeClr>
              </a:buClr>
              <a:buFont typeface="Courier New" panose="02070309020205020404" pitchFamily="49" charset="0"/>
              <a:buChar char="o"/>
              <a:defRPr sz="2000"/>
            </a:pPr>
            <a:r>
              <a:rPr sz="2000" dirty="0"/>
              <a:t>Order build/documentation</a:t>
            </a:r>
          </a:p>
          <a:p>
            <a:pPr marL="800089" lvl="1" indent="-342900">
              <a:lnSpc>
                <a:spcPct val="132500"/>
              </a:lnSpc>
              <a:spcBef>
                <a:spcPts val="600"/>
              </a:spcBef>
              <a:buClr>
                <a:schemeClr val="accent1">
                  <a:lumMod val="40000"/>
                  <a:lumOff val="60000"/>
                </a:schemeClr>
              </a:buClr>
              <a:buFont typeface="Courier New" panose="02070309020205020404" pitchFamily="49" charset="0"/>
              <a:buChar char="o"/>
              <a:defRPr sz="2000"/>
            </a:pPr>
            <a:r>
              <a:rPr sz="2000" dirty="0"/>
              <a:t>Correct dispensing and routing of medication</a:t>
            </a:r>
          </a:p>
          <a:p>
            <a:pPr>
              <a:lnSpc>
                <a:spcPct val="112500"/>
              </a:lnSpc>
              <a:defRPr sz="2200"/>
            </a:pPr>
            <a:r>
              <a:rPr b="1" dirty="0"/>
              <a:t>Front line staff education</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 name="Google Shape;647;g27ff07d5288_0_8"/>
          <p:cNvSpPr txBox="1">
            <a:spLocks noGrp="1"/>
          </p:cNvSpPr>
          <p:nvPr>
            <p:ph type="title"/>
          </p:nvPr>
        </p:nvSpPr>
        <p:spPr>
          <a:xfrm>
            <a:off x="611622" y="541747"/>
            <a:ext cx="10968757" cy="652055"/>
          </a:xfrm>
          <a:prstGeom prst="rect">
            <a:avLst/>
          </a:prstGeom>
        </p:spPr>
        <p:txBody>
          <a:bodyPr lIns="45699" tIns="45699" rIns="45699" bIns="45699"/>
          <a:lstStyle/>
          <a:p>
            <a:r>
              <a:rPr dirty="0"/>
              <a:t>TAKE HOME METHADONE - PUSH BACK</a:t>
            </a:r>
          </a:p>
        </p:txBody>
      </p:sp>
      <p:pic>
        <p:nvPicPr>
          <p:cNvPr id="807" name="Graphic 23" descr="Graphic 23"/>
          <p:cNvPicPr>
            <a:picLocks noChangeAspect="1"/>
          </p:cNvPicPr>
          <p:nvPr/>
        </p:nvPicPr>
        <p:blipFill>
          <a:blip r:embed="rId2"/>
          <a:stretch>
            <a:fillRect/>
          </a:stretch>
        </p:blipFill>
        <p:spPr>
          <a:xfrm flipH="1">
            <a:off x="738616" y="790166"/>
            <a:ext cx="3657603" cy="3657603"/>
          </a:xfrm>
          <a:prstGeom prst="rect">
            <a:avLst/>
          </a:prstGeom>
          <a:ln w="12700">
            <a:miter lim="400000"/>
          </a:ln>
        </p:spPr>
      </p:pic>
      <p:pic>
        <p:nvPicPr>
          <p:cNvPr id="808" name="Graphic 3" descr="Graphic 3"/>
          <p:cNvPicPr>
            <a:picLocks noChangeAspect="1"/>
          </p:cNvPicPr>
          <p:nvPr/>
        </p:nvPicPr>
        <p:blipFill>
          <a:blip r:embed="rId3"/>
          <a:stretch>
            <a:fillRect/>
          </a:stretch>
        </p:blipFill>
        <p:spPr>
          <a:xfrm>
            <a:off x="200157" y="3339874"/>
            <a:ext cx="1828801" cy="1828802"/>
          </a:xfrm>
          <a:prstGeom prst="rect">
            <a:avLst/>
          </a:prstGeom>
          <a:ln w="12700">
            <a:miter lim="400000"/>
          </a:ln>
        </p:spPr>
      </p:pic>
      <p:pic>
        <p:nvPicPr>
          <p:cNvPr id="809" name="Graphic 24" descr="Graphic 24"/>
          <p:cNvPicPr>
            <a:picLocks noChangeAspect="1"/>
          </p:cNvPicPr>
          <p:nvPr/>
        </p:nvPicPr>
        <p:blipFill>
          <a:blip r:embed="rId4"/>
          <a:stretch>
            <a:fillRect/>
          </a:stretch>
        </p:blipFill>
        <p:spPr>
          <a:xfrm>
            <a:off x="3908030" y="1511256"/>
            <a:ext cx="3657602" cy="3657602"/>
          </a:xfrm>
          <a:prstGeom prst="rect">
            <a:avLst/>
          </a:prstGeom>
          <a:ln w="12700">
            <a:miter lim="400000"/>
          </a:ln>
        </p:spPr>
      </p:pic>
      <p:sp>
        <p:nvSpPr>
          <p:cNvPr id="810" name="TextBox 13"/>
          <p:cNvSpPr txBox="1"/>
          <p:nvPr/>
        </p:nvSpPr>
        <p:spPr>
          <a:xfrm>
            <a:off x="1419337" y="1840235"/>
            <a:ext cx="2296162" cy="984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defRPr sz="1600">
                <a:solidFill>
                  <a:srgbClr val="FEFFFF"/>
                </a:solidFill>
                <a:latin typeface="Montserrat Medium"/>
                <a:ea typeface="Montserrat Medium"/>
                <a:cs typeface="Montserrat Medium"/>
                <a:sym typeface="Montserrat Medium"/>
              </a:defRPr>
            </a:lvl1pPr>
          </a:lstStyle>
          <a:p>
            <a:r>
              <a:rPr dirty="0">
                <a:latin typeface="Montserrat" pitchFamily="2" charset="77"/>
              </a:rPr>
              <a:t>“Refusal to dispense - patient can take all three doses at once and overdose”</a:t>
            </a:r>
          </a:p>
        </p:txBody>
      </p:sp>
      <p:pic>
        <p:nvPicPr>
          <p:cNvPr id="811" name="Graphic 7" descr="Graphic 7"/>
          <p:cNvPicPr>
            <a:picLocks noChangeAspect="1"/>
          </p:cNvPicPr>
          <p:nvPr/>
        </p:nvPicPr>
        <p:blipFill>
          <a:blip r:embed="rId5"/>
          <a:stretch>
            <a:fillRect/>
          </a:stretch>
        </p:blipFill>
        <p:spPr>
          <a:xfrm>
            <a:off x="6207757" y="4013999"/>
            <a:ext cx="1828802" cy="1828802"/>
          </a:xfrm>
          <a:prstGeom prst="rect">
            <a:avLst/>
          </a:prstGeom>
          <a:ln w="12700">
            <a:miter lim="400000"/>
          </a:ln>
        </p:spPr>
      </p:pic>
      <p:pic>
        <p:nvPicPr>
          <p:cNvPr id="812" name="Graphic 25" descr="Graphic 25"/>
          <p:cNvPicPr>
            <a:picLocks noChangeAspect="1"/>
          </p:cNvPicPr>
          <p:nvPr/>
        </p:nvPicPr>
        <p:blipFill>
          <a:blip r:embed="rId6"/>
          <a:stretch>
            <a:fillRect/>
          </a:stretch>
        </p:blipFill>
        <p:spPr>
          <a:xfrm flipH="1">
            <a:off x="8688837" y="829098"/>
            <a:ext cx="3657602" cy="3657602"/>
          </a:xfrm>
          <a:prstGeom prst="rect">
            <a:avLst/>
          </a:prstGeom>
          <a:ln w="12700">
            <a:miter lim="400000"/>
          </a:ln>
        </p:spPr>
      </p:pic>
      <p:sp>
        <p:nvSpPr>
          <p:cNvPr id="813" name="TextBox 15"/>
          <p:cNvSpPr txBox="1"/>
          <p:nvPr/>
        </p:nvSpPr>
        <p:spPr>
          <a:xfrm>
            <a:off x="4581137" y="2711358"/>
            <a:ext cx="2296162" cy="738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defRPr sz="1600">
                <a:solidFill>
                  <a:srgbClr val="FEFFFF"/>
                </a:solidFill>
                <a:latin typeface="Montserrat Medium"/>
                <a:ea typeface="Montserrat Medium"/>
                <a:cs typeface="Montserrat Medium"/>
                <a:sym typeface="Montserrat Medium"/>
              </a:defRPr>
            </a:lvl1pPr>
          </a:lstStyle>
          <a:p>
            <a:r>
              <a:rPr>
                <a:latin typeface="Montserrat" pitchFamily="2" charset="77"/>
              </a:rPr>
              <a:t>“Why are we doing this, they will just use anyway”</a:t>
            </a:r>
          </a:p>
        </p:txBody>
      </p:sp>
      <p:pic>
        <p:nvPicPr>
          <p:cNvPr id="814" name="Graphic 5" descr="Graphic 5"/>
          <p:cNvPicPr>
            <a:picLocks noChangeAspect="1"/>
          </p:cNvPicPr>
          <p:nvPr/>
        </p:nvPicPr>
        <p:blipFill>
          <a:blip r:embed="rId7"/>
          <a:stretch>
            <a:fillRect/>
          </a:stretch>
        </p:blipFill>
        <p:spPr>
          <a:xfrm>
            <a:off x="8274280" y="3429000"/>
            <a:ext cx="1828802" cy="1828800"/>
          </a:xfrm>
          <a:prstGeom prst="rect">
            <a:avLst/>
          </a:prstGeom>
          <a:ln w="12700">
            <a:miter lim="400000"/>
          </a:ln>
        </p:spPr>
      </p:pic>
      <p:sp>
        <p:nvSpPr>
          <p:cNvPr id="815" name="TextBox 16"/>
          <p:cNvSpPr txBox="1"/>
          <p:nvPr/>
        </p:nvSpPr>
        <p:spPr>
          <a:xfrm>
            <a:off x="9357359" y="1821976"/>
            <a:ext cx="2296162" cy="12311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defRPr sz="1600">
                <a:solidFill>
                  <a:srgbClr val="FEFFFF"/>
                </a:solidFill>
                <a:latin typeface="Montserrat Medium"/>
                <a:ea typeface="Montserrat Medium"/>
                <a:cs typeface="Montserrat Medium"/>
                <a:sym typeface="Montserrat Medium"/>
              </a:defRPr>
            </a:lvl1pPr>
          </a:lstStyle>
          <a:p>
            <a:r>
              <a:rPr>
                <a:latin typeface="Montserrat" pitchFamily="2" charset="77"/>
              </a:rPr>
              <a:t>“The law doesn’t allow us to dispense methadone, I am going to lose my license”</a:t>
            </a:r>
          </a:p>
        </p:txBody>
      </p:sp>
      <p:grpSp>
        <p:nvGrpSpPr>
          <p:cNvPr id="818" name="Google Shape;476;g2fcbf33320b_0_1"/>
          <p:cNvGrpSpPr/>
          <p:nvPr/>
        </p:nvGrpSpPr>
        <p:grpSpPr>
          <a:xfrm>
            <a:off x="-3" y="5949809"/>
            <a:ext cx="12192004" cy="908191"/>
            <a:chOff x="-1" y="-2"/>
            <a:chExt cx="12192003" cy="594304"/>
          </a:xfrm>
          <a:solidFill>
            <a:schemeClr val="accent5"/>
          </a:solidFill>
        </p:grpSpPr>
        <p:sp>
          <p:nvSpPr>
            <p:cNvPr id="816" name="Rectangle"/>
            <p:cNvSpPr/>
            <p:nvPr/>
          </p:nvSpPr>
          <p:spPr>
            <a:xfrm>
              <a:off x="-1" y="-2"/>
              <a:ext cx="12192003" cy="594304"/>
            </a:xfrm>
            <a:prstGeom prst="rect">
              <a:avLst/>
            </a:prstGeom>
            <a:grpFill/>
            <a:ln w="12700" cap="flat">
              <a:noFill/>
              <a:miter lim="400000"/>
            </a:ln>
            <a:effectLst/>
          </p:spPr>
          <p:txBody>
            <a:bodyPr wrap="square" lIns="45718" tIns="45718" rIns="45718" bIns="45718" numCol="1" anchor="ctr">
              <a:noAutofit/>
            </a:bodyPr>
            <a:lstStyle/>
            <a:p>
              <a:pPr algn="ctr" defTabSz="457200">
                <a:defRPr>
                  <a:latin typeface="Avenir Next LT Pro"/>
                  <a:ea typeface="Avenir Next LT Pro"/>
                  <a:cs typeface="Avenir Next LT Pro"/>
                  <a:sym typeface="Avenir Next LT Pro"/>
                </a:defRPr>
              </a:pPr>
              <a:endParaRPr/>
            </a:p>
          </p:txBody>
        </p:sp>
        <p:sp>
          <p:nvSpPr>
            <p:cNvPr id="817" name="Successfully completed on 50 patients from March 23, 2024 to July 31, 2024"/>
            <p:cNvSpPr txBox="1"/>
            <p:nvPr/>
          </p:nvSpPr>
          <p:spPr>
            <a:xfrm>
              <a:off x="-1" y="186383"/>
              <a:ext cx="12192003" cy="221535"/>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3" tIns="45713" rIns="45713" bIns="45713" numCol="1" anchor="ctr">
              <a:spAutoFit/>
            </a:bodyPr>
            <a:lstStyle>
              <a:lvl1pPr algn="ctr" defTabSz="457200">
                <a:defRPr sz="2000">
                  <a:solidFill>
                    <a:srgbClr val="FEFFFF"/>
                  </a:solidFill>
                </a:defRPr>
              </a:lvl1pPr>
            </a:lstStyle>
            <a:p>
              <a:r>
                <a:rPr lang="en-US" sz="1600" b="1" spc="200" dirty="0">
                  <a:solidFill>
                    <a:schemeClr val="accent3">
                      <a:lumMod val="20000"/>
                      <a:lumOff val="80000"/>
                    </a:schemeClr>
                  </a:solidFill>
                  <a:latin typeface="Montserrat Black" pitchFamily="2" charset="77"/>
                </a:rPr>
                <a:t>SUCCESSFULLY COMPLETED ON 50 PATIENTS FROM MARCH 23, 2024 TO JULY 31, 2024</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itle 1"/>
          <p:cNvSpPr txBox="1">
            <a:spLocks noGrp="1"/>
          </p:cNvSpPr>
          <p:nvPr>
            <p:ph type="title"/>
          </p:nvPr>
        </p:nvSpPr>
        <p:spPr>
          <a:xfrm>
            <a:off x="406400" y="5983006"/>
            <a:ext cx="8128000" cy="646396"/>
          </a:xfrm>
        </p:spPr>
        <p:txBody>
          <a:bodyPr/>
          <a:lstStyle/>
          <a:p>
            <a:r>
              <a:rPr lang="en-US"/>
              <a:t>OPIATE AGONIST THERAPY</a:t>
            </a:r>
          </a:p>
        </p:txBody>
      </p:sp>
      <p:sp>
        <p:nvSpPr>
          <p:cNvPr id="356" name="Subtitle 12"/>
          <p:cNvSpPr txBox="1">
            <a:spLocks noGrp="1"/>
          </p:cNvSpPr>
          <p:nvPr>
            <p:ph type="body" sz="quarter" idx="1"/>
          </p:nvPr>
        </p:nvSpPr>
        <p:spPr>
          <a:xfrm>
            <a:off x="9245600" y="5983004"/>
            <a:ext cx="2540000" cy="646397"/>
          </a:xfrm>
        </p:spPr>
        <p:txBody>
          <a:bodyPr>
            <a:normAutofit lnSpcReduction="10000"/>
          </a:bodyPr>
          <a:lstStyle>
            <a:lvl1pPr defTabSz="896089">
              <a:spcBef>
                <a:spcPts val="900"/>
              </a:spcBef>
              <a:defRPr sz="600"/>
            </a:lvl1pPr>
          </a:lstStyle>
          <a:p>
            <a:r>
              <a:rPr lang="en-US"/>
              <a:t>Santo, T., Clark, B., Hickman, M., Grebely, J., Campbell, G., Sordo, L., ... &amp; Degenhardt, L. (2021). Association of opioid agonist treatment with all-cause mortality and specific causes of death among people with opioid dependence: a systematic review and meta-analysis. JAMA psychiatry, 78(9), 979-993.</a:t>
            </a:r>
          </a:p>
        </p:txBody>
      </p:sp>
      <p:sp>
        <p:nvSpPr>
          <p:cNvPr id="358" name="Text Placeholder 20"/>
          <p:cNvSpPr>
            <a:spLocks noGrp="1"/>
          </p:cNvSpPr>
          <p:nvPr>
            <p:ph type="body" sz="quarter" idx="21"/>
          </p:nvPr>
        </p:nvSpPr>
        <p:spPr>
          <a:xfrm>
            <a:off x="1080293" y="427038"/>
            <a:ext cx="10031413" cy="557212"/>
          </a:xfr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lang="en-US" sz="3000" dirty="0"/>
              <a:t>MORTALITY BENEFIT</a:t>
            </a:r>
          </a:p>
        </p:txBody>
      </p:sp>
      <p:sp>
        <p:nvSpPr>
          <p:cNvPr id="14" name="Text Placeholder 13">
            <a:extLst>
              <a:ext uri="{FF2B5EF4-FFF2-40B4-BE49-F238E27FC236}">
                <a16:creationId xmlns:a16="http://schemas.microsoft.com/office/drawing/2014/main" id="{1C0EA608-C582-3389-55FE-DF31BDF88A72}"/>
              </a:ext>
            </a:extLst>
          </p:cNvPr>
          <p:cNvSpPr>
            <a:spLocks noGrp="1"/>
          </p:cNvSpPr>
          <p:nvPr>
            <p:ph type="body" idx="22"/>
          </p:nvPr>
        </p:nvSpPr>
        <p:spPr>
          <a:xfrm>
            <a:off x="1219200" y="1213110"/>
            <a:ext cx="10030692" cy="4200138"/>
          </a:xfrm>
        </p:spPr>
        <p:txBody>
          <a:bodyPr>
            <a:normAutofit/>
          </a:bodyPr>
          <a:lstStyle/>
          <a:p>
            <a:r>
              <a:rPr lang="en-US" sz="2400" dirty="0"/>
              <a:t>2021 Metanalysis reviewed 15 RCT and 36 cohort studies including over 750,000 patients with OUD.</a:t>
            </a:r>
          </a:p>
          <a:p>
            <a:r>
              <a:rPr lang="en-US" sz="2400" dirty="0"/>
              <a:t>Compared rates of all-cause mortality for patients receiving OAT to those not in treatment.</a:t>
            </a:r>
          </a:p>
          <a:p>
            <a:r>
              <a:rPr lang="en-US" sz="2400" dirty="0"/>
              <a:t>Relative risk for all-cause mortality for patients in cohort studies while receiving treatment compared to being out of treatment was 0.47 (95% CI, 0.42-0.53).</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 name="Picture 8" descr="Picture 8"/>
          <p:cNvPicPr>
            <a:picLocks noChangeAspect="1"/>
          </p:cNvPicPr>
          <p:nvPr/>
        </p:nvPicPr>
        <p:blipFill>
          <a:blip r:embed="rId2"/>
          <a:stretch>
            <a:fillRect/>
          </a:stretch>
        </p:blipFill>
        <p:spPr>
          <a:xfrm>
            <a:off x="1791331" y="3987948"/>
            <a:ext cx="5105582" cy="1243100"/>
          </a:xfrm>
          <a:prstGeom prst="rect">
            <a:avLst/>
          </a:prstGeom>
          <a:ln w="12700">
            <a:miter lim="400000"/>
          </a:ln>
        </p:spPr>
      </p:pic>
      <p:pic>
        <p:nvPicPr>
          <p:cNvPr id="821" name="Picture 12" descr="Picture 12"/>
          <p:cNvPicPr>
            <a:picLocks noChangeAspect="1"/>
          </p:cNvPicPr>
          <p:nvPr/>
        </p:nvPicPr>
        <p:blipFill>
          <a:blip r:embed="rId3"/>
          <a:stretch>
            <a:fillRect/>
          </a:stretch>
        </p:blipFill>
        <p:spPr>
          <a:xfrm>
            <a:off x="709657" y="632551"/>
            <a:ext cx="5105582" cy="1986280"/>
          </a:xfrm>
          <a:prstGeom prst="rect">
            <a:avLst/>
          </a:prstGeom>
          <a:ln w="12700">
            <a:miter lim="400000"/>
          </a:ln>
        </p:spPr>
      </p:pic>
      <p:pic>
        <p:nvPicPr>
          <p:cNvPr id="822" name="Picture 14" descr="Picture 14"/>
          <p:cNvPicPr>
            <a:picLocks noChangeAspect="1"/>
          </p:cNvPicPr>
          <p:nvPr/>
        </p:nvPicPr>
        <p:blipFill>
          <a:blip r:embed="rId4"/>
          <a:stretch>
            <a:fillRect/>
          </a:stretch>
        </p:blipFill>
        <p:spPr>
          <a:xfrm>
            <a:off x="5815236" y="1388997"/>
            <a:ext cx="5726189" cy="2045175"/>
          </a:xfrm>
          <a:prstGeom prst="rect">
            <a:avLst/>
          </a:prstGeom>
          <a:ln w="12700">
            <a:miter lim="400000"/>
          </a:ln>
        </p:spPr>
      </p:pic>
      <p:sp>
        <p:nvSpPr>
          <p:cNvPr id="823" name="Title 1"/>
          <p:cNvSpPr txBox="1">
            <a:spLocks noGrp="1"/>
          </p:cNvSpPr>
          <p:nvPr>
            <p:ph type="title"/>
          </p:nvPr>
        </p:nvSpPr>
        <p:spPr>
          <a:xfrm>
            <a:off x="406398" y="5983006"/>
            <a:ext cx="11415792" cy="646396"/>
          </a:xfrm>
          <a:prstGeom prst="rect">
            <a:avLst/>
          </a:prstGeom>
        </p:spPr>
        <p:txBody>
          <a:bodyPr/>
          <a:lstStyle/>
          <a:p>
            <a:r>
              <a:t>THE WORD IS OUT: </a:t>
            </a:r>
            <a:r>
              <a:rPr b="0">
                <a:latin typeface="+mj-lt"/>
                <a:ea typeface="+mj-ea"/>
                <a:cs typeface="+mj-cs"/>
                <a:sym typeface="Montserrat"/>
              </a:rPr>
              <a:t>METHADONE 3-DAY DISPENSE</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Google Shape;507;g279fd06397b_0_3"/>
          <p:cNvSpPr txBox="1">
            <a:spLocks noGrp="1"/>
          </p:cNvSpPr>
          <p:nvPr>
            <p:ph type="body" idx="1"/>
          </p:nvPr>
        </p:nvSpPr>
        <p:spPr>
          <a:xfrm>
            <a:off x="609600" y="2230244"/>
            <a:ext cx="10668000" cy="3814297"/>
          </a:xfrm>
          <a:prstGeom prst="rect">
            <a:avLst/>
          </a:prstGeom>
        </p:spPr>
        <p:txBody>
          <a:bodyPr lIns="25400" tIns="25400" rIns="25400" bIns="25400">
            <a:normAutofit/>
          </a:bodyPr>
          <a:lstStyle/>
          <a:p>
            <a:pPr>
              <a:lnSpc>
                <a:spcPct val="96000"/>
              </a:lnSpc>
              <a:spcBef>
                <a:spcPts val="4000"/>
              </a:spcBef>
              <a:defRPr sz="3200" b="1">
                <a:latin typeface="Montserrat Black"/>
                <a:ea typeface="Montserrat Black"/>
                <a:cs typeface="Montserrat Black"/>
                <a:sym typeface="Montserrat Black"/>
              </a:defRPr>
            </a:pPr>
            <a:r>
              <a:rPr lang="en-US" dirty="0"/>
              <a:t>GROUP 1</a:t>
            </a:r>
            <a:r>
              <a:rPr lang="en-US" b="0" dirty="0">
                <a:latin typeface="+mj-lt"/>
                <a:ea typeface="+mj-ea"/>
                <a:cs typeface="+mj-cs"/>
                <a:sym typeface="Montserrat"/>
              </a:rPr>
              <a:t>: What stakeholders do you need to involve to obtain institutional buy in? What steps can you take to initiate discussion?</a:t>
            </a:r>
          </a:p>
          <a:p>
            <a:pPr>
              <a:lnSpc>
                <a:spcPct val="96000"/>
              </a:lnSpc>
              <a:spcBef>
                <a:spcPts val="4000"/>
              </a:spcBef>
              <a:defRPr sz="3200" b="1">
                <a:latin typeface="Montserrat Black"/>
                <a:ea typeface="Montserrat Black"/>
                <a:cs typeface="Montserrat Black"/>
                <a:sym typeface="Montserrat Black"/>
              </a:defRPr>
            </a:pPr>
            <a:r>
              <a:rPr lang="en-US" dirty="0"/>
              <a:t>GROUP 2</a:t>
            </a:r>
            <a:r>
              <a:rPr lang="en-US" b="0" dirty="0">
                <a:latin typeface="+mj-lt"/>
                <a:ea typeface="+mj-ea"/>
                <a:cs typeface="+mj-cs"/>
                <a:sym typeface="Montserrat"/>
              </a:rPr>
              <a:t>: How would you operationalize this at your institution (</a:t>
            </a:r>
            <a:r>
              <a:rPr lang="en-US" b="0" dirty="0" err="1">
                <a:latin typeface="+mj-lt"/>
                <a:ea typeface="+mj-ea"/>
                <a:cs typeface="+mj-cs"/>
                <a:sym typeface="Montserrat"/>
              </a:rPr>
              <a:t>ie</a:t>
            </a:r>
            <a:r>
              <a:rPr lang="en-US" b="0" dirty="0">
                <a:latin typeface="+mj-lt"/>
                <a:ea typeface="+mj-ea"/>
                <a:cs typeface="+mj-cs"/>
                <a:sym typeface="Montserrat"/>
              </a:rPr>
              <a:t>, formulary, dispensing, </a:t>
            </a:r>
            <a:r>
              <a:rPr lang="en-US" b="0" dirty="0" err="1">
                <a:latin typeface="+mj-lt"/>
                <a:ea typeface="+mj-ea"/>
                <a:cs typeface="+mj-cs"/>
                <a:sym typeface="Montserrat"/>
              </a:rPr>
              <a:t>etc</a:t>
            </a:r>
            <a:r>
              <a:rPr lang="en-US" b="0" dirty="0">
                <a:latin typeface="+mj-lt"/>
                <a:ea typeface="+mj-ea"/>
                <a:cs typeface="+mj-cs"/>
                <a:sym typeface="Montserrat"/>
              </a:rPr>
              <a:t>)? What challenges do you foresee with this process?</a:t>
            </a:r>
          </a:p>
        </p:txBody>
      </p:sp>
      <p:sp>
        <p:nvSpPr>
          <p:cNvPr id="826" name="Title 7"/>
          <p:cNvSpPr txBox="1">
            <a:spLocks noGrp="1"/>
          </p:cNvSpPr>
          <p:nvPr>
            <p:ph type="title"/>
          </p:nvPr>
        </p:nvSpPr>
        <p:spPr>
          <a:xfrm>
            <a:off x="609600" y="223837"/>
            <a:ext cx="10668000" cy="1336678"/>
          </a:xfrm>
          <a:prstGeom prst="rect">
            <a:avLst/>
          </a:prstGeom>
        </p:spPr>
        <p:txBody>
          <a:bodyPr/>
          <a:lstStyle>
            <a:lvl1pPr defTabSz="905233">
              <a:defRPr sz="8700" spc="500"/>
            </a:lvl1pPr>
          </a:lstStyle>
          <a:p>
            <a:r>
              <a:rPr lang="en-US"/>
              <a:t>BREAKOUT </a:t>
            </a:r>
          </a:p>
        </p:txBody>
      </p:sp>
      <p:pic>
        <p:nvPicPr>
          <p:cNvPr id="827" name="Graphic 5" descr="Graphic 5"/>
          <p:cNvPicPr>
            <a:picLocks noChangeAspect="1"/>
          </p:cNvPicPr>
          <p:nvPr/>
        </p:nvPicPr>
        <p:blipFill>
          <a:blip r:embed="rId2"/>
          <a:stretch>
            <a:fillRect/>
          </a:stretch>
        </p:blipFill>
        <p:spPr>
          <a:xfrm>
            <a:off x="10220445" y="223838"/>
            <a:ext cx="1361956" cy="1361954"/>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Google Shape;940;p5"/>
          <p:cNvSpPr txBox="1">
            <a:spLocks noGrp="1"/>
          </p:cNvSpPr>
          <p:nvPr>
            <p:ph type="title"/>
          </p:nvPr>
        </p:nvSpPr>
        <p:spPr>
          <a:prstGeom prst="rect">
            <a:avLst/>
          </a:prstGeom>
        </p:spPr>
        <p:txBody>
          <a:bodyPr lIns="25400" tIns="25400" rIns="25400" bIns="25400"/>
          <a:lstStyle/>
          <a:p>
            <a:r>
              <a:t>TRANSITION OF CARE</a:t>
            </a:r>
          </a:p>
        </p:txBody>
      </p:sp>
      <p:sp>
        <p:nvSpPr>
          <p:cNvPr id="834" name="Subtitle 4"/>
          <p:cNvSpPr txBox="1">
            <a:spLocks noGrp="1"/>
          </p:cNvSpPr>
          <p:nvPr>
            <p:ph type="body" sz="quarter" idx="4294967295"/>
          </p:nvPr>
        </p:nvSpPr>
        <p:spPr>
          <a:xfrm>
            <a:off x="609600" y="5761732"/>
            <a:ext cx="10769600" cy="812802"/>
          </a:xfrm>
          <a:prstGeom prst="rect">
            <a:avLst/>
          </a:prstGeom>
        </p:spPr>
        <p:txBody>
          <a:bodyPr/>
          <a:lstStyle/>
          <a:p>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Google Shape;952;p7"/>
          <p:cNvSpPr txBox="1">
            <a:spLocks noGrp="1"/>
          </p:cNvSpPr>
          <p:nvPr>
            <p:ph type="title"/>
          </p:nvPr>
        </p:nvSpPr>
        <p:spPr>
          <a:xfrm>
            <a:off x="611622" y="541747"/>
            <a:ext cx="10968757" cy="652054"/>
          </a:xfrm>
          <a:prstGeom prst="rect">
            <a:avLst/>
          </a:prstGeom>
        </p:spPr>
        <p:txBody>
          <a:bodyPr lIns="25400" tIns="25400" rIns="25400" bIns="25400"/>
          <a:lstStyle/>
          <a:p>
            <a:r>
              <a:rPr dirty="0"/>
              <a:t>HOSPITAL SERVICE TRANSFERS</a:t>
            </a:r>
          </a:p>
        </p:txBody>
      </p:sp>
      <p:sp>
        <p:nvSpPr>
          <p:cNvPr id="839" name="Content Placeholder 6"/>
          <p:cNvSpPr txBox="1">
            <a:spLocks noGrp="1"/>
          </p:cNvSpPr>
          <p:nvPr>
            <p:ph type="body" sz="half" idx="1"/>
          </p:nvPr>
        </p:nvSpPr>
        <p:spPr>
          <a:xfrm>
            <a:off x="611621" y="1397000"/>
            <a:ext cx="10972801" cy="1949101"/>
          </a:xfrm>
          <a:prstGeom prst="rect">
            <a:avLst/>
          </a:prstGeom>
        </p:spPr>
        <p:txBody>
          <a:bodyPr/>
          <a:lstStyle/>
          <a:p>
            <a:r>
              <a:t>ACS ensures continuity of addiction care</a:t>
            </a:r>
          </a:p>
          <a:p>
            <a:r>
              <a:t>Patient will interact with many healthcare workers and experience different levels of stigma</a:t>
            </a:r>
          </a:p>
        </p:txBody>
      </p:sp>
      <p:grpSp>
        <p:nvGrpSpPr>
          <p:cNvPr id="859" name="Group 29"/>
          <p:cNvGrpSpPr/>
          <p:nvPr/>
        </p:nvGrpSpPr>
        <p:grpSpPr>
          <a:xfrm>
            <a:off x="607578" y="3905737"/>
            <a:ext cx="11113478" cy="1758463"/>
            <a:chOff x="0" y="0"/>
            <a:chExt cx="11113476" cy="1758462"/>
          </a:xfrm>
        </p:grpSpPr>
        <p:grpSp>
          <p:nvGrpSpPr>
            <p:cNvPr id="842" name="Group 7"/>
            <p:cNvGrpSpPr/>
            <p:nvPr/>
          </p:nvGrpSpPr>
          <p:grpSpPr>
            <a:xfrm>
              <a:off x="-1" y="-1"/>
              <a:ext cx="1758463" cy="1758464"/>
              <a:chOff x="0" y="0"/>
              <a:chExt cx="1758462" cy="1758462"/>
            </a:xfrm>
          </p:grpSpPr>
          <p:sp>
            <p:nvSpPr>
              <p:cNvPr id="840" name="Oval 4"/>
              <p:cNvSpPr/>
              <p:nvPr/>
            </p:nvSpPr>
            <p:spPr>
              <a:xfrm>
                <a:off x="-1" y="-1"/>
                <a:ext cx="1758464" cy="1758464"/>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EFFFF"/>
                    </a:solidFill>
                  </a:defRPr>
                </a:pPr>
                <a:endParaRPr/>
              </a:p>
            </p:txBody>
          </p:sp>
          <p:sp>
            <p:nvSpPr>
              <p:cNvPr id="841" name="TextBox 5"/>
              <p:cNvSpPr txBox="1"/>
              <p:nvPr/>
            </p:nvSpPr>
            <p:spPr>
              <a:xfrm>
                <a:off x="236482" y="642093"/>
                <a:ext cx="1296239" cy="48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1600" b="1">
                    <a:solidFill>
                      <a:srgbClr val="FEFFFF"/>
                    </a:solidFill>
                  </a:defRPr>
                </a:lvl1pPr>
              </a:lstStyle>
              <a:p>
                <a:r>
                  <a:t>ED / DIRECT ADMISSION</a:t>
                </a:r>
              </a:p>
            </p:txBody>
          </p:sp>
        </p:grpSp>
        <p:grpSp>
          <p:nvGrpSpPr>
            <p:cNvPr id="845" name="Group 8"/>
            <p:cNvGrpSpPr/>
            <p:nvPr/>
          </p:nvGrpSpPr>
          <p:grpSpPr>
            <a:xfrm>
              <a:off x="2338753" y="-1"/>
              <a:ext cx="1758463" cy="1758464"/>
              <a:chOff x="0" y="0"/>
              <a:chExt cx="1758462" cy="1758462"/>
            </a:xfrm>
          </p:grpSpPr>
          <p:sp>
            <p:nvSpPr>
              <p:cNvPr id="843" name="Oval 9"/>
              <p:cNvSpPr/>
              <p:nvPr/>
            </p:nvSpPr>
            <p:spPr>
              <a:xfrm>
                <a:off x="-1" y="-1"/>
                <a:ext cx="1758464" cy="1758464"/>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EFFFF"/>
                    </a:solidFill>
                  </a:defRPr>
                </a:pPr>
                <a:endParaRPr/>
              </a:p>
            </p:txBody>
          </p:sp>
          <p:sp>
            <p:nvSpPr>
              <p:cNvPr id="844" name="TextBox 10"/>
              <p:cNvSpPr txBox="1"/>
              <p:nvPr/>
            </p:nvSpPr>
            <p:spPr>
              <a:xfrm>
                <a:off x="236482" y="642093"/>
                <a:ext cx="1296239" cy="48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1600" b="1">
                    <a:solidFill>
                      <a:srgbClr val="FEFFFF"/>
                    </a:solidFill>
                  </a:defRPr>
                </a:lvl1pPr>
              </a:lstStyle>
              <a:p>
                <a:r>
                  <a:t>MED/SURG UNIT</a:t>
                </a:r>
              </a:p>
            </p:txBody>
          </p:sp>
        </p:grpSp>
        <p:grpSp>
          <p:nvGrpSpPr>
            <p:cNvPr id="848" name="Group 13"/>
            <p:cNvGrpSpPr/>
            <p:nvPr/>
          </p:nvGrpSpPr>
          <p:grpSpPr>
            <a:xfrm>
              <a:off x="4677506" y="-1"/>
              <a:ext cx="1758463" cy="1758464"/>
              <a:chOff x="0" y="0"/>
              <a:chExt cx="1758462" cy="1758462"/>
            </a:xfrm>
          </p:grpSpPr>
          <p:sp>
            <p:nvSpPr>
              <p:cNvPr id="846" name="Oval 14"/>
              <p:cNvSpPr/>
              <p:nvPr/>
            </p:nvSpPr>
            <p:spPr>
              <a:xfrm>
                <a:off x="-1" y="-1"/>
                <a:ext cx="1758464" cy="1758464"/>
              </a:xfrm>
              <a:prstGeom prst="ellipse">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EFFFF"/>
                    </a:solidFill>
                  </a:defRPr>
                </a:pPr>
                <a:endParaRPr/>
              </a:p>
            </p:txBody>
          </p:sp>
          <p:sp>
            <p:nvSpPr>
              <p:cNvPr id="847" name="TextBox 15"/>
              <p:cNvSpPr txBox="1"/>
              <p:nvPr/>
            </p:nvSpPr>
            <p:spPr>
              <a:xfrm>
                <a:off x="236482" y="762743"/>
                <a:ext cx="1296239"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1600" b="1">
                    <a:solidFill>
                      <a:srgbClr val="FEFFFF"/>
                    </a:solidFill>
                  </a:defRPr>
                </a:lvl1pPr>
              </a:lstStyle>
              <a:p>
                <a:r>
                  <a:t>ICU</a:t>
                </a:r>
              </a:p>
            </p:txBody>
          </p:sp>
        </p:grpSp>
        <p:grpSp>
          <p:nvGrpSpPr>
            <p:cNvPr id="851" name="Group 16"/>
            <p:cNvGrpSpPr/>
            <p:nvPr/>
          </p:nvGrpSpPr>
          <p:grpSpPr>
            <a:xfrm>
              <a:off x="7016260" y="-1"/>
              <a:ext cx="1758463" cy="1758464"/>
              <a:chOff x="0" y="0"/>
              <a:chExt cx="1758462" cy="1758462"/>
            </a:xfrm>
          </p:grpSpPr>
          <p:sp>
            <p:nvSpPr>
              <p:cNvPr id="849" name="Oval 17"/>
              <p:cNvSpPr/>
              <p:nvPr/>
            </p:nvSpPr>
            <p:spPr>
              <a:xfrm>
                <a:off x="-1" y="-1"/>
                <a:ext cx="1758464" cy="1758464"/>
              </a:xfrm>
              <a:prstGeom prst="ellipse">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EFFFF"/>
                    </a:solidFill>
                  </a:defRPr>
                </a:pPr>
                <a:endParaRPr/>
              </a:p>
            </p:txBody>
          </p:sp>
          <p:sp>
            <p:nvSpPr>
              <p:cNvPr id="850" name="TextBox 18"/>
              <p:cNvSpPr txBox="1"/>
              <p:nvPr/>
            </p:nvSpPr>
            <p:spPr>
              <a:xfrm>
                <a:off x="129993" y="667493"/>
                <a:ext cx="1521980" cy="431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1400" b="1">
                    <a:solidFill>
                      <a:srgbClr val="FEFFFF"/>
                    </a:solidFill>
                  </a:defRPr>
                </a:lvl1pPr>
              </a:lstStyle>
              <a:p>
                <a:r>
                  <a:t>SURGERY / PROCEDURES</a:t>
                </a:r>
              </a:p>
            </p:txBody>
          </p:sp>
        </p:grpSp>
        <p:grpSp>
          <p:nvGrpSpPr>
            <p:cNvPr id="854" name="Group 19"/>
            <p:cNvGrpSpPr/>
            <p:nvPr/>
          </p:nvGrpSpPr>
          <p:grpSpPr>
            <a:xfrm>
              <a:off x="9355014" y="-1"/>
              <a:ext cx="1758463" cy="1758464"/>
              <a:chOff x="0" y="0"/>
              <a:chExt cx="1758462" cy="1758462"/>
            </a:xfrm>
          </p:grpSpPr>
          <p:sp>
            <p:nvSpPr>
              <p:cNvPr id="852" name="Oval 20"/>
              <p:cNvSpPr/>
              <p:nvPr/>
            </p:nvSpPr>
            <p:spPr>
              <a:xfrm>
                <a:off x="-1" y="-1"/>
                <a:ext cx="1758464" cy="1758464"/>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EFFFF"/>
                    </a:solidFill>
                  </a:defRPr>
                </a:pPr>
                <a:endParaRPr/>
              </a:p>
            </p:txBody>
          </p:sp>
          <p:sp>
            <p:nvSpPr>
              <p:cNvPr id="853" name="TextBox 21"/>
              <p:cNvSpPr txBox="1"/>
              <p:nvPr/>
            </p:nvSpPr>
            <p:spPr>
              <a:xfrm>
                <a:off x="236482" y="762743"/>
                <a:ext cx="1296239"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1600" b="1">
                    <a:solidFill>
                      <a:srgbClr val="FEFFFF"/>
                    </a:solidFill>
                  </a:defRPr>
                </a:lvl1pPr>
              </a:lstStyle>
              <a:p>
                <a:r>
                  <a:t>DISCHARGE</a:t>
                </a:r>
              </a:p>
            </p:txBody>
          </p:sp>
        </p:grpSp>
        <p:sp>
          <p:nvSpPr>
            <p:cNvPr id="855" name="Right Arrow 25"/>
            <p:cNvSpPr/>
            <p:nvPr/>
          </p:nvSpPr>
          <p:spPr>
            <a:xfrm>
              <a:off x="1823457" y="725466"/>
              <a:ext cx="450300" cy="287435"/>
            </a:xfrm>
            <a:prstGeom prst="rightArrow">
              <a:avLst>
                <a:gd name="adj1" fmla="val 50000"/>
                <a:gd name="adj2" fmla="val 50000"/>
              </a:avLst>
            </a:prstGeom>
            <a:solidFill>
              <a:srgbClr val="ADC1C3"/>
            </a:solidFill>
            <a:ln w="12700" cap="flat">
              <a:noFill/>
              <a:miter lim="400000"/>
            </a:ln>
            <a:effectLst/>
          </p:spPr>
          <p:txBody>
            <a:bodyPr wrap="square" lIns="45719" tIns="45719" rIns="45719" bIns="45719" numCol="1" anchor="ctr">
              <a:noAutofit/>
            </a:bodyPr>
            <a:lstStyle/>
            <a:p>
              <a:pPr algn="ctr">
                <a:defRPr>
                  <a:solidFill>
                    <a:srgbClr val="FEFFFF"/>
                  </a:solidFill>
                </a:defRPr>
              </a:pPr>
              <a:endParaRPr/>
            </a:p>
          </p:txBody>
        </p:sp>
        <p:sp>
          <p:nvSpPr>
            <p:cNvPr id="856" name="Right Arrow 26"/>
            <p:cNvSpPr/>
            <p:nvPr/>
          </p:nvSpPr>
          <p:spPr>
            <a:xfrm>
              <a:off x="8857304" y="725466"/>
              <a:ext cx="450300" cy="287435"/>
            </a:xfrm>
            <a:prstGeom prst="rightArrow">
              <a:avLst>
                <a:gd name="adj1" fmla="val 50000"/>
                <a:gd name="adj2" fmla="val 50000"/>
              </a:avLst>
            </a:prstGeom>
            <a:solidFill>
              <a:srgbClr val="ADC1C3"/>
            </a:solidFill>
            <a:ln w="12700" cap="flat">
              <a:noFill/>
              <a:miter lim="400000"/>
            </a:ln>
            <a:effectLst/>
          </p:spPr>
          <p:txBody>
            <a:bodyPr wrap="square" lIns="45719" tIns="45719" rIns="45719" bIns="45719" numCol="1" anchor="ctr">
              <a:noAutofit/>
            </a:bodyPr>
            <a:lstStyle/>
            <a:p>
              <a:pPr algn="ctr">
                <a:defRPr>
                  <a:solidFill>
                    <a:srgbClr val="FEFFFF"/>
                  </a:solidFill>
                </a:defRPr>
              </a:pPr>
              <a:endParaRPr/>
            </a:p>
          </p:txBody>
        </p:sp>
        <p:sp>
          <p:nvSpPr>
            <p:cNvPr id="857" name="Left-Right Arrow 27"/>
            <p:cNvSpPr/>
            <p:nvPr/>
          </p:nvSpPr>
          <p:spPr>
            <a:xfrm>
              <a:off x="4174773" y="725466"/>
              <a:ext cx="450300" cy="287435"/>
            </a:xfrm>
            <a:prstGeom prst="leftRightArrow">
              <a:avLst>
                <a:gd name="adj1" fmla="val 50000"/>
                <a:gd name="adj2" fmla="val 50000"/>
              </a:avLst>
            </a:prstGeom>
            <a:solidFill>
              <a:srgbClr val="ADC1C3"/>
            </a:solidFill>
            <a:ln w="12700" cap="flat">
              <a:noFill/>
              <a:miter lim="400000"/>
            </a:ln>
            <a:effectLst/>
          </p:spPr>
          <p:txBody>
            <a:bodyPr wrap="square" lIns="45719" tIns="45719" rIns="45719" bIns="45719" numCol="1" anchor="ctr">
              <a:noAutofit/>
            </a:bodyPr>
            <a:lstStyle/>
            <a:p>
              <a:pPr algn="ctr">
                <a:defRPr>
                  <a:solidFill>
                    <a:srgbClr val="FEFFFF"/>
                  </a:solidFill>
                </a:defRPr>
              </a:pPr>
              <a:endParaRPr/>
            </a:p>
          </p:txBody>
        </p:sp>
        <p:sp>
          <p:nvSpPr>
            <p:cNvPr id="858" name="Left-Right Arrow 28"/>
            <p:cNvSpPr/>
            <p:nvPr/>
          </p:nvSpPr>
          <p:spPr>
            <a:xfrm>
              <a:off x="6505989" y="725466"/>
              <a:ext cx="450300" cy="287435"/>
            </a:xfrm>
            <a:prstGeom prst="leftRightArrow">
              <a:avLst>
                <a:gd name="adj1" fmla="val 50000"/>
                <a:gd name="adj2" fmla="val 50000"/>
              </a:avLst>
            </a:prstGeom>
            <a:solidFill>
              <a:srgbClr val="ADC1C3"/>
            </a:solidFill>
            <a:ln w="12700" cap="flat">
              <a:noFill/>
              <a:miter lim="400000"/>
            </a:ln>
            <a:effectLst/>
          </p:spPr>
          <p:txBody>
            <a:bodyPr wrap="square" lIns="45719" tIns="45719" rIns="45719" bIns="45719" numCol="1" anchor="ctr">
              <a:noAutofit/>
            </a:bodyPr>
            <a:lstStyle/>
            <a:p>
              <a:pPr algn="ctr">
                <a:defRPr>
                  <a:solidFill>
                    <a:srgbClr val="FEFFFF"/>
                  </a:solidFill>
                </a:defRPr>
              </a:pPr>
              <a:endParaRPr/>
            </a:p>
          </p:txBody>
        </p:sp>
      </p:gr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Google Shape;959;p8"/>
          <p:cNvSpPr txBox="1">
            <a:spLocks noGrp="1"/>
          </p:cNvSpPr>
          <p:nvPr>
            <p:ph type="title"/>
          </p:nvPr>
        </p:nvSpPr>
        <p:spPr>
          <a:xfrm>
            <a:off x="611622" y="541747"/>
            <a:ext cx="10968757" cy="652054"/>
          </a:xfrm>
          <a:prstGeom prst="rect">
            <a:avLst/>
          </a:prstGeom>
        </p:spPr>
        <p:txBody>
          <a:bodyPr lIns="25400" tIns="25400" rIns="25400" bIns="25400">
            <a:noAutofit/>
          </a:bodyPr>
          <a:lstStyle>
            <a:lvl1pPr>
              <a:defRPr sz="2000"/>
            </a:lvl1pPr>
          </a:lstStyle>
          <a:p>
            <a:r>
              <a:rPr lang="en-US" sz="2400" dirty="0"/>
              <a:t>INTERDISCIPLINARY COLLABORATION BETWEEN PRIMARY AND CONSULTANT TEAMS</a:t>
            </a:r>
          </a:p>
        </p:txBody>
      </p:sp>
      <p:grpSp>
        <p:nvGrpSpPr>
          <p:cNvPr id="874" name="Diagram 3"/>
          <p:cNvGrpSpPr/>
          <p:nvPr/>
        </p:nvGrpSpPr>
        <p:grpSpPr>
          <a:xfrm>
            <a:off x="3668763" y="1488270"/>
            <a:ext cx="5357282" cy="4926625"/>
            <a:chOff x="0" y="0"/>
            <a:chExt cx="5357281" cy="4926624"/>
          </a:xfrm>
        </p:grpSpPr>
        <p:grpSp>
          <p:nvGrpSpPr>
            <p:cNvPr id="864" name="Group"/>
            <p:cNvGrpSpPr/>
            <p:nvPr/>
          </p:nvGrpSpPr>
          <p:grpSpPr>
            <a:xfrm>
              <a:off x="1607231" y="0"/>
              <a:ext cx="2142817" cy="2142817"/>
              <a:chOff x="0" y="0"/>
              <a:chExt cx="2142816" cy="2142816"/>
            </a:xfrm>
          </p:grpSpPr>
          <p:sp>
            <p:nvSpPr>
              <p:cNvPr id="862" name="Circle"/>
              <p:cNvSpPr/>
              <p:nvPr/>
            </p:nvSpPr>
            <p:spPr>
              <a:xfrm>
                <a:off x="0" y="0"/>
                <a:ext cx="2142816" cy="2142816"/>
              </a:xfrm>
              <a:prstGeom prst="ellipse">
                <a:avLst/>
              </a:prstGeom>
              <a:solidFill>
                <a:schemeClr val="accent2"/>
              </a:solidFill>
              <a:ln w="12700" cap="flat">
                <a:noFill/>
                <a:miter lim="400000"/>
              </a:ln>
              <a:effectLst/>
            </p:spPr>
            <p:txBody>
              <a:bodyPr wrap="square" lIns="45719" tIns="45719" rIns="45719" bIns="45719" numCol="1" anchor="ctr">
                <a:noAutofit/>
              </a:bodyPr>
              <a:lstStyle/>
              <a:p>
                <a:pPr marL="57150" indent="-57150" algn="ctr" defTabSz="488950">
                  <a:lnSpc>
                    <a:spcPct val="90000"/>
                  </a:lnSpc>
                  <a:spcBef>
                    <a:spcPts val="300"/>
                  </a:spcBef>
                  <a:defRPr sz="1100">
                    <a:solidFill>
                      <a:srgbClr val="FEFFFF"/>
                    </a:solidFill>
                    <a:latin typeface="Montserrat Medium"/>
                    <a:ea typeface="Montserrat Medium"/>
                    <a:cs typeface="Montserrat Medium"/>
                    <a:sym typeface="Montserrat Medium"/>
                  </a:defRPr>
                </a:pPr>
                <a:endParaRPr/>
              </a:p>
            </p:txBody>
          </p:sp>
          <p:sp>
            <p:nvSpPr>
              <p:cNvPr id="863" name="CLINICIAN PHYSICIAN &amp; APP…"/>
              <p:cNvSpPr txBox="1"/>
              <p:nvPr/>
            </p:nvSpPr>
            <p:spPr>
              <a:xfrm>
                <a:off x="313807" y="458420"/>
                <a:ext cx="1515201" cy="12259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779" tIns="17779" rIns="17779" bIns="17779" numCol="1" anchor="ctr">
                <a:spAutoFit/>
              </a:bodyPr>
              <a:lstStyle/>
              <a:p>
                <a:pPr algn="ctr" defTabSz="622300">
                  <a:lnSpc>
                    <a:spcPct val="90000"/>
                  </a:lnSpc>
                  <a:spcBef>
                    <a:spcPts val="500"/>
                  </a:spcBef>
                  <a:defRPr sz="1400" b="1">
                    <a:solidFill>
                      <a:srgbClr val="FEFFFF"/>
                    </a:solidFill>
                  </a:defRPr>
                </a:pPr>
                <a:r>
                  <a:rPr sz="1800"/>
                  <a:t>CLINICIAN</a:t>
                </a:r>
                <a:r>
                  <a:t> </a:t>
                </a:r>
                <a:r>
                  <a:rPr sz="1200"/>
                  <a:t>PHYSICIAN &amp; APP</a:t>
                </a:r>
              </a:p>
              <a:p>
                <a:pPr marL="57150" lvl="1" indent="-57150" algn="ctr" defTabSz="488950">
                  <a:lnSpc>
                    <a:spcPct val="90000"/>
                  </a:lnSpc>
                  <a:spcBef>
                    <a:spcPts val="100"/>
                  </a:spcBef>
                  <a:defRPr sz="1100">
                    <a:solidFill>
                      <a:srgbClr val="FEFFFF"/>
                    </a:solidFill>
                    <a:latin typeface="Montserrat Medium"/>
                    <a:ea typeface="Montserrat Medium"/>
                    <a:cs typeface="Montserrat Medium"/>
                    <a:sym typeface="Montserrat Medium"/>
                  </a:defRPr>
                </a:pPr>
                <a:r>
                  <a:t>Educate and collaborate with multidisciplinary clinicians on addiction care plan</a:t>
                </a:r>
              </a:p>
            </p:txBody>
          </p:sp>
        </p:grpSp>
        <p:sp>
          <p:nvSpPr>
            <p:cNvPr id="865" name="Arrow"/>
            <p:cNvSpPr/>
            <p:nvPr/>
          </p:nvSpPr>
          <p:spPr>
            <a:xfrm rot="3600000">
              <a:off x="3190230" y="2087790"/>
              <a:ext cx="567973" cy="723200"/>
            </a:xfrm>
            <a:prstGeom prst="rightArrow">
              <a:avLst>
                <a:gd name="adj1" fmla="val 60000"/>
                <a:gd name="adj2" fmla="val 50000"/>
              </a:avLst>
            </a:prstGeom>
            <a:solidFill>
              <a:schemeClr val="accent2"/>
            </a:solidFill>
            <a:ln w="12700" cap="flat">
              <a:noFill/>
              <a:miter lim="400000"/>
            </a:ln>
            <a:effectLst/>
          </p:spPr>
          <p:txBody>
            <a:bodyPr wrap="square" lIns="45719" tIns="45719" rIns="45719" bIns="45719" numCol="1" anchor="ctr">
              <a:noAutofit/>
            </a:bodyPr>
            <a:lstStyle/>
            <a:p>
              <a:pPr algn="ctr" defTabSz="1377950">
                <a:lnSpc>
                  <a:spcPct val="90000"/>
                </a:lnSpc>
                <a:spcBef>
                  <a:spcPts val="700"/>
                </a:spcBef>
                <a:defRPr sz="3100">
                  <a:solidFill>
                    <a:srgbClr val="FEFFFF"/>
                  </a:solidFill>
                </a:defRPr>
              </a:pPr>
              <a:endParaRPr/>
            </a:p>
          </p:txBody>
        </p:sp>
        <p:grpSp>
          <p:nvGrpSpPr>
            <p:cNvPr id="868" name="Group"/>
            <p:cNvGrpSpPr/>
            <p:nvPr/>
          </p:nvGrpSpPr>
          <p:grpSpPr>
            <a:xfrm>
              <a:off x="3214463" y="2783806"/>
              <a:ext cx="2142818" cy="2142818"/>
              <a:chOff x="0" y="0"/>
              <a:chExt cx="2142816" cy="2142816"/>
            </a:xfrm>
          </p:grpSpPr>
          <p:sp>
            <p:nvSpPr>
              <p:cNvPr id="866" name="Circle"/>
              <p:cNvSpPr/>
              <p:nvPr/>
            </p:nvSpPr>
            <p:spPr>
              <a:xfrm>
                <a:off x="0" y="0"/>
                <a:ext cx="2142816" cy="2142816"/>
              </a:xfrm>
              <a:prstGeom prst="ellipse">
                <a:avLst/>
              </a:prstGeom>
              <a:solidFill>
                <a:schemeClr val="accent3"/>
              </a:solidFill>
              <a:ln w="12700" cap="flat">
                <a:noFill/>
                <a:miter lim="400000"/>
              </a:ln>
              <a:effectLst/>
            </p:spPr>
            <p:txBody>
              <a:bodyPr wrap="square" lIns="45719" tIns="45719" rIns="45719" bIns="45719" numCol="1" anchor="ctr">
                <a:noAutofit/>
              </a:bodyPr>
              <a:lstStyle/>
              <a:p>
                <a:pPr marL="57150" indent="-57150" algn="ctr" defTabSz="488950">
                  <a:lnSpc>
                    <a:spcPct val="90000"/>
                  </a:lnSpc>
                  <a:spcBef>
                    <a:spcPts val="300"/>
                  </a:spcBef>
                  <a:defRPr sz="1100">
                    <a:solidFill>
                      <a:srgbClr val="FEFFFF"/>
                    </a:solidFill>
                    <a:latin typeface="Montserrat Medium"/>
                    <a:ea typeface="Montserrat Medium"/>
                    <a:cs typeface="Montserrat Medium"/>
                    <a:sym typeface="Montserrat Medium"/>
                  </a:defRPr>
                </a:pPr>
                <a:endParaRPr/>
              </a:p>
            </p:txBody>
          </p:sp>
          <p:sp>
            <p:nvSpPr>
              <p:cNvPr id="867" name="LSW…"/>
              <p:cNvSpPr txBox="1"/>
              <p:nvPr/>
            </p:nvSpPr>
            <p:spPr>
              <a:xfrm>
                <a:off x="313807" y="443801"/>
                <a:ext cx="1515201" cy="12552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889000">
                  <a:lnSpc>
                    <a:spcPct val="90000"/>
                  </a:lnSpc>
                  <a:spcBef>
                    <a:spcPts val="800"/>
                  </a:spcBef>
                  <a:defRPr sz="2000" b="1">
                    <a:solidFill>
                      <a:srgbClr val="FEFFFF"/>
                    </a:solidFill>
                  </a:defRPr>
                </a:lvl1pPr>
                <a:lvl2pPr marL="57150" indent="-57150" algn="ctr" defTabSz="488950">
                  <a:lnSpc>
                    <a:spcPct val="90000"/>
                  </a:lnSpc>
                  <a:spcBef>
                    <a:spcPts val="100"/>
                  </a:spcBef>
                  <a:defRPr sz="1100">
                    <a:solidFill>
                      <a:srgbClr val="FEFFFF"/>
                    </a:solidFill>
                    <a:latin typeface="Montserrat Medium"/>
                    <a:ea typeface="Montserrat Medium"/>
                    <a:cs typeface="Montserrat Medium"/>
                    <a:sym typeface="Montserrat Medium"/>
                  </a:defRPr>
                </a:lvl2pPr>
              </a:lstStyle>
              <a:p>
                <a:r>
                  <a:t>LSW</a:t>
                </a:r>
              </a:p>
              <a:p>
                <a:pPr lvl="1"/>
                <a:r>
                  <a:rPr>
                    <a:latin typeface="+mj-lt"/>
                  </a:rPr>
                  <a:t>Assist unit social workers to offer treatment resources depending on disposition</a:t>
                </a:r>
              </a:p>
            </p:txBody>
          </p:sp>
        </p:grpSp>
        <p:sp>
          <p:nvSpPr>
            <p:cNvPr id="869" name="Arrow"/>
            <p:cNvSpPr/>
            <p:nvPr/>
          </p:nvSpPr>
          <p:spPr>
            <a:xfrm rot="10800000">
              <a:off x="2410728" y="3493613"/>
              <a:ext cx="567973" cy="723201"/>
            </a:xfrm>
            <a:prstGeom prst="rightArrow">
              <a:avLst>
                <a:gd name="adj1" fmla="val 60000"/>
                <a:gd name="adj2" fmla="val 50000"/>
              </a:avLst>
            </a:prstGeom>
            <a:solidFill>
              <a:schemeClr val="accent3"/>
            </a:solidFill>
            <a:ln w="12700" cap="flat">
              <a:noFill/>
              <a:miter lim="400000"/>
            </a:ln>
            <a:effectLst/>
          </p:spPr>
          <p:txBody>
            <a:bodyPr wrap="square" lIns="45719" tIns="45719" rIns="45719" bIns="45719" numCol="1" anchor="ctr">
              <a:noAutofit/>
            </a:bodyPr>
            <a:lstStyle/>
            <a:p>
              <a:pPr algn="ctr" defTabSz="1377950">
                <a:lnSpc>
                  <a:spcPct val="90000"/>
                </a:lnSpc>
                <a:spcBef>
                  <a:spcPts val="700"/>
                </a:spcBef>
                <a:defRPr sz="3100">
                  <a:solidFill>
                    <a:srgbClr val="FEFFFF"/>
                  </a:solidFill>
                </a:defRPr>
              </a:pPr>
              <a:endParaRPr/>
            </a:p>
          </p:txBody>
        </p:sp>
        <p:grpSp>
          <p:nvGrpSpPr>
            <p:cNvPr id="872" name="Group"/>
            <p:cNvGrpSpPr/>
            <p:nvPr/>
          </p:nvGrpSpPr>
          <p:grpSpPr>
            <a:xfrm>
              <a:off x="0" y="2783806"/>
              <a:ext cx="2142817" cy="2142818"/>
              <a:chOff x="0" y="0"/>
              <a:chExt cx="2142816" cy="2142816"/>
            </a:xfrm>
          </p:grpSpPr>
          <p:sp>
            <p:nvSpPr>
              <p:cNvPr id="870" name="Circle"/>
              <p:cNvSpPr/>
              <p:nvPr/>
            </p:nvSpPr>
            <p:spPr>
              <a:xfrm>
                <a:off x="0" y="0"/>
                <a:ext cx="2142816" cy="2142816"/>
              </a:xfrm>
              <a:prstGeom prst="ellipse">
                <a:avLst/>
              </a:prstGeom>
              <a:solidFill>
                <a:schemeClr val="accent4"/>
              </a:solidFill>
              <a:ln w="12700" cap="flat">
                <a:noFill/>
                <a:miter lim="400000"/>
              </a:ln>
              <a:effectLst/>
            </p:spPr>
            <p:txBody>
              <a:bodyPr wrap="square" lIns="45719" tIns="45719" rIns="45719" bIns="45719" numCol="1" anchor="ctr">
                <a:noAutofit/>
              </a:bodyPr>
              <a:lstStyle/>
              <a:p>
                <a:pPr marL="114300" indent="-114300" algn="ctr" defTabSz="533400">
                  <a:lnSpc>
                    <a:spcPct val="90000"/>
                  </a:lnSpc>
                  <a:spcBef>
                    <a:spcPts val="300"/>
                  </a:spcBef>
                  <a:defRPr sz="1200">
                    <a:solidFill>
                      <a:srgbClr val="FEFFFF"/>
                    </a:solidFill>
                    <a:latin typeface="Montserrat Medium"/>
                    <a:ea typeface="Montserrat Medium"/>
                    <a:cs typeface="Montserrat Medium"/>
                    <a:sym typeface="Montserrat Medium"/>
                  </a:defRPr>
                </a:pPr>
                <a:endParaRPr/>
              </a:p>
            </p:txBody>
          </p:sp>
          <p:sp>
            <p:nvSpPr>
              <p:cNvPr id="871" name="PEER SUPPORT SPECIALIST…"/>
              <p:cNvSpPr txBox="1"/>
              <p:nvPr/>
            </p:nvSpPr>
            <p:spPr>
              <a:xfrm>
                <a:off x="313807" y="243490"/>
                <a:ext cx="1515201" cy="16558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889000">
                  <a:lnSpc>
                    <a:spcPct val="90000"/>
                  </a:lnSpc>
                  <a:spcBef>
                    <a:spcPts val="800"/>
                  </a:spcBef>
                  <a:defRPr b="1">
                    <a:solidFill>
                      <a:srgbClr val="FEFFFF"/>
                    </a:solidFill>
                  </a:defRPr>
                </a:lvl1pPr>
                <a:lvl2pPr marL="114300" indent="-114300" algn="ctr" defTabSz="533400">
                  <a:lnSpc>
                    <a:spcPct val="90000"/>
                  </a:lnSpc>
                  <a:spcBef>
                    <a:spcPts val="200"/>
                  </a:spcBef>
                  <a:defRPr sz="1200">
                    <a:solidFill>
                      <a:srgbClr val="FEFFFF"/>
                    </a:solidFill>
                    <a:latin typeface="Montserrat Medium"/>
                    <a:ea typeface="Montserrat Medium"/>
                    <a:cs typeface="Montserrat Medium"/>
                    <a:sym typeface="Montserrat Medium"/>
                  </a:defRPr>
                </a:lvl2pPr>
              </a:lstStyle>
              <a:p>
                <a:r>
                  <a:rPr dirty="0"/>
                  <a:t>PEER SUPPORT SPECIALIST</a:t>
                </a:r>
              </a:p>
              <a:p>
                <a:pPr lvl="1"/>
                <a:r>
                  <a:rPr dirty="0">
                    <a:latin typeface="+mj-lt"/>
                  </a:rPr>
                  <a:t>Facilitate patient communication and stigma reduction; post-dc </a:t>
                </a:r>
                <a:r>
                  <a:rPr dirty="0" err="1">
                    <a:latin typeface="+mj-lt"/>
                  </a:rPr>
                  <a:t>followup</a:t>
                </a:r>
                <a:endParaRPr dirty="0">
                  <a:latin typeface="+mj-lt"/>
                </a:endParaRPr>
              </a:p>
            </p:txBody>
          </p:sp>
        </p:grpSp>
        <p:sp>
          <p:nvSpPr>
            <p:cNvPr id="873" name="Arrow"/>
            <p:cNvSpPr/>
            <p:nvPr/>
          </p:nvSpPr>
          <p:spPr>
            <a:xfrm rot="18000000">
              <a:off x="1582999" y="2115632"/>
              <a:ext cx="567973" cy="723201"/>
            </a:xfrm>
            <a:prstGeom prst="rightArrow">
              <a:avLst>
                <a:gd name="adj1" fmla="val 60000"/>
                <a:gd name="adj2" fmla="val 50000"/>
              </a:avLst>
            </a:prstGeom>
            <a:solidFill>
              <a:schemeClr val="accent4"/>
            </a:solidFill>
            <a:ln w="12700" cap="flat">
              <a:noFill/>
              <a:miter lim="400000"/>
            </a:ln>
            <a:effectLst/>
          </p:spPr>
          <p:txBody>
            <a:bodyPr wrap="square" lIns="45719" tIns="45719" rIns="45719" bIns="45719" numCol="1" anchor="ctr">
              <a:noAutofit/>
            </a:bodyPr>
            <a:lstStyle/>
            <a:p>
              <a:pPr algn="ctr" defTabSz="1377950">
                <a:lnSpc>
                  <a:spcPct val="90000"/>
                </a:lnSpc>
                <a:spcBef>
                  <a:spcPts val="700"/>
                </a:spcBef>
                <a:defRPr sz="3100">
                  <a:solidFill>
                    <a:srgbClr val="FEFFFF"/>
                  </a:solidFill>
                </a:defRPr>
              </a:pPr>
              <a:endParaRPr/>
            </a:p>
          </p:txBody>
        </p:sp>
      </p:gr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Google Shape;966;g2f38b4b988b_0_7"/>
          <p:cNvSpPr txBox="1">
            <a:spLocks noGrp="1"/>
          </p:cNvSpPr>
          <p:nvPr>
            <p:ph type="title"/>
          </p:nvPr>
        </p:nvSpPr>
        <p:spPr>
          <a:xfrm>
            <a:off x="611622" y="541747"/>
            <a:ext cx="10968757" cy="652053"/>
          </a:xfrm>
        </p:spPr>
        <p:txBody>
          <a:bodyPr lIns="25400" tIns="25400" rIns="25400" bIns="25400">
            <a:noAutofit/>
          </a:bodyPr>
          <a:lstStyle>
            <a:lvl1pPr defTabSz="786364">
              <a:defRPr sz="2150" spc="516"/>
            </a:lvl1pPr>
          </a:lstStyle>
          <a:p>
            <a:r>
              <a:rPr lang="en-US" sz="2400" dirty="0"/>
              <a:t>REFERRAL NETWORKS: LSW &amp; PEER SUPPORT SPECIALISTS</a:t>
            </a:r>
          </a:p>
        </p:txBody>
      </p:sp>
      <p:sp>
        <p:nvSpPr>
          <p:cNvPr id="879" name="Google Shape;968;g2f38b4b988b_0_7"/>
          <p:cNvSpPr txBox="1">
            <a:spLocks noGrp="1"/>
          </p:cNvSpPr>
          <p:nvPr>
            <p:ph type="body" idx="1"/>
          </p:nvPr>
        </p:nvSpPr>
        <p:spPr>
          <a:xfrm>
            <a:off x="611621" y="1396999"/>
            <a:ext cx="10972801" cy="5109167"/>
          </a:xfrm>
        </p:spPr>
        <p:txBody>
          <a:bodyPr lIns="25400" tIns="25400" rIns="25400" bIns="25400">
            <a:noAutofit/>
          </a:bodyPr>
          <a:lstStyle/>
          <a:p>
            <a:r>
              <a:rPr lang="en-US" sz="2600" dirty="0"/>
              <a:t>Build relationships with community partners to provide low-barrier access and a seamless handoff</a:t>
            </a:r>
          </a:p>
          <a:p>
            <a:r>
              <a:rPr lang="en-US" sz="2600" dirty="0"/>
              <a:t>Connect patient to post-discharge medical care, especially addiction/mental health treatment, and harm reduction resources</a:t>
            </a:r>
          </a:p>
          <a:p>
            <a:r>
              <a:rPr lang="en-US" sz="2600" dirty="0"/>
              <a:t>Maintain a network of community organizations that can that help patients navigate barriers to care, including medical insurance or lack thereof and other social determinants of health</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Google Shape;973;g2f38b4b988b_0_0"/>
          <p:cNvSpPr txBox="1">
            <a:spLocks noGrp="1"/>
          </p:cNvSpPr>
          <p:nvPr>
            <p:ph type="title"/>
          </p:nvPr>
        </p:nvSpPr>
        <p:spPr>
          <a:xfrm>
            <a:off x="611622" y="541747"/>
            <a:ext cx="10968757" cy="652053"/>
          </a:xfrm>
        </p:spPr>
        <p:txBody>
          <a:bodyPr lIns="25400" tIns="25400" rIns="25400" bIns="25400"/>
          <a:lstStyle/>
          <a:p>
            <a:r>
              <a:rPr lang="en-US"/>
              <a:t>TRANSITION OF CARE BARRIERS</a:t>
            </a:r>
          </a:p>
        </p:txBody>
      </p:sp>
      <p:sp>
        <p:nvSpPr>
          <p:cNvPr id="882" name="Google Shape;975;g2f38b4b988b_0_0"/>
          <p:cNvSpPr txBox="1">
            <a:spLocks noGrp="1"/>
          </p:cNvSpPr>
          <p:nvPr>
            <p:ph type="body" idx="1"/>
          </p:nvPr>
        </p:nvSpPr>
        <p:spPr>
          <a:xfrm>
            <a:off x="611621" y="1396999"/>
            <a:ext cx="10972801" cy="5109167"/>
          </a:xfrm>
        </p:spPr>
        <p:txBody>
          <a:bodyPr lIns="25400" tIns="25400" rIns="25400" bIns="25400">
            <a:normAutofit fontScale="85000" lnSpcReduction="20000"/>
          </a:bodyPr>
          <a:lstStyle/>
          <a:p>
            <a:pPr>
              <a:spcBef>
                <a:spcPts val="2000"/>
              </a:spcBef>
            </a:pPr>
            <a:r>
              <a:rPr lang="en-US" dirty="0"/>
              <a:t>Pharmacy barriers or interruptions in MOUD</a:t>
            </a:r>
          </a:p>
          <a:p>
            <a:pPr>
              <a:spcBef>
                <a:spcPts val="2000"/>
              </a:spcBef>
            </a:pPr>
            <a:r>
              <a:rPr lang="en-US" dirty="0"/>
              <a:t>Identifying community clinics with low-barrier treatment</a:t>
            </a:r>
          </a:p>
          <a:p>
            <a:pPr>
              <a:spcBef>
                <a:spcPts val="2000"/>
              </a:spcBef>
            </a:pPr>
            <a:r>
              <a:rPr lang="en-US" dirty="0"/>
              <a:t>Timely transition to appropriate level of addiction care</a:t>
            </a:r>
          </a:p>
          <a:p>
            <a:pPr>
              <a:spcBef>
                <a:spcPts val="2000"/>
              </a:spcBef>
            </a:pPr>
            <a:r>
              <a:rPr lang="en-US" dirty="0"/>
              <a:t>Access and comfort with harm reduction practices (Naloxone, SSPs)</a:t>
            </a:r>
          </a:p>
          <a:p>
            <a:pPr>
              <a:spcBef>
                <a:spcPts val="2000"/>
              </a:spcBef>
            </a:pPr>
            <a:r>
              <a:rPr lang="en-US" dirty="0"/>
              <a:t>Insufficient insurance coverage</a:t>
            </a:r>
          </a:p>
          <a:p>
            <a:pPr>
              <a:spcBef>
                <a:spcPts val="2000"/>
              </a:spcBef>
            </a:pPr>
            <a:r>
              <a:rPr lang="en-US" dirty="0"/>
              <a:t>Institutional policies limiting both treatment and harm reduction practices</a:t>
            </a:r>
          </a:p>
          <a:p>
            <a:pPr>
              <a:spcBef>
                <a:spcPts val="2000"/>
              </a:spcBef>
            </a:pPr>
            <a:r>
              <a:rPr lang="en-US" dirty="0"/>
              <a:t>SDOH and or co-occurring medical and mental illnesses —&gt; difficulty managing their care</a:t>
            </a:r>
          </a:p>
          <a:p>
            <a:pPr>
              <a:spcBef>
                <a:spcPts val="2000"/>
              </a:spcBef>
            </a:pPr>
            <a:r>
              <a:rPr lang="en-US" dirty="0"/>
              <a:t>Post-acute care placement (skilled nursing or subacute rehab) limited by history of SUD or need for MOUD (methadone in particular)</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Google Shape;980;g27402bef8a0_0_6"/>
          <p:cNvSpPr txBox="1">
            <a:spLocks noGrp="1"/>
          </p:cNvSpPr>
          <p:nvPr>
            <p:ph type="title"/>
          </p:nvPr>
        </p:nvSpPr>
        <p:spPr>
          <a:xfrm>
            <a:off x="611622" y="541747"/>
            <a:ext cx="10968757" cy="652053"/>
          </a:xfrm>
        </p:spPr>
        <p:txBody>
          <a:bodyPr lIns="25400" tIns="25400" rIns="25400" bIns="25400"/>
          <a:lstStyle/>
          <a:p>
            <a:r>
              <a:rPr lang="en-US"/>
              <a:t>CLINICAL SCENARIO</a:t>
            </a:r>
          </a:p>
        </p:txBody>
      </p:sp>
      <p:sp>
        <p:nvSpPr>
          <p:cNvPr id="885" name="Content Placeholder 1"/>
          <p:cNvSpPr txBox="1">
            <a:spLocks noGrp="1"/>
          </p:cNvSpPr>
          <p:nvPr>
            <p:ph type="body" idx="1"/>
          </p:nvPr>
        </p:nvSpPr>
        <p:spPr>
          <a:xfrm>
            <a:off x="611621" y="1396999"/>
            <a:ext cx="10972801" cy="5109167"/>
          </a:xfrm>
        </p:spPr>
        <p:txBody>
          <a:bodyPr>
            <a:normAutofit lnSpcReduction="10000"/>
          </a:bodyPr>
          <a:lstStyle/>
          <a:p>
            <a:pPr>
              <a:spcBef>
                <a:spcPts val="1600"/>
              </a:spcBef>
            </a:pPr>
            <a:r>
              <a:rPr lang="en-US" sz="1400" b="1" spc="100" dirty="0">
                <a:latin typeface="Montserrat Black" pitchFamily="2" charset="77"/>
              </a:rPr>
              <a:t>BLACK MALE VETERAN  IN 70’s WITH OUD, USING FENTANYL AND HEROIN</a:t>
            </a:r>
          </a:p>
          <a:p>
            <a:pPr>
              <a:spcBef>
                <a:spcPts val="1600"/>
              </a:spcBef>
            </a:pPr>
            <a:r>
              <a:rPr lang="en-US" sz="1400" dirty="0"/>
              <a:t>On 50 mg methadone with spotty OTP compliance</a:t>
            </a:r>
          </a:p>
          <a:p>
            <a:pPr>
              <a:spcBef>
                <a:spcPts val="1600"/>
              </a:spcBef>
            </a:pPr>
            <a:r>
              <a:rPr lang="en-US" sz="1400" dirty="0"/>
              <a:t>Hospitalized due to poor mobility and failure to thrive</a:t>
            </a:r>
          </a:p>
          <a:p>
            <a:pPr>
              <a:spcBef>
                <a:spcPts val="1600"/>
              </a:spcBef>
            </a:pPr>
            <a:r>
              <a:rPr lang="en-US" sz="1400" dirty="0"/>
              <a:t>Due to difficulties with methadone compliance and placement, MOUD transitioned from methadone to depot buprenorphine</a:t>
            </a:r>
          </a:p>
          <a:p>
            <a:pPr>
              <a:spcBef>
                <a:spcPts val="1600"/>
              </a:spcBef>
            </a:pPr>
            <a:r>
              <a:rPr lang="en-US" sz="1400" dirty="0"/>
              <a:t>Discharged to subacute rehab (SAR) for mobility training, but facility discharged patient prematurely due to aggressive behavior</a:t>
            </a:r>
          </a:p>
          <a:p>
            <a:pPr>
              <a:spcBef>
                <a:spcPts val="1600"/>
              </a:spcBef>
            </a:pPr>
            <a:r>
              <a:rPr lang="en-US" sz="1400" dirty="0"/>
              <a:t>Re-hospitalized for placement</a:t>
            </a:r>
          </a:p>
          <a:p>
            <a:pPr>
              <a:spcBef>
                <a:spcPts val="1600"/>
              </a:spcBef>
            </a:pPr>
            <a:r>
              <a:rPr lang="en-US" sz="1400" dirty="0"/>
              <a:t>ACS social worker and peer support specialist worked with psychiatrists to develop behavioral interventions and medication therapy for PTSD</a:t>
            </a:r>
          </a:p>
          <a:p>
            <a:pPr>
              <a:spcBef>
                <a:spcPts val="1600"/>
              </a:spcBef>
            </a:pPr>
            <a:r>
              <a:rPr lang="en-US" sz="1400" dirty="0"/>
              <a:t>Depot buprenorphine was a barrier to SAR acceptance</a:t>
            </a:r>
          </a:p>
          <a:p>
            <a:pPr>
              <a:spcBef>
                <a:spcPts val="1600"/>
              </a:spcBef>
            </a:pPr>
            <a:r>
              <a:rPr lang="en-US" sz="1400" dirty="0"/>
              <a:t>Prolonged hospitalization before discharged to SAR</a:t>
            </a:r>
          </a:p>
          <a:p>
            <a:pPr>
              <a:spcBef>
                <a:spcPts val="1600"/>
              </a:spcBef>
            </a:pPr>
            <a:r>
              <a:rPr lang="en-US" sz="1400" dirty="0"/>
              <a:t>Doing well at 6 months: abstinent from illicit opioids, improved mobility with PT, and returned to independent living</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Title 7"/>
          <p:cNvSpPr txBox="1">
            <a:spLocks noGrp="1"/>
          </p:cNvSpPr>
          <p:nvPr>
            <p:ph type="title"/>
          </p:nvPr>
        </p:nvSpPr>
        <p:spPr>
          <a:xfrm>
            <a:off x="609600" y="223984"/>
            <a:ext cx="10668000" cy="1336966"/>
          </a:xfrm>
        </p:spPr>
        <p:txBody>
          <a:bodyPr/>
          <a:lstStyle>
            <a:lvl1pPr defTabSz="832083">
              <a:defRPr sz="8736" spc="546"/>
            </a:lvl1pPr>
          </a:lstStyle>
          <a:p>
            <a:r>
              <a:rPr lang="en-US"/>
              <a:t>WORKSHOP </a:t>
            </a:r>
          </a:p>
        </p:txBody>
      </p:sp>
      <p:sp>
        <p:nvSpPr>
          <p:cNvPr id="888" name="Subtitle 2"/>
          <p:cNvSpPr txBox="1">
            <a:spLocks noGrp="1"/>
          </p:cNvSpPr>
          <p:nvPr>
            <p:ph type="body" sz="half" idx="1"/>
          </p:nvPr>
        </p:nvSpPr>
        <p:spPr>
          <a:xfrm>
            <a:off x="609600" y="2001837"/>
            <a:ext cx="11400692" cy="4856163"/>
          </a:xfrm>
        </p:spPr>
        <p:txBody>
          <a:bodyPr>
            <a:normAutofit fontScale="62500" lnSpcReduction="20000"/>
          </a:bodyPr>
          <a:lstStyle/>
          <a:p>
            <a:pPr>
              <a:lnSpc>
                <a:spcPct val="120000"/>
              </a:lnSpc>
            </a:pPr>
            <a:r>
              <a:rPr lang="en-US" sz="5100" b="1" spc="100" dirty="0">
                <a:latin typeface="Montserrat Black" pitchFamily="2" charset="77"/>
              </a:rPr>
              <a:t>BREAK INTO FOUR GROUPS:</a:t>
            </a:r>
          </a:p>
          <a:p>
            <a:pPr>
              <a:lnSpc>
                <a:spcPct val="120000"/>
              </a:lnSpc>
            </a:pPr>
            <a:r>
              <a:rPr lang="en-US" b="1" dirty="0"/>
              <a:t>Group I</a:t>
            </a:r>
            <a:r>
              <a:rPr lang="en-US" dirty="0"/>
              <a:t>: Develop list of community partners and referral networks and strategies to build and strengthen relationships with community partners.</a:t>
            </a:r>
          </a:p>
          <a:p>
            <a:pPr>
              <a:lnSpc>
                <a:spcPct val="120000"/>
              </a:lnSpc>
            </a:pPr>
            <a:r>
              <a:rPr lang="en-US" b="1" dirty="0"/>
              <a:t>Group II</a:t>
            </a:r>
            <a:r>
              <a:rPr lang="en-US" dirty="0"/>
              <a:t>: Facility placement barriers for methadone</a:t>
            </a:r>
          </a:p>
          <a:p>
            <a:pPr>
              <a:lnSpc>
                <a:spcPct val="120000"/>
              </a:lnSpc>
            </a:pPr>
            <a:r>
              <a:rPr lang="en-US" b="1" dirty="0"/>
              <a:t>Group III</a:t>
            </a:r>
            <a:r>
              <a:rPr lang="en-US" dirty="0"/>
              <a:t>: </a:t>
            </a:r>
            <a:r>
              <a:rPr lang="en-US" b="0" dirty="0"/>
              <a:t>Significant medical or co-occurring mental health illnesses, behavioral issues interfering with outpatient treatment </a:t>
            </a:r>
            <a:endParaRPr lang="en-US" dirty="0"/>
          </a:p>
          <a:p>
            <a:pPr>
              <a:lnSpc>
                <a:spcPct val="120000"/>
              </a:lnSpc>
            </a:pPr>
            <a:r>
              <a:rPr lang="en-US" b="1" dirty="0"/>
              <a:t>Group IV</a:t>
            </a:r>
            <a:r>
              <a:rPr lang="en-US" dirty="0"/>
              <a:t>: Housing instability and/or lack of social support</a:t>
            </a:r>
          </a:p>
        </p:txBody>
      </p:sp>
      <p:pic>
        <p:nvPicPr>
          <p:cNvPr id="889" name="Graphic 16" descr="Graphic 16"/>
          <p:cNvPicPr>
            <a:picLocks noChangeAspect="1"/>
          </p:cNvPicPr>
          <p:nvPr/>
        </p:nvPicPr>
        <p:blipFill>
          <a:blip r:embed="rId2"/>
          <a:stretch>
            <a:fillRect/>
          </a:stretch>
        </p:blipFill>
        <p:spPr>
          <a:xfrm>
            <a:off x="10220445" y="223838"/>
            <a:ext cx="1361955" cy="1361954"/>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 name="Title 1"/>
          <p:cNvSpPr txBox="1">
            <a:spLocks noGrp="1"/>
          </p:cNvSpPr>
          <p:nvPr>
            <p:ph type="title"/>
          </p:nvPr>
        </p:nvSpPr>
        <p:spPr>
          <a:prstGeom prst="rect">
            <a:avLst/>
          </a:prstGeom>
        </p:spPr>
        <p:txBody>
          <a:bodyPr/>
          <a:lstStyle/>
          <a:p>
            <a:r>
              <a:t>QUESTIONS &amp; COMMENTS</a:t>
            </a:r>
          </a:p>
        </p:txBody>
      </p:sp>
      <p:sp>
        <p:nvSpPr>
          <p:cNvPr id="892" name="Subtitle 5"/>
          <p:cNvSpPr txBox="1">
            <a:spLocks noGrp="1"/>
          </p:cNvSpPr>
          <p:nvPr>
            <p:ph type="body" sz="quarter" idx="1"/>
          </p:nvPr>
        </p:nvSpPr>
        <p:spPr>
          <a:xfrm>
            <a:off x="609600" y="5761732"/>
            <a:ext cx="10769600" cy="812802"/>
          </a:xfrm>
          <a:prstGeom prst="rect">
            <a:avLst/>
          </a:prstGeom>
        </p:spPr>
        <p:txBody>
          <a:bodyPr/>
          <a:lstStyle>
            <a:lvl1pPr>
              <a:defRPr sz="2800"/>
            </a:lvl1pPr>
          </a:lstStyle>
          <a:p>
            <a:r>
              <a:rPr dirty="0"/>
              <a:t>We </a:t>
            </a:r>
            <a:r>
              <a:rPr lang="en-US" dirty="0"/>
              <a:t>honor</a:t>
            </a:r>
            <a:r>
              <a:rPr dirty="0"/>
              <a:t> and remember all the patients we have cared for.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itle 2"/>
          <p:cNvSpPr txBox="1">
            <a:spLocks noGrp="1"/>
          </p:cNvSpPr>
          <p:nvPr>
            <p:ph type="title"/>
          </p:nvPr>
        </p:nvSpPr>
        <p:spPr>
          <a:xfrm>
            <a:off x="203200" y="228600"/>
            <a:ext cx="2641600" cy="646395"/>
          </a:xfrm>
        </p:spPr>
        <p:txBody>
          <a:bodyPr/>
          <a:lstStyle>
            <a:lvl1pPr>
              <a:defRPr sz="2000"/>
            </a:lvl1pPr>
          </a:lstStyle>
          <a:p>
            <a:r>
              <a:rPr lang="en-US"/>
              <a:t>WHAT IS A HOSPITAL?</a:t>
            </a:r>
          </a:p>
        </p:txBody>
      </p:sp>
      <p:sp>
        <p:nvSpPr>
          <p:cNvPr id="364" name="Text Placeholder 3"/>
          <p:cNvSpPr>
            <a:spLocks noGrp="1"/>
          </p:cNvSpPr>
          <p:nvPr>
            <p:ph type="body" sz="quarter" idx="21"/>
          </p:nvPr>
        </p:nvSpPr>
        <p:spPr>
          <a:xfrm>
            <a:off x="203200" y="1103593"/>
            <a:ext cx="2641600" cy="2133601"/>
          </a:xfr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COMPLEX, DYNAMIC, ECONOMIC PRODUCTION ECOSYSTEM</a:t>
            </a:r>
          </a:p>
        </p:txBody>
      </p:sp>
      <p:sp>
        <p:nvSpPr>
          <p:cNvPr id="5" name="Text Placeholder 4">
            <a:extLst>
              <a:ext uri="{FF2B5EF4-FFF2-40B4-BE49-F238E27FC236}">
                <a16:creationId xmlns:a16="http://schemas.microsoft.com/office/drawing/2014/main" id="{BAACD838-11DB-1F4E-227C-ED7A84FEB2AB}"/>
              </a:ext>
            </a:extLst>
          </p:cNvPr>
          <p:cNvSpPr>
            <a:spLocks noGrp="1"/>
          </p:cNvSpPr>
          <p:nvPr>
            <p:ph type="body" idx="10"/>
          </p:nvPr>
        </p:nvSpPr>
        <p:spPr>
          <a:xfrm>
            <a:off x="3445773" y="228600"/>
            <a:ext cx="8291059" cy="6382512"/>
          </a:xfrm>
        </p:spPr>
        <p:txBody>
          <a:bodyPr>
            <a:normAutofit/>
          </a:bodyPr>
          <a:lstStyle/>
          <a:p>
            <a:r>
              <a:rPr lang="en-US" b="1" dirty="0">
                <a:latin typeface="Montserrat Black" pitchFamily="2" charset="77"/>
              </a:rPr>
              <a:t>Complex system</a:t>
            </a:r>
          </a:p>
          <a:p>
            <a:pPr lvl="1"/>
            <a:r>
              <a:rPr lang="en-US" sz="2000" dirty="0"/>
              <a:t>Non-linear output means unintended consequences</a:t>
            </a:r>
          </a:p>
          <a:p>
            <a:r>
              <a:rPr lang="en-US" b="1" dirty="0">
                <a:latin typeface="Montserrat Black" pitchFamily="2" charset="77"/>
              </a:rPr>
              <a:t>Internal and external stakeholders</a:t>
            </a:r>
          </a:p>
          <a:p>
            <a:pPr lvl="1"/>
            <a:r>
              <a:rPr lang="en-US" sz="2000" dirty="0"/>
              <a:t>Providers / staff / patients</a:t>
            </a:r>
          </a:p>
          <a:p>
            <a:pPr lvl="1"/>
            <a:r>
              <a:rPr lang="en-US" sz="2000" dirty="0"/>
              <a:t>Payers / regulatory bodies / community</a:t>
            </a:r>
          </a:p>
          <a:p>
            <a:pPr>
              <a:lnSpc>
                <a:spcPct val="135000"/>
              </a:lnSpc>
            </a:pPr>
            <a:r>
              <a:rPr lang="en-US" b="1" dirty="0">
                <a:latin typeface="Montserrat Black" pitchFamily="2" charset="77"/>
              </a:rPr>
              <a:t>Economic production system</a:t>
            </a:r>
          </a:p>
          <a:p>
            <a:pPr lvl="1"/>
            <a:r>
              <a:rPr lang="en-US" sz="2000" dirty="0"/>
              <a:t>Exists within a uniquely private insurance/capitalistic macroenvironment</a:t>
            </a:r>
          </a:p>
          <a:p>
            <a:r>
              <a:rPr lang="en-US" dirty="0"/>
              <a:t>Value based care increasingly shifts financial risk to providers / Affordable Care Organizations </a:t>
            </a:r>
          </a:p>
        </p:txBody>
      </p:sp>
      <p:pic>
        <p:nvPicPr>
          <p:cNvPr id="31" name="Graphic 30" descr="Hospital outline">
            <a:extLst>
              <a:ext uri="{FF2B5EF4-FFF2-40B4-BE49-F238E27FC236}">
                <a16:creationId xmlns:a16="http://schemas.microsoft.com/office/drawing/2014/main" id="{67C91638-375E-E4F6-8ACF-8FD493B007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9944" y="4627944"/>
            <a:ext cx="2326511" cy="2326511"/>
          </a:xfrm>
          <a:prstGeom prst="rect">
            <a:avLst/>
          </a:prstGeom>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Title 3"/>
          <p:cNvSpPr txBox="1">
            <a:spLocks noGrp="1"/>
          </p:cNvSpPr>
          <p:nvPr>
            <p:ph type="title"/>
          </p:nvPr>
        </p:nvSpPr>
        <p:spPr>
          <a:xfrm>
            <a:off x="611622" y="541747"/>
            <a:ext cx="10968757" cy="652055"/>
          </a:xfrm>
          <a:prstGeom prst="rect">
            <a:avLst/>
          </a:prstGeom>
        </p:spPr>
        <p:txBody>
          <a:bodyPr/>
          <a:lstStyle/>
          <a:p>
            <a:r>
              <a:rPr dirty="0"/>
              <a:t>WORK CITED</a:t>
            </a:r>
          </a:p>
        </p:txBody>
      </p:sp>
      <p:sp>
        <p:nvSpPr>
          <p:cNvPr id="895" name="Content Placeholder 5"/>
          <p:cNvSpPr txBox="1">
            <a:spLocks noGrp="1"/>
          </p:cNvSpPr>
          <p:nvPr>
            <p:ph type="body" idx="1"/>
          </p:nvPr>
        </p:nvSpPr>
        <p:spPr>
          <a:xfrm>
            <a:off x="611621" y="1396999"/>
            <a:ext cx="10972801" cy="5109167"/>
          </a:xfrm>
          <a:prstGeom prst="rect">
            <a:avLst/>
          </a:prstGeom>
        </p:spPr>
        <p:txBody>
          <a:bodyPr/>
          <a:lstStyle/>
          <a:p>
            <a:r>
              <a:rPr dirty="0"/>
              <a:t>A Substance Abuse Consultation Service - McDuff - 1997 - The American Journal on Addictions - Wiley Online Library. Accessed August 1, 2024. </a:t>
            </a:r>
            <a:r>
              <a:rPr u="sng" dirty="0">
                <a:solidFill>
                  <a:srgbClr val="0000FF"/>
                </a:solidFill>
                <a:uFill>
                  <a:solidFill>
                    <a:srgbClr val="0000FF"/>
                  </a:solidFill>
                </a:uFill>
                <a:hlinkClick r:id="rId2"/>
              </a:rPr>
              <a:t>https://onlinelibrary.wiley.com/doi/full/10.1111/j.1521-0391.1997.tb00405.x?sid=nlm%3Apubmed</a:t>
            </a:r>
          </a:p>
          <a:p>
            <a:r>
              <a:rPr dirty="0"/>
              <a:t>Addiction consult services in hospitals show promise in facilitating ongoing care - Enos - 2019 - Alcoholism &amp; Drug Abuse Weekly - Wiley Online Library. Accessed June 20, 2024. </a:t>
            </a:r>
            <a:r>
              <a:rPr u="sng" dirty="0">
                <a:solidFill>
                  <a:srgbClr val="0000FF"/>
                </a:solidFill>
                <a:uFill>
                  <a:solidFill>
                    <a:srgbClr val="0000FF"/>
                  </a:solidFill>
                </a:uFill>
                <a:hlinkClick r:id="rId3"/>
              </a:rPr>
              <a:t>https://onlinelibrary.wiley.com/doi/10.1002/adaw.32221</a:t>
            </a:r>
          </a:p>
          <a:p>
            <a:r>
              <a:rPr dirty="0" err="1"/>
              <a:t>Aszalos</a:t>
            </a:r>
            <a:r>
              <a:rPr dirty="0"/>
              <a:t> R, McDuff DR, Weintraub E, Montoya I, Schwartz R. Engaging Hospitalized Heroin-Dependent Patients Into Substance Abuse Treatment. Journal of Substance Abuse Treatment. 1999;17(1):149-158. doi:</a:t>
            </a:r>
            <a:r>
              <a:rPr u="sng" dirty="0">
                <a:solidFill>
                  <a:srgbClr val="0000FF"/>
                </a:solidFill>
                <a:uFill>
                  <a:solidFill>
                    <a:srgbClr val="0000FF"/>
                  </a:solidFill>
                </a:uFill>
                <a:hlinkClick r:id="rId4"/>
              </a:rPr>
              <a:t>10.1016/S0740-5472(98)00075-0</a:t>
            </a:r>
          </a:p>
          <a:p>
            <a:r>
              <a:rPr dirty="0"/>
              <a:t>Becker TD, </a:t>
            </a:r>
            <a:r>
              <a:rPr dirty="0" err="1"/>
              <a:t>Eschliman</a:t>
            </a:r>
            <a:r>
              <a:rPr dirty="0"/>
              <a:t> EL, </a:t>
            </a:r>
            <a:r>
              <a:rPr dirty="0" err="1"/>
              <a:t>Thakrar</a:t>
            </a:r>
            <a:r>
              <a:rPr dirty="0"/>
              <a:t> AP, Yang LH. A conceptual framework for how structural changes in emerging acute substance use service models can reduce stigma of medications for opioid use disorder. Front Psychiatry. 2023;14. doi:</a:t>
            </a:r>
            <a:r>
              <a:rPr u="sng" dirty="0">
                <a:solidFill>
                  <a:srgbClr val="0000FF"/>
                </a:solidFill>
                <a:uFill>
                  <a:solidFill>
                    <a:srgbClr val="0000FF"/>
                  </a:solidFill>
                </a:uFill>
                <a:hlinkClick r:id="rId5"/>
              </a:rPr>
              <a:t>10.3389/fpsyt.2023.1184951</a:t>
            </a:r>
          </a:p>
          <a:p>
            <a:r>
              <a:rPr dirty="0"/>
              <a:t>Beckett M, Hering R, </a:t>
            </a:r>
            <a:r>
              <a:rPr dirty="0" err="1"/>
              <a:t>Urbanoski</a:t>
            </a:r>
            <a:r>
              <a:rPr dirty="0"/>
              <a:t> K. Inpatient care provider perspectives on the development and implementation of an addiction medicine consultation service in a small urban setting. </a:t>
            </a:r>
            <a:r>
              <a:rPr dirty="0" err="1"/>
              <a:t>Subst</a:t>
            </a:r>
            <a:r>
              <a:rPr dirty="0"/>
              <a:t> Abuse Treat Prev Policy. 2022;17(1):70. doi:</a:t>
            </a:r>
            <a:r>
              <a:rPr u="sng" dirty="0">
                <a:solidFill>
                  <a:srgbClr val="0000FF"/>
                </a:solidFill>
                <a:uFill>
                  <a:solidFill>
                    <a:srgbClr val="0000FF"/>
                  </a:solidFill>
                </a:uFill>
                <a:hlinkClick r:id="rId6"/>
              </a:rPr>
              <a:t>10.1186/s13011-022-00497-9</a:t>
            </a:r>
          </a:p>
          <a:p>
            <a:r>
              <a:rPr dirty="0" err="1"/>
              <a:t>Bhatraju</a:t>
            </a:r>
            <a:r>
              <a:rPr dirty="0"/>
              <a:t> EP, Ludwig-Barron N, Takagi-Stewart J, Sandhu HK, Klein JW, Tsui JI. Successful engagement in buprenorphine treatment among hospitalized patients with opioid use disorder and trauma. Drug and Alcohol Dependence. 2020;215:108253. doi:</a:t>
            </a:r>
            <a:r>
              <a:rPr u="sng" dirty="0">
                <a:solidFill>
                  <a:srgbClr val="0000FF"/>
                </a:solidFill>
                <a:uFill>
                  <a:solidFill>
                    <a:srgbClr val="0000FF"/>
                  </a:solidFill>
                </a:uFill>
                <a:hlinkClick r:id="rId7"/>
              </a:rPr>
              <a:t>10.1016/j.drugalcdep.2020.108253</a:t>
            </a:r>
          </a:p>
          <a:p>
            <a:r>
              <a:rPr dirty="0"/>
              <a:t>Calcaterra SL, Lockhart S, Callister C, Hoover K, Binswanger IA. Opioid Use Disorder Treatment Initiation and Continuation: a Qualitative Study of Patients Who Received Addiction Consultation and Hospital-Based Providers. J Gen Intern Med. 2022;37(11):2786-2794. doi:</a:t>
            </a:r>
            <a:r>
              <a:rPr u="sng" dirty="0">
                <a:solidFill>
                  <a:srgbClr val="0000FF"/>
                </a:solidFill>
                <a:uFill>
                  <a:solidFill>
                    <a:srgbClr val="0000FF"/>
                  </a:solidFill>
                </a:uFill>
                <a:hlinkClick r:id="rId8"/>
              </a:rPr>
              <a:t>10.1007/s11606-021-07305-3</a:t>
            </a:r>
          </a:p>
          <a:p>
            <a:r>
              <a:rPr dirty="0"/>
              <a:t>Calcaterra SL, McBeth L, </a:t>
            </a:r>
            <a:r>
              <a:rPr dirty="0" err="1"/>
              <a:t>Keniston</a:t>
            </a:r>
            <a:r>
              <a:rPr dirty="0"/>
              <a:t> AM, Burden M. The Development and Implementation of a Hospitalist-Directed Addiction Medicine Consultation Service to Address a Treatment Gap. J GEN INTERN MED. 2022;37(5):1065-1072. doi:</a:t>
            </a:r>
            <a:r>
              <a:rPr u="sng" dirty="0">
                <a:solidFill>
                  <a:srgbClr val="0000FF"/>
                </a:solidFill>
                <a:uFill>
                  <a:solidFill>
                    <a:srgbClr val="0000FF"/>
                  </a:solidFill>
                </a:uFill>
                <a:hlinkClick r:id="rId9"/>
              </a:rPr>
              <a:t>10.1007/s11606-021-06849-8</a:t>
            </a:r>
          </a:p>
          <a:p>
            <a:r>
              <a:rPr dirty="0"/>
              <a:t>D’Amico MJ, Walley AY, Cheng DM, et al. Which patients receive an addiction consult? A preliminary analysis of the INREACH (</a:t>
            </a:r>
            <a:r>
              <a:rPr dirty="0" err="1"/>
              <a:t>INpatient</a:t>
            </a:r>
            <a:r>
              <a:rPr dirty="0"/>
              <a:t> </a:t>
            </a:r>
            <a:r>
              <a:rPr dirty="0" err="1"/>
              <a:t>REadmission</a:t>
            </a:r>
            <a:r>
              <a:rPr dirty="0"/>
              <a:t> post-Addiction Consult Help) study. Journal of Substance Abuse Treatment. 2019;106:35-42. doi:</a:t>
            </a:r>
            <a:r>
              <a:rPr u="sng" dirty="0">
                <a:solidFill>
                  <a:srgbClr val="0000FF"/>
                </a:solidFill>
                <a:uFill>
                  <a:solidFill>
                    <a:srgbClr val="0000FF"/>
                  </a:solidFill>
                </a:uFill>
                <a:hlinkClick r:id="rId10"/>
              </a:rPr>
              <a:t>10.1016/j.jsat.2019.08.013</a:t>
            </a:r>
          </a:p>
          <a:p>
            <a:r>
              <a:rPr dirty="0"/>
              <a:t>Englander H, Collins D, Perry SP, Rabinowitz M, </a:t>
            </a:r>
            <a:r>
              <a:rPr dirty="0" err="1"/>
              <a:t>Phoutrides</a:t>
            </a:r>
            <a:r>
              <a:rPr dirty="0"/>
              <a:t> E, </a:t>
            </a:r>
            <a:r>
              <a:rPr dirty="0" err="1"/>
              <a:t>Nicolaidis</a:t>
            </a:r>
            <a:r>
              <a:rPr dirty="0"/>
              <a:t> C. “We’ve Learned It’s a Medical Illness, Not a Moral Choice”: Qualitative Study of the Effects of a Multicomponent Addiction Intervention on Hospital Providers’ Attitudes and Experiences. J Hosp Med. 2018;13(11):752-758. doi:</a:t>
            </a:r>
            <a:r>
              <a:rPr u="sng" dirty="0">
                <a:solidFill>
                  <a:srgbClr val="0000FF"/>
                </a:solidFill>
                <a:uFill>
                  <a:solidFill>
                    <a:srgbClr val="0000FF"/>
                  </a:solidFill>
                </a:uFill>
                <a:hlinkClick r:id="rId11"/>
              </a:rPr>
              <a:t>10.12788/jhm.2993</a:t>
            </a:r>
          </a:p>
          <a:p>
            <a:r>
              <a:rPr dirty="0"/>
              <a:t>Englander H, </a:t>
            </a:r>
            <a:r>
              <a:rPr dirty="0" err="1"/>
              <a:t>Dobbertin</a:t>
            </a:r>
            <a:r>
              <a:rPr dirty="0"/>
              <a:t> K, Lind BK, et al. Inpatient Addiction Medicine Consultation and Post-Hospital Substance Use Disorder Treatment Engagement: a Propensity-Matched Analysis. J Gen Intern Med. 2019;34(12):2796-2803. doi:</a:t>
            </a:r>
            <a:r>
              <a:rPr u="sng" dirty="0">
                <a:solidFill>
                  <a:srgbClr val="0000FF"/>
                </a:solidFill>
                <a:uFill>
                  <a:solidFill>
                    <a:srgbClr val="0000FF"/>
                  </a:solidFill>
                </a:uFill>
                <a:hlinkClick r:id="rId12"/>
              </a:rPr>
              <a:t>10.1007/s11606-019-05251-9</a:t>
            </a:r>
          </a:p>
          <a:p>
            <a:r>
              <a:rPr dirty="0"/>
              <a:t>Englander H, Jones A, Krawczyk N, et al. A Taxonomy of Hospital-Based Addiction Care Models: a Scoping Review and Key Informant Interviews. J Gen Intern Med. 2022;37(11):2821-2833. doi:</a:t>
            </a:r>
            <a:r>
              <a:rPr u="sng" dirty="0">
                <a:solidFill>
                  <a:srgbClr val="0000FF"/>
                </a:solidFill>
                <a:uFill>
                  <a:solidFill>
                    <a:srgbClr val="0000FF"/>
                  </a:solidFill>
                </a:uFill>
                <a:hlinkClick r:id="rId13"/>
              </a:rPr>
              <a:t>10.1007/s11606-022-07618-x</a:t>
            </a:r>
          </a:p>
          <a:p>
            <a:r>
              <a:rPr dirty="0"/>
              <a:t>Englander H, King C, </a:t>
            </a:r>
            <a:r>
              <a:rPr dirty="0" err="1"/>
              <a:t>Nicolaidis</a:t>
            </a:r>
            <a:r>
              <a:rPr dirty="0"/>
              <a:t> C, et al. Predictors of Opioid and Alcohol Pharmacotherapy Initiation at Hospital Discharge Among Patients Seen by an Inpatient Addiction Consult Service. Journal of Addiction Medicine. 2020;14(5):415. doi:</a:t>
            </a:r>
            <a:r>
              <a:rPr u="sng" dirty="0">
                <a:solidFill>
                  <a:srgbClr val="0000FF"/>
                </a:solidFill>
                <a:uFill>
                  <a:solidFill>
                    <a:srgbClr val="0000FF"/>
                  </a:solidFill>
                </a:uFill>
                <a:hlinkClick r:id="rId14"/>
              </a:rPr>
              <a:t>10.1097/ADM.0000000000000611</a:t>
            </a:r>
          </a:p>
          <a:p>
            <a:r>
              <a:rPr dirty="0"/>
              <a:t>Englander H, Mahoney S, Brandt K, et al. Tools to Support Hospital-Based Addiction Care: Core Components, Values, and Activities of the Improving Addiction Care Team. J Addict Med. 2019;13(2):85-89. doi:</a:t>
            </a:r>
            <a:r>
              <a:rPr u="sng" dirty="0">
                <a:solidFill>
                  <a:srgbClr val="0000FF"/>
                </a:solidFill>
                <a:uFill>
                  <a:solidFill>
                    <a:srgbClr val="0000FF"/>
                  </a:solidFill>
                </a:uFill>
                <a:hlinkClick r:id="rId15"/>
              </a:rPr>
              <a:t>10.1097/ADM.0000000000000487</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Title 1"/>
          <p:cNvSpPr txBox="1">
            <a:spLocks noGrp="1"/>
          </p:cNvSpPr>
          <p:nvPr>
            <p:ph type="title"/>
          </p:nvPr>
        </p:nvSpPr>
        <p:spPr>
          <a:xfrm>
            <a:off x="611622" y="541747"/>
            <a:ext cx="10968757" cy="652055"/>
          </a:xfrm>
          <a:prstGeom prst="rect">
            <a:avLst/>
          </a:prstGeom>
        </p:spPr>
        <p:txBody>
          <a:bodyPr/>
          <a:lstStyle/>
          <a:p>
            <a:r>
              <a:t>WORK CITED</a:t>
            </a:r>
          </a:p>
        </p:txBody>
      </p:sp>
      <p:sp>
        <p:nvSpPr>
          <p:cNvPr id="898" name="Content Placeholder 2"/>
          <p:cNvSpPr txBox="1">
            <a:spLocks noGrp="1"/>
          </p:cNvSpPr>
          <p:nvPr>
            <p:ph type="body" idx="1"/>
          </p:nvPr>
        </p:nvSpPr>
        <p:spPr>
          <a:xfrm>
            <a:off x="611621" y="1396999"/>
            <a:ext cx="10972801" cy="5109167"/>
          </a:xfrm>
          <a:prstGeom prst="rect">
            <a:avLst/>
          </a:prstGeom>
        </p:spPr>
        <p:txBody>
          <a:bodyPr/>
          <a:lstStyle/>
          <a:p>
            <a:pPr>
              <a:lnSpc>
                <a:spcPct val="90000"/>
              </a:lnSpc>
            </a:pPr>
            <a:r>
              <a:t>Englander H, Thakrar AP, Bagley SM, Rolley T, Dong K, Hyshka E. Caring for Hospitalized Adults With Opioid Use Disorder in the Era of Fentanyl: A Review. JAMA Intern Med. 2024;184(6):691-701. doi:</a:t>
            </a:r>
            <a:r>
              <a:rPr u="sng">
                <a:solidFill>
                  <a:srgbClr val="0000FF"/>
                </a:solidFill>
                <a:uFill>
                  <a:solidFill>
                    <a:srgbClr val="0000FF"/>
                  </a:solidFill>
                </a:uFill>
                <a:hlinkClick r:id="rId2"/>
              </a:rPr>
              <a:t>10.1001/jamainternmed.2023.7282</a:t>
            </a:r>
          </a:p>
          <a:p>
            <a:pPr>
              <a:lnSpc>
                <a:spcPct val="90000"/>
              </a:lnSpc>
            </a:pPr>
            <a:r>
              <a:t>Englander H, Weimer M, Solotaroff R, et al. Planning and Designing the Improving Addiction Care Team (IMPACT) for Hospitalized Adults with Substance Use Disorder. Journal of Hospital Medicine. 2017;12(5):339-342. doi:</a:t>
            </a:r>
            <a:r>
              <a:rPr u="sng">
                <a:solidFill>
                  <a:srgbClr val="0000FF"/>
                </a:solidFill>
                <a:uFill>
                  <a:solidFill>
                    <a:srgbClr val="0000FF"/>
                  </a:solidFill>
                </a:uFill>
                <a:hlinkClick r:id="rId3"/>
              </a:rPr>
              <a:t>10.12788/jhm.2736</a:t>
            </a:r>
          </a:p>
          <a:p>
            <a:pPr>
              <a:lnSpc>
                <a:spcPct val="90000"/>
              </a:lnSpc>
            </a:pPr>
            <a:r>
              <a:t>Fanucchi Laura, Lofwall Michelle R. Putting Parity into Practice — Integrating Opioid-Use Disorder Treatment into the Hospital Setting. New England Journal of Medicine. 2016;375(9):811-813. doi:</a:t>
            </a:r>
            <a:r>
              <a:rPr u="sng">
                <a:solidFill>
                  <a:srgbClr val="0000FF"/>
                </a:solidFill>
                <a:uFill>
                  <a:solidFill>
                    <a:srgbClr val="0000FF"/>
                  </a:solidFill>
                </a:uFill>
                <a:hlinkClick r:id="rId4"/>
              </a:rPr>
              <a:t>10.1056/NEJMp1606157</a:t>
            </a:r>
          </a:p>
          <a:p>
            <a:pPr>
              <a:lnSpc>
                <a:spcPct val="90000"/>
              </a:lnSpc>
            </a:pPr>
            <a:r>
              <a:t>Gryczynski J, Nordeck CD, Welsh C, Mitchell SG, O’Grady KE, Schwartz RP. Preventing Hospital Readmission for Patients With Comorbid Substance Use Disorder : A Randomized Trial. Ann Intern Med. 2021;174(7):899-909. doi:</a:t>
            </a:r>
            <a:r>
              <a:rPr u="sng">
                <a:solidFill>
                  <a:srgbClr val="0000FF"/>
                </a:solidFill>
                <a:uFill>
                  <a:solidFill>
                    <a:srgbClr val="0000FF"/>
                  </a:solidFill>
                </a:uFill>
                <a:hlinkClick r:id="rId5"/>
              </a:rPr>
              <a:t>10.7326/M20-5475</a:t>
            </a:r>
          </a:p>
          <a:p>
            <a:pPr>
              <a:lnSpc>
                <a:spcPct val="90000"/>
              </a:lnSpc>
            </a:pPr>
            <a:r>
              <a:t>Harris MTH, Peterkin A, Bach P, et al. Adapting inpatient addiction medicine consult services during the COVID-19 pandemic. Addiction Science &amp; Clinical Practice. 2021;16(1):13. doi:</a:t>
            </a:r>
            <a:r>
              <a:rPr u="sng">
                <a:solidFill>
                  <a:srgbClr val="0000FF"/>
                </a:solidFill>
                <a:uFill>
                  <a:solidFill>
                    <a:srgbClr val="0000FF"/>
                  </a:solidFill>
                </a:uFill>
                <a:hlinkClick r:id="rId6"/>
              </a:rPr>
              <a:t>10.1186/s13722-021-00221-1</a:t>
            </a:r>
          </a:p>
          <a:p>
            <a:pPr>
              <a:lnSpc>
                <a:spcPct val="90000"/>
              </a:lnSpc>
            </a:pPr>
            <a:r>
              <a:t>Jakubowski A, Singh-Tan S, Torres-Lockhart K, et al. Addiction Consult Service and Inpatient Outcomes Among Patients with OUD. J Gen Intern Med. Published online August 13, 2024. doi:</a:t>
            </a:r>
            <a:r>
              <a:rPr u="sng">
                <a:solidFill>
                  <a:srgbClr val="0000FF"/>
                </a:solidFill>
                <a:uFill>
                  <a:solidFill>
                    <a:srgbClr val="0000FF"/>
                  </a:solidFill>
                </a:uFill>
                <a:hlinkClick r:id="rId7"/>
              </a:rPr>
              <a:t>10.1007/s11606-024-08837-0</a:t>
            </a:r>
          </a:p>
          <a:p>
            <a:pPr>
              <a:lnSpc>
                <a:spcPct val="90000"/>
              </a:lnSpc>
            </a:pPr>
            <a:r>
              <a:t>Kast KA, Le TDV, Stewart LS, et al. Impact of inpatient addiction psychiatry consultation on opioid use disorder outcomes. American Journal on Addictions. Published online 2024. doi:</a:t>
            </a:r>
            <a:r>
              <a:rPr u="sng">
                <a:solidFill>
                  <a:srgbClr val="0000FF"/>
                </a:solidFill>
                <a:uFill>
                  <a:solidFill>
                    <a:srgbClr val="0000FF"/>
                  </a:solidFill>
                </a:uFill>
                <a:hlinkClick r:id="rId8"/>
              </a:rPr>
              <a:t>10.1111/ajad.13540</a:t>
            </a:r>
          </a:p>
          <a:p>
            <a:pPr>
              <a:lnSpc>
                <a:spcPct val="90000"/>
              </a:lnSpc>
            </a:pPr>
            <a:r>
              <a:t>Kimmel SD, Walley AY, Li Y, et al. Association of Treatment With Medications for Opioid Use Disorder With Mortality After Hospitalization for Injection Drug Use–Associated Infective Endocarditis. JAMA Network Open. 2020;3(10):e2016228. doi:</a:t>
            </a:r>
            <a:r>
              <a:rPr u="sng">
                <a:solidFill>
                  <a:srgbClr val="0000FF"/>
                </a:solidFill>
                <a:uFill>
                  <a:solidFill>
                    <a:srgbClr val="0000FF"/>
                  </a:solidFill>
                </a:uFill>
                <a:hlinkClick r:id="rId9"/>
              </a:rPr>
              <a:t>10.1001/jamanetworkopen.2020.16228</a:t>
            </a:r>
          </a:p>
          <a:p>
            <a:pPr>
              <a:lnSpc>
                <a:spcPct val="90000"/>
              </a:lnSpc>
            </a:pPr>
            <a:r>
              <a:t>King C, Collins D, Patten A, Nicolaidis C, Englander H. Trust in Hospital Physicians Among Patients With Substance Use Disorder Referred to an Addiction Consult Service: A Mixed-methods Study. Journal of Addiction Medicine. 2022;16(1):41. doi:</a:t>
            </a:r>
            <a:r>
              <a:rPr u="sng">
                <a:solidFill>
                  <a:srgbClr val="0000FF"/>
                </a:solidFill>
                <a:uFill>
                  <a:solidFill>
                    <a:srgbClr val="0000FF"/>
                  </a:solidFill>
                </a:uFill>
                <a:hlinkClick r:id="rId10"/>
              </a:rPr>
              <a:t>10.1097/ADM.0000000000000819</a:t>
            </a:r>
          </a:p>
          <a:p>
            <a:pPr>
              <a:lnSpc>
                <a:spcPct val="90000"/>
              </a:lnSpc>
            </a:pPr>
            <a:r>
              <a:t>King C, Nicolaidis C, Korthuis PT, Priest KC, Englander H. Patterns of substance use before and after hospitalization among patients seen by an inpatient addiction consult service: A latent transition analysis. Journal of Substance Abuse Treatment. 2020;118:108121. doi:</a:t>
            </a:r>
            <a:r>
              <a:rPr u="sng">
                <a:solidFill>
                  <a:srgbClr val="0000FF"/>
                </a:solidFill>
                <a:uFill>
                  <a:solidFill>
                    <a:srgbClr val="0000FF"/>
                  </a:solidFill>
                </a:uFill>
                <a:hlinkClick r:id="rId11"/>
              </a:rPr>
              <a:t>10.1016/j.jsat.2020.108121</a:t>
            </a:r>
          </a:p>
          <a:p>
            <a:pPr>
              <a:lnSpc>
                <a:spcPct val="90000"/>
              </a:lnSpc>
            </a:pPr>
            <a:r>
              <a:t>Lindsay AR, Winkelman TNA, Bart G, Rhodes MT, Shearer RD. Hospital Addiction Medicine Consultation Service Orders and Outcomes by Patient Race and Ethnicity in an Urban, Safety-Net Hospital. J Gen Intern Med. 2024;39(2):168-175. doi:</a:t>
            </a:r>
            <a:r>
              <a:rPr u="sng">
                <a:solidFill>
                  <a:srgbClr val="0000FF"/>
                </a:solidFill>
                <a:uFill>
                  <a:solidFill>
                    <a:srgbClr val="0000FF"/>
                  </a:solidFill>
                </a:uFill>
                <a:hlinkClick r:id="rId12"/>
              </a:rPr>
              <a:t>10.1007/s11606-023-08356-4</a:t>
            </a:r>
          </a:p>
          <a:p>
            <a:pPr>
              <a:lnSpc>
                <a:spcPct val="90000"/>
              </a:lnSpc>
            </a:pPr>
            <a:r>
              <a:t>Martin M, Snyder HR, Coffa D, et al. Time to ACT: launching an Addiction Care Team (ACT) in an urban safety-net health system. BMJ Open Qual. 2021;10(1):e001111. doi:</a:t>
            </a:r>
            <a:r>
              <a:rPr u="sng">
                <a:solidFill>
                  <a:srgbClr val="0000FF"/>
                </a:solidFill>
                <a:uFill>
                  <a:solidFill>
                    <a:srgbClr val="0000FF"/>
                  </a:solidFill>
                </a:uFill>
                <a:hlinkClick r:id="rId13"/>
              </a:rPr>
              <a:t>10.1136/bmjoq-2020-001111</a:t>
            </a:r>
          </a:p>
          <a:p>
            <a:pPr>
              <a:lnSpc>
                <a:spcPct val="90000"/>
              </a:lnSpc>
            </a:pPr>
            <a:r>
              <a:t>McNeely J, Troxel AB, Kunins HV, et al. Study protocol for a pragmatic trial of the Consult for Addiction Treatment and Care in Hospitals (CATCH) model for engaging patients in opioid use disorder treatment. Addict Sci Clin Pract. 2019;14(1):5. doi:</a:t>
            </a:r>
            <a:r>
              <a:rPr u="sng">
                <a:solidFill>
                  <a:srgbClr val="0000FF"/>
                </a:solidFill>
                <a:uFill>
                  <a:solidFill>
                    <a:srgbClr val="0000FF"/>
                  </a:solidFill>
                </a:uFill>
                <a:hlinkClick r:id="rId14"/>
              </a:rPr>
              <a:t>10.1186/s13722-019-0135-7</a:t>
            </a:r>
          </a:p>
          <a:p>
            <a:pPr>
              <a:lnSpc>
                <a:spcPct val="90000"/>
              </a:lnSpc>
            </a:pPr>
            <a:r>
              <a:t>McNeely J, Wang SS, Rostam Abadi Y, et al. Addiction Consultation Services for Opioid Use Disorder Treatment Initiation and Engagement: A Randomized Clinical Trial. JAMA Intern Med. Published online July 29, 2024:e243422. doi:</a:t>
            </a:r>
            <a:r>
              <a:rPr u="sng">
                <a:solidFill>
                  <a:srgbClr val="0000FF"/>
                </a:solidFill>
                <a:uFill>
                  <a:solidFill>
                    <a:srgbClr val="0000FF"/>
                  </a:solidFill>
                </a:uFill>
                <a:hlinkClick r:id="rId15"/>
              </a:rPr>
              <a:t>10.1001/jamainternmed.2024.3422</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Title 1"/>
          <p:cNvSpPr txBox="1">
            <a:spLocks noGrp="1"/>
          </p:cNvSpPr>
          <p:nvPr>
            <p:ph type="title"/>
          </p:nvPr>
        </p:nvSpPr>
        <p:spPr>
          <a:xfrm>
            <a:off x="611622" y="541747"/>
            <a:ext cx="10968757" cy="652055"/>
          </a:xfrm>
          <a:prstGeom prst="rect">
            <a:avLst/>
          </a:prstGeom>
        </p:spPr>
        <p:txBody>
          <a:bodyPr/>
          <a:lstStyle/>
          <a:p>
            <a:r>
              <a:t>WORK CITED</a:t>
            </a:r>
          </a:p>
        </p:txBody>
      </p:sp>
      <p:sp>
        <p:nvSpPr>
          <p:cNvPr id="901" name="Content Placeholder 2"/>
          <p:cNvSpPr txBox="1">
            <a:spLocks noGrp="1"/>
          </p:cNvSpPr>
          <p:nvPr>
            <p:ph type="body" idx="1"/>
          </p:nvPr>
        </p:nvSpPr>
        <p:spPr>
          <a:xfrm>
            <a:off x="611621" y="1396999"/>
            <a:ext cx="10972801" cy="5109167"/>
          </a:xfrm>
          <a:prstGeom prst="rect">
            <a:avLst/>
          </a:prstGeom>
        </p:spPr>
        <p:txBody>
          <a:bodyPr/>
          <a:lstStyle/>
          <a:p>
            <a:r>
              <a:t>Muller M, Weyer G, Zakrison T, Ari M. Impact of an opioid use disorder consult service on hospitalized trauma patients with opioid use disorder. Journal of Trauma and Acute Care Surgery. 2023;95(2):226. doi:</a:t>
            </a:r>
            <a:r>
              <a:rPr u="sng">
                <a:solidFill>
                  <a:srgbClr val="0000FF"/>
                </a:solidFill>
                <a:uFill>
                  <a:solidFill>
                    <a:srgbClr val="0000FF"/>
                  </a:solidFill>
                </a:uFill>
                <a:hlinkClick r:id="rId2"/>
              </a:rPr>
              <a:t>10.1097/TA.0000000000003965</a:t>
            </a:r>
          </a:p>
          <a:p>
            <a:r>
              <a:t>Murphy MK, Chabon B, Delgado A, Newville H, Nicolson SE. Development of a Substance Abuse Consultation and Referral Service in an Academic Medical Center: Challenges, Achievements and Dissemination. J Clin Psychol Med Settings. 2009;16(1):77-86. doi:</a:t>
            </a:r>
            <a:r>
              <a:rPr u="sng">
                <a:solidFill>
                  <a:srgbClr val="0000FF"/>
                </a:solidFill>
                <a:uFill>
                  <a:solidFill>
                    <a:srgbClr val="0000FF"/>
                  </a:solidFill>
                </a:uFill>
                <a:hlinkClick r:id="rId3"/>
              </a:rPr>
              <a:t>10.1007/s10880-009-9149-8</a:t>
            </a:r>
          </a:p>
          <a:p>
            <a:r>
              <a:t>Nordeck CD, Welsh C, Schwartz RP, et al. Rehospitalization and substance use disorder (SUD) treatment entry among patients seen by a hospital SUD consultation-liaison service. Drug and Alcohol Dependence. 2018;186:23-28. doi:</a:t>
            </a:r>
            <a:r>
              <a:rPr u="sng">
                <a:solidFill>
                  <a:srgbClr val="0000FF"/>
                </a:solidFill>
                <a:uFill>
                  <a:solidFill>
                    <a:srgbClr val="0000FF"/>
                  </a:solidFill>
                </a:uFill>
                <a:hlinkClick r:id="rId4"/>
              </a:rPr>
              <a:t>10.1016/j.drugalcdep.2017.12.043</a:t>
            </a:r>
          </a:p>
          <a:p>
            <a:r>
              <a:t>Nordeck CD, Welsh C, Schwartz RP, Mitchell SG, O’Grady KE, Gryczynski J. Opioid agonist treatment initiation and linkage for hospitalized patients seen by a substance use disorder consultation service. Drug Alcohol Depend Rep. 2022;2:100031. doi:</a:t>
            </a:r>
            <a:r>
              <a:rPr u="sng">
                <a:solidFill>
                  <a:srgbClr val="0000FF"/>
                </a:solidFill>
                <a:uFill>
                  <a:solidFill>
                    <a:srgbClr val="0000FF"/>
                  </a:solidFill>
                </a:uFill>
                <a:hlinkClick r:id="rId5"/>
              </a:rPr>
              <a:t>10.1016/j.dadr.2022.100031</a:t>
            </a:r>
          </a:p>
          <a:p>
            <a:r>
              <a:t>O’Toole TP, Conde-Martel A, Young JH, Price J, Bigelow G, Ford DE. Managing acutely ill substance-abusing patients in an integrated day hospital outpatient program: medical therapies, complications, and overall treatment outcomes. J Gen Intern Med. 2006;21(6):570-576. doi:</a:t>
            </a:r>
            <a:r>
              <a:rPr u="sng">
                <a:solidFill>
                  <a:srgbClr val="0000FF"/>
                </a:solidFill>
                <a:uFill>
                  <a:solidFill>
                    <a:srgbClr val="0000FF"/>
                  </a:solidFill>
                </a:uFill>
                <a:hlinkClick r:id="rId6"/>
              </a:rPr>
              <a:t>10.1111/j.1525-1497.2006.00398.x</a:t>
            </a:r>
          </a:p>
          <a:p>
            <a:r>
              <a:t>Ober AJ, Osilla KC, Klein DJ, et al. Pilot randomized controlled trial of a hospital-based substance use treatment and recovery team (START) to improve initiation of medication for alcohol or opioid use disorder and linkage to follow-up care. Journal of Substance Use and Addiction Treatment. 2023;150:209063. doi:</a:t>
            </a:r>
            <a:r>
              <a:rPr u="sng">
                <a:solidFill>
                  <a:srgbClr val="0000FF"/>
                </a:solidFill>
                <a:uFill>
                  <a:solidFill>
                    <a:srgbClr val="0000FF"/>
                  </a:solidFill>
                </a:uFill>
                <a:hlinkClick r:id="rId7"/>
              </a:rPr>
              <a:t>10.1016/j.josat.2023.209063</a:t>
            </a:r>
          </a:p>
          <a:p>
            <a:r>
              <a:t>Pecoraro A, Horton T, Ewen E, et al. Early data from project engage: a program to identify and transition medically hospitalized patients into addictions treatment. Addiction Science &amp; Clinical Practice. 2012;7(1):20. doi:</a:t>
            </a:r>
            <a:r>
              <a:rPr u="sng">
                <a:solidFill>
                  <a:srgbClr val="0000FF"/>
                </a:solidFill>
                <a:uFill>
                  <a:solidFill>
                    <a:srgbClr val="0000FF"/>
                  </a:solidFill>
                </a:uFill>
                <a:hlinkClick r:id="rId8"/>
              </a:rPr>
              <a:t>10.1186/1940-0640-7-20</a:t>
            </a:r>
          </a:p>
          <a:p>
            <a:r>
              <a:t>Perera R, Stephan L, Appa A, et al. Meeting people where they are: implementing hospital-based substance use harm reduction. Harm Reduct J. 2022;19(1):14. doi:</a:t>
            </a:r>
            <a:r>
              <a:rPr u="sng">
                <a:solidFill>
                  <a:srgbClr val="0000FF"/>
                </a:solidFill>
                <a:uFill>
                  <a:solidFill>
                    <a:srgbClr val="0000FF"/>
                  </a:solidFill>
                </a:uFill>
                <a:hlinkClick r:id="rId9"/>
              </a:rPr>
              <a:t>10.1186/s12954-022-00594-9</a:t>
            </a:r>
          </a:p>
          <a:p>
            <a:r>
              <a:t>Pollini RA, O’Toole TP, Ford D, Bigelow G. Does this patient really want treatment? Factors associated with baseline and evolving readiness for change among hospitalized substance using adults interested in treatment. Addictive Behaviors. 2006;31(10):1904-1918. doi:</a:t>
            </a:r>
            <a:r>
              <a:rPr u="sng">
                <a:solidFill>
                  <a:srgbClr val="0000FF"/>
                </a:solidFill>
                <a:uFill>
                  <a:solidFill>
                    <a:srgbClr val="0000FF"/>
                  </a:solidFill>
                </a:uFill>
                <a:hlinkClick r:id="rId10"/>
              </a:rPr>
              <a:t>10.1016/j.addbeh.2006.01.003</a:t>
            </a:r>
          </a:p>
          <a:p>
            <a:r>
              <a:t>Priest KC, Englander H, McCarty D. “Now hospital leaders are paying attention”: A qualitative study of internal and external factors influencing addiction consult services. J Subst Abuse Treat. 2020;110:59-65. doi:</a:t>
            </a:r>
            <a:r>
              <a:rPr u="sng">
                <a:solidFill>
                  <a:srgbClr val="0000FF"/>
                </a:solidFill>
                <a:uFill>
                  <a:solidFill>
                    <a:srgbClr val="0000FF"/>
                  </a:solidFill>
                </a:uFill>
                <a:hlinkClick r:id="rId11"/>
              </a:rPr>
              <a:t>10.1016/j.jsat.2019.12.003</a:t>
            </a:r>
          </a:p>
          <a:p>
            <a:r>
              <a:t>Priest KC, McCarty D. Role of the Hospital in the 21st Century Opioid Overdose Epidemic: The Addiction Medicine Consult Service. Journal of Addiction Medicine. 2019;13(2):104. doi:</a:t>
            </a:r>
            <a:r>
              <a:rPr u="sng">
                <a:solidFill>
                  <a:srgbClr val="0000FF"/>
                </a:solidFill>
                <a:uFill>
                  <a:solidFill>
                    <a:srgbClr val="0000FF"/>
                  </a:solidFill>
                </a:uFill>
                <a:hlinkClick r:id="rId12"/>
              </a:rPr>
              <a:t>10.1097/ADM.0000000000000496</a:t>
            </a:r>
          </a:p>
          <a:p>
            <a:r>
              <a:t>Raven MC, Carrier ER, Lee J, Billings JC, Marr M, Gourevitch MN. Substance use treatment barriers for patients with frequent hospital admissions. J Subst Abuse Treat. 2010;38(1):22-30. doi:</a:t>
            </a:r>
            <a:r>
              <a:rPr u="sng">
                <a:solidFill>
                  <a:srgbClr val="0000FF"/>
                </a:solidFill>
                <a:uFill>
                  <a:solidFill>
                    <a:srgbClr val="0000FF"/>
                  </a:solidFill>
                </a:uFill>
                <a:hlinkClick r:id="rId13"/>
              </a:rPr>
              <a:t>10.1016/j.jsat.2009.05.009</a:t>
            </a:r>
          </a:p>
          <a:p>
            <a:r>
              <a:t>Rodger L, Cygler J, Pinto A. Quantitative and qualitative outcomes associated with inpatient addiction consultation: a scoping review. The American Journal of Drug and Alcohol Abuse. 0(0):1-32. doi:</a:t>
            </a:r>
            <a:r>
              <a:rPr u="sng">
                <a:solidFill>
                  <a:srgbClr val="0000FF"/>
                </a:solidFill>
                <a:uFill>
                  <a:solidFill>
                    <a:srgbClr val="0000FF"/>
                  </a:solidFill>
                </a:uFill>
                <a:hlinkClick r:id="rId14"/>
              </a:rPr>
              <a:t>10.1080/00952990.2024.2350696</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Title 1"/>
          <p:cNvSpPr txBox="1">
            <a:spLocks noGrp="1"/>
          </p:cNvSpPr>
          <p:nvPr>
            <p:ph type="title"/>
          </p:nvPr>
        </p:nvSpPr>
        <p:spPr>
          <a:xfrm>
            <a:off x="611622" y="541747"/>
            <a:ext cx="10968757" cy="652055"/>
          </a:xfrm>
          <a:prstGeom prst="rect">
            <a:avLst/>
          </a:prstGeom>
        </p:spPr>
        <p:txBody>
          <a:bodyPr/>
          <a:lstStyle/>
          <a:p>
            <a:r>
              <a:t>WORK CITED</a:t>
            </a:r>
          </a:p>
        </p:txBody>
      </p:sp>
      <p:sp>
        <p:nvSpPr>
          <p:cNvPr id="904" name="Content Placeholder 2"/>
          <p:cNvSpPr txBox="1">
            <a:spLocks noGrp="1"/>
          </p:cNvSpPr>
          <p:nvPr>
            <p:ph type="body" idx="1"/>
          </p:nvPr>
        </p:nvSpPr>
        <p:spPr>
          <a:xfrm>
            <a:off x="611621" y="1396999"/>
            <a:ext cx="10972801" cy="5109167"/>
          </a:xfrm>
          <a:prstGeom prst="rect">
            <a:avLst/>
          </a:prstGeom>
        </p:spPr>
        <p:txBody>
          <a:bodyPr/>
          <a:lstStyle/>
          <a:p>
            <a:pPr>
              <a:lnSpc>
                <a:spcPct val="90000"/>
              </a:lnSpc>
            </a:pPr>
            <a:r>
              <a:rPr dirty="0"/>
              <a:t>Shanahan CW, Beers D, Alford DP, </a:t>
            </a:r>
            <a:r>
              <a:rPr dirty="0" err="1"/>
              <a:t>Brigandi</a:t>
            </a:r>
            <a:r>
              <a:rPr dirty="0"/>
              <a:t> E, Samet JH. A Transitional Opioid Program to Engage Hospitalized Drug Users. J GEN INTERN MED. 2010;25(8):803-808. doi:</a:t>
            </a:r>
            <a:r>
              <a:rPr u="sng" dirty="0">
                <a:solidFill>
                  <a:srgbClr val="0000FF"/>
                </a:solidFill>
                <a:uFill>
                  <a:solidFill>
                    <a:srgbClr val="0000FF"/>
                  </a:solidFill>
                </a:uFill>
                <a:hlinkClick r:id="rId2"/>
              </a:rPr>
              <a:t>10.1007/s11606-010-1311-3</a:t>
            </a:r>
          </a:p>
          <a:p>
            <a:pPr>
              <a:lnSpc>
                <a:spcPct val="90000"/>
              </a:lnSpc>
            </a:pPr>
            <a:r>
              <a:rPr dirty="0"/>
              <a:t>Singh-Tan S, Torres-Lockhart K, Jakubowski A, et al. Addiction Consult Service and Inpatient Outcomes Among Patients with Alcohol Use Disorder. J Gen Intern Med. 2023;38(14):3216-3223. doi:</a:t>
            </a:r>
            <a:r>
              <a:rPr u="sng" dirty="0">
                <a:solidFill>
                  <a:srgbClr val="0000FF"/>
                </a:solidFill>
                <a:uFill>
                  <a:solidFill>
                    <a:srgbClr val="0000FF"/>
                  </a:solidFill>
                </a:uFill>
                <a:hlinkClick r:id="rId3"/>
              </a:rPr>
              <a:t>10.1007/s11606-023-08202-7</a:t>
            </a:r>
          </a:p>
          <a:p>
            <a:pPr>
              <a:lnSpc>
                <a:spcPct val="90000"/>
              </a:lnSpc>
            </a:pPr>
            <a:r>
              <a:rPr dirty="0"/>
              <a:t>Thompson HM, </a:t>
            </a:r>
            <a:r>
              <a:rPr dirty="0" err="1"/>
              <a:t>Faig</a:t>
            </a:r>
            <a:r>
              <a:rPr dirty="0"/>
              <a:t> W, </a:t>
            </a:r>
            <a:r>
              <a:rPr dirty="0" err="1"/>
              <a:t>VanKim</a:t>
            </a:r>
            <a:r>
              <a:rPr dirty="0"/>
              <a:t> NA, Sharma B, Afshar M, Karnik NS. Differences in length of stay and discharge destination among patients with substance use disorders: The effect of Substance Use Intervention Team (SUIT) consultation service. PLOS ONE. 2020;15(10):e0239761. doi:</a:t>
            </a:r>
            <a:r>
              <a:rPr u="sng" dirty="0">
                <a:solidFill>
                  <a:srgbClr val="0000FF"/>
                </a:solidFill>
                <a:uFill>
                  <a:solidFill>
                    <a:srgbClr val="0000FF"/>
                  </a:solidFill>
                </a:uFill>
                <a:hlinkClick r:id="rId4"/>
              </a:rPr>
              <a:t>10.1371/journal.pone.0239761</a:t>
            </a:r>
          </a:p>
          <a:p>
            <a:pPr>
              <a:lnSpc>
                <a:spcPct val="90000"/>
              </a:lnSpc>
            </a:pPr>
            <a:r>
              <a:rPr dirty="0"/>
              <a:t>Thompson HM, Hill K, Jadhav R, Webb TA, Pollack M, Karnik N. The Substance Use Intervention Team: A Preliminary Analysis of a Population-level Strategy to Address the Opioid Crisis at an Academic Health Center. J Addict Med. 2019;13(6):460-463. doi:</a:t>
            </a:r>
            <a:r>
              <a:rPr u="sng" dirty="0">
                <a:solidFill>
                  <a:srgbClr val="0000FF"/>
                </a:solidFill>
                <a:uFill>
                  <a:solidFill>
                    <a:srgbClr val="0000FF"/>
                  </a:solidFill>
                </a:uFill>
                <a:hlinkClick r:id="rId5"/>
              </a:rPr>
              <a:t>10.1097/ADM.0000000000000520</a:t>
            </a:r>
          </a:p>
          <a:p>
            <a:pPr>
              <a:lnSpc>
                <a:spcPct val="90000"/>
              </a:lnSpc>
            </a:pPr>
            <a:r>
              <a:rPr dirty="0"/>
              <a:t>Trowbridge P, Weinstein ZM, Kerensky T, et al. Addiction consultation services – Linking hospitalized patients to outpatient addiction treatment. Journal of Substance Abuse Treatment. 2017;79:1-5. doi:</a:t>
            </a:r>
            <a:r>
              <a:rPr u="sng" dirty="0">
                <a:solidFill>
                  <a:srgbClr val="0000FF"/>
                </a:solidFill>
                <a:uFill>
                  <a:solidFill>
                    <a:srgbClr val="0000FF"/>
                  </a:solidFill>
                </a:uFill>
                <a:hlinkClick r:id="rId6"/>
              </a:rPr>
              <a:t>10.1016/j.jsat.2017.05.007</a:t>
            </a:r>
          </a:p>
          <a:p>
            <a:pPr>
              <a:lnSpc>
                <a:spcPct val="90000"/>
              </a:lnSpc>
            </a:pPr>
            <a:r>
              <a:rPr dirty="0"/>
              <a:t>Velez CM, </a:t>
            </a:r>
            <a:r>
              <a:rPr dirty="0" err="1"/>
              <a:t>Nicolaidis</a:t>
            </a:r>
            <a:r>
              <a:rPr dirty="0"/>
              <a:t> C, </a:t>
            </a:r>
            <a:r>
              <a:rPr dirty="0" err="1"/>
              <a:t>Korthuis</a:t>
            </a:r>
            <a:r>
              <a:rPr dirty="0"/>
              <a:t> PT, Englander H. “It’s been an Experience, a Life Learning Experience”: A Qualitative Study of Hospitalized Patients with Substance Use Disorders. J GEN INTERN MED. 2017;32(3):296-303. doi:</a:t>
            </a:r>
            <a:r>
              <a:rPr u="sng" dirty="0">
                <a:solidFill>
                  <a:srgbClr val="0000FF"/>
                </a:solidFill>
                <a:uFill>
                  <a:solidFill>
                    <a:srgbClr val="0000FF"/>
                  </a:solidFill>
                </a:uFill>
                <a:hlinkClick r:id="rId7"/>
              </a:rPr>
              <a:t>10.1007/s11606-016-3919-4</a:t>
            </a:r>
          </a:p>
          <a:p>
            <a:pPr>
              <a:lnSpc>
                <a:spcPct val="90000"/>
              </a:lnSpc>
            </a:pPr>
            <a:r>
              <a:rPr dirty="0"/>
              <a:t>Wakeman SE, Kane M, Powell E, et al. A Hospital-Wide Initiative to Redesign Substance use Disorder Care: Impact on Pharmacotherapy Initiation. Substance Abuse. 2021;42(4):767-774. doi:</a:t>
            </a:r>
            <a:r>
              <a:rPr u="sng" dirty="0">
                <a:solidFill>
                  <a:srgbClr val="0000FF"/>
                </a:solidFill>
                <a:uFill>
                  <a:solidFill>
                    <a:srgbClr val="0000FF"/>
                  </a:solidFill>
                </a:uFill>
                <a:hlinkClick r:id="rId8"/>
              </a:rPr>
              <a:t>10.1080/08897077.2020.1846664</a:t>
            </a:r>
          </a:p>
          <a:p>
            <a:pPr>
              <a:lnSpc>
                <a:spcPct val="90000"/>
              </a:lnSpc>
            </a:pPr>
            <a:r>
              <a:rPr dirty="0"/>
              <a:t>Wakeman SE, Kane M, Powell E, Howard S, Shaw C, Regan S. Impact of Inpatient Addiction Consultation on Hospital Readmission. J GEN INTERN MED. 2021;36(7):2161-2163. doi:</a:t>
            </a:r>
            <a:r>
              <a:rPr u="sng" dirty="0">
                <a:solidFill>
                  <a:srgbClr val="0000FF"/>
                </a:solidFill>
                <a:uFill>
                  <a:solidFill>
                    <a:srgbClr val="0000FF"/>
                  </a:solidFill>
                </a:uFill>
                <a:hlinkClick r:id="rId9"/>
              </a:rPr>
              <a:t>10.1007/s11606-020-05966-0</a:t>
            </a:r>
          </a:p>
          <a:p>
            <a:pPr>
              <a:lnSpc>
                <a:spcPct val="90000"/>
              </a:lnSpc>
            </a:pPr>
            <a:r>
              <a:rPr dirty="0"/>
              <a:t>Wakeman SE, Kanter GP, Donelan K. Institutional Substance Use Disorder Intervention Improves General Internist Preparedness, Attitudes, and Clinical Practice. Journal of Addiction Medicine. 2017;11(4):308. doi:</a:t>
            </a:r>
            <a:r>
              <a:rPr u="sng" dirty="0">
                <a:solidFill>
                  <a:srgbClr val="0000FF"/>
                </a:solidFill>
                <a:uFill>
                  <a:solidFill>
                    <a:srgbClr val="0000FF"/>
                  </a:solidFill>
                </a:uFill>
                <a:hlinkClick r:id="rId10"/>
              </a:rPr>
              <a:t>10.1097/ADM.0000000000000314</a:t>
            </a:r>
          </a:p>
          <a:p>
            <a:pPr>
              <a:lnSpc>
                <a:spcPct val="90000"/>
              </a:lnSpc>
            </a:pPr>
            <a:r>
              <a:rPr dirty="0"/>
              <a:t>Wakeman SE, </a:t>
            </a:r>
            <a:r>
              <a:rPr dirty="0" err="1"/>
              <a:t>Metlay</a:t>
            </a:r>
            <a:r>
              <a:rPr dirty="0"/>
              <a:t> JP, Chang Y, Herman GE, </a:t>
            </a:r>
            <a:r>
              <a:rPr dirty="0" err="1"/>
              <a:t>Rigotti</a:t>
            </a:r>
            <a:r>
              <a:rPr dirty="0"/>
              <a:t> NA. Inpatient Addiction Consultation for Hospitalized Patients Increases Post-Discharge Abstinence and Reduces Addiction Severity. J GEN INTERN MED. 2017;32(8):909-916. doi:</a:t>
            </a:r>
            <a:r>
              <a:rPr u="sng" dirty="0">
                <a:solidFill>
                  <a:srgbClr val="0000FF"/>
                </a:solidFill>
                <a:uFill>
                  <a:solidFill>
                    <a:srgbClr val="0000FF"/>
                  </a:solidFill>
                </a:uFill>
                <a:hlinkClick r:id="rId11"/>
              </a:rPr>
              <a:t>10.1007/s11606-017-4077-z</a:t>
            </a:r>
          </a:p>
          <a:p>
            <a:pPr>
              <a:lnSpc>
                <a:spcPct val="90000"/>
              </a:lnSpc>
            </a:pPr>
            <a:r>
              <a:rPr dirty="0"/>
              <a:t>Weinstein ZM, Cheng DM, D’Amico MJ, et al. Inpatient addiction consultation and post-discharge 30-day acute care utilization. Drug and Alcohol Dependence. 2020;213:108081. doi:</a:t>
            </a:r>
            <a:r>
              <a:rPr u="sng" dirty="0">
                <a:solidFill>
                  <a:srgbClr val="0000FF"/>
                </a:solidFill>
                <a:uFill>
                  <a:solidFill>
                    <a:srgbClr val="0000FF"/>
                  </a:solidFill>
                </a:uFill>
                <a:hlinkClick r:id="rId12"/>
              </a:rPr>
              <a:t>10.1016/j.drugalcdep.2020.108081</a:t>
            </a:r>
          </a:p>
          <a:p>
            <a:pPr>
              <a:lnSpc>
                <a:spcPct val="90000"/>
              </a:lnSpc>
            </a:pPr>
            <a:r>
              <a:rPr dirty="0"/>
              <a:t>Weinstein ZM, Wakeman SE, Nolan S. Inpatient Addiction Consult Service: Expertise for Hospitalized Patients with Complex Addiction Problems. Medical Clinics. 2018;102(4):587-601. doi:</a:t>
            </a:r>
            <a:r>
              <a:rPr u="sng" dirty="0">
                <a:solidFill>
                  <a:srgbClr val="0000FF"/>
                </a:solidFill>
                <a:uFill>
                  <a:solidFill>
                    <a:srgbClr val="0000FF"/>
                  </a:solidFill>
                </a:uFill>
                <a:hlinkClick r:id="rId13"/>
              </a:rPr>
              <a:t>10.1016/j.mcna.2018.03.001</a:t>
            </a:r>
          </a:p>
          <a:p>
            <a:pPr>
              <a:lnSpc>
                <a:spcPct val="90000"/>
              </a:lnSpc>
            </a:pPr>
            <a:r>
              <a:rPr dirty="0"/>
              <a:t>Whaley S, Sharfstein J, Rising J. Opioid Settlements: The Role for Addiction Medicine in Guiding Effective Spending. Journal of Addiction Medicine. 2023;17(6):629. doi:</a:t>
            </a:r>
            <a:r>
              <a:rPr u="sng" dirty="0">
                <a:solidFill>
                  <a:srgbClr val="0000FF"/>
                </a:solidFill>
                <a:uFill>
                  <a:solidFill>
                    <a:srgbClr val="0000FF"/>
                  </a:solidFill>
                </a:uFill>
                <a:hlinkClick r:id="rId14"/>
              </a:rPr>
              <a:t>10.1097/ADM.0000000000001229</a:t>
            </a:r>
          </a:p>
          <a:p>
            <a:pPr>
              <a:lnSpc>
                <a:spcPct val="90000"/>
              </a:lnSpc>
            </a:pPr>
            <a:r>
              <a:rPr dirty="0"/>
              <a:t>Wilson JD, Altieri Dunn SC, Roy P, Joseph E, </a:t>
            </a:r>
            <a:r>
              <a:rPr dirty="0" err="1"/>
              <a:t>Klipp</a:t>
            </a:r>
            <a:r>
              <a:rPr dirty="0"/>
              <a:t> S, </a:t>
            </a:r>
            <a:r>
              <a:rPr dirty="0" err="1"/>
              <a:t>Liebschutz</a:t>
            </a:r>
            <a:r>
              <a:rPr dirty="0"/>
              <a:t> J. Inpatient Addiction Medicine Consultation Service Impact on Post-discharge Patient Mortality: a Propensity-Matched Analysis. J Gen Intern Med. 2022;37(10):2521-2525. doi:</a:t>
            </a:r>
            <a:r>
              <a:rPr u="sng" dirty="0">
                <a:solidFill>
                  <a:srgbClr val="0000FF"/>
                </a:solidFill>
                <a:uFill>
                  <a:solidFill>
                    <a:srgbClr val="0000FF"/>
                  </a:solidFill>
                </a:uFill>
                <a:hlinkClick r:id="rId15"/>
              </a:rPr>
              <a:t>10.1007/s11606-021-07362-8</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itle 3"/>
          <p:cNvSpPr txBox="1">
            <a:spLocks noGrp="1"/>
          </p:cNvSpPr>
          <p:nvPr>
            <p:ph type="title"/>
          </p:nvPr>
        </p:nvSpPr>
        <p:spPr>
          <a:prstGeom prst="rect">
            <a:avLst/>
          </a:prstGeom>
        </p:spPr>
        <p:txBody>
          <a:bodyPr/>
          <a:lstStyle>
            <a:lvl1pPr>
              <a:defRPr sz="8800"/>
            </a:lvl1pPr>
          </a:lstStyle>
          <a:p>
            <a:r>
              <a:t>INSTITUTIONAL NEEDS ASSESSMENT</a:t>
            </a:r>
          </a:p>
        </p:txBody>
      </p:sp>
      <p:sp>
        <p:nvSpPr>
          <p:cNvPr id="370" name="Subtitle 4"/>
          <p:cNvSpPr txBox="1">
            <a:spLocks noGrp="1"/>
          </p:cNvSpPr>
          <p:nvPr>
            <p:ph type="body" sz="quarter" idx="4294967295"/>
          </p:nvPr>
        </p:nvSpPr>
        <p:spPr>
          <a:xfrm>
            <a:off x="609600" y="5761732"/>
            <a:ext cx="10769600" cy="812802"/>
          </a:xfrm>
          <a:prstGeom prst="rect">
            <a:avLst/>
          </a:prstGeom>
        </p:spPr>
        <p:txBody>
          <a:bodyPr/>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Google Shape;397;g279ebf0758b_0_43"/>
          <p:cNvSpPr txBox="1">
            <a:spLocks noGrp="1"/>
          </p:cNvSpPr>
          <p:nvPr>
            <p:ph type="title"/>
          </p:nvPr>
        </p:nvSpPr>
        <p:spPr>
          <a:xfrm>
            <a:off x="611622" y="541747"/>
            <a:ext cx="10968757" cy="652055"/>
          </a:xfrm>
          <a:prstGeom prst="rect">
            <a:avLst/>
          </a:prstGeom>
        </p:spPr>
        <p:txBody>
          <a:bodyPr lIns="25400" tIns="25400" rIns="25400" bIns="25400">
            <a:normAutofit/>
          </a:bodyPr>
          <a:lstStyle/>
          <a:p>
            <a:r>
              <a:rPr sz="3000" dirty="0"/>
              <a:t>DETERMINING INSTITUTIONAL NEEDS</a:t>
            </a:r>
          </a:p>
        </p:txBody>
      </p:sp>
      <p:grpSp>
        <p:nvGrpSpPr>
          <p:cNvPr id="393" name="Diagram 3"/>
          <p:cNvGrpSpPr/>
          <p:nvPr/>
        </p:nvGrpSpPr>
        <p:grpSpPr>
          <a:xfrm>
            <a:off x="1669971" y="1632989"/>
            <a:ext cx="8852057" cy="4504843"/>
            <a:chOff x="0" y="-1"/>
            <a:chExt cx="7797800" cy="3968328"/>
          </a:xfrm>
        </p:grpSpPr>
        <p:grpSp>
          <p:nvGrpSpPr>
            <p:cNvPr id="377" name="Group"/>
            <p:cNvGrpSpPr/>
            <p:nvPr/>
          </p:nvGrpSpPr>
          <p:grpSpPr>
            <a:xfrm>
              <a:off x="0" y="221397"/>
              <a:ext cx="7797800" cy="1204880"/>
              <a:chOff x="0" y="-2"/>
              <a:chExt cx="7797800" cy="1204879"/>
            </a:xfrm>
          </p:grpSpPr>
          <p:sp>
            <p:nvSpPr>
              <p:cNvPr id="375" name="Rectangle"/>
              <p:cNvSpPr/>
              <p:nvPr/>
            </p:nvSpPr>
            <p:spPr>
              <a:xfrm>
                <a:off x="0" y="-2"/>
                <a:ext cx="7797800" cy="1204879"/>
              </a:xfrm>
              <a:prstGeom prst="rect">
                <a:avLst/>
              </a:prstGeom>
              <a:solidFill>
                <a:srgbClr val="FEFFFF">
                  <a:alpha val="90000"/>
                </a:srgbClr>
              </a:solidFill>
              <a:ln w="12700" cap="flat">
                <a:solidFill>
                  <a:schemeClr val="accent2"/>
                </a:solidFill>
                <a:prstDash val="solid"/>
                <a:miter lim="800000"/>
              </a:ln>
              <a:effectLst/>
            </p:spPr>
            <p:txBody>
              <a:bodyPr wrap="square" lIns="45718" tIns="45718" rIns="45718" bIns="45718" numCol="1" anchor="t">
                <a:noAutofit/>
              </a:bodyPr>
              <a:lstStyle/>
              <a:p>
                <a:pPr defTabSz="666750">
                  <a:spcBef>
                    <a:spcPts val="600"/>
                  </a:spcBef>
                  <a:defRPr>
                    <a:latin typeface="Avenir Next LT Pro"/>
                    <a:ea typeface="Avenir Next LT Pro"/>
                    <a:cs typeface="Avenir Next LT Pro"/>
                    <a:sym typeface="Avenir Next LT Pro"/>
                  </a:defRPr>
                </a:pPr>
                <a:endParaRPr/>
              </a:p>
            </p:txBody>
          </p:sp>
          <p:sp>
            <p:nvSpPr>
              <p:cNvPr id="376" name="What percent of patients admitted have a substance use disorder?…"/>
              <p:cNvSpPr txBox="1"/>
              <p:nvPr/>
            </p:nvSpPr>
            <p:spPr>
              <a:xfrm>
                <a:off x="498516" y="205740"/>
                <a:ext cx="6800769" cy="9082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6679" tIns="106679" rIns="106679" bIns="106679" numCol="1" anchor="t">
                <a:spAutoFit/>
              </a:bodyPr>
              <a:lstStyle/>
              <a:p>
                <a:pPr marL="114300" lvl="1" indent="-114300" defTabSz="666750">
                  <a:spcBef>
                    <a:spcPts val="600"/>
                  </a:spcBef>
                  <a:buSzPct val="100000"/>
                  <a:buChar char="•"/>
                  <a:defRPr sz="1500">
                    <a:latin typeface="Montserrat Medium"/>
                    <a:ea typeface="Montserrat Medium"/>
                    <a:cs typeface="Montserrat Medium"/>
                    <a:sym typeface="Montserrat Medium"/>
                  </a:defRPr>
                </a:pPr>
                <a:r>
                  <a:rPr sz="1600" dirty="0"/>
                  <a:t>What percent of patients admitted have a substance use disorder?</a:t>
                </a:r>
              </a:p>
              <a:p>
                <a:pPr marL="114300" lvl="1" indent="-114300" defTabSz="666750">
                  <a:spcBef>
                    <a:spcPts val="600"/>
                  </a:spcBef>
                  <a:buSzPct val="100000"/>
                  <a:buChar char="•"/>
                  <a:defRPr sz="1500">
                    <a:latin typeface="Montserrat Medium"/>
                    <a:ea typeface="Montserrat Medium"/>
                    <a:cs typeface="Montserrat Medium"/>
                    <a:sym typeface="Montserrat Medium"/>
                  </a:defRPr>
                </a:pPr>
                <a:r>
                  <a:rPr sz="1600" dirty="0"/>
                  <a:t>What are hospital leadership priorities that addiction services may address?</a:t>
                </a:r>
              </a:p>
            </p:txBody>
          </p:sp>
        </p:grpSp>
        <p:grpSp>
          <p:nvGrpSpPr>
            <p:cNvPr id="380" name="Group"/>
            <p:cNvGrpSpPr/>
            <p:nvPr/>
          </p:nvGrpSpPr>
          <p:grpSpPr>
            <a:xfrm>
              <a:off x="389889" y="-1"/>
              <a:ext cx="5458463" cy="442805"/>
              <a:chOff x="0" y="-1"/>
              <a:chExt cx="5458462" cy="442803"/>
            </a:xfrm>
          </p:grpSpPr>
          <p:sp>
            <p:nvSpPr>
              <p:cNvPr id="378" name="Rounded Rectangle"/>
              <p:cNvSpPr/>
              <p:nvPr/>
            </p:nvSpPr>
            <p:spPr>
              <a:xfrm>
                <a:off x="0" y="-1"/>
                <a:ext cx="5458462" cy="442803"/>
              </a:xfrm>
              <a:prstGeom prst="roundRect">
                <a:avLst>
                  <a:gd name="adj" fmla="val 16667"/>
                </a:avLst>
              </a:prstGeom>
              <a:solidFill>
                <a:schemeClr val="accent2"/>
              </a:solidFill>
              <a:ln w="12700" cap="flat">
                <a:solidFill>
                  <a:srgbClr val="FEFFFF"/>
                </a:solidFill>
                <a:prstDash val="solid"/>
                <a:miter lim="800000"/>
              </a:ln>
              <a:effectLst/>
            </p:spPr>
            <p:txBody>
              <a:bodyPr wrap="square" lIns="45718" tIns="45718" rIns="45718" bIns="45718" numCol="1" anchor="ctr">
                <a:noAutofit/>
              </a:bodyPr>
              <a:lstStyle/>
              <a:p>
                <a:pPr defTabSz="666750">
                  <a:lnSpc>
                    <a:spcPct val="90000"/>
                  </a:lnSpc>
                  <a:spcBef>
                    <a:spcPts val="700"/>
                  </a:spcBef>
                  <a:defRPr>
                    <a:solidFill>
                      <a:srgbClr val="FEFFFF"/>
                    </a:solidFill>
                    <a:latin typeface="Avenir Next LT Pro"/>
                    <a:ea typeface="Avenir Next LT Pro"/>
                    <a:cs typeface="Avenir Next LT Pro"/>
                    <a:sym typeface="Avenir Next LT Pro"/>
                  </a:defRPr>
                </a:pPr>
                <a:endParaRPr/>
              </a:p>
            </p:txBody>
          </p:sp>
          <p:sp>
            <p:nvSpPr>
              <p:cNvPr id="379" name="ASSESS"/>
              <p:cNvSpPr txBox="1"/>
              <p:nvPr/>
            </p:nvSpPr>
            <p:spPr>
              <a:xfrm>
                <a:off x="227932" y="107100"/>
                <a:ext cx="5002596"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666750">
                  <a:lnSpc>
                    <a:spcPct val="90000"/>
                  </a:lnSpc>
                  <a:spcBef>
                    <a:spcPts val="600"/>
                  </a:spcBef>
                  <a:defRPr sz="1500" b="1">
                    <a:solidFill>
                      <a:srgbClr val="FEFFFF"/>
                    </a:solidFill>
                  </a:defRPr>
                </a:lvl1pPr>
              </a:lstStyle>
              <a:p>
                <a:r>
                  <a:t>ASSESS</a:t>
                </a:r>
              </a:p>
            </p:txBody>
          </p:sp>
        </p:grpSp>
        <p:grpSp>
          <p:nvGrpSpPr>
            <p:cNvPr id="383" name="Group"/>
            <p:cNvGrpSpPr/>
            <p:nvPr/>
          </p:nvGrpSpPr>
          <p:grpSpPr>
            <a:xfrm>
              <a:off x="0" y="1728673"/>
              <a:ext cx="7797800" cy="968629"/>
              <a:chOff x="0" y="-1"/>
              <a:chExt cx="7797800" cy="968628"/>
            </a:xfrm>
          </p:grpSpPr>
          <p:sp>
            <p:nvSpPr>
              <p:cNvPr id="381" name="Rectangle"/>
              <p:cNvSpPr/>
              <p:nvPr/>
            </p:nvSpPr>
            <p:spPr>
              <a:xfrm>
                <a:off x="0" y="-1"/>
                <a:ext cx="7797800" cy="968628"/>
              </a:xfrm>
              <a:prstGeom prst="rect">
                <a:avLst/>
              </a:prstGeom>
              <a:solidFill>
                <a:srgbClr val="FEFFFF">
                  <a:alpha val="90000"/>
                </a:srgbClr>
              </a:solidFill>
              <a:ln w="12700" cap="flat">
                <a:solidFill>
                  <a:schemeClr val="accent3"/>
                </a:solidFill>
                <a:prstDash val="solid"/>
                <a:miter lim="800000"/>
              </a:ln>
              <a:effectLst/>
            </p:spPr>
            <p:txBody>
              <a:bodyPr wrap="square" lIns="45718" tIns="45718" rIns="45718" bIns="45718" numCol="1" anchor="t">
                <a:noAutofit/>
              </a:bodyPr>
              <a:lstStyle/>
              <a:p>
                <a:pPr defTabSz="666750">
                  <a:spcBef>
                    <a:spcPts val="600"/>
                  </a:spcBef>
                  <a:defRPr>
                    <a:latin typeface="Avenir Next LT Pro"/>
                    <a:ea typeface="Avenir Next LT Pro"/>
                    <a:cs typeface="Avenir Next LT Pro"/>
                    <a:sym typeface="Avenir Next LT Pro"/>
                  </a:defRPr>
                </a:pPr>
                <a:endParaRPr/>
              </a:p>
            </p:txBody>
          </p:sp>
          <p:sp>
            <p:nvSpPr>
              <p:cNvPr id="382" name="What tools can you use to collect data?…"/>
              <p:cNvSpPr txBox="1"/>
              <p:nvPr/>
            </p:nvSpPr>
            <p:spPr>
              <a:xfrm>
                <a:off x="498516" y="205740"/>
                <a:ext cx="6800769" cy="6913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6679" tIns="106679" rIns="106679" bIns="106679" numCol="1" anchor="t">
                <a:spAutoFit/>
              </a:bodyPr>
              <a:lstStyle/>
              <a:p>
                <a:pPr marL="114300" lvl="1" indent="-114300" defTabSz="666750">
                  <a:spcBef>
                    <a:spcPts val="600"/>
                  </a:spcBef>
                  <a:buSzPct val="100000"/>
                  <a:buChar char="•"/>
                  <a:defRPr sz="1500">
                    <a:latin typeface="Montserrat Medium"/>
                    <a:ea typeface="Montserrat Medium"/>
                    <a:cs typeface="Montserrat Medium"/>
                    <a:sym typeface="Montserrat Medium"/>
                  </a:defRPr>
                </a:pPr>
                <a:r>
                  <a:rPr sz="1600" dirty="0"/>
                  <a:t>What tools can you use to collect data?</a:t>
                </a:r>
              </a:p>
              <a:p>
                <a:pPr marL="114300" lvl="1" indent="-114300" defTabSz="666750">
                  <a:spcBef>
                    <a:spcPts val="600"/>
                  </a:spcBef>
                  <a:buSzPct val="100000"/>
                  <a:buChar char="•"/>
                  <a:defRPr sz="1500">
                    <a:latin typeface="Montserrat Medium"/>
                    <a:ea typeface="Montserrat Medium"/>
                    <a:cs typeface="Montserrat Medium"/>
                    <a:sym typeface="Montserrat Medium"/>
                  </a:defRPr>
                </a:pPr>
                <a:r>
                  <a:rPr sz="1600" dirty="0"/>
                  <a:t>Consider EHR data, surveys, anecdotes, and testimonials</a:t>
                </a:r>
                <a:r>
                  <a:rPr lang="en-US" sz="1600" dirty="0"/>
                  <a:t>.</a:t>
                </a:r>
                <a:endParaRPr sz="1600" dirty="0"/>
              </a:p>
            </p:txBody>
          </p:sp>
        </p:grpSp>
        <p:grpSp>
          <p:nvGrpSpPr>
            <p:cNvPr id="386" name="Group"/>
            <p:cNvGrpSpPr/>
            <p:nvPr/>
          </p:nvGrpSpPr>
          <p:grpSpPr>
            <a:xfrm>
              <a:off x="389889" y="1507273"/>
              <a:ext cx="5458463" cy="442805"/>
              <a:chOff x="0" y="-1"/>
              <a:chExt cx="5458462" cy="442803"/>
            </a:xfrm>
          </p:grpSpPr>
          <p:sp>
            <p:nvSpPr>
              <p:cNvPr id="384" name="Rounded Rectangle"/>
              <p:cNvSpPr/>
              <p:nvPr/>
            </p:nvSpPr>
            <p:spPr>
              <a:xfrm>
                <a:off x="0" y="-1"/>
                <a:ext cx="5458462" cy="442803"/>
              </a:xfrm>
              <a:prstGeom prst="roundRect">
                <a:avLst>
                  <a:gd name="adj" fmla="val 16667"/>
                </a:avLst>
              </a:prstGeom>
              <a:solidFill>
                <a:schemeClr val="accent3"/>
              </a:solidFill>
              <a:ln w="12700" cap="flat">
                <a:solidFill>
                  <a:srgbClr val="FEFFFF"/>
                </a:solidFill>
                <a:prstDash val="solid"/>
                <a:miter lim="800000"/>
              </a:ln>
              <a:effectLst/>
            </p:spPr>
            <p:txBody>
              <a:bodyPr wrap="square" lIns="45718" tIns="45718" rIns="45718" bIns="45718" numCol="1" anchor="ctr">
                <a:noAutofit/>
              </a:bodyPr>
              <a:lstStyle/>
              <a:p>
                <a:pPr defTabSz="666750">
                  <a:lnSpc>
                    <a:spcPct val="90000"/>
                  </a:lnSpc>
                  <a:spcBef>
                    <a:spcPts val="700"/>
                  </a:spcBef>
                  <a:defRPr>
                    <a:solidFill>
                      <a:srgbClr val="FEFFFF"/>
                    </a:solidFill>
                    <a:latin typeface="Avenir Next LT Pro"/>
                    <a:ea typeface="Avenir Next LT Pro"/>
                    <a:cs typeface="Avenir Next LT Pro"/>
                    <a:sym typeface="Avenir Next LT Pro"/>
                  </a:defRPr>
                </a:pPr>
                <a:endParaRPr/>
              </a:p>
            </p:txBody>
          </p:sp>
          <p:sp>
            <p:nvSpPr>
              <p:cNvPr id="385" name="MEASURE"/>
              <p:cNvSpPr txBox="1"/>
              <p:nvPr/>
            </p:nvSpPr>
            <p:spPr>
              <a:xfrm>
                <a:off x="227932" y="107099"/>
                <a:ext cx="5002596"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666750">
                  <a:lnSpc>
                    <a:spcPct val="90000"/>
                  </a:lnSpc>
                  <a:spcBef>
                    <a:spcPts val="600"/>
                  </a:spcBef>
                  <a:defRPr sz="1500" b="1">
                    <a:solidFill>
                      <a:srgbClr val="FEFFFF"/>
                    </a:solidFill>
                  </a:defRPr>
                </a:lvl1pPr>
              </a:lstStyle>
              <a:p>
                <a:r>
                  <a:t>MEASURE </a:t>
                </a:r>
              </a:p>
            </p:txBody>
          </p:sp>
        </p:grpSp>
        <p:grpSp>
          <p:nvGrpSpPr>
            <p:cNvPr id="389" name="Group"/>
            <p:cNvGrpSpPr/>
            <p:nvPr/>
          </p:nvGrpSpPr>
          <p:grpSpPr>
            <a:xfrm>
              <a:off x="0" y="2999698"/>
              <a:ext cx="7797800" cy="968629"/>
              <a:chOff x="0" y="-1"/>
              <a:chExt cx="7797800" cy="968628"/>
            </a:xfrm>
          </p:grpSpPr>
          <p:sp>
            <p:nvSpPr>
              <p:cNvPr id="387" name="Rectangle"/>
              <p:cNvSpPr/>
              <p:nvPr/>
            </p:nvSpPr>
            <p:spPr>
              <a:xfrm>
                <a:off x="0" y="-1"/>
                <a:ext cx="7797800" cy="968628"/>
              </a:xfrm>
              <a:prstGeom prst="rect">
                <a:avLst/>
              </a:prstGeom>
              <a:solidFill>
                <a:srgbClr val="FEFFFF">
                  <a:alpha val="90000"/>
                </a:srgbClr>
              </a:solidFill>
              <a:ln w="12700" cap="flat">
                <a:solidFill>
                  <a:schemeClr val="accent4"/>
                </a:solidFill>
                <a:prstDash val="solid"/>
                <a:miter lim="800000"/>
              </a:ln>
              <a:effectLst/>
            </p:spPr>
            <p:txBody>
              <a:bodyPr wrap="square" lIns="45718" tIns="45718" rIns="45718" bIns="45718" numCol="1" anchor="t">
                <a:noAutofit/>
              </a:bodyPr>
              <a:lstStyle/>
              <a:p>
                <a:pPr defTabSz="666750">
                  <a:spcBef>
                    <a:spcPts val="600"/>
                  </a:spcBef>
                  <a:defRPr>
                    <a:latin typeface="Avenir Next LT Pro"/>
                    <a:ea typeface="Avenir Next LT Pro"/>
                    <a:cs typeface="Avenir Next LT Pro"/>
                    <a:sym typeface="Avenir Next LT Pro"/>
                  </a:defRPr>
                </a:pPr>
                <a:endParaRPr/>
              </a:p>
            </p:txBody>
          </p:sp>
          <p:sp>
            <p:nvSpPr>
              <p:cNvPr id="388" name="How will you measure success?…"/>
              <p:cNvSpPr txBox="1"/>
              <p:nvPr/>
            </p:nvSpPr>
            <p:spPr>
              <a:xfrm>
                <a:off x="498516" y="205740"/>
                <a:ext cx="6800769" cy="6913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6679" tIns="106679" rIns="106679" bIns="106679" numCol="1" anchor="t">
                <a:spAutoFit/>
              </a:bodyPr>
              <a:lstStyle/>
              <a:p>
                <a:pPr marL="114300" lvl="1" indent="-114300" defTabSz="666750">
                  <a:spcBef>
                    <a:spcPts val="600"/>
                  </a:spcBef>
                  <a:buSzPct val="100000"/>
                  <a:buChar char="•"/>
                  <a:defRPr sz="1500">
                    <a:latin typeface="Montserrat Medium"/>
                    <a:ea typeface="Montserrat Medium"/>
                    <a:cs typeface="Montserrat Medium"/>
                    <a:sym typeface="Montserrat Medium"/>
                  </a:defRPr>
                </a:pPr>
                <a:r>
                  <a:rPr sz="1600" dirty="0"/>
                  <a:t>How will you measure success?</a:t>
                </a:r>
              </a:p>
              <a:p>
                <a:pPr marL="114300" lvl="1" indent="-114300" defTabSz="666750">
                  <a:spcBef>
                    <a:spcPts val="600"/>
                  </a:spcBef>
                  <a:buSzPct val="100000"/>
                  <a:buChar char="•"/>
                  <a:defRPr sz="1500">
                    <a:latin typeface="Montserrat Medium"/>
                    <a:ea typeface="Montserrat Medium"/>
                    <a:cs typeface="Montserrat Medium"/>
                    <a:sym typeface="Montserrat Medium"/>
                  </a:defRPr>
                </a:pPr>
                <a:r>
                  <a:rPr sz="1600" dirty="0"/>
                  <a:t>Consider how you will balance priorities and achievability</a:t>
                </a:r>
                <a:r>
                  <a:rPr lang="en-US" sz="1600" dirty="0"/>
                  <a:t>.</a:t>
                </a:r>
                <a:endParaRPr sz="1600" dirty="0"/>
              </a:p>
            </p:txBody>
          </p:sp>
        </p:grpSp>
        <p:grpSp>
          <p:nvGrpSpPr>
            <p:cNvPr id="392" name="Group"/>
            <p:cNvGrpSpPr/>
            <p:nvPr/>
          </p:nvGrpSpPr>
          <p:grpSpPr>
            <a:xfrm>
              <a:off x="389889" y="2778297"/>
              <a:ext cx="5458463" cy="442805"/>
              <a:chOff x="0" y="-1"/>
              <a:chExt cx="5458462" cy="442803"/>
            </a:xfrm>
          </p:grpSpPr>
          <p:sp>
            <p:nvSpPr>
              <p:cNvPr id="390" name="Rounded Rectangle"/>
              <p:cNvSpPr/>
              <p:nvPr/>
            </p:nvSpPr>
            <p:spPr>
              <a:xfrm>
                <a:off x="0" y="-1"/>
                <a:ext cx="5458462" cy="442803"/>
              </a:xfrm>
              <a:prstGeom prst="roundRect">
                <a:avLst>
                  <a:gd name="adj" fmla="val 16667"/>
                </a:avLst>
              </a:prstGeom>
              <a:solidFill>
                <a:schemeClr val="accent4"/>
              </a:solidFill>
              <a:ln w="12700" cap="flat">
                <a:solidFill>
                  <a:srgbClr val="FEFFFF"/>
                </a:solidFill>
                <a:prstDash val="solid"/>
                <a:miter lim="800000"/>
              </a:ln>
              <a:effectLst/>
            </p:spPr>
            <p:txBody>
              <a:bodyPr wrap="square" lIns="45718" tIns="45718" rIns="45718" bIns="45718" numCol="1" anchor="ctr">
                <a:noAutofit/>
              </a:bodyPr>
              <a:lstStyle/>
              <a:p>
                <a:pPr defTabSz="666750">
                  <a:lnSpc>
                    <a:spcPct val="90000"/>
                  </a:lnSpc>
                  <a:spcBef>
                    <a:spcPts val="700"/>
                  </a:spcBef>
                  <a:defRPr>
                    <a:solidFill>
                      <a:srgbClr val="FEFFFF"/>
                    </a:solidFill>
                    <a:latin typeface="Avenir Next LT Pro"/>
                    <a:ea typeface="Avenir Next LT Pro"/>
                    <a:cs typeface="Avenir Next LT Pro"/>
                    <a:sym typeface="Avenir Next LT Pro"/>
                  </a:defRPr>
                </a:pPr>
                <a:endParaRPr/>
              </a:p>
            </p:txBody>
          </p:sp>
          <p:sp>
            <p:nvSpPr>
              <p:cNvPr id="391" name="DEFINE"/>
              <p:cNvSpPr txBox="1"/>
              <p:nvPr/>
            </p:nvSpPr>
            <p:spPr>
              <a:xfrm>
                <a:off x="227932" y="107099"/>
                <a:ext cx="5002596"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666750">
                  <a:lnSpc>
                    <a:spcPct val="90000"/>
                  </a:lnSpc>
                  <a:spcBef>
                    <a:spcPts val="600"/>
                  </a:spcBef>
                  <a:defRPr sz="1500" b="1">
                    <a:solidFill>
                      <a:srgbClr val="FEFFFF"/>
                    </a:solidFill>
                  </a:defRPr>
                </a:lvl1pPr>
              </a:lstStyle>
              <a:p>
                <a:r>
                  <a:t>DEFINE</a:t>
                </a:r>
              </a:p>
            </p:txBody>
          </p:sp>
        </p:gr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 name="Google Shape;475;g2fcbf33320b_0_1" descr="Google Shape;475;g2fcbf33320b_0_1"/>
          <p:cNvPicPr>
            <a:picLocks noChangeAspect="1"/>
          </p:cNvPicPr>
          <p:nvPr/>
        </p:nvPicPr>
        <p:blipFill>
          <a:blip r:embed="rId3"/>
          <a:stretch>
            <a:fillRect/>
          </a:stretch>
        </p:blipFill>
        <p:spPr>
          <a:xfrm>
            <a:off x="1882512" y="74686"/>
            <a:ext cx="8426988" cy="1983803"/>
          </a:xfrm>
          <a:prstGeom prst="rect">
            <a:avLst/>
          </a:prstGeom>
          <a:ln w="12700">
            <a:miter lim="400000"/>
          </a:ln>
        </p:spPr>
      </p:pic>
      <p:pic>
        <p:nvPicPr>
          <p:cNvPr id="398" name="Google Shape;477;g2fcbf33320b_0_1" descr="Google Shape;477;g2fcbf33320b_0_1"/>
          <p:cNvPicPr>
            <a:picLocks noChangeAspect="1"/>
          </p:cNvPicPr>
          <p:nvPr/>
        </p:nvPicPr>
        <p:blipFill>
          <a:blip r:embed="rId4"/>
          <a:stretch>
            <a:fillRect/>
          </a:stretch>
        </p:blipFill>
        <p:spPr>
          <a:xfrm>
            <a:off x="444238" y="3059134"/>
            <a:ext cx="4724111" cy="3345721"/>
          </a:xfrm>
          <a:prstGeom prst="rect">
            <a:avLst/>
          </a:prstGeom>
          <a:ln w="12700">
            <a:miter lim="400000"/>
          </a:ln>
        </p:spPr>
      </p:pic>
      <p:graphicFrame>
        <p:nvGraphicFramePr>
          <p:cNvPr id="399" name="Google Shape;478;g2fcbf33320b_0_1"/>
          <p:cNvGraphicFramePr/>
          <p:nvPr>
            <p:extLst>
              <p:ext uri="{D42A27DB-BD31-4B8C-83A1-F6EECF244321}">
                <p14:modId xmlns:p14="http://schemas.microsoft.com/office/powerpoint/2010/main" val="3371884794"/>
              </p:ext>
            </p:extLst>
          </p:nvPr>
        </p:nvGraphicFramePr>
        <p:xfrm>
          <a:off x="5592138" y="3161440"/>
          <a:ext cx="6209488" cy="2816816"/>
        </p:xfrm>
        <a:graphic>
          <a:graphicData uri="http://schemas.openxmlformats.org/drawingml/2006/table">
            <a:tbl>
              <a:tblPr>
                <a:tableStyleId>{4C3C2611-4C71-4FC5-86AE-919BDF0F9419}</a:tableStyleId>
              </a:tblPr>
              <a:tblGrid>
                <a:gridCol w="1987975">
                  <a:extLst>
                    <a:ext uri="{9D8B030D-6E8A-4147-A177-3AD203B41FA5}">
                      <a16:colId xmlns:a16="http://schemas.microsoft.com/office/drawing/2014/main" val="20000"/>
                    </a:ext>
                  </a:extLst>
                </a:gridCol>
                <a:gridCol w="1702513">
                  <a:extLst>
                    <a:ext uri="{9D8B030D-6E8A-4147-A177-3AD203B41FA5}">
                      <a16:colId xmlns:a16="http://schemas.microsoft.com/office/drawing/2014/main" val="20001"/>
                    </a:ext>
                  </a:extLst>
                </a:gridCol>
                <a:gridCol w="2519000">
                  <a:extLst>
                    <a:ext uri="{9D8B030D-6E8A-4147-A177-3AD203B41FA5}">
                      <a16:colId xmlns:a16="http://schemas.microsoft.com/office/drawing/2014/main" val="20002"/>
                    </a:ext>
                  </a:extLst>
                </a:gridCol>
              </a:tblGrid>
              <a:tr h="561338">
                <a:tc>
                  <a:txBody>
                    <a:bodyPr/>
                    <a:lstStyle/>
                    <a:p>
                      <a:pPr algn="l" defTabSz="914377">
                        <a:defRPr sz="1800">
                          <a:solidFill>
                            <a:srgbClr val="000000"/>
                          </a:solidFill>
                        </a:defRPr>
                      </a:pPr>
                      <a:r>
                        <a:rPr sz="1500" dirty="0">
                          <a:solidFill>
                            <a:srgbClr val="FEFFFF"/>
                          </a:solidFill>
                        </a:rPr>
                        <a:t>Needs Assessment Finding</a:t>
                      </a:r>
                    </a:p>
                  </a:txBody>
                  <a:tcPr marL="45713" marR="45713" marT="45713" marB="45713" horzOverflow="overflow">
                    <a:lnL w="12700">
                      <a:miter lim="400000"/>
                    </a:lnL>
                    <a:lnR w="12700">
                      <a:miter lim="400000"/>
                    </a:lnR>
                    <a:lnT w="12700">
                      <a:miter lim="400000"/>
                    </a:lnT>
                    <a:lnB w="12700">
                      <a:miter lim="400000"/>
                    </a:lnB>
                    <a:solidFill>
                      <a:srgbClr val="3D85C6"/>
                    </a:solidFill>
                  </a:tcPr>
                </a:tc>
                <a:tc>
                  <a:txBody>
                    <a:bodyPr/>
                    <a:lstStyle/>
                    <a:p>
                      <a:pPr algn="l" defTabSz="914377">
                        <a:defRPr sz="1800">
                          <a:solidFill>
                            <a:srgbClr val="000000"/>
                          </a:solidFill>
                        </a:defRPr>
                      </a:pPr>
                      <a:r>
                        <a:rPr sz="1500" dirty="0">
                          <a:solidFill>
                            <a:srgbClr val="FEFFFF"/>
                          </a:solidFill>
                        </a:rPr>
                        <a:t>Program</a:t>
                      </a:r>
                    </a:p>
                  </a:txBody>
                  <a:tcPr marL="45713" marR="45713" marT="45713" marB="45713" horzOverflow="overflow">
                    <a:lnL w="12700">
                      <a:miter lim="400000"/>
                    </a:lnL>
                    <a:lnR w="12700">
                      <a:miter lim="400000"/>
                    </a:lnR>
                    <a:lnT w="12700">
                      <a:miter lim="400000"/>
                    </a:lnT>
                    <a:lnB w="12700">
                      <a:miter lim="400000"/>
                    </a:lnB>
                    <a:solidFill>
                      <a:srgbClr val="3D85C6"/>
                    </a:solidFill>
                  </a:tcPr>
                </a:tc>
                <a:tc>
                  <a:txBody>
                    <a:bodyPr/>
                    <a:lstStyle/>
                    <a:p>
                      <a:pPr algn="l" defTabSz="914377">
                        <a:defRPr sz="1800">
                          <a:solidFill>
                            <a:srgbClr val="000000"/>
                          </a:solidFill>
                        </a:defRPr>
                      </a:pPr>
                      <a:r>
                        <a:rPr sz="1500" dirty="0">
                          <a:solidFill>
                            <a:srgbClr val="FEFFFF"/>
                          </a:solidFill>
                        </a:rPr>
                        <a:t>Resources</a:t>
                      </a:r>
                    </a:p>
                  </a:txBody>
                  <a:tcPr marL="45713" marR="45713" marT="45713" marB="45713" horzOverflow="overflow">
                    <a:lnL w="12700">
                      <a:miter lim="400000"/>
                    </a:lnL>
                    <a:lnR w="12700">
                      <a:miter lim="400000"/>
                    </a:lnR>
                    <a:lnT w="12700">
                      <a:miter lim="400000"/>
                    </a:lnT>
                    <a:lnB w="12700">
                      <a:miter lim="400000"/>
                    </a:lnB>
                    <a:solidFill>
                      <a:srgbClr val="3D85C6"/>
                    </a:solidFill>
                  </a:tcPr>
                </a:tc>
                <a:extLst>
                  <a:ext uri="{0D108BD9-81ED-4DB2-BD59-A6C34878D82A}">
                    <a16:rowId xmlns:a16="http://schemas.microsoft.com/office/drawing/2014/main" val="10000"/>
                  </a:ext>
                </a:extLst>
              </a:tr>
              <a:tr h="501825">
                <a:tc>
                  <a:txBody>
                    <a:bodyPr/>
                    <a:lstStyle/>
                    <a:p>
                      <a:pPr algn="l" defTabSz="914377">
                        <a:defRPr sz="1800">
                          <a:solidFill>
                            <a:srgbClr val="000000"/>
                          </a:solidFill>
                        </a:defRPr>
                      </a:pPr>
                      <a:r>
                        <a:rPr sz="1300" dirty="0">
                          <a:solidFill>
                            <a:schemeClr val="accent2"/>
                          </a:solidFill>
                        </a:rPr>
                        <a:t>Hospitalization reachable moment</a:t>
                      </a:r>
                    </a:p>
                  </a:txBody>
                  <a:tcPr marL="45713" marR="45713" marT="45713" marB="45713" horzOverflow="overflow">
                    <a:lnL w="12700">
                      <a:miter lim="400000"/>
                    </a:lnL>
                    <a:lnR w="12700">
                      <a:miter lim="400000"/>
                    </a:lnR>
                    <a:lnT w="12700">
                      <a:miter lim="400000"/>
                    </a:lnT>
                    <a:lnB w="12700">
                      <a:miter lim="400000"/>
                    </a:lnB>
                    <a:noFill/>
                  </a:tcPr>
                </a:tc>
                <a:tc>
                  <a:txBody>
                    <a:bodyPr/>
                    <a:lstStyle/>
                    <a:p>
                      <a:pPr algn="l" defTabSz="914377">
                        <a:defRPr sz="1800">
                          <a:solidFill>
                            <a:srgbClr val="000000"/>
                          </a:solidFill>
                        </a:defRPr>
                      </a:pPr>
                      <a:r>
                        <a:rPr sz="1300" dirty="0">
                          <a:solidFill>
                            <a:schemeClr val="accent2"/>
                          </a:solidFill>
                        </a:rPr>
                        <a:t>Hospital-based addiction consultation</a:t>
                      </a:r>
                    </a:p>
                  </a:txBody>
                  <a:tcPr marL="45713" marR="45713" marT="45713" marB="45713" horzOverflow="overflow">
                    <a:lnL w="12700">
                      <a:miter lim="400000"/>
                    </a:lnL>
                    <a:lnR w="12700">
                      <a:miter lim="400000"/>
                    </a:lnR>
                    <a:lnT w="12700">
                      <a:miter lim="400000"/>
                    </a:lnT>
                    <a:lnB w="12700">
                      <a:miter lim="400000"/>
                    </a:lnB>
                    <a:noFill/>
                  </a:tcPr>
                </a:tc>
                <a:tc>
                  <a:txBody>
                    <a:bodyPr/>
                    <a:lstStyle/>
                    <a:p>
                      <a:pPr algn="l" defTabSz="914377">
                        <a:defRPr sz="1800">
                          <a:solidFill>
                            <a:srgbClr val="000000"/>
                          </a:solidFill>
                        </a:defRPr>
                      </a:pPr>
                      <a:r>
                        <a:rPr sz="1300" dirty="0">
                          <a:solidFill>
                            <a:schemeClr val="accent2"/>
                          </a:solidFill>
                        </a:rPr>
                        <a:t>Physician, social worker, peer mentor</a:t>
                      </a:r>
                    </a:p>
                  </a:txBody>
                  <a:tcPr marL="45713" marR="45713" marT="45713" marB="45713"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1"/>
                  </a:ext>
                </a:extLst>
              </a:tr>
              <a:tr h="501825">
                <a:tc>
                  <a:txBody>
                    <a:bodyPr/>
                    <a:lstStyle/>
                    <a:p>
                      <a:pPr algn="l" defTabSz="914377">
                        <a:defRPr sz="1800">
                          <a:solidFill>
                            <a:srgbClr val="000000"/>
                          </a:solidFill>
                        </a:defRPr>
                      </a:pPr>
                      <a:r>
                        <a:rPr sz="1300" dirty="0">
                          <a:solidFill>
                            <a:schemeClr val="accent2"/>
                          </a:solidFill>
                        </a:rPr>
                        <a:t>No pathway to outpatient treatment</a:t>
                      </a:r>
                    </a:p>
                  </a:txBody>
                  <a:tcPr marL="45713" marR="45713" marT="45713" marB="45713" horzOverflow="overflow">
                    <a:lnL w="12700">
                      <a:miter lim="400000"/>
                    </a:lnL>
                    <a:lnR w="12700">
                      <a:miter lim="400000"/>
                    </a:lnR>
                    <a:lnT w="12700">
                      <a:miter lim="400000"/>
                    </a:lnT>
                    <a:lnB w="12700">
                      <a:miter lim="400000"/>
                    </a:lnB>
                    <a:noFill/>
                  </a:tcPr>
                </a:tc>
                <a:tc>
                  <a:txBody>
                    <a:bodyPr/>
                    <a:lstStyle/>
                    <a:p>
                      <a:pPr algn="l" defTabSz="914377">
                        <a:defRPr sz="1800">
                          <a:solidFill>
                            <a:srgbClr val="000000"/>
                          </a:solidFill>
                        </a:defRPr>
                      </a:pPr>
                      <a:r>
                        <a:rPr sz="1300" dirty="0">
                          <a:solidFill>
                            <a:schemeClr val="accent2"/>
                          </a:solidFill>
                        </a:rPr>
                        <a:t>“In-reach” liaison supports rapid access</a:t>
                      </a:r>
                    </a:p>
                  </a:txBody>
                  <a:tcPr marL="45713" marR="45713" marT="45713" marB="45713" horzOverflow="overflow">
                    <a:lnL w="12700">
                      <a:miter lim="400000"/>
                    </a:lnL>
                    <a:lnR w="12700">
                      <a:miter lim="400000"/>
                    </a:lnR>
                    <a:lnT w="12700">
                      <a:miter lim="400000"/>
                    </a:lnT>
                    <a:lnB w="12700">
                      <a:miter lim="400000"/>
                    </a:lnB>
                    <a:noFill/>
                  </a:tcPr>
                </a:tc>
                <a:tc>
                  <a:txBody>
                    <a:bodyPr/>
                    <a:lstStyle/>
                    <a:p>
                      <a:pPr algn="l"/>
                      <a:r>
                        <a:rPr sz="1300" dirty="0">
                          <a:solidFill>
                            <a:schemeClr val="accent2"/>
                          </a:solidFill>
                        </a:rPr>
                        <a:t>Community partners </a:t>
                      </a:r>
                      <a:r>
                        <a:rPr lang="en-US" sz="1300" dirty="0">
                          <a:solidFill>
                            <a:schemeClr val="accent2"/>
                          </a:solidFill>
                        </a:rPr>
                        <a:t>provide </a:t>
                      </a:r>
                      <a:r>
                        <a:rPr sz="1300" dirty="0">
                          <a:solidFill>
                            <a:schemeClr val="accent2"/>
                          </a:solidFill>
                        </a:rPr>
                        <a:t>support and linkage</a:t>
                      </a:r>
                    </a:p>
                  </a:txBody>
                  <a:tcPr marL="45713" marR="45713" marT="45713" marB="45713"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2"/>
                  </a:ext>
                </a:extLst>
              </a:tr>
              <a:tr h="772050">
                <a:tc>
                  <a:txBody>
                    <a:bodyPr/>
                    <a:lstStyle/>
                    <a:p>
                      <a:pPr algn="l" defTabSz="914377">
                        <a:defRPr sz="1800">
                          <a:solidFill>
                            <a:srgbClr val="000000"/>
                          </a:solidFill>
                        </a:defRPr>
                      </a:pPr>
                      <a:r>
                        <a:rPr sz="1300" dirty="0">
                          <a:solidFill>
                            <a:schemeClr val="accent2"/>
                          </a:solidFill>
                        </a:rPr>
                        <a:t>IV </a:t>
                      </a:r>
                      <a:r>
                        <a:rPr sz="1300" dirty="0" err="1">
                          <a:solidFill>
                            <a:schemeClr val="accent2"/>
                          </a:solidFill>
                        </a:rPr>
                        <a:t>abx</a:t>
                      </a:r>
                      <a:r>
                        <a:rPr sz="1300" dirty="0">
                          <a:solidFill>
                            <a:schemeClr val="accent2"/>
                          </a:solidFill>
                        </a:rPr>
                        <a:t> with long LOS</a:t>
                      </a:r>
                    </a:p>
                  </a:txBody>
                  <a:tcPr marL="45713" marR="45713" marT="45713" marB="45713" horzOverflow="overflow">
                    <a:lnL w="12700">
                      <a:miter lim="400000"/>
                    </a:lnL>
                    <a:lnR w="12700">
                      <a:miter lim="400000"/>
                    </a:lnR>
                    <a:lnT w="12700">
                      <a:miter lim="400000"/>
                    </a:lnT>
                    <a:lnB w="12700">
                      <a:miter lim="400000"/>
                    </a:lnB>
                    <a:noFill/>
                  </a:tcPr>
                </a:tc>
                <a:tc>
                  <a:txBody>
                    <a:bodyPr/>
                    <a:lstStyle/>
                    <a:p>
                      <a:pPr algn="l" defTabSz="914377">
                        <a:defRPr sz="1800">
                          <a:solidFill>
                            <a:srgbClr val="000000"/>
                          </a:solidFill>
                        </a:defRPr>
                      </a:pPr>
                      <a:r>
                        <a:rPr sz="1300" dirty="0">
                          <a:solidFill>
                            <a:schemeClr val="accent2"/>
                          </a:solidFill>
                        </a:rPr>
                        <a:t>Medically Enhanced Residential Treatment</a:t>
                      </a:r>
                    </a:p>
                  </a:txBody>
                  <a:tcPr marL="45713" marR="45713" marT="45713" marB="45713" horzOverflow="overflow">
                    <a:lnL w="12700">
                      <a:miter lim="400000"/>
                    </a:lnL>
                    <a:lnR w="12700">
                      <a:miter lim="400000"/>
                    </a:lnR>
                    <a:lnT w="12700">
                      <a:miter lim="400000"/>
                    </a:lnT>
                    <a:lnB w="12700">
                      <a:miter lim="400000"/>
                    </a:lnB>
                    <a:noFill/>
                  </a:tcPr>
                </a:tc>
                <a:tc>
                  <a:txBody>
                    <a:bodyPr/>
                    <a:lstStyle/>
                    <a:p>
                      <a:pPr algn="l" defTabSz="914377">
                        <a:defRPr sz="1800">
                          <a:solidFill>
                            <a:srgbClr val="000000"/>
                          </a:solidFill>
                        </a:defRPr>
                      </a:pPr>
                      <a:r>
                        <a:rPr sz="1300" dirty="0">
                          <a:solidFill>
                            <a:schemeClr val="accent2"/>
                          </a:solidFill>
                        </a:rPr>
                        <a:t>Home infusion cost, RN, residential program coordinator</a:t>
                      </a:r>
                    </a:p>
                  </a:txBody>
                  <a:tcPr marL="45713" marR="45713" marT="45713" marB="45713"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3"/>
                  </a:ext>
                </a:extLst>
              </a:tr>
            </a:tbl>
          </a:graphicData>
        </a:graphic>
      </p:graphicFrame>
      <p:grpSp>
        <p:nvGrpSpPr>
          <p:cNvPr id="402" name="Google Shape;476;g2fcbf33320b_0_1"/>
          <p:cNvGrpSpPr/>
          <p:nvPr/>
        </p:nvGrpSpPr>
        <p:grpSpPr>
          <a:xfrm>
            <a:off x="-3" y="2208298"/>
            <a:ext cx="12192004" cy="594305"/>
            <a:chOff x="-1" y="-2"/>
            <a:chExt cx="12192003" cy="594304"/>
          </a:xfrm>
        </p:grpSpPr>
        <p:sp>
          <p:nvSpPr>
            <p:cNvPr id="400" name="Rectangle"/>
            <p:cNvSpPr/>
            <p:nvPr/>
          </p:nvSpPr>
          <p:spPr>
            <a:xfrm>
              <a:off x="-1" y="-2"/>
              <a:ext cx="12192003" cy="594304"/>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defTabSz="457200">
                <a:defRPr sz="2000">
                  <a:solidFill>
                    <a:srgbClr val="FEFFFF"/>
                  </a:solidFill>
                </a:defRPr>
              </a:pPr>
              <a:endParaRPr/>
            </a:p>
          </p:txBody>
        </p:sp>
        <p:sp>
          <p:nvSpPr>
            <p:cNvPr id="401" name="58% of alcohol users and 67% of drug users were interested in cutting back or quitting"/>
            <p:cNvSpPr txBox="1"/>
            <p:nvPr/>
          </p:nvSpPr>
          <p:spPr>
            <a:xfrm>
              <a:off x="-1" y="112492"/>
              <a:ext cx="12192003" cy="3693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3" tIns="45713" rIns="45713" bIns="45713" numCol="1" anchor="ctr">
              <a:spAutoFit/>
            </a:bodyPr>
            <a:lstStyle>
              <a:lvl1pPr algn="ctr" defTabSz="457200">
                <a:defRPr sz="2000">
                  <a:solidFill>
                    <a:srgbClr val="FEFFFF"/>
                  </a:solidFill>
                </a:defRPr>
              </a:lvl1pPr>
            </a:lstStyle>
            <a:p>
              <a:r>
                <a:rPr sz="1800" b="1" spc="100" dirty="0">
                  <a:latin typeface="Montserrat Black" pitchFamily="2" charset="77"/>
                </a:rPr>
                <a:t>58% of alcohol users </a:t>
              </a:r>
              <a:r>
                <a:rPr sz="1800" spc="100" dirty="0"/>
                <a:t>and </a:t>
              </a:r>
              <a:r>
                <a:rPr sz="1800" b="1" spc="100" dirty="0">
                  <a:latin typeface="Montserrat Black" pitchFamily="2" charset="77"/>
                </a:rPr>
                <a:t>67% of drug users </a:t>
              </a:r>
              <a:r>
                <a:rPr sz="1800" spc="100" dirty="0"/>
                <a:t>were interested in cutting back or quitting</a:t>
              </a:r>
            </a:p>
          </p:txBody>
        </p:sp>
      </p:grpSp>
      <p:sp>
        <p:nvSpPr>
          <p:cNvPr id="403" name="Content Placeholder 2"/>
          <p:cNvSpPr txBox="1"/>
          <p:nvPr/>
        </p:nvSpPr>
        <p:spPr>
          <a:xfrm>
            <a:off x="4005824" y="5844209"/>
            <a:ext cx="7741937" cy="775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algn="r" defTabSz="914377">
              <a:lnSpc>
                <a:spcPct val="125000"/>
              </a:lnSpc>
              <a:spcBef>
                <a:spcPts val="1000"/>
              </a:spcBef>
              <a:defRPr sz="900">
                <a:solidFill>
                  <a:srgbClr val="171616"/>
                </a:solidFill>
                <a:latin typeface="Montserrat ExtraLight"/>
                <a:ea typeface="Montserrat ExtraLight"/>
                <a:cs typeface="Montserrat ExtraLight"/>
                <a:sym typeface="Montserrat ExtraLight"/>
              </a:defRPr>
            </a:lvl1pPr>
          </a:lstStyle>
          <a:p>
            <a:r>
              <a:t>Englander, H  et al. JHM, 2017.</a:t>
            </a:r>
          </a:p>
        </p:txBody>
      </p:sp>
    </p:spTree>
  </p:cSld>
  <p:clrMapOvr>
    <a:masterClrMapping/>
  </p:clrMapOvr>
  <p:transition spd="med"/>
</p:sld>
</file>

<file path=ppt/theme/theme1.xml><?xml version="1.0" encoding="utf-8"?>
<a:theme xmlns:a="http://schemas.openxmlformats.org/drawingml/2006/main" name="Template_1">
  <a:themeElements>
    <a:clrScheme name="Template_1">
      <a:dk1>
        <a:srgbClr val="415759"/>
      </a:dk1>
      <a:lt1>
        <a:srgbClr val="FEFFFF"/>
      </a:lt1>
      <a:dk2>
        <a:srgbClr val="A7A7A7"/>
      </a:dk2>
      <a:lt2>
        <a:srgbClr val="535353"/>
      </a:lt2>
      <a:accent1>
        <a:srgbClr val="818C88"/>
      </a:accent1>
      <a:accent2>
        <a:srgbClr val="415759"/>
      </a:accent2>
      <a:accent3>
        <a:srgbClr val="BFAA83"/>
      </a:accent3>
      <a:accent4>
        <a:srgbClr val="D9923B"/>
      </a:accent4>
      <a:accent5>
        <a:srgbClr val="582C15"/>
      </a:accent5>
      <a:accent6>
        <a:srgbClr val="484E4C"/>
      </a:accent6>
      <a:hlink>
        <a:srgbClr val="0000FF"/>
      </a:hlink>
      <a:folHlink>
        <a:srgbClr val="FF00FF"/>
      </a:folHlink>
    </a:clrScheme>
    <a:fontScheme name="Template_1">
      <a:majorFont>
        <a:latin typeface="Montserrat"/>
        <a:ea typeface="Montserrat"/>
        <a:cs typeface="Montserrat"/>
      </a:majorFont>
      <a:minorFont>
        <a:latin typeface="Helvetica"/>
        <a:ea typeface="Helvetica"/>
        <a:cs typeface="Helvetica"/>
      </a:minorFont>
    </a:fontScheme>
    <a:fmtScheme name="Template_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j-lt"/>
            <a:ea typeface="+mj-ea"/>
            <a:cs typeface="+mj-cs"/>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b">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j-lt"/>
            <a:ea typeface="+mj-ea"/>
            <a:cs typeface="+mj-cs"/>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plate_1">
  <a:themeElements>
    <a:clrScheme name="Template_1">
      <a:dk1>
        <a:srgbClr val="000000"/>
      </a:dk1>
      <a:lt1>
        <a:srgbClr val="FFFFFF"/>
      </a:lt1>
      <a:dk2>
        <a:srgbClr val="A7A7A7"/>
      </a:dk2>
      <a:lt2>
        <a:srgbClr val="535353"/>
      </a:lt2>
      <a:accent1>
        <a:srgbClr val="818C88"/>
      </a:accent1>
      <a:accent2>
        <a:srgbClr val="415759"/>
      </a:accent2>
      <a:accent3>
        <a:srgbClr val="BFAA83"/>
      </a:accent3>
      <a:accent4>
        <a:srgbClr val="D9923B"/>
      </a:accent4>
      <a:accent5>
        <a:srgbClr val="582C15"/>
      </a:accent5>
      <a:accent6>
        <a:srgbClr val="484E4C"/>
      </a:accent6>
      <a:hlink>
        <a:srgbClr val="0000FF"/>
      </a:hlink>
      <a:folHlink>
        <a:srgbClr val="FF00FF"/>
      </a:folHlink>
    </a:clrScheme>
    <a:fontScheme name="Template_1">
      <a:majorFont>
        <a:latin typeface="Montserrat"/>
        <a:ea typeface="Montserrat"/>
        <a:cs typeface="Montserrat"/>
      </a:majorFont>
      <a:minorFont>
        <a:latin typeface="Helvetica"/>
        <a:ea typeface="Helvetica"/>
        <a:cs typeface="Helvetica"/>
      </a:minorFont>
    </a:fontScheme>
    <a:fmtScheme name="Template_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j-lt"/>
            <a:ea typeface="+mj-ea"/>
            <a:cs typeface="+mj-cs"/>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b">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j-lt"/>
            <a:ea typeface="+mj-ea"/>
            <a:cs typeface="+mj-cs"/>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273</TotalTime>
  <Words>9731</Words>
  <Application>Microsoft Macintosh PowerPoint</Application>
  <PresentationFormat>Widescreen</PresentationFormat>
  <Paragraphs>577</Paragraphs>
  <Slides>63</Slides>
  <Notes>42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63</vt:i4>
      </vt:variant>
    </vt:vector>
  </HeadingPairs>
  <TitlesOfParts>
    <vt:vector size="76" baseType="lpstr">
      <vt:lpstr>Arial</vt:lpstr>
      <vt:lpstr>Avenir Next LT Pro</vt:lpstr>
      <vt:lpstr>Calibri</vt:lpstr>
      <vt:lpstr>Courier New</vt:lpstr>
      <vt:lpstr>Montserrat</vt:lpstr>
      <vt:lpstr>Montserrat Black</vt:lpstr>
      <vt:lpstr>Montserrat ExtraLight</vt:lpstr>
      <vt:lpstr>Montserrat Light</vt:lpstr>
      <vt:lpstr>Montserrat Medium</vt:lpstr>
      <vt:lpstr>Montserrat SemiBold</vt:lpstr>
      <vt:lpstr>Times New Roman</vt:lpstr>
      <vt:lpstr>Wingdings</vt:lpstr>
      <vt:lpstr>Template_1</vt:lpstr>
      <vt:lpstr>INPATIENT ADDICTION TREATMENT    FROM CONCEPTION TO REALITY  TO SUSTAINABILITY</vt:lpstr>
      <vt:lpstr>DISCLOSURES</vt:lpstr>
      <vt:lpstr>LEARNING OBJECTIVES</vt:lpstr>
      <vt:lpstr>THE HOSPITAL SETTING</vt:lpstr>
      <vt:lpstr>OPIATE AGONIST THERAPY</vt:lpstr>
      <vt:lpstr>WHAT IS A HOSPITAL?</vt:lpstr>
      <vt:lpstr>INSTITUTIONAL NEEDS ASSESSMENT</vt:lpstr>
      <vt:lpstr>DETERMINING INSTITUTIONAL NEEDS</vt:lpstr>
      <vt:lpstr>PowerPoint Presentation</vt:lpstr>
      <vt:lpstr>PowerPoint Presentation</vt:lpstr>
      <vt:lpstr>WHO ARE YOUR STAKEHOLDERS?</vt:lpstr>
      <vt:lpstr>WHAT METRICS CAN YOU TRACK?</vt:lpstr>
      <vt:lpstr>THE PROCESS • NORTHWESTERN</vt:lpstr>
      <vt:lpstr>THE PROCESS • JESSE BROWN</vt:lpstr>
      <vt:lpstr>THE PROCESS • UNIVERSITY OF CHICAGO</vt:lpstr>
      <vt:lpstr>UCM METRICS</vt:lpstr>
      <vt:lpstr>UCM METRICS • ~36 PATIENTS PER MONTH STARTED ON MOUD OVER PAST YEAR</vt:lpstr>
      <vt:lpstr>JESSE BROWN METRICS</vt:lpstr>
      <vt:lpstr>RUSH SUBSTANCE USE INTERVENTION TEAM</vt:lpstr>
      <vt:lpstr>PowerPoint Presentation</vt:lpstr>
      <vt:lpstr>SUSTAINABILITY: “A CREATIVE PATCHWORK”</vt:lpstr>
      <vt:lpstr>MAKING THE CASE: COMMON THEMES</vt:lpstr>
      <vt:lpstr>SUSTAINABILITY: MAKING THE CASE FOR ACS</vt:lpstr>
      <vt:lpstr>GRANT/SETTLEMENT TRACKING TOOLS</vt:lpstr>
      <vt:lpstr>BREAKOUT </vt:lpstr>
      <vt:lpstr>ACS: COMPOSITION &amp; MISSION</vt:lpstr>
      <vt:lpstr>CORE ROLES IN ACS</vt:lpstr>
      <vt:lpstr>WORKFLOW/RESPONSIBILITIES OF ACS SERVICE</vt:lpstr>
      <vt:lpstr>LOGISTICS/RESPONSIBILITIES OF ACS SERVICE</vt:lpstr>
      <vt:lpstr>BENEFITS OF ADDICTION MEDICINE CONSULT SERVICE</vt:lpstr>
      <vt:lpstr>INITIATION OF MEDICATIONS</vt:lpstr>
      <vt:lpstr>PowerPoint Presentation</vt:lpstr>
      <vt:lpstr>READMISSIONS/UTILIZATION</vt:lpstr>
      <vt:lpstr>PowerPoint Presentation</vt:lpstr>
      <vt:lpstr>PowerPoint Presentation</vt:lpstr>
      <vt:lpstr>MORTALITY</vt:lpstr>
      <vt:lpstr>PowerPoint Presentation</vt:lpstr>
      <vt:lpstr>STRUCTURAL INSTITUTIONAL IMPROVEMENTS</vt:lpstr>
      <vt:lpstr>ORDER SETS FOR MOUD/MAUD INITIATION</vt:lpstr>
      <vt:lpstr>ORDER SETS FOR MOUD INITIATION/LINKAGE TO CARE</vt:lpstr>
      <vt:lpstr>BREAKOUT </vt:lpstr>
      <vt:lpstr>PHARMACIST ROLE &amp; 3-DAY METHADONE DISPENSE</vt:lpstr>
      <vt:lpstr>EVOLUTION OF METHADONE “3-DAY RULE”</vt:lpstr>
      <vt:lpstr>REGULATION CHANGES: 3-DAY METHADONE</vt:lpstr>
      <vt:lpstr>MOUD PHARMACY OPERATIONALIZATION</vt:lpstr>
      <vt:lpstr>UCHICAGO OUD TIMELINE</vt:lpstr>
      <vt:lpstr>TAKE HOME METHADONE OPERATIONALIZATION</vt:lpstr>
      <vt:lpstr>OPERATIONALIZATION CHALLENGES</vt:lpstr>
      <vt:lpstr>TAKE HOME METHADONE - PUSH BACK</vt:lpstr>
      <vt:lpstr>THE WORD IS OUT: METHADONE 3-DAY DISPENSE</vt:lpstr>
      <vt:lpstr>BREAKOUT </vt:lpstr>
      <vt:lpstr>TRANSITION OF CARE</vt:lpstr>
      <vt:lpstr>HOSPITAL SERVICE TRANSFERS</vt:lpstr>
      <vt:lpstr>INTERDISCIPLINARY COLLABORATION BETWEEN PRIMARY AND CONSULTANT TEAMS</vt:lpstr>
      <vt:lpstr>REFERRAL NETWORKS: LSW &amp; PEER SUPPORT SPECIALISTS</vt:lpstr>
      <vt:lpstr>TRANSITION OF CARE BARRIERS</vt:lpstr>
      <vt:lpstr>CLINICAL SCENARIO</vt:lpstr>
      <vt:lpstr>WORKSHOP </vt:lpstr>
      <vt:lpstr>QUESTIONS &amp; COMMENTS</vt:lpstr>
      <vt:lpstr>WORK CITED</vt:lpstr>
      <vt:lpstr>WORK CITED</vt:lpstr>
      <vt:lpstr>WORK CITED</vt:lpstr>
      <vt:lpstr>WORK CITED</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INPATIENT ADDICTION TREATMENT    FROM CONCEPTION TO REALITY  TO SUSTAINABILITY</dc:title>
  <dc:creator>Murray, John [BSD] - MED</dc:creator>
  <cp:lastModifiedBy>Murray, John [BSD]</cp:lastModifiedBy>
  <cp:revision>112</cp:revision>
  <dcterms:modified xsi:type="dcterms:W3CDTF">2024-11-16T17:07:08Z</dcterms:modified>
</cp:coreProperties>
</file>