
<file path=[Content_Types].xml><?xml version="1.0" encoding="utf-8"?>
<Types xmlns="http://schemas.openxmlformats.org/package/2006/content-types">
  <Default Extension="bin" ContentType="image/svg+xml"/>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23"/>
  </p:sldMasterIdLst>
  <p:notesMasterIdLst>
    <p:notesMasterId r:id="rId47"/>
  </p:notesMasterIdLst>
  <p:sldIdLst>
    <p:sldId id="3287" r:id="rId24"/>
    <p:sldId id="3279" r:id="rId25"/>
    <p:sldId id="3295" r:id="rId26"/>
    <p:sldId id="3289" r:id="rId27"/>
    <p:sldId id="3290" r:id="rId28"/>
    <p:sldId id="3303" r:id="rId29"/>
    <p:sldId id="3305" r:id="rId30"/>
    <p:sldId id="3312" r:id="rId31"/>
    <p:sldId id="3313" r:id="rId32"/>
    <p:sldId id="3297" r:id="rId33"/>
    <p:sldId id="3299" r:id="rId34"/>
    <p:sldId id="256" r:id="rId35"/>
    <p:sldId id="3309" r:id="rId36"/>
    <p:sldId id="3293" r:id="rId37"/>
    <p:sldId id="3292" r:id="rId38"/>
    <p:sldId id="3314" r:id="rId39"/>
    <p:sldId id="3288" r:id="rId40"/>
    <p:sldId id="3316" r:id="rId41"/>
    <p:sldId id="3304" r:id="rId42"/>
    <p:sldId id="3307" r:id="rId43"/>
    <p:sldId id="3306" r:id="rId44"/>
    <p:sldId id="3315" r:id="rId45"/>
    <p:sldId id="3298" r:id="rId46"/>
  </p:sldIdLst>
  <p:sldSz cx="12192000" cy="6858000"/>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B"/>
    <a:srgbClr val="FF0000"/>
    <a:srgbClr val="90EE90"/>
    <a:srgbClr val="73FB79"/>
    <a:srgbClr val="008000"/>
    <a:srgbClr val="CBC3E3"/>
    <a:srgbClr val="F8D699"/>
    <a:srgbClr val="3CA642"/>
    <a:srgbClr val="9EC3E1"/>
    <a:srgbClr val="1F5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85" autoAdjust="0"/>
    <p:restoredTop sz="69507"/>
  </p:normalViewPr>
  <p:slideViewPr>
    <p:cSldViewPr snapToGrid="0" showGuides="1">
      <p:cViewPr varScale="1">
        <p:scale>
          <a:sx n="78" d="100"/>
          <a:sy n="78" d="100"/>
        </p:scale>
        <p:origin x="1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customXml" Target="../customXml/item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tags" Target="tags/tag1.xml"/><Relationship Id="rId8" Type="http://schemas.openxmlformats.org/officeDocument/2006/relationships/customXml" Target="../customXml/item8.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0" Type="http://schemas.openxmlformats.org/officeDocument/2006/relationships/customXml" Target="../customXml/item20.xml"/><Relationship Id="rId41"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davimmm/Documents/ACS%20survey/preparation_rank%20order.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Users/davimmm/Documents/ACS%20survey/Barriers,%20rank%20order_.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davimmm/Documents/ACS%20survey/preparation_rank%20order.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sers/davimmm/Documents/ACS%20survey/Attitudes%20Likert%20graph.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Users/davimmm/Documents/ACS%20survey/Barriers,%20rank%20order_.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davimmm/Documents/ACS%20survey/Attitudes%20Likert%20graph.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davimmm/Documents/ACS%20survey/Attitudes%20Likert%20graph.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davimmm/Documents/ACS%20survey/preparation_rank%20order.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davimmm/Documents/ACS%20survey/preparation_rank%20order.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davimmm/Documents/ACS%20survey/Barriers,%20rank%20order_.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396825396825398E-2"/>
          <c:y val="2.0004935026927458E-2"/>
          <c:w val="0.91785714285714282"/>
          <c:h val="0.66629290532495145"/>
        </c:manualLayout>
      </c:layout>
      <c:barChart>
        <c:barDir val="col"/>
        <c:grouping val="clustered"/>
        <c:varyColors val="0"/>
        <c:ser>
          <c:idx val="0"/>
          <c:order val="0"/>
          <c:tx>
            <c:strRef>
              <c:f>Top_Bottom!$B$17</c:f>
              <c:strCache>
                <c:ptCount val="1"/>
                <c:pt idx="0">
                  <c:v>Nurses, proportion reporting somewhat or very comfortable</c:v>
                </c:pt>
              </c:strCache>
            </c:strRef>
          </c:tx>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105B-2F41-B600-4973139516CE}"/>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105B-2F41-B600-4973139516CE}"/>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105B-2F41-B600-4973139516CE}"/>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105B-2F41-B600-4973139516CE}"/>
              </c:ext>
            </c:extLst>
          </c:dPt>
          <c:dPt>
            <c:idx val="4"/>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9-105B-2F41-B600-4973139516CE}"/>
              </c:ext>
            </c:extLst>
          </c:dPt>
          <c:dPt>
            <c:idx val="5"/>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B-105B-2F41-B600-4973139516CE}"/>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105B-2F41-B600-4973139516CE}"/>
              </c:ext>
            </c:extLst>
          </c:dPt>
          <c:dPt>
            <c:idx val="7"/>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F-105B-2F41-B600-4973139516C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Top_Bottom!$A$18:$A$25</c:f>
              <c:strCache>
                <c:ptCount val="8"/>
                <c:pt idx="0">
                  <c:v>Assess for opioid withdrawal</c:v>
                </c:pt>
                <c:pt idx="1">
                  <c:v>Assess for Alcohol Withdrawal</c:v>
                </c:pt>
                <c:pt idx="2">
                  <c:v>Administer methadone in the hospital</c:v>
                </c:pt>
                <c:pt idx="3">
                  <c:v>Provide wound care for wounds related to IVDU</c:v>
                </c:pt>
                <c:pt idx="4">
                  <c:v>Counsel patients on naloxone</c:v>
                </c:pt>
                <c:pt idx="5">
                  <c:v>Counsel patients on safer drug use practices</c:v>
                </c:pt>
                <c:pt idx="6">
                  <c:v>Address in-hospital drug use</c:v>
                </c:pt>
                <c:pt idx="7">
                  <c:v>Counsel patients on safer ways to drink alcohol</c:v>
                </c:pt>
              </c:strCache>
            </c:strRef>
          </c:cat>
          <c:val>
            <c:numRef>
              <c:f>Top_Bottom!$B$18:$B$25</c:f>
              <c:numCache>
                <c:formatCode>0%</c:formatCode>
                <c:ptCount val="8"/>
                <c:pt idx="0">
                  <c:v>0.84</c:v>
                </c:pt>
                <c:pt idx="1">
                  <c:v>0.83</c:v>
                </c:pt>
                <c:pt idx="2">
                  <c:v>0.83</c:v>
                </c:pt>
                <c:pt idx="3">
                  <c:v>0.81</c:v>
                </c:pt>
                <c:pt idx="4">
                  <c:v>0.55000000000000004</c:v>
                </c:pt>
                <c:pt idx="5">
                  <c:v>0.41</c:v>
                </c:pt>
                <c:pt idx="6">
                  <c:v>0.38</c:v>
                </c:pt>
                <c:pt idx="7">
                  <c:v>0.36</c:v>
                </c:pt>
              </c:numCache>
            </c:numRef>
          </c:val>
          <c:extLst>
            <c:ext xmlns:c16="http://schemas.microsoft.com/office/drawing/2014/chart" uri="{C3380CC4-5D6E-409C-BE32-E72D297353CC}">
              <c16:uniqueId val="{00000010-105B-2F41-B600-4973139516CE}"/>
            </c:ext>
          </c:extLst>
        </c:ser>
        <c:dLbls>
          <c:showLegendKey val="0"/>
          <c:showVal val="0"/>
          <c:showCatName val="0"/>
          <c:showSerName val="0"/>
          <c:showPercent val="0"/>
          <c:showBubbleSize val="0"/>
        </c:dLbls>
        <c:gapWidth val="42"/>
        <c:overlap val="-27"/>
        <c:axId val="1620170128"/>
        <c:axId val="1620174496"/>
      </c:barChart>
      <c:catAx>
        <c:axId val="16201701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20174496"/>
        <c:crosses val="autoZero"/>
        <c:auto val="1"/>
        <c:lblAlgn val="ctr"/>
        <c:lblOffset val="100"/>
        <c:noMultiLvlLbl val="0"/>
      </c:catAx>
      <c:valAx>
        <c:axId val="16201744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170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dirty="0">
                <a:solidFill>
                  <a:sysClr val="windowText" lastClr="000000">
                    <a:lumMod val="65000"/>
                    <a:lumOff val="35000"/>
                  </a:sysClr>
                </a:solidFill>
              </a:rPr>
              <a:t>Rank order of those reporting 'Significant Barrier, comparison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Comparison2!$B$1</c:f>
              <c:strCache>
                <c:ptCount val="1"/>
                <c:pt idx="0">
                  <c:v>Attendings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Comparison2!$A$2:$A$11</c:f>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f>Comparison2!$B$2:$B$11</c:f>
              <c:numCache>
                <c:formatCode>0%</c:formatCode>
                <c:ptCount val="10"/>
                <c:pt idx="0">
                  <c:v>0.89</c:v>
                </c:pt>
                <c:pt idx="1">
                  <c:v>0.81</c:v>
                </c:pt>
                <c:pt idx="2">
                  <c:v>0.61</c:v>
                </c:pt>
                <c:pt idx="3">
                  <c:v>0.53</c:v>
                </c:pt>
                <c:pt idx="4">
                  <c:v>0.69</c:v>
                </c:pt>
                <c:pt idx="5">
                  <c:v>0.36</c:v>
                </c:pt>
                <c:pt idx="6">
                  <c:v>0.5</c:v>
                </c:pt>
                <c:pt idx="7">
                  <c:v>0.39</c:v>
                </c:pt>
                <c:pt idx="8">
                  <c:v>0.28000000000000003</c:v>
                </c:pt>
                <c:pt idx="9">
                  <c:v>0.19</c:v>
                </c:pt>
              </c:numCache>
            </c:numRef>
          </c:val>
          <c:extLst>
            <c:ext xmlns:c16="http://schemas.microsoft.com/office/drawing/2014/chart" uri="{C3380CC4-5D6E-409C-BE32-E72D297353CC}">
              <c16:uniqueId val="{00000000-F5FF-0C41-ACC6-1084BC175D34}"/>
            </c:ext>
          </c:extLst>
        </c:ser>
        <c:ser>
          <c:idx val="1"/>
          <c:order val="1"/>
          <c:tx>
            <c:strRef>
              <c:f>Comparison2!$C$1</c:f>
              <c:strCache>
                <c:ptCount val="1"/>
                <c:pt idx="0">
                  <c:v>APPs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Comparison2!$A$2:$A$11</c:f>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f>Comparison2!$C$2:$C$11</c:f>
              <c:numCache>
                <c:formatCode>0%</c:formatCode>
                <c:ptCount val="10"/>
                <c:pt idx="0">
                  <c:v>0.86</c:v>
                </c:pt>
                <c:pt idx="1">
                  <c:v>0.86</c:v>
                </c:pt>
                <c:pt idx="2">
                  <c:v>0.71</c:v>
                </c:pt>
                <c:pt idx="3">
                  <c:v>0.56999999999999995</c:v>
                </c:pt>
                <c:pt idx="4">
                  <c:v>0.56999999999999995</c:v>
                </c:pt>
                <c:pt idx="5">
                  <c:v>0.79</c:v>
                </c:pt>
                <c:pt idx="6">
                  <c:v>0.56999999999999995</c:v>
                </c:pt>
                <c:pt idx="7">
                  <c:v>0.36</c:v>
                </c:pt>
                <c:pt idx="8">
                  <c:v>0.36</c:v>
                </c:pt>
                <c:pt idx="9">
                  <c:v>0.43</c:v>
                </c:pt>
              </c:numCache>
            </c:numRef>
          </c:val>
          <c:extLst>
            <c:ext xmlns:c16="http://schemas.microsoft.com/office/drawing/2014/chart" uri="{C3380CC4-5D6E-409C-BE32-E72D297353CC}">
              <c16:uniqueId val="{00000001-F5FF-0C41-ACC6-1084BC175D34}"/>
            </c:ext>
          </c:extLst>
        </c:ser>
        <c:ser>
          <c:idx val="2"/>
          <c:order val="2"/>
          <c:tx>
            <c:strRef>
              <c:f>Comparison2!$D$1</c:f>
              <c:strCache>
                <c:ptCount val="1"/>
                <c:pt idx="0">
                  <c:v>Nurses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Comparison2!$A$2:$A$11</c:f>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f>Comparison2!$D$2:$D$11</c:f>
              <c:numCache>
                <c:formatCode>0%</c:formatCode>
                <c:ptCount val="10"/>
                <c:pt idx="0">
                  <c:v>0.66</c:v>
                </c:pt>
                <c:pt idx="1">
                  <c:v>0.34</c:v>
                </c:pt>
                <c:pt idx="2">
                  <c:v>0.38</c:v>
                </c:pt>
                <c:pt idx="3">
                  <c:v>0.41</c:v>
                </c:pt>
                <c:pt idx="4">
                  <c:v>0.19</c:v>
                </c:pt>
                <c:pt idx="5">
                  <c:v>0.52</c:v>
                </c:pt>
                <c:pt idx="6">
                  <c:v>0.16</c:v>
                </c:pt>
                <c:pt idx="7">
                  <c:v>0.13</c:v>
                </c:pt>
                <c:pt idx="8">
                  <c:v>0.09</c:v>
                </c:pt>
                <c:pt idx="9">
                  <c:v>7.0000000000000007E-2</c:v>
                </c:pt>
              </c:numCache>
            </c:numRef>
          </c:val>
          <c:extLst>
            <c:ext xmlns:c16="http://schemas.microsoft.com/office/drawing/2014/chart" uri="{C3380CC4-5D6E-409C-BE32-E72D297353CC}">
              <c16:uniqueId val="{00000002-F5FF-0C41-ACC6-1084BC175D34}"/>
            </c:ext>
          </c:extLst>
        </c:ser>
        <c:ser>
          <c:idx val="3"/>
          <c:order val="3"/>
          <c:tx>
            <c:strRef>
              <c:f>Comparison2!$E$1</c:f>
              <c:strCache>
                <c:ptCount val="1"/>
                <c:pt idx="0">
                  <c:v>Residents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Comparison2!$A$2:$A$11</c:f>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f>Comparison2!$E$2:$E$11</c:f>
              <c:numCache>
                <c:formatCode>0%</c:formatCode>
                <c:ptCount val="10"/>
                <c:pt idx="0">
                  <c:v>0.91</c:v>
                </c:pt>
                <c:pt idx="1">
                  <c:v>0.77</c:v>
                </c:pt>
                <c:pt idx="2">
                  <c:v>0.6</c:v>
                </c:pt>
                <c:pt idx="3">
                  <c:v>0.56999999999999995</c:v>
                </c:pt>
                <c:pt idx="4">
                  <c:v>0.49</c:v>
                </c:pt>
                <c:pt idx="5">
                  <c:v>0.43</c:v>
                </c:pt>
                <c:pt idx="6">
                  <c:v>0.32</c:v>
                </c:pt>
                <c:pt idx="7">
                  <c:v>0.34</c:v>
                </c:pt>
                <c:pt idx="8">
                  <c:v>0.17</c:v>
                </c:pt>
                <c:pt idx="9">
                  <c:v>0.2</c:v>
                </c:pt>
              </c:numCache>
            </c:numRef>
          </c:val>
          <c:extLst>
            <c:ext xmlns:c16="http://schemas.microsoft.com/office/drawing/2014/chart" uri="{C3380CC4-5D6E-409C-BE32-E72D297353CC}">
              <c16:uniqueId val="{00000003-F5FF-0C41-ACC6-1084BC175D34}"/>
            </c:ext>
          </c:extLst>
        </c:ser>
        <c:dLbls>
          <c:showLegendKey val="0"/>
          <c:showVal val="0"/>
          <c:showCatName val="0"/>
          <c:showSerName val="0"/>
          <c:showPercent val="0"/>
          <c:showBubbleSize val="0"/>
        </c:dLbls>
        <c:gapWidth val="15"/>
        <c:overlap val="100"/>
        <c:axId val="1476210928"/>
        <c:axId val="1475956976"/>
      </c:barChart>
      <c:catAx>
        <c:axId val="147621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75956976"/>
        <c:crosses val="autoZero"/>
        <c:auto val="1"/>
        <c:lblAlgn val="ctr"/>
        <c:lblOffset val="100"/>
        <c:noMultiLvlLbl val="0"/>
      </c:catAx>
      <c:valAx>
        <c:axId val="1475956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621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Top_Bottom!$B$1</c:f>
              <c:strCache>
                <c:ptCount val="1"/>
                <c:pt idx="0">
                  <c:v>Proportion Reporting Somehwat or Very Prepared</c:v>
                </c:pt>
              </c:strCache>
            </c:strRef>
          </c:tx>
          <c:spPr>
            <a:solidFill>
              <a:schemeClr val="accent1"/>
            </a:solidFill>
            <a:ln>
              <a:noFill/>
            </a:ln>
            <a:effectLst/>
          </c:spPr>
          <c:invertIfNegative val="0"/>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CB48-9247-9586-F65E080B4BA5}"/>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CB48-9247-9586-F65E080B4BA5}"/>
              </c:ext>
            </c:extLst>
          </c:dPt>
          <c:dPt>
            <c:idx val="6"/>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CB48-9247-9586-F65E080B4BA5}"/>
              </c:ext>
            </c:extLst>
          </c:dPt>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CB48-9247-9586-F65E080B4BA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Top_Bottom!$A$2:$A$9</c:f>
              <c:strCache>
                <c:ptCount val="8"/>
                <c:pt idx="0">
                  <c:v>Assess for opioid WD</c:v>
                </c:pt>
                <c:pt idx="1">
                  <c:v>Assess for alcohol WD </c:v>
                </c:pt>
                <c:pt idx="2">
                  <c:v>Diagnose SUDs </c:v>
                </c:pt>
                <c:pt idx="3">
                  <c:v>Discuss MOUDs </c:v>
                </c:pt>
                <c:pt idx="4">
                  <c:v>Counsel patients on safer ways to drink alcohol </c:v>
                </c:pt>
                <c:pt idx="5">
                  <c:v>Counsel patients on safer drug use practices</c:v>
                </c:pt>
                <c:pt idx="6">
                  <c:v>Address in-hospital drug use </c:v>
                </c:pt>
                <c:pt idx="7">
                  <c:v>Connect patients to outpatient SUD treatment </c:v>
                </c:pt>
              </c:strCache>
            </c:strRef>
          </c:cat>
          <c:val>
            <c:numRef>
              <c:f>Top_Bottom!$B$2:$B$9</c:f>
              <c:numCache>
                <c:formatCode>0%</c:formatCode>
                <c:ptCount val="8"/>
                <c:pt idx="0">
                  <c:v>0.94</c:v>
                </c:pt>
                <c:pt idx="1">
                  <c:v>0.92</c:v>
                </c:pt>
                <c:pt idx="2">
                  <c:v>0.9</c:v>
                </c:pt>
                <c:pt idx="3">
                  <c:v>0.78</c:v>
                </c:pt>
                <c:pt idx="4">
                  <c:v>0.41</c:v>
                </c:pt>
                <c:pt idx="5">
                  <c:v>0.41</c:v>
                </c:pt>
                <c:pt idx="6">
                  <c:v>0.38</c:v>
                </c:pt>
                <c:pt idx="7">
                  <c:v>0.31</c:v>
                </c:pt>
              </c:numCache>
            </c:numRef>
          </c:val>
          <c:extLst>
            <c:ext xmlns:c16="http://schemas.microsoft.com/office/drawing/2014/chart" uri="{C3380CC4-5D6E-409C-BE32-E72D297353CC}">
              <c16:uniqueId val="{00000008-CB48-9247-9586-F65E080B4BA5}"/>
            </c:ext>
          </c:extLst>
        </c:ser>
        <c:dLbls>
          <c:showLegendKey val="0"/>
          <c:showVal val="0"/>
          <c:showCatName val="0"/>
          <c:showSerName val="0"/>
          <c:showPercent val="0"/>
          <c:showBubbleSize val="0"/>
        </c:dLbls>
        <c:gapWidth val="40"/>
        <c:overlap val="-27"/>
        <c:axId val="1525853231"/>
        <c:axId val="104068896"/>
      </c:barChart>
      <c:catAx>
        <c:axId val="152585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4068896"/>
        <c:crosses val="autoZero"/>
        <c:auto val="1"/>
        <c:lblAlgn val="ctr"/>
        <c:lblOffset val="100"/>
        <c:noMultiLvlLbl val="0"/>
      </c:catAx>
      <c:valAx>
        <c:axId val="10406889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5853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'Combined (2)'!$A$13</c:f>
              <c:strCache>
                <c:ptCount val="1"/>
                <c:pt idx="0">
                  <c:v>Neither agree nor disagree</c:v>
                </c:pt>
              </c:strCache>
            </c:strRef>
          </c:tx>
          <c:spPr>
            <a:solidFill>
              <a:srgbClr val="A5A5A5"/>
            </a:solidFill>
            <a:ln>
              <a:noFill/>
            </a:ln>
            <a:effectLst/>
          </c:spPr>
          <c:invertIfNegative val="0"/>
          <c:cat>
            <c:strRef>
              <c:f>'Combined (2)'!$B$10:$G$10</c:f>
              <c:strCache>
                <c:ptCount val="6"/>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Patients with SUD are more challenging to care for than patients w/o SUD</c:v>
                </c:pt>
                <c:pt idx="5">
                  <c:v>SUDs are treatable</c:v>
                </c:pt>
              </c:strCache>
            </c:strRef>
          </c:cat>
          <c:val>
            <c:numRef>
              <c:f>'Combined (2)'!$B$13:$G$13</c:f>
              <c:numCache>
                <c:formatCode>General</c:formatCode>
                <c:ptCount val="6"/>
                <c:pt idx="0">
                  <c:v>20</c:v>
                </c:pt>
                <c:pt idx="1">
                  <c:v>27</c:v>
                </c:pt>
                <c:pt idx="2">
                  <c:v>30</c:v>
                </c:pt>
                <c:pt idx="3">
                  <c:v>30</c:v>
                </c:pt>
                <c:pt idx="4">
                  <c:v>15.5</c:v>
                </c:pt>
                <c:pt idx="5">
                  <c:v>8.5</c:v>
                </c:pt>
              </c:numCache>
            </c:numRef>
          </c:val>
          <c:extLst>
            <c:ext xmlns:c16="http://schemas.microsoft.com/office/drawing/2014/chart" uri="{C3380CC4-5D6E-409C-BE32-E72D297353CC}">
              <c16:uniqueId val="{00000000-632A-6448-A97B-A18913A52149}"/>
            </c:ext>
          </c:extLst>
        </c:ser>
        <c:ser>
          <c:idx val="1"/>
          <c:order val="1"/>
          <c:tx>
            <c:strRef>
              <c:f>'Combined (2)'!$A$12</c:f>
              <c:strCache>
                <c:ptCount val="1"/>
                <c:pt idx="0">
                  <c:v>Agree </c:v>
                </c:pt>
              </c:strCache>
            </c:strRef>
          </c:tx>
          <c:spPr>
            <a:solidFill>
              <a:srgbClr val="90EE90"/>
            </a:solidFill>
            <a:ln>
              <a:noFill/>
            </a:ln>
            <a:effectLst/>
          </c:spPr>
          <c:invertIfNegative val="0"/>
          <c:cat>
            <c:strRef>
              <c:f>'Combined (2)'!$B$10:$G$10</c:f>
              <c:strCache>
                <c:ptCount val="6"/>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Patients with SUD are more challenging to care for than patients w/o SUD</c:v>
                </c:pt>
                <c:pt idx="5">
                  <c:v>SUDs are treatable</c:v>
                </c:pt>
              </c:strCache>
            </c:strRef>
          </c:cat>
          <c:val>
            <c:numRef>
              <c:f>'Combined (2)'!$B$12:$G$12</c:f>
              <c:numCache>
                <c:formatCode>General</c:formatCode>
                <c:ptCount val="6"/>
                <c:pt idx="0">
                  <c:v>55</c:v>
                </c:pt>
                <c:pt idx="1">
                  <c:v>76</c:v>
                </c:pt>
                <c:pt idx="2">
                  <c:v>70</c:v>
                </c:pt>
                <c:pt idx="3">
                  <c:v>80</c:v>
                </c:pt>
                <c:pt idx="4">
                  <c:v>118</c:v>
                </c:pt>
                <c:pt idx="5">
                  <c:v>88</c:v>
                </c:pt>
              </c:numCache>
            </c:numRef>
          </c:val>
          <c:extLst>
            <c:ext xmlns:c16="http://schemas.microsoft.com/office/drawing/2014/chart" uri="{C3380CC4-5D6E-409C-BE32-E72D297353CC}">
              <c16:uniqueId val="{00000001-632A-6448-A97B-A18913A52149}"/>
            </c:ext>
          </c:extLst>
        </c:ser>
        <c:ser>
          <c:idx val="2"/>
          <c:order val="2"/>
          <c:tx>
            <c:strRef>
              <c:f>'Combined (2)'!$A$11</c:f>
              <c:strCache>
                <c:ptCount val="1"/>
                <c:pt idx="0">
                  <c:v>Strongly agree</c:v>
                </c:pt>
              </c:strCache>
            </c:strRef>
          </c:tx>
          <c:spPr>
            <a:solidFill>
              <a:srgbClr val="008000"/>
            </a:solidFill>
            <a:ln>
              <a:noFill/>
            </a:ln>
            <a:effectLst/>
          </c:spPr>
          <c:invertIfNegative val="0"/>
          <c:cat>
            <c:strRef>
              <c:f>'Combined (2)'!$B$10:$G$10</c:f>
              <c:strCache>
                <c:ptCount val="6"/>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Patients with SUD are more challenging to care for than patients w/o SUD</c:v>
                </c:pt>
                <c:pt idx="5">
                  <c:v>SUDs are treatable</c:v>
                </c:pt>
              </c:strCache>
            </c:strRef>
          </c:cat>
          <c:val>
            <c:numRef>
              <c:f>'Combined (2)'!$B$11:$G$11</c:f>
              <c:numCache>
                <c:formatCode>General</c:formatCode>
                <c:ptCount val="6"/>
                <c:pt idx="0">
                  <c:v>28</c:v>
                </c:pt>
                <c:pt idx="1">
                  <c:v>18</c:v>
                </c:pt>
                <c:pt idx="2">
                  <c:v>26</c:v>
                </c:pt>
                <c:pt idx="3">
                  <c:v>17</c:v>
                </c:pt>
                <c:pt idx="4">
                  <c:v>72</c:v>
                </c:pt>
                <c:pt idx="5">
                  <c:v>126</c:v>
                </c:pt>
              </c:numCache>
            </c:numRef>
          </c:val>
          <c:extLst>
            <c:ext xmlns:c16="http://schemas.microsoft.com/office/drawing/2014/chart" uri="{C3380CC4-5D6E-409C-BE32-E72D297353CC}">
              <c16:uniqueId val="{00000002-632A-6448-A97B-A18913A52149}"/>
            </c:ext>
          </c:extLst>
        </c:ser>
        <c:ser>
          <c:idx val="3"/>
          <c:order val="3"/>
          <c:tx>
            <c:strRef>
              <c:f>'Combined (2)'!$A$14</c:f>
              <c:strCache>
                <c:ptCount val="1"/>
                <c:pt idx="0">
                  <c:v>Neither agree nor disagree</c:v>
                </c:pt>
              </c:strCache>
            </c:strRef>
          </c:tx>
          <c:spPr>
            <a:solidFill>
              <a:srgbClr val="A5A5A5"/>
            </a:solidFill>
            <a:ln>
              <a:noFill/>
            </a:ln>
            <a:effectLst/>
          </c:spPr>
          <c:invertIfNegative val="0"/>
          <c:cat>
            <c:strRef>
              <c:f>'Combined (2)'!$B$10:$G$10</c:f>
              <c:strCache>
                <c:ptCount val="6"/>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Patients with SUD are more challenging to care for than patients w/o SUD</c:v>
                </c:pt>
                <c:pt idx="5">
                  <c:v>SUDs are treatable</c:v>
                </c:pt>
              </c:strCache>
            </c:strRef>
          </c:cat>
          <c:val>
            <c:numRef>
              <c:f>'Combined (2)'!$B$14:$G$14</c:f>
              <c:numCache>
                <c:formatCode>General</c:formatCode>
                <c:ptCount val="6"/>
                <c:pt idx="0">
                  <c:v>-20</c:v>
                </c:pt>
                <c:pt idx="1">
                  <c:v>-27</c:v>
                </c:pt>
                <c:pt idx="2">
                  <c:v>-30</c:v>
                </c:pt>
                <c:pt idx="3">
                  <c:v>-30</c:v>
                </c:pt>
                <c:pt idx="4">
                  <c:v>-15.5</c:v>
                </c:pt>
                <c:pt idx="5">
                  <c:v>-8.5</c:v>
                </c:pt>
              </c:numCache>
            </c:numRef>
          </c:val>
          <c:extLst>
            <c:ext xmlns:c16="http://schemas.microsoft.com/office/drawing/2014/chart" uri="{C3380CC4-5D6E-409C-BE32-E72D297353CC}">
              <c16:uniqueId val="{00000003-632A-6448-A97B-A18913A52149}"/>
            </c:ext>
          </c:extLst>
        </c:ser>
        <c:ser>
          <c:idx val="4"/>
          <c:order val="4"/>
          <c:tx>
            <c:strRef>
              <c:f>'Combined (2)'!$A$15</c:f>
              <c:strCache>
                <c:ptCount val="1"/>
                <c:pt idx="0">
                  <c:v>Disagree</c:v>
                </c:pt>
              </c:strCache>
            </c:strRef>
          </c:tx>
          <c:spPr>
            <a:solidFill>
              <a:srgbClr val="FFCCCB"/>
            </a:solidFill>
            <a:ln>
              <a:noFill/>
            </a:ln>
            <a:effectLst/>
          </c:spPr>
          <c:invertIfNegative val="0"/>
          <c:cat>
            <c:strRef>
              <c:f>'Combined (2)'!$B$10:$G$10</c:f>
              <c:strCache>
                <c:ptCount val="6"/>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Patients with SUD are more challenging to care for than patients w/o SUD</c:v>
                </c:pt>
                <c:pt idx="5">
                  <c:v>SUDs are treatable</c:v>
                </c:pt>
              </c:strCache>
            </c:strRef>
          </c:cat>
          <c:val>
            <c:numRef>
              <c:f>'Combined (2)'!$B$15:$G$15</c:f>
              <c:numCache>
                <c:formatCode>General</c:formatCode>
                <c:ptCount val="6"/>
                <c:pt idx="0">
                  <c:v>-56</c:v>
                </c:pt>
                <c:pt idx="1">
                  <c:v>-55</c:v>
                </c:pt>
                <c:pt idx="2">
                  <c:v>-52</c:v>
                </c:pt>
                <c:pt idx="3">
                  <c:v>-55</c:v>
                </c:pt>
                <c:pt idx="4">
                  <c:v>-13</c:v>
                </c:pt>
                <c:pt idx="5">
                  <c:v>-4</c:v>
                </c:pt>
              </c:numCache>
            </c:numRef>
          </c:val>
          <c:extLst>
            <c:ext xmlns:c16="http://schemas.microsoft.com/office/drawing/2014/chart" uri="{C3380CC4-5D6E-409C-BE32-E72D297353CC}">
              <c16:uniqueId val="{00000004-632A-6448-A97B-A18913A52149}"/>
            </c:ext>
          </c:extLst>
        </c:ser>
        <c:ser>
          <c:idx val="5"/>
          <c:order val="5"/>
          <c:tx>
            <c:strRef>
              <c:f>'Combined (2)'!$A$16</c:f>
              <c:strCache>
                <c:ptCount val="1"/>
                <c:pt idx="0">
                  <c:v>Strongly disagree</c:v>
                </c:pt>
              </c:strCache>
            </c:strRef>
          </c:tx>
          <c:spPr>
            <a:solidFill>
              <a:srgbClr val="FF0000"/>
            </a:solidFill>
            <a:ln>
              <a:noFill/>
            </a:ln>
            <a:effectLst/>
          </c:spPr>
          <c:invertIfNegative val="0"/>
          <c:cat>
            <c:strRef>
              <c:f>'Combined (2)'!$B$10:$G$10</c:f>
              <c:strCache>
                <c:ptCount val="6"/>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Patients with SUD are more challenging to care for than patients w/o SUD</c:v>
                </c:pt>
                <c:pt idx="5">
                  <c:v>SUDs are treatable</c:v>
                </c:pt>
              </c:strCache>
            </c:strRef>
          </c:cat>
          <c:val>
            <c:numRef>
              <c:f>'Combined (2)'!$B$16:$G$16</c:f>
              <c:numCache>
                <c:formatCode>General</c:formatCode>
                <c:ptCount val="6"/>
                <c:pt idx="0">
                  <c:v>-57</c:v>
                </c:pt>
                <c:pt idx="1">
                  <c:v>-33</c:v>
                </c:pt>
                <c:pt idx="2">
                  <c:v>-28</c:v>
                </c:pt>
                <c:pt idx="3">
                  <c:v>-24</c:v>
                </c:pt>
                <c:pt idx="4">
                  <c:v>-2</c:v>
                </c:pt>
                <c:pt idx="5">
                  <c:v>-1</c:v>
                </c:pt>
              </c:numCache>
            </c:numRef>
          </c:val>
          <c:extLst>
            <c:ext xmlns:c16="http://schemas.microsoft.com/office/drawing/2014/chart" uri="{C3380CC4-5D6E-409C-BE32-E72D297353CC}">
              <c16:uniqueId val="{00000005-632A-6448-A97B-A18913A52149}"/>
            </c:ext>
          </c:extLst>
        </c:ser>
        <c:dLbls>
          <c:showLegendKey val="0"/>
          <c:showVal val="0"/>
          <c:showCatName val="0"/>
          <c:showSerName val="0"/>
          <c:showPercent val="0"/>
          <c:showBubbleSize val="0"/>
        </c:dLbls>
        <c:gapWidth val="50"/>
        <c:overlap val="100"/>
        <c:axId val="222811968"/>
        <c:axId val="96817216"/>
      </c:barChart>
      <c:catAx>
        <c:axId val="222811968"/>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6817216"/>
        <c:crosses val="max"/>
        <c:auto val="1"/>
        <c:lblAlgn val="ctr"/>
        <c:lblOffset val="100"/>
        <c:noMultiLvlLbl val="0"/>
      </c:catAx>
      <c:valAx>
        <c:axId val="96817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1196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4"/>
          <c:tx>
            <c:strRef>
              <c:f>Combined!$F$42</c:f>
              <c:strCache>
                <c:ptCount val="1"/>
              </c:strCache>
            </c:strRef>
          </c:tx>
          <c:spPr>
            <a:solidFill>
              <a:srgbClr val="CBC3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Combined!$A$43:$A$50</c:f>
              <c:strCache>
                <c:ptCount val="8"/>
                <c:pt idx="0">
                  <c:v>Patient social barriers </c:v>
                </c:pt>
                <c:pt idx="1">
                  <c:v>Availability of resources after discharge </c:v>
                </c:pt>
                <c:pt idx="2">
                  <c:v>Expert Consultation </c:v>
                </c:pt>
                <c:pt idx="3">
                  <c:v>Access to harm reduction resources </c:v>
                </c:pt>
                <c:pt idx="4">
                  <c:v>Access to peer support </c:v>
                </c:pt>
                <c:pt idx="5">
                  <c:v>Knowledge about pain management in patients with SUD</c:v>
                </c:pt>
                <c:pt idx="6">
                  <c:v>Guidelines for managing OUD</c:v>
                </c:pt>
                <c:pt idx="7">
                  <c:v>Knowledge about SUD tx</c:v>
                </c:pt>
              </c:strCache>
            </c:strRef>
          </c:cat>
          <c:val>
            <c:numRef>
              <c:f>Combined!$F$43:$F$50</c:f>
              <c:numCache>
                <c:formatCode>0%</c:formatCode>
                <c:ptCount val="8"/>
                <c:pt idx="0">
                  <c:v>0.84</c:v>
                </c:pt>
                <c:pt idx="1">
                  <c:v>0.68</c:v>
                </c:pt>
                <c:pt idx="2">
                  <c:v>0.56000000000000005</c:v>
                </c:pt>
                <c:pt idx="3">
                  <c:v>0.53</c:v>
                </c:pt>
                <c:pt idx="4">
                  <c:v>0.36</c:v>
                </c:pt>
                <c:pt idx="5">
                  <c:v>0.32</c:v>
                </c:pt>
                <c:pt idx="6">
                  <c:v>0.19</c:v>
                </c:pt>
                <c:pt idx="7">
                  <c:v>0.19</c:v>
                </c:pt>
              </c:numCache>
            </c:numRef>
          </c:val>
          <c:extLst>
            <c:ext xmlns:c16="http://schemas.microsoft.com/office/drawing/2014/chart" uri="{C3380CC4-5D6E-409C-BE32-E72D297353CC}">
              <c16:uniqueId val="{00000000-07FA-4744-93BC-762FFA9C55F7}"/>
            </c:ext>
          </c:extLst>
        </c:ser>
        <c:dLbls>
          <c:showLegendKey val="0"/>
          <c:showVal val="0"/>
          <c:showCatName val="0"/>
          <c:showSerName val="0"/>
          <c:showPercent val="0"/>
          <c:showBubbleSize val="0"/>
        </c:dLbls>
        <c:gapWidth val="15"/>
        <c:overlap val="-27"/>
        <c:axId val="1892469008"/>
        <c:axId val="130976928"/>
        <c:extLst>
          <c:ext xmlns:c15="http://schemas.microsoft.com/office/drawing/2012/chart" uri="{02D57815-91ED-43cb-92C2-25804820EDAC}">
            <c15:filteredBarSeries>
              <c15:ser>
                <c:idx val="0"/>
                <c:order val="0"/>
                <c:tx>
                  <c:strRef>
                    <c:extLst>
                      <c:ext uri="{02D57815-91ED-43cb-92C2-25804820EDAC}">
                        <c15:formulaRef>
                          <c15:sqref>Combined!$B$42</c15:sqref>
                        </c15:formulaRef>
                      </c:ext>
                    </c:extLst>
                    <c:strCache>
                      <c:ptCount val="1"/>
                    </c:strCache>
                  </c:strRef>
                </c:tx>
                <c:spPr>
                  <a:solidFill>
                    <a:schemeClr val="accent1"/>
                  </a:solidFill>
                  <a:ln>
                    <a:noFill/>
                  </a:ln>
                  <a:effectLst/>
                </c:spPr>
                <c:invertIfNegative val="0"/>
                <c:cat>
                  <c:strRef>
                    <c:extLst>
                      <c:ext uri="{02D57815-91ED-43cb-92C2-25804820EDAC}">
                        <c15:formulaRef>
                          <c15:sqref>Combined!$A$43:$A$50</c15:sqref>
                        </c15:formulaRef>
                      </c:ext>
                    </c:extLst>
                    <c:strCache>
                      <c:ptCount val="8"/>
                      <c:pt idx="0">
                        <c:v>Patient social barriers </c:v>
                      </c:pt>
                      <c:pt idx="1">
                        <c:v>Availability of resources after discharge </c:v>
                      </c:pt>
                      <c:pt idx="2">
                        <c:v>Expert Consultation </c:v>
                      </c:pt>
                      <c:pt idx="3">
                        <c:v>Access to harm reduction resources </c:v>
                      </c:pt>
                      <c:pt idx="4">
                        <c:v>Access to peer support </c:v>
                      </c:pt>
                      <c:pt idx="5">
                        <c:v>Knowledge about pain management in patients with SUD</c:v>
                      </c:pt>
                      <c:pt idx="6">
                        <c:v>Guidelines for managing OUD</c:v>
                      </c:pt>
                      <c:pt idx="7">
                        <c:v>Knowledge about SUD tx</c:v>
                      </c:pt>
                    </c:strCache>
                  </c:strRef>
                </c:cat>
                <c:val>
                  <c:numRef>
                    <c:extLst>
                      <c:ext uri="{02D57815-91ED-43cb-92C2-25804820EDAC}">
                        <c15:formulaRef>
                          <c15:sqref>Combined!$B$43:$B$50</c15:sqref>
                        </c15:formulaRef>
                      </c:ext>
                    </c:extLst>
                    <c:numCache>
                      <c:formatCode>General</c:formatCode>
                      <c:ptCount val="8"/>
                    </c:numCache>
                  </c:numRef>
                </c:val>
                <c:extLst>
                  <c:ext xmlns:c16="http://schemas.microsoft.com/office/drawing/2014/chart" uri="{C3380CC4-5D6E-409C-BE32-E72D297353CC}">
                    <c16:uniqueId val="{00000001-07FA-4744-93BC-762FFA9C55F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Combined!$C$42</c15:sqref>
                        </c15:formulaRef>
                      </c:ext>
                    </c:extLst>
                    <c:strCache>
                      <c:ptCount val="1"/>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Combined!$A$43:$A$50</c15:sqref>
                        </c15:formulaRef>
                      </c:ext>
                    </c:extLst>
                    <c:strCache>
                      <c:ptCount val="8"/>
                      <c:pt idx="0">
                        <c:v>Patient social barriers </c:v>
                      </c:pt>
                      <c:pt idx="1">
                        <c:v>Availability of resources after discharge </c:v>
                      </c:pt>
                      <c:pt idx="2">
                        <c:v>Expert Consultation </c:v>
                      </c:pt>
                      <c:pt idx="3">
                        <c:v>Access to harm reduction resources </c:v>
                      </c:pt>
                      <c:pt idx="4">
                        <c:v>Access to peer support </c:v>
                      </c:pt>
                      <c:pt idx="5">
                        <c:v>Knowledge about pain management in patients with SUD</c:v>
                      </c:pt>
                      <c:pt idx="6">
                        <c:v>Guidelines for managing OUD</c:v>
                      </c:pt>
                      <c:pt idx="7">
                        <c:v>Knowledge about SUD tx</c:v>
                      </c:pt>
                    </c:strCache>
                  </c:strRef>
                </c:cat>
                <c:val>
                  <c:numRef>
                    <c:extLst xmlns:c15="http://schemas.microsoft.com/office/drawing/2012/chart">
                      <c:ext xmlns:c15="http://schemas.microsoft.com/office/drawing/2012/chart" uri="{02D57815-91ED-43cb-92C2-25804820EDAC}">
                        <c15:formulaRef>
                          <c15:sqref>Combined!$C$43:$C$50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2-07FA-4744-93BC-762FFA9C55F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Combined!$D$42</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Combined!$A$43:$A$50</c15:sqref>
                        </c15:formulaRef>
                      </c:ext>
                    </c:extLst>
                    <c:strCache>
                      <c:ptCount val="8"/>
                      <c:pt idx="0">
                        <c:v>Patient social barriers </c:v>
                      </c:pt>
                      <c:pt idx="1">
                        <c:v>Availability of resources after discharge </c:v>
                      </c:pt>
                      <c:pt idx="2">
                        <c:v>Expert Consultation </c:v>
                      </c:pt>
                      <c:pt idx="3">
                        <c:v>Access to harm reduction resources </c:v>
                      </c:pt>
                      <c:pt idx="4">
                        <c:v>Access to peer support </c:v>
                      </c:pt>
                      <c:pt idx="5">
                        <c:v>Knowledge about pain management in patients with SUD</c:v>
                      </c:pt>
                      <c:pt idx="6">
                        <c:v>Guidelines for managing OUD</c:v>
                      </c:pt>
                      <c:pt idx="7">
                        <c:v>Knowledge about SUD tx</c:v>
                      </c:pt>
                    </c:strCache>
                  </c:strRef>
                </c:cat>
                <c:val>
                  <c:numRef>
                    <c:extLst xmlns:c15="http://schemas.microsoft.com/office/drawing/2012/chart">
                      <c:ext xmlns:c15="http://schemas.microsoft.com/office/drawing/2012/chart" uri="{02D57815-91ED-43cb-92C2-25804820EDAC}">
                        <c15:formulaRef>
                          <c15:sqref>Combined!$D$43:$D$50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3-07FA-4744-93BC-762FFA9C55F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Combined!$E$42</c15:sqref>
                        </c15:formulaRef>
                      </c:ext>
                    </c:extLst>
                    <c:strCache>
                      <c:ptCount val="1"/>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Combined!$A$43:$A$50</c15:sqref>
                        </c15:formulaRef>
                      </c:ext>
                    </c:extLst>
                    <c:strCache>
                      <c:ptCount val="8"/>
                      <c:pt idx="0">
                        <c:v>Patient social barriers </c:v>
                      </c:pt>
                      <c:pt idx="1">
                        <c:v>Availability of resources after discharge </c:v>
                      </c:pt>
                      <c:pt idx="2">
                        <c:v>Expert Consultation </c:v>
                      </c:pt>
                      <c:pt idx="3">
                        <c:v>Access to harm reduction resources </c:v>
                      </c:pt>
                      <c:pt idx="4">
                        <c:v>Access to peer support </c:v>
                      </c:pt>
                      <c:pt idx="5">
                        <c:v>Knowledge about pain management in patients with SUD</c:v>
                      </c:pt>
                      <c:pt idx="6">
                        <c:v>Guidelines for managing OUD</c:v>
                      </c:pt>
                      <c:pt idx="7">
                        <c:v>Knowledge about SUD tx</c:v>
                      </c:pt>
                    </c:strCache>
                  </c:strRef>
                </c:cat>
                <c:val>
                  <c:numRef>
                    <c:extLst xmlns:c15="http://schemas.microsoft.com/office/drawing/2012/chart">
                      <c:ext xmlns:c15="http://schemas.microsoft.com/office/drawing/2012/chart" uri="{02D57815-91ED-43cb-92C2-25804820EDAC}">
                        <c15:formulaRef>
                          <c15:sqref>Combined!$E$43:$E$50</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07FA-4744-93BC-762FFA9C55F7}"/>
                  </c:ext>
                </c:extLst>
              </c15:ser>
            </c15:filteredBarSeries>
          </c:ext>
        </c:extLst>
      </c:barChart>
      <c:catAx>
        <c:axId val="189246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76928"/>
        <c:crosses val="autoZero"/>
        <c:auto val="1"/>
        <c:lblAlgn val="ctr"/>
        <c:lblOffset val="100"/>
        <c:noMultiLvlLbl val="0"/>
      </c:catAx>
      <c:valAx>
        <c:axId val="130976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46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Combined!$A$13</c:f>
              <c:strCache>
                <c:ptCount val="1"/>
                <c:pt idx="0">
                  <c:v>Neither agree nor disagree</c:v>
                </c:pt>
              </c:strCache>
            </c:strRef>
          </c:tx>
          <c:spPr>
            <a:solidFill>
              <a:srgbClr val="A5A5A5"/>
            </a:solidFill>
            <a:ln>
              <a:noFill/>
            </a:ln>
            <a:effectLst/>
          </c:spPr>
          <c:invertIfNegative val="0"/>
          <c:cat>
            <c:strRef>
              <c:f>Combined!$B$10:$L$10</c:f>
              <c:strCache>
                <c:ptCount val="11"/>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I don't have enough time to care for patients with SUDs</c:v>
                </c:pt>
                <c:pt idx="5">
                  <c:v>There have been times i have had to provide SUD care I wasn't comfortable with</c:v>
                </c:pt>
                <c:pt idx="6">
                  <c:v>Caring for patients with SUDs contributes to burnout</c:v>
                </c:pt>
                <c:pt idx="7">
                  <c:v>I have felt distress when witnessing stigmatizing treatment of patients w/ SUD</c:v>
                </c:pt>
                <c:pt idx="8">
                  <c:v>I have witnessed compromised care due to lack of support for SUD care</c:v>
                </c:pt>
                <c:pt idx="9">
                  <c:v>Patients with SUD are more challenging…</c:v>
                </c:pt>
                <c:pt idx="10">
                  <c:v>SUDs are treatable</c:v>
                </c:pt>
              </c:strCache>
            </c:strRef>
          </c:cat>
          <c:val>
            <c:numRef>
              <c:f>Combined!$B$13:$L$13</c:f>
              <c:numCache>
                <c:formatCode>General</c:formatCode>
                <c:ptCount val="11"/>
                <c:pt idx="0">
                  <c:v>20</c:v>
                </c:pt>
                <c:pt idx="1">
                  <c:v>27</c:v>
                </c:pt>
                <c:pt idx="2">
                  <c:v>30</c:v>
                </c:pt>
                <c:pt idx="3">
                  <c:v>30</c:v>
                </c:pt>
                <c:pt idx="4">
                  <c:v>21</c:v>
                </c:pt>
                <c:pt idx="5">
                  <c:v>18.5</c:v>
                </c:pt>
                <c:pt idx="6">
                  <c:v>24.5</c:v>
                </c:pt>
                <c:pt idx="7">
                  <c:v>17.5</c:v>
                </c:pt>
                <c:pt idx="8">
                  <c:v>15.5</c:v>
                </c:pt>
                <c:pt idx="9">
                  <c:v>15.5</c:v>
                </c:pt>
                <c:pt idx="10">
                  <c:v>8.5</c:v>
                </c:pt>
              </c:numCache>
            </c:numRef>
          </c:val>
          <c:extLst>
            <c:ext xmlns:c16="http://schemas.microsoft.com/office/drawing/2014/chart" uri="{C3380CC4-5D6E-409C-BE32-E72D297353CC}">
              <c16:uniqueId val="{00000000-E000-964B-88AD-F0972D7CCE70}"/>
            </c:ext>
          </c:extLst>
        </c:ser>
        <c:ser>
          <c:idx val="1"/>
          <c:order val="1"/>
          <c:tx>
            <c:strRef>
              <c:f>Combined!$A$12</c:f>
              <c:strCache>
                <c:ptCount val="1"/>
                <c:pt idx="0">
                  <c:v>Agree </c:v>
                </c:pt>
              </c:strCache>
            </c:strRef>
          </c:tx>
          <c:spPr>
            <a:solidFill>
              <a:srgbClr val="90EE90"/>
            </a:solidFill>
            <a:ln>
              <a:noFill/>
            </a:ln>
            <a:effectLst/>
          </c:spPr>
          <c:invertIfNegative val="0"/>
          <c:cat>
            <c:strRef>
              <c:f>Combined!$B$10:$L$10</c:f>
              <c:strCache>
                <c:ptCount val="11"/>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I don't have enough time to care for patients with SUDs</c:v>
                </c:pt>
                <c:pt idx="5">
                  <c:v>There have been times i have had to provide SUD care I wasn't comfortable with</c:v>
                </c:pt>
                <c:pt idx="6">
                  <c:v>Caring for patients with SUDs contributes to burnout</c:v>
                </c:pt>
                <c:pt idx="7">
                  <c:v>I have felt distress when witnessing stigmatizing treatment of patients w/ SUD</c:v>
                </c:pt>
                <c:pt idx="8">
                  <c:v>I have witnessed compromised care due to lack of support for SUD care</c:v>
                </c:pt>
                <c:pt idx="9">
                  <c:v>Patients with SUD are more challenging…</c:v>
                </c:pt>
                <c:pt idx="10">
                  <c:v>SUDs are treatable</c:v>
                </c:pt>
              </c:strCache>
            </c:strRef>
          </c:cat>
          <c:val>
            <c:numRef>
              <c:f>Combined!$B$12:$L$12</c:f>
              <c:numCache>
                <c:formatCode>General</c:formatCode>
                <c:ptCount val="11"/>
                <c:pt idx="0">
                  <c:v>55</c:v>
                </c:pt>
                <c:pt idx="1">
                  <c:v>76</c:v>
                </c:pt>
                <c:pt idx="2">
                  <c:v>70</c:v>
                </c:pt>
                <c:pt idx="3">
                  <c:v>80</c:v>
                </c:pt>
                <c:pt idx="4">
                  <c:v>78</c:v>
                </c:pt>
                <c:pt idx="5">
                  <c:v>87</c:v>
                </c:pt>
                <c:pt idx="6">
                  <c:v>87</c:v>
                </c:pt>
                <c:pt idx="7">
                  <c:v>84</c:v>
                </c:pt>
                <c:pt idx="8">
                  <c:v>90</c:v>
                </c:pt>
                <c:pt idx="9">
                  <c:v>118</c:v>
                </c:pt>
                <c:pt idx="10">
                  <c:v>88</c:v>
                </c:pt>
              </c:numCache>
            </c:numRef>
          </c:val>
          <c:extLst>
            <c:ext xmlns:c16="http://schemas.microsoft.com/office/drawing/2014/chart" uri="{C3380CC4-5D6E-409C-BE32-E72D297353CC}">
              <c16:uniqueId val="{00000001-E000-964B-88AD-F0972D7CCE70}"/>
            </c:ext>
          </c:extLst>
        </c:ser>
        <c:ser>
          <c:idx val="2"/>
          <c:order val="2"/>
          <c:tx>
            <c:strRef>
              <c:f>Combined!$A$11</c:f>
              <c:strCache>
                <c:ptCount val="1"/>
                <c:pt idx="0">
                  <c:v>Strongly agree</c:v>
                </c:pt>
              </c:strCache>
            </c:strRef>
          </c:tx>
          <c:spPr>
            <a:solidFill>
              <a:srgbClr val="70AD47">
                <a:lumMod val="75000"/>
              </a:srgbClr>
            </a:solidFill>
            <a:ln>
              <a:noFill/>
            </a:ln>
            <a:effectLst/>
          </c:spPr>
          <c:invertIfNegative val="0"/>
          <c:cat>
            <c:strRef>
              <c:f>Combined!$B$10:$L$10</c:f>
              <c:strCache>
                <c:ptCount val="11"/>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I don't have enough time to care for patients with SUDs</c:v>
                </c:pt>
                <c:pt idx="5">
                  <c:v>There have been times i have had to provide SUD care I wasn't comfortable with</c:v>
                </c:pt>
                <c:pt idx="6">
                  <c:v>Caring for patients with SUDs contributes to burnout</c:v>
                </c:pt>
                <c:pt idx="7">
                  <c:v>I have felt distress when witnessing stigmatizing treatment of patients w/ SUD</c:v>
                </c:pt>
                <c:pt idx="8">
                  <c:v>I have witnessed compromised care due to lack of support for SUD care</c:v>
                </c:pt>
                <c:pt idx="9">
                  <c:v>Patients with SUD are more challenging…</c:v>
                </c:pt>
                <c:pt idx="10">
                  <c:v>SUDs are treatable</c:v>
                </c:pt>
              </c:strCache>
            </c:strRef>
          </c:cat>
          <c:val>
            <c:numRef>
              <c:f>Combined!$B$11:$L$11</c:f>
              <c:numCache>
                <c:formatCode>General</c:formatCode>
                <c:ptCount val="11"/>
                <c:pt idx="0">
                  <c:v>28</c:v>
                </c:pt>
                <c:pt idx="1">
                  <c:v>18</c:v>
                </c:pt>
                <c:pt idx="2">
                  <c:v>26</c:v>
                </c:pt>
                <c:pt idx="3">
                  <c:v>17</c:v>
                </c:pt>
                <c:pt idx="4">
                  <c:v>42</c:v>
                </c:pt>
                <c:pt idx="5">
                  <c:v>41</c:v>
                </c:pt>
                <c:pt idx="6">
                  <c:v>42</c:v>
                </c:pt>
                <c:pt idx="7">
                  <c:v>91</c:v>
                </c:pt>
                <c:pt idx="8">
                  <c:v>94</c:v>
                </c:pt>
                <c:pt idx="9">
                  <c:v>72</c:v>
                </c:pt>
                <c:pt idx="10">
                  <c:v>126</c:v>
                </c:pt>
              </c:numCache>
            </c:numRef>
          </c:val>
          <c:extLst>
            <c:ext xmlns:c16="http://schemas.microsoft.com/office/drawing/2014/chart" uri="{C3380CC4-5D6E-409C-BE32-E72D297353CC}">
              <c16:uniqueId val="{00000002-E000-964B-88AD-F0972D7CCE70}"/>
            </c:ext>
          </c:extLst>
        </c:ser>
        <c:ser>
          <c:idx val="3"/>
          <c:order val="3"/>
          <c:tx>
            <c:strRef>
              <c:f>Combined!$A$14</c:f>
              <c:strCache>
                <c:ptCount val="1"/>
                <c:pt idx="0">
                  <c:v>Neither agree nor disagree</c:v>
                </c:pt>
              </c:strCache>
            </c:strRef>
          </c:tx>
          <c:spPr>
            <a:solidFill>
              <a:srgbClr val="A5A5A5"/>
            </a:solidFill>
            <a:ln>
              <a:noFill/>
            </a:ln>
            <a:effectLst/>
          </c:spPr>
          <c:invertIfNegative val="0"/>
          <c:cat>
            <c:strRef>
              <c:f>Combined!$B$10:$L$10</c:f>
              <c:strCache>
                <c:ptCount val="11"/>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I don't have enough time to care for patients with SUDs</c:v>
                </c:pt>
                <c:pt idx="5">
                  <c:v>There have been times i have had to provide SUD care I wasn't comfortable with</c:v>
                </c:pt>
                <c:pt idx="6">
                  <c:v>Caring for patients with SUDs contributes to burnout</c:v>
                </c:pt>
                <c:pt idx="7">
                  <c:v>I have felt distress when witnessing stigmatizing treatment of patients w/ SUD</c:v>
                </c:pt>
                <c:pt idx="8">
                  <c:v>I have witnessed compromised care due to lack of support for SUD care</c:v>
                </c:pt>
                <c:pt idx="9">
                  <c:v>Patients with SUD are more challenging…</c:v>
                </c:pt>
                <c:pt idx="10">
                  <c:v>SUDs are treatable</c:v>
                </c:pt>
              </c:strCache>
            </c:strRef>
          </c:cat>
          <c:val>
            <c:numRef>
              <c:f>Combined!$B$14:$L$14</c:f>
              <c:numCache>
                <c:formatCode>General</c:formatCode>
                <c:ptCount val="11"/>
                <c:pt idx="0">
                  <c:v>-20</c:v>
                </c:pt>
                <c:pt idx="1">
                  <c:v>-27</c:v>
                </c:pt>
                <c:pt idx="2">
                  <c:v>-30</c:v>
                </c:pt>
                <c:pt idx="3">
                  <c:v>-30</c:v>
                </c:pt>
                <c:pt idx="4">
                  <c:v>-21</c:v>
                </c:pt>
                <c:pt idx="5">
                  <c:v>-18.5</c:v>
                </c:pt>
                <c:pt idx="6">
                  <c:v>-24.5</c:v>
                </c:pt>
                <c:pt idx="7">
                  <c:v>-17.5</c:v>
                </c:pt>
                <c:pt idx="8">
                  <c:v>-15.5</c:v>
                </c:pt>
                <c:pt idx="9">
                  <c:v>-15.5</c:v>
                </c:pt>
                <c:pt idx="10">
                  <c:v>-8.5</c:v>
                </c:pt>
              </c:numCache>
            </c:numRef>
          </c:val>
          <c:extLst>
            <c:ext xmlns:c16="http://schemas.microsoft.com/office/drawing/2014/chart" uri="{C3380CC4-5D6E-409C-BE32-E72D297353CC}">
              <c16:uniqueId val="{00000003-E000-964B-88AD-F0972D7CCE70}"/>
            </c:ext>
          </c:extLst>
        </c:ser>
        <c:ser>
          <c:idx val="4"/>
          <c:order val="4"/>
          <c:tx>
            <c:strRef>
              <c:f>Combined!$A$15</c:f>
              <c:strCache>
                <c:ptCount val="1"/>
                <c:pt idx="0">
                  <c:v>Disagree</c:v>
                </c:pt>
              </c:strCache>
            </c:strRef>
          </c:tx>
          <c:spPr>
            <a:solidFill>
              <a:srgbClr val="FFCCCB"/>
            </a:solidFill>
            <a:ln>
              <a:noFill/>
            </a:ln>
            <a:effectLst/>
          </c:spPr>
          <c:invertIfNegative val="0"/>
          <c:cat>
            <c:strRef>
              <c:f>Combined!$B$10:$L$10</c:f>
              <c:strCache>
                <c:ptCount val="11"/>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I don't have enough time to care for patients with SUDs</c:v>
                </c:pt>
                <c:pt idx="5">
                  <c:v>There have been times i have had to provide SUD care I wasn't comfortable with</c:v>
                </c:pt>
                <c:pt idx="6">
                  <c:v>Caring for patients with SUDs contributes to burnout</c:v>
                </c:pt>
                <c:pt idx="7">
                  <c:v>I have felt distress when witnessing stigmatizing treatment of patients w/ SUD</c:v>
                </c:pt>
                <c:pt idx="8">
                  <c:v>I have witnessed compromised care due to lack of support for SUD care</c:v>
                </c:pt>
                <c:pt idx="9">
                  <c:v>Patients with SUD are more challenging…</c:v>
                </c:pt>
                <c:pt idx="10">
                  <c:v>SUDs are treatable</c:v>
                </c:pt>
              </c:strCache>
            </c:strRef>
          </c:cat>
          <c:val>
            <c:numRef>
              <c:f>Combined!$B$15:$L$15</c:f>
              <c:numCache>
                <c:formatCode>General</c:formatCode>
                <c:ptCount val="11"/>
                <c:pt idx="0">
                  <c:v>-56</c:v>
                </c:pt>
                <c:pt idx="1">
                  <c:v>-55</c:v>
                </c:pt>
                <c:pt idx="2">
                  <c:v>-52</c:v>
                </c:pt>
                <c:pt idx="3">
                  <c:v>-55</c:v>
                </c:pt>
                <c:pt idx="4">
                  <c:v>-47</c:v>
                </c:pt>
                <c:pt idx="5">
                  <c:v>-45</c:v>
                </c:pt>
                <c:pt idx="6">
                  <c:v>-43</c:v>
                </c:pt>
                <c:pt idx="7">
                  <c:v>-17</c:v>
                </c:pt>
                <c:pt idx="8">
                  <c:v>-11</c:v>
                </c:pt>
                <c:pt idx="9">
                  <c:v>-13</c:v>
                </c:pt>
                <c:pt idx="10">
                  <c:v>-4</c:v>
                </c:pt>
              </c:numCache>
            </c:numRef>
          </c:val>
          <c:extLst>
            <c:ext xmlns:c16="http://schemas.microsoft.com/office/drawing/2014/chart" uri="{C3380CC4-5D6E-409C-BE32-E72D297353CC}">
              <c16:uniqueId val="{00000004-E000-964B-88AD-F0972D7CCE70}"/>
            </c:ext>
          </c:extLst>
        </c:ser>
        <c:ser>
          <c:idx val="5"/>
          <c:order val="5"/>
          <c:tx>
            <c:strRef>
              <c:f>Combined!$A$16</c:f>
              <c:strCache>
                <c:ptCount val="1"/>
                <c:pt idx="0">
                  <c:v>Strongly disagree</c:v>
                </c:pt>
              </c:strCache>
            </c:strRef>
          </c:tx>
          <c:spPr>
            <a:solidFill>
              <a:srgbClr val="FF0000"/>
            </a:solidFill>
            <a:ln>
              <a:noFill/>
            </a:ln>
            <a:effectLst/>
          </c:spPr>
          <c:invertIfNegative val="0"/>
          <c:cat>
            <c:strRef>
              <c:f>Combined!$B$10:$L$10</c:f>
              <c:strCache>
                <c:ptCount val="11"/>
                <c:pt idx="0">
                  <c:v>I worry about worsening or enabling addiction in my patients</c:v>
                </c:pt>
                <c:pt idx="1">
                  <c:v>I feel manipulated by my patients with SUDs</c:v>
                </c:pt>
                <c:pt idx="2">
                  <c:v>Caring for patients with SUDs is one of the most difficult parts of my job</c:v>
                </c:pt>
                <c:pt idx="3">
                  <c:v>I feel unsupported in caring for patients with SUDs</c:v>
                </c:pt>
                <c:pt idx="4">
                  <c:v>I don't have enough time to care for patients with SUDs</c:v>
                </c:pt>
                <c:pt idx="5">
                  <c:v>There have been times i have had to provide SUD care I wasn't comfortable with</c:v>
                </c:pt>
                <c:pt idx="6">
                  <c:v>Caring for patients with SUDs contributes to burnout</c:v>
                </c:pt>
                <c:pt idx="7">
                  <c:v>I have felt distress when witnessing stigmatizing treatment of patients w/ SUD</c:v>
                </c:pt>
                <c:pt idx="8">
                  <c:v>I have witnessed compromised care due to lack of support for SUD care</c:v>
                </c:pt>
                <c:pt idx="9">
                  <c:v>Patients with SUD are more challenging…</c:v>
                </c:pt>
                <c:pt idx="10">
                  <c:v>SUDs are treatable</c:v>
                </c:pt>
              </c:strCache>
            </c:strRef>
          </c:cat>
          <c:val>
            <c:numRef>
              <c:f>Combined!$B$16:$L$16</c:f>
              <c:numCache>
                <c:formatCode>General</c:formatCode>
                <c:ptCount val="11"/>
                <c:pt idx="0">
                  <c:v>-57</c:v>
                </c:pt>
                <c:pt idx="1">
                  <c:v>-33</c:v>
                </c:pt>
                <c:pt idx="2">
                  <c:v>-28</c:v>
                </c:pt>
                <c:pt idx="3">
                  <c:v>-24</c:v>
                </c:pt>
                <c:pt idx="4">
                  <c:v>-27</c:v>
                </c:pt>
                <c:pt idx="5">
                  <c:v>-26</c:v>
                </c:pt>
                <c:pt idx="6">
                  <c:v>-24</c:v>
                </c:pt>
                <c:pt idx="7">
                  <c:v>-9</c:v>
                </c:pt>
                <c:pt idx="8">
                  <c:v>-10</c:v>
                </c:pt>
                <c:pt idx="9">
                  <c:v>-2</c:v>
                </c:pt>
                <c:pt idx="10">
                  <c:v>-1</c:v>
                </c:pt>
              </c:numCache>
            </c:numRef>
          </c:val>
          <c:extLst>
            <c:ext xmlns:c16="http://schemas.microsoft.com/office/drawing/2014/chart" uri="{C3380CC4-5D6E-409C-BE32-E72D297353CC}">
              <c16:uniqueId val="{00000005-E000-964B-88AD-F0972D7CCE70}"/>
            </c:ext>
          </c:extLst>
        </c:ser>
        <c:dLbls>
          <c:showLegendKey val="0"/>
          <c:showVal val="0"/>
          <c:showCatName val="0"/>
          <c:showSerName val="0"/>
          <c:showPercent val="0"/>
          <c:showBubbleSize val="0"/>
        </c:dLbls>
        <c:gapWidth val="50"/>
        <c:overlap val="100"/>
        <c:axId val="222811968"/>
        <c:axId val="96817216"/>
      </c:barChart>
      <c:catAx>
        <c:axId val="222811968"/>
        <c:scaling>
          <c:orientation val="minMax"/>
        </c:scaling>
        <c:delete val="0"/>
        <c:axPos val="r"/>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crossAx val="96817216"/>
        <c:crosses val="max"/>
        <c:auto val="1"/>
        <c:lblAlgn val="ctr"/>
        <c:lblOffset val="100"/>
        <c:noMultiLvlLbl val="0"/>
      </c:catAx>
      <c:valAx>
        <c:axId val="96817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2811968"/>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Proportion somewhat</a:t>
            </a:r>
            <a:r>
              <a:rPr lang="en-US" baseline="0" dirty="0"/>
              <a:t> or strongly agreeing</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1"/>
          <c:order val="0"/>
          <c:tx>
            <c:strRef>
              <c:f>'rank order'!$B$1</c:f>
              <c:strCache>
                <c:ptCount val="1"/>
                <c:pt idx="0">
                  <c:v>Attendings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 order'!$A$2:$A$12</c:f>
              <c:strCache>
                <c:ptCount val="11"/>
                <c:pt idx="0">
                  <c:v>SUDs are treatable</c:v>
                </c:pt>
                <c:pt idx="1">
                  <c:v>Patients with SUD are more challenging to care for than patients w/o addiction</c:v>
                </c:pt>
                <c:pt idx="2">
                  <c:v>I have witnessed compromised care due to lack of support for addiction treatment</c:v>
                </c:pt>
                <c:pt idx="3">
                  <c:v>I have felt distress when witnessing stigmatizing treatment of patients w/ SUD</c:v>
                </c:pt>
                <c:pt idx="4">
                  <c:v>Caring for patients with SUDs contributes to burnout for me</c:v>
                </c:pt>
                <c:pt idx="5">
                  <c:v>There have been times i have had to provide SUD care I did not feel qualified caring for</c:v>
                </c:pt>
                <c:pt idx="6">
                  <c:v>I don't have enough time to care for patients with SUDs</c:v>
                </c:pt>
                <c:pt idx="7">
                  <c:v>I feel manipulated by my patients with SUDs</c:v>
                </c:pt>
                <c:pt idx="8">
                  <c:v>Caring for patients with SUDs is one of the most difficult parts of my job</c:v>
                </c:pt>
                <c:pt idx="9">
                  <c:v>I feel unsupported in caring for patients with SUDs</c:v>
                </c:pt>
                <c:pt idx="10">
                  <c:v>I worry about worsening or enabling addiction in my patients</c:v>
                </c:pt>
              </c:strCache>
            </c:strRef>
          </c:cat>
          <c:val>
            <c:numRef>
              <c:f>'rank order'!$B$2:$B$12</c:f>
              <c:numCache>
                <c:formatCode>0%</c:formatCode>
                <c:ptCount val="11"/>
                <c:pt idx="0">
                  <c:v>0.92</c:v>
                </c:pt>
                <c:pt idx="1">
                  <c:v>0.83</c:v>
                </c:pt>
                <c:pt idx="2">
                  <c:v>0.86</c:v>
                </c:pt>
                <c:pt idx="3">
                  <c:v>0.72</c:v>
                </c:pt>
                <c:pt idx="4">
                  <c:v>0.47</c:v>
                </c:pt>
                <c:pt idx="5">
                  <c:v>0.64</c:v>
                </c:pt>
                <c:pt idx="6">
                  <c:v>0.53</c:v>
                </c:pt>
                <c:pt idx="7">
                  <c:v>0.42</c:v>
                </c:pt>
                <c:pt idx="8">
                  <c:v>0.44</c:v>
                </c:pt>
                <c:pt idx="9">
                  <c:v>0.42</c:v>
                </c:pt>
                <c:pt idx="10">
                  <c:v>0.31</c:v>
                </c:pt>
              </c:numCache>
            </c:numRef>
          </c:val>
          <c:extLst>
            <c:ext xmlns:c16="http://schemas.microsoft.com/office/drawing/2014/chart" uri="{C3380CC4-5D6E-409C-BE32-E72D297353CC}">
              <c16:uniqueId val="{00000000-4853-954E-9050-8AAFA55784F8}"/>
            </c:ext>
          </c:extLst>
        </c:ser>
        <c:ser>
          <c:idx val="2"/>
          <c:order val="1"/>
          <c:tx>
            <c:strRef>
              <c:f>'rank order'!$C$1</c:f>
              <c:strCache>
                <c:ptCount val="1"/>
                <c:pt idx="0">
                  <c:v>APPs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 order'!$A$2:$A$12</c:f>
              <c:strCache>
                <c:ptCount val="11"/>
                <c:pt idx="0">
                  <c:v>SUDs are treatable</c:v>
                </c:pt>
                <c:pt idx="1">
                  <c:v>Patients with SUD are more challenging to care for than patients w/o addiction</c:v>
                </c:pt>
                <c:pt idx="2">
                  <c:v>I have witnessed compromised care due to lack of support for addiction treatment</c:v>
                </c:pt>
                <c:pt idx="3">
                  <c:v>I have felt distress when witnessing stigmatizing treatment of patients w/ SUD</c:v>
                </c:pt>
                <c:pt idx="4">
                  <c:v>Caring for patients with SUDs contributes to burnout for me</c:v>
                </c:pt>
                <c:pt idx="5">
                  <c:v>There have been times i have had to provide SUD care I did not feel qualified caring for</c:v>
                </c:pt>
                <c:pt idx="6">
                  <c:v>I don't have enough time to care for patients with SUDs</c:v>
                </c:pt>
                <c:pt idx="7">
                  <c:v>I feel manipulated by my patients with SUDs</c:v>
                </c:pt>
                <c:pt idx="8">
                  <c:v>Caring for patients with SUDs is one of the most difficult parts of my job</c:v>
                </c:pt>
                <c:pt idx="9">
                  <c:v>I feel unsupported in caring for patients with SUDs</c:v>
                </c:pt>
                <c:pt idx="10">
                  <c:v>I worry about worsening or enabling addiction in my patients</c:v>
                </c:pt>
              </c:strCache>
            </c:strRef>
          </c:cat>
          <c:val>
            <c:numRef>
              <c:f>'rank order'!$C$2:$C$12</c:f>
              <c:numCache>
                <c:formatCode>0%</c:formatCode>
                <c:ptCount val="11"/>
                <c:pt idx="0">
                  <c:v>0.93</c:v>
                </c:pt>
                <c:pt idx="1">
                  <c:v>1</c:v>
                </c:pt>
                <c:pt idx="2">
                  <c:v>0.86</c:v>
                </c:pt>
                <c:pt idx="3">
                  <c:v>0.64</c:v>
                </c:pt>
                <c:pt idx="4">
                  <c:v>0.79</c:v>
                </c:pt>
                <c:pt idx="5">
                  <c:v>0.71</c:v>
                </c:pt>
                <c:pt idx="6">
                  <c:v>0.56999999999999995</c:v>
                </c:pt>
                <c:pt idx="7">
                  <c:v>0.56999999999999995</c:v>
                </c:pt>
                <c:pt idx="8">
                  <c:v>0.43</c:v>
                </c:pt>
                <c:pt idx="9">
                  <c:v>0.5</c:v>
                </c:pt>
                <c:pt idx="10">
                  <c:v>0.56999999999999995</c:v>
                </c:pt>
              </c:numCache>
            </c:numRef>
          </c:val>
          <c:extLst>
            <c:ext xmlns:c16="http://schemas.microsoft.com/office/drawing/2014/chart" uri="{C3380CC4-5D6E-409C-BE32-E72D297353CC}">
              <c16:uniqueId val="{00000001-4853-954E-9050-8AAFA55784F8}"/>
            </c:ext>
          </c:extLst>
        </c:ser>
        <c:ser>
          <c:idx val="3"/>
          <c:order val="2"/>
          <c:tx>
            <c:strRef>
              <c:f>'rank order'!$D$1</c:f>
              <c:strCache>
                <c:ptCount val="1"/>
                <c:pt idx="0">
                  <c:v>Nurses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 order'!$A$2:$A$12</c:f>
              <c:strCache>
                <c:ptCount val="11"/>
                <c:pt idx="0">
                  <c:v>SUDs are treatable</c:v>
                </c:pt>
                <c:pt idx="1">
                  <c:v>Patients with SUD are more challenging to care for than patients w/o addiction</c:v>
                </c:pt>
                <c:pt idx="2">
                  <c:v>I have witnessed compromised care due to lack of support for addiction treatment</c:v>
                </c:pt>
                <c:pt idx="3">
                  <c:v>I have felt distress when witnessing stigmatizing treatment of patients w/ SUD</c:v>
                </c:pt>
                <c:pt idx="4">
                  <c:v>Caring for patients with SUDs contributes to burnout for me</c:v>
                </c:pt>
                <c:pt idx="5">
                  <c:v>There have been times i have had to provide SUD care I did not feel qualified caring for</c:v>
                </c:pt>
                <c:pt idx="6">
                  <c:v>I don't have enough time to care for patients with SUDs</c:v>
                </c:pt>
                <c:pt idx="7">
                  <c:v>I feel manipulated by my patients with SUDs</c:v>
                </c:pt>
                <c:pt idx="8">
                  <c:v>Caring for patients with SUDs is one of the most difficult parts of my job</c:v>
                </c:pt>
                <c:pt idx="9">
                  <c:v>I feel unsupported in caring for patients with SUDs</c:v>
                </c:pt>
                <c:pt idx="10">
                  <c:v>I worry about worsening or enabling addiction in my patients</c:v>
                </c:pt>
              </c:strCache>
            </c:strRef>
          </c:cat>
          <c:val>
            <c:numRef>
              <c:f>'rank order'!$D$2:$D$12</c:f>
              <c:numCache>
                <c:formatCode>0%</c:formatCode>
                <c:ptCount val="11"/>
                <c:pt idx="0">
                  <c:v>0.78</c:v>
                </c:pt>
                <c:pt idx="1">
                  <c:v>0.74</c:v>
                </c:pt>
                <c:pt idx="2">
                  <c:v>0.59</c:v>
                </c:pt>
                <c:pt idx="3">
                  <c:v>0.55000000000000004</c:v>
                </c:pt>
                <c:pt idx="4">
                  <c:v>0.59</c:v>
                </c:pt>
                <c:pt idx="5">
                  <c:v>0.4</c:v>
                </c:pt>
                <c:pt idx="6">
                  <c:v>0.43</c:v>
                </c:pt>
                <c:pt idx="7">
                  <c:v>0.47</c:v>
                </c:pt>
                <c:pt idx="8">
                  <c:v>0.5</c:v>
                </c:pt>
                <c:pt idx="9">
                  <c:v>0.38</c:v>
                </c:pt>
                <c:pt idx="10">
                  <c:v>0.48</c:v>
                </c:pt>
              </c:numCache>
            </c:numRef>
          </c:val>
          <c:extLst>
            <c:ext xmlns:c16="http://schemas.microsoft.com/office/drawing/2014/chart" uri="{C3380CC4-5D6E-409C-BE32-E72D297353CC}">
              <c16:uniqueId val="{00000002-4853-954E-9050-8AAFA55784F8}"/>
            </c:ext>
          </c:extLst>
        </c:ser>
        <c:ser>
          <c:idx val="4"/>
          <c:order val="3"/>
          <c:tx>
            <c:strRef>
              <c:f>'rank order'!$E$1</c:f>
              <c:strCache>
                <c:ptCount val="1"/>
                <c:pt idx="0">
                  <c:v>Residents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'rank order'!$A$2:$A$12</c:f>
              <c:strCache>
                <c:ptCount val="11"/>
                <c:pt idx="0">
                  <c:v>SUDs are treatable</c:v>
                </c:pt>
                <c:pt idx="1">
                  <c:v>Patients with SUD are more challenging to care for than patients w/o addiction</c:v>
                </c:pt>
                <c:pt idx="2">
                  <c:v>I have witnessed compromised care due to lack of support for addiction treatment</c:v>
                </c:pt>
                <c:pt idx="3">
                  <c:v>I have felt distress when witnessing stigmatizing treatment of patients w/ SUD</c:v>
                </c:pt>
                <c:pt idx="4">
                  <c:v>Caring for patients with SUDs contributes to burnout for me</c:v>
                </c:pt>
                <c:pt idx="5">
                  <c:v>There have been times i have had to provide SUD care I did not feel qualified caring for</c:v>
                </c:pt>
                <c:pt idx="6">
                  <c:v>I don't have enough time to care for patients with SUDs</c:v>
                </c:pt>
                <c:pt idx="7">
                  <c:v>I feel manipulated by my patients with SUDs</c:v>
                </c:pt>
                <c:pt idx="8">
                  <c:v>Caring for patients with SUDs is one of the most difficult parts of my job</c:v>
                </c:pt>
                <c:pt idx="9">
                  <c:v>I feel unsupported in caring for patients with SUDs</c:v>
                </c:pt>
                <c:pt idx="10">
                  <c:v>I worry about worsening or enabling addiction in my patients</c:v>
                </c:pt>
              </c:strCache>
            </c:strRef>
          </c:cat>
          <c:val>
            <c:numRef>
              <c:f>'rank order'!$E$2:$E$12</c:f>
              <c:numCache>
                <c:formatCode>0%</c:formatCode>
                <c:ptCount val="11"/>
                <c:pt idx="0">
                  <c:v>0.96</c:v>
                </c:pt>
                <c:pt idx="1">
                  <c:v>0.8</c:v>
                </c:pt>
                <c:pt idx="2">
                  <c:v>0.84</c:v>
                </c:pt>
                <c:pt idx="3">
                  <c:v>0.84</c:v>
                </c:pt>
                <c:pt idx="4">
                  <c:v>0.52</c:v>
                </c:pt>
                <c:pt idx="5">
                  <c:v>0.56000000000000005</c:v>
                </c:pt>
                <c:pt idx="6">
                  <c:v>0.53</c:v>
                </c:pt>
                <c:pt idx="7">
                  <c:v>0.34</c:v>
                </c:pt>
                <c:pt idx="8">
                  <c:v>0.35</c:v>
                </c:pt>
                <c:pt idx="9">
                  <c:v>0.41</c:v>
                </c:pt>
                <c:pt idx="10">
                  <c:v>0.28000000000000003</c:v>
                </c:pt>
              </c:numCache>
            </c:numRef>
          </c:val>
          <c:extLst>
            <c:ext xmlns:c16="http://schemas.microsoft.com/office/drawing/2014/chart" uri="{C3380CC4-5D6E-409C-BE32-E72D297353CC}">
              <c16:uniqueId val="{00000003-4853-954E-9050-8AAFA55784F8}"/>
            </c:ext>
          </c:extLst>
        </c:ser>
        <c:dLbls>
          <c:showLegendKey val="0"/>
          <c:showVal val="0"/>
          <c:showCatName val="0"/>
          <c:showSerName val="0"/>
          <c:showPercent val="0"/>
          <c:showBubbleSize val="0"/>
        </c:dLbls>
        <c:gapWidth val="40"/>
        <c:overlap val="100"/>
        <c:axId val="227260848"/>
        <c:axId val="227358800"/>
      </c:barChart>
      <c:catAx>
        <c:axId val="22726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7358800"/>
        <c:crosses val="autoZero"/>
        <c:auto val="1"/>
        <c:lblAlgn val="ctr"/>
        <c:lblOffset val="100"/>
        <c:noMultiLvlLbl val="0"/>
      </c:catAx>
      <c:valAx>
        <c:axId val="227358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260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All!$B$17</c:f>
              <c:strCache>
                <c:ptCount val="1"/>
                <c:pt idx="0">
                  <c:v>Proportion Reporting Somehwat or Very Comfortable</c:v>
                </c:pt>
              </c:strCache>
            </c:strRef>
          </c:tx>
          <c:spPr>
            <a:solidFill>
              <a:schemeClr val="accent6"/>
            </a:solidFill>
            <a:ln>
              <a:noFill/>
            </a:ln>
            <a:effectLst/>
          </c:spPr>
          <c:invertIfNegative val="0"/>
          <c:dPt>
            <c:idx val="8"/>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0000-F140-90AA-1C20085C59BA}"/>
              </c:ext>
            </c:extLst>
          </c:dPt>
          <c:dPt>
            <c:idx val="9"/>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0000-F140-90AA-1C20085C59BA}"/>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5-0000-F140-90AA-1C20085C59B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All!$A$18:$A$28</c:f>
              <c:strCache>
                <c:ptCount val="11"/>
                <c:pt idx="0">
                  <c:v>Assess for opioid withdrawal</c:v>
                </c:pt>
                <c:pt idx="1">
                  <c:v>Assess for Alcohol Withdrawal</c:v>
                </c:pt>
                <c:pt idx="2">
                  <c:v>Administer methadone in the hospital</c:v>
                </c:pt>
                <c:pt idx="3">
                  <c:v>Recognize SUDs</c:v>
                </c:pt>
                <c:pt idx="4">
                  <c:v>Provide wound care for wounds related to IVDU</c:v>
                </c:pt>
                <c:pt idx="5">
                  <c:v>Administer buprenorphine in the hospital</c:v>
                </c:pt>
                <c:pt idx="6">
                  <c:v>Address acute pain in patient with SUD</c:v>
                </c:pt>
                <c:pt idx="7">
                  <c:v>Counsel patients on naloxone</c:v>
                </c:pt>
                <c:pt idx="8">
                  <c:v>Counsel patients on safer drug use practices</c:v>
                </c:pt>
                <c:pt idx="9">
                  <c:v>Address in-hospital drug use</c:v>
                </c:pt>
                <c:pt idx="10">
                  <c:v>Counsel patients on safer ways to drink alcohol</c:v>
                </c:pt>
              </c:strCache>
            </c:strRef>
          </c:cat>
          <c:val>
            <c:numRef>
              <c:f>All!$B$18:$B$28</c:f>
              <c:numCache>
                <c:formatCode>0%</c:formatCode>
                <c:ptCount val="11"/>
                <c:pt idx="0">
                  <c:v>0.84</c:v>
                </c:pt>
                <c:pt idx="1">
                  <c:v>0.83</c:v>
                </c:pt>
                <c:pt idx="2">
                  <c:v>0.83</c:v>
                </c:pt>
                <c:pt idx="3">
                  <c:v>0.81</c:v>
                </c:pt>
                <c:pt idx="4">
                  <c:v>0.81</c:v>
                </c:pt>
                <c:pt idx="5">
                  <c:v>0.78</c:v>
                </c:pt>
                <c:pt idx="6">
                  <c:v>0.69</c:v>
                </c:pt>
                <c:pt idx="7">
                  <c:v>0.55000000000000004</c:v>
                </c:pt>
                <c:pt idx="8">
                  <c:v>0.41</c:v>
                </c:pt>
                <c:pt idx="9">
                  <c:v>0.38</c:v>
                </c:pt>
                <c:pt idx="10">
                  <c:v>0.36</c:v>
                </c:pt>
              </c:numCache>
            </c:numRef>
          </c:val>
          <c:extLst>
            <c:ext xmlns:c16="http://schemas.microsoft.com/office/drawing/2014/chart" uri="{C3380CC4-5D6E-409C-BE32-E72D297353CC}">
              <c16:uniqueId val="{00000006-0000-F140-90AA-1C20085C59BA}"/>
            </c:ext>
          </c:extLst>
        </c:ser>
        <c:dLbls>
          <c:showLegendKey val="0"/>
          <c:showVal val="0"/>
          <c:showCatName val="0"/>
          <c:showSerName val="0"/>
          <c:showPercent val="0"/>
          <c:showBubbleSize val="0"/>
        </c:dLbls>
        <c:gapWidth val="15"/>
        <c:overlap val="100"/>
        <c:axId val="1553183887"/>
        <c:axId val="1553187519"/>
      </c:barChart>
      <c:catAx>
        <c:axId val="1553183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53187519"/>
        <c:crosses val="autoZero"/>
        <c:auto val="1"/>
        <c:lblAlgn val="ctr"/>
        <c:lblOffset val="100"/>
        <c:noMultiLvlLbl val="0"/>
      </c:catAx>
      <c:valAx>
        <c:axId val="1553187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531838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All!$B$1</c:f>
              <c:strCache>
                <c:ptCount val="1"/>
                <c:pt idx="0">
                  <c:v>Proportion Reporting Somehwat or Very Prepared</c:v>
                </c:pt>
              </c:strCache>
            </c:strRef>
          </c:tx>
          <c:spPr>
            <a:solidFill>
              <a:schemeClr val="accent1"/>
            </a:solidFill>
            <a:ln>
              <a:noFill/>
            </a:ln>
            <a:effectLst/>
          </c:spPr>
          <c:invertIfNegative val="0"/>
          <c:dPt>
            <c:idx val="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CA68-F04C-B733-04BB6E17A935}"/>
              </c:ext>
            </c:extLst>
          </c:dPt>
          <c:dPt>
            <c:idx val="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CA68-F04C-B733-04BB6E17A935}"/>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CA68-F04C-B733-04BB6E17A935}"/>
              </c:ext>
            </c:extLst>
          </c:dPt>
          <c:dPt>
            <c:idx val="1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CA68-F04C-B733-04BB6E17A935}"/>
              </c:ext>
            </c:extLst>
          </c:dPt>
          <c:dPt>
            <c:idx val="1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CA68-F04C-B733-04BB6E17A935}"/>
              </c:ext>
            </c:extLst>
          </c:dPt>
          <c:dPt>
            <c:idx val="1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B-CA68-F04C-B733-04BB6E17A935}"/>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All!$A$2:$A$14</c:f>
              <c:strCache>
                <c:ptCount val="13"/>
                <c:pt idx="0">
                  <c:v>Assess for opioid WD</c:v>
                </c:pt>
                <c:pt idx="1">
                  <c:v>Assess for alcohol WD </c:v>
                </c:pt>
                <c:pt idx="2">
                  <c:v>Diagnose SUDs </c:v>
                </c:pt>
                <c:pt idx="3">
                  <c:v>Discuss MOUDs </c:v>
                </c:pt>
                <c:pt idx="4">
                  <c:v>Counsel patients on naloxone</c:v>
                </c:pt>
                <c:pt idx="5">
                  <c:v>Manage acute pain in patients with SUD</c:v>
                </c:pt>
                <c:pt idx="6">
                  <c:v>Initiate methadone in the hospital</c:v>
                </c:pt>
                <c:pt idx="7">
                  <c:v>Discuss MAUDs </c:v>
                </c:pt>
                <c:pt idx="8">
                  <c:v>Determine an appropriate LOC for SUD </c:v>
                </c:pt>
                <c:pt idx="9">
                  <c:v>Counsel patients on safer ways to drink alcohol </c:v>
                </c:pt>
                <c:pt idx="10">
                  <c:v>Counsel patients on safer drug use practices</c:v>
                </c:pt>
                <c:pt idx="11">
                  <c:v>Address in-hospital drug use </c:v>
                </c:pt>
                <c:pt idx="12">
                  <c:v>Connect patients to outpatient SUD treatment </c:v>
                </c:pt>
              </c:strCache>
            </c:strRef>
          </c:cat>
          <c:val>
            <c:numRef>
              <c:f>All!$B$2:$B$14</c:f>
              <c:numCache>
                <c:formatCode>0%</c:formatCode>
                <c:ptCount val="13"/>
                <c:pt idx="0">
                  <c:v>0.94</c:v>
                </c:pt>
                <c:pt idx="1">
                  <c:v>0.92</c:v>
                </c:pt>
                <c:pt idx="2">
                  <c:v>0.9</c:v>
                </c:pt>
                <c:pt idx="3">
                  <c:v>0.78</c:v>
                </c:pt>
                <c:pt idx="4">
                  <c:v>0.77</c:v>
                </c:pt>
                <c:pt idx="5">
                  <c:v>0.66</c:v>
                </c:pt>
                <c:pt idx="6">
                  <c:v>0.66</c:v>
                </c:pt>
                <c:pt idx="7">
                  <c:v>0.49</c:v>
                </c:pt>
                <c:pt idx="8">
                  <c:v>0.43</c:v>
                </c:pt>
                <c:pt idx="9">
                  <c:v>0.41</c:v>
                </c:pt>
                <c:pt idx="10">
                  <c:v>0.41</c:v>
                </c:pt>
                <c:pt idx="11">
                  <c:v>0.38</c:v>
                </c:pt>
                <c:pt idx="12">
                  <c:v>0.31</c:v>
                </c:pt>
              </c:numCache>
            </c:numRef>
          </c:val>
          <c:extLst>
            <c:ext xmlns:c16="http://schemas.microsoft.com/office/drawing/2014/chart" uri="{C3380CC4-5D6E-409C-BE32-E72D297353CC}">
              <c16:uniqueId val="{0000000C-CA68-F04C-B733-04BB6E17A935}"/>
            </c:ext>
          </c:extLst>
        </c:ser>
        <c:dLbls>
          <c:showLegendKey val="0"/>
          <c:showVal val="0"/>
          <c:showCatName val="0"/>
          <c:showSerName val="0"/>
          <c:showPercent val="0"/>
          <c:showBubbleSize val="0"/>
        </c:dLbls>
        <c:gapWidth val="15"/>
        <c:axId val="1728769728"/>
        <c:axId val="1728557344"/>
      </c:barChart>
      <c:catAx>
        <c:axId val="172876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28557344"/>
        <c:crosses val="autoZero"/>
        <c:auto val="1"/>
        <c:lblAlgn val="ctr"/>
        <c:lblOffset val="100"/>
        <c:noMultiLvlLbl val="0"/>
      </c:catAx>
      <c:valAx>
        <c:axId val="1728557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769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spPr>
            <a:solidFill>
              <a:srgbClr val="CBC3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Combined!$A$3:$A$12</c:f>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f>Combined!$F$3:$F$12</c:f>
              <c:numCache>
                <c:formatCode>0%</c:formatCode>
                <c:ptCount val="10"/>
                <c:pt idx="0">
                  <c:v>0.84</c:v>
                </c:pt>
                <c:pt idx="1">
                  <c:v>0.68</c:v>
                </c:pt>
                <c:pt idx="2">
                  <c:v>0.56000000000000005</c:v>
                </c:pt>
                <c:pt idx="3">
                  <c:v>0.53</c:v>
                </c:pt>
                <c:pt idx="4">
                  <c:v>0.47</c:v>
                </c:pt>
                <c:pt idx="5">
                  <c:v>0.46</c:v>
                </c:pt>
                <c:pt idx="6">
                  <c:v>0.36</c:v>
                </c:pt>
                <c:pt idx="7">
                  <c:v>0.32</c:v>
                </c:pt>
                <c:pt idx="8">
                  <c:v>0.19</c:v>
                </c:pt>
                <c:pt idx="9">
                  <c:v>0.19</c:v>
                </c:pt>
              </c:numCache>
            </c:numRef>
          </c:val>
          <c:extLst>
            <c:ext xmlns:c16="http://schemas.microsoft.com/office/drawing/2014/chart" uri="{C3380CC4-5D6E-409C-BE32-E72D297353CC}">
              <c16:uniqueId val="{00000000-36D2-764B-9C9C-C190F1C0F375}"/>
            </c:ext>
          </c:extLst>
        </c:ser>
        <c:dLbls>
          <c:showLegendKey val="0"/>
          <c:showVal val="0"/>
          <c:showCatName val="0"/>
          <c:showSerName val="0"/>
          <c:showPercent val="0"/>
          <c:showBubbleSize val="0"/>
        </c:dLbls>
        <c:gapWidth val="15"/>
        <c:overlap val="-27"/>
        <c:axId val="294849280"/>
        <c:axId val="294851280"/>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Combined!$A$3:$A$12</c15:sqref>
                        </c15:formulaRef>
                      </c:ext>
                    </c:extLst>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extLst>
                      <c:ext uri="{02D57815-91ED-43cb-92C2-25804820EDAC}">
                        <c15:formulaRef>
                          <c15:sqref>Combined!$B$3:$B$12</c15:sqref>
                        </c15:formulaRef>
                      </c:ext>
                    </c:extLst>
                    <c:numCache>
                      <c:formatCode>General</c:formatCode>
                      <c:ptCount val="10"/>
                    </c:numCache>
                  </c:numRef>
                </c:val>
                <c:extLst>
                  <c:ext xmlns:c16="http://schemas.microsoft.com/office/drawing/2014/chart" uri="{C3380CC4-5D6E-409C-BE32-E72D297353CC}">
                    <c16:uniqueId val="{00000001-36D2-764B-9C9C-C190F1C0F375}"/>
                  </c:ext>
                </c:extLst>
              </c15:ser>
            </c15:filteredBarSeries>
            <c15:filteredBarSeries>
              <c15:ser>
                <c:idx val="1"/>
                <c:order val="1"/>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Combined!$A$3:$A$12</c15:sqref>
                        </c15:formulaRef>
                      </c:ext>
                    </c:extLst>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extLst xmlns:c15="http://schemas.microsoft.com/office/drawing/2012/chart">
                      <c:ext xmlns:c15="http://schemas.microsoft.com/office/drawing/2012/chart" uri="{02D57815-91ED-43cb-92C2-25804820EDAC}">
                        <c15:formulaRef>
                          <c15:sqref>Combined!$C$3:$C$12</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2-36D2-764B-9C9C-C190F1C0F375}"/>
                  </c:ext>
                </c:extLst>
              </c15:ser>
            </c15:filteredBarSeries>
            <c15:filteredBarSeries>
              <c15:ser>
                <c:idx val="2"/>
                <c:order val="2"/>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Combined!$A$3:$A$12</c15:sqref>
                        </c15:formulaRef>
                      </c:ext>
                    </c:extLst>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extLst xmlns:c15="http://schemas.microsoft.com/office/drawing/2012/chart">
                      <c:ext xmlns:c15="http://schemas.microsoft.com/office/drawing/2012/chart" uri="{02D57815-91ED-43cb-92C2-25804820EDAC}">
                        <c15:formulaRef>
                          <c15:sqref>Combined!$D$3:$D$12</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3-36D2-764B-9C9C-C190F1C0F375}"/>
                  </c:ext>
                </c:extLst>
              </c15:ser>
            </c15:filteredBarSeries>
            <c15:filteredBarSeries>
              <c15:ser>
                <c:idx val="3"/>
                <c:order val="3"/>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Combined!$A$3:$A$12</c15:sqref>
                        </c15:formulaRef>
                      </c:ext>
                    </c:extLst>
                    <c:strCache>
                      <c:ptCount val="10"/>
                      <c:pt idx="0">
                        <c:v>Patient social barriers </c:v>
                      </c:pt>
                      <c:pt idx="1">
                        <c:v>Availability of resources after discharge </c:v>
                      </c:pt>
                      <c:pt idx="2">
                        <c:v>Expert Consultation </c:v>
                      </c:pt>
                      <c:pt idx="3">
                        <c:v>Access to harm reduction resources </c:v>
                      </c:pt>
                      <c:pt idx="4">
                        <c:v>Social Work support </c:v>
                      </c:pt>
                      <c:pt idx="5">
                        <c:v>Patient interest in treatment </c:v>
                      </c:pt>
                      <c:pt idx="6">
                        <c:v>Access to peer support </c:v>
                      </c:pt>
                      <c:pt idx="7">
                        <c:v>Knowledge about pain management in patients with SUD</c:v>
                      </c:pt>
                      <c:pt idx="8">
                        <c:v>Guidelines for managing OUD</c:v>
                      </c:pt>
                      <c:pt idx="9">
                        <c:v>Knowledge about SUD tx</c:v>
                      </c:pt>
                    </c:strCache>
                  </c:strRef>
                </c:cat>
                <c:val>
                  <c:numRef>
                    <c:extLst xmlns:c15="http://schemas.microsoft.com/office/drawing/2012/chart">
                      <c:ext xmlns:c15="http://schemas.microsoft.com/office/drawing/2012/chart" uri="{02D57815-91ED-43cb-92C2-25804820EDAC}">
                        <c15:formulaRef>
                          <c15:sqref>Combined!$E$3:$E$12</c15:sqref>
                        </c15:formulaRef>
                      </c:ext>
                    </c:extLst>
                    <c:numCache>
                      <c:formatCode>General</c:formatCode>
                      <c:ptCount val="10"/>
                    </c:numCache>
                  </c:numRef>
                </c:val>
                <c:extLst xmlns:c15="http://schemas.microsoft.com/office/drawing/2012/chart">
                  <c:ext xmlns:c16="http://schemas.microsoft.com/office/drawing/2014/chart" uri="{C3380CC4-5D6E-409C-BE32-E72D297353CC}">
                    <c16:uniqueId val="{00000004-36D2-764B-9C9C-C190F1C0F375}"/>
                  </c:ext>
                </c:extLst>
              </c15:ser>
            </c15:filteredBarSeries>
          </c:ext>
        </c:extLst>
      </c:barChart>
      <c:catAx>
        <c:axId val="29484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4851280"/>
        <c:crosses val="autoZero"/>
        <c:auto val="1"/>
        <c:lblAlgn val="ctr"/>
        <c:lblOffset val="100"/>
        <c:noMultiLvlLbl val="0"/>
      </c:catAx>
      <c:valAx>
        <c:axId val="294851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849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3556A-D7A2-4BAF-8457-9DB5F4F536C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2448D25-34AA-4ABC-ABC2-6A3A21112576}">
      <dgm:prSet/>
      <dgm:spPr/>
      <dgm:t>
        <a:bodyPr/>
        <a:lstStyle/>
        <a:p>
          <a:r>
            <a:rPr lang="en-US" dirty="0"/>
            <a:t>Hospitalizations among PWUD are growing, and these patients face numerous barriers to care and significant stigma in hospital settings.</a:t>
          </a:r>
          <a:r>
            <a:rPr lang="en-US" baseline="30000" dirty="0"/>
            <a:t>1</a:t>
          </a:r>
          <a:endParaRPr lang="en-US" dirty="0"/>
        </a:p>
      </dgm:t>
    </dgm:pt>
    <dgm:pt modelId="{25BAD6F7-294E-475F-9CE2-8E7E3C440134}" type="parTrans" cxnId="{B2B9D9FA-08A4-45D4-B39F-2B20F895B2B9}">
      <dgm:prSet/>
      <dgm:spPr/>
      <dgm:t>
        <a:bodyPr/>
        <a:lstStyle/>
        <a:p>
          <a:endParaRPr lang="en-US"/>
        </a:p>
      </dgm:t>
    </dgm:pt>
    <dgm:pt modelId="{D505D77F-353C-4C7B-AEEE-9BA2323964E6}" type="sibTrans" cxnId="{B2B9D9FA-08A4-45D4-B39F-2B20F895B2B9}">
      <dgm:prSet/>
      <dgm:spPr/>
      <dgm:t>
        <a:bodyPr/>
        <a:lstStyle/>
        <a:p>
          <a:endParaRPr lang="en-US"/>
        </a:p>
      </dgm:t>
    </dgm:pt>
    <dgm:pt modelId="{5C0F1FA1-6C74-49A4-9804-C4F2DE524E63}">
      <dgm:prSet/>
      <dgm:spPr/>
      <dgm:t>
        <a:bodyPr/>
        <a:lstStyle/>
        <a:p>
          <a:r>
            <a:rPr lang="en-US" dirty="0"/>
            <a:t>Addiction consult services (ACS) are growing strategy to improve patient outcomes and support interprofessional teams providing addiction care.</a:t>
          </a:r>
          <a:r>
            <a:rPr lang="en-US" baseline="30000" dirty="0"/>
            <a:t>2</a:t>
          </a:r>
          <a:endParaRPr lang="en-US" dirty="0"/>
        </a:p>
      </dgm:t>
    </dgm:pt>
    <dgm:pt modelId="{5AFC8198-954D-4324-A759-B92FF3C7E858}" type="parTrans" cxnId="{57902DCE-227C-4D8A-84B3-684AA0DEA848}">
      <dgm:prSet/>
      <dgm:spPr/>
      <dgm:t>
        <a:bodyPr/>
        <a:lstStyle/>
        <a:p>
          <a:endParaRPr lang="en-US"/>
        </a:p>
      </dgm:t>
    </dgm:pt>
    <dgm:pt modelId="{102227B4-BEFD-4E45-9B9E-CD15BEC6393C}" type="sibTrans" cxnId="{57902DCE-227C-4D8A-84B3-684AA0DEA848}">
      <dgm:prSet/>
      <dgm:spPr/>
      <dgm:t>
        <a:bodyPr/>
        <a:lstStyle/>
        <a:p>
          <a:endParaRPr lang="en-US"/>
        </a:p>
      </dgm:t>
    </dgm:pt>
    <dgm:pt modelId="{3211FB5F-460F-4385-A5DA-1CE2B1E7E38D}" type="pres">
      <dgm:prSet presAssocID="{8B23556A-D7A2-4BAF-8457-9DB5F4F536C1}" presName="root" presStyleCnt="0">
        <dgm:presLayoutVars>
          <dgm:dir/>
          <dgm:resizeHandles val="exact"/>
        </dgm:presLayoutVars>
      </dgm:prSet>
      <dgm:spPr/>
    </dgm:pt>
    <dgm:pt modelId="{E959C907-13E9-4F15-8A89-6CFA53116B0F}" type="pres">
      <dgm:prSet presAssocID="{72448D25-34AA-4ABC-ABC2-6A3A21112576}" presName="compNode" presStyleCnt="0"/>
      <dgm:spPr/>
    </dgm:pt>
    <dgm:pt modelId="{FF111B7C-74AA-4215-9EFD-E47B16DBA927}" type="pres">
      <dgm:prSet presAssocID="{72448D25-34AA-4ABC-ABC2-6A3A21112576}" presName="bgRect" presStyleLbl="bgShp" presStyleIdx="0" presStyleCnt="2"/>
      <dgm:spPr/>
    </dgm:pt>
    <dgm:pt modelId="{C59E78D3-6E5A-49B7-A8C2-4D4A1E5D5DB8}" type="pres">
      <dgm:prSet presAssocID="{72448D25-34AA-4ABC-ABC2-6A3A21112576}"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pward trend with solid fill"/>
        </a:ext>
      </dgm:extLst>
    </dgm:pt>
    <dgm:pt modelId="{9ABC9A6B-B288-49BA-8ED3-4A9AB217510C}" type="pres">
      <dgm:prSet presAssocID="{72448D25-34AA-4ABC-ABC2-6A3A21112576}" presName="spaceRect" presStyleCnt="0"/>
      <dgm:spPr/>
    </dgm:pt>
    <dgm:pt modelId="{B4A69243-F653-41FA-AC25-30B02545DADA}" type="pres">
      <dgm:prSet presAssocID="{72448D25-34AA-4ABC-ABC2-6A3A21112576}" presName="parTx" presStyleLbl="revTx" presStyleIdx="0" presStyleCnt="2">
        <dgm:presLayoutVars>
          <dgm:chMax val="0"/>
          <dgm:chPref val="0"/>
        </dgm:presLayoutVars>
      </dgm:prSet>
      <dgm:spPr/>
    </dgm:pt>
    <dgm:pt modelId="{B51FADCE-65A6-47F8-9DD4-C49B095E8BE8}" type="pres">
      <dgm:prSet presAssocID="{D505D77F-353C-4C7B-AEEE-9BA2323964E6}" presName="sibTrans" presStyleCnt="0"/>
      <dgm:spPr/>
    </dgm:pt>
    <dgm:pt modelId="{7D83C093-E4C8-4E9C-B407-A71EE920E4CD}" type="pres">
      <dgm:prSet presAssocID="{5C0F1FA1-6C74-49A4-9804-C4F2DE524E63}" presName="compNode" presStyleCnt="0"/>
      <dgm:spPr/>
    </dgm:pt>
    <dgm:pt modelId="{B652C3DF-1DD2-4E22-A762-D3BC6836A0AC}" type="pres">
      <dgm:prSet presAssocID="{5C0F1FA1-6C74-49A4-9804-C4F2DE524E63}" presName="bgRect" presStyleLbl="bgShp" presStyleIdx="1" presStyleCnt="2"/>
      <dgm:spPr/>
    </dgm:pt>
    <dgm:pt modelId="{FE59E259-1B02-4BDD-94D5-557637CACB67}" type="pres">
      <dgm:prSet presAssocID="{5C0F1FA1-6C74-49A4-9804-C4F2DE524E6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829D3BF-B262-4BE3-A6A3-22641FF96133}" type="pres">
      <dgm:prSet presAssocID="{5C0F1FA1-6C74-49A4-9804-C4F2DE524E63}" presName="spaceRect" presStyleCnt="0"/>
      <dgm:spPr/>
    </dgm:pt>
    <dgm:pt modelId="{541D97F2-73D9-4454-8B25-B22234855614}" type="pres">
      <dgm:prSet presAssocID="{5C0F1FA1-6C74-49A4-9804-C4F2DE524E63}" presName="parTx" presStyleLbl="revTx" presStyleIdx="1" presStyleCnt="2">
        <dgm:presLayoutVars>
          <dgm:chMax val="0"/>
          <dgm:chPref val="0"/>
        </dgm:presLayoutVars>
      </dgm:prSet>
      <dgm:spPr/>
    </dgm:pt>
  </dgm:ptLst>
  <dgm:cxnLst>
    <dgm:cxn modelId="{06FAD117-1565-4FE7-ABD4-CB93E89A0D48}" type="presOf" srcId="{8B23556A-D7A2-4BAF-8457-9DB5F4F536C1}" destId="{3211FB5F-460F-4385-A5DA-1CE2B1E7E38D}" srcOrd="0" destOrd="0" presId="urn:microsoft.com/office/officeart/2018/2/layout/IconVerticalSolidList"/>
    <dgm:cxn modelId="{8BA3BC7D-852C-45FC-853F-2BC2080B1B54}" type="presOf" srcId="{72448D25-34AA-4ABC-ABC2-6A3A21112576}" destId="{B4A69243-F653-41FA-AC25-30B02545DADA}" srcOrd="0" destOrd="0" presId="urn:microsoft.com/office/officeart/2018/2/layout/IconVerticalSolidList"/>
    <dgm:cxn modelId="{D0A812AD-BD86-4D5E-B4B6-4848B740B5AC}" type="presOf" srcId="{5C0F1FA1-6C74-49A4-9804-C4F2DE524E63}" destId="{541D97F2-73D9-4454-8B25-B22234855614}" srcOrd="0" destOrd="0" presId="urn:microsoft.com/office/officeart/2018/2/layout/IconVerticalSolidList"/>
    <dgm:cxn modelId="{57902DCE-227C-4D8A-84B3-684AA0DEA848}" srcId="{8B23556A-D7A2-4BAF-8457-9DB5F4F536C1}" destId="{5C0F1FA1-6C74-49A4-9804-C4F2DE524E63}" srcOrd="1" destOrd="0" parTransId="{5AFC8198-954D-4324-A759-B92FF3C7E858}" sibTransId="{102227B4-BEFD-4E45-9B9E-CD15BEC6393C}"/>
    <dgm:cxn modelId="{B2B9D9FA-08A4-45D4-B39F-2B20F895B2B9}" srcId="{8B23556A-D7A2-4BAF-8457-9DB5F4F536C1}" destId="{72448D25-34AA-4ABC-ABC2-6A3A21112576}" srcOrd="0" destOrd="0" parTransId="{25BAD6F7-294E-475F-9CE2-8E7E3C440134}" sibTransId="{D505D77F-353C-4C7B-AEEE-9BA2323964E6}"/>
    <dgm:cxn modelId="{2132EB2C-89C8-40CF-8AAB-63ECAC2661DC}" type="presParOf" srcId="{3211FB5F-460F-4385-A5DA-1CE2B1E7E38D}" destId="{E959C907-13E9-4F15-8A89-6CFA53116B0F}" srcOrd="0" destOrd="0" presId="urn:microsoft.com/office/officeart/2018/2/layout/IconVerticalSolidList"/>
    <dgm:cxn modelId="{BECCAC0D-D5F1-4FED-963E-9097DB976568}" type="presParOf" srcId="{E959C907-13E9-4F15-8A89-6CFA53116B0F}" destId="{FF111B7C-74AA-4215-9EFD-E47B16DBA927}" srcOrd="0" destOrd="0" presId="urn:microsoft.com/office/officeart/2018/2/layout/IconVerticalSolidList"/>
    <dgm:cxn modelId="{23C74B08-EACC-4EA6-9E2E-B952D7123961}" type="presParOf" srcId="{E959C907-13E9-4F15-8A89-6CFA53116B0F}" destId="{C59E78D3-6E5A-49B7-A8C2-4D4A1E5D5DB8}" srcOrd="1" destOrd="0" presId="urn:microsoft.com/office/officeart/2018/2/layout/IconVerticalSolidList"/>
    <dgm:cxn modelId="{D1210174-7D52-45AE-933D-266896354EC4}" type="presParOf" srcId="{E959C907-13E9-4F15-8A89-6CFA53116B0F}" destId="{9ABC9A6B-B288-49BA-8ED3-4A9AB217510C}" srcOrd="2" destOrd="0" presId="urn:microsoft.com/office/officeart/2018/2/layout/IconVerticalSolidList"/>
    <dgm:cxn modelId="{0ED135B2-F892-4F35-9E3D-F6B76B85B842}" type="presParOf" srcId="{E959C907-13E9-4F15-8A89-6CFA53116B0F}" destId="{B4A69243-F653-41FA-AC25-30B02545DADA}" srcOrd="3" destOrd="0" presId="urn:microsoft.com/office/officeart/2018/2/layout/IconVerticalSolidList"/>
    <dgm:cxn modelId="{DD2103F9-96A0-4D4B-91BE-8B17017B4EFD}" type="presParOf" srcId="{3211FB5F-460F-4385-A5DA-1CE2B1E7E38D}" destId="{B51FADCE-65A6-47F8-9DD4-C49B095E8BE8}" srcOrd="1" destOrd="0" presId="urn:microsoft.com/office/officeart/2018/2/layout/IconVerticalSolidList"/>
    <dgm:cxn modelId="{A6DEA8FC-BE7D-45FF-8FA5-1CA796DD0425}" type="presParOf" srcId="{3211FB5F-460F-4385-A5DA-1CE2B1E7E38D}" destId="{7D83C093-E4C8-4E9C-B407-A71EE920E4CD}" srcOrd="2" destOrd="0" presId="urn:microsoft.com/office/officeart/2018/2/layout/IconVerticalSolidList"/>
    <dgm:cxn modelId="{565CD67C-7925-48A8-B7DD-6FCAF5D95A7B}" type="presParOf" srcId="{7D83C093-E4C8-4E9C-B407-A71EE920E4CD}" destId="{B652C3DF-1DD2-4E22-A762-D3BC6836A0AC}" srcOrd="0" destOrd="0" presId="urn:microsoft.com/office/officeart/2018/2/layout/IconVerticalSolidList"/>
    <dgm:cxn modelId="{C4DFC35C-2DBD-47BB-A0BD-267460545C08}" type="presParOf" srcId="{7D83C093-E4C8-4E9C-B407-A71EE920E4CD}" destId="{FE59E259-1B02-4BDD-94D5-557637CACB67}" srcOrd="1" destOrd="0" presId="urn:microsoft.com/office/officeart/2018/2/layout/IconVerticalSolidList"/>
    <dgm:cxn modelId="{281A74C4-204F-4347-97A1-69F1373CABA6}" type="presParOf" srcId="{7D83C093-E4C8-4E9C-B407-A71EE920E4CD}" destId="{1829D3BF-B262-4BE3-A6A3-22641FF96133}" srcOrd="2" destOrd="0" presId="urn:microsoft.com/office/officeart/2018/2/layout/IconVerticalSolidList"/>
    <dgm:cxn modelId="{62E51D80-BA15-41B9-A232-91D83724E53D}" type="presParOf" srcId="{7D83C093-E4C8-4E9C-B407-A71EE920E4CD}" destId="{541D97F2-73D9-4454-8B25-B2223485561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BFED9-D612-EC44-8DF1-61300D6577B5}"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US"/>
        </a:p>
      </dgm:t>
    </dgm:pt>
    <dgm:pt modelId="{8F969165-8BCB-FC45-B8D6-C66BEDF437C3}">
      <dgm:prSet/>
      <dgm:spPr/>
      <dgm:t>
        <a:bodyPr/>
        <a:lstStyle/>
        <a:p>
          <a:r>
            <a:rPr lang="en-US" b="0" dirty="0">
              <a:latin typeface="Calibri" panose="020F0502020204030204" pitchFamily="34" charset="0"/>
              <a:cs typeface="Calibri" panose="020F0502020204030204" pitchFamily="34" charset="0"/>
            </a:rPr>
            <a:t>Design: Web-based, cross-sectional survey of hospital-based providers at a single urban safety net hospital in Philadelphia</a:t>
          </a:r>
          <a:endParaRPr lang="en-US" dirty="0">
            <a:latin typeface="Calibri" panose="020F0502020204030204" pitchFamily="34" charset="0"/>
            <a:cs typeface="Calibri" panose="020F0502020204030204" pitchFamily="34" charset="0"/>
          </a:endParaRPr>
        </a:p>
      </dgm:t>
    </dgm:pt>
    <dgm:pt modelId="{8BCB85EB-52C3-4641-956E-21C5EF66674F}" type="parTrans" cxnId="{A88C872C-BAEE-1446-9C94-3756999E8F7D}">
      <dgm:prSet/>
      <dgm:spPr/>
      <dgm:t>
        <a:bodyPr/>
        <a:lstStyle/>
        <a:p>
          <a:endParaRPr lang="en-US"/>
        </a:p>
      </dgm:t>
    </dgm:pt>
    <dgm:pt modelId="{BAA0DC88-FFF4-0249-BD1C-0319C12ABF1E}" type="sibTrans" cxnId="{A88C872C-BAEE-1446-9C94-3756999E8F7D}">
      <dgm:prSet/>
      <dgm:spPr/>
      <dgm:t>
        <a:bodyPr/>
        <a:lstStyle/>
        <a:p>
          <a:endParaRPr lang="en-US"/>
        </a:p>
      </dgm:t>
    </dgm:pt>
    <dgm:pt modelId="{AD8CD9BD-C73D-534A-B89D-367D5F0ACDE6}">
      <dgm:prSet/>
      <dgm:spPr/>
      <dgm:t>
        <a:bodyPr/>
        <a:lstStyle/>
        <a:p>
          <a:r>
            <a:rPr lang="en-US" b="0" dirty="0">
              <a:latin typeface="Calibri" panose="020F0502020204030204" pitchFamily="34" charset="0"/>
              <a:cs typeface="Calibri" panose="020F0502020204030204" pitchFamily="34" charset="0"/>
            </a:rPr>
            <a:t>Participants: Inpatient attending and resident physicians, APPs, and nurses</a:t>
          </a:r>
          <a:endParaRPr lang="en-US" dirty="0">
            <a:latin typeface="Calibri" panose="020F0502020204030204" pitchFamily="34" charset="0"/>
            <a:cs typeface="Calibri" panose="020F0502020204030204" pitchFamily="34" charset="0"/>
          </a:endParaRPr>
        </a:p>
      </dgm:t>
    </dgm:pt>
    <dgm:pt modelId="{D198DAF3-E1A5-B843-A90B-60FAC582896C}" type="parTrans" cxnId="{4E779790-3A7F-4647-B6B0-97F79C95E080}">
      <dgm:prSet/>
      <dgm:spPr/>
      <dgm:t>
        <a:bodyPr/>
        <a:lstStyle/>
        <a:p>
          <a:endParaRPr lang="en-US"/>
        </a:p>
      </dgm:t>
    </dgm:pt>
    <dgm:pt modelId="{C2B75F96-4598-0C4F-A2C3-CFA09E5BEF6F}" type="sibTrans" cxnId="{4E779790-3A7F-4647-B6B0-97F79C95E080}">
      <dgm:prSet/>
      <dgm:spPr/>
      <dgm:t>
        <a:bodyPr/>
        <a:lstStyle/>
        <a:p>
          <a:endParaRPr lang="en-US"/>
        </a:p>
      </dgm:t>
    </dgm:pt>
    <dgm:pt modelId="{720B7C68-D281-7449-AFCD-B603D0754EAD}">
      <dgm:prSet/>
      <dgm:spPr/>
      <dgm:t>
        <a:bodyPr/>
        <a:lstStyle/>
        <a:p>
          <a:r>
            <a:rPr lang="en-US" b="0" dirty="0">
              <a:latin typeface="Calibri" panose="020F0502020204030204" pitchFamily="34" charset="0"/>
              <a:cs typeface="Calibri" panose="020F0502020204030204" pitchFamily="34" charset="0"/>
            </a:rPr>
            <a:t>March of 2023</a:t>
          </a:r>
          <a:endParaRPr lang="en-US" dirty="0">
            <a:latin typeface="Calibri" panose="020F0502020204030204" pitchFamily="34" charset="0"/>
            <a:cs typeface="Calibri" panose="020F0502020204030204" pitchFamily="34" charset="0"/>
          </a:endParaRPr>
        </a:p>
      </dgm:t>
    </dgm:pt>
    <dgm:pt modelId="{CE0F3488-3669-F44D-A73A-2A3CB90168D2}" type="parTrans" cxnId="{11BF4358-B963-674F-97D2-4450EC968B21}">
      <dgm:prSet/>
      <dgm:spPr/>
      <dgm:t>
        <a:bodyPr/>
        <a:lstStyle/>
        <a:p>
          <a:endParaRPr lang="en-US"/>
        </a:p>
      </dgm:t>
    </dgm:pt>
    <dgm:pt modelId="{FA192C04-1CC6-9B43-86AE-4149DBE55022}" type="sibTrans" cxnId="{11BF4358-B963-674F-97D2-4450EC968B21}">
      <dgm:prSet/>
      <dgm:spPr/>
      <dgm:t>
        <a:bodyPr/>
        <a:lstStyle/>
        <a:p>
          <a:endParaRPr lang="en-US"/>
        </a:p>
      </dgm:t>
    </dgm:pt>
    <dgm:pt modelId="{8C84C224-EF09-4D4F-B3BC-8C0B33A2FB01}">
      <dgm:prSet/>
      <dgm:spPr/>
      <dgm:t>
        <a:bodyPr/>
        <a:lstStyle/>
        <a:p>
          <a:r>
            <a:rPr lang="en-US" b="0" dirty="0">
              <a:latin typeface="Calibri" panose="020F0502020204030204" pitchFamily="34" charset="0"/>
              <a:cs typeface="Calibri" panose="020F0502020204030204" pitchFamily="34" charset="0"/>
            </a:rPr>
            <a:t>Analysis: Results analyzed using descriptive statistics</a:t>
          </a:r>
          <a:endParaRPr lang="en-US" dirty="0">
            <a:latin typeface="Calibri" panose="020F0502020204030204" pitchFamily="34" charset="0"/>
            <a:cs typeface="Calibri" panose="020F0502020204030204" pitchFamily="34" charset="0"/>
          </a:endParaRPr>
        </a:p>
      </dgm:t>
    </dgm:pt>
    <dgm:pt modelId="{D1EF539C-B4A2-A94C-BC93-4F6AFA1E0217}" type="parTrans" cxnId="{3139F806-9096-C544-9E07-5725C6864EEF}">
      <dgm:prSet/>
      <dgm:spPr/>
      <dgm:t>
        <a:bodyPr/>
        <a:lstStyle/>
        <a:p>
          <a:endParaRPr lang="en-US"/>
        </a:p>
      </dgm:t>
    </dgm:pt>
    <dgm:pt modelId="{78216FAE-688C-DF46-B10B-02D57C940D07}" type="sibTrans" cxnId="{3139F806-9096-C544-9E07-5725C6864EEF}">
      <dgm:prSet/>
      <dgm:spPr/>
      <dgm:t>
        <a:bodyPr/>
        <a:lstStyle/>
        <a:p>
          <a:endParaRPr lang="en-US"/>
        </a:p>
      </dgm:t>
    </dgm:pt>
    <dgm:pt modelId="{CA18BEF0-FF4C-0D46-81E2-4E3B7AEEFDCB}" type="pres">
      <dgm:prSet presAssocID="{FB6BFED9-D612-EC44-8DF1-61300D6577B5}" presName="linear" presStyleCnt="0">
        <dgm:presLayoutVars>
          <dgm:animLvl val="lvl"/>
          <dgm:resizeHandles val="exact"/>
        </dgm:presLayoutVars>
      </dgm:prSet>
      <dgm:spPr/>
    </dgm:pt>
    <dgm:pt modelId="{51BCFF60-F13A-E640-AD20-4005A191554D}" type="pres">
      <dgm:prSet presAssocID="{8F969165-8BCB-FC45-B8D6-C66BEDF437C3}" presName="parentText" presStyleLbl="node1" presStyleIdx="0" presStyleCnt="4">
        <dgm:presLayoutVars>
          <dgm:chMax val="0"/>
          <dgm:bulletEnabled val="1"/>
        </dgm:presLayoutVars>
      </dgm:prSet>
      <dgm:spPr/>
    </dgm:pt>
    <dgm:pt modelId="{FBCDCD1A-6745-8543-8C77-1D01D22A119D}" type="pres">
      <dgm:prSet presAssocID="{BAA0DC88-FFF4-0249-BD1C-0319C12ABF1E}" presName="spacer" presStyleCnt="0"/>
      <dgm:spPr/>
    </dgm:pt>
    <dgm:pt modelId="{382013A9-6FE3-1A4D-95F9-DDD160C51BC7}" type="pres">
      <dgm:prSet presAssocID="{AD8CD9BD-C73D-534A-B89D-367D5F0ACDE6}" presName="parentText" presStyleLbl="node1" presStyleIdx="1" presStyleCnt="4">
        <dgm:presLayoutVars>
          <dgm:chMax val="0"/>
          <dgm:bulletEnabled val="1"/>
        </dgm:presLayoutVars>
      </dgm:prSet>
      <dgm:spPr/>
    </dgm:pt>
    <dgm:pt modelId="{44A239D8-E307-5843-9F92-0EFE3EC19322}" type="pres">
      <dgm:prSet presAssocID="{C2B75F96-4598-0C4F-A2C3-CFA09E5BEF6F}" presName="spacer" presStyleCnt="0"/>
      <dgm:spPr/>
    </dgm:pt>
    <dgm:pt modelId="{DB9A718B-0203-7B49-A854-2F2B871256F7}" type="pres">
      <dgm:prSet presAssocID="{720B7C68-D281-7449-AFCD-B603D0754EAD}" presName="parentText" presStyleLbl="node1" presStyleIdx="2" presStyleCnt="4">
        <dgm:presLayoutVars>
          <dgm:chMax val="0"/>
          <dgm:bulletEnabled val="1"/>
        </dgm:presLayoutVars>
      </dgm:prSet>
      <dgm:spPr/>
    </dgm:pt>
    <dgm:pt modelId="{83ACC429-DF7B-6648-8DA7-DB8BECC99DCC}" type="pres">
      <dgm:prSet presAssocID="{FA192C04-1CC6-9B43-86AE-4149DBE55022}" presName="spacer" presStyleCnt="0"/>
      <dgm:spPr/>
    </dgm:pt>
    <dgm:pt modelId="{F8B63703-BE64-6044-8CD0-AC080EA8C466}" type="pres">
      <dgm:prSet presAssocID="{8C84C224-EF09-4D4F-B3BC-8C0B33A2FB01}" presName="parentText" presStyleLbl="node1" presStyleIdx="3" presStyleCnt="4">
        <dgm:presLayoutVars>
          <dgm:chMax val="0"/>
          <dgm:bulletEnabled val="1"/>
        </dgm:presLayoutVars>
      </dgm:prSet>
      <dgm:spPr/>
    </dgm:pt>
  </dgm:ptLst>
  <dgm:cxnLst>
    <dgm:cxn modelId="{3139F806-9096-C544-9E07-5725C6864EEF}" srcId="{FB6BFED9-D612-EC44-8DF1-61300D6577B5}" destId="{8C84C224-EF09-4D4F-B3BC-8C0B33A2FB01}" srcOrd="3" destOrd="0" parTransId="{D1EF539C-B4A2-A94C-BC93-4F6AFA1E0217}" sibTransId="{78216FAE-688C-DF46-B10B-02D57C940D07}"/>
    <dgm:cxn modelId="{A88C872C-BAEE-1446-9C94-3756999E8F7D}" srcId="{FB6BFED9-D612-EC44-8DF1-61300D6577B5}" destId="{8F969165-8BCB-FC45-B8D6-C66BEDF437C3}" srcOrd="0" destOrd="0" parTransId="{8BCB85EB-52C3-4641-956E-21C5EF66674F}" sibTransId="{BAA0DC88-FFF4-0249-BD1C-0319C12ABF1E}"/>
    <dgm:cxn modelId="{11BF4358-B963-674F-97D2-4450EC968B21}" srcId="{FB6BFED9-D612-EC44-8DF1-61300D6577B5}" destId="{720B7C68-D281-7449-AFCD-B603D0754EAD}" srcOrd="2" destOrd="0" parTransId="{CE0F3488-3669-F44D-A73A-2A3CB90168D2}" sibTransId="{FA192C04-1CC6-9B43-86AE-4149DBE55022}"/>
    <dgm:cxn modelId="{ACE6AD7F-4D75-C847-A1D0-5CB51AFA5E0E}" type="presOf" srcId="{720B7C68-D281-7449-AFCD-B603D0754EAD}" destId="{DB9A718B-0203-7B49-A854-2F2B871256F7}" srcOrd="0" destOrd="0" presId="urn:microsoft.com/office/officeart/2005/8/layout/vList2"/>
    <dgm:cxn modelId="{4E779790-3A7F-4647-B6B0-97F79C95E080}" srcId="{FB6BFED9-D612-EC44-8DF1-61300D6577B5}" destId="{AD8CD9BD-C73D-534A-B89D-367D5F0ACDE6}" srcOrd="1" destOrd="0" parTransId="{D198DAF3-E1A5-B843-A90B-60FAC582896C}" sibTransId="{C2B75F96-4598-0C4F-A2C3-CFA09E5BEF6F}"/>
    <dgm:cxn modelId="{362FB1C0-6693-9548-A451-EB6A3DD6D9BD}" type="presOf" srcId="{FB6BFED9-D612-EC44-8DF1-61300D6577B5}" destId="{CA18BEF0-FF4C-0D46-81E2-4E3B7AEEFDCB}" srcOrd="0" destOrd="0" presId="urn:microsoft.com/office/officeart/2005/8/layout/vList2"/>
    <dgm:cxn modelId="{E9D35DCC-8D0F-5344-BBD7-60305D02AA38}" type="presOf" srcId="{AD8CD9BD-C73D-534A-B89D-367D5F0ACDE6}" destId="{382013A9-6FE3-1A4D-95F9-DDD160C51BC7}" srcOrd="0" destOrd="0" presId="urn:microsoft.com/office/officeart/2005/8/layout/vList2"/>
    <dgm:cxn modelId="{5EA37FD0-7183-D840-994F-542E8C486F04}" type="presOf" srcId="{8C84C224-EF09-4D4F-B3BC-8C0B33A2FB01}" destId="{F8B63703-BE64-6044-8CD0-AC080EA8C466}" srcOrd="0" destOrd="0" presId="urn:microsoft.com/office/officeart/2005/8/layout/vList2"/>
    <dgm:cxn modelId="{3E24CBD3-CAEE-F346-AA4C-9897E7C93002}" type="presOf" srcId="{8F969165-8BCB-FC45-B8D6-C66BEDF437C3}" destId="{51BCFF60-F13A-E640-AD20-4005A191554D}" srcOrd="0" destOrd="0" presId="urn:microsoft.com/office/officeart/2005/8/layout/vList2"/>
    <dgm:cxn modelId="{3F31ABD2-6B74-3D4E-B231-CF7848ACCF30}" type="presParOf" srcId="{CA18BEF0-FF4C-0D46-81E2-4E3B7AEEFDCB}" destId="{51BCFF60-F13A-E640-AD20-4005A191554D}" srcOrd="0" destOrd="0" presId="urn:microsoft.com/office/officeart/2005/8/layout/vList2"/>
    <dgm:cxn modelId="{F5E27226-87A1-E84B-8B62-6A0D30D2677B}" type="presParOf" srcId="{CA18BEF0-FF4C-0D46-81E2-4E3B7AEEFDCB}" destId="{FBCDCD1A-6745-8543-8C77-1D01D22A119D}" srcOrd="1" destOrd="0" presId="urn:microsoft.com/office/officeart/2005/8/layout/vList2"/>
    <dgm:cxn modelId="{52F9F5F1-8B82-B24B-B559-50147CEFFAB8}" type="presParOf" srcId="{CA18BEF0-FF4C-0D46-81E2-4E3B7AEEFDCB}" destId="{382013A9-6FE3-1A4D-95F9-DDD160C51BC7}" srcOrd="2" destOrd="0" presId="urn:microsoft.com/office/officeart/2005/8/layout/vList2"/>
    <dgm:cxn modelId="{C9DD0719-4BE8-8042-A28F-E5B2AB32053A}" type="presParOf" srcId="{CA18BEF0-FF4C-0D46-81E2-4E3B7AEEFDCB}" destId="{44A239D8-E307-5843-9F92-0EFE3EC19322}" srcOrd="3" destOrd="0" presId="urn:microsoft.com/office/officeart/2005/8/layout/vList2"/>
    <dgm:cxn modelId="{FA8C903B-ED3F-124C-B631-32787C2E2F20}" type="presParOf" srcId="{CA18BEF0-FF4C-0D46-81E2-4E3B7AEEFDCB}" destId="{DB9A718B-0203-7B49-A854-2F2B871256F7}" srcOrd="4" destOrd="0" presId="urn:microsoft.com/office/officeart/2005/8/layout/vList2"/>
    <dgm:cxn modelId="{304A7A1C-EB39-C448-BB10-AAE76B77CD9D}" type="presParOf" srcId="{CA18BEF0-FF4C-0D46-81E2-4E3B7AEEFDCB}" destId="{83ACC429-DF7B-6648-8DA7-DB8BECC99DCC}" srcOrd="5" destOrd="0" presId="urn:microsoft.com/office/officeart/2005/8/layout/vList2"/>
    <dgm:cxn modelId="{63F8D603-6452-084B-A39F-3E1B3A179D38}" type="presParOf" srcId="{CA18BEF0-FF4C-0D46-81E2-4E3B7AEEFDCB}" destId="{F8B63703-BE64-6044-8CD0-AC080EA8C466}"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73E0A-F91A-47B8-AB30-5F15C1611CD9}"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124F255D-B189-4CA1-9118-CF1034088911}">
      <dgm:prSet phldrT="[Text]" custT="1"/>
      <dgm:spPr/>
      <dgm:t>
        <a:bodyPr tIns="91440" anchor="t"/>
        <a:lstStyle/>
        <a:p>
          <a:pPr algn="ctr"/>
          <a:r>
            <a:rPr lang="en-US" sz="2800" b="0" dirty="0">
              <a:solidFill>
                <a:schemeClr val="bg1"/>
              </a:solidFill>
              <a:latin typeface="Calibri Light" panose="020F0302020204030204" pitchFamily="34" charset="0"/>
              <a:cs typeface="Calibri Light" panose="020F0302020204030204" pitchFamily="34" charset="0"/>
            </a:rPr>
            <a:t>Frequency of SUD care </a:t>
          </a:r>
          <a:endParaRPr lang="en-US" sz="2800" dirty="0">
            <a:solidFill>
              <a:schemeClr val="bg1"/>
            </a:solidFill>
          </a:endParaRPr>
        </a:p>
      </dgm:t>
    </dgm:pt>
    <dgm:pt modelId="{22EDA00D-A4E3-4B7E-95F6-586E56BC57D1}" type="parTrans" cxnId="{470716C4-8C2A-47FC-BF9E-471E3768DED9}">
      <dgm:prSet/>
      <dgm:spPr/>
      <dgm:t>
        <a:bodyPr/>
        <a:lstStyle/>
        <a:p>
          <a:endParaRPr lang="en-US"/>
        </a:p>
      </dgm:t>
    </dgm:pt>
    <dgm:pt modelId="{8F4E84F4-7A64-4946-AE20-9206DB3853EF}" type="sibTrans" cxnId="{470716C4-8C2A-47FC-BF9E-471E3768DED9}">
      <dgm:prSet/>
      <dgm:spPr/>
      <dgm:t>
        <a:bodyPr/>
        <a:lstStyle/>
        <a:p>
          <a:endParaRPr lang="en-US"/>
        </a:p>
      </dgm:t>
    </dgm:pt>
    <dgm:pt modelId="{CD86F278-2518-4C4B-A194-E4E9CBB6E284}">
      <dgm:prSet phldrT="[Text]" custT="1"/>
      <dgm:spPr>
        <a:solidFill>
          <a:schemeClr val="accent2"/>
        </a:solidFill>
        <a:ln>
          <a:noFill/>
        </a:ln>
      </dgm:spPr>
      <dgm:t>
        <a:bodyPr anchor="ctr"/>
        <a:lstStyle/>
        <a:p>
          <a:pPr algn="ctr"/>
          <a:endParaRPr lang="en-US" sz="1100" dirty="0"/>
        </a:p>
      </dgm:t>
    </dgm:pt>
    <dgm:pt modelId="{2FA200B9-2346-49BD-BEA3-BA8B557C57E8}" type="parTrans" cxnId="{12884D01-5E98-48CA-8ACB-00EB512308E8}">
      <dgm:prSet/>
      <dgm:spPr/>
      <dgm:t>
        <a:bodyPr/>
        <a:lstStyle/>
        <a:p>
          <a:endParaRPr lang="en-US"/>
        </a:p>
      </dgm:t>
    </dgm:pt>
    <dgm:pt modelId="{D9826FEE-7634-4865-AD89-7C0F272A822D}" type="sibTrans" cxnId="{12884D01-5E98-48CA-8ACB-00EB512308E8}">
      <dgm:prSet/>
      <dgm:spPr/>
      <dgm:t>
        <a:bodyPr/>
        <a:lstStyle/>
        <a:p>
          <a:endParaRPr lang="en-US"/>
        </a:p>
      </dgm:t>
    </dgm:pt>
    <dgm:pt modelId="{D6D5CB3A-0832-48FB-B326-6F3D273BAF46}">
      <dgm:prSet phldrT="[Text]" custT="1"/>
      <dgm:spPr/>
      <dgm:t>
        <a:bodyPr tIns="91440" anchor="t"/>
        <a:lstStyle/>
        <a:p>
          <a:pPr algn="ctr"/>
          <a:r>
            <a:rPr lang="en-US" sz="2800" b="0" dirty="0">
              <a:solidFill>
                <a:schemeClr val="bg1"/>
              </a:solidFill>
              <a:latin typeface="Calibri Light" panose="020F0302020204030204" pitchFamily="34" charset="0"/>
              <a:cs typeface="Calibri Light" panose="020F0302020204030204" pitchFamily="34" charset="0"/>
            </a:rPr>
            <a:t>Preparation for and comfort with aspects of SUD care</a:t>
          </a:r>
          <a:endParaRPr lang="en-US" sz="2800" dirty="0">
            <a:solidFill>
              <a:schemeClr val="bg1"/>
            </a:solidFill>
          </a:endParaRPr>
        </a:p>
      </dgm:t>
    </dgm:pt>
    <dgm:pt modelId="{56456748-26D9-47D6-8C37-2673E46DD202}" type="parTrans" cxnId="{15D250CB-68C8-4664-BA84-2A18E4EBB4A2}">
      <dgm:prSet/>
      <dgm:spPr/>
      <dgm:t>
        <a:bodyPr/>
        <a:lstStyle/>
        <a:p>
          <a:endParaRPr lang="en-US"/>
        </a:p>
      </dgm:t>
    </dgm:pt>
    <dgm:pt modelId="{17EEAEA9-6FDF-449D-BCBC-8C5B27C2804C}" type="sibTrans" cxnId="{15D250CB-68C8-4664-BA84-2A18E4EBB4A2}">
      <dgm:prSet/>
      <dgm:spPr/>
      <dgm:t>
        <a:bodyPr/>
        <a:lstStyle/>
        <a:p>
          <a:endParaRPr lang="en-US"/>
        </a:p>
      </dgm:t>
    </dgm:pt>
    <dgm:pt modelId="{35C5F7EE-1D20-4DBB-A57C-77A506CE196B}">
      <dgm:prSet phldrT="[Text]" custT="1"/>
      <dgm:spPr>
        <a:solidFill>
          <a:schemeClr val="accent3"/>
        </a:solidFill>
        <a:ln>
          <a:noFill/>
        </a:ln>
      </dgm:spPr>
      <dgm:t>
        <a:bodyPr anchor="ctr"/>
        <a:lstStyle/>
        <a:p>
          <a:pPr algn="ctr"/>
          <a:endParaRPr lang="en-US" sz="1100" dirty="0"/>
        </a:p>
      </dgm:t>
    </dgm:pt>
    <dgm:pt modelId="{59492228-72D1-43A6-B4B9-F962F8F27646}" type="parTrans" cxnId="{058A9569-5A1B-4002-838C-D57082CEA69A}">
      <dgm:prSet/>
      <dgm:spPr/>
      <dgm:t>
        <a:bodyPr/>
        <a:lstStyle/>
        <a:p>
          <a:endParaRPr lang="en-US"/>
        </a:p>
      </dgm:t>
    </dgm:pt>
    <dgm:pt modelId="{5CFD41B4-DF13-452D-859F-FAB7E67BA425}" type="sibTrans" cxnId="{058A9569-5A1B-4002-838C-D57082CEA69A}">
      <dgm:prSet/>
      <dgm:spPr/>
      <dgm:t>
        <a:bodyPr/>
        <a:lstStyle/>
        <a:p>
          <a:endParaRPr lang="en-US"/>
        </a:p>
      </dgm:t>
    </dgm:pt>
    <dgm:pt modelId="{9B92DD5A-174A-4B90-B5EA-356D7A471E3B}">
      <dgm:prSet phldrT="[Text]" custT="1"/>
      <dgm:spPr/>
      <dgm:t>
        <a:bodyPr tIns="91440" anchor="t"/>
        <a:lstStyle/>
        <a:p>
          <a:pPr algn="ctr"/>
          <a:r>
            <a:rPr lang="en-US" sz="2800" b="0" dirty="0">
              <a:solidFill>
                <a:schemeClr val="bg1"/>
              </a:solidFill>
              <a:latin typeface="Calibri Light" panose="020F0302020204030204" pitchFamily="34" charset="0"/>
              <a:cs typeface="Calibri Light" panose="020F0302020204030204" pitchFamily="34" charset="0"/>
            </a:rPr>
            <a:t>Attitudes towards patients with SUD</a:t>
          </a:r>
          <a:endParaRPr lang="en-US" sz="2800" dirty="0">
            <a:solidFill>
              <a:schemeClr val="bg1"/>
            </a:solidFill>
          </a:endParaRPr>
        </a:p>
      </dgm:t>
    </dgm:pt>
    <dgm:pt modelId="{BFB99425-A607-48F2-AABD-6872E90A6C1A}" type="parTrans" cxnId="{55919606-DB1B-45A4-BE45-3D8C0EE25689}">
      <dgm:prSet/>
      <dgm:spPr/>
      <dgm:t>
        <a:bodyPr/>
        <a:lstStyle/>
        <a:p>
          <a:endParaRPr lang="en-US"/>
        </a:p>
      </dgm:t>
    </dgm:pt>
    <dgm:pt modelId="{2073CF52-ED1D-4BA2-9BF4-6AE1FC67D9E2}" type="sibTrans" cxnId="{55919606-DB1B-45A4-BE45-3D8C0EE25689}">
      <dgm:prSet/>
      <dgm:spPr/>
      <dgm:t>
        <a:bodyPr/>
        <a:lstStyle/>
        <a:p>
          <a:endParaRPr lang="en-US"/>
        </a:p>
      </dgm:t>
    </dgm:pt>
    <dgm:pt modelId="{0805E5EE-D41B-4394-A1B0-6218DCFD28AF}">
      <dgm:prSet phldrT="[Text]" custT="1"/>
      <dgm:spPr/>
      <dgm:t>
        <a:bodyPr tIns="91440" anchor="t"/>
        <a:lstStyle/>
        <a:p>
          <a:pPr algn="ctr"/>
          <a:r>
            <a:rPr lang="en-US" sz="2800" b="0" dirty="0">
              <a:solidFill>
                <a:schemeClr val="bg1"/>
              </a:solidFill>
              <a:latin typeface="Calibri Light" panose="020F0302020204030204" pitchFamily="34" charset="0"/>
              <a:cs typeface="Calibri Light" panose="020F0302020204030204" pitchFamily="34" charset="0"/>
            </a:rPr>
            <a:t>Barriers to providing care to PWUD</a:t>
          </a:r>
          <a:endParaRPr lang="en-US" sz="2800" dirty="0">
            <a:solidFill>
              <a:schemeClr val="bg1"/>
            </a:solidFill>
          </a:endParaRPr>
        </a:p>
      </dgm:t>
    </dgm:pt>
    <dgm:pt modelId="{200AC628-8B37-4261-82AB-222710533D6A}" type="parTrans" cxnId="{D357FD7A-33A8-42BB-BF7E-17DBA872619C}">
      <dgm:prSet/>
      <dgm:spPr/>
      <dgm:t>
        <a:bodyPr/>
        <a:lstStyle/>
        <a:p>
          <a:endParaRPr lang="en-US"/>
        </a:p>
      </dgm:t>
    </dgm:pt>
    <dgm:pt modelId="{F604C934-55DF-4A72-BAF6-737DAF952D50}" type="sibTrans" cxnId="{D357FD7A-33A8-42BB-BF7E-17DBA872619C}">
      <dgm:prSet/>
      <dgm:spPr/>
      <dgm:t>
        <a:bodyPr/>
        <a:lstStyle/>
        <a:p>
          <a:endParaRPr lang="en-US"/>
        </a:p>
      </dgm:t>
    </dgm:pt>
    <dgm:pt modelId="{940FEE41-471D-452A-A831-0D09EA3AA7D1}">
      <dgm:prSet phldrT="[Text]" custT="1"/>
      <dgm:spPr>
        <a:solidFill>
          <a:schemeClr val="accent4"/>
        </a:solidFill>
        <a:ln>
          <a:noFill/>
        </a:ln>
      </dgm:spPr>
      <dgm:t>
        <a:bodyPr anchor="ctr"/>
        <a:lstStyle/>
        <a:p>
          <a:pPr algn="ctr"/>
          <a:endParaRPr lang="en-US" sz="1100" dirty="0"/>
        </a:p>
      </dgm:t>
    </dgm:pt>
    <dgm:pt modelId="{20FD9345-DE4C-4A87-BD8E-C07B312BC0BF}" type="sibTrans" cxnId="{FAA4C980-8C99-4723-80FB-8E15974154F9}">
      <dgm:prSet/>
      <dgm:spPr/>
      <dgm:t>
        <a:bodyPr/>
        <a:lstStyle/>
        <a:p>
          <a:endParaRPr lang="en-US"/>
        </a:p>
      </dgm:t>
    </dgm:pt>
    <dgm:pt modelId="{28BCF96D-96EB-4ABB-9EA8-1DBE35334730}" type="parTrans" cxnId="{FAA4C980-8C99-4723-80FB-8E15974154F9}">
      <dgm:prSet/>
      <dgm:spPr/>
      <dgm:t>
        <a:bodyPr/>
        <a:lstStyle/>
        <a:p>
          <a:endParaRPr lang="en-US"/>
        </a:p>
      </dgm:t>
    </dgm:pt>
    <dgm:pt modelId="{D46E70E2-9A17-42D6-B1D4-60993C1BAF30}">
      <dgm:prSet phldrT="[Text]" custT="1"/>
      <dgm:spPr>
        <a:ln>
          <a:noFill/>
        </a:ln>
      </dgm:spPr>
      <dgm:t>
        <a:bodyPr lIns="0" tIns="0" rIns="0" bIns="0" anchor="ctr"/>
        <a:lstStyle/>
        <a:p>
          <a:pPr algn="ctr"/>
          <a:endParaRPr lang="en-US" sz="1100" dirty="0"/>
        </a:p>
      </dgm:t>
    </dgm:pt>
    <dgm:pt modelId="{C4C1CC8D-9C71-4C5C-83F4-B05A5F367105}" type="sibTrans" cxnId="{3EBAFB50-7ABE-4566-931B-58895458A9AE}">
      <dgm:prSet/>
      <dgm:spPr/>
      <dgm:t>
        <a:bodyPr/>
        <a:lstStyle/>
        <a:p>
          <a:endParaRPr lang="en-US"/>
        </a:p>
      </dgm:t>
    </dgm:pt>
    <dgm:pt modelId="{220F37B7-D329-4F31-A14A-DDBA4B8B6041}" type="parTrans" cxnId="{3EBAFB50-7ABE-4566-931B-58895458A9AE}">
      <dgm:prSet/>
      <dgm:spPr/>
      <dgm:t>
        <a:bodyPr/>
        <a:lstStyle/>
        <a:p>
          <a:endParaRPr lang="en-US"/>
        </a:p>
      </dgm:t>
    </dgm:pt>
    <dgm:pt modelId="{914D4FEC-C7FC-4141-A92F-63E8F33CD289}" type="pres">
      <dgm:prSet presAssocID="{3C473E0A-F91A-47B8-AB30-5F15C1611CD9}" presName="Name0" presStyleCnt="0">
        <dgm:presLayoutVars>
          <dgm:dir/>
          <dgm:animLvl val="lvl"/>
          <dgm:resizeHandles val="exact"/>
        </dgm:presLayoutVars>
      </dgm:prSet>
      <dgm:spPr/>
    </dgm:pt>
    <dgm:pt modelId="{012A5059-14C9-448C-A1C2-AC8BBD20DF7F}" type="pres">
      <dgm:prSet presAssocID="{D46E70E2-9A17-42D6-B1D4-60993C1BAF30}" presName="compositeNode" presStyleCnt="0">
        <dgm:presLayoutVars>
          <dgm:bulletEnabled val="1"/>
        </dgm:presLayoutVars>
      </dgm:prSet>
      <dgm:spPr/>
    </dgm:pt>
    <dgm:pt modelId="{964DC014-46E3-4B9C-BC60-589621F11D4B}" type="pres">
      <dgm:prSet presAssocID="{D46E70E2-9A17-42D6-B1D4-60993C1BAF30}" presName="bgRect" presStyleLbl="node1" presStyleIdx="0" presStyleCnt="4" custLinFactNeighborY="-6617"/>
      <dgm:spPr>
        <a:prstGeom prst="flowChartDocument">
          <a:avLst/>
        </a:prstGeom>
      </dgm:spPr>
    </dgm:pt>
    <dgm:pt modelId="{E665E08C-9236-48EB-BE3A-6A19F0294D57}" type="pres">
      <dgm:prSet presAssocID="{D46E70E2-9A17-42D6-B1D4-60993C1BAF30}" presName="parentNode" presStyleLbl="node1" presStyleIdx="0" presStyleCnt="4">
        <dgm:presLayoutVars>
          <dgm:chMax val="0"/>
          <dgm:bulletEnabled val="1"/>
        </dgm:presLayoutVars>
      </dgm:prSet>
      <dgm:spPr/>
    </dgm:pt>
    <dgm:pt modelId="{797184CF-002E-41FE-9820-783F314AD708}" type="pres">
      <dgm:prSet presAssocID="{D46E70E2-9A17-42D6-B1D4-60993C1BAF30}" presName="childNode" presStyleLbl="node1" presStyleIdx="0" presStyleCnt="4">
        <dgm:presLayoutVars>
          <dgm:bulletEnabled val="1"/>
        </dgm:presLayoutVars>
      </dgm:prSet>
      <dgm:spPr/>
    </dgm:pt>
    <dgm:pt modelId="{B1E74A97-2834-49EC-9F49-12F9CC3BC52A}" type="pres">
      <dgm:prSet presAssocID="{C4C1CC8D-9C71-4C5C-83F4-B05A5F367105}" presName="hSp" presStyleCnt="0"/>
      <dgm:spPr/>
    </dgm:pt>
    <dgm:pt modelId="{7B00AB99-9260-4B1F-9870-F0B1BB95B6E4}" type="pres">
      <dgm:prSet presAssocID="{C4C1CC8D-9C71-4C5C-83F4-B05A5F367105}" presName="vProcSp" presStyleCnt="0"/>
      <dgm:spPr/>
    </dgm:pt>
    <dgm:pt modelId="{75001119-D0B0-41EF-9FE3-D88134BF1BF9}" type="pres">
      <dgm:prSet presAssocID="{C4C1CC8D-9C71-4C5C-83F4-B05A5F367105}" presName="vSp1" presStyleCnt="0"/>
      <dgm:spPr/>
    </dgm:pt>
    <dgm:pt modelId="{8AB2D9C9-A047-49D5-BD25-54B03518804E}" type="pres">
      <dgm:prSet presAssocID="{C4C1CC8D-9C71-4C5C-83F4-B05A5F367105}" presName="simulatedConn" presStyleLbl="solidFgAcc1" presStyleIdx="0" presStyleCnt="3" custLinFactY="92240" custLinFactNeighborY="100000"/>
      <dgm:spPr>
        <a:ln>
          <a:noFill/>
        </a:ln>
      </dgm:spPr>
    </dgm:pt>
    <dgm:pt modelId="{0692ADC8-7FCA-4B80-AF68-79D47FF0085F}" type="pres">
      <dgm:prSet presAssocID="{C4C1CC8D-9C71-4C5C-83F4-B05A5F367105}" presName="vSp2" presStyleCnt="0"/>
      <dgm:spPr/>
    </dgm:pt>
    <dgm:pt modelId="{218DEDAB-7C00-40E7-9FA1-7EA52910E298}" type="pres">
      <dgm:prSet presAssocID="{C4C1CC8D-9C71-4C5C-83F4-B05A5F367105}" presName="sibTrans" presStyleCnt="0"/>
      <dgm:spPr/>
    </dgm:pt>
    <dgm:pt modelId="{736317B7-0F35-40BB-963E-430FB5D7290D}" type="pres">
      <dgm:prSet presAssocID="{CD86F278-2518-4C4B-A194-E4E9CBB6E284}" presName="compositeNode" presStyleCnt="0">
        <dgm:presLayoutVars>
          <dgm:bulletEnabled val="1"/>
        </dgm:presLayoutVars>
      </dgm:prSet>
      <dgm:spPr/>
    </dgm:pt>
    <dgm:pt modelId="{DCD10EB3-C8F0-4BEF-B3CE-DF50D0C7E295}" type="pres">
      <dgm:prSet presAssocID="{CD86F278-2518-4C4B-A194-E4E9CBB6E284}" presName="bgRect" presStyleLbl="node1" presStyleIdx="1" presStyleCnt="4" custLinFactNeighborY="-6617"/>
      <dgm:spPr>
        <a:prstGeom prst="flowChartDocument">
          <a:avLst/>
        </a:prstGeom>
      </dgm:spPr>
    </dgm:pt>
    <dgm:pt modelId="{CB48F8F3-D00D-453D-A247-F221DEE1FAF9}" type="pres">
      <dgm:prSet presAssocID="{CD86F278-2518-4C4B-A194-E4E9CBB6E284}" presName="parentNode" presStyleLbl="node1" presStyleIdx="1" presStyleCnt="4">
        <dgm:presLayoutVars>
          <dgm:chMax val="0"/>
          <dgm:bulletEnabled val="1"/>
        </dgm:presLayoutVars>
      </dgm:prSet>
      <dgm:spPr/>
    </dgm:pt>
    <dgm:pt modelId="{32C201C1-11EA-4CEF-9E13-669D29E97C65}" type="pres">
      <dgm:prSet presAssocID="{CD86F278-2518-4C4B-A194-E4E9CBB6E284}" presName="childNode" presStyleLbl="node1" presStyleIdx="1" presStyleCnt="4">
        <dgm:presLayoutVars>
          <dgm:bulletEnabled val="1"/>
        </dgm:presLayoutVars>
      </dgm:prSet>
      <dgm:spPr/>
    </dgm:pt>
    <dgm:pt modelId="{BEE867E9-2898-4A9B-8021-E062AC090279}" type="pres">
      <dgm:prSet presAssocID="{D9826FEE-7634-4865-AD89-7C0F272A822D}" presName="hSp" presStyleCnt="0"/>
      <dgm:spPr/>
    </dgm:pt>
    <dgm:pt modelId="{A52B328D-0E26-40FA-85D1-F306F0EB1771}" type="pres">
      <dgm:prSet presAssocID="{D9826FEE-7634-4865-AD89-7C0F272A822D}" presName="vProcSp" presStyleCnt="0"/>
      <dgm:spPr/>
    </dgm:pt>
    <dgm:pt modelId="{4FEB9707-A915-498F-AD2D-CD5B706C0180}" type="pres">
      <dgm:prSet presAssocID="{D9826FEE-7634-4865-AD89-7C0F272A822D}" presName="vSp1" presStyleCnt="0"/>
      <dgm:spPr/>
    </dgm:pt>
    <dgm:pt modelId="{6690A3C9-4B1F-4501-9362-7F0ECB88377C}" type="pres">
      <dgm:prSet presAssocID="{D9826FEE-7634-4865-AD89-7C0F272A822D}" presName="simulatedConn" presStyleLbl="solidFgAcc1" presStyleIdx="1" presStyleCnt="3" custLinFactY="100000" custLinFactNeighborX="-88055" custLinFactNeighborY="186772"/>
      <dgm:spPr>
        <a:ln>
          <a:noFill/>
        </a:ln>
      </dgm:spPr>
    </dgm:pt>
    <dgm:pt modelId="{2482060C-9FA1-4E12-AFA8-40610751E067}" type="pres">
      <dgm:prSet presAssocID="{D9826FEE-7634-4865-AD89-7C0F272A822D}" presName="vSp2" presStyleCnt="0"/>
      <dgm:spPr/>
    </dgm:pt>
    <dgm:pt modelId="{3AC591BE-9339-494B-8A19-22C6A1E1BA4D}" type="pres">
      <dgm:prSet presAssocID="{D9826FEE-7634-4865-AD89-7C0F272A822D}" presName="sibTrans" presStyleCnt="0"/>
      <dgm:spPr/>
    </dgm:pt>
    <dgm:pt modelId="{71C408D7-6BE4-469A-93F6-A847611DB151}" type="pres">
      <dgm:prSet presAssocID="{35C5F7EE-1D20-4DBB-A57C-77A506CE196B}" presName="compositeNode" presStyleCnt="0">
        <dgm:presLayoutVars>
          <dgm:bulletEnabled val="1"/>
        </dgm:presLayoutVars>
      </dgm:prSet>
      <dgm:spPr/>
    </dgm:pt>
    <dgm:pt modelId="{83C0C620-F414-4C9C-9C1D-B989BFB009A8}" type="pres">
      <dgm:prSet presAssocID="{35C5F7EE-1D20-4DBB-A57C-77A506CE196B}" presName="bgRect" presStyleLbl="node1" presStyleIdx="2" presStyleCnt="4" custLinFactNeighborY="-6617"/>
      <dgm:spPr>
        <a:prstGeom prst="flowChartDocument">
          <a:avLst/>
        </a:prstGeom>
      </dgm:spPr>
    </dgm:pt>
    <dgm:pt modelId="{BDB1FF1D-507C-4B3B-9D8E-7EF71FAFE90D}" type="pres">
      <dgm:prSet presAssocID="{35C5F7EE-1D20-4DBB-A57C-77A506CE196B}" presName="parentNode" presStyleLbl="node1" presStyleIdx="2" presStyleCnt="4">
        <dgm:presLayoutVars>
          <dgm:chMax val="0"/>
          <dgm:bulletEnabled val="1"/>
        </dgm:presLayoutVars>
      </dgm:prSet>
      <dgm:spPr/>
    </dgm:pt>
    <dgm:pt modelId="{98AAB477-0A7F-4DB8-B84C-0D5FB3D53194}" type="pres">
      <dgm:prSet presAssocID="{35C5F7EE-1D20-4DBB-A57C-77A506CE196B}" presName="childNode" presStyleLbl="node1" presStyleIdx="2" presStyleCnt="4">
        <dgm:presLayoutVars>
          <dgm:bulletEnabled val="1"/>
        </dgm:presLayoutVars>
      </dgm:prSet>
      <dgm:spPr/>
    </dgm:pt>
    <dgm:pt modelId="{74122A62-5C07-4B5E-BDA8-D28C928209CD}" type="pres">
      <dgm:prSet presAssocID="{5CFD41B4-DF13-452D-859F-FAB7E67BA425}" presName="hSp" presStyleCnt="0"/>
      <dgm:spPr/>
    </dgm:pt>
    <dgm:pt modelId="{1F028D97-9653-46C5-867D-D31B08433BF9}" type="pres">
      <dgm:prSet presAssocID="{5CFD41B4-DF13-452D-859F-FAB7E67BA425}" presName="vProcSp" presStyleCnt="0"/>
      <dgm:spPr/>
    </dgm:pt>
    <dgm:pt modelId="{C2FD541F-2211-4B6C-98BF-7AFE19FAD2D9}" type="pres">
      <dgm:prSet presAssocID="{5CFD41B4-DF13-452D-859F-FAB7E67BA425}" presName="vSp1" presStyleCnt="0"/>
      <dgm:spPr/>
    </dgm:pt>
    <dgm:pt modelId="{E058AE73-67CE-432B-8BD7-8991FBC39A4C}" type="pres">
      <dgm:prSet presAssocID="{5CFD41B4-DF13-452D-859F-FAB7E67BA425}" presName="simulatedConn" presStyleLbl="solidFgAcc1" presStyleIdx="2" presStyleCnt="3" custLinFactY="92240" custLinFactNeighborY="100000"/>
      <dgm:spPr>
        <a:ln>
          <a:noFill/>
        </a:ln>
      </dgm:spPr>
    </dgm:pt>
    <dgm:pt modelId="{E928B596-8CAE-414D-B53A-DB23E1D76537}" type="pres">
      <dgm:prSet presAssocID="{5CFD41B4-DF13-452D-859F-FAB7E67BA425}" presName="vSp2" presStyleCnt="0"/>
      <dgm:spPr/>
    </dgm:pt>
    <dgm:pt modelId="{6CC5C386-42BF-4DCA-9C33-9C6352301856}" type="pres">
      <dgm:prSet presAssocID="{5CFD41B4-DF13-452D-859F-FAB7E67BA425}" presName="sibTrans" presStyleCnt="0"/>
      <dgm:spPr/>
    </dgm:pt>
    <dgm:pt modelId="{83A03094-E32F-42BF-9543-512C6AA6B47A}" type="pres">
      <dgm:prSet presAssocID="{940FEE41-471D-452A-A831-0D09EA3AA7D1}" presName="compositeNode" presStyleCnt="0">
        <dgm:presLayoutVars>
          <dgm:bulletEnabled val="1"/>
        </dgm:presLayoutVars>
      </dgm:prSet>
      <dgm:spPr/>
    </dgm:pt>
    <dgm:pt modelId="{37F2F180-8577-4EE9-9C48-ADBA1193A4E3}" type="pres">
      <dgm:prSet presAssocID="{940FEE41-471D-452A-A831-0D09EA3AA7D1}" presName="bgRect" presStyleLbl="node1" presStyleIdx="3" presStyleCnt="4" custLinFactNeighborY="-6617"/>
      <dgm:spPr>
        <a:prstGeom prst="flowChartDocument">
          <a:avLst/>
        </a:prstGeom>
      </dgm:spPr>
    </dgm:pt>
    <dgm:pt modelId="{5A2BD692-3D7D-4462-ADEE-1E27E5E51656}" type="pres">
      <dgm:prSet presAssocID="{940FEE41-471D-452A-A831-0D09EA3AA7D1}" presName="parentNode" presStyleLbl="node1" presStyleIdx="3" presStyleCnt="4">
        <dgm:presLayoutVars>
          <dgm:chMax val="0"/>
          <dgm:bulletEnabled val="1"/>
        </dgm:presLayoutVars>
      </dgm:prSet>
      <dgm:spPr/>
    </dgm:pt>
    <dgm:pt modelId="{8BC90137-9B5D-4521-BCC0-069E66DD5E61}" type="pres">
      <dgm:prSet presAssocID="{940FEE41-471D-452A-A831-0D09EA3AA7D1}" presName="childNode" presStyleLbl="node1" presStyleIdx="3" presStyleCnt="4">
        <dgm:presLayoutVars>
          <dgm:bulletEnabled val="1"/>
        </dgm:presLayoutVars>
      </dgm:prSet>
      <dgm:spPr/>
    </dgm:pt>
  </dgm:ptLst>
  <dgm:cxnLst>
    <dgm:cxn modelId="{12884D01-5E98-48CA-8ACB-00EB512308E8}" srcId="{3C473E0A-F91A-47B8-AB30-5F15C1611CD9}" destId="{CD86F278-2518-4C4B-A194-E4E9CBB6E284}" srcOrd="1" destOrd="0" parTransId="{2FA200B9-2346-49BD-BEA3-BA8B557C57E8}" sibTransId="{D9826FEE-7634-4865-AD89-7C0F272A822D}"/>
    <dgm:cxn modelId="{55919606-DB1B-45A4-BE45-3D8C0EE25689}" srcId="{35C5F7EE-1D20-4DBB-A57C-77A506CE196B}" destId="{9B92DD5A-174A-4B90-B5EA-356D7A471E3B}" srcOrd="0" destOrd="0" parTransId="{BFB99425-A607-48F2-AABD-6872E90A6C1A}" sibTransId="{2073CF52-ED1D-4BA2-9BF4-6AE1FC67D9E2}"/>
    <dgm:cxn modelId="{45BB2420-05C7-4DAD-950B-0323E0863E23}" type="presOf" srcId="{CD86F278-2518-4C4B-A194-E4E9CBB6E284}" destId="{DCD10EB3-C8F0-4BEF-B3CE-DF50D0C7E295}" srcOrd="0" destOrd="0" presId="urn:microsoft.com/office/officeart/2005/8/layout/hProcess7"/>
    <dgm:cxn modelId="{A7661122-475C-417F-8478-A57EDD7F3681}" type="presOf" srcId="{9B92DD5A-174A-4B90-B5EA-356D7A471E3B}" destId="{98AAB477-0A7F-4DB8-B84C-0D5FB3D53194}" srcOrd="0" destOrd="0" presId="urn:microsoft.com/office/officeart/2005/8/layout/hProcess7"/>
    <dgm:cxn modelId="{DE265A2D-C29B-46C6-A7B6-61B8758F9DAD}" type="presOf" srcId="{940FEE41-471D-452A-A831-0D09EA3AA7D1}" destId="{5A2BD692-3D7D-4462-ADEE-1E27E5E51656}" srcOrd="1" destOrd="0" presId="urn:microsoft.com/office/officeart/2005/8/layout/hProcess7"/>
    <dgm:cxn modelId="{A6D0BB2F-BF59-4FE9-8ED4-127877823B83}" type="presOf" srcId="{940FEE41-471D-452A-A831-0D09EA3AA7D1}" destId="{37F2F180-8577-4EE9-9C48-ADBA1193A4E3}" srcOrd="0" destOrd="0" presId="urn:microsoft.com/office/officeart/2005/8/layout/hProcess7"/>
    <dgm:cxn modelId="{3EBAFB50-7ABE-4566-931B-58895458A9AE}" srcId="{3C473E0A-F91A-47B8-AB30-5F15C1611CD9}" destId="{D46E70E2-9A17-42D6-B1D4-60993C1BAF30}" srcOrd="0" destOrd="0" parTransId="{220F37B7-D329-4F31-A14A-DDBA4B8B6041}" sibTransId="{C4C1CC8D-9C71-4C5C-83F4-B05A5F367105}"/>
    <dgm:cxn modelId="{A2333153-410D-4BF0-8938-E69830585780}" type="presOf" srcId="{CD86F278-2518-4C4B-A194-E4E9CBB6E284}" destId="{CB48F8F3-D00D-453D-A247-F221DEE1FAF9}" srcOrd="1" destOrd="0" presId="urn:microsoft.com/office/officeart/2005/8/layout/hProcess7"/>
    <dgm:cxn modelId="{4C3B875B-F7E0-40BE-AAAF-D7E6289F4E14}" type="presOf" srcId="{0805E5EE-D41B-4394-A1B0-6218DCFD28AF}" destId="{8BC90137-9B5D-4521-BCC0-069E66DD5E61}" srcOrd="0" destOrd="0" presId="urn:microsoft.com/office/officeart/2005/8/layout/hProcess7"/>
    <dgm:cxn modelId="{8FA6EC5E-BA00-44B2-AF6B-C3D5EFAFAAE4}" type="presOf" srcId="{35C5F7EE-1D20-4DBB-A57C-77A506CE196B}" destId="{BDB1FF1D-507C-4B3B-9D8E-7EF71FAFE90D}" srcOrd="1" destOrd="0" presId="urn:microsoft.com/office/officeart/2005/8/layout/hProcess7"/>
    <dgm:cxn modelId="{058A9569-5A1B-4002-838C-D57082CEA69A}" srcId="{3C473E0A-F91A-47B8-AB30-5F15C1611CD9}" destId="{35C5F7EE-1D20-4DBB-A57C-77A506CE196B}" srcOrd="2" destOrd="0" parTransId="{59492228-72D1-43A6-B4B9-F962F8F27646}" sibTransId="{5CFD41B4-DF13-452D-859F-FAB7E67BA425}"/>
    <dgm:cxn modelId="{D357FD7A-33A8-42BB-BF7E-17DBA872619C}" srcId="{940FEE41-471D-452A-A831-0D09EA3AA7D1}" destId="{0805E5EE-D41B-4394-A1B0-6218DCFD28AF}" srcOrd="0" destOrd="0" parTransId="{200AC628-8B37-4261-82AB-222710533D6A}" sibTransId="{F604C934-55DF-4A72-BAF6-737DAF952D50}"/>
    <dgm:cxn modelId="{FAA4C980-8C99-4723-80FB-8E15974154F9}" srcId="{3C473E0A-F91A-47B8-AB30-5F15C1611CD9}" destId="{940FEE41-471D-452A-A831-0D09EA3AA7D1}" srcOrd="3" destOrd="0" parTransId="{28BCF96D-96EB-4ABB-9EA8-1DBE35334730}" sibTransId="{20FD9345-DE4C-4A87-BD8E-C07B312BC0BF}"/>
    <dgm:cxn modelId="{0297A79A-F91C-4CED-99C6-E31D094566CB}" type="presOf" srcId="{D6D5CB3A-0832-48FB-B326-6F3D273BAF46}" destId="{32C201C1-11EA-4CEF-9E13-669D29E97C65}" srcOrd="0" destOrd="0" presId="urn:microsoft.com/office/officeart/2005/8/layout/hProcess7"/>
    <dgm:cxn modelId="{06559BA8-A0F1-40A2-8442-10B20EE4B55B}" type="presOf" srcId="{35C5F7EE-1D20-4DBB-A57C-77A506CE196B}" destId="{83C0C620-F414-4C9C-9C1D-B989BFB009A8}" srcOrd="0" destOrd="0" presId="urn:microsoft.com/office/officeart/2005/8/layout/hProcess7"/>
    <dgm:cxn modelId="{470716C4-8C2A-47FC-BF9E-471E3768DED9}" srcId="{D46E70E2-9A17-42D6-B1D4-60993C1BAF30}" destId="{124F255D-B189-4CA1-9118-CF1034088911}" srcOrd="0" destOrd="0" parTransId="{22EDA00D-A4E3-4B7E-95F6-586E56BC57D1}" sibTransId="{8F4E84F4-7A64-4946-AE20-9206DB3853EF}"/>
    <dgm:cxn modelId="{15D250CB-68C8-4664-BA84-2A18E4EBB4A2}" srcId="{CD86F278-2518-4C4B-A194-E4E9CBB6E284}" destId="{D6D5CB3A-0832-48FB-B326-6F3D273BAF46}" srcOrd="0" destOrd="0" parTransId="{56456748-26D9-47D6-8C37-2673E46DD202}" sibTransId="{17EEAEA9-6FDF-449D-BCBC-8C5B27C2804C}"/>
    <dgm:cxn modelId="{20F628DA-3091-4DD8-8CD5-5374E8619D01}" type="presOf" srcId="{124F255D-B189-4CA1-9118-CF1034088911}" destId="{797184CF-002E-41FE-9820-783F314AD708}" srcOrd="0" destOrd="0" presId="urn:microsoft.com/office/officeart/2005/8/layout/hProcess7"/>
    <dgm:cxn modelId="{98711EEA-9FC2-4E8D-8371-3273A46FBC2C}" type="presOf" srcId="{3C473E0A-F91A-47B8-AB30-5F15C1611CD9}" destId="{914D4FEC-C7FC-4141-A92F-63E8F33CD289}" srcOrd="0" destOrd="0" presId="urn:microsoft.com/office/officeart/2005/8/layout/hProcess7"/>
    <dgm:cxn modelId="{434048EB-3511-41BE-9FA9-00D5186ED0BA}" type="presOf" srcId="{D46E70E2-9A17-42D6-B1D4-60993C1BAF30}" destId="{964DC014-46E3-4B9C-BC60-589621F11D4B}" srcOrd="0" destOrd="0" presId="urn:microsoft.com/office/officeart/2005/8/layout/hProcess7"/>
    <dgm:cxn modelId="{93F1B0F5-3B6C-4698-BA64-DAD18EBABB08}" type="presOf" srcId="{D46E70E2-9A17-42D6-B1D4-60993C1BAF30}" destId="{E665E08C-9236-48EB-BE3A-6A19F0294D57}" srcOrd="1" destOrd="0" presId="urn:microsoft.com/office/officeart/2005/8/layout/hProcess7"/>
    <dgm:cxn modelId="{A3F46072-8A0E-4148-B7C2-23500C6A4029}" type="presParOf" srcId="{914D4FEC-C7FC-4141-A92F-63E8F33CD289}" destId="{012A5059-14C9-448C-A1C2-AC8BBD20DF7F}" srcOrd="0" destOrd="0" presId="urn:microsoft.com/office/officeart/2005/8/layout/hProcess7"/>
    <dgm:cxn modelId="{5A9F6072-2796-4869-8A19-138C5B755DED}" type="presParOf" srcId="{012A5059-14C9-448C-A1C2-AC8BBD20DF7F}" destId="{964DC014-46E3-4B9C-BC60-589621F11D4B}" srcOrd="0" destOrd="0" presId="urn:microsoft.com/office/officeart/2005/8/layout/hProcess7"/>
    <dgm:cxn modelId="{C97B1408-0DA9-461A-9511-B0E26A157A1F}" type="presParOf" srcId="{012A5059-14C9-448C-A1C2-AC8BBD20DF7F}" destId="{E665E08C-9236-48EB-BE3A-6A19F0294D57}" srcOrd="1" destOrd="0" presId="urn:microsoft.com/office/officeart/2005/8/layout/hProcess7"/>
    <dgm:cxn modelId="{509709B5-8714-4640-BD62-75E09369A48A}" type="presParOf" srcId="{012A5059-14C9-448C-A1C2-AC8BBD20DF7F}" destId="{797184CF-002E-41FE-9820-783F314AD708}" srcOrd="2" destOrd="0" presId="urn:microsoft.com/office/officeart/2005/8/layout/hProcess7"/>
    <dgm:cxn modelId="{323A5F98-7781-4682-A026-35496B9F0778}" type="presParOf" srcId="{914D4FEC-C7FC-4141-A92F-63E8F33CD289}" destId="{B1E74A97-2834-49EC-9F49-12F9CC3BC52A}" srcOrd="1" destOrd="0" presId="urn:microsoft.com/office/officeart/2005/8/layout/hProcess7"/>
    <dgm:cxn modelId="{145C2CF8-6C50-48B1-A392-2976E3A39D14}" type="presParOf" srcId="{914D4FEC-C7FC-4141-A92F-63E8F33CD289}" destId="{7B00AB99-9260-4B1F-9870-F0B1BB95B6E4}" srcOrd="2" destOrd="0" presId="urn:microsoft.com/office/officeart/2005/8/layout/hProcess7"/>
    <dgm:cxn modelId="{A51B249D-8E78-42AA-A462-1CAE27802538}" type="presParOf" srcId="{7B00AB99-9260-4B1F-9870-F0B1BB95B6E4}" destId="{75001119-D0B0-41EF-9FE3-D88134BF1BF9}" srcOrd="0" destOrd="0" presId="urn:microsoft.com/office/officeart/2005/8/layout/hProcess7"/>
    <dgm:cxn modelId="{C6B9C40F-76F4-4824-B20E-442BF2DC968B}" type="presParOf" srcId="{7B00AB99-9260-4B1F-9870-F0B1BB95B6E4}" destId="{8AB2D9C9-A047-49D5-BD25-54B03518804E}" srcOrd="1" destOrd="0" presId="urn:microsoft.com/office/officeart/2005/8/layout/hProcess7"/>
    <dgm:cxn modelId="{EB4F9561-48C9-4128-9490-6C2D373E0933}" type="presParOf" srcId="{7B00AB99-9260-4B1F-9870-F0B1BB95B6E4}" destId="{0692ADC8-7FCA-4B80-AF68-79D47FF0085F}" srcOrd="2" destOrd="0" presId="urn:microsoft.com/office/officeart/2005/8/layout/hProcess7"/>
    <dgm:cxn modelId="{ABC3A80B-6EAC-44CA-AA6C-7DB9ADE54061}" type="presParOf" srcId="{914D4FEC-C7FC-4141-A92F-63E8F33CD289}" destId="{218DEDAB-7C00-40E7-9FA1-7EA52910E298}" srcOrd="3" destOrd="0" presId="urn:microsoft.com/office/officeart/2005/8/layout/hProcess7"/>
    <dgm:cxn modelId="{6DFF4C43-8D3D-42F8-90AF-E1B6B1F34282}" type="presParOf" srcId="{914D4FEC-C7FC-4141-A92F-63E8F33CD289}" destId="{736317B7-0F35-40BB-963E-430FB5D7290D}" srcOrd="4" destOrd="0" presId="urn:microsoft.com/office/officeart/2005/8/layout/hProcess7"/>
    <dgm:cxn modelId="{B3F0A54F-6DDE-47FD-8520-67D592BD993B}" type="presParOf" srcId="{736317B7-0F35-40BB-963E-430FB5D7290D}" destId="{DCD10EB3-C8F0-4BEF-B3CE-DF50D0C7E295}" srcOrd="0" destOrd="0" presId="urn:microsoft.com/office/officeart/2005/8/layout/hProcess7"/>
    <dgm:cxn modelId="{EB658551-5745-45D2-99DD-EF92E3D5AFAA}" type="presParOf" srcId="{736317B7-0F35-40BB-963E-430FB5D7290D}" destId="{CB48F8F3-D00D-453D-A247-F221DEE1FAF9}" srcOrd="1" destOrd="0" presId="urn:microsoft.com/office/officeart/2005/8/layout/hProcess7"/>
    <dgm:cxn modelId="{0449148F-6467-4521-9CDE-7826F18C75F0}" type="presParOf" srcId="{736317B7-0F35-40BB-963E-430FB5D7290D}" destId="{32C201C1-11EA-4CEF-9E13-669D29E97C65}" srcOrd="2" destOrd="0" presId="urn:microsoft.com/office/officeart/2005/8/layout/hProcess7"/>
    <dgm:cxn modelId="{B31242CB-9386-41B6-9379-CDD64713E234}" type="presParOf" srcId="{914D4FEC-C7FC-4141-A92F-63E8F33CD289}" destId="{BEE867E9-2898-4A9B-8021-E062AC090279}" srcOrd="5" destOrd="0" presId="urn:microsoft.com/office/officeart/2005/8/layout/hProcess7"/>
    <dgm:cxn modelId="{C54359B2-74B4-4243-BFAB-B5F6BB8CE9F1}" type="presParOf" srcId="{914D4FEC-C7FC-4141-A92F-63E8F33CD289}" destId="{A52B328D-0E26-40FA-85D1-F306F0EB1771}" srcOrd="6" destOrd="0" presId="urn:microsoft.com/office/officeart/2005/8/layout/hProcess7"/>
    <dgm:cxn modelId="{F10E7696-FC45-4ECC-8372-BA2F4686F108}" type="presParOf" srcId="{A52B328D-0E26-40FA-85D1-F306F0EB1771}" destId="{4FEB9707-A915-498F-AD2D-CD5B706C0180}" srcOrd="0" destOrd="0" presId="urn:microsoft.com/office/officeart/2005/8/layout/hProcess7"/>
    <dgm:cxn modelId="{9EB06CA9-2439-4B7D-93E5-1E385EABEED1}" type="presParOf" srcId="{A52B328D-0E26-40FA-85D1-F306F0EB1771}" destId="{6690A3C9-4B1F-4501-9362-7F0ECB88377C}" srcOrd="1" destOrd="0" presId="urn:microsoft.com/office/officeart/2005/8/layout/hProcess7"/>
    <dgm:cxn modelId="{1271667D-E2CD-47DE-9F8F-2D146C475C5D}" type="presParOf" srcId="{A52B328D-0E26-40FA-85D1-F306F0EB1771}" destId="{2482060C-9FA1-4E12-AFA8-40610751E067}" srcOrd="2" destOrd="0" presId="urn:microsoft.com/office/officeart/2005/8/layout/hProcess7"/>
    <dgm:cxn modelId="{8A63647B-4750-430C-83C6-1680D05DB831}" type="presParOf" srcId="{914D4FEC-C7FC-4141-A92F-63E8F33CD289}" destId="{3AC591BE-9339-494B-8A19-22C6A1E1BA4D}" srcOrd="7" destOrd="0" presId="urn:microsoft.com/office/officeart/2005/8/layout/hProcess7"/>
    <dgm:cxn modelId="{36211695-BE6C-4558-AC7D-2CCF7192AAB3}" type="presParOf" srcId="{914D4FEC-C7FC-4141-A92F-63E8F33CD289}" destId="{71C408D7-6BE4-469A-93F6-A847611DB151}" srcOrd="8" destOrd="0" presId="urn:microsoft.com/office/officeart/2005/8/layout/hProcess7"/>
    <dgm:cxn modelId="{AD947637-6D49-4506-ADA8-D5AC3F34A6B6}" type="presParOf" srcId="{71C408D7-6BE4-469A-93F6-A847611DB151}" destId="{83C0C620-F414-4C9C-9C1D-B989BFB009A8}" srcOrd="0" destOrd="0" presId="urn:microsoft.com/office/officeart/2005/8/layout/hProcess7"/>
    <dgm:cxn modelId="{E71C3541-DE6B-4E85-9688-407BF9B3827D}" type="presParOf" srcId="{71C408D7-6BE4-469A-93F6-A847611DB151}" destId="{BDB1FF1D-507C-4B3B-9D8E-7EF71FAFE90D}" srcOrd="1" destOrd="0" presId="urn:microsoft.com/office/officeart/2005/8/layout/hProcess7"/>
    <dgm:cxn modelId="{33A24C76-2F0F-4F34-8797-D1B19C889734}" type="presParOf" srcId="{71C408D7-6BE4-469A-93F6-A847611DB151}" destId="{98AAB477-0A7F-4DB8-B84C-0D5FB3D53194}" srcOrd="2" destOrd="0" presId="urn:microsoft.com/office/officeart/2005/8/layout/hProcess7"/>
    <dgm:cxn modelId="{A5154945-9058-4A25-AC04-E596C5EC7C3D}" type="presParOf" srcId="{914D4FEC-C7FC-4141-A92F-63E8F33CD289}" destId="{74122A62-5C07-4B5E-BDA8-D28C928209CD}" srcOrd="9" destOrd="0" presId="urn:microsoft.com/office/officeart/2005/8/layout/hProcess7"/>
    <dgm:cxn modelId="{D9A7541C-DE94-46C6-82BA-37998223D72D}" type="presParOf" srcId="{914D4FEC-C7FC-4141-A92F-63E8F33CD289}" destId="{1F028D97-9653-46C5-867D-D31B08433BF9}" srcOrd="10" destOrd="0" presId="urn:microsoft.com/office/officeart/2005/8/layout/hProcess7"/>
    <dgm:cxn modelId="{5F6955FA-27D3-4C46-8765-0FB551419B1F}" type="presParOf" srcId="{1F028D97-9653-46C5-867D-D31B08433BF9}" destId="{C2FD541F-2211-4B6C-98BF-7AFE19FAD2D9}" srcOrd="0" destOrd="0" presId="urn:microsoft.com/office/officeart/2005/8/layout/hProcess7"/>
    <dgm:cxn modelId="{46F2BC22-05B0-4E6B-B89A-722885D104D7}" type="presParOf" srcId="{1F028D97-9653-46C5-867D-D31B08433BF9}" destId="{E058AE73-67CE-432B-8BD7-8991FBC39A4C}" srcOrd="1" destOrd="0" presId="urn:microsoft.com/office/officeart/2005/8/layout/hProcess7"/>
    <dgm:cxn modelId="{8A580BB6-824F-45C8-8967-4BD6366681CD}" type="presParOf" srcId="{1F028D97-9653-46C5-867D-D31B08433BF9}" destId="{E928B596-8CAE-414D-B53A-DB23E1D76537}" srcOrd="2" destOrd="0" presId="urn:microsoft.com/office/officeart/2005/8/layout/hProcess7"/>
    <dgm:cxn modelId="{FDF6B96D-74D5-4219-A787-E315CEB9BF3D}" type="presParOf" srcId="{914D4FEC-C7FC-4141-A92F-63E8F33CD289}" destId="{6CC5C386-42BF-4DCA-9C33-9C6352301856}" srcOrd="11" destOrd="0" presId="urn:microsoft.com/office/officeart/2005/8/layout/hProcess7"/>
    <dgm:cxn modelId="{72BB5527-8D57-4F7F-ACF6-CA6D2C819ABF}" type="presParOf" srcId="{914D4FEC-C7FC-4141-A92F-63E8F33CD289}" destId="{83A03094-E32F-42BF-9543-512C6AA6B47A}" srcOrd="12" destOrd="0" presId="urn:microsoft.com/office/officeart/2005/8/layout/hProcess7"/>
    <dgm:cxn modelId="{84F2632C-8D79-4E4D-919A-17B534BEC131}" type="presParOf" srcId="{83A03094-E32F-42BF-9543-512C6AA6B47A}" destId="{37F2F180-8577-4EE9-9C48-ADBA1193A4E3}" srcOrd="0" destOrd="0" presId="urn:microsoft.com/office/officeart/2005/8/layout/hProcess7"/>
    <dgm:cxn modelId="{313A2E52-AE1E-4475-8C35-A44434E6840D}" type="presParOf" srcId="{83A03094-E32F-42BF-9543-512C6AA6B47A}" destId="{5A2BD692-3D7D-4462-ADEE-1E27E5E51656}" srcOrd="1" destOrd="0" presId="urn:microsoft.com/office/officeart/2005/8/layout/hProcess7"/>
    <dgm:cxn modelId="{EBE43A51-75AE-4624-AA3A-24D29BC58C9B}" type="presParOf" srcId="{83A03094-E32F-42BF-9543-512C6AA6B47A}" destId="{8BC90137-9B5D-4521-BCC0-069E66DD5E6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11B7C-74AA-4215-9EFD-E47B16DBA927}">
      <dsp:nvSpPr>
        <dsp:cNvPr id="0" name=""/>
        <dsp:cNvSpPr/>
      </dsp:nvSpPr>
      <dsp:spPr>
        <a:xfrm>
          <a:off x="0" y="880424"/>
          <a:ext cx="7970400" cy="1625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E78D3-6E5A-49B7-A8C2-4D4A1E5D5DB8}">
      <dsp:nvSpPr>
        <dsp:cNvPr id="0" name=""/>
        <dsp:cNvSpPr/>
      </dsp:nvSpPr>
      <dsp:spPr>
        <a:xfrm>
          <a:off x="491683" y="1246139"/>
          <a:ext cx="893970" cy="893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A69243-F653-41FA-AC25-30B02545DADA}">
      <dsp:nvSpPr>
        <dsp:cNvPr id="0" name=""/>
        <dsp:cNvSpPr/>
      </dsp:nvSpPr>
      <dsp:spPr>
        <a:xfrm>
          <a:off x="1877336" y="880424"/>
          <a:ext cx="6093063" cy="162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22" tIns="172022" rIns="172022" bIns="172022" numCol="1" spcCol="1270" anchor="ctr" anchorCtr="0">
          <a:noAutofit/>
        </a:bodyPr>
        <a:lstStyle/>
        <a:p>
          <a:pPr marL="0" lvl="0" indent="0" algn="l" defTabSz="1066800">
            <a:lnSpc>
              <a:spcPct val="90000"/>
            </a:lnSpc>
            <a:spcBef>
              <a:spcPct val="0"/>
            </a:spcBef>
            <a:spcAft>
              <a:spcPct val="35000"/>
            </a:spcAft>
            <a:buNone/>
          </a:pPr>
          <a:r>
            <a:rPr lang="en-US" sz="2400" kern="1200" dirty="0"/>
            <a:t>Hospitalizations among PWUD are growing, and these patients face numerous barriers to care and significant stigma in hospital settings.</a:t>
          </a:r>
          <a:r>
            <a:rPr lang="en-US" sz="2400" kern="1200" baseline="30000" dirty="0"/>
            <a:t>1</a:t>
          </a:r>
          <a:endParaRPr lang="en-US" sz="2400" kern="1200" dirty="0"/>
        </a:p>
      </dsp:txBody>
      <dsp:txXfrm>
        <a:off x="1877336" y="880424"/>
        <a:ext cx="6093063" cy="1625400"/>
      </dsp:txXfrm>
    </dsp:sp>
    <dsp:sp modelId="{B652C3DF-1DD2-4E22-A762-D3BC6836A0AC}">
      <dsp:nvSpPr>
        <dsp:cNvPr id="0" name=""/>
        <dsp:cNvSpPr/>
      </dsp:nvSpPr>
      <dsp:spPr>
        <a:xfrm>
          <a:off x="0" y="2912175"/>
          <a:ext cx="7970400" cy="16254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9E259-1B02-4BDD-94D5-557637CACB67}">
      <dsp:nvSpPr>
        <dsp:cNvPr id="0" name=""/>
        <dsp:cNvSpPr/>
      </dsp:nvSpPr>
      <dsp:spPr>
        <a:xfrm>
          <a:off x="491683" y="3277890"/>
          <a:ext cx="893970" cy="893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1D97F2-73D9-4454-8B25-B22234855614}">
      <dsp:nvSpPr>
        <dsp:cNvPr id="0" name=""/>
        <dsp:cNvSpPr/>
      </dsp:nvSpPr>
      <dsp:spPr>
        <a:xfrm>
          <a:off x="1877336" y="2912175"/>
          <a:ext cx="6093063" cy="162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022" tIns="172022" rIns="172022" bIns="172022" numCol="1" spcCol="1270" anchor="ctr" anchorCtr="0">
          <a:noAutofit/>
        </a:bodyPr>
        <a:lstStyle/>
        <a:p>
          <a:pPr marL="0" lvl="0" indent="0" algn="l" defTabSz="1066800">
            <a:lnSpc>
              <a:spcPct val="90000"/>
            </a:lnSpc>
            <a:spcBef>
              <a:spcPct val="0"/>
            </a:spcBef>
            <a:spcAft>
              <a:spcPct val="35000"/>
            </a:spcAft>
            <a:buNone/>
          </a:pPr>
          <a:r>
            <a:rPr lang="en-US" sz="2400" kern="1200" dirty="0"/>
            <a:t>Addiction consult services (ACS) are growing strategy to improve patient outcomes and support interprofessional teams providing addiction care.</a:t>
          </a:r>
          <a:r>
            <a:rPr lang="en-US" sz="2400" kern="1200" baseline="30000" dirty="0"/>
            <a:t>2</a:t>
          </a:r>
          <a:endParaRPr lang="en-US" sz="2400" kern="1200" dirty="0"/>
        </a:p>
      </dsp:txBody>
      <dsp:txXfrm>
        <a:off x="1877336" y="2912175"/>
        <a:ext cx="6093063" cy="162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CFF60-F13A-E640-AD20-4005A191554D}">
      <dsp:nvSpPr>
        <dsp:cNvPr id="0" name=""/>
        <dsp:cNvSpPr/>
      </dsp:nvSpPr>
      <dsp:spPr>
        <a:xfrm>
          <a:off x="0" y="78299"/>
          <a:ext cx="5968800" cy="126477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Design: Web-based, cross-sectional survey of hospital-based providers at a single urban safety net hospital in Philadelphia</a:t>
          </a:r>
          <a:endParaRPr lang="en-US" sz="2300" kern="1200" dirty="0">
            <a:latin typeface="Calibri" panose="020F0502020204030204" pitchFamily="34" charset="0"/>
            <a:cs typeface="Calibri" panose="020F0502020204030204" pitchFamily="34" charset="0"/>
          </a:endParaRPr>
        </a:p>
      </dsp:txBody>
      <dsp:txXfrm>
        <a:off x="61741" y="140040"/>
        <a:ext cx="5845318" cy="1141288"/>
      </dsp:txXfrm>
    </dsp:sp>
    <dsp:sp modelId="{382013A9-6FE3-1A4D-95F9-DDD160C51BC7}">
      <dsp:nvSpPr>
        <dsp:cNvPr id="0" name=""/>
        <dsp:cNvSpPr/>
      </dsp:nvSpPr>
      <dsp:spPr>
        <a:xfrm>
          <a:off x="0" y="1409310"/>
          <a:ext cx="5968800" cy="126477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Participants: Inpatient attending and resident physicians, APPs, and nurses</a:t>
          </a:r>
          <a:endParaRPr lang="en-US" sz="2300" kern="1200" dirty="0">
            <a:latin typeface="Calibri" panose="020F0502020204030204" pitchFamily="34" charset="0"/>
            <a:cs typeface="Calibri" panose="020F0502020204030204" pitchFamily="34" charset="0"/>
          </a:endParaRPr>
        </a:p>
      </dsp:txBody>
      <dsp:txXfrm>
        <a:off x="61741" y="1471051"/>
        <a:ext cx="5845318" cy="1141288"/>
      </dsp:txXfrm>
    </dsp:sp>
    <dsp:sp modelId="{DB9A718B-0203-7B49-A854-2F2B871256F7}">
      <dsp:nvSpPr>
        <dsp:cNvPr id="0" name=""/>
        <dsp:cNvSpPr/>
      </dsp:nvSpPr>
      <dsp:spPr>
        <a:xfrm>
          <a:off x="0" y="2740320"/>
          <a:ext cx="5968800" cy="126477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March of 2023</a:t>
          </a:r>
          <a:endParaRPr lang="en-US" sz="2300" kern="1200" dirty="0">
            <a:latin typeface="Calibri" panose="020F0502020204030204" pitchFamily="34" charset="0"/>
            <a:cs typeface="Calibri" panose="020F0502020204030204" pitchFamily="34" charset="0"/>
          </a:endParaRPr>
        </a:p>
      </dsp:txBody>
      <dsp:txXfrm>
        <a:off x="61741" y="2802061"/>
        <a:ext cx="5845318" cy="1141288"/>
      </dsp:txXfrm>
    </dsp:sp>
    <dsp:sp modelId="{F8B63703-BE64-6044-8CD0-AC080EA8C466}">
      <dsp:nvSpPr>
        <dsp:cNvPr id="0" name=""/>
        <dsp:cNvSpPr/>
      </dsp:nvSpPr>
      <dsp:spPr>
        <a:xfrm>
          <a:off x="0" y="4071330"/>
          <a:ext cx="5968800" cy="1264770"/>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dirty="0">
              <a:latin typeface="Calibri" panose="020F0502020204030204" pitchFamily="34" charset="0"/>
              <a:cs typeface="Calibri" panose="020F0502020204030204" pitchFamily="34" charset="0"/>
            </a:rPr>
            <a:t>Analysis: Results analyzed using descriptive statistics</a:t>
          </a:r>
          <a:endParaRPr lang="en-US" sz="2300" kern="1200" dirty="0">
            <a:latin typeface="Calibri" panose="020F0502020204030204" pitchFamily="34" charset="0"/>
            <a:cs typeface="Calibri" panose="020F0502020204030204" pitchFamily="34" charset="0"/>
          </a:endParaRPr>
        </a:p>
      </dsp:txBody>
      <dsp:txXfrm>
        <a:off x="61741" y="4133071"/>
        <a:ext cx="5845318" cy="1141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DC014-46E3-4B9C-BC60-589621F11D4B}">
      <dsp:nvSpPr>
        <dsp:cNvPr id="0" name=""/>
        <dsp:cNvSpPr/>
      </dsp:nvSpPr>
      <dsp:spPr>
        <a:xfrm>
          <a:off x="4473" y="586948"/>
          <a:ext cx="2690678" cy="3228813"/>
        </a:xfrm>
        <a:prstGeom prst="flowChartDocument">
          <a:avLst/>
        </a:prstGeom>
        <a:solidFill>
          <a:schemeClr val="accen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6200000">
        <a:off x="-1050272" y="1641693"/>
        <a:ext cx="2647627" cy="538135"/>
      </dsp:txXfrm>
    </dsp:sp>
    <dsp:sp modelId="{797184CF-002E-41FE-9820-783F314AD708}">
      <dsp:nvSpPr>
        <dsp:cNvPr id="0" name=""/>
        <dsp:cNvSpPr/>
      </dsp:nvSpPr>
      <dsp:spPr>
        <a:xfrm>
          <a:off x="542608" y="586948"/>
          <a:ext cx="2004555" cy="3228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latin typeface="Calibri Light" panose="020F0302020204030204" pitchFamily="34" charset="0"/>
              <a:cs typeface="Calibri Light" panose="020F0302020204030204" pitchFamily="34" charset="0"/>
            </a:rPr>
            <a:t>Frequency of SUD care </a:t>
          </a:r>
          <a:endParaRPr lang="en-US" sz="2800" kern="1200" dirty="0">
            <a:solidFill>
              <a:schemeClr val="bg1"/>
            </a:solidFill>
          </a:endParaRPr>
        </a:p>
      </dsp:txBody>
      <dsp:txXfrm>
        <a:off x="542608" y="586948"/>
        <a:ext cx="2004555" cy="3228813"/>
      </dsp:txXfrm>
    </dsp:sp>
    <dsp:sp modelId="{DCD10EB3-C8F0-4BEF-B3CE-DF50D0C7E295}">
      <dsp:nvSpPr>
        <dsp:cNvPr id="0" name=""/>
        <dsp:cNvSpPr/>
      </dsp:nvSpPr>
      <dsp:spPr>
        <a:xfrm>
          <a:off x="2789325" y="586948"/>
          <a:ext cx="2690678" cy="3228813"/>
        </a:xfrm>
        <a:prstGeom prst="flowChartDocumen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6200000">
        <a:off x="1734579" y="1641693"/>
        <a:ext cx="2647627" cy="538135"/>
      </dsp:txXfrm>
    </dsp:sp>
    <dsp:sp modelId="{8AB2D9C9-A047-49D5-BD25-54B03518804E}">
      <dsp:nvSpPr>
        <dsp:cNvPr id="0" name=""/>
        <dsp:cNvSpPr/>
      </dsp:nvSpPr>
      <dsp:spPr>
        <a:xfrm rot="5400000">
          <a:off x="2565633" y="4024306"/>
          <a:ext cx="474289" cy="403601"/>
        </a:xfrm>
        <a:prstGeom prst="flowChartExtra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2C201C1-11EA-4CEF-9E13-669D29E97C65}">
      <dsp:nvSpPr>
        <dsp:cNvPr id="0" name=""/>
        <dsp:cNvSpPr/>
      </dsp:nvSpPr>
      <dsp:spPr>
        <a:xfrm>
          <a:off x="3327460" y="586948"/>
          <a:ext cx="2004555" cy="3228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latin typeface="Calibri Light" panose="020F0302020204030204" pitchFamily="34" charset="0"/>
              <a:cs typeface="Calibri Light" panose="020F0302020204030204" pitchFamily="34" charset="0"/>
            </a:rPr>
            <a:t>Preparation for and comfort with aspects of SUD care</a:t>
          </a:r>
          <a:endParaRPr lang="en-US" sz="2800" kern="1200" dirty="0">
            <a:solidFill>
              <a:schemeClr val="bg1"/>
            </a:solidFill>
          </a:endParaRPr>
        </a:p>
      </dsp:txBody>
      <dsp:txXfrm>
        <a:off x="3327460" y="586948"/>
        <a:ext cx="2004555" cy="3228813"/>
      </dsp:txXfrm>
    </dsp:sp>
    <dsp:sp modelId="{83C0C620-F414-4C9C-9C1D-B989BFB009A8}">
      <dsp:nvSpPr>
        <dsp:cNvPr id="0" name=""/>
        <dsp:cNvSpPr/>
      </dsp:nvSpPr>
      <dsp:spPr>
        <a:xfrm>
          <a:off x="5574176" y="586948"/>
          <a:ext cx="2690678" cy="3228813"/>
        </a:xfrm>
        <a:prstGeom prst="flowChartDocumen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6200000">
        <a:off x="4519431" y="1641693"/>
        <a:ext cx="2647627" cy="538135"/>
      </dsp:txXfrm>
    </dsp:sp>
    <dsp:sp modelId="{6690A3C9-4B1F-4501-9362-7F0ECB88377C}">
      <dsp:nvSpPr>
        <dsp:cNvPr id="0" name=""/>
        <dsp:cNvSpPr/>
      </dsp:nvSpPr>
      <dsp:spPr>
        <a:xfrm rot="5400000">
          <a:off x="4995093" y="4253168"/>
          <a:ext cx="474289" cy="403601"/>
        </a:xfrm>
        <a:prstGeom prst="flowChartExtra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8AAB477-0A7F-4DB8-B84C-0D5FB3D53194}">
      <dsp:nvSpPr>
        <dsp:cNvPr id="0" name=""/>
        <dsp:cNvSpPr/>
      </dsp:nvSpPr>
      <dsp:spPr>
        <a:xfrm>
          <a:off x="6112312" y="586948"/>
          <a:ext cx="2004555" cy="3228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latin typeface="Calibri Light" panose="020F0302020204030204" pitchFamily="34" charset="0"/>
              <a:cs typeface="Calibri Light" panose="020F0302020204030204" pitchFamily="34" charset="0"/>
            </a:rPr>
            <a:t>Attitudes towards patients with SUD</a:t>
          </a:r>
          <a:endParaRPr lang="en-US" sz="2800" kern="1200" dirty="0">
            <a:solidFill>
              <a:schemeClr val="bg1"/>
            </a:solidFill>
          </a:endParaRPr>
        </a:p>
      </dsp:txBody>
      <dsp:txXfrm>
        <a:off x="6112312" y="586948"/>
        <a:ext cx="2004555" cy="3228813"/>
      </dsp:txXfrm>
    </dsp:sp>
    <dsp:sp modelId="{37F2F180-8577-4EE9-9C48-ADBA1193A4E3}">
      <dsp:nvSpPr>
        <dsp:cNvPr id="0" name=""/>
        <dsp:cNvSpPr/>
      </dsp:nvSpPr>
      <dsp:spPr>
        <a:xfrm>
          <a:off x="8359028" y="586948"/>
          <a:ext cx="2690678" cy="3228813"/>
        </a:xfrm>
        <a:prstGeom prst="flowChartDocumen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7719" rIns="48895"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rot="16200000">
        <a:off x="7304282" y="1641693"/>
        <a:ext cx="2647627" cy="538135"/>
      </dsp:txXfrm>
    </dsp:sp>
    <dsp:sp modelId="{E058AE73-67CE-432B-8BD7-8991FBC39A4C}">
      <dsp:nvSpPr>
        <dsp:cNvPr id="0" name=""/>
        <dsp:cNvSpPr/>
      </dsp:nvSpPr>
      <dsp:spPr>
        <a:xfrm rot="5400000">
          <a:off x="8135337" y="4024306"/>
          <a:ext cx="474289" cy="403601"/>
        </a:xfrm>
        <a:prstGeom prst="flowChartExtra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BC90137-9B5D-4521-BCC0-069E66DD5E61}">
      <dsp:nvSpPr>
        <dsp:cNvPr id="0" name=""/>
        <dsp:cNvSpPr/>
      </dsp:nvSpPr>
      <dsp:spPr>
        <a:xfrm>
          <a:off x="8897164" y="586948"/>
          <a:ext cx="2004555" cy="32288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1440" rIns="0" bIns="0" numCol="1" spcCol="1270" anchor="t"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latin typeface="Calibri Light" panose="020F0302020204030204" pitchFamily="34" charset="0"/>
              <a:cs typeface="Calibri Light" panose="020F0302020204030204" pitchFamily="34" charset="0"/>
            </a:rPr>
            <a:t>Barriers to providing care to PWUD</a:t>
          </a:r>
          <a:endParaRPr lang="en-US" sz="2800" kern="1200" dirty="0">
            <a:solidFill>
              <a:schemeClr val="bg1"/>
            </a:solidFill>
          </a:endParaRPr>
        </a:p>
      </dsp:txBody>
      <dsp:txXfrm>
        <a:off x="8897164" y="586948"/>
        <a:ext cx="2004555" cy="32288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02/11/2023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 Holliday Davis, MA (Hons); Judy </a:t>
            </a:r>
            <a:r>
              <a:rPr lang="en-US" sz="1200" dirty="0" err="1"/>
              <a:t>Chertok</a:t>
            </a:r>
            <a:r>
              <a:rPr lang="en-US" sz="1200" dirty="0"/>
              <a:t>, MD; Shoshana </a:t>
            </a:r>
            <a:r>
              <a:rPr lang="en-US" sz="1200" dirty="0" err="1"/>
              <a:t>Aronowitz</a:t>
            </a:r>
            <a:r>
              <a:rPr lang="en-US" sz="1200" dirty="0"/>
              <a:t>, PhD, MSHP, FNP-BC; Rachel French, PhD, RN; Jeanmarie Perrone, MD; Ashish </a:t>
            </a:r>
            <a:r>
              <a:rPr lang="en-US" sz="1200" dirty="0" err="1"/>
              <a:t>Thakarar</a:t>
            </a:r>
            <a:r>
              <a:rPr lang="en-US" sz="1200" dirty="0"/>
              <a:t>, MD; J. Deanna Wilson, MD, MPH; Margaret Lowenstein, MD, MPhil, MSHP</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a:t>
            </a:fld>
            <a:endParaRPr lang="en-GB"/>
          </a:p>
        </p:txBody>
      </p:sp>
    </p:spTree>
    <p:extLst>
      <p:ext uri="{BB962C8B-B14F-4D97-AF65-F5344CB8AC3E}">
        <p14:creationId xmlns:p14="http://schemas.microsoft.com/office/powerpoint/2010/main" val="320718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a:pPr/>
              <a:t>12</a:t>
            </a:fld>
            <a:endParaRPr lang="en-GB"/>
          </a:p>
        </p:txBody>
      </p:sp>
      <p:sp>
        <p:nvSpPr>
          <p:cNvPr id="5" name="Date Placeholder 4"/>
          <p:cNvSpPr>
            <a:spLocks noGrp="1"/>
          </p:cNvSpPr>
          <p:nvPr>
            <p:ph type="dt" idx="1"/>
          </p:nvPr>
        </p:nvSpPr>
        <p:spPr/>
        <p:txBody>
          <a:bodyPr/>
          <a:lstStyle/>
          <a:p>
            <a:fld id="{B8470CD4-B29B-1847-9ED9-8C0CAA5D477B}" type="datetime1">
              <a:rPr lang="en-US"/>
              <a:t>11/2/23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1980627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This study took place in a single hospital in a single city with a relatively small sample &amp; this may limit generalizability to other settings &amp; regions. </a:t>
            </a:r>
          </a:p>
          <a:p>
            <a:r>
              <a:rPr lang="en-US" dirty="0"/>
              <a:t>Also worth noting that Philly is a city that has been really impacted by the overdose crisis and the poisoned drug supply- referencing xylazine/</a:t>
            </a:r>
            <a:r>
              <a:rPr lang="en-US" dirty="0" err="1"/>
              <a:t>tranq</a:t>
            </a:r>
            <a:r>
              <a:rPr lang="en-US" dirty="0"/>
              <a:t>, which has lead to a marked increase in hospitalizations that other cities have not seen yet. </a:t>
            </a:r>
          </a:p>
          <a:p>
            <a:endParaRPr lang="en-US" dirty="0"/>
          </a:p>
          <a:p>
            <a:r>
              <a:rPr lang="en-US" dirty="0"/>
              <a:t>**doesn’t account for patient perspectives!!! </a:t>
            </a:r>
          </a:p>
        </p:txBody>
      </p:sp>
      <p:sp>
        <p:nvSpPr>
          <p:cNvPr id="4" name="Slide Number Placeholder 3"/>
          <p:cNvSpPr>
            <a:spLocks noGrp="1"/>
          </p:cNvSpPr>
          <p:nvPr>
            <p:ph type="sldNum" sz="quarter" idx="5"/>
          </p:nvPr>
        </p:nvSpPr>
        <p:spPr/>
        <p:txBody>
          <a:bodyPr/>
          <a:lstStyle/>
          <a:p>
            <a:fld id="{05E21C0D-9E07-4C74-9A59-193F61F62892}" type="slidenum">
              <a:rPr lang="en-GB" smtClean="0"/>
              <a:t>13</a:t>
            </a:fld>
            <a:endParaRPr lang="en-GB"/>
          </a:p>
        </p:txBody>
      </p:sp>
    </p:spTree>
    <p:extLst>
      <p:ext uri="{BB962C8B-B14F-4D97-AF65-F5344CB8AC3E}">
        <p14:creationId xmlns:p14="http://schemas.microsoft.com/office/powerpoint/2010/main" val="3129322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serve a diverse population, and we are very aware that patients who are non-white have historically, and still do, face systemic barriers to accessing SUD treatment- those of us who attended the panel this morning were able to hear from experts in this area. </a:t>
            </a:r>
          </a:p>
          <a:p>
            <a:endParaRPr lang="en-US" dirty="0"/>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14</a:t>
            </a:fld>
            <a:endParaRPr lang="en-GB"/>
          </a:p>
        </p:txBody>
      </p:sp>
    </p:spTree>
    <p:extLst>
      <p:ext uri="{BB962C8B-B14F-4D97-AF65-F5344CB8AC3E}">
        <p14:creationId xmlns:p14="http://schemas.microsoft.com/office/powerpoint/2010/main" val="280365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findings, that people feel comfortable with care but not so much with resources &amp; support, are consistent with what has been reported in other literature</a:t>
            </a:r>
          </a:p>
          <a:p>
            <a:endParaRPr lang="en-US" dirty="0"/>
          </a:p>
          <a:p>
            <a:r>
              <a:rPr lang="en-US" dirty="0"/>
              <a:t>I’d like to highlight that while the finding about burnout isn’t an entirely new &amp; has also been reported in the literature,, in this time where health systems are becoming more concerned (hopefully) about health care workforce, those findings are especially important particularly on a local level as we continue to advocate for more resources in Philadelphia.  </a:t>
            </a:r>
          </a:p>
          <a:p>
            <a:endParaRPr lang="en-US" dirty="0"/>
          </a:p>
          <a:p>
            <a:r>
              <a:rPr lang="en-US" dirty="0"/>
              <a:t>Our next step rather than ‘future work’ </a:t>
            </a:r>
          </a:p>
        </p:txBody>
      </p:sp>
      <p:sp>
        <p:nvSpPr>
          <p:cNvPr id="4" name="Slide Number Placeholder 3"/>
          <p:cNvSpPr>
            <a:spLocks noGrp="1"/>
          </p:cNvSpPr>
          <p:nvPr>
            <p:ph type="sldNum" sz="quarter" idx="5"/>
          </p:nvPr>
        </p:nvSpPr>
        <p:spPr/>
        <p:txBody>
          <a:bodyPr/>
          <a:lstStyle/>
          <a:p>
            <a:fld id="{05E21C0D-9E07-4C74-9A59-193F61F62892}" type="slidenum">
              <a:rPr lang="en-GB" smtClean="0"/>
              <a:t>15</a:t>
            </a:fld>
            <a:endParaRPr lang="en-GB"/>
          </a:p>
        </p:txBody>
      </p:sp>
    </p:spTree>
    <p:extLst>
      <p:ext uri="{BB962C8B-B14F-4D97-AF65-F5344CB8AC3E}">
        <p14:creationId xmlns:p14="http://schemas.microsoft.com/office/powerpoint/2010/main" val="75558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1D025B-ACD2-45C1-B156-1DDB470CE319}" type="slidenum">
              <a:rPr lang="en-GB" smtClean="0"/>
              <a:pPr/>
              <a:t>17</a:t>
            </a:fld>
            <a:endParaRPr lang="en-GB"/>
          </a:p>
        </p:txBody>
      </p:sp>
      <p:sp>
        <p:nvSpPr>
          <p:cNvPr id="5" name="Date Placeholder 4"/>
          <p:cNvSpPr>
            <a:spLocks noGrp="1"/>
          </p:cNvSpPr>
          <p:nvPr>
            <p:ph type="dt" idx="1"/>
          </p:nvPr>
        </p:nvSpPr>
        <p:spPr/>
        <p:txBody>
          <a:bodyPr/>
          <a:lstStyle/>
          <a:p>
            <a:fld id="{B8470CD4-B29B-1847-9ED9-8C0CAA5D477B}" type="datetime1">
              <a:rPr lang="en-US" smtClean="0"/>
              <a:t>11/2/23</a:t>
            </a:fld>
            <a:endParaRPr lang="en-GB"/>
          </a:p>
        </p:txBody>
      </p:sp>
      <p:sp>
        <p:nvSpPr>
          <p:cNvPr id="6" name="Header Placeholder 5"/>
          <p:cNvSpPr>
            <a:spLocks noGrp="1"/>
          </p:cNvSpPr>
          <p:nvPr>
            <p:ph type="hdr" sz="quarter"/>
          </p:nvPr>
        </p:nvSpPr>
        <p:spPr/>
        <p:txBody>
          <a:bodyPr/>
          <a:lstStyle/>
          <a:p>
            <a:endParaRPr lang="en-GB" dirty="0"/>
          </a:p>
        </p:txBody>
      </p:sp>
      <p:sp>
        <p:nvSpPr>
          <p:cNvPr id="7" name="Footer Placeholder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81159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 down to 5 – treatable, challenging, burnout/distress, enabling </a:t>
            </a:r>
          </a:p>
          <a:p>
            <a:endParaRPr lang="en-US" dirty="0"/>
          </a:p>
          <a:p>
            <a:r>
              <a:rPr lang="en-US" dirty="0"/>
              <a:t>We asked about a variety of attitudes related to substances use care in the hospital. The green on the right represents higher levels of agreement with the statements, the grey in the middle represents neutrality, and the red on the left represents disagreement. These are the most interesting results- if folks want to see the entirety of the responses, I have them at the end.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message is that the people we surveyed are medical professionals who feel confident with the medicalized aspects of caring for patients with SUD and people are struggling most with the social side of substance use. </a:t>
            </a:r>
          </a:p>
          <a:p>
            <a:endParaRPr lang="en-US" dirty="0"/>
          </a:p>
          <a:p>
            <a:r>
              <a:rPr lang="en-US" dirty="0"/>
              <a:t>What was significant here is that the vast majority people do believe that SUDs are treatable. People also agree that patients with SUD are challenging &amp; that they’ve witnessed compromised care of patients with SUD &amp; experienced distress when caring for patients with SUD. </a:t>
            </a:r>
          </a:p>
          <a:p>
            <a:endParaRPr lang="en-US" dirty="0"/>
          </a:p>
          <a:p>
            <a:r>
              <a:rPr lang="en-US" dirty="0"/>
              <a:t>On the other end of the spectrum, it was more common for people to report feeling manipulated by patients with SUD and to worry about worsening or enabling addiction in their patients. People feel a lack of support around the distress experienced and the challenges that caring for people with SUD bring. </a:t>
            </a: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18</a:t>
            </a:fld>
            <a:endParaRPr lang="en-GB"/>
          </a:p>
        </p:txBody>
      </p:sp>
    </p:spTree>
    <p:extLst>
      <p:ext uri="{BB962C8B-B14F-4D97-AF65-F5344CB8AC3E}">
        <p14:creationId xmlns:p14="http://schemas.microsoft.com/office/powerpoint/2010/main" val="10439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Cut</a:t>
            </a:r>
          </a:p>
        </p:txBody>
      </p:sp>
      <p:sp>
        <p:nvSpPr>
          <p:cNvPr id="4" name="Slide Number Placeholder 3"/>
          <p:cNvSpPr>
            <a:spLocks noGrp="1"/>
          </p:cNvSpPr>
          <p:nvPr>
            <p:ph type="sldNum" sz="quarter" idx="5"/>
          </p:nvPr>
        </p:nvSpPr>
        <p:spPr/>
        <p:txBody>
          <a:bodyPr/>
          <a:lstStyle/>
          <a:p>
            <a:fld id="{05E21C0D-9E07-4C74-9A59-193F61F62892}" type="slidenum">
              <a:rPr lang="en-GB" smtClean="0"/>
              <a:t>19</a:t>
            </a:fld>
            <a:endParaRPr lang="en-GB"/>
          </a:p>
        </p:txBody>
      </p:sp>
    </p:spTree>
    <p:extLst>
      <p:ext uri="{BB962C8B-B14F-4D97-AF65-F5344CB8AC3E}">
        <p14:creationId xmlns:p14="http://schemas.microsoft.com/office/powerpoint/2010/main" val="1779824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21</a:t>
            </a:fld>
            <a:endParaRPr lang="en-GB"/>
          </a:p>
        </p:txBody>
      </p:sp>
    </p:spTree>
    <p:extLst>
      <p:ext uri="{BB962C8B-B14F-4D97-AF65-F5344CB8AC3E}">
        <p14:creationId xmlns:p14="http://schemas.microsoft.com/office/powerpoint/2010/main" val="384885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participants to rank what they considered to be barriers when caring for patients with SUD- these are some of their responses highest to lowest. Overall participants felt that knowledge of how to treat SUD and associated conditions were not barriers. What is a barrier is overwhelmingly patient social barriers, access to social and harm reduction resources and access to expert knowledge. So again, we’re seeing that people feel confident in the general medical side of treating patients with SUD and what is needed is a bolstering of social support and resources for these patients and support the expansion of specialized addiction medicine and harm reduction services in hospitals. </a:t>
            </a:r>
          </a:p>
        </p:txBody>
      </p:sp>
      <p:sp>
        <p:nvSpPr>
          <p:cNvPr id="4" name="Slide Number Placeholder 3"/>
          <p:cNvSpPr>
            <a:spLocks noGrp="1"/>
          </p:cNvSpPr>
          <p:nvPr>
            <p:ph type="sldNum" sz="quarter" idx="5"/>
          </p:nvPr>
        </p:nvSpPr>
        <p:spPr/>
        <p:txBody>
          <a:bodyPr/>
          <a:lstStyle/>
          <a:p>
            <a:fld id="{05E21C0D-9E07-4C74-9A59-193F61F62892}" type="slidenum">
              <a:rPr lang="en-GB" smtClean="0"/>
              <a:t>22</a:t>
            </a:fld>
            <a:endParaRPr lang="en-GB"/>
          </a:p>
        </p:txBody>
      </p:sp>
    </p:spTree>
    <p:extLst>
      <p:ext uri="{BB962C8B-B14F-4D97-AF65-F5344CB8AC3E}">
        <p14:creationId xmlns:p14="http://schemas.microsoft.com/office/powerpoint/2010/main" val="860795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to end </a:t>
            </a:r>
          </a:p>
        </p:txBody>
      </p:sp>
      <p:sp>
        <p:nvSpPr>
          <p:cNvPr id="4" name="Slide Number Placeholder 3"/>
          <p:cNvSpPr>
            <a:spLocks noGrp="1"/>
          </p:cNvSpPr>
          <p:nvPr>
            <p:ph type="sldNum" sz="quarter" idx="5"/>
          </p:nvPr>
        </p:nvSpPr>
        <p:spPr/>
        <p:txBody>
          <a:bodyPr/>
          <a:lstStyle/>
          <a:p>
            <a:fld id="{05E21C0D-9E07-4C74-9A59-193F61F62892}" type="slidenum">
              <a:rPr lang="en-GB" smtClean="0"/>
              <a:t>23</a:t>
            </a:fld>
            <a:endParaRPr lang="en-GB"/>
          </a:p>
        </p:txBody>
      </p:sp>
    </p:spTree>
    <p:extLst>
      <p:ext uri="{BB962C8B-B14F-4D97-AF65-F5344CB8AC3E}">
        <p14:creationId xmlns:p14="http://schemas.microsoft.com/office/powerpoint/2010/main" val="58350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Calibri Light" panose="020F0302020204030204" pitchFamily="34" charset="0"/>
                <a:ea typeface="Calibri" panose="020F0502020204030204" pitchFamily="34" charset="0"/>
              </a:rPr>
              <a:t>People who use drugs (PWUD) are increasingly hospitalized for complications of substance use but are often poorly served in this setting. Addiction consult services (ACSs) are a strategy to improve outcomes for hospitalized PWUD and support interprofessional care teams caring for PWUD. </a:t>
            </a:r>
          </a:p>
          <a:p>
            <a:endParaRPr lang="en-US" sz="1800" kern="0" dirty="0">
              <a:effectLst/>
              <a:latin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3</a:t>
            </a:fld>
            <a:endParaRPr lang="en-GB"/>
          </a:p>
        </p:txBody>
      </p:sp>
    </p:spTree>
    <p:extLst>
      <p:ext uri="{BB962C8B-B14F-4D97-AF65-F5344CB8AC3E}">
        <p14:creationId xmlns:p14="http://schemas.microsoft.com/office/powerpoint/2010/main" val="420995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objective was to survey interprofessional inpatient teams who care for patients with SUD prior to the implementation of our ACS. </a:t>
            </a:r>
          </a:p>
        </p:txBody>
      </p:sp>
      <p:sp>
        <p:nvSpPr>
          <p:cNvPr id="4" name="Slide Number Placeholder 3"/>
          <p:cNvSpPr>
            <a:spLocks noGrp="1"/>
          </p:cNvSpPr>
          <p:nvPr>
            <p:ph type="sldNum" sz="quarter" idx="5"/>
          </p:nvPr>
        </p:nvSpPr>
        <p:spPr/>
        <p:txBody>
          <a:bodyPr/>
          <a:lstStyle/>
          <a:p>
            <a:fld id="{05E21C0D-9E07-4C74-9A59-193F61F62892}" type="slidenum">
              <a:rPr lang="en-GB" smtClean="0"/>
              <a:t>4</a:t>
            </a:fld>
            <a:endParaRPr lang="en-GB"/>
          </a:p>
        </p:txBody>
      </p:sp>
    </p:spTree>
    <p:extLst>
      <p:ext uri="{BB962C8B-B14F-4D97-AF65-F5344CB8AC3E}">
        <p14:creationId xmlns:p14="http://schemas.microsoft.com/office/powerpoint/2010/main" val="6567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administered our survey domains using a Likert scale from 1-5.</a:t>
            </a:r>
          </a:p>
          <a:p>
            <a:endParaRPr lang="en-US" dirty="0"/>
          </a:p>
          <a:p>
            <a:r>
              <a:rPr lang="en-US" dirty="0"/>
              <a:t>Moving on to the results…</a:t>
            </a:r>
          </a:p>
        </p:txBody>
      </p:sp>
      <p:sp>
        <p:nvSpPr>
          <p:cNvPr id="4" name="Slide Number Placeholder 3"/>
          <p:cNvSpPr>
            <a:spLocks noGrp="1"/>
          </p:cNvSpPr>
          <p:nvPr>
            <p:ph type="sldNum" sz="quarter" idx="5"/>
          </p:nvPr>
        </p:nvSpPr>
        <p:spPr/>
        <p:txBody>
          <a:bodyPr/>
          <a:lstStyle/>
          <a:p>
            <a:fld id="{05E21C0D-9E07-4C74-9A59-193F61F62892}" type="slidenum">
              <a:rPr lang="en-GB" smtClean="0"/>
              <a:t>6</a:t>
            </a:fld>
            <a:endParaRPr lang="en-GB"/>
          </a:p>
        </p:txBody>
      </p:sp>
    </p:spTree>
    <p:extLst>
      <p:ext uri="{BB962C8B-B14F-4D97-AF65-F5344CB8AC3E}">
        <p14:creationId xmlns:p14="http://schemas.microsoft.com/office/powerpoint/2010/main" val="1878264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We fielded our survey to 472 staff members and had 236 respondents, with a response rate of exactly 50%. Of that 236, 36 were attending physicians, 14 APPs, 128 residents &amp; 58 nurses. Overall, our respondents were 72% female and 60% white. 54%, the majority, were resident physicians, 25% were nurses, and 21% were attending physicians/APPs. We also asked if participants had a close friend or family member with SUD- 28% reported that they did.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Light" panose="020F0302020204030204" pitchFamily="34" charset="0"/>
                <a:ea typeface="Times New Roman" panose="02020603050405020304" pitchFamily="18" charset="0"/>
                <a:cs typeface="Times New Roman" panose="02020603050405020304" pitchFamily="18" charset="0"/>
              </a:rPr>
              <a:t>Overall, there were some differences between groups in terms of demographics that were significant including race, gender &amp; whether they had a close friend/family member with SUD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5E21C0D-9E07-4C74-9A59-193F61F62892}" type="slidenum">
              <a:rPr lang="en-GB" smtClean="0"/>
              <a:t>7</a:t>
            </a:fld>
            <a:endParaRPr lang="en-GB"/>
          </a:p>
        </p:txBody>
      </p:sp>
    </p:spTree>
    <p:extLst>
      <p:ext uri="{BB962C8B-B14F-4D97-AF65-F5344CB8AC3E}">
        <p14:creationId xmlns:p14="http://schemas.microsoft.com/office/powerpoint/2010/main" val="420114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providers to use a Likert scale to rate their comfort levels when providing care to patients with SUD. Here we’re reporting the numbers of nurses who felt somewhat or very comfortable with the domains. We broke nursing up from prescribers because we asked slightly different questions due to differences in scope of practice. These are just some of the domains, ranked highest to lowest - the full charts are available if anyone would like to see. What’s interesting here is that people generally felt comfortable assessing for withdrawal, or providing certain general aspects of care associated with SUD </a:t>
            </a:r>
            <a:r>
              <a:rPr lang="en-US" dirty="0" err="1"/>
              <a:t>tx</a:t>
            </a:r>
            <a:r>
              <a:rPr lang="en-US" dirty="0"/>
              <a:t>- methadone admin &amp; wound care. Nurses felt least comfortable talking about the specifics, specialized care and having difficult conversations. So things like providing harm reduction techniques/resources, counseling on OD prevention and safer use strategies for both drugs and alcohol &amp; as well as addressing in hospital drug use, nurses were less comfortable with. Next slide</a:t>
            </a:r>
          </a:p>
        </p:txBody>
      </p:sp>
      <p:sp>
        <p:nvSpPr>
          <p:cNvPr id="4" name="Slide Number Placeholder 3"/>
          <p:cNvSpPr>
            <a:spLocks noGrp="1"/>
          </p:cNvSpPr>
          <p:nvPr>
            <p:ph type="sldNum" sz="quarter" idx="5"/>
          </p:nvPr>
        </p:nvSpPr>
        <p:spPr/>
        <p:txBody>
          <a:bodyPr/>
          <a:lstStyle/>
          <a:p>
            <a:fld id="{05E21C0D-9E07-4C74-9A59-193F61F62892}" type="slidenum">
              <a:rPr lang="en-GB" smtClean="0"/>
              <a:t>8</a:t>
            </a:fld>
            <a:endParaRPr lang="en-GB"/>
          </a:p>
        </p:txBody>
      </p:sp>
    </p:spTree>
    <p:extLst>
      <p:ext uri="{BB962C8B-B14F-4D97-AF65-F5344CB8AC3E}">
        <p14:creationId xmlns:p14="http://schemas.microsoft.com/office/powerpoint/2010/main" val="261763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the findings here- comfort levels for APPs, attendings &amp; residents- mirror what I just showed you- respondents feel comfortable assessing for WD from both opioids and alcohol, diagnosing SUDs and discussing medication options. Prescribers felt less comfortable with the same categories- counseling on safer drug &amp; alcohol use practices &amp; addressing in hospital use. And just to point out a notable difference here - prescribers reported feeling less comfortable with linking patients to SUD treatment- this is a domain we did not field to nurses based on their scope of practice at the bedside. </a:t>
            </a:r>
          </a:p>
        </p:txBody>
      </p:sp>
      <p:sp>
        <p:nvSpPr>
          <p:cNvPr id="4" name="Slide Number Placeholder 3"/>
          <p:cNvSpPr>
            <a:spLocks noGrp="1"/>
          </p:cNvSpPr>
          <p:nvPr>
            <p:ph type="sldNum" sz="quarter" idx="5"/>
          </p:nvPr>
        </p:nvSpPr>
        <p:spPr/>
        <p:txBody>
          <a:bodyPr/>
          <a:lstStyle/>
          <a:p>
            <a:fld id="{05E21C0D-9E07-4C74-9A59-193F61F62892}" type="slidenum">
              <a:rPr lang="en-GB" smtClean="0"/>
              <a:t>9</a:t>
            </a:fld>
            <a:endParaRPr lang="en-GB"/>
          </a:p>
        </p:txBody>
      </p:sp>
    </p:spTree>
    <p:extLst>
      <p:ext uri="{BB962C8B-B14F-4D97-AF65-F5344CB8AC3E}">
        <p14:creationId xmlns:p14="http://schemas.microsoft.com/office/powerpoint/2010/main" val="78229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asked about a variety of attitudes related to substances use care in the hospital using, again, a Likert scale. The green on the right represents higher levels of agreement with the statements, the grey in the middle represents neutrality, and the red on the left represents disagreement. These are the most interesting results- if folks want to see the entirety of the responses, I have them at the end.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takeaway here is that the people we surveyed are medical professionals who feel confident with the medicalized aspects of caring for patients with SUD and people are struggling most with the social side of substance use. </a:t>
            </a:r>
          </a:p>
          <a:p>
            <a:endParaRPr lang="en-US" dirty="0"/>
          </a:p>
          <a:p>
            <a:r>
              <a:rPr lang="en-US" dirty="0"/>
              <a:t>What was significant is that the vast majority people do believe that SUDs are treatable, but people also agree that patients with SUD are challenging. In the middle here, we see people stating that that they feel unsupported when caring for patients with SUD &amp; that it is one of the most difficult parts of their job, markers of burnout, which we also asked about more explicitly, but is not included in this slide. </a:t>
            </a:r>
          </a:p>
          <a:p>
            <a:endParaRPr lang="en-US" dirty="0"/>
          </a:p>
          <a:p>
            <a:r>
              <a:rPr lang="en-US" dirty="0"/>
              <a:t>On the other end of the spectrum, we see a smaller but not unsignificant amount of people report feeling manipulated by patients with SUD and that they worry about worsening or enabling addiction in their patients. </a:t>
            </a:r>
          </a:p>
        </p:txBody>
      </p:sp>
      <p:sp>
        <p:nvSpPr>
          <p:cNvPr id="4" name="Slide Number Placeholder 3"/>
          <p:cNvSpPr>
            <a:spLocks noGrp="1"/>
          </p:cNvSpPr>
          <p:nvPr>
            <p:ph type="sldNum" sz="quarter" idx="5"/>
          </p:nvPr>
        </p:nvSpPr>
        <p:spPr/>
        <p:txBody>
          <a:bodyPr/>
          <a:lstStyle/>
          <a:p>
            <a:fld id="{05E21C0D-9E07-4C74-9A59-193F61F62892}" type="slidenum">
              <a:rPr lang="en-GB" smtClean="0"/>
              <a:t>10</a:t>
            </a:fld>
            <a:endParaRPr lang="en-GB"/>
          </a:p>
        </p:txBody>
      </p:sp>
    </p:spTree>
    <p:extLst>
      <p:ext uri="{BB962C8B-B14F-4D97-AF65-F5344CB8AC3E}">
        <p14:creationId xmlns:p14="http://schemas.microsoft.com/office/powerpoint/2010/main" val="944411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asked participants to rank what they considered to be barriers when caring for patients with SUD on a </a:t>
            </a:r>
            <a:r>
              <a:rPr lang="en-US" dirty="0" err="1"/>
              <a:t>likert</a:t>
            </a:r>
            <a:r>
              <a:rPr lang="en-US" dirty="0"/>
              <a:t> scale- these are some of their responses reflecting what people considered to be barriers, in rank order. On the lower end of the spectrum, we see that overall participants felt that knowledge of how to treat SUD , guidelines for managing OUD in the hospital, and knowledge about pain management were not barriers. Even access to peer support was ranked relatively low. However, what is a clearly considered barrier is patient social barriers, availability of external resources after discharge, access to  specialized, expert knowledge about SUD and access to harm reduction resources. So again, we’re seeing that people feel confident in the general medical side of treating patients with SUD and what is needed is a bolstering of social support and resources for these patients and support the expansion of specialized addiction medicine and harm reduction services in hospitals. </a:t>
            </a:r>
          </a:p>
          <a:p>
            <a:endParaRPr lang="en-US" dirty="0"/>
          </a:p>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11</a:t>
            </a:fld>
            <a:endParaRPr lang="en-GB"/>
          </a:p>
        </p:txBody>
      </p:sp>
    </p:spTree>
    <p:extLst>
      <p:ext uri="{BB962C8B-B14F-4D97-AF65-F5344CB8AC3E}">
        <p14:creationId xmlns:p14="http://schemas.microsoft.com/office/powerpoint/2010/main" val="6516101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0"/>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20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tx2"/>
                </a:solidFill>
              </a:defRPr>
            </a:lvl1pPr>
          </a:lstStyle>
          <a:p>
            <a:fld id="{99F3C3B1-E744-2D4A-B45F-4BF5FA2A69D2}" type="datetime4">
              <a:rPr lang="en-US" smtClean="0"/>
              <a:t>November 2,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725" y="556802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8504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pic>
        <p:nvPicPr>
          <p:cNvPr id="1075133346" name="Picture 7" descr="{&quot;templafy&quot;:{&quot;id&quot;:&quot;30901234-f399-4a94-9bd1-5eabdf747fc7&quot;}}"/>
          <p:cNvPicPr>
            <a:picLocks noChangeAspect="1"/>
          </p:cNvPicPr>
          <p:nvPr/>
        </p:nvPicPr>
        <p:blipFill>
          <a:blip r:embed="rId5"/>
          <a:stretch>
            <a:fillRect/>
          </a:stretch>
        </p:blipFill>
        <p:spPr>
          <a:xfrm>
            <a:off x="730799" y="699175"/>
            <a:ext cx="4322438" cy="725487"/>
          </a:xfrm>
          <a:prstGeom prst="rect">
            <a:avLst/>
          </a:prstGeom>
        </p:spPr>
      </p:pic>
    </p:spTree>
    <p:extLst>
      <p:ext uri="{BB962C8B-B14F-4D97-AF65-F5344CB8AC3E}">
        <p14:creationId xmlns:p14="http://schemas.microsoft.com/office/powerpoint/2010/main" val="1367403557"/>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3906">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04512788-2674-6842-9B9B-D1040F4BD1BF}" type="datetime4">
              <a:rPr lang="en-US" smtClean="0"/>
              <a:t>November 2,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5b4eea74-9d13-4e44-9b2c-0f08819b6c97&quot;}}">
            <a:extLst>
              <a:ext uri="{FF2B5EF4-FFF2-40B4-BE49-F238E27FC236}">
                <a16:creationId xmlns:a16="http://schemas.microsoft.com/office/drawing/2014/main" id="{F9DD6C23-C8F9-1547-9614-BEBD6DAFD0D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48175728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64F41AB9-723A-BF48-918F-BED912EC13C8}" type="datetime4">
              <a:rPr lang="en-US" smtClean="0"/>
              <a:t>November 2,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2a703fa-8259-4557-962d-ab582f2249cc&quot;}}">
            <a:extLst>
              <a:ext uri="{FF2B5EF4-FFF2-40B4-BE49-F238E27FC236}">
                <a16:creationId xmlns:a16="http://schemas.microsoft.com/office/drawing/2014/main" id="{EBCD5668-E220-BAC0-653D-1464F201089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53653534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9CADB1CD-0670-D442-B219-2C5ACFFFF9DE}" type="datetime4">
              <a:rPr lang="en-US" smtClean="0"/>
              <a:t>November 2,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78e4b136-0ecb-418f-b7bb-760dc4515bda&quot;}}">
            <a:extLst>
              <a:ext uri="{FF2B5EF4-FFF2-40B4-BE49-F238E27FC236}">
                <a16:creationId xmlns:a16="http://schemas.microsoft.com/office/drawing/2014/main" id="{91EF78B0-9F03-F314-B042-2A9C780D80D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123428432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BE8B2AD7-A58B-B94F-85FE-E794175C7E83}" type="datetime4">
              <a:rPr lang="en-US" noProof="0" smtClean="0"/>
              <a:t>November 2,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99501809"/>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6B761CCD-5C71-7A4A-8F5D-6B26D9394AB4}" type="datetime4">
              <a:rPr lang="en-US" noProof="0" smtClean="0"/>
              <a:t>November 2,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endParaRPr lang="en-GB" dirty="0"/>
          </a:p>
        </p:txBody>
      </p:sp>
    </p:spTree>
    <p:extLst>
      <p:ext uri="{BB962C8B-B14F-4D97-AF65-F5344CB8AC3E}">
        <p14:creationId xmlns:p14="http://schemas.microsoft.com/office/powerpoint/2010/main" val="254967089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endParaRPr lang="en-GB" dirty="0"/>
          </a:p>
        </p:txBody>
      </p:sp>
      <p:sp>
        <p:nvSpPr>
          <p:cNvPr id="3" name="Date Placeholder 2">
            <a:extLst>
              <a:ext uri="{FF2B5EF4-FFF2-40B4-BE49-F238E27FC236}">
                <a16:creationId xmlns:a16="http://schemas.microsoft.com/office/drawing/2014/main" id="{FD54B0AC-EFAA-1FCE-1F40-2E60B6B6702F}"/>
              </a:ext>
            </a:extLst>
          </p:cNvPr>
          <p:cNvSpPr>
            <a:spLocks noGrp="1"/>
          </p:cNvSpPr>
          <p:nvPr>
            <p:ph type="dt" sz="half" idx="10"/>
          </p:nvPr>
        </p:nvSpPr>
        <p:spPr/>
        <p:txBody>
          <a:bodyPr/>
          <a:lstStyle/>
          <a:p>
            <a:fld id="{9542A3E1-5A7C-9D48-8D77-D109D8F58155}"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852391114"/>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endParaRPr lang="en-GB" dirty="0"/>
          </a:p>
        </p:txBody>
      </p:sp>
      <p:sp>
        <p:nvSpPr>
          <p:cNvPr id="3" name="Date Placeholder 2">
            <a:extLst>
              <a:ext uri="{FF2B5EF4-FFF2-40B4-BE49-F238E27FC236}">
                <a16:creationId xmlns:a16="http://schemas.microsoft.com/office/drawing/2014/main" id="{CA6DD9D7-320B-688A-C7E1-3A0DA32461F1}"/>
              </a:ext>
            </a:extLst>
          </p:cNvPr>
          <p:cNvSpPr>
            <a:spLocks noGrp="1"/>
          </p:cNvSpPr>
          <p:nvPr>
            <p:ph type="dt" sz="half" idx="10"/>
          </p:nvPr>
        </p:nvSpPr>
        <p:spPr/>
        <p:txBody>
          <a:bodyPr/>
          <a:lstStyle/>
          <a:p>
            <a:fld id="{1BD75387-D4E7-8D44-AC57-90559E1D50C6}"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699275163"/>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25826CD-C8F5-7B41-B54C-D8EA3F21C4CC}" type="datetime4">
              <a:rPr lang="en-US" noProof="0" smtClean="0"/>
              <a:t>November 2,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796878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225DD426-AAE1-694B-8458-9EFAF930BCFB}" type="datetime4">
              <a:rPr lang="en-US" noProof="0" smtClean="0"/>
              <a:t>November 2,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37274672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4AFF6002-6A83-B44C-A898-CF6815AF6154}" type="datetime4">
              <a:rPr lang="en-US" noProof="0" smtClean="0"/>
              <a:t>November 2,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9027176"/>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20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6008400"/>
            <a:ext cx="5195025" cy="180000"/>
          </a:xfrm>
        </p:spPr>
        <p:txBody>
          <a:bodyPr/>
          <a:lstStyle>
            <a:lvl1pPr>
              <a:defRPr sz="1000">
                <a:solidFill>
                  <a:schemeClr val="bg1"/>
                </a:solidFill>
              </a:defRPr>
            </a:lvl1pPr>
          </a:lstStyle>
          <a:p>
            <a:fld id="{A56F8800-1B76-A244-A1CE-F2872CD859F6}" type="datetime4">
              <a:rPr lang="en-US" smtClean="0"/>
              <a:t>November 2,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14908128" name="Picture 5" descr="{&quot;templafy&quot;:{&quot;id&quot;:&quot;727798fb-93ec-4ae5-a5bd-5308d7c40665&quot;}}"/>
          <p:cNvPicPr>
            <a:picLocks noChangeAspect="1"/>
          </p:cNvPicPr>
          <p:nvPr/>
        </p:nvPicPr>
        <p:blipFill>
          <a:blip r:embed="rId5"/>
          <a:stretch>
            <a:fillRect/>
          </a:stretch>
        </p:blipFill>
        <p:spPr>
          <a:xfrm>
            <a:off x="737770" y="702906"/>
            <a:ext cx="4322438" cy="725487"/>
          </a:xfrm>
          <a:prstGeom prst="rect">
            <a:avLst/>
          </a:prstGeom>
        </p:spPr>
      </p:pic>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55487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577400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Tree>
    <p:extLst>
      <p:ext uri="{BB962C8B-B14F-4D97-AF65-F5344CB8AC3E}">
        <p14:creationId xmlns:p14="http://schemas.microsoft.com/office/powerpoint/2010/main" val="3697572237"/>
      </p:ext>
    </p:extLst>
  </p:cSld>
  <p:clrMapOvr>
    <a:masterClrMapping/>
  </p:clrMapOvr>
  <p:extLst>
    <p:ext uri="{DCECCB84-F9BA-43D5-87BE-67443E8EF086}">
      <p15:sldGuideLst xmlns:p15="http://schemas.microsoft.com/office/powerpoint/2012/main">
        <p15:guide id="1" orient="horz" pos="459">
          <p15:clr>
            <a:srgbClr val="8F8F8F"/>
          </p15:clr>
        </p15:guide>
        <p15:guide id="2" orient="horz" pos="3906">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A47C7914-EB71-1344-8035-801EC7A226B1}" type="datetime4">
              <a:rPr lang="en-US" noProof="0" smtClean="0"/>
              <a:t>November 2,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37440389"/>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B998AA1-88E8-6143-B175-96E13C93E6F4}" type="datetime4">
              <a:rPr lang="en-US" noProof="0" smtClean="0"/>
              <a:t>November 2, 2023</a:t>
            </a:fld>
            <a:endParaRPr lang="en-US" noProof="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4008830343"/>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25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047">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CA9EC74F-C224-F448-84E7-EE9ED0C767CE}" type="datetime4">
              <a:rPr lang="en-US" noProof="0" smtClean="0"/>
              <a:t>November 2,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f6daa306-ad96-40f4-82cd-fef5cf89adf4&quot;}}">
            <a:extLst>
              <a:ext uri="{FF2B5EF4-FFF2-40B4-BE49-F238E27FC236}">
                <a16:creationId xmlns:a16="http://schemas.microsoft.com/office/drawing/2014/main" id="{1730DDFB-184E-CE5B-13B1-2A6F3A06ACE8}"/>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24483984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2F882475-1BB6-F24B-B5A3-07BAA73B5F18}" type="datetime4">
              <a:rPr lang="en-US" noProof="0" smtClean="0"/>
              <a:t>November 2,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r>
              <a:rPr lang="en-US" dirty="0"/>
              <a:t>Click to edit Master title style</a:t>
            </a:r>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6342718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p:txBody>
          <a:bodyPr/>
          <a:lstStyle/>
          <a:p>
            <a:fld id="{96A1E3D4-D950-5D45-AB79-D54814BCF01F}" type="datetime4">
              <a:rPr lang="en-US" noProof="0" smtClean="0"/>
              <a:t>November 2,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endParaRPr lang="en-GB" dirty="0"/>
          </a:p>
        </p:txBody>
      </p:sp>
      <p:sp>
        <p:nvSpPr>
          <p:cNvPr id="4" name="Footers" descr="{&quot;templafy&quot;:{&quot;id&quot;:&quot;fe8e1a07-4725-46e9-b27d-111515b6a4b0&quot;}}">
            <a:extLst>
              <a:ext uri="{FF2B5EF4-FFF2-40B4-BE49-F238E27FC236}">
                <a16:creationId xmlns:a16="http://schemas.microsoft.com/office/drawing/2014/main" id="{F9EC4DD8-B03D-E94C-E682-0A9B26DCBF8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64712292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endParaRPr lang="en-GB"/>
          </a:p>
        </p:txBody>
      </p:sp>
      <p:sp>
        <p:nvSpPr>
          <p:cNvPr id="11" name="Date Placeholder 10">
            <a:extLst>
              <a:ext uri="{FF2B5EF4-FFF2-40B4-BE49-F238E27FC236}">
                <a16:creationId xmlns:a16="http://schemas.microsoft.com/office/drawing/2014/main" id="{0A06397E-9D3D-F1AD-D58D-4D4D7BE0B9F2}"/>
              </a:ext>
            </a:extLst>
          </p:cNvPr>
          <p:cNvSpPr>
            <a:spLocks noGrp="1"/>
          </p:cNvSpPr>
          <p:nvPr>
            <p:ph type="dt" sz="half" idx="10"/>
          </p:nvPr>
        </p:nvSpPr>
        <p:spPr>
          <a:xfrm>
            <a:off x="1115138" y="6439469"/>
            <a:ext cx="2024062" cy="180000"/>
          </a:xfrm>
        </p:spPr>
        <p:txBody>
          <a:bodyPr/>
          <a:lstStyle/>
          <a:p>
            <a:fld id="{149EB574-D334-1445-83E2-890C9F6FAB41}" type="datetime4">
              <a:rPr lang="en-US" noProof="0" smtClean="0"/>
              <a:t>November 2, 2023</a:t>
            </a:fld>
            <a:endParaRPr lang="en-US" noProof="0"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endParaRPr lang="en-GB" dirty="0"/>
          </a:p>
        </p:txBody>
      </p:sp>
    </p:spTree>
    <p:extLst>
      <p:ext uri="{BB962C8B-B14F-4D97-AF65-F5344CB8AC3E}">
        <p14:creationId xmlns:p14="http://schemas.microsoft.com/office/powerpoint/2010/main" val="398946150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97D25064-9302-E547-BFE6-DA59301D1DD0}"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3119230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047">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27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41387838-2DA5-9147-B704-5F7BAA1D40F6}"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r>
              <a:rPr lang="en-US" dirty="0"/>
              <a:t>Click to edit Master title style</a:t>
            </a:r>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9019568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a:xfrm>
            <a:off x="1115138" y="6439469"/>
            <a:ext cx="1828800" cy="180000"/>
          </a:xfrm>
        </p:spPr>
        <p:txBody>
          <a:bodyPr/>
          <a:lstStyle>
            <a:lvl1pPr>
              <a:defRPr>
                <a:solidFill>
                  <a:schemeClr val="bg1"/>
                </a:solidFill>
              </a:defRPr>
            </a:lvl1pPr>
          </a:lstStyle>
          <a:p>
            <a:fld id="{BDFCA445-28F7-D04D-B2EF-2294ADD6D12E}" type="datetime4">
              <a:rPr lang="en-US" smtClean="0"/>
              <a:t>November 2, 2023</a:t>
            </a:fld>
            <a:endParaRPr lang="en-US" dirty="0"/>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r>
              <a:rPr lang="en-US" dirty="0"/>
              <a:t>Click to edit Master title style</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285736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9941CD44-467F-7644-84CB-3FF5D40D7B34}"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r>
              <a:rPr lang="en-US" dirty="0"/>
              <a:t>Click to edit Master title style</a:t>
            </a:r>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sp>
        <p:nvSpPr>
          <p:cNvPr id="5" name="Footers" descr="{&quot;templafy&quot;:{&quot;id&quot;:&quot;802c32aa-2e79-485b-8fd7-9e826bb7a9c4&quot;}}">
            <a:extLst>
              <a:ext uri="{FF2B5EF4-FFF2-40B4-BE49-F238E27FC236}">
                <a16:creationId xmlns:a16="http://schemas.microsoft.com/office/drawing/2014/main" id="{EDC4708C-CD54-B7F2-D805-7C44F6F2B07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90984482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0" y="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50E79776-6271-610E-408A-1979D992DFA4}"/>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3" name="Subtitle 2">
            <a:extLst>
              <a:ext uri="{FF2B5EF4-FFF2-40B4-BE49-F238E27FC236}">
                <a16:creationId xmlns:a16="http://schemas.microsoft.com/office/drawing/2014/main" id="{FB5CFD3E-F412-8675-6657-903BBC4AEE99}"/>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20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7" name="Date Placeholder 6">
            <a:extLst>
              <a:ext uri="{FF2B5EF4-FFF2-40B4-BE49-F238E27FC236}">
                <a16:creationId xmlns:a16="http://schemas.microsoft.com/office/drawing/2014/main" id="{D27BC2F6-5F98-FD07-6484-736D32FD3C4A}"/>
              </a:ext>
            </a:extLst>
          </p:cNvPr>
          <p:cNvSpPr>
            <a:spLocks noGrp="1"/>
          </p:cNvSpPr>
          <p:nvPr>
            <p:ph type="dt" sz="half" idx="10"/>
          </p:nvPr>
        </p:nvSpPr>
        <p:spPr>
          <a:xfrm>
            <a:off x="720000" y="4941020"/>
            <a:ext cx="5195025" cy="180000"/>
          </a:xfrm>
        </p:spPr>
        <p:txBody>
          <a:bodyPr/>
          <a:lstStyle>
            <a:lvl1pPr>
              <a:defRPr sz="1000">
                <a:solidFill>
                  <a:schemeClr val="bg1"/>
                </a:solidFill>
              </a:defRPr>
            </a:lvl1pPr>
          </a:lstStyle>
          <a:p>
            <a:fld id="{49E26F94-AE0A-D846-B352-2B3AF61B95AC}" type="datetime4">
              <a:rPr lang="en-US" smtClean="0"/>
              <a:t>November 2, 2023</a:t>
            </a:fld>
            <a:endParaRPr lang="en-US" dirty="0"/>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1737974633" name="Picture 5" descr="{&quot;templafy&quot;:{&quot;id&quot;:&quot;539ce546-0ecd-4010-9fa9-987f56adaa25&quot;}}"/>
          <p:cNvPicPr>
            <a:picLocks noChangeAspect="1"/>
          </p:cNvPicPr>
          <p:nvPr/>
        </p:nvPicPr>
        <p:blipFill>
          <a:blip r:embed="rId5"/>
          <a:stretch>
            <a:fillRect/>
          </a:stretch>
        </p:blipFill>
        <p:spPr>
          <a:xfrm>
            <a:off x="737770" y="702906"/>
            <a:ext cx="4322438" cy="725487"/>
          </a:xfrm>
          <a:prstGeom prst="rect">
            <a:avLst/>
          </a:prstGeom>
        </p:spPr>
      </p:pic>
      <p:sp>
        <p:nvSpPr>
          <p:cNvPr id="12" name="Text Placeholder 11">
            <a:extLst>
              <a:ext uri="{FF2B5EF4-FFF2-40B4-BE49-F238E27FC236}">
                <a16:creationId xmlns:a16="http://schemas.microsoft.com/office/drawing/2014/main" id="{E4F62758-C109-9421-029F-4D65AB2D2D65}"/>
              </a:ext>
            </a:extLst>
          </p:cNvPr>
          <p:cNvSpPr>
            <a:spLocks noGrp="1"/>
          </p:cNvSpPr>
          <p:nvPr>
            <p:ph type="body" sz="quarter" idx="25" hasCustomPrompt="1"/>
          </p:nvPr>
        </p:nvSpPr>
        <p:spPr>
          <a:xfrm>
            <a:off x="720000" y="448192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34E07CEB-1ACA-B0DC-CACD-3717AF286F62}"/>
              </a:ext>
            </a:extLst>
          </p:cNvPr>
          <p:cNvSpPr>
            <a:spLocks noGrp="1"/>
          </p:cNvSpPr>
          <p:nvPr>
            <p:ph type="body" sz="quarter" idx="26" hasCustomPrompt="1"/>
          </p:nvPr>
        </p:nvSpPr>
        <p:spPr>
          <a:xfrm>
            <a:off x="720000" y="4706499"/>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0" y="5566321"/>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14" name="Content Placeholder 2">
            <a:extLst>
              <a:ext uri="{FF2B5EF4-FFF2-40B4-BE49-F238E27FC236}">
                <a16:creationId xmlns:a16="http://schemas.microsoft.com/office/drawing/2014/main" id="{411FCB7A-8CF2-FF56-27FD-1990B8CFF15A}"/>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with not be shared with external groups.</a:t>
            </a:r>
          </a:p>
        </p:txBody>
      </p:sp>
    </p:spTree>
    <p:extLst>
      <p:ext uri="{BB962C8B-B14F-4D97-AF65-F5344CB8AC3E}">
        <p14:creationId xmlns:p14="http://schemas.microsoft.com/office/powerpoint/2010/main" val="1574944445"/>
      </p:ext>
    </p:extLst>
  </p:cSld>
  <p:clrMapOvr>
    <a:masterClrMapping/>
  </p:clrMapOvr>
  <p:extLst>
    <p:ext uri="{DCECCB84-F9BA-43D5-87BE-67443E8EF086}">
      <p15:sldGuideLst xmlns:p15="http://schemas.microsoft.com/office/powerpoint/2012/main">
        <p15:guide id="1" orient="horz" pos="459">
          <p15:clr>
            <a:srgbClr val="8F8F8F"/>
          </p15:clr>
        </p15:guide>
        <p15:guide id="2" orient="horz" pos="3974">
          <p15:clr>
            <a:srgbClr val="8F8F8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217CA438-2D37-4947-B755-A2F608C6D244}"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r>
              <a:rPr lang="en-US" dirty="0"/>
              <a:t>Click to edit Master title style</a:t>
            </a:r>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sp>
        <p:nvSpPr>
          <p:cNvPr id="11" name="Footers" descr="{&quot;templafy&quot;:{&quot;id&quot;:&quot;13974de5-8cef-4d59-abfb-72071ca5e6dc&quot;}}">
            <a:extLst>
              <a:ext uri="{FF2B5EF4-FFF2-40B4-BE49-F238E27FC236}">
                <a16:creationId xmlns:a16="http://schemas.microsoft.com/office/drawing/2014/main" id="{82A8297C-CDDC-2966-C397-33725EE8D105}"/>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26435526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570">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7">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1797">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accent1"/>
                </a:solidFill>
              </a:defRPr>
            </a:lvl1pPr>
          </a:lstStyle>
          <a:p>
            <a:fld id="{F33EA31E-E50F-1345-8E3F-4A8A7027CE0C}"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p:txBody>
      </p:sp>
      <p:sp>
        <p:nvSpPr>
          <p:cNvPr id="6" name="Footers" descr="{&quot;templafy&quot;:{&quot;id&quot;:&quot;4708fec4-619c-41a6-a13a-61ee0ada3da4&quot;}}">
            <a:extLst>
              <a:ext uri="{FF2B5EF4-FFF2-40B4-BE49-F238E27FC236}">
                <a16:creationId xmlns:a16="http://schemas.microsoft.com/office/drawing/2014/main" id="{D09B7859-4BFA-0D77-C7FF-EF07F041045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585390579"/>
      </p:ext>
    </p:extLst>
  </p:cSld>
  <p:clrMapOvr>
    <a:masterClrMapping/>
  </p:clrMapOvr>
  <p:extLst>
    <p:ext uri="{DCECCB84-F9BA-43D5-87BE-67443E8EF086}">
      <p15:sldGuideLst xmlns:p15="http://schemas.microsoft.com/office/powerpoint/2012/main">
        <p15:guide id="1" orient="horz" pos="453">
          <p15:clr>
            <a:srgbClr val="8F8F8F"/>
          </p15:clr>
        </p15:guide>
        <p15:guide id="3" orient="horz">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0E55419C-47D8-864D-AADD-3BEFD2D931E2}"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49784211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12C546DC-466E-AB47-94E1-ABDF6F366880}"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endParaRPr lang="en-GB"/>
          </a:p>
        </p:txBody>
      </p:sp>
      <p:sp>
        <p:nvSpPr>
          <p:cNvPr id="15" name="Footers" descr="{&quot;templafy&quot;:{&quot;id&quot;:&quot;9f113c1b-1e68-4d5d-9404-b1c9682e1dc7&quot;}}">
            <a:extLst>
              <a:ext uri="{FF2B5EF4-FFF2-40B4-BE49-F238E27FC236}">
                <a16:creationId xmlns:a16="http://schemas.microsoft.com/office/drawing/2014/main" id="{E089BA30-0544-BB92-B27F-1E09FDA031B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336995146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292FE098-B469-3A47-BA2A-309CC302FFF0}"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a:extLst>
              <a:ext uri="{FF2B5EF4-FFF2-40B4-BE49-F238E27FC236}">
                <a16:creationId xmlns:a16="http://schemas.microsoft.com/office/drawing/2014/main" id="{2F85D50D-0CD8-D2EA-90C7-9BFF908C9B03}"/>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Tree>
    <p:extLst>
      <p:ext uri="{BB962C8B-B14F-4D97-AF65-F5344CB8AC3E}">
        <p14:creationId xmlns:p14="http://schemas.microsoft.com/office/powerpoint/2010/main" val="10284382"/>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66349CEF-F1C2-AC44-998F-6FBDF9283248}"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370555435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CF34CBA6-23B4-724A-ACE3-287DC5BFFD02}"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r>
              <a:rPr lang="en-US" dirty="0"/>
              <a:t>Click to edit Master title style</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sp>
        <p:nvSpPr>
          <p:cNvPr id="13" name="Footers" descr="{&quot;templafy&quot;:{&quot;id&quot;:&quot;4aaff1e3-4aeb-4ab6-970c-e6644a7151c2&quot;}}">
            <a:extLst>
              <a:ext uri="{FF2B5EF4-FFF2-40B4-BE49-F238E27FC236}">
                <a16:creationId xmlns:a16="http://schemas.microsoft.com/office/drawing/2014/main" id="{2AA3E128-5B68-28FB-4891-492AE777546C}"/>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248381096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D378CC5B-3460-BE42-939A-90AAC85DE8BB}"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6916984"/>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A575A06F-14F8-9E41-A508-F79037F70E01}"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Footers" descr="{&quot;templafy&quot;:{&quot;id&quot;:&quot;5701762b-2ddd-415c-9f10-2849eeb3ef06&quot;}}">
            <a:extLst>
              <a:ext uri="{FF2B5EF4-FFF2-40B4-BE49-F238E27FC236}">
                <a16:creationId xmlns:a16="http://schemas.microsoft.com/office/drawing/2014/main" id="{E437CE73-48A8-6501-39C1-A1E43A2B9173}"/>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Tree>
    <p:extLst>
      <p:ext uri="{BB962C8B-B14F-4D97-AF65-F5344CB8AC3E}">
        <p14:creationId xmlns:p14="http://schemas.microsoft.com/office/powerpoint/2010/main" val="16253617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ustom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74AEFCFA-0AE5-65AE-6589-C19C748A3C16}"/>
              </a:ext>
            </a:extLst>
          </p:cNvPr>
          <p:cNvSpPr>
            <a:spLocks noGrp="1"/>
          </p:cNvSpPr>
          <p:nvPr>
            <p:ph type="dt" sz="half" idx="10"/>
          </p:nvPr>
        </p:nvSpPr>
        <p:spPr/>
        <p:txBody>
          <a:bodyPr/>
          <a:lstStyle>
            <a:lvl1pPr>
              <a:defRPr>
                <a:solidFill>
                  <a:schemeClr val="bg1"/>
                </a:solidFill>
              </a:defRPr>
            </a:lvl1pPr>
          </a:lstStyle>
          <a:p>
            <a:fld id="{0567D335-D4B9-4949-8DC4-D49B01041DE2}" type="datetime4">
              <a:rPr lang="en-US" smtClean="0"/>
              <a:t>November 2, 2023</a:t>
            </a:fld>
            <a:endParaRPr lang="en-US"/>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GB" dirty="0"/>
              <a:t>Click icon to add picture</a:t>
            </a:r>
          </a:p>
        </p:txBody>
      </p:sp>
      <p:sp>
        <p:nvSpPr>
          <p:cNvPr id="8" name="Footers" descr="{&quot;templafy&quot;:{&quot;id&quot;:&quot;6f27a5ea-5194-4474-8f5a-b0c8f65deb8e&quot;}}">
            <a:extLst>
              <a:ext uri="{FF2B5EF4-FFF2-40B4-BE49-F238E27FC236}">
                <a16:creationId xmlns:a16="http://schemas.microsoft.com/office/drawing/2014/main" id="{6D57E22F-014A-FDF5-8749-C999CC6D20AD}"/>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51746347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p>
            <a:fld id="{044E13F2-2E33-0D4C-9770-C6ABF2B09A7A}"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052718606"/>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F2514DB1-C60C-D330-1D59-18C0D2543F88}"/>
              </a:ext>
            </a:extLst>
          </p:cNvPr>
          <p:cNvSpPr>
            <a:spLocks noGrp="1"/>
          </p:cNvSpPr>
          <p:nvPr>
            <p:ph type="dt" sz="half" idx="10"/>
          </p:nvPr>
        </p:nvSpPr>
        <p:spPr/>
        <p:txBody>
          <a:bodyPr/>
          <a:lstStyle/>
          <a:p>
            <a:fld id="{89BDCF72-7F67-EE49-9D06-2CCEC215A17F}"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3843991580"/>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p>
            <a:fld id="{8EA7C55A-0720-674D-B591-4F14C71E2AA5}" type="datetime4">
              <a:rPr lang="en-US" noProof="0" smtClean="0"/>
              <a:t>November 2, 2023</a:t>
            </a:fld>
            <a:endParaRPr lang="en-US" noProof="0"/>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891425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E2E26CDF-30B1-7C46-9E4C-9EBA16EEDD4A}" type="datetime4">
              <a:rPr lang="en-US" smtClean="0"/>
              <a:t>November 2,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36165652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lue BKG with Footer in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1B6D1-93C2-8F55-64B6-2CBE60B5D8C6}"/>
              </a:ext>
            </a:extLst>
          </p:cNvPr>
          <p:cNvSpPr/>
          <p:nvPr userDrawn="1"/>
        </p:nvSpPr>
        <p:spPr>
          <a:xfrm>
            <a:off x="0" y="0"/>
            <a:ext cx="12192000" cy="6858000"/>
          </a:xfrm>
          <a:prstGeom prst="rect">
            <a:avLst/>
          </a:prstGeom>
          <a:gradFill flip="none" rotWithShape="1">
            <a:gsLst>
              <a:gs pos="100000">
                <a:srgbClr val="1F538F"/>
              </a:gs>
              <a:gs pos="39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 name="Date Placeholder 2">
            <a:extLst>
              <a:ext uri="{FF2B5EF4-FFF2-40B4-BE49-F238E27FC236}">
                <a16:creationId xmlns:a16="http://schemas.microsoft.com/office/drawing/2014/main" id="{F2E71BF0-5156-4399-18F9-DC04A1A13E84}"/>
              </a:ext>
            </a:extLst>
          </p:cNvPr>
          <p:cNvSpPr>
            <a:spLocks noGrp="1"/>
          </p:cNvSpPr>
          <p:nvPr>
            <p:ph type="dt" sz="half" idx="10"/>
          </p:nvPr>
        </p:nvSpPr>
        <p:spPr/>
        <p:txBody>
          <a:bodyPr/>
          <a:lstStyle>
            <a:lvl1pPr>
              <a:defRPr>
                <a:solidFill>
                  <a:schemeClr val="bg1"/>
                </a:solidFill>
              </a:defRPr>
            </a:lvl1pPr>
          </a:lstStyle>
          <a:p>
            <a:fld id="{E2E26CDF-30B1-7C46-9E4C-9EBA16EEDD4A}" type="datetime4">
              <a:rPr lang="en-US" smtClean="0"/>
              <a:t>November 2, 2023</a:t>
            </a:fld>
            <a:endParaRPr lang="en-US"/>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Footers" descr="{&quot;templafy&quot;:{&quot;id&quot;:&quot;37bf3a59-c3d7-4ee6-b549-ac5503095b71&quot;}}">
            <a:extLst>
              <a:ext uri="{FF2B5EF4-FFF2-40B4-BE49-F238E27FC236}">
                <a16:creationId xmlns:a16="http://schemas.microsoft.com/office/drawing/2014/main" id="{AD7FCB85-6DF8-7133-9CEA-CE8EF93D41E2}"/>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05688480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24957979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6" name="Picture 5" descr="A blue letter on a black background&#10;&#10;Description automatically generated">
            <a:extLst>
              <a:ext uri="{FF2B5EF4-FFF2-40B4-BE49-F238E27FC236}">
                <a16:creationId xmlns:a16="http://schemas.microsoft.com/office/drawing/2014/main" id="{1B8DFF4D-4F10-0D7D-8CCB-724B4079F9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24397" y="3209846"/>
            <a:ext cx="2743202" cy="438308"/>
          </a:xfrm>
          <a:prstGeom prst="rect">
            <a:avLst/>
          </a:prstGeom>
        </p:spPr>
      </p:pic>
    </p:spTree>
    <p:extLst>
      <p:ext uri="{BB962C8B-B14F-4D97-AF65-F5344CB8AC3E}">
        <p14:creationId xmlns:p14="http://schemas.microsoft.com/office/powerpoint/2010/main" val="318986188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7">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a:extLst>
              <a:ext uri="{FF2B5EF4-FFF2-40B4-BE49-F238E27FC236}">
                <a16:creationId xmlns:a16="http://schemas.microsoft.com/office/drawing/2014/main" id="{28E9D207-A57B-8CD8-0740-D81AEF4E45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24397" y="3209846"/>
            <a:ext cx="2743202" cy="438307"/>
          </a:xfrm>
          <a:prstGeom prst="rect">
            <a:avLst/>
          </a:prstGeom>
        </p:spPr>
      </p:pic>
    </p:spTree>
    <p:extLst>
      <p:ext uri="{BB962C8B-B14F-4D97-AF65-F5344CB8AC3E}">
        <p14:creationId xmlns:p14="http://schemas.microsoft.com/office/powerpoint/2010/main" val="206418322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60">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601786"/>
            <a:ext cx="9826625" cy="2246769"/>
          </a:xfrm>
          <a:prstGeom prst="rect">
            <a:avLst/>
          </a:prstGeom>
          <a:noFill/>
        </p:spPr>
        <p:txBody>
          <a:bodyPr wrap="square" rtlCol="0">
            <a:spAutoFit/>
          </a:bodyPr>
          <a:lstStyle/>
          <a:p>
            <a:pPr algn="ctr"/>
            <a:r>
              <a:rPr lang="en-GB" sz="140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556874"/>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64245523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3" name="Date Placeholder 2">
            <a:extLst>
              <a:ext uri="{FF2B5EF4-FFF2-40B4-BE49-F238E27FC236}">
                <a16:creationId xmlns:a16="http://schemas.microsoft.com/office/drawing/2014/main" id="{B1273473-00D3-EA4E-9912-9AFB4C8BEFD0}"/>
              </a:ext>
            </a:extLst>
          </p:cNvPr>
          <p:cNvSpPr>
            <a:spLocks noGrp="1"/>
          </p:cNvSpPr>
          <p:nvPr>
            <p:ph type="dt" sz="half" idx="10"/>
          </p:nvPr>
        </p:nvSpPr>
        <p:spPr/>
        <p:txBody>
          <a:bodyPr/>
          <a:lstStyle>
            <a:lvl1pPr>
              <a:defRPr>
                <a:solidFill>
                  <a:schemeClr val="bg1"/>
                </a:solidFill>
              </a:defRPr>
            </a:lvl1pPr>
          </a:lstStyle>
          <a:p>
            <a:fld id="{3C2BA70B-1A4E-F44E-8807-4DE2C139878B}" type="datetime4">
              <a:rPr lang="en-US" smtClean="0"/>
              <a:t>November 2, 2023</a:t>
            </a:fld>
            <a:endParaRPr lang="en-US"/>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b629212b-aba2-422f-a8af-fd93b3a4d254&quot;}}">
            <a:extLst>
              <a:ext uri="{FF2B5EF4-FFF2-40B4-BE49-F238E27FC236}">
                <a16:creationId xmlns:a16="http://schemas.microsoft.com/office/drawing/2014/main" id="{7F5AAA95-4262-DACC-6539-F83764B3EBBF}"/>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187548861"/>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8" name="Date Placeholder 7">
            <a:extLst>
              <a:ext uri="{FF2B5EF4-FFF2-40B4-BE49-F238E27FC236}">
                <a16:creationId xmlns:a16="http://schemas.microsoft.com/office/drawing/2014/main" id="{A626988C-588C-2C8A-2DC0-5D2C99DF44FE}"/>
              </a:ext>
            </a:extLst>
          </p:cNvPr>
          <p:cNvSpPr>
            <a:spLocks noGrp="1"/>
          </p:cNvSpPr>
          <p:nvPr>
            <p:ph type="dt" sz="half" idx="25"/>
          </p:nvPr>
        </p:nvSpPr>
        <p:spPr/>
        <p:txBody>
          <a:bodyPr/>
          <a:lstStyle/>
          <a:p>
            <a:fld id="{3A2DC638-9094-B240-ABEB-9DD22AB64CA7}" type="datetime4">
              <a:rPr lang="en-US" noProof="0" smtClean="0"/>
              <a:t>November 2, 2023</a:t>
            </a:fld>
            <a:endParaRPr lang="en-US" noProof="0"/>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823607610"/>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85C24EA9-B3D8-2144-A3B3-33B779F6DB69}" type="datetime4">
              <a:rPr lang="en-US" smtClean="0"/>
              <a:t>November 2,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Footers" descr="{&quot;templafy&quot;:{&quot;id&quot;:&quot;5e7a4020-5197-42b5-a0a1-76d93439fe1b&quot;}}">
            <a:extLst>
              <a:ext uri="{FF2B5EF4-FFF2-40B4-BE49-F238E27FC236}">
                <a16:creationId xmlns:a16="http://schemas.microsoft.com/office/drawing/2014/main" id="{5AE369FE-ED76-6EEE-3247-2A919AD7045B}"/>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547952845"/>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C65E6F49-D923-F546-B642-2C2E658352AA}" type="datetime4">
              <a:rPr lang="en-US" smtClean="0"/>
              <a:t>November 2,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39b31465-7178-466a-8f42-3e4972402eff&quot;}}">
            <a:extLst>
              <a:ext uri="{FF2B5EF4-FFF2-40B4-BE49-F238E27FC236}">
                <a16:creationId xmlns:a16="http://schemas.microsoft.com/office/drawing/2014/main" id="{A24A8258-9B07-0170-490D-F13D7253F27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38595634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4" name="Date Placeholder 3">
            <a:extLst>
              <a:ext uri="{FF2B5EF4-FFF2-40B4-BE49-F238E27FC236}">
                <a16:creationId xmlns:a16="http://schemas.microsoft.com/office/drawing/2014/main" id="{F1ED7BCF-4AAC-B46A-F7F9-430053F86A6C}"/>
              </a:ext>
            </a:extLst>
          </p:cNvPr>
          <p:cNvSpPr>
            <a:spLocks noGrp="1"/>
          </p:cNvSpPr>
          <p:nvPr>
            <p:ph type="dt" sz="half" idx="10"/>
          </p:nvPr>
        </p:nvSpPr>
        <p:spPr/>
        <p:txBody>
          <a:bodyPr/>
          <a:lstStyle>
            <a:lvl1pPr>
              <a:defRPr>
                <a:solidFill>
                  <a:schemeClr val="bg1"/>
                </a:solidFill>
              </a:defRPr>
            </a:lvl1pPr>
          </a:lstStyle>
          <a:p>
            <a:fld id="{91DFBE19-1A63-6241-A643-62BAA4F13D71}" type="datetime4">
              <a:rPr lang="en-US" smtClean="0"/>
              <a:t>November 2, 2023</a:t>
            </a:fld>
            <a:endParaRPr lang="en-GB"/>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Footers" descr="{&quot;templafy&quot;:{&quot;id&quot;:&quot;62dd52fa-754b-4464-afdb-3af5137dce98&quot;}}">
            <a:extLst>
              <a:ext uri="{FF2B5EF4-FFF2-40B4-BE49-F238E27FC236}">
                <a16:creationId xmlns:a16="http://schemas.microsoft.com/office/drawing/2014/main" id="{A5498BB6-9C05-CEB9-2389-021308A18C51}"/>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bg1"/>
                </a:solidFill>
              </a:rPr>
              <a:t>Penn Medicine</a:t>
            </a:r>
          </a:p>
        </p:txBody>
      </p:sp>
    </p:spTree>
    <p:extLst>
      <p:ext uri="{BB962C8B-B14F-4D97-AF65-F5344CB8AC3E}">
        <p14:creationId xmlns:p14="http://schemas.microsoft.com/office/powerpoint/2010/main" val="29395110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tags" Target="../tags/tag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49"/>
            </p:custDataLst>
          </p:nvPr>
        </p:nvSpPr>
        <p:spPr>
          <a:xfrm>
            <a:off x="719138" y="720000"/>
            <a:ext cx="10753724" cy="9072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0"/>
            </p:custDataLst>
          </p:nvPr>
        </p:nvSpPr>
        <p:spPr>
          <a:xfrm>
            <a:off x="720000" y="1713599"/>
            <a:ext cx="10752000" cy="4424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4" name="Date Placeholder 3">
            <a:extLst>
              <a:ext uri="{FF2B5EF4-FFF2-40B4-BE49-F238E27FC236}">
                <a16:creationId xmlns:a16="http://schemas.microsoft.com/office/drawing/2014/main" id="{B7FEBF82-8BAB-1E5B-37EF-020818D104B8}"/>
              </a:ext>
            </a:extLst>
          </p:cNvPr>
          <p:cNvSpPr>
            <a:spLocks noGrp="1"/>
          </p:cNvSpPr>
          <p:nvPr>
            <p:ph type="dt" sz="half" idx="2"/>
          </p:nvPr>
        </p:nvSpPr>
        <p:spPr>
          <a:xfrm>
            <a:off x="1115138" y="6439469"/>
            <a:ext cx="2743200" cy="180000"/>
          </a:xfrm>
          <a:prstGeom prst="rect">
            <a:avLst/>
          </a:prstGeom>
        </p:spPr>
        <p:txBody>
          <a:bodyPr vert="horz" lIns="0" tIns="0" rIns="0" bIns="0" rtlCol="0" anchor="b" anchorCtr="0"/>
          <a:lstStyle>
            <a:lvl1pPr algn="l">
              <a:defRPr sz="800">
                <a:solidFill>
                  <a:schemeClr val="accent1"/>
                </a:solidFill>
              </a:defRPr>
            </a:lvl1pPr>
          </a:lstStyle>
          <a:p>
            <a:fld id="{157A798E-285F-EF47-BF63-05D1993EC034}" type="datetime4">
              <a:rPr lang="en-US" noProof="0" smtClean="0"/>
              <a:t>November 2, 2023</a:t>
            </a:fld>
            <a:endParaRPr lang="en-US" noProof="0"/>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719138" y="6439469"/>
            <a:ext cx="396000" cy="180000"/>
          </a:xfrm>
          <a:prstGeom prst="rect">
            <a:avLst/>
          </a:prstGeom>
        </p:spPr>
        <p:txBody>
          <a:bodyPr vert="horz" lIns="0" tIns="0" rIns="0" bIns="0" rtlCol="0" anchor="b" anchorCtr="0"/>
          <a:lstStyle>
            <a:lvl1pPr algn="l">
              <a:defRPr sz="800">
                <a:solidFill>
                  <a:schemeClr val="accent1"/>
                </a:solidFill>
              </a:defRPr>
            </a:lvl1pPr>
          </a:lstStyle>
          <a:p>
            <a:fld id="{2DDEA8E7-5F55-4A60-8EF9-470692FC5635}" type="slidenum">
              <a:rPr lang="en-US" noProof="0" smtClean="0"/>
              <a:pPr/>
              <a:t>‹#›</a:t>
            </a:fld>
            <a:endParaRPr lang="en-US" noProof="0"/>
          </a:p>
        </p:txBody>
      </p:sp>
      <p:sp>
        <p:nvSpPr>
          <p:cNvPr id="14" name="Footers" descr="{&quot;templafy&quot;:{&quot;id&quot;:&quot;7bd821ab-2b5a-4feb-809b-9e9351837c7c&quot;}}">
            <a:extLst>
              <a:ext uri="{FF2B5EF4-FFF2-40B4-BE49-F238E27FC236}">
                <a16:creationId xmlns:a16="http://schemas.microsoft.com/office/drawing/2014/main" id="{C9D8BBB8-64ED-CEAF-3B7D-CCE7CC4C4579}"/>
              </a:ext>
            </a:extLst>
          </p:cNvPr>
          <p:cNvSpPr/>
          <p:nvPr userDrawn="1"/>
        </p:nvSpPr>
        <p:spPr>
          <a:xfrm>
            <a:off x="9055102" y="6439469"/>
            <a:ext cx="2412997" cy="180000"/>
          </a:xfrm>
          <a:prstGeom prst="rect">
            <a:avLst/>
          </a:prstGeom>
          <a:ln>
            <a:noFill/>
          </a:ln>
        </p:spPr>
        <p:txBody>
          <a:bodyPr vert="horz" lIns="0" tIns="0" rIns="0" bIns="0" rtlCol="0" anchor="b" anchorCtr="0"/>
          <a:lstStyle/>
          <a:p>
            <a:pPr lvl="0" algn="r"/>
            <a:r>
              <a:rPr lang="en-GB" sz="800" noProof="0" dirty="0">
                <a:solidFill>
                  <a:schemeClr val="accent1"/>
                </a:solidFill>
              </a:rPr>
              <a:t>Penn Medicine</a:t>
            </a: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75971144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 id="2147483778" r:id="rId35"/>
    <p:sldLayoutId id="2147483779" r:id="rId36"/>
    <p:sldLayoutId id="2147483780" r:id="rId37"/>
    <p:sldLayoutId id="2147483781" r:id="rId38"/>
    <p:sldLayoutId id="2147483782" r:id="rId39"/>
    <p:sldLayoutId id="2147483783" r:id="rId40"/>
    <p:sldLayoutId id="2147483784" r:id="rId41"/>
    <p:sldLayoutId id="2147483785" r:id="rId42"/>
    <p:sldLayoutId id="2147483786" r:id="rId43"/>
    <p:sldLayoutId id="2147483787" r:id="rId44"/>
    <p:sldLayoutId id="2147483788" r:id="rId45"/>
    <p:sldLayoutId id="2147483789" r:id="rId46"/>
    <p:sldLayoutId id="2147483790" r:id="rId47"/>
  </p:sldLayoutIdLst>
  <p:hf hdr="0" ftr="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9.xml"/><Relationship Id="rId1" Type="http://schemas.openxmlformats.org/officeDocument/2006/relationships/customXml" Target="../../customXml/item1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slideLayout" Target="../slideLayouts/slideLayout15.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customXml" Target="../../customXml/item16.xml"/><Relationship Id="rId1" Type="http://schemas.openxmlformats.org/officeDocument/2006/relationships/customXml" Target="../../customXml/item17.xml"/><Relationship Id="rId6" Type="http://schemas.openxmlformats.org/officeDocument/2006/relationships/image" Target="../media/image19.bin"/><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notesSlide" Target="../notesSlides/notesSlide10.xml"/><Relationship Id="rId9" Type="http://schemas.openxmlformats.org/officeDocument/2006/relationships/image" Target="../media/image22.png"/><Relationship Id="rId14"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14.xml"/><Relationship Id="rId1" Type="http://schemas.openxmlformats.org/officeDocument/2006/relationships/customXml" Target="../../customXml/item2.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customXml" Target="../../customXml/item9.xml"/><Relationship Id="rId1" Type="http://schemas.openxmlformats.org/officeDocument/2006/relationships/customXml" Target="../../customXml/item18.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customXml" Target="../../customXml/item1.xml"/><Relationship Id="rId1" Type="http://schemas.openxmlformats.org/officeDocument/2006/relationships/customXml" Target="../../customXml/item7.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21.xml"/><Relationship Id="rId1" Type="http://schemas.openxmlformats.org/officeDocument/2006/relationships/customXml" Target="../../customXml/item3.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1.xml"/><Relationship Id="rId7" Type="http://schemas.openxmlformats.org/officeDocument/2006/relationships/diagramQuickStyle" Target="../diagrams/quickStyle1.xml"/><Relationship Id="rId2" Type="http://schemas.openxmlformats.org/officeDocument/2006/relationships/customXml" Target="../../customXml/item15.xml"/><Relationship Id="rId1" Type="http://schemas.openxmlformats.org/officeDocument/2006/relationships/customXml" Target="../../customXml/item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8.xml"/><Relationship Id="rId1" Type="http://schemas.openxmlformats.org/officeDocument/2006/relationships/customXml" Target="../../customXml/item5.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4.xml"/><Relationship Id="rId7" Type="http://schemas.openxmlformats.org/officeDocument/2006/relationships/diagramColors" Target="../diagrams/colors2.xml"/><Relationship Id="rId2" Type="http://schemas.openxmlformats.org/officeDocument/2006/relationships/customXml" Target="../../customXml/item4.xml"/><Relationship Id="rId1" Type="http://schemas.openxmlformats.org/officeDocument/2006/relationships/customXml" Target="../../customXml/item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44E20-FC1F-B58B-F256-050DF9BE797D}"/>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Interprofessional Clinician Experiences Caring for Patients With Substance Use Disorders: Result of a Needs Assessment</a:t>
            </a:r>
          </a:p>
        </p:txBody>
      </p:sp>
      <p:sp>
        <p:nvSpPr>
          <p:cNvPr id="6" name="Date Placeholder 5">
            <a:extLst>
              <a:ext uri="{FF2B5EF4-FFF2-40B4-BE49-F238E27FC236}">
                <a16:creationId xmlns:a16="http://schemas.microsoft.com/office/drawing/2014/main" id="{3A8AB653-73E8-05CF-EE6A-C97CDC398182}"/>
              </a:ext>
            </a:extLst>
          </p:cNvPr>
          <p:cNvSpPr>
            <a:spLocks noGrp="1"/>
          </p:cNvSpPr>
          <p:nvPr>
            <p:ph type="dt" sz="half" idx="10"/>
          </p:nvPr>
        </p:nvSpPr>
        <p:spPr/>
        <p:txBody>
          <a:bodyPr/>
          <a:lstStyle/>
          <a:p>
            <a:r>
              <a:rPr lang="en-US" dirty="0">
                <a:latin typeface="Calibri" panose="020F0502020204030204" pitchFamily="34" charset="0"/>
                <a:cs typeface="Calibri" panose="020F0502020204030204" pitchFamily="34" charset="0"/>
              </a:rPr>
              <a:t>Thursday, November 2nd, 2023</a:t>
            </a:r>
            <a:endParaRPr lang="en-GB"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87F449BA-8532-28F7-CA8E-DE523C082194}"/>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EE6B946-6D7E-126D-236E-FC6D8D861096}"/>
              </a:ext>
            </a:extLst>
          </p:cNvPr>
          <p:cNvSpPr>
            <a:spLocks noGrp="1"/>
          </p:cNvSpPr>
          <p:nvPr>
            <p:ph type="body" sz="quarter" idx="25"/>
          </p:nvPr>
        </p:nvSpPr>
        <p:spPr>
          <a:xfrm>
            <a:off x="720000" y="5064606"/>
            <a:ext cx="11155624" cy="706055"/>
          </a:xfrm>
        </p:spPr>
        <p:txBody>
          <a:bodyPr/>
          <a:lstStyle/>
          <a:p>
            <a:r>
              <a:rPr lang="en-US" sz="1400" dirty="0">
                <a:latin typeface="Calibri" panose="020F0502020204030204" pitchFamily="34" charset="0"/>
                <a:cs typeface="Calibri" panose="020F0502020204030204" pitchFamily="34" charset="0"/>
              </a:rPr>
              <a:t>M Holliday Davis, MA (Hons) </a:t>
            </a:r>
          </a:p>
          <a:p>
            <a:r>
              <a:rPr lang="en-US" sz="1400" dirty="0">
                <a:latin typeface="Calibri" panose="020F0502020204030204" pitchFamily="34" charset="0"/>
                <a:cs typeface="Calibri" panose="020F0502020204030204" pitchFamily="34" charset="0"/>
              </a:rPr>
              <a:t>Center for Addiction Medicine &amp; Policy, University of Pennsylvania</a:t>
            </a:r>
          </a:p>
        </p:txBody>
      </p:sp>
    </p:spTree>
    <p:custDataLst>
      <p:custData r:id="rId1"/>
      <p:custData r:id="rId2"/>
    </p:custDataLst>
    <p:extLst>
      <p:ext uri="{BB962C8B-B14F-4D97-AF65-F5344CB8AC3E}">
        <p14:creationId xmlns:p14="http://schemas.microsoft.com/office/powerpoint/2010/main" val="158471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81B8-EC5F-E061-58BA-3BA1480147D2}"/>
              </a:ext>
            </a:extLst>
          </p:cNvPr>
          <p:cNvSpPr>
            <a:spLocks noGrp="1"/>
          </p:cNvSpPr>
          <p:nvPr>
            <p:ph type="title"/>
          </p:nvPr>
        </p:nvSpPr>
        <p:spPr>
          <a:xfrm>
            <a:off x="89469" y="84035"/>
            <a:ext cx="10753724" cy="561600"/>
          </a:xfrm>
        </p:spPr>
        <p:txBody>
          <a:bodyPr/>
          <a:lstStyle/>
          <a:p>
            <a:r>
              <a:rPr lang="en-US" dirty="0"/>
              <a:t>Attitudes towards SUDs/PWUD</a:t>
            </a:r>
          </a:p>
        </p:txBody>
      </p:sp>
      <p:sp>
        <p:nvSpPr>
          <p:cNvPr id="8" name="TextBox 7">
            <a:extLst>
              <a:ext uri="{FF2B5EF4-FFF2-40B4-BE49-F238E27FC236}">
                <a16:creationId xmlns:a16="http://schemas.microsoft.com/office/drawing/2014/main" id="{E599B11C-18D3-0445-3D7A-DC2DA604BD47}"/>
              </a:ext>
            </a:extLst>
          </p:cNvPr>
          <p:cNvSpPr txBox="1"/>
          <p:nvPr/>
        </p:nvSpPr>
        <p:spPr>
          <a:xfrm>
            <a:off x="230834" y="6514248"/>
            <a:ext cx="9362987" cy="184666"/>
          </a:xfrm>
          <a:prstGeom prst="rect">
            <a:avLst/>
          </a:prstGeom>
          <a:noFill/>
        </p:spPr>
        <p:txBody>
          <a:bodyPr wrap="square" lIns="0" tIns="0" rIns="0" bIns="0" rtlCol="0">
            <a:spAutoFit/>
          </a:bodyPr>
          <a:lstStyle/>
          <a:p>
            <a:pPr algn="l"/>
            <a:r>
              <a:rPr lang="en-US" sz="1200" dirty="0">
                <a:solidFill>
                  <a:schemeClr val="accent1"/>
                </a:solidFill>
                <a:latin typeface="+mj-lt"/>
              </a:rPr>
              <a:t> Strongly disagree 	Disagree	   Neither agree nor disagree	 Agree	 Strongly agree</a:t>
            </a:r>
          </a:p>
        </p:txBody>
      </p:sp>
      <p:sp>
        <p:nvSpPr>
          <p:cNvPr id="9" name="Rectangle 8">
            <a:extLst>
              <a:ext uri="{FF2B5EF4-FFF2-40B4-BE49-F238E27FC236}">
                <a16:creationId xmlns:a16="http://schemas.microsoft.com/office/drawing/2014/main" id="{A6FF336B-3CB9-9036-3152-31F54E944110}"/>
              </a:ext>
            </a:extLst>
          </p:cNvPr>
          <p:cNvSpPr/>
          <p:nvPr/>
        </p:nvSpPr>
        <p:spPr>
          <a:xfrm>
            <a:off x="89469" y="6537149"/>
            <a:ext cx="137160" cy="13716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0" name="Rectangle 9">
            <a:extLst>
              <a:ext uri="{FF2B5EF4-FFF2-40B4-BE49-F238E27FC236}">
                <a16:creationId xmlns:a16="http://schemas.microsoft.com/office/drawing/2014/main" id="{54E6592C-E2D6-F609-4AE3-864A0B8C8606}"/>
              </a:ext>
            </a:extLst>
          </p:cNvPr>
          <p:cNvSpPr/>
          <p:nvPr/>
        </p:nvSpPr>
        <p:spPr>
          <a:xfrm>
            <a:off x="1813898" y="6537149"/>
            <a:ext cx="137160" cy="137160"/>
          </a:xfrm>
          <a:prstGeom prst="rect">
            <a:avLst/>
          </a:prstGeom>
          <a:solidFill>
            <a:srgbClr val="FFCCCB"/>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1" name="Rectangle 10">
            <a:extLst>
              <a:ext uri="{FF2B5EF4-FFF2-40B4-BE49-F238E27FC236}">
                <a16:creationId xmlns:a16="http://schemas.microsoft.com/office/drawing/2014/main" id="{4375DCDA-C609-084D-EF78-F84D9EF1CF76}"/>
              </a:ext>
            </a:extLst>
          </p:cNvPr>
          <p:cNvSpPr/>
          <p:nvPr/>
        </p:nvSpPr>
        <p:spPr>
          <a:xfrm>
            <a:off x="2919308" y="6537149"/>
            <a:ext cx="137160" cy="1371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2" name="Rectangle 11">
            <a:extLst>
              <a:ext uri="{FF2B5EF4-FFF2-40B4-BE49-F238E27FC236}">
                <a16:creationId xmlns:a16="http://schemas.microsoft.com/office/drawing/2014/main" id="{1C979FDB-36BC-AC92-1720-CED8118B2E64}"/>
              </a:ext>
            </a:extLst>
          </p:cNvPr>
          <p:cNvSpPr/>
          <p:nvPr/>
        </p:nvSpPr>
        <p:spPr>
          <a:xfrm>
            <a:off x="6481332" y="6538001"/>
            <a:ext cx="137160" cy="1371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3" name="Rectangle 12">
            <a:extLst>
              <a:ext uri="{FF2B5EF4-FFF2-40B4-BE49-F238E27FC236}">
                <a16:creationId xmlns:a16="http://schemas.microsoft.com/office/drawing/2014/main" id="{A9819D78-17AC-C97C-5EB9-B970BFBCBEEA}"/>
              </a:ext>
            </a:extLst>
          </p:cNvPr>
          <p:cNvSpPr/>
          <p:nvPr/>
        </p:nvSpPr>
        <p:spPr>
          <a:xfrm>
            <a:off x="5573509" y="6537149"/>
            <a:ext cx="137160" cy="137160"/>
          </a:xfrm>
          <a:prstGeom prst="rect">
            <a:avLst/>
          </a:prstGeom>
          <a:solidFill>
            <a:srgbClr val="90EE90"/>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aphicFrame>
        <p:nvGraphicFramePr>
          <p:cNvPr id="3" name="Chart 2">
            <a:extLst>
              <a:ext uri="{FF2B5EF4-FFF2-40B4-BE49-F238E27FC236}">
                <a16:creationId xmlns:a16="http://schemas.microsoft.com/office/drawing/2014/main" id="{113FC7E5-B767-7E4C-908C-364C61F66A65}"/>
              </a:ext>
            </a:extLst>
          </p:cNvPr>
          <p:cNvGraphicFramePr>
            <a:graphicFrameLocks/>
          </p:cNvGraphicFramePr>
          <p:nvPr>
            <p:extLst>
              <p:ext uri="{D42A27DB-BD31-4B8C-83A1-F6EECF244321}">
                <p14:modId xmlns:p14="http://schemas.microsoft.com/office/powerpoint/2010/main" val="2925355443"/>
              </p:ext>
            </p:extLst>
          </p:nvPr>
        </p:nvGraphicFramePr>
        <p:xfrm>
          <a:off x="89469" y="645635"/>
          <a:ext cx="11569131" cy="5559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79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F9C9-C623-EA4B-2C76-33904274EED5}"/>
              </a:ext>
            </a:extLst>
          </p:cNvPr>
          <p:cNvSpPr>
            <a:spLocks noGrp="1"/>
          </p:cNvSpPr>
          <p:nvPr>
            <p:ph type="title"/>
          </p:nvPr>
        </p:nvSpPr>
        <p:spPr>
          <a:xfrm>
            <a:off x="609600" y="238531"/>
            <a:ext cx="10753724" cy="907200"/>
          </a:xfrm>
        </p:spPr>
        <p:txBody>
          <a:bodyPr/>
          <a:lstStyle/>
          <a:p>
            <a:r>
              <a:rPr lang="en-US" sz="3600" dirty="0"/>
              <a:t>Barriers to Addiction Care</a:t>
            </a:r>
          </a:p>
        </p:txBody>
      </p:sp>
      <p:graphicFrame>
        <p:nvGraphicFramePr>
          <p:cNvPr id="5" name="Chart 4">
            <a:extLst>
              <a:ext uri="{FF2B5EF4-FFF2-40B4-BE49-F238E27FC236}">
                <a16:creationId xmlns:a16="http://schemas.microsoft.com/office/drawing/2014/main" id="{D197A5EB-C36B-A01E-0011-27100594ABAD}"/>
              </a:ext>
            </a:extLst>
          </p:cNvPr>
          <p:cNvGraphicFramePr>
            <a:graphicFrameLocks/>
          </p:cNvGraphicFramePr>
          <p:nvPr>
            <p:extLst>
              <p:ext uri="{D42A27DB-BD31-4B8C-83A1-F6EECF244321}">
                <p14:modId xmlns:p14="http://schemas.microsoft.com/office/powerpoint/2010/main" val="3378562126"/>
              </p:ext>
            </p:extLst>
          </p:nvPr>
        </p:nvGraphicFramePr>
        <p:xfrm>
          <a:off x="0" y="692130"/>
          <a:ext cx="12192000" cy="6165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079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91B52-39B7-E557-447C-9D6ED930DC3D}"/>
              </a:ext>
            </a:extLst>
          </p:cNvPr>
          <p:cNvSpPr>
            <a:spLocks noGrp="1"/>
          </p:cNvSpPr>
          <p:nvPr>
            <p:ph type="title"/>
          </p:nvPr>
        </p:nvSpPr>
        <p:spPr/>
        <p:txBody>
          <a:bodyPr/>
          <a:lstStyle/>
          <a:p>
            <a:r>
              <a:rPr lang="en-US" dirty="0"/>
              <a:t>Results</a:t>
            </a:r>
          </a:p>
        </p:txBody>
      </p:sp>
      <p:sp>
        <p:nvSpPr>
          <p:cNvPr id="8" name="Text Placeholder 7">
            <a:extLst>
              <a:ext uri="{FF2B5EF4-FFF2-40B4-BE49-F238E27FC236}">
                <a16:creationId xmlns:a16="http://schemas.microsoft.com/office/drawing/2014/main" id="{4B663853-FC74-CC8A-4C2B-52425995580C}"/>
              </a:ext>
            </a:extLst>
          </p:cNvPr>
          <p:cNvSpPr>
            <a:spLocks noGrp="1"/>
          </p:cNvSpPr>
          <p:nvPr>
            <p:ph type="body" sz="quarter" idx="13"/>
          </p:nvPr>
        </p:nvSpPr>
        <p:spPr/>
        <p:txBody>
          <a:bodyPr/>
          <a:lstStyle/>
          <a:p>
            <a:endParaRPr lang="en-US" dirty="0"/>
          </a:p>
        </p:txBody>
      </p:sp>
      <p:pic>
        <p:nvPicPr>
          <p:cNvPr id="21" name="Content Placeholder 20" descr="Gears outline">
            <a:extLst>
              <a:ext uri="{FF2B5EF4-FFF2-40B4-BE49-F238E27FC236}">
                <a16:creationId xmlns:a16="http://schemas.microsoft.com/office/drawing/2014/main" id="{4F301CF8-1ED3-EF49-BAAD-9852352DD1FA}"/>
              </a:ext>
            </a:extLst>
          </p:cNvPr>
          <p:cNvPicPr>
            <a:picLocks noGrp="1" noChangeAspect="1"/>
          </p:cNvPicPr>
          <p:nvPr>
            <p:ph sz="half" idx="4294967295"/>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20538" y="1281113"/>
            <a:ext cx="271462" cy="271462"/>
          </a:xfrm>
        </p:spPr>
      </p:pic>
      <p:sp>
        <p:nvSpPr>
          <p:cNvPr id="4" name="Rounded Rectangle 3"/>
          <p:cNvSpPr/>
          <p:nvPr/>
        </p:nvSpPr>
        <p:spPr>
          <a:xfrm>
            <a:off x="727263" y="2295618"/>
            <a:ext cx="2409637" cy="3842382"/>
          </a:xfrm>
          <a:prstGeom prst="roundRect">
            <a:avLst>
              <a:gd name="adj" fmla="val 6069"/>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5" name="Rounded Rectangle 4"/>
          <p:cNvSpPr/>
          <p:nvPr/>
        </p:nvSpPr>
        <p:spPr>
          <a:xfrm>
            <a:off x="3497706" y="2295618"/>
            <a:ext cx="2417319" cy="3842382"/>
          </a:xfrm>
          <a:prstGeom prst="roundRect">
            <a:avLst>
              <a:gd name="adj" fmla="val 6599"/>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6" name="Rounded Rectangle 5"/>
          <p:cNvSpPr/>
          <p:nvPr/>
        </p:nvSpPr>
        <p:spPr>
          <a:xfrm>
            <a:off x="6284043" y="2295618"/>
            <a:ext cx="2409107" cy="3842382"/>
          </a:xfrm>
          <a:prstGeom prst="roundRect">
            <a:avLst>
              <a:gd name="adj" fmla="val 6069"/>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sp>
        <p:nvSpPr>
          <p:cNvPr id="7" name="Rounded Rectangle 6"/>
          <p:cNvSpPr/>
          <p:nvPr/>
        </p:nvSpPr>
        <p:spPr>
          <a:xfrm>
            <a:off x="9053514" y="2295618"/>
            <a:ext cx="2417762" cy="3842382"/>
          </a:xfrm>
          <a:prstGeom prst="roundRect">
            <a:avLst>
              <a:gd name="adj" fmla="val 7129"/>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j-lt"/>
              <a:cs typeface="Arial" panose="020B0604020202020204" pitchFamily="34" charset="0"/>
            </a:endParaRPr>
          </a:p>
        </p:txBody>
      </p:sp>
      <p:pic>
        <p:nvPicPr>
          <p:cNvPr id="26" name="Graphic 25">
            <a:extLst>
              <a:ext uri="{FF2B5EF4-FFF2-40B4-BE49-F238E27FC236}">
                <a16:creationId xmlns:a16="http://schemas.microsoft.com/office/drawing/2014/main" id="{0B16C391-F0D0-204E-84B8-0C2583CBDD6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7031396" y="3088440"/>
            <a:ext cx="914400" cy="914400"/>
          </a:xfrm>
          <a:prstGeom prst="rect">
            <a:avLst/>
          </a:prstGeom>
        </p:spPr>
      </p:pic>
      <p:pic>
        <p:nvPicPr>
          <p:cNvPr id="28" name="Graphic 27">
            <a:extLst>
              <a:ext uri="{FF2B5EF4-FFF2-40B4-BE49-F238E27FC236}">
                <a16:creationId xmlns:a16="http://schemas.microsoft.com/office/drawing/2014/main" id="{97212EC6-7551-B741-9596-4B5F372CC95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474881" y="3013800"/>
            <a:ext cx="914400" cy="914400"/>
          </a:xfrm>
          <a:prstGeom prst="rect">
            <a:avLst/>
          </a:prstGeom>
        </p:spPr>
      </p:pic>
      <p:pic>
        <p:nvPicPr>
          <p:cNvPr id="40" name="Graphic 39">
            <a:extLst>
              <a:ext uri="{FF2B5EF4-FFF2-40B4-BE49-F238E27FC236}">
                <a16:creationId xmlns:a16="http://schemas.microsoft.com/office/drawing/2014/main" id="{215F07D4-22BA-6B40-AA7B-7425F1A7C4B4}"/>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249165" y="3018228"/>
            <a:ext cx="914400" cy="914400"/>
          </a:xfrm>
          <a:prstGeom prst="rect">
            <a:avLst/>
          </a:prstGeom>
        </p:spPr>
      </p:pic>
      <p:pic>
        <p:nvPicPr>
          <p:cNvPr id="47" name="Graphic 46">
            <a:extLst>
              <a:ext uri="{FF2B5EF4-FFF2-40B4-BE49-F238E27FC236}">
                <a16:creationId xmlns:a16="http://schemas.microsoft.com/office/drawing/2014/main" id="{C4B95B50-6FB3-D54A-BA70-5C78BE4BC40A}"/>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805195" y="3013800"/>
            <a:ext cx="914400" cy="914400"/>
          </a:xfrm>
          <a:prstGeom prst="rect">
            <a:avLst/>
          </a:prstGeom>
        </p:spPr>
      </p:pic>
      <p:sp>
        <p:nvSpPr>
          <p:cNvPr id="20" name="Content Placeholder 15">
            <a:extLst>
              <a:ext uri="{FF2B5EF4-FFF2-40B4-BE49-F238E27FC236}">
                <a16:creationId xmlns:a16="http://schemas.microsoft.com/office/drawing/2014/main" id="{29BAB2FA-57E9-ED4A-83BD-1968D1D02650}"/>
              </a:ext>
            </a:extLst>
          </p:cNvPr>
          <p:cNvSpPr txBox="1">
            <a:spLocks/>
          </p:cNvSpPr>
          <p:nvPr/>
        </p:nvSpPr>
        <p:spPr>
          <a:xfrm>
            <a:off x="826388" y="4394044"/>
            <a:ext cx="2188275" cy="1700787"/>
          </a:xfrm>
          <a:prstGeom prst="rect">
            <a:avLst/>
          </a:prstGeom>
        </p:spPr>
        <p:txBody>
          <a:bodyPr anchor="ct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5" algn="ctr"/>
            <a:r>
              <a:rPr lang="en-US" sz="2000" b="0" dirty="0">
                <a:solidFill>
                  <a:schemeClr val="bg1"/>
                </a:solidFill>
                <a:latin typeface="Calibri Light" panose="020F0302020204030204" pitchFamily="34" charset="0"/>
                <a:cs typeface="Calibri Light" panose="020F0302020204030204" pitchFamily="34" charset="0"/>
              </a:rPr>
              <a:t>Respondents felt prepared to treat SUDs &amp; agreed that they are treatable</a:t>
            </a:r>
          </a:p>
        </p:txBody>
      </p:sp>
      <p:sp>
        <p:nvSpPr>
          <p:cNvPr id="24" name="Content Placeholder 15">
            <a:extLst>
              <a:ext uri="{FF2B5EF4-FFF2-40B4-BE49-F238E27FC236}">
                <a16:creationId xmlns:a16="http://schemas.microsoft.com/office/drawing/2014/main" id="{4F09DF7C-1FBF-1741-9B08-D6A977C8A610}"/>
              </a:ext>
            </a:extLst>
          </p:cNvPr>
          <p:cNvSpPr txBox="1">
            <a:spLocks/>
          </p:cNvSpPr>
          <p:nvPr/>
        </p:nvSpPr>
        <p:spPr>
          <a:xfrm>
            <a:off x="3600673" y="4394044"/>
            <a:ext cx="2185766" cy="1700787"/>
          </a:xfrm>
          <a:prstGeom prst="rect">
            <a:avLst/>
          </a:prstGeom>
        </p:spPr>
        <p:txBody>
          <a:bodyPr anchor="ct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5" algn="ctr"/>
            <a:r>
              <a:rPr lang="en-US" sz="2000" b="0" dirty="0">
                <a:solidFill>
                  <a:schemeClr val="bg1"/>
                </a:solidFill>
                <a:latin typeface="Calibri Light" panose="020F0302020204030204" pitchFamily="34" charset="0"/>
                <a:cs typeface="Calibri Light" panose="020F0302020204030204" pitchFamily="34" charset="0"/>
              </a:rPr>
              <a:t>Barriers included a  lack internal and external resources</a:t>
            </a:r>
          </a:p>
        </p:txBody>
      </p:sp>
      <p:sp>
        <p:nvSpPr>
          <p:cNvPr id="25" name="Content Placeholder 15">
            <a:extLst>
              <a:ext uri="{FF2B5EF4-FFF2-40B4-BE49-F238E27FC236}">
                <a16:creationId xmlns:a16="http://schemas.microsoft.com/office/drawing/2014/main" id="{8F7D0CF0-AE4B-CD4D-A5CD-C6FAD78248E5}"/>
              </a:ext>
            </a:extLst>
          </p:cNvPr>
          <p:cNvSpPr txBox="1">
            <a:spLocks/>
          </p:cNvSpPr>
          <p:nvPr/>
        </p:nvSpPr>
        <p:spPr>
          <a:xfrm>
            <a:off x="6382904" y="4394044"/>
            <a:ext cx="2175310" cy="1700787"/>
          </a:xfrm>
          <a:prstGeom prst="rect">
            <a:avLst/>
          </a:prstGeom>
        </p:spPr>
        <p:txBody>
          <a:bodyPr anchor="ct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5" algn="ctr"/>
            <a:r>
              <a:rPr lang="en-US" sz="2000" b="0" dirty="0">
                <a:solidFill>
                  <a:schemeClr val="bg1"/>
                </a:solidFill>
                <a:latin typeface="Calibri Light" panose="020F0302020204030204" pitchFamily="34" charset="0"/>
                <a:cs typeface="Calibri Light" panose="020F0302020204030204" pitchFamily="34" charset="0"/>
              </a:rPr>
              <a:t>Respondents felt unprepared to provide specialized SUD interventions and care linkages</a:t>
            </a:r>
          </a:p>
        </p:txBody>
      </p:sp>
      <p:sp>
        <p:nvSpPr>
          <p:cNvPr id="27" name="Content Placeholder 15">
            <a:extLst>
              <a:ext uri="{FF2B5EF4-FFF2-40B4-BE49-F238E27FC236}">
                <a16:creationId xmlns:a16="http://schemas.microsoft.com/office/drawing/2014/main" id="{1B5B6F87-11A0-F54F-A30F-F08C64D01474}"/>
              </a:ext>
            </a:extLst>
          </p:cNvPr>
          <p:cNvSpPr txBox="1">
            <a:spLocks/>
          </p:cNvSpPr>
          <p:nvPr/>
        </p:nvSpPr>
        <p:spPr>
          <a:xfrm>
            <a:off x="9062168" y="4286250"/>
            <a:ext cx="2303445" cy="1808581"/>
          </a:xfrm>
          <a:prstGeom prst="rect">
            <a:avLst/>
          </a:prstGeom>
        </p:spPr>
        <p:txBody>
          <a:bodyPr anchor="ctr"/>
          <a:lstStyle>
            <a:lvl1pPr marL="0" marR="0" indent="0" algn="l" defTabSz="914400" rtl="0" eaLnBrk="1" fontAlgn="auto" latinLnBrk="0" hangingPunct="1">
              <a:lnSpc>
                <a:spcPct val="100000"/>
              </a:lnSpc>
              <a:spcBef>
                <a:spcPts val="250"/>
              </a:spcBef>
              <a:spcAft>
                <a:spcPts val="0"/>
              </a:spcAft>
              <a:buClr>
                <a:schemeClr val="accent3"/>
              </a:buClr>
              <a:buSzTx/>
              <a:buFontTx/>
              <a:buNone/>
              <a:tabLst/>
              <a:defRPr sz="1400" kern="1200">
                <a:solidFill>
                  <a:schemeClr val="bg1"/>
                </a:solidFill>
                <a:latin typeface="+mj-lt"/>
                <a:ea typeface="+mn-ea"/>
                <a:cs typeface="+mn-cs"/>
              </a:defRPr>
            </a:lvl1pPr>
            <a:lvl2pPr marL="0" indent="-137160" algn="l" defTabSz="914400" rtl="0" eaLnBrk="1" latinLnBrk="0" hangingPunct="0">
              <a:lnSpc>
                <a:spcPct val="100000"/>
              </a:lnSpc>
              <a:spcBef>
                <a:spcPts val="400"/>
              </a:spcBef>
              <a:spcAft>
                <a:spcPts val="100"/>
              </a:spcAft>
              <a:buClr>
                <a:schemeClr val="accent3"/>
              </a:buClr>
              <a:buFont typeface="Arial" panose="020B0604020202020204" pitchFamily="34" charset="0"/>
              <a:buChar char="•"/>
              <a:tabLst/>
              <a:defRPr sz="1400" kern="1200" baseline="0">
                <a:solidFill>
                  <a:schemeClr val="bg1"/>
                </a:solidFill>
                <a:latin typeface="+mj-lt"/>
                <a:ea typeface="+mn-ea"/>
                <a:cs typeface="+mn-cs"/>
              </a:defRPr>
            </a:lvl2pPr>
            <a:lvl3pPr marL="320040" indent="-182880" algn="l" defTabSz="914400" rtl="0" eaLnBrk="1" latinLnBrk="0" hangingPunct="1">
              <a:lnSpc>
                <a:spcPct val="90000"/>
              </a:lnSpc>
              <a:spcBef>
                <a:spcPts val="400"/>
              </a:spcBef>
              <a:spcAft>
                <a:spcPts val="200"/>
              </a:spcAft>
              <a:buClr>
                <a:srgbClr val="9EC3E1"/>
              </a:buClr>
              <a:buFont typeface="System Font Regular"/>
              <a:buChar char="—"/>
              <a:defRPr sz="1250" kern="1200" baseline="0">
                <a:solidFill>
                  <a:schemeClr val="bg1"/>
                </a:solidFill>
                <a:latin typeface="+mj-lt"/>
                <a:ea typeface="+mn-ea"/>
                <a:cs typeface="+mn-cs"/>
              </a:defRPr>
            </a:lvl3pPr>
            <a:lvl4pPr marL="502920" marR="0" indent="-182880" algn="l" defTabSz="914400" rtl="0" eaLnBrk="1" fontAlgn="auto" latinLnBrk="0" hangingPunct="1">
              <a:lnSpc>
                <a:spcPct val="100000"/>
              </a:lnSpc>
              <a:spcBef>
                <a:spcPts val="100"/>
              </a:spcBef>
              <a:spcAft>
                <a:spcPts val="300"/>
              </a:spcAft>
              <a:buClr>
                <a:srgbClr val="9EC3E1"/>
              </a:buClr>
              <a:buSzTx/>
              <a:buFont typeface="Courier New" panose="02070309020205020404" pitchFamily="49" charset="0"/>
              <a:buChar char="o"/>
              <a:tabLst/>
              <a:defRPr sz="1250" b="0" i="0" kern="0" cap="none" spc="0" baseline="0">
                <a:solidFill>
                  <a:schemeClr val="bg1"/>
                </a:solidFill>
                <a:latin typeface="+mj-lt"/>
                <a:ea typeface="+mn-ea"/>
                <a:cs typeface="+mn-cs"/>
              </a:defRPr>
            </a:lvl4pPr>
            <a:lvl5pPr marL="0" indent="0" algn="l" defTabSz="914400" rtl="0" eaLnBrk="1" latinLnBrk="0" hangingPunct="1">
              <a:lnSpc>
                <a:spcPct val="100000"/>
              </a:lnSpc>
              <a:spcBef>
                <a:spcPts val="1200"/>
              </a:spcBef>
              <a:spcAft>
                <a:spcPts val="300"/>
              </a:spcAft>
              <a:buFont typeface="Calibri Light" panose="020F0302020204030204" pitchFamily="34" charset="0"/>
              <a:buChar char="​"/>
              <a:tabLst/>
              <a:defRPr sz="1800" b="1" i="0" kern="1200" cap="all" spc="200" baseline="0">
                <a:solidFill>
                  <a:schemeClr val="bg1"/>
                </a:solidFill>
                <a:latin typeface="+mn-lt"/>
                <a:ea typeface="+mn-ea"/>
                <a:cs typeface="+mn-cs"/>
              </a:defRPr>
            </a:lvl5pPr>
            <a:lvl6pPr marL="0" marR="0" indent="0" algn="l" defTabSz="914400" rtl="0" eaLnBrk="1" fontAlgn="auto" latinLnBrk="0" hangingPunct="1">
              <a:lnSpc>
                <a:spcPct val="100000"/>
              </a:lnSpc>
              <a:spcBef>
                <a:spcPts val="1200"/>
              </a:spcBef>
              <a:spcAft>
                <a:spcPts val="0"/>
              </a:spcAft>
              <a:buClrTx/>
              <a:buSzTx/>
              <a:buFont typeface="Berlingske Serif Text Office"/>
              <a:buNone/>
              <a:tabLst/>
              <a:defRPr sz="1700" b="1" kern="1200" cap="none" spc="0" baseline="0">
                <a:solidFill>
                  <a:schemeClr val="accent3"/>
                </a:solidFill>
                <a:latin typeface="+mn-lt"/>
                <a:ea typeface="+mn-ea"/>
                <a:cs typeface="+mn-cs"/>
              </a:defRPr>
            </a:lvl6pPr>
            <a:lvl7pPr marL="0" marR="0" indent="0" algn="l" defTabSz="914400" rtl="0" eaLnBrk="1" fontAlgn="auto" latinLnBrk="0" hangingPunct="1">
              <a:lnSpc>
                <a:spcPct val="90000"/>
              </a:lnSpc>
              <a:spcBef>
                <a:spcPts val="1200"/>
              </a:spcBef>
              <a:spcAft>
                <a:spcPts val="0"/>
              </a:spcAft>
              <a:buClrTx/>
              <a:buSzTx/>
              <a:buFont typeface="Calibri Light" panose="020F0302020204030204" pitchFamily="34" charset="0"/>
              <a:buChar char="​"/>
              <a:tabLst/>
              <a:defRPr sz="1400" b="1" i="0" kern="1200" cap="all" spc="180" baseline="0">
                <a:solidFill>
                  <a:srgbClr val="9EC3E1"/>
                </a:solidFill>
                <a:latin typeface="+mn-lt"/>
                <a:ea typeface="+mn-ea"/>
                <a:cs typeface="+mn-cs"/>
              </a:defRPr>
            </a:lvl7pPr>
            <a:lvl8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kern="1200" spc="0" baseline="0">
                <a:solidFill>
                  <a:schemeClr val="accent6"/>
                </a:solidFill>
                <a:latin typeface="+mn-lt"/>
                <a:ea typeface="+mn-ea"/>
                <a:cs typeface="+mn-cs"/>
              </a:defRPr>
            </a:lvl8pPr>
            <a:lvl9pPr marL="0" indent="0" algn="l" defTabSz="914400" rtl="0" eaLnBrk="1" latinLnBrk="0" hangingPunct="1">
              <a:lnSpc>
                <a:spcPct val="74000"/>
              </a:lnSpc>
              <a:spcBef>
                <a:spcPts val="300"/>
              </a:spcBef>
              <a:spcAft>
                <a:spcPts val="300"/>
              </a:spcAft>
              <a:buFont typeface="Calibri Light" panose="020F0302020204030204" pitchFamily="34" charset="0"/>
              <a:buChar char="​"/>
              <a:defRPr sz="1100" kern="1200" cap="none" baseline="0">
                <a:solidFill>
                  <a:srgbClr val="9EC3E1"/>
                </a:solidFill>
                <a:latin typeface="+mn-lt"/>
                <a:ea typeface="+mn-ea"/>
                <a:cs typeface="+mn-cs"/>
              </a:defRPr>
            </a:lvl9pPr>
          </a:lstStyle>
          <a:p>
            <a:pPr lvl="5" algn="ctr"/>
            <a:r>
              <a:rPr lang="en-US" sz="2000" b="0" dirty="0">
                <a:solidFill>
                  <a:schemeClr val="bg1"/>
                </a:solidFill>
                <a:latin typeface="Calibri Light" panose="020F0302020204030204" pitchFamily="34" charset="0"/>
                <a:cs typeface="Calibri Light" panose="020F0302020204030204" pitchFamily="34" charset="0"/>
              </a:rPr>
              <a:t>Caring for PWUD was cited as a significant contributor to burnout in all groups</a:t>
            </a:r>
          </a:p>
        </p:txBody>
      </p:sp>
    </p:spTree>
    <p:custDataLst>
      <p:custData r:id="rId1"/>
      <p:custData r:id="rId2"/>
    </p:custDataLst>
    <p:extLst>
      <p:ext uri="{BB962C8B-B14F-4D97-AF65-F5344CB8AC3E}">
        <p14:creationId xmlns:p14="http://schemas.microsoft.com/office/powerpoint/2010/main" val="53206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5106D-1F17-5ED6-1AF3-310F928FA3EB}"/>
              </a:ext>
            </a:extLst>
          </p:cNvPr>
          <p:cNvSpPr>
            <a:spLocks noGrp="1"/>
          </p:cNvSpPr>
          <p:nvPr>
            <p:ph type="title"/>
          </p:nvPr>
        </p:nvSpPr>
        <p:spPr/>
        <p:txBody>
          <a:bodyPr/>
          <a:lstStyle/>
          <a:p>
            <a:r>
              <a:rPr lang="en-US" sz="4800" dirty="0"/>
              <a:t>Limitations</a:t>
            </a:r>
          </a:p>
        </p:txBody>
      </p:sp>
      <p:sp>
        <p:nvSpPr>
          <p:cNvPr id="5" name="Text Placeholder 4">
            <a:extLst>
              <a:ext uri="{FF2B5EF4-FFF2-40B4-BE49-F238E27FC236}">
                <a16:creationId xmlns:a16="http://schemas.microsoft.com/office/drawing/2014/main" id="{BED5F65F-38FD-A0BD-F872-BA1FAC7CA9C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48D44670-8F76-558B-D67E-7500BC06CF13}"/>
              </a:ext>
            </a:extLst>
          </p:cNvPr>
          <p:cNvSpPr>
            <a:spLocks noGrp="1"/>
          </p:cNvSpPr>
          <p:nvPr>
            <p:ph type="body" sz="quarter" idx="13"/>
          </p:nvPr>
        </p:nvSpPr>
        <p:spPr>
          <a:xfrm>
            <a:off x="5500800" y="720000"/>
            <a:ext cx="6566014" cy="5414400"/>
          </a:xfrm>
        </p:spPr>
        <p:txBody>
          <a:bodyPr/>
          <a:lstStyle/>
          <a:p>
            <a:pPr marL="285750" indent="-285750">
              <a:lnSpc>
                <a:spcPct val="100000"/>
              </a:lnSpc>
              <a:buFont typeface="Arial" panose="020B0604020202020204" pitchFamily="34" charset="0"/>
              <a:buChar char="•"/>
            </a:pPr>
            <a:r>
              <a:rPr lang="en-US" sz="2400" cap="none" dirty="0">
                <a:effectLst/>
                <a:latin typeface="Calibri" panose="020F0502020204030204" pitchFamily="34" charset="0"/>
                <a:ea typeface="Times New Roman" panose="02020603050405020304" pitchFamily="18" charset="0"/>
                <a:cs typeface="Calibri" panose="020F0502020204030204" pitchFamily="34" charset="0"/>
              </a:rPr>
              <a:t>The study took place in a single hospital setting in a single city with a relatively small sample</a:t>
            </a:r>
          </a:p>
          <a:p>
            <a:pPr marL="285750" indent="-285750">
              <a:lnSpc>
                <a:spcPct val="100000"/>
              </a:lnSpc>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Lack of patient perspective </a:t>
            </a:r>
          </a:p>
          <a:p>
            <a:pPr marL="285750" indent="-285750">
              <a:lnSpc>
                <a:spcPct val="100000"/>
              </a:lnSpc>
              <a:buFont typeface="Arial" panose="020B0604020202020204" pitchFamily="34" charset="0"/>
              <a:buChar char="•"/>
            </a:pPr>
            <a:endParaRPr lang="en-US" sz="2400"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10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p:txBody>
          <a:bodyPr/>
          <a:lstStyle/>
          <a:p>
            <a:r>
              <a:rPr lang="en-US" sz="4400" dirty="0"/>
              <a:t>Diversity, Equity &amp; Inclusion</a:t>
            </a:r>
          </a:p>
        </p:txBody>
      </p:sp>
      <p:sp>
        <p:nvSpPr>
          <p:cNvPr id="5" name="Text Placeholder 4">
            <a:extLst>
              <a:ext uri="{FF2B5EF4-FFF2-40B4-BE49-F238E27FC236}">
                <a16:creationId xmlns:a16="http://schemas.microsoft.com/office/drawing/2014/main" id="{3C52636C-C37B-E11C-60DE-1A74D5D40645}"/>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0C5B3BF8-8955-267E-252F-4A951C2AB291}"/>
              </a:ext>
            </a:extLst>
          </p:cNvPr>
          <p:cNvSpPr>
            <a:spLocks noGrp="1"/>
          </p:cNvSpPr>
          <p:nvPr>
            <p:ph type="body" sz="quarter" idx="13"/>
          </p:nvPr>
        </p:nvSpPr>
        <p:spPr>
          <a:xfrm>
            <a:off x="5500800" y="720000"/>
            <a:ext cx="6533357" cy="5414400"/>
          </a:xfrm>
        </p:spPr>
        <p:txBody>
          <a:bodyPr/>
          <a:lstStyle/>
          <a:p>
            <a:pPr marL="342900" indent="-342900">
              <a:lnSpc>
                <a:spcPct val="100000"/>
              </a:lnSpc>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Other limitations include the lack of gender, race &amp; ethnic diversity in our sample &amp; study team</a:t>
            </a:r>
          </a:p>
          <a:p>
            <a:pPr marL="342900" indent="-342900">
              <a:lnSpc>
                <a:spcPct val="100000"/>
              </a:lnSpc>
              <a:buFont typeface="Arial" panose="020B0604020202020204" pitchFamily="34" charset="0"/>
              <a:buChar char="•"/>
            </a:pPr>
            <a:r>
              <a:rPr lang="en-US" sz="2400" cap="none" dirty="0">
                <a:latin typeface="Calibri" panose="020F0502020204030204" pitchFamily="34" charset="0"/>
                <a:cs typeface="Calibri" panose="020F0502020204030204" pitchFamily="34" charset="0"/>
              </a:rPr>
              <a:t>Implications for the workforce of people caring for people with SUD</a:t>
            </a:r>
          </a:p>
          <a:p>
            <a:pPr marL="342900" lvl="2" indent="-342900">
              <a:lnSpc>
                <a:spcPct val="100000"/>
              </a:lnSpc>
              <a:buFont typeface="Arial" panose="020B0604020202020204" pitchFamily="34" charset="0"/>
              <a:buChar char="•"/>
            </a:pPr>
            <a:endParaRPr lang="en-US" sz="2400" cap="none" dirty="0">
              <a:latin typeface="Calibri" panose="020F0502020204030204" pitchFamily="34" charset="0"/>
              <a:cs typeface="Calibri" panose="020F0502020204030204" pitchFamily="34" charset="0"/>
            </a:endParaRPr>
          </a:p>
        </p:txBody>
      </p:sp>
    </p:spTree>
    <p:custDataLst>
      <p:custData r:id="rId1"/>
      <p:custData r:id="rId2"/>
    </p:custDataLst>
    <p:extLst>
      <p:ext uri="{BB962C8B-B14F-4D97-AF65-F5344CB8AC3E}">
        <p14:creationId xmlns:p14="http://schemas.microsoft.com/office/powerpoint/2010/main" val="271355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p:txBody>
          <a:bodyPr/>
          <a:lstStyle/>
          <a:p>
            <a:r>
              <a:rPr lang="en-US" sz="4400" dirty="0"/>
              <a:t>Conclusion</a:t>
            </a:r>
          </a:p>
        </p:txBody>
      </p:sp>
      <p:sp>
        <p:nvSpPr>
          <p:cNvPr id="6" name="Text Placeholder 5">
            <a:extLst>
              <a:ext uri="{FF2B5EF4-FFF2-40B4-BE49-F238E27FC236}">
                <a16:creationId xmlns:a16="http://schemas.microsoft.com/office/drawing/2014/main" id="{0C5B3BF8-8955-267E-252F-4A951C2AB291}"/>
              </a:ext>
            </a:extLst>
          </p:cNvPr>
          <p:cNvSpPr>
            <a:spLocks noGrp="1"/>
          </p:cNvSpPr>
          <p:nvPr>
            <p:ph type="body" sz="quarter" idx="13"/>
          </p:nvPr>
        </p:nvSpPr>
        <p:spPr>
          <a:xfrm>
            <a:off x="4943061" y="720000"/>
            <a:ext cx="6526539" cy="5414400"/>
          </a:xfrm>
        </p:spPr>
        <p:txBody>
          <a:bodyPr/>
          <a:lstStyle/>
          <a:p>
            <a:pPr marL="285750" indent="-285750">
              <a:lnSpc>
                <a:spcPct val="100000"/>
              </a:lnSpc>
              <a:spcAft>
                <a:spcPts val="600"/>
              </a:spcAft>
              <a:buFont typeface="Arial" panose="020B0604020202020204" pitchFamily="34" charset="0"/>
              <a:buChar char="•"/>
            </a:pPr>
            <a:r>
              <a:rPr lang="en-US" sz="2400" kern="0" cap="none" dirty="0">
                <a:effectLst/>
                <a:latin typeface="Calibri Light" panose="020F0302020204030204" pitchFamily="34" charset="0"/>
                <a:ea typeface="Times New Roman" panose="02020603050405020304" pitchFamily="18" charset="0"/>
              </a:rPr>
              <a:t>Our findings were consisten</a:t>
            </a:r>
            <a:r>
              <a:rPr lang="en-US" sz="2400" kern="0" cap="none" dirty="0">
                <a:latin typeface="Calibri Light" panose="020F0302020204030204" pitchFamily="34" charset="0"/>
                <a:ea typeface="Times New Roman" panose="02020603050405020304" pitchFamily="18" charset="0"/>
              </a:rPr>
              <a:t>t with what has been reported in the literature</a:t>
            </a:r>
          </a:p>
          <a:p>
            <a:pPr marL="285750" indent="-285750">
              <a:lnSpc>
                <a:spcPct val="100000"/>
              </a:lnSpc>
              <a:spcAft>
                <a:spcPts val="600"/>
              </a:spcAft>
              <a:buFont typeface="Arial" panose="020B0604020202020204" pitchFamily="34" charset="0"/>
              <a:buChar char="•"/>
            </a:pPr>
            <a:r>
              <a:rPr lang="en-US" sz="2400" kern="0" cap="none" dirty="0">
                <a:effectLst/>
                <a:latin typeface="Calibri Light" panose="020F0302020204030204" pitchFamily="34" charset="0"/>
                <a:ea typeface="Times New Roman" panose="02020603050405020304" pitchFamily="18" charset="0"/>
              </a:rPr>
              <a:t>Health care </a:t>
            </a:r>
            <a:r>
              <a:rPr lang="en-US" sz="2400" kern="0" cap="none" dirty="0">
                <a:latin typeface="Calibri Light" panose="020F0302020204030204" pitchFamily="34" charset="0"/>
                <a:ea typeface="Times New Roman" panose="02020603050405020304" pitchFamily="18" charset="0"/>
              </a:rPr>
              <a:t>workforce retention &amp; burnout is increasingly becoming a concern for health systems </a:t>
            </a:r>
            <a:endParaRPr lang="en-US" sz="2400" kern="0" cap="none" dirty="0">
              <a:effectLst/>
              <a:latin typeface="Calibri Light" panose="020F0302020204030204" pitchFamily="34" charset="0"/>
              <a:ea typeface="Times New Roman" panose="02020603050405020304" pitchFamily="18" charset="0"/>
            </a:endParaRPr>
          </a:p>
          <a:p>
            <a:pPr marL="285750" indent="-285750">
              <a:lnSpc>
                <a:spcPct val="100000"/>
              </a:lnSpc>
              <a:spcAft>
                <a:spcPts val="600"/>
              </a:spcAft>
              <a:buFont typeface="Arial" panose="020B0604020202020204" pitchFamily="34" charset="0"/>
              <a:buChar char="•"/>
            </a:pPr>
            <a:r>
              <a:rPr lang="en-US" sz="2400" kern="0" cap="none" dirty="0">
                <a:latin typeface="Calibri Light" panose="020F0302020204030204" pitchFamily="34" charset="0"/>
                <a:ea typeface="Times New Roman" panose="02020603050405020304" pitchFamily="18" charset="0"/>
              </a:rPr>
              <a:t>Our next step at Penn Med includes a follow up survey </a:t>
            </a:r>
            <a:r>
              <a:rPr lang="en-US" sz="2400" kern="0" cap="none" dirty="0">
                <a:effectLst/>
                <a:latin typeface="Calibri Light" panose="020F0302020204030204" pitchFamily="34" charset="0"/>
                <a:ea typeface="Times New Roman" panose="02020603050405020304" pitchFamily="18" charset="0"/>
              </a:rPr>
              <a:t>to examine whether </a:t>
            </a:r>
            <a:r>
              <a:rPr lang="en-US" sz="2400" kern="0" cap="none" dirty="0">
                <a:latin typeface="Calibri Light" panose="020F0302020204030204" pitchFamily="34" charset="0"/>
                <a:ea typeface="Times New Roman" panose="02020603050405020304" pitchFamily="18" charset="0"/>
              </a:rPr>
              <a:t>our ACS has</a:t>
            </a:r>
            <a:r>
              <a:rPr lang="en-US" sz="2400" kern="0" cap="none" dirty="0">
                <a:effectLst/>
                <a:latin typeface="Calibri Light" panose="020F0302020204030204" pitchFamily="34" charset="0"/>
                <a:ea typeface="Times New Roman" panose="02020603050405020304" pitchFamily="18" charset="0"/>
              </a:rPr>
              <a:t> addressed the perceived barriers to care for people hospitalized with SUD</a:t>
            </a:r>
            <a:endParaRPr lang="en-US" sz="2400" cap="none" dirty="0"/>
          </a:p>
        </p:txBody>
      </p:sp>
    </p:spTree>
    <p:custDataLst>
      <p:custData r:id="rId1"/>
      <p:custData r:id="rId2"/>
    </p:custDataLst>
    <p:extLst>
      <p:ext uri="{BB962C8B-B14F-4D97-AF65-F5344CB8AC3E}">
        <p14:creationId xmlns:p14="http://schemas.microsoft.com/office/powerpoint/2010/main" val="1583964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633F7A4-3985-FF9C-0BEC-300B8C82FADF}"/>
              </a:ext>
            </a:extLst>
          </p:cNvPr>
          <p:cNvSpPr>
            <a:spLocks noGrp="1"/>
          </p:cNvSpPr>
          <p:nvPr>
            <p:ph type="title"/>
          </p:nvPr>
        </p:nvSpPr>
        <p:spPr>
          <a:xfrm>
            <a:off x="719138" y="720000"/>
            <a:ext cx="10753724" cy="907200"/>
          </a:xfrm>
        </p:spPr>
        <p:txBody>
          <a:bodyPr/>
          <a:lstStyle/>
          <a:p>
            <a:r>
              <a:rPr lang="en-US" sz="4000" dirty="0"/>
              <a:t>Acknowledgements</a:t>
            </a:r>
            <a:endParaRPr lang="en-US" dirty="0"/>
          </a:p>
        </p:txBody>
      </p:sp>
      <p:sp>
        <p:nvSpPr>
          <p:cNvPr id="13" name="Content Placeholder 2">
            <a:extLst>
              <a:ext uri="{FF2B5EF4-FFF2-40B4-BE49-F238E27FC236}">
                <a16:creationId xmlns:a16="http://schemas.microsoft.com/office/drawing/2014/main" id="{7F8AA18F-EBA9-250E-5F49-DF7F7E136295}"/>
              </a:ext>
            </a:extLst>
          </p:cNvPr>
          <p:cNvSpPr>
            <a:spLocks noGrp="1"/>
          </p:cNvSpPr>
          <p:nvPr>
            <p:ph idx="1"/>
          </p:nvPr>
        </p:nvSpPr>
        <p:spPr>
          <a:xfrm>
            <a:off x="720000" y="1713598"/>
            <a:ext cx="5196000" cy="4424400"/>
          </a:xfrm>
        </p:spPr>
        <p:txBody>
          <a:bodyPr/>
          <a:lstStyle/>
          <a:p>
            <a:r>
              <a:rPr lang="en-US" cap="none" dirty="0"/>
              <a:t>M</a:t>
            </a:r>
            <a:r>
              <a:rPr lang="en-US" sz="1800" cap="none" dirty="0"/>
              <a:t>argaret </a:t>
            </a:r>
            <a:r>
              <a:rPr lang="en-US" cap="none" dirty="0"/>
              <a:t>L</a:t>
            </a:r>
            <a:r>
              <a:rPr lang="en-US" sz="1800" cap="none" dirty="0"/>
              <a:t>owenstein, MD, </a:t>
            </a:r>
            <a:r>
              <a:rPr lang="en-US" cap="none" dirty="0"/>
              <a:t>MP</a:t>
            </a:r>
            <a:r>
              <a:rPr lang="en-US" sz="1800" cap="none" dirty="0"/>
              <a:t>hil, MSHP</a:t>
            </a:r>
          </a:p>
          <a:p>
            <a:r>
              <a:rPr lang="en-US" sz="1800" cap="none" dirty="0"/>
              <a:t>Judy </a:t>
            </a:r>
            <a:r>
              <a:rPr lang="en-US" cap="none" dirty="0" err="1"/>
              <a:t>C</a:t>
            </a:r>
            <a:r>
              <a:rPr lang="en-US" sz="1800" cap="none" dirty="0" err="1"/>
              <a:t>hertok</a:t>
            </a:r>
            <a:r>
              <a:rPr lang="en-US" sz="1800" cap="none" dirty="0"/>
              <a:t>, MD</a:t>
            </a:r>
          </a:p>
          <a:p>
            <a:r>
              <a:rPr lang="en-US" cap="none" dirty="0"/>
              <a:t>S</a:t>
            </a:r>
            <a:r>
              <a:rPr lang="en-US" sz="1800" cap="none" dirty="0"/>
              <a:t>hoshana </a:t>
            </a:r>
            <a:r>
              <a:rPr lang="en-US" cap="none" dirty="0" err="1"/>
              <a:t>A</a:t>
            </a:r>
            <a:r>
              <a:rPr lang="en-US" sz="1800" cap="none" dirty="0" err="1"/>
              <a:t>ronowitz</a:t>
            </a:r>
            <a:r>
              <a:rPr lang="en-US" sz="1800" cap="none" dirty="0"/>
              <a:t>, </a:t>
            </a:r>
            <a:r>
              <a:rPr lang="en-US" cap="none" dirty="0"/>
              <a:t>P</a:t>
            </a:r>
            <a:r>
              <a:rPr lang="en-US" sz="1800" cap="none" dirty="0"/>
              <a:t>hD, MSHP, FNP-BC</a:t>
            </a:r>
          </a:p>
          <a:p>
            <a:r>
              <a:rPr lang="en-US" sz="1800" cap="none" dirty="0"/>
              <a:t> </a:t>
            </a:r>
            <a:r>
              <a:rPr lang="en-US" cap="none" dirty="0"/>
              <a:t>R</a:t>
            </a:r>
            <a:r>
              <a:rPr lang="en-US" sz="1800" cap="none" dirty="0"/>
              <a:t>achel French, PhD, RN</a:t>
            </a:r>
          </a:p>
          <a:p>
            <a:r>
              <a:rPr lang="en-US" cap="none" dirty="0"/>
              <a:t>J</a:t>
            </a:r>
            <a:r>
              <a:rPr lang="en-US" sz="1800" cap="none" dirty="0"/>
              <a:t>eanmarie Perrone, MD</a:t>
            </a:r>
          </a:p>
          <a:p>
            <a:r>
              <a:rPr lang="en-US" cap="none" dirty="0"/>
              <a:t>A</a:t>
            </a:r>
            <a:r>
              <a:rPr lang="en-US" sz="1800" cap="none" dirty="0"/>
              <a:t>shish </a:t>
            </a:r>
            <a:r>
              <a:rPr lang="en-US" sz="1800" cap="none" dirty="0" err="1"/>
              <a:t>Thakarar</a:t>
            </a:r>
            <a:r>
              <a:rPr lang="en-US" sz="1800" cap="none" dirty="0"/>
              <a:t>, MD</a:t>
            </a:r>
          </a:p>
          <a:p>
            <a:r>
              <a:rPr lang="en-US" sz="1800" cap="none" dirty="0"/>
              <a:t>J. Deanna </a:t>
            </a:r>
            <a:r>
              <a:rPr lang="en-US" cap="none" dirty="0"/>
              <a:t>W</a:t>
            </a:r>
            <a:r>
              <a:rPr lang="en-US" sz="1800" cap="none" dirty="0"/>
              <a:t>ilson, MD, MPH</a:t>
            </a:r>
          </a:p>
          <a:p>
            <a:r>
              <a:rPr lang="en-US" dirty="0"/>
              <a:t>Lilah Lesniak, BA</a:t>
            </a:r>
            <a:endParaRPr lang="en-US" sz="1800" cap="none" dirty="0"/>
          </a:p>
          <a:p>
            <a:endParaRPr lang="en-US" dirty="0"/>
          </a:p>
        </p:txBody>
      </p:sp>
      <p:sp>
        <p:nvSpPr>
          <p:cNvPr id="15" name="Content Placeholder 5">
            <a:extLst>
              <a:ext uri="{FF2B5EF4-FFF2-40B4-BE49-F238E27FC236}">
                <a16:creationId xmlns:a16="http://schemas.microsoft.com/office/drawing/2014/main" id="{78272EE9-7C42-301A-83A2-97D855ADC027}"/>
              </a:ext>
            </a:extLst>
          </p:cNvPr>
          <p:cNvSpPr>
            <a:spLocks noGrp="1"/>
          </p:cNvSpPr>
          <p:nvPr>
            <p:ph idx="12"/>
          </p:nvPr>
        </p:nvSpPr>
        <p:spPr>
          <a:xfrm>
            <a:off x="6275999" y="1713599"/>
            <a:ext cx="5196000" cy="4424400"/>
          </a:xfrm>
        </p:spPr>
        <p:txBody>
          <a:bodyPr/>
          <a:lstStyle/>
          <a:p>
            <a:pPr marL="0" lvl="1" indent="0">
              <a:buNone/>
            </a:pPr>
            <a:r>
              <a:rPr lang="en-US" dirty="0">
                <a:solidFill>
                  <a:schemeClr val="tx1"/>
                </a:solidFill>
                <a:latin typeface="+mj-lt"/>
                <a:cs typeface="Calibri Light" panose="020F0302020204030204" pitchFamily="34" charset="0"/>
              </a:rPr>
              <a:t>Funding: </a:t>
            </a:r>
          </a:p>
          <a:p>
            <a:pPr marL="285750" lvl="1" indent="-285750">
              <a:buFont typeface="Arial" panose="020B0604020202020204" pitchFamily="34" charset="0"/>
              <a:buChar char="•"/>
            </a:pPr>
            <a:r>
              <a:rPr lang="en-US" dirty="0">
                <a:solidFill>
                  <a:schemeClr val="tx1"/>
                </a:solidFill>
                <a:latin typeface="+mj-lt"/>
                <a:cs typeface="Calibri Light" panose="020F0302020204030204" pitchFamily="34" charset="0"/>
              </a:rPr>
              <a:t>NIDA </a:t>
            </a:r>
            <a:r>
              <a:rPr lang="en-US" b="0" i="0" u="none" strike="noStrike" dirty="0">
                <a:solidFill>
                  <a:schemeClr val="tx1"/>
                </a:solidFill>
                <a:effectLst/>
                <a:latin typeface="Arial" panose="020B0604020202020204" pitchFamily="34" charset="0"/>
              </a:rPr>
              <a:t>K23DA055087</a:t>
            </a:r>
          </a:p>
          <a:p>
            <a:pPr marL="285750" lvl="1" indent="-285750">
              <a:buFont typeface="Arial" panose="020B0604020202020204" pitchFamily="34" charset="0"/>
              <a:buChar char="•"/>
            </a:pPr>
            <a:r>
              <a:rPr lang="en-US" dirty="0">
                <a:solidFill>
                  <a:schemeClr val="tx1"/>
                </a:solidFill>
                <a:latin typeface="+mj-lt"/>
                <a:cs typeface="Calibri Light" panose="020F0302020204030204" pitchFamily="34" charset="0"/>
              </a:rPr>
              <a:t>LDI-Penn Medicine Research Lab</a:t>
            </a:r>
          </a:p>
          <a:p>
            <a:endParaRPr lang="en-US" dirty="0"/>
          </a:p>
        </p:txBody>
      </p:sp>
    </p:spTree>
    <p:extLst>
      <p:ext uri="{BB962C8B-B14F-4D97-AF65-F5344CB8AC3E}">
        <p14:creationId xmlns:p14="http://schemas.microsoft.com/office/powerpoint/2010/main" val="136285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3C4C19-A27D-3D93-42C4-880FC4FF1796}"/>
              </a:ext>
            </a:extLst>
          </p:cNvPr>
          <p:cNvSpPr>
            <a:spLocks noGrp="1"/>
          </p:cNvSpPr>
          <p:nvPr>
            <p:ph type="body" sz="quarter" idx="24"/>
          </p:nvPr>
        </p:nvSpPr>
        <p:spPr/>
        <p:txBody>
          <a:bodyPr/>
          <a:lstStyle/>
          <a:p>
            <a:endParaRPr lang="en-US"/>
          </a:p>
        </p:txBody>
      </p:sp>
      <p:sp>
        <p:nvSpPr>
          <p:cNvPr id="2" name="Date Placeholder 1">
            <a:extLst>
              <a:ext uri="{FF2B5EF4-FFF2-40B4-BE49-F238E27FC236}">
                <a16:creationId xmlns:a16="http://schemas.microsoft.com/office/drawing/2014/main" id="{69A8A0F0-973D-DF40-893B-7E79CDC675B4}"/>
              </a:ext>
            </a:extLst>
          </p:cNvPr>
          <p:cNvSpPr>
            <a:spLocks noGrp="1"/>
          </p:cNvSpPr>
          <p:nvPr>
            <p:ph type="dt" sz="half" idx="4294967295"/>
          </p:nvPr>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569F0-C586-7242-AA84-18137DD81364}" type="datetime4">
              <a:rPr lang="en-US" smtClean="0"/>
              <a:pPr/>
              <a:t>November 2, 2023</a:t>
            </a:fld>
            <a:endParaRPr lang="en-GB" dirty="0"/>
          </a:p>
        </p:txBody>
      </p:sp>
      <p:sp>
        <p:nvSpPr>
          <p:cNvPr id="4" name="Slide Number Placeholder 3">
            <a:extLst>
              <a:ext uri="{FF2B5EF4-FFF2-40B4-BE49-F238E27FC236}">
                <a16:creationId xmlns:a16="http://schemas.microsoft.com/office/drawing/2014/main" id="{E0014FF7-8CF4-474E-BE16-8C37F288AA14}"/>
              </a:ext>
            </a:extLst>
          </p:cNvPr>
          <p:cNvSpPr>
            <a:spLocks noGrp="1"/>
          </p:cNvSpPr>
          <p:nvPr>
            <p:ph type="sldNum" sz="quarter" idx="4294967295"/>
          </p:nvPr>
        </p:nvSpPr>
        <p:spPr>
          <a:xfrm flipV="1">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GB" smtClean="0"/>
              <a:pPr/>
              <a:t>17</a:t>
            </a:fld>
            <a:endParaRPr lang="en-GB" dirty="0"/>
          </a:p>
        </p:txBody>
      </p:sp>
    </p:spTree>
    <p:custDataLst>
      <p:custData r:id="rId1"/>
      <p:custData r:id="rId2"/>
    </p:custDataLst>
    <p:extLst>
      <p:ext uri="{BB962C8B-B14F-4D97-AF65-F5344CB8AC3E}">
        <p14:creationId xmlns:p14="http://schemas.microsoft.com/office/powerpoint/2010/main" val="37572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81B8-EC5F-E061-58BA-3BA1480147D2}"/>
              </a:ext>
            </a:extLst>
          </p:cNvPr>
          <p:cNvSpPr>
            <a:spLocks noGrp="1"/>
          </p:cNvSpPr>
          <p:nvPr>
            <p:ph type="title"/>
          </p:nvPr>
        </p:nvSpPr>
        <p:spPr>
          <a:xfrm>
            <a:off x="323850" y="364835"/>
            <a:ext cx="10753724" cy="561600"/>
          </a:xfrm>
        </p:spPr>
        <p:txBody>
          <a:bodyPr/>
          <a:lstStyle/>
          <a:p>
            <a:r>
              <a:rPr lang="en-US" dirty="0"/>
              <a:t>Attitudes towards SUDs/PWUD</a:t>
            </a:r>
          </a:p>
        </p:txBody>
      </p:sp>
      <p:sp>
        <p:nvSpPr>
          <p:cNvPr id="8" name="TextBox 7">
            <a:extLst>
              <a:ext uri="{FF2B5EF4-FFF2-40B4-BE49-F238E27FC236}">
                <a16:creationId xmlns:a16="http://schemas.microsoft.com/office/drawing/2014/main" id="{E599B11C-18D3-0445-3D7A-DC2DA604BD47}"/>
              </a:ext>
            </a:extLst>
          </p:cNvPr>
          <p:cNvSpPr txBox="1"/>
          <p:nvPr/>
        </p:nvSpPr>
        <p:spPr>
          <a:xfrm>
            <a:off x="434325" y="6421915"/>
            <a:ext cx="9362987" cy="184666"/>
          </a:xfrm>
          <a:prstGeom prst="rect">
            <a:avLst/>
          </a:prstGeom>
          <a:noFill/>
        </p:spPr>
        <p:txBody>
          <a:bodyPr wrap="square" lIns="0" tIns="0" rIns="0" bIns="0" rtlCol="0">
            <a:spAutoFit/>
          </a:bodyPr>
          <a:lstStyle/>
          <a:p>
            <a:pPr algn="l"/>
            <a:r>
              <a:rPr lang="en-US" sz="1200" dirty="0">
                <a:solidFill>
                  <a:schemeClr val="accent1"/>
                </a:solidFill>
                <a:latin typeface="+mj-lt"/>
              </a:rPr>
              <a:t>Strongly disagree 	Disagree	   Neither agree nor disagree	 Agree	Strongly agree</a:t>
            </a:r>
          </a:p>
        </p:txBody>
      </p:sp>
      <p:sp>
        <p:nvSpPr>
          <p:cNvPr id="9" name="Rectangle 8">
            <a:extLst>
              <a:ext uri="{FF2B5EF4-FFF2-40B4-BE49-F238E27FC236}">
                <a16:creationId xmlns:a16="http://schemas.microsoft.com/office/drawing/2014/main" id="{A6FF336B-3CB9-9036-3152-31F54E944110}"/>
              </a:ext>
            </a:extLst>
          </p:cNvPr>
          <p:cNvSpPr/>
          <p:nvPr/>
        </p:nvSpPr>
        <p:spPr>
          <a:xfrm>
            <a:off x="230834" y="6445668"/>
            <a:ext cx="137160" cy="13716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0" name="Rectangle 9">
            <a:extLst>
              <a:ext uri="{FF2B5EF4-FFF2-40B4-BE49-F238E27FC236}">
                <a16:creationId xmlns:a16="http://schemas.microsoft.com/office/drawing/2014/main" id="{54E6592C-E2D6-F609-4AE3-864A0B8C8606}"/>
              </a:ext>
            </a:extLst>
          </p:cNvPr>
          <p:cNvSpPr/>
          <p:nvPr/>
        </p:nvSpPr>
        <p:spPr>
          <a:xfrm>
            <a:off x="2026170" y="6445668"/>
            <a:ext cx="137160" cy="137160"/>
          </a:xfrm>
          <a:prstGeom prst="rect">
            <a:avLst/>
          </a:prstGeom>
          <a:solidFill>
            <a:srgbClr val="FFCCCB"/>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1" name="Rectangle 10">
            <a:extLst>
              <a:ext uri="{FF2B5EF4-FFF2-40B4-BE49-F238E27FC236}">
                <a16:creationId xmlns:a16="http://schemas.microsoft.com/office/drawing/2014/main" id="{4375DCDA-C609-084D-EF78-F84D9EF1CF76}"/>
              </a:ext>
            </a:extLst>
          </p:cNvPr>
          <p:cNvSpPr/>
          <p:nvPr/>
        </p:nvSpPr>
        <p:spPr>
          <a:xfrm>
            <a:off x="3099970" y="6447920"/>
            <a:ext cx="137160" cy="13716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2" name="Rectangle 11">
            <a:extLst>
              <a:ext uri="{FF2B5EF4-FFF2-40B4-BE49-F238E27FC236}">
                <a16:creationId xmlns:a16="http://schemas.microsoft.com/office/drawing/2014/main" id="{1C979FDB-36BC-AC92-1720-CED8118B2E64}"/>
              </a:ext>
            </a:extLst>
          </p:cNvPr>
          <p:cNvSpPr/>
          <p:nvPr/>
        </p:nvSpPr>
        <p:spPr>
          <a:xfrm>
            <a:off x="6562975" y="6445668"/>
            <a:ext cx="137160" cy="137160"/>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
        <p:nvSpPr>
          <p:cNvPr id="13" name="Rectangle 12">
            <a:extLst>
              <a:ext uri="{FF2B5EF4-FFF2-40B4-BE49-F238E27FC236}">
                <a16:creationId xmlns:a16="http://schemas.microsoft.com/office/drawing/2014/main" id="{A9819D78-17AC-C97C-5EB9-B970BFBCBEEA}"/>
              </a:ext>
            </a:extLst>
          </p:cNvPr>
          <p:cNvSpPr/>
          <p:nvPr/>
        </p:nvSpPr>
        <p:spPr>
          <a:xfrm>
            <a:off x="5743509" y="6445668"/>
            <a:ext cx="137160" cy="137160"/>
          </a:xfrm>
          <a:prstGeom prst="rect">
            <a:avLst/>
          </a:prstGeom>
          <a:solidFill>
            <a:srgbClr val="90EE90"/>
          </a:solidFill>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graphicFrame>
        <p:nvGraphicFramePr>
          <p:cNvPr id="14" name="Chart 13">
            <a:extLst>
              <a:ext uri="{FF2B5EF4-FFF2-40B4-BE49-F238E27FC236}">
                <a16:creationId xmlns:a16="http://schemas.microsoft.com/office/drawing/2014/main" id="{7EFAE24D-98A8-7D0A-834F-A57A1218FE08}"/>
              </a:ext>
            </a:extLst>
          </p:cNvPr>
          <p:cNvGraphicFramePr>
            <a:graphicFrameLocks/>
          </p:cNvGraphicFramePr>
          <p:nvPr/>
        </p:nvGraphicFramePr>
        <p:xfrm>
          <a:off x="323850" y="1041400"/>
          <a:ext cx="11544300" cy="498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31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097E7-F823-23EF-8BD3-172FE3E030D4}"/>
              </a:ext>
            </a:extLst>
          </p:cNvPr>
          <p:cNvSpPr>
            <a:spLocks noGrp="1"/>
          </p:cNvSpPr>
          <p:nvPr>
            <p:ph type="title"/>
          </p:nvPr>
        </p:nvSpPr>
        <p:spPr>
          <a:xfrm>
            <a:off x="718276" y="315903"/>
            <a:ext cx="10753724" cy="561600"/>
          </a:xfrm>
        </p:spPr>
        <p:txBody>
          <a:bodyPr/>
          <a:lstStyle/>
          <a:p>
            <a:r>
              <a:rPr lang="en-US" dirty="0"/>
              <a:t>Attitudes by group</a:t>
            </a:r>
          </a:p>
        </p:txBody>
      </p:sp>
      <p:graphicFrame>
        <p:nvGraphicFramePr>
          <p:cNvPr id="10" name="Chart 9">
            <a:extLst>
              <a:ext uri="{FF2B5EF4-FFF2-40B4-BE49-F238E27FC236}">
                <a16:creationId xmlns:a16="http://schemas.microsoft.com/office/drawing/2014/main" id="{DE9D5379-3682-EDC5-EB4B-DD9504CAD818}"/>
              </a:ext>
            </a:extLst>
          </p:cNvPr>
          <p:cNvGraphicFramePr>
            <a:graphicFrameLocks/>
          </p:cNvGraphicFramePr>
          <p:nvPr>
            <p:extLst>
              <p:ext uri="{D42A27DB-BD31-4B8C-83A1-F6EECF244321}">
                <p14:modId xmlns:p14="http://schemas.microsoft.com/office/powerpoint/2010/main" val="2519108892"/>
              </p:ext>
            </p:extLst>
          </p:nvPr>
        </p:nvGraphicFramePr>
        <p:xfrm>
          <a:off x="0" y="877503"/>
          <a:ext cx="12192000" cy="56255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2982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1AD56-D6B4-973A-35A1-09A27E9A7ADA}"/>
              </a:ext>
            </a:extLst>
          </p:cNvPr>
          <p:cNvSpPr>
            <a:spLocks noGrp="1"/>
          </p:cNvSpPr>
          <p:nvPr>
            <p:ph type="ctrTitle"/>
          </p:nvPr>
        </p:nvSpPr>
        <p:spPr>
          <a:xfrm>
            <a:off x="720000" y="3160800"/>
            <a:ext cx="10733505" cy="1782000"/>
          </a:xfrm>
        </p:spPr>
        <p:txBody>
          <a:bodyPr anchor="t">
            <a:normAutofit/>
          </a:bodyPr>
          <a:lstStyle/>
          <a:p>
            <a:pPr algn="ctr"/>
            <a:r>
              <a:rPr lang="en-US" sz="3600" b="0" dirty="0"/>
              <a:t>I do not have any conflicts of interest to disclose. </a:t>
            </a:r>
          </a:p>
        </p:txBody>
      </p:sp>
      <p:sp>
        <p:nvSpPr>
          <p:cNvPr id="10" name="Subtitle 2">
            <a:extLst>
              <a:ext uri="{FF2B5EF4-FFF2-40B4-BE49-F238E27FC236}">
                <a16:creationId xmlns:a16="http://schemas.microsoft.com/office/drawing/2014/main" id="{64DA2E2D-ED77-4F42-7D45-6EC88322579D}"/>
              </a:ext>
            </a:extLst>
          </p:cNvPr>
          <p:cNvSpPr>
            <a:spLocks noGrp="1"/>
          </p:cNvSpPr>
          <p:nvPr>
            <p:ph type="subTitle" idx="1"/>
          </p:nvPr>
        </p:nvSpPr>
        <p:spPr>
          <a:xfrm>
            <a:off x="720000" y="2703600"/>
            <a:ext cx="10733504" cy="306000"/>
          </a:xfrm>
        </p:spPr>
        <p:txBody>
          <a:bodyPr/>
          <a:lstStyle/>
          <a:p>
            <a:endParaRPr lang="en-US"/>
          </a:p>
        </p:txBody>
      </p:sp>
      <p:sp>
        <p:nvSpPr>
          <p:cNvPr id="14" name="Text Placeholder 4">
            <a:extLst>
              <a:ext uri="{FF2B5EF4-FFF2-40B4-BE49-F238E27FC236}">
                <a16:creationId xmlns:a16="http://schemas.microsoft.com/office/drawing/2014/main" id="{551A1120-0B2C-37E1-DE41-800BFB0BCCD8}"/>
              </a:ext>
            </a:extLst>
          </p:cNvPr>
          <p:cNvSpPr>
            <a:spLocks noGrp="1"/>
          </p:cNvSpPr>
          <p:nvPr>
            <p:ph type="body" sz="quarter" idx="24"/>
          </p:nvPr>
        </p:nvSpPr>
        <p:spPr>
          <a:xfrm>
            <a:off x="0" y="0"/>
            <a:ext cx="12193200" cy="36000"/>
          </a:xfrm>
        </p:spPr>
        <p:txBody>
          <a:bodyPr/>
          <a:lstStyle/>
          <a:p>
            <a:endParaRPr lang="en-US"/>
          </a:p>
        </p:txBody>
      </p:sp>
      <p:sp>
        <p:nvSpPr>
          <p:cNvPr id="16" name="Text Placeholder 5">
            <a:extLst>
              <a:ext uri="{FF2B5EF4-FFF2-40B4-BE49-F238E27FC236}">
                <a16:creationId xmlns:a16="http://schemas.microsoft.com/office/drawing/2014/main" id="{7A42807A-1572-EADD-D29E-40C227E4142A}"/>
              </a:ext>
            </a:extLst>
          </p:cNvPr>
          <p:cNvSpPr>
            <a:spLocks noGrp="1"/>
          </p:cNvSpPr>
          <p:nvPr>
            <p:ph type="body" sz="quarter" idx="25"/>
          </p:nvPr>
        </p:nvSpPr>
        <p:spPr>
          <a:xfrm>
            <a:off x="720000" y="5548700"/>
            <a:ext cx="5194300" cy="180000"/>
          </a:xfrm>
        </p:spPr>
        <p:txBody>
          <a:bodyPr/>
          <a:lstStyle/>
          <a:p>
            <a:endParaRPr lang="en-US"/>
          </a:p>
        </p:txBody>
      </p:sp>
      <p:sp>
        <p:nvSpPr>
          <p:cNvPr id="18" name="Text Placeholder 6">
            <a:extLst>
              <a:ext uri="{FF2B5EF4-FFF2-40B4-BE49-F238E27FC236}">
                <a16:creationId xmlns:a16="http://schemas.microsoft.com/office/drawing/2014/main" id="{9F8E6B91-BB4A-E45E-3C28-4A9CA89F7B0C}"/>
              </a:ext>
            </a:extLst>
          </p:cNvPr>
          <p:cNvSpPr>
            <a:spLocks noGrp="1"/>
          </p:cNvSpPr>
          <p:nvPr>
            <p:ph type="body" sz="quarter" idx="26"/>
          </p:nvPr>
        </p:nvSpPr>
        <p:spPr>
          <a:xfrm>
            <a:off x="720000" y="5774000"/>
            <a:ext cx="5194300" cy="180000"/>
          </a:xfrm>
        </p:spPr>
        <p:txBody>
          <a:bodyPr/>
          <a:lstStyle/>
          <a:p>
            <a:endParaRPr lang="en-US"/>
          </a:p>
        </p:txBody>
      </p:sp>
      <p:sp>
        <p:nvSpPr>
          <p:cNvPr id="5" name="Slide Number Placeholder 4" hidden="1">
            <a:extLst>
              <a:ext uri="{FF2B5EF4-FFF2-40B4-BE49-F238E27FC236}">
                <a16:creationId xmlns:a16="http://schemas.microsoft.com/office/drawing/2014/main" id="{F94463F1-A34C-E6E7-3E3B-4BEC261D4533}"/>
              </a:ext>
            </a:extLst>
          </p:cNvPr>
          <p:cNvSpPr>
            <a:spLocks noGrp="1"/>
          </p:cNvSpPr>
          <p:nvPr>
            <p:ph type="sldNum" sz="quarter" idx="4294967295"/>
          </p:nvPr>
        </p:nvSpPr>
        <p:spPr>
          <a:xfrm>
            <a:off x="719138" y="6439469"/>
            <a:ext cx="396000" cy="180000"/>
          </a:xfrm>
        </p:spPr>
        <p:txBody>
          <a:bodyPr/>
          <a:lstStyle/>
          <a:p>
            <a:pPr>
              <a:spcAft>
                <a:spcPts val="600"/>
              </a:spcAft>
            </a:pPr>
            <a:fld id="{B7048EB2-ABBB-452B-B43B-31E8A7DFB90B}" type="slidenum">
              <a:rPr lang="en-GB" smtClean="0"/>
              <a:pPr>
                <a:spcAft>
                  <a:spcPts val="600"/>
                </a:spcAft>
              </a:pPr>
              <a:t>2</a:t>
            </a:fld>
            <a:endParaRPr lang="en-GB"/>
          </a:p>
        </p:txBody>
      </p:sp>
    </p:spTree>
    <p:custDataLst>
      <p:custData r:id="rId1"/>
      <p:custData r:id="rId2"/>
    </p:custDataLst>
    <p:extLst>
      <p:ext uri="{BB962C8B-B14F-4D97-AF65-F5344CB8AC3E}">
        <p14:creationId xmlns:p14="http://schemas.microsoft.com/office/powerpoint/2010/main" val="165946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E65B-09F1-9043-764F-5BFC254CB427}"/>
              </a:ext>
            </a:extLst>
          </p:cNvPr>
          <p:cNvSpPr>
            <a:spLocks noGrp="1"/>
          </p:cNvSpPr>
          <p:nvPr>
            <p:ph type="title"/>
          </p:nvPr>
        </p:nvSpPr>
        <p:spPr>
          <a:xfrm>
            <a:off x="230040" y="238531"/>
            <a:ext cx="10753724" cy="561600"/>
          </a:xfrm>
        </p:spPr>
        <p:txBody>
          <a:bodyPr/>
          <a:lstStyle/>
          <a:p>
            <a:r>
              <a:rPr lang="en-US" sz="4000" dirty="0"/>
              <a:t>Nurse Comfort with Addiction Care</a:t>
            </a:r>
            <a:endParaRPr lang="en-US" dirty="0"/>
          </a:p>
        </p:txBody>
      </p:sp>
      <p:sp>
        <p:nvSpPr>
          <p:cNvPr id="3" name="Date Placeholder 2">
            <a:extLst>
              <a:ext uri="{FF2B5EF4-FFF2-40B4-BE49-F238E27FC236}">
                <a16:creationId xmlns:a16="http://schemas.microsoft.com/office/drawing/2014/main" id="{A381D695-46E1-5B6D-1B58-AC56CB55CE82}"/>
              </a:ext>
            </a:extLst>
          </p:cNvPr>
          <p:cNvSpPr>
            <a:spLocks noGrp="1"/>
          </p:cNvSpPr>
          <p:nvPr>
            <p:ph type="dt" sz="half" idx="10"/>
          </p:nvPr>
        </p:nvSpPr>
        <p:spPr/>
        <p:txBody>
          <a:bodyPr/>
          <a:lstStyle/>
          <a:p>
            <a:endParaRPr lang="en-US" noProof="0" dirty="0"/>
          </a:p>
        </p:txBody>
      </p:sp>
      <p:graphicFrame>
        <p:nvGraphicFramePr>
          <p:cNvPr id="7" name="Chart 6">
            <a:extLst>
              <a:ext uri="{FF2B5EF4-FFF2-40B4-BE49-F238E27FC236}">
                <a16:creationId xmlns:a16="http://schemas.microsoft.com/office/drawing/2014/main" id="{057E249C-B9CC-4A5C-408E-1BDB21129933}"/>
              </a:ext>
            </a:extLst>
          </p:cNvPr>
          <p:cNvGraphicFramePr>
            <a:graphicFrameLocks/>
          </p:cNvGraphicFramePr>
          <p:nvPr>
            <p:extLst>
              <p:ext uri="{D42A27DB-BD31-4B8C-83A1-F6EECF244321}">
                <p14:modId xmlns:p14="http://schemas.microsoft.com/office/powerpoint/2010/main" val="1334243097"/>
              </p:ext>
            </p:extLst>
          </p:nvPr>
        </p:nvGraphicFramePr>
        <p:xfrm>
          <a:off x="230040" y="1185151"/>
          <a:ext cx="10972800" cy="5672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870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658C1-1B45-894C-20B0-9035C20B8225}"/>
              </a:ext>
            </a:extLst>
          </p:cNvPr>
          <p:cNvSpPr>
            <a:spLocks noGrp="1"/>
          </p:cNvSpPr>
          <p:nvPr>
            <p:ph type="title"/>
          </p:nvPr>
        </p:nvSpPr>
        <p:spPr>
          <a:xfrm>
            <a:off x="293836" y="238531"/>
            <a:ext cx="10753724" cy="561600"/>
          </a:xfrm>
        </p:spPr>
        <p:txBody>
          <a:bodyPr/>
          <a:lstStyle/>
          <a:p>
            <a:r>
              <a:rPr lang="en-US" sz="3600" dirty="0"/>
              <a:t>Physician/APP Comfort with Addiction Care </a:t>
            </a:r>
            <a:endParaRPr lang="en-US" dirty="0"/>
          </a:p>
        </p:txBody>
      </p:sp>
      <p:graphicFrame>
        <p:nvGraphicFramePr>
          <p:cNvPr id="9" name="Chart 8">
            <a:extLst>
              <a:ext uri="{FF2B5EF4-FFF2-40B4-BE49-F238E27FC236}">
                <a16:creationId xmlns:a16="http://schemas.microsoft.com/office/drawing/2014/main" id="{90048556-F5FF-4DB6-A1A8-F59E81D2E13B}"/>
              </a:ext>
            </a:extLst>
          </p:cNvPr>
          <p:cNvGraphicFramePr>
            <a:graphicFrameLocks/>
          </p:cNvGraphicFramePr>
          <p:nvPr>
            <p:extLst>
              <p:ext uri="{D42A27DB-BD31-4B8C-83A1-F6EECF244321}">
                <p14:modId xmlns:p14="http://schemas.microsoft.com/office/powerpoint/2010/main" val="2542401986"/>
              </p:ext>
            </p:extLst>
          </p:nvPr>
        </p:nvGraphicFramePr>
        <p:xfrm>
          <a:off x="609600" y="1043069"/>
          <a:ext cx="10972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25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F9C9-C623-EA4B-2C76-33904274EED5}"/>
              </a:ext>
            </a:extLst>
          </p:cNvPr>
          <p:cNvSpPr>
            <a:spLocks noGrp="1"/>
          </p:cNvSpPr>
          <p:nvPr>
            <p:ph type="title"/>
          </p:nvPr>
        </p:nvSpPr>
        <p:spPr>
          <a:xfrm>
            <a:off x="609600" y="238531"/>
            <a:ext cx="10753724" cy="907200"/>
          </a:xfrm>
        </p:spPr>
        <p:txBody>
          <a:bodyPr/>
          <a:lstStyle/>
          <a:p>
            <a:r>
              <a:rPr lang="en-US" sz="3600" dirty="0"/>
              <a:t>Barriers to Addiction Care</a:t>
            </a:r>
          </a:p>
        </p:txBody>
      </p:sp>
      <p:graphicFrame>
        <p:nvGraphicFramePr>
          <p:cNvPr id="3" name="Chart 2">
            <a:extLst>
              <a:ext uri="{FF2B5EF4-FFF2-40B4-BE49-F238E27FC236}">
                <a16:creationId xmlns:a16="http://schemas.microsoft.com/office/drawing/2014/main" id="{8AF32C60-D725-5F63-7BE8-313DD4E9233C}"/>
              </a:ext>
            </a:extLst>
          </p:cNvPr>
          <p:cNvGraphicFramePr>
            <a:graphicFrameLocks/>
          </p:cNvGraphicFramePr>
          <p:nvPr>
            <p:extLst>
              <p:ext uri="{D42A27DB-BD31-4B8C-83A1-F6EECF244321}">
                <p14:modId xmlns:p14="http://schemas.microsoft.com/office/powerpoint/2010/main" val="2502673680"/>
              </p:ext>
            </p:extLst>
          </p:nvPr>
        </p:nvGraphicFramePr>
        <p:xfrm>
          <a:off x="0" y="783770"/>
          <a:ext cx="12192000" cy="6074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71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E42ACBF5-B0ED-3796-F8D4-36B3A2EA8534}"/>
              </a:ext>
            </a:extLst>
          </p:cNvPr>
          <p:cNvSpPr>
            <a:spLocks noGrp="1"/>
          </p:cNvSpPr>
          <p:nvPr>
            <p:ph type="title"/>
          </p:nvPr>
        </p:nvSpPr>
        <p:spPr>
          <a:xfrm>
            <a:off x="280608" y="366122"/>
            <a:ext cx="11181290" cy="907200"/>
          </a:xfrm>
        </p:spPr>
        <p:txBody>
          <a:bodyPr anchor="t">
            <a:noAutofit/>
          </a:bodyPr>
          <a:lstStyle/>
          <a:p>
            <a:r>
              <a:rPr lang="en-US" sz="3600" dirty="0"/>
              <a:t>Rank order of those reporting 'Significant Barrier'</a:t>
            </a:r>
            <a:br>
              <a:rPr lang="en-US" sz="3600" dirty="0"/>
            </a:br>
            <a:endParaRPr lang="en-US" sz="3600" dirty="0"/>
          </a:p>
        </p:txBody>
      </p:sp>
      <p:graphicFrame>
        <p:nvGraphicFramePr>
          <p:cNvPr id="5" name="Chart 4">
            <a:extLst>
              <a:ext uri="{FF2B5EF4-FFF2-40B4-BE49-F238E27FC236}">
                <a16:creationId xmlns:a16="http://schemas.microsoft.com/office/drawing/2014/main" id="{F82A2E80-AA2C-7C30-837D-9785C62ABC6A}"/>
              </a:ext>
            </a:extLst>
          </p:cNvPr>
          <p:cNvGraphicFramePr>
            <a:graphicFrameLocks/>
          </p:cNvGraphicFramePr>
          <p:nvPr>
            <p:extLst>
              <p:ext uri="{D42A27DB-BD31-4B8C-83A1-F6EECF244321}">
                <p14:modId xmlns:p14="http://schemas.microsoft.com/office/powerpoint/2010/main" val="1855078711"/>
              </p:ext>
            </p:extLst>
          </p:nvPr>
        </p:nvGraphicFramePr>
        <p:xfrm>
          <a:off x="280608" y="819722"/>
          <a:ext cx="11630784" cy="6038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5587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a:xfrm>
            <a:off x="719138" y="720000"/>
            <a:ext cx="2415600" cy="2530800"/>
          </a:xfrm>
        </p:spPr>
        <p:txBody>
          <a:bodyPr anchor="t">
            <a:normAutofit/>
          </a:bodyPr>
          <a:lstStyle/>
          <a:p>
            <a:r>
              <a:rPr lang="en-US" sz="3100"/>
              <a:t>Background</a:t>
            </a:r>
          </a:p>
        </p:txBody>
      </p:sp>
      <p:sp>
        <p:nvSpPr>
          <p:cNvPr id="14" name="Content Placeholder 5">
            <a:extLst>
              <a:ext uri="{FF2B5EF4-FFF2-40B4-BE49-F238E27FC236}">
                <a16:creationId xmlns:a16="http://schemas.microsoft.com/office/drawing/2014/main" id="{19992256-8655-B827-9C2C-FA1B4782A895}"/>
              </a:ext>
            </a:extLst>
          </p:cNvPr>
          <p:cNvSpPr>
            <a:spLocks noGrp="1"/>
          </p:cNvSpPr>
          <p:nvPr>
            <p:ph sz="quarter" idx="14"/>
          </p:nvPr>
        </p:nvSpPr>
        <p:spPr>
          <a:xfrm>
            <a:off x="719138" y="3556000"/>
            <a:ext cx="2416175" cy="2581275"/>
          </a:xfrm>
        </p:spPr>
        <p:txBody>
          <a:bodyPr/>
          <a:lstStyle/>
          <a:p>
            <a:endParaRPr lang="en-US" dirty="0"/>
          </a:p>
        </p:txBody>
      </p:sp>
      <p:graphicFrame>
        <p:nvGraphicFramePr>
          <p:cNvPr id="9" name="Text Placeholder 5">
            <a:extLst>
              <a:ext uri="{FF2B5EF4-FFF2-40B4-BE49-F238E27FC236}">
                <a16:creationId xmlns:a16="http://schemas.microsoft.com/office/drawing/2014/main" id="{E6E71320-B35E-7680-6DAD-ECDC2BAA4742}"/>
              </a:ext>
            </a:extLst>
          </p:cNvPr>
          <p:cNvGraphicFramePr/>
          <p:nvPr>
            <p:extLst>
              <p:ext uri="{D42A27DB-BD31-4B8C-83A1-F6EECF244321}">
                <p14:modId xmlns:p14="http://schemas.microsoft.com/office/powerpoint/2010/main" val="2454027633"/>
              </p:ext>
            </p:extLst>
          </p:nvPr>
        </p:nvGraphicFramePr>
        <p:xfrm>
          <a:off x="3502800" y="720000"/>
          <a:ext cx="7970400" cy="541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CE77819A-F868-20C4-12A6-C58E769A6651}"/>
              </a:ext>
            </a:extLst>
          </p:cNvPr>
          <p:cNvSpPr txBox="1"/>
          <p:nvPr/>
        </p:nvSpPr>
        <p:spPr>
          <a:xfrm>
            <a:off x="3502800" y="5921831"/>
            <a:ext cx="6822300" cy="430887"/>
          </a:xfrm>
          <a:prstGeom prst="rect">
            <a:avLst/>
          </a:prstGeom>
          <a:noFill/>
        </p:spPr>
        <p:txBody>
          <a:bodyPr wrap="square" lIns="0" tIns="0" rIns="0" bIns="0" rtlCol="0">
            <a:spAutoFit/>
          </a:bodyPr>
          <a:lstStyle/>
          <a:p>
            <a:pPr algn="l"/>
            <a:r>
              <a:rPr lang="en-US" sz="1400" dirty="0">
                <a:solidFill>
                  <a:schemeClr val="accent1"/>
                </a:solidFill>
                <a:latin typeface="Calibri" panose="020F0502020204030204" pitchFamily="34" charset="0"/>
                <a:cs typeface="Calibri" panose="020F0502020204030204" pitchFamily="34" charset="0"/>
              </a:rPr>
              <a:t>1. </a:t>
            </a:r>
            <a:r>
              <a:rPr lang="en-US" sz="1400" dirty="0" err="1">
                <a:solidFill>
                  <a:schemeClr val="accent1"/>
                </a:solidFill>
                <a:latin typeface="Calibri" panose="020F0502020204030204" pitchFamily="34" charset="0"/>
                <a:cs typeface="Calibri" panose="020F0502020204030204" pitchFamily="34" charset="0"/>
              </a:rPr>
              <a:t>Serowick</a:t>
            </a:r>
            <a:r>
              <a:rPr lang="en-US" sz="1400" dirty="0">
                <a:solidFill>
                  <a:schemeClr val="accent1"/>
                </a:solidFill>
                <a:latin typeface="Calibri" panose="020F0502020204030204" pitchFamily="34" charset="0"/>
                <a:cs typeface="Calibri" panose="020F0502020204030204" pitchFamily="34" charset="0"/>
              </a:rPr>
              <a:t>, 2021; </a:t>
            </a:r>
            <a:r>
              <a:rPr lang="en-US" sz="1400" dirty="0" err="1">
                <a:solidFill>
                  <a:schemeClr val="accent1"/>
                </a:solidFill>
                <a:latin typeface="Calibri" panose="020F0502020204030204" pitchFamily="34" charset="0"/>
                <a:cs typeface="Calibri" panose="020F0502020204030204" pitchFamily="34" charset="0"/>
              </a:rPr>
              <a:t>Biancarelli</a:t>
            </a:r>
            <a:r>
              <a:rPr lang="en-US" sz="1400" dirty="0">
                <a:solidFill>
                  <a:schemeClr val="accent1"/>
                </a:solidFill>
                <a:latin typeface="Calibri" panose="020F0502020204030204" pitchFamily="34" charset="0"/>
                <a:cs typeface="Calibri" panose="020F0502020204030204" pitchFamily="34" charset="0"/>
              </a:rPr>
              <a:t>, 2019; </a:t>
            </a:r>
            <a:r>
              <a:rPr lang="en-US" sz="1400" dirty="0" err="1">
                <a:solidFill>
                  <a:schemeClr val="accent1"/>
                </a:solidFill>
                <a:latin typeface="Calibri" panose="020F0502020204030204" pitchFamily="34" charset="0"/>
                <a:cs typeface="Calibri" panose="020F0502020204030204" pitchFamily="34" charset="0"/>
              </a:rPr>
              <a:t>Beanot</a:t>
            </a:r>
            <a:r>
              <a:rPr lang="en-US" sz="1400" dirty="0">
                <a:solidFill>
                  <a:schemeClr val="accent1"/>
                </a:solidFill>
                <a:latin typeface="Calibri" panose="020F0502020204030204" pitchFamily="34" charset="0"/>
                <a:cs typeface="Calibri" panose="020F0502020204030204" pitchFamily="34" charset="0"/>
              </a:rPr>
              <a:t>, 2019; Ronan 2016</a:t>
            </a:r>
          </a:p>
          <a:p>
            <a:pPr algn="l"/>
            <a:r>
              <a:rPr lang="en-US" sz="1400" dirty="0">
                <a:solidFill>
                  <a:schemeClr val="accent1"/>
                </a:solidFill>
                <a:latin typeface="Calibri" panose="020F0502020204030204" pitchFamily="34" charset="0"/>
                <a:cs typeface="Calibri" panose="020F0502020204030204" pitchFamily="34" charset="0"/>
              </a:rPr>
              <a:t>2. </a:t>
            </a:r>
            <a:r>
              <a:rPr lang="en-US" sz="1400" b="0" i="0" dirty="0" err="1">
                <a:solidFill>
                  <a:srgbClr val="333333"/>
                </a:solidFill>
                <a:effectLst/>
                <a:latin typeface="Calibri" panose="020F0502020204030204" pitchFamily="34" charset="0"/>
                <a:cs typeface="Calibri" panose="020F0502020204030204" pitchFamily="34" charset="0"/>
              </a:rPr>
              <a:t>Hervera</a:t>
            </a:r>
            <a:r>
              <a:rPr lang="en-US" sz="1400" dirty="0">
                <a:solidFill>
                  <a:srgbClr val="333333"/>
                </a:solidFill>
                <a:latin typeface="Calibri" panose="020F0502020204030204" pitchFamily="34" charset="0"/>
                <a:cs typeface="Calibri" panose="020F0502020204030204" pitchFamily="34" charset="0"/>
              </a:rPr>
              <a:t>, </a:t>
            </a:r>
            <a:r>
              <a:rPr lang="en-US" sz="1400" b="0" i="0" dirty="0">
                <a:solidFill>
                  <a:srgbClr val="333333"/>
                </a:solidFill>
                <a:effectLst/>
                <a:latin typeface="Calibri" panose="020F0502020204030204" pitchFamily="34" charset="0"/>
                <a:cs typeface="Calibri" panose="020F0502020204030204" pitchFamily="34" charset="0"/>
              </a:rPr>
              <a:t>2023; Englander, 2023; </a:t>
            </a:r>
            <a:r>
              <a:rPr lang="en-US" sz="1400" b="0" i="0" dirty="0" err="1">
                <a:solidFill>
                  <a:srgbClr val="333333"/>
                </a:solidFill>
                <a:effectLst/>
                <a:latin typeface="Calibri" panose="020F0502020204030204" pitchFamily="34" charset="0"/>
                <a:cs typeface="Calibri" panose="020F0502020204030204" pitchFamily="34" charset="0"/>
              </a:rPr>
              <a:t>Wakeman</a:t>
            </a:r>
            <a:r>
              <a:rPr lang="en-US" sz="1400" b="0" i="0" dirty="0">
                <a:solidFill>
                  <a:srgbClr val="333333"/>
                </a:solidFill>
                <a:effectLst/>
                <a:latin typeface="Calibri" panose="020F0502020204030204" pitchFamily="34" charset="0"/>
                <a:cs typeface="Calibri" panose="020F0502020204030204" pitchFamily="34" charset="0"/>
              </a:rPr>
              <a:t>, 2021</a:t>
            </a:r>
            <a:endParaRPr lang="en-US" sz="1400" dirty="0">
              <a:solidFill>
                <a:schemeClr val="accent1"/>
              </a:solidFill>
              <a:latin typeface="Calibri" panose="020F0502020204030204" pitchFamily="34" charset="0"/>
              <a:cs typeface="Calibri" panose="020F0502020204030204" pitchFamily="34" charset="0"/>
            </a:endParaRPr>
          </a:p>
        </p:txBody>
      </p:sp>
    </p:spTree>
    <p:custDataLst>
      <p:custData r:id="rId1"/>
      <p:custData r:id="rId2"/>
    </p:custDataLst>
    <p:extLst>
      <p:ext uri="{BB962C8B-B14F-4D97-AF65-F5344CB8AC3E}">
        <p14:creationId xmlns:p14="http://schemas.microsoft.com/office/powerpoint/2010/main" val="2480851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a:xfrm>
            <a:off x="719138" y="720000"/>
            <a:ext cx="10753724" cy="907200"/>
          </a:xfrm>
        </p:spPr>
        <p:txBody>
          <a:bodyPr anchor="t">
            <a:normAutofit/>
          </a:bodyPr>
          <a:lstStyle/>
          <a:p>
            <a:r>
              <a:rPr lang="en-US"/>
              <a:t>Objective</a:t>
            </a:r>
          </a:p>
        </p:txBody>
      </p:sp>
      <p:sp>
        <p:nvSpPr>
          <p:cNvPr id="6" name="Text Placeholder 5">
            <a:extLst>
              <a:ext uri="{FF2B5EF4-FFF2-40B4-BE49-F238E27FC236}">
                <a16:creationId xmlns:a16="http://schemas.microsoft.com/office/drawing/2014/main" id="{0C5B3BF8-8955-267E-252F-4A951C2AB291}"/>
              </a:ext>
            </a:extLst>
          </p:cNvPr>
          <p:cNvSpPr>
            <a:spLocks noGrp="1"/>
          </p:cNvSpPr>
          <p:nvPr>
            <p:ph idx="1"/>
          </p:nvPr>
        </p:nvSpPr>
        <p:spPr>
          <a:xfrm>
            <a:off x="720000" y="1713598"/>
            <a:ext cx="10752000" cy="4424400"/>
          </a:xfrm>
        </p:spPr>
        <p:txBody>
          <a:bodyPr>
            <a:normAutofit/>
          </a:bodyPr>
          <a:lstStyle/>
          <a:p>
            <a:r>
              <a:rPr lang="en-US" sz="2400" kern="0" cap="none" dirty="0">
                <a:effectLst/>
              </a:rPr>
              <a:t>Prior to the implementation of an ACS at one </a:t>
            </a:r>
            <a:r>
              <a:rPr lang="en-US" sz="2400" kern="0" dirty="0"/>
              <a:t>Penn Medicine</a:t>
            </a:r>
            <a:r>
              <a:rPr lang="en-US" sz="2400" kern="0" cap="none" dirty="0">
                <a:effectLst/>
              </a:rPr>
              <a:t> hospital, we conducted a </a:t>
            </a:r>
            <a:r>
              <a:rPr lang="en-US" sz="2400" kern="0" cap="none" dirty="0"/>
              <a:t>needs</a:t>
            </a:r>
            <a:r>
              <a:rPr lang="en-US" sz="2400" cap="none" dirty="0"/>
              <a:t> </a:t>
            </a:r>
            <a:r>
              <a:rPr lang="en-US" sz="2400" kern="0" cap="none" dirty="0"/>
              <a:t>assessment with interprofessional teams. </a:t>
            </a:r>
          </a:p>
        </p:txBody>
      </p:sp>
      <p:sp>
        <p:nvSpPr>
          <p:cNvPr id="4" name="Slide Number Placeholder 3">
            <a:extLst>
              <a:ext uri="{FF2B5EF4-FFF2-40B4-BE49-F238E27FC236}">
                <a16:creationId xmlns:a16="http://schemas.microsoft.com/office/drawing/2014/main" id="{8FFB9D8E-B12C-9927-7AED-350040369835}"/>
              </a:ext>
            </a:extLst>
          </p:cNvPr>
          <p:cNvSpPr>
            <a:spLocks noGrp="1"/>
          </p:cNvSpPr>
          <p:nvPr>
            <p:ph type="sldNum" sz="quarter" idx="11"/>
          </p:nvPr>
        </p:nvSpPr>
        <p:spPr>
          <a:xfrm>
            <a:off x="719138" y="6439469"/>
            <a:ext cx="396000" cy="180000"/>
          </a:xfrm>
        </p:spPr>
        <p:txBody>
          <a:bodyPr anchor="b">
            <a:normAutofit/>
          </a:bodyPr>
          <a:lstStyle/>
          <a:p>
            <a:pPr>
              <a:spcAft>
                <a:spcPts val="600"/>
              </a:spcAft>
            </a:pPr>
            <a:fld id="{2DDEA8E7-5F55-4A60-8EF9-470692FC5635}" type="slidenum">
              <a:rPr lang="en-US" noProof="0" smtClean="0"/>
              <a:pPr>
                <a:spcAft>
                  <a:spcPts val="600"/>
                </a:spcAft>
              </a:pPr>
              <a:t>4</a:t>
            </a:fld>
            <a:endParaRPr lang="en-US" noProof="0" dirty="0"/>
          </a:p>
        </p:txBody>
      </p:sp>
    </p:spTree>
    <p:custDataLst>
      <p:custData r:id="rId1"/>
      <p:custData r:id="rId2"/>
    </p:custDataLst>
    <p:extLst>
      <p:ext uri="{BB962C8B-B14F-4D97-AF65-F5344CB8AC3E}">
        <p14:creationId xmlns:p14="http://schemas.microsoft.com/office/powerpoint/2010/main" val="1361747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EB14A-E805-D1F9-8BE1-B02D33725FF0}"/>
              </a:ext>
            </a:extLst>
          </p:cNvPr>
          <p:cNvSpPr>
            <a:spLocks noGrp="1"/>
          </p:cNvSpPr>
          <p:nvPr>
            <p:ph type="title"/>
          </p:nvPr>
        </p:nvSpPr>
        <p:spPr/>
        <p:txBody>
          <a:bodyPr/>
          <a:lstStyle/>
          <a:p>
            <a:r>
              <a:rPr lang="en-US" sz="4400" dirty="0"/>
              <a:t>Methods</a:t>
            </a:r>
          </a:p>
        </p:txBody>
      </p:sp>
      <p:sp>
        <p:nvSpPr>
          <p:cNvPr id="5" name="Text Placeholder 4">
            <a:extLst>
              <a:ext uri="{FF2B5EF4-FFF2-40B4-BE49-F238E27FC236}">
                <a16:creationId xmlns:a16="http://schemas.microsoft.com/office/drawing/2014/main" id="{3C52636C-C37B-E11C-60DE-1A74D5D40645}"/>
              </a:ext>
            </a:extLst>
          </p:cNvPr>
          <p:cNvSpPr>
            <a:spLocks noGrp="1"/>
          </p:cNvSpPr>
          <p:nvPr>
            <p:ph type="body" sz="quarter" idx="12"/>
          </p:nvPr>
        </p:nvSpPr>
        <p:spPr/>
        <p:txBody>
          <a:bodyPr/>
          <a:lstStyle/>
          <a:p>
            <a:endParaRPr lang="en-US"/>
          </a:p>
        </p:txBody>
      </p:sp>
      <p:graphicFrame>
        <p:nvGraphicFramePr>
          <p:cNvPr id="7" name="Diagram 6">
            <a:extLst>
              <a:ext uri="{FF2B5EF4-FFF2-40B4-BE49-F238E27FC236}">
                <a16:creationId xmlns:a16="http://schemas.microsoft.com/office/drawing/2014/main" id="{6AB75F15-C51B-4A4B-E54A-F172D8F1BCED}"/>
              </a:ext>
            </a:extLst>
          </p:cNvPr>
          <p:cNvGraphicFramePr/>
          <p:nvPr>
            <p:extLst>
              <p:ext uri="{D42A27DB-BD31-4B8C-83A1-F6EECF244321}">
                <p14:modId xmlns:p14="http://schemas.microsoft.com/office/powerpoint/2010/main" val="748302645"/>
              </p:ext>
            </p:extLst>
          </p:nvPr>
        </p:nvGraphicFramePr>
        <p:xfrm>
          <a:off x="5500800" y="720000"/>
          <a:ext cx="5968800" cy="541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custData r:id="rId1"/>
      <p:custData r:id="rId2"/>
    </p:custDataLst>
    <p:extLst>
      <p:ext uri="{BB962C8B-B14F-4D97-AF65-F5344CB8AC3E}">
        <p14:creationId xmlns:p14="http://schemas.microsoft.com/office/powerpoint/2010/main" val="257979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8660-59D0-C37D-34A4-EA47A842B2AF}"/>
              </a:ext>
            </a:extLst>
          </p:cNvPr>
          <p:cNvSpPr>
            <a:spLocks noGrp="1"/>
          </p:cNvSpPr>
          <p:nvPr>
            <p:ph type="title"/>
          </p:nvPr>
        </p:nvSpPr>
        <p:spPr/>
        <p:txBody>
          <a:bodyPr/>
          <a:lstStyle/>
          <a:p>
            <a:r>
              <a:rPr lang="en-US" dirty="0"/>
              <a:t>Methods</a:t>
            </a:r>
          </a:p>
        </p:txBody>
      </p:sp>
      <p:sp>
        <p:nvSpPr>
          <p:cNvPr id="5" name="Text Placeholder 4">
            <a:extLst>
              <a:ext uri="{FF2B5EF4-FFF2-40B4-BE49-F238E27FC236}">
                <a16:creationId xmlns:a16="http://schemas.microsoft.com/office/drawing/2014/main" id="{85C5E652-7FFC-3C36-5714-4760D302437F}"/>
              </a:ext>
            </a:extLst>
          </p:cNvPr>
          <p:cNvSpPr>
            <a:spLocks noGrp="1"/>
          </p:cNvSpPr>
          <p:nvPr>
            <p:ph type="body" sz="quarter" idx="13"/>
          </p:nvPr>
        </p:nvSpPr>
        <p:spPr/>
        <p:txBody>
          <a:bodyPr/>
          <a:lstStyle/>
          <a:p>
            <a:r>
              <a:rPr lang="en-US" dirty="0"/>
              <a:t>Survey Domains </a:t>
            </a:r>
          </a:p>
        </p:txBody>
      </p:sp>
      <p:graphicFrame>
        <p:nvGraphicFramePr>
          <p:cNvPr id="7" name="Diagram 6">
            <a:extLst>
              <a:ext uri="{FF2B5EF4-FFF2-40B4-BE49-F238E27FC236}">
                <a16:creationId xmlns:a16="http://schemas.microsoft.com/office/drawing/2014/main" id="{B9EA9718-A396-6734-A679-C1EFFB1A78B1}"/>
              </a:ext>
            </a:extLst>
          </p:cNvPr>
          <p:cNvGraphicFramePr/>
          <p:nvPr>
            <p:extLst>
              <p:ext uri="{D42A27DB-BD31-4B8C-83A1-F6EECF244321}">
                <p14:modId xmlns:p14="http://schemas.microsoft.com/office/powerpoint/2010/main" val="3307972187"/>
              </p:ext>
            </p:extLst>
          </p:nvPr>
        </p:nvGraphicFramePr>
        <p:xfrm>
          <a:off x="568910" y="1445529"/>
          <a:ext cx="11054180" cy="4830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434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0A4D-1CB1-28EA-6503-84AE26421D19}"/>
              </a:ext>
            </a:extLst>
          </p:cNvPr>
          <p:cNvSpPr>
            <a:spLocks noGrp="1"/>
          </p:cNvSpPr>
          <p:nvPr>
            <p:ph type="title"/>
          </p:nvPr>
        </p:nvSpPr>
        <p:spPr>
          <a:xfrm>
            <a:off x="304800" y="238531"/>
            <a:ext cx="10753724" cy="907200"/>
          </a:xfrm>
        </p:spPr>
        <p:txBody>
          <a:bodyPr/>
          <a:lstStyle/>
          <a:p>
            <a:r>
              <a:rPr lang="en-US" dirty="0"/>
              <a:t>Participant characteristics</a:t>
            </a:r>
          </a:p>
        </p:txBody>
      </p:sp>
      <p:graphicFrame>
        <p:nvGraphicFramePr>
          <p:cNvPr id="3" name="Content Placeholder 2">
            <a:extLst>
              <a:ext uri="{FF2B5EF4-FFF2-40B4-BE49-F238E27FC236}">
                <a16:creationId xmlns:a16="http://schemas.microsoft.com/office/drawing/2014/main" id="{24073DB8-25B4-E6E8-3372-4DD7A7E9BB65}"/>
              </a:ext>
            </a:extLst>
          </p:cNvPr>
          <p:cNvGraphicFramePr>
            <a:graphicFrameLocks noGrp="1"/>
          </p:cNvGraphicFramePr>
          <p:nvPr>
            <p:ph idx="1"/>
            <p:extLst>
              <p:ext uri="{D42A27DB-BD31-4B8C-83A1-F6EECF244321}">
                <p14:modId xmlns:p14="http://schemas.microsoft.com/office/powerpoint/2010/main" val="3524530499"/>
              </p:ext>
            </p:extLst>
          </p:nvPr>
        </p:nvGraphicFramePr>
        <p:xfrm>
          <a:off x="0" y="895350"/>
          <a:ext cx="12192000" cy="5724121"/>
        </p:xfrm>
        <a:graphic>
          <a:graphicData uri="http://schemas.openxmlformats.org/drawingml/2006/table">
            <a:tbl>
              <a:tblPr firstRow="1" firstCol="1" bandRow="1" bandCol="1">
                <a:tableStyleId>{72833802-FEF1-4C79-8D5D-14CF1EAF98D9}</a:tableStyleId>
              </a:tblPr>
              <a:tblGrid>
                <a:gridCol w="2678260">
                  <a:extLst>
                    <a:ext uri="{9D8B030D-6E8A-4147-A177-3AD203B41FA5}">
                      <a16:colId xmlns:a16="http://schemas.microsoft.com/office/drawing/2014/main" val="1965949140"/>
                    </a:ext>
                  </a:extLst>
                </a:gridCol>
                <a:gridCol w="1476920">
                  <a:extLst>
                    <a:ext uri="{9D8B030D-6E8A-4147-A177-3AD203B41FA5}">
                      <a16:colId xmlns:a16="http://schemas.microsoft.com/office/drawing/2014/main" val="3862468921"/>
                    </a:ext>
                  </a:extLst>
                </a:gridCol>
                <a:gridCol w="1808474">
                  <a:extLst>
                    <a:ext uri="{9D8B030D-6E8A-4147-A177-3AD203B41FA5}">
                      <a16:colId xmlns:a16="http://schemas.microsoft.com/office/drawing/2014/main" val="737212196"/>
                    </a:ext>
                  </a:extLst>
                </a:gridCol>
                <a:gridCol w="1898896">
                  <a:extLst>
                    <a:ext uri="{9D8B030D-6E8A-4147-A177-3AD203B41FA5}">
                      <a16:colId xmlns:a16="http://schemas.microsoft.com/office/drawing/2014/main" val="1586327158"/>
                    </a:ext>
                  </a:extLst>
                </a:gridCol>
                <a:gridCol w="2016041">
                  <a:extLst>
                    <a:ext uri="{9D8B030D-6E8A-4147-A177-3AD203B41FA5}">
                      <a16:colId xmlns:a16="http://schemas.microsoft.com/office/drawing/2014/main" val="3245584160"/>
                    </a:ext>
                  </a:extLst>
                </a:gridCol>
                <a:gridCol w="1369166">
                  <a:extLst>
                    <a:ext uri="{9D8B030D-6E8A-4147-A177-3AD203B41FA5}">
                      <a16:colId xmlns:a16="http://schemas.microsoft.com/office/drawing/2014/main" val="666563113"/>
                    </a:ext>
                  </a:extLst>
                </a:gridCol>
                <a:gridCol w="944243">
                  <a:extLst>
                    <a:ext uri="{9D8B030D-6E8A-4147-A177-3AD203B41FA5}">
                      <a16:colId xmlns:a16="http://schemas.microsoft.com/office/drawing/2014/main" val="3817954830"/>
                    </a:ext>
                  </a:extLst>
                </a:gridCol>
              </a:tblGrid>
              <a:tr h="935715">
                <a:tc>
                  <a:txBody>
                    <a:bodyPr/>
                    <a:lstStyle/>
                    <a:p>
                      <a:pPr marL="0" marR="0" algn="ctr">
                        <a:spcBef>
                          <a:spcPts val="0"/>
                        </a:spcBef>
                        <a:spcAft>
                          <a:spcPts val="0"/>
                        </a:spcAft>
                      </a:pPr>
                      <a:r>
                        <a:rPr lang="en-US" sz="1400" kern="100" dirty="0">
                          <a:effectLst/>
                        </a:rPr>
                        <a:t>Participant characteristics</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Total</a:t>
                      </a:r>
                    </a:p>
                    <a:p>
                      <a:pPr marL="0" marR="0" algn="ctr">
                        <a:spcBef>
                          <a:spcPts val="0"/>
                        </a:spcBef>
                        <a:spcAft>
                          <a:spcPts val="0"/>
                        </a:spcAft>
                      </a:pPr>
                      <a:r>
                        <a:rPr lang="en-US" sz="1400" kern="100" dirty="0">
                          <a:effectLst/>
                        </a:rPr>
                        <a:t>N=236</a:t>
                      </a:r>
                      <a:endParaRPr lang="en-US" sz="1400" kern="100" dirty="0">
                        <a:effectLst/>
                        <a:latin typeface="+mj-lt"/>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Attending Physicians n=36</a:t>
                      </a:r>
                      <a:endParaRPr lang="en-US" sz="1400" kern="100" dirty="0">
                        <a:effectLst/>
                        <a:latin typeface="+mj-lt"/>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APPs</a:t>
                      </a:r>
                    </a:p>
                    <a:p>
                      <a:pPr marL="0" marR="0" algn="ctr">
                        <a:spcBef>
                          <a:spcPts val="0"/>
                        </a:spcBef>
                        <a:spcAft>
                          <a:spcPts val="0"/>
                        </a:spcAft>
                      </a:pPr>
                      <a:r>
                        <a:rPr lang="en-US" sz="1400" kern="100" dirty="0">
                          <a:effectLst/>
                        </a:rPr>
                        <a:t> n=14</a:t>
                      </a:r>
                      <a:endParaRPr lang="en-US" sz="1400" kern="100" dirty="0">
                        <a:effectLst/>
                        <a:latin typeface="+mj-lt"/>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Resident Physicians</a:t>
                      </a:r>
                    </a:p>
                    <a:p>
                      <a:pPr marL="0" marR="0" algn="ctr">
                        <a:spcBef>
                          <a:spcPts val="0"/>
                        </a:spcBef>
                        <a:spcAft>
                          <a:spcPts val="0"/>
                        </a:spcAft>
                      </a:pPr>
                      <a:r>
                        <a:rPr lang="en-US" sz="1400" kern="100" dirty="0">
                          <a:effectLst/>
                        </a:rPr>
                        <a:t> n=128</a:t>
                      </a:r>
                      <a:endParaRPr lang="en-US" sz="1400" kern="100" dirty="0">
                        <a:effectLst/>
                        <a:latin typeface="+mj-lt"/>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Nurses </a:t>
                      </a:r>
                    </a:p>
                    <a:p>
                      <a:pPr marL="0" marR="0" algn="ctr">
                        <a:spcBef>
                          <a:spcPts val="0"/>
                        </a:spcBef>
                        <a:spcAft>
                          <a:spcPts val="0"/>
                        </a:spcAft>
                      </a:pPr>
                      <a:r>
                        <a:rPr lang="en-US" sz="1400" kern="100" dirty="0">
                          <a:effectLst/>
                        </a:rPr>
                        <a:t>n=58</a:t>
                      </a:r>
                      <a:endParaRPr lang="en-US" sz="1400" kern="100" dirty="0">
                        <a:effectLst/>
                        <a:latin typeface="+mj-lt"/>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p-value</a:t>
                      </a:r>
                      <a:endParaRPr lang="en-US" sz="1400" kern="100" dirty="0">
                        <a:effectLst/>
                        <a:latin typeface="+mj-lt"/>
                        <a:ea typeface="Times New Roman" panose="02020603050405020304" pitchFamily="18" charset="0"/>
                        <a:cs typeface="Times New Roman" panose="02020603050405020304" pitchFamily="18" charset="0"/>
                      </a:endParaRPr>
                    </a:p>
                  </a:txBody>
                  <a:tcPr marL="51179" marR="51179" marT="0" marB="0" anchor="ctr"/>
                </a:tc>
                <a:extLst>
                  <a:ext uri="{0D108BD9-81ED-4DB2-BD59-A6C34878D82A}">
                    <a16:rowId xmlns:a16="http://schemas.microsoft.com/office/drawing/2014/main" val="2166545167"/>
                  </a:ext>
                </a:extLst>
              </a:tr>
              <a:tr h="316729">
                <a:tc>
                  <a:txBody>
                    <a:bodyPr/>
                    <a:lstStyle/>
                    <a:p>
                      <a:pPr marL="0" marR="0">
                        <a:spcBef>
                          <a:spcPts val="0"/>
                        </a:spcBef>
                        <a:spcAft>
                          <a:spcPts val="0"/>
                        </a:spcAft>
                      </a:pPr>
                      <a:r>
                        <a:rPr lang="en-US" sz="1400" kern="100" dirty="0">
                          <a:effectLst/>
                        </a:rPr>
                        <a:t>Gender</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 </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rowSpan="2">
                  <a:txBody>
                    <a:bodyPr/>
                    <a:lstStyle/>
                    <a:p>
                      <a:pPr marL="0" marR="0" algn="ctr">
                        <a:spcBef>
                          <a:spcPts val="0"/>
                        </a:spcBef>
                        <a:spcAft>
                          <a:spcPts val="0"/>
                        </a:spcAft>
                      </a:pPr>
                      <a:r>
                        <a:rPr lang="en-US" sz="1400" kern="100" dirty="0">
                          <a:effectLst/>
                        </a:rPr>
                        <a:t> </a:t>
                      </a:r>
                    </a:p>
                    <a:p>
                      <a:pPr marL="0" marR="0" algn="ctr">
                        <a:spcBef>
                          <a:spcPts val="0"/>
                        </a:spcBef>
                        <a:spcAft>
                          <a:spcPts val="0"/>
                        </a:spcAft>
                      </a:pPr>
                      <a:r>
                        <a:rPr lang="en-US" sz="1400" kern="100" dirty="0">
                          <a:effectLst/>
                        </a:rPr>
                        <a:t>p=0.004</a:t>
                      </a:r>
                      <a:endParaRPr lang="en-US" sz="1400" kern="100" dirty="0">
                        <a:effectLst/>
                        <a:latin typeface="Times New Roman" panose="02020603050405020304" pitchFamily="18" charset="0"/>
                        <a:cs typeface="Times New Roman" panose="02020603050405020304" pitchFamily="18" charset="0"/>
                      </a:endParaRPr>
                    </a:p>
                  </a:txBody>
                  <a:tcPr marL="51179" marR="51179" marT="0" marB="0" anchor="b"/>
                </a:tc>
                <a:extLst>
                  <a:ext uri="{0D108BD9-81ED-4DB2-BD59-A6C34878D82A}">
                    <a16:rowId xmlns:a16="http://schemas.microsoft.com/office/drawing/2014/main" val="1445000713"/>
                  </a:ext>
                </a:extLst>
              </a:tr>
              <a:tr h="316729">
                <a:tc>
                  <a:txBody>
                    <a:bodyPr/>
                    <a:lstStyle/>
                    <a:p>
                      <a:pPr marL="457200" marR="0" lvl="1" algn="l">
                        <a:spcBef>
                          <a:spcPts val="0"/>
                        </a:spcBef>
                        <a:spcAft>
                          <a:spcPts val="0"/>
                        </a:spcAft>
                      </a:pPr>
                      <a:r>
                        <a:rPr lang="en-US" sz="1400" b="0" kern="100" dirty="0">
                          <a:effectLst/>
                        </a:rPr>
                        <a:t>Female</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72%</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70%</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93%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63%</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86%</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pPr marL="0" marR="0" algn="ctr">
                        <a:spcBef>
                          <a:spcPts val="0"/>
                        </a:spcBef>
                        <a:spcAft>
                          <a:spcPts val="0"/>
                        </a:spcAft>
                      </a:pPr>
                      <a:r>
                        <a:rPr lang="en-US" sz="1400" kern="100" dirty="0">
                          <a:effectLst/>
                        </a:rPr>
                        <a:t>p=0.004</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03974925"/>
                  </a:ext>
                </a:extLst>
              </a:tr>
              <a:tr h="316729">
                <a:tc>
                  <a:txBody>
                    <a:bodyPr/>
                    <a:lstStyle/>
                    <a:p>
                      <a:pPr marL="457200" marR="0" lvl="1" algn="l">
                        <a:spcBef>
                          <a:spcPts val="0"/>
                        </a:spcBef>
                        <a:spcAft>
                          <a:spcPts val="0"/>
                        </a:spcAft>
                      </a:pPr>
                      <a:r>
                        <a:rPr lang="en-US" sz="1400" b="0" kern="100" dirty="0">
                          <a:effectLst/>
                        </a:rPr>
                        <a:t>Male</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27%</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31%</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7%</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36%</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9%</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rowSpan="2">
                  <a:txBody>
                    <a:bodyPr/>
                    <a:lstStyle/>
                    <a:p>
                      <a:pPr marL="0" marR="0" algn="ctr">
                        <a:spcBef>
                          <a:spcPts val="0"/>
                        </a:spcBef>
                        <a:spcAft>
                          <a:spcPts val="0"/>
                        </a:spcAft>
                      </a:pPr>
                      <a:endParaRPr lang="en-US" sz="1400" kern="100" dirty="0">
                        <a:effectLst/>
                        <a:latin typeface="Times New Roman" panose="02020603050405020304" pitchFamily="18" charset="0"/>
                        <a:cs typeface="Times New Roman" panose="02020603050405020304" pitchFamily="18" charset="0"/>
                      </a:endParaRPr>
                    </a:p>
                  </a:txBody>
                  <a:tcPr marL="51179" marR="51179"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859304"/>
                  </a:ext>
                </a:extLst>
              </a:tr>
              <a:tr h="316729">
                <a:tc>
                  <a:txBody>
                    <a:bodyPr/>
                    <a:lstStyle/>
                    <a:p>
                      <a:pPr marL="457200" marR="0" lvl="1" algn="l">
                        <a:spcBef>
                          <a:spcPts val="0"/>
                        </a:spcBef>
                        <a:spcAft>
                          <a:spcPts val="0"/>
                        </a:spcAft>
                      </a:pPr>
                      <a:r>
                        <a:rPr lang="en-US" sz="1400" b="0" kern="100" dirty="0">
                          <a:effectLst/>
                        </a:rPr>
                        <a:t>Other</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2%</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0%</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0%</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5%</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999660869"/>
                  </a:ext>
                </a:extLst>
              </a:tr>
              <a:tr h="316729">
                <a:tc>
                  <a:txBody>
                    <a:bodyPr/>
                    <a:lstStyle/>
                    <a:p>
                      <a:pPr marL="0" marR="0">
                        <a:spcBef>
                          <a:spcPts val="0"/>
                        </a:spcBef>
                        <a:spcAft>
                          <a:spcPts val="0"/>
                        </a:spcAft>
                      </a:pPr>
                      <a:r>
                        <a:rPr lang="en-US" sz="1400" kern="100" dirty="0">
                          <a:effectLst/>
                        </a:rPr>
                        <a:t>Race</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lnT w="12700" cap="flat" cmpd="sng" algn="ctr">
                      <a:solidFill>
                        <a:schemeClr val="tx1"/>
                      </a:solidFill>
                      <a:prstDash val="solid"/>
                      <a:round/>
                      <a:headEnd type="none" w="med" len="med"/>
                      <a:tailEnd type="none" w="med" len="med"/>
                    </a:lnT>
                  </a:tcPr>
                </a:tc>
                <a:tc rowSpan="5">
                  <a:txBody>
                    <a:bodyPr/>
                    <a:lstStyle/>
                    <a:p>
                      <a:pPr marL="0" marR="0" algn="ctr">
                        <a:spcBef>
                          <a:spcPts val="0"/>
                        </a:spcBef>
                        <a:spcAft>
                          <a:spcPts val="0"/>
                        </a:spcAft>
                      </a:pPr>
                      <a:r>
                        <a:rPr lang="en-US" sz="1400" kern="100" dirty="0">
                          <a:effectLst/>
                        </a:rPr>
                        <a:t>p&lt;0.001</a:t>
                      </a:r>
                      <a:endParaRPr lang="en-US" sz="1400" kern="100" dirty="0">
                        <a:effectLst/>
                        <a:latin typeface="Times New Roman" panose="02020603050405020304" pitchFamily="18" charset="0"/>
                        <a:cs typeface="Times New Roman" panose="02020603050405020304" pitchFamily="18" charset="0"/>
                      </a:endParaRPr>
                    </a:p>
                  </a:txBody>
                  <a:tcPr marL="51179" marR="51179"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59614220"/>
                  </a:ext>
                </a:extLst>
              </a:tr>
              <a:tr h="316729">
                <a:tc>
                  <a:txBody>
                    <a:bodyPr/>
                    <a:lstStyle/>
                    <a:p>
                      <a:pPr marL="457200" marR="0" lvl="1" algn="l">
                        <a:spcBef>
                          <a:spcPts val="0"/>
                        </a:spcBef>
                        <a:spcAft>
                          <a:spcPts val="0"/>
                        </a:spcAft>
                      </a:pPr>
                      <a:r>
                        <a:rPr lang="en-US" sz="1400" b="0" kern="100" dirty="0">
                          <a:effectLst/>
                        </a:rPr>
                        <a:t>Black</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14%</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0%</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14%</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9%</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33%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pPr marL="0" marR="0" algn="ctr">
                        <a:spcBef>
                          <a:spcPts val="0"/>
                        </a:spcBef>
                        <a:spcAft>
                          <a:spcPts val="0"/>
                        </a:spcAft>
                      </a:pPr>
                      <a:r>
                        <a:rPr lang="en-US" sz="1400" kern="100" dirty="0">
                          <a:effectLst/>
                        </a:rPr>
                        <a:t>p&lt;0.001</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330405"/>
                  </a:ext>
                </a:extLst>
              </a:tr>
              <a:tr h="316729">
                <a:tc>
                  <a:txBody>
                    <a:bodyPr/>
                    <a:lstStyle/>
                    <a:p>
                      <a:pPr marL="457200" marR="0" lvl="1" algn="l">
                        <a:spcBef>
                          <a:spcPts val="0"/>
                        </a:spcBef>
                        <a:spcAft>
                          <a:spcPts val="0"/>
                        </a:spcAft>
                      </a:pPr>
                      <a:r>
                        <a:rPr lang="en-US" sz="1400" b="0" kern="100">
                          <a:effectLst/>
                        </a:rPr>
                        <a:t>White</a:t>
                      </a:r>
                      <a:endParaRPr lang="en-US" sz="14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58%</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55%</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71%</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67%</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36%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endParaRPr lang="en-US"/>
                    </a:p>
                  </a:txBody>
                  <a:tcPr/>
                </a:tc>
                <a:extLst>
                  <a:ext uri="{0D108BD9-81ED-4DB2-BD59-A6C34878D82A}">
                    <a16:rowId xmlns:a16="http://schemas.microsoft.com/office/drawing/2014/main" val="1946082335"/>
                  </a:ext>
                </a:extLst>
              </a:tr>
              <a:tr h="316729">
                <a:tc>
                  <a:txBody>
                    <a:bodyPr/>
                    <a:lstStyle/>
                    <a:p>
                      <a:pPr marL="457200" marR="0" lvl="1" algn="l">
                        <a:spcBef>
                          <a:spcPts val="0"/>
                        </a:spcBef>
                        <a:spcAft>
                          <a:spcPts val="0"/>
                        </a:spcAft>
                      </a:pPr>
                      <a:r>
                        <a:rPr lang="en-US" sz="1400" b="0" kern="100" dirty="0">
                          <a:effectLst/>
                        </a:rPr>
                        <a:t>Asian</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19%</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33%</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7%</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17%</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endParaRPr lang="en-US"/>
                    </a:p>
                  </a:txBody>
                  <a:tcPr/>
                </a:tc>
                <a:extLst>
                  <a:ext uri="{0D108BD9-81ED-4DB2-BD59-A6C34878D82A}">
                    <a16:rowId xmlns:a16="http://schemas.microsoft.com/office/drawing/2014/main" val="1040121884"/>
                  </a:ext>
                </a:extLst>
              </a:tr>
              <a:tr h="396396">
                <a:tc>
                  <a:txBody>
                    <a:bodyPr/>
                    <a:lstStyle/>
                    <a:p>
                      <a:pPr marL="457200" marR="0" lvl="1" algn="l">
                        <a:spcBef>
                          <a:spcPts val="0"/>
                        </a:spcBef>
                        <a:spcAft>
                          <a:spcPts val="0"/>
                        </a:spcAft>
                      </a:pPr>
                      <a:r>
                        <a:rPr lang="en-US" sz="1400" b="0" kern="100" dirty="0">
                          <a:effectLst/>
                        </a:rPr>
                        <a:t>Other</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9%</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11%</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a:effectLst/>
                        </a:rPr>
                        <a:t>7%</a:t>
                      </a:r>
                      <a:endParaRPr lang="en-US" sz="1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endParaRPr lang="en-US"/>
                    </a:p>
                  </a:txBody>
                  <a:tcPr/>
                </a:tc>
                <a:extLst>
                  <a:ext uri="{0D108BD9-81ED-4DB2-BD59-A6C34878D82A}">
                    <a16:rowId xmlns:a16="http://schemas.microsoft.com/office/drawing/2014/main" val="3327753861"/>
                  </a:ext>
                </a:extLst>
              </a:tr>
              <a:tr h="302664">
                <a:tc>
                  <a:txBody>
                    <a:bodyPr/>
                    <a:lstStyle/>
                    <a:p>
                      <a:pPr marL="0" marR="0">
                        <a:spcBef>
                          <a:spcPts val="0"/>
                        </a:spcBef>
                        <a:spcAft>
                          <a:spcPts val="0"/>
                        </a:spcAft>
                      </a:pPr>
                      <a:r>
                        <a:rPr lang="en-US" sz="1400" kern="100" dirty="0">
                          <a:effectLst/>
                        </a:rPr>
                        <a:t>Hispanic/</a:t>
                      </a:r>
                      <a:r>
                        <a:rPr lang="en-US" sz="1400" kern="100" dirty="0" err="1">
                          <a:effectLst/>
                        </a:rPr>
                        <a:t>Latine</a:t>
                      </a:r>
                      <a:r>
                        <a:rPr lang="en-US" sz="1400" kern="100" dirty="0">
                          <a:effectLst/>
                        </a:rPr>
                        <a:t> Ethnicity </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0%</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12%</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7%</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00" dirty="0">
                          <a:effectLst/>
                        </a:rPr>
                        <a:t>p=0.193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extLst>
                  <a:ext uri="{0D108BD9-81ED-4DB2-BD59-A6C34878D82A}">
                    <a16:rowId xmlns:a16="http://schemas.microsoft.com/office/drawing/2014/main" val="700593939"/>
                  </a:ext>
                </a:extLst>
              </a:tr>
              <a:tr h="605327">
                <a:tc>
                  <a:txBody>
                    <a:bodyPr/>
                    <a:lstStyle/>
                    <a:p>
                      <a:pPr marL="0" marR="0">
                        <a:spcBef>
                          <a:spcPts val="0"/>
                        </a:spcBef>
                        <a:spcAft>
                          <a:spcPts val="0"/>
                        </a:spcAft>
                      </a:pPr>
                      <a:r>
                        <a:rPr lang="en-US" sz="1400" kern="100" dirty="0">
                          <a:effectLst/>
                        </a:rPr>
                        <a:t>Close Friend or Family with SUD</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spcBef>
                          <a:spcPts val="0"/>
                        </a:spcBef>
                        <a:spcAft>
                          <a:spcPts val="0"/>
                        </a:spcAft>
                      </a:pP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rowSpan="4">
                  <a:txBody>
                    <a:bodyPr/>
                    <a:lstStyle/>
                    <a:p>
                      <a:pPr marL="0" marR="0" algn="ctr">
                        <a:spcBef>
                          <a:spcPts val="0"/>
                        </a:spcBef>
                        <a:spcAft>
                          <a:spcPts val="0"/>
                        </a:spcAft>
                      </a:pPr>
                      <a:r>
                        <a:rPr lang="en-US" sz="1400" kern="100" dirty="0">
                          <a:effectLst/>
                        </a:rPr>
                        <a:t>p=0.023</a:t>
                      </a:r>
                      <a:endParaRPr lang="en-US" sz="1400" kern="100" dirty="0">
                        <a:effectLst/>
                        <a:latin typeface="Times New Roman" panose="02020603050405020304" pitchFamily="18" charset="0"/>
                        <a:cs typeface="Times New Roman" panose="02020603050405020304" pitchFamily="18" charset="0"/>
                      </a:endParaRPr>
                    </a:p>
                  </a:txBody>
                  <a:tcPr marL="51179" marR="51179" marT="0" marB="0" anchor="b"/>
                </a:tc>
                <a:extLst>
                  <a:ext uri="{0D108BD9-81ED-4DB2-BD59-A6C34878D82A}">
                    <a16:rowId xmlns:a16="http://schemas.microsoft.com/office/drawing/2014/main" val="745102614"/>
                  </a:ext>
                </a:extLst>
              </a:tr>
              <a:tr h="316729">
                <a:tc>
                  <a:txBody>
                    <a:bodyPr/>
                    <a:lstStyle/>
                    <a:p>
                      <a:pPr marL="457200" marR="0" lvl="1" algn="l">
                        <a:spcBef>
                          <a:spcPts val="0"/>
                        </a:spcBef>
                        <a:spcAft>
                          <a:spcPts val="0"/>
                        </a:spcAft>
                      </a:pPr>
                      <a:r>
                        <a:rPr lang="en-US" sz="1400" b="0" kern="100" dirty="0">
                          <a:effectLst/>
                        </a:rPr>
                        <a:t>Yes</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28%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36%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28%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38%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pPr marL="0" marR="0" algn="ctr">
                        <a:spcBef>
                          <a:spcPts val="0"/>
                        </a:spcBef>
                        <a:spcAft>
                          <a:spcPts val="0"/>
                        </a:spcAft>
                      </a:pPr>
                      <a:r>
                        <a:rPr lang="en-US" sz="1400" kern="100" dirty="0">
                          <a:effectLst/>
                        </a:rPr>
                        <a:t>p=0.023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55160130"/>
                  </a:ext>
                </a:extLst>
              </a:tr>
              <a:tr h="316729">
                <a:tc>
                  <a:txBody>
                    <a:bodyPr/>
                    <a:lstStyle/>
                    <a:p>
                      <a:pPr marL="457200" marR="0" lvl="1" algn="l">
                        <a:spcBef>
                          <a:spcPts val="0"/>
                        </a:spcBef>
                        <a:spcAft>
                          <a:spcPts val="0"/>
                        </a:spcAft>
                      </a:pPr>
                      <a:r>
                        <a:rPr lang="en-US" sz="1400" b="0" kern="100" dirty="0">
                          <a:effectLst/>
                        </a:rPr>
                        <a:t>No</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64%</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83%</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50%</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66%</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50%</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endParaRPr lang="en-US"/>
                    </a:p>
                  </a:txBody>
                  <a:tcPr/>
                </a:tc>
                <a:extLst>
                  <a:ext uri="{0D108BD9-81ED-4DB2-BD59-A6C34878D82A}">
                    <a16:rowId xmlns:a16="http://schemas.microsoft.com/office/drawing/2014/main" val="1701274133"/>
                  </a:ext>
                </a:extLst>
              </a:tr>
              <a:tr h="316729">
                <a:tc>
                  <a:txBody>
                    <a:bodyPr/>
                    <a:lstStyle/>
                    <a:p>
                      <a:pPr marL="457200" marR="0" lvl="1" algn="l">
                        <a:spcBef>
                          <a:spcPts val="0"/>
                        </a:spcBef>
                        <a:spcAft>
                          <a:spcPts val="0"/>
                        </a:spcAft>
                      </a:pPr>
                      <a:r>
                        <a:rPr lang="en-US" sz="1400" b="0" kern="100" dirty="0">
                          <a:effectLst/>
                        </a:rPr>
                        <a:t>Did not Answer</a:t>
                      </a:r>
                      <a:endParaRPr lang="en-US" sz="14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nchor="ctr"/>
                </a:tc>
                <a:tc>
                  <a:txBody>
                    <a:bodyPr/>
                    <a:lstStyle/>
                    <a:p>
                      <a:pPr marL="0" marR="0" algn="ctr">
                        <a:spcBef>
                          <a:spcPts val="0"/>
                        </a:spcBef>
                        <a:spcAft>
                          <a:spcPts val="0"/>
                        </a:spcAft>
                      </a:pPr>
                      <a:r>
                        <a:rPr lang="en-US" sz="1400" kern="100" dirty="0">
                          <a:effectLst/>
                        </a:rPr>
                        <a:t>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8%</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14%</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5%</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a:txBody>
                    <a:bodyPr/>
                    <a:lstStyle/>
                    <a:p>
                      <a:pPr marL="0" marR="0" algn="ctr">
                        <a:spcBef>
                          <a:spcPts val="0"/>
                        </a:spcBef>
                        <a:spcAft>
                          <a:spcPts val="0"/>
                        </a:spcAft>
                      </a:pPr>
                      <a:r>
                        <a:rPr lang="en-US" sz="1400" kern="100" dirty="0">
                          <a:effectLst/>
                        </a:rPr>
                        <a:t>12%</a:t>
                      </a:r>
                      <a:endParaRPr lang="en-US" sz="1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9" marR="51179" marT="0" marB="0"/>
                </a:tc>
                <a:tc vMerge="1">
                  <a:txBody>
                    <a:bodyPr/>
                    <a:lstStyle/>
                    <a:p>
                      <a:endParaRPr lang="en-US"/>
                    </a:p>
                  </a:txBody>
                  <a:tcPr/>
                </a:tc>
                <a:extLst>
                  <a:ext uri="{0D108BD9-81ED-4DB2-BD59-A6C34878D82A}">
                    <a16:rowId xmlns:a16="http://schemas.microsoft.com/office/drawing/2014/main" val="814641976"/>
                  </a:ext>
                </a:extLst>
              </a:tr>
            </a:tbl>
          </a:graphicData>
        </a:graphic>
      </p:graphicFrame>
    </p:spTree>
    <p:extLst>
      <p:ext uri="{BB962C8B-B14F-4D97-AF65-F5344CB8AC3E}">
        <p14:creationId xmlns:p14="http://schemas.microsoft.com/office/powerpoint/2010/main" val="3007170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812C-49C4-8B25-76A9-788457D14B0C}"/>
              </a:ext>
            </a:extLst>
          </p:cNvPr>
          <p:cNvSpPr>
            <a:spLocks noGrp="1"/>
          </p:cNvSpPr>
          <p:nvPr>
            <p:ph type="title"/>
          </p:nvPr>
        </p:nvSpPr>
        <p:spPr>
          <a:xfrm>
            <a:off x="278267" y="345496"/>
            <a:ext cx="10753724" cy="561600"/>
          </a:xfrm>
        </p:spPr>
        <p:txBody>
          <a:bodyPr/>
          <a:lstStyle/>
          <a:p>
            <a:r>
              <a:rPr kumimoji="0" lang="en-US" sz="4000" i="0" u="none" strike="noStrike" kern="1200" cap="none" spc="0" normalizeH="0" baseline="0" noProof="0" dirty="0">
                <a:ln>
                  <a:noFill/>
                </a:ln>
                <a:solidFill>
                  <a:prstClr val="black">
                    <a:lumMod val="65000"/>
                    <a:lumOff val="35000"/>
                  </a:prstClr>
                </a:solidFill>
                <a:effectLst/>
                <a:uLnTx/>
                <a:uFillTx/>
                <a:latin typeface="Calibri" panose="020F0502020204030204"/>
              </a:rPr>
              <a:t>Nurses, proportion reporting somewhat or very comfortable</a:t>
            </a:r>
            <a:endParaRPr lang="en-US" dirty="0"/>
          </a:p>
        </p:txBody>
      </p:sp>
      <p:graphicFrame>
        <p:nvGraphicFramePr>
          <p:cNvPr id="6" name="Chart 5">
            <a:extLst>
              <a:ext uri="{FF2B5EF4-FFF2-40B4-BE49-F238E27FC236}">
                <a16:creationId xmlns:a16="http://schemas.microsoft.com/office/drawing/2014/main" id="{29FB1C45-AA73-A70B-EBE5-5E2F67728EC2}"/>
              </a:ext>
            </a:extLst>
          </p:cNvPr>
          <p:cNvGraphicFramePr>
            <a:graphicFrameLocks/>
          </p:cNvGraphicFramePr>
          <p:nvPr>
            <p:extLst>
              <p:ext uri="{D42A27DB-BD31-4B8C-83A1-F6EECF244321}">
                <p14:modId xmlns:p14="http://schemas.microsoft.com/office/powerpoint/2010/main" val="2441877288"/>
              </p:ext>
            </p:extLst>
          </p:nvPr>
        </p:nvGraphicFramePr>
        <p:xfrm>
          <a:off x="0" y="1469571"/>
          <a:ext cx="12192000" cy="53884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9996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717C-3B05-F9E5-C08A-1D15486CF502}"/>
              </a:ext>
            </a:extLst>
          </p:cNvPr>
          <p:cNvSpPr>
            <a:spLocks noGrp="1"/>
          </p:cNvSpPr>
          <p:nvPr>
            <p:ph type="title"/>
          </p:nvPr>
        </p:nvSpPr>
        <p:spPr>
          <a:xfrm>
            <a:off x="294595" y="311785"/>
            <a:ext cx="10753724" cy="561600"/>
          </a:xfrm>
        </p:spPr>
        <p:txBody>
          <a:bodyPr/>
          <a:lstStyle/>
          <a:p>
            <a:r>
              <a:rPr lang="en-US" sz="4000" i="0" u="none" strike="noStrike" kern="1200" spc="0" baseline="0" dirty="0">
                <a:solidFill>
                  <a:sysClr val="windowText" lastClr="000000">
                    <a:lumMod val="65000"/>
                    <a:lumOff val="35000"/>
                  </a:sysClr>
                </a:solidFill>
              </a:rPr>
              <a:t>Prescribers, proportion reporting somewhat or very comfortable</a:t>
            </a:r>
            <a:endParaRPr lang="en-US" dirty="0"/>
          </a:p>
        </p:txBody>
      </p:sp>
      <p:sp>
        <p:nvSpPr>
          <p:cNvPr id="7" name="TextBox 6">
            <a:extLst>
              <a:ext uri="{FF2B5EF4-FFF2-40B4-BE49-F238E27FC236}">
                <a16:creationId xmlns:a16="http://schemas.microsoft.com/office/drawing/2014/main" id="{DF88C54F-B5DF-5B1F-195B-F190762032E6}"/>
              </a:ext>
            </a:extLst>
          </p:cNvPr>
          <p:cNvSpPr txBox="1"/>
          <p:nvPr/>
        </p:nvSpPr>
        <p:spPr>
          <a:xfrm>
            <a:off x="10613571" y="6302829"/>
            <a:ext cx="996043" cy="440871"/>
          </a:xfrm>
          <a:prstGeom prst="rect">
            <a:avLst/>
          </a:prstGeom>
          <a:solidFill>
            <a:schemeClr val="bg1"/>
          </a:solidFill>
        </p:spPr>
        <p:txBody>
          <a:bodyPr wrap="square" lIns="0" tIns="0" rIns="0" bIns="0" rtlCol="0">
            <a:spAutoFit/>
          </a:bodyPr>
          <a:lstStyle/>
          <a:p>
            <a:pPr algn="l"/>
            <a:endParaRPr lang="en-US" sz="1600" dirty="0" err="1">
              <a:solidFill>
                <a:schemeClr val="accent1"/>
              </a:solidFill>
              <a:latin typeface="+mj-lt"/>
            </a:endParaRPr>
          </a:p>
        </p:txBody>
      </p:sp>
      <p:graphicFrame>
        <p:nvGraphicFramePr>
          <p:cNvPr id="6" name="Chart 5">
            <a:extLst>
              <a:ext uri="{FF2B5EF4-FFF2-40B4-BE49-F238E27FC236}">
                <a16:creationId xmlns:a16="http://schemas.microsoft.com/office/drawing/2014/main" id="{2E50BFF7-A397-2DF7-98A4-98371DF343D3}"/>
              </a:ext>
            </a:extLst>
          </p:cNvPr>
          <p:cNvGraphicFramePr>
            <a:graphicFrameLocks/>
          </p:cNvGraphicFramePr>
          <p:nvPr>
            <p:extLst>
              <p:ext uri="{D42A27DB-BD31-4B8C-83A1-F6EECF244321}">
                <p14:modId xmlns:p14="http://schemas.microsoft.com/office/powerpoint/2010/main" val="2757496764"/>
              </p:ext>
            </p:extLst>
          </p:nvPr>
        </p:nvGraphicFramePr>
        <p:xfrm>
          <a:off x="0" y="1840818"/>
          <a:ext cx="12192000" cy="50171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0161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DEA5C40-5749-E641-8E86-96745D6729F8}">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8104429801052455","enableDocumentContentUpdater":false,"version":"2.0"}]]></TemplafySlideTemplateConfiguration>
</file>

<file path=customXml/item10.xml><?xml version="1.0" encoding="utf-8"?>
<TemplafyFormConfiguration><![CDATA[{"formFields":[],"formDataEntries":[]}]]></TemplafyFormConfiguration>
</file>

<file path=customXml/item11.xml><?xml version="1.0" encoding="utf-8"?>
<TemplafySlideFormConfiguration><![CDATA[{"formFields":[],"formDataEntries":[]}]]></TemplafySlideFormConfiguration>
</file>

<file path=customXml/item12.xml><?xml version="1.0" encoding="utf-8"?>
<TemplafySlideTemplateConfiguration><![CDATA[{"slideVersion":1,"isValidatorEnabled":false,"isLocked":false,"elementsMetadata":[],"slideId":"638104429800731557","enableDocumentContentUpdater":false,"version":"2.0"}]]></TemplafySlideTemplateConfiguration>
</file>

<file path=customXml/item13.xml><?xml version="1.0" encoding="utf-8"?>
<TemplafySlideTemplateConfiguration><![CDATA[{"slideVersion":1,"isValidatorEnabled":false,"isLocked":false,"elementsMetadata":[],"slideId":"638104429800075820","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638104429800088838","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TemplateConfiguration><![CDATA[{"slideVersion":1,"isValidatorEnabled":false,"isLocked":false,"elementsMetadata":[],"slideId":"638104429800213503","enableDocumentContentUpdater":false,"version":"2.0"}]]></TemplafySlideTemplateConfiguration>
</file>

<file path=customXml/item18.xml><?xml version="1.0" encoding="utf-8"?>
<TemplafySlideFormConfiguration><![CDATA[{"formFields":[],"formDataEntries":[]}]]></TemplafySlideFormConfiguration>
</file>

<file path=customXml/item19.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8104429800088838","enableDocumentContentUpdater":false,"version":"2.0"}]]></TemplafySlideTemplateConfiguration>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8104429800098495","enableDocumentContentUpdater":false,"version":"2.0"}]]></TemplafySlideTemplateConfiguration>
</file>

<file path=customXml/item4.xml><?xml version="1.0" encoding="utf-8"?>
<TemplafySlideTemplateConfiguration><![CDATA[{"slideVersion":1,"isValidatorEnabled":false,"isLocked":false,"elementsMetadata":[],"slideId":"638104429800088838","enableDocumentContentUpdater":false,"version":"2.0"}]]></TemplafySlideTemplateConfiguration>
</file>

<file path=customXml/item5.xml><?xml version="1.0" encoding="utf-8"?>
<TemplafySlideTemplateConfiguration><![CDATA[{"slideVersion":1,"isValidatorEnabled":false,"isLocked":false,"elementsMetadata":[],"slideId":"638104429800088838","enableDocumentContentUpdater":false,"version":"2.0"}]]></TemplafySlideTemplateConfiguration>
</file>

<file path=customXml/item6.xml><?xml version="1.0" encoding="utf-8"?>
<TemplafyTemplateConfiguration><![CDATA[{"elementsMetadata":[],"transformationConfigurations":[],"templateName":"Tutorial: Penn Medicine Starter PPT","templateDescription":"Use this template for quick tips on how to use Templafy to create a presentation.","enableDocumentContentUpdater":false,"version":"2.0"}]]></Templafy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104429800088838","enableDocumentContentUpdater":false,"version":"2.0"}]]></TemplafySlideTemplateConfiguration>
</file>

<file path=customXml/itemProps1.xml><?xml version="1.0" encoding="utf-8"?>
<ds:datastoreItem xmlns:ds="http://schemas.openxmlformats.org/officeDocument/2006/customXml" ds:itemID="{38680248-8DCA-4AB2-9AAB-939003395C62}">
  <ds:schemaRefs/>
</ds:datastoreItem>
</file>

<file path=customXml/itemProps10.xml><?xml version="1.0" encoding="utf-8"?>
<ds:datastoreItem xmlns:ds="http://schemas.openxmlformats.org/officeDocument/2006/customXml" ds:itemID="{EF36E791-FDBB-465C-9DB4-D74CCD81CF3E}">
  <ds:schemaRefs/>
</ds:datastoreItem>
</file>

<file path=customXml/itemProps11.xml><?xml version="1.0" encoding="utf-8"?>
<ds:datastoreItem xmlns:ds="http://schemas.openxmlformats.org/officeDocument/2006/customXml" ds:itemID="{F464271A-281F-A64E-918E-197CE94D27C1}">
  <ds:schemaRefs/>
</ds:datastoreItem>
</file>

<file path=customXml/itemProps12.xml><?xml version="1.0" encoding="utf-8"?>
<ds:datastoreItem xmlns:ds="http://schemas.openxmlformats.org/officeDocument/2006/customXml" ds:itemID="{FC93D831-A0B9-491D-AEB7-7040B5FA3CDC}">
  <ds:schemaRefs/>
</ds:datastoreItem>
</file>

<file path=customXml/itemProps13.xml><?xml version="1.0" encoding="utf-8"?>
<ds:datastoreItem xmlns:ds="http://schemas.openxmlformats.org/officeDocument/2006/customXml" ds:itemID="{60521A20-1BEE-4532-8B06-276DA2DF81E6}">
  <ds:schemaRefs/>
</ds:datastoreItem>
</file>

<file path=customXml/itemProps14.xml><?xml version="1.0" encoding="utf-8"?>
<ds:datastoreItem xmlns:ds="http://schemas.openxmlformats.org/officeDocument/2006/customXml" ds:itemID="{420140A6-1E92-3548-8CA8-1233E2C2D0BF}">
  <ds:schemaRefs/>
</ds:datastoreItem>
</file>

<file path=customXml/itemProps15.xml><?xml version="1.0" encoding="utf-8"?>
<ds:datastoreItem xmlns:ds="http://schemas.openxmlformats.org/officeDocument/2006/customXml" ds:itemID="{5006D099-CEDE-1D4F-8140-EC8F72A26891}">
  <ds:schemaRefs/>
</ds:datastoreItem>
</file>

<file path=customXml/itemProps16.xml><?xml version="1.0" encoding="utf-8"?>
<ds:datastoreItem xmlns:ds="http://schemas.openxmlformats.org/officeDocument/2006/customXml" ds:itemID="{EEC647CB-A0BF-4A2C-87AA-84858C20CD55}">
  <ds:schemaRefs/>
</ds:datastoreItem>
</file>

<file path=customXml/itemProps17.xml><?xml version="1.0" encoding="utf-8"?>
<ds:datastoreItem xmlns:ds="http://schemas.openxmlformats.org/officeDocument/2006/customXml" ds:itemID="{FB32D89E-556B-4E17-BEE4-425E686420F5}">
  <ds:schemaRefs/>
</ds:datastoreItem>
</file>

<file path=customXml/itemProps18.xml><?xml version="1.0" encoding="utf-8"?>
<ds:datastoreItem xmlns:ds="http://schemas.openxmlformats.org/officeDocument/2006/customXml" ds:itemID="{0D5D4564-4980-8749-86FC-830839B6453E}">
  <ds:schemaRefs/>
</ds:datastoreItem>
</file>

<file path=customXml/itemProps19.xml><?xml version="1.0" encoding="utf-8"?>
<ds:datastoreItem xmlns:ds="http://schemas.openxmlformats.org/officeDocument/2006/customXml" ds:itemID="{C87B117A-2688-47A4-B2B6-5ED9D9F0253F}">
  <ds:schemaRefs/>
</ds:datastoreItem>
</file>

<file path=customXml/itemProps2.xml><?xml version="1.0" encoding="utf-8"?>
<ds:datastoreItem xmlns:ds="http://schemas.openxmlformats.org/officeDocument/2006/customXml" ds:itemID="{F5838126-D86E-E448-A333-0C7C06131021}">
  <ds:schemaRefs/>
</ds:datastoreItem>
</file>

<file path=customXml/itemProps20.xml><?xml version="1.0" encoding="utf-8"?>
<ds:datastoreItem xmlns:ds="http://schemas.openxmlformats.org/officeDocument/2006/customXml" ds:itemID="{83C3AA34-AD6D-5942-A548-EFF4BF720A72}">
  <ds:schemaRefs/>
</ds:datastoreItem>
</file>

<file path=customXml/itemProps21.xml><?xml version="1.0" encoding="utf-8"?>
<ds:datastoreItem xmlns:ds="http://schemas.openxmlformats.org/officeDocument/2006/customXml" ds:itemID="{429F5D63-7599-4843-8C24-27F2B416AE9A}">
  <ds:schemaRefs/>
</ds:datastoreItem>
</file>

<file path=customXml/itemProps22.xml><?xml version="1.0" encoding="utf-8"?>
<ds:datastoreItem xmlns:ds="http://schemas.openxmlformats.org/officeDocument/2006/customXml" ds:itemID="{C140DE6A-C43B-4ED8-8604-B7D4AA22D410}">
  <ds:schemaRefs/>
</ds:datastoreItem>
</file>

<file path=customXml/itemProps3.xml><?xml version="1.0" encoding="utf-8"?>
<ds:datastoreItem xmlns:ds="http://schemas.openxmlformats.org/officeDocument/2006/customXml" ds:itemID="{25BEC3CF-647F-4424-90B5-3D1F350273EA}">
  <ds:schemaRefs/>
</ds:datastoreItem>
</file>

<file path=customXml/itemProps4.xml><?xml version="1.0" encoding="utf-8"?>
<ds:datastoreItem xmlns:ds="http://schemas.openxmlformats.org/officeDocument/2006/customXml" ds:itemID="{9834ECA0-416E-0C4E-926F-233057DD8B23}">
  <ds:schemaRefs/>
</ds:datastoreItem>
</file>

<file path=customXml/itemProps5.xml><?xml version="1.0" encoding="utf-8"?>
<ds:datastoreItem xmlns:ds="http://schemas.openxmlformats.org/officeDocument/2006/customXml" ds:itemID="{C8648098-0D40-2248-BFE1-DFBA834B4E05}">
  <ds:schemaRefs/>
</ds:datastoreItem>
</file>

<file path=customXml/itemProps6.xml><?xml version="1.0" encoding="utf-8"?>
<ds:datastoreItem xmlns:ds="http://schemas.openxmlformats.org/officeDocument/2006/customXml" ds:itemID="{75C66485-C16D-4E63-95F3-68AAC287B58D}">
  <ds:schemaRefs/>
</ds:datastoreItem>
</file>

<file path=customXml/itemProps7.xml><?xml version="1.0" encoding="utf-8"?>
<ds:datastoreItem xmlns:ds="http://schemas.openxmlformats.org/officeDocument/2006/customXml" ds:itemID="{C93F71F7-32F7-49AD-8016-FA2446039362}">
  <ds:schemaRefs/>
</ds:datastoreItem>
</file>

<file path=customXml/itemProps8.xml><?xml version="1.0" encoding="utf-8"?>
<ds:datastoreItem xmlns:ds="http://schemas.openxmlformats.org/officeDocument/2006/customXml" ds:itemID="{CBF4C7CB-0831-2841-A191-3D648FDA260B}">
  <ds:schemaRefs/>
</ds:datastoreItem>
</file>

<file path=customXml/itemProps9.xml><?xml version="1.0" encoding="utf-8"?>
<ds:datastoreItem xmlns:ds="http://schemas.openxmlformats.org/officeDocument/2006/customXml" ds:itemID="{B8DDDA3E-F994-9446-B629-AF292229EAF1}">
  <ds:schemaRefs/>
</ds:datastoreItem>
</file>

<file path=docProps/app.xml><?xml version="1.0" encoding="utf-8"?>
<Properties xmlns="http://schemas.openxmlformats.org/officeDocument/2006/extended-properties" xmlns:vt="http://schemas.openxmlformats.org/officeDocument/2006/docPropsVTypes">
  <Template/>
  <TotalTime>12367</TotalTime>
  <Words>2263</Words>
  <Application>Microsoft Macintosh PowerPoint</Application>
  <PresentationFormat>Widescreen</PresentationFormat>
  <Paragraphs>221</Paragraphs>
  <Slides>23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Berlingske Serif Text Office</vt:lpstr>
      <vt:lpstr>Calibri</vt:lpstr>
      <vt:lpstr>Calibri Light</vt:lpstr>
      <vt:lpstr>Courier New</vt:lpstr>
      <vt:lpstr>Times New Roman</vt:lpstr>
      <vt:lpstr>Office Theme</vt:lpstr>
      <vt:lpstr>Interprofessional Clinician Experiences Caring for Patients With Substance Use Disorders: Result of a Needs Assessment</vt:lpstr>
      <vt:lpstr>I do not have any conflicts of interest to disclose. </vt:lpstr>
      <vt:lpstr>Background</vt:lpstr>
      <vt:lpstr>Objective</vt:lpstr>
      <vt:lpstr>Methods</vt:lpstr>
      <vt:lpstr>Methods</vt:lpstr>
      <vt:lpstr>Participant characteristics</vt:lpstr>
      <vt:lpstr>Nurses, proportion reporting somewhat or very comfortable</vt:lpstr>
      <vt:lpstr>Prescribers, proportion reporting somewhat or very comfortable</vt:lpstr>
      <vt:lpstr>Attitudes towards SUDs/PWUD</vt:lpstr>
      <vt:lpstr>Barriers to Addiction Care</vt:lpstr>
      <vt:lpstr>Results</vt:lpstr>
      <vt:lpstr>Limitations</vt:lpstr>
      <vt:lpstr>Diversity, Equity &amp; Inclusion</vt:lpstr>
      <vt:lpstr>Conclusion</vt:lpstr>
      <vt:lpstr>Acknowledgements</vt:lpstr>
      <vt:lpstr>PowerPoint Presentation</vt:lpstr>
      <vt:lpstr>Attitudes towards SUDs/PWUD</vt:lpstr>
      <vt:lpstr>Attitudes by group</vt:lpstr>
      <vt:lpstr>Nurse Comfort with Addiction Care</vt:lpstr>
      <vt:lpstr>Physician/APP Comfort with Addiction Care </vt:lpstr>
      <vt:lpstr>Barriers to Addiction Care</vt:lpstr>
      <vt:lpstr>Rank order of those reporting 'Significant Barrier'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Davis, M H</cp:lastModifiedBy>
  <cp:revision>116</cp:revision>
  <dcterms:created xsi:type="dcterms:W3CDTF">2023-10-24T16:15:07Z</dcterms:created>
  <dcterms:modified xsi:type="dcterms:W3CDTF">2023-11-02T18:48:08Z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2023-08-04T21:11:51</vt:lpwstr>
  </property>
  <property fmtid="{D5CDD505-2E9C-101B-9397-08002B2CF9AE}" pid="3" name="TemplafyTenantId">
    <vt:lpwstr>pennmedicine</vt:lpwstr>
  </property>
  <property fmtid="{D5CDD505-2E9C-101B-9397-08002B2CF9AE}" pid="4" name="TemplafyTemplateId">
    <vt:lpwstr>638042099445521882</vt:lpwstr>
  </property>
  <property fmtid="{D5CDD505-2E9C-101B-9397-08002B2CF9AE}" pid="5" name="TemplafyUserProfileId">
    <vt:lpwstr>638229674087137601</vt:lpwstr>
  </property>
  <property fmtid="{D5CDD505-2E9C-101B-9397-08002B2CF9AE}" pid="6" name="TemplafyFromBlank">
    <vt:bool>false</vt:bool>
  </property>
</Properties>
</file>