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02" r:id="rId3"/>
    <p:sldId id="2543" r:id="rId4"/>
    <p:sldId id="2526" r:id="rId5"/>
    <p:sldId id="2388" r:id="rId6"/>
    <p:sldId id="2552" r:id="rId7"/>
    <p:sldId id="2492" r:id="rId8"/>
    <p:sldId id="2565" r:id="rId9"/>
    <p:sldId id="2557" r:id="rId10"/>
    <p:sldId id="2558" r:id="rId11"/>
    <p:sldId id="2559" r:id="rId12"/>
    <p:sldId id="2560" r:id="rId13"/>
    <p:sldId id="2562" r:id="rId14"/>
    <p:sldId id="2554" r:id="rId15"/>
    <p:sldId id="2564" r:id="rId16"/>
    <p:sldId id="2479" r:id="rId17"/>
    <p:sldId id="2563" r:id="rId18"/>
    <p:sldId id="2483" r:id="rId19"/>
    <p:sldId id="2480" r:id="rId20"/>
    <p:sldId id="2553" r:id="rId21"/>
    <p:sldId id="25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76104"/>
  </p:normalViewPr>
  <p:slideViewPr>
    <p:cSldViewPr snapToGrid="0" snapToObjects="1">
      <p:cViewPr varScale="1">
        <p:scale>
          <a:sx n="32" d="100"/>
          <a:sy n="32" d="100"/>
        </p:scale>
        <p:origin x="5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7E1C7-0FB7-BC4A-B008-F7376B6CDCF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BEAC3-456D-F443-9B5E-CECE66CA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I’m Maggie Lowenstein, assistant professor at Penn in GIM and faculty in </a:t>
            </a:r>
            <a:r>
              <a:rPr lang="en-US" dirty="0" err="1"/>
              <a:t>penn’s</a:t>
            </a:r>
            <a:r>
              <a:rPr lang="en-US" dirty="0"/>
              <a:t> CAMP working with many of my co-presenters from today</a:t>
            </a:r>
          </a:p>
          <a:p>
            <a:r>
              <a:rPr lang="en-US" dirty="0"/>
              <a:t>Excited to share our team’s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6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9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heard a lot of frustration about how we continued to discharge into environments that led to poor outcomes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7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88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48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5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20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that, thank you and I would love to take your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4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has been discussed in this session, </a:t>
            </a:r>
          </a:p>
          <a:p>
            <a:endParaRPr lang="en-US" dirty="0"/>
          </a:p>
          <a:p>
            <a:r>
              <a:rPr lang="en-US" dirty="0"/>
              <a:t>Hospitalized related to OUD and other SUDs are </a:t>
            </a:r>
            <a:r>
              <a:rPr lang="en-US" dirty="0" err="1"/>
              <a:t>increating</a:t>
            </a:r>
            <a:r>
              <a:rPr lang="en-US" dirty="0"/>
              <a:t>, </a:t>
            </a:r>
            <a:r>
              <a:rPr lang="en-US" dirty="0" err="1"/>
              <a:t>esp</a:t>
            </a:r>
            <a:r>
              <a:rPr lang="en-US" dirty="0"/>
              <a:t> those related to SIRIs, and they are occurring at younger ages and with greater </a:t>
            </a:r>
            <a:r>
              <a:rPr lang="en-US" dirty="0" err="1"/>
              <a:t>seveity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hospitalized are associated with high morbidity, mortality and costs </a:t>
            </a:r>
          </a:p>
          <a:p>
            <a:endParaRPr lang="en-US" dirty="0"/>
          </a:p>
          <a:p>
            <a:r>
              <a:rPr lang="en-US" dirty="0"/>
              <a:t>Patients frequently leave before </a:t>
            </a:r>
            <a:r>
              <a:rPr lang="en-US" dirty="0" err="1"/>
              <a:t>tx</a:t>
            </a:r>
            <a:r>
              <a:rPr lang="en-US" dirty="0"/>
              <a:t> complete as we just heard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know – thanks to important work from many of the folks at this meeting – that </a:t>
            </a:r>
            <a:r>
              <a:rPr lang="en-US" dirty="0" err="1"/>
              <a:t>hpspitalization</a:t>
            </a:r>
            <a:r>
              <a:rPr lang="en-US" dirty="0"/>
              <a:t> is a reachable moment </a:t>
            </a:r>
          </a:p>
          <a:p>
            <a:endParaRPr lang="en-US" dirty="0"/>
          </a:p>
          <a:p>
            <a:r>
              <a:rPr lang="en-US" dirty="0"/>
              <a:t>Growing models to support hospital-based </a:t>
            </a:r>
            <a:r>
              <a:rPr lang="en-US" dirty="0" err="1"/>
              <a:t>addcition</a:t>
            </a:r>
            <a:r>
              <a:rPr lang="en-US" dirty="0"/>
              <a:t> care </a:t>
            </a:r>
          </a:p>
          <a:p>
            <a:endParaRPr lang="en-US" dirty="0"/>
          </a:p>
          <a:p>
            <a:r>
              <a:rPr lang="en-US" dirty="0"/>
              <a:t>We’re learning the best ways to implement these models and to understand how to adapt to local context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this study and a couple from our group you’re about to hear, we sought to understand the context in our local environment prior to implementation of an inpatient addiction consult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2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0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Patient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Severity of pain and withdrawal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Medical, psych, social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l"/>
            <a:r>
              <a:rPr lang="en-US" b="1" dirty="0"/>
              <a:t>Providers +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Inadequate knowledge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Discomfort with addiction care</a:t>
            </a:r>
          </a:p>
          <a:p>
            <a:endParaRPr lang="en-US" dirty="0"/>
          </a:p>
          <a:p>
            <a:pPr algn="l"/>
            <a:r>
              <a:rPr lang="en-US" b="1" dirty="0"/>
              <a:t>System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Lack of system approach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Mismatch between patient needs + available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4321-23A3-1E0C-0DBC-0058E4842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E6130-F3ED-E002-4939-8C1E28CAC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F6B14-B979-D254-9F60-F2C9CC73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134F1-AAB6-F052-A0CA-FD78D188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F5AA-2B4B-7CA6-65C1-285E6B95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8D30-4225-89E4-26D9-A7BBAAA8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6F588-A4EC-18BF-5E21-14C6C884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338B7-B5C9-464B-BDE5-0FB1C111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0FD50-9760-756B-0D5A-0BE67ACF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96C9D-02F6-1A6A-3F80-1BB667A4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D5B91-B1CB-2732-B9FC-3B61495AC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EDBAE-C5E8-F764-B466-26CE7D0A1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D991-25BC-44E6-86AC-1056D82C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C43C7-7316-7D3A-9AEE-DDFAEB07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A2B65-B84A-8B9B-8E76-BFA427C8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6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E20F-2662-797C-380C-1CA005E2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2DD4C-469C-7501-E785-521F4F29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E6F8-14BD-48D4-201F-49A6657E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18B3D-9652-0C50-5636-0B531E8C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8B896-7DA4-1A3E-F2D6-03482E1F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7262-6665-6FA3-DCC7-3B218BE5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F3AE4-108B-FAD8-E452-49093A4C9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CB3EE-D2C9-E0BB-57BA-F24C2B15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3602-49BA-E1B3-F72B-073539AE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5850-F7B1-29F0-2020-13AB7D6F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2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BEA9-E57A-C508-A83B-0E5466BC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C159-C4D5-F7D5-7633-F139744E5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EE21F-EB96-8C8B-C224-D522B09E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21AE1-2752-67B7-49DE-D7C2E840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FDBC5-1A4D-4E65-5C73-5595BFDA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2D1DF-FED1-5286-A1E0-3DDA27E0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958D-7E31-BF6A-5E96-DC089111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1ADE-964E-9496-2CB1-230D16FE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B231B-8D59-BAE6-C3B1-62EE74AA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3F5C7-AA12-D482-C218-E09E57236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E71AD-6F6F-7438-2867-86E1C1E00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8C4F4-FEA7-D98E-6825-3D8C3F38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F44A9-9264-B75E-4735-5BBBF01D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17612-59AC-331F-646F-D3B99D21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3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EC76-1DB4-074F-56C7-37B89E2D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27C07-0EC4-7E91-4433-89F284EE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AC6EE-BB2F-9256-7482-B8C8D9A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E38B2-0E35-7818-16F4-232D2687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65388-892B-8199-577C-1153E2D3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96BD6-2A6E-55A1-A8F3-8BC029FE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D1AE7-2F34-9050-4EF2-ABC0B479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8D55-D9EB-F103-02FA-2CAC86BE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CF1C0-10B1-E6FD-6A60-AADC43E7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475A0-CA79-0ECA-DD86-A45C2BBAB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F7A38-D768-FB11-B035-A7C0822E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F4996-99A1-1EC9-580E-3BAA4E97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FC225-FCC3-ED7F-7812-FA98DF6B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F0FE-316B-2359-A113-7BF0BBC7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12261-AF3C-85FE-E451-DE83D96CA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A7A13-B119-B366-7FB2-2E0C2FEAD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0200-7125-2BD2-73FD-D4A06DFC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8A62-221E-16FA-0044-7B933419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5203A-AEDF-308C-5DCC-B76C7BD4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C4ED2-8C2C-0312-19C3-FD235085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99974-76CA-47DA-7DA2-88116096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DE2C-72A3-BBD0-CD43-37C31670E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13DC-849C-1D4A-BAA6-50FEB716BF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59E4-F10E-18E1-58F4-A7C441C52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F3E31-C76B-7763-24EF-98FF562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rgaw@pennmedicine.upenn.edu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80" y="874781"/>
            <a:ext cx="10398239" cy="2301967"/>
          </a:xfrm>
        </p:spPr>
        <p:txBody>
          <a:bodyPr>
            <a:noAutofit/>
          </a:bodyPr>
          <a:lstStyle/>
          <a:p>
            <a:r>
              <a:rPr lang="en-US" sz="4000" b="1" dirty="0"/>
              <a:t>Interprofessional Perspectives on Caring for Hospitalized Patients with Opioid Use Disorder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43DD-15DF-B56F-E54C-2D0F07AEC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7184"/>
            <a:ext cx="9144000" cy="2301967"/>
          </a:xfrm>
        </p:spPr>
        <p:txBody>
          <a:bodyPr>
            <a:normAutofit/>
          </a:bodyPr>
          <a:lstStyle/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+mj-lt"/>
              </a:rPr>
              <a:t>Maggie Lowenstein, MD, MPhil, MSHP</a:t>
            </a:r>
          </a:p>
          <a:p>
            <a:r>
              <a:rPr lang="en-US" dirty="0">
                <a:latin typeface="+mj-lt"/>
              </a:rPr>
              <a:t>AMERSA Annual Meeting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November 2,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0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Provider and Staff Level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A79746B-9659-7151-D462-6C1E288A3841}"/>
              </a:ext>
            </a:extLst>
          </p:cNvPr>
          <p:cNvSpPr/>
          <p:nvPr/>
        </p:nvSpPr>
        <p:spPr>
          <a:xfrm>
            <a:off x="4127089" y="2613397"/>
            <a:ext cx="6909603" cy="2670264"/>
          </a:xfrm>
          <a:prstGeom prst="wedgeRoundRectCallout">
            <a:avLst>
              <a:gd name="adj1" fmla="val -56710"/>
              <a:gd name="adj2" fmla="val 237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300" i="1" dirty="0">
                <a:solidFill>
                  <a:schemeClr val="tx1"/>
                </a:solidFill>
                <a:latin typeface="+mj-lt"/>
              </a:rPr>
              <a:t>We’re behind.  Fentanyl, xylazine … these are all things that have happened quickly here and we are just learning on the job.  So it’s hard to know if we don’t know, right.  </a:t>
            </a:r>
            <a:r>
              <a:rPr lang="en-US" sz="2300" b="1" i="1" dirty="0">
                <a:solidFill>
                  <a:schemeClr val="tx1"/>
                </a:solidFill>
                <a:latin typeface="+mj-lt"/>
              </a:rPr>
              <a:t>It’s hard to know what to do if you don’t know.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A7046-FA52-13B5-FB41-3F8842827773}"/>
              </a:ext>
            </a:extLst>
          </p:cNvPr>
          <p:cNvSpPr txBox="1"/>
          <p:nvPr/>
        </p:nvSpPr>
        <p:spPr>
          <a:xfrm>
            <a:off x="838200" y="4437027"/>
            <a:ext cx="2664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Attending Physician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FD5DB-217B-F59E-A26E-CB6C409087B0}"/>
              </a:ext>
            </a:extLst>
          </p:cNvPr>
          <p:cNvSpPr txBox="1"/>
          <p:nvPr/>
        </p:nvSpPr>
        <p:spPr>
          <a:xfrm>
            <a:off x="925975" y="1279686"/>
            <a:ext cx="440277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Gaps in knowledge and comfort</a:t>
            </a:r>
          </a:p>
        </p:txBody>
      </p:sp>
    </p:spTree>
    <p:extLst>
      <p:ext uri="{BB962C8B-B14F-4D97-AF65-F5344CB8AC3E}">
        <p14:creationId xmlns:p14="http://schemas.microsoft.com/office/powerpoint/2010/main" val="24107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System Level 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A79746B-9659-7151-D462-6C1E288A3841}"/>
              </a:ext>
            </a:extLst>
          </p:cNvPr>
          <p:cNvSpPr/>
          <p:nvPr/>
        </p:nvSpPr>
        <p:spPr>
          <a:xfrm>
            <a:off x="4152119" y="2709862"/>
            <a:ext cx="6909603" cy="2670264"/>
          </a:xfrm>
          <a:prstGeom prst="wedgeRoundRectCallout">
            <a:avLst>
              <a:gd name="adj1" fmla="val -56710"/>
              <a:gd name="adj2" fmla="val 237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 one thing that comes up is that </a:t>
            </a:r>
            <a:r>
              <a:rPr lang="en-US" sz="23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inpatient substance use rehab facilities often can’t take care of many medical problems</a:t>
            </a:r>
            <a:r>
              <a:rPr lang="en-US" sz="23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And so if a patient has, for example, wound care that they need to be performed, there’s very few facilities that will take those patients.</a:t>
            </a:r>
          </a:p>
          <a:p>
            <a:r>
              <a:rPr lang="en-US" sz="23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endParaRPr lang="en-US" sz="23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A7046-FA52-13B5-FB41-3F8842827773}"/>
              </a:ext>
            </a:extLst>
          </p:cNvPr>
          <p:cNvSpPr txBox="1"/>
          <p:nvPr/>
        </p:nvSpPr>
        <p:spPr>
          <a:xfrm>
            <a:off x="838200" y="4452792"/>
            <a:ext cx="2664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Resident Physician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241F1-92AA-A64E-EF32-1BF5F5ABE9B4}"/>
              </a:ext>
            </a:extLst>
          </p:cNvPr>
          <p:cNvSpPr txBox="1"/>
          <p:nvPr/>
        </p:nvSpPr>
        <p:spPr>
          <a:xfrm>
            <a:off x="925975" y="1279686"/>
            <a:ext cx="64522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Mismatch Between Needs and Existing Resources</a:t>
            </a:r>
          </a:p>
        </p:txBody>
      </p:sp>
    </p:spTree>
    <p:extLst>
      <p:ext uri="{BB962C8B-B14F-4D97-AF65-F5344CB8AC3E}">
        <p14:creationId xmlns:p14="http://schemas.microsoft.com/office/powerpoint/2010/main" val="3909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System Level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A79746B-9659-7151-D462-6C1E288A3841}"/>
              </a:ext>
            </a:extLst>
          </p:cNvPr>
          <p:cNvSpPr/>
          <p:nvPr/>
        </p:nvSpPr>
        <p:spPr>
          <a:xfrm>
            <a:off x="4111323" y="2962384"/>
            <a:ext cx="6909603" cy="2527364"/>
          </a:xfrm>
          <a:prstGeom prst="wedgeRoundRectCallout">
            <a:avLst>
              <a:gd name="adj1" fmla="val -56710"/>
              <a:gd name="adj2" fmla="val 237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People think we’re going to find a house for them. And I’m like, no, it just doesn’t really work. We can’t keep people for that long to do that type of stuff. That stuff takes months. </a:t>
            </a:r>
            <a:r>
              <a:rPr lang="en-US" sz="23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 usually we send them somewhere and they’re still homeless</a:t>
            </a:r>
            <a:r>
              <a:rPr lang="en-US" sz="23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3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A7046-FA52-13B5-FB41-3F8842827773}"/>
              </a:ext>
            </a:extLst>
          </p:cNvPr>
          <p:cNvSpPr txBox="1"/>
          <p:nvPr/>
        </p:nvSpPr>
        <p:spPr>
          <a:xfrm>
            <a:off x="838200" y="4547378"/>
            <a:ext cx="2664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Registered Nurse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38E5C-A513-FA50-D98B-774580433289}"/>
              </a:ext>
            </a:extLst>
          </p:cNvPr>
          <p:cNvSpPr txBox="1"/>
          <p:nvPr/>
        </p:nvSpPr>
        <p:spPr>
          <a:xfrm>
            <a:off x="925975" y="1279686"/>
            <a:ext cx="64522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Limited support for social determinants of health </a:t>
            </a:r>
          </a:p>
        </p:txBody>
      </p:sp>
    </p:spTree>
    <p:extLst>
      <p:ext uri="{BB962C8B-B14F-4D97-AF65-F5344CB8AC3E}">
        <p14:creationId xmlns:p14="http://schemas.microsoft.com/office/powerpoint/2010/main" val="18931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Impacts on Patients and Staff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A79746B-9659-7151-D462-6C1E288A3841}"/>
              </a:ext>
            </a:extLst>
          </p:cNvPr>
          <p:cNvSpPr/>
          <p:nvPr/>
        </p:nvSpPr>
        <p:spPr>
          <a:xfrm>
            <a:off x="4261980" y="2174722"/>
            <a:ext cx="6909603" cy="3150969"/>
          </a:xfrm>
          <a:prstGeom prst="wedgeRoundRectCallout">
            <a:avLst>
              <a:gd name="adj1" fmla="val -56710"/>
              <a:gd name="adj2" fmla="val 237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300" i="1" dirty="0">
                <a:solidFill>
                  <a:schemeClr val="tx1"/>
                </a:solidFill>
                <a:latin typeface="+mj-lt"/>
              </a:rPr>
              <a:t>It's hard when someone's withdrawing…They don't feel good …. There's only so much you can do, and people end up leaving. So it's hard because then </a:t>
            </a:r>
            <a:r>
              <a:rPr lang="en-US" sz="2300" b="1" i="1" dirty="0">
                <a:solidFill>
                  <a:schemeClr val="tx1"/>
                </a:solidFill>
                <a:latin typeface="+mj-lt"/>
              </a:rPr>
              <a:t>you're like begging them to stay but you're not doing anything that's beneficial to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A7046-FA52-13B5-FB41-3F8842827773}"/>
              </a:ext>
            </a:extLst>
          </p:cNvPr>
          <p:cNvSpPr txBox="1"/>
          <p:nvPr/>
        </p:nvSpPr>
        <p:spPr>
          <a:xfrm>
            <a:off x="988857" y="4303110"/>
            <a:ext cx="2664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Registered Nurse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BF5E1-15C8-5AD2-FE81-D6949FA03A87}"/>
              </a:ext>
            </a:extLst>
          </p:cNvPr>
          <p:cNvSpPr txBox="1"/>
          <p:nvPr/>
        </p:nvSpPr>
        <p:spPr>
          <a:xfrm>
            <a:off x="925975" y="1279686"/>
            <a:ext cx="64522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Poor patient outcomes, moral distress among staff</a:t>
            </a:r>
          </a:p>
        </p:txBody>
      </p:sp>
    </p:spTree>
    <p:extLst>
      <p:ext uri="{BB962C8B-B14F-4D97-AF65-F5344CB8AC3E}">
        <p14:creationId xmlns:p14="http://schemas.microsoft.com/office/powerpoint/2010/main" val="3219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Study Limitations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B2C3-000E-F944-88F4-B2AD31CA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13" y="1382604"/>
            <a:ext cx="10515600" cy="4351337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Single hospital and single city</a:t>
            </a:r>
          </a:p>
          <a:p>
            <a:r>
              <a:rPr lang="en-US" sz="2800" dirty="0">
                <a:latin typeface="+mj-lt"/>
              </a:rPr>
              <a:t>Social desirability bias 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170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Equity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B2C3-000E-F944-88F4-B2AD31CA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13" y="1382604"/>
            <a:ext cx="10515600" cy="4351337"/>
          </a:xfrm>
        </p:spPr>
        <p:txBody>
          <a:bodyPr/>
          <a:lstStyle/>
          <a:p>
            <a:r>
              <a:rPr lang="en-US" dirty="0">
                <a:latin typeface="+mj-lt"/>
              </a:rPr>
              <a:t>Study participants</a:t>
            </a: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Perspectives from Interprofessional care team members </a:t>
            </a:r>
          </a:p>
        </p:txBody>
      </p:sp>
    </p:spTree>
    <p:extLst>
      <p:ext uri="{BB962C8B-B14F-4D97-AF65-F5344CB8AC3E}">
        <p14:creationId xmlns:p14="http://schemas.microsoft.com/office/powerpoint/2010/main" val="145195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Conclusions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C384D79-E1DF-8ED4-C967-E9E84013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389820"/>
            <a:ext cx="10245608" cy="4351338"/>
          </a:xfrm>
        </p:spPr>
        <p:txBody>
          <a:bodyPr/>
          <a:lstStyle/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CB50B-1853-63EF-54A2-65E671F1EEFC}"/>
              </a:ext>
            </a:extLst>
          </p:cNvPr>
          <p:cNvSpPr txBox="1">
            <a:spLocks/>
          </p:cNvSpPr>
          <p:nvPr/>
        </p:nvSpPr>
        <p:spPr>
          <a:xfrm>
            <a:off x="925975" y="3996034"/>
            <a:ext cx="10515600" cy="257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Interprofessional hospital staff identified barriers to care for patients with OUD at the </a:t>
            </a:r>
            <a:r>
              <a:rPr lang="en-US" b="1" dirty="0">
                <a:latin typeface="+mj-lt"/>
              </a:rPr>
              <a:t>patient, provider/staff</a:t>
            </a:r>
            <a:r>
              <a:rPr lang="en-US" dirty="0">
                <a:latin typeface="+mj-lt"/>
              </a:rPr>
              <a:t>, and </a:t>
            </a:r>
            <a:r>
              <a:rPr lang="en-US" b="1" dirty="0">
                <a:latin typeface="+mj-lt"/>
              </a:rPr>
              <a:t>system </a:t>
            </a:r>
            <a:r>
              <a:rPr lang="en-US" dirty="0">
                <a:latin typeface="+mj-lt"/>
              </a:rPr>
              <a:t>levels. </a:t>
            </a:r>
          </a:p>
          <a:p>
            <a:r>
              <a:rPr lang="en-US" dirty="0">
                <a:latin typeface="+mj-lt"/>
              </a:rPr>
              <a:t>Consequences included poor patient outcomes and staff moral distress. </a:t>
            </a:r>
          </a:p>
        </p:txBody>
      </p:sp>
      <p:pic>
        <p:nvPicPr>
          <p:cNvPr id="20" name="Picture 19" descr="A diagram of a patient injury&#10;&#10;Description automatically generated">
            <a:extLst>
              <a:ext uri="{FF2B5EF4-FFF2-40B4-BE49-F238E27FC236}">
                <a16:creationId xmlns:a16="http://schemas.microsoft.com/office/drawing/2014/main" id="{44FF2BB3-4B1F-7D36-1AED-4AE6D509F6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97" r="15617"/>
          <a:stretch/>
        </p:blipFill>
        <p:spPr>
          <a:xfrm>
            <a:off x="3484179" y="1325245"/>
            <a:ext cx="4367049" cy="25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Implications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C384D79-E1DF-8ED4-C967-E9E84013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796643"/>
            <a:ext cx="4191457" cy="4351338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Improvements in addiction systems and services critical to improve patient outcomes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Workforce issues increasingly salient among hospital leadership 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logo of a company&#10;&#10;Description automatically generated">
            <a:extLst>
              <a:ext uri="{FF2B5EF4-FFF2-40B4-BE49-F238E27FC236}">
                <a16:creationId xmlns:a16="http://schemas.microsoft.com/office/drawing/2014/main" id="{2438D465-69EE-268A-B4A3-E5C28AF79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1239" y="1536009"/>
            <a:ext cx="1503618" cy="668275"/>
          </a:xfrm>
          <a:prstGeom prst="rect">
            <a:avLst/>
          </a:prstGeom>
        </p:spPr>
      </p:pic>
      <p:pic>
        <p:nvPicPr>
          <p:cNvPr id="13" name="Picture 12" descr="A person wearing a face mask and gloves&#10;&#10;Description automatically generated">
            <a:extLst>
              <a:ext uri="{FF2B5EF4-FFF2-40B4-BE49-F238E27FC236}">
                <a16:creationId xmlns:a16="http://schemas.microsoft.com/office/drawing/2014/main" id="{F7FACE25-8EFC-7EF6-2342-7ADDED4A4D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484"/>
          <a:stretch/>
        </p:blipFill>
        <p:spPr>
          <a:xfrm>
            <a:off x="8298496" y="2067218"/>
            <a:ext cx="3024828" cy="3273133"/>
          </a:xfrm>
          <a:prstGeom prst="rect">
            <a:avLst/>
          </a:prstGeom>
        </p:spPr>
      </p:pic>
      <p:pic>
        <p:nvPicPr>
          <p:cNvPr id="15" name="Picture 14" descr="A person wearing a mask&#10;&#10;Description automatically generated">
            <a:extLst>
              <a:ext uri="{FF2B5EF4-FFF2-40B4-BE49-F238E27FC236}">
                <a16:creationId xmlns:a16="http://schemas.microsoft.com/office/drawing/2014/main" id="{CAB1840F-EFD2-358F-72B0-F69CB18B3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668" y="1691467"/>
            <a:ext cx="3024828" cy="37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Acknowledgements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303B029-DC85-4876-53B3-2E9124C34B22}"/>
              </a:ext>
            </a:extLst>
          </p:cNvPr>
          <p:cNvSpPr txBox="1">
            <a:spLocks/>
          </p:cNvSpPr>
          <p:nvPr/>
        </p:nvSpPr>
        <p:spPr>
          <a:xfrm>
            <a:off x="5839574" y="1320040"/>
            <a:ext cx="5033835" cy="483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Funding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NIDA K23DA055087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LDI-Penn Medicine Research Lab</a:t>
            </a:r>
          </a:p>
          <a:p>
            <a:pPr marL="571500" lvl="1" indent="0">
              <a:buNone/>
            </a:pPr>
            <a:endParaRPr lang="en-US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088216-D933-E926-84D7-84C3761678FE}"/>
              </a:ext>
            </a:extLst>
          </p:cNvPr>
          <p:cNvSpPr txBox="1">
            <a:spLocks/>
          </p:cNvSpPr>
          <p:nvPr/>
        </p:nvSpPr>
        <p:spPr>
          <a:xfrm>
            <a:off x="925975" y="1320039"/>
            <a:ext cx="5257800" cy="47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Research Team</a:t>
            </a:r>
          </a:p>
          <a:p>
            <a:pPr marL="34290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 Holliday-Davis, MA Hons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Lilah Lesniak, BA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David S. Mandell, ScD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Judy A Shea, PhD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Jeanmarie Perrone, MD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Judy </a:t>
            </a:r>
            <a:r>
              <a:rPr lang="en-US" sz="24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Chertok</a:t>
            </a: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MD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Ashish </a:t>
            </a:r>
            <a:r>
              <a:rPr lang="en-US" sz="24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Thakrar</a:t>
            </a: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MD, MSHP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Shoshi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Aronowitz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PhD, MSHP 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/>
            <a:endParaRPr lang="en-US" sz="2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114300" indent="0">
              <a:buNone/>
            </a:pPr>
            <a:br>
              <a:rPr lang="en-US" sz="2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</a:br>
            <a:endParaRPr lang="en-US" sz="2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0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9808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212EE-7346-B07F-3696-D508F5661EE8}"/>
              </a:ext>
            </a:extLst>
          </p:cNvPr>
          <p:cNvSpPr txBox="1"/>
          <p:nvPr/>
        </p:nvSpPr>
        <p:spPr>
          <a:xfrm>
            <a:off x="3148979" y="2671389"/>
            <a:ext cx="58940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margaw@pennmedicine.upenn.edu</a:t>
            </a:r>
            <a:endParaRPr lang="en-US" sz="2400" dirty="0"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+mj-lt"/>
              </a:rPr>
              <a:t>@</a:t>
            </a:r>
            <a:r>
              <a:rPr lang="en-US" sz="2400" dirty="0" err="1">
                <a:latin typeface="+mj-lt"/>
              </a:rPr>
              <a:t>mlowenstein</a:t>
            </a:r>
            <a:endParaRPr lang="en-US" sz="2400" dirty="0">
              <a:latin typeface="+mj-lt"/>
            </a:endParaRPr>
          </a:p>
        </p:txBody>
      </p:sp>
      <p:pic>
        <p:nvPicPr>
          <p:cNvPr id="15" name="Picture 2" descr="Twitter logo history | Creative Freedom">
            <a:extLst>
              <a:ext uri="{FF2B5EF4-FFF2-40B4-BE49-F238E27FC236}">
                <a16:creationId xmlns:a16="http://schemas.microsoft.com/office/drawing/2014/main" id="{61C3FD7B-6DE5-1BA3-6336-98403CC91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09" y="3222092"/>
            <a:ext cx="508516" cy="4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4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6691DD-F9FB-05F0-3DBB-AC296842A75B}"/>
              </a:ext>
            </a:extLst>
          </p:cNvPr>
          <p:cNvSpPr txBox="1">
            <a:spLocks/>
          </p:cNvSpPr>
          <p:nvPr/>
        </p:nvSpPr>
        <p:spPr>
          <a:xfrm>
            <a:off x="605368" y="476872"/>
            <a:ext cx="1107457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B76532-7BB2-D4A1-BE08-ABFE79894C82}"/>
              </a:ext>
            </a:extLst>
          </p:cNvPr>
          <p:cNvSpPr txBox="1"/>
          <p:nvPr/>
        </p:nvSpPr>
        <p:spPr>
          <a:xfrm>
            <a:off x="2540235" y="2443655"/>
            <a:ext cx="720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have no conflicts of interest to disclose</a:t>
            </a:r>
          </a:p>
        </p:txBody>
      </p:sp>
    </p:spTree>
    <p:extLst>
      <p:ext uri="{BB962C8B-B14F-4D97-AF65-F5344CB8AC3E}">
        <p14:creationId xmlns:p14="http://schemas.microsoft.com/office/powerpoint/2010/main" val="55470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Key Themes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BB643F-4464-08DA-2BDD-41A311316C04}"/>
              </a:ext>
            </a:extLst>
          </p:cNvPr>
          <p:cNvSpPr/>
          <p:nvPr/>
        </p:nvSpPr>
        <p:spPr>
          <a:xfrm>
            <a:off x="3846786" y="1549535"/>
            <a:ext cx="4193628" cy="273674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7967B0-DB78-DAF1-0720-2E47B2B9EF6A}"/>
              </a:ext>
            </a:extLst>
          </p:cNvPr>
          <p:cNvSpPr/>
          <p:nvPr/>
        </p:nvSpPr>
        <p:spPr>
          <a:xfrm>
            <a:off x="4897166" y="2903420"/>
            <a:ext cx="4782862" cy="27528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B8B69-3395-CA73-8B66-0D442E7A80BE}"/>
              </a:ext>
            </a:extLst>
          </p:cNvPr>
          <p:cNvSpPr/>
          <p:nvPr/>
        </p:nvSpPr>
        <p:spPr>
          <a:xfrm>
            <a:off x="2511972" y="2911888"/>
            <a:ext cx="4664261" cy="27443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42E2C7-7FAE-702E-C163-A00E1C5B1BB6}"/>
              </a:ext>
            </a:extLst>
          </p:cNvPr>
          <p:cNvSpPr txBox="1"/>
          <p:nvPr/>
        </p:nvSpPr>
        <p:spPr>
          <a:xfrm>
            <a:off x="5069858" y="3477833"/>
            <a:ext cx="198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Patient outcomes</a:t>
            </a:r>
          </a:p>
          <a:p>
            <a:pPr algn="ctr"/>
            <a:r>
              <a:rPr lang="en-US" sz="1600" b="1" dirty="0"/>
              <a:t>Staff moral Injury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85A6B6-2A99-7C37-9B21-7ACDCFE4B45A}"/>
              </a:ext>
            </a:extLst>
          </p:cNvPr>
          <p:cNvSpPr txBox="1"/>
          <p:nvPr/>
        </p:nvSpPr>
        <p:spPr>
          <a:xfrm>
            <a:off x="4668698" y="1808178"/>
            <a:ext cx="276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Providers +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Inadequate knowledge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Discomfort with addiction care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80951-E4D1-4157-1569-765D2BCB3D30}"/>
              </a:ext>
            </a:extLst>
          </p:cNvPr>
          <p:cNvSpPr txBox="1"/>
          <p:nvPr/>
        </p:nvSpPr>
        <p:spPr>
          <a:xfrm>
            <a:off x="7283773" y="3740808"/>
            <a:ext cx="1865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Lack of system approach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Mismatch between patient needs + available services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A32B9-0A0A-799A-C4CC-88401BA9EFF7}"/>
              </a:ext>
            </a:extLst>
          </p:cNvPr>
          <p:cNvSpPr txBox="1"/>
          <p:nvPr/>
        </p:nvSpPr>
        <p:spPr>
          <a:xfrm>
            <a:off x="2806691" y="3817518"/>
            <a:ext cx="19577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Patient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Severity of pain and withdrawal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Medical, psych, social complexity</a:t>
            </a:r>
          </a:p>
        </p:txBody>
      </p:sp>
    </p:spTree>
    <p:extLst>
      <p:ext uri="{BB962C8B-B14F-4D97-AF65-F5344CB8AC3E}">
        <p14:creationId xmlns:p14="http://schemas.microsoft.com/office/powerpoint/2010/main" val="400992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Poor Patient Outcomes 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A79746B-9659-7151-D462-6C1E288A3841}"/>
              </a:ext>
            </a:extLst>
          </p:cNvPr>
          <p:cNvSpPr/>
          <p:nvPr/>
        </p:nvSpPr>
        <p:spPr>
          <a:xfrm>
            <a:off x="4111323" y="1802752"/>
            <a:ext cx="6909603" cy="3150969"/>
          </a:xfrm>
          <a:prstGeom prst="wedgeRoundRectCallout">
            <a:avLst>
              <a:gd name="adj1" fmla="val -56710"/>
              <a:gd name="adj2" fmla="val 237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 Unicode MS" panose="020B0604020202020204" pitchFamily="34" charset="-128"/>
              </a:rPr>
              <a:t>Like nine times out of ten they leave AMA</a:t>
            </a:r>
            <a:r>
              <a:rPr lang="en-US" sz="23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 Unicode MS" panose="020B0604020202020204" pitchFamily="34" charset="-128"/>
              </a:rPr>
              <a:t>, and it’s a shame because they need help and they wanted help and they came to the hospital and they did everything they were supposed to do and then we failed them.</a:t>
            </a:r>
            <a:r>
              <a:rPr lang="en-US" sz="2300" i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3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A7046-FA52-13B5-FB41-3F8842827773}"/>
              </a:ext>
            </a:extLst>
          </p:cNvPr>
          <p:cNvSpPr txBox="1"/>
          <p:nvPr/>
        </p:nvSpPr>
        <p:spPr>
          <a:xfrm>
            <a:off x="838200" y="3931140"/>
            <a:ext cx="2664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Attending Physician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55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DB20-9959-EFC4-4A45-ADFC9D00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387" y="551608"/>
            <a:ext cx="10515600" cy="738460"/>
          </a:xfrm>
        </p:spPr>
        <p:txBody>
          <a:bodyPr>
            <a:normAutofit/>
          </a:bodyPr>
          <a:lstStyle/>
          <a:p>
            <a:r>
              <a:rPr lang="en-US" sz="3600" b="1" dirty="0"/>
              <a:t>Hospitalizations Related to OUD…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83569-6400-2925-21D7-02C44389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719" y="1450251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Are increasing </a:t>
            </a:r>
          </a:p>
          <a:p>
            <a:r>
              <a:rPr lang="en-US" dirty="0">
                <a:latin typeface="+mj-lt"/>
              </a:rPr>
              <a:t>Are associated with increasing morbidity, mortality, and costs </a:t>
            </a:r>
          </a:p>
          <a:p>
            <a:r>
              <a:rPr lang="en-US" dirty="0">
                <a:latin typeface="+mj-lt"/>
              </a:rPr>
              <a:t>Have high rates of discharge before medically advised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933D2-A5C8-F4A3-CBDC-140830F9E895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A6DA6F-88F1-1831-8BE7-F2899DBA691D}"/>
              </a:ext>
            </a:extLst>
          </p:cNvPr>
          <p:cNvGrpSpPr/>
          <p:nvPr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1F80DC-3E58-BE11-5753-FA1216045836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BFA2925-F81F-4A3E-3071-AF7634ED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441C049-0F70-6621-98F0-936B66A76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836149-97C2-B9F2-9A48-4E3310C2DFDF}"/>
              </a:ext>
            </a:extLst>
          </p:cNvPr>
          <p:cNvSpPr txBox="1"/>
          <p:nvPr/>
        </p:nvSpPr>
        <p:spPr>
          <a:xfrm>
            <a:off x="5959366" y="5879505"/>
            <a:ext cx="639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Singh, 2020; Capizzi, 2020; Coyle, 2020; McCarthy, 2020;Thakrar, unpublished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973464-A44C-9B83-12D7-C57D8FFE166D}"/>
              </a:ext>
            </a:extLst>
          </p:cNvPr>
          <p:cNvCxnSpPr>
            <a:cxnSpLocks/>
          </p:cNvCxnSpPr>
          <p:nvPr/>
        </p:nvCxnSpPr>
        <p:spPr>
          <a:xfrm>
            <a:off x="925975" y="129636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6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DB20-9959-EFC4-4A45-ADFC9D00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15" y="573671"/>
            <a:ext cx="10515600" cy="738460"/>
          </a:xfrm>
        </p:spPr>
        <p:txBody>
          <a:bodyPr>
            <a:normAutofit/>
          </a:bodyPr>
          <a:lstStyle/>
          <a:p>
            <a:r>
              <a:rPr lang="en-US" sz="3600" b="1" dirty="0"/>
              <a:t>Hospitalization as a reachable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83569-6400-2925-21D7-02C44389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185" y="2155146"/>
            <a:ext cx="4711398" cy="32319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Hospitalization is a critical touchpoint for addiction care</a:t>
            </a:r>
          </a:p>
          <a:p>
            <a:r>
              <a:rPr lang="en-US" sz="2400" dirty="0">
                <a:latin typeface="+mj-lt"/>
              </a:rPr>
              <a:t>Growing number of models to support hospital-based addiction treatment  </a:t>
            </a:r>
          </a:p>
          <a:p>
            <a:r>
              <a:rPr lang="en-US" sz="2400" dirty="0">
                <a:latin typeface="+mj-lt"/>
              </a:rPr>
              <a:t>Ongoing work to understand best practices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933D2-A5C8-F4A3-CBDC-140830F9E895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A6DA6F-88F1-1831-8BE7-F2899DBA691D}"/>
              </a:ext>
            </a:extLst>
          </p:cNvPr>
          <p:cNvGrpSpPr/>
          <p:nvPr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1F80DC-3E58-BE11-5753-FA1216045836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BFA2925-F81F-4A3E-3071-AF7634ED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441C049-0F70-6621-98F0-936B66A76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9EEF2E-7726-0E57-7F54-A8DFCB05FD06}"/>
              </a:ext>
            </a:extLst>
          </p:cNvPr>
          <p:cNvSpPr txBox="1"/>
          <p:nvPr/>
        </p:nvSpPr>
        <p:spPr>
          <a:xfrm>
            <a:off x="6692213" y="5879505"/>
            <a:ext cx="566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D’Onofrio, 2015; </a:t>
            </a:r>
            <a:r>
              <a:rPr lang="en-US" sz="1400" dirty="0" err="1">
                <a:latin typeface="+mj-lt"/>
              </a:rPr>
              <a:t>Liebschutz</a:t>
            </a:r>
            <a:r>
              <a:rPr lang="en-US" sz="1400" dirty="0">
                <a:latin typeface="+mj-lt"/>
              </a:rPr>
              <a:t>, 2016; Englander, 2018; French, 2022  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9FD1F8-8731-AB59-E67E-882B71A5C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39" y="1106449"/>
            <a:ext cx="4402677" cy="44026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373FD9-253F-0E30-F227-8ABB20ACCED8}"/>
              </a:ext>
            </a:extLst>
          </p:cNvPr>
          <p:cNvCxnSpPr>
            <a:cxnSpLocks/>
          </p:cNvCxnSpPr>
          <p:nvPr/>
        </p:nvCxnSpPr>
        <p:spPr>
          <a:xfrm>
            <a:off x="925975" y="129636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0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Study 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9BC23-703B-1342-AB09-3BD9847378A8}"/>
              </a:ext>
            </a:extLst>
          </p:cNvPr>
          <p:cNvSpPr txBox="1"/>
          <p:nvPr/>
        </p:nvSpPr>
        <p:spPr>
          <a:xfrm>
            <a:off x="925975" y="2736502"/>
            <a:ext cx="101661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 explore perspectives of interprofessional team members on improving care for patients with OUD during and after hospitalization.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55E4E-9EC1-DD40-B485-FEB5B49A2DD9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352C72-BCAB-37DA-D352-0361A907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484416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j-lt"/>
              </a:rPr>
              <a:t>Semi-structured interviews with physicians, nurses, social workers</a:t>
            </a:r>
          </a:p>
          <a:p>
            <a:r>
              <a:rPr lang="en-US" sz="2600" dirty="0">
                <a:latin typeface="+mj-lt"/>
              </a:rPr>
              <a:t>Single urban, academic hospital in Philadelphia without ACS </a:t>
            </a:r>
          </a:p>
          <a:p>
            <a:r>
              <a:rPr lang="en-US" sz="2600" dirty="0">
                <a:latin typeface="+mj-lt"/>
              </a:rPr>
              <a:t>Conducted between 12/2022-3/2023</a:t>
            </a:r>
          </a:p>
          <a:p>
            <a:r>
              <a:rPr lang="en-US" sz="2600" dirty="0">
                <a:latin typeface="+mj-lt"/>
              </a:rPr>
              <a:t>Focused on barriers and facilitators to care in the hospital and discharge planning</a:t>
            </a:r>
          </a:p>
          <a:p>
            <a:r>
              <a:rPr lang="en-US" sz="2600" dirty="0">
                <a:latin typeface="+mj-lt"/>
              </a:rPr>
              <a:t>Thematic content analysis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70FE4-CD0B-F427-6806-1152984FC413}"/>
              </a:ext>
            </a:extLst>
          </p:cNvPr>
          <p:cNvCxnSpPr>
            <a:cxnSpLocks/>
          </p:cNvCxnSpPr>
          <p:nvPr/>
        </p:nvCxnSpPr>
        <p:spPr>
          <a:xfrm>
            <a:off x="925975" y="129636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F8CCA17-9579-B327-944F-E2584508EB43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0B9151-9233-7B71-980C-3D9236DD58E2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4A021C2-D6A3-161E-FF75-83080A71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9" name="Picture 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EEDE8E60-A964-BDC5-0E0D-269537892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Participant Characteristics (n=25)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B95D8DC3-1DE0-F98F-B0C1-00089364C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906978"/>
              </p:ext>
            </p:extLst>
          </p:nvPr>
        </p:nvGraphicFramePr>
        <p:xfrm>
          <a:off x="3112180" y="1551409"/>
          <a:ext cx="6283099" cy="4284345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3493572">
                  <a:extLst>
                    <a:ext uri="{9D8B030D-6E8A-4147-A177-3AD203B41FA5}">
                      <a16:colId xmlns:a16="http://schemas.microsoft.com/office/drawing/2014/main" val="1763693740"/>
                    </a:ext>
                  </a:extLst>
                </a:gridCol>
                <a:gridCol w="2789527">
                  <a:extLst>
                    <a:ext uri="{9D8B030D-6E8A-4147-A177-3AD203B41FA5}">
                      <a16:colId xmlns:a16="http://schemas.microsoft.com/office/drawing/2014/main" val="862717437"/>
                    </a:ext>
                  </a:extLst>
                </a:gridCol>
              </a:tblGrid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Age, mean years (</a:t>
                      </a:r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sd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37.6 (9.2)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5369347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Female Gender, n 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 (80%)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3626283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Race, n 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98081440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(56%)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3020955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 (24%)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268637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Black/AA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 (20%)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4810327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Hispanic Ethnicity, n 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(4%)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9530051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Professional Role, n 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2258183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Nurse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(32%)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8372855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Attending Physician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 (28%)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16583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Resident Physician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 (20%)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0076034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SW/CM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(16%)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24539985"/>
                  </a:ext>
                </a:extLst>
              </a:tr>
              <a:tr h="321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(4%)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61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8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Key Themes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BB643F-4464-08DA-2BDD-41A311316C04}"/>
              </a:ext>
            </a:extLst>
          </p:cNvPr>
          <p:cNvSpPr/>
          <p:nvPr/>
        </p:nvSpPr>
        <p:spPr>
          <a:xfrm>
            <a:off x="3846786" y="1549535"/>
            <a:ext cx="4193628" cy="273674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7967B0-DB78-DAF1-0720-2E47B2B9EF6A}"/>
              </a:ext>
            </a:extLst>
          </p:cNvPr>
          <p:cNvSpPr/>
          <p:nvPr/>
        </p:nvSpPr>
        <p:spPr>
          <a:xfrm>
            <a:off x="4897166" y="2903420"/>
            <a:ext cx="4782862" cy="27528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B8B69-3395-CA73-8B66-0D442E7A80BE}"/>
              </a:ext>
            </a:extLst>
          </p:cNvPr>
          <p:cNvSpPr/>
          <p:nvPr/>
        </p:nvSpPr>
        <p:spPr>
          <a:xfrm>
            <a:off x="2511972" y="2911888"/>
            <a:ext cx="4664261" cy="27443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42E2C7-7FAE-702E-C163-A00E1C5B1BB6}"/>
              </a:ext>
            </a:extLst>
          </p:cNvPr>
          <p:cNvSpPr txBox="1"/>
          <p:nvPr/>
        </p:nvSpPr>
        <p:spPr>
          <a:xfrm>
            <a:off x="5069858" y="3477833"/>
            <a:ext cx="198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Patient outcomes</a:t>
            </a:r>
          </a:p>
          <a:p>
            <a:pPr algn="ctr"/>
            <a:r>
              <a:rPr lang="en-US" sz="1600" b="1" dirty="0"/>
              <a:t>Staff moral distress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85A6B6-2A99-7C37-9B21-7ACDCFE4B45A}"/>
              </a:ext>
            </a:extLst>
          </p:cNvPr>
          <p:cNvSpPr txBox="1"/>
          <p:nvPr/>
        </p:nvSpPr>
        <p:spPr>
          <a:xfrm>
            <a:off x="4563520" y="2169937"/>
            <a:ext cx="276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Providers + Staff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80951-E4D1-4157-1569-765D2BCB3D30}"/>
              </a:ext>
            </a:extLst>
          </p:cNvPr>
          <p:cNvSpPr txBox="1"/>
          <p:nvPr/>
        </p:nvSpPr>
        <p:spPr>
          <a:xfrm>
            <a:off x="7283773" y="4263631"/>
            <a:ext cx="186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System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A32B9-0A0A-799A-C4CC-88401BA9EFF7}"/>
              </a:ext>
            </a:extLst>
          </p:cNvPr>
          <p:cNvSpPr txBox="1"/>
          <p:nvPr/>
        </p:nvSpPr>
        <p:spPr>
          <a:xfrm>
            <a:off x="2831919" y="4342809"/>
            <a:ext cx="195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Patient Needs </a:t>
            </a:r>
          </a:p>
        </p:txBody>
      </p:sp>
    </p:spTree>
    <p:extLst>
      <p:ext uri="{BB962C8B-B14F-4D97-AF65-F5344CB8AC3E}">
        <p14:creationId xmlns:p14="http://schemas.microsoft.com/office/powerpoint/2010/main" val="29075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Patient Level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A79746B-9659-7151-D462-6C1E288A3841}"/>
              </a:ext>
            </a:extLst>
          </p:cNvPr>
          <p:cNvSpPr/>
          <p:nvPr/>
        </p:nvSpPr>
        <p:spPr>
          <a:xfrm>
            <a:off x="4199098" y="2337599"/>
            <a:ext cx="6909603" cy="3150969"/>
          </a:xfrm>
          <a:prstGeom prst="wedgeRoundRectCallout">
            <a:avLst>
              <a:gd name="adj1" fmla="val -56710"/>
              <a:gd name="adj2" fmla="val 237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pain and withdrawal piece of it definitely comes up as a big challenge </a:t>
            </a:r>
            <a:r>
              <a:rPr lang="en-US" sz="23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 I’m seeing patients for detox and withdrawal but also cellulitis, wound infections - the very real physical manifestations of long-standing SUDs. And with that comes a lot of acute pain. </a:t>
            </a:r>
            <a:r>
              <a:rPr lang="en-US" sz="23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3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reating acute pain while initiating or maintaining someone on </a:t>
            </a:r>
            <a:r>
              <a:rPr lang="en-US" sz="23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3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OUDs can be very difficult.</a:t>
            </a:r>
            <a:endParaRPr lang="en-US" sz="23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A7046-FA52-13B5-FB41-3F8842827773}"/>
              </a:ext>
            </a:extLst>
          </p:cNvPr>
          <p:cNvSpPr txBox="1"/>
          <p:nvPr/>
        </p:nvSpPr>
        <p:spPr>
          <a:xfrm>
            <a:off x="925975" y="4546198"/>
            <a:ext cx="2664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Resident Physician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8244F-AD88-A051-DAAA-670B7A41E05A}"/>
              </a:ext>
            </a:extLst>
          </p:cNvPr>
          <p:cNvSpPr txBox="1"/>
          <p:nvPr/>
        </p:nvSpPr>
        <p:spPr>
          <a:xfrm>
            <a:off x="925974" y="1279686"/>
            <a:ext cx="749281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Severity of pain and withdrawal; medical complexity </a:t>
            </a:r>
          </a:p>
        </p:txBody>
      </p:sp>
    </p:spTree>
    <p:extLst>
      <p:ext uri="{BB962C8B-B14F-4D97-AF65-F5344CB8AC3E}">
        <p14:creationId xmlns:p14="http://schemas.microsoft.com/office/powerpoint/2010/main" val="3908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14740</TotalTime>
  <Words>1106</Words>
  <Application>Microsoft Office PowerPoint</Application>
  <PresentationFormat>Widescreen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Book</vt:lpstr>
      <vt:lpstr>Calibri</vt:lpstr>
      <vt:lpstr>Calibri Light</vt:lpstr>
      <vt:lpstr>Times New Roman</vt:lpstr>
      <vt:lpstr>Office Theme</vt:lpstr>
      <vt:lpstr>Interprofessional Perspectives on Caring for Hospitalized Patients with Opioid Use Disorder  </vt:lpstr>
      <vt:lpstr>PowerPoint Presentation</vt:lpstr>
      <vt:lpstr>Hospitalizations Related to OUD… </vt:lpstr>
      <vt:lpstr>Hospitalization as a reachable moment</vt:lpstr>
      <vt:lpstr>Study Aim</vt:lpstr>
      <vt:lpstr>Methods</vt:lpstr>
      <vt:lpstr>Participant Characteristics (n=25)</vt:lpstr>
      <vt:lpstr>Key Themes </vt:lpstr>
      <vt:lpstr>Patient Level</vt:lpstr>
      <vt:lpstr>Provider and Staff Level</vt:lpstr>
      <vt:lpstr>System Level </vt:lpstr>
      <vt:lpstr>System Level</vt:lpstr>
      <vt:lpstr>Impacts on Patients and Staff</vt:lpstr>
      <vt:lpstr>Study Limitations</vt:lpstr>
      <vt:lpstr>Equity </vt:lpstr>
      <vt:lpstr>Conclusions</vt:lpstr>
      <vt:lpstr>Implications </vt:lpstr>
      <vt:lpstr>Acknowledgements</vt:lpstr>
      <vt:lpstr>Questions?</vt:lpstr>
      <vt:lpstr>Key Themes </vt:lpstr>
      <vt:lpstr>Poor Patient Outcomes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in Opioid Use Disorder</dc:title>
  <dc:creator>Lowenstein, Margaret</dc:creator>
  <cp:lastModifiedBy>Rental End User</cp:lastModifiedBy>
  <cp:revision>76</cp:revision>
  <cp:lastPrinted>2022-11-09T15:02:58Z</cp:lastPrinted>
  <dcterms:created xsi:type="dcterms:W3CDTF">2022-06-06T11:43:18Z</dcterms:created>
  <dcterms:modified xsi:type="dcterms:W3CDTF">2023-11-02T17:26:50Z</dcterms:modified>
</cp:coreProperties>
</file>