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9"/>
  </p:notesMasterIdLst>
  <p:sldIdLst>
    <p:sldId id="256" r:id="rId2"/>
    <p:sldId id="298" r:id="rId3"/>
    <p:sldId id="299" r:id="rId4"/>
    <p:sldId id="280" r:id="rId5"/>
    <p:sldId id="283" r:id="rId6"/>
    <p:sldId id="258" r:id="rId7"/>
    <p:sldId id="291" r:id="rId8"/>
    <p:sldId id="294" r:id="rId9"/>
    <p:sldId id="287" r:id="rId10"/>
    <p:sldId id="288" r:id="rId11"/>
    <p:sldId id="289" r:id="rId12"/>
    <p:sldId id="290" r:id="rId13"/>
    <p:sldId id="292" r:id="rId14"/>
    <p:sldId id="297" r:id="rId15"/>
    <p:sldId id="293" r:id="rId16"/>
    <p:sldId id="296" r:id="rId17"/>
    <p:sldId id="29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E88261-3844-8EA0-69A3-69DA85092C2A}" name="Beth Williams" initials="BW" userId="S::willbeth@ohsu.edu::3b9e0cf8-65dc-46dc-9df8-35fa5cfc8f60" providerId="AD"/>
  <p188:author id="{01DBF6F9-2F0B-5CD2-B361-70A589929DDD}" name="Honora Englander" initials="HE" userId="S::englandh@ohsu.edu::2828a5b6-b4dd-4972-92fd-1886f2c88ac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1F4C6-48BE-4180-B000-648517A301E5}" v="95" dt="2024-11-11T16:14:56.0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0603" autoAdjust="0"/>
  </p:normalViewPr>
  <p:slideViewPr>
    <p:cSldViewPr snapToGrid="0">
      <p:cViewPr varScale="1">
        <p:scale>
          <a:sx n="80" d="100"/>
          <a:sy n="80" d="100"/>
        </p:scale>
        <p:origin x="17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8CE1794B-F210-4D87-8531-95D35770F94B}" type="doc">
      <dgm:prSet loTypeId="urn:microsoft.com/office/officeart/2018/2/layout/IconVerticalSolidList" loCatId="icon" qsTypeId="urn:microsoft.com/office/officeart/2005/8/quickstyle/simple1" qsCatId="simple" csTypeId="urn:microsoft.com/office/officeart/2018/5/colors/Iconchunking_neutralicontext_accent5_2" csCatId="accent5" phldr="1"/>
      <dgm:spPr/>
      <dgm:t>
        <a:bodyPr/>
        <a:lstStyle/>
        <a:p>
          <a:endParaRPr lang="en-US"/>
        </a:p>
      </dgm:t>
    </dgm:pt>
    <dgm:pt modelId="{82692D44-E23E-4443-9329-42D3E821ECFE}">
      <dgm:prSet/>
      <dgm:spPr/>
      <dgm:t>
        <a:bodyPr/>
        <a:lstStyle/>
        <a:p>
          <a:r>
            <a:rPr lang="en-US" dirty="0"/>
            <a:t>Hospital systems and leaders should facilitate ACS implementation through executive leadership </a:t>
          </a:r>
          <a:r>
            <a:rPr lang="en-US" b="1" u="none" dirty="0"/>
            <a:t>support</a:t>
          </a:r>
          <a:r>
            <a:rPr lang="en-US" b="1" dirty="0"/>
            <a:t> </a:t>
          </a:r>
          <a:r>
            <a:rPr lang="en-US" b="1" i="1" dirty="0"/>
            <a:t>and </a:t>
          </a:r>
          <a:r>
            <a:rPr lang="en-US" b="1" i="0" dirty="0"/>
            <a:t>funding</a:t>
          </a:r>
          <a:endParaRPr lang="en-US" b="1" dirty="0"/>
        </a:p>
      </dgm:t>
    </dgm:pt>
    <dgm:pt modelId="{3D30C44E-9FBE-4965-A5EC-4F0F7D107017}" type="parTrans" cxnId="{33EAA8B5-6E18-4C2A-AE3B-0D55F9068DBC}">
      <dgm:prSet/>
      <dgm:spPr/>
      <dgm:t>
        <a:bodyPr/>
        <a:lstStyle/>
        <a:p>
          <a:endParaRPr lang="en-US"/>
        </a:p>
      </dgm:t>
    </dgm:pt>
    <dgm:pt modelId="{A41EF6E6-5DC1-4B98-9DBC-1A23A343FB58}" type="sibTrans" cxnId="{33EAA8B5-6E18-4C2A-AE3B-0D55F9068DBC}">
      <dgm:prSet/>
      <dgm:spPr/>
      <dgm:t>
        <a:bodyPr/>
        <a:lstStyle/>
        <a:p>
          <a:endParaRPr lang="en-US"/>
        </a:p>
      </dgm:t>
    </dgm:pt>
    <dgm:pt modelId="{59BF1E4C-6FAC-4203-95CB-620CC4E291BE}">
      <dgm:prSet/>
      <dgm:spPr/>
      <dgm:t>
        <a:bodyPr/>
        <a:lstStyle/>
        <a:p>
          <a:r>
            <a:rPr lang="en-US" dirty="0"/>
            <a:t>Funding of formal </a:t>
          </a:r>
          <a:r>
            <a:rPr lang="en-US" b="1" dirty="0"/>
            <a:t>technical assistance networks and leadership coaching </a:t>
          </a:r>
          <a:r>
            <a:rPr lang="en-US" dirty="0"/>
            <a:t>could support champions implementing ACS in diverse settings</a:t>
          </a:r>
        </a:p>
      </dgm:t>
    </dgm:pt>
    <dgm:pt modelId="{F1F22911-065D-406D-9460-6B702F476F3C}" type="parTrans" cxnId="{ECD68C5E-10E5-4561-942C-B651CE88EA84}">
      <dgm:prSet/>
      <dgm:spPr/>
      <dgm:t>
        <a:bodyPr/>
        <a:lstStyle/>
        <a:p>
          <a:endParaRPr lang="en-US"/>
        </a:p>
      </dgm:t>
    </dgm:pt>
    <dgm:pt modelId="{A982D7F2-315F-483F-94AB-7922161FC4F8}" type="sibTrans" cxnId="{ECD68C5E-10E5-4561-942C-B651CE88EA84}">
      <dgm:prSet/>
      <dgm:spPr/>
      <dgm:t>
        <a:bodyPr/>
        <a:lstStyle/>
        <a:p>
          <a:endParaRPr lang="en-US"/>
        </a:p>
      </dgm:t>
    </dgm:pt>
    <dgm:pt modelId="{0861AEB4-9105-4FCD-9801-8AAE75DE86E1}">
      <dgm:prSet/>
      <dgm:spPr/>
      <dgm:t>
        <a:bodyPr/>
        <a:lstStyle/>
        <a:p>
          <a:r>
            <a:rPr lang="en-US" dirty="0"/>
            <a:t>Policy makers could enact </a:t>
          </a:r>
          <a:r>
            <a:rPr lang="en-US" b="1" dirty="0"/>
            <a:t>financial incentives </a:t>
          </a:r>
          <a:r>
            <a:rPr lang="en-US" dirty="0"/>
            <a:t>to reinforce hospital-based addiction care as the current standard of care</a:t>
          </a:r>
        </a:p>
      </dgm:t>
    </dgm:pt>
    <dgm:pt modelId="{FFCDC361-C377-4C16-8CE0-188551C3FDA2}" type="parTrans" cxnId="{522295E6-7BC3-4D60-9C62-F5039123D844}">
      <dgm:prSet/>
      <dgm:spPr/>
      <dgm:t>
        <a:bodyPr/>
        <a:lstStyle/>
        <a:p>
          <a:endParaRPr lang="en-US"/>
        </a:p>
      </dgm:t>
    </dgm:pt>
    <dgm:pt modelId="{48D6DE38-26AF-414D-A947-0FB37EC2ECA0}" type="sibTrans" cxnId="{522295E6-7BC3-4D60-9C62-F5039123D844}">
      <dgm:prSet/>
      <dgm:spPr/>
      <dgm:t>
        <a:bodyPr/>
        <a:lstStyle/>
        <a:p>
          <a:endParaRPr lang="en-US"/>
        </a:p>
      </dgm:t>
    </dgm:pt>
    <dgm:pt modelId="{801E9C38-407A-493E-A758-EE54E614B407}" type="pres">
      <dgm:prSet presAssocID="{8CE1794B-F210-4D87-8531-95D35770F94B}" presName="root" presStyleCnt="0">
        <dgm:presLayoutVars>
          <dgm:dir/>
          <dgm:resizeHandles val="exact"/>
        </dgm:presLayoutVars>
      </dgm:prSet>
      <dgm:spPr/>
    </dgm:pt>
    <dgm:pt modelId="{BC2A175C-5F07-4036-9BC6-76ED708507A7}" type="pres">
      <dgm:prSet presAssocID="{82692D44-E23E-4443-9329-42D3E821ECFE}" presName="compNode" presStyleCnt="0"/>
      <dgm:spPr/>
    </dgm:pt>
    <dgm:pt modelId="{5EB1D52E-9391-4AE9-A9E4-041F7B73FAC6}" type="pres">
      <dgm:prSet presAssocID="{82692D44-E23E-4443-9329-42D3E821ECFE}" presName="bgRect" presStyleLbl="bgShp" presStyleIdx="0" presStyleCnt="3"/>
      <dgm:spPr/>
    </dgm:pt>
    <dgm:pt modelId="{AA17E219-FB5B-4DF1-847A-D48678E00515}" type="pres">
      <dgm:prSet presAssocID="{82692D44-E23E-4443-9329-42D3E821ECF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A8EC4DB5-BF61-4B43-BAFF-43D6B772665B}" type="pres">
      <dgm:prSet presAssocID="{82692D44-E23E-4443-9329-42D3E821ECFE}" presName="spaceRect" presStyleCnt="0"/>
      <dgm:spPr/>
    </dgm:pt>
    <dgm:pt modelId="{557D1E66-CE5A-40AF-AECF-8C8115E8A140}" type="pres">
      <dgm:prSet presAssocID="{82692D44-E23E-4443-9329-42D3E821ECFE}" presName="parTx" presStyleLbl="revTx" presStyleIdx="0" presStyleCnt="3">
        <dgm:presLayoutVars>
          <dgm:chMax val="0"/>
          <dgm:chPref val="0"/>
        </dgm:presLayoutVars>
      </dgm:prSet>
      <dgm:spPr/>
    </dgm:pt>
    <dgm:pt modelId="{99D68CF8-5651-4A60-9044-0B17F479401C}" type="pres">
      <dgm:prSet presAssocID="{A41EF6E6-5DC1-4B98-9DBC-1A23A343FB58}" presName="sibTrans" presStyleCnt="0"/>
      <dgm:spPr/>
    </dgm:pt>
    <dgm:pt modelId="{8A10E1FC-E0A9-4425-9D13-A43B780AE6D6}" type="pres">
      <dgm:prSet presAssocID="{59BF1E4C-6FAC-4203-95CB-620CC4E291BE}" presName="compNode" presStyleCnt="0"/>
      <dgm:spPr/>
    </dgm:pt>
    <dgm:pt modelId="{ED6F0AD6-8362-43E1-A0E4-F58C2023C036}" type="pres">
      <dgm:prSet presAssocID="{59BF1E4C-6FAC-4203-95CB-620CC4E291BE}" presName="bgRect" presStyleLbl="bgShp" presStyleIdx="1" presStyleCnt="3"/>
      <dgm:spPr/>
    </dgm:pt>
    <dgm:pt modelId="{BAE2434A-06C0-4139-B091-B0F0A38396E5}" type="pres">
      <dgm:prSet presAssocID="{59BF1E4C-6FAC-4203-95CB-620CC4E291B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E8E2842F-E8BD-47AD-AE2F-D679DBB367AA}" type="pres">
      <dgm:prSet presAssocID="{59BF1E4C-6FAC-4203-95CB-620CC4E291BE}" presName="spaceRect" presStyleCnt="0"/>
      <dgm:spPr/>
    </dgm:pt>
    <dgm:pt modelId="{D4ABDCBA-BF53-4A1D-9FA2-EC33696D7395}" type="pres">
      <dgm:prSet presAssocID="{59BF1E4C-6FAC-4203-95CB-620CC4E291BE}" presName="parTx" presStyleLbl="revTx" presStyleIdx="1" presStyleCnt="3">
        <dgm:presLayoutVars>
          <dgm:chMax val="0"/>
          <dgm:chPref val="0"/>
        </dgm:presLayoutVars>
      </dgm:prSet>
      <dgm:spPr/>
    </dgm:pt>
    <dgm:pt modelId="{492CFC9D-3484-4133-83F6-862D2459B126}" type="pres">
      <dgm:prSet presAssocID="{A982D7F2-315F-483F-94AB-7922161FC4F8}" presName="sibTrans" presStyleCnt="0"/>
      <dgm:spPr/>
    </dgm:pt>
    <dgm:pt modelId="{D4A6F4BB-12BC-44ED-873B-54407B8C1C68}" type="pres">
      <dgm:prSet presAssocID="{0861AEB4-9105-4FCD-9801-8AAE75DE86E1}" presName="compNode" presStyleCnt="0"/>
      <dgm:spPr/>
    </dgm:pt>
    <dgm:pt modelId="{E85CA8DE-170C-426B-8AF3-F90CE5313196}" type="pres">
      <dgm:prSet presAssocID="{0861AEB4-9105-4FCD-9801-8AAE75DE86E1}" presName="bgRect" presStyleLbl="bgShp" presStyleIdx="2" presStyleCnt="3"/>
      <dgm:spPr/>
    </dgm:pt>
    <dgm:pt modelId="{E801D634-CE15-4CBA-92AE-1B640CC753BF}" type="pres">
      <dgm:prSet presAssocID="{0861AEB4-9105-4FCD-9801-8AAE75DE86E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79C8D874-E594-4A7B-A48E-4DE2E1071AAD}" type="pres">
      <dgm:prSet presAssocID="{0861AEB4-9105-4FCD-9801-8AAE75DE86E1}" presName="spaceRect" presStyleCnt="0"/>
      <dgm:spPr/>
    </dgm:pt>
    <dgm:pt modelId="{639FAA78-3EA4-4546-B31E-91E48BF81E3F}" type="pres">
      <dgm:prSet presAssocID="{0861AEB4-9105-4FCD-9801-8AAE75DE86E1}" presName="parTx" presStyleLbl="revTx" presStyleIdx="2" presStyleCnt="3">
        <dgm:presLayoutVars>
          <dgm:chMax val="0"/>
          <dgm:chPref val="0"/>
        </dgm:presLayoutVars>
      </dgm:prSet>
      <dgm:spPr/>
    </dgm:pt>
  </dgm:ptLst>
  <dgm:cxnLst>
    <dgm:cxn modelId="{3B564710-F9C3-4F33-A69A-E1E800EEA46C}" type="presOf" srcId="{82692D44-E23E-4443-9329-42D3E821ECFE}" destId="{557D1E66-CE5A-40AF-AECF-8C8115E8A140}" srcOrd="0" destOrd="0" presId="urn:microsoft.com/office/officeart/2018/2/layout/IconVerticalSolidList"/>
    <dgm:cxn modelId="{9D138C21-14CD-4B00-9BCE-CA44EE71A1E9}" type="presOf" srcId="{59BF1E4C-6FAC-4203-95CB-620CC4E291BE}" destId="{D4ABDCBA-BF53-4A1D-9FA2-EC33696D7395}" srcOrd="0" destOrd="0" presId="urn:microsoft.com/office/officeart/2018/2/layout/IconVerticalSolidList"/>
    <dgm:cxn modelId="{ECD68C5E-10E5-4561-942C-B651CE88EA84}" srcId="{8CE1794B-F210-4D87-8531-95D35770F94B}" destId="{59BF1E4C-6FAC-4203-95CB-620CC4E291BE}" srcOrd="1" destOrd="0" parTransId="{F1F22911-065D-406D-9460-6B702F476F3C}" sibTransId="{A982D7F2-315F-483F-94AB-7922161FC4F8}"/>
    <dgm:cxn modelId="{33EAA8B5-6E18-4C2A-AE3B-0D55F9068DBC}" srcId="{8CE1794B-F210-4D87-8531-95D35770F94B}" destId="{82692D44-E23E-4443-9329-42D3E821ECFE}" srcOrd="0" destOrd="0" parTransId="{3D30C44E-9FBE-4965-A5EC-4F0F7D107017}" sibTransId="{A41EF6E6-5DC1-4B98-9DBC-1A23A343FB58}"/>
    <dgm:cxn modelId="{BAB280D7-9913-4B6C-8468-FB843E997440}" type="presOf" srcId="{8CE1794B-F210-4D87-8531-95D35770F94B}" destId="{801E9C38-407A-493E-A758-EE54E614B407}" srcOrd="0" destOrd="0" presId="urn:microsoft.com/office/officeart/2018/2/layout/IconVerticalSolidList"/>
    <dgm:cxn modelId="{065D25E6-5051-449D-BAFE-2F383E620FA5}" type="presOf" srcId="{0861AEB4-9105-4FCD-9801-8AAE75DE86E1}" destId="{639FAA78-3EA4-4546-B31E-91E48BF81E3F}" srcOrd="0" destOrd="0" presId="urn:microsoft.com/office/officeart/2018/2/layout/IconVerticalSolidList"/>
    <dgm:cxn modelId="{522295E6-7BC3-4D60-9C62-F5039123D844}" srcId="{8CE1794B-F210-4D87-8531-95D35770F94B}" destId="{0861AEB4-9105-4FCD-9801-8AAE75DE86E1}" srcOrd="2" destOrd="0" parTransId="{FFCDC361-C377-4C16-8CE0-188551C3FDA2}" sibTransId="{48D6DE38-26AF-414D-A947-0FB37EC2ECA0}"/>
    <dgm:cxn modelId="{8D175013-0965-48E7-91CC-3ABDAE80627F}" type="presParOf" srcId="{801E9C38-407A-493E-A758-EE54E614B407}" destId="{BC2A175C-5F07-4036-9BC6-76ED708507A7}" srcOrd="0" destOrd="0" presId="urn:microsoft.com/office/officeart/2018/2/layout/IconVerticalSolidList"/>
    <dgm:cxn modelId="{308DA5DC-9936-48E9-9BF5-B292E1CAA606}" type="presParOf" srcId="{BC2A175C-5F07-4036-9BC6-76ED708507A7}" destId="{5EB1D52E-9391-4AE9-A9E4-041F7B73FAC6}" srcOrd="0" destOrd="0" presId="urn:microsoft.com/office/officeart/2018/2/layout/IconVerticalSolidList"/>
    <dgm:cxn modelId="{A12C6DF7-13D1-4B20-B9E9-EBB8268C8CAB}" type="presParOf" srcId="{BC2A175C-5F07-4036-9BC6-76ED708507A7}" destId="{AA17E219-FB5B-4DF1-847A-D48678E00515}" srcOrd="1" destOrd="0" presId="urn:microsoft.com/office/officeart/2018/2/layout/IconVerticalSolidList"/>
    <dgm:cxn modelId="{3EA37576-9DA3-4EB9-A243-59F591BBA6C0}" type="presParOf" srcId="{BC2A175C-5F07-4036-9BC6-76ED708507A7}" destId="{A8EC4DB5-BF61-4B43-BAFF-43D6B772665B}" srcOrd="2" destOrd="0" presId="urn:microsoft.com/office/officeart/2018/2/layout/IconVerticalSolidList"/>
    <dgm:cxn modelId="{61AEACFA-60E4-4842-9413-49A0E11399D8}" type="presParOf" srcId="{BC2A175C-5F07-4036-9BC6-76ED708507A7}" destId="{557D1E66-CE5A-40AF-AECF-8C8115E8A140}" srcOrd="3" destOrd="0" presId="urn:microsoft.com/office/officeart/2018/2/layout/IconVerticalSolidList"/>
    <dgm:cxn modelId="{63773920-401A-46D2-B8C5-55CBBF84CCF3}" type="presParOf" srcId="{801E9C38-407A-493E-A758-EE54E614B407}" destId="{99D68CF8-5651-4A60-9044-0B17F479401C}" srcOrd="1" destOrd="0" presId="urn:microsoft.com/office/officeart/2018/2/layout/IconVerticalSolidList"/>
    <dgm:cxn modelId="{DA375C8D-A0AF-4497-9F34-533935AB5AAC}" type="presParOf" srcId="{801E9C38-407A-493E-A758-EE54E614B407}" destId="{8A10E1FC-E0A9-4425-9D13-A43B780AE6D6}" srcOrd="2" destOrd="0" presId="urn:microsoft.com/office/officeart/2018/2/layout/IconVerticalSolidList"/>
    <dgm:cxn modelId="{8778A7B5-DD64-499D-BD10-B3296BF8FE18}" type="presParOf" srcId="{8A10E1FC-E0A9-4425-9D13-A43B780AE6D6}" destId="{ED6F0AD6-8362-43E1-A0E4-F58C2023C036}" srcOrd="0" destOrd="0" presId="urn:microsoft.com/office/officeart/2018/2/layout/IconVerticalSolidList"/>
    <dgm:cxn modelId="{8A4E8FF6-5DD8-4A7C-9EB4-87F72F8E3474}" type="presParOf" srcId="{8A10E1FC-E0A9-4425-9D13-A43B780AE6D6}" destId="{BAE2434A-06C0-4139-B091-B0F0A38396E5}" srcOrd="1" destOrd="0" presId="urn:microsoft.com/office/officeart/2018/2/layout/IconVerticalSolidList"/>
    <dgm:cxn modelId="{727CCBFD-7A5C-41CC-A075-31FC686D43E4}" type="presParOf" srcId="{8A10E1FC-E0A9-4425-9D13-A43B780AE6D6}" destId="{E8E2842F-E8BD-47AD-AE2F-D679DBB367AA}" srcOrd="2" destOrd="0" presId="urn:microsoft.com/office/officeart/2018/2/layout/IconVerticalSolidList"/>
    <dgm:cxn modelId="{23CAC306-B47D-4CB9-9A74-208FD67F3401}" type="presParOf" srcId="{8A10E1FC-E0A9-4425-9D13-A43B780AE6D6}" destId="{D4ABDCBA-BF53-4A1D-9FA2-EC33696D7395}" srcOrd="3" destOrd="0" presId="urn:microsoft.com/office/officeart/2018/2/layout/IconVerticalSolidList"/>
    <dgm:cxn modelId="{3999BB9A-14A1-4F70-A819-01F085A7139F}" type="presParOf" srcId="{801E9C38-407A-493E-A758-EE54E614B407}" destId="{492CFC9D-3484-4133-83F6-862D2459B126}" srcOrd="3" destOrd="0" presId="urn:microsoft.com/office/officeart/2018/2/layout/IconVerticalSolidList"/>
    <dgm:cxn modelId="{77191695-C8CE-47E7-A4B0-7985D173D012}" type="presParOf" srcId="{801E9C38-407A-493E-A758-EE54E614B407}" destId="{D4A6F4BB-12BC-44ED-873B-54407B8C1C68}" srcOrd="4" destOrd="0" presId="urn:microsoft.com/office/officeart/2018/2/layout/IconVerticalSolidList"/>
    <dgm:cxn modelId="{33A04F2D-F7CC-405D-A726-D5AEBE58BEAA}" type="presParOf" srcId="{D4A6F4BB-12BC-44ED-873B-54407B8C1C68}" destId="{E85CA8DE-170C-426B-8AF3-F90CE5313196}" srcOrd="0" destOrd="0" presId="urn:microsoft.com/office/officeart/2018/2/layout/IconVerticalSolidList"/>
    <dgm:cxn modelId="{1AE974C0-5969-4B3B-9185-8B1C453F1A9B}" type="presParOf" srcId="{D4A6F4BB-12BC-44ED-873B-54407B8C1C68}" destId="{E801D634-CE15-4CBA-92AE-1B640CC753BF}" srcOrd="1" destOrd="0" presId="urn:microsoft.com/office/officeart/2018/2/layout/IconVerticalSolidList"/>
    <dgm:cxn modelId="{427C62D3-184C-47BC-909C-AB552263B631}" type="presParOf" srcId="{D4A6F4BB-12BC-44ED-873B-54407B8C1C68}" destId="{79C8D874-E594-4A7B-A48E-4DE2E1071AAD}" srcOrd="2" destOrd="0" presId="urn:microsoft.com/office/officeart/2018/2/layout/IconVerticalSolidList"/>
    <dgm:cxn modelId="{83F6F170-8F95-4C3D-95EB-7B04ABF2C356}" type="presParOf" srcId="{D4A6F4BB-12BC-44ED-873B-54407B8C1C68}" destId="{639FAA78-3EA4-4546-B31E-91E48BF81E3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1D52E-9391-4AE9-A9E4-041F7B73FAC6}">
      <dsp:nvSpPr>
        <dsp:cNvPr id="0" name=""/>
        <dsp:cNvSpPr/>
      </dsp:nvSpPr>
      <dsp:spPr>
        <a:xfrm>
          <a:off x="0" y="410"/>
          <a:ext cx="10553700" cy="96111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17E219-FB5B-4DF1-847A-D48678E00515}">
      <dsp:nvSpPr>
        <dsp:cNvPr id="0" name=""/>
        <dsp:cNvSpPr/>
      </dsp:nvSpPr>
      <dsp:spPr>
        <a:xfrm>
          <a:off x="290738" y="216662"/>
          <a:ext cx="528615" cy="5286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57D1E66-CE5A-40AF-AECF-8C8115E8A140}">
      <dsp:nvSpPr>
        <dsp:cNvPr id="0" name=""/>
        <dsp:cNvSpPr/>
      </dsp:nvSpPr>
      <dsp:spPr>
        <a:xfrm>
          <a:off x="1110093" y="410"/>
          <a:ext cx="9443606" cy="961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19" tIns="101719" rIns="101719" bIns="101719" numCol="1" spcCol="1270" anchor="ctr" anchorCtr="0">
          <a:noAutofit/>
        </a:bodyPr>
        <a:lstStyle/>
        <a:p>
          <a:pPr marL="0" lvl="0" indent="0" algn="l" defTabSz="889000">
            <a:lnSpc>
              <a:spcPct val="90000"/>
            </a:lnSpc>
            <a:spcBef>
              <a:spcPct val="0"/>
            </a:spcBef>
            <a:spcAft>
              <a:spcPct val="35000"/>
            </a:spcAft>
            <a:buNone/>
          </a:pPr>
          <a:r>
            <a:rPr lang="en-US" sz="2000" kern="1200" dirty="0"/>
            <a:t>Hospital systems and leaders should facilitate ACS implementation through executive leadership </a:t>
          </a:r>
          <a:r>
            <a:rPr lang="en-US" sz="2000" b="1" u="none" kern="1200" dirty="0"/>
            <a:t>support</a:t>
          </a:r>
          <a:r>
            <a:rPr lang="en-US" sz="2000" b="1" kern="1200" dirty="0"/>
            <a:t> </a:t>
          </a:r>
          <a:r>
            <a:rPr lang="en-US" sz="2000" b="1" i="1" kern="1200" dirty="0"/>
            <a:t>and </a:t>
          </a:r>
          <a:r>
            <a:rPr lang="en-US" sz="2000" b="1" i="0" kern="1200" dirty="0"/>
            <a:t>funding</a:t>
          </a:r>
          <a:endParaRPr lang="en-US" sz="2000" b="1" kern="1200" dirty="0"/>
        </a:p>
      </dsp:txBody>
      <dsp:txXfrm>
        <a:off x="1110093" y="410"/>
        <a:ext cx="9443606" cy="961119"/>
      </dsp:txXfrm>
    </dsp:sp>
    <dsp:sp modelId="{ED6F0AD6-8362-43E1-A0E4-F58C2023C036}">
      <dsp:nvSpPr>
        <dsp:cNvPr id="0" name=""/>
        <dsp:cNvSpPr/>
      </dsp:nvSpPr>
      <dsp:spPr>
        <a:xfrm>
          <a:off x="0" y="1201810"/>
          <a:ext cx="10553700" cy="96111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E2434A-06C0-4139-B091-B0F0A38396E5}">
      <dsp:nvSpPr>
        <dsp:cNvPr id="0" name=""/>
        <dsp:cNvSpPr/>
      </dsp:nvSpPr>
      <dsp:spPr>
        <a:xfrm>
          <a:off x="290738" y="1418062"/>
          <a:ext cx="528615" cy="5286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4ABDCBA-BF53-4A1D-9FA2-EC33696D7395}">
      <dsp:nvSpPr>
        <dsp:cNvPr id="0" name=""/>
        <dsp:cNvSpPr/>
      </dsp:nvSpPr>
      <dsp:spPr>
        <a:xfrm>
          <a:off x="1110093" y="1201810"/>
          <a:ext cx="9443606" cy="961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19" tIns="101719" rIns="101719" bIns="101719" numCol="1" spcCol="1270" anchor="ctr" anchorCtr="0">
          <a:noAutofit/>
        </a:bodyPr>
        <a:lstStyle/>
        <a:p>
          <a:pPr marL="0" lvl="0" indent="0" algn="l" defTabSz="889000">
            <a:lnSpc>
              <a:spcPct val="90000"/>
            </a:lnSpc>
            <a:spcBef>
              <a:spcPct val="0"/>
            </a:spcBef>
            <a:spcAft>
              <a:spcPct val="35000"/>
            </a:spcAft>
            <a:buNone/>
          </a:pPr>
          <a:r>
            <a:rPr lang="en-US" sz="2000" kern="1200" dirty="0"/>
            <a:t>Funding of formal </a:t>
          </a:r>
          <a:r>
            <a:rPr lang="en-US" sz="2000" b="1" kern="1200" dirty="0"/>
            <a:t>technical assistance networks and leadership coaching </a:t>
          </a:r>
          <a:r>
            <a:rPr lang="en-US" sz="2000" kern="1200" dirty="0"/>
            <a:t>could support champions implementing ACS in diverse settings</a:t>
          </a:r>
        </a:p>
      </dsp:txBody>
      <dsp:txXfrm>
        <a:off x="1110093" y="1201810"/>
        <a:ext cx="9443606" cy="961119"/>
      </dsp:txXfrm>
    </dsp:sp>
    <dsp:sp modelId="{E85CA8DE-170C-426B-8AF3-F90CE5313196}">
      <dsp:nvSpPr>
        <dsp:cNvPr id="0" name=""/>
        <dsp:cNvSpPr/>
      </dsp:nvSpPr>
      <dsp:spPr>
        <a:xfrm>
          <a:off x="0" y="2403210"/>
          <a:ext cx="10553700" cy="96111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01D634-CE15-4CBA-92AE-1B640CC753BF}">
      <dsp:nvSpPr>
        <dsp:cNvPr id="0" name=""/>
        <dsp:cNvSpPr/>
      </dsp:nvSpPr>
      <dsp:spPr>
        <a:xfrm>
          <a:off x="290738" y="2619462"/>
          <a:ext cx="528615" cy="5286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39FAA78-3EA4-4546-B31E-91E48BF81E3F}">
      <dsp:nvSpPr>
        <dsp:cNvPr id="0" name=""/>
        <dsp:cNvSpPr/>
      </dsp:nvSpPr>
      <dsp:spPr>
        <a:xfrm>
          <a:off x="1110093" y="2403210"/>
          <a:ext cx="9443606" cy="961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719" tIns="101719" rIns="101719" bIns="101719" numCol="1" spcCol="1270" anchor="ctr" anchorCtr="0">
          <a:noAutofit/>
        </a:bodyPr>
        <a:lstStyle/>
        <a:p>
          <a:pPr marL="0" lvl="0" indent="0" algn="l" defTabSz="889000">
            <a:lnSpc>
              <a:spcPct val="90000"/>
            </a:lnSpc>
            <a:spcBef>
              <a:spcPct val="0"/>
            </a:spcBef>
            <a:spcAft>
              <a:spcPct val="35000"/>
            </a:spcAft>
            <a:buNone/>
          </a:pPr>
          <a:r>
            <a:rPr lang="en-US" sz="2000" kern="1200" dirty="0"/>
            <a:t>Policy makers could enact </a:t>
          </a:r>
          <a:r>
            <a:rPr lang="en-US" sz="2000" b="1" kern="1200" dirty="0"/>
            <a:t>financial incentives </a:t>
          </a:r>
          <a:r>
            <a:rPr lang="en-US" sz="2000" kern="1200" dirty="0"/>
            <a:t>to reinforce hospital-based addiction care as the current standard of care</a:t>
          </a:r>
        </a:p>
      </dsp:txBody>
      <dsp:txXfrm>
        <a:off x="1110093" y="2403210"/>
        <a:ext cx="9443606" cy="96111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315F1-7901-4161-847C-81EFFD513348}"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300DD3-B113-4FFD-A7DE-07B250AB78E0}" type="slidenum">
              <a:rPr lang="en-US" smtClean="0"/>
              <a:t>‹#›</a:t>
            </a:fld>
            <a:endParaRPr lang="en-US"/>
          </a:p>
        </p:txBody>
      </p:sp>
    </p:spTree>
    <p:extLst>
      <p:ext uri="{BB962C8B-B14F-4D97-AF65-F5344CB8AC3E}">
        <p14:creationId xmlns:p14="http://schemas.microsoft.com/office/powerpoint/2010/main" val="3148613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C300DD3-B113-4FFD-A7DE-07B250AB78E0}" type="slidenum">
              <a:rPr lang="en-US" smtClean="0"/>
              <a:t>2</a:t>
            </a:fld>
            <a:endParaRPr lang="en-US"/>
          </a:p>
        </p:txBody>
      </p:sp>
    </p:spTree>
    <p:extLst>
      <p:ext uri="{BB962C8B-B14F-4D97-AF65-F5344CB8AC3E}">
        <p14:creationId xmlns:p14="http://schemas.microsoft.com/office/powerpoint/2010/main" val="1158571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Specifically mention diversity of sample, potential mismatch between existence of high quality addiction care and areas of greatest need (e.g. community hospitals and rural populations)</a:t>
            </a:r>
          </a:p>
        </p:txBody>
      </p:sp>
      <p:sp>
        <p:nvSpPr>
          <p:cNvPr id="4" name="Slide Number Placeholder 3"/>
          <p:cNvSpPr>
            <a:spLocks noGrp="1"/>
          </p:cNvSpPr>
          <p:nvPr>
            <p:ph type="sldNum" sz="quarter" idx="5"/>
          </p:nvPr>
        </p:nvSpPr>
        <p:spPr/>
        <p:txBody>
          <a:bodyPr/>
          <a:lstStyle/>
          <a:p>
            <a:fld id="{4C300DD3-B113-4FFD-A7DE-07B250AB78E0}" type="slidenum">
              <a:rPr lang="en-US" smtClean="0"/>
              <a:t>14</a:t>
            </a:fld>
            <a:endParaRPr lang="en-US"/>
          </a:p>
        </p:txBody>
      </p:sp>
    </p:spTree>
    <p:extLst>
      <p:ext uri="{BB962C8B-B14F-4D97-AF65-F5344CB8AC3E}">
        <p14:creationId xmlns:p14="http://schemas.microsoft.com/office/powerpoint/2010/main" val="1445059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C300DD3-B113-4FFD-A7DE-07B250AB78E0}" type="slidenum">
              <a:rPr lang="en-US" smtClean="0"/>
              <a:t>15</a:t>
            </a:fld>
            <a:endParaRPr lang="en-US"/>
          </a:p>
        </p:txBody>
      </p:sp>
    </p:spTree>
    <p:extLst>
      <p:ext uri="{BB962C8B-B14F-4D97-AF65-F5344CB8AC3E}">
        <p14:creationId xmlns:p14="http://schemas.microsoft.com/office/powerpoint/2010/main" val="2515448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McNeely J, Wang SS, Rostam Abadi Y, Barron C, Billings J, </a:t>
            </a:r>
            <a:r>
              <a:rPr lang="en-US" dirty="0" err="1"/>
              <a:t>Tarpey</a:t>
            </a:r>
            <a:r>
              <a:rPr lang="en-US" dirty="0"/>
              <a:t> T, et al. Addiction Consultation Services for Opioid Use Disorder Treatment Initiation and Engagement: A Randomized Clinical Trial. JAMA Internal Medicine. 2024;184(9):1106-15. doi:10.1001/jamainternmed.2024.3422</a:t>
            </a:r>
          </a:p>
          <a:p>
            <a:r>
              <a:rPr lang="en-US" dirty="0"/>
              <a:t>12.	Englander H, Jones A, Krawczyk N, Patten A, Roberts T, Korthuis PT, et al. A Taxonomy of Hospital-Based Addiction Care Models: a Scoping Review and Key Informant Interviews. J Gen Intern Med. 2022. doi:10.1007/s11606-022-07618-x</a:t>
            </a:r>
          </a:p>
          <a:p>
            <a:pPr marL="228600" indent="-228600">
              <a:buAutoNum type="arabicPeriod" startAt="13"/>
            </a:pPr>
            <a:r>
              <a:rPr lang="en-US" dirty="0"/>
              <a:t>Danovitch I, </a:t>
            </a:r>
            <a:r>
              <a:rPr lang="en-US" dirty="0" err="1"/>
              <a:t>Korouri</a:t>
            </a:r>
            <a:r>
              <a:rPr lang="en-US" dirty="0"/>
              <a:t> S, Kaur H, </a:t>
            </a:r>
            <a:r>
              <a:rPr lang="en-US" dirty="0" err="1"/>
              <a:t>Messineo</a:t>
            </a:r>
            <a:r>
              <a:rPr lang="en-US" dirty="0"/>
              <a:t> G, Nuckols T, Ishak WW, et al. The addiction consultation service for hospitalized patients with substance use disorder: An integrative review of the evidence. J </a:t>
            </a:r>
            <a:r>
              <a:rPr lang="en-US" dirty="0" err="1"/>
              <a:t>Subst</a:t>
            </a:r>
            <a:r>
              <a:rPr lang="en-US" dirty="0"/>
              <a:t> Use Addict Treat. 2024;163:209377. doi:10.1016/j.josat.2024.209377</a:t>
            </a:r>
          </a:p>
          <a:p>
            <a:pPr marL="0" indent="0">
              <a:buNone/>
            </a:pPr>
            <a:r>
              <a:rPr lang="en-US" dirty="0"/>
              <a:t>14.	Wilson JD, Altieri Dunn SC, Roy P, Joseph E, </a:t>
            </a:r>
            <a:r>
              <a:rPr lang="en-US" dirty="0" err="1"/>
              <a:t>Klipp</a:t>
            </a:r>
            <a:r>
              <a:rPr lang="en-US" dirty="0"/>
              <a:t> S, </a:t>
            </a:r>
            <a:r>
              <a:rPr lang="en-US" dirty="0" err="1"/>
              <a:t>Liebschutz</a:t>
            </a:r>
            <a:r>
              <a:rPr lang="en-US" dirty="0"/>
              <a:t> J. Inpatient Addiction Medicine Consultation Service Impact on Post-discharge Patient Mortality: a Propensity-Matched Analysis. J Gen Intern Med. 2022;37(10):2521-5. doi:10.1007/s11606-021-07362-8</a:t>
            </a:r>
          </a:p>
          <a:p>
            <a:pPr marL="0" indent="0">
              <a:buNone/>
            </a:pPr>
            <a:r>
              <a:rPr lang="en-US" dirty="0"/>
              <a:t>15. Englander H, King C, </a:t>
            </a:r>
            <a:r>
              <a:rPr lang="en-US" dirty="0" err="1"/>
              <a:t>Nicolaidis</a:t>
            </a:r>
            <a:r>
              <a:rPr lang="en-US" dirty="0"/>
              <a:t> C, Collins D, Patten A, Gregg J, et al. Predictors of Opioid and Alcohol Pharmacotherapy Initiation at Hospital Discharge Among Patients Seen by an Inpatient Addiction Consult Service. J Addict Med. 2020;14(5):415-22. doi:10.1097/adm.0000000000000611</a:t>
            </a:r>
          </a:p>
          <a:p>
            <a:pPr marL="0" indent="0">
              <a:buNone/>
            </a:pPr>
            <a:r>
              <a:rPr lang="en-US" dirty="0"/>
              <a:t>16. Wakeman SE, </a:t>
            </a:r>
            <a:r>
              <a:rPr lang="en-US" dirty="0" err="1"/>
              <a:t>Metlay</a:t>
            </a:r>
            <a:r>
              <a:rPr lang="en-US" dirty="0"/>
              <a:t> JP, Chang Y, Herman GE, </a:t>
            </a:r>
            <a:r>
              <a:rPr lang="en-US" dirty="0" err="1"/>
              <a:t>Rigotti</a:t>
            </a:r>
            <a:r>
              <a:rPr lang="en-US" dirty="0"/>
              <a:t> NA. Inpatient Addiction Consultation for Hospitalized Patients Increases Post-Discharge Abstinence and Reduces Addiction Severity. J Gen Intern Med. 2017;32(8):909-16. </a:t>
            </a:r>
            <a:r>
              <a:rPr lang="en-US" dirty="0" err="1"/>
              <a:t>doi:https</a:t>
            </a:r>
            <a:r>
              <a:rPr lang="en-US" dirty="0"/>
              <a:t>://dx.doi.org/10.1007/s11606-017-4077-z</a:t>
            </a:r>
          </a:p>
          <a:p>
            <a:pPr marL="0" indent="0">
              <a:buNone/>
            </a:pPr>
            <a:r>
              <a:rPr lang="en-US" dirty="0"/>
              <a:t>17.	Trowbridge P, Weinstein ZM, Kerensky T, Roy P, Regan D, </a:t>
            </a:r>
            <a:r>
              <a:rPr lang="en-US" dirty="0" err="1"/>
              <a:t>Samet</a:t>
            </a:r>
            <a:r>
              <a:rPr lang="en-US" dirty="0"/>
              <a:t> JH, et al. Addiction consultation services - Linking hospitalized patients to outpatient addiction treatment. J </a:t>
            </a:r>
            <a:r>
              <a:rPr lang="en-US" dirty="0" err="1"/>
              <a:t>Subst</a:t>
            </a:r>
            <a:r>
              <a:rPr lang="en-US" dirty="0"/>
              <a:t> Abuse Treat. 2017;79:1-5. doi:10.1016/j.jsat.2017.05.007</a:t>
            </a:r>
          </a:p>
          <a:p>
            <a:pPr marL="228600" indent="-228600">
              <a:buAutoNum type="arabicPeriod" startAt="18"/>
            </a:pPr>
            <a:r>
              <a:rPr lang="en-US" dirty="0"/>
              <a:t>Marks LR, </a:t>
            </a:r>
            <a:r>
              <a:rPr lang="en-US" dirty="0" err="1"/>
              <a:t>Munigala</a:t>
            </a:r>
            <a:r>
              <a:rPr lang="en-US" dirty="0"/>
              <a:t> S, Warren DK, Liang SY, Schwarz ES, Durkin MJ. Addiction Medicine Consultations Reduce Readmission Rates for Patients With Serious Infections From Opioid Use Disorder. Clin Infect Dis. 2019;68(11):1935-7. </a:t>
            </a:r>
            <a:r>
              <a:rPr lang="en-US" dirty="0" err="1"/>
              <a:t>doi:https</a:t>
            </a:r>
            <a:r>
              <a:rPr lang="en-US" dirty="0"/>
              <a:t>://dx.doi.org/10.1093/</a:t>
            </a:r>
            <a:r>
              <a:rPr lang="en-US" dirty="0" err="1"/>
              <a:t>cid</a:t>
            </a:r>
            <a:r>
              <a:rPr lang="en-US" dirty="0"/>
              <a:t>/ciy924</a:t>
            </a:r>
          </a:p>
          <a:p>
            <a:pPr marL="228600" indent="-228600">
              <a:buAutoNum type="arabicPeriod" startAt="18"/>
            </a:pPr>
            <a:r>
              <a:rPr lang="en-US" dirty="0"/>
              <a:t>King C, Collins D, Patten A, </a:t>
            </a:r>
            <a:r>
              <a:rPr lang="en-US" dirty="0" err="1"/>
              <a:t>Nicolaidis</a:t>
            </a:r>
            <a:r>
              <a:rPr lang="en-US" dirty="0"/>
              <a:t> C, Englander H. Trust in Hospital Physicians Among Patients With Substance Use Disorder Referred to an Addiction Consult Service: A Mixed-methods Study. J Addict Med. 2021;09:09. </a:t>
            </a:r>
            <a:r>
              <a:rPr lang="en-US" dirty="0" err="1"/>
              <a:t>doi:https</a:t>
            </a:r>
            <a:r>
              <a:rPr lang="en-US" dirty="0"/>
              <a:t>://dx.doi.org/10.1097/ADM.0000000000000819</a:t>
            </a:r>
          </a:p>
          <a:p>
            <a:pPr marL="0" indent="0">
              <a:buNone/>
            </a:pPr>
            <a:r>
              <a:rPr lang="en-US" dirty="0"/>
              <a:t>20.	Englander H, Collins D, Perry SP, Rabinowitz M, </a:t>
            </a:r>
            <a:r>
              <a:rPr lang="en-US" dirty="0" err="1"/>
              <a:t>Phoutrides</a:t>
            </a:r>
            <a:r>
              <a:rPr lang="en-US" dirty="0"/>
              <a:t> E, </a:t>
            </a:r>
            <a:r>
              <a:rPr lang="en-US" dirty="0" err="1"/>
              <a:t>Nicolaidis</a:t>
            </a:r>
            <a:r>
              <a:rPr lang="en-US" dirty="0"/>
              <a:t> C. "We've Learned It's a Medical Illness, Not a Moral Choice": Qualitative Study of the Effects of a Multicomponent Addiction Intervention on Hospital Providers' Attitudes and Experiences. J Hosp Med. 2018. doi:10.12788/jhm.2993</a:t>
            </a:r>
          </a:p>
          <a:p>
            <a:pPr marL="0" indent="0">
              <a:buNone/>
            </a:pPr>
            <a:r>
              <a:rPr lang="en-US" dirty="0"/>
              <a:t>21.	Hoover K, Lockhart S, Callister C, </a:t>
            </a:r>
            <a:r>
              <a:rPr lang="en-US" dirty="0" err="1"/>
              <a:t>Holtrop</a:t>
            </a:r>
            <a:r>
              <a:rPr lang="en-US" dirty="0"/>
              <a:t> JS, Calcaterra SL. Experiences of stigma in hospitals with addiction consultation services: A qualitative analysis of patients' and hospital-based providers' perspectives. J </a:t>
            </a:r>
            <a:r>
              <a:rPr lang="en-US" dirty="0" err="1"/>
              <a:t>Subst</a:t>
            </a:r>
            <a:r>
              <a:rPr lang="en-US" dirty="0"/>
              <a:t> Abuse Treat. 2022;138:108708.</a:t>
            </a:r>
          </a:p>
          <a:p>
            <a:pPr marL="228600" indent="-228600">
              <a:buAutoNum type="arabicPeriod" startAt="13"/>
            </a:pPr>
            <a:endParaRPr lang="en-US" dirty="0"/>
          </a:p>
          <a:p>
            <a:endParaRPr lang="en-US" dirty="0"/>
          </a:p>
        </p:txBody>
      </p:sp>
      <p:sp>
        <p:nvSpPr>
          <p:cNvPr id="4" name="Slide Number Placeholder 3"/>
          <p:cNvSpPr>
            <a:spLocks noGrp="1"/>
          </p:cNvSpPr>
          <p:nvPr>
            <p:ph type="sldNum" sz="quarter" idx="5"/>
          </p:nvPr>
        </p:nvSpPr>
        <p:spPr/>
        <p:txBody>
          <a:bodyPr/>
          <a:lstStyle/>
          <a:p>
            <a:fld id="{4C300DD3-B113-4FFD-A7DE-07B250AB78E0}" type="slidenum">
              <a:rPr lang="en-US" smtClean="0"/>
              <a:t>3</a:t>
            </a:fld>
            <a:endParaRPr lang="en-US"/>
          </a:p>
        </p:txBody>
      </p:sp>
    </p:spTree>
    <p:extLst>
      <p:ext uri="{BB962C8B-B14F-4D97-AF65-F5344CB8AC3E}">
        <p14:creationId xmlns:p14="http://schemas.microsoft.com/office/powerpoint/2010/main" val="476025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ea typeface="Calibri"/>
              <a:cs typeface="Calibri"/>
            </a:endParaRPr>
          </a:p>
        </p:txBody>
      </p:sp>
      <p:sp>
        <p:nvSpPr>
          <p:cNvPr id="4" name="Slide Number Placeholder 3"/>
          <p:cNvSpPr>
            <a:spLocks noGrp="1"/>
          </p:cNvSpPr>
          <p:nvPr>
            <p:ph type="sldNum" sz="quarter" idx="5"/>
          </p:nvPr>
        </p:nvSpPr>
        <p:spPr/>
        <p:txBody>
          <a:bodyPr/>
          <a:lstStyle/>
          <a:p>
            <a:fld id="{106B2D2E-6641-4E88-B36C-CEEB7B2B8F56}" type="slidenum">
              <a:rPr lang="en-US" smtClean="0"/>
              <a:t>4</a:t>
            </a:fld>
            <a:endParaRPr lang="en-US"/>
          </a:p>
        </p:txBody>
      </p:sp>
    </p:spTree>
    <p:extLst>
      <p:ext uri="{BB962C8B-B14F-4D97-AF65-F5344CB8AC3E}">
        <p14:creationId xmlns:p14="http://schemas.microsoft.com/office/powerpoint/2010/main" val="2694366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Champions reported challenges obtaining support from hospital leadership due to the impression held by executives that ACSs would not be revenue generators. The path to obtaining support was often long and involved using multiple strategies including</a:t>
            </a:r>
          </a:p>
          <a:p>
            <a:pPr lvl="1"/>
            <a:endParaRPr lang="en-US" dirty="0"/>
          </a:p>
          <a:p>
            <a:pPr lvl="1"/>
            <a:r>
              <a:rPr lang="en-US" dirty="0"/>
              <a:t>Completing a needs assessment to demonstrate unmet needs</a:t>
            </a:r>
          </a:p>
          <a:p>
            <a:pPr lvl="1"/>
            <a:r>
              <a:rPr lang="en-US" dirty="0"/>
              <a:t>Presenting a business case for implementation</a:t>
            </a:r>
          </a:p>
          <a:p>
            <a:pPr lvl="1"/>
            <a:r>
              <a:rPr lang="en-US" dirty="0"/>
              <a:t>Aligning the goals of the service with hospital strategic goals that are more focused on care quality than revenue generation, in essence saying “put your money where your mouth is.”</a:t>
            </a:r>
          </a:p>
          <a:p>
            <a:pPr lvl="1"/>
            <a:r>
              <a:rPr lang="en-US" dirty="0"/>
              <a:t>Obtaining support from influential people to assist with advocacy</a:t>
            </a:r>
          </a:p>
          <a:p>
            <a:pPr lvl="1"/>
            <a:r>
              <a:rPr lang="en-US" dirty="0"/>
              <a:t>Repeatedly asking for support if an initial proposal is not funded. “Ask and then ask again”</a:t>
            </a:r>
          </a:p>
          <a:p>
            <a:endParaRPr lang="en-US" dirty="0"/>
          </a:p>
        </p:txBody>
      </p:sp>
      <p:sp>
        <p:nvSpPr>
          <p:cNvPr id="4" name="Slide Number Placeholder 3"/>
          <p:cNvSpPr>
            <a:spLocks noGrp="1"/>
          </p:cNvSpPr>
          <p:nvPr>
            <p:ph type="sldNum" sz="quarter" idx="5"/>
          </p:nvPr>
        </p:nvSpPr>
        <p:spPr/>
        <p:txBody>
          <a:bodyPr/>
          <a:lstStyle/>
          <a:p>
            <a:fld id="{4C300DD3-B113-4FFD-A7DE-07B250AB78E0}" type="slidenum">
              <a:rPr lang="en-US" smtClean="0"/>
              <a:t>8</a:t>
            </a:fld>
            <a:endParaRPr lang="en-US"/>
          </a:p>
        </p:txBody>
      </p:sp>
    </p:spTree>
    <p:extLst>
      <p:ext uri="{BB962C8B-B14F-4D97-AF65-F5344CB8AC3E}">
        <p14:creationId xmlns:p14="http://schemas.microsoft.com/office/powerpoint/2010/main" val="2210393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Effective leadership meant knowing how to navigate a complex hospital system.</a:t>
            </a:r>
          </a:p>
          <a:p>
            <a:r>
              <a:rPr lang="en-US" dirty="0"/>
              <a:t>Analogy of putting on/taking off white coat </a:t>
            </a:r>
          </a:p>
          <a:p>
            <a:endParaRPr lang="en-US" dirty="0"/>
          </a:p>
        </p:txBody>
      </p:sp>
      <p:sp>
        <p:nvSpPr>
          <p:cNvPr id="4" name="Slide Number Placeholder 3"/>
          <p:cNvSpPr>
            <a:spLocks noGrp="1"/>
          </p:cNvSpPr>
          <p:nvPr>
            <p:ph type="sldNum" sz="quarter" idx="5"/>
          </p:nvPr>
        </p:nvSpPr>
        <p:spPr/>
        <p:txBody>
          <a:bodyPr/>
          <a:lstStyle/>
          <a:p>
            <a:fld id="{4C300DD3-B113-4FFD-A7DE-07B250AB78E0}" type="slidenum">
              <a:rPr lang="en-US" smtClean="0"/>
              <a:t>9</a:t>
            </a:fld>
            <a:endParaRPr lang="en-US"/>
          </a:p>
        </p:txBody>
      </p:sp>
    </p:spTree>
    <p:extLst>
      <p:ext uri="{BB962C8B-B14F-4D97-AF65-F5344CB8AC3E}">
        <p14:creationId xmlns:p14="http://schemas.microsoft.com/office/powerpoint/2010/main" val="3843164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chemeClr val="tx1"/>
              </a:solidFill>
            </a:endParaRPr>
          </a:p>
          <a:p>
            <a:r>
              <a:rPr lang="en-US" sz="1200" dirty="0">
                <a:solidFill>
                  <a:schemeClr val="tx1"/>
                </a:solidFill>
              </a:rPr>
              <a:t>This support included both formal tools, for instance those posted online or in published literature, as well as informal networks developed through conferences like this one or during addiction medicine fellowships.</a:t>
            </a:r>
            <a:endParaRPr lang="en-US" dirty="0"/>
          </a:p>
        </p:txBody>
      </p:sp>
      <p:sp>
        <p:nvSpPr>
          <p:cNvPr id="4" name="Slide Number Placeholder 3"/>
          <p:cNvSpPr>
            <a:spLocks noGrp="1"/>
          </p:cNvSpPr>
          <p:nvPr>
            <p:ph type="sldNum" sz="quarter" idx="5"/>
          </p:nvPr>
        </p:nvSpPr>
        <p:spPr/>
        <p:txBody>
          <a:bodyPr/>
          <a:lstStyle/>
          <a:p>
            <a:fld id="{4C300DD3-B113-4FFD-A7DE-07B250AB78E0}" type="slidenum">
              <a:rPr lang="en-US" smtClean="0"/>
              <a:t>10</a:t>
            </a:fld>
            <a:endParaRPr lang="en-US"/>
          </a:p>
        </p:txBody>
      </p:sp>
    </p:spTree>
    <p:extLst>
      <p:ext uri="{BB962C8B-B14F-4D97-AF65-F5344CB8AC3E}">
        <p14:creationId xmlns:p14="http://schemas.microsoft.com/office/powerpoint/2010/main" val="2686906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has been studied how ACSs are instrumental in changing hospital culture, particularly to reduce stigma towards patients with SUD. Participants in our study corroborated this finding and reported that this change is occurring through staff education and modeling high quality of care when caring for patients. </a:t>
            </a:r>
          </a:p>
          <a:p>
            <a:endParaRPr lang="en-US" dirty="0"/>
          </a:p>
          <a:p>
            <a:r>
              <a:rPr lang="en-US" dirty="0"/>
              <a:t>One participant mentioned “baby steps”</a:t>
            </a:r>
          </a:p>
        </p:txBody>
      </p:sp>
      <p:sp>
        <p:nvSpPr>
          <p:cNvPr id="4" name="Slide Number Placeholder 3"/>
          <p:cNvSpPr>
            <a:spLocks noGrp="1"/>
          </p:cNvSpPr>
          <p:nvPr>
            <p:ph type="sldNum" sz="quarter" idx="5"/>
          </p:nvPr>
        </p:nvSpPr>
        <p:spPr/>
        <p:txBody>
          <a:bodyPr/>
          <a:lstStyle/>
          <a:p>
            <a:fld id="{4C300DD3-B113-4FFD-A7DE-07B250AB78E0}" type="slidenum">
              <a:rPr lang="en-US" smtClean="0"/>
              <a:t>11</a:t>
            </a:fld>
            <a:endParaRPr lang="en-US"/>
          </a:p>
        </p:txBody>
      </p:sp>
    </p:spTree>
    <p:extLst>
      <p:ext uri="{BB962C8B-B14F-4D97-AF65-F5344CB8AC3E}">
        <p14:creationId xmlns:p14="http://schemas.microsoft.com/office/powerpoint/2010/main" val="1396496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Outcomes can mean many different things and our participants reported working to harness some of the less tangible benefits that resulted from their ACS being implemented at their institution in order to demonstrate the service’s worth and obtain long-term support and funding. For instance, the finding that…</a:t>
            </a:r>
          </a:p>
        </p:txBody>
      </p:sp>
      <p:sp>
        <p:nvSpPr>
          <p:cNvPr id="4" name="Slide Number Placeholder 3"/>
          <p:cNvSpPr>
            <a:spLocks noGrp="1"/>
          </p:cNvSpPr>
          <p:nvPr>
            <p:ph type="sldNum" sz="quarter" idx="5"/>
          </p:nvPr>
        </p:nvSpPr>
        <p:spPr/>
        <p:txBody>
          <a:bodyPr/>
          <a:lstStyle/>
          <a:p>
            <a:fld id="{4C300DD3-B113-4FFD-A7DE-07B250AB78E0}" type="slidenum">
              <a:rPr lang="en-US" smtClean="0"/>
              <a:t>12</a:t>
            </a:fld>
            <a:endParaRPr lang="en-US"/>
          </a:p>
        </p:txBody>
      </p:sp>
    </p:spTree>
    <p:extLst>
      <p:ext uri="{BB962C8B-B14F-4D97-AF65-F5344CB8AC3E}">
        <p14:creationId xmlns:p14="http://schemas.microsoft.com/office/powerpoint/2010/main" val="3032307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External support is crucial and may be scarce/hard to access for some implementers</a:t>
            </a:r>
          </a:p>
        </p:txBody>
      </p:sp>
      <p:sp>
        <p:nvSpPr>
          <p:cNvPr id="4" name="Slide Number Placeholder 3"/>
          <p:cNvSpPr>
            <a:spLocks noGrp="1"/>
          </p:cNvSpPr>
          <p:nvPr>
            <p:ph type="sldNum" sz="quarter" idx="5"/>
          </p:nvPr>
        </p:nvSpPr>
        <p:spPr/>
        <p:txBody>
          <a:bodyPr/>
          <a:lstStyle/>
          <a:p>
            <a:fld id="{4C300DD3-B113-4FFD-A7DE-07B250AB78E0}" type="slidenum">
              <a:rPr lang="en-US" smtClean="0"/>
              <a:t>13</a:t>
            </a:fld>
            <a:endParaRPr lang="en-US"/>
          </a:p>
        </p:txBody>
      </p:sp>
    </p:spTree>
    <p:extLst>
      <p:ext uri="{BB962C8B-B14F-4D97-AF65-F5344CB8AC3E}">
        <p14:creationId xmlns:p14="http://schemas.microsoft.com/office/powerpoint/2010/main" val="29110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D71211-BC17-4D24-B7B1-41900F57372A}"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2646614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71211-BC17-4D24-B7B1-41900F57372A}"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2857106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D0D71211-BC17-4D24-B7B1-41900F57372A}"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4240877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D0D71211-BC17-4D24-B7B1-41900F57372A}"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1235921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D71211-BC17-4D24-B7B1-41900F57372A}"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1973718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D71211-BC17-4D24-B7B1-41900F57372A}"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3106187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D71211-BC17-4D24-B7B1-41900F57372A}"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248589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D71211-BC17-4D24-B7B1-41900F57372A}"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1553236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71211-BC17-4D24-B7B1-41900F57372A}"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4264789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D71211-BC17-4D24-B7B1-41900F57372A}"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3388782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D71211-BC17-4D24-B7B1-41900F57372A}"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1565364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D71211-BC17-4D24-B7B1-41900F57372A}"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206594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71211-BC17-4D24-B7B1-41900F57372A}"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1150425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D0D71211-BC17-4D24-B7B1-41900F57372A}" type="datetimeFigureOut">
              <a:rPr lang="en-US" smtClean="0"/>
              <a:t>11/11/2024</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72F5478F-9C47-410E-A43D-E6EC8D9E17AB}" type="slidenum">
              <a:rPr lang="en-US" smtClean="0"/>
              <a:t>‹#›</a:t>
            </a:fld>
            <a:endParaRPr lang="en-US"/>
          </a:p>
        </p:txBody>
      </p:sp>
    </p:spTree>
    <p:extLst>
      <p:ext uri="{BB962C8B-B14F-4D97-AF65-F5344CB8AC3E}">
        <p14:creationId xmlns:p14="http://schemas.microsoft.com/office/powerpoint/2010/main" val="2177129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D0D71211-BC17-4D24-B7B1-41900F57372A}" type="datetimeFigureOut">
              <a:rPr lang="en-US" smtClean="0"/>
              <a:t>11/11/2024</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72F5478F-9C47-410E-A43D-E6EC8D9E17AB}" type="slidenum">
              <a:rPr lang="en-US" smtClean="0"/>
              <a:t>‹#›</a:t>
            </a:fld>
            <a:endParaRPr lang="en-US"/>
          </a:p>
        </p:txBody>
      </p:sp>
    </p:spTree>
    <p:extLst>
      <p:ext uri="{BB962C8B-B14F-4D97-AF65-F5344CB8AC3E}">
        <p14:creationId xmlns:p14="http://schemas.microsoft.com/office/powerpoint/2010/main" val="484460367"/>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7BFA3-5315-45FF-CEC3-43F8462214B9}"/>
              </a:ext>
            </a:extLst>
          </p:cNvPr>
          <p:cNvSpPr>
            <a:spLocks noGrp="1"/>
          </p:cNvSpPr>
          <p:nvPr>
            <p:ph type="ctrTitle"/>
          </p:nvPr>
        </p:nvSpPr>
        <p:spPr>
          <a:xfrm>
            <a:off x="1097280" y="-47159"/>
            <a:ext cx="10058400" cy="3892168"/>
          </a:xfrm>
        </p:spPr>
        <p:txBody>
          <a:bodyPr>
            <a:normAutofit/>
          </a:bodyPr>
          <a:lstStyle/>
          <a:p>
            <a:r>
              <a:rPr lang="en-US" sz="32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“Just Be Relentless,” Lessons learned from In-Hospital Addiction Consult Service Implementation</a:t>
            </a:r>
            <a:br>
              <a:rPr lang="en-US" sz="32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en-US" sz="24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AMERSA, 2024</a:t>
            </a:r>
            <a:br>
              <a:rPr lang="en-US" sz="3200" kern="1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US" sz="3200" dirty="0">
              <a:solidFill>
                <a:srgbClr val="FFFFFF"/>
              </a:solidFill>
            </a:endParaRPr>
          </a:p>
        </p:txBody>
      </p:sp>
      <p:sp>
        <p:nvSpPr>
          <p:cNvPr id="3" name="Subtitle 2">
            <a:extLst>
              <a:ext uri="{FF2B5EF4-FFF2-40B4-BE49-F238E27FC236}">
                <a16:creationId xmlns:a16="http://schemas.microsoft.com/office/drawing/2014/main" id="{FAF71F29-7863-AF3E-7DDA-4AD436003AAD}"/>
              </a:ext>
            </a:extLst>
          </p:cNvPr>
          <p:cNvSpPr>
            <a:spLocks noGrp="1"/>
          </p:cNvSpPr>
          <p:nvPr>
            <p:ph type="subTitle" idx="1"/>
          </p:nvPr>
        </p:nvSpPr>
        <p:spPr>
          <a:xfrm>
            <a:off x="1100051" y="5225240"/>
            <a:ext cx="10058400" cy="1143000"/>
          </a:xfrm>
        </p:spPr>
        <p:txBody>
          <a:bodyPr>
            <a:noAutofit/>
          </a:bodyPr>
          <a:lstStyle/>
          <a:p>
            <a:r>
              <a:rPr lang="en-US" sz="16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Beth Williams, MSN, MPH, CARN-NP</a:t>
            </a:r>
          </a:p>
          <a:p>
            <a:r>
              <a:rPr lang="en-US" sz="1600" kern="100" dirty="0">
                <a:solidFill>
                  <a:srgbClr val="FFFFFF"/>
                </a:solidFill>
                <a:latin typeface="Calibri" panose="020F0502020204030204" pitchFamily="34" charset="0"/>
                <a:ea typeface="Calibri" panose="020F0502020204030204" pitchFamily="34" charset="0"/>
                <a:cs typeface="Calibri" panose="020F0502020204030204" pitchFamily="34" charset="0"/>
              </a:rPr>
              <a:t>A</a:t>
            </a:r>
            <a:r>
              <a:rPr lang="en-US" sz="16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ssistant Professor, Department of General </a:t>
            </a:r>
            <a:r>
              <a:rPr lang="en-US" sz="1600" kern="100" dirty="0">
                <a:solidFill>
                  <a:srgbClr val="FFFFFF"/>
                </a:solidFill>
                <a:latin typeface="Calibri" panose="020F0502020204030204" pitchFamily="34" charset="0"/>
                <a:ea typeface="Calibri" panose="020F0502020204030204" pitchFamily="34" charset="0"/>
                <a:cs typeface="Calibri" panose="020F0502020204030204" pitchFamily="34" charset="0"/>
              </a:rPr>
              <a:t>I</a:t>
            </a:r>
            <a:r>
              <a:rPr lang="en-US" sz="16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nternal </a:t>
            </a:r>
            <a:r>
              <a:rPr lang="en-US" sz="1600" kern="100" dirty="0">
                <a:solidFill>
                  <a:srgbClr val="FFFFFF"/>
                </a:solidFill>
                <a:latin typeface="Calibri" panose="020F0502020204030204" pitchFamily="34" charset="0"/>
                <a:ea typeface="Calibri" panose="020F0502020204030204" pitchFamily="34" charset="0"/>
                <a:cs typeface="Calibri" panose="020F0502020204030204" pitchFamily="34" charset="0"/>
              </a:rPr>
              <a:t>M</a:t>
            </a:r>
            <a:r>
              <a:rPr lang="en-US" sz="16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edicine, OHSU</a:t>
            </a:r>
          </a:p>
          <a:p>
            <a:r>
              <a:rPr lang="en-US" sz="1600" kern="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Co-Authors: Alisa Patten, MA, Linda Peng, MD, Honora Englander, MD</a:t>
            </a:r>
          </a:p>
          <a:p>
            <a:endParaRPr lang="en-US" sz="1600" dirty="0">
              <a:solidFill>
                <a:srgbClr val="FFFFFF"/>
              </a:solidFill>
            </a:endParaRPr>
          </a:p>
          <a:p>
            <a:endParaRPr lang="en-US" sz="1600" dirty="0">
              <a:solidFill>
                <a:srgbClr val="FFFFFF"/>
              </a:solidFill>
            </a:endParaRPr>
          </a:p>
        </p:txBody>
      </p:sp>
      <p:pic>
        <p:nvPicPr>
          <p:cNvPr id="4" name="Picture 3">
            <a:extLst>
              <a:ext uri="{FF2B5EF4-FFF2-40B4-BE49-F238E27FC236}">
                <a16:creationId xmlns:a16="http://schemas.microsoft.com/office/drawing/2014/main" id="{EC338422-3C5B-E110-D25B-46AA99B6D638}"/>
              </a:ext>
            </a:extLst>
          </p:cNvPr>
          <p:cNvPicPr>
            <a:picLocks noChangeAspect="1"/>
          </p:cNvPicPr>
          <p:nvPr/>
        </p:nvPicPr>
        <p:blipFill>
          <a:blip r:embed="rId2"/>
          <a:stretch>
            <a:fillRect/>
          </a:stretch>
        </p:blipFill>
        <p:spPr>
          <a:xfrm>
            <a:off x="11164104" y="5225240"/>
            <a:ext cx="741077" cy="1260464"/>
          </a:xfrm>
          <a:prstGeom prst="rect">
            <a:avLst/>
          </a:prstGeom>
        </p:spPr>
      </p:pic>
    </p:spTree>
    <p:extLst>
      <p:ext uri="{BB962C8B-B14F-4D97-AF65-F5344CB8AC3E}">
        <p14:creationId xmlns:p14="http://schemas.microsoft.com/office/powerpoint/2010/main" val="266650601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748A-B750-03B1-5CD5-F3568CC6591E}"/>
              </a:ext>
            </a:extLst>
          </p:cNvPr>
          <p:cNvSpPr>
            <a:spLocks noGrp="1"/>
          </p:cNvSpPr>
          <p:nvPr>
            <p:ph type="title"/>
          </p:nvPr>
        </p:nvSpPr>
        <p:spPr/>
        <p:txBody>
          <a:bodyPr>
            <a:normAutofit fontScale="90000"/>
          </a:bodyPr>
          <a:lstStyle/>
          <a:p>
            <a:r>
              <a:rPr lang="en-US" sz="3200" dirty="0"/>
              <a:t>Theme 3: </a:t>
            </a:r>
            <a:r>
              <a:rPr lang="en-US" sz="3200" dirty="0">
                <a:solidFill>
                  <a:schemeClr val="tx1"/>
                </a:solidFill>
              </a:rPr>
              <a:t>Champions accessed </a:t>
            </a:r>
            <a:r>
              <a:rPr lang="en-US" sz="3200" b="1" dirty="0">
                <a:solidFill>
                  <a:schemeClr val="tx1"/>
                </a:solidFill>
              </a:rPr>
              <a:t>external support</a:t>
            </a:r>
            <a:r>
              <a:rPr lang="en-US" sz="3200" dirty="0">
                <a:solidFill>
                  <a:schemeClr val="tx1"/>
                </a:solidFill>
              </a:rPr>
              <a:t> to successfully implement</a:t>
            </a:r>
            <a:endParaRPr lang="en-US" sz="3200" dirty="0"/>
          </a:p>
        </p:txBody>
      </p:sp>
      <p:sp>
        <p:nvSpPr>
          <p:cNvPr id="3" name="Content Placeholder 2">
            <a:extLst>
              <a:ext uri="{FF2B5EF4-FFF2-40B4-BE49-F238E27FC236}">
                <a16:creationId xmlns:a16="http://schemas.microsoft.com/office/drawing/2014/main" id="{A92B0D25-AAC9-9D72-93F7-783B3E2428EA}"/>
              </a:ext>
            </a:extLst>
          </p:cNvPr>
          <p:cNvSpPr>
            <a:spLocks noGrp="1"/>
          </p:cNvSpPr>
          <p:nvPr>
            <p:ph sz="half" idx="1"/>
          </p:nvPr>
        </p:nvSpPr>
        <p:spPr/>
        <p:txBody>
          <a:bodyPr/>
          <a:lstStyle/>
          <a:p>
            <a:r>
              <a:rPr lang="en-US" dirty="0">
                <a:solidFill>
                  <a:schemeClr val="tx1"/>
                </a:solidFill>
              </a:rPr>
              <a:t> External support included </a:t>
            </a:r>
            <a:r>
              <a:rPr lang="en-US" dirty="0"/>
              <a:t>f</a:t>
            </a:r>
            <a:r>
              <a:rPr lang="en-US" dirty="0">
                <a:solidFill>
                  <a:schemeClr val="tx1"/>
                </a:solidFill>
              </a:rPr>
              <a:t>ormal tools/literature and informal support networks</a:t>
            </a:r>
          </a:p>
          <a:p>
            <a:pPr marL="0" indent="0">
              <a:buNone/>
            </a:pPr>
            <a:endParaRPr lang="en-US" dirty="0"/>
          </a:p>
          <a:p>
            <a:pPr marL="0" indent="0">
              <a:buNone/>
            </a:pPr>
            <a:r>
              <a:rPr lang="en-US" sz="1800" i="1" dirty="0">
                <a:latin typeface="Calibri" panose="020F0502020204030204" pitchFamily="34" charset="0"/>
                <a:ea typeface="Calibri" panose="020F0502020204030204" pitchFamily="34" charset="0"/>
              </a:rPr>
              <a:t>“</a:t>
            </a:r>
            <a:r>
              <a:rPr lang="en-US" sz="1800" i="1" dirty="0">
                <a:effectLst/>
                <a:latin typeface="Calibri" panose="020F0502020204030204" pitchFamily="34" charset="0"/>
                <a:ea typeface="Calibri" panose="020F0502020204030204" pitchFamily="34" charset="0"/>
              </a:rPr>
              <a:t>Have some mentors or peers to talk with and say, ‘Keep going. This is normal. Here are some things that help.’ I think having the group of people that are doing this across the country, everyone being so supportive and positive, that has been a huge support.”</a:t>
            </a:r>
            <a:endParaRPr lang="en-US" dirty="0"/>
          </a:p>
          <a:p>
            <a:endParaRPr lang="en-US" dirty="0"/>
          </a:p>
        </p:txBody>
      </p:sp>
      <p:pic>
        <p:nvPicPr>
          <p:cNvPr id="5" name="Picture 4">
            <a:extLst>
              <a:ext uri="{FF2B5EF4-FFF2-40B4-BE49-F238E27FC236}">
                <a16:creationId xmlns:a16="http://schemas.microsoft.com/office/drawing/2014/main" id="{4F2821B9-E42D-DC24-F5D0-5FB6FFAC6013}"/>
              </a:ext>
            </a:extLst>
          </p:cNvPr>
          <p:cNvPicPr>
            <a:picLocks noChangeAspect="1"/>
          </p:cNvPicPr>
          <p:nvPr/>
        </p:nvPicPr>
        <p:blipFill>
          <a:blip r:embed="rId3"/>
          <a:stretch>
            <a:fillRect/>
          </a:stretch>
        </p:blipFill>
        <p:spPr>
          <a:xfrm>
            <a:off x="6809998" y="3212432"/>
            <a:ext cx="4572000" cy="2286000"/>
          </a:xfrm>
          <a:prstGeom prst="rect">
            <a:avLst/>
          </a:prstGeom>
        </p:spPr>
      </p:pic>
    </p:spTree>
    <p:extLst>
      <p:ext uri="{BB962C8B-B14F-4D97-AF65-F5344CB8AC3E}">
        <p14:creationId xmlns:p14="http://schemas.microsoft.com/office/powerpoint/2010/main" val="1326573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17C6-5D6D-FBB7-C4EB-A30364A048B0}"/>
              </a:ext>
            </a:extLst>
          </p:cNvPr>
          <p:cNvSpPr>
            <a:spLocks noGrp="1"/>
          </p:cNvSpPr>
          <p:nvPr>
            <p:ph type="title"/>
          </p:nvPr>
        </p:nvSpPr>
        <p:spPr/>
        <p:txBody>
          <a:bodyPr>
            <a:normAutofit fontScale="90000"/>
          </a:bodyPr>
          <a:lstStyle/>
          <a:p>
            <a:pPr marL="0" indent="0">
              <a:buNone/>
            </a:pPr>
            <a:r>
              <a:rPr lang="en-US" sz="3200" dirty="0"/>
              <a:t>Theme 4: </a:t>
            </a:r>
            <a:r>
              <a:rPr lang="en-US" sz="3200" dirty="0">
                <a:solidFill>
                  <a:schemeClr val="tx1"/>
                </a:solidFill>
              </a:rPr>
              <a:t>ACS drives cultural change, which increases demand for services</a:t>
            </a:r>
          </a:p>
        </p:txBody>
      </p:sp>
      <p:sp>
        <p:nvSpPr>
          <p:cNvPr id="3" name="Content Placeholder 2">
            <a:extLst>
              <a:ext uri="{FF2B5EF4-FFF2-40B4-BE49-F238E27FC236}">
                <a16:creationId xmlns:a16="http://schemas.microsoft.com/office/drawing/2014/main" id="{A9574A5A-00F7-D903-FE8B-FA59EDE93831}"/>
              </a:ext>
            </a:extLst>
          </p:cNvPr>
          <p:cNvSpPr>
            <a:spLocks noGrp="1"/>
          </p:cNvSpPr>
          <p:nvPr>
            <p:ph sz="half" idx="1"/>
          </p:nvPr>
        </p:nvSpPr>
        <p:spPr>
          <a:xfrm>
            <a:off x="602143" y="3123578"/>
            <a:ext cx="5185873" cy="3638763"/>
          </a:xfrm>
        </p:spPr>
        <p:txBody>
          <a:bodyPr>
            <a:normAutofit/>
          </a:bodyPr>
          <a:lstStyle/>
          <a:p>
            <a:r>
              <a:rPr lang="en-US" b="1" dirty="0"/>
              <a:t>Change occurs through staff education and modeling quality care</a:t>
            </a:r>
          </a:p>
          <a:p>
            <a:endParaRPr lang="en-US" b="1" dirty="0"/>
          </a:p>
          <a:p>
            <a:r>
              <a:rPr lang="en-US" b="1" dirty="0"/>
              <a:t>Change is slow and incremental</a:t>
            </a:r>
          </a:p>
          <a:p>
            <a:pPr marL="0" indent="0">
              <a:buNone/>
            </a:pPr>
            <a:endParaRPr lang="en-US" sz="1800" i="1" dirty="0">
              <a:effectLst/>
              <a:latin typeface="Calibri" panose="020F0502020204030204" pitchFamily="34" charset="0"/>
              <a:ea typeface="Calibri" panose="020F0502020204030204" pitchFamily="34" charset="0"/>
            </a:endParaRPr>
          </a:p>
          <a:p>
            <a:pPr marL="0" indent="0">
              <a:buNone/>
            </a:pPr>
            <a:r>
              <a:rPr lang="en-US" sz="1800" i="1" dirty="0">
                <a:effectLst/>
                <a:latin typeface="Calibri" panose="020F0502020204030204" pitchFamily="34" charset="0"/>
                <a:ea typeface="Calibri" panose="020F0502020204030204" pitchFamily="34" charset="0"/>
              </a:rPr>
              <a:t>“I’m reminding myself we can’t change the culture overnight. It’s important to have a good working relationship with the staff at the hospital, and maybe nudging them towards the culture that you want to move towards without making it extreme.”</a:t>
            </a:r>
            <a:endParaRPr lang="en-US" dirty="0"/>
          </a:p>
          <a:p>
            <a:endParaRPr lang="en-US" b="1" dirty="0"/>
          </a:p>
          <a:p>
            <a:endParaRPr lang="en-US" b="1" dirty="0"/>
          </a:p>
          <a:p>
            <a:pPr marL="457200" lvl="1" indent="0">
              <a:buNone/>
            </a:pPr>
            <a:endParaRPr lang="en-US" sz="1800" i="1" dirty="0">
              <a:effectLst/>
              <a:latin typeface="Calibri" panose="020F0502020204030204" pitchFamily="34" charset="0"/>
              <a:ea typeface="Calibri" panose="020F0502020204030204" pitchFamily="34" charset="0"/>
            </a:endParaRPr>
          </a:p>
          <a:p>
            <a:endParaRPr lang="en-US" dirty="0"/>
          </a:p>
        </p:txBody>
      </p:sp>
      <p:pic>
        <p:nvPicPr>
          <p:cNvPr id="5" name="Picture 4">
            <a:extLst>
              <a:ext uri="{FF2B5EF4-FFF2-40B4-BE49-F238E27FC236}">
                <a16:creationId xmlns:a16="http://schemas.microsoft.com/office/drawing/2014/main" id="{24FBF049-73A2-EABE-E8D7-F3410D643E7B}"/>
              </a:ext>
            </a:extLst>
          </p:cNvPr>
          <p:cNvPicPr>
            <a:picLocks noChangeAspect="1"/>
          </p:cNvPicPr>
          <p:nvPr/>
        </p:nvPicPr>
        <p:blipFill>
          <a:blip r:embed="rId3"/>
          <a:stretch>
            <a:fillRect/>
          </a:stretch>
        </p:blipFill>
        <p:spPr>
          <a:xfrm>
            <a:off x="7559241" y="2959253"/>
            <a:ext cx="3273298" cy="2178231"/>
          </a:xfrm>
          <a:prstGeom prst="rect">
            <a:avLst/>
          </a:prstGeom>
        </p:spPr>
      </p:pic>
    </p:spTree>
    <p:extLst>
      <p:ext uri="{BB962C8B-B14F-4D97-AF65-F5344CB8AC3E}">
        <p14:creationId xmlns:p14="http://schemas.microsoft.com/office/powerpoint/2010/main" val="1385132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3B3BD-64C1-FFE5-DFB6-555AE7215CEB}"/>
              </a:ext>
            </a:extLst>
          </p:cNvPr>
          <p:cNvSpPr>
            <a:spLocks noGrp="1"/>
          </p:cNvSpPr>
          <p:nvPr>
            <p:ph type="title"/>
          </p:nvPr>
        </p:nvSpPr>
        <p:spPr/>
        <p:txBody>
          <a:bodyPr>
            <a:normAutofit fontScale="90000"/>
          </a:bodyPr>
          <a:lstStyle/>
          <a:p>
            <a:r>
              <a:rPr lang="en-US" sz="3600" dirty="0"/>
              <a:t>Theme 5: positive outcomes support sustainability</a:t>
            </a:r>
          </a:p>
        </p:txBody>
      </p:sp>
      <p:sp>
        <p:nvSpPr>
          <p:cNvPr id="3" name="Content Placeholder 2">
            <a:extLst>
              <a:ext uri="{FF2B5EF4-FFF2-40B4-BE49-F238E27FC236}">
                <a16:creationId xmlns:a16="http://schemas.microsoft.com/office/drawing/2014/main" id="{104C4853-F07D-8509-1C59-65D1B5B1630C}"/>
              </a:ext>
            </a:extLst>
          </p:cNvPr>
          <p:cNvSpPr>
            <a:spLocks noGrp="1"/>
          </p:cNvSpPr>
          <p:nvPr>
            <p:ph idx="1"/>
          </p:nvPr>
        </p:nvSpPr>
        <p:spPr>
          <a:xfrm>
            <a:off x="626207" y="2639931"/>
            <a:ext cx="8521303" cy="3636511"/>
          </a:xfrm>
        </p:spPr>
        <p:txBody>
          <a:bodyPr/>
          <a:lstStyle/>
          <a:p>
            <a:r>
              <a:rPr lang="en-US" b="1" dirty="0"/>
              <a:t>Once ACS is integrated into hospital care, staff felt it was indispensable</a:t>
            </a:r>
          </a:p>
          <a:p>
            <a:pPr marL="0" indent="0">
              <a:buNone/>
            </a:pPr>
            <a:endParaRPr lang="en-US" dirty="0"/>
          </a:p>
          <a:p>
            <a:pPr marL="0" indent="0">
              <a:buNone/>
            </a:pPr>
            <a:r>
              <a:rPr lang="en-US" sz="1800" i="1" dirty="0">
                <a:effectLst/>
                <a:latin typeface="Calibri" panose="020F0502020204030204" pitchFamily="34" charset="0"/>
                <a:ea typeface="Calibri" panose="020F0502020204030204" pitchFamily="34" charset="0"/>
              </a:rPr>
              <a:t>“One of the things we identified quickly was how much the staff needed support because we went from, ‘I hate my patients’ to ‘well now I have tools because you guys are here.”</a:t>
            </a:r>
          </a:p>
          <a:p>
            <a:pPr marL="0" indent="0">
              <a:buNone/>
            </a:pPr>
            <a:endParaRPr lang="en-US" sz="1800" i="1" dirty="0">
              <a:effectLst/>
              <a:latin typeface="Calibri" panose="020F0502020204030204" pitchFamily="34" charset="0"/>
              <a:ea typeface="Calibri" panose="020F0502020204030204" pitchFamily="34" charset="0"/>
            </a:endParaRPr>
          </a:p>
          <a:p>
            <a:pPr marL="0" indent="0">
              <a:buNone/>
            </a:pPr>
            <a:r>
              <a:rPr lang="en-US" sz="1800" i="1" dirty="0">
                <a:effectLst/>
                <a:latin typeface="Calibri" panose="020F0502020204030204" pitchFamily="34" charset="0"/>
                <a:ea typeface="Calibri" panose="020F0502020204030204" pitchFamily="34" charset="0"/>
              </a:rPr>
              <a:t>“There has been so much business - because we’re here now, patients tell other patients about it. [Patients spread the word]: ‘I went here and I was treated really well, and they helped me’….a lot of it is other physicians finding value because they don’t have to deal with it. They could be like, ‘just call [the consult service]. Just call”</a:t>
            </a:r>
            <a:endParaRPr lang="en-US" sz="1800" i="1" dirty="0">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26385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6BAAA-953F-EB15-41FB-89A2E984C9A4}"/>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1987063C-6A5C-2CF9-6145-9EDDDBAE8943}"/>
              </a:ext>
            </a:extLst>
          </p:cNvPr>
          <p:cNvSpPr>
            <a:spLocks noGrp="1"/>
          </p:cNvSpPr>
          <p:nvPr>
            <p:ph idx="1"/>
          </p:nvPr>
        </p:nvSpPr>
        <p:spPr/>
        <p:txBody>
          <a:bodyPr/>
          <a:lstStyle/>
          <a:p>
            <a:r>
              <a:rPr lang="en-US" dirty="0"/>
              <a:t>Barriers to ACS implementation are common and significant</a:t>
            </a:r>
          </a:p>
          <a:p>
            <a:r>
              <a:rPr lang="en-US" dirty="0"/>
              <a:t>Our study is the first to demonstrate how champions are implementing ACS despite these barriers including:</a:t>
            </a:r>
          </a:p>
          <a:p>
            <a:pPr lvl="1"/>
            <a:r>
              <a:rPr lang="en-US" dirty="0"/>
              <a:t>Accessing both formal and informal </a:t>
            </a:r>
            <a:r>
              <a:rPr lang="en-US" b="1" dirty="0"/>
              <a:t>external support</a:t>
            </a:r>
          </a:p>
          <a:p>
            <a:pPr lvl="1"/>
            <a:r>
              <a:rPr lang="en-US" dirty="0"/>
              <a:t>Fostering unique </a:t>
            </a:r>
            <a:r>
              <a:rPr lang="en-US" b="1" dirty="0"/>
              <a:t>leadership skills </a:t>
            </a:r>
            <a:r>
              <a:rPr lang="en-US" dirty="0"/>
              <a:t>necessary for success</a:t>
            </a:r>
          </a:p>
          <a:p>
            <a:pPr lvl="1"/>
            <a:r>
              <a:rPr lang="en-US" dirty="0"/>
              <a:t>Harnessing </a:t>
            </a:r>
            <a:r>
              <a:rPr lang="en-US" b="1" dirty="0"/>
              <a:t>less tangible outcomes </a:t>
            </a:r>
            <a:r>
              <a:rPr lang="en-US" dirty="0"/>
              <a:t>(e.g. staff satisfaction) to demonstrate the need for ACS to executive leadership</a:t>
            </a:r>
          </a:p>
        </p:txBody>
      </p:sp>
    </p:spTree>
    <p:extLst>
      <p:ext uri="{BB962C8B-B14F-4D97-AF65-F5344CB8AC3E}">
        <p14:creationId xmlns:p14="http://schemas.microsoft.com/office/powerpoint/2010/main" val="1740744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86B2-156F-5608-87DA-58B2427CF1A0}"/>
              </a:ext>
            </a:extLst>
          </p:cNvPr>
          <p:cNvSpPr>
            <a:spLocks noGrp="1"/>
          </p:cNvSpPr>
          <p:nvPr>
            <p:ph type="title"/>
          </p:nvPr>
        </p:nvSpPr>
        <p:spPr/>
        <p:txBody>
          <a:bodyPr/>
          <a:lstStyle/>
          <a:p>
            <a:r>
              <a:rPr lang="en-US" dirty="0"/>
              <a:t>Limitations and future research</a:t>
            </a:r>
          </a:p>
        </p:txBody>
      </p:sp>
      <p:sp>
        <p:nvSpPr>
          <p:cNvPr id="3" name="Content Placeholder 2">
            <a:extLst>
              <a:ext uri="{FF2B5EF4-FFF2-40B4-BE49-F238E27FC236}">
                <a16:creationId xmlns:a16="http://schemas.microsoft.com/office/drawing/2014/main" id="{699DADC1-1661-2C53-0E44-F70D7D1B1AE8}"/>
              </a:ext>
            </a:extLst>
          </p:cNvPr>
          <p:cNvSpPr>
            <a:spLocks noGrp="1"/>
          </p:cNvSpPr>
          <p:nvPr>
            <p:ph idx="1"/>
          </p:nvPr>
        </p:nvSpPr>
        <p:spPr/>
        <p:txBody>
          <a:bodyPr/>
          <a:lstStyle/>
          <a:p>
            <a:r>
              <a:rPr lang="en-US" dirty="0"/>
              <a:t>Small sample and inclusion of majority academic/urban hospitals may limit generalizability</a:t>
            </a:r>
          </a:p>
          <a:p>
            <a:pPr marL="0" indent="0">
              <a:buNone/>
            </a:pPr>
            <a:r>
              <a:rPr lang="en-US" dirty="0"/>
              <a:t> </a:t>
            </a:r>
          </a:p>
          <a:p>
            <a:r>
              <a:rPr lang="en-US" dirty="0"/>
              <a:t>Future research could further explore implementation in rural/community hospitals and further explore executive leadership perspectives</a:t>
            </a:r>
          </a:p>
        </p:txBody>
      </p:sp>
    </p:spTree>
    <p:extLst>
      <p:ext uri="{BB962C8B-B14F-4D97-AF65-F5344CB8AC3E}">
        <p14:creationId xmlns:p14="http://schemas.microsoft.com/office/powerpoint/2010/main" val="654276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6824CE-083D-4ED5-94A5-655345BBE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0785D83B-2124-40CD-9E29-811BC2B7C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tx1"/>
          </a:solid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40F184A5-AA52-8DE8-FEB7-2922FB58FB9D}"/>
              </a:ext>
            </a:extLst>
          </p:cNvPr>
          <p:cNvSpPr>
            <a:spLocks noGrp="1"/>
          </p:cNvSpPr>
          <p:nvPr>
            <p:ph type="title"/>
          </p:nvPr>
        </p:nvSpPr>
        <p:spPr>
          <a:xfrm>
            <a:off x="810000" y="447188"/>
            <a:ext cx="10571998" cy="970450"/>
          </a:xfrm>
        </p:spPr>
        <p:txBody>
          <a:bodyPr>
            <a:normAutofit/>
          </a:bodyPr>
          <a:lstStyle/>
          <a:p>
            <a:r>
              <a:rPr lang="en-US" dirty="0"/>
              <a:t>Implications </a:t>
            </a:r>
          </a:p>
        </p:txBody>
      </p:sp>
      <p:graphicFrame>
        <p:nvGraphicFramePr>
          <p:cNvPr id="5" name="Content Placeholder 2">
            <a:extLst>
              <a:ext uri="{FF2B5EF4-FFF2-40B4-BE49-F238E27FC236}">
                <a16:creationId xmlns:a16="http://schemas.microsoft.com/office/drawing/2014/main" id="{D2C5FDD9-5C54-A031-B2AB-7A0273667D2F}"/>
              </a:ext>
            </a:extLst>
          </p:cNvPr>
          <p:cNvGraphicFramePr>
            <a:graphicFrameLocks noGrp="1"/>
          </p:cNvGraphicFramePr>
          <p:nvPr>
            <p:ph idx="1"/>
            <p:extLst>
              <p:ext uri="{D42A27DB-BD31-4B8C-83A1-F6EECF244321}">
                <p14:modId xmlns:p14="http://schemas.microsoft.com/office/powerpoint/2010/main" val="1226390783"/>
              </p:ext>
            </p:extLst>
          </p:nvPr>
        </p:nvGraphicFramePr>
        <p:xfrm>
          <a:off x="819150" y="2494722"/>
          <a:ext cx="10553700" cy="33647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5697272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9607A7-C194-45C1-9EA4-D513E02DC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CBFF659F-D040-4A67-B951-3D6D61BB1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000000"/>
          </a:solid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6A7334A-382C-8FF9-A7F8-771D07E26074}"/>
              </a:ext>
            </a:extLst>
          </p:cNvPr>
          <p:cNvSpPr>
            <a:spLocks noGrp="1"/>
          </p:cNvSpPr>
          <p:nvPr>
            <p:ph type="title"/>
          </p:nvPr>
        </p:nvSpPr>
        <p:spPr>
          <a:xfrm>
            <a:off x="810000" y="447188"/>
            <a:ext cx="10571998" cy="970450"/>
          </a:xfrm>
          <a:effectLst/>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F3764F77-F541-81FE-95A8-34AA982695E8}"/>
              </a:ext>
            </a:extLst>
          </p:cNvPr>
          <p:cNvSpPr>
            <a:spLocks noGrp="1"/>
          </p:cNvSpPr>
          <p:nvPr>
            <p:ph idx="1"/>
          </p:nvPr>
        </p:nvSpPr>
        <p:spPr>
          <a:xfrm>
            <a:off x="526998" y="1929565"/>
            <a:ext cx="11143634" cy="4960770"/>
          </a:xfrm>
          <a:effectLst/>
        </p:spPr>
        <p:txBody>
          <a:bodyPr>
            <a:normAutofit/>
          </a:bodyPr>
          <a:lstStyle/>
          <a:p>
            <a:pPr marL="0" indent="0">
              <a:lnSpc>
                <a:spcPct val="90000"/>
              </a:lnSpc>
              <a:buNone/>
            </a:pPr>
            <a:r>
              <a:rPr lang="en-US" sz="1000" dirty="0"/>
              <a:t>McNeely J, Wang SS, Rostam Abadi Y, Barron C, Billings J, </a:t>
            </a:r>
            <a:r>
              <a:rPr lang="en-US" sz="1000" dirty="0" err="1"/>
              <a:t>Tarpey</a:t>
            </a:r>
            <a:r>
              <a:rPr lang="en-US" sz="1000" dirty="0"/>
              <a:t> T, et al. Addiction Consultation Services for Opioid Use Disorder Treatment Initiation and Engagement: A Randomized Clinical Trial. JAMA Internal Medicine. 2024;184(9):1106-15. doi:10.1001/jamainternmed.2024.3422</a:t>
            </a:r>
          </a:p>
          <a:p>
            <a:pPr marL="0" indent="0">
              <a:lnSpc>
                <a:spcPct val="90000"/>
              </a:lnSpc>
              <a:buNone/>
            </a:pPr>
            <a:r>
              <a:rPr lang="en-US" sz="1000" dirty="0"/>
              <a:t>Englander H, Jones A, Krawczyk N, Patten A, Roberts T, Korthuis PT, et al. A Taxonomy of Hospital-Based Addiction Care Models: a Scoping Review and Key Informant Interviews. J Gen Intern Med. 2022. doi:10.1007/s11606-022-07618-x</a:t>
            </a:r>
          </a:p>
          <a:p>
            <a:pPr marL="0" indent="0">
              <a:lnSpc>
                <a:spcPct val="90000"/>
              </a:lnSpc>
              <a:buNone/>
            </a:pPr>
            <a:r>
              <a:rPr lang="en-US" sz="1000" dirty="0"/>
              <a:t>Danovitch I, </a:t>
            </a:r>
            <a:r>
              <a:rPr lang="en-US" sz="1000" dirty="0" err="1"/>
              <a:t>Korouri</a:t>
            </a:r>
            <a:r>
              <a:rPr lang="en-US" sz="1000" dirty="0"/>
              <a:t> S, Kaur H, </a:t>
            </a:r>
            <a:r>
              <a:rPr lang="en-US" sz="1000" dirty="0" err="1"/>
              <a:t>Messineo</a:t>
            </a:r>
            <a:r>
              <a:rPr lang="en-US" sz="1000" dirty="0"/>
              <a:t> G, Nuckols T, Ishak WW, et al. The addiction consultation service for hospitalized patients with substance use disorder: An integrative review of the evidence. J </a:t>
            </a:r>
            <a:r>
              <a:rPr lang="en-US" sz="1000" dirty="0" err="1"/>
              <a:t>Subst</a:t>
            </a:r>
            <a:r>
              <a:rPr lang="en-US" sz="1000" dirty="0"/>
              <a:t> Use Addict Treat. 2024;163:209377. doi:10.1016/j.josat.2024.209377</a:t>
            </a:r>
          </a:p>
          <a:p>
            <a:pPr marL="0" indent="0">
              <a:lnSpc>
                <a:spcPct val="90000"/>
              </a:lnSpc>
              <a:buNone/>
            </a:pPr>
            <a:r>
              <a:rPr lang="en-US" sz="1000" dirty="0"/>
              <a:t>Wilson JD, Altieri Dunn SC, Roy P, Joseph E, </a:t>
            </a:r>
            <a:r>
              <a:rPr lang="en-US" sz="1000" dirty="0" err="1"/>
              <a:t>Klipp</a:t>
            </a:r>
            <a:r>
              <a:rPr lang="en-US" sz="1000" dirty="0"/>
              <a:t> S, </a:t>
            </a:r>
            <a:r>
              <a:rPr lang="en-US" sz="1000" dirty="0" err="1"/>
              <a:t>Liebschutz</a:t>
            </a:r>
            <a:r>
              <a:rPr lang="en-US" sz="1000" dirty="0"/>
              <a:t> J. Inpatient Addiction Medicine Consultation Service Impact on Post-discharge Patient Mortality: a Propensity-Matched Analysis. J Gen Intern Med. 2022;37(10):2521-5. doi:10.1007/s11606-021-07362-8</a:t>
            </a:r>
          </a:p>
          <a:p>
            <a:pPr marL="0" indent="0">
              <a:lnSpc>
                <a:spcPct val="90000"/>
              </a:lnSpc>
              <a:buNone/>
            </a:pPr>
            <a:r>
              <a:rPr lang="en-US" sz="1000" dirty="0"/>
              <a:t>Englander H, King C, </a:t>
            </a:r>
            <a:r>
              <a:rPr lang="en-US" sz="1000" dirty="0" err="1"/>
              <a:t>Nicolaidis</a:t>
            </a:r>
            <a:r>
              <a:rPr lang="en-US" sz="1000" dirty="0"/>
              <a:t> C, Collins D, Patten A, Gregg J, et al. Predictors of Opioid and Alcohol Pharmacotherapy Initiation at Hospital Discharge Among Patients Seen by an Inpatient Addiction Consult Service. J Addict Med. 2020;14(5):415-22. doi:10.1097/adm.0000000000000611</a:t>
            </a:r>
          </a:p>
          <a:p>
            <a:pPr marL="0" indent="0">
              <a:lnSpc>
                <a:spcPct val="90000"/>
              </a:lnSpc>
              <a:buNone/>
            </a:pPr>
            <a:r>
              <a:rPr lang="en-US" sz="1000" dirty="0"/>
              <a:t>Wakeman SE, </a:t>
            </a:r>
            <a:r>
              <a:rPr lang="en-US" sz="1000" dirty="0" err="1"/>
              <a:t>Metlay</a:t>
            </a:r>
            <a:r>
              <a:rPr lang="en-US" sz="1000" dirty="0"/>
              <a:t> JP, Chang Y, Herman GE, </a:t>
            </a:r>
            <a:r>
              <a:rPr lang="en-US" sz="1000" dirty="0" err="1"/>
              <a:t>Rigotti</a:t>
            </a:r>
            <a:r>
              <a:rPr lang="en-US" sz="1000" dirty="0"/>
              <a:t> NA. Inpatient Addiction Consultation for Hospitalized Patients Increases Post-Discharge Abstinence and Reduces Addiction Severity. J Gen Intern Med. 2017;32(8):909-16. </a:t>
            </a:r>
            <a:r>
              <a:rPr lang="en-US" sz="1000" dirty="0" err="1"/>
              <a:t>doi:https</a:t>
            </a:r>
            <a:r>
              <a:rPr lang="en-US" sz="1000" dirty="0"/>
              <a:t>://dx.doi.org/10.1007/s11606-017-4077-z</a:t>
            </a:r>
          </a:p>
          <a:p>
            <a:pPr marL="0" indent="0">
              <a:lnSpc>
                <a:spcPct val="90000"/>
              </a:lnSpc>
              <a:buNone/>
            </a:pPr>
            <a:r>
              <a:rPr lang="en-US" sz="1000" dirty="0"/>
              <a:t>Trowbridge P, Weinstein ZM, Kerensky T, Roy P, Regan D, </a:t>
            </a:r>
            <a:r>
              <a:rPr lang="en-US" sz="1000" dirty="0" err="1"/>
              <a:t>Samet</a:t>
            </a:r>
            <a:r>
              <a:rPr lang="en-US" sz="1000" dirty="0"/>
              <a:t> JH, et al. Addiction consultation services - Linking hospitalized patients to outpatient addiction treatment. J </a:t>
            </a:r>
            <a:r>
              <a:rPr lang="en-US" sz="1000" dirty="0" err="1"/>
              <a:t>Subst</a:t>
            </a:r>
            <a:r>
              <a:rPr lang="en-US" sz="1000" dirty="0"/>
              <a:t> Abuse Treat. 2017;79:1-5. doi:10.1016/j.jsat.2017.05.007</a:t>
            </a:r>
          </a:p>
          <a:p>
            <a:pPr marL="0" indent="0">
              <a:lnSpc>
                <a:spcPct val="90000"/>
              </a:lnSpc>
              <a:buNone/>
            </a:pPr>
            <a:r>
              <a:rPr lang="en-US" sz="1000" dirty="0"/>
              <a:t>Marks LR, </a:t>
            </a:r>
            <a:r>
              <a:rPr lang="en-US" sz="1000" dirty="0" err="1"/>
              <a:t>Munigala</a:t>
            </a:r>
            <a:r>
              <a:rPr lang="en-US" sz="1000" dirty="0"/>
              <a:t> S, Warren DK, Liang SY, Schwarz ES, Durkin MJ. Addiction Medicine Consultations Reduce Readmission Rates for Patients With Serious Infections From Opioid Use Disorder. Clin Infect Dis. 2019;68(11):1935-7. </a:t>
            </a:r>
            <a:r>
              <a:rPr lang="en-US" sz="1000" dirty="0" err="1"/>
              <a:t>doi:https</a:t>
            </a:r>
            <a:r>
              <a:rPr lang="en-US" sz="1000" dirty="0"/>
              <a:t>://dx.doi.org/10.1093/</a:t>
            </a:r>
            <a:r>
              <a:rPr lang="en-US" sz="1000" dirty="0" err="1"/>
              <a:t>cid</a:t>
            </a:r>
            <a:r>
              <a:rPr lang="en-US" sz="1000" dirty="0"/>
              <a:t>/ciy924</a:t>
            </a:r>
          </a:p>
          <a:p>
            <a:pPr marL="0" indent="0">
              <a:lnSpc>
                <a:spcPct val="90000"/>
              </a:lnSpc>
              <a:buNone/>
            </a:pPr>
            <a:r>
              <a:rPr lang="en-US" sz="1000" dirty="0"/>
              <a:t>King C, Collins D, Patten A, </a:t>
            </a:r>
            <a:r>
              <a:rPr lang="en-US" sz="1000" dirty="0" err="1"/>
              <a:t>Nicolaidis</a:t>
            </a:r>
            <a:r>
              <a:rPr lang="en-US" sz="1000" dirty="0"/>
              <a:t> C, Englander H. Trust in Hospital Physicians Among Patients With Substance Use Disorder Referred to an Addiction Consult Service: A Mixed-methods Study. J Addict Med. 2021;09:09. </a:t>
            </a:r>
            <a:r>
              <a:rPr lang="en-US" sz="1000" dirty="0" err="1"/>
              <a:t>doi:https</a:t>
            </a:r>
            <a:r>
              <a:rPr lang="en-US" sz="1000" dirty="0"/>
              <a:t>://dx.doi.org/10.1097/ADM.0000000000000819</a:t>
            </a:r>
          </a:p>
          <a:p>
            <a:pPr marL="0" indent="0">
              <a:lnSpc>
                <a:spcPct val="90000"/>
              </a:lnSpc>
              <a:buNone/>
            </a:pPr>
            <a:r>
              <a:rPr lang="en-US" sz="1000" dirty="0"/>
              <a:t>Englander H, Collins D, Perry SP, Rabinowitz M, </a:t>
            </a:r>
            <a:r>
              <a:rPr lang="en-US" sz="1000" dirty="0" err="1"/>
              <a:t>Phoutrides</a:t>
            </a:r>
            <a:r>
              <a:rPr lang="en-US" sz="1000" dirty="0"/>
              <a:t> E, </a:t>
            </a:r>
            <a:r>
              <a:rPr lang="en-US" sz="1000" dirty="0" err="1"/>
              <a:t>Nicolaidis</a:t>
            </a:r>
            <a:r>
              <a:rPr lang="en-US" sz="1000" dirty="0"/>
              <a:t> C. "We've Learned It's a Medical Illness, Not a Moral Choice": Qualitative Study of the Effects of a Multicomponent Addiction Intervention on Hospital Providers' Attitudes and Experiences. J Hosp Med. 2018. doi:10.12788/jhm.2993</a:t>
            </a:r>
          </a:p>
          <a:p>
            <a:pPr marL="0" indent="0">
              <a:lnSpc>
                <a:spcPct val="90000"/>
              </a:lnSpc>
              <a:buNone/>
            </a:pPr>
            <a:r>
              <a:rPr lang="en-US" sz="1000" dirty="0"/>
              <a:t>Hoover K, Lockhart S, Callister C, </a:t>
            </a:r>
            <a:r>
              <a:rPr lang="en-US" sz="1000" dirty="0" err="1"/>
              <a:t>Holtrop</a:t>
            </a:r>
            <a:r>
              <a:rPr lang="en-US" sz="1000" dirty="0"/>
              <a:t> JS, Calcaterra SL. Experiences of stigma in hospitals with addiction consultation services: A qualitative analysis of patients' and hospital-based providers' perspectives. J </a:t>
            </a:r>
            <a:r>
              <a:rPr lang="en-US" sz="1000" dirty="0" err="1"/>
              <a:t>Subst</a:t>
            </a:r>
            <a:r>
              <a:rPr lang="en-US" sz="1000" dirty="0"/>
              <a:t> Abuse Treat. 2022;138:108708.</a:t>
            </a:r>
          </a:p>
          <a:p>
            <a:pPr marL="228600" indent="-228600">
              <a:lnSpc>
                <a:spcPct val="90000"/>
              </a:lnSpc>
              <a:buAutoNum type="arabicPeriod" startAt="13"/>
            </a:pPr>
            <a:endParaRPr lang="en-US" sz="1000" dirty="0"/>
          </a:p>
          <a:p>
            <a:pPr>
              <a:lnSpc>
                <a:spcPct val="90000"/>
              </a:lnSpc>
            </a:pPr>
            <a:endParaRPr lang="en-US" sz="1000" dirty="0"/>
          </a:p>
        </p:txBody>
      </p:sp>
    </p:spTree>
    <p:extLst>
      <p:ext uri="{BB962C8B-B14F-4D97-AF65-F5344CB8AC3E}">
        <p14:creationId xmlns:p14="http://schemas.microsoft.com/office/powerpoint/2010/main" val="4098099399"/>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B08-4BA6-E003-6E77-3CCCB7D0103B}"/>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F620A564-ABF9-3B3A-0319-35F3D6C22070}"/>
              </a:ext>
            </a:extLst>
          </p:cNvPr>
          <p:cNvSpPr>
            <a:spLocks noGrp="1"/>
          </p:cNvSpPr>
          <p:nvPr>
            <p:ph idx="1"/>
          </p:nvPr>
        </p:nvSpPr>
        <p:spPr/>
        <p:txBody>
          <a:bodyPr>
            <a:normAutofit/>
          </a:bodyPr>
          <a:lstStyle/>
          <a:p>
            <a:pPr marL="0" indent="0" algn="ctr">
              <a:buNone/>
            </a:pPr>
            <a:r>
              <a:rPr lang="en-US" sz="2800" dirty="0"/>
              <a:t>Special thanks to our study participants for the contribution of their invaluable time</a:t>
            </a:r>
          </a:p>
          <a:p>
            <a:pPr marL="0" indent="0" algn="ctr">
              <a:buNone/>
            </a:pPr>
            <a:endParaRPr lang="en-US" sz="2800" dirty="0"/>
          </a:p>
          <a:p>
            <a:pPr marL="0" indent="0" algn="ctr">
              <a:buNone/>
            </a:pPr>
            <a:r>
              <a:rPr lang="en-US" sz="2800" dirty="0"/>
              <a:t>willbeth@ohsu.edu</a:t>
            </a:r>
          </a:p>
        </p:txBody>
      </p:sp>
    </p:spTree>
    <p:extLst>
      <p:ext uri="{BB962C8B-B14F-4D97-AF65-F5344CB8AC3E}">
        <p14:creationId xmlns:p14="http://schemas.microsoft.com/office/powerpoint/2010/main" val="2431504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BF04-4858-53A7-0192-319B98EC1C3F}"/>
              </a:ext>
            </a:extLst>
          </p:cNvPr>
          <p:cNvSpPr>
            <a:spLocks noGrp="1"/>
          </p:cNvSpPr>
          <p:nvPr>
            <p:ph type="title"/>
          </p:nvPr>
        </p:nvSpPr>
        <p:spPr/>
        <p:txBody>
          <a:bodyPr/>
          <a:lstStyle/>
          <a:p>
            <a:r>
              <a:rPr lang="en-US" dirty="0"/>
              <a:t>Disclosures</a:t>
            </a:r>
          </a:p>
        </p:txBody>
      </p:sp>
      <p:sp>
        <p:nvSpPr>
          <p:cNvPr id="4" name="Content Placeholder 3">
            <a:extLst>
              <a:ext uri="{FF2B5EF4-FFF2-40B4-BE49-F238E27FC236}">
                <a16:creationId xmlns:a16="http://schemas.microsoft.com/office/drawing/2014/main" id="{F56E7812-5629-0129-FFF5-F7497CD445FA}"/>
              </a:ext>
            </a:extLst>
          </p:cNvPr>
          <p:cNvSpPr>
            <a:spLocks noGrp="1"/>
          </p:cNvSpPr>
          <p:nvPr>
            <p:ph idx="1"/>
          </p:nvPr>
        </p:nvSpPr>
        <p:spPr>
          <a:xfrm>
            <a:off x="818712" y="2222288"/>
            <a:ext cx="10554574" cy="1339060"/>
          </a:xfrm>
        </p:spPr>
        <p:txBody>
          <a:bodyPr/>
          <a:lstStyle/>
          <a:p>
            <a:r>
              <a:rPr lang="en-US" dirty="0"/>
              <a:t>I have no disclosures</a:t>
            </a:r>
          </a:p>
        </p:txBody>
      </p:sp>
    </p:spTree>
    <p:extLst>
      <p:ext uri="{BB962C8B-B14F-4D97-AF65-F5344CB8AC3E}">
        <p14:creationId xmlns:p14="http://schemas.microsoft.com/office/powerpoint/2010/main" val="1501582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1FF2D-23C6-5FB8-6CE5-677D76C8E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804147C-5E23-9759-DF9D-8F06AE28F3BC}"/>
              </a:ext>
            </a:extLst>
          </p:cNvPr>
          <p:cNvSpPr>
            <a:spLocks noGrp="1"/>
          </p:cNvSpPr>
          <p:nvPr>
            <p:ph idx="1"/>
          </p:nvPr>
        </p:nvSpPr>
        <p:spPr>
          <a:xfrm>
            <a:off x="818712" y="2956215"/>
            <a:ext cx="10554574" cy="3636511"/>
          </a:xfrm>
        </p:spPr>
        <p:txBody>
          <a:bodyPr>
            <a:noAutofit/>
          </a:bodyPr>
          <a:lstStyle/>
          <a:p>
            <a:r>
              <a:rPr lang="en-US" sz="2000" dirty="0">
                <a:ea typeface="Calibri"/>
                <a:cs typeface="Calibri"/>
              </a:rPr>
              <a:t>Addiction consult services (ACS) improve care for hospitalized patients with SUD</a:t>
            </a:r>
          </a:p>
          <a:p>
            <a:pPr lvl="1"/>
            <a:r>
              <a:rPr lang="en-US" sz="2000" dirty="0">
                <a:ea typeface="Calibri"/>
                <a:cs typeface="Calibri"/>
              </a:rPr>
              <a:t>Evidence for improvement in care quality, treatment engagement, reduced mortality and readmissions</a:t>
            </a:r>
          </a:p>
          <a:p>
            <a:r>
              <a:rPr lang="en-US" sz="2000" dirty="0">
                <a:ea typeface="Calibri"/>
                <a:cs typeface="Calibri"/>
              </a:rPr>
              <a:t>Despite evidence for benefit, most hospitals do not provide hospital-based addiction care or have an ACS</a:t>
            </a:r>
          </a:p>
          <a:p>
            <a:r>
              <a:rPr lang="en-US" sz="2000" dirty="0">
                <a:ea typeface="Calibri"/>
                <a:cs typeface="Calibri"/>
              </a:rPr>
              <a:t>There is a lack of guidance around how to implement ACSs in hospital systems, particularly outside of academic medical institutions</a:t>
            </a:r>
          </a:p>
          <a:p>
            <a:endParaRPr lang="en-US" sz="2000" dirty="0">
              <a:ea typeface="Calibri"/>
              <a:cs typeface="Calibri"/>
            </a:endParaRPr>
          </a:p>
          <a:p>
            <a:r>
              <a:rPr lang="en-US" sz="2000" b="1" dirty="0"/>
              <a:t>Our objective: to explore </a:t>
            </a:r>
            <a:r>
              <a:rPr lang="en-US" sz="2000" b="1" i="1" u="sng" dirty="0"/>
              <a:t>how</a:t>
            </a:r>
            <a:r>
              <a:rPr lang="en-US" sz="2000" b="1" i="1" dirty="0"/>
              <a:t> </a:t>
            </a:r>
            <a:r>
              <a:rPr lang="en-US" sz="2000" b="1" dirty="0"/>
              <a:t>ACS teams are doing what they are doing in the face of implementation barriers</a:t>
            </a:r>
          </a:p>
          <a:p>
            <a:pPr lvl="1"/>
            <a:endParaRPr lang="en-US" sz="2000" dirty="0">
              <a:ea typeface="Calibri"/>
              <a:cs typeface="Calibri"/>
            </a:endParaRPr>
          </a:p>
          <a:p>
            <a:pPr lvl="1"/>
            <a:endParaRPr lang="en-US" sz="2000" dirty="0">
              <a:ea typeface="Calibri"/>
              <a:cs typeface="Calibri"/>
            </a:endParaRPr>
          </a:p>
          <a:p>
            <a:endParaRPr lang="en-US" sz="2000" dirty="0"/>
          </a:p>
        </p:txBody>
      </p:sp>
    </p:spTree>
    <p:extLst>
      <p:ext uri="{BB962C8B-B14F-4D97-AF65-F5344CB8AC3E}">
        <p14:creationId xmlns:p14="http://schemas.microsoft.com/office/powerpoint/2010/main" val="862220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19EBC-FD4B-42FD-BD0A-C50B9B515DF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9108EBB0-2352-45C1-B60C-552CFB2758E3}"/>
              </a:ext>
            </a:extLst>
          </p:cNvPr>
          <p:cNvSpPr>
            <a:spLocks noGrp="1"/>
          </p:cNvSpPr>
          <p:nvPr>
            <p:ph idx="1"/>
          </p:nvPr>
        </p:nvSpPr>
        <p:spPr>
          <a:xfrm>
            <a:off x="683560" y="2153614"/>
            <a:ext cx="10990613" cy="5152922"/>
          </a:xfrm>
        </p:spPr>
        <p:txBody>
          <a:bodyPr vert="horz" lIns="91440" tIns="45720" rIns="91440" bIns="45720" rtlCol="0" anchor="t">
            <a:normAutofit/>
          </a:bodyPr>
          <a:lstStyle/>
          <a:p>
            <a:r>
              <a:rPr lang="en-US" dirty="0">
                <a:ea typeface="+mn-lt"/>
                <a:cs typeface="+mn-lt"/>
              </a:rPr>
              <a:t>Semi-structured qualitative interviews of ACS “Champions” who implemented an ACS in a hospital system with the past 4 Years</a:t>
            </a:r>
          </a:p>
          <a:p>
            <a:r>
              <a:rPr lang="en-US" dirty="0">
                <a:ea typeface="+mn-lt"/>
                <a:cs typeface="+mn-lt"/>
              </a:rPr>
              <a:t>Recruitment via snowball sampling </a:t>
            </a:r>
          </a:p>
          <a:p>
            <a:r>
              <a:rPr lang="en-US" dirty="0">
                <a:ea typeface="+mn-lt"/>
                <a:cs typeface="+mn-lt"/>
              </a:rPr>
              <a:t>Interviews conducted via a virtual platform lasted ~60 minutes each</a:t>
            </a:r>
          </a:p>
          <a:p>
            <a:r>
              <a:rPr lang="en-US" dirty="0">
                <a:ea typeface="+mn-lt"/>
                <a:cs typeface="+mn-lt"/>
              </a:rPr>
              <a:t>Questions explored implementation and evolution of ACSs:</a:t>
            </a:r>
          </a:p>
          <a:p>
            <a:pPr lvl="2"/>
            <a:r>
              <a:rPr lang="en-US" dirty="0">
                <a:ea typeface="+mn-lt"/>
                <a:cs typeface="+mn-lt"/>
              </a:rPr>
              <a:t>Explored implementation and evolution of ACSs</a:t>
            </a:r>
          </a:p>
          <a:p>
            <a:pPr lvl="3"/>
            <a:r>
              <a:rPr lang="en-US" dirty="0">
                <a:ea typeface="+mn-lt"/>
                <a:cs typeface="+mn-lt"/>
              </a:rPr>
              <a:t>Staff and service delivery</a:t>
            </a:r>
          </a:p>
          <a:p>
            <a:pPr lvl="3"/>
            <a:r>
              <a:rPr lang="en-US" dirty="0">
                <a:ea typeface="+mn-lt"/>
                <a:cs typeface="+mn-lt"/>
              </a:rPr>
              <a:t>Strategic planning</a:t>
            </a:r>
          </a:p>
          <a:p>
            <a:pPr lvl="3"/>
            <a:r>
              <a:rPr lang="en-US" dirty="0">
                <a:ea typeface="+mn-lt"/>
                <a:cs typeface="+mn-lt"/>
              </a:rPr>
              <a:t>Barriers and facilitators to implementation</a:t>
            </a:r>
          </a:p>
          <a:p>
            <a:pPr lvl="3"/>
            <a:r>
              <a:rPr lang="en-US" dirty="0">
                <a:ea typeface="+mn-lt"/>
                <a:cs typeface="+mn-lt"/>
              </a:rPr>
              <a:t>Internal and external culture at site of implementation</a:t>
            </a:r>
          </a:p>
          <a:p>
            <a:r>
              <a:rPr lang="en-US" dirty="0">
                <a:ea typeface="+mn-lt"/>
                <a:cs typeface="+mn-lt"/>
              </a:rPr>
              <a:t>Reflexive thematic analysis to identify emergent themes and recurrent patterns in the data</a:t>
            </a:r>
          </a:p>
        </p:txBody>
      </p:sp>
    </p:spTree>
    <p:extLst>
      <p:ext uri="{BB962C8B-B14F-4D97-AF65-F5344CB8AC3E}">
        <p14:creationId xmlns:p14="http://schemas.microsoft.com/office/powerpoint/2010/main" val="3162521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783D1-AB3E-AF84-4F0D-9C3D5BE4A1D0}"/>
              </a:ext>
            </a:extLst>
          </p:cNvPr>
          <p:cNvSpPr>
            <a:spLocks noGrp="1"/>
          </p:cNvSpPr>
          <p:nvPr>
            <p:ph type="title"/>
          </p:nvPr>
        </p:nvSpPr>
        <p:spPr/>
        <p:txBody>
          <a:bodyPr/>
          <a:lstStyle/>
          <a:p>
            <a:r>
              <a:rPr lang="en-US" dirty="0"/>
              <a:t>Results: participants</a:t>
            </a:r>
          </a:p>
        </p:txBody>
      </p:sp>
      <p:sp>
        <p:nvSpPr>
          <p:cNvPr id="3" name="Content Placeholder 2">
            <a:extLst>
              <a:ext uri="{FF2B5EF4-FFF2-40B4-BE49-F238E27FC236}">
                <a16:creationId xmlns:a16="http://schemas.microsoft.com/office/drawing/2014/main" id="{A4D3C30B-CD8B-0FEA-1846-74309F2DC78F}"/>
              </a:ext>
            </a:extLst>
          </p:cNvPr>
          <p:cNvSpPr>
            <a:spLocks noGrp="1"/>
          </p:cNvSpPr>
          <p:nvPr>
            <p:ph idx="1"/>
          </p:nvPr>
        </p:nvSpPr>
        <p:spPr>
          <a:xfrm>
            <a:off x="818712" y="2402767"/>
            <a:ext cx="10554574" cy="3636511"/>
          </a:xfrm>
        </p:spPr>
        <p:txBody>
          <a:bodyPr>
            <a:normAutofit/>
          </a:bodyPr>
          <a:lstStyle/>
          <a:p>
            <a:r>
              <a:rPr lang="en-US" b="1" dirty="0"/>
              <a:t>N=17 hospital ACS Champions</a:t>
            </a:r>
          </a:p>
          <a:p>
            <a:pPr lvl="1"/>
            <a:r>
              <a:rPr lang="en-US" dirty="0"/>
              <a:t>13 physicians, directors or founding members of hospital ACS</a:t>
            </a:r>
            <a:endParaRPr lang="en-US" dirty="0">
              <a:ea typeface="Calibri"/>
              <a:cs typeface="Calibri"/>
            </a:endParaRPr>
          </a:p>
          <a:p>
            <a:pPr lvl="1">
              <a:buFont typeface="Wingdings" panose="020B0604020202020204" pitchFamily="34" charset="0"/>
              <a:buChar char="§"/>
            </a:pPr>
            <a:r>
              <a:rPr lang="en-US" dirty="0">
                <a:ea typeface="Calibri"/>
                <a:cs typeface="Calibri"/>
              </a:rPr>
              <a:t>1 Nurse Practitioner Director of ACS</a:t>
            </a:r>
          </a:p>
          <a:p>
            <a:pPr lvl="1"/>
            <a:r>
              <a:rPr lang="en-US" dirty="0"/>
              <a:t>1 Social Worker, Program Manager of ACS</a:t>
            </a:r>
            <a:endParaRPr lang="en-US" dirty="0">
              <a:ea typeface="Calibri"/>
              <a:cs typeface="Calibri"/>
            </a:endParaRPr>
          </a:p>
          <a:p>
            <a:pPr lvl="1"/>
            <a:r>
              <a:rPr lang="en-US" dirty="0"/>
              <a:t>1 Registered Nurse, Director of Care Coordination for hospital</a:t>
            </a:r>
            <a:endParaRPr lang="en-US" dirty="0">
              <a:ea typeface="Calibri"/>
              <a:cs typeface="Calibri"/>
            </a:endParaRPr>
          </a:p>
          <a:p>
            <a:pPr lvl="1"/>
            <a:r>
              <a:rPr lang="en-US" dirty="0"/>
              <a:t>1 COO of hospital, ACS Champion </a:t>
            </a:r>
          </a:p>
          <a:p>
            <a:endParaRPr lang="en-US" dirty="0"/>
          </a:p>
        </p:txBody>
      </p:sp>
    </p:spTree>
    <p:extLst>
      <p:ext uri="{BB962C8B-B14F-4D97-AF65-F5344CB8AC3E}">
        <p14:creationId xmlns:p14="http://schemas.microsoft.com/office/powerpoint/2010/main" val="127017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E200A-2381-41E0-9661-4AE561E4B5E7}"/>
              </a:ext>
            </a:extLst>
          </p:cNvPr>
          <p:cNvSpPr>
            <a:spLocks noGrp="1"/>
          </p:cNvSpPr>
          <p:nvPr>
            <p:ph type="title"/>
          </p:nvPr>
        </p:nvSpPr>
        <p:spPr/>
        <p:txBody>
          <a:bodyPr/>
          <a:lstStyle/>
          <a:p>
            <a:r>
              <a:rPr lang="en-US" dirty="0"/>
              <a:t>Results: setting</a:t>
            </a:r>
          </a:p>
        </p:txBody>
      </p:sp>
      <p:sp>
        <p:nvSpPr>
          <p:cNvPr id="3" name="Content Placeholder 2">
            <a:extLst>
              <a:ext uri="{FF2B5EF4-FFF2-40B4-BE49-F238E27FC236}">
                <a16:creationId xmlns:a16="http://schemas.microsoft.com/office/drawing/2014/main" id="{B5D9F558-C1D1-431F-BB51-0A7598379625}"/>
              </a:ext>
            </a:extLst>
          </p:cNvPr>
          <p:cNvSpPr>
            <a:spLocks noGrp="1"/>
          </p:cNvSpPr>
          <p:nvPr>
            <p:ph idx="1"/>
          </p:nvPr>
        </p:nvSpPr>
        <p:spPr>
          <a:xfrm>
            <a:off x="818712" y="2667455"/>
            <a:ext cx="10554574" cy="3636511"/>
          </a:xfrm>
        </p:spPr>
        <p:txBody>
          <a:bodyPr vert="horz" lIns="91440" tIns="45720" rIns="91440" bIns="45720" rtlCol="0" anchor="t">
            <a:normAutofit/>
          </a:bodyPr>
          <a:lstStyle/>
          <a:p>
            <a:r>
              <a:rPr lang="en-US" b="1" dirty="0"/>
              <a:t>Institutions N=11</a:t>
            </a:r>
          </a:p>
          <a:p>
            <a:pPr lvl="1"/>
            <a:r>
              <a:rPr lang="en-US" dirty="0">
                <a:ea typeface="Calibri" panose="020F0502020204030204"/>
                <a:cs typeface="Calibri" panose="020F0502020204030204"/>
              </a:rPr>
              <a:t>8 academic medical centers, 3 community hospitals</a:t>
            </a:r>
          </a:p>
          <a:p>
            <a:pPr lvl="1"/>
            <a:r>
              <a:rPr lang="en-US" dirty="0">
                <a:ea typeface="Calibri" panose="020F0502020204030204"/>
                <a:cs typeface="Calibri" panose="020F0502020204030204"/>
              </a:rPr>
              <a:t>10 urban, 1 rural</a:t>
            </a:r>
          </a:p>
          <a:p>
            <a:r>
              <a:rPr lang="en-US" dirty="0"/>
              <a:t>Location of Institutions: </a:t>
            </a:r>
          </a:p>
          <a:p>
            <a:pPr lvl="1"/>
            <a:r>
              <a:rPr lang="en-US" dirty="0"/>
              <a:t>Midwest: 4</a:t>
            </a:r>
          </a:p>
          <a:p>
            <a:pPr lvl="1"/>
            <a:r>
              <a:rPr lang="en-US" dirty="0"/>
              <a:t>Northeast: 2</a:t>
            </a:r>
          </a:p>
          <a:p>
            <a:pPr lvl="1"/>
            <a:r>
              <a:rPr lang="en-US" dirty="0">
                <a:ea typeface="Calibri"/>
                <a:cs typeface="Calibri"/>
              </a:rPr>
              <a:t>West: 5</a:t>
            </a: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4028934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Freeform 6">
            <a:extLst>
              <a:ext uri="{FF2B5EF4-FFF2-40B4-BE49-F238E27FC236}">
                <a16:creationId xmlns:a16="http://schemas.microsoft.com/office/drawing/2014/main" id="{8775F366-526C-4C42-8931-696FFE8AA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6="http://schemas.microsoft.com/office/drawing/2014/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12839A1C-34CB-4C3C-8531-CA67525FD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3AFECC2-D430-F1BA-9AFA-B6B69190C7A8}"/>
              </a:ext>
            </a:extLst>
          </p:cNvPr>
          <p:cNvSpPr txBox="1"/>
          <p:nvPr/>
        </p:nvSpPr>
        <p:spPr>
          <a:xfrm>
            <a:off x="6095999" y="1032918"/>
            <a:ext cx="5452533" cy="4792165"/>
          </a:xfrm>
          <a:prstGeom prst="rect">
            <a:avLst/>
          </a:prstGeom>
          <a:effectLst/>
        </p:spPr>
        <p:txBody>
          <a:bodyPr vert="horz" lIns="91440" tIns="45720" rIns="91440" bIns="45720" rtlCol="0" anchor="ctr">
            <a:normAutofit/>
          </a:bodyPr>
          <a:lstStyle/>
          <a:p>
            <a:pPr>
              <a:spcBef>
                <a:spcPct val="0"/>
              </a:spcBef>
              <a:spcAft>
                <a:spcPts val="600"/>
              </a:spcAft>
            </a:pPr>
            <a:r>
              <a:rPr lang="en-US" sz="6600" b="1" spc="-50">
                <a:solidFill>
                  <a:srgbClr val="FEFEFE"/>
                </a:solidFill>
                <a:latin typeface="+mj-lt"/>
                <a:ea typeface="+mj-ea"/>
                <a:cs typeface="+mj-cs"/>
              </a:rPr>
              <a:t>Results: emergent themes</a:t>
            </a:r>
          </a:p>
        </p:txBody>
      </p:sp>
      <p:sp useBgFill="1">
        <p:nvSpPr>
          <p:cNvPr id="22" name="Freeform: Shape 21">
            <a:extLst>
              <a:ext uri="{FF2B5EF4-FFF2-40B4-BE49-F238E27FC236}">
                <a16:creationId xmlns:a16="http://schemas.microsoft.com/office/drawing/2014/main" id="{FAC94EAF-F7F7-4727-AE69-A7036B4A5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567755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50C8-9A49-4E29-5196-87B36089D893}"/>
              </a:ext>
            </a:extLst>
          </p:cNvPr>
          <p:cNvSpPr>
            <a:spLocks noGrp="1"/>
          </p:cNvSpPr>
          <p:nvPr>
            <p:ph type="title"/>
          </p:nvPr>
        </p:nvSpPr>
        <p:spPr>
          <a:xfrm>
            <a:off x="810001" y="1241272"/>
            <a:ext cx="10571998" cy="970450"/>
          </a:xfrm>
        </p:spPr>
        <p:txBody>
          <a:bodyPr>
            <a:noAutofit/>
          </a:bodyPr>
          <a:lstStyle/>
          <a:p>
            <a:r>
              <a:rPr lang="en-US" sz="2400" dirty="0">
                <a:solidFill>
                  <a:schemeClr val="tx1"/>
                </a:solidFill>
              </a:rPr>
              <a:t>Theme 1:  Strategies Champions used to </a:t>
            </a:r>
            <a:r>
              <a:rPr lang="en-US" sz="2400" kern="100" dirty="0">
                <a:effectLst/>
                <a:ea typeface="Calibri" panose="020F0502020204030204" pitchFamily="34" charset="0"/>
                <a:cs typeface="Arial" panose="020B0604020202020204" pitchFamily="34" charset="0"/>
              </a:rPr>
              <a:t>obtain hospital leadership buy-in without financial incentives or a clear path to generate revenue.</a:t>
            </a:r>
            <a:br>
              <a:rPr lang="en-US" sz="2400" kern="100" dirty="0">
                <a:effectLst/>
                <a:ea typeface="Aptos" panose="020B0004020202020204" pitchFamily="34" charset="0"/>
                <a:cs typeface="Arial" panose="020B0604020202020204" pitchFamily="34" charset="0"/>
              </a:rPr>
            </a:br>
            <a:br>
              <a:rPr lang="en-US" sz="2400" dirty="0"/>
            </a:br>
            <a:endParaRPr lang="en-US" sz="2400" dirty="0"/>
          </a:p>
        </p:txBody>
      </p:sp>
      <p:sp>
        <p:nvSpPr>
          <p:cNvPr id="3" name="Content Placeholder 2">
            <a:extLst>
              <a:ext uri="{FF2B5EF4-FFF2-40B4-BE49-F238E27FC236}">
                <a16:creationId xmlns:a16="http://schemas.microsoft.com/office/drawing/2014/main" id="{DEA1C2C8-41FD-7AD9-BBC8-BE589A83C893}"/>
              </a:ext>
            </a:extLst>
          </p:cNvPr>
          <p:cNvSpPr>
            <a:spLocks noGrp="1"/>
          </p:cNvSpPr>
          <p:nvPr>
            <p:ph sz="half" idx="1"/>
          </p:nvPr>
        </p:nvSpPr>
        <p:spPr>
          <a:xfrm>
            <a:off x="6485586" y="2462919"/>
            <a:ext cx="5185873" cy="3638763"/>
          </a:xfrm>
        </p:spPr>
        <p:txBody>
          <a:bodyPr>
            <a:normAutofit lnSpcReduction="10000"/>
          </a:bodyPr>
          <a:lstStyle/>
          <a:p>
            <a:pPr marL="0" indent="0">
              <a:buNone/>
            </a:pPr>
            <a:r>
              <a:rPr lang="en-US" dirty="0">
                <a:solidFill>
                  <a:schemeClr val="tx1"/>
                </a:solidFill>
                <a:effectLst/>
                <a:latin typeface="Calibri" panose="020F0502020204030204" pitchFamily="34" charset="0"/>
                <a:ea typeface="Calibri" panose="020F0502020204030204" pitchFamily="34" charset="0"/>
              </a:rPr>
              <a:t>Strategic Alignment</a:t>
            </a:r>
          </a:p>
          <a:p>
            <a:r>
              <a:rPr lang="en-US" i="1" dirty="0">
                <a:solidFill>
                  <a:schemeClr val="tx1"/>
                </a:solidFill>
                <a:effectLst/>
                <a:latin typeface="Calibri" panose="020F0502020204030204" pitchFamily="34" charset="0"/>
                <a:ea typeface="Calibri" panose="020F0502020204030204" pitchFamily="34" charset="0"/>
              </a:rPr>
              <a:t>“It’s knowing what’s important for leadership and the organization and being able to explain why this is going to help with those initiatives... sometimes you just have to draw the lines and remind people or connect the dots.”</a:t>
            </a:r>
          </a:p>
          <a:p>
            <a:pPr marL="0" indent="0">
              <a:buNone/>
            </a:pPr>
            <a:r>
              <a:rPr lang="en-US" dirty="0">
                <a:solidFill>
                  <a:schemeClr val="tx1"/>
                </a:solidFill>
                <a:latin typeface="Calibri" panose="020F0502020204030204" pitchFamily="34" charset="0"/>
                <a:ea typeface="Calibri" panose="020F0502020204030204" pitchFamily="34" charset="0"/>
              </a:rPr>
              <a:t>Persistence</a:t>
            </a:r>
          </a:p>
          <a:p>
            <a:r>
              <a:rPr lang="en-US" i="1" dirty="0">
                <a:solidFill>
                  <a:schemeClr val="tx1"/>
                </a:solidFill>
                <a:latin typeface="Calibri" panose="020F0502020204030204" pitchFamily="34" charset="0"/>
                <a:ea typeface="Calibri" panose="020F0502020204030204" pitchFamily="34" charset="0"/>
              </a:rPr>
              <a:t>“</a:t>
            </a:r>
            <a:r>
              <a:rPr lang="en-US" i="1" dirty="0">
                <a:solidFill>
                  <a:schemeClr val="tx1"/>
                </a:solidFill>
                <a:effectLst/>
                <a:latin typeface="Calibri" panose="020F0502020204030204" pitchFamily="34" charset="0"/>
                <a:ea typeface="Calibri" panose="020F0502020204030204" pitchFamily="34" charset="0"/>
              </a:rPr>
              <a:t>Convincing the powers that be that it’s going to be worth it even if it’s not going to make the hospital rich, and I think that that is the hardest thing…I think the way you get through it is to just continue to bother people about it.”</a:t>
            </a:r>
            <a:endParaRPr lang="en-US" dirty="0">
              <a:solidFill>
                <a:schemeClr val="tx1"/>
              </a:solidFill>
            </a:endParaRPr>
          </a:p>
          <a:p>
            <a:endParaRPr lang="en-US" dirty="0">
              <a:solidFill>
                <a:schemeClr val="tx1"/>
              </a:solidFill>
            </a:endParaRPr>
          </a:p>
        </p:txBody>
      </p:sp>
      <p:sp>
        <p:nvSpPr>
          <p:cNvPr id="4" name="Content Placeholder 3">
            <a:extLst>
              <a:ext uri="{FF2B5EF4-FFF2-40B4-BE49-F238E27FC236}">
                <a16:creationId xmlns:a16="http://schemas.microsoft.com/office/drawing/2014/main" id="{7820AEA5-8446-2473-BD3C-CCD90744FED3}"/>
              </a:ext>
            </a:extLst>
          </p:cNvPr>
          <p:cNvSpPr>
            <a:spLocks noGrp="1"/>
          </p:cNvSpPr>
          <p:nvPr>
            <p:ph sz="half" idx="2"/>
          </p:nvPr>
        </p:nvSpPr>
        <p:spPr>
          <a:xfrm>
            <a:off x="688983" y="2462918"/>
            <a:ext cx="5194583" cy="3638764"/>
          </a:xfrm>
        </p:spPr>
        <p:txBody>
          <a:bodyPr>
            <a:normAutofit lnSpcReduction="10000"/>
          </a:bodyPr>
          <a:lstStyle/>
          <a:p>
            <a:r>
              <a:rPr lang="en-US" sz="2000" dirty="0"/>
              <a:t>Strategies included: </a:t>
            </a:r>
          </a:p>
          <a:p>
            <a:pPr lvl="1"/>
            <a:r>
              <a:rPr lang="en-US" sz="2000" dirty="0"/>
              <a:t>Needs assessment</a:t>
            </a:r>
          </a:p>
          <a:p>
            <a:pPr lvl="1"/>
            <a:r>
              <a:rPr lang="en-US" sz="2000" dirty="0"/>
              <a:t>Presenting a business case</a:t>
            </a:r>
          </a:p>
          <a:p>
            <a:pPr lvl="1"/>
            <a:r>
              <a:rPr lang="en-US" sz="2000" dirty="0"/>
              <a:t>Aligning with institutional strategic goals</a:t>
            </a:r>
          </a:p>
          <a:p>
            <a:pPr lvl="1"/>
            <a:r>
              <a:rPr lang="en-US" sz="2000" dirty="0"/>
              <a:t>Obtaining support from influential stakeholders</a:t>
            </a:r>
          </a:p>
          <a:p>
            <a:pPr lvl="1"/>
            <a:r>
              <a:rPr lang="en-US" sz="2000" dirty="0"/>
              <a:t>“Ask and then ask again”</a:t>
            </a:r>
          </a:p>
        </p:txBody>
      </p:sp>
    </p:spTree>
    <p:extLst>
      <p:ext uri="{BB962C8B-B14F-4D97-AF65-F5344CB8AC3E}">
        <p14:creationId xmlns:p14="http://schemas.microsoft.com/office/powerpoint/2010/main" val="1905051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86E85-D265-3E94-D22C-1D4494DA63D4}"/>
              </a:ext>
            </a:extLst>
          </p:cNvPr>
          <p:cNvSpPr>
            <a:spLocks noGrp="1"/>
          </p:cNvSpPr>
          <p:nvPr>
            <p:ph type="title"/>
          </p:nvPr>
        </p:nvSpPr>
        <p:spPr/>
        <p:txBody>
          <a:bodyPr>
            <a:noAutofit/>
          </a:bodyPr>
          <a:lstStyle/>
          <a:p>
            <a:br>
              <a:rPr lang="en-US" sz="3200" dirty="0"/>
            </a:br>
            <a:r>
              <a:rPr lang="en-US" sz="3200" dirty="0"/>
              <a:t>Theme 2</a:t>
            </a:r>
            <a:r>
              <a:rPr lang="en-US" sz="3200" dirty="0">
                <a:solidFill>
                  <a:schemeClr val="tx1"/>
                </a:solidFill>
              </a:rPr>
              <a:t>: </a:t>
            </a:r>
            <a:r>
              <a:rPr lang="en-US" sz="3200" kern="100" dirty="0">
                <a:solidFill>
                  <a:schemeClr val="tx1"/>
                </a:solidFill>
                <a:effectLst/>
                <a:ea typeface="Calibri" panose="020F0502020204030204" pitchFamily="34" charset="0"/>
                <a:cs typeface="Arial" panose="020B0604020202020204" pitchFamily="34" charset="0"/>
              </a:rPr>
              <a:t>ACS Champion </a:t>
            </a:r>
            <a:r>
              <a:rPr lang="en-US" sz="3200" kern="100" dirty="0">
                <a:effectLst/>
                <a:ea typeface="Calibri" panose="020F0502020204030204" pitchFamily="34" charset="0"/>
                <a:cs typeface="Arial" panose="020B0604020202020204" pitchFamily="34" charset="0"/>
              </a:rPr>
              <a:t>attributes</a:t>
            </a:r>
            <a:br>
              <a:rPr lang="en-US" sz="3200" kern="100" dirty="0">
                <a:effectLst/>
                <a:ea typeface="Calibri" panose="020F0502020204030204" pitchFamily="34" charset="0"/>
                <a:cs typeface="Arial" panose="020B0604020202020204" pitchFamily="34" charset="0"/>
              </a:rPr>
            </a:br>
            <a:endParaRPr lang="en-US" sz="3200" dirty="0"/>
          </a:p>
        </p:txBody>
      </p:sp>
      <p:sp>
        <p:nvSpPr>
          <p:cNvPr id="3" name="Content Placeholder 2">
            <a:extLst>
              <a:ext uri="{FF2B5EF4-FFF2-40B4-BE49-F238E27FC236}">
                <a16:creationId xmlns:a16="http://schemas.microsoft.com/office/drawing/2014/main" id="{3FE0C179-20B8-9D8E-BF13-A1497BD99971}"/>
              </a:ext>
            </a:extLst>
          </p:cNvPr>
          <p:cNvSpPr>
            <a:spLocks noGrp="1"/>
          </p:cNvSpPr>
          <p:nvPr>
            <p:ph sz="half" idx="2"/>
          </p:nvPr>
        </p:nvSpPr>
        <p:spPr>
          <a:xfrm>
            <a:off x="814729" y="2398754"/>
            <a:ext cx="5189856" cy="3462297"/>
          </a:xfrm>
        </p:spPr>
        <p:txBody>
          <a:bodyPr>
            <a:normAutofit fontScale="92500" lnSpcReduction="20000"/>
          </a:bodyPr>
          <a:lstStyle/>
          <a:p>
            <a:r>
              <a:rPr lang="en-US" b="1" kern="100" dirty="0">
                <a:ea typeface="Aptos" panose="020B0004020202020204" pitchFamily="34" charset="0"/>
                <a:cs typeface="Arial" panose="020B0604020202020204" pitchFamily="34" charset="0"/>
              </a:rPr>
              <a:t>Persistence, communication, and effective leadership</a:t>
            </a:r>
          </a:p>
          <a:p>
            <a:endParaRPr lang="en-US" b="1" kern="100" dirty="0">
              <a:ea typeface="Aptos" panose="020B0004020202020204" pitchFamily="34" charset="0"/>
              <a:cs typeface="Arial" panose="020B0604020202020204" pitchFamily="34" charset="0"/>
            </a:endParaRPr>
          </a:p>
          <a:p>
            <a:pPr marL="0" indent="0">
              <a:buNone/>
            </a:pPr>
            <a:r>
              <a:rPr lang="en-US" sz="1800" i="1" dirty="0">
                <a:effectLst/>
                <a:latin typeface="Calibri" panose="020F0502020204030204" pitchFamily="34" charset="0"/>
                <a:ea typeface="Calibri" panose="020F0502020204030204" pitchFamily="34" charset="0"/>
              </a:rPr>
              <a:t>“I think it’s just being able to straddle those worlds...you can’t just be clinical </a:t>
            </a:r>
            <a:r>
              <a:rPr lang="en-US" i="1" dirty="0">
                <a:latin typeface="Calibri" panose="020F0502020204030204" pitchFamily="34" charset="0"/>
                <a:ea typeface="Calibri" panose="020F0502020204030204" pitchFamily="34" charset="0"/>
              </a:rPr>
              <a:t>to really be able to speak confidently to all parties…</a:t>
            </a:r>
            <a:r>
              <a:rPr lang="en-US" sz="1800" i="1" dirty="0">
                <a:effectLst/>
                <a:latin typeface="Calibri" panose="020F0502020204030204" pitchFamily="34" charset="0"/>
                <a:ea typeface="Calibri" panose="020F0502020204030204" pitchFamily="34" charset="0"/>
              </a:rPr>
              <a:t>I don’t know where my white coat is, if I need it, if I’m giving a talk or something, I’ll go find it. I think just being able to take off some of that overly oppressive academic medicine mess and talk to patients, but also put that back on when you have to.”</a:t>
            </a:r>
          </a:p>
          <a:p>
            <a:pPr marL="0" indent="0">
              <a:buNone/>
            </a:pPr>
            <a:endParaRPr lang="en-US" sz="1800" i="1" dirty="0">
              <a:effectLst/>
              <a:latin typeface="Calibri" panose="020F0502020204030204" pitchFamily="34" charset="0"/>
              <a:ea typeface="Calibri" panose="020F0502020204030204" pitchFamily="34" charset="0"/>
            </a:endParaRPr>
          </a:p>
          <a:p>
            <a:pPr marL="0" indent="0">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“Yeah. Just be relentless. Just don't get discouraged. Try to be optimistic, and then just keep fighting.”</a:t>
            </a:r>
            <a:endParaRPr lang="en-US" dirty="0"/>
          </a:p>
        </p:txBody>
      </p:sp>
      <p:pic>
        <p:nvPicPr>
          <p:cNvPr id="7" name="Content Placeholder 6">
            <a:extLst>
              <a:ext uri="{FF2B5EF4-FFF2-40B4-BE49-F238E27FC236}">
                <a16:creationId xmlns:a16="http://schemas.microsoft.com/office/drawing/2014/main" id="{3386D3B2-6F95-FC70-6083-369DCCFFDC2A}"/>
              </a:ext>
            </a:extLst>
          </p:cNvPr>
          <p:cNvPicPr>
            <a:picLocks noGrp="1" noChangeAspect="1"/>
          </p:cNvPicPr>
          <p:nvPr>
            <p:ph sz="quarter" idx="4"/>
          </p:nvPr>
        </p:nvPicPr>
        <p:blipFill>
          <a:blip r:embed="rId3"/>
          <a:stretch>
            <a:fillRect/>
          </a:stretch>
        </p:blipFill>
        <p:spPr>
          <a:xfrm>
            <a:off x="6392611" y="2723605"/>
            <a:ext cx="5194300" cy="3280151"/>
          </a:xfrm>
          <a:prstGeom prst="rect">
            <a:avLst/>
          </a:prstGeom>
        </p:spPr>
      </p:pic>
    </p:spTree>
    <p:extLst>
      <p:ext uri="{BB962C8B-B14F-4D97-AF65-F5344CB8AC3E}">
        <p14:creationId xmlns:p14="http://schemas.microsoft.com/office/powerpoint/2010/main" val="9433161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TM03457503[[fn=Quotable]]</Template>
  <TotalTime>11547</TotalTime>
  <Words>2553</Words>
  <Application>Microsoft Office PowerPoint</Application>
  <PresentationFormat>Widescreen</PresentationFormat>
  <Paragraphs>147</Paragraphs>
  <Slides>17</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Calibri</vt:lpstr>
      <vt:lpstr>Century Gothic</vt:lpstr>
      <vt:lpstr>Wingdings</vt:lpstr>
      <vt:lpstr>Wingdings 2</vt:lpstr>
      <vt:lpstr>Quotable</vt:lpstr>
      <vt:lpstr>“Just Be Relentless,” Lessons learned from In-Hospital Addiction Consult Service Implementation AMERSA, 2024 </vt:lpstr>
      <vt:lpstr>Disclosures</vt:lpstr>
      <vt:lpstr>Background</vt:lpstr>
      <vt:lpstr>Methods</vt:lpstr>
      <vt:lpstr>Results: participants</vt:lpstr>
      <vt:lpstr>Results: setting</vt:lpstr>
      <vt:lpstr>PowerPoint Presentation</vt:lpstr>
      <vt:lpstr>Theme 1:  Strategies Champions used to obtain hospital leadership buy-in without financial incentives or a clear path to generate revenue.  </vt:lpstr>
      <vt:lpstr> Theme 2: ACS Champion attributes </vt:lpstr>
      <vt:lpstr>Theme 3: Champions accessed external support to successfully implement</vt:lpstr>
      <vt:lpstr>Theme 4: ACS drives cultural change, which increases demand for services</vt:lpstr>
      <vt:lpstr>Theme 5: positive outcomes support sustainability</vt:lpstr>
      <vt:lpstr>Discussion</vt:lpstr>
      <vt:lpstr>Limitations and future research</vt:lpstr>
      <vt:lpstr>Implications </vt:lpstr>
      <vt:lpstr>References</vt:lpstr>
      <vt:lpstr>Thank You!</vt:lpstr>
    </vt:vector>
  </TitlesOfParts>
  <Company>Oregon Health and Science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Beth Williams</dc:creator>
  <cp:lastModifiedBy>Beth Williams</cp:lastModifiedBy>
  <cp:revision>2</cp:revision>
  <dcterms:created xsi:type="dcterms:W3CDTF">2024-10-29T23:06:09Z</dcterms:created>
  <dcterms:modified xsi:type="dcterms:W3CDTF">2024-11-12T17:48:22Z</dcterms:modified>
</cp:coreProperties>
</file>