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7148" r:id="rId2"/>
    <p:sldId id="7149" r:id="rId3"/>
    <p:sldId id="7150" r:id="rId4"/>
    <p:sldId id="7179" r:id="rId5"/>
    <p:sldId id="7175" r:id="rId6"/>
    <p:sldId id="7182" r:id="rId7"/>
    <p:sldId id="7154" r:id="rId8"/>
    <p:sldId id="7155" r:id="rId9"/>
    <p:sldId id="7157" r:id="rId10"/>
    <p:sldId id="7158" r:id="rId11"/>
    <p:sldId id="7171" r:id="rId12"/>
    <p:sldId id="7183" r:id="rId13"/>
    <p:sldId id="7163" r:id="rId14"/>
    <p:sldId id="7180" r:id="rId15"/>
    <p:sldId id="7177" r:id="rId16"/>
    <p:sldId id="7178" r:id="rId17"/>
    <p:sldId id="7167" r:id="rId18"/>
    <p:sldId id="7176" r:id="rId19"/>
    <p:sldId id="7165" r:id="rId20"/>
    <p:sldId id="7156" r:id="rId21"/>
    <p:sldId id="7172" r:id="rId22"/>
    <p:sldId id="7184" r:id="rId23"/>
    <p:sldId id="7169" r:id="rId24"/>
    <p:sldId id="7170" r:id="rId25"/>
    <p:sldId id="71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2F2EC5-5272-5EE2-BE3A-51C649274AA6}" name="Jane Carpenter" initials="JC" userId="TckU60hu78UOImEuCPVgiodGTo1mPmD2szW6JN3ajxM=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pril Young" initials="AY" lastIdx="2" clrIdx="0">
    <p:extLst>
      <p:ext uri="{19B8F6BF-5375-455C-9EA6-DF929625EA0E}">
        <p15:presenceInfo xmlns:p15="http://schemas.microsoft.com/office/powerpoint/2012/main" userId="1ab46e949751997b" providerId="Windows Live"/>
      </p:ext>
    </p:extLst>
  </p:cmAuthor>
  <p:cmAuthor id="2" name="Baker, Trevor" initials="BT" lastIdx="5" clrIdx="1">
    <p:extLst>
      <p:ext uri="{19B8F6BF-5375-455C-9EA6-DF929625EA0E}">
        <p15:presenceInfo xmlns:p15="http://schemas.microsoft.com/office/powerpoint/2012/main" userId="S-1-5-21-1013449540-720069183-311576647-219254" providerId="AD"/>
      </p:ext>
    </p:extLst>
  </p:cmAuthor>
  <p:cmAuthor id="3" name="Jennifer" initials="J" lastIdx="1" clrIdx="2">
    <p:extLst>
      <p:ext uri="{19B8F6BF-5375-455C-9EA6-DF929625EA0E}">
        <p15:presenceInfo xmlns:p15="http://schemas.microsoft.com/office/powerpoint/2012/main" userId="Jennifer" providerId="None"/>
      </p:ext>
    </p:extLst>
  </p:cmAuthor>
  <p:cmAuthor id="4" name="Rudorf, Maria" initials="RM" lastIdx="6" clrIdx="3">
    <p:extLst>
      <p:ext uri="{19B8F6BF-5375-455C-9EA6-DF929625EA0E}">
        <p15:presenceInfo xmlns:p15="http://schemas.microsoft.com/office/powerpoint/2012/main" userId="S-1-5-21-1013449540-720069183-311576647-232624" providerId="AD"/>
      </p:ext>
    </p:extLst>
  </p:cmAuthor>
  <p:cmAuthor id="5" name="Beers, Donna" initials="BD" lastIdx="7" clrIdx="4">
    <p:extLst>
      <p:ext uri="{19B8F6BF-5375-455C-9EA6-DF929625EA0E}">
        <p15:presenceInfo xmlns:p15="http://schemas.microsoft.com/office/powerpoint/2012/main" userId="S-1-5-21-1013449540-720069183-311576647-1445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0EE"/>
    <a:srgbClr val="982468"/>
    <a:srgbClr val="F9E7F1"/>
    <a:srgbClr val="EFE0F4"/>
    <a:srgbClr val="FFDDD3"/>
    <a:srgbClr val="981F32"/>
    <a:srgbClr val="F3CBE2"/>
    <a:srgbClr val="D1C8FC"/>
    <a:srgbClr val="F9E5D8"/>
    <a:srgbClr val="EFE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443" autoAdjust="0"/>
    <p:restoredTop sz="62913" autoAdjust="0"/>
  </p:normalViewPr>
  <p:slideViewPr>
    <p:cSldViewPr snapToGrid="0">
      <p:cViewPr varScale="1">
        <p:scale>
          <a:sx n="56" d="100"/>
          <a:sy n="56" d="100"/>
        </p:scale>
        <p:origin x="7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800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354309-F776-4E39-AF92-41238C4262B4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A7F1F7A-7F9B-40E4-8EB8-469417F7371B}">
      <dgm:prSet/>
      <dgm:spPr/>
      <dgm:t>
        <a:bodyPr/>
        <a:lstStyle/>
        <a:p>
          <a:pPr rtl="0"/>
          <a:r>
            <a:rPr lang="en-US" dirty="0"/>
            <a:t>Overdose Education &amp; Naloxone Distribution (OEND)</a:t>
          </a:r>
        </a:p>
      </dgm:t>
    </dgm:pt>
    <dgm:pt modelId="{AD1CA87A-DB1B-46A1-B20F-52FDECB08FCE}" type="parTrans" cxnId="{BEEA57CD-7215-470B-9236-A03DED81C006}">
      <dgm:prSet/>
      <dgm:spPr/>
      <dgm:t>
        <a:bodyPr/>
        <a:lstStyle/>
        <a:p>
          <a:endParaRPr lang="en-US"/>
        </a:p>
      </dgm:t>
    </dgm:pt>
    <dgm:pt modelId="{DF306318-1F8F-47FE-B40A-11C04441C2D1}" type="sibTrans" cxnId="{BEEA57CD-7215-470B-9236-A03DED81C006}">
      <dgm:prSet/>
      <dgm:spPr/>
      <dgm:t>
        <a:bodyPr/>
        <a:lstStyle/>
        <a:p>
          <a:endParaRPr lang="en-US"/>
        </a:p>
      </dgm:t>
    </dgm:pt>
    <dgm:pt modelId="{EE031EC1-68EB-4EAB-AD65-3C1C67229BEB}">
      <dgm:prSet/>
      <dgm:spPr>
        <a:solidFill>
          <a:schemeClr val="accent4"/>
        </a:solidFill>
      </dgm:spPr>
      <dgm:t>
        <a:bodyPr/>
        <a:lstStyle/>
        <a:p>
          <a:pPr rtl="0"/>
          <a:r>
            <a:rPr lang="en-US" dirty="0"/>
            <a:t>Medication for Opioid Use Disorder (MOUD)</a:t>
          </a:r>
        </a:p>
      </dgm:t>
    </dgm:pt>
    <dgm:pt modelId="{1CEC9609-EEB4-4B79-9E2C-8ADC56151452}" type="parTrans" cxnId="{4C277CB3-CD6A-420A-8A58-D687AE5D8885}">
      <dgm:prSet/>
      <dgm:spPr/>
      <dgm:t>
        <a:bodyPr/>
        <a:lstStyle/>
        <a:p>
          <a:endParaRPr lang="en-US"/>
        </a:p>
      </dgm:t>
    </dgm:pt>
    <dgm:pt modelId="{02EBC123-27AC-48E9-A5CF-3978043695DB}" type="sibTrans" cxnId="{4C277CB3-CD6A-420A-8A58-D687AE5D8885}">
      <dgm:prSet/>
      <dgm:spPr/>
      <dgm:t>
        <a:bodyPr/>
        <a:lstStyle/>
        <a:p>
          <a:endParaRPr lang="en-US"/>
        </a:p>
      </dgm:t>
    </dgm:pt>
    <dgm:pt modelId="{426BC949-28BB-4DF5-95E4-0DB7ED7B3758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/>
            <a:t>Safer Prescribing</a:t>
          </a:r>
        </a:p>
      </dgm:t>
    </dgm:pt>
    <dgm:pt modelId="{89F9C8EA-6C6E-432D-91E4-E605FEB41A4D}" type="parTrans" cxnId="{3CA4E0AA-637E-4723-8E9D-44C229C44576}">
      <dgm:prSet/>
      <dgm:spPr/>
      <dgm:t>
        <a:bodyPr/>
        <a:lstStyle/>
        <a:p>
          <a:endParaRPr lang="en-US"/>
        </a:p>
      </dgm:t>
    </dgm:pt>
    <dgm:pt modelId="{5F1DF968-A0DF-449B-A9BF-CCEC0063873D}" type="sibTrans" cxnId="{3CA4E0AA-637E-4723-8E9D-44C229C44576}">
      <dgm:prSet/>
      <dgm:spPr/>
      <dgm:t>
        <a:bodyPr/>
        <a:lstStyle/>
        <a:p>
          <a:endParaRPr lang="en-US"/>
        </a:p>
      </dgm:t>
    </dgm:pt>
    <dgm:pt modelId="{609FA38A-61A0-4D2B-BABA-6A9E412F9228}" type="pres">
      <dgm:prSet presAssocID="{42354309-F776-4E39-AF92-41238C4262B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3390AE-6CEE-4E09-94D3-5AB2957D4A27}" type="pres">
      <dgm:prSet presAssocID="{9A7F1F7A-7F9B-40E4-8EB8-469417F7371B}" presName="parentText" presStyleLbl="node1" presStyleIdx="0" presStyleCnt="3" custScaleY="116218" custLinFactNeighborX="-1019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C7F5BC-FB7B-4A9A-A335-F86AE105F9A5}" type="pres">
      <dgm:prSet presAssocID="{DF306318-1F8F-47FE-B40A-11C04441C2D1}" presName="spacer" presStyleCnt="0"/>
      <dgm:spPr/>
    </dgm:pt>
    <dgm:pt modelId="{FEBB58EE-F983-40F2-BF7B-1B118EC06841}" type="pres">
      <dgm:prSet presAssocID="{EE031EC1-68EB-4EAB-AD65-3C1C67229BEB}" presName="parentText" presStyleLbl="node1" presStyleIdx="1" presStyleCnt="3" custScaleY="1284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EB86CE-A837-42F5-B522-4B15C7ED7792}" type="pres">
      <dgm:prSet presAssocID="{02EBC123-27AC-48E9-A5CF-3978043695DB}" presName="spacer" presStyleCnt="0"/>
      <dgm:spPr/>
    </dgm:pt>
    <dgm:pt modelId="{301CEFB9-CBA3-4716-B521-E8FCCD649C12}" type="pres">
      <dgm:prSet presAssocID="{426BC949-28BB-4DF5-95E4-0DB7ED7B3758}" presName="parentText" presStyleLbl="node1" presStyleIdx="2" presStyleCnt="3" custScaleY="131371" custLinFactNeighborY="-739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A4E0AA-637E-4723-8E9D-44C229C44576}" srcId="{42354309-F776-4E39-AF92-41238C4262B4}" destId="{426BC949-28BB-4DF5-95E4-0DB7ED7B3758}" srcOrd="2" destOrd="0" parTransId="{89F9C8EA-6C6E-432D-91E4-E605FEB41A4D}" sibTransId="{5F1DF968-A0DF-449B-A9BF-CCEC0063873D}"/>
    <dgm:cxn modelId="{671D5120-26C6-41CF-9DD2-7D16151A4537}" type="presOf" srcId="{42354309-F776-4E39-AF92-41238C4262B4}" destId="{609FA38A-61A0-4D2B-BABA-6A9E412F9228}" srcOrd="0" destOrd="0" presId="urn:microsoft.com/office/officeart/2005/8/layout/vList2"/>
    <dgm:cxn modelId="{C6926300-3908-4B03-94A1-2D041CF87DB9}" type="presOf" srcId="{426BC949-28BB-4DF5-95E4-0DB7ED7B3758}" destId="{301CEFB9-CBA3-4716-B521-E8FCCD649C12}" srcOrd="0" destOrd="0" presId="urn:microsoft.com/office/officeart/2005/8/layout/vList2"/>
    <dgm:cxn modelId="{BBD7ECC8-1C50-4EC6-90CA-3C8308823E48}" type="presOf" srcId="{9A7F1F7A-7F9B-40E4-8EB8-469417F7371B}" destId="{013390AE-6CEE-4E09-94D3-5AB2957D4A27}" srcOrd="0" destOrd="0" presId="urn:microsoft.com/office/officeart/2005/8/layout/vList2"/>
    <dgm:cxn modelId="{0CFF08E5-59F1-4F27-8D42-3DA7CAD62510}" type="presOf" srcId="{EE031EC1-68EB-4EAB-AD65-3C1C67229BEB}" destId="{FEBB58EE-F983-40F2-BF7B-1B118EC06841}" srcOrd="0" destOrd="0" presId="urn:microsoft.com/office/officeart/2005/8/layout/vList2"/>
    <dgm:cxn modelId="{BEEA57CD-7215-470B-9236-A03DED81C006}" srcId="{42354309-F776-4E39-AF92-41238C4262B4}" destId="{9A7F1F7A-7F9B-40E4-8EB8-469417F7371B}" srcOrd="0" destOrd="0" parTransId="{AD1CA87A-DB1B-46A1-B20F-52FDECB08FCE}" sibTransId="{DF306318-1F8F-47FE-B40A-11C04441C2D1}"/>
    <dgm:cxn modelId="{4C277CB3-CD6A-420A-8A58-D687AE5D8885}" srcId="{42354309-F776-4E39-AF92-41238C4262B4}" destId="{EE031EC1-68EB-4EAB-AD65-3C1C67229BEB}" srcOrd="1" destOrd="0" parTransId="{1CEC9609-EEB4-4B79-9E2C-8ADC56151452}" sibTransId="{02EBC123-27AC-48E9-A5CF-3978043695DB}"/>
    <dgm:cxn modelId="{0BCEDD6A-8CDC-4AAD-AC2F-600B4B725A63}" type="presParOf" srcId="{609FA38A-61A0-4D2B-BABA-6A9E412F9228}" destId="{013390AE-6CEE-4E09-94D3-5AB2957D4A27}" srcOrd="0" destOrd="0" presId="urn:microsoft.com/office/officeart/2005/8/layout/vList2"/>
    <dgm:cxn modelId="{E7118CA4-6C4A-4886-B1D8-7019455F8006}" type="presParOf" srcId="{609FA38A-61A0-4D2B-BABA-6A9E412F9228}" destId="{FAC7F5BC-FB7B-4A9A-A335-F86AE105F9A5}" srcOrd="1" destOrd="0" presId="urn:microsoft.com/office/officeart/2005/8/layout/vList2"/>
    <dgm:cxn modelId="{5387F09A-AA7C-4939-BBB3-2D4B4D2C7166}" type="presParOf" srcId="{609FA38A-61A0-4D2B-BABA-6A9E412F9228}" destId="{FEBB58EE-F983-40F2-BF7B-1B118EC06841}" srcOrd="2" destOrd="0" presId="urn:microsoft.com/office/officeart/2005/8/layout/vList2"/>
    <dgm:cxn modelId="{1F6081AA-BC70-4E17-B356-D20C087BC286}" type="presParOf" srcId="{609FA38A-61A0-4D2B-BABA-6A9E412F9228}" destId="{04EB86CE-A837-42F5-B522-4B15C7ED7792}" srcOrd="3" destOrd="0" presId="urn:microsoft.com/office/officeart/2005/8/layout/vList2"/>
    <dgm:cxn modelId="{D28CAB2E-137B-40D8-989A-3567A51385E3}" type="presParOf" srcId="{609FA38A-61A0-4D2B-BABA-6A9E412F9228}" destId="{301CEFB9-CBA3-4716-B521-E8FCCD649C1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354309-F776-4E39-AF92-41238C4262B4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A7F1F7A-7F9B-40E4-8EB8-469417F7371B}">
      <dgm:prSet/>
      <dgm:spPr/>
      <dgm:t>
        <a:bodyPr/>
        <a:lstStyle/>
        <a:p>
          <a:pPr rtl="0"/>
          <a:r>
            <a:rPr lang="en-US" dirty="0"/>
            <a:t>Overdose Education &amp; Naloxone Distribution (OEND)</a:t>
          </a:r>
        </a:p>
      </dgm:t>
    </dgm:pt>
    <dgm:pt modelId="{AD1CA87A-DB1B-46A1-B20F-52FDECB08FCE}" type="parTrans" cxnId="{BEEA57CD-7215-470B-9236-A03DED81C006}">
      <dgm:prSet/>
      <dgm:spPr/>
      <dgm:t>
        <a:bodyPr/>
        <a:lstStyle/>
        <a:p>
          <a:endParaRPr lang="en-US"/>
        </a:p>
      </dgm:t>
    </dgm:pt>
    <dgm:pt modelId="{DF306318-1F8F-47FE-B40A-11C04441C2D1}" type="sibTrans" cxnId="{BEEA57CD-7215-470B-9236-A03DED81C006}">
      <dgm:prSet/>
      <dgm:spPr/>
      <dgm:t>
        <a:bodyPr/>
        <a:lstStyle/>
        <a:p>
          <a:endParaRPr lang="en-US"/>
        </a:p>
      </dgm:t>
    </dgm:pt>
    <dgm:pt modelId="{EE031EC1-68EB-4EAB-AD65-3C1C67229BEB}">
      <dgm:prSet/>
      <dgm:spPr>
        <a:solidFill>
          <a:schemeClr val="accent4"/>
        </a:solidFill>
      </dgm:spPr>
      <dgm:t>
        <a:bodyPr/>
        <a:lstStyle/>
        <a:p>
          <a:pPr rtl="0"/>
          <a:r>
            <a:rPr lang="en-US" dirty="0"/>
            <a:t>Medication for Opioid Use Disorder (MOUD)</a:t>
          </a:r>
        </a:p>
      </dgm:t>
    </dgm:pt>
    <dgm:pt modelId="{1CEC9609-EEB4-4B79-9E2C-8ADC56151452}" type="parTrans" cxnId="{4C277CB3-CD6A-420A-8A58-D687AE5D8885}">
      <dgm:prSet/>
      <dgm:spPr/>
      <dgm:t>
        <a:bodyPr/>
        <a:lstStyle/>
        <a:p>
          <a:endParaRPr lang="en-US"/>
        </a:p>
      </dgm:t>
    </dgm:pt>
    <dgm:pt modelId="{02EBC123-27AC-48E9-A5CF-3978043695DB}" type="sibTrans" cxnId="{4C277CB3-CD6A-420A-8A58-D687AE5D8885}">
      <dgm:prSet/>
      <dgm:spPr/>
      <dgm:t>
        <a:bodyPr/>
        <a:lstStyle/>
        <a:p>
          <a:endParaRPr lang="en-US"/>
        </a:p>
      </dgm:t>
    </dgm:pt>
    <dgm:pt modelId="{426BC949-28BB-4DF5-95E4-0DB7ED7B3758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/>
            <a:t>Safer Prescribing</a:t>
          </a:r>
        </a:p>
      </dgm:t>
    </dgm:pt>
    <dgm:pt modelId="{89F9C8EA-6C6E-432D-91E4-E605FEB41A4D}" type="parTrans" cxnId="{3CA4E0AA-637E-4723-8E9D-44C229C44576}">
      <dgm:prSet/>
      <dgm:spPr/>
      <dgm:t>
        <a:bodyPr/>
        <a:lstStyle/>
        <a:p>
          <a:endParaRPr lang="en-US"/>
        </a:p>
      </dgm:t>
    </dgm:pt>
    <dgm:pt modelId="{5F1DF968-A0DF-449B-A9BF-CCEC0063873D}" type="sibTrans" cxnId="{3CA4E0AA-637E-4723-8E9D-44C229C44576}">
      <dgm:prSet/>
      <dgm:spPr/>
      <dgm:t>
        <a:bodyPr/>
        <a:lstStyle/>
        <a:p>
          <a:endParaRPr lang="en-US"/>
        </a:p>
      </dgm:t>
    </dgm:pt>
    <dgm:pt modelId="{609FA38A-61A0-4D2B-BABA-6A9E412F9228}" type="pres">
      <dgm:prSet presAssocID="{42354309-F776-4E39-AF92-41238C4262B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3390AE-6CEE-4E09-94D3-5AB2957D4A27}" type="pres">
      <dgm:prSet presAssocID="{9A7F1F7A-7F9B-40E4-8EB8-469417F7371B}" presName="parentText" presStyleLbl="node1" presStyleIdx="0" presStyleCnt="3" custScaleY="116218" custLinFactNeighborX="-1019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C7F5BC-FB7B-4A9A-A335-F86AE105F9A5}" type="pres">
      <dgm:prSet presAssocID="{DF306318-1F8F-47FE-B40A-11C04441C2D1}" presName="spacer" presStyleCnt="0"/>
      <dgm:spPr/>
    </dgm:pt>
    <dgm:pt modelId="{FEBB58EE-F983-40F2-BF7B-1B118EC06841}" type="pres">
      <dgm:prSet presAssocID="{EE031EC1-68EB-4EAB-AD65-3C1C67229BEB}" presName="parentText" presStyleLbl="node1" presStyleIdx="1" presStyleCnt="3" custScaleY="1284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EB86CE-A837-42F5-B522-4B15C7ED7792}" type="pres">
      <dgm:prSet presAssocID="{02EBC123-27AC-48E9-A5CF-3978043695DB}" presName="spacer" presStyleCnt="0"/>
      <dgm:spPr/>
    </dgm:pt>
    <dgm:pt modelId="{301CEFB9-CBA3-4716-B521-E8FCCD649C12}" type="pres">
      <dgm:prSet presAssocID="{426BC949-28BB-4DF5-95E4-0DB7ED7B3758}" presName="parentText" presStyleLbl="node1" presStyleIdx="2" presStyleCnt="3" custScaleY="131371" custLinFactNeighborY="-739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A4E0AA-637E-4723-8E9D-44C229C44576}" srcId="{42354309-F776-4E39-AF92-41238C4262B4}" destId="{426BC949-28BB-4DF5-95E4-0DB7ED7B3758}" srcOrd="2" destOrd="0" parTransId="{89F9C8EA-6C6E-432D-91E4-E605FEB41A4D}" sibTransId="{5F1DF968-A0DF-449B-A9BF-CCEC0063873D}"/>
    <dgm:cxn modelId="{671D5120-26C6-41CF-9DD2-7D16151A4537}" type="presOf" srcId="{42354309-F776-4E39-AF92-41238C4262B4}" destId="{609FA38A-61A0-4D2B-BABA-6A9E412F9228}" srcOrd="0" destOrd="0" presId="urn:microsoft.com/office/officeart/2005/8/layout/vList2"/>
    <dgm:cxn modelId="{C6926300-3908-4B03-94A1-2D041CF87DB9}" type="presOf" srcId="{426BC949-28BB-4DF5-95E4-0DB7ED7B3758}" destId="{301CEFB9-CBA3-4716-B521-E8FCCD649C12}" srcOrd="0" destOrd="0" presId="urn:microsoft.com/office/officeart/2005/8/layout/vList2"/>
    <dgm:cxn modelId="{BBD7ECC8-1C50-4EC6-90CA-3C8308823E48}" type="presOf" srcId="{9A7F1F7A-7F9B-40E4-8EB8-469417F7371B}" destId="{013390AE-6CEE-4E09-94D3-5AB2957D4A27}" srcOrd="0" destOrd="0" presId="urn:microsoft.com/office/officeart/2005/8/layout/vList2"/>
    <dgm:cxn modelId="{0CFF08E5-59F1-4F27-8D42-3DA7CAD62510}" type="presOf" srcId="{EE031EC1-68EB-4EAB-AD65-3C1C67229BEB}" destId="{FEBB58EE-F983-40F2-BF7B-1B118EC06841}" srcOrd="0" destOrd="0" presId="urn:microsoft.com/office/officeart/2005/8/layout/vList2"/>
    <dgm:cxn modelId="{BEEA57CD-7215-470B-9236-A03DED81C006}" srcId="{42354309-F776-4E39-AF92-41238C4262B4}" destId="{9A7F1F7A-7F9B-40E4-8EB8-469417F7371B}" srcOrd="0" destOrd="0" parTransId="{AD1CA87A-DB1B-46A1-B20F-52FDECB08FCE}" sibTransId="{DF306318-1F8F-47FE-B40A-11C04441C2D1}"/>
    <dgm:cxn modelId="{4C277CB3-CD6A-420A-8A58-D687AE5D8885}" srcId="{42354309-F776-4E39-AF92-41238C4262B4}" destId="{EE031EC1-68EB-4EAB-AD65-3C1C67229BEB}" srcOrd="1" destOrd="0" parTransId="{1CEC9609-EEB4-4B79-9E2C-8ADC56151452}" sibTransId="{02EBC123-27AC-48E9-A5CF-3978043695DB}"/>
    <dgm:cxn modelId="{0BCEDD6A-8CDC-4AAD-AC2F-600B4B725A63}" type="presParOf" srcId="{609FA38A-61A0-4D2B-BABA-6A9E412F9228}" destId="{013390AE-6CEE-4E09-94D3-5AB2957D4A27}" srcOrd="0" destOrd="0" presId="urn:microsoft.com/office/officeart/2005/8/layout/vList2"/>
    <dgm:cxn modelId="{E7118CA4-6C4A-4886-B1D8-7019455F8006}" type="presParOf" srcId="{609FA38A-61A0-4D2B-BABA-6A9E412F9228}" destId="{FAC7F5BC-FB7B-4A9A-A335-F86AE105F9A5}" srcOrd="1" destOrd="0" presId="urn:microsoft.com/office/officeart/2005/8/layout/vList2"/>
    <dgm:cxn modelId="{5387F09A-AA7C-4939-BBB3-2D4B4D2C7166}" type="presParOf" srcId="{609FA38A-61A0-4D2B-BABA-6A9E412F9228}" destId="{FEBB58EE-F983-40F2-BF7B-1B118EC06841}" srcOrd="2" destOrd="0" presId="urn:microsoft.com/office/officeart/2005/8/layout/vList2"/>
    <dgm:cxn modelId="{1F6081AA-BC70-4E17-B356-D20C087BC286}" type="presParOf" srcId="{609FA38A-61A0-4D2B-BABA-6A9E412F9228}" destId="{04EB86CE-A837-42F5-B522-4B15C7ED7792}" srcOrd="3" destOrd="0" presId="urn:microsoft.com/office/officeart/2005/8/layout/vList2"/>
    <dgm:cxn modelId="{D28CAB2E-137B-40D8-989A-3567A51385E3}" type="presParOf" srcId="{609FA38A-61A0-4D2B-BABA-6A9E412F9228}" destId="{301CEFB9-CBA3-4716-B521-E8FCCD649C1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FF72BA-7792-40B4-AA44-B9A78E542A30}" type="doc">
      <dgm:prSet loTypeId="urn:microsoft.com/office/officeart/2005/8/layout/vList2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48A6275C-480E-4A01-B540-3896CC2F5651}">
      <dgm:prSet/>
      <dgm:spPr/>
      <dgm:t>
        <a:bodyPr/>
        <a:lstStyle/>
        <a:p>
          <a:pPr rtl="0"/>
          <a:r>
            <a:rPr lang="en-US" b="1" dirty="0"/>
            <a:t>Respond to HCS community needs</a:t>
          </a:r>
        </a:p>
      </dgm:t>
    </dgm:pt>
    <dgm:pt modelId="{F96A92EB-864A-4236-ABD5-B60B72DEC78D}" type="parTrans" cxnId="{811D79F1-DE6E-448D-A1A5-0D393E76ACF4}">
      <dgm:prSet/>
      <dgm:spPr/>
      <dgm:t>
        <a:bodyPr/>
        <a:lstStyle/>
        <a:p>
          <a:endParaRPr lang="en-US"/>
        </a:p>
      </dgm:t>
    </dgm:pt>
    <dgm:pt modelId="{D83049D3-D202-429C-9626-875EE529993A}" type="sibTrans" cxnId="{811D79F1-DE6E-448D-A1A5-0D393E76ACF4}">
      <dgm:prSet/>
      <dgm:spPr/>
      <dgm:t>
        <a:bodyPr/>
        <a:lstStyle/>
        <a:p>
          <a:endParaRPr lang="en-US"/>
        </a:p>
      </dgm:t>
    </dgm:pt>
    <dgm:pt modelId="{EDA31D28-F68A-48A6-B9C3-5DCDF8C155BF}">
      <dgm:prSet/>
      <dgm:spPr/>
      <dgm:t>
        <a:bodyPr/>
        <a:lstStyle/>
        <a:p>
          <a:pPr rtl="0"/>
          <a:r>
            <a:rPr lang="en-US" b="1" dirty="0"/>
            <a:t>Leverage engagement and local, interprofessional expertise</a:t>
          </a:r>
        </a:p>
      </dgm:t>
    </dgm:pt>
    <dgm:pt modelId="{9DE23357-8AFC-485A-950D-D6AEE1734EA4}" type="parTrans" cxnId="{58C4EB4E-E9A1-4F21-BD01-1A76A064ED18}">
      <dgm:prSet/>
      <dgm:spPr/>
      <dgm:t>
        <a:bodyPr/>
        <a:lstStyle/>
        <a:p>
          <a:endParaRPr lang="en-US"/>
        </a:p>
      </dgm:t>
    </dgm:pt>
    <dgm:pt modelId="{3DE912DA-3C0F-413C-8269-2CD5101DECE9}" type="sibTrans" cxnId="{58C4EB4E-E9A1-4F21-BD01-1A76A064ED18}">
      <dgm:prSet/>
      <dgm:spPr/>
      <dgm:t>
        <a:bodyPr/>
        <a:lstStyle/>
        <a:p>
          <a:endParaRPr lang="en-US"/>
        </a:p>
      </dgm:t>
    </dgm:pt>
    <dgm:pt modelId="{E316C9A8-ADC3-47D5-81FE-2D2D2D409C13}">
      <dgm:prSet/>
      <dgm:spPr/>
      <dgm:t>
        <a:bodyPr/>
        <a:lstStyle/>
        <a:p>
          <a:pPr rtl="0"/>
          <a:r>
            <a:rPr lang="en-US" b="1" dirty="0"/>
            <a:t>Encourage multidirectional knowledge sharing within and across HCS communities</a:t>
          </a:r>
        </a:p>
      </dgm:t>
    </dgm:pt>
    <dgm:pt modelId="{0FE5B8C9-7ACA-4C6A-9629-EF87FA78595E}" type="parTrans" cxnId="{4E0109F4-99DB-4352-A364-39416F2E80F2}">
      <dgm:prSet/>
      <dgm:spPr/>
      <dgm:t>
        <a:bodyPr/>
        <a:lstStyle/>
        <a:p>
          <a:endParaRPr lang="en-US"/>
        </a:p>
      </dgm:t>
    </dgm:pt>
    <dgm:pt modelId="{A1B1210B-8E8D-4705-A5AF-A5802431E78B}" type="sibTrans" cxnId="{4E0109F4-99DB-4352-A364-39416F2E80F2}">
      <dgm:prSet/>
      <dgm:spPr/>
      <dgm:t>
        <a:bodyPr/>
        <a:lstStyle/>
        <a:p>
          <a:endParaRPr lang="en-US"/>
        </a:p>
      </dgm:t>
    </dgm:pt>
    <dgm:pt modelId="{4B0E78CA-3962-45DE-8525-F090E2190C00}" type="pres">
      <dgm:prSet presAssocID="{85FF72BA-7792-40B4-AA44-B9A78E542A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95AD29-9069-407C-835B-403A43A26838}" type="pres">
      <dgm:prSet presAssocID="{48A6275C-480E-4A01-B540-3896CC2F5651}" presName="parentText" presStyleLbl="node1" presStyleIdx="0" presStyleCnt="3" custLinFactNeighborX="-15177" custLinFactNeighborY="-473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C35382-6834-45D9-95F3-84B9EE353D3E}" type="pres">
      <dgm:prSet presAssocID="{D83049D3-D202-429C-9626-875EE529993A}" presName="spacer" presStyleCnt="0"/>
      <dgm:spPr/>
    </dgm:pt>
    <dgm:pt modelId="{06A216D2-92A2-4442-863B-BE373419F475}" type="pres">
      <dgm:prSet presAssocID="{EDA31D28-F68A-48A6-B9C3-5DCDF8C155B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9EFB73-948E-4001-A1A2-93DA8F3B6A1F}" type="pres">
      <dgm:prSet presAssocID="{3DE912DA-3C0F-413C-8269-2CD5101DECE9}" presName="spacer" presStyleCnt="0"/>
      <dgm:spPr/>
    </dgm:pt>
    <dgm:pt modelId="{33095B4D-0B92-4E94-A79D-679AFA327794}" type="pres">
      <dgm:prSet presAssocID="{E316C9A8-ADC3-47D5-81FE-2D2D2D409C1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C4EB4E-E9A1-4F21-BD01-1A76A064ED18}" srcId="{85FF72BA-7792-40B4-AA44-B9A78E542A30}" destId="{EDA31D28-F68A-48A6-B9C3-5DCDF8C155BF}" srcOrd="1" destOrd="0" parTransId="{9DE23357-8AFC-485A-950D-D6AEE1734EA4}" sibTransId="{3DE912DA-3C0F-413C-8269-2CD5101DECE9}"/>
    <dgm:cxn modelId="{23D6EE7D-F60E-4112-8C38-17F4B9060158}" type="presOf" srcId="{EDA31D28-F68A-48A6-B9C3-5DCDF8C155BF}" destId="{06A216D2-92A2-4442-863B-BE373419F475}" srcOrd="0" destOrd="0" presId="urn:microsoft.com/office/officeart/2005/8/layout/vList2"/>
    <dgm:cxn modelId="{86781DE9-37F9-479C-815E-A38EB8A9E21B}" type="presOf" srcId="{48A6275C-480E-4A01-B540-3896CC2F5651}" destId="{F495AD29-9069-407C-835B-403A43A26838}" srcOrd="0" destOrd="0" presId="urn:microsoft.com/office/officeart/2005/8/layout/vList2"/>
    <dgm:cxn modelId="{811D79F1-DE6E-448D-A1A5-0D393E76ACF4}" srcId="{85FF72BA-7792-40B4-AA44-B9A78E542A30}" destId="{48A6275C-480E-4A01-B540-3896CC2F5651}" srcOrd="0" destOrd="0" parTransId="{F96A92EB-864A-4236-ABD5-B60B72DEC78D}" sibTransId="{D83049D3-D202-429C-9626-875EE529993A}"/>
    <dgm:cxn modelId="{4E0109F4-99DB-4352-A364-39416F2E80F2}" srcId="{85FF72BA-7792-40B4-AA44-B9A78E542A30}" destId="{E316C9A8-ADC3-47D5-81FE-2D2D2D409C13}" srcOrd="2" destOrd="0" parTransId="{0FE5B8C9-7ACA-4C6A-9629-EF87FA78595E}" sibTransId="{A1B1210B-8E8D-4705-A5AF-A5802431E78B}"/>
    <dgm:cxn modelId="{69CB5187-545C-424A-B8AE-C63C4B7D2AFF}" type="presOf" srcId="{E316C9A8-ADC3-47D5-81FE-2D2D2D409C13}" destId="{33095B4D-0B92-4E94-A79D-679AFA327794}" srcOrd="0" destOrd="0" presId="urn:microsoft.com/office/officeart/2005/8/layout/vList2"/>
    <dgm:cxn modelId="{837B08B2-CE2D-41CF-ABA7-33D4BA69DD25}" type="presOf" srcId="{85FF72BA-7792-40B4-AA44-B9A78E542A30}" destId="{4B0E78CA-3962-45DE-8525-F090E2190C00}" srcOrd="0" destOrd="0" presId="urn:microsoft.com/office/officeart/2005/8/layout/vList2"/>
    <dgm:cxn modelId="{D233C467-0E23-46CF-8580-A5F1AE9F503C}" type="presParOf" srcId="{4B0E78CA-3962-45DE-8525-F090E2190C00}" destId="{F495AD29-9069-407C-835B-403A43A26838}" srcOrd="0" destOrd="0" presId="urn:microsoft.com/office/officeart/2005/8/layout/vList2"/>
    <dgm:cxn modelId="{DD13558B-44DF-4FB7-A5C1-B5D96A707A72}" type="presParOf" srcId="{4B0E78CA-3962-45DE-8525-F090E2190C00}" destId="{BCC35382-6834-45D9-95F3-84B9EE353D3E}" srcOrd="1" destOrd="0" presId="urn:microsoft.com/office/officeart/2005/8/layout/vList2"/>
    <dgm:cxn modelId="{BADAE52D-391D-4BF4-894E-EDAFBBD864A3}" type="presParOf" srcId="{4B0E78CA-3962-45DE-8525-F090E2190C00}" destId="{06A216D2-92A2-4442-863B-BE373419F475}" srcOrd="2" destOrd="0" presId="urn:microsoft.com/office/officeart/2005/8/layout/vList2"/>
    <dgm:cxn modelId="{5D8CBFE2-8723-4C51-948C-109E99B95A8B}" type="presParOf" srcId="{4B0E78CA-3962-45DE-8525-F090E2190C00}" destId="{DA9EFB73-948E-4001-A1A2-93DA8F3B6A1F}" srcOrd="3" destOrd="0" presId="urn:microsoft.com/office/officeart/2005/8/layout/vList2"/>
    <dgm:cxn modelId="{BE39F57B-F75B-48F1-9FCE-596E2F3A78CD}" type="presParOf" srcId="{4B0E78CA-3962-45DE-8525-F090E2190C00}" destId="{33095B4D-0B92-4E94-A79D-679AFA32779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390AE-6CEE-4E09-94D3-5AB2957D4A27}">
      <dsp:nvSpPr>
        <dsp:cNvPr id="0" name=""/>
        <dsp:cNvSpPr/>
      </dsp:nvSpPr>
      <dsp:spPr>
        <a:xfrm>
          <a:off x="0" y="592518"/>
          <a:ext cx="6298116" cy="5439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Overdose Education &amp; Naloxone Distribution (OEND)</a:t>
          </a:r>
        </a:p>
      </dsp:txBody>
      <dsp:txXfrm>
        <a:off x="26551" y="619069"/>
        <a:ext cx="6245014" cy="490798"/>
      </dsp:txXfrm>
    </dsp:sp>
    <dsp:sp modelId="{FEBB58EE-F983-40F2-BF7B-1B118EC06841}">
      <dsp:nvSpPr>
        <dsp:cNvPr id="0" name=""/>
        <dsp:cNvSpPr/>
      </dsp:nvSpPr>
      <dsp:spPr>
        <a:xfrm>
          <a:off x="0" y="1194019"/>
          <a:ext cx="6298116" cy="600963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Medication for Opioid Use Disorder (MOUD)</a:t>
          </a:r>
        </a:p>
      </dsp:txBody>
      <dsp:txXfrm>
        <a:off x="29337" y="1223356"/>
        <a:ext cx="6239442" cy="542289"/>
      </dsp:txXfrm>
    </dsp:sp>
    <dsp:sp modelId="{301CEFB9-CBA3-4716-B521-E8FCCD649C12}">
      <dsp:nvSpPr>
        <dsp:cNvPr id="0" name=""/>
        <dsp:cNvSpPr/>
      </dsp:nvSpPr>
      <dsp:spPr>
        <a:xfrm>
          <a:off x="0" y="1848322"/>
          <a:ext cx="6298116" cy="614816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Safer Prescribing</a:t>
          </a:r>
        </a:p>
      </dsp:txBody>
      <dsp:txXfrm>
        <a:off x="30013" y="1878335"/>
        <a:ext cx="6238090" cy="5547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390AE-6CEE-4E09-94D3-5AB2957D4A27}">
      <dsp:nvSpPr>
        <dsp:cNvPr id="0" name=""/>
        <dsp:cNvSpPr/>
      </dsp:nvSpPr>
      <dsp:spPr>
        <a:xfrm>
          <a:off x="0" y="592518"/>
          <a:ext cx="6298116" cy="5439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Overdose Education &amp; Naloxone Distribution (OEND)</a:t>
          </a:r>
        </a:p>
      </dsp:txBody>
      <dsp:txXfrm>
        <a:off x="26551" y="619069"/>
        <a:ext cx="6245014" cy="490798"/>
      </dsp:txXfrm>
    </dsp:sp>
    <dsp:sp modelId="{FEBB58EE-F983-40F2-BF7B-1B118EC06841}">
      <dsp:nvSpPr>
        <dsp:cNvPr id="0" name=""/>
        <dsp:cNvSpPr/>
      </dsp:nvSpPr>
      <dsp:spPr>
        <a:xfrm>
          <a:off x="0" y="1194019"/>
          <a:ext cx="6298116" cy="600963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Medication for Opioid Use Disorder (MOUD)</a:t>
          </a:r>
        </a:p>
      </dsp:txBody>
      <dsp:txXfrm>
        <a:off x="29337" y="1223356"/>
        <a:ext cx="6239442" cy="542289"/>
      </dsp:txXfrm>
    </dsp:sp>
    <dsp:sp modelId="{301CEFB9-CBA3-4716-B521-E8FCCD649C12}">
      <dsp:nvSpPr>
        <dsp:cNvPr id="0" name=""/>
        <dsp:cNvSpPr/>
      </dsp:nvSpPr>
      <dsp:spPr>
        <a:xfrm>
          <a:off x="0" y="1848322"/>
          <a:ext cx="6298116" cy="614816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Safer Prescribing</a:t>
          </a:r>
        </a:p>
      </dsp:txBody>
      <dsp:txXfrm>
        <a:off x="30013" y="1878335"/>
        <a:ext cx="6238090" cy="5547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5AD29-9069-407C-835B-403A43A26838}">
      <dsp:nvSpPr>
        <dsp:cNvPr id="0" name=""/>
        <dsp:cNvSpPr/>
      </dsp:nvSpPr>
      <dsp:spPr>
        <a:xfrm>
          <a:off x="0" y="46701"/>
          <a:ext cx="10372089" cy="1064700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Respond to HCS community needs</a:t>
          </a:r>
        </a:p>
      </dsp:txBody>
      <dsp:txXfrm>
        <a:off x="51974" y="98675"/>
        <a:ext cx="10268141" cy="960752"/>
      </dsp:txXfrm>
    </dsp:sp>
    <dsp:sp modelId="{06A216D2-92A2-4442-863B-BE373419F475}">
      <dsp:nvSpPr>
        <dsp:cNvPr id="0" name=""/>
        <dsp:cNvSpPr/>
      </dsp:nvSpPr>
      <dsp:spPr>
        <a:xfrm>
          <a:off x="0" y="1195860"/>
          <a:ext cx="10372089" cy="1064700"/>
        </a:xfrm>
        <a:prstGeom prst="roundRect">
          <a:avLst/>
        </a:prstGeom>
        <a:solidFill>
          <a:schemeClr val="accent5">
            <a:shade val="80000"/>
            <a:hueOff val="255940"/>
            <a:satOff val="-19622"/>
            <a:lumOff val="170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Leverage engagement and local, interprofessional expertise</a:t>
          </a:r>
        </a:p>
      </dsp:txBody>
      <dsp:txXfrm>
        <a:off x="51974" y="1247834"/>
        <a:ext cx="10268141" cy="960752"/>
      </dsp:txXfrm>
    </dsp:sp>
    <dsp:sp modelId="{33095B4D-0B92-4E94-A79D-679AFA327794}">
      <dsp:nvSpPr>
        <dsp:cNvPr id="0" name=""/>
        <dsp:cNvSpPr/>
      </dsp:nvSpPr>
      <dsp:spPr>
        <a:xfrm>
          <a:off x="0" y="2341200"/>
          <a:ext cx="10372089" cy="1064700"/>
        </a:xfrm>
        <a:prstGeom prst="roundRect">
          <a:avLst/>
        </a:prstGeom>
        <a:solidFill>
          <a:schemeClr val="accent5">
            <a:shade val="80000"/>
            <a:hueOff val="511880"/>
            <a:satOff val="-39244"/>
            <a:lumOff val="340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Encourage multidirectional knowledge sharing within and across HCS communities</a:t>
          </a:r>
        </a:p>
      </dsp:txBody>
      <dsp:txXfrm>
        <a:off x="51974" y="2393174"/>
        <a:ext cx="10268141" cy="960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76A01-5CCF-47B2-A690-3190B8E50824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A984E-7CE3-4FF4-9DD9-16C0FCB95C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415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18FDC-1855-C546-BF42-5CB6C6A24D2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46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A984E-7CE3-4FF4-9DD9-16C0FCB95C2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497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A984E-7CE3-4FF4-9DD9-16C0FCB95C2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385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A984E-7CE3-4FF4-9DD9-16C0FCB95C2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31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A984E-7CE3-4FF4-9DD9-16C0FCB95C2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071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A984E-7CE3-4FF4-9DD9-16C0FCB95C2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52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A984E-7CE3-4FF4-9DD9-16C0FCB95C2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014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A984E-7CE3-4FF4-9DD9-16C0FCB95C2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708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A984E-7CE3-4FF4-9DD9-16C0FCB95C2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711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A984E-7CE3-4FF4-9DD9-16C0FCB95C2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649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A984E-7CE3-4FF4-9DD9-16C0FCB95C2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802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8FDC-1855-C546-BF42-5CB6C6A24D2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468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8FDC-1855-C546-BF42-5CB6C6A24D2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6033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A984E-7CE3-4FF4-9DD9-16C0FCB95C2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332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A984E-7CE3-4FF4-9DD9-16C0FCB95C2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66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A984E-7CE3-4FF4-9DD9-16C0FCB95C2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1542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8" name="Google Shape;17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55799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A984E-7CE3-4FF4-9DD9-16C0FCB95C2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274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8FDC-1855-C546-BF42-5CB6C6A24D2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035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8FDC-1855-C546-BF42-5CB6C6A24D2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420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A984E-7CE3-4FF4-9DD9-16C0FCB95C2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385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A984E-7CE3-4FF4-9DD9-16C0FCB95C2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007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A984E-7CE3-4FF4-9DD9-16C0FCB95C2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459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8FDC-1855-C546-BF42-5CB6C6A24D2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13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A984E-7CE3-4FF4-9DD9-16C0FCB95C2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92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ED45D5-08E5-5145-AC7C-638A6F89DB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80419" y="2286005"/>
            <a:ext cx="8694136" cy="1838739"/>
          </a:xfrm>
        </p:spPr>
        <p:txBody>
          <a:bodyPr anchor="ctr">
            <a:normAutofit/>
          </a:bodyPr>
          <a:lstStyle>
            <a:lvl1pPr algn="l">
              <a:defRPr sz="3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80419" y="4124739"/>
            <a:ext cx="8694136" cy="4572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21BEB98-F84E-0547-AEBF-AC18B55FB8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4124742"/>
            <a:ext cx="3080419" cy="4572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624C7D-69F1-EC40-AFA8-B529659064FE}"/>
              </a:ext>
            </a:extLst>
          </p:cNvPr>
          <p:cNvSpPr txBox="1"/>
          <p:nvPr userDrawn="1"/>
        </p:nvSpPr>
        <p:spPr>
          <a:xfrm>
            <a:off x="343364" y="6436069"/>
            <a:ext cx="11301145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NIH HEAL Initiative and Helping to End Addiction Long-term are service marks of the U.S. Department of Health and Human Services. 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AA9483D-D251-4507-BF89-253D0537C2B0}"/>
              </a:ext>
            </a:extLst>
          </p:cNvPr>
          <p:cNvGrpSpPr/>
          <p:nvPr userDrawn="1"/>
        </p:nvGrpSpPr>
        <p:grpSpPr>
          <a:xfrm>
            <a:off x="1238865" y="5771536"/>
            <a:ext cx="9912066" cy="546998"/>
            <a:chOff x="313336" y="5904677"/>
            <a:chExt cx="8174369" cy="413851"/>
          </a:xfrm>
        </p:grpSpPr>
        <p:pic>
          <p:nvPicPr>
            <p:cNvPr id="13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EE7289B-7DA3-47DE-BBDA-5C97699F5E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0259" y="5904677"/>
              <a:ext cx="804002" cy="362745"/>
            </a:xfrm>
            <a:prstGeom prst="rect">
              <a:avLst/>
            </a:prstGeom>
          </p:spPr>
        </p:pic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72639FF-46FC-4F36-899E-11C92ECC1F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0121" y="6070709"/>
              <a:ext cx="1259112" cy="187809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8CCB83CB-0BCE-4924-8E4E-FEA461CEB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336" y="6033637"/>
              <a:ext cx="961063" cy="283007"/>
            </a:xfrm>
            <a:prstGeom prst="rect">
              <a:avLst/>
            </a:prstGeom>
          </p:spPr>
        </p:pic>
        <p:pic>
          <p:nvPicPr>
            <p:cNvPr id="17" name="Picture 2" descr="RTI_W_SM-1lg">
              <a:extLst>
                <a:ext uri="{FF2B5EF4-FFF2-40B4-BE49-F238E27FC236}">
                  <a16:creationId xmlns:a16="http://schemas.microsoft.com/office/drawing/2014/main" id="{D260EFFA-D6EA-4B95-8A0D-AF120743926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806" y="6050166"/>
              <a:ext cx="503248" cy="210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1078BD4-0D87-4116-BD12-C7E6128C62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7466" y="6014467"/>
              <a:ext cx="1092957" cy="304061"/>
            </a:xfrm>
            <a:prstGeom prst="rect">
              <a:avLst/>
            </a:prstGeom>
          </p:spPr>
        </p:pic>
        <p:pic>
          <p:nvPicPr>
            <p:cNvPr id="18" name="Picture 17" descr="A close up of a logo&#10;&#10;Description automatically generated">
              <a:extLst>
                <a:ext uri="{FF2B5EF4-FFF2-40B4-BE49-F238E27FC236}">
                  <a16:creationId xmlns:a16="http://schemas.microsoft.com/office/drawing/2014/main" id="{F728AEB0-02D7-4E65-8D79-D3EAA2E8A3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8713" y="6062312"/>
              <a:ext cx="1363613" cy="197299"/>
            </a:xfrm>
            <a:prstGeom prst="rect">
              <a:avLst/>
            </a:prstGeom>
          </p:spPr>
        </p:pic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653247D-733E-447A-8B24-8D8C5CCB38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3005" y="6033637"/>
              <a:ext cx="834700" cy="249722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EEC3E14-2C32-4C46-8C73-28D6971091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494" y="2504879"/>
            <a:ext cx="2140578" cy="132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25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79E910-5378-DF43-828F-AED93FB198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843434"/>
            <a:ext cx="12192000" cy="10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878489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5800" indent="-228600"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chemeClr val="tx1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tx1"/>
              </a:buClr>
              <a:buSzPct val="100000"/>
              <a:buFont typeface="System Font Regular"/>
              <a:buChar char="−"/>
              <a:defRPr/>
            </a:lvl4pPr>
            <a:lvl5pPr marL="2057400" indent="-228600">
              <a:buClr>
                <a:schemeClr val="tx1"/>
              </a:buClr>
              <a:buFont typeface="System Font Regular"/>
              <a:buChar char="&gt;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C8F13C6C-75E6-BD4E-B645-E8C567F87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025" y="6177453"/>
            <a:ext cx="606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33B08E3-7A67-F449-BAD9-1131F0C352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5387E40-A8D4-FF47-8FD0-62846D6F2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67211" y="6177453"/>
            <a:ext cx="5794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789EC6-C829-44B7-911F-48BD8AC84F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886" y="5885017"/>
            <a:ext cx="1356217" cy="8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61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3863746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5800" indent="-228600"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chemeClr val="tx1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tx1"/>
              </a:buClr>
              <a:buFont typeface="System Font Regular"/>
              <a:buChar char="−"/>
              <a:defRPr/>
            </a:lvl4pPr>
            <a:lvl5pPr marL="2057400" indent="-228600">
              <a:buClr>
                <a:schemeClr val="tx1"/>
              </a:buClr>
              <a:buFont typeface="System Font Regular"/>
              <a:buChar char="&gt;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7781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63746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5800" indent="-228600"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chemeClr val="tx1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tx1"/>
              </a:buClr>
              <a:buFont typeface="System Font Regular"/>
              <a:buChar char="−"/>
              <a:defRPr/>
            </a:lvl4pPr>
            <a:lvl5pPr marL="2057400" indent="-228600">
              <a:buClr>
                <a:schemeClr val="tx1"/>
              </a:buClr>
              <a:buFont typeface="System Font Regular"/>
              <a:buChar char="&gt;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63746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5800" indent="-228600"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chemeClr val="tx1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tx1"/>
              </a:buClr>
              <a:buFont typeface="System Font Regular"/>
              <a:buChar char="−"/>
              <a:defRPr/>
            </a:lvl4pPr>
            <a:lvl5pPr marL="2057400" indent="-228600">
              <a:buClr>
                <a:schemeClr val="tx1"/>
              </a:buClr>
              <a:buFont typeface="System Font Regular"/>
              <a:buChar char="&gt;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8468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05AAAF-68CD-0B4E-A7DB-87F28D634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099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9559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06E1-25FF-4F35-B865-C912270CA22C}" type="datetimeFigureOut">
              <a:rPr lang="en-US" smtClean="0"/>
              <a:t>11/17/2023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DD37-6E2C-43F1-96AD-17A140DBD54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7FB98C-270E-0570-5542-CB1F73E7DD4F}"/>
              </a:ext>
            </a:extLst>
          </p:cNvPr>
          <p:cNvSpPr/>
          <p:nvPr userDrawn="1"/>
        </p:nvSpPr>
        <p:spPr>
          <a:xfrm>
            <a:off x="0" y="-14343"/>
            <a:ext cx="12192000" cy="947738"/>
          </a:xfrm>
          <a:prstGeom prst="rect">
            <a:avLst/>
          </a:prstGeom>
          <a:solidFill>
            <a:srgbClr val="201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FDF13F6B-4FD4-4F00-2287-1412B29A8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775" y="210377"/>
            <a:ext cx="10777025" cy="542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1124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0"/>
            <a:ext cx="10515600" cy="386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647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70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System Font Regular"/>
        <a:buChar char="−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System Font Regular"/>
        <a:buChar char="&gt;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jp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cobat.org/project-echo/massachusetts-obat-echo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nger-trayner.com/wp-content/uploads/2015/04/07-Brief-introduction-to-communities-of-practice.pdf" TargetMode="External"/><Relationship Id="rId4" Type="http://schemas.openxmlformats.org/officeDocument/2006/relationships/hyperlink" Target="https://hsc.unm.edu/echo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79A70-612C-6141-8729-8787D188D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7669" y="2611012"/>
            <a:ext cx="9564130" cy="1351280"/>
          </a:xfrm>
        </p:spPr>
        <p:txBody>
          <a:bodyPr>
            <a:noAutofit/>
          </a:bodyPr>
          <a:lstStyle/>
          <a:p>
            <a:r>
              <a:rPr lang="en-US" sz="2300" dirty="0"/>
              <a:t>Learning Collaboratives in the HEALing Communities Study:</a:t>
            </a:r>
            <a:br>
              <a:rPr lang="en-US" sz="2300" dirty="0"/>
            </a:br>
            <a:r>
              <a:rPr lang="en-US" sz="2300" b="0" dirty="0"/>
              <a:t>A Community-Engaged Training and Technical Assistance (TTA) Approach in a Multi-Site Overdose Reduction Intervention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b="0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2C4902-DA8D-3A4A-BB1B-24A7C51BF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7669" y="3799844"/>
            <a:ext cx="7321362" cy="782099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Maria Rudorf, </a:t>
            </a:r>
            <a:r>
              <a:rPr lang="en-US" sz="2000" b="1" dirty="0" smtClean="0">
                <a:solidFill>
                  <a:schemeClr val="tx2"/>
                </a:solidFill>
              </a:rPr>
              <a:t>MA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43A8B-D2C8-DF4A-A03F-3A07E60091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224278" y="3962292"/>
            <a:ext cx="3080419" cy="457201"/>
          </a:xfrm>
        </p:spPr>
        <p:txBody>
          <a:bodyPr>
            <a:normAutofit/>
          </a:bodyPr>
          <a:lstStyle/>
          <a:p>
            <a:r>
              <a:rPr lang="en-US" sz="1800" dirty="0"/>
              <a:t>November 2, 2023</a:t>
            </a:r>
          </a:p>
        </p:txBody>
      </p:sp>
    </p:spTree>
    <p:extLst>
      <p:ext uri="{BB962C8B-B14F-4D97-AF65-F5344CB8AC3E}">
        <p14:creationId xmlns:p14="http://schemas.microsoft.com/office/powerpoint/2010/main" val="2719940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813" y="609562"/>
            <a:ext cx="10515600" cy="1325563"/>
          </a:xfrm>
        </p:spPr>
        <p:txBody>
          <a:bodyPr/>
          <a:lstStyle/>
          <a:p>
            <a:r>
              <a:rPr lang="en-US" dirty="0"/>
              <a:t>LC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97" y="1935125"/>
            <a:ext cx="11197281" cy="3657887"/>
          </a:xfrm>
        </p:spPr>
        <p:txBody>
          <a:bodyPr>
            <a:normAutofit/>
          </a:bodyPr>
          <a:lstStyle/>
          <a:p>
            <a:r>
              <a:rPr lang="en-US" sz="2400" dirty="0"/>
              <a:t>1-2 hour sessions virtually </a:t>
            </a:r>
          </a:p>
          <a:p>
            <a:r>
              <a:rPr lang="en-US" sz="2400" dirty="0"/>
              <a:t>Diverse speakers</a:t>
            </a:r>
          </a:p>
          <a:p>
            <a:r>
              <a:rPr lang="en-US" sz="2400" dirty="0"/>
              <a:t>Interprofessional participants </a:t>
            </a:r>
          </a:p>
          <a:p>
            <a:r>
              <a:rPr lang="en-US" sz="2400" dirty="0"/>
              <a:t>Social, economic, and political intersections of opioid use disorder</a:t>
            </a:r>
          </a:p>
          <a:p>
            <a:r>
              <a:rPr lang="en-US" sz="2400" dirty="0"/>
              <a:t>Didactic, community case example(s), breakout groups, Q&amp;A, discussion</a:t>
            </a:r>
          </a:p>
          <a:p>
            <a:r>
              <a:rPr lang="en-US" sz="2400" dirty="0"/>
              <a:t>Types:</a:t>
            </a:r>
          </a:p>
          <a:p>
            <a:pPr lvl="1"/>
            <a:r>
              <a:rPr lang="en-US" dirty="0"/>
              <a:t>Individual or series</a:t>
            </a:r>
          </a:p>
          <a:p>
            <a:pPr lvl="1"/>
            <a:r>
              <a:rPr lang="en-US" dirty="0"/>
              <a:t>Content- or community-specific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3B08E3-7A67-F449-BAD9-1131F0C352F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Collaboratives in the HEALing Communities Study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99" y="315423"/>
            <a:ext cx="6790462" cy="2769794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00837" y="501650"/>
            <a:ext cx="1309663" cy="739775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87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671" y="205640"/>
            <a:ext cx="10515600" cy="1325563"/>
          </a:xfrm>
        </p:spPr>
        <p:txBody>
          <a:bodyPr/>
          <a:lstStyle/>
          <a:p>
            <a:r>
              <a:rPr lang="en-US" dirty="0"/>
              <a:t>LC Topics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"/>
          <a:stretch/>
        </p:blipFill>
        <p:spPr>
          <a:xfrm>
            <a:off x="198277" y="1676967"/>
            <a:ext cx="2989670" cy="3873350"/>
          </a:xfrm>
          <a:prstGeom prst="rect">
            <a:avLst/>
          </a:prstGeom>
          <a:ln w="9525">
            <a:solidFill>
              <a:schemeClr val="accent6"/>
            </a:solidFill>
          </a:ln>
        </p:spPr>
      </p:pic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47025" y="6177453"/>
            <a:ext cx="606777" cy="365125"/>
          </a:xfrm>
        </p:spPr>
        <p:txBody>
          <a:bodyPr/>
          <a:lstStyle/>
          <a:p>
            <a:fld id="{633B08E3-7A67-F449-BAD9-1131F0C352F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67211" y="6177453"/>
            <a:ext cx="5794772" cy="365125"/>
          </a:xfrm>
        </p:spPr>
        <p:txBody>
          <a:bodyPr/>
          <a:lstStyle/>
          <a:p>
            <a:r>
              <a:rPr lang="en-US" dirty="0"/>
              <a:t>Learning Collaboratives in the HEALing Communities Study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 t="935" r="2370"/>
          <a:stretch/>
        </p:blipFill>
        <p:spPr>
          <a:xfrm>
            <a:off x="3276310" y="1679944"/>
            <a:ext cx="3054129" cy="3869841"/>
          </a:xfrm>
          <a:prstGeom prst="rect">
            <a:avLst/>
          </a:prstGeom>
          <a:ln w="9525">
            <a:solidFill>
              <a:schemeClr val="accent6"/>
            </a:solidFill>
          </a:ln>
        </p:spPr>
      </p:pic>
      <p:pic>
        <p:nvPicPr>
          <p:cNvPr id="15" name="Picture 14" descr="A close-up of a card&#10;&#10;Description automatically generated">
            <a:extLst>
              <a:ext uri="{FF2B5EF4-FFF2-40B4-BE49-F238E27FC236}">
                <a16:creationId xmlns:a16="http://schemas.microsoft.com/office/drawing/2014/main" id="{0AC5DE50-9D81-466B-9214-B491237202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r="1782" b="1008"/>
          <a:stretch/>
        </p:blipFill>
        <p:spPr>
          <a:xfrm>
            <a:off x="9032359" y="1680003"/>
            <a:ext cx="2974185" cy="3869782"/>
          </a:xfrm>
          <a:prstGeom prst="rect">
            <a:avLst/>
          </a:prstGeom>
          <a:ln w="9525">
            <a:solidFill>
              <a:schemeClr val="accent6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 t="1025" r="1644" b="543"/>
          <a:stretch/>
        </p:blipFill>
        <p:spPr>
          <a:xfrm>
            <a:off x="6419907" y="1676435"/>
            <a:ext cx="2521674" cy="3873350"/>
          </a:xfrm>
          <a:prstGeom prst="rect">
            <a:avLst/>
          </a:prstGeom>
          <a:ln w="952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437084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29" y="194382"/>
            <a:ext cx="10515600" cy="1325563"/>
          </a:xfrm>
        </p:spPr>
        <p:txBody>
          <a:bodyPr/>
          <a:lstStyle/>
          <a:p>
            <a:r>
              <a:rPr lang="en-US" dirty="0"/>
              <a:t>LC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729" y="1457891"/>
            <a:ext cx="10515600" cy="401342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Mental Health &amp; OUD</a:t>
            </a:r>
          </a:p>
          <a:p>
            <a:r>
              <a:rPr lang="en-US" dirty="0"/>
              <a:t>Harm Reduction Outreach </a:t>
            </a:r>
          </a:p>
          <a:p>
            <a:r>
              <a:rPr lang="en-US" dirty="0"/>
              <a:t>Addiction Clinical Care </a:t>
            </a:r>
          </a:p>
          <a:p>
            <a:r>
              <a:rPr lang="en-US" dirty="0"/>
              <a:t>Transportation Interventions</a:t>
            </a:r>
          </a:p>
          <a:p>
            <a:r>
              <a:rPr lang="en-US" dirty="0"/>
              <a:t>Grants Management</a:t>
            </a:r>
          </a:p>
          <a:p>
            <a:r>
              <a:rPr lang="en-US" dirty="0"/>
              <a:t>Narratives and Numbers</a:t>
            </a:r>
          </a:p>
          <a:p>
            <a:r>
              <a:rPr lang="en-US" dirty="0"/>
              <a:t>Pharmacy Engagement </a:t>
            </a:r>
          </a:p>
          <a:p>
            <a:r>
              <a:rPr lang="en-US" dirty="0"/>
              <a:t>Peer Implementation</a:t>
            </a:r>
          </a:p>
          <a:p>
            <a:r>
              <a:rPr lang="en-US" dirty="0"/>
              <a:t>Communications Collaborative Hours</a:t>
            </a:r>
          </a:p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914649"/>
              </p:ext>
            </p:extLst>
          </p:nvPr>
        </p:nvGraphicFramePr>
        <p:xfrm>
          <a:off x="9325916" y="151347"/>
          <a:ext cx="2556201" cy="3407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4" imgW="8229403" imgH="10972800" progId="AcroExch.Document.DC">
                  <p:embed/>
                </p:oleObj>
              </mc:Choice>
              <mc:Fallback>
                <p:oleObj name="Acrobat Document" r:id="rId4" imgW="8229403" imgH="10972800" progId="AcroExch.Document.DC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25916" y="151347"/>
                        <a:ext cx="2556201" cy="3407936"/>
                      </a:xfrm>
                      <a:prstGeom prst="rect">
                        <a:avLst/>
                      </a:prstGeom>
                      <a:ln w="6350">
                        <a:solidFill>
                          <a:schemeClr val="accent6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1" b="10014"/>
          <a:stretch/>
        </p:blipFill>
        <p:spPr>
          <a:xfrm>
            <a:off x="7035362" y="3730426"/>
            <a:ext cx="4846755" cy="292838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" r="1666" b="2082"/>
          <a:stretch/>
        </p:blipFill>
        <p:spPr>
          <a:xfrm>
            <a:off x="6610691" y="246975"/>
            <a:ext cx="2429444" cy="308873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239" r="12755" b="24057"/>
          <a:stretch/>
        </p:blipFill>
        <p:spPr>
          <a:xfrm>
            <a:off x="6498888" y="160440"/>
            <a:ext cx="2684137" cy="3407936"/>
          </a:xfrm>
          <a:prstGeom prst="rect">
            <a:avLst/>
          </a:prstGeom>
          <a:ln w="6350">
            <a:solidFill>
              <a:schemeClr val="accent6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8679820" y="3883583"/>
            <a:ext cx="1546104" cy="876706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93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Cross-Site LC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559" y="2757976"/>
            <a:ext cx="6836734" cy="1578763"/>
          </a:xfrm>
        </p:spPr>
        <p:txBody>
          <a:bodyPr/>
          <a:lstStyle/>
          <a:p>
            <a:r>
              <a:rPr lang="en-US" sz="2700" dirty="0"/>
              <a:t>Led by National LC Planning Group </a:t>
            </a:r>
          </a:p>
          <a:p>
            <a:r>
              <a:rPr lang="en-US" sz="2700" dirty="0"/>
              <a:t>Peer support staff from each state </a:t>
            </a:r>
          </a:p>
          <a:p>
            <a:r>
              <a:rPr lang="en-US" sz="2700" dirty="0"/>
              <a:t>81 attendees total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3B08E3-7A67-F449-BAD9-1131F0C352F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C75D93-B767-B147-9F4E-8D4A55FD17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5160" r="838"/>
          <a:stretch/>
        </p:blipFill>
        <p:spPr>
          <a:xfrm>
            <a:off x="7315901" y="291127"/>
            <a:ext cx="4661599" cy="293774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" r="1044"/>
          <a:stretch/>
        </p:blipFill>
        <p:spPr>
          <a:xfrm>
            <a:off x="7310553" y="3459781"/>
            <a:ext cx="4697645" cy="2995220"/>
          </a:xfrm>
          <a:prstGeom prst="rect">
            <a:avLst/>
          </a:prstGeom>
          <a:solidFill>
            <a:schemeClr val="accent2"/>
          </a:solidFill>
          <a:ln>
            <a:solidFill>
              <a:schemeClr val="accent5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56559" y="1496755"/>
            <a:ext cx="6329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“Showcasing Models of Peer Support  Across HCS”  (11/12/2021)</a:t>
            </a:r>
          </a:p>
        </p:txBody>
      </p:sp>
      <p:sp>
        <p:nvSpPr>
          <p:cNvPr id="9" name="Rectangle 8"/>
          <p:cNvSpPr/>
          <p:nvPr/>
        </p:nvSpPr>
        <p:spPr>
          <a:xfrm>
            <a:off x="7328566" y="1636010"/>
            <a:ext cx="2275307" cy="133535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352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212"/>
            <a:ext cx="10515600" cy="1325563"/>
          </a:xfrm>
        </p:spPr>
        <p:txBody>
          <a:bodyPr/>
          <a:lstStyle/>
          <a:p>
            <a:r>
              <a:rPr lang="en-US" dirty="0"/>
              <a:t>Racial Equity &amp; Social Justice (RESJ)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6775"/>
            <a:ext cx="7689112" cy="378851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Strove to address racism, stigma, racial/ethnic/gender, etc. disparities</a:t>
            </a:r>
          </a:p>
          <a:p>
            <a:r>
              <a:rPr lang="en-US" sz="2400" dirty="0"/>
              <a:t>Foster and guide incorporation of race/ethnicity data</a:t>
            </a:r>
          </a:p>
          <a:p>
            <a:r>
              <a:rPr lang="en-US" sz="2400" dirty="0"/>
              <a:t>Focus on intersections of opioid use disorder with social justice issues </a:t>
            </a:r>
          </a:p>
          <a:p>
            <a:r>
              <a:rPr lang="en-US" sz="2400" dirty="0"/>
              <a:t>Integration of harm reduction principles </a:t>
            </a:r>
          </a:p>
          <a:p>
            <a:r>
              <a:rPr lang="en-US" sz="2400" dirty="0"/>
              <a:t>LCs conducted through MA-RESJ Committee </a:t>
            </a:r>
          </a:p>
          <a:p>
            <a:r>
              <a:rPr lang="en-US" sz="2400" dirty="0"/>
              <a:t>RESJ Feedback Form question</a:t>
            </a:r>
          </a:p>
          <a:p>
            <a:r>
              <a:rPr lang="en-US" sz="2400" dirty="0"/>
              <a:t>Community driven and local expertise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 t="9080" r="3803" b="-393"/>
          <a:stretch/>
        </p:blipFill>
        <p:spPr>
          <a:xfrm>
            <a:off x="8750595" y="1362357"/>
            <a:ext cx="3157870" cy="4230965"/>
          </a:xfrm>
          <a:prstGeom prst="rect">
            <a:avLst/>
          </a:prstGeom>
          <a:ln w="3175">
            <a:solidFill>
              <a:schemeClr val="accent6"/>
            </a:solidFill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47025" y="6177453"/>
            <a:ext cx="606777" cy="365125"/>
          </a:xfrm>
        </p:spPr>
        <p:txBody>
          <a:bodyPr/>
          <a:lstStyle/>
          <a:p>
            <a:fld id="{633B08E3-7A67-F449-BAD9-1131F0C352F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67211" y="6177453"/>
            <a:ext cx="5794772" cy="365125"/>
          </a:xfrm>
        </p:spPr>
        <p:txBody>
          <a:bodyPr/>
          <a:lstStyle/>
          <a:p>
            <a:r>
              <a:rPr lang="en-US" dirty="0"/>
              <a:t>Learning Collaboratives in the HEALing Communities Study</a:t>
            </a:r>
          </a:p>
        </p:txBody>
      </p:sp>
    </p:spTree>
    <p:extLst>
      <p:ext uri="{BB962C8B-B14F-4D97-AF65-F5344CB8AC3E}">
        <p14:creationId xmlns:p14="http://schemas.microsoft.com/office/powerpoint/2010/main" val="3699516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Cross-Site Total LCs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861" y="1428674"/>
            <a:ext cx="7886700" cy="524036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May 2020 – October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3B08E3-7A67-F449-BAD9-1131F0C352F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Collaboratives in the HEALing Communities Study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363317"/>
              </p:ext>
            </p:extLst>
          </p:nvPr>
        </p:nvGraphicFramePr>
        <p:xfrm>
          <a:off x="823860" y="2318084"/>
          <a:ext cx="10742497" cy="27027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0179">
                  <a:extLst>
                    <a:ext uri="{9D8B030D-6E8A-4147-A177-3AD203B41FA5}">
                      <a16:colId xmlns:a16="http://schemas.microsoft.com/office/drawing/2014/main" val="514791557"/>
                    </a:ext>
                  </a:extLst>
                </a:gridCol>
                <a:gridCol w="1749890">
                  <a:extLst>
                    <a:ext uri="{9D8B030D-6E8A-4147-A177-3AD203B41FA5}">
                      <a16:colId xmlns:a16="http://schemas.microsoft.com/office/drawing/2014/main" val="3659344490"/>
                    </a:ext>
                  </a:extLst>
                </a:gridCol>
                <a:gridCol w="1790032">
                  <a:extLst>
                    <a:ext uri="{9D8B030D-6E8A-4147-A177-3AD203B41FA5}">
                      <a16:colId xmlns:a16="http://schemas.microsoft.com/office/drawing/2014/main" val="1440740346"/>
                    </a:ext>
                  </a:extLst>
                </a:gridCol>
                <a:gridCol w="1790032">
                  <a:extLst>
                    <a:ext uri="{9D8B030D-6E8A-4147-A177-3AD203B41FA5}">
                      <a16:colId xmlns:a16="http://schemas.microsoft.com/office/drawing/2014/main" val="3951243695"/>
                    </a:ext>
                  </a:extLst>
                </a:gridCol>
                <a:gridCol w="1791182">
                  <a:extLst>
                    <a:ext uri="{9D8B030D-6E8A-4147-A177-3AD203B41FA5}">
                      <a16:colId xmlns:a16="http://schemas.microsoft.com/office/drawing/2014/main" val="757917758"/>
                    </a:ext>
                  </a:extLst>
                </a:gridCol>
                <a:gridCol w="1791182">
                  <a:extLst>
                    <a:ext uri="{9D8B030D-6E8A-4147-A177-3AD203B41FA5}">
                      <a16:colId xmlns:a16="http://schemas.microsoft.com/office/drawing/2014/main" val="2577978222"/>
                    </a:ext>
                  </a:extLst>
                </a:gridCol>
              </a:tblGrid>
              <a:tr h="8535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OH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KY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Total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3819561"/>
                  </a:ext>
                </a:extLst>
              </a:tr>
              <a:tr h="15286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Total # LCs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173</a:t>
                      </a:r>
                      <a:endParaRPr lang="en-US" sz="2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4585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809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861" y="300284"/>
            <a:ext cx="8729106" cy="1325563"/>
          </a:xfrm>
        </p:spPr>
        <p:txBody>
          <a:bodyPr/>
          <a:lstStyle/>
          <a:p>
            <a:r>
              <a:rPr lang="en-US" dirty="0"/>
              <a:t>Cross-Site Total Avg. LC Attendance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3B08E3-7A67-F449-BAD9-1131F0C352F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Collaboratives in the HEALing Communities Study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567479"/>
              </p:ext>
            </p:extLst>
          </p:nvPr>
        </p:nvGraphicFramePr>
        <p:xfrm>
          <a:off x="823862" y="2273425"/>
          <a:ext cx="10935001" cy="27317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8575">
                  <a:extLst>
                    <a:ext uri="{9D8B030D-6E8A-4147-A177-3AD203B41FA5}">
                      <a16:colId xmlns:a16="http://schemas.microsoft.com/office/drawing/2014/main" val="3507841409"/>
                    </a:ext>
                  </a:extLst>
                </a:gridCol>
                <a:gridCol w="1665648">
                  <a:extLst>
                    <a:ext uri="{9D8B030D-6E8A-4147-A177-3AD203B41FA5}">
                      <a16:colId xmlns:a16="http://schemas.microsoft.com/office/drawing/2014/main" val="1482486937"/>
                    </a:ext>
                  </a:extLst>
                </a:gridCol>
                <a:gridCol w="1822110">
                  <a:extLst>
                    <a:ext uri="{9D8B030D-6E8A-4147-A177-3AD203B41FA5}">
                      <a16:colId xmlns:a16="http://schemas.microsoft.com/office/drawing/2014/main" val="968072257"/>
                    </a:ext>
                  </a:extLst>
                </a:gridCol>
                <a:gridCol w="1822110">
                  <a:extLst>
                    <a:ext uri="{9D8B030D-6E8A-4147-A177-3AD203B41FA5}">
                      <a16:colId xmlns:a16="http://schemas.microsoft.com/office/drawing/2014/main" val="3374993952"/>
                    </a:ext>
                  </a:extLst>
                </a:gridCol>
                <a:gridCol w="1823279">
                  <a:extLst>
                    <a:ext uri="{9D8B030D-6E8A-4147-A177-3AD203B41FA5}">
                      <a16:colId xmlns:a16="http://schemas.microsoft.com/office/drawing/2014/main" val="2244324093"/>
                    </a:ext>
                  </a:extLst>
                </a:gridCol>
                <a:gridCol w="1823279">
                  <a:extLst>
                    <a:ext uri="{9D8B030D-6E8A-4147-A177-3AD203B41FA5}">
                      <a16:colId xmlns:a16="http://schemas.microsoft.com/office/drawing/2014/main" val="3923512328"/>
                    </a:ext>
                  </a:extLst>
                </a:gridCol>
              </a:tblGrid>
              <a:tr h="12124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MA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OH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KY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NY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Total Avg.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3017752"/>
                  </a:ext>
                </a:extLst>
              </a:tr>
              <a:tr h="15192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Total Avg.</a:t>
                      </a:r>
                      <a:r>
                        <a:rPr lang="en-US" sz="24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+mn-lt"/>
                        </a:rPr>
                        <a:t>Attendance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24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+mn-ea"/>
                          <a:cs typeface="+mn-cs"/>
                        </a:rPr>
                        <a:t>187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7167751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23861" y="1335099"/>
            <a:ext cx="7886700" cy="524036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May 2020 – October 2023</a:t>
            </a:r>
          </a:p>
        </p:txBody>
      </p:sp>
    </p:spTree>
    <p:extLst>
      <p:ext uri="{BB962C8B-B14F-4D97-AF65-F5344CB8AC3E}">
        <p14:creationId xmlns:p14="http://schemas.microsoft.com/office/powerpoint/2010/main" val="4028599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Developed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92"/>
            <a:ext cx="10515600" cy="3878489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LC Data Trackers</a:t>
            </a:r>
          </a:p>
          <a:p>
            <a:pPr lvl="0"/>
            <a:r>
              <a:rPr lang="en-US" dirty="0"/>
              <a:t>Registration &amp; Feedback Forms</a:t>
            </a:r>
          </a:p>
          <a:p>
            <a:pPr lvl="0"/>
            <a:r>
              <a:rPr lang="en-US" dirty="0"/>
              <a:t>Internal Agenda Templates</a:t>
            </a:r>
          </a:p>
          <a:p>
            <a:pPr lvl="0"/>
            <a:r>
              <a:rPr lang="en-US" dirty="0"/>
              <a:t>Advertisement Flyers</a:t>
            </a:r>
          </a:p>
          <a:p>
            <a:pPr lvl="0"/>
            <a:r>
              <a:rPr lang="en-US" dirty="0"/>
              <a:t>Library of LC Recordings </a:t>
            </a:r>
          </a:p>
          <a:p>
            <a:r>
              <a:rPr lang="en-US" dirty="0"/>
              <a:t>Community Listservs</a:t>
            </a:r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3B08E3-7A67-F449-BAD9-1131F0C352F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Collaboratives in the HEALing Communities Study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411" y="4764092"/>
            <a:ext cx="6783219" cy="184862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991" y="210574"/>
            <a:ext cx="4278640" cy="4318896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976639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556" y="1690692"/>
            <a:ext cx="11017702" cy="3878489"/>
          </a:xfrm>
        </p:spPr>
        <p:txBody>
          <a:bodyPr>
            <a:normAutofit/>
          </a:bodyPr>
          <a:lstStyle/>
          <a:p>
            <a:r>
              <a:rPr lang="en-US" sz="2500" dirty="0"/>
              <a:t>Convened interprofessional partners to address shared needs </a:t>
            </a:r>
          </a:p>
          <a:p>
            <a:r>
              <a:rPr lang="en-US" sz="2500" dirty="0"/>
              <a:t>Established and enhanced communication and collaboration between agencies across the state</a:t>
            </a:r>
          </a:p>
          <a:p>
            <a:r>
              <a:rPr lang="en-US" sz="2500" dirty="0"/>
              <a:t>Spotlighted local experts and programs </a:t>
            </a:r>
          </a:p>
          <a:p>
            <a:r>
              <a:rPr lang="en-US" sz="2500" dirty="0"/>
              <a:t>Opportunity to leverage/promote expertise of earlier participants </a:t>
            </a:r>
          </a:p>
          <a:p>
            <a:r>
              <a:rPr lang="en-US" sz="2500" dirty="0"/>
              <a:t>Responsive to current events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/>
          <a:stretch/>
        </p:blipFill>
        <p:spPr>
          <a:xfrm>
            <a:off x="10356114" y="70106"/>
            <a:ext cx="1729561" cy="1939563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8750594" y="3774558"/>
            <a:ext cx="3297495" cy="300901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solidFill>
                <a:schemeClr val="tx2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3656" y="4412512"/>
            <a:ext cx="3936333" cy="2275367"/>
          </a:xfrm>
          <a:prstGeom prst="ellipse">
            <a:avLst/>
          </a:prstGeom>
          <a:solidFill>
            <a:srgbClr val="F8E0EE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90695" y="4241055"/>
            <a:ext cx="266877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tx2"/>
                </a:solidFill>
              </a:rPr>
              <a:t>“I wasn't aware of how many [SSPs] have emerged in the past few years. I really appreciated hearing from a panelist who has used SSP services on all that it has provided for him.”</a:t>
            </a:r>
          </a:p>
          <a:p>
            <a:endParaRPr lang="en-US" sz="1700" dirty="0"/>
          </a:p>
        </p:txBody>
      </p:sp>
      <p:sp>
        <p:nvSpPr>
          <p:cNvPr id="14" name="TextBox 13"/>
          <p:cNvSpPr txBox="1"/>
          <p:nvPr/>
        </p:nvSpPr>
        <p:spPr>
          <a:xfrm>
            <a:off x="4764528" y="4748887"/>
            <a:ext cx="2934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tx2"/>
                </a:solidFill>
              </a:rPr>
              <a:t>“It was helpful to see some of the documentation that Holyoke developed, and I would be interested to see what other communities are also developing.”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319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6329"/>
            <a:ext cx="10515600" cy="4175567"/>
          </a:xfrm>
        </p:spPr>
        <p:txBody>
          <a:bodyPr>
            <a:normAutofit/>
          </a:bodyPr>
          <a:lstStyle/>
          <a:p>
            <a:r>
              <a:rPr lang="en-US" sz="2700" dirty="0"/>
              <a:t>Challenge with defining LCs</a:t>
            </a:r>
          </a:p>
          <a:p>
            <a:r>
              <a:rPr lang="en-US" sz="2700" dirty="0"/>
              <a:t>Challenge with ensuring people with lived and living experience and from underrepresented backgrounds are at the forefront</a:t>
            </a:r>
          </a:p>
          <a:p>
            <a:r>
              <a:rPr lang="en-US" sz="2700" dirty="0"/>
              <a:t>No standardized data tracker across research sites</a:t>
            </a:r>
          </a:p>
          <a:p>
            <a:r>
              <a:rPr lang="en-US" sz="2700" dirty="0"/>
              <a:t>Delayed start of LCs on HCS </a:t>
            </a:r>
          </a:p>
          <a:p>
            <a:r>
              <a:rPr lang="en-US" sz="2700" dirty="0"/>
              <a:t>Challenge with securing accreditation</a:t>
            </a:r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3B08E3-7A67-F449-BAD9-1131F0C352F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Collaboratives in the HEALing Communities Study</a:t>
            </a:r>
          </a:p>
        </p:txBody>
      </p:sp>
    </p:spTree>
    <p:extLst>
      <p:ext uri="{BB962C8B-B14F-4D97-AF65-F5344CB8AC3E}">
        <p14:creationId xmlns:p14="http://schemas.microsoft.com/office/powerpoint/2010/main" val="2621570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E011-DB20-E242-AF50-0A276DA63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27FA0-45A1-A44C-97BD-DD466F46C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5359"/>
            <a:ext cx="11024286" cy="276964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2400"/>
            </a:pPr>
            <a:r>
              <a:rPr lang="en-US" sz="2700" dirty="0">
                <a:ea typeface="Open Sans" panose="020B0604020202020204" charset="0"/>
                <a:cs typeface="Open Sans" panose="020B0604020202020204" charset="0"/>
                <a:sym typeface="Open Sans"/>
              </a:rPr>
              <a:t>Research supported by the NIH Helping to End Addiction Long-term (HEAL) Initiative (UM1DA049406, UM1DA049412, UM1DA049415, UM1DA049417, and UM1DA049394, PI: Samet) </a:t>
            </a:r>
            <a:endParaRPr lang="en-US" sz="2700" dirty="0">
              <a:ea typeface="Open Sans" panose="020B0604020202020204" charset="0"/>
              <a:cs typeface="Open Sans" panose="020B0604020202020204" charset="0"/>
            </a:endParaRPr>
          </a:p>
          <a:p>
            <a:pPr>
              <a:spcBef>
                <a:spcPts val="2400"/>
              </a:spcBef>
              <a:buClr>
                <a:schemeClr val="accent1"/>
              </a:buClr>
              <a:buSzPts val="2400"/>
            </a:pPr>
            <a:r>
              <a:rPr lang="en-US" sz="2700" dirty="0">
                <a:ea typeface="Open Sans" panose="020B0604020202020204" charset="0"/>
                <a:cs typeface="Open Sans" panose="020B0604020202020204" charset="0"/>
                <a:sym typeface="Open Sans"/>
              </a:rPr>
              <a:t>Authors have no financial conflicts to disclose </a:t>
            </a:r>
            <a:endParaRPr lang="en-US" sz="2700" dirty="0"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47025" y="6177453"/>
            <a:ext cx="606777" cy="365125"/>
          </a:xfrm>
        </p:spPr>
        <p:txBody>
          <a:bodyPr/>
          <a:lstStyle/>
          <a:p>
            <a:fld id="{633B08E3-7A67-F449-BAD9-1131F0C352F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67211" y="6177453"/>
            <a:ext cx="5794772" cy="365125"/>
          </a:xfrm>
        </p:spPr>
        <p:txBody>
          <a:bodyPr/>
          <a:lstStyle/>
          <a:p>
            <a:r>
              <a:rPr lang="en-US" dirty="0"/>
              <a:t>Learning Collaboratives in the HEALing Communities Study</a:t>
            </a:r>
          </a:p>
        </p:txBody>
      </p:sp>
    </p:spTree>
    <p:extLst>
      <p:ext uri="{BB962C8B-B14F-4D97-AF65-F5344CB8AC3E}">
        <p14:creationId xmlns:p14="http://schemas.microsoft.com/office/powerpoint/2010/main" val="3182120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Aims for Manuscript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Describe the design, implementation, and lessons learned from TTA delivery via LCs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Analyze LC data and process across research sites to identify the strengths and challenges of this approach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3B08E3-7A67-F449-BAD9-1131F0C352F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Collaboratives in the HEALing Communities Study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20698"/>
          <a:stretch/>
        </p:blipFill>
        <p:spPr>
          <a:xfrm>
            <a:off x="7804298" y="365129"/>
            <a:ext cx="126426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4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611" y="1687614"/>
            <a:ext cx="9561747" cy="3878489"/>
          </a:xfrm>
        </p:spPr>
        <p:txBody>
          <a:bodyPr/>
          <a:lstStyle/>
          <a:p>
            <a:r>
              <a:rPr lang="en-US" sz="2600" dirty="0"/>
              <a:t>LCs bring together people from all backgrounds                </a:t>
            </a:r>
          </a:p>
          <a:p>
            <a:r>
              <a:rPr lang="en-US" sz="2600" dirty="0"/>
              <a:t>Encourage multidirectional engagement </a:t>
            </a:r>
          </a:p>
          <a:p>
            <a:r>
              <a:rPr lang="en-US" sz="2600" dirty="0"/>
              <a:t>Identify/promote local expertise and resource sharing</a:t>
            </a:r>
          </a:p>
          <a:p>
            <a:r>
              <a:rPr lang="en-US" sz="2600" dirty="0"/>
              <a:t>Enhance networks and collaboration across the care continuum</a:t>
            </a:r>
          </a:p>
          <a:p>
            <a:r>
              <a:rPr lang="en-US" sz="2600" dirty="0"/>
              <a:t>Low barrier and sustainable impact</a:t>
            </a:r>
          </a:p>
          <a:p>
            <a:r>
              <a:rPr lang="en-US" sz="2600" dirty="0"/>
              <a:t>Possibility to integrate LC model in other fields</a:t>
            </a:r>
          </a:p>
          <a:p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8818437" y="3242459"/>
            <a:ext cx="3136435" cy="28590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875126" y="3816052"/>
            <a:ext cx="3023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tx2"/>
                </a:solidFill>
              </a:rPr>
              <a:t> “Very useful and relevant info and discussion.  And addresses an important knowledge gap in helping folks with OUD struggling to move towards recovery.”</a:t>
            </a:r>
          </a:p>
          <a:p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8829804" y="169161"/>
            <a:ext cx="3136435" cy="2859002"/>
          </a:xfrm>
          <a:prstGeom prst="ellipse">
            <a:avLst/>
          </a:prstGeom>
          <a:solidFill>
            <a:srgbClr val="F8E0EE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048750" y="851306"/>
            <a:ext cx="27189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tx2"/>
                </a:solidFill>
                <a:ea typeface="Times New Roman" panose="02020603050405020304" pitchFamily="18" charset="0"/>
              </a:rPr>
              <a:t>“I am appreciative of this [LC] opportunity because it allowed me to hear solutions and challenges other agencies face...”</a:t>
            </a:r>
            <a:endParaRPr lang="en-US" sz="1700" dirty="0">
              <a:solidFill>
                <a:schemeClr val="tx2"/>
              </a:solidFill>
              <a:ea typeface="Calibri" panose="020F0502020204030204" pitchFamily="34" charset="0"/>
            </a:endParaRPr>
          </a:p>
          <a:p>
            <a:endParaRPr lang="en-US" sz="1700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47025" y="6177453"/>
            <a:ext cx="606777" cy="365125"/>
          </a:xfrm>
        </p:spPr>
        <p:txBody>
          <a:bodyPr/>
          <a:lstStyle/>
          <a:p>
            <a:fld id="{633B08E3-7A67-F449-BAD9-1131F0C352F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67211" y="6177453"/>
            <a:ext cx="5794772" cy="365125"/>
          </a:xfrm>
        </p:spPr>
        <p:txBody>
          <a:bodyPr/>
          <a:lstStyle/>
          <a:p>
            <a:r>
              <a:rPr lang="en-US" dirty="0"/>
              <a:t>Learning Collaboratives in the HEALing Communities Study</a:t>
            </a:r>
          </a:p>
        </p:txBody>
      </p:sp>
    </p:spTree>
    <p:extLst>
      <p:ext uri="{BB962C8B-B14F-4D97-AF65-F5344CB8AC3E}">
        <p14:creationId xmlns:p14="http://schemas.microsoft.com/office/powerpoint/2010/main" val="2714542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2EDE011-DB20-E242-AF50-0A276DA63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289" y="55910"/>
            <a:ext cx="7886700" cy="99266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Acknowledgements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227FA0-45A1-A44C-97BD-DD466F46C7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5052" y="992833"/>
            <a:ext cx="10077174" cy="61229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SzPts val="2400"/>
              <a:buNone/>
            </a:pPr>
            <a:r>
              <a:rPr lang="en-US" sz="8000" dirty="0">
                <a:ea typeface="Open Sans"/>
                <a:cs typeface="Open Sans"/>
                <a:sym typeface="Open Sans"/>
              </a:rPr>
              <a:t>This presentation and the implementation of LCs would not have been possible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Pts val="2400"/>
              <a:buNone/>
            </a:pPr>
            <a:r>
              <a:rPr lang="en-US" sz="8000" dirty="0">
                <a:sym typeface="Open Sans"/>
              </a:rPr>
              <a:t>without the support of: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400"/>
              <a:buNone/>
            </a:pPr>
            <a:endParaRPr lang="en-US" sz="6400" dirty="0">
              <a:sym typeface="Open San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47025" y="6177453"/>
            <a:ext cx="606777" cy="365125"/>
          </a:xfrm>
        </p:spPr>
        <p:txBody>
          <a:bodyPr/>
          <a:lstStyle/>
          <a:p>
            <a:fld id="{633B08E3-7A67-F449-BAD9-1131F0C352F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67211" y="6177453"/>
            <a:ext cx="5794772" cy="365125"/>
          </a:xfrm>
        </p:spPr>
        <p:txBody>
          <a:bodyPr/>
          <a:lstStyle/>
          <a:p>
            <a:r>
              <a:rPr lang="en-US" dirty="0"/>
              <a:t>Learning Collaboratives in the HEALing Communities Study</a:t>
            </a:r>
          </a:p>
        </p:txBody>
      </p:sp>
      <p:pic>
        <p:nvPicPr>
          <p:cNvPr id="3074" name="Picture 2" descr="image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990" y="1955295"/>
            <a:ext cx="6394018" cy="308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9354366" y="1955295"/>
            <a:ext cx="2358578" cy="30734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9280308" y="2043339"/>
            <a:ext cx="246502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2400"/>
            </a:pPr>
            <a:r>
              <a:rPr lang="en-US" dirty="0">
                <a:solidFill>
                  <a:schemeClr val="bg1"/>
                </a:solidFill>
                <a:sym typeface="Open Sans"/>
              </a:rPr>
              <a:t>Roxanne Anderson</a:t>
            </a:r>
          </a:p>
          <a:p>
            <a:pPr algn="ctr">
              <a:buSzPts val="2400"/>
            </a:pPr>
            <a:r>
              <a:rPr lang="en-US" dirty="0">
                <a:solidFill>
                  <a:schemeClr val="bg1"/>
                </a:solidFill>
                <a:sym typeface="Open Sans"/>
              </a:rPr>
              <a:t>Sarah Fielman</a:t>
            </a:r>
          </a:p>
          <a:p>
            <a:pPr algn="ctr">
              <a:buSzPts val="2400"/>
            </a:pPr>
            <a:r>
              <a:rPr lang="en-US" dirty="0">
                <a:solidFill>
                  <a:schemeClr val="bg1"/>
                </a:solidFill>
                <a:sym typeface="Open Sans"/>
              </a:rPr>
              <a:t>Vanessa Loukas </a:t>
            </a:r>
          </a:p>
          <a:p>
            <a:pPr algn="ctr">
              <a:buSzPts val="2400"/>
            </a:pPr>
            <a:r>
              <a:rPr lang="en-US" dirty="0">
                <a:solidFill>
                  <a:schemeClr val="bg1"/>
                </a:solidFill>
                <a:sym typeface="Open Sans"/>
              </a:rPr>
              <a:t>Roger Weiss</a:t>
            </a:r>
          </a:p>
          <a:p>
            <a:pPr algn="ctr">
              <a:buSzPts val="2400"/>
            </a:pPr>
            <a:r>
              <a:rPr lang="en-US" dirty="0">
                <a:solidFill>
                  <a:schemeClr val="bg1"/>
                </a:solidFill>
                <a:sym typeface="Open Sans"/>
              </a:rPr>
              <a:t>Jessica Taylor</a:t>
            </a:r>
          </a:p>
          <a:p>
            <a:pPr algn="ctr">
              <a:buSzPts val="2400"/>
            </a:pPr>
            <a:r>
              <a:rPr lang="en-US" dirty="0">
                <a:solidFill>
                  <a:schemeClr val="bg1"/>
                </a:solidFill>
                <a:sym typeface="Open Sans"/>
              </a:rPr>
              <a:t>Ken Feldstein</a:t>
            </a:r>
          </a:p>
          <a:p>
            <a:pPr algn="ctr">
              <a:buSzPts val="2400"/>
            </a:pPr>
            <a:r>
              <a:rPr lang="en-US" dirty="0">
                <a:solidFill>
                  <a:schemeClr val="bg1"/>
                </a:solidFill>
                <a:sym typeface="Open Sans"/>
              </a:rPr>
              <a:t>Karen Haessler </a:t>
            </a:r>
          </a:p>
          <a:p>
            <a:pPr algn="ctr">
              <a:buSzPts val="2400"/>
            </a:pPr>
            <a:r>
              <a:rPr lang="en-US" dirty="0">
                <a:solidFill>
                  <a:schemeClr val="bg1"/>
                </a:solidFill>
                <a:sym typeface="Open Sans"/>
              </a:rPr>
              <a:t>Avik Chatterjee</a:t>
            </a:r>
          </a:p>
          <a:p>
            <a:pPr algn="ctr">
              <a:buSzPts val="2400"/>
            </a:pPr>
            <a:r>
              <a:rPr lang="en-US" dirty="0">
                <a:solidFill>
                  <a:schemeClr val="bg1"/>
                </a:solidFill>
                <a:sym typeface="Open Sans"/>
              </a:rPr>
              <a:t>April Young</a:t>
            </a:r>
          </a:p>
          <a:p>
            <a:pPr algn="ctr">
              <a:buSzPts val="2400"/>
            </a:pPr>
            <a:r>
              <a:rPr lang="en-US" dirty="0">
                <a:solidFill>
                  <a:schemeClr val="bg1"/>
                </a:solidFill>
                <a:sym typeface="Open Sans"/>
              </a:rPr>
              <a:t>Carly Bridden</a:t>
            </a:r>
          </a:p>
          <a:p>
            <a:pPr algn="ctr">
              <a:buSzPts val="2400"/>
            </a:pPr>
            <a:endParaRPr lang="en-US" sz="800" dirty="0">
              <a:solidFill>
                <a:schemeClr val="tx2"/>
              </a:solidFill>
              <a:sym typeface="Open 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6692" y="1955295"/>
            <a:ext cx="2282588" cy="30734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0800000" flipV="1">
            <a:off x="462231" y="2043340"/>
            <a:ext cx="23811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2400"/>
            </a:pPr>
            <a:r>
              <a:rPr lang="en-US" dirty="0">
                <a:solidFill>
                  <a:schemeClr val="bg1"/>
                </a:solidFill>
                <a:sym typeface="Open Sans"/>
              </a:rPr>
              <a:t>Alexander Walley</a:t>
            </a:r>
          </a:p>
          <a:p>
            <a:pPr algn="ctr">
              <a:buSzPts val="2400"/>
            </a:pPr>
            <a:r>
              <a:rPr lang="en-US" dirty="0">
                <a:solidFill>
                  <a:schemeClr val="bg1"/>
                </a:solidFill>
                <a:sym typeface="Open Sans"/>
              </a:rPr>
              <a:t>Curtis Walker</a:t>
            </a:r>
          </a:p>
          <a:p>
            <a:pPr algn="ctr">
              <a:buSzPts val="2400"/>
            </a:pPr>
            <a:r>
              <a:rPr lang="en-US" dirty="0">
                <a:solidFill>
                  <a:schemeClr val="bg1"/>
                </a:solidFill>
                <a:sym typeface="Open Sans"/>
              </a:rPr>
              <a:t>Lise Roemmele</a:t>
            </a:r>
          </a:p>
          <a:p>
            <a:pPr algn="ctr">
              <a:buSzPts val="2400"/>
            </a:pPr>
            <a:r>
              <a:rPr lang="en-US" dirty="0">
                <a:solidFill>
                  <a:schemeClr val="bg1"/>
                </a:solidFill>
                <a:sym typeface="Open Sans"/>
              </a:rPr>
              <a:t>Nicholas Bove</a:t>
            </a:r>
          </a:p>
          <a:p>
            <a:pPr algn="ctr">
              <a:buSzPts val="2400"/>
            </a:pPr>
            <a:r>
              <a:rPr lang="en-US" dirty="0">
                <a:solidFill>
                  <a:schemeClr val="bg1"/>
                </a:solidFill>
                <a:sym typeface="Open Sans"/>
              </a:rPr>
              <a:t>Dawn Gruss</a:t>
            </a:r>
          </a:p>
          <a:p>
            <a:pPr algn="ctr">
              <a:buSzPts val="2400"/>
            </a:pPr>
            <a:r>
              <a:rPr lang="en-US" dirty="0">
                <a:solidFill>
                  <a:schemeClr val="bg1"/>
                </a:solidFill>
                <a:sym typeface="Open Sans"/>
              </a:rPr>
              <a:t>Trevor Baker</a:t>
            </a:r>
          </a:p>
          <a:p>
            <a:pPr algn="ctr">
              <a:buSzPts val="2400"/>
            </a:pPr>
            <a:r>
              <a:rPr lang="en-US" dirty="0">
                <a:solidFill>
                  <a:schemeClr val="bg1"/>
                </a:solidFill>
                <a:sym typeface="Open Sans"/>
              </a:rPr>
              <a:t>Donna Beers</a:t>
            </a:r>
          </a:p>
          <a:p>
            <a:pPr algn="ctr">
              <a:buSzPts val="2400"/>
            </a:pPr>
            <a:r>
              <a:rPr lang="en-US" dirty="0">
                <a:solidFill>
                  <a:schemeClr val="bg1"/>
                </a:solidFill>
                <a:sym typeface="Open Sans"/>
              </a:rPr>
              <a:t>Gary Langis</a:t>
            </a:r>
          </a:p>
          <a:p>
            <a:pPr algn="ctr">
              <a:buSzPts val="2400"/>
            </a:pPr>
            <a:r>
              <a:rPr lang="en-US" dirty="0">
                <a:solidFill>
                  <a:schemeClr val="bg1"/>
                </a:solidFill>
                <a:sym typeface="Open Sans"/>
              </a:rPr>
              <a:t>Andrea Sahovey</a:t>
            </a:r>
          </a:p>
          <a:p>
            <a:pPr algn="ctr">
              <a:buSzPts val="2400"/>
            </a:pPr>
            <a:r>
              <a:rPr lang="en-US" dirty="0">
                <a:solidFill>
                  <a:schemeClr val="bg1"/>
                </a:solidFill>
                <a:sym typeface="Open Sans"/>
              </a:rPr>
              <a:t>Rachel Sword Cruz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82426" y="2098623"/>
            <a:ext cx="2043962" cy="1157156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908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5188" y="973140"/>
            <a:ext cx="7886700" cy="2852737"/>
          </a:xfrm>
        </p:spPr>
        <p:txBody>
          <a:bodyPr/>
          <a:lstStyle/>
          <a:p>
            <a:pPr algn="ctr"/>
            <a:r>
              <a:rPr lang="en-US" dirty="0">
                <a:latin typeface="+mn-lt"/>
                <a:ea typeface="Open Sans" panose="020B0604020202020204" charset="0"/>
                <a:cs typeface="Open Sans" panose="020B0604020202020204" charset="0"/>
              </a:rPr>
              <a:t>Thank You!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35188" y="4310064"/>
            <a:ext cx="7886700" cy="158273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Maria Rudorf, MA</a:t>
            </a:r>
          </a:p>
          <a:p>
            <a:pPr algn="ctr"/>
            <a:r>
              <a:rPr lang="en-US" dirty="0"/>
              <a:t>TTA Management Specialist, Boston Medical Center</a:t>
            </a:r>
          </a:p>
          <a:p>
            <a:pPr algn="ctr"/>
            <a:r>
              <a:rPr lang="en-US" dirty="0"/>
              <a:t>Maria.Rudorf@bmc.org</a:t>
            </a:r>
          </a:p>
        </p:txBody>
      </p:sp>
    </p:spTree>
    <p:extLst>
      <p:ext uri="{BB962C8B-B14F-4D97-AF65-F5344CB8AC3E}">
        <p14:creationId xmlns:p14="http://schemas.microsoft.com/office/powerpoint/2010/main" val="2848525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45D2A66-653A-28FF-2E53-1EB50032D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49" y="313093"/>
            <a:ext cx="7886700" cy="77274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References</a:t>
            </a:r>
          </a:p>
        </p:txBody>
      </p:sp>
      <p:sp>
        <p:nvSpPr>
          <p:cNvPr id="182" name="Google Shape;182;p24"/>
          <p:cNvSpPr txBox="1">
            <a:spLocks noGrp="1"/>
          </p:cNvSpPr>
          <p:nvPr>
            <p:ph idx="1"/>
          </p:nvPr>
        </p:nvSpPr>
        <p:spPr>
          <a:xfrm>
            <a:off x="416801" y="1085836"/>
            <a:ext cx="11491663" cy="45557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000" dirty="0"/>
              <a:t>Bunger AC, Doogan N, Hanson RF, Birken SA. Advice-seeking during implementation: a network study of clinicians participating in a learning collaborative. </a:t>
            </a:r>
            <a:r>
              <a:rPr lang="en-US" sz="1000" i="1" dirty="0"/>
              <a:t>Implement Sci</a:t>
            </a:r>
            <a:r>
              <a:rPr lang="en-US" sz="1000" dirty="0"/>
              <a:t>. 2018;13(1):101. Published 2018 Jul 28. doi:10.1186/s13012-018-0797-7</a:t>
            </a:r>
          </a:p>
          <a:p>
            <a:pPr>
              <a:buFont typeface="+mj-lt"/>
              <a:buAutoNum type="arabicPeriod"/>
            </a:pPr>
            <a:r>
              <a:rPr lang="en-US" sz="1000" dirty="0"/>
              <a:t>Komaromy M, Duhigg D, Metcalf A, et al. Project ECHO (Extension for Community Healthcare Outcomes): A new model for educating primary care providers about treatment of substance use disorders. Subst Abus. 2016;37(1):20-24. doi:10.1080/08897077.2015.1129388</a:t>
            </a:r>
          </a:p>
          <a:p>
            <a:pPr>
              <a:buFont typeface="+mj-lt"/>
              <a:buAutoNum type="arabicPeriod"/>
            </a:pPr>
            <a:r>
              <a:rPr lang="en-US" sz="1000" dirty="0"/>
              <a:t>Kroelinger CD, Addison D, Rodriguez M, et al. Implementing a Learning Collaborative Framework for States Working to Improve Outcomes for Vulnerable Populations: The Opioid Use Disorder, Maternal Outcomes, and Neonatal Abstinence Syndrome Initiative Learning Community. J Womens Health (Larchmt). 2020;29(4):475-486. doi:10.1089/jwh.2020.8303</a:t>
            </a:r>
          </a:p>
          <a:p>
            <a:pPr>
              <a:buFont typeface="+mj-lt"/>
              <a:buAutoNum type="arabicPeriod"/>
            </a:pPr>
            <a:r>
              <a:rPr lang="en-US" sz="1000" dirty="0"/>
              <a:t>Livet M, Richard C, Gangi EW. The Opioid Response Project: An Effective Learning Collaborative for Local Communities? [published online ahead of print, 2023 Mar 31]. Health Promot Pract. 2023;15248399231162378. doi:10.1177/15248399231162378</a:t>
            </a:r>
          </a:p>
          <a:p>
            <a:pPr lvl="0">
              <a:buFont typeface="+mj-lt"/>
              <a:buAutoNum type="arabicPeriod"/>
            </a:pPr>
            <a:r>
              <a:rPr lang="en-US" sz="1000" dirty="0"/>
              <a:t>Massachusetts Office Based Addiction Treatment (OBAT) ECHO® </a:t>
            </a:r>
            <a:r>
              <a:rPr lang="en-US" sz="1000" dirty="0">
                <a:hlinkClick r:id="rId3"/>
              </a:rPr>
              <a:t>https://www.bmcobat.org/project-echo/massachusetts-obat-echo/</a:t>
            </a:r>
            <a:endParaRPr lang="en-US" sz="1000" dirty="0"/>
          </a:p>
          <a:p>
            <a:pPr lvl="0">
              <a:buFont typeface="+mj-lt"/>
              <a:buAutoNum type="arabicPeriod"/>
            </a:pPr>
            <a:r>
              <a:rPr lang="en-US" sz="1000" dirty="0"/>
              <a:t>Murray OB, Doyle M, McLeman BM, et al. Augmenting project ECHO for opioid use disorder with data-informed quality improvement. Addict Sci Clin Pract. 2023;18(1):24. Published 2023 Apr 28. doi:10.1186/s13722-023-00381-2</a:t>
            </a:r>
          </a:p>
          <a:p>
            <a:pPr>
              <a:buFont typeface="+mj-lt"/>
              <a:buAutoNum type="arabicPeriod"/>
            </a:pPr>
            <a:r>
              <a:rPr lang="en-US" sz="1000" dirty="0"/>
              <a:t>Nadeem E, Olin SS, Hill LC, Hoagwood KE, Horwitz SM. A literature review of learning collaboratives in mental health care: used but untested. Psychiatr Serv. 2014;65(9):1088-1099. doi:10.1176/appi.ps.201300229</a:t>
            </a:r>
          </a:p>
          <a:p>
            <a:pPr>
              <a:buFont typeface="+mj-lt"/>
              <a:buAutoNum type="arabicPeriod"/>
            </a:pPr>
            <a:r>
              <a:rPr lang="en-US" sz="1000" dirty="0"/>
              <a:t>Nadeem E, Weiss D, Olin SS, Hoagwood KE, Horwitz SM. Using a Theory-Guided Learning Collaborative Model to Improve Implementation of EBPs in a State Children's Mental Health System: A Pilot Study. Adm Policy Ment Health. 2016;43(6):978-990. doi:10.1007/s10488-016-0735-4</a:t>
            </a:r>
          </a:p>
          <a:p>
            <a:pPr>
              <a:buFont typeface="+mj-lt"/>
              <a:buAutoNum type="arabicPeriod"/>
            </a:pPr>
            <a:r>
              <a:rPr lang="en-US" sz="1000" dirty="0"/>
              <a:t>Project ECHO (Extension for Community Healthcare Outcomes). </a:t>
            </a:r>
            <a:r>
              <a:rPr lang="en-US" sz="1000" dirty="0">
                <a:hlinkClick r:id="rId4"/>
              </a:rPr>
              <a:t>https://hsc.unm.edu/echo/</a:t>
            </a:r>
            <a:r>
              <a:rPr lang="en-US" sz="1000" dirty="0"/>
              <a:t> </a:t>
            </a:r>
          </a:p>
          <a:p>
            <a:pPr>
              <a:buFont typeface="+mj-lt"/>
              <a:buAutoNum type="arabicPeriod"/>
            </a:pPr>
            <a:r>
              <a:rPr lang="en-US" sz="1000" dirty="0"/>
              <a:t>Ranmuthugala G, Plumb JJ, Cunningham FC, Georgiou A, Westbrook JI, Braithwaite J. How and why are communities of practice established in the healthcare sector? A systematic review of the literature. BMC Health Serv Res. 2011;11:273. Published 2011 Oct 14. doi:10.1186/1472-6963-11-273 </a:t>
            </a:r>
          </a:p>
          <a:p>
            <a:pPr>
              <a:buFont typeface="+mj-lt"/>
              <a:buAutoNum type="arabicPeriod"/>
            </a:pPr>
            <a:r>
              <a:rPr lang="en-US" sz="1000" dirty="0"/>
              <a:t>Staton MD, Watson DP, Thorpe D. Implementation of peer recovery coach services for opioid overdose patients in emergency departments in Indiana: findings from an informal learning collaborative of stakeholders. Transl Behav Med. 2021;11(10):1803-1813. doi:10.1093/tbm/ibab031</a:t>
            </a:r>
          </a:p>
          <a:p>
            <a:pPr lvl="0">
              <a:buFont typeface="+mj-lt"/>
              <a:buAutoNum type="arabicPeriod"/>
            </a:pPr>
            <a:r>
              <a:rPr lang="en-US" sz="1000" dirty="0"/>
              <a:t>Wenger-Trayner, E, &amp; Wenger-Trayner, B. Communities of practice a brief introduction. </a:t>
            </a:r>
            <a:r>
              <a:rPr lang="en-US" sz="1000" dirty="0">
                <a:hlinkClick r:id="rId5"/>
              </a:rPr>
              <a:t>https://wenger-trayner.com/wp-content/uploads/2015/04/07-Brief-introduction-to-communities-of-practice.pdf</a:t>
            </a:r>
            <a:r>
              <a:rPr lang="en-US" sz="10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47025" y="6177453"/>
            <a:ext cx="606777" cy="365125"/>
          </a:xfrm>
        </p:spPr>
        <p:txBody>
          <a:bodyPr/>
          <a:lstStyle/>
          <a:p>
            <a:fld id="{633B08E3-7A67-F449-BAD9-1131F0C352F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67211" y="6177453"/>
            <a:ext cx="5794772" cy="365125"/>
          </a:xfrm>
        </p:spPr>
        <p:txBody>
          <a:bodyPr/>
          <a:lstStyle/>
          <a:p>
            <a:r>
              <a:rPr lang="en-US" dirty="0"/>
              <a:t>Learning Collaboratives in the HEALing Communities Study</a:t>
            </a:r>
          </a:p>
        </p:txBody>
      </p:sp>
    </p:spTree>
    <p:extLst>
      <p:ext uri="{BB962C8B-B14F-4D97-AF65-F5344CB8AC3E}">
        <p14:creationId xmlns:p14="http://schemas.microsoft.com/office/powerpoint/2010/main" val="2255890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032" y="0"/>
            <a:ext cx="10515600" cy="1325563"/>
          </a:xfrm>
        </p:spPr>
        <p:txBody>
          <a:bodyPr/>
          <a:lstStyle/>
          <a:p>
            <a:r>
              <a:rPr lang="en-US" dirty="0" smtClean="0"/>
              <a:t>Individual </a:t>
            </a:r>
            <a:r>
              <a:rPr lang="en-US" dirty="0"/>
              <a:t>LC Examples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072" y="1201700"/>
            <a:ext cx="5812465" cy="4498560"/>
          </a:xfrm>
        </p:spPr>
        <p:txBody>
          <a:bodyPr>
            <a:normAutofit fontScale="32500" lnSpcReduction="20000"/>
          </a:bodyPr>
          <a:lstStyle/>
          <a:p>
            <a:r>
              <a:rPr lang="en-US" sz="4300" dirty="0"/>
              <a:t>Eviction Prevention</a:t>
            </a:r>
          </a:p>
          <a:p>
            <a:r>
              <a:rPr lang="en-US" sz="4300" dirty="0"/>
              <a:t>Stigma in Media</a:t>
            </a:r>
          </a:p>
          <a:p>
            <a:r>
              <a:rPr lang="en-US" sz="4300" dirty="0"/>
              <a:t>Faith Leader Advocacy</a:t>
            </a:r>
          </a:p>
          <a:p>
            <a:r>
              <a:rPr lang="en-US" sz="4300" dirty="0"/>
              <a:t>Grant Writing</a:t>
            </a:r>
          </a:p>
          <a:p>
            <a:r>
              <a:rPr lang="en-US" sz="4300" dirty="0"/>
              <a:t>Racial Equity</a:t>
            </a:r>
          </a:p>
          <a:p>
            <a:r>
              <a:rPr lang="en-US" sz="4300" dirty="0"/>
              <a:t>Data Driven Decision-Making </a:t>
            </a:r>
          </a:p>
          <a:p>
            <a:r>
              <a:rPr lang="en-US" sz="4300" dirty="0"/>
              <a:t>Motivational Interviewing</a:t>
            </a:r>
          </a:p>
          <a:p>
            <a:r>
              <a:rPr lang="en-US" sz="4300" dirty="0"/>
              <a:t>Hiring Equity: Stories from the Frontline</a:t>
            </a:r>
          </a:p>
          <a:p>
            <a:r>
              <a:rPr lang="en-US" sz="4300" dirty="0"/>
              <a:t>Empowering Drug Users &amp; Direct Service Providers</a:t>
            </a:r>
          </a:p>
          <a:p>
            <a:r>
              <a:rPr lang="en-US" sz="4300" dirty="0"/>
              <a:t>Partnerships with Criminal Justice/Law Enforcement</a:t>
            </a:r>
          </a:p>
          <a:p>
            <a:r>
              <a:rPr lang="en-US" sz="4300" dirty="0"/>
              <a:t>OEND/MOUD in the Criminal Legal System</a:t>
            </a:r>
          </a:p>
          <a:p>
            <a:r>
              <a:rPr lang="en-US" sz="4300" dirty="0"/>
              <a:t>First Responder Overdose Education and Leave Behind Program</a:t>
            </a:r>
          </a:p>
          <a:p>
            <a:r>
              <a:rPr lang="en-US" sz="4300" dirty="0"/>
              <a:t>Harm Reduction Vending Machines: Dispensing Life Saving Supplies</a:t>
            </a:r>
          </a:p>
          <a:p>
            <a:r>
              <a:rPr lang="en-US" sz="4300" dirty="0"/>
              <a:t>Homelessness, Harm Reduction &amp; COVID-19</a:t>
            </a:r>
          </a:p>
          <a:p>
            <a:r>
              <a:rPr lang="en-US" sz="4300" dirty="0"/>
              <a:t>Hiring Equity: Stories from the Frontline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135756" y="1201700"/>
            <a:ext cx="5908160" cy="5310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7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Effective Advocacy Tools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Innovative Strategies for Long-term Recovery Support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Berkshires Equity Toolkit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Embracing Harm Reduction: A Faithful Response to the Opioid Crisis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Substance Use Stigma: Lessons Learned and Future Directions for the Social Work Community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Evidenced-Based ideas for the Opioid Abatement Funds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Pharmacology, Misconceptions, and Myths; Harm Reduction for Pharmacists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Addiction Cultural Competency in Rural Settings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Peer Stipend Implementation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Naloxbox Implementation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Trauma Informed Self Care and Burnout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RIZE Know Your Rights Toolkit: Your Rights in Recovery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Syringe Service Programs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Opioids and the Law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Social Workers &amp; Responding to the Overdose Crisis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/>
              </a:solidFill>
            </a:endParaRPr>
          </a:p>
          <a:p>
            <a:pPr>
              <a:lnSpc>
                <a:spcPct val="70000"/>
              </a:lnSpc>
              <a:spcBef>
                <a:spcPts val="1000"/>
              </a:spcBef>
              <a:buClr>
                <a:schemeClr val="tx1"/>
              </a:buClr>
            </a:pPr>
            <a:endParaRPr lang="en-US" sz="1200" dirty="0">
              <a:solidFill>
                <a:schemeClr val="tx2"/>
              </a:solidFill>
            </a:endParaRP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47025" y="6177453"/>
            <a:ext cx="606777" cy="365125"/>
          </a:xfrm>
        </p:spPr>
        <p:txBody>
          <a:bodyPr/>
          <a:lstStyle/>
          <a:p>
            <a:fld id="{633B08E3-7A67-F449-BAD9-1131F0C352F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67211" y="6177453"/>
            <a:ext cx="5794772" cy="365125"/>
          </a:xfrm>
        </p:spPr>
        <p:txBody>
          <a:bodyPr/>
          <a:lstStyle/>
          <a:p>
            <a:r>
              <a:rPr lang="en-US" dirty="0"/>
              <a:t>Learning Collaboratives in the HEALing Communities Study</a:t>
            </a:r>
          </a:p>
        </p:txBody>
      </p:sp>
    </p:spTree>
    <p:extLst>
      <p:ext uri="{BB962C8B-B14F-4D97-AF65-F5344CB8AC3E}">
        <p14:creationId xmlns:p14="http://schemas.microsoft.com/office/powerpoint/2010/main" val="2311468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646518239"/>
              </p:ext>
            </p:extLst>
          </p:nvPr>
        </p:nvGraphicFramePr>
        <p:xfrm>
          <a:off x="676842" y="2826222"/>
          <a:ext cx="6298116" cy="3059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2EDE011-DB20-E242-AF50-0A276DA63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12" y="303955"/>
            <a:ext cx="8789306" cy="6384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HEALing Communities Study (HCS)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DD7083-97C2-BD16-68C2-387360E0DB42}"/>
              </a:ext>
            </a:extLst>
          </p:cNvPr>
          <p:cNvSpPr txBox="1"/>
          <p:nvPr/>
        </p:nvSpPr>
        <p:spPr>
          <a:xfrm>
            <a:off x="591841" y="1513232"/>
            <a:ext cx="6570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Community-engaged research study funded </a:t>
            </a:r>
          </a:p>
          <a:p>
            <a:r>
              <a:rPr lang="en-US" sz="2400" dirty="0">
                <a:solidFill>
                  <a:schemeClr val="tx2"/>
                </a:solidFill>
              </a:rPr>
              <a:t>by NIDA &amp; SAMHSA aimed at implementing evidence-based strategies to reduce fatal opioid-related overdoses by 40%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8412" y="942444"/>
            <a:ext cx="774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Helping to End Addiction Long-term</a:t>
            </a:r>
          </a:p>
        </p:txBody>
      </p:sp>
      <p:pic>
        <p:nvPicPr>
          <p:cNvPr id="10" name="Picture 9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61E70BB-548F-FB47-9308-7723238044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1292" y="1981980"/>
            <a:ext cx="2192837" cy="1688484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7C9CFB85-D844-F040-ACEE-64E4290C9D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5597" y="4134544"/>
            <a:ext cx="2408532" cy="1433076"/>
          </a:xfrm>
          <a:prstGeom prst="rect">
            <a:avLst/>
          </a:prstGeom>
        </p:spPr>
      </p:pic>
      <p:pic>
        <p:nvPicPr>
          <p:cNvPr id="13" name="Picture 1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1B722C71-2662-A346-B48F-ECE5256072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2907" y="2214252"/>
            <a:ext cx="2312332" cy="1352713"/>
          </a:xfrm>
          <a:prstGeom prst="rect">
            <a:avLst/>
          </a:prstGeom>
        </p:spPr>
      </p:pic>
      <p:pic>
        <p:nvPicPr>
          <p:cNvPr id="14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84BF299F-D3F6-4E4D-8F0D-DD033C4059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73668" y="3792149"/>
            <a:ext cx="1878481" cy="17516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DD7083-97C2-BD16-68C2-387360E0DB42}"/>
              </a:ext>
            </a:extLst>
          </p:cNvPr>
          <p:cNvSpPr txBox="1"/>
          <p:nvPr/>
        </p:nvSpPr>
        <p:spPr>
          <a:xfrm>
            <a:off x="6293400" y="970242"/>
            <a:ext cx="7074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4 State Sites (KY, NY, OH, MA)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67 communities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47025" y="6177453"/>
            <a:ext cx="606777" cy="365125"/>
          </a:xfrm>
        </p:spPr>
        <p:txBody>
          <a:bodyPr/>
          <a:lstStyle/>
          <a:p>
            <a:fld id="{633B08E3-7A67-F449-BAD9-1131F0C352F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67211" y="6177453"/>
            <a:ext cx="5794772" cy="365125"/>
          </a:xfrm>
        </p:spPr>
        <p:txBody>
          <a:bodyPr/>
          <a:lstStyle/>
          <a:p>
            <a:r>
              <a:rPr lang="en-US" dirty="0"/>
              <a:t>Learning Collaboratives in the HEALing Communities Study</a:t>
            </a:r>
          </a:p>
        </p:txBody>
      </p:sp>
    </p:spTree>
    <p:extLst>
      <p:ext uri="{BB962C8B-B14F-4D97-AF65-F5344CB8AC3E}">
        <p14:creationId xmlns:p14="http://schemas.microsoft.com/office/powerpoint/2010/main" val="333241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646518239"/>
              </p:ext>
            </p:extLst>
          </p:nvPr>
        </p:nvGraphicFramePr>
        <p:xfrm>
          <a:off x="676842" y="2826222"/>
          <a:ext cx="6298116" cy="3059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2EDE011-DB20-E242-AF50-0A276DA63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12" y="303955"/>
            <a:ext cx="8789306" cy="6384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HEALing Communities Study (HCS)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DD7083-97C2-BD16-68C2-387360E0DB42}"/>
              </a:ext>
            </a:extLst>
          </p:cNvPr>
          <p:cNvSpPr txBox="1"/>
          <p:nvPr/>
        </p:nvSpPr>
        <p:spPr>
          <a:xfrm>
            <a:off x="591841" y="1513232"/>
            <a:ext cx="7074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Community-engaged research study funded </a:t>
            </a:r>
          </a:p>
          <a:p>
            <a:r>
              <a:rPr lang="en-US" sz="2400" dirty="0">
                <a:solidFill>
                  <a:schemeClr val="tx2"/>
                </a:solidFill>
              </a:rPr>
              <a:t>by NIDA &amp; SAMHSA aimed at implementing evidence-based strategies to reduce fatal </a:t>
            </a:r>
          </a:p>
          <a:p>
            <a:r>
              <a:rPr lang="en-US" sz="2400" dirty="0">
                <a:solidFill>
                  <a:schemeClr val="tx2"/>
                </a:solidFill>
              </a:rPr>
              <a:t>opioid-related overdoses by 40%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8412" y="942444"/>
            <a:ext cx="774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Helping to End Addiction Long-term</a:t>
            </a:r>
          </a:p>
        </p:txBody>
      </p:sp>
      <p:sp>
        <p:nvSpPr>
          <p:cNvPr id="19" name="Oval 18"/>
          <p:cNvSpPr/>
          <p:nvPr/>
        </p:nvSpPr>
        <p:spPr>
          <a:xfrm>
            <a:off x="9645951" y="1958507"/>
            <a:ext cx="2416394" cy="2327106"/>
          </a:xfrm>
          <a:prstGeom prst="ellipse">
            <a:avLst/>
          </a:prstGeom>
          <a:solidFill>
            <a:srgbClr val="D1C8FC">
              <a:alpha val="29804"/>
            </a:srgb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8878591" y="3116763"/>
            <a:ext cx="2416394" cy="2327106"/>
          </a:xfrm>
          <a:prstGeom prst="ellipse">
            <a:avLst/>
          </a:prstGeom>
          <a:solidFill>
            <a:srgbClr val="FFDDD3">
              <a:alpha val="50980"/>
            </a:srgb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8062687" y="1967022"/>
            <a:ext cx="2416394" cy="2327106"/>
          </a:xfrm>
          <a:prstGeom prst="ellipse">
            <a:avLst/>
          </a:prstGeom>
          <a:solidFill>
            <a:srgbClr val="F3CBE2">
              <a:alpha val="30196"/>
            </a:srgb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299561" y="2666142"/>
            <a:ext cx="1517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Trainings</a:t>
            </a:r>
            <a:r>
              <a:rPr lang="en-US" dirty="0"/>
              <a:t>	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396383" y="2514596"/>
            <a:ext cx="1648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Technical Assistance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51180" y="4302643"/>
            <a:ext cx="20184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Learning Collaboratives</a:t>
            </a:r>
            <a:r>
              <a:rPr lang="en-US" sz="2000" dirty="0"/>
              <a:t>	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35656" y="948258"/>
            <a:ext cx="882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TTA</a:t>
            </a:r>
          </a:p>
        </p:txBody>
      </p:sp>
      <p:sp>
        <p:nvSpPr>
          <p:cNvPr id="7" name="Right Brace 6"/>
          <p:cNvSpPr/>
          <p:nvPr/>
        </p:nvSpPr>
        <p:spPr>
          <a:xfrm>
            <a:off x="6978461" y="3247951"/>
            <a:ext cx="435941" cy="2216459"/>
          </a:xfrm>
          <a:prstGeom prst="rightBrac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Left Arrow 8"/>
          <p:cNvSpPr/>
          <p:nvPr/>
        </p:nvSpPr>
        <p:spPr>
          <a:xfrm>
            <a:off x="7619460" y="4009111"/>
            <a:ext cx="868326" cy="694138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47025" y="6177453"/>
            <a:ext cx="606777" cy="365125"/>
          </a:xfrm>
        </p:spPr>
        <p:txBody>
          <a:bodyPr/>
          <a:lstStyle/>
          <a:p>
            <a:fld id="{633B08E3-7A67-F449-BAD9-1131F0C352F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67211" y="6177453"/>
            <a:ext cx="5794772" cy="365125"/>
          </a:xfrm>
        </p:spPr>
        <p:txBody>
          <a:bodyPr/>
          <a:lstStyle/>
          <a:p>
            <a:r>
              <a:rPr lang="en-US" dirty="0"/>
              <a:t>Learning Collaboratives in the HEALing Communities Study</a:t>
            </a:r>
          </a:p>
        </p:txBody>
      </p:sp>
    </p:spTree>
    <p:extLst>
      <p:ext uri="{BB962C8B-B14F-4D97-AF65-F5344CB8AC3E}">
        <p14:creationId xmlns:p14="http://schemas.microsoft.com/office/powerpoint/2010/main" val="3412348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360" y="-107722"/>
            <a:ext cx="9727484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Training &amp; Technical Assistance (TTA) </a:t>
            </a:r>
          </a:p>
        </p:txBody>
      </p:sp>
      <p:sp>
        <p:nvSpPr>
          <p:cNvPr id="4" name="Oval 3"/>
          <p:cNvSpPr/>
          <p:nvPr/>
        </p:nvSpPr>
        <p:spPr>
          <a:xfrm>
            <a:off x="5280932" y="979787"/>
            <a:ext cx="3259553" cy="3171340"/>
          </a:xfrm>
          <a:prstGeom prst="ellipse">
            <a:avLst/>
          </a:prstGeom>
          <a:solidFill>
            <a:srgbClr val="D1C8FC">
              <a:alpha val="29804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283964" y="2590857"/>
            <a:ext cx="3259553" cy="3171340"/>
          </a:xfrm>
          <a:prstGeom prst="ellipse">
            <a:avLst/>
          </a:prstGeom>
          <a:solidFill>
            <a:srgbClr val="FFDDD3">
              <a:alpha val="5098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236196" y="1048259"/>
            <a:ext cx="3259553" cy="3171340"/>
          </a:xfrm>
          <a:prstGeom prst="ellipse">
            <a:avLst/>
          </a:prstGeom>
          <a:solidFill>
            <a:srgbClr val="F3CBE2">
              <a:alpha val="30196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85754" y="2066346"/>
            <a:ext cx="13464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Trainings</a:t>
            </a:r>
            <a:r>
              <a:rPr lang="en-US" dirty="0"/>
              <a:t>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95249" y="1965762"/>
            <a:ext cx="15711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Technical Assistance</a:t>
            </a:r>
            <a:r>
              <a:rPr lang="en-US" sz="2000" dirty="0"/>
              <a:t>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24152" y="4288071"/>
            <a:ext cx="1979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Learning Collaboratives</a:t>
            </a:r>
            <a:r>
              <a:rPr lang="en-US" sz="2000" dirty="0"/>
              <a:t>	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47025" y="6177453"/>
            <a:ext cx="606777" cy="365125"/>
          </a:xfrm>
        </p:spPr>
        <p:txBody>
          <a:bodyPr/>
          <a:lstStyle/>
          <a:p>
            <a:fld id="{633B08E3-7A67-F449-BAD9-1131F0C352F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67211" y="6177453"/>
            <a:ext cx="5794772" cy="365125"/>
          </a:xfrm>
        </p:spPr>
        <p:txBody>
          <a:bodyPr/>
          <a:lstStyle/>
          <a:p>
            <a:r>
              <a:rPr lang="en-US" dirty="0"/>
              <a:t>Learning Collaboratives in the HEALing Communities Study</a:t>
            </a:r>
          </a:p>
        </p:txBody>
      </p:sp>
    </p:spTree>
    <p:extLst>
      <p:ext uri="{BB962C8B-B14F-4D97-AF65-F5344CB8AC3E}">
        <p14:creationId xmlns:p14="http://schemas.microsoft.com/office/powerpoint/2010/main" val="666691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390679" y="313690"/>
            <a:ext cx="5378165" cy="5248910"/>
          </a:xfrm>
          <a:prstGeom prst="ellipse">
            <a:avLst/>
          </a:prstGeom>
          <a:solidFill>
            <a:srgbClr val="FFDDD3">
              <a:alpha val="5098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87462" y="2152177"/>
            <a:ext cx="3784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2"/>
                </a:solidFill>
              </a:rPr>
              <a:t>Learning Collaboratives</a:t>
            </a:r>
            <a:endParaRPr lang="en-US" sz="3800" dirty="0">
              <a:solidFill>
                <a:schemeClr val="tx2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47025" y="6177453"/>
            <a:ext cx="606777" cy="365125"/>
          </a:xfrm>
        </p:spPr>
        <p:txBody>
          <a:bodyPr/>
          <a:lstStyle/>
          <a:p>
            <a:fld id="{633B08E3-7A67-F449-BAD9-1131F0C352F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67211" y="6177453"/>
            <a:ext cx="5794772" cy="365125"/>
          </a:xfrm>
        </p:spPr>
        <p:txBody>
          <a:bodyPr/>
          <a:lstStyle/>
          <a:p>
            <a:r>
              <a:rPr lang="en-US" dirty="0"/>
              <a:t>Learning Collaboratives in the HEALing Communities Study</a:t>
            </a:r>
          </a:p>
        </p:txBody>
      </p:sp>
    </p:spTree>
    <p:extLst>
      <p:ext uri="{BB962C8B-B14F-4D97-AF65-F5344CB8AC3E}">
        <p14:creationId xmlns:p14="http://schemas.microsoft.com/office/powerpoint/2010/main" val="908398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69695"/>
            <a:ext cx="10515600" cy="1325563"/>
          </a:xfrm>
        </p:spPr>
        <p:txBody>
          <a:bodyPr/>
          <a:lstStyle/>
          <a:p>
            <a:r>
              <a:rPr lang="en-US" dirty="0"/>
              <a:t>Learning Collaborative (LC)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1313832"/>
            <a:ext cx="10968791" cy="4320849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sz="2600" dirty="0"/>
              <a:t>LCs strive to be community driven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dirty="0"/>
              <a:t>Democratize resource and information sharing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en-US" sz="2600" dirty="0"/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sz="2600" dirty="0"/>
              <a:t>LCs are a forum for TTA specifically designed for: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sz="2200" dirty="0"/>
              <a:t>Peer-based learning and building professional networks to support with  evidence- based practice (EBP) strategy implementation 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en-US" sz="26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3B08E3-7A67-F449-BAD9-1131F0C352F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870"/>
          <a:stretch/>
        </p:blipFill>
        <p:spPr>
          <a:xfrm>
            <a:off x="2046812" y="4255595"/>
            <a:ext cx="8098376" cy="1581665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10747025" y="6177453"/>
            <a:ext cx="606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3B08E3-7A67-F449-BAD9-1131F0C352F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67211" y="6177453"/>
            <a:ext cx="5794772" cy="365125"/>
          </a:xfrm>
        </p:spPr>
        <p:txBody>
          <a:bodyPr/>
          <a:lstStyle/>
          <a:p>
            <a:r>
              <a:rPr lang="en-US" dirty="0"/>
              <a:t>Learning Collaboratives in the HEALing Communities Study</a:t>
            </a:r>
          </a:p>
        </p:txBody>
      </p:sp>
    </p:spTree>
    <p:extLst>
      <p:ext uri="{BB962C8B-B14F-4D97-AF65-F5344CB8AC3E}">
        <p14:creationId xmlns:p14="http://schemas.microsoft.com/office/powerpoint/2010/main" val="3873240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2EDE011-DB20-E242-AF50-0A276DA63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47" y="512995"/>
            <a:ext cx="10214724" cy="67686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Learning Collaborative Objectives for HCS: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753172548"/>
              </p:ext>
            </p:extLst>
          </p:nvPr>
        </p:nvGraphicFramePr>
        <p:xfrm>
          <a:off x="729048" y="1596843"/>
          <a:ext cx="10372089" cy="3456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747025" y="6177453"/>
            <a:ext cx="606777" cy="365125"/>
          </a:xfrm>
        </p:spPr>
        <p:txBody>
          <a:bodyPr/>
          <a:lstStyle/>
          <a:p>
            <a:fld id="{633B08E3-7A67-F449-BAD9-1131F0C352F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67211" y="6177453"/>
            <a:ext cx="5794772" cy="365125"/>
          </a:xfrm>
        </p:spPr>
        <p:txBody>
          <a:bodyPr/>
          <a:lstStyle/>
          <a:p>
            <a:r>
              <a:rPr lang="en-US" dirty="0"/>
              <a:t>Learning Collaboratives in the HEALing Communities Study</a:t>
            </a:r>
          </a:p>
        </p:txBody>
      </p:sp>
    </p:spTree>
    <p:extLst>
      <p:ext uri="{BB962C8B-B14F-4D97-AF65-F5344CB8AC3E}">
        <p14:creationId xmlns:p14="http://schemas.microsoft.com/office/powerpoint/2010/main" val="77173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92"/>
            <a:ext cx="10712116" cy="4013424"/>
          </a:xfrm>
        </p:spPr>
        <p:txBody>
          <a:bodyPr>
            <a:normAutofit/>
          </a:bodyPr>
          <a:lstStyle/>
          <a:p>
            <a:r>
              <a:rPr lang="en-US" sz="2400" dirty="0"/>
              <a:t>MA site championed the use of LCs </a:t>
            </a:r>
          </a:p>
          <a:p>
            <a:r>
              <a:rPr lang="en-US" sz="2400" dirty="0"/>
              <a:t>Inspired by Project ECHO® and Boston Medical Center’s Grayken Center for Addiction Training and Technical Assistance</a:t>
            </a:r>
          </a:p>
          <a:p>
            <a:pPr lvl="1"/>
            <a:r>
              <a:rPr lang="en-US" dirty="0"/>
              <a:t>Didactic + Case Review </a:t>
            </a:r>
            <a:r>
              <a:rPr lang="en-US" dirty="0">
                <a:sym typeface="Wingdings" panose="05000000000000000000" pitchFamily="2" charset="2"/>
              </a:rPr>
              <a:t>+ </a:t>
            </a:r>
            <a:r>
              <a:rPr lang="en-US" dirty="0"/>
              <a:t>Discussion</a:t>
            </a:r>
          </a:p>
          <a:p>
            <a:r>
              <a:rPr lang="en-US" sz="2400" dirty="0"/>
              <a:t>Dates of LC Initiation:</a:t>
            </a:r>
          </a:p>
          <a:p>
            <a:pPr lvl="1"/>
            <a:r>
              <a:rPr lang="en-US" dirty="0"/>
              <a:t>MA – May 2020</a:t>
            </a:r>
          </a:p>
          <a:p>
            <a:pPr lvl="1"/>
            <a:r>
              <a:rPr lang="en-US" dirty="0"/>
              <a:t>NY – Dec 2020</a:t>
            </a:r>
          </a:p>
          <a:p>
            <a:pPr lvl="1"/>
            <a:r>
              <a:rPr lang="en-US" dirty="0"/>
              <a:t>OH – April 2021</a:t>
            </a:r>
          </a:p>
          <a:p>
            <a:pPr lvl="1"/>
            <a:r>
              <a:rPr lang="en-US" dirty="0"/>
              <a:t>KY – May 2021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3B08E3-7A67-F449-BAD9-1131F0C352F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Learning Collaboratives in the HEALing Communities Study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037" y="4034427"/>
            <a:ext cx="3146062" cy="1556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"/>
          <a:stretch/>
        </p:blipFill>
        <p:spPr>
          <a:xfrm>
            <a:off x="7068748" y="267783"/>
            <a:ext cx="4903711" cy="11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7759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HEAL">
      <a:dk1>
        <a:srgbClr val="982468"/>
      </a:dk1>
      <a:lt1>
        <a:srgbClr val="FFFFFF"/>
      </a:lt1>
      <a:dk2>
        <a:srgbClr val="000000"/>
      </a:dk2>
      <a:lt2>
        <a:srgbClr val="DDDDDD"/>
      </a:lt2>
      <a:accent1>
        <a:srgbClr val="532465"/>
      </a:accent1>
      <a:accent2>
        <a:srgbClr val="981F32"/>
      </a:accent2>
      <a:accent3>
        <a:srgbClr val="BF362E"/>
      </a:accent3>
      <a:accent4>
        <a:srgbClr val="E07C3E"/>
      </a:accent4>
      <a:accent5>
        <a:srgbClr val="982468"/>
      </a:accent5>
      <a:accent6>
        <a:srgbClr val="373A3C"/>
      </a:accent6>
      <a:hlink>
        <a:srgbClr val="1C7CD5"/>
      </a:hlink>
      <a:folHlink>
        <a:srgbClr val="5324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22090</TotalTime>
  <Words>1709</Words>
  <Application>Microsoft Office PowerPoint</Application>
  <PresentationFormat>Widescreen</PresentationFormat>
  <Paragraphs>304</Paragraphs>
  <Slides>25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Courier New</vt:lpstr>
      <vt:lpstr>Open Sans</vt:lpstr>
      <vt:lpstr>System Font Regular</vt:lpstr>
      <vt:lpstr>Times New Roman</vt:lpstr>
      <vt:lpstr>Wingdings</vt:lpstr>
      <vt:lpstr>1_Office Theme</vt:lpstr>
      <vt:lpstr>Acrobat Document</vt:lpstr>
      <vt:lpstr>Learning Collaboratives in the HEALing Communities Study: A Community-Engaged Training and Technical Assistance (TTA) Approach in a Multi-Site Overdose Reduction Intervention </vt:lpstr>
      <vt:lpstr>Disclosures</vt:lpstr>
      <vt:lpstr>HEALing Communities Study (HCS)</vt:lpstr>
      <vt:lpstr>HEALing Communities Study (HCS)</vt:lpstr>
      <vt:lpstr>Training &amp; Technical Assistance (TTA) </vt:lpstr>
      <vt:lpstr>PowerPoint Presentation</vt:lpstr>
      <vt:lpstr>Learning Collaborative (LC) Definition</vt:lpstr>
      <vt:lpstr>Learning Collaborative Objectives for HCS:</vt:lpstr>
      <vt:lpstr>LC Development</vt:lpstr>
      <vt:lpstr>LC Design</vt:lpstr>
      <vt:lpstr>LC Topics</vt:lpstr>
      <vt:lpstr>LC Series</vt:lpstr>
      <vt:lpstr>National Cross-Site LC </vt:lpstr>
      <vt:lpstr>Racial Equity &amp; Social Justice (RESJ)</vt:lpstr>
      <vt:lpstr>Cross-Site Total LCs</vt:lpstr>
      <vt:lpstr>Cross-Site Total Avg. LC Attendance </vt:lpstr>
      <vt:lpstr>Tools Developed</vt:lpstr>
      <vt:lpstr>Lessons Learned</vt:lpstr>
      <vt:lpstr>Limitations</vt:lpstr>
      <vt:lpstr>Research Aims for Manuscript</vt:lpstr>
      <vt:lpstr>Summary   </vt:lpstr>
      <vt:lpstr>Acknowledgements</vt:lpstr>
      <vt:lpstr>Thank You!</vt:lpstr>
      <vt:lpstr>References</vt:lpstr>
      <vt:lpstr>Individual LC Examples </vt:lpstr>
    </vt:vector>
  </TitlesOfParts>
  <Company>Boston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 implementation progress, week of 01/04/21</dc:title>
  <dc:creator>McSwiggan-Hong, Jorma</dc:creator>
  <cp:lastModifiedBy>Rudorf, Maria</cp:lastModifiedBy>
  <cp:revision>585</cp:revision>
  <dcterms:created xsi:type="dcterms:W3CDTF">2021-01-07T17:29:30Z</dcterms:created>
  <dcterms:modified xsi:type="dcterms:W3CDTF">2023-11-17T22:45:43Z</dcterms:modified>
</cp:coreProperties>
</file>