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CD9_1723DCB6.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3289" r:id="rId5"/>
    <p:sldId id="260" r:id="rId6"/>
    <p:sldId id="261" r:id="rId7"/>
    <p:sldId id="262" r:id="rId8"/>
    <p:sldId id="263" r:id="rId9"/>
    <p:sldId id="264" r:id="rId10"/>
    <p:sldId id="265" r:id="rId11"/>
    <p:sldId id="266" r:id="rId12"/>
    <p:sldId id="267" r:id="rId13"/>
    <p:sldId id="268" r:id="rId14"/>
    <p:sldId id="269" r:id="rId15"/>
    <p:sldId id="6159"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rRUfji48mwYouRcBohwL32+1TN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DB62D-DA60-94C7-69A0-6B21CCEDBA8F}" name="Maya Arora" initials="MA" userId="tIhIBxk+Lq8MhNF3yx7/8eOJfBHCBbJY9ON2lhjWMQc=" providerId="None"/>
  <p188:author id="{B0D2FCB6-4156-56D2-1D70-CDE86F6D06FB}" name="Lowenstein, Margaret" initials="" userId="S::LowenstM@PennMedicine.upenn.edu::85cadecd-2652-483e-85f1-58f8d4daf03b" providerId="AD"/>
  <p188:author id="{59C08FC4-8D79-BF88-F409-26E7B2E243A6}" name="Jasmine Barnes" initials="JB" userId="BH+Vz6W0xaTKCXSXqfC1NffYJ6cebogtJUXC4gDexuk="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7007"/>
  </p:normalViewPr>
  <p:slideViewPr>
    <p:cSldViewPr snapToGrid="0">
      <p:cViewPr varScale="1">
        <p:scale>
          <a:sx n="70" d="100"/>
          <a:sy n="70" d="100"/>
        </p:scale>
        <p:origin x="1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8/10/relationships/authors" Target="authors.xml"/></Relationships>
</file>

<file path=ppt/comments/modernComment_CD9_1723DCB6.xml><?xml version="1.0" encoding="utf-8"?>
<p188:cmLst xmlns:a="http://schemas.openxmlformats.org/drawingml/2006/main" xmlns:r="http://schemas.openxmlformats.org/officeDocument/2006/relationships" xmlns:p188="http://schemas.microsoft.com/office/powerpoint/2018/8/main">
  <p188:cm id="{EE681811-A81B-4591-8C34-9840F944706E}" authorId="{83EDB62D-DA60-94C7-69A0-6B21CCEDBA8F}" status="resolved" created="2024-10-30T18:19:51.002" complete="100000">
    <pc:sldMkLst xmlns:pc="http://schemas.microsoft.com/office/powerpoint/2013/main/command">
      <pc:docMk/>
      <pc:sldMk cId="2563628128" sldId="3282"/>
    </pc:sldMkLst>
    <p188:replyLst>
      <p188:reply id="{E782E72A-EE2E-4D26-9C81-9539E7BDA413}" authorId="{83EDB62D-DA60-94C7-69A0-6B21CCEDBA8F}" created="2024-10-30T18:20:10.721">
        <p188:txBody>
          <a:bodyPr/>
          <a:lstStyle/>
          <a:p>
            <a:r>
              <a:rPr lang="en-US"/>
              <a:t>after background and before findings/implementation</a:t>
            </a:r>
          </a:p>
        </p188:txBody>
      </p188:reply>
    </p188:replyLst>
    <p188:txBody>
      <a:bodyPr/>
      <a:lstStyle/>
      <a:p>
        <a:r>
          <a:rPr lang="en-US"/>
          <a:t>this slide might be too much to cover in 10 minute talk. so potentially narrow focus?</a:t>
        </a:r>
      </a:p>
    </p188:txBody>
  </p188:cm>
  <p188:cm id="{DE61521C-1CB6-4D9A-B9DF-47FCD2BFD4B9}" authorId="{83EDB62D-DA60-94C7-69A0-6B21CCEDBA8F}" status="resolved" created="2024-10-30T18:33:55.690">
    <ac:txMkLst xmlns:ac="http://schemas.microsoft.com/office/drawing/2013/main/command">
      <pc:docMk xmlns:pc="http://schemas.microsoft.com/office/powerpoint/2013/main/command"/>
      <pc:sldMk xmlns:pc="http://schemas.microsoft.com/office/powerpoint/2013/main/command" cId="388226230" sldId="3289"/>
      <ac:spMk id="2" creationId="{3A64A4D2-A3A2-E0F4-3F3E-E640BA8AA927}"/>
      <ac:txMk cp="14">
        <ac:context len="15" hash="4187560090"/>
      </ac:txMk>
    </ac:txMkLst>
    <p188:pos x="4728672" y="534112"/>
    <p188:txBody>
      <a:bodyPr/>
      <a:lstStyle/>
      <a:p>
        <a:r>
          <a:rPr lang="en-US"/>
          <a:t>change to project goals</a:t>
        </a:r>
      </a:p>
    </p188:txBody>
  </p188:cm>
  <p188:cm id="{EE721016-3101-4C33-BD4A-AE013282171D}" authorId="{59C08FC4-8D79-BF88-F409-26E7B2E243A6}" status="resolved" created="2024-11-01T22:31:04.895" complete="100000">
    <ac:deMkLst xmlns:ac="http://schemas.microsoft.com/office/drawing/2013/main/command">
      <pc:docMk xmlns:pc="http://schemas.microsoft.com/office/powerpoint/2013/main/command"/>
      <pc:sldMk xmlns:pc="http://schemas.microsoft.com/office/powerpoint/2013/main/command" cId="2563628128" sldId="3282"/>
      <ac:graphicFrameMk id="5" creationId="{E90AE413-713D-D480-855B-76A986E7CDE4}"/>
    </ac:deMkLst>
    <p188:txBody>
      <a:bodyPr/>
      <a:lstStyle/>
      <a:p>
        <a:r>
          <a:rPr lang="en-US"/>
          <a:t>Examine the role of community engagement in program design and outreach​
Identify lessons learned in implementing community-driven harm reduction programs</a:t>
        </a:r>
      </a:p>
    </p188:txBody>
  </p188:cm>
  <p188:cm id="{B8F4B76B-58BE-9B4A-8EE6-6905E0BA8750}" authorId="{B0D2FCB6-4156-56D2-1D70-CDE86F6D06FB}" status="resolved" created="2024-11-12T03:11:00.257" complete="100000">
    <ac:deMkLst xmlns:ac="http://schemas.microsoft.com/office/drawing/2013/main/command">
      <pc:docMk xmlns:pc="http://schemas.microsoft.com/office/powerpoint/2013/main/command"/>
      <pc:sldMk xmlns:pc="http://schemas.microsoft.com/office/powerpoint/2013/main/command" cId="388226230" sldId="3289"/>
      <ac:spMk id="89" creationId="{B94767AA-C5C2-45E5-C10C-3B87CB8F8FE0}"/>
    </ac:deMkLst>
    <p188:txBody>
      <a:bodyPr/>
      <a:lstStyle/>
      <a:p>
        <a:r>
          <a:rPr lang="en-US"/>
          <a:t>The abstract says: Describe our process of CAB building to bolster community collaboration, enhance outreach, and implement appropriate substance use interventions in West Philadelphia. 
</a:t>
        </a:r>
      </a:p>
    </p188:txBody>
  </p188:cm>
  <p188:cm id="{12EF2F4F-067F-A747-AF26-F624676B0353}" authorId="{B0D2FCB6-4156-56D2-1D70-CDE86F6D06FB}" status="resolved" created="2024-11-12T03:11:13.413" complete="100000">
    <ac:txMkLst xmlns:ac="http://schemas.microsoft.com/office/drawing/2013/main/command">
      <pc:docMk xmlns:pc="http://schemas.microsoft.com/office/powerpoint/2013/main/command"/>
      <pc:sldMk xmlns:pc="http://schemas.microsoft.com/office/powerpoint/2013/main/command" cId="388226230" sldId="3289"/>
      <ac:spMk id="89" creationId="{B94767AA-C5C2-45E5-C10C-3B87CB8F8FE0}"/>
      <ac:txMk cp="0" len="195">
        <ac:context len="222" hash="865693279"/>
      </ac:txMk>
    </ac:txMkLst>
    <p188:pos x="10694091" y="513384"/>
    <p188:txBody>
      <a:bodyPr/>
      <a:lstStyle/>
      <a:p>
        <a:r>
          <a:rPr lang="en-US"/>
          <a:t>Took this from the abstract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Good Afternoon, my name is Jasmine Barnes, and I am co-presenting with my colleague, Desiree Harris and we are representing the Center for Addiction Medicine and Policy at </a:t>
            </a:r>
            <a:r>
              <a:rPr lang="en-US" dirty="0" err="1"/>
              <a:t>Upenn</a:t>
            </a:r>
            <a:r>
              <a:rPr lang="en-US" dirty="0"/>
              <a:t> and will be presenting on our work leveraging Community advisory boards to enhance the uptake of harm reduction initiatives in West and Southwest Philadelphia </a:t>
            </a:r>
            <a:endParaRPr dirty="0"/>
          </a:p>
        </p:txBody>
      </p:sp>
      <p:sp>
        <p:nvSpPr>
          <p:cNvPr id="99" name="Google Shape;9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Based on the CAB input, we addressed social determining factors that influence a person's success in recovery outcomes such as (point two)</a:t>
            </a:r>
            <a:endParaRPr dirty="0"/>
          </a:p>
          <a:p>
            <a:pPr marL="0" lvl="0" indent="0" algn="l" rtl="0">
              <a:spcBef>
                <a:spcPts val="0"/>
              </a:spcBef>
              <a:spcAft>
                <a:spcPts val="0"/>
              </a:spcAft>
              <a:buNone/>
            </a:pPr>
            <a:r>
              <a:rPr lang="en-US" dirty="0"/>
              <a:t>The CAB also aided in socializing the services we have available at CAMP, like our (point four)</a:t>
            </a:r>
            <a:endParaRPr dirty="0"/>
          </a:p>
          <a:p>
            <a:pPr marL="0" lvl="0" indent="0" algn="l" rtl="0">
              <a:spcBef>
                <a:spcPts val="0"/>
              </a:spcBef>
              <a:spcAft>
                <a:spcPts val="0"/>
              </a:spcAft>
              <a:buNone/>
            </a:pPr>
            <a:endParaRPr/>
          </a:p>
          <a:p>
            <a:pPr marL="0" lvl="0" indent="0" algn="l" rtl="0">
              <a:spcBef>
                <a:spcPts val="0"/>
              </a:spcBef>
              <a:spcAft>
                <a:spcPts val="0"/>
              </a:spcAft>
              <a:buNone/>
            </a:pPr>
            <a:r>
              <a:rPr lang="en-US" dirty="0"/>
              <a:t>Established in 2021, the CareConnect Warmline is a virtual telemedicine suboxone bridge clinic, running 7 days a week from 9a-9p, anyone needing a suboxone bridge, whether it be from lapse in care, a future appointment in care, missed appointment with their current provider, or those seeking substance use treatment. When someone calls they are directly connected to a substance use navigator who can provide general drug and alcohol resources or overall resource navigation (food, housing, mental health connections, </a:t>
            </a:r>
            <a:r>
              <a:rPr lang="en-US" dirty="0" err="1"/>
              <a:t>etc</a:t>
            </a:r>
            <a:r>
              <a:rPr lang="en-US" dirty="0"/>
              <a:t>). Anyone can call the number regardless of residency, insurance status, or relationship to Penn. For our tele-</a:t>
            </a:r>
            <a:r>
              <a:rPr lang="en-US" dirty="0" err="1"/>
              <a:t>bupe</a:t>
            </a:r>
            <a:r>
              <a:rPr lang="en-US" dirty="0"/>
              <a:t> patients, only requirement is a phone number that they can be called back on. To date, our program has connected over 2000 patients to substance use resources</a:t>
            </a:r>
            <a:endParaRPr dirty="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the active engagement with CAB members, we were able to (point one and point 2)</a:t>
            </a:r>
            <a:endParaRPr dirty="0"/>
          </a:p>
          <a:p>
            <a:pPr marL="0" lvl="0" indent="0" algn="l" rtl="0">
              <a:spcBef>
                <a:spcPts val="0"/>
              </a:spcBef>
              <a:spcAft>
                <a:spcPts val="0"/>
              </a:spcAft>
              <a:buNone/>
            </a:pPr>
            <a:r>
              <a:rPr lang="en-US" dirty="0"/>
              <a:t>CAB did an amazing job at socializing our agency and services, leading to an increase in partnerships and opportunities for CAMP.</a:t>
            </a:r>
            <a:endParaRPr dirty="0"/>
          </a:p>
          <a:p>
            <a:pPr marL="0" lvl="0" indent="0" algn="l" rtl="0">
              <a:spcBef>
                <a:spcPts val="0"/>
              </a:spcBef>
              <a:spcAft>
                <a:spcPts val="0"/>
              </a:spcAft>
              <a:buNone/>
            </a:pPr>
            <a:r>
              <a:rPr lang="en-US" dirty="0"/>
              <a:t>The uptick in trainings and community events lead to the uptake in distribution.</a:t>
            </a:r>
            <a:endParaRPr dirty="0"/>
          </a:p>
          <a:p>
            <a:pPr marL="0" lvl="0" indent="0" algn="l" rtl="0">
              <a:spcBef>
                <a:spcPts val="0"/>
              </a:spcBef>
              <a:spcAft>
                <a:spcPts val="0"/>
              </a:spcAft>
              <a:buNone/>
            </a:pPr>
            <a:r>
              <a:rPr lang="en-US" dirty="0"/>
              <a:t>We also felt it would be important to note the presence of XTS be marketed commercially beginning in March of 2023 aiding in the increase of distribution as well.</a:t>
            </a:r>
            <a:endParaRPr dirty="0"/>
          </a:p>
        </p:txBody>
      </p:sp>
      <p:sp>
        <p:nvSpPr>
          <p:cNvPr id="209" name="Google Shape;20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Point 1: Participatory research promotes inclusivity and presents a platform to invoke that change they wish to see in the community</a:t>
            </a:r>
            <a:endParaRPr/>
          </a:p>
          <a:p>
            <a:pPr marL="0" indent="0"/>
            <a:r>
              <a:rPr lang="en-US" dirty="0"/>
              <a:t>Point 2: Through power sharing, we learned about the most in need neighborhoods </a:t>
            </a:r>
            <a:endParaRPr dirty="0"/>
          </a:p>
          <a:p>
            <a:pPr marL="0" lvl="0" indent="0" algn="l" rtl="0">
              <a:spcBef>
                <a:spcPts val="0"/>
              </a:spcBef>
              <a:spcAft>
                <a:spcPts val="0"/>
              </a:spcAft>
              <a:buNone/>
            </a:pPr>
            <a:r>
              <a:rPr lang="en-US" dirty="0"/>
              <a:t>Point 3: Destigmatizing substance use, helping the community not only understand SUD but also how to best support those recovering from SUD</a:t>
            </a:r>
            <a:endParaRPr/>
          </a:p>
          <a:p>
            <a:pPr marL="0" lvl="0" indent="0" algn="l" rtl="0">
              <a:spcBef>
                <a:spcPts val="0"/>
              </a:spcBef>
              <a:spcAft>
                <a:spcPts val="0"/>
              </a:spcAft>
              <a:buNone/>
            </a:pPr>
            <a:r>
              <a:rPr lang="en-US" dirty="0"/>
              <a:t>Point 4: Engaging with the community encourages authenticity, accountability and fosters empowerment </a:t>
            </a: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Point 1: Because we stressed the importance of communication with community members, we were able to not only retain the members but also foster real and meaningful discussions.</a:t>
            </a:r>
            <a:endParaRPr/>
          </a:p>
          <a:p>
            <a:pPr marL="0" lvl="0" indent="0" algn="l" rtl="0">
              <a:spcBef>
                <a:spcPts val="0"/>
              </a:spcBef>
              <a:spcAft>
                <a:spcPts val="0"/>
              </a:spcAft>
              <a:buNone/>
            </a:pPr>
            <a:r>
              <a:rPr lang="en-US"/>
              <a:t>Point 2: </a:t>
            </a:r>
            <a:endParaRPr/>
          </a:p>
          <a:p>
            <a:pPr marL="0" lvl="0" indent="0" algn="l" rtl="0">
              <a:spcBef>
                <a:spcPts val="0"/>
              </a:spcBef>
              <a:spcAft>
                <a:spcPts val="0"/>
              </a:spcAft>
              <a:buNone/>
            </a:pPr>
            <a:r>
              <a:rPr lang="en-US"/>
              <a:t>We hope to continue offering more opportunities to network for our CAB Members in the future.</a:t>
            </a:r>
            <a:endParaRPr/>
          </a:p>
          <a:p>
            <a:pPr marL="0" lvl="0" indent="0" algn="l" rtl="0">
              <a:spcBef>
                <a:spcPts val="0"/>
              </a:spcBef>
              <a:spcAft>
                <a:spcPts val="0"/>
              </a:spcAft>
              <a:buNone/>
            </a:pPr>
            <a:r>
              <a:rPr lang="en-US"/>
              <a:t>Understanding that space and opportunity promotes innovative ideas, We also are working to shift the CAB conversation facilitation from mainly Penn worker led to mainly community member led. </a:t>
            </a:r>
            <a:endParaRPr/>
          </a:p>
          <a:p>
            <a:pPr marL="0" lvl="0" indent="0" algn="l" rtl="0">
              <a:spcBef>
                <a:spcPts val="0"/>
              </a:spcBef>
              <a:spcAft>
                <a:spcPts val="0"/>
              </a:spcAft>
              <a:buNone/>
            </a:pPr>
            <a:endParaRPr/>
          </a:p>
          <a:p>
            <a:pPr marL="0" lvl="0" indent="0" algn="l" rtl="0">
              <a:spcBef>
                <a:spcPts val="0"/>
              </a:spcBef>
              <a:spcAft>
                <a:spcPts val="0"/>
              </a:spcAft>
              <a:buNone/>
            </a:pPr>
            <a:r>
              <a:rPr lang="en-US"/>
              <a:t>The ongoing partnership with PDPH</a:t>
            </a:r>
            <a:endParaRPr/>
          </a:p>
          <a:p>
            <a:pPr marL="0" lvl="0" indent="0" algn="l" rtl="0">
              <a:spcBef>
                <a:spcPts val="0"/>
              </a:spcBef>
              <a:spcAft>
                <a:spcPts val="0"/>
              </a:spcAft>
              <a:buNone/>
            </a:pPr>
            <a:endParaRPr/>
          </a:p>
        </p:txBody>
      </p:sp>
      <p:sp>
        <p:nvSpPr>
          <p:cNvPr id="241" name="Google Shape;24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and questions</a:t>
            </a:r>
          </a:p>
        </p:txBody>
      </p:sp>
      <p:sp>
        <p:nvSpPr>
          <p:cNvPr id="4" name="Slide Number Placeholder 3"/>
          <p:cNvSpPr>
            <a:spLocks noGrp="1"/>
          </p:cNvSpPr>
          <p:nvPr>
            <p:ph type="sldNum" sz="quarter" idx="5"/>
          </p:nvPr>
        </p:nvSpPr>
        <p:spPr/>
        <p:txBody>
          <a:bodyPr/>
          <a:lstStyle/>
          <a:p>
            <a:fld id="{74CBEAC3-456D-F443-9B5E-CECE66CADEA0}" type="slidenum">
              <a:rPr lang="en-US" smtClean="0"/>
              <a:t>15</a:t>
            </a:fld>
            <a:endParaRPr lang="en-US"/>
          </a:p>
        </p:txBody>
      </p:sp>
    </p:spTree>
    <p:extLst>
      <p:ext uri="{BB962C8B-B14F-4D97-AF65-F5344CB8AC3E}">
        <p14:creationId xmlns:p14="http://schemas.microsoft.com/office/powerpoint/2010/main" val="68779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a:t>Buitd a Community Advisory Board (CAB) to improve collaboration between CAMP and the West Philadelphia community</a:t>
            </a:r>
            <a:endParaRPr/>
          </a:p>
          <a:p>
            <a:pPr marL="0" lvl="0" indent="0" algn="l" rtl="0">
              <a:spcBef>
                <a:spcPts val="0"/>
              </a:spcBef>
              <a:spcAft>
                <a:spcPts val="0"/>
              </a:spcAft>
              <a:buNone/>
            </a:pPr>
            <a:r>
              <a:rPr lang="en-US" b="0" i="0"/>
              <a:t>Enhance and expand  harm reduction street outreach efforts </a:t>
            </a:r>
            <a:endParaRPr/>
          </a:p>
          <a:p>
            <a:pPr marL="0" lvl="0" indent="0" algn="l" rtl="0">
              <a:spcBef>
                <a:spcPts val="0"/>
              </a:spcBef>
              <a:spcAft>
                <a:spcPts val="0"/>
              </a:spcAft>
              <a:buNone/>
            </a:pPr>
            <a:r>
              <a:rPr lang="en-US"/>
              <a:t>I</a:t>
            </a:r>
            <a:r>
              <a:rPr lang="en-US" b="0" i="0"/>
              <a:t>mplement culturally appropriate substance use interventions </a:t>
            </a:r>
            <a:endParaRPr/>
          </a:p>
          <a:p>
            <a:pPr marL="0" lvl="0" indent="0" algn="l" rtl="0">
              <a:spcBef>
                <a:spcPts val="0"/>
              </a:spcBef>
              <a:spcAft>
                <a:spcPts val="0"/>
              </a:spcAft>
              <a:buNone/>
            </a:pPr>
            <a:endParaRPr/>
          </a:p>
        </p:txBody>
      </p:sp>
      <p:sp>
        <p:nvSpPr>
          <p:cNvPr id="260" name="Google Shape;2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Before we get started, I’d like to add that we have no conflicts of interest to disclose </a:t>
            </a:r>
            <a:endParaRPr dirty="0"/>
          </a:p>
        </p:txBody>
      </p:sp>
      <p:sp>
        <p:nvSpPr>
          <p:cNvPr id="106" name="Google Shape;10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give a little context, BIPOC communities are facing disproportionately high overdose mortality rates, both nationally and locally. As these communities struggle to cope with these issues in their communities, there are limited opportunities for culturally appropriate harm reduction initiatives to address their needs.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Given this knowledge and in our efforts to bridge gaps and foster collaboration in our own backyard, we recognized a unique opportunity to partner with the community to design harm reduction initiatives with the hopes to increase uptake. </a:t>
            </a:r>
            <a:endParaRPr dirty="0"/>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goals for this talk are to describe our process of convening our Community Advisory Board to bolster collaboration, enhance outreach and implement culturally appropriate substance use interventions in West and Southwest Philadelphia and share lessons learned as an outcome of this process</a:t>
            </a:r>
          </a:p>
        </p:txBody>
      </p:sp>
      <p:sp>
        <p:nvSpPr>
          <p:cNvPr id="4" name="Slide Number Placeholder 3"/>
          <p:cNvSpPr>
            <a:spLocks noGrp="1"/>
          </p:cNvSpPr>
          <p:nvPr>
            <p:ph type="sldNum" sz="quarter" idx="5"/>
          </p:nvPr>
        </p:nvSpPr>
        <p:spPr/>
        <p:txBody>
          <a:bodyPr/>
          <a:lstStyle/>
          <a:p>
            <a:fld id="{BE1C19BD-99F7-9146-BC70-75C1299B4C1E}" type="slidenum">
              <a:rPr lang="en-US" smtClean="0"/>
              <a:t>4</a:t>
            </a:fld>
            <a:endParaRPr lang="en-US"/>
          </a:p>
        </p:txBody>
      </p:sp>
    </p:spTree>
    <p:extLst>
      <p:ext uri="{BB962C8B-B14F-4D97-AF65-F5344CB8AC3E}">
        <p14:creationId xmlns:p14="http://schemas.microsoft.com/office/powerpoint/2010/main" val="333824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To properly inform this work, our team conducted a community needs assessment to learn the community’s perception of substance use, people who use drugs and the barriers to building fruitful partnerships between the West and Southwest Philadelphia community and surrounding academic-healthcare institutions. </a:t>
            </a:r>
          </a:p>
          <a:p>
            <a:endParaRPr lang="en-US" dirty="0"/>
          </a:p>
          <a:p>
            <a:r>
              <a:rPr lang="en-US" dirty="0"/>
              <a:t>As a result of our community needs assessment, we learned:</a:t>
            </a:r>
          </a:p>
          <a:p>
            <a:endParaRPr lang="en-US" dirty="0"/>
          </a:p>
          <a:p>
            <a:r>
              <a:rPr lang="en-US" dirty="0"/>
              <a:t>#1: That the community is experiencing the lingering effects of the war on drugs, as this is something that never really ended and stalls uptake of harm reduction initiatives out of fear of increased police presence and resulting consequences. </a:t>
            </a:r>
          </a:p>
          <a:p>
            <a:endParaRPr lang="en-US" dirty="0"/>
          </a:p>
          <a:p>
            <a:r>
              <a:rPr lang="en-US" dirty="0"/>
              <a:t>#2: Participants also highlighted the mental, physical and emotional toll of systemic racism on BIPOC communities, producing generational trauma.  For our participants, substance use is a clear sign of a broken system and a call for accountability and justice. </a:t>
            </a:r>
          </a:p>
          <a:p>
            <a:endParaRPr lang="en-US" dirty="0"/>
          </a:p>
          <a:p>
            <a:r>
              <a:rPr lang="en-US" dirty="0"/>
              <a:t>We recognized that in order to partner with the community and better serve them, we must first acknowledge the harms we’ve done and extend opportunities for the community to lead. </a:t>
            </a:r>
          </a:p>
          <a:p>
            <a:endParaRPr lang="en-US" dirty="0"/>
          </a:p>
          <a:p>
            <a:r>
              <a:rPr lang="en-US" dirty="0"/>
              <a:t>This sentiment is captured beautifully in this quote from Grace Lee Boggs, which states....</a:t>
            </a:r>
          </a:p>
          <a:p>
            <a:endParaRPr lang="en-US" dirty="0"/>
          </a:p>
          <a:p>
            <a:r>
              <a:rPr lang="en-US" dirty="0"/>
              <a:t>The resulting work is our teams’ response to join the community in developing solutions that center their needs and preferences.</a:t>
            </a:r>
          </a:p>
          <a:p>
            <a:pPr marL="0" lvl="0" indent="0" algn="l" rtl="0">
              <a:spcBef>
                <a:spcPts val="0"/>
              </a:spcBef>
              <a:spcAft>
                <a:spcPts val="0"/>
              </a:spcAft>
              <a:buNone/>
            </a:pPr>
            <a:endParaRPr dirty="0"/>
          </a:p>
        </p:txBody>
      </p:sp>
      <p:sp>
        <p:nvSpPr>
          <p:cNvPr id="138" name="Google Shape;13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 we concluded our community needs assessment, we offered participants who expressed interest in our work and who were passionate about driving change the opportunity to remain engaged with our team as part of our community advisory board.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officially convened our CAB in August of 2022 with 10 members. Most CAB members identify as BIPOC and have lived or living experience with substance use disorder and all members either live or work in our target community.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Since inception, we have conducted meetings bi-monthly, members are compensated for their attendance and all meetings are structured to create space for members to express their concerns, share their work and network with other community leaders with share passion and a commitment to this work.</a:t>
            </a:r>
            <a:endParaRPr dirty="0"/>
          </a:p>
        </p:txBody>
      </p:sp>
      <p:sp>
        <p:nvSpPr>
          <p:cNvPr id="154" name="Google Shape;15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 early meetings, we strived to make sure our meetings were focused and productive, with our CABs guidance, we established goals and priorities to partner on, which included: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Enhancing our street outreach and ensuring that our messaging was tailored to the needs of BIPOC communities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Learning the ins and outs of the community, and most importantly where to dispatch our street outreach team</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Socializing available and reliable substance use treatment resources and,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Increasing the availability of community education and drug checking resources…and now I will turn it over to Desiree to share more about our program activities </a:t>
            </a:r>
          </a:p>
        </p:txBody>
      </p:sp>
      <p:sp>
        <p:nvSpPr>
          <p:cNvPr id="161" name="Google Shape;1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the input from the CAB. CAMP established the following initiatives to further increase SUD and harm reduction awareness</a:t>
            </a:r>
            <a:endParaRPr/>
          </a:p>
        </p:txBody>
      </p:sp>
      <p:sp>
        <p:nvSpPr>
          <p:cNvPr id="168" name="Google Shape;16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a:spcBef>
                <a:spcPts val="0"/>
              </a:spcBef>
              <a:spcAft>
                <a:spcPts val="0"/>
              </a:spcAft>
              <a:buNone/>
            </a:pPr>
            <a:r>
              <a:rPr lang="en-US"/>
              <a:t>So within the past year we (point one)</a:t>
            </a:r>
            <a:endParaRPr lang="en-US" dirty="0"/>
          </a:p>
          <a:p>
            <a:pPr marL="0" lvl="0" indent="0" algn="l">
              <a:spcBef>
                <a:spcPts val="0"/>
              </a:spcBef>
              <a:spcAft>
                <a:spcPts val="0"/>
              </a:spcAft>
              <a:buNone/>
            </a:pPr>
            <a:r>
              <a:rPr lang="en-US"/>
              <a:t>Some organizations we frequently partner with include the Free Libraries of Philadelphia (specifically in West and SW)</a:t>
            </a:r>
            <a:endParaRPr dirty="0"/>
          </a:p>
          <a:p>
            <a:pPr marL="0" indent="0"/>
            <a:endParaRPr lang="en-US" dirty="0"/>
          </a:p>
          <a:p>
            <a:pPr marL="0" lvl="0" indent="0" algn="l">
              <a:spcBef>
                <a:spcPts val="0"/>
              </a:spcBef>
              <a:spcAft>
                <a:spcPts val="0"/>
              </a:spcAft>
              <a:buNone/>
            </a:pPr>
            <a:r>
              <a:rPr lang="en-US"/>
              <a:t>Point 2- collaboration w/ students and other departments across UPenn and Drexel University such as their Nursing, MPublic Health, MSocial Work, Medical school programs, and multiple harm reduction based student run organizations</a:t>
            </a:r>
            <a:endParaRPr dirty="0"/>
          </a:p>
          <a:p>
            <a:pPr marL="0" indent="0"/>
            <a:endParaRPr lang="en-US" dirty="0"/>
          </a:p>
          <a:p>
            <a:pPr marL="0" lvl="0" indent="0" algn="l">
              <a:spcBef>
                <a:spcPts val="0"/>
              </a:spcBef>
              <a:spcAft>
                <a:spcPts val="0"/>
              </a:spcAft>
              <a:buNone/>
            </a:pPr>
            <a:r>
              <a:rPr lang="en-US"/>
              <a:t>Point 3- Hosted 20 Narcan trainings in various settings such as Schools, churches, and community townhalls</a:t>
            </a:r>
            <a:endParaRPr dirty="0"/>
          </a:p>
          <a:p>
            <a:pPr marL="0" lvl="0" indent="0" algn="l">
              <a:spcBef>
                <a:spcPts val="0"/>
              </a:spcBef>
              <a:spcAft>
                <a:spcPts val="0"/>
              </a:spcAft>
              <a:buNone/>
            </a:pPr>
            <a:r>
              <a:rPr lang="en-US"/>
              <a:t>Our Narcan trainings comprise of an informal discussion on the safety, stigma, and resources for substance use disorders in Philadelphia. We share some background information on fentanyl, Xylazine, and its danger to our community. As well as also socializing our services available through CAMP such as our CareConnect Warmline (which I will be explaining later).</a:t>
            </a:r>
            <a:endParaRPr dirty="0"/>
          </a:p>
          <a:p>
            <a:pPr marL="0" indent="0"/>
            <a:r>
              <a:rPr lang="en-US"/>
              <a:t>The Narcan trainings and community meeting presents the opportunity for community residents to learn in real time the resources available to them regarding SUD support.</a:t>
            </a:r>
            <a:endParaRPr lang="en-US" dirty="0"/>
          </a:p>
        </p:txBody>
      </p:sp>
      <p:sp>
        <p:nvSpPr>
          <p:cNvPr id="180" name="Google Shape;1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5" name="Google Shape;25;p18"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grpSp>
        <p:nvGrpSpPr>
          <p:cNvPr id="26" name="Google Shape;26;p18"/>
          <p:cNvGrpSpPr/>
          <p:nvPr/>
        </p:nvGrpSpPr>
        <p:grpSpPr>
          <a:xfrm>
            <a:off x="9139794" y="6361383"/>
            <a:ext cx="2928395" cy="412984"/>
            <a:chOff x="9062977" y="6342927"/>
            <a:chExt cx="2928395" cy="412984"/>
          </a:xfrm>
        </p:grpSpPr>
        <p:sp>
          <p:nvSpPr>
            <p:cNvPr id="27" name="Google Shape;27;p18"/>
            <p:cNvSpPr/>
            <p:nvPr/>
          </p:nvSpPr>
          <p:spPr>
            <a:xfrm>
              <a:off x="9062977" y="6342927"/>
              <a:ext cx="2928395" cy="405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18"/>
            <p:cNvPicPr preferRelativeResize="0"/>
            <p:nvPr/>
          </p:nvPicPr>
          <p:blipFill rotWithShape="1">
            <a:blip r:embed="rId3">
              <a:alphaModFix/>
            </a:blip>
            <a:srcRect/>
            <a:stretch/>
          </p:blipFill>
          <p:spPr>
            <a:xfrm>
              <a:off x="9101137" y="6391823"/>
              <a:ext cx="2725737" cy="364088"/>
            </a:xfrm>
            <a:prstGeom prst="rect">
              <a:avLst/>
            </a:prstGeom>
            <a:noFill/>
            <a:ln>
              <a:noFill/>
            </a:ln>
          </p:spPr>
        </p:pic>
      </p:grpSp>
      <p:sp>
        <p:nvSpPr>
          <p:cNvPr id="29" name="Google Shape;29;p18"/>
          <p:cNvSpPr/>
          <p:nvPr/>
        </p:nvSpPr>
        <p:spPr>
          <a:xfrm>
            <a:off x="4272324" y="6073135"/>
            <a:ext cx="7919676" cy="18757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30" name="Google Shape;30;p18"/>
          <p:cNvSpPr/>
          <p:nvPr/>
        </p:nvSpPr>
        <p:spPr>
          <a:xfrm>
            <a:off x="3626865" y="6073135"/>
            <a:ext cx="589120" cy="18757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
        <p:nvSpPr>
          <p:cNvPr id="31" name="Google Shape;31;p18"/>
          <p:cNvSpPr/>
          <p:nvPr/>
        </p:nvSpPr>
        <p:spPr>
          <a:xfrm>
            <a:off x="2120793" y="6073135"/>
            <a:ext cx="1449733" cy="18757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
        <p:nvSpPr>
          <p:cNvPr id="32" name="Google Shape;32;p18"/>
          <p:cNvSpPr/>
          <p:nvPr/>
        </p:nvSpPr>
        <p:spPr>
          <a:xfrm>
            <a:off x="605367" y="6073135"/>
            <a:ext cx="1459087" cy="18757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Text and Chart" type="txAndChart">
  <p:cSld name="TEXT_AND_CHART">
    <p:spTree>
      <p:nvGrpSpPr>
        <p:cNvPr id="1" name="Shape 89"/>
        <p:cNvGrpSpPr/>
        <p:nvPr/>
      </p:nvGrpSpPr>
      <p:grpSpPr>
        <a:xfrm>
          <a:off x="0" y="0"/>
          <a:ext cx="0" cy="0"/>
          <a:chOff x="0" y="0"/>
          <a:chExt cx="0" cy="0"/>
        </a:xfrm>
      </p:grpSpPr>
      <p:sp>
        <p:nvSpPr>
          <p:cNvPr id="90" name="Google Shape;90;p29"/>
          <p:cNvSpPr txBox="1">
            <a:spLocks noGrp="1"/>
          </p:cNvSpPr>
          <p:nvPr>
            <p:ph type="title"/>
          </p:nvPr>
        </p:nvSpPr>
        <p:spPr>
          <a:xfrm>
            <a:off x="1828800" y="609600"/>
            <a:ext cx="10363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9"/>
          <p:cNvSpPr txBox="1">
            <a:spLocks noGrp="1"/>
          </p:cNvSpPr>
          <p:nvPr>
            <p:ph type="body" idx="1"/>
          </p:nvPr>
        </p:nvSpPr>
        <p:spPr>
          <a:xfrm>
            <a:off x="914400" y="1981200"/>
            <a:ext cx="508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9"/>
          <p:cNvSpPr>
            <a:spLocks noGrp="1"/>
          </p:cNvSpPr>
          <p:nvPr>
            <p:ph type="chart" idx="2"/>
          </p:nvPr>
        </p:nvSpPr>
        <p:spPr>
          <a:xfrm>
            <a:off x="6197600" y="1981200"/>
            <a:ext cx="5080000" cy="41148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2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8" name="Google Shape;38;p19"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43" name="Google Shape;43;p20"/>
          <p:cNvGrpSpPr/>
          <p:nvPr/>
        </p:nvGrpSpPr>
        <p:grpSpPr>
          <a:xfrm>
            <a:off x="9139794" y="6361383"/>
            <a:ext cx="2928395" cy="412984"/>
            <a:chOff x="9062977" y="6342927"/>
            <a:chExt cx="2928395" cy="412984"/>
          </a:xfrm>
        </p:grpSpPr>
        <p:sp>
          <p:nvSpPr>
            <p:cNvPr id="44" name="Google Shape;44;p20"/>
            <p:cNvSpPr/>
            <p:nvPr/>
          </p:nvSpPr>
          <p:spPr>
            <a:xfrm>
              <a:off x="9062977" y="6342927"/>
              <a:ext cx="2928395" cy="405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 name="Google Shape;45;p20"/>
            <p:cNvPicPr preferRelativeResize="0"/>
            <p:nvPr/>
          </p:nvPicPr>
          <p:blipFill rotWithShape="1">
            <a:blip r:embed="rId2">
              <a:alphaModFix/>
            </a:blip>
            <a:srcRect/>
            <a:stretch/>
          </p:blipFill>
          <p:spPr>
            <a:xfrm>
              <a:off x="9101137" y="6391823"/>
              <a:ext cx="2725737" cy="364088"/>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a:spLocks noGrp="1"/>
          </p:cNvSpPr>
          <p:nvPr>
            <p:ph type="pic" idx="2"/>
          </p:nvPr>
        </p:nvSpPr>
        <p:spPr>
          <a:xfrm>
            <a:off x="5183188" y="987425"/>
            <a:ext cx="6172200" cy="4873625"/>
          </a:xfrm>
          <a:prstGeom prst="rect">
            <a:avLst/>
          </a:prstGeom>
          <a:noFill/>
          <a:ln>
            <a:noFill/>
          </a:ln>
        </p:spPr>
      </p:sp>
      <p:sp>
        <p:nvSpPr>
          <p:cNvPr id="49" name="Google Shape;49;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1" name="Google Shape;51;p21"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6" name="Google Shape;56;p22"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grpSp>
        <p:nvGrpSpPr>
          <p:cNvPr id="57" name="Google Shape;57;p22"/>
          <p:cNvGrpSpPr/>
          <p:nvPr/>
        </p:nvGrpSpPr>
        <p:grpSpPr>
          <a:xfrm>
            <a:off x="9139794" y="6361383"/>
            <a:ext cx="2928395" cy="412984"/>
            <a:chOff x="9062977" y="6342927"/>
            <a:chExt cx="2928395" cy="412984"/>
          </a:xfrm>
        </p:grpSpPr>
        <p:sp>
          <p:nvSpPr>
            <p:cNvPr id="58" name="Google Shape;58;p22"/>
            <p:cNvSpPr/>
            <p:nvPr/>
          </p:nvSpPr>
          <p:spPr>
            <a:xfrm>
              <a:off x="9062977" y="6342927"/>
              <a:ext cx="2928395" cy="405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 name="Google Shape;59;p22"/>
            <p:cNvPicPr preferRelativeResize="0"/>
            <p:nvPr/>
          </p:nvPicPr>
          <p:blipFill rotWithShape="1">
            <a:blip r:embed="rId3">
              <a:alphaModFix/>
            </a:blip>
            <a:srcRect/>
            <a:stretch/>
          </p:blipFill>
          <p:spPr>
            <a:xfrm>
              <a:off x="9101137" y="6391823"/>
              <a:ext cx="2725737" cy="364088"/>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7" name="Google Shape;67;p23"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1" name="Google Shape;71;p24"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4" name="Google Shape;74;p25"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0" name="Google Shape;80;p26" descr="A close-up of a logo&#10;&#10;Description automatically generated with medium confidence"/>
          <p:cNvPicPr preferRelativeResize="0"/>
          <p:nvPr/>
        </p:nvPicPr>
        <p:blipFill rotWithShape="1">
          <a:blip r:embed="rId2">
            <a:alphaModFix/>
          </a:blip>
          <a:srcRect/>
          <a:stretch/>
        </p:blipFill>
        <p:spPr>
          <a:xfrm>
            <a:off x="365126" y="6353711"/>
            <a:ext cx="1346522" cy="44031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3" name="Google Shape;13;p17" descr="A close-up of a logo&#10;&#10;Description automatically generated with medium confidence"/>
          <p:cNvPicPr preferRelativeResize="0"/>
          <p:nvPr/>
        </p:nvPicPr>
        <p:blipFill rotWithShape="1">
          <a:blip r:embed="rId14">
            <a:alphaModFix/>
          </a:blip>
          <a:srcRect/>
          <a:stretch/>
        </p:blipFill>
        <p:spPr>
          <a:xfrm>
            <a:off x="365126" y="6353711"/>
            <a:ext cx="1346522" cy="440313"/>
          </a:xfrm>
          <a:prstGeom prst="rect">
            <a:avLst/>
          </a:prstGeom>
          <a:noFill/>
          <a:ln>
            <a:noFill/>
          </a:ln>
        </p:spPr>
      </p:pic>
      <p:grpSp>
        <p:nvGrpSpPr>
          <p:cNvPr id="14" name="Google Shape;14;p17"/>
          <p:cNvGrpSpPr/>
          <p:nvPr/>
        </p:nvGrpSpPr>
        <p:grpSpPr>
          <a:xfrm>
            <a:off x="9139794" y="6361383"/>
            <a:ext cx="2928395" cy="412984"/>
            <a:chOff x="9062977" y="6342927"/>
            <a:chExt cx="2928395" cy="412984"/>
          </a:xfrm>
        </p:grpSpPr>
        <p:sp>
          <p:nvSpPr>
            <p:cNvPr id="15" name="Google Shape;15;p17"/>
            <p:cNvSpPr/>
            <p:nvPr/>
          </p:nvSpPr>
          <p:spPr>
            <a:xfrm>
              <a:off x="9062977" y="6342927"/>
              <a:ext cx="2928395" cy="405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7"/>
            <p:cNvPicPr preferRelativeResize="0"/>
            <p:nvPr/>
          </p:nvPicPr>
          <p:blipFill rotWithShape="1">
            <a:blip r:embed="rId15">
              <a:alphaModFix/>
            </a:blip>
            <a:srcRect/>
            <a:stretch/>
          </p:blipFill>
          <p:spPr>
            <a:xfrm>
              <a:off x="9101137" y="6391823"/>
              <a:ext cx="2725737" cy="364088"/>
            </a:xfrm>
            <a:prstGeom prst="rect">
              <a:avLst/>
            </a:prstGeom>
            <a:noFill/>
            <a:ln>
              <a:noFill/>
            </a:ln>
          </p:spPr>
        </p:pic>
      </p:grpSp>
      <p:sp>
        <p:nvSpPr>
          <p:cNvPr id="17" name="Google Shape;17;p17"/>
          <p:cNvSpPr/>
          <p:nvPr/>
        </p:nvSpPr>
        <p:spPr>
          <a:xfrm>
            <a:off x="4272324" y="6073135"/>
            <a:ext cx="7919676" cy="18757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8" name="Google Shape;18;p17"/>
          <p:cNvSpPr/>
          <p:nvPr/>
        </p:nvSpPr>
        <p:spPr>
          <a:xfrm>
            <a:off x="3626865" y="6073135"/>
            <a:ext cx="589120" cy="18757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
        <p:nvSpPr>
          <p:cNvPr id="19" name="Google Shape;19;p17"/>
          <p:cNvSpPr/>
          <p:nvPr/>
        </p:nvSpPr>
        <p:spPr>
          <a:xfrm>
            <a:off x="2120793" y="6073135"/>
            <a:ext cx="1449733" cy="18757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
        <p:nvSpPr>
          <p:cNvPr id="20" name="Google Shape;20;p17"/>
          <p:cNvSpPr/>
          <p:nvPr/>
        </p:nvSpPr>
        <p:spPr>
          <a:xfrm>
            <a:off x="605367" y="6073135"/>
            <a:ext cx="1459087" cy="18757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mailto:Jasmine.barnes@pennmedicine.upenn.edu" TargetMode="External"/><Relationship Id="rId3" Type="http://schemas.openxmlformats.org/officeDocument/2006/relationships/hyperlink" Target="mailto:Jeanmarie.Perrone@pennmedicine.upenn.edu" TargetMode="External"/><Relationship Id="rId7" Type="http://schemas.openxmlformats.org/officeDocument/2006/relationships/hyperlink" Target="mailto:Desiree.harris@pennedicine.upenn.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Gilly.gehri@pennmedicine.upenn.edu" TargetMode="External"/><Relationship Id="rId5" Type="http://schemas.openxmlformats.org/officeDocument/2006/relationships/hyperlink" Target="http://www.penncamp.org/" TargetMode="External"/><Relationship Id="rId4" Type="http://schemas.openxmlformats.org/officeDocument/2006/relationships/hyperlink" Target="mailto:lowenstm@pennmedicine.upenn.edu"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CD9_1723DCB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p:nvPr/>
        </p:nvSpPr>
        <p:spPr>
          <a:xfrm>
            <a:off x="111035" y="510666"/>
            <a:ext cx="1196993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002060"/>
                </a:solidFill>
                <a:latin typeface="Calibri"/>
                <a:ea typeface="Calibri"/>
                <a:cs typeface="Calibri"/>
                <a:sym typeface="Calibri"/>
              </a:rPr>
              <a:t>Leveraging Community Advisory Boards (CABs) to Enhance the Uptake of Harm Reduction Initiatives in West &amp; Southwest Philadelphia</a:t>
            </a:r>
            <a:endParaRPr sz="3600" b="1" i="0" u="none" strike="noStrike" cap="none">
              <a:solidFill>
                <a:srgbClr val="002060"/>
              </a:solidFill>
              <a:latin typeface="Calibri"/>
              <a:ea typeface="Calibri"/>
              <a:cs typeface="Calibri"/>
              <a:sym typeface="Calibri"/>
            </a:endParaRPr>
          </a:p>
        </p:txBody>
      </p:sp>
      <p:sp>
        <p:nvSpPr>
          <p:cNvPr id="102" name="Google Shape;102;p1"/>
          <p:cNvSpPr txBox="1"/>
          <p:nvPr/>
        </p:nvSpPr>
        <p:spPr>
          <a:xfrm>
            <a:off x="542109" y="2899176"/>
            <a:ext cx="11345091" cy="23083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Desiree Harris, MPH, DrPH (c) (she/her),</a:t>
            </a:r>
            <a:endParaRPr/>
          </a:p>
          <a:p>
            <a:pPr marL="0" marR="0" lvl="0" indent="0" algn="ctr" rtl="0">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Volunteer &amp; Outreach Coordinator, Center for Addiction Medicine and Policy, University of Pennsylvania </a:t>
            </a:r>
            <a:endParaRPr/>
          </a:p>
          <a:p>
            <a:pPr marL="0" marR="0" lvl="0" indent="0" algn="ctr" rtl="0">
              <a:spcBef>
                <a:spcPts val="0"/>
              </a:spcBef>
              <a:spcAft>
                <a:spcPts val="0"/>
              </a:spcAft>
              <a:buClr>
                <a:schemeClr val="dk1"/>
              </a:buClr>
              <a:buSzPts val="1800"/>
              <a:buFont typeface="Calibri"/>
              <a:buNone/>
            </a:pPr>
            <a:endParaRPr sz="1800" b="0" i="0" u="none" strike="noStrike" cap="none">
              <a:solidFill>
                <a:srgbClr val="002060"/>
              </a:solidFill>
              <a:latin typeface="Calibri"/>
              <a:ea typeface="Calibri"/>
              <a:cs typeface="Calibri"/>
              <a:sym typeface="Calibri"/>
            </a:endParaRPr>
          </a:p>
          <a:p>
            <a:pPr marL="0" marR="0" lvl="0" indent="0" algn="ctr" rtl="0">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Jasmine Barnes, MPH, CFRS (she/her) </a:t>
            </a:r>
            <a:endParaRPr/>
          </a:p>
          <a:p>
            <a:pPr marL="0" marR="0" lvl="0" indent="0" algn="ctr" rtl="0">
              <a:spcBef>
                <a:spcPts val="0"/>
              </a:spcBef>
              <a:spcAft>
                <a:spcPts val="0"/>
              </a:spcAft>
              <a:buClr>
                <a:srgbClr val="002060"/>
              </a:buClr>
              <a:buSzPts val="1800"/>
              <a:buFont typeface="Calibri"/>
              <a:buNone/>
            </a:pPr>
            <a:r>
              <a:rPr lang="en-US" sz="1800" b="0" i="0" u="none" strike="noStrike" cap="none">
                <a:solidFill>
                  <a:srgbClr val="002060"/>
                </a:solidFill>
                <a:latin typeface="Calibri"/>
                <a:ea typeface="Calibri"/>
                <a:cs typeface="Calibri"/>
                <a:sym typeface="Calibri"/>
              </a:rPr>
              <a:t>Project Manager, Center for Addiction Medicine and Policy, University of Pennsylvania </a:t>
            </a:r>
            <a:endParaRPr/>
          </a:p>
          <a:p>
            <a:pPr marL="0" marR="0" lvl="0" indent="0" algn="ctr" rtl="0">
              <a:spcBef>
                <a:spcPts val="0"/>
              </a:spcBef>
              <a:spcAft>
                <a:spcPts val="0"/>
              </a:spcAft>
              <a:buClr>
                <a:schemeClr val="dk1"/>
              </a:buClr>
              <a:buSzPts val="1800"/>
              <a:buFont typeface="Calibri"/>
              <a:buNone/>
            </a:pPr>
            <a:endParaRPr sz="1800" b="0" i="0" u="none" strike="noStrike" cap="none">
              <a:solidFill>
                <a:srgbClr val="002060"/>
              </a:solidFill>
              <a:latin typeface="Calibri"/>
              <a:ea typeface="Calibri"/>
              <a:cs typeface="Calibri"/>
              <a:sym typeface="Calibri"/>
            </a:endParaRPr>
          </a:p>
          <a:p>
            <a:pPr marL="0" marR="0" lvl="0" indent="0" algn="ctr" rtl="0">
              <a:spcBef>
                <a:spcPts val="0"/>
              </a:spcBef>
              <a:spcAft>
                <a:spcPts val="0"/>
              </a:spcAft>
              <a:buNone/>
            </a:pPr>
            <a:r>
              <a:rPr lang="en-US" sz="1800" b="0" i="0" u="none" strike="noStrike" cap="none">
                <a:solidFill>
                  <a:srgbClr val="002060"/>
                </a:solidFill>
                <a:latin typeface="Calibri"/>
                <a:ea typeface="Calibri"/>
                <a:cs typeface="Calibri"/>
                <a:sym typeface="Calibri"/>
              </a:rPr>
              <a:t>AMERSA Annual Meeting </a:t>
            </a:r>
            <a:endParaRPr/>
          </a:p>
          <a:p>
            <a:pPr marL="0" marR="0" lvl="0" indent="0" algn="ctr" rtl="0">
              <a:spcBef>
                <a:spcPts val="0"/>
              </a:spcBef>
              <a:spcAft>
                <a:spcPts val="0"/>
              </a:spcAft>
              <a:buNone/>
            </a:pPr>
            <a:r>
              <a:rPr lang="en-US" sz="1800" b="0" i="0" u="none" strike="noStrike" cap="none">
                <a:solidFill>
                  <a:srgbClr val="002060"/>
                </a:solidFill>
                <a:latin typeface="Calibri"/>
                <a:ea typeface="Calibri"/>
                <a:cs typeface="Calibri"/>
                <a:sym typeface="Calibri"/>
              </a:rPr>
              <a:t>November 14,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0" descr="Two women sitting at a table&#10;&#10;Description automatically generated"/>
          <p:cNvPicPr preferRelativeResize="0">
            <a:picLocks noGrp="1"/>
          </p:cNvPicPr>
          <p:nvPr>
            <p:ph type="body" idx="1"/>
          </p:nvPr>
        </p:nvPicPr>
        <p:blipFill rotWithShape="1">
          <a:blip r:embed="rId3">
            <a:alphaModFix/>
          </a:blip>
          <a:srcRect/>
          <a:stretch/>
        </p:blipFill>
        <p:spPr>
          <a:xfrm>
            <a:off x="0" y="0"/>
            <a:ext cx="4495800" cy="3209544"/>
          </a:xfrm>
          <a:prstGeom prst="rect">
            <a:avLst/>
          </a:prstGeom>
          <a:noFill/>
          <a:ln>
            <a:noFill/>
          </a:ln>
        </p:spPr>
      </p:pic>
      <p:pic>
        <p:nvPicPr>
          <p:cNvPr id="194" name="Google Shape;194;p10" descr="A group of men standing next to a table&#10;&#10;Description automatically generated"/>
          <p:cNvPicPr preferRelativeResize="0">
            <a:picLocks noGrp="1"/>
          </p:cNvPicPr>
          <p:nvPr>
            <p:ph type="body" idx="2"/>
          </p:nvPr>
        </p:nvPicPr>
        <p:blipFill rotWithShape="1">
          <a:blip r:embed="rId4">
            <a:alphaModFix/>
          </a:blip>
          <a:srcRect/>
          <a:stretch/>
        </p:blipFill>
        <p:spPr>
          <a:xfrm rot="5400000">
            <a:off x="6888414" y="875346"/>
            <a:ext cx="6181914" cy="4431218"/>
          </a:xfrm>
          <a:prstGeom prst="rect">
            <a:avLst/>
          </a:prstGeom>
          <a:noFill/>
          <a:ln>
            <a:noFill/>
          </a:ln>
        </p:spPr>
      </p:pic>
      <p:pic>
        <p:nvPicPr>
          <p:cNvPr id="195" name="Google Shape;195;p10" descr="A group of people standing next to a table&#10;&#10;Description automatically generated"/>
          <p:cNvPicPr preferRelativeResize="0"/>
          <p:nvPr/>
        </p:nvPicPr>
        <p:blipFill rotWithShape="1">
          <a:blip r:embed="rId5">
            <a:alphaModFix/>
          </a:blip>
          <a:srcRect/>
          <a:stretch/>
        </p:blipFill>
        <p:spPr>
          <a:xfrm>
            <a:off x="19653" y="3209544"/>
            <a:ext cx="3878740" cy="2844112"/>
          </a:xfrm>
          <a:prstGeom prst="rect">
            <a:avLst/>
          </a:prstGeom>
          <a:noFill/>
          <a:ln>
            <a:noFill/>
          </a:ln>
        </p:spPr>
      </p:pic>
      <p:pic>
        <p:nvPicPr>
          <p:cNvPr id="196" name="Google Shape;196;p10" descr="A group of people smiling for a photo&#10;&#10;Description automatically generated"/>
          <p:cNvPicPr preferRelativeResize="0"/>
          <p:nvPr/>
        </p:nvPicPr>
        <p:blipFill rotWithShape="1">
          <a:blip r:embed="rId6">
            <a:alphaModFix/>
          </a:blip>
          <a:srcRect/>
          <a:stretch/>
        </p:blipFill>
        <p:spPr>
          <a:xfrm>
            <a:off x="3881111" y="3144264"/>
            <a:ext cx="3890535" cy="2909392"/>
          </a:xfrm>
          <a:prstGeom prst="rect">
            <a:avLst/>
          </a:prstGeom>
          <a:noFill/>
          <a:ln>
            <a:noFill/>
          </a:ln>
        </p:spPr>
      </p:pic>
      <p:pic>
        <p:nvPicPr>
          <p:cNvPr id="197" name="Google Shape;197;p10" descr="A person and person at a table&#10;&#10;Description automatically generated"/>
          <p:cNvPicPr preferRelativeResize="0"/>
          <p:nvPr/>
        </p:nvPicPr>
        <p:blipFill rotWithShape="1">
          <a:blip r:embed="rId7">
            <a:alphaModFix/>
          </a:blip>
          <a:srcRect l="-890" t="3923" r="202" b="20485"/>
          <a:stretch/>
        </p:blipFill>
        <p:spPr>
          <a:xfrm>
            <a:off x="4370088" y="-11294"/>
            <a:ext cx="3408925" cy="323017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1"/>
          <p:cNvSpPr txBox="1">
            <a:spLocks noGrp="1"/>
          </p:cNvSpPr>
          <p:nvPr>
            <p:ph type="title"/>
          </p:nvPr>
        </p:nvSpPr>
        <p:spPr>
          <a:xfrm>
            <a:off x="237738" y="383324"/>
            <a:ext cx="7164543" cy="9469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3864"/>
              </a:buClr>
              <a:buSzPts val="4400"/>
              <a:buFont typeface="Calibri"/>
              <a:buNone/>
            </a:pPr>
            <a:r>
              <a:rPr lang="en-US" b="1">
                <a:solidFill>
                  <a:srgbClr val="203864"/>
                </a:solidFill>
                <a:latin typeface="Calibri"/>
                <a:ea typeface="Calibri"/>
                <a:cs typeface="Calibri"/>
                <a:sym typeface="Calibri"/>
              </a:rPr>
              <a:t>Enhance SUD Service Delivery</a:t>
            </a:r>
            <a:endParaRPr>
              <a:latin typeface="Calibri"/>
              <a:ea typeface="Calibri"/>
              <a:cs typeface="Calibri"/>
              <a:sym typeface="Calibri"/>
            </a:endParaRPr>
          </a:p>
        </p:txBody>
      </p:sp>
      <p:sp>
        <p:nvSpPr>
          <p:cNvPr id="204" name="Google Shape;204;p11"/>
          <p:cNvSpPr txBox="1">
            <a:spLocks noGrp="1"/>
          </p:cNvSpPr>
          <p:nvPr>
            <p:ph type="body" idx="2"/>
          </p:nvPr>
        </p:nvSpPr>
        <p:spPr>
          <a:xfrm>
            <a:off x="236050" y="1712600"/>
            <a:ext cx="7512868" cy="341263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US" sz="2400">
                <a:solidFill>
                  <a:srgbClr val="1F3864"/>
                </a:solidFill>
              </a:rPr>
              <a:t>CAB input directly informed service delivery models</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Focused on addressing social needs such as housing, food insecurity, and access to care</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Centralized services at community hospitals within University of Pennsylvania Health System </a:t>
            </a:r>
            <a:endParaRPr/>
          </a:p>
          <a:p>
            <a:pPr marL="228600" lvl="0" indent="-228600" algn="l" rtl="0">
              <a:lnSpc>
                <a:spcPct val="90000"/>
              </a:lnSpc>
              <a:spcBef>
                <a:spcPts val="1000"/>
              </a:spcBef>
              <a:spcAft>
                <a:spcPts val="0"/>
              </a:spcAft>
              <a:buClr>
                <a:srgbClr val="1F3864"/>
              </a:buClr>
              <a:buSzPts val="2400"/>
              <a:buChar char="•"/>
            </a:pPr>
            <a:r>
              <a:rPr lang="en-US" sz="2400">
                <a:solidFill>
                  <a:srgbClr val="1F3864"/>
                </a:solidFill>
              </a:rPr>
              <a:t>Low-barrier, walk-in care via CareConnect Warmline and our West Philadelphia resource hub </a:t>
            </a:r>
            <a:endParaRPr sz="2400">
              <a:solidFill>
                <a:srgbClr val="1F3864"/>
              </a:solidFill>
            </a:endParaRPr>
          </a:p>
        </p:txBody>
      </p:sp>
      <p:pic>
        <p:nvPicPr>
          <p:cNvPr id="205" name="Google Shape;205;p11"/>
          <p:cNvPicPr preferRelativeResize="0"/>
          <p:nvPr/>
        </p:nvPicPr>
        <p:blipFill rotWithShape="1">
          <a:blip r:embed="rId3">
            <a:alphaModFix/>
          </a:blip>
          <a:srcRect/>
          <a:stretch/>
        </p:blipFill>
        <p:spPr>
          <a:xfrm>
            <a:off x="8061833" y="311590"/>
            <a:ext cx="3575166" cy="54879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3354960" y="183080"/>
            <a:ext cx="5068388" cy="81642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1F3864"/>
              </a:buClr>
              <a:buSzPct val="100000"/>
              <a:buFont typeface="Calibri"/>
              <a:buNone/>
            </a:pPr>
            <a:r>
              <a:rPr lang="en-US" sz="4400" b="1">
                <a:solidFill>
                  <a:srgbClr val="1F3864"/>
                </a:solidFill>
              </a:rPr>
              <a:t>Community </a:t>
            </a:r>
            <a:r>
              <a:rPr lang="en-US" sz="4900" b="1">
                <a:solidFill>
                  <a:srgbClr val="1F3864"/>
                </a:solidFill>
              </a:rPr>
              <a:t>Outreach</a:t>
            </a:r>
            <a:r>
              <a:rPr lang="en-US" sz="4400" b="1">
                <a:solidFill>
                  <a:srgbClr val="1F3864"/>
                </a:solidFill>
              </a:rPr>
              <a:t> </a:t>
            </a:r>
            <a:endParaRPr/>
          </a:p>
        </p:txBody>
      </p:sp>
      <p:sp>
        <p:nvSpPr>
          <p:cNvPr id="212" name="Google Shape;212;p12"/>
          <p:cNvSpPr txBox="1">
            <a:spLocks noGrp="1"/>
          </p:cNvSpPr>
          <p:nvPr>
            <p:ph type="body" idx="1"/>
          </p:nvPr>
        </p:nvSpPr>
        <p:spPr>
          <a:xfrm>
            <a:off x="1684143" y="1108355"/>
            <a:ext cx="9316489" cy="1279268"/>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1F3864"/>
              </a:buClr>
              <a:buSzPts val="2400"/>
              <a:buFont typeface="Arial "/>
              <a:buChar char="•"/>
            </a:pPr>
            <a:r>
              <a:rPr lang="en-US" sz="2400">
                <a:solidFill>
                  <a:srgbClr val="1F3864"/>
                </a:solidFill>
              </a:rPr>
              <a:t>Increased Drug Checking Strip distribution by 83% in the past year</a:t>
            </a:r>
            <a:endParaRPr/>
          </a:p>
          <a:p>
            <a:pPr marL="800100" lvl="1" indent="-342900" algn="l" rtl="0">
              <a:lnSpc>
                <a:spcPct val="90000"/>
              </a:lnSpc>
              <a:spcBef>
                <a:spcPts val="500"/>
              </a:spcBef>
              <a:spcAft>
                <a:spcPts val="0"/>
              </a:spcAft>
              <a:buClr>
                <a:srgbClr val="1F3864"/>
              </a:buClr>
              <a:buSzPts val="2400"/>
              <a:buFont typeface="Arial "/>
              <a:buChar char="•"/>
            </a:pPr>
            <a:r>
              <a:rPr lang="en-US" sz="2400">
                <a:solidFill>
                  <a:srgbClr val="1F3864"/>
                </a:solidFill>
              </a:rPr>
              <a:t>Contribute to XTS becoming commercially available in March 2023 </a:t>
            </a:r>
            <a:endParaRPr sz="2400">
              <a:solidFill>
                <a:srgbClr val="1F3864"/>
              </a:solidFill>
            </a:endParaRPr>
          </a:p>
          <a:p>
            <a:pPr marL="342900" lvl="0" indent="-342900" algn="l" rtl="0">
              <a:lnSpc>
                <a:spcPct val="90000"/>
              </a:lnSpc>
              <a:spcBef>
                <a:spcPts val="1000"/>
              </a:spcBef>
              <a:spcAft>
                <a:spcPts val="0"/>
              </a:spcAft>
              <a:buClr>
                <a:srgbClr val="1F3864"/>
              </a:buClr>
              <a:buSzPts val="2400"/>
              <a:buFont typeface="Arial"/>
              <a:buChar char="•"/>
            </a:pPr>
            <a:r>
              <a:rPr lang="en-US" sz="2400">
                <a:solidFill>
                  <a:srgbClr val="1F3864"/>
                </a:solidFill>
              </a:rPr>
              <a:t>Increased Narcan distribution by 84% in the past year</a:t>
            </a:r>
            <a:endParaRPr sz="2400">
              <a:solidFill>
                <a:srgbClr val="1F3864"/>
              </a:solidFill>
            </a:endParaRPr>
          </a:p>
          <a:p>
            <a:pPr marL="342900" lvl="0" indent="-203200" algn="l" rtl="0">
              <a:lnSpc>
                <a:spcPct val="90000"/>
              </a:lnSpc>
              <a:spcBef>
                <a:spcPts val="1000"/>
              </a:spcBef>
              <a:spcAft>
                <a:spcPts val="0"/>
              </a:spcAft>
              <a:buClr>
                <a:schemeClr val="dk1"/>
              </a:buClr>
              <a:buSzPts val="2200"/>
              <a:buFont typeface="Arial"/>
              <a:buNone/>
            </a:pPr>
            <a:endParaRPr sz="2200">
              <a:solidFill>
                <a:srgbClr val="1F3864"/>
              </a:solidFill>
            </a:endParaRPr>
          </a:p>
        </p:txBody>
      </p:sp>
      <p:pic>
        <p:nvPicPr>
          <p:cNvPr id="213" name="Google Shape;213;p12"/>
          <p:cNvPicPr preferRelativeResize="0"/>
          <p:nvPr/>
        </p:nvPicPr>
        <p:blipFill>
          <a:blip r:embed="rId3">
            <a:alphaModFix/>
          </a:blip>
          <a:stretch>
            <a:fillRect/>
          </a:stretch>
        </p:blipFill>
        <p:spPr>
          <a:xfrm>
            <a:off x="470800" y="2593650"/>
            <a:ext cx="5239541" cy="3281200"/>
          </a:xfrm>
          <a:prstGeom prst="rect">
            <a:avLst/>
          </a:prstGeom>
          <a:noFill/>
          <a:ln>
            <a:noFill/>
          </a:ln>
        </p:spPr>
      </p:pic>
      <p:pic>
        <p:nvPicPr>
          <p:cNvPr id="214" name="Google Shape;214;p12"/>
          <p:cNvPicPr preferRelativeResize="0"/>
          <p:nvPr/>
        </p:nvPicPr>
        <p:blipFill>
          <a:blip r:embed="rId4">
            <a:alphaModFix/>
          </a:blip>
          <a:stretch>
            <a:fillRect/>
          </a:stretch>
        </p:blipFill>
        <p:spPr>
          <a:xfrm>
            <a:off x="6304450" y="2593650"/>
            <a:ext cx="5297351" cy="328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838200" y="19138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libri"/>
              <a:buNone/>
            </a:pPr>
            <a:r>
              <a:rPr lang="en-US" b="1">
                <a:solidFill>
                  <a:srgbClr val="002060"/>
                </a:solidFill>
              </a:rPr>
              <a:t>What have we learned?</a:t>
            </a:r>
            <a:endParaRPr b="1">
              <a:solidFill>
                <a:srgbClr val="002060"/>
              </a:solidFill>
            </a:endParaRPr>
          </a:p>
        </p:txBody>
      </p:sp>
      <p:grpSp>
        <p:nvGrpSpPr>
          <p:cNvPr id="221" name="Google Shape;221;p13"/>
          <p:cNvGrpSpPr/>
          <p:nvPr/>
        </p:nvGrpSpPr>
        <p:grpSpPr>
          <a:xfrm>
            <a:off x="838405" y="2275551"/>
            <a:ext cx="10515189" cy="2975997"/>
            <a:chOff x="205" y="687670"/>
            <a:chExt cx="10515189" cy="2975997"/>
          </a:xfrm>
        </p:grpSpPr>
        <p:sp>
          <p:nvSpPr>
            <p:cNvPr id="222" name="Google Shape;222;p13"/>
            <p:cNvSpPr/>
            <p:nvPr/>
          </p:nvSpPr>
          <p:spPr>
            <a:xfrm>
              <a:off x="205" y="687670"/>
              <a:ext cx="2479997" cy="2975996"/>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txBox="1"/>
            <p:nvPr/>
          </p:nvSpPr>
          <p:spPr>
            <a:xfrm>
              <a:off x="205" y="1878069"/>
              <a:ext cx="2479997" cy="1785598"/>
            </a:xfrm>
            <a:prstGeom prst="rect">
              <a:avLst/>
            </a:prstGeom>
            <a:noFill/>
            <a:ln>
              <a:noFill/>
            </a:ln>
          </p:spPr>
          <p:txBody>
            <a:bodyPr spcFirstLastPara="1" wrap="square" lIns="244950" tIns="0" rIns="244950" bIns="330200" anchor="t"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Consulting community members throughout program design ensures relevance and acceptance</a:t>
              </a:r>
              <a:endParaRPr/>
            </a:p>
          </p:txBody>
        </p:sp>
        <p:sp>
          <p:nvSpPr>
            <p:cNvPr id="224" name="Google Shape;224;p13"/>
            <p:cNvSpPr/>
            <p:nvPr/>
          </p:nvSpPr>
          <p:spPr>
            <a:xfrm>
              <a:off x="205" y="687670"/>
              <a:ext cx="2479997" cy="11903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txBox="1"/>
            <p:nvPr/>
          </p:nvSpPr>
          <p:spPr>
            <a:xfrm>
              <a:off x="205" y="687670"/>
              <a:ext cx="2479997" cy="1190398"/>
            </a:xfrm>
            <a:prstGeom prst="rect">
              <a:avLst/>
            </a:prstGeom>
            <a:noFill/>
            <a:ln>
              <a:noFill/>
            </a:ln>
          </p:spPr>
          <p:txBody>
            <a:bodyPr spcFirstLastPara="1" wrap="square" lIns="244950" tIns="165100" rIns="244950" bIns="165100" anchor="ctr" anchorCtr="0">
              <a:noAutofit/>
            </a:bodyPr>
            <a:lstStyle/>
            <a:p>
              <a:pPr marL="0" marR="0" lvl="0" indent="0" algn="l" rtl="0">
                <a:lnSpc>
                  <a:spcPct val="90000"/>
                </a:lnSpc>
                <a:spcBef>
                  <a:spcPts val="0"/>
                </a:spcBef>
                <a:spcAft>
                  <a:spcPts val="0"/>
                </a:spcAft>
                <a:buClr>
                  <a:schemeClr val="lt1"/>
                </a:buClr>
                <a:buSzPts val="6100"/>
                <a:buFont typeface="Calibri"/>
                <a:buNone/>
              </a:pPr>
              <a:r>
                <a:rPr lang="en-US" sz="6100">
                  <a:solidFill>
                    <a:schemeClr val="lt1"/>
                  </a:solidFill>
                  <a:latin typeface="Calibri"/>
                  <a:ea typeface="Calibri"/>
                  <a:cs typeface="Calibri"/>
                  <a:sym typeface="Calibri"/>
                </a:rPr>
                <a:t>01</a:t>
              </a:r>
              <a:endParaRPr/>
            </a:p>
          </p:txBody>
        </p:sp>
        <p:sp>
          <p:nvSpPr>
            <p:cNvPr id="226" name="Google Shape;226;p13"/>
            <p:cNvSpPr/>
            <p:nvPr/>
          </p:nvSpPr>
          <p:spPr>
            <a:xfrm>
              <a:off x="2678602" y="687670"/>
              <a:ext cx="2479997" cy="2975996"/>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txBox="1"/>
            <p:nvPr/>
          </p:nvSpPr>
          <p:spPr>
            <a:xfrm>
              <a:off x="2678602" y="1878069"/>
              <a:ext cx="2479997" cy="1785598"/>
            </a:xfrm>
            <a:prstGeom prst="rect">
              <a:avLst/>
            </a:prstGeom>
            <a:noFill/>
            <a:ln>
              <a:noFill/>
            </a:ln>
          </p:spPr>
          <p:txBody>
            <a:bodyPr spcFirstLastPara="1" wrap="square" lIns="244950" tIns="0" rIns="244950" bIns="330200" anchor="t"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Community-driven leadership enhances the success of harm reduction efforts</a:t>
              </a:r>
              <a:endParaRPr/>
            </a:p>
          </p:txBody>
        </p:sp>
        <p:sp>
          <p:nvSpPr>
            <p:cNvPr id="228" name="Google Shape;228;p13"/>
            <p:cNvSpPr/>
            <p:nvPr/>
          </p:nvSpPr>
          <p:spPr>
            <a:xfrm>
              <a:off x="2678602" y="687670"/>
              <a:ext cx="2479997" cy="11903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txBox="1"/>
            <p:nvPr/>
          </p:nvSpPr>
          <p:spPr>
            <a:xfrm>
              <a:off x="2678602" y="687670"/>
              <a:ext cx="2479997" cy="1190398"/>
            </a:xfrm>
            <a:prstGeom prst="rect">
              <a:avLst/>
            </a:prstGeom>
            <a:noFill/>
            <a:ln>
              <a:noFill/>
            </a:ln>
          </p:spPr>
          <p:txBody>
            <a:bodyPr spcFirstLastPara="1" wrap="square" lIns="244950" tIns="165100" rIns="244950" bIns="165100" anchor="ctr" anchorCtr="0">
              <a:noAutofit/>
            </a:bodyPr>
            <a:lstStyle/>
            <a:p>
              <a:pPr marL="0" marR="0" lvl="0" indent="0" algn="l" rtl="0">
                <a:lnSpc>
                  <a:spcPct val="90000"/>
                </a:lnSpc>
                <a:spcBef>
                  <a:spcPts val="0"/>
                </a:spcBef>
                <a:spcAft>
                  <a:spcPts val="0"/>
                </a:spcAft>
                <a:buClr>
                  <a:schemeClr val="lt1"/>
                </a:buClr>
                <a:buSzPts val="6100"/>
                <a:buFont typeface="Calibri"/>
                <a:buNone/>
              </a:pPr>
              <a:r>
                <a:rPr lang="en-US" sz="6100">
                  <a:solidFill>
                    <a:schemeClr val="lt1"/>
                  </a:solidFill>
                  <a:latin typeface="Calibri"/>
                  <a:ea typeface="Calibri"/>
                  <a:cs typeface="Calibri"/>
                  <a:sym typeface="Calibri"/>
                </a:rPr>
                <a:t>02</a:t>
              </a:r>
              <a:endParaRPr/>
            </a:p>
          </p:txBody>
        </p:sp>
        <p:sp>
          <p:nvSpPr>
            <p:cNvPr id="230" name="Google Shape;230;p13"/>
            <p:cNvSpPr/>
            <p:nvPr/>
          </p:nvSpPr>
          <p:spPr>
            <a:xfrm>
              <a:off x="5356999" y="687670"/>
              <a:ext cx="2479997" cy="2975996"/>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txBox="1"/>
            <p:nvPr/>
          </p:nvSpPr>
          <p:spPr>
            <a:xfrm>
              <a:off x="5356999" y="1878069"/>
              <a:ext cx="2479997" cy="1785598"/>
            </a:xfrm>
            <a:prstGeom prst="rect">
              <a:avLst/>
            </a:prstGeom>
            <a:noFill/>
            <a:ln>
              <a:noFill/>
            </a:ln>
          </p:spPr>
          <p:txBody>
            <a:bodyPr spcFirstLastPara="1" wrap="square" lIns="244950" tIns="0" rIns="244950" bIns="330200" anchor="t"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Power-sharing is essential to program success, the community is the expert!</a:t>
              </a:r>
              <a:endParaRPr/>
            </a:p>
          </p:txBody>
        </p:sp>
        <p:sp>
          <p:nvSpPr>
            <p:cNvPr id="232" name="Google Shape;232;p13"/>
            <p:cNvSpPr/>
            <p:nvPr/>
          </p:nvSpPr>
          <p:spPr>
            <a:xfrm>
              <a:off x="5356999" y="687670"/>
              <a:ext cx="2479997" cy="11903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txBox="1"/>
            <p:nvPr/>
          </p:nvSpPr>
          <p:spPr>
            <a:xfrm>
              <a:off x="5356999" y="687670"/>
              <a:ext cx="2479997" cy="1190398"/>
            </a:xfrm>
            <a:prstGeom prst="rect">
              <a:avLst/>
            </a:prstGeom>
            <a:noFill/>
            <a:ln>
              <a:noFill/>
            </a:ln>
          </p:spPr>
          <p:txBody>
            <a:bodyPr spcFirstLastPara="1" wrap="square" lIns="244950" tIns="165100" rIns="244950" bIns="165100" anchor="ctr" anchorCtr="0">
              <a:noAutofit/>
            </a:bodyPr>
            <a:lstStyle/>
            <a:p>
              <a:pPr marL="0" marR="0" lvl="0" indent="0" algn="l" rtl="0">
                <a:lnSpc>
                  <a:spcPct val="90000"/>
                </a:lnSpc>
                <a:spcBef>
                  <a:spcPts val="0"/>
                </a:spcBef>
                <a:spcAft>
                  <a:spcPts val="0"/>
                </a:spcAft>
                <a:buClr>
                  <a:schemeClr val="lt1"/>
                </a:buClr>
                <a:buSzPts val="6100"/>
                <a:buFont typeface="Calibri"/>
                <a:buNone/>
              </a:pPr>
              <a:r>
                <a:rPr lang="en-US" sz="6100">
                  <a:solidFill>
                    <a:schemeClr val="lt1"/>
                  </a:solidFill>
                  <a:latin typeface="Calibri"/>
                  <a:ea typeface="Calibri"/>
                  <a:cs typeface="Calibri"/>
                  <a:sym typeface="Calibri"/>
                </a:rPr>
                <a:t>03</a:t>
              </a:r>
              <a:endParaRPr/>
            </a:p>
          </p:txBody>
        </p:sp>
        <p:sp>
          <p:nvSpPr>
            <p:cNvPr id="234" name="Google Shape;234;p13"/>
            <p:cNvSpPr/>
            <p:nvPr/>
          </p:nvSpPr>
          <p:spPr>
            <a:xfrm>
              <a:off x="8035397" y="687670"/>
              <a:ext cx="2479997" cy="2975996"/>
            </a:xfrm>
            <a:prstGeom prst="rect">
              <a:avLst/>
            </a:prstGeom>
            <a:gradFill>
              <a:gsLst>
                <a:gs pos="0">
                  <a:srgbClr val="F08B54"/>
                </a:gs>
                <a:gs pos="50000">
                  <a:srgbClr val="F67A26"/>
                </a:gs>
                <a:gs pos="100000">
                  <a:srgbClr val="E36A18"/>
                </a:gs>
              </a:gsLst>
              <a:lin ang="5400000" scaled="0"/>
            </a:gradFill>
            <a:ln w="9525"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txBox="1"/>
            <p:nvPr/>
          </p:nvSpPr>
          <p:spPr>
            <a:xfrm>
              <a:off x="8035397" y="1878069"/>
              <a:ext cx="2479997" cy="1785598"/>
            </a:xfrm>
            <a:prstGeom prst="rect">
              <a:avLst/>
            </a:prstGeom>
            <a:noFill/>
            <a:ln>
              <a:noFill/>
            </a:ln>
          </p:spPr>
          <p:txBody>
            <a:bodyPr spcFirstLastPara="1" wrap="square" lIns="244950" tIns="0" rIns="244950" bIns="330200" anchor="t" anchorCtr="0">
              <a:noAutofit/>
            </a:bodyPr>
            <a:lstStyle/>
            <a:p>
              <a:pPr marL="0" marR="0" lvl="0" indent="0" algn="l" rtl="0">
                <a:lnSpc>
                  <a:spcPct val="90000"/>
                </a:lnSpc>
                <a:spcBef>
                  <a:spcPts val="0"/>
                </a:spcBef>
                <a:spcAft>
                  <a:spcPts val="0"/>
                </a:spcAft>
                <a:buClr>
                  <a:schemeClr val="lt1"/>
                </a:buClr>
                <a:buSzPts val="1700"/>
                <a:buFont typeface="Calibri"/>
                <a:buNone/>
              </a:pPr>
              <a:r>
                <a:rPr lang="en-US" sz="1700">
                  <a:solidFill>
                    <a:schemeClr val="lt1"/>
                  </a:solidFill>
                  <a:latin typeface="Calibri"/>
                  <a:ea typeface="Calibri"/>
                  <a:cs typeface="Calibri"/>
                  <a:sym typeface="Calibri"/>
                </a:rPr>
                <a:t>Community-driven partnerships encourage authenticity, accountability and fosters empowerment </a:t>
              </a:r>
              <a:endParaRPr/>
            </a:p>
          </p:txBody>
        </p:sp>
        <p:sp>
          <p:nvSpPr>
            <p:cNvPr id="236" name="Google Shape;236;p13"/>
            <p:cNvSpPr/>
            <p:nvPr/>
          </p:nvSpPr>
          <p:spPr>
            <a:xfrm>
              <a:off x="8035397" y="687670"/>
              <a:ext cx="2479997" cy="119039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txBox="1"/>
            <p:nvPr/>
          </p:nvSpPr>
          <p:spPr>
            <a:xfrm>
              <a:off x="8035397" y="687670"/>
              <a:ext cx="2479997" cy="1190398"/>
            </a:xfrm>
            <a:prstGeom prst="rect">
              <a:avLst/>
            </a:prstGeom>
            <a:noFill/>
            <a:ln>
              <a:noFill/>
            </a:ln>
          </p:spPr>
          <p:txBody>
            <a:bodyPr spcFirstLastPara="1" wrap="square" lIns="244950" tIns="165100" rIns="244950" bIns="165100" anchor="ctr" anchorCtr="0">
              <a:noAutofit/>
            </a:bodyPr>
            <a:lstStyle/>
            <a:p>
              <a:pPr marL="0" marR="0" lvl="0" indent="0" algn="l" rtl="0">
                <a:lnSpc>
                  <a:spcPct val="90000"/>
                </a:lnSpc>
                <a:spcBef>
                  <a:spcPts val="0"/>
                </a:spcBef>
                <a:spcAft>
                  <a:spcPts val="0"/>
                </a:spcAft>
                <a:buClr>
                  <a:schemeClr val="lt1"/>
                </a:buClr>
                <a:buSzPts val="6100"/>
                <a:buFont typeface="Calibri"/>
                <a:buNone/>
              </a:pPr>
              <a:r>
                <a:rPr lang="en-US" sz="6100">
                  <a:solidFill>
                    <a:schemeClr val="lt1"/>
                  </a:solidFill>
                  <a:latin typeface="Calibri"/>
                  <a:ea typeface="Calibri"/>
                  <a:cs typeface="Calibri"/>
                  <a:sym typeface="Calibri"/>
                </a:rPr>
                <a:t>04</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579863" y="164934"/>
            <a:ext cx="10515600" cy="11595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b="1">
                <a:solidFill>
                  <a:srgbClr val="1F3864"/>
                </a:solidFill>
              </a:rPr>
              <a:t>Conclusions &amp; Future Implications </a:t>
            </a:r>
            <a:endParaRPr/>
          </a:p>
        </p:txBody>
      </p:sp>
      <p:sp>
        <p:nvSpPr>
          <p:cNvPr id="244" name="Google Shape;244;p14"/>
          <p:cNvSpPr txBox="1">
            <a:spLocks noGrp="1"/>
          </p:cNvSpPr>
          <p:nvPr>
            <p:ph type="body" idx="1"/>
          </p:nvPr>
        </p:nvSpPr>
        <p:spPr>
          <a:xfrm>
            <a:off x="579863" y="1324516"/>
            <a:ext cx="11226180" cy="45967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200"/>
              <a:buNone/>
            </a:pPr>
            <a:endParaRPr sz="2200">
              <a:solidFill>
                <a:srgbClr val="1F3864"/>
              </a:solidFill>
              <a:latin typeface="Calibri"/>
              <a:ea typeface="Calibri"/>
              <a:cs typeface="Calibri"/>
              <a:sym typeface="Calibri"/>
            </a:endParaRPr>
          </a:p>
          <a:p>
            <a:pPr marL="228600" lvl="0" indent="-228600" algn="l" rtl="0">
              <a:lnSpc>
                <a:spcPct val="90000"/>
              </a:lnSpc>
              <a:spcBef>
                <a:spcPts val="1000"/>
              </a:spcBef>
              <a:spcAft>
                <a:spcPts val="0"/>
              </a:spcAft>
              <a:buClr>
                <a:srgbClr val="1F3864"/>
              </a:buClr>
              <a:buSzPts val="2200"/>
              <a:buFont typeface="Arial"/>
              <a:buChar char="•"/>
            </a:pPr>
            <a:r>
              <a:rPr lang="en-US" sz="2200" b="0" i="0" u="none" strike="noStrike">
                <a:solidFill>
                  <a:srgbClr val="1F3864"/>
                </a:solidFill>
              </a:rPr>
              <a:t>Early outcomes demonstrate the value of community-driven program design and implementation</a:t>
            </a:r>
            <a:endParaRPr sz="2200" b="0" i="0" u="none" strike="noStrike">
              <a:solidFill>
                <a:srgbClr val="1F3864"/>
              </a:solidFill>
            </a:endParaRPr>
          </a:p>
          <a:p>
            <a:pPr marL="228600" lvl="0" indent="-228600" algn="l" rtl="0">
              <a:lnSpc>
                <a:spcPct val="90000"/>
              </a:lnSpc>
              <a:spcBef>
                <a:spcPts val="1000"/>
              </a:spcBef>
              <a:spcAft>
                <a:spcPts val="0"/>
              </a:spcAft>
              <a:buClr>
                <a:srgbClr val="1F3864"/>
              </a:buClr>
              <a:buSzPts val="2200"/>
              <a:buFont typeface="Arial"/>
              <a:buChar char="•"/>
            </a:pPr>
            <a:r>
              <a:rPr lang="en-US" sz="2200" b="0" u="none" strike="noStrike">
                <a:solidFill>
                  <a:srgbClr val="1F3864"/>
                </a:solidFill>
              </a:rPr>
              <a:t>Next steps</a:t>
            </a:r>
            <a:r>
              <a:rPr lang="en-US" sz="2200">
                <a:solidFill>
                  <a:srgbClr val="1F3864"/>
                </a:solidFill>
                <a:latin typeface="Arial"/>
                <a:ea typeface="Arial"/>
                <a:cs typeface="Arial"/>
                <a:sym typeface="Arial"/>
              </a:rPr>
              <a:t> </a:t>
            </a:r>
            <a:r>
              <a:rPr lang="en-US" sz="2200">
                <a:solidFill>
                  <a:srgbClr val="1F3864"/>
                </a:solidFill>
                <a:latin typeface="Calibri"/>
                <a:ea typeface="Calibri"/>
                <a:cs typeface="Calibri"/>
                <a:sym typeface="Calibri"/>
              </a:rPr>
              <a:t>include</a:t>
            </a:r>
            <a:r>
              <a:rPr lang="en-US" sz="2200">
                <a:solidFill>
                  <a:srgbClr val="1F3864"/>
                </a:solidFill>
                <a:latin typeface="Arial"/>
                <a:ea typeface="Arial"/>
                <a:cs typeface="Arial"/>
                <a:sym typeface="Arial"/>
              </a:rPr>
              <a:t>:</a:t>
            </a:r>
            <a:endParaRPr/>
          </a:p>
          <a:p>
            <a:pPr marL="685800" lvl="1" indent="-228600" algn="l" rtl="0">
              <a:lnSpc>
                <a:spcPct val="90000"/>
              </a:lnSpc>
              <a:spcBef>
                <a:spcPts val="500"/>
              </a:spcBef>
              <a:spcAft>
                <a:spcPts val="0"/>
              </a:spcAft>
              <a:buClr>
                <a:srgbClr val="1F3864"/>
              </a:buClr>
              <a:buSzPts val="2200"/>
              <a:buChar char="•"/>
            </a:pPr>
            <a:r>
              <a:rPr lang="en-US" sz="2200" b="0" u="none" strike="noStrike">
                <a:solidFill>
                  <a:srgbClr val="1F3864"/>
                </a:solidFill>
              </a:rPr>
              <a:t>Expand CAB membership to include more diverse perspectives</a:t>
            </a:r>
            <a:endParaRPr sz="2200" b="0" u="none" strike="noStrike">
              <a:solidFill>
                <a:srgbClr val="1F3864"/>
              </a:solidFill>
            </a:endParaRPr>
          </a:p>
          <a:p>
            <a:pPr marL="685800" lvl="1" indent="-228600" algn="l" rtl="0">
              <a:lnSpc>
                <a:spcPct val="90000"/>
              </a:lnSpc>
              <a:spcBef>
                <a:spcPts val="500"/>
              </a:spcBef>
              <a:spcAft>
                <a:spcPts val="0"/>
              </a:spcAft>
              <a:buClr>
                <a:srgbClr val="1F3864"/>
              </a:buClr>
              <a:buSzPts val="2200"/>
              <a:buChar char="•"/>
            </a:pPr>
            <a:r>
              <a:rPr lang="en-US" sz="2200" b="0" u="none" strike="noStrike">
                <a:solidFill>
                  <a:srgbClr val="1F3864"/>
                </a:solidFill>
              </a:rPr>
              <a:t>Continue refining harm reduction services based on ongoing CAB feedback</a:t>
            </a:r>
            <a:endParaRPr sz="2200" b="0" u="none" strike="noStrike">
              <a:solidFill>
                <a:srgbClr val="1F3864"/>
              </a:solidFill>
            </a:endParaRPr>
          </a:p>
          <a:p>
            <a:pPr marL="685800" lvl="1" indent="-228600" algn="l" rtl="0">
              <a:lnSpc>
                <a:spcPct val="90000"/>
              </a:lnSpc>
              <a:spcBef>
                <a:spcPts val="500"/>
              </a:spcBef>
              <a:spcAft>
                <a:spcPts val="0"/>
              </a:spcAft>
              <a:buClr>
                <a:srgbClr val="1F3864"/>
              </a:buClr>
              <a:buSzPts val="2200"/>
              <a:buChar char="•"/>
            </a:pPr>
            <a:r>
              <a:rPr lang="en-US" sz="2200">
                <a:solidFill>
                  <a:srgbClr val="1F3864"/>
                </a:solidFill>
              </a:rPr>
              <a:t>Increase investment in CAB members’ work </a:t>
            </a:r>
            <a:endParaRPr sz="2200">
              <a:solidFill>
                <a:srgbClr val="1F3864"/>
              </a:solidFill>
            </a:endParaRPr>
          </a:p>
          <a:p>
            <a:pPr marL="228600" lvl="0" indent="-228600" algn="l" rtl="0">
              <a:lnSpc>
                <a:spcPct val="90000"/>
              </a:lnSpc>
              <a:spcBef>
                <a:spcPts val="1000"/>
              </a:spcBef>
              <a:spcAft>
                <a:spcPts val="0"/>
              </a:spcAft>
              <a:buClr>
                <a:srgbClr val="1F3864"/>
              </a:buClr>
              <a:buSzPts val="2200"/>
              <a:buChar char="•"/>
            </a:pPr>
            <a:r>
              <a:rPr lang="en-US" sz="2200">
                <a:solidFill>
                  <a:srgbClr val="1F3864"/>
                </a:solidFill>
              </a:rPr>
              <a:t>Partnership with Philadelphia Department of Public Health (PDPH) outreach team to increase capacity and service availability </a:t>
            </a:r>
            <a:endParaRPr sz="2200">
              <a:solidFill>
                <a:srgbClr val="1F386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0F19AE89-D8E0-8F3B-7298-A496D1D58DE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F3B982-178F-5A47-890C-8DD3909F9738}" type="slidenum">
              <a:rPr lang="en-US" smtClean="0"/>
              <a:pPr/>
              <a:t>15</a:t>
            </a:fld>
            <a:endParaRPr lang="en-US" dirty="0"/>
          </a:p>
        </p:txBody>
      </p:sp>
      <p:cxnSp>
        <p:nvCxnSpPr>
          <p:cNvPr id="11" name="Straight Connector 10">
            <a:extLst>
              <a:ext uri="{FF2B5EF4-FFF2-40B4-BE49-F238E27FC236}">
                <a16:creationId xmlns:a16="http://schemas.microsoft.com/office/drawing/2014/main" id="{81F5B289-CF6A-191B-9F0C-DDE8BFDBBBCD}"/>
              </a:ext>
            </a:extLst>
          </p:cNvPr>
          <p:cNvCxnSpPr>
            <a:cxnSpLocks/>
          </p:cNvCxnSpPr>
          <p:nvPr/>
        </p:nvCxnSpPr>
        <p:spPr>
          <a:xfrm>
            <a:off x="925975" y="1201769"/>
            <a:ext cx="1024560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26691DD-F9FB-05F0-3DBB-AC296842A75B}"/>
              </a:ext>
            </a:extLst>
          </p:cNvPr>
          <p:cNvSpPr txBox="1">
            <a:spLocks/>
          </p:cNvSpPr>
          <p:nvPr/>
        </p:nvSpPr>
        <p:spPr>
          <a:xfrm>
            <a:off x="605368" y="476873"/>
            <a:ext cx="11074576" cy="46166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8AB68999-126B-81F2-AA77-3AD80DE2A237}"/>
              </a:ext>
            </a:extLst>
          </p:cNvPr>
          <p:cNvSpPr txBox="1"/>
          <p:nvPr/>
        </p:nvSpPr>
        <p:spPr>
          <a:xfrm>
            <a:off x="184537" y="2007022"/>
            <a:ext cx="4008608" cy="3323987"/>
          </a:xfrm>
          <a:prstGeom prst="rect">
            <a:avLst/>
          </a:prstGeom>
          <a:noFill/>
        </p:spPr>
        <p:txBody>
          <a:bodyPr wrap="square" lIns="91440" tIns="45720" rIns="91440" bIns="45720" rtlCol="0" anchor="t">
            <a:spAutoFit/>
          </a:bodyPr>
          <a:lstStyle/>
          <a:p>
            <a:r>
              <a:rPr lang="en-US" sz="1400" dirty="0">
                <a:solidFill>
                  <a:srgbClr val="002060"/>
                </a:solidFill>
                <a:cs typeface="Al Nile" pitchFamily="2" charset="-78"/>
              </a:rPr>
              <a:t>CAB</a:t>
            </a:r>
          </a:p>
          <a:p>
            <a:endParaRPr lang="en-US" dirty="0">
              <a:solidFill>
                <a:srgbClr val="002060"/>
              </a:solidFill>
              <a:cs typeface="Al Nile" pitchFamily="2" charset="-78"/>
            </a:endParaRPr>
          </a:p>
          <a:p>
            <a:r>
              <a:rPr lang="en-US" sz="1400" dirty="0">
                <a:solidFill>
                  <a:srgbClr val="002060"/>
                </a:solidFill>
                <a:cs typeface="Al Nile" pitchFamily="2" charset="-78"/>
              </a:rPr>
              <a:t>West &amp; Southwest Philadelphia community leaders and partners </a:t>
            </a:r>
          </a:p>
          <a:p>
            <a:endParaRPr lang="en-US" sz="1400" dirty="0">
              <a:solidFill>
                <a:srgbClr val="002060"/>
              </a:solidFill>
              <a:cs typeface="Al Nile" pitchFamily="2" charset="-78"/>
            </a:endParaRPr>
          </a:p>
          <a:p>
            <a:r>
              <a:rPr lang="en-US" sz="1400" dirty="0">
                <a:solidFill>
                  <a:srgbClr val="002060"/>
                </a:solidFill>
                <a:cs typeface="Al Nile" pitchFamily="2" charset="-78"/>
              </a:rPr>
              <a:t>Jeanmarie Perrone, MD, FACMT</a:t>
            </a:r>
          </a:p>
          <a:p>
            <a:r>
              <a:rPr lang="en-US" sz="1400" dirty="0">
                <a:solidFill>
                  <a:srgbClr val="002060"/>
                </a:solidFill>
                <a:cs typeface="Al Nile" pitchFamily="2" charset="-78"/>
                <a:hlinkClick r:id="rId3">
                  <a:extLst>
                    <a:ext uri="{A12FA001-AC4F-418D-AE19-62706E023703}">
                      <ahyp:hlinkClr xmlns:ahyp="http://schemas.microsoft.com/office/drawing/2018/hyperlinkcolor" val="tx"/>
                    </a:ext>
                  </a:extLst>
                </a:hlinkClick>
              </a:rPr>
              <a:t>Jeanmarie.Perrone@pennmedicine.upenn.edu</a:t>
            </a:r>
            <a:endParaRPr lang="en-US" sz="1400" dirty="0">
              <a:solidFill>
                <a:srgbClr val="002060"/>
              </a:solidFill>
              <a:cs typeface="Al Nile" pitchFamily="2" charset="-78"/>
            </a:endParaRPr>
          </a:p>
          <a:p>
            <a:endParaRPr lang="en-US" sz="1400" dirty="0">
              <a:solidFill>
                <a:srgbClr val="002060"/>
              </a:solidFill>
              <a:cs typeface="Al Nile" pitchFamily="2" charset="-78"/>
            </a:endParaRPr>
          </a:p>
          <a:p>
            <a:r>
              <a:rPr lang="en-US" sz="1400" dirty="0">
                <a:solidFill>
                  <a:srgbClr val="002060"/>
                </a:solidFill>
                <a:cs typeface="Al Nile" pitchFamily="2" charset="-78"/>
              </a:rPr>
              <a:t>Margaret Lowenstein, MD, </a:t>
            </a:r>
            <a:r>
              <a:rPr lang="en-US" sz="1400" dirty="0" err="1">
                <a:solidFill>
                  <a:srgbClr val="002060"/>
                </a:solidFill>
                <a:cs typeface="Al Nile" pitchFamily="2" charset="-78"/>
              </a:rPr>
              <a:t>Mphil</a:t>
            </a:r>
            <a:endParaRPr lang="en-US" sz="1400" dirty="0">
              <a:solidFill>
                <a:srgbClr val="002060"/>
              </a:solidFill>
              <a:cs typeface="Al Nile" pitchFamily="2" charset="-78"/>
            </a:endParaRPr>
          </a:p>
          <a:p>
            <a:r>
              <a:rPr lang="en-US" sz="1400" dirty="0">
                <a:solidFill>
                  <a:srgbClr val="002060"/>
                </a:solidFill>
                <a:cs typeface="Al Nile" pitchFamily="2" charset="-78"/>
                <a:hlinkClick r:id="rId4">
                  <a:extLst>
                    <a:ext uri="{A12FA001-AC4F-418D-AE19-62706E023703}">
                      <ahyp:hlinkClr xmlns:ahyp="http://schemas.microsoft.com/office/drawing/2018/hyperlinkcolor" val="tx"/>
                    </a:ext>
                  </a:extLst>
                </a:hlinkClick>
              </a:rPr>
              <a:t>lowenstm@pennmedicine.upenn.edu</a:t>
            </a:r>
            <a:endParaRPr lang="en-US" sz="1400" dirty="0">
              <a:solidFill>
                <a:srgbClr val="002060"/>
              </a:solidFill>
              <a:cs typeface="Al Nile" pitchFamily="2" charset="-78"/>
            </a:endParaRPr>
          </a:p>
          <a:p>
            <a:endParaRPr lang="en-US" sz="1400" dirty="0">
              <a:solidFill>
                <a:srgbClr val="002060"/>
              </a:solidFill>
              <a:cs typeface="Al Nile" pitchFamily="2" charset="-78"/>
            </a:endParaRPr>
          </a:p>
          <a:p>
            <a:endParaRPr lang="en-US" sz="1400" dirty="0">
              <a:solidFill>
                <a:srgbClr val="002060"/>
              </a:solidFill>
              <a:cs typeface="Al Nile" pitchFamily="2" charset="-78"/>
            </a:endParaRPr>
          </a:p>
          <a:p>
            <a:r>
              <a:rPr lang="en-US" sz="1400" dirty="0">
                <a:solidFill>
                  <a:srgbClr val="002060"/>
                </a:solidFill>
                <a:cs typeface="Al Nile" pitchFamily="2" charset="-78"/>
              </a:rPr>
              <a:t>Nicole O’Donnell, CRS</a:t>
            </a:r>
          </a:p>
          <a:p>
            <a:r>
              <a:rPr lang="en-US" sz="1400" u="sng" dirty="0">
                <a:solidFill>
                  <a:srgbClr val="002060"/>
                </a:solidFill>
                <a:cs typeface="Al Nile"/>
              </a:rPr>
              <a:t>Nicole.o’donnell@pennmedicine.upenn.edu</a:t>
            </a:r>
          </a:p>
          <a:p>
            <a:pPr algn="ctr"/>
            <a:endParaRPr lang="en-US" u="sng" dirty="0">
              <a:solidFill>
                <a:srgbClr val="002060"/>
              </a:solidFill>
              <a:cs typeface="Al Nile" pitchFamily="2" charset="-78"/>
            </a:endParaRPr>
          </a:p>
        </p:txBody>
      </p:sp>
      <p:sp>
        <p:nvSpPr>
          <p:cNvPr id="15" name="Title 1">
            <a:extLst>
              <a:ext uri="{FF2B5EF4-FFF2-40B4-BE49-F238E27FC236}">
                <a16:creationId xmlns:a16="http://schemas.microsoft.com/office/drawing/2014/main" id="{1CFEBC0B-3296-63C4-B09E-26442C25F89A}"/>
              </a:ext>
            </a:extLst>
          </p:cNvPr>
          <p:cNvSpPr>
            <a:spLocks noGrp="1"/>
          </p:cNvSpPr>
          <p:nvPr>
            <p:ph type="title"/>
          </p:nvPr>
        </p:nvSpPr>
        <p:spPr>
          <a:xfrm>
            <a:off x="928878" y="171176"/>
            <a:ext cx="10073217" cy="850783"/>
          </a:xfrm>
        </p:spPr>
        <p:txBody>
          <a:bodyPr>
            <a:noAutofit/>
          </a:bodyPr>
          <a:lstStyle/>
          <a:p>
            <a:pPr algn="ctr"/>
            <a:br>
              <a:rPr lang="en-US" sz="3600" b="1" dirty="0">
                <a:latin typeface="Calibri" panose="020F0502020204030204" pitchFamily="34" charset="0"/>
                <a:cs typeface="Calibri" panose="020F0502020204030204" pitchFamily="34" charset="0"/>
              </a:rPr>
            </a:br>
            <a:r>
              <a:rPr lang="en-US" sz="4000" b="1" dirty="0">
                <a:solidFill>
                  <a:srgbClr val="002060"/>
                </a:solidFill>
                <a:latin typeface="Calibri" panose="020F0502020204030204" pitchFamily="34" charset="0"/>
                <a:cs typeface="Calibri" panose="020F0502020204030204" pitchFamily="34" charset="0"/>
              </a:rPr>
              <a:t>Contacts &amp; Questions</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7CF29EAC-85F0-19CE-FE40-3954129B52DA}"/>
              </a:ext>
            </a:extLst>
          </p:cNvPr>
          <p:cNvSpPr txBox="1"/>
          <p:nvPr/>
        </p:nvSpPr>
        <p:spPr>
          <a:xfrm>
            <a:off x="1" y="1"/>
            <a:ext cx="1654519" cy="461665"/>
          </a:xfrm>
          <a:prstGeom prst="rect">
            <a:avLst/>
          </a:prstGeom>
          <a:solidFill>
            <a:schemeClr val="bg1"/>
          </a:solidFill>
        </p:spPr>
        <p:txBody>
          <a:bodyPr wrap="square" rtlCol="0">
            <a:spAutoFit/>
          </a:bodyPr>
          <a:lstStyle/>
          <a:p>
            <a:endParaRPr lang="en-US" sz="2400" dirty="0"/>
          </a:p>
        </p:txBody>
      </p:sp>
      <p:sp>
        <p:nvSpPr>
          <p:cNvPr id="2" name="TextBox 1">
            <a:extLst>
              <a:ext uri="{FF2B5EF4-FFF2-40B4-BE49-F238E27FC236}">
                <a16:creationId xmlns:a16="http://schemas.microsoft.com/office/drawing/2014/main" id="{C84E347B-E5BD-A4A1-13EF-4E2A7AA85886}"/>
              </a:ext>
            </a:extLst>
          </p:cNvPr>
          <p:cNvSpPr txBox="1"/>
          <p:nvPr/>
        </p:nvSpPr>
        <p:spPr>
          <a:xfrm>
            <a:off x="8234621" y="3832688"/>
            <a:ext cx="349515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cs typeface="Segoe UI"/>
              </a:rPr>
              <a:t>​</a:t>
            </a:r>
          </a:p>
          <a:p>
            <a:pPr algn="ctr"/>
            <a:r>
              <a:rPr lang="en-US" sz="1400" u="sng" dirty="0">
                <a:solidFill>
                  <a:srgbClr val="002060"/>
                </a:solidFill>
                <a:cs typeface="Segoe UI"/>
                <a:hlinkClick r:id="rId5">
                  <a:extLst>
                    <a:ext uri="{A12FA001-AC4F-418D-AE19-62706E023703}">
                      <ahyp:hlinkClr xmlns:ahyp="http://schemas.microsoft.com/office/drawing/2018/hyperlinkcolor" val="tx"/>
                    </a:ext>
                  </a:extLst>
                </a:hlinkClick>
              </a:rPr>
              <a:t>www.penncamp.org</a:t>
            </a:r>
            <a:r>
              <a:rPr lang="en-US" sz="1400" dirty="0">
                <a:cs typeface="Segoe UI"/>
              </a:rPr>
              <a:t>​</a:t>
            </a:r>
          </a:p>
          <a:p>
            <a:pPr algn="ctr"/>
            <a:r>
              <a:rPr lang="en-US" sz="1400" dirty="0">
                <a:cs typeface="Segoe UI"/>
              </a:rPr>
              <a:t>​</a:t>
            </a:r>
          </a:p>
          <a:p>
            <a:pPr algn="ctr"/>
            <a:r>
              <a:rPr lang="en-US" sz="1400" dirty="0">
                <a:solidFill>
                  <a:srgbClr val="002060"/>
                </a:solidFill>
                <a:cs typeface="Segoe UI"/>
              </a:rPr>
              <a:t>CareConnect Warmline 484-278-1679</a:t>
            </a:r>
            <a:r>
              <a:rPr lang="en-US" sz="1400" dirty="0">
                <a:cs typeface="Segoe UI"/>
              </a:rPr>
              <a:t>​</a:t>
            </a:r>
          </a:p>
          <a:p>
            <a:pPr algn="ctr"/>
            <a:r>
              <a:rPr lang="en-US" sz="1400" dirty="0">
                <a:solidFill>
                  <a:srgbClr val="002060"/>
                </a:solidFill>
                <a:cs typeface="Segoe UI"/>
              </a:rPr>
              <a:t>9am-9pm, 7 days/week</a:t>
            </a:r>
            <a:r>
              <a:rPr lang="en-US" sz="1400" dirty="0">
                <a:cs typeface="Segoe UI"/>
              </a:rPr>
              <a:t>​</a:t>
            </a:r>
          </a:p>
          <a:p>
            <a:pPr algn="ctr"/>
            <a:endParaRPr lang="en-US" sz="1400" dirty="0">
              <a:cs typeface="Segoe UI"/>
            </a:endParaRPr>
          </a:p>
          <a:p>
            <a:pPr algn="ctr"/>
            <a:r>
              <a:rPr lang="en-US" sz="1400" dirty="0">
                <a:cs typeface="Segoe UI"/>
              </a:rPr>
              <a:t>​</a:t>
            </a:r>
          </a:p>
        </p:txBody>
      </p:sp>
      <p:sp>
        <p:nvSpPr>
          <p:cNvPr id="4" name="TextBox 3">
            <a:extLst>
              <a:ext uri="{FF2B5EF4-FFF2-40B4-BE49-F238E27FC236}">
                <a16:creationId xmlns:a16="http://schemas.microsoft.com/office/drawing/2014/main" id="{EC2CBE66-978A-3A66-3DA9-97BE630E3CD2}"/>
              </a:ext>
            </a:extLst>
          </p:cNvPr>
          <p:cNvSpPr txBox="1"/>
          <p:nvPr/>
        </p:nvSpPr>
        <p:spPr>
          <a:xfrm>
            <a:off x="4193145" y="2090443"/>
            <a:ext cx="3945282" cy="2462213"/>
          </a:xfrm>
          <a:prstGeom prst="rect">
            <a:avLst/>
          </a:prstGeom>
          <a:noFill/>
        </p:spPr>
        <p:txBody>
          <a:bodyPr wrap="square" rtlCol="0">
            <a:spAutoFit/>
          </a:bodyPr>
          <a:lstStyle/>
          <a:p>
            <a:r>
              <a:rPr lang="en-US" sz="1400" u="sng" dirty="0">
                <a:solidFill>
                  <a:srgbClr val="002060"/>
                </a:solidFill>
                <a:cs typeface="Al Nile" pitchFamily="2" charset="-78"/>
              </a:rPr>
              <a:t>Gilly </a:t>
            </a:r>
            <a:r>
              <a:rPr lang="en-US" sz="1400" u="sng" dirty="0" err="1">
                <a:solidFill>
                  <a:srgbClr val="002060"/>
                </a:solidFill>
                <a:cs typeface="Al Nile" pitchFamily="2" charset="-78"/>
              </a:rPr>
              <a:t>Gehri</a:t>
            </a:r>
            <a:r>
              <a:rPr lang="en-US" sz="1400" u="sng" dirty="0">
                <a:solidFill>
                  <a:srgbClr val="002060"/>
                </a:solidFill>
                <a:cs typeface="Al Nile" pitchFamily="2" charset="-78"/>
              </a:rPr>
              <a:t>, BA</a:t>
            </a:r>
          </a:p>
          <a:p>
            <a:r>
              <a:rPr lang="en-US" sz="1400" u="sng" dirty="0">
                <a:solidFill>
                  <a:srgbClr val="002060"/>
                </a:solidFill>
                <a:cs typeface="Al Nile" pitchFamily="2" charset="-78"/>
                <a:hlinkClick r:id="rId6">
                  <a:extLst>
                    <a:ext uri="{A12FA001-AC4F-418D-AE19-62706E023703}">
                      <ahyp:hlinkClr xmlns:ahyp="http://schemas.microsoft.com/office/drawing/2018/hyperlinkcolor" val="tx"/>
                    </a:ext>
                  </a:extLst>
                </a:hlinkClick>
              </a:rPr>
              <a:t>Gilly.gehri@pennmedicine.upenn.edu</a:t>
            </a:r>
            <a:endParaRPr lang="en-US" sz="1400" u="sng" dirty="0">
              <a:solidFill>
                <a:srgbClr val="002060"/>
              </a:solidFill>
              <a:cs typeface="Al Nile" pitchFamily="2" charset="-78"/>
            </a:endParaRPr>
          </a:p>
          <a:p>
            <a:endParaRPr lang="en-US" sz="1400" u="sng" dirty="0">
              <a:solidFill>
                <a:srgbClr val="002060"/>
              </a:solidFill>
              <a:cs typeface="Al Nile" pitchFamily="2" charset="-78"/>
            </a:endParaRPr>
          </a:p>
          <a:p>
            <a:endParaRPr lang="en-US" sz="1400" dirty="0">
              <a:solidFill>
                <a:srgbClr val="002060"/>
              </a:solidFill>
              <a:cs typeface="Al Nile" pitchFamily="2" charset="-78"/>
            </a:endParaRPr>
          </a:p>
          <a:p>
            <a:r>
              <a:rPr lang="en-US" sz="1400" dirty="0">
                <a:solidFill>
                  <a:srgbClr val="002060"/>
                </a:solidFill>
                <a:cs typeface="Al Nile" pitchFamily="2" charset="-78"/>
              </a:rPr>
              <a:t>Desiree Harris, MPH, DrPH (c)</a:t>
            </a:r>
          </a:p>
          <a:p>
            <a:r>
              <a:rPr lang="en-US" dirty="0">
                <a:solidFill>
                  <a:srgbClr val="002060"/>
                </a:solidFill>
                <a:cs typeface="Al Nile" pitchFamily="2" charset="-78"/>
                <a:hlinkClick r:id="rId7">
                  <a:extLst>
                    <a:ext uri="{A12FA001-AC4F-418D-AE19-62706E023703}">
                      <ahyp:hlinkClr xmlns:ahyp="http://schemas.microsoft.com/office/drawing/2018/hyperlinkcolor" val="tx"/>
                    </a:ext>
                  </a:extLst>
                </a:hlinkClick>
              </a:rPr>
              <a:t>Desiree.harris@pennedicine.upenn.edu</a:t>
            </a:r>
            <a:endParaRPr lang="en-US" dirty="0">
              <a:solidFill>
                <a:srgbClr val="002060"/>
              </a:solidFill>
              <a:cs typeface="Al Nile" pitchFamily="2" charset="-78"/>
            </a:endParaRPr>
          </a:p>
          <a:p>
            <a:endParaRPr lang="en-US" dirty="0">
              <a:solidFill>
                <a:srgbClr val="002060"/>
              </a:solidFill>
              <a:cs typeface="Al Nile" pitchFamily="2" charset="-78"/>
            </a:endParaRPr>
          </a:p>
          <a:p>
            <a:endParaRPr lang="en-US" sz="1400" dirty="0">
              <a:solidFill>
                <a:srgbClr val="002060"/>
              </a:solidFill>
              <a:cs typeface="Al Nile" pitchFamily="2" charset="-78"/>
            </a:endParaRPr>
          </a:p>
          <a:p>
            <a:r>
              <a:rPr lang="en-US" sz="1400" dirty="0">
                <a:solidFill>
                  <a:srgbClr val="002060"/>
                </a:solidFill>
                <a:cs typeface="Al Nile" pitchFamily="2" charset="-78"/>
              </a:rPr>
              <a:t>Jasmine Barnes, MPH, CFRS</a:t>
            </a:r>
          </a:p>
          <a:p>
            <a:r>
              <a:rPr lang="en-US" sz="1400" dirty="0">
                <a:solidFill>
                  <a:srgbClr val="002060"/>
                </a:solidFill>
                <a:cs typeface="Al Nile" pitchFamily="2" charset="-78"/>
                <a:hlinkClick r:id="rId8">
                  <a:extLst>
                    <a:ext uri="{A12FA001-AC4F-418D-AE19-62706E023703}">
                      <ahyp:hlinkClr xmlns:ahyp="http://schemas.microsoft.com/office/drawing/2018/hyperlinkcolor" val="tx"/>
                    </a:ext>
                  </a:extLst>
                </a:hlinkClick>
              </a:rPr>
              <a:t>Jasmine.barnes@pennmedicine.upenn.edu</a:t>
            </a:r>
            <a:endParaRPr lang="en-US" sz="1400" dirty="0">
              <a:solidFill>
                <a:srgbClr val="002060"/>
              </a:solidFill>
              <a:cs typeface="Al Nile" pitchFamily="2" charset="-78"/>
            </a:endParaRPr>
          </a:p>
          <a:p>
            <a:endParaRPr lang="en-US" sz="1400" dirty="0"/>
          </a:p>
        </p:txBody>
      </p:sp>
      <p:sp>
        <p:nvSpPr>
          <p:cNvPr id="10" name="TextBox 9">
            <a:extLst>
              <a:ext uri="{FF2B5EF4-FFF2-40B4-BE49-F238E27FC236}">
                <a16:creationId xmlns:a16="http://schemas.microsoft.com/office/drawing/2014/main" id="{7BA67A32-948A-FD26-20CF-11F2F71B7CB7}"/>
              </a:ext>
            </a:extLst>
          </p:cNvPr>
          <p:cNvSpPr txBox="1"/>
          <p:nvPr/>
        </p:nvSpPr>
        <p:spPr>
          <a:xfrm>
            <a:off x="2188841" y="15137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rgbClr val="002060"/>
                </a:solidFill>
              </a:rPr>
              <a:t>Acknowledgements </a:t>
            </a:r>
          </a:p>
        </p:txBody>
      </p:sp>
      <p:pic>
        <p:nvPicPr>
          <p:cNvPr id="12" name="Google Shape;254;p15" descr="Website, timeline&#10;&#10;Description automatically generated">
            <a:extLst>
              <a:ext uri="{FF2B5EF4-FFF2-40B4-BE49-F238E27FC236}">
                <a16:creationId xmlns:a16="http://schemas.microsoft.com/office/drawing/2014/main" id="{D00C6FD5-EB09-EEBC-4F95-72A36EB322DF}"/>
              </a:ext>
            </a:extLst>
          </p:cNvPr>
          <p:cNvPicPr preferRelativeResize="0"/>
          <p:nvPr/>
        </p:nvPicPr>
        <p:blipFill rotWithShape="1">
          <a:blip r:embed="rId9">
            <a:alphaModFix/>
          </a:blip>
          <a:srcRect/>
          <a:stretch/>
        </p:blipFill>
        <p:spPr>
          <a:xfrm>
            <a:off x="7874879" y="1466553"/>
            <a:ext cx="4214641" cy="2320718"/>
          </a:xfrm>
          <a:prstGeom prst="rect">
            <a:avLst/>
          </a:prstGeom>
          <a:noFill/>
          <a:ln>
            <a:noFill/>
          </a:ln>
        </p:spPr>
      </p:pic>
    </p:spTree>
    <p:extLst>
      <p:ext uri="{BB962C8B-B14F-4D97-AF65-F5344CB8AC3E}">
        <p14:creationId xmlns:p14="http://schemas.microsoft.com/office/powerpoint/2010/main" val="366357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61"/>
        <p:cNvGrpSpPr/>
        <p:nvPr/>
      </p:nvGrpSpPr>
      <p:grpSpPr>
        <a:xfrm>
          <a:off x="0" y="0"/>
          <a:ext cx="0" cy="0"/>
          <a:chOff x="0" y="0"/>
          <a:chExt cx="0" cy="0"/>
        </a:xfrm>
      </p:grpSpPr>
      <p:sp>
        <p:nvSpPr>
          <p:cNvPr id="262" name="Google Shape;262;p16"/>
          <p:cNvSpPr txBox="1">
            <a:spLocks noGrp="1"/>
          </p:cNvSpPr>
          <p:nvPr>
            <p:ph type="title"/>
          </p:nvPr>
        </p:nvSpPr>
        <p:spPr>
          <a:xfrm>
            <a:off x="563879" y="217778"/>
            <a:ext cx="10515600" cy="104932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Methods</a:t>
            </a:r>
            <a:endParaRPr/>
          </a:p>
        </p:txBody>
      </p:sp>
      <p:sp>
        <p:nvSpPr>
          <p:cNvPr id="263" name="Google Shape;263;p16"/>
          <p:cNvSpPr txBox="1">
            <a:spLocks noGrp="1"/>
          </p:cNvSpPr>
          <p:nvPr>
            <p:ph type="body" idx="1"/>
          </p:nvPr>
        </p:nvSpPr>
        <p:spPr>
          <a:xfrm>
            <a:off x="563880" y="1273446"/>
            <a:ext cx="11246624" cy="447300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2060"/>
              </a:buClr>
              <a:buSzPts val="2400"/>
              <a:buChar char="•"/>
            </a:pPr>
            <a:r>
              <a:rPr lang="en-US" sz="2400">
                <a:solidFill>
                  <a:srgbClr val="002060"/>
                </a:solidFill>
              </a:rPr>
              <a:t>Gathered community input to identify gaps in harm reduction and treatment services</a:t>
            </a:r>
            <a:endParaRPr sz="2400">
              <a:solidFill>
                <a:srgbClr val="002060"/>
              </a:solidFill>
            </a:endParaRPr>
          </a:p>
          <a:p>
            <a:pPr marL="1257300" lvl="2" indent="-342900" algn="l" rtl="0">
              <a:lnSpc>
                <a:spcPct val="90000"/>
              </a:lnSpc>
              <a:spcBef>
                <a:spcPts val="500"/>
              </a:spcBef>
              <a:spcAft>
                <a:spcPts val="0"/>
              </a:spcAft>
              <a:buClr>
                <a:srgbClr val="98A8BD"/>
              </a:buClr>
              <a:buSzPts val="1800"/>
              <a:buFont typeface="Noto Sans Symbols"/>
              <a:buChar char="▪"/>
            </a:pPr>
            <a:r>
              <a:rPr lang="en-US" sz="2400">
                <a:solidFill>
                  <a:srgbClr val="002060"/>
                </a:solidFill>
                <a:latin typeface="Calibri"/>
                <a:ea typeface="Calibri"/>
                <a:cs typeface="Calibri"/>
                <a:sym typeface="Calibri"/>
              </a:rPr>
              <a:t>Semi-structured interviews with community members</a:t>
            </a:r>
            <a:endParaRPr/>
          </a:p>
          <a:p>
            <a:pPr marL="1257300" lvl="2" indent="-342900" algn="l" rtl="0">
              <a:lnSpc>
                <a:spcPct val="90000"/>
              </a:lnSpc>
              <a:spcBef>
                <a:spcPts val="500"/>
              </a:spcBef>
              <a:spcAft>
                <a:spcPts val="0"/>
              </a:spcAft>
              <a:buClr>
                <a:srgbClr val="98A8BD"/>
              </a:buClr>
              <a:buSzPts val="1800"/>
              <a:buFont typeface="Noto Sans Symbols"/>
              <a:buChar char="▪"/>
            </a:pPr>
            <a:r>
              <a:rPr lang="en-US" sz="2400">
                <a:solidFill>
                  <a:srgbClr val="002060"/>
                </a:solidFill>
                <a:latin typeface="Calibri"/>
                <a:ea typeface="Calibri"/>
                <a:cs typeface="Calibri"/>
                <a:sym typeface="Calibri"/>
              </a:rPr>
              <a:t>Purposive sampling to recruit stakeholders living and working in West Philadelphia</a:t>
            </a:r>
            <a:endParaRPr/>
          </a:p>
          <a:p>
            <a:pPr marL="1257300" lvl="2" indent="-342900" algn="l" rtl="0">
              <a:lnSpc>
                <a:spcPct val="90000"/>
              </a:lnSpc>
              <a:spcBef>
                <a:spcPts val="500"/>
              </a:spcBef>
              <a:spcAft>
                <a:spcPts val="0"/>
              </a:spcAft>
              <a:buClr>
                <a:srgbClr val="99A8BD"/>
              </a:buClr>
              <a:buSzPts val="1800"/>
              <a:buFont typeface="Noto Sans Symbols"/>
              <a:buChar char="▪"/>
            </a:pPr>
            <a:r>
              <a:rPr lang="en-US" sz="2400">
                <a:solidFill>
                  <a:srgbClr val="002060"/>
                </a:solidFill>
                <a:latin typeface="Calibri"/>
                <a:ea typeface="Calibri"/>
                <a:cs typeface="Calibri"/>
                <a:sym typeface="Calibri"/>
              </a:rPr>
              <a:t>Interviews conducted from May-August 2022</a:t>
            </a:r>
            <a:endParaRPr/>
          </a:p>
          <a:p>
            <a:pPr marL="228600" lvl="0" indent="-228600" algn="l" rtl="0">
              <a:lnSpc>
                <a:spcPct val="90000"/>
              </a:lnSpc>
              <a:spcBef>
                <a:spcPts val="1000"/>
              </a:spcBef>
              <a:spcAft>
                <a:spcPts val="0"/>
              </a:spcAft>
              <a:buClr>
                <a:srgbClr val="002060"/>
              </a:buClr>
              <a:buSzPts val="2400"/>
              <a:buChar char="•"/>
            </a:pPr>
            <a:r>
              <a:rPr lang="en-US" sz="2400">
                <a:solidFill>
                  <a:srgbClr val="002060"/>
                </a:solidFill>
              </a:rPr>
              <a:t>Focused on strengthening the relationship between CAMP and local community members by convening a CAB to give program development and service delivery </a:t>
            </a:r>
            <a:endParaRPr/>
          </a:p>
          <a:p>
            <a:pPr marL="228600" lvl="0" indent="-228600" algn="l" rtl="0">
              <a:lnSpc>
                <a:spcPct val="90000"/>
              </a:lnSpc>
              <a:spcBef>
                <a:spcPts val="1000"/>
              </a:spcBef>
              <a:spcAft>
                <a:spcPts val="0"/>
              </a:spcAft>
              <a:buClr>
                <a:srgbClr val="002060"/>
              </a:buClr>
              <a:buSzPts val="2400"/>
              <a:buChar char="•"/>
            </a:pPr>
            <a:r>
              <a:rPr lang="en-US" sz="2400">
                <a:solidFill>
                  <a:srgbClr val="002060"/>
                </a:solidFill>
              </a:rPr>
              <a:t>Attended community meetings to socialize CareConnect program, educate the community on overdose crisis and build partnerships</a:t>
            </a:r>
            <a:endParaRPr/>
          </a:p>
          <a:p>
            <a:pPr marL="228600" lvl="0" indent="-228600" algn="l" rtl="0">
              <a:lnSpc>
                <a:spcPct val="90000"/>
              </a:lnSpc>
              <a:spcBef>
                <a:spcPts val="1000"/>
              </a:spcBef>
              <a:spcAft>
                <a:spcPts val="0"/>
              </a:spcAft>
              <a:buClr>
                <a:srgbClr val="002060"/>
              </a:buClr>
              <a:buSzPts val="2400"/>
              <a:buChar char="•"/>
            </a:pPr>
            <a:r>
              <a:rPr lang="en-US" sz="2400">
                <a:solidFill>
                  <a:srgbClr val="002060"/>
                </a:solidFill>
              </a:rPr>
              <a:t>Enhanced community engagement by expanding harm reduction street outreach, offering formalized overdose reversal trainings and socializing CAMP's services</a:t>
            </a:r>
            <a:endParaRPr sz="240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a:spLocks noGrp="1"/>
          </p:cNvSpPr>
          <p:nvPr>
            <p:ph type="title"/>
          </p:nvPr>
        </p:nvSpPr>
        <p:spPr>
          <a:xfrm>
            <a:off x="838200" y="241953"/>
            <a:ext cx="10515600" cy="9182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br>
              <a:rPr lang="en-US" sz="3600" b="1"/>
            </a:br>
            <a:br>
              <a:rPr lang="en-US" sz="3600" b="1"/>
            </a:br>
            <a:br>
              <a:rPr lang="en-US" sz="3600" b="1"/>
            </a:br>
            <a:endParaRPr sz="3600" b="1"/>
          </a:p>
        </p:txBody>
      </p:sp>
      <p:sp>
        <p:nvSpPr>
          <p:cNvPr id="109" name="Google Shape;109;p2"/>
          <p:cNvSpPr/>
          <p:nvPr/>
        </p:nvSpPr>
        <p:spPr>
          <a:xfrm>
            <a:off x="0" y="6230076"/>
            <a:ext cx="12192000" cy="45719"/>
          </a:xfrm>
          <a:prstGeom prst="rect">
            <a:avLst/>
          </a:prstGeom>
          <a:solidFill>
            <a:schemeClr val="accent1"/>
          </a:solid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10" name="Google Shape;110;p2"/>
          <p:cNvGrpSpPr/>
          <p:nvPr/>
        </p:nvGrpSpPr>
        <p:grpSpPr>
          <a:xfrm>
            <a:off x="9203802" y="6357890"/>
            <a:ext cx="2928395" cy="412984"/>
            <a:chOff x="9062977" y="6342927"/>
            <a:chExt cx="2928395" cy="412984"/>
          </a:xfrm>
        </p:grpSpPr>
        <p:sp>
          <p:nvSpPr>
            <p:cNvPr id="111" name="Google Shape;111;p2"/>
            <p:cNvSpPr/>
            <p:nvPr/>
          </p:nvSpPr>
          <p:spPr>
            <a:xfrm>
              <a:off x="9062977" y="6342927"/>
              <a:ext cx="2928395" cy="4051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2" name="Google Shape;112;p2"/>
            <p:cNvPicPr preferRelativeResize="0"/>
            <p:nvPr/>
          </p:nvPicPr>
          <p:blipFill rotWithShape="1">
            <a:blip r:embed="rId3">
              <a:alphaModFix/>
            </a:blip>
            <a:srcRect/>
            <a:stretch/>
          </p:blipFill>
          <p:spPr>
            <a:xfrm>
              <a:off x="9101137" y="6391823"/>
              <a:ext cx="2725737" cy="364088"/>
            </a:xfrm>
            <a:prstGeom prst="rect">
              <a:avLst/>
            </a:prstGeom>
            <a:noFill/>
            <a:ln>
              <a:noFill/>
            </a:ln>
          </p:spPr>
        </p:pic>
      </p:grpSp>
      <p:pic>
        <p:nvPicPr>
          <p:cNvPr id="113" name="Google Shape;113;p2" descr="A close-up of a logo&#10;&#10;Description automatically generated with medium confidence"/>
          <p:cNvPicPr preferRelativeResize="0"/>
          <p:nvPr/>
        </p:nvPicPr>
        <p:blipFill rotWithShape="1">
          <a:blip r:embed="rId4">
            <a:alphaModFix/>
          </a:blip>
          <a:srcRect/>
          <a:stretch/>
        </p:blipFill>
        <p:spPr>
          <a:xfrm>
            <a:off x="365126" y="6353711"/>
            <a:ext cx="1346522" cy="440313"/>
          </a:xfrm>
          <a:prstGeom prst="rect">
            <a:avLst/>
          </a:prstGeom>
          <a:noFill/>
          <a:ln>
            <a:noFill/>
          </a:ln>
        </p:spPr>
      </p:pic>
      <p:sp>
        <p:nvSpPr>
          <p:cNvPr id="114" name="Google Shape;1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115" name="Google Shape;115;p2"/>
          <p:cNvSpPr txBox="1"/>
          <p:nvPr/>
        </p:nvSpPr>
        <p:spPr>
          <a:xfrm>
            <a:off x="605368" y="476872"/>
            <a:ext cx="11074576" cy="461665"/>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ct val="100000"/>
              <a:buFont typeface="Calibri"/>
              <a:buNone/>
            </a:pPr>
            <a:endParaRPr sz="4400" b="0" i="0" u="none" strike="noStrike" cap="none">
              <a:solidFill>
                <a:schemeClr val="dk1"/>
              </a:solidFill>
              <a:latin typeface="Calibri"/>
              <a:ea typeface="Calibri"/>
              <a:cs typeface="Calibri"/>
              <a:sym typeface="Calibri"/>
            </a:endParaRPr>
          </a:p>
        </p:txBody>
      </p:sp>
      <p:sp>
        <p:nvSpPr>
          <p:cNvPr id="116" name="Google Shape;116;p2"/>
          <p:cNvSpPr txBox="1"/>
          <p:nvPr/>
        </p:nvSpPr>
        <p:spPr>
          <a:xfrm>
            <a:off x="925975" y="476872"/>
            <a:ext cx="267227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1F3864"/>
                </a:solidFill>
                <a:latin typeface="Calibri"/>
                <a:ea typeface="Calibri"/>
                <a:cs typeface="Calibri"/>
                <a:sym typeface="Calibri"/>
              </a:rPr>
              <a:t>Disclosure</a:t>
            </a:r>
            <a:r>
              <a:rPr lang="en-US" sz="1800" b="1" i="0" u="none" strike="noStrike" cap="none">
                <a:solidFill>
                  <a:schemeClr val="dk1"/>
                </a:solidFill>
                <a:latin typeface="Calibri"/>
                <a:ea typeface="Calibri"/>
                <a:cs typeface="Calibri"/>
                <a:sym typeface="Calibri"/>
              </a:rPr>
              <a:t> </a:t>
            </a:r>
            <a:endParaRPr/>
          </a:p>
        </p:txBody>
      </p:sp>
      <p:sp>
        <p:nvSpPr>
          <p:cNvPr id="117" name="Google Shape;117;p2"/>
          <p:cNvSpPr txBox="1"/>
          <p:nvPr/>
        </p:nvSpPr>
        <p:spPr>
          <a:xfrm>
            <a:off x="2138381" y="2760192"/>
            <a:ext cx="99938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1F3864"/>
                </a:solidFill>
                <a:latin typeface="Calibri"/>
                <a:ea typeface="Calibri"/>
                <a:cs typeface="Calibri"/>
                <a:sym typeface="Calibri"/>
              </a:rPr>
              <a:t>We have no potential conflicts of interest to disclose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209550" y="250825"/>
            <a:ext cx="10515600" cy="8350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alibri"/>
              <a:buNone/>
            </a:pPr>
            <a:r>
              <a:rPr lang="en-US" b="1">
                <a:solidFill>
                  <a:srgbClr val="1F3864"/>
                </a:solidFill>
              </a:rPr>
              <a:t>Background</a:t>
            </a:r>
            <a:r>
              <a:rPr lang="en-US">
                <a:solidFill>
                  <a:srgbClr val="1F3864"/>
                </a:solidFill>
              </a:rPr>
              <a:t> </a:t>
            </a:r>
            <a:endParaRPr/>
          </a:p>
        </p:txBody>
      </p:sp>
      <p:sp>
        <p:nvSpPr>
          <p:cNvPr id="124" name="Google Shape;124;p3"/>
          <p:cNvSpPr txBox="1">
            <a:spLocks noGrp="1"/>
          </p:cNvSpPr>
          <p:nvPr>
            <p:ph type="body" idx="1"/>
          </p:nvPr>
        </p:nvSpPr>
        <p:spPr>
          <a:xfrm>
            <a:off x="209550" y="1635125"/>
            <a:ext cx="6181725" cy="358457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US" sz="2400" dirty="0">
                <a:solidFill>
                  <a:srgbClr val="1F3864"/>
                </a:solidFill>
              </a:rPr>
              <a:t>BIPOC communities face disproportionately high overdose rates, nationally and locally </a:t>
            </a:r>
            <a:endParaRPr dirty="0"/>
          </a:p>
          <a:p>
            <a:pPr marL="228600" lvl="0" indent="-228600" algn="l" rtl="0">
              <a:lnSpc>
                <a:spcPct val="90000"/>
              </a:lnSpc>
              <a:spcBef>
                <a:spcPts val="1000"/>
              </a:spcBef>
              <a:spcAft>
                <a:spcPts val="0"/>
              </a:spcAft>
              <a:buClr>
                <a:srgbClr val="1F3864"/>
              </a:buClr>
              <a:buSzPts val="2400"/>
              <a:buChar char="•"/>
            </a:pPr>
            <a:r>
              <a:rPr lang="en-US" sz="2400" dirty="0">
                <a:solidFill>
                  <a:srgbClr val="1F3864"/>
                </a:solidFill>
              </a:rPr>
              <a:t>Care gaps remain; fewer care touchpoints limit access </a:t>
            </a:r>
            <a:endParaRPr dirty="0"/>
          </a:p>
          <a:p>
            <a:pPr marL="228600" lvl="0" indent="-228600" algn="l" rtl="0">
              <a:lnSpc>
                <a:spcPct val="90000"/>
              </a:lnSpc>
              <a:spcBef>
                <a:spcPts val="1000"/>
              </a:spcBef>
              <a:spcAft>
                <a:spcPts val="0"/>
              </a:spcAft>
              <a:buClr>
                <a:srgbClr val="1F3864"/>
              </a:buClr>
              <a:buSzPts val="2400"/>
              <a:buChar char="•"/>
            </a:pPr>
            <a:r>
              <a:rPr lang="en-US" sz="2400" dirty="0">
                <a:solidFill>
                  <a:srgbClr val="1F3864"/>
                </a:solidFill>
              </a:rPr>
              <a:t>Building community partnerships are essential to inform and enhance harm reduction services in West and Southwest Philadelphia</a:t>
            </a:r>
            <a:endParaRPr dirty="0"/>
          </a:p>
        </p:txBody>
      </p:sp>
      <p:pic>
        <p:nvPicPr>
          <p:cNvPr id="125" name="Google Shape;125;p3" descr="A graph of growth in different colors&#10;&#10;Description automatically generated with medium confidence"/>
          <p:cNvPicPr preferRelativeResize="0"/>
          <p:nvPr/>
        </p:nvPicPr>
        <p:blipFill rotWithShape="1">
          <a:blip r:embed="rId3">
            <a:alphaModFix/>
          </a:blip>
          <a:srcRect/>
          <a:stretch/>
        </p:blipFill>
        <p:spPr>
          <a:xfrm>
            <a:off x="6391275" y="1085850"/>
            <a:ext cx="5181600" cy="3769613"/>
          </a:xfrm>
          <a:prstGeom prst="rect">
            <a:avLst/>
          </a:prstGeom>
          <a:noFill/>
          <a:ln>
            <a:noFill/>
          </a:ln>
        </p:spPr>
      </p:pic>
      <p:sp>
        <p:nvSpPr>
          <p:cNvPr id="126" name="Google Shape;126;p3"/>
          <p:cNvSpPr txBox="1"/>
          <p:nvPr/>
        </p:nvSpPr>
        <p:spPr>
          <a:xfrm>
            <a:off x="7097486" y="551543"/>
            <a:ext cx="486228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a:solidFill>
                  <a:schemeClr val="dk1"/>
                </a:solidFill>
                <a:latin typeface="Calibri"/>
                <a:ea typeface="Calibri"/>
                <a:cs typeface="Calibri"/>
                <a:sym typeface="Calibri"/>
              </a:rPr>
              <a:t>Overdose Mortality Rate by Race/Ethnicity, 2012-2023</a:t>
            </a:r>
            <a:endParaRPr/>
          </a:p>
        </p:txBody>
      </p:sp>
      <p:sp>
        <p:nvSpPr>
          <p:cNvPr id="127" name="Google Shape;127;p3"/>
          <p:cNvSpPr txBox="1"/>
          <p:nvPr/>
        </p:nvSpPr>
        <p:spPr>
          <a:xfrm>
            <a:off x="130550" y="5289322"/>
            <a:ext cx="1158335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a:solidFill>
                  <a:srgbClr val="1F3864"/>
                </a:solidFill>
                <a:latin typeface="Calibri"/>
                <a:ea typeface="Calibri"/>
                <a:cs typeface="Calibri"/>
                <a:sym typeface="Calibri"/>
              </a:rPr>
              <a:t>Sources: Philadelphia Department of Public Health. Unintentional Drug Overdose Fatalities in Philadelphia, 2022. CHART 2023; 8(3):1-7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4A4D2-A3A2-E0F4-3F3E-E640BA8AA927}"/>
              </a:ext>
            </a:extLst>
          </p:cNvPr>
          <p:cNvSpPr>
            <a:spLocks noGrp="1"/>
          </p:cNvSpPr>
          <p:nvPr>
            <p:ph type="title"/>
          </p:nvPr>
        </p:nvSpPr>
        <p:spPr>
          <a:xfrm>
            <a:off x="371474" y="280963"/>
            <a:ext cx="10515600" cy="1071587"/>
          </a:xfrm>
        </p:spPr>
        <p:txBody>
          <a:bodyPr anchor="ctr">
            <a:normAutofit/>
          </a:bodyPr>
          <a:lstStyle/>
          <a:p>
            <a:r>
              <a:rPr lang="en-US" b="1" dirty="0">
                <a:solidFill>
                  <a:schemeClr val="accent1">
                    <a:lumMod val="50000"/>
                  </a:schemeClr>
                </a:solidFill>
                <a:cs typeface="Calibri Light"/>
              </a:rPr>
              <a:t>Objectives </a:t>
            </a:r>
          </a:p>
        </p:txBody>
      </p:sp>
      <p:sp>
        <p:nvSpPr>
          <p:cNvPr id="89" name="Content Placeholder 88">
            <a:extLst>
              <a:ext uri="{FF2B5EF4-FFF2-40B4-BE49-F238E27FC236}">
                <a16:creationId xmlns:a16="http://schemas.microsoft.com/office/drawing/2014/main" id="{B94767AA-C5C2-45E5-C10C-3B87CB8F8FE0}"/>
              </a:ext>
            </a:extLst>
          </p:cNvPr>
          <p:cNvSpPr>
            <a:spLocks noGrp="1"/>
          </p:cNvSpPr>
          <p:nvPr>
            <p:ph idx="1"/>
          </p:nvPr>
        </p:nvSpPr>
        <p:spPr>
          <a:xfrm>
            <a:off x="371474" y="1673225"/>
            <a:ext cx="11058525" cy="2819262"/>
          </a:xfrm>
        </p:spPr>
        <p:txBody>
          <a:bodyPr vert="horz" lIns="91440" tIns="45720" rIns="91440" bIns="45720" rtlCol="0" anchor="t">
            <a:normAutofit/>
          </a:bodyPr>
          <a:lstStyle/>
          <a:p>
            <a:pPr marL="114300" indent="0" algn="ctr">
              <a:lnSpc>
                <a:spcPct val="100000"/>
              </a:lnSpc>
              <a:spcBef>
                <a:spcPts val="0"/>
              </a:spcBef>
              <a:buNone/>
            </a:pPr>
            <a:r>
              <a:rPr lang="en-US" sz="2400" dirty="0">
                <a:solidFill>
                  <a:srgbClr val="002060"/>
                </a:solidFill>
                <a:cs typeface="Calibri"/>
              </a:rPr>
              <a:t>Describe our process of convening our CAB to bolster community collaboration, enhance outreach, and implement culturall</a:t>
            </a:r>
            <a:r>
              <a:rPr lang="en-US" sz="2400" dirty="0">
                <a:solidFill>
                  <a:srgbClr val="002060"/>
                </a:solidFill>
              </a:rPr>
              <a:t>y </a:t>
            </a:r>
            <a:r>
              <a:rPr lang="en-US" sz="2400" dirty="0">
                <a:solidFill>
                  <a:srgbClr val="002060"/>
                </a:solidFill>
                <a:cs typeface="Calibri"/>
              </a:rPr>
              <a:t>appropriate substance use interventions in West and Southwest Philadelphia </a:t>
            </a:r>
            <a:r>
              <a:rPr lang="en-US" sz="2400" dirty="0">
                <a:solidFill>
                  <a:srgbClr val="002060"/>
                </a:solidFill>
              </a:rPr>
              <a:t>and share</a:t>
            </a:r>
            <a:r>
              <a:rPr lang="en-US" sz="2400" dirty="0">
                <a:solidFill>
                  <a:srgbClr val="002060"/>
                </a:solidFill>
                <a:cs typeface="Calibri"/>
              </a:rPr>
              <a:t> lessons learned</a:t>
            </a:r>
            <a:endParaRPr lang="en-US" sz="2400" dirty="0">
              <a:solidFill>
                <a:srgbClr val="002060"/>
              </a:solidFill>
            </a:endParaRPr>
          </a:p>
        </p:txBody>
      </p:sp>
    </p:spTree>
    <p:extLst>
      <p:ext uri="{BB962C8B-B14F-4D97-AF65-F5344CB8AC3E}">
        <p14:creationId xmlns:p14="http://schemas.microsoft.com/office/powerpoint/2010/main" val="388226230"/>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84856" y="420287"/>
            <a:ext cx="10515600" cy="91828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br>
              <a:rPr lang="en-US" sz="3600" b="1"/>
            </a:br>
            <a:br>
              <a:rPr lang="en-US" sz="3600" b="1"/>
            </a:br>
            <a:endParaRPr sz="3600" b="1"/>
          </a:p>
        </p:txBody>
      </p:sp>
      <p:sp>
        <p:nvSpPr>
          <p:cNvPr id="141" name="Google Shape;14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5</a:t>
            </a:fld>
            <a:endParaRPr sz="1200">
              <a:solidFill>
                <a:srgbClr val="888888"/>
              </a:solidFill>
              <a:latin typeface="Calibri"/>
              <a:ea typeface="Calibri"/>
              <a:cs typeface="Calibri"/>
              <a:sym typeface="Calibri"/>
            </a:endParaRPr>
          </a:p>
        </p:txBody>
      </p:sp>
      <p:sp>
        <p:nvSpPr>
          <p:cNvPr id="142" name="Google Shape;142;p5"/>
          <p:cNvSpPr txBox="1"/>
          <p:nvPr/>
        </p:nvSpPr>
        <p:spPr>
          <a:xfrm>
            <a:off x="605368" y="476872"/>
            <a:ext cx="11074576" cy="461665"/>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90000"/>
              </a:lnSpc>
              <a:spcBef>
                <a:spcPts val="0"/>
              </a:spcBef>
              <a:spcAft>
                <a:spcPts val="0"/>
              </a:spcAft>
              <a:buClr>
                <a:schemeClr val="dk1"/>
              </a:buClr>
              <a:buSzPct val="100000"/>
              <a:buFont typeface="Calibri"/>
              <a:buNone/>
            </a:pPr>
            <a:endParaRPr sz="4400">
              <a:solidFill>
                <a:schemeClr val="dk1"/>
              </a:solidFill>
              <a:latin typeface="Calibri"/>
              <a:ea typeface="Calibri"/>
              <a:cs typeface="Calibri"/>
              <a:sym typeface="Calibri"/>
            </a:endParaRPr>
          </a:p>
        </p:txBody>
      </p:sp>
      <p:pic>
        <p:nvPicPr>
          <p:cNvPr id="143" name="Google Shape;143;p5" descr="History of the War on Drugs - The War on Drugs: History ..."/>
          <p:cNvPicPr preferRelativeResize="0"/>
          <p:nvPr/>
        </p:nvPicPr>
        <p:blipFill rotWithShape="1">
          <a:blip r:embed="rId3">
            <a:alphaModFix/>
          </a:blip>
          <a:srcRect/>
          <a:stretch/>
        </p:blipFill>
        <p:spPr>
          <a:xfrm>
            <a:off x="470296" y="1342016"/>
            <a:ext cx="3079532" cy="1860038"/>
          </a:xfrm>
          <a:prstGeom prst="rect">
            <a:avLst/>
          </a:prstGeom>
          <a:noFill/>
          <a:ln>
            <a:noFill/>
          </a:ln>
        </p:spPr>
      </p:pic>
      <p:pic>
        <p:nvPicPr>
          <p:cNvPr id="144" name="Google Shape;144;p5" descr="Racism | CDC"/>
          <p:cNvPicPr preferRelativeResize="0"/>
          <p:nvPr/>
        </p:nvPicPr>
        <p:blipFill rotWithShape="1">
          <a:blip r:embed="rId4">
            <a:alphaModFix/>
          </a:blip>
          <a:srcRect/>
          <a:stretch/>
        </p:blipFill>
        <p:spPr>
          <a:xfrm>
            <a:off x="4538871" y="1343922"/>
            <a:ext cx="2867416" cy="1857635"/>
          </a:xfrm>
          <a:prstGeom prst="rect">
            <a:avLst/>
          </a:prstGeom>
          <a:noFill/>
          <a:ln>
            <a:noFill/>
          </a:ln>
        </p:spPr>
      </p:pic>
      <p:pic>
        <p:nvPicPr>
          <p:cNvPr id="145" name="Google Shape;145;p5" descr="Intergenerational Trauma Among Black Women: A RoundtableHelloGiggles"/>
          <p:cNvPicPr preferRelativeResize="0"/>
          <p:nvPr/>
        </p:nvPicPr>
        <p:blipFill rotWithShape="1">
          <a:blip r:embed="rId5">
            <a:alphaModFix/>
          </a:blip>
          <a:srcRect/>
          <a:stretch/>
        </p:blipFill>
        <p:spPr>
          <a:xfrm>
            <a:off x="8426830" y="1343922"/>
            <a:ext cx="3291214" cy="1962410"/>
          </a:xfrm>
          <a:prstGeom prst="rect">
            <a:avLst/>
          </a:prstGeom>
          <a:noFill/>
          <a:ln>
            <a:noFill/>
          </a:ln>
        </p:spPr>
      </p:pic>
      <p:sp>
        <p:nvSpPr>
          <p:cNvPr id="146" name="Google Shape;146;p5"/>
          <p:cNvSpPr txBox="1"/>
          <p:nvPr/>
        </p:nvSpPr>
        <p:spPr>
          <a:xfrm>
            <a:off x="1078047" y="3428362"/>
            <a:ext cx="1578279"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2060"/>
                </a:solidFill>
                <a:latin typeface="Calibri"/>
                <a:ea typeface="Calibri"/>
                <a:cs typeface="Calibri"/>
                <a:sym typeface="Calibri"/>
              </a:rPr>
              <a:t>War on Drugs </a:t>
            </a:r>
            <a:endParaRPr/>
          </a:p>
        </p:txBody>
      </p:sp>
      <p:sp>
        <p:nvSpPr>
          <p:cNvPr id="147" name="Google Shape;147;p5"/>
          <p:cNvSpPr txBox="1"/>
          <p:nvPr/>
        </p:nvSpPr>
        <p:spPr>
          <a:xfrm>
            <a:off x="4809009" y="3534667"/>
            <a:ext cx="240499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2060"/>
                </a:solidFill>
                <a:latin typeface="Calibri"/>
                <a:ea typeface="Calibri"/>
                <a:cs typeface="Calibri"/>
                <a:sym typeface="Calibri"/>
              </a:rPr>
              <a:t>Systemic </a:t>
            </a:r>
            <a:endParaRPr/>
          </a:p>
          <a:p>
            <a:pPr marL="0" marR="0" lvl="0" indent="0" algn="ctr" rtl="0">
              <a:spcBef>
                <a:spcPts val="0"/>
              </a:spcBef>
              <a:spcAft>
                <a:spcPts val="0"/>
              </a:spcAft>
              <a:buNone/>
            </a:pPr>
            <a:r>
              <a:rPr lang="en-US" sz="2400" b="1">
                <a:solidFill>
                  <a:srgbClr val="002060"/>
                </a:solidFill>
                <a:latin typeface="Calibri"/>
                <a:ea typeface="Calibri"/>
                <a:cs typeface="Calibri"/>
                <a:sym typeface="Calibri"/>
              </a:rPr>
              <a:t>Racism </a:t>
            </a:r>
            <a:endParaRPr/>
          </a:p>
        </p:txBody>
      </p:sp>
      <p:sp>
        <p:nvSpPr>
          <p:cNvPr id="148" name="Google Shape;148;p5"/>
          <p:cNvSpPr txBox="1"/>
          <p:nvPr/>
        </p:nvSpPr>
        <p:spPr>
          <a:xfrm>
            <a:off x="9285131" y="3533417"/>
            <a:ext cx="1917513"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2060"/>
                </a:solidFill>
                <a:latin typeface="Calibri"/>
                <a:ea typeface="Calibri"/>
                <a:cs typeface="Calibri"/>
                <a:sym typeface="Calibri"/>
              </a:rPr>
              <a:t>Generational </a:t>
            </a:r>
            <a:endParaRPr/>
          </a:p>
          <a:p>
            <a:pPr marL="0" marR="0" lvl="0" indent="0" algn="ctr" rtl="0">
              <a:spcBef>
                <a:spcPts val="0"/>
              </a:spcBef>
              <a:spcAft>
                <a:spcPts val="0"/>
              </a:spcAft>
              <a:buNone/>
            </a:pPr>
            <a:r>
              <a:rPr lang="en-US" sz="2400" b="1">
                <a:solidFill>
                  <a:srgbClr val="002060"/>
                </a:solidFill>
                <a:latin typeface="Calibri"/>
                <a:ea typeface="Calibri"/>
                <a:cs typeface="Calibri"/>
                <a:sym typeface="Calibri"/>
              </a:rPr>
              <a:t>Trauma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5"/>
          <p:cNvSpPr txBox="1"/>
          <p:nvPr/>
        </p:nvSpPr>
        <p:spPr>
          <a:xfrm>
            <a:off x="91439" y="118724"/>
            <a:ext cx="11834949" cy="10588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2060"/>
              </a:buClr>
              <a:buSzPts val="4400"/>
              <a:buFont typeface="Calibri"/>
              <a:buNone/>
            </a:pPr>
            <a:r>
              <a:rPr lang="en-US" sz="4400" b="1">
                <a:solidFill>
                  <a:srgbClr val="002060"/>
                </a:solidFill>
                <a:latin typeface="Calibri"/>
                <a:ea typeface="Calibri"/>
                <a:cs typeface="Calibri"/>
                <a:sym typeface="Calibri"/>
              </a:rPr>
              <a:t>Community Needs Assessment</a:t>
            </a:r>
            <a:endParaRPr/>
          </a:p>
        </p:txBody>
      </p:sp>
      <p:sp>
        <p:nvSpPr>
          <p:cNvPr id="150" name="Google Shape;150;p5"/>
          <p:cNvSpPr txBox="1"/>
          <p:nvPr/>
        </p:nvSpPr>
        <p:spPr>
          <a:xfrm>
            <a:off x="1571625" y="4867275"/>
            <a:ext cx="9144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a:solidFill>
                  <a:srgbClr val="002060"/>
                </a:solidFill>
                <a:latin typeface="Calibri"/>
                <a:ea typeface="Calibri"/>
                <a:cs typeface="Calibri"/>
                <a:sym typeface="Calibri"/>
              </a:rPr>
              <a:t>"You cannot change any society unless you take responsibility for it, unless you see yourself as belonging to it and responsible for changing it." - Grace Lee Boggs</a:t>
            </a:r>
            <a:endParaRPr sz="1800" b="1">
              <a:solidFill>
                <a:srgbClr val="00206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140832" y="74760"/>
            <a:ext cx="5317592" cy="12063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400"/>
              <a:buFont typeface="Calibri"/>
              <a:buNone/>
            </a:pPr>
            <a:r>
              <a:rPr lang="en-US" b="1">
                <a:solidFill>
                  <a:srgbClr val="002060"/>
                </a:solidFill>
              </a:rPr>
              <a:t>CAB Formation </a:t>
            </a:r>
            <a:endParaRPr/>
          </a:p>
        </p:txBody>
      </p:sp>
      <p:sp>
        <p:nvSpPr>
          <p:cNvPr id="157" name="Google Shape;157;p6"/>
          <p:cNvSpPr txBox="1">
            <a:spLocks noGrp="1"/>
          </p:cNvSpPr>
          <p:nvPr>
            <p:ph type="body" idx="2"/>
          </p:nvPr>
        </p:nvSpPr>
        <p:spPr>
          <a:xfrm>
            <a:off x="141637" y="1504853"/>
            <a:ext cx="11821979" cy="411895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2060"/>
              </a:buClr>
              <a:buSzPts val="2400"/>
              <a:buFont typeface="Arial"/>
              <a:buChar char="•"/>
            </a:pPr>
            <a:r>
              <a:rPr lang="en-US" sz="2400" b="0" u="none" strike="noStrike">
                <a:solidFill>
                  <a:srgbClr val="002060"/>
                </a:solidFill>
              </a:rPr>
              <a:t>CAB formed in August 2022</a:t>
            </a:r>
            <a:endParaRPr sz="2400">
              <a:solidFill>
                <a:srgbClr val="002060"/>
              </a:solidFill>
              <a:latin typeface="Arial"/>
              <a:ea typeface="Arial"/>
              <a:cs typeface="Arial"/>
              <a:sym typeface="Arial"/>
            </a:endParaRPr>
          </a:p>
          <a:p>
            <a:pPr marL="685800" lvl="1" indent="-228600" algn="l" rtl="0">
              <a:lnSpc>
                <a:spcPct val="90000"/>
              </a:lnSpc>
              <a:spcBef>
                <a:spcPts val="500"/>
              </a:spcBef>
              <a:spcAft>
                <a:spcPts val="0"/>
              </a:spcAft>
              <a:buClr>
                <a:srgbClr val="002060"/>
              </a:buClr>
              <a:buSzPts val="2400"/>
              <a:buChar char="•"/>
            </a:pPr>
            <a:r>
              <a:rPr lang="en-US" b="0" i="0" u="none" strike="noStrike">
                <a:solidFill>
                  <a:srgbClr val="002060"/>
                </a:solidFill>
              </a:rPr>
              <a:t>10-member board.</a:t>
            </a:r>
            <a:endParaRPr b="0" i="0" u="none" strike="noStrike">
              <a:solidFill>
                <a:srgbClr val="002060"/>
              </a:solidFill>
            </a:endParaRPr>
          </a:p>
          <a:p>
            <a:pPr marL="685800" lvl="1" indent="-228600" algn="l" rtl="0">
              <a:lnSpc>
                <a:spcPct val="90000"/>
              </a:lnSpc>
              <a:spcBef>
                <a:spcPts val="500"/>
              </a:spcBef>
              <a:spcAft>
                <a:spcPts val="0"/>
              </a:spcAft>
              <a:buClr>
                <a:srgbClr val="002060"/>
              </a:buClr>
              <a:buSzPts val="2400"/>
              <a:buChar char="•"/>
            </a:pPr>
            <a:r>
              <a:rPr lang="en-US" b="0" i="0" u="none" strike="noStrike">
                <a:solidFill>
                  <a:srgbClr val="002060"/>
                </a:solidFill>
              </a:rPr>
              <a:t>83% identify as BIPOC</a:t>
            </a:r>
            <a:r>
              <a:rPr lang="en-US">
                <a:solidFill>
                  <a:srgbClr val="002060"/>
                </a:solidFill>
              </a:rPr>
              <a:t> and have Lived or Living Experience with SUD</a:t>
            </a:r>
            <a:endParaRPr b="0" i="0" u="none" strike="noStrike">
              <a:solidFill>
                <a:srgbClr val="002060"/>
              </a:solidFill>
            </a:endParaRPr>
          </a:p>
          <a:p>
            <a:pPr marL="685800" lvl="1" indent="-228600" algn="l" rtl="0">
              <a:lnSpc>
                <a:spcPct val="90000"/>
              </a:lnSpc>
              <a:spcBef>
                <a:spcPts val="500"/>
              </a:spcBef>
              <a:spcAft>
                <a:spcPts val="0"/>
              </a:spcAft>
              <a:buClr>
                <a:srgbClr val="002060"/>
              </a:buClr>
              <a:buSzPts val="2400"/>
              <a:buChar char="•"/>
            </a:pPr>
            <a:r>
              <a:rPr lang="en-US" b="0" i="0" u="none" strike="noStrike">
                <a:solidFill>
                  <a:srgbClr val="002060"/>
                </a:solidFill>
              </a:rPr>
              <a:t>All members live or work in West </a:t>
            </a:r>
            <a:r>
              <a:rPr lang="en-US">
                <a:solidFill>
                  <a:srgbClr val="002060"/>
                </a:solidFill>
              </a:rPr>
              <a:t>or Southwest Philadelphia</a:t>
            </a:r>
            <a:endParaRPr b="0" i="0" u="none" strike="noStrike">
              <a:solidFill>
                <a:srgbClr val="002060"/>
              </a:solidFill>
            </a:endParaRPr>
          </a:p>
          <a:p>
            <a:pPr marL="228600" lvl="0" indent="-228600" algn="l" rtl="0">
              <a:lnSpc>
                <a:spcPct val="90000"/>
              </a:lnSpc>
              <a:spcBef>
                <a:spcPts val="1000"/>
              </a:spcBef>
              <a:spcAft>
                <a:spcPts val="0"/>
              </a:spcAft>
              <a:buClr>
                <a:srgbClr val="002060"/>
              </a:buClr>
              <a:buSzPts val="2400"/>
              <a:buFont typeface="Arial"/>
              <a:buChar char="•"/>
            </a:pPr>
            <a:r>
              <a:rPr lang="en-US" sz="2400">
                <a:solidFill>
                  <a:srgbClr val="002060"/>
                </a:solidFill>
              </a:rPr>
              <a:t>Bi-monthly meetings </a:t>
            </a:r>
            <a:endParaRPr sz="2400">
              <a:solidFill>
                <a:srgbClr val="002060"/>
              </a:solidFill>
            </a:endParaRPr>
          </a:p>
          <a:p>
            <a:pPr marL="685800" lvl="1" indent="-228600" algn="l" rtl="0">
              <a:lnSpc>
                <a:spcPct val="90000"/>
              </a:lnSpc>
              <a:spcBef>
                <a:spcPts val="500"/>
              </a:spcBef>
              <a:spcAft>
                <a:spcPts val="0"/>
              </a:spcAft>
              <a:buClr>
                <a:srgbClr val="002060"/>
              </a:buClr>
              <a:buSzPts val="2400"/>
              <a:buChar char="•"/>
            </a:pPr>
            <a:r>
              <a:rPr lang="en-US">
                <a:solidFill>
                  <a:srgbClr val="002060"/>
                </a:solidFill>
              </a:rPr>
              <a:t>Members are compensated for their attendance </a:t>
            </a:r>
            <a:endParaRPr>
              <a:solidFill>
                <a:srgbClr val="002060"/>
              </a:solidFill>
            </a:endParaRPr>
          </a:p>
          <a:p>
            <a:pPr marL="685800" lvl="1" indent="-228600" algn="l" rtl="0">
              <a:lnSpc>
                <a:spcPct val="90000"/>
              </a:lnSpc>
              <a:spcBef>
                <a:spcPts val="500"/>
              </a:spcBef>
              <a:spcAft>
                <a:spcPts val="0"/>
              </a:spcAft>
              <a:buClr>
                <a:srgbClr val="002060"/>
              </a:buClr>
              <a:buSzPts val="2400"/>
              <a:buChar char="•"/>
            </a:pPr>
            <a:r>
              <a:rPr lang="en-US">
                <a:solidFill>
                  <a:srgbClr val="002060"/>
                </a:solidFill>
              </a:rPr>
              <a:t>Meetings are structured to express concerns, share updates, provide a forum for community leaders to share their work and build their networks</a:t>
            </a:r>
            <a:endParaRPr>
              <a:solidFill>
                <a:srgbClr val="002060"/>
              </a:solidFill>
            </a:endParaRPr>
          </a:p>
          <a:p>
            <a:pPr marL="457200" lvl="1" indent="0" algn="l" rtl="0">
              <a:lnSpc>
                <a:spcPct val="90000"/>
              </a:lnSpc>
              <a:spcBef>
                <a:spcPts val="500"/>
              </a:spcBef>
              <a:spcAft>
                <a:spcPts val="0"/>
              </a:spcAft>
              <a:buClr>
                <a:schemeClr val="dk1"/>
              </a:buClr>
              <a:buSzPts val="2400"/>
              <a:buNone/>
            </a:pPr>
            <a:endParaRPr b="0" i="0" u="none" strike="noStrike">
              <a:solidFill>
                <a:srgbClr val="002060"/>
              </a:solidFill>
            </a:endParaRPr>
          </a:p>
          <a:p>
            <a:pPr marL="228600" lvl="0" indent="-76200" algn="l" rtl="0">
              <a:lnSpc>
                <a:spcPct val="90000"/>
              </a:lnSpc>
              <a:spcBef>
                <a:spcPts val="1000"/>
              </a:spcBef>
              <a:spcAft>
                <a:spcPts val="0"/>
              </a:spcAft>
              <a:buClr>
                <a:schemeClr val="dk1"/>
              </a:buClr>
              <a:buSzPts val="2400"/>
              <a:buNone/>
            </a:pP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title"/>
          </p:nvPr>
        </p:nvSpPr>
        <p:spPr>
          <a:xfrm>
            <a:off x="563880" y="20837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4000"/>
              <a:buFont typeface="Calibri"/>
              <a:buNone/>
            </a:pPr>
            <a:r>
              <a:rPr lang="en-US" sz="4000" b="1">
                <a:solidFill>
                  <a:srgbClr val="002060"/>
                </a:solidFill>
              </a:rPr>
              <a:t>CAB Goals and Priorities </a:t>
            </a:r>
            <a:endParaRPr/>
          </a:p>
        </p:txBody>
      </p:sp>
      <p:sp>
        <p:nvSpPr>
          <p:cNvPr id="164" name="Google Shape;164;p7"/>
          <p:cNvSpPr txBox="1">
            <a:spLocks noGrp="1"/>
          </p:cNvSpPr>
          <p:nvPr>
            <p:ph type="body" idx="1"/>
          </p:nvPr>
        </p:nvSpPr>
        <p:spPr>
          <a:xfrm>
            <a:off x="563880" y="1532306"/>
            <a:ext cx="10343606" cy="416964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2060"/>
              </a:buClr>
              <a:buSzPts val="2400"/>
              <a:buFont typeface="Arial"/>
              <a:buChar char="•"/>
            </a:pPr>
            <a:r>
              <a:rPr lang="en-US" sz="2400" b="0" i="0" u="none" strike="noStrike" dirty="0">
                <a:solidFill>
                  <a:srgbClr val="002060"/>
                </a:solidFill>
              </a:rPr>
              <a:t>Enhance outreach tailored to BIPOC individuals.</a:t>
            </a:r>
            <a:endParaRPr dirty="0"/>
          </a:p>
          <a:p>
            <a:pPr marL="228600" lvl="0" indent="-228600" algn="l" rtl="0">
              <a:lnSpc>
                <a:spcPct val="90000"/>
              </a:lnSpc>
              <a:spcBef>
                <a:spcPts val="1000"/>
              </a:spcBef>
              <a:spcAft>
                <a:spcPts val="0"/>
              </a:spcAft>
              <a:buClr>
                <a:srgbClr val="002060"/>
              </a:buClr>
              <a:buSzPts val="2400"/>
              <a:buFont typeface="Arial"/>
              <a:buChar char="•"/>
            </a:pPr>
            <a:r>
              <a:rPr lang="en-US" sz="2400" b="0" i="0" u="none" strike="noStrike" dirty="0">
                <a:solidFill>
                  <a:srgbClr val="002060"/>
                </a:solidFill>
              </a:rPr>
              <a:t>Prioritized areas for community intervention (e.g., transportation hubs, libraries, food distribution sites, recreation center, etc.)</a:t>
            </a:r>
            <a:endParaRPr sz="2400" b="0" i="0" u="none" strike="noStrike" dirty="0">
              <a:solidFill>
                <a:srgbClr val="002060"/>
              </a:solidFill>
            </a:endParaRPr>
          </a:p>
          <a:p>
            <a:pPr marL="228600" lvl="0" indent="-228600" algn="l" rtl="0">
              <a:lnSpc>
                <a:spcPct val="90000"/>
              </a:lnSpc>
              <a:spcBef>
                <a:spcPts val="1000"/>
              </a:spcBef>
              <a:spcAft>
                <a:spcPts val="0"/>
              </a:spcAft>
              <a:buClr>
                <a:srgbClr val="002060"/>
              </a:buClr>
              <a:buSzPts val="2400"/>
              <a:buFont typeface="Arial"/>
              <a:buChar char="•"/>
            </a:pPr>
            <a:r>
              <a:rPr lang="en-US" sz="2400" dirty="0">
                <a:solidFill>
                  <a:srgbClr val="002060"/>
                </a:solidFill>
              </a:rPr>
              <a:t>Building awareness of community resources to support BIPOC PWUD</a:t>
            </a:r>
            <a:endParaRPr sz="2400" b="0" i="0" u="none" strike="noStrike" dirty="0">
              <a:solidFill>
                <a:srgbClr val="002060"/>
              </a:solidFill>
            </a:endParaRPr>
          </a:p>
          <a:p>
            <a:pPr marL="228600" lvl="0" indent="-228600" algn="l" rtl="0">
              <a:lnSpc>
                <a:spcPct val="90000"/>
              </a:lnSpc>
              <a:spcBef>
                <a:spcPts val="1000"/>
              </a:spcBef>
              <a:spcAft>
                <a:spcPts val="0"/>
              </a:spcAft>
              <a:buClr>
                <a:srgbClr val="002060"/>
              </a:buClr>
              <a:buSzPts val="2400"/>
              <a:buFont typeface="Arial"/>
              <a:buChar char="•"/>
            </a:pPr>
            <a:r>
              <a:rPr lang="en-US" sz="2400" dirty="0">
                <a:solidFill>
                  <a:srgbClr val="002060"/>
                </a:solidFill>
              </a:rPr>
              <a:t>Increase community presence and opportunities for harm reduction education </a:t>
            </a:r>
            <a:endParaRPr dirty="0"/>
          </a:p>
          <a:p>
            <a:pPr marL="685800" lvl="1" indent="-228600" algn="l" rtl="0">
              <a:lnSpc>
                <a:spcPct val="90000"/>
              </a:lnSpc>
              <a:spcBef>
                <a:spcPts val="500"/>
              </a:spcBef>
              <a:spcAft>
                <a:spcPts val="0"/>
              </a:spcAft>
              <a:buClr>
                <a:srgbClr val="002060"/>
              </a:buClr>
              <a:buSzPts val="2400"/>
              <a:buChar char="•"/>
            </a:pPr>
            <a:r>
              <a:rPr lang="en-US" dirty="0">
                <a:solidFill>
                  <a:srgbClr val="002060"/>
                </a:solidFill>
              </a:rPr>
              <a:t>naloxone</a:t>
            </a:r>
            <a:r>
              <a:rPr lang="en-US" b="0" i="0" u="none" strike="noStrike" dirty="0">
                <a:solidFill>
                  <a:srgbClr val="002060"/>
                </a:solidFill>
              </a:rPr>
              <a:t> trainings (overdose reversal and drug checking resources) </a:t>
            </a:r>
            <a:endParaRPr b="0" i="0" u="none" strike="noStrike"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a:spLocks noGrp="1"/>
          </p:cNvSpPr>
          <p:nvPr>
            <p:ph type="title"/>
          </p:nvPr>
        </p:nvSpPr>
        <p:spPr>
          <a:xfrm>
            <a:off x="3380674" y="92074"/>
            <a:ext cx="5068388"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4400"/>
              <a:buFont typeface="Calibri"/>
              <a:buNone/>
            </a:pPr>
            <a:r>
              <a:rPr lang="en-US" b="1">
                <a:solidFill>
                  <a:srgbClr val="002060"/>
                </a:solidFill>
              </a:rPr>
              <a:t>Activities</a:t>
            </a:r>
            <a:endParaRPr/>
          </a:p>
        </p:txBody>
      </p:sp>
      <p:sp>
        <p:nvSpPr>
          <p:cNvPr id="171" name="Google Shape;171;p8"/>
          <p:cNvSpPr txBox="1">
            <a:spLocks noGrp="1"/>
          </p:cNvSpPr>
          <p:nvPr>
            <p:ph type="body" idx="1"/>
          </p:nvPr>
        </p:nvSpPr>
        <p:spPr>
          <a:xfrm>
            <a:off x="442392" y="4140925"/>
            <a:ext cx="2944812" cy="12180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002060"/>
              </a:buClr>
              <a:buSzPts val="2800"/>
              <a:buNone/>
            </a:pPr>
            <a:r>
              <a:rPr lang="en-US" b="1">
                <a:solidFill>
                  <a:srgbClr val="002060"/>
                </a:solidFill>
              </a:rPr>
              <a:t>Community </a:t>
            </a:r>
            <a:endParaRPr/>
          </a:p>
          <a:p>
            <a:pPr marL="0" lvl="0" indent="0" algn="ctr" rtl="0">
              <a:lnSpc>
                <a:spcPct val="90000"/>
              </a:lnSpc>
              <a:spcBef>
                <a:spcPts val="1000"/>
              </a:spcBef>
              <a:spcAft>
                <a:spcPts val="0"/>
              </a:spcAft>
              <a:buClr>
                <a:srgbClr val="002060"/>
              </a:buClr>
              <a:buSzPts val="2800"/>
              <a:buNone/>
            </a:pPr>
            <a:r>
              <a:rPr lang="en-US" b="1">
                <a:solidFill>
                  <a:srgbClr val="002060"/>
                </a:solidFill>
              </a:rPr>
              <a:t>Partnerships </a:t>
            </a:r>
            <a:endParaRPr/>
          </a:p>
        </p:txBody>
      </p:sp>
      <p:pic>
        <p:nvPicPr>
          <p:cNvPr id="172" name="Google Shape;172;p8" descr="A black background with a black square&#10;&#10;Description automatically generated with medium confidence"/>
          <p:cNvPicPr preferRelativeResize="0"/>
          <p:nvPr/>
        </p:nvPicPr>
        <p:blipFill rotWithShape="1">
          <a:blip r:embed="rId3">
            <a:alphaModFix/>
          </a:blip>
          <a:srcRect b="13705"/>
          <a:stretch/>
        </p:blipFill>
        <p:spPr>
          <a:xfrm>
            <a:off x="681446" y="1652128"/>
            <a:ext cx="2466704" cy="2128615"/>
          </a:xfrm>
          <a:prstGeom prst="rect">
            <a:avLst/>
          </a:prstGeom>
          <a:solidFill>
            <a:schemeClr val="lt1"/>
          </a:solidFill>
          <a:ln>
            <a:noFill/>
          </a:ln>
        </p:spPr>
      </p:pic>
      <p:pic>
        <p:nvPicPr>
          <p:cNvPr id="173" name="Google Shape;173;p8" descr="A black background with a black square&#10;&#10;Description automatically generated with medium confidence"/>
          <p:cNvPicPr preferRelativeResize="0"/>
          <p:nvPr/>
        </p:nvPicPr>
        <p:blipFill rotWithShape="1">
          <a:blip r:embed="rId4">
            <a:alphaModFix/>
          </a:blip>
          <a:srcRect b="14160"/>
          <a:stretch/>
        </p:blipFill>
        <p:spPr>
          <a:xfrm>
            <a:off x="8533877" y="1495375"/>
            <a:ext cx="2991394" cy="2567805"/>
          </a:xfrm>
          <a:prstGeom prst="rect">
            <a:avLst/>
          </a:prstGeom>
          <a:noFill/>
          <a:ln>
            <a:noFill/>
          </a:ln>
        </p:spPr>
      </p:pic>
      <p:sp>
        <p:nvSpPr>
          <p:cNvPr id="174" name="Google Shape;174;p8"/>
          <p:cNvSpPr txBox="1"/>
          <p:nvPr/>
        </p:nvSpPr>
        <p:spPr>
          <a:xfrm>
            <a:off x="8328124" y="4140929"/>
            <a:ext cx="3402900" cy="1218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2060"/>
              </a:buClr>
              <a:buSzPts val="2800"/>
              <a:buFont typeface="Arial"/>
              <a:buNone/>
            </a:pPr>
            <a:r>
              <a:rPr lang="en-US" sz="2800" b="1">
                <a:solidFill>
                  <a:srgbClr val="002060"/>
                </a:solidFill>
                <a:latin typeface="Calibri"/>
                <a:ea typeface="Calibri"/>
                <a:cs typeface="Calibri"/>
                <a:sym typeface="Calibri"/>
              </a:rPr>
              <a:t>Expand Community Outreach</a:t>
            </a:r>
            <a:endParaRPr/>
          </a:p>
        </p:txBody>
      </p:sp>
      <p:pic>
        <p:nvPicPr>
          <p:cNvPr id="175" name="Google Shape;175;p8" descr="A black background with a black square&#10;&#10;Description automatically generated with medium confidence"/>
          <p:cNvPicPr preferRelativeResize="0"/>
          <p:nvPr/>
        </p:nvPicPr>
        <p:blipFill rotWithShape="1">
          <a:blip r:embed="rId5">
            <a:alphaModFix/>
          </a:blip>
          <a:srcRect b="14794"/>
          <a:stretch/>
        </p:blipFill>
        <p:spPr>
          <a:xfrm>
            <a:off x="4535054" y="1711849"/>
            <a:ext cx="2759619" cy="2351314"/>
          </a:xfrm>
          <a:prstGeom prst="rect">
            <a:avLst/>
          </a:prstGeom>
          <a:noFill/>
          <a:ln>
            <a:noFill/>
          </a:ln>
        </p:spPr>
      </p:pic>
      <p:sp>
        <p:nvSpPr>
          <p:cNvPr id="176" name="Google Shape;176;p8"/>
          <p:cNvSpPr txBox="1"/>
          <p:nvPr/>
        </p:nvSpPr>
        <p:spPr>
          <a:xfrm>
            <a:off x="4213413" y="4140925"/>
            <a:ext cx="34029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1F3864"/>
              </a:buClr>
              <a:buSzPts val="2800"/>
              <a:buFont typeface="Arial"/>
              <a:buNone/>
            </a:pPr>
            <a:r>
              <a:rPr lang="en-US" sz="2800" b="1">
                <a:solidFill>
                  <a:srgbClr val="1F3864"/>
                </a:solidFill>
                <a:latin typeface="Calibri"/>
                <a:ea typeface="Calibri"/>
                <a:cs typeface="Calibri"/>
                <a:sym typeface="Calibri"/>
              </a:rPr>
              <a:t>Enhance SUD </a:t>
            </a:r>
            <a:endParaRPr/>
          </a:p>
          <a:p>
            <a:pPr marL="0" marR="0" lvl="0" indent="0" algn="ctr" rtl="0">
              <a:spcBef>
                <a:spcPts val="0"/>
              </a:spcBef>
              <a:spcAft>
                <a:spcPts val="0"/>
              </a:spcAft>
              <a:buClr>
                <a:srgbClr val="1F3864"/>
              </a:buClr>
              <a:buSzPts val="2800"/>
              <a:buFont typeface="Arial"/>
              <a:buNone/>
            </a:pPr>
            <a:r>
              <a:rPr lang="en-US" sz="2800" b="1">
                <a:solidFill>
                  <a:srgbClr val="1F3864"/>
                </a:solidFill>
                <a:latin typeface="Calibri"/>
                <a:ea typeface="Calibri"/>
                <a:cs typeface="Calibri"/>
                <a:sym typeface="Calibri"/>
              </a:rPr>
              <a:t>Service Delivery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body" idx="1"/>
          </p:nvPr>
        </p:nvSpPr>
        <p:spPr>
          <a:xfrm>
            <a:off x="439979" y="1319136"/>
            <a:ext cx="11351103" cy="309175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sz="2400" b="1" u="sng">
              <a:solidFill>
                <a:srgbClr val="1F3864"/>
              </a:solidFill>
            </a:endParaRPr>
          </a:p>
          <a:p>
            <a:pPr marL="228600" lvl="0" indent="-228600" algn="l" rtl="0">
              <a:lnSpc>
                <a:spcPct val="90000"/>
              </a:lnSpc>
              <a:spcBef>
                <a:spcPts val="1000"/>
              </a:spcBef>
              <a:spcAft>
                <a:spcPts val="0"/>
              </a:spcAft>
              <a:buClr>
                <a:srgbClr val="1F3864"/>
              </a:buClr>
              <a:buSzPts val="2400"/>
              <a:buFont typeface="Arial"/>
              <a:buChar char="•"/>
            </a:pPr>
            <a:r>
              <a:rPr lang="en-US" sz="2400" i="1" dirty="0">
                <a:solidFill>
                  <a:srgbClr val="1F3864"/>
                </a:solidFill>
              </a:rPr>
              <a:t>Established partnerships with over 50</a:t>
            </a:r>
            <a:r>
              <a:rPr lang="en-US" sz="2400" dirty="0">
                <a:solidFill>
                  <a:srgbClr val="1F3864"/>
                </a:solidFill>
              </a:rPr>
              <a:t> community-based organizations, including local transportation authority </a:t>
            </a:r>
            <a:endParaRPr sz="2400" dirty="0">
              <a:solidFill>
                <a:srgbClr val="1F3864"/>
              </a:solidFill>
            </a:endParaRPr>
          </a:p>
          <a:p>
            <a:pPr marL="228600" lvl="0" indent="-228600" algn="l" rtl="0">
              <a:lnSpc>
                <a:spcPct val="90000"/>
              </a:lnSpc>
              <a:spcBef>
                <a:spcPts val="1000"/>
              </a:spcBef>
              <a:spcAft>
                <a:spcPts val="0"/>
              </a:spcAft>
              <a:buClr>
                <a:srgbClr val="1F3864"/>
              </a:buClr>
              <a:buSzPts val="2400"/>
              <a:buChar char="•"/>
            </a:pPr>
            <a:r>
              <a:rPr lang="en-US" sz="2400" dirty="0">
                <a:solidFill>
                  <a:srgbClr val="1F3864"/>
                </a:solidFill>
              </a:rPr>
              <a:t>Leveraged university resources to support CAMP's mission </a:t>
            </a:r>
            <a:endParaRPr sz="2400" u="sng" dirty="0">
              <a:solidFill>
                <a:srgbClr val="1F3864"/>
              </a:solidFill>
            </a:endParaRPr>
          </a:p>
          <a:p>
            <a:pPr marL="228600" indent="-228600">
              <a:buClr>
                <a:srgbClr val="1F3864"/>
              </a:buClr>
              <a:buSzPts val="2400"/>
            </a:pPr>
            <a:r>
              <a:rPr lang="en-US" sz="2400" dirty="0">
                <a:solidFill>
                  <a:srgbClr val="1F3864"/>
                </a:solidFill>
              </a:rPr>
              <a:t>Hosted over 20 naloxone trainings and attended over 50 community meetings to discuss best practices to conduct outreach and provide services</a:t>
            </a:r>
            <a:endParaRPr sz="2400" u="sng">
              <a:solidFill>
                <a:srgbClr val="1F3864"/>
              </a:solidFill>
            </a:endParaRPr>
          </a:p>
        </p:txBody>
      </p:sp>
      <p:pic>
        <p:nvPicPr>
          <p:cNvPr id="183" name="Google Shape;183;p9"/>
          <p:cNvPicPr preferRelativeResize="0"/>
          <p:nvPr/>
        </p:nvPicPr>
        <p:blipFill rotWithShape="1">
          <a:blip r:embed="rId3">
            <a:alphaModFix/>
          </a:blip>
          <a:srcRect/>
          <a:stretch/>
        </p:blipFill>
        <p:spPr>
          <a:xfrm>
            <a:off x="800645" y="4746802"/>
            <a:ext cx="1871433" cy="1039685"/>
          </a:xfrm>
          <a:prstGeom prst="rect">
            <a:avLst/>
          </a:prstGeom>
          <a:noFill/>
          <a:ln>
            <a:noFill/>
          </a:ln>
        </p:spPr>
      </p:pic>
      <p:pic>
        <p:nvPicPr>
          <p:cNvPr id="184" name="Google Shape;184;p9"/>
          <p:cNvPicPr preferRelativeResize="0"/>
          <p:nvPr/>
        </p:nvPicPr>
        <p:blipFill rotWithShape="1">
          <a:blip r:embed="rId4">
            <a:alphaModFix/>
          </a:blip>
          <a:srcRect/>
          <a:stretch/>
        </p:blipFill>
        <p:spPr>
          <a:xfrm>
            <a:off x="3711313" y="4745314"/>
            <a:ext cx="1239868" cy="1155700"/>
          </a:xfrm>
          <a:prstGeom prst="rect">
            <a:avLst/>
          </a:prstGeom>
          <a:noFill/>
          <a:ln>
            <a:noFill/>
          </a:ln>
        </p:spPr>
      </p:pic>
      <p:pic>
        <p:nvPicPr>
          <p:cNvPr id="185" name="Google Shape;185;p9"/>
          <p:cNvPicPr preferRelativeResize="0"/>
          <p:nvPr/>
        </p:nvPicPr>
        <p:blipFill rotWithShape="1">
          <a:blip r:embed="rId5">
            <a:alphaModFix/>
          </a:blip>
          <a:srcRect/>
          <a:stretch/>
        </p:blipFill>
        <p:spPr>
          <a:xfrm>
            <a:off x="5721907" y="4846267"/>
            <a:ext cx="1414969" cy="953794"/>
          </a:xfrm>
          <a:prstGeom prst="rect">
            <a:avLst/>
          </a:prstGeom>
          <a:noFill/>
          <a:ln>
            <a:noFill/>
          </a:ln>
        </p:spPr>
      </p:pic>
      <p:pic>
        <p:nvPicPr>
          <p:cNvPr id="186" name="Google Shape;186;p9"/>
          <p:cNvPicPr preferRelativeResize="0"/>
          <p:nvPr/>
        </p:nvPicPr>
        <p:blipFill rotWithShape="1">
          <a:blip r:embed="rId6">
            <a:alphaModFix/>
          </a:blip>
          <a:srcRect/>
          <a:stretch/>
        </p:blipFill>
        <p:spPr>
          <a:xfrm>
            <a:off x="10400348" y="4745314"/>
            <a:ext cx="1155700" cy="1155700"/>
          </a:xfrm>
          <a:prstGeom prst="rect">
            <a:avLst/>
          </a:prstGeom>
          <a:noFill/>
          <a:ln>
            <a:noFill/>
          </a:ln>
        </p:spPr>
      </p:pic>
      <p:sp>
        <p:nvSpPr>
          <p:cNvPr id="187" name="Google Shape;187;p9"/>
          <p:cNvSpPr txBox="1"/>
          <p:nvPr/>
        </p:nvSpPr>
        <p:spPr>
          <a:xfrm>
            <a:off x="414101" y="271792"/>
            <a:ext cx="1134748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203864"/>
                </a:solidFill>
                <a:latin typeface="Calibri"/>
                <a:ea typeface="Calibri"/>
                <a:cs typeface="Calibri"/>
                <a:sym typeface="Calibri"/>
              </a:rPr>
              <a:t>Community Partnerships &amp; Outreach Expansion</a:t>
            </a:r>
            <a:endParaRPr sz="4400">
              <a:solidFill>
                <a:schemeClr val="dk1"/>
              </a:solidFill>
              <a:latin typeface="Calibri"/>
              <a:ea typeface="Calibri"/>
              <a:cs typeface="Calibri"/>
              <a:sym typeface="Calibri"/>
            </a:endParaRPr>
          </a:p>
        </p:txBody>
      </p:sp>
      <p:pic>
        <p:nvPicPr>
          <p:cNvPr id="188" name="Google Shape;188;p9" descr="A logo for a community&#10;&#10;Description automatically generated"/>
          <p:cNvPicPr preferRelativeResize="0"/>
          <p:nvPr/>
        </p:nvPicPr>
        <p:blipFill rotWithShape="1">
          <a:blip r:embed="rId7">
            <a:alphaModFix/>
          </a:blip>
          <a:srcRect/>
          <a:stretch/>
        </p:blipFill>
        <p:spPr>
          <a:xfrm>
            <a:off x="7866791" y="4668755"/>
            <a:ext cx="1586266" cy="1117051"/>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4472C4"/>
      </a:accent1>
      <a:accent2>
        <a:srgbClr val="ED7D31"/>
      </a:accent2>
      <a:accent3>
        <a:srgbClr val="A5A5A5"/>
      </a:accent3>
      <a:accent4>
        <a:srgbClr val="00919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2167</Words>
  <Application>Microsoft Macintosh PowerPoint</Application>
  <PresentationFormat>Widescreen</PresentationFormat>
  <Paragraphs>202</Paragraphs>
  <Slides>16</Slides>
  <Notes>16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Noto Sans Symbols</vt:lpstr>
      <vt:lpstr>Calibri</vt:lpstr>
      <vt:lpstr>Arial </vt:lpstr>
      <vt:lpstr>Arial</vt:lpstr>
      <vt:lpstr>1_Office Theme</vt:lpstr>
      <vt:lpstr>PowerPoint Presentation</vt:lpstr>
      <vt:lpstr>   </vt:lpstr>
      <vt:lpstr>Background </vt:lpstr>
      <vt:lpstr>Objectives </vt:lpstr>
      <vt:lpstr>  </vt:lpstr>
      <vt:lpstr>CAB Formation </vt:lpstr>
      <vt:lpstr>CAB Goals and Priorities </vt:lpstr>
      <vt:lpstr>Activities</vt:lpstr>
      <vt:lpstr>PowerPoint Presentation</vt:lpstr>
      <vt:lpstr>PowerPoint Presentation</vt:lpstr>
      <vt:lpstr>Enhance SUD Service Delivery</vt:lpstr>
      <vt:lpstr>Community Outreach </vt:lpstr>
      <vt:lpstr>What have we learned?</vt:lpstr>
      <vt:lpstr>Conclusions &amp; Future Implications </vt:lpstr>
      <vt:lpstr> Contacts &amp; Questions </vt:lpstr>
      <vt:lpstr>Methods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Jasmine</dc:creator>
  <cp:lastModifiedBy>Schulte, Nathan</cp:lastModifiedBy>
  <cp:revision>17</cp:revision>
  <dcterms:created xsi:type="dcterms:W3CDTF">2024-10-24T17:53:05Z</dcterms:created>
  <dcterms:modified xsi:type="dcterms:W3CDTF">2024-12-02T19:51:42Z</dcterms:modified>
</cp:coreProperties>
</file>