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7" r:id="rId2"/>
    <p:sldMasterId id="2147483675" r:id="rId3"/>
  </p:sldMasterIdLst>
  <p:notesMasterIdLst>
    <p:notesMasterId r:id="rId58"/>
  </p:notesMasterIdLst>
  <p:sldIdLst>
    <p:sldId id="322" r:id="rId4"/>
    <p:sldId id="324" r:id="rId5"/>
    <p:sldId id="325" r:id="rId6"/>
    <p:sldId id="326" r:id="rId7"/>
    <p:sldId id="327" r:id="rId8"/>
    <p:sldId id="328" r:id="rId9"/>
    <p:sldId id="323" r:id="rId10"/>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9" r:id="rId33"/>
    <p:sldId id="282" r:id="rId34"/>
    <p:sldId id="283" r:id="rId35"/>
    <p:sldId id="293" r:id="rId36"/>
    <p:sldId id="292" r:id="rId37"/>
    <p:sldId id="295" r:id="rId38"/>
    <p:sldId id="297" r:id="rId39"/>
    <p:sldId id="294" r:id="rId40"/>
    <p:sldId id="300" r:id="rId41"/>
    <p:sldId id="299" r:id="rId42"/>
    <p:sldId id="287" r:id="rId43"/>
    <p:sldId id="301" r:id="rId44"/>
    <p:sldId id="302" r:id="rId45"/>
    <p:sldId id="306" r:id="rId46"/>
    <p:sldId id="304" r:id="rId47"/>
    <p:sldId id="308" r:id="rId48"/>
    <p:sldId id="310" r:id="rId49"/>
    <p:sldId id="307" r:id="rId50"/>
    <p:sldId id="311" r:id="rId51"/>
    <p:sldId id="320" r:id="rId52"/>
    <p:sldId id="313" r:id="rId53"/>
    <p:sldId id="317" r:id="rId54"/>
    <p:sldId id="316" r:id="rId55"/>
    <p:sldId id="312" r:id="rId56"/>
    <p:sldId id="318" r:id="rId57"/>
  </p:sldIdLst>
  <p:sldSz cx="12192000" cy="6858000"/>
  <p:notesSz cx="6858000" cy="9144000"/>
  <p:embeddedFontLst>
    <p:embeddedFont>
      <p:font typeface="Aptos Narrow" panose="020B0004020202020204" pitchFamily="34" charset="0"/>
      <p:regular r:id="rId59"/>
      <p:bold r:id="rId60"/>
    </p:embeddedFont>
    <p:embeddedFont>
      <p:font typeface="Century Gothic" panose="020B0502020202020204" pitchFamily="34" charset="0"/>
      <p:regular r:id="rId61"/>
      <p:bold r:id="rId62"/>
      <p:italic r:id="rId63"/>
      <p:boldItalic r:id="rId64"/>
    </p:embeddedFont>
    <p:embeddedFont>
      <p:font typeface="Georgia" panose="02040502050405020303" pitchFamily="18" charset="0"/>
      <p:regular r:id="rId65"/>
      <p:bold r:id="rId66"/>
      <p:italic r:id="rId67"/>
      <p:boldItalic r:id="rId68"/>
    </p:embeddedFont>
    <p:embeddedFont>
      <p:font typeface="Lato" panose="020F0502020204030203" pitchFamily="34"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3" roundtripDataSignature="AMtx7mi9KXFEJ5e5pKwOsgvagZhw/pp0N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5F455FE-EE49-4158-BB02-BC7C55550908}">
  <a:tblStyle styleId="{C5F455FE-EE49-4158-BB02-BC7C55550908}" styleName="Table_0">
    <a:wholeTbl>
      <a:tcTxStyle b="off" i="off">
        <a:font>
          <a:latin typeface="Helvetica"/>
          <a:ea typeface="Helvetica"/>
          <a:cs typeface="Helvetica"/>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F54F7F6-4780-4982-BEDB-71711D2D5220}"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fill>
          <a:solidFill>
            <a:srgbClr val="FFFFFF">
              <a:alpha val="0"/>
            </a:srgbClr>
          </a:solidFill>
        </a:fill>
      </a:tcStyle>
    </a:wholeTbl>
    <a:band1H>
      <a:tcTxStyle/>
      <a:tcStyle>
        <a:tcBdr/>
      </a:tcStyle>
    </a:band1H>
    <a:band2H>
      <a:tcTxStyle b="off" i="off"/>
      <a:tcStyle>
        <a:tcBdr/>
        <a:fill>
          <a:solidFill>
            <a:srgbClr val="FFFFFF"/>
          </a:solidFill>
        </a:fill>
      </a:tcStyle>
    </a:band2H>
    <a:band1V>
      <a:tcTxStyle/>
      <a:tcStyle>
        <a:tcBdr/>
      </a:tcStyle>
    </a:band1V>
    <a:band2V>
      <a:tcTxStyle/>
      <a:tcStyle>
        <a:tcBdr/>
      </a:tcStyle>
    </a:band2V>
    <a:lastCol>
      <a:tcTxStyle/>
      <a:tcStyle>
        <a:tcBdr/>
      </a:tcStyle>
    </a:lastCol>
    <a:firstCo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fill>
          <a:solidFill>
            <a:srgbClr val="FFFFFF">
              <a:alpha val="0"/>
            </a:srgbClr>
          </a:solidFill>
        </a:fill>
      </a:tcStyle>
    </a:firstCol>
    <a:lastRow>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fill>
          <a:solidFill>
            <a:srgbClr val="FFFFFF">
              <a:alpha val="0"/>
            </a:srgbClr>
          </a:solidFill>
        </a:fill>
      </a:tcStyle>
    </a:firstRow>
    <a:neCell>
      <a:tcTxStyle/>
      <a:tcStyle>
        <a:tcBdr/>
      </a:tcStyle>
    </a:neCell>
    <a:nwCell>
      <a:tcTxStyle/>
      <a:tcStyle>
        <a:tcBdr/>
      </a:tcStyle>
    </a:nwCell>
  </a:tblStyle>
  <a:tblStyle styleId="{4C48CF88-0B67-427D-A93D-0122A27039C4}"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477" autoAdjust="0"/>
  </p:normalViewPr>
  <p:slideViewPr>
    <p:cSldViewPr snapToGrid="0">
      <p:cViewPr varScale="1">
        <p:scale>
          <a:sx n="48" d="100"/>
          <a:sy n="48" d="100"/>
        </p:scale>
        <p:origin x="616"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5.fntdata"/><Relationship Id="rId68" Type="http://schemas.openxmlformats.org/officeDocument/2006/relationships/font" Target="fonts/font10.fntdata"/><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font" Target="fonts/font3.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2.fntdata"/><Relationship Id="rId65" Type="http://schemas.openxmlformats.org/officeDocument/2006/relationships/font" Target="fonts/font7.fntdata"/><Relationship Id="rId73" Type="http://customschemas.google.com/relationships/presentationmetadata" Target="meta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font" Target="fonts/font13.fntdata"/><Relationship Id="rId2" Type="http://schemas.openxmlformats.org/officeDocument/2006/relationships/slideMaster" Target="slideMasters/slideMaster2.xml"/><Relationship Id="rId29" Type="http://schemas.openxmlformats.org/officeDocument/2006/relationships/slide" Target="slides/slide2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samanthamadrid\Documents\Methadone\Sept%202024\Methadone%20pivot%20tabl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samanthamadrid\Documents\Methadone\Sept%202024\Methadone%20pivot%20tabl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samanthamadrid\Documents\Methadone\Sept%202024\Methadone%20pivot%20table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2022 Drug Overdose Mortality Rates Per 100,000</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4588582677165352E-2"/>
          <c:y val="0.11023818219499372"/>
          <c:w val="0.92541141732283461"/>
          <c:h val="0.76772959105994154"/>
        </c:manualLayout>
      </c:layout>
      <c:barChart>
        <c:barDir val="col"/>
        <c:grouping val="clustered"/>
        <c:varyColors val="0"/>
        <c:ser>
          <c:idx val="0"/>
          <c:order val="0"/>
          <c:tx>
            <c:strRef>
              <c:f>Sheet1!$B$1</c:f>
              <c:strCache>
                <c:ptCount val="1"/>
                <c:pt idx="0">
                  <c:v>Chicago</c:v>
                </c:pt>
              </c:strCache>
            </c:strRef>
          </c:tx>
          <c:spPr>
            <a:solidFill>
              <a:schemeClr val="accent2">
                <a:lumMod val="75000"/>
              </a:schemeClr>
            </a:solidFill>
            <a:ln>
              <a:solidFill>
                <a:schemeClr val="accent2">
                  <a:lumMod val="7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Black non-Hispanic</c:v>
                </c:pt>
                <c:pt idx="1">
                  <c:v>White non-Hispanic</c:v>
                </c:pt>
                <c:pt idx="2">
                  <c:v>Hispanic</c:v>
                </c:pt>
                <c:pt idx="3">
                  <c:v>Asian non-Hispanic</c:v>
                </c:pt>
              </c:strCache>
            </c:strRef>
          </c:cat>
          <c:val>
            <c:numRef>
              <c:f>Sheet1!$B$2:$B$5</c:f>
              <c:numCache>
                <c:formatCode>General</c:formatCode>
                <c:ptCount val="4"/>
                <c:pt idx="0">
                  <c:v>104</c:v>
                </c:pt>
                <c:pt idx="1">
                  <c:v>24.8</c:v>
                </c:pt>
                <c:pt idx="2">
                  <c:v>25.1</c:v>
                </c:pt>
                <c:pt idx="3">
                  <c:v>4.5</c:v>
                </c:pt>
              </c:numCache>
            </c:numRef>
          </c:val>
          <c:extLst>
            <c:ext xmlns:c16="http://schemas.microsoft.com/office/drawing/2014/chart" uri="{C3380CC4-5D6E-409C-BE32-E72D297353CC}">
              <c16:uniqueId val="{00000000-B61D-4312-8C88-D1142E3F677C}"/>
            </c:ext>
          </c:extLst>
        </c:ser>
        <c:ser>
          <c:idx val="1"/>
          <c:order val="1"/>
          <c:tx>
            <c:strRef>
              <c:f>Sheet1!$C$1</c:f>
              <c:strCache>
                <c:ptCount val="1"/>
                <c:pt idx="0">
                  <c:v>US</c:v>
                </c:pt>
              </c:strCache>
            </c:strRef>
          </c:tx>
          <c:spPr>
            <a:solidFill>
              <a:schemeClr val="tx2">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Black non-Hispanic</c:v>
                </c:pt>
                <c:pt idx="1">
                  <c:v>White non-Hispanic</c:v>
                </c:pt>
                <c:pt idx="2">
                  <c:v>Hispanic</c:v>
                </c:pt>
                <c:pt idx="3">
                  <c:v>Asian non-Hispanic</c:v>
                </c:pt>
              </c:strCache>
            </c:strRef>
          </c:cat>
          <c:val>
            <c:numRef>
              <c:f>Sheet1!$C$2:$C$5</c:f>
              <c:numCache>
                <c:formatCode>General</c:formatCode>
                <c:ptCount val="4"/>
                <c:pt idx="0">
                  <c:v>47.5</c:v>
                </c:pt>
                <c:pt idx="1">
                  <c:v>35.6</c:v>
                </c:pt>
                <c:pt idx="2">
                  <c:v>22.7</c:v>
                </c:pt>
                <c:pt idx="3">
                  <c:v>5.3</c:v>
                </c:pt>
              </c:numCache>
            </c:numRef>
          </c:val>
          <c:extLst>
            <c:ext xmlns:c16="http://schemas.microsoft.com/office/drawing/2014/chart" uri="{C3380CC4-5D6E-409C-BE32-E72D297353CC}">
              <c16:uniqueId val="{00000001-B61D-4312-8C88-D1142E3F677C}"/>
            </c:ext>
          </c:extLst>
        </c:ser>
        <c:dLbls>
          <c:showLegendKey val="0"/>
          <c:showVal val="0"/>
          <c:showCatName val="0"/>
          <c:showSerName val="0"/>
          <c:showPercent val="0"/>
          <c:showBubbleSize val="0"/>
        </c:dLbls>
        <c:gapWidth val="219"/>
        <c:overlap val="-27"/>
        <c:axId val="1259140688"/>
        <c:axId val="1259147888"/>
      </c:barChart>
      <c:catAx>
        <c:axId val="1259140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59147888"/>
        <c:crosses val="autoZero"/>
        <c:auto val="1"/>
        <c:lblAlgn val="ctr"/>
        <c:lblOffset val="100"/>
        <c:noMultiLvlLbl val="0"/>
      </c:catAx>
      <c:valAx>
        <c:axId val="12591478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59140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Social Determinants of Health (N= 341)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SDOH!$J$9:$J$12</c:f>
              <c:strCache>
                <c:ptCount val="4"/>
                <c:pt idx="0">
                  <c:v>Unstable Housing</c:v>
                </c:pt>
                <c:pt idx="1">
                  <c:v>Transportation barriers</c:v>
                </c:pt>
                <c:pt idx="2">
                  <c:v>Unemployed</c:v>
                </c:pt>
                <c:pt idx="3">
                  <c:v>Food Insecure</c:v>
                </c:pt>
              </c:strCache>
            </c:strRef>
          </c:cat>
          <c:val>
            <c:numRef>
              <c:f>SDOH!$K$9:$K$12</c:f>
              <c:numCache>
                <c:formatCode>0.0%</c:formatCode>
                <c:ptCount val="4"/>
                <c:pt idx="0">
                  <c:v>0.43401759530791789</c:v>
                </c:pt>
                <c:pt idx="1">
                  <c:v>0.47800586510263932</c:v>
                </c:pt>
                <c:pt idx="2">
                  <c:v>0.65102639296187681</c:v>
                </c:pt>
                <c:pt idx="3">
                  <c:v>0.68914956011730211</c:v>
                </c:pt>
              </c:numCache>
            </c:numRef>
          </c:val>
          <c:extLst>
            <c:ext xmlns:c16="http://schemas.microsoft.com/office/drawing/2014/chart" uri="{C3380CC4-5D6E-409C-BE32-E72D297353CC}">
              <c16:uniqueId val="{00000000-A13F-6D4B-B7B5-B4E8E78AA9C6}"/>
            </c:ext>
          </c:extLst>
        </c:ser>
        <c:dLbls>
          <c:dLblPos val="outEnd"/>
          <c:showLegendKey val="0"/>
          <c:showVal val="1"/>
          <c:showCatName val="0"/>
          <c:showSerName val="0"/>
          <c:showPercent val="0"/>
          <c:showBubbleSize val="0"/>
        </c:dLbls>
        <c:gapWidth val="182"/>
        <c:axId val="440352095"/>
        <c:axId val="260398463"/>
      </c:barChart>
      <c:catAx>
        <c:axId val="44035209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0398463"/>
        <c:crosses val="autoZero"/>
        <c:auto val="1"/>
        <c:lblAlgn val="ctr"/>
        <c:lblOffset val="100"/>
        <c:noMultiLvlLbl val="0"/>
      </c:catAx>
      <c:valAx>
        <c:axId val="26039846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Percent of Patients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0352095"/>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'Physical Conditions'!$O$2</c:f>
              <c:strCache>
                <c:ptCount val="1"/>
                <c:pt idx="0">
                  <c:v>Comorbidities - Physical Health Conditions</c:v>
                </c:pt>
              </c:strCache>
            </c:strRef>
          </c:tx>
          <c:spPr>
            <a:solidFill>
              <a:srgbClr val="009AA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'Physical Conditions'!$O$3:$O$10</c:f>
              <c:strCache>
                <c:ptCount val="8"/>
                <c:pt idx="0">
                  <c:v>Hypertension</c:v>
                </c:pt>
                <c:pt idx="1">
                  <c:v>Aslthma</c:v>
                </c:pt>
                <c:pt idx="2">
                  <c:v>Hyperlipidemia</c:v>
                </c:pt>
                <c:pt idx="3">
                  <c:v>Positive tuberculosis screen</c:v>
                </c:pt>
                <c:pt idx="4">
                  <c:v>COPD</c:v>
                </c:pt>
                <c:pt idx="5">
                  <c:v>Hep C</c:v>
                </c:pt>
                <c:pt idx="6">
                  <c:v>Diabetes</c:v>
                </c:pt>
                <c:pt idx="7">
                  <c:v>HIV</c:v>
                </c:pt>
              </c:strCache>
            </c:strRef>
          </c:cat>
          <c:val>
            <c:numRef>
              <c:f>'Physical Conditions'!$P$3:$P$10</c:f>
              <c:numCache>
                <c:formatCode>0.0%</c:formatCode>
                <c:ptCount val="8"/>
                <c:pt idx="0">
                  <c:v>0.4310850439882698</c:v>
                </c:pt>
                <c:pt idx="1">
                  <c:v>0.28445747800586513</c:v>
                </c:pt>
                <c:pt idx="2">
                  <c:v>0.21994134897360704</c:v>
                </c:pt>
                <c:pt idx="3">
                  <c:v>0.16129032258064516</c:v>
                </c:pt>
                <c:pt idx="4">
                  <c:v>0.15249266862170088</c:v>
                </c:pt>
                <c:pt idx="5">
                  <c:v>0.15249266862170088</c:v>
                </c:pt>
                <c:pt idx="6">
                  <c:v>0.12316715542521994</c:v>
                </c:pt>
                <c:pt idx="7">
                  <c:v>5.5718475073313782E-2</c:v>
                </c:pt>
              </c:numCache>
            </c:numRef>
          </c:val>
          <c:extLst>
            <c:ext xmlns:c16="http://schemas.microsoft.com/office/drawing/2014/chart" uri="{C3380CC4-5D6E-409C-BE32-E72D297353CC}">
              <c16:uniqueId val="{00000000-D8DB-0840-BD2E-9F1947BCC603}"/>
            </c:ext>
          </c:extLst>
        </c:ser>
        <c:dLbls>
          <c:dLblPos val="outEnd"/>
          <c:showLegendKey val="0"/>
          <c:showVal val="1"/>
          <c:showCatName val="0"/>
          <c:showSerName val="0"/>
          <c:showPercent val="0"/>
          <c:showBubbleSize val="0"/>
        </c:dLbls>
        <c:gapWidth val="219"/>
        <c:overlap val="-27"/>
        <c:axId val="1456792832"/>
        <c:axId val="1456793312"/>
      </c:barChart>
      <c:catAx>
        <c:axId val="1456792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456793312"/>
        <c:crosses val="autoZero"/>
        <c:auto val="1"/>
        <c:lblAlgn val="ctr"/>
        <c:lblOffset val="100"/>
        <c:noMultiLvlLbl val="0"/>
      </c:catAx>
      <c:valAx>
        <c:axId val="145679331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456792832"/>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'Mental Conditions'!$M$3</c:f>
              <c:strCache>
                <c:ptCount val="1"/>
                <c:pt idx="0">
                  <c:v>Comorbidities - Mental Health</c:v>
                </c:pt>
              </c:strCache>
            </c:strRef>
          </c:tx>
          <c:spPr>
            <a:solidFill>
              <a:srgbClr val="009AA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'Mental Conditions'!$L$4:$L$8</c:f>
              <c:strCache>
                <c:ptCount val="5"/>
                <c:pt idx="0">
                  <c:v>Anxiety</c:v>
                </c:pt>
                <c:pt idx="1">
                  <c:v>Bipolar</c:v>
                </c:pt>
                <c:pt idx="2">
                  <c:v>Depression</c:v>
                </c:pt>
                <c:pt idx="3">
                  <c:v>PTSD</c:v>
                </c:pt>
                <c:pt idx="4">
                  <c:v>Schizophrenia</c:v>
                </c:pt>
              </c:strCache>
            </c:strRef>
          </c:cat>
          <c:val>
            <c:numRef>
              <c:f>'Mental Conditions'!$M$4:$M$8</c:f>
              <c:numCache>
                <c:formatCode>0.0%</c:formatCode>
                <c:ptCount val="5"/>
                <c:pt idx="0">
                  <c:v>0.91202346041055715</c:v>
                </c:pt>
                <c:pt idx="1">
                  <c:v>0.30498533724340177</c:v>
                </c:pt>
                <c:pt idx="2">
                  <c:v>0.21994134897360704</c:v>
                </c:pt>
                <c:pt idx="3">
                  <c:v>0.11143695014662756</c:v>
                </c:pt>
                <c:pt idx="4">
                  <c:v>5.2785923753665691E-2</c:v>
                </c:pt>
              </c:numCache>
            </c:numRef>
          </c:val>
          <c:extLst>
            <c:ext xmlns:c16="http://schemas.microsoft.com/office/drawing/2014/chart" uri="{C3380CC4-5D6E-409C-BE32-E72D297353CC}">
              <c16:uniqueId val="{00000000-6279-444B-8A0F-0CF1A565190E}"/>
            </c:ext>
          </c:extLst>
        </c:ser>
        <c:dLbls>
          <c:dLblPos val="outEnd"/>
          <c:showLegendKey val="0"/>
          <c:showVal val="1"/>
          <c:showCatName val="0"/>
          <c:showSerName val="0"/>
          <c:showPercent val="0"/>
          <c:showBubbleSize val="0"/>
        </c:dLbls>
        <c:gapWidth val="219"/>
        <c:overlap val="-27"/>
        <c:axId val="1417028752"/>
        <c:axId val="1417032112"/>
      </c:barChart>
      <c:catAx>
        <c:axId val="1417028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417032112"/>
        <c:crosses val="autoZero"/>
        <c:auto val="1"/>
        <c:lblAlgn val="ctr"/>
        <c:lblOffset val="100"/>
        <c:noMultiLvlLbl val="0"/>
      </c:catAx>
      <c:valAx>
        <c:axId val="141703211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417028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005FC9-B061-496C-85F9-356CF9DB43BE}"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en-US"/>
        </a:p>
      </dgm:t>
    </dgm:pt>
    <dgm:pt modelId="{90CA909C-8346-437E-9918-97D4C66371A6}">
      <dgm:prSet phldrT="[Text]" custT="1"/>
      <dgm:spPr>
        <a:solidFill>
          <a:srgbClr val="D0E5E8"/>
        </a:solidFill>
      </dgm:spPr>
      <dgm:t>
        <a:bodyPr/>
        <a:lstStyle/>
        <a:p>
          <a:r>
            <a:rPr lang="en-US" sz="1100" dirty="0">
              <a:solidFill>
                <a:schemeClr val="tx1">
                  <a:lumMod val="90000"/>
                  <a:lumOff val="10000"/>
                </a:schemeClr>
              </a:solidFill>
            </a:rPr>
            <a:t>The patient and or PCP calls to schedule an appointment</a:t>
          </a:r>
        </a:p>
      </dgm:t>
    </dgm:pt>
    <dgm:pt modelId="{0A12367B-A5F6-43C8-BC81-49D4B42EC6D9}" type="parTrans" cxnId="{3376BF23-D8A8-430A-9091-FDBD896F27A5}">
      <dgm:prSet/>
      <dgm:spPr/>
      <dgm:t>
        <a:bodyPr/>
        <a:lstStyle/>
        <a:p>
          <a:endParaRPr lang="en-US" sz="1400"/>
        </a:p>
      </dgm:t>
    </dgm:pt>
    <dgm:pt modelId="{7EDEE605-B200-44E1-8A79-9AA6B645894D}" type="sibTrans" cxnId="{3376BF23-D8A8-430A-9091-FDBD896F27A5}">
      <dgm:prSet/>
      <dgm:spPr/>
      <dgm:t>
        <a:bodyPr/>
        <a:lstStyle/>
        <a:p>
          <a:endParaRPr lang="en-US" sz="1400"/>
        </a:p>
      </dgm:t>
    </dgm:pt>
    <dgm:pt modelId="{FBA8CCF3-78F4-4AD5-87DF-4233BAB2F71F}">
      <dgm:prSet phldrT="[Text]" custT="1"/>
      <dgm:spPr/>
      <dgm:t>
        <a:bodyPr/>
        <a:lstStyle/>
        <a:p>
          <a:r>
            <a:rPr lang="en-US" sz="1100" dirty="0">
              <a:solidFill>
                <a:schemeClr val="tx1">
                  <a:lumMod val="90000"/>
                  <a:lumOff val="10000"/>
                </a:schemeClr>
              </a:solidFill>
            </a:rPr>
            <a:t>Through shared decision-making, the FGC intake process is initiated</a:t>
          </a:r>
        </a:p>
      </dgm:t>
    </dgm:pt>
    <dgm:pt modelId="{370CCD33-6F76-45D1-B166-E81117C11130}" type="parTrans" cxnId="{8F3083EB-0A6C-46FA-B406-0D539EECC1D2}">
      <dgm:prSet/>
      <dgm:spPr/>
      <dgm:t>
        <a:bodyPr/>
        <a:lstStyle/>
        <a:p>
          <a:endParaRPr lang="en-US" sz="1400"/>
        </a:p>
      </dgm:t>
    </dgm:pt>
    <dgm:pt modelId="{EC00EBCE-D86E-4CB5-8A5D-6AC69E47151E}" type="sibTrans" cxnId="{8F3083EB-0A6C-46FA-B406-0D539EECC1D2}">
      <dgm:prSet/>
      <dgm:spPr/>
      <dgm:t>
        <a:bodyPr/>
        <a:lstStyle/>
        <a:p>
          <a:endParaRPr lang="en-US" sz="1400"/>
        </a:p>
      </dgm:t>
    </dgm:pt>
    <dgm:pt modelId="{B526C1FB-C1C0-4AE6-9E94-86548B38F9F5}">
      <dgm:prSet phldrT="[Text]" custT="1"/>
      <dgm:spPr/>
      <dgm:t>
        <a:bodyPr/>
        <a:lstStyle/>
        <a:p>
          <a:r>
            <a:rPr lang="en-US" sz="1100" dirty="0">
              <a:solidFill>
                <a:schemeClr val="tx1">
                  <a:lumMod val="90000"/>
                  <a:lumOff val="10000"/>
                </a:schemeClr>
              </a:solidFill>
            </a:rPr>
            <a:t>The patient receives initial dose</a:t>
          </a:r>
        </a:p>
      </dgm:t>
    </dgm:pt>
    <dgm:pt modelId="{770AD390-8988-4292-A8F8-33060EDBCB13}" type="parTrans" cxnId="{FB164745-14C2-412A-BEF5-71867CE953C3}">
      <dgm:prSet/>
      <dgm:spPr/>
      <dgm:t>
        <a:bodyPr/>
        <a:lstStyle/>
        <a:p>
          <a:endParaRPr lang="en-US" sz="1400"/>
        </a:p>
      </dgm:t>
    </dgm:pt>
    <dgm:pt modelId="{916D63C8-0958-45A0-AB11-7262FF2D0A1C}" type="sibTrans" cxnId="{FB164745-14C2-412A-BEF5-71867CE953C3}">
      <dgm:prSet/>
      <dgm:spPr/>
      <dgm:t>
        <a:bodyPr/>
        <a:lstStyle/>
        <a:p>
          <a:endParaRPr lang="en-US" sz="1400"/>
        </a:p>
      </dgm:t>
    </dgm:pt>
    <dgm:pt modelId="{45974512-A0FC-4533-83E5-6026289C834B}">
      <dgm:prSet phldrT="[Text]" custT="1"/>
      <dgm:spPr/>
      <dgm:t>
        <a:bodyPr/>
        <a:lstStyle/>
        <a:p>
          <a:r>
            <a:rPr lang="en-US" sz="1100" dirty="0">
              <a:solidFill>
                <a:schemeClr val="tx1">
                  <a:lumMod val="90000"/>
                  <a:lumOff val="10000"/>
                </a:schemeClr>
              </a:solidFill>
            </a:rPr>
            <a:t>The patient is scheduled for follow-up as an established patient</a:t>
          </a:r>
        </a:p>
      </dgm:t>
    </dgm:pt>
    <dgm:pt modelId="{1D799A86-4A47-4E14-956A-3293838C7FAF}" type="parTrans" cxnId="{372D869E-DBAB-4DB4-BB2F-D71729A83899}">
      <dgm:prSet/>
      <dgm:spPr/>
      <dgm:t>
        <a:bodyPr/>
        <a:lstStyle/>
        <a:p>
          <a:endParaRPr lang="en-US" sz="1400"/>
        </a:p>
      </dgm:t>
    </dgm:pt>
    <dgm:pt modelId="{C50DEE53-174A-4CFE-8867-9B72A24DABAC}" type="sibTrans" cxnId="{372D869E-DBAB-4DB4-BB2F-D71729A83899}">
      <dgm:prSet/>
      <dgm:spPr/>
      <dgm:t>
        <a:bodyPr/>
        <a:lstStyle/>
        <a:p>
          <a:endParaRPr lang="en-US" sz="1400"/>
        </a:p>
      </dgm:t>
    </dgm:pt>
    <dgm:pt modelId="{F7877207-1F6B-466B-82F6-AE31809EB8F2}">
      <dgm:prSet phldrT="[Text]" custT="1"/>
      <dgm:spPr/>
      <dgm:t>
        <a:bodyPr/>
        <a:lstStyle/>
        <a:p>
          <a:r>
            <a:rPr lang="en-US" sz="1100" dirty="0">
              <a:solidFill>
                <a:schemeClr val="tx1">
                  <a:lumMod val="90000"/>
                  <a:lumOff val="10000"/>
                </a:schemeClr>
              </a:solidFill>
            </a:rPr>
            <a:t>Patient follows daily dosing workflow as outlined for established patients</a:t>
          </a:r>
        </a:p>
      </dgm:t>
    </dgm:pt>
    <dgm:pt modelId="{D13E4175-9534-4870-A7A5-890A5B8C139B}" type="parTrans" cxnId="{55FE7A55-957B-4714-B60E-639424F76FDE}">
      <dgm:prSet/>
      <dgm:spPr/>
      <dgm:t>
        <a:bodyPr/>
        <a:lstStyle/>
        <a:p>
          <a:endParaRPr lang="en-US" sz="1400"/>
        </a:p>
      </dgm:t>
    </dgm:pt>
    <dgm:pt modelId="{9B8F9A71-C27C-41A2-910F-0AF08DF26E48}" type="sibTrans" cxnId="{55FE7A55-957B-4714-B60E-639424F76FDE}">
      <dgm:prSet/>
      <dgm:spPr/>
      <dgm:t>
        <a:bodyPr/>
        <a:lstStyle/>
        <a:p>
          <a:endParaRPr lang="en-US" sz="1400"/>
        </a:p>
      </dgm:t>
    </dgm:pt>
    <dgm:pt modelId="{CAF3B09F-8165-4FD8-94ED-D7EB0EB971AC}" type="pres">
      <dgm:prSet presAssocID="{55005FC9-B061-496C-85F9-356CF9DB43BE}" presName="Name0" presStyleCnt="0">
        <dgm:presLayoutVars>
          <dgm:dir/>
          <dgm:animLvl val="lvl"/>
          <dgm:resizeHandles val="exact"/>
        </dgm:presLayoutVars>
      </dgm:prSet>
      <dgm:spPr/>
    </dgm:pt>
    <dgm:pt modelId="{5A2495E5-1BC8-405D-A490-5F017AFA95A5}" type="pres">
      <dgm:prSet presAssocID="{90CA909C-8346-437E-9918-97D4C66371A6}" presName="vertFlow" presStyleCnt="0"/>
      <dgm:spPr/>
    </dgm:pt>
    <dgm:pt modelId="{00013E3D-11FF-4F97-A27F-1E8DE4B13451}" type="pres">
      <dgm:prSet presAssocID="{90CA909C-8346-437E-9918-97D4C66371A6}" presName="header" presStyleLbl="node1" presStyleIdx="0" presStyleCnt="1" custScaleX="184912"/>
      <dgm:spPr/>
    </dgm:pt>
    <dgm:pt modelId="{057A4B3F-1CD2-42E1-90AB-E73DE5FFCC88}" type="pres">
      <dgm:prSet presAssocID="{370CCD33-6F76-45D1-B166-E81117C11130}" presName="parTrans" presStyleLbl="sibTrans2D1" presStyleIdx="0" presStyleCnt="4"/>
      <dgm:spPr/>
    </dgm:pt>
    <dgm:pt modelId="{B7E63E40-7B03-40C0-AD7D-1D135D6B5ACF}" type="pres">
      <dgm:prSet presAssocID="{FBA8CCF3-78F4-4AD5-87DF-4233BAB2F71F}" presName="child" presStyleLbl="alignAccFollowNode1" presStyleIdx="0" presStyleCnt="4" custScaleX="184912">
        <dgm:presLayoutVars>
          <dgm:chMax val="0"/>
          <dgm:bulletEnabled val="1"/>
        </dgm:presLayoutVars>
      </dgm:prSet>
      <dgm:spPr/>
    </dgm:pt>
    <dgm:pt modelId="{5D760943-603D-4883-91E3-928E56599262}" type="pres">
      <dgm:prSet presAssocID="{EC00EBCE-D86E-4CB5-8A5D-6AC69E47151E}" presName="sibTrans" presStyleLbl="sibTrans2D1" presStyleIdx="1" presStyleCnt="4"/>
      <dgm:spPr/>
    </dgm:pt>
    <dgm:pt modelId="{7FFFF16D-0A4D-4B4A-801A-A300A8EE1A97}" type="pres">
      <dgm:prSet presAssocID="{B526C1FB-C1C0-4AE6-9E94-86548B38F9F5}" presName="child" presStyleLbl="alignAccFollowNode1" presStyleIdx="1" presStyleCnt="4" custScaleX="184912">
        <dgm:presLayoutVars>
          <dgm:chMax val="0"/>
          <dgm:bulletEnabled val="1"/>
        </dgm:presLayoutVars>
      </dgm:prSet>
      <dgm:spPr/>
    </dgm:pt>
    <dgm:pt modelId="{4F7C8756-CB77-4988-B8B5-9B47CA394321}" type="pres">
      <dgm:prSet presAssocID="{916D63C8-0958-45A0-AB11-7262FF2D0A1C}" presName="sibTrans" presStyleLbl="sibTrans2D1" presStyleIdx="2" presStyleCnt="4"/>
      <dgm:spPr/>
    </dgm:pt>
    <dgm:pt modelId="{B2920D25-72B6-4AC3-BE82-52FCF546DB22}" type="pres">
      <dgm:prSet presAssocID="{45974512-A0FC-4533-83E5-6026289C834B}" presName="child" presStyleLbl="alignAccFollowNode1" presStyleIdx="2" presStyleCnt="4" custScaleX="184912">
        <dgm:presLayoutVars>
          <dgm:chMax val="0"/>
          <dgm:bulletEnabled val="1"/>
        </dgm:presLayoutVars>
      </dgm:prSet>
      <dgm:spPr/>
    </dgm:pt>
    <dgm:pt modelId="{744800EA-D355-43AB-B4A4-EBB7ABF7DB97}" type="pres">
      <dgm:prSet presAssocID="{C50DEE53-174A-4CFE-8867-9B72A24DABAC}" presName="sibTrans" presStyleLbl="sibTrans2D1" presStyleIdx="3" presStyleCnt="4"/>
      <dgm:spPr/>
    </dgm:pt>
    <dgm:pt modelId="{93CDD599-0AB1-46BE-BC54-13A1E7F3D388}" type="pres">
      <dgm:prSet presAssocID="{F7877207-1F6B-466B-82F6-AE31809EB8F2}" presName="child" presStyleLbl="alignAccFollowNode1" presStyleIdx="3" presStyleCnt="4" custScaleX="184912">
        <dgm:presLayoutVars>
          <dgm:chMax val="0"/>
          <dgm:bulletEnabled val="1"/>
        </dgm:presLayoutVars>
      </dgm:prSet>
      <dgm:spPr/>
    </dgm:pt>
  </dgm:ptLst>
  <dgm:cxnLst>
    <dgm:cxn modelId="{FB8C9305-0AC2-4104-9782-4553123C613C}" type="presOf" srcId="{C50DEE53-174A-4CFE-8867-9B72A24DABAC}" destId="{744800EA-D355-43AB-B4A4-EBB7ABF7DB97}" srcOrd="0" destOrd="0" presId="urn:microsoft.com/office/officeart/2005/8/layout/lProcess1"/>
    <dgm:cxn modelId="{38EBD00F-CD16-4E83-BA6E-177D77744086}" type="presOf" srcId="{EC00EBCE-D86E-4CB5-8A5D-6AC69E47151E}" destId="{5D760943-603D-4883-91E3-928E56599262}" srcOrd="0" destOrd="0" presId="urn:microsoft.com/office/officeart/2005/8/layout/lProcess1"/>
    <dgm:cxn modelId="{187BEC22-D43D-4B5C-98B2-DCF4AE4273EA}" type="presOf" srcId="{55005FC9-B061-496C-85F9-356CF9DB43BE}" destId="{CAF3B09F-8165-4FD8-94ED-D7EB0EB971AC}" srcOrd="0" destOrd="0" presId="urn:microsoft.com/office/officeart/2005/8/layout/lProcess1"/>
    <dgm:cxn modelId="{3376BF23-D8A8-430A-9091-FDBD896F27A5}" srcId="{55005FC9-B061-496C-85F9-356CF9DB43BE}" destId="{90CA909C-8346-437E-9918-97D4C66371A6}" srcOrd="0" destOrd="0" parTransId="{0A12367B-A5F6-43C8-BC81-49D4B42EC6D9}" sibTransId="{7EDEE605-B200-44E1-8A79-9AA6B645894D}"/>
    <dgm:cxn modelId="{FB164745-14C2-412A-BEF5-71867CE953C3}" srcId="{90CA909C-8346-437E-9918-97D4C66371A6}" destId="{B526C1FB-C1C0-4AE6-9E94-86548B38F9F5}" srcOrd="1" destOrd="0" parTransId="{770AD390-8988-4292-A8F8-33060EDBCB13}" sibTransId="{916D63C8-0958-45A0-AB11-7262FF2D0A1C}"/>
    <dgm:cxn modelId="{D0A7926C-E18F-4712-AA82-D7AEA9398736}" type="presOf" srcId="{916D63C8-0958-45A0-AB11-7262FF2D0A1C}" destId="{4F7C8756-CB77-4988-B8B5-9B47CA394321}" srcOrd="0" destOrd="0" presId="urn:microsoft.com/office/officeart/2005/8/layout/lProcess1"/>
    <dgm:cxn modelId="{55FE7A55-957B-4714-B60E-639424F76FDE}" srcId="{90CA909C-8346-437E-9918-97D4C66371A6}" destId="{F7877207-1F6B-466B-82F6-AE31809EB8F2}" srcOrd="3" destOrd="0" parTransId="{D13E4175-9534-4870-A7A5-890A5B8C139B}" sibTransId="{9B8F9A71-C27C-41A2-910F-0AF08DF26E48}"/>
    <dgm:cxn modelId="{8216C256-9005-4E10-8EAD-AC5DE66DF77E}" type="presOf" srcId="{90CA909C-8346-437E-9918-97D4C66371A6}" destId="{00013E3D-11FF-4F97-A27F-1E8DE4B13451}" srcOrd="0" destOrd="0" presId="urn:microsoft.com/office/officeart/2005/8/layout/lProcess1"/>
    <dgm:cxn modelId="{CF6A1E9C-FC45-4614-B623-F56F945508BA}" type="presOf" srcId="{B526C1FB-C1C0-4AE6-9E94-86548B38F9F5}" destId="{7FFFF16D-0A4D-4B4A-801A-A300A8EE1A97}" srcOrd="0" destOrd="0" presId="urn:microsoft.com/office/officeart/2005/8/layout/lProcess1"/>
    <dgm:cxn modelId="{343A6E9E-4DD6-4EC4-93AE-C12EA76E801D}" type="presOf" srcId="{370CCD33-6F76-45D1-B166-E81117C11130}" destId="{057A4B3F-1CD2-42E1-90AB-E73DE5FFCC88}" srcOrd="0" destOrd="0" presId="urn:microsoft.com/office/officeart/2005/8/layout/lProcess1"/>
    <dgm:cxn modelId="{372D869E-DBAB-4DB4-BB2F-D71729A83899}" srcId="{90CA909C-8346-437E-9918-97D4C66371A6}" destId="{45974512-A0FC-4533-83E5-6026289C834B}" srcOrd="2" destOrd="0" parTransId="{1D799A86-4A47-4E14-956A-3293838C7FAF}" sibTransId="{C50DEE53-174A-4CFE-8867-9B72A24DABAC}"/>
    <dgm:cxn modelId="{82EB81B6-D0F1-48D5-8160-43A1C1F439CB}" type="presOf" srcId="{45974512-A0FC-4533-83E5-6026289C834B}" destId="{B2920D25-72B6-4AC3-BE82-52FCF546DB22}" srcOrd="0" destOrd="0" presId="urn:microsoft.com/office/officeart/2005/8/layout/lProcess1"/>
    <dgm:cxn modelId="{503714EB-8224-4A2D-91D7-836FBC21B65D}" type="presOf" srcId="{FBA8CCF3-78F4-4AD5-87DF-4233BAB2F71F}" destId="{B7E63E40-7B03-40C0-AD7D-1D135D6B5ACF}" srcOrd="0" destOrd="0" presId="urn:microsoft.com/office/officeart/2005/8/layout/lProcess1"/>
    <dgm:cxn modelId="{8F3083EB-0A6C-46FA-B406-0D539EECC1D2}" srcId="{90CA909C-8346-437E-9918-97D4C66371A6}" destId="{FBA8CCF3-78F4-4AD5-87DF-4233BAB2F71F}" srcOrd="0" destOrd="0" parTransId="{370CCD33-6F76-45D1-B166-E81117C11130}" sibTransId="{EC00EBCE-D86E-4CB5-8A5D-6AC69E47151E}"/>
    <dgm:cxn modelId="{675A28F3-1D4E-404A-B20F-2BFF8CBBE3E4}" type="presOf" srcId="{F7877207-1F6B-466B-82F6-AE31809EB8F2}" destId="{93CDD599-0AB1-46BE-BC54-13A1E7F3D388}" srcOrd="0" destOrd="0" presId="urn:microsoft.com/office/officeart/2005/8/layout/lProcess1"/>
    <dgm:cxn modelId="{B01C2DFA-57BF-4452-A412-29B5AA5067AC}" type="presParOf" srcId="{CAF3B09F-8165-4FD8-94ED-D7EB0EB971AC}" destId="{5A2495E5-1BC8-405D-A490-5F017AFA95A5}" srcOrd="0" destOrd="0" presId="urn:microsoft.com/office/officeart/2005/8/layout/lProcess1"/>
    <dgm:cxn modelId="{05EE9B84-6AC4-4989-B284-7355C8E87355}" type="presParOf" srcId="{5A2495E5-1BC8-405D-A490-5F017AFA95A5}" destId="{00013E3D-11FF-4F97-A27F-1E8DE4B13451}" srcOrd="0" destOrd="0" presId="urn:microsoft.com/office/officeart/2005/8/layout/lProcess1"/>
    <dgm:cxn modelId="{4886BDFC-5397-4A68-A477-8CC2582B167B}" type="presParOf" srcId="{5A2495E5-1BC8-405D-A490-5F017AFA95A5}" destId="{057A4B3F-1CD2-42E1-90AB-E73DE5FFCC88}" srcOrd="1" destOrd="0" presId="urn:microsoft.com/office/officeart/2005/8/layout/lProcess1"/>
    <dgm:cxn modelId="{41AFDA5D-C266-462D-89D2-145ACFA5E3FA}" type="presParOf" srcId="{5A2495E5-1BC8-405D-A490-5F017AFA95A5}" destId="{B7E63E40-7B03-40C0-AD7D-1D135D6B5ACF}" srcOrd="2" destOrd="0" presId="urn:microsoft.com/office/officeart/2005/8/layout/lProcess1"/>
    <dgm:cxn modelId="{289DBC1F-26D0-48A5-9F76-42E007DBBE8D}" type="presParOf" srcId="{5A2495E5-1BC8-405D-A490-5F017AFA95A5}" destId="{5D760943-603D-4883-91E3-928E56599262}" srcOrd="3" destOrd="0" presId="urn:microsoft.com/office/officeart/2005/8/layout/lProcess1"/>
    <dgm:cxn modelId="{BB2E306E-3A0C-43CC-A9D5-D6C33AB42813}" type="presParOf" srcId="{5A2495E5-1BC8-405D-A490-5F017AFA95A5}" destId="{7FFFF16D-0A4D-4B4A-801A-A300A8EE1A97}" srcOrd="4" destOrd="0" presId="urn:microsoft.com/office/officeart/2005/8/layout/lProcess1"/>
    <dgm:cxn modelId="{F944C8FB-7A6B-4987-A9E2-C5432C855501}" type="presParOf" srcId="{5A2495E5-1BC8-405D-A490-5F017AFA95A5}" destId="{4F7C8756-CB77-4988-B8B5-9B47CA394321}" srcOrd="5" destOrd="0" presId="urn:microsoft.com/office/officeart/2005/8/layout/lProcess1"/>
    <dgm:cxn modelId="{2C9DAA57-7523-45EF-A2D8-746ED30C9F38}" type="presParOf" srcId="{5A2495E5-1BC8-405D-A490-5F017AFA95A5}" destId="{B2920D25-72B6-4AC3-BE82-52FCF546DB22}" srcOrd="6" destOrd="0" presId="urn:microsoft.com/office/officeart/2005/8/layout/lProcess1"/>
    <dgm:cxn modelId="{AB794CEE-121F-4E3A-A631-0C6E1D23D93D}" type="presParOf" srcId="{5A2495E5-1BC8-405D-A490-5F017AFA95A5}" destId="{744800EA-D355-43AB-B4A4-EBB7ABF7DB97}" srcOrd="7" destOrd="0" presId="urn:microsoft.com/office/officeart/2005/8/layout/lProcess1"/>
    <dgm:cxn modelId="{014F8297-D9FC-451B-A853-84C79ED8D966}" type="presParOf" srcId="{5A2495E5-1BC8-405D-A490-5F017AFA95A5}" destId="{93CDD599-0AB1-46BE-BC54-13A1E7F3D388}" srcOrd="8"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005FC9-B061-496C-85F9-356CF9DB43BE}"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en-US"/>
        </a:p>
      </dgm:t>
    </dgm:pt>
    <dgm:pt modelId="{90CA909C-8346-437E-9918-97D4C66371A6}">
      <dgm:prSet phldrT="[Text]" custT="1"/>
      <dgm:spPr>
        <a:solidFill>
          <a:srgbClr val="D0E5E8"/>
        </a:solidFill>
      </dgm:spPr>
      <dgm:t>
        <a:bodyPr/>
        <a:lstStyle/>
        <a:p>
          <a:r>
            <a:rPr lang="en-US" sz="1100" dirty="0">
              <a:solidFill>
                <a:schemeClr val="tx1">
                  <a:lumMod val="90000"/>
                  <a:lumOff val="10000"/>
                </a:schemeClr>
              </a:solidFill>
            </a:rPr>
            <a:t>Consents, releases &amp; orientation to the dosing process is done when FGC receives the patient from in-patient hospitalization</a:t>
          </a:r>
        </a:p>
      </dgm:t>
    </dgm:pt>
    <dgm:pt modelId="{0A12367B-A5F6-43C8-BC81-49D4B42EC6D9}" type="parTrans" cxnId="{3376BF23-D8A8-430A-9091-FDBD896F27A5}">
      <dgm:prSet/>
      <dgm:spPr/>
      <dgm:t>
        <a:bodyPr/>
        <a:lstStyle/>
        <a:p>
          <a:endParaRPr lang="en-US" sz="1400"/>
        </a:p>
      </dgm:t>
    </dgm:pt>
    <dgm:pt modelId="{7EDEE605-B200-44E1-8A79-9AA6B645894D}" type="sibTrans" cxnId="{3376BF23-D8A8-430A-9091-FDBD896F27A5}">
      <dgm:prSet/>
      <dgm:spPr/>
      <dgm:t>
        <a:bodyPr/>
        <a:lstStyle/>
        <a:p>
          <a:endParaRPr lang="en-US" sz="1400"/>
        </a:p>
      </dgm:t>
    </dgm:pt>
    <dgm:pt modelId="{FBA8CCF3-78F4-4AD5-87DF-4233BAB2F71F}">
      <dgm:prSet phldrT="[Text]" custT="1"/>
      <dgm:spPr/>
      <dgm:t>
        <a:bodyPr/>
        <a:lstStyle/>
        <a:p>
          <a:r>
            <a:rPr lang="en-US" sz="1100" dirty="0">
              <a:solidFill>
                <a:schemeClr val="tx1">
                  <a:lumMod val="90000"/>
                  <a:lumOff val="10000"/>
                </a:schemeClr>
              </a:solidFill>
            </a:rPr>
            <a:t>The patient receives initial dose</a:t>
          </a:r>
        </a:p>
      </dgm:t>
    </dgm:pt>
    <dgm:pt modelId="{370CCD33-6F76-45D1-B166-E81117C11130}" type="parTrans" cxnId="{8F3083EB-0A6C-46FA-B406-0D539EECC1D2}">
      <dgm:prSet/>
      <dgm:spPr/>
      <dgm:t>
        <a:bodyPr/>
        <a:lstStyle/>
        <a:p>
          <a:endParaRPr lang="en-US" sz="1400"/>
        </a:p>
      </dgm:t>
    </dgm:pt>
    <dgm:pt modelId="{EC00EBCE-D86E-4CB5-8A5D-6AC69E47151E}" type="sibTrans" cxnId="{8F3083EB-0A6C-46FA-B406-0D539EECC1D2}">
      <dgm:prSet/>
      <dgm:spPr/>
      <dgm:t>
        <a:bodyPr/>
        <a:lstStyle/>
        <a:p>
          <a:endParaRPr lang="en-US" sz="1400"/>
        </a:p>
      </dgm:t>
    </dgm:pt>
    <dgm:pt modelId="{B526C1FB-C1C0-4AE6-9E94-86548B38F9F5}">
      <dgm:prSet phldrT="[Text]" custT="1"/>
      <dgm:spPr/>
      <dgm:t>
        <a:bodyPr/>
        <a:lstStyle/>
        <a:p>
          <a:r>
            <a:rPr lang="en-US" sz="1100" dirty="0">
              <a:solidFill>
                <a:schemeClr val="tx1">
                  <a:lumMod val="90000"/>
                  <a:lumOff val="10000"/>
                </a:schemeClr>
              </a:solidFill>
            </a:rPr>
            <a:t>Dosing is given that very day or the day of discharge</a:t>
          </a:r>
        </a:p>
      </dgm:t>
    </dgm:pt>
    <dgm:pt modelId="{770AD390-8988-4292-A8F8-33060EDBCB13}" type="parTrans" cxnId="{FB164745-14C2-412A-BEF5-71867CE953C3}">
      <dgm:prSet/>
      <dgm:spPr/>
      <dgm:t>
        <a:bodyPr/>
        <a:lstStyle/>
        <a:p>
          <a:endParaRPr lang="en-US" sz="1400"/>
        </a:p>
      </dgm:t>
    </dgm:pt>
    <dgm:pt modelId="{916D63C8-0958-45A0-AB11-7262FF2D0A1C}" type="sibTrans" cxnId="{FB164745-14C2-412A-BEF5-71867CE953C3}">
      <dgm:prSet/>
      <dgm:spPr/>
      <dgm:t>
        <a:bodyPr/>
        <a:lstStyle/>
        <a:p>
          <a:endParaRPr lang="en-US" sz="1400"/>
        </a:p>
      </dgm:t>
    </dgm:pt>
    <dgm:pt modelId="{45974512-A0FC-4533-83E5-6026289C834B}">
      <dgm:prSet phldrT="[Text]" custT="1"/>
      <dgm:spPr/>
      <dgm:t>
        <a:bodyPr/>
        <a:lstStyle/>
        <a:p>
          <a:r>
            <a:rPr lang="en-US" sz="1100" dirty="0">
              <a:solidFill>
                <a:schemeClr val="tx1">
                  <a:lumMod val="90000"/>
                  <a:lumOff val="10000"/>
                </a:schemeClr>
              </a:solidFill>
            </a:rPr>
            <a:t>Follow-up with physician scheduled within days of discharge</a:t>
          </a:r>
        </a:p>
      </dgm:t>
    </dgm:pt>
    <dgm:pt modelId="{1D799A86-4A47-4E14-956A-3293838C7FAF}" type="parTrans" cxnId="{372D869E-DBAB-4DB4-BB2F-D71729A83899}">
      <dgm:prSet/>
      <dgm:spPr/>
      <dgm:t>
        <a:bodyPr/>
        <a:lstStyle/>
        <a:p>
          <a:endParaRPr lang="en-US" sz="1400"/>
        </a:p>
      </dgm:t>
    </dgm:pt>
    <dgm:pt modelId="{C50DEE53-174A-4CFE-8867-9B72A24DABAC}" type="sibTrans" cxnId="{372D869E-DBAB-4DB4-BB2F-D71729A83899}">
      <dgm:prSet/>
      <dgm:spPr/>
      <dgm:t>
        <a:bodyPr/>
        <a:lstStyle/>
        <a:p>
          <a:endParaRPr lang="en-US" sz="1400"/>
        </a:p>
      </dgm:t>
    </dgm:pt>
    <dgm:pt modelId="{F7877207-1F6B-466B-82F6-AE31809EB8F2}">
      <dgm:prSet phldrT="[Text]" custT="1"/>
      <dgm:spPr/>
      <dgm:t>
        <a:bodyPr/>
        <a:lstStyle/>
        <a:p>
          <a:r>
            <a:rPr lang="en-US" sz="1100" dirty="0">
              <a:solidFill>
                <a:schemeClr val="tx1">
                  <a:lumMod val="90000"/>
                  <a:lumOff val="10000"/>
                </a:schemeClr>
              </a:solidFill>
            </a:rPr>
            <a:t>Patient follows daily dosing workflow as outlined for established patients</a:t>
          </a:r>
        </a:p>
      </dgm:t>
    </dgm:pt>
    <dgm:pt modelId="{D13E4175-9534-4870-A7A5-890A5B8C139B}" type="parTrans" cxnId="{55FE7A55-957B-4714-B60E-639424F76FDE}">
      <dgm:prSet/>
      <dgm:spPr/>
      <dgm:t>
        <a:bodyPr/>
        <a:lstStyle/>
        <a:p>
          <a:endParaRPr lang="en-US" sz="1400"/>
        </a:p>
      </dgm:t>
    </dgm:pt>
    <dgm:pt modelId="{9B8F9A71-C27C-41A2-910F-0AF08DF26E48}" type="sibTrans" cxnId="{55FE7A55-957B-4714-B60E-639424F76FDE}">
      <dgm:prSet/>
      <dgm:spPr/>
      <dgm:t>
        <a:bodyPr/>
        <a:lstStyle/>
        <a:p>
          <a:endParaRPr lang="en-US" sz="1400"/>
        </a:p>
      </dgm:t>
    </dgm:pt>
    <dgm:pt modelId="{CAF3B09F-8165-4FD8-94ED-D7EB0EB971AC}" type="pres">
      <dgm:prSet presAssocID="{55005FC9-B061-496C-85F9-356CF9DB43BE}" presName="Name0" presStyleCnt="0">
        <dgm:presLayoutVars>
          <dgm:dir/>
          <dgm:animLvl val="lvl"/>
          <dgm:resizeHandles val="exact"/>
        </dgm:presLayoutVars>
      </dgm:prSet>
      <dgm:spPr/>
    </dgm:pt>
    <dgm:pt modelId="{5A2495E5-1BC8-405D-A490-5F017AFA95A5}" type="pres">
      <dgm:prSet presAssocID="{90CA909C-8346-437E-9918-97D4C66371A6}" presName="vertFlow" presStyleCnt="0"/>
      <dgm:spPr/>
    </dgm:pt>
    <dgm:pt modelId="{00013E3D-11FF-4F97-A27F-1E8DE4B13451}" type="pres">
      <dgm:prSet presAssocID="{90CA909C-8346-437E-9918-97D4C66371A6}" presName="header" presStyleLbl="node1" presStyleIdx="0" presStyleCnt="1" custScaleX="184912"/>
      <dgm:spPr/>
    </dgm:pt>
    <dgm:pt modelId="{057A4B3F-1CD2-42E1-90AB-E73DE5FFCC88}" type="pres">
      <dgm:prSet presAssocID="{370CCD33-6F76-45D1-B166-E81117C11130}" presName="parTrans" presStyleLbl="sibTrans2D1" presStyleIdx="0" presStyleCnt="4"/>
      <dgm:spPr/>
    </dgm:pt>
    <dgm:pt modelId="{B7E63E40-7B03-40C0-AD7D-1D135D6B5ACF}" type="pres">
      <dgm:prSet presAssocID="{FBA8CCF3-78F4-4AD5-87DF-4233BAB2F71F}" presName="child" presStyleLbl="alignAccFollowNode1" presStyleIdx="0" presStyleCnt="4" custScaleX="184912">
        <dgm:presLayoutVars>
          <dgm:chMax val="0"/>
          <dgm:bulletEnabled val="1"/>
        </dgm:presLayoutVars>
      </dgm:prSet>
      <dgm:spPr/>
    </dgm:pt>
    <dgm:pt modelId="{5D760943-603D-4883-91E3-928E56599262}" type="pres">
      <dgm:prSet presAssocID="{EC00EBCE-D86E-4CB5-8A5D-6AC69E47151E}" presName="sibTrans" presStyleLbl="sibTrans2D1" presStyleIdx="1" presStyleCnt="4"/>
      <dgm:spPr/>
    </dgm:pt>
    <dgm:pt modelId="{7FFFF16D-0A4D-4B4A-801A-A300A8EE1A97}" type="pres">
      <dgm:prSet presAssocID="{B526C1FB-C1C0-4AE6-9E94-86548B38F9F5}" presName="child" presStyleLbl="alignAccFollowNode1" presStyleIdx="1" presStyleCnt="4" custScaleX="184912">
        <dgm:presLayoutVars>
          <dgm:chMax val="0"/>
          <dgm:bulletEnabled val="1"/>
        </dgm:presLayoutVars>
      </dgm:prSet>
      <dgm:spPr/>
    </dgm:pt>
    <dgm:pt modelId="{4F7C8756-CB77-4988-B8B5-9B47CA394321}" type="pres">
      <dgm:prSet presAssocID="{916D63C8-0958-45A0-AB11-7262FF2D0A1C}" presName="sibTrans" presStyleLbl="sibTrans2D1" presStyleIdx="2" presStyleCnt="4"/>
      <dgm:spPr/>
    </dgm:pt>
    <dgm:pt modelId="{B2920D25-72B6-4AC3-BE82-52FCF546DB22}" type="pres">
      <dgm:prSet presAssocID="{45974512-A0FC-4533-83E5-6026289C834B}" presName="child" presStyleLbl="alignAccFollowNode1" presStyleIdx="2" presStyleCnt="4" custScaleX="184912">
        <dgm:presLayoutVars>
          <dgm:chMax val="0"/>
          <dgm:bulletEnabled val="1"/>
        </dgm:presLayoutVars>
      </dgm:prSet>
      <dgm:spPr/>
    </dgm:pt>
    <dgm:pt modelId="{744800EA-D355-43AB-B4A4-EBB7ABF7DB97}" type="pres">
      <dgm:prSet presAssocID="{C50DEE53-174A-4CFE-8867-9B72A24DABAC}" presName="sibTrans" presStyleLbl="sibTrans2D1" presStyleIdx="3" presStyleCnt="4"/>
      <dgm:spPr/>
    </dgm:pt>
    <dgm:pt modelId="{93CDD599-0AB1-46BE-BC54-13A1E7F3D388}" type="pres">
      <dgm:prSet presAssocID="{F7877207-1F6B-466B-82F6-AE31809EB8F2}" presName="child" presStyleLbl="alignAccFollowNode1" presStyleIdx="3" presStyleCnt="4" custScaleX="184912">
        <dgm:presLayoutVars>
          <dgm:chMax val="0"/>
          <dgm:bulletEnabled val="1"/>
        </dgm:presLayoutVars>
      </dgm:prSet>
      <dgm:spPr/>
    </dgm:pt>
  </dgm:ptLst>
  <dgm:cxnLst>
    <dgm:cxn modelId="{FB8C9305-0AC2-4104-9782-4553123C613C}" type="presOf" srcId="{C50DEE53-174A-4CFE-8867-9B72A24DABAC}" destId="{744800EA-D355-43AB-B4A4-EBB7ABF7DB97}" srcOrd="0" destOrd="0" presId="urn:microsoft.com/office/officeart/2005/8/layout/lProcess1"/>
    <dgm:cxn modelId="{38EBD00F-CD16-4E83-BA6E-177D77744086}" type="presOf" srcId="{EC00EBCE-D86E-4CB5-8A5D-6AC69E47151E}" destId="{5D760943-603D-4883-91E3-928E56599262}" srcOrd="0" destOrd="0" presId="urn:microsoft.com/office/officeart/2005/8/layout/lProcess1"/>
    <dgm:cxn modelId="{187BEC22-D43D-4B5C-98B2-DCF4AE4273EA}" type="presOf" srcId="{55005FC9-B061-496C-85F9-356CF9DB43BE}" destId="{CAF3B09F-8165-4FD8-94ED-D7EB0EB971AC}" srcOrd="0" destOrd="0" presId="urn:microsoft.com/office/officeart/2005/8/layout/lProcess1"/>
    <dgm:cxn modelId="{3376BF23-D8A8-430A-9091-FDBD896F27A5}" srcId="{55005FC9-B061-496C-85F9-356CF9DB43BE}" destId="{90CA909C-8346-437E-9918-97D4C66371A6}" srcOrd="0" destOrd="0" parTransId="{0A12367B-A5F6-43C8-BC81-49D4B42EC6D9}" sibTransId="{7EDEE605-B200-44E1-8A79-9AA6B645894D}"/>
    <dgm:cxn modelId="{FB164745-14C2-412A-BEF5-71867CE953C3}" srcId="{90CA909C-8346-437E-9918-97D4C66371A6}" destId="{B526C1FB-C1C0-4AE6-9E94-86548B38F9F5}" srcOrd="1" destOrd="0" parTransId="{770AD390-8988-4292-A8F8-33060EDBCB13}" sibTransId="{916D63C8-0958-45A0-AB11-7262FF2D0A1C}"/>
    <dgm:cxn modelId="{D0A7926C-E18F-4712-AA82-D7AEA9398736}" type="presOf" srcId="{916D63C8-0958-45A0-AB11-7262FF2D0A1C}" destId="{4F7C8756-CB77-4988-B8B5-9B47CA394321}" srcOrd="0" destOrd="0" presId="urn:microsoft.com/office/officeart/2005/8/layout/lProcess1"/>
    <dgm:cxn modelId="{55FE7A55-957B-4714-B60E-639424F76FDE}" srcId="{90CA909C-8346-437E-9918-97D4C66371A6}" destId="{F7877207-1F6B-466B-82F6-AE31809EB8F2}" srcOrd="3" destOrd="0" parTransId="{D13E4175-9534-4870-A7A5-890A5B8C139B}" sibTransId="{9B8F9A71-C27C-41A2-910F-0AF08DF26E48}"/>
    <dgm:cxn modelId="{8216C256-9005-4E10-8EAD-AC5DE66DF77E}" type="presOf" srcId="{90CA909C-8346-437E-9918-97D4C66371A6}" destId="{00013E3D-11FF-4F97-A27F-1E8DE4B13451}" srcOrd="0" destOrd="0" presId="urn:microsoft.com/office/officeart/2005/8/layout/lProcess1"/>
    <dgm:cxn modelId="{CF6A1E9C-FC45-4614-B623-F56F945508BA}" type="presOf" srcId="{B526C1FB-C1C0-4AE6-9E94-86548B38F9F5}" destId="{7FFFF16D-0A4D-4B4A-801A-A300A8EE1A97}" srcOrd="0" destOrd="0" presId="urn:microsoft.com/office/officeart/2005/8/layout/lProcess1"/>
    <dgm:cxn modelId="{343A6E9E-4DD6-4EC4-93AE-C12EA76E801D}" type="presOf" srcId="{370CCD33-6F76-45D1-B166-E81117C11130}" destId="{057A4B3F-1CD2-42E1-90AB-E73DE5FFCC88}" srcOrd="0" destOrd="0" presId="urn:microsoft.com/office/officeart/2005/8/layout/lProcess1"/>
    <dgm:cxn modelId="{372D869E-DBAB-4DB4-BB2F-D71729A83899}" srcId="{90CA909C-8346-437E-9918-97D4C66371A6}" destId="{45974512-A0FC-4533-83E5-6026289C834B}" srcOrd="2" destOrd="0" parTransId="{1D799A86-4A47-4E14-956A-3293838C7FAF}" sibTransId="{C50DEE53-174A-4CFE-8867-9B72A24DABAC}"/>
    <dgm:cxn modelId="{82EB81B6-D0F1-48D5-8160-43A1C1F439CB}" type="presOf" srcId="{45974512-A0FC-4533-83E5-6026289C834B}" destId="{B2920D25-72B6-4AC3-BE82-52FCF546DB22}" srcOrd="0" destOrd="0" presId="urn:microsoft.com/office/officeart/2005/8/layout/lProcess1"/>
    <dgm:cxn modelId="{503714EB-8224-4A2D-91D7-836FBC21B65D}" type="presOf" srcId="{FBA8CCF3-78F4-4AD5-87DF-4233BAB2F71F}" destId="{B7E63E40-7B03-40C0-AD7D-1D135D6B5ACF}" srcOrd="0" destOrd="0" presId="urn:microsoft.com/office/officeart/2005/8/layout/lProcess1"/>
    <dgm:cxn modelId="{8F3083EB-0A6C-46FA-B406-0D539EECC1D2}" srcId="{90CA909C-8346-437E-9918-97D4C66371A6}" destId="{FBA8CCF3-78F4-4AD5-87DF-4233BAB2F71F}" srcOrd="0" destOrd="0" parTransId="{370CCD33-6F76-45D1-B166-E81117C11130}" sibTransId="{EC00EBCE-D86E-4CB5-8A5D-6AC69E47151E}"/>
    <dgm:cxn modelId="{675A28F3-1D4E-404A-B20F-2BFF8CBBE3E4}" type="presOf" srcId="{F7877207-1F6B-466B-82F6-AE31809EB8F2}" destId="{93CDD599-0AB1-46BE-BC54-13A1E7F3D388}" srcOrd="0" destOrd="0" presId="urn:microsoft.com/office/officeart/2005/8/layout/lProcess1"/>
    <dgm:cxn modelId="{B01C2DFA-57BF-4452-A412-29B5AA5067AC}" type="presParOf" srcId="{CAF3B09F-8165-4FD8-94ED-D7EB0EB971AC}" destId="{5A2495E5-1BC8-405D-A490-5F017AFA95A5}" srcOrd="0" destOrd="0" presId="urn:microsoft.com/office/officeart/2005/8/layout/lProcess1"/>
    <dgm:cxn modelId="{05EE9B84-6AC4-4989-B284-7355C8E87355}" type="presParOf" srcId="{5A2495E5-1BC8-405D-A490-5F017AFA95A5}" destId="{00013E3D-11FF-4F97-A27F-1E8DE4B13451}" srcOrd="0" destOrd="0" presId="urn:microsoft.com/office/officeart/2005/8/layout/lProcess1"/>
    <dgm:cxn modelId="{4886BDFC-5397-4A68-A477-8CC2582B167B}" type="presParOf" srcId="{5A2495E5-1BC8-405D-A490-5F017AFA95A5}" destId="{057A4B3F-1CD2-42E1-90AB-E73DE5FFCC88}" srcOrd="1" destOrd="0" presId="urn:microsoft.com/office/officeart/2005/8/layout/lProcess1"/>
    <dgm:cxn modelId="{41AFDA5D-C266-462D-89D2-145ACFA5E3FA}" type="presParOf" srcId="{5A2495E5-1BC8-405D-A490-5F017AFA95A5}" destId="{B7E63E40-7B03-40C0-AD7D-1D135D6B5ACF}" srcOrd="2" destOrd="0" presId="urn:microsoft.com/office/officeart/2005/8/layout/lProcess1"/>
    <dgm:cxn modelId="{289DBC1F-26D0-48A5-9F76-42E007DBBE8D}" type="presParOf" srcId="{5A2495E5-1BC8-405D-A490-5F017AFA95A5}" destId="{5D760943-603D-4883-91E3-928E56599262}" srcOrd="3" destOrd="0" presId="urn:microsoft.com/office/officeart/2005/8/layout/lProcess1"/>
    <dgm:cxn modelId="{BB2E306E-3A0C-43CC-A9D5-D6C33AB42813}" type="presParOf" srcId="{5A2495E5-1BC8-405D-A490-5F017AFA95A5}" destId="{7FFFF16D-0A4D-4B4A-801A-A300A8EE1A97}" srcOrd="4" destOrd="0" presId="urn:microsoft.com/office/officeart/2005/8/layout/lProcess1"/>
    <dgm:cxn modelId="{F944C8FB-7A6B-4987-A9E2-C5432C855501}" type="presParOf" srcId="{5A2495E5-1BC8-405D-A490-5F017AFA95A5}" destId="{4F7C8756-CB77-4988-B8B5-9B47CA394321}" srcOrd="5" destOrd="0" presId="urn:microsoft.com/office/officeart/2005/8/layout/lProcess1"/>
    <dgm:cxn modelId="{2C9DAA57-7523-45EF-A2D8-746ED30C9F38}" type="presParOf" srcId="{5A2495E5-1BC8-405D-A490-5F017AFA95A5}" destId="{B2920D25-72B6-4AC3-BE82-52FCF546DB22}" srcOrd="6" destOrd="0" presId="urn:microsoft.com/office/officeart/2005/8/layout/lProcess1"/>
    <dgm:cxn modelId="{AB794CEE-121F-4E3A-A631-0C6E1D23D93D}" type="presParOf" srcId="{5A2495E5-1BC8-405D-A490-5F017AFA95A5}" destId="{744800EA-D355-43AB-B4A4-EBB7ABF7DB97}" srcOrd="7" destOrd="0" presId="urn:microsoft.com/office/officeart/2005/8/layout/lProcess1"/>
    <dgm:cxn modelId="{014F8297-D9FC-451B-A853-84C79ED8D966}" type="presParOf" srcId="{5A2495E5-1BC8-405D-A490-5F017AFA95A5}" destId="{93CDD599-0AB1-46BE-BC54-13A1E7F3D388}" srcOrd="8" destOrd="0" presId="urn:microsoft.com/office/officeart/2005/8/layout/l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13E3D-11FF-4F97-A27F-1E8DE4B13451}">
      <dsp:nvSpPr>
        <dsp:cNvPr id="0" name=""/>
        <dsp:cNvSpPr/>
      </dsp:nvSpPr>
      <dsp:spPr>
        <a:xfrm>
          <a:off x="3401" y="444700"/>
          <a:ext cx="4793742" cy="648111"/>
        </a:xfrm>
        <a:prstGeom prst="roundRect">
          <a:avLst>
            <a:gd name="adj" fmla="val 10000"/>
          </a:avLst>
        </a:prstGeom>
        <a:solidFill>
          <a:srgbClr val="D0E5E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90000"/>
                  <a:lumOff val="10000"/>
                </a:schemeClr>
              </a:solidFill>
            </a:rPr>
            <a:t>The patient and or PCP calls to schedule an appointment</a:t>
          </a:r>
        </a:p>
      </dsp:txBody>
      <dsp:txXfrm>
        <a:off x="22384" y="463683"/>
        <a:ext cx="4755776" cy="610145"/>
      </dsp:txXfrm>
    </dsp:sp>
    <dsp:sp modelId="{057A4B3F-1CD2-42E1-90AB-E73DE5FFCC88}">
      <dsp:nvSpPr>
        <dsp:cNvPr id="0" name=""/>
        <dsp:cNvSpPr/>
      </dsp:nvSpPr>
      <dsp:spPr>
        <a:xfrm rot="5400000">
          <a:off x="2343562" y="1149521"/>
          <a:ext cx="113419" cy="113419"/>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7E63E40-7B03-40C0-AD7D-1D135D6B5ACF}">
      <dsp:nvSpPr>
        <dsp:cNvPr id="0" name=""/>
        <dsp:cNvSpPr/>
      </dsp:nvSpPr>
      <dsp:spPr>
        <a:xfrm>
          <a:off x="3401" y="1319650"/>
          <a:ext cx="4793742" cy="648111"/>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90000"/>
                  <a:lumOff val="10000"/>
                </a:schemeClr>
              </a:solidFill>
            </a:rPr>
            <a:t>Through shared decision-making, the FGC intake process is initiated</a:t>
          </a:r>
        </a:p>
      </dsp:txBody>
      <dsp:txXfrm>
        <a:off x="22384" y="1338633"/>
        <a:ext cx="4755776" cy="610145"/>
      </dsp:txXfrm>
    </dsp:sp>
    <dsp:sp modelId="{5D760943-603D-4883-91E3-928E56599262}">
      <dsp:nvSpPr>
        <dsp:cNvPr id="0" name=""/>
        <dsp:cNvSpPr/>
      </dsp:nvSpPr>
      <dsp:spPr>
        <a:xfrm rot="5400000">
          <a:off x="2343562" y="2024471"/>
          <a:ext cx="113419" cy="113419"/>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FFFF16D-0A4D-4B4A-801A-A300A8EE1A97}">
      <dsp:nvSpPr>
        <dsp:cNvPr id="0" name=""/>
        <dsp:cNvSpPr/>
      </dsp:nvSpPr>
      <dsp:spPr>
        <a:xfrm>
          <a:off x="3401" y="2194600"/>
          <a:ext cx="4793742" cy="648111"/>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90000"/>
                  <a:lumOff val="10000"/>
                </a:schemeClr>
              </a:solidFill>
            </a:rPr>
            <a:t>The patient receives initial dose</a:t>
          </a:r>
        </a:p>
      </dsp:txBody>
      <dsp:txXfrm>
        <a:off x="22384" y="2213583"/>
        <a:ext cx="4755776" cy="610145"/>
      </dsp:txXfrm>
    </dsp:sp>
    <dsp:sp modelId="{4F7C8756-CB77-4988-B8B5-9B47CA394321}">
      <dsp:nvSpPr>
        <dsp:cNvPr id="0" name=""/>
        <dsp:cNvSpPr/>
      </dsp:nvSpPr>
      <dsp:spPr>
        <a:xfrm rot="5400000">
          <a:off x="2343562" y="2899421"/>
          <a:ext cx="113419" cy="113419"/>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2920D25-72B6-4AC3-BE82-52FCF546DB22}">
      <dsp:nvSpPr>
        <dsp:cNvPr id="0" name=""/>
        <dsp:cNvSpPr/>
      </dsp:nvSpPr>
      <dsp:spPr>
        <a:xfrm>
          <a:off x="3401" y="3069551"/>
          <a:ext cx="4793742" cy="648111"/>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90000"/>
                  <a:lumOff val="10000"/>
                </a:schemeClr>
              </a:solidFill>
            </a:rPr>
            <a:t>The patient is scheduled for follow-up as an established patient</a:t>
          </a:r>
        </a:p>
      </dsp:txBody>
      <dsp:txXfrm>
        <a:off x="22384" y="3088534"/>
        <a:ext cx="4755776" cy="610145"/>
      </dsp:txXfrm>
    </dsp:sp>
    <dsp:sp modelId="{744800EA-D355-43AB-B4A4-EBB7ABF7DB97}">
      <dsp:nvSpPr>
        <dsp:cNvPr id="0" name=""/>
        <dsp:cNvSpPr/>
      </dsp:nvSpPr>
      <dsp:spPr>
        <a:xfrm rot="5400000">
          <a:off x="2343562" y="3774372"/>
          <a:ext cx="113419" cy="113419"/>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CDD599-0AB1-46BE-BC54-13A1E7F3D388}">
      <dsp:nvSpPr>
        <dsp:cNvPr id="0" name=""/>
        <dsp:cNvSpPr/>
      </dsp:nvSpPr>
      <dsp:spPr>
        <a:xfrm>
          <a:off x="3401" y="3944501"/>
          <a:ext cx="4793742" cy="648111"/>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90000"/>
                  <a:lumOff val="10000"/>
                </a:schemeClr>
              </a:solidFill>
            </a:rPr>
            <a:t>Patient follows daily dosing workflow as outlined for established patients</a:t>
          </a:r>
        </a:p>
      </dsp:txBody>
      <dsp:txXfrm>
        <a:off x="22384" y="3963484"/>
        <a:ext cx="4755776" cy="6101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13E3D-11FF-4F97-A27F-1E8DE4B13451}">
      <dsp:nvSpPr>
        <dsp:cNvPr id="0" name=""/>
        <dsp:cNvSpPr/>
      </dsp:nvSpPr>
      <dsp:spPr>
        <a:xfrm>
          <a:off x="3400" y="444700"/>
          <a:ext cx="4793744" cy="648111"/>
        </a:xfrm>
        <a:prstGeom prst="roundRect">
          <a:avLst>
            <a:gd name="adj" fmla="val 10000"/>
          </a:avLst>
        </a:prstGeom>
        <a:solidFill>
          <a:srgbClr val="D0E5E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90000"/>
                  <a:lumOff val="10000"/>
                </a:schemeClr>
              </a:solidFill>
            </a:rPr>
            <a:t>Consents, releases &amp; orientation to the dosing process is done when FGC receives the patient from in-patient hospitalization</a:t>
          </a:r>
        </a:p>
      </dsp:txBody>
      <dsp:txXfrm>
        <a:off x="22383" y="463683"/>
        <a:ext cx="4755778" cy="610145"/>
      </dsp:txXfrm>
    </dsp:sp>
    <dsp:sp modelId="{057A4B3F-1CD2-42E1-90AB-E73DE5FFCC88}">
      <dsp:nvSpPr>
        <dsp:cNvPr id="0" name=""/>
        <dsp:cNvSpPr/>
      </dsp:nvSpPr>
      <dsp:spPr>
        <a:xfrm rot="5400000">
          <a:off x="2343562" y="1149521"/>
          <a:ext cx="113419" cy="113419"/>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7E63E40-7B03-40C0-AD7D-1D135D6B5ACF}">
      <dsp:nvSpPr>
        <dsp:cNvPr id="0" name=""/>
        <dsp:cNvSpPr/>
      </dsp:nvSpPr>
      <dsp:spPr>
        <a:xfrm>
          <a:off x="3400" y="1319651"/>
          <a:ext cx="4793744" cy="648111"/>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90000"/>
                  <a:lumOff val="10000"/>
                </a:schemeClr>
              </a:solidFill>
            </a:rPr>
            <a:t>The patient receives initial dose</a:t>
          </a:r>
        </a:p>
      </dsp:txBody>
      <dsp:txXfrm>
        <a:off x="22383" y="1338634"/>
        <a:ext cx="4755778" cy="610145"/>
      </dsp:txXfrm>
    </dsp:sp>
    <dsp:sp modelId="{5D760943-603D-4883-91E3-928E56599262}">
      <dsp:nvSpPr>
        <dsp:cNvPr id="0" name=""/>
        <dsp:cNvSpPr/>
      </dsp:nvSpPr>
      <dsp:spPr>
        <a:xfrm rot="5400000">
          <a:off x="2343562" y="2024472"/>
          <a:ext cx="113419" cy="113419"/>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FFFF16D-0A4D-4B4A-801A-A300A8EE1A97}">
      <dsp:nvSpPr>
        <dsp:cNvPr id="0" name=""/>
        <dsp:cNvSpPr/>
      </dsp:nvSpPr>
      <dsp:spPr>
        <a:xfrm>
          <a:off x="3400" y="2194601"/>
          <a:ext cx="4793744" cy="648111"/>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90000"/>
                  <a:lumOff val="10000"/>
                </a:schemeClr>
              </a:solidFill>
            </a:rPr>
            <a:t>Dosing is given that very day or the day of discharge</a:t>
          </a:r>
        </a:p>
      </dsp:txBody>
      <dsp:txXfrm>
        <a:off x="22383" y="2213584"/>
        <a:ext cx="4755778" cy="610145"/>
      </dsp:txXfrm>
    </dsp:sp>
    <dsp:sp modelId="{4F7C8756-CB77-4988-B8B5-9B47CA394321}">
      <dsp:nvSpPr>
        <dsp:cNvPr id="0" name=""/>
        <dsp:cNvSpPr/>
      </dsp:nvSpPr>
      <dsp:spPr>
        <a:xfrm rot="5400000">
          <a:off x="2343562" y="2899423"/>
          <a:ext cx="113419" cy="113419"/>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2920D25-72B6-4AC3-BE82-52FCF546DB22}">
      <dsp:nvSpPr>
        <dsp:cNvPr id="0" name=""/>
        <dsp:cNvSpPr/>
      </dsp:nvSpPr>
      <dsp:spPr>
        <a:xfrm>
          <a:off x="3400" y="3069552"/>
          <a:ext cx="4793744" cy="648111"/>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90000"/>
                  <a:lumOff val="10000"/>
                </a:schemeClr>
              </a:solidFill>
            </a:rPr>
            <a:t>Follow-up with physician scheduled within days of discharge</a:t>
          </a:r>
        </a:p>
      </dsp:txBody>
      <dsp:txXfrm>
        <a:off x="22383" y="3088535"/>
        <a:ext cx="4755778" cy="610145"/>
      </dsp:txXfrm>
    </dsp:sp>
    <dsp:sp modelId="{744800EA-D355-43AB-B4A4-EBB7ABF7DB97}">
      <dsp:nvSpPr>
        <dsp:cNvPr id="0" name=""/>
        <dsp:cNvSpPr/>
      </dsp:nvSpPr>
      <dsp:spPr>
        <a:xfrm rot="5400000">
          <a:off x="2343562" y="3774373"/>
          <a:ext cx="113419" cy="113419"/>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CDD599-0AB1-46BE-BC54-13A1E7F3D388}">
      <dsp:nvSpPr>
        <dsp:cNvPr id="0" name=""/>
        <dsp:cNvSpPr/>
      </dsp:nvSpPr>
      <dsp:spPr>
        <a:xfrm>
          <a:off x="3400" y="3944502"/>
          <a:ext cx="4793744" cy="648111"/>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90000"/>
                  <a:lumOff val="10000"/>
                </a:schemeClr>
              </a:solidFill>
            </a:rPr>
            <a:t>Patient follows daily dosing workflow as outlined for established patients</a:t>
          </a:r>
        </a:p>
      </dsp:txBody>
      <dsp:txXfrm>
        <a:off x="22383" y="3963485"/>
        <a:ext cx="4755778" cy="61014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400" b="0" i="0" u="none" strike="noStrike" cap="none">
                <a:latin typeface="Arial"/>
                <a:ea typeface="Arial"/>
                <a:cs typeface="Arial"/>
                <a:sym typeface="Arial"/>
              </a:defRPr>
            </a:lvl1pPr>
            <a:lvl2pPr marL="914400" marR="0" lvl="1" indent="-228600" algn="l" rtl="0">
              <a:spcBef>
                <a:spcPts val="0"/>
              </a:spcBef>
              <a:spcAft>
                <a:spcPts val="0"/>
              </a:spcAft>
              <a:buSzPts val="1400"/>
              <a:buNone/>
              <a:defRPr sz="1400" b="0" i="0" u="none" strike="noStrike" cap="none">
                <a:latin typeface="Arial"/>
                <a:ea typeface="Arial"/>
                <a:cs typeface="Arial"/>
                <a:sym typeface="Arial"/>
              </a:defRPr>
            </a:lvl2pPr>
            <a:lvl3pPr marL="1371600" marR="0" lvl="2" indent="-228600" algn="l" rtl="0">
              <a:spcBef>
                <a:spcPts val="0"/>
              </a:spcBef>
              <a:spcAft>
                <a:spcPts val="0"/>
              </a:spcAft>
              <a:buSzPts val="1400"/>
              <a:buNone/>
              <a:defRPr sz="1400" b="0" i="0" u="none" strike="noStrike" cap="none">
                <a:latin typeface="Arial"/>
                <a:ea typeface="Arial"/>
                <a:cs typeface="Arial"/>
                <a:sym typeface="Arial"/>
              </a:defRPr>
            </a:lvl3pPr>
            <a:lvl4pPr marL="1828800" marR="0" lvl="3" indent="-228600" algn="l" rtl="0">
              <a:spcBef>
                <a:spcPts val="0"/>
              </a:spcBef>
              <a:spcAft>
                <a:spcPts val="0"/>
              </a:spcAft>
              <a:buSzPts val="1400"/>
              <a:buNone/>
              <a:defRPr sz="1400" b="0" i="0" u="none" strike="noStrike" cap="none">
                <a:latin typeface="Arial"/>
                <a:ea typeface="Arial"/>
                <a:cs typeface="Arial"/>
                <a:sym typeface="Arial"/>
              </a:defRPr>
            </a:lvl4pPr>
            <a:lvl5pPr marL="2286000" marR="0" lvl="4" indent="-228600" algn="l" rtl="0">
              <a:spcBef>
                <a:spcPts val="0"/>
              </a:spcBef>
              <a:spcAft>
                <a:spcPts val="0"/>
              </a:spcAft>
              <a:buSzPts val="1400"/>
              <a:buNone/>
              <a:defRPr sz="1400" b="0" i="0" u="none" strike="noStrike" cap="none">
                <a:latin typeface="Arial"/>
                <a:ea typeface="Arial"/>
                <a:cs typeface="Arial"/>
                <a:sym typeface="Arial"/>
              </a:defRPr>
            </a:lvl5pPr>
            <a:lvl6pPr marL="2743200" marR="0" lvl="5" indent="-228600" algn="l" rtl="0">
              <a:spcBef>
                <a:spcPts val="0"/>
              </a:spcBef>
              <a:spcAft>
                <a:spcPts val="0"/>
              </a:spcAft>
              <a:buSzPts val="1400"/>
              <a:buNone/>
              <a:defRPr sz="1400" b="0" i="0" u="none" strike="noStrike" cap="none">
                <a:latin typeface="Arial"/>
                <a:ea typeface="Arial"/>
                <a:cs typeface="Arial"/>
                <a:sym typeface="Arial"/>
              </a:defRPr>
            </a:lvl6pPr>
            <a:lvl7pPr marL="3200400" marR="0" lvl="6" indent="-228600" algn="l" rtl="0">
              <a:spcBef>
                <a:spcPts val="0"/>
              </a:spcBef>
              <a:spcAft>
                <a:spcPts val="0"/>
              </a:spcAft>
              <a:buSzPts val="1400"/>
              <a:buNone/>
              <a:defRPr sz="1400" b="0" i="0" u="none" strike="noStrike" cap="none">
                <a:latin typeface="Arial"/>
                <a:ea typeface="Arial"/>
                <a:cs typeface="Arial"/>
                <a:sym typeface="Arial"/>
              </a:defRPr>
            </a:lvl7pPr>
            <a:lvl8pPr marL="3657600" marR="0" lvl="7" indent="-228600" algn="l" rtl="0">
              <a:spcBef>
                <a:spcPts val="0"/>
              </a:spcBef>
              <a:spcAft>
                <a:spcPts val="0"/>
              </a:spcAft>
              <a:buSzPts val="1400"/>
              <a:buNone/>
              <a:defRPr sz="1400" b="0" i="0" u="none" strike="noStrike" cap="none">
                <a:latin typeface="Arial"/>
                <a:ea typeface="Arial"/>
                <a:cs typeface="Arial"/>
                <a:sym typeface="Arial"/>
              </a:defRPr>
            </a:lvl8pPr>
            <a:lvl9pPr marL="4114800" marR="0" lvl="8" indent="-228600" algn="l" rtl="0">
              <a:spcBef>
                <a:spcPts val="0"/>
              </a:spcBef>
              <a:spcAft>
                <a:spcPts val="0"/>
              </a:spcAft>
              <a:buSzPts val="1400"/>
              <a:buNone/>
              <a:defRPr sz="1400" b="0" i="0" u="none" strike="noStrike" cap="none">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Welcome to Chicago!</a:t>
            </a:r>
          </a:p>
          <a:p>
            <a:r>
              <a:rPr lang="en-US" dirty="0"/>
              <a:t>Honored to be moderating this panel.</a:t>
            </a:r>
          </a:p>
          <a:p>
            <a:r>
              <a:rPr lang="en-US" dirty="0"/>
              <a:t>Each year we have one session focused on the great work happening in the host city</a:t>
            </a:r>
          </a:p>
          <a:p>
            <a:r>
              <a:rPr lang="en-US" dirty="0"/>
              <a:t>Before I introduce the panel will provide a little bit of background and context for the presentations you’ll be hearing today.</a:t>
            </a:r>
          </a:p>
        </p:txBody>
      </p:sp>
    </p:spTree>
    <p:extLst>
      <p:ext uri="{BB962C8B-B14F-4D97-AF65-F5344CB8AC3E}">
        <p14:creationId xmlns:p14="http://schemas.microsoft.com/office/powerpoint/2010/main" val="3959008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Takara</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8" name="Google Shape;228;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endParaRPr/>
          </a:p>
          <a:p>
            <a:pPr marL="0" lvl="0" indent="0" algn="l" rtl="0">
              <a:lnSpc>
                <a:spcPct val="80000"/>
              </a:lnSpc>
              <a:spcBef>
                <a:spcPts val="1000"/>
              </a:spcBef>
              <a:spcAft>
                <a:spcPts val="0"/>
              </a:spcAft>
              <a:buNone/>
            </a:pPr>
            <a:r>
              <a:rPr lang="en-US"/>
              <a:t>Mistead</a:t>
            </a:r>
            <a:endParaRPr/>
          </a:p>
          <a:p>
            <a:pPr marL="0" lvl="0" indent="0" algn="l" rtl="0">
              <a:lnSpc>
                <a:spcPct val="80000"/>
              </a:lnSpc>
              <a:spcBef>
                <a:spcPts val="1000"/>
              </a:spcBef>
              <a:spcAft>
                <a:spcPts val="0"/>
              </a:spcAft>
              <a:buNone/>
            </a:pPr>
            <a:r>
              <a:rPr lang="en-US" b="1"/>
              <a:t>Barriers:</a:t>
            </a:r>
            <a:r>
              <a:rPr lang="en-US"/>
              <a:t> housing, stigma, transportation, pharmacy, and easy access to drugs in the community.</a:t>
            </a:r>
            <a:endParaRPr/>
          </a:p>
          <a:p>
            <a:pPr marL="0" lvl="0" indent="0" algn="l" rtl="0">
              <a:lnSpc>
                <a:spcPct val="80000"/>
              </a:lnSpc>
              <a:spcBef>
                <a:spcPts val="1000"/>
              </a:spcBef>
              <a:spcAft>
                <a:spcPts val="0"/>
              </a:spcAft>
              <a:buNone/>
            </a:pPr>
            <a:endParaRPr/>
          </a:p>
          <a:p>
            <a:pPr marL="0" lvl="0" indent="0" algn="l" rtl="0">
              <a:lnSpc>
                <a:spcPct val="80000"/>
              </a:lnSpc>
              <a:spcBef>
                <a:spcPts val="1000"/>
              </a:spcBef>
              <a:spcAft>
                <a:spcPts val="0"/>
              </a:spcAft>
              <a:buNone/>
            </a:pPr>
            <a:r>
              <a:rPr lang="en-US"/>
              <a:t>Frequently readmitted for medical complications, overdose or withdrawal.</a:t>
            </a:r>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3" name="Google Shape;243;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a:t>big program to implement</a:t>
            </a:r>
            <a:endParaRPr/>
          </a:p>
          <a:p>
            <a:pPr marL="457200" lvl="0" indent="-317500" algn="l" rtl="0">
              <a:spcBef>
                <a:spcPts val="0"/>
              </a:spcBef>
              <a:spcAft>
                <a:spcPts val="0"/>
              </a:spcAft>
              <a:buSzPts val="1400"/>
              <a:buChar char="-"/>
            </a:pPr>
            <a:r>
              <a:rPr lang="en-US"/>
              <a:t>successful?</a:t>
            </a:r>
            <a:endParaRPr/>
          </a:p>
          <a:p>
            <a:pPr marL="0" lvl="0" indent="0" algn="l" rtl="0">
              <a:spcBef>
                <a:spcPts val="0"/>
              </a:spcBef>
              <a:spcAft>
                <a:spcPts val="0"/>
              </a:spcAft>
              <a:buNone/>
            </a:pPr>
            <a:endParaRPr/>
          </a:p>
          <a:p>
            <a:pPr marL="0" lvl="0" indent="0" algn="l" rtl="0">
              <a:spcBef>
                <a:spcPts val="0"/>
              </a:spcBef>
              <a:spcAft>
                <a:spcPts val="0"/>
              </a:spcAft>
              <a:buNone/>
            </a:pPr>
            <a:r>
              <a:rPr lang="en-US"/>
              <a:t>Project LIFE: Long-acting Injectable buprenorphine For Ending overdose</a:t>
            </a:r>
            <a:endParaRPr/>
          </a:p>
          <a:p>
            <a:pPr marL="0" lvl="0" indent="0" algn="l" rtl="0">
              <a:spcBef>
                <a:spcPts val="0"/>
              </a:spcBef>
              <a:spcAft>
                <a:spcPts val="0"/>
              </a:spcAft>
              <a:buNone/>
            </a:pPr>
            <a:r>
              <a:rPr lang="en-US" sz="1200">
                <a:solidFill>
                  <a:srgbClr val="000000"/>
                </a:solidFill>
              </a:rPr>
              <a:t>Goal</a:t>
            </a:r>
            <a:endParaRPr/>
          </a:p>
          <a:p>
            <a:pPr marL="0" lvl="0" indent="0" algn="l" rtl="0">
              <a:spcBef>
                <a:spcPts val="0"/>
              </a:spcBef>
              <a:spcAft>
                <a:spcPts val="0"/>
              </a:spcAft>
              <a:buNone/>
            </a:pPr>
            <a:r>
              <a:rPr lang="en-US" sz="1200">
                <a:solidFill>
                  <a:srgbClr val="000000"/>
                </a:solidFill>
              </a:rPr>
              <a:t>Why Project life: easier than SL bup (daily med, difficulty with taste or aversion due to hx of precipitated withdrawal), Rehospitalization (protection from overdose for 30 days, decrease cravings), monthly follow ups move care from ED to CDC and PCP</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9" name="Google Shape;249;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Mistead</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6" name="Google Shape;256;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-Re-emphasize that’s the age range for mortality from an OD</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3" name="Google Shape;283;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Mistead</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9" name="Google Shape;289;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Tailoring TIC for older adults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5" name="Google Shape;295;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Mistead</a:t>
            </a:r>
            <a:endParaRPr>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2" name="Google Shape;302;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latin typeface="Calibri"/>
                <a:ea typeface="Calibri"/>
                <a:cs typeface="Calibri"/>
                <a:sym typeface="Calibri"/>
              </a:rPr>
              <a:t>Mistead</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1" name="Google Shape;311;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340 (b) contract specialty (July 2024) </a:t>
            </a: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Specialty: Genoa </a:t>
            </a: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Documentation </a:t>
            </a:r>
            <a:endParaRPr>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dirty="0"/>
              <a:t>Chicago started monitoring and reporting overdose deaths in a systematic way in 2015. </a:t>
            </a:r>
          </a:p>
          <a:p>
            <a:pPr algn="l"/>
            <a:r>
              <a:rPr lang="en-US" dirty="0"/>
              <a:t>This graph shows opioid related deaths from 2016 to 2023 (data are prelim for 2023, with as many as 400 pending cases that could be </a:t>
            </a:r>
            <a:r>
              <a:rPr lang="en-US" dirty="0" err="1"/>
              <a:t>opiod</a:t>
            </a:r>
            <a:r>
              <a:rPr lang="en-US" dirty="0"/>
              <a:t>-related). </a:t>
            </a:r>
          </a:p>
          <a:p>
            <a:pPr algn="l"/>
            <a:r>
              <a:rPr lang="en-US" dirty="0"/>
              <a:t>The overall trends look similar to those seen at the national level- though I would highlight that Chicago’s overdose death rates have consistently been higher than the national rates. In 2022, national mortality rate of 32/100,000 compared to Chicago’s rate of 48/100,000</a:t>
            </a:r>
          </a:p>
          <a:p>
            <a:pPr algn="l"/>
            <a:endParaRPr lang="en-US" dirty="0"/>
          </a:p>
        </p:txBody>
      </p:sp>
    </p:spTree>
    <p:extLst>
      <p:ext uri="{BB962C8B-B14F-4D97-AF65-F5344CB8AC3E}">
        <p14:creationId xmlns:p14="http://schemas.microsoft.com/office/powerpoint/2010/main" val="1877377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7" name="Google Shape;317;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Takara</a:t>
            </a:r>
            <a:endParaRPr/>
          </a:p>
          <a:p>
            <a:pPr marL="0" lvl="0" indent="0" algn="l" rtl="0">
              <a:spcBef>
                <a:spcPts val="0"/>
              </a:spcBef>
              <a:spcAft>
                <a:spcPts val="0"/>
              </a:spcAft>
              <a:buNone/>
            </a:pPr>
            <a:r>
              <a:rPr lang="en-US"/>
              <a:t>-This program was created as a health justice program</a:t>
            </a:r>
            <a:endParaRPr/>
          </a:p>
          <a:p>
            <a:pPr marL="0" lvl="0" indent="0" algn="l" rtl="0">
              <a:spcBef>
                <a:spcPts val="0"/>
              </a:spcBef>
              <a:spcAft>
                <a:spcPts val="0"/>
              </a:spcAft>
              <a:buNone/>
            </a:pPr>
            <a:endParaRPr/>
          </a:p>
          <a:p>
            <a:pPr marL="0" lvl="0" indent="0" algn="l" rtl="0">
              <a:spcBef>
                <a:spcPts val="0"/>
              </a:spcBef>
              <a:spcAft>
                <a:spcPts val="0"/>
              </a:spcAft>
              <a:buNone/>
            </a:pPr>
            <a:r>
              <a:rPr lang="en-US"/>
              <a:t>REMS: </a:t>
            </a:r>
            <a:r>
              <a:rPr lang="en-US" sz="1300">
                <a:solidFill>
                  <a:srgbClr val="333333"/>
                </a:solidFill>
                <a:latin typeface="Georgia"/>
                <a:ea typeface="Georgia"/>
                <a:cs typeface="Georgia"/>
                <a:sym typeface="Georgia"/>
              </a:rPr>
              <a:t>A Risk Evaluation and Mitigation Strategy (REMS) is a drug safety program that the U.S. Food and Drug Administration (FDA) can require for certain medications with serious safety concerns to help ensure the benefits of the medication outweigh its risks. REMS are designed to reinforce medication use behaviors and actions that support the safe use of that medication. While all medications have labeling that informs health care stakeholders about medication risks, only a few medications require a REMS.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4" name="Google Shape;324;p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Takara</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f91c83c31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2" name="Google Shape;332;g2f91c83c310_0_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Takara</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f91c83c31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f91c83c310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f8f1530b8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2f8f1530b8e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Talk about grant funds for uninsured patients and ER patients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4" name="Google Shape;354;p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3" name="Google Shape;363;p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Mistead</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5" name="Google Shape;375;p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Bryce</a:t>
            </a:r>
            <a:endParaRPr>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2" name="Google Shape;382;p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Bryce </a:t>
            </a:r>
            <a:endParaRPr/>
          </a:p>
          <a:p>
            <a:pPr marL="0" lvl="0" indent="0" algn="l" rtl="0">
              <a:spcBef>
                <a:spcPts val="0"/>
              </a:spcBef>
              <a:spcAft>
                <a:spcPts val="0"/>
              </a:spcAft>
              <a:buNone/>
            </a:pPr>
            <a:endParaRPr/>
          </a:p>
          <a:p>
            <a:pPr marL="0" lvl="0" indent="0" algn="l" rtl="0">
              <a:spcBef>
                <a:spcPts val="0"/>
              </a:spcBef>
              <a:spcAft>
                <a:spcPts val="0"/>
              </a:spcAft>
              <a:buNone/>
            </a:pPr>
            <a:r>
              <a:rPr lang="en-US"/>
              <a:t>Project LIFE: Long-acting Injectable buprenorphine For Ending overdose</a:t>
            </a:r>
            <a:endParaRPr/>
          </a:p>
          <a:p>
            <a:pPr marL="0" lvl="0" indent="0" algn="l" rtl="0">
              <a:spcBef>
                <a:spcPts val="0"/>
              </a:spcBef>
              <a:spcAft>
                <a:spcPts val="0"/>
              </a:spcAft>
              <a:buNone/>
            </a:pPr>
            <a:r>
              <a:rPr lang="en-US"/>
              <a:t>Engages a multi-disciplinary approach including Peer Recovery Coaches, Social Workers and Addiction specialists</a:t>
            </a:r>
            <a:endParaRPr/>
          </a:p>
          <a:p>
            <a:pPr marL="0" lvl="0" indent="0" algn="l" rtl="0">
              <a:spcBef>
                <a:spcPts val="0"/>
              </a:spcBef>
              <a:spcAft>
                <a:spcPts val="0"/>
              </a:spcAft>
              <a:buNone/>
            </a:pPr>
            <a:r>
              <a:rPr lang="en-US"/>
              <a:t>To educate and coach patients admitted to the hospital on long acting injectable (LAI) buprenorphine. </a:t>
            </a:r>
            <a:endParaRPr/>
          </a:p>
          <a:p>
            <a:pPr marL="0" lvl="0" indent="0" algn="l" rtl="0">
              <a:spcBef>
                <a:spcPts val="0"/>
              </a:spcBef>
              <a:spcAft>
                <a:spcPts val="0"/>
              </a:spcAft>
              <a:buNone/>
            </a:pPr>
            <a:endParaRPr/>
          </a:p>
          <a:p>
            <a:pPr marL="0" lvl="0" indent="0" algn="l" rtl="0">
              <a:spcBef>
                <a:spcPts val="0"/>
              </a:spcBef>
              <a:spcAft>
                <a:spcPts val="0"/>
              </a:spcAft>
              <a:buNone/>
            </a:pPr>
            <a:r>
              <a:rPr lang="en-US"/>
              <a:t>Built on inspiration of work done within Ward 86/Project SPLASH. SPLASH is </a:t>
            </a:r>
            <a:r>
              <a:rPr lang="en-US" sz="1500">
                <a:solidFill>
                  <a:srgbClr val="111111"/>
                </a:solidFill>
                <a:latin typeface="Arial"/>
                <a:ea typeface="Arial"/>
                <a:cs typeface="Arial"/>
                <a:sym typeface="Arial"/>
              </a:rPr>
              <a:t>(</a:t>
            </a:r>
            <a:r>
              <a:rPr lang="en-US" sz="1500" b="1">
                <a:solidFill>
                  <a:srgbClr val="111111"/>
                </a:solidFill>
                <a:latin typeface="Arial"/>
                <a:ea typeface="Arial"/>
                <a:cs typeface="Arial"/>
                <a:sym typeface="Arial"/>
              </a:rPr>
              <a:t>Special Program on Long-Acting Antiretrovirals to Stop HIV</a:t>
            </a:r>
            <a:r>
              <a:rPr lang="en-US" sz="1500">
                <a:solidFill>
                  <a:srgbClr val="111111"/>
                </a:solidFill>
                <a:latin typeface="Arial"/>
                <a:ea typeface="Arial"/>
                <a:cs typeface="Arial"/>
                <a:sym typeface="Arial"/>
              </a:rPr>
              <a:t>), a regimen of monthly injections to administer long-acting anti-retroviral therapies, with promising findings of using CAB/RPV LA is a combination of two injectable prescription medications used together to treat HIV-1 infection in adults and adolescents 12 years and older. CAB/RPV LA contains two different medications: cabotegravir, an integrase strand transfer inhibitor (INSTI), and rilpivirine, a non-nucleoside reverse transcriptase inhibitor (NNRTI) in non-virally suppressed patients.</a:t>
            </a:r>
            <a:r>
              <a:rPr lang="en-US" sz="1500">
                <a:solidFill>
                  <a:srgbClr val="111111"/>
                </a:solidFill>
              </a:rPr>
              <a:t> </a:t>
            </a:r>
            <a:endParaRPr sz="1500">
              <a:solidFill>
                <a:srgbClr val="11111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f8f1530b8e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2f8f1530b8e_0_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dirty="0"/>
              <a:t>When we look at communities impacted, it will likely not be surprising to many in the audience that there are disparities in terms of which racial/ethnic groups are most impacted</a:t>
            </a:r>
          </a:p>
          <a:p>
            <a:pPr algn="l"/>
            <a:r>
              <a:rPr lang="en-US" dirty="0"/>
              <a:t>The orange bars are Chicago drug overdose death rates by race/ethnicity and the blue bars are US rates in 2022. </a:t>
            </a:r>
          </a:p>
          <a:p>
            <a:pPr algn="l"/>
            <a:r>
              <a:rPr lang="en-US" dirty="0"/>
              <a:t>You can see here that Black NH Chicagoans die at SIGNIFICANTLY higher rates of drug overdose than White NH, Hispanic or Asian Chicagoans. </a:t>
            </a:r>
          </a:p>
          <a:p>
            <a:pPr algn="l"/>
            <a:r>
              <a:rPr lang="en-US" dirty="0"/>
              <a:t>This trend is not new, since we started reporting on this data in 2015, this disparity has persisted, and in recent years been even more pronounced.</a:t>
            </a:r>
          </a:p>
          <a:p>
            <a:pPr algn="l"/>
            <a:endParaRPr lang="en-US" dirty="0"/>
          </a:p>
          <a:p>
            <a:pPr algn="l"/>
            <a:r>
              <a:rPr lang="en-US" dirty="0"/>
              <a:t>Another important difference from national rates is that the population most likely to experience drug related overdose is older- 45-64 year olds have consistently had the highest rates of OD, which is an older cohort than what we see in many other parts of the country.</a:t>
            </a:r>
          </a:p>
          <a:p>
            <a:pPr algn="l"/>
            <a:endParaRPr lang="en-US" dirty="0"/>
          </a:p>
          <a:p>
            <a:pPr algn="l"/>
            <a:r>
              <a:rPr lang="en-US" dirty="0"/>
              <a:t>Again, for context, Chicago has long-standing heroin markets</a:t>
            </a:r>
          </a:p>
          <a:p>
            <a:pPr algn="l"/>
            <a:r>
              <a:rPr lang="en-US" dirty="0"/>
              <a:t>When other cities and states across the country were seeing significant rates of overdose related to prescribed pills in the 90s and 2000s, Chicago had relatively low rates of prescribing and relatively low rates of Rx-related ODs. Fentanyl came into the drug markets in a substantial way in 2016, and the most common additional substance related in </a:t>
            </a:r>
            <a:r>
              <a:rPr lang="en-US" dirty="0" err="1"/>
              <a:t>Ods</a:t>
            </a:r>
            <a:r>
              <a:rPr lang="en-US" dirty="0"/>
              <a:t> has been cocaine. </a:t>
            </a:r>
          </a:p>
          <a:p>
            <a:pPr algn="l"/>
            <a:r>
              <a:rPr lang="en-US" dirty="0"/>
              <a:t>You can see that xylazine and methamphetamine play a much smaller role in </a:t>
            </a:r>
            <a:r>
              <a:rPr lang="en-US" dirty="0" err="1"/>
              <a:t>Chiago</a:t>
            </a:r>
            <a:r>
              <a:rPr lang="en-US" dirty="0"/>
              <a:t>, at least in drug overdoses, compared to many other US cities.</a:t>
            </a:r>
          </a:p>
          <a:p>
            <a:pPr algn="l"/>
            <a:endParaRPr lang="en-US" dirty="0"/>
          </a:p>
        </p:txBody>
      </p:sp>
    </p:spTree>
    <p:extLst>
      <p:ext uri="{BB962C8B-B14F-4D97-AF65-F5344CB8AC3E}">
        <p14:creationId xmlns:p14="http://schemas.microsoft.com/office/powerpoint/2010/main" val="82865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D0E052-F56B-4281-94FE-C1CBF70121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726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a map showing where opioid-related overdoses occurred and EMS responded to a call.</a:t>
            </a:r>
          </a:p>
          <a:p>
            <a:r>
              <a:rPr lang="en-US" dirty="0"/>
              <a:t>The darker colors on the map are community areas with higher rates of EMS calls for overdose, and the red dots are where the events occurred. </a:t>
            </a:r>
          </a:p>
          <a:p>
            <a:endParaRPr lang="en-US" dirty="0"/>
          </a:p>
          <a:p>
            <a:r>
              <a:rPr lang="en-US" dirty="0"/>
              <a:t>I’d like to highlight a few things on this map-</a:t>
            </a:r>
          </a:p>
          <a:p>
            <a:r>
              <a:rPr lang="en-US" dirty="0"/>
              <a:t>First, the community areas that are most impacted are on the west and south sides of the city. </a:t>
            </a:r>
          </a:p>
          <a:p>
            <a:r>
              <a:rPr lang="en-US" dirty="0"/>
              <a:t>These are predominantly Black and Latinx community areas, as Chicago his a highly racially and economically segregated city, with a long history of racist policies including redlining that have contributed to some of the disparities we see today.</a:t>
            </a:r>
          </a:p>
          <a:p>
            <a:r>
              <a:rPr lang="en-US" dirty="0"/>
              <a:t>Second, no matter what health outcome you are looking at in Chicago- infant mortality, maternal mortality, childhood asthma, cardiovascular disease, homicide- you will consistently see that the West and South sides of the city are disproportionately impacted. So while we will be talking programs that aim to address negative outcomes associated with substance use, the reality is that the communities in these areas are grappling with the outcomes of structural racism in a variety of ways.</a:t>
            </a:r>
          </a:p>
          <a:p>
            <a:r>
              <a:rPr lang="en-US" dirty="0"/>
              <a:t>The Healthy Chicago 2025 report describes the many drivers of the almost 9 year life expectancy gap between White NH and Black NH Chicagoans which includes chronic disease, gun related homicide, infant mortality, HIV and other ID, and overdose as the drivers of this disparity</a:t>
            </a:r>
          </a:p>
        </p:txBody>
      </p:sp>
    </p:spTree>
    <p:extLst>
      <p:ext uri="{BB962C8B-B14F-4D97-AF65-F5344CB8AC3E}">
        <p14:creationId xmlns:p14="http://schemas.microsoft.com/office/powerpoint/2010/main" val="4256282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within all of these start statistics, I also want to highlight the tremendous community resiliency, advocacy and activism that is actively working to address these inequities.</a:t>
            </a:r>
          </a:p>
          <a:p>
            <a:r>
              <a:rPr lang="en-US" dirty="0"/>
              <a:t>There is powerful work happening in communities around the city- and way too much to highlight in a one hour presentation. </a:t>
            </a:r>
          </a:p>
          <a:p>
            <a:r>
              <a:rPr lang="en-US" dirty="0"/>
              <a:t>Yesterday we had 3 site visits to highlight some of this work- Lawndale Health Center, CRA, and UI Health</a:t>
            </a:r>
          </a:p>
        </p:txBody>
      </p:sp>
    </p:spTree>
    <p:extLst>
      <p:ext uri="{BB962C8B-B14F-4D97-AF65-F5344CB8AC3E}">
        <p14:creationId xmlns:p14="http://schemas.microsoft.com/office/powerpoint/2010/main" val="408379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buFont typeface="Symbol" panose="05050102010706020507" pitchFamily="18" charset="2"/>
              <a:buNone/>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lvl="0" indent="0">
              <a:buFont typeface="Symbol" panose="05050102010706020507" pitchFamily="18" charset="2"/>
              <a:buNone/>
            </a:pPr>
            <a:r>
              <a:rPr lang="en-US" sz="1800" dirty="0">
                <a:effectLst/>
                <a:latin typeface="Aptos" panose="020B0004020202020204" pitchFamily="34" charset="0"/>
                <a:ea typeface="Aptos" panose="020B0004020202020204" pitchFamily="34" charset="0"/>
                <a:cs typeface="Aptos" panose="020B0004020202020204" pitchFamily="34" charset="0"/>
              </a:rPr>
              <a:t>Today we will hear from 2 clinical teams- one at PCC Community Wellness Center and the other at UI Health</a:t>
            </a:r>
            <a:br>
              <a:rPr lang="en-US" sz="1800" dirty="0">
                <a:effectLst/>
                <a:latin typeface="Aptos" panose="020B0004020202020204" pitchFamily="34" charset="0"/>
                <a:ea typeface="Aptos" panose="020B0004020202020204" pitchFamily="34" charset="0"/>
                <a:cs typeface="Aptos" panose="020B0004020202020204" pitchFamily="34" charset="0"/>
              </a:rPr>
            </a:br>
            <a:r>
              <a:rPr lang="en-US" sz="1800" dirty="0">
                <a:effectLst/>
                <a:latin typeface="Aptos" panose="020B0004020202020204" pitchFamily="34" charset="0"/>
                <a:ea typeface="Aptos" panose="020B0004020202020204" pitchFamily="34" charset="0"/>
                <a:cs typeface="Aptos" panose="020B0004020202020204" pitchFamily="34" charset="0"/>
              </a:rPr>
              <a:t>There are numerous reasons we invited these teams to present today, but one of them is that they serve the communities most impacted by overdose and the many other structural traumas occurring in their communities. </a:t>
            </a:r>
          </a:p>
          <a:p>
            <a:pPr marL="0" marR="0" lvl="0" indent="0">
              <a:buFont typeface="Symbol" panose="05050102010706020507" pitchFamily="18" charset="2"/>
              <a:buNone/>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lvl="0" indent="0">
              <a:buFont typeface="Symbol" panose="05050102010706020507" pitchFamily="18" charset="2"/>
              <a:buNone/>
            </a:pP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56102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0259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7" name="Google Shape;207;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Mistead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4" name="Google Shape;214;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Mistead</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15"/>
        <p:cNvGrpSpPr/>
        <p:nvPr/>
      </p:nvGrpSpPr>
      <p:grpSpPr>
        <a:xfrm>
          <a:off x="0" y="0"/>
          <a:ext cx="0" cy="0"/>
          <a:chOff x="0" y="0"/>
          <a:chExt cx="0" cy="0"/>
        </a:xfrm>
      </p:grpSpPr>
      <p:pic>
        <p:nvPicPr>
          <p:cNvPr id="16" name="Google Shape;16;p30" descr="Google Shape;10;p9"/>
          <p:cNvPicPr preferRelativeResize="0"/>
          <p:nvPr/>
        </p:nvPicPr>
        <p:blipFill rotWithShape="1">
          <a:blip r:embed="rId2">
            <a:alphaModFix/>
          </a:blip>
          <a:srcRect l="3613"/>
          <a:stretch/>
        </p:blipFill>
        <p:spPr>
          <a:xfrm>
            <a:off x="0" y="2669684"/>
            <a:ext cx="4037013" cy="4188316"/>
          </a:xfrm>
          <a:prstGeom prst="rect">
            <a:avLst/>
          </a:prstGeom>
          <a:noFill/>
          <a:ln>
            <a:noFill/>
          </a:ln>
        </p:spPr>
      </p:pic>
      <p:pic>
        <p:nvPicPr>
          <p:cNvPr id="17" name="Google Shape;17;p30" descr="Google Shape;11;p9"/>
          <p:cNvPicPr preferRelativeResize="0"/>
          <p:nvPr/>
        </p:nvPicPr>
        <p:blipFill rotWithShape="1">
          <a:blip r:embed="rId3">
            <a:alphaModFix/>
          </a:blip>
          <a:srcRect l="35640"/>
          <a:stretch/>
        </p:blipFill>
        <p:spPr>
          <a:xfrm>
            <a:off x="-1" y="2892346"/>
            <a:ext cx="1522414" cy="2365454"/>
          </a:xfrm>
          <a:prstGeom prst="rect">
            <a:avLst/>
          </a:prstGeom>
          <a:noFill/>
          <a:ln>
            <a:noFill/>
          </a:ln>
        </p:spPr>
      </p:pic>
      <p:sp>
        <p:nvSpPr>
          <p:cNvPr id="18" name="Google Shape;18;p30"/>
          <p:cNvSpPr/>
          <p:nvPr/>
        </p:nvSpPr>
        <p:spPr>
          <a:xfrm>
            <a:off x="8609011" y="1676400"/>
            <a:ext cx="2819401" cy="2819400"/>
          </a:xfrm>
          <a:prstGeom prst="ellipse">
            <a:avLst/>
          </a:prstGeom>
          <a:gradFill>
            <a:gsLst>
              <a:gs pos="0">
                <a:srgbClr val="6EA0C0">
                  <a:alpha val="6274"/>
                </a:srgbClr>
              </a:gs>
              <a:gs pos="36000">
                <a:srgbClr val="6EA0C0">
                  <a:alpha val="5490"/>
                </a:srgbClr>
              </a:gs>
              <a:gs pos="69000">
                <a:srgbClr val="6EA0C0">
                  <a:alpha val="0"/>
                </a:srgbClr>
              </a:gs>
              <a:gs pos="100000">
                <a:srgbClr val="6EA0C0">
                  <a:alpha val="0"/>
                </a:srgbClr>
              </a:gs>
            </a:gsLst>
            <a:path path="circle">
              <a:fillToRect r="100000" b="100000"/>
            </a:path>
            <a:tileRect l="-100000" t="-10000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 name="Google Shape;19;p30" descr="Google Shape;13;p9"/>
          <p:cNvPicPr preferRelativeResize="0"/>
          <p:nvPr/>
        </p:nvPicPr>
        <p:blipFill rotWithShape="1">
          <a:blip r:embed="rId4">
            <a:alphaModFix/>
          </a:blip>
          <a:srcRect t="28812"/>
          <a:stretch/>
        </p:blipFill>
        <p:spPr>
          <a:xfrm>
            <a:off x="7999411" y="-1"/>
            <a:ext cx="1603388" cy="1141408"/>
          </a:xfrm>
          <a:prstGeom prst="rect">
            <a:avLst/>
          </a:prstGeom>
          <a:noFill/>
          <a:ln>
            <a:noFill/>
          </a:ln>
        </p:spPr>
      </p:pic>
      <p:pic>
        <p:nvPicPr>
          <p:cNvPr id="20" name="Google Shape;20;p30" descr="Google Shape;14;p9"/>
          <p:cNvPicPr preferRelativeResize="0"/>
          <p:nvPr/>
        </p:nvPicPr>
        <p:blipFill rotWithShape="1">
          <a:blip r:embed="rId5">
            <a:alphaModFix/>
          </a:blip>
          <a:srcRect b="23320"/>
          <a:stretch/>
        </p:blipFill>
        <p:spPr>
          <a:xfrm>
            <a:off x="8605877" y="6096000"/>
            <a:ext cx="993735" cy="762000"/>
          </a:xfrm>
          <a:prstGeom prst="rect">
            <a:avLst/>
          </a:prstGeom>
          <a:noFill/>
          <a:ln>
            <a:noFill/>
          </a:ln>
        </p:spPr>
      </p:pic>
      <p:sp>
        <p:nvSpPr>
          <p:cNvPr id="21" name="Google Shape;21;p30"/>
          <p:cNvSpPr/>
          <p:nvPr/>
        </p:nvSpPr>
        <p:spPr>
          <a:xfrm>
            <a:off x="10437811" y="0"/>
            <a:ext cx="685801"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30"/>
          <p:cNvSpPr txBox="1">
            <a:spLocks noGrp="1"/>
          </p:cNvSpPr>
          <p:nvPr>
            <p:ph type="title"/>
          </p:nvPr>
        </p:nvSpPr>
        <p:spPr>
          <a:xfrm>
            <a:off x="1154954" y="1447800"/>
            <a:ext cx="8825660" cy="3329581"/>
          </a:xfrm>
          <a:prstGeom prst="rect">
            <a:avLst/>
          </a:prstGeom>
          <a:noFill/>
          <a:ln>
            <a:noFill/>
          </a:ln>
        </p:spPr>
        <p:txBody>
          <a:bodyPr spcFirstLastPara="1" wrap="square" lIns="45675" tIns="45675" rIns="45675" bIns="45675" anchor="b" anchorCtr="0">
            <a:normAutofit/>
          </a:bodyPr>
          <a:lstStyle>
            <a:lvl1pPr lvl="0" algn="l">
              <a:lnSpc>
                <a:spcPct val="100000"/>
              </a:lnSpc>
              <a:spcBef>
                <a:spcPts val="0"/>
              </a:spcBef>
              <a:spcAft>
                <a:spcPts val="0"/>
              </a:spcAft>
              <a:buClr>
                <a:srgbClr val="DFE3E5"/>
              </a:buClr>
              <a:buSzPts val="7200"/>
              <a:buFont typeface="Century Gothic"/>
              <a:buNone/>
              <a:defRPr sz="7200"/>
            </a:lvl1pPr>
            <a:lvl2pPr lvl="1" algn="l">
              <a:lnSpc>
                <a:spcPct val="100000"/>
              </a:lnSpc>
              <a:spcBef>
                <a:spcPts val="0"/>
              </a:spcBef>
              <a:spcAft>
                <a:spcPts val="0"/>
              </a:spcAft>
              <a:buClr>
                <a:srgbClr val="DFE3E5"/>
              </a:buClr>
              <a:buSzPts val="1800"/>
              <a:buNone/>
              <a:defRPr/>
            </a:lvl2pPr>
            <a:lvl3pPr lvl="2" algn="l">
              <a:lnSpc>
                <a:spcPct val="100000"/>
              </a:lnSpc>
              <a:spcBef>
                <a:spcPts val="0"/>
              </a:spcBef>
              <a:spcAft>
                <a:spcPts val="0"/>
              </a:spcAft>
              <a:buClr>
                <a:srgbClr val="DFE3E5"/>
              </a:buClr>
              <a:buSzPts val="1800"/>
              <a:buNone/>
              <a:defRPr/>
            </a:lvl3pPr>
            <a:lvl4pPr lvl="3" algn="l">
              <a:lnSpc>
                <a:spcPct val="100000"/>
              </a:lnSpc>
              <a:spcBef>
                <a:spcPts val="0"/>
              </a:spcBef>
              <a:spcAft>
                <a:spcPts val="0"/>
              </a:spcAft>
              <a:buClr>
                <a:srgbClr val="DFE3E5"/>
              </a:buClr>
              <a:buSzPts val="1800"/>
              <a:buNone/>
              <a:defRPr/>
            </a:lvl4pPr>
            <a:lvl5pPr lvl="4" algn="l">
              <a:lnSpc>
                <a:spcPct val="100000"/>
              </a:lnSpc>
              <a:spcBef>
                <a:spcPts val="0"/>
              </a:spcBef>
              <a:spcAft>
                <a:spcPts val="0"/>
              </a:spcAft>
              <a:buClr>
                <a:srgbClr val="DFE3E5"/>
              </a:buClr>
              <a:buSzPts val="1800"/>
              <a:buNone/>
              <a:defRPr/>
            </a:lvl5pPr>
            <a:lvl6pPr lvl="5" algn="l">
              <a:lnSpc>
                <a:spcPct val="100000"/>
              </a:lnSpc>
              <a:spcBef>
                <a:spcPts val="0"/>
              </a:spcBef>
              <a:spcAft>
                <a:spcPts val="0"/>
              </a:spcAft>
              <a:buClr>
                <a:srgbClr val="DFE3E5"/>
              </a:buClr>
              <a:buSzPts val="1800"/>
              <a:buNone/>
              <a:defRPr/>
            </a:lvl6pPr>
            <a:lvl7pPr lvl="6" algn="l">
              <a:lnSpc>
                <a:spcPct val="100000"/>
              </a:lnSpc>
              <a:spcBef>
                <a:spcPts val="0"/>
              </a:spcBef>
              <a:spcAft>
                <a:spcPts val="0"/>
              </a:spcAft>
              <a:buClr>
                <a:srgbClr val="DFE3E5"/>
              </a:buClr>
              <a:buSzPts val="1800"/>
              <a:buNone/>
              <a:defRPr/>
            </a:lvl7pPr>
            <a:lvl8pPr lvl="7" algn="l">
              <a:lnSpc>
                <a:spcPct val="100000"/>
              </a:lnSpc>
              <a:spcBef>
                <a:spcPts val="0"/>
              </a:spcBef>
              <a:spcAft>
                <a:spcPts val="0"/>
              </a:spcAft>
              <a:buClr>
                <a:srgbClr val="DFE3E5"/>
              </a:buClr>
              <a:buSzPts val="1800"/>
              <a:buNone/>
              <a:defRPr/>
            </a:lvl8pPr>
            <a:lvl9pPr lvl="8" algn="l">
              <a:lnSpc>
                <a:spcPct val="100000"/>
              </a:lnSpc>
              <a:spcBef>
                <a:spcPts val="0"/>
              </a:spcBef>
              <a:spcAft>
                <a:spcPts val="0"/>
              </a:spcAft>
              <a:buClr>
                <a:srgbClr val="DFE3E5"/>
              </a:buClr>
              <a:buSzPts val="1800"/>
              <a:buNone/>
              <a:defRPr/>
            </a:lvl9pPr>
          </a:lstStyle>
          <a:p>
            <a:endParaRPr/>
          </a:p>
        </p:txBody>
      </p:sp>
      <p:sp>
        <p:nvSpPr>
          <p:cNvPr id="23" name="Google Shape;23;p30"/>
          <p:cNvSpPr txBox="1">
            <a:spLocks noGrp="1"/>
          </p:cNvSpPr>
          <p:nvPr>
            <p:ph type="body" idx="1"/>
          </p:nvPr>
        </p:nvSpPr>
        <p:spPr>
          <a:xfrm>
            <a:off x="1154954" y="4777380"/>
            <a:ext cx="8825660" cy="861421"/>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1000"/>
              </a:spcBef>
              <a:spcAft>
                <a:spcPts val="0"/>
              </a:spcAft>
              <a:buClr>
                <a:srgbClr val="9EC0D5"/>
              </a:buClr>
              <a:buSzPts val="2000"/>
              <a:buFont typeface="Century Gothic"/>
              <a:buNone/>
              <a:defRPr>
                <a:solidFill>
                  <a:srgbClr val="9EC0D5"/>
                </a:solidFill>
              </a:defRPr>
            </a:lvl1pPr>
            <a:lvl2pPr marL="914400" lvl="1" indent="-228600" algn="l">
              <a:lnSpc>
                <a:spcPct val="100000"/>
              </a:lnSpc>
              <a:spcBef>
                <a:spcPts val="1000"/>
              </a:spcBef>
              <a:spcAft>
                <a:spcPts val="0"/>
              </a:spcAft>
              <a:buClr>
                <a:srgbClr val="9EC0D5"/>
              </a:buClr>
              <a:buSzPts val="2000"/>
              <a:buFont typeface="Century Gothic"/>
              <a:buNone/>
              <a:defRPr>
                <a:solidFill>
                  <a:srgbClr val="9EC0D5"/>
                </a:solidFill>
              </a:defRPr>
            </a:lvl2pPr>
            <a:lvl3pPr marL="1371600" lvl="2" indent="-228600" algn="l">
              <a:lnSpc>
                <a:spcPct val="100000"/>
              </a:lnSpc>
              <a:spcBef>
                <a:spcPts val="1000"/>
              </a:spcBef>
              <a:spcAft>
                <a:spcPts val="0"/>
              </a:spcAft>
              <a:buClr>
                <a:srgbClr val="9EC0D5"/>
              </a:buClr>
              <a:buSzPts val="2000"/>
              <a:buFont typeface="Century Gothic"/>
              <a:buNone/>
              <a:defRPr>
                <a:solidFill>
                  <a:srgbClr val="9EC0D5"/>
                </a:solidFill>
              </a:defRPr>
            </a:lvl3pPr>
            <a:lvl4pPr marL="1828800" lvl="3" indent="-228600" algn="l">
              <a:lnSpc>
                <a:spcPct val="100000"/>
              </a:lnSpc>
              <a:spcBef>
                <a:spcPts val="1000"/>
              </a:spcBef>
              <a:spcAft>
                <a:spcPts val="0"/>
              </a:spcAft>
              <a:buClr>
                <a:srgbClr val="9EC0D5"/>
              </a:buClr>
              <a:buSzPts val="2000"/>
              <a:buFont typeface="Century Gothic"/>
              <a:buNone/>
              <a:defRPr>
                <a:solidFill>
                  <a:srgbClr val="9EC0D5"/>
                </a:solidFill>
              </a:defRPr>
            </a:lvl4pPr>
            <a:lvl5pPr marL="2286000" lvl="4" indent="-228600" algn="l">
              <a:lnSpc>
                <a:spcPct val="100000"/>
              </a:lnSpc>
              <a:spcBef>
                <a:spcPts val="1000"/>
              </a:spcBef>
              <a:spcAft>
                <a:spcPts val="0"/>
              </a:spcAft>
              <a:buClr>
                <a:srgbClr val="9EC0D5"/>
              </a:buClr>
              <a:buSzPts val="2000"/>
              <a:buFont typeface="Century Gothic"/>
              <a:buNone/>
              <a:defRPr>
                <a:solidFill>
                  <a:srgbClr val="9EC0D5"/>
                </a:solidFill>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24" name="Google Shape;24;p30"/>
          <p:cNvSpPr txBox="1">
            <a:spLocks noGrp="1"/>
          </p:cNvSpPr>
          <p:nvPr>
            <p:ph type="sldNum" idx="12"/>
          </p:nvPr>
        </p:nvSpPr>
        <p:spPr>
          <a:xfrm>
            <a:off x="10692492" y="540216"/>
            <a:ext cx="498248" cy="523201"/>
          </a:xfrm>
          <a:prstGeom prst="rect">
            <a:avLst/>
          </a:prstGeom>
          <a:noFill/>
          <a:ln>
            <a:noFill/>
          </a:ln>
        </p:spPr>
        <p:txBody>
          <a:bodyPr spcFirstLastPara="1" wrap="square" lIns="45675" tIns="45675" rIns="45675" bIns="45675" anchor="b" anchorCtr="0">
            <a:spAutoFit/>
          </a:bodyPr>
          <a:lstStyle>
            <a:lvl1pPr marL="0" lvl="0"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1pPr>
            <a:lvl2pPr marL="0" lvl="1"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2pPr>
            <a:lvl3pPr marL="0" lvl="2"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3pPr>
            <a:lvl4pPr marL="0" lvl="3"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4pPr>
            <a:lvl5pPr marL="0" lvl="4"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5pPr>
            <a:lvl6pPr marL="0" lvl="5"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6pPr>
            <a:lvl7pPr marL="0" lvl="6"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7pPr>
            <a:lvl8pPr marL="0" lvl="7"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8pPr>
            <a:lvl9pPr marL="0" lvl="8"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PICTURE_WITH_CAPTION_TEXT" type="picTx">
  <p:cSld name="PICTURE_WITH_CAPTION_TEXT">
    <p:spTree>
      <p:nvGrpSpPr>
        <p:cNvPr id="1" name="Shape 93"/>
        <p:cNvGrpSpPr/>
        <p:nvPr/>
      </p:nvGrpSpPr>
      <p:grpSpPr>
        <a:xfrm>
          <a:off x="0" y="0"/>
          <a:ext cx="0" cy="0"/>
          <a:chOff x="0" y="0"/>
          <a:chExt cx="0" cy="0"/>
        </a:xfrm>
      </p:grpSpPr>
      <p:pic>
        <p:nvPicPr>
          <p:cNvPr id="94" name="Google Shape;94;p39" descr="Google Shape;10;p9"/>
          <p:cNvPicPr preferRelativeResize="0"/>
          <p:nvPr/>
        </p:nvPicPr>
        <p:blipFill rotWithShape="1">
          <a:blip r:embed="rId2">
            <a:alphaModFix/>
          </a:blip>
          <a:srcRect l="3613"/>
          <a:stretch/>
        </p:blipFill>
        <p:spPr>
          <a:xfrm>
            <a:off x="0" y="2669684"/>
            <a:ext cx="4037013" cy="4188316"/>
          </a:xfrm>
          <a:prstGeom prst="rect">
            <a:avLst/>
          </a:prstGeom>
          <a:noFill/>
          <a:ln>
            <a:noFill/>
          </a:ln>
        </p:spPr>
      </p:pic>
      <p:pic>
        <p:nvPicPr>
          <p:cNvPr id="95" name="Google Shape;95;p39" descr="Google Shape;11;p9"/>
          <p:cNvPicPr preferRelativeResize="0"/>
          <p:nvPr/>
        </p:nvPicPr>
        <p:blipFill rotWithShape="1">
          <a:blip r:embed="rId3">
            <a:alphaModFix/>
          </a:blip>
          <a:srcRect l="35640"/>
          <a:stretch/>
        </p:blipFill>
        <p:spPr>
          <a:xfrm>
            <a:off x="-1" y="2892346"/>
            <a:ext cx="1522414" cy="2365454"/>
          </a:xfrm>
          <a:prstGeom prst="rect">
            <a:avLst/>
          </a:prstGeom>
          <a:noFill/>
          <a:ln>
            <a:noFill/>
          </a:ln>
        </p:spPr>
      </p:pic>
      <p:sp>
        <p:nvSpPr>
          <p:cNvPr id="96" name="Google Shape;96;p39"/>
          <p:cNvSpPr/>
          <p:nvPr/>
        </p:nvSpPr>
        <p:spPr>
          <a:xfrm>
            <a:off x="8609011" y="1676400"/>
            <a:ext cx="2819401" cy="2819400"/>
          </a:xfrm>
          <a:prstGeom prst="ellipse">
            <a:avLst/>
          </a:prstGeom>
          <a:gradFill>
            <a:gsLst>
              <a:gs pos="0">
                <a:srgbClr val="6EA0C0">
                  <a:alpha val="6274"/>
                </a:srgbClr>
              </a:gs>
              <a:gs pos="36000">
                <a:srgbClr val="6EA0C0">
                  <a:alpha val="5490"/>
                </a:srgbClr>
              </a:gs>
              <a:gs pos="69000">
                <a:srgbClr val="6EA0C0">
                  <a:alpha val="0"/>
                </a:srgbClr>
              </a:gs>
              <a:gs pos="100000">
                <a:srgbClr val="6EA0C0">
                  <a:alpha val="0"/>
                </a:srgbClr>
              </a:gs>
            </a:gsLst>
            <a:path path="circle">
              <a:fillToRect r="100000" b="100000"/>
            </a:path>
            <a:tileRect l="-100000" t="-10000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7" name="Google Shape;97;p39" descr="Google Shape;13;p9"/>
          <p:cNvPicPr preferRelativeResize="0"/>
          <p:nvPr/>
        </p:nvPicPr>
        <p:blipFill rotWithShape="1">
          <a:blip r:embed="rId4">
            <a:alphaModFix/>
          </a:blip>
          <a:srcRect t="28812"/>
          <a:stretch/>
        </p:blipFill>
        <p:spPr>
          <a:xfrm>
            <a:off x="7999411" y="-1"/>
            <a:ext cx="1603388" cy="1141408"/>
          </a:xfrm>
          <a:prstGeom prst="rect">
            <a:avLst/>
          </a:prstGeom>
          <a:noFill/>
          <a:ln>
            <a:noFill/>
          </a:ln>
        </p:spPr>
      </p:pic>
      <p:pic>
        <p:nvPicPr>
          <p:cNvPr id="98" name="Google Shape;98;p39" descr="Google Shape;14;p9"/>
          <p:cNvPicPr preferRelativeResize="0"/>
          <p:nvPr/>
        </p:nvPicPr>
        <p:blipFill rotWithShape="1">
          <a:blip r:embed="rId5">
            <a:alphaModFix/>
          </a:blip>
          <a:srcRect b="23320"/>
          <a:stretch/>
        </p:blipFill>
        <p:spPr>
          <a:xfrm>
            <a:off x="8605877" y="6096000"/>
            <a:ext cx="993735" cy="762000"/>
          </a:xfrm>
          <a:prstGeom prst="rect">
            <a:avLst/>
          </a:prstGeom>
          <a:noFill/>
          <a:ln>
            <a:noFill/>
          </a:ln>
        </p:spPr>
      </p:pic>
      <p:sp>
        <p:nvSpPr>
          <p:cNvPr id="99" name="Google Shape;99;p39"/>
          <p:cNvSpPr/>
          <p:nvPr/>
        </p:nvSpPr>
        <p:spPr>
          <a:xfrm>
            <a:off x="10437811" y="0"/>
            <a:ext cx="685801"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39"/>
          <p:cNvSpPr txBox="1">
            <a:spLocks noGrp="1"/>
          </p:cNvSpPr>
          <p:nvPr>
            <p:ph type="title"/>
          </p:nvPr>
        </p:nvSpPr>
        <p:spPr>
          <a:xfrm>
            <a:off x="1153906" y="1854192"/>
            <a:ext cx="5092908" cy="1574809"/>
          </a:xfrm>
          <a:prstGeom prst="rect">
            <a:avLst/>
          </a:prstGeom>
          <a:noFill/>
          <a:ln>
            <a:noFill/>
          </a:ln>
        </p:spPr>
        <p:txBody>
          <a:bodyPr spcFirstLastPara="1" wrap="square" lIns="45675" tIns="45675" rIns="45675" bIns="45675" anchor="b" anchorCtr="0">
            <a:normAutofit/>
          </a:bodyPr>
          <a:lstStyle>
            <a:lvl1pPr lvl="0" algn="l">
              <a:lnSpc>
                <a:spcPct val="100000"/>
              </a:lnSpc>
              <a:spcBef>
                <a:spcPts val="0"/>
              </a:spcBef>
              <a:spcAft>
                <a:spcPts val="0"/>
              </a:spcAft>
              <a:buClr>
                <a:srgbClr val="DFE3E5"/>
              </a:buClr>
              <a:buSzPts val="3600"/>
              <a:buFont typeface="Century Gothic"/>
              <a:buNone/>
              <a:defRPr sz="3600"/>
            </a:lvl1pPr>
            <a:lvl2pPr lvl="1" algn="l">
              <a:lnSpc>
                <a:spcPct val="100000"/>
              </a:lnSpc>
              <a:spcBef>
                <a:spcPts val="0"/>
              </a:spcBef>
              <a:spcAft>
                <a:spcPts val="0"/>
              </a:spcAft>
              <a:buClr>
                <a:srgbClr val="DFE3E5"/>
              </a:buClr>
              <a:buSzPts val="1800"/>
              <a:buNone/>
              <a:defRPr/>
            </a:lvl2pPr>
            <a:lvl3pPr lvl="2" algn="l">
              <a:lnSpc>
                <a:spcPct val="100000"/>
              </a:lnSpc>
              <a:spcBef>
                <a:spcPts val="0"/>
              </a:spcBef>
              <a:spcAft>
                <a:spcPts val="0"/>
              </a:spcAft>
              <a:buClr>
                <a:srgbClr val="DFE3E5"/>
              </a:buClr>
              <a:buSzPts val="1800"/>
              <a:buNone/>
              <a:defRPr/>
            </a:lvl3pPr>
            <a:lvl4pPr lvl="3" algn="l">
              <a:lnSpc>
                <a:spcPct val="100000"/>
              </a:lnSpc>
              <a:spcBef>
                <a:spcPts val="0"/>
              </a:spcBef>
              <a:spcAft>
                <a:spcPts val="0"/>
              </a:spcAft>
              <a:buClr>
                <a:srgbClr val="DFE3E5"/>
              </a:buClr>
              <a:buSzPts val="1800"/>
              <a:buNone/>
              <a:defRPr/>
            </a:lvl4pPr>
            <a:lvl5pPr lvl="4" algn="l">
              <a:lnSpc>
                <a:spcPct val="100000"/>
              </a:lnSpc>
              <a:spcBef>
                <a:spcPts val="0"/>
              </a:spcBef>
              <a:spcAft>
                <a:spcPts val="0"/>
              </a:spcAft>
              <a:buClr>
                <a:srgbClr val="DFE3E5"/>
              </a:buClr>
              <a:buSzPts val="1800"/>
              <a:buNone/>
              <a:defRPr/>
            </a:lvl5pPr>
            <a:lvl6pPr lvl="5" algn="l">
              <a:lnSpc>
                <a:spcPct val="100000"/>
              </a:lnSpc>
              <a:spcBef>
                <a:spcPts val="0"/>
              </a:spcBef>
              <a:spcAft>
                <a:spcPts val="0"/>
              </a:spcAft>
              <a:buClr>
                <a:srgbClr val="DFE3E5"/>
              </a:buClr>
              <a:buSzPts val="1800"/>
              <a:buNone/>
              <a:defRPr/>
            </a:lvl6pPr>
            <a:lvl7pPr lvl="6" algn="l">
              <a:lnSpc>
                <a:spcPct val="100000"/>
              </a:lnSpc>
              <a:spcBef>
                <a:spcPts val="0"/>
              </a:spcBef>
              <a:spcAft>
                <a:spcPts val="0"/>
              </a:spcAft>
              <a:buClr>
                <a:srgbClr val="DFE3E5"/>
              </a:buClr>
              <a:buSzPts val="1800"/>
              <a:buNone/>
              <a:defRPr/>
            </a:lvl7pPr>
            <a:lvl8pPr lvl="7" algn="l">
              <a:lnSpc>
                <a:spcPct val="100000"/>
              </a:lnSpc>
              <a:spcBef>
                <a:spcPts val="0"/>
              </a:spcBef>
              <a:spcAft>
                <a:spcPts val="0"/>
              </a:spcAft>
              <a:buClr>
                <a:srgbClr val="DFE3E5"/>
              </a:buClr>
              <a:buSzPts val="1800"/>
              <a:buNone/>
              <a:defRPr/>
            </a:lvl8pPr>
            <a:lvl9pPr lvl="8" algn="l">
              <a:lnSpc>
                <a:spcPct val="100000"/>
              </a:lnSpc>
              <a:spcBef>
                <a:spcPts val="0"/>
              </a:spcBef>
              <a:spcAft>
                <a:spcPts val="0"/>
              </a:spcAft>
              <a:buClr>
                <a:srgbClr val="DFE3E5"/>
              </a:buClr>
              <a:buSzPts val="1800"/>
              <a:buNone/>
              <a:defRPr/>
            </a:lvl9pPr>
          </a:lstStyle>
          <a:p>
            <a:endParaRPr/>
          </a:p>
        </p:txBody>
      </p:sp>
      <p:sp>
        <p:nvSpPr>
          <p:cNvPr id="101" name="Google Shape;101;p39"/>
          <p:cNvSpPr>
            <a:spLocks noGrp="1"/>
          </p:cNvSpPr>
          <p:nvPr>
            <p:ph type="pic" idx="2"/>
          </p:nvPr>
        </p:nvSpPr>
        <p:spPr>
          <a:xfrm>
            <a:off x="6949546" y="1143000"/>
            <a:ext cx="3200401" cy="4572000"/>
          </a:xfrm>
          <a:prstGeom prst="rect">
            <a:avLst/>
          </a:prstGeom>
          <a:noFill/>
          <a:ln>
            <a:noFill/>
          </a:ln>
          <a:effectLst>
            <a:outerShdw blurRad="50800" dist="50800" dir="5400000" rotWithShape="0">
              <a:srgbClr val="000000">
                <a:alpha val="42352"/>
              </a:srgbClr>
            </a:outerShdw>
          </a:effectLst>
        </p:spPr>
      </p:sp>
      <p:sp>
        <p:nvSpPr>
          <p:cNvPr id="102" name="Google Shape;102;p39"/>
          <p:cNvSpPr txBox="1">
            <a:spLocks noGrp="1"/>
          </p:cNvSpPr>
          <p:nvPr>
            <p:ph type="body" idx="1"/>
          </p:nvPr>
        </p:nvSpPr>
        <p:spPr>
          <a:xfrm>
            <a:off x="1154954" y="3657600"/>
            <a:ext cx="5084980" cy="1371600"/>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1000"/>
              </a:spcBef>
              <a:spcAft>
                <a:spcPts val="0"/>
              </a:spcAft>
              <a:buClr>
                <a:srgbClr val="FFFFFF"/>
              </a:buClr>
              <a:buSzPts val="1400"/>
              <a:buFont typeface="Century Gothic"/>
              <a:buNone/>
              <a:defRPr sz="1400"/>
            </a:lvl1pPr>
            <a:lvl2pPr marL="914400" lvl="1" indent="-228600" algn="l">
              <a:lnSpc>
                <a:spcPct val="100000"/>
              </a:lnSpc>
              <a:spcBef>
                <a:spcPts val="1000"/>
              </a:spcBef>
              <a:spcAft>
                <a:spcPts val="0"/>
              </a:spcAft>
              <a:buClr>
                <a:srgbClr val="FFFFFF"/>
              </a:buClr>
              <a:buSzPts val="1400"/>
              <a:buFont typeface="Century Gothic"/>
              <a:buNone/>
              <a:defRPr sz="1400"/>
            </a:lvl2pPr>
            <a:lvl3pPr marL="1371600" lvl="2" indent="-228600" algn="l">
              <a:lnSpc>
                <a:spcPct val="100000"/>
              </a:lnSpc>
              <a:spcBef>
                <a:spcPts val="1000"/>
              </a:spcBef>
              <a:spcAft>
                <a:spcPts val="0"/>
              </a:spcAft>
              <a:buClr>
                <a:srgbClr val="FFFFFF"/>
              </a:buClr>
              <a:buSzPts val="1400"/>
              <a:buFont typeface="Century Gothic"/>
              <a:buNone/>
              <a:defRPr sz="1400"/>
            </a:lvl3pPr>
            <a:lvl4pPr marL="1828800" lvl="3" indent="-228600" algn="l">
              <a:lnSpc>
                <a:spcPct val="100000"/>
              </a:lnSpc>
              <a:spcBef>
                <a:spcPts val="1000"/>
              </a:spcBef>
              <a:spcAft>
                <a:spcPts val="0"/>
              </a:spcAft>
              <a:buClr>
                <a:srgbClr val="FFFFFF"/>
              </a:buClr>
              <a:buSzPts val="1400"/>
              <a:buFont typeface="Century Gothic"/>
              <a:buNone/>
              <a:defRPr sz="1400"/>
            </a:lvl4pPr>
            <a:lvl5pPr marL="2286000" lvl="4" indent="-228600" algn="l">
              <a:lnSpc>
                <a:spcPct val="100000"/>
              </a:lnSpc>
              <a:spcBef>
                <a:spcPts val="1000"/>
              </a:spcBef>
              <a:spcAft>
                <a:spcPts val="0"/>
              </a:spcAft>
              <a:buClr>
                <a:srgbClr val="FFFFFF"/>
              </a:buClr>
              <a:buSzPts val="1400"/>
              <a:buFont typeface="Century Gothic"/>
              <a:buNone/>
              <a:defRPr sz="1400"/>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103" name="Google Shape;103;p39"/>
          <p:cNvSpPr txBox="1">
            <a:spLocks noGrp="1"/>
          </p:cNvSpPr>
          <p:nvPr>
            <p:ph type="sldNum" idx="12"/>
          </p:nvPr>
        </p:nvSpPr>
        <p:spPr>
          <a:xfrm>
            <a:off x="10692492" y="540216"/>
            <a:ext cx="498248" cy="523201"/>
          </a:xfrm>
          <a:prstGeom prst="rect">
            <a:avLst/>
          </a:prstGeom>
          <a:noFill/>
          <a:ln>
            <a:noFill/>
          </a:ln>
        </p:spPr>
        <p:txBody>
          <a:bodyPr spcFirstLastPara="1" wrap="square" lIns="45675" tIns="45675" rIns="45675" bIns="45675" anchor="b" anchorCtr="0">
            <a:spAutoFit/>
          </a:bodyPr>
          <a:lstStyle>
            <a:lvl1pPr marL="0" lvl="0"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1pPr>
            <a:lvl2pPr marL="0" lvl="1"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2pPr>
            <a:lvl3pPr marL="0" lvl="2"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3pPr>
            <a:lvl4pPr marL="0" lvl="3"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4pPr>
            <a:lvl5pPr marL="0" lvl="4"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5pPr>
            <a:lvl6pPr marL="0" lvl="5"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6pPr>
            <a:lvl7pPr marL="0" lvl="6"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7pPr>
            <a:lvl8pPr marL="0" lvl="7"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8pPr>
            <a:lvl9pPr marL="0" lvl="8"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Panoramic Picture with Caption">
  <p:cSld name="Panoramic Picture with Caption">
    <p:spTree>
      <p:nvGrpSpPr>
        <p:cNvPr id="1" name="Shape 104"/>
        <p:cNvGrpSpPr/>
        <p:nvPr/>
      </p:nvGrpSpPr>
      <p:grpSpPr>
        <a:xfrm>
          <a:off x="0" y="0"/>
          <a:ext cx="0" cy="0"/>
          <a:chOff x="0" y="0"/>
          <a:chExt cx="0" cy="0"/>
        </a:xfrm>
      </p:grpSpPr>
      <p:pic>
        <p:nvPicPr>
          <p:cNvPr id="105" name="Google Shape;105;p40" descr="Google Shape;10;p9"/>
          <p:cNvPicPr preferRelativeResize="0"/>
          <p:nvPr/>
        </p:nvPicPr>
        <p:blipFill rotWithShape="1">
          <a:blip r:embed="rId2">
            <a:alphaModFix/>
          </a:blip>
          <a:srcRect l="3613"/>
          <a:stretch/>
        </p:blipFill>
        <p:spPr>
          <a:xfrm>
            <a:off x="0" y="2669684"/>
            <a:ext cx="4037013" cy="4188316"/>
          </a:xfrm>
          <a:prstGeom prst="rect">
            <a:avLst/>
          </a:prstGeom>
          <a:noFill/>
          <a:ln>
            <a:noFill/>
          </a:ln>
        </p:spPr>
      </p:pic>
      <p:pic>
        <p:nvPicPr>
          <p:cNvPr id="106" name="Google Shape;106;p40" descr="Google Shape;11;p9"/>
          <p:cNvPicPr preferRelativeResize="0"/>
          <p:nvPr/>
        </p:nvPicPr>
        <p:blipFill rotWithShape="1">
          <a:blip r:embed="rId3">
            <a:alphaModFix/>
          </a:blip>
          <a:srcRect l="35640"/>
          <a:stretch/>
        </p:blipFill>
        <p:spPr>
          <a:xfrm>
            <a:off x="-1" y="2892346"/>
            <a:ext cx="1522414" cy="2365454"/>
          </a:xfrm>
          <a:prstGeom prst="rect">
            <a:avLst/>
          </a:prstGeom>
          <a:noFill/>
          <a:ln>
            <a:noFill/>
          </a:ln>
        </p:spPr>
      </p:pic>
      <p:sp>
        <p:nvSpPr>
          <p:cNvPr id="107" name="Google Shape;107;p40"/>
          <p:cNvSpPr/>
          <p:nvPr/>
        </p:nvSpPr>
        <p:spPr>
          <a:xfrm>
            <a:off x="8609011" y="1676400"/>
            <a:ext cx="2819401" cy="2819400"/>
          </a:xfrm>
          <a:prstGeom prst="ellipse">
            <a:avLst/>
          </a:prstGeom>
          <a:gradFill>
            <a:gsLst>
              <a:gs pos="0">
                <a:srgbClr val="6EA0C0">
                  <a:alpha val="6274"/>
                </a:srgbClr>
              </a:gs>
              <a:gs pos="36000">
                <a:srgbClr val="6EA0C0">
                  <a:alpha val="5490"/>
                </a:srgbClr>
              </a:gs>
              <a:gs pos="69000">
                <a:srgbClr val="6EA0C0">
                  <a:alpha val="0"/>
                </a:srgbClr>
              </a:gs>
              <a:gs pos="100000">
                <a:srgbClr val="6EA0C0">
                  <a:alpha val="0"/>
                </a:srgbClr>
              </a:gs>
            </a:gsLst>
            <a:path path="circle">
              <a:fillToRect r="100000" b="100000"/>
            </a:path>
            <a:tileRect l="-100000" t="-10000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8" name="Google Shape;108;p40" descr="Google Shape;13;p9"/>
          <p:cNvPicPr preferRelativeResize="0"/>
          <p:nvPr/>
        </p:nvPicPr>
        <p:blipFill rotWithShape="1">
          <a:blip r:embed="rId4">
            <a:alphaModFix/>
          </a:blip>
          <a:srcRect t="28812"/>
          <a:stretch/>
        </p:blipFill>
        <p:spPr>
          <a:xfrm>
            <a:off x="7999411" y="-1"/>
            <a:ext cx="1603388" cy="1141408"/>
          </a:xfrm>
          <a:prstGeom prst="rect">
            <a:avLst/>
          </a:prstGeom>
          <a:noFill/>
          <a:ln>
            <a:noFill/>
          </a:ln>
        </p:spPr>
      </p:pic>
      <p:pic>
        <p:nvPicPr>
          <p:cNvPr id="109" name="Google Shape;109;p40" descr="Google Shape;14;p9"/>
          <p:cNvPicPr preferRelativeResize="0"/>
          <p:nvPr/>
        </p:nvPicPr>
        <p:blipFill rotWithShape="1">
          <a:blip r:embed="rId5">
            <a:alphaModFix/>
          </a:blip>
          <a:srcRect b="23320"/>
          <a:stretch/>
        </p:blipFill>
        <p:spPr>
          <a:xfrm>
            <a:off x="8605877" y="6096000"/>
            <a:ext cx="993735" cy="762000"/>
          </a:xfrm>
          <a:prstGeom prst="rect">
            <a:avLst/>
          </a:prstGeom>
          <a:noFill/>
          <a:ln>
            <a:noFill/>
          </a:ln>
        </p:spPr>
      </p:pic>
      <p:sp>
        <p:nvSpPr>
          <p:cNvPr id="110" name="Google Shape;110;p40"/>
          <p:cNvSpPr/>
          <p:nvPr/>
        </p:nvSpPr>
        <p:spPr>
          <a:xfrm>
            <a:off x="10437811" y="0"/>
            <a:ext cx="685801"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40"/>
          <p:cNvSpPr txBox="1">
            <a:spLocks noGrp="1"/>
          </p:cNvSpPr>
          <p:nvPr>
            <p:ph type="title"/>
          </p:nvPr>
        </p:nvSpPr>
        <p:spPr>
          <a:xfrm>
            <a:off x="1154955" y="4800586"/>
            <a:ext cx="8825658" cy="566739"/>
          </a:xfrm>
          <a:prstGeom prst="rect">
            <a:avLst/>
          </a:prstGeom>
          <a:noFill/>
          <a:ln>
            <a:noFill/>
          </a:ln>
        </p:spPr>
        <p:txBody>
          <a:bodyPr spcFirstLastPara="1" wrap="square" lIns="45675" tIns="45675" rIns="45675" bIns="45675" anchor="b" anchorCtr="0">
            <a:normAutofit/>
          </a:bodyPr>
          <a:lstStyle>
            <a:lvl1pPr lvl="0" algn="l">
              <a:lnSpc>
                <a:spcPct val="100000"/>
              </a:lnSpc>
              <a:spcBef>
                <a:spcPts val="0"/>
              </a:spcBef>
              <a:spcAft>
                <a:spcPts val="0"/>
              </a:spcAft>
              <a:buClr>
                <a:srgbClr val="DFE3E5"/>
              </a:buClr>
              <a:buSzPts val="2400"/>
              <a:buFont typeface="Century Gothic"/>
              <a:buNone/>
              <a:defRPr sz="2400"/>
            </a:lvl1pPr>
            <a:lvl2pPr lvl="1" algn="l">
              <a:lnSpc>
                <a:spcPct val="100000"/>
              </a:lnSpc>
              <a:spcBef>
                <a:spcPts val="0"/>
              </a:spcBef>
              <a:spcAft>
                <a:spcPts val="0"/>
              </a:spcAft>
              <a:buClr>
                <a:srgbClr val="DFE3E5"/>
              </a:buClr>
              <a:buSzPts val="1800"/>
              <a:buNone/>
              <a:defRPr/>
            </a:lvl2pPr>
            <a:lvl3pPr lvl="2" algn="l">
              <a:lnSpc>
                <a:spcPct val="100000"/>
              </a:lnSpc>
              <a:spcBef>
                <a:spcPts val="0"/>
              </a:spcBef>
              <a:spcAft>
                <a:spcPts val="0"/>
              </a:spcAft>
              <a:buClr>
                <a:srgbClr val="DFE3E5"/>
              </a:buClr>
              <a:buSzPts val="1800"/>
              <a:buNone/>
              <a:defRPr/>
            </a:lvl3pPr>
            <a:lvl4pPr lvl="3" algn="l">
              <a:lnSpc>
                <a:spcPct val="100000"/>
              </a:lnSpc>
              <a:spcBef>
                <a:spcPts val="0"/>
              </a:spcBef>
              <a:spcAft>
                <a:spcPts val="0"/>
              </a:spcAft>
              <a:buClr>
                <a:srgbClr val="DFE3E5"/>
              </a:buClr>
              <a:buSzPts val="1800"/>
              <a:buNone/>
              <a:defRPr/>
            </a:lvl4pPr>
            <a:lvl5pPr lvl="4" algn="l">
              <a:lnSpc>
                <a:spcPct val="100000"/>
              </a:lnSpc>
              <a:spcBef>
                <a:spcPts val="0"/>
              </a:spcBef>
              <a:spcAft>
                <a:spcPts val="0"/>
              </a:spcAft>
              <a:buClr>
                <a:srgbClr val="DFE3E5"/>
              </a:buClr>
              <a:buSzPts val="1800"/>
              <a:buNone/>
              <a:defRPr/>
            </a:lvl5pPr>
            <a:lvl6pPr lvl="5" algn="l">
              <a:lnSpc>
                <a:spcPct val="100000"/>
              </a:lnSpc>
              <a:spcBef>
                <a:spcPts val="0"/>
              </a:spcBef>
              <a:spcAft>
                <a:spcPts val="0"/>
              </a:spcAft>
              <a:buClr>
                <a:srgbClr val="DFE3E5"/>
              </a:buClr>
              <a:buSzPts val="1800"/>
              <a:buNone/>
              <a:defRPr/>
            </a:lvl6pPr>
            <a:lvl7pPr lvl="6" algn="l">
              <a:lnSpc>
                <a:spcPct val="100000"/>
              </a:lnSpc>
              <a:spcBef>
                <a:spcPts val="0"/>
              </a:spcBef>
              <a:spcAft>
                <a:spcPts val="0"/>
              </a:spcAft>
              <a:buClr>
                <a:srgbClr val="DFE3E5"/>
              </a:buClr>
              <a:buSzPts val="1800"/>
              <a:buNone/>
              <a:defRPr/>
            </a:lvl7pPr>
            <a:lvl8pPr lvl="7" algn="l">
              <a:lnSpc>
                <a:spcPct val="100000"/>
              </a:lnSpc>
              <a:spcBef>
                <a:spcPts val="0"/>
              </a:spcBef>
              <a:spcAft>
                <a:spcPts val="0"/>
              </a:spcAft>
              <a:buClr>
                <a:srgbClr val="DFE3E5"/>
              </a:buClr>
              <a:buSzPts val="1800"/>
              <a:buNone/>
              <a:defRPr/>
            </a:lvl8pPr>
            <a:lvl9pPr lvl="8" algn="l">
              <a:lnSpc>
                <a:spcPct val="100000"/>
              </a:lnSpc>
              <a:spcBef>
                <a:spcPts val="0"/>
              </a:spcBef>
              <a:spcAft>
                <a:spcPts val="0"/>
              </a:spcAft>
              <a:buClr>
                <a:srgbClr val="DFE3E5"/>
              </a:buClr>
              <a:buSzPts val="1800"/>
              <a:buNone/>
              <a:defRPr/>
            </a:lvl9pPr>
          </a:lstStyle>
          <a:p>
            <a:endParaRPr/>
          </a:p>
        </p:txBody>
      </p:sp>
      <p:sp>
        <p:nvSpPr>
          <p:cNvPr id="112" name="Google Shape;112;p40"/>
          <p:cNvSpPr>
            <a:spLocks noGrp="1"/>
          </p:cNvSpPr>
          <p:nvPr>
            <p:ph type="pic" idx="2"/>
          </p:nvPr>
        </p:nvSpPr>
        <p:spPr>
          <a:xfrm>
            <a:off x="1154954" y="685799"/>
            <a:ext cx="8825660" cy="3640668"/>
          </a:xfrm>
          <a:prstGeom prst="rect">
            <a:avLst/>
          </a:prstGeom>
          <a:noFill/>
          <a:ln>
            <a:noFill/>
          </a:ln>
          <a:effectLst>
            <a:outerShdw blurRad="50800" dist="50800" dir="5400000" rotWithShape="0">
              <a:srgbClr val="000000">
                <a:alpha val="42352"/>
              </a:srgbClr>
            </a:outerShdw>
          </a:effectLst>
        </p:spPr>
      </p:sp>
      <p:sp>
        <p:nvSpPr>
          <p:cNvPr id="113" name="Google Shape;113;p40"/>
          <p:cNvSpPr txBox="1">
            <a:spLocks noGrp="1"/>
          </p:cNvSpPr>
          <p:nvPr>
            <p:ph type="body" idx="1"/>
          </p:nvPr>
        </p:nvSpPr>
        <p:spPr>
          <a:xfrm>
            <a:off x="1154955" y="5367325"/>
            <a:ext cx="8825657" cy="493713"/>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1000"/>
              </a:spcBef>
              <a:spcAft>
                <a:spcPts val="0"/>
              </a:spcAft>
              <a:buClr>
                <a:srgbClr val="FFFFFF"/>
              </a:buClr>
              <a:buSzPts val="1200"/>
              <a:buFont typeface="Century Gothic"/>
              <a:buNone/>
              <a:defRPr sz="1200"/>
            </a:lvl1pPr>
            <a:lvl2pPr marL="914400" lvl="1" indent="-228600" algn="l">
              <a:lnSpc>
                <a:spcPct val="100000"/>
              </a:lnSpc>
              <a:spcBef>
                <a:spcPts val="1000"/>
              </a:spcBef>
              <a:spcAft>
                <a:spcPts val="0"/>
              </a:spcAft>
              <a:buClr>
                <a:srgbClr val="FFFFFF"/>
              </a:buClr>
              <a:buSzPts val="1200"/>
              <a:buFont typeface="Century Gothic"/>
              <a:buNone/>
              <a:defRPr sz="1200"/>
            </a:lvl2pPr>
            <a:lvl3pPr marL="1371600" lvl="2" indent="-228600" algn="l">
              <a:lnSpc>
                <a:spcPct val="100000"/>
              </a:lnSpc>
              <a:spcBef>
                <a:spcPts val="1000"/>
              </a:spcBef>
              <a:spcAft>
                <a:spcPts val="0"/>
              </a:spcAft>
              <a:buClr>
                <a:srgbClr val="FFFFFF"/>
              </a:buClr>
              <a:buSzPts val="1200"/>
              <a:buFont typeface="Century Gothic"/>
              <a:buNone/>
              <a:defRPr sz="1200"/>
            </a:lvl3pPr>
            <a:lvl4pPr marL="1828800" lvl="3" indent="-228600" algn="l">
              <a:lnSpc>
                <a:spcPct val="100000"/>
              </a:lnSpc>
              <a:spcBef>
                <a:spcPts val="1000"/>
              </a:spcBef>
              <a:spcAft>
                <a:spcPts val="0"/>
              </a:spcAft>
              <a:buClr>
                <a:srgbClr val="FFFFFF"/>
              </a:buClr>
              <a:buSzPts val="1200"/>
              <a:buFont typeface="Century Gothic"/>
              <a:buNone/>
              <a:defRPr sz="1200"/>
            </a:lvl4pPr>
            <a:lvl5pPr marL="2286000" lvl="4" indent="-228600" algn="l">
              <a:lnSpc>
                <a:spcPct val="100000"/>
              </a:lnSpc>
              <a:spcBef>
                <a:spcPts val="1000"/>
              </a:spcBef>
              <a:spcAft>
                <a:spcPts val="0"/>
              </a:spcAft>
              <a:buClr>
                <a:srgbClr val="FFFFFF"/>
              </a:buClr>
              <a:buSzPts val="1200"/>
              <a:buFont typeface="Century Gothic"/>
              <a:buNone/>
              <a:defRPr sz="1200"/>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114" name="Google Shape;114;p40"/>
          <p:cNvSpPr txBox="1">
            <a:spLocks noGrp="1"/>
          </p:cNvSpPr>
          <p:nvPr>
            <p:ph type="sldNum" idx="12"/>
          </p:nvPr>
        </p:nvSpPr>
        <p:spPr>
          <a:xfrm>
            <a:off x="10692492" y="540216"/>
            <a:ext cx="498248" cy="523201"/>
          </a:xfrm>
          <a:prstGeom prst="rect">
            <a:avLst/>
          </a:prstGeom>
          <a:noFill/>
          <a:ln>
            <a:noFill/>
          </a:ln>
        </p:spPr>
        <p:txBody>
          <a:bodyPr spcFirstLastPara="1" wrap="square" lIns="45675" tIns="45675" rIns="45675" bIns="45675" anchor="b" anchorCtr="0">
            <a:spAutoFit/>
          </a:bodyPr>
          <a:lstStyle>
            <a:lvl1pPr marL="0" lvl="0"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1pPr>
            <a:lvl2pPr marL="0" lvl="1"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2pPr>
            <a:lvl3pPr marL="0" lvl="2"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3pPr>
            <a:lvl4pPr marL="0" lvl="3"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4pPr>
            <a:lvl5pPr marL="0" lvl="4"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5pPr>
            <a:lvl6pPr marL="0" lvl="5"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6pPr>
            <a:lvl7pPr marL="0" lvl="6"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7pPr>
            <a:lvl8pPr marL="0" lvl="7"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8pPr>
            <a:lvl9pPr marL="0" lvl="8"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Caption">
  <p:cSld name="Title and Caption">
    <p:spTree>
      <p:nvGrpSpPr>
        <p:cNvPr id="1" name="Shape 115"/>
        <p:cNvGrpSpPr/>
        <p:nvPr/>
      </p:nvGrpSpPr>
      <p:grpSpPr>
        <a:xfrm>
          <a:off x="0" y="0"/>
          <a:ext cx="0" cy="0"/>
          <a:chOff x="0" y="0"/>
          <a:chExt cx="0" cy="0"/>
        </a:xfrm>
      </p:grpSpPr>
      <p:pic>
        <p:nvPicPr>
          <p:cNvPr id="116" name="Google Shape;116;p41" descr="Google Shape;10;p9"/>
          <p:cNvPicPr preferRelativeResize="0"/>
          <p:nvPr/>
        </p:nvPicPr>
        <p:blipFill rotWithShape="1">
          <a:blip r:embed="rId2">
            <a:alphaModFix/>
          </a:blip>
          <a:srcRect l="3613"/>
          <a:stretch/>
        </p:blipFill>
        <p:spPr>
          <a:xfrm>
            <a:off x="0" y="2669684"/>
            <a:ext cx="4037013" cy="4188316"/>
          </a:xfrm>
          <a:prstGeom prst="rect">
            <a:avLst/>
          </a:prstGeom>
          <a:noFill/>
          <a:ln>
            <a:noFill/>
          </a:ln>
        </p:spPr>
      </p:pic>
      <p:pic>
        <p:nvPicPr>
          <p:cNvPr id="117" name="Google Shape;117;p41" descr="Google Shape;11;p9"/>
          <p:cNvPicPr preferRelativeResize="0"/>
          <p:nvPr/>
        </p:nvPicPr>
        <p:blipFill rotWithShape="1">
          <a:blip r:embed="rId3">
            <a:alphaModFix/>
          </a:blip>
          <a:srcRect l="35640"/>
          <a:stretch/>
        </p:blipFill>
        <p:spPr>
          <a:xfrm>
            <a:off x="-1" y="2892346"/>
            <a:ext cx="1522414" cy="2365454"/>
          </a:xfrm>
          <a:prstGeom prst="rect">
            <a:avLst/>
          </a:prstGeom>
          <a:noFill/>
          <a:ln>
            <a:noFill/>
          </a:ln>
        </p:spPr>
      </p:pic>
      <p:sp>
        <p:nvSpPr>
          <p:cNvPr id="118" name="Google Shape;118;p41"/>
          <p:cNvSpPr/>
          <p:nvPr/>
        </p:nvSpPr>
        <p:spPr>
          <a:xfrm>
            <a:off x="8609011" y="1676400"/>
            <a:ext cx="2819401" cy="2819400"/>
          </a:xfrm>
          <a:prstGeom prst="ellipse">
            <a:avLst/>
          </a:prstGeom>
          <a:gradFill>
            <a:gsLst>
              <a:gs pos="0">
                <a:srgbClr val="6EA0C0">
                  <a:alpha val="6274"/>
                </a:srgbClr>
              </a:gs>
              <a:gs pos="36000">
                <a:srgbClr val="6EA0C0">
                  <a:alpha val="5490"/>
                </a:srgbClr>
              </a:gs>
              <a:gs pos="69000">
                <a:srgbClr val="6EA0C0">
                  <a:alpha val="0"/>
                </a:srgbClr>
              </a:gs>
              <a:gs pos="100000">
                <a:srgbClr val="6EA0C0">
                  <a:alpha val="0"/>
                </a:srgbClr>
              </a:gs>
            </a:gsLst>
            <a:path path="circle">
              <a:fillToRect r="100000" b="100000"/>
            </a:path>
            <a:tileRect l="-100000" t="-10000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9" name="Google Shape;119;p41" descr="Google Shape;13;p9"/>
          <p:cNvPicPr preferRelativeResize="0"/>
          <p:nvPr/>
        </p:nvPicPr>
        <p:blipFill rotWithShape="1">
          <a:blip r:embed="rId4">
            <a:alphaModFix/>
          </a:blip>
          <a:srcRect t="28812"/>
          <a:stretch/>
        </p:blipFill>
        <p:spPr>
          <a:xfrm>
            <a:off x="7999411" y="-1"/>
            <a:ext cx="1603388" cy="1141408"/>
          </a:xfrm>
          <a:prstGeom prst="rect">
            <a:avLst/>
          </a:prstGeom>
          <a:noFill/>
          <a:ln>
            <a:noFill/>
          </a:ln>
        </p:spPr>
      </p:pic>
      <p:pic>
        <p:nvPicPr>
          <p:cNvPr id="120" name="Google Shape;120;p41" descr="Google Shape;14;p9"/>
          <p:cNvPicPr preferRelativeResize="0"/>
          <p:nvPr/>
        </p:nvPicPr>
        <p:blipFill rotWithShape="1">
          <a:blip r:embed="rId5">
            <a:alphaModFix/>
          </a:blip>
          <a:srcRect b="23320"/>
          <a:stretch/>
        </p:blipFill>
        <p:spPr>
          <a:xfrm>
            <a:off x="8605877" y="6096000"/>
            <a:ext cx="993735" cy="762000"/>
          </a:xfrm>
          <a:prstGeom prst="rect">
            <a:avLst/>
          </a:prstGeom>
          <a:noFill/>
          <a:ln>
            <a:noFill/>
          </a:ln>
        </p:spPr>
      </p:pic>
      <p:sp>
        <p:nvSpPr>
          <p:cNvPr id="121" name="Google Shape;121;p41"/>
          <p:cNvSpPr/>
          <p:nvPr/>
        </p:nvSpPr>
        <p:spPr>
          <a:xfrm>
            <a:off x="10437811" y="0"/>
            <a:ext cx="685801"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41"/>
          <p:cNvSpPr txBox="1">
            <a:spLocks noGrp="1"/>
          </p:cNvSpPr>
          <p:nvPr>
            <p:ph type="title"/>
          </p:nvPr>
        </p:nvSpPr>
        <p:spPr>
          <a:xfrm>
            <a:off x="1154954" y="1447800"/>
            <a:ext cx="8825659" cy="1981200"/>
          </a:xfrm>
          <a:prstGeom prst="rect">
            <a:avLst/>
          </a:prstGeom>
          <a:noFill/>
          <a:ln>
            <a:noFill/>
          </a:ln>
        </p:spPr>
        <p:txBody>
          <a:bodyPr spcFirstLastPara="1" wrap="square" lIns="45675" tIns="45675" rIns="45675" bIns="45675" anchor="t" anchorCtr="0">
            <a:normAutofit/>
          </a:bodyPr>
          <a:lstStyle>
            <a:lvl1pPr lvl="0" algn="l">
              <a:lnSpc>
                <a:spcPct val="100000"/>
              </a:lnSpc>
              <a:spcBef>
                <a:spcPts val="0"/>
              </a:spcBef>
              <a:spcAft>
                <a:spcPts val="0"/>
              </a:spcAft>
              <a:buClr>
                <a:srgbClr val="DFE3E5"/>
              </a:buClr>
              <a:buSzPts val="4800"/>
              <a:buFont typeface="Century Gothic"/>
              <a:buNone/>
              <a:defRPr sz="4800"/>
            </a:lvl1pPr>
            <a:lvl2pPr lvl="1" algn="l">
              <a:lnSpc>
                <a:spcPct val="100000"/>
              </a:lnSpc>
              <a:spcBef>
                <a:spcPts val="0"/>
              </a:spcBef>
              <a:spcAft>
                <a:spcPts val="0"/>
              </a:spcAft>
              <a:buClr>
                <a:srgbClr val="DFE3E5"/>
              </a:buClr>
              <a:buSzPts val="1800"/>
              <a:buNone/>
              <a:defRPr/>
            </a:lvl2pPr>
            <a:lvl3pPr lvl="2" algn="l">
              <a:lnSpc>
                <a:spcPct val="100000"/>
              </a:lnSpc>
              <a:spcBef>
                <a:spcPts val="0"/>
              </a:spcBef>
              <a:spcAft>
                <a:spcPts val="0"/>
              </a:spcAft>
              <a:buClr>
                <a:srgbClr val="DFE3E5"/>
              </a:buClr>
              <a:buSzPts val="1800"/>
              <a:buNone/>
              <a:defRPr/>
            </a:lvl3pPr>
            <a:lvl4pPr lvl="3" algn="l">
              <a:lnSpc>
                <a:spcPct val="100000"/>
              </a:lnSpc>
              <a:spcBef>
                <a:spcPts val="0"/>
              </a:spcBef>
              <a:spcAft>
                <a:spcPts val="0"/>
              </a:spcAft>
              <a:buClr>
                <a:srgbClr val="DFE3E5"/>
              </a:buClr>
              <a:buSzPts val="1800"/>
              <a:buNone/>
              <a:defRPr/>
            </a:lvl4pPr>
            <a:lvl5pPr lvl="4" algn="l">
              <a:lnSpc>
                <a:spcPct val="100000"/>
              </a:lnSpc>
              <a:spcBef>
                <a:spcPts val="0"/>
              </a:spcBef>
              <a:spcAft>
                <a:spcPts val="0"/>
              </a:spcAft>
              <a:buClr>
                <a:srgbClr val="DFE3E5"/>
              </a:buClr>
              <a:buSzPts val="1800"/>
              <a:buNone/>
              <a:defRPr/>
            </a:lvl5pPr>
            <a:lvl6pPr lvl="5" algn="l">
              <a:lnSpc>
                <a:spcPct val="100000"/>
              </a:lnSpc>
              <a:spcBef>
                <a:spcPts val="0"/>
              </a:spcBef>
              <a:spcAft>
                <a:spcPts val="0"/>
              </a:spcAft>
              <a:buClr>
                <a:srgbClr val="DFE3E5"/>
              </a:buClr>
              <a:buSzPts val="1800"/>
              <a:buNone/>
              <a:defRPr/>
            </a:lvl6pPr>
            <a:lvl7pPr lvl="6" algn="l">
              <a:lnSpc>
                <a:spcPct val="100000"/>
              </a:lnSpc>
              <a:spcBef>
                <a:spcPts val="0"/>
              </a:spcBef>
              <a:spcAft>
                <a:spcPts val="0"/>
              </a:spcAft>
              <a:buClr>
                <a:srgbClr val="DFE3E5"/>
              </a:buClr>
              <a:buSzPts val="1800"/>
              <a:buNone/>
              <a:defRPr/>
            </a:lvl7pPr>
            <a:lvl8pPr lvl="7" algn="l">
              <a:lnSpc>
                <a:spcPct val="100000"/>
              </a:lnSpc>
              <a:spcBef>
                <a:spcPts val="0"/>
              </a:spcBef>
              <a:spcAft>
                <a:spcPts val="0"/>
              </a:spcAft>
              <a:buClr>
                <a:srgbClr val="DFE3E5"/>
              </a:buClr>
              <a:buSzPts val="1800"/>
              <a:buNone/>
              <a:defRPr/>
            </a:lvl8pPr>
            <a:lvl9pPr lvl="8" algn="l">
              <a:lnSpc>
                <a:spcPct val="100000"/>
              </a:lnSpc>
              <a:spcBef>
                <a:spcPts val="0"/>
              </a:spcBef>
              <a:spcAft>
                <a:spcPts val="0"/>
              </a:spcAft>
              <a:buClr>
                <a:srgbClr val="DFE3E5"/>
              </a:buClr>
              <a:buSzPts val="1800"/>
              <a:buNone/>
              <a:defRPr/>
            </a:lvl9pPr>
          </a:lstStyle>
          <a:p>
            <a:endParaRPr/>
          </a:p>
        </p:txBody>
      </p:sp>
      <p:sp>
        <p:nvSpPr>
          <p:cNvPr id="123" name="Google Shape;123;p41"/>
          <p:cNvSpPr txBox="1">
            <a:spLocks noGrp="1"/>
          </p:cNvSpPr>
          <p:nvPr>
            <p:ph type="body" idx="1"/>
          </p:nvPr>
        </p:nvSpPr>
        <p:spPr>
          <a:xfrm>
            <a:off x="1154954" y="3657600"/>
            <a:ext cx="8825659" cy="2362200"/>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1000"/>
              </a:spcBef>
              <a:spcAft>
                <a:spcPts val="0"/>
              </a:spcAft>
              <a:buClr>
                <a:srgbClr val="FFFFFF"/>
              </a:buClr>
              <a:buSzPts val="1800"/>
              <a:buFont typeface="Century Gothic"/>
              <a:buNone/>
              <a:defRPr sz="1800"/>
            </a:lvl1pPr>
            <a:lvl2pPr marL="914400" lvl="1" indent="-228600" algn="l">
              <a:lnSpc>
                <a:spcPct val="100000"/>
              </a:lnSpc>
              <a:spcBef>
                <a:spcPts val="1000"/>
              </a:spcBef>
              <a:spcAft>
                <a:spcPts val="0"/>
              </a:spcAft>
              <a:buClr>
                <a:srgbClr val="FFFFFF"/>
              </a:buClr>
              <a:buSzPts val="1800"/>
              <a:buFont typeface="Century Gothic"/>
              <a:buNone/>
              <a:defRPr sz="1800"/>
            </a:lvl2pPr>
            <a:lvl3pPr marL="1371600" lvl="2" indent="-228600" algn="l">
              <a:lnSpc>
                <a:spcPct val="100000"/>
              </a:lnSpc>
              <a:spcBef>
                <a:spcPts val="1000"/>
              </a:spcBef>
              <a:spcAft>
                <a:spcPts val="0"/>
              </a:spcAft>
              <a:buClr>
                <a:srgbClr val="FFFFFF"/>
              </a:buClr>
              <a:buSzPts val="1800"/>
              <a:buFont typeface="Century Gothic"/>
              <a:buNone/>
              <a:defRPr sz="1800"/>
            </a:lvl3pPr>
            <a:lvl4pPr marL="1828800" lvl="3" indent="-228600" algn="l">
              <a:lnSpc>
                <a:spcPct val="100000"/>
              </a:lnSpc>
              <a:spcBef>
                <a:spcPts val="1000"/>
              </a:spcBef>
              <a:spcAft>
                <a:spcPts val="0"/>
              </a:spcAft>
              <a:buClr>
                <a:srgbClr val="FFFFFF"/>
              </a:buClr>
              <a:buSzPts val="1800"/>
              <a:buFont typeface="Century Gothic"/>
              <a:buNone/>
              <a:defRPr sz="1800"/>
            </a:lvl4pPr>
            <a:lvl5pPr marL="2286000" lvl="4" indent="-228600" algn="l">
              <a:lnSpc>
                <a:spcPct val="100000"/>
              </a:lnSpc>
              <a:spcBef>
                <a:spcPts val="1000"/>
              </a:spcBef>
              <a:spcAft>
                <a:spcPts val="0"/>
              </a:spcAft>
              <a:buClr>
                <a:srgbClr val="FFFFFF"/>
              </a:buClr>
              <a:buSzPts val="1800"/>
              <a:buFont typeface="Century Gothic"/>
              <a:buNone/>
              <a:defRPr sz="1800"/>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124" name="Google Shape;124;p41"/>
          <p:cNvSpPr txBox="1">
            <a:spLocks noGrp="1"/>
          </p:cNvSpPr>
          <p:nvPr>
            <p:ph type="sldNum" idx="12"/>
          </p:nvPr>
        </p:nvSpPr>
        <p:spPr>
          <a:xfrm>
            <a:off x="10692492" y="540216"/>
            <a:ext cx="498248" cy="523201"/>
          </a:xfrm>
          <a:prstGeom prst="rect">
            <a:avLst/>
          </a:prstGeom>
          <a:noFill/>
          <a:ln>
            <a:noFill/>
          </a:ln>
        </p:spPr>
        <p:txBody>
          <a:bodyPr spcFirstLastPara="1" wrap="square" lIns="45675" tIns="45675" rIns="45675" bIns="45675" anchor="b" anchorCtr="0">
            <a:spAutoFit/>
          </a:bodyPr>
          <a:lstStyle>
            <a:lvl1pPr marL="0" lvl="0"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1pPr>
            <a:lvl2pPr marL="0" lvl="1"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2pPr>
            <a:lvl3pPr marL="0" lvl="2"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3pPr>
            <a:lvl4pPr marL="0" lvl="3"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4pPr>
            <a:lvl5pPr marL="0" lvl="4"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5pPr>
            <a:lvl6pPr marL="0" lvl="5"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6pPr>
            <a:lvl7pPr marL="0" lvl="6"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7pPr>
            <a:lvl8pPr marL="0" lvl="7"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8pPr>
            <a:lvl9pPr marL="0" lvl="8"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Quote with Caption">
  <p:cSld name="Quote with Caption">
    <p:spTree>
      <p:nvGrpSpPr>
        <p:cNvPr id="1" name="Shape 125"/>
        <p:cNvGrpSpPr/>
        <p:nvPr/>
      </p:nvGrpSpPr>
      <p:grpSpPr>
        <a:xfrm>
          <a:off x="0" y="0"/>
          <a:ext cx="0" cy="0"/>
          <a:chOff x="0" y="0"/>
          <a:chExt cx="0" cy="0"/>
        </a:xfrm>
      </p:grpSpPr>
      <p:pic>
        <p:nvPicPr>
          <p:cNvPr id="126" name="Google Shape;126;p42" descr="Google Shape;10;p9"/>
          <p:cNvPicPr preferRelativeResize="0"/>
          <p:nvPr/>
        </p:nvPicPr>
        <p:blipFill rotWithShape="1">
          <a:blip r:embed="rId2">
            <a:alphaModFix/>
          </a:blip>
          <a:srcRect l="3613"/>
          <a:stretch/>
        </p:blipFill>
        <p:spPr>
          <a:xfrm>
            <a:off x="0" y="2669684"/>
            <a:ext cx="4037013" cy="4188316"/>
          </a:xfrm>
          <a:prstGeom prst="rect">
            <a:avLst/>
          </a:prstGeom>
          <a:noFill/>
          <a:ln>
            <a:noFill/>
          </a:ln>
        </p:spPr>
      </p:pic>
      <p:pic>
        <p:nvPicPr>
          <p:cNvPr id="127" name="Google Shape;127;p42" descr="Google Shape;11;p9"/>
          <p:cNvPicPr preferRelativeResize="0"/>
          <p:nvPr/>
        </p:nvPicPr>
        <p:blipFill rotWithShape="1">
          <a:blip r:embed="rId3">
            <a:alphaModFix/>
          </a:blip>
          <a:srcRect l="35640"/>
          <a:stretch/>
        </p:blipFill>
        <p:spPr>
          <a:xfrm>
            <a:off x="-1" y="2892346"/>
            <a:ext cx="1522414" cy="2365454"/>
          </a:xfrm>
          <a:prstGeom prst="rect">
            <a:avLst/>
          </a:prstGeom>
          <a:noFill/>
          <a:ln>
            <a:noFill/>
          </a:ln>
        </p:spPr>
      </p:pic>
      <p:sp>
        <p:nvSpPr>
          <p:cNvPr id="128" name="Google Shape;128;p42"/>
          <p:cNvSpPr/>
          <p:nvPr/>
        </p:nvSpPr>
        <p:spPr>
          <a:xfrm>
            <a:off x="8609011" y="1676400"/>
            <a:ext cx="2819401" cy="2819400"/>
          </a:xfrm>
          <a:prstGeom prst="ellipse">
            <a:avLst/>
          </a:prstGeom>
          <a:gradFill>
            <a:gsLst>
              <a:gs pos="0">
                <a:srgbClr val="6EA0C0">
                  <a:alpha val="6274"/>
                </a:srgbClr>
              </a:gs>
              <a:gs pos="36000">
                <a:srgbClr val="6EA0C0">
                  <a:alpha val="5490"/>
                </a:srgbClr>
              </a:gs>
              <a:gs pos="69000">
                <a:srgbClr val="6EA0C0">
                  <a:alpha val="0"/>
                </a:srgbClr>
              </a:gs>
              <a:gs pos="100000">
                <a:srgbClr val="6EA0C0">
                  <a:alpha val="0"/>
                </a:srgbClr>
              </a:gs>
            </a:gsLst>
            <a:path path="circle">
              <a:fillToRect r="100000" b="100000"/>
            </a:path>
            <a:tileRect l="-100000" t="-10000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9" name="Google Shape;129;p42" descr="Google Shape;13;p9"/>
          <p:cNvPicPr preferRelativeResize="0"/>
          <p:nvPr/>
        </p:nvPicPr>
        <p:blipFill rotWithShape="1">
          <a:blip r:embed="rId4">
            <a:alphaModFix/>
          </a:blip>
          <a:srcRect t="28812"/>
          <a:stretch/>
        </p:blipFill>
        <p:spPr>
          <a:xfrm>
            <a:off x="7999411" y="-1"/>
            <a:ext cx="1603388" cy="1141408"/>
          </a:xfrm>
          <a:prstGeom prst="rect">
            <a:avLst/>
          </a:prstGeom>
          <a:noFill/>
          <a:ln>
            <a:noFill/>
          </a:ln>
        </p:spPr>
      </p:pic>
      <p:pic>
        <p:nvPicPr>
          <p:cNvPr id="130" name="Google Shape;130;p42" descr="Google Shape;14;p9"/>
          <p:cNvPicPr preferRelativeResize="0"/>
          <p:nvPr/>
        </p:nvPicPr>
        <p:blipFill rotWithShape="1">
          <a:blip r:embed="rId5">
            <a:alphaModFix/>
          </a:blip>
          <a:srcRect b="23320"/>
          <a:stretch/>
        </p:blipFill>
        <p:spPr>
          <a:xfrm>
            <a:off x="8605877" y="6096000"/>
            <a:ext cx="993735" cy="762000"/>
          </a:xfrm>
          <a:prstGeom prst="rect">
            <a:avLst/>
          </a:prstGeom>
          <a:noFill/>
          <a:ln>
            <a:noFill/>
          </a:ln>
        </p:spPr>
      </p:pic>
      <p:sp>
        <p:nvSpPr>
          <p:cNvPr id="131" name="Google Shape;131;p42"/>
          <p:cNvSpPr/>
          <p:nvPr/>
        </p:nvSpPr>
        <p:spPr>
          <a:xfrm>
            <a:off x="10437811" y="0"/>
            <a:ext cx="685801"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42"/>
          <p:cNvSpPr txBox="1">
            <a:spLocks noGrp="1"/>
          </p:cNvSpPr>
          <p:nvPr>
            <p:ph type="title"/>
          </p:nvPr>
        </p:nvSpPr>
        <p:spPr>
          <a:xfrm>
            <a:off x="1574800" y="1447800"/>
            <a:ext cx="7999316" cy="2323375"/>
          </a:xfrm>
          <a:prstGeom prst="rect">
            <a:avLst/>
          </a:prstGeom>
          <a:noFill/>
          <a:ln>
            <a:noFill/>
          </a:ln>
        </p:spPr>
        <p:txBody>
          <a:bodyPr spcFirstLastPara="1" wrap="square" lIns="45675" tIns="45675" rIns="45675" bIns="45675" anchor="t" anchorCtr="0">
            <a:normAutofit/>
          </a:bodyPr>
          <a:lstStyle>
            <a:lvl1pPr lvl="0" algn="l">
              <a:lnSpc>
                <a:spcPct val="100000"/>
              </a:lnSpc>
              <a:spcBef>
                <a:spcPts val="0"/>
              </a:spcBef>
              <a:spcAft>
                <a:spcPts val="0"/>
              </a:spcAft>
              <a:buClr>
                <a:srgbClr val="DFE3E5"/>
              </a:buClr>
              <a:buSzPts val="4800"/>
              <a:buFont typeface="Century Gothic"/>
              <a:buNone/>
              <a:defRPr sz="4800"/>
            </a:lvl1pPr>
            <a:lvl2pPr lvl="1" algn="l">
              <a:lnSpc>
                <a:spcPct val="100000"/>
              </a:lnSpc>
              <a:spcBef>
                <a:spcPts val="0"/>
              </a:spcBef>
              <a:spcAft>
                <a:spcPts val="0"/>
              </a:spcAft>
              <a:buClr>
                <a:srgbClr val="DFE3E5"/>
              </a:buClr>
              <a:buSzPts val="1800"/>
              <a:buNone/>
              <a:defRPr/>
            </a:lvl2pPr>
            <a:lvl3pPr lvl="2" algn="l">
              <a:lnSpc>
                <a:spcPct val="100000"/>
              </a:lnSpc>
              <a:spcBef>
                <a:spcPts val="0"/>
              </a:spcBef>
              <a:spcAft>
                <a:spcPts val="0"/>
              </a:spcAft>
              <a:buClr>
                <a:srgbClr val="DFE3E5"/>
              </a:buClr>
              <a:buSzPts val="1800"/>
              <a:buNone/>
              <a:defRPr/>
            </a:lvl3pPr>
            <a:lvl4pPr lvl="3" algn="l">
              <a:lnSpc>
                <a:spcPct val="100000"/>
              </a:lnSpc>
              <a:spcBef>
                <a:spcPts val="0"/>
              </a:spcBef>
              <a:spcAft>
                <a:spcPts val="0"/>
              </a:spcAft>
              <a:buClr>
                <a:srgbClr val="DFE3E5"/>
              </a:buClr>
              <a:buSzPts val="1800"/>
              <a:buNone/>
              <a:defRPr/>
            </a:lvl4pPr>
            <a:lvl5pPr lvl="4" algn="l">
              <a:lnSpc>
                <a:spcPct val="100000"/>
              </a:lnSpc>
              <a:spcBef>
                <a:spcPts val="0"/>
              </a:spcBef>
              <a:spcAft>
                <a:spcPts val="0"/>
              </a:spcAft>
              <a:buClr>
                <a:srgbClr val="DFE3E5"/>
              </a:buClr>
              <a:buSzPts val="1800"/>
              <a:buNone/>
              <a:defRPr/>
            </a:lvl5pPr>
            <a:lvl6pPr lvl="5" algn="l">
              <a:lnSpc>
                <a:spcPct val="100000"/>
              </a:lnSpc>
              <a:spcBef>
                <a:spcPts val="0"/>
              </a:spcBef>
              <a:spcAft>
                <a:spcPts val="0"/>
              </a:spcAft>
              <a:buClr>
                <a:srgbClr val="DFE3E5"/>
              </a:buClr>
              <a:buSzPts val="1800"/>
              <a:buNone/>
              <a:defRPr/>
            </a:lvl6pPr>
            <a:lvl7pPr lvl="6" algn="l">
              <a:lnSpc>
                <a:spcPct val="100000"/>
              </a:lnSpc>
              <a:spcBef>
                <a:spcPts val="0"/>
              </a:spcBef>
              <a:spcAft>
                <a:spcPts val="0"/>
              </a:spcAft>
              <a:buClr>
                <a:srgbClr val="DFE3E5"/>
              </a:buClr>
              <a:buSzPts val="1800"/>
              <a:buNone/>
              <a:defRPr/>
            </a:lvl7pPr>
            <a:lvl8pPr lvl="7" algn="l">
              <a:lnSpc>
                <a:spcPct val="100000"/>
              </a:lnSpc>
              <a:spcBef>
                <a:spcPts val="0"/>
              </a:spcBef>
              <a:spcAft>
                <a:spcPts val="0"/>
              </a:spcAft>
              <a:buClr>
                <a:srgbClr val="DFE3E5"/>
              </a:buClr>
              <a:buSzPts val="1800"/>
              <a:buNone/>
              <a:defRPr/>
            </a:lvl8pPr>
            <a:lvl9pPr lvl="8" algn="l">
              <a:lnSpc>
                <a:spcPct val="100000"/>
              </a:lnSpc>
              <a:spcBef>
                <a:spcPts val="0"/>
              </a:spcBef>
              <a:spcAft>
                <a:spcPts val="0"/>
              </a:spcAft>
              <a:buClr>
                <a:srgbClr val="DFE3E5"/>
              </a:buClr>
              <a:buSzPts val="1800"/>
              <a:buNone/>
              <a:defRPr/>
            </a:lvl9pPr>
          </a:lstStyle>
          <a:p>
            <a:endParaRPr/>
          </a:p>
        </p:txBody>
      </p:sp>
      <p:sp>
        <p:nvSpPr>
          <p:cNvPr id="133" name="Google Shape;133;p42"/>
          <p:cNvSpPr txBox="1">
            <a:spLocks noGrp="1"/>
          </p:cNvSpPr>
          <p:nvPr>
            <p:ph type="body" idx="1"/>
          </p:nvPr>
        </p:nvSpPr>
        <p:spPr>
          <a:xfrm>
            <a:off x="1930400" y="3771174"/>
            <a:ext cx="7279649" cy="342175"/>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1000"/>
              </a:spcBef>
              <a:spcAft>
                <a:spcPts val="0"/>
              </a:spcAft>
              <a:buClr>
                <a:srgbClr val="9EC0D5"/>
              </a:buClr>
              <a:buSzPts val="1400"/>
              <a:buFont typeface="Century Gothic"/>
              <a:buNone/>
              <a:defRPr sz="1400" cap="small">
                <a:solidFill>
                  <a:srgbClr val="9EC0D5"/>
                </a:solidFill>
              </a:defRPr>
            </a:lvl1pPr>
            <a:lvl2pPr marL="914400" lvl="1" indent="-228600" algn="l">
              <a:lnSpc>
                <a:spcPct val="100000"/>
              </a:lnSpc>
              <a:spcBef>
                <a:spcPts val="1000"/>
              </a:spcBef>
              <a:spcAft>
                <a:spcPts val="0"/>
              </a:spcAft>
              <a:buClr>
                <a:srgbClr val="9EC0D5"/>
              </a:buClr>
              <a:buSzPts val="1400"/>
              <a:buFont typeface="Century Gothic"/>
              <a:buNone/>
              <a:defRPr sz="1400" cap="small">
                <a:solidFill>
                  <a:srgbClr val="9EC0D5"/>
                </a:solidFill>
              </a:defRPr>
            </a:lvl2pPr>
            <a:lvl3pPr marL="1371600" lvl="2" indent="-228600" algn="l">
              <a:lnSpc>
                <a:spcPct val="100000"/>
              </a:lnSpc>
              <a:spcBef>
                <a:spcPts val="1000"/>
              </a:spcBef>
              <a:spcAft>
                <a:spcPts val="0"/>
              </a:spcAft>
              <a:buClr>
                <a:srgbClr val="9EC0D5"/>
              </a:buClr>
              <a:buSzPts val="1400"/>
              <a:buFont typeface="Century Gothic"/>
              <a:buNone/>
              <a:defRPr sz="1400" cap="small">
                <a:solidFill>
                  <a:srgbClr val="9EC0D5"/>
                </a:solidFill>
              </a:defRPr>
            </a:lvl3pPr>
            <a:lvl4pPr marL="1828800" lvl="3" indent="-228600" algn="l">
              <a:lnSpc>
                <a:spcPct val="100000"/>
              </a:lnSpc>
              <a:spcBef>
                <a:spcPts val="1000"/>
              </a:spcBef>
              <a:spcAft>
                <a:spcPts val="0"/>
              </a:spcAft>
              <a:buClr>
                <a:srgbClr val="9EC0D5"/>
              </a:buClr>
              <a:buSzPts val="1400"/>
              <a:buFont typeface="Century Gothic"/>
              <a:buNone/>
              <a:defRPr sz="1400" cap="small">
                <a:solidFill>
                  <a:srgbClr val="9EC0D5"/>
                </a:solidFill>
              </a:defRPr>
            </a:lvl4pPr>
            <a:lvl5pPr marL="2286000" lvl="4" indent="-228600" algn="l">
              <a:lnSpc>
                <a:spcPct val="100000"/>
              </a:lnSpc>
              <a:spcBef>
                <a:spcPts val="1000"/>
              </a:spcBef>
              <a:spcAft>
                <a:spcPts val="0"/>
              </a:spcAft>
              <a:buClr>
                <a:srgbClr val="9EC0D5"/>
              </a:buClr>
              <a:buSzPts val="1400"/>
              <a:buFont typeface="Century Gothic"/>
              <a:buNone/>
              <a:defRPr sz="1400" cap="small">
                <a:solidFill>
                  <a:srgbClr val="9EC0D5"/>
                </a:solidFill>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134" name="Google Shape;134;p42"/>
          <p:cNvSpPr txBox="1">
            <a:spLocks noGrp="1"/>
          </p:cNvSpPr>
          <p:nvPr>
            <p:ph type="body" idx="2"/>
          </p:nvPr>
        </p:nvSpPr>
        <p:spPr>
          <a:xfrm>
            <a:off x="1154954" y="4350656"/>
            <a:ext cx="8825659" cy="1676401"/>
          </a:xfrm>
          <a:prstGeom prst="rect">
            <a:avLst/>
          </a:prstGeom>
          <a:noFill/>
          <a:ln>
            <a:noFill/>
          </a:ln>
        </p:spPr>
        <p:txBody>
          <a:bodyPr spcFirstLastPara="1" wrap="square" lIns="45675" tIns="45675" rIns="45675" bIns="45675" anchor="ctr"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135" name="Google Shape;135;p42"/>
          <p:cNvSpPr txBox="1"/>
          <p:nvPr/>
        </p:nvSpPr>
        <p:spPr>
          <a:xfrm>
            <a:off x="944019" y="971253"/>
            <a:ext cx="710464" cy="1818712"/>
          </a:xfrm>
          <a:prstGeom prst="rect">
            <a:avLst/>
          </a:prstGeom>
          <a:noFill/>
          <a:ln>
            <a:noFill/>
          </a:ln>
        </p:spPr>
        <p:txBody>
          <a:bodyPr spcFirstLastPara="1" wrap="square" lIns="45675" tIns="45675" rIns="45675" bIns="45675" anchor="t" anchorCtr="0">
            <a:spAutoFit/>
          </a:bodyPr>
          <a:lstStyle/>
          <a:p>
            <a:pPr marL="0" marR="0" lvl="0" indent="0" algn="r" rtl="0">
              <a:lnSpc>
                <a:spcPct val="100000"/>
              </a:lnSpc>
              <a:spcBef>
                <a:spcPts val="0"/>
              </a:spcBef>
              <a:spcAft>
                <a:spcPts val="0"/>
              </a:spcAft>
              <a:buClr>
                <a:srgbClr val="9EC0D5"/>
              </a:buClr>
              <a:buSzPts val="12200"/>
              <a:buFont typeface="Arial"/>
              <a:buNone/>
            </a:pPr>
            <a:r>
              <a:rPr lang="en-US" sz="12200" b="0" i="0" u="none" strike="noStrike" cap="none">
                <a:solidFill>
                  <a:srgbClr val="9EC0D5"/>
                </a:solidFill>
                <a:latin typeface="Arial"/>
                <a:ea typeface="Arial"/>
                <a:cs typeface="Arial"/>
                <a:sym typeface="Arial"/>
              </a:rPr>
              <a:t>“</a:t>
            </a:r>
            <a:endParaRPr/>
          </a:p>
        </p:txBody>
      </p:sp>
      <p:sp>
        <p:nvSpPr>
          <p:cNvPr id="136" name="Google Shape;136;p42"/>
          <p:cNvSpPr txBox="1"/>
          <p:nvPr/>
        </p:nvSpPr>
        <p:spPr>
          <a:xfrm>
            <a:off x="9376215" y="2613786"/>
            <a:ext cx="710463" cy="1818713"/>
          </a:xfrm>
          <a:prstGeom prst="rect">
            <a:avLst/>
          </a:prstGeom>
          <a:noFill/>
          <a:ln>
            <a:noFill/>
          </a:ln>
        </p:spPr>
        <p:txBody>
          <a:bodyPr spcFirstLastPara="1" wrap="square" lIns="45675" tIns="45675" rIns="45675" bIns="45675" anchor="t" anchorCtr="0">
            <a:spAutoFit/>
          </a:bodyPr>
          <a:lstStyle/>
          <a:p>
            <a:pPr marL="0" marR="0" lvl="0" indent="0" algn="r" rtl="0">
              <a:lnSpc>
                <a:spcPct val="100000"/>
              </a:lnSpc>
              <a:spcBef>
                <a:spcPts val="0"/>
              </a:spcBef>
              <a:spcAft>
                <a:spcPts val="0"/>
              </a:spcAft>
              <a:buClr>
                <a:srgbClr val="9EC0D5"/>
              </a:buClr>
              <a:buSzPts val="12200"/>
              <a:buFont typeface="Arial"/>
              <a:buNone/>
            </a:pPr>
            <a:r>
              <a:rPr lang="en-US" sz="12200" b="0" i="0" u="none" strike="noStrike" cap="none">
                <a:solidFill>
                  <a:srgbClr val="9EC0D5"/>
                </a:solidFill>
                <a:latin typeface="Arial"/>
                <a:ea typeface="Arial"/>
                <a:cs typeface="Arial"/>
                <a:sym typeface="Arial"/>
              </a:rPr>
              <a:t>”</a:t>
            </a:r>
            <a:endParaRPr/>
          </a:p>
        </p:txBody>
      </p:sp>
      <p:sp>
        <p:nvSpPr>
          <p:cNvPr id="137" name="Google Shape;137;p42"/>
          <p:cNvSpPr txBox="1">
            <a:spLocks noGrp="1"/>
          </p:cNvSpPr>
          <p:nvPr>
            <p:ph type="sldNum" idx="12"/>
          </p:nvPr>
        </p:nvSpPr>
        <p:spPr>
          <a:xfrm>
            <a:off x="10692492" y="540216"/>
            <a:ext cx="498248" cy="523201"/>
          </a:xfrm>
          <a:prstGeom prst="rect">
            <a:avLst/>
          </a:prstGeom>
          <a:noFill/>
          <a:ln>
            <a:noFill/>
          </a:ln>
        </p:spPr>
        <p:txBody>
          <a:bodyPr spcFirstLastPara="1" wrap="square" lIns="45675" tIns="45675" rIns="45675" bIns="45675" anchor="b" anchorCtr="0">
            <a:spAutoFit/>
          </a:bodyPr>
          <a:lstStyle>
            <a:lvl1pPr marL="0" lvl="0"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1pPr>
            <a:lvl2pPr marL="0" lvl="1"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2pPr>
            <a:lvl3pPr marL="0" lvl="2"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3pPr>
            <a:lvl4pPr marL="0" lvl="3"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4pPr>
            <a:lvl5pPr marL="0" lvl="4"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5pPr>
            <a:lvl6pPr marL="0" lvl="5"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6pPr>
            <a:lvl7pPr marL="0" lvl="6"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7pPr>
            <a:lvl8pPr marL="0" lvl="7"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8pPr>
            <a:lvl9pPr marL="0" lvl="8"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Name Card">
  <p:cSld name="Name Card">
    <p:spTree>
      <p:nvGrpSpPr>
        <p:cNvPr id="1" name="Shape 138"/>
        <p:cNvGrpSpPr/>
        <p:nvPr/>
      </p:nvGrpSpPr>
      <p:grpSpPr>
        <a:xfrm>
          <a:off x="0" y="0"/>
          <a:ext cx="0" cy="0"/>
          <a:chOff x="0" y="0"/>
          <a:chExt cx="0" cy="0"/>
        </a:xfrm>
      </p:grpSpPr>
      <p:pic>
        <p:nvPicPr>
          <p:cNvPr id="139" name="Google Shape;139;p43" descr="Google Shape;10;p9"/>
          <p:cNvPicPr preferRelativeResize="0"/>
          <p:nvPr/>
        </p:nvPicPr>
        <p:blipFill rotWithShape="1">
          <a:blip r:embed="rId2">
            <a:alphaModFix/>
          </a:blip>
          <a:srcRect l="3613"/>
          <a:stretch/>
        </p:blipFill>
        <p:spPr>
          <a:xfrm>
            <a:off x="0" y="2669684"/>
            <a:ext cx="4037013" cy="4188316"/>
          </a:xfrm>
          <a:prstGeom prst="rect">
            <a:avLst/>
          </a:prstGeom>
          <a:noFill/>
          <a:ln>
            <a:noFill/>
          </a:ln>
        </p:spPr>
      </p:pic>
      <p:pic>
        <p:nvPicPr>
          <p:cNvPr id="140" name="Google Shape;140;p43" descr="Google Shape;11;p9"/>
          <p:cNvPicPr preferRelativeResize="0"/>
          <p:nvPr/>
        </p:nvPicPr>
        <p:blipFill rotWithShape="1">
          <a:blip r:embed="rId3">
            <a:alphaModFix/>
          </a:blip>
          <a:srcRect l="35640"/>
          <a:stretch/>
        </p:blipFill>
        <p:spPr>
          <a:xfrm>
            <a:off x="-1" y="2892346"/>
            <a:ext cx="1522414" cy="2365454"/>
          </a:xfrm>
          <a:prstGeom prst="rect">
            <a:avLst/>
          </a:prstGeom>
          <a:noFill/>
          <a:ln>
            <a:noFill/>
          </a:ln>
        </p:spPr>
      </p:pic>
      <p:sp>
        <p:nvSpPr>
          <p:cNvPr id="141" name="Google Shape;141;p43"/>
          <p:cNvSpPr/>
          <p:nvPr/>
        </p:nvSpPr>
        <p:spPr>
          <a:xfrm>
            <a:off x="8609011" y="1676400"/>
            <a:ext cx="2819401" cy="2819400"/>
          </a:xfrm>
          <a:prstGeom prst="ellipse">
            <a:avLst/>
          </a:prstGeom>
          <a:gradFill>
            <a:gsLst>
              <a:gs pos="0">
                <a:srgbClr val="6EA0C0">
                  <a:alpha val="6274"/>
                </a:srgbClr>
              </a:gs>
              <a:gs pos="36000">
                <a:srgbClr val="6EA0C0">
                  <a:alpha val="5490"/>
                </a:srgbClr>
              </a:gs>
              <a:gs pos="69000">
                <a:srgbClr val="6EA0C0">
                  <a:alpha val="0"/>
                </a:srgbClr>
              </a:gs>
              <a:gs pos="100000">
                <a:srgbClr val="6EA0C0">
                  <a:alpha val="0"/>
                </a:srgbClr>
              </a:gs>
            </a:gsLst>
            <a:path path="circle">
              <a:fillToRect r="100000" b="100000"/>
            </a:path>
            <a:tileRect l="-100000" t="-10000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2" name="Google Shape;142;p43" descr="Google Shape;13;p9"/>
          <p:cNvPicPr preferRelativeResize="0"/>
          <p:nvPr/>
        </p:nvPicPr>
        <p:blipFill rotWithShape="1">
          <a:blip r:embed="rId4">
            <a:alphaModFix/>
          </a:blip>
          <a:srcRect t="28812"/>
          <a:stretch/>
        </p:blipFill>
        <p:spPr>
          <a:xfrm>
            <a:off x="7999411" y="-1"/>
            <a:ext cx="1603388" cy="1141408"/>
          </a:xfrm>
          <a:prstGeom prst="rect">
            <a:avLst/>
          </a:prstGeom>
          <a:noFill/>
          <a:ln>
            <a:noFill/>
          </a:ln>
        </p:spPr>
      </p:pic>
      <p:pic>
        <p:nvPicPr>
          <p:cNvPr id="143" name="Google Shape;143;p43" descr="Google Shape;14;p9"/>
          <p:cNvPicPr preferRelativeResize="0"/>
          <p:nvPr/>
        </p:nvPicPr>
        <p:blipFill rotWithShape="1">
          <a:blip r:embed="rId5">
            <a:alphaModFix/>
          </a:blip>
          <a:srcRect b="23320"/>
          <a:stretch/>
        </p:blipFill>
        <p:spPr>
          <a:xfrm>
            <a:off x="8605877" y="6096000"/>
            <a:ext cx="993735" cy="762000"/>
          </a:xfrm>
          <a:prstGeom prst="rect">
            <a:avLst/>
          </a:prstGeom>
          <a:noFill/>
          <a:ln>
            <a:noFill/>
          </a:ln>
        </p:spPr>
      </p:pic>
      <p:sp>
        <p:nvSpPr>
          <p:cNvPr id="144" name="Google Shape;144;p43"/>
          <p:cNvSpPr/>
          <p:nvPr/>
        </p:nvSpPr>
        <p:spPr>
          <a:xfrm>
            <a:off x="10437811" y="0"/>
            <a:ext cx="685801"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43"/>
          <p:cNvSpPr txBox="1">
            <a:spLocks noGrp="1"/>
          </p:cNvSpPr>
          <p:nvPr>
            <p:ph type="title"/>
          </p:nvPr>
        </p:nvSpPr>
        <p:spPr>
          <a:xfrm>
            <a:off x="1154954" y="3124200"/>
            <a:ext cx="8825660" cy="1653181"/>
          </a:xfrm>
          <a:prstGeom prst="rect">
            <a:avLst/>
          </a:prstGeom>
          <a:noFill/>
          <a:ln>
            <a:noFill/>
          </a:ln>
        </p:spPr>
        <p:txBody>
          <a:bodyPr spcFirstLastPara="1" wrap="square" lIns="45675" tIns="45675" rIns="45675" bIns="45675" anchor="b" anchorCtr="0">
            <a:normAutofit/>
          </a:bodyPr>
          <a:lstStyle>
            <a:lvl1pPr lvl="0" algn="l">
              <a:lnSpc>
                <a:spcPct val="100000"/>
              </a:lnSpc>
              <a:spcBef>
                <a:spcPts val="0"/>
              </a:spcBef>
              <a:spcAft>
                <a:spcPts val="0"/>
              </a:spcAft>
              <a:buClr>
                <a:srgbClr val="DFE3E5"/>
              </a:buClr>
              <a:buSzPts val="4000"/>
              <a:buFont typeface="Century Gothic"/>
              <a:buNone/>
              <a:defRPr sz="4000"/>
            </a:lvl1pPr>
            <a:lvl2pPr lvl="1" algn="l">
              <a:lnSpc>
                <a:spcPct val="100000"/>
              </a:lnSpc>
              <a:spcBef>
                <a:spcPts val="0"/>
              </a:spcBef>
              <a:spcAft>
                <a:spcPts val="0"/>
              </a:spcAft>
              <a:buClr>
                <a:srgbClr val="DFE3E5"/>
              </a:buClr>
              <a:buSzPts val="1800"/>
              <a:buNone/>
              <a:defRPr/>
            </a:lvl2pPr>
            <a:lvl3pPr lvl="2" algn="l">
              <a:lnSpc>
                <a:spcPct val="100000"/>
              </a:lnSpc>
              <a:spcBef>
                <a:spcPts val="0"/>
              </a:spcBef>
              <a:spcAft>
                <a:spcPts val="0"/>
              </a:spcAft>
              <a:buClr>
                <a:srgbClr val="DFE3E5"/>
              </a:buClr>
              <a:buSzPts val="1800"/>
              <a:buNone/>
              <a:defRPr/>
            </a:lvl3pPr>
            <a:lvl4pPr lvl="3" algn="l">
              <a:lnSpc>
                <a:spcPct val="100000"/>
              </a:lnSpc>
              <a:spcBef>
                <a:spcPts val="0"/>
              </a:spcBef>
              <a:spcAft>
                <a:spcPts val="0"/>
              </a:spcAft>
              <a:buClr>
                <a:srgbClr val="DFE3E5"/>
              </a:buClr>
              <a:buSzPts val="1800"/>
              <a:buNone/>
              <a:defRPr/>
            </a:lvl4pPr>
            <a:lvl5pPr lvl="4" algn="l">
              <a:lnSpc>
                <a:spcPct val="100000"/>
              </a:lnSpc>
              <a:spcBef>
                <a:spcPts val="0"/>
              </a:spcBef>
              <a:spcAft>
                <a:spcPts val="0"/>
              </a:spcAft>
              <a:buClr>
                <a:srgbClr val="DFE3E5"/>
              </a:buClr>
              <a:buSzPts val="1800"/>
              <a:buNone/>
              <a:defRPr/>
            </a:lvl5pPr>
            <a:lvl6pPr lvl="5" algn="l">
              <a:lnSpc>
                <a:spcPct val="100000"/>
              </a:lnSpc>
              <a:spcBef>
                <a:spcPts val="0"/>
              </a:spcBef>
              <a:spcAft>
                <a:spcPts val="0"/>
              </a:spcAft>
              <a:buClr>
                <a:srgbClr val="DFE3E5"/>
              </a:buClr>
              <a:buSzPts val="1800"/>
              <a:buNone/>
              <a:defRPr/>
            </a:lvl6pPr>
            <a:lvl7pPr lvl="6" algn="l">
              <a:lnSpc>
                <a:spcPct val="100000"/>
              </a:lnSpc>
              <a:spcBef>
                <a:spcPts val="0"/>
              </a:spcBef>
              <a:spcAft>
                <a:spcPts val="0"/>
              </a:spcAft>
              <a:buClr>
                <a:srgbClr val="DFE3E5"/>
              </a:buClr>
              <a:buSzPts val="1800"/>
              <a:buNone/>
              <a:defRPr/>
            </a:lvl7pPr>
            <a:lvl8pPr lvl="7" algn="l">
              <a:lnSpc>
                <a:spcPct val="100000"/>
              </a:lnSpc>
              <a:spcBef>
                <a:spcPts val="0"/>
              </a:spcBef>
              <a:spcAft>
                <a:spcPts val="0"/>
              </a:spcAft>
              <a:buClr>
                <a:srgbClr val="DFE3E5"/>
              </a:buClr>
              <a:buSzPts val="1800"/>
              <a:buNone/>
              <a:defRPr/>
            </a:lvl8pPr>
            <a:lvl9pPr lvl="8" algn="l">
              <a:lnSpc>
                <a:spcPct val="100000"/>
              </a:lnSpc>
              <a:spcBef>
                <a:spcPts val="0"/>
              </a:spcBef>
              <a:spcAft>
                <a:spcPts val="0"/>
              </a:spcAft>
              <a:buClr>
                <a:srgbClr val="DFE3E5"/>
              </a:buClr>
              <a:buSzPts val="1800"/>
              <a:buNone/>
              <a:defRPr/>
            </a:lvl9pPr>
          </a:lstStyle>
          <a:p>
            <a:endParaRPr/>
          </a:p>
        </p:txBody>
      </p:sp>
      <p:sp>
        <p:nvSpPr>
          <p:cNvPr id="146" name="Google Shape;146;p43"/>
          <p:cNvSpPr txBox="1">
            <a:spLocks noGrp="1"/>
          </p:cNvSpPr>
          <p:nvPr>
            <p:ph type="body" idx="1"/>
          </p:nvPr>
        </p:nvSpPr>
        <p:spPr>
          <a:xfrm>
            <a:off x="1154954" y="4777380"/>
            <a:ext cx="8825659" cy="860401"/>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1000"/>
              </a:spcBef>
              <a:spcAft>
                <a:spcPts val="0"/>
              </a:spcAft>
              <a:buClr>
                <a:srgbClr val="9EC0D5"/>
              </a:buClr>
              <a:buSzPts val="2000"/>
              <a:buFont typeface="Century Gothic"/>
              <a:buNone/>
              <a:defRPr>
                <a:solidFill>
                  <a:srgbClr val="9EC0D5"/>
                </a:solidFill>
              </a:defRPr>
            </a:lvl1pPr>
            <a:lvl2pPr marL="914400" lvl="1" indent="-228600" algn="l">
              <a:lnSpc>
                <a:spcPct val="100000"/>
              </a:lnSpc>
              <a:spcBef>
                <a:spcPts val="1000"/>
              </a:spcBef>
              <a:spcAft>
                <a:spcPts val="0"/>
              </a:spcAft>
              <a:buClr>
                <a:srgbClr val="9EC0D5"/>
              </a:buClr>
              <a:buSzPts val="2000"/>
              <a:buFont typeface="Century Gothic"/>
              <a:buNone/>
              <a:defRPr>
                <a:solidFill>
                  <a:srgbClr val="9EC0D5"/>
                </a:solidFill>
              </a:defRPr>
            </a:lvl2pPr>
            <a:lvl3pPr marL="1371600" lvl="2" indent="-228600" algn="l">
              <a:lnSpc>
                <a:spcPct val="100000"/>
              </a:lnSpc>
              <a:spcBef>
                <a:spcPts val="1000"/>
              </a:spcBef>
              <a:spcAft>
                <a:spcPts val="0"/>
              </a:spcAft>
              <a:buClr>
                <a:srgbClr val="9EC0D5"/>
              </a:buClr>
              <a:buSzPts val="2000"/>
              <a:buFont typeface="Century Gothic"/>
              <a:buNone/>
              <a:defRPr>
                <a:solidFill>
                  <a:srgbClr val="9EC0D5"/>
                </a:solidFill>
              </a:defRPr>
            </a:lvl3pPr>
            <a:lvl4pPr marL="1828800" lvl="3" indent="-228600" algn="l">
              <a:lnSpc>
                <a:spcPct val="100000"/>
              </a:lnSpc>
              <a:spcBef>
                <a:spcPts val="1000"/>
              </a:spcBef>
              <a:spcAft>
                <a:spcPts val="0"/>
              </a:spcAft>
              <a:buClr>
                <a:srgbClr val="9EC0D5"/>
              </a:buClr>
              <a:buSzPts val="2000"/>
              <a:buFont typeface="Century Gothic"/>
              <a:buNone/>
              <a:defRPr>
                <a:solidFill>
                  <a:srgbClr val="9EC0D5"/>
                </a:solidFill>
              </a:defRPr>
            </a:lvl4pPr>
            <a:lvl5pPr marL="2286000" lvl="4" indent="-228600" algn="l">
              <a:lnSpc>
                <a:spcPct val="100000"/>
              </a:lnSpc>
              <a:spcBef>
                <a:spcPts val="1000"/>
              </a:spcBef>
              <a:spcAft>
                <a:spcPts val="0"/>
              </a:spcAft>
              <a:buClr>
                <a:srgbClr val="9EC0D5"/>
              </a:buClr>
              <a:buSzPts val="2000"/>
              <a:buFont typeface="Century Gothic"/>
              <a:buNone/>
              <a:defRPr>
                <a:solidFill>
                  <a:srgbClr val="9EC0D5"/>
                </a:solidFill>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147" name="Google Shape;147;p43"/>
          <p:cNvSpPr txBox="1">
            <a:spLocks noGrp="1"/>
          </p:cNvSpPr>
          <p:nvPr>
            <p:ph type="sldNum" idx="12"/>
          </p:nvPr>
        </p:nvSpPr>
        <p:spPr>
          <a:xfrm>
            <a:off x="10692492" y="540216"/>
            <a:ext cx="498248" cy="523201"/>
          </a:xfrm>
          <a:prstGeom prst="rect">
            <a:avLst/>
          </a:prstGeom>
          <a:noFill/>
          <a:ln>
            <a:noFill/>
          </a:ln>
        </p:spPr>
        <p:txBody>
          <a:bodyPr spcFirstLastPara="1" wrap="square" lIns="45675" tIns="45675" rIns="45675" bIns="45675" anchor="b" anchorCtr="0">
            <a:spAutoFit/>
          </a:bodyPr>
          <a:lstStyle>
            <a:lvl1pPr marL="0" lvl="0"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1pPr>
            <a:lvl2pPr marL="0" lvl="1"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2pPr>
            <a:lvl3pPr marL="0" lvl="2"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3pPr>
            <a:lvl4pPr marL="0" lvl="3"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4pPr>
            <a:lvl5pPr marL="0" lvl="4"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5pPr>
            <a:lvl6pPr marL="0" lvl="5"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6pPr>
            <a:lvl7pPr marL="0" lvl="6"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7pPr>
            <a:lvl8pPr marL="0" lvl="7"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8pPr>
            <a:lvl9pPr marL="0" lvl="8"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3 Column">
  <p:cSld name="3 Column">
    <p:spTree>
      <p:nvGrpSpPr>
        <p:cNvPr id="1" name="Shape 148"/>
        <p:cNvGrpSpPr/>
        <p:nvPr/>
      </p:nvGrpSpPr>
      <p:grpSpPr>
        <a:xfrm>
          <a:off x="0" y="0"/>
          <a:ext cx="0" cy="0"/>
          <a:chOff x="0" y="0"/>
          <a:chExt cx="0" cy="0"/>
        </a:xfrm>
      </p:grpSpPr>
      <p:pic>
        <p:nvPicPr>
          <p:cNvPr id="149" name="Google Shape;149;p44" descr="Google Shape;10;p9"/>
          <p:cNvPicPr preferRelativeResize="0"/>
          <p:nvPr/>
        </p:nvPicPr>
        <p:blipFill rotWithShape="1">
          <a:blip r:embed="rId2">
            <a:alphaModFix/>
          </a:blip>
          <a:srcRect l="3613"/>
          <a:stretch/>
        </p:blipFill>
        <p:spPr>
          <a:xfrm>
            <a:off x="0" y="2669684"/>
            <a:ext cx="4037013" cy="4188316"/>
          </a:xfrm>
          <a:prstGeom prst="rect">
            <a:avLst/>
          </a:prstGeom>
          <a:noFill/>
          <a:ln>
            <a:noFill/>
          </a:ln>
        </p:spPr>
      </p:pic>
      <p:pic>
        <p:nvPicPr>
          <p:cNvPr id="150" name="Google Shape;150;p44" descr="Google Shape;11;p9"/>
          <p:cNvPicPr preferRelativeResize="0"/>
          <p:nvPr/>
        </p:nvPicPr>
        <p:blipFill rotWithShape="1">
          <a:blip r:embed="rId3">
            <a:alphaModFix/>
          </a:blip>
          <a:srcRect l="35640"/>
          <a:stretch/>
        </p:blipFill>
        <p:spPr>
          <a:xfrm>
            <a:off x="-1" y="2892346"/>
            <a:ext cx="1522414" cy="2365454"/>
          </a:xfrm>
          <a:prstGeom prst="rect">
            <a:avLst/>
          </a:prstGeom>
          <a:noFill/>
          <a:ln>
            <a:noFill/>
          </a:ln>
        </p:spPr>
      </p:pic>
      <p:sp>
        <p:nvSpPr>
          <p:cNvPr id="151" name="Google Shape;151;p44"/>
          <p:cNvSpPr/>
          <p:nvPr/>
        </p:nvSpPr>
        <p:spPr>
          <a:xfrm>
            <a:off x="8609011" y="1676400"/>
            <a:ext cx="2819401" cy="2819400"/>
          </a:xfrm>
          <a:prstGeom prst="ellipse">
            <a:avLst/>
          </a:prstGeom>
          <a:gradFill>
            <a:gsLst>
              <a:gs pos="0">
                <a:srgbClr val="6EA0C0">
                  <a:alpha val="6274"/>
                </a:srgbClr>
              </a:gs>
              <a:gs pos="36000">
                <a:srgbClr val="6EA0C0">
                  <a:alpha val="5490"/>
                </a:srgbClr>
              </a:gs>
              <a:gs pos="69000">
                <a:srgbClr val="6EA0C0">
                  <a:alpha val="0"/>
                </a:srgbClr>
              </a:gs>
              <a:gs pos="100000">
                <a:srgbClr val="6EA0C0">
                  <a:alpha val="0"/>
                </a:srgbClr>
              </a:gs>
            </a:gsLst>
            <a:path path="circle">
              <a:fillToRect r="100000" b="100000"/>
            </a:path>
            <a:tileRect l="-100000" t="-10000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2" name="Google Shape;152;p44" descr="Google Shape;13;p9"/>
          <p:cNvPicPr preferRelativeResize="0"/>
          <p:nvPr/>
        </p:nvPicPr>
        <p:blipFill rotWithShape="1">
          <a:blip r:embed="rId4">
            <a:alphaModFix/>
          </a:blip>
          <a:srcRect t="28812"/>
          <a:stretch/>
        </p:blipFill>
        <p:spPr>
          <a:xfrm>
            <a:off x="7999411" y="-1"/>
            <a:ext cx="1603388" cy="1141408"/>
          </a:xfrm>
          <a:prstGeom prst="rect">
            <a:avLst/>
          </a:prstGeom>
          <a:noFill/>
          <a:ln>
            <a:noFill/>
          </a:ln>
        </p:spPr>
      </p:pic>
      <p:pic>
        <p:nvPicPr>
          <p:cNvPr id="153" name="Google Shape;153;p44" descr="Google Shape;14;p9"/>
          <p:cNvPicPr preferRelativeResize="0"/>
          <p:nvPr/>
        </p:nvPicPr>
        <p:blipFill rotWithShape="1">
          <a:blip r:embed="rId5">
            <a:alphaModFix/>
          </a:blip>
          <a:srcRect b="23320"/>
          <a:stretch/>
        </p:blipFill>
        <p:spPr>
          <a:xfrm>
            <a:off x="8605877" y="6096000"/>
            <a:ext cx="993735" cy="762000"/>
          </a:xfrm>
          <a:prstGeom prst="rect">
            <a:avLst/>
          </a:prstGeom>
          <a:noFill/>
          <a:ln>
            <a:noFill/>
          </a:ln>
        </p:spPr>
      </p:pic>
      <p:sp>
        <p:nvSpPr>
          <p:cNvPr id="154" name="Google Shape;154;p44"/>
          <p:cNvSpPr/>
          <p:nvPr/>
        </p:nvSpPr>
        <p:spPr>
          <a:xfrm>
            <a:off x="10437811" y="0"/>
            <a:ext cx="685801"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44"/>
          <p:cNvSpPr txBox="1">
            <a:spLocks noGrp="1"/>
          </p:cNvSpPr>
          <p:nvPr>
            <p:ph type="title"/>
          </p:nvPr>
        </p:nvSpPr>
        <p:spPr>
          <a:xfrm>
            <a:off x="646110" y="452718"/>
            <a:ext cx="9404724" cy="1400531"/>
          </a:xfrm>
          <a:prstGeom prst="rect">
            <a:avLst/>
          </a:prstGeom>
          <a:noFill/>
          <a:ln>
            <a:noFill/>
          </a:ln>
        </p:spPr>
        <p:txBody>
          <a:bodyPr spcFirstLastPara="1" wrap="square" lIns="45675" tIns="45675" rIns="45675" bIns="45675" anchor="t" anchorCtr="0">
            <a:normAutofit/>
          </a:bodyPr>
          <a:lstStyle>
            <a:lvl1pPr lvl="0" algn="l">
              <a:lnSpc>
                <a:spcPct val="100000"/>
              </a:lnSpc>
              <a:spcBef>
                <a:spcPts val="0"/>
              </a:spcBef>
              <a:spcAft>
                <a:spcPts val="0"/>
              </a:spcAft>
              <a:buClr>
                <a:srgbClr val="DFE3E5"/>
              </a:buClr>
              <a:buSzPts val="1800"/>
              <a:buNone/>
              <a:defRPr/>
            </a:lvl1pPr>
            <a:lvl2pPr lvl="1" algn="l">
              <a:lnSpc>
                <a:spcPct val="100000"/>
              </a:lnSpc>
              <a:spcBef>
                <a:spcPts val="0"/>
              </a:spcBef>
              <a:spcAft>
                <a:spcPts val="0"/>
              </a:spcAft>
              <a:buClr>
                <a:srgbClr val="DFE3E5"/>
              </a:buClr>
              <a:buSzPts val="1800"/>
              <a:buNone/>
              <a:defRPr/>
            </a:lvl2pPr>
            <a:lvl3pPr lvl="2" algn="l">
              <a:lnSpc>
                <a:spcPct val="100000"/>
              </a:lnSpc>
              <a:spcBef>
                <a:spcPts val="0"/>
              </a:spcBef>
              <a:spcAft>
                <a:spcPts val="0"/>
              </a:spcAft>
              <a:buClr>
                <a:srgbClr val="DFE3E5"/>
              </a:buClr>
              <a:buSzPts val="1800"/>
              <a:buNone/>
              <a:defRPr/>
            </a:lvl3pPr>
            <a:lvl4pPr lvl="3" algn="l">
              <a:lnSpc>
                <a:spcPct val="100000"/>
              </a:lnSpc>
              <a:spcBef>
                <a:spcPts val="0"/>
              </a:spcBef>
              <a:spcAft>
                <a:spcPts val="0"/>
              </a:spcAft>
              <a:buClr>
                <a:srgbClr val="DFE3E5"/>
              </a:buClr>
              <a:buSzPts val="1800"/>
              <a:buNone/>
              <a:defRPr/>
            </a:lvl4pPr>
            <a:lvl5pPr lvl="4" algn="l">
              <a:lnSpc>
                <a:spcPct val="100000"/>
              </a:lnSpc>
              <a:spcBef>
                <a:spcPts val="0"/>
              </a:spcBef>
              <a:spcAft>
                <a:spcPts val="0"/>
              </a:spcAft>
              <a:buClr>
                <a:srgbClr val="DFE3E5"/>
              </a:buClr>
              <a:buSzPts val="1800"/>
              <a:buNone/>
              <a:defRPr/>
            </a:lvl5pPr>
            <a:lvl6pPr lvl="5" algn="l">
              <a:lnSpc>
                <a:spcPct val="100000"/>
              </a:lnSpc>
              <a:spcBef>
                <a:spcPts val="0"/>
              </a:spcBef>
              <a:spcAft>
                <a:spcPts val="0"/>
              </a:spcAft>
              <a:buClr>
                <a:srgbClr val="DFE3E5"/>
              </a:buClr>
              <a:buSzPts val="1800"/>
              <a:buNone/>
              <a:defRPr/>
            </a:lvl6pPr>
            <a:lvl7pPr lvl="6" algn="l">
              <a:lnSpc>
                <a:spcPct val="100000"/>
              </a:lnSpc>
              <a:spcBef>
                <a:spcPts val="0"/>
              </a:spcBef>
              <a:spcAft>
                <a:spcPts val="0"/>
              </a:spcAft>
              <a:buClr>
                <a:srgbClr val="DFE3E5"/>
              </a:buClr>
              <a:buSzPts val="1800"/>
              <a:buNone/>
              <a:defRPr/>
            </a:lvl7pPr>
            <a:lvl8pPr lvl="7" algn="l">
              <a:lnSpc>
                <a:spcPct val="100000"/>
              </a:lnSpc>
              <a:spcBef>
                <a:spcPts val="0"/>
              </a:spcBef>
              <a:spcAft>
                <a:spcPts val="0"/>
              </a:spcAft>
              <a:buClr>
                <a:srgbClr val="DFE3E5"/>
              </a:buClr>
              <a:buSzPts val="1800"/>
              <a:buNone/>
              <a:defRPr/>
            </a:lvl8pPr>
            <a:lvl9pPr lvl="8" algn="l">
              <a:lnSpc>
                <a:spcPct val="100000"/>
              </a:lnSpc>
              <a:spcBef>
                <a:spcPts val="0"/>
              </a:spcBef>
              <a:spcAft>
                <a:spcPts val="0"/>
              </a:spcAft>
              <a:buClr>
                <a:srgbClr val="DFE3E5"/>
              </a:buClr>
              <a:buSzPts val="1800"/>
              <a:buNone/>
              <a:defRPr/>
            </a:lvl9pPr>
          </a:lstStyle>
          <a:p>
            <a:endParaRPr/>
          </a:p>
        </p:txBody>
      </p:sp>
      <p:sp>
        <p:nvSpPr>
          <p:cNvPr id="156" name="Google Shape;156;p44"/>
          <p:cNvSpPr txBox="1">
            <a:spLocks noGrp="1"/>
          </p:cNvSpPr>
          <p:nvPr>
            <p:ph type="body" idx="1"/>
          </p:nvPr>
        </p:nvSpPr>
        <p:spPr>
          <a:xfrm>
            <a:off x="632946" y="1981200"/>
            <a:ext cx="2946868" cy="576263"/>
          </a:xfrm>
          <a:prstGeom prst="rect">
            <a:avLst/>
          </a:prstGeom>
          <a:noFill/>
          <a:ln>
            <a:noFill/>
          </a:ln>
        </p:spPr>
        <p:txBody>
          <a:bodyPr spcFirstLastPara="1" wrap="square" lIns="45675" tIns="45675" rIns="45675" bIns="45675" anchor="b" anchorCtr="0">
            <a:normAutofit/>
          </a:bodyPr>
          <a:lstStyle>
            <a:lvl1pPr marL="457200" lvl="0" indent="-228600" algn="l">
              <a:lnSpc>
                <a:spcPct val="100000"/>
              </a:lnSpc>
              <a:spcBef>
                <a:spcPts val="1000"/>
              </a:spcBef>
              <a:spcAft>
                <a:spcPts val="0"/>
              </a:spcAft>
              <a:buClr>
                <a:srgbClr val="9EC0D5"/>
              </a:buClr>
              <a:buSzPts val="2400"/>
              <a:buFont typeface="Century Gothic"/>
              <a:buNone/>
              <a:defRPr sz="2400">
                <a:solidFill>
                  <a:srgbClr val="9EC0D5"/>
                </a:solidFill>
              </a:defRPr>
            </a:lvl1pPr>
            <a:lvl2pPr marL="914400" lvl="1" indent="-228600" algn="l">
              <a:lnSpc>
                <a:spcPct val="100000"/>
              </a:lnSpc>
              <a:spcBef>
                <a:spcPts val="1000"/>
              </a:spcBef>
              <a:spcAft>
                <a:spcPts val="0"/>
              </a:spcAft>
              <a:buClr>
                <a:srgbClr val="9EC0D5"/>
              </a:buClr>
              <a:buSzPts val="2400"/>
              <a:buFont typeface="Century Gothic"/>
              <a:buNone/>
              <a:defRPr sz="2400">
                <a:solidFill>
                  <a:srgbClr val="9EC0D5"/>
                </a:solidFill>
              </a:defRPr>
            </a:lvl2pPr>
            <a:lvl3pPr marL="1371600" lvl="2" indent="-228600" algn="l">
              <a:lnSpc>
                <a:spcPct val="100000"/>
              </a:lnSpc>
              <a:spcBef>
                <a:spcPts val="1000"/>
              </a:spcBef>
              <a:spcAft>
                <a:spcPts val="0"/>
              </a:spcAft>
              <a:buClr>
                <a:srgbClr val="9EC0D5"/>
              </a:buClr>
              <a:buSzPts val="2400"/>
              <a:buFont typeface="Century Gothic"/>
              <a:buNone/>
              <a:defRPr sz="2400">
                <a:solidFill>
                  <a:srgbClr val="9EC0D5"/>
                </a:solidFill>
              </a:defRPr>
            </a:lvl3pPr>
            <a:lvl4pPr marL="1828800" lvl="3" indent="-228600" algn="l">
              <a:lnSpc>
                <a:spcPct val="100000"/>
              </a:lnSpc>
              <a:spcBef>
                <a:spcPts val="1000"/>
              </a:spcBef>
              <a:spcAft>
                <a:spcPts val="0"/>
              </a:spcAft>
              <a:buClr>
                <a:srgbClr val="9EC0D5"/>
              </a:buClr>
              <a:buSzPts val="2400"/>
              <a:buFont typeface="Century Gothic"/>
              <a:buNone/>
              <a:defRPr sz="2400">
                <a:solidFill>
                  <a:srgbClr val="9EC0D5"/>
                </a:solidFill>
              </a:defRPr>
            </a:lvl4pPr>
            <a:lvl5pPr marL="2286000" lvl="4" indent="-228600" algn="l">
              <a:lnSpc>
                <a:spcPct val="100000"/>
              </a:lnSpc>
              <a:spcBef>
                <a:spcPts val="1000"/>
              </a:spcBef>
              <a:spcAft>
                <a:spcPts val="0"/>
              </a:spcAft>
              <a:buClr>
                <a:srgbClr val="9EC0D5"/>
              </a:buClr>
              <a:buSzPts val="2400"/>
              <a:buFont typeface="Century Gothic"/>
              <a:buNone/>
              <a:defRPr sz="2400">
                <a:solidFill>
                  <a:srgbClr val="9EC0D5"/>
                </a:solidFill>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157" name="Google Shape;157;p44"/>
          <p:cNvSpPr txBox="1">
            <a:spLocks noGrp="1"/>
          </p:cNvSpPr>
          <p:nvPr>
            <p:ph type="body" idx="2"/>
          </p:nvPr>
        </p:nvSpPr>
        <p:spPr>
          <a:xfrm>
            <a:off x="652462" y="2667000"/>
            <a:ext cx="2927351" cy="3589338"/>
          </a:xfrm>
          <a:prstGeom prst="rect">
            <a:avLst/>
          </a:prstGeom>
          <a:noFill/>
          <a:ln>
            <a:noFill/>
          </a:ln>
        </p:spPr>
        <p:txBody>
          <a:bodyPr spcFirstLastPara="1" wrap="square" lIns="45675" tIns="45675" rIns="45675" bIns="45675" anchor="t"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158" name="Google Shape;158;p44"/>
          <p:cNvSpPr txBox="1">
            <a:spLocks noGrp="1"/>
          </p:cNvSpPr>
          <p:nvPr>
            <p:ph type="body" idx="3"/>
          </p:nvPr>
        </p:nvSpPr>
        <p:spPr>
          <a:xfrm>
            <a:off x="3883659" y="1981200"/>
            <a:ext cx="2936242" cy="576263"/>
          </a:xfrm>
          <a:prstGeom prst="rect">
            <a:avLst/>
          </a:prstGeom>
          <a:noFill/>
          <a:ln>
            <a:noFill/>
          </a:ln>
        </p:spPr>
        <p:txBody>
          <a:bodyPr spcFirstLastPara="1" wrap="square" lIns="45675" tIns="45675" rIns="45675" bIns="45675" anchor="b"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159" name="Google Shape;159;p44"/>
          <p:cNvSpPr txBox="1">
            <a:spLocks noGrp="1"/>
          </p:cNvSpPr>
          <p:nvPr>
            <p:ph type="body" idx="4"/>
          </p:nvPr>
        </p:nvSpPr>
        <p:spPr>
          <a:xfrm>
            <a:off x="3873105" y="2667000"/>
            <a:ext cx="2946795" cy="3589338"/>
          </a:xfrm>
          <a:prstGeom prst="rect">
            <a:avLst/>
          </a:prstGeom>
          <a:noFill/>
          <a:ln>
            <a:noFill/>
          </a:ln>
        </p:spPr>
        <p:txBody>
          <a:bodyPr spcFirstLastPara="1" wrap="square" lIns="45675" tIns="45675" rIns="45675" bIns="45675" anchor="t"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160" name="Google Shape;160;p44"/>
          <p:cNvSpPr txBox="1">
            <a:spLocks noGrp="1"/>
          </p:cNvSpPr>
          <p:nvPr>
            <p:ph type="body" idx="5"/>
          </p:nvPr>
        </p:nvSpPr>
        <p:spPr>
          <a:xfrm>
            <a:off x="7124700" y="1981200"/>
            <a:ext cx="2932114" cy="576263"/>
          </a:xfrm>
          <a:prstGeom prst="rect">
            <a:avLst/>
          </a:prstGeom>
          <a:noFill/>
          <a:ln>
            <a:noFill/>
          </a:ln>
        </p:spPr>
        <p:txBody>
          <a:bodyPr spcFirstLastPara="1" wrap="square" lIns="45675" tIns="45675" rIns="45675" bIns="45675" anchor="b"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161" name="Google Shape;161;p44"/>
          <p:cNvSpPr txBox="1">
            <a:spLocks noGrp="1"/>
          </p:cNvSpPr>
          <p:nvPr>
            <p:ph type="body" idx="6"/>
          </p:nvPr>
        </p:nvSpPr>
        <p:spPr>
          <a:xfrm>
            <a:off x="7124700" y="2667000"/>
            <a:ext cx="2932114" cy="3589338"/>
          </a:xfrm>
          <a:prstGeom prst="rect">
            <a:avLst/>
          </a:prstGeom>
          <a:noFill/>
          <a:ln>
            <a:noFill/>
          </a:ln>
        </p:spPr>
        <p:txBody>
          <a:bodyPr spcFirstLastPara="1" wrap="square" lIns="45675" tIns="45675" rIns="45675" bIns="45675" anchor="t"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cxnSp>
        <p:nvCxnSpPr>
          <p:cNvPr id="162" name="Google Shape;162;p44"/>
          <p:cNvCxnSpPr/>
          <p:nvPr/>
        </p:nvCxnSpPr>
        <p:spPr>
          <a:xfrm flipH="1">
            <a:off x="3726141" y="2133600"/>
            <a:ext cx="1" cy="3962400"/>
          </a:xfrm>
          <a:prstGeom prst="straightConnector1">
            <a:avLst/>
          </a:prstGeom>
          <a:noFill/>
          <a:ln w="12700" cap="flat" cmpd="sng">
            <a:solidFill>
              <a:srgbClr val="9EC0D5">
                <a:alpha val="40000"/>
              </a:srgbClr>
            </a:solidFill>
            <a:prstDash val="solid"/>
            <a:round/>
            <a:headEnd type="none" w="sm" len="sm"/>
            <a:tailEnd type="none" w="sm" len="sm"/>
          </a:ln>
        </p:spPr>
      </p:cxnSp>
      <p:cxnSp>
        <p:nvCxnSpPr>
          <p:cNvPr id="163" name="Google Shape;163;p44"/>
          <p:cNvCxnSpPr/>
          <p:nvPr/>
        </p:nvCxnSpPr>
        <p:spPr>
          <a:xfrm flipH="1">
            <a:off x="6962226" y="2133600"/>
            <a:ext cx="1" cy="3966882"/>
          </a:xfrm>
          <a:prstGeom prst="straightConnector1">
            <a:avLst/>
          </a:prstGeom>
          <a:noFill/>
          <a:ln w="12700" cap="flat" cmpd="sng">
            <a:solidFill>
              <a:srgbClr val="9EC0D5">
                <a:alpha val="40000"/>
              </a:srgbClr>
            </a:solidFill>
            <a:prstDash val="solid"/>
            <a:round/>
            <a:headEnd type="none" w="sm" len="sm"/>
            <a:tailEnd type="none" w="sm" len="sm"/>
          </a:ln>
        </p:spPr>
      </p:cxnSp>
      <p:sp>
        <p:nvSpPr>
          <p:cNvPr id="164" name="Google Shape;164;p44"/>
          <p:cNvSpPr txBox="1">
            <a:spLocks noGrp="1"/>
          </p:cNvSpPr>
          <p:nvPr>
            <p:ph type="sldNum" idx="12"/>
          </p:nvPr>
        </p:nvSpPr>
        <p:spPr>
          <a:xfrm>
            <a:off x="10692492" y="540216"/>
            <a:ext cx="498248" cy="523201"/>
          </a:xfrm>
          <a:prstGeom prst="rect">
            <a:avLst/>
          </a:prstGeom>
          <a:noFill/>
          <a:ln>
            <a:noFill/>
          </a:ln>
        </p:spPr>
        <p:txBody>
          <a:bodyPr spcFirstLastPara="1" wrap="square" lIns="45675" tIns="45675" rIns="45675" bIns="45675" anchor="b" anchorCtr="0">
            <a:spAutoFit/>
          </a:bodyPr>
          <a:lstStyle>
            <a:lvl1pPr marL="0" lvl="0"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1pPr>
            <a:lvl2pPr marL="0" lvl="1"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2pPr>
            <a:lvl3pPr marL="0" lvl="2"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3pPr>
            <a:lvl4pPr marL="0" lvl="3"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4pPr>
            <a:lvl5pPr marL="0" lvl="4"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5pPr>
            <a:lvl6pPr marL="0" lvl="5"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6pPr>
            <a:lvl7pPr marL="0" lvl="6"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7pPr>
            <a:lvl8pPr marL="0" lvl="7"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8pPr>
            <a:lvl9pPr marL="0" lvl="8"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3 Picture Column">
  <p:cSld name="3 Picture Column">
    <p:spTree>
      <p:nvGrpSpPr>
        <p:cNvPr id="1" name="Shape 165"/>
        <p:cNvGrpSpPr/>
        <p:nvPr/>
      </p:nvGrpSpPr>
      <p:grpSpPr>
        <a:xfrm>
          <a:off x="0" y="0"/>
          <a:ext cx="0" cy="0"/>
          <a:chOff x="0" y="0"/>
          <a:chExt cx="0" cy="0"/>
        </a:xfrm>
      </p:grpSpPr>
      <p:pic>
        <p:nvPicPr>
          <p:cNvPr id="166" name="Google Shape;166;p45" descr="Google Shape;10;p9"/>
          <p:cNvPicPr preferRelativeResize="0"/>
          <p:nvPr/>
        </p:nvPicPr>
        <p:blipFill rotWithShape="1">
          <a:blip r:embed="rId2">
            <a:alphaModFix/>
          </a:blip>
          <a:srcRect l="3613"/>
          <a:stretch/>
        </p:blipFill>
        <p:spPr>
          <a:xfrm>
            <a:off x="0" y="2669684"/>
            <a:ext cx="4037013" cy="4188316"/>
          </a:xfrm>
          <a:prstGeom prst="rect">
            <a:avLst/>
          </a:prstGeom>
          <a:noFill/>
          <a:ln>
            <a:noFill/>
          </a:ln>
        </p:spPr>
      </p:pic>
      <p:pic>
        <p:nvPicPr>
          <p:cNvPr id="167" name="Google Shape;167;p45" descr="Google Shape;11;p9"/>
          <p:cNvPicPr preferRelativeResize="0"/>
          <p:nvPr/>
        </p:nvPicPr>
        <p:blipFill rotWithShape="1">
          <a:blip r:embed="rId3">
            <a:alphaModFix/>
          </a:blip>
          <a:srcRect l="35640"/>
          <a:stretch/>
        </p:blipFill>
        <p:spPr>
          <a:xfrm>
            <a:off x="-1" y="2892346"/>
            <a:ext cx="1522414" cy="2365454"/>
          </a:xfrm>
          <a:prstGeom prst="rect">
            <a:avLst/>
          </a:prstGeom>
          <a:noFill/>
          <a:ln>
            <a:noFill/>
          </a:ln>
        </p:spPr>
      </p:pic>
      <p:sp>
        <p:nvSpPr>
          <p:cNvPr id="168" name="Google Shape;168;p45"/>
          <p:cNvSpPr/>
          <p:nvPr/>
        </p:nvSpPr>
        <p:spPr>
          <a:xfrm>
            <a:off x="8609011" y="1676400"/>
            <a:ext cx="2819401" cy="2819400"/>
          </a:xfrm>
          <a:prstGeom prst="ellipse">
            <a:avLst/>
          </a:prstGeom>
          <a:gradFill>
            <a:gsLst>
              <a:gs pos="0">
                <a:srgbClr val="6EA0C0">
                  <a:alpha val="6274"/>
                </a:srgbClr>
              </a:gs>
              <a:gs pos="36000">
                <a:srgbClr val="6EA0C0">
                  <a:alpha val="5490"/>
                </a:srgbClr>
              </a:gs>
              <a:gs pos="69000">
                <a:srgbClr val="6EA0C0">
                  <a:alpha val="0"/>
                </a:srgbClr>
              </a:gs>
              <a:gs pos="100000">
                <a:srgbClr val="6EA0C0">
                  <a:alpha val="0"/>
                </a:srgbClr>
              </a:gs>
            </a:gsLst>
            <a:path path="circle">
              <a:fillToRect r="100000" b="100000"/>
            </a:path>
            <a:tileRect l="-100000" t="-10000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9" name="Google Shape;169;p45" descr="Google Shape;13;p9"/>
          <p:cNvPicPr preferRelativeResize="0"/>
          <p:nvPr/>
        </p:nvPicPr>
        <p:blipFill rotWithShape="1">
          <a:blip r:embed="rId4">
            <a:alphaModFix/>
          </a:blip>
          <a:srcRect t="28812"/>
          <a:stretch/>
        </p:blipFill>
        <p:spPr>
          <a:xfrm>
            <a:off x="7999411" y="-1"/>
            <a:ext cx="1603388" cy="1141408"/>
          </a:xfrm>
          <a:prstGeom prst="rect">
            <a:avLst/>
          </a:prstGeom>
          <a:noFill/>
          <a:ln>
            <a:noFill/>
          </a:ln>
        </p:spPr>
      </p:pic>
      <p:pic>
        <p:nvPicPr>
          <p:cNvPr id="170" name="Google Shape;170;p45" descr="Google Shape;14;p9"/>
          <p:cNvPicPr preferRelativeResize="0"/>
          <p:nvPr/>
        </p:nvPicPr>
        <p:blipFill rotWithShape="1">
          <a:blip r:embed="rId5">
            <a:alphaModFix/>
          </a:blip>
          <a:srcRect b="23320"/>
          <a:stretch/>
        </p:blipFill>
        <p:spPr>
          <a:xfrm>
            <a:off x="8605877" y="6096000"/>
            <a:ext cx="993735" cy="762000"/>
          </a:xfrm>
          <a:prstGeom prst="rect">
            <a:avLst/>
          </a:prstGeom>
          <a:noFill/>
          <a:ln>
            <a:noFill/>
          </a:ln>
        </p:spPr>
      </p:pic>
      <p:sp>
        <p:nvSpPr>
          <p:cNvPr id="171" name="Google Shape;171;p45"/>
          <p:cNvSpPr/>
          <p:nvPr/>
        </p:nvSpPr>
        <p:spPr>
          <a:xfrm>
            <a:off x="10437811" y="0"/>
            <a:ext cx="685801"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45"/>
          <p:cNvSpPr txBox="1">
            <a:spLocks noGrp="1"/>
          </p:cNvSpPr>
          <p:nvPr>
            <p:ph type="title"/>
          </p:nvPr>
        </p:nvSpPr>
        <p:spPr>
          <a:xfrm>
            <a:off x="646110" y="452718"/>
            <a:ext cx="9404724" cy="1400531"/>
          </a:xfrm>
          <a:prstGeom prst="rect">
            <a:avLst/>
          </a:prstGeom>
          <a:noFill/>
          <a:ln>
            <a:noFill/>
          </a:ln>
        </p:spPr>
        <p:txBody>
          <a:bodyPr spcFirstLastPara="1" wrap="square" lIns="45675" tIns="45675" rIns="45675" bIns="45675" anchor="t" anchorCtr="0">
            <a:normAutofit/>
          </a:bodyPr>
          <a:lstStyle>
            <a:lvl1pPr lvl="0" algn="l">
              <a:lnSpc>
                <a:spcPct val="100000"/>
              </a:lnSpc>
              <a:spcBef>
                <a:spcPts val="0"/>
              </a:spcBef>
              <a:spcAft>
                <a:spcPts val="0"/>
              </a:spcAft>
              <a:buClr>
                <a:srgbClr val="DFE3E5"/>
              </a:buClr>
              <a:buSzPts val="1800"/>
              <a:buNone/>
              <a:defRPr/>
            </a:lvl1pPr>
            <a:lvl2pPr lvl="1" algn="l">
              <a:lnSpc>
                <a:spcPct val="100000"/>
              </a:lnSpc>
              <a:spcBef>
                <a:spcPts val="0"/>
              </a:spcBef>
              <a:spcAft>
                <a:spcPts val="0"/>
              </a:spcAft>
              <a:buClr>
                <a:srgbClr val="DFE3E5"/>
              </a:buClr>
              <a:buSzPts val="1800"/>
              <a:buNone/>
              <a:defRPr/>
            </a:lvl2pPr>
            <a:lvl3pPr lvl="2" algn="l">
              <a:lnSpc>
                <a:spcPct val="100000"/>
              </a:lnSpc>
              <a:spcBef>
                <a:spcPts val="0"/>
              </a:spcBef>
              <a:spcAft>
                <a:spcPts val="0"/>
              </a:spcAft>
              <a:buClr>
                <a:srgbClr val="DFE3E5"/>
              </a:buClr>
              <a:buSzPts val="1800"/>
              <a:buNone/>
              <a:defRPr/>
            </a:lvl3pPr>
            <a:lvl4pPr lvl="3" algn="l">
              <a:lnSpc>
                <a:spcPct val="100000"/>
              </a:lnSpc>
              <a:spcBef>
                <a:spcPts val="0"/>
              </a:spcBef>
              <a:spcAft>
                <a:spcPts val="0"/>
              </a:spcAft>
              <a:buClr>
                <a:srgbClr val="DFE3E5"/>
              </a:buClr>
              <a:buSzPts val="1800"/>
              <a:buNone/>
              <a:defRPr/>
            </a:lvl4pPr>
            <a:lvl5pPr lvl="4" algn="l">
              <a:lnSpc>
                <a:spcPct val="100000"/>
              </a:lnSpc>
              <a:spcBef>
                <a:spcPts val="0"/>
              </a:spcBef>
              <a:spcAft>
                <a:spcPts val="0"/>
              </a:spcAft>
              <a:buClr>
                <a:srgbClr val="DFE3E5"/>
              </a:buClr>
              <a:buSzPts val="1800"/>
              <a:buNone/>
              <a:defRPr/>
            </a:lvl5pPr>
            <a:lvl6pPr lvl="5" algn="l">
              <a:lnSpc>
                <a:spcPct val="100000"/>
              </a:lnSpc>
              <a:spcBef>
                <a:spcPts val="0"/>
              </a:spcBef>
              <a:spcAft>
                <a:spcPts val="0"/>
              </a:spcAft>
              <a:buClr>
                <a:srgbClr val="DFE3E5"/>
              </a:buClr>
              <a:buSzPts val="1800"/>
              <a:buNone/>
              <a:defRPr/>
            </a:lvl6pPr>
            <a:lvl7pPr lvl="6" algn="l">
              <a:lnSpc>
                <a:spcPct val="100000"/>
              </a:lnSpc>
              <a:spcBef>
                <a:spcPts val="0"/>
              </a:spcBef>
              <a:spcAft>
                <a:spcPts val="0"/>
              </a:spcAft>
              <a:buClr>
                <a:srgbClr val="DFE3E5"/>
              </a:buClr>
              <a:buSzPts val="1800"/>
              <a:buNone/>
              <a:defRPr/>
            </a:lvl7pPr>
            <a:lvl8pPr lvl="7" algn="l">
              <a:lnSpc>
                <a:spcPct val="100000"/>
              </a:lnSpc>
              <a:spcBef>
                <a:spcPts val="0"/>
              </a:spcBef>
              <a:spcAft>
                <a:spcPts val="0"/>
              </a:spcAft>
              <a:buClr>
                <a:srgbClr val="DFE3E5"/>
              </a:buClr>
              <a:buSzPts val="1800"/>
              <a:buNone/>
              <a:defRPr/>
            </a:lvl8pPr>
            <a:lvl9pPr lvl="8" algn="l">
              <a:lnSpc>
                <a:spcPct val="100000"/>
              </a:lnSpc>
              <a:spcBef>
                <a:spcPts val="0"/>
              </a:spcBef>
              <a:spcAft>
                <a:spcPts val="0"/>
              </a:spcAft>
              <a:buClr>
                <a:srgbClr val="DFE3E5"/>
              </a:buClr>
              <a:buSzPts val="1800"/>
              <a:buNone/>
              <a:defRPr/>
            </a:lvl9pPr>
          </a:lstStyle>
          <a:p>
            <a:endParaRPr/>
          </a:p>
        </p:txBody>
      </p:sp>
      <p:sp>
        <p:nvSpPr>
          <p:cNvPr id="173" name="Google Shape;173;p45"/>
          <p:cNvSpPr txBox="1">
            <a:spLocks noGrp="1"/>
          </p:cNvSpPr>
          <p:nvPr>
            <p:ph type="body" idx="1"/>
          </p:nvPr>
        </p:nvSpPr>
        <p:spPr>
          <a:xfrm>
            <a:off x="652462" y="4250949"/>
            <a:ext cx="2940051" cy="576263"/>
          </a:xfrm>
          <a:prstGeom prst="rect">
            <a:avLst/>
          </a:prstGeom>
          <a:noFill/>
          <a:ln>
            <a:noFill/>
          </a:ln>
        </p:spPr>
        <p:txBody>
          <a:bodyPr spcFirstLastPara="1" wrap="square" lIns="45675" tIns="45675" rIns="45675" bIns="45675" anchor="b" anchorCtr="0">
            <a:normAutofit/>
          </a:bodyPr>
          <a:lstStyle>
            <a:lvl1pPr marL="457200" lvl="0" indent="-228600" algn="l">
              <a:lnSpc>
                <a:spcPct val="100000"/>
              </a:lnSpc>
              <a:spcBef>
                <a:spcPts val="1000"/>
              </a:spcBef>
              <a:spcAft>
                <a:spcPts val="0"/>
              </a:spcAft>
              <a:buClr>
                <a:srgbClr val="9EC0D5"/>
              </a:buClr>
              <a:buSzPts val="2400"/>
              <a:buFont typeface="Century Gothic"/>
              <a:buNone/>
              <a:defRPr sz="2400">
                <a:solidFill>
                  <a:srgbClr val="9EC0D5"/>
                </a:solidFill>
              </a:defRPr>
            </a:lvl1pPr>
            <a:lvl2pPr marL="914400" lvl="1" indent="-228600" algn="l">
              <a:lnSpc>
                <a:spcPct val="100000"/>
              </a:lnSpc>
              <a:spcBef>
                <a:spcPts val="1000"/>
              </a:spcBef>
              <a:spcAft>
                <a:spcPts val="0"/>
              </a:spcAft>
              <a:buClr>
                <a:srgbClr val="9EC0D5"/>
              </a:buClr>
              <a:buSzPts val="2400"/>
              <a:buFont typeface="Century Gothic"/>
              <a:buNone/>
              <a:defRPr sz="2400">
                <a:solidFill>
                  <a:srgbClr val="9EC0D5"/>
                </a:solidFill>
              </a:defRPr>
            </a:lvl2pPr>
            <a:lvl3pPr marL="1371600" lvl="2" indent="-228600" algn="l">
              <a:lnSpc>
                <a:spcPct val="100000"/>
              </a:lnSpc>
              <a:spcBef>
                <a:spcPts val="1000"/>
              </a:spcBef>
              <a:spcAft>
                <a:spcPts val="0"/>
              </a:spcAft>
              <a:buClr>
                <a:srgbClr val="9EC0D5"/>
              </a:buClr>
              <a:buSzPts val="2400"/>
              <a:buFont typeface="Century Gothic"/>
              <a:buNone/>
              <a:defRPr sz="2400">
                <a:solidFill>
                  <a:srgbClr val="9EC0D5"/>
                </a:solidFill>
              </a:defRPr>
            </a:lvl3pPr>
            <a:lvl4pPr marL="1828800" lvl="3" indent="-228600" algn="l">
              <a:lnSpc>
                <a:spcPct val="100000"/>
              </a:lnSpc>
              <a:spcBef>
                <a:spcPts val="1000"/>
              </a:spcBef>
              <a:spcAft>
                <a:spcPts val="0"/>
              </a:spcAft>
              <a:buClr>
                <a:srgbClr val="9EC0D5"/>
              </a:buClr>
              <a:buSzPts val="2400"/>
              <a:buFont typeface="Century Gothic"/>
              <a:buNone/>
              <a:defRPr sz="2400">
                <a:solidFill>
                  <a:srgbClr val="9EC0D5"/>
                </a:solidFill>
              </a:defRPr>
            </a:lvl4pPr>
            <a:lvl5pPr marL="2286000" lvl="4" indent="-228600" algn="l">
              <a:lnSpc>
                <a:spcPct val="100000"/>
              </a:lnSpc>
              <a:spcBef>
                <a:spcPts val="1000"/>
              </a:spcBef>
              <a:spcAft>
                <a:spcPts val="0"/>
              </a:spcAft>
              <a:buClr>
                <a:srgbClr val="9EC0D5"/>
              </a:buClr>
              <a:buSzPts val="2400"/>
              <a:buFont typeface="Century Gothic"/>
              <a:buNone/>
              <a:defRPr sz="2400">
                <a:solidFill>
                  <a:srgbClr val="9EC0D5"/>
                </a:solidFill>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174" name="Google Shape;174;p45"/>
          <p:cNvSpPr>
            <a:spLocks noGrp="1"/>
          </p:cNvSpPr>
          <p:nvPr>
            <p:ph type="pic" idx="2"/>
          </p:nvPr>
        </p:nvSpPr>
        <p:spPr>
          <a:xfrm>
            <a:off x="652462" y="2209800"/>
            <a:ext cx="2940051" cy="1524000"/>
          </a:xfrm>
          <a:prstGeom prst="rect">
            <a:avLst/>
          </a:prstGeom>
          <a:noFill/>
          <a:ln>
            <a:noFill/>
          </a:ln>
          <a:effectLst>
            <a:outerShdw blurRad="50800" dist="50800" dir="5400000" rotWithShape="0">
              <a:srgbClr val="000000">
                <a:alpha val="42352"/>
              </a:srgbClr>
            </a:outerShdw>
          </a:effectLst>
        </p:spPr>
      </p:sp>
      <p:sp>
        <p:nvSpPr>
          <p:cNvPr id="175" name="Google Shape;175;p45"/>
          <p:cNvSpPr txBox="1">
            <a:spLocks noGrp="1"/>
          </p:cNvSpPr>
          <p:nvPr>
            <p:ph type="body" idx="3"/>
          </p:nvPr>
        </p:nvSpPr>
        <p:spPr>
          <a:xfrm>
            <a:off x="652462" y="4827211"/>
            <a:ext cx="2940051" cy="659190"/>
          </a:xfrm>
          <a:prstGeom prst="rect">
            <a:avLst/>
          </a:prstGeom>
          <a:noFill/>
          <a:ln>
            <a:noFill/>
          </a:ln>
        </p:spPr>
        <p:txBody>
          <a:bodyPr spcFirstLastPara="1" wrap="square" lIns="45675" tIns="45675" rIns="45675" bIns="45675" anchor="t"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176" name="Google Shape;176;p45"/>
          <p:cNvSpPr txBox="1">
            <a:spLocks noGrp="1"/>
          </p:cNvSpPr>
          <p:nvPr>
            <p:ph type="body" idx="4"/>
          </p:nvPr>
        </p:nvSpPr>
        <p:spPr>
          <a:xfrm>
            <a:off x="3889375" y="4250949"/>
            <a:ext cx="2930525" cy="576263"/>
          </a:xfrm>
          <a:prstGeom prst="rect">
            <a:avLst/>
          </a:prstGeom>
          <a:noFill/>
          <a:ln>
            <a:noFill/>
          </a:ln>
        </p:spPr>
        <p:txBody>
          <a:bodyPr spcFirstLastPara="1" wrap="square" lIns="45675" tIns="45675" rIns="45675" bIns="45675" anchor="b"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177" name="Google Shape;177;p45"/>
          <p:cNvSpPr>
            <a:spLocks noGrp="1"/>
          </p:cNvSpPr>
          <p:nvPr>
            <p:ph type="pic" idx="5"/>
          </p:nvPr>
        </p:nvSpPr>
        <p:spPr>
          <a:xfrm>
            <a:off x="3889373" y="2209800"/>
            <a:ext cx="2930526" cy="1524000"/>
          </a:xfrm>
          <a:prstGeom prst="rect">
            <a:avLst/>
          </a:prstGeom>
          <a:noFill/>
          <a:ln>
            <a:noFill/>
          </a:ln>
          <a:effectLst>
            <a:outerShdw blurRad="50800" dist="50800" dir="5400000" rotWithShape="0">
              <a:srgbClr val="000000">
                <a:alpha val="42352"/>
              </a:srgbClr>
            </a:outerShdw>
          </a:effectLst>
        </p:spPr>
      </p:sp>
      <p:sp>
        <p:nvSpPr>
          <p:cNvPr id="178" name="Google Shape;178;p45"/>
          <p:cNvSpPr txBox="1">
            <a:spLocks noGrp="1"/>
          </p:cNvSpPr>
          <p:nvPr>
            <p:ph type="body" idx="6"/>
          </p:nvPr>
        </p:nvSpPr>
        <p:spPr>
          <a:xfrm>
            <a:off x="3888021" y="4827210"/>
            <a:ext cx="2934407" cy="659189"/>
          </a:xfrm>
          <a:prstGeom prst="rect">
            <a:avLst/>
          </a:prstGeom>
          <a:noFill/>
          <a:ln>
            <a:noFill/>
          </a:ln>
        </p:spPr>
        <p:txBody>
          <a:bodyPr spcFirstLastPara="1" wrap="square" lIns="45675" tIns="45675" rIns="45675" bIns="45675" anchor="t"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179" name="Google Shape;179;p45"/>
          <p:cNvSpPr txBox="1">
            <a:spLocks noGrp="1"/>
          </p:cNvSpPr>
          <p:nvPr>
            <p:ph type="body" idx="7"/>
          </p:nvPr>
        </p:nvSpPr>
        <p:spPr>
          <a:xfrm>
            <a:off x="7124700" y="4250949"/>
            <a:ext cx="2932114" cy="576263"/>
          </a:xfrm>
          <a:prstGeom prst="rect">
            <a:avLst/>
          </a:prstGeom>
          <a:noFill/>
          <a:ln>
            <a:noFill/>
          </a:ln>
        </p:spPr>
        <p:txBody>
          <a:bodyPr spcFirstLastPara="1" wrap="square" lIns="45675" tIns="45675" rIns="45675" bIns="45675" anchor="b"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180" name="Google Shape;180;p45"/>
          <p:cNvSpPr>
            <a:spLocks noGrp="1"/>
          </p:cNvSpPr>
          <p:nvPr>
            <p:ph type="pic" idx="8"/>
          </p:nvPr>
        </p:nvSpPr>
        <p:spPr>
          <a:xfrm>
            <a:off x="7124699" y="2209800"/>
            <a:ext cx="2932114" cy="1524000"/>
          </a:xfrm>
          <a:prstGeom prst="rect">
            <a:avLst/>
          </a:prstGeom>
          <a:noFill/>
          <a:ln>
            <a:noFill/>
          </a:ln>
          <a:effectLst>
            <a:outerShdw blurRad="50800" dist="50800" dir="5400000" rotWithShape="0">
              <a:srgbClr val="000000">
                <a:alpha val="42352"/>
              </a:srgbClr>
            </a:outerShdw>
          </a:effectLst>
        </p:spPr>
      </p:sp>
      <p:sp>
        <p:nvSpPr>
          <p:cNvPr id="181" name="Google Shape;181;p45"/>
          <p:cNvSpPr txBox="1">
            <a:spLocks noGrp="1"/>
          </p:cNvSpPr>
          <p:nvPr>
            <p:ph type="body" idx="9"/>
          </p:nvPr>
        </p:nvSpPr>
        <p:spPr>
          <a:xfrm>
            <a:off x="7124575" y="4827208"/>
            <a:ext cx="2935998" cy="659189"/>
          </a:xfrm>
          <a:prstGeom prst="rect">
            <a:avLst/>
          </a:prstGeom>
          <a:noFill/>
          <a:ln>
            <a:noFill/>
          </a:ln>
        </p:spPr>
        <p:txBody>
          <a:bodyPr spcFirstLastPara="1" wrap="square" lIns="45675" tIns="45675" rIns="45675" bIns="45675" anchor="t"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cxnSp>
        <p:nvCxnSpPr>
          <p:cNvPr id="182" name="Google Shape;182;p45"/>
          <p:cNvCxnSpPr/>
          <p:nvPr/>
        </p:nvCxnSpPr>
        <p:spPr>
          <a:xfrm flipH="1">
            <a:off x="3726141" y="2133600"/>
            <a:ext cx="1" cy="3962400"/>
          </a:xfrm>
          <a:prstGeom prst="straightConnector1">
            <a:avLst/>
          </a:prstGeom>
          <a:noFill/>
          <a:ln w="12700" cap="flat" cmpd="sng">
            <a:solidFill>
              <a:srgbClr val="9EC0D5">
                <a:alpha val="40000"/>
              </a:srgbClr>
            </a:solidFill>
            <a:prstDash val="solid"/>
            <a:round/>
            <a:headEnd type="none" w="sm" len="sm"/>
            <a:tailEnd type="none" w="sm" len="sm"/>
          </a:ln>
        </p:spPr>
      </p:cxnSp>
      <p:cxnSp>
        <p:nvCxnSpPr>
          <p:cNvPr id="183" name="Google Shape;183;p45"/>
          <p:cNvCxnSpPr/>
          <p:nvPr/>
        </p:nvCxnSpPr>
        <p:spPr>
          <a:xfrm flipH="1">
            <a:off x="6962226" y="2133600"/>
            <a:ext cx="1" cy="3966882"/>
          </a:xfrm>
          <a:prstGeom prst="straightConnector1">
            <a:avLst/>
          </a:prstGeom>
          <a:noFill/>
          <a:ln w="12700" cap="flat" cmpd="sng">
            <a:solidFill>
              <a:srgbClr val="9EC0D5">
                <a:alpha val="40000"/>
              </a:srgbClr>
            </a:solidFill>
            <a:prstDash val="solid"/>
            <a:round/>
            <a:headEnd type="none" w="sm" len="sm"/>
            <a:tailEnd type="none" w="sm" len="sm"/>
          </a:ln>
        </p:spPr>
      </p:cxnSp>
      <p:sp>
        <p:nvSpPr>
          <p:cNvPr id="184" name="Google Shape;184;p45"/>
          <p:cNvSpPr txBox="1">
            <a:spLocks noGrp="1"/>
          </p:cNvSpPr>
          <p:nvPr>
            <p:ph type="sldNum" idx="12"/>
          </p:nvPr>
        </p:nvSpPr>
        <p:spPr>
          <a:xfrm>
            <a:off x="10692492" y="540216"/>
            <a:ext cx="498248" cy="523201"/>
          </a:xfrm>
          <a:prstGeom prst="rect">
            <a:avLst/>
          </a:prstGeom>
          <a:noFill/>
          <a:ln>
            <a:noFill/>
          </a:ln>
        </p:spPr>
        <p:txBody>
          <a:bodyPr spcFirstLastPara="1" wrap="square" lIns="45675" tIns="45675" rIns="45675" bIns="45675" anchor="b" anchorCtr="0">
            <a:spAutoFit/>
          </a:bodyPr>
          <a:lstStyle>
            <a:lvl1pPr marL="0" lvl="0"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1pPr>
            <a:lvl2pPr marL="0" lvl="1"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2pPr>
            <a:lvl3pPr marL="0" lvl="2"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3pPr>
            <a:lvl4pPr marL="0" lvl="3"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4pPr>
            <a:lvl5pPr marL="0" lvl="4"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5pPr>
            <a:lvl6pPr marL="0" lvl="5"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6pPr>
            <a:lvl7pPr marL="0" lvl="6"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7pPr>
            <a:lvl8pPr marL="0" lvl="7"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8pPr>
            <a:lvl9pPr marL="0" lvl="8"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VERTICAL_TEXT" type="vertTx">
  <p:cSld name="VERTICAL_TEXT">
    <p:spTree>
      <p:nvGrpSpPr>
        <p:cNvPr id="1" name="Shape 185"/>
        <p:cNvGrpSpPr/>
        <p:nvPr/>
      </p:nvGrpSpPr>
      <p:grpSpPr>
        <a:xfrm>
          <a:off x="0" y="0"/>
          <a:ext cx="0" cy="0"/>
          <a:chOff x="0" y="0"/>
          <a:chExt cx="0" cy="0"/>
        </a:xfrm>
      </p:grpSpPr>
      <p:pic>
        <p:nvPicPr>
          <p:cNvPr id="186" name="Google Shape;186;p46" descr="Google Shape;10;p9"/>
          <p:cNvPicPr preferRelativeResize="0"/>
          <p:nvPr/>
        </p:nvPicPr>
        <p:blipFill rotWithShape="1">
          <a:blip r:embed="rId2">
            <a:alphaModFix/>
          </a:blip>
          <a:srcRect l="3613"/>
          <a:stretch/>
        </p:blipFill>
        <p:spPr>
          <a:xfrm>
            <a:off x="0" y="2669684"/>
            <a:ext cx="4037013" cy="4188316"/>
          </a:xfrm>
          <a:prstGeom prst="rect">
            <a:avLst/>
          </a:prstGeom>
          <a:noFill/>
          <a:ln>
            <a:noFill/>
          </a:ln>
        </p:spPr>
      </p:pic>
      <p:pic>
        <p:nvPicPr>
          <p:cNvPr id="187" name="Google Shape;187;p46" descr="Google Shape;11;p9"/>
          <p:cNvPicPr preferRelativeResize="0"/>
          <p:nvPr/>
        </p:nvPicPr>
        <p:blipFill rotWithShape="1">
          <a:blip r:embed="rId3">
            <a:alphaModFix/>
          </a:blip>
          <a:srcRect l="35640"/>
          <a:stretch/>
        </p:blipFill>
        <p:spPr>
          <a:xfrm>
            <a:off x="-1" y="2892346"/>
            <a:ext cx="1522414" cy="2365454"/>
          </a:xfrm>
          <a:prstGeom prst="rect">
            <a:avLst/>
          </a:prstGeom>
          <a:noFill/>
          <a:ln>
            <a:noFill/>
          </a:ln>
        </p:spPr>
      </p:pic>
      <p:sp>
        <p:nvSpPr>
          <p:cNvPr id="188" name="Google Shape;188;p46"/>
          <p:cNvSpPr/>
          <p:nvPr/>
        </p:nvSpPr>
        <p:spPr>
          <a:xfrm>
            <a:off x="8609011" y="1676400"/>
            <a:ext cx="2819401" cy="2819400"/>
          </a:xfrm>
          <a:prstGeom prst="ellipse">
            <a:avLst/>
          </a:prstGeom>
          <a:gradFill>
            <a:gsLst>
              <a:gs pos="0">
                <a:srgbClr val="6EA0C0">
                  <a:alpha val="6274"/>
                </a:srgbClr>
              </a:gs>
              <a:gs pos="36000">
                <a:srgbClr val="6EA0C0">
                  <a:alpha val="5490"/>
                </a:srgbClr>
              </a:gs>
              <a:gs pos="69000">
                <a:srgbClr val="6EA0C0">
                  <a:alpha val="0"/>
                </a:srgbClr>
              </a:gs>
              <a:gs pos="100000">
                <a:srgbClr val="6EA0C0">
                  <a:alpha val="0"/>
                </a:srgbClr>
              </a:gs>
            </a:gsLst>
            <a:path path="circle">
              <a:fillToRect r="100000" b="100000"/>
            </a:path>
            <a:tileRect l="-100000" t="-10000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9" name="Google Shape;189;p46" descr="Google Shape;13;p9"/>
          <p:cNvPicPr preferRelativeResize="0"/>
          <p:nvPr/>
        </p:nvPicPr>
        <p:blipFill rotWithShape="1">
          <a:blip r:embed="rId4">
            <a:alphaModFix/>
          </a:blip>
          <a:srcRect t="28812"/>
          <a:stretch/>
        </p:blipFill>
        <p:spPr>
          <a:xfrm>
            <a:off x="7999411" y="-1"/>
            <a:ext cx="1603388" cy="1141408"/>
          </a:xfrm>
          <a:prstGeom prst="rect">
            <a:avLst/>
          </a:prstGeom>
          <a:noFill/>
          <a:ln>
            <a:noFill/>
          </a:ln>
        </p:spPr>
      </p:pic>
      <p:pic>
        <p:nvPicPr>
          <p:cNvPr id="190" name="Google Shape;190;p46" descr="Google Shape;14;p9"/>
          <p:cNvPicPr preferRelativeResize="0"/>
          <p:nvPr/>
        </p:nvPicPr>
        <p:blipFill rotWithShape="1">
          <a:blip r:embed="rId5">
            <a:alphaModFix/>
          </a:blip>
          <a:srcRect b="23320"/>
          <a:stretch/>
        </p:blipFill>
        <p:spPr>
          <a:xfrm>
            <a:off x="8605877" y="6096000"/>
            <a:ext cx="993735" cy="762000"/>
          </a:xfrm>
          <a:prstGeom prst="rect">
            <a:avLst/>
          </a:prstGeom>
          <a:noFill/>
          <a:ln>
            <a:noFill/>
          </a:ln>
        </p:spPr>
      </p:pic>
      <p:sp>
        <p:nvSpPr>
          <p:cNvPr id="191" name="Google Shape;191;p46"/>
          <p:cNvSpPr/>
          <p:nvPr/>
        </p:nvSpPr>
        <p:spPr>
          <a:xfrm>
            <a:off x="10437811" y="0"/>
            <a:ext cx="685801"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46"/>
          <p:cNvSpPr txBox="1">
            <a:spLocks noGrp="1"/>
          </p:cNvSpPr>
          <p:nvPr>
            <p:ph type="title"/>
          </p:nvPr>
        </p:nvSpPr>
        <p:spPr>
          <a:xfrm>
            <a:off x="646110" y="452718"/>
            <a:ext cx="9404724" cy="1400531"/>
          </a:xfrm>
          <a:prstGeom prst="rect">
            <a:avLst/>
          </a:prstGeom>
          <a:noFill/>
          <a:ln>
            <a:noFill/>
          </a:ln>
        </p:spPr>
        <p:txBody>
          <a:bodyPr spcFirstLastPara="1" wrap="square" lIns="45675" tIns="45675" rIns="45675" bIns="45675" anchor="t" anchorCtr="0">
            <a:normAutofit/>
          </a:bodyPr>
          <a:lstStyle>
            <a:lvl1pPr lvl="0" algn="l">
              <a:lnSpc>
                <a:spcPct val="100000"/>
              </a:lnSpc>
              <a:spcBef>
                <a:spcPts val="0"/>
              </a:spcBef>
              <a:spcAft>
                <a:spcPts val="0"/>
              </a:spcAft>
              <a:buClr>
                <a:srgbClr val="DFE3E5"/>
              </a:buClr>
              <a:buSzPts val="1800"/>
              <a:buNone/>
              <a:defRPr/>
            </a:lvl1pPr>
            <a:lvl2pPr lvl="1" algn="l">
              <a:lnSpc>
                <a:spcPct val="100000"/>
              </a:lnSpc>
              <a:spcBef>
                <a:spcPts val="0"/>
              </a:spcBef>
              <a:spcAft>
                <a:spcPts val="0"/>
              </a:spcAft>
              <a:buClr>
                <a:srgbClr val="DFE3E5"/>
              </a:buClr>
              <a:buSzPts val="1800"/>
              <a:buNone/>
              <a:defRPr/>
            </a:lvl2pPr>
            <a:lvl3pPr lvl="2" algn="l">
              <a:lnSpc>
                <a:spcPct val="100000"/>
              </a:lnSpc>
              <a:spcBef>
                <a:spcPts val="0"/>
              </a:spcBef>
              <a:spcAft>
                <a:spcPts val="0"/>
              </a:spcAft>
              <a:buClr>
                <a:srgbClr val="DFE3E5"/>
              </a:buClr>
              <a:buSzPts val="1800"/>
              <a:buNone/>
              <a:defRPr/>
            </a:lvl3pPr>
            <a:lvl4pPr lvl="3" algn="l">
              <a:lnSpc>
                <a:spcPct val="100000"/>
              </a:lnSpc>
              <a:spcBef>
                <a:spcPts val="0"/>
              </a:spcBef>
              <a:spcAft>
                <a:spcPts val="0"/>
              </a:spcAft>
              <a:buClr>
                <a:srgbClr val="DFE3E5"/>
              </a:buClr>
              <a:buSzPts val="1800"/>
              <a:buNone/>
              <a:defRPr/>
            </a:lvl4pPr>
            <a:lvl5pPr lvl="4" algn="l">
              <a:lnSpc>
                <a:spcPct val="100000"/>
              </a:lnSpc>
              <a:spcBef>
                <a:spcPts val="0"/>
              </a:spcBef>
              <a:spcAft>
                <a:spcPts val="0"/>
              </a:spcAft>
              <a:buClr>
                <a:srgbClr val="DFE3E5"/>
              </a:buClr>
              <a:buSzPts val="1800"/>
              <a:buNone/>
              <a:defRPr/>
            </a:lvl5pPr>
            <a:lvl6pPr lvl="5" algn="l">
              <a:lnSpc>
                <a:spcPct val="100000"/>
              </a:lnSpc>
              <a:spcBef>
                <a:spcPts val="0"/>
              </a:spcBef>
              <a:spcAft>
                <a:spcPts val="0"/>
              </a:spcAft>
              <a:buClr>
                <a:srgbClr val="DFE3E5"/>
              </a:buClr>
              <a:buSzPts val="1800"/>
              <a:buNone/>
              <a:defRPr/>
            </a:lvl6pPr>
            <a:lvl7pPr lvl="6" algn="l">
              <a:lnSpc>
                <a:spcPct val="100000"/>
              </a:lnSpc>
              <a:spcBef>
                <a:spcPts val="0"/>
              </a:spcBef>
              <a:spcAft>
                <a:spcPts val="0"/>
              </a:spcAft>
              <a:buClr>
                <a:srgbClr val="DFE3E5"/>
              </a:buClr>
              <a:buSzPts val="1800"/>
              <a:buNone/>
              <a:defRPr/>
            </a:lvl7pPr>
            <a:lvl8pPr lvl="7" algn="l">
              <a:lnSpc>
                <a:spcPct val="100000"/>
              </a:lnSpc>
              <a:spcBef>
                <a:spcPts val="0"/>
              </a:spcBef>
              <a:spcAft>
                <a:spcPts val="0"/>
              </a:spcAft>
              <a:buClr>
                <a:srgbClr val="DFE3E5"/>
              </a:buClr>
              <a:buSzPts val="1800"/>
              <a:buNone/>
              <a:defRPr/>
            </a:lvl8pPr>
            <a:lvl9pPr lvl="8" algn="l">
              <a:lnSpc>
                <a:spcPct val="100000"/>
              </a:lnSpc>
              <a:spcBef>
                <a:spcPts val="0"/>
              </a:spcBef>
              <a:spcAft>
                <a:spcPts val="0"/>
              </a:spcAft>
              <a:buClr>
                <a:srgbClr val="DFE3E5"/>
              </a:buClr>
              <a:buSzPts val="1800"/>
              <a:buNone/>
              <a:defRPr/>
            </a:lvl9pPr>
          </a:lstStyle>
          <a:p>
            <a:endParaRPr/>
          </a:p>
        </p:txBody>
      </p:sp>
      <p:sp>
        <p:nvSpPr>
          <p:cNvPr id="193" name="Google Shape;193;p46"/>
          <p:cNvSpPr txBox="1">
            <a:spLocks noGrp="1"/>
          </p:cNvSpPr>
          <p:nvPr>
            <p:ph type="body" idx="1"/>
          </p:nvPr>
        </p:nvSpPr>
        <p:spPr>
          <a:xfrm rot="5400000">
            <a:off x="3478841" y="-322612"/>
            <a:ext cx="4195483" cy="8946541"/>
          </a:xfrm>
          <a:prstGeom prst="rect">
            <a:avLst/>
          </a:prstGeom>
          <a:noFill/>
          <a:ln>
            <a:noFill/>
          </a:ln>
        </p:spPr>
        <p:txBody>
          <a:bodyPr spcFirstLastPara="1" wrap="square" lIns="45675" tIns="45675" rIns="45675" bIns="45675" anchor="t"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194" name="Google Shape;194;p46"/>
          <p:cNvSpPr txBox="1">
            <a:spLocks noGrp="1"/>
          </p:cNvSpPr>
          <p:nvPr>
            <p:ph type="sldNum" idx="12"/>
          </p:nvPr>
        </p:nvSpPr>
        <p:spPr>
          <a:xfrm>
            <a:off x="10692492" y="540216"/>
            <a:ext cx="498248" cy="523201"/>
          </a:xfrm>
          <a:prstGeom prst="rect">
            <a:avLst/>
          </a:prstGeom>
          <a:noFill/>
          <a:ln>
            <a:noFill/>
          </a:ln>
        </p:spPr>
        <p:txBody>
          <a:bodyPr spcFirstLastPara="1" wrap="square" lIns="45675" tIns="45675" rIns="45675" bIns="45675" anchor="b" anchorCtr="0">
            <a:spAutoFit/>
          </a:bodyPr>
          <a:lstStyle>
            <a:lvl1pPr marL="0" lvl="0"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1pPr>
            <a:lvl2pPr marL="0" lvl="1"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2pPr>
            <a:lvl3pPr marL="0" lvl="2"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3pPr>
            <a:lvl4pPr marL="0" lvl="3"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4pPr>
            <a:lvl5pPr marL="0" lvl="4"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5pPr>
            <a:lvl6pPr marL="0" lvl="5"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6pPr>
            <a:lvl7pPr marL="0" lvl="6"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7pPr>
            <a:lvl8pPr marL="0" lvl="7"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8pPr>
            <a:lvl9pPr marL="0" lvl="8"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VERTICAL_TITLE_AND_VERTICAL_TEXT" type="vertTitleAndTx">
  <p:cSld name="VERTICAL_TITLE_AND_VERTICAL_TEXT">
    <p:spTree>
      <p:nvGrpSpPr>
        <p:cNvPr id="1" name="Shape 195"/>
        <p:cNvGrpSpPr/>
        <p:nvPr/>
      </p:nvGrpSpPr>
      <p:grpSpPr>
        <a:xfrm>
          <a:off x="0" y="0"/>
          <a:ext cx="0" cy="0"/>
          <a:chOff x="0" y="0"/>
          <a:chExt cx="0" cy="0"/>
        </a:xfrm>
      </p:grpSpPr>
      <p:pic>
        <p:nvPicPr>
          <p:cNvPr id="196" name="Google Shape;196;p47" descr="Google Shape;10;p9"/>
          <p:cNvPicPr preferRelativeResize="0"/>
          <p:nvPr/>
        </p:nvPicPr>
        <p:blipFill rotWithShape="1">
          <a:blip r:embed="rId2">
            <a:alphaModFix/>
          </a:blip>
          <a:srcRect l="3613"/>
          <a:stretch/>
        </p:blipFill>
        <p:spPr>
          <a:xfrm>
            <a:off x="0" y="2669684"/>
            <a:ext cx="4037013" cy="4188316"/>
          </a:xfrm>
          <a:prstGeom prst="rect">
            <a:avLst/>
          </a:prstGeom>
          <a:noFill/>
          <a:ln>
            <a:noFill/>
          </a:ln>
        </p:spPr>
      </p:pic>
      <p:pic>
        <p:nvPicPr>
          <p:cNvPr id="197" name="Google Shape;197;p47" descr="Google Shape;11;p9"/>
          <p:cNvPicPr preferRelativeResize="0"/>
          <p:nvPr/>
        </p:nvPicPr>
        <p:blipFill rotWithShape="1">
          <a:blip r:embed="rId3">
            <a:alphaModFix/>
          </a:blip>
          <a:srcRect l="35640"/>
          <a:stretch/>
        </p:blipFill>
        <p:spPr>
          <a:xfrm>
            <a:off x="-1" y="2892346"/>
            <a:ext cx="1522414" cy="2365454"/>
          </a:xfrm>
          <a:prstGeom prst="rect">
            <a:avLst/>
          </a:prstGeom>
          <a:noFill/>
          <a:ln>
            <a:noFill/>
          </a:ln>
        </p:spPr>
      </p:pic>
      <p:sp>
        <p:nvSpPr>
          <p:cNvPr id="198" name="Google Shape;198;p47"/>
          <p:cNvSpPr/>
          <p:nvPr/>
        </p:nvSpPr>
        <p:spPr>
          <a:xfrm>
            <a:off x="8609011" y="1676400"/>
            <a:ext cx="2819401" cy="2819400"/>
          </a:xfrm>
          <a:prstGeom prst="ellipse">
            <a:avLst/>
          </a:prstGeom>
          <a:gradFill>
            <a:gsLst>
              <a:gs pos="0">
                <a:srgbClr val="6EA0C0">
                  <a:alpha val="6274"/>
                </a:srgbClr>
              </a:gs>
              <a:gs pos="36000">
                <a:srgbClr val="6EA0C0">
                  <a:alpha val="5490"/>
                </a:srgbClr>
              </a:gs>
              <a:gs pos="69000">
                <a:srgbClr val="6EA0C0">
                  <a:alpha val="0"/>
                </a:srgbClr>
              </a:gs>
              <a:gs pos="100000">
                <a:srgbClr val="6EA0C0">
                  <a:alpha val="0"/>
                </a:srgbClr>
              </a:gs>
            </a:gsLst>
            <a:path path="circle">
              <a:fillToRect r="100000" b="100000"/>
            </a:path>
            <a:tileRect l="-100000" t="-10000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9" name="Google Shape;199;p47" descr="Google Shape;13;p9"/>
          <p:cNvPicPr preferRelativeResize="0"/>
          <p:nvPr/>
        </p:nvPicPr>
        <p:blipFill rotWithShape="1">
          <a:blip r:embed="rId4">
            <a:alphaModFix/>
          </a:blip>
          <a:srcRect t="28812"/>
          <a:stretch/>
        </p:blipFill>
        <p:spPr>
          <a:xfrm>
            <a:off x="7999411" y="-1"/>
            <a:ext cx="1603388" cy="1141408"/>
          </a:xfrm>
          <a:prstGeom prst="rect">
            <a:avLst/>
          </a:prstGeom>
          <a:noFill/>
          <a:ln>
            <a:noFill/>
          </a:ln>
        </p:spPr>
      </p:pic>
      <p:pic>
        <p:nvPicPr>
          <p:cNvPr id="200" name="Google Shape;200;p47" descr="Google Shape;14;p9"/>
          <p:cNvPicPr preferRelativeResize="0"/>
          <p:nvPr/>
        </p:nvPicPr>
        <p:blipFill rotWithShape="1">
          <a:blip r:embed="rId5">
            <a:alphaModFix/>
          </a:blip>
          <a:srcRect b="23320"/>
          <a:stretch/>
        </p:blipFill>
        <p:spPr>
          <a:xfrm>
            <a:off x="8605877" y="6096000"/>
            <a:ext cx="993735" cy="762000"/>
          </a:xfrm>
          <a:prstGeom prst="rect">
            <a:avLst/>
          </a:prstGeom>
          <a:noFill/>
          <a:ln>
            <a:noFill/>
          </a:ln>
        </p:spPr>
      </p:pic>
      <p:sp>
        <p:nvSpPr>
          <p:cNvPr id="201" name="Google Shape;201;p47"/>
          <p:cNvSpPr/>
          <p:nvPr/>
        </p:nvSpPr>
        <p:spPr>
          <a:xfrm>
            <a:off x="10437811" y="0"/>
            <a:ext cx="685801"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47"/>
          <p:cNvSpPr txBox="1">
            <a:spLocks noGrp="1"/>
          </p:cNvSpPr>
          <p:nvPr>
            <p:ph type="title"/>
          </p:nvPr>
        </p:nvSpPr>
        <p:spPr>
          <a:xfrm rot="5400000">
            <a:off x="6267450" y="2466975"/>
            <a:ext cx="5826125" cy="1752601"/>
          </a:xfrm>
          <a:prstGeom prst="rect">
            <a:avLst/>
          </a:prstGeom>
          <a:noFill/>
          <a:ln>
            <a:noFill/>
          </a:ln>
        </p:spPr>
        <p:txBody>
          <a:bodyPr spcFirstLastPara="1" wrap="square" lIns="45675" tIns="45675" rIns="45675" bIns="45675" anchor="b" anchorCtr="0">
            <a:normAutofit/>
          </a:bodyPr>
          <a:lstStyle>
            <a:lvl1pPr lvl="0" algn="l">
              <a:lnSpc>
                <a:spcPct val="100000"/>
              </a:lnSpc>
              <a:spcBef>
                <a:spcPts val="0"/>
              </a:spcBef>
              <a:spcAft>
                <a:spcPts val="0"/>
              </a:spcAft>
              <a:buClr>
                <a:srgbClr val="DFE3E5"/>
              </a:buClr>
              <a:buSzPts val="1800"/>
              <a:buNone/>
              <a:defRPr/>
            </a:lvl1pPr>
            <a:lvl2pPr lvl="1" algn="l">
              <a:lnSpc>
                <a:spcPct val="100000"/>
              </a:lnSpc>
              <a:spcBef>
                <a:spcPts val="0"/>
              </a:spcBef>
              <a:spcAft>
                <a:spcPts val="0"/>
              </a:spcAft>
              <a:buClr>
                <a:srgbClr val="DFE3E5"/>
              </a:buClr>
              <a:buSzPts val="1800"/>
              <a:buNone/>
              <a:defRPr/>
            </a:lvl2pPr>
            <a:lvl3pPr lvl="2" algn="l">
              <a:lnSpc>
                <a:spcPct val="100000"/>
              </a:lnSpc>
              <a:spcBef>
                <a:spcPts val="0"/>
              </a:spcBef>
              <a:spcAft>
                <a:spcPts val="0"/>
              </a:spcAft>
              <a:buClr>
                <a:srgbClr val="DFE3E5"/>
              </a:buClr>
              <a:buSzPts val="1800"/>
              <a:buNone/>
              <a:defRPr/>
            </a:lvl3pPr>
            <a:lvl4pPr lvl="3" algn="l">
              <a:lnSpc>
                <a:spcPct val="100000"/>
              </a:lnSpc>
              <a:spcBef>
                <a:spcPts val="0"/>
              </a:spcBef>
              <a:spcAft>
                <a:spcPts val="0"/>
              </a:spcAft>
              <a:buClr>
                <a:srgbClr val="DFE3E5"/>
              </a:buClr>
              <a:buSzPts val="1800"/>
              <a:buNone/>
              <a:defRPr/>
            </a:lvl4pPr>
            <a:lvl5pPr lvl="4" algn="l">
              <a:lnSpc>
                <a:spcPct val="100000"/>
              </a:lnSpc>
              <a:spcBef>
                <a:spcPts val="0"/>
              </a:spcBef>
              <a:spcAft>
                <a:spcPts val="0"/>
              </a:spcAft>
              <a:buClr>
                <a:srgbClr val="DFE3E5"/>
              </a:buClr>
              <a:buSzPts val="1800"/>
              <a:buNone/>
              <a:defRPr/>
            </a:lvl5pPr>
            <a:lvl6pPr lvl="5" algn="l">
              <a:lnSpc>
                <a:spcPct val="100000"/>
              </a:lnSpc>
              <a:spcBef>
                <a:spcPts val="0"/>
              </a:spcBef>
              <a:spcAft>
                <a:spcPts val="0"/>
              </a:spcAft>
              <a:buClr>
                <a:srgbClr val="DFE3E5"/>
              </a:buClr>
              <a:buSzPts val="1800"/>
              <a:buNone/>
              <a:defRPr/>
            </a:lvl6pPr>
            <a:lvl7pPr lvl="6" algn="l">
              <a:lnSpc>
                <a:spcPct val="100000"/>
              </a:lnSpc>
              <a:spcBef>
                <a:spcPts val="0"/>
              </a:spcBef>
              <a:spcAft>
                <a:spcPts val="0"/>
              </a:spcAft>
              <a:buClr>
                <a:srgbClr val="DFE3E5"/>
              </a:buClr>
              <a:buSzPts val="1800"/>
              <a:buNone/>
              <a:defRPr/>
            </a:lvl7pPr>
            <a:lvl8pPr lvl="7" algn="l">
              <a:lnSpc>
                <a:spcPct val="100000"/>
              </a:lnSpc>
              <a:spcBef>
                <a:spcPts val="0"/>
              </a:spcBef>
              <a:spcAft>
                <a:spcPts val="0"/>
              </a:spcAft>
              <a:buClr>
                <a:srgbClr val="DFE3E5"/>
              </a:buClr>
              <a:buSzPts val="1800"/>
              <a:buNone/>
              <a:defRPr/>
            </a:lvl8pPr>
            <a:lvl9pPr lvl="8" algn="l">
              <a:lnSpc>
                <a:spcPct val="100000"/>
              </a:lnSpc>
              <a:spcBef>
                <a:spcPts val="0"/>
              </a:spcBef>
              <a:spcAft>
                <a:spcPts val="0"/>
              </a:spcAft>
              <a:buClr>
                <a:srgbClr val="DFE3E5"/>
              </a:buClr>
              <a:buSzPts val="1800"/>
              <a:buNone/>
              <a:defRPr/>
            </a:lvl9pPr>
          </a:lstStyle>
          <a:p>
            <a:endParaRPr/>
          </a:p>
        </p:txBody>
      </p:sp>
      <p:sp>
        <p:nvSpPr>
          <p:cNvPr id="203" name="Google Shape;203;p47"/>
          <p:cNvSpPr txBox="1">
            <a:spLocks noGrp="1"/>
          </p:cNvSpPr>
          <p:nvPr>
            <p:ph type="body" idx="1"/>
          </p:nvPr>
        </p:nvSpPr>
        <p:spPr>
          <a:xfrm rot="5400000">
            <a:off x="1679575" y="-139699"/>
            <a:ext cx="5368925" cy="7423150"/>
          </a:xfrm>
          <a:prstGeom prst="rect">
            <a:avLst/>
          </a:prstGeom>
          <a:noFill/>
          <a:ln>
            <a:noFill/>
          </a:ln>
        </p:spPr>
        <p:txBody>
          <a:bodyPr spcFirstLastPara="1" wrap="square" lIns="45675" tIns="45675" rIns="45675" bIns="45675" anchor="t"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204" name="Google Shape;204;p47"/>
          <p:cNvSpPr txBox="1">
            <a:spLocks noGrp="1"/>
          </p:cNvSpPr>
          <p:nvPr>
            <p:ph type="sldNum" idx="12"/>
          </p:nvPr>
        </p:nvSpPr>
        <p:spPr>
          <a:xfrm>
            <a:off x="10692492" y="540216"/>
            <a:ext cx="498248" cy="523201"/>
          </a:xfrm>
          <a:prstGeom prst="rect">
            <a:avLst/>
          </a:prstGeom>
          <a:noFill/>
          <a:ln>
            <a:noFill/>
          </a:ln>
        </p:spPr>
        <p:txBody>
          <a:bodyPr spcFirstLastPara="1" wrap="square" lIns="45675" tIns="45675" rIns="45675" bIns="45675" anchor="b" anchorCtr="0">
            <a:spAutoFit/>
          </a:bodyPr>
          <a:lstStyle>
            <a:lvl1pPr marL="0" lvl="0"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1pPr>
            <a:lvl2pPr marL="0" lvl="1"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2pPr>
            <a:lvl3pPr marL="0" lvl="2"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3pPr>
            <a:lvl4pPr marL="0" lvl="3"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4pPr>
            <a:lvl5pPr marL="0" lvl="4"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5pPr>
            <a:lvl6pPr marL="0" lvl="5"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6pPr>
            <a:lvl7pPr marL="0" lvl="6"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7pPr>
            <a:lvl8pPr marL="0" lvl="7"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8pPr>
            <a:lvl9pPr marL="0" lvl="8"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7DD74C-65D9-6D4D-AC9C-29DAE63AE587}"/>
              </a:ext>
            </a:extLst>
          </p:cNvPr>
          <p:cNvPicPr>
            <a:picLocks noChangeAspect="1"/>
          </p:cNvPicPr>
          <p:nvPr userDrawn="1"/>
        </p:nvPicPr>
        <p:blipFill>
          <a:blip r:embed="rId2"/>
          <a:srcRect/>
          <a:stretch/>
        </p:blipFill>
        <p:spPr>
          <a:xfrm>
            <a:off x="9029079" y="5824193"/>
            <a:ext cx="2986021" cy="932923"/>
          </a:xfrm>
          <a:prstGeom prst="rect">
            <a:avLst/>
          </a:prstGeom>
        </p:spPr>
      </p:pic>
      <p:pic>
        <p:nvPicPr>
          <p:cNvPr id="3" name="Picture 2" descr="A blue and white triangle pattern&#10;&#10;Description automatically generated">
            <a:extLst>
              <a:ext uri="{FF2B5EF4-FFF2-40B4-BE49-F238E27FC236}">
                <a16:creationId xmlns:a16="http://schemas.microsoft.com/office/drawing/2014/main" id="{787E3298-5087-D368-7556-5870CE3FF9F1}"/>
              </a:ext>
            </a:extLst>
          </p:cNvPr>
          <p:cNvPicPr>
            <a:picLocks noChangeAspect="1"/>
          </p:cNvPicPr>
          <p:nvPr userDrawn="1"/>
        </p:nvPicPr>
        <p:blipFill>
          <a:blip r:embed="rId3"/>
          <a:stretch>
            <a:fillRect/>
          </a:stretch>
        </p:blipFill>
        <p:spPr>
          <a:xfrm>
            <a:off x="-1" y="2433"/>
            <a:ext cx="12193541" cy="5642011"/>
          </a:xfrm>
          <a:prstGeom prst="rect">
            <a:avLst/>
          </a:prstGeom>
        </p:spPr>
      </p:pic>
    </p:spTree>
    <p:extLst>
      <p:ext uri="{BB962C8B-B14F-4D97-AF65-F5344CB8AC3E}">
        <p14:creationId xmlns:p14="http://schemas.microsoft.com/office/powerpoint/2010/main" val="2633014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OBJECT" type="tx">
  <p:cSld name="TITLE_AND_BODY">
    <p:spTree>
      <p:nvGrpSpPr>
        <p:cNvPr id="1" name="Shape 25"/>
        <p:cNvGrpSpPr/>
        <p:nvPr/>
      </p:nvGrpSpPr>
      <p:grpSpPr>
        <a:xfrm>
          <a:off x="0" y="0"/>
          <a:ext cx="0" cy="0"/>
          <a:chOff x="0" y="0"/>
          <a:chExt cx="0" cy="0"/>
        </a:xfrm>
      </p:grpSpPr>
      <p:pic>
        <p:nvPicPr>
          <p:cNvPr id="26" name="Google Shape;26;p31" descr="Google Shape;10;p9"/>
          <p:cNvPicPr preferRelativeResize="0"/>
          <p:nvPr/>
        </p:nvPicPr>
        <p:blipFill rotWithShape="1">
          <a:blip r:embed="rId2">
            <a:alphaModFix/>
          </a:blip>
          <a:srcRect l="3613"/>
          <a:stretch/>
        </p:blipFill>
        <p:spPr>
          <a:xfrm>
            <a:off x="0" y="2669684"/>
            <a:ext cx="4037013" cy="4188316"/>
          </a:xfrm>
          <a:prstGeom prst="rect">
            <a:avLst/>
          </a:prstGeom>
          <a:noFill/>
          <a:ln>
            <a:noFill/>
          </a:ln>
        </p:spPr>
      </p:pic>
      <p:pic>
        <p:nvPicPr>
          <p:cNvPr id="27" name="Google Shape;27;p31" descr="Google Shape;11;p9"/>
          <p:cNvPicPr preferRelativeResize="0"/>
          <p:nvPr/>
        </p:nvPicPr>
        <p:blipFill rotWithShape="1">
          <a:blip r:embed="rId3">
            <a:alphaModFix/>
          </a:blip>
          <a:srcRect l="35640"/>
          <a:stretch/>
        </p:blipFill>
        <p:spPr>
          <a:xfrm>
            <a:off x="-1" y="2892346"/>
            <a:ext cx="1522414" cy="2365454"/>
          </a:xfrm>
          <a:prstGeom prst="rect">
            <a:avLst/>
          </a:prstGeom>
          <a:noFill/>
          <a:ln>
            <a:noFill/>
          </a:ln>
        </p:spPr>
      </p:pic>
      <p:sp>
        <p:nvSpPr>
          <p:cNvPr id="28" name="Google Shape;28;p31"/>
          <p:cNvSpPr/>
          <p:nvPr/>
        </p:nvSpPr>
        <p:spPr>
          <a:xfrm>
            <a:off x="8609011" y="1676400"/>
            <a:ext cx="2819401" cy="2819400"/>
          </a:xfrm>
          <a:prstGeom prst="ellipse">
            <a:avLst/>
          </a:prstGeom>
          <a:gradFill>
            <a:gsLst>
              <a:gs pos="0">
                <a:srgbClr val="6EA0C0">
                  <a:alpha val="6274"/>
                </a:srgbClr>
              </a:gs>
              <a:gs pos="36000">
                <a:srgbClr val="6EA0C0">
                  <a:alpha val="5490"/>
                </a:srgbClr>
              </a:gs>
              <a:gs pos="69000">
                <a:srgbClr val="6EA0C0">
                  <a:alpha val="0"/>
                </a:srgbClr>
              </a:gs>
              <a:gs pos="100000">
                <a:srgbClr val="6EA0C0">
                  <a:alpha val="0"/>
                </a:srgbClr>
              </a:gs>
            </a:gsLst>
            <a:path path="circle">
              <a:fillToRect r="100000" b="100000"/>
            </a:path>
            <a:tileRect l="-100000" t="-10000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 name="Google Shape;29;p31" descr="Google Shape;13;p9"/>
          <p:cNvPicPr preferRelativeResize="0"/>
          <p:nvPr/>
        </p:nvPicPr>
        <p:blipFill rotWithShape="1">
          <a:blip r:embed="rId4">
            <a:alphaModFix/>
          </a:blip>
          <a:srcRect t="28812"/>
          <a:stretch/>
        </p:blipFill>
        <p:spPr>
          <a:xfrm>
            <a:off x="7999411" y="-1"/>
            <a:ext cx="1603388" cy="1141408"/>
          </a:xfrm>
          <a:prstGeom prst="rect">
            <a:avLst/>
          </a:prstGeom>
          <a:noFill/>
          <a:ln>
            <a:noFill/>
          </a:ln>
        </p:spPr>
      </p:pic>
      <p:pic>
        <p:nvPicPr>
          <p:cNvPr id="30" name="Google Shape;30;p31" descr="Google Shape;14;p9"/>
          <p:cNvPicPr preferRelativeResize="0"/>
          <p:nvPr/>
        </p:nvPicPr>
        <p:blipFill rotWithShape="1">
          <a:blip r:embed="rId5">
            <a:alphaModFix/>
          </a:blip>
          <a:srcRect b="23320"/>
          <a:stretch/>
        </p:blipFill>
        <p:spPr>
          <a:xfrm>
            <a:off x="8605877" y="6096000"/>
            <a:ext cx="993735" cy="762000"/>
          </a:xfrm>
          <a:prstGeom prst="rect">
            <a:avLst/>
          </a:prstGeom>
          <a:noFill/>
          <a:ln>
            <a:noFill/>
          </a:ln>
        </p:spPr>
      </p:pic>
      <p:sp>
        <p:nvSpPr>
          <p:cNvPr id="31" name="Google Shape;31;p31"/>
          <p:cNvSpPr/>
          <p:nvPr/>
        </p:nvSpPr>
        <p:spPr>
          <a:xfrm>
            <a:off x="10437811" y="0"/>
            <a:ext cx="685801"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31"/>
          <p:cNvSpPr txBox="1">
            <a:spLocks noGrp="1"/>
          </p:cNvSpPr>
          <p:nvPr>
            <p:ph type="title"/>
          </p:nvPr>
        </p:nvSpPr>
        <p:spPr>
          <a:xfrm>
            <a:off x="646110" y="452718"/>
            <a:ext cx="9404724" cy="1400531"/>
          </a:xfrm>
          <a:prstGeom prst="rect">
            <a:avLst/>
          </a:prstGeom>
          <a:noFill/>
          <a:ln>
            <a:noFill/>
          </a:ln>
        </p:spPr>
        <p:txBody>
          <a:bodyPr spcFirstLastPara="1" wrap="square" lIns="45675" tIns="45675" rIns="45675" bIns="45675" anchor="t" anchorCtr="0">
            <a:normAutofit/>
          </a:bodyPr>
          <a:lstStyle>
            <a:lvl1pPr lvl="0" algn="l">
              <a:lnSpc>
                <a:spcPct val="100000"/>
              </a:lnSpc>
              <a:spcBef>
                <a:spcPts val="0"/>
              </a:spcBef>
              <a:spcAft>
                <a:spcPts val="0"/>
              </a:spcAft>
              <a:buClr>
                <a:srgbClr val="DFE3E5"/>
              </a:buClr>
              <a:buSzPts val="1800"/>
              <a:buNone/>
              <a:defRPr/>
            </a:lvl1pPr>
            <a:lvl2pPr lvl="1" algn="l">
              <a:lnSpc>
                <a:spcPct val="100000"/>
              </a:lnSpc>
              <a:spcBef>
                <a:spcPts val="0"/>
              </a:spcBef>
              <a:spcAft>
                <a:spcPts val="0"/>
              </a:spcAft>
              <a:buClr>
                <a:srgbClr val="DFE3E5"/>
              </a:buClr>
              <a:buSzPts val="1800"/>
              <a:buNone/>
              <a:defRPr/>
            </a:lvl2pPr>
            <a:lvl3pPr lvl="2" algn="l">
              <a:lnSpc>
                <a:spcPct val="100000"/>
              </a:lnSpc>
              <a:spcBef>
                <a:spcPts val="0"/>
              </a:spcBef>
              <a:spcAft>
                <a:spcPts val="0"/>
              </a:spcAft>
              <a:buClr>
                <a:srgbClr val="DFE3E5"/>
              </a:buClr>
              <a:buSzPts val="1800"/>
              <a:buNone/>
              <a:defRPr/>
            </a:lvl3pPr>
            <a:lvl4pPr lvl="3" algn="l">
              <a:lnSpc>
                <a:spcPct val="100000"/>
              </a:lnSpc>
              <a:spcBef>
                <a:spcPts val="0"/>
              </a:spcBef>
              <a:spcAft>
                <a:spcPts val="0"/>
              </a:spcAft>
              <a:buClr>
                <a:srgbClr val="DFE3E5"/>
              </a:buClr>
              <a:buSzPts val="1800"/>
              <a:buNone/>
              <a:defRPr/>
            </a:lvl4pPr>
            <a:lvl5pPr lvl="4" algn="l">
              <a:lnSpc>
                <a:spcPct val="100000"/>
              </a:lnSpc>
              <a:spcBef>
                <a:spcPts val="0"/>
              </a:spcBef>
              <a:spcAft>
                <a:spcPts val="0"/>
              </a:spcAft>
              <a:buClr>
                <a:srgbClr val="DFE3E5"/>
              </a:buClr>
              <a:buSzPts val="1800"/>
              <a:buNone/>
              <a:defRPr/>
            </a:lvl5pPr>
            <a:lvl6pPr lvl="5" algn="l">
              <a:lnSpc>
                <a:spcPct val="100000"/>
              </a:lnSpc>
              <a:spcBef>
                <a:spcPts val="0"/>
              </a:spcBef>
              <a:spcAft>
                <a:spcPts val="0"/>
              </a:spcAft>
              <a:buClr>
                <a:srgbClr val="DFE3E5"/>
              </a:buClr>
              <a:buSzPts val="1800"/>
              <a:buNone/>
              <a:defRPr/>
            </a:lvl6pPr>
            <a:lvl7pPr lvl="6" algn="l">
              <a:lnSpc>
                <a:spcPct val="100000"/>
              </a:lnSpc>
              <a:spcBef>
                <a:spcPts val="0"/>
              </a:spcBef>
              <a:spcAft>
                <a:spcPts val="0"/>
              </a:spcAft>
              <a:buClr>
                <a:srgbClr val="DFE3E5"/>
              </a:buClr>
              <a:buSzPts val="1800"/>
              <a:buNone/>
              <a:defRPr/>
            </a:lvl7pPr>
            <a:lvl8pPr lvl="7" algn="l">
              <a:lnSpc>
                <a:spcPct val="100000"/>
              </a:lnSpc>
              <a:spcBef>
                <a:spcPts val="0"/>
              </a:spcBef>
              <a:spcAft>
                <a:spcPts val="0"/>
              </a:spcAft>
              <a:buClr>
                <a:srgbClr val="DFE3E5"/>
              </a:buClr>
              <a:buSzPts val="1800"/>
              <a:buNone/>
              <a:defRPr/>
            </a:lvl8pPr>
            <a:lvl9pPr lvl="8" algn="l">
              <a:lnSpc>
                <a:spcPct val="100000"/>
              </a:lnSpc>
              <a:spcBef>
                <a:spcPts val="0"/>
              </a:spcBef>
              <a:spcAft>
                <a:spcPts val="0"/>
              </a:spcAft>
              <a:buClr>
                <a:srgbClr val="DFE3E5"/>
              </a:buClr>
              <a:buSzPts val="1800"/>
              <a:buNone/>
              <a:defRPr/>
            </a:lvl9pPr>
          </a:lstStyle>
          <a:p>
            <a:endParaRPr/>
          </a:p>
        </p:txBody>
      </p:sp>
      <p:sp>
        <p:nvSpPr>
          <p:cNvPr id="33" name="Google Shape;33;p31"/>
          <p:cNvSpPr txBox="1">
            <a:spLocks noGrp="1"/>
          </p:cNvSpPr>
          <p:nvPr>
            <p:ph type="body" idx="1"/>
          </p:nvPr>
        </p:nvSpPr>
        <p:spPr>
          <a:xfrm>
            <a:off x="1103312" y="2052917"/>
            <a:ext cx="8946541" cy="4195483"/>
          </a:xfrm>
          <a:prstGeom prst="rect">
            <a:avLst/>
          </a:prstGeom>
          <a:noFill/>
          <a:ln>
            <a:noFill/>
          </a:ln>
        </p:spPr>
        <p:txBody>
          <a:bodyPr spcFirstLastPara="1" wrap="square" lIns="45675" tIns="45675" rIns="45675" bIns="45675" anchor="t"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34" name="Google Shape;34;p31"/>
          <p:cNvSpPr txBox="1">
            <a:spLocks noGrp="1"/>
          </p:cNvSpPr>
          <p:nvPr>
            <p:ph type="sldNum" idx="12"/>
          </p:nvPr>
        </p:nvSpPr>
        <p:spPr>
          <a:xfrm>
            <a:off x="10692492" y="540216"/>
            <a:ext cx="498248" cy="523201"/>
          </a:xfrm>
          <a:prstGeom prst="rect">
            <a:avLst/>
          </a:prstGeom>
          <a:noFill/>
          <a:ln>
            <a:noFill/>
          </a:ln>
        </p:spPr>
        <p:txBody>
          <a:bodyPr spcFirstLastPara="1" wrap="square" lIns="45675" tIns="45675" rIns="45675" bIns="45675" anchor="b" anchorCtr="0">
            <a:spAutoFit/>
          </a:bodyPr>
          <a:lstStyle>
            <a:lvl1pPr marL="0" lvl="0"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1pPr>
            <a:lvl2pPr marL="0" lvl="1"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2pPr>
            <a:lvl3pPr marL="0" lvl="2"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3pPr>
            <a:lvl4pPr marL="0" lvl="3"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4pPr>
            <a:lvl5pPr marL="0" lvl="4"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5pPr>
            <a:lvl6pPr marL="0" lvl="5"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6pPr>
            <a:lvl7pPr marL="0" lvl="6"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7pPr>
            <a:lvl8pPr marL="0" lvl="7"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8pPr>
            <a:lvl9pPr marL="0" lvl="8"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4" name="Picture 3" descr="A blue and white triangle pattern&#10;&#10;Description automatically generated">
            <a:extLst>
              <a:ext uri="{FF2B5EF4-FFF2-40B4-BE49-F238E27FC236}">
                <a16:creationId xmlns:a16="http://schemas.microsoft.com/office/drawing/2014/main" id="{5BF2C2BE-44E4-28B6-F057-DAF04D19CDAD}"/>
              </a:ext>
            </a:extLst>
          </p:cNvPr>
          <p:cNvPicPr>
            <a:picLocks noChangeAspect="1"/>
          </p:cNvPicPr>
          <p:nvPr userDrawn="1"/>
        </p:nvPicPr>
        <p:blipFill>
          <a:blip r:embed="rId2"/>
          <a:stretch>
            <a:fillRect/>
          </a:stretch>
        </p:blipFill>
        <p:spPr>
          <a:xfrm>
            <a:off x="2219" y="0"/>
            <a:ext cx="12189780" cy="6859248"/>
          </a:xfrm>
          <a:prstGeom prst="rect">
            <a:avLst/>
          </a:prstGeom>
        </p:spPr>
      </p:pic>
      <p:cxnSp>
        <p:nvCxnSpPr>
          <p:cNvPr id="7" name="Straight Connector 6">
            <a:extLst>
              <a:ext uri="{FF2B5EF4-FFF2-40B4-BE49-F238E27FC236}">
                <a16:creationId xmlns:a16="http://schemas.microsoft.com/office/drawing/2014/main" id="{AEBB95F0-76E1-A747-BC52-53FE4244E7FA}"/>
              </a:ext>
            </a:extLst>
          </p:cNvPr>
          <p:cNvCxnSpPr>
            <a:cxnSpLocks/>
          </p:cNvCxnSpPr>
          <p:nvPr userDrawn="1"/>
        </p:nvCxnSpPr>
        <p:spPr>
          <a:xfrm>
            <a:off x="883141" y="3100504"/>
            <a:ext cx="113088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8" descr="Title Slide&#10;">
            <a:extLst>
              <a:ext uri="{FF2B5EF4-FFF2-40B4-BE49-F238E27FC236}">
                <a16:creationId xmlns:a16="http://schemas.microsoft.com/office/drawing/2014/main" id="{B7DF1DE2-8C3F-D04B-A757-D2AADF947DFE}"/>
              </a:ext>
            </a:extLst>
          </p:cNvPr>
          <p:cNvSpPr>
            <a:spLocks noGrp="1"/>
          </p:cNvSpPr>
          <p:nvPr>
            <p:ph type="title"/>
          </p:nvPr>
        </p:nvSpPr>
        <p:spPr>
          <a:xfrm>
            <a:off x="730816" y="2271481"/>
            <a:ext cx="10515600" cy="862945"/>
          </a:xfrm>
        </p:spPr>
        <p:txBody>
          <a:bodyPr>
            <a:normAutofit/>
          </a:bodyPr>
          <a:lstStyle>
            <a:lvl1pPr>
              <a:defRPr sz="4267" b="1" i="0" cap="all"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550678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3753CA-36ED-5C63-8EE9-A726B6BA343E}"/>
              </a:ext>
            </a:extLst>
          </p:cNvPr>
          <p:cNvPicPr>
            <a:picLocks noChangeAspect="1"/>
          </p:cNvPicPr>
          <p:nvPr userDrawn="1"/>
        </p:nvPicPr>
        <p:blipFill>
          <a:blip r:embed="rId2"/>
          <a:stretch>
            <a:fillRect/>
          </a:stretch>
        </p:blipFill>
        <p:spPr>
          <a:xfrm>
            <a:off x="-6590" y="-9526"/>
            <a:ext cx="12198591" cy="1087151"/>
          </a:xfrm>
          <a:prstGeom prst="rect">
            <a:avLst/>
          </a:prstGeom>
        </p:spPr>
      </p:pic>
      <p:pic>
        <p:nvPicPr>
          <p:cNvPr id="12" name="Content Placeholder 5">
            <a:extLst>
              <a:ext uri="{FF2B5EF4-FFF2-40B4-BE49-F238E27FC236}">
                <a16:creationId xmlns:a16="http://schemas.microsoft.com/office/drawing/2014/main" id="{73D4E7C0-CDF2-B247-94CE-2CADB63F556D}"/>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40021" y="6211595"/>
            <a:ext cx="951979" cy="646405"/>
          </a:xfrm>
          <a:prstGeom prst="rect">
            <a:avLst/>
          </a:prstGeom>
        </p:spPr>
      </p:pic>
      <p:sp>
        <p:nvSpPr>
          <p:cNvPr id="13" name="Title 9">
            <a:extLst>
              <a:ext uri="{FF2B5EF4-FFF2-40B4-BE49-F238E27FC236}">
                <a16:creationId xmlns:a16="http://schemas.microsoft.com/office/drawing/2014/main" id="{355C8479-90FF-A24E-B69F-3332A54DF840}"/>
              </a:ext>
            </a:extLst>
          </p:cNvPr>
          <p:cNvSpPr>
            <a:spLocks noGrp="1"/>
          </p:cNvSpPr>
          <p:nvPr>
            <p:ph type="title"/>
          </p:nvPr>
        </p:nvSpPr>
        <p:spPr>
          <a:xfrm>
            <a:off x="370562" y="-9526"/>
            <a:ext cx="10652343" cy="1087151"/>
          </a:xfrm>
        </p:spPr>
        <p:txBody>
          <a:bodyPr>
            <a:normAutofit/>
          </a:bodyPr>
          <a:lstStyle>
            <a:lvl1pPr>
              <a:defRPr sz="3200" b="1" i="0" cap="all" baseline="0">
                <a:solidFill>
                  <a:schemeClr val="bg1"/>
                </a:solidFill>
              </a:defRPr>
            </a:lvl1pPr>
          </a:lstStyle>
          <a:p>
            <a:r>
              <a:rPr lang="en-US" dirty="0"/>
              <a:t>Click to edit Master title style</a:t>
            </a:r>
          </a:p>
        </p:txBody>
      </p:sp>
      <p:pic>
        <p:nvPicPr>
          <p:cNvPr id="3" name="Picture 2">
            <a:extLst>
              <a:ext uri="{FF2B5EF4-FFF2-40B4-BE49-F238E27FC236}">
                <a16:creationId xmlns:a16="http://schemas.microsoft.com/office/drawing/2014/main" id="{62700034-686D-E465-FB84-3A2972DDDAC4}"/>
              </a:ext>
            </a:extLst>
          </p:cNvPr>
          <p:cNvPicPr>
            <a:picLocks noChangeAspect="1"/>
          </p:cNvPicPr>
          <p:nvPr userDrawn="1"/>
        </p:nvPicPr>
        <p:blipFill>
          <a:blip r:embed="rId4"/>
          <a:srcRect/>
          <a:stretch/>
        </p:blipFill>
        <p:spPr>
          <a:xfrm>
            <a:off x="9029079" y="5824193"/>
            <a:ext cx="2986021" cy="932923"/>
          </a:xfrm>
          <a:prstGeom prst="rect">
            <a:avLst/>
          </a:prstGeom>
        </p:spPr>
      </p:pic>
    </p:spTree>
    <p:extLst>
      <p:ext uri="{BB962C8B-B14F-4D97-AF65-F5344CB8AC3E}">
        <p14:creationId xmlns:p14="http://schemas.microsoft.com/office/powerpoint/2010/main" val="10858978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3753CA-36ED-5C63-8EE9-A726B6BA343E}"/>
              </a:ext>
            </a:extLst>
          </p:cNvPr>
          <p:cNvPicPr>
            <a:picLocks noChangeAspect="1"/>
          </p:cNvPicPr>
          <p:nvPr userDrawn="1"/>
        </p:nvPicPr>
        <p:blipFill>
          <a:blip r:embed="rId2"/>
          <a:stretch>
            <a:fillRect/>
          </a:stretch>
        </p:blipFill>
        <p:spPr>
          <a:xfrm>
            <a:off x="-6590" y="-9526"/>
            <a:ext cx="12198591" cy="1087151"/>
          </a:xfrm>
          <a:prstGeom prst="rect">
            <a:avLst/>
          </a:prstGeom>
        </p:spPr>
      </p:pic>
      <p:pic>
        <p:nvPicPr>
          <p:cNvPr id="12" name="Content Placeholder 5">
            <a:extLst>
              <a:ext uri="{FF2B5EF4-FFF2-40B4-BE49-F238E27FC236}">
                <a16:creationId xmlns:a16="http://schemas.microsoft.com/office/drawing/2014/main" id="{73D4E7C0-CDF2-B247-94CE-2CADB63F556D}"/>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40021" y="6211595"/>
            <a:ext cx="951979" cy="646405"/>
          </a:xfrm>
          <a:prstGeom prst="rect">
            <a:avLst/>
          </a:prstGeom>
        </p:spPr>
      </p:pic>
      <p:sp>
        <p:nvSpPr>
          <p:cNvPr id="9" name="Text Placeholder 8">
            <a:extLst>
              <a:ext uri="{FF2B5EF4-FFF2-40B4-BE49-F238E27FC236}">
                <a16:creationId xmlns:a16="http://schemas.microsoft.com/office/drawing/2014/main" id="{DEE482B2-8C6D-F7D1-11AB-1430427C39AA}"/>
              </a:ext>
            </a:extLst>
          </p:cNvPr>
          <p:cNvSpPr>
            <a:spLocks noGrp="1"/>
          </p:cNvSpPr>
          <p:nvPr>
            <p:ph type="body" sz="quarter" idx="10" hasCustomPrompt="1"/>
          </p:nvPr>
        </p:nvSpPr>
        <p:spPr>
          <a:xfrm>
            <a:off x="4745566" y="2922394"/>
            <a:ext cx="5271644" cy="506607"/>
          </a:xfrm>
        </p:spPr>
        <p:txBody>
          <a:bodyPr/>
          <a:lstStyle>
            <a:lvl1pPr marL="0" indent="0">
              <a:buNone/>
              <a:defRPr b="1">
                <a:solidFill>
                  <a:srgbClr val="046F8B"/>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First &amp; Last Name</a:t>
            </a:r>
          </a:p>
        </p:txBody>
      </p:sp>
      <p:sp>
        <p:nvSpPr>
          <p:cNvPr id="11" name="Text Placeholder 8">
            <a:extLst>
              <a:ext uri="{FF2B5EF4-FFF2-40B4-BE49-F238E27FC236}">
                <a16:creationId xmlns:a16="http://schemas.microsoft.com/office/drawing/2014/main" id="{3FF48754-754F-11DB-A375-BECD368F514A}"/>
              </a:ext>
            </a:extLst>
          </p:cNvPr>
          <p:cNvSpPr>
            <a:spLocks noGrp="1"/>
          </p:cNvSpPr>
          <p:nvPr>
            <p:ph type="body" sz="quarter" idx="11" hasCustomPrompt="1"/>
          </p:nvPr>
        </p:nvSpPr>
        <p:spPr>
          <a:xfrm>
            <a:off x="4745566" y="3520781"/>
            <a:ext cx="5271644" cy="506607"/>
          </a:xfrm>
        </p:spPr>
        <p:txBody>
          <a:bodyPr/>
          <a:lstStyle>
            <a:lvl1pPr marL="0" indent="0">
              <a:buNone/>
              <a:defRPr b="0">
                <a:solidFill>
                  <a:schemeClr val="bg1">
                    <a:lumMod val="50000"/>
                  </a:schemeClr>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Title(s)</a:t>
            </a:r>
          </a:p>
        </p:txBody>
      </p:sp>
      <p:sp>
        <p:nvSpPr>
          <p:cNvPr id="16" name="Picture Placeholder 15">
            <a:extLst>
              <a:ext uri="{FF2B5EF4-FFF2-40B4-BE49-F238E27FC236}">
                <a16:creationId xmlns:a16="http://schemas.microsoft.com/office/drawing/2014/main" id="{2BEA5BEA-DFE3-2036-1775-6AC0924CFA24}"/>
              </a:ext>
            </a:extLst>
          </p:cNvPr>
          <p:cNvSpPr>
            <a:spLocks noGrp="1"/>
          </p:cNvSpPr>
          <p:nvPr>
            <p:ph type="pic" sz="quarter" idx="12"/>
          </p:nvPr>
        </p:nvSpPr>
        <p:spPr>
          <a:xfrm>
            <a:off x="1569459" y="2227227"/>
            <a:ext cx="2588683" cy="3282949"/>
          </a:xfrm>
        </p:spPr>
        <p:txBody>
          <a:bodyPr/>
          <a:lstStyle/>
          <a:p>
            <a:endParaRPr lang="en-US"/>
          </a:p>
        </p:txBody>
      </p:sp>
      <p:sp>
        <p:nvSpPr>
          <p:cNvPr id="18" name="Title 9">
            <a:extLst>
              <a:ext uri="{FF2B5EF4-FFF2-40B4-BE49-F238E27FC236}">
                <a16:creationId xmlns:a16="http://schemas.microsoft.com/office/drawing/2014/main" id="{BC215DA8-527D-6AB6-2D91-2663DA168D2A}"/>
              </a:ext>
            </a:extLst>
          </p:cNvPr>
          <p:cNvSpPr>
            <a:spLocks noGrp="1"/>
          </p:cNvSpPr>
          <p:nvPr>
            <p:ph type="title"/>
          </p:nvPr>
        </p:nvSpPr>
        <p:spPr>
          <a:xfrm>
            <a:off x="370562" y="-9526"/>
            <a:ext cx="10652343" cy="1087151"/>
          </a:xfrm>
        </p:spPr>
        <p:txBody>
          <a:bodyPr>
            <a:normAutofit/>
          </a:bodyPr>
          <a:lstStyle>
            <a:lvl1pPr>
              <a:defRPr sz="3200" b="1" i="0" cap="all"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8956571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ody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2A137F-A27B-64BA-DA25-8372B1A7645D}"/>
              </a:ext>
            </a:extLst>
          </p:cNvPr>
          <p:cNvPicPr>
            <a:picLocks noChangeAspect="1"/>
          </p:cNvPicPr>
          <p:nvPr userDrawn="1"/>
        </p:nvPicPr>
        <p:blipFill>
          <a:blip r:embed="rId2"/>
          <a:stretch>
            <a:fillRect/>
          </a:stretch>
        </p:blipFill>
        <p:spPr>
          <a:xfrm>
            <a:off x="-6590" y="-9526"/>
            <a:ext cx="12198591" cy="1087151"/>
          </a:xfrm>
          <a:prstGeom prst="rect">
            <a:avLst/>
          </a:prstGeom>
        </p:spPr>
      </p:pic>
      <p:pic>
        <p:nvPicPr>
          <p:cNvPr id="9" name="Content Placeholder 5">
            <a:extLst>
              <a:ext uri="{FF2B5EF4-FFF2-40B4-BE49-F238E27FC236}">
                <a16:creationId xmlns:a16="http://schemas.microsoft.com/office/drawing/2014/main" id="{E094C830-8F14-A244-AF3E-237CA52C1AED}"/>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40021" y="6211595"/>
            <a:ext cx="951979" cy="646405"/>
          </a:xfrm>
          <a:prstGeom prst="rect">
            <a:avLst/>
          </a:prstGeom>
        </p:spPr>
      </p:pic>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C37B7A05-22CF-134E-9001-A4D2E7CC3E90}"/>
              </a:ext>
            </a:extLst>
          </p:cNvPr>
          <p:cNvSpPr>
            <a:spLocks noGrp="1"/>
          </p:cNvSpPr>
          <p:nvPr>
            <p:ph type="title"/>
          </p:nvPr>
        </p:nvSpPr>
        <p:spPr>
          <a:xfrm>
            <a:off x="370562" y="-9526"/>
            <a:ext cx="10652343" cy="1087151"/>
          </a:xfrm>
        </p:spPr>
        <p:txBody>
          <a:bodyPr>
            <a:normAutofit/>
          </a:bodyPr>
          <a:lstStyle>
            <a:lvl1pPr>
              <a:defRPr sz="3200" b="1" i="0" cap="all"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5422852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1A2642-CD86-801E-40DE-807ED0169A69}"/>
              </a:ext>
            </a:extLst>
          </p:cNvPr>
          <p:cNvPicPr>
            <a:picLocks noChangeAspect="1"/>
          </p:cNvPicPr>
          <p:nvPr userDrawn="1"/>
        </p:nvPicPr>
        <p:blipFill>
          <a:blip r:embed="rId2"/>
          <a:stretch>
            <a:fillRect/>
          </a:stretch>
        </p:blipFill>
        <p:spPr>
          <a:xfrm>
            <a:off x="-6590" y="-9526"/>
            <a:ext cx="12198591" cy="1087151"/>
          </a:xfrm>
          <a:prstGeom prst="rect">
            <a:avLst/>
          </a:prstGeom>
        </p:spPr>
      </p:pic>
      <p:pic>
        <p:nvPicPr>
          <p:cNvPr id="12" name="Content Placeholder 5">
            <a:extLst>
              <a:ext uri="{FF2B5EF4-FFF2-40B4-BE49-F238E27FC236}">
                <a16:creationId xmlns:a16="http://schemas.microsoft.com/office/drawing/2014/main" id="{9E2EAD68-D778-5C46-B50E-45F608C82705}"/>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40021" y="6211595"/>
            <a:ext cx="951979" cy="646405"/>
          </a:xfrm>
          <a:prstGeom prst="rect">
            <a:avLst/>
          </a:prstGeom>
        </p:spPr>
      </p:pic>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9">
            <a:extLst>
              <a:ext uri="{FF2B5EF4-FFF2-40B4-BE49-F238E27FC236}">
                <a16:creationId xmlns:a16="http://schemas.microsoft.com/office/drawing/2014/main" id="{C5230312-35A3-B74E-BDE2-9D18960833C5}"/>
              </a:ext>
            </a:extLst>
          </p:cNvPr>
          <p:cNvSpPr>
            <a:spLocks noGrp="1"/>
          </p:cNvSpPr>
          <p:nvPr>
            <p:ph type="title"/>
          </p:nvPr>
        </p:nvSpPr>
        <p:spPr>
          <a:xfrm>
            <a:off x="370562" y="0"/>
            <a:ext cx="10652343" cy="1077624"/>
          </a:xfrm>
        </p:spPr>
        <p:txBody>
          <a:bodyPr>
            <a:normAutofit/>
          </a:bodyPr>
          <a:lstStyle>
            <a:lvl1pPr>
              <a:defRPr sz="3200" b="1" i="0" cap="all"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7858806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1C903F-E947-C190-845F-6ED907A4009D}"/>
              </a:ext>
            </a:extLst>
          </p:cNvPr>
          <p:cNvPicPr>
            <a:picLocks noChangeAspect="1"/>
          </p:cNvPicPr>
          <p:nvPr userDrawn="1"/>
        </p:nvPicPr>
        <p:blipFill>
          <a:blip r:embed="rId2"/>
          <a:stretch>
            <a:fillRect/>
          </a:stretch>
        </p:blipFill>
        <p:spPr>
          <a:xfrm>
            <a:off x="-6590" y="-9526"/>
            <a:ext cx="12198591" cy="1087151"/>
          </a:xfrm>
          <a:prstGeom prst="rect">
            <a:avLst/>
          </a:prstGeom>
        </p:spPr>
      </p:pic>
      <p:pic>
        <p:nvPicPr>
          <p:cNvPr id="14" name="Content Placeholder 5">
            <a:extLst>
              <a:ext uri="{FF2B5EF4-FFF2-40B4-BE49-F238E27FC236}">
                <a16:creationId xmlns:a16="http://schemas.microsoft.com/office/drawing/2014/main" id="{694952A4-63F6-A941-B9E2-2AA329C725B7}"/>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40021" y="6211595"/>
            <a:ext cx="951979" cy="646405"/>
          </a:xfrm>
          <a:prstGeom prst="rect">
            <a:avLst/>
          </a:prstGeom>
        </p:spPr>
      </p:pic>
      <p:sp>
        <p:nvSpPr>
          <p:cNvPr id="6" name="Content Placeholder 5"/>
          <p:cNvSpPr>
            <a:spLocks noGrp="1"/>
          </p:cNvSpPr>
          <p:nvPr>
            <p:ph sz="quarter" idx="4"/>
          </p:nvPr>
        </p:nvSpPr>
        <p:spPr>
          <a:xfrm>
            <a:off x="6172201" y="218644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362535"/>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18644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idx="1"/>
          </p:nvPr>
        </p:nvSpPr>
        <p:spPr>
          <a:xfrm>
            <a:off x="839789" y="1362535"/>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5" name="Title 9">
            <a:extLst>
              <a:ext uri="{FF2B5EF4-FFF2-40B4-BE49-F238E27FC236}">
                <a16:creationId xmlns:a16="http://schemas.microsoft.com/office/drawing/2014/main" id="{12FFBB5E-C9EE-DA45-A475-7223BFFC9237}"/>
              </a:ext>
            </a:extLst>
          </p:cNvPr>
          <p:cNvSpPr>
            <a:spLocks noGrp="1"/>
          </p:cNvSpPr>
          <p:nvPr>
            <p:ph type="title"/>
          </p:nvPr>
        </p:nvSpPr>
        <p:spPr>
          <a:xfrm>
            <a:off x="370562" y="-9526"/>
            <a:ext cx="10652343" cy="1087151"/>
          </a:xfrm>
        </p:spPr>
        <p:txBody>
          <a:bodyPr>
            <a:normAutofit/>
          </a:bodyPr>
          <a:lstStyle>
            <a:lvl1pPr>
              <a:defRPr sz="3200" b="1" i="0" cap="all"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167884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97CA6-CAEB-3316-C6D2-2FF5CB5FC2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FD5DA0-A4A8-E959-EFCE-3D59DCE5D0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70C923-3BDB-5187-CECB-43FD7EBB1029}"/>
              </a:ext>
            </a:extLst>
          </p:cNvPr>
          <p:cNvSpPr>
            <a:spLocks noGrp="1"/>
          </p:cNvSpPr>
          <p:nvPr>
            <p:ph type="dt" sz="half" idx="10"/>
          </p:nvPr>
        </p:nvSpPr>
        <p:spPr/>
        <p:txBody>
          <a:bodyPr/>
          <a:lstStyle/>
          <a:p>
            <a:fld id="{8E504D80-F8D0-4DB6-85C9-885B27353232}" type="datetimeFigureOut">
              <a:rPr lang="en-US" smtClean="0"/>
              <a:t>11/13/2024</a:t>
            </a:fld>
            <a:endParaRPr lang="en-US"/>
          </a:p>
        </p:txBody>
      </p:sp>
      <p:sp>
        <p:nvSpPr>
          <p:cNvPr id="5" name="Footer Placeholder 4">
            <a:extLst>
              <a:ext uri="{FF2B5EF4-FFF2-40B4-BE49-F238E27FC236}">
                <a16:creationId xmlns:a16="http://schemas.microsoft.com/office/drawing/2014/main" id="{3ADCF921-A90E-BF88-EEB8-7DBD8C9D05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81FCD-06DC-817F-5BC7-FD68D21DEC26}"/>
              </a:ext>
            </a:extLst>
          </p:cNvPr>
          <p:cNvSpPr>
            <a:spLocks noGrp="1"/>
          </p:cNvSpPr>
          <p:nvPr>
            <p:ph type="sldNum" sz="quarter" idx="12"/>
          </p:nvPr>
        </p:nvSpPr>
        <p:spPr/>
        <p:txBody>
          <a:bodyPr/>
          <a:lstStyle/>
          <a:p>
            <a:fld id="{7AE4B1B9-5B5D-40C5-A08C-F2471B18ED70}" type="slidenum">
              <a:rPr lang="en-US" smtClean="0"/>
              <a:t>‹#›</a:t>
            </a:fld>
            <a:endParaRPr lang="en-US"/>
          </a:p>
        </p:txBody>
      </p:sp>
    </p:spTree>
    <p:extLst>
      <p:ext uri="{BB962C8B-B14F-4D97-AF65-F5344CB8AC3E}">
        <p14:creationId xmlns:p14="http://schemas.microsoft.com/office/powerpoint/2010/main" val="4008306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0201C-AF17-0ED9-DFD6-6FD0E17BD7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B336F1-EE8F-1579-540A-5FB847EE08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CC6935-16BA-3D1B-0F81-1E47E300ACB4}"/>
              </a:ext>
            </a:extLst>
          </p:cNvPr>
          <p:cNvSpPr>
            <a:spLocks noGrp="1"/>
          </p:cNvSpPr>
          <p:nvPr>
            <p:ph type="dt" sz="half" idx="10"/>
          </p:nvPr>
        </p:nvSpPr>
        <p:spPr/>
        <p:txBody>
          <a:bodyPr/>
          <a:lstStyle/>
          <a:p>
            <a:fld id="{8E504D80-F8D0-4DB6-85C9-885B27353232}" type="datetimeFigureOut">
              <a:rPr lang="en-US" smtClean="0"/>
              <a:t>11/13/2024</a:t>
            </a:fld>
            <a:endParaRPr lang="en-US"/>
          </a:p>
        </p:txBody>
      </p:sp>
      <p:sp>
        <p:nvSpPr>
          <p:cNvPr id="5" name="Footer Placeholder 4">
            <a:extLst>
              <a:ext uri="{FF2B5EF4-FFF2-40B4-BE49-F238E27FC236}">
                <a16:creationId xmlns:a16="http://schemas.microsoft.com/office/drawing/2014/main" id="{88F268B2-D0DE-F728-7DAB-1D5C984A71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A54411-F1A6-A5C6-EA0E-6F0C7DD1385F}"/>
              </a:ext>
            </a:extLst>
          </p:cNvPr>
          <p:cNvSpPr>
            <a:spLocks noGrp="1"/>
          </p:cNvSpPr>
          <p:nvPr>
            <p:ph type="sldNum" sz="quarter" idx="12"/>
          </p:nvPr>
        </p:nvSpPr>
        <p:spPr/>
        <p:txBody>
          <a:bodyPr/>
          <a:lstStyle/>
          <a:p>
            <a:fld id="{7AE4B1B9-5B5D-40C5-A08C-F2471B18ED70}" type="slidenum">
              <a:rPr lang="en-US" smtClean="0"/>
              <a:t>‹#›</a:t>
            </a:fld>
            <a:endParaRPr lang="en-US"/>
          </a:p>
        </p:txBody>
      </p:sp>
    </p:spTree>
    <p:extLst>
      <p:ext uri="{BB962C8B-B14F-4D97-AF65-F5344CB8AC3E}">
        <p14:creationId xmlns:p14="http://schemas.microsoft.com/office/powerpoint/2010/main" val="3442461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ACA8-3D62-1C26-F5CC-B1A9C05ABB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81639F-BCFD-3E17-14B0-8F0441D11C6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9A129C-9206-2D8F-3136-09C5B88BDBBE}"/>
              </a:ext>
            </a:extLst>
          </p:cNvPr>
          <p:cNvSpPr>
            <a:spLocks noGrp="1"/>
          </p:cNvSpPr>
          <p:nvPr>
            <p:ph type="dt" sz="half" idx="10"/>
          </p:nvPr>
        </p:nvSpPr>
        <p:spPr/>
        <p:txBody>
          <a:bodyPr/>
          <a:lstStyle/>
          <a:p>
            <a:fld id="{8E504D80-F8D0-4DB6-85C9-885B27353232}" type="datetimeFigureOut">
              <a:rPr lang="en-US" smtClean="0"/>
              <a:t>11/13/2024</a:t>
            </a:fld>
            <a:endParaRPr lang="en-US"/>
          </a:p>
        </p:txBody>
      </p:sp>
      <p:sp>
        <p:nvSpPr>
          <p:cNvPr id="5" name="Footer Placeholder 4">
            <a:extLst>
              <a:ext uri="{FF2B5EF4-FFF2-40B4-BE49-F238E27FC236}">
                <a16:creationId xmlns:a16="http://schemas.microsoft.com/office/drawing/2014/main" id="{8030E9E0-20B6-64E5-D776-42EA6A6619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0745E5-2FF2-4CCE-44AE-47F483367DBD}"/>
              </a:ext>
            </a:extLst>
          </p:cNvPr>
          <p:cNvSpPr>
            <a:spLocks noGrp="1"/>
          </p:cNvSpPr>
          <p:nvPr>
            <p:ph type="sldNum" sz="quarter" idx="12"/>
          </p:nvPr>
        </p:nvSpPr>
        <p:spPr/>
        <p:txBody>
          <a:bodyPr/>
          <a:lstStyle/>
          <a:p>
            <a:fld id="{7AE4B1B9-5B5D-40C5-A08C-F2471B18ED70}" type="slidenum">
              <a:rPr lang="en-US" smtClean="0"/>
              <a:t>‹#›</a:t>
            </a:fld>
            <a:endParaRPr lang="en-US"/>
          </a:p>
        </p:txBody>
      </p:sp>
    </p:spTree>
    <p:extLst>
      <p:ext uri="{BB962C8B-B14F-4D97-AF65-F5344CB8AC3E}">
        <p14:creationId xmlns:p14="http://schemas.microsoft.com/office/powerpoint/2010/main" val="38057342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FE2F1-9375-33F7-6330-6CA40681E8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F7156-7D64-425F-1B7A-6EC6428AEC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2CAA05-9015-A807-7CF7-696E1357CD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7F230D-94BC-3492-B667-D4A18D6E68CD}"/>
              </a:ext>
            </a:extLst>
          </p:cNvPr>
          <p:cNvSpPr>
            <a:spLocks noGrp="1"/>
          </p:cNvSpPr>
          <p:nvPr>
            <p:ph type="dt" sz="half" idx="10"/>
          </p:nvPr>
        </p:nvSpPr>
        <p:spPr/>
        <p:txBody>
          <a:bodyPr/>
          <a:lstStyle/>
          <a:p>
            <a:fld id="{8E504D80-F8D0-4DB6-85C9-885B27353232}" type="datetimeFigureOut">
              <a:rPr lang="en-US" smtClean="0"/>
              <a:t>11/13/2024</a:t>
            </a:fld>
            <a:endParaRPr lang="en-US"/>
          </a:p>
        </p:txBody>
      </p:sp>
      <p:sp>
        <p:nvSpPr>
          <p:cNvPr id="6" name="Footer Placeholder 5">
            <a:extLst>
              <a:ext uri="{FF2B5EF4-FFF2-40B4-BE49-F238E27FC236}">
                <a16:creationId xmlns:a16="http://schemas.microsoft.com/office/drawing/2014/main" id="{F11C9FE6-A33B-F684-BDEF-1119D56D46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4A2BE7-8C6C-B607-3BEB-B23703F4BE05}"/>
              </a:ext>
            </a:extLst>
          </p:cNvPr>
          <p:cNvSpPr>
            <a:spLocks noGrp="1"/>
          </p:cNvSpPr>
          <p:nvPr>
            <p:ph type="sldNum" sz="quarter" idx="12"/>
          </p:nvPr>
        </p:nvSpPr>
        <p:spPr/>
        <p:txBody>
          <a:bodyPr/>
          <a:lstStyle/>
          <a:p>
            <a:fld id="{7AE4B1B9-5B5D-40C5-A08C-F2471B18ED70}" type="slidenum">
              <a:rPr lang="en-US" smtClean="0"/>
              <a:t>‹#›</a:t>
            </a:fld>
            <a:endParaRPr lang="en-US"/>
          </a:p>
        </p:txBody>
      </p:sp>
    </p:spTree>
    <p:extLst>
      <p:ext uri="{BB962C8B-B14F-4D97-AF65-F5344CB8AC3E}">
        <p14:creationId xmlns:p14="http://schemas.microsoft.com/office/powerpoint/2010/main" val="4262365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_ONLY" type="titleOnly">
  <p:cSld name="TITLE_ONLY">
    <p:spTree>
      <p:nvGrpSpPr>
        <p:cNvPr id="1" name="Shape 35"/>
        <p:cNvGrpSpPr/>
        <p:nvPr/>
      </p:nvGrpSpPr>
      <p:grpSpPr>
        <a:xfrm>
          <a:off x="0" y="0"/>
          <a:ext cx="0" cy="0"/>
          <a:chOff x="0" y="0"/>
          <a:chExt cx="0" cy="0"/>
        </a:xfrm>
      </p:grpSpPr>
      <p:pic>
        <p:nvPicPr>
          <p:cNvPr id="36" name="Google Shape;36;p32" descr="Google Shape;10;p9"/>
          <p:cNvPicPr preferRelativeResize="0"/>
          <p:nvPr/>
        </p:nvPicPr>
        <p:blipFill rotWithShape="1">
          <a:blip r:embed="rId2">
            <a:alphaModFix/>
          </a:blip>
          <a:srcRect l="3613"/>
          <a:stretch/>
        </p:blipFill>
        <p:spPr>
          <a:xfrm>
            <a:off x="0" y="2669684"/>
            <a:ext cx="4037013" cy="4188316"/>
          </a:xfrm>
          <a:prstGeom prst="rect">
            <a:avLst/>
          </a:prstGeom>
          <a:noFill/>
          <a:ln>
            <a:noFill/>
          </a:ln>
        </p:spPr>
      </p:pic>
      <p:pic>
        <p:nvPicPr>
          <p:cNvPr id="37" name="Google Shape;37;p32" descr="Google Shape;11;p9"/>
          <p:cNvPicPr preferRelativeResize="0"/>
          <p:nvPr/>
        </p:nvPicPr>
        <p:blipFill rotWithShape="1">
          <a:blip r:embed="rId3">
            <a:alphaModFix/>
          </a:blip>
          <a:srcRect l="35640"/>
          <a:stretch/>
        </p:blipFill>
        <p:spPr>
          <a:xfrm>
            <a:off x="-1" y="2892346"/>
            <a:ext cx="1522414" cy="2365454"/>
          </a:xfrm>
          <a:prstGeom prst="rect">
            <a:avLst/>
          </a:prstGeom>
          <a:noFill/>
          <a:ln>
            <a:noFill/>
          </a:ln>
        </p:spPr>
      </p:pic>
      <p:sp>
        <p:nvSpPr>
          <p:cNvPr id="38" name="Google Shape;38;p32"/>
          <p:cNvSpPr/>
          <p:nvPr/>
        </p:nvSpPr>
        <p:spPr>
          <a:xfrm>
            <a:off x="8609011" y="1676400"/>
            <a:ext cx="2819401" cy="2819400"/>
          </a:xfrm>
          <a:prstGeom prst="ellipse">
            <a:avLst/>
          </a:prstGeom>
          <a:gradFill>
            <a:gsLst>
              <a:gs pos="0">
                <a:srgbClr val="6EA0C0">
                  <a:alpha val="6274"/>
                </a:srgbClr>
              </a:gs>
              <a:gs pos="36000">
                <a:srgbClr val="6EA0C0">
                  <a:alpha val="5490"/>
                </a:srgbClr>
              </a:gs>
              <a:gs pos="69000">
                <a:srgbClr val="6EA0C0">
                  <a:alpha val="0"/>
                </a:srgbClr>
              </a:gs>
              <a:gs pos="100000">
                <a:srgbClr val="6EA0C0">
                  <a:alpha val="0"/>
                </a:srgbClr>
              </a:gs>
            </a:gsLst>
            <a:path path="circle">
              <a:fillToRect r="100000" b="100000"/>
            </a:path>
            <a:tileRect l="-100000" t="-10000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 name="Google Shape;39;p32" descr="Google Shape;13;p9"/>
          <p:cNvPicPr preferRelativeResize="0"/>
          <p:nvPr/>
        </p:nvPicPr>
        <p:blipFill rotWithShape="1">
          <a:blip r:embed="rId4">
            <a:alphaModFix/>
          </a:blip>
          <a:srcRect t="28812"/>
          <a:stretch/>
        </p:blipFill>
        <p:spPr>
          <a:xfrm>
            <a:off x="7999411" y="-1"/>
            <a:ext cx="1603388" cy="1141408"/>
          </a:xfrm>
          <a:prstGeom prst="rect">
            <a:avLst/>
          </a:prstGeom>
          <a:noFill/>
          <a:ln>
            <a:noFill/>
          </a:ln>
        </p:spPr>
      </p:pic>
      <p:pic>
        <p:nvPicPr>
          <p:cNvPr id="40" name="Google Shape;40;p32" descr="Google Shape;14;p9"/>
          <p:cNvPicPr preferRelativeResize="0"/>
          <p:nvPr/>
        </p:nvPicPr>
        <p:blipFill rotWithShape="1">
          <a:blip r:embed="rId5">
            <a:alphaModFix/>
          </a:blip>
          <a:srcRect b="23320"/>
          <a:stretch/>
        </p:blipFill>
        <p:spPr>
          <a:xfrm>
            <a:off x="8605877" y="6096000"/>
            <a:ext cx="993735" cy="762000"/>
          </a:xfrm>
          <a:prstGeom prst="rect">
            <a:avLst/>
          </a:prstGeom>
          <a:noFill/>
          <a:ln>
            <a:noFill/>
          </a:ln>
        </p:spPr>
      </p:pic>
      <p:sp>
        <p:nvSpPr>
          <p:cNvPr id="41" name="Google Shape;41;p32"/>
          <p:cNvSpPr/>
          <p:nvPr/>
        </p:nvSpPr>
        <p:spPr>
          <a:xfrm>
            <a:off x="10437811" y="0"/>
            <a:ext cx="685801"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32"/>
          <p:cNvSpPr txBox="1">
            <a:spLocks noGrp="1"/>
          </p:cNvSpPr>
          <p:nvPr>
            <p:ph type="title"/>
          </p:nvPr>
        </p:nvSpPr>
        <p:spPr>
          <a:xfrm>
            <a:off x="646110" y="452718"/>
            <a:ext cx="9404724" cy="1400531"/>
          </a:xfrm>
          <a:prstGeom prst="rect">
            <a:avLst/>
          </a:prstGeom>
          <a:noFill/>
          <a:ln>
            <a:noFill/>
          </a:ln>
        </p:spPr>
        <p:txBody>
          <a:bodyPr spcFirstLastPara="1" wrap="square" lIns="45675" tIns="45675" rIns="45675" bIns="45675" anchor="t" anchorCtr="0">
            <a:normAutofit/>
          </a:bodyPr>
          <a:lstStyle>
            <a:lvl1pPr lvl="0" algn="l">
              <a:lnSpc>
                <a:spcPct val="100000"/>
              </a:lnSpc>
              <a:spcBef>
                <a:spcPts val="0"/>
              </a:spcBef>
              <a:spcAft>
                <a:spcPts val="0"/>
              </a:spcAft>
              <a:buClr>
                <a:srgbClr val="DFE3E5"/>
              </a:buClr>
              <a:buSzPts val="1800"/>
              <a:buNone/>
              <a:defRPr/>
            </a:lvl1pPr>
            <a:lvl2pPr lvl="1" algn="l">
              <a:lnSpc>
                <a:spcPct val="100000"/>
              </a:lnSpc>
              <a:spcBef>
                <a:spcPts val="0"/>
              </a:spcBef>
              <a:spcAft>
                <a:spcPts val="0"/>
              </a:spcAft>
              <a:buClr>
                <a:srgbClr val="DFE3E5"/>
              </a:buClr>
              <a:buSzPts val="1800"/>
              <a:buNone/>
              <a:defRPr/>
            </a:lvl2pPr>
            <a:lvl3pPr lvl="2" algn="l">
              <a:lnSpc>
                <a:spcPct val="100000"/>
              </a:lnSpc>
              <a:spcBef>
                <a:spcPts val="0"/>
              </a:spcBef>
              <a:spcAft>
                <a:spcPts val="0"/>
              </a:spcAft>
              <a:buClr>
                <a:srgbClr val="DFE3E5"/>
              </a:buClr>
              <a:buSzPts val="1800"/>
              <a:buNone/>
              <a:defRPr/>
            </a:lvl3pPr>
            <a:lvl4pPr lvl="3" algn="l">
              <a:lnSpc>
                <a:spcPct val="100000"/>
              </a:lnSpc>
              <a:spcBef>
                <a:spcPts val="0"/>
              </a:spcBef>
              <a:spcAft>
                <a:spcPts val="0"/>
              </a:spcAft>
              <a:buClr>
                <a:srgbClr val="DFE3E5"/>
              </a:buClr>
              <a:buSzPts val="1800"/>
              <a:buNone/>
              <a:defRPr/>
            </a:lvl4pPr>
            <a:lvl5pPr lvl="4" algn="l">
              <a:lnSpc>
                <a:spcPct val="100000"/>
              </a:lnSpc>
              <a:spcBef>
                <a:spcPts val="0"/>
              </a:spcBef>
              <a:spcAft>
                <a:spcPts val="0"/>
              </a:spcAft>
              <a:buClr>
                <a:srgbClr val="DFE3E5"/>
              </a:buClr>
              <a:buSzPts val="1800"/>
              <a:buNone/>
              <a:defRPr/>
            </a:lvl5pPr>
            <a:lvl6pPr lvl="5" algn="l">
              <a:lnSpc>
                <a:spcPct val="100000"/>
              </a:lnSpc>
              <a:spcBef>
                <a:spcPts val="0"/>
              </a:spcBef>
              <a:spcAft>
                <a:spcPts val="0"/>
              </a:spcAft>
              <a:buClr>
                <a:srgbClr val="DFE3E5"/>
              </a:buClr>
              <a:buSzPts val="1800"/>
              <a:buNone/>
              <a:defRPr/>
            </a:lvl6pPr>
            <a:lvl7pPr lvl="6" algn="l">
              <a:lnSpc>
                <a:spcPct val="100000"/>
              </a:lnSpc>
              <a:spcBef>
                <a:spcPts val="0"/>
              </a:spcBef>
              <a:spcAft>
                <a:spcPts val="0"/>
              </a:spcAft>
              <a:buClr>
                <a:srgbClr val="DFE3E5"/>
              </a:buClr>
              <a:buSzPts val="1800"/>
              <a:buNone/>
              <a:defRPr/>
            </a:lvl7pPr>
            <a:lvl8pPr lvl="7" algn="l">
              <a:lnSpc>
                <a:spcPct val="100000"/>
              </a:lnSpc>
              <a:spcBef>
                <a:spcPts val="0"/>
              </a:spcBef>
              <a:spcAft>
                <a:spcPts val="0"/>
              </a:spcAft>
              <a:buClr>
                <a:srgbClr val="DFE3E5"/>
              </a:buClr>
              <a:buSzPts val="1800"/>
              <a:buNone/>
              <a:defRPr/>
            </a:lvl8pPr>
            <a:lvl9pPr lvl="8" algn="l">
              <a:lnSpc>
                <a:spcPct val="100000"/>
              </a:lnSpc>
              <a:spcBef>
                <a:spcPts val="0"/>
              </a:spcBef>
              <a:spcAft>
                <a:spcPts val="0"/>
              </a:spcAft>
              <a:buClr>
                <a:srgbClr val="DFE3E5"/>
              </a:buClr>
              <a:buSzPts val="1800"/>
              <a:buNone/>
              <a:defRPr/>
            </a:lvl9pPr>
          </a:lstStyle>
          <a:p>
            <a:endParaRPr/>
          </a:p>
        </p:txBody>
      </p:sp>
      <p:sp>
        <p:nvSpPr>
          <p:cNvPr id="43" name="Google Shape;43;p32"/>
          <p:cNvSpPr txBox="1">
            <a:spLocks noGrp="1"/>
          </p:cNvSpPr>
          <p:nvPr>
            <p:ph type="sldNum" idx="12"/>
          </p:nvPr>
        </p:nvSpPr>
        <p:spPr>
          <a:xfrm>
            <a:off x="10692492" y="540216"/>
            <a:ext cx="498248" cy="523201"/>
          </a:xfrm>
          <a:prstGeom prst="rect">
            <a:avLst/>
          </a:prstGeom>
          <a:noFill/>
          <a:ln>
            <a:noFill/>
          </a:ln>
        </p:spPr>
        <p:txBody>
          <a:bodyPr spcFirstLastPara="1" wrap="square" lIns="45675" tIns="45675" rIns="45675" bIns="45675" anchor="b" anchorCtr="0">
            <a:spAutoFit/>
          </a:bodyPr>
          <a:lstStyle>
            <a:lvl1pPr marL="0" lvl="0"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1pPr>
            <a:lvl2pPr marL="0" lvl="1"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2pPr>
            <a:lvl3pPr marL="0" lvl="2"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3pPr>
            <a:lvl4pPr marL="0" lvl="3"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4pPr>
            <a:lvl5pPr marL="0" lvl="4"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5pPr>
            <a:lvl6pPr marL="0" lvl="5"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6pPr>
            <a:lvl7pPr marL="0" lvl="6"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7pPr>
            <a:lvl8pPr marL="0" lvl="7"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8pPr>
            <a:lvl9pPr marL="0" lvl="8"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A9AE5-4F14-A2AC-4C3F-9DF67BFD77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928BBA-C1F1-1222-F4AB-B9B5393272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5D0EA4-C1F3-751D-C655-2349760A39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9DF2C7-3CC8-E41B-93B4-155A97A1B7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569B16-DD13-B330-C239-3F89B06481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B802D-253A-81A8-0AA8-637A5F1858C7}"/>
              </a:ext>
            </a:extLst>
          </p:cNvPr>
          <p:cNvSpPr>
            <a:spLocks noGrp="1"/>
          </p:cNvSpPr>
          <p:nvPr>
            <p:ph type="dt" sz="half" idx="10"/>
          </p:nvPr>
        </p:nvSpPr>
        <p:spPr/>
        <p:txBody>
          <a:bodyPr/>
          <a:lstStyle/>
          <a:p>
            <a:fld id="{8E504D80-F8D0-4DB6-85C9-885B27353232}" type="datetimeFigureOut">
              <a:rPr lang="en-US" smtClean="0"/>
              <a:t>11/13/2024</a:t>
            </a:fld>
            <a:endParaRPr lang="en-US"/>
          </a:p>
        </p:txBody>
      </p:sp>
      <p:sp>
        <p:nvSpPr>
          <p:cNvPr id="8" name="Footer Placeholder 7">
            <a:extLst>
              <a:ext uri="{FF2B5EF4-FFF2-40B4-BE49-F238E27FC236}">
                <a16:creationId xmlns:a16="http://schemas.microsoft.com/office/drawing/2014/main" id="{60F5C333-C79B-5A07-6546-200E478403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27606C-E433-2E9D-3B0B-0A6948C3D81A}"/>
              </a:ext>
            </a:extLst>
          </p:cNvPr>
          <p:cNvSpPr>
            <a:spLocks noGrp="1"/>
          </p:cNvSpPr>
          <p:nvPr>
            <p:ph type="sldNum" sz="quarter" idx="12"/>
          </p:nvPr>
        </p:nvSpPr>
        <p:spPr/>
        <p:txBody>
          <a:bodyPr/>
          <a:lstStyle/>
          <a:p>
            <a:fld id="{7AE4B1B9-5B5D-40C5-A08C-F2471B18ED70}" type="slidenum">
              <a:rPr lang="en-US" smtClean="0"/>
              <a:t>‹#›</a:t>
            </a:fld>
            <a:endParaRPr lang="en-US"/>
          </a:p>
        </p:txBody>
      </p:sp>
    </p:spTree>
    <p:extLst>
      <p:ext uri="{BB962C8B-B14F-4D97-AF65-F5344CB8AC3E}">
        <p14:creationId xmlns:p14="http://schemas.microsoft.com/office/powerpoint/2010/main" val="18756549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4EA6D-02C3-97BE-6A9A-6413171B4F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A6A9FF-133D-EA3E-4CAF-471E93CCBF22}"/>
              </a:ext>
            </a:extLst>
          </p:cNvPr>
          <p:cNvSpPr>
            <a:spLocks noGrp="1"/>
          </p:cNvSpPr>
          <p:nvPr>
            <p:ph type="dt" sz="half" idx="10"/>
          </p:nvPr>
        </p:nvSpPr>
        <p:spPr/>
        <p:txBody>
          <a:bodyPr/>
          <a:lstStyle/>
          <a:p>
            <a:fld id="{8E504D80-F8D0-4DB6-85C9-885B27353232}" type="datetimeFigureOut">
              <a:rPr lang="en-US" smtClean="0"/>
              <a:t>11/13/2024</a:t>
            </a:fld>
            <a:endParaRPr lang="en-US"/>
          </a:p>
        </p:txBody>
      </p:sp>
      <p:sp>
        <p:nvSpPr>
          <p:cNvPr id="4" name="Footer Placeholder 3">
            <a:extLst>
              <a:ext uri="{FF2B5EF4-FFF2-40B4-BE49-F238E27FC236}">
                <a16:creationId xmlns:a16="http://schemas.microsoft.com/office/drawing/2014/main" id="{30FC272C-A70E-17C9-A81E-3E56C51389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981B20-EAE7-1DB9-D329-1E0DB4DBFD2E}"/>
              </a:ext>
            </a:extLst>
          </p:cNvPr>
          <p:cNvSpPr>
            <a:spLocks noGrp="1"/>
          </p:cNvSpPr>
          <p:nvPr>
            <p:ph type="sldNum" sz="quarter" idx="12"/>
          </p:nvPr>
        </p:nvSpPr>
        <p:spPr/>
        <p:txBody>
          <a:bodyPr/>
          <a:lstStyle/>
          <a:p>
            <a:fld id="{7AE4B1B9-5B5D-40C5-A08C-F2471B18ED70}" type="slidenum">
              <a:rPr lang="en-US" smtClean="0"/>
              <a:t>‹#›</a:t>
            </a:fld>
            <a:endParaRPr lang="en-US"/>
          </a:p>
        </p:txBody>
      </p:sp>
    </p:spTree>
    <p:extLst>
      <p:ext uri="{BB962C8B-B14F-4D97-AF65-F5344CB8AC3E}">
        <p14:creationId xmlns:p14="http://schemas.microsoft.com/office/powerpoint/2010/main" val="2837129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FA962A-82C5-6F3F-767A-886BCBFB8560}"/>
              </a:ext>
            </a:extLst>
          </p:cNvPr>
          <p:cNvSpPr>
            <a:spLocks noGrp="1"/>
          </p:cNvSpPr>
          <p:nvPr>
            <p:ph type="dt" sz="half" idx="10"/>
          </p:nvPr>
        </p:nvSpPr>
        <p:spPr/>
        <p:txBody>
          <a:bodyPr/>
          <a:lstStyle/>
          <a:p>
            <a:fld id="{8E504D80-F8D0-4DB6-85C9-885B27353232}" type="datetimeFigureOut">
              <a:rPr lang="en-US" smtClean="0"/>
              <a:t>11/13/2024</a:t>
            </a:fld>
            <a:endParaRPr lang="en-US"/>
          </a:p>
        </p:txBody>
      </p:sp>
      <p:sp>
        <p:nvSpPr>
          <p:cNvPr id="3" name="Footer Placeholder 2">
            <a:extLst>
              <a:ext uri="{FF2B5EF4-FFF2-40B4-BE49-F238E27FC236}">
                <a16:creationId xmlns:a16="http://schemas.microsoft.com/office/drawing/2014/main" id="{E8688F85-1C4E-D90E-B341-4C7507020A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0F7E1-665C-7765-45D6-FD0F3FF27BC1}"/>
              </a:ext>
            </a:extLst>
          </p:cNvPr>
          <p:cNvSpPr>
            <a:spLocks noGrp="1"/>
          </p:cNvSpPr>
          <p:nvPr>
            <p:ph type="sldNum" sz="quarter" idx="12"/>
          </p:nvPr>
        </p:nvSpPr>
        <p:spPr/>
        <p:txBody>
          <a:bodyPr/>
          <a:lstStyle/>
          <a:p>
            <a:fld id="{7AE4B1B9-5B5D-40C5-A08C-F2471B18ED70}" type="slidenum">
              <a:rPr lang="en-US" smtClean="0"/>
              <a:t>‹#›</a:t>
            </a:fld>
            <a:endParaRPr lang="en-US"/>
          </a:p>
        </p:txBody>
      </p:sp>
    </p:spTree>
    <p:extLst>
      <p:ext uri="{BB962C8B-B14F-4D97-AF65-F5344CB8AC3E}">
        <p14:creationId xmlns:p14="http://schemas.microsoft.com/office/powerpoint/2010/main" val="1627803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0613F-7C63-A01C-24D3-3F7FBAD991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72B1A7-0553-0D64-0A2F-17642835DA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3D0768-E61A-DA26-6566-1FC27A55EA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3ED1A1-A069-C1A0-FD29-9E6D044B775E}"/>
              </a:ext>
            </a:extLst>
          </p:cNvPr>
          <p:cNvSpPr>
            <a:spLocks noGrp="1"/>
          </p:cNvSpPr>
          <p:nvPr>
            <p:ph type="dt" sz="half" idx="10"/>
          </p:nvPr>
        </p:nvSpPr>
        <p:spPr/>
        <p:txBody>
          <a:bodyPr/>
          <a:lstStyle/>
          <a:p>
            <a:fld id="{8E504D80-F8D0-4DB6-85C9-885B27353232}" type="datetimeFigureOut">
              <a:rPr lang="en-US" smtClean="0"/>
              <a:t>11/13/2024</a:t>
            </a:fld>
            <a:endParaRPr lang="en-US"/>
          </a:p>
        </p:txBody>
      </p:sp>
      <p:sp>
        <p:nvSpPr>
          <p:cNvPr id="6" name="Footer Placeholder 5">
            <a:extLst>
              <a:ext uri="{FF2B5EF4-FFF2-40B4-BE49-F238E27FC236}">
                <a16:creationId xmlns:a16="http://schemas.microsoft.com/office/drawing/2014/main" id="{85CAD2F5-CD0F-E9E4-DC65-B8D2CF8D13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AD3852-F4E4-A2FA-FB6A-83EC9EE36C03}"/>
              </a:ext>
            </a:extLst>
          </p:cNvPr>
          <p:cNvSpPr>
            <a:spLocks noGrp="1"/>
          </p:cNvSpPr>
          <p:nvPr>
            <p:ph type="sldNum" sz="quarter" idx="12"/>
          </p:nvPr>
        </p:nvSpPr>
        <p:spPr/>
        <p:txBody>
          <a:bodyPr/>
          <a:lstStyle/>
          <a:p>
            <a:fld id="{7AE4B1B9-5B5D-40C5-A08C-F2471B18ED70}" type="slidenum">
              <a:rPr lang="en-US" smtClean="0"/>
              <a:t>‹#›</a:t>
            </a:fld>
            <a:endParaRPr lang="en-US"/>
          </a:p>
        </p:txBody>
      </p:sp>
    </p:spTree>
    <p:extLst>
      <p:ext uri="{BB962C8B-B14F-4D97-AF65-F5344CB8AC3E}">
        <p14:creationId xmlns:p14="http://schemas.microsoft.com/office/powerpoint/2010/main" val="3534179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C04E-C374-2005-27C1-DDBD366361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D3A890-F8AB-BE1B-FC4B-241C599F95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B0F5F1-C6E7-F4AE-89C9-CE627044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8CD5B2-E839-CE8A-2444-9CF93240BA2F}"/>
              </a:ext>
            </a:extLst>
          </p:cNvPr>
          <p:cNvSpPr>
            <a:spLocks noGrp="1"/>
          </p:cNvSpPr>
          <p:nvPr>
            <p:ph type="dt" sz="half" idx="10"/>
          </p:nvPr>
        </p:nvSpPr>
        <p:spPr/>
        <p:txBody>
          <a:bodyPr/>
          <a:lstStyle/>
          <a:p>
            <a:fld id="{8E504D80-F8D0-4DB6-85C9-885B27353232}" type="datetimeFigureOut">
              <a:rPr lang="en-US" smtClean="0"/>
              <a:t>11/13/2024</a:t>
            </a:fld>
            <a:endParaRPr lang="en-US"/>
          </a:p>
        </p:txBody>
      </p:sp>
      <p:sp>
        <p:nvSpPr>
          <p:cNvPr id="6" name="Footer Placeholder 5">
            <a:extLst>
              <a:ext uri="{FF2B5EF4-FFF2-40B4-BE49-F238E27FC236}">
                <a16:creationId xmlns:a16="http://schemas.microsoft.com/office/drawing/2014/main" id="{D98F62C0-E458-4873-3CDD-67F42B24A7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8E1564-880B-0D63-FCBC-B87B393B4D12}"/>
              </a:ext>
            </a:extLst>
          </p:cNvPr>
          <p:cNvSpPr>
            <a:spLocks noGrp="1"/>
          </p:cNvSpPr>
          <p:nvPr>
            <p:ph type="sldNum" sz="quarter" idx="12"/>
          </p:nvPr>
        </p:nvSpPr>
        <p:spPr/>
        <p:txBody>
          <a:bodyPr/>
          <a:lstStyle/>
          <a:p>
            <a:fld id="{7AE4B1B9-5B5D-40C5-A08C-F2471B18ED70}" type="slidenum">
              <a:rPr lang="en-US" smtClean="0"/>
              <a:t>‹#›</a:t>
            </a:fld>
            <a:endParaRPr lang="en-US"/>
          </a:p>
        </p:txBody>
      </p:sp>
    </p:spTree>
    <p:extLst>
      <p:ext uri="{BB962C8B-B14F-4D97-AF65-F5344CB8AC3E}">
        <p14:creationId xmlns:p14="http://schemas.microsoft.com/office/powerpoint/2010/main" val="6912479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77864-6969-4C31-A78D-5FF6499730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70F9CB-6F0C-A1DE-7E7F-84980573DB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0C763C-05FC-8CB4-8D05-1DBC310D2CE4}"/>
              </a:ext>
            </a:extLst>
          </p:cNvPr>
          <p:cNvSpPr>
            <a:spLocks noGrp="1"/>
          </p:cNvSpPr>
          <p:nvPr>
            <p:ph type="dt" sz="half" idx="10"/>
          </p:nvPr>
        </p:nvSpPr>
        <p:spPr/>
        <p:txBody>
          <a:bodyPr/>
          <a:lstStyle/>
          <a:p>
            <a:fld id="{8E504D80-F8D0-4DB6-85C9-885B27353232}" type="datetimeFigureOut">
              <a:rPr lang="en-US" smtClean="0"/>
              <a:t>11/13/2024</a:t>
            </a:fld>
            <a:endParaRPr lang="en-US"/>
          </a:p>
        </p:txBody>
      </p:sp>
      <p:sp>
        <p:nvSpPr>
          <p:cNvPr id="5" name="Footer Placeholder 4">
            <a:extLst>
              <a:ext uri="{FF2B5EF4-FFF2-40B4-BE49-F238E27FC236}">
                <a16:creationId xmlns:a16="http://schemas.microsoft.com/office/drawing/2014/main" id="{D28CA6F3-0C8F-B369-C6DA-ED0640EC44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146678-9BE7-45B5-3270-0D73D75C8AE3}"/>
              </a:ext>
            </a:extLst>
          </p:cNvPr>
          <p:cNvSpPr>
            <a:spLocks noGrp="1"/>
          </p:cNvSpPr>
          <p:nvPr>
            <p:ph type="sldNum" sz="quarter" idx="12"/>
          </p:nvPr>
        </p:nvSpPr>
        <p:spPr/>
        <p:txBody>
          <a:bodyPr/>
          <a:lstStyle/>
          <a:p>
            <a:fld id="{7AE4B1B9-5B5D-40C5-A08C-F2471B18ED70}" type="slidenum">
              <a:rPr lang="en-US" smtClean="0"/>
              <a:t>‹#›</a:t>
            </a:fld>
            <a:endParaRPr lang="en-US"/>
          </a:p>
        </p:txBody>
      </p:sp>
    </p:spTree>
    <p:extLst>
      <p:ext uri="{BB962C8B-B14F-4D97-AF65-F5344CB8AC3E}">
        <p14:creationId xmlns:p14="http://schemas.microsoft.com/office/powerpoint/2010/main" val="42431667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C4E15B-DEB7-B28B-E9CE-B3057DCEF7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318779-0304-85B4-F70B-A3C730520D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A2B1C1-CB43-813F-C606-96700E961D47}"/>
              </a:ext>
            </a:extLst>
          </p:cNvPr>
          <p:cNvSpPr>
            <a:spLocks noGrp="1"/>
          </p:cNvSpPr>
          <p:nvPr>
            <p:ph type="dt" sz="half" idx="10"/>
          </p:nvPr>
        </p:nvSpPr>
        <p:spPr/>
        <p:txBody>
          <a:bodyPr/>
          <a:lstStyle/>
          <a:p>
            <a:fld id="{8E504D80-F8D0-4DB6-85C9-885B27353232}" type="datetimeFigureOut">
              <a:rPr lang="en-US" smtClean="0"/>
              <a:t>11/13/2024</a:t>
            </a:fld>
            <a:endParaRPr lang="en-US"/>
          </a:p>
        </p:txBody>
      </p:sp>
      <p:sp>
        <p:nvSpPr>
          <p:cNvPr id="5" name="Footer Placeholder 4">
            <a:extLst>
              <a:ext uri="{FF2B5EF4-FFF2-40B4-BE49-F238E27FC236}">
                <a16:creationId xmlns:a16="http://schemas.microsoft.com/office/drawing/2014/main" id="{21397A75-3E63-32F2-DA34-A00838DEEA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3EFFC-1BB4-FA99-BC25-7D539F921317}"/>
              </a:ext>
            </a:extLst>
          </p:cNvPr>
          <p:cNvSpPr>
            <a:spLocks noGrp="1"/>
          </p:cNvSpPr>
          <p:nvPr>
            <p:ph type="sldNum" sz="quarter" idx="12"/>
          </p:nvPr>
        </p:nvSpPr>
        <p:spPr/>
        <p:txBody>
          <a:bodyPr/>
          <a:lstStyle/>
          <a:p>
            <a:fld id="{7AE4B1B9-5B5D-40C5-A08C-F2471B18ED70}" type="slidenum">
              <a:rPr lang="en-US" smtClean="0"/>
              <a:t>‹#›</a:t>
            </a:fld>
            <a:endParaRPr lang="en-US"/>
          </a:p>
        </p:txBody>
      </p:sp>
    </p:spTree>
    <p:extLst>
      <p:ext uri="{BB962C8B-B14F-4D97-AF65-F5344CB8AC3E}">
        <p14:creationId xmlns:p14="http://schemas.microsoft.com/office/powerpoint/2010/main" val="428945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1">
  <p:cSld name="Blank 1">
    <p:spTree>
      <p:nvGrpSpPr>
        <p:cNvPr id="1" name="Shape 44"/>
        <p:cNvGrpSpPr/>
        <p:nvPr/>
      </p:nvGrpSpPr>
      <p:grpSpPr>
        <a:xfrm>
          <a:off x="0" y="0"/>
          <a:ext cx="0" cy="0"/>
          <a:chOff x="0" y="0"/>
          <a:chExt cx="0" cy="0"/>
        </a:xfrm>
      </p:grpSpPr>
      <p:sp>
        <p:nvSpPr>
          <p:cNvPr id="45" name="Google Shape;45;p33"/>
          <p:cNvSpPr txBox="1">
            <a:spLocks noGrp="1"/>
          </p:cNvSpPr>
          <p:nvPr>
            <p:ph type="sldNum" idx="12"/>
          </p:nvPr>
        </p:nvSpPr>
        <p:spPr>
          <a:xfrm>
            <a:off x="5976408" y="6540500"/>
            <a:ext cx="233016" cy="223615"/>
          </a:xfrm>
          <a:prstGeom prst="rect">
            <a:avLst/>
          </a:prstGeom>
          <a:noFill/>
          <a:ln>
            <a:noFill/>
          </a:ln>
        </p:spPr>
        <p:txBody>
          <a:bodyPr spcFirstLastPara="1" wrap="square" lIns="25400" tIns="25400" rIns="25400" bIns="25400" anchor="t" anchorCtr="0">
            <a:spAutoFit/>
          </a:bodyPr>
          <a:lstStyle>
            <a:lvl1pPr marL="0" lvl="0" indent="0" algn="ctr">
              <a:lnSpc>
                <a:spcPct val="100000"/>
              </a:lnSpc>
              <a:spcBef>
                <a:spcPts val="0"/>
              </a:spcBef>
              <a:spcAft>
                <a:spcPts val="0"/>
              </a:spcAft>
              <a:buClr>
                <a:srgbClr val="000000"/>
              </a:buClr>
              <a:buSzPts val="1200"/>
              <a:buFont typeface="Arial"/>
              <a:buNone/>
              <a:defRPr sz="1200">
                <a:solidFill>
                  <a:srgbClr val="000000"/>
                </a:solidFill>
                <a:latin typeface="Arial"/>
                <a:ea typeface="Arial"/>
                <a:cs typeface="Arial"/>
                <a:sym typeface="Arial"/>
              </a:defRPr>
            </a:lvl1pPr>
            <a:lvl2pPr marL="0" lvl="1" indent="0" algn="ctr">
              <a:lnSpc>
                <a:spcPct val="100000"/>
              </a:lnSpc>
              <a:spcBef>
                <a:spcPts val="0"/>
              </a:spcBef>
              <a:spcAft>
                <a:spcPts val="0"/>
              </a:spcAft>
              <a:buClr>
                <a:srgbClr val="000000"/>
              </a:buClr>
              <a:buSzPts val="1200"/>
              <a:buFont typeface="Arial"/>
              <a:buNone/>
              <a:defRPr sz="1200">
                <a:solidFill>
                  <a:srgbClr val="000000"/>
                </a:solidFill>
                <a:latin typeface="Arial"/>
                <a:ea typeface="Arial"/>
                <a:cs typeface="Arial"/>
                <a:sym typeface="Arial"/>
              </a:defRPr>
            </a:lvl2pPr>
            <a:lvl3pPr marL="0" lvl="2" indent="0" algn="ctr">
              <a:lnSpc>
                <a:spcPct val="100000"/>
              </a:lnSpc>
              <a:spcBef>
                <a:spcPts val="0"/>
              </a:spcBef>
              <a:spcAft>
                <a:spcPts val="0"/>
              </a:spcAft>
              <a:buClr>
                <a:srgbClr val="000000"/>
              </a:buClr>
              <a:buSzPts val="1200"/>
              <a:buFont typeface="Arial"/>
              <a:buNone/>
              <a:defRPr sz="1200">
                <a:solidFill>
                  <a:srgbClr val="000000"/>
                </a:solidFill>
                <a:latin typeface="Arial"/>
                <a:ea typeface="Arial"/>
                <a:cs typeface="Arial"/>
                <a:sym typeface="Arial"/>
              </a:defRPr>
            </a:lvl3pPr>
            <a:lvl4pPr marL="0" lvl="3" indent="0" algn="ctr">
              <a:lnSpc>
                <a:spcPct val="100000"/>
              </a:lnSpc>
              <a:spcBef>
                <a:spcPts val="0"/>
              </a:spcBef>
              <a:spcAft>
                <a:spcPts val="0"/>
              </a:spcAft>
              <a:buClr>
                <a:srgbClr val="000000"/>
              </a:buClr>
              <a:buSzPts val="1200"/>
              <a:buFont typeface="Arial"/>
              <a:buNone/>
              <a:defRPr sz="1200">
                <a:solidFill>
                  <a:srgbClr val="000000"/>
                </a:solidFill>
                <a:latin typeface="Arial"/>
                <a:ea typeface="Arial"/>
                <a:cs typeface="Arial"/>
                <a:sym typeface="Arial"/>
              </a:defRPr>
            </a:lvl4pPr>
            <a:lvl5pPr marL="0" lvl="4" indent="0" algn="ctr">
              <a:lnSpc>
                <a:spcPct val="100000"/>
              </a:lnSpc>
              <a:spcBef>
                <a:spcPts val="0"/>
              </a:spcBef>
              <a:spcAft>
                <a:spcPts val="0"/>
              </a:spcAft>
              <a:buClr>
                <a:srgbClr val="000000"/>
              </a:buClr>
              <a:buSzPts val="1200"/>
              <a:buFont typeface="Arial"/>
              <a:buNone/>
              <a:defRPr sz="1200">
                <a:solidFill>
                  <a:srgbClr val="000000"/>
                </a:solidFill>
                <a:latin typeface="Arial"/>
                <a:ea typeface="Arial"/>
                <a:cs typeface="Arial"/>
                <a:sym typeface="Arial"/>
              </a:defRPr>
            </a:lvl5pPr>
            <a:lvl6pPr marL="0" lvl="5" indent="0" algn="ctr">
              <a:lnSpc>
                <a:spcPct val="100000"/>
              </a:lnSpc>
              <a:spcBef>
                <a:spcPts val="0"/>
              </a:spcBef>
              <a:spcAft>
                <a:spcPts val="0"/>
              </a:spcAft>
              <a:buClr>
                <a:srgbClr val="000000"/>
              </a:buClr>
              <a:buSzPts val="1200"/>
              <a:buFont typeface="Arial"/>
              <a:buNone/>
              <a:defRPr sz="1200">
                <a:solidFill>
                  <a:srgbClr val="000000"/>
                </a:solidFill>
                <a:latin typeface="Arial"/>
                <a:ea typeface="Arial"/>
                <a:cs typeface="Arial"/>
                <a:sym typeface="Arial"/>
              </a:defRPr>
            </a:lvl6pPr>
            <a:lvl7pPr marL="0" lvl="6" indent="0" algn="ctr">
              <a:lnSpc>
                <a:spcPct val="100000"/>
              </a:lnSpc>
              <a:spcBef>
                <a:spcPts val="0"/>
              </a:spcBef>
              <a:spcAft>
                <a:spcPts val="0"/>
              </a:spcAft>
              <a:buClr>
                <a:srgbClr val="000000"/>
              </a:buClr>
              <a:buSzPts val="1200"/>
              <a:buFont typeface="Arial"/>
              <a:buNone/>
              <a:defRPr sz="1200">
                <a:solidFill>
                  <a:srgbClr val="000000"/>
                </a:solidFill>
                <a:latin typeface="Arial"/>
                <a:ea typeface="Arial"/>
                <a:cs typeface="Arial"/>
                <a:sym typeface="Arial"/>
              </a:defRPr>
            </a:lvl7pPr>
            <a:lvl8pPr marL="0" lvl="7" indent="0" algn="ctr">
              <a:lnSpc>
                <a:spcPct val="100000"/>
              </a:lnSpc>
              <a:spcBef>
                <a:spcPts val="0"/>
              </a:spcBef>
              <a:spcAft>
                <a:spcPts val="0"/>
              </a:spcAft>
              <a:buClr>
                <a:srgbClr val="000000"/>
              </a:buClr>
              <a:buSzPts val="1200"/>
              <a:buFont typeface="Arial"/>
              <a:buNone/>
              <a:defRPr sz="1200">
                <a:solidFill>
                  <a:srgbClr val="000000"/>
                </a:solidFill>
                <a:latin typeface="Arial"/>
                <a:ea typeface="Arial"/>
                <a:cs typeface="Arial"/>
                <a:sym typeface="Arial"/>
              </a:defRPr>
            </a:lvl8pPr>
            <a:lvl9pPr marL="0" lvl="8" indent="0" algn="ctr">
              <a:lnSpc>
                <a:spcPct val="100000"/>
              </a:lnSpc>
              <a:spcBef>
                <a:spcPts val="0"/>
              </a:spcBef>
              <a:spcAft>
                <a:spcPts val="0"/>
              </a:spcAft>
              <a:buClr>
                <a:srgbClr val="000000"/>
              </a:buClr>
              <a:buSzPts val="1200"/>
              <a:buFont typeface="Arial"/>
              <a:buNone/>
              <a:defRPr sz="1200">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u="none" strike="noStrike" cap="non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WO_OBJECTS" type="twoObj">
  <p:cSld name="TWO_OBJECTS">
    <p:spTree>
      <p:nvGrpSpPr>
        <p:cNvPr id="1" name="Shape 46"/>
        <p:cNvGrpSpPr/>
        <p:nvPr/>
      </p:nvGrpSpPr>
      <p:grpSpPr>
        <a:xfrm>
          <a:off x="0" y="0"/>
          <a:ext cx="0" cy="0"/>
          <a:chOff x="0" y="0"/>
          <a:chExt cx="0" cy="0"/>
        </a:xfrm>
      </p:grpSpPr>
      <p:pic>
        <p:nvPicPr>
          <p:cNvPr id="47" name="Google Shape;47;p34" descr="Google Shape;10;p9"/>
          <p:cNvPicPr preferRelativeResize="0"/>
          <p:nvPr/>
        </p:nvPicPr>
        <p:blipFill rotWithShape="1">
          <a:blip r:embed="rId2">
            <a:alphaModFix/>
          </a:blip>
          <a:srcRect l="3613"/>
          <a:stretch/>
        </p:blipFill>
        <p:spPr>
          <a:xfrm>
            <a:off x="0" y="2669684"/>
            <a:ext cx="4037013" cy="4188316"/>
          </a:xfrm>
          <a:prstGeom prst="rect">
            <a:avLst/>
          </a:prstGeom>
          <a:noFill/>
          <a:ln>
            <a:noFill/>
          </a:ln>
        </p:spPr>
      </p:pic>
      <p:pic>
        <p:nvPicPr>
          <p:cNvPr id="48" name="Google Shape;48;p34" descr="Google Shape;11;p9"/>
          <p:cNvPicPr preferRelativeResize="0"/>
          <p:nvPr/>
        </p:nvPicPr>
        <p:blipFill rotWithShape="1">
          <a:blip r:embed="rId3">
            <a:alphaModFix/>
          </a:blip>
          <a:srcRect l="35640"/>
          <a:stretch/>
        </p:blipFill>
        <p:spPr>
          <a:xfrm>
            <a:off x="-1" y="2892346"/>
            <a:ext cx="1522414" cy="2365454"/>
          </a:xfrm>
          <a:prstGeom prst="rect">
            <a:avLst/>
          </a:prstGeom>
          <a:noFill/>
          <a:ln>
            <a:noFill/>
          </a:ln>
        </p:spPr>
      </p:pic>
      <p:sp>
        <p:nvSpPr>
          <p:cNvPr id="49" name="Google Shape;49;p34"/>
          <p:cNvSpPr/>
          <p:nvPr/>
        </p:nvSpPr>
        <p:spPr>
          <a:xfrm>
            <a:off x="8609011" y="1676400"/>
            <a:ext cx="2819401" cy="2819400"/>
          </a:xfrm>
          <a:prstGeom prst="ellipse">
            <a:avLst/>
          </a:prstGeom>
          <a:gradFill>
            <a:gsLst>
              <a:gs pos="0">
                <a:srgbClr val="6EA0C0">
                  <a:alpha val="6274"/>
                </a:srgbClr>
              </a:gs>
              <a:gs pos="36000">
                <a:srgbClr val="6EA0C0">
                  <a:alpha val="5490"/>
                </a:srgbClr>
              </a:gs>
              <a:gs pos="69000">
                <a:srgbClr val="6EA0C0">
                  <a:alpha val="0"/>
                </a:srgbClr>
              </a:gs>
              <a:gs pos="100000">
                <a:srgbClr val="6EA0C0">
                  <a:alpha val="0"/>
                </a:srgbClr>
              </a:gs>
            </a:gsLst>
            <a:path path="circle">
              <a:fillToRect r="100000" b="100000"/>
            </a:path>
            <a:tileRect l="-100000" t="-10000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 name="Google Shape;50;p34" descr="Google Shape;13;p9"/>
          <p:cNvPicPr preferRelativeResize="0"/>
          <p:nvPr/>
        </p:nvPicPr>
        <p:blipFill rotWithShape="1">
          <a:blip r:embed="rId4">
            <a:alphaModFix/>
          </a:blip>
          <a:srcRect t="28812"/>
          <a:stretch/>
        </p:blipFill>
        <p:spPr>
          <a:xfrm>
            <a:off x="7999411" y="-1"/>
            <a:ext cx="1603388" cy="1141408"/>
          </a:xfrm>
          <a:prstGeom prst="rect">
            <a:avLst/>
          </a:prstGeom>
          <a:noFill/>
          <a:ln>
            <a:noFill/>
          </a:ln>
        </p:spPr>
      </p:pic>
      <p:pic>
        <p:nvPicPr>
          <p:cNvPr id="51" name="Google Shape;51;p34" descr="Google Shape;14;p9"/>
          <p:cNvPicPr preferRelativeResize="0"/>
          <p:nvPr/>
        </p:nvPicPr>
        <p:blipFill rotWithShape="1">
          <a:blip r:embed="rId5">
            <a:alphaModFix/>
          </a:blip>
          <a:srcRect b="23320"/>
          <a:stretch/>
        </p:blipFill>
        <p:spPr>
          <a:xfrm>
            <a:off x="8605877" y="6096000"/>
            <a:ext cx="993735" cy="762000"/>
          </a:xfrm>
          <a:prstGeom prst="rect">
            <a:avLst/>
          </a:prstGeom>
          <a:noFill/>
          <a:ln>
            <a:noFill/>
          </a:ln>
        </p:spPr>
      </p:pic>
      <p:sp>
        <p:nvSpPr>
          <p:cNvPr id="52" name="Google Shape;52;p34"/>
          <p:cNvSpPr/>
          <p:nvPr/>
        </p:nvSpPr>
        <p:spPr>
          <a:xfrm>
            <a:off x="10437811" y="0"/>
            <a:ext cx="685801"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34"/>
          <p:cNvSpPr txBox="1">
            <a:spLocks noGrp="1"/>
          </p:cNvSpPr>
          <p:nvPr>
            <p:ph type="title"/>
          </p:nvPr>
        </p:nvSpPr>
        <p:spPr>
          <a:xfrm>
            <a:off x="646110" y="452718"/>
            <a:ext cx="9404724" cy="1400531"/>
          </a:xfrm>
          <a:prstGeom prst="rect">
            <a:avLst/>
          </a:prstGeom>
          <a:noFill/>
          <a:ln>
            <a:noFill/>
          </a:ln>
        </p:spPr>
        <p:txBody>
          <a:bodyPr spcFirstLastPara="1" wrap="square" lIns="45675" tIns="45675" rIns="45675" bIns="45675" anchor="t" anchorCtr="0">
            <a:normAutofit/>
          </a:bodyPr>
          <a:lstStyle>
            <a:lvl1pPr lvl="0" algn="l">
              <a:lnSpc>
                <a:spcPct val="100000"/>
              </a:lnSpc>
              <a:spcBef>
                <a:spcPts val="0"/>
              </a:spcBef>
              <a:spcAft>
                <a:spcPts val="0"/>
              </a:spcAft>
              <a:buClr>
                <a:srgbClr val="DFE3E5"/>
              </a:buClr>
              <a:buSzPts val="1800"/>
              <a:buNone/>
              <a:defRPr/>
            </a:lvl1pPr>
            <a:lvl2pPr lvl="1" algn="l">
              <a:lnSpc>
                <a:spcPct val="100000"/>
              </a:lnSpc>
              <a:spcBef>
                <a:spcPts val="0"/>
              </a:spcBef>
              <a:spcAft>
                <a:spcPts val="0"/>
              </a:spcAft>
              <a:buClr>
                <a:srgbClr val="DFE3E5"/>
              </a:buClr>
              <a:buSzPts val="1800"/>
              <a:buNone/>
              <a:defRPr/>
            </a:lvl2pPr>
            <a:lvl3pPr lvl="2" algn="l">
              <a:lnSpc>
                <a:spcPct val="100000"/>
              </a:lnSpc>
              <a:spcBef>
                <a:spcPts val="0"/>
              </a:spcBef>
              <a:spcAft>
                <a:spcPts val="0"/>
              </a:spcAft>
              <a:buClr>
                <a:srgbClr val="DFE3E5"/>
              </a:buClr>
              <a:buSzPts val="1800"/>
              <a:buNone/>
              <a:defRPr/>
            </a:lvl3pPr>
            <a:lvl4pPr lvl="3" algn="l">
              <a:lnSpc>
                <a:spcPct val="100000"/>
              </a:lnSpc>
              <a:spcBef>
                <a:spcPts val="0"/>
              </a:spcBef>
              <a:spcAft>
                <a:spcPts val="0"/>
              </a:spcAft>
              <a:buClr>
                <a:srgbClr val="DFE3E5"/>
              </a:buClr>
              <a:buSzPts val="1800"/>
              <a:buNone/>
              <a:defRPr/>
            </a:lvl4pPr>
            <a:lvl5pPr lvl="4" algn="l">
              <a:lnSpc>
                <a:spcPct val="100000"/>
              </a:lnSpc>
              <a:spcBef>
                <a:spcPts val="0"/>
              </a:spcBef>
              <a:spcAft>
                <a:spcPts val="0"/>
              </a:spcAft>
              <a:buClr>
                <a:srgbClr val="DFE3E5"/>
              </a:buClr>
              <a:buSzPts val="1800"/>
              <a:buNone/>
              <a:defRPr/>
            </a:lvl5pPr>
            <a:lvl6pPr lvl="5" algn="l">
              <a:lnSpc>
                <a:spcPct val="100000"/>
              </a:lnSpc>
              <a:spcBef>
                <a:spcPts val="0"/>
              </a:spcBef>
              <a:spcAft>
                <a:spcPts val="0"/>
              </a:spcAft>
              <a:buClr>
                <a:srgbClr val="DFE3E5"/>
              </a:buClr>
              <a:buSzPts val="1800"/>
              <a:buNone/>
              <a:defRPr/>
            </a:lvl6pPr>
            <a:lvl7pPr lvl="6" algn="l">
              <a:lnSpc>
                <a:spcPct val="100000"/>
              </a:lnSpc>
              <a:spcBef>
                <a:spcPts val="0"/>
              </a:spcBef>
              <a:spcAft>
                <a:spcPts val="0"/>
              </a:spcAft>
              <a:buClr>
                <a:srgbClr val="DFE3E5"/>
              </a:buClr>
              <a:buSzPts val="1800"/>
              <a:buNone/>
              <a:defRPr/>
            </a:lvl7pPr>
            <a:lvl8pPr lvl="7" algn="l">
              <a:lnSpc>
                <a:spcPct val="100000"/>
              </a:lnSpc>
              <a:spcBef>
                <a:spcPts val="0"/>
              </a:spcBef>
              <a:spcAft>
                <a:spcPts val="0"/>
              </a:spcAft>
              <a:buClr>
                <a:srgbClr val="DFE3E5"/>
              </a:buClr>
              <a:buSzPts val="1800"/>
              <a:buNone/>
              <a:defRPr/>
            </a:lvl8pPr>
            <a:lvl9pPr lvl="8" algn="l">
              <a:lnSpc>
                <a:spcPct val="100000"/>
              </a:lnSpc>
              <a:spcBef>
                <a:spcPts val="0"/>
              </a:spcBef>
              <a:spcAft>
                <a:spcPts val="0"/>
              </a:spcAft>
              <a:buClr>
                <a:srgbClr val="DFE3E5"/>
              </a:buClr>
              <a:buSzPts val="1800"/>
              <a:buNone/>
              <a:defRPr/>
            </a:lvl9pPr>
          </a:lstStyle>
          <a:p>
            <a:endParaRPr/>
          </a:p>
        </p:txBody>
      </p:sp>
      <p:sp>
        <p:nvSpPr>
          <p:cNvPr id="54" name="Google Shape;54;p34"/>
          <p:cNvSpPr txBox="1">
            <a:spLocks noGrp="1"/>
          </p:cNvSpPr>
          <p:nvPr>
            <p:ph type="body" idx="1"/>
          </p:nvPr>
        </p:nvSpPr>
        <p:spPr>
          <a:xfrm>
            <a:off x="1103312" y="2060575"/>
            <a:ext cx="4396340" cy="4195763"/>
          </a:xfrm>
          <a:prstGeom prst="rect">
            <a:avLst/>
          </a:prstGeom>
          <a:noFill/>
          <a:ln>
            <a:noFill/>
          </a:ln>
        </p:spPr>
        <p:txBody>
          <a:bodyPr spcFirstLastPara="1" wrap="square" lIns="45675" tIns="45675" rIns="45675" bIns="45675" anchor="t" anchorCtr="0">
            <a:normAutofit/>
          </a:bodyPr>
          <a:lstStyle>
            <a:lvl1pPr marL="457200" lvl="0" indent="-342900" algn="l">
              <a:lnSpc>
                <a:spcPct val="100000"/>
              </a:lnSpc>
              <a:spcBef>
                <a:spcPts val="1000"/>
              </a:spcBef>
              <a:spcAft>
                <a:spcPts val="0"/>
              </a:spcAft>
              <a:buSzPts val="1800"/>
              <a:buChar char="►"/>
              <a:defRPr sz="1800"/>
            </a:lvl1pPr>
            <a:lvl2pPr marL="914400" lvl="1" indent="-342900" algn="l">
              <a:lnSpc>
                <a:spcPct val="100000"/>
              </a:lnSpc>
              <a:spcBef>
                <a:spcPts val="1000"/>
              </a:spcBef>
              <a:spcAft>
                <a:spcPts val="0"/>
              </a:spcAft>
              <a:buSzPts val="1800"/>
              <a:buChar char="►"/>
              <a:defRPr sz="1800"/>
            </a:lvl2pPr>
            <a:lvl3pPr marL="1371600" lvl="2" indent="-342900" algn="l">
              <a:lnSpc>
                <a:spcPct val="100000"/>
              </a:lnSpc>
              <a:spcBef>
                <a:spcPts val="1000"/>
              </a:spcBef>
              <a:spcAft>
                <a:spcPts val="0"/>
              </a:spcAft>
              <a:buSzPts val="1800"/>
              <a:buChar char="►"/>
              <a:defRPr sz="1800"/>
            </a:lvl3pPr>
            <a:lvl4pPr marL="1828800" lvl="3" indent="-342900" algn="l">
              <a:lnSpc>
                <a:spcPct val="100000"/>
              </a:lnSpc>
              <a:spcBef>
                <a:spcPts val="1000"/>
              </a:spcBef>
              <a:spcAft>
                <a:spcPts val="0"/>
              </a:spcAft>
              <a:buSzPts val="1800"/>
              <a:buChar char="►"/>
              <a:defRPr sz="1800"/>
            </a:lvl4pPr>
            <a:lvl5pPr marL="2286000" lvl="4" indent="-342900" algn="l">
              <a:lnSpc>
                <a:spcPct val="100000"/>
              </a:lnSpc>
              <a:spcBef>
                <a:spcPts val="1000"/>
              </a:spcBef>
              <a:spcAft>
                <a:spcPts val="0"/>
              </a:spcAft>
              <a:buSzPts val="1800"/>
              <a:buChar char="►"/>
              <a:defRPr sz="1800"/>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55" name="Google Shape;55;p34"/>
          <p:cNvSpPr txBox="1">
            <a:spLocks noGrp="1"/>
          </p:cNvSpPr>
          <p:nvPr>
            <p:ph type="body" idx="2"/>
          </p:nvPr>
        </p:nvSpPr>
        <p:spPr>
          <a:xfrm>
            <a:off x="5654492" y="2056091"/>
            <a:ext cx="4396342" cy="4200247"/>
          </a:xfrm>
          <a:prstGeom prst="rect">
            <a:avLst/>
          </a:prstGeom>
          <a:noFill/>
          <a:ln>
            <a:noFill/>
          </a:ln>
        </p:spPr>
        <p:txBody>
          <a:bodyPr spcFirstLastPara="1" wrap="square" lIns="45675" tIns="45675" rIns="45675" bIns="45675" anchor="t"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56" name="Google Shape;56;p34"/>
          <p:cNvSpPr txBox="1">
            <a:spLocks noGrp="1"/>
          </p:cNvSpPr>
          <p:nvPr>
            <p:ph type="sldNum" idx="12"/>
          </p:nvPr>
        </p:nvSpPr>
        <p:spPr>
          <a:xfrm>
            <a:off x="10692492" y="540216"/>
            <a:ext cx="498248" cy="523201"/>
          </a:xfrm>
          <a:prstGeom prst="rect">
            <a:avLst/>
          </a:prstGeom>
          <a:noFill/>
          <a:ln>
            <a:noFill/>
          </a:ln>
        </p:spPr>
        <p:txBody>
          <a:bodyPr spcFirstLastPara="1" wrap="square" lIns="45675" tIns="45675" rIns="45675" bIns="45675" anchor="b" anchorCtr="0">
            <a:spAutoFit/>
          </a:bodyPr>
          <a:lstStyle>
            <a:lvl1pPr marL="0" lvl="0"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1pPr>
            <a:lvl2pPr marL="0" lvl="1"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2pPr>
            <a:lvl3pPr marL="0" lvl="2"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3pPr>
            <a:lvl4pPr marL="0" lvl="3"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4pPr>
            <a:lvl5pPr marL="0" lvl="4"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5pPr>
            <a:lvl6pPr marL="0" lvl="5"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6pPr>
            <a:lvl7pPr marL="0" lvl="6"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7pPr>
            <a:lvl8pPr marL="0" lvl="7"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8pPr>
            <a:lvl9pPr marL="0" lvl="8"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ECTION_HEADER" type="secHead">
  <p:cSld name="SECTION_HEADER">
    <p:spTree>
      <p:nvGrpSpPr>
        <p:cNvPr id="1" name="Shape 57"/>
        <p:cNvGrpSpPr/>
        <p:nvPr/>
      </p:nvGrpSpPr>
      <p:grpSpPr>
        <a:xfrm>
          <a:off x="0" y="0"/>
          <a:ext cx="0" cy="0"/>
          <a:chOff x="0" y="0"/>
          <a:chExt cx="0" cy="0"/>
        </a:xfrm>
      </p:grpSpPr>
      <p:pic>
        <p:nvPicPr>
          <p:cNvPr id="58" name="Google Shape;58;p35" descr="Google Shape;10;p9"/>
          <p:cNvPicPr preferRelativeResize="0"/>
          <p:nvPr/>
        </p:nvPicPr>
        <p:blipFill rotWithShape="1">
          <a:blip r:embed="rId2">
            <a:alphaModFix/>
          </a:blip>
          <a:srcRect l="3613"/>
          <a:stretch/>
        </p:blipFill>
        <p:spPr>
          <a:xfrm>
            <a:off x="0" y="2669684"/>
            <a:ext cx="4037013" cy="4188316"/>
          </a:xfrm>
          <a:prstGeom prst="rect">
            <a:avLst/>
          </a:prstGeom>
          <a:noFill/>
          <a:ln>
            <a:noFill/>
          </a:ln>
        </p:spPr>
      </p:pic>
      <p:pic>
        <p:nvPicPr>
          <p:cNvPr id="59" name="Google Shape;59;p35" descr="Google Shape;11;p9"/>
          <p:cNvPicPr preferRelativeResize="0"/>
          <p:nvPr/>
        </p:nvPicPr>
        <p:blipFill rotWithShape="1">
          <a:blip r:embed="rId3">
            <a:alphaModFix/>
          </a:blip>
          <a:srcRect l="35640"/>
          <a:stretch/>
        </p:blipFill>
        <p:spPr>
          <a:xfrm>
            <a:off x="-1" y="2892346"/>
            <a:ext cx="1522414" cy="2365454"/>
          </a:xfrm>
          <a:prstGeom prst="rect">
            <a:avLst/>
          </a:prstGeom>
          <a:noFill/>
          <a:ln>
            <a:noFill/>
          </a:ln>
        </p:spPr>
      </p:pic>
      <p:sp>
        <p:nvSpPr>
          <p:cNvPr id="60" name="Google Shape;60;p35"/>
          <p:cNvSpPr/>
          <p:nvPr/>
        </p:nvSpPr>
        <p:spPr>
          <a:xfrm>
            <a:off x="8609011" y="1676400"/>
            <a:ext cx="2819401" cy="2819400"/>
          </a:xfrm>
          <a:prstGeom prst="ellipse">
            <a:avLst/>
          </a:prstGeom>
          <a:gradFill>
            <a:gsLst>
              <a:gs pos="0">
                <a:srgbClr val="6EA0C0">
                  <a:alpha val="6274"/>
                </a:srgbClr>
              </a:gs>
              <a:gs pos="36000">
                <a:srgbClr val="6EA0C0">
                  <a:alpha val="5490"/>
                </a:srgbClr>
              </a:gs>
              <a:gs pos="69000">
                <a:srgbClr val="6EA0C0">
                  <a:alpha val="0"/>
                </a:srgbClr>
              </a:gs>
              <a:gs pos="100000">
                <a:srgbClr val="6EA0C0">
                  <a:alpha val="0"/>
                </a:srgbClr>
              </a:gs>
            </a:gsLst>
            <a:path path="circle">
              <a:fillToRect r="100000" b="100000"/>
            </a:path>
            <a:tileRect l="-100000" t="-10000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1" name="Google Shape;61;p35" descr="Google Shape;13;p9"/>
          <p:cNvPicPr preferRelativeResize="0"/>
          <p:nvPr/>
        </p:nvPicPr>
        <p:blipFill rotWithShape="1">
          <a:blip r:embed="rId4">
            <a:alphaModFix/>
          </a:blip>
          <a:srcRect t="28812"/>
          <a:stretch/>
        </p:blipFill>
        <p:spPr>
          <a:xfrm>
            <a:off x="7999411" y="-1"/>
            <a:ext cx="1603388" cy="1141408"/>
          </a:xfrm>
          <a:prstGeom prst="rect">
            <a:avLst/>
          </a:prstGeom>
          <a:noFill/>
          <a:ln>
            <a:noFill/>
          </a:ln>
        </p:spPr>
      </p:pic>
      <p:pic>
        <p:nvPicPr>
          <p:cNvPr id="62" name="Google Shape;62;p35" descr="Google Shape;14;p9"/>
          <p:cNvPicPr preferRelativeResize="0"/>
          <p:nvPr/>
        </p:nvPicPr>
        <p:blipFill rotWithShape="1">
          <a:blip r:embed="rId5">
            <a:alphaModFix/>
          </a:blip>
          <a:srcRect b="23320"/>
          <a:stretch/>
        </p:blipFill>
        <p:spPr>
          <a:xfrm>
            <a:off x="8605877" y="6096000"/>
            <a:ext cx="993735" cy="762000"/>
          </a:xfrm>
          <a:prstGeom prst="rect">
            <a:avLst/>
          </a:prstGeom>
          <a:noFill/>
          <a:ln>
            <a:noFill/>
          </a:ln>
        </p:spPr>
      </p:pic>
      <p:sp>
        <p:nvSpPr>
          <p:cNvPr id="63" name="Google Shape;63;p35"/>
          <p:cNvSpPr/>
          <p:nvPr/>
        </p:nvSpPr>
        <p:spPr>
          <a:xfrm>
            <a:off x="10437811" y="0"/>
            <a:ext cx="685801"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35"/>
          <p:cNvSpPr txBox="1">
            <a:spLocks noGrp="1"/>
          </p:cNvSpPr>
          <p:nvPr>
            <p:ph type="title"/>
          </p:nvPr>
        </p:nvSpPr>
        <p:spPr>
          <a:xfrm>
            <a:off x="1154955" y="2861733"/>
            <a:ext cx="8825658" cy="1915648"/>
          </a:xfrm>
          <a:prstGeom prst="rect">
            <a:avLst/>
          </a:prstGeom>
          <a:noFill/>
          <a:ln>
            <a:noFill/>
          </a:ln>
        </p:spPr>
        <p:txBody>
          <a:bodyPr spcFirstLastPara="1" wrap="square" lIns="45675" tIns="45675" rIns="45675" bIns="45675" anchor="b" anchorCtr="0">
            <a:normAutofit/>
          </a:bodyPr>
          <a:lstStyle>
            <a:lvl1pPr lvl="0" algn="l">
              <a:lnSpc>
                <a:spcPct val="100000"/>
              </a:lnSpc>
              <a:spcBef>
                <a:spcPts val="0"/>
              </a:spcBef>
              <a:spcAft>
                <a:spcPts val="0"/>
              </a:spcAft>
              <a:buClr>
                <a:srgbClr val="DFE3E5"/>
              </a:buClr>
              <a:buSzPts val="4000"/>
              <a:buFont typeface="Century Gothic"/>
              <a:buNone/>
              <a:defRPr sz="4000"/>
            </a:lvl1pPr>
            <a:lvl2pPr lvl="1" algn="l">
              <a:lnSpc>
                <a:spcPct val="100000"/>
              </a:lnSpc>
              <a:spcBef>
                <a:spcPts val="0"/>
              </a:spcBef>
              <a:spcAft>
                <a:spcPts val="0"/>
              </a:spcAft>
              <a:buClr>
                <a:srgbClr val="DFE3E5"/>
              </a:buClr>
              <a:buSzPts val="1800"/>
              <a:buNone/>
              <a:defRPr/>
            </a:lvl2pPr>
            <a:lvl3pPr lvl="2" algn="l">
              <a:lnSpc>
                <a:spcPct val="100000"/>
              </a:lnSpc>
              <a:spcBef>
                <a:spcPts val="0"/>
              </a:spcBef>
              <a:spcAft>
                <a:spcPts val="0"/>
              </a:spcAft>
              <a:buClr>
                <a:srgbClr val="DFE3E5"/>
              </a:buClr>
              <a:buSzPts val="1800"/>
              <a:buNone/>
              <a:defRPr/>
            </a:lvl3pPr>
            <a:lvl4pPr lvl="3" algn="l">
              <a:lnSpc>
                <a:spcPct val="100000"/>
              </a:lnSpc>
              <a:spcBef>
                <a:spcPts val="0"/>
              </a:spcBef>
              <a:spcAft>
                <a:spcPts val="0"/>
              </a:spcAft>
              <a:buClr>
                <a:srgbClr val="DFE3E5"/>
              </a:buClr>
              <a:buSzPts val="1800"/>
              <a:buNone/>
              <a:defRPr/>
            </a:lvl4pPr>
            <a:lvl5pPr lvl="4" algn="l">
              <a:lnSpc>
                <a:spcPct val="100000"/>
              </a:lnSpc>
              <a:spcBef>
                <a:spcPts val="0"/>
              </a:spcBef>
              <a:spcAft>
                <a:spcPts val="0"/>
              </a:spcAft>
              <a:buClr>
                <a:srgbClr val="DFE3E5"/>
              </a:buClr>
              <a:buSzPts val="1800"/>
              <a:buNone/>
              <a:defRPr/>
            </a:lvl5pPr>
            <a:lvl6pPr lvl="5" algn="l">
              <a:lnSpc>
                <a:spcPct val="100000"/>
              </a:lnSpc>
              <a:spcBef>
                <a:spcPts val="0"/>
              </a:spcBef>
              <a:spcAft>
                <a:spcPts val="0"/>
              </a:spcAft>
              <a:buClr>
                <a:srgbClr val="DFE3E5"/>
              </a:buClr>
              <a:buSzPts val="1800"/>
              <a:buNone/>
              <a:defRPr/>
            </a:lvl6pPr>
            <a:lvl7pPr lvl="6" algn="l">
              <a:lnSpc>
                <a:spcPct val="100000"/>
              </a:lnSpc>
              <a:spcBef>
                <a:spcPts val="0"/>
              </a:spcBef>
              <a:spcAft>
                <a:spcPts val="0"/>
              </a:spcAft>
              <a:buClr>
                <a:srgbClr val="DFE3E5"/>
              </a:buClr>
              <a:buSzPts val="1800"/>
              <a:buNone/>
              <a:defRPr/>
            </a:lvl7pPr>
            <a:lvl8pPr lvl="7" algn="l">
              <a:lnSpc>
                <a:spcPct val="100000"/>
              </a:lnSpc>
              <a:spcBef>
                <a:spcPts val="0"/>
              </a:spcBef>
              <a:spcAft>
                <a:spcPts val="0"/>
              </a:spcAft>
              <a:buClr>
                <a:srgbClr val="DFE3E5"/>
              </a:buClr>
              <a:buSzPts val="1800"/>
              <a:buNone/>
              <a:defRPr/>
            </a:lvl8pPr>
            <a:lvl9pPr lvl="8" algn="l">
              <a:lnSpc>
                <a:spcPct val="100000"/>
              </a:lnSpc>
              <a:spcBef>
                <a:spcPts val="0"/>
              </a:spcBef>
              <a:spcAft>
                <a:spcPts val="0"/>
              </a:spcAft>
              <a:buClr>
                <a:srgbClr val="DFE3E5"/>
              </a:buClr>
              <a:buSzPts val="1800"/>
              <a:buNone/>
              <a:defRPr/>
            </a:lvl9pPr>
          </a:lstStyle>
          <a:p>
            <a:endParaRPr/>
          </a:p>
        </p:txBody>
      </p:sp>
      <p:sp>
        <p:nvSpPr>
          <p:cNvPr id="65" name="Google Shape;65;p35"/>
          <p:cNvSpPr txBox="1">
            <a:spLocks noGrp="1"/>
          </p:cNvSpPr>
          <p:nvPr>
            <p:ph type="body" idx="1"/>
          </p:nvPr>
        </p:nvSpPr>
        <p:spPr>
          <a:xfrm>
            <a:off x="1154954" y="4777380"/>
            <a:ext cx="8825660" cy="860401"/>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1000"/>
              </a:spcBef>
              <a:spcAft>
                <a:spcPts val="0"/>
              </a:spcAft>
              <a:buClr>
                <a:srgbClr val="9EC0D5"/>
              </a:buClr>
              <a:buSzPts val="2000"/>
              <a:buFont typeface="Century Gothic"/>
              <a:buNone/>
              <a:defRPr>
                <a:solidFill>
                  <a:srgbClr val="9EC0D5"/>
                </a:solidFill>
              </a:defRPr>
            </a:lvl1pPr>
            <a:lvl2pPr marL="914400" lvl="1" indent="-228600" algn="l">
              <a:lnSpc>
                <a:spcPct val="100000"/>
              </a:lnSpc>
              <a:spcBef>
                <a:spcPts val="1000"/>
              </a:spcBef>
              <a:spcAft>
                <a:spcPts val="0"/>
              </a:spcAft>
              <a:buClr>
                <a:srgbClr val="9EC0D5"/>
              </a:buClr>
              <a:buSzPts val="2000"/>
              <a:buFont typeface="Century Gothic"/>
              <a:buNone/>
              <a:defRPr>
                <a:solidFill>
                  <a:srgbClr val="9EC0D5"/>
                </a:solidFill>
              </a:defRPr>
            </a:lvl2pPr>
            <a:lvl3pPr marL="1371600" lvl="2" indent="-228600" algn="l">
              <a:lnSpc>
                <a:spcPct val="100000"/>
              </a:lnSpc>
              <a:spcBef>
                <a:spcPts val="1000"/>
              </a:spcBef>
              <a:spcAft>
                <a:spcPts val="0"/>
              </a:spcAft>
              <a:buClr>
                <a:srgbClr val="9EC0D5"/>
              </a:buClr>
              <a:buSzPts val="2000"/>
              <a:buFont typeface="Century Gothic"/>
              <a:buNone/>
              <a:defRPr>
                <a:solidFill>
                  <a:srgbClr val="9EC0D5"/>
                </a:solidFill>
              </a:defRPr>
            </a:lvl3pPr>
            <a:lvl4pPr marL="1828800" lvl="3" indent="-228600" algn="l">
              <a:lnSpc>
                <a:spcPct val="100000"/>
              </a:lnSpc>
              <a:spcBef>
                <a:spcPts val="1000"/>
              </a:spcBef>
              <a:spcAft>
                <a:spcPts val="0"/>
              </a:spcAft>
              <a:buClr>
                <a:srgbClr val="9EC0D5"/>
              </a:buClr>
              <a:buSzPts val="2000"/>
              <a:buFont typeface="Century Gothic"/>
              <a:buNone/>
              <a:defRPr>
                <a:solidFill>
                  <a:srgbClr val="9EC0D5"/>
                </a:solidFill>
              </a:defRPr>
            </a:lvl4pPr>
            <a:lvl5pPr marL="2286000" lvl="4" indent="-228600" algn="l">
              <a:lnSpc>
                <a:spcPct val="100000"/>
              </a:lnSpc>
              <a:spcBef>
                <a:spcPts val="1000"/>
              </a:spcBef>
              <a:spcAft>
                <a:spcPts val="0"/>
              </a:spcAft>
              <a:buClr>
                <a:srgbClr val="9EC0D5"/>
              </a:buClr>
              <a:buSzPts val="2000"/>
              <a:buFont typeface="Century Gothic"/>
              <a:buNone/>
              <a:defRPr>
                <a:solidFill>
                  <a:srgbClr val="9EC0D5"/>
                </a:solidFill>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66" name="Google Shape;66;p35"/>
          <p:cNvSpPr txBox="1">
            <a:spLocks noGrp="1"/>
          </p:cNvSpPr>
          <p:nvPr>
            <p:ph type="sldNum" idx="12"/>
          </p:nvPr>
        </p:nvSpPr>
        <p:spPr>
          <a:xfrm>
            <a:off x="10692492" y="540216"/>
            <a:ext cx="498248" cy="523201"/>
          </a:xfrm>
          <a:prstGeom prst="rect">
            <a:avLst/>
          </a:prstGeom>
          <a:noFill/>
          <a:ln>
            <a:noFill/>
          </a:ln>
        </p:spPr>
        <p:txBody>
          <a:bodyPr spcFirstLastPara="1" wrap="square" lIns="45675" tIns="45675" rIns="45675" bIns="45675" anchor="b" anchorCtr="0">
            <a:spAutoFit/>
          </a:bodyPr>
          <a:lstStyle>
            <a:lvl1pPr marL="0" lvl="0"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1pPr>
            <a:lvl2pPr marL="0" lvl="1"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2pPr>
            <a:lvl3pPr marL="0" lvl="2"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3pPr>
            <a:lvl4pPr marL="0" lvl="3"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4pPr>
            <a:lvl5pPr marL="0" lvl="4"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5pPr>
            <a:lvl6pPr marL="0" lvl="5"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6pPr>
            <a:lvl7pPr marL="0" lvl="6"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7pPr>
            <a:lvl8pPr marL="0" lvl="7"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8pPr>
            <a:lvl9pPr marL="0" lvl="8"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WO_OBJECTS_WITH_TEXT" type="twoTxTwoObj">
  <p:cSld name="TWO_OBJECTS_WITH_TEXT">
    <p:spTree>
      <p:nvGrpSpPr>
        <p:cNvPr id="1" name="Shape 67"/>
        <p:cNvGrpSpPr/>
        <p:nvPr/>
      </p:nvGrpSpPr>
      <p:grpSpPr>
        <a:xfrm>
          <a:off x="0" y="0"/>
          <a:ext cx="0" cy="0"/>
          <a:chOff x="0" y="0"/>
          <a:chExt cx="0" cy="0"/>
        </a:xfrm>
      </p:grpSpPr>
      <p:pic>
        <p:nvPicPr>
          <p:cNvPr id="68" name="Google Shape;68;p36" descr="Google Shape;10;p9"/>
          <p:cNvPicPr preferRelativeResize="0"/>
          <p:nvPr/>
        </p:nvPicPr>
        <p:blipFill rotWithShape="1">
          <a:blip r:embed="rId2">
            <a:alphaModFix/>
          </a:blip>
          <a:srcRect l="3613"/>
          <a:stretch/>
        </p:blipFill>
        <p:spPr>
          <a:xfrm>
            <a:off x="0" y="2669684"/>
            <a:ext cx="4037013" cy="4188316"/>
          </a:xfrm>
          <a:prstGeom prst="rect">
            <a:avLst/>
          </a:prstGeom>
          <a:noFill/>
          <a:ln>
            <a:noFill/>
          </a:ln>
        </p:spPr>
      </p:pic>
      <p:pic>
        <p:nvPicPr>
          <p:cNvPr id="69" name="Google Shape;69;p36" descr="Google Shape;11;p9"/>
          <p:cNvPicPr preferRelativeResize="0"/>
          <p:nvPr/>
        </p:nvPicPr>
        <p:blipFill rotWithShape="1">
          <a:blip r:embed="rId3">
            <a:alphaModFix/>
          </a:blip>
          <a:srcRect l="35640"/>
          <a:stretch/>
        </p:blipFill>
        <p:spPr>
          <a:xfrm>
            <a:off x="-1" y="2892346"/>
            <a:ext cx="1522414" cy="2365454"/>
          </a:xfrm>
          <a:prstGeom prst="rect">
            <a:avLst/>
          </a:prstGeom>
          <a:noFill/>
          <a:ln>
            <a:noFill/>
          </a:ln>
        </p:spPr>
      </p:pic>
      <p:sp>
        <p:nvSpPr>
          <p:cNvPr id="70" name="Google Shape;70;p36"/>
          <p:cNvSpPr/>
          <p:nvPr/>
        </p:nvSpPr>
        <p:spPr>
          <a:xfrm>
            <a:off x="8609011" y="1676400"/>
            <a:ext cx="2819401" cy="2819400"/>
          </a:xfrm>
          <a:prstGeom prst="ellipse">
            <a:avLst/>
          </a:prstGeom>
          <a:gradFill>
            <a:gsLst>
              <a:gs pos="0">
                <a:srgbClr val="6EA0C0">
                  <a:alpha val="6274"/>
                </a:srgbClr>
              </a:gs>
              <a:gs pos="36000">
                <a:srgbClr val="6EA0C0">
                  <a:alpha val="5490"/>
                </a:srgbClr>
              </a:gs>
              <a:gs pos="69000">
                <a:srgbClr val="6EA0C0">
                  <a:alpha val="0"/>
                </a:srgbClr>
              </a:gs>
              <a:gs pos="100000">
                <a:srgbClr val="6EA0C0">
                  <a:alpha val="0"/>
                </a:srgbClr>
              </a:gs>
            </a:gsLst>
            <a:path path="circle">
              <a:fillToRect r="100000" b="100000"/>
            </a:path>
            <a:tileRect l="-100000" t="-10000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1" name="Google Shape;71;p36" descr="Google Shape;13;p9"/>
          <p:cNvPicPr preferRelativeResize="0"/>
          <p:nvPr/>
        </p:nvPicPr>
        <p:blipFill rotWithShape="1">
          <a:blip r:embed="rId4">
            <a:alphaModFix/>
          </a:blip>
          <a:srcRect t="28812"/>
          <a:stretch/>
        </p:blipFill>
        <p:spPr>
          <a:xfrm>
            <a:off x="7999411" y="-1"/>
            <a:ext cx="1603388" cy="1141408"/>
          </a:xfrm>
          <a:prstGeom prst="rect">
            <a:avLst/>
          </a:prstGeom>
          <a:noFill/>
          <a:ln>
            <a:noFill/>
          </a:ln>
        </p:spPr>
      </p:pic>
      <p:pic>
        <p:nvPicPr>
          <p:cNvPr id="72" name="Google Shape;72;p36" descr="Google Shape;14;p9"/>
          <p:cNvPicPr preferRelativeResize="0"/>
          <p:nvPr/>
        </p:nvPicPr>
        <p:blipFill rotWithShape="1">
          <a:blip r:embed="rId5">
            <a:alphaModFix/>
          </a:blip>
          <a:srcRect b="23320"/>
          <a:stretch/>
        </p:blipFill>
        <p:spPr>
          <a:xfrm>
            <a:off x="8605877" y="6096000"/>
            <a:ext cx="993735" cy="762000"/>
          </a:xfrm>
          <a:prstGeom prst="rect">
            <a:avLst/>
          </a:prstGeom>
          <a:noFill/>
          <a:ln>
            <a:noFill/>
          </a:ln>
        </p:spPr>
      </p:pic>
      <p:sp>
        <p:nvSpPr>
          <p:cNvPr id="73" name="Google Shape;73;p36"/>
          <p:cNvSpPr/>
          <p:nvPr/>
        </p:nvSpPr>
        <p:spPr>
          <a:xfrm>
            <a:off x="10437811" y="0"/>
            <a:ext cx="685801"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36"/>
          <p:cNvSpPr txBox="1">
            <a:spLocks noGrp="1"/>
          </p:cNvSpPr>
          <p:nvPr>
            <p:ph type="title"/>
          </p:nvPr>
        </p:nvSpPr>
        <p:spPr>
          <a:xfrm>
            <a:off x="646110" y="452718"/>
            <a:ext cx="9404724" cy="1400531"/>
          </a:xfrm>
          <a:prstGeom prst="rect">
            <a:avLst/>
          </a:prstGeom>
          <a:noFill/>
          <a:ln>
            <a:noFill/>
          </a:ln>
        </p:spPr>
        <p:txBody>
          <a:bodyPr spcFirstLastPara="1" wrap="square" lIns="45675" tIns="45675" rIns="45675" bIns="45675" anchor="t" anchorCtr="0">
            <a:normAutofit/>
          </a:bodyPr>
          <a:lstStyle>
            <a:lvl1pPr lvl="0" algn="l">
              <a:lnSpc>
                <a:spcPct val="100000"/>
              </a:lnSpc>
              <a:spcBef>
                <a:spcPts val="0"/>
              </a:spcBef>
              <a:spcAft>
                <a:spcPts val="0"/>
              </a:spcAft>
              <a:buClr>
                <a:srgbClr val="DFE3E5"/>
              </a:buClr>
              <a:buSzPts val="1800"/>
              <a:buNone/>
              <a:defRPr/>
            </a:lvl1pPr>
            <a:lvl2pPr lvl="1" algn="l">
              <a:lnSpc>
                <a:spcPct val="100000"/>
              </a:lnSpc>
              <a:spcBef>
                <a:spcPts val="0"/>
              </a:spcBef>
              <a:spcAft>
                <a:spcPts val="0"/>
              </a:spcAft>
              <a:buClr>
                <a:srgbClr val="DFE3E5"/>
              </a:buClr>
              <a:buSzPts val="1800"/>
              <a:buNone/>
              <a:defRPr/>
            </a:lvl2pPr>
            <a:lvl3pPr lvl="2" algn="l">
              <a:lnSpc>
                <a:spcPct val="100000"/>
              </a:lnSpc>
              <a:spcBef>
                <a:spcPts val="0"/>
              </a:spcBef>
              <a:spcAft>
                <a:spcPts val="0"/>
              </a:spcAft>
              <a:buClr>
                <a:srgbClr val="DFE3E5"/>
              </a:buClr>
              <a:buSzPts val="1800"/>
              <a:buNone/>
              <a:defRPr/>
            </a:lvl3pPr>
            <a:lvl4pPr lvl="3" algn="l">
              <a:lnSpc>
                <a:spcPct val="100000"/>
              </a:lnSpc>
              <a:spcBef>
                <a:spcPts val="0"/>
              </a:spcBef>
              <a:spcAft>
                <a:spcPts val="0"/>
              </a:spcAft>
              <a:buClr>
                <a:srgbClr val="DFE3E5"/>
              </a:buClr>
              <a:buSzPts val="1800"/>
              <a:buNone/>
              <a:defRPr/>
            </a:lvl4pPr>
            <a:lvl5pPr lvl="4" algn="l">
              <a:lnSpc>
                <a:spcPct val="100000"/>
              </a:lnSpc>
              <a:spcBef>
                <a:spcPts val="0"/>
              </a:spcBef>
              <a:spcAft>
                <a:spcPts val="0"/>
              </a:spcAft>
              <a:buClr>
                <a:srgbClr val="DFE3E5"/>
              </a:buClr>
              <a:buSzPts val="1800"/>
              <a:buNone/>
              <a:defRPr/>
            </a:lvl5pPr>
            <a:lvl6pPr lvl="5" algn="l">
              <a:lnSpc>
                <a:spcPct val="100000"/>
              </a:lnSpc>
              <a:spcBef>
                <a:spcPts val="0"/>
              </a:spcBef>
              <a:spcAft>
                <a:spcPts val="0"/>
              </a:spcAft>
              <a:buClr>
                <a:srgbClr val="DFE3E5"/>
              </a:buClr>
              <a:buSzPts val="1800"/>
              <a:buNone/>
              <a:defRPr/>
            </a:lvl6pPr>
            <a:lvl7pPr lvl="6" algn="l">
              <a:lnSpc>
                <a:spcPct val="100000"/>
              </a:lnSpc>
              <a:spcBef>
                <a:spcPts val="0"/>
              </a:spcBef>
              <a:spcAft>
                <a:spcPts val="0"/>
              </a:spcAft>
              <a:buClr>
                <a:srgbClr val="DFE3E5"/>
              </a:buClr>
              <a:buSzPts val="1800"/>
              <a:buNone/>
              <a:defRPr/>
            </a:lvl7pPr>
            <a:lvl8pPr lvl="7" algn="l">
              <a:lnSpc>
                <a:spcPct val="100000"/>
              </a:lnSpc>
              <a:spcBef>
                <a:spcPts val="0"/>
              </a:spcBef>
              <a:spcAft>
                <a:spcPts val="0"/>
              </a:spcAft>
              <a:buClr>
                <a:srgbClr val="DFE3E5"/>
              </a:buClr>
              <a:buSzPts val="1800"/>
              <a:buNone/>
              <a:defRPr/>
            </a:lvl8pPr>
            <a:lvl9pPr lvl="8" algn="l">
              <a:lnSpc>
                <a:spcPct val="100000"/>
              </a:lnSpc>
              <a:spcBef>
                <a:spcPts val="0"/>
              </a:spcBef>
              <a:spcAft>
                <a:spcPts val="0"/>
              </a:spcAft>
              <a:buClr>
                <a:srgbClr val="DFE3E5"/>
              </a:buClr>
              <a:buSzPts val="1800"/>
              <a:buNone/>
              <a:defRPr/>
            </a:lvl9pPr>
          </a:lstStyle>
          <a:p>
            <a:endParaRPr/>
          </a:p>
        </p:txBody>
      </p:sp>
      <p:sp>
        <p:nvSpPr>
          <p:cNvPr id="75" name="Google Shape;75;p36"/>
          <p:cNvSpPr txBox="1">
            <a:spLocks noGrp="1"/>
          </p:cNvSpPr>
          <p:nvPr>
            <p:ph type="body" idx="1"/>
          </p:nvPr>
        </p:nvSpPr>
        <p:spPr>
          <a:xfrm>
            <a:off x="1103312" y="1905000"/>
            <a:ext cx="4396339" cy="576263"/>
          </a:xfrm>
          <a:prstGeom prst="rect">
            <a:avLst/>
          </a:prstGeom>
          <a:noFill/>
          <a:ln>
            <a:noFill/>
          </a:ln>
        </p:spPr>
        <p:txBody>
          <a:bodyPr spcFirstLastPara="1" wrap="square" lIns="45675" tIns="45675" rIns="45675" bIns="45675" anchor="b" anchorCtr="0">
            <a:normAutofit/>
          </a:bodyPr>
          <a:lstStyle>
            <a:lvl1pPr marL="457200" lvl="0" indent="-228600" algn="l">
              <a:lnSpc>
                <a:spcPct val="100000"/>
              </a:lnSpc>
              <a:spcBef>
                <a:spcPts val="1000"/>
              </a:spcBef>
              <a:spcAft>
                <a:spcPts val="0"/>
              </a:spcAft>
              <a:buClr>
                <a:srgbClr val="9EC0D5"/>
              </a:buClr>
              <a:buSzPts val="2400"/>
              <a:buFont typeface="Century Gothic"/>
              <a:buNone/>
              <a:defRPr sz="2400">
                <a:solidFill>
                  <a:srgbClr val="9EC0D5"/>
                </a:solidFill>
              </a:defRPr>
            </a:lvl1pPr>
            <a:lvl2pPr marL="914400" lvl="1" indent="-228600" algn="l">
              <a:lnSpc>
                <a:spcPct val="100000"/>
              </a:lnSpc>
              <a:spcBef>
                <a:spcPts val="1000"/>
              </a:spcBef>
              <a:spcAft>
                <a:spcPts val="0"/>
              </a:spcAft>
              <a:buClr>
                <a:srgbClr val="9EC0D5"/>
              </a:buClr>
              <a:buSzPts val="2400"/>
              <a:buFont typeface="Century Gothic"/>
              <a:buNone/>
              <a:defRPr sz="2400">
                <a:solidFill>
                  <a:srgbClr val="9EC0D5"/>
                </a:solidFill>
              </a:defRPr>
            </a:lvl2pPr>
            <a:lvl3pPr marL="1371600" lvl="2" indent="-228600" algn="l">
              <a:lnSpc>
                <a:spcPct val="100000"/>
              </a:lnSpc>
              <a:spcBef>
                <a:spcPts val="1000"/>
              </a:spcBef>
              <a:spcAft>
                <a:spcPts val="0"/>
              </a:spcAft>
              <a:buClr>
                <a:srgbClr val="9EC0D5"/>
              </a:buClr>
              <a:buSzPts val="2400"/>
              <a:buFont typeface="Century Gothic"/>
              <a:buNone/>
              <a:defRPr sz="2400">
                <a:solidFill>
                  <a:srgbClr val="9EC0D5"/>
                </a:solidFill>
              </a:defRPr>
            </a:lvl3pPr>
            <a:lvl4pPr marL="1828800" lvl="3" indent="-228600" algn="l">
              <a:lnSpc>
                <a:spcPct val="100000"/>
              </a:lnSpc>
              <a:spcBef>
                <a:spcPts val="1000"/>
              </a:spcBef>
              <a:spcAft>
                <a:spcPts val="0"/>
              </a:spcAft>
              <a:buClr>
                <a:srgbClr val="9EC0D5"/>
              </a:buClr>
              <a:buSzPts val="2400"/>
              <a:buFont typeface="Century Gothic"/>
              <a:buNone/>
              <a:defRPr sz="2400">
                <a:solidFill>
                  <a:srgbClr val="9EC0D5"/>
                </a:solidFill>
              </a:defRPr>
            </a:lvl4pPr>
            <a:lvl5pPr marL="2286000" lvl="4" indent="-228600" algn="l">
              <a:lnSpc>
                <a:spcPct val="100000"/>
              </a:lnSpc>
              <a:spcBef>
                <a:spcPts val="1000"/>
              </a:spcBef>
              <a:spcAft>
                <a:spcPts val="0"/>
              </a:spcAft>
              <a:buClr>
                <a:srgbClr val="9EC0D5"/>
              </a:buClr>
              <a:buSzPts val="2400"/>
              <a:buFont typeface="Century Gothic"/>
              <a:buNone/>
              <a:defRPr sz="2400">
                <a:solidFill>
                  <a:srgbClr val="9EC0D5"/>
                </a:solidFill>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76" name="Google Shape;76;p36"/>
          <p:cNvSpPr txBox="1">
            <a:spLocks noGrp="1"/>
          </p:cNvSpPr>
          <p:nvPr>
            <p:ph type="body" idx="2"/>
          </p:nvPr>
        </p:nvSpPr>
        <p:spPr>
          <a:xfrm>
            <a:off x="1103312" y="2514600"/>
            <a:ext cx="4396340" cy="3741738"/>
          </a:xfrm>
          <a:prstGeom prst="rect">
            <a:avLst/>
          </a:prstGeom>
          <a:noFill/>
          <a:ln>
            <a:noFill/>
          </a:ln>
        </p:spPr>
        <p:txBody>
          <a:bodyPr spcFirstLastPara="1" wrap="square" lIns="45675" tIns="45675" rIns="45675" bIns="45675" anchor="t"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77" name="Google Shape;77;p36"/>
          <p:cNvSpPr txBox="1">
            <a:spLocks noGrp="1"/>
          </p:cNvSpPr>
          <p:nvPr>
            <p:ph type="body" idx="3"/>
          </p:nvPr>
        </p:nvSpPr>
        <p:spPr>
          <a:xfrm>
            <a:off x="5654495" y="1905000"/>
            <a:ext cx="4396340" cy="576263"/>
          </a:xfrm>
          <a:prstGeom prst="rect">
            <a:avLst/>
          </a:prstGeom>
          <a:noFill/>
          <a:ln>
            <a:noFill/>
          </a:ln>
        </p:spPr>
        <p:txBody>
          <a:bodyPr spcFirstLastPara="1" wrap="square" lIns="45675" tIns="45675" rIns="45675" bIns="45675" anchor="b"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78" name="Google Shape;78;p36"/>
          <p:cNvSpPr txBox="1">
            <a:spLocks noGrp="1"/>
          </p:cNvSpPr>
          <p:nvPr>
            <p:ph type="body" idx="4"/>
          </p:nvPr>
        </p:nvSpPr>
        <p:spPr>
          <a:xfrm>
            <a:off x="5654495" y="2514600"/>
            <a:ext cx="4396340" cy="3741738"/>
          </a:xfrm>
          <a:prstGeom prst="rect">
            <a:avLst/>
          </a:prstGeom>
          <a:noFill/>
          <a:ln>
            <a:noFill/>
          </a:ln>
        </p:spPr>
        <p:txBody>
          <a:bodyPr spcFirstLastPara="1" wrap="square" lIns="45675" tIns="45675" rIns="45675" bIns="45675" anchor="t"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79" name="Google Shape;79;p36"/>
          <p:cNvSpPr txBox="1">
            <a:spLocks noGrp="1"/>
          </p:cNvSpPr>
          <p:nvPr>
            <p:ph type="sldNum" idx="12"/>
          </p:nvPr>
        </p:nvSpPr>
        <p:spPr>
          <a:xfrm>
            <a:off x="10692492" y="540216"/>
            <a:ext cx="498248" cy="523201"/>
          </a:xfrm>
          <a:prstGeom prst="rect">
            <a:avLst/>
          </a:prstGeom>
          <a:noFill/>
          <a:ln>
            <a:noFill/>
          </a:ln>
        </p:spPr>
        <p:txBody>
          <a:bodyPr spcFirstLastPara="1" wrap="square" lIns="45675" tIns="45675" rIns="45675" bIns="45675" anchor="b" anchorCtr="0">
            <a:spAutoFit/>
          </a:bodyPr>
          <a:lstStyle>
            <a:lvl1pPr marL="0" lvl="0"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1pPr>
            <a:lvl2pPr marL="0" lvl="1"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2pPr>
            <a:lvl3pPr marL="0" lvl="2"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3pPr>
            <a:lvl4pPr marL="0" lvl="3"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4pPr>
            <a:lvl5pPr marL="0" lvl="4"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5pPr>
            <a:lvl6pPr marL="0" lvl="5"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6pPr>
            <a:lvl7pPr marL="0" lvl="6"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7pPr>
            <a:lvl8pPr marL="0" lvl="7"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8pPr>
            <a:lvl9pPr marL="0" lvl="8"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37"/>
          <p:cNvSpPr txBox="1">
            <a:spLocks noGrp="1"/>
          </p:cNvSpPr>
          <p:nvPr>
            <p:ph type="sldNum" idx="12"/>
          </p:nvPr>
        </p:nvSpPr>
        <p:spPr>
          <a:xfrm>
            <a:off x="10692492" y="540216"/>
            <a:ext cx="498248" cy="523201"/>
          </a:xfrm>
          <a:prstGeom prst="rect">
            <a:avLst/>
          </a:prstGeom>
          <a:noFill/>
          <a:ln>
            <a:noFill/>
          </a:ln>
        </p:spPr>
        <p:txBody>
          <a:bodyPr spcFirstLastPara="1" wrap="square" lIns="45675" tIns="45675" rIns="45675" bIns="45675" anchor="b" anchorCtr="0">
            <a:spAutoFit/>
          </a:bodyPr>
          <a:lstStyle>
            <a:lvl1pPr marL="0" lvl="0"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1pPr>
            <a:lvl2pPr marL="0" lvl="1"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2pPr>
            <a:lvl3pPr marL="0" lvl="2"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3pPr>
            <a:lvl4pPr marL="0" lvl="3"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4pPr>
            <a:lvl5pPr marL="0" lvl="4"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5pPr>
            <a:lvl6pPr marL="0" lvl="5"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6pPr>
            <a:lvl7pPr marL="0" lvl="6"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7pPr>
            <a:lvl8pPr marL="0" lvl="7"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8pPr>
            <a:lvl9pPr marL="0" lvl="8"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OBJECT_WITH_CAPTION_TEXT" type="objTx">
  <p:cSld name="OBJECT_WITH_CAPTION_TEXT">
    <p:spTree>
      <p:nvGrpSpPr>
        <p:cNvPr id="1" name="Shape 82"/>
        <p:cNvGrpSpPr/>
        <p:nvPr/>
      </p:nvGrpSpPr>
      <p:grpSpPr>
        <a:xfrm>
          <a:off x="0" y="0"/>
          <a:ext cx="0" cy="0"/>
          <a:chOff x="0" y="0"/>
          <a:chExt cx="0" cy="0"/>
        </a:xfrm>
      </p:grpSpPr>
      <p:pic>
        <p:nvPicPr>
          <p:cNvPr id="83" name="Google Shape;83;p38" descr="Google Shape;10;p9"/>
          <p:cNvPicPr preferRelativeResize="0"/>
          <p:nvPr/>
        </p:nvPicPr>
        <p:blipFill rotWithShape="1">
          <a:blip r:embed="rId2">
            <a:alphaModFix/>
          </a:blip>
          <a:srcRect l="3613"/>
          <a:stretch/>
        </p:blipFill>
        <p:spPr>
          <a:xfrm>
            <a:off x="0" y="2669684"/>
            <a:ext cx="4037013" cy="4188316"/>
          </a:xfrm>
          <a:prstGeom prst="rect">
            <a:avLst/>
          </a:prstGeom>
          <a:noFill/>
          <a:ln>
            <a:noFill/>
          </a:ln>
        </p:spPr>
      </p:pic>
      <p:pic>
        <p:nvPicPr>
          <p:cNvPr id="84" name="Google Shape;84;p38" descr="Google Shape;11;p9"/>
          <p:cNvPicPr preferRelativeResize="0"/>
          <p:nvPr/>
        </p:nvPicPr>
        <p:blipFill rotWithShape="1">
          <a:blip r:embed="rId3">
            <a:alphaModFix/>
          </a:blip>
          <a:srcRect l="35640"/>
          <a:stretch/>
        </p:blipFill>
        <p:spPr>
          <a:xfrm>
            <a:off x="-1" y="2892346"/>
            <a:ext cx="1522414" cy="2365454"/>
          </a:xfrm>
          <a:prstGeom prst="rect">
            <a:avLst/>
          </a:prstGeom>
          <a:noFill/>
          <a:ln>
            <a:noFill/>
          </a:ln>
        </p:spPr>
      </p:pic>
      <p:sp>
        <p:nvSpPr>
          <p:cNvPr id="85" name="Google Shape;85;p38"/>
          <p:cNvSpPr/>
          <p:nvPr/>
        </p:nvSpPr>
        <p:spPr>
          <a:xfrm>
            <a:off x="8609011" y="1676400"/>
            <a:ext cx="2819401" cy="2819400"/>
          </a:xfrm>
          <a:prstGeom prst="ellipse">
            <a:avLst/>
          </a:prstGeom>
          <a:gradFill>
            <a:gsLst>
              <a:gs pos="0">
                <a:srgbClr val="6EA0C0">
                  <a:alpha val="6274"/>
                </a:srgbClr>
              </a:gs>
              <a:gs pos="36000">
                <a:srgbClr val="6EA0C0">
                  <a:alpha val="5490"/>
                </a:srgbClr>
              </a:gs>
              <a:gs pos="69000">
                <a:srgbClr val="6EA0C0">
                  <a:alpha val="0"/>
                </a:srgbClr>
              </a:gs>
              <a:gs pos="100000">
                <a:srgbClr val="6EA0C0">
                  <a:alpha val="0"/>
                </a:srgbClr>
              </a:gs>
            </a:gsLst>
            <a:path path="circle">
              <a:fillToRect r="100000" b="100000"/>
            </a:path>
            <a:tileRect l="-100000" t="-10000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 name="Google Shape;86;p38" descr="Google Shape;13;p9"/>
          <p:cNvPicPr preferRelativeResize="0"/>
          <p:nvPr/>
        </p:nvPicPr>
        <p:blipFill rotWithShape="1">
          <a:blip r:embed="rId4">
            <a:alphaModFix/>
          </a:blip>
          <a:srcRect t="28812"/>
          <a:stretch/>
        </p:blipFill>
        <p:spPr>
          <a:xfrm>
            <a:off x="7999411" y="-1"/>
            <a:ext cx="1603388" cy="1141408"/>
          </a:xfrm>
          <a:prstGeom prst="rect">
            <a:avLst/>
          </a:prstGeom>
          <a:noFill/>
          <a:ln>
            <a:noFill/>
          </a:ln>
        </p:spPr>
      </p:pic>
      <p:pic>
        <p:nvPicPr>
          <p:cNvPr id="87" name="Google Shape;87;p38" descr="Google Shape;14;p9"/>
          <p:cNvPicPr preferRelativeResize="0"/>
          <p:nvPr/>
        </p:nvPicPr>
        <p:blipFill rotWithShape="1">
          <a:blip r:embed="rId5">
            <a:alphaModFix/>
          </a:blip>
          <a:srcRect b="23320"/>
          <a:stretch/>
        </p:blipFill>
        <p:spPr>
          <a:xfrm>
            <a:off x="8605877" y="6096000"/>
            <a:ext cx="993735" cy="762000"/>
          </a:xfrm>
          <a:prstGeom prst="rect">
            <a:avLst/>
          </a:prstGeom>
          <a:noFill/>
          <a:ln>
            <a:noFill/>
          </a:ln>
        </p:spPr>
      </p:pic>
      <p:sp>
        <p:nvSpPr>
          <p:cNvPr id="88" name="Google Shape;88;p38"/>
          <p:cNvSpPr/>
          <p:nvPr/>
        </p:nvSpPr>
        <p:spPr>
          <a:xfrm>
            <a:off x="10437811" y="0"/>
            <a:ext cx="685801"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38"/>
          <p:cNvSpPr txBox="1">
            <a:spLocks noGrp="1"/>
          </p:cNvSpPr>
          <p:nvPr>
            <p:ph type="title"/>
          </p:nvPr>
        </p:nvSpPr>
        <p:spPr>
          <a:xfrm>
            <a:off x="1154952" y="1447800"/>
            <a:ext cx="3401066" cy="1447800"/>
          </a:xfrm>
          <a:prstGeom prst="rect">
            <a:avLst/>
          </a:prstGeom>
          <a:noFill/>
          <a:ln>
            <a:noFill/>
          </a:ln>
        </p:spPr>
        <p:txBody>
          <a:bodyPr spcFirstLastPara="1" wrap="square" lIns="45675" tIns="45675" rIns="45675" bIns="45675" anchor="b" anchorCtr="0">
            <a:normAutofit/>
          </a:bodyPr>
          <a:lstStyle>
            <a:lvl1pPr lvl="0" algn="l">
              <a:lnSpc>
                <a:spcPct val="100000"/>
              </a:lnSpc>
              <a:spcBef>
                <a:spcPts val="0"/>
              </a:spcBef>
              <a:spcAft>
                <a:spcPts val="0"/>
              </a:spcAft>
              <a:buClr>
                <a:srgbClr val="DFE3E5"/>
              </a:buClr>
              <a:buSzPts val="2400"/>
              <a:buFont typeface="Century Gothic"/>
              <a:buNone/>
              <a:defRPr sz="2400"/>
            </a:lvl1pPr>
            <a:lvl2pPr lvl="1" algn="l">
              <a:lnSpc>
                <a:spcPct val="100000"/>
              </a:lnSpc>
              <a:spcBef>
                <a:spcPts val="0"/>
              </a:spcBef>
              <a:spcAft>
                <a:spcPts val="0"/>
              </a:spcAft>
              <a:buClr>
                <a:srgbClr val="DFE3E5"/>
              </a:buClr>
              <a:buSzPts val="1800"/>
              <a:buNone/>
              <a:defRPr/>
            </a:lvl2pPr>
            <a:lvl3pPr lvl="2" algn="l">
              <a:lnSpc>
                <a:spcPct val="100000"/>
              </a:lnSpc>
              <a:spcBef>
                <a:spcPts val="0"/>
              </a:spcBef>
              <a:spcAft>
                <a:spcPts val="0"/>
              </a:spcAft>
              <a:buClr>
                <a:srgbClr val="DFE3E5"/>
              </a:buClr>
              <a:buSzPts val="1800"/>
              <a:buNone/>
              <a:defRPr/>
            </a:lvl3pPr>
            <a:lvl4pPr lvl="3" algn="l">
              <a:lnSpc>
                <a:spcPct val="100000"/>
              </a:lnSpc>
              <a:spcBef>
                <a:spcPts val="0"/>
              </a:spcBef>
              <a:spcAft>
                <a:spcPts val="0"/>
              </a:spcAft>
              <a:buClr>
                <a:srgbClr val="DFE3E5"/>
              </a:buClr>
              <a:buSzPts val="1800"/>
              <a:buNone/>
              <a:defRPr/>
            </a:lvl4pPr>
            <a:lvl5pPr lvl="4" algn="l">
              <a:lnSpc>
                <a:spcPct val="100000"/>
              </a:lnSpc>
              <a:spcBef>
                <a:spcPts val="0"/>
              </a:spcBef>
              <a:spcAft>
                <a:spcPts val="0"/>
              </a:spcAft>
              <a:buClr>
                <a:srgbClr val="DFE3E5"/>
              </a:buClr>
              <a:buSzPts val="1800"/>
              <a:buNone/>
              <a:defRPr/>
            </a:lvl5pPr>
            <a:lvl6pPr lvl="5" algn="l">
              <a:lnSpc>
                <a:spcPct val="100000"/>
              </a:lnSpc>
              <a:spcBef>
                <a:spcPts val="0"/>
              </a:spcBef>
              <a:spcAft>
                <a:spcPts val="0"/>
              </a:spcAft>
              <a:buClr>
                <a:srgbClr val="DFE3E5"/>
              </a:buClr>
              <a:buSzPts val="1800"/>
              <a:buNone/>
              <a:defRPr/>
            </a:lvl6pPr>
            <a:lvl7pPr lvl="6" algn="l">
              <a:lnSpc>
                <a:spcPct val="100000"/>
              </a:lnSpc>
              <a:spcBef>
                <a:spcPts val="0"/>
              </a:spcBef>
              <a:spcAft>
                <a:spcPts val="0"/>
              </a:spcAft>
              <a:buClr>
                <a:srgbClr val="DFE3E5"/>
              </a:buClr>
              <a:buSzPts val="1800"/>
              <a:buNone/>
              <a:defRPr/>
            </a:lvl7pPr>
            <a:lvl8pPr lvl="7" algn="l">
              <a:lnSpc>
                <a:spcPct val="100000"/>
              </a:lnSpc>
              <a:spcBef>
                <a:spcPts val="0"/>
              </a:spcBef>
              <a:spcAft>
                <a:spcPts val="0"/>
              </a:spcAft>
              <a:buClr>
                <a:srgbClr val="DFE3E5"/>
              </a:buClr>
              <a:buSzPts val="1800"/>
              <a:buNone/>
              <a:defRPr/>
            </a:lvl8pPr>
            <a:lvl9pPr lvl="8" algn="l">
              <a:lnSpc>
                <a:spcPct val="100000"/>
              </a:lnSpc>
              <a:spcBef>
                <a:spcPts val="0"/>
              </a:spcBef>
              <a:spcAft>
                <a:spcPts val="0"/>
              </a:spcAft>
              <a:buClr>
                <a:srgbClr val="DFE3E5"/>
              </a:buClr>
              <a:buSzPts val="1800"/>
              <a:buNone/>
              <a:defRPr/>
            </a:lvl9pPr>
          </a:lstStyle>
          <a:p>
            <a:endParaRPr/>
          </a:p>
        </p:txBody>
      </p:sp>
      <p:sp>
        <p:nvSpPr>
          <p:cNvPr id="90" name="Google Shape;90;p38"/>
          <p:cNvSpPr txBox="1">
            <a:spLocks noGrp="1"/>
          </p:cNvSpPr>
          <p:nvPr>
            <p:ph type="body" idx="1"/>
          </p:nvPr>
        </p:nvSpPr>
        <p:spPr>
          <a:xfrm>
            <a:off x="4784616" y="1447800"/>
            <a:ext cx="5195998" cy="4572000"/>
          </a:xfrm>
          <a:prstGeom prst="rect">
            <a:avLst/>
          </a:prstGeom>
          <a:noFill/>
          <a:ln>
            <a:noFill/>
          </a:ln>
        </p:spPr>
        <p:txBody>
          <a:bodyPr spcFirstLastPara="1" wrap="square" lIns="45675" tIns="45675" rIns="45675" bIns="45675" anchor="ctr"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91" name="Google Shape;91;p38"/>
          <p:cNvSpPr txBox="1">
            <a:spLocks noGrp="1"/>
          </p:cNvSpPr>
          <p:nvPr>
            <p:ph type="body" idx="2"/>
          </p:nvPr>
        </p:nvSpPr>
        <p:spPr>
          <a:xfrm>
            <a:off x="1154952" y="3129279"/>
            <a:ext cx="3401064" cy="2895600"/>
          </a:xfrm>
          <a:prstGeom prst="rect">
            <a:avLst/>
          </a:prstGeom>
          <a:noFill/>
          <a:ln>
            <a:noFill/>
          </a:ln>
        </p:spPr>
        <p:txBody>
          <a:bodyPr spcFirstLastPara="1" wrap="square" lIns="45675" tIns="45675" rIns="45675" bIns="45675" anchor="t"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92" name="Google Shape;92;p38"/>
          <p:cNvSpPr txBox="1">
            <a:spLocks noGrp="1"/>
          </p:cNvSpPr>
          <p:nvPr>
            <p:ph type="sldNum" idx="12"/>
          </p:nvPr>
        </p:nvSpPr>
        <p:spPr>
          <a:xfrm>
            <a:off x="10692492" y="540216"/>
            <a:ext cx="498248" cy="523201"/>
          </a:xfrm>
          <a:prstGeom prst="rect">
            <a:avLst/>
          </a:prstGeom>
          <a:noFill/>
          <a:ln>
            <a:noFill/>
          </a:ln>
        </p:spPr>
        <p:txBody>
          <a:bodyPr spcFirstLastPara="1" wrap="square" lIns="45675" tIns="45675" rIns="45675" bIns="45675" anchor="b" anchorCtr="0">
            <a:spAutoFit/>
          </a:bodyPr>
          <a:lstStyle>
            <a:lvl1pPr marL="0" lvl="0"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1pPr>
            <a:lvl2pPr marL="0" lvl="1"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2pPr>
            <a:lvl3pPr marL="0" lvl="2"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3pPr>
            <a:lvl4pPr marL="0" lvl="3"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4pPr>
            <a:lvl5pPr marL="0" lvl="4"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5pPr>
            <a:lvl6pPr marL="0" lvl="5"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6pPr>
            <a:lvl7pPr marL="0" lvl="6"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7pPr>
            <a:lvl8pPr marL="0" lvl="7"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8pPr>
            <a:lvl9pPr marL="0" lvl="8"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5"/>
        <p:cNvGrpSpPr/>
        <p:nvPr/>
      </p:nvGrpSpPr>
      <p:grpSpPr>
        <a:xfrm>
          <a:off x="0" y="0"/>
          <a:ext cx="0" cy="0"/>
          <a:chOff x="0" y="0"/>
          <a:chExt cx="0" cy="0"/>
        </a:xfrm>
      </p:grpSpPr>
      <p:pic>
        <p:nvPicPr>
          <p:cNvPr id="6" name="Google Shape;6;p29" descr="Google Shape;10;p9"/>
          <p:cNvPicPr preferRelativeResize="0"/>
          <p:nvPr/>
        </p:nvPicPr>
        <p:blipFill rotWithShape="1">
          <a:blip r:embed="rId21">
            <a:alphaModFix/>
          </a:blip>
          <a:srcRect l="3613"/>
          <a:stretch/>
        </p:blipFill>
        <p:spPr>
          <a:xfrm>
            <a:off x="0" y="2669684"/>
            <a:ext cx="4037013" cy="4188316"/>
          </a:xfrm>
          <a:prstGeom prst="rect">
            <a:avLst/>
          </a:prstGeom>
          <a:noFill/>
          <a:ln>
            <a:noFill/>
          </a:ln>
        </p:spPr>
      </p:pic>
      <p:pic>
        <p:nvPicPr>
          <p:cNvPr id="7" name="Google Shape;7;p29" descr="Google Shape;11;p9"/>
          <p:cNvPicPr preferRelativeResize="0"/>
          <p:nvPr/>
        </p:nvPicPr>
        <p:blipFill rotWithShape="1">
          <a:blip r:embed="rId22">
            <a:alphaModFix/>
          </a:blip>
          <a:srcRect l="35640"/>
          <a:stretch/>
        </p:blipFill>
        <p:spPr>
          <a:xfrm>
            <a:off x="-1" y="2892346"/>
            <a:ext cx="1522414" cy="2365454"/>
          </a:xfrm>
          <a:prstGeom prst="rect">
            <a:avLst/>
          </a:prstGeom>
          <a:noFill/>
          <a:ln>
            <a:noFill/>
          </a:ln>
        </p:spPr>
      </p:pic>
      <p:sp>
        <p:nvSpPr>
          <p:cNvPr id="8" name="Google Shape;8;p29"/>
          <p:cNvSpPr/>
          <p:nvPr/>
        </p:nvSpPr>
        <p:spPr>
          <a:xfrm>
            <a:off x="8609011" y="1676400"/>
            <a:ext cx="2819401" cy="2819400"/>
          </a:xfrm>
          <a:prstGeom prst="ellipse">
            <a:avLst/>
          </a:prstGeom>
          <a:gradFill>
            <a:gsLst>
              <a:gs pos="0">
                <a:srgbClr val="6EA0C0">
                  <a:alpha val="6274"/>
                </a:srgbClr>
              </a:gs>
              <a:gs pos="36000">
                <a:srgbClr val="6EA0C0">
                  <a:alpha val="5490"/>
                </a:srgbClr>
              </a:gs>
              <a:gs pos="69000">
                <a:srgbClr val="6EA0C0">
                  <a:alpha val="0"/>
                </a:srgbClr>
              </a:gs>
              <a:gs pos="100000">
                <a:srgbClr val="6EA0C0">
                  <a:alpha val="0"/>
                </a:srgbClr>
              </a:gs>
            </a:gsLst>
            <a:path path="circle">
              <a:fillToRect r="100000" b="100000"/>
            </a:path>
            <a:tileRect l="-100000" t="-10000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 name="Google Shape;9;p29" descr="Google Shape;13;p9"/>
          <p:cNvPicPr preferRelativeResize="0"/>
          <p:nvPr/>
        </p:nvPicPr>
        <p:blipFill rotWithShape="1">
          <a:blip r:embed="rId23">
            <a:alphaModFix/>
          </a:blip>
          <a:srcRect t="28812"/>
          <a:stretch/>
        </p:blipFill>
        <p:spPr>
          <a:xfrm>
            <a:off x="7999411" y="-1"/>
            <a:ext cx="1603388" cy="1141408"/>
          </a:xfrm>
          <a:prstGeom prst="rect">
            <a:avLst/>
          </a:prstGeom>
          <a:noFill/>
          <a:ln>
            <a:noFill/>
          </a:ln>
        </p:spPr>
      </p:pic>
      <p:pic>
        <p:nvPicPr>
          <p:cNvPr id="10" name="Google Shape;10;p29" descr="Google Shape;14;p9"/>
          <p:cNvPicPr preferRelativeResize="0"/>
          <p:nvPr/>
        </p:nvPicPr>
        <p:blipFill rotWithShape="1">
          <a:blip r:embed="rId24">
            <a:alphaModFix/>
          </a:blip>
          <a:srcRect b="23320"/>
          <a:stretch/>
        </p:blipFill>
        <p:spPr>
          <a:xfrm>
            <a:off x="8605877" y="6096000"/>
            <a:ext cx="993735" cy="762000"/>
          </a:xfrm>
          <a:prstGeom prst="rect">
            <a:avLst/>
          </a:prstGeom>
          <a:noFill/>
          <a:ln>
            <a:noFill/>
          </a:ln>
        </p:spPr>
      </p:pic>
      <p:sp>
        <p:nvSpPr>
          <p:cNvPr id="11" name="Google Shape;11;p29"/>
          <p:cNvSpPr/>
          <p:nvPr/>
        </p:nvSpPr>
        <p:spPr>
          <a:xfrm>
            <a:off x="10437811" y="0"/>
            <a:ext cx="685801"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29"/>
          <p:cNvSpPr txBox="1">
            <a:spLocks noGrp="1"/>
          </p:cNvSpPr>
          <p:nvPr>
            <p:ph type="title"/>
          </p:nvPr>
        </p:nvSpPr>
        <p:spPr>
          <a:xfrm>
            <a:off x="609600" y="274637"/>
            <a:ext cx="10972800" cy="1325563"/>
          </a:xfrm>
          <a:prstGeom prst="rect">
            <a:avLst/>
          </a:prstGeom>
          <a:noFill/>
          <a:ln>
            <a:noFill/>
          </a:ln>
        </p:spPr>
        <p:txBody>
          <a:bodyPr spcFirstLastPara="1" wrap="square" lIns="45675" tIns="45675" rIns="45675" bIns="45675" anchor="t" anchorCtr="0">
            <a:noAutofit/>
          </a:bodyPr>
          <a:lstStyle>
            <a:lvl1pPr marR="0" lvl="0" algn="l" rtl="0">
              <a:lnSpc>
                <a:spcPct val="100000"/>
              </a:lnSpc>
              <a:spcBef>
                <a:spcPts val="0"/>
              </a:spcBef>
              <a:spcAft>
                <a:spcPts val="0"/>
              </a:spcAft>
              <a:buClr>
                <a:srgbClr val="DFE3E5"/>
              </a:buClr>
              <a:buSzPts val="4200"/>
              <a:buFont typeface="Century Gothic"/>
              <a:buNone/>
              <a:defRPr sz="4200" b="0" i="0" u="none" strike="noStrike" cap="none">
                <a:solidFill>
                  <a:srgbClr val="DFE3E5"/>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DFE3E5"/>
              </a:buClr>
              <a:buSzPts val="4200"/>
              <a:buFont typeface="Century Gothic"/>
              <a:buNone/>
              <a:defRPr sz="4200" b="0" i="0" u="none" strike="noStrike" cap="none">
                <a:solidFill>
                  <a:srgbClr val="DFE3E5"/>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DFE3E5"/>
              </a:buClr>
              <a:buSzPts val="4200"/>
              <a:buFont typeface="Century Gothic"/>
              <a:buNone/>
              <a:defRPr sz="4200" b="0" i="0" u="none" strike="noStrike" cap="none">
                <a:solidFill>
                  <a:srgbClr val="DFE3E5"/>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DFE3E5"/>
              </a:buClr>
              <a:buSzPts val="4200"/>
              <a:buFont typeface="Century Gothic"/>
              <a:buNone/>
              <a:defRPr sz="4200" b="0" i="0" u="none" strike="noStrike" cap="none">
                <a:solidFill>
                  <a:srgbClr val="DFE3E5"/>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DFE3E5"/>
              </a:buClr>
              <a:buSzPts val="4200"/>
              <a:buFont typeface="Century Gothic"/>
              <a:buNone/>
              <a:defRPr sz="4200" b="0" i="0" u="none" strike="noStrike" cap="none">
                <a:solidFill>
                  <a:srgbClr val="DFE3E5"/>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DFE3E5"/>
              </a:buClr>
              <a:buSzPts val="4200"/>
              <a:buFont typeface="Century Gothic"/>
              <a:buNone/>
              <a:defRPr sz="4200" b="0" i="0" u="none" strike="noStrike" cap="none">
                <a:solidFill>
                  <a:srgbClr val="DFE3E5"/>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DFE3E5"/>
              </a:buClr>
              <a:buSzPts val="4200"/>
              <a:buFont typeface="Century Gothic"/>
              <a:buNone/>
              <a:defRPr sz="4200" b="0" i="0" u="none" strike="noStrike" cap="none">
                <a:solidFill>
                  <a:srgbClr val="DFE3E5"/>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DFE3E5"/>
              </a:buClr>
              <a:buSzPts val="4200"/>
              <a:buFont typeface="Century Gothic"/>
              <a:buNone/>
              <a:defRPr sz="4200" b="0" i="0" u="none" strike="noStrike" cap="none">
                <a:solidFill>
                  <a:srgbClr val="DFE3E5"/>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DFE3E5"/>
              </a:buClr>
              <a:buSzPts val="4200"/>
              <a:buFont typeface="Century Gothic"/>
              <a:buNone/>
              <a:defRPr sz="4200" b="0" i="0" u="none" strike="noStrike" cap="none">
                <a:solidFill>
                  <a:srgbClr val="DFE3E5"/>
                </a:solidFill>
                <a:latin typeface="Century Gothic"/>
                <a:ea typeface="Century Gothic"/>
                <a:cs typeface="Century Gothic"/>
                <a:sym typeface="Century Gothic"/>
              </a:defRPr>
            </a:lvl9pPr>
          </a:lstStyle>
          <a:p>
            <a:endParaRPr/>
          </a:p>
        </p:txBody>
      </p:sp>
      <p:sp>
        <p:nvSpPr>
          <p:cNvPr id="13" name="Google Shape;13;p29"/>
          <p:cNvSpPr txBox="1">
            <a:spLocks noGrp="1"/>
          </p:cNvSpPr>
          <p:nvPr>
            <p:ph type="body" idx="1"/>
          </p:nvPr>
        </p:nvSpPr>
        <p:spPr>
          <a:xfrm>
            <a:off x="609600" y="1600200"/>
            <a:ext cx="10972800" cy="5257800"/>
          </a:xfrm>
          <a:prstGeom prst="rect">
            <a:avLst/>
          </a:prstGeom>
          <a:noFill/>
          <a:ln>
            <a:noFill/>
          </a:ln>
        </p:spPr>
        <p:txBody>
          <a:bodyPr spcFirstLastPara="1" wrap="square" lIns="45675" tIns="45675" rIns="45675" bIns="45675" anchor="t" anchorCtr="0">
            <a:normAutofit/>
          </a:bodyPr>
          <a:lstStyle>
            <a:lvl1pPr marL="457200" marR="0" lvl="0" indent="-355600" algn="l" rtl="0">
              <a:lnSpc>
                <a:spcPct val="100000"/>
              </a:lnSpc>
              <a:spcBef>
                <a:spcPts val="1000"/>
              </a:spcBef>
              <a:spcAft>
                <a:spcPts val="0"/>
              </a:spcAft>
              <a:buClr>
                <a:srgbClr val="9EC0D5"/>
              </a:buClr>
              <a:buSzPts val="2000"/>
              <a:buFont typeface="Helvetica Neue"/>
              <a:buChar char="►"/>
              <a:defRPr sz="2000" b="0" i="0" u="none" strike="noStrike" cap="none">
                <a:solidFill>
                  <a:srgbClr val="FFFFFF"/>
                </a:solidFill>
                <a:latin typeface="Century Gothic"/>
                <a:ea typeface="Century Gothic"/>
                <a:cs typeface="Century Gothic"/>
                <a:sym typeface="Century Gothic"/>
              </a:defRPr>
            </a:lvl1pPr>
            <a:lvl2pPr marL="914400" marR="0" lvl="1" indent="-355600" algn="l" rtl="0">
              <a:lnSpc>
                <a:spcPct val="100000"/>
              </a:lnSpc>
              <a:spcBef>
                <a:spcPts val="1000"/>
              </a:spcBef>
              <a:spcAft>
                <a:spcPts val="0"/>
              </a:spcAft>
              <a:buClr>
                <a:srgbClr val="9EC0D5"/>
              </a:buClr>
              <a:buSzPts val="2000"/>
              <a:buFont typeface="Helvetica Neue"/>
              <a:buChar char="►"/>
              <a:defRPr sz="2000" b="0" i="0" u="none" strike="noStrike" cap="none">
                <a:solidFill>
                  <a:srgbClr val="FFFFFF"/>
                </a:solidFill>
                <a:latin typeface="Century Gothic"/>
                <a:ea typeface="Century Gothic"/>
                <a:cs typeface="Century Gothic"/>
                <a:sym typeface="Century Gothic"/>
              </a:defRPr>
            </a:lvl2pPr>
            <a:lvl3pPr marL="1371600" marR="0" lvl="2" indent="-355600" algn="l" rtl="0">
              <a:lnSpc>
                <a:spcPct val="100000"/>
              </a:lnSpc>
              <a:spcBef>
                <a:spcPts val="1000"/>
              </a:spcBef>
              <a:spcAft>
                <a:spcPts val="0"/>
              </a:spcAft>
              <a:buClr>
                <a:srgbClr val="9EC0D5"/>
              </a:buClr>
              <a:buSzPts val="2000"/>
              <a:buFont typeface="Helvetica Neue"/>
              <a:buChar char="►"/>
              <a:defRPr sz="2000" b="0" i="0" u="none" strike="noStrike" cap="none">
                <a:solidFill>
                  <a:srgbClr val="FFFFFF"/>
                </a:solidFill>
                <a:latin typeface="Century Gothic"/>
                <a:ea typeface="Century Gothic"/>
                <a:cs typeface="Century Gothic"/>
                <a:sym typeface="Century Gothic"/>
              </a:defRPr>
            </a:lvl3pPr>
            <a:lvl4pPr marL="1828800" marR="0" lvl="3" indent="-355600" algn="l" rtl="0">
              <a:lnSpc>
                <a:spcPct val="100000"/>
              </a:lnSpc>
              <a:spcBef>
                <a:spcPts val="1000"/>
              </a:spcBef>
              <a:spcAft>
                <a:spcPts val="0"/>
              </a:spcAft>
              <a:buClr>
                <a:srgbClr val="9EC0D5"/>
              </a:buClr>
              <a:buSzPts val="2000"/>
              <a:buFont typeface="Helvetica Neue"/>
              <a:buChar char="►"/>
              <a:defRPr sz="2000" b="0" i="0" u="none" strike="noStrike" cap="none">
                <a:solidFill>
                  <a:srgbClr val="FFFFFF"/>
                </a:solidFill>
                <a:latin typeface="Century Gothic"/>
                <a:ea typeface="Century Gothic"/>
                <a:cs typeface="Century Gothic"/>
                <a:sym typeface="Century Gothic"/>
              </a:defRPr>
            </a:lvl4pPr>
            <a:lvl5pPr marL="2286000" marR="0" lvl="4" indent="-355600" algn="l" rtl="0">
              <a:lnSpc>
                <a:spcPct val="100000"/>
              </a:lnSpc>
              <a:spcBef>
                <a:spcPts val="1000"/>
              </a:spcBef>
              <a:spcAft>
                <a:spcPts val="0"/>
              </a:spcAft>
              <a:buClr>
                <a:srgbClr val="9EC0D5"/>
              </a:buClr>
              <a:buSzPts val="2000"/>
              <a:buFont typeface="Helvetica Neue"/>
              <a:buChar char="►"/>
              <a:defRPr sz="2000" b="0" i="0" u="none" strike="noStrike" cap="none">
                <a:solidFill>
                  <a:srgbClr val="FFFFFF"/>
                </a:solidFill>
                <a:latin typeface="Century Gothic"/>
                <a:ea typeface="Century Gothic"/>
                <a:cs typeface="Century Gothic"/>
                <a:sym typeface="Century Gothic"/>
              </a:defRPr>
            </a:lvl5pPr>
            <a:lvl6pPr marL="2743200" marR="0" lvl="5" indent="-355600" algn="l" rtl="0">
              <a:lnSpc>
                <a:spcPct val="100000"/>
              </a:lnSpc>
              <a:spcBef>
                <a:spcPts val="1000"/>
              </a:spcBef>
              <a:spcAft>
                <a:spcPts val="0"/>
              </a:spcAft>
              <a:buClr>
                <a:srgbClr val="9EC0D5"/>
              </a:buClr>
              <a:buSzPts val="2000"/>
              <a:buFont typeface="Helvetica Neue"/>
              <a:buChar char="►"/>
              <a:defRPr sz="2000" b="0" i="0" u="none" strike="noStrike" cap="none">
                <a:solidFill>
                  <a:srgbClr val="FFFFFF"/>
                </a:solidFill>
                <a:latin typeface="Century Gothic"/>
                <a:ea typeface="Century Gothic"/>
                <a:cs typeface="Century Gothic"/>
                <a:sym typeface="Century Gothic"/>
              </a:defRPr>
            </a:lvl6pPr>
            <a:lvl7pPr marL="3200400" marR="0" lvl="6" indent="-355600" algn="l" rtl="0">
              <a:lnSpc>
                <a:spcPct val="100000"/>
              </a:lnSpc>
              <a:spcBef>
                <a:spcPts val="1000"/>
              </a:spcBef>
              <a:spcAft>
                <a:spcPts val="0"/>
              </a:spcAft>
              <a:buClr>
                <a:srgbClr val="9EC0D5"/>
              </a:buClr>
              <a:buSzPts val="2000"/>
              <a:buFont typeface="Helvetica Neue"/>
              <a:buChar char="►"/>
              <a:defRPr sz="2000" b="0" i="0" u="none" strike="noStrike" cap="none">
                <a:solidFill>
                  <a:srgbClr val="FFFFFF"/>
                </a:solidFill>
                <a:latin typeface="Century Gothic"/>
                <a:ea typeface="Century Gothic"/>
                <a:cs typeface="Century Gothic"/>
                <a:sym typeface="Century Gothic"/>
              </a:defRPr>
            </a:lvl7pPr>
            <a:lvl8pPr marL="3657600" marR="0" lvl="7" indent="-355600" algn="l" rtl="0">
              <a:lnSpc>
                <a:spcPct val="100000"/>
              </a:lnSpc>
              <a:spcBef>
                <a:spcPts val="1000"/>
              </a:spcBef>
              <a:spcAft>
                <a:spcPts val="0"/>
              </a:spcAft>
              <a:buClr>
                <a:srgbClr val="9EC0D5"/>
              </a:buClr>
              <a:buSzPts val="2000"/>
              <a:buFont typeface="Helvetica Neue"/>
              <a:buChar char="►"/>
              <a:defRPr sz="2000" b="0" i="0" u="none" strike="noStrike" cap="none">
                <a:solidFill>
                  <a:srgbClr val="FFFFFF"/>
                </a:solidFill>
                <a:latin typeface="Century Gothic"/>
                <a:ea typeface="Century Gothic"/>
                <a:cs typeface="Century Gothic"/>
                <a:sym typeface="Century Gothic"/>
              </a:defRPr>
            </a:lvl8pPr>
            <a:lvl9pPr marL="4114800" marR="0" lvl="8" indent="-355600" algn="l" rtl="0">
              <a:lnSpc>
                <a:spcPct val="100000"/>
              </a:lnSpc>
              <a:spcBef>
                <a:spcPts val="1000"/>
              </a:spcBef>
              <a:spcAft>
                <a:spcPts val="0"/>
              </a:spcAft>
              <a:buClr>
                <a:srgbClr val="9EC0D5"/>
              </a:buClr>
              <a:buSzPts val="2000"/>
              <a:buFont typeface="Helvetica Neue"/>
              <a:buChar char="►"/>
              <a:defRPr sz="2000" b="0" i="0" u="none" strike="noStrike" cap="none">
                <a:solidFill>
                  <a:srgbClr val="FFFFFF"/>
                </a:solidFill>
                <a:latin typeface="Century Gothic"/>
                <a:ea typeface="Century Gothic"/>
                <a:cs typeface="Century Gothic"/>
                <a:sym typeface="Century Gothic"/>
              </a:defRPr>
            </a:lvl9pPr>
          </a:lstStyle>
          <a:p>
            <a:endParaRPr/>
          </a:p>
        </p:txBody>
      </p:sp>
      <p:sp>
        <p:nvSpPr>
          <p:cNvPr id="14" name="Google Shape;14;p29"/>
          <p:cNvSpPr txBox="1">
            <a:spLocks noGrp="1"/>
          </p:cNvSpPr>
          <p:nvPr>
            <p:ph type="sldNum" idx="12"/>
          </p:nvPr>
        </p:nvSpPr>
        <p:spPr>
          <a:xfrm>
            <a:off x="10692492" y="540216"/>
            <a:ext cx="498248" cy="523201"/>
          </a:xfrm>
          <a:prstGeom prst="rect">
            <a:avLst/>
          </a:prstGeom>
          <a:noFill/>
          <a:ln>
            <a:noFill/>
          </a:ln>
        </p:spPr>
        <p:txBody>
          <a:bodyPr spcFirstLastPara="1" wrap="square" lIns="45675" tIns="45675" rIns="45675" bIns="45675" anchor="b" anchorCtr="0">
            <a:spAutoFit/>
          </a:bodyPr>
          <a:lstStyle>
            <a:lvl1pPr marL="0" marR="0" lvl="0" indent="0" algn="r" rtl="0">
              <a:lnSpc>
                <a:spcPct val="100000"/>
              </a:lnSpc>
              <a:spcBef>
                <a:spcPts val="0"/>
              </a:spcBef>
              <a:spcAft>
                <a:spcPts val="0"/>
              </a:spcAft>
              <a:buClr>
                <a:srgbClr val="FFFFFF"/>
              </a:buClr>
              <a:buSzPts val="2800"/>
              <a:buFont typeface="Century Gothic"/>
              <a:buNone/>
              <a:defRPr sz="2800" b="0" i="0" u="none" strike="noStrike" cap="none">
                <a:solidFill>
                  <a:srgbClr val="FFFFFF"/>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FFFFFF"/>
              </a:buClr>
              <a:buSzPts val="2800"/>
              <a:buFont typeface="Century Gothic"/>
              <a:buNone/>
              <a:defRPr sz="2800" b="0" i="0" u="none" strike="noStrike" cap="none">
                <a:solidFill>
                  <a:srgbClr val="FFFFFF"/>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FFFFFF"/>
              </a:buClr>
              <a:buSzPts val="2800"/>
              <a:buFont typeface="Century Gothic"/>
              <a:buNone/>
              <a:defRPr sz="2800" b="0" i="0" u="none" strike="noStrike" cap="none">
                <a:solidFill>
                  <a:srgbClr val="FFFFFF"/>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FFFFFF"/>
              </a:buClr>
              <a:buSzPts val="2800"/>
              <a:buFont typeface="Century Gothic"/>
              <a:buNone/>
              <a:defRPr sz="2800" b="0" i="0" u="none" strike="noStrike" cap="none">
                <a:solidFill>
                  <a:srgbClr val="FFFFFF"/>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FFFFFF"/>
              </a:buClr>
              <a:buSzPts val="2800"/>
              <a:buFont typeface="Century Gothic"/>
              <a:buNone/>
              <a:defRPr sz="2800" b="0" i="0" u="none" strike="noStrike" cap="none">
                <a:solidFill>
                  <a:srgbClr val="FFFFFF"/>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FFFFFF"/>
              </a:buClr>
              <a:buSzPts val="2800"/>
              <a:buFont typeface="Century Gothic"/>
              <a:buNone/>
              <a:defRPr sz="2800" b="0" i="0" u="none" strike="noStrike" cap="none">
                <a:solidFill>
                  <a:srgbClr val="FFFFFF"/>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FFFFFF"/>
              </a:buClr>
              <a:buSzPts val="2800"/>
              <a:buFont typeface="Century Gothic"/>
              <a:buNone/>
              <a:defRPr sz="2800" b="0" i="0" u="none" strike="noStrike" cap="none">
                <a:solidFill>
                  <a:srgbClr val="FFFFFF"/>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FFFFFF"/>
              </a:buClr>
              <a:buSzPts val="2800"/>
              <a:buFont typeface="Century Gothic"/>
              <a:buNone/>
              <a:defRPr sz="2800" b="0" i="0" u="none" strike="noStrike" cap="none">
                <a:solidFill>
                  <a:srgbClr val="FFFFFF"/>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FFFFFF"/>
              </a:buClr>
              <a:buSzPts val="2800"/>
              <a:buFont typeface="Century Gothic"/>
              <a:buNone/>
              <a:defRPr sz="2800" b="0" i="0" u="none" strike="noStrike" cap="none">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02511A-6D62-704D-BCFE-4470FB6278CD}" type="datetimeFigureOut">
              <a:rPr lang="en-US" smtClean="0"/>
              <a:t>11/13/2024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24795608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F9FC44-49D2-9B06-3A53-30619B8340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3D4FC6-F287-37E3-71CD-A82EF091E9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89107-7A28-871B-C50C-A0DE419630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E504D80-F8D0-4DB6-85C9-885B27353232}" type="datetimeFigureOut">
              <a:rPr lang="en-US" smtClean="0"/>
              <a:t>11/13/2024</a:t>
            </a:fld>
            <a:endParaRPr lang="en-US"/>
          </a:p>
        </p:txBody>
      </p:sp>
      <p:sp>
        <p:nvSpPr>
          <p:cNvPr id="5" name="Footer Placeholder 4">
            <a:extLst>
              <a:ext uri="{FF2B5EF4-FFF2-40B4-BE49-F238E27FC236}">
                <a16:creationId xmlns:a16="http://schemas.microsoft.com/office/drawing/2014/main" id="{2D873F2F-3D82-9981-5594-585A394AE5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58F4FB6-A956-C89F-30FE-A6464050B2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AE4B1B9-5B5D-40C5-A08C-F2471B18ED70}" type="slidenum">
              <a:rPr lang="en-US" smtClean="0"/>
              <a:t>‹#›</a:t>
            </a:fld>
            <a:endParaRPr lang="en-US"/>
          </a:p>
        </p:txBody>
      </p:sp>
    </p:spTree>
    <p:extLst>
      <p:ext uri="{BB962C8B-B14F-4D97-AF65-F5344CB8AC3E}">
        <p14:creationId xmlns:p14="http://schemas.microsoft.com/office/powerpoint/2010/main" val="198768272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hyperlink" Target="https://chicagohealthatlas.org/indicators/VRDOR?tab=chart" TargetMode="External"/><Relationship Id="rId4" Type="http://schemas.openxmlformats.org/officeDocument/2006/relationships/hyperlink" Target="https://dx.doi.org/10.15620/cdc:135849"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msai@pccwellness.org" TargetMode="External"/><Relationship Id="rId7" Type="http://schemas.openxmlformats.org/officeDocument/2006/relationships/hyperlink" Target="mailto:Francesco_tani@rush.edu"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mailto:rfitzgerald@pccwellness.org" TargetMode="External"/><Relationship Id="rId5" Type="http://schemas.openxmlformats.org/officeDocument/2006/relationships/hyperlink" Target="mailto:twallace@pccwellness.org" TargetMode="External"/><Relationship Id="rId4" Type="http://schemas.openxmlformats.org/officeDocument/2006/relationships/hyperlink" Target="mailto:astrong@pccwellness.org"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dx.doi.org/10.15620/cdc:135849" TargetMode="External"/><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13.png"/><Relationship Id="rId5" Type="http://schemas.openxmlformats.org/officeDocument/2006/relationships/chart" Target="../charts/chart1.xml"/><Relationship Id="rId4" Type="http://schemas.openxmlformats.org/officeDocument/2006/relationships/hyperlink" Target="https://chicagohealthatlas.org/indicators/VRDOR?tab=chart"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4.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9.png"/><Relationship Id="rId7"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18.png"/><Relationship Id="rId5" Type="http://schemas.openxmlformats.org/officeDocument/2006/relationships/image" Target="../media/image21.png"/><Relationship Id="rId10" Type="http://schemas.openxmlformats.org/officeDocument/2006/relationships/image" Target="../media/image25.jpg"/><Relationship Id="rId4" Type="http://schemas.openxmlformats.org/officeDocument/2006/relationships/image" Target="../media/image20.png"/><Relationship Id="rId9" Type="http://schemas.openxmlformats.org/officeDocument/2006/relationships/image" Target="../media/image2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Chicago skyline">
            <a:extLst>
              <a:ext uri="{FF2B5EF4-FFF2-40B4-BE49-F238E27FC236}">
                <a16:creationId xmlns:a16="http://schemas.microsoft.com/office/drawing/2014/main" id="{55EEE4CC-BCA9-16EA-4C41-F4CDEF28D5BC}"/>
              </a:ext>
            </a:extLst>
          </p:cNvPr>
          <p:cNvPicPr>
            <a:picLocks noChangeAspect="1"/>
          </p:cNvPicPr>
          <p:nvPr/>
        </p:nvPicPr>
        <p:blipFill>
          <a:blip r:embed="rId3">
            <a:extLst>
              <a:ext uri="{28A0092B-C50C-407E-A947-70E740481C1C}">
                <a14:useLocalDpi xmlns:a14="http://schemas.microsoft.com/office/drawing/2010/main" val="0"/>
              </a:ext>
            </a:extLst>
          </a:blip>
          <a:srcRect l="12961" r="8376" b="-1"/>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2" name="Freeform: Shape 11">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CF1E2F3-3F42-9A9E-F76A-1CAD495ECFCE}"/>
              </a:ext>
            </a:extLst>
          </p:cNvPr>
          <p:cNvSpPr>
            <a:spLocks noGrp="1"/>
          </p:cNvSpPr>
          <p:nvPr>
            <p:ph type="ctrTitle"/>
          </p:nvPr>
        </p:nvSpPr>
        <p:spPr>
          <a:xfrm>
            <a:off x="477981" y="1122363"/>
            <a:ext cx="4023360" cy="3204134"/>
          </a:xfrm>
        </p:spPr>
        <p:txBody>
          <a:bodyPr anchor="b">
            <a:normAutofit fontScale="90000"/>
          </a:bodyPr>
          <a:lstStyle/>
          <a:p>
            <a:pPr algn="l"/>
            <a:r>
              <a:rPr lang="en-US" sz="4800"/>
              <a:t>Local Hot Topics: Improving Access to Addiction Treatment</a:t>
            </a:r>
            <a:endParaRPr lang="en-US" sz="4800" dirty="0"/>
          </a:p>
        </p:txBody>
      </p:sp>
      <p:sp>
        <p:nvSpPr>
          <p:cNvPr id="3" name="Subtitle 2">
            <a:extLst>
              <a:ext uri="{FF2B5EF4-FFF2-40B4-BE49-F238E27FC236}">
                <a16:creationId xmlns:a16="http://schemas.microsoft.com/office/drawing/2014/main" id="{BD11A296-4548-BE86-B306-A7D46ACBFFC8}"/>
              </a:ext>
            </a:extLst>
          </p:cNvPr>
          <p:cNvSpPr>
            <a:spLocks noGrp="1"/>
          </p:cNvSpPr>
          <p:nvPr>
            <p:ph type="subTitle" idx="1"/>
          </p:nvPr>
        </p:nvSpPr>
        <p:spPr>
          <a:xfrm>
            <a:off x="477981" y="4640857"/>
            <a:ext cx="3933306" cy="1902782"/>
          </a:xfrm>
        </p:spPr>
        <p:txBody>
          <a:bodyPr>
            <a:normAutofit fontScale="92500" lnSpcReduction="20000"/>
          </a:bodyPr>
          <a:lstStyle/>
          <a:p>
            <a:pPr algn="l"/>
            <a:r>
              <a:rPr lang="en-US" sz="1800" dirty="0"/>
              <a:t>Mistead Sai, LCSW</a:t>
            </a:r>
          </a:p>
          <a:p>
            <a:pPr algn="l"/>
            <a:r>
              <a:rPr lang="en-US" sz="1800" dirty="0"/>
              <a:t>Anthony Strong, CRSS</a:t>
            </a:r>
          </a:p>
          <a:p>
            <a:pPr algn="l"/>
            <a:r>
              <a:rPr lang="en-US" sz="1800" dirty="0"/>
              <a:t>Takara Wallace, RN, CARN</a:t>
            </a:r>
          </a:p>
          <a:p>
            <a:pPr algn="l"/>
            <a:r>
              <a:rPr lang="en-US" sz="1800" dirty="0"/>
              <a:t>Ruchi Fitzgerald, MD (non-presenting)</a:t>
            </a:r>
          </a:p>
          <a:p>
            <a:pPr algn="l"/>
            <a:r>
              <a:rPr lang="en-US" sz="1800" dirty="0"/>
              <a:t>Nicole Gastala, MD</a:t>
            </a:r>
          </a:p>
          <a:p>
            <a:pPr algn="l"/>
            <a:r>
              <a:rPr lang="en-US" sz="1800" dirty="0"/>
              <a:t>Tondalaya Henry, LSW, CADC, MAR</a:t>
            </a:r>
          </a:p>
          <a:p>
            <a:pPr algn="l"/>
            <a:endParaRPr lang="en-US" sz="2000" dirty="0"/>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14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7"/>
          <p:cNvSpPr txBox="1"/>
          <p:nvPr/>
        </p:nvSpPr>
        <p:spPr>
          <a:xfrm>
            <a:off x="289824" y="6392924"/>
            <a:ext cx="11576102" cy="523188"/>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chemeClr val="lt1"/>
              </a:buClr>
              <a:buSzPts val="1100"/>
              <a:buFont typeface="Arial"/>
              <a:buNone/>
            </a:pPr>
            <a:r>
              <a:rPr lang="en-US" sz="1100" b="0" i="0" u="none" strike="noStrike" cap="none">
                <a:solidFill>
                  <a:schemeClr val="lt1"/>
                </a:solidFill>
                <a:latin typeface="Arial"/>
                <a:ea typeface="Arial"/>
                <a:cs typeface="Arial"/>
                <a:sym typeface="Arial"/>
              </a:rPr>
              <a:t>Barnett ML, Meara E, Lewinson T, Hardy B, Chyn D, Onsando M, Huskamp HA, Mehrotra A, Morden NE. Racial Inequality in Receipt of Medications for Opioid Use Disorder. N Engl J Med. 2023 May 11;388(19):1779-1789. doi: 10.1056/NEJMsa2212412. PMID: 37163624; PMCID: PMC10243223.</a:t>
            </a:r>
            <a:endParaRPr sz="1100" b="0" i="0" u="none" strike="noStrike" cap="none">
              <a:solidFill>
                <a:schemeClr val="lt1"/>
              </a:solidFill>
              <a:latin typeface="Arial"/>
              <a:ea typeface="Arial"/>
              <a:cs typeface="Arial"/>
              <a:sym typeface="Arial"/>
            </a:endParaRPr>
          </a:p>
        </p:txBody>
      </p:sp>
      <p:sp>
        <p:nvSpPr>
          <p:cNvPr id="223" name="Google Shape;223;p7"/>
          <p:cNvSpPr txBox="1"/>
          <p:nvPr/>
        </p:nvSpPr>
        <p:spPr>
          <a:xfrm>
            <a:off x="8101641" y="2091906"/>
            <a:ext cx="2487282" cy="3046986"/>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C000"/>
              </a:buClr>
              <a:buSzPts val="9600"/>
              <a:buFont typeface="Century Gothic"/>
              <a:buNone/>
            </a:pPr>
            <a:r>
              <a:rPr lang="en-US" sz="9600" b="1" i="0" u="none" strike="noStrike" cap="none">
                <a:solidFill>
                  <a:srgbClr val="FFC000"/>
                </a:solidFill>
                <a:latin typeface="Century Gothic"/>
                <a:ea typeface="Century Gothic"/>
                <a:cs typeface="Century Gothic"/>
                <a:sym typeface="Century Gothic"/>
              </a:rPr>
              <a:t>8.7x</a:t>
            </a:r>
            <a:endParaRPr/>
          </a:p>
          <a:p>
            <a:pPr marL="0" marR="0" lvl="0" indent="0" algn="ctr" rtl="0">
              <a:lnSpc>
                <a:spcPct val="100000"/>
              </a:lnSpc>
              <a:spcBef>
                <a:spcPts val="0"/>
              </a:spcBef>
              <a:spcAft>
                <a:spcPts val="0"/>
              </a:spcAft>
              <a:buClr>
                <a:srgbClr val="FFC000"/>
              </a:buClr>
              <a:buSzPts val="2400"/>
              <a:buFont typeface="Century Gothic"/>
              <a:buNone/>
            </a:pPr>
            <a:r>
              <a:rPr lang="en-US" sz="2400" b="1" i="0" u="none" strike="noStrike" cap="none">
                <a:solidFill>
                  <a:srgbClr val="FFC000"/>
                </a:solidFill>
                <a:latin typeface="Century Gothic"/>
                <a:ea typeface="Century Gothic"/>
                <a:cs typeface="Century Gothic"/>
                <a:sym typeface="Century Gothic"/>
              </a:rPr>
              <a:t>Less likely to receive Buprenorphine after OD</a:t>
            </a:r>
            <a:endParaRPr/>
          </a:p>
        </p:txBody>
      </p:sp>
      <p:graphicFrame>
        <p:nvGraphicFramePr>
          <p:cNvPr id="224" name="Google Shape;224;p7"/>
          <p:cNvGraphicFramePr/>
          <p:nvPr/>
        </p:nvGraphicFramePr>
        <p:xfrm>
          <a:off x="401416" y="2332640"/>
          <a:ext cx="6335475" cy="3017570"/>
        </p:xfrm>
        <a:graphic>
          <a:graphicData uri="http://schemas.openxmlformats.org/drawingml/2006/table">
            <a:tbl>
              <a:tblPr firstRow="1" bandRow="1">
                <a:noFill/>
                <a:tableStyleId>{C5F455FE-EE49-4158-BB02-BC7C55550908}</a:tableStyleId>
              </a:tblPr>
              <a:tblGrid>
                <a:gridCol w="3746275">
                  <a:extLst>
                    <a:ext uri="{9D8B030D-6E8A-4147-A177-3AD203B41FA5}">
                      <a16:colId xmlns:a16="http://schemas.microsoft.com/office/drawing/2014/main" val="20000"/>
                    </a:ext>
                  </a:extLst>
                </a:gridCol>
                <a:gridCol w="2589200">
                  <a:extLst>
                    <a:ext uri="{9D8B030D-6E8A-4147-A177-3AD203B41FA5}">
                      <a16:colId xmlns:a16="http://schemas.microsoft.com/office/drawing/2014/main" val="20001"/>
                    </a:ext>
                  </a:extLst>
                </a:gridCol>
              </a:tblGrid>
              <a:tr h="370850">
                <a:tc>
                  <a:txBody>
                    <a:bodyPr/>
                    <a:lstStyle/>
                    <a:p>
                      <a:pPr marL="0" marR="0" lvl="0" indent="0" algn="ctr" rtl="0">
                        <a:lnSpc>
                          <a:spcPct val="100000"/>
                        </a:lnSpc>
                        <a:spcBef>
                          <a:spcPts val="0"/>
                        </a:spcBef>
                        <a:spcAft>
                          <a:spcPts val="0"/>
                        </a:spcAft>
                        <a:buClr>
                          <a:schemeClr val="lt1"/>
                        </a:buClr>
                        <a:buSzPts val="2800"/>
                        <a:buFont typeface="Helvetica Neue"/>
                        <a:buNone/>
                      </a:pPr>
                      <a:r>
                        <a:rPr lang="en-US" sz="2800" b="1" u="none" strike="noStrike" cap="none">
                          <a:solidFill>
                            <a:schemeClr val="lt1"/>
                          </a:solidFill>
                        </a:rPr>
                        <a:t>Race</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2800"/>
                        <a:buFont typeface="Helvetica Neue"/>
                        <a:buNone/>
                      </a:pPr>
                      <a:r>
                        <a:rPr lang="en-US" sz="2800" b="1" u="none" strike="noStrike" cap="none">
                          <a:solidFill>
                            <a:schemeClr val="lt1"/>
                          </a:solidFill>
                        </a:rPr>
                        <a:t>Fatality Rate (Per 100,000)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chemeClr val="lt1"/>
                        </a:buClr>
                        <a:buSzPts val="2800"/>
                        <a:buFont typeface="Helvetica Neue"/>
                        <a:buNone/>
                      </a:pPr>
                      <a:r>
                        <a:rPr lang="en-US" sz="2800" b="1" u="none" strike="noStrike" cap="none">
                          <a:solidFill>
                            <a:schemeClr val="lt1"/>
                          </a:solidFill>
                        </a:rPr>
                        <a:t>Non-Hispanic White</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2800"/>
                        <a:buFont typeface="Helvetica Neue"/>
                        <a:buNone/>
                      </a:pPr>
                      <a:r>
                        <a:rPr lang="en-US" sz="2800" b="1" u="none" strike="noStrike" cap="none">
                          <a:solidFill>
                            <a:schemeClr val="lt1"/>
                          </a:solidFill>
                        </a:rPr>
                        <a:t>20.5</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Clr>
                          <a:schemeClr val="lt1"/>
                        </a:buClr>
                        <a:buSzPts val="2800"/>
                        <a:buFont typeface="Helvetica Neue"/>
                        <a:buNone/>
                      </a:pPr>
                      <a:r>
                        <a:rPr lang="en-US" sz="2800" b="1" u="none" strike="noStrike" cap="none">
                          <a:solidFill>
                            <a:schemeClr val="lt1"/>
                          </a:solidFill>
                        </a:rPr>
                        <a:t>Non-Hispanic Black</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C000"/>
                        </a:buClr>
                        <a:buSzPts val="2800"/>
                        <a:buFont typeface="Helvetica Neue"/>
                        <a:buNone/>
                      </a:pPr>
                      <a:r>
                        <a:rPr lang="en-US" sz="2800" b="1" u="none" strike="noStrike" cap="none">
                          <a:solidFill>
                            <a:srgbClr val="FFC000"/>
                          </a:solidFill>
                        </a:rPr>
                        <a:t>60.8</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ctr" rtl="0">
                        <a:lnSpc>
                          <a:spcPct val="100000"/>
                        </a:lnSpc>
                        <a:spcBef>
                          <a:spcPts val="0"/>
                        </a:spcBef>
                        <a:spcAft>
                          <a:spcPts val="0"/>
                        </a:spcAft>
                        <a:buClr>
                          <a:schemeClr val="lt1"/>
                        </a:buClr>
                        <a:buSzPts val="2800"/>
                        <a:buFont typeface="Helvetica Neue"/>
                        <a:buNone/>
                      </a:pPr>
                      <a:r>
                        <a:rPr lang="en-US" sz="2800" b="1" u="none" strike="noStrike" cap="none">
                          <a:solidFill>
                            <a:schemeClr val="lt1"/>
                          </a:solidFill>
                        </a:rPr>
                        <a:t>Hispanic/Latinx</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2800"/>
                        <a:buFont typeface="Helvetica Neue"/>
                        <a:buNone/>
                      </a:pPr>
                      <a:r>
                        <a:rPr lang="en-US" sz="2800" b="1" u="none" strike="noStrike" cap="none">
                          <a:solidFill>
                            <a:schemeClr val="lt1"/>
                          </a:solidFill>
                        </a:rPr>
                        <a:t>16.6</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70850">
                <a:tc>
                  <a:txBody>
                    <a:bodyPr/>
                    <a:lstStyle/>
                    <a:p>
                      <a:pPr marL="0" marR="0" lvl="0" indent="0" algn="ctr" rtl="0">
                        <a:lnSpc>
                          <a:spcPct val="100000"/>
                        </a:lnSpc>
                        <a:spcBef>
                          <a:spcPts val="0"/>
                        </a:spcBef>
                        <a:spcAft>
                          <a:spcPts val="0"/>
                        </a:spcAft>
                        <a:buClr>
                          <a:schemeClr val="lt1"/>
                        </a:buClr>
                        <a:buSzPts val="2800"/>
                        <a:buFont typeface="Helvetica Neue"/>
                        <a:buNone/>
                      </a:pPr>
                      <a:r>
                        <a:rPr lang="en-US" sz="2800" b="1" u="none" strike="noStrike" cap="none">
                          <a:solidFill>
                            <a:schemeClr val="lt1"/>
                          </a:solidFill>
                        </a:rPr>
                        <a:t>Non-Hispanic Other</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2800"/>
                        <a:buFont typeface="Helvetica Neue"/>
                        <a:buNone/>
                      </a:pPr>
                      <a:r>
                        <a:rPr lang="en-US" sz="2800" b="1" u="none" strike="noStrike" cap="none">
                          <a:solidFill>
                            <a:schemeClr val="lt1"/>
                          </a:solidFill>
                        </a:rPr>
                        <a:t>3.0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225" name="Google Shape;225;p7"/>
          <p:cNvSpPr txBox="1"/>
          <p:nvPr/>
        </p:nvSpPr>
        <p:spPr>
          <a:xfrm>
            <a:off x="704490" y="1150188"/>
            <a:ext cx="5722186" cy="1077216"/>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chemeClr val="lt1"/>
              </a:buClr>
              <a:buSzPts val="3200"/>
              <a:buFont typeface="Century Gothic"/>
              <a:buNone/>
            </a:pPr>
            <a:r>
              <a:rPr lang="en-US" sz="3200" b="1" i="0" u="none" strike="noStrike" cap="none">
                <a:solidFill>
                  <a:schemeClr val="lt1"/>
                </a:solidFill>
                <a:latin typeface="Century Gothic"/>
                <a:ea typeface="Century Gothic"/>
                <a:cs typeface="Century Gothic"/>
                <a:sym typeface="Century Gothic"/>
              </a:rPr>
              <a:t>Illinois Statewide Fatality Rate by Race/Ethnicity 2021</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9"/>
          <p:cNvSpPr txBox="1"/>
          <p:nvPr/>
        </p:nvSpPr>
        <p:spPr>
          <a:xfrm>
            <a:off x="1296409" y="2924263"/>
            <a:ext cx="2799000" cy="23088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6000"/>
              <a:buFont typeface="Century Gothic"/>
              <a:buNone/>
            </a:pPr>
            <a:r>
              <a:rPr lang="en-US" sz="6000" b="0" i="0" u="none" strike="noStrike" cap="none">
                <a:solidFill>
                  <a:srgbClr val="FFFFFF"/>
                </a:solidFill>
                <a:latin typeface="Century Gothic"/>
                <a:ea typeface="Century Gothic"/>
                <a:cs typeface="Century Gothic"/>
                <a:sym typeface="Century Gothic"/>
              </a:rPr>
              <a:t>22%</a:t>
            </a:r>
            <a:endParaRPr/>
          </a:p>
          <a:p>
            <a:pPr marL="0" marR="0" lvl="0" indent="0" algn="l" rtl="0">
              <a:lnSpc>
                <a:spcPct val="100000"/>
              </a:lnSpc>
              <a:spcBef>
                <a:spcPts val="0"/>
              </a:spcBef>
              <a:spcAft>
                <a:spcPts val="0"/>
              </a:spcAft>
              <a:buClr>
                <a:srgbClr val="FFFFFF"/>
              </a:buClr>
              <a:buSzPts val="2800"/>
              <a:buFont typeface="Century Gothic"/>
              <a:buNone/>
            </a:pPr>
            <a:r>
              <a:rPr lang="en-US" sz="2800" b="0" i="0" u="none" strike="noStrike" cap="none">
                <a:solidFill>
                  <a:srgbClr val="FFFFFF"/>
                </a:solidFill>
                <a:latin typeface="Century Gothic"/>
                <a:ea typeface="Century Gothic"/>
                <a:cs typeface="Century Gothic"/>
                <a:sym typeface="Century Gothic"/>
              </a:rPr>
              <a:t>Follow Up Rate</a:t>
            </a:r>
            <a:endParaRPr sz="2800" b="0" i="0" u="none" strike="noStrike" cap="none">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FFFFFF"/>
              </a:buClr>
              <a:buSzPts val="2800"/>
              <a:buFont typeface="Century Gothic"/>
              <a:buNone/>
            </a:pPr>
            <a:r>
              <a:rPr lang="en-US" sz="2800">
                <a:solidFill>
                  <a:srgbClr val="FFFFFF"/>
                </a:solidFill>
                <a:latin typeface="Century Gothic"/>
                <a:ea typeface="Century Gothic"/>
                <a:cs typeface="Century Gothic"/>
                <a:sym typeface="Century Gothic"/>
              </a:rPr>
              <a:t>(First 2 Years of the AMC)</a:t>
            </a:r>
            <a:endParaRPr sz="2800">
              <a:solidFill>
                <a:srgbClr val="FFFFFF"/>
              </a:solidFill>
              <a:latin typeface="Century Gothic"/>
              <a:ea typeface="Century Gothic"/>
              <a:cs typeface="Century Gothic"/>
              <a:sym typeface="Century Gothic"/>
            </a:endParaRPr>
          </a:p>
        </p:txBody>
      </p:sp>
      <p:pic>
        <p:nvPicPr>
          <p:cNvPr id="231" name="Google Shape;231;p9" descr="Car with solid fill"/>
          <p:cNvPicPr preferRelativeResize="0"/>
          <p:nvPr/>
        </p:nvPicPr>
        <p:blipFill rotWithShape="1">
          <a:blip r:embed="rId3">
            <a:alphaModFix/>
          </a:blip>
          <a:srcRect/>
          <a:stretch/>
        </p:blipFill>
        <p:spPr>
          <a:xfrm>
            <a:off x="9330815" y="643583"/>
            <a:ext cx="2265641" cy="2280019"/>
          </a:xfrm>
          <a:prstGeom prst="rect">
            <a:avLst/>
          </a:prstGeom>
          <a:noFill/>
          <a:ln>
            <a:noFill/>
          </a:ln>
        </p:spPr>
      </p:pic>
      <p:pic>
        <p:nvPicPr>
          <p:cNvPr id="232" name="Google Shape;232;p9" descr="Homeopathy with solid fill"/>
          <p:cNvPicPr preferRelativeResize="0"/>
          <p:nvPr/>
        </p:nvPicPr>
        <p:blipFill rotWithShape="1">
          <a:blip r:embed="rId4">
            <a:alphaModFix/>
          </a:blip>
          <a:srcRect/>
          <a:stretch/>
        </p:blipFill>
        <p:spPr>
          <a:xfrm>
            <a:off x="9390393" y="4164454"/>
            <a:ext cx="2265641" cy="2294395"/>
          </a:xfrm>
          <a:prstGeom prst="rect">
            <a:avLst/>
          </a:prstGeom>
          <a:noFill/>
          <a:ln>
            <a:noFill/>
          </a:ln>
        </p:spPr>
      </p:pic>
      <p:pic>
        <p:nvPicPr>
          <p:cNvPr id="233" name="Google Shape;233;p9" descr="Needle with solid fill"/>
          <p:cNvPicPr preferRelativeResize="0"/>
          <p:nvPr/>
        </p:nvPicPr>
        <p:blipFill rotWithShape="1">
          <a:blip r:embed="rId5">
            <a:alphaModFix/>
          </a:blip>
          <a:srcRect/>
          <a:stretch/>
        </p:blipFill>
        <p:spPr>
          <a:xfrm>
            <a:off x="6154587" y="4441973"/>
            <a:ext cx="1673203" cy="1814693"/>
          </a:xfrm>
          <a:prstGeom prst="rect">
            <a:avLst/>
          </a:prstGeom>
          <a:noFill/>
          <a:ln>
            <a:noFill/>
          </a:ln>
        </p:spPr>
      </p:pic>
      <p:pic>
        <p:nvPicPr>
          <p:cNvPr id="234" name="Google Shape;234;p9" descr="Home with solid fill"/>
          <p:cNvPicPr preferRelativeResize="0"/>
          <p:nvPr/>
        </p:nvPicPr>
        <p:blipFill rotWithShape="1">
          <a:blip r:embed="rId6">
            <a:alphaModFix/>
          </a:blip>
          <a:srcRect/>
          <a:stretch/>
        </p:blipFill>
        <p:spPr>
          <a:xfrm>
            <a:off x="5621727" y="498481"/>
            <a:ext cx="2265642" cy="2167283"/>
          </a:xfrm>
          <a:prstGeom prst="rect">
            <a:avLst/>
          </a:prstGeom>
          <a:noFill/>
          <a:ln>
            <a:noFill/>
          </a:ln>
        </p:spPr>
      </p:pic>
      <p:pic>
        <p:nvPicPr>
          <p:cNvPr id="235" name="Google Shape;235;p9" descr="A silhouette of a person sitting on a chair&#10;&#10;Description automatically generated"/>
          <p:cNvPicPr preferRelativeResize="0"/>
          <p:nvPr/>
        </p:nvPicPr>
        <p:blipFill rotWithShape="1">
          <a:blip r:embed="rId7">
            <a:alphaModFix/>
          </a:blip>
          <a:srcRect/>
          <a:stretch/>
        </p:blipFill>
        <p:spPr>
          <a:xfrm>
            <a:off x="7355457" y="2345177"/>
            <a:ext cx="2282896" cy="2282896"/>
          </a:xfrm>
          <a:prstGeom prst="rect">
            <a:avLst/>
          </a:prstGeom>
          <a:noFill/>
          <a:ln>
            <a:noFill/>
          </a:ln>
        </p:spPr>
      </p:pic>
      <p:grpSp>
        <p:nvGrpSpPr>
          <p:cNvPr id="236" name="Google Shape;236;p9"/>
          <p:cNvGrpSpPr/>
          <p:nvPr/>
        </p:nvGrpSpPr>
        <p:grpSpPr>
          <a:xfrm>
            <a:off x="4611792" y="-2437"/>
            <a:ext cx="721560" cy="6746056"/>
            <a:chOff x="4648078" y="1267563"/>
            <a:chExt cx="721560" cy="6746056"/>
          </a:xfrm>
        </p:grpSpPr>
        <p:sp>
          <p:nvSpPr>
            <p:cNvPr id="237" name="Google Shape;237;p9"/>
            <p:cNvSpPr txBox="1"/>
            <p:nvPr/>
          </p:nvSpPr>
          <p:spPr>
            <a:xfrm>
              <a:off x="4740093" y="1273314"/>
              <a:ext cx="629545" cy="6740305"/>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5400"/>
                <a:buFont typeface="Century Gothic"/>
                <a:buNone/>
              </a:pPr>
              <a:r>
                <a:rPr lang="en-US" sz="5400" b="1" i="0" u="none" strike="noStrike" cap="none">
                  <a:solidFill>
                    <a:srgbClr val="000000"/>
                  </a:solidFill>
                  <a:latin typeface="Century Gothic"/>
                  <a:ea typeface="Century Gothic"/>
                  <a:cs typeface="Century Gothic"/>
                  <a:sym typeface="Century Gothic"/>
                </a:rPr>
                <a:t>B</a:t>
              </a:r>
              <a:endParaRPr sz="5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400"/>
                <a:buFont typeface="Century Gothic"/>
                <a:buNone/>
              </a:pPr>
              <a:r>
                <a:rPr lang="en-US" sz="5400" b="1" i="0" u="none" strike="noStrike" cap="none">
                  <a:solidFill>
                    <a:srgbClr val="000000"/>
                  </a:solidFill>
                  <a:latin typeface="Century Gothic"/>
                  <a:ea typeface="Century Gothic"/>
                  <a:cs typeface="Century Gothic"/>
                  <a:sym typeface="Century Gothic"/>
                </a:rPr>
                <a:t>A</a:t>
              </a:r>
              <a:endParaRPr sz="5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400"/>
                <a:buFont typeface="Century Gothic"/>
                <a:buNone/>
              </a:pPr>
              <a:r>
                <a:rPr lang="en-US" sz="5400" b="1" i="0" u="none" strike="noStrike" cap="none">
                  <a:solidFill>
                    <a:srgbClr val="000000"/>
                  </a:solidFill>
                  <a:latin typeface="Century Gothic"/>
                  <a:ea typeface="Century Gothic"/>
                  <a:cs typeface="Century Gothic"/>
                  <a:sym typeface="Century Gothic"/>
                </a:rPr>
                <a:t>R</a:t>
              </a:r>
              <a:endParaRPr sz="5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400"/>
                <a:buFont typeface="Century Gothic"/>
                <a:buNone/>
              </a:pPr>
              <a:r>
                <a:rPr lang="en-US" sz="5400" b="1" i="0" u="none" strike="noStrike" cap="none">
                  <a:solidFill>
                    <a:srgbClr val="000000"/>
                  </a:solidFill>
                  <a:latin typeface="Century Gothic"/>
                  <a:ea typeface="Century Gothic"/>
                  <a:cs typeface="Century Gothic"/>
                  <a:sym typeface="Century Gothic"/>
                </a:rPr>
                <a:t>R</a:t>
              </a:r>
              <a:endParaRPr sz="5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400"/>
                <a:buFont typeface="Century Gothic"/>
                <a:buNone/>
              </a:pPr>
              <a:r>
                <a:rPr lang="en-US" sz="5400" b="1" i="0" u="none" strike="noStrike" cap="none">
                  <a:solidFill>
                    <a:srgbClr val="000000"/>
                  </a:solidFill>
                  <a:latin typeface="Century Gothic"/>
                  <a:ea typeface="Century Gothic"/>
                  <a:cs typeface="Century Gothic"/>
                  <a:sym typeface="Century Gothic"/>
                </a:rPr>
                <a:t>I</a:t>
              </a:r>
              <a:endParaRPr sz="5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400"/>
                <a:buFont typeface="Century Gothic"/>
                <a:buNone/>
              </a:pPr>
              <a:r>
                <a:rPr lang="en-US" sz="5400" b="1" i="0" u="none" strike="noStrike" cap="none">
                  <a:solidFill>
                    <a:srgbClr val="000000"/>
                  </a:solidFill>
                  <a:latin typeface="Century Gothic"/>
                  <a:ea typeface="Century Gothic"/>
                  <a:cs typeface="Century Gothic"/>
                  <a:sym typeface="Century Gothic"/>
                </a:rPr>
                <a:t>E</a:t>
              </a:r>
              <a:endParaRPr sz="5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400"/>
                <a:buFont typeface="Century Gothic"/>
                <a:buNone/>
              </a:pPr>
              <a:r>
                <a:rPr lang="en-US" sz="5400" b="1" i="0" u="none" strike="noStrike" cap="none">
                  <a:solidFill>
                    <a:srgbClr val="000000"/>
                  </a:solidFill>
                  <a:latin typeface="Century Gothic"/>
                  <a:ea typeface="Century Gothic"/>
                  <a:cs typeface="Century Gothic"/>
                  <a:sym typeface="Century Gothic"/>
                </a:rPr>
                <a:t>R</a:t>
              </a:r>
              <a:endParaRPr sz="5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400"/>
                <a:buFont typeface="Century Gothic"/>
                <a:buNone/>
              </a:pPr>
              <a:r>
                <a:rPr lang="en-US" sz="5400" b="1" i="0" u="none" strike="noStrike" cap="none">
                  <a:solidFill>
                    <a:srgbClr val="000000"/>
                  </a:solidFill>
                  <a:latin typeface="Century Gothic"/>
                  <a:ea typeface="Century Gothic"/>
                  <a:cs typeface="Century Gothic"/>
                  <a:sym typeface="Century Gothic"/>
                </a:rPr>
                <a:t>S</a:t>
              </a:r>
              <a:endParaRPr/>
            </a:p>
          </p:txBody>
        </p:sp>
        <p:sp>
          <p:nvSpPr>
            <p:cNvPr id="238" name="Google Shape;238;p9"/>
            <p:cNvSpPr txBox="1"/>
            <p:nvPr/>
          </p:nvSpPr>
          <p:spPr>
            <a:xfrm>
              <a:off x="4648078" y="1267563"/>
              <a:ext cx="629545" cy="6740305"/>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0000"/>
                </a:buClr>
                <a:buSzPts val="5400"/>
                <a:buFont typeface="Century Gothic"/>
                <a:buNone/>
              </a:pPr>
              <a:r>
                <a:rPr lang="en-US" sz="5400" b="1" i="0" u="none" strike="noStrike" cap="none">
                  <a:solidFill>
                    <a:srgbClr val="FF0000"/>
                  </a:solidFill>
                  <a:latin typeface="Century Gothic"/>
                  <a:ea typeface="Century Gothic"/>
                  <a:cs typeface="Century Gothic"/>
                  <a:sym typeface="Century Gothic"/>
                </a:rPr>
                <a:t>B</a:t>
              </a:r>
              <a:endParaRPr sz="5400" b="0" i="0" u="none" strike="noStrike" cap="none">
                <a:solidFill>
                  <a:srgbClr val="FF0000"/>
                </a:solidFill>
                <a:latin typeface="Arial"/>
                <a:ea typeface="Arial"/>
                <a:cs typeface="Arial"/>
                <a:sym typeface="Arial"/>
              </a:endParaRPr>
            </a:p>
            <a:p>
              <a:pPr marL="0" marR="0" lvl="0" indent="0" algn="ctr" rtl="0">
                <a:lnSpc>
                  <a:spcPct val="100000"/>
                </a:lnSpc>
                <a:spcBef>
                  <a:spcPts val="0"/>
                </a:spcBef>
                <a:spcAft>
                  <a:spcPts val="0"/>
                </a:spcAft>
                <a:buClr>
                  <a:srgbClr val="FF0000"/>
                </a:buClr>
                <a:buSzPts val="5400"/>
                <a:buFont typeface="Century Gothic"/>
                <a:buNone/>
              </a:pPr>
              <a:r>
                <a:rPr lang="en-US" sz="5400" b="1" i="0" u="none" strike="noStrike" cap="none">
                  <a:solidFill>
                    <a:srgbClr val="FF0000"/>
                  </a:solidFill>
                  <a:latin typeface="Century Gothic"/>
                  <a:ea typeface="Century Gothic"/>
                  <a:cs typeface="Century Gothic"/>
                  <a:sym typeface="Century Gothic"/>
                </a:rPr>
                <a:t>A</a:t>
              </a:r>
              <a:endParaRPr sz="5400" b="0" i="0" u="none" strike="noStrike" cap="none">
                <a:solidFill>
                  <a:srgbClr val="FF0000"/>
                </a:solidFill>
                <a:latin typeface="Arial"/>
                <a:ea typeface="Arial"/>
                <a:cs typeface="Arial"/>
                <a:sym typeface="Arial"/>
              </a:endParaRPr>
            </a:p>
            <a:p>
              <a:pPr marL="0" marR="0" lvl="0" indent="0" algn="ctr" rtl="0">
                <a:lnSpc>
                  <a:spcPct val="100000"/>
                </a:lnSpc>
                <a:spcBef>
                  <a:spcPts val="0"/>
                </a:spcBef>
                <a:spcAft>
                  <a:spcPts val="0"/>
                </a:spcAft>
                <a:buClr>
                  <a:srgbClr val="FF0000"/>
                </a:buClr>
                <a:buSzPts val="5400"/>
                <a:buFont typeface="Century Gothic"/>
                <a:buNone/>
              </a:pPr>
              <a:r>
                <a:rPr lang="en-US" sz="5400" b="1" i="0" u="none" strike="noStrike" cap="none">
                  <a:solidFill>
                    <a:srgbClr val="FF0000"/>
                  </a:solidFill>
                  <a:latin typeface="Century Gothic"/>
                  <a:ea typeface="Century Gothic"/>
                  <a:cs typeface="Century Gothic"/>
                  <a:sym typeface="Century Gothic"/>
                </a:rPr>
                <a:t>R</a:t>
              </a:r>
              <a:endParaRPr sz="5400" b="0" i="0" u="none" strike="noStrike" cap="none">
                <a:solidFill>
                  <a:srgbClr val="FF0000"/>
                </a:solidFill>
                <a:latin typeface="Arial"/>
                <a:ea typeface="Arial"/>
                <a:cs typeface="Arial"/>
                <a:sym typeface="Arial"/>
              </a:endParaRPr>
            </a:p>
            <a:p>
              <a:pPr marL="0" marR="0" lvl="0" indent="0" algn="ctr" rtl="0">
                <a:lnSpc>
                  <a:spcPct val="100000"/>
                </a:lnSpc>
                <a:spcBef>
                  <a:spcPts val="0"/>
                </a:spcBef>
                <a:spcAft>
                  <a:spcPts val="0"/>
                </a:spcAft>
                <a:buClr>
                  <a:srgbClr val="FF0000"/>
                </a:buClr>
                <a:buSzPts val="5400"/>
                <a:buFont typeface="Century Gothic"/>
                <a:buNone/>
              </a:pPr>
              <a:r>
                <a:rPr lang="en-US" sz="5400" b="1" i="0" u="none" strike="noStrike" cap="none">
                  <a:solidFill>
                    <a:srgbClr val="FF0000"/>
                  </a:solidFill>
                  <a:latin typeface="Century Gothic"/>
                  <a:ea typeface="Century Gothic"/>
                  <a:cs typeface="Century Gothic"/>
                  <a:sym typeface="Century Gothic"/>
                </a:rPr>
                <a:t>R</a:t>
              </a:r>
              <a:endParaRPr sz="5400" b="0" i="0" u="none" strike="noStrike" cap="none">
                <a:solidFill>
                  <a:srgbClr val="FF0000"/>
                </a:solidFill>
                <a:latin typeface="Arial"/>
                <a:ea typeface="Arial"/>
                <a:cs typeface="Arial"/>
                <a:sym typeface="Arial"/>
              </a:endParaRPr>
            </a:p>
            <a:p>
              <a:pPr marL="0" marR="0" lvl="0" indent="0" algn="ctr" rtl="0">
                <a:lnSpc>
                  <a:spcPct val="100000"/>
                </a:lnSpc>
                <a:spcBef>
                  <a:spcPts val="0"/>
                </a:spcBef>
                <a:spcAft>
                  <a:spcPts val="0"/>
                </a:spcAft>
                <a:buClr>
                  <a:srgbClr val="FF0000"/>
                </a:buClr>
                <a:buSzPts val="5400"/>
                <a:buFont typeface="Century Gothic"/>
                <a:buNone/>
              </a:pPr>
              <a:r>
                <a:rPr lang="en-US" sz="5400" b="1" i="0" u="none" strike="noStrike" cap="none">
                  <a:solidFill>
                    <a:srgbClr val="FF0000"/>
                  </a:solidFill>
                  <a:latin typeface="Century Gothic"/>
                  <a:ea typeface="Century Gothic"/>
                  <a:cs typeface="Century Gothic"/>
                  <a:sym typeface="Century Gothic"/>
                </a:rPr>
                <a:t>I</a:t>
              </a:r>
              <a:endParaRPr sz="5400" b="0" i="0" u="none" strike="noStrike" cap="none">
                <a:solidFill>
                  <a:srgbClr val="FF0000"/>
                </a:solidFill>
                <a:latin typeface="Arial"/>
                <a:ea typeface="Arial"/>
                <a:cs typeface="Arial"/>
                <a:sym typeface="Arial"/>
              </a:endParaRPr>
            </a:p>
            <a:p>
              <a:pPr marL="0" marR="0" lvl="0" indent="0" algn="ctr" rtl="0">
                <a:lnSpc>
                  <a:spcPct val="100000"/>
                </a:lnSpc>
                <a:spcBef>
                  <a:spcPts val="0"/>
                </a:spcBef>
                <a:spcAft>
                  <a:spcPts val="0"/>
                </a:spcAft>
                <a:buClr>
                  <a:srgbClr val="FF0000"/>
                </a:buClr>
                <a:buSzPts val="5400"/>
                <a:buFont typeface="Century Gothic"/>
                <a:buNone/>
              </a:pPr>
              <a:r>
                <a:rPr lang="en-US" sz="5400" b="1" i="0" u="none" strike="noStrike" cap="none">
                  <a:solidFill>
                    <a:srgbClr val="FF0000"/>
                  </a:solidFill>
                  <a:latin typeface="Century Gothic"/>
                  <a:ea typeface="Century Gothic"/>
                  <a:cs typeface="Century Gothic"/>
                  <a:sym typeface="Century Gothic"/>
                </a:rPr>
                <a:t>E</a:t>
              </a:r>
              <a:endParaRPr sz="5400" b="0" i="0" u="none" strike="noStrike" cap="none">
                <a:solidFill>
                  <a:srgbClr val="FF0000"/>
                </a:solidFill>
                <a:latin typeface="Arial"/>
                <a:ea typeface="Arial"/>
                <a:cs typeface="Arial"/>
                <a:sym typeface="Arial"/>
              </a:endParaRPr>
            </a:p>
            <a:p>
              <a:pPr marL="0" marR="0" lvl="0" indent="0" algn="ctr" rtl="0">
                <a:lnSpc>
                  <a:spcPct val="100000"/>
                </a:lnSpc>
                <a:spcBef>
                  <a:spcPts val="0"/>
                </a:spcBef>
                <a:spcAft>
                  <a:spcPts val="0"/>
                </a:spcAft>
                <a:buClr>
                  <a:srgbClr val="FF0000"/>
                </a:buClr>
                <a:buSzPts val="5400"/>
                <a:buFont typeface="Century Gothic"/>
                <a:buNone/>
              </a:pPr>
              <a:r>
                <a:rPr lang="en-US" sz="5400" b="1" i="0" u="none" strike="noStrike" cap="none">
                  <a:solidFill>
                    <a:srgbClr val="FF0000"/>
                  </a:solidFill>
                  <a:latin typeface="Century Gothic"/>
                  <a:ea typeface="Century Gothic"/>
                  <a:cs typeface="Century Gothic"/>
                  <a:sym typeface="Century Gothic"/>
                </a:rPr>
                <a:t>R</a:t>
              </a:r>
              <a:endParaRPr sz="5400" b="0" i="0" u="none" strike="noStrike" cap="none">
                <a:solidFill>
                  <a:srgbClr val="FF0000"/>
                </a:solidFill>
                <a:latin typeface="Arial"/>
                <a:ea typeface="Arial"/>
                <a:cs typeface="Arial"/>
                <a:sym typeface="Arial"/>
              </a:endParaRPr>
            </a:p>
            <a:p>
              <a:pPr marL="0" marR="0" lvl="0" indent="0" algn="ctr" rtl="0">
                <a:lnSpc>
                  <a:spcPct val="100000"/>
                </a:lnSpc>
                <a:spcBef>
                  <a:spcPts val="0"/>
                </a:spcBef>
                <a:spcAft>
                  <a:spcPts val="0"/>
                </a:spcAft>
                <a:buClr>
                  <a:srgbClr val="FF0000"/>
                </a:buClr>
                <a:buSzPts val="5400"/>
                <a:buFont typeface="Century Gothic"/>
                <a:buNone/>
              </a:pPr>
              <a:r>
                <a:rPr lang="en-US" sz="5400" b="1" i="0" u="none" strike="noStrike" cap="none">
                  <a:solidFill>
                    <a:srgbClr val="FF0000"/>
                  </a:solidFill>
                  <a:latin typeface="Century Gothic"/>
                  <a:ea typeface="Century Gothic"/>
                  <a:cs typeface="Century Gothic"/>
                  <a:sym typeface="Century Gothic"/>
                </a:rPr>
                <a:t>S</a:t>
              </a:r>
              <a:endParaRPr/>
            </a:p>
          </p:txBody>
        </p:sp>
      </p:grpSp>
      <p:pic>
        <p:nvPicPr>
          <p:cNvPr id="239" name="Google Shape;239;p9" descr="Needle with solid fill"/>
          <p:cNvPicPr preferRelativeResize="0"/>
          <p:nvPr/>
        </p:nvPicPr>
        <p:blipFill rotWithShape="1">
          <a:blip r:embed="rId5">
            <a:alphaModFix/>
          </a:blip>
          <a:srcRect/>
          <a:stretch/>
        </p:blipFill>
        <p:spPr>
          <a:xfrm>
            <a:off x="6709553" y="4464977"/>
            <a:ext cx="1673203" cy="1814693"/>
          </a:xfrm>
          <a:prstGeom prst="rect">
            <a:avLst/>
          </a:prstGeom>
          <a:noFill/>
          <a:ln>
            <a:noFill/>
          </a:ln>
        </p:spPr>
      </p:pic>
      <p:pic>
        <p:nvPicPr>
          <p:cNvPr id="240" name="Google Shape;240;p9" descr="Needle with solid fill"/>
          <p:cNvPicPr preferRelativeResize="0"/>
          <p:nvPr/>
        </p:nvPicPr>
        <p:blipFill rotWithShape="1">
          <a:blip r:embed="rId5">
            <a:alphaModFix/>
          </a:blip>
          <a:srcRect/>
          <a:stretch/>
        </p:blipFill>
        <p:spPr>
          <a:xfrm>
            <a:off x="5616874" y="4421845"/>
            <a:ext cx="1673203" cy="181469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0"/>
          <p:cNvSpPr txBox="1">
            <a:spLocks noGrp="1"/>
          </p:cNvSpPr>
          <p:nvPr>
            <p:ph type="body" idx="1"/>
          </p:nvPr>
        </p:nvSpPr>
        <p:spPr>
          <a:xfrm>
            <a:off x="6096000" y="1405482"/>
            <a:ext cx="4809148" cy="4032977"/>
          </a:xfrm>
          <a:prstGeom prst="rect">
            <a:avLst/>
          </a:prstGeom>
          <a:noFill/>
          <a:ln>
            <a:noFill/>
          </a:ln>
        </p:spPr>
        <p:txBody>
          <a:bodyPr spcFirstLastPara="1" wrap="square" lIns="45675" tIns="45675" rIns="45675" bIns="45675" anchor="t" anchorCtr="0">
            <a:noAutofit/>
          </a:bodyPr>
          <a:lstStyle/>
          <a:p>
            <a:pPr marL="0" lvl="0" indent="0" algn="l" rtl="0">
              <a:lnSpc>
                <a:spcPct val="90000"/>
              </a:lnSpc>
              <a:spcBef>
                <a:spcPts val="0"/>
              </a:spcBef>
              <a:spcAft>
                <a:spcPts val="0"/>
              </a:spcAft>
              <a:buClr>
                <a:srgbClr val="FF9900"/>
              </a:buClr>
              <a:buSzPts val="2500"/>
              <a:buNone/>
            </a:pPr>
            <a:r>
              <a:rPr lang="en-US"/>
              <a:t>Inpatient rapid delivery and administration of long-acting depot buprenorphine for patients at high risk of overdose and death. </a:t>
            </a:r>
            <a:endParaRPr/>
          </a:p>
          <a:p>
            <a:pPr marL="835660" lvl="1" indent="-342900" algn="l" rtl="0">
              <a:lnSpc>
                <a:spcPct val="90000"/>
              </a:lnSpc>
              <a:spcBef>
                <a:spcPts val="1000"/>
              </a:spcBef>
              <a:spcAft>
                <a:spcPts val="0"/>
              </a:spcAft>
              <a:buSzPts val="2500"/>
              <a:buChar char="►"/>
            </a:pPr>
            <a:r>
              <a:rPr lang="en-US" sz="2200">
                <a:solidFill>
                  <a:schemeClr val="lt1"/>
                </a:solidFill>
              </a:rPr>
              <a:t>Easier than SL buprenorphine</a:t>
            </a:r>
            <a:endParaRPr/>
          </a:p>
          <a:p>
            <a:pPr marL="835660" lvl="1" indent="-342900" algn="l" rtl="0">
              <a:lnSpc>
                <a:spcPct val="90000"/>
              </a:lnSpc>
              <a:spcBef>
                <a:spcPts val="1000"/>
              </a:spcBef>
              <a:spcAft>
                <a:spcPts val="0"/>
              </a:spcAft>
              <a:buSzPts val="2500"/>
              <a:buChar char="►"/>
            </a:pPr>
            <a:r>
              <a:rPr lang="en-US" sz="2200">
                <a:solidFill>
                  <a:schemeClr val="lt1"/>
                </a:solidFill>
              </a:rPr>
              <a:t>Avoid rehospitalization for overdose and complications</a:t>
            </a:r>
            <a:endParaRPr/>
          </a:p>
          <a:p>
            <a:pPr marL="835660" lvl="1" indent="-342900" algn="l" rtl="0">
              <a:lnSpc>
                <a:spcPct val="90000"/>
              </a:lnSpc>
              <a:spcBef>
                <a:spcPts val="1000"/>
              </a:spcBef>
              <a:spcAft>
                <a:spcPts val="0"/>
              </a:spcAft>
              <a:buSzPts val="2500"/>
              <a:buChar char="►"/>
            </a:pPr>
            <a:r>
              <a:rPr lang="en-US" sz="2200">
                <a:solidFill>
                  <a:schemeClr val="lt1"/>
                </a:solidFill>
              </a:rPr>
              <a:t>Engage in continuity care</a:t>
            </a:r>
            <a:endParaRPr>
              <a:solidFill>
                <a:schemeClr val="lt1"/>
              </a:solidFill>
            </a:endParaRPr>
          </a:p>
        </p:txBody>
      </p:sp>
      <p:pic>
        <p:nvPicPr>
          <p:cNvPr id="246" name="Google Shape;246;p10" descr="Google Shape;308;g24d58933b70_0_6"/>
          <p:cNvPicPr preferRelativeResize="0"/>
          <p:nvPr/>
        </p:nvPicPr>
        <p:blipFill rotWithShape="1">
          <a:blip r:embed="rId3">
            <a:alphaModFix/>
          </a:blip>
          <a:srcRect/>
          <a:stretch/>
        </p:blipFill>
        <p:spPr>
          <a:xfrm>
            <a:off x="423950" y="607577"/>
            <a:ext cx="5362469" cy="56287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12" descr="A group of people wearing masks&#10;&#10;Description automatically generated"/>
          <p:cNvPicPr preferRelativeResize="0"/>
          <p:nvPr/>
        </p:nvPicPr>
        <p:blipFill rotWithShape="1">
          <a:blip r:embed="rId3">
            <a:alphaModFix/>
          </a:blip>
          <a:srcRect/>
          <a:stretch/>
        </p:blipFill>
        <p:spPr>
          <a:xfrm>
            <a:off x="4514193" y="1300373"/>
            <a:ext cx="7066383" cy="5286363"/>
          </a:xfrm>
          <a:prstGeom prst="rect">
            <a:avLst/>
          </a:prstGeom>
          <a:noFill/>
          <a:ln>
            <a:noFill/>
          </a:ln>
        </p:spPr>
      </p:pic>
      <p:sp>
        <p:nvSpPr>
          <p:cNvPr id="252" name="Google Shape;252;p12"/>
          <p:cNvSpPr txBox="1"/>
          <p:nvPr/>
        </p:nvSpPr>
        <p:spPr>
          <a:xfrm>
            <a:off x="518987" y="1839374"/>
            <a:ext cx="3907682" cy="4195502"/>
          </a:xfrm>
          <a:prstGeom prst="rect">
            <a:avLst/>
          </a:prstGeom>
          <a:noFill/>
          <a:ln>
            <a:noFill/>
          </a:ln>
        </p:spPr>
        <p:txBody>
          <a:bodyPr spcFirstLastPara="1" wrap="square" lIns="91425" tIns="45700" rIns="91425" bIns="45700" anchor="t" anchorCtr="0">
            <a:noAutofit/>
          </a:bodyPr>
          <a:lstStyle/>
          <a:p>
            <a:pPr marL="76200" marR="0" lvl="0" indent="0" algn="l" rtl="0">
              <a:lnSpc>
                <a:spcPct val="100000"/>
              </a:lnSpc>
              <a:spcBef>
                <a:spcPts val="0"/>
              </a:spcBef>
              <a:spcAft>
                <a:spcPts val="0"/>
              </a:spcAft>
              <a:buClr>
                <a:srgbClr val="FFFFFF"/>
              </a:buClr>
              <a:buSzPts val="2400"/>
              <a:buFont typeface="Helvetica Neue"/>
              <a:buNone/>
            </a:pPr>
            <a:r>
              <a:rPr lang="en-US" sz="2800" b="0" i="0" u="none" strike="noStrike" cap="none">
                <a:solidFill>
                  <a:srgbClr val="FFFFFF"/>
                </a:solidFill>
                <a:latin typeface="Century Gothic"/>
                <a:ea typeface="Century Gothic"/>
                <a:cs typeface="Century Gothic"/>
                <a:sym typeface="Century Gothic"/>
              </a:rPr>
              <a:t>Physicians</a:t>
            </a:r>
            <a:endParaRPr/>
          </a:p>
          <a:p>
            <a:pPr marL="76200" marR="0" lvl="0" indent="0" algn="l" rtl="0">
              <a:lnSpc>
                <a:spcPct val="100000"/>
              </a:lnSpc>
              <a:spcBef>
                <a:spcPts val="0"/>
              </a:spcBef>
              <a:spcAft>
                <a:spcPts val="0"/>
              </a:spcAft>
              <a:buClr>
                <a:srgbClr val="FFFFFF"/>
              </a:buClr>
              <a:buSzPts val="2400"/>
              <a:buFont typeface="Helvetica Neue"/>
              <a:buNone/>
            </a:pPr>
            <a:endParaRPr sz="1200" b="0" i="0" u="none" strike="noStrike" cap="none">
              <a:solidFill>
                <a:srgbClr val="FFFFFF"/>
              </a:solidFill>
              <a:latin typeface="Century Gothic"/>
              <a:ea typeface="Century Gothic"/>
              <a:cs typeface="Century Gothic"/>
              <a:sym typeface="Century Gothic"/>
            </a:endParaRPr>
          </a:p>
          <a:p>
            <a:pPr marL="76200" marR="0" lvl="0" indent="0" algn="l" rtl="0">
              <a:lnSpc>
                <a:spcPct val="100000"/>
              </a:lnSpc>
              <a:spcBef>
                <a:spcPts val="0"/>
              </a:spcBef>
              <a:spcAft>
                <a:spcPts val="0"/>
              </a:spcAft>
              <a:buClr>
                <a:srgbClr val="FFFFFF"/>
              </a:buClr>
              <a:buSzPts val="2400"/>
              <a:buFont typeface="Helvetica Neue"/>
              <a:buNone/>
            </a:pPr>
            <a:r>
              <a:rPr lang="en-US" sz="2800" b="0" i="0" u="none" strike="noStrike" cap="none">
                <a:solidFill>
                  <a:srgbClr val="FFFFFF"/>
                </a:solidFill>
                <a:latin typeface="Century Gothic"/>
                <a:ea typeface="Century Gothic"/>
                <a:cs typeface="Century Gothic"/>
                <a:sym typeface="Century Gothic"/>
              </a:rPr>
              <a:t>Nurses</a:t>
            </a:r>
            <a:endParaRPr/>
          </a:p>
          <a:p>
            <a:pPr marL="76200" marR="0" lvl="0" indent="0" algn="l" rtl="0">
              <a:lnSpc>
                <a:spcPct val="100000"/>
              </a:lnSpc>
              <a:spcBef>
                <a:spcPts val="0"/>
              </a:spcBef>
              <a:spcAft>
                <a:spcPts val="0"/>
              </a:spcAft>
              <a:buClr>
                <a:srgbClr val="FFFFFF"/>
              </a:buClr>
              <a:buSzPts val="2400"/>
              <a:buFont typeface="Helvetica Neue"/>
              <a:buNone/>
            </a:pPr>
            <a:endParaRPr sz="1200" b="0" i="0" u="none" strike="noStrike" cap="none">
              <a:solidFill>
                <a:srgbClr val="FFFFFF"/>
              </a:solidFill>
              <a:latin typeface="Century Gothic"/>
              <a:ea typeface="Century Gothic"/>
              <a:cs typeface="Century Gothic"/>
              <a:sym typeface="Century Gothic"/>
            </a:endParaRPr>
          </a:p>
          <a:p>
            <a:pPr marL="76200" marR="0" lvl="0" indent="0" algn="l" rtl="0">
              <a:lnSpc>
                <a:spcPct val="100000"/>
              </a:lnSpc>
              <a:spcBef>
                <a:spcPts val="0"/>
              </a:spcBef>
              <a:spcAft>
                <a:spcPts val="0"/>
              </a:spcAft>
              <a:buClr>
                <a:srgbClr val="FFFFFF"/>
              </a:buClr>
              <a:buSzPts val="2400"/>
              <a:buFont typeface="Helvetica Neue"/>
              <a:buNone/>
            </a:pPr>
            <a:r>
              <a:rPr lang="en-US" sz="2800" b="0" i="0" u="none" strike="noStrike" cap="none">
                <a:solidFill>
                  <a:srgbClr val="FFFFFF"/>
                </a:solidFill>
                <a:latin typeface="Century Gothic"/>
                <a:ea typeface="Century Gothic"/>
                <a:cs typeface="Century Gothic"/>
                <a:sym typeface="Century Gothic"/>
              </a:rPr>
              <a:t>Residents</a:t>
            </a:r>
            <a:endParaRPr/>
          </a:p>
          <a:p>
            <a:pPr marL="76200" marR="0" lvl="0" indent="0" algn="l" rtl="0">
              <a:lnSpc>
                <a:spcPct val="100000"/>
              </a:lnSpc>
              <a:spcBef>
                <a:spcPts val="0"/>
              </a:spcBef>
              <a:spcAft>
                <a:spcPts val="0"/>
              </a:spcAft>
              <a:buClr>
                <a:srgbClr val="FFFFFF"/>
              </a:buClr>
              <a:buSzPts val="2400"/>
              <a:buFont typeface="Helvetica Neue"/>
              <a:buNone/>
            </a:pPr>
            <a:endParaRPr sz="1200" b="0" i="0" u="none" strike="noStrike" cap="none">
              <a:solidFill>
                <a:srgbClr val="FFFFFF"/>
              </a:solidFill>
              <a:latin typeface="Century Gothic"/>
              <a:ea typeface="Century Gothic"/>
              <a:cs typeface="Century Gothic"/>
              <a:sym typeface="Century Gothic"/>
            </a:endParaRPr>
          </a:p>
          <a:p>
            <a:pPr marL="76200" marR="0" lvl="0" indent="0" algn="l" rtl="0">
              <a:lnSpc>
                <a:spcPct val="100000"/>
              </a:lnSpc>
              <a:spcBef>
                <a:spcPts val="0"/>
              </a:spcBef>
              <a:spcAft>
                <a:spcPts val="0"/>
              </a:spcAft>
              <a:buClr>
                <a:srgbClr val="FFFFFF"/>
              </a:buClr>
              <a:buSzPts val="2400"/>
              <a:buFont typeface="Helvetica Neue"/>
              <a:buNone/>
            </a:pPr>
            <a:r>
              <a:rPr lang="en-US" sz="2800" b="0" i="0" u="none" strike="noStrike" cap="none">
                <a:solidFill>
                  <a:srgbClr val="FFFFFF"/>
                </a:solidFill>
                <a:latin typeface="Century Gothic"/>
                <a:ea typeface="Century Gothic"/>
                <a:cs typeface="Century Gothic"/>
                <a:sym typeface="Century Gothic"/>
              </a:rPr>
              <a:t>Medical Students</a:t>
            </a:r>
            <a:endParaRPr/>
          </a:p>
          <a:p>
            <a:pPr marL="76200" marR="0" lvl="0" indent="0" algn="l" rtl="0">
              <a:lnSpc>
                <a:spcPct val="100000"/>
              </a:lnSpc>
              <a:spcBef>
                <a:spcPts val="0"/>
              </a:spcBef>
              <a:spcAft>
                <a:spcPts val="0"/>
              </a:spcAft>
              <a:buClr>
                <a:srgbClr val="FFFFFF"/>
              </a:buClr>
              <a:buSzPts val="2400"/>
              <a:buFont typeface="Helvetica Neue"/>
              <a:buNone/>
            </a:pPr>
            <a:endParaRPr sz="1200" b="0" i="0" u="none" strike="noStrike" cap="none">
              <a:solidFill>
                <a:srgbClr val="FFFFFF"/>
              </a:solidFill>
              <a:latin typeface="Century Gothic"/>
              <a:ea typeface="Century Gothic"/>
              <a:cs typeface="Century Gothic"/>
              <a:sym typeface="Century Gothic"/>
            </a:endParaRPr>
          </a:p>
          <a:p>
            <a:pPr marL="76200" marR="0" lvl="0" indent="0" algn="l" rtl="0">
              <a:lnSpc>
                <a:spcPct val="100000"/>
              </a:lnSpc>
              <a:spcBef>
                <a:spcPts val="0"/>
              </a:spcBef>
              <a:spcAft>
                <a:spcPts val="0"/>
              </a:spcAft>
              <a:buClr>
                <a:srgbClr val="FFFFFF"/>
              </a:buClr>
              <a:buSzPts val="2400"/>
              <a:buFont typeface="Helvetica Neue"/>
              <a:buNone/>
            </a:pPr>
            <a:r>
              <a:rPr lang="en-US" sz="2800" b="0" i="0" u="none" strike="noStrike" cap="none">
                <a:solidFill>
                  <a:srgbClr val="FFFFFF"/>
                </a:solidFill>
                <a:latin typeface="Century Gothic"/>
                <a:ea typeface="Century Gothic"/>
                <a:cs typeface="Century Gothic"/>
                <a:sym typeface="Century Gothic"/>
              </a:rPr>
              <a:t>Social Workers</a:t>
            </a:r>
            <a:endParaRPr/>
          </a:p>
          <a:p>
            <a:pPr marL="76200" marR="0" lvl="0" indent="0" algn="l" rtl="0">
              <a:lnSpc>
                <a:spcPct val="100000"/>
              </a:lnSpc>
              <a:spcBef>
                <a:spcPts val="0"/>
              </a:spcBef>
              <a:spcAft>
                <a:spcPts val="0"/>
              </a:spcAft>
              <a:buClr>
                <a:srgbClr val="FFFFFF"/>
              </a:buClr>
              <a:buSzPts val="2400"/>
              <a:buFont typeface="Helvetica Neue"/>
              <a:buNone/>
            </a:pPr>
            <a:endParaRPr sz="1200" b="0" i="0" u="none" strike="noStrike" cap="none">
              <a:solidFill>
                <a:srgbClr val="FFFFFF"/>
              </a:solidFill>
              <a:latin typeface="Century Gothic"/>
              <a:ea typeface="Century Gothic"/>
              <a:cs typeface="Century Gothic"/>
              <a:sym typeface="Century Gothic"/>
            </a:endParaRPr>
          </a:p>
          <a:p>
            <a:pPr marL="76200" marR="0" lvl="0" indent="0" algn="l" rtl="0">
              <a:lnSpc>
                <a:spcPct val="100000"/>
              </a:lnSpc>
              <a:spcBef>
                <a:spcPts val="0"/>
              </a:spcBef>
              <a:spcAft>
                <a:spcPts val="0"/>
              </a:spcAft>
              <a:buClr>
                <a:srgbClr val="FFFFFF"/>
              </a:buClr>
              <a:buSzPts val="2400"/>
              <a:buFont typeface="Helvetica Neue"/>
              <a:buNone/>
            </a:pPr>
            <a:r>
              <a:rPr lang="en-US" sz="2800" b="0" i="0" u="none" strike="noStrike" cap="none">
                <a:solidFill>
                  <a:srgbClr val="FFFFFF"/>
                </a:solidFill>
                <a:latin typeface="Century Gothic"/>
                <a:ea typeface="Century Gothic"/>
                <a:cs typeface="Century Gothic"/>
                <a:sym typeface="Century Gothic"/>
              </a:rPr>
              <a:t>Peer Support </a:t>
            </a:r>
            <a:endParaRPr sz="2000" b="0" i="0" u="none" strike="noStrike" cap="none">
              <a:solidFill>
                <a:srgbClr val="FFFFFF"/>
              </a:solidFill>
              <a:latin typeface="Century Gothic"/>
              <a:ea typeface="Century Gothic"/>
              <a:cs typeface="Century Gothic"/>
              <a:sym typeface="Century Gothic"/>
            </a:endParaRPr>
          </a:p>
          <a:p>
            <a:pPr marL="76200" marR="0" lvl="0" indent="0" algn="l" rtl="0">
              <a:lnSpc>
                <a:spcPct val="100000"/>
              </a:lnSpc>
              <a:spcBef>
                <a:spcPts val="0"/>
              </a:spcBef>
              <a:spcAft>
                <a:spcPts val="0"/>
              </a:spcAft>
              <a:buClr>
                <a:srgbClr val="FFFFFF"/>
              </a:buClr>
              <a:buSzPts val="2400"/>
              <a:buFont typeface="Helvetica Neue"/>
              <a:buNone/>
            </a:pPr>
            <a:endParaRPr sz="2400" b="0" i="0" u="none" strike="noStrike" cap="none">
              <a:solidFill>
                <a:srgbClr val="FFFFFF"/>
              </a:solidFill>
              <a:latin typeface="Century Gothic"/>
              <a:ea typeface="Century Gothic"/>
              <a:cs typeface="Century Gothic"/>
              <a:sym typeface="Century Gothic"/>
            </a:endParaRPr>
          </a:p>
          <a:p>
            <a:pPr marL="76200" marR="0" lvl="0" indent="0" algn="l" rtl="0">
              <a:lnSpc>
                <a:spcPct val="100000"/>
              </a:lnSpc>
              <a:spcBef>
                <a:spcPts val="0"/>
              </a:spcBef>
              <a:spcAft>
                <a:spcPts val="0"/>
              </a:spcAft>
              <a:buClr>
                <a:srgbClr val="FFFFFF"/>
              </a:buClr>
              <a:buSzPts val="2400"/>
              <a:buFont typeface="Helvetica Neue"/>
              <a:buNone/>
            </a:pPr>
            <a:endParaRPr sz="2400" b="0" i="0" u="none" strike="noStrike" cap="none">
              <a:solidFill>
                <a:srgbClr val="FFFFFF"/>
              </a:solidFill>
              <a:latin typeface="Century Gothic"/>
              <a:ea typeface="Century Gothic"/>
              <a:cs typeface="Century Gothic"/>
              <a:sym typeface="Century Gothic"/>
            </a:endParaRPr>
          </a:p>
        </p:txBody>
      </p:sp>
      <p:sp>
        <p:nvSpPr>
          <p:cNvPr id="253" name="Google Shape;253;p12"/>
          <p:cNvSpPr txBox="1"/>
          <p:nvPr/>
        </p:nvSpPr>
        <p:spPr>
          <a:xfrm>
            <a:off x="513062" y="368051"/>
            <a:ext cx="9605942" cy="1085089"/>
          </a:xfrm>
          <a:prstGeom prst="rect">
            <a:avLst/>
          </a:prstGeom>
          <a:noFill/>
          <a:ln>
            <a:noFill/>
          </a:ln>
        </p:spPr>
        <p:txBody>
          <a:bodyPr spcFirstLastPara="1" wrap="square" lIns="91425" tIns="45700" rIns="91425" bIns="45700" anchor="t" anchorCtr="0">
            <a:noAutofit/>
          </a:bodyPr>
          <a:lstStyle/>
          <a:p>
            <a:pPr marL="76200" marR="0" lvl="0" indent="0" algn="l" rtl="0">
              <a:lnSpc>
                <a:spcPct val="100000"/>
              </a:lnSpc>
              <a:spcBef>
                <a:spcPts val="0"/>
              </a:spcBef>
              <a:spcAft>
                <a:spcPts val="0"/>
              </a:spcAft>
              <a:buClr>
                <a:srgbClr val="DFE3E5"/>
              </a:buClr>
              <a:buSzPts val="4800"/>
              <a:buFont typeface="Century Gothic"/>
              <a:buNone/>
            </a:pPr>
            <a:r>
              <a:rPr lang="en-US" sz="4800" b="1" i="0" u="none" strike="noStrike" cap="none">
                <a:solidFill>
                  <a:srgbClr val="DFE3E5"/>
                </a:solidFill>
                <a:latin typeface="Century Gothic"/>
                <a:ea typeface="Century Gothic"/>
                <a:cs typeface="Century Gothic"/>
                <a:sym typeface="Century Gothic"/>
              </a:rPr>
              <a:t>Our Team: </a:t>
            </a:r>
            <a:r>
              <a:rPr lang="en-US" sz="3200" b="0" i="0" u="none" strike="noStrike" cap="none">
                <a:solidFill>
                  <a:srgbClr val="FFFFFF"/>
                </a:solidFill>
                <a:latin typeface="Century Gothic"/>
                <a:ea typeface="Century Gothic"/>
                <a:cs typeface="Century Gothic"/>
                <a:sym typeface="Century Gothic"/>
              </a:rPr>
              <a:t>Multidisciplinary Approach </a:t>
            </a:r>
            <a:r>
              <a:rPr lang="en-US" sz="4800" b="1" i="0" u="none" strike="noStrike" cap="none">
                <a:solidFill>
                  <a:srgbClr val="DFE3E5"/>
                </a:solidFill>
                <a:latin typeface="Century Gothic"/>
                <a:ea typeface="Century Gothic"/>
                <a:cs typeface="Century Gothic"/>
                <a:sym typeface="Century Gothic"/>
              </a:rPr>
              <a:t> </a:t>
            </a:r>
            <a:endParaRPr sz="4800" b="0" i="0" u="none" strike="noStrike" cap="none">
              <a:solidFill>
                <a:srgbClr val="DFE3E5"/>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3"/>
          <p:cNvSpPr/>
          <p:nvPr/>
        </p:nvSpPr>
        <p:spPr>
          <a:xfrm>
            <a:off x="9564788" y="3492050"/>
            <a:ext cx="2181601" cy="2049901"/>
          </a:xfrm>
          <a:prstGeom prst="rect">
            <a:avLst/>
          </a:prstGeom>
          <a:solidFill>
            <a:srgbClr val="E69138"/>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13"/>
          <p:cNvSpPr/>
          <p:nvPr/>
        </p:nvSpPr>
        <p:spPr>
          <a:xfrm>
            <a:off x="7297363" y="3492050"/>
            <a:ext cx="2181601" cy="2049901"/>
          </a:xfrm>
          <a:prstGeom prst="rect">
            <a:avLst/>
          </a:prstGeom>
          <a:solidFill>
            <a:srgbClr val="E69138"/>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13"/>
          <p:cNvSpPr/>
          <p:nvPr/>
        </p:nvSpPr>
        <p:spPr>
          <a:xfrm>
            <a:off x="5029949" y="3492050"/>
            <a:ext cx="2181601" cy="2049901"/>
          </a:xfrm>
          <a:prstGeom prst="rect">
            <a:avLst/>
          </a:prstGeom>
          <a:solidFill>
            <a:srgbClr val="E69138"/>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13"/>
          <p:cNvSpPr/>
          <p:nvPr/>
        </p:nvSpPr>
        <p:spPr>
          <a:xfrm>
            <a:off x="2695849" y="1336774"/>
            <a:ext cx="2181601" cy="2049902"/>
          </a:xfrm>
          <a:prstGeom prst="rect">
            <a:avLst/>
          </a:prstGeom>
          <a:solidFill>
            <a:srgbClr val="E69138"/>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13"/>
          <p:cNvSpPr txBox="1">
            <a:spLocks noGrp="1"/>
          </p:cNvSpPr>
          <p:nvPr>
            <p:ph type="title"/>
          </p:nvPr>
        </p:nvSpPr>
        <p:spPr>
          <a:xfrm>
            <a:off x="470175" y="223499"/>
            <a:ext cx="9946500" cy="533102"/>
          </a:xfrm>
          <a:prstGeom prst="rect">
            <a:avLst/>
          </a:prstGeom>
          <a:noFill/>
          <a:ln>
            <a:noFill/>
          </a:ln>
        </p:spPr>
        <p:txBody>
          <a:bodyPr spcFirstLastPara="1" wrap="square" lIns="45675" tIns="45675" rIns="45675" bIns="45675" anchor="t" anchorCtr="0">
            <a:noAutofit/>
          </a:bodyPr>
          <a:lstStyle/>
          <a:p>
            <a:pPr marL="0" lvl="0" indent="0" algn="l" rtl="0">
              <a:lnSpc>
                <a:spcPct val="100000"/>
              </a:lnSpc>
              <a:spcBef>
                <a:spcPts val="0"/>
              </a:spcBef>
              <a:spcAft>
                <a:spcPts val="0"/>
              </a:spcAft>
              <a:buClr>
                <a:srgbClr val="DFE3E5"/>
              </a:buClr>
              <a:buSzPts val="4000"/>
              <a:buFont typeface="Century Gothic"/>
              <a:buNone/>
            </a:pPr>
            <a:r>
              <a:rPr lang="en-US" sz="4000"/>
              <a:t>Project LIFE Patients</a:t>
            </a:r>
            <a:endParaRPr sz="4000"/>
          </a:p>
        </p:txBody>
      </p:sp>
      <p:grpSp>
        <p:nvGrpSpPr>
          <p:cNvPr id="263" name="Google Shape;263;p13"/>
          <p:cNvGrpSpPr/>
          <p:nvPr/>
        </p:nvGrpSpPr>
        <p:grpSpPr>
          <a:xfrm>
            <a:off x="386525" y="1327823"/>
            <a:ext cx="2181601" cy="2049903"/>
            <a:chOff x="0" y="-1"/>
            <a:chExt cx="2181600" cy="2049902"/>
          </a:xfrm>
        </p:grpSpPr>
        <p:sp>
          <p:nvSpPr>
            <p:cNvPr id="264" name="Google Shape;264;p13"/>
            <p:cNvSpPr/>
            <p:nvPr/>
          </p:nvSpPr>
          <p:spPr>
            <a:xfrm>
              <a:off x="0" y="-1"/>
              <a:ext cx="2181600" cy="2049902"/>
            </a:xfrm>
            <a:prstGeom prst="rect">
              <a:avLst/>
            </a:prstGeom>
            <a:solidFill>
              <a:srgbClr val="E69138"/>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13"/>
            <p:cNvSpPr txBox="1"/>
            <p:nvPr/>
          </p:nvSpPr>
          <p:spPr>
            <a:xfrm>
              <a:off x="263974" y="172000"/>
              <a:ext cx="1644901" cy="1706851"/>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US" sz="2000" b="0" i="0" u="none" strike="noStrike" cap="none">
                  <a:solidFill>
                    <a:srgbClr val="FFFFFF"/>
                  </a:solidFill>
                  <a:latin typeface="Century Gothic"/>
                  <a:ea typeface="Century Gothic"/>
                  <a:cs typeface="Century Gothic"/>
                  <a:sym typeface="Century Gothic"/>
                </a:rPr>
                <a:t>Opioid withdrawal or at risk of opioid withdrawal </a:t>
              </a:r>
              <a:endParaRPr/>
            </a:p>
          </p:txBody>
        </p:sp>
      </p:grpSp>
      <p:sp>
        <p:nvSpPr>
          <p:cNvPr id="266" name="Google Shape;266;p13"/>
          <p:cNvSpPr txBox="1"/>
          <p:nvPr/>
        </p:nvSpPr>
        <p:spPr>
          <a:xfrm>
            <a:off x="5072112" y="3655100"/>
            <a:ext cx="2181601" cy="1706851"/>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US" sz="2000" b="0" i="0" u="none" strike="noStrike" cap="none">
                <a:solidFill>
                  <a:srgbClr val="FFFFFF"/>
                </a:solidFill>
                <a:latin typeface="Century Gothic"/>
                <a:ea typeface="Century Gothic"/>
                <a:cs typeface="Century Gothic"/>
                <a:sym typeface="Century Gothic"/>
              </a:rPr>
              <a:t>History of leaving before medical treatment completed</a:t>
            </a:r>
            <a:endParaRPr/>
          </a:p>
        </p:txBody>
      </p:sp>
      <p:sp>
        <p:nvSpPr>
          <p:cNvPr id="267" name="Google Shape;267;p13"/>
          <p:cNvSpPr txBox="1"/>
          <p:nvPr/>
        </p:nvSpPr>
        <p:spPr>
          <a:xfrm>
            <a:off x="2860250" y="1724112"/>
            <a:ext cx="1852801" cy="1097251"/>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US" sz="2000" b="1" i="0" u="none" strike="noStrike" cap="none">
                <a:solidFill>
                  <a:srgbClr val="FFFFFF"/>
                </a:solidFill>
                <a:latin typeface="Century Gothic"/>
                <a:ea typeface="Century Gothic"/>
                <a:cs typeface="Century Gothic"/>
                <a:sym typeface="Century Gothic"/>
              </a:rPr>
              <a:t>Older adults = target population </a:t>
            </a:r>
            <a:endParaRPr/>
          </a:p>
        </p:txBody>
      </p:sp>
      <p:sp>
        <p:nvSpPr>
          <p:cNvPr id="268" name="Google Shape;268;p13"/>
          <p:cNvSpPr txBox="1"/>
          <p:nvPr/>
        </p:nvSpPr>
        <p:spPr>
          <a:xfrm>
            <a:off x="7512238" y="3492050"/>
            <a:ext cx="2520601" cy="1859251"/>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800"/>
              <a:buFont typeface="Century Gothic"/>
              <a:buNone/>
            </a:pPr>
            <a:r>
              <a:rPr lang="en-US" sz="1800" b="0" i="0" u="none" strike="noStrike" cap="none">
                <a:solidFill>
                  <a:srgbClr val="FFFFFF"/>
                </a:solidFill>
                <a:latin typeface="Century Gothic"/>
                <a:ea typeface="Century Gothic"/>
                <a:cs typeface="Century Gothic"/>
                <a:sym typeface="Century Gothic"/>
              </a:rPr>
              <a:t>Methadone transitions:</a:t>
            </a:r>
            <a:endParaRPr/>
          </a:p>
          <a:p>
            <a:pPr marL="0" marR="0" lvl="0" indent="0" algn="l" rtl="0">
              <a:lnSpc>
                <a:spcPct val="100000"/>
              </a:lnSpc>
              <a:spcBef>
                <a:spcPts val="0"/>
              </a:spcBef>
              <a:spcAft>
                <a:spcPts val="0"/>
              </a:spcAft>
              <a:buClr>
                <a:srgbClr val="FFFFFF"/>
              </a:buClr>
              <a:buSzPts val="1800"/>
              <a:buFont typeface="Century Gothic"/>
              <a:buNone/>
            </a:pPr>
            <a:r>
              <a:rPr lang="en-US" sz="1800" b="0" i="0" u="none" strike="noStrike" cap="none">
                <a:solidFill>
                  <a:srgbClr val="FFFFFF"/>
                </a:solidFill>
                <a:latin typeface="Century Gothic"/>
                <a:ea typeface="Century Gothic"/>
                <a:cs typeface="Century Gothic"/>
                <a:sym typeface="Century Gothic"/>
              </a:rPr>
              <a:t>*Cannot take methadone anymore or </a:t>
            </a:r>
            <a:endParaRPr/>
          </a:p>
          <a:p>
            <a:pPr marL="0" marR="0" lvl="0" indent="0" algn="l" rtl="0">
              <a:lnSpc>
                <a:spcPct val="100000"/>
              </a:lnSpc>
              <a:spcBef>
                <a:spcPts val="0"/>
              </a:spcBef>
              <a:spcAft>
                <a:spcPts val="0"/>
              </a:spcAft>
              <a:buClr>
                <a:srgbClr val="FFFFFF"/>
              </a:buClr>
              <a:buSzPts val="1800"/>
              <a:buFont typeface="Century Gothic"/>
              <a:buNone/>
            </a:pPr>
            <a:r>
              <a:rPr lang="en-US" sz="1800" b="0" i="0" u="none" strike="noStrike" cap="none">
                <a:solidFill>
                  <a:srgbClr val="FFFFFF"/>
                </a:solidFill>
                <a:latin typeface="Century Gothic"/>
                <a:ea typeface="Century Gothic"/>
                <a:cs typeface="Century Gothic"/>
                <a:sym typeface="Century Gothic"/>
              </a:rPr>
              <a:t>want to switch</a:t>
            </a:r>
            <a:endParaRPr/>
          </a:p>
        </p:txBody>
      </p:sp>
      <p:sp>
        <p:nvSpPr>
          <p:cNvPr id="269" name="Google Shape;269;p13"/>
          <p:cNvSpPr txBox="1"/>
          <p:nvPr/>
        </p:nvSpPr>
        <p:spPr>
          <a:xfrm>
            <a:off x="9792275" y="3553700"/>
            <a:ext cx="1712400" cy="1706851"/>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US" sz="2000" b="0" i="0" u="none" strike="noStrike" cap="none">
                <a:solidFill>
                  <a:srgbClr val="FFFFFF"/>
                </a:solidFill>
                <a:latin typeface="Century Gothic"/>
                <a:ea typeface="Century Gothic"/>
                <a:cs typeface="Century Gothic"/>
                <a:sym typeface="Century Gothic"/>
              </a:rPr>
              <a:t>SELECT pregnant patients – </a:t>
            </a:r>
            <a:endParaRPr/>
          </a:p>
          <a:p>
            <a:pPr marL="0" marR="0" lvl="0" indent="0" algn="l" rtl="0">
              <a:lnSpc>
                <a:spcPct val="100000"/>
              </a:lnSpc>
              <a:spcBef>
                <a:spcPts val="0"/>
              </a:spcBef>
              <a:spcAft>
                <a:spcPts val="0"/>
              </a:spcAft>
              <a:buClr>
                <a:srgbClr val="FFFFFF"/>
              </a:buClr>
              <a:buSzPts val="2000"/>
              <a:buFont typeface="Century Gothic"/>
              <a:buNone/>
            </a:pPr>
            <a:r>
              <a:rPr lang="en-US" sz="2000" b="0" i="0" u="none" strike="noStrike" cap="none">
                <a:solidFill>
                  <a:srgbClr val="FFFFFF"/>
                </a:solidFill>
                <a:latin typeface="Century Gothic"/>
                <a:ea typeface="Century Gothic"/>
                <a:cs typeface="Century Gothic"/>
                <a:sym typeface="Century Gothic"/>
              </a:rPr>
              <a:t>must meet criteria</a:t>
            </a:r>
            <a:endParaRPr/>
          </a:p>
        </p:txBody>
      </p:sp>
      <p:sp>
        <p:nvSpPr>
          <p:cNvPr id="270" name="Google Shape;270;p13"/>
          <p:cNvSpPr/>
          <p:nvPr/>
        </p:nvSpPr>
        <p:spPr>
          <a:xfrm>
            <a:off x="351975" y="3538625"/>
            <a:ext cx="2181600" cy="2049901"/>
          </a:xfrm>
          <a:prstGeom prst="rect">
            <a:avLst/>
          </a:prstGeom>
          <a:solidFill>
            <a:srgbClr val="E69138"/>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13"/>
          <p:cNvSpPr txBox="1"/>
          <p:nvPr/>
        </p:nvSpPr>
        <p:spPr>
          <a:xfrm>
            <a:off x="550899" y="3655100"/>
            <a:ext cx="1852802" cy="1706851"/>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US" sz="2000" b="0" i="0" u="none" strike="noStrike" cap="none">
                <a:solidFill>
                  <a:srgbClr val="FFFFFF"/>
                </a:solidFill>
                <a:latin typeface="Century Gothic"/>
                <a:ea typeface="Century Gothic"/>
                <a:cs typeface="Century Gothic"/>
                <a:sym typeface="Century Gothic"/>
              </a:rPr>
              <a:t>Post overdose patient s/p naloxone reversal </a:t>
            </a:r>
            <a:endParaRPr/>
          </a:p>
        </p:txBody>
      </p:sp>
      <p:sp>
        <p:nvSpPr>
          <p:cNvPr id="272" name="Google Shape;272;p13"/>
          <p:cNvSpPr/>
          <p:nvPr/>
        </p:nvSpPr>
        <p:spPr>
          <a:xfrm>
            <a:off x="2717150" y="3538649"/>
            <a:ext cx="2181601" cy="2049901"/>
          </a:xfrm>
          <a:prstGeom prst="rect">
            <a:avLst/>
          </a:prstGeom>
          <a:solidFill>
            <a:srgbClr val="E69138"/>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13"/>
          <p:cNvSpPr txBox="1"/>
          <p:nvPr/>
        </p:nvSpPr>
        <p:spPr>
          <a:xfrm>
            <a:off x="2876450" y="3966850"/>
            <a:ext cx="1852801" cy="792451"/>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US" sz="2000" b="0" i="0" u="none" strike="noStrike" cap="none">
                <a:solidFill>
                  <a:srgbClr val="FFFFFF"/>
                </a:solidFill>
                <a:latin typeface="Century Gothic"/>
                <a:ea typeface="Century Gothic"/>
                <a:cs typeface="Century Gothic"/>
                <a:sym typeface="Century Gothic"/>
              </a:rPr>
              <a:t>SNF Placement</a:t>
            </a:r>
            <a:endParaRPr/>
          </a:p>
        </p:txBody>
      </p:sp>
      <p:sp>
        <p:nvSpPr>
          <p:cNvPr id="274" name="Google Shape;274;p13"/>
          <p:cNvSpPr/>
          <p:nvPr/>
        </p:nvSpPr>
        <p:spPr>
          <a:xfrm>
            <a:off x="5005187" y="1336774"/>
            <a:ext cx="2181601" cy="2049902"/>
          </a:xfrm>
          <a:prstGeom prst="rect">
            <a:avLst/>
          </a:prstGeom>
          <a:solidFill>
            <a:srgbClr val="E69138"/>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13"/>
          <p:cNvSpPr txBox="1"/>
          <p:nvPr/>
        </p:nvSpPr>
        <p:spPr>
          <a:xfrm>
            <a:off x="5262900" y="1724124"/>
            <a:ext cx="1644901" cy="792451"/>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US" sz="2000" b="0" i="0" u="none" strike="noStrike" cap="none">
                <a:solidFill>
                  <a:srgbClr val="FFFFFF"/>
                </a:solidFill>
                <a:latin typeface="Century Gothic"/>
                <a:ea typeface="Century Gothic"/>
                <a:cs typeface="Century Gothic"/>
                <a:sym typeface="Century Gothic"/>
              </a:rPr>
              <a:t>Unstable housing</a:t>
            </a:r>
            <a:endParaRPr/>
          </a:p>
        </p:txBody>
      </p:sp>
      <p:sp>
        <p:nvSpPr>
          <p:cNvPr id="276" name="Google Shape;276;p13"/>
          <p:cNvSpPr/>
          <p:nvPr/>
        </p:nvSpPr>
        <p:spPr>
          <a:xfrm>
            <a:off x="7293250" y="1336774"/>
            <a:ext cx="2181601" cy="2049902"/>
          </a:xfrm>
          <a:prstGeom prst="rect">
            <a:avLst/>
          </a:prstGeom>
          <a:solidFill>
            <a:srgbClr val="E69138"/>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13"/>
          <p:cNvSpPr txBox="1"/>
          <p:nvPr/>
        </p:nvSpPr>
        <p:spPr>
          <a:xfrm>
            <a:off x="7598737" y="1490874"/>
            <a:ext cx="1553101" cy="1706851"/>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US" sz="2000" b="0" i="0" u="none" strike="noStrike" cap="none">
                <a:solidFill>
                  <a:srgbClr val="FFFFFF"/>
                </a:solidFill>
                <a:latin typeface="Century Gothic"/>
                <a:ea typeface="Century Gothic"/>
                <a:cs typeface="Century Gothic"/>
                <a:sym typeface="Century Gothic"/>
              </a:rPr>
              <a:t>Persons with HIV who have unstable SUD</a:t>
            </a:r>
            <a:endParaRPr/>
          </a:p>
        </p:txBody>
      </p:sp>
      <p:sp>
        <p:nvSpPr>
          <p:cNvPr id="278" name="Google Shape;278;p13"/>
          <p:cNvSpPr/>
          <p:nvPr/>
        </p:nvSpPr>
        <p:spPr>
          <a:xfrm>
            <a:off x="9563788" y="1336774"/>
            <a:ext cx="2181601" cy="2049902"/>
          </a:xfrm>
          <a:prstGeom prst="rect">
            <a:avLst/>
          </a:prstGeom>
          <a:solidFill>
            <a:srgbClr val="E69138"/>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13"/>
          <p:cNvSpPr txBox="1"/>
          <p:nvPr/>
        </p:nvSpPr>
        <p:spPr>
          <a:xfrm>
            <a:off x="9729199" y="1798675"/>
            <a:ext cx="1852802" cy="1097251"/>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US" sz="2000" b="0" i="0" u="none" strike="noStrike" cap="none">
                <a:solidFill>
                  <a:srgbClr val="FFFFFF"/>
                </a:solidFill>
                <a:latin typeface="Century Gothic"/>
                <a:ea typeface="Century Gothic"/>
                <a:cs typeface="Century Gothic"/>
                <a:sym typeface="Century Gothic"/>
              </a:rPr>
              <a:t>Postpartum patients prior to discharge</a:t>
            </a:r>
            <a:endParaRPr/>
          </a:p>
        </p:txBody>
      </p:sp>
      <p:sp>
        <p:nvSpPr>
          <p:cNvPr id="280" name="Google Shape;280;p13"/>
          <p:cNvSpPr/>
          <p:nvPr/>
        </p:nvSpPr>
        <p:spPr>
          <a:xfrm>
            <a:off x="2260900" y="5740525"/>
            <a:ext cx="7392600" cy="846000"/>
          </a:xfrm>
          <a:prstGeom prst="rect">
            <a:avLst/>
          </a:prstGeom>
          <a:solidFill>
            <a:srgbClr val="E69138"/>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000">
                <a:solidFill>
                  <a:schemeClr val="lt1"/>
                </a:solidFill>
                <a:latin typeface="Century Gothic"/>
                <a:ea typeface="Century Gothic"/>
                <a:cs typeface="Century Gothic"/>
                <a:sym typeface="Century Gothic"/>
              </a:rPr>
              <a:t>Average age range of Project LIFE: 55 - 65 years old </a:t>
            </a:r>
            <a:r>
              <a:rPr lang="en-US"/>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2"/>
          <p:cNvSpPr txBox="1">
            <a:spLocks noGrp="1"/>
          </p:cNvSpPr>
          <p:nvPr>
            <p:ph type="title"/>
          </p:nvPr>
        </p:nvSpPr>
        <p:spPr>
          <a:xfrm>
            <a:off x="646110" y="452718"/>
            <a:ext cx="9404702" cy="1400400"/>
          </a:xfrm>
          <a:prstGeom prst="rect">
            <a:avLst/>
          </a:prstGeom>
          <a:noFill/>
          <a:ln>
            <a:noFill/>
          </a:ln>
        </p:spPr>
        <p:txBody>
          <a:bodyPr spcFirstLastPara="1" wrap="square" lIns="45675" tIns="45675" rIns="45675" bIns="45675" anchor="t" anchorCtr="0">
            <a:normAutofit/>
          </a:bodyPr>
          <a:lstStyle/>
          <a:p>
            <a:pPr marL="0" lvl="0" indent="0" algn="l" rtl="0">
              <a:lnSpc>
                <a:spcPct val="100000"/>
              </a:lnSpc>
              <a:spcBef>
                <a:spcPts val="0"/>
              </a:spcBef>
              <a:spcAft>
                <a:spcPts val="0"/>
              </a:spcAft>
              <a:buClr>
                <a:srgbClr val="DFE3E5"/>
              </a:buClr>
              <a:buSzPts val="4200"/>
              <a:buFont typeface="Century Gothic"/>
              <a:buNone/>
            </a:pPr>
            <a:r>
              <a:rPr lang="en-US" sz="4200" b="0" i="0" u="none" strike="noStrike" cap="none">
                <a:solidFill>
                  <a:srgbClr val="DFE3E5"/>
                </a:solidFill>
                <a:latin typeface="Century Gothic"/>
                <a:ea typeface="Century Gothic"/>
                <a:cs typeface="Century Gothic"/>
                <a:sym typeface="Century Gothic"/>
              </a:rPr>
              <a:t>Addiction Medicine Consult Service Patients </a:t>
            </a:r>
            <a:endParaRPr/>
          </a:p>
        </p:txBody>
      </p:sp>
      <p:sp>
        <p:nvSpPr>
          <p:cNvPr id="286" name="Google Shape;286;p22"/>
          <p:cNvSpPr txBox="1">
            <a:spLocks noGrp="1"/>
          </p:cNvSpPr>
          <p:nvPr>
            <p:ph type="body" idx="1"/>
          </p:nvPr>
        </p:nvSpPr>
        <p:spPr>
          <a:xfrm>
            <a:off x="1103312" y="2052917"/>
            <a:ext cx="8946600" cy="4195502"/>
          </a:xfrm>
          <a:prstGeom prst="rect">
            <a:avLst/>
          </a:prstGeom>
          <a:noFill/>
          <a:ln w="9525" cap="flat" cmpd="sng">
            <a:solidFill>
              <a:srgbClr val="FFFF00"/>
            </a:solidFill>
            <a:prstDash val="solid"/>
            <a:round/>
            <a:headEnd type="none" w="sm" len="sm"/>
            <a:tailEnd type="none" w="sm" len="sm"/>
          </a:ln>
        </p:spPr>
        <p:txBody>
          <a:bodyPr spcFirstLastPara="1" wrap="square" lIns="45675" tIns="45675" rIns="45675" bIns="45675" anchor="t" anchorCtr="0">
            <a:normAutofit fontScale="92500" lnSpcReduction="10000"/>
          </a:bodyPr>
          <a:lstStyle/>
          <a:p>
            <a:pPr marL="457200" lvl="0" indent="-310515" algn="l" rtl="0">
              <a:lnSpc>
                <a:spcPct val="100000"/>
              </a:lnSpc>
              <a:spcBef>
                <a:spcPts val="0"/>
              </a:spcBef>
              <a:spcAft>
                <a:spcPts val="0"/>
              </a:spcAft>
              <a:buSzPct val="71428"/>
              <a:buChar char="►"/>
            </a:pPr>
            <a:r>
              <a:rPr lang="en-US" sz="2800"/>
              <a:t>45-80 patients with OUD seen every month</a:t>
            </a:r>
            <a:endParaRPr/>
          </a:p>
          <a:p>
            <a:pPr marL="457200" lvl="0" indent="-193040" algn="l" rtl="0">
              <a:lnSpc>
                <a:spcPct val="100000"/>
              </a:lnSpc>
              <a:spcBef>
                <a:spcPts val="1000"/>
              </a:spcBef>
              <a:spcAft>
                <a:spcPts val="0"/>
              </a:spcAft>
              <a:buSzPct val="71428"/>
              <a:buNone/>
            </a:pPr>
            <a:endParaRPr sz="2800"/>
          </a:p>
          <a:p>
            <a:pPr marL="457200" lvl="0" indent="-310515" algn="l" rtl="0">
              <a:lnSpc>
                <a:spcPct val="100000"/>
              </a:lnSpc>
              <a:spcBef>
                <a:spcPts val="0"/>
              </a:spcBef>
              <a:spcAft>
                <a:spcPts val="0"/>
              </a:spcAft>
              <a:buSzPct val="71428"/>
              <a:buChar char="►"/>
            </a:pPr>
            <a:r>
              <a:rPr lang="en-US" sz="2800"/>
              <a:t>Actively see patients in the Emergency Department; sometimes multiple patients with nonfatal overdose</a:t>
            </a:r>
            <a:endParaRPr sz="2800"/>
          </a:p>
          <a:p>
            <a:pPr marL="457200" lvl="0" indent="-357505" algn="l" rtl="0">
              <a:lnSpc>
                <a:spcPct val="100000"/>
              </a:lnSpc>
              <a:spcBef>
                <a:spcPts val="0"/>
              </a:spcBef>
              <a:spcAft>
                <a:spcPts val="0"/>
              </a:spcAft>
              <a:buSzPct val="100000"/>
              <a:buChar char="►"/>
            </a:pPr>
            <a:r>
              <a:rPr lang="en-US" sz="2800"/>
              <a:t>Unable to see every patient with a nonfatal overdose</a:t>
            </a:r>
            <a:endParaRPr sz="2800"/>
          </a:p>
          <a:p>
            <a:pPr marL="457200" lvl="0" indent="-193040" algn="l" rtl="0">
              <a:lnSpc>
                <a:spcPct val="100000"/>
              </a:lnSpc>
              <a:spcBef>
                <a:spcPts val="0"/>
              </a:spcBef>
              <a:spcAft>
                <a:spcPts val="0"/>
              </a:spcAft>
              <a:buSzPct val="71428"/>
              <a:buNone/>
            </a:pPr>
            <a:endParaRPr sz="2800"/>
          </a:p>
          <a:p>
            <a:pPr marL="457200" lvl="0" indent="-310515" algn="l" rtl="0">
              <a:lnSpc>
                <a:spcPct val="100000"/>
              </a:lnSpc>
              <a:spcBef>
                <a:spcPts val="0"/>
              </a:spcBef>
              <a:spcAft>
                <a:spcPts val="0"/>
              </a:spcAft>
              <a:buSzPct val="71428"/>
              <a:buChar char="►"/>
            </a:pPr>
            <a:r>
              <a:rPr lang="en-US" sz="2800"/>
              <a:t>921 unique patients seen between 7/1/2022 and 6/30/2024 with OUD.</a:t>
            </a:r>
            <a:endParaRPr/>
          </a:p>
          <a:p>
            <a:pPr marL="457200" lvl="0" indent="-193040" algn="l" rtl="0">
              <a:lnSpc>
                <a:spcPct val="100000"/>
              </a:lnSpc>
              <a:spcBef>
                <a:spcPts val="0"/>
              </a:spcBef>
              <a:spcAft>
                <a:spcPts val="0"/>
              </a:spcAft>
              <a:buSzPct val="71428"/>
              <a:buNone/>
            </a:pPr>
            <a:endParaRPr sz="2800"/>
          </a:p>
          <a:p>
            <a:pPr marL="457200" lvl="0" indent="-310515" algn="l" rtl="0">
              <a:lnSpc>
                <a:spcPct val="100000"/>
              </a:lnSpc>
              <a:spcBef>
                <a:spcPts val="0"/>
              </a:spcBef>
              <a:spcAft>
                <a:spcPts val="0"/>
              </a:spcAft>
              <a:buClr>
                <a:srgbClr val="FFFF00"/>
              </a:buClr>
              <a:buSzPct val="71428"/>
              <a:buChar char="►"/>
            </a:pPr>
            <a:r>
              <a:rPr lang="en-US" sz="2800">
                <a:solidFill>
                  <a:srgbClr val="FFFF00"/>
                </a:solidFill>
              </a:rPr>
              <a:t>99 also with overdose diagnosis in the last year.</a:t>
            </a:r>
            <a:endParaRPr>
              <a:solidFill>
                <a:srgbClr val="FFFF00"/>
              </a:solidFill>
            </a:endParaRPr>
          </a:p>
          <a:p>
            <a:pPr marL="137160" lvl="0" indent="0" algn="l" rtl="0">
              <a:lnSpc>
                <a:spcPct val="100000"/>
              </a:lnSpc>
              <a:spcBef>
                <a:spcPts val="0"/>
              </a:spcBef>
              <a:spcAft>
                <a:spcPts val="0"/>
              </a:spcAft>
              <a:buSzPct val="71428"/>
              <a:buNone/>
            </a:pPr>
            <a:endParaRPr sz="28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5"/>
          <p:cNvSpPr txBox="1">
            <a:spLocks noGrp="1"/>
          </p:cNvSpPr>
          <p:nvPr>
            <p:ph type="title"/>
          </p:nvPr>
        </p:nvSpPr>
        <p:spPr>
          <a:xfrm>
            <a:off x="646110" y="452718"/>
            <a:ext cx="9404724" cy="1400531"/>
          </a:xfrm>
          <a:prstGeom prst="rect">
            <a:avLst/>
          </a:prstGeom>
          <a:noFill/>
          <a:ln>
            <a:noFill/>
          </a:ln>
        </p:spPr>
        <p:txBody>
          <a:bodyPr spcFirstLastPara="1" wrap="square" lIns="45675" tIns="45675" rIns="45675" bIns="45675" anchor="t" anchorCtr="0">
            <a:normAutofit/>
          </a:bodyPr>
          <a:lstStyle/>
          <a:p>
            <a:pPr marL="0" lvl="0" indent="0" algn="l" rtl="0">
              <a:lnSpc>
                <a:spcPct val="100000"/>
              </a:lnSpc>
              <a:spcBef>
                <a:spcPts val="0"/>
              </a:spcBef>
              <a:spcAft>
                <a:spcPts val="0"/>
              </a:spcAft>
              <a:buClr>
                <a:srgbClr val="DFE3E5"/>
              </a:buClr>
              <a:buSzPts val="4200"/>
              <a:buFont typeface="Century Gothic"/>
              <a:buNone/>
            </a:pPr>
            <a:r>
              <a:rPr lang="en-US"/>
              <a:t>Trauma-Informed Care </a:t>
            </a:r>
            <a:endParaRPr/>
          </a:p>
        </p:txBody>
      </p:sp>
      <p:pic>
        <p:nvPicPr>
          <p:cNvPr id="292" name="Google Shape;292;p15" descr="A black background with white text&#10;&#10;Description automatically generated"/>
          <p:cNvPicPr preferRelativeResize="0"/>
          <p:nvPr/>
        </p:nvPicPr>
        <p:blipFill rotWithShape="1">
          <a:blip r:embed="rId3">
            <a:alphaModFix/>
          </a:blip>
          <a:srcRect/>
          <a:stretch/>
        </p:blipFill>
        <p:spPr>
          <a:xfrm>
            <a:off x="989659" y="1438117"/>
            <a:ext cx="9808163" cy="460265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1"/>
          <p:cNvSpPr txBox="1">
            <a:spLocks noGrp="1"/>
          </p:cNvSpPr>
          <p:nvPr>
            <p:ph type="title"/>
          </p:nvPr>
        </p:nvSpPr>
        <p:spPr>
          <a:xfrm>
            <a:off x="470174" y="223499"/>
            <a:ext cx="7429202" cy="934200"/>
          </a:xfrm>
          <a:prstGeom prst="rect">
            <a:avLst/>
          </a:prstGeom>
          <a:noFill/>
          <a:ln>
            <a:noFill/>
          </a:ln>
        </p:spPr>
        <p:txBody>
          <a:bodyPr spcFirstLastPara="1" wrap="square" lIns="45675" tIns="45675" rIns="45675" bIns="45675" anchor="t" anchorCtr="0">
            <a:normAutofit/>
          </a:bodyPr>
          <a:lstStyle/>
          <a:p>
            <a:pPr marL="0" lvl="0" indent="0" algn="l" rtl="0">
              <a:lnSpc>
                <a:spcPct val="100000"/>
              </a:lnSpc>
              <a:spcBef>
                <a:spcPts val="0"/>
              </a:spcBef>
              <a:spcAft>
                <a:spcPts val="0"/>
              </a:spcAft>
              <a:buClr>
                <a:srgbClr val="DFE3E5"/>
              </a:buClr>
              <a:buSzPts val="3500"/>
              <a:buFont typeface="Century Gothic"/>
              <a:buNone/>
            </a:pPr>
            <a:r>
              <a:rPr lang="en-US" sz="3500"/>
              <a:t>Project LIFE Workflow</a:t>
            </a:r>
            <a:endParaRPr/>
          </a:p>
        </p:txBody>
      </p:sp>
      <p:pic>
        <p:nvPicPr>
          <p:cNvPr id="298" name="Google Shape;298;p11" descr="Google Shape;341;p8"/>
          <p:cNvPicPr preferRelativeResize="0"/>
          <p:nvPr/>
        </p:nvPicPr>
        <p:blipFill rotWithShape="1">
          <a:blip r:embed="rId3">
            <a:alphaModFix/>
          </a:blip>
          <a:srcRect/>
          <a:stretch/>
        </p:blipFill>
        <p:spPr>
          <a:xfrm>
            <a:off x="1975673" y="980733"/>
            <a:ext cx="8309877" cy="5551451"/>
          </a:xfrm>
          <a:prstGeom prst="rect">
            <a:avLst/>
          </a:prstGeom>
          <a:noFill/>
          <a:ln>
            <a:noFill/>
          </a:ln>
        </p:spPr>
      </p:pic>
      <p:sp>
        <p:nvSpPr>
          <p:cNvPr id="299" name="Google Shape;299;p11"/>
          <p:cNvSpPr txBox="1"/>
          <p:nvPr/>
        </p:nvSpPr>
        <p:spPr>
          <a:xfrm>
            <a:off x="4038599" y="4751498"/>
            <a:ext cx="909501" cy="369300"/>
          </a:xfrm>
          <a:prstGeom prst="rect">
            <a:avLst/>
          </a:prstGeom>
          <a:solidFill>
            <a:srgbClr val="ED7D31"/>
          </a:solid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200"/>
              <a:buFont typeface="Century Gothic"/>
              <a:buNone/>
            </a:pPr>
            <a:r>
              <a:rPr lang="en-US" sz="1200" b="1" i="0" u="none" strike="noStrike" cap="none">
                <a:solidFill>
                  <a:srgbClr val="FFFFFF"/>
                </a:solidFill>
                <a:latin typeface="Century Gothic"/>
                <a:ea typeface="Century Gothic"/>
                <a:cs typeface="Century Gothic"/>
                <a:sym typeface="Century Gothic"/>
              </a:rPr>
              <a:t>Naloxone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6"/>
          <p:cNvSpPr txBox="1">
            <a:spLocks noGrp="1"/>
          </p:cNvSpPr>
          <p:nvPr>
            <p:ph type="title"/>
          </p:nvPr>
        </p:nvSpPr>
        <p:spPr>
          <a:xfrm>
            <a:off x="646110" y="452718"/>
            <a:ext cx="9404702" cy="1400400"/>
          </a:xfrm>
          <a:prstGeom prst="rect">
            <a:avLst/>
          </a:prstGeom>
          <a:noFill/>
          <a:ln>
            <a:noFill/>
          </a:ln>
        </p:spPr>
        <p:txBody>
          <a:bodyPr spcFirstLastPara="1" wrap="square" lIns="45675" tIns="45675" rIns="45675" bIns="45675" anchor="t" anchorCtr="0">
            <a:normAutofit/>
          </a:bodyPr>
          <a:lstStyle/>
          <a:p>
            <a:pPr marL="0" lvl="0" indent="0" algn="l" rtl="0">
              <a:lnSpc>
                <a:spcPct val="100000"/>
              </a:lnSpc>
              <a:spcBef>
                <a:spcPts val="0"/>
              </a:spcBef>
              <a:spcAft>
                <a:spcPts val="0"/>
              </a:spcAft>
              <a:buClr>
                <a:srgbClr val="DFE3E5"/>
              </a:buClr>
              <a:buSzPts val="4200"/>
              <a:buFont typeface="Century Gothic"/>
              <a:buNone/>
            </a:pPr>
            <a:r>
              <a:rPr lang="en-US" sz="4900" b="0" i="0" u="none" strike="noStrike" cap="none">
                <a:solidFill>
                  <a:srgbClr val="DFE3E5"/>
                </a:solidFill>
                <a:latin typeface="Century Gothic"/>
                <a:ea typeface="Century Gothic"/>
                <a:cs typeface="Century Gothic"/>
                <a:sym typeface="Century Gothic"/>
              </a:rPr>
              <a:t>Daily Courier</a:t>
            </a:r>
            <a:r>
              <a:rPr lang="en-US" sz="4900"/>
              <a:t> &amp; Logistics</a:t>
            </a:r>
            <a:endParaRPr sz="4900"/>
          </a:p>
        </p:txBody>
      </p:sp>
      <p:sp>
        <p:nvSpPr>
          <p:cNvPr id="305" name="Google Shape;305;p16"/>
          <p:cNvSpPr txBox="1">
            <a:spLocks noGrp="1"/>
          </p:cNvSpPr>
          <p:nvPr>
            <p:ph type="body" idx="1"/>
          </p:nvPr>
        </p:nvSpPr>
        <p:spPr>
          <a:xfrm>
            <a:off x="1103312" y="2052917"/>
            <a:ext cx="8946600" cy="4195502"/>
          </a:xfrm>
          <a:prstGeom prst="rect">
            <a:avLst/>
          </a:prstGeom>
          <a:noFill/>
          <a:ln>
            <a:noFill/>
          </a:ln>
        </p:spPr>
        <p:txBody>
          <a:bodyPr spcFirstLastPara="1" wrap="square" lIns="45675" tIns="45675" rIns="45675" bIns="45675" anchor="t" anchorCtr="0">
            <a:normAutofit/>
          </a:bodyPr>
          <a:lstStyle/>
          <a:p>
            <a:pPr marL="0" lvl="0" indent="0" algn="l" rtl="0">
              <a:lnSpc>
                <a:spcPct val="100000"/>
              </a:lnSpc>
              <a:spcBef>
                <a:spcPts val="0"/>
              </a:spcBef>
              <a:spcAft>
                <a:spcPts val="0"/>
              </a:spcAft>
              <a:buSzPts val="2000"/>
              <a:buNone/>
            </a:pPr>
            <a:endParaRPr/>
          </a:p>
        </p:txBody>
      </p:sp>
      <p:pic>
        <p:nvPicPr>
          <p:cNvPr id="306" name="Google Shape;306;p16" descr="Google Shape;349;g226bb9f5b13_0_7"/>
          <p:cNvPicPr preferRelativeResize="0"/>
          <p:nvPr/>
        </p:nvPicPr>
        <p:blipFill rotWithShape="1">
          <a:blip r:embed="rId3">
            <a:alphaModFix/>
          </a:blip>
          <a:srcRect/>
          <a:stretch/>
        </p:blipFill>
        <p:spPr>
          <a:xfrm>
            <a:off x="645091" y="2051928"/>
            <a:ext cx="3292825" cy="4058307"/>
          </a:xfrm>
          <a:prstGeom prst="rect">
            <a:avLst/>
          </a:prstGeom>
          <a:noFill/>
          <a:ln>
            <a:noFill/>
          </a:ln>
        </p:spPr>
      </p:pic>
      <p:pic>
        <p:nvPicPr>
          <p:cNvPr id="307" name="Google Shape;307;p16" descr="Google Shape;350;g226bb9f5b13_0_7"/>
          <p:cNvPicPr preferRelativeResize="0"/>
          <p:nvPr/>
        </p:nvPicPr>
        <p:blipFill rotWithShape="1">
          <a:blip r:embed="rId4">
            <a:alphaModFix/>
          </a:blip>
          <a:srcRect/>
          <a:stretch/>
        </p:blipFill>
        <p:spPr>
          <a:xfrm>
            <a:off x="8125675" y="2306375"/>
            <a:ext cx="3000000" cy="3000000"/>
          </a:xfrm>
          <a:prstGeom prst="rect">
            <a:avLst/>
          </a:prstGeom>
          <a:noFill/>
          <a:ln>
            <a:noFill/>
          </a:ln>
        </p:spPr>
      </p:pic>
      <p:pic>
        <p:nvPicPr>
          <p:cNvPr id="308" name="Google Shape;308;p16" descr="A person holding several packages of medicine&#10;&#10;Description automatically generated"/>
          <p:cNvPicPr preferRelativeResize="0"/>
          <p:nvPr/>
        </p:nvPicPr>
        <p:blipFill rotWithShape="1">
          <a:blip r:embed="rId5">
            <a:alphaModFix/>
          </a:blip>
          <a:srcRect/>
          <a:stretch/>
        </p:blipFill>
        <p:spPr>
          <a:xfrm>
            <a:off x="4379686" y="1864640"/>
            <a:ext cx="3432628" cy="457208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17"/>
          <p:cNvSpPr txBox="1">
            <a:spLocks noGrp="1"/>
          </p:cNvSpPr>
          <p:nvPr>
            <p:ph type="title"/>
          </p:nvPr>
        </p:nvSpPr>
        <p:spPr>
          <a:xfrm>
            <a:off x="646110" y="452718"/>
            <a:ext cx="9404724" cy="1400531"/>
          </a:xfrm>
          <a:prstGeom prst="rect">
            <a:avLst/>
          </a:prstGeom>
          <a:noFill/>
          <a:ln>
            <a:noFill/>
          </a:ln>
        </p:spPr>
        <p:txBody>
          <a:bodyPr spcFirstLastPara="1" wrap="square" lIns="45675" tIns="45675" rIns="45675" bIns="45675" anchor="t" anchorCtr="0">
            <a:normAutofit/>
          </a:bodyPr>
          <a:lstStyle/>
          <a:p>
            <a:pPr marL="0" lvl="0" indent="0" algn="l" rtl="0">
              <a:lnSpc>
                <a:spcPct val="100000"/>
              </a:lnSpc>
              <a:spcBef>
                <a:spcPts val="0"/>
              </a:spcBef>
              <a:spcAft>
                <a:spcPts val="0"/>
              </a:spcAft>
              <a:buClr>
                <a:srgbClr val="DFE3E5"/>
              </a:buClr>
              <a:buSzPts val="4200"/>
              <a:buFont typeface="Century Gothic"/>
              <a:buNone/>
            </a:pPr>
            <a:r>
              <a:rPr lang="en-US" sz="4200" b="0" i="0" u="none" strike="noStrike" cap="none">
                <a:solidFill>
                  <a:srgbClr val="DFE3E5"/>
                </a:solidFill>
                <a:latin typeface="Century Gothic"/>
                <a:ea typeface="Century Gothic"/>
                <a:cs typeface="Century Gothic"/>
                <a:sym typeface="Century Gothic"/>
              </a:rPr>
              <a:t>Pharmacy, Admin Nuts and Bolts</a:t>
            </a:r>
            <a:endParaRPr/>
          </a:p>
        </p:txBody>
      </p:sp>
      <p:sp>
        <p:nvSpPr>
          <p:cNvPr id="314" name="Google Shape;314;p17"/>
          <p:cNvSpPr txBox="1">
            <a:spLocks noGrp="1"/>
          </p:cNvSpPr>
          <p:nvPr>
            <p:ph type="body" idx="1"/>
          </p:nvPr>
        </p:nvSpPr>
        <p:spPr>
          <a:xfrm>
            <a:off x="1054931" y="1448155"/>
            <a:ext cx="8946541" cy="5114721"/>
          </a:xfrm>
          <a:prstGeom prst="rect">
            <a:avLst/>
          </a:prstGeom>
          <a:noFill/>
          <a:ln>
            <a:noFill/>
          </a:ln>
        </p:spPr>
        <p:txBody>
          <a:bodyPr spcFirstLastPara="1" wrap="square" lIns="45675" tIns="45675" rIns="45675" bIns="45675" anchor="t" anchorCtr="0">
            <a:noAutofit/>
          </a:bodyPr>
          <a:lstStyle/>
          <a:p>
            <a:pPr marL="457200" lvl="0" indent="-310328" algn="l" rtl="0">
              <a:lnSpc>
                <a:spcPct val="80000"/>
              </a:lnSpc>
              <a:spcBef>
                <a:spcPts val="0"/>
              </a:spcBef>
              <a:spcAft>
                <a:spcPts val="0"/>
              </a:spcAft>
              <a:buSzPts val="1847"/>
              <a:buChar char="►"/>
            </a:pPr>
            <a:r>
              <a:rPr lang="en-US" sz="1600"/>
              <a:t>LAI Buprenorphine must come from a specialty pharmacy (due to REMS)</a:t>
            </a:r>
            <a:endParaRPr sz="1600"/>
          </a:p>
          <a:p>
            <a:pPr marL="457200" lvl="0" indent="-310328" algn="l" rtl="0">
              <a:lnSpc>
                <a:spcPct val="80000"/>
              </a:lnSpc>
              <a:spcBef>
                <a:spcPts val="1000"/>
              </a:spcBef>
              <a:spcAft>
                <a:spcPts val="0"/>
              </a:spcAft>
              <a:buSzPts val="1847"/>
              <a:buChar char="►"/>
            </a:pPr>
            <a:r>
              <a:rPr lang="en-US" sz="1600"/>
              <a:t>We found a local specialty pharmacy who does same daily delivery (Genoa Pharmacy)</a:t>
            </a:r>
            <a:endParaRPr sz="1600"/>
          </a:p>
          <a:p>
            <a:pPr marL="457200" lvl="0" indent="-193040" algn="l" rtl="0">
              <a:lnSpc>
                <a:spcPct val="80000"/>
              </a:lnSpc>
              <a:spcBef>
                <a:spcPts val="1000"/>
              </a:spcBef>
              <a:spcAft>
                <a:spcPts val="0"/>
              </a:spcAft>
              <a:buSzPts val="1647"/>
              <a:buNone/>
            </a:pPr>
            <a:endParaRPr sz="1600"/>
          </a:p>
          <a:p>
            <a:pPr marL="457200" lvl="0" indent="-310328" algn="l" rtl="0">
              <a:lnSpc>
                <a:spcPct val="80000"/>
              </a:lnSpc>
              <a:spcBef>
                <a:spcPts val="1000"/>
              </a:spcBef>
              <a:spcAft>
                <a:spcPts val="0"/>
              </a:spcAft>
              <a:buSzPts val="1847"/>
              <a:buChar char="►"/>
            </a:pPr>
            <a:r>
              <a:rPr lang="en-US" sz="1600" b="1"/>
              <a:t>Our process: (once a pt agrees to LAI Buprenorphine) </a:t>
            </a:r>
            <a:endParaRPr sz="1600"/>
          </a:p>
          <a:p>
            <a:pPr marL="949960" lvl="1" indent="-345888" algn="l" rtl="0">
              <a:lnSpc>
                <a:spcPct val="80000"/>
              </a:lnSpc>
              <a:spcBef>
                <a:spcPts val="1000"/>
              </a:spcBef>
              <a:spcAft>
                <a:spcPts val="0"/>
              </a:spcAft>
              <a:buSzPts val="1847"/>
              <a:buChar char="►"/>
            </a:pPr>
            <a:r>
              <a:rPr lang="en-US" sz="1600"/>
              <a:t>Order LAI Buprenorphine in outpatient EMR, sent to Genoa Pharmacy</a:t>
            </a:r>
            <a:endParaRPr sz="1600"/>
          </a:p>
          <a:p>
            <a:pPr marL="1965325" lvl="3" indent="-446853" algn="l" rtl="0">
              <a:lnSpc>
                <a:spcPct val="80000"/>
              </a:lnSpc>
              <a:spcBef>
                <a:spcPts val="1000"/>
              </a:spcBef>
              <a:spcAft>
                <a:spcPts val="0"/>
              </a:spcAft>
              <a:buSzPts val="1847"/>
              <a:buChar char="►"/>
            </a:pPr>
            <a:r>
              <a:rPr lang="en-US" sz="1600"/>
              <a:t>1. DEA of prescriber address must match where LAI Buprenorphine is delivered to. </a:t>
            </a:r>
            <a:endParaRPr sz="1600"/>
          </a:p>
          <a:p>
            <a:pPr marL="1965325" lvl="3" indent="-446853" algn="l" rtl="0">
              <a:lnSpc>
                <a:spcPct val="80000"/>
              </a:lnSpc>
              <a:spcBef>
                <a:spcPts val="1000"/>
              </a:spcBef>
              <a:spcAft>
                <a:spcPts val="0"/>
              </a:spcAft>
              <a:buSzPts val="1847"/>
              <a:buChar char="►"/>
            </a:pPr>
            <a:r>
              <a:rPr lang="en-US" sz="1600"/>
              <a:t>2. Order must come from that address as well (the address on EMR).</a:t>
            </a:r>
            <a:endParaRPr sz="1600"/>
          </a:p>
          <a:p>
            <a:pPr marL="457200" lvl="0" indent="-389703" algn="l" rtl="0">
              <a:lnSpc>
                <a:spcPct val="80000"/>
              </a:lnSpc>
              <a:spcBef>
                <a:spcPts val="1000"/>
              </a:spcBef>
              <a:spcAft>
                <a:spcPts val="0"/>
              </a:spcAft>
              <a:buSzPts val="1847"/>
              <a:buChar char="►"/>
            </a:pPr>
            <a:r>
              <a:rPr lang="en-US" sz="1600"/>
              <a:t>LAI Buprenorphine delivered to </a:t>
            </a:r>
            <a:r>
              <a:rPr lang="en-US" sz="1600" b="1"/>
              <a:t>PCC clinic</a:t>
            </a:r>
            <a:r>
              <a:rPr lang="en-US" sz="1600"/>
              <a:t>, co-located in hospital</a:t>
            </a:r>
            <a:endParaRPr sz="1600"/>
          </a:p>
          <a:p>
            <a:pPr marL="457200" lvl="0" indent="-389703" algn="l" rtl="0">
              <a:lnSpc>
                <a:spcPct val="80000"/>
              </a:lnSpc>
              <a:spcBef>
                <a:spcPts val="1000"/>
              </a:spcBef>
              <a:spcAft>
                <a:spcPts val="0"/>
              </a:spcAft>
              <a:buSzPts val="1847"/>
              <a:buChar char="►"/>
            </a:pPr>
            <a:r>
              <a:rPr lang="en-US" sz="1600"/>
              <a:t>LAI Buprenorphine picked up by Addiction Medicine team and brought to</a:t>
            </a:r>
            <a:r>
              <a:rPr lang="en-US" sz="1600" b="1"/>
              <a:t> inpatient pharmacy. An order is placed in the hospital EMR for a "home med"</a:t>
            </a:r>
            <a:endParaRPr sz="1600" b="1"/>
          </a:p>
          <a:p>
            <a:pPr marL="457200" lvl="0" indent="-389703" algn="l" rtl="0">
              <a:lnSpc>
                <a:spcPct val="80000"/>
              </a:lnSpc>
              <a:spcBef>
                <a:spcPts val="1000"/>
              </a:spcBef>
              <a:spcAft>
                <a:spcPts val="0"/>
              </a:spcAft>
              <a:buSzPts val="1847"/>
              <a:buChar char="►"/>
            </a:pPr>
            <a:r>
              <a:rPr lang="en-US" sz="1600"/>
              <a:t>Inpatient pharmacy puts sticker on medication for inpatient administration </a:t>
            </a:r>
            <a:endParaRPr sz="1600"/>
          </a:p>
          <a:p>
            <a:pPr marL="457200" lvl="0" indent="-389703" algn="l" rtl="0">
              <a:lnSpc>
                <a:spcPct val="80000"/>
              </a:lnSpc>
              <a:spcBef>
                <a:spcPts val="1000"/>
              </a:spcBef>
              <a:spcAft>
                <a:spcPts val="0"/>
              </a:spcAft>
              <a:buSzPts val="1847"/>
              <a:buChar char="►"/>
            </a:pPr>
            <a:r>
              <a:rPr lang="en-US" sz="1600"/>
              <a:t>LAI Buprenorphine scanned by RN and </a:t>
            </a:r>
            <a:r>
              <a:rPr lang="en-US" sz="1600" b="1"/>
              <a:t>administered to pt by AMC doctor</a:t>
            </a:r>
            <a:endParaRPr sz="1600" b="1"/>
          </a:p>
          <a:p>
            <a:pPr marL="457200" lvl="0" indent="-374015" algn="l" rtl="0">
              <a:lnSpc>
                <a:spcPct val="80000"/>
              </a:lnSpc>
              <a:spcBef>
                <a:spcPts val="1000"/>
              </a:spcBef>
              <a:spcAft>
                <a:spcPts val="0"/>
              </a:spcAft>
              <a:buSzPts val="1600"/>
              <a:buChar char="►"/>
            </a:pPr>
            <a:r>
              <a:rPr lang="en-US" sz="1600"/>
              <a:t>Hospital : Pharmacy &amp; Therapeutics committee has approved policy on LAIB; Clinic also has policy on LAIB, storage, check out, and documentation procedures.</a:t>
            </a:r>
            <a:endParaRPr sz="1600"/>
          </a:p>
          <a:p>
            <a:pPr marL="457200" lvl="0" indent="-193040" algn="l" rtl="0">
              <a:lnSpc>
                <a:spcPct val="80000"/>
              </a:lnSpc>
              <a:spcBef>
                <a:spcPts val="1000"/>
              </a:spcBef>
              <a:spcAft>
                <a:spcPts val="0"/>
              </a:spcAft>
              <a:buSzPts val="1647"/>
              <a:buNone/>
            </a:pPr>
            <a:endParaRPr sz="1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DE9866-52C1-6F08-7F87-0F13E78D17D6}"/>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dirty="0">
                <a:solidFill>
                  <a:srgbClr val="FFFFFF"/>
                </a:solidFill>
                <a:latin typeface="+mj-lt"/>
                <a:ea typeface="+mj-ea"/>
                <a:cs typeface="+mj-cs"/>
              </a:rPr>
              <a:t>Local Context: Overdose Trends</a:t>
            </a:r>
          </a:p>
        </p:txBody>
      </p:sp>
      <p:pic>
        <p:nvPicPr>
          <p:cNvPr id="5" name="Content Placeholder 4">
            <a:extLst>
              <a:ext uri="{FF2B5EF4-FFF2-40B4-BE49-F238E27FC236}">
                <a16:creationId xmlns:a16="http://schemas.microsoft.com/office/drawing/2014/main" id="{1D456555-1ED4-B421-2CDF-08413D878C17}"/>
              </a:ext>
            </a:extLst>
          </p:cNvPr>
          <p:cNvPicPr>
            <a:picLocks noGrp="1" noChangeAspect="1"/>
          </p:cNvPicPr>
          <p:nvPr>
            <p:ph idx="1"/>
          </p:nvPr>
        </p:nvPicPr>
        <p:blipFill>
          <a:blip r:embed="rId3"/>
          <a:stretch>
            <a:fillRect/>
          </a:stretch>
        </p:blipFill>
        <p:spPr>
          <a:xfrm>
            <a:off x="4507543" y="458572"/>
            <a:ext cx="7596517" cy="5654551"/>
          </a:xfrm>
          <a:prstGeom prst="rect">
            <a:avLst/>
          </a:prstGeom>
        </p:spPr>
      </p:pic>
      <p:sp>
        <p:nvSpPr>
          <p:cNvPr id="6" name="TextBox 5">
            <a:extLst>
              <a:ext uri="{FF2B5EF4-FFF2-40B4-BE49-F238E27FC236}">
                <a16:creationId xmlns:a16="http://schemas.microsoft.com/office/drawing/2014/main" id="{51A537BC-3163-E977-4275-6977152AF2C9}"/>
              </a:ext>
            </a:extLst>
          </p:cNvPr>
          <p:cNvSpPr txBox="1"/>
          <p:nvPr/>
        </p:nvSpPr>
        <p:spPr>
          <a:xfrm>
            <a:off x="6267236" y="6147732"/>
            <a:ext cx="5686762" cy="769441"/>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Chicago Department of Public Health Preliminary Opioid Update: Chicago 2021-2023</a:t>
            </a:r>
          </a:p>
          <a:p>
            <a:pPr algn="r"/>
            <a:r>
              <a:rPr lang="en-US" sz="1100" b="0" i="0" dirty="0">
                <a:solidFill>
                  <a:srgbClr val="000000"/>
                </a:solidFill>
                <a:effectLst/>
                <a:latin typeface="Arial" panose="020B0604020202020204" pitchFamily="34" charset="0"/>
                <a:cs typeface="Arial" panose="020B0604020202020204" pitchFamily="34" charset="0"/>
              </a:rPr>
              <a:t>HCHS Data Brief. DOI: </a:t>
            </a:r>
            <a:r>
              <a:rPr lang="en-US" sz="1100" b="0" i="0" u="sng" dirty="0">
                <a:solidFill>
                  <a:srgbClr val="075290"/>
                </a:solidFill>
                <a:effectLst/>
                <a:latin typeface="Arial" panose="020B0604020202020204" pitchFamily="34" charset="0"/>
                <a:cs typeface="Arial" panose="020B0604020202020204" pitchFamily="34" charset="0"/>
                <a:hlinkClick r:id="rId4"/>
              </a:rPr>
              <a:t>https://dx.doi.org/10.15620/cdc:135849</a:t>
            </a:r>
            <a:endParaRPr lang="en-US" sz="1100" b="0" i="0" u="sng" dirty="0">
              <a:solidFill>
                <a:srgbClr val="075290"/>
              </a:solidFill>
              <a:effectLst/>
              <a:latin typeface="Arial" panose="020B0604020202020204" pitchFamily="34" charset="0"/>
              <a:cs typeface="Arial" panose="020B0604020202020204" pitchFamily="34" charset="0"/>
            </a:endParaRPr>
          </a:p>
          <a:p>
            <a:pPr algn="r"/>
            <a:r>
              <a:rPr lang="en-US" sz="1100" dirty="0">
                <a:hlinkClick r:id="rId5"/>
              </a:rPr>
              <a:t>Drug overdose mortality rate - Chicago Health Atlas</a:t>
            </a:r>
            <a:br>
              <a:rPr lang="en-US" sz="1100" dirty="0">
                <a:latin typeface="Arial" panose="020B0604020202020204" pitchFamily="34" charset="0"/>
                <a:cs typeface="Arial" panose="020B0604020202020204" pitchFamily="34" charset="0"/>
              </a:rPr>
            </a:br>
            <a:endParaRPr lang="en-US" sz="11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5A56C33-E0B1-43F6-0292-D39D72FBCE2D}"/>
              </a:ext>
            </a:extLst>
          </p:cNvPr>
          <p:cNvSpPr txBox="1"/>
          <p:nvPr/>
        </p:nvSpPr>
        <p:spPr>
          <a:xfrm>
            <a:off x="416713" y="3801439"/>
            <a:ext cx="3709670" cy="830997"/>
          </a:xfrm>
          <a:prstGeom prst="rect">
            <a:avLst/>
          </a:prstGeom>
          <a:noFill/>
        </p:spPr>
        <p:txBody>
          <a:bodyPr wrap="none" rtlCol="0">
            <a:spAutoFit/>
          </a:bodyPr>
          <a:lstStyle/>
          <a:p>
            <a:r>
              <a:rPr lang="en-US" sz="1600" b="1" u="sng" dirty="0"/>
              <a:t>2022 Drug Overdose Mortality Rates</a:t>
            </a:r>
          </a:p>
          <a:p>
            <a:r>
              <a:rPr lang="en-US" sz="1600" dirty="0"/>
              <a:t>United States: 32/100,000</a:t>
            </a:r>
          </a:p>
          <a:p>
            <a:r>
              <a:rPr lang="en-US" sz="1600" dirty="0"/>
              <a:t>Chicago: 48/100,000</a:t>
            </a:r>
          </a:p>
        </p:txBody>
      </p:sp>
    </p:spTree>
    <p:extLst>
      <p:ext uri="{BB962C8B-B14F-4D97-AF65-F5344CB8AC3E}">
        <p14:creationId xmlns:p14="http://schemas.microsoft.com/office/powerpoint/2010/main" val="3858209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21"/>
          <p:cNvSpPr txBox="1">
            <a:spLocks noGrp="1"/>
          </p:cNvSpPr>
          <p:nvPr>
            <p:ph type="title"/>
          </p:nvPr>
        </p:nvSpPr>
        <p:spPr>
          <a:xfrm>
            <a:off x="646101" y="136025"/>
            <a:ext cx="8636101" cy="1400400"/>
          </a:xfrm>
          <a:prstGeom prst="rect">
            <a:avLst/>
          </a:prstGeom>
          <a:noFill/>
          <a:ln>
            <a:noFill/>
          </a:ln>
        </p:spPr>
        <p:txBody>
          <a:bodyPr spcFirstLastPara="1" wrap="square" lIns="45675" tIns="45675" rIns="45675" bIns="45675" anchor="t" anchorCtr="0">
            <a:normAutofit/>
          </a:bodyPr>
          <a:lstStyle/>
          <a:p>
            <a:pPr marL="0" lvl="0" indent="0" algn="l" rtl="0">
              <a:lnSpc>
                <a:spcPct val="100000"/>
              </a:lnSpc>
              <a:spcBef>
                <a:spcPts val="0"/>
              </a:spcBef>
              <a:spcAft>
                <a:spcPts val="0"/>
              </a:spcAft>
              <a:buClr>
                <a:srgbClr val="DFE3E5"/>
              </a:buClr>
              <a:buSzPts val="3500"/>
              <a:buFont typeface="Century Gothic"/>
              <a:buNone/>
            </a:pPr>
            <a:r>
              <a:rPr lang="en-US" sz="3000"/>
              <a:t>Inpatient Long Acting Injectable Buprenorphine Program Considerations </a:t>
            </a:r>
            <a:endParaRPr sz="3700"/>
          </a:p>
        </p:txBody>
      </p:sp>
      <p:sp>
        <p:nvSpPr>
          <p:cNvPr id="320" name="Google Shape;320;p21"/>
          <p:cNvSpPr txBox="1">
            <a:spLocks noGrp="1"/>
          </p:cNvSpPr>
          <p:nvPr>
            <p:ph type="body" idx="1"/>
          </p:nvPr>
        </p:nvSpPr>
        <p:spPr>
          <a:xfrm>
            <a:off x="752799" y="1377775"/>
            <a:ext cx="8636101" cy="585901"/>
          </a:xfrm>
          <a:prstGeom prst="rect">
            <a:avLst/>
          </a:prstGeom>
          <a:noFill/>
          <a:ln>
            <a:noFill/>
          </a:ln>
        </p:spPr>
        <p:txBody>
          <a:bodyPr spcFirstLastPara="1" wrap="square" lIns="45675" tIns="45675" rIns="45675" bIns="45675" anchor="t" anchorCtr="0">
            <a:normAutofit/>
          </a:bodyPr>
          <a:lstStyle/>
          <a:p>
            <a:pPr marL="0" lvl="0" indent="0" algn="l" rtl="0">
              <a:lnSpc>
                <a:spcPct val="100000"/>
              </a:lnSpc>
              <a:spcBef>
                <a:spcPts val="0"/>
              </a:spcBef>
              <a:spcAft>
                <a:spcPts val="0"/>
              </a:spcAft>
              <a:buSzPts val="2500"/>
              <a:buNone/>
            </a:pPr>
            <a:r>
              <a:rPr lang="en-US" sz="2500" i="1"/>
              <a:t>Health Justice is not achievable without addressing:</a:t>
            </a:r>
            <a:endParaRPr/>
          </a:p>
        </p:txBody>
      </p:sp>
      <p:graphicFrame>
        <p:nvGraphicFramePr>
          <p:cNvPr id="321" name="Google Shape;321;p21"/>
          <p:cNvGraphicFramePr/>
          <p:nvPr/>
        </p:nvGraphicFramePr>
        <p:xfrm>
          <a:off x="952500" y="1963674"/>
          <a:ext cx="10287000" cy="4545045"/>
        </p:xfrm>
        <a:graphic>
          <a:graphicData uri="http://schemas.openxmlformats.org/drawingml/2006/table">
            <a:tbl>
              <a:tblPr>
                <a:noFill/>
                <a:tableStyleId>{CF54F7F6-4780-4982-BEDB-71711D2D5220}</a:tableStyleId>
              </a:tblPr>
              <a:tblGrid>
                <a:gridCol w="5176550">
                  <a:extLst>
                    <a:ext uri="{9D8B030D-6E8A-4147-A177-3AD203B41FA5}">
                      <a16:colId xmlns:a16="http://schemas.microsoft.com/office/drawing/2014/main" val="20000"/>
                    </a:ext>
                  </a:extLst>
                </a:gridCol>
                <a:gridCol w="5110450">
                  <a:extLst>
                    <a:ext uri="{9D8B030D-6E8A-4147-A177-3AD203B41FA5}">
                      <a16:colId xmlns:a16="http://schemas.microsoft.com/office/drawing/2014/main" val="20001"/>
                    </a:ext>
                  </a:extLst>
                </a:gridCol>
              </a:tblGrid>
              <a:tr h="549550">
                <a:tc>
                  <a:txBody>
                    <a:bodyPr/>
                    <a:lstStyle/>
                    <a:p>
                      <a:pPr marL="0" marR="0" lvl="0" indent="0" algn="l" rtl="0">
                        <a:lnSpc>
                          <a:spcPct val="100000"/>
                        </a:lnSpc>
                        <a:spcBef>
                          <a:spcPts val="0"/>
                        </a:spcBef>
                        <a:spcAft>
                          <a:spcPts val="0"/>
                        </a:spcAft>
                        <a:buClr>
                          <a:srgbClr val="FFFFFF"/>
                        </a:buClr>
                        <a:buSzPts val="1600"/>
                        <a:buFont typeface="Helvetica Neue"/>
                        <a:buNone/>
                      </a:pPr>
                      <a:r>
                        <a:rPr lang="en-US" sz="1600" u="none" strike="noStrike" cap="none">
                          <a:solidFill>
                            <a:srgbClr val="FFFFFF"/>
                          </a:solidFill>
                        </a:rPr>
                        <a:t>Restricted distribution REMS medication</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600"/>
                        <a:buFont typeface="Helvetica Neue"/>
                        <a:buNone/>
                      </a:pPr>
                      <a:r>
                        <a:rPr lang="en-US" sz="1600" u="none" strike="noStrike" cap="none">
                          <a:solidFill>
                            <a:srgbClr val="FFFFFF"/>
                          </a:solidFill>
                        </a:rPr>
                        <a:t>Requires specialized process to obtain med.</a:t>
                      </a:r>
                      <a:endParaRPr/>
                    </a:p>
                  </a:txBody>
                  <a:tcPr marL="91425" marR="91425" marT="91425" marB="91425"/>
                </a:tc>
                <a:extLst>
                  <a:ext uri="{0D108BD9-81ED-4DB2-BD59-A6C34878D82A}">
                    <a16:rowId xmlns:a16="http://schemas.microsoft.com/office/drawing/2014/main" val="10000"/>
                  </a:ext>
                </a:extLst>
              </a:tr>
              <a:tr h="687050">
                <a:tc>
                  <a:txBody>
                    <a:bodyPr/>
                    <a:lstStyle/>
                    <a:p>
                      <a:pPr marL="0" marR="0" lvl="0" indent="0" algn="l" rtl="0">
                        <a:lnSpc>
                          <a:spcPct val="100000"/>
                        </a:lnSpc>
                        <a:spcBef>
                          <a:spcPts val="0"/>
                        </a:spcBef>
                        <a:spcAft>
                          <a:spcPts val="0"/>
                        </a:spcAft>
                        <a:buClr>
                          <a:srgbClr val="FFFFFF"/>
                        </a:buClr>
                        <a:buSzPts val="1600"/>
                        <a:buFont typeface="Helvetica Neue"/>
                        <a:buNone/>
                      </a:pPr>
                      <a:r>
                        <a:rPr lang="en-US" sz="1600" u="none" strike="noStrike" cap="none">
                          <a:solidFill>
                            <a:srgbClr val="FFFFFF"/>
                          </a:solidFill>
                        </a:rPr>
                        <a:t>Cold storage - sometimes arrives warm </a:t>
                      </a:r>
                      <a:endParaRPr sz="1600" u="none" strike="noStrike" cap="none">
                        <a:solidFill>
                          <a:srgbClr val="FFFFFF"/>
                        </a:solidFill>
                      </a:endParaRPr>
                    </a:p>
                    <a:p>
                      <a:pPr marL="0" marR="0" lvl="0" indent="0" algn="l" rtl="0">
                        <a:lnSpc>
                          <a:spcPct val="100000"/>
                        </a:lnSpc>
                        <a:spcBef>
                          <a:spcPts val="0"/>
                        </a:spcBef>
                        <a:spcAft>
                          <a:spcPts val="0"/>
                        </a:spcAft>
                        <a:buClr>
                          <a:srgbClr val="FFFFFF"/>
                        </a:buClr>
                        <a:buSzPts val="1600"/>
                        <a:buFont typeface="Helvetica Neue"/>
                        <a:buNone/>
                      </a:pPr>
                      <a:r>
                        <a:rPr lang="en-US" sz="1600">
                          <a:solidFill>
                            <a:srgbClr val="FFFFFF"/>
                          </a:solidFill>
                        </a:rPr>
                        <a:t>(New LAIB products can be stored room temp)</a:t>
                      </a:r>
                      <a:endParaRPr sz="1600">
                        <a:solidFill>
                          <a:srgbClr val="FFFFFF"/>
                        </a:solidFill>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600"/>
                        <a:buFont typeface="Helvetica Neue"/>
                        <a:buNone/>
                      </a:pPr>
                      <a:r>
                        <a:rPr lang="en-US" sz="1600" u="none" strike="noStrike" cap="none">
                          <a:solidFill>
                            <a:srgbClr val="FFFFFF"/>
                          </a:solidFill>
                        </a:rPr>
                        <a:t>Safety net settings unable to set up formulary or buy and bill due to cost</a:t>
                      </a:r>
                      <a:endParaRPr/>
                    </a:p>
                  </a:txBody>
                  <a:tcPr marL="91425" marR="91425" marT="91425" marB="91425"/>
                </a:tc>
                <a:extLst>
                  <a:ext uri="{0D108BD9-81ED-4DB2-BD59-A6C34878D82A}">
                    <a16:rowId xmlns:a16="http://schemas.microsoft.com/office/drawing/2014/main" val="10001"/>
                  </a:ext>
                </a:extLst>
              </a:tr>
              <a:tr h="936875">
                <a:tc>
                  <a:txBody>
                    <a:bodyPr/>
                    <a:lstStyle/>
                    <a:p>
                      <a:pPr marL="0" marR="0" lvl="0" indent="0" algn="l" rtl="0">
                        <a:lnSpc>
                          <a:spcPct val="100000"/>
                        </a:lnSpc>
                        <a:spcBef>
                          <a:spcPts val="0"/>
                        </a:spcBef>
                        <a:spcAft>
                          <a:spcPts val="0"/>
                        </a:spcAft>
                        <a:buClr>
                          <a:srgbClr val="FFFFFF"/>
                        </a:buClr>
                        <a:buSzPts val="1600"/>
                        <a:buFont typeface="Helvetica Neue"/>
                        <a:buNone/>
                      </a:pPr>
                      <a:r>
                        <a:rPr lang="en-US" sz="1600" u="none" strike="noStrike" cap="none">
                          <a:solidFill>
                            <a:srgbClr val="FFFFFF"/>
                          </a:solidFill>
                        </a:rPr>
                        <a:t>Prior Authorization or refusal to cover medication - Commercial insurance may not cover; very limited options for uninsured; unaffordable co-pays</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600"/>
                        <a:buFont typeface="Helvetica Neue"/>
                        <a:buNone/>
                      </a:pPr>
                      <a:r>
                        <a:rPr lang="en-US" sz="1600" u="none" strike="noStrike" cap="none">
                          <a:solidFill>
                            <a:srgbClr val="FFFFFF"/>
                          </a:solidFill>
                        </a:rPr>
                        <a:t>Many Medicare pts; or patients on brink of going on Medicare→many patients go without the med.</a:t>
                      </a:r>
                      <a:endParaRPr/>
                    </a:p>
                  </a:txBody>
                  <a:tcPr marL="91425" marR="91425" marT="91425" marB="91425"/>
                </a:tc>
                <a:extLst>
                  <a:ext uri="{0D108BD9-81ED-4DB2-BD59-A6C34878D82A}">
                    <a16:rowId xmlns:a16="http://schemas.microsoft.com/office/drawing/2014/main" val="10002"/>
                  </a:ext>
                </a:extLst>
              </a:tr>
              <a:tr h="936875">
                <a:tc>
                  <a:txBody>
                    <a:bodyPr/>
                    <a:lstStyle/>
                    <a:p>
                      <a:pPr marL="0" marR="0" lvl="0" indent="0" algn="l" rtl="0">
                        <a:lnSpc>
                          <a:spcPct val="100000"/>
                        </a:lnSpc>
                        <a:spcBef>
                          <a:spcPts val="0"/>
                        </a:spcBef>
                        <a:spcAft>
                          <a:spcPts val="0"/>
                        </a:spcAft>
                        <a:buClr>
                          <a:srgbClr val="FFFFFF"/>
                        </a:buClr>
                        <a:buSzPts val="1600"/>
                        <a:buFont typeface="Helvetica Neue"/>
                        <a:buNone/>
                      </a:pPr>
                      <a:r>
                        <a:rPr lang="en-US" sz="1600" u="none" strike="noStrike" cap="none">
                          <a:solidFill>
                            <a:srgbClr val="FFFFFF"/>
                          </a:solidFill>
                        </a:rPr>
                        <a:t>Painful especially for the malnourished and thin person</a:t>
                      </a:r>
                      <a:r>
                        <a:rPr lang="en-US" sz="1600">
                          <a:solidFill>
                            <a:srgbClr val="FFFFFF"/>
                          </a:solidFill>
                        </a:rPr>
                        <a:t>. New buprenorphine products on the market with different injection sites and less volume.</a:t>
                      </a:r>
                      <a:endParaRPr sz="1600" u="none" strike="noStrike" cap="none">
                        <a:solidFill>
                          <a:srgbClr val="FFFFFF"/>
                        </a:solidFill>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600"/>
                        <a:buFont typeface="Helvetica Neue"/>
                        <a:buNone/>
                      </a:pPr>
                      <a:r>
                        <a:rPr lang="en-US" sz="1600" u="none" strike="noStrike" cap="none">
                          <a:solidFill>
                            <a:srgbClr val="FFFFFF"/>
                          </a:solidFill>
                        </a:rPr>
                        <a:t>We often run out of injection sites for our thin patients </a:t>
                      </a:r>
                      <a:endParaRPr sz="1600" u="none" strike="noStrike" cap="none">
                        <a:solidFill>
                          <a:srgbClr val="FFFFFF"/>
                        </a:solidFill>
                      </a:endParaRPr>
                    </a:p>
                  </a:txBody>
                  <a:tcPr marL="91425" marR="91425" marT="91425" marB="91425"/>
                </a:tc>
                <a:extLst>
                  <a:ext uri="{0D108BD9-81ED-4DB2-BD59-A6C34878D82A}">
                    <a16:rowId xmlns:a16="http://schemas.microsoft.com/office/drawing/2014/main" val="10003"/>
                  </a:ext>
                </a:extLst>
              </a:tr>
              <a:tr h="718275">
                <a:tc>
                  <a:txBody>
                    <a:bodyPr/>
                    <a:lstStyle/>
                    <a:p>
                      <a:pPr marL="0" marR="0" lvl="0" indent="0" algn="l" rtl="0">
                        <a:lnSpc>
                          <a:spcPct val="100000"/>
                        </a:lnSpc>
                        <a:spcBef>
                          <a:spcPts val="0"/>
                        </a:spcBef>
                        <a:spcAft>
                          <a:spcPts val="0"/>
                        </a:spcAft>
                        <a:buClr>
                          <a:srgbClr val="FFFFFF"/>
                        </a:buClr>
                        <a:buSzPts val="1600"/>
                        <a:buFont typeface="Helvetica Neue"/>
                        <a:buNone/>
                      </a:pPr>
                      <a:r>
                        <a:rPr lang="en-US" sz="1600" u="none" strike="noStrike" cap="none">
                          <a:solidFill>
                            <a:srgbClr val="FFFFFF"/>
                          </a:solidFill>
                        </a:rPr>
                        <a:t>Dose may not be sufficient for IV fentanyl users or patients who are heavy users ; co-users.</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600"/>
                        <a:buFont typeface="Helvetica Neue"/>
                        <a:buNone/>
                      </a:pPr>
                      <a:r>
                        <a:rPr lang="en-US" sz="1600" u="none" strike="noStrike" cap="none">
                          <a:solidFill>
                            <a:srgbClr val="FFFFFF"/>
                          </a:solidFill>
                        </a:rPr>
                        <a:t>Unable to give higher doses, or a second dose within 28 days. Seeing uptick in overdose</a:t>
                      </a:r>
                      <a:r>
                        <a:rPr lang="en-US" sz="1600">
                          <a:solidFill>
                            <a:srgbClr val="FFFFFF"/>
                          </a:solidFill>
                        </a:rPr>
                        <a:t> with adulterants in supply</a:t>
                      </a:r>
                      <a:endParaRPr sz="1600" u="none" strike="noStrike" cap="none">
                        <a:solidFill>
                          <a:srgbClr val="FFFFFF"/>
                        </a:solidFill>
                      </a:endParaRPr>
                    </a:p>
                  </a:txBody>
                  <a:tcPr marL="91425" marR="91425" marT="91425" marB="91425"/>
                </a:tc>
                <a:extLst>
                  <a:ext uri="{0D108BD9-81ED-4DB2-BD59-A6C34878D82A}">
                    <a16:rowId xmlns:a16="http://schemas.microsoft.com/office/drawing/2014/main" val="10004"/>
                  </a:ext>
                </a:extLst>
              </a:tr>
              <a:tr h="520325">
                <a:tc>
                  <a:txBody>
                    <a:bodyPr/>
                    <a:lstStyle/>
                    <a:p>
                      <a:pPr marL="0" marR="0" lvl="0" indent="0" algn="l" rtl="0">
                        <a:lnSpc>
                          <a:spcPct val="100000"/>
                        </a:lnSpc>
                        <a:spcBef>
                          <a:spcPts val="0"/>
                        </a:spcBef>
                        <a:spcAft>
                          <a:spcPts val="0"/>
                        </a:spcAft>
                        <a:buClr>
                          <a:srgbClr val="FFFFFF"/>
                        </a:buClr>
                        <a:buSzPts val="1600"/>
                        <a:buFont typeface="Helvetica Neue"/>
                        <a:buNone/>
                      </a:pPr>
                      <a:r>
                        <a:rPr lang="en-US" sz="1600" u="none" strike="noStrike" cap="none">
                          <a:solidFill>
                            <a:srgbClr val="FFFFFF"/>
                          </a:solidFill>
                        </a:rPr>
                        <a:t>Delivery setting: Health care only </a:t>
                      </a:r>
                      <a:endParaRPr sz="1600" u="none" strike="noStrike" cap="none">
                        <a:solidFill>
                          <a:srgbClr val="FFFFFF"/>
                        </a:solidFill>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600"/>
                        <a:buFont typeface="Helvetica Neue"/>
                        <a:buNone/>
                      </a:pPr>
                      <a:r>
                        <a:rPr lang="en-US" sz="1600" u="none" strike="noStrike" cap="none">
                          <a:solidFill>
                            <a:srgbClr val="FFFFFF"/>
                          </a:solidFill>
                        </a:rPr>
                        <a:t>No mobile options; no home health options </a:t>
                      </a:r>
                      <a:endParaRPr sz="1600" u="none" strike="noStrike" cap="none">
                        <a:solidFill>
                          <a:srgbClr val="FFFFFF"/>
                        </a:solidFill>
                      </a:endParaRPr>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23"/>
          <p:cNvSpPr txBox="1">
            <a:spLocks noGrp="1"/>
          </p:cNvSpPr>
          <p:nvPr>
            <p:ph type="title"/>
          </p:nvPr>
        </p:nvSpPr>
        <p:spPr>
          <a:xfrm>
            <a:off x="646110" y="452718"/>
            <a:ext cx="9404702" cy="1400400"/>
          </a:xfrm>
          <a:prstGeom prst="rect">
            <a:avLst/>
          </a:prstGeom>
          <a:noFill/>
          <a:ln>
            <a:noFill/>
          </a:ln>
        </p:spPr>
        <p:txBody>
          <a:bodyPr spcFirstLastPara="1" wrap="square" lIns="45675" tIns="45675" rIns="45675" bIns="45675" anchor="t" anchorCtr="0">
            <a:normAutofit/>
          </a:bodyPr>
          <a:lstStyle/>
          <a:p>
            <a:pPr marL="0" lvl="0" indent="0" algn="l" rtl="0">
              <a:lnSpc>
                <a:spcPct val="100000"/>
              </a:lnSpc>
              <a:spcBef>
                <a:spcPts val="0"/>
              </a:spcBef>
              <a:spcAft>
                <a:spcPts val="0"/>
              </a:spcAft>
              <a:buClr>
                <a:srgbClr val="DFE3E5"/>
              </a:buClr>
              <a:buSzPct val="100000"/>
              <a:buFont typeface="Century Gothic"/>
              <a:buNone/>
            </a:pPr>
            <a:r>
              <a:rPr lang="en-US" sz="4200" b="0" i="0" u="none" strike="noStrike" cap="none">
                <a:solidFill>
                  <a:srgbClr val="DFE3E5"/>
                </a:solidFill>
                <a:latin typeface="Century Gothic"/>
                <a:ea typeface="Century Gothic"/>
                <a:cs typeface="Century Gothic"/>
                <a:sym typeface="Century Gothic"/>
              </a:rPr>
              <a:t>Addiction Medicine Clinic Follow Up after First Hospital Injection, Year 1 </a:t>
            </a:r>
            <a:endParaRPr/>
          </a:p>
        </p:txBody>
      </p:sp>
      <p:sp>
        <p:nvSpPr>
          <p:cNvPr id="327" name="Google Shape;327;p23"/>
          <p:cNvSpPr txBox="1">
            <a:spLocks noGrp="1"/>
          </p:cNvSpPr>
          <p:nvPr>
            <p:ph type="body" idx="1"/>
          </p:nvPr>
        </p:nvSpPr>
        <p:spPr>
          <a:xfrm>
            <a:off x="1103298" y="2052925"/>
            <a:ext cx="10081800" cy="4195500"/>
          </a:xfrm>
          <a:prstGeom prst="rect">
            <a:avLst/>
          </a:prstGeom>
          <a:noFill/>
          <a:ln>
            <a:noFill/>
          </a:ln>
        </p:spPr>
        <p:txBody>
          <a:bodyPr spcFirstLastPara="1" wrap="square" lIns="45675" tIns="45675" rIns="45675" bIns="45675" anchor="t" anchorCtr="0">
            <a:normAutofit/>
          </a:bodyPr>
          <a:lstStyle/>
          <a:p>
            <a:pPr marL="457200" lvl="0" indent="-320040" algn="l" rtl="0">
              <a:lnSpc>
                <a:spcPct val="100000"/>
              </a:lnSpc>
              <a:spcBef>
                <a:spcPts val="0"/>
              </a:spcBef>
              <a:spcAft>
                <a:spcPts val="0"/>
              </a:spcAft>
              <a:buSzPts val="2000"/>
              <a:buChar char="►"/>
            </a:pPr>
            <a:r>
              <a:rPr lang="en-US" sz="2000" b="0" i="0" u="none" strike="noStrike" cap="none">
                <a:solidFill>
                  <a:srgbClr val="FFFFFF"/>
                </a:solidFill>
                <a:latin typeface="Century Gothic"/>
                <a:ea typeface="Century Gothic"/>
                <a:cs typeface="Century Gothic"/>
                <a:sym typeface="Century Gothic"/>
              </a:rPr>
              <a:t>Program began August 2022; date range 7/1</a:t>
            </a:r>
            <a:r>
              <a:rPr lang="en-US"/>
              <a:t>/22-6/30/23</a:t>
            </a:r>
            <a:endParaRPr/>
          </a:p>
          <a:p>
            <a:pPr marL="457200" lvl="0" indent="-320040" algn="l" rtl="0">
              <a:lnSpc>
                <a:spcPct val="100000"/>
              </a:lnSpc>
              <a:spcBef>
                <a:spcPts val="0"/>
              </a:spcBef>
              <a:spcAft>
                <a:spcPts val="0"/>
              </a:spcAft>
              <a:buSzPts val="2000"/>
              <a:buChar char="►"/>
            </a:pPr>
            <a:r>
              <a:rPr lang="en-US" sz="2000" b="0" i="0" u="none" strike="noStrike" cap="none">
                <a:solidFill>
                  <a:srgbClr val="FFFFFF"/>
                </a:solidFill>
                <a:latin typeface="Century Gothic"/>
                <a:ea typeface="Century Gothic"/>
                <a:cs typeface="Century Gothic"/>
                <a:sym typeface="Century Gothic"/>
              </a:rPr>
              <a:t>4</a:t>
            </a:r>
            <a:r>
              <a:rPr lang="en-US"/>
              <a:t>7</a:t>
            </a:r>
            <a:r>
              <a:rPr lang="en-US" sz="2000" b="0" i="0" u="none" strike="noStrike" cap="none">
                <a:solidFill>
                  <a:srgbClr val="FFFFFF"/>
                </a:solidFill>
                <a:latin typeface="Century Gothic"/>
                <a:ea typeface="Century Gothic"/>
                <a:cs typeface="Century Gothic"/>
                <a:sym typeface="Century Gothic"/>
              </a:rPr>
              <a:t>% follow up rate; previous engagement rates for follow up for opioid use disorder were 22-25%</a:t>
            </a:r>
            <a:endParaRPr sz="2000" b="0" i="0" u="none" strike="noStrike" cap="none">
              <a:solidFill>
                <a:srgbClr val="FFFFFF"/>
              </a:solidFill>
              <a:latin typeface="Century Gothic"/>
              <a:ea typeface="Century Gothic"/>
              <a:cs typeface="Century Gothic"/>
              <a:sym typeface="Century Gothic"/>
            </a:endParaRPr>
          </a:p>
          <a:p>
            <a:pPr marL="457200" lvl="0" indent="-320040" algn="l" rtl="0">
              <a:lnSpc>
                <a:spcPct val="100000"/>
              </a:lnSpc>
              <a:spcBef>
                <a:spcPts val="0"/>
              </a:spcBef>
              <a:spcAft>
                <a:spcPts val="0"/>
              </a:spcAft>
              <a:buSzPts val="2000"/>
              <a:buChar char="►"/>
            </a:pPr>
            <a:r>
              <a:rPr lang="en-US"/>
              <a:t>Follow up range: 60 days after first injection </a:t>
            </a:r>
            <a:endParaRPr/>
          </a:p>
        </p:txBody>
      </p:sp>
      <p:graphicFrame>
        <p:nvGraphicFramePr>
          <p:cNvPr id="328" name="Google Shape;328;p23"/>
          <p:cNvGraphicFramePr/>
          <p:nvPr/>
        </p:nvGraphicFramePr>
        <p:xfrm>
          <a:off x="1211080" y="3478406"/>
          <a:ext cx="9404700" cy="2440700"/>
        </p:xfrm>
        <a:graphic>
          <a:graphicData uri="http://schemas.openxmlformats.org/drawingml/2006/table">
            <a:tbl>
              <a:tblPr>
                <a:noFill/>
                <a:tableStyleId>{CF54F7F6-4780-4982-BEDB-71711D2D5220}</a:tableStyleId>
              </a:tblPr>
              <a:tblGrid>
                <a:gridCol w="3134900">
                  <a:extLst>
                    <a:ext uri="{9D8B030D-6E8A-4147-A177-3AD203B41FA5}">
                      <a16:colId xmlns:a16="http://schemas.microsoft.com/office/drawing/2014/main" val="20000"/>
                    </a:ext>
                  </a:extLst>
                </a:gridCol>
                <a:gridCol w="3134900">
                  <a:extLst>
                    <a:ext uri="{9D8B030D-6E8A-4147-A177-3AD203B41FA5}">
                      <a16:colId xmlns:a16="http://schemas.microsoft.com/office/drawing/2014/main" val="20001"/>
                    </a:ext>
                  </a:extLst>
                </a:gridCol>
                <a:gridCol w="3134900">
                  <a:extLst>
                    <a:ext uri="{9D8B030D-6E8A-4147-A177-3AD203B41FA5}">
                      <a16:colId xmlns:a16="http://schemas.microsoft.com/office/drawing/2014/main" val="20002"/>
                    </a:ext>
                  </a:extLst>
                </a:gridCol>
              </a:tblGrid>
              <a:tr h="671725">
                <a:tc>
                  <a:txBody>
                    <a:bodyPr/>
                    <a:lstStyle/>
                    <a:p>
                      <a:pPr marL="0" marR="0" lvl="0" indent="0" algn="ctr" rtl="0">
                        <a:lnSpc>
                          <a:spcPct val="100000"/>
                        </a:lnSpc>
                        <a:spcBef>
                          <a:spcPts val="0"/>
                        </a:spcBef>
                        <a:spcAft>
                          <a:spcPts val="0"/>
                        </a:spcAft>
                        <a:buClr>
                          <a:srgbClr val="FF9900"/>
                        </a:buClr>
                        <a:buSzPts val="2000"/>
                        <a:buFont typeface="Century Gothic"/>
                        <a:buNone/>
                      </a:pPr>
                      <a:r>
                        <a:rPr lang="en-US" sz="2000" u="none" strike="noStrike" cap="none">
                          <a:solidFill>
                            <a:srgbClr val="FF9900"/>
                          </a:solidFill>
                          <a:latin typeface="Century Gothic"/>
                          <a:ea typeface="Century Gothic"/>
                          <a:cs typeface="Century Gothic"/>
                          <a:sym typeface="Century Gothic"/>
                        </a:rPr>
                        <a:t>Treatment modality</a:t>
                      </a:r>
                      <a:endParaRPr/>
                    </a:p>
                  </a:txBody>
                  <a:tcPr marL="91425" marR="91425" marT="91425" marB="91425"/>
                </a:tc>
                <a:tc>
                  <a:txBody>
                    <a:bodyPr/>
                    <a:lstStyle/>
                    <a:p>
                      <a:pPr marL="0" marR="0" lvl="0" indent="0" algn="ctr" rtl="0">
                        <a:lnSpc>
                          <a:spcPct val="100000"/>
                        </a:lnSpc>
                        <a:spcBef>
                          <a:spcPts val="0"/>
                        </a:spcBef>
                        <a:spcAft>
                          <a:spcPts val="0"/>
                        </a:spcAft>
                        <a:buClr>
                          <a:srgbClr val="FF9900"/>
                        </a:buClr>
                        <a:buSzPts val="2000"/>
                        <a:buFont typeface="Century Gothic"/>
                        <a:buNone/>
                      </a:pPr>
                      <a:r>
                        <a:rPr lang="en-US" sz="2000" u="none" strike="noStrike" cap="none">
                          <a:solidFill>
                            <a:srgbClr val="FF9900"/>
                          </a:solidFill>
                          <a:latin typeface="Century Gothic"/>
                          <a:ea typeface="Century Gothic"/>
                          <a:cs typeface="Century Gothic"/>
                          <a:sym typeface="Century Gothic"/>
                        </a:rPr>
                        <a:t>Follow Up Rate</a:t>
                      </a:r>
                      <a:endParaRPr/>
                    </a:p>
                  </a:txBody>
                  <a:tcPr marL="91425" marR="91425" marT="91425" marB="91425"/>
                </a:tc>
                <a:tc>
                  <a:txBody>
                    <a:bodyPr/>
                    <a:lstStyle/>
                    <a:p>
                      <a:pPr marL="0" marR="0" lvl="0" indent="0" algn="ctr" rtl="0">
                        <a:lnSpc>
                          <a:spcPct val="100000"/>
                        </a:lnSpc>
                        <a:spcBef>
                          <a:spcPts val="0"/>
                        </a:spcBef>
                        <a:spcAft>
                          <a:spcPts val="0"/>
                        </a:spcAft>
                        <a:buClr>
                          <a:srgbClr val="FF9900"/>
                        </a:buClr>
                        <a:buSzPts val="2000"/>
                        <a:buFont typeface="Century Gothic"/>
                        <a:buNone/>
                      </a:pPr>
                      <a:r>
                        <a:rPr lang="en-US" sz="2000" u="none" strike="noStrike" cap="none">
                          <a:solidFill>
                            <a:srgbClr val="FF9900"/>
                          </a:solidFill>
                          <a:latin typeface="Century Gothic"/>
                          <a:ea typeface="Century Gothic"/>
                          <a:cs typeface="Century Gothic"/>
                          <a:sym typeface="Century Gothic"/>
                        </a:rPr>
                        <a:t># of </a:t>
                      </a:r>
                      <a:r>
                        <a:rPr lang="en-US" sz="2000">
                          <a:solidFill>
                            <a:srgbClr val="FF9900"/>
                          </a:solidFill>
                          <a:latin typeface="Century Gothic"/>
                          <a:ea typeface="Century Gothic"/>
                          <a:cs typeface="Century Gothic"/>
                          <a:sym typeface="Century Gothic"/>
                        </a:rPr>
                        <a:t>consults for OUD</a:t>
                      </a:r>
                      <a:endParaRPr/>
                    </a:p>
                  </a:txBody>
                  <a:tcPr marL="91425" marR="91425" marT="91425" marB="91425"/>
                </a:tc>
                <a:extLst>
                  <a:ext uri="{0D108BD9-81ED-4DB2-BD59-A6C34878D82A}">
                    <a16:rowId xmlns:a16="http://schemas.microsoft.com/office/drawing/2014/main" val="10000"/>
                  </a:ext>
                </a:extLst>
              </a:tr>
              <a:tr h="737875">
                <a:tc>
                  <a:txBody>
                    <a:bodyPr/>
                    <a:lstStyle/>
                    <a:p>
                      <a:pPr marL="0" marR="0" lvl="0" indent="0" algn="l" rtl="0">
                        <a:lnSpc>
                          <a:spcPct val="100000"/>
                        </a:lnSpc>
                        <a:spcBef>
                          <a:spcPts val="0"/>
                        </a:spcBef>
                        <a:spcAft>
                          <a:spcPts val="0"/>
                        </a:spcAft>
                        <a:buClr>
                          <a:schemeClr val="lt1"/>
                        </a:buClr>
                        <a:buSzPts val="2000"/>
                        <a:buFont typeface="Century Gothic"/>
                        <a:buNone/>
                      </a:pPr>
                      <a:r>
                        <a:rPr lang="en-US" sz="1500" b="1" u="none" strike="noStrike" cap="none">
                          <a:solidFill>
                            <a:schemeClr val="lt1"/>
                          </a:solidFill>
                          <a:latin typeface="Century Gothic"/>
                          <a:ea typeface="Century Gothic"/>
                          <a:cs typeface="Century Gothic"/>
                          <a:sym typeface="Century Gothic"/>
                        </a:rPr>
                        <a:t>Sublingual Buprenorphine RX,  or Harm Reduction only (naloxone + FTS/education) or methadone clinic referral</a:t>
                      </a:r>
                      <a:endParaRPr sz="900"/>
                    </a:p>
                  </a:txBody>
                  <a:tcPr marL="91425" marR="91425" marT="91425" marB="91425"/>
                </a:tc>
                <a:tc>
                  <a:txBody>
                    <a:bodyPr/>
                    <a:lstStyle/>
                    <a:p>
                      <a:pPr marL="0" marR="0" lvl="0" indent="0" algn="ctr" rtl="0">
                        <a:lnSpc>
                          <a:spcPct val="100000"/>
                        </a:lnSpc>
                        <a:spcBef>
                          <a:spcPts val="0"/>
                        </a:spcBef>
                        <a:spcAft>
                          <a:spcPts val="0"/>
                        </a:spcAft>
                        <a:buClr>
                          <a:schemeClr val="lt1"/>
                        </a:buClr>
                        <a:buSzPts val="2000"/>
                        <a:buFont typeface="Century Gothic"/>
                        <a:buNone/>
                      </a:pPr>
                      <a:r>
                        <a:rPr lang="en-US" sz="2000" b="1">
                          <a:solidFill>
                            <a:schemeClr val="lt1"/>
                          </a:solidFill>
                          <a:latin typeface="Century Gothic"/>
                          <a:ea typeface="Century Gothic"/>
                          <a:cs typeface="Century Gothic"/>
                          <a:sym typeface="Century Gothic"/>
                        </a:rPr>
                        <a:t>17</a:t>
                      </a:r>
                      <a:r>
                        <a:rPr lang="en-US" sz="2000" b="1" u="none" strike="noStrike" cap="none">
                          <a:solidFill>
                            <a:schemeClr val="lt1"/>
                          </a:solidFill>
                          <a:latin typeface="Century Gothic"/>
                          <a:ea typeface="Century Gothic"/>
                          <a:cs typeface="Century Gothic"/>
                          <a:sym typeface="Century Gothic"/>
                        </a:rPr>
                        <a:t>%</a:t>
                      </a:r>
                      <a:endParaRPr/>
                    </a:p>
                  </a:txBody>
                  <a:tcPr marL="91425" marR="91425" marT="91425" marB="91425"/>
                </a:tc>
                <a:tc>
                  <a:txBody>
                    <a:bodyPr/>
                    <a:lstStyle/>
                    <a:p>
                      <a:pPr marL="0" marR="0" lvl="0" indent="0" algn="ctr" rtl="0">
                        <a:lnSpc>
                          <a:spcPct val="100000"/>
                        </a:lnSpc>
                        <a:spcBef>
                          <a:spcPts val="0"/>
                        </a:spcBef>
                        <a:spcAft>
                          <a:spcPts val="0"/>
                        </a:spcAft>
                        <a:buClr>
                          <a:schemeClr val="lt1"/>
                        </a:buClr>
                        <a:buSzPts val="2000"/>
                        <a:buFont typeface="Century Gothic"/>
                        <a:buNone/>
                      </a:pPr>
                      <a:r>
                        <a:rPr lang="en-US" sz="2000">
                          <a:solidFill>
                            <a:schemeClr val="lt1"/>
                          </a:solidFill>
                          <a:latin typeface="Century Gothic"/>
                          <a:ea typeface="Century Gothic"/>
                          <a:cs typeface="Century Gothic"/>
                          <a:sym typeface="Century Gothic"/>
                        </a:rPr>
                        <a:t>387</a:t>
                      </a:r>
                      <a:endParaRPr/>
                    </a:p>
                  </a:txBody>
                  <a:tcPr marL="91425" marR="91425" marT="91425" marB="91425"/>
                </a:tc>
                <a:extLst>
                  <a:ext uri="{0D108BD9-81ED-4DB2-BD59-A6C34878D82A}">
                    <a16:rowId xmlns:a16="http://schemas.microsoft.com/office/drawing/2014/main" val="10001"/>
                  </a:ext>
                </a:extLst>
              </a:tr>
              <a:tr h="671725">
                <a:tc>
                  <a:txBody>
                    <a:bodyPr/>
                    <a:lstStyle/>
                    <a:p>
                      <a:pPr marL="0" marR="0" lvl="0" indent="0" algn="l" rtl="0">
                        <a:lnSpc>
                          <a:spcPct val="100000"/>
                        </a:lnSpc>
                        <a:spcBef>
                          <a:spcPts val="0"/>
                        </a:spcBef>
                        <a:spcAft>
                          <a:spcPts val="0"/>
                        </a:spcAft>
                        <a:buClr>
                          <a:schemeClr val="lt1"/>
                        </a:buClr>
                        <a:buSzPts val="2000"/>
                        <a:buFont typeface="Century Gothic"/>
                        <a:buNone/>
                      </a:pPr>
                      <a:r>
                        <a:rPr lang="en-US" sz="1500" b="1" u="none" strike="noStrike" cap="none">
                          <a:solidFill>
                            <a:schemeClr val="lt1"/>
                          </a:solidFill>
                          <a:latin typeface="Century Gothic"/>
                          <a:ea typeface="Century Gothic"/>
                          <a:cs typeface="Century Gothic"/>
                          <a:sym typeface="Century Gothic"/>
                        </a:rPr>
                        <a:t>Long acting injectable </a:t>
                      </a:r>
                      <a:endParaRPr sz="1500" b="1"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lt1"/>
                        </a:buClr>
                        <a:buSzPts val="2000"/>
                        <a:buFont typeface="Century Gothic"/>
                        <a:buNone/>
                      </a:pPr>
                      <a:r>
                        <a:rPr lang="en-US" sz="1500" b="1" u="none" strike="noStrike" cap="none">
                          <a:solidFill>
                            <a:schemeClr val="lt1"/>
                          </a:solidFill>
                          <a:latin typeface="Century Gothic"/>
                          <a:ea typeface="Century Gothic"/>
                          <a:cs typeface="Century Gothic"/>
                          <a:sym typeface="Century Gothic"/>
                        </a:rPr>
                        <a:t>buprenorphine</a:t>
                      </a:r>
                      <a:endParaRPr sz="900" b="1"/>
                    </a:p>
                  </a:txBody>
                  <a:tcPr marL="91425" marR="91425" marT="91425" marB="91425"/>
                </a:tc>
                <a:tc>
                  <a:txBody>
                    <a:bodyPr/>
                    <a:lstStyle/>
                    <a:p>
                      <a:pPr marL="0" marR="0" lvl="0" indent="0" algn="ctr" rtl="0">
                        <a:lnSpc>
                          <a:spcPct val="100000"/>
                        </a:lnSpc>
                        <a:spcBef>
                          <a:spcPts val="0"/>
                        </a:spcBef>
                        <a:spcAft>
                          <a:spcPts val="0"/>
                        </a:spcAft>
                        <a:buClr>
                          <a:schemeClr val="lt1"/>
                        </a:buClr>
                        <a:buSzPts val="2000"/>
                        <a:buFont typeface="Century Gothic"/>
                        <a:buNone/>
                      </a:pPr>
                      <a:r>
                        <a:rPr lang="en-US" sz="2000" b="1" u="none" strike="noStrike" cap="none">
                          <a:solidFill>
                            <a:schemeClr val="lt1"/>
                          </a:solidFill>
                          <a:latin typeface="Century Gothic"/>
                          <a:ea typeface="Century Gothic"/>
                          <a:cs typeface="Century Gothic"/>
                          <a:sym typeface="Century Gothic"/>
                        </a:rPr>
                        <a:t>4</a:t>
                      </a:r>
                      <a:r>
                        <a:rPr lang="en-US" sz="2000" b="1">
                          <a:solidFill>
                            <a:schemeClr val="lt1"/>
                          </a:solidFill>
                          <a:latin typeface="Century Gothic"/>
                          <a:ea typeface="Century Gothic"/>
                          <a:cs typeface="Century Gothic"/>
                          <a:sym typeface="Century Gothic"/>
                        </a:rPr>
                        <a:t>7%</a:t>
                      </a:r>
                      <a:endParaRPr/>
                    </a:p>
                  </a:txBody>
                  <a:tcPr marL="91425" marR="91425" marT="91425" marB="91425"/>
                </a:tc>
                <a:tc>
                  <a:txBody>
                    <a:bodyPr/>
                    <a:lstStyle/>
                    <a:p>
                      <a:pPr marL="0" marR="0" lvl="0" indent="0" algn="ctr" rtl="0">
                        <a:lnSpc>
                          <a:spcPct val="100000"/>
                        </a:lnSpc>
                        <a:spcBef>
                          <a:spcPts val="0"/>
                        </a:spcBef>
                        <a:spcAft>
                          <a:spcPts val="0"/>
                        </a:spcAft>
                        <a:buClr>
                          <a:schemeClr val="lt1"/>
                        </a:buClr>
                        <a:buSzPts val="2000"/>
                        <a:buFont typeface="Century Gothic"/>
                        <a:buNone/>
                      </a:pPr>
                      <a:r>
                        <a:rPr lang="en-US" sz="2000" u="none" strike="noStrike" cap="none">
                          <a:solidFill>
                            <a:schemeClr val="lt1"/>
                          </a:solidFill>
                          <a:latin typeface="Century Gothic"/>
                          <a:ea typeface="Century Gothic"/>
                          <a:cs typeface="Century Gothic"/>
                          <a:sym typeface="Century Gothic"/>
                        </a:rPr>
                        <a:t>1</a:t>
                      </a:r>
                      <a:r>
                        <a:rPr lang="en-US" sz="2000">
                          <a:solidFill>
                            <a:schemeClr val="lt1"/>
                          </a:solidFill>
                          <a:latin typeface="Century Gothic"/>
                          <a:ea typeface="Century Gothic"/>
                          <a:cs typeface="Century Gothic"/>
                          <a:sym typeface="Century Gothic"/>
                        </a:rPr>
                        <a:t>86</a:t>
                      </a:r>
                      <a:endParaRPr/>
                    </a:p>
                  </a:txBody>
                  <a:tcPr marL="91425" marR="91425" marT="91425" marB="91425"/>
                </a:tc>
                <a:extLst>
                  <a:ext uri="{0D108BD9-81ED-4DB2-BD59-A6C34878D82A}">
                    <a16:rowId xmlns:a16="http://schemas.microsoft.com/office/drawing/2014/main" val="10002"/>
                  </a:ext>
                </a:extLst>
              </a:tr>
            </a:tbl>
          </a:graphicData>
        </a:graphic>
      </p:graphicFrame>
      <p:sp>
        <p:nvSpPr>
          <p:cNvPr id="329" name="Google Shape;329;p23"/>
          <p:cNvSpPr/>
          <p:nvPr/>
        </p:nvSpPr>
        <p:spPr>
          <a:xfrm>
            <a:off x="4981626" y="5169725"/>
            <a:ext cx="1863600" cy="491700"/>
          </a:xfrm>
          <a:prstGeom prst="ellipse">
            <a:avLst/>
          </a:prstGeom>
          <a:noFill/>
          <a:ln w="25400" cap="flat" cmpd="sng">
            <a:solidFill>
              <a:srgbClr val="FF0000"/>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400"/>
              <a:buFont typeface="Arial"/>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g2f91c83c310_0_10"/>
          <p:cNvSpPr txBox="1">
            <a:spLocks noGrp="1"/>
          </p:cNvSpPr>
          <p:nvPr>
            <p:ph type="title"/>
          </p:nvPr>
        </p:nvSpPr>
        <p:spPr>
          <a:xfrm>
            <a:off x="646110" y="452718"/>
            <a:ext cx="9404700" cy="1400400"/>
          </a:xfrm>
          <a:prstGeom prst="rect">
            <a:avLst/>
          </a:prstGeom>
          <a:noFill/>
          <a:ln>
            <a:noFill/>
          </a:ln>
        </p:spPr>
        <p:txBody>
          <a:bodyPr spcFirstLastPara="1" wrap="square" lIns="45675" tIns="45675" rIns="45675" bIns="45675" anchor="t" anchorCtr="0">
            <a:normAutofit/>
          </a:bodyPr>
          <a:lstStyle/>
          <a:p>
            <a:pPr marL="0" lvl="0" indent="0" algn="l" rtl="0">
              <a:lnSpc>
                <a:spcPct val="100000"/>
              </a:lnSpc>
              <a:spcBef>
                <a:spcPts val="0"/>
              </a:spcBef>
              <a:spcAft>
                <a:spcPts val="0"/>
              </a:spcAft>
              <a:buClr>
                <a:srgbClr val="DFE3E5"/>
              </a:buClr>
              <a:buSzPct val="100000"/>
              <a:buFont typeface="Century Gothic"/>
              <a:buNone/>
            </a:pPr>
            <a:r>
              <a:rPr lang="en-US" sz="4200" b="0" i="0" u="none" strike="noStrike" cap="none">
                <a:solidFill>
                  <a:srgbClr val="DFE3E5"/>
                </a:solidFill>
                <a:latin typeface="Century Gothic"/>
                <a:ea typeface="Century Gothic"/>
                <a:cs typeface="Century Gothic"/>
                <a:sym typeface="Century Gothic"/>
              </a:rPr>
              <a:t>Addiction Medicine Clinic Follow Up after First Hospital Injection, Year </a:t>
            </a:r>
            <a:r>
              <a:rPr lang="en-US"/>
              <a:t>2</a:t>
            </a:r>
            <a:r>
              <a:rPr lang="en-US" sz="4200" b="0" i="0" u="none" strike="noStrike" cap="none">
                <a:solidFill>
                  <a:srgbClr val="DFE3E5"/>
                </a:solidFill>
                <a:latin typeface="Century Gothic"/>
                <a:ea typeface="Century Gothic"/>
                <a:cs typeface="Century Gothic"/>
                <a:sym typeface="Century Gothic"/>
              </a:rPr>
              <a:t> </a:t>
            </a:r>
            <a:endParaRPr/>
          </a:p>
        </p:txBody>
      </p:sp>
      <p:sp>
        <p:nvSpPr>
          <p:cNvPr id="335" name="Google Shape;335;g2f91c83c310_0_10"/>
          <p:cNvSpPr txBox="1">
            <a:spLocks noGrp="1"/>
          </p:cNvSpPr>
          <p:nvPr>
            <p:ph type="body" idx="1"/>
          </p:nvPr>
        </p:nvSpPr>
        <p:spPr>
          <a:xfrm>
            <a:off x="1103298" y="2052925"/>
            <a:ext cx="10081800" cy="4195500"/>
          </a:xfrm>
          <a:prstGeom prst="rect">
            <a:avLst/>
          </a:prstGeom>
          <a:noFill/>
          <a:ln>
            <a:noFill/>
          </a:ln>
        </p:spPr>
        <p:txBody>
          <a:bodyPr spcFirstLastPara="1" wrap="square" lIns="45675" tIns="45675" rIns="45675" bIns="45675" anchor="t" anchorCtr="0">
            <a:normAutofit/>
          </a:bodyPr>
          <a:lstStyle/>
          <a:p>
            <a:pPr marL="457200" lvl="0" indent="-320040" algn="l" rtl="0">
              <a:lnSpc>
                <a:spcPct val="100000"/>
              </a:lnSpc>
              <a:spcBef>
                <a:spcPts val="0"/>
              </a:spcBef>
              <a:spcAft>
                <a:spcPts val="0"/>
              </a:spcAft>
              <a:buSzPts val="2000"/>
              <a:buChar char="►"/>
            </a:pPr>
            <a:r>
              <a:rPr lang="en-US"/>
              <a:t>Second year of Project LIFE</a:t>
            </a:r>
            <a:r>
              <a:rPr lang="en-US" sz="2000" b="0" i="0" u="none" strike="noStrike" cap="none">
                <a:solidFill>
                  <a:srgbClr val="FFFFFF"/>
                </a:solidFill>
                <a:latin typeface="Century Gothic"/>
                <a:ea typeface="Century Gothic"/>
                <a:cs typeface="Century Gothic"/>
                <a:sym typeface="Century Gothic"/>
              </a:rPr>
              <a:t>; date range 7/1</a:t>
            </a:r>
            <a:r>
              <a:rPr lang="en-US"/>
              <a:t>/23-6/30/24</a:t>
            </a:r>
            <a:endParaRPr/>
          </a:p>
          <a:p>
            <a:pPr marL="457200" lvl="0" indent="-320040" algn="l" rtl="0">
              <a:lnSpc>
                <a:spcPct val="100000"/>
              </a:lnSpc>
              <a:spcBef>
                <a:spcPts val="0"/>
              </a:spcBef>
              <a:spcAft>
                <a:spcPts val="0"/>
              </a:spcAft>
              <a:buSzPts val="2000"/>
              <a:buChar char="►"/>
            </a:pPr>
            <a:r>
              <a:rPr lang="en-US" sz="2000" b="0" i="0" u="none" strike="noStrike" cap="none">
                <a:solidFill>
                  <a:srgbClr val="FFFFFF"/>
                </a:solidFill>
                <a:latin typeface="Century Gothic"/>
                <a:ea typeface="Century Gothic"/>
                <a:cs typeface="Century Gothic"/>
                <a:sym typeface="Century Gothic"/>
              </a:rPr>
              <a:t>4</a:t>
            </a:r>
            <a:r>
              <a:rPr lang="en-US"/>
              <a:t>4</a:t>
            </a:r>
            <a:r>
              <a:rPr lang="en-US" sz="2000" b="0" i="0" u="none" strike="noStrike" cap="none">
                <a:solidFill>
                  <a:srgbClr val="FFFFFF"/>
                </a:solidFill>
                <a:latin typeface="Century Gothic"/>
                <a:ea typeface="Century Gothic"/>
                <a:cs typeface="Century Gothic"/>
                <a:sym typeface="Century Gothic"/>
              </a:rPr>
              <a:t>% follow up rate; previous engagement rates for follow up for opioid use disorder were 22-25%</a:t>
            </a:r>
            <a:endParaRPr sz="2000" b="0" i="0" u="none" strike="noStrike" cap="none">
              <a:solidFill>
                <a:srgbClr val="FFFFFF"/>
              </a:solidFill>
              <a:latin typeface="Century Gothic"/>
              <a:ea typeface="Century Gothic"/>
              <a:cs typeface="Century Gothic"/>
              <a:sym typeface="Century Gothic"/>
            </a:endParaRPr>
          </a:p>
          <a:p>
            <a:pPr marL="457200" lvl="0" indent="-320040" algn="l" rtl="0">
              <a:lnSpc>
                <a:spcPct val="100000"/>
              </a:lnSpc>
              <a:spcBef>
                <a:spcPts val="0"/>
              </a:spcBef>
              <a:spcAft>
                <a:spcPts val="0"/>
              </a:spcAft>
              <a:buSzPts val="2000"/>
              <a:buChar char="►"/>
            </a:pPr>
            <a:r>
              <a:rPr lang="en-US"/>
              <a:t>Follow up range: 60 days after first injection </a:t>
            </a:r>
            <a:endParaRPr/>
          </a:p>
        </p:txBody>
      </p:sp>
      <p:graphicFrame>
        <p:nvGraphicFramePr>
          <p:cNvPr id="336" name="Google Shape;336;g2f91c83c310_0_10"/>
          <p:cNvGraphicFramePr/>
          <p:nvPr/>
        </p:nvGraphicFramePr>
        <p:xfrm>
          <a:off x="1211080" y="3478406"/>
          <a:ext cx="9404700" cy="2440700"/>
        </p:xfrm>
        <a:graphic>
          <a:graphicData uri="http://schemas.openxmlformats.org/drawingml/2006/table">
            <a:tbl>
              <a:tblPr>
                <a:noFill/>
                <a:tableStyleId>{CF54F7F6-4780-4982-BEDB-71711D2D5220}</a:tableStyleId>
              </a:tblPr>
              <a:tblGrid>
                <a:gridCol w="3134900">
                  <a:extLst>
                    <a:ext uri="{9D8B030D-6E8A-4147-A177-3AD203B41FA5}">
                      <a16:colId xmlns:a16="http://schemas.microsoft.com/office/drawing/2014/main" val="20000"/>
                    </a:ext>
                  </a:extLst>
                </a:gridCol>
                <a:gridCol w="3134900">
                  <a:extLst>
                    <a:ext uri="{9D8B030D-6E8A-4147-A177-3AD203B41FA5}">
                      <a16:colId xmlns:a16="http://schemas.microsoft.com/office/drawing/2014/main" val="20001"/>
                    </a:ext>
                  </a:extLst>
                </a:gridCol>
                <a:gridCol w="3134900">
                  <a:extLst>
                    <a:ext uri="{9D8B030D-6E8A-4147-A177-3AD203B41FA5}">
                      <a16:colId xmlns:a16="http://schemas.microsoft.com/office/drawing/2014/main" val="20002"/>
                    </a:ext>
                  </a:extLst>
                </a:gridCol>
              </a:tblGrid>
              <a:tr h="671725">
                <a:tc>
                  <a:txBody>
                    <a:bodyPr/>
                    <a:lstStyle/>
                    <a:p>
                      <a:pPr marL="0" marR="0" lvl="0" indent="0" algn="ctr" rtl="0">
                        <a:lnSpc>
                          <a:spcPct val="100000"/>
                        </a:lnSpc>
                        <a:spcBef>
                          <a:spcPts val="0"/>
                        </a:spcBef>
                        <a:spcAft>
                          <a:spcPts val="0"/>
                        </a:spcAft>
                        <a:buClr>
                          <a:srgbClr val="FF9900"/>
                        </a:buClr>
                        <a:buSzPts val="2000"/>
                        <a:buFont typeface="Century Gothic"/>
                        <a:buNone/>
                      </a:pPr>
                      <a:r>
                        <a:rPr lang="en-US" sz="2000" u="none" strike="noStrike" cap="none">
                          <a:solidFill>
                            <a:srgbClr val="FF9900"/>
                          </a:solidFill>
                          <a:latin typeface="Century Gothic"/>
                          <a:ea typeface="Century Gothic"/>
                          <a:cs typeface="Century Gothic"/>
                          <a:sym typeface="Century Gothic"/>
                        </a:rPr>
                        <a:t>Treatment modality</a:t>
                      </a:r>
                      <a:endParaRPr/>
                    </a:p>
                  </a:txBody>
                  <a:tcPr marL="91425" marR="91425" marT="91425" marB="91425"/>
                </a:tc>
                <a:tc>
                  <a:txBody>
                    <a:bodyPr/>
                    <a:lstStyle/>
                    <a:p>
                      <a:pPr marL="0" marR="0" lvl="0" indent="0" algn="ctr" rtl="0">
                        <a:lnSpc>
                          <a:spcPct val="100000"/>
                        </a:lnSpc>
                        <a:spcBef>
                          <a:spcPts val="0"/>
                        </a:spcBef>
                        <a:spcAft>
                          <a:spcPts val="0"/>
                        </a:spcAft>
                        <a:buClr>
                          <a:srgbClr val="FF9900"/>
                        </a:buClr>
                        <a:buSzPts val="2000"/>
                        <a:buFont typeface="Century Gothic"/>
                        <a:buNone/>
                      </a:pPr>
                      <a:r>
                        <a:rPr lang="en-US" sz="2000" u="none" strike="noStrike" cap="none">
                          <a:solidFill>
                            <a:srgbClr val="FF9900"/>
                          </a:solidFill>
                          <a:latin typeface="Century Gothic"/>
                          <a:ea typeface="Century Gothic"/>
                          <a:cs typeface="Century Gothic"/>
                          <a:sym typeface="Century Gothic"/>
                        </a:rPr>
                        <a:t>Follow Up Rate</a:t>
                      </a:r>
                      <a:endParaRPr/>
                    </a:p>
                  </a:txBody>
                  <a:tcPr marL="91425" marR="91425" marT="91425" marB="91425"/>
                </a:tc>
                <a:tc>
                  <a:txBody>
                    <a:bodyPr/>
                    <a:lstStyle/>
                    <a:p>
                      <a:pPr marL="0" marR="0" lvl="0" indent="0" algn="ctr" rtl="0">
                        <a:lnSpc>
                          <a:spcPct val="100000"/>
                        </a:lnSpc>
                        <a:spcBef>
                          <a:spcPts val="0"/>
                        </a:spcBef>
                        <a:spcAft>
                          <a:spcPts val="0"/>
                        </a:spcAft>
                        <a:buClr>
                          <a:srgbClr val="FF9900"/>
                        </a:buClr>
                        <a:buSzPts val="2000"/>
                        <a:buFont typeface="Century Gothic"/>
                        <a:buNone/>
                      </a:pPr>
                      <a:r>
                        <a:rPr lang="en-US" sz="2000" u="none" strike="noStrike" cap="none">
                          <a:solidFill>
                            <a:srgbClr val="FF9900"/>
                          </a:solidFill>
                          <a:latin typeface="Century Gothic"/>
                          <a:ea typeface="Century Gothic"/>
                          <a:cs typeface="Century Gothic"/>
                          <a:sym typeface="Century Gothic"/>
                        </a:rPr>
                        <a:t># of </a:t>
                      </a:r>
                      <a:r>
                        <a:rPr lang="en-US" sz="2000">
                          <a:solidFill>
                            <a:srgbClr val="FF9900"/>
                          </a:solidFill>
                          <a:latin typeface="Century Gothic"/>
                          <a:ea typeface="Century Gothic"/>
                          <a:cs typeface="Century Gothic"/>
                          <a:sym typeface="Century Gothic"/>
                        </a:rPr>
                        <a:t>consults for OUD</a:t>
                      </a:r>
                      <a:endParaRPr/>
                    </a:p>
                  </a:txBody>
                  <a:tcPr marL="91425" marR="91425" marT="91425" marB="91425"/>
                </a:tc>
                <a:extLst>
                  <a:ext uri="{0D108BD9-81ED-4DB2-BD59-A6C34878D82A}">
                    <a16:rowId xmlns:a16="http://schemas.microsoft.com/office/drawing/2014/main" val="10000"/>
                  </a:ext>
                </a:extLst>
              </a:tr>
              <a:tr h="737875">
                <a:tc>
                  <a:txBody>
                    <a:bodyPr/>
                    <a:lstStyle/>
                    <a:p>
                      <a:pPr marL="0" marR="0" lvl="0" indent="0" algn="l" rtl="0">
                        <a:lnSpc>
                          <a:spcPct val="100000"/>
                        </a:lnSpc>
                        <a:spcBef>
                          <a:spcPts val="0"/>
                        </a:spcBef>
                        <a:spcAft>
                          <a:spcPts val="0"/>
                        </a:spcAft>
                        <a:buClr>
                          <a:schemeClr val="lt1"/>
                        </a:buClr>
                        <a:buSzPts val="2000"/>
                        <a:buFont typeface="Century Gothic"/>
                        <a:buNone/>
                      </a:pPr>
                      <a:r>
                        <a:rPr lang="en-US" sz="1500" b="1" u="none" strike="noStrike" cap="none">
                          <a:solidFill>
                            <a:schemeClr val="lt1"/>
                          </a:solidFill>
                          <a:latin typeface="Century Gothic"/>
                          <a:ea typeface="Century Gothic"/>
                          <a:cs typeface="Century Gothic"/>
                          <a:sym typeface="Century Gothic"/>
                        </a:rPr>
                        <a:t>Sublingual Buprenorphine RX,  or Harm Reduction only (naloxone + FTS/education) or methadone clinic referral</a:t>
                      </a:r>
                      <a:endParaRPr sz="900"/>
                    </a:p>
                  </a:txBody>
                  <a:tcPr marL="91425" marR="91425" marT="91425" marB="91425"/>
                </a:tc>
                <a:tc>
                  <a:txBody>
                    <a:bodyPr/>
                    <a:lstStyle/>
                    <a:p>
                      <a:pPr marL="0" marR="0" lvl="0" indent="0" algn="ctr" rtl="0">
                        <a:lnSpc>
                          <a:spcPct val="100000"/>
                        </a:lnSpc>
                        <a:spcBef>
                          <a:spcPts val="0"/>
                        </a:spcBef>
                        <a:spcAft>
                          <a:spcPts val="0"/>
                        </a:spcAft>
                        <a:buClr>
                          <a:schemeClr val="lt1"/>
                        </a:buClr>
                        <a:buSzPts val="2000"/>
                        <a:buFont typeface="Century Gothic"/>
                        <a:buNone/>
                      </a:pPr>
                      <a:r>
                        <a:rPr lang="en-US" sz="2000" b="1">
                          <a:solidFill>
                            <a:schemeClr val="lt1"/>
                          </a:solidFill>
                          <a:latin typeface="Century Gothic"/>
                          <a:ea typeface="Century Gothic"/>
                          <a:cs typeface="Century Gothic"/>
                          <a:sym typeface="Century Gothic"/>
                        </a:rPr>
                        <a:t>14%</a:t>
                      </a:r>
                      <a:endParaRPr/>
                    </a:p>
                  </a:txBody>
                  <a:tcPr marL="91425" marR="91425" marT="91425" marB="91425"/>
                </a:tc>
                <a:tc>
                  <a:txBody>
                    <a:bodyPr/>
                    <a:lstStyle/>
                    <a:p>
                      <a:pPr marL="0" marR="0" lvl="0" indent="0" algn="l" rtl="0">
                        <a:lnSpc>
                          <a:spcPct val="100000"/>
                        </a:lnSpc>
                        <a:spcBef>
                          <a:spcPts val="0"/>
                        </a:spcBef>
                        <a:spcAft>
                          <a:spcPts val="0"/>
                        </a:spcAft>
                        <a:buClr>
                          <a:schemeClr val="lt1"/>
                        </a:buClr>
                        <a:buSzPts val="2000"/>
                        <a:buFont typeface="Century Gothic"/>
                        <a:buNone/>
                      </a:pPr>
                      <a:r>
                        <a:rPr lang="en-US"/>
                        <a:t>                         </a:t>
                      </a:r>
                      <a:r>
                        <a:rPr lang="en-US" sz="2000">
                          <a:solidFill>
                            <a:schemeClr val="lt1"/>
                          </a:solidFill>
                          <a:latin typeface="Century Gothic"/>
                          <a:ea typeface="Century Gothic"/>
                          <a:cs typeface="Century Gothic"/>
                          <a:sym typeface="Century Gothic"/>
                        </a:rPr>
                        <a:t>166</a:t>
                      </a:r>
                      <a:r>
                        <a:rPr lang="en-US"/>
                        <a:t> </a:t>
                      </a:r>
                      <a:endParaRPr sz="2000">
                        <a:latin typeface="Century Gothic"/>
                        <a:ea typeface="Century Gothic"/>
                        <a:cs typeface="Century Gothic"/>
                        <a:sym typeface="Century Gothic"/>
                      </a:endParaRPr>
                    </a:p>
                  </a:txBody>
                  <a:tcPr marL="91425" marR="91425" marT="91425" marB="91425"/>
                </a:tc>
                <a:extLst>
                  <a:ext uri="{0D108BD9-81ED-4DB2-BD59-A6C34878D82A}">
                    <a16:rowId xmlns:a16="http://schemas.microsoft.com/office/drawing/2014/main" val="10001"/>
                  </a:ext>
                </a:extLst>
              </a:tr>
              <a:tr h="671725">
                <a:tc>
                  <a:txBody>
                    <a:bodyPr/>
                    <a:lstStyle/>
                    <a:p>
                      <a:pPr marL="0" marR="0" lvl="0" indent="0" algn="l" rtl="0">
                        <a:lnSpc>
                          <a:spcPct val="100000"/>
                        </a:lnSpc>
                        <a:spcBef>
                          <a:spcPts val="0"/>
                        </a:spcBef>
                        <a:spcAft>
                          <a:spcPts val="0"/>
                        </a:spcAft>
                        <a:buClr>
                          <a:schemeClr val="lt1"/>
                        </a:buClr>
                        <a:buSzPts val="2000"/>
                        <a:buFont typeface="Century Gothic"/>
                        <a:buNone/>
                      </a:pPr>
                      <a:r>
                        <a:rPr lang="en-US" sz="1500" b="1" u="none" strike="noStrike" cap="none">
                          <a:solidFill>
                            <a:schemeClr val="lt1"/>
                          </a:solidFill>
                          <a:latin typeface="Century Gothic"/>
                          <a:ea typeface="Century Gothic"/>
                          <a:cs typeface="Century Gothic"/>
                          <a:sym typeface="Century Gothic"/>
                        </a:rPr>
                        <a:t>Long acting injectable </a:t>
                      </a:r>
                      <a:endParaRPr sz="1500" b="1"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lt1"/>
                        </a:buClr>
                        <a:buSzPts val="2000"/>
                        <a:buFont typeface="Century Gothic"/>
                        <a:buNone/>
                      </a:pPr>
                      <a:r>
                        <a:rPr lang="en-US" sz="1500" b="1" u="none" strike="noStrike" cap="none">
                          <a:solidFill>
                            <a:schemeClr val="lt1"/>
                          </a:solidFill>
                          <a:latin typeface="Century Gothic"/>
                          <a:ea typeface="Century Gothic"/>
                          <a:cs typeface="Century Gothic"/>
                          <a:sym typeface="Century Gothic"/>
                        </a:rPr>
                        <a:t>buprenorphine</a:t>
                      </a:r>
                      <a:endParaRPr sz="900" b="1"/>
                    </a:p>
                  </a:txBody>
                  <a:tcPr marL="91425" marR="91425" marT="91425" marB="91425"/>
                </a:tc>
                <a:tc>
                  <a:txBody>
                    <a:bodyPr/>
                    <a:lstStyle/>
                    <a:p>
                      <a:pPr marL="0" marR="0" lvl="0" indent="0" algn="ctr" rtl="0">
                        <a:lnSpc>
                          <a:spcPct val="100000"/>
                        </a:lnSpc>
                        <a:spcBef>
                          <a:spcPts val="0"/>
                        </a:spcBef>
                        <a:spcAft>
                          <a:spcPts val="0"/>
                        </a:spcAft>
                        <a:buClr>
                          <a:schemeClr val="lt1"/>
                        </a:buClr>
                        <a:buSzPts val="2000"/>
                        <a:buFont typeface="Century Gothic"/>
                        <a:buNone/>
                      </a:pPr>
                      <a:r>
                        <a:rPr lang="en-US" sz="2000" b="1" u="none" strike="noStrike" cap="none">
                          <a:solidFill>
                            <a:schemeClr val="lt1"/>
                          </a:solidFill>
                          <a:latin typeface="Century Gothic"/>
                          <a:ea typeface="Century Gothic"/>
                          <a:cs typeface="Century Gothic"/>
                          <a:sym typeface="Century Gothic"/>
                        </a:rPr>
                        <a:t>4</a:t>
                      </a:r>
                      <a:r>
                        <a:rPr lang="en-US" sz="2000" b="1">
                          <a:solidFill>
                            <a:schemeClr val="lt1"/>
                          </a:solidFill>
                          <a:latin typeface="Century Gothic"/>
                          <a:ea typeface="Century Gothic"/>
                          <a:cs typeface="Century Gothic"/>
                          <a:sym typeface="Century Gothic"/>
                        </a:rPr>
                        <a:t>4%</a:t>
                      </a:r>
                      <a:endParaRPr/>
                    </a:p>
                  </a:txBody>
                  <a:tcPr marL="91425" marR="91425" marT="91425" marB="91425"/>
                </a:tc>
                <a:tc>
                  <a:txBody>
                    <a:bodyPr/>
                    <a:lstStyle/>
                    <a:p>
                      <a:pPr marL="0" marR="0" lvl="0" indent="0" algn="ctr" rtl="0">
                        <a:lnSpc>
                          <a:spcPct val="100000"/>
                        </a:lnSpc>
                        <a:spcBef>
                          <a:spcPts val="0"/>
                        </a:spcBef>
                        <a:spcAft>
                          <a:spcPts val="0"/>
                        </a:spcAft>
                        <a:buClr>
                          <a:schemeClr val="lt1"/>
                        </a:buClr>
                        <a:buSzPts val="2000"/>
                        <a:buFont typeface="Century Gothic"/>
                        <a:buNone/>
                      </a:pPr>
                      <a:r>
                        <a:rPr lang="en-US" sz="2000">
                          <a:solidFill>
                            <a:schemeClr val="lt1"/>
                          </a:solidFill>
                          <a:latin typeface="Century Gothic"/>
                          <a:ea typeface="Century Gothic"/>
                          <a:cs typeface="Century Gothic"/>
                          <a:sym typeface="Century Gothic"/>
                        </a:rPr>
                        <a:t>311</a:t>
                      </a:r>
                      <a:endParaRPr/>
                    </a:p>
                  </a:txBody>
                  <a:tcPr marL="91425" marR="91425" marT="91425" marB="91425"/>
                </a:tc>
                <a:extLst>
                  <a:ext uri="{0D108BD9-81ED-4DB2-BD59-A6C34878D82A}">
                    <a16:rowId xmlns:a16="http://schemas.microsoft.com/office/drawing/2014/main" val="10002"/>
                  </a:ext>
                </a:extLst>
              </a:tr>
            </a:tbl>
          </a:graphicData>
        </a:graphic>
      </p:graphicFrame>
      <p:sp>
        <p:nvSpPr>
          <p:cNvPr id="337" name="Google Shape;337;g2f91c83c310_0_10"/>
          <p:cNvSpPr/>
          <p:nvPr/>
        </p:nvSpPr>
        <p:spPr>
          <a:xfrm>
            <a:off x="4981626" y="5169725"/>
            <a:ext cx="1863600" cy="491700"/>
          </a:xfrm>
          <a:prstGeom prst="ellipse">
            <a:avLst/>
          </a:prstGeom>
          <a:noFill/>
          <a:ln w="25400" cap="flat" cmpd="sng">
            <a:solidFill>
              <a:srgbClr val="FF0000"/>
            </a:solidFill>
            <a:prstDash val="solid"/>
            <a:round/>
            <a:headEnd type="none" w="sm" len="sm"/>
            <a:tailEnd type="none" w="sm" len="sm"/>
          </a:ln>
          <a:effectLst>
            <a:outerShdw blurRad="38100" dist="23000" dir="5400000" rotWithShape="0">
              <a:srgbClr val="000000">
                <a:alpha val="34900"/>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2f91c83c310_0_0"/>
          <p:cNvSpPr txBox="1">
            <a:spLocks noGrp="1"/>
          </p:cNvSpPr>
          <p:nvPr>
            <p:ph type="title"/>
          </p:nvPr>
        </p:nvSpPr>
        <p:spPr>
          <a:xfrm>
            <a:off x="646110" y="452718"/>
            <a:ext cx="9404700" cy="1400400"/>
          </a:xfrm>
          <a:prstGeom prst="rect">
            <a:avLst/>
          </a:prstGeom>
        </p:spPr>
        <p:txBody>
          <a:bodyPr spcFirstLastPara="1" wrap="square" lIns="45675" tIns="45675" rIns="45675" bIns="45675" anchor="t" anchorCtr="0">
            <a:normAutofit/>
          </a:bodyPr>
          <a:lstStyle/>
          <a:p>
            <a:pPr marL="0" lvl="0" indent="0" algn="l" rtl="0">
              <a:spcBef>
                <a:spcPts val="0"/>
              </a:spcBef>
              <a:spcAft>
                <a:spcPts val="0"/>
              </a:spcAft>
              <a:buNone/>
            </a:pPr>
            <a:r>
              <a:rPr lang="en-US"/>
              <a:t>30 versus 60 day follow up:</a:t>
            </a:r>
            <a:endParaRPr/>
          </a:p>
          <a:p>
            <a:pPr marL="0" lvl="0" indent="0" algn="l" rtl="0">
              <a:spcBef>
                <a:spcPts val="0"/>
              </a:spcBef>
              <a:spcAft>
                <a:spcPts val="0"/>
              </a:spcAft>
              <a:buNone/>
            </a:pPr>
            <a:r>
              <a:rPr lang="en-US" sz="2500" i="1"/>
              <a:t>Follow up goes up at 60 days.</a:t>
            </a:r>
            <a:endParaRPr sz="2500" i="1"/>
          </a:p>
        </p:txBody>
      </p:sp>
      <p:sp>
        <p:nvSpPr>
          <p:cNvPr id="343" name="Google Shape;343;g2f91c83c310_0_0"/>
          <p:cNvSpPr txBox="1">
            <a:spLocks noGrp="1"/>
          </p:cNvSpPr>
          <p:nvPr>
            <p:ph type="body" idx="1"/>
          </p:nvPr>
        </p:nvSpPr>
        <p:spPr>
          <a:xfrm>
            <a:off x="1103312" y="2052917"/>
            <a:ext cx="8946600" cy="4195500"/>
          </a:xfrm>
          <a:prstGeom prst="rect">
            <a:avLst/>
          </a:prstGeom>
        </p:spPr>
        <p:txBody>
          <a:bodyPr spcFirstLastPara="1" wrap="square" lIns="45675" tIns="45675" rIns="45675" bIns="45675" anchor="t" anchorCtr="0">
            <a:normAutofit/>
          </a:bodyPr>
          <a:lstStyle/>
          <a:p>
            <a:pPr marL="0" lvl="0" indent="0" algn="l" rtl="0">
              <a:spcBef>
                <a:spcPts val="1000"/>
              </a:spcBef>
              <a:spcAft>
                <a:spcPts val="0"/>
              </a:spcAft>
              <a:buNone/>
            </a:pPr>
            <a:endParaRPr/>
          </a:p>
        </p:txBody>
      </p:sp>
      <p:graphicFrame>
        <p:nvGraphicFramePr>
          <p:cNvPr id="344" name="Google Shape;344;g2f91c83c310_0_0"/>
          <p:cNvGraphicFramePr/>
          <p:nvPr/>
        </p:nvGraphicFramePr>
        <p:xfrm>
          <a:off x="1036163" y="2052925"/>
          <a:ext cx="10054875" cy="3849475"/>
        </p:xfrm>
        <a:graphic>
          <a:graphicData uri="http://schemas.openxmlformats.org/drawingml/2006/table">
            <a:tbl>
              <a:tblPr>
                <a:solidFill>
                  <a:srgbClr val="FFFFFF"/>
                </a:solidFill>
                <a:tableStyleId>{4C48CF88-0B67-427D-A93D-0122A27039C4}</a:tableStyleId>
              </a:tblPr>
              <a:tblGrid>
                <a:gridCol w="2310275">
                  <a:extLst>
                    <a:ext uri="{9D8B030D-6E8A-4147-A177-3AD203B41FA5}">
                      <a16:colId xmlns:a16="http://schemas.microsoft.com/office/drawing/2014/main" val="20000"/>
                    </a:ext>
                  </a:extLst>
                </a:gridCol>
                <a:gridCol w="3596650">
                  <a:extLst>
                    <a:ext uri="{9D8B030D-6E8A-4147-A177-3AD203B41FA5}">
                      <a16:colId xmlns:a16="http://schemas.microsoft.com/office/drawing/2014/main" val="20001"/>
                    </a:ext>
                  </a:extLst>
                </a:gridCol>
                <a:gridCol w="4147950">
                  <a:extLst>
                    <a:ext uri="{9D8B030D-6E8A-4147-A177-3AD203B41FA5}">
                      <a16:colId xmlns:a16="http://schemas.microsoft.com/office/drawing/2014/main" val="20002"/>
                    </a:ext>
                  </a:extLst>
                </a:gridCol>
              </a:tblGrid>
              <a:tr h="512925">
                <a:tc>
                  <a:txBody>
                    <a:bodyPr/>
                    <a:lstStyle/>
                    <a:p>
                      <a:pPr marL="0" lvl="0" indent="0" algn="ctr" rtl="0">
                        <a:lnSpc>
                          <a:spcPct val="115000"/>
                        </a:lnSpc>
                        <a:spcBef>
                          <a:spcPts val="0"/>
                        </a:spcBef>
                        <a:spcAft>
                          <a:spcPts val="0"/>
                        </a:spcAft>
                        <a:buNone/>
                      </a:pPr>
                      <a:r>
                        <a:rPr lang="en-US" sz="1100">
                          <a:highlight>
                            <a:srgbClr val="FFFFFF"/>
                          </a:highlight>
                        </a:rPr>
                        <a:t> </a:t>
                      </a:r>
                      <a:endParaRPr sz="1100">
                        <a:highlight>
                          <a:srgbClr val="FFFFFF"/>
                        </a:highlight>
                      </a:endParaRPr>
                    </a:p>
                  </a:txBody>
                  <a:tcPr marL="68575" marR="68575" marT="91425" marB="91425">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100">
                          <a:highlight>
                            <a:srgbClr val="FFFFFF"/>
                          </a:highlight>
                        </a:rPr>
                        <a:t>Year 1                    	(7/1/22 – 6/30/23)</a:t>
                      </a:r>
                      <a:endParaRPr sz="1100">
                        <a:highlight>
                          <a:srgbClr val="FFFFFF"/>
                        </a:highlight>
                      </a:endParaRPr>
                    </a:p>
                  </a:txBody>
                  <a:tcPr marL="68575" marR="68575" marT="91425" marB="91425">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DAF2D0"/>
                    </a:solidFill>
                  </a:tcPr>
                </a:tc>
                <a:tc>
                  <a:txBody>
                    <a:bodyPr/>
                    <a:lstStyle/>
                    <a:p>
                      <a:pPr marL="0" lvl="0" indent="0" algn="ctr" rtl="0">
                        <a:lnSpc>
                          <a:spcPct val="115000"/>
                        </a:lnSpc>
                        <a:spcBef>
                          <a:spcPts val="0"/>
                        </a:spcBef>
                        <a:spcAft>
                          <a:spcPts val="0"/>
                        </a:spcAft>
                        <a:buNone/>
                      </a:pPr>
                      <a:r>
                        <a:rPr lang="en-US" sz="1100">
                          <a:highlight>
                            <a:srgbClr val="FFFFFF"/>
                          </a:highlight>
                        </a:rPr>
                        <a:t>Year 2                 	   (7/1/23 – 6/30/24)</a:t>
                      </a:r>
                      <a:endParaRPr sz="1100">
                        <a:highlight>
                          <a:srgbClr val="FFFFFF"/>
                        </a:highlight>
                      </a:endParaRPr>
                    </a:p>
                  </a:txBody>
                  <a:tcPr marL="68575" marR="68575" marT="91425" marB="91425">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DAF2D0"/>
                    </a:solidFill>
                  </a:tcPr>
                </a:tc>
                <a:extLst>
                  <a:ext uri="{0D108BD9-81ED-4DB2-BD59-A6C34878D82A}">
                    <a16:rowId xmlns:a16="http://schemas.microsoft.com/office/drawing/2014/main" val="10000"/>
                  </a:ext>
                </a:extLst>
              </a:tr>
              <a:tr h="383375">
                <a:tc>
                  <a:txBody>
                    <a:bodyPr/>
                    <a:lstStyle/>
                    <a:p>
                      <a:pPr marL="0" lvl="0" indent="0" algn="ctr" rtl="0">
                        <a:lnSpc>
                          <a:spcPct val="115000"/>
                        </a:lnSpc>
                        <a:spcBef>
                          <a:spcPts val="0"/>
                        </a:spcBef>
                        <a:spcAft>
                          <a:spcPts val="0"/>
                        </a:spcAft>
                        <a:buNone/>
                      </a:pPr>
                      <a:r>
                        <a:rPr lang="en-US" sz="1100">
                          <a:highlight>
                            <a:srgbClr val="FFFFFF"/>
                          </a:highlight>
                        </a:rPr>
                        <a:t># of injections</a:t>
                      </a:r>
                      <a:endParaRPr sz="1100">
                        <a:highlight>
                          <a:srgbClr val="FFFFFF"/>
                        </a:highlight>
                      </a:endParaRPr>
                    </a:p>
                  </a:txBody>
                  <a:tcPr marL="68575" marR="68575" marT="91425" marB="91425">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100">
                          <a:highlight>
                            <a:srgbClr val="FFFFFF"/>
                          </a:highlight>
                        </a:rPr>
                        <a:t>224</a:t>
                      </a:r>
                      <a:endParaRPr sz="1100">
                        <a:highlight>
                          <a:srgbClr val="FFFFFF"/>
                        </a:highlight>
                      </a:endParaRPr>
                    </a:p>
                  </a:txBody>
                  <a:tcPr marL="68575" marR="68575" marT="91425" marB="91425">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100">
                          <a:highlight>
                            <a:srgbClr val="FFFFFF"/>
                          </a:highlight>
                        </a:rPr>
                        <a:t>387</a:t>
                      </a:r>
                      <a:endParaRPr sz="1100">
                        <a:highlight>
                          <a:srgbClr val="FFFFFF"/>
                        </a:highlight>
                      </a:endParaRPr>
                    </a:p>
                  </a:txBody>
                  <a:tcPr marL="68575" marR="68575" marT="91425" marB="91425">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83375">
                <a:tc>
                  <a:txBody>
                    <a:bodyPr/>
                    <a:lstStyle/>
                    <a:p>
                      <a:pPr marL="0" lvl="0" indent="0" algn="ctr" rtl="0">
                        <a:lnSpc>
                          <a:spcPct val="115000"/>
                        </a:lnSpc>
                        <a:spcBef>
                          <a:spcPts val="0"/>
                        </a:spcBef>
                        <a:spcAft>
                          <a:spcPts val="0"/>
                        </a:spcAft>
                        <a:buNone/>
                      </a:pPr>
                      <a:r>
                        <a:rPr lang="en-US" sz="1100">
                          <a:highlight>
                            <a:srgbClr val="FFFFFF"/>
                          </a:highlight>
                        </a:rPr>
                        <a:t># of Patients</a:t>
                      </a:r>
                      <a:endParaRPr sz="1100">
                        <a:highlight>
                          <a:srgbClr val="FFFFFF"/>
                        </a:highlight>
                      </a:endParaRPr>
                    </a:p>
                  </a:txBody>
                  <a:tcPr marL="68575" marR="68575" marT="91425" marB="91425">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100">
                          <a:highlight>
                            <a:srgbClr val="FFFFFF"/>
                          </a:highlight>
                        </a:rPr>
                        <a:t>186</a:t>
                      </a:r>
                      <a:endParaRPr sz="1100">
                        <a:highlight>
                          <a:srgbClr val="FFFFFF"/>
                        </a:highlight>
                      </a:endParaRPr>
                    </a:p>
                  </a:txBody>
                  <a:tcPr marL="68575" marR="68575" marT="91425" marB="91425">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100">
                          <a:highlight>
                            <a:srgbClr val="FFFFFF"/>
                          </a:highlight>
                        </a:rPr>
                        <a:t>311</a:t>
                      </a:r>
                      <a:endParaRPr sz="1100">
                        <a:highlight>
                          <a:srgbClr val="FFFFFF"/>
                        </a:highlight>
                      </a:endParaRPr>
                    </a:p>
                  </a:txBody>
                  <a:tcPr marL="68575" marR="68575" marT="91425" marB="91425">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42450">
                <a:tc>
                  <a:txBody>
                    <a:bodyPr/>
                    <a:lstStyle/>
                    <a:p>
                      <a:pPr marL="0" lvl="0" indent="0" algn="ctr" rtl="0">
                        <a:lnSpc>
                          <a:spcPct val="115000"/>
                        </a:lnSpc>
                        <a:spcBef>
                          <a:spcPts val="0"/>
                        </a:spcBef>
                        <a:spcAft>
                          <a:spcPts val="0"/>
                        </a:spcAft>
                        <a:buNone/>
                      </a:pPr>
                      <a:r>
                        <a:rPr lang="en-US" sz="1100">
                          <a:highlight>
                            <a:srgbClr val="FFFFFF"/>
                          </a:highlight>
                        </a:rPr>
                        <a:t># of Injections with 31 day FU</a:t>
                      </a:r>
                      <a:endParaRPr sz="1100">
                        <a:highlight>
                          <a:srgbClr val="FFFFFF"/>
                        </a:highlight>
                      </a:endParaRPr>
                    </a:p>
                  </a:txBody>
                  <a:tcPr marL="68575" marR="68575" marT="91425" marB="91425">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100">
                          <a:highlight>
                            <a:srgbClr val="FFFFFF"/>
                          </a:highlight>
                        </a:rPr>
                        <a:t>92</a:t>
                      </a:r>
                      <a:endParaRPr sz="1100">
                        <a:highlight>
                          <a:srgbClr val="FFFFFF"/>
                        </a:highlight>
                      </a:endParaRPr>
                    </a:p>
                  </a:txBody>
                  <a:tcPr marL="68575" marR="68575" marT="91425" marB="91425">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100">
                          <a:highlight>
                            <a:srgbClr val="FFFFFF"/>
                          </a:highlight>
                        </a:rPr>
                        <a:t>135</a:t>
                      </a:r>
                      <a:endParaRPr sz="1100">
                        <a:highlight>
                          <a:srgbClr val="FFFFFF"/>
                        </a:highlight>
                      </a:endParaRPr>
                    </a:p>
                  </a:txBody>
                  <a:tcPr marL="68575" marR="68575" marT="91425" marB="91425">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42450">
                <a:tc>
                  <a:txBody>
                    <a:bodyPr/>
                    <a:lstStyle/>
                    <a:p>
                      <a:pPr marL="0" lvl="0" indent="0" algn="ctr" rtl="0">
                        <a:lnSpc>
                          <a:spcPct val="115000"/>
                        </a:lnSpc>
                        <a:spcBef>
                          <a:spcPts val="0"/>
                        </a:spcBef>
                        <a:spcAft>
                          <a:spcPts val="0"/>
                        </a:spcAft>
                        <a:buNone/>
                      </a:pPr>
                      <a:r>
                        <a:rPr lang="en-US" sz="1100">
                          <a:highlight>
                            <a:srgbClr val="FFFFFF"/>
                          </a:highlight>
                        </a:rPr>
                        <a:t>% of injections with 31 day FU</a:t>
                      </a:r>
                      <a:endParaRPr sz="1100">
                        <a:highlight>
                          <a:srgbClr val="FFFFFF"/>
                        </a:highlight>
                      </a:endParaRPr>
                    </a:p>
                  </a:txBody>
                  <a:tcPr marL="68575" marR="68575" marT="91425" marB="91425">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100">
                          <a:highlight>
                            <a:srgbClr val="FFFFFF"/>
                          </a:highlight>
                        </a:rPr>
                        <a:t>41%</a:t>
                      </a:r>
                      <a:endParaRPr sz="1100">
                        <a:highlight>
                          <a:srgbClr val="FFFFFF"/>
                        </a:highlight>
                      </a:endParaRPr>
                    </a:p>
                  </a:txBody>
                  <a:tcPr marL="68575" marR="68575" marT="91425" marB="91425">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100">
                          <a:highlight>
                            <a:srgbClr val="FFFFFF"/>
                          </a:highlight>
                        </a:rPr>
                        <a:t>35%</a:t>
                      </a:r>
                      <a:endParaRPr sz="1100">
                        <a:highlight>
                          <a:srgbClr val="FFFFFF"/>
                        </a:highlight>
                      </a:endParaRPr>
                    </a:p>
                  </a:txBody>
                  <a:tcPr marL="68575" marR="68575" marT="91425" marB="91425">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642450">
                <a:tc>
                  <a:txBody>
                    <a:bodyPr/>
                    <a:lstStyle/>
                    <a:p>
                      <a:pPr marL="0" lvl="0" indent="0" algn="ctr" rtl="0">
                        <a:lnSpc>
                          <a:spcPct val="115000"/>
                        </a:lnSpc>
                        <a:spcBef>
                          <a:spcPts val="0"/>
                        </a:spcBef>
                        <a:spcAft>
                          <a:spcPts val="0"/>
                        </a:spcAft>
                        <a:buNone/>
                      </a:pPr>
                      <a:r>
                        <a:rPr lang="en-US" sz="1100">
                          <a:highlight>
                            <a:srgbClr val="FFFFFF"/>
                          </a:highlight>
                        </a:rPr>
                        <a:t># of Injections with 60 day FU</a:t>
                      </a:r>
                      <a:endParaRPr sz="1100">
                        <a:highlight>
                          <a:srgbClr val="FFFFFF"/>
                        </a:highlight>
                      </a:endParaRPr>
                    </a:p>
                  </a:txBody>
                  <a:tcPr marL="68575" marR="68575" marT="91425" marB="91425">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100">
                          <a:highlight>
                            <a:srgbClr val="FFFFFF"/>
                          </a:highlight>
                        </a:rPr>
                        <a:t>106</a:t>
                      </a:r>
                      <a:endParaRPr sz="1100">
                        <a:highlight>
                          <a:srgbClr val="FFFFFF"/>
                        </a:highlight>
                      </a:endParaRPr>
                    </a:p>
                  </a:txBody>
                  <a:tcPr marL="68575" marR="68575" marT="91425" marB="91425">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100">
                          <a:highlight>
                            <a:srgbClr val="FFFFFF"/>
                          </a:highlight>
                        </a:rPr>
                        <a:t>171</a:t>
                      </a:r>
                      <a:endParaRPr sz="1100">
                        <a:highlight>
                          <a:srgbClr val="FFFFFF"/>
                        </a:highlight>
                      </a:endParaRPr>
                    </a:p>
                  </a:txBody>
                  <a:tcPr marL="68575" marR="68575" marT="91425" marB="91425">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642450">
                <a:tc>
                  <a:txBody>
                    <a:bodyPr/>
                    <a:lstStyle/>
                    <a:p>
                      <a:pPr marL="0" lvl="0" indent="0" algn="ctr" rtl="0">
                        <a:lnSpc>
                          <a:spcPct val="115000"/>
                        </a:lnSpc>
                        <a:spcBef>
                          <a:spcPts val="0"/>
                        </a:spcBef>
                        <a:spcAft>
                          <a:spcPts val="0"/>
                        </a:spcAft>
                        <a:buNone/>
                      </a:pPr>
                      <a:r>
                        <a:rPr lang="en-US" sz="1100">
                          <a:highlight>
                            <a:srgbClr val="FFFFFF"/>
                          </a:highlight>
                        </a:rPr>
                        <a:t>% of injections with 60 day FU</a:t>
                      </a:r>
                      <a:endParaRPr sz="1100">
                        <a:highlight>
                          <a:srgbClr val="FFFFFF"/>
                        </a:highlight>
                      </a:endParaRPr>
                    </a:p>
                  </a:txBody>
                  <a:tcPr marL="68575" marR="68575" marT="91425" marB="91425">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100">
                          <a:highlight>
                            <a:srgbClr val="FFFFFF"/>
                          </a:highlight>
                        </a:rPr>
                        <a:t>47%</a:t>
                      </a:r>
                      <a:endParaRPr sz="1100">
                        <a:highlight>
                          <a:srgbClr val="FFFFFF"/>
                        </a:highlight>
                      </a:endParaRPr>
                    </a:p>
                  </a:txBody>
                  <a:tcPr marL="68575" marR="68575" marT="91425" marB="91425">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100">
                          <a:highlight>
                            <a:srgbClr val="FFFFFF"/>
                          </a:highlight>
                        </a:rPr>
                        <a:t>44%</a:t>
                      </a:r>
                      <a:endParaRPr sz="1100">
                        <a:highlight>
                          <a:srgbClr val="FFFFFF"/>
                        </a:highlight>
                      </a:endParaRPr>
                    </a:p>
                  </a:txBody>
                  <a:tcPr marL="68575" marR="68575" marT="91425" marB="91425">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345" name="Google Shape;345;g2f91c83c310_0_0"/>
          <p:cNvSpPr txBox="1"/>
          <p:nvPr/>
        </p:nvSpPr>
        <p:spPr>
          <a:xfrm flipH="1">
            <a:off x="11891437" y="995225"/>
            <a:ext cx="52800" cy="165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200">
                <a:solidFill>
                  <a:srgbClr val="242424"/>
                </a:solidFill>
                <a:highlight>
                  <a:srgbClr val="FFFFFF"/>
                </a:highlight>
              </a:rPr>
              <a:t> </a:t>
            </a:r>
            <a:endParaRPr sz="1200">
              <a:solidFill>
                <a:srgbClr val="242424"/>
              </a:solidFill>
              <a:highlight>
                <a:srgbClr val="FFFFFF"/>
              </a:high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2f8f1530b8e_0_0"/>
          <p:cNvSpPr txBox="1">
            <a:spLocks noGrp="1"/>
          </p:cNvSpPr>
          <p:nvPr>
            <p:ph type="title"/>
          </p:nvPr>
        </p:nvSpPr>
        <p:spPr>
          <a:xfrm>
            <a:off x="646110" y="452718"/>
            <a:ext cx="9404700" cy="1400400"/>
          </a:xfrm>
          <a:prstGeom prst="rect">
            <a:avLst/>
          </a:prstGeom>
        </p:spPr>
        <p:txBody>
          <a:bodyPr spcFirstLastPara="1" wrap="square" lIns="45675" tIns="45675" rIns="45675" bIns="45675" anchor="t" anchorCtr="0">
            <a:normAutofit/>
          </a:bodyPr>
          <a:lstStyle/>
          <a:p>
            <a:pPr marL="0" lvl="0" indent="0" algn="l" rtl="0">
              <a:spcBef>
                <a:spcPts val="0"/>
              </a:spcBef>
              <a:spcAft>
                <a:spcPts val="0"/>
              </a:spcAft>
              <a:buNone/>
            </a:pPr>
            <a:r>
              <a:rPr lang="en-US"/>
              <a:t>Challenges and barriers to treatment</a:t>
            </a:r>
            <a:endParaRPr/>
          </a:p>
        </p:txBody>
      </p:sp>
      <p:sp>
        <p:nvSpPr>
          <p:cNvPr id="351" name="Google Shape;351;g2f8f1530b8e_0_0"/>
          <p:cNvSpPr txBox="1">
            <a:spLocks noGrp="1"/>
          </p:cNvSpPr>
          <p:nvPr>
            <p:ph type="body" idx="1"/>
          </p:nvPr>
        </p:nvSpPr>
        <p:spPr>
          <a:xfrm>
            <a:off x="1103312" y="2052917"/>
            <a:ext cx="8946600" cy="4195500"/>
          </a:xfrm>
          <a:prstGeom prst="rect">
            <a:avLst/>
          </a:prstGeom>
        </p:spPr>
        <p:txBody>
          <a:bodyPr spcFirstLastPara="1" wrap="square" lIns="45675" tIns="45675" rIns="45675" bIns="45675" anchor="t" anchorCtr="0">
            <a:normAutofit lnSpcReduction="10000"/>
          </a:bodyPr>
          <a:lstStyle/>
          <a:p>
            <a:pPr marL="0" lvl="0" indent="0" algn="l" rtl="0">
              <a:spcBef>
                <a:spcPts val="1000"/>
              </a:spcBef>
              <a:spcAft>
                <a:spcPts val="0"/>
              </a:spcAft>
              <a:buNone/>
            </a:pPr>
            <a:endParaRPr>
              <a:solidFill>
                <a:schemeClr val="lt1"/>
              </a:solidFill>
            </a:endParaRPr>
          </a:p>
          <a:p>
            <a:pPr marL="457200" lvl="0" indent="-320040" algn="l" rtl="0">
              <a:spcBef>
                <a:spcPts val="1000"/>
              </a:spcBef>
              <a:spcAft>
                <a:spcPts val="0"/>
              </a:spcAft>
              <a:buClr>
                <a:schemeClr val="lt1"/>
              </a:buClr>
              <a:buSzPts val="2000"/>
              <a:buChar char="►"/>
            </a:pPr>
            <a:r>
              <a:rPr lang="en-US">
                <a:solidFill>
                  <a:schemeClr val="lt1"/>
                </a:solidFill>
              </a:rPr>
              <a:t>Challenges of delivering a unique service in the community</a:t>
            </a:r>
            <a:endParaRPr>
              <a:solidFill>
                <a:schemeClr val="lt1"/>
              </a:solidFill>
            </a:endParaRPr>
          </a:p>
          <a:p>
            <a:pPr marL="457200" lvl="0" indent="-320040" algn="l" rtl="0">
              <a:spcBef>
                <a:spcPts val="1000"/>
              </a:spcBef>
              <a:spcAft>
                <a:spcPts val="0"/>
              </a:spcAft>
              <a:buClr>
                <a:schemeClr val="lt1"/>
              </a:buClr>
              <a:buSzPts val="2000"/>
              <a:buChar char="►"/>
            </a:pPr>
            <a:r>
              <a:rPr lang="en-US">
                <a:solidFill>
                  <a:schemeClr val="lt1"/>
                </a:solidFill>
              </a:rPr>
              <a:t>Co-pays &amp; prior authorization (Commercial, Medicare/Medicare Advantage plans)</a:t>
            </a:r>
            <a:endParaRPr>
              <a:solidFill>
                <a:schemeClr val="lt1"/>
              </a:solidFill>
            </a:endParaRPr>
          </a:p>
          <a:p>
            <a:pPr marL="457200" lvl="0" indent="-320040" algn="l" rtl="0">
              <a:spcBef>
                <a:spcPts val="1000"/>
              </a:spcBef>
              <a:spcAft>
                <a:spcPts val="0"/>
              </a:spcAft>
              <a:buClr>
                <a:schemeClr val="lt1"/>
              </a:buClr>
              <a:buSzPts val="2000"/>
              <a:buChar char="►"/>
            </a:pPr>
            <a:r>
              <a:rPr lang="en-US">
                <a:solidFill>
                  <a:schemeClr val="lt1"/>
                </a:solidFill>
              </a:rPr>
              <a:t>Limited staff and burn-out/moral injury</a:t>
            </a:r>
            <a:endParaRPr>
              <a:solidFill>
                <a:schemeClr val="lt1"/>
              </a:solidFill>
            </a:endParaRPr>
          </a:p>
          <a:p>
            <a:pPr marL="457200" lvl="0" indent="-320040" algn="l" rtl="0">
              <a:spcBef>
                <a:spcPts val="1000"/>
              </a:spcBef>
              <a:spcAft>
                <a:spcPts val="0"/>
              </a:spcAft>
              <a:buClr>
                <a:schemeClr val="lt1"/>
              </a:buClr>
              <a:buSzPts val="2000"/>
              <a:buChar char="►"/>
            </a:pPr>
            <a:r>
              <a:rPr lang="en-US">
                <a:solidFill>
                  <a:schemeClr val="lt1"/>
                </a:solidFill>
              </a:rPr>
              <a:t>Injection availability</a:t>
            </a:r>
            <a:endParaRPr>
              <a:solidFill>
                <a:schemeClr val="lt1"/>
              </a:solidFill>
            </a:endParaRPr>
          </a:p>
          <a:p>
            <a:pPr marL="457200" lvl="0" indent="-320040" algn="l" rtl="0">
              <a:spcBef>
                <a:spcPts val="1000"/>
              </a:spcBef>
              <a:spcAft>
                <a:spcPts val="0"/>
              </a:spcAft>
              <a:buClr>
                <a:schemeClr val="lt1"/>
              </a:buClr>
              <a:buSzPts val="2000"/>
              <a:buChar char="►"/>
            </a:pPr>
            <a:r>
              <a:rPr lang="en-US">
                <a:solidFill>
                  <a:schemeClr val="lt1"/>
                </a:solidFill>
              </a:rPr>
              <a:t>Sustainability as program is grant funded</a:t>
            </a:r>
            <a:endParaRPr>
              <a:solidFill>
                <a:schemeClr val="lt1"/>
              </a:solidFill>
            </a:endParaRPr>
          </a:p>
          <a:p>
            <a:pPr marL="457200" lvl="0" indent="-320040" algn="l" rtl="0">
              <a:spcBef>
                <a:spcPts val="1000"/>
              </a:spcBef>
              <a:spcAft>
                <a:spcPts val="0"/>
              </a:spcAft>
              <a:buClr>
                <a:schemeClr val="lt1"/>
              </a:buClr>
              <a:buSzPts val="2000"/>
              <a:buChar char="►"/>
            </a:pPr>
            <a:r>
              <a:rPr lang="en-US">
                <a:solidFill>
                  <a:schemeClr val="lt1"/>
                </a:solidFill>
              </a:rPr>
              <a:t>Poisonings</a:t>
            </a:r>
            <a:endParaRPr>
              <a:solidFill>
                <a:schemeClr val="lt1"/>
              </a:solidFill>
            </a:endParaRPr>
          </a:p>
          <a:p>
            <a:pPr marL="949960" lvl="1" indent="-355600" algn="l" rtl="0">
              <a:spcBef>
                <a:spcPts val="1000"/>
              </a:spcBef>
              <a:spcAft>
                <a:spcPts val="0"/>
              </a:spcAft>
              <a:buClr>
                <a:schemeClr val="lt1"/>
              </a:buClr>
              <a:buSzPts val="2000"/>
              <a:buChar char="►"/>
            </a:pPr>
            <a:r>
              <a:rPr lang="en-US">
                <a:solidFill>
                  <a:schemeClr val="lt1"/>
                </a:solidFill>
              </a:rPr>
              <a:t>Xylazine</a:t>
            </a:r>
            <a:endParaRPr>
              <a:solidFill>
                <a:schemeClr val="lt1"/>
              </a:solidFill>
            </a:endParaRPr>
          </a:p>
          <a:p>
            <a:pPr marL="949960" lvl="1" indent="-355600" algn="l" rtl="0">
              <a:spcBef>
                <a:spcPts val="1000"/>
              </a:spcBef>
              <a:spcAft>
                <a:spcPts val="0"/>
              </a:spcAft>
              <a:buClr>
                <a:schemeClr val="lt1"/>
              </a:buClr>
              <a:buSzPts val="2000"/>
              <a:buChar char="►"/>
            </a:pPr>
            <a:r>
              <a:rPr lang="en-US">
                <a:solidFill>
                  <a:schemeClr val="lt1"/>
                </a:solidFill>
              </a:rPr>
              <a:t>Medetomidine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4"/>
          <p:cNvSpPr txBox="1">
            <a:spLocks noGrp="1"/>
          </p:cNvSpPr>
          <p:nvPr>
            <p:ph type="title"/>
          </p:nvPr>
        </p:nvSpPr>
        <p:spPr>
          <a:xfrm>
            <a:off x="646110" y="452718"/>
            <a:ext cx="9404724" cy="1400531"/>
          </a:xfrm>
          <a:prstGeom prst="rect">
            <a:avLst/>
          </a:prstGeom>
          <a:noFill/>
          <a:ln>
            <a:noFill/>
          </a:ln>
        </p:spPr>
        <p:txBody>
          <a:bodyPr spcFirstLastPara="1" wrap="square" lIns="45675" tIns="45675" rIns="45675" bIns="45675" anchor="t" anchorCtr="0">
            <a:normAutofit/>
          </a:bodyPr>
          <a:lstStyle/>
          <a:p>
            <a:pPr marL="0" lvl="0" indent="0" algn="l" rtl="0">
              <a:lnSpc>
                <a:spcPct val="100000"/>
              </a:lnSpc>
              <a:spcBef>
                <a:spcPts val="0"/>
              </a:spcBef>
              <a:spcAft>
                <a:spcPts val="0"/>
              </a:spcAft>
              <a:buClr>
                <a:srgbClr val="DFE3E5"/>
              </a:buClr>
              <a:buSzPts val="4200"/>
              <a:buFont typeface="Century Gothic"/>
              <a:buNone/>
            </a:pPr>
            <a:r>
              <a:rPr lang="en-US"/>
              <a:t>Peer Counselors' Perspective</a:t>
            </a:r>
            <a:endParaRPr/>
          </a:p>
        </p:txBody>
      </p:sp>
      <p:sp>
        <p:nvSpPr>
          <p:cNvPr id="357" name="Google Shape;357;p24"/>
          <p:cNvSpPr txBox="1">
            <a:spLocks noGrp="1"/>
          </p:cNvSpPr>
          <p:nvPr>
            <p:ph type="body" idx="1"/>
          </p:nvPr>
        </p:nvSpPr>
        <p:spPr>
          <a:xfrm>
            <a:off x="1103312" y="4789598"/>
            <a:ext cx="4396340" cy="2033810"/>
          </a:xfrm>
          <a:prstGeom prst="rect">
            <a:avLst/>
          </a:prstGeom>
          <a:noFill/>
          <a:ln>
            <a:noFill/>
          </a:ln>
        </p:spPr>
        <p:txBody>
          <a:bodyPr spcFirstLastPara="1" wrap="square" lIns="45675" tIns="45675" rIns="45675" bIns="45675" anchor="t" anchorCtr="0">
            <a:normAutofit lnSpcReduction="10000"/>
          </a:bodyPr>
          <a:lstStyle/>
          <a:p>
            <a:pPr marL="137160" lvl="0" indent="0" algn="l" rtl="0">
              <a:lnSpc>
                <a:spcPct val="100000"/>
              </a:lnSpc>
              <a:spcBef>
                <a:spcPts val="0"/>
              </a:spcBef>
              <a:spcAft>
                <a:spcPts val="0"/>
              </a:spcAft>
              <a:buSzPts val="1800"/>
              <a:buNone/>
            </a:pPr>
            <a:r>
              <a:rPr lang="en-US"/>
              <a:t>“In my view, long acting buprenorphine has had the greatest impact in reducing deaths attributed to opiate related overdoses. It’s a game changer because you can’t recover from the grave.” </a:t>
            </a:r>
            <a:endParaRPr/>
          </a:p>
          <a:p>
            <a:pPr marL="137160" lvl="0" indent="0" algn="r" rtl="0">
              <a:lnSpc>
                <a:spcPct val="100000"/>
              </a:lnSpc>
              <a:spcBef>
                <a:spcPts val="1000"/>
              </a:spcBef>
              <a:spcAft>
                <a:spcPts val="0"/>
              </a:spcAft>
              <a:buSzPts val="1800"/>
              <a:buNone/>
            </a:pPr>
            <a:r>
              <a:rPr lang="en-US"/>
              <a:t>– Tony Strong</a:t>
            </a:r>
            <a:endParaRPr/>
          </a:p>
          <a:p>
            <a:pPr marL="137160" lvl="0" indent="0" algn="l" rtl="0">
              <a:lnSpc>
                <a:spcPct val="100000"/>
              </a:lnSpc>
              <a:spcBef>
                <a:spcPts val="1000"/>
              </a:spcBef>
              <a:spcAft>
                <a:spcPts val="0"/>
              </a:spcAft>
              <a:buSzPts val="1800"/>
              <a:buNone/>
            </a:pPr>
            <a:endParaRPr/>
          </a:p>
        </p:txBody>
      </p:sp>
      <p:sp>
        <p:nvSpPr>
          <p:cNvPr id="358" name="Google Shape;358;p24"/>
          <p:cNvSpPr txBox="1">
            <a:spLocks noGrp="1"/>
          </p:cNvSpPr>
          <p:nvPr>
            <p:ph type="body" idx="2"/>
          </p:nvPr>
        </p:nvSpPr>
        <p:spPr>
          <a:xfrm>
            <a:off x="6292445" y="4829416"/>
            <a:ext cx="4396342" cy="2100317"/>
          </a:xfrm>
          <a:prstGeom prst="rect">
            <a:avLst/>
          </a:prstGeom>
          <a:noFill/>
          <a:ln>
            <a:noFill/>
          </a:ln>
        </p:spPr>
        <p:txBody>
          <a:bodyPr spcFirstLastPara="1" wrap="square" lIns="45675" tIns="45675" rIns="45675" bIns="45675" anchor="t" anchorCtr="0">
            <a:normAutofit lnSpcReduction="10000"/>
          </a:bodyPr>
          <a:lstStyle/>
          <a:p>
            <a:pPr marL="127000" lvl="0" indent="0" algn="l" rtl="0">
              <a:lnSpc>
                <a:spcPct val="100000"/>
              </a:lnSpc>
              <a:spcBef>
                <a:spcPts val="0"/>
              </a:spcBef>
              <a:spcAft>
                <a:spcPts val="0"/>
              </a:spcAft>
              <a:buSzPts val="2000"/>
              <a:buNone/>
            </a:pPr>
            <a:r>
              <a:rPr lang="en-US" sz="1800"/>
              <a:t>“Long acting injectable buprenorphine is an effective medication. That is a miracle changer. Changing individuals maladaptive behaviors for the better.” </a:t>
            </a:r>
            <a:endParaRPr/>
          </a:p>
          <a:p>
            <a:pPr marL="127000" lvl="0" indent="0" algn="r" rtl="0">
              <a:lnSpc>
                <a:spcPct val="100000"/>
              </a:lnSpc>
              <a:spcBef>
                <a:spcPts val="1000"/>
              </a:spcBef>
              <a:spcAft>
                <a:spcPts val="0"/>
              </a:spcAft>
              <a:buSzPts val="2000"/>
              <a:buNone/>
            </a:pPr>
            <a:r>
              <a:rPr lang="en-US" sz="1600"/>
              <a:t>–</a:t>
            </a:r>
            <a:r>
              <a:rPr lang="en-US" sz="1800"/>
              <a:t> Darryl Clark</a:t>
            </a:r>
            <a:endParaRPr/>
          </a:p>
          <a:p>
            <a:pPr marL="127000" lvl="0" indent="0" algn="l" rtl="0">
              <a:lnSpc>
                <a:spcPct val="100000"/>
              </a:lnSpc>
              <a:spcBef>
                <a:spcPts val="1000"/>
              </a:spcBef>
              <a:spcAft>
                <a:spcPts val="0"/>
              </a:spcAft>
              <a:buSzPts val="2000"/>
              <a:buNone/>
            </a:pPr>
            <a:endParaRPr sz="1800"/>
          </a:p>
        </p:txBody>
      </p:sp>
      <p:pic>
        <p:nvPicPr>
          <p:cNvPr id="359" name="Google Shape;359;p24" descr="A person with long black hair&#10;&#10;Description automatically generated"/>
          <p:cNvPicPr preferRelativeResize="0"/>
          <p:nvPr/>
        </p:nvPicPr>
        <p:blipFill rotWithShape="1">
          <a:blip r:embed="rId3">
            <a:alphaModFix/>
          </a:blip>
          <a:srcRect t="29782" r="-323" b="242"/>
          <a:stretch/>
        </p:blipFill>
        <p:spPr>
          <a:xfrm>
            <a:off x="1463749" y="1263502"/>
            <a:ext cx="3664706" cy="3401184"/>
          </a:xfrm>
          <a:prstGeom prst="rect">
            <a:avLst/>
          </a:prstGeom>
          <a:noFill/>
          <a:ln>
            <a:noFill/>
          </a:ln>
        </p:spPr>
      </p:pic>
      <p:pic>
        <p:nvPicPr>
          <p:cNvPr id="360" name="Google Shape;360;p24" descr="A person wearing a tie&#10;&#10;Description automatically generated"/>
          <p:cNvPicPr preferRelativeResize="0"/>
          <p:nvPr/>
        </p:nvPicPr>
        <p:blipFill rotWithShape="1">
          <a:blip r:embed="rId4">
            <a:alphaModFix/>
          </a:blip>
          <a:srcRect t="27751" r="-425" b="296"/>
          <a:stretch/>
        </p:blipFill>
        <p:spPr>
          <a:xfrm>
            <a:off x="6663830" y="1265276"/>
            <a:ext cx="2748747" cy="350278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25"/>
          <p:cNvSpPr txBox="1">
            <a:spLocks noGrp="1"/>
          </p:cNvSpPr>
          <p:nvPr>
            <p:ph type="title"/>
          </p:nvPr>
        </p:nvSpPr>
        <p:spPr>
          <a:xfrm>
            <a:off x="646099" y="371094"/>
            <a:ext cx="9404702" cy="575102"/>
          </a:xfrm>
          <a:prstGeom prst="rect">
            <a:avLst/>
          </a:prstGeom>
          <a:noFill/>
          <a:ln>
            <a:noFill/>
          </a:ln>
        </p:spPr>
        <p:txBody>
          <a:bodyPr spcFirstLastPara="1" wrap="square" lIns="45675" tIns="45675" rIns="45675" bIns="45675" anchor="t" anchorCtr="0">
            <a:noAutofit/>
          </a:bodyPr>
          <a:lstStyle/>
          <a:p>
            <a:pPr marL="0" lvl="0" indent="0" algn="l" rtl="0">
              <a:lnSpc>
                <a:spcPct val="100000"/>
              </a:lnSpc>
              <a:spcBef>
                <a:spcPts val="0"/>
              </a:spcBef>
              <a:spcAft>
                <a:spcPts val="0"/>
              </a:spcAft>
              <a:buClr>
                <a:srgbClr val="DFE3E5"/>
              </a:buClr>
              <a:buSzPts val="4000"/>
              <a:buFont typeface="Century Gothic"/>
              <a:buNone/>
            </a:pPr>
            <a:r>
              <a:rPr lang="en-US" sz="4000" b="1" i="0" u="none" strike="noStrike" cap="none">
                <a:solidFill>
                  <a:srgbClr val="DFE3E5"/>
                </a:solidFill>
                <a:latin typeface="Century Gothic"/>
                <a:ea typeface="Century Gothic"/>
                <a:cs typeface="Century Gothic"/>
                <a:sym typeface="Century Gothic"/>
              </a:rPr>
              <a:t>Patients Perspectives</a:t>
            </a:r>
            <a:endParaRPr/>
          </a:p>
        </p:txBody>
      </p:sp>
      <p:sp>
        <p:nvSpPr>
          <p:cNvPr id="366" name="Google Shape;366;p25"/>
          <p:cNvSpPr txBox="1"/>
          <p:nvPr/>
        </p:nvSpPr>
        <p:spPr>
          <a:xfrm>
            <a:off x="6628189" y="83495"/>
            <a:ext cx="3410857" cy="2800765"/>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1600"/>
              <a:buFont typeface="Century Gothic"/>
              <a:buNone/>
            </a:pPr>
            <a:r>
              <a:rPr lang="en-US" sz="1600" b="0" i="0" u="none" strike="noStrike" cap="none">
                <a:solidFill>
                  <a:srgbClr val="FFFFFF"/>
                </a:solidFill>
                <a:latin typeface="Century Gothic"/>
                <a:ea typeface="Century Gothic"/>
                <a:cs typeface="Century Gothic"/>
                <a:sym typeface="Century Gothic"/>
              </a:rPr>
              <a:t>“And now it's up to me to take advantage of the shot before the heroin kills me. And the shot trying to save me. And then I got a support team behind the shot. I don't have nothing behind the heroin, but the dope pusher, just trying to get my money from my pocket. Now with the shot, I'm keeping my money in my pocket.”</a:t>
            </a:r>
            <a:endParaRPr sz="1600" b="0" i="0" u="none" strike="noStrike" cap="none">
              <a:solidFill>
                <a:srgbClr val="000000"/>
              </a:solidFill>
              <a:latin typeface="Arial"/>
              <a:ea typeface="Arial"/>
              <a:cs typeface="Arial"/>
              <a:sym typeface="Arial"/>
            </a:endParaRPr>
          </a:p>
        </p:txBody>
      </p:sp>
      <p:sp>
        <p:nvSpPr>
          <p:cNvPr id="367" name="Google Shape;367;p25"/>
          <p:cNvSpPr txBox="1"/>
          <p:nvPr/>
        </p:nvSpPr>
        <p:spPr>
          <a:xfrm>
            <a:off x="715375" y="1357007"/>
            <a:ext cx="5479142" cy="584773"/>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chemeClr val="lt1"/>
              </a:buClr>
              <a:buSzPts val="1600"/>
              <a:buFont typeface="Century Gothic"/>
              <a:buNone/>
            </a:pPr>
            <a:r>
              <a:rPr lang="en-US" sz="1600" b="0" i="0" u="none" strike="noStrike" cap="none">
                <a:solidFill>
                  <a:schemeClr val="lt1"/>
                </a:solidFill>
                <a:latin typeface="Century Gothic"/>
                <a:ea typeface="Century Gothic"/>
                <a:cs typeface="Century Gothic"/>
                <a:sym typeface="Century Gothic"/>
              </a:rPr>
              <a:t>“This 30 day shot, it'll pick you up. It works wonders. It makes you feel whole and human again.”</a:t>
            </a:r>
            <a:endParaRPr sz="1600" b="0" i="0" u="none" strike="noStrike" cap="none">
              <a:solidFill>
                <a:srgbClr val="000000"/>
              </a:solidFill>
              <a:latin typeface="Arial"/>
              <a:ea typeface="Arial"/>
              <a:cs typeface="Arial"/>
              <a:sym typeface="Arial"/>
            </a:endParaRPr>
          </a:p>
        </p:txBody>
      </p:sp>
      <p:sp>
        <p:nvSpPr>
          <p:cNvPr id="368" name="Google Shape;368;p25"/>
          <p:cNvSpPr txBox="1"/>
          <p:nvPr/>
        </p:nvSpPr>
        <p:spPr>
          <a:xfrm>
            <a:off x="3858186" y="3362866"/>
            <a:ext cx="3864428" cy="2800765"/>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chemeClr val="lt1"/>
              </a:buClr>
              <a:buSzPts val="1600"/>
              <a:buFont typeface="Century Gothic"/>
              <a:buNone/>
            </a:pPr>
            <a:r>
              <a:rPr lang="en-US" sz="1600" b="0" i="0" u="none" strike="noStrike" cap="none">
                <a:solidFill>
                  <a:schemeClr val="lt1"/>
                </a:solidFill>
                <a:latin typeface="Century Gothic"/>
                <a:ea typeface="Century Gothic"/>
                <a:cs typeface="Century Gothic"/>
                <a:sym typeface="Century Gothic"/>
              </a:rPr>
              <a:t>“I was tired of being scared. Tired of going different places every day trying to find something. You spend your whole day trying to get high. And then when you get it, you don't get high or it's something that's man-made. And so I was getting tired of that, but I couldn't stand the illness. So that's what made me want to do something that I knew that I could handle.”</a:t>
            </a:r>
            <a:endParaRPr sz="1600" b="0" i="0" u="none" strike="noStrike" cap="none">
              <a:solidFill>
                <a:schemeClr val="lt1"/>
              </a:solidFill>
              <a:latin typeface="Arial"/>
              <a:ea typeface="Arial"/>
              <a:cs typeface="Arial"/>
              <a:sym typeface="Arial"/>
            </a:endParaRPr>
          </a:p>
        </p:txBody>
      </p:sp>
      <p:sp>
        <p:nvSpPr>
          <p:cNvPr id="369" name="Google Shape;369;p25"/>
          <p:cNvSpPr txBox="1"/>
          <p:nvPr/>
        </p:nvSpPr>
        <p:spPr>
          <a:xfrm>
            <a:off x="223760" y="2249714"/>
            <a:ext cx="3543904" cy="403187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chemeClr val="lt1"/>
              </a:buClr>
              <a:buSzPts val="1600"/>
              <a:buFont typeface="Century Gothic"/>
              <a:buNone/>
            </a:pPr>
            <a:r>
              <a:rPr lang="en-US" sz="1600" b="0" i="0" u="none" strike="noStrike" cap="none">
                <a:solidFill>
                  <a:schemeClr val="lt1"/>
                </a:solidFill>
                <a:latin typeface="Century Gothic"/>
                <a:ea typeface="Century Gothic"/>
                <a:cs typeface="Century Gothic"/>
                <a:sym typeface="Century Gothic"/>
              </a:rPr>
              <a:t>“They told me what they expect and what it was gonna do. And I was like, he must have just came up with this because, uh, only times I been using for these 40 years, I never heard no physician tell me I got something that might help you from killing yourself. Furthermore, keep you alive and keep you from ODing and then will not have you craving, sitting there about to jump out your skin to get a fix. Okay. So I said, it can't be no worse than what you already been through. So I said, give it a drive.” </a:t>
            </a:r>
            <a:endParaRPr sz="1600" b="0" i="0" u="none" strike="noStrike" cap="none">
              <a:solidFill>
                <a:schemeClr val="lt1"/>
              </a:solidFill>
              <a:latin typeface="Arial"/>
              <a:ea typeface="Arial"/>
              <a:cs typeface="Arial"/>
              <a:sym typeface="Arial"/>
            </a:endParaRPr>
          </a:p>
        </p:txBody>
      </p:sp>
      <p:sp>
        <p:nvSpPr>
          <p:cNvPr id="370" name="Google Shape;370;p25"/>
          <p:cNvSpPr txBox="1"/>
          <p:nvPr/>
        </p:nvSpPr>
        <p:spPr>
          <a:xfrm>
            <a:off x="3772544" y="2244056"/>
            <a:ext cx="3156858" cy="830995"/>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chemeClr val="lt1"/>
              </a:buClr>
              <a:buSzPts val="1600"/>
              <a:buFont typeface="Century Gothic"/>
              <a:buNone/>
            </a:pPr>
            <a:r>
              <a:rPr lang="en-US" sz="1600" b="0" i="0" u="none" strike="noStrike" cap="none">
                <a:solidFill>
                  <a:schemeClr val="lt1"/>
                </a:solidFill>
                <a:latin typeface="Century Gothic"/>
                <a:ea typeface="Century Gothic"/>
                <a:cs typeface="Century Gothic"/>
                <a:sym typeface="Century Gothic"/>
              </a:rPr>
              <a:t>“You got a chance to basically feel normal for a change.”</a:t>
            </a:r>
            <a:endParaRPr sz="1600" b="0" i="0" u="none" strike="noStrike" cap="none">
              <a:solidFill>
                <a:schemeClr val="lt1"/>
              </a:solidFill>
              <a:latin typeface="Arial"/>
              <a:ea typeface="Arial"/>
              <a:cs typeface="Arial"/>
              <a:sym typeface="Arial"/>
            </a:endParaRPr>
          </a:p>
        </p:txBody>
      </p:sp>
      <p:sp>
        <p:nvSpPr>
          <p:cNvPr id="371" name="Google Shape;371;p25"/>
          <p:cNvSpPr txBox="1"/>
          <p:nvPr/>
        </p:nvSpPr>
        <p:spPr>
          <a:xfrm>
            <a:off x="8510171" y="2576285"/>
            <a:ext cx="3066142" cy="4278092"/>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chemeClr val="lt1"/>
              </a:buClr>
              <a:buSzPts val="1600"/>
              <a:buFont typeface="Century Gothic"/>
              <a:buNone/>
            </a:pPr>
            <a:r>
              <a:rPr lang="en-US" sz="1600" b="0" i="0" u="none" strike="noStrike" cap="none">
                <a:solidFill>
                  <a:schemeClr val="lt1"/>
                </a:solidFill>
                <a:latin typeface="Century Gothic"/>
                <a:ea typeface="Century Gothic"/>
                <a:cs typeface="Century Gothic"/>
                <a:sym typeface="Century Gothic"/>
              </a:rPr>
              <a:t>“I feel like the shot is stronger. Like, I don't know how to explain it. I just like, I don't have like the thought like thoughts and cravings. Like I just feel good and energized and like I could do things and that's, that was my problem with the methadone. I had no motivation and I was tired all the time and depressed. So because I was so tired, I was, I couldn't do anything and it made me in a depressed mood and then I wanted to use. So it's nice just to have energy.”</a:t>
            </a:r>
            <a:endParaRPr sz="1600" b="0" i="0" u="none" strike="noStrike" cap="none">
              <a:solidFill>
                <a:schemeClr val="lt1"/>
              </a:solidFill>
              <a:latin typeface="Arial"/>
              <a:ea typeface="Arial"/>
              <a:cs typeface="Arial"/>
              <a:sym typeface="Arial"/>
            </a:endParaRPr>
          </a:p>
        </p:txBody>
      </p:sp>
      <p:sp>
        <p:nvSpPr>
          <p:cNvPr id="372" name="Google Shape;372;p25"/>
          <p:cNvSpPr txBox="1"/>
          <p:nvPr/>
        </p:nvSpPr>
        <p:spPr>
          <a:xfrm>
            <a:off x="5628967" y="5926861"/>
            <a:ext cx="2876520" cy="584773"/>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chemeClr val="lt1"/>
              </a:buClr>
              <a:buSzPts val="1600"/>
              <a:buFont typeface="Century Gothic"/>
              <a:buNone/>
            </a:pPr>
            <a:r>
              <a:rPr lang="en-US" sz="1600" b="0" i="0" u="none" strike="noStrike" cap="none">
                <a:solidFill>
                  <a:schemeClr val="lt1"/>
                </a:solidFill>
                <a:latin typeface="Century Gothic"/>
                <a:ea typeface="Century Gothic"/>
                <a:cs typeface="Century Gothic"/>
                <a:sym typeface="Century Gothic"/>
              </a:rPr>
              <a:t>"It feels like I have never done drugs before"</a:t>
            </a:r>
            <a:endParaRPr sz="1600" b="0" i="0" u="none" strike="noStrike" cap="none">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9"/>
                                        </p:tgtEl>
                                        <p:attrNameLst>
                                          <p:attrName>style.visibility</p:attrName>
                                        </p:attrNameLst>
                                      </p:cBhvr>
                                      <p:to>
                                        <p:strVal val="visible"/>
                                      </p:to>
                                    </p:set>
                                    <p:animEffect transition="in" filter="fade">
                                      <p:cBhvr>
                                        <p:cTn id="7" dur="3000"/>
                                        <p:tgtEl>
                                          <p:spTgt spid="369"/>
                                        </p:tgtEl>
                                      </p:cBhvr>
                                    </p:animEffect>
                                  </p:childTnLst>
                                </p:cTn>
                              </p:par>
                              <p:par>
                                <p:cTn id="8" presetID="10" presetClass="entr" presetSubtype="0" fill="hold" nodeType="withEffect">
                                  <p:stCondLst>
                                    <p:cond delay="0"/>
                                  </p:stCondLst>
                                  <p:childTnLst>
                                    <p:set>
                                      <p:cBhvr>
                                        <p:cTn id="9" dur="1" fill="hold">
                                          <p:stCondLst>
                                            <p:cond delay="0"/>
                                          </p:stCondLst>
                                        </p:cTn>
                                        <p:tgtEl>
                                          <p:spTgt spid="368"/>
                                        </p:tgtEl>
                                        <p:attrNameLst>
                                          <p:attrName>style.visibility</p:attrName>
                                        </p:attrNameLst>
                                      </p:cBhvr>
                                      <p:to>
                                        <p:strVal val="visible"/>
                                      </p:to>
                                    </p:set>
                                    <p:animEffect transition="in" filter="fade">
                                      <p:cBhvr>
                                        <p:cTn id="10" dur="3000"/>
                                        <p:tgtEl>
                                          <p:spTgt spid="36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3000"/>
                                        <p:tgtEl>
                                          <p:spTgt spid="369"/>
                                        </p:tgtEl>
                                      </p:cBhvr>
                                    </p:animEffect>
                                    <p:set>
                                      <p:cBhvr>
                                        <p:cTn id="15" dur="1" fill="hold">
                                          <p:stCondLst>
                                            <p:cond delay="3000"/>
                                          </p:stCondLst>
                                        </p:cTn>
                                        <p:tgtEl>
                                          <p:spTgt spid="369"/>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3000"/>
                                        <p:tgtEl>
                                          <p:spTgt spid="368"/>
                                        </p:tgtEl>
                                      </p:cBhvr>
                                    </p:animEffect>
                                    <p:set>
                                      <p:cBhvr>
                                        <p:cTn id="18" dur="1" fill="hold">
                                          <p:stCondLst>
                                            <p:cond delay="3000"/>
                                          </p:stCondLst>
                                        </p:cTn>
                                        <p:tgtEl>
                                          <p:spTgt spid="36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70"/>
                                        </p:tgtEl>
                                        <p:attrNameLst>
                                          <p:attrName>style.visibility</p:attrName>
                                        </p:attrNameLst>
                                      </p:cBhvr>
                                      <p:to>
                                        <p:strVal val="visible"/>
                                      </p:to>
                                    </p:set>
                                    <p:animEffect transition="in" filter="fade">
                                      <p:cBhvr>
                                        <p:cTn id="23" dur="3000"/>
                                        <p:tgtEl>
                                          <p:spTgt spid="370"/>
                                        </p:tgtEl>
                                      </p:cBhvr>
                                    </p:animEffect>
                                  </p:childTnLst>
                                </p:cTn>
                              </p:par>
                              <p:par>
                                <p:cTn id="24" presetID="10" presetClass="entr" presetSubtype="0" fill="hold" nodeType="withEffect">
                                  <p:stCondLst>
                                    <p:cond delay="0"/>
                                  </p:stCondLst>
                                  <p:childTnLst>
                                    <p:set>
                                      <p:cBhvr>
                                        <p:cTn id="25" dur="1" fill="hold">
                                          <p:stCondLst>
                                            <p:cond delay="0"/>
                                          </p:stCondLst>
                                        </p:cTn>
                                        <p:tgtEl>
                                          <p:spTgt spid="367"/>
                                        </p:tgtEl>
                                        <p:attrNameLst>
                                          <p:attrName>style.visibility</p:attrName>
                                        </p:attrNameLst>
                                      </p:cBhvr>
                                      <p:to>
                                        <p:strVal val="visible"/>
                                      </p:to>
                                    </p:set>
                                    <p:animEffect transition="in" filter="fade">
                                      <p:cBhvr>
                                        <p:cTn id="26" dur="3000"/>
                                        <p:tgtEl>
                                          <p:spTgt spid="367"/>
                                        </p:tgtEl>
                                      </p:cBhvr>
                                    </p:animEffect>
                                  </p:childTnLst>
                                </p:cTn>
                              </p:par>
                              <p:par>
                                <p:cTn id="27" presetID="10" presetClass="entr" presetSubtype="0" fill="hold" nodeType="withEffect">
                                  <p:stCondLst>
                                    <p:cond delay="0"/>
                                  </p:stCondLst>
                                  <p:childTnLst>
                                    <p:set>
                                      <p:cBhvr>
                                        <p:cTn id="28" dur="1" fill="hold">
                                          <p:stCondLst>
                                            <p:cond delay="0"/>
                                          </p:stCondLst>
                                        </p:cTn>
                                        <p:tgtEl>
                                          <p:spTgt spid="366"/>
                                        </p:tgtEl>
                                        <p:attrNameLst>
                                          <p:attrName>style.visibility</p:attrName>
                                        </p:attrNameLst>
                                      </p:cBhvr>
                                      <p:to>
                                        <p:strVal val="visible"/>
                                      </p:to>
                                    </p:set>
                                    <p:animEffect transition="in" filter="fade">
                                      <p:cBhvr>
                                        <p:cTn id="29" dur="3000"/>
                                        <p:tgtEl>
                                          <p:spTgt spid="36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3000"/>
                                        <p:tgtEl>
                                          <p:spTgt spid="370"/>
                                        </p:tgtEl>
                                      </p:cBhvr>
                                    </p:animEffect>
                                    <p:set>
                                      <p:cBhvr>
                                        <p:cTn id="34" dur="1" fill="hold">
                                          <p:stCondLst>
                                            <p:cond delay="3000"/>
                                          </p:stCondLst>
                                        </p:cTn>
                                        <p:tgtEl>
                                          <p:spTgt spid="370"/>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3000"/>
                                        <p:tgtEl>
                                          <p:spTgt spid="367"/>
                                        </p:tgtEl>
                                      </p:cBhvr>
                                    </p:animEffect>
                                    <p:set>
                                      <p:cBhvr>
                                        <p:cTn id="37" dur="1" fill="hold">
                                          <p:stCondLst>
                                            <p:cond delay="3000"/>
                                          </p:stCondLst>
                                        </p:cTn>
                                        <p:tgtEl>
                                          <p:spTgt spid="367"/>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3000"/>
                                        <p:tgtEl>
                                          <p:spTgt spid="366"/>
                                        </p:tgtEl>
                                      </p:cBhvr>
                                    </p:animEffect>
                                    <p:set>
                                      <p:cBhvr>
                                        <p:cTn id="40" dur="1" fill="hold">
                                          <p:stCondLst>
                                            <p:cond delay="3000"/>
                                          </p:stCondLst>
                                        </p:cTn>
                                        <p:tgtEl>
                                          <p:spTgt spid="36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72"/>
                                        </p:tgtEl>
                                        <p:attrNameLst>
                                          <p:attrName>style.visibility</p:attrName>
                                        </p:attrNameLst>
                                      </p:cBhvr>
                                      <p:to>
                                        <p:strVal val="visible"/>
                                      </p:to>
                                    </p:set>
                                    <p:animEffect transition="in" filter="fade">
                                      <p:cBhvr>
                                        <p:cTn id="45" dur="3000"/>
                                        <p:tgtEl>
                                          <p:spTgt spid="372"/>
                                        </p:tgtEl>
                                      </p:cBhvr>
                                    </p:animEffect>
                                  </p:childTnLst>
                                </p:cTn>
                              </p:par>
                              <p:par>
                                <p:cTn id="46" presetID="10" presetClass="entr" presetSubtype="0" fill="hold" nodeType="withEffect">
                                  <p:stCondLst>
                                    <p:cond delay="0"/>
                                  </p:stCondLst>
                                  <p:childTnLst>
                                    <p:set>
                                      <p:cBhvr>
                                        <p:cTn id="47" dur="1" fill="hold">
                                          <p:stCondLst>
                                            <p:cond delay="0"/>
                                          </p:stCondLst>
                                        </p:cTn>
                                        <p:tgtEl>
                                          <p:spTgt spid="371"/>
                                        </p:tgtEl>
                                        <p:attrNameLst>
                                          <p:attrName>style.visibility</p:attrName>
                                        </p:attrNameLst>
                                      </p:cBhvr>
                                      <p:to>
                                        <p:strVal val="visible"/>
                                      </p:to>
                                    </p:set>
                                    <p:animEffect transition="in" filter="fade">
                                      <p:cBhvr>
                                        <p:cTn id="48" dur="3000"/>
                                        <p:tgtEl>
                                          <p:spTgt spid="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27"/>
          <p:cNvSpPr txBox="1">
            <a:spLocks noGrp="1"/>
          </p:cNvSpPr>
          <p:nvPr>
            <p:ph type="title"/>
          </p:nvPr>
        </p:nvSpPr>
        <p:spPr>
          <a:xfrm>
            <a:off x="646110" y="452718"/>
            <a:ext cx="9404702" cy="1400400"/>
          </a:xfrm>
          <a:prstGeom prst="rect">
            <a:avLst/>
          </a:prstGeom>
          <a:noFill/>
          <a:ln>
            <a:noFill/>
          </a:ln>
        </p:spPr>
        <p:txBody>
          <a:bodyPr spcFirstLastPara="1" wrap="square" lIns="45675" tIns="45675" rIns="45675" bIns="45675" anchor="t" anchorCtr="0">
            <a:normAutofit/>
          </a:bodyPr>
          <a:lstStyle/>
          <a:p>
            <a:pPr marL="0" lvl="0" indent="0" algn="l" rtl="0">
              <a:lnSpc>
                <a:spcPct val="100000"/>
              </a:lnSpc>
              <a:spcBef>
                <a:spcPts val="0"/>
              </a:spcBef>
              <a:spcAft>
                <a:spcPts val="0"/>
              </a:spcAft>
              <a:buClr>
                <a:srgbClr val="DFE3E5"/>
              </a:buClr>
              <a:buSzPts val="4200"/>
              <a:buFont typeface="Century Gothic"/>
              <a:buNone/>
            </a:pPr>
            <a:r>
              <a:rPr lang="en-US"/>
              <a:t>Gratitude </a:t>
            </a:r>
            <a:endParaRPr/>
          </a:p>
        </p:txBody>
      </p:sp>
      <p:sp>
        <p:nvSpPr>
          <p:cNvPr id="378" name="Google Shape;378;p27"/>
          <p:cNvSpPr txBox="1">
            <a:spLocks noGrp="1"/>
          </p:cNvSpPr>
          <p:nvPr>
            <p:ph type="body" idx="1"/>
          </p:nvPr>
        </p:nvSpPr>
        <p:spPr>
          <a:xfrm>
            <a:off x="1103300" y="1162059"/>
            <a:ext cx="5233362" cy="2888969"/>
          </a:xfrm>
          <a:prstGeom prst="rect">
            <a:avLst/>
          </a:prstGeom>
          <a:noFill/>
          <a:ln>
            <a:noFill/>
          </a:ln>
        </p:spPr>
        <p:txBody>
          <a:bodyPr spcFirstLastPara="1" wrap="square" lIns="45675" tIns="45675" rIns="45675" bIns="45675" anchor="t" anchorCtr="0">
            <a:noAutofit/>
          </a:bodyPr>
          <a:lstStyle/>
          <a:p>
            <a:pPr marL="0" lvl="0" indent="0" algn="l" rtl="0">
              <a:lnSpc>
                <a:spcPct val="80000"/>
              </a:lnSpc>
              <a:spcBef>
                <a:spcPts val="0"/>
              </a:spcBef>
              <a:spcAft>
                <a:spcPts val="0"/>
              </a:spcAft>
              <a:buSzPts val="2800"/>
              <a:buNone/>
            </a:pPr>
            <a:r>
              <a:rPr lang="en-US" sz="2800"/>
              <a:t>Our patients and their families</a:t>
            </a:r>
            <a:endParaRPr/>
          </a:p>
          <a:p>
            <a:pPr marL="0" lvl="0" indent="0" algn="l" rtl="0">
              <a:lnSpc>
                <a:spcPct val="80000"/>
              </a:lnSpc>
              <a:spcBef>
                <a:spcPts val="900"/>
              </a:spcBef>
              <a:spcAft>
                <a:spcPts val="0"/>
              </a:spcAft>
              <a:buSzPts val="1600"/>
              <a:buNone/>
            </a:pPr>
            <a:r>
              <a:rPr lang="en-US" sz="1600"/>
              <a:t>AMC TEAM and Project LIFE/ PCC Chemical Dependency Center</a:t>
            </a:r>
            <a:endParaRPr/>
          </a:p>
          <a:p>
            <a:pPr marL="0" lvl="0" indent="0" algn="l" rtl="0">
              <a:lnSpc>
                <a:spcPct val="80000"/>
              </a:lnSpc>
              <a:spcBef>
                <a:spcPts val="900"/>
              </a:spcBef>
              <a:spcAft>
                <a:spcPts val="0"/>
              </a:spcAft>
              <a:buSzPts val="1600"/>
              <a:buNone/>
            </a:pPr>
            <a:r>
              <a:rPr lang="en-US" sz="1600"/>
              <a:t>Ruchi Fitzgerald, MD, Service Chief </a:t>
            </a:r>
            <a:endParaRPr sz="1600"/>
          </a:p>
          <a:p>
            <a:pPr marL="0" lvl="0" indent="0" algn="l" rtl="0">
              <a:lnSpc>
                <a:spcPct val="80000"/>
              </a:lnSpc>
              <a:spcBef>
                <a:spcPts val="900"/>
              </a:spcBef>
              <a:spcAft>
                <a:spcPts val="0"/>
              </a:spcAft>
              <a:buSzPts val="1600"/>
              <a:buNone/>
            </a:pPr>
            <a:r>
              <a:rPr lang="en-US" sz="1600"/>
              <a:t>Katie McDonough, MD , Outpatient Director </a:t>
            </a:r>
            <a:endParaRPr sz="1600"/>
          </a:p>
          <a:p>
            <a:pPr marL="0" lvl="0" indent="0" algn="l" rtl="0">
              <a:lnSpc>
                <a:spcPct val="80000"/>
              </a:lnSpc>
              <a:spcBef>
                <a:spcPts val="900"/>
              </a:spcBef>
              <a:spcAft>
                <a:spcPts val="0"/>
              </a:spcAft>
              <a:buSzPts val="1600"/>
              <a:buNone/>
            </a:pPr>
            <a:r>
              <a:rPr lang="en-US" sz="1600"/>
              <a:t>Francesco Tani, DO, Assistant Service Chief</a:t>
            </a:r>
            <a:endParaRPr/>
          </a:p>
          <a:p>
            <a:pPr marL="0" lvl="0" indent="0" algn="l" rtl="0">
              <a:lnSpc>
                <a:spcPct val="80000"/>
              </a:lnSpc>
              <a:spcBef>
                <a:spcPts val="900"/>
              </a:spcBef>
              <a:spcAft>
                <a:spcPts val="0"/>
              </a:spcAft>
              <a:buSzPts val="1600"/>
              <a:buNone/>
            </a:pPr>
            <a:r>
              <a:rPr lang="en-US" sz="1600"/>
              <a:t>Takara Wallace, Director of CDC Care Coordination</a:t>
            </a:r>
            <a:endParaRPr/>
          </a:p>
          <a:p>
            <a:pPr marL="0" lvl="0" indent="0" algn="l" rtl="0">
              <a:lnSpc>
                <a:spcPct val="80000"/>
              </a:lnSpc>
              <a:spcBef>
                <a:spcPts val="900"/>
              </a:spcBef>
              <a:spcAft>
                <a:spcPts val="0"/>
              </a:spcAft>
              <a:buSzPts val="1600"/>
              <a:buNone/>
            </a:pPr>
            <a:r>
              <a:rPr lang="en-US" sz="1600"/>
              <a:t>Clarissa O’Conor, MD</a:t>
            </a:r>
            <a:endParaRPr/>
          </a:p>
          <a:p>
            <a:pPr marL="0" lvl="0" indent="0" algn="l" rtl="0">
              <a:lnSpc>
                <a:spcPct val="80000"/>
              </a:lnSpc>
              <a:spcBef>
                <a:spcPts val="900"/>
              </a:spcBef>
              <a:spcAft>
                <a:spcPts val="0"/>
              </a:spcAft>
              <a:buSzPts val="1600"/>
              <a:buNone/>
            </a:pPr>
            <a:r>
              <a:rPr lang="en-US" sz="1600"/>
              <a:t>Lauren Harriett, MD </a:t>
            </a:r>
            <a:endParaRPr sz="1600"/>
          </a:p>
          <a:p>
            <a:pPr marL="0" lvl="0" indent="0" algn="l" rtl="0">
              <a:lnSpc>
                <a:spcPct val="80000"/>
              </a:lnSpc>
              <a:spcBef>
                <a:spcPts val="900"/>
              </a:spcBef>
              <a:spcAft>
                <a:spcPts val="0"/>
              </a:spcAft>
              <a:buSzPts val="1600"/>
              <a:buNone/>
            </a:pPr>
            <a:r>
              <a:rPr lang="en-US" sz="1600"/>
              <a:t>Mistead Sai, LSW (PCC)</a:t>
            </a:r>
            <a:endParaRPr/>
          </a:p>
          <a:p>
            <a:pPr marL="0" lvl="0" indent="0" algn="l" rtl="0">
              <a:lnSpc>
                <a:spcPct val="80000"/>
              </a:lnSpc>
              <a:spcBef>
                <a:spcPts val="900"/>
              </a:spcBef>
              <a:spcAft>
                <a:spcPts val="0"/>
              </a:spcAft>
              <a:buSzPts val="1600"/>
              <a:buNone/>
            </a:pPr>
            <a:r>
              <a:rPr lang="en-US" sz="1600"/>
              <a:t>Aria Armstrong, MS 2 (Rush)</a:t>
            </a:r>
            <a:endParaRPr/>
          </a:p>
        </p:txBody>
      </p:sp>
      <p:sp>
        <p:nvSpPr>
          <p:cNvPr id="379" name="Google Shape;379;p27"/>
          <p:cNvSpPr txBox="1"/>
          <p:nvPr/>
        </p:nvSpPr>
        <p:spPr>
          <a:xfrm>
            <a:off x="6905404" y="1159973"/>
            <a:ext cx="4680857" cy="4119587"/>
          </a:xfrm>
          <a:prstGeom prst="rect">
            <a:avLst/>
          </a:prstGeom>
          <a:noFill/>
          <a:ln>
            <a:noFill/>
          </a:ln>
        </p:spPr>
        <p:txBody>
          <a:bodyPr spcFirstLastPara="1" wrap="square" lIns="45700" tIns="45700" rIns="45700" bIns="45700" anchor="t" anchorCtr="0">
            <a:spAutoFit/>
          </a:bodyPr>
          <a:lstStyle/>
          <a:p>
            <a:pPr marL="0" marR="0" lvl="0" indent="0" algn="l" rtl="0">
              <a:lnSpc>
                <a:spcPct val="80000"/>
              </a:lnSpc>
              <a:spcBef>
                <a:spcPts val="900"/>
              </a:spcBef>
              <a:spcAft>
                <a:spcPts val="0"/>
              </a:spcAft>
              <a:buClr>
                <a:schemeClr val="lt1"/>
              </a:buClr>
              <a:buSzPts val="1600"/>
              <a:buFont typeface="Century Gothic"/>
              <a:buNone/>
            </a:pPr>
            <a:r>
              <a:rPr lang="en-US" sz="1600" b="0" i="0" u="none" strike="noStrike" cap="none">
                <a:solidFill>
                  <a:schemeClr val="lt1"/>
                </a:solidFill>
                <a:latin typeface="Century Gothic"/>
                <a:ea typeface="Century Gothic"/>
                <a:cs typeface="Century Gothic"/>
                <a:sym typeface="Century Gothic"/>
              </a:rPr>
              <a:t>Shai Farhi, MD (Rush)</a:t>
            </a:r>
            <a:endParaRPr sz="1600" b="0" i="0" u="none" strike="noStrike" cap="none">
              <a:solidFill>
                <a:srgbClr val="000000"/>
              </a:solidFill>
              <a:latin typeface="Arial"/>
              <a:ea typeface="Arial"/>
              <a:cs typeface="Arial"/>
              <a:sym typeface="Arial"/>
            </a:endParaRPr>
          </a:p>
          <a:p>
            <a:pPr marL="0" marR="0" lvl="0" indent="0" algn="l" rtl="0">
              <a:lnSpc>
                <a:spcPct val="80000"/>
              </a:lnSpc>
              <a:spcBef>
                <a:spcPts val="900"/>
              </a:spcBef>
              <a:spcAft>
                <a:spcPts val="0"/>
              </a:spcAft>
              <a:buClr>
                <a:schemeClr val="lt1"/>
              </a:buClr>
              <a:buSzPts val="1600"/>
              <a:buFont typeface="Century Gothic"/>
              <a:buNone/>
            </a:pPr>
            <a:r>
              <a:rPr lang="en-US" sz="1600" b="0" i="0" u="none" strike="noStrike" cap="none">
                <a:solidFill>
                  <a:schemeClr val="lt1"/>
                </a:solidFill>
                <a:latin typeface="Century Gothic"/>
                <a:ea typeface="Century Gothic"/>
                <a:cs typeface="Century Gothic"/>
                <a:sym typeface="Century Gothic"/>
              </a:rPr>
              <a:t>Emma Klug MS 4 (Rush) </a:t>
            </a:r>
            <a:endParaRPr/>
          </a:p>
          <a:p>
            <a:pPr marL="0" marR="0" lvl="0" indent="0" algn="l" rtl="0">
              <a:lnSpc>
                <a:spcPct val="80000"/>
              </a:lnSpc>
              <a:spcBef>
                <a:spcPts val="900"/>
              </a:spcBef>
              <a:spcAft>
                <a:spcPts val="0"/>
              </a:spcAft>
              <a:buClr>
                <a:schemeClr val="lt1"/>
              </a:buClr>
              <a:buSzPts val="1600"/>
              <a:buFont typeface="Century Gothic"/>
              <a:buNone/>
            </a:pPr>
            <a:r>
              <a:rPr lang="en-US" sz="1600" b="0" i="0" u="none" strike="noStrike" cap="none">
                <a:solidFill>
                  <a:schemeClr val="lt1"/>
                </a:solidFill>
                <a:latin typeface="Century Gothic"/>
                <a:ea typeface="Century Gothic"/>
                <a:cs typeface="Century Gothic"/>
                <a:sym typeface="Century Gothic"/>
              </a:rPr>
              <a:t>Ethan Cowan, MD (Mt Sinai) </a:t>
            </a:r>
            <a:endParaRPr/>
          </a:p>
          <a:p>
            <a:pPr marL="0" marR="0" lvl="0" indent="0" algn="l" rtl="0">
              <a:lnSpc>
                <a:spcPct val="80000"/>
              </a:lnSpc>
              <a:spcBef>
                <a:spcPts val="900"/>
              </a:spcBef>
              <a:spcAft>
                <a:spcPts val="0"/>
              </a:spcAft>
              <a:buClr>
                <a:schemeClr val="lt1"/>
              </a:buClr>
              <a:buSzPts val="1600"/>
              <a:buFont typeface="Century Gothic"/>
              <a:buNone/>
            </a:pPr>
            <a:r>
              <a:rPr lang="en-US" sz="1600" b="0" i="0" u="none" strike="noStrike" cap="none">
                <a:solidFill>
                  <a:schemeClr val="lt1"/>
                </a:solidFill>
                <a:latin typeface="Century Gothic"/>
                <a:ea typeface="Century Gothic"/>
                <a:cs typeface="Century Gothic"/>
                <a:sym typeface="Century Gothic"/>
              </a:rPr>
              <a:t>Andrew Merker, Pharm D (Midwestern))</a:t>
            </a:r>
            <a:endParaRPr/>
          </a:p>
          <a:p>
            <a:pPr marL="0" marR="0" lvl="0" indent="0" algn="l" rtl="0">
              <a:lnSpc>
                <a:spcPct val="80000"/>
              </a:lnSpc>
              <a:spcBef>
                <a:spcPts val="900"/>
              </a:spcBef>
              <a:spcAft>
                <a:spcPts val="0"/>
              </a:spcAft>
              <a:buClr>
                <a:schemeClr val="lt1"/>
              </a:buClr>
              <a:buSzPts val="1600"/>
              <a:buFont typeface="Century Gothic"/>
              <a:buNone/>
            </a:pPr>
            <a:r>
              <a:rPr lang="en-US" sz="1600" b="0" i="0" u="none" strike="noStrike" cap="none">
                <a:solidFill>
                  <a:schemeClr val="lt1"/>
                </a:solidFill>
                <a:latin typeface="Century Gothic"/>
                <a:ea typeface="Century Gothic"/>
                <a:cs typeface="Century Gothic"/>
                <a:sym typeface="Century Gothic"/>
              </a:rPr>
              <a:t>Tran Tran, PharmD (Rush/Midwestern)</a:t>
            </a:r>
            <a:endParaRPr/>
          </a:p>
          <a:p>
            <a:pPr marL="0" marR="0" lvl="0" indent="0" algn="l" rtl="0">
              <a:lnSpc>
                <a:spcPct val="80000"/>
              </a:lnSpc>
              <a:spcBef>
                <a:spcPts val="900"/>
              </a:spcBef>
              <a:spcAft>
                <a:spcPts val="0"/>
              </a:spcAft>
              <a:buClr>
                <a:schemeClr val="lt1"/>
              </a:buClr>
              <a:buSzPts val="1600"/>
              <a:buFont typeface="Century Gothic"/>
              <a:buNone/>
            </a:pPr>
            <a:r>
              <a:rPr lang="en-US" sz="1600" b="0" i="0" u="none" strike="noStrike" cap="none">
                <a:solidFill>
                  <a:schemeClr val="lt1"/>
                </a:solidFill>
                <a:latin typeface="Century Gothic"/>
                <a:ea typeface="Century Gothic"/>
                <a:cs typeface="Century Gothic"/>
                <a:sym typeface="Century Gothic"/>
              </a:rPr>
              <a:t>Tipu Khan, MD (Ventura County)</a:t>
            </a:r>
            <a:endParaRPr/>
          </a:p>
          <a:p>
            <a:pPr marL="0" marR="0" lvl="0" indent="0" algn="l" rtl="0">
              <a:lnSpc>
                <a:spcPct val="80000"/>
              </a:lnSpc>
              <a:spcBef>
                <a:spcPts val="900"/>
              </a:spcBef>
              <a:spcAft>
                <a:spcPts val="0"/>
              </a:spcAft>
              <a:buClr>
                <a:schemeClr val="lt1"/>
              </a:buClr>
              <a:buSzPts val="1600"/>
              <a:buFont typeface="Century Gothic"/>
              <a:buNone/>
            </a:pPr>
            <a:r>
              <a:rPr lang="en-US" sz="1600" b="0" i="0" u="none" strike="noStrike" cap="none">
                <a:solidFill>
                  <a:schemeClr val="lt1"/>
                </a:solidFill>
                <a:latin typeface="Century Gothic"/>
                <a:ea typeface="Century Gothic"/>
                <a:cs typeface="Century Gothic"/>
                <a:sym typeface="Century Gothic"/>
              </a:rPr>
              <a:t>Andrew Herring, MD (UCSF)</a:t>
            </a:r>
            <a:endParaRPr/>
          </a:p>
          <a:p>
            <a:pPr marL="0" marR="0" lvl="0" indent="0" algn="l" rtl="0">
              <a:lnSpc>
                <a:spcPct val="80000"/>
              </a:lnSpc>
              <a:spcBef>
                <a:spcPts val="900"/>
              </a:spcBef>
              <a:spcAft>
                <a:spcPts val="0"/>
              </a:spcAft>
              <a:buClr>
                <a:schemeClr val="lt1"/>
              </a:buClr>
              <a:buSzPts val="1600"/>
              <a:buFont typeface="Century Gothic"/>
              <a:buNone/>
            </a:pPr>
            <a:r>
              <a:rPr lang="en-US" sz="1600" b="0" i="0" u="none" strike="noStrike" cap="none">
                <a:solidFill>
                  <a:schemeClr val="lt1"/>
                </a:solidFill>
                <a:latin typeface="Century Gothic"/>
                <a:ea typeface="Century Gothic"/>
                <a:cs typeface="Century Gothic"/>
                <a:sym typeface="Century Gothic"/>
              </a:rPr>
              <a:t>Erik Anderson, MD (Highlands Hospital)</a:t>
            </a:r>
            <a:endParaRPr/>
          </a:p>
          <a:p>
            <a:pPr marL="0" marR="0" lvl="0" indent="0" algn="l" rtl="0">
              <a:lnSpc>
                <a:spcPct val="80000"/>
              </a:lnSpc>
              <a:spcBef>
                <a:spcPts val="900"/>
              </a:spcBef>
              <a:spcAft>
                <a:spcPts val="0"/>
              </a:spcAft>
              <a:buClr>
                <a:schemeClr val="lt1"/>
              </a:buClr>
              <a:buSzPts val="1600"/>
              <a:buFont typeface="Century Gothic"/>
              <a:buNone/>
            </a:pPr>
            <a:r>
              <a:rPr lang="en-US" sz="1600" b="0" i="0" u="none" strike="noStrike" cap="none">
                <a:solidFill>
                  <a:schemeClr val="lt1"/>
                </a:solidFill>
                <a:latin typeface="Century Gothic"/>
                <a:ea typeface="Century Gothic"/>
                <a:cs typeface="Century Gothic"/>
                <a:sym typeface="Century Gothic"/>
              </a:rPr>
              <a:t>Lauren Roller, PharmD (Highlands Hospital)</a:t>
            </a:r>
            <a:endParaRPr/>
          </a:p>
          <a:p>
            <a:pPr marL="0" marR="0" lvl="0" indent="0" algn="l" rtl="0">
              <a:lnSpc>
                <a:spcPct val="80000"/>
              </a:lnSpc>
              <a:spcBef>
                <a:spcPts val="900"/>
              </a:spcBef>
              <a:spcAft>
                <a:spcPts val="0"/>
              </a:spcAft>
              <a:buClr>
                <a:schemeClr val="lt1"/>
              </a:buClr>
              <a:buSzPts val="1600"/>
              <a:buFont typeface="Century Gothic"/>
              <a:buNone/>
            </a:pPr>
            <a:r>
              <a:rPr lang="en-US" sz="1600" b="0" i="0" u="none" strike="noStrike" cap="none">
                <a:solidFill>
                  <a:schemeClr val="lt1"/>
                </a:solidFill>
                <a:latin typeface="Century Gothic"/>
                <a:ea typeface="Century Gothic"/>
                <a:cs typeface="Century Gothic"/>
                <a:sym typeface="Century Gothic"/>
              </a:rPr>
              <a:t>Dorothy Manuel, Sarah Hogue, Hannah Moore (PI Department, PCC Community Wellness Center)</a:t>
            </a:r>
            <a:endParaRPr/>
          </a:p>
          <a:p>
            <a:pPr marL="0" marR="0" lvl="0" indent="0" algn="l" rtl="0">
              <a:lnSpc>
                <a:spcPct val="80000"/>
              </a:lnSpc>
              <a:spcBef>
                <a:spcPts val="900"/>
              </a:spcBef>
              <a:spcAft>
                <a:spcPts val="0"/>
              </a:spcAft>
              <a:buClr>
                <a:schemeClr val="lt1"/>
              </a:buClr>
              <a:buSzPts val="1600"/>
              <a:buFont typeface="Century Gothic"/>
              <a:buNone/>
            </a:pPr>
            <a:r>
              <a:rPr lang="en-US" sz="1600" b="0" i="0" u="none" strike="noStrike" cap="none">
                <a:solidFill>
                  <a:schemeClr val="lt1"/>
                </a:solidFill>
                <a:latin typeface="Century Gothic"/>
                <a:ea typeface="Century Gothic"/>
                <a:cs typeface="Century Gothic"/>
                <a:sym typeface="Century Gothic"/>
              </a:rPr>
              <a:t>Jerrard Walker, Chief of Population Health, PCC Community Wellness Center</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28" descr="Google Shape;308;g24d58933b70_0_6"/>
          <p:cNvPicPr preferRelativeResize="0"/>
          <p:nvPr/>
        </p:nvPicPr>
        <p:blipFill rotWithShape="1">
          <a:blip r:embed="rId3">
            <a:alphaModFix/>
          </a:blip>
          <a:srcRect/>
          <a:stretch/>
        </p:blipFill>
        <p:spPr>
          <a:xfrm>
            <a:off x="2911005" y="85884"/>
            <a:ext cx="6377784" cy="6691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g2f8f1530b8e_0_7"/>
          <p:cNvSpPr txBox="1">
            <a:spLocks noGrp="1"/>
          </p:cNvSpPr>
          <p:nvPr>
            <p:ph type="title"/>
          </p:nvPr>
        </p:nvSpPr>
        <p:spPr>
          <a:xfrm>
            <a:off x="646110" y="452718"/>
            <a:ext cx="9404700" cy="1400400"/>
          </a:xfrm>
          <a:prstGeom prst="rect">
            <a:avLst/>
          </a:prstGeom>
        </p:spPr>
        <p:txBody>
          <a:bodyPr spcFirstLastPara="1" wrap="square" lIns="45675" tIns="45675" rIns="45675" bIns="45675" anchor="t" anchorCtr="0">
            <a:normAutofit/>
          </a:bodyPr>
          <a:lstStyle/>
          <a:p>
            <a:pPr marL="0" lvl="0" indent="0" algn="l" rtl="0">
              <a:spcBef>
                <a:spcPts val="0"/>
              </a:spcBef>
              <a:spcAft>
                <a:spcPts val="0"/>
              </a:spcAft>
              <a:buNone/>
            </a:pPr>
            <a:r>
              <a:rPr lang="en-US"/>
              <a:t>Contact Information</a:t>
            </a:r>
            <a:endParaRPr/>
          </a:p>
        </p:txBody>
      </p:sp>
      <p:sp>
        <p:nvSpPr>
          <p:cNvPr id="390" name="Google Shape;390;g2f8f1530b8e_0_7"/>
          <p:cNvSpPr txBox="1">
            <a:spLocks noGrp="1"/>
          </p:cNvSpPr>
          <p:nvPr>
            <p:ph type="body" idx="1"/>
          </p:nvPr>
        </p:nvSpPr>
        <p:spPr>
          <a:xfrm>
            <a:off x="1103300" y="1441776"/>
            <a:ext cx="8946600" cy="4806600"/>
          </a:xfrm>
          <a:prstGeom prst="rect">
            <a:avLst/>
          </a:prstGeom>
        </p:spPr>
        <p:txBody>
          <a:bodyPr spcFirstLastPara="1" wrap="square" lIns="45675" tIns="45675" rIns="45675" bIns="45675" anchor="t" anchorCtr="0">
            <a:noAutofit/>
          </a:bodyPr>
          <a:lstStyle/>
          <a:p>
            <a:pPr marL="0" lvl="0" indent="0" algn="l" rtl="0">
              <a:lnSpc>
                <a:spcPct val="80000"/>
              </a:lnSpc>
              <a:spcBef>
                <a:spcPts val="1000"/>
              </a:spcBef>
              <a:spcAft>
                <a:spcPts val="0"/>
              </a:spcAft>
              <a:buSzPts val="770"/>
              <a:buNone/>
            </a:pPr>
            <a:r>
              <a:rPr lang="en-US" sz="2100"/>
              <a:t>F</a:t>
            </a:r>
            <a:r>
              <a:rPr lang="en-US" sz="2400"/>
              <a:t>or program-related inquiries:</a:t>
            </a:r>
            <a:endParaRPr sz="2400"/>
          </a:p>
          <a:p>
            <a:pPr marL="0" lvl="0" indent="0" algn="l" rtl="0">
              <a:lnSpc>
                <a:spcPct val="80000"/>
              </a:lnSpc>
              <a:spcBef>
                <a:spcPts val="1000"/>
              </a:spcBef>
              <a:spcAft>
                <a:spcPts val="0"/>
              </a:spcAft>
              <a:buSzPts val="770"/>
              <a:buNone/>
            </a:pPr>
            <a:r>
              <a:rPr lang="en-US" sz="2400"/>
              <a:t>Mistead Sai, LCSW - </a:t>
            </a:r>
            <a:r>
              <a:rPr lang="en-US" sz="2400" u="sng">
                <a:solidFill>
                  <a:schemeClr val="hlink"/>
                </a:solidFill>
                <a:hlinkClick r:id="rId3"/>
              </a:rPr>
              <a:t>msai@pccwellness.org</a:t>
            </a:r>
            <a:endParaRPr sz="2400"/>
          </a:p>
          <a:p>
            <a:pPr marL="0" lvl="0" indent="0" algn="l" rtl="0">
              <a:lnSpc>
                <a:spcPct val="80000"/>
              </a:lnSpc>
              <a:spcBef>
                <a:spcPts val="1000"/>
              </a:spcBef>
              <a:spcAft>
                <a:spcPts val="0"/>
              </a:spcAft>
              <a:buSzPts val="770"/>
              <a:buNone/>
            </a:pPr>
            <a:r>
              <a:rPr lang="en-US" sz="2400"/>
              <a:t>Tony Strong, CRSS - </a:t>
            </a:r>
            <a:r>
              <a:rPr lang="en-US" sz="2400" u="sng">
                <a:solidFill>
                  <a:schemeClr val="hlink"/>
                </a:solidFill>
                <a:hlinkClick r:id="rId4"/>
              </a:rPr>
              <a:t>astrong@pccwellness.org</a:t>
            </a:r>
            <a:endParaRPr sz="2400"/>
          </a:p>
          <a:p>
            <a:pPr marL="0" lvl="0" indent="0" algn="l" rtl="0">
              <a:lnSpc>
                <a:spcPct val="80000"/>
              </a:lnSpc>
              <a:spcBef>
                <a:spcPts val="1000"/>
              </a:spcBef>
              <a:spcAft>
                <a:spcPts val="0"/>
              </a:spcAft>
              <a:buSzPts val="770"/>
              <a:buNone/>
            </a:pPr>
            <a:r>
              <a:rPr lang="en-US" sz="2400"/>
              <a:t>Takara Wallace, CARN, RN - </a:t>
            </a:r>
            <a:r>
              <a:rPr lang="en-US" sz="2400" u="sng">
                <a:solidFill>
                  <a:schemeClr val="hlink"/>
                </a:solidFill>
                <a:hlinkClick r:id="rId5"/>
              </a:rPr>
              <a:t>twallace@pccwellness.org</a:t>
            </a:r>
            <a:endParaRPr sz="2400"/>
          </a:p>
          <a:p>
            <a:pPr marL="0" lvl="0" indent="0" algn="l" rtl="0">
              <a:lnSpc>
                <a:spcPct val="80000"/>
              </a:lnSpc>
              <a:spcBef>
                <a:spcPts val="1000"/>
              </a:spcBef>
              <a:spcAft>
                <a:spcPts val="0"/>
              </a:spcAft>
              <a:buSzPts val="770"/>
              <a:buNone/>
            </a:pPr>
            <a:endParaRPr sz="2400"/>
          </a:p>
          <a:p>
            <a:pPr marL="0" lvl="0" indent="0" algn="l" rtl="0">
              <a:lnSpc>
                <a:spcPct val="80000"/>
              </a:lnSpc>
              <a:spcBef>
                <a:spcPts val="1000"/>
              </a:spcBef>
              <a:spcAft>
                <a:spcPts val="0"/>
              </a:spcAft>
              <a:buSzPts val="770"/>
              <a:buNone/>
            </a:pPr>
            <a:r>
              <a:rPr lang="en-US" sz="2400"/>
              <a:t>For any medical and buprenorphine induction inquiries:</a:t>
            </a:r>
            <a:endParaRPr sz="2400"/>
          </a:p>
          <a:p>
            <a:pPr marL="0" lvl="0" indent="0" algn="l" rtl="0">
              <a:lnSpc>
                <a:spcPct val="80000"/>
              </a:lnSpc>
              <a:spcBef>
                <a:spcPts val="1000"/>
              </a:spcBef>
              <a:spcAft>
                <a:spcPts val="0"/>
              </a:spcAft>
              <a:buSzPts val="770"/>
              <a:buNone/>
            </a:pPr>
            <a:r>
              <a:rPr lang="en-US" sz="2400"/>
              <a:t>Dr. Ruchi Fitzgerald, </a:t>
            </a:r>
            <a:r>
              <a:rPr lang="en-US" sz="2400">
                <a:solidFill>
                  <a:schemeClr val="lt1"/>
                </a:solidFill>
              </a:rPr>
              <a:t>Inpatient Addiction Medicine Service Chief</a:t>
            </a:r>
            <a:r>
              <a:rPr lang="en-US" sz="2400"/>
              <a:t> - </a:t>
            </a:r>
            <a:r>
              <a:rPr lang="en-US" sz="2400" u="sng">
                <a:solidFill>
                  <a:schemeClr val="hlink"/>
                </a:solidFill>
                <a:hlinkClick r:id="rId6"/>
              </a:rPr>
              <a:t>rfitzgerald@pccwellness.org</a:t>
            </a:r>
            <a:endParaRPr sz="2400"/>
          </a:p>
          <a:p>
            <a:pPr marL="0" lvl="0" indent="0" algn="l" rtl="0">
              <a:lnSpc>
                <a:spcPct val="80000"/>
              </a:lnSpc>
              <a:spcBef>
                <a:spcPts val="1000"/>
              </a:spcBef>
              <a:spcAft>
                <a:spcPts val="0"/>
              </a:spcAft>
              <a:buSzPts val="770"/>
              <a:buNone/>
            </a:pPr>
            <a:r>
              <a:rPr lang="en-US" sz="2400"/>
              <a:t>Dr. Francesco Tani, Inpatient Addiction Medicine Assistant Service Chief - </a:t>
            </a:r>
            <a:r>
              <a:rPr lang="en-US" sz="2400" u="sng">
                <a:solidFill>
                  <a:schemeClr val="hlink"/>
                </a:solidFill>
                <a:hlinkClick r:id="rId7"/>
              </a:rPr>
              <a:t>Francesco_tani@rush.edu</a:t>
            </a:r>
            <a:endParaRPr sz="2400"/>
          </a:p>
          <a:p>
            <a:pPr marL="0" lvl="0" indent="0" algn="l" rtl="0">
              <a:lnSpc>
                <a:spcPct val="80000"/>
              </a:lnSpc>
              <a:spcBef>
                <a:spcPts val="1000"/>
              </a:spcBef>
              <a:spcAft>
                <a:spcPts val="0"/>
              </a:spcAft>
              <a:buSzPts val="770"/>
              <a:buNone/>
            </a:pPr>
            <a:endParaRPr sz="2400"/>
          </a:p>
          <a:p>
            <a:pPr marL="0" lvl="0" indent="0" algn="l" rtl="0">
              <a:lnSpc>
                <a:spcPct val="80000"/>
              </a:lnSpc>
              <a:spcBef>
                <a:spcPts val="1000"/>
              </a:spcBef>
              <a:spcAft>
                <a:spcPts val="0"/>
              </a:spcAft>
              <a:buSzPts val="770"/>
              <a:buNone/>
            </a:pPr>
            <a:endParaRPr sz="2100"/>
          </a:p>
          <a:p>
            <a:pPr marL="0" lvl="0" indent="0" algn="l" rtl="0">
              <a:lnSpc>
                <a:spcPct val="80000"/>
              </a:lnSpc>
              <a:spcBef>
                <a:spcPts val="1000"/>
              </a:spcBef>
              <a:spcAft>
                <a:spcPts val="0"/>
              </a:spcAft>
              <a:buSzPts val="770"/>
              <a:buNone/>
            </a:pPr>
            <a:endParaRPr sz="2100"/>
          </a:p>
          <a:p>
            <a:pPr marL="0" lvl="0" indent="0" algn="l" rtl="0">
              <a:lnSpc>
                <a:spcPct val="80000"/>
              </a:lnSpc>
              <a:spcBef>
                <a:spcPts val="1000"/>
              </a:spcBef>
              <a:spcAft>
                <a:spcPts val="0"/>
              </a:spcAft>
              <a:buSzPts val="770"/>
              <a:buNone/>
            </a:pPr>
            <a:endParaRPr sz="21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97E308-D509-FAF5-9B50-E6BE170E58D5}"/>
              </a:ext>
            </a:extLst>
          </p:cNvPr>
          <p:cNvSpPr txBox="1"/>
          <p:nvPr/>
        </p:nvSpPr>
        <p:spPr>
          <a:xfrm rot="16200000">
            <a:off x="3144032" y="4025378"/>
            <a:ext cx="2202847" cy="307777"/>
          </a:xfrm>
          <a:prstGeom prst="rect">
            <a:avLst/>
          </a:prstGeom>
          <a:noFill/>
        </p:spPr>
        <p:txBody>
          <a:bodyPr wrap="none" rtlCol="0">
            <a:spAutoFit/>
          </a:bodyPr>
          <a:lstStyle/>
          <a:p>
            <a:r>
              <a:rPr lang="en-US" dirty="0"/>
              <a:t>Rate per 100,000 people </a:t>
            </a:r>
          </a:p>
        </p:txBody>
      </p:sp>
      <p:sp>
        <p:nvSpPr>
          <p:cNvPr id="28" name="Flowchart: Document 27">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2D66C9-7111-2906-F8D6-7308B83A6BD6}"/>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dirty="0">
                <a:solidFill>
                  <a:srgbClr val="FFFFFF"/>
                </a:solidFill>
                <a:latin typeface="+mj-lt"/>
                <a:ea typeface="+mj-ea"/>
                <a:cs typeface="+mj-cs"/>
              </a:rPr>
              <a:t>Local Context: Populations Affected and Substances Involved</a:t>
            </a:r>
          </a:p>
        </p:txBody>
      </p:sp>
      <p:sp>
        <p:nvSpPr>
          <p:cNvPr id="8" name="TextBox 7">
            <a:extLst>
              <a:ext uri="{FF2B5EF4-FFF2-40B4-BE49-F238E27FC236}">
                <a16:creationId xmlns:a16="http://schemas.microsoft.com/office/drawing/2014/main" id="{B1644110-ED44-8B77-B0B7-9D3E080C49D6}"/>
              </a:ext>
            </a:extLst>
          </p:cNvPr>
          <p:cNvSpPr txBox="1"/>
          <p:nvPr/>
        </p:nvSpPr>
        <p:spPr>
          <a:xfrm>
            <a:off x="7946545" y="6257836"/>
            <a:ext cx="4089646" cy="600164"/>
          </a:xfrm>
          <a:prstGeom prst="rect">
            <a:avLst/>
          </a:prstGeom>
          <a:noFill/>
        </p:spPr>
        <p:txBody>
          <a:bodyPr wrap="none" rtlCol="0">
            <a:spAutoFit/>
          </a:bodyPr>
          <a:lstStyle/>
          <a:p>
            <a:pPr algn="r"/>
            <a:r>
              <a:rPr lang="en-US" sz="1100" dirty="0">
                <a:latin typeface="Arial" panose="020B0604020202020204" pitchFamily="34" charset="0"/>
                <a:cs typeface="Arial" panose="020B0604020202020204" pitchFamily="34" charset="0"/>
              </a:rPr>
              <a:t>HCHS Data Brief. DOI: </a:t>
            </a:r>
            <a:r>
              <a:rPr lang="en-US" sz="1100" u="sng" dirty="0">
                <a:solidFill>
                  <a:srgbClr val="075290"/>
                </a:solidFill>
                <a:latin typeface="Arial" panose="020B0604020202020204" pitchFamily="34" charset="0"/>
                <a:cs typeface="Arial" panose="020B0604020202020204" pitchFamily="34" charset="0"/>
                <a:hlinkClick r:id="rId3"/>
              </a:rPr>
              <a:t>https://dx.doi.org/10.15620/cdc:135849</a:t>
            </a:r>
            <a:endParaRPr lang="en-US" sz="1100" u="sng" dirty="0">
              <a:solidFill>
                <a:srgbClr val="075290"/>
              </a:solidFill>
              <a:latin typeface="Arial" panose="020B0604020202020204" pitchFamily="34" charset="0"/>
              <a:cs typeface="Arial" panose="020B0604020202020204" pitchFamily="34" charset="0"/>
            </a:endParaRPr>
          </a:p>
          <a:p>
            <a:pPr algn="r"/>
            <a:r>
              <a:rPr lang="en-US" sz="1100" dirty="0">
                <a:hlinkClick r:id="rId4"/>
              </a:rPr>
              <a:t>Drug overdose mortality rate - Chicago Health Atlas</a:t>
            </a:r>
            <a:br>
              <a:rPr lang="en-US" sz="1100" dirty="0">
                <a:latin typeface="Arial" panose="020B0604020202020204" pitchFamily="34" charset="0"/>
                <a:cs typeface="Arial" panose="020B0604020202020204" pitchFamily="34" charset="0"/>
              </a:rPr>
            </a:br>
            <a:endParaRPr lang="en-US" sz="1100" dirty="0">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D35BE0EB-68E5-9E78-27BD-7898CCF9EFC7}"/>
              </a:ext>
            </a:extLst>
          </p:cNvPr>
          <p:cNvGraphicFramePr/>
          <p:nvPr>
            <p:extLst>
              <p:ext uri="{D42A27DB-BD31-4B8C-83A1-F6EECF244321}">
                <p14:modId xmlns:p14="http://schemas.microsoft.com/office/powerpoint/2010/main" val="518674259"/>
              </p:ext>
            </p:extLst>
          </p:nvPr>
        </p:nvGraphicFramePr>
        <p:xfrm>
          <a:off x="4366516" y="748241"/>
          <a:ext cx="7439865" cy="5282689"/>
        </p:xfrm>
        <a:graphic>
          <a:graphicData uri="http://schemas.openxmlformats.org/drawingml/2006/chart">
            <c:chart xmlns:c="http://schemas.openxmlformats.org/drawingml/2006/chart" xmlns:r="http://schemas.openxmlformats.org/officeDocument/2006/relationships" r:id="rId5"/>
          </a:graphicData>
        </a:graphic>
      </p:graphicFrame>
      <p:pic>
        <p:nvPicPr>
          <p:cNvPr id="13" name="Picture 12">
            <a:extLst>
              <a:ext uri="{FF2B5EF4-FFF2-40B4-BE49-F238E27FC236}">
                <a16:creationId xmlns:a16="http://schemas.microsoft.com/office/drawing/2014/main" id="{FC4CEFC9-DF95-2AB5-B6D6-E9712F04C861}"/>
              </a:ext>
            </a:extLst>
          </p:cNvPr>
          <p:cNvPicPr>
            <a:picLocks noChangeAspect="1"/>
          </p:cNvPicPr>
          <p:nvPr/>
        </p:nvPicPr>
        <p:blipFill>
          <a:blip r:embed="rId6"/>
          <a:stretch>
            <a:fillRect/>
          </a:stretch>
        </p:blipFill>
        <p:spPr>
          <a:xfrm>
            <a:off x="689353" y="3985809"/>
            <a:ext cx="7354326" cy="2572109"/>
          </a:xfrm>
          <a:prstGeom prst="rect">
            <a:avLst/>
          </a:prstGeom>
        </p:spPr>
      </p:pic>
    </p:spTree>
    <p:extLst>
      <p:ext uri="{BB962C8B-B14F-4D97-AF65-F5344CB8AC3E}">
        <p14:creationId xmlns:p14="http://schemas.microsoft.com/office/powerpoint/2010/main" val="334814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740EEE-70ED-7845-B40A-B4AD00F36EF6}"/>
              </a:ext>
            </a:extLst>
          </p:cNvPr>
          <p:cNvSpPr txBox="1"/>
          <p:nvPr/>
        </p:nvSpPr>
        <p:spPr>
          <a:xfrm>
            <a:off x="647450" y="1329801"/>
            <a:ext cx="9907852" cy="1900520"/>
          </a:xfrm>
          <a:prstGeom prst="rect">
            <a:avLst/>
          </a:prstGeom>
          <a:noFill/>
          <a:effectLst/>
        </p:spPr>
        <p:txBody>
          <a:bodyPr wrap="square" rtlCol="0">
            <a:spAutoFit/>
          </a:bodyPr>
          <a:lstStyle/>
          <a:p>
            <a:pPr defTabSz="609585">
              <a:lnSpc>
                <a:spcPts val="4693"/>
              </a:lnSpc>
              <a:buClrTx/>
            </a:pPr>
            <a:r>
              <a:rPr lang="en-US" sz="4800" kern="1200" dirty="0">
                <a:solidFill>
                  <a:srgbClr val="FFFFFF"/>
                </a:solidFill>
                <a:latin typeface="Arial" charset="0"/>
                <a:ea typeface="Arial" charset="0"/>
                <a:cs typeface="Arial" charset="0"/>
              </a:rPr>
              <a:t>Integrating a Community Methadone Program Within a Federally Qualified Health Center</a:t>
            </a:r>
            <a:endParaRPr lang="en-US" sz="4800" b="1" kern="1200" cap="all"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26631205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BB4649-E79C-584D-8A1C-5EF14C0F5F70}"/>
              </a:ext>
            </a:extLst>
          </p:cNvPr>
          <p:cNvSpPr>
            <a:spLocks noGrp="1"/>
          </p:cNvSpPr>
          <p:nvPr>
            <p:ph type="title"/>
          </p:nvPr>
        </p:nvSpPr>
        <p:spPr>
          <a:xfrm>
            <a:off x="370561" y="2"/>
            <a:ext cx="11702169" cy="1074213"/>
          </a:xfrm>
        </p:spPr>
        <p:txBody>
          <a:bodyPr>
            <a:noAutofit/>
          </a:bodyPr>
          <a:lstStyle/>
          <a:p>
            <a:r>
              <a:rPr lang="en-US" sz="2667" dirty="0"/>
              <a:t>Needs assessment </a:t>
            </a:r>
            <a:endParaRPr lang="en-US" sz="2667" dirty="0">
              <a:cs typeface="Arial"/>
            </a:endParaRPr>
          </a:p>
        </p:txBody>
      </p:sp>
      <p:sp>
        <p:nvSpPr>
          <p:cNvPr id="4" name="Content Placeholder 3">
            <a:extLst>
              <a:ext uri="{FF2B5EF4-FFF2-40B4-BE49-F238E27FC236}">
                <a16:creationId xmlns:a16="http://schemas.microsoft.com/office/drawing/2014/main" id="{5D88EB3B-A8F3-EA43-A49B-A08AB970908D}"/>
              </a:ext>
            </a:extLst>
          </p:cNvPr>
          <p:cNvSpPr>
            <a:spLocks noGrp="1"/>
          </p:cNvSpPr>
          <p:nvPr>
            <p:ph sz="half" idx="1"/>
          </p:nvPr>
        </p:nvSpPr>
        <p:spPr>
          <a:xfrm>
            <a:off x="752475" y="1254125"/>
            <a:ext cx="10791245" cy="4856163"/>
          </a:xfrm>
        </p:spPr>
        <p:txBody>
          <a:bodyPr vert="horz" lIns="121920" tIns="60960" rIns="121920" bIns="60960" rtlCol="0" anchor="t">
            <a:normAutofit fontScale="92500" lnSpcReduction="20000"/>
          </a:bodyPr>
          <a:lstStyle/>
          <a:p>
            <a:pPr marL="0" indent="0">
              <a:buNone/>
            </a:pPr>
            <a:r>
              <a:rPr lang="en-US" sz="2133" dirty="0">
                <a:cs typeface="Arial" panose="020B0604020202020204"/>
              </a:rPr>
              <a:t>Traditional OUD Treatment</a:t>
            </a:r>
          </a:p>
          <a:p>
            <a:pPr marL="306486" indent="-306486"/>
            <a:r>
              <a:rPr lang="en-US" sz="2133" dirty="0"/>
              <a:t>Patients with OUD are directly referred to specialty services outside of their regular source of care. </a:t>
            </a:r>
            <a:endParaRPr lang="en-US" dirty="0"/>
          </a:p>
          <a:p>
            <a:pPr marL="306486" indent="-306486"/>
            <a:r>
              <a:rPr lang="en-US" sz="2133" dirty="0"/>
              <a:t>Minimal engagement in primary care and communication between systems. </a:t>
            </a:r>
            <a:endParaRPr lang="en-US" sz="2133" dirty="0">
              <a:cs typeface="Arial"/>
            </a:endParaRPr>
          </a:p>
          <a:p>
            <a:pPr marL="306486" indent="-306486"/>
            <a:r>
              <a:rPr lang="en-US" sz="2133" dirty="0">
                <a:cs typeface="Arial"/>
              </a:rPr>
              <a:t>Difficulty in care coordination between the hospital system and SUD treatment systems</a:t>
            </a:r>
          </a:p>
          <a:p>
            <a:pPr marL="0" indent="0">
              <a:buNone/>
            </a:pPr>
            <a:endParaRPr lang="en-US" sz="2133" dirty="0">
              <a:cs typeface="Arial"/>
            </a:endParaRPr>
          </a:p>
          <a:p>
            <a:pPr marL="0" indent="0">
              <a:buNone/>
            </a:pPr>
            <a:r>
              <a:rPr lang="en-US" sz="2133" dirty="0">
                <a:cs typeface="Arial"/>
              </a:rPr>
              <a:t>Integrated Model</a:t>
            </a:r>
          </a:p>
          <a:p>
            <a:pPr marL="306486" indent="-306486">
              <a:buFont typeface="Arial,Sans-Serif"/>
            </a:pPr>
            <a:r>
              <a:rPr lang="en-US" sz="2133" dirty="0">
                <a:cs typeface="Arial"/>
              </a:rPr>
              <a:t>Interprofessional model of care that is able to provide counseling and MOUD within an underserved primary care setting is needed to adequately address patients’ whole health including: </a:t>
            </a:r>
          </a:p>
          <a:p>
            <a:pPr marL="1219170" lvl="1" indent="-380990">
              <a:buFont typeface="Courier New,monospace"/>
              <a:buChar char="o"/>
            </a:pPr>
            <a:r>
              <a:rPr lang="en-US" sz="1867" dirty="0">
                <a:cs typeface="Arial"/>
              </a:rPr>
              <a:t>Preventive health care</a:t>
            </a:r>
          </a:p>
          <a:p>
            <a:pPr marL="1219170" lvl="1" indent="-380990">
              <a:buFont typeface="Courier New,monospace"/>
              <a:buChar char="o"/>
            </a:pPr>
            <a:r>
              <a:rPr lang="en-US" sz="1867" dirty="0">
                <a:cs typeface="Arial"/>
              </a:rPr>
              <a:t>Chronic disease management</a:t>
            </a:r>
          </a:p>
          <a:p>
            <a:pPr marL="1219170" lvl="1" indent="-380990">
              <a:buFont typeface="Courier New,monospace"/>
              <a:buChar char="o"/>
            </a:pPr>
            <a:r>
              <a:rPr lang="en-US" sz="1867" dirty="0">
                <a:cs typeface="Arial"/>
              </a:rPr>
              <a:t>Behavioral health care</a:t>
            </a:r>
          </a:p>
          <a:p>
            <a:pPr marL="1219170" lvl="1" indent="-380990">
              <a:buFont typeface="Courier New,monospace"/>
              <a:buChar char="o"/>
            </a:pPr>
            <a:r>
              <a:rPr lang="en-US" sz="1867" dirty="0">
                <a:cs typeface="Arial"/>
              </a:rPr>
              <a:t>Dental care</a:t>
            </a:r>
          </a:p>
          <a:p>
            <a:pPr marL="1219170" lvl="1" indent="-380990">
              <a:buFont typeface="Courier New,monospace"/>
              <a:buChar char="o"/>
            </a:pPr>
            <a:r>
              <a:rPr lang="en-US" sz="1867" dirty="0">
                <a:cs typeface="Arial"/>
              </a:rPr>
              <a:t>Special Supplemental Nutrition Program for Women, Infants, and Children (WIC)/SDOH</a:t>
            </a:r>
          </a:p>
          <a:p>
            <a:pPr marL="1219170" lvl="1" indent="-380990">
              <a:buFont typeface="Courier New,monospace"/>
              <a:buChar char="o"/>
            </a:pPr>
            <a:r>
              <a:rPr lang="en-US" sz="1867" dirty="0">
                <a:cs typeface="Arial"/>
              </a:rPr>
              <a:t>SUD care</a:t>
            </a:r>
            <a:endParaRPr lang="en-US" dirty="0"/>
          </a:p>
          <a:p>
            <a:pPr marL="306486" indent="-306486"/>
            <a:endParaRPr lang="en-US" sz="2133" dirty="0">
              <a:cs typeface="Arial"/>
            </a:endParaRPr>
          </a:p>
          <a:p>
            <a:pPr marL="306486" indent="-306486"/>
            <a:endParaRPr lang="en-US" sz="2133" dirty="0">
              <a:cs typeface="Arial"/>
            </a:endParaRPr>
          </a:p>
          <a:p>
            <a:endParaRPr lang="en-US" dirty="0">
              <a:cs typeface="Arial" panose="020B0604020202020204"/>
            </a:endParaRPr>
          </a:p>
        </p:txBody>
      </p:sp>
    </p:spTree>
    <p:extLst>
      <p:ext uri="{BB962C8B-B14F-4D97-AF65-F5344CB8AC3E}">
        <p14:creationId xmlns:p14="http://schemas.microsoft.com/office/powerpoint/2010/main" val="65541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0A0004-FAAF-3C4F-BE15-85C31D953C98}"/>
              </a:ext>
            </a:extLst>
          </p:cNvPr>
          <p:cNvSpPr>
            <a:spLocks noGrp="1"/>
          </p:cNvSpPr>
          <p:nvPr>
            <p:ph type="title"/>
          </p:nvPr>
        </p:nvSpPr>
        <p:spPr>
          <a:xfrm>
            <a:off x="809475" y="2277504"/>
            <a:ext cx="10515600" cy="878744"/>
          </a:xfrm>
        </p:spPr>
        <p:txBody>
          <a:bodyPr>
            <a:normAutofit/>
          </a:bodyPr>
          <a:lstStyle/>
          <a:p>
            <a:pPr>
              <a:lnSpc>
                <a:spcPct val="75000"/>
              </a:lnSpc>
            </a:pPr>
            <a:r>
              <a:rPr lang="en-US" dirty="0"/>
              <a:t>Opioid Use disorder:</a:t>
            </a:r>
          </a:p>
        </p:txBody>
      </p:sp>
      <p:sp>
        <p:nvSpPr>
          <p:cNvPr id="3" name="Title 4">
            <a:extLst>
              <a:ext uri="{FF2B5EF4-FFF2-40B4-BE49-F238E27FC236}">
                <a16:creationId xmlns:a16="http://schemas.microsoft.com/office/drawing/2014/main" id="{80EFAFC2-3C22-0442-900E-AF76F2971A2B}"/>
              </a:ext>
            </a:extLst>
          </p:cNvPr>
          <p:cNvSpPr txBox="1">
            <a:spLocks/>
          </p:cNvSpPr>
          <p:nvPr/>
        </p:nvSpPr>
        <p:spPr>
          <a:xfrm>
            <a:off x="809475" y="3166266"/>
            <a:ext cx="10515600" cy="1249215"/>
          </a:xfrm>
          <a:prstGeom prst="rect">
            <a:avLst/>
          </a:prstGeom>
        </p:spPr>
        <p:txBody>
          <a:bodyPr vert="horz" lIns="121920" tIns="60960" rIns="121920" bIns="60960" rtlCol="0" anchor="ctr">
            <a:normAutofit/>
          </a:bodyPr>
          <a:lstStyle>
            <a:lvl1pPr algn="l" defTabSz="685800" rtl="0" eaLnBrk="1" latinLnBrk="0" hangingPunct="1">
              <a:lnSpc>
                <a:spcPct val="90000"/>
              </a:lnSpc>
              <a:spcBef>
                <a:spcPct val="0"/>
              </a:spcBef>
              <a:buNone/>
              <a:defRPr sz="3200" b="1" i="0" kern="1200" cap="all" baseline="0">
                <a:solidFill>
                  <a:schemeClr val="bg1"/>
                </a:solidFill>
                <a:latin typeface="+mj-lt"/>
                <a:ea typeface="+mj-ea"/>
                <a:cs typeface="+mj-cs"/>
              </a:defRPr>
            </a:lvl1pPr>
          </a:lstStyle>
          <a:p>
            <a:pPr defTabSz="914377">
              <a:lnSpc>
                <a:spcPct val="75000"/>
              </a:lnSpc>
              <a:buClrTx/>
            </a:pPr>
            <a:r>
              <a:rPr lang="en-US" sz="4000" b="0" cap="none" dirty="0">
                <a:solidFill>
                  <a:srgbClr val="FFFFFF"/>
                </a:solidFill>
                <a:latin typeface="Arial" panose="020B0604020202020204"/>
              </a:rPr>
              <a:t>Treatment at UI Health Mile Square Health Center (MSHC) with Family Guidance</a:t>
            </a:r>
          </a:p>
        </p:txBody>
      </p:sp>
    </p:spTree>
    <p:extLst>
      <p:ext uri="{BB962C8B-B14F-4D97-AF65-F5344CB8AC3E}">
        <p14:creationId xmlns:p14="http://schemas.microsoft.com/office/powerpoint/2010/main" val="1903778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BB4649-E79C-584D-8A1C-5EF14C0F5F70}"/>
              </a:ext>
            </a:extLst>
          </p:cNvPr>
          <p:cNvSpPr>
            <a:spLocks noGrp="1"/>
          </p:cNvSpPr>
          <p:nvPr>
            <p:ph type="title"/>
          </p:nvPr>
        </p:nvSpPr>
        <p:spPr>
          <a:xfrm>
            <a:off x="370561" y="2"/>
            <a:ext cx="11702169" cy="1074213"/>
          </a:xfrm>
        </p:spPr>
        <p:txBody>
          <a:bodyPr>
            <a:noAutofit/>
          </a:bodyPr>
          <a:lstStyle/>
          <a:p>
            <a:r>
              <a:rPr lang="en-US" sz="2667" dirty="0"/>
              <a:t>Our Community Partner: FAMILY GUIDANCE CENTERS, Inc. (</a:t>
            </a:r>
            <a:r>
              <a:rPr lang="en-US" sz="2667" dirty="0" err="1"/>
              <a:t>fgc</a:t>
            </a:r>
            <a:r>
              <a:rPr lang="en-US" sz="2667" dirty="0"/>
              <a:t>)</a:t>
            </a:r>
            <a:endParaRPr lang="en-US" sz="2667" i="1" dirty="0"/>
          </a:p>
        </p:txBody>
      </p:sp>
      <p:sp>
        <p:nvSpPr>
          <p:cNvPr id="4" name="Content Placeholder 3">
            <a:extLst>
              <a:ext uri="{FF2B5EF4-FFF2-40B4-BE49-F238E27FC236}">
                <a16:creationId xmlns:a16="http://schemas.microsoft.com/office/drawing/2014/main" id="{5D88EB3B-A8F3-EA43-A49B-A08AB970908D}"/>
              </a:ext>
            </a:extLst>
          </p:cNvPr>
          <p:cNvSpPr>
            <a:spLocks noGrp="1"/>
          </p:cNvSpPr>
          <p:nvPr>
            <p:ph sz="half" idx="1"/>
          </p:nvPr>
        </p:nvSpPr>
        <p:spPr>
          <a:xfrm>
            <a:off x="838200" y="1825625"/>
            <a:ext cx="10936416" cy="4351339"/>
          </a:xfrm>
        </p:spPr>
        <p:txBody>
          <a:bodyPr>
            <a:normAutofit/>
          </a:bodyPr>
          <a:lstStyle/>
          <a:p>
            <a:pPr defTabSz="1625519">
              <a:lnSpc>
                <a:spcPct val="100000"/>
              </a:lnSpc>
            </a:pPr>
            <a:r>
              <a:rPr lang="en-US" sz="2133" dirty="0">
                <a:ea typeface="+mn-lt"/>
                <a:cs typeface="+mn-lt"/>
              </a:rPr>
              <a:t>Not-for-profit organization that promotes the well-being of individuals and communities</a:t>
            </a:r>
          </a:p>
          <a:p>
            <a:pPr marL="833946" lvl="1" defTabSz="1625519">
              <a:lnSpc>
                <a:spcPct val="100000"/>
              </a:lnSpc>
              <a:buFont typeface="Courier New" panose="02070309020205020404" pitchFamily="49" charset="0"/>
              <a:buChar char="o"/>
            </a:pPr>
            <a:r>
              <a:rPr lang="en-US" sz="1867" dirty="0">
                <a:ea typeface="+mn-lt"/>
                <a:cs typeface="+mn-lt"/>
              </a:rPr>
              <a:t>Substance use prevention</a:t>
            </a:r>
          </a:p>
          <a:p>
            <a:pPr marL="833946" lvl="1" defTabSz="1625519">
              <a:lnSpc>
                <a:spcPct val="100000"/>
              </a:lnSpc>
              <a:buFont typeface="Courier New" panose="02070309020205020404" pitchFamily="49" charset="0"/>
              <a:buChar char="o"/>
            </a:pPr>
            <a:r>
              <a:rPr lang="en-US" sz="1867" dirty="0">
                <a:ea typeface="+mn-lt"/>
                <a:cs typeface="+mn-lt"/>
              </a:rPr>
              <a:t>Education</a:t>
            </a:r>
          </a:p>
          <a:p>
            <a:pPr marL="833946" lvl="1" defTabSz="1625519">
              <a:lnSpc>
                <a:spcPct val="100000"/>
              </a:lnSpc>
              <a:buFont typeface="Courier New" panose="02070309020205020404" pitchFamily="49" charset="0"/>
              <a:buChar char="o"/>
            </a:pPr>
            <a:r>
              <a:rPr lang="en-US" sz="1867" dirty="0">
                <a:ea typeface="+mn-lt"/>
                <a:cs typeface="+mn-lt"/>
              </a:rPr>
              <a:t>Treatment</a:t>
            </a:r>
          </a:p>
          <a:p>
            <a:pPr marL="833946" lvl="1" defTabSz="1625519">
              <a:lnSpc>
                <a:spcPct val="100000"/>
              </a:lnSpc>
              <a:buFont typeface="Courier New" panose="02070309020205020404" pitchFamily="49" charset="0"/>
              <a:buChar char="o"/>
            </a:pPr>
            <a:r>
              <a:rPr lang="en-US" sz="1867" dirty="0">
                <a:ea typeface="+mn-lt"/>
                <a:cs typeface="+mn-lt"/>
              </a:rPr>
              <a:t>Recovery support services</a:t>
            </a:r>
            <a:endParaRPr lang="en-US" sz="2133" dirty="0">
              <a:ea typeface="+mn-lt"/>
              <a:cs typeface="+mn-lt"/>
            </a:endParaRPr>
          </a:p>
          <a:p>
            <a:pPr defTabSz="1625519">
              <a:lnSpc>
                <a:spcPct val="100000"/>
              </a:lnSpc>
            </a:pPr>
            <a:r>
              <a:rPr lang="en-US" sz="2133" dirty="0">
                <a:ea typeface="+mn-lt"/>
                <a:cs typeface="+mn-lt"/>
              </a:rPr>
              <a:t>Leading opioid treatment program (OTP) in Illinois, providing MOUD at 12 locations across the state</a:t>
            </a:r>
            <a:endParaRPr lang="en-US" sz="2133" dirty="0">
              <a:cs typeface="Calibri"/>
            </a:endParaRPr>
          </a:p>
          <a:p>
            <a:pPr defTabSz="1625519">
              <a:lnSpc>
                <a:spcPct val="100000"/>
              </a:lnSpc>
            </a:pPr>
            <a:r>
              <a:rPr lang="en-US" sz="2133" dirty="0">
                <a:ea typeface="+mn-lt"/>
                <a:cs typeface="+mn-lt"/>
              </a:rPr>
              <a:t>Low-barrier access to MOUD is a key part of FGC’s program model, which includes: </a:t>
            </a:r>
          </a:p>
          <a:p>
            <a:pPr marL="833946" lvl="1" defTabSz="1625519">
              <a:lnSpc>
                <a:spcPct val="100000"/>
              </a:lnSpc>
              <a:buFont typeface="Courier New" panose="02070309020205020404" pitchFamily="49" charset="0"/>
              <a:buChar char="o"/>
            </a:pPr>
            <a:r>
              <a:rPr lang="en-US" sz="1867" dirty="0">
                <a:ea typeface="+mn-lt"/>
                <a:cs typeface="+mn-lt"/>
              </a:rPr>
              <a:t>Co-location and collaboration with community healthcare institutions</a:t>
            </a:r>
          </a:p>
          <a:p>
            <a:pPr marL="833946" lvl="1" defTabSz="1625519">
              <a:lnSpc>
                <a:spcPct val="100000"/>
              </a:lnSpc>
              <a:buFont typeface="Courier New" panose="02070309020205020404" pitchFamily="49" charset="0"/>
              <a:buChar char="o"/>
            </a:pPr>
            <a:r>
              <a:rPr lang="en-US" sz="1867" dirty="0">
                <a:ea typeface="+mn-lt"/>
                <a:cs typeface="+mn-lt"/>
              </a:rPr>
              <a:t>Mobile MAR units in Chicago and East Central Illinois.</a:t>
            </a:r>
            <a:endParaRPr lang="en-US" sz="1867" dirty="0"/>
          </a:p>
          <a:p>
            <a:pPr marL="0" indent="0">
              <a:lnSpc>
                <a:spcPct val="100000"/>
              </a:lnSpc>
              <a:buNone/>
            </a:pPr>
            <a:endParaRPr lang="en-US" dirty="0"/>
          </a:p>
        </p:txBody>
      </p:sp>
    </p:spTree>
    <p:extLst>
      <p:ext uri="{BB962C8B-B14F-4D97-AF65-F5344CB8AC3E}">
        <p14:creationId xmlns:p14="http://schemas.microsoft.com/office/powerpoint/2010/main" val="7555139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BB4649-E79C-584D-8A1C-5EF14C0F5F70}"/>
              </a:ext>
            </a:extLst>
          </p:cNvPr>
          <p:cNvSpPr>
            <a:spLocks noGrp="1"/>
          </p:cNvSpPr>
          <p:nvPr>
            <p:ph type="title"/>
          </p:nvPr>
        </p:nvSpPr>
        <p:spPr>
          <a:xfrm>
            <a:off x="370561" y="2"/>
            <a:ext cx="11702169" cy="1074213"/>
          </a:xfrm>
        </p:spPr>
        <p:txBody>
          <a:bodyPr>
            <a:noAutofit/>
          </a:bodyPr>
          <a:lstStyle/>
          <a:p>
            <a:r>
              <a:rPr lang="en-US" sz="2667" dirty="0"/>
              <a:t>TREATMENT AT </a:t>
            </a:r>
            <a:r>
              <a:rPr lang="en-US" sz="2667" dirty="0" err="1"/>
              <a:t>mshc</a:t>
            </a:r>
            <a:endParaRPr lang="en-US" sz="2667" i="1" dirty="0"/>
          </a:p>
        </p:txBody>
      </p:sp>
      <p:sp>
        <p:nvSpPr>
          <p:cNvPr id="4" name="Content Placeholder 3">
            <a:extLst>
              <a:ext uri="{FF2B5EF4-FFF2-40B4-BE49-F238E27FC236}">
                <a16:creationId xmlns:a16="http://schemas.microsoft.com/office/drawing/2014/main" id="{5D88EB3B-A8F3-EA43-A49B-A08AB970908D}"/>
              </a:ext>
            </a:extLst>
          </p:cNvPr>
          <p:cNvSpPr>
            <a:spLocks noGrp="1"/>
          </p:cNvSpPr>
          <p:nvPr>
            <p:ph sz="half" idx="1"/>
          </p:nvPr>
        </p:nvSpPr>
        <p:spPr>
          <a:xfrm>
            <a:off x="838200" y="1825625"/>
            <a:ext cx="10376243" cy="4351339"/>
          </a:xfrm>
        </p:spPr>
        <p:txBody>
          <a:bodyPr vert="horz" lIns="121920" tIns="60960" rIns="121920" bIns="60960" rtlCol="0" anchor="t">
            <a:normAutofit/>
          </a:bodyPr>
          <a:lstStyle/>
          <a:p>
            <a:pPr>
              <a:lnSpc>
                <a:spcPct val="100000"/>
              </a:lnSpc>
            </a:pPr>
            <a:r>
              <a:rPr lang="en-US" sz="2133" dirty="0"/>
              <a:t>Collaborative Primary Care-Behavioral Health Care Model</a:t>
            </a:r>
          </a:p>
          <a:p>
            <a:pPr marL="833946" lvl="1">
              <a:lnSpc>
                <a:spcPct val="100000"/>
              </a:lnSpc>
              <a:buFont typeface="Courier New" panose="02070309020205020404" pitchFamily="49" charset="0"/>
              <a:buChar char="o"/>
            </a:pPr>
            <a:r>
              <a:rPr lang="en-US" sz="1867" dirty="0"/>
              <a:t>Primary care clinicians actively manage or co-manage patients with addiction and mental health disorders </a:t>
            </a:r>
          </a:p>
          <a:p>
            <a:pPr marL="833946" lvl="1">
              <a:lnSpc>
                <a:spcPct val="100000"/>
              </a:lnSpc>
              <a:buFont typeface="Courier New" panose="02070309020205020404" pitchFamily="49" charset="0"/>
              <a:buChar char="o"/>
            </a:pPr>
            <a:r>
              <a:rPr lang="en-US" sz="1867" dirty="0"/>
              <a:t>Same day, warm hand-off services available for all patients by the onsite behavioral health consultants (LCSW/LCPC/CADC) </a:t>
            </a:r>
          </a:p>
          <a:p>
            <a:pPr>
              <a:lnSpc>
                <a:spcPct val="100000"/>
              </a:lnSpc>
            </a:pPr>
            <a:endParaRPr lang="en-US" sz="2133" dirty="0"/>
          </a:p>
          <a:p>
            <a:pPr>
              <a:lnSpc>
                <a:spcPct val="100000"/>
              </a:lnSpc>
            </a:pPr>
            <a:r>
              <a:rPr lang="en-US" sz="2133" dirty="0"/>
              <a:t>Medications for Opioid Use Disorder</a:t>
            </a:r>
            <a:endParaRPr lang="en-US" sz="2133" dirty="0">
              <a:cs typeface="Arial"/>
            </a:endParaRPr>
          </a:p>
          <a:p>
            <a:pPr marL="833946" lvl="1">
              <a:lnSpc>
                <a:spcPct val="100000"/>
              </a:lnSpc>
              <a:buFont typeface="Courier New" panose="02070309020205020404" pitchFamily="49" charset="0"/>
              <a:buChar char="o"/>
            </a:pPr>
            <a:r>
              <a:rPr lang="en-US" sz="1867" dirty="0"/>
              <a:t>MSHC’s addiction care model has historically only included buprenorphine and naltrexone</a:t>
            </a:r>
          </a:p>
          <a:p>
            <a:pPr marL="833946" lvl="1">
              <a:lnSpc>
                <a:spcPct val="100000"/>
              </a:lnSpc>
              <a:buFont typeface="Courier New" panose="02070309020205020404" pitchFamily="49" charset="0"/>
              <a:buChar char="o"/>
            </a:pPr>
            <a:r>
              <a:rPr lang="en-US" sz="1867" dirty="0"/>
              <a:t>As a result of the partnership with FGC, MSHC is now also able to offer access to methadone for those patients with OUD within primary care</a:t>
            </a:r>
          </a:p>
          <a:p>
            <a:pPr>
              <a:lnSpc>
                <a:spcPct val="100000"/>
              </a:lnSpc>
            </a:pPr>
            <a:endParaRPr lang="en-US" sz="2133" dirty="0"/>
          </a:p>
        </p:txBody>
      </p:sp>
    </p:spTree>
    <p:extLst>
      <p:ext uri="{BB962C8B-B14F-4D97-AF65-F5344CB8AC3E}">
        <p14:creationId xmlns:p14="http://schemas.microsoft.com/office/powerpoint/2010/main" val="3225377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BB4649-E79C-584D-8A1C-5EF14C0F5F70}"/>
              </a:ext>
            </a:extLst>
          </p:cNvPr>
          <p:cNvSpPr>
            <a:spLocks noGrp="1"/>
          </p:cNvSpPr>
          <p:nvPr>
            <p:ph type="title"/>
          </p:nvPr>
        </p:nvSpPr>
        <p:spPr>
          <a:xfrm>
            <a:off x="370561" y="2"/>
            <a:ext cx="11702169" cy="1074213"/>
          </a:xfrm>
        </p:spPr>
        <p:txBody>
          <a:bodyPr>
            <a:noAutofit/>
          </a:bodyPr>
          <a:lstStyle/>
          <a:p>
            <a:r>
              <a:rPr lang="en-US" sz="2667" dirty="0"/>
              <a:t>Methadone MSHC: Partnership with FGC</a:t>
            </a:r>
            <a:endParaRPr lang="en-US" sz="2667" i="1" dirty="0"/>
          </a:p>
        </p:txBody>
      </p:sp>
      <p:sp>
        <p:nvSpPr>
          <p:cNvPr id="4" name="Content Placeholder 3">
            <a:extLst>
              <a:ext uri="{FF2B5EF4-FFF2-40B4-BE49-F238E27FC236}">
                <a16:creationId xmlns:a16="http://schemas.microsoft.com/office/drawing/2014/main" id="{5D88EB3B-A8F3-EA43-A49B-A08AB970908D}"/>
              </a:ext>
            </a:extLst>
          </p:cNvPr>
          <p:cNvSpPr>
            <a:spLocks noGrp="1"/>
          </p:cNvSpPr>
          <p:nvPr>
            <p:ph sz="half" idx="1"/>
          </p:nvPr>
        </p:nvSpPr>
        <p:spPr>
          <a:xfrm>
            <a:off x="838200" y="1825625"/>
            <a:ext cx="3383845" cy="4351339"/>
          </a:xfrm>
        </p:spPr>
        <p:txBody>
          <a:bodyPr>
            <a:normAutofit/>
          </a:bodyPr>
          <a:lstStyle/>
          <a:p>
            <a:r>
              <a:rPr lang="en-US" sz="2133" dirty="0"/>
              <a:t>FGC provides:</a:t>
            </a:r>
          </a:p>
          <a:p>
            <a:endParaRPr lang="en-US" sz="2133" dirty="0"/>
          </a:p>
          <a:p>
            <a:endParaRPr lang="en-US" sz="2133" dirty="0"/>
          </a:p>
          <a:p>
            <a:endParaRPr lang="en-US" sz="2133" dirty="0"/>
          </a:p>
          <a:p>
            <a:endParaRPr lang="en-US" sz="2133" dirty="0"/>
          </a:p>
          <a:p>
            <a:endParaRPr lang="en-US" sz="2133" dirty="0"/>
          </a:p>
          <a:p>
            <a:r>
              <a:rPr lang="en-US" sz="2133" dirty="0"/>
              <a:t>MSHC provides:</a:t>
            </a:r>
          </a:p>
        </p:txBody>
      </p:sp>
      <p:sp>
        <p:nvSpPr>
          <p:cNvPr id="2" name="Content Placeholder 3">
            <a:extLst>
              <a:ext uri="{FF2B5EF4-FFF2-40B4-BE49-F238E27FC236}">
                <a16:creationId xmlns:a16="http://schemas.microsoft.com/office/drawing/2014/main" id="{DFB7B711-2C65-3576-02A4-5FC35493292A}"/>
              </a:ext>
            </a:extLst>
          </p:cNvPr>
          <p:cNvSpPr txBox="1">
            <a:spLocks/>
          </p:cNvSpPr>
          <p:nvPr/>
        </p:nvSpPr>
        <p:spPr>
          <a:xfrm>
            <a:off x="1774874" y="2264577"/>
            <a:ext cx="6725661" cy="1736719"/>
          </a:xfrm>
          <a:prstGeom prst="rect">
            <a:avLst/>
          </a:prstGeom>
        </p:spPr>
        <p:txBody>
          <a:bodyPr vert="horz" lIns="121920" tIns="60960" rIns="121920" bIns="60960" numCol="2"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94" indent="-228594" defTabSz="914377">
              <a:spcBef>
                <a:spcPts val="1000"/>
              </a:spcBef>
              <a:buClrTx/>
            </a:pPr>
            <a:r>
              <a:rPr lang="en-US" sz="1600" dirty="0">
                <a:solidFill>
                  <a:srgbClr val="333332"/>
                </a:solidFill>
                <a:latin typeface="Arial" panose="020B0604020202020204"/>
              </a:rPr>
              <a:t>Methadone clinic infrastructure</a:t>
            </a:r>
          </a:p>
          <a:p>
            <a:pPr marL="228594" indent="-228594" defTabSz="914377">
              <a:spcBef>
                <a:spcPts val="1000"/>
              </a:spcBef>
              <a:buClrTx/>
            </a:pPr>
            <a:r>
              <a:rPr lang="en-US" sz="1600" dirty="0">
                <a:solidFill>
                  <a:srgbClr val="333332"/>
                </a:solidFill>
                <a:latin typeface="Arial" panose="020B0604020202020204"/>
              </a:rPr>
              <a:t>Appropriate documentation and program design</a:t>
            </a:r>
          </a:p>
          <a:p>
            <a:pPr marL="228594" indent="-228594" defTabSz="914377">
              <a:spcBef>
                <a:spcPts val="1000"/>
              </a:spcBef>
              <a:buClrTx/>
            </a:pPr>
            <a:r>
              <a:rPr lang="en-US" sz="1600" dirty="0">
                <a:solidFill>
                  <a:srgbClr val="333332"/>
                </a:solidFill>
                <a:latin typeface="Arial" panose="020B0604020202020204"/>
              </a:rPr>
              <a:t>Counseling services</a:t>
            </a:r>
          </a:p>
          <a:p>
            <a:pPr marL="228594" indent="-228594" defTabSz="914377">
              <a:spcBef>
                <a:spcPts val="1000"/>
              </a:spcBef>
              <a:buClrTx/>
            </a:pPr>
            <a:r>
              <a:rPr lang="en-US" sz="1600" dirty="0">
                <a:solidFill>
                  <a:srgbClr val="333332"/>
                </a:solidFill>
                <a:latin typeface="Arial" panose="020B0604020202020204"/>
              </a:rPr>
              <a:t>DEA licensing/communication</a:t>
            </a:r>
          </a:p>
          <a:p>
            <a:pPr marL="228594" indent="-228594" defTabSz="914377">
              <a:spcBef>
                <a:spcPts val="1000"/>
              </a:spcBef>
              <a:buClrTx/>
            </a:pPr>
            <a:r>
              <a:rPr lang="en-US" sz="1600" dirty="0">
                <a:solidFill>
                  <a:srgbClr val="333332"/>
                </a:solidFill>
                <a:latin typeface="Arial" panose="020B0604020202020204"/>
              </a:rPr>
              <a:t>Nursing for dosing and evaluations</a:t>
            </a:r>
          </a:p>
          <a:p>
            <a:pPr marL="228594" indent="-228594" defTabSz="914377">
              <a:spcBef>
                <a:spcPts val="1000"/>
              </a:spcBef>
              <a:buClrTx/>
            </a:pPr>
            <a:r>
              <a:rPr lang="en-US" sz="1600" dirty="0">
                <a:solidFill>
                  <a:srgbClr val="333332"/>
                </a:solidFill>
                <a:latin typeface="Arial" panose="020B0604020202020204"/>
              </a:rPr>
              <a:t>Peer support</a:t>
            </a:r>
          </a:p>
          <a:p>
            <a:pPr marL="228594" indent="-228594" defTabSz="914377">
              <a:spcBef>
                <a:spcPts val="1000"/>
              </a:spcBef>
              <a:buClrTx/>
            </a:pPr>
            <a:r>
              <a:rPr lang="en-US" sz="1600" dirty="0">
                <a:solidFill>
                  <a:srgbClr val="333332"/>
                </a:solidFill>
                <a:latin typeface="Arial" panose="020B0604020202020204"/>
              </a:rPr>
              <a:t>Security</a:t>
            </a:r>
          </a:p>
        </p:txBody>
      </p:sp>
      <p:sp>
        <p:nvSpPr>
          <p:cNvPr id="5" name="Content Placeholder 3">
            <a:extLst>
              <a:ext uri="{FF2B5EF4-FFF2-40B4-BE49-F238E27FC236}">
                <a16:creationId xmlns:a16="http://schemas.microsoft.com/office/drawing/2014/main" id="{5C6A287C-1615-0491-552D-63393E8CE202}"/>
              </a:ext>
            </a:extLst>
          </p:cNvPr>
          <p:cNvSpPr txBox="1">
            <a:spLocks/>
          </p:cNvSpPr>
          <p:nvPr/>
        </p:nvSpPr>
        <p:spPr>
          <a:xfrm>
            <a:off x="1774870" y="4879198"/>
            <a:ext cx="6195087" cy="1425509"/>
          </a:xfrm>
          <a:prstGeom prst="rect">
            <a:avLst/>
          </a:prstGeom>
        </p:spPr>
        <p:txBody>
          <a:bodyPr vert="horz" lIns="121920" tIns="60960" rIns="121920" bIns="60960" numCol="2"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94" indent="-228594" defTabSz="914377">
              <a:spcBef>
                <a:spcPts val="1000"/>
              </a:spcBef>
              <a:buClrTx/>
            </a:pPr>
            <a:r>
              <a:rPr lang="en-US" sz="1600" dirty="0">
                <a:solidFill>
                  <a:srgbClr val="333332"/>
                </a:solidFill>
                <a:latin typeface="Arial" panose="020B0604020202020204"/>
              </a:rPr>
              <a:t>Integrated behavioral health care (mental health)</a:t>
            </a:r>
          </a:p>
          <a:p>
            <a:pPr marL="228594" indent="-228594" defTabSz="914377">
              <a:spcBef>
                <a:spcPts val="1000"/>
              </a:spcBef>
              <a:buClrTx/>
            </a:pPr>
            <a:r>
              <a:rPr lang="en-US" sz="1600" dirty="0">
                <a:solidFill>
                  <a:srgbClr val="333332"/>
                </a:solidFill>
                <a:latin typeface="Arial" panose="020B0604020202020204"/>
              </a:rPr>
              <a:t>Primary care</a:t>
            </a:r>
          </a:p>
          <a:p>
            <a:pPr marL="228594" indent="-228594" defTabSz="914377">
              <a:spcBef>
                <a:spcPts val="1000"/>
              </a:spcBef>
              <a:buClrTx/>
            </a:pPr>
            <a:r>
              <a:rPr lang="en-US" sz="1600" dirty="0">
                <a:solidFill>
                  <a:srgbClr val="333332"/>
                </a:solidFill>
                <a:latin typeface="Arial" panose="020B0604020202020204"/>
              </a:rPr>
              <a:t>Preventative health services</a:t>
            </a:r>
          </a:p>
          <a:p>
            <a:pPr marL="228594" indent="-228594" defTabSz="914377">
              <a:spcBef>
                <a:spcPts val="1000"/>
              </a:spcBef>
              <a:buClrTx/>
            </a:pPr>
            <a:r>
              <a:rPr lang="en-US" sz="1600" dirty="0">
                <a:solidFill>
                  <a:srgbClr val="333332"/>
                </a:solidFill>
                <a:latin typeface="Arial" panose="020B0604020202020204"/>
              </a:rPr>
              <a:t>Lab/imaging, Dental, WIC, Pharmacy</a:t>
            </a:r>
          </a:p>
          <a:p>
            <a:pPr marL="228594" indent="-228594" defTabSz="914377">
              <a:spcBef>
                <a:spcPts val="1000"/>
              </a:spcBef>
              <a:buClrTx/>
            </a:pPr>
            <a:r>
              <a:rPr lang="en-US" sz="1600" dirty="0">
                <a:solidFill>
                  <a:srgbClr val="333332"/>
                </a:solidFill>
                <a:latin typeface="Arial" panose="020B0604020202020204"/>
              </a:rPr>
              <a:t>Physician/medical leads – daily availability with a medical provider</a:t>
            </a:r>
          </a:p>
        </p:txBody>
      </p:sp>
      <p:grpSp>
        <p:nvGrpSpPr>
          <p:cNvPr id="17" name="Group 16">
            <a:extLst>
              <a:ext uri="{FF2B5EF4-FFF2-40B4-BE49-F238E27FC236}">
                <a16:creationId xmlns:a16="http://schemas.microsoft.com/office/drawing/2014/main" id="{9401D1E9-F993-BB81-599D-2A6F8F2A2890}"/>
              </a:ext>
            </a:extLst>
          </p:cNvPr>
          <p:cNvGrpSpPr/>
          <p:nvPr/>
        </p:nvGrpSpPr>
        <p:grpSpPr>
          <a:xfrm>
            <a:off x="8105262" y="2450561"/>
            <a:ext cx="3749281" cy="3101469"/>
            <a:chOff x="6375401" y="1772477"/>
            <a:chExt cx="2334912" cy="1713673"/>
          </a:xfrm>
        </p:grpSpPr>
        <p:pic>
          <p:nvPicPr>
            <p:cNvPr id="8" name="Graphic 7" descr="User with solid fill">
              <a:extLst>
                <a:ext uri="{FF2B5EF4-FFF2-40B4-BE49-F238E27FC236}">
                  <a16:creationId xmlns:a16="http://schemas.microsoft.com/office/drawing/2014/main" id="{B8CCFCFE-DD11-BBB3-F306-42F8606176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75401" y="1772477"/>
              <a:ext cx="914400" cy="914400"/>
            </a:xfrm>
            <a:prstGeom prst="rect">
              <a:avLst/>
            </a:prstGeom>
          </p:spPr>
        </p:pic>
        <p:pic>
          <p:nvPicPr>
            <p:cNvPr id="9" name="Graphic 8" descr="User with solid fill">
              <a:extLst>
                <a:ext uri="{FF2B5EF4-FFF2-40B4-BE49-F238E27FC236}">
                  <a16:creationId xmlns:a16="http://schemas.microsoft.com/office/drawing/2014/main" id="{4A0ED080-5B48-87D5-FC8B-79CFC3141AD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95913" y="2571750"/>
              <a:ext cx="914400" cy="914400"/>
            </a:xfrm>
            <a:prstGeom prst="rect">
              <a:avLst/>
            </a:prstGeom>
          </p:spPr>
        </p:pic>
        <p:sp>
          <p:nvSpPr>
            <p:cNvPr id="11" name="Arrow: Bent 10">
              <a:extLst>
                <a:ext uri="{FF2B5EF4-FFF2-40B4-BE49-F238E27FC236}">
                  <a16:creationId xmlns:a16="http://schemas.microsoft.com/office/drawing/2014/main" id="{71D899F4-46FA-5538-BEDB-F2FBFA9AB715}"/>
                </a:ext>
              </a:extLst>
            </p:cNvPr>
            <p:cNvSpPr/>
            <p:nvPr/>
          </p:nvSpPr>
          <p:spPr>
            <a:xfrm rot="5400000">
              <a:off x="7676062" y="1915583"/>
              <a:ext cx="397934" cy="914400"/>
            </a:xfrm>
            <a:prstGeom prst="bentArrow">
              <a:avLst/>
            </a:prstGeom>
            <a:solidFill>
              <a:srgbClr val="35C2D0"/>
            </a:solidFill>
            <a:ln>
              <a:solidFill>
                <a:srgbClr val="35C2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buClrTx/>
              </a:pPr>
              <a:endParaRPr lang="en-US" sz="2400" kern="1200">
                <a:solidFill>
                  <a:srgbClr val="333332"/>
                </a:solidFill>
                <a:latin typeface="Arial" panose="020B0604020202020204"/>
              </a:endParaRPr>
            </a:p>
          </p:txBody>
        </p:sp>
        <p:sp>
          <p:nvSpPr>
            <p:cNvPr id="12" name="Arrow: Bent 11">
              <a:extLst>
                <a:ext uri="{FF2B5EF4-FFF2-40B4-BE49-F238E27FC236}">
                  <a16:creationId xmlns:a16="http://schemas.microsoft.com/office/drawing/2014/main" id="{8257F2D8-AF81-B468-5EFB-9D1367CCAE6F}"/>
                </a:ext>
              </a:extLst>
            </p:cNvPr>
            <p:cNvSpPr/>
            <p:nvPr/>
          </p:nvSpPr>
          <p:spPr>
            <a:xfrm rot="16200000">
              <a:off x="6930137" y="2543771"/>
              <a:ext cx="397934" cy="914400"/>
            </a:xfrm>
            <a:prstGeom prst="bentArrow">
              <a:avLst/>
            </a:prstGeom>
            <a:solidFill>
              <a:srgbClr val="35C2D0"/>
            </a:solidFill>
            <a:ln>
              <a:solidFill>
                <a:srgbClr val="35C2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buClrTx/>
              </a:pPr>
              <a:endParaRPr lang="en-US" sz="2400" kern="1200">
                <a:solidFill>
                  <a:srgbClr val="333332"/>
                </a:solidFill>
                <a:latin typeface="Arial" panose="020B0604020202020204"/>
              </a:endParaRPr>
            </a:p>
          </p:txBody>
        </p:sp>
        <p:sp>
          <p:nvSpPr>
            <p:cNvPr id="13" name="TextBox 12">
              <a:extLst>
                <a:ext uri="{FF2B5EF4-FFF2-40B4-BE49-F238E27FC236}">
                  <a16:creationId xmlns:a16="http://schemas.microsoft.com/office/drawing/2014/main" id="{2365ABBE-00A9-A139-5C39-74018EAB5F27}"/>
                </a:ext>
              </a:extLst>
            </p:cNvPr>
            <p:cNvSpPr txBox="1"/>
            <p:nvPr/>
          </p:nvSpPr>
          <p:spPr>
            <a:xfrm>
              <a:off x="6559032" y="2288943"/>
              <a:ext cx="575904" cy="175762"/>
            </a:xfrm>
            <a:prstGeom prst="rect">
              <a:avLst/>
            </a:prstGeom>
            <a:noFill/>
          </p:spPr>
          <p:txBody>
            <a:bodyPr wrap="square" rtlCol="0">
              <a:spAutoFit/>
            </a:bodyPr>
            <a:lstStyle/>
            <a:p>
              <a:pPr algn="ctr" defTabSz="609585">
                <a:buClrTx/>
              </a:pPr>
              <a:r>
                <a:rPr lang="en-US" sz="1467" b="1" kern="1200" dirty="0">
                  <a:solidFill>
                    <a:srgbClr val="333332">
                      <a:lumMod val="10000"/>
                      <a:lumOff val="90000"/>
                    </a:srgbClr>
                  </a:solidFill>
                  <a:ea typeface="+mn-ea"/>
                  <a:cs typeface="+mn-cs"/>
                </a:rPr>
                <a:t>FGC</a:t>
              </a:r>
            </a:p>
          </p:txBody>
        </p:sp>
        <p:sp>
          <p:nvSpPr>
            <p:cNvPr id="14" name="TextBox 13">
              <a:extLst>
                <a:ext uri="{FF2B5EF4-FFF2-40B4-BE49-F238E27FC236}">
                  <a16:creationId xmlns:a16="http://schemas.microsoft.com/office/drawing/2014/main" id="{D4C1412D-659B-900E-6CCF-6794E1E8F970}"/>
                </a:ext>
              </a:extLst>
            </p:cNvPr>
            <p:cNvSpPr txBox="1"/>
            <p:nvPr/>
          </p:nvSpPr>
          <p:spPr>
            <a:xfrm>
              <a:off x="7965161" y="3069133"/>
              <a:ext cx="575904" cy="164354"/>
            </a:xfrm>
            <a:prstGeom prst="rect">
              <a:avLst/>
            </a:prstGeom>
            <a:noFill/>
          </p:spPr>
          <p:txBody>
            <a:bodyPr wrap="square" rtlCol="0">
              <a:spAutoFit/>
            </a:bodyPr>
            <a:lstStyle/>
            <a:p>
              <a:pPr algn="ctr" defTabSz="609585">
                <a:buClrTx/>
              </a:pPr>
              <a:r>
                <a:rPr lang="en-US" sz="1333" b="1" kern="1200" dirty="0">
                  <a:solidFill>
                    <a:srgbClr val="333332">
                      <a:lumMod val="10000"/>
                      <a:lumOff val="90000"/>
                    </a:srgbClr>
                  </a:solidFill>
                  <a:ea typeface="+mn-ea"/>
                  <a:cs typeface="+mn-cs"/>
                </a:rPr>
                <a:t>MSHC</a:t>
              </a:r>
            </a:p>
          </p:txBody>
        </p:sp>
        <p:sp>
          <p:nvSpPr>
            <p:cNvPr id="15" name="TextBox 14">
              <a:extLst>
                <a:ext uri="{FF2B5EF4-FFF2-40B4-BE49-F238E27FC236}">
                  <a16:creationId xmlns:a16="http://schemas.microsoft.com/office/drawing/2014/main" id="{81B79BD4-29B7-5D1E-583A-DDDAE8901341}"/>
                </a:ext>
              </a:extLst>
            </p:cNvPr>
            <p:cNvSpPr txBox="1"/>
            <p:nvPr/>
          </p:nvSpPr>
          <p:spPr>
            <a:xfrm>
              <a:off x="6559032" y="3230136"/>
              <a:ext cx="1162824" cy="130342"/>
            </a:xfrm>
            <a:prstGeom prst="rect">
              <a:avLst/>
            </a:prstGeom>
            <a:noFill/>
          </p:spPr>
          <p:txBody>
            <a:bodyPr wrap="square" rtlCol="0">
              <a:spAutoFit/>
            </a:bodyPr>
            <a:lstStyle/>
            <a:p>
              <a:pPr algn="ctr" defTabSz="609585">
                <a:buClrTx/>
              </a:pPr>
              <a:r>
                <a:rPr lang="en-US" sz="933" b="1" kern="1200" dirty="0">
                  <a:solidFill>
                    <a:srgbClr val="333332">
                      <a:lumMod val="75000"/>
                      <a:lumOff val="25000"/>
                    </a:srgbClr>
                  </a:solidFill>
                  <a:ea typeface="+mn-ea"/>
                  <a:cs typeface="+mn-cs"/>
                </a:rPr>
                <a:t>Primary care services</a:t>
              </a:r>
            </a:p>
          </p:txBody>
        </p:sp>
        <p:sp>
          <p:nvSpPr>
            <p:cNvPr id="16" name="TextBox 15">
              <a:extLst>
                <a:ext uri="{FF2B5EF4-FFF2-40B4-BE49-F238E27FC236}">
                  <a16:creationId xmlns:a16="http://schemas.microsoft.com/office/drawing/2014/main" id="{90ADDD2C-0430-61E3-34A5-631BAB4795DE}"/>
                </a:ext>
              </a:extLst>
            </p:cNvPr>
            <p:cNvSpPr txBox="1"/>
            <p:nvPr/>
          </p:nvSpPr>
          <p:spPr>
            <a:xfrm>
              <a:off x="7273038" y="1961605"/>
              <a:ext cx="1162824" cy="130342"/>
            </a:xfrm>
            <a:prstGeom prst="rect">
              <a:avLst/>
            </a:prstGeom>
            <a:noFill/>
          </p:spPr>
          <p:txBody>
            <a:bodyPr wrap="square" rtlCol="0">
              <a:spAutoFit/>
            </a:bodyPr>
            <a:lstStyle/>
            <a:p>
              <a:pPr algn="ctr" defTabSz="609585">
                <a:buClrTx/>
              </a:pPr>
              <a:r>
                <a:rPr lang="en-US" sz="933" b="1" kern="1200" dirty="0">
                  <a:solidFill>
                    <a:srgbClr val="333332">
                      <a:lumMod val="75000"/>
                      <a:lumOff val="25000"/>
                    </a:srgbClr>
                  </a:solidFill>
                  <a:ea typeface="+mn-ea"/>
                  <a:cs typeface="+mn-cs"/>
                </a:rPr>
                <a:t>Access to methadone</a:t>
              </a:r>
            </a:p>
          </p:txBody>
        </p:sp>
      </p:grpSp>
    </p:spTree>
    <p:extLst>
      <p:ext uri="{BB962C8B-B14F-4D97-AF65-F5344CB8AC3E}">
        <p14:creationId xmlns:p14="http://schemas.microsoft.com/office/powerpoint/2010/main" val="1207262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BB4649-E79C-584D-8A1C-5EF14C0F5F70}"/>
              </a:ext>
            </a:extLst>
          </p:cNvPr>
          <p:cNvSpPr>
            <a:spLocks noGrp="1"/>
          </p:cNvSpPr>
          <p:nvPr>
            <p:ph type="title"/>
          </p:nvPr>
        </p:nvSpPr>
        <p:spPr>
          <a:xfrm>
            <a:off x="370561" y="2"/>
            <a:ext cx="11702169" cy="1074213"/>
          </a:xfrm>
        </p:spPr>
        <p:txBody>
          <a:bodyPr>
            <a:noAutofit/>
          </a:bodyPr>
          <a:lstStyle/>
          <a:p>
            <a:r>
              <a:rPr lang="en-US" sz="2667" dirty="0"/>
              <a:t>Staffing model: Co-managed staffing matrix</a:t>
            </a:r>
            <a:endParaRPr lang="en-US" sz="2667" i="1" dirty="0"/>
          </a:p>
        </p:txBody>
      </p:sp>
      <p:sp>
        <p:nvSpPr>
          <p:cNvPr id="4" name="Content Placeholder 3">
            <a:extLst>
              <a:ext uri="{FF2B5EF4-FFF2-40B4-BE49-F238E27FC236}">
                <a16:creationId xmlns:a16="http://schemas.microsoft.com/office/drawing/2014/main" id="{5D88EB3B-A8F3-EA43-A49B-A08AB970908D}"/>
              </a:ext>
            </a:extLst>
          </p:cNvPr>
          <p:cNvSpPr>
            <a:spLocks noGrp="1"/>
          </p:cNvSpPr>
          <p:nvPr>
            <p:ph sz="half" idx="1"/>
          </p:nvPr>
        </p:nvSpPr>
        <p:spPr>
          <a:xfrm>
            <a:off x="838200" y="1825625"/>
            <a:ext cx="10563577" cy="669219"/>
          </a:xfrm>
        </p:spPr>
        <p:txBody>
          <a:bodyPr/>
          <a:lstStyle/>
          <a:p>
            <a:pPr marL="0" indent="0" algn="ctr">
              <a:buNone/>
            </a:pPr>
            <a:r>
              <a:rPr lang="en-US" dirty="0"/>
              <a:t>Co-managed staffing matrix</a:t>
            </a:r>
          </a:p>
        </p:txBody>
      </p:sp>
      <p:graphicFrame>
        <p:nvGraphicFramePr>
          <p:cNvPr id="2" name="Table 1">
            <a:extLst>
              <a:ext uri="{FF2B5EF4-FFF2-40B4-BE49-F238E27FC236}">
                <a16:creationId xmlns:a16="http://schemas.microsoft.com/office/drawing/2014/main" id="{0A48F9B4-4D8D-637E-436A-04A99B0F350B}"/>
              </a:ext>
            </a:extLst>
          </p:cNvPr>
          <p:cNvGraphicFramePr>
            <a:graphicFrameLocks noGrp="1"/>
          </p:cNvGraphicFramePr>
          <p:nvPr/>
        </p:nvGraphicFramePr>
        <p:xfrm>
          <a:off x="268901" y="1292379"/>
          <a:ext cx="11702170" cy="5063065"/>
        </p:xfrm>
        <a:graphic>
          <a:graphicData uri="http://schemas.openxmlformats.org/drawingml/2006/table">
            <a:tbl>
              <a:tblPr firstRow="1" bandRow="1">
                <a:tableStyleId>{5C22544A-7EE6-4342-B048-85BDC9FD1C3A}</a:tableStyleId>
              </a:tblPr>
              <a:tblGrid>
                <a:gridCol w="1851547">
                  <a:extLst>
                    <a:ext uri="{9D8B030D-6E8A-4147-A177-3AD203B41FA5}">
                      <a16:colId xmlns:a16="http://schemas.microsoft.com/office/drawing/2014/main" val="3886102937"/>
                    </a:ext>
                  </a:extLst>
                </a:gridCol>
                <a:gridCol w="8217605">
                  <a:extLst>
                    <a:ext uri="{9D8B030D-6E8A-4147-A177-3AD203B41FA5}">
                      <a16:colId xmlns:a16="http://schemas.microsoft.com/office/drawing/2014/main" val="1805241944"/>
                    </a:ext>
                  </a:extLst>
                </a:gridCol>
                <a:gridCol w="816509">
                  <a:extLst>
                    <a:ext uri="{9D8B030D-6E8A-4147-A177-3AD203B41FA5}">
                      <a16:colId xmlns:a16="http://schemas.microsoft.com/office/drawing/2014/main" val="1821212153"/>
                    </a:ext>
                  </a:extLst>
                </a:gridCol>
                <a:gridCol w="816509">
                  <a:extLst>
                    <a:ext uri="{9D8B030D-6E8A-4147-A177-3AD203B41FA5}">
                      <a16:colId xmlns:a16="http://schemas.microsoft.com/office/drawing/2014/main" val="4057845086"/>
                    </a:ext>
                  </a:extLst>
                </a:gridCol>
              </a:tblGrid>
              <a:tr h="494453">
                <a:tc>
                  <a:txBody>
                    <a:bodyPr/>
                    <a:lstStyle/>
                    <a:p>
                      <a:pPr algn="l"/>
                      <a:r>
                        <a:rPr lang="en-US" sz="1500" dirty="0"/>
                        <a:t>Position</a:t>
                      </a:r>
                    </a:p>
                  </a:txBody>
                  <a:tcPr marL="121920" marR="121920" marT="60960" marB="60960" anchor="ctr">
                    <a:solidFill>
                      <a:srgbClr val="00ABB6"/>
                    </a:solidFill>
                  </a:tcPr>
                </a:tc>
                <a:tc>
                  <a:txBody>
                    <a:bodyPr/>
                    <a:lstStyle/>
                    <a:p>
                      <a:r>
                        <a:rPr lang="en-US" sz="2400" dirty="0"/>
                        <a:t>Responsibilities</a:t>
                      </a:r>
                    </a:p>
                  </a:txBody>
                  <a:tcPr marL="121920" marR="121920" marT="60960" marB="60960" anchor="ctr">
                    <a:solidFill>
                      <a:srgbClr val="00ABB6"/>
                    </a:solidFill>
                  </a:tcPr>
                </a:tc>
                <a:tc>
                  <a:txBody>
                    <a:bodyPr/>
                    <a:lstStyle/>
                    <a:p>
                      <a:pPr algn="ctr"/>
                      <a:r>
                        <a:rPr lang="en-US" sz="1500" dirty="0"/>
                        <a:t>FQHC</a:t>
                      </a:r>
                    </a:p>
                  </a:txBody>
                  <a:tcPr marL="121920" marR="121920" marT="60960" marB="60960" anchor="ctr">
                    <a:solidFill>
                      <a:srgbClr val="00ABB6"/>
                    </a:solidFill>
                  </a:tcPr>
                </a:tc>
                <a:tc>
                  <a:txBody>
                    <a:bodyPr/>
                    <a:lstStyle/>
                    <a:p>
                      <a:pPr algn="ctr"/>
                      <a:r>
                        <a:rPr lang="en-US" sz="1500" dirty="0"/>
                        <a:t>OTP</a:t>
                      </a:r>
                    </a:p>
                  </a:txBody>
                  <a:tcPr marL="121920" marR="121920" marT="60960" marB="60960" anchor="ctr">
                    <a:solidFill>
                      <a:srgbClr val="00ABB6"/>
                    </a:solidFill>
                  </a:tcPr>
                </a:tc>
                <a:extLst>
                  <a:ext uri="{0D108BD9-81ED-4DB2-BD59-A6C34878D82A}">
                    <a16:rowId xmlns:a16="http://schemas.microsoft.com/office/drawing/2014/main" val="3316639136"/>
                  </a:ext>
                </a:extLst>
              </a:tr>
              <a:tr h="494453">
                <a:tc>
                  <a:txBody>
                    <a:bodyPr/>
                    <a:lstStyle/>
                    <a:p>
                      <a:r>
                        <a:rPr lang="en-US" sz="1200" dirty="0"/>
                        <a:t>Medical Director (MSHC)</a:t>
                      </a:r>
                    </a:p>
                  </a:txBody>
                  <a:tcPr marL="121920" marR="121920" marT="60960" marB="60960">
                    <a:solidFill>
                      <a:srgbClr val="CBE2E5"/>
                    </a:solidFill>
                  </a:tcPr>
                </a:tc>
                <a:tc>
                  <a:txBody>
                    <a:bodyPr/>
                    <a:lstStyle/>
                    <a:p>
                      <a:r>
                        <a:rPr lang="en-US" sz="1100" dirty="0"/>
                        <a:t>Requires a background and experience in behavioral, primary care, and addiction in healthcare, 1-4 hrs. per day.</a:t>
                      </a:r>
                    </a:p>
                  </a:txBody>
                  <a:tcPr marL="121920" marR="121920" marT="60960" marB="60960"/>
                </a:tc>
                <a:tc>
                  <a:txBody>
                    <a:bodyPr/>
                    <a:lstStyle/>
                    <a:p>
                      <a:pPr algn="ctr"/>
                      <a:r>
                        <a:rPr lang="en-US" sz="1100" dirty="0"/>
                        <a:t>X</a:t>
                      </a:r>
                    </a:p>
                  </a:txBody>
                  <a:tcPr marL="121920" marR="121920" marT="60960" marB="60960" anchor="ctr"/>
                </a:tc>
                <a:tc>
                  <a:txBody>
                    <a:bodyPr/>
                    <a:lstStyle/>
                    <a:p>
                      <a:pPr algn="ctr"/>
                      <a:endParaRPr lang="en-US" sz="1100" dirty="0"/>
                    </a:p>
                  </a:txBody>
                  <a:tcPr marL="121920" marR="121920" marT="60960" marB="60960" anchor="ctr"/>
                </a:tc>
                <a:extLst>
                  <a:ext uri="{0D108BD9-81ED-4DB2-BD59-A6C34878D82A}">
                    <a16:rowId xmlns:a16="http://schemas.microsoft.com/office/drawing/2014/main" val="411045811"/>
                  </a:ext>
                </a:extLst>
              </a:tr>
              <a:tr h="494453">
                <a:tc>
                  <a:txBody>
                    <a:bodyPr/>
                    <a:lstStyle/>
                    <a:p>
                      <a:r>
                        <a:rPr lang="en-US" sz="1200" dirty="0"/>
                        <a:t>Program Director (MSHC and FGC)</a:t>
                      </a:r>
                    </a:p>
                  </a:txBody>
                  <a:tcPr marL="121920" marR="121920" marT="60960" marB="60960">
                    <a:solidFill>
                      <a:srgbClr val="E7F1F3"/>
                    </a:solidFill>
                  </a:tcPr>
                </a:tc>
                <a:tc>
                  <a:txBody>
                    <a:bodyPr/>
                    <a:lstStyle/>
                    <a:p>
                      <a:r>
                        <a:rPr lang="en-US" sz="1100" dirty="0"/>
                        <a:t>Provides program oversight and clinical supervision and can provide direct services.</a:t>
                      </a:r>
                    </a:p>
                  </a:txBody>
                  <a:tcPr marL="121920" marR="121920" marT="60960" marB="60960"/>
                </a:tc>
                <a:tc>
                  <a:txBody>
                    <a:bodyPr/>
                    <a:lstStyle/>
                    <a:p>
                      <a:pPr algn="ctr"/>
                      <a:r>
                        <a:rPr lang="en-US" sz="1100" dirty="0"/>
                        <a:t>X</a:t>
                      </a:r>
                    </a:p>
                  </a:txBody>
                  <a:tcPr marL="121920" marR="121920" marT="60960" marB="60960" anchor="ctr"/>
                </a:tc>
                <a:tc>
                  <a:txBody>
                    <a:bodyPr/>
                    <a:lstStyle/>
                    <a:p>
                      <a:pPr algn="ctr"/>
                      <a:r>
                        <a:rPr lang="en-US" sz="1100" dirty="0"/>
                        <a:t>X</a:t>
                      </a:r>
                    </a:p>
                  </a:txBody>
                  <a:tcPr marL="121920" marR="121920" marT="60960" marB="60960" anchor="ctr"/>
                </a:tc>
                <a:extLst>
                  <a:ext uri="{0D108BD9-81ED-4DB2-BD59-A6C34878D82A}">
                    <a16:rowId xmlns:a16="http://schemas.microsoft.com/office/drawing/2014/main" val="3199639111"/>
                  </a:ext>
                </a:extLst>
              </a:tr>
              <a:tr h="494453">
                <a:tc>
                  <a:txBody>
                    <a:bodyPr/>
                    <a:lstStyle/>
                    <a:p>
                      <a:r>
                        <a:rPr lang="en-US" sz="1200" dirty="0"/>
                        <a:t>Primary Care Clinicians (MSHC)</a:t>
                      </a:r>
                    </a:p>
                  </a:txBody>
                  <a:tcPr marL="121920" marR="121920" marT="60960" marB="60960"/>
                </a:tc>
                <a:tc>
                  <a:txBody>
                    <a:bodyPr/>
                    <a:lstStyle/>
                    <a:p>
                      <a:r>
                        <a:rPr lang="en-US" sz="1100" dirty="0"/>
                        <a:t>Provide physical exams, primary care services, preventive care services, and the prescription for OUD as decided by patient needs (methadone, buprenorphine/naloxone, or naltrexone). PCPs bill accordingly.</a:t>
                      </a:r>
                    </a:p>
                  </a:txBody>
                  <a:tcPr marL="121920" marR="121920" marT="60960" marB="60960"/>
                </a:tc>
                <a:tc>
                  <a:txBody>
                    <a:bodyPr/>
                    <a:lstStyle/>
                    <a:p>
                      <a:pPr algn="ctr"/>
                      <a:r>
                        <a:rPr lang="en-US" sz="1100" dirty="0"/>
                        <a:t>X</a:t>
                      </a:r>
                    </a:p>
                  </a:txBody>
                  <a:tcPr marL="121920" marR="121920" marT="60960" marB="60960" anchor="ctr"/>
                </a:tc>
                <a:tc>
                  <a:txBody>
                    <a:bodyPr/>
                    <a:lstStyle/>
                    <a:p>
                      <a:pPr algn="ctr"/>
                      <a:endParaRPr lang="en-US" sz="1100" dirty="0"/>
                    </a:p>
                  </a:txBody>
                  <a:tcPr marL="121920" marR="121920" marT="60960" marB="60960" anchor="ctr"/>
                </a:tc>
                <a:extLst>
                  <a:ext uri="{0D108BD9-81ED-4DB2-BD59-A6C34878D82A}">
                    <a16:rowId xmlns:a16="http://schemas.microsoft.com/office/drawing/2014/main" val="300818583"/>
                  </a:ext>
                </a:extLst>
              </a:tr>
              <a:tr h="609600">
                <a:tc>
                  <a:txBody>
                    <a:bodyPr/>
                    <a:lstStyle/>
                    <a:p>
                      <a:r>
                        <a:rPr lang="en-US" sz="1200" dirty="0"/>
                        <a:t>Nurses (FGC – minimum LPN or RN)</a:t>
                      </a:r>
                    </a:p>
                  </a:txBody>
                  <a:tcPr marL="121920" marR="121920" marT="60960" marB="60960"/>
                </a:tc>
                <a:tc>
                  <a:txBody>
                    <a:bodyPr/>
                    <a:lstStyle/>
                    <a:p>
                      <a:r>
                        <a:rPr lang="en-US" sz="1100" dirty="0"/>
                        <a:t>1.5 FTE LPNs (Licensed Practical Nurses) per site to dispense methadone, record all state and federally required methadone accounting documentation and support MSHC/UIH physicians in both MAR service documentation and coordination for primary care needs.</a:t>
                      </a:r>
                    </a:p>
                  </a:txBody>
                  <a:tcPr marL="121920" marR="121920" marT="60960" marB="60960"/>
                </a:tc>
                <a:tc>
                  <a:txBody>
                    <a:bodyPr/>
                    <a:lstStyle/>
                    <a:p>
                      <a:pPr algn="ctr"/>
                      <a:endParaRPr lang="en-US" sz="1100" dirty="0"/>
                    </a:p>
                  </a:txBody>
                  <a:tcPr marL="121920" marR="121920" marT="60960" marB="60960" anchor="ctr"/>
                </a:tc>
                <a:tc>
                  <a:txBody>
                    <a:bodyPr/>
                    <a:lstStyle/>
                    <a:p>
                      <a:pPr algn="ctr"/>
                      <a:r>
                        <a:rPr lang="en-US" sz="1100" dirty="0"/>
                        <a:t>X</a:t>
                      </a:r>
                    </a:p>
                  </a:txBody>
                  <a:tcPr marL="121920" marR="121920" marT="60960" marB="60960" anchor="ctr"/>
                </a:tc>
                <a:extLst>
                  <a:ext uri="{0D108BD9-81ED-4DB2-BD59-A6C34878D82A}">
                    <a16:rowId xmlns:a16="http://schemas.microsoft.com/office/drawing/2014/main" val="3862881442"/>
                  </a:ext>
                </a:extLst>
              </a:tr>
              <a:tr h="670560">
                <a:tc>
                  <a:txBody>
                    <a:bodyPr/>
                    <a:lstStyle/>
                    <a:p>
                      <a:r>
                        <a:rPr lang="en-US" sz="1200" dirty="0"/>
                        <a:t>Counselors (FGC – minimum CADC or state licensed)</a:t>
                      </a:r>
                    </a:p>
                  </a:txBody>
                  <a:tcPr marL="121920" marR="121920" marT="60960" marB="60960"/>
                </a:tc>
                <a:tc>
                  <a:txBody>
                    <a:bodyPr/>
                    <a:lstStyle/>
                    <a:p>
                      <a:r>
                        <a:rPr lang="en-US" sz="1100" dirty="0"/>
                        <a:t>Manage direct counseling services, treatment planning/continued stay and service note documentation, documentation of integrated services, monitors dosing attendance and toxicology compliance.</a:t>
                      </a:r>
                    </a:p>
                  </a:txBody>
                  <a:tcPr marL="121920" marR="121920" marT="60960" marB="60960"/>
                </a:tc>
                <a:tc>
                  <a:txBody>
                    <a:bodyPr/>
                    <a:lstStyle/>
                    <a:p>
                      <a:pPr algn="ctr"/>
                      <a:endParaRPr lang="en-US" sz="1100" dirty="0"/>
                    </a:p>
                  </a:txBody>
                  <a:tcPr marL="121920" marR="121920" marT="60960" marB="60960" anchor="ctr"/>
                </a:tc>
                <a:tc>
                  <a:txBody>
                    <a:bodyPr/>
                    <a:lstStyle/>
                    <a:p>
                      <a:pPr algn="ctr"/>
                      <a:r>
                        <a:rPr lang="en-US" sz="1100" dirty="0"/>
                        <a:t>X</a:t>
                      </a:r>
                    </a:p>
                  </a:txBody>
                  <a:tcPr marL="121920" marR="121920" marT="60960" marB="60960" anchor="ctr"/>
                </a:tc>
                <a:extLst>
                  <a:ext uri="{0D108BD9-81ED-4DB2-BD59-A6C34878D82A}">
                    <a16:rowId xmlns:a16="http://schemas.microsoft.com/office/drawing/2014/main" val="4164078937"/>
                  </a:ext>
                </a:extLst>
              </a:tr>
              <a:tr h="670560">
                <a:tc>
                  <a:txBody>
                    <a:bodyPr/>
                    <a:lstStyle/>
                    <a:p>
                      <a:r>
                        <a:rPr lang="en-US" sz="1200" dirty="0"/>
                        <a:t>Recovery Support (MSHC or FG – RSS Certified)/Peer Support</a:t>
                      </a:r>
                    </a:p>
                  </a:txBody>
                  <a:tcPr marL="121920" marR="121920" marT="60960" marB="60960"/>
                </a:tc>
                <a:tc>
                  <a:txBody>
                    <a:bodyPr/>
                    <a:lstStyle/>
                    <a:p>
                      <a:r>
                        <a:rPr lang="en-US" sz="1100" dirty="0"/>
                        <a:t>Focuses mainly on individuals in the first six months of treatment to assist with stabilization and early recovery. However, the recovery support services are available to all patients. Recovery support staff paired with substance use counselors consult and identify individuals most in need of and most ready to take advantage of the services.</a:t>
                      </a:r>
                    </a:p>
                  </a:txBody>
                  <a:tcPr marL="121920" marR="121920" marT="60960" marB="60960"/>
                </a:tc>
                <a:tc>
                  <a:txBody>
                    <a:bodyPr/>
                    <a:lstStyle/>
                    <a:p>
                      <a:pPr algn="ctr"/>
                      <a:r>
                        <a:rPr lang="en-US" sz="1100" dirty="0"/>
                        <a:t>X</a:t>
                      </a:r>
                    </a:p>
                  </a:txBody>
                  <a:tcPr marL="121920" marR="121920" marT="60960" marB="60960" anchor="ctr"/>
                </a:tc>
                <a:tc>
                  <a:txBody>
                    <a:bodyPr/>
                    <a:lstStyle/>
                    <a:p>
                      <a:pPr algn="ctr"/>
                      <a:r>
                        <a:rPr lang="en-US" sz="1100" dirty="0"/>
                        <a:t>X</a:t>
                      </a:r>
                    </a:p>
                  </a:txBody>
                  <a:tcPr marL="121920" marR="121920" marT="60960" marB="60960" anchor="ctr"/>
                </a:tc>
                <a:extLst>
                  <a:ext uri="{0D108BD9-81ED-4DB2-BD59-A6C34878D82A}">
                    <a16:rowId xmlns:a16="http://schemas.microsoft.com/office/drawing/2014/main" val="1505698930"/>
                  </a:ext>
                </a:extLst>
              </a:tr>
              <a:tr h="494453">
                <a:tc>
                  <a:txBody>
                    <a:bodyPr/>
                    <a:lstStyle/>
                    <a:p>
                      <a:r>
                        <a:rPr lang="en-US" sz="1200" dirty="0"/>
                        <a:t>Intake Worker (FG – CARS Certified)</a:t>
                      </a:r>
                    </a:p>
                  </a:txBody>
                  <a:tcPr marL="121920" marR="121920" marT="60960" marB="60960"/>
                </a:tc>
                <a:tc>
                  <a:txBody>
                    <a:bodyPr/>
                    <a:lstStyle/>
                    <a:p>
                      <a:r>
                        <a:rPr lang="en-US" sz="1100" dirty="0"/>
                        <a:t>Greets new patients, collect their information, and determine their needs with regard to OUD and program eligibility.</a:t>
                      </a:r>
                    </a:p>
                  </a:txBody>
                  <a:tcPr marL="121920" marR="121920" marT="60960" marB="60960"/>
                </a:tc>
                <a:tc>
                  <a:txBody>
                    <a:bodyPr/>
                    <a:lstStyle/>
                    <a:p>
                      <a:pPr algn="ctr"/>
                      <a:endParaRPr lang="en-US" sz="1100" dirty="0"/>
                    </a:p>
                  </a:txBody>
                  <a:tcPr marL="121920" marR="121920" marT="60960" marB="60960" anchor="ctr"/>
                </a:tc>
                <a:tc>
                  <a:txBody>
                    <a:bodyPr/>
                    <a:lstStyle/>
                    <a:p>
                      <a:pPr algn="ctr"/>
                      <a:r>
                        <a:rPr lang="en-US" sz="1100" dirty="0"/>
                        <a:t>X</a:t>
                      </a:r>
                    </a:p>
                  </a:txBody>
                  <a:tcPr marL="121920" marR="121920" marT="60960" marB="60960" anchor="ctr"/>
                </a:tc>
                <a:extLst>
                  <a:ext uri="{0D108BD9-81ED-4DB2-BD59-A6C34878D82A}">
                    <a16:rowId xmlns:a16="http://schemas.microsoft.com/office/drawing/2014/main" val="2259370844"/>
                  </a:ext>
                </a:extLst>
              </a:tr>
              <a:tr h="609600">
                <a:tc>
                  <a:txBody>
                    <a:bodyPr/>
                    <a:lstStyle/>
                    <a:p>
                      <a:r>
                        <a:rPr lang="en-US" sz="1200" dirty="0"/>
                        <a:t>Security System (FGC)</a:t>
                      </a:r>
                    </a:p>
                  </a:txBody>
                  <a:tcPr marL="121920" marR="121920" marT="60960" marB="60960"/>
                </a:tc>
                <a:tc>
                  <a:txBody>
                    <a:bodyPr/>
                    <a:lstStyle/>
                    <a:p>
                      <a:r>
                        <a:rPr lang="en-US" sz="1100" dirty="0"/>
                        <a:t>Provides the security system required by the DEA to safeguard the methadone. This includes motion detectors, contact switches, panic buttons, a floor safe, a closed-circuit camera and a 24/7/365 central monitoring station with Chicago Police linkage. FGC also provides security personnel staff to monitor patient traffic in the designated area. </a:t>
                      </a:r>
                    </a:p>
                  </a:txBody>
                  <a:tcPr marL="121920" marR="121920" marT="60960" marB="60960"/>
                </a:tc>
                <a:tc>
                  <a:txBody>
                    <a:bodyPr/>
                    <a:lstStyle/>
                    <a:p>
                      <a:pPr algn="ctr"/>
                      <a:endParaRPr lang="en-US" sz="1100" dirty="0"/>
                    </a:p>
                  </a:txBody>
                  <a:tcPr marL="121920" marR="121920" marT="60960" marB="60960" anchor="ctr"/>
                </a:tc>
                <a:tc>
                  <a:txBody>
                    <a:bodyPr/>
                    <a:lstStyle/>
                    <a:p>
                      <a:pPr algn="ctr"/>
                      <a:r>
                        <a:rPr lang="en-US" sz="1100" dirty="0"/>
                        <a:t>X</a:t>
                      </a:r>
                    </a:p>
                  </a:txBody>
                  <a:tcPr marL="121920" marR="121920" marT="60960" marB="60960" anchor="ctr"/>
                </a:tc>
                <a:extLst>
                  <a:ext uri="{0D108BD9-81ED-4DB2-BD59-A6C34878D82A}">
                    <a16:rowId xmlns:a16="http://schemas.microsoft.com/office/drawing/2014/main" val="1692109694"/>
                  </a:ext>
                </a:extLst>
              </a:tr>
            </a:tbl>
          </a:graphicData>
        </a:graphic>
      </p:graphicFrame>
    </p:spTree>
    <p:extLst>
      <p:ext uri="{BB962C8B-B14F-4D97-AF65-F5344CB8AC3E}">
        <p14:creationId xmlns:p14="http://schemas.microsoft.com/office/powerpoint/2010/main" val="181386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BB4649-E79C-584D-8A1C-5EF14C0F5F70}"/>
              </a:ext>
            </a:extLst>
          </p:cNvPr>
          <p:cNvSpPr>
            <a:spLocks noGrp="1"/>
          </p:cNvSpPr>
          <p:nvPr>
            <p:ph type="title"/>
          </p:nvPr>
        </p:nvSpPr>
        <p:spPr>
          <a:xfrm>
            <a:off x="1014028" y="2"/>
            <a:ext cx="4800545" cy="1074213"/>
          </a:xfrm>
        </p:spPr>
        <p:txBody>
          <a:bodyPr>
            <a:noAutofit/>
          </a:bodyPr>
          <a:lstStyle/>
          <a:p>
            <a:pPr algn="ctr"/>
            <a:r>
              <a:rPr lang="en-US" sz="2667" dirty="0"/>
              <a:t>Internal referral/walk-in</a:t>
            </a:r>
            <a:endParaRPr lang="en-US" sz="2667" i="1" dirty="0"/>
          </a:p>
        </p:txBody>
      </p:sp>
      <p:graphicFrame>
        <p:nvGraphicFramePr>
          <p:cNvPr id="2" name="Content Placeholder 1">
            <a:extLst>
              <a:ext uri="{FF2B5EF4-FFF2-40B4-BE49-F238E27FC236}">
                <a16:creationId xmlns:a16="http://schemas.microsoft.com/office/drawing/2014/main" id="{AAADDB38-5C3A-883F-D2CD-6278D85538BB}"/>
              </a:ext>
            </a:extLst>
          </p:cNvPr>
          <p:cNvGraphicFramePr>
            <a:graphicFrameLocks noGrp="1"/>
          </p:cNvGraphicFramePr>
          <p:nvPr>
            <p:ph sz="half" idx="1"/>
          </p:nvPr>
        </p:nvGraphicFramePr>
        <p:xfrm>
          <a:off x="976141" y="1134888"/>
          <a:ext cx="4800545" cy="5037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1">
            <a:extLst>
              <a:ext uri="{FF2B5EF4-FFF2-40B4-BE49-F238E27FC236}">
                <a16:creationId xmlns:a16="http://schemas.microsoft.com/office/drawing/2014/main" id="{BE52314F-C264-E67F-CAF1-1D48C4D6762B}"/>
              </a:ext>
            </a:extLst>
          </p:cNvPr>
          <p:cNvGraphicFramePr>
            <a:graphicFrameLocks/>
          </p:cNvGraphicFramePr>
          <p:nvPr/>
        </p:nvGraphicFramePr>
        <p:xfrm>
          <a:off x="6406097" y="1134885"/>
          <a:ext cx="4800545" cy="503731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Title 2">
            <a:extLst>
              <a:ext uri="{FF2B5EF4-FFF2-40B4-BE49-F238E27FC236}">
                <a16:creationId xmlns:a16="http://schemas.microsoft.com/office/drawing/2014/main" id="{C65DFE43-A816-AC24-62B7-3EBAB714EE93}"/>
              </a:ext>
            </a:extLst>
          </p:cNvPr>
          <p:cNvSpPr txBox="1">
            <a:spLocks/>
          </p:cNvSpPr>
          <p:nvPr/>
        </p:nvSpPr>
        <p:spPr>
          <a:xfrm>
            <a:off x="6377429" y="0"/>
            <a:ext cx="4800545" cy="107421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400" b="1" i="0" kern="1200" cap="all" baseline="0">
                <a:solidFill>
                  <a:schemeClr val="bg1"/>
                </a:solidFill>
                <a:latin typeface="+mj-lt"/>
                <a:ea typeface="+mj-ea"/>
                <a:cs typeface="+mj-cs"/>
              </a:defRPr>
            </a:lvl1pPr>
          </a:lstStyle>
          <a:p>
            <a:pPr algn="ctr" defTabSz="914377">
              <a:buClrTx/>
            </a:pPr>
            <a:r>
              <a:rPr lang="en-US" sz="2667" dirty="0">
                <a:solidFill>
                  <a:srgbClr val="FFFFFF"/>
                </a:solidFill>
                <a:latin typeface="Arial" panose="020B0604020202020204"/>
              </a:rPr>
              <a:t>Internal hospital discharge referral</a:t>
            </a:r>
            <a:endParaRPr lang="en-US" sz="2667" i="1" dirty="0">
              <a:solidFill>
                <a:srgbClr val="FFFFFF"/>
              </a:solidFill>
              <a:latin typeface="Arial" panose="020B0604020202020204"/>
            </a:endParaRPr>
          </a:p>
        </p:txBody>
      </p:sp>
    </p:spTree>
    <p:extLst>
      <p:ext uri="{BB962C8B-B14F-4D97-AF65-F5344CB8AC3E}">
        <p14:creationId xmlns:p14="http://schemas.microsoft.com/office/powerpoint/2010/main" val="1938758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BB4649-E79C-584D-8A1C-5EF14C0F5F70}"/>
              </a:ext>
            </a:extLst>
          </p:cNvPr>
          <p:cNvSpPr>
            <a:spLocks noGrp="1"/>
          </p:cNvSpPr>
          <p:nvPr>
            <p:ph type="title"/>
          </p:nvPr>
        </p:nvSpPr>
        <p:spPr>
          <a:xfrm>
            <a:off x="370561" y="2"/>
            <a:ext cx="11702169" cy="1074213"/>
          </a:xfrm>
        </p:spPr>
        <p:txBody>
          <a:bodyPr>
            <a:noAutofit/>
          </a:bodyPr>
          <a:lstStyle/>
          <a:p>
            <a:r>
              <a:rPr lang="en-US" sz="2667" dirty="0"/>
              <a:t>Sustainability model</a:t>
            </a:r>
            <a:endParaRPr lang="en-US" sz="2667" i="1" dirty="0"/>
          </a:p>
        </p:txBody>
      </p:sp>
      <p:sp>
        <p:nvSpPr>
          <p:cNvPr id="4" name="Content Placeholder 3">
            <a:extLst>
              <a:ext uri="{FF2B5EF4-FFF2-40B4-BE49-F238E27FC236}">
                <a16:creationId xmlns:a16="http://schemas.microsoft.com/office/drawing/2014/main" id="{5D88EB3B-A8F3-EA43-A49B-A08AB970908D}"/>
              </a:ext>
            </a:extLst>
          </p:cNvPr>
          <p:cNvSpPr>
            <a:spLocks noGrp="1"/>
          </p:cNvSpPr>
          <p:nvPr>
            <p:ph sz="half" idx="1"/>
          </p:nvPr>
        </p:nvSpPr>
        <p:spPr>
          <a:xfrm>
            <a:off x="838201" y="1825625"/>
            <a:ext cx="4454676" cy="4351339"/>
          </a:xfrm>
        </p:spPr>
        <p:txBody>
          <a:bodyPr vert="horz" lIns="121920" tIns="60960" rIns="121920" bIns="60960" rtlCol="0" anchor="t">
            <a:normAutofit fontScale="85000" lnSpcReduction="10000"/>
          </a:bodyPr>
          <a:lstStyle/>
          <a:p>
            <a:pPr marL="306910" indent="-306910">
              <a:lnSpc>
                <a:spcPct val="100000"/>
              </a:lnSpc>
            </a:pPr>
            <a:r>
              <a:rPr lang="en-US" sz="2133" u="sng" dirty="0"/>
              <a:t>No change </a:t>
            </a:r>
            <a:r>
              <a:rPr lang="en-US" sz="2133" dirty="0"/>
              <a:t>in MSHC or FGC staffing</a:t>
            </a:r>
          </a:p>
          <a:p>
            <a:pPr marL="306910" indent="-306910">
              <a:lnSpc>
                <a:spcPct val="100000"/>
              </a:lnSpc>
            </a:pPr>
            <a:endParaRPr lang="en-US" sz="2133" dirty="0"/>
          </a:p>
          <a:p>
            <a:pPr marL="306910" indent="-306910">
              <a:lnSpc>
                <a:spcPct val="100000"/>
              </a:lnSpc>
            </a:pPr>
            <a:r>
              <a:rPr lang="en-US" sz="2133" dirty="0"/>
              <a:t>Under the current SUPR/Medicaid system, FGC and MSHC are each able to bill their provided services.</a:t>
            </a:r>
          </a:p>
          <a:p>
            <a:pPr marL="306910" indent="-306910">
              <a:lnSpc>
                <a:spcPct val="100000"/>
              </a:lnSpc>
            </a:pPr>
            <a:endParaRPr lang="en-US" sz="2133" dirty="0"/>
          </a:p>
          <a:p>
            <a:pPr marL="306910" indent="-306910">
              <a:lnSpc>
                <a:spcPct val="100000"/>
              </a:lnSpc>
            </a:pPr>
            <a:r>
              <a:rPr lang="en-US" sz="2133" dirty="0"/>
              <a:t>MSHC bills for medical visit as chronic disease management, preventive health care, primary care, etc. are provided during the visit</a:t>
            </a:r>
          </a:p>
          <a:p>
            <a:pPr marL="306910" indent="-306910">
              <a:lnSpc>
                <a:spcPct val="100000"/>
              </a:lnSpc>
            </a:pPr>
            <a:endParaRPr lang="en-US" sz="2133" dirty="0">
              <a:cs typeface="Arial" panose="020B0604020202020204"/>
            </a:endParaRPr>
          </a:p>
          <a:p>
            <a:pPr marL="306910" indent="-306910">
              <a:lnSpc>
                <a:spcPct val="100000"/>
              </a:lnSpc>
            </a:pPr>
            <a:r>
              <a:rPr lang="en-US" sz="2133" dirty="0"/>
              <a:t>The partnership is sustainable and improves patient access/care.</a:t>
            </a:r>
          </a:p>
          <a:p>
            <a:pPr>
              <a:lnSpc>
                <a:spcPct val="100000"/>
              </a:lnSpc>
            </a:pPr>
            <a:endParaRPr lang="en-US" dirty="0"/>
          </a:p>
        </p:txBody>
      </p:sp>
      <p:graphicFrame>
        <p:nvGraphicFramePr>
          <p:cNvPr id="19" name="Table 18">
            <a:extLst>
              <a:ext uri="{FF2B5EF4-FFF2-40B4-BE49-F238E27FC236}">
                <a16:creationId xmlns:a16="http://schemas.microsoft.com/office/drawing/2014/main" id="{C356DEDE-9AB5-27A2-81EC-09A809D9872C}"/>
              </a:ext>
            </a:extLst>
          </p:cNvPr>
          <p:cNvGraphicFramePr>
            <a:graphicFrameLocks noGrp="1"/>
          </p:cNvGraphicFramePr>
          <p:nvPr/>
        </p:nvGraphicFramePr>
        <p:xfrm>
          <a:off x="5457372" y="1185941"/>
          <a:ext cx="6615358" cy="4852006"/>
        </p:xfrm>
        <a:graphic>
          <a:graphicData uri="http://schemas.openxmlformats.org/drawingml/2006/table">
            <a:tbl>
              <a:tblPr>
                <a:tableStyleId>{5C22544A-7EE6-4342-B048-85BDC9FD1C3A}</a:tableStyleId>
              </a:tblPr>
              <a:tblGrid>
                <a:gridCol w="2468508">
                  <a:extLst>
                    <a:ext uri="{9D8B030D-6E8A-4147-A177-3AD203B41FA5}">
                      <a16:colId xmlns:a16="http://schemas.microsoft.com/office/drawing/2014/main" val="2850143688"/>
                    </a:ext>
                  </a:extLst>
                </a:gridCol>
                <a:gridCol w="1121359">
                  <a:extLst>
                    <a:ext uri="{9D8B030D-6E8A-4147-A177-3AD203B41FA5}">
                      <a16:colId xmlns:a16="http://schemas.microsoft.com/office/drawing/2014/main" val="3250104910"/>
                    </a:ext>
                  </a:extLst>
                </a:gridCol>
                <a:gridCol w="551543">
                  <a:extLst>
                    <a:ext uri="{9D8B030D-6E8A-4147-A177-3AD203B41FA5}">
                      <a16:colId xmlns:a16="http://schemas.microsoft.com/office/drawing/2014/main" val="2521506658"/>
                    </a:ext>
                  </a:extLst>
                </a:gridCol>
                <a:gridCol w="2473948">
                  <a:extLst>
                    <a:ext uri="{9D8B030D-6E8A-4147-A177-3AD203B41FA5}">
                      <a16:colId xmlns:a16="http://schemas.microsoft.com/office/drawing/2014/main" val="4176950654"/>
                    </a:ext>
                  </a:extLst>
                </a:gridCol>
              </a:tblGrid>
              <a:tr h="388593">
                <a:tc>
                  <a:txBody>
                    <a:bodyPr/>
                    <a:lstStyle/>
                    <a:p>
                      <a:pPr marL="58420" indent="0" algn="l" fontAlgn="b"/>
                      <a:r>
                        <a:rPr lang="en-US" sz="1200" b="1" u="none" strike="noStrike" dirty="0">
                          <a:solidFill>
                            <a:schemeClr val="bg1"/>
                          </a:solidFill>
                          <a:effectLst/>
                        </a:rPr>
                        <a:t>FGC – OTP Service</a:t>
                      </a:r>
                      <a:endParaRPr lang="en-US" sz="1200" b="1" i="0" u="none" strike="noStrike" dirty="0">
                        <a:solidFill>
                          <a:schemeClr val="bg1"/>
                        </a:solidFill>
                        <a:effectLst/>
                        <a:latin typeface="Aptos Narrow" panose="020B0004020202020204" pitchFamily="34" charset="0"/>
                      </a:endParaRPr>
                    </a:p>
                  </a:txBody>
                  <a:tcPr marL="11632" marR="11632" marT="11632" marB="0" anchor="ctr">
                    <a:solidFill>
                      <a:srgbClr val="00ABB6"/>
                    </a:solidFill>
                  </a:tcPr>
                </a:tc>
                <a:tc>
                  <a:txBody>
                    <a:bodyPr/>
                    <a:lstStyle/>
                    <a:p>
                      <a:pPr algn="l" fontAlgn="b"/>
                      <a:r>
                        <a:rPr lang="en-US" sz="1200" b="1" u="none" strike="noStrike" dirty="0">
                          <a:solidFill>
                            <a:schemeClr val="bg1"/>
                          </a:solidFill>
                          <a:effectLst/>
                        </a:rPr>
                        <a:t>Minimum Unit of Service</a:t>
                      </a:r>
                      <a:endParaRPr lang="en-US" sz="1200" b="1" i="0" u="none" strike="noStrike" dirty="0">
                        <a:solidFill>
                          <a:schemeClr val="bg1"/>
                        </a:solidFill>
                        <a:effectLst/>
                        <a:latin typeface="Aptos Narrow" panose="020B0004020202020204" pitchFamily="34" charset="0"/>
                      </a:endParaRPr>
                    </a:p>
                  </a:txBody>
                  <a:tcPr marL="11632" marR="11632" marT="11632" marB="0" anchor="ctr">
                    <a:solidFill>
                      <a:srgbClr val="00ABB6"/>
                    </a:solidFill>
                  </a:tcPr>
                </a:tc>
                <a:tc>
                  <a:txBody>
                    <a:bodyPr/>
                    <a:lstStyle/>
                    <a:p>
                      <a:pPr algn="l" fontAlgn="b"/>
                      <a:r>
                        <a:rPr lang="en-US" sz="1200" b="1" u="none" strike="noStrike" dirty="0">
                          <a:solidFill>
                            <a:schemeClr val="bg1"/>
                          </a:solidFill>
                          <a:effectLst/>
                        </a:rPr>
                        <a:t>Code</a:t>
                      </a:r>
                      <a:endParaRPr lang="en-US" sz="1200" b="1" i="0" u="none" strike="noStrike" dirty="0">
                        <a:solidFill>
                          <a:schemeClr val="bg1"/>
                        </a:solidFill>
                        <a:effectLst/>
                        <a:latin typeface="Aptos Narrow" panose="020B0004020202020204" pitchFamily="34" charset="0"/>
                      </a:endParaRPr>
                    </a:p>
                  </a:txBody>
                  <a:tcPr marL="11632" marR="11632" marT="11632" marB="0" anchor="ctr">
                    <a:solidFill>
                      <a:srgbClr val="00ABB6"/>
                    </a:solidFill>
                  </a:tcPr>
                </a:tc>
                <a:tc>
                  <a:txBody>
                    <a:bodyPr/>
                    <a:lstStyle/>
                    <a:p>
                      <a:pPr algn="l" fontAlgn="b"/>
                      <a:r>
                        <a:rPr lang="en-US" sz="1200" b="1" u="none" strike="noStrike" dirty="0">
                          <a:solidFill>
                            <a:schemeClr val="bg1"/>
                          </a:solidFill>
                          <a:effectLst/>
                        </a:rPr>
                        <a:t>Rate</a:t>
                      </a:r>
                      <a:endParaRPr lang="en-US" sz="1200" b="1" i="0" u="none" strike="noStrike" dirty="0">
                        <a:solidFill>
                          <a:schemeClr val="bg1"/>
                        </a:solidFill>
                        <a:effectLst/>
                        <a:latin typeface="Aptos Narrow" panose="020B0004020202020204" pitchFamily="34" charset="0"/>
                      </a:endParaRPr>
                    </a:p>
                  </a:txBody>
                  <a:tcPr marL="11632" marR="11632" marT="11632" marB="0" anchor="ctr">
                    <a:solidFill>
                      <a:srgbClr val="00ABB6"/>
                    </a:solidFill>
                  </a:tcPr>
                </a:tc>
                <a:extLst>
                  <a:ext uri="{0D108BD9-81ED-4DB2-BD59-A6C34878D82A}">
                    <a16:rowId xmlns:a16="http://schemas.microsoft.com/office/drawing/2014/main" val="50337787"/>
                  </a:ext>
                </a:extLst>
              </a:tr>
              <a:tr h="388593">
                <a:tc>
                  <a:txBody>
                    <a:bodyPr/>
                    <a:lstStyle/>
                    <a:p>
                      <a:pPr marL="58738" indent="0" algn="l" fontAlgn="b"/>
                      <a:r>
                        <a:rPr lang="en-US" sz="1100" u="none" strike="noStrike" dirty="0">
                          <a:effectLst/>
                        </a:rPr>
                        <a:t>Admission and Discharge Assessment</a:t>
                      </a:r>
                      <a:endParaRPr lang="en-US" sz="1100" b="0" i="0" u="none" strike="noStrike" dirty="0">
                        <a:solidFill>
                          <a:srgbClr val="000000"/>
                        </a:solidFill>
                        <a:effectLst/>
                        <a:latin typeface="Aptos Narrow" panose="020B0004020202020204" pitchFamily="34" charset="0"/>
                      </a:endParaRPr>
                    </a:p>
                  </a:txBody>
                  <a:tcPr marL="11632" marR="11632" marT="11632" marB="0" anchor="ctr">
                    <a:solidFill>
                      <a:srgbClr val="CBE2E5"/>
                    </a:solidFill>
                  </a:tcPr>
                </a:tc>
                <a:tc>
                  <a:txBody>
                    <a:bodyPr/>
                    <a:lstStyle/>
                    <a:p>
                      <a:pPr algn="l" fontAlgn="b"/>
                      <a:r>
                        <a:rPr lang="en-US" sz="1100" u="none" strike="noStrike" dirty="0">
                          <a:effectLst/>
                        </a:rPr>
                        <a:t>Quarter Hour</a:t>
                      </a:r>
                      <a:endParaRPr lang="en-US" sz="1100" b="0" i="0" u="none" strike="noStrike" dirty="0">
                        <a:solidFill>
                          <a:srgbClr val="000000"/>
                        </a:solidFill>
                        <a:effectLst/>
                        <a:latin typeface="Aptos Narrow" panose="020B0004020202020204" pitchFamily="34" charset="0"/>
                      </a:endParaRPr>
                    </a:p>
                  </a:txBody>
                  <a:tcPr marL="11632" marR="11632" marT="11632" marB="0" anchor="ctr">
                    <a:solidFill>
                      <a:srgbClr val="CBE2E5"/>
                    </a:solidFill>
                  </a:tcPr>
                </a:tc>
                <a:tc>
                  <a:txBody>
                    <a:bodyPr/>
                    <a:lstStyle/>
                    <a:p>
                      <a:pPr algn="l" fontAlgn="b"/>
                      <a:r>
                        <a:rPr lang="en-US" sz="1100" u="none" strike="noStrike" dirty="0">
                          <a:effectLst/>
                        </a:rPr>
                        <a:t>AAS</a:t>
                      </a:r>
                      <a:endParaRPr lang="en-US" sz="1100" b="0" i="0" u="none" strike="noStrike" dirty="0">
                        <a:solidFill>
                          <a:srgbClr val="000000"/>
                        </a:solidFill>
                        <a:effectLst/>
                        <a:latin typeface="Aptos Narrow" panose="020B0004020202020204" pitchFamily="34" charset="0"/>
                      </a:endParaRPr>
                    </a:p>
                  </a:txBody>
                  <a:tcPr marL="11632" marR="11632" marT="11632" marB="0" anchor="ctr">
                    <a:solidFill>
                      <a:srgbClr val="CBE2E5"/>
                    </a:solidFill>
                  </a:tcPr>
                </a:tc>
                <a:tc>
                  <a:txBody>
                    <a:bodyPr/>
                    <a:lstStyle/>
                    <a:p>
                      <a:pPr algn="l" fontAlgn="b"/>
                      <a:r>
                        <a:rPr lang="it-IT" sz="1100" u="none" strike="noStrike" dirty="0">
                          <a:effectLst/>
                        </a:rPr>
                        <a:t>$105.56 – Per Hour; $26.39 – Per Quarter</a:t>
                      </a:r>
                      <a:endParaRPr lang="it-IT" sz="1100" b="0" i="0" u="none" strike="noStrike" dirty="0">
                        <a:solidFill>
                          <a:srgbClr val="000000"/>
                        </a:solidFill>
                        <a:effectLst/>
                        <a:latin typeface="Aptos Narrow" panose="020B0004020202020204" pitchFamily="34" charset="0"/>
                      </a:endParaRPr>
                    </a:p>
                  </a:txBody>
                  <a:tcPr marL="11632" marR="11632" marT="11632" marB="0" anchor="ctr">
                    <a:solidFill>
                      <a:srgbClr val="CBE2E5"/>
                    </a:solidFill>
                  </a:tcPr>
                </a:tc>
                <a:extLst>
                  <a:ext uri="{0D108BD9-81ED-4DB2-BD59-A6C34878D82A}">
                    <a16:rowId xmlns:a16="http://schemas.microsoft.com/office/drawing/2014/main" val="2945491881"/>
                  </a:ext>
                </a:extLst>
              </a:tr>
              <a:tr h="388593">
                <a:tc>
                  <a:txBody>
                    <a:bodyPr/>
                    <a:lstStyle/>
                    <a:p>
                      <a:pPr marL="58738" indent="0" algn="l" fontAlgn="b"/>
                      <a:r>
                        <a:rPr lang="en-US" sz="1100" u="none" strike="noStrike" dirty="0">
                          <a:effectLst/>
                        </a:rPr>
                        <a:t>Level 1 (Individual)</a:t>
                      </a:r>
                      <a:endParaRPr lang="en-US" sz="1100" b="0" i="0" u="none" strike="noStrike" dirty="0">
                        <a:solidFill>
                          <a:srgbClr val="000000"/>
                        </a:solidFill>
                        <a:effectLst/>
                        <a:latin typeface="Aptos Narrow" panose="020B0004020202020204" pitchFamily="34" charset="0"/>
                      </a:endParaRPr>
                    </a:p>
                  </a:txBody>
                  <a:tcPr marL="11632" marR="11632" marT="11632" marB="0" anchor="ctr"/>
                </a:tc>
                <a:tc>
                  <a:txBody>
                    <a:bodyPr/>
                    <a:lstStyle/>
                    <a:p>
                      <a:pPr algn="l" fontAlgn="b"/>
                      <a:r>
                        <a:rPr lang="en-US" sz="1100" u="none" strike="noStrike" dirty="0">
                          <a:effectLst/>
                        </a:rPr>
                        <a:t>Quarter Hour</a:t>
                      </a:r>
                      <a:endParaRPr lang="en-US" sz="1100" b="0" i="0" u="none" strike="noStrike" dirty="0">
                        <a:solidFill>
                          <a:srgbClr val="000000"/>
                        </a:solidFill>
                        <a:effectLst/>
                        <a:latin typeface="Aptos Narrow" panose="020B0004020202020204" pitchFamily="34" charset="0"/>
                      </a:endParaRPr>
                    </a:p>
                  </a:txBody>
                  <a:tcPr marL="11632" marR="11632" marT="11632" marB="0" anchor="ctr"/>
                </a:tc>
                <a:tc>
                  <a:txBody>
                    <a:bodyPr/>
                    <a:lstStyle/>
                    <a:p>
                      <a:pPr algn="l" fontAlgn="b"/>
                      <a:r>
                        <a:rPr lang="en-US" sz="1100" u="none" strike="noStrike" dirty="0">
                          <a:effectLst/>
                        </a:rPr>
                        <a:t>OP</a:t>
                      </a:r>
                      <a:endParaRPr lang="en-US" sz="1100" b="0" i="0" u="none" strike="noStrike" dirty="0">
                        <a:solidFill>
                          <a:srgbClr val="000000"/>
                        </a:solidFill>
                        <a:effectLst/>
                        <a:latin typeface="Aptos Narrow" panose="020B0004020202020204" pitchFamily="34" charset="0"/>
                      </a:endParaRPr>
                    </a:p>
                  </a:txBody>
                  <a:tcPr marL="11632" marR="11632" marT="11632" marB="0" anchor="ctr"/>
                </a:tc>
                <a:tc>
                  <a:txBody>
                    <a:bodyPr/>
                    <a:lstStyle/>
                    <a:p>
                      <a:pPr algn="l" fontAlgn="b"/>
                      <a:r>
                        <a:rPr lang="it-IT" sz="1100" u="none" strike="noStrike" dirty="0">
                          <a:effectLst/>
                        </a:rPr>
                        <a:t>$100.36 – Per Hour; $25.09 – Per Quarter</a:t>
                      </a:r>
                      <a:endParaRPr lang="it-IT" sz="1100" b="0" i="0" u="none" strike="noStrike" dirty="0">
                        <a:solidFill>
                          <a:srgbClr val="000000"/>
                        </a:solidFill>
                        <a:effectLst/>
                        <a:latin typeface="Aptos Narrow" panose="020B0004020202020204" pitchFamily="34" charset="0"/>
                      </a:endParaRPr>
                    </a:p>
                  </a:txBody>
                  <a:tcPr marL="11632" marR="11632" marT="11632" marB="0" anchor="ctr"/>
                </a:tc>
                <a:extLst>
                  <a:ext uri="{0D108BD9-81ED-4DB2-BD59-A6C34878D82A}">
                    <a16:rowId xmlns:a16="http://schemas.microsoft.com/office/drawing/2014/main" val="3751709072"/>
                  </a:ext>
                </a:extLst>
              </a:tr>
              <a:tr h="388593">
                <a:tc>
                  <a:txBody>
                    <a:bodyPr/>
                    <a:lstStyle/>
                    <a:p>
                      <a:pPr marL="58738" indent="0" algn="l" fontAlgn="b"/>
                      <a:r>
                        <a:rPr lang="en-US" sz="1100" u="none" strike="noStrike" dirty="0">
                          <a:effectLst/>
                        </a:rPr>
                        <a:t>Level 1 (Group)</a:t>
                      </a:r>
                      <a:endParaRPr lang="en-US" sz="1100" b="0" i="0" u="none" strike="noStrike" dirty="0">
                        <a:solidFill>
                          <a:srgbClr val="000000"/>
                        </a:solidFill>
                        <a:effectLst/>
                        <a:latin typeface="Aptos Narrow" panose="020B0004020202020204" pitchFamily="34" charset="0"/>
                      </a:endParaRPr>
                    </a:p>
                  </a:txBody>
                  <a:tcPr marL="11632" marR="11632" marT="11632" marB="0" anchor="ctr">
                    <a:solidFill>
                      <a:srgbClr val="CBE2E5"/>
                    </a:solidFill>
                  </a:tcPr>
                </a:tc>
                <a:tc>
                  <a:txBody>
                    <a:bodyPr/>
                    <a:lstStyle/>
                    <a:p>
                      <a:pPr algn="l" fontAlgn="b"/>
                      <a:r>
                        <a:rPr lang="en-US" sz="1100" u="none" strike="noStrike" dirty="0">
                          <a:effectLst/>
                        </a:rPr>
                        <a:t>Quarter Hour</a:t>
                      </a:r>
                      <a:endParaRPr lang="en-US" sz="1100" b="0" i="0" u="none" strike="noStrike" dirty="0">
                        <a:solidFill>
                          <a:srgbClr val="000000"/>
                        </a:solidFill>
                        <a:effectLst/>
                        <a:latin typeface="Aptos Narrow" panose="020B0004020202020204" pitchFamily="34" charset="0"/>
                      </a:endParaRPr>
                    </a:p>
                  </a:txBody>
                  <a:tcPr marL="11632" marR="11632" marT="11632" marB="0" anchor="ctr">
                    <a:solidFill>
                      <a:srgbClr val="CBE2E5"/>
                    </a:solidFill>
                  </a:tcPr>
                </a:tc>
                <a:tc>
                  <a:txBody>
                    <a:bodyPr/>
                    <a:lstStyle/>
                    <a:p>
                      <a:pPr algn="l" fontAlgn="b"/>
                      <a:r>
                        <a:rPr lang="en-US" sz="1100" u="none" strike="noStrike" dirty="0">
                          <a:effectLst/>
                        </a:rPr>
                        <a:t>OP</a:t>
                      </a:r>
                      <a:endParaRPr lang="en-US" sz="1100" b="0" i="0" u="none" strike="noStrike" dirty="0">
                        <a:solidFill>
                          <a:srgbClr val="000000"/>
                        </a:solidFill>
                        <a:effectLst/>
                        <a:latin typeface="Aptos Narrow" panose="020B0004020202020204" pitchFamily="34" charset="0"/>
                      </a:endParaRPr>
                    </a:p>
                  </a:txBody>
                  <a:tcPr marL="11632" marR="11632" marT="11632" marB="0" anchor="ctr">
                    <a:solidFill>
                      <a:srgbClr val="CBE2E5"/>
                    </a:solidFill>
                  </a:tcPr>
                </a:tc>
                <a:tc>
                  <a:txBody>
                    <a:bodyPr/>
                    <a:lstStyle/>
                    <a:p>
                      <a:pPr algn="l" fontAlgn="b"/>
                      <a:r>
                        <a:rPr lang="it-IT" sz="1100" u="none" strike="noStrike" dirty="0">
                          <a:effectLst/>
                        </a:rPr>
                        <a:t>$38.04 – Per Hour; $9.51 – Per Quarter</a:t>
                      </a:r>
                      <a:endParaRPr lang="it-IT" sz="1100" b="0" i="0" u="none" strike="noStrike" dirty="0">
                        <a:solidFill>
                          <a:srgbClr val="000000"/>
                        </a:solidFill>
                        <a:effectLst/>
                        <a:latin typeface="Aptos Narrow" panose="020B0004020202020204" pitchFamily="34" charset="0"/>
                      </a:endParaRPr>
                    </a:p>
                  </a:txBody>
                  <a:tcPr marL="11632" marR="11632" marT="11632" marB="0" anchor="ctr">
                    <a:solidFill>
                      <a:srgbClr val="CBE2E5"/>
                    </a:solidFill>
                  </a:tcPr>
                </a:tc>
                <a:extLst>
                  <a:ext uri="{0D108BD9-81ED-4DB2-BD59-A6C34878D82A}">
                    <a16:rowId xmlns:a16="http://schemas.microsoft.com/office/drawing/2014/main" val="304371652"/>
                  </a:ext>
                </a:extLst>
              </a:tr>
              <a:tr h="388593">
                <a:tc>
                  <a:txBody>
                    <a:bodyPr/>
                    <a:lstStyle/>
                    <a:p>
                      <a:pPr marL="58738" indent="0" algn="l" fontAlgn="b"/>
                      <a:r>
                        <a:rPr lang="en-US" sz="1100" u="none" strike="noStrike" dirty="0">
                          <a:effectLst/>
                        </a:rPr>
                        <a:t>Level 2 (Individual)</a:t>
                      </a:r>
                      <a:endParaRPr lang="en-US" sz="1100" b="0" i="0" u="none" strike="noStrike" dirty="0">
                        <a:solidFill>
                          <a:srgbClr val="000000"/>
                        </a:solidFill>
                        <a:effectLst/>
                        <a:latin typeface="Aptos Narrow" panose="020B0004020202020204" pitchFamily="34" charset="0"/>
                      </a:endParaRPr>
                    </a:p>
                  </a:txBody>
                  <a:tcPr marL="11632" marR="11632" marT="11632" marB="0" anchor="ctr"/>
                </a:tc>
                <a:tc>
                  <a:txBody>
                    <a:bodyPr/>
                    <a:lstStyle/>
                    <a:p>
                      <a:pPr algn="l" fontAlgn="b"/>
                      <a:r>
                        <a:rPr lang="en-US" sz="1100" u="none" strike="noStrike" dirty="0">
                          <a:effectLst/>
                        </a:rPr>
                        <a:t>Quarter Hour</a:t>
                      </a:r>
                      <a:endParaRPr lang="en-US" sz="1100" b="0" i="0" u="none" strike="noStrike" dirty="0">
                        <a:solidFill>
                          <a:srgbClr val="000000"/>
                        </a:solidFill>
                        <a:effectLst/>
                        <a:latin typeface="Aptos Narrow" panose="020B0004020202020204" pitchFamily="34" charset="0"/>
                      </a:endParaRPr>
                    </a:p>
                  </a:txBody>
                  <a:tcPr marL="11632" marR="11632" marT="11632" marB="0" anchor="ctr"/>
                </a:tc>
                <a:tc>
                  <a:txBody>
                    <a:bodyPr/>
                    <a:lstStyle/>
                    <a:p>
                      <a:pPr algn="l" fontAlgn="b"/>
                      <a:r>
                        <a:rPr lang="en-US" sz="1100" u="none" strike="noStrike" dirty="0">
                          <a:effectLst/>
                        </a:rPr>
                        <a:t>OR</a:t>
                      </a:r>
                      <a:endParaRPr lang="en-US" sz="1100" b="0" i="0" u="none" strike="noStrike" dirty="0">
                        <a:solidFill>
                          <a:srgbClr val="000000"/>
                        </a:solidFill>
                        <a:effectLst/>
                        <a:latin typeface="Aptos Narrow" panose="020B0004020202020204" pitchFamily="34" charset="0"/>
                      </a:endParaRPr>
                    </a:p>
                  </a:txBody>
                  <a:tcPr marL="11632" marR="11632" marT="11632" marB="0" anchor="ctr"/>
                </a:tc>
                <a:tc>
                  <a:txBody>
                    <a:bodyPr/>
                    <a:lstStyle/>
                    <a:p>
                      <a:pPr algn="l" fontAlgn="b"/>
                      <a:r>
                        <a:rPr lang="it-IT" sz="1100" u="none" strike="noStrike" dirty="0">
                          <a:effectLst/>
                        </a:rPr>
                        <a:t>$100.36 – Per Hour; $25.09 – Per Quarter</a:t>
                      </a:r>
                      <a:endParaRPr lang="it-IT" sz="1100" b="0" i="0" u="none" strike="noStrike" dirty="0">
                        <a:solidFill>
                          <a:srgbClr val="000000"/>
                        </a:solidFill>
                        <a:effectLst/>
                        <a:latin typeface="Aptos Narrow" panose="020B0004020202020204" pitchFamily="34" charset="0"/>
                      </a:endParaRPr>
                    </a:p>
                  </a:txBody>
                  <a:tcPr marL="11632" marR="11632" marT="11632" marB="0" anchor="ctr"/>
                </a:tc>
                <a:extLst>
                  <a:ext uri="{0D108BD9-81ED-4DB2-BD59-A6C34878D82A}">
                    <a16:rowId xmlns:a16="http://schemas.microsoft.com/office/drawing/2014/main" val="2354675521"/>
                  </a:ext>
                </a:extLst>
              </a:tr>
              <a:tr h="388593">
                <a:tc>
                  <a:txBody>
                    <a:bodyPr/>
                    <a:lstStyle/>
                    <a:p>
                      <a:pPr marL="58738" indent="0" algn="l" fontAlgn="b"/>
                      <a:r>
                        <a:rPr lang="en-US" sz="1100" u="none" strike="noStrike" dirty="0">
                          <a:effectLst/>
                        </a:rPr>
                        <a:t>Level 2 (Group)</a:t>
                      </a:r>
                      <a:endParaRPr lang="en-US" sz="1100" b="0" i="0" u="none" strike="noStrike" dirty="0">
                        <a:solidFill>
                          <a:srgbClr val="000000"/>
                        </a:solidFill>
                        <a:effectLst/>
                        <a:latin typeface="Aptos Narrow" panose="020B0004020202020204" pitchFamily="34" charset="0"/>
                      </a:endParaRPr>
                    </a:p>
                  </a:txBody>
                  <a:tcPr marL="11632" marR="11632" marT="11632" marB="0" anchor="ctr">
                    <a:solidFill>
                      <a:srgbClr val="CBE2E5"/>
                    </a:solidFill>
                  </a:tcPr>
                </a:tc>
                <a:tc>
                  <a:txBody>
                    <a:bodyPr/>
                    <a:lstStyle/>
                    <a:p>
                      <a:pPr algn="l" fontAlgn="b"/>
                      <a:r>
                        <a:rPr lang="en-US" sz="1100" u="none" strike="noStrike" dirty="0">
                          <a:effectLst/>
                        </a:rPr>
                        <a:t>Quarter Hour</a:t>
                      </a:r>
                      <a:endParaRPr lang="en-US" sz="1100" b="0" i="0" u="none" strike="noStrike" dirty="0">
                        <a:solidFill>
                          <a:srgbClr val="000000"/>
                        </a:solidFill>
                        <a:effectLst/>
                        <a:latin typeface="Aptos Narrow" panose="020B0004020202020204" pitchFamily="34" charset="0"/>
                      </a:endParaRPr>
                    </a:p>
                  </a:txBody>
                  <a:tcPr marL="11632" marR="11632" marT="11632" marB="0" anchor="ctr">
                    <a:solidFill>
                      <a:srgbClr val="CBE2E5"/>
                    </a:solidFill>
                  </a:tcPr>
                </a:tc>
                <a:tc>
                  <a:txBody>
                    <a:bodyPr/>
                    <a:lstStyle/>
                    <a:p>
                      <a:pPr algn="l" fontAlgn="b"/>
                      <a:r>
                        <a:rPr lang="en-US" sz="1100" u="none" strike="noStrike" dirty="0">
                          <a:effectLst/>
                        </a:rPr>
                        <a:t>OR</a:t>
                      </a:r>
                      <a:endParaRPr lang="en-US" sz="1100" b="0" i="0" u="none" strike="noStrike" dirty="0">
                        <a:solidFill>
                          <a:srgbClr val="000000"/>
                        </a:solidFill>
                        <a:effectLst/>
                        <a:latin typeface="Aptos Narrow" panose="020B0004020202020204" pitchFamily="34" charset="0"/>
                      </a:endParaRPr>
                    </a:p>
                  </a:txBody>
                  <a:tcPr marL="11632" marR="11632" marT="11632" marB="0" anchor="ctr">
                    <a:solidFill>
                      <a:srgbClr val="CBE2E5"/>
                    </a:solidFill>
                  </a:tcPr>
                </a:tc>
                <a:tc>
                  <a:txBody>
                    <a:bodyPr/>
                    <a:lstStyle/>
                    <a:p>
                      <a:pPr algn="l" fontAlgn="b"/>
                      <a:r>
                        <a:rPr lang="it-IT" sz="1100" u="none" strike="noStrike" dirty="0">
                          <a:effectLst/>
                        </a:rPr>
                        <a:t>$38.04 – Per Hour; $9.51 – Per Quarter</a:t>
                      </a:r>
                      <a:endParaRPr lang="it-IT" sz="1100" b="0" i="0" u="none" strike="noStrike" dirty="0">
                        <a:solidFill>
                          <a:srgbClr val="000000"/>
                        </a:solidFill>
                        <a:effectLst/>
                        <a:latin typeface="Aptos Narrow" panose="020B0004020202020204" pitchFamily="34" charset="0"/>
                      </a:endParaRPr>
                    </a:p>
                  </a:txBody>
                  <a:tcPr marL="11632" marR="11632" marT="11632" marB="0" anchor="ctr">
                    <a:solidFill>
                      <a:srgbClr val="CBE2E5"/>
                    </a:solidFill>
                  </a:tcPr>
                </a:tc>
                <a:extLst>
                  <a:ext uri="{0D108BD9-81ED-4DB2-BD59-A6C34878D82A}">
                    <a16:rowId xmlns:a16="http://schemas.microsoft.com/office/drawing/2014/main" val="3514177058"/>
                  </a:ext>
                </a:extLst>
              </a:tr>
              <a:tr h="388593">
                <a:tc>
                  <a:txBody>
                    <a:bodyPr/>
                    <a:lstStyle/>
                    <a:p>
                      <a:pPr marL="58738" indent="0" algn="l" fontAlgn="b"/>
                      <a:r>
                        <a:rPr lang="en-US" sz="1100" u="none" strike="noStrike" dirty="0">
                          <a:effectLst/>
                        </a:rPr>
                        <a:t>Case Management</a:t>
                      </a:r>
                      <a:endParaRPr lang="en-US" sz="1100" b="0" i="0" u="none" strike="noStrike" dirty="0">
                        <a:solidFill>
                          <a:srgbClr val="000000"/>
                        </a:solidFill>
                        <a:effectLst/>
                        <a:latin typeface="Aptos Narrow" panose="020B0004020202020204" pitchFamily="34" charset="0"/>
                      </a:endParaRPr>
                    </a:p>
                  </a:txBody>
                  <a:tcPr marL="11632" marR="11632" marT="11632" marB="0" anchor="ctr"/>
                </a:tc>
                <a:tc>
                  <a:txBody>
                    <a:bodyPr/>
                    <a:lstStyle/>
                    <a:p>
                      <a:pPr algn="l" fontAlgn="b"/>
                      <a:r>
                        <a:rPr lang="en-US" sz="1100" u="none" strike="noStrike" dirty="0">
                          <a:effectLst/>
                        </a:rPr>
                        <a:t>Quarter Hour</a:t>
                      </a:r>
                      <a:endParaRPr lang="en-US" sz="1100" b="0" i="0" u="none" strike="noStrike" dirty="0">
                        <a:solidFill>
                          <a:srgbClr val="000000"/>
                        </a:solidFill>
                        <a:effectLst/>
                        <a:latin typeface="Aptos Narrow" panose="020B0004020202020204" pitchFamily="34" charset="0"/>
                      </a:endParaRPr>
                    </a:p>
                  </a:txBody>
                  <a:tcPr marL="11632" marR="11632" marT="11632" marB="0" anchor="ctr"/>
                </a:tc>
                <a:tc>
                  <a:txBody>
                    <a:bodyPr/>
                    <a:lstStyle/>
                    <a:p>
                      <a:pPr algn="l" fontAlgn="b"/>
                      <a:r>
                        <a:rPr lang="en-US" sz="1100" u="none" strike="noStrike" dirty="0">
                          <a:effectLst/>
                        </a:rPr>
                        <a:t>CM</a:t>
                      </a:r>
                      <a:endParaRPr lang="en-US" sz="1100" b="0" i="0" u="none" strike="noStrike" dirty="0">
                        <a:solidFill>
                          <a:srgbClr val="000000"/>
                        </a:solidFill>
                        <a:effectLst/>
                        <a:latin typeface="Aptos Narrow" panose="020B0004020202020204" pitchFamily="34" charset="0"/>
                      </a:endParaRPr>
                    </a:p>
                  </a:txBody>
                  <a:tcPr marL="11632" marR="11632" marT="11632" marB="0" anchor="ctr"/>
                </a:tc>
                <a:tc>
                  <a:txBody>
                    <a:bodyPr/>
                    <a:lstStyle/>
                    <a:p>
                      <a:pPr algn="l" fontAlgn="b"/>
                      <a:r>
                        <a:rPr lang="it-IT" sz="1100" u="none" strike="noStrike" dirty="0">
                          <a:effectLst/>
                        </a:rPr>
                        <a:t>$77.72 – Per Hour; $19.43 – Per Quarter</a:t>
                      </a:r>
                      <a:endParaRPr lang="it-IT" sz="1100" b="0" i="0" u="none" strike="noStrike" dirty="0">
                        <a:solidFill>
                          <a:srgbClr val="000000"/>
                        </a:solidFill>
                        <a:effectLst/>
                        <a:latin typeface="Aptos Narrow" panose="020B0004020202020204" pitchFamily="34" charset="0"/>
                      </a:endParaRPr>
                    </a:p>
                  </a:txBody>
                  <a:tcPr marL="11632" marR="11632" marT="11632" marB="0" anchor="ctr"/>
                </a:tc>
                <a:extLst>
                  <a:ext uri="{0D108BD9-81ED-4DB2-BD59-A6C34878D82A}">
                    <a16:rowId xmlns:a16="http://schemas.microsoft.com/office/drawing/2014/main" val="2733858578"/>
                  </a:ext>
                </a:extLst>
              </a:tr>
              <a:tr h="388593">
                <a:tc>
                  <a:txBody>
                    <a:bodyPr/>
                    <a:lstStyle/>
                    <a:p>
                      <a:pPr marL="58738" indent="0" algn="l" fontAlgn="b"/>
                      <a:r>
                        <a:rPr lang="en-US" sz="1100" u="none" strike="noStrike" dirty="0">
                          <a:effectLst/>
                        </a:rPr>
                        <a:t>Psychiatric Evaluation</a:t>
                      </a:r>
                      <a:endParaRPr lang="en-US" sz="1100" b="0" i="0" u="none" strike="noStrike" dirty="0">
                        <a:solidFill>
                          <a:srgbClr val="000000"/>
                        </a:solidFill>
                        <a:effectLst/>
                        <a:latin typeface="Aptos Narrow" panose="020B0004020202020204" pitchFamily="34" charset="0"/>
                      </a:endParaRPr>
                    </a:p>
                  </a:txBody>
                  <a:tcPr marL="11632" marR="11632" marT="11632" marB="0" anchor="ctr">
                    <a:solidFill>
                      <a:srgbClr val="CBE2E5"/>
                    </a:solidFill>
                  </a:tcPr>
                </a:tc>
                <a:tc gridSpan="2">
                  <a:txBody>
                    <a:bodyPr/>
                    <a:lstStyle/>
                    <a:p>
                      <a:pPr algn="l" fontAlgn="b"/>
                      <a:r>
                        <a:rPr lang="en-US" sz="1100" u="none" strike="noStrike" dirty="0">
                          <a:effectLst/>
                        </a:rPr>
                        <a:t>Per Encounter/Per Day</a:t>
                      </a:r>
                      <a:endParaRPr lang="en-US" sz="1100" b="0" i="0" u="none" strike="noStrike" dirty="0">
                        <a:solidFill>
                          <a:srgbClr val="000000"/>
                        </a:solidFill>
                        <a:effectLst/>
                        <a:latin typeface="Aptos Narrow" panose="020B0004020202020204" pitchFamily="34" charset="0"/>
                      </a:endParaRPr>
                    </a:p>
                  </a:txBody>
                  <a:tcPr marL="11632" marR="11632" marT="11632" marB="0" anchor="ctr">
                    <a:solidFill>
                      <a:srgbClr val="CBE2E5"/>
                    </a:solidFill>
                  </a:tcPr>
                </a:tc>
                <a:tc hMerge="1">
                  <a:txBody>
                    <a:bodyPr/>
                    <a:lstStyle/>
                    <a:p>
                      <a:pPr algn="l" fontAlgn="b"/>
                      <a:endParaRPr lang="en-US" sz="800" b="0" i="0" u="none" strike="noStrike" dirty="0">
                        <a:solidFill>
                          <a:srgbClr val="000000"/>
                        </a:solidFill>
                        <a:effectLst/>
                        <a:latin typeface="Aptos Narrow" panose="020B0004020202020204" pitchFamily="34" charset="0"/>
                      </a:endParaRPr>
                    </a:p>
                  </a:txBody>
                  <a:tcPr marL="8724" marR="8724" marT="8724" marB="0" anchor="b"/>
                </a:tc>
                <a:tc>
                  <a:txBody>
                    <a:bodyPr/>
                    <a:lstStyle/>
                    <a:p>
                      <a:pPr algn="l" fontAlgn="b"/>
                      <a:r>
                        <a:rPr lang="en-US" sz="1100" u="none" strike="noStrike" dirty="0">
                          <a:effectLst/>
                        </a:rPr>
                        <a:t>$131.34 – Per Encounter/Per Day</a:t>
                      </a:r>
                      <a:endParaRPr lang="en-US" sz="1100" b="0" i="0" u="none" strike="noStrike" dirty="0">
                        <a:solidFill>
                          <a:srgbClr val="000000"/>
                        </a:solidFill>
                        <a:effectLst/>
                        <a:latin typeface="Aptos Narrow" panose="020B0004020202020204" pitchFamily="34" charset="0"/>
                      </a:endParaRPr>
                    </a:p>
                  </a:txBody>
                  <a:tcPr marL="11632" marR="11632" marT="11632" marB="0" anchor="ctr">
                    <a:solidFill>
                      <a:srgbClr val="CBE2E5"/>
                    </a:solidFill>
                  </a:tcPr>
                </a:tc>
                <a:extLst>
                  <a:ext uri="{0D108BD9-81ED-4DB2-BD59-A6C34878D82A}">
                    <a16:rowId xmlns:a16="http://schemas.microsoft.com/office/drawing/2014/main" val="405940666"/>
                  </a:ext>
                </a:extLst>
              </a:tr>
              <a:tr h="577483">
                <a:tc>
                  <a:txBody>
                    <a:bodyPr/>
                    <a:lstStyle/>
                    <a:p>
                      <a:pPr marL="58738" indent="0" algn="l" fontAlgn="b"/>
                      <a:r>
                        <a:rPr lang="en-US" sz="1100" u="none" strike="noStrike" dirty="0">
                          <a:effectLst/>
                        </a:rPr>
                        <a:t>Medication Assisted Recovery (Methadone for Opioid Use Disorder)</a:t>
                      </a:r>
                      <a:endParaRPr lang="en-US" sz="1100" b="0" i="0" u="none" strike="noStrike" dirty="0">
                        <a:solidFill>
                          <a:srgbClr val="000000"/>
                        </a:solidFill>
                        <a:effectLst/>
                        <a:latin typeface="Aptos Narrow" panose="020B0004020202020204" pitchFamily="34" charset="0"/>
                      </a:endParaRPr>
                    </a:p>
                  </a:txBody>
                  <a:tcPr marL="11632" marR="11632" marT="11632" marB="0" anchor="ctr"/>
                </a:tc>
                <a:tc>
                  <a:txBody>
                    <a:bodyPr/>
                    <a:lstStyle/>
                    <a:p>
                      <a:pPr algn="l" fontAlgn="b"/>
                      <a:r>
                        <a:rPr lang="en-US" sz="1100" u="none" strike="noStrike" dirty="0">
                          <a:effectLst/>
                        </a:rPr>
                        <a:t>Weekly</a:t>
                      </a:r>
                      <a:endParaRPr lang="en-US" sz="1100" b="0" i="0" u="none" strike="noStrike" dirty="0">
                        <a:solidFill>
                          <a:srgbClr val="000000"/>
                        </a:solidFill>
                        <a:effectLst/>
                        <a:latin typeface="Aptos Narrow" panose="020B0004020202020204" pitchFamily="34" charset="0"/>
                      </a:endParaRPr>
                    </a:p>
                  </a:txBody>
                  <a:tcPr marL="11632" marR="11632" marT="11632" marB="0" anchor="ctr"/>
                </a:tc>
                <a:tc>
                  <a:txBody>
                    <a:bodyPr/>
                    <a:lstStyle/>
                    <a:p>
                      <a:pPr algn="l" fontAlgn="b"/>
                      <a:r>
                        <a:rPr lang="en-US" sz="1100" u="none" strike="noStrike" dirty="0">
                          <a:effectLst/>
                        </a:rPr>
                        <a:t>OP</a:t>
                      </a:r>
                      <a:endParaRPr lang="en-US" sz="1100" b="0" i="0" u="none" strike="noStrike" dirty="0">
                        <a:solidFill>
                          <a:srgbClr val="000000"/>
                        </a:solidFill>
                        <a:effectLst/>
                        <a:latin typeface="Aptos Narrow" panose="020B0004020202020204" pitchFamily="34" charset="0"/>
                      </a:endParaRPr>
                    </a:p>
                  </a:txBody>
                  <a:tcPr marL="11632" marR="11632" marT="11632" marB="0" anchor="ctr"/>
                </a:tc>
                <a:tc>
                  <a:txBody>
                    <a:bodyPr/>
                    <a:lstStyle/>
                    <a:p>
                      <a:pPr algn="l" fontAlgn="b"/>
                      <a:r>
                        <a:rPr lang="en-US" sz="1100" u="none" strike="noStrike" dirty="0">
                          <a:effectLst/>
                        </a:rPr>
                        <a:t>$113.06 – Weekly</a:t>
                      </a:r>
                      <a:endParaRPr lang="en-US" sz="1100" b="0" i="0" u="none" strike="noStrike" dirty="0">
                        <a:solidFill>
                          <a:srgbClr val="000000"/>
                        </a:solidFill>
                        <a:effectLst/>
                        <a:latin typeface="Aptos Narrow" panose="020B0004020202020204" pitchFamily="34" charset="0"/>
                      </a:endParaRPr>
                    </a:p>
                  </a:txBody>
                  <a:tcPr marL="11632" marR="11632" marT="11632" marB="0" anchor="ctr"/>
                </a:tc>
                <a:extLst>
                  <a:ext uri="{0D108BD9-81ED-4DB2-BD59-A6C34878D82A}">
                    <a16:rowId xmlns:a16="http://schemas.microsoft.com/office/drawing/2014/main" val="3921312756"/>
                  </a:ext>
                </a:extLst>
              </a:tr>
              <a:tr h="388593">
                <a:tc>
                  <a:txBody>
                    <a:bodyPr/>
                    <a:lstStyle/>
                    <a:p>
                      <a:pPr marL="58738" indent="0" algn="l" fontAlgn="b"/>
                      <a:r>
                        <a:rPr lang="en-US" sz="1100" u="none" strike="noStrike" dirty="0">
                          <a:effectLst/>
                        </a:rPr>
                        <a:t>Early Intervention (Individual)</a:t>
                      </a:r>
                      <a:endParaRPr lang="en-US" sz="1100" b="0" i="0" u="none" strike="noStrike" dirty="0">
                        <a:solidFill>
                          <a:srgbClr val="000000"/>
                        </a:solidFill>
                        <a:effectLst/>
                        <a:latin typeface="Aptos Narrow" panose="020B0004020202020204" pitchFamily="34" charset="0"/>
                      </a:endParaRPr>
                    </a:p>
                  </a:txBody>
                  <a:tcPr marL="11632" marR="11632" marT="11632" marB="0" anchor="ctr">
                    <a:solidFill>
                      <a:srgbClr val="CBE2E5"/>
                    </a:solidFill>
                  </a:tcPr>
                </a:tc>
                <a:tc>
                  <a:txBody>
                    <a:bodyPr/>
                    <a:lstStyle/>
                    <a:p>
                      <a:pPr algn="l" fontAlgn="b"/>
                      <a:r>
                        <a:rPr lang="en-US" sz="1100" u="none" strike="noStrike" dirty="0">
                          <a:effectLst/>
                        </a:rPr>
                        <a:t>Quarter Hour</a:t>
                      </a:r>
                      <a:endParaRPr lang="en-US" sz="1100" b="0" i="0" u="none" strike="noStrike" dirty="0">
                        <a:solidFill>
                          <a:srgbClr val="000000"/>
                        </a:solidFill>
                        <a:effectLst/>
                        <a:latin typeface="Aptos Narrow" panose="020B0004020202020204" pitchFamily="34" charset="0"/>
                      </a:endParaRPr>
                    </a:p>
                  </a:txBody>
                  <a:tcPr marL="11632" marR="11632" marT="11632" marB="0" anchor="ctr">
                    <a:solidFill>
                      <a:srgbClr val="CBE2E5"/>
                    </a:solidFill>
                  </a:tcPr>
                </a:tc>
                <a:tc>
                  <a:txBody>
                    <a:bodyPr/>
                    <a:lstStyle/>
                    <a:p>
                      <a:pPr algn="l" fontAlgn="b"/>
                      <a:r>
                        <a:rPr lang="en-US" sz="1100" u="none" strike="noStrike" dirty="0">
                          <a:effectLst/>
                        </a:rPr>
                        <a:t>EI</a:t>
                      </a:r>
                      <a:endParaRPr lang="en-US" sz="1100" b="0" i="0" u="none" strike="noStrike" dirty="0">
                        <a:solidFill>
                          <a:srgbClr val="000000"/>
                        </a:solidFill>
                        <a:effectLst/>
                        <a:latin typeface="Aptos Narrow" panose="020B0004020202020204" pitchFamily="34" charset="0"/>
                      </a:endParaRPr>
                    </a:p>
                  </a:txBody>
                  <a:tcPr marL="11632" marR="11632" marT="11632" marB="0" anchor="ctr">
                    <a:solidFill>
                      <a:srgbClr val="CBE2E5"/>
                    </a:solidFill>
                  </a:tcPr>
                </a:tc>
                <a:tc>
                  <a:txBody>
                    <a:bodyPr/>
                    <a:lstStyle/>
                    <a:p>
                      <a:pPr algn="l" fontAlgn="b"/>
                      <a:r>
                        <a:rPr lang="it-IT" sz="1100" u="none" strike="noStrike" dirty="0">
                          <a:effectLst/>
                        </a:rPr>
                        <a:t>$100.36 – Per Hour; $25.09 – Per Quarter</a:t>
                      </a:r>
                      <a:endParaRPr lang="it-IT" sz="1100" b="0" i="0" u="none" strike="noStrike" dirty="0">
                        <a:solidFill>
                          <a:srgbClr val="000000"/>
                        </a:solidFill>
                        <a:effectLst/>
                        <a:latin typeface="Aptos Narrow" panose="020B0004020202020204" pitchFamily="34" charset="0"/>
                      </a:endParaRPr>
                    </a:p>
                  </a:txBody>
                  <a:tcPr marL="11632" marR="11632" marT="11632" marB="0" anchor="ctr">
                    <a:solidFill>
                      <a:srgbClr val="CBE2E5"/>
                    </a:solidFill>
                  </a:tcPr>
                </a:tc>
                <a:extLst>
                  <a:ext uri="{0D108BD9-81ED-4DB2-BD59-A6C34878D82A}">
                    <a16:rowId xmlns:a16="http://schemas.microsoft.com/office/drawing/2014/main" val="3724921593"/>
                  </a:ext>
                </a:extLst>
              </a:tr>
              <a:tr h="388593">
                <a:tc>
                  <a:txBody>
                    <a:bodyPr/>
                    <a:lstStyle/>
                    <a:p>
                      <a:pPr marL="58738" indent="0" algn="l" fontAlgn="b"/>
                      <a:r>
                        <a:rPr lang="en-US" sz="1100" u="none" strike="noStrike" dirty="0">
                          <a:effectLst/>
                        </a:rPr>
                        <a:t>Early Intervention (Group)</a:t>
                      </a:r>
                      <a:endParaRPr lang="en-US" sz="1100" b="0" i="0" u="none" strike="noStrike" dirty="0">
                        <a:solidFill>
                          <a:srgbClr val="000000"/>
                        </a:solidFill>
                        <a:effectLst/>
                        <a:latin typeface="Aptos Narrow" panose="020B0004020202020204" pitchFamily="34" charset="0"/>
                      </a:endParaRPr>
                    </a:p>
                  </a:txBody>
                  <a:tcPr marL="11632" marR="11632" marT="11632" marB="0" anchor="ctr"/>
                </a:tc>
                <a:tc>
                  <a:txBody>
                    <a:bodyPr/>
                    <a:lstStyle/>
                    <a:p>
                      <a:pPr algn="l" fontAlgn="b"/>
                      <a:r>
                        <a:rPr lang="en-US" sz="1100" u="none" strike="noStrike" dirty="0">
                          <a:effectLst/>
                        </a:rPr>
                        <a:t>Quarter Hour</a:t>
                      </a:r>
                      <a:endParaRPr lang="en-US" sz="1100" b="0" i="0" u="none" strike="noStrike" dirty="0">
                        <a:solidFill>
                          <a:srgbClr val="000000"/>
                        </a:solidFill>
                        <a:effectLst/>
                        <a:latin typeface="Aptos Narrow" panose="020B0004020202020204" pitchFamily="34" charset="0"/>
                      </a:endParaRPr>
                    </a:p>
                  </a:txBody>
                  <a:tcPr marL="11632" marR="11632" marT="11632" marB="0" anchor="ctr"/>
                </a:tc>
                <a:tc>
                  <a:txBody>
                    <a:bodyPr/>
                    <a:lstStyle/>
                    <a:p>
                      <a:pPr algn="l" fontAlgn="b"/>
                      <a:r>
                        <a:rPr lang="en-US" sz="1100" u="none" strike="noStrike" dirty="0">
                          <a:effectLst/>
                        </a:rPr>
                        <a:t>EI</a:t>
                      </a:r>
                      <a:endParaRPr lang="en-US" sz="1100" b="0" i="0" u="none" strike="noStrike" dirty="0">
                        <a:solidFill>
                          <a:srgbClr val="000000"/>
                        </a:solidFill>
                        <a:effectLst/>
                        <a:latin typeface="Aptos Narrow" panose="020B0004020202020204" pitchFamily="34" charset="0"/>
                      </a:endParaRPr>
                    </a:p>
                  </a:txBody>
                  <a:tcPr marL="11632" marR="11632" marT="11632" marB="0" anchor="ctr"/>
                </a:tc>
                <a:tc>
                  <a:txBody>
                    <a:bodyPr/>
                    <a:lstStyle/>
                    <a:p>
                      <a:pPr algn="l" fontAlgn="b"/>
                      <a:r>
                        <a:rPr lang="it-IT" sz="1100" u="none" strike="noStrike" dirty="0">
                          <a:effectLst/>
                        </a:rPr>
                        <a:t>$38.04 – Per Hour; $9.51 – Per Quarter</a:t>
                      </a:r>
                      <a:endParaRPr lang="it-IT" sz="1100" b="0" i="0" u="none" strike="noStrike" dirty="0">
                        <a:solidFill>
                          <a:srgbClr val="000000"/>
                        </a:solidFill>
                        <a:effectLst/>
                        <a:latin typeface="Aptos Narrow" panose="020B0004020202020204" pitchFamily="34" charset="0"/>
                      </a:endParaRPr>
                    </a:p>
                  </a:txBody>
                  <a:tcPr marL="11632" marR="11632" marT="11632" marB="0" anchor="ctr"/>
                </a:tc>
                <a:extLst>
                  <a:ext uri="{0D108BD9-81ED-4DB2-BD59-A6C34878D82A}">
                    <a16:rowId xmlns:a16="http://schemas.microsoft.com/office/drawing/2014/main" val="644301903"/>
                  </a:ext>
                </a:extLst>
              </a:tr>
              <a:tr h="388593">
                <a:tc>
                  <a:txBody>
                    <a:bodyPr/>
                    <a:lstStyle/>
                    <a:p>
                      <a:pPr marL="58738" indent="0" algn="l" fontAlgn="b"/>
                      <a:r>
                        <a:rPr lang="en-US" sz="1100" u="none" strike="noStrike" dirty="0">
                          <a:effectLst/>
                        </a:rPr>
                        <a:t>Community Intervention</a:t>
                      </a:r>
                      <a:endParaRPr lang="en-US" sz="1100" b="0" i="0" u="none" strike="noStrike" dirty="0">
                        <a:solidFill>
                          <a:srgbClr val="000000"/>
                        </a:solidFill>
                        <a:effectLst/>
                        <a:latin typeface="Aptos Narrow" panose="020B0004020202020204" pitchFamily="34" charset="0"/>
                      </a:endParaRPr>
                    </a:p>
                  </a:txBody>
                  <a:tcPr marL="11632" marR="11632" marT="11632" marB="0" anchor="ctr">
                    <a:solidFill>
                      <a:srgbClr val="CBE2E5"/>
                    </a:solidFill>
                  </a:tcPr>
                </a:tc>
                <a:tc>
                  <a:txBody>
                    <a:bodyPr/>
                    <a:lstStyle/>
                    <a:p>
                      <a:pPr algn="l" fontAlgn="b"/>
                      <a:r>
                        <a:rPr lang="en-US" sz="1100" u="none" strike="noStrike" dirty="0">
                          <a:effectLst/>
                        </a:rPr>
                        <a:t>Quarter Hour</a:t>
                      </a:r>
                      <a:endParaRPr lang="en-US" sz="1100" b="0" i="0" u="none" strike="noStrike" dirty="0">
                        <a:solidFill>
                          <a:srgbClr val="000000"/>
                        </a:solidFill>
                        <a:effectLst/>
                        <a:latin typeface="Aptos Narrow" panose="020B0004020202020204" pitchFamily="34" charset="0"/>
                      </a:endParaRPr>
                    </a:p>
                  </a:txBody>
                  <a:tcPr marL="11632" marR="11632" marT="11632" marB="0" anchor="ctr">
                    <a:solidFill>
                      <a:srgbClr val="CBE2E5"/>
                    </a:solidFill>
                  </a:tcPr>
                </a:tc>
                <a:tc>
                  <a:txBody>
                    <a:bodyPr/>
                    <a:lstStyle/>
                    <a:p>
                      <a:pPr algn="l" fontAlgn="b"/>
                      <a:r>
                        <a:rPr lang="en-US" sz="1100" u="none" strike="noStrike" dirty="0">
                          <a:effectLst/>
                        </a:rPr>
                        <a:t>CIH</a:t>
                      </a:r>
                      <a:endParaRPr lang="en-US" sz="1100" b="0" i="0" u="none" strike="noStrike" dirty="0">
                        <a:solidFill>
                          <a:srgbClr val="000000"/>
                        </a:solidFill>
                        <a:effectLst/>
                        <a:latin typeface="Aptos Narrow" panose="020B0004020202020204" pitchFamily="34" charset="0"/>
                      </a:endParaRPr>
                    </a:p>
                  </a:txBody>
                  <a:tcPr marL="11632" marR="11632" marT="11632" marB="0" anchor="ctr">
                    <a:solidFill>
                      <a:srgbClr val="CBE2E5"/>
                    </a:solidFill>
                  </a:tcPr>
                </a:tc>
                <a:tc>
                  <a:txBody>
                    <a:bodyPr/>
                    <a:lstStyle/>
                    <a:p>
                      <a:pPr algn="l" fontAlgn="b"/>
                      <a:r>
                        <a:rPr lang="it-IT" sz="1100" u="none" strike="noStrike" dirty="0">
                          <a:effectLst/>
                        </a:rPr>
                        <a:t>$97.48 – Per Hour; $24.37 – Per Quarter</a:t>
                      </a:r>
                      <a:endParaRPr lang="it-IT" sz="1100" b="0" i="0" u="none" strike="noStrike" dirty="0">
                        <a:solidFill>
                          <a:srgbClr val="000000"/>
                        </a:solidFill>
                        <a:effectLst/>
                        <a:latin typeface="Aptos Narrow" panose="020B0004020202020204" pitchFamily="34" charset="0"/>
                      </a:endParaRPr>
                    </a:p>
                  </a:txBody>
                  <a:tcPr marL="11632" marR="11632" marT="11632" marB="0" anchor="ctr">
                    <a:solidFill>
                      <a:srgbClr val="CBE2E5"/>
                    </a:solidFill>
                  </a:tcPr>
                </a:tc>
                <a:extLst>
                  <a:ext uri="{0D108BD9-81ED-4DB2-BD59-A6C34878D82A}">
                    <a16:rowId xmlns:a16="http://schemas.microsoft.com/office/drawing/2014/main" val="3260535463"/>
                  </a:ext>
                </a:extLst>
              </a:tr>
            </a:tbl>
          </a:graphicData>
        </a:graphic>
      </p:graphicFrame>
    </p:spTree>
    <p:extLst>
      <p:ext uri="{BB962C8B-B14F-4D97-AF65-F5344CB8AC3E}">
        <p14:creationId xmlns:p14="http://schemas.microsoft.com/office/powerpoint/2010/main" val="836826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BB4649-E79C-584D-8A1C-5EF14C0F5F70}"/>
              </a:ext>
            </a:extLst>
          </p:cNvPr>
          <p:cNvSpPr>
            <a:spLocks noGrp="1"/>
          </p:cNvSpPr>
          <p:nvPr>
            <p:ph type="title"/>
          </p:nvPr>
        </p:nvSpPr>
        <p:spPr>
          <a:xfrm>
            <a:off x="370561" y="2"/>
            <a:ext cx="11702169" cy="1074213"/>
          </a:xfrm>
        </p:spPr>
        <p:txBody>
          <a:bodyPr>
            <a:noAutofit/>
          </a:bodyPr>
          <a:lstStyle/>
          <a:p>
            <a:r>
              <a:rPr lang="en-US" sz="2667" dirty="0"/>
              <a:t>Data collection: Jan 11, 2021 – Aug 27, 2024</a:t>
            </a:r>
            <a:endParaRPr lang="en-US" sz="2667" i="1" dirty="0"/>
          </a:p>
        </p:txBody>
      </p:sp>
      <p:sp>
        <p:nvSpPr>
          <p:cNvPr id="4" name="Content Placeholder 3">
            <a:extLst>
              <a:ext uri="{FF2B5EF4-FFF2-40B4-BE49-F238E27FC236}">
                <a16:creationId xmlns:a16="http://schemas.microsoft.com/office/drawing/2014/main" id="{5D88EB3B-A8F3-EA43-A49B-A08AB970908D}"/>
              </a:ext>
            </a:extLst>
          </p:cNvPr>
          <p:cNvSpPr>
            <a:spLocks noGrp="1"/>
          </p:cNvSpPr>
          <p:nvPr>
            <p:ph sz="half" idx="1"/>
          </p:nvPr>
        </p:nvSpPr>
        <p:spPr>
          <a:xfrm>
            <a:off x="197679" y="1527451"/>
            <a:ext cx="5107668" cy="4947685"/>
          </a:xfrm>
        </p:spPr>
        <p:txBody>
          <a:bodyPr vert="horz" lIns="121920" tIns="60960" rIns="121920" bIns="60960" rtlCol="0" anchor="t">
            <a:normAutofit/>
          </a:bodyPr>
          <a:lstStyle/>
          <a:p>
            <a:pPr marL="530000" indent="-507141" defTabSz="1625519">
              <a:lnSpc>
                <a:spcPct val="100000"/>
              </a:lnSpc>
            </a:pPr>
            <a:r>
              <a:rPr lang="en-US" sz="2133" dirty="0">
                <a:ea typeface="Lato"/>
                <a:cs typeface="Lato"/>
              </a:rPr>
              <a:t>Begins after completing the intake process </a:t>
            </a:r>
          </a:p>
          <a:p>
            <a:pPr marL="530000" indent="-507141" defTabSz="1625519">
              <a:lnSpc>
                <a:spcPct val="100000"/>
              </a:lnSpc>
            </a:pPr>
            <a:r>
              <a:rPr lang="en-US" sz="2133" dirty="0">
                <a:ea typeface="Lato"/>
                <a:cs typeface="Lato"/>
              </a:rPr>
              <a:t>Patient self-reported questionnaires</a:t>
            </a:r>
          </a:p>
          <a:p>
            <a:pPr marL="530000" indent="-507141" defTabSz="1625519">
              <a:lnSpc>
                <a:spcPct val="100000"/>
              </a:lnSpc>
            </a:pPr>
            <a:r>
              <a:rPr lang="en-US" sz="2133" dirty="0">
                <a:ea typeface="Lato"/>
                <a:cs typeface="Lato"/>
              </a:rPr>
              <a:t>Retrospective chart review: EMR, EPIC, and SAMMS</a:t>
            </a:r>
          </a:p>
          <a:p>
            <a:pPr marL="530000" indent="-507141" defTabSz="1625519">
              <a:lnSpc>
                <a:spcPct val="100000"/>
              </a:lnSpc>
            </a:pPr>
            <a:r>
              <a:rPr lang="en-US" sz="2133" dirty="0">
                <a:ea typeface="Lato"/>
                <a:cs typeface="Lato"/>
              </a:rPr>
              <a:t>SAMMS – Substance Abuse &amp; Medication Management System Chart Review</a:t>
            </a:r>
          </a:p>
          <a:p>
            <a:pPr marL="530000" indent="-507141" defTabSz="1625519">
              <a:lnSpc>
                <a:spcPct val="100000"/>
              </a:lnSpc>
            </a:pPr>
            <a:r>
              <a:rPr lang="en-US" sz="2133" dirty="0" err="1">
                <a:ea typeface="Lato"/>
                <a:cs typeface="Lato"/>
              </a:rPr>
              <a:t>RedCap</a:t>
            </a:r>
            <a:r>
              <a:rPr lang="en-US" sz="2133" dirty="0">
                <a:ea typeface="Lato"/>
                <a:cs typeface="Lato"/>
              </a:rPr>
              <a:t> and Excel Extraction, Analysis in SPSS</a:t>
            </a:r>
          </a:p>
          <a:p>
            <a:pPr>
              <a:lnSpc>
                <a:spcPct val="100000"/>
              </a:lnSpc>
            </a:pPr>
            <a:endParaRPr lang="en-US" dirty="0"/>
          </a:p>
        </p:txBody>
      </p:sp>
      <p:graphicFrame>
        <p:nvGraphicFramePr>
          <p:cNvPr id="6" name="Table 5">
            <a:extLst>
              <a:ext uri="{FF2B5EF4-FFF2-40B4-BE49-F238E27FC236}">
                <a16:creationId xmlns:a16="http://schemas.microsoft.com/office/drawing/2014/main" id="{09BFD2D4-1560-DEDA-73D5-83F566725705}"/>
              </a:ext>
            </a:extLst>
          </p:cNvPr>
          <p:cNvGraphicFramePr>
            <a:graphicFrameLocks noGrp="1"/>
          </p:cNvGraphicFramePr>
          <p:nvPr/>
        </p:nvGraphicFramePr>
        <p:xfrm>
          <a:off x="6216154" y="1482211"/>
          <a:ext cx="5325591" cy="5007272"/>
        </p:xfrm>
        <a:graphic>
          <a:graphicData uri="http://schemas.openxmlformats.org/drawingml/2006/table">
            <a:tbl>
              <a:tblPr firstRow="1" bandRow="1">
                <a:tableStyleId>{5C22544A-7EE6-4342-B048-85BDC9FD1C3A}</a:tableStyleId>
              </a:tblPr>
              <a:tblGrid>
                <a:gridCol w="5325591">
                  <a:extLst>
                    <a:ext uri="{9D8B030D-6E8A-4147-A177-3AD203B41FA5}">
                      <a16:colId xmlns:a16="http://schemas.microsoft.com/office/drawing/2014/main" val="1133234692"/>
                    </a:ext>
                  </a:extLst>
                </a:gridCol>
              </a:tblGrid>
              <a:tr h="494453">
                <a:tc>
                  <a:txBody>
                    <a:bodyPr/>
                    <a:lstStyle/>
                    <a:p>
                      <a:r>
                        <a:rPr lang="en-US" sz="2400" dirty="0"/>
                        <a:t>Variables</a:t>
                      </a:r>
                    </a:p>
                  </a:txBody>
                  <a:tcPr marL="121920" marR="121920" marT="60960" marB="60960"/>
                </a:tc>
                <a:extLst>
                  <a:ext uri="{0D108BD9-81ED-4DB2-BD59-A6C34878D82A}">
                    <a16:rowId xmlns:a16="http://schemas.microsoft.com/office/drawing/2014/main" val="2325807083"/>
                  </a:ext>
                </a:extLst>
              </a:tr>
              <a:tr h="4512819">
                <a:tc>
                  <a:txBody>
                    <a:bodyPr/>
                    <a:lstStyle/>
                    <a:p>
                      <a:pPr marL="12700" marR="0" lvl="0" indent="0" algn="l">
                        <a:lnSpc>
                          <a:spcPct val="120000"/>
                        </a:lnSpc>
                        <a:spcBef>
                          <a:spcPts val="750"/>
                        </a:spcBef>
                        <a:spcAft>
                          <a:spcPts val="0"/>
                        </a:spcAft>
                        <a:buNone/>
                      </a:pPr>
                      <a:r>
                        <a:rPr lang="en-US" sz="1500" b="0" i="0" u="none" strike="noStrike" noProof="0">
                          <a:solidFill>
                            <a:srgbClr val="333332"/>
                          </a:solidFill>
                          <a:latin typeface="Arial"/>
                        </a:rPr>
                        <a:t>Age</a:t>
                      </a:r>
                      <a:endParaRPr lang="en-US" sz="2400"/>
                    </a:p>
                    <a:p>
                      <a:pPr marL="12700" marR="0" lvl="0" indent="0" algn="l">
                        <a:lnSpc>
                          <a:spcPct val="120000"/>
                        </a:lnSpc>
                        <a:spcBef>
                          <a:spcPts val="300"/>
                        </a:spcBef>
                        <a:spcAft>
                          <a:spcPts val="0"/>
                        </a:spcAft>
                        <a:buNone/>
                      </a:pPr>
                      <a:r>
                        <a:rPr lang="en-US" sz="1500" b="0" i="0" u="none" strike="noStrike" noProof="0">
                          <a:solidFill>
                            <a:srgbClr val="333332"/>
                          </a:solidFill>
                          <a:latin typeface="Arial"/>
                        </a:rPr>
                        <a:t>Race</a:t>
                      </a:r>
                      <a:endParaRPr lang="en-US" sz="2400"/>
                    </a:p>
                    <a:p>
                      <a:pPr marL="12700" marR="0" lvl="0" indent="0" algn="l">
                        <a:lnSpc>
                          <a:spcPct val="120000"/>
                        </a:lnSpc>
                        <a:spcBef>
                          <a:spcPts val="300"/>
                        </a:spcBef>
                        <a:spcAft>
                          <a:spcPts val="0"/>
                        </a:spcAft>
                        <a:buNone/>
                      </a:pPr>
                      <a:r>
                        <a:rPr lang="en-US" sz="1500" b="0" i="0" u="none" strike="noStrike" noProof="0" dirty="0">
                          <a:solidFill>
                            <a:srgbClr val="333332"/>
                          </a:solidFill>
                          <a:latin typeface="Arial"/>
                        </a:rPr>
                        <a:t>Ethnicity</a:t>
                      </a:r>
                      <a:endParaRPr lang="en-US" sz="2400"/>
                    </a:p>
                    <a:p>
                      <a:pPr marL="12700" marR="0" lvl="0" indent="0" algn="l">
                        <a:lnSpc>
                          <a:spcPct val="120000"/>
                        </a:lnSpc>
                        <a:spcBef>
                          <a:spcPts val="300"/>
                        </a:spcBef>
                        <a:spcAft>
                          <a:spcPts val="0"/>
                        </a:spcAft>
                        <a:buNone/>
                      </a:pPr>
                      <a:r>
                        <a:rPr lang="en-US" sz="1500" b="0" i="0" u="none" strike="noStrike" noProof="0" dirty="0">
                          <a:solidFill>
                            <a:srgbClr val="333332"/>
                          </a:solidFill>
                          <a:latin typeface="Arial"/>
                        </a:rPr>
                        <a:t>Gender</a:t>
                      </a:r>
                      <a:endParaRPr lang="en-US" sz="2400"/>
                    </a:p>
                    <a:p>
                      <a:pPr marL="12700" marR="0" lvl="0" indent="0" algn="l">
                        <a:lnSpc>
                          <a:spcPct val="120000"/>
                        </a:lnSpc>
                        <a:spcBef>
                          <a:spcPts val="300"/>
                        </a:spcBef>
                        <a:spcAft>
                          <a:spcPts val="0"/>
                        </a:spcAft>
                        <a:buNone/>
                      </a:pPr>
                      <a:r>
                        <a:rPr lang="en-US" sz="1500" b="0" i="0" u="none" strike="noStrike" noProof="0" dirty="0">
                          <a:solidFill>
                            <a:srgbClr val="333332"/>
                          </a:solidFill>
                          <a:latin typeface="Arial"/>
                        </a:rPr>
                        <a:t>Patient origin</a:t>
                      </a:r>
                      <a:endParaRPr lang="en-US" sz="2400"/>
                    </a:p>
                    <a:p>
                      <a:pPr marL="12700" marR="0" lvl="0" indent="0" algn="l">
                        <a:lnSpc>
                          <a:spcPct val="120000"/>
                        </a:lnSpc>
                        <a:spcBef>
                          <a:spcPts val="300"/>
                        </a:spcBef>
                        <a:spcAft>
                          <a:spcPts val="0"/>
                        </a:spcAft>
                        <a:buNone/>
                      </a:pPr>
                      <a:r>
                        <a:rPr lang="en-US" sz="1500" b="0" i="0" u="none" strike="noStrike" noProof="0" dirty="0">
                          <a:solidFill>
                            <a:srgbClr val="333332"/>
                          </a:solidFill>
                          <a:latin typeface="Arial"/>
                        </a:rPr>
                        <a:t>Previous MOUD treatment</a:t>
                      </a:r>
                      <a:endParaRPr lang="en-US" sz="2400"/>
                    </a:p>
                    <a:p>
                      <a:pPr marL="12700" marR="0" lvl="0" indent="0" algn="l">
                        <a:lnSpc>
                          <a:spcPct val="120000"/>
                        </a:lnSpc>
                        <a:spcBef>
                          <a:spcPts val="300"/>
                        </a:spcBef>
                        <a:spcAft>
                          <a:spcPts val="0"/>
                        </a:spcAft>
                        <a:buNone/>
                      </a:pPr>
                      <a:r>
                        <a:rPr lang="en-US" sz="1500" b="0" i="0" u="none" strike="noStrike" noProof="0" dirty="0">
                          <a:solidFill>
                            <a:srgbClr val="333332"/>
                          </a:solidFill>
                          <a:latin typeface="Arial"/>
                        </a:rPr>
                        <a:t>Previous overdoses</a:t>
                      </a:r>
                      <a:endParaRPr lang="en-US" sz="2400"/>
                    </a:p>
                    <a:p>
                      <a:pPr marL="12700" marR="0" lvl="0" indent="0" algn="l">
                        <a:lnSpc>
                          <a:spcPct val="120000"/>
                        </a:lnSpc>
                        <a:spcBef>
                          <a:spcPts val="300"/>
                        </a:spcBef>
                        <a:spcAft>
                          <a:spcPts val="0"/>
                        </a:spcAft>
                        <a:buNone/>
                      </a:pPr>
                      <a:r>
                        <a:rPr lang="en-US" sz="1500" b="0" i="0" u="none" strike="noStrike" noProof="0" dirty="0">
                          <a:solidFill>
                            <a:srgbClr val="333332"/>
                          </a:solidFill>
                          <a:latin typeface="Arial"/>
                        </a:rPr>
                        <a:t>Justice Involvement</a:t>
                      </a:r>
                      <a:endParaRPr lang="en-US" sz="2400"/>
                    </a:p>
                    <a:p>
                      <a:pPr marL="12700" marR="0" lvl="0" indent="0" algn="l">
                        <a:lnSpc>
                          <a:spcPct val="120000"/>
                        </a:lnSpc>
                        <a:spcBef>
                          <a:spcPts val="300"/>
                        </a:spcBef>
                        <a:spcAft>
                          <a:spcPts val="0"/>
                        </a:spcAft>
                        <a:buNone/>
                      </a:pPr>
                      <a:r>
                        <a:rPr lang="en-US" sz="1500" b="0" i="0" u="none" strike="noStrike" noProof="0" dirty="0">
                          <a:solidFill>
                            <a:srgbClr val="333332"/>
                          </a:solidFill>
                          <a:latin typeface="Arial"/>
                        </a:rPr>
                        <a:t>Incarceration history</a:t>
                      </a:r>
                      <a:endParaRPr lang="en-US" sz="2400"/>
                    </a:p>
                    <a:p>
                      <a:pPr marL="12700" marR="0" lvl="0" indent="0" algn="l">
                        <a:lnSpc>
                          <a:spcPct val="120000"/>
                        </a:lnSpc>
                        <a:spcBef>
                          <a:spcPts val="300"/>
                        </a:spcBef>
                        <a:spcAft>
                          <a:spcPts val="0"/>
                        </a:spcAft>
                        <a:buNone/>
                      </a:pPr>
                      <a:r>
                        <a:rPr lang="en-US" sz="1500" b="0" i="0" u="none" strike="noStrike" noProof="0" dirty="0">
                          <a:solidFill>
                            <a:srgbClr val="333332"/>
                          </a:solidFill>
                          <a:latin typeface="Arial"/>
                        </a:rPr>
                        <a:t>Social Determinants of Health</a:t>
                      </a:r>
                      <a:endParaRPr lang="en-US" sz="2400"/>
                    </a:p>
                    <a:p>
                      <a:pPr marL="12700" marR="0" lvl="0" indent="0" algn="l">
                        <a:lnSpc>
                          <a:spcPct val="120000"/>
                        </a:lnSpc>
                        <a:spcBef>
                          <a:spcPts val="300"/>
                        </a:spcBef>
                        <a:spcAft>
                          <a:spcPts val="0"/>
                        </a:spcAft>
                        <a:buNone/>
                      </a:pPr>
                      <a:r>
                        <a:rPr lang="en-US" sz="1500" b="0" i="0" u="none" strike="noStrike" noProof="0" dirty="0">
                          <a:solidFill>
                            <a:srgbClr val="333332"/>
                          </a:solidFill>
                          <a:latin typeface="Arial"/>
                        </a:rPr>
                        <a:t>Comorbidities</a:t>
                      </a:r>
                      <a:endParaRPr lang="en-US" sz="2400"/>
                    </a:p>
                    <a:p>
                      <a:pPr marL="12700" marR="0" lvl="0" indent="0" algn="l">
                        <a:lnSpc>
                          <a:spcPct val="120000"/>
                        </a:lnSpc>
                        <a:spcBef>
                          <a:spcPts val="300"/>
                        </a:spcBef>
                        <a:spcAft>
                          <a:spcPts val="0"/>
                        </a:spcAft>
                        <a:buNone/>
                      </a:pPr>
                      <a:r>
                        <a:rPr lang="en-US" sz="1500" b="0" i="0" u="none" strike="noStrike" noProof="0" dirty="0">
                          <a:solidFill>
                            <a:srgbClr val="333332"/>
                          </a:solidFill>
                          <a:latin typeface="Arial"/>
                        </a:rPr>
                        <a:t>Health Screenings and Immunizations</a:t>
                      </a:r>
                      <a:endParaRPr lang="en-US" sz="2400"/>
                    </a:p>
                    <a:p>
                      <a:pPr marL="12700" marR="0" lvl="0" indent="0" algn="l">
                        <a:lnSpc>
                          <a:spcPct val="120000"/>
                        </a:lnSpc>
                        <a:spcBef>
                          <a:spcPts val="300"/>
                        </a:spcBef>
                        <a:spcAft>
                          <a:spcPts val="0"/>
                        </a:spcAft>
                        <a:buNone/>
                      </a:pPr>
                      <a:r>
                        <a:rPr lang="en-US" sz="1500" b="0" i="0" u="none" strike="noStrike" noProof="0" dirty="0">
                          <a:solidFill>
                            <a:srgbClr val="333332"/>
                          </a:solidFill>
                          <a:latin typeface="Arial"/>
                        </a:rPr>
                        <a:t>Referral to Behavioral Health</a:t>
                      </a:r>
                      <a:endParaRPr lang="en-US" sz="2400"/>
                    </a:p>
                    <a:p>
                      <a:pPr marL="12700" marR="0" lvl="0" indent="0" algn="l">
                        <a:lnSpc>
                          <a:spcPct val="120000"/>
                        </a:lnSpc>
                        <a:spcBef>
                          <a:spcPts val="300"/>
                        </a:spcBef>
                        <a:spcAft>
                          <a:spcPts val="0"/>
                        </a:spcAft>
                        <a:buNone/>
                      </a:pPr>
                      <a:r>
                        <a:rPr lang="en-US" sz="1500" b="0" i="0" u="none" strike="noStrike" noProof="0" dirty="0">
                          <a:solidFill>
                            <a:srgbClr val="333332"/>
                          </a:solidFill>
                          <a:latin typeface="Arial"/>
                        </a:rPr>
                        <a:t>% with a completed PCP appt</a:t>
                      </a:r>
                      <a:endParaRPr lang="en-US" sz="2400" dirty="0"/>
                    </a:p>
                  </a:txBody>
                  <a:tcPr marL="121920" marR="121920" marT="60960" marB="60960"/>
                </a:tc>
                <a:extLst>
                  <a:ext uri="{0D108BD9-81ED-4DB2-BD59-A6C34878D82A}">
                    <a16:rowId xmlns:a16="http://schemas.microsoft.com/office/drawing/2014/main" val="1882531828"/>
                  </a:ext>
                </a:extLst>
              </a:tr>
            </a:tbl>
          </a:graphicData>
        </a:graphic>
      </p:graphicFrame>
    </p:spTree>
    <p:extLst>
      <p:ext uri="{BB962C8B-B14F-4D97-AF65-F5344CB8AC3E}">
        <p14:creationId xmlns:p14="http://schemas.microsoft.com/office/powerpoint/2010/main" val="4211556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EBA8C7-1624-238E-BF83-CE66BAF2472D}"/>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Local Context: Racism and Health Disparities</a:t>
            </a:r>
          </a:p>
        </p:txBody>
      </p:sp>
      <p:pic>
        <p:nvPicPr>
          <p:cNvPr id="5" name="Picture 4">
            <a:extLst>
              <a:ext uri="{FF2B5EF4-FFF2-40B4-BE49-F238E27FC236}">
                <a16:creationId xmlns:a16="http://schemas.microsoft.com/office/drawing/2014/main" id="{0B97EB90-4DBE-B7C9-5A4B-03D751F8B706}"/>
              </a:ext>
            </a:extLst>
          </p:cNvPr>
          <p:cNvPicPr>
            <a:picLocks noChangeAspect="1"/>
          </p:cNvPicPr>
          <p:nvPr/>
        </p:nvPicPr>
        <p:blipFill>
          <a:blip r:embed="rId3"/>
          <a:stretch>
            <a:fillRect/>
          </a:stretch>
        </p:blipFill>
        <p:spPr>
          <a:xfrm>
            <a:off x="5462935" y="285799"/>
            <a:ext cx="5249994" cy="6266122"/>
          </a:xfrm>
          <a:prstGeom prst="rect">
            <a:avLst/>
          </a:prstGeom>
        </p:spPr>
      </p:pic>
      <p:pic>
        <p:nvPicPr>
          <p:cNvPr id="7" name="Picture 6">
            <a:extLst>
              <a:ext uri="{FF2B5EF4-FFF2-40B4-BE49-F238E27FC236}">
                <a16:creationId xmlns:a16="http://schemas.microsoft.com/office/drawing/2014/main" id="{AED4960D-F1A1-A67E-DC40-0ADBDD79DA55}"/>
              </a:ext>
            </a:extLst>
          </p:cNvPr>
          <p:cNvPicPr>
            <a:picLocks noChangeAspect="1"/>
          </p:cNvPicPr>
          <p:nvPr/>
        </p:nvPicPr>
        <p:blipFill>
          <a:blip r:embed="rId4"/>
          <a:stretch>
            <a:fillRect/>
          </a:stretch>
        </p:blipFill>
        <p:spPr>
          <a:xfrm>
            <a:off x="4836478" y="285794"/>
            <a:ext cx="6820852" cy="6154009"/>
          </a:xfrm>
          <a:prstGeom prst="rect">
            <a:avLst/>
          </a:prstGeom>
        </p:spPr>
      </p:pic>
      <p:sp>
        <p:nvSpPr>
          <p:cNvPr id="17" name="TextBox 16">
            <a:extLst>
              <a:ext uri="{FF2B5EF4-FFF2-40B4-BE49-F238E27FC236}">
                <a16:creationId xmlns:a16="http://schemas.microsoft.com/office/drawing/2014/main" id="{B09BDC90-4D57-06DB-01FD-B1E763359FF2}"/>
              </a:ext>
            </a:extLst>
          </p:cNvPr>
          <p:cNvSpPr txBox="1"/>
          <p:nvPr/>
        </p:nvSpPr>
        <p:spPr>
          <a:xfrm>
            <a:off x="4836478" y="6596385"/>
            <a:ext cx="7063152" cy="261610"/>
          </a:xfrm>
          <a:prstGeom prst="rect">
            <a:avLst/>
          </a:prstGeom>
          <a:noFill/>
        </p:spPr>
        <p:txBody>
          <a:bodyPr wrap="none" rtlCol="0">
            <a:spAutoFit/>
          </a:bodyPr>
          <a:lstStyle/>
          <a:p>
            <a:r>
              <a:rPr lang="en-US" sz="1100"/>
              <a:t>Chicago Department of Public Health Preliminary Opioid Update: Chicago 2021-2023 &amp; Healthy Chicago 2025</a:t>
            </a:r>
            <a:endParaRPr lang="en-US" sz="1100" dirty="0"/>
          </a:p>
        </p:txBody>
      </p:sp>
    </p:spTree>
    <p:extLst>
      <p:ext uri="{BB962C8B-B14F-4D97-AF65-F5344CB8AC3E}">
        <p14:creationId xmlns:p14="http://schemas.microsoft.com/office/powerpoint/2010/main" val="116133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0A0004-FAAF-3C4F-BE15-85C31D953C98}"/>
              </a:ext>
            </a:extLst>
          </p:cNvPr>
          <p:cNvSpPr>
            <a:spLocks noGrp="1"/>
          </p:cNvSpPr>
          <p:nvPr>
            <p:ph type="title"/>
          </p:nvPr>
        </p:nvSpPr>
        <p:spPr>
          <a:xfrm>
            <a:off x="809475" y="2277504"/>
            <a:ext cx="10515600" cy="878744"/>
          </a:xfrm>
        </p:spPr>
        <p:txBody>
          <a:bodyPr>
            <a:normAutofit/>
          </a:bodyPr>
          <a:lstStyle/>
          <a:p>
            <a:pPr>
              <a:lnSpc>
                <a:spcPct val="75000"/>
              </a:lnSpc>
            </a:pPr>
            <a:r>
              <a:rPr lang="en-US" dirty="0"/>
              <a:t>Results</a:t>
            </a:r>
          </a:p>
        </p:txBody>
      </p:sp>
    </p:spTree>
    <p:extLst>
      <p:ext uri="{BB962C8B-B14F-4D97-AF65-F5344CB8AC3E}">
        <p14:creationId xmlns:p14="http://schemas.microsoft.com/office/powerpoint/2010/main" val="39827381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BB4649-E79C-584D-8A1C-5EF14C0F5F70}"/>
              </a:ext>
            </a:extLst>
          </p:cNvPr>
          <p:cNvSpPr>
            <a:spLocks noGrp="1"/>
          </p:cNvSpPr>
          <p:nvPr>
            <p:ph type="title"/>
          </p:nvPr>
        </p:nvSpPr>
        <p:spPr>
          <a:xfrm>
            <a:off x="370561" y="2"/>
            <a:ext cx="11702169" cy="1074213"/>
          </a:xfrm>
        </p:spPr>
        <p:txBody>
          <a:bodyPr>
            <a:noAutofit/>
          </a:bodyPr>
          <a:lstStyle/>
          <a:p>
            <a:r>
              <a:rPr lang="en-US" sz="2667" dirty="0"/>
              <a:t>Results: demographics</a:t>
            </a:r>
            <a:endParaRPr lang="en-US" sz="2667" i="1" dirty="0"/>
          </a:p>
        </p:txBody>
      </p:sp>
      <p:sp>
        <p:nvSpPr>
          <p:cNvPr id="4" name="Content Placeholder 3">
            <a:extLst>
              <a:ext uri="{FF2B5EF4-FFF2-40B4-BE49-F238E27FC236}">
                <a16:creationId xmlns:a16="http://schemas.microsoft.com/office/drawing/2014/main" id="{5D88EB3B-A8F3-EA43-A49B-A08AB970908D}"/>
              </a:ext>
            </a:extLst>
          </p:cNvPr>
          <p:cNvSpPr>
            <a:spLocks noGrp="1"/>
          </p:cNvSpPr>
          <p:nvPr>
            <p:ph sz="half" idx="1"/>
          </p:nvPr>
        </p:nvSpPr>
        <p:spPr>
          <a:xfrm>
            <a:off x="6805989" y="1765666"/>
            <a:ext cx="5132159" cy="4873852"/>
          </a:xfrm>
        </p:spPr>
        <p:txBody>
          <a:bodyPr vert="horz" lIns="121920" tIns="60960" rIns="121920" bIns="60960" rtlCol="0" anchor="t">
            <a:normAutofit/>
          </a:bodyPr>
          <a:lstStyle/>
          <a:p>
            <a:pPr marL="306910" indent="-306910" defTabSz="1625519">
              <a:lnSpc>
                <a:spcPct val="100000"/>
              </a:lnSpc>
              <a:spcAft>
                <a:spcPts val="1067"/>
              </a:spcAft>
            </a:pPr>
            <a:r>
              <a:rPr lang="en-US" sz="2133" dirty="0">
                <a:ea typeface="Lato"/>
                <a:cs typeface="Lato"/>
              </a:rPr>
              <a:t>The number of active patients is fluid, as new patients join the program, patients are lost to follow-up, and patients who were lost to follow-up are often re-instated. </a:t>
            </a:r>
            <a:endParaRPr lang="en-US" sz="2133" dirty="0"/>
          </a:p>
          <a:p>
            <a:pPr marL="763674" lvl="1" indent="-306486" defTabSz="1625519">
              <a:lnSpc>
                <a:spcPct val="100000"/>
              </a:lnSpc>
              <a:spcAft>
                <a:spcPts val="1067"/>
              </a:spcAft>
            </a:pPr>
            <a:r>
              <a:rPr lang="en-US" sz="1867" dirty="0">
                <a:ea typeface="Lato"/>
                <a:cs typeface="Lato"/>
              </a:rPr>
              <a:t>341 patients entered the methadone program between January 2021 to August 27, 2024.</a:t>
            </a:r>
            <a:endParaRPr lang="en-US" sz="1867" dirty="0">
              <a:cs typeface="Arial" panose="020B0604020202020204"/>
            </a:endParaRPr>
          </a:p>
          <a:p>
            <a:pPr marL="306486" indent="-306486" defTabSz="1625519">
              <a:lnSpc>
                <a:spcPct val="100000"/>
              </a:lnSpc>
              <a:spcAft>
                <a:spcPts val="1067"/>
              </a:spcAft>
            </a:pPr>
            <a:r>
              <a:rPr lang="en-US" sz="2133" dirty="0">
                <a:ea typeface="Lato"/>
                <a:cs typeface="Lato"/>
              </a:rPr>
              <a:t>The methadone program patient population resided in 37 zip codes across Chicago and 25 zip codes that fall outside of Chicago.</a:t>
            </a:r>
          </a:p>
          <a:p>
            <a:pPr>
              <a:lnSpc>
                <a:spcPct val="100000"/>
              </a:lnSpc>
            </a:pPr>
            <a:endParaRPr lang="en-US" sz="3200" dirty="0"/>
          </a:p>
        </p:txBody>
      </p:sp>
      <p:pic>
        <p:nvPicPr>
          <p:cNvPr id="5" name="Picture 4" descr="Map&#10;&#10;Description automatically generated">
            <a:extLst>
              <a:ext uri="{FF2B5EF4-FFF2-40B4-BE49-F238E27FC236}">
                <a16:creationId xmlns:a16="http://schemas.microsoft.com/office/drawing/2014/main" id="{F1FD0D3E-43E6-2245-1A94-472BCAFC78BC}"/>
              </a:ext>
            </a:extLst>
          </p:cNvPr>
          <p:cNvPicPr>
            <a:picLocks noChangeAspect="1"/>
          </p:cNvPicPr>
          <p:nvPr/>
        </p:nvPicPr>
        <p:blipFill rotWithShape="1">
          <a:blip r:embed="rId2"/>
          <a:srcRect r="-2" b="28522"/>
          <a:stretch/>
        </p:blipFill>
        <p:spPr>
          <a:xfrm>
            <a:off x="97236" y="4131849"/>
            <a:ext cx="2577089" cy="2588257"/>
          </a:xfrm>
          <a:prstGeom prst="rect">
            <a:avLst/>
          </a:prstGeom>
          <a:noFill/>
        </p:spPr>
      </p:pic>
      <p:pic>
        <p:nvPicPr>
          <p:cNvPr id="6" name="Picture 5">
            <a:extLst>
              <a:ext uri="{FF2B5EF4-FFF2-40B4-BE49-F238E27FC236}">
                <a16:creationId xmlns:a16="http://schemas.microsoft.com/office/drawing/2014/main" id="{2775C7E9-0EBE-B9F6-A86A-826F6AACA21A}"/>
              </a:ext>
            </a:extLst>
          </p:cNvPr>
          <p:cNvPicPr>
            <a:picLocks noChangeAspect="1"/>
          </p:cNvPicPr>
          <p:nvPr/>
        </p:nvPicPr>
        <p:blipFill rotWithShape="1">
          <a:blip r:embed="rId3"/>
          <a:srcRect b="28113"/>
          <a:stretch/>
        </p:blipFill>
        <p:spPr>
          <a:xfrm>
            <a:off x="122003" y="1432023"/>
            <a:ext cx="2568280" cy="2588259"/>
          </a:xfrm>
          <a:prstGeom prst="rect">
            <a:avLst/>
          </a:prstGeom>
          <a:noFill/>
        </p:spPr>
      </p:pic>
      <p:grpSp>
        <p:nvGrpSpPr>
          <p:cNvPr id="14" name="Group 13">
            <a:extLst>
              <a:ext uri="{FF2B5EF4-FFF2-40B4-BE49-F238E27FC236}">
                <a16:creationId xmlns:a16="http://schemas.microsoft.com/office/drawing/2014/main" id="{85B63DA6-F76C-9C19-8375-C4A70F2D32B1}"/>
              </a:ext>
            </a:extLst>
          </p:cNvPr>
          <p:cNvGrpSpPr/>
          <p:nvPr/>
        </p:nvGrpSpPr>
        <p:grpSpPr>
          <a:xfrm>
            <a:off x="2690283" y="2001528"/>
            <a:ext cx="4160203" cy="4037507"/>
            <a:chOff x="2017712" y="1501146"/>
            <a:chExt cx="3120152" cy="3028130"/>
          </a:xfrm>
        </p:grpSpPr>
        <p:grpSp>
          <p:nvGrpSpPr>
            <p:cNvPr id="12" name="Group 11">
              <a:extLst>
                <a:ext uri="{FF2B5EF4-FFF2-40B4-BE49-F238E27FC236}">
                  <a16:creationId xmlns:a16="http://schemas.microsoft.com/office/drawing/2014/main" id="{9C690CA9-0AE1-5ECF-E80E-CEF7C62B62B6}"/>
                </a:ext>
              </a:extLst>
            </p:cNvPr>
            <p:cNvGrpSpPr/>
            <p:nvPr/>
          </p:nvGrpSpPr>
          <p:grpSpPr>
            <a:xfrm>
              <a:off x="2017712" y="1501146"/>
              <a:ext cx="3120152" cy="3028130"/>
              <a:chOff x="2017712" y="1501146"/>
              <a:chExt cx="3120152" cy="3028130"/>
            </a:xfrm>
          </p:grpSpPr>
          <p:pic>
            <p:nvPicPr>
              <p:cNvPr id="8" name="Picture 7" descr="A map of a city&#10;&#10;Description automatically generated">
                <a:extLst>
                  <a:ext uri="{FF2B5EF4-FFF2-40B4-BE49-F238E27FC236}">
                    <a16:creationId xmlns:a16="http://schemas.microsoft.com/office/drawing/2014/main" id="{EC777EF1-10EC-3912-45C1-134E0667FDAE}"/>
                  </a:ext>
                </a:extLst>
              </p:cNvPr>
              <p:cNvPicPr>
                <a:picLocks noChangeAspect="1"/>
              </p:cNvPicPr>
              <p:nvPr/>
            </p:nvPicPr>
            <p:blipFill>
              <a:blip r:embed="rId4"/>
              <a:srcRect l="31060" t="9806" r="23470" b="2616"/>
              <a:stretch/>
            </p:blipFill>
            <p:spPr>
              <a:xfrm>
                <a:off x="2017712" y="1501146"/>
                <a:ext cx="3120152" cy="3028130"/>
              </a:xfrm>
              <a:prstGeom prst="rect">
                <a:avLst/>
              </a:prstGeom>
            </p:spPr>
          </p:pic>
          <p:pic>
            <p:nvPicPr>
              <p:cNvPr id="10" name="Picture 9" descr="A map of a city&#10;&#10;Description automatically generated">
                <a:extLst>
                  <a:ext uri="{FF2B5EF4-FFF2-40B4-BE49-F238E27FC236}">
                    <a16:creationId xmlns:a16="http://schemas.microsoft.com/office/drawing/2014/main" id="{4422BA2A-879A-2307-9CE7-4834B086A144}"/>
                  </a:ext>
                </a:extLst>
              </p:cNvPr>
              <p:cNvPicPr>
                <a:picLocks noChangeAspect="1"/>
              </p:cNvPicPr>
              <p:nvPr/>
            </p:nvPicPr>
            <p:blipFill>
              <a:blip r:embed="rId4"/>
              <a:srcRect l="88491" t="5347" b="83013"/>
              <a:stretch/>
            </p:blipFill>
            <p:spPr>
              <a:xfrm>
                <a:off x="3943922" y="1801674"/>
                <a:ext cx="953468" cy="485879"/>
              </a:xfrm>
              <a:prstGeom prst="rect">
                <a:avLst/>
              </a:prstGeom>
            </p:spPr>
          </p:pic>
        </p:grpSp>
        <p:sp>
          <p:nvSpPr>
            <p:cNvPr id="13" name="TextBox 12">
              <a:extLst>
                <a:ext uri="{FF2B5EF4-FFF2-40B4-BE49-F238E27FC236}">
                  <a16:creationId xmlns:a16="http://schemas.microsoft.com/office/drawing/2014/main" id="{ABEE7276-C974-89CE-BD19-33659F0582EE}"/>
                </a:ext>
              </a:extLst>
            </p:cNvPr>
            <p:cNvSpPr txBox="1"/>
            <p:nvPr/>
          </p:nvSpPr>
          <p:spPr>
            <a:xfrm>
              <a:off x="3101736" y="2643737"/>
              <a:ext cx="502920" cy="161583"/>
            </a:xfrm>
            <a:prstGeom prst="rect">
              <a:avLst/>
            </a:prstGeom>
            <a:noFill/>
            <a:ln>
              <a:noFill/>
            </a:ln>
          </p:spPr>
          <p:txBody>
            <a:bodyPr wrap="square" rtlCol="0">
              <a:spAutoFit/>
            </a:bodyPr>
            <a:lstStyle/>
            <a:p>
              <a:pPr defTabSz="609585">
                <a:buClrTx/>
              </a:pPr>
              <a:r>
                <a:rPr lang="en-US" sz="800" kern="1200" dirty="0">
                  <a:solidFill>
                    <a:srgbClr val="333332"/>
                  </a:solidFill>
                  <a:latin typeface="Calibri Light" panose="020F0302020204030204" pitchFamily="34" charset="0"/>
                  <a:ea typeface="+mn-ea"/>
                  <a:cs typeface="Calibri Light" panose="020F0302020204030204" pitchFamily="34" charset="0"/>
                </a:rPr>
                <a:t>60624</a:t>
              </a:r>
            </a:p>
          </p:txBody>
        </p:sp>
      </p:grpSp>
      <p:sp>
        <p:nvSpPr>
          <p:cNvPr id="15" name="TextBox 14">
            <a:extLst>
              <a:ext uri="{FF2B5EF4-FFF2-40B4-BE49-F238E27FC236}">
                <a16:creationId xmlns:a16="http://schemas.microsoft.com/office/drawing/2014/main" id="{CB2FFD35-9360-FE17-023C-F19591FA2473}"/>
              </a:ext>
            </a:extLst>
          </p:cNvPr>
          <p:cNvSpPr txBox="1"/>
          <p:nvPr/>
        </p:nvSpPr>
        <p:spPr>
          <a:xfrm>
            <a:off x="2990461" y="1693753"/>
            <a:ext cx="3721843" cy="276999"/>
          </a:xfrm>
          <a:prstGeom prst="rect">
            <a:avLst/>
          </a:prstGeom>
          <a:noFill/>
        </p:spPr>
        <p:txBody>
          <a:bodyPr wrap="square" rtlCol="0">
            <a:spAutoFit/>
          </a:bodyPr>
          <a:lstStyle/>
          <a:p>
            <a:pPr defTabSz="609585">
              <a:buClrTx/>
            </a:pPr>
            <a:r>
              <a:rPr lang="en-US" sz="1200" b="1" kern="1200" dirty="0">
                <a:solidFill>
                  <a:srgbClr val="333332"/>
                </a:solidFill>
                <a:ea typeface="+mn-ea"/>
                <a:cs typeface="+mn-cs"/>
              </a:rPr>
              <a:t>Methadone Program Patient Reach in Chicago</a:t>
            </a:r>
          </a:p>
        </p:txBody>
      </p:sp>
    </p:spTree>
    <p:extLst>
      <p:ext uri="{BB962C8B-B14F-4D97-AF65-F5344CB8AC3E}">
        <p14:creationId xmlns:p14="http://schemas.microsoft.com/office/powerpoint/2010/main" val="5984622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BB4649-E79C-584D-8A1C-5EF14C0F5F70}"/>
              </a:ext>
            </a:extLst>
          </p:cNvPr>
          <p:cNvSpPr>
            <a:spLocks noGrp="1"/>
          </p:cNvSpPr>
          <p:nvPr>
            <p:ph type="title"/>
          </p:nvPr>
        </p:nvSpPr>
        <p:spPr>
          <a:xfrm>
            <a:off x="370561" y="2"/>
            <a:ext cx="11702169" cy="1074213"/>
          </a:xfrm>
        </p:spPr>
        <p:txBody>
          <a:bodyPr>
            <a:noAutofit/>
          </a:bodyPr>
          <a:lstStyle/>
          <a:p>
            <a:r>
              <a:rPr lang="en-US" sz="2667" dirty="0"/>
              <a:t>Results: demographics</a:t>
            </a:r>
            <a:endParaRPr lang="en-US" sz="2667" i="1" dirty="0"/>
          </a:p>
        </p:txBody>
      </p:sp>
      <p:sp>
        <p:nvSpPr>
          <p:cNvPr id="4" name="Content Placeholder 3">
            <a:extLst>
              <a:ext uri="{FF2B5EF4-FFF2-40B4-BE49-F238E27FC236}">
                <a16:creationId xmlns:a16="http://schemas.microsoft.com/office/drawing/2014/main" id="{5D88EB3B-A8F3-EA43-A49B-A08AB970908D}"/>
              </a:ext>
            </a:extLst>
          </p:cNvPr>
          <p:cNvSpPr>
            <a:spLocks noGrp="1"/>
          </p:cNvSpPr>
          <p:nvPr>
            <p:ph sz="half" idx="1"/>
          </p:nvPr>
        </p:nvSpPr>
        <p:spPr/>
        <p:txBody>
          <a:bodyPr vert="horz" lIns="121920" tIns="60960" rIns="121920" bIns="60960" rtlCol="0" anchor="t">
            <a:normAutofit/>
          </a:bodyPr>
          <a:lstStyle/>
          <a:p>
            <a:pPr marL="306910" indent="-306910" defTabSz="1625519">
              <a:lnSpc>
                <a:spcPct val="100000"/>
              </a:lnSpc>
              <a:spcAft>
                <a:spcPts val="1067"/>
              </a:spcAft>
            </a:pPr>
            <a:r>
              <a:rPr lang="en-US" sz="2133" dirty="0"/>
              <a:t>Population is majority African-American/Black Males </a:t>
            </a:r>
          </a:p>
          <a:p>
            <a:pPr marL="306486" indent="-306486" defTabSz="1625519">
              <a:lnSpc>
                <a:spcPct val="100000"/>
              </a:lnSpc>
              <a:spcAft>
                <a:spcPts val="1067"/>
              </a:spcAft>
            </a:pPr>
            <a:r>
              <a:rPr lang="en-US" sz="2133" dirty="0">
                <a:ea typeface="Lato"/>
                <a:cs typeface="Lato"/>
              </a:rPr>
              <a:t>Average age: 54 years old</a:t>
            </a:r>
          </a:p>
          <a:p>
            <a:pPr marL="306486" indent="-306486" defTabSz="1625519">
              <a:lnSpc>
                <a:spcPct val="100000"/>
              </a:lnSpc>
              <a:spcAft>
                <a:spcPts val="1067"/>
              </a:spcAft>
            </a:pPr>
            <a:r>
              <a:rPr lang="en-US" sz="2133" dirty="0">
                <a:ea typeface="Lato"/>
                <a:cs typeface="Lato"/>
              </a:rPr>
              <a:t>Range of ages: 23 to 82 years old </a:t>
            </a:r>
          </a:p>
          <a:p>
            <a:pPr>
              <a:lnSpc>
                <a:spcPct val="100000"/>
              </a:lnSpc>
            </a:pPr>
            <a:endParaRPr lang="en-US" dirty="0"/>
          </a:p>
        </p:txBody>
      </p:sp>
      <p:graphicFrame>
        <p:nvGraphicFramePr>
          <p:cNvPr id="2" name="Table 1">
            <a:extLst>
              <a:ext uri="{FF2B5EF4-FFF2-40B4-BE49-F238E27FC236}">
                <a16:creationId xmlns:a16="http://schemas.microsoft.com/office/drawing/2014/main" id="{D4384C67-CA41-0794-CEB2-CCEA94BB9647}"/>
              </a:ext>
            </a:extLst>
          </p:cNvPr>
          <p:cNvGraphicFramePr>
            <a:graphicFrameLocks noGrp="1"/>
          </p:cNvGraphicFramePr>
          <p:nvPr/>
        </p:nvGraphicFramePr>
        <p:xfrm>
          <a:off x="7388830" y="1261233"/>
          <a:ext cx="3523452" cy="4998720"/>
        </p:xfrm>
        <a:graphic>
          <a:graphicData uri="http://schemas.openxmlformats.org/drawingml/2006/table">
            <a:tbl>
              <a:tblPr firstRow="1" bandRow="1">
                <a:tableStyleId>{5C22544A-7EE6-4342-B048-85BDC9FD1C3A}</a:tableStyleId>
              </a:tblPr>
              <a:tblGrid>
                <a:gridCol w="2157791">
                  <a:extLst>
                    <a:ext uri="{9D8B030D-6E8A-4147-A177-3AD203B41FA5}">
                      <a16:colId xmlns:a16="http://schemas.microsoft.com/office/drawing/2014/main" val="291868634"/>
                    </a:ext>
                  </a:extLst>
                </a:gridCol>
                <a:gridCol w="1365661">
                  <a:extLst>
                    <a:ext uri="{9D8B030D-6E8A-4147-A177-3AD203B41FA5}">
                      <a16:colId xmlns:a16="http://schemas.microsoft.com/office/drawing/2014/main" val="274415948"/>
                    </a:ext>
                  </a:extLst>
                </a:gridCol>
              </a:tblGrid>
              <a:tr h="365760">
                <a:tc>
                  <a:txBody>
                    <a:bodyPr/>
                    <a:lstStyle/>
                    <a:p>
                      <a:r>
                        <a:rPr lang="en-US" sz="1600" dirty="0"/>
                        <a:t>Demographic</a:t>
                      </a:r>
                    </a:p>
                  </a:txBody>
                  <a:tcPr marL="121920" marR="121920" marT="60960" marB="60960"/>
                </a:tc>
                <a:tc>
                  <a:txBody>
                    <a:bodyPr/>
                    <a:lstStyle/>
                    <a:p>
                      <a:pPr algn="r"/>
                      <a:r>
                        <a:rPr lang="en-US" sz="1600" dirty="0"/>
                        <a:t>N (%)</a:t>
                      </a:r>
                    </a:p>
                  </a:txBody>
                  <a:tcPr marL="121920" marR="121920" marT="60960" marB="60960"/>
                </a:tc>
                <a:extLst>
                  <a:ext uri="{0D108BD9-81ED-4DB2-BD59-A6C34878D82A}">
                    <a16:rowId xmlns:a16="http://schemas.microsoft.com/office/drawing/2014/main" val="706428151"/>
                  </a:ext>
                </a:extLst>
              </a:tr>
              <a:tr h="325120">
                <a:tc gridSpan="2">
                  <a:txBody>
                    <a:bodyPr/>
                    <a:lstStyle/>
                    <a:p>
                      <a:r>
                        <a:rPr lang="en-US" sz="1300" dirty="0"/>
                        <a:t>Race</a:t>
                      </a:r>
                    </a:p>
                  </a:txBody>
                  <a:tcPr marL="121920" marR="121920" marT="60960" marB="60960"/>
                </a:tc>
                <a:tc hMerge="1">
                  <a:txBody>
                    <a:bodyPr/>
                    <a:lstStyle/>
                    <a:p>
                      <a:endParaRPr lang="en-US" sz="1000" dirty="0"/>
                    </a:p>
                  </a:txBody>
                  <a:tcPr/>
                </a:tc>
                <a:extLst>
                  <a:ext uri="{0D108BD9-81ED-4DB2-BD59-A6C34878D82A}">
                    <a16:rowId xmlns:a16="http://schemas.microsoft.com/office/drawing/2014/main" val="1394025831"/>
                  </a:ext>
                </a:extLst>
              </a:tr>
              <a:tr h="528320">
                <a:tc>
                  <a:txBody>
                    <a:bodyPr/>
                    <a:lstStyle/>
                    <a:p>
                      <a:pPr marL="231775" indent="0"/>
                      <a:r>
                        <a:rPr lang="en-US" sz="1300" dirty="0"/>
                        <a:t>American Indian or Alaskan Native</a:t>
                      </a:r>
                    </a:p>
                  </a:txBody>
                  <a:tcPr marL="121920" marR="121920" marT="60960" marB="60960"/>
                </a:tc>
                <a:tc>
                  <a:txBody>
                    <a:bodyPr/>
                    <a:lstStyle/>
                    <a:p>
                      <a:pPr algn="r"/>
                      <a:r>
                        <a:rPr lang="en-US" sz="1300" dirty="0"/>
                        <a:t>1 (0.3%)</a:t>
                      </a:r>
                    </a:p>
                  </a:txBody>
                  <a:tcPr marL="121920" marR="121920" marT="60960" marB="60960"/>
                </a:tc>
                <a:extLst>
                  <a:ext uri="{0D108BD9-81ED-4DB2-BD59-A6C34878D82A}">
                    <a16:rowId xmlns:a16="http://schemas.microsoft.com/office/drawing/2014/main" val="3018442958"/>
                  </a:ext>
                </a:extLst>
              </a:tr>
              <a:tr h="528320">
                <a:tc>
                  <a:txBody>
                    <a:bodyPr/>
                    <a:lstStyle/>
                    <a:p>
                      <a:pPr marL="231775" indent="0"/>
                      <a:r>
                        <a:rPr lang="en-US" sz="1300" dirty="0"/>
                        <a:t>Black or African American</a:t>
                      </a:r>
                    </a:p>
                  </a:txBody>
                  <a:tcPr marL="121920" marR="121920" marT="60960" marB="60960"/>
                </a:tc>
                <a:tc>
                  <a:txBody>
                    <a:bodyPr/>
                    <a:lstStyle/>
                    <a:p>
                      <a:pPr algn="r"/>
                      <a:r>
                        <a:rPr lang="en-US" sz="1300" dirty="0"/>
                        <a:t>241 (70.7%)</a:t>
                      </a:r>
                    </a:p>
                  </a:txBody>
                  <a:tcPr marL="121920" marR="121920" marT="60960" marB="60960"/>
                </a:tc>
                <a:extLst>
                  <a:ext uri="{0D108BD9-81ED-4DB2-BD59-A6C34878D82A}">
                    <a16:rowId xmlns:a16="http://schemas.microsoft.com/office/drawing/2014/main" val="3629497951"/>
                  </a:ext>
                </a:extLst>
              </a:tr>
              <a:tr h="325120">
                <a:tc>
                  <a:txBody>
                    <a:bodyPr/>
                    <a:lstStyle/>
                    <a:p>
                      <a:pPr marL="231775" indent="0"/>
                      <a:r>
                        <a:rPr lang="en-US" sz="1300" dirty="0"/>
                        <a:t>White</a:t>
                      </a:r>
                    </a:p>
                  </a:txBody>
                  <a:tcPr marL="121920" marR="121920" marT="60960" marB="60960"/>
                </a:tc>
                <a:tc>
                  <a:txBody>
                    <a:bodyPr/>
                    <a:lstStyle/>
                    <a:p>
                      <a:pPr algn="r"/>
                      <a:r>
                        <a:rPr lang="en-US" sz="1300" dirty="0"/>
                        <a:t>80 (23.5%)</a:t>
                      </a:r>
                    </a:p>
                  </a:txBody>
                  <a:tcPr marL="121920" marR="121920" marT="60960" marB="60960"/>
                </a:tc>
                <a:extLst>
                  <a:ext uri="{0D108BD9-81ED-4DB2-BD59-A6C34878D82A}">
                    <a16:rowId xmlns:a16="http://schemas.microsoft.com/office/drawing/2014/main" val="805167601"/>
                  </a:ext>
                </a:extLst>
              </a:tr>
              <a:tr h="325120">
                <a:tc>
                  <a:txBody>
                    <a:bodyPr/>
                    <a:lstStyle/>
                    <a:p>
                      <a:pPr marL="231775" indent="0"/>
                      <a:r>
                        <a:rPr lang="en-US" sz="1300" dirty="0"/>
                        <a:t>Other/Unknown</a:t>
                      </a:r>
                    </a:p>
                  </a:txBody>
                  <a:tcPr marL="121920" marR="121920" marT="60960" marB="60960"/>
                </a:tc>
                <a:tc>
                  <a:txBody>
                    <a:bodyPr/>
                    <a:lstStyle/>
                    <a:p>
                      <a:pPr algn="r"/>
                      <a:r>
                        <a:rPr lang="en-US" sz="1300" dirty="0"/>
                        <a:t>19 (5.6%)</a:t>
                      </a:r>
                    </a:p>
                  </a:txBody>
                  <a:tcPr marL="121920" marR="121920" marT="60960" marB="60960"/>
                </a:tc>
                <a:extLst>
                  <a:ext uri="{0D108BD9-81ED-4DB2-BD59-A6C34878D82A}">
                    <a16:rowId xmlns:a16="http://schemas.microsoft.com/office/drawing/2014/main" val="102219445"/>
                  </a:ext>
                </a:extLst>
              </a:tr>
              <a:tr h="325120">
                <a:tc gridSpan="2">
                  <a:txBody>
                    <a:bodyPr/>
                    <a:lstStyle/>
                    <a:p>
                      <a:r>
                        <a:rPr lang="en-US" sz="1300" dirty="0"/>
                        <a:t>Ethnicity</a:t>
                      </a:r>
                    </a:p>
                  </a:txBody>
                  <a:tcPr marL="121920" marR="121920" marT="60960" marB="60960"/>
                </a:tc>
                <a:tc hMerge="1">
                  <a:txBody>
                    <a:bodyPr/>
                    <a:lstStyle/>
                    <a:p>
                      <a:endParaRPr lang="en-US" sz="1000" dirty="0"/>
                    </a:p>
                  </a:txBody>
                  <a:tcPr/>
                </a:tc>
                <a:extLst>
                  <a:ext uri="{0D108BD9-81ED-4DB2-BD59-A6C34878D82A}">
                    <a16:rowId xmlns:a16="http://schemas.microsoft.com/office/drawing/2014/main" val="3054435328"/>
                  </a:ext>
                </a:extLst>
              </a:tr>
              <a:tr h="325120">
                <a:tc>
                  <a:txBody>
                    <a:bodyPr/>
                    <a:lstStyle/>
                    <a:p>
                      <a:pPr marL="231775" indent="0"/>
                      <a:r>
                        <a:rPr lang="en-US" sz="1300" dirty="0"/>
                        <a:t>Not Hispanic/Latino</a:t>
                      </a:r>
                    </a:p>
                  </a:txBody>
                  <a:tcPr marL="121920" marR="121920" marT="60960" marB="60960"/>
                </a:tc>
                <a:tc>
                  <a:txBody>
                    <a:bodyPr/>
                    <a:lstStyle/>
                    <a:p>
                      <a:pPr algn="r"/>
                      <a:r>
                        <a:rPr lang="en-US" sz="1300" dirty="0"/>
                        <a:t>302 (88.6%)</a:t>
                      </a:r>
                    </a:p>
                  </a:txBody>
                  <a:tcPr marL="121920" marR="121920" marT="60960" marB="60960"/>
                </a:tc>
                <a:extLst>
                  <a:ext uri="{0D108BD9-81ED-4DB2-BD59-A6C34878D82A}">
                    <a16:rowId xmlns:a16="http://schemas.microsoft.com/office/drawing/2014/main" val="2861479118"/>
                  </a:ext>
                </a:extLst>
              </a:tr>
              <a:tr h="325120">
                <a:tc>
                  <a:txBody>
                    <a:bodyPr/>
                    <a:lstStyle/>
                    <a:p>
                      <a:pPr marL="231775" indent="0"/>
                      <a:r>
                        <a:rPr lang="en-US" sz="1300" dirty="0"/>
                        <a:t>Hispanic/Latino</a:t>
                      </a:r>
                    </a:p>
                  </a:txBody>
                  <a:tcPr marL="121920" marR="121920" marT="60960" marB="60960"/>
                </a:tc>
                <a:tc>
                  <a:txBody>
                    <a:bodyPr/>
                    <a:lstStyle/>
                    <a:p>
                      <a:pPr algn="r"/>
                      <a:r>
                        <a:rPr lang="en-US" sz="1300" dirty="0"/>
                        <a:t>27 (7.9%)</a:t>
                      </a:r>
                    </a:p>
                  </a:txBody>
                  <a:tcPr marL="121920" marR="121920" marT="60960" marB="60960"/>
                </a:tc>
                <a:extLst>
                  <a:ext uri="{0D108BD9-81ED-4DB2-BD59-A6C34878D82A}">
                    <a16:rowId xmlns:a16="http://schemas.microsoft.com/office/drawing/2014/main" val="459781864"/>
                  </a:ext>
                </a:extLst>
              </a:tr>
              <a:tr h="325120">
                <a:tc>
                  <a:txBody>
                    <a:bodyPr/>
                    <a:lstStyle/>
                    <a:p>
                      <a:pPr marL="231775" indent="0"/>
                      <a:r>
                        <a:rPr lang="en-US" sz="1300" dirty="0"/>
                        <a:t>Other/Unknown</a:t>
                      </a:r>
                    </a:p>
                  </a:txBody>
                  <a:tcPr marL="121920" marR="121920" marT="60960" marB="60960"/>
                </a:tc>
                <a:tc>
                  <a:txBody>
                    <a:bodyPr/>
                    <a:lstStyle/>
                    <a:p>
                      <a:pPr algn="r"/>
                      <a:r>
                        <a:rPr lang="en-US" sz="1300" dirty="0"/>
                        <a:t>12 (3.5%)</a:t>
                      </a:r>
                    </a:p>
                  </a:txBody>
                  <a:tcPr marL="121920" marR="121920" marT="60960" marB="60960"/>
                </a:tc>
                <a:extLst>
                  <a:ext uri="{0D108BD9-81ED-4DB2-BD59-A6C34878D82A}">
                    <a16:rowId xmlns:a16="http://schemas.microsoft.com/office/drawing/2014/main" val="2601363627"/>
                  </a:ext>
                </a:extLst>
              </a:tr>
              <a:tr h="325120">
                <a:tc gridSpan="2">
                  <a:txBody>
                    <a:bodyPr/>
                    <a:lstStyle/>
                    <a:p>
                      <a:r>
                        <a:rPr lang="en-US" sz="1300" dirty="0"/>
                        <a:t>Sex</a:t>
                      </a:r>
                    </a:p>
                  </a:txBody>
                  <a:tcPr marL="121920" marR="121920" marT="60960" marB="60960"/>
                </a:tc>
                <a:tc hMerge="1">
                  <a:txBody>
                    <a:bodyPr/>
                    <a:lstStyle/>
                    <a:p>
                      <a:endParaRPr lang="en-US" sz="1000" dirty="0"/>
                    </a:p>
                  </a:txBody>
                  <a:tcPr/>
                </a:tc>
                <a:extLst>
                  <a:ext uri="{0D108BD9-81ED-4DB2-BD59-A6C34878D82A}">
                    <a16:rowId xmlns:a16="http://schemas.microsoft.com/office/drawing/2014/main" val="329701225"/>
                  </a:ext>
                </a:extLst>
              </a:tr>
              <a:tr h="325120">
                <a:tc>
                  <a:txBody>
                    <a:bodyPr/>
                    <a:lstStyle/>
                    <a:p>
                      <a:pPr marL="231775" indent="0"/>
                      <a:r>
                        <a:rPr lang="en-US" sz="1300" dirty="0"/>
                        <a:t>Male</a:t>
                      </a:r>
                    </a:p>
                  </a:txBody>
                  <a:tcPr marL="121920" marR="121920" marT="60960" marB="60960"/>
                </a:tc>
                <a:tc>
                  <a:txBody>
                    <a:bodyPr/>
                    <a:lstStyle/>
                    <a:p>
                      <a:pPr algn="r"/>
                      <a:r>
                        <a:rPr lang="en-US" sz="1300" dirty="0"/>
                        <a:t>216 (63.3%)</a:t>
                      </a:r>
                    </a:p>
                  </a:txBody>
                  <a:tcPr marL="121920" marR="121920" marT="60960" marB="60960"/>
                </a:tc>
                <a:extLst>
                  <a:ext uri="{0D108BD9-81ED-4DB2-BD59-A6C34878D82A}">
                    <a16:rowId xmlns:a16="http://schemas.microsoft.com/office/drawing/2014/main" val="287840765"/>
                  </a:ext>
                </a:extLst>
              </a:tr>
              <a:tr h="325120">
                <a:tc>
                  <a:txBody>
                    <a:bodyPr/>
                    <a:lstStyle/>
                    <a:p>
                      <a:pPr marL="231775" indent="0"/>
                      <a:r>
                        <a:rPr lang="en-US" sz="1300" dirty="0"/>
                        <a:t>Female</a:t>
                      </a:r>
                    </a:p>
                  </a:txBody>
                  <a:tcPr marL="121920" marR="121920" marT="60960" marB="60960"/>
                </a:tc>
                <a:tc>
                  <a:txBody>
                    <a:bodyPr/>
                    <a:lstStyle/>
                    <a:p>
                      <a:pPr algn="r"/>
                      <a:r>
                        <a:rPr lang="en-US" sz="1300" dirty="0"/>
                        <a:t>124 (36.4%)</a:t>
                      </a:r>
                    </a:p>
                  </a:txBody>
                  <a:tcPr marL="121920" marR="121920" marT="60960" marB="60960"/>
                </a:tc>
                <a:extLst>
                  <a:ext uri="{0D108BD9-81ED-4DB2-BD59-A6C34878D82A}">
                    <a16:rowId xmlns:a16="http://schemas.microsoft.com/office/drawing/2014/main" val="3232541136"/>
                  </a:ext>
                </a:extLst>
              </a:tr>
              <a:tr h="325120">
                <a:tc>
                  <a:txBody>
                    <a:bodyPr/>
                    <a:lstStyle/>
                    <a:p>
                      <a:pPr marL="231775" indent="0"/>
                      <a:r>
                        <a:rPr lang="en-US" sz="1300" dirty="0"/>
                        <a:t>Other/Unknown</a:t>
                      </a:r>
                    </a:p>
                  </a:txBody>
                  <a:tcPr marL="121920" marR="121920" marT="60960" marB="60960"/>
                </a:tc>
                <a:tc>
                  <a:txBody>
                    <a:bodyPr/>
                    <a:lstStyle/>
                    <a:p>
                      <a:pPr algn="r"/>
                      <a:r>
                        <a:rPr lang="en-US" sz="1300" dirty="0"/>
                        <a:t>1 (0.3%)</a:t>
                      </a:r>
                    </a:p>
                  </a:txBody>
                  <a:tcPr marL="121920" marR="121920" marT="60960" marB="60960"/>
                </a:tc>
                <a:extLst>
                  <a:ext uri="{0D108BD9-81ED-4DB2-BD59-A6C34878D82A}">
                    <a16:rowId xmlns:a16="http://schemas.microsoft.com/office/drawing/2014/main" val="1260948605"/>
                  </a:ext>
                </a:extLst>
              </a:tr>
            </a:tbl>
          </a:graphicData>
        </a:graphic>
      </p:graphicFrame>
    </p:spTree>
    <p:extLst>
      <p:ext uri="{BB962C8B-B14F-4D97-AF65-F5344CB8AC3E}">
        <p14:creationId xmlns:p14="http://schemas.microsoft.com/office/powerpoint/2010/main" val="19911688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BB4649-E79C-584D-8A1C-5EF14C0F5F70}"/>
              </a:ext>
            </a:extLst>
          </p:cNvPr>
          <p:cNvSpPr>
            <a:spLocks noGrp="1"/>
          </p:cNvSpPr>
          <p:nvPr>
            <p:ph type="title"/>
          </p:nvPr>
        </p:nvSpPr>
        <p:spPr>
          <a:xfrm>
            <a:off x="370561" y="2"/>
            <a:ext cx="11702169" cy="1074213"/>
          </a:xfrm>
        </p:spPr>
        <p:txBody>
          <a:bodyPr>
            <a:noAutofit/>
          </a:bodyPr>
          <a:lstStyle/>
          <a:p>
            <a:r>
              <a:rPr lang="en-US" sz="2667" dirty="0"/>
              <a:t>Results: referral and oud history</a:t>
            </a:r>
            <a:endParaRPr lang="en-US" sz="2667" i="1" dirty="0"/>
          </a:p>
        </p:txBody>
      </p:sp>
      <p:sp>
        <p:nvSpPr>
          <p:cNvPr id="4" name="Content Placeholder 3">
            <a:extLst>
              <a:ext uri="{FF2B5EF4-FFF2-40B4-BE49-F238E27FC236}">
                <a16:creationId xmlns:a16="http://schemas.microsoft.com/office/drawing/2014/main" id="{5D88EB3B-A8F3-EA43-A49B-A08AB970908D}"/>
              </a:ext>
            </a:extLst>
          </p:cNvPr>
          <p:cNvSpPr>
            <a:spLocks noGrp="1"/>
          </p:cNvSpPr>
          <p:nvPr>
            <p:ph sz="half" idx="1"/>
          </p:nvPr>
        </p:nvSpPr>
        <p:spPr>
          <a:xfrm>
            <a:off x="838199" y="1825625"/>
            <a:ext cx="5422151" cy="4351339"/>
          </a:xfrm>
        </p:spPr>
        <p:txBody>
          <a:bodyPr vert="horz" lIns="121920" tIns="60960" rIns="121920" bIns="60960" rtlCol="0" anchor="t">
            <a:noAutofit/>
          </a:bodyPr>
          <a:lstStyle/>
          <a:p>
            <a:pPr marL="306910" indent="-306910" defTabSz="1625519">
              <a:lnSpc>
                <a:spcPct val="100000"/>
              </a:lnSpc>
            </a:pPr>
            <a:r>
              <a:rPr lang="en-US" sz="2133" dirty="0">
                <a:ea typeface="Lato"/>
                <a:cs typeface="Lato"/>
              </a:rPr>
              <a:t>Patients were referred to the methadone program primarily from:</a:t>
            </a:r>
          </a:p>
          <a:p>
            <a:pPr marL="763674" lvl="1" indent="-306486" defTabSz="1625519">
              <a:lnSpc>
                <a:spcPct val="100000"/>
              </a:lnSpc>
            </a:pPr>
            <a:r>
              <a:rPr lang="en-US" sz="1867" dirty="0">
                <a:ea typeface="Lato"/>
                <a:cs typeface="Lato"/>
              </a:rPr>
              <a:t>MSHC Urgent Care or MSHC Walk-in (62.8%)</a:t>
            </a:r>
          </a:p>
          <a:p>
            <a:pPr marL="763674" lvl="1" indent="-306486" defTabSz="1625519">
              <a:lnSpc>
                <a:spcPct val="100000"/>
              </a:lnSpc>
            </a:pPr>
            <a:r>
              <a:rPr lang="en-US" sz="1867" dirty="0">
                <a:ea typeface="Lato"/>
                <a:cs typeface="Lato"/>
              </a:rPr>
              <a:t>UI Health ED/Inpatient (12.3%) </a:t>
            </a:r>
          </a:p>
          <a:p>
            <a:pPr marL="763674" lvl="1" indent="-306486" defTabSz="1625519">
              <a:lnSpc>
                <a:spcPct val="100000"/>
              </a:lnSpc>
            </a:pPr>
            <a:r>
              <a:rPr lang="en-US" sz="1867" dirty="0">
                <a:ea typeface="Lato"/>
                <a:cs typeface="Lato"/>
              </a:rPr>
              <a:t>FGC or a collaborating agency (24.9%)  </a:t>
            </a:r>
          </a:p>
          <a:p>
            <a:pPr marL="306486" indent="-306486" defTabSz="1625519">
              <a:lnSpc>
                <a:spcPct val="100000"/>
              </a:lnSpc>
            </a:pPr>
            <a:r>
              <a:rPr lang="en-US" sz="2133" dirty="0">
                <a:ea typeface="Lato"/>
                <a:cs typeface="Lato"/>
              </a:rPr>
              <a:t>Most patients (73.3%) received previous MOUD treatment and over 57% had been on Methadone in the past.</a:t>
            </a:r>
          </a:p>
          <a:p>
            <a:pPr marL="306486" indent="-306486" defTabSz="1625519">
              <a:lnSpc>
                <a:spcPct val="100000"/>
              </a:lnSpc>
            </a:pPr>
            <a:r>
              <a:rPr lang="en-US" sz="2133" dirty="0">
                <a:ea typeface="Lato"/>
                <a:cs typeface="Lato"/>
              </a:rPr>
              <a:t>Nearly </a:t>
            </a:r>
            <a:r>
              <a:rPr lang="en-US" sz="2133" dirty="0">
                <a:solidFill>
                  <a:srgbClr val="FF0000"/>
                </a:solidFill>
                <a:ea typeface="Lato"/>
                <a:cs typeface="Lato"/>
              </a:rPr>
              <a:t>53% </a:t>
            </a:r>
            <a:r>
              <a:rPr lang="en-US" sz="2133" dirty="0">
                <a:ea typeface="Lato"/>
                <a:cs typeface="Lato"/>
              </a:rPr>
              <a:t>of the population has had one or more opioid overdoses.</a:t>
            </a:r>
          </a:p>
          <a:p>
            <a:pPr>
              <a:lnSpc>
                <a:spcPct val="100000"/>
              </a:lnSpc>
            </a:pPr>
            <a:endParaRPr lang="en-US" sz="2133" dirty="0"/>
          </a:p>
        </p:txBody>
      </p:sp>
      <p:graphicFrame>
        <p:nvGraphicFramePr>
          <p:cNvPr id="7" name="Table 6">
            <a:extLst>
              <a:ext uri="{FF2B5EF4-FFF2-40B4-BE49-F238E27FC236}">
                <a16:creationId xmlns:a16="http://schemas.microsoft.com/office/drawing/2014/main" id="{87C437C7-E593-A966-1BD8-EEF9EE98368E}"/>
              </a:ext>
            </a:extLst>
          </p:cNvPr>
          <p:cNvGraphicFramePr>
            <a:graphicFrameLocks noGrp="1"/>
          </p:cNvGraphicFramePr>
          <p:nvPr/>
        </p:nvGraphicFramePr>
        <p:xfrm>
          <a:off x="6908653" y="1270171"/>
          <a:ext cx="4934858" cy="1880007"/>
        </p:xfrm>
        <a:graphic>
          <a:graphicData uri="http://schemas.openxmlformats.org/drawingml/2006/table">
            <a:tbl>
              <a:tblPr firstRow="1" bandRow="1">
                <a:tableStyleId>{5C22544A-7EE6-4342-B048-85BDC9FD1C3A}</a:tableStyleId>
              </a:tblPr>
              <a:tblGrid>
                <a:gridCol w="2467429">
                  <a:extLst>
                    <a:ext uri="{9D8B030D-6E8A-4147-A177-3AD203B41FA5}">
                      <a16:colId xmlns:a16="http://schemas.microsoft.com/office/drawing/2014/main" val="268051050"/>
                    </a:ext>
                  </a:extLst>
                </a:gridCol>
                <a:gridCol w="2467429">
                  <a:extLst>
                    <a:ext uri="{9D8B030D-6E8A-4147-A177-3AD203B41FA5}">
                      <a16:colId xmlns:a16="http://schemas.microsoft.com/office/drawing/2014/main" val="43486478"/>
                    </a:ext>
                  </a:extLst>
                </a:gridCol>
              </a:tblGrid>
              <a:tr h="479552">
                <a:tc>
                  <a:txBody>
                    <a:bodyPr/>
                    <a:lstStyle/>
                    <a:p>
                      <a:r>
                        <a:rPr lang="en-US" sz="1300" dirty="0"/>
                        <a:t>Received Previous MOUD Treatment</a:t>
                      </a:r>
                    </a:p>
                  </a:txBody>
                  <a:tcPr marL="36576" marR="36576" marT="36576" marB="36576"/>
                </a:tc>
                <a:tc>
                  <a:txBody>
                    <a:bodyPr/>
                    <a:lstStyle/>
                    <a:p>
                      <a:pPr algn="r"/>
                      <a:r>
                        <a:rPr lang="en-US" sz="1300" dirty="0"/>
                        <a:t>250 (73.3%)</a:t>
                      </a:r>
                    </a:p>
                  </a:txBody>
                  <a:tcPr marL="36576" marR="36576" marT="36576" marB="36576" anchor="ctr"/>
                </a:tc>
                <a:extLst>
                  <a:ext uri="{0D108BD9-81ED-4DB2-BD59-A6C34878D82A}">
                    <a16:rowId xmlns:a16="http://schemas.microsoft.com/office/drawing/2014/main" val="2998226134"/>
                  </a:ext>
                </a:extLst>
              </a:tr>
              <a:tr h="280091">
                <a:tc>
                  <a:txBody>
                    <a:bodyPr/>
                    <a:lstStyle/>
                    <a:p>
                      <a:pPr lvl="0" algn="r"/>
                      <a:r>
                        <a:rPr lang="en-US" sz="1300" dirty="0"/>
                        <a:t>Suboxone</a:t>
                      </a:r>
                    </a:p>
                  </a:txBody>
                  <a:tcPr marL="36576" marR="36576" marT="36576" marB="36576"/>
                </a:tc>
                <a:tc>
                  <a:txBody>
                    <a:bodyPr/>
                    <a:lstStyle/>
                    <a:p>
                      <a:pPr algn="r"/>
                      <a:r>
                        <a:rPr lang="en-US" sz="1300" dirty="0"/>
                        <a:t>96 (38.4%)</a:t>
                      </a:r>
                    </a:p>
                  </a:txBody>
                  <a:tcPr marL="36576" marR="36576" marT="36576" marB="36576" anchor="ctr"/>
                </a:tc>
                <a:extLst>
                  <a:ext uri="{0D108BD9-81ED-4DB2-BD59-A6C34878D82A}">
                    <a16:rowId xmlns:a16="http://schemas.microsoft.com/office/drawing/2014/main" val="1692444492"/>
                  </a:ext>
                </a:extLst>
              </a:tr>
              <a:tr h="280091">
                <a:tc>
                  <a:txBody>
                    <a:bodyPr/>
                    <a:lstStyle/>
                    <a:p>
                      <a:pPr lvl="0" algn="r"/>
                      <a:r>
                        <a:rPr lang="en-US" sz="1300" dirty="0"/>
                        <a:t>Methadone</a:t>
                      </a:r>
                    </a:p>
                  </a:txBody>
                  <a:tcPr marL="36576" marR="36576" marT="36576" marB="36576"/>
                </a:tc>
                <a:tc>
                  <a:txBody>
                    <a:bodyPr/>
                    <a:lstStyle/>
                    <a:p>
                      <a:pPr algn="r"/>
                      <a:r>
                        <a:rPr lang="en-US" sz="1300" dirty="0"/>
                        <a:t>195 (78.0%)</a:t>
                      </a:r>
                    </a:p>
                  </a:txBody>
                  <a:tcPr marL="36576" marR="36576" marT="36576" marB="36576" anchor="ctr"/>
                </a:tc>
                <a:extLst>
                  <a:ext uri="{0D108BD9-81ED-4DB2-BD59-A6C34878D82A}">
                    <a16:rowId xmlns:a16="http://schemas.microsoft.com/office/drawing/2014/main" val="218119835"/>
                  </a:ext>
                </a:extLst>
              </a:tr>
              <a:tr h="280091">
                <a:tc>
                  <a:txBody>
                    <a:bodyPr/>
                    <a:lstStyle/>
                    <a:p>
                      <a:pPr lvl="0" algn="r"/>
                      <a:r>
                        <a:rPr lang="en-US" sz="1300" dirty="0"/>
                        <a:t>Rehab</a:t>
                      </a:r>
                    </a:p>
                  </a:txBody>
                  <a:tcPr marL="36576" marR="36576" marT="36576" marB="36576"/>
                </a:tc>
                <a:tc>
                  <a:txBody>
                    <a:bodyPr/>
                    <a:lstStyle/>
                    <a:p>
                      <a:pPr algn="r"/>
                      <a:r>
                        <a:rPr lang="en-US" sz="1300" dirty="0"/>
                        <a:t>7 (2.8%)</a:t>
                      </a:r>
                    </a:p>
                  </a:txBody>
                  <a:tcPr marL="36576" marR="36576" marT="36576" marB="36576" anchor="ctr"/>
                </a:tc>
                <a:extLst>
                  <a:ext uri="{0D108BD9-81ED-4DB2-BD59-A6C34878D82A}">
                    <a16:rowId xmlns:a16="http://schemas.microsoft.com/office/drawing/2014/main" val="648002301"/>
                  </a:ext>
                </a:extLst>
              </a:tr>
              <a:tr h="280091">
                <a:tc>
                  <a:txBody>
                    <a:bodyPr/>
                    <a:lstStyle/>
                    <a:p>
                      <a:pPr lvl="0" algn="r"/>
                      <a:r>
                        <a:rPr lang="en-US" sz="1300" dirty="0"/>
                        <a:t>Residential</a:t>
                      </a:r>
                    </a:p>
                  </a:txBody>
                  <a:tcPr marL="36576" marR="36576" marT="36576" marB="36576"/>
                </a:tc>
                <a:tc>
                  <a:txBody>
                    <a:bodyPr/>
                    <a:lstStyle/>
                    <a:p>
                      <a:pPr algn="r"/>
                      <a:r>
                        <a:rPr lang="en-US" sz="1300" dirty="0"/>
                        <a:t>18 (7.2%)</a:t>
                      </a:r>
                    </a:p>
                  </a:txBody>
                  <a:tcPr marL="36576" marR="36576" marT="36576" marB="36576" anchor="ctr"/>
                </a:tc>
                <a:extLst>
                  <a:ext uri="{0D108BD9-81ED-4DB2-BD59-A6C34878D82A}">
                    <a16:rowId xmlns:a16="http://schemas.microsoft.com/office/drawing/2014/main" val="3846117568"/>
                  </a:ext>
                </a:extLst>
              </a:tr>
              <a:tr h="280091">
                <a:tc>
                  <a:txBody>
                    <a:bodyPr/>
                    <a:lstStyle/>
                    <a:p>
                      <a:pPr lvl="0" algn="r"/>
                      <a:r>
                        <a:rPr lang="en-US" sz="1300" dirty="0"/>
                        <a:t>Withdrawal Management/Detox</a:t>
                      </a:r>
                    </a:p>
                  </a:txBody>
                  <a:tcPr marL="36576" marR="36576" marT="36576" marB="36576"/>
                </a:tc>
                <a:tc>
                  <a:txBody>
                    <a:bodyPr/>
                    <a:lstStyle/>
                    <a:p>
                      <a:pPr algn="r"/>
                      <a:r>
                        <a:rPr lang="en-US" sz="1300" dirty="0"/>
                        <a:t>30 (12.0%)</a:t>
                      </a:r>
                    </a:p>
                  </a:txBody>
                  <a:tcPr marL="36576" marR="36576" marT="36576" marB="36576" anchor="ctr"/>
                </a:tc>
                <a:extLst>
                  <a:ext uri="{0D108BD9-81ED-4DB2-BD59-A6C34878D82A}">
                    <a16:rowId xmlns:a16="http://schemas.microsoft.com/office/drawing/2014/main" val="3599052528"/>
                  </a:ext>
                </a:extLst>
              </a:tr>
            </a:tbl>
          </a:graphicData>
        </a:graphic>
      </p:graphicFrame>
      <p:pic>
        <p:nvPicPr>
          <p:cNvPr id="8" name="Picture 7" descr="A pie chart with numbers and text&#10;&#10;Description automatically generated">
            <a:extLst>
              <a:ext uri="{FF2B5EF4-FFF2-40B4-BE49-F238E27FC236}">
                <a16:creationId xmlns:a16="http://schemas.microsoft.com/office/drawing/2014/main" id="{11B1226B-F961-3362-C979-A01648EE1A8B}"/>
              </a:ext>
            </a:extLst>
          </p:cNvPr>
          <p:cNvPicPr>
            <a:picLocks noChangeAspect="1"/>
          </p:cNvPicPr>
          <p:nvPr/>
        </p:nvPicPr>
        <p:blipFill>
          <a:blip r:embed="rId2"/>
          <a:stretch>
            <a:fillRect/>
          </a:stretch>
        </p:blipFill>
        <p:spPr>
          <a:xfrm>
            <a:off x="6911974" y="3511549"/>
            <a:ext cx="4692652" cy="2816227"/>
          </a:xfrm>
          <a:prstGeom prst="rect">
            <a:avLst/>
          </a:prstGeom>
        </p:spPr>
      </p:pic>
    </p:spTree>
    <p:extLst>
      <p:ext uri="{BB962C8B-B14F-4D97-AF65-F5344CB8AC3E}">
        <p14:creationId xmlns:p14="http://schemas.microsoft.com/office/powerpoint/2010/main" val="2303544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BB4649-E79C-584D-8A1C-5EF14C0F5F70}"/>
              </a:ext>
            </a:extLst>
          </p:cNvPr>
          <p:cNvSpPr>
            <a:spLocks noGrp="1"/>
          </p:cNvSpPr>
          <p:nvPr>
            <p:ph type="title"/>
          </p:nvPr>
        </p:nvSpPr>
        <p:spPr>
          <a:xfrm>
            <a:off x="370561" y="2"/>
            <a:ext cx="11702169" cy="1074213"/>
          </a:xfrm>
        </p:spPr>
        <p:txBody>
          <a:bodyPr>
            <a:noAutofit/>
          </a:bodyPr>
          <a:lstStyle/>
          <a:p>
            <a:r>
              <a:rPr lang="en-US" sz="2667" dirty="0"/>
              <a:t>Results: social determinants of health</a:t>
            </a:r>
            <a:endParaRPr lang="en-US" sz="2667" i="1" dirty="0"/>
          </a:p>
        </p:txBody>
      </p:sp>
      <p:sp>
        <p:nvSpPr>
          <p:cNvPr id="4" name="Content Placeholder 3">
            <a:extLst>
              <a:ext uri="{FF2B5EF4-FFF2-40B4-BE49-F238E27FC236}">
                <a16:creationId xmlns:a16="http://schemas.microsoft.com/office/drawing/2014/main" id="{5D88EB3B-A8F3-EA43-A49B-A08AB970908D}"/>
              </a:ext>
            </a:extLst>
          </p:cNvPr>
          <p:cNvSpPr>
            <a:spLocks noGrp="1"/>
          </p:cNvSpPr>
          <p:nvPr>
            <p:ph sz="half" idx="1"/>
          </p:nvPr>
        </p:nvSpPr>
        <p:spPr/>
        <p:txBody>
          <a:bodyPr vert="horz" lIns="121920" tIns="60960" rIns="121920" bIns="60960" rtlCol="0" anchor="t">
            <a:normAutofit/>
          </a:bodyPr>
          <a:lstStyle/>
          <a:p>
            <a:pPr marL="306910" indent="-306910" defTabSz="1625519">
              <a:lnSpc>
                <a:spcPct val="100000"/>
              </a:lnSpc>
            </a:pPr>
            <a:r>
              <a:rPr lang="en-US" sz="2133" dirty="0">
                <a:ea typeface="Lato"/>
                <a:cs typeface="Lato"/>
              </a:rPr>
              <a:t>The population faces high rates of adverse social determinants of health markers: </a:t>
            </a:r>
          </a:p>
          <a:p>
            <a:pPr marL="996502" lvl="1" indent="-380990" defTabSz="1625519">
              <a:lnSpc>
                <a:spcPct val="100000"/>
              </a:lnSpc>
              <a:spcBef>
                <a:spcPts val="1000"/>
              </a:spcBef>
              <a:buFont typeface="Courier New" panose="02070309020205020404" pitchFamily="49" charset="0"/>
              <a:buChar char="o"/>
            </a:pPr>
            <a:r>
              <a:rPr lang="en-US" sz="1867" dirty="0">
                <a:ea typeface="Lato"/>
                <a:cs typeface="Arial"/>
              </a:rPr>
              <a:t>69% have food insecurity</a:t>
            </a:r>
            <a:endParaRPr lang="en-US" sz="1867" dirty="0">
              <a:ea typeface="Lato"/>
              <a:cs typeface="Lato"/>
            </a:endParaRPr>
          </a:p>
          <a:p>
            <a:pPr marL="996502" lvl="1" indent="-380990" defTabSz="1625519">
              <a:lnSpc>
                <a:spcPct val="100000"/>
              </a:lnSpc>
              <a:spcBef>
                <a:spcPts val="1000"/>
              </a:spcBef>
              <a:buFont typeface="Courier New" panose="02070309020205020404" pitchFamily="49" charset="0"/>
              <a:buChar char="o"/>
            </a:pPr>
            <a:r>
              <a:rPr lang="en-US" sz="1867" dirty="0">
                <a:ea typeface="Lato"/>
                <a:cs typeface="Lato"/>
              </a:rPr>
              <a:t>65% are unemployed</a:t>
            </a:r>
            <a:endParaRPr lang="en-US" dirty="0"/>
          </a:p>
          <a:p>
            <a:pPr marL="996502" lvl="1" indent="-380990" defTabSz="1625519">
              <a:lnSpc>
                <a:spcPct val="100000"/>
              </a:lnSpc>
              <a:spcBef>
                <a:spcPts val="1000"/>
              </a:spcBef>
              <a:buFont typeface="Courier New" panose="02070309020205020404" pitchFamily="49" charset="0"/>
              <a:buChar char="o"/>
            </a:pPr>
            <a:r>
              <a:rPr lang="en-US" sz="1867" dirty="0">
                <a:ea typeface="Lato"/>
                <a:cs typeface="Lato"/>
              </a:rPr>
              <a:t>Over 43% experience housing insecurity</a:t>
            </a:r>
          </a:p>
          <a:p>
            <a:pPr marL="996502" lvl="1" indent="-380990" defTabSz="1625519">
              <a:lnSpc>
                <a:spcPct val="100000"/>
              </a:lnSpc>
              <a:spcBef>
                <a:spcPts val="1000"/>
              </a:spcBef>
              <a:buFont typeface="Courier New" panose="02070309020205020404" pitchFamily="49" charset="0"/>
              <a:buChar char="o"/>
            </a:pPr>
            <a:r>
              <a:rPr lang="en-US" sz="1867" dirty="0">
                <a:ea typeface="Lato"/>
                <a:cs typeface="Lato"/>
              </a:rPr>
              <a:t>Nearly 48% experience transportation barriers</a:t>
            </a:r>
          </a:p>
          <a:p>
            <a:pPr>
              <a:lnSpc>
                <a:spcPct val="100000"/>
              </a:lnSpc>
            </a:pPr>
            <a:endParaRPr lang="en-US" dirty="0"/>
          </a:p>
        </p:txBody>
      </p:sp>
      <p:graphicFrame>
        <p:nvGraphicFramePr>
          <p:cNvPr id="5" name="Chart 4">
            <a:extLst>
              <a:ext uri="{FF2B5EF4-FFF2-40B4-BE49-F238E27FC236}">
                <a16:creationId xmlns:a16="http://schemas.microsoft.com/office/drawing/2014/main" id="{4F30730A-6253-0BE0-5851-A131A79292BE}"/>
              </a:ext>
            </a:extLst>
          </p:cNvPr>
          <p:cNvGraphicFramePr>
            <a:graphicFrameLocks/>
          </p:cNvGraphicFramePr>
          <p:nvPr/>
        </p:nvGraphicFramePr>
        <p:xfrm>
          <a:off x="5863472" y="1825625"/>
          <a:ext cx="6096000" cy="406974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274649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BB4649-E79C-584D-8A1C-5EF14C0F5F70}"/>
              </a:ext>
            </a:extLst>
          </p:cNvPr>
          <p:cNvSpPr>
            <a:spLocks noGrp="1"/>
          </p:cNvSpPr>
          <p:nvPr>
            <p:ph type="title"/>
          </p:nvPr>
        </p:nvSpPr>
        <p:spPr>
          <a:xfrm>
            <a:off x="370561" y="2"/>
            <a:ext cx="11702169" cy="1074213"/>
          </a:xfrm>
        </p:spPr>
        <p:txBody>
          <a:bodyPr>
            <a:noAutofit/>
          </a:bodyPr>
          <a:lstStyle/>
          <a:p>
            <a:r>
              <a:rPr lang="en-US" sz="2667" dirty="0"/>
              <a:t>Results: Medical and behavioral health comorbidities</a:t>
            </a:r>
            <a:endParaRPr lang="en-US" sz="2667" i="1" dirty="0"/>
          </a:p>
        </p:txBody>
      </p:sp>
      <p:sp>
        <p:nvSpPr>
          <p:cNvPr id="4" name="Content Placeholder 3">
            <a:extLst>
              <a:ext uri="{FF2B5EF4-FFF2-40B4-BE49-F238E27FC236}">
                <a16:creationId xmlns:a16="http://schemas.microsoft.com/office/drawing/2014/main" id="{5D88EB3B-A8F3-EA43-A49B-A08AB970908D}"/>
              </a:ext>
            </a:extLst>
          </p:cNvPr>
          <p:cNvSpPr>
            <a:spLocks noGrp="1"/>
          </p:cNvSpPr>
          <p:nvPr>
            <p:ph sz="half" idx="1"/>
          </p:nvPr>
        </p:nvSpPr>
        <p:spPr>
          <a:xfrm>
            <a:off x="809625" y="1273173"/>
            <a:ext cx="5334003" cy="5102528"/>
          </a:xfrm>
        </p:spPr>
        <p:txBody>
          <a:bodyPr vert="horz" lIns="121920" tIns="60960" rIns="121920" bIns="60960" rtlCol="0" anchor="t">
            <a:normAutofit/>
          </a:bodyPr>
          <a:lstStyle/>
          <a:p>
            <a:pPr marL="306910" indent="-306910" defTabSz="1625519">
              <a:lnSpc>
                <a:spcPct val="100000"/>
              </a:lnSpc>
              <a:spcAft>
                <a:spcPts val="1067"/>
              </a:spcAft>
            </a:pPr>
            <a:r>
              <a:rPr lang="en-US" sz="2133" dirty="0">
                <a:ea typeface="Lato"/>
                <a:cs typeface="Lato"/>
              </a:rPr>
              <a:t>Most patients have one or more medical comorbidities; most commonly:</a:t>
            </a:r>
          </a:p>
          <a:p>
            <a:pPr marL="306910" indent="-306910" defTabSz="1625519">
              <a:lnSpc>
                <a:spcPct val="100000"/>
              </a:lnSpc>
              <a:spcAft>
                <a:spcPts val="1067"/>
              </a:spcAft>
            </a:pPr>
            <a:endParaRPr lang="en-US" sz="2133" dirty="0">
              <a:ea typeface="Lato"/>
              <a:cs typeface="Lato"/>
            </a:endParaRPr>
          </a:p>
          <a:p>
            <a:pPr marL="306486" indent="-306486" defTabSz="1625519">
              <a:lnSpc>
                <a:spcPct val="100000"/>
              </a:lnSpc>
              <a:spcAft>
                <a:spcPts val="1067"/>
              </a:spcAft>
            </a:pPr>
            <a:r>
              <a:rPr lang="en-US" sz="2133" dirty="0">
                <a:ea typeface="Lato"/>
                <a:cs typeface="Lato"/>
              </a:rPr>
              <a:t>Over 27% have three or more chronic health conditions.</a:t>
            </a:r>
          </a:p>
          <a:p>
            <a:pPr>
              <a:lnSpc>
                <a:spcPct val="100000"/>
              </a:lnSpc>
            </a:pPr>
            <a:r>
              <a:rPr lang="en-US" sz="2133" dirty="0">
                <a:ea typeface="Lato"/>
                <a:cs typeface="Lato"/>
              </a:rPr>
              <a:t>Almost all patients have a co-occurring behavioral health diagnosis such as:</a:t>
            </a:r>
          </a:p>
          <a:p>
            <a:pPr>
              <a:lnSpc>
                <a:spcPct val="100000"/>
              </a:lnSpc>
            </a:pPr>
            <a:endParaRPr lang="en-US" sz="2133" dirty="0">
              <a:ea typeface="Lato"/>
              <a:cs typeface="Lato"/>
            </a:endParaRPr>
          </a:p>
          <a:p>
            <a:pPr>
              <a:lnSpc>
                <a:spcPct val="100000"/>
              </a:lnSpc>
            </a:pPr>
            <a:endParaRPr lang="en-US" sz="2133" dirty="0">
              <a:ea typeface="Lato"/>
              <a:cs typeface="Lato"/>
            </a:endParaRPr>
          </a:p>
          <a:p>
            <a:pPr>
              <a:lnSpc>
                <a:spcPct val="100000"/>
              </a:lnSpc>
            </a:pPr>
            <a:r>
              <a:rPr lang="en-US" sz="2133" dirty="0">
                <a:ea typeface="Lato"/>
                <a:cs typeface="Lato"/>
              </a:rPr>
              <a:t>Anxiety is the most prevalent Co-Occurring Diagnosis</a:t>
            </a:r>
          </a:p>
          <a:p>
            <a:pPr>
              <a:lnSpc>
                <a:spcPct val="100000"/>
              </a:lnSpc>
            </a:pPr>
            <a:endParaRPr lang="en-US" sz="2133" dirty="0"/>
          </a:p>
        </p:txBody>
      </p:sp>
      <p:sp>
        <p:nvSpPr>
          <p:cNvPr id="5" name="Content Placeholder 3">
            <a:extLst>
              <a:ext uri="{FF2B5EF4-FFF2-40B4-BE49-F238E27FC236}">
                <a16:creationId xmlns:a16="http://schemas.microsoft.com/office/drawing/2014/main" id="{5297460F-ADCD-F4C7-3206-A1F06590AF87}"/>
              </a:ext>
            </a:extLst>
          </p:cNvPr>
          <p:cNvSpPr txBox="1">
            <a:spLocks/>
          </p:cNvSpPr>
          <p:nvPr/>
        </p:nvSpPr>
        <p:spPr>
          <a:xfrm>
            <a:off x="1478489" y="2115003"/>
            <a:ext cx="5334003" cy="970795"/>
          </a:xfrm>
          <a:prstGeom prst="rect">
            <a:avLst/>
          </a:prstGeom>
        </p:spPr>
        <p:txBody>
          <a:bodyPr vert="horz" lIns="121920" tIns="60960" rIns="121920" bIns="60960" numCol="2" rtlCol="0">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94" lvl="1" indent="-228594" defTabSz="1625519">
              <a:lnSpc>
                <a:spcPct val="100000"/>
              </a:lnSpc>
              <a:spcBef>
                <a:spcPts val="500"/>
              </a:spcBef>
              <a:buClrTx/>
              <a:buFont typeface="Courier New" panose="02070309020205020404" pitchFamily="49" charset="0"/>
              <a:buChar char="o"/>
            </a:pPr>
            <a:r>
              <a:rPr lang="en-US" sz="2933" dirty="0">
                <a:solidFill>
                  <a:srgbClr val="333332"/>
                </a:solidFill>
                <a:latin typeface="Arial" panose="020B0604020202020204"/>
                <a:ea typeface="Lato"/>
                <a:cs typeface="Lato"/>
              </a:rPr>
              <a:t>Hypertension</a:t>
            </a:r>
          </a:p>
          <a:p>
            <a:pPr marL="228594" lvl="1" indent="-228594" defTabSz="1625519">
              <a:lnSpc>
                <a:spcPct val="100000"/>
              </a:lnSpc>
              <a:spcBef>
                <a:spcPts val="500"/>
              </a:spcBef>
              <a:buClrTx/>
              <a:buFont typeface="Courier New" panose="02070309020205020404" pitchFamily="49" charset="0"/>
              <a:buChar char="o"/>
            </a:pPr>
            <a:r>
              <a:rPr lang="en-US" sz="2933" dirty="0">
                <a:solidFill>
                  <a:srgbClr val="333332"/>
                </a:solidFill>
                <a:latin typeface="Arial" panose="020B0604020202020204"/>
                <a:ea typeface="Lato"/>
                <a:cs typeface="Lato"/>
              </a:rPr>
              <a:t>Asthma</a:t>
            </a:r>
          </a:p>
          <a:p>
            <a:pPr marL="228594" lvl="1" indent="-228594" defTabSz="1625519">
              <a:lnSpc>
                <a:spcPct val="100000"/>
              </a:lnSpc>
              <a:spcBef>
                <a:spcPts val="500"/>
              </a:spcBef>
              <a:buClrTx/>
              <a:buFont typeface="Courier New" panose="02070309020205020404" pitchFamily="49" charset="0"/>
              <a:buChar char="o"/>
            </a:pPr>
            <a:endParaRPr lang="en-US" sz="2933" dirty="0">
              <a:solidFill>
                <a:srgbClr val="333332"/>
              </a:solidFill>
              <a:latin typeface="Arial" panose="020B0604020202020204"/>
              <a:ea typeface="Lato"/>
              <a:cs typeface="Lato"/>
            </a:endParaRPr>
          </a:p>
          <a:p>
            <a:pPr marL="228594" lvl="1" indent="-228594" defTabSz="1625519">
              <a:lnSpc>
                <a:spcPct val="100000"/>
              </a:lnSpc>
              <a:spcBef>
                <a:spcPts val="500"/>
              </a:spcBef>
              <a:buClrTx/>
              <a:buFont typeface="Courier New" panose="02070309020205020404" pitchFamily="49" charset="0"/>
              <a:buChar char="o"/>
            </a:pPr>
            <a:r>
              <a:rPr lang="en-US" sz="2933" dirty="0">
                <a:solidFill>
                  <a:srgbClr val="333332"/>
                </a:solidFill>
                <a:latin typeface="Arial" panose="020B0604020202020204"/>
                <a:ea typeface="Lato"/>
                <a:cs typeface="Lato"/>
              </a:rPr>
              <a:t>Hyperlipidemia</a:t>
            </a:r>
          </a:p>
          <a:p>
            <a:pPr marL="228594" lvl="1" indent="-228594" defTabSz="1625519">
              <a:lnSpc>
                <a:spcPct val="100000"/>
              </a:lnSpc>
              <a:spcBef>
                <a:spcPts val="500"/>
              </a:spcBef>
              <a:buClrTx/>
              <a:buFont typeface="Courier New" panose="02070309020205020404" pitchFamily="49" charset="0"/>
              <a:buChar char="o"/>
            </a:pPr>
            <a:r>
              <a:rPr lang="en-US" sz="2933" dirty="0">
                <a:solidFill>
                  <a:srgbClr val="333332"/>
                </a:solidFill>
                <a:latin typeface="Arial" panose="020B0604020202020204"/>
                <a:ea typeface="Lato"/>
                <a:cs typeface="Lato"/>
              </a:rPr>
              <a:t>Hepatitis C</a:t>
            </a:r>
          </a:p>
          <a:p>
            <a:pPr marL="228594" indent="-228594" defTabSz="914377">
              <a:lnSpc>
                <a:spcPct val="100000"/>
              </a:lnSpc>
              <a:spcBef>
                <a:spcPts val="1000"/>
              </a:spcBef>
              <a:buClrTx/>
            </a:pPr>
            <a:endParaRPr lang="en-US" sz="2800" dirty="0">
              <a:solidFill>
                <a:srgbClr val="333332"/>
              </a:solidFill>
              <a:latin typeface="Arial" panose="020B0604020202020204"/>
            </a:endParaRPr>
          </a:p>
        </p:txBody>
      </p:sp>
      <p:sp>
        <p:nvSpPr>
          <p:cNvPr id="6" name="Content Placeholder 3">
            <a:extLst>
              <a:ext uri="{FF2B5EF4-FFF2-40B4-BE49-F238E27FC236}">
                <a16:creationId xmlns:a16="http://schemas.microsoft.com/office/drawing/2014/main" id="{90517066-0E1A-1FCA-1609-6593A6B4800D}"/>
              </a:ext>
            </a:extLst>
          </p:cNvPr>
          <p:cNvSpPr txBox="1">
            <a:spLocks/>
          </p:cNvSpPr>
          <p:nvPr/>
        </p:nvSpPr>
        <p:spPr>
          <a:xfrm>
            <a:off x="1478489" y="4496395"/>
            <a:ext cx="5334003" cy="1074213"/>
          </a:xfrm>
          <a:prstGeom prst="rect">
            <a:avLst/>
          </a:prstGeom>
        </p:spPr>
        <p:txBody>
          <a:bodyPr vert="horz" lIns="121920" tIns="60960" rIns="121920" bIns="60960" numCol="2" rtlCol="0">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94" lvl="1" indent="-228594" defTabSz="1625519">
              <a:lnSpc>
                <a:spcPct val="100000"/>
              </a:lnSpc>
              <a:spcBef>
                <a:spcPts val="500"/>
              </a:spcBef>
              <a:buClrTx/>
              <a:buFont typeface="Courier New" panose="02070309020205020404" pitchFamily="49" charset="0"/>
              <a:buChar char="o"/>
            </a:pPr>
            <a:r>
              <a:rPr lang="en-US" sz="2133" dirty="0">
                <a:solidFill>
                  <a:srgbClr val="333332"/>
                </a:solidFill>
                <a:latin typeface="Arial" panose="020B0604020202020204"/>
                <a:ea typeface="Lato"/>
                <a:cs typeface="Lato"/>
              </a:rPr>
              <a:t>Bipolar Disorder</a:t>
            </a:r>
          </a:p>
          <a:p>
            <a:pPr marL="228594" lvl="1" indent="-228594" defTabSz="1625519">
              <a:lnSpc>
                <a:spcPct val="100000"/>
              </a:lnSpc>
              <a:spcBef>
                <a:spcPts val="500"/>
              </a:spcBef>
              <a:buClrTx/>
              <a:buFont typeface="Courier New" panose="02070309020205020404" pitchFamily="49" charset="0"/>
              <a:buChar char="o"/>
            </a:pPr>
            <a:r>
              <a:rPr lang="en-US" sz="2133" dirty="0">
                <a:solidFill>
                  <a:srgbClr val="333332"/>
                </a:solidFill>
                <a:latin typeface="Arial" panose="020B0604020202020204"/>
                <a:ea typeface="Lato"/>
                <a:cs typeface="Lato"/>
              </a:rPr>
              <a:t>Post-Traumatic Stress Disorder</a:t>
            </a:r>
          </a:p>
          <a:p>
            <a:pPr marL="228594" lvl="1" indent="-228594" defTabSz="1625519">
              <a:lnSpc>
                <a:spcPct val="100000"/>
              </a:lnSpc>
              <a:spcBef>
                <a:spcPts val="500"/>
              </a:spcBef>
              <a:buClrTx/>
              <a:buFont typeface="Courier New" panose="02070309020205020404" pitchFamily="49" charset="0"/>
              <a:buChar char="o"/>
            </a:pPr>
            <a:r>
              <a:rPr lang="en-US" sz="2133" dirty="0">
                <a:solidFill>
                  <a:srgbClr val="333332"/>
                </a:solidFill>
                <a:latin typeface="Arial" panose="020B0604020202020204"/>
                <a:ea typeface="Lato"/>
                <a:cs typeface="Lato"/>
              </a:rPr>
              <a:t>Depression</a:t>
            </a:r>
          </a:p>
          <a:p>
            <a:pPr marL="228594" lvl="1" indent="-228594" defTabSz="1625519">
              <a:lnSpc>
                <a:spcPct val="100000"/>
              </a:lnSpc>
              <a:spcBef>
                <a:spcPts val="500"/>
              </a:spcBef>
              <a:buClrTx/>
              <a:buFont typeface="Courier New" panose="02070309020205020404" pitchFamily="49" charset="0"/>
              <a:buChar char="o"/>
            </a:pPr>
            <a:r>
              <a:rPr lang="en-US" sz="2133" dirty="0">
                <a:solidFill>
                  <a:srgbClr val="333332"/>
                </a:solidFill>
                <a:latin typeface="Arial" panose="020B0604020202020204"/>
                <a:ea typeface="Lato"/>
                <a:cs typeface="Lato"/>
              </a:rPr>
              <a:t>Anxiety</a:t>
            </a:r>
          </a:p>
          <a:p>
            <a:pPr marL="228594" lvl="1" indent="-228594" defTabSz="1625519">
              <a:lnSpc>
                <a:spcPct val="100000"/>
              </a:lnSpc>
              <a:spcBef>
                <a:spcPts val="500"/>
              </a:spcBef>
              <a:buClrTx/>
              <a:buFont typeface="Courier New" panose="02070309020205020404" pitchFamily="49" charset="0"/>
              <a:buChar char="o"/>
            </a:pPr>
            <a:r>
              <a:rPr lang="en-US" sz="2133" dirty="0">
                <a:solidFill>
                  <a:srgbClr val="333332"/>
                </a:solidFill>
                <a:latin typeface="Arial" panose="020B0604020202020204"/>
                <a:ea typeface="Lato"/>
                <a:cs typeface="Lato"/>
              </a:rPr>
              <a:t>Schizophrenia</a:t>
            </a:r>
            <a:endParaRPr lang="en-US" sz="2400" dirty="0">
              <a:solidFill>
                <a:srgbClr val="333332"/>
              </a:solidFill>
              <a:latin typeface="Arial" panose="020B0604020202020204"/>
            </a:endParaRPr>
          </a:p>
        </p:txBody>
      </p:sp>
      <p:graphicFrame>
        <p:nvGraphicFramePr>
          <p:cNvPr id="2" name="Chart 1">
            <a:extLst>
              <a:ext uri="{FF2B5EF4-FFF2-40B4-BE49-F238E27FC236}">
                <a16:creationId xmlns:a16="http://schemas.microsoft.com/office/drawing/2014/main" id="{1D8DBAA7-5D38-DEA1-2729-A6F34371B00E}"/>
              </a:ext>
            </a:extLst>
          </p:cNvPr>
          <p:cNvGraphicFramePr>
            <a:graphicFrameLocks/>
          </p:cNvGraphicFramePr>
          <p:nvPr/>
        </p:nvGraphicFramePr>
        <p:xfrm>
          <a:off x="7026113" y="1168924"/>
          <a:ext cx="4826161" cy="304171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BA3D03A6-99E8-B70E-2D7F-0959265D68D3}"/>
              </a:ext>
            </a:extLst>
          </p:cNvPr>
          <p:cNvGraphicFramePr>
            <a:graphicFrameLocks/>
          </p:cNvGraphicFramePr>
          <p:nvPr/>
        </p:nvGraphicFramePr>
        <p:xfrm>
          <a:off x="7026113" y="4110088"/>
          <a:ext cx="4828444" cy="22875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803208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BB4649-E79C-584D-8A1C-5EF14C0F5F70}"/>
              </a:ext>
            </a:extLst>
          </p:cNvPr>
          <p:cNvSpPr>
            <a:spLocks noGrp="1"/>
          </p:cNvSpPr>
          <p:nvPr>
            <p:ph type="title"/>
          </p:nvPr>
        </p:nvSpPr>
        <p:spPr>
          <a:xfrm>
            <a:off x="370561" y="2"/>
            <a:ext cx="11702169" cy="1074213"/>
          </a:xfrm>
        </p:spPr>
        <p:txBody>
          <a:bodyPr>
            <a:noAutofit/>
          </a:bodyPr>
          <a:lstStyle/>
          <a:p>
            <a:r>
              <a:rPr lang="en-US" sz="2667" dirty="0"/>
              <a:t>Results: preventative health</a:t>
            </a:r>
            <a:endParaRPr lang="en-US" sz="2667" i="1" dirty="0"/>
          </a:p>
        </p:txBody>
      </p:sp>
      <p:sp>
        <p:nvSpPr>
          <p:cNvPr id="4" name="Content Placeholder 3">
            <a:extLst>
              <a:ext uri="{FF2B5EF4-FFF2-40B4-BE49-F238E27FC236}">
                <a16:creationId xmlns:a16="http://schemas.microsoft.com/office/drawing/2014/main" id="{5D88EB3B-A8F3-EA43-A49B-A08AB970908D}"/>
              </a:ext>
            </a:extLst>
          </p:cNvPr>
          <p:cNvSpPr>
            <a:spLocks noGrp="1"/>
          </p:cNvSpPr>
          <p:nvPr>
            <p:ph sz="half" idx="1"/>
          </p:nvPr>
        </p:nvSpPr>
        <p:spPr>
          <a:xfrm>
            <a:off x="809625" y="1263649"/>
            <a:ext cx="5181600" cy="5309347"/>
          </a:xfrm>
        </p:spPr>
        <p:txBody>
          <a:bodyPr vert="horz" lIns="121920" tIns="60960" rIns="121920" bIns="60960" rtlCol="0" anchor="t">
            <a:normAutofit/>
          </a:bodyPr>
          <a:lstStyle/>
          <a:p>
            <a:pPr marL="306486" indent="-306486" defTabSz="1625519">
              <a:lnSpc>
                <a:spcPct val="120000"/>
              </a:lnSpc>
              <a:spcAft>
                <a:spcPts val="1067"/>
              </a:spcAft>
            </a:pPr>
            <a:r>
              <a:rPr lang="en-US" sz="2133" dirty="0">
                <a:ea typeface="Lato"/>
                <a:cs typeface="Lato"/>
              </a:rPr>
              <a:t>Nearly 100% of patients were scheduled for an appointment with a Primary Care Provider (PCP)</a:t>
            </a:r>
            <a:endParaRPr lang="en-US" dirty="0"/>
          </a:p>
          <a:p>
            <a:pPr marL="306486" indent="-306486" defTabSz="1625519">
              <a:lnSpc>
                <a:spcPct val="120000"/>
              </a:lnSpc>
              <a:spcAft>
                <a:spcPts val="1067"/>
              </a:spcAft>
            </a:pPr>
            <a:r>
              <a:rPr lang="en-US" sz="2133" dirty="0">
                <a:ea typeface="Lato"/>
                <a:cs typeface="Lato"/>
              </a:rPr>
              <a:t>51% of patients were seen by a primary care provider within 4 weeks of admission to the program</a:t>
            </a:r>
          </a:p>
          <a:p>
            <a:pPr marL="306910" indent="-306910" defTabSz="1625519">
              <a:lnSpc>
                <a:spcPct val="120000"/>
              </a:lnSpc>
              <a:spcAft>
                <a:spcPts val="1067"/>
              </a:spcAft>
            </a:pPr>
            <a:r>
              <a:rPr lang="en-US" sz="2133" dirty="0">
                <a:ea typeface="Lato"/>
                <a:cs typeface="Lato"/>
              </a:rPr>
              <a:t>The majority were screened for diabetes, hyperlipidemia, and pertinent infectious diseases including STIs, HIV, and Hepatitis C</a:t>
            </a:r>
          </a:p>
        </p:txBody>
      </p:sp>
      <p:graphicFrame>
        <p:nvGraphicFramePr>
          <p:cNvPr id="2" name="Table 1">
            <a:extLst>
              <a:ext uri="{FF2B5EF4-FFF2-40B4-BE49-F238E27FC236}">
                <a16:creationId xmlns:a16="http://schemas.microsoft.com/office/drawing/2014/main" id="{82684E7F-CE1A-8D8E-CF1D-F4F036051D7F}"/>
              </a:ext>
            </a:extLst>
          </p:cNvPr>
          <p:cNvGraphicFramePr>
            <a:graphicFrameLocks noGrp="1"/>
          </p:cNvGraphicFramePr>
          <p:nvPr/>
        </p:nvGraphicFramePr>
        <p:xfrm>
          <a:off x="6661267" y="1523552"/>
          <a:ext cx="4990046" cy="4640061"/>
        </p:xfrm>
        <a:graphic>
          <a:graphicData uri="http://schemas.openxmlformats.org/drawingml/2006/table">
            <a:tbl>
              <a:tblPr>
                <a:tableStyleId>{5C22544A-7EE6-4342-B048-85BDC9FD1C3A}</a:tableStyleId>
              </a:tblPr>
              <a:tblGrid>
                <a:gridCol w="2657661">
                  <a:extLst>
                    <a:ext uri="{9D8B030D-6E8A-4147-A177-3AD203B41FA5}">
                      <a16:colId xmlns:a16="http://schemas.microsoft.com/office/drawing/2014/main" val="432513015"/>
                    </a:ext>
                  </a:extLst>
                </a:gridCol>
                <a:gridCol w="1197997">
                  <a:extLst>
                    <a:ext uri="{9D8B030D-6E8A-4147-A177-3AD203B41FA5}">
                      <a16:colId xmlns:a16="http://schemas.microsoft.com/office/drawing/2014/main" val="3232925712"/>
                    </a:ext>
                  </a:extLst>
                </a:gridCol>
                <a:gridCol w="1134388">
                  <a:extLst>
                    <a:ext uri="{9D8B030D-6E8A-4147-A177-3AD203B41FA5}">
                      <a16:colId xmlns:a16="http://schemas.microsoft.com/office/drawing/2014/main" val="30951628"/>
                    </a:ext>
                  </a:extLst>
                </a:gridCol>
              </a:tblGrid>
              <a:tr h="301413">
                <a:tc gridSpan="3">
                  <a:txBody>
                    <a:bodyPr/>
                    <a:lstStyle/>
                    <a:p>
                      <a:pPr algn="l" fontAlgn="b"/>
                      <a:r>
                        <a:rPr lang="en-US" sz="1900" b="1" u="none" strike="noStrike" dirty="0">
                          <a:solidFill>
                            <a:schemeClr val="bg1"/>
                          </a:solidFill>
                          <a:effectLst/>
                        </a:rPr>
                        <a:t>Health Screenings                               N= 341</a:t>
                      </a:r>
                      <a:endParaRPr lang="en-US" sz="1900" b="1" i="0" u="none" strike="noStrike" dirty="0">
                        <a:solidFill>
                          <a:schemeClr val="bg1"/>
                        </a:solidFill>
                        <a:effectLst/>
                        <a:latin typeface="Calibri" panose="020F0502020204030204" pitchFamily="34" charset="0"/>
                      </a:endParaRPr>
                    </a:p>
                  </a:txBody>
                  <a:tcPr marL="16933" marR="16933" marT="16933" marB="0" anchor="b">
                    <a:solidFill>
                      <a:srgbClr val="00ABB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37524878"/>
                  </a:ext>
                </a:extLst>
              </a:tr>
              <a:tr h="720175">
                <a:tc>
                  <a:txBody>
                    <a:bodyPr/>
                    <a:lstStyle/>
                    <a:p>
                      <a:pPr algn="l" fontAlgn="b"/>
                      <a:endParaRPr lang="en-US" sz="1300" b="0" i="0" u="none" strike="noStrike" dirty="0">
                        <a:solidFill>
                          <a:schemeClr val="tx1"/>
                        </a:solidFill>
                        <a:effectLst/>
                        <a:latin typeface="Calibri" panose="020F0502020204030204" pitchFamily="34" charset="0"/>
                      </a:endParaRPr>
                    </a:p>
                  </a:txBody>
                  <a:tcPr marL="16933" marR="16933" marT="16933" marB="0" anchor="b">
                    <a:solidFill>
                      <a:srgbClr val="CBE2E5"/>
                    </a:solidFill>
                  </a:tcPr>
                </a:tc>
                <a:tc>
                  <a:txBody>
                    <a:bodyPr/>
                    <a:lstStyle/>
                    <a:p>
                      <a:pPr algn="ctr" fontAlgn="b"/>
                      <a:r>
                        <a:rPr lang="en-US" sz="1300" u="none" strike="noStrike" dirty="0">
                          <a:solidFill>
                            <a:schemeClr val="tx1"/>
                          </a:solidFill>
                          <a:effectLst/>
                        </a:rPr>
                        <a:t>Number of patients screened</a:t>
                      </a:r>
                      <a:endParaRPr lang="en-US" sz="1300" b="0" i="0" u="none" strike="noStrike" dirty="0">
                        <a:solidFill>
                          <a:schemeClr val="tx1"/>
                        </a:solidFill>
                        <a:effectLst/>
                        <a:latin typeface="Calibri" panose="020F0502020204030204" pitchFamily="34" charset="0"/>
                      </a:endParaRPr>
                    </a:p>
                  </a:txBody>
                  <a:tcPr marL="16933" marR="16933" marT="16933" marB="0" anchor="ctr">
                    <a:solidFill>
                      <a:srgbClr val="CBE2E5"/>
                    </a:solidFill>
                  </a:tcPr>
                </a:tc>
                <a:tc>
                  <a:txBody>
                    <a:bodyPr/>
                    <a:lstStyle/>
                    <a:p>
                      <a:pPr algn="ctr" fontAlgn="b"/>
                      <a:r>
                        <a:rPr lang="en-US" sz="1300" u="none" strike="noStrike" dirty="0">
                          <a:solidFill>
                            <a:schemeClr val="tx1"/>
                          </a:solidFill>
                          <a:effectLst/>
                        </a:rPr>
                        <a:t>% patients screened</a:t>
                      </a:r>
                      <a:endParaRPr lang="en-US" sz="1300" b="0" i="0" u="none" strike="noStrike" dirty="0">
                        <a:solidFill>
                          <a:schemeClr val="tx1"/>
                        </a:solidFill>
                        <a:effectLst/>
                        <a:latin typeface="Calibri" panose="020F0502020204030204" pitchFamily="34" charset="0"/>
                      </a:endParaRPr>
                    </a:p>
                  </a:txBody>
                  <a:tcPr marL="16933" marR="16933" marT="16933" marB="0" anchor="ctr">
                    <a:solidFill>
                      <a:srgbClr val="CBE2E5"/>
                    </a:solidFill>
                  </a:tcPr>
                </a:tc>
                <a:extLst>
                  <a:ext uri="{0D108BD9-81ED-4DB2-BD59-A6C34878D82A}">
                    <a16:rowId xmlns:a16="http://schemas.microsoft.com/office/drawing/2014/main" val="1564687948"/>
                  </a:ext>
                </a:extLst>
              </a:tr>
              <a:tr h="237433">
                <a:tc>
                  <a:txBody>
                    <a:bodyPr/>
                    <a:lstStyle/>
                    <a:p>
                      <a:pPr algn="l" fontAlgn="b"/>
                      <a:r>
                        <a:rPr lang="en-US" sz="1300" u="none" strike="noStrike" dirty="0">
                          <a:solidFill>
                            <a:schemeClr val="tx1"/>
                          </a:solidFill>
                          <a:effectLst/>
                        </a:rPr>
                        <a:t>Hemoglobin A1C (n=166)</a:t>
                      </a:r>
                      <a:endParaRPr lang="en-US" sz="1300" b="0" i="0" u="none" strike="noStrike" dirty="0">
                        <a:solidFill>
                          <a:schemeClr val="tx1"/>
                        </a:solidFill>
                        <a:effectLst/>
                        <a:latin typeface="+mj-lt"/>
                      </a:endParaRPr>
                    </a:p>
                  </a:txBody>
                  <a:tcPr marL="16933" marR="16933" marT="16933" marB="0" anchor="ctr"/>
                </a:tc>
                <a:tc>
                  <a:txBody>
                    <a:bodyPr/>
                    <a:lstStyle/>
                    <a:p>
                      <a:pPr algn="ctr" fontAlgn="b"/>
                      <a:r>
                        <a:rPr lang="en-US" sz="1300" b="0" u="none" strike="noStrike" dirty="0">
                          <a:solidFill>
                            <a:schemeClr val="tx1"/>
                          </a:solidFill>
                          <a:effectLst/>
                        </a:rPr>
                        <a:t>130</a:t>
                      </a:r>
                    </a:p>
                  </a:txBody>
                  <a:tcPr marL="16933" marR="16933" marT="16933" marB="0" anchor="ctr"/>
                </a:tc>
                <a:tc>
                  <a:txBody>
                    <a:bodyPr/>
                    <a:lstStyle/>
                    <a:p>
                      <a:pPr algn="ctr" fontAlgn="b"/>
                      <a:r>
                        <a:rPr lang="en-US" sz="1300" u="none" strike="noStrike" dirty="0">
                          <a:solidFill>
                            <a:schemeClr val="tx1"/>
                          </a:solidFill>
                          <a:effectLst/>
                        </a:rPr>
                        <a:t>78.3%</a:t>
                      </a:r>
                      <a:endParaRPr lang="en-US" sz="1300" b="0" i="0" u="none" strike="noStrike" dirty="0">
                        <a:solidFill>
                          <a:schemeClr val="tx1"/>
                        </a:solidFill>
                        <a:effectLst/>
                        <a:latin typeface="+mj-lt"/>
                      </a:endParaRPr>
                    </a:p>
                  </a:txBody>
                  <a:tcPr marL="16933" marR="16933" marT="16933" marB="0" anchor="ctr"/>
                </a:tc>
                <a:extLst>
                  <a:ext uri="{0D108BD9-81ED-4DB2-BD59-A6C34878D82A}">
                    <a16:rowId xmlns:a16="http://schemas.microsoft.com/office/drawing/2014/main" val="2538496156"/>
                  </a:ext>
                </a:extLst>
              </a:tr>
              <a:tr h="268396">
                <a:tc>
                  <a:txBody>
                    <a:bodyPr/>
                    <a:lstStyle/>
                    <a:p>
                      <a:pPr algn="l" fontAlgn="b"/>
                      <a:r>
                        <a:rPr lang="en-US" sz="1300" u="none" strike="noStrike" dirty="0">
                          <a:solidFill>
                            <a:schemeClr val="tx1"/>
                          </a:solidFill>
                          <a:effectLst/>
                        </a:rPr>
                        <a:t>Lipid Panel (n=302)</a:t>
                      </a:r>
                      <a:endParaRPr lang="en-US" sz="1300" b="0" i="0" u="none" strike="noStrike" dirty="0">
                        <a:solidFill>
                          <a:schemeClr val="tx1"/>
                        </a:solidFill>
                        <a:effectLst/>
                        <a:latin typeface="+mj-lt"/>
                      </a:endParaRPr>
                    </a:p>
                  </a:txBody>
                  <a:tcPr marL="16933" marR="16933" marT="16933" marB="0" anchor="ctr">
                    <a:solidFill>
                      <a:srgbClr val="CBE2E5"/>
                    </a:solidFill>
                  </a:tcPr>
                </a:tc>
                <a:tc>
                  <a:txBody>
                    <a:bodyPr/>
                    <a:lstStyle/>
                    <a:p>
                      <a:pPr algn="ctr" fontAlgn="b"/>
                      <a:r>
                        <a:rPr lang="en-US" sz="1300" b="0" u="none" strike="noStrike" dirty="0">
                          <a:solidFill>
                            <a:schemeClr val="tx1"/>
                          </a:solidFill>
                          <a:effectLst/>
                        </a:rPr>
                        <a:t>197</a:t>
                      </a:r>
                      <a:endParaRPr lang="en-US" sz="1300" b="0" i="0" u="none" strike="noStrike" dirty="0">
                        <a:solidFill>
                          <a:schemeClr val="tx1"/>
                        </a:solidFill>
                        <a:effectLst/>
                        <a:latin typeface="+mj-lt"/>
                      </a:endParaRPr>
                    </a:p>
                  </a:txBody>
                  <a:tcPr marL="16933" marR="16933" marT="16933" marB="0" anchor="ctr">
                    <a:solidFill>
                      <a:srgbClr val="CBE2E5"/>
                    </a:solidFill>
                  </a:tcPr>
                </a:tc>
                <a:tc>
                  <a:txBody>
                    <a:bodyPr/>
                    <a:lstStyle/>
                    <a:p>
                      <a:pPr algn="ctr" fontAlgn="b"/>
                      <a:r>
                        <a:rPr lang="en-US" sz="1300" u="none" strike="noStrike" dirty="0">
                          <a:solidFill>
                            <a:schemeClr val="tx1"/>
                          </a:solidFill>
                          <a:effectLst/>
                        </a:rPr>
                        <a:t>65.4%</a:t>
                      </a:r>
                      <a:endParaRPr lang="en-US" sz="1300" b="0" i="0" u="none" strike="noStrike" dirty="0">
                        <a:solidFill>
                          <a:schemeClr val="tx1"/>
                        </a:solidFill>
                        <a:effectLst/>
                        <a:latin typeface="+mj-lt"/>
                      </a:endParaRPr>
                    </a:p>
                  </a:txBody>
                  <a:tcPr marL="16933" marR="16933" marT="16933" marB="0" anchor="ctr">
                    <a:solidFill>
                      <a:srgbClr val="CBE2E5"/>
                    </a:solidFill>
                  </a:tcPr>
                </a:tc>
                <a:extLst>
                  <a:ext uri="{0D108BD9-81ED-4DB2-BD59-A6C34878D82A}">
                    <a16:rowId xmlns:a16="http://schemas.microsoft.com/office/drawing/2014/main" val="2235363282"/>
                  </a:ext>
                </a:extLst>
              </a:tr>
              <a:tr h="268396">
                <a:tc>
                  <a:txBody>
                    <a:bodyPr/>
                    <a:lstStyle/>
                    <a:p>
                      <a:pPr algn="l" fontAlgn="b"/>
                      <a:r>
                        <a:rPr lang="en-US" sz="1300" u="none" strike="noStrike" dirty="0">
                          <a:solidFill>
                            <a:schemeClr val="tx1"/>
                          </a:solidFill>
                          <a:effectLst/>
                        </a:rPr>
                        <a:t>Gonorrhea (n=327)</a:t>
                      </a:r>
                      <a:endParaRPr lang="en-US" sz="1300" b="0" i="0" u="none" strike="noStrike" dirty="0">
                        <a:solidFill>
                          <a:schemeClr val="tx1"/>
                        </a:solidFill>
                        <a:effectLst/>
                        <a:latin typeface="+mj-lt"/>
                      </a:endParaRPr>
                    </a:p>
                  </a:txBody>
                  <a:tcPr marL="16933" marR="16933" marT="16933" marB="0" anchor="ctr"/>
                </a:tc>
                <a:tc>
                  <a:txBody>
                    <a:bodyPr/>
                    <a:lstStyle/>
                    <a:p>
                      <a:pPr algn="ctr" fontAlgn="b"/>
                      <a:r>
                        <a:rPr lang="en-US" sz="1300" b="0" i="0" u="none" strike="noStrike" dirty="0">
                          <a:solidFill>
                            <a:schemeClr val="tx1"/>
                          </a:solidFill>
                          <a:effectLst/>
                          <a:latin typeface="+mj-lt"/>
                        </a:rPr>
                        <a:t>204</a:t>
                      </a:r>
                    </a:p>
                  </a:txBody>
                  <a:tcPr marL="16933" marR="16933" marT="16933" marB="0" anchor="ctr"/>
                </a:tc>
                <a:tc>
                  <a:txBody>
                    <a:bodyPr/>
                    <a:lstStyle/>
                    <a:p>
                      <a:pPr algn="ctr" fontAlgn="b"/>
                      <a:r>
                        <a:rPr lang="en-US" sz="1300" u="none" strike="noStrike" dirty="0">
                          <a:solidFill>
                            <a:schemeClr val="tx1"/>
                          </a:solidFill>
                          <a:effectLst/>
                        </a:rPr>
                        <a:t>62.4%</a:t>
                      </a:r>
                      <a:endParaRPr lang="en-US" sz="1300" b="0" i="0" u="none" strike="noStrike" dirty="0">
                        <a:solidFill>
                          <a:schemeClr val="tx1"/>
                        </a:solidFill>
                        <a:effectLst/>
                        <a:latin typeface="+mj-lt"/>
                      </a:endParaRPr>
                    </a:p>
                  </a:txBody>
                  <a:tcPr marL="16933" marR="16933" marT="16933" marB="0" anchor="ctr"/>
                </a:tc>
                <a:extLst>
                  <a:ext uri="{0D108BD9-81ED-4DB2-BD59-A6C34878D82A}">
                    <a16:rowId xmlns:a16="http://schemas.microsoft.com/office/drawing/2014/main" val="12813731"/>
                  </a:ext>
                </a:extLst>
              </a:tr>
              <a:tr h="268396">
                <a:tc>
                  <a:txBody>
                    <a:bodyPr/>
                    <a:lstStyle/>
                    <a:p>
                      <a:pPr algn="l" fontAlgn="b"/>
                      <a:r>
                        <a:rPr lang="en-US" sz="1300" u="none" strike="noStrike" dirty="0">
                          <a:solidFill>
                            <a:schemeClr val="tx1"/>
                          </a:solidFill>
                          <a:effectLst/>
                        </a:rPr>
                        <a:t>Chlamydia (n=327)</a:t>
                      </a:r>
                      <a:endParaRPr lang="en-US" sz="1300" b="0" i="0" u="none" strike="noStrike" dirty="0">
                        <a:solidFill>
                          <a:schemeClr val="tx1"/>
                        </a:solidFill>
                        <a:effectLst/>
                        <a:latin typeface="+mj-lt"/>
                      </a:endParaRPr>
                    </a:p>
                  </a:txBody>
                  <a:tcPr marL="16933" marR="16933" marT="16933" marB="0" anchor="ctr">
                    <a:solidFill>
                      <a:srgbClr val="CBE2E5"/>
                    </a:solidFill>
                  </a:tcPr>
                </a:tc>
                <a:tc>
                  <a:txBody>
                    <a:bodyPr/>
                    <a:lstStyle/>
                    <a:p>
                      <a:pPr algn="ctr" fontAlgn="b"/>
                      <a:r>
                        <a:rPr lang="en-US" sz="1300" b="0" i="0" u="none" strike="noStrike" dirty="0">
                          <a:solidFill>
                            <a:schemeClr val="tx1"/>
                          </a:solidFill>
                          <a:effectLst/>
                          <a:latin typeface="+mj-lt"/>
                        </a:rPr>
                        <a:t>204</a:t>
                      </a:r>
                    </a:p>
                  </a:txBody>
                  <a:tcPr marL="16933" marR="16933" marT="16933" marB="0" anchor="ctr">
                    <a:solidFill>
                      <a:srgbClr val="CBE2E5"/>
                    </a:solidFill>
                  </a:tcPr>
                </a:tc>
                <a:tc>
                  <a:txBody>
                    <a:bodyPr/>
                    <a:lstStyle/>
                    <a:p>
                      <a:pPr algn="ctr" fontAlgn="b"/>
                      <a:r>
                        <a:rPr lang="en-US" sz="1300" u="none" strike="noStrike" dirty="0">
                          <a:solidFill>
                            <a:schemeClr val="tx1"/>
                          </a:solidFill>
                          <a:effectLst/>
                        </a:rPr>
                        <a:t>62.4%</a:t>
                      </a:r>
                      <a:endParaRPr lang="en-US" sz="1300" b="0" i="0" u="none" strike="noStrike" dirty="0">
                        <a:solidFill>
                          <a:schemeClr val="tx1"/>
                        </a:solidFill>
                        <a:effectLst/>
                        <a:latin typeface="+mj-lt"/>
                      </a:endParaRPr>
                    </a:p>
                  </a:txBody>
                  <a:tcPr marL="16933" marR="16933" marT="16933" marB="0" anchor="ctr">
                    <a:solidFill>
                      <a:srgbClr val="CBE2E5"/>
                    </a:solidFill>
                  </a:tcPr>
                </a:tc>
                <a:extLst>
                  <a:ext uri="{0D108BD9-81ED-4DB2-BD59-A6C34878D82A}">
                    <a16:rowId xmlns:a16="http://schemas.microsoft.com/office/drawing/2014/main" val="2161722365"/>
                  </a:ext>
                </a:extLst>
              </a:tr>
              <a:tr h="268396">
                <a:tc>
                  <a:txBody>
                    <a:bodyPr/>
                    <a:lstStyle/>
                    <a:p>
                      <a:pPr algn="l" fontAlgn="b"/>
                      <a:r>
                        <a:rPr lang="en-US" sz="1300" u="none" strike="noStrike" dirty="0">
                          <a:solidFill>
                            <a:schemeClr val="tx1"/>
                          </a:solidFill>
                          <a:effectLst/>
                        </a:rPr>
                        <a:t>HIV (n=286)</a:t>
                      </a:r>
                      <a:endParaRPr lang="en-US" sz="1300" b="0" i="0" u="none" strike="noStrike" dirty="0">
                        <a:solidFill>
                          <a:schemeClr val="tx1"/>
                        </a:solidFill>
                        <a:effectLst/>
                        <a:latin typeface="+mj-lt"/>
                      </a:endParaRPr>
                    </a:p>
                  </a:txBody>
                  <a:tcPr marL="16933" marR="16933" marT="16933" marB="0" anchor="ctr"/>
                </a:tc>
                <a:tc>
                  <a:txBody>
                    <a:bodyPr/>
                    <a:lstStyle/>
                    <a:p>
                      <a:pPr algn="ctr" fontAlgn="b"/>
                      <a:r>
                        <a:rPr lang="en-US" sz="1300" b="0" u="none" strike="noStrike" dirty="0">
                          <a:solidFill>
                            <a:schemeClr val="tx1"/>
                          </a:solidFill>
                          <a:effectLst/>
                        </a:rPr>
                        <a:t>246</a:t>
                      </a:r>
                      <a:endParaRPr lang="en-US" sz="1300" b="0" i="0" u="none" strike="noStrike" dirty="0">
                        <a:solidFill>
                          <a:schemeClr val="tx1"/>
                        </a:solidFill>
                        <a:effectLst/>
                        <a:latin typeface="+mj-lt"/>
                      </a:endParaRPr>
                    </a:p>
                  </a:txBody>
                  <a:tcPr marL="16933" marR="16933" marT="16933" marB="0" anchor="ctr"/>
                </a:tc>
                <a:tc>
                  <a:txBody>
                    <a:bodyPr/>
                    <a:lstStyle/>
                    <a:p>
                      <a:pPr algn="ctr" fontAlgn="b"/>
                      <a:r>
                        <a:rPr lang="en-US" sz="1300" u="none" strike="noStrike" dirty="0">
                          <a:solidFill>
                            <a:schemeClr val="tx1"/>
                          </a:solidFill>
                          <a:effectLst/>
                        </a:rPr>
                        <a:t>86.0%</a:t>
                      </a:r>
                      <a:endParaRPr lang="en-US" sz="1300" b="0" i="0" u="none" strike="noStrike" dirty="0">
                        <a:solidFill>
                          <a:schemeClr val="tx1"/>
                        </a:solidFill>
                        <a:effectLst/>
                        <a:latin typeface="+mj-lt"/>
                      </a:endParaRPr>
                    </a:p>
                  </a:txBody>
                  <a:tcPr marL="16933" marR="16933" marT="16933" marB="0" anchor="ctr"/>
                </a:tc>
                <a:extLst>
                  <a:ext uri="{0D108BD9-81ED-4DB2-BD59-A6C34878D82A}">
                    <a16:rowId xmlns:a16="http://schemas.microsoft.com/office/drawing/2014/main" val="2942549437"/>
                  </a:ext>
                </a:extLst>
              </a:tr>
              <a:tr h="268396">
                <a:tc>
                  <a:txBody>
                    <a:bodyPr/>
                    <a:lstStyle/>
                    <a:p>
                      <a:pPr algn="l" fontAlgn="b"/>
                      <a:r>
                        <a:rPr lang="en-US" sz="1300" u="none" strike="noStrike" dirty="0">
                          <a:solidFill>
                            <a:schemeClr val="tx1"/>
                          </a:solidFill>
                          <a:effectLst/>
                        </a:rPr>
                        <a:t>Hep C (n=339)</a:t>
                      </a:r>
                      <a:endParaRPr lang="en-US" sz="1300" b="0" i="0" u="none" strike="noStrike" dirty="0">
                        <a:solidFill>
                          <a:schemeClr val="tx1"/>
                        </a:solidFill>
                        <a:effectLst/>
                        <a:latin typeface="+mj-lt"/>
                      </a:endParaRPr>
                    </a:p>
                  </a:txBody>
                  <a:tcPr marL="16933" marR="16933" marT="16933" marB="0" anchor="ctr">
                    <a:solidFill>
                      <a:srgbClr val="CBE2E5"/>
                    </a:solidFill>
                  </a:tcPr>
                </a:tc>
                <a:tc>
                  <a:txBody>
                    <a:bodyPr/>
                    <a:lstStyle/>
                    <a:p>
                      <a:pPr algn="ctr" fontAlgn="b"/>
                      <a:r>
                        <a:rPr lang="en-US" sz="1300" b="0" u="none" strike="noStrike" dirty="0">
                          <a:solidFill>
                            <a:schemeClr val="tx1"/>
                          </a:solidFill>
                          <a:effectLst/>
                        </a:rPr>
                        <a:t>292</a:t>
                      </a:r>
                      <a:endParaRPr lang="en-US" sz="1300" b="0" i="0" u="none" strike="noStrike" dirty="0">
                        <a:solidFill>
                          <a:schemeClr val="tx1"/>
                        </a:solidFill>
                        <a:effectLst/>
                        <a:latin typeface="+mj-lt"/>
                      </a:endParaRPr>
                    </a:p>
                  </a:txBody>
                  <a:tcPr marL="16933" marR="16933" marT="16933" marB="0" anchor="ctr">
                    <a:solidFill>
                      <a:srgbClr val="CBE2E5"/>
                    </a:solidFill>
                  </a:tcPr>
                </a:tc>
                <a:tc>
                  <a:txBody>
                    <a:bodyPr/>
                    <a:lstStyle/>
                    <a:p>
                      <a:pPr algn="ctr" fontAlgn="b"/>
                      <a:r>
                        <a:rPr lang="en-US" sz="1300" b="0" u="none" strike="noStrike" dirty="0">
                          <a:solidFill>
                            <a:schemeClr val="tx1"/>
                          </a:solidFill>
                          <a:effectLst/>
                        </a:rPr>
                        <a:t>86.1%</a:t>
                      </a:r>
                      <a:endParaRPr lang="en-US" sz="1300" b="0" i="0" u="none" strike="noStrike" dirty="0">
                        <a:solidFill>
                          <a:schemeClr val="tx1"/>
                        </a:solidFill>
                        <a:effectLst/>
                        <a:latin typeface="+mj-lt"/>
                      </a:endParaRPr>
                    </a:p>
                  </a:txBody>
                  <a:tcPr marL="16933" marR="16933" marT="16933" marB="0" anchor="ctr">
                    <a:solidFill>
                      <a:srgbClr val="CBE2E5"/>
                    </a:solidFill>
                  </a:tcPr>
                </a:tc>
                <a:extLst>
                  <a:ext uri="{0D108BD9-81ED-4DB2-BD59-A6C34878D82A}">
                    <a16:rowId xmlns:a16="http://schemas.microsoft.com/office/drawing/2014/main" val="2398735452"/>
                  </a:ext>
                </a:extLst>
              </a:tr>
              <a:tr h="268396">
                <a:tc>
                  <a:txBody>
                    <a:bodyPr/>
                    <a:lstStyle/>
                    <a:p>
                      <a:pPr algn="l" fontAlgn="b"/>
                      <a:r>
                        <a:rPr lang="en-US" sz="1300" u="none" strike="noStrike" dirty="0">
                          <a:solidFill>
                            <a:schemeClr val="tx1"/>
                          </a:solidFill>
                          <a:effectLst/>
                        </a:rPr>
                        <a:t>Chest CT (n=196)</a:t>
                      </a:r>
                      <a:endParaRPr lang="en-US" sz="1300" b="0" i="0" u="none" strike="noStrike" dirty="0">
                        <a:solidFill>
                          <a:schemeClr val="tx1"/>
                        </a:solidFill>
                        <a:effectLst/>
                        <a:latin typeface="+mj-lt"/>
                      </a:endParaRPr>
                    </a:p>
                  </a:txBody>
                  <a:tcPr marL="16933" marR="16933" marT="16933" marB="0" anchor="ctr"/>
                </a:tc>
                <a:tc>
                  <a:txBody>
                    <a:bodyPr/>
                    <a:lstStyle/>
                    <a:p>
                      <a:pPr algn="ctr" fontAlgn="b"/>
                      <a:r>
                        <a:rPr lang="en-US" sz="1300" b="0" u="none" strike="noStrike" dirty="0">
                          <a:solidFill>
                            <a:schemeClr val="tx1"/>
                          </a:solidFill>
                          <a:effectLst/>
                        </a:rPr>
                        <a:t>32</a:t>
                      </a:r>
                      <a:endParaRPr lang="en-US" sz="1300" b="0" i="0" u="none" strike="noStrike" dirty="0">
                        <a:solidFill>
                          <a:schemeClr val="tx1"/>
                        </a:solidFill>
                        <a:effectLst/>
                        <a:latin typeface="+mj-lt"/>
                      </a:endParaRPr>
                    </a:p>
                  </a:txBody>
                  <a:tcPr marL="16933" marR="16933" marT="16933" marB="0" anchor="ctr"/>
                </a:tc>
                <a:tc>
                  <a:txBody>
                    <a:bodyPr/>
                    <a:lstStyle/>
                    <a:p>
                      <a:pPr algn="ctr" fontAlgn="b"/>
                      <a:r>
                        <a:rPr lang="en-US" sz="1300" u="none" strike="noStrike" dirty="0">
                          <a:solidFill>
                            <a:schemeClr val="tx1"/>
                          </a:solidFill>
                          <a:effectLst/>
                        </a:rPr>
                        <a:t>16.3%</a:t>
                      </a:r>
                      <a:endParaRPr lang="en-US" sz="1300" b="0" i="0" u="none" strike="noStrike" dirty="0">
                        <a:solidFill>
                          <a:schemeClr val="tx1"/>
                        </a:solidFill>
                        <a:effectLst/>
                        <a:latin typeface="+mj-lt"/>
                      </a:endParaRPr>
                    </a:p>
                  </a:txBody>
                  <a:tcPr marL="16933" marR="16933" marT="16933" marB="0" anchor="ctr"/>
                </a:tc>
                <a:extLst>
                  <a:ext uri="{0D108BD9-81ED-4DB2-BD59-A6C34878D82A}">
                    <a16:rowId xmlns:a16="http://schemas.microsoft.com/office/drawing/2014/main" val="137138481"/>
                  </a:ext>
                </a:extLst>
              </a:tr>
              <a:tr h="268396">
                <a:tc>
                  <a:txBody>
                    <a:bodyPr/>
                    <a:lstStyle/>
                    <a:p>
                      <a:pPr algn="l" fontAlgn="b"/>
                      <a:r>
                        <a:rPr lang="en-US" sz="1300" u="none" strike="noStrike" dirty="0">
                          <a:solidFill>
                            <a:schemeClr val="tx1"/>
                          </a:solidFill>
                          <a:effectLst/>
                        </a:rPr>
                        <a:t>Pap Smear (n=107)</a:t>
                      </a:r>
                      <a:endParaRPr lang="en-US" sz="1300" b="0" i="0" u="none" strike="noStrike" dirty="0">
                        <a:solidFill>
                          <a:schemeClr val="tx1"/>
                        </a:solidFill>
                        <a:effectLst/>
                        <a:latin typeface="+mj-lt"/>
                      </a:endParaRPr>
                    </a:p>
                  </a:txBody>
                  <a:tcPr marL="16933" marR="16933" marT="16933" marB="0" anchor="ctr">
                    <a:solidFill>
                      <a:srgbClr val="CBE2E5"/>
                    </a:solidFill>
                  </a:tcPr>
                </a:tc>
                <a:tc>
                  <a:txBody>
                    <a:bodyPr/>
                    <a:lstStyle/>
                    <a:p>
                      <a:pPr algn="ctr" fontAlgn="b"/>
                      <a:r>
                        <a:rPr lang="en-US" sz="1300" b="0" u="none" strike="noStrike" dirty="0">
                          <a:solidFill>
                            <a:schemeClr val="tx1"/>
                          </a:solidFill>
                          <a:effectLst/>
                        </a:rPr>
                        <a:t>31</a:t>
                      </a:r>
                    </a:p>
                  </a:txBody>
                  <a:tcPr marL="16933" marR="16933" marT="16933" marB="0" anchor="ctr">
                    <a:solidFill>
                      <a:srgbClr val="CBE2E5"/>
                    </a:solidFill>
                  </a:tcPr>
                </a:tc>
                <a:tc>
                  <a:txBody>
                    <a:bodyPr/>
                    <a:lstStyle/>
                    <a:p>
                      <a:pPr algn="ctr" fontAlgn="b"/>
                      <a:r>
                        <a:rPr lang="en-US" sz="1300" u="none" strike="noStrike" dirty="0">
                          <a:solidFill>
                            <a:schemeClr val="tx1"/>
                          </a:solidFill>
                          <a:effectLst/>
                        </a:rPr>
                        <a:t>29.0%</a:t>
                      </a:r>
                      <a:endParaRPr lang="en-US" sz="1300" b="0" i="0" u="none" strike="noStrike" dirty="0">
                        <a:solidFill>
                          <a:schemeClr val="tx1"/>
                        </a:solidFill>
                        <a:effectLst/>
                        <a:latin typeface="+mj-lt"/>
                      </a:endParaRPr>
                    </a:p>
                  </a:txBody>
                  <a:tcPr marL="16933" marR="16933" marT="16933" marB="0" anchor="ctr">
                    <a:solidFill>
                      <a:srgbClr val="CBE2E5"/>
                    </a:solidFill>
                  </a:tcPr>
                </a:tc>
                <a:extLst>
                  <a:ext uri="{0D108BD9-81ED-4DB2-BD59-A6C34878D82A}">
                    <a16:rowId xmlns:a16="http://schemas.microsoft.com/office/drawing/2014/main" val="844735781"/>
                  </a:ext>
                </a:extLst>
              </a:tr>
              <a:tr h="268396">
                <a:tc>
                  <a:txBody>
                    <a:bodyPr/>
                    <a:lstStyle/>
                    <a:p>
                      <a:pPr algn="l" fontAlgn="b"/>
                      <a:r>
                        <a:rPr lang="en-US" sz="1300" u="none" strike="noStrike" dirty="0">
                          <a:solidFill>
                            <a:schemeClr val="tx1"/>
                          </a:solidFill>
                          <a:effectLst/>
                        </a:rPr>
                        <a:t>HPV (n=107)</a:t>
                      </a:r>
                      <a:endParaRPr lang="en-US" sz="1300" b="0" i="0" u="none" strike="noStrike" dirty="0">
                        <a:solidFill>
                          <a:schemeClr val="tx1"/>
                        </a:solidFill>
                        <a:effectLst/>
                        <a:latin typeface="+mj-lt"/>
                      </a:endParaRPr>
                    </a:p>
                  </a:txBody>
                  <a:tcPr marL="16933" marR="16933" marT="16933" marB="0" anchor="ctr"/>
                </a:tc>
                <a:tc>
                  <a:txBody>
                    <a:bodyPr/>
                    <a:lstStyle/>
                    <a:p>
                      <a:pPr algn="ctr" fontAlgn="b"/>
                      <a:r>
                        <a:rPr lang="en-US" sz="1300" b="0" u="none" strike="noStrike" dirty="0">
                          <a:solidFill>
                            <a:schemeClr val="tx1"/>
                          </a:solidFill>
                          <a:effectLst/>
                        </a:rPr>
                        <a:t>31</a:t>
                      </a:r>
                    </a:p>
                  </a:txBody>
                  <a:tcPr marL="16933" marR="16933" marT="16933" marB="0" anchor="ctr"/>
                </a:tc>
                <a:tc>
                  <a:txBody>
                    <a:bodyPr/>
                    <a:lstStyle/>
                    <a:p>
                      <a:pPr algn="ctr" fontAlgn="b"/>
                      <a:r>
                        <a:rPr lang="en-US" sz="1300" u="none" strike="noStrike" dirty="0">
                          <a:solidFill>
                            <a:schemeClr val="tx1"/>
                          </a:solidFill>
                          <a:effectLst/>
                        </a:rPr>
                        <a:t>29.0%</a:t>
                      </a:r>
                      <a:endParaRPr lang="en-US" sz="1300" b="0" i="0" u="none" strike="noStrike" dirty="0">
                        <a:solidFill>
                          <a:schemeClr val="tx1"/>
                        </a:solidFill>
                        <a:effectLst/>
                        <a:latin typeface="+mj-lt"/>
                      </a:endParaRPr>
                    </a:p>
                  </a:txBody>
                  <a:tcPr marL="16933" marR="16933" marT="16933" marB="0" anchor="ctr"/>
                </a:tc>
                <a:extLst>
                  <a:ext uri="{0D108BD9-81ED-4DB2-BD59-A6C34878D82A}">
                    <a16:rowId xmlns:a16="http://schemas.microsoft.com/office/drawing/2014/main" val="86730332"/>
                  </a:ext>
                </a:extLst>
              </a:tr>
              <a:tr h="268396">
                <a:tc>
                  <a:txBody>
                    <a:bodyPr/>
                    <a:lstStyle/>
                    <a:p>
                      <a:pPr algn="l" fontAlgn="b"/>
                      <a:r>
                        <a:rPr lang="en-US" sz="1300" u="none" strike="noStrike" dirty="0">
                          <a:solidFill>
                            <a:schemeClr val="tx1"/>
                          </a:solidFill>
                          <a:effectLst/>
                        </a:rPr>
                        <a:t>Syphilis (n=327)</a:t>
                      </a:r>
                      <a:endParaRPr lang="en-US" sz="1300" b="0" i="0" u="none" strike="noStrike" dirty="0">
                        <a:solidFill>
                          <a:schemeClr val="tx1"/>
                        </a:solidFill>
                        <a:effectLst/>
                        <a:latin typeface="+mj-lt"/>
                      </a:endParaRPr>
                    </a:p>
                  </a:txBody>
                  <a:tcPr marL="16933" marR="16933" marT="16933" marB="0" anchor="ctr">
                    <a:solidFill>
                      <a:srgbClr val="CBE2E5"/>
                    </a:solidFill>
                  </a:tcPr>
                </a:tc>
                <a:tc>
                  <a:txBody>
                    <a:bodyPr/>
                    <a:lstStyle/>
                    <a:p>
                      <a:pPr algn="ctr" fontAlgn="b"/>
                      <a:r>
                        <a:rPr lang="en-US" sz="1300" b="0" u="none" strike="noStrike" dirty="0">
                          <a:solidFill>
                            <a:schemeClr val="tx1"/>
                          </a:solidFill>
                          <a:effectLst/>
                        </a:rPr>
                        <a:t>235</a:t>
                      </a:r>
                      <a:endParaRPr lang="en-US" sz="1300" b="0" i="0" u="none" strike="noStrike" dirty="0">
                        <a:solidFill>
                          <a:schemeClr val="tx1"/>
                        </a:solidFill>
                        <a:effectLst/>
                        <a:latin typeface="+mj-lt"/>
                      </a:endParaRPr>
                    </a:p>
                  </a:txBody>
                  <a:tcPr marL="16933" marR="16933" marT="16933" marB="0" anchor="ctr">
                    <a:solidFill>
                      <a:srgbClr val="CBE2E5"/>
                    </a:solidFill>
                  </a:tcPr>
                </a:tc>
                <a:tc>
                  <a:txBody>
                    <a:bodyPr/>
                    <a:lstStyle/>
                    <a:p>
                      <a:pPr algn="ctr" fontAlgn="b"/>
                      <a:r>
                        <a:rPr lang="en-US" sz="1300" u="none" strike="noStrike" dirty="0">
                          <a:solidFill>
                            <a:schemeClr val="tx1"/>
                          </a:solidFill>
                          <a:effectLst/>
                        </a:rPr>
                        <a:t>71.9%</a:t>
                      </a:r>
                      <a:endParaRPr lang="en-US" sz="1300" b="0" i="0" u="none" strike="noStrike" dirty="0">
                        <a:solidFill>
                          <a:schemeClr val="tx1"/>
                        </a:solidFill>
                        <a:effectLst/>
                        <a:latin typeface="+mj-lt"/>
                      </a:endParaRPr>
                    </a:p>
                  </a:txBody>
                  <a:tcPr marL="16933" marR="16933" marT="16933" marB="0" anchor="ctr">
                    <a:solidFill>
                      <a:srgbClr val="CBE2E5"/>
                    </a:solidFill>
                  </a:tcPr>
                </a:tc>
                <a:extLst>
                  <a:ext uri="{0D108BD9-81ED-4DB2-BD59-A6C34878D82A}">
                    <a16:rowId xmlns:a16="http://schemas.microsoft.com/office/drawing/2014/main" val="3396727636"/>
                  </a:ext>
                </a:extLst>
              </a:tr>
              <a:tr h="281188">
                <a:tc>
                  <a:txBody>
                    <a:bodyPr/>
                    <a:lstStyle/>
                    <a:p>
                      <a:pPr lvl="0" algn="l">
                        <a:buNone/>
                      </a:pPr>
                      <a:r>
                        <a:rPr lang="en-US" sz="1300" u="none" strike="noStrike" dirty="0">
                          <a:solidFill>
                            <a:schemeClr val="tx1"/>
                          </a:solidFill>
                          <a:effectLst/>
                        </a:rPr>
                        <a:t>Prostate Specific Ag (n = 164)</a:t>
                      </a:r>
                      <a:endParaRPr lang="en-US" sz="1300" u="none" strike="noStrike" dirty="0">
                        <a:solidFill>
                          <a:schemeClr val="tx1"/>
                        </a:solidFill>
                        <a:effectLst/>
                        <a:latin typeface="+mj-lt"/>
                      </a:endParaRPr>
                    </a:p>
                  </a:txBody>
                  <a:tcPr marL="16932" marR="16932" marT="16932" marB="0" anchor="ctr"/>
                </a:tc>
                <a:tc>
                  <a:txBody>
                    <a:bodyPr/>
                    <a:lstStyle/>
                    <a:p>
                      <a:pPr lvl="0" algn="ctr">
                        <a:buNone/>
                      </a:pPr>
                      <a:r>
                        <a:rPr lang="en-US" sz="1300" u="none" strike="noStrike" dirty="0">
                          <a:solidFill>
                            <a:schemeClr val="tx1"/>
                          </a:solidFill>
                          <a:effectLst/>
                        </a:rPr>
                        <a:t>130</a:t>
                      </a:r>
                    </a:p>
                  </a:txBody>
                  <a:tcPr marL="16932" marR="16932" marT="16932" marB="0" anchor="ctr"/>
                </a:tc>
                <a:tc>
                  <a:txBody>
                    <a:bodyPr/>
                    <a:lstStyle/>
                    <a:p>
                      <a:pPr lvl="0" algn="ctr">
                        <a:buNone/>
                      </a:pPr>
                      <a:r>
                        <a:rPr lang="en-US" sz="1300" u="none" strike="noStrike" dirty="0">
                          <a:solidFill>
                            <a:schemeClr val="tx1"/>
                          </a:solidFill>
                          <a:effectLst/>
                        </a:rPr>
                        <a:t>38.0%</a:t>
                      </a:r>
                      <a:endParaRPr lang="en-US" sz="1300" u="none" strike="noStrike" dirty="0">
                        <a:solidFill>
                          <a:schemeClr val="tx1"/>
                        </a:solidFill>
                        <a:effectLst/>
                        <a:latin typeface="+mj-lt"/>
                      </a:endParaRPr>
                    </a:p>
                  </a:txBody>
                  <a:tcPr marL="16932" marR="16932" marT="16932" marB="0" anchor="ctr"/>
                </a:tc>
                <a:extLst>
                  <a:ext uri="{0D108BD9-81ED-4DB2-BD59-A6C34878D82A}">
                    <a16:rowId xmlns:a16="http://schemas.microsoft.com/office/drawing/2014/main" val="3583925240"/>
                  </a:ext>
                </a:extLst>
              </a:tr>
              <a:tr h="389648">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t>Patient eligibility for screenings are based off United States Preventative Services Task Force (USPSTF) screening guidelines.</a:t>
                      </a:r>
                    </a:p>
                  </a:txBody>
                  <a:tcPr marL="16932" marR="16932" marT="16932" marB="0" anchor="ctr">
                    <a:solidFill>
                      <a:srgbClr val="CBE2E5"/>
                    </a:solidFill>
                  </a:tcPr>
                </a:tc>
                <a:tc hMerge="1">
                  <a:txBody>
                    <a:bodyPr/>
                    <a:lstStyle/>
                    <a:p>
                      <a:pPr lvl="0" algn="ctr">
                        <a:buNone/>
                      </a:pPr>
                      <a:endParaRPr lang="en-US" sz="1000" u="none" strike="noStrike" dirty="0">
                        <a:solidFill>
                          <a:schemeClr val="tx1"/>
                        </a:solidFill>
                        <a:effectLst/>
                        <a:latin typeface="+mj-lt"/>
                      </a:endParaRPr>
                    </a:p>
                  </a:txBody>
                  <a:tcPr marL="12699" marR="12699" marT="12699" marB="0" anchor="b">
                    <a:solidFill>
                      <a:srgbClr val="CBE2E5"/>
                    </a:solidFill>
                  </a:tcPr>
                </a:tc>
                <a:tc hMerge="1">
                  <a:txBody>
                    <a:bodyPr/>
                    <a:lstStyle/>
                    <a:p>
                      <a:pPr lvl="0" algn="ctr">
                        <a:buNone/>
                      </a:pPr>
                      <a:endParaRPr lang="en-US" sz="1000" u="none" strike="noStrike" dirty="0">
                        <a:solidFill>
                          <a:schemeClr val="tx1"/>
                        </a:solidFill>
                        <a:effectLst/>
                        <a:latin typeface="+mj-lt"/>
                      </a:endParaRPr>
                    </a:p>
                  </a:txBody>
                  <a:tcPr marL="12699" marR="12699" marT="12699" marB="0" anchor="b">
                    <a:solidFill>
                      <a:srgbClr val="CBE2E5"/>
                    </a:solidFill>
                  </a:tcPr>
                </a:tc>
                <a:extLst>
                  <a:ext uri="{0D108BD9-81ED-4DB2-BD59-A6C34878D82A}">
                    <a16:rowId xmlns:a16="http://schemas.microsoft.com/office/drawing/2014/main" val="1181865527"/>
                  </a:ext>
                </a:extLst>
              </a:tr>
            </a:tbl>
          </a:graphicData>
        </a:graphic>
      </p:graphicFrame>
    </p:spTree>
    <p:extLst>
      <p:ext uri="{BB962C8B-B14F-4D97-AF65-F5344CB8AC3E}">
        <p14:creationId xmlns:p14="http://schemas.microsoft.com/office/powerpoint/2010/main" val="11235363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BB4649-E79C-584D-8A1C-5EF14C0F5F70}"/>
              </a:ext>
            </a:extLst>
          </p:cNvPr>
          <p:cNvSpPr>
            <a:spLocks noGrp="1"/>
          </p:cNvSpPr>
          <p:nvPr>
            <p:ph type="title"/>
          </p:nvPr>
        </p:nvSpPr>
        <p:spPr>
          <a:xfrm>
            <a:off x="370561" y="2"/>
            <a:ext cx="11702169" cy="1074213"/>
          </a:xfrm>
        </p:spPr>
        <p:txBody>
          <a:bodyPr>
            <a:noAutofit/>
          </a:bodyPr>
          <a:lstStyle/>
          <a:p>
            <a:r>
              <a:rPr lang="en-US" sz="2667" dirty="0"/>
              <a:t>Results: immunizations</a:t>
            </a:r>
            <a:endParaRPr lang="en-US" sz="2667" i="1" dirty="0"/>
          </a:p>
        </p:txBody>
      </p:sp>
      <p:sp>
        <p:nvSpPr>
          <p:cNvPr id="4" name="Content Placeholder 3">
            <a:extLst>
              <a:ext uri="{FF2B5EF4-FFF2-40B4-BE49-F238E27FC236}">
                <a16:creationId xmlns:a16="http://schemas.microsoft.com/office/drawing/2014/main" id="{5D88EB3B-A8F3-EA43-A49B-A08AB970908D}"/>
              </a:ext>
            </a:extLst>
          </p:cNvPr>
          <p:cNvSpPr>
            <a:spLocks noGrp="1"/>
          </p:cNvSpPr>
          <p:nvPr>
            <p:ph sz="half" idx="1"/>
          </p:nvPr>
        </p:nvSpPr>
        <p:spPr/>
        <p:txBody>
          <a:bodyPr/>
          <a:lstStyle/>
          <a:p>
            <a:pPr>
              <a:lnSpc>
                <a:spcPct val="100000"/>
              </a:lnSpc>
            </a:pPr>
            <a:r>
              <a:rPr lang="en-US" sz="2133" dirty="0"/>
              <a:t>Many clients may have had some preventive vaccinations prior to enrolling in the program which may not be reflected in the Electronic Medical Record (</a:t>
            </a:r>
            <a:r>
              <a:rPr lang="en-US" sz="2133" dirty="0" err="1"/>
              <a:t>ie</a:t>
            </a:r>
            <a:r>
              <a:rPr lang="en-US" sz="2133" dirty="0"/>
              <a:t>. TDAP – every 10 years).</a:t>
            </a:r>
          </a:p>
          <a:p>
            <a:pPr>
              <a:lnSpc>
                <a:spcPct val="100000"/>
              </a:lnSpc>
            </a:pPr>
            <a:endParaRPr lang="en-US" dirty="0"/>
          </a:p>
        </p:txBody>
      </p:sp>
      <p:graphicFrame>
        <p:nvGraphicFramePr>
          <p:cNvPr id="2" name="Table 1">
            <a:extLst>
              <a:ext uri="{FF2B5EF4-FFF2-40B4-BE49-F238E27FC236}">
                <a16:creationId xmlns:a16="http://schemas.microsoft.com/office/drawing/2014/main" id="{F9CC2BD2-002E-7124-DDF5-A78A292306D5}"/>
              </a:ext>
            </a:extLst>
          </p:cNvPr>
          <p:cNvGraphicFramePr>
            <a:graphicFrameLocks noGrp="1"/>
          </p:cNvGraphicFramePr>
          <p:nvPr/>
        </p:nvGraphicFramePr>
        <p:xfrm>
          <a:off x="6172203" y="1618826"/>
          <a:ext cx="5606328" cy="2746762"/>
        </p:xfrm>
        <a:graphic>
          <a:graphicData uri="http://schemas.openxmlformats.org/drawingml/2006/table">
            <a:tbl>
              <a:tblPr>
                <a:tableStyleId>{5C22544A-7EE6-4342-B048-85BDC9FD1C3A}</a:tableStyleId>
              </a:tblPr>
              <a:tblGrid>
                <a:gridCol w="2478816">
                  <a:extLst>
                    <a:ext uri="{9D8B030D-6E8A-4147-A177-3AD203B41FA5}">
                      <a16:colId xmlns:a16="http://schemas.microsoft.com/office/drawing/2014/main" val="1350080775"/>
                    </a:ext>
                  </a:extLst>
                </a:gridCol>
                <a:gridCol w="1632668">
                  <a:extLst>
                    <a:ext uri="{9D8B030D-6E8A-4147-A177-3AD203B41FA5}">
                      <a16:colId xmlns:a16="http://schemas.microsoft.com/office/drawing/2014/main" val="1681193349"/>
                    </a:ext>
                  </a:extLst>
                </a:gridCol>
                <a:gridCol w="1494844">
                  <a:extLst>
                    <a:ext uri="{9D8B030D-6E8A-4147-A177-3AD203B41FA5}">
                      <a16:colId xmlns:a16="http://schemas.microsoft.com/office/drawing/2014/main" val="173334192"/>
                    </a:ext>
                  </a:extLst>
                </a:gridCol>
              </a:tblGrid>
              <a:tr h="437912">
                <a:tc gridSpan="3">
                  <a:txBody>
                    <a:bodyPr/>
                    <a:lstStyle/>
                    <a:p>
                      <a:pPr marL="111125" indent="0" algn="l" fontAlgn="b"/>
                      <a:r>
                        <a:rPr lang="en-US" sz="1900" b="1" u="none" strike="noStrike" dirty="0">
                          <a:solidFill>
                            <a:schemeClr val="bg1"/>
                          </a:solidFill>
                          <a:effectLst/>
                        </a:rPr>
                        <a:t>Immunizations                                              N=341</a:t>
                      </a:r>
                      <a:endParaRPr lang="en-US" sz="1900" b="1" i="0" u="none" strike="noStrike" dirty="0">
                        <a:solidFill>
                          <a:schemeClr val="bg1"/>
                        </a:solidFill>
                        <a:effectLst/>
                        <a:latin typeface="Calibri" panose="020F0502020204030204" pitchFamily="34" charset="0"/>
                      </a:endParaRPr>
                    </a:p>
                  </a:txBody>
                  <a:tcPr marL="16933" marR="16933" marT="16933" marB="0" anchor="b">
                    <a:solidFill>
                      <a:srgbClr val="00ABB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19582550"/>
                  </a:ext>
                </a:extLst>
              </a:tr>
              <a:tr h="858741">
                <a:tc>
                  <a:txBody>
                    <a:bodyPr/>
                    <a:lstStyle/>
                    <a:p>
                      <a:pPr algn="l" fontAlgn="b"/>
                      <a:r>
                        <a:rPr lang="en-US" sz="1600" u="none" strike="noStrike" dirty="0">
                          <a:solidFill>
                            <a:sysClr val="windowText" lastClr="000000"/>
                          </a:solidFill>
                          <a:effectLst/>
                        </a:rPr>
                        <a:t> </a:t>
                      </a:r>
                      <a:endParaRPr lang="en-US" sz="1600" b="0" i="0" u="none" strike="noStrike" dirty="0">
                        <a:solidFill>
                          <a:sysClr val="windowText" lastClr="000000"/>
                        </a:solidFill>
                        <a:effectLst/>
                        <a:latin typeface="Calibri" panose="020F0502020204030204" pitchFamily="34" charset="0"/>
                      </a:endParaRPr>
                    </a:p>
                  </a:txBody>
                  <a:tcPr marL="16933" marR="16933" marT="16933" marB="0" anchor="ctr">
                    <a:solidFill>
                      <a:srgbClr val="CBE2E5"/>
                    </a:solidFill>
                  </a:tcPr>
                </a:tc>
                <a:tc>
                  <a:txBody>
                    <a:bodyPr/>
                    <a:lstStyle/>
                    <a:p>
                      <a:pPr algn="ctr" fontAlgn="b"/>
                      <a:r>
                        <a:rPr lang="en-US" sz="1600" u="none" strike="noStrike" dirty="0">
                          <a:solidFill>
                            <a:sysClr val="windowText" lastClr="000000"/>
                          </a:solidFill>
                          <a:effectLst/>
                        </a:rPr>
                        <a:t>Number of Patients Immunized</a:t>
                      </a:r>
                      <a:endParaRPr lang="en-US" sz="1600" b="0" i="0" u="none" strike="noStrike" dirty="0">
                        <a:solidFill>
                          <a:sysClr val="windowText" lastClr="000000"/>
                        </a:solidFill>
                        <a:effectLst/>
                        <a:latin typeface="Calibri" panose="020F0502020204030204" pitchFamily="34" charset="0"/>
                      </a:endParaRPr>
                    </a:p>
                  </a:txBody>
                  <a:tcPr marL="16933" marR="16933" marT="16933" marB="0" anchor="ctr">
                    <a:solidFill>
                      <a:srgbClr val="CBE2E5"/>
                    </a:solidFill>
                  </a:tcPr>
                </a:tc>
                <a:tc>
                  <a:txBody>
                    <a:bodyPr/>
                    <a:lstStyle/>
                    <a:p>
                      <a:pPr algn="ctr" fontAlgn="b"/>
                      <a:r>
                        <a:rPr lang="en-US" sz="1600" u="none" strike="noStrike" dirty="0">
                          <a:solidFill>
                            <a:sysClr val="windowText" lastClr="000000"/>
                          </a:solidFill>
                          <a:effectLst/>
                        </a:rPr>
                        <a:t>Percent of Patients Immunized</a:t>
                      </a:r>
                      <a:endParaRPr lang="en-US" sz="1600" b="0" i="0" u="none" strike="noStrike" dirty="0">
                        <a:solidFill>
                          <a:sysClr val="windowText" lastClr="000000"/>
                        </a:solidFill>
                        <a:effectLst/>
                        <a:latin typeface="Calibri" panose="020F0502020204030204" pitchFamily="34" charset="0"/>
                      </a:endParaRPr>
                    </a:p>
                  </a:txBody>
                  <a:tcPr marL="16933" marR="16933" marT="16933" marB="0" anchor="ctr">
                    <a:solidFill>
                      <a:srgbClr val="CBE2E5"/>
                    </a:solidFill>
                  </a:tcPr>
                </a:tc>
                <a:extLst>
                  <a:ext uri="{0D108BD9-81ED-4DB2-BD59-A6C34878D82A}">
                    <a16:rowId xmlns:a16="http://schemas.microsoft.com/office/drawing/2014/main" val="2587601801"/>
                  </a:ext>
                </a:extLst>
              </a:tr>
              <a:tr h="430656">
                <a:tc>
                  <a:txBody>
                    <a:bodyPr/>
                    <a:lstStyle/>
                    <a:p>
                      <a:pPr marL="111125" indent="0" algn="l" fontAlgn="b"/>
                      <a:r>
                        <a:rPr lang="en-US" sz="1600" u="none" strike="noStrike" dirty="0">
                          <a:solidFill>
                            <a:sysClr val="windowText" lastClr="000000"/>
                          </a:solidFill>
                          <a:effectLst/>
                        </a:rPr>
                        <a:t>Hep B (n=341)</a:t>
                      </a:r>
                      <a:endParaRPr lang="en-US" sz="1600" b="0" i="0" u="none" strike="noStrike" dirty="0">
                        <a:solidFill>
                          <a:sysClr val="windowText" lastClr="000000"/>
                        </a:solidFill>
                        <a:effectLst/>
                        <a:latin typeface="Calibri" panose="020F0502020204030204" pitchFamily="34" charset="0"/>
                      </a:endParaRPr>
                    </a:p>
                  </a:txBody>
                  <a:tcPr marL="16933" marR="16933" marT="16933" marB="0" anchor="ctr"/>
                </a:tc>
                <a:tc>
                  <a:txBody>
                    <a:bodyPr/>
                    <a:lstStyle/>
                    <a:p>
                      <a:pPr algn="ctr" fontAlgn="b"/>
                      <a:r>
                        <a:rPr lang="en-US" sz="1600" b="0" u="none" strike="noStrike" dirty="0">
                          <a:solidFill>
                            <a:sysClr val="windowText" lastClr="000000"/>
                          </a:solidFill>
                          <a:effectLst/>
                        </a:rPr>
                        <a:t>75</a:t>
                      </a:r>
                    </a:p>
                  </a:txBody>
                  <a:tcPr marL="16933" marR="16933" marT="16933" marB="0" anchor="ctr"/>
                </a:tc>
                <a:tc>
                  <a:txBody>
                    <a:bodyPr/>
                    <a:lstStyle/>
                    <a:p>
                      <a:pPr algn="ctr" fontAlgn="b"/>
                      <a:r>
                        <a:rPr lang="en-US" sz="1600" u="none" strike="noStrike" dirty="0">
                          <a:solidFill>
                            <a:sysClr val="windowText" lastClr="000000"/>
                          </a:solidFill>
                          <a:effectLst/>
                        </a:rPr>
                        <a:t>22.0%</a:t>
                      </a:r>
                      <a:endParaRPr lang="en-US" sz="1600" b="0" i="0" u="none" strike="noStrike" dirty="0">
                        <a:solidFill>
                          <a:sysClr val="windowText" lastClr="000000"/>
                        </a:solidFill>
                        <a:effectLst/>
                        <a:latin typeface="Calibri" panose="020F0502020204030204" pitchFamily="34" charset="0"/>
                      </a:endParaRPr>
                    </a:p>
                  </a:txBody>
                  <a:tcPr marL="16933" marR="16933" marT="16933" marB="0" anchor="ctr"/>
                </a:tc>
                <a:extLst>
                  <a:ext uri="{0D108BD9-81ED-4DB2-BD59-A6C34878D82A}">
                    <a16:rowId xmlns:a16="http://schemas.microsoft.com/office/drawing/2014/main" val="1985126533"/>
                  </a:ext>
                </a:extLst>
              </a:tr>
              <a:tr h="430656">
                <a:tc>
                  <a:txBody>
                    <a:bodyPr/>
                    <a:lstStyle/>
                    <a:p>
                      <a:pPr marL="111125" indent="0" algn="l" fontAlgn="b"/>
                      <a:r>
                        <a:rPr lang="en-US" sz="1600" u="none" strike="noStrike" dirty="0">
                          <a:solidFill>
                            <a:sysClr val="windowText" lastClr="000000"/>
                          </a:solidFill>
                          <a:effectLst/>
                        </a:rPr>
                        <a:t>TDAP (n=341)</a:t>
                      </a:r>
                      <a:endParaRPr lang="en-US" sz="1600" b="0" i="0" u="none" strike="noStrike" dirty="0">
                        <a:solidFill>
                          <a:sysClr val="windowText" lastClr="000000"/>
                        </a:solidFill>
                        <a:effectLst/>
                        <a:latin typeface="Calibri" panose="020F0502020204030204" pitchFamily="34" charset="0"/>
                      </a:endParaRPr>
                    </a:p>
                  </a:txBody>
                  <a:tcPr marL="16933" marR="16933" marT="16933" marB="0" anchor="ctr">
                    <a:solidFill>
                      <a:srgbClr val="CBE2E5"/>
                    </a:solidFill>
                  </a:tcPr>
                </a:tc>
                <a:tc>
                  <a:txBody>
                    <a:bodyPr/>
                    <a:lstStyle/>
                    <a:p>
                      <a:pPr algn="ctr" fontAlgn="b"/>
                      <a:r>
                        <a:rPr lang="en-US" sz="1600" b="0" u="none" strike="noStrike" dirty="0">
                          <a:solidFill>
                            <a:sysClr val="windowText" lastClr="000000"/>
                          </a:solidFill>
                          <a:effectLst/>
                        </a:rPr>
                        <a:t>163</a:t>
                      </a:r>
                    </a:p>
                  </a:txBody>
                  <a:tcPr marL="16933" marR="16933" marT="16933" marB="0" anchor="ctr">
                    <a:solidFill>
                      <a:srgbClr val="CBE2E5"/>
                    </a:solidFill>
                  </a:tcPr>
                </a:tc>
                <a:tc>
                  <a:txBody>
                    <a:bodyPr/>
                    <a:lstStyle/>
                    <a:p>
                      <a:pPr algn="ctr" fontAlgn="b"/>
                      <a:r>
                        <a:rPr lang="en-US" sz="1600" u="none" strike="noStrike" dirty="0">
                          <a:solidFill>
                            <a:sysClr val="windowText" lastClr="000000"/>
                          </a:solidFill>
                          <a:effectLst/>
                        </a:rPr>
                        <a:t>47.8%</a:t>
                      </a:r>
                      <a:endParaRPr lang="en-US" sz="1600" b="0" i="0" u="none" strike="noStrike" dirty="0">
                        <a:solidFill>
                          <a:sysClr val="windowText" lastClr="000000"/>
                        </a:solidFill>
                        <a:effectLst/>
                        <a:latin typeface="Calibri" panose="020F0502020204030204" pitchFamily="34" charset="0"/>
                      </a:endParaRPr>
                    </a:p>
                  </a:txBody>
                  <a:tcPr marL="16933" marR="16933" marT="16933" marB="0" anchor="ctr">
                    <a:solidFill>
                      <a:srgbClr val="CBE2E5"/>
                    </a:solidFill>
                  </a:tcPr>
                </a:tc>
                <a:extLst>
                  <a:ext uri="{0D108BD9-81ED-4DB2-BD59-A6C34878D82A}">
                    <a16:rowId xmlns:a16="http://schemas.microsoft.com/office/drawing/2014/main" val="3496749666"/>
                  </a:ext>
                </a:extLst>
              </a:tr>
              <a:tr h="430656">
                <a:tc>
                  <a:txBody>
                    <a:bodyPr/>
                    <a:lstStyle/>
                    <a:p>
                      <a:pPr marL="111125" indent="0" algn="l" fontAlgn="b"/>
                      <a:r>
                        <a:rPr lang="en-US" sz="1600" u="none" strike="noStrike" dirty="0">
                          <a:solidFill>
                            <a:sysClr val="windowText" lastClr="000000"/>
                          </a:solidFill>
                          <a:effectLst/>
                        </a:rPr>
                        <a:t>Zoster (Shingrix) (n=242)</a:t>
                      </a:r>
                      <a:endParaRPr lang="en-US" sz="1600" b="0" i="0" u="none" strike="noStrike" dirty="0">
                        <a:solidFill>
                          <a:sysClr val="windowText" lastClr="000000"/>
                        </a:solidFill>
                        <a:effectLst/>
                        <a:latin typeface="Calibri" panose="020F0502020204030204" pitchFamily="34" charset="0"/>
                      </a:endParaRPr>
                    </a:p>
                  </a:txBody>
                  <a:tcPr marL="16933" marR="16933" marT="16933" marB="0" anchor="ctr"/>
                </a:tc>
                <a:tc>
                  <a:txBody>
                    <a:bodyPr/>
                    <a:lstStyle/>
                    <a:p>
                      <a:pPr algn="ctr" fontAlgn="b"/>
                      <a:r>
                        <a:rPr lang="en-US" sz="1600" b="0" u="none" strike="noStrike" dirty="0">
                          <a:solidFill>
                            <a:sysClr val="windowText" lastClr="000000"/>
                          </a:solidFill>
                          <a:effectLst/>
                        </a:rPr>
                        <a:t>53</a:t>
                      </a:r>
                    </a:p>
                  </a:txBody>
                  <a:tcPr marL="16933" marR="16933" marT="16933" marB="0" anchor="ctr"/>
                </a:tc>
                <a:tc>
                  <a:txBody>
                    <a:bodyPr/>
                    <a:lstStyle/>
                    <a:p>
                      <a:pPr algn="ctr" fontAlgn="b"/>
                      <a:r>
                        <a:rPr lang="en-US" sz="1600" u="none" strike="noStrike" dirty="0">
                          <a:solidFill>
                            <a:sysClr val="windowText" lastClr="000000"/>
                          </a:solidFill>
                          <a:effectLst/>
                        </a:rPr>
                        <a:t>21.9%</a:t>
                      </a:r>
                      <a:endParaRPr lang="en-US" sz="1600" b="0" i="0" u="none" strike="noStrike" dirty="0">
                        <a:solidFill>
                          <a:sysClr val="windowText" lastClr="000000"/>
                        </a:solidFill>
                        <a:effectLst/>
                        <a:latin typeface="Calibri"/>
                      </a:endParaRPr>
                    </a:p>
                  </a:txBody>
                  <a:tcPr marL="16933" marR="16933" marT="16933" marB="0" anchor="ctr"/>
                </a:tc>
                <a:extLst>
                  <a:ext uri="{0D108BD9-81ED-4DB2-BD59-A6C34878D82A}">
                    <a16:rowId xmlns:a16="http://schemas.microsoft.com/office/drawing/2014/main" val="2524229601"/>
                  </a:ext>
                </a:extLst>
              </a:tr>
            </a:tbl>
          </a:graphicData>
        </a:graphic>
      </p:graphicFrame>
    </p:spTree>
    <p:extLst>
      <p:ext uri="{BB962C8B-B14F-4D97-AF65-F5344CB8AC3E}">
        <p14:creationId xmlns:p14="http://schemas.microsoft.com/office/powerpoint/2010/main" val="4395275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BB4649-E79C-584D-8A1C-5EF14C0F5F70}"/>
              </a:ext>
            </a:extLst>
          </p:cNvPr>
          <p:cNvSpPr>
            <a:spLocks noGrp="1"/>
          </p:cNvSpPr>
          <p:nvPr>
            <p:ph type="title"/>
          </p:nvPr>
        </p:nvSpPr>
        <p:spPr>
          <a:xfrm>
            <a:off x="370561" y="2"/>
            <a:ext cx="11702169" cy="1074213"/>
          </a:xfrm>
        </p:spPr>
        <p:txBody>
          <a:bodyPr>
            <a:noAutofit/>
          </a:bodyPr>
          <a:lstStyle/>
          <a:p>
            <a:r>
              <a:rPr lang="en-US" sz="2427" dirty="0"/>
              <a:t>Results: engagement with behavioral health and primary care</a:t>
            </a:r>
            <a:endParaRPr lang="en-US" sz="2427" i="1" dirty="0"/>
          </a:p>
        </p:txBody>
      </p:sp>
      <p:sp>
        <p:nvSpPr>
          <p:cNvPr id="4" name="Content Placeholder 3">
            <a:extLst>
              <a:ext uri="{FF2B5EF4-FFF2-40B4-BE49-F238E27FC236}">
                <a16:creationId xmlns:a16="http://schemas.microsoft.com/office/drawing/2014/main" id="{5D88EB3B-A8F3-EA43-A49B-A08AB970908D}"/>
              </a:ext>
            </a:extLst>
          </p:cNvPr>
          <p:cNvSpPr>
            <a:spLocks noGrp="1"/>
          </p:cNvSpPr>
          <p:nvPr>
            <p:ph sz="half" idx="1"/>
          </p:nvPr>
        </p:nvSpPr>
        <p:spPr/>
        <p:txBody>
          <a:bodyPr>
            <a:normAutofit fontScale="62500" lnSpcReduction="20000"/>
          </a:bodyPr>
          <a:lstStyle/>
          <a:p>
            <a:pPr marL="306910" indent="-306910" defTabSz="1625519">
              <a:lnSpc>
                <a:spcPct val="120000"/>
              </a:lnSpc>
              <a:spcAft>
                <a:spcPts val="1067"/>
              </a:spcAft>
            </a:pPr>
            <a:r>
              <a:rPr lang="en-US" sz="3067" dirty="0"/>
              <a:t>Almost all clients are referred to Behavioral Health </a:t>
            </a:r>
          </a:p>
          <a:p>
            <a:pPr marL="306910" indent="-306910" defTabSz="1625519">
              <a:lnSpc>
                <a:spcPct val="120000"/>
              </a:lnSpc>
              <a:spcAft>
                <a:spcPts val="1067"/>
              </a:spcAft>
            </a:pPr>
            <a:r>
              <a:rPr lang="en-US" sz="3067" dirty="0">
                <a:ea typeface="Lato"/>
                <a:cs typeface="Lato"/>
              </a:rPr>
              <a:t>Over 34% have documented sessions in addition to the required substance use treatment counseling by FGC.</a:t>
            </a:r>
          </a:p>
          <a:p>
            <a:pPr marL="306910" indent="-306910" defTabSz="1625519">
              <a:lnSpc>
                <a:spcPct val="120000"/>
              </a:lnSpc>
              <a:spcAft>
                <a:spcPts val="1067"/>
              </a:spcAft>
            </a:pPr>
            <a:r>
              <a:rPr lang="en-US" sz="3067" dirty="0">
                <a:ea typeface="Lato"/>
                <a:cs typeface="Lato"/>
              </a:rPr>
              <a:t>Over 50% of patients complete a primary care visit within four weeks of starting.</a:t>
            </a:r>
          </a:p>
          <a:p>
            <a:pPr marL="306910" indent="-306910" defTabSz="1625519">
              <a:lnSpc>
                <a:spcPct val="120000"/>
              </a:lnSpc>
              <a:spcAft>
                <a:spcPts val="1067"/>
              </a:spcAft>
            </a:pPr>
            <a:r>
              <a:rPr lang="en-US" sz="3067" dirty="0"/>
              <a:t>Utilizing an integrated model of care delivery reduces barriers to receiving mental health care as hot-handoffs can occur at any point</a:t>
            </a:r>
          </a:p>
          <a:p>
            <a:endParaRPr lang="en-US" dirty="0"/>
          </a:p>
        </p:txBody>
      </p:sp>
      <p:graphicFrame>
        <p:nvGraphicFramePr>
          <p:cNvPr id="2" name="Table 1">
            <a:extLst>
              <a:ext uri="{FF2B5EF4-FFF2-40B4-BE49-F238E27FC236}">
                <a16:creationId xmlns:a16="http://schemas.microsoft.com/office/drawing/2014/main" id="{D5CD89BA-DC2B-55BA-427D-56C6E03B1ED0}"/>
              </a:ext>
            </a:extLst>
          </p:cNvPr>
          <p:cNvGraphicFramePr>
            <a:graphicFrameLocks noGrp="1"/>
          </p:cNvGraphicFramePr>
          <p:nvPr/>
        </p:nvGraphicFramePr>
        <p:xfrm>
          <a:off x="6707646" y="1721275"/>
          <a:ext cx="5015175" cy="3636295"/>
        </p:xfrm>
        <a:graphic>
          <a:graphicData uri="http://schemas.openxmlformats.org/drawingml/2006/table">
            <a:tbl>
              <a:tblPr>
                <a:tableStyleId>{5C22544A-7EE6-4342-B048-85BDC9FD1C3A}</a:tableStyleId>
              </a:tblPr>
              <a:tblGrid>
                <a:gridCol w="2653691">
                  <a:extLst>
                    <a:ext uri="{9D8B030D-6E8A-4147-A177-3AD203B41FA5}">
                      <a16:colId xmlns:a16="http://schemas.microsoft.com/office/drawing/2014/main" val="2652444235"/>
                    </a:ext>
                  </a:extLst>
                </a:gridCol>
                <a:gridCol w="1123784">
                  <a:extLst>
                    <a:ext uri="{9D8B030D-6E8A-4147-A177-3AD203B41FA5}">
                      <a16:colId xmlns:a16="http://schemas.microsoft.com/office/drawing/2014/main" val="1243388487"/>
                    </a:ext>
                  </a:extLst>
                </a:gridCol>
                <a:gridCol w="1237700">
                  <a:extLst>
                    <a:ext uri="{9D8B030D-6E8A-4147-A177-3AD203B41FA5}">
                      <a16:colId xmlns:a16="http://schemas.microsoft.com/office/drawing/2014/main" val="335963973"/>
                    </a:ext>
                  </a:extLst>
                </a:gridCol>
              </a:tblGrid>
              <a:tr h="335463">
                <a:tc gridSpan="3">
                  <a:txBody>
                    <a:bodyPr/>
                    <a:lstStyle/>
                    <a:p>
                      <a:pPr algn="l" fontAlgn="b"/>
                      <a:r>
                        <a:rPr lang="en-US" sz="1600" b="1" u="none" strike="noStrike" dirty="0">
                          <a:effectLst/>
                        </a:rPr>
                        <a:t>Engagement with Behavioral Health          </a:t>
                      </a:r>
                      <a:endParaRPr lang="en-US" sz="1600" b="1" i="0" u="none" strike="noStrike" dirty="0">
                        <a:solidFill>
                          <a:srgbClr val="000000"/>
                        </a:solidFill>
                        <a:effectLst/>
                        <a:latin typeface="Calibri"/>
                      </a:endParaRPr>
                    </a:p>
                  </a:txBody>
                  <a:tcPr marL="162560" marR="162560" marT="0" marB="0" anchor="ctr">
                    <a:solidFill>
                      <a:srgbClr val="00ABB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31289250"/>
                  </a:ext>
                </a:extLst>
              </a:tr>
              <a:tr h="993944">
                <a:tc>
                  <a:txBody>
                    <a:bodyPr/>
                    <a:lstStyle/>
                    <a:p>
                      <a:pPr algn="l" fontAlgn="b"/>
                      <a:r>
                        <a:rPr lang="en-US" sz="1600" b="0" u="none" strike="noStrike" dirty="0">
                          <a:solidFill>
                            <a:sysClr val="windowText" lastClr="000000"/>
                          </a:solidFill>
                          <a:effectLst/>
                        </a:rPr>
                        <a:t>N=341</a:t>
                      </a:r>
                      <a:endParaRPr lang="en-US" sz="1600" b="0" i="0" u="none" strike="noStrike" dirty="0">
                        <a:solidFill>
                          <a:sysClr val="windowText" lastClr="000000"/>
                        </a:solidFill>
                        <a:effectLst/>
                        <a:latin typeface="Calibri"/>
                      </a:endParaRPr>
                    </a:p>
                  </a:txBody>
                  <a:tcPr marL="162560" marR="162560" marT="0" marB="0" anchor="ctr">
                    <a:solidFill>
                      <a:srgbClr val="CBE2E5"/>
                    </a:solidFill>
                  </a:tcPr>
                </a:tc>
                <a:tc>
                  <a:txBody>
                    <a:bodyPr/>
                    <a:lstStyle/>
                    <a:p>
                      <a:pPr algn="l" fontAlgn="b"/>
                      <a:r>
                        <a:rPr lang="en-US" sz="1600" b="0" u="none" strike="noStrike" dirty="0">
                          <a:solidFill>
                            <a:sysClr val="windowText" lastClr="000000"/>
                          </a:solidFill>
                          <a:effectLst/>
                        </a:rPr>
                        <a:t>Number of patients</a:t>
                      </a:r>
                      <a:endParaRPr lang="en-US" sz="1600" b="0" i="0" u="none" strike="noStrike" dirty="0">
                        <a:solidFill>
                          <a:sysClr val="windowText" lastClr="000000"/>
                        </a:solidFill>
                        <a:effectLst/>
                        <a:latin typeface="Calibri"/>
                      </a:endParaRPr>
                    </a:p>
                  </a:txBody>
                  <a:tcPr marL="162560" marR="162560" marT="0" marB="0" anchor="ctr">
                    <a:solidFill>
                      <a:srgbClr val="CBE2E5"/>
                    </a:solidFill>
                  </a:tcPr>
                </a:tc>
                <a:tc>
                  <a:txBody>
                    <a:bodyPr/>
                    <a:lstStyle/>
                    <a:p>
                      <a:pPr algn="l" fontAlgn="b"/>
                      <a:r>
                        <a:rPr lang="en-US" sz="1600" b="0" u="none" strike="noStrike" dirty="0">
                          <a:solidFill>
                            <a:sysClr val="windowText" lastClr="000000"/>
                          </a:solidFill>
                          <a:effectLst/>
                        </a:rPr>
                        <a:t>Percent of Patients</a:t>
                      </a:r>
                      <a:endParaRPr lang="en-US" sz="1600" b="0" i="0" u="none" strike="noStrike" dirty="0">
                        <a:solidFill>
                          <a:sysClr val="windowText" lastClr="000000"/>
                        </a:solidFill>
                        <a:effectLst/>
                        <a:latin typeface="Calibri"/>
                      </a:endParaRPr>
                    </a:p>
                  </a:txBody>
                  <a:tcPr marL="162560" marR="162560" marT="0" marB="0" anchor="ctr">
                    <a:solidFill>
                      <a:srgbClr val="CBE2E5"/>
                    </a:solidFill>
                  </a:tcPr>
                </a:tc>
                <a:extLst>
                  <a:ext uri="{0D108BD9-81ED-4DB2-BD59-A6C34878D82A}">
                    <a16:rowId xmlns:a16="http://schemas.microsoft.com/office/drawing/2014/main" val="2610859185"/>
                  </a:ext>
                </a:extLst>
              </a:tr>
              <a:tr h="487680">
                <a:tc>
                  <a:txBody>
                    <a:bodyPr/>
                    <a:lstStyle/>
                    <a:p>
                      <a:pPr algn="l" fontAlgn="b"/>
                      <a:r>
                        <a:rPr lang="en-US" sz="1600" b="0" u="none" strike="noStrike" dirty="0">
                          <a:solidFill>
                            <a:sysClr val="windowText" lastClr="000000"/>
                          </a:solidFill>
                          <a:effectLst/>
                        </a:rPr>
                        <a:t>Engaged in Behavioral Health</a:t>
                      </a:r>
                      <a:endParaRPr lang="en-US" sz="1600" b="0" i="0" u="none" strike="noStrike" dirty="0">
                        <a:solidFill>
                          <a:sysClr val="windowText" lastClr="000000"/>
                        </a:solidFill>
                        <a:effectLst/>
                        <a:latin typeface="Calibri"/>
                      </a:endParaRPr>
                    </a:p>
                  </a:txBody>
                  <a:tcPr marL="162560" marR="162560" marT="0" marB="0" anchor="ctr"/>
                </a:tc>
                <a:tc>
                  <a:txBody>
                    <a:bodyPr/>
                    <a:lstStyle/>
                    <a:p>
                      <a:pPr algn="ctr" fontAlgn="b"/>
                      <a:r>
                        <a:rPr lang="en-US" sz="1600" b="0" u="none" strike="noStrike" dirty="0">
                          <a:solidFill>
                            <a:sysClr val="windowText" lastClr="000000"/>
                          </a:solidFill>
                          <a:effectLst/>
                        </a:rPr>
                        <a:t>121</a:t>
                      </a:r>
                      <a:endParaRPr lang="en-US" sz="1600" b="0" i="0" u="none" strike="noStrike" dirty="0">
                        <a:solidFill>
                          <a:sysClr val="windowText" lastClr="000000"/>
                        </a:solidFill>
                        <a:effectLst/>
                        <a:latin typeface="Calibri"/>
                      </a:endParaRPr>
                    </a:p>
                  </a:txBody>
                  <a:tcPr marL="162560" marR="162560" marT="0" marB="0" anchor="ctr"/>
                </a:tc>
                <a:tc>
                  <a:txBody>
                    <a:bodyPr/>
                    <a:lstStyle/>
                    <a:p>
                      <a:pPr algn="ctr" fontAlgn="b"/>
                      <a:r>
                        <a:rPr lang="en-US" sz="1600" b="0" u="none" strike="noStrike" dirty="0">
                          <a:solidFill>
                            <a:sysClr val="windowText" lastClr="000000"/>
                          </a:solidFill>
                          <a:effectLst/>
                        </a:rPr>
                        <a:t>35.5%</a:t>
                      </a:r>
                      <a:endParaRPr lang="en-US" sz="1600" b="0" i="0" u="none" strike="noStrike" dirty="0">
                        <a:solidFill>
                          <a:sysClr val="windowText" lastClr="000000"/>
                        </a:solidFill>
                        <a:effectLst/>
                        <a:latin typeface="Calibri"/>
                      </a:endParaRPr>
                    </a:p>
                  </a:txBody>
                  <a:tcPr marL="162560" marR="162560" marT="0" marB="0" anchor="ctr"/>
                </a:tc>
                <a:extLst>
                  <a:ext uri="{0D108BD9-81ED-4DB2-BD59-A6C34878D82A}">
                    <a16:rowId xmlns:a16="http://schemas.microsoft.com/office/drawing/2014/main" val="3281955003"/>
                  </a:ext>
                </a:extLst>
              </a:tr>
              <a:tr h="351703">
                <a:tc gridSpan="3">
                  <a:txBody>
                    <a:bodyPr/>
                    <a:lstStyle/>
                    <a:p>
                      <a:pPr algn="l" fontAlgn="b"/>
                      <a:r>
                        <a:rPr lang="en-US" sz="1600" u="none" strike="noStrike" dirty="0">
                          <a:solidFill>
                            <a:sysClr val="windowText" lastClr="000000"/>
                          </a:solidFill>
                          <a:effectLst/>
                        </a:rPr>
                        <a:t>Average number of sessions 2.7</a:t>
                      </a:r>
                      <a:endParaRPr lang="en-US" sz="1600" b="0" i="0" u="none" strike="noStrike">
                        <a:solidFill>
                          <a:sysClr val="windowText" lastClr="000000"/>
                        </a:solidFill>
                        <a:effectLst/>
                        <a:latin typeface="Calibri"/>
                      </a:endParaRPr>
                    </a:p>
                  </a:txBody>
                  <a:tcPr marL="162560" marR="16256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57111321"/>
                  </a:ext>
                </a:extLst>
              </a:tr>
              <a:tr h="351703">
                <a:tc gridSpan="3">
                  <a:txBody>
                    <a:bodyPr/>
                    <a:lstStyle/>
                    <a:p>
                      <a:pPr algn="l" fontAlgn="b"/>
                      <a:r>
                        <a:rPr lang="en-US" sz="1600" u="none" strike="noStrike" dirty="0">
                          <a:solidFill>
                            <a:sysClr val="windowText" lastClr="000000"/>
                          </a:solidFill>
                          <a:effectLst/>
                        </a:rPr>
                        <a:t>Range of sessions 1-40</a:t>
                      </a:r>
                      <a:endParaRPr lang="en-US" sz="1600" b="0" i="0" u="none" strike="noStrike">
                        <a:solidFill>
                          <a:sysClr val="windowText" lastClr="000000"/>
                        </a:solidFill>
                        <a:effectLst/>
                        <a:latin typeface="Calibri"/>
                      </a:endParaRPr>
                    </a:p>
                  </a:txBody>
                  <a:tcPr marL="162560" marR="16256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62279376"/>
                  </a:ext>
                </a:extLst>
              </a:tr>
              <a:tr h="412397">
                <a:tc gridSpan="3">
                  <a:txBody>
                    <a:bodyPr/>
                    <a:lstStyle/>
                    <a:p>
                      <a:pPr lvl="0" algn="l">
                        <a:buNone/>
                      </a:pPr>
                      <a:r>
                        <a:rPr lang="en-US" sz="1600" b="1" u="none" strike="noStrike" noProof="0" dirty="0">
                          <a:solidFill>
                            <a:sysClr val="windowText" lastClr="000000"/>
                          </a:solidFill>
                          <a:effectLst/>
                        </a:rPr>
                        <a:t>Engagement with Primary Care</a:t>
                      </a:r>
                      <a:r>
                        <a:rPr lang="en-US" sz="1600" b="1" u="none" strike="noStrike" dirty="0">
                          <a:solidFill>
                            <a:sysClr val="windowText" lastClr="000000"/>
                          </a:solidFill>
                          <a:effectLst/>
                        </a:rPr>
                        <a:t>              </a:t>
                      </a:r>
                      <a:r>
                        <a:rPr lang="en-US" sz="2100" b="1" u="none" strike="noStrike" dirty="0">
                          <a:solidFill>
                            <a:sysClr val="windowText" lastClr="000000"/>
                          </a:solidFill>
                          <a:effectLst/>
                        </a:rPr>
                        <a:t>         </a:t>
                      </a:r>
                      <a:endParaRPr lang="en-US" sz="2100" b="1" i="0" u="none" strike="noStrike" dirty="0">
                        <a:solidFill>
                          <a:sysClr val="windowText" lastClr="000000"/>
                        </a:solidFill>
                        <a:effectLst/>
                        <a:latin typeface="+mn-lt"/>
                      </a:endParaRPr>
                    </a:p>
                  </a:txBody>
                  <a:tcPr marL="162560" marR="162560" marT="0" marB="0" anchor="ctr">
                    <a:solidFill>
                      <a:srgbClr val="00ABB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79114740"/>
                  </a:ext>
                </a:extLst>
              </a:tr>
              <a:tr h="703405">
                <a:tc>
                  <a:txBody>
                    <a:bodyPr/>
                    <a:lstStyle/>
                    <a:p>
                      <a:pPr algn="l" fontAlgn="b"/>
                      <a:r>
                        <a:rPr lang="en-US" sz="1500" b="0" u="none" strike="noStrike" dirty="0">
                          <a:solidFill>
                            <a:sysClr val="windowText" lastClr="000000"/>
                          </a:solidFill>
                          <a:effectLst/>
                        </a:rPr>
                        <a:t>Primary care visit complete within 4 weeks of starting methadone</a:t>
                      </a:r>
                      <a:endParaRPr lang="en-US" sz="1500" b="0" i="0" u="none" strike="noStrike" dirty="0">
                        <a:solidFill>
                          <a:sysClr val="windowText" lastClr="000000"/>
                        </a:solidFill>
                        <a:effectLst/>
                        <a:latin typeface="Calibri"/>
                      </a:endParaRPr>
                    </a:p>
                  </a:txBody>
                  <a:tcPr marL="162560" marR="162560" marT="0" marB="0" anchor="ctr"/>
                </a:tc>
                <a:tc>
                  <a:txBody>
                    <a:bodyPr/>
                    <a:lstStyle/>
                    <a:p>
                      <a:pPr algn="ctr" fontAlgn="b"/>
                      <a:r>
                        <a:rPr lang="en-US" sz="1500" dirty="0">
                          <a:solidFill>
                            <a:sysClr val="windowText" lastClr="000000"/>
                          </a:solidFill>
                        </a:rPr>
                        <a:t>174</a:t>
                      </a:r>
                      <a:endParaRPr lang="en-US" sz="1500" b="0" i="0" u="none" strike="noStrike" dirty="0">
                        <a:solidFill>
                          <a:sysClr val="windowText" lastClr="000000"/>
                        </a:solidFill>
                        <a:effectLst/>
                        <a:latin typeface="Calibri"/>
                      </a:endParaRPr>
                    </a:p>
                  </a:txBody>
                  <a:tcPr marL="162560" marR="162560" marT="0" marB="0" anchor="ctr"/>
                </a:tc>
                <a:tc>
                  <a:txBody>
                    <a:bodyPr/>
                    <a:lstStyle/>
                    <a:p>
                      <a:pPr algn="ctr" fontAlgn="b"/>
                      <a:r>
                        <a:rPr lang="en-US" sz="1500" b="0" u="none" strike="noStrike" dirty="0">
                          <a:solidFill>
                            <a:sysClr val="windowText" lastClr="000000"/>
                          </a:solidFill>
                          <a:effectLst/>
                        </a:rPr>
                        <a:t>51.0%</a:t>
                      </a:r>
                      <a:endParaRPr lang="en-US" sz="1500" b="0" i="0" u="none" strike="noStrike" dirty="0">
                        <a:solidFill>
                          <a:sysClr val="windowText" lastClr="000000"/>
                        </a:solidFill>
                        <a:effectLst/>
                        <a:latin typeface="Calibri"/>
                      </a:endParaRPr>
                    </a:p>
                  </a:txBody>
                  <a:tcPr marL="162560" marR="162560" marT="0" marB="0" anchor="ctr"/>
                </a:tc>
                <a:extLst>
                  <a:ext uri="{0D108BD9-81ED-4DB2-BD59-A6C34878D82A}">
                    <a16:rowId xmlns:a16="http://schemas.microsoft.com/office/drawing/2014/main" val="1023154278"/>
                  </a:ext>
                </a:extLst>
              </a:tr>
            </a:tbl>
          </a:graphicData>
        </a:graphic>
      </p:graphicFrame>
    </p:spTree>
    <p:extLst>
      <p:ext uri="{BB962C8B-B14F-4D97-AF65-F5344CB8AC3E}">
        <p14:creationId xmlns:p14="http://schemas.microsoft.com/office/powerpoint/2010/main" val="28070347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0A0004-FAAF-3C4F-BE15-85C31D953C98}"/>
              </a:ext>
            </a:extLst>
          </p:cNvPr>
          <p:cNvSpPr>
            <a:spLocks noGrp="1"/>
          </p:cNvSpPr>
          <p:nvPr>
            <p:ph type="title"/>
          </p:nvPr>
        </p:nvSpPr>
        <p:spPr>
          <a:xfrm>
            <a:off x="809475" y="2277504"/>
            <a:ext cx="10515600" cy="878744"/>
          </a:xfrm>
        </p:spPr>
        <p:txBody>
          <a:bodyPr>
            <a:normAutofit/>
          </a:bodyPr>
          <a:lstStyle/>
          <a:p>
            <a:pPr>
              <a:lnSpc>
                <a:spcPct val="75000"/>
              </a:lnSpc>
            </a:pPr>
            <a:r>
              <a:rPr lang="en-US" dirty="0"/>
              <a:t>Patient examples</a:t>
            </a:r>
          </a:p>
        </p:txBody>
      </p:sp>
    </p:spTree>
    <p:extLst>
      <p:ext uri="{BB962C8B-B14F-4D97-AF65-F5344CB8AC3E}">
        <p14:creationId xmlns:p14="http://schemas.microsoft.com/office/powerpoint/2010/main" val="2301874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55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7D4B8A-FD48-C081-DF76-9C33C34CBB4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200" kern="1200" dirty="0">
                <a:solidFill>
                  <a:srgbClr val="FFFFFF"/>
                </a:solidFill>
                <a:latin typeface="+mj-lt"/>
                <a:ea typeface="+mj-ea"/>
                <a:cs typeface="+mj-cs"/>
              </a:rPr>
              <a:t>Local Context: Advocacy, and Community Resiliency</a:t>
            </a:r>
          </a:p>
        </p:txBody>
      </p:sp>
      <p:pic>
        <p:nvPicPr>
          <p:cNvPr id="4" name="Content Placeholder 3">
            <a:extLst>
              <a:ext uri="{FF2B5EF4-FFF2-40B4-BE49-F238E27FC236}">
                <a16:creationId xmlns:a16="http://schemas.microsoft.com/office/drawing/2014/main" id="{0C1C9231-2F99-62D7-6580-DEF7FED6B118}"/>
              </a:ext>
            </a:extLst>
          </p:cNvPr>
          <p:cNvPicPr>
            <a:picLocks noGrp="1" noChangeAspect="1"/>
          </p:cNvPicPr>
          <p:nvPr>
            <p:ph idx="1"/>
          </p:nvPr>
        </p:nvPicPr>
        <p:blipFill>
          <a:blip r:embed="rId3"/>
          <a:stretch>
            <a:fillRect/>
          </a:stretch>
        </p:blipFill>
        <p:spPr>
          <a:xfrm>
            <a:off x="3534641" y="292204"/>
            <a:ext cx="5391807" cy="6437980"/>
          </a:xfrm>
          <a:prstGeom prst="rect">
            <a:avLst/>
          </a:prstGeom>
        </p:spPr>
      </p:pic>
      <p:pic>
        <p:nvPicPr>
          <p:cNvPr id="6" name="Picture 5">
            <a:extLst>
              <a:ext uri="{FF2B5EF4-FFF2-40B4-BE49-F238E27FC236}">
                <a16:creationId xmlns:a16="http://schemas.microsoft.com/office/drawing/2014/main" id="{AEC0E0EB-6059-7BDF-6289-25395A1B6635}"/>
              </a:ext>
            </a:extLst>
          </p:cNvPr>
          <p:cNvPicPr>
            <a:picLocks noChangeAspect="1"/>
          </p:cNvPicPr>
          <p:nvPr/>
        </p:nvPicPr>
        <p:blipFill>
          <a:blip r:embed="rId4"/>
          <a:stretch>
            <a:fillRect/>
          </a:stretch>
        </p:blipFill>
        <p:spPr>
          <a:xfrm>
            <a:off x="8889444" y="842481"/>
            <a:ext cx="3150726" cy="1231882"/>
          </a:xfrm>
          <a:prstGeom prst="rect">
            <a:avLst/>
          </a:prstGeom>
        </p:spPr>
      </p:pic>
      <p:pic>
        <p:nvPicPr>
          <p:cNvPr id="8" name="Picture 7">
            <a:extLst>
              <a:ext uri="{FF2B5EF4-FFF2-40B4-BE49-F238E27FC236}">
                <a16:creationId xmlns:a16="http://schemas.microsoft.com/office/drawing/2014/main" id="{9173B266-E1C3-C80C-ECF9-01F0816ABE11}"/>
              </a:ext>
            </a:extLst>
          </p:cNvPr>
          <p:cNvPicPr>
            <a:picLocks noChangeAspect="1"/>
          </p:cNvPicPr>
          <p:nvPr/>
        </p:nvPicPr>
        <p:blipFill>
          <a:blip r:embed="rId5"/>
          <a:stretch>
            <a:fillRect/>
          </a:stretch>
        </p:blipFill>
        <p:spPr>
          <a:xfrm>
            <a:off x="9182601" y="2244805"/>
            <a:ext cx="2513294" cy="2532777"/>
          </a:xfrm>
          <a:prstGeom prst="rect">
            <a:avLst/>
          </a:prstGeom>
        </p:spPr>
      </p:pic>
      <p:pic>
        <p:nvPicPr>
          <p:cNvPr id="3" name="Picture 2">
            <a:extLst>
              <a:ext uri="{FF2B5EF4-FFF2-40B4-BE49-F238E27FC236}">
                <a16:creationId xmlns:a16="http://schemas.microsoft.com/office/drawing/2014/main" id="{74F4184C-5754-0D80-5511-0F338AABFE0C}"/>
              </a:ext>
            </a:extLst>
          </p:cNvPr>
          <p:cNvPicPr>
            <a:picLocks noChangeAspect="1"/>
          </p:cNvPicPr>
          <p:nvPr/>
        </p:nvPicPr>
        <p:blipFill>
          <a:blip r:embed="rId6"/>
          <a:stretch>
            <a:fillRect/>
          </a:stretch>
        </p:blipFill>
        <p:spPr>
          <a:xfrm>
            <a:off x="8927515" y="5331948"/>
            <a:ext cx="3213376" cy="941852"/>
          </a:xfrm>
          <a:prstGeom prst="rect">
            <a:avLst/>
          </a:prstGeom>
        </p:spPr>
      </p:pic>
    </p:spTree>
    <p:extLst>
      <p:ext uri="{BB962C8B-B14F-4D97-AF65-F5344CB8AC3E}">
        <p14:creationId xmlns:p14="http://schemas.microsoft.com/office/powerpoint/2010/main" val="4400207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BB4649-E79C-584D-8A1C-5EF14C0F5F70}"/>
              </a:ext>
            </a:extLst>
          </p:cNvPr>
          <p:cNvSpPr>
            <a:spLocks noGrp="1"/>
          </p:cNvSpPr>
          <p:nvPr>
            <p:ph type="title"/>
          </p:nvPr>
        </p:nvSpPr>
        <p:spPr>
          <a:xfrm>
            <a:off x="370561" y="2"/>
            <a:ext cx="11702169" cy="1074213"/>
          </a:xfrm>
        </p:spPr>
        <p:txBody>
          <a:bodyPr>
            <a:noAutofit/>
          </a:bodyPr>
          <a:lstStyle/>
          <a:p>
            <a:r>
              <a:rPr lang="en-US" sz="2667" dirty="0"/>
              <a:t>complex patients: Medical and SDOH</a:t>
            </a:r>
            <a:endParaRPr lang="en-US" sz="2667" i="1" dirty="0"/>
          </a:p>
        </p:txBody>
      </p:sp>
      <p:sp>
        <p:nvSpPr>
          <p:cNvPr id="4" name="Content Placeholder 3">
            <a:extLst>
              <a:ext uri="{FF2B5EF4-FFF2-40B4-BE49-F238E27FC236}">
                <a16:creationId xmlns:a16="http://schemas.microsoft.com/office/drawing/2014/main" id="{5D88EB3B-A8F3-EA43-A49B-A08AB970908D}"/>
              </a:ext>
            </a:extLst>
          </p:cNvPr>
          <p:cNvSpPr>
            <a:spLocks noGrp="1"/>
          </p:cNvSpPr>
          <p:nvPr>
            <p:ph sz="half" idx="1"/>
          </p:nvPr>
        </p:nvSpPr>
        <p:spPr>
          <a:xfrm>
            <a:off x="694635" y="1527452"/>
            <a:ext cx="10802509" cy="4351339"/>
          </a:xfrm>
        </p:spPr>
        <p:txBody>
          <a:bodyPr vert="horz" lIns="121920" tIns="60960" rIns="121920" bIns="60960" rtlCol="0" anchor="t">
            <a:normAutofit/>
          </a:bodyPr>
          <a:lstStyle/>
          <a:p>
            <a:pPr marL="0" indent="0">
              <a:buNone/>
            </a:pPr>
            <a:r>
              <a:rPr lang="en-US" sz="2133" dirty="0"/>
              <a:t>67 y/o AA Male with PMHx of OUD, newly diagnosed rectal adenocarcinoma, unstable housing, requiring oncologic care including surgical and radiation treatment. </a:t>
            </a:r>
            <a:endParaRPr lang="en-US"/>
          </a:p>
          <a:p>
            <a:pPr marL="0" indent="0">
              <a:buNone/>
            </a:pPr>
            <a:endParaRPr lang="en-US" sz="2133" dirty="0">
              <a:cs typeface="Arial"/>
            </a:endParaRPr>
          </a:p>
          <a:p>
            <a:pPr marL="0" indent="0">
              <a:buNone/>
            </a:pPr>
            <a:r>
              <a:rPr lang="en-US" sz="2133" dirty="0"/>
              <a:t>Local OTP would not allow patient to receive prescribed short acting opioids from palliative for cancer pain and remain in their program. </a:t>
            </a:r>
            <a:endParaRPr lang="en-US"/>
          </a:p>
          <a:p>
            <a:pPr marL="0" indent="0">
              <a:buNone/>
            </a:pPr>
            <a:endParaRPr lang="en-US" sz="2133" dirty="0">
              <a:cs typeface="Arial"/>
            </a:endParaRPr>
          </a:p>
          <a:p>
            <a:pPr marL="0" indent="0">
              <a:buNone/>
            </a:pPr>
            <a:r>
              <a:rPr lang="en-US" sz="2133" dirty="0"/>
              <a:t>Patient was transferred to MSHC/FGC program, received curative oncological treatment, appropriate pain management, and continued methadone/OUD services. </a:t>
            </a:r>
            <a:endParaRPr lang="en-US">
              <a:cs typeface="Arial"/>
            </a:endParaRPr>
          </a:p>
          <a:p>
            <a:endParaRPr lang="en-US" dirty="0"/>
          </a:p>
        </p:txBody>
      </p:sp>
    </p:spTree>
    <p:extLst>
      <p:ext uri="{BB962C8B-B14F-4D97-AF65-F5344CB8AC3E}">
        <p14:creationId xmlns:p14="http://schemas.microsoft.com/office/powerpoint/2010/main" val="3930040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BB4649-E79C-584D-8A1C-5EF14C0F5F70}"/>
              </a:ext>
            </a:extLst>
          </p:cNvPr>
          <p:cNvSpPr>
            <a:spLocks noGrp="1"/>
          </p:cNvSpPr>
          <p:nvPr>
            <p:ph type="title"/>
          </p:nvPr>
        </p:nvSpPr>
        <p:spPr>
          <a:xfrm>
            <a:off x="370561" y="2"/>
            <a:ext cx="11702169" cy="1074213"/>
          </a:xfrm>
        </p:spPr>
        <p:txBody>
          <a:bodyPr>
            <a:noAutofit/>
          </a:bodyPr>
          <a:lstStyle/>
          <a:p>
            <a:r>
              <a:rPr lang="en-US" sz="2667" dirty="0"/>
              <a:t>complex patients: Justice involvement and </a:t>
            </a:r>
            <a:r>
              <a:rPr lang="en-US" sz="2667" dirty="0" err="1"/>
              <a:t>sdoh</a:t>
            </a:r>
            <a:endParaRPr lang="en-US" sz="2667" i="1" dirty="0"/>
          </a:p>
        </p:txBody>
      </p:sp>
      <p:sp>
        <p:nvSpPr>
          <p:cNvPr id="4" name="Content Placeholder 3">
            <a:extLst>
              <a:ext uri="{FF2B5EF4-FFF2-40B4-BE49-F238E27FC236}">
                <a16:creationId xmlns:a16="http://schemas.microsoft.com/office/drawing/2014/main" id="{5D88EB3B-A8F3-EA43-A49B-A08AB970908D}"/>
              </a:ext>
            </a:extLst>
          </p:cNvPr>
          <p:cNvSpPr>
            <a:spLocks noGrp="1"/>
          </p:cNvSpPr>
          <p:nvPr>
            <p:ph sz="half" idx="1"/>
          </p:nvPr>
        </p:nvSpPr>
        <p:spPr>
          <a:xfrm>
            <a:off x="794025" y="1483277"/>
            <a:ext cx="10399644" cy="4903512"/>
          </a:xfrm>
        </p:spPr>
        <p:txBody>
          <a:bodyPr vert="horz" lIns="121920" tIns="60960" rIns="121920" bIns="60960" rtlCol="0" anchor="t">
            <a:normAutofit fontScale="62500" lnSpcReduction="20000"/>
          </a:bodyPr>
          <a:lstStyle/>
          <a:p>
            <a:pPr marL="22577" indent="0" defTabSz="1625519">
              <a:buNone/>
            </a:pPr>
            <a:r>
              <a:rPr lang="en-US" sz="3467" dirty="0"/>
              <a:t>55 y/o AA Male patient with 20-year history of OUD, referral from Cook County Jail, the patient began MOUD treatment while incarcerated and transferred all care to MSHC at discharge.</a:t>
            </a:r>
          </a:p>
          <a:p>
            <a:pPr marL="22577" indent="0" defTabSz="1625519">
              <a:buNone/>
            </a:pPr>
            <a:endParaRPr lang="en-US" sz="3467" dirty="0"/>
          </a:p>
          <a:p>
            <a:pPr marL="22577" indent="0" defTabSz="1625519">
              <a:buNone/>
            </a:pPr>
            <a:r>
              <a:rPr lang="en-US" sz="3467" dirty="0"/>
              <a:t>He was maintained on a stable dose with no missed doses, completed follow-up and regular visits with primary care. </a:t>
            </a:r>
          </a:p>
          <a:p>
            <a:pPr marL="22577" indent="0" defTabSz="1625519">
              <a:buNone/>
            </a:pPr>
            <a:endParaRPr lang="en-US" sz="3467" dirty="0"/>
          </a:p>
          <a:p>
            <a:pPr marL="22577" indent="0" defTabSz="1625519">
              <a:buNone/>
            </a:pPr>
            <a:r>
              <a:rPr lang="en-US" sz="3467" dirty="0"/>
              <a:t>Patient was provided linkages to housing with actualized referral and is in stable housing.</a:t>
            </a:r>
          </a:p>
          <a:p>
            <a:pPr marL="22013" indent="0" defTabSz="1625519">
              <a:buNone/>
            </a:pPr>
            <a:endParaRPr lang="en-US" sz="3467" dirty="0">
              <a:cs typeface="Arial" panose="020B0604020202020204"/>
            </a:endParaRPr>
          </a:p>
          <a:p>
            <a:pPr marL="22577" indent="0" defTabSz="1625519">
              <a:buNone/>
            </a:pPr>
            <a:r>
              <a:rPr lang="en-US" sz="3467" dirty="0"/>
              <a:t>Patient provided linkages to employment with actualized referral and is working full time.</a:t>
            </a:r>
          </a:p>
          <a:p>
            <a:pPr marL="22577" indent="0" defTabSz="1625519">
              <a:buNone/>
            </a:pPr>
            <a:endParaRPr lang="en-US" sz="3467" dirty="0"/>
          </a:p>
          <a:p>
            <a:pPr marL="22577" indent="0" defTabSz="1625519">
              <a:buNone/>
            </a:pPr>
            <a:r>
              <a:rPr lang="en-US" sz="3467" dirty="0"/>
              <a:t>Currently abstinent from opioids, completed all aspects of parole and remains in program on a therapeutic dose.</a:t>
            </a:r>
          </a:p>
          <a:p>
            <a:endParaRPr lang="en-US" dirty="0"/>
          </a:p>
        </p:txBody>
      </p:sp>
    </p:spTree>
    <p:extLst>
      <p:ext uri="{BB962C8B-B14F-4D97-AF65-F5344CB8AC3E}">
        <p14:creationId xmlns:p14="http://schemas.microsoft.com/office/powerpoint/2010/main" val="7205023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BB4649-E79C-584D-8A1C-5EF14C0F5F70}"/>
              </a:ext>
            </a:extLst>
          </p:cNvPr>
          <p:cNvSpPr>
            <a:spLocks noGrp="1"/>
          </p:cNvSpPr>
          <p:nvPr>
            <p:ph type="title"/>
          </p:nvPr>
        </p:nvSpPr>
        <p:spPr>
          <a:xfrm>
            <a:off x="370561" y="2"/>
            <a:ext cx="11702169" cy="1074213"/>
          </a:xfrm>
        </p:spPr>
        <p:txBody>
          <a:bodyPr>
            <a:noAutofit/>
          </a:bodyPr>
          <a:lstStyle/>
          <a:p>
            <a:r>
              <a:rPr lang="en-US" sz="2667" dirty="0"/>
              <a:t>Complex patients: prenatal care and </a:t>
            </a:r>
            <a:r>
              <a:rPr lang="en-US" sz="2667" dirty="0" err="1"/>
              <a:t>sdoh</a:t>
            </a:r>
            <a:endParaRPr lang="en-US" sz="2667" i="1" dirty="0"/>
          </a:p>
        </p:txBody>
      </p:sp>
      <p:sp>
        <p:nvSpPr>
          <p:cNvPr id="4" name="Content Placeholder 3">
            <a:extLst>
              <a:ext uri="{FF2B5EF4-FFF2-40B4-BE49-F238E27FC236}">
                <a16:creationId xmlns:a16="http://schemas.microsoft.com/office/drawing/2014/main" id="{5D88EB3B-A8F3-EA43-A49B-A08AB970908D}"/>
              </a:ext>
            </a:extLst>
          </p:cNvPr>
          <p:cNvSpPr>
            <a:spLocks noGrp="1"/>
          </p:cNvSpPr>
          <p:nvPr>
            <p:ph sz="half" idx="1"/>
          </p:nvPr>
        </p:nvSpPr>
        <p:spPr>
          <a:xfrm>
            <a:off x="838199" y="1825625"/>
            <a:ext cx="10548068" cy="4351339"/>
          </a:xfrm>
        </p:spPr>
        <p:txBody>
          <a:bodyPr>
            <a:normAutofit fontScale="77500" lnSpcReduction="20000"/>
          </a:bodyPr>
          <a:lstStyle/>
          <a:p>
            <a:pPr marL="22577" indent="0" defTabSz="1625519">
              <a:buNone/>
            </a:pPr>
            <a:r>
              <a:rPr lang="en-US" sz="2667" dirty="0"/>
              <a:t>32 y/o White Female with an 8-year history of opioid use who presented as a walk-in following connection from a community partner (Night Ministry) for OUD treatment. Determined to be 16 weeks pregnant and was experiencing homeless. </a:t>
            </a:r>
          </a:p>
          <a:p>
            <a:pPr marL="22577" indent="0" defTabSz="1625519">
              <a:buNone/>
            </a:pPr>
            <a:endParaRPr lang="en-US" sz="2667" dirty="0"/>
          </a:p>
          <a:p>
            <a:pPr marL="22577" indent="0" defTabSz="1625519">
              <a:buNone/>
            </a:pPr>
            <a:r>
              <a:rPr lang="en-US" sz="2667" dirty="0"/>
              <a:t>Discussed options with patient and she was admitted to the Family Medicine/OB service for an observed methadone induction, discharged to a family recovery home. </a:t>
            </a:r>
          </a:p>
          <a:p>
            <a:pPr marL="22577" indent="0" defTabSz="1625519">
              <a:buNone/>
            </a:pPr>
            <a:endParaRPr lang="en-US" sz="2667" dirty="0"/>
          </a:p>
          <a:p>
            <a:pPr marL="22577" indent="0" defTabSz="1625519">
              <a:buNone/>
            </a:pPr>
            <a:r>
              <a:rPr lang="en-US" sz="2667" dirty="0"/>
              <a:t>Patient participated in prenatal care, had an uncomplicated delivery, mild NAS, and discharged to family recovery home with infant in her custody. </a:t>
            </a:r>
          </a:p>
          <a:p>
            <a:pPr marL="22577" indent="0" defTabSz="1625519">
              <a:buNone/>
            </a:pPr>
            <a:endParaRPr lang="en-US" sz="2667" dirty="0"/>
          </a:p>
          <a:p>
            <a:pPr marL="22577" indent="0" defTabSz="1625519">
              <a:buNone/>
            </a:pPr>
            <a:r>
              <a:rPr lang="en-US" sz="2667" dirty="0"/>
              <a:t>She remains illicit drug free, stable on current methadone dose, has full parental rights, and returns for regular post-partum care, preventive care, and infant returns for well-child visits. </a:t>
            </a:r>
          </a:p>
          <a:p>
            <a:pPr marL="0" indent="0">
              <a:buNone/>
            </a:pPr>
            <a:endParaRPr lang="en-US" dirty="0"/>
          </a:p>
        </p:txBody>
      </p:sp>
    </p:spTree>
    <p:extLst>
      <p:ext uri="{BB962C8B-B14F-4D97-AF65-F5344CB8AC3E}">
        <p14:creationId xmlns:p14="http://schemas.microsoft.com/office/powerpoint/2010/main" val="25314188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BB4649-E79C-584D-8A1C-5EF14C0F5F70}"/>
              </a:ext>
            </a:extLst>
          </p:cNvPr>
          <p:cNvSpPr>
            <a:spLocks noGrp="1"/>
          </p:cNvSpPr>
          <p:nvPr>
            <p:ph type="title"/>
          </p:nvPr>
        </p:nvSpPr>
        <p:spPr>
          <a:xfrm>
            <a:off x="370561" y="2"/>
            <a:ext cx="11702169" cy="1074213"/>
          </a:xfrm>
        </p:spPr>
        <p:txBody>
          <a:bodyPr>
            <a:noAutofit/>
          </a:bodyPr>
          <a:lstStyle/>
          <a:p>
            <a:r>
              <a:rPr lang="en-US" sz="2667" dirty="0"/>
              <a:t>Next steps</a:t>
            </a:r>
            <a:endParaRPr lang="en-US" sz="2667" i="1" dirty="0"/>
          </a:p>
        </p:txBody>
      </p:sp>
      <p:sp>
        <p:nvSpPr>
          <p:cNvPr id="4" name="Content Placeholder 3">
            <a:extLst>
              <a:ext uri="{FF2B5EF4-FFF2-40B4-BE49-F238E27FC236}">
                <a16:creationId xmlns:a16="http://schemas.microsoft.com/office/drawing/2014/main" id="{5D88EB3B-A8F3-EA43-A49B-A08AB970908D}"/>
              </a:ext>
            </a:extLst>
          </p:cNvPr>
          <p:cNvSpPr>
            <a:spLocks noGrp="1"/>
          </p:cNvSpPr>
          <p:nvPr>
            <p:ph sz="half" idx="1"/>
          </p:nvPr>
        </p:nvSpPr>
        <p:spPr>
          <a:xfrm>
            <a:off x="838200" y="1825625"/>
            <a:ext cx="10473856" cy="4351339"/>
          </a:xfrm>
        </p:spPr>
        <p:txBody>
          <a:bodyPr vert="horz" lIns="121920" tIns="60960" rIns="121920" bIns="60960" rtlCol="0" anchor="t">
            <a:normAutofit fontScale="92500" lnSpcReduction="20000"/>
          </a:bodyPr>
          <a:lstStyle/>
          <a:p>
            <a:pPr marL="306486" indent="-306486" defTabSz="1625519">
              <a:spcAft>
                <a:spcPts val="1067"/>
              </a:spcAft>
            </a:pPr>
            <a:r>
              <a:rPr lang="en-US" sz="2533" dirty="0">
                <a:ea typeface="Lato"/>
                <a:cs typeface="Lato"/>
              </a:rPr>
              <a:t>These results pertain to program implementation and provide insight that can guide further development.</a:t>
            </a:r>
            <a:endParaRPr lang="en-US"/>
          </a:p>
          <a:p>
            <a:pPr marL="306910" indent="-306910" defTabSz="1625519">
              <a:spcAft>
                <a:spcPts val="1067"/>
              </a:spcAft>
            </a:pPr>
            <a:r>
              <a:rPr lang="en-US" sz="2533" dirty="0"/>
              <a:t>Further analyze additional patient data not included in this report pertaining to methadone program and integrated OUD care impact on health outcomes.</a:t>
            </a:r>
          </a:p>
          <a:p>
            <a:pPr marL="306910" indent="-306910" defTabSz="1625519">
              <a:spcAft>
                <a:spcPts val="1067"/>
              </a:spcAft>
            </a:pPr>
            <a:r>
              <a:rPr lang="en-US" sz="2533" dirty="0">
                <a:ea typeface="Lato"/>
                <a:cs typeface="Lato"/>
              </a:rPr>
              <a:t>Continue evaluation of pre/post chronic disease management, screening, and preventive services to improve patients’ whole health.</a:t>
            </a:r>
          </a:p>
          <a:p>
            <a:pPr marL="306910" indent="-306910" defTabSz="1625519">
              <a:spcAft>
                <a:spcPts val="1067"/>
              </a:spcAft>
            </a:pPr>
            <a:r>
              <a:rPr lang="en-US" sz="2533" dirty="0"/>
              <a:t>Further evaluate the benefits and impact of co-located, co-managed partnerships for integrated continuity of patient care and access to care in disadvantaged populations with limited resources.</a:t>
            </a:r>
          </a:p>
          <a:p>
            <a:pPr marL="306910" indent="-306910" defTabSz="1625519">
              <a:spcAft>
                <a:spcPts val="1067"/>
              </a:spcAft>
            </a:pPr>
            <a:r>
              <a:rPr lang="en-US" sz="2533" dirty="0">
                <a:cs typeface="Calibri" panose="020F0502020204030204"/>
              </a:rPr>
              <a:t>Quality improvement initiatives with both the FGC and Mile Square team to improve retention in treatment and re-engagement. </a:t>
            </a:r>
          </a:p>
          <a:p>
            <a:endParaRPr lang="en-US" dirty="0"/>
          </a:p>
        </p:txBody>
      </p:sp>
    </p:spTree>
    <p:extLst>
      <p:ext uri="{BB962C8B-B14F-4D97-AF65-F5344CB8AC3E}">
        <p14:creationId xmlns:p14="http://schemas.microsoft.com/office/powerpoint/2010/main" val="24605497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BB4649-E79C-584D-8A1C-5EF14C0F5F70}"/>
              </a:ext>
            </a:extLst>
          </p:cNvPr>
          <p:cNvSpPr>
            <a:spLocks noGrp="1"/>
          </p:cNvSpPr>
          <p:nvPr>
            <p:ph type="title"/>
          </p:nvPr>
        </p:nvSpPr>
        <p:spPr>
          <a:xfrm>
            <a:off x="370561" y="2"/>
            <a:ext cx="11702169" cy="1074213"/>
          </a:xfrm>
        </p:spPr>
        <p:txBody>
          <a:bodyPr>
            <a:noAutofit/>
          </a:bodyPr>
          <a:lstStyle/>
          <a:p>
            <a:r>
              <a:rPr lang="en-US" sz="2667" dirty="0"/>
              <a:t>Final </a:t>
            </a:r>
            <a:r>
              <a:rPr lang="en-US" sz="2667" dirty="0" err="1"/>
              <a:t>takeways</a:t>
            </a:r>
            <a:endParaRPr lang="en-US" sz="2667" i="1" dirty="0"/>
          </a:p>
        </p:txBody>
      </p:sp>
      <p:sp>
        <p:nvSpPr>
          <p:cNvPr id="4" name="Content Placeholder 3">
            <a:extLst>
              <a:ext uri="{FF2B5EF4-FFF2-40B4-BE49-F238E27FC236}">
                <a16:creationId xmlns:a16="http://schemas.microsoft.com/office/drawing/2014/main" id="{5D88EB3B-A8F3-EA43-A49B-A08AB970908D}"/>
              </a:ext>
            </a:extLst>
          </p:cNvPr>
          <p:cNvSpPr>
            <a:spLocks noGrp="1"/>
          </p:cNvSpPr>
          <p:nvPr>
            <p:ph sz="half" idx="1"/>
          </p:nvPr>
        </p:nvSpPr>
        <p:spPr>
          <a:xfrm>
            <a:off x="838199" y="1825625"/>
            <a:ext cx="10399644" cy="4351339"/>
          </a:xfrm>
        </p:spPr>
        <p:txBody>
          <a:bodyPr vert="horz" lIns="121920" tIns="60960" rIns="121920" bIns="60960" rtlCol="0" anchor="t">
            <a:normAutofit/>
          </a:bodyPr>
          <a:lstStyle/>
          <a:p>
            <a:r>
              <a:rPr lang="en-US" sz="2133" dirty="0"/>
              <a:t>Collaboration between FQHCs and opioid treatment programs is financially sustainable and can increase access to treatment for opioid use disorder and primary care for high-risk patients </a:t>
            </a:r>
          </a:p>
          <a:p>
            <a:pPr marL="0" indent="0">
              <a:buNone/>
            </a:pPr>
            <a:endParaRPr lang="en-US" sz="2133" dirty="0"/>
          </a:p>
          <a:p>
            <a:r>
              <a:rPr lang="en-US" sz="2133" dirty="0"/>
              <a:t>This co-location model allows for the care of medically complex patients that require a multi-disciplinary approach</a:t>
            </a:r>
            <a:endParaRPr lang="en-US" sz="2133" dirty="0">
              <a:cs typeface="Arial"/>
            </a:endParaRPr>
          </a:p>
          <a:p>
            <a:endParaRPr lang="en-US" dirty="0"/>
          </a:p>
        </p:txBody>
      </p:sp>
    </p:spTree>
    <p:extLst>
      <p:ext uri="{BB962C8B-B14F-4D97-AF65-F5344CB8AC3E}">
        <p14:creationId xmlns:p14="http://schemas.microsoft.com/office/powerpoint/2010/main" val="4107409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AF7097F-DB63-E5D2-F0C0-F6FED68B7A59}"/>
              </a:ext>
            </a:extLst>
          </p:cNvPr>
          <p:cNvSpPr txBox="1"/>
          <p:nvPr/>
        </p:nvSpPr>
        <p:spPr>
          <a:xfrm>
            <a:off x="434820" y="5807425"/>
            <a:ext cx="2361890" cy="276999"/>
          </a:xfrm>
          <a:prstGeom prst="rect">
            <a:avLst/>
          </a:prstGeom>
          <a:noFill/>
        </p:spPr>
        <p:txBody>
          <a:bodyPr wrap="square">
            <a:spAutoFit/>
          </a:bodyPr>
          <a:lstStyle/>
          <a:p>
            <a:pPr algn="l"/>
            <a:r>
              <a:rPr lang="en-US" sz="1200" dirty="0">
                <a:latin typeface="Arial" panose="020B0604020202020204" pitchFamily="34" charset="0"/>
                <a:cs typeface="Arial" panose="020B0604020202020204" pitchFamily="34" charset="0"/>
              </a:rPr>
              <a:t>Takara Wallace, RN, CARN</a:t>
            </a:r>
          </a:p>
        </p:txBody>
      </p:sp>
      <p:sp>
        <p:nvSpPr>
          <p:cNvPr id="7" name="TextBox 6">
            <a:extLst>
              <a:ext uri="{FF2B5EF4-FFF2-40B4-BE49-F238E27FC236}">
                <a16:creationId xmlns:a16="http://schemas.microsoft.com/office/drawing/2014/main" id="{EE0C9706-1BB5-19BE-58E0-1315239A02E2}"/>
              </a:ext>
            </a:extLst>
          </p:cNvPr>
          <p:cNvSpPr txBox="1"/>
          <p:nvPr/>
        </p:nvSpPr>
        <p:spPr>
          <a:xfrm>
            <a:off x="569541" y="3391680"/>
            <a:ext cx="1881703" cy="307777"/>
          </a:xfrm>
          <a:prstGeom prst="rect">
            <a:avLst/>
          </a:prstGeom>
          <a:noFill/>
        </p:spPr>
        <p:txBody>
          <a:bodyPr wrap="square">
            <a:spAutoFit/>
          </a:bodyPr>
          <a:lstStyle/>
          <a:p>
            <a:pPr algn="l"/>
            <a:r>
              <a:rPr lang="en-US" sz="1400" dirty="0"/>
              <a:t>Mistead Sai, LCSW</a:t>
            </a:r>
          </a:p>
        </p:txBody>
      </p:sp>
      <p:sp>
        <p:nvSpPr>
          <p:cNvPr id="9" name="TextBox 8">
            <a:extLst>
              <a:ext uri="{FF2B5EF4-FFF2-40B4-BE49-F238E27FC236}">
                <a16:creationId xmlns:a16="http://schemas.microsoft.com/office/drawing/2014/main" id="{A5E94CBD-B687-65CD-EB65-E956F9F9C487}"/>
              </a:ext>
            </a:extLst>
          </p:cNvPr>
          <p:cNvSpPr txBox="1"/>
          <p:nvPr/>
        </p:nvSpPr>
        <p:spPr>
          <a:xfrm>
            <a:off x="3647326" y="3365129"/>
            <a:ext cx="2525109" cy="523220"/>
          </a:xfrm>
          <a:prstGeom prst="rect">
            <a:avLst/>
          </a:prstGeom>
          <a:noFill/>
        </p:spPr>
        <p:txBody>
          <a:bodyPr wrap="square">
            <a:spAutoFit/>
          </a:bodyPr>
          <a:lstStyle/>
          <a:p>
            <a:pPr algn="l"/>
            <a:r>
              <a:rPr lang="en-US" sz="1400" dirty="0"/>
              <a:t>Anthony Strong, CRSS, MHP</a:t>
            </a:r>
          </a:p>
          <a:p>
            <a:pPr algn="l"/>
            <a:endParaRPr lang="en-US" sz="1400" dirty="0"/>
          </a:p>
        </p:txBody>
      </p:sp>
      <p:sp>
        <p:nvSpPr>
          <p:cNvPr id="11" name="TextBox 10">
            <a:extLst>
              <a:ext uri="{FF2B5EF4-FFF2-40B4-BE49-F238E27FC236}">
                <a16:creationId xmlns:a16="http://schemas.microsoft.com/office/drawing/2014/main" id="{CBC9AACF-C64B-AAD8-E48A-C12E2B27B193}"/>
              </a:ext>
            </a:extLst>
          </p:cNvPr>
          <p:cNvSpPr txBox="1"/>
          <p:nvPr/>
        </p:nvSpPr>
        <p:spPr>
          <a:xfrm>
            <a:off x="3566160" y="5750569"/>
            <a:ext cx="3335274" cy="307777"/>
          </a:xfrm>
          <a:prstGeom prst="rect">
            <a:avLst/>
          </a:prstGeom>
          <a:noFill/>
        </p:spPr>
        <p:txBody>
          <a:bodyPr wrap="square">
            <a:spAutoFit/>
          </a:bodyPr>
          <a:lstStyle/>
          <a:p>
            <a:pPr algn="l"/>
            <a:r>
              <a:rPr lang="en-US" sz="1400" dirty="0"/>
              <a:t>Ruchi Fitzgerald, MD (non-presenting)</a:t>
            </a:r>
          </a:p>
        </p:txBody>
      </p:sp>
      <p:sp>
        <p:nvSpPr>
          <p:cNvPr id="13" name="TextBox 12">
            <a:extLst>
              <a:ext uri="{FF2B5EF4-FFF2-40B4-BE49-F238E27FC236}">
                <a16:creationId xmlns:a16="http://schemas.microsoft.com/office/drawing/2014/main" id="{709AC0E6-B996-DF43-D5C2-38B5D93513FF}"/>
              </a:ext>
            </a:extLst>
          </p:cNvPr>
          <p:cNvSpPr txBox="1"/>
          <p:nvPr/>
        </p:nvSpPr>
        <p:spPr>
          <a:xfrm>
            <a:off x="9188932" y="3391680"/>
            <a:ext cx="1880175" cy="307777"/>
          </a:xfrm>
          <a:prstGeom prst="rect">
            <a:avLst/>
          </a:prstGeom>
          <a:noFill/>
        </p:spPr>
        <p:txBody>
          <a:bodyPr wrap="square">
            <a:spAutoFit/>
          </a:bodyPr>
          <a:lstStyle/>
          <a:p>
            <a:pPr algn="l"/>
            <a:r>
              <a:rPr lang="en-US" sz="1400" dirty="0"/>
              <a:t>Nicole Gastala, MD</a:t>
            </a:r>
          </a:p>
        </p:txBody>
      </p:sp>
      <p:sp>
        <p:nvSpPr>
          <p:cNvPr id="15" name="TextBox 14">
            <a:extLst>
              <a:ext uri="{FF2B5EF4-FFF2-40B4-BE49-F238E27FC236}">
                <a16:creationId xmlns:a16="http://schemas.microsoft.com/office/drawing/2014/main" id="{A95172CA-DE69-C381-9FB6-819E68465B6D}"/>
              </a:ext>
            </a:extLst>
          </p:cNvPr>
          <p:cNvSpPr txBox="1"/>
          <p:nvPr/>
        </p:nvSpPr>
        <p:spPr>
          <a:xfrm>
            <a:off x="8737164" y="5904457"/>
            <a:ext cx="2783709" cy="492443"/>
          </a:xfrm>
          <a:prstGeom prst="rect">
            <a:avLst/>
          </a:prstGeom>
          <a:noFill/>
        </p:spPr>
        <p:txBody>
          <a:bodyPr wrap="square">
            <a:spAutoFit/>
          </a:bodyPr>
          <a:lstStyle/>
          <a:p>
            <a:pPr algn="l"/>
            <a:r>
              <a:rPr lang="en-US" sz="1200" dirty="0">
                <a:latin typeface="Arial" panose="020B0604020202020204" pitchFamily="34" charset="0"/>
                <a:cs typeface="Arial" panose="020B0604020202020204" pitchFamily="34" charset="0"/>
              </a:rPr>
              <a:t>Tondalaya Henry, LSW, CADC, MAR</a:t>
            </a:r>
          </a:p>
          <a:p>
            <a:pPr algn="l"/>
            <a:endParaRPr lang="en-US" sz="1400" dirty="0"/>
          </a:p>
        </p:txBody>
      </p:sp>
      <p:pic>
        <p:nvPicPr>
          <p:cNvPr id="17" name="Picture 16">
            <a:extLst>
              <a:ext uri="{FF2B5EF4-FFF2-40B4-BE49-F238E27FC236}">
                <a16:creationId xmlns:a16="http://schemas.microsoft.com/office/drawing/2014/main" id="{B086CB41-C128-41DE-BDA5-AE121215C8D5}"/>
              </a:ext>
            </a:extLst>
          </p:cNvPr>
          <p:cNvPicPr>
            <a:picLocks noChangeAspect="1"/>
          </p:cNvPicPr>
          <p:nvPr/>
        </p:nvPicPr>
        <p:blipFill>
          <a:blip r:embed="rId3"/>
          <a:stretch>
            <a:fillRect/>
          </a:stretch>
        </p:blipFill>
        <p:spPr>
          <a:xfrm>
            <a:off x="9188932" y="1468401"/>
            <a:ext cx="1575857" cy="1857633"/>
          </a:xfrm>
          <a:prstGeom prst="rect">
            <a:avLst/>
          </a:prstGeom>
        </p:spPr>
      </p:pic>
      <p:pic>
        <p:nvPicPr>
          <p:cNvPr id="19" name="Picture 18">
            <a:extLst>
              <a:ext uri="{FF2B5EF4-FFF2-40B4-BE49-F238E27FC236}">
                <a16:creationId xmlns:a16="http://schemas.microsoft.com/office/drawing/2014/main" id="{7916E72B-E8C2-E03E-3E1B-E608CD0681F7}"/>
              </a:ext>
            </a:extLst>
          </p:cNvPr>
          <p:cNvPicPr>
            <a:picLocks noChangeAspect="1"/>
          </p:cNvPicPr>
          <p:nvPr/>
        </p:nvPicPr>
        <p:blipFill>
          <a:blip r:embed="rId4"/>
          <a:srcRect l="8049" r="12369"/>
          <a:stretch/>
        </p:blipFill>
        <p:spPr>
          <a:xfrm>
            <a:off x="4231263" y="3910327"/>
            <a:ext cx="1674689" cy="1840242"/>
          </a:xfrm>
          <a:prstGeom prst="rect">
            <a:avLst/>
          </a:prstGeom>
        </p:spPr>
      </p:pic>
      <p:sp>
        <p:nvSpPr>
          <p:cNvPr id="26" name="Rectangle 25">
            <a:extLst>
              <a:ext uri="{FF2B5EF4-FFF2-40B4-BE49-F238E27FC236}">
                <a16:creationId xmlns:a16="http://schemas.microsoft.com/office/drawing/2014/main" id="{B73666ED-FCEB-7CF6-6397-D1356CAB3CA2}"/>
              </a:ext>
            </a:extLst>
          </p:cNvPr>
          <p:cNvSpPr/>
          <p:nvPr/>
        </p:nvSpPr>
        <p:spPr>
          <a:xfrm>
            <a:off x="2178121" y="108223"/>
            <a:ext cx="1982912" cy="12381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oogle Shape;211;p1" descr="Google Shape;155;p1">
            <a:extLst>
              <a:ext uri="{FF2B5EF4-FFF2-40B4-BE49-F238E27FC236}">
                <a16:creationId xmlns:a16="http://schemas.microsoft.com/office/drawing/2014/main" id="{36EFBB27-317B-96C1-E8BC-9194899E5C35}"/>
              </a:ext>
            </a:extLst>
          </p:cNvPr>
          <p:cNvPicPr preferRelativeResize="0"/>
          <p:nvPr/>
        </p:nvPicPr>
        <p:blipFill rotWithShape="1">
          <a:blip r:embed="rId5">
            <a:alphaModFix/>
          </a:blip>
          <a:srcRect/>
          <a:stretch/>
        </p:blipFill>
        <p:spPr>
          <a:xfrm>
            <a:off x="2235634" y="118941"/>
            <a:ext cx="1925399" cy="1227419"/>
          </a:xfrm>
          <a:prstGeom prst="rect">
            <a:avLst/>
          </a:prstGeom>
          <a:noFill/>
          <a:ln>
            <a:noFill/>
          </a:ln>
        </p:spPr>
      </p:pic>
      <p:pic>
        <p:nvPicPr>
          <p:cNvPr id="28" name="Picture 27">
            <a:extLst>
              <a:ext uri="{FF2B5EF4-FFF2-40B4-BE49-F238E27FC236}">
                <a16:creationId xmlns:a16="http://schemas.microsoft.com/office/drawing/2014/main" id="{F57564F8-4D30-22D1-4CF6-A3D930E169F4}"/>
              </a:ext>
            </a:extLst>
          </p:cNvPr>
          <p:cNvPicPr>
            <a:picLocks noChangeAspect="1"/>
          </p:cNvPicPr>
          <p:nvPr/>
        </p:nvPicPr>
        <p:blipFill>
          <a:blip r:embed="rId6"/>
          <a:stretch>
            <a:fillRect/>
          </a:stretch>
        </p:blipFill>
        <p:spPr>
          <a:xfrm>
            <a:off x="8298784" y="194538"/>
            <a:ext cx="3315163" cy="971686"/>
          </a:xfrm>
          <a:prstGeom prst="rect">
            <a:avLst/>
          </a:prstGeom>
        </p:spPr>
      </p:pic>
      <p:pic>
        <p:nvPicPr>
          <p:cNvPr id="6" name="Picture 5" descr="A person with long black hair and a necklace&#10;&#10;Description automatically generated">
            <a:extLst>
              <a:ext uri="{FF2B5EF4-FFF2-40B4-BE49-F238E27FC236}">
                <a16:creationId xmlns:a16="http://schemas.microsoft.com/office/drawing/2014/main" id="{B4E00FCA-6BD9-0070-C23C-C27C1A0E7D7B}"/>
              </a:ext>
            </a:extLst>
          </p:cNvPr>
          <p:cNvPicPr>
            <a:picLocks noChangeAspect="1"/>
          </p:cNvPicPr>
          <p:nvPr/>
        </p:nvPicPr>
        <p:blipFill>
          <a:blip r:embed="rId7"/>
          <a:srcRect r="13333"/>
          <a:stretch/>
        </p:blipFill>
        <p:spPr>
          <a:xfrm rot="16200000">
            <a:off x="4066887" y="1657080"/>
            <a:ext cx="1820989" cy="1575856"/>
          </a:xfrm>
          <a:prstGeom prst="rect">
            <a:avLst/>
          </a:prstGeom>
        </p:spPr>
      </p:pic>
      <p:pic>
        <p:nvPicPr>
          <p:cNvPr id="10" name="Picture 9" descr="A person in a suit and tie&#10;&#10;Description automatically generated">
            <a:extLst>
              <a:ext uri="{FF2B5EF4-FFF2-40B4-BE49-F238E27FC236}">
                <a16:creationId xmlns:a16="http://schemas.microsoft.com/office/drawing/2014/main" id="{3D331E66-B246-10ED-F0D5-ADB7A3CFA0BE}"/>
              </a:ext>
            </a:extLst>
          </p:cNvPr>
          <p:cNvPicPr>
            <a:picLocks noChangeAspect="1"/>
          </p:cNvPicPr>
          <p:nvPr/>
        </p:nvPicPr>
        <p:blipFill>
          <a:blip r:embed="rId8"/>
          <a:srcRect b="11752"/>
          <a:stretch/>
        </p:blipFill>
        <p:spPr>
          <a:xfrm>
            <a:off x="653254" y="1534513"/>
            <a:ext cx="1619239" cy="1857633"/>
          </a:xfrm>
          <a:prstGeom prst="rect">
            <a:avLst/>
          </a:prstGeom>
        </p:spPr>
      </p:pic>
      <p:sp>
        <p:nvSpPr>
          <p:cNvPr id="12" name="TextBox 11">
            <a:extLst>
              <a:ext uri="{FF2B5EF4-FFF2-40B4-BE49-F238E27FC236}">
                <a16:creationId xmlns:a16="http://schemas.microsoft.com/office/drawing/2014/main" id="{DC86F55D-514D-F4B6-E781-32200B7596F5}"/>
              </a:ext>
            </a:extLst>
          </p:cNvPr>
          <p:cNvSpPr txBox="1"/>
          <p:nvPr/>
        </p:nvSpPr>
        <p:spPr>
          <a:xfrm>
            <a:off x="2796710" y="6369727"/>
            <a:ext cx="7186583" cy="369332"/>
          </a:xfrm>
          <a:prstGeom prst="rect">
            <a:avLst/>
          </a:prstGeom>
          <a:noFill/>
        </p:spPr>
        <p:txBody>
          <a:bodyPr wrap="none" rtlCol="0">
            <a:spAutoFit/>
          </a:bodyPr>
          <a:lstStyle/>
          <a:p>
            <a:r>
              <a:rPr lang="en-US" sz="1800" dirty="0"/>
              <a:t>None of the presenters nor the moderator have financial disclosures.</a:t>
            </a:r>
          </a:p>
        </p:txBody>
      </p:sp>
      <p:pic>
        <p:nvPicPr>
          <p:cNvPr id="3" name="Picture 2" descr="A person wearing glasses and a black shirt&#10;&#10;Description automatically generated">
            <a:extLst>
              <a:ext uri="{FF2B5EF4-FFF2-40B4-BE49-F238E27FC236}">
                <a16:creationId xmlns:a16="http://schemas.microsoft.com/office/drawing/2014/main" id="{48F38A32-F762-71FF-3365-6265CACF2B46}"/>
              </a:ext>
            </a:extLst>
          </p:cNvPr>
          <p:cNvPicPr>
            <a:picLocks noChangeAspect="1"/>
          </p:cNvPicPr>
          <p:nvPr/>
        </p:nvPicPr>
        <p:blipFill>
          <a:blip r:embed="rId9"/>
          <a:stretch>
            <a:fillRect/>
          </a:stretch>
        </p:blipFill>
        <p:spPr>
          <a:xfrm>
            <a:off x="9353319" y="3969706"/>
            <a:ext cx="1247082" cy="1810242"/>
          </a:xfrm>
          <a:prstGeom prst="rect">
            <a:avLst/>
          </a:prstGeom>
        </p:spPr>
      </p:pic>
      <p:pic>
        <p:nvPicPr>
          <p:cNvPr id="8" name="Picture 7" descr="A person in a blue dress&#10;&#10;Description automatically generated">
            <a:extLst>
              <a:ext uri="{FF2B5EF4-FFF2-40B4-BE49-F238E27FC236}">
                <a16:creationId xmlns:a16="http://schemas.microsoft.com/office/drawing/2014/main" id="{64E6895A-3F77-E74A-212A-F27960352355}"/>
              </a:ext>
            </a:extLst>
          </p:cNvPr>
          <p:cNvPicPr>
            <a:picLocks noChangeAspect="1"/>
          </p:cNvPicPr>
          <p:nvPr/>
        </p:nvPicPr>
        <p:blipFill>
          <a:blip r:embed="rId10"/>
          <a:srcRect l="18258" t="16900" r="18696"/>
          <a:stretch/>
        </p:blipFill>
        <p:spPr>
          <a:xfrm>
            <a:off x="597804" y="3945770"/>
            <a:ext cx="1674689" cy="1769355"/>
          </a:xfrm>
          <a:prstGeom prst="rect">
            <a:avLst/>
          </a:prstGeom>
        </p:spPr>
      </p:pic>
    </p:spTree>
    <p:extLst>
      <p:ext uri="{BB962C8B-B14F-4D97-AF65-F5344CB8AC3E}">
        <p14:creationId xmlns:p14="http://schemas.microsoft.com/office/powerpoint/2010/main" val="1393358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38" name="Rectangle 3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9" name="Rectangle 3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 name="Rectangle 3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5" name="Freeform: Shape 3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7" name="Rectangle 3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5AC9526E-7635-D732-7F08-61F642B8E0B4}"/>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Learning Objectives:</a:t>
            </a:r>
          </a:p>
        </p:txBody>
      </p:sp>
      <p:sp>
        <p:nvSpPr>
          <p:cNvPr id="40" name="Content Placeholder 2">
            <a:extLst>
              <a:ext uri="{FF2B5EF4-FFF2-40B4-BE49-F238E27FC236}">
                <a16:creationId xmlns:a16="http://schemas.microsoft.com/office/drawing/2014/main" id="{020104E1-687B-6195-F9A9-BB2C469EC58C}"/>
              </a:ext>
            </a:extLst>
          </p:cNvPr>
          <p:cNvSpPr>
            <a:spLocks noGrp="1"/>
          </p:cNvSpPr>
          <p:nvPr>
            <p:ph idx="1"/>
          </p:nvPr>
        </p:nvSpPr>
        <p:spPr>
          <a:xfrm>
            <a:off x="4519022" y="666114"/>
            <a:ext cx="6915019" cy="5546047"/>
          </a:xfrm>
        </p:spPr>
        <p:txBody>
          <a:bodyPr anchor="ctr">
            <a:normAutofit/>
          </a:bodyPr>
          <a:lstStyle/>
          <a:p>
            <a:pPr marL="0" marR="0" lvl="0" indent="0">
              <a:spcBef>
                <a:spcPts val="0"/>
              </a:spcBef>
              <a:spcAft>
                <a:spcPts val="600"/>
              </a:spcAft>
              <a:buSzPts val="1000"/>
              <a:buNone/>
              <a:tabLst>
                <a:tab pos="457200" algn="l"/>
              </a:tabLst>
            </a:pPr>
            <a:r>
              <a:rPr lang="en-US" sz="2000" dirty="0">
                <a:effectLst/>
                <a:latin typeface="Aptos" panose="020B0004020202020204" pitchFamily="34" charset="0"/>
                <a:ea typeface="Times New Roman" panose="02020603050405020304" pitchFamily="18" charset="0"/>
                <a:cs typeface="Aptos" panose="020B0004020202020204" pitchFamily="34" charset="0"/>
              </a:rPr>
              <a:t>PCC Community Wellness Center:</a:t>
            </a:r>
          </a:p>
          <a:p>
            <a:pPr marL="342900" marR="0" lvl="0" indent="-342900">
              <a:spcBef>
                <a:spcPts val="0"/>
              </a:spcBef>
              <a:spcAft>
                <a:spcPts val="600"/>
              </a:spcAft>
              <a:buSzPts val="1000"/>
              <a:buFont typeface="Symbol" panose="05050102010706020507" pitchFamily="18" charset="2"/>
              <a:buChar char=""/>
              <a:tabLst>
                <a:tab pos="457200" algn="l"/>
              </a:tabLst>
            </a:pPr>
            <a:r>
              <a:rPr lang="en-US" sz="2000" dirty="0">
                <a:effectLst/>
                <a:latin typeface="Aptos" panose="020B0004020202020204" pitchFamily="34" charset="0"/>
                <a:ea typeface="Times New Roman" panose="02020603050405020304" pitchFamily="18" charset="0"/>
                <a:cs typeface="Aptos" panose="020B0004020202020204" pitchFamily="34" charset="0"/>
              </a:rPr>
              <a:t>List the steps required to create a </a:t>
            </a:r>
            <a:r>
              <a:rPr lang="en-US" sz="2000" b="1" dirty="0">
                <a:effectLst/>
                <a:latin typeface="Aptos" panose="020B0004020202020204" pitchFamily="34" charset="0"/>
                <a:ea typeface="Times New Roman" panose="02020603050405020304" pitchFamily="18" charset="0"/>
                <a:cs typeface="Aptos" panose="020B0004020202020204" pitchFamily="34" charset="0"/>
              </a:rPr>
              <a:t>sustainable hospital based long-acting injectable buprenorphine treatment </a:t>
            </a:r>
            <a:r>
              <a:rPr lang="en-US" sz="2000" dirty="0">
                <a:effectLst/>
                <a:latin typeface="Aptos" panose="020B0004020202020204" pitchFamily="34" charset="0"/>
                <a:ea typeface="Times New Roman" panose="02020603050405020304" pitchFamily="18" charset="0"/>
                <a:cs typeface="Aptos" panose="020B0004020202020204" pitchFamily="34" charset="0"/>
              </a:rPr>
              <a:t>for the treatment of severe opioid use disorder. </a:t>
            </a:r>
          </a:p>
          <a:p>
            <a:pPr marL="342900" marR="0" lvl="0" indent="-342900">
              <a:spcBef>
                <a:spcPts val="0"/>
              </a:spcBef>
              <a:spcAft>
                <a:spcPts val="600"/>
              </a:spcAft>
              <a:buSzPts val="1000"/>
              <a:buFont typeface="Symbol" panose="05050102010706020507" pitchFamily="18" charset="2"/>
              <a:buChar char=""/>
              <a:tabLst>
                <a:tab pos="457200" algn="l"/>
              </a:tabLst>
            </a:pPr>
            <a:r>
              <a:rPr lang="en-US" sz="2000" dirty="0">
                <a:effectLst/>
                <a:latin typeface="Aptos" panose="020B0004020202020204" pitchFamily="34" charset="0"/>
                <a:ea typeface="Times New Roman" panose="02020603050405020304" pitchFamily="18" charset="0"/>
                <a:cs typeface="Aptos" panose="020B0004020202020204" pitchFamily="34" charset="0"/>
              </a:rPr>
              <a:t>Describe how a </a:t>
            </a:r>
            <a:r>
              <a:rPr lang="en-US" sz="2000" b="1" dirty="0">
                <a:effectLst/>
                <a:latin typeface="Aptos" panose="020B0004020202020204" pitchFamily="34" charset="0"/>
                <a:ea typeface="Times New Roman" panose="02020603050405020304" pitchFamily="18" charset="0"/>
                <a:cs typeface="Aptos" panose="020B0004020202020204" pitchFamily="34" charset="0"/>
              </a:rPr>
              <a:t>multidisciplinary team approach </a:t>
            </a:r>
            <a:r>
              <a:rPr lang="en-US" sz="2000" dirty="0">
                <a:effectLst/>
                <a:latin typeface="Aptos" panose="020B0004020202020204" pitchFamily="34" charset="0"/>
                <a:ea typeface="Times New Roman" panose="02020603050405020304" pitchFamily="18" charset="0"/>
                <a:cs typeface="Aptos" panose="020B0004020202020204" pitchFamily="34" charset="0"/>
              </a:rPr>
              <a:t>can improve </a:t>
            </a:r>
            <a:r>
              <a:rPr lang="en-US" sz="2000" b="1" dirty="0">
                <a:effectLst/>
                <a:latin typeface="Aptos" panose="020B0004020202020204" pitchFamily="34" charset="0"/>
                <a:ea typeface="Times New Roman" panose="02020603050405020304" pitchFamily="18" charset="0"/>
                <a:cs typeface="Aptos" panose="020B0004020202020204" pitchFamily="34" charset="0"/>
              </a:rPr>
              <a:t>medication access and treatment engagement </a:t>
            </a:r>
            <a:r>
              <a:rPr lang="en-US" sz="2000" dirty="0">
                <a:effectLst/>
                <a:latin typeface="Aptos" panose="020B0004020202020204" pitchFamily="34" charset="0"/>
                <a:ea typeface="Times New Roman" panose="02020603050405020304" pitchFamily="18" charset="0"/>
                <a:cs typeface="Aptos" panose="020B0004020202020204" pitchFamily="34" charset="0"/>
              </a:rPr>
              <a:t>for patients at highest risk of overdose and death in an urban community setting.  </a:t>
            </a:r>
          </a:p>
          <a:p>
            <a:pPr marL="0" marR="0" lvl="0" indent="0">
              <a:spcBef>
                <a:spcPts val="0"/>
              </a:spcBef>
              <a:spcAft>
                <a:spcPts val="600"/>
              </a:spcAft>
              <a:buSzPts val="1000"/>
              <a:buNone/>
              <a:tabLst>
                <a:tab pos="457200" algn="l"/>
              </a:tabLst>
            </a:pPr>
            <a:endParaRPr lang="en-US" sz="2000" dirty="0">
              <a:effectLst/>
              <a:latin typeface="Aptos" panose="020B0004020202020204" pitchFamily="34" charset="0"/>
              <a:ea typeface="Times New Roman" panose="02020603050405020304" pitchFamily="18" charset="0"/>
              <a:cs typeface="Aptos" panose="020B0004020202020204" pitchFamily="34" charset="0"/>
            </a:endParaRPr>
          </a:p>
          <a:p>
            <a:pPr marL="0" marR="0" lvl="0" indent="0">
              <a:spcBef>
                <a:spcPts val="0"/>
              </a:spcBef>
              <a:spcAft>
                <a:spcPts val="600"/>
              </a:spcAft>
              <a:buSzPts val="1000"/>
              <a:buNone/>
              <a:tabLst>
                <a:tab pos="457200" algn="l"/>
              </a:tabLst>
            </a:pPr>
            <a:r>
              <a:rPr lang="en-US" sz="2000" dirty="0">
                <a:latin typeface="Aptos" panose="020B0004020202020204" pitchFamily="34" charset="0"/>
                <a:ea typeface="Times New Roman" panose="02020603050405020304" pitchFamily="18" charset="0"/>
                <a:cs typeface="Aptos" panose="020B0004020202020204" pitchFamily="34" charset="0"/>
              </a:rPr>
              <a:t>UIC/Mile Square: </a:t>
            </a:r>
            <a:endParaRPr lang="en-US" sz="2000" dirty="0">
              <a:effectLst/>
              <a:latin typeface="Aptos" panose="020B0004020202020204" pitchFamily="34" charset="0"/>
              <a:ea typeface="Times New Roman" panose="02020603050405020304" pitchFamily="18" charset="0"/>
              <a:cs typeface="Aptos" panose="020B0004020202020204" pitchFamily="34" charset="0"/>
            </a:endParaRPr>
          </a:p>
          <a:p>
            <a:pPr marL="342900" marR="0" lvl="0" indent="-342900">
              <a:spcBef>
                <a:spcPts val="0"/>
              </a:spcBef>
              <a:spcAft>
                <a:spcPts val="600"/>
              </a:spcAft>
              <a:buSzPts val="1000"/>
              <a:buFont typeface="Symbol" panose="05050102010706020507" pitchFamily="18" charset="2"/>
              <a:buChar char=""/>
              <a:tabLst>
                <a:tab pos="457200" algn="l"/>
              </a:tabLst>
            </a:pPr>
            <a:r>
              <a:rPr lang="en-US" sz="2000" dirty="0">
                <a:effectLst/>
                <a:latin typeface="Aptos" panose="020B0004020202020204" pitchFamily="34" charset="0"/>
                <a:ea typeface="Times New Roman" panose="02020603050405020304" pitchFamily="18" charset="0"/>
                <a:cs typeface="Aptos" panose="020B0004020202020204" pitchFamily="34" charset="0"/>
              </a:rPr>
              <a:t>Describe the steps involved in </a:t>
            </a:r>
            <a:r>
              <a:rPr lang="en-US" sz="2000" b="1" dirty="0">
                <a:effectLst/>
                <a:latin typeface="Aptos" panose="020B0004020202020204" pitchFamily="34" charset="0"/>
                <a:ea typeface="Times New Roman" panose="02020603050405020304" pitchFamily="18" charset="0"/>
                <a:cs typeface="Aptos" panose="020B0004020202020204" pitchFamily="34" charset="0"/>
              </a:rPr>
              <a:t>developing and implementing a co-located and integrated methadone program </a:t>
            </a:r>
            <a:r>
              <a:rPr lang="en-US" sz="2000" dirty="0">
                <a:effectLst/>
                <a:latin typeface="Aptos" panose="020B0004020202020204" pitchFamily="34" charset="0"/>
                <a:ea typeface="Times New Roman" panose="02020603050405020304" pitchFamily="18" charset="0"/>
                <a:cs typeface="Aptos" panose="020B0004020202020204" pitchFamily="34" charset="0"/>
              </a:rPr>
              <a:t>in a full-service primary care clinic.  </a:t>
            </a:r>
          </a:p>
          <a:p>
            <a:pPr marL="342900" marR="0" lvl="0" indent="-342900">
              <a:spcBef>
                <a:spcPts val="0"/>
              </a:spcBef>
              <a:spcAft>
                <a:spcPts val="600"/>
              </a:spcAft>
              <a:buSzPts val="1000"/>
              <a:buFont typeface="Symbol" panose="05050102010706020507" pitchFamily="18" charset="2"/>
              <a:buChar char=""/>
              <a:tabLst>
                <a:tab pos="457200" algn="l"/>
              </a:tabLst>
            </a:pPr>
            <a:r>
              <a:rPr lang="en-US" sz="2000" dirty="0">
                <a:effectLst/>
                <a:latin typeface="Aptos" panose="020B0004020202020204" pitchFamily="34" charset="0"/>
                <a:ea typeface="Times New Roman" panose="02020603050405020304" pitchFamily="18" charset="0"/>
                <a:cs typeface="Aptos" panose="020B0004020202020204" pitchFamily="34" charset="0"/>
              </a:rPr>
              <a:t>Explain possible </a:t>
            </a:r>
            <a:r>
              <a:rPr lang="en-US" sz="2000" b="1" dirty="0">
                <a:effectLst/>
                <a:latin typeface="Aptos" panose="020B0004020202020204" pitchFamily="34" charset="0"/>
                <a:ea typeface="Times New Roman" panose="02020603050405020304" pitchFamily="18" charset="0"/>
                <a:cs typeface="Aptos" panose="020B0004020202020204" pitchFamily="34" charset="0"/>
              </a:rPr>
              <a:t>approaches to partnering and implementing a co-located and integrated methadone program</a:t>
            </a:r>
            <a:r>
              <a:rPr lang="en-US" sz="2000" dirty="0">
                <a:effectLst/>
                <a:latin typeface="Aptos" panose="020B0004020202020204" pitchFamily="34" charset="0"/>
                <a:ea typeface="Times New Roman" panose="02020603050405020304" pitchFamily="18" charset="0"/>
                <a:cs typeface="Aptos" panose="020B0004020202020204" pitchFamily="34" charset="0"/>
              </a:rPr>
              <a:t>, including workflows, billing processes, and quality metrics. </a:t>
            </a:r>
            <a:endParaRPr lang="en-US" sz="2000" dirty="0"/>
          </a:p>
        </p:txBody>
      </p:sp>
    </p:spTree>
    <p:extLst>
      <p:ext uri="{BB962C8B-B14F-4D97-AF65-F5344CB8AC3E}">
        <p14:creationId xmlns:p14="http://schemas.microsoft.com/office/powerpoint/2010/main" val="1384136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
          <p:cNvSpPr txBox="1">
            <a:spLocks noGrp="1"/>
          </p:cNvSpPr>
          <p:nvPr>
            <p:ph type="ctrTitle" idx="4294967295"/>
          </p:nvPr>
        </p:nvSpPr>
        <p:spPr>
          <a:xfrm>
            <a:off x="1876425" y="1785951"/>
            <a:ext cx="8791500" cy="2156401"/>
          </a:xfrm>
          <a:prstGeom prst="rect">
            <a:avLst/>
          </a:prstGeom>
          <a:noFill/>
          <a:ln>
            <a:noFill/>
          </a:ln>
        </p:spPr>
        <p:txBody>
          <a:bodyPr spcFirstLastPara="1" wrap="square" lIns="45675" tIns="45675" rIns="45675" bIns="45675" anchor="b" anchorCtr="0">
            <a:normAutofit fontScale="90000"/>
          </a:bodyPr>
          <a:lstStyle/>
          <a:p>
            <a:pPr marL="0" marR="0" lvl="0" indent="0" algn="l" rtl="0">
              <a:lnSpc>
                <a:spcPct val="90000"/>
              </a:lnSpc>
              <a:spcBef>
                <a:spcPts val="0"/>
              </a:spcBef>
              <a:spcAft>
                <a:spcPts val="0"/>
              </a:spcAft>
              <a:buClr>
                <a:srgbClr val="DFE3E5"/>
              </a:buClr>
              <a:buSzPts val="7200"/>
              <a:buFont typeface="Century Gothic"/>
              <a:buNone/>
            </a:pPr>
            <a:endParaRPr sz="7200" b="0" i="0" u="none" strike="noStrike" cap="none">
              <a:solidFill>
                <a:srgbClr val="DFE3E5"/>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DFE3E5"/>
              </a:buClr>
              <a:buSzPts val="4736"/>
              <a:buFont typeface="Century Gothic"/>
              <a:buNone/>
            </a:pPr>
            <a:br>
              <a:rPr lang="en-US" sz="4736" b="0" i="0" u="none" strike="noStrike" cap="none">
                <a:solidFill>
                  <a:srgbClr val="DFE3E5"/>
                </a:solidFill>
                <a:latin typeface="Century Gothic"/>
                <a:ea typeface="Century Gothic"/>
                <a:cs typeface="Century Gothic"/>
                <a:sym typeface="Century Gothic"/>
              </a:rPr>
            </a:br>
            <a:endParaRPr sz="7200" b="0" i="0" u="none" strike="noStrike" cap="none">
              <a:solidFill>
                <a:srgbClr val="DFE3E5"/>
              </a:solidFill>
              <a:latin typeface="Century Gothic"/>
              <a:ea typeface="Century Gothic"/>
              <a:cs typeface="Century Gothic"/>
              <a:sym typeface="Century Gothic"/>
            </a:endParaRPr>
          </a:p>
        </p:txBody>
      </p:sp>
      <p:sp>
        <p:nvSpPr>
          <p:cNvPr id="210" name="Google Shape;210;p1"/>
          <p:cNvSpPr txBox="1">
            <a:spLocks noGrp="1"/>
          </p:cNvSpPr>
          <p:nvPr>
            <p:ph type="subTitle" idx="4294967295"/>
          </p:nvPr>
        </p:nvSpPr>
        <p:spPr>
          <a:xfrm>
            <a:off x="689750" y="1528650"/>
            <a:ext cx="10277100" cy="5009400"/>
          </a:xfrm>
          <a:prstGeom prst="rect">
            <a:avLst/>
          </a:prstGeom>
          <a:noFill/>
          <a:ln>
            <a:noFill/>
          </a:ln>
        </p:spPr>
        <p:txBody>
          <a:bodyPr spcFirstLastPara="1" wrap="square" lIns="45675" tIns="45675" rIns="45675" bIns="45675" anchor="t" anchorCtr="0">
            <a:normAutofit/>
          </a:bodyPr>
          <a:lstStyle/>
          <a:p>
            <a:pPr marL="0" marR="0" lvl="0" indent="0" algn="ctr" rtl="0">
              <a:lnSpc>
                <a:spcPct val="80000"/>
              </a:lnSpc>
              <a:spcBef>
                <a:spcPts val="0"/>
              </a:spcBef>
              <a:spcAft>
                <a:spcPts val="0"/>
              </a:spcAft>
              <a:buClr>
                <a:srgbClr val="FFFFFF"/>
              </a:buClr>
              <a:buSzPts val="4000"/>
              <a:buFont typeface="Helvetica Neue"/>
              <a:buNone/>
            </a:pPr>
            <a:r>
              <a:rPr lang="en-US" sz="4000" b="0" i="0" u="none" strike="noStrike" cap="none" dirty="0">
                <a:solidFill>
                  <a:srgbClr val="FFFFFF"/>
                </a:solidFill>
                <a:latin typeface="Century Gothic"/>
                <a:ea typeface="Century Gothic"/>
                <a:cs typeface="Century Gothic"/>
                <a:sym typeface="Century Gothic"/>
              </a:rPr>
              <a:t>INITIATING INJECTABLE  EXTENDED-RELEASE BUPRENORPHINE IN A COMMUNITY HOSPITAL</a:t>
            </a:r>
            <a:endParaRPr sz="2000" b="0" i="0" u="none" strike="noStrike" cap="none" dirty="0">
              <a:solidFill>
                <a:srgbClr val="9EC0D5"/>
              </a:solidFill>
              <a:latin typeface="Century Gothic"/>
              <a:ea typeface="Century Gothic"/>
              <a:cs typeface="Century Gothic"/>
              <a:sym typeface="Century Gothic"/>
            </a:endParaRPr>
          </a:p>
          <a:p>
            <a:pPr marL="0" marR="0" lvl="0" indent="0" algn="ctr" rtl="0">
              <a:lnSpc>
                <a:spcPct val="80000"/>
              </a:lnSpc>
              <a:spcBef>
                <a:spcPts val="1000"/>
              </a:spcBef>
              <a:spcAft>
                <a:spcPts val="0"/>
              </a:spcAft>
              <a:buClr>
                <a:srgbClr val="FFFFFF"/>
              </a:buClr>
              <a:buSzPts val="2000"/>
              <a:buFont typeface="Helvetica Neue"/>
              <a:buNone/>
            </a:pPr>
            <a:endParaRPr sz="2000" b="0" i="0" u="none" strike="noStrike" cap="none" dirty="0">
              <a:solidFill>
                <a:srgbClr val="9EC0D5"/>
              </a:solidFill>
              <a:latin typeface="Century Gothic"/>
              <a:ea typeface="Century Gothic"/>
              <a:cs typeface="Century Gothic"/>
              <a:sym typeface="Century Gothic"/>
            </a:endParaRPr>
          </a:p>
          <a:p>
            <a:pPr marL="0" marR="0" lvl="0" indent="0" algn="ctr" rtl="0">
              <a:lnSpc>
                <a:spcPct val="80000"/>
              </a:lnSpc>
              <a:spcBef>
                <a:spcPts val="1000"/>
              </a:spcBef>
              <a:spcAft>
                <a:spcPts val="0"/>
              </a:spcAft>
              <a:buClr>
                <a:srgbClr val="FFFFFF"/>
              </a:buClr>
              <a:buSzPts val="2400"/>
              <a:buFont typeface="Helvetica Neue"/>
              <a:buNone/>
            </a:pPr>
            <a:r>
              <a:rPr lang="en-US" sz="2400" b="0" i="0" u="none" strike="noStrike" cap="none" dirty="0">
                <a:solidFill>
                  <a:srgbClr val="FFFFFF"/>
                </a:solidFill>
                <a:latin typeface="Century Gothic"/>
                <a:ea typeface="Century Gothic"/>
                <a:cs typeface="Century Gothic"/>
                <a:sym typeface="Century Gothic"/>
              </a:rPr>
              <a:t>OPPORTUNITIES FOR ADDRESSING EQUITY IN SUBSTANCE USE DISORDER TREATMENT IN OVERLOOKED POPULATIONS</a:t>
            </a:r>
            <a:endParaRPr sz="2100" b="0" i="0" u="none" strike="noStrike" cap="none" dirty="0">
              <a:solidFill>
                <a:srgbClr val="9EC0D5"/>
              </a:solidFill>
              <a:latin typeface="Century Gothic"/>
              <a:ea typeface="Century Gothic"/>
              <a:cs typeface="Century Gothic"/>
              <a:sym typeface="Century Gothic"/>
            </a:endParaRPr>
          </a:p>
          <a:p>
            <a:pPr marL="0" marR="0" lvl="0" indent="0" algn="ctr" rtl="0">
              <a:lnSpc>
                <a:spcPct val="80000"/>
              </a:lnSpc>
              <a:spcBef>
                <a:spcPts val="1000"/>
              </a:spcBef>
              <a:spcAft>
                <a:spcPts val="0"/>
              </a:spcAft>
              <a:buClr>
                <a:srgbClr val="FFFFFF"/>
              </a:buClr>
              <a:buSzPts val="2100"/>
              <a:buFont typeface="Helvetica Neue"/>
              <a:buNone/>
            </a:pPr>
            <a:endParaRPr sz="2100" b="0" i="0" u="none" strike="noStrike" cap="none" dirty="0">
              <a:solidFill>
                <a:srgbClr val="9EC0D5"/>
              </a:solidFill>
              <a:latin typeface="Century Gothic"/>
              <a:ea typeface="Century Gothic"/>
              <a:cs typeface="Century Gothic"/>
              <a:sym typeface="Century Gothic"/>
            </a:endParaRPr>
          </a:p>
          <a:p>
            <a:pPr marL="0" marR="0" lvl="0" indent="0" algn="ctr" rtl="0">
              <a:lnSpc>
                <a:spcPct val="80000"/>
              </a:lnSpc>
              <a:spcBef>
                <a:spcPts val="1000"/>
              </a:spcBef>
              <a:spcAft>
                <a:spcPts val="0"/>
              </a:spcAft>
              <a:buClr>
                <a:srgbClr val="FFFFFF"/>
              </a:buClr>
              <a:buSzPts val="1700"/>
              <a:buFont typeface="Helvetica Neue"/>
              <a:buNone/>
            </a:pPr>
            <a:r>
              <a:rPr lang="en-US" dirty="0"/>
              <a:t>Mistead Sai LCSW, Anthony Strong CRSS, Takara Wallace RN, CARN</a:t>
            </a:r>
            <a:endParaRPr dirty="0"/>
          </a:p>
          <a:p>
            <a:pPr marL="0" marR="0" lvl="0" indent="0" algn="ctr" rtl="0">
              <a:lnSpc>
                <a:spcPct val="80000"/>
              </a:lnSpc>
              <a:spcBef>
                <a:spcPts val="1000"/>
              </a:spcBef>
              <a:spcAft>
                <a:spcPts val="0"/>
              </a:spcAft>
              <a:buClr>
                <a:srgbClr val="FFFFFF"/>
              </a:buClr>
              <a:buSzPts val="2300"/>
              <a:buFont typeface="Helvetica Neue"/>
              <a:buNone/>
            </a:pPr>
            <a:endParaRPr sz="2300" b="0" i="0" u="none" strike="noStrike" cap="none" dirty="0">
              <a:solidFill>
                <a:srgbClr val="9EC0D5"/>
              </a:solidFill>
              <a:latin typeface="Century Gothic"/>
              <a:ea typeface="Century Gothic"/>
              <a:cs typeface="Century Gothic"/>
              <a:sym typeface="Century Gothic"/>
            </a:endParaRPr>
          </a:p>
          <a:p>
            <a:pPr marL="0" marR="0" lvl="0" indent="0" algn="ctr" rtl="0">
              <a:lnSpc>
                <a:spcPct val="80000"/>
              </a:lnSpc>
              <a:spcBef>
                <a:spcPts val="1000"/>
              </a:spcBef>
              <a:spcAft>
                <a:spcPts val="0"/>
              </a:spcAft>
              <a:buClr>
                <a:srgbClr val="FFFFFF"/>
              </a:buClr>
              <a:buSzPts val="1700"/>
              <a:buFont typeface="Helvetica Neue"/>
              <a:buNone/>
            </a:pPr>
            <a:r>
              <a:rPr lang="en-US" sz="1700" b="0" i="0" u="none" strike="noStrike" cap="none" dirty="0">
                <a:solidFill>
                  <a:srgbClr val="FFFFFF"/>
                </a:solidFill>
                <a:latin typeface="Century Gothic"/>
                <a:ea typeface="Century Gothic"/>
                <a:cs typeface="Century Gothic"/>
                <a:sym typeface="Century Gothic"/>
              </a:rPr>
              <a:t>PCC COMMUNITY WELLNESS CENTER</a:t>
            </a:r>
            <a:endParaRPr sz="2300" b="0" i="0" u="none" strike="noStrike" cap="none" dirty="0">
              <a:solidFill>
                <a:srgbClr val="9EC0D5"/>
              </a:solidFill>
              <a:latin typeface="Century Gothic"/>
              <a:ea typeface="Century Gothic"/>
              <a:cs typeface="Century Gothic"/>
              <a:sym typeface="Century Gothic"/>
            </a:endParaRPr>
          </a:p>
          <a:p>
            <a:pPr marL="0" marR="0" lvl="0" indent="0" algn="ctr" rtl="0">
              <a:lnSpc>
                <a:spcPct val="80000"/>
              </a:lnSpc>
              <a:spcBef>
                <a:spcPts val="1000"/>
              </a:spcBef>
              <a:spcAft>
                <a:spcPts val="0"/>
              </a:spcAft>
              <a:buClr>
                <a:srgbClr val="FFFFFF"/>
              </a:buClr>
              <a:buSzPts val="1700"/>
              <a:buFont typeface="Helvetica Neue"/>
              <a:buNone/>
            </a:pPr>
            <a:endParaRPr sz="2000" b="0" i="0" u="none" strike="noStrike" cap="none" dirty="0">
              <a:solidFill>
                <a:srgbClr val="9EC0D5"/>
              </a:solidFill>
              <a:latin typeface="Century Gothic"/>
              <a:ea typeface="Century Gothic"/>
              <a:cs typeface="Century Gothic"/>
              <a:sym typeface="Century Gothic"/>
            </a:endParaRPr>
          </a:p>
        </p:txBody>
      </p:sp>
      <p:pic>
        <p:nvPicPr>
          <p:cNvPr id="211" name="Google Shape;211;p1" descr="Google Shape;155;p1"/>
          <p:cNvPicPr preferRelativeResize="0"/>
          <p:nvPr/>
        </p:nvPicPr>
        <p:blipFill rotWithShape="1">
          <a:blip r:embed="rId3">
            <a:alphaModFix/>
          </a:blip>
          <a:srcRect/>
          <a:stretch/>
        </p:blipFill>
        <p:spPr>
          <a:xfrm>
            <a:off x="9876090" y="193231"/>
            <a:ext cx="1925399" cy="122741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
          <p:cNvSpPr txBox="1">
            <a:spLocks noGrp="1"/>
          </p:cNvSpPr>
          <p:nvPr>
            <p:ph type="title"/>
          </p:nvPr>
        </p:nvSpPr>
        <p:spPr>
          <a:xfrm>
            <a:off x="646110" y="452718"/>
            <a:ext cx="9404702" cy="1400400"/>
          </a:xfrm>
          <a:prstGeom prst="rect">
            <a:avLst/>
          </a:prstGeom>
          <a:noFill/>
          <a:ln>
            <a:noFill/>
          </a:ln>
        </p:spPr>
        <p:txBody>
          <a:bodyPr spcFirstLastPara="1" wrap="square" lIns="45675" tIns="45675" rIns="45675" bIns="45675" anchor="t" anchorCtr="0">
            <a:normAutofit/>
          </a:bodyPr>
          <a:lstStyle/>
          <a:p>
            <a:pPr marL="0" lvl="0" indent="0" algn="l" rtl="0">
              <a:lnSpc>
                <a:spcPct val="100000"/>
              </a:lnSpc>
              <a:spcBef>
                <a:spcPts val="0"/>
              </a:spcBef>
              <a:spcAft>
                <a:spcPts val="0"/>
              </a:spcAft>
              <a:buClr>
                <a:srgbClr val="DFE3E5"/>
              </a:buClr>
              <a:buSzPts val="4200"/>
              <a:buFont typeface="Century Gothic"/>
              <a:buNone/>
            </a:pPr>
            <a:r>
              <a:rPr lang="en-US" sz="4200" b="0" i="0" u="none" strike="noStrike" cap="none">
                <a:solidFill>
                  <a:srgbClr val="DFE3E5"/>
                </a:solidFill>
                <a:latin typeface="Century Gothic"/>
                <a:ea typeface="Century Gothic"/>
                <a:cs typeface="Century Gothic"/>
                <a:sym typeface="Century Gothic"/>
              </a:rPr>
              <a:t>Objectives</a:t>
            </a:r>
            <a:endParaRPr/>
          </a:p>
        </p:txBody>
      </p:sp>
      <p:sp>
        <p:nvSpPr>
          <p:cNvPr id="217" name="Google Shape;217;p2"/>
          <p:cNvSpPr txBox="1">
            <a:spLocks noGrp="1"/>
          </p:cNvSpPr>
          <p:nvPr>
            <p:ph type="body" idx="1"/>
          </p:nvPr>
        </p:nvSpPr>
        <p:spPr>
          <a:xfrm>
            <a:off x="1103312" y="2052917"/>
            <a:ext cx="8946600" cy="4195502"/>
          </a:xfrm>
          <a:prstGeom prst="rect">
            <a:avLst/>
          </a:prstGeom>
          <a:noFill/>
          <a:ln>
            <a:noFill/>
          </a:ln>
        </p:spPr>
        <p:txBody>
          <a:bodyPr spcFirstLastPara="1" wrap="square" lIns="45675" tIns="45675" rIns="45675" bIns="45675" anchor="t" anchorCtr="0">
            <a:normAutofit/>
          </a:bodyPr>
          <a:lstStyle/>
          <a:p>
            <a:pPr marL="457200" lvl="0" indent="-358140" algn="l" rtl="0">
              <a:lnSpc>
                <a:spcPct val="115000"/>
              </a:lnSpc>
              <a:spcBef>
                <a:spcPts val="1200"/>
              </a:spcBef>
              <a:spcAft>
                <a:spcPts val="0"/>
              </a:spcAft>
              <a:buSzPts val="2600"/>
              <a:buChar char="►"/>
            </a:pPr>
            <a:r>
              <a:rPr lang="en-US" sz="2200" dirty="0"/>
              <a:t>Increase knowledge in the components required to create a sustainable hospital based long-acting injectable buprenorphine treatment for the treatment of severe opioid use disorder.</a:t>
            </a:r>
            <a:endParaRPr sz="2200" dirty="0"/>
          </a:p>
          <a:p>
            <a:pPr marL="457200" lvl="0" indent="0" algn="l" rtl="0">
              <a:lnSpc>
                <a:spcPct val="115000"/>
              </a:lnSpc>
              <a:spcBef>
                <a:spcPts val="1200"/>
              </a:spcBef>
              <a:spcAft>
                <a:spcPts val="0"/>
              </a:spcAft>
              <a:buNone/>
            </a:pPr>
            <a:endParaRPr sz="2200" dirty="0"/>
          </a:p>
          <a:p>
            <a:pPr marL="457200" lvl="0" indent="-358140" algn="l" rtl="0">
              <a:lnSpc>
                <a:spcPct val="115000"/>
              </a:lnSpc>
              <a:spcBef>
                <a:spcPts val="1200"/>
              </a:spcBef>
              <a:spcAft>
                <a:spcPts val="0"/>
              </a:spcAft>
              <a:buSzPts val="2600"/>
              <a:buChar char="►"/>
            </a:pPr>
            <a:r>
              <a:rPr lang="en-US" sz="2200" dirty="0"/>
              <a:t>Describe how a multidisciplinary team approach can improve medication access and treatment engagement for patients at highest risk of overdose and death in an urban community. </a:t>
            </a:r>
            <a:endParaRPr sz="2200" dirty="0"/>
          </a:p>
          <a:p>
            <a:pPr marL="457200" lvl="0" indent="0" algn="l" rtl="0">
              <a:lnSpc>
                <a:spcPct val="100000"/>
              </a:lnSpc>
              <a:spcBef>
                <a:spcPts val="1200"/>
              </a:spcBef>
              <a:spcAft>
                <a:spcPts val="0"/>
              </a:spcAft>
              <a:buNone/>
            </a:pPr>
            <a:endParaRPr dirty="0"/>
          </a:p>
        </p:txBody>
      </p:sp>
    </p:spTree>
  </p:cSld>
  <p:clrMapOvr>
    <a:masterClrMapping/>
  </p:clrMapOvr>
</p:sld>
</file>

<file path=ppt/theme/theme1.xml><?xml version="1.0" encoding="utf-8"?>
<a:theme xmlns:a="http://schemas.openxmlformats.org/drawingml/2006/main" name="Ion">
  <a:themeElements>
    <a:clrScheme name="Ion">
      <a:dk1>
        <a:srgbClr val="000000"/>
      </a:dk1>
      <a:lt1>
        <a:srgbClr val="FFFFFF"/>
      </a:lt1>
      <a:dk2>
        <a:srgbClr val="A7A7A7"/>
      </a:dk2>
      <a:lt2>
        <a:srgbClr val="535353"/>
      </a:lt2>
      <a:accent1>
        <a:srgbClr val="1CADE4"/>
      </a:accent1>
      <a:accent2>
        <a:srgbClr val="2683C6"/>
      </a:accent2>
      <a:accent3>
        <a:srgbClr val="27CED7"/>
      </a:accent3>
      <a:accent4>
        <a:srgbClr val="42BA97"/>
      </a:accent4>
      <a:accent5>
        <a:srgbClr val="3E8853"/>
      </a:accent5>
      <a:accent6>
        <a:srgbClr val="62A39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2">
      <a:dk1>
        <a:srgbClr val="333332"/>
      </a:dk1>
      <a:lt1>
        <a:srgbClr val="FFFFFF"/>
      </a:lt1>
      <a:dk2>
        <a:srgbClr val="00A1AD"/>
      </a:dk2>
      <a:lt2>
        <a:srgbClr val="FEFFFE"/>
      </a:lt2>
      <a:accent1>
        <a:srgbClr val="00ABB6"/>
      </a:accent1>
      <a:accent2>
        <a:srgbClr val="CC327C"/>
      </a:accent2>
      <a:accent3>
        <a:srgbClr val="B9C668"/>
      </a:accent3>
      <a:accent4>
        <a:srgbClr val="EFBB36"/>
      </a:accent4>
      <a:accent5>
        <a:srgbClr val="00647B"/>
      </a:accent5>
      <a:accent6>
        <a:srgbClr val="8D3838"/>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Ion">
  <a:themeElements>
    <a:clrScheme name="Ion">
      <a:dk1>
        <a:srgbClr val="000000"/>
      </a:dk1>
      <a:lt1>
        <a:srgbClr val="FFFFFF"/>
      </a:lt1>
      <a:dk2>
        <a:srgbClr val="A7A7A7"/>
      </a:dk2>
      <a:lt2>
        <a:srgbClr val="535353"/>
      </a:lt2>
      <a:accent1>
        <a:srgbClr val="1CADE4"/>
      </a:accent1>
      <a:accent2>
        <a:srgbClr val="2683C6"/>
      </a:accent2>
      <a:accent3>
        <a:srgbClr val="27CED7"/>
      </a:accent3>
      <a:accent4>
        <a:srgbClr val="42BA97"/>
      </a:accent4>
      <a:accent5>
        <a:srgbClr val="3E8853"/>
      </a:accent5>
      <a:accent6>
        <a:srgbClr val="62A39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5419</TotalTime>
  <Words>5815</Words>
  <Application>Microsoft Office PowerPoint</Application>
  <PresentationFormat>Widescreen</PresentationFormat>
  <Paragraphs>705</Paragraphs>
  <Slides>54</Slides>
  <Notes>30</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54</vt:i4>
      </vt:variant>
    </vt:vector>
  </HeadingPairs>
  <TitlesOfParts>
    <vt:vector size="71" baseType="lpstr">
      <vt:lpstr>Aptos</vt:lpstr>
      <vt:lpstr>Courier New,monospace</vt:lpstr>
      <vt:lpstr>Courier New</vt:lpstr>
      <vt:lpstr>Century Gothic</vt:lpstr>
      <vt:lpstr>Arial</vt:lpstr>
      <vt:lpstr>Lato</vt:lpstr>
      <vt:lpstr>Symbol</vt:lpstr>
      <vt:lpstr>Aptos Display</vt:lpstr>
      <vt:lpstr>Arial,Sans-Serif</vt:lpstr>
      <vt:lpstr>Aptos Narrow</vt:lpstr>
      <vt:lpstr>Calibri</vt:lpstr>
      <vt:lpstr>Calibri Light</vt:lpstr>
      <vt:lpstr>Helvetica Neue</vt:lpstr>
      <vt:lpstr>Georgia</vt:lpstr>
      <vt:lpstr>Ion</vt:lpstr>
      <vt:lpstr>Office Theme</vt:lpstr>
      <vt:lpstr>1_Office Theme</vt:lpstr>
      <vt:lpstr>Local Hot Topics: Improving Access to Addiction Treatment</vt:lpstr>
      <vt:lpstr>Local Context: Overdose Trends</vt:lpstr>
      <vt:lpstr>Local Context: Populations Affected and Substances Involved</vt:lpstr>
      <vt:lpstr>Local Context: Racism and Health Disparities</vt:lpstr>
      <vt:lpstr>Local Context: Advocacy, and Community Resiliency</vt:lpstr>
      <vt:lpstr>PowerPoint Presentation</vt:lpstr>
      <vt:lpstr>Learning Objectives:</vt:lpstr>
      <vt:lpstr>  </vt:lpstr>
      <vt:lpstr>Objectives</vt:lpstr>
      <vt:lpstr>PowerPoint Presentation</vt:lpstr>
      <vt:lpstr>PowerPoint Presentation</vt:lpstr>
      <vt:lpstr>PowerPoint Presentation</vt:lpstr>
      <vt:lpstr>PowerPoint Presentation</vt:lpstr>
      <vt:lpstr>Project LIFE Patients</vt:lpstr>
      <vt:lpstr>Addiction Medicine Consult Service Patients </vt:lpstr>
      <vt:lpstr>Trauma-Informed Care </vt:lpstr>
      <vt:lpstr>Project LIFE Workflow</vt:lpstr>
      <vt:lpstr>Daily Courier &amp; Logistics</vt:lpstr>
      <vt:lpstr>Pharmacy, Admin Nuts and Bolts</vt:lpstr>
      <vt:lpstr>Inpatient Long Acting Injectable Buprenorphine Program Considerations </vt:lpstr>
      <vt:lpstr>Addiction Medicine Clinic Follow Up after First Hospital Injection, Year 1 </vt:lpstr>
      <vt:lpstr>Addiction Medicine Clinic Follow Up after First Hospital Injection, Year 2 </vt:lpstr>
      <vt:lpstr>30 versus 60 day follow up: Follow up goes up at 60 days.</vt:lpstr>
      <vt:lpstr>Challenges and barriers to treatment</vt:lpstr>
      <vt:lpstr>Peer Counselors' Perspective</vt:lpstr>
      <vt:lpstr>Patients Perspectives</vt:lpstr>
      <vt:lpstr>Gratitude </vt:lpstr>
      <vt:lpstr>PowerPoint Presentation</vt:lpstr>
      <vt:lpstr>Contact Information</vt:lpstr>
      <vt:lpstr>PowerPoint Presentation</vt:lpstr>
      <vt:lpstr>Needs assessment </vt:lpstr>
      <vt:lpstr>Opioid Use disorder:</vt:lpstr>
      <vt:lpstr>Our Community Partner: FAMILY GUIDANCE CENTERS, Inc. (fgc)</vt:lpstr>
      <vt:lpstr>TREATMENT AT mshc</vt:lpstr>
      <vt:lpstr>Methadone MSHC: Partnership with FGC</vt:lpstr>
      <vt:lpstr>Staffing model: Co-managed staffing matrix</vt:lpstr>
      <vt:lpstr>Internal referral/walk-in</vt:lpstr>
      <vt:lpstr>Sustainability model</vt:lpstr>
      <vt:lpstr>Data collection: Jan 11, 2021 – Aug 27, 2024</vt:lpstr>
      <vt:lpstr>Results</vt:lpstr>
      <vt:lpstr>Results: demographics</vt:lpstr>
      <vt:lpstr>Results: demographics</vt:lpstr>
      <vt:lpstr>Results: referral and oud history</vt:lpstr>
      <vt:lpstr>Results: social determinants of health</vt:lpstr>
      <vt:lpstr>Results: Medical and behavioral health comorbidities</vt:lpstr>
      <vt:lpstr>Results: preventative health</vt:lpstr>
      <vt:lpstr>Results: immunizations</vt:lpstr>
      <vt:lpstr>Results: engagement with behavioral health and primary care</vt:lpstr>
      <vt:lpstr>Patient examples</vt:lpstr>
      <vt:lpstr>complex patients: Medical and SDOH</vt:lpstr>
      <vt:lpstr>complex patients: Justice involvement and sdoh</vt:lpstr>
      <vt:lpstr>Complex patients: prenatal care and sdoh</vt:lpstr>
      <vt:lpstr>Next steps</vt:lpstr>
      <vt:lpstr>Final takeways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Bryce De Venecia</dc:creator>
  <cp:lastModifiedBy>Elizabeth Salisbury-Afshar</cp:lastModifiedBy>
  <cp:revision>15</cp:revision>
  <dcterms:modified xsi:type="dcterms:W3CDTF">2024-11-15T06:28:13Z</dcterms:modified>
</cp:coreProperties>
</file>