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modernComment_188_2DFE1C01.xml" ContentType="application/vnd.ms-powerpoint.comments+xml"/>
  <Override PartName="/ppt/notesSlides/notesSlide6.xml" ContentType="application/vnd.openxmlformats-officedocument.presentationml.notesSlide+xml"/>
  <Override PartName="/ppt/comments/modernComment_1E4_CC041B54.xml" ContentType="application/vnd.ms-powerpoint.comment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0" r:id="rId2"/>
    <p:sldId id="473" r:id="rId3"/>
    <p:sldId id="492" r:id="rId4"/>
    <p:sldId id="498" r:id="rId5"/>
    <p:sldId id="392" r:id="rId6"/>
    <p:sldId id="484" r:id="rId7"/>
    <p:sldId id="395" r:id="rId8"/>
    <p:sldId id="495" r:id="rId9"/>
    <p:sldId id="496" r:id="rId10"/>
    <p:sldId id="494" r:id="rId11"/>
    <p:sldId id="497" r:id="rId12"/>
    <p:sldId id="472" r:id="rId13"/>
    <p:sldId id="404" r:id="rId14"/>
    <p:sldId id="486" r:id="rId15"/>
    <p:sldId id="487" r:id="rId16"/>
    <p:sldId id="474" r:id="rId17"/>
    <p:sldId id="481" r:id="rId18"/>
    <p:sldId id="500" r:id="rId19"/>
    <p:sldId id="499" r:id="rId20"/>
    <p:sldId id="501" r:id="rId21"/>
    <p:sldId id="502" r:id="rId22"/>
    <p:sldId id="403" r:id="rId23"/>
    <p:sldId id="390" r:id="rId24"/>
    <p:sldId id="485" r:id="rId25"/>
    <p:sldId id="409" r:id="rId26"/>
    <p:sldId id="483" r:id="rId27"/>
    <p:sldId id="4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9A0459-37A2-F5C4-F902-FCA21AAB4A54}" name="Strieff, Sarah (DPH)" initials="S(" userId="S::sarah.strieff@sfdph.org::2ae5be0b-b133-4357-b1db-65194477d2ea" providerId="AD"/>
  <p188:author id="{8087F4BB-44AA-6EFF-CF5A-8AE063DBEBF5}" name="Mehtani, Nicky" initials="NM" userId="S::Nicky.Mehtani@ucsf.edu::1a8dd8bb-1c70-414b-9e33-c48db9d63c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C0000"/>
    <a:srgbClr val="820000"/>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90"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13334855958714E-2"/>
          <c:y val="4.7205873459365964E-2"/>
          <c:w val="0.91524562082728678"/>
          <c:h val="0.7562277993864478"/>
        </c:manualLayout>
      </c:layout>
      <c:scatterChart>
        <c:scatterStyle val="lineMarker"/>
        <c:varyColors val="0"/>
        <c:ser>
          <c:idx val="0"/>
          <c:order val="0"/>
          <c:tx>
            <c:strRef>
              <c:f>Sheet1!$A$1</c:f>
              <c:strCache>
                <c:ptCount val="1"/>
                <c:pt idx="0">
                  <c:v>A</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Sheet1!$A$2:$A$50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Sheet1!$Y$2:$Y$50</c:f>
              <c:numCache>
                <c:formatCode>General</c:formatCode>
                <c:ptCount val="49"/>
                <c:pt idx="0">
                  <c:v>489289</c:v>
                </c:pt>
                <c:pt idx="1">
                  <c:v>198835</c:v>
                </c:pt>
                <c:pt idx="2">
                  <c:v>72726</c:v>
                </c:pt>
                <c:pt idx="9">
                  <c:v>1674772</c:v>
                </c:pt>
                <c:pt idx="10">
                  <c:v>514881</c:v>
                </c:pt>
                <c:pt idx="11">
                  <c:v>61800</c:v>
                </c:pt>
                <c:pt idx="12">
                  <c:v>1118670</c:v>
                </c:pt>
                <c:pt idx="13">
                  <c:v>641</c:v>
                </c:pt>
                <c:pt idx="14">
                  <c:v>256</c:v>
                </c:pt>
                <c:pt idx="15">
                  <c:v>219</c:v>
                </c:pt>
                <c:pt idx="16">
                  <c:v>88</c:v>
                </c:pt>
                <c:pt idx="18">
                  <c:v>292</c:v>
                </c:pt>
                <c:pt idx="19">
                  <c:v>30</c:v>
                </c:pt>
                <c:pt idx="21">
                  <c:v>74</c:v>
                </c:pt>
                <c:pt idx="22">
                  <c:v>30</c:v>
                </c:pt>
                <c:pt idx="26">
                  <c:v>228</c:v>
                </c:pt>
                <c:pt idx="27">
                  <c:v>30</c:v>
                </c:pt>
                <c:pt idx="29">
                  <c:v>30</c:v>
                </c:pt>
                <c:pt idx="32">
                  <c:v>30</c:v>
                </c:pt>
                <c:pt idx="35">
                  <c:v>30</c:v>
                </c:pt>
                <c:pt idx="38">
                  <c:v>30</c:v>
                </c:pt>
                <c:pt idx="41">
                  <c:v>30</c:v>
                </c:pt>
                <c:pt idx="44">
                  <c:v>37</c:v>
                </c:pt>
                <c:pt idx="47">
                  <c:v>30</c:v>
                </c:pt>
              </c:numCache>
            </c:numRef>
          </c:yVal>
          <c:smooth val="0"/>
          <c:extLst>
            <c:ext xmlns:c16="http://schemas.microsoft.com/office/drawing/2014/chart" uri="{C3380CC4-5D6E-409C-BE32-E72D297353CC}">
              <c16:uniqueId val="{00000000-8B7D-435C-A7FC-2FFEF8997B63}"/>
            </c:ext>
          </c:extLst>
        </c:ser>
        <c:ser>
          <c:idx val="1"/>
          <c:order val="1"/>
          <c:tx>
            <c:strRef>
              <c:f>Sheet1!$B$1</c:f>
              <c:strCache>
                <c:ptCount val="1"/>
                <c:pt idx="0">
                  <c:v>B</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Sheet1!$B$2:$B$50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Sheet1!$Z$2:$Z$50</c:f>
              <c:numCache>
                <c:formatCode>General</c:formatCode>
                <c:ptCount val="49"/>
                <c:pt idx="0">
                  <c:v>30</c:v>
                </c:pt>
                <c:pt idx="3">
                  <c:v>30</c:v>
                </c:pt>
                <c:pt idx="10">
                  <c:v>30</c:v>
                </c:pt>
                <c:pt idx="12">
                  <c:v>30</c:v>
                </c:pt>
                <c:pt idx="13">
                  <c:v>30</c:v>
                </c:pt>
                <c:pt idx="15">
                  <c:v>30</c:v>
                </c:pt>
                <c:pt idx="21">
                  <c:v>30</c:v>
                </c:pt>
                <c:pt idx="26">
                  <c:v>30</c:v>
                </c:pt>
                <c:pt idx="32">
                  <c:v>30</c:v>
                </c:pt>
                <c:pt idx="37">
                  <c:v>30</c:v>
                </c:pt>
              </c:numCache>
            </c:numRef>
          </c:yVal>
          <c:smooth val="0"/>
          <c:extLst>
            <c:ext xmlns:c16="http://schemas.microsoft.com/office/drawing/2014/chart" uri="{C3380CC4-5D6E-409C-BE32-E72D297353CC}">
              <c16:uniqueId val="{00000002-8B7D-435C-A7FC-2FFEF8997B63}"/>
            </c:ext>
          </c:extLst>
        </c:ser>
        <c:ser>
          <c:idx val="2"/>
          <c:order val="2"/>
          <c:tx>
            <c:strRef>
              <c:f>Sheet1!$C$1</c:f>
              <c:strCache>
                <c:ptCount val="1"/>
                <c:pt idx="0">
                  <c:v>C</c:v>
                </c:pt>
              </c:strCache>
            </c:strRef>
          </c:tx>
          <c:spPr>
            <a:ln w="95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Sheet1!$C$2:$C$50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Sheet1!$AA$2:$AA$50</c:f>
              <c:numCache>
                <c:formatCode>General</c:formatCode>
                <c:ptCount val="49"/>
                <c:pt idx="0">
                  <c:v>107330</c:v>
                </c:pt>
                <c:pt idx="5">
                  <c:v>1157</c:v>
                </c:pt>
                <c:pt idx="6">
                  <c:v>574</c:v>
                </c:pt>
                <c:pt idx="9">
                  <c:v>1089</c:v>
                </c:pt>
                <c:pt idx="12">
                  <c:v>14345</c:v>
                </c:pt>
                <c:pt idx="13">
                  <c:v>30</c:v>
                </c:pt>
                <c:pt idx="15">
                  <c:v>30</c:v>
                </c:pt>
                <c:pt idx="18">
                  <c:v>30</c:v>
                </c:pt>
                <c:pt idx="19">
                  <c:v>30</c:v>
                </c:pt>
                <c:pt idx="26">
                  <c:v>30</c:v>
                </c:pt>
                <c:pt idx="30">
                  <c:v>30</c:v>
                </c:pt>
                <c:pt idx="33">
                  <c:v>30</c:v>
                </c:pt>
                <c:pt idx="37">
                  <c:v>30</c:v>
                </c:pt>
                <c:pt idx="39">
                  <c:v>30</c:v>
                </c:pt>
                <c:pt idx="43">
                  <c:v>30</c:v>
                </c:pt>
              </c:numCache>
            </c:numRef>
          </c:yVal>
          <c:smooth val="0"/>
          <c:extLst>
            <c:ext xmlns:c16="http://schemas.microsoft.com/office/drawing/2014/chart" uri="{C3380CC4-5D6E-409C-BE32-E72D297353CC}">
              <c16:uniqueId val="{00000004-8B7D-435C-A7FC-2FFEF8997B63}"/>
            </c:ext>
          </c:extLst>
        </c:ser>
        <c:ser>
          <c:idx val="3"/>
          <c:order val="3"/>
          <c:tx>
            <c:strRef>
              <c:f>Sheet1!$D$1</c:f>
              <c:strCache>
                <c:ptCount val="1"/>
                <c:pt idx="0">
                  <c:v>D</c:v>
                </c:pt>
              </c:strCache>
            </c:strRef>
          </c:tx>
          <c:spPr>
            <a:ln w="95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c:spPr>
          </c:marker>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Sheet1!$D$2:$D$50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Sheet1!$AB$2:$AB$50</c:f>
              <c:numCache>
                <c:formatCode>General</c:formatCode>
                <c:ptCount val="49"/>
                <c:pt idx="7">
                  <c:v>91677</c:v>
                </c:pt>
                <c:pt idx="10">
                  <c:v>30</c:v>
                </c:pt>
                <c:pt idx="12">
                  <c:v>107</c:v>
                </c:pt>
                <c:pt idx="13">
                  <c:v>30</c:v>
                </c:pt>
                <c:pt idx="20">
                  <c:v>30</c:v>
                </c:pt>
                <c:pt idx="26">
                  <c:v>30</c:v>
                </c:pt>
                <c:pt idx="30">
                  <c:v>30</c:v>
                </c:pt>
                <c:pt idx="35">
                  <c:v>30</c:v>
                </c:pt>
              </c:numCache>
            </c:numRef>
          </c:yVal>
          <c:smooth val="0"/>
          <c:extLst>
            <c:ext xmlns:c16="http://schemas.microsoft.com/office/drawing/2014/chart" uri="{C3380CC4-5D6E-409C-BE32-E72D297353CC}">
              <c16:uniqueId val="{00000006-8B7D-435C-A7FC-2FFEF8997B63}"/>
            </c:ext>
          </c:extLst>
        </c:ser>
        <c:ser>
          <c:idx val="4"/>
          <c:order val="4"/>
          <c:tx>
            <c:strRef>
              <c:f>Sheet1!$E$1</c:f>
              <c:strCache>
                <c:ptCount val="1"/>
                <c:pt idx="0">
                  <c:v>E*</c:v>
                </c:pt>
              </c:strCache>
            </c:strRef>
          </c:tx>
          <c:spPr>
            <a:ln w="9525" cap="rnd">
              <a:solidFill>
                <a:schemeClr val="accent5"/>
              </a:solidFill>
              <a:round/>
            </a:ln>
            <a:effectLst>
              <a:outerShdw blurRad="57150" dist="19050" dir="5400000" algn="ctr" rotWithShape="0">
                <a:srgbClr val="000000">
                  <a:alpha val="63000"/>
                </a:srgbClr>
              </a:outerShdw>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cap="rnd">
                <a:solidFill>
                  <a:schemeClr val="accent5"/>
                </a:solidFill>
                <a:round/>
              </a:ln>
              <a:effectLst>
                <a:outerShdw blurRad="57150" dist="19050" dir="5400000" algn="ctr" rotWithShape="0">
                  <a:srgbClr val="000000">
                    <a:alpha val="63000"/>
                  </a:srgbClr>
                </a:outerShdw>
              </a:effectLst>
            </c:spPr>
          </c:marker>
          <c:dPt>
            <c:idx val="18"/>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cap="rnd">
                  <a:solidFill>
                    <a:schemeClr val="accent5"/>
                  </a:solidFill>
                  <a:round/>
                </a:ln>
                <a:effectLst>
                  <a:outerShdw blurRad="57150" dist="19050" dir="5400000" algn="ctr" rotWithShape="0">
                    <a:srgbClr val="000000">
                      <a:alpha val="63000"/>
                    </a:srgbClr>
                  </a:outerShdw>
                </a:effectLst>
              </c:spPr>
            </c:marker>
            <c:bubble3D val="0"/>
            <c:spPr>
              <a:ln w="9525" cap="rnd">
                <a:solidFill>
                  <a:schemeClr val="accent5"/>
                </a:solidFill>
                <a:prstDash val="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8B7D-435C-A7FC-2FFEF8997B63}"/>
              </c:ext>
            </c:extLst>
          </c:dPt>
          <c:dPt>
            <c:idx val="23"/>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cap="rnd">
                  <a:solidFill>
                    <a:schemeClr val="accent5"/>
                  </a:solidFill>
                  <a:round/>
                </a:ln>
                <a:effectLst>
                  <a:outerShdw blurRad="57150" dist="19050" dir="5400000" algn="ctr" rotWithShape="0">
                    <a:srgbClr val="000000">
                      <a:alpha val="63000"/>
                    </a:srgbClr>
                  </a:outerShdw>
                </a:effectLst>
              </c:spPr>
            </c:marker>
            <c:bubble3D val="0"/>
            <c:spPr>
              <a:ln w="9525" cap="rnd">
                <a:solidFill>
                  <a:schemeClr val="accent5"/>
                </a:solidFill>
                <a:prstDash val="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8B7D-435C-A7FC-2FFEF8997B63}"/>
              </c:ext>
            </c:extLst>
          </c:dPt>
          <c:dPt>
            <c:idx val="24"/>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cap="rnd">
                  <a:solidFill>
                    <a:schemeClr val="accent5"/>
                  </a:solidFill>
                  <a:round/>
                </a:ln>
                <a:effectLst>
                  <a:outerShdw blurRad="57150" dist="19050" dir="5400000" algn="ctr" rotWithShape="0">
                    <a:srgbClr val="000000">
                      <a:alpha val="63000"/>
                    </a:srgbClr>
                  </a:outerShdw>
                </a:effectLst>
              </c:spPr>
            </c:marker>
            <c:bubble3D val="0"/>
            <c:spPr>
              <a:ln w="9525" cap="rnd">
                <a:solidFill>
                  <a:schemeClr val="accent5"/>
                </a:solidFill>
                <a:prstDash val="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8B7D-435C-A7FC-2FFEF8997B63}"/>
              </c:ext>
            </c:extLst>
          </c:dPt>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Sheet1!$E$2:$E$50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Sheet1!$AC$2:$AC$50</c:f>
              <c:numCache>
                <c:formatCode>General</c:formatCode>
                <c:ptCount val="49"/>
                <c:pt idx="0">
                  <c:v>3588</c:v>
                </c:pt>
                <c:pt idx="3">
                  <c:v>309067</c:v>
                </c:pt>
                <c:pt idx="5">
                  <c:v>249181</c:v>
                </c:pt>
                <c:pt idx="10">
                  <c:v>1391239</c:v>
                </c:pt>
                <c:pt idx="12">
                  <c:v>270362</c:v>
                </c:pt>
                <c:pt idx="13">
                  <c:v>46</c:v>
                </c:pt>
                <c:pt idx="14">
                  <c:v>30</c:v>
                </c:pt>
                <c:pt idx="18">
                  <c:v>166591</c:v>
                </c:pt>
                <c:pt idx="23">
                  <c:v>1222333</c:v>
                </c:pt>
                <c:pt idx="24">
                  <c:v>89916</c:v>
                </c:pt>
                <c:pt idx="25">
                  <c:v>30</c:v>
                </c:pt>
                <c:pt idx="26">
                  <c:v>104</c:v>
                </c:pt>
                <c:pt idx="28">
                  <c:v>30</c:v>
                </c:pt>
                <c:pt idx="30">
                  <c:v>30</c:v>
                </c:pt>
                <c:pt idx="31">
                  <c:v>208</c:v>
                </c:pt>
                <c:pt idx="33">
                  <c:v>30</c:v>
                </c:pt>
                <c:pt idx="34">
                  <c:v>30</c:v>
                </c:pt>
                <c:pt idx="35">
                  <c:v>30</c:v>
                </c:pt>
                <c:pt idx="38">
                  <c:v>30</c:v>
                </c:pt>
                <c:pt idx="42">
                  <c:v>30</c:v>
                </c:pt>
              </c:numCache>
            </c:numRef>
          </c:yVal>
          <c:smooth val="0"/>
          <c:extLst>
            <c:ext xmlns:c16="http://schemas.microsoft.com/office/drawing/2014/chart" uri="{C3380CC4-5D6E-409C-BE32-E72D297353CC}">
              <c16:uniqueId val="{0000000E-8B7D-435C-A7FC-2FFEF8997B63}"/>
            </c:ext>
          </c:extLst>
        </c:ser>
        <c:ser>
          <c:idx val="5"/>
          <c:order val="5"/>
          <c:tx>
            <c:strRef>
              <c:f>Sheet1!$F$1</c:f>
              <c:strCache>
                <c:ptCount val="1"/>
                <c:pt idx="0">
                  <c:v>F</c:v>
                </c:pt>
              </c:strCache>
            </c:strRef>
          </c:tx>
          <c:spPr>
            <a:ln w="9525" cap="rnd">
              <a:solidFill>
                <a:schemeClr val="accent6"/>
              </a:solidFill>
              <a:round/>
            </a:ln>
            <a:effectLst>
              <a:outerShdw blurRad="57150" dist="19050" dir="5400000" algn="ctr" rotWithShape="0">
                <a:srgbClr val="000000">
                  <a:alpha val="63000"/>
                </a:srgbClr>
              </a:outerShdw>
            </a:effectLst>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cap="rnd">
                <a:solidFill>
                  <a:schemeClr val="accent6"/>
                </a:solidFill>
                <a:round/>
              </a:ln>
              <a:effectLst>
                <a:outerShdw blurRad="57150" dist="19050" dir="5400000" algn="ctr" rotWithShape="0">
                  <a:srgbClr val="000000">
                    <a:alpha val="63000"/>
                  </a:srgbClr>
                </a:outerShdw>
              </a:effectLst>
            </c:spPr>
          </c:marker>
          <c:dPt>
            <c:idx val="29"/>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cap="rnd">
                  <a:solidFill>
                    <a:schemeClr val="accent6"/>
                  </a:solidFill>
                  <a:round/>
                </a:ln>
                <a:effectLst>
                  <a:outerShdw blurRad="57150" dist="19050" dir="5400000" algn="ctr" rotWithShape="0">
                    <a:srgbClr val="000000">
                      <a:alpha val="63000"/>
                    </a:srgbClr>
                  </a:outerShdw>
                </a:effectLst>
              </c:spPr>
            </c:marker>
            <c:bubble3D val="0"/>
            <c:spPr>
              <a:ln w="9525" cap="rnd">
                <a:solidFill>
                  <a:schemeClr val="accent6"/>
                </a:solidFill>
                <a:prstDash val="solid"/>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0-8B7D-435C-A7FC-2FFEF8997B63}"/>
              </c:ext>
            </c:extLst>
          </c:dPt>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Sheet1!$F$2:$F$50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Sheet1!$AD$2:$AD$50</c:f>
              <c:numCache>
                <c:formatCode>General</c:formatCode>
                <c:ptCount val="49"/>
                <c:pt idx="0">
                  <c:v>6633</c:v>
                </c:pt>
                <c:pt idx="1">
                  <c:v>92523</c:v>
                </c:pt>
                <c:pt idx="3">
                  <c:v>77231</c:v>
                </c:pt>
                <c:pt idx="6">
                  <c:v>71033</c:v>
                </c:pt>
                <c:pt idx="12">
                  <c:v>102088</c:v>
                </c:pt>
                <c:pt idx="13">
                  <c:v>67</c:v>
                </c:pt>
                <c:pt idx="14">
                  <c:v>63</c:v>
                </c:pt>
                <c:pt idx="15">
                  <c:v>30</c:v>
                </c:pt>
                <c:pt idx="16">
                  <c:v>30</c:v>
                </c:pt>
                <c:pt idx="20">
                  <c:v>30</c:v>
                </c:pt>
                <c:pt idx="23">
                  <c:v>30</c:v>
                </c:pt>
                <c:pt idx="25">
                  <c:v>30</c:v>
                </c:pt>
                <c:pt idx="28">
                  <c:v>33</c:v>
                </c:pt>
                <c:pt idx="29">
                  <c:v>778</c:v>
                </c:pt>
                <c:pt idx="32">
                  <c:v>30</c:v>
                </c:pt>
                <c:pt idx="34">
                  <c:v>30</c:v>
                </c:pt>
                <c:pt idx="37">
                  <c:v>30</c:v>
                </c:pt>
                <c:pt idx="40">
                  <c:v>30</c:v>
                </c:pt>
                <c:pt idx="43">
                  <c:v>30</c:v>
                </c:pt>
              </c:numCache>
            </c:numRef>
          </c:yVal>
          <c:smooth val="0"/>
          <c:extLst>
            <c:ext xmlns:c16="http://schemas.microsoft.com/office/drawing/2014/chart" uri="{C3380CC4-5D6E-409C-BE32-E72D297353CC}">
              <c16:uniqueId val="{00000012-8B7D-435C-A7FC-2FFEF8997B63}"/>
            </c:ext>
          </c:extLst>
        </c:ser>
        <c:ser>
          <c:idx val="6"/>
          <c:order val="6"/>
          <c:tx>
            <c:strRef>
              <c:f>Sheet1!$G$1</c:f>
              <c:strCache>
                <c:ptCount val="1"/>
                <c:pt idx="0">
                  <c:v>G*</c:v>
                </c:pt>
              </c:strCache>
            </c:strRef>
          </c:tx>
          <c:spPr>
            <a:ln w="9525" cap="rnd">
              <a:solidFill>
                <a:schemeClr val="accent1">
                  <a:lumMod val="6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w="9525" cap="rnd">
                <a:solidFill>
                  <a:schemeClr val="accent1">
                    <a:lumMod val="60000"/>
                  </a:schemeClr>
                </a:solidFill>
                <a:round/>
              </a:ln>
              <a:effectLst>
                <a:outerShdw blurRad="57150" dist="19050" dir="5400000" algn="ctr" rotWithShape="0">
                  <a:srgbClr val="000000">
                    <a:alpha val="63000"/>
                  </a:srgbClr>
                </a:outerShdw>
              </a:effectLst>
            </c:spPr>
          </c:marker>
          <c:dPt>
            <c:idx val="18"/>
            <c:marker>
              <c:symbol val="circle"/>
              <c:size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w="9525" cap="rnd">
                  <a:solidFill>
                    <a:schemeClr val="accent1">
                      <a:lumMod val="60000"/>
                    </a:schemeClr>
                  </a:solidFill>
                  <a:round/>
                </a:ln>
                <a:effectLst>
                  <a:outerShdw blurRad="57150" dist="19050" dir="5400000" algn="ctr" rotWithShape="0">
                    <a:srgbClr val="000000">
                      <a:alpha val="63000"/>
                    </a:srgbClr>
                  </a:outerShdw>
                </a:effectLst>
              </c:spPr>
            </c:marker>
            <c:bubble3D val="0"/>
            <c:spPr>
              <a:ln w="9525" cap="rnd">
                <a:solidFill>
                  <a:schemeClr val="accent1">
                    <a:lumMod val="60000"/>
                  </a:schemeClr>
                </a:solidFill>
                <a:prstDash val="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4-8B7D-435C-A7FC-2FFEF8997B63}"/>
              </c:ext>
            </c:extLst>
          </c:dPt>
          <c:dPt>
            <c:idx val="19"/>
            <c:marker>
              <c:symbol val="circle"/>
              <c:size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w="9525" cap="rnd">
                  <a:solidFill>
                    <a:schemeClr val="accent1">
                      <a:lumMod val="60000"/>
                    </a:schemeClr>
                  </a:solidFill>
                  <a:round/>
                </a:ln>
                <a:effectLst>
                  <a:outerShdw blurRad="57150" dist="19050" dir="5400000" algn="ctr" rotWithShape="0">
                    <a:srgbClr val="000000">
                      <a:alpha val="63000"/>
                    </a:srgbClr>
                  </a:outerShdw>
                </a:effectLst>
              </c:spPr>
            </c:marker>
            <c:bubble3D val="0"/>
            <c:spPr>
              <a:ln w="9525" cap="rnd">
                <a:solidFill>
                  <a:schemeClr val="accent1">
                    <a:lumMod val="60000"/>
                  </a:schemeClr>
                </a:solidFill>
                <a:prstDash val="sysDash"/>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6-8B7D-435C-A7FC-2FFEF8997B63}"/>
              </c:ext>
            </c:extLst>
          </c:dPt>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Sheet1!$G$2:$G$50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Sheet1!$AE$2:$AE$50</c:f>
              <c:numCache>
                <c:formatCode>General</c:formatCode>
                <c:ptCount val="49"/>
                <c:pt idx="0">
                  <c:v>70990</c:v>
                </c:pt>
                <c:pt idx="1">
                  <c:v>91600</c:v>
                </c:pt>
                <c:pt idx="7">
                  <c:v>108590</c:v>
                </c:pt>
                <c:pt idx="12">
                  <c:v>177992</c:v>
                </c:pt>
                <c:pt idx="13">
                  <c:v>33</c:v>
                </c:pt>
                <c:pt idx="14">
                  <c:v>30</c:v>
                </c:pt>
                <c:pt idx="18">
                  <c:v>37464</c:v>
                </c:pt>
                <c:pt idx="19">
                  <c:v>49287</c:v>
                </c:pt>
                <c:pt idx="21">
                  <c:v>30</c:v>
                </c:pt>
                <c:pt idx="28">
                  <c:v>30</c:v>
                </c:pt>
                <c:pt idx="29">
                  <c:v>30</c:v>
                </c:pt>
                <c:pt idx="30">
                  <c:v>30</c:v>
                </c:pt>
              </c:numCache>
            </c:numRef>
          </c:yVal>
          <c:smooth val="0"/>
          <c:extLst>
            <c:ext xmlns:c16="http://schemas.microsoft.com/office/drawing/2014/chart" uri="{C3380CC4-5D6E-409C-BE32-E72D297353CC}">
              <c16:uniqueId val="{00000018-8B7D-435C-A7FC-2FFEF8997B63}"/>
            </c:ext>
          </c:extLst>
        </c:ser>
        <c:ser>
          <c:idx val="7"/>
          <c:order val="7"/>
          <c:tx>
            <c:strRef>
              <c:f>Sheet1!$H$1</c:f>
              <c:strCache>
                <c:ptCount val="1"/>
                <c:pt idx="0">
                  <c:v>H</c:v>
                </c:pt>
              </c:strCache>
            </c:strRef>
          </c:tx>
          <c:spPr>
            <a:ln w="9525" cap="rnd">
              <a:solidFill>
                <a:schemeClr val="accent2">
                  <a:lumMod val="6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w="9525" cap="rnd">
                <a:solidFill>
                  <a:schemeClr val="accent2">
                    <a:lumMod val="60000"/>
                  </a:schemeClr>
                </a:solidFill>
                <a:round/>
              </a:ln>
              <a:effectLst>
                <a:outerShdw blurRad="57150" dist="19050" dir="5400000" algn="ctr" rotWithShape="0">
                  <a:srgbClr val="000000">
                    <a:alpha val="63000"/>
                  </a:srgbClr>
                </a:outerShdw>
              </a:effectLst>
            </c:spPr>
          </c:marker>
          <c:dLbls>
            <c:dLbl>
              <c:idx val="32"/>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B7D-435C-A7FC-2FFEF8997B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Sheet1!$AF$2:$AF$50</c:f>
              <c:numCache>
                <c:formatCode>General</c:formatCode>
                <c:ptCount val="49"/>
                <c:pt idx="0">
                  <c:v>1367</c:v>
                </c:pt>
                <c:pt idx="4">
                  <c:v>64693</c:v>
                </c:pt>
                <c:pt idx="10">
                  <c:v>55</c:v>
                </c:pt>
                <c:pt idx="12">
                  <c:v>11663</c:v>
                </c:pt>
                <c:pt idx="14">
                  <c:v>30</c:v>
                </c:pt>
                <c:pt idx="15">
                  <c:v>30</c:v>
                </c:pt>
                <c:pt idx="19">
                  <c:v>30</c:v>
                </c:pt>
                <c:pt idx="23">
                  <c:v>30</c:v>
                </c:pt>
                <c:pt idx="25">
                  <c:v>30</c:v>
                </c:pt>
                <c:pt idx="28">
                  <c:v>30</c:v>
                </c:pt>
              </c:numCache>
            </c:numRef>
          </c:yVal>
          <c:smooth val="0"/>
          <c:extLst>
            <c:ext xmlns:c16="http://schemas.microsoft.com/office/drawing/2014/chart" uri="{C3380CC4-5D6E-409C-BE32-E72D297353CC}">
              <c16:uniqueId val="{0000001A-8B7D-435C-A7FC-2FFEF8997B63}"/>
            </c:ext>
          </c:extLst>
        </c:ser>
        <c:ser>
          <c:idx val="8"/>
          <c:order val="8"/>
          <c:tx>
            <c:strRef>
              <c:f>Sheet1!$I$1</c:f>
              <c:strCache>
                <c:ptCount val="1"/>
                <c:pt idx="0">
                  <c:v>I</c:v>
                </c:pt>
              </c:strCache>
            </c:strRef>
          </c:tx>
          <c:spPr>
            <a:ln w="9525" cap="rnd">
              <a:solidFill>
                <a:schemeClr val="accent3">
                  <a:lumMod val="6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w="9525" cap="rnd">
                <a:solidFill>
                  <a:schemeClr val="accent3">
                    <a:lumMod val="60000"/>
                  </a:schemeClr>
                </a:solidFill>
                <a:round/>
              </a:ln>
              <a:effectLst>
                <a:outerShdw blurRad="57150" dist="19050" dir="5400000" algn="ctr" rotWithShape="0">
                  <a:srgbClr val="000000">
                    <a:alpha val="63000"/>
                  </a:srgbClr>
                </a:outerShdw>
              </a:effectLst>
            </c:spPr>
          </c:marker>
          <c:xVal>
            <c:numRef>
              <c:f>Sheet1!$I$2:$I$50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Sheet1!$AG$2:$AG$50</c:f>
              <c:numCache>
                <c:formatCode>General</c:formatCode>
                <c:ptCount val="49"/>
                <c:pt idx="0">
                  <c:v>30</c:v>
                </c:pt>
                <c:pt idx="8">
                  <c:v>30</c:v>
                </c:pt>
                <c:pt idx="12">
                  <c:v>30</c:v>
                </c:pt>
                <c:pt idx="13">
                  <c:v>30</c:v>
                </c:pt>
                <c:pt idx="20">
                  <c:v>30</c:v>
                </c:pt>
                <c:pt idx="21">
                  <c:v>30</c:v>
                </c:pt>
                <c:pt idx="22">
                  <c:v>30</c:v>
                </c:pt>
                <c:pt idx="26">
                  <c:v>30</c:v>
                </c:pt>
                <c:pt idx="29">
                  <c:v>30</c:v>
                </c:pt>
              </c:numCache>
            </c:numRef>
          </c:yVal>
          <c:smooth val="0"/>
          <c:extLst>
            <c:ext xmlns:c16="http://schemas.microsoft.com/office/drawing/2014/chart" uri="{C3380CC4-5D6E-409C-BE32-E72D297353CC}">
              <c16:uniqueId val="{0000001B-8B7D-435C-A7FC-2FFEF8997B63}"/>
            </c:ext>
          </c:extLst>
        </c:ser>
        <c:ser>
          <c:idx val="9"/>
          <c:order val="9"/>
          <c:tx>
            <c:strRef>
              <c:f>Sheet1!$J$1</c:f>
              <c:strCache>
                <c:ptCount val="1"/>
                <c:pt idx="0">
                  <c:v>J</c:v>
                </c:pt>
              </c:strCache>
            </c:strRef>
          </c:tx>
          <c:spPr>
            <a:ln w="9525" cap="rnd">
              <a:solidFill>
                <a:schemeClr val="accent4">
                  <a:lumMod val="6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w="9525" cap="rnd">
                <a:solidFill>
                  <a:schemeClr val="accent4">
                    <a:lumMod val="60000"/>
                  </a:schemeClr>
                </a:solidFill>
                <a:round/>
              </a:ln>
              <a:effectLst>
                <a:outerShdw blurRad="57150" dist="19050" dir="5400000" algn="ctr" rotWithShape="0">
                  <a:srgbClr val="000000">
                    <a:alpha val="63000"/>
                  </a:srgbClr>
                </a:outerShdw>
              </a:effectLst>
            </c:spPr>
          </c:marker>
          <c:xVal>
            <c:numRef>
              <c:f>Sheet1!$J$2:$J$50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Sheet1!$AH$2:$AH$50</c:f>
              <c:numCache>
                <c:formatCode>General</c:formatCode>
                <c:ptCount val="49"/>
                <c:pt idx="0">
                  <c:v>36606</c:v>
                </c:pt>
                <c:pt idx="1">
                  <c:v>3356</c:v>
                </c:pt>
                <c:pt idx="11">
                  <c:v>8533</c:v>
                </c:pt>
                <c:pt idx="13">
                  <c:v>30</c:v>
                </c:pt>
                <c:pt idx="15">
                  <c:v>30</c:v>
                </c:pt>
                <c:pt idx="17">
                  <c:v>30</c:v>
                </c:pt>
                <c:pt idx="23">
                  <c:v>30</c:v>
                </c:pt>
                <c:pt idx="27">
                  <c:v>30</c:v>
                </c:pt>
              </c:numCache>
            </c:numRef>
          </c:yVal>
          <c:smooth val="0"/>
          <c:extLst>
            <c:ext xmlns:c16="http://schemas.microsoft.com/office/drawing/2014/chart" uri="{C3380CC4-5D6E-409C-BE32-E72D297353CC}">
              <c16:uniqueId val="{0000001C-8B7D-435C-A7FC-2FFEF8997B63}"/>
            </c:ext>
          </c:extLst>
        </c:ser>
        <c:ser>
          <c:idx val="10"/>
          <c:order val="10"/>
          <c:tx>
            <c:strRef>
              <c:f>Sheet1!$K$1</c:f>
              <c:strCache>
                <c:ptCount val="1"/>
                <c:pt idx="0">
                  <c:v>K</c:v>
                </c:pt>
              </c:strCache>
            </c:strRef>
          </c:tx>
          <c:spPr>
            <a:ln w="9525" cap="rnd">
              <a:solidFill>
                <a:schemeClr val="accent5">
                  <a:lumMod val="6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w="9525" cap="rnd">
                <a:solidFill>
                  <a:schemeClr val="accent5">
                    <a:lumMod val="60000"/>
                  </a:schemeClr>
                </a:solidFill>
                <a:round/>
              </a:ln>
              <a:effectLst>
                <a:outerShdw blurRad="57150" dist="19050" dir="5400000" algn="ctr" rotWithShape="0">
                  <a:srgbClr val="000000">
                    <a:alpha val="63000"/>
                  </a:srgbClr>
                </a:outerShdw>
              </a:effectLst>
            </c:spPr>
          </c:marker>
          <c:xVal>
            <c:numRef>
              <c:f>Sheet1!$K$2:$K$50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Sheet1!$AI$2:$AI$50</c:f>
              <c:numCache>
                <c:formatCode>General</c:formatCode>
                <c:ptCount val="49"/>
                <c:pt idx="0">
                  <c:v>30</c:v>
                </c:pt>
                <c:pt idx="6">
                  <c:v>30</c:v>
                </c:pt>
                <c:pt idx="11">
                  <c:v>2394</c:v>
                </c:pt>
                <c:pt idx="12">
                  <c:v>30</c:v>
                </c:pt>
                <c:pt idx="13">
                  <c:v>30</c:v>
                </c:pt>
                <c:pt idx="15">
                  <c:v>38</c:v>
                </c:pt>
                <c:pt idx="18">
                  <c:v>30</c:v>
                </c:pt>
                <c:pt idx="19">
                  <c:v>30</c:v>
                </c:pt>
                <c:pt idx="21">
                  <c:v>30</c:v>
                </c:pt>
                <c:pt idx="25">
                  <c:v>30</c:v>
                </c:pt>
              </c:numCache>
            </c:numRef>
          </c:yVal>
          <c:smooth val="0"/>
          <c:extLst>
            <c:ext xmlns:c16="http://schemas.microsoft.com/office/drawing/2014/chart" uri="{C3380CC4-5D6E-409C-BE32-E72D297353CC}">
              <c16:uniqueId val="{0000001D-8B7D-435C-A7FC-2FFEF8997B63}"/>
            </c:ext>
          </c:extLst>
        </c:ser>
        <c:ser>
          <c:idx val="11"/>
          <c:order val="11"/>
          <c:tx>
            <c:strRef>
              <c:f>Sheet1!$L$1</c:f>
              <c:strCache>
                <c:ptCount val="1"/>
                <c:pt idx="0">
                  <c:v>L</c:v>
                </c:pt>
              </c:strCache>
            </c:strRef>
          </c:tx>
          <c:spPr>
            <a:ln w="9525" cap="rnd">
              <a:solidFill>
                <a:schemeClr val="accent6">
                  <a:lumMod val="6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w="9525" cap="rnd">
                <a:solidFill>
                  <a:schemeClr val="accent6">
                    <a:lumMod val="60000"/>
                  </a:schemeClr>
                </a:solidFill>
                <a:round/>
              </a:ln>
              <a:effectLst>
                <a:outerShdw blurRad="57150" dist="19050" dir="5400000" algn="ctr" rotWithShape="0">
                  <a:srgbClr val="000000">
                    <a:alpha val="63000"/>
                  </a:srgbClr>
                </a:outerShdw>
              </a:effectLst>
            </c:spPr>
          </c:marker>
          <c:xVal>
            <c:numRef>
              <c:f>Sheet1!$L$2:$L$50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Sheet1!$AJ$2:$AJ$50</c:f>
              <c:numCache>
                <c:formatCode>General</c:formatCode>
                <c:ptCount val="49"/>
                <c:pt idx="0">
                  <c:v>151793</c:v>
                </c:pt>
                <c:pt idx="1">
                  <c:v>205224</c:v>
                </c:pt>
                <c:pt idx="5">
                  <c:v>209000</c:v>
                </c:pt>
                <c:pt idx="12">
                  <c:v>243839</c:v>
                </c:pt>
                <c:pt idx="13">
                  <c:v>121</c:v>
                </c:pt>
                <c:pt idx="14">
                  <c:v>37</c:v>
                </c:pt>
                <c:pt idx="15">
                  <c:v>30</c:v>
                </c:pt>
                <c:pt idx="16">
                  <c:v>30</c:v>
                </c:pt>
                <c:pt idx="18">
                  <c:v>30</c:v>
                </c:pt>
                <c:pt idx="22">
                  <c:v>52</c:v>
                </c:pt>
                <c:pt idx="23">
                  <c:v>30</c:v>
                </c:pt>
                <c:pt idx="26">
                  <c:v>30</c:v>
                </c:pt>
              </c:numCache>
            </c:numRef>
          </c:yVal>
          <c:smooth val="0"/>
          <c:extLst>
            <c:ext xmlns:c16="http://schemas.microsoft.com/office/drawing/2014/chart" uri="{C3380CC4-5D6E-409C-BE32-E72D297353CC}">
              <c16:uniqueId val="{0000001E-8B7D-435C-A7FC-2FFEF8997B63}"/>
            </c:ext>
          </c:extLst>
        </c:ser>
        <c:ser>
          <c:idx val="12"/>
          <c:order val="12"/>
          <c:tx>
            <c:strRef>
              <c:f>Sheet1!$M$1</c:f>
              <c:strCache>
                <c:ptCount val="1"/>
                <c:pt idx="0">
                  <c:v>M</c:v>
                </c:pt>
              </c:strCache>
            </c:strRef>
          </c:tx>
          <c:spPr>
            <a:ln w="9525" cap="rnd">
              <a:solidFill>
                <a:srgbClr val="7030A0"/>
              </a:solidFill>
              <a:round/>
            </a:ln>
            <a:effectLst>
              <a:outerShdw blurRad="57150" dist="19050" dir="5400000" algn="ctr" rotWithShape="0">
                <a:srgbClr val="000000">
                  <a:alpha val="63000"/>
                </a:srgbClr>
              </a:outerShdw>
            </a:effectLst>
          </c:spPr>
          <c:marker>
            <c:symbol val="circle"/>
            <c:size val="6"/>
            <c:spPr>
              <a:solidFill>
                <a:srgbClr val="7030A0"/>
              </a:solidFill>
              <a:ln w="9525" cap="rnd">
                <a:solidFill>
                  <a:srgbClr val="7030A0"/>
                </a:solidFill>
                <a:round/>
              </a:ln>
              <a:effectLst>
                <a:outerShdw blurRad="57150" dist="19050" dir="5400000" algn="ctr" rotWithShape="0">
                  <a:srgbClr val="000000">
                    <a:alpha val="63000"/>
                  </a:srgbClr>
                </a:outerShdw>
              </a:effectLst>
            </c:spPr>
          </c:marker>
          <c:xVal>
            <c:numRef>
              <c:f>Sheet1!$M$2:$M$50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Sheet1!$AK$2:$AK$50</c:f>
              <c:numCache>
                <c:formatCode>General</c:formatCode>
                <c:ptCount val="49"/>
                <c:pt idx="0">
                  <c:v>533</c:v>
                </c:pt>
                <c:pt idx="9">
                  <c:v>430</c:v>
                </c:pt>
                <c:pt idx="12">
                  <c:v>725</c:v>
                </c:pt>
                <c:pt idx="13">
                  <c:v>30</c:v>
                </c:pt>
                <c:pt idx="14">
                  <c:v>30</c:v>
                </c:pt>
                <c:pt idx="15">
                  <c:v>30</c:v>
                </c:pt>
                <c:pt idx="17">
                  <c:v>30</c:v>
                </c:pt>
                <c:pt idx="19">
                  <c:v>30</c:v>
                </c:pt>
                <c:pt idx="20">
                  <c:v>30</c:v>
                </c:pt>
                <c:pt idx="21">
                  <c:v>30</c:v>
                </c:pt>
                <c:pt idx="24">
                  <c:v>30</c:v>
                </c:pt>
                <c:pt idx="28">
                  <c:v>30</c:v>
                </c:pt>
              </c:numCache>
            </c:numRef>
          </c:yVal>
          <c:smooth val="0"/>
          <c:extLst>
            <c:ext xmlns:c16="http://schemas.microsoft.com/office/drawing/2014/chart" uri="{C3380CC4-5D6E-409C-BE32-E72D297353CC}">
              <c16:uniqueId val="{0000001F-8B7D-435C-A7FC-2FFEF8997B63}"/>
            </c:ext>
          </c:extLst>
        </c:ser>
        <c:ser>
          <c:idx val="13"/>
          <c:order val="13"/>
          <c:tx>
            <c:strRef>
              <c:f>Sheet1!$N$1</c:f>
              <c:strCache>
                <c:ptCount val="1"/>
                <c:pt idx="0">
                  <c:v>N</c:v>
                </c:pt>
              </c:strCache>
            </c:strRef>
          </c:tx>
          <c:spPr>
            <a:ln w="9525" cap="rnd">
              <a:solidFill>
                <a:schemeClr val="accent2">
                  <a:lumMod val="80000"/>
                  <a:lumOff val="2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w="9525" cap="rnd">
                <a:solidFill>
                  <a:schemeClr val="accent2">
                    <a:lumMod val="80000"/>
                    <a:lumOff val="20000"/>
                  </a:schemeClr>
                </a:solidFill>
                <a:round/>
              </a:ln>
              <a:effectLst>
                <a:outerShdw blurRad="57150" dist="19050" dir="5400000" algn="ctr" rotWithShape="0">
                  <a:srgbClr val="000000">
                    <a:alpha val="63000"/>
                  </a:srgbClr>
                </a:outerShdw>
              </a:effectLst>
            </c:spPr>
          </c:marker>
          <c:xVal>
            <c:numRef>
              <c:f>Sheet1!$N$2:$N$50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Sheet1!$AL$2:$AL$50</c:f>
              <c:numCache>
                <c:formatCode>General</c:formatCode>
                <c:ptCount val="49"/>
                <c:pt idx="0">
                  <c:v>61000</c:v>
                </c:pt>
                <c:pt idx="7">
                  <c:v>2755</c:v>
                </c:pt>
                <c:pt idx="10">
                  <c:v>198524</c:v>
                </c:pt>
                <c:pt idx="12">
                  <c:v>92094</c:v>
                </c:pt>
                <c:pt idx="13">
                  <c:v>30</c:v>
                </c:pt>
                <c:pt idx="14">
                  <c:v>30</c:v>
                </c:pt>
                <c:pt idx="17">
                  <c:v>30</c:v>
                </c:pt>
                <c:pt idx="20">
                  <c:v>30</c:v>
                </c:pt>
                <c:pt idx="23">
                  <c:v>30</c:v>
                </c:pt>
              </c:numCache>
            </c:numRef>
          </c:yVal>
          <c:smooth val="0"/>
          <c:extLst>
            <c:ext xmlns:c16="http://schemas.microsoft.com/office/drawing/2014/chart" uri="{C3380CC4-5D6E-409C-BE32-E72D297353CC}">
              <c16:uniqueId val="{00000020-8B7D-435C-A7FC-2FFEF8997B63}"/>
            </c:ext>
          </c:extLst>
        </c:ser>
        <c:ser>
          <c:idx val="14"/>
          <c:order val="14"/>
          <c:tx>
            <c:strRef>
              <c:f>Sheet1!$O$1</c:f>
              <c:strCache>
                <c:ptCount val="1"/>
                <c:pt idx="0">
                  <c:v>O</c:v>
                </c:pt>
              </c:strCache>
            </c:strRef>
          </c:tx>
          <c:spPr>
            <a:ln w="9525" cap="rnd">
              <a:solidFill>
                <a:schemeClr val="accent3">
                  <a:lumMod val="80000"/>
                  <a:lumOff val="2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w="9525" cap="rnd">
                <a:solidFill>
                  <a:schemeClr val="accent3">
                    <a:lumMod val="80000"/>
                    <a:lumOff val="20000"/>
                  </a:schemeClr>
                </a:solidFill>
                <a:round/>
              </a:ln>
              <a:effectLst>
                <a:outerShdw blurRad="57150" dist="19050" dir="5400000" algn="ctr" rotWithShape="0">
                  <a:srgbClr val="000000">
                    <a:alpha val="63000"/>
                  </a:srgbClr>
                </a:outerShdw>
              </a:effectLst>
            </c:spPr>
          </c:marker>
          <c:xVal>
            <c:numRef>
              <c:f>Sheet1!$O$2:$O$50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Sheet1!$AM$2:$AM$50</c:f>
              <c:numCache>
                <c:formatCode>General</c:formatCode>
                <c:ptCount val="49"/>
                <c:pt idx="1">
                  <c:v>8048</c:v>
                </c:pt>
                <c:pt idx="3">
                  <c:v>30</c:v>
                </c:pt>
                <c:pt idx="4">
                  <c:v>30</c:v>
                </c:pt>
                <c:pt idx="11">
                  <c:v>3822</c:v>
                </c:pt>
                <c:pt idx="12">
                  <c:v>257</c:v>
                </c:pt>
                <c:pt idx="13">
                  <c:v>30</c:v>
                </c:pt>
                <c:pt idx="15">
                  <c:v>30</c:v>
                </c:pt>
                <c:pt idx="18">
                  <c:v>30</c:v>
                </c:pt>
                <c:pt idx="20">
                  <c:v>64</c:v>
                </c:pt>
                <c:pt idx="21">
                  <c:v>30</c:v>
                </c:pt>
                <c:pt idx="24">
                  <c:v>30</c:v>
                </c:pt>
              </c:numCache>
            </c:numRef>
          </c:yVal>
          <c:smooth val="0"/>
          <c:extLst>
            <c:ext xmlns:c16="http://schemas.microsoft.com/office/drawing/2014/chart" uri="{C3380CC4-5D6E-409C-BE32-E72D297353CC}">
              <c16:uniqueId val="{00000021-8B7D-435C-A7FC-2FFEF8997B63}"/>
            </c:ext>
          </c:extLst>
        </c:ser>
        <c:ser>
          <c:idx val="15"/>
          <c:order val="15"/>
          <c:tx>
            <c:strRef>
              <c:f>Sheet1!$P$1</c:f>
              <c:strCache>
                <c:ptCount val="1"/>
                <c:pt idx="0">
                  <c:v>P</c:v>
                </c:pt>
              </c:strCache>
            </c:strRef>
          </c:tx>
          <c:spPr>
            <a:ln w="9525" cap="rnd">
              <a:solidFill>
                <a:schemeClr val="accent4">
                  <a:lumMod val="80000"/>
                  <a:lumOff val="2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w="9525" cap="rnd">
                <a:solidFill>
                  <a:schemeClr val="accent4">
                    <a:lumMod val="80000"/>
                    <a:lumOff val="20000"/>
                  </a:schemeClr>
                </a:solidFill>
                <a:round/>
              </a:ln>
              <a:effectLst>
                <a:outerShdw blurRad="57150" dist="19050" dir="5400000" algn="ctr" rotWithShape="0">
                  <a:srgbClr val="000000">
                    <a:alpha val="63000"/>
                  </a:srgbClr>
                </a:outerShdw>
              </a:effectLst>
            </c:spPr>
          </c:marker>
          <c:xVal>
            <c:numRef>
              <c:f>Sheet1!$P$2:$P$50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Sheet1!$AN$2:$AN$50</c:f>
              <c:numCache>
                <c:formatCode>General</c:formatCode>
                <c:ptCount val="49"/>
                <c:pt idx="7">
                  <c:v>79665</c:v>
                </c:pt>
                <c:pt idx="11">
                  <c:v>30</c:v>
                </c:pt>
                <c:pt idx="12">
                  <c:v>273</c:v>
                </c:pt>
                <c:pt idx="14">
                  <c:v>30</c:v>
                </c:pt>
                <c:pt idx="15">
                  <c:v>30</c:v>
                </c:pt>
                <c:pt idx="17">
                  <c:v>30</c:v>
                </c:pt>
                <c:pt idx="19">
                  <c:v>30</c:v>
                </c:pt>
                <c:pt idx="21">
                  <c:v>30</c:v>
                </c:pt>
                <c:pt idx="25">
                  <c:v>30</c:v>
                </c:pt>
              </c:numCache>
            </c:numRef>
          </c:yVal>
          <c:smooth val="0"/>
          <c:extLst>
            <c:ext xmlns:c16="http://schemas.microsoft.com/office/drawing/2014/chart" uri="{C3380CC4-5D6E-409C-BE32-E72D297353CC}">
              <c16:uniqueId val="{00000022-8B7D-435C-A7FC-2FFEF8997B63}"/>
            </c:ext>
          </c:extLst>
        </c:ser>
        <c:ser>
          <c:idx val="16"/>
          <c:order val="16"/>
          <c:tx>
            <c:strRef>
              <c:f>Sheet1!$Q$1</c:f>
              <c:strCache>
                <c:ptCount val="1"/>
                <c:pt idx="0">
                  <c:v>Q</c:v>
                </c:pt>
              </c:strCache>
            </c:strRef>
          </c:tx>
          <c:spPr>
            <a:ln w="9525" cap="rnd">
              <a:solidFill>
                <a:schemeClr val="accent5">
                  <a:lumMod val="80000"/>
                  <a:lumOff val="2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w="9525" cap="rnd">
                <a:solidFill>
                  <a:schemeClr val="accent5">
                    <a:lumMod val="80000"/>
                    <a:lumOff val="20000"/>
                  </a:schemeClr>
                </a:solidFill>
                <a:round/>
              </a:ln>
              <a:effectLst>
                <a:outerShdw blurRad="57150" dist="19050" dir="5400000" algn="ctr" rotWithShape="0">
                  <a:srgbClr val="000000">
                    <a:alpha val="63000"/>
                  </a:srgbClr>
                </a:outerShdw>
              </a:effectLst>
            </c:spPr>
          </c:marker>
          <c:xVal>
            <c:numRef>
              <c:f>Sheet1!$Q$2:$Q$50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Sheet1!$AO$2:$AO$50</c:f>
              <c:numCache>
                <c:formatCode>General</c:formatCode>
                <c:ptCount val="49"/>
                <c:pt idx="0">
                  <c:v>1270</c:v>
                </c:pt>
                <c:pt idx="9">
                  <c:v>30</c:v>
                </c:pt>
                <c:pt idx="11">
                  <c:v>30</c:v>
                </c:pt>
                <c:pt idx="12">
                  <c:v>30</c:v>
                </c:pt>
                <c:pt idx="16">
                  <c:v>30</c:v>
                </c:pt>
                <c:pt idx="18">
                  <c:v>30</c:v>
                </c:pt>
                <c:pt idx="24">
                  <c:v>30</c:v>
                </c:pt>
              </c:numCache>
            </c:numRef>
          </c:yVal>
          <c:smooth val="0"/>
          <c:extLst>
            <c:ext xmlns:c16="http://schemas.microsoft.com/office/drawing/2014/chart" uri="{C3380CC4-5D6E-409C-BE32-E72D297353CC}">
              <c16:uniqueId val="{00000023-8B7D-435C-A7FC-2FFEF8997B63}"/>
            </c:ext>
          </c:extLst>
        </c:ser>
        <c:ser>
          <c:idx val="17"/>
          <c:order val="17"/>
          <c:tx>
            <c:strRef>
              <c:f>Sheet1!$R$1</c:f>
              <c:strCache>
                <c:ptCount val="1"/>
                <c:pt idx="0">
                  <c:v>R</c:v>
                </c:pt>
              </c:strCache>
            </c:strRef>
          </c:tx>
          <c:spPr>
            <a:ln w="9525" cap="rnd">
              <a:solidFill>
                <a:schemeClr val="accent6">
                  <a:lumMod val="80000"/>
                  <a:lumOff val="2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w="9525" cap="rnd">
                <a:solidFill>
                  <a:schemeClr val="accent6">
                    <a:lumMod val="80000"/>
                    <a:lumOff val="20000"/>
                  </a:schemeClr>
                </a:solidFill>
                <a:round/>
              </a:ln>
              <a:effectLst>
                <a:outerShdw blurRad="57150" dist="19050" dir="5400000" algn="ctr" rotWithShape="0">
                  <a:srgbClr val="000000">
                    <a:alpha val="63000"/>
                  </a:srgbClr>
                </a:outerShdw>
              </a:effectLst>
            </c:spPr>
          </c:marker>
          <c:xVal>
            <c:numRef>
              <c:f>Sheet1!$R$2:$R$50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Sheet1!$AP$2:$AP$50</c:f>
              <c:numCache>
                <c:formatCode>General</c:formatCode>
                <c:ptCount val="49"/>
                <c:pt idx="0">
                  <c:v>30</c:v>
                </c:pt>
                <c:pt idx="1">
                  <c:v>1293530</c:v>
                </c:pt>
                <c:pt idx="11">
                  <c:v>1923</c:v>
                </c:pt>
                <c:pt idx="12">
                  <c:v>30</c:v>
                </c:pt>
                <c:pt idx="14">
                  <c:v>30</c:v>
                </c:pt>
                <c:pt idx="15">
                  <c:v>30</c:v>
                </c:pt>
                <c:pt idx="18">
                  <c:v>30</c:v>
                </c:pt>
                <c:pt idx="21">
                  <c:v>30</c:v>
                </c:pt>
                <c:pt idx="22">
                  <c:v>30</c:v>
                </c:pt>
              </c:numCache>
            </c:numRef>
          </c:yVal>
          <c:smooth val="0"/>
          <c:extLst>
            <c:ext xmlns:c16="http://schemas.microsoft.com/office/drawing/2014/chart" uri="{C3380CC4-5D6E-409C-BE32-E72D297353CC}">
              <c16:uniqueId val="{00000024-8B7D-435C-A7FC-2FFEF8997B63}"/>
            </c:ext>
          </c:extLst>
        </c:ser>
        <c:ser>
          <c:idx val="18"/>
          <c:order val="18"/>
          <c:tx>
            <c:strRef>
              <c:f>Sheet1!$S$1</c:f>
              <c:strCache>
                <c:ptCount val="1"/>
                <c:pt idx="0">
                  <c:v>S</c:v>
                </c:pt>
              </c:strCache>
            </c:strRef>
          </c:tx>
          <c:spPr>
            <a:ln w="9525" cap="rnd">
              <a:solidFill>
                <a:schemeClr val="accent1">
                  <a:lumMod val="8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w="9525" cap="rnd">
                <a:solidFill>
                  <a:schemeClr val="accent1">
                    <a:lumMod val="80000"/>
                  </a:schemeClr>
                </a:solidFill>
                <a:round/>
              </a:ln>
              <a:effectLst>
                <a:outerShdw blurRad="57150" dist="19050" dir="5400000" algn="ctr" rotWithShape="0">
                  <a:srgbClr val="000000">
                    <a:alpha val="63000"/>
                  </a:srgbClr>
                </a:outerShdw>
              </a:effectLst>
            </c:spPr>
          </c:marker>
          <c:xVal>
            <c:numRef>
              <c:f>Sheet1!$S$2:$S$50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Sheet1!$AQ$2:$AQ$50</c:f>
              <c:numCache>
                <c:formatCode>General</c:formatCode>
                <c:ptCount val="49"/>
                <c:pt idx="8">
                  <c:v>182083</c:v>
                </c:pt>
                <c:pt idx="10">
                  <c:v>22673</c:v>
                </c:pt>
                <c:pt idx="11">
                  <c:v>49679</c:v>
                </c:pt>
                <c:pt idx="12">
                  <c:v>30</c:v>
                </c:pt>
                <c:pt idx="14">
                  <c:v>30</c:v>
                </c:pt>
                <c:pt idx="15">
                  <c:v>30</c:v>
                </c:pt>
                <c:pt idx="16">
                  <c:v>30</c:v>
                </c:pt>
                <c:pt idx="18">
                  <c:v>30</c:v>
                </c:pt>
                <c:pt idx="21">
                  <c:v>30</c:v>
                </c:pt>
              </c:numCache>
            </c:numRef>
          </c:yVal>
          <c:smooth val="0"/>
          <c:extLst>
            <c:ext xmlns:c16="http://schemas.microsoft.com/office/drawing/2014/chart" uri="{C3380CC4-5D6E-409C-BE32-E72D297353CC}">
              <c16:uniqueId val="{00000025-8B7D-435C-A7FC-2FFEF8997B63}"/>
            </c:ext>
          </c:extLst>
        </c:ser>
        <c:ser>
          <c:idx val="19"/>
          <c:order val="19"/>
          <c:tx>
            <c:strRef>
              <c:f>Sheet1!$T$1</c:f>
              <c:strCache>
                <c:ptCount val="1"/>
                <c:pt idx="0">
                  <c:v>T</c:v>
                </c:pt>
              </c:strCache>
            </c:strRef>
          </c:tx>
          <c:spPr>
            <a:ln w="9525" cap="rnd">
              <a:solidFill>
                <a:schemeClr val="accent2">
                  <a:lumMod val="8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w="9525" cap="rnd">
                <a:solidFill>
                  <a:schemeClr val="accent2">
                    <a:lumMod val="80000"/>
                  </a:schemeClr>
                </a:solidFill>
                <a:round/>
              </a:ln>
              <a:effectLst>
                <a:outerShdw blurRad="57150" dist="19050" dir="5400000" algn="ctr" rotWithShape="0">
                  <a:srgbClr val="000000">
                    <a:alpha val="63000"/>
                  </a:srgbClr>
                </a:outerShdw>
              </a:effectLst>
            </c:spPr>
          </c:marker>
          <c:xVal>
            <c:numRef>
              <c:f>Sheet1!$T$2:$T$50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Sheet1!$AR$2:$AR$50</c:f>
              <c:numCache>
                <c:formatCode>General</c:formatCode>
                <c:ptCount val="49"/>
                <c:pt idx="0">
                  <c:v>1070</c:v>
                </c:pt>
                <c:pt idx="3">
                  <c:v>173270</c:v>
                </c:pt>
                <c:pt idx="4">
                  <c:v>1495823</c:v>
                </c:pt>
                <c:pt idx="8">
                  <c:v>60717</c:v>
                </c:pt>
                <c:pt idx="9">
                  <c:v>257568</c:v>
                </c:pt>
                <c:pt idx="12">
                  <c:v>2932811</c:v>
                </c:pt>
                <c:pt idx="13">
                  <c:v>249</c:v>
                </c:pt>
                <c:pt idx="14">
                  <c:v>109</c:v>
                </c:pt>
                <c:pt idx="15">
                  <c:v>222</c:v>
                </c:pt>
                <c:pt idx="16">
                  <c:v>72</c:v>
                </c:pt>
                <c:pt idx="17">
                  <c:v>237</c:v>
                </c:pt>
                <c:pt idx="18">
                  <c:v>30</c:v>
                </c:pt>
                <c:pt idx="19">
                  <c:v>52</c:v>
                </c:pt>
                <c:pt idx="20">
                  <c:v>60</c:v>
                </c:pt>
                <c:pt idx="22">
                  <c:v>81</c:v>
                </c:pt>
              </c:numCache>
            </c:numRef>
          </c:yVal>
          <c:smooth val="0"/>
          <c:extLst>
            <c:ext xmlns:c16="http://schemas.microsoft.com/office/drawing/2014/chart" uri="{C3380CC4-5D6E-409C-BE32-E72D297353CC}">
              <c16:uniqueId val="{00000026-8B7D-435C-A7FC-2FFEF8997B63}"/>
            </c:ext>
          </c:extLst>
        </c:ser>
        <c:ser>
          <c:idx val="20"/>
          <c:order val="20"/>
          <c:tx>
            <c:strRef>
              <c:f>Sheet1!$U$1</c:f>
              <c:strCache>
                <c:ptCount val="1"/>
                <c:pt idx="0">
                  <c:v>U</c:v>
                </c:pt>
              </c:strCache>
            </c:strRef>
          </c:tx>
          <c:spPr>
            <a:ln w="9525" cap="rnd">
              <a:solidFill>
                <a:schemeClr val="accent3">
                  <a:lumMod val="8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w="9525" cap="rnd">
                <a:solidFill>
                  <a:schemeClr val="accent3">
                    <a:lumMod val="80000"/>
                  </a:schemeClr>
                </a:solidFill>
                <a:round/>
              </a:ln>
              <a:effectLst>
                <a:outerShdw blurRad="57150" dist="19050" dir="5400000" algn="ctr" rotWithShape="0">
                  <a:srgbClr val="000000">
                    <a:alpha val="63000"/>
                  </a:srgbClr>
                </a:outerShdw>
              </a:effectLst>
            </c:spPr>
          </c:marker>
          <c:xVal>
            <c:numRef>
              <c:f>Sheet1!$U$2:$U$50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Sheet1!$AS$2:$AS$50</c:f>
              <c:numCache>
                <c:formatCode>General</c:formatCode>
                <c:ptCount val="49"/>
                <c:pt idx="10">
                  <c:v>27633</c:v>
                </c:pt>
                <c:pt idx="12">
                  <c:v>30</c:v>
                </c:pt>
                <c:pt idx="13">
                  <c:v>30</c:v>
                </c:pt>
                <c:pt idx="14">
                  <c:v>30</c:v>
                </c:pt>
                <c:pt idx="19">
                  <c:v>30</c:v>
                </c:pt>
              </c:numCache>
            </c:numRef>
          </c:yVal>
          <c:smooth val="0"/>
          <c:extLst>
            <c:ext xmlns:c16="http://schemas.microsoft.com/office/drawing/2014/chart" uri="{C3380CC4-5D6E-409C-BE32-E72D297353CC}">
              <c16:uniqueId val="{00000027-8B7D-435C-A7FC-2FFEF8997B63}"/>
            </c:ext>
          </c:extLst>
        </c:ser>
        <c:ser>
          <c:idx val="21"/>
          <c:order val="21"/>
          <c:tx>
            <c:strRef>
              <c:f>Sheet1!$V$1</c:f>
              <c:strCache>
                <c:ptCount val="1"/>
                <c:pt idx="0">
                  <c:v>V*</c:v>
                </c:pt>
              </c:strCache>
            </c:strRef>
          </c:tx>
          <c:spPr>
            <a:ln w="9525" cap="rnd">
              <a:solidFill>
                <a:schemeClr val="bg2"/>
              </a:solidFill>
              <a:round/>
            </a:ln>
            <a:effectLst>
              <a:outerShdw blurRad="57150" dist="19050" dir="5400000" algn="ctr" rotWithShape="0">
                <a:srgbClr val="000000">
                  <a:alpha val="63000"/>
                </a:srgbClr>
              </a:outerShdw>
            </a:effectLst>
          </c:spPr>
          <c:marker>
            <c:symbol val="circle"/>
            <c:size val="6"/>
            <c:spPr>
              <a:gradFill rotWithShape="1">
                <a:gsLst>
                  <a:gs pos="0">
                    <a:schemeClr val="accent4">
                      <a:lumMod val="80000"/>
                      <a:satMod val="103000"/>
                      <a:lumMod val="102000"/>
                      <a:tint val="94000"/>
                    </a:schemeClr>
                  </a:gs>
                  <a:gs pos="50000">
                    <a:schemeClr val="accent4">
                      <a:lumMod val="80000"/>
                      <a:satMod val="110000"/>
                      <a:lumMod val="100000"/>
                      <a:shade val="100000"/>
                    </a:schemeClr>
                  </a:gs>
                  <a:gs pos="100000">
                    <a:schemeClr val="accent4">
                      <a:lumMod val="80000"/>
                      <a:lumMod val="99000"/>
                      <a:satMod val="120000"/>
                      <a:shade val="78000"/>
                    </a:schemeClr>
                  </a:gs>
                </a:gsLst>
                <a:lin ang="5400000" scaled="0"/>
              </a:gradFill>
              <a:ln w="9525" cap="rnd">
                <a:solidFill>
                  <a:schemeClr val="accent4">
                    <a:lumMod val="80000"/>
                  </a:schemeClr>
                </a:solidFill>
                <a:round/>
              </a:ln>
              <a:effectLst>
                <a:outerShdw blurRad="57150" dist="19050" dir="5400000" algn="ctr" rotWithShape="0">
                  <a:srgbClr val="000000">
                    <a:alpha val="63000"/>
                  </a:srgbClr>
                </a:outerShdw>
              </a:effectLst>
            </c:spPr>
          </c:marker>
          <c:dPt>
            <c:idx val="0"/>
            <c:marker>
              <c:symbol val="circle"/>
              <c:size val="6"/>
              <c:spPr>
                <a:solidFill>
                  <a:schemeClr val="bg2"/>
                </a:solidFill>
                <a:ln w="9525" cap="rnd">
                  <a:solidFill>
                    <a:schemeClr val="bg2"/>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11-E36F-4AB0-8611-3AF97565E7DA}"/>
              </c:ext>
            </c:extLst>
          </c:dPt>
          <c:dPt>
            <c:idx val="6"/>
            <c:marker>
              <c:symbol val="circle"/>
              <c:size val="6"/>
              <c:spPr>
                <a:solidFill>
                  <a:schemeClr val="bg2"/>
                </a:solidFill>
                <a:ln w="9525" cap="rnd">
                  <a:solidFill>
                    <a:schemeClr val="bg2"/>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10-E36F-4AB0-8611-3AF97565E7DA}"/>
              </c:ext>
            </c:extLst>
          </c:dPt>
          <c:dPt>
            <c:idx val="7"/>
            <c:marker>
              <c:symbol val="circle"/>
              <c:size val="6"/>
              <c:spPr>
                <a:solidFill>
                  <a:schemeClr val="bg2"/>
                </a:solidFill>
                <a:ln w="9525" cap="rnd">
                  <a:solidFill>
                    <a:schemeClr val="bg2"/>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F-E36F-4AB0-8611-3AF97565E7DA}"/>
              </c:ext>
            </c:extLst>
          </c:dPt>
          <c:dPt>
            <c:idx val="11"/>
            <c:marker>
              <c:symbol val="circle"/>
              <c:size val="6"/>
              <c:spPr>
                <a:solidFill>
                  <a:schemeClr val="bg2"/>
                </a:solidFill>
                <a:ln w="9525" cap="rnd">
                  <a:solidFill>
                    <a:schemeClr val="bg2"/>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D-E36F-4AB0-8611-3AF97565E7DA}"/>
              </c:ext>
            </c:extLst>
          </c:dPt>
          <c:dPt>
            <c:idx val="13"/>
            <c:marker>
              <c:symbol val="circle"/>
              <c:size val="6"/>
              <c:spPr>
                <a:solidFill>
                  <a:srgbClr val="4C0000"/>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C-E36F-4AB0-8611-3AF97565E7DA}"/>
              </c:ext>
            </c:extLst>
          </c:dPt>
          <c:dPt>
            <c:idx val="14"/>
            <c:marker>
              <c:symbol val="circle"/>
              <c:size val="6"/>
              <c:spPr>
                <a:solidFill>
                  <a:schemeClr val="bg2"/>
                </a:solidFill>
                <a:ln w="9525" cap="rnd">
                  <a:solidFill>
                    <a:schemeClr val="bg2"/>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E-E36F-4AB0-8611-3AF97565E7DA}"/>
              </c:ext>
            </c:extLst>
          </c:dPt>
          <c:xVal>
            <c:numRef>
              <c:f>Sheet1!$V$2:$V$50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Sheet1!$AT$2:$AT$50</c:f>
              <c:numCache>
                <c:formatCode>General</c:formatCode>
                <c:ptCount val="49"/>
                <c:pt idx="0">
                  <c:v>403279</c:v>
                </c:pt>
                <c:pt idx="6">
                  <c:v>804199</c:v>
                </c:pt>
                <c:pt idx="7">
                  <c:v>981422</c:v>
                </c:pt>
                <c:pt idx="11">
                  <c:v>761361</c:v>
                </c:pt>
                <c:pt idx="13">
                  <c:v>374898</c:v>
                </c:pt>
                <c:pt idx="14">
                  <c:v>67</c:v>
                </c:pt>
                <c:pt idx="15">
                  <c:v>30</c:v>
                </c:pt>
                <c:pt idx="17">
                  <c:v>38</c:v>
                </c:pt>
              </c:numCache>
            </c:numRef>
          </c:yVal>
          <c:smooth val="0"/>
          <c:extLst>
            <c:ext xmlns:c16="http://schemas.microsoft.com/office/drawing/2014/chart" uri="{C3380CC4-5D6E-409C-BE32-E72D297353CC}">
              <c16:uniqueId val="{00000028-8B7D-435C-A7FC-2FFEF8997B63}"/>
            </c:ext>
          </c:extLst>
        </c:ser>
        <c:ser>
          <c:idx val="22"/>
          <c:order val="22"/>
          <c:tx>
            <c:strRef>
              <c:f>Sheet1!$W$1</c:f>
              <c:strCache>
                <c:ptCount val="1"/>
                <c:pt idx="0">
                  <c:v>Q</c:v>
                </c:pt>
              </c:strCache>
            </c:strRef>
          </c:tx>
          <c:spPr>
            <a:ln w="9525" cap="rnd">
              <a:solidFill>
                <a:schemeClr val="accent5">
                  <a:lumMod val="8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w="9525" cap="rnd">
                <a:solidFill>
                  <a:schemeClr val="accent5">
                    <a:lumMod val="80000"/>
                  </a:schemeClr>
                </a:solidFill>
                <a:round/>
              </a:ln>
              <a:effectLst>
                <a:outerShdw blurRad="57150" dist="19050" dir="5400000" algn="ctr" rotWithShape="0">
                  <a:srgbClr val="000000">
                    <a:alpha val="63000"/>
                  </a:srgbClr>
                </a:outerShdw>
              </a:effectLst>
            </c:spPr>
          </c:marker>
          <c:xVal>
            <c:numRef>
              <c:f>Sheet1!$W$2:$W$50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Sheet1!$AU$2:$AU$50</c:f>
              <c:numCache>
                <c:formatCode>General</c:formatCode>
                <c:ptCount val="49"/>
                <c:pt idx="0">
                  <c:v>8330</c:v>
                </c:pt>
                <c:pt idx="4">
                  <c:v>748</c:v>
                </c:pt>
                <c:pt idx="10">
                  <c:v>7895</c:v>
                </c:pt>
                <c:pt idx="12">
                  <c:v>10210</c:v>
                </c:pt>
                <c:pt idx="13">
                  <c:v>30</c:v>
                </c:pt>
                <c:pt idx="15">
                  <c:v>30</c:v>
                </c:pt>
              </c:numCache>
            </c:numRef>
          </c:yVal>
          <c:smooth val="0"/>
          <c:extLst>
            <c:ext xmlns:c16="http://schemas.microsoft.com/office/drawing/2014/chart" uri="{C3380CC4-5D6E-409C-BE32-E72D297353CC}">
              <c16:uniqueId val="{00000029-8B7D-435C-A7FC-2FFEF8997B63}"/>
            </c:ext>
          </c:extLst>
        </c:ser>
        <c:ser>
          <c:idx val="23"/>
          <c:order val="23"/>
          <c:tx>
            <c:strRef>
              <c:f>Sheet1!$X$1</c:f>
              <c:strCache>
                <c:ptCount val="1"/>
                <c:pt idx="0">
                  <c:v>R</c:v>
                </c:pt>
              </c:strCache>
            </c:strRef>
          </c:tx>
          <c:spPr>
            <a:ln w="9525" cap="rnd">
              <a:solidFill>
                <a:schemeClr val="accent6">
                  <a:lumMod val="80000"/>
                </a:schemeClr>
              </a:solidFill>
              <a:round/>
            </a:ln>
            <a:effectLst>
              <a:outerShdw blurRad="57150" dist="19050" dir="5400000" algn="ctr" rotWithShape="0">
                <a:srgbClr val="000000">
                  <a:alpha val="63000"/>
                </a:srgbClr>
              </a:outerShdw>
            </a:effectLst>
          </c:spPr>
          <c:marker>
            <c:symbol val="circle"/>
            <c:size val="6"/>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w="9525" cap="rnd">
                <a:solidFill>
                  <a:schemeClr val="accent6">
                    <a:lumMod val="80000"/>
                  </a:schemeClr>
                </a:solidFill>
                <a:round/>
              </a:ln>
              <a:effectLst>
                <a:outerShdw blurRad="57150" dist="19050" dir="5400000" algn="ctr" rotWithShape="0">
                  <a:srgbClr val="000000">
                    <a:alpha val="63000"/>
                  </a:srgbClr>
                </a:outerShdw>
              </a:effectLst>
            </c:spPr>
          </c:marker>
          <c:xVal>
            <c:numRef>
              <c:f>Sheet1!$X$2:$X$50</c:f>
              <c:numCache>
                <c:formatCode>General</c:formatCode>
                <c:ptCount val="49"/>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numCache>
            </c:numRef>
          </c:xVal>
          <c:yVal>
            <c:numRef>
              <c:f>Sheet1!$AV$2:$AV$50</c:f>
              <c:numCache>
                <c:formatCode>General</c:formatCode>
                <c:ptCount val="49"/>
                <c:pt idx="5">
                  <c:v>62644</c:v>
                </c:pt>
                <c:pt idx="12">
                  <c:v>188246</c:v>
                </c:pt>
              </c:numCache>
            </c:numRef>
          </c:yVal>
          <c:smooth val="0"/>
          <c:extLst>
            <c:ext xmlns:c16="http://schemas.microsoft.com/office/drawing/2014/chart" uri="{C3380CC4-5D6E-409C-BE32-E72D297353CC}">
              <c16:uniqueId val="{0000002A-8B7D-435C-A7FC-2FFEF8997B63}"/>
            </c:ext>
          </c:extLst>
        </c:ser>
        <c:dLbls>
          <c:showLegendKey val="0"/>
          <c:showVal val="0"/>
          <c:showCatName val="0"/>
          <c:showSerName val="0"/>
          <c:showPercent val="0"/>
          <c:showBubbleSize val="0"/>
        </c:dLbls>
        <c:axId val="1703187136"/>
        <c:axId val="1703210960"/>
      </c:scatterChart>
      <c:valAx>
        <c:axId val="1703187136"/>
        <c:scaling>
          <c:orientation val="minMax"/>
          <c:max val="36"/>
          <c:min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latin typeface="Tw Cen MT" panose="020B0602020104020603" pitchFamily="34" charset="0"/>
                  </a:rPr>
                  <a:t>Months Since Initiation</a:t>
                </a:r>
                <a:r>
                  <a:rPr lang="en-US" sz="2000" baseline="0">
                    <a:latin typeface="Tw Cen MT" panose="020B0602020104020603" pitchFamily="34" charset="0"/>
                  </a:rPr>
                  <a:t> of LA-Cabotegravir/</a:t>
                </a:r>
                <a:r>
                  <a:rPr lang="en-US" sz="2000" baseline="0" err="1">
                    <a:latin typeface="Tw Cen MT" panose="020B0602020104020603" pitchFamily="34" charset="0"/>
                  </a:rPr>
                  <a:t>Rilpivirine</a:t>
                </a:r>
                <a:r>
                  <a:rPr lang="en-US" sz="2000" baseline="30000" err="1">
                    <a:latin typeface="Tw Cen MT" panose="020B0602020104020603" pitchFamily="34" charset="0"/>
                  </a:rPr>
                  <a:t>ǂ</a:t>
                </a:r>
                <a:endParaRPr lang="en-US" sz="2000" baseline="30000">
                  <a:latin typeface="Tw Cen MT" panose="020B0602020104020603" pitchFamily="34" charset="0"/>
                </a:endParaRPr>
              </a:p>
            </c:rich>
          </c:tx>
          <c:layout>
            <c:manualLayout>
              <c:xMode val="edge"/>
              <c:yMode val="edge"/>
              <c:x val="0.21660932531870822"/>
              <c:y val="0.909979607360179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03210960"/>
        <c:crosses val="autoZero"/>
        <c:crossBetween val="midCat"/>
        <c:majorUnit val="4"/>
      </c:valAx>
      <c:valAx>
        <c:axId val="1703210960"/>
        <c:scaling>
          <c:logBase val="10"/>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latin typeface="Tw Cen MT" panose="020B0602020104020603" pitchFamily="34" charset="0"/>
                  </a:rPr>
                  <a:t>HIV-1 RNA Viral Load (copies/mL)</a:t>
                </a:r>
              </a:p>
            </c:rich>
          </c:tx>
          <c:layout>
            <c:manualLayout>
              <c:xMode val="edge"/>
              <c:yMode val="edge"/>
              <c:x val="0"/>
              <c:y val="0.1687422091185991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703187136"/>
        <c:crosses val="autoZero"/>
        <c:crossBetween val="midCat"/>
      </c:valAx>
      <c:spPr>
        <a:solidFill>
          <a:schemeClr val="tx1">
            <a:lumMod val="85000"/>
          </a:schemeClr>
        </a:solidFill>
        <a:ln>
          <a:noFill/>
        </a:ln>
        <a:effectLst/>
      </c:spPr>
    </c:plotArea>
    <c:legend>
      <c:legendPos val="r"/>
      <c:layout>
        <c:manualLayout>
          <c:xMode val="edge"/>
          <c:yMode val="edge"/>
          <c:x val="0.6075013820380033"/>
          <c:y val="0.27569519531721498"/>
          <c:w val="0.34327426546364465"/>
          <c:h val="0.20587246958637276"/>
        </c:manualLayout>
      </c:layout>
      <c:overlay val="0"/>
      <c:spPr>
        <a:solidFill>
          <a:schemeClr val="tx1"/>
        </a:solidFill>
        <a:ln>
          <a:solidFill>
            <a:schemeClr val="bg1"/>
          </a:solid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rgbClr val="4C0000"/>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'CD4 '!$G$3</c:f>
              <c:strCache>
                <c:ptCount val="1"/>
                <c:pt idx="0">
                  <c:v>A</c:v>
                </c:pt>
              </c:strCache>
            </c:strRef>
          </c:tx>
          <c:spPr>
            <a:ln w="25400" cap="rnd">
              <a:noFill/>
              <a:round/>
            </a:ln>
            <a:effectLst/>
          </c:spPr>
          <c:marker>
            <c:symbol val="circle"/>
            <c:size val="10"/>
            <c:spPr>
              <a:solidFill>
                <a:schemeClr val="accent1"/>
              </a:solidFill>
              <a:ln w="9525">
                <a:solidFill>
                  <a:schemeClr val="accent1"/>
                </a:solidFill>
              </a:ln>
              <a:effectLst/>
            </c:spPr>
          </c:marker>
          <c:xVal>
            <c:numRef>
              <c:f>'CD4 '!$H$2:$T$2</c:f>
              <c:numCache>
                <c:formatCode>General</c:formatCode>
                <c:ptCount val="13"/>
                <c:pt idx="0">
                  <c:v>0</c:v>
                </c:pt>
                <c:pt idx="1">
                  <c:v>3</c:v>
                </c:pt>
                <c:pt idx="2">
                  <c:v>6</c:v>
                </c:pt>
                <c:pt idx="3">
                  <c:v>9</c:v>
                </c:pt>
                <c:pt idx="4">
                  <c:v>12</c:v>
                </c:pt>
                <c:pt idx="5">
                  <c:v>15</c:v>
                </c:pt>
                <c:pt idx="6">
                  <c:v>18</c:v>
                </c:pt>
                <c:pt idx="7">
                  <c:v>21</c:v>
                </c:pt>
                <c:pt idx="8">
                  <c:v>24</c:v>
                </c:pt>
                <c:pt idx="9">
                  <c:v>27</c:v>
                </c:pt>
                <c:pt idx="10">
                  <c:v>30</c:v>
                </c:pt>
                <c:pt idx="11">
                  <c:v>33</c:v>
                </c:pt>
                <c:pt idx="12">
                  <c:v>36</c:v>
                </c:pt>
              </c:numCache>
            </c:numRef>
          </c:xVal>
          <c:yVal>
            <c:numRef>
              <c:f>'CD4 '!$H$3:$T$3</c:f>
              <c:numCache>
                <c:formatCode>General</c:formatCode>
                <c:ptCount val="13"/>
                <c:pt idx="0">
                  <c:v>51</c:v>
                </c:pt>
                <c:pt idx="1">
                  <c:v>166</c:v>
                </c:pt>
                <c:pt idx="2">
                  <c:v>271</c:v>
                </c:pt>
                <c:pt idx="5">
                  <c:v>383</c:v>
                </c:pt>
                <c:pt idx="7">
                  <c:v>444</c:v>
                </c:pt>
                <c:pt idx="10">
                  <c:v>589</c:v>
                </c:pt>
                <c:pt idx="11">
                  <c:v>366</c:v>
                </c:pt>
              </c:numCache>
            </c:numRef>
          </c:yVal>
          <c:smooth val="0"/>
          <c:extLst>
            <c:ext xmlns:c16="http://schemas.microsoft.com/office/drawing/2014/chart" uri="{C3380CC4-5D6E-409C-BE32-E72D297353CC}">
              <c16:uniqueId val="{00000000-8AA9-40E0-B78C-005082B3109F}"/>
            </c:ext>
          </c:extLst>
        </c:ser>
        <c:ser>
          <c:idx val="1"/>
          <c:order val="1"/>
          <c:tx>
            <c:strRef>
              <c:f>'CD4 '!$G$4</c:f>
              <c:strCache>
                <c:ptCount val="1"/>
                <c:pt idx="0">
                  <c:v>E*</c:v>
                </c:pt>
              </c:strCache>
            </c:strRef>
          </c:tx>
          <c:spPr>
            <a:ln w="25400" cap="rnd">
              <a:noFill/>
              <a:round/>
            </a:ln>
            <a:effectLst/>
          </c:spPr>
          <c:marker>
            <c:symbol val="circle"/>
            <c:size val="10"/>
            <c:spPr>
              <a:solidFill>
                <a:schemeClr val="accent2"/>
              </a:solidFill>
              <a:ln w="9525">
                <a:solidFill>
                  <a:schemeClr val="accent2"/>
                </a:solidFill>
              </a:ln>
              <a:effectLst/>
            </c:spPr>
          </c:marker>
          <c:xVal>
            <c:numRef>
              <c:f>'CD4 '!$H$2:$T$2</c:f>
              <c:numCache>
                <c:formatCode>General</c:formatCode>
                <c:ptCount val="13"/>
                <c:pt idx="0">
                  <c:v>0</c:v>
                </c:pt>
                <c:pt idx="1">
                  <c:v>3</c:v>
                </c:pt>
                <c:pt idx="2">
                  <c:v>6</c:v>
                </c:pt>
                <c:pt idx="3">
                  <c:v>9</c:v>
                </c:pt>
                <c:pt idx="4">
                  <c:v>12</c:v>
                </c:pt>
                <c:pt idx="5">
                  <c:v>15</c:v>
                </c:pt>
                <c:pt idx="6">
                  <c:v>18</c:v>
                </c:pt>
                <c:pt idx="7">
                  <c:v>21</c:v>
                </c:pt>
                <c:pt idx="8">
                  <c:v>24</c:v>
                </c:pt>
                <c:pt idx="9">
                  <c:v>27</c:v>
                </c:pt>
                <c:pt idx="10">
                  <c:v>30</c:v>
                </c:pt>
                <c:pt idx="11">
                  <c:v>33</c:v>
                </c:pt>
                <c:pt idx="12">
                  <c:v>36</c:v>
                </c:pt>
              </c:numCache>
            </c:numRef>
          </c:xVal>
          <c:yVal>
            <c:numRef>
              <c:f>'CD4 '!$H$4:$T$4</c:f>
              <c:numCache>
                <c:formatCode>General</c:formatCode>
                <c:ptCount val="13"/>
                <c:pt idx="0">
                  <c:v>22</c:v>
                </c:pt>
                <c:pt idx="1">
                  <c:v>87</c:v>
                </c:pt>
                <c:pt idx="2">
                  <c:v>49</c:v>
                </c:pt>
                <c:pt idx="4">
                  <c:v>133</c:v>
                </c:pt>
                <c:pt idx="5">
                  <c:v>248</c:v>
                </c:pt>
                <c:pt idx="6">
                  <c:v>343</c:v>
                </c:pt>
                <c:pt idx="7">
                  <c:v>318</c:v>
                </c:pt>
                <c:pt idx="10">
                  <c:v>284</c:v>
                </c:pt>
              </c:numCache>
            </c:numRef>
          </c:yVal>
          <c:smooth val="0"/>
          <c:extLst>
            <c:ext xmlns:c16="http://schemas.microsoft.com/office/drawing/2014/chart" uri="{C3380CC4-5D6E-409C-BE32-E72D297353CC}">
              <c16:uniqueId val="{00000001-8AA9-40E0-B78C-005082B3109F}"/>
            </c:ext>
          </c:extLst>
        </c:ser>
        <c:ser>
          <c:idx val="2"/>
          <c:order val="2"/>
          <c:tx>
            <c:strRef>
              <c:f>'CD4 '!$G$5</c:f>
              <c:strCache>
                <c:ptCount val="1"/>
                <c:pt idx="0">
                  <c:v>N</c:v>
                </c:pt>
              </c:strCache>
            </c:strRef>
          </c:tx>
          <c:spPr>
            <a:ln w="25400" cap="rnd">
              <a:noFill/>
              <a:round/>
            </a:ln>
            <a:effectLst/>
          </c:spPr>
          <c:marker>
            <c:symbol val="circle"/>
            <c:size val="10"/>
            <c:spPr>
              <a:solidFill>
                <a:srgbClr val="7030A0"/>
              </a:solidFill>
              <a:ln w="9525">
                <a:solidFill>
                  <a:srgbClr val="7030A0"/>
                </a:solidFill>
              </a:ln>
              <a:effectLst/>
            </c:spPr>
          </c:marker>
          <c:xVal>
            <c:numRef>
              <c:f>'CD4 '!$H$2:$T$2</c:f>
              <c:numCache>
                <c:formatCode>General</c:formatCode>
                <c:ptCount val="13"/>
                <c:pt idx="0">
                  <c:v>0</c:v>
                </c:pt>
                <c:pt idx="1">
                  <c:v>3</c:v>
                </c:pt>
                <c:pt idx="2">
                  <c:v>6</c:v>
                </c:pt>
                <c:pt idx="3">
                  <c:v>9</c:v>
                </c:pt>
                <c:pt idx="4">
                  <c:v>12</c:v>
                </c:pt>
                <c:pt idx="5">
                  <c:v>15</c:v>
                </c:pt>
                <c:pt idx="6">
                  <c:v>18</c:v>
                </c:pt>
                <c:pt idx="7">
                  <c:v>21</c:v>
                </c:pt>
                <c:pt idx="8">
                  <c:v>24</c:v>
                </c:pt>
                <c:pt idx="9">
                  <c:v>27</c:v>
                </c:pt>
                <c:pt idx="10">
                  <c:v>30</c:v>
                </c:pt>
                <c:pt idx="11">
                  <c:v>33</c:v>
                </c:pt>
                <c:pt idx="12">
                  <c:v>36</c:v>
                </c:pt>
              </c:numCache>
            </c:numRef>
          </c:xVal>
          <c:yVal>
            <c:numRef>
              <c:f>'CD4 '!$H$5:$T$5</c:f>
              <c:numCache>
                <c:formatCode>General</c:formatCode>
                <c:ptCount val="13"/>
                <c:pt idx="0">
                  <c:v>32</c:v>
                </c:pt>
                <c:pt idx="1">
                  <c:v>88</c:v>
                </c:pt>
                <c:pt idx="2">
                  <c:v>73</c:v>
                </c:pt>
                <c:pt idx="3">
                  <c:v>91</c:v>
                </c:pt>
                <c:pt idx="4">
                  <c:v>98</c:v>
                </c:pt>
              </c:numCache>
            </c:numRef>
          </c:yVal>
          <c:smooth val="0"/>
          <c:extLst>
            <c:ext xmlns:c16="http://schemas.microsoft.com/office/drawing/2014/chart" uri="{C3380CC4-5D6E-409C-BE32-E72D297353CC}">
              <c16:uniqueId val="{00000002-8AA9-40E0-B78C-005082B3109F}"/>
            </c:ext>
          </c:extLst>
        </c:ser>
        <c:ser>
          <c:idx val="3"/>
          <c:order val="3"/>
          <c:tx>
            <c:strRef>
              <c:f>'CD4 '!$G$6</c:f>
              <c:strCache>
                <c:ptCount val="1"/>
                <c:pt idx="0">
                  <c:v>T</c:v>
                </c:pt>
              </c:strCache>
            </c:strRef>
          </c:tx>
          <c:spPr>
            <a:ln w="25400" cap="rnd">
              <a:noFill/>
              <a:round/>
            </a:ln>
            <a:effectLst/>
          </c:spPr>
          <c:marker>
            <c:symbol val="circle"/>
            <c:size val="9"/>
            <c:spPr>
              <a:solidFill>
                <a:srgbClr val="C00000"/>
              </a:solidFill>
              <a:ln w="9525">
                <a:solidFill>
                  <a:srgbClr val="C00000"/>
                </a:solidFill>
              </a:ln>
              <a:effectLst/>
            </c:spPr>
          </c:marker>
          <c:xVal>
            <c:numRef>
              <c:f>'CD4 '!$H$2:$T$2</c:f>
              <c:numCache>
                <c:formatCode>General</c:formatCode>
                <c:ptCount val="13"/>
                <c:pt idx="0">
                  <c:v>0</c:v>
                </c:pt>
                <c:pt idx="1">
                  <c:v>3</c:v>
                </c:pt>
                <c:pt idx="2">
                  <c:v>6</c:v>
                </c:pt>
                <c:pt idx="3">
                  <c:v>9</c:v>
                </c:pt>
                <c:pt idx="4">
                  <c:v>12</c:v>
                </c:pt>
                <c:pt idx="5">
                  <c:v>15</c:v>
                </c:pt>
                <c:pt idx="6">
                  <c:v>18</c:v>
                </c:pt>
                <c:pt idx="7">
                  <c:v>21</c:v>
                </c:pt>
                <c:pt idx="8">
                  <c:v>24</c:v>
                </c:pt>
                <c:pt idx="9">
                  <c:v>27</c:v>
                </c:pt>
                <c:pt idx="10">
                  <c:v>30</c:v>
                </c:pt>
                <c:pt idx="11">
                  <c:v>33</c:v>
                </c:pt>
                <c:pt idx="12">
                  <c:v>36</c:v>
                </c:pt>
              </c:numCache>
            </c:numRef>
          </c:xVal>
          <c:yVal>
            <c:numRef>
              <c:f>'CD4 '!$H$6:$T$6</c:f>
              <c:numCache>
                <c:formatCode>General</c:formatCode>
                <c:ptCount val="13"/>
                <c:pt idx="0">
                  <c:v>30</c:v>
                </c:pt>
                <c:pt idx="1">
                  <c:v>144</c:v>
                </c:pt>
                <c:pt idx="2">
                  <c:v>186</c:v>
                </c:pt>
              </c:numCache>
            </c:numRef>
          </c:yVal>
          <c:smooth val="0"/>
          <c:extLst>
            <c:ext xmlns:c16="http://schemas.microsoft.com/office/drawing/2014/chart" uri="{C3380CC4-5D6E-409C-BE32-E72D297353CC}">
              <c16:uniqueId val="{00000003-8AA9-40E0-B78C-005082B3109F}"/>
            </c:ext>
          </c:extLst>
        </c:ser>
        <c:ser>
          <c:idx val="4"/>
          <c:order val="4"/>
          <c:tx>
            <c:strRef>
              <c:f>'CD4 '!$G$7</c:f>
              <c:strCache>
                <c:ptCount val="1"/>
                <c:pt idx="0">
                  <c:v>U</c:v>
                </c:pt>
              </c:strCache>
            </c:strRef>
          </c:tx>
          <c:spPr>
            <a:ln w="25400" cap="rnd">
              <a:noFill/>
              <a:round/>
            </a:ln>
            <a:effectLst/>
          </c:spPr>
          <c:marker>
            <c:symbol val="circle"/>
            <c:size val="10"/>
            <c:spPr>
              <a:solidFill>
                <a:schemeClr val="accent5"/>
              </a:solidFill>
              <a:ln w="9525">
                <a:solidFill>
                  <a:schemeClr val="accent5"/>
                </a:solidFill>
              </a:ln>
              <a:effectLst/>
            </c:spPr>
          </c:marker>
          <c:xVal>
            <c:numRef>
              <c:f>'CD4 '!$H$2:$T$2</c:f>
              <c:numCache>
                <c:formatCode>General</c:formatCode>
                <c:ptCount val="13"/>
                <c:pt idx="0">
                  <c:v>0</c:v>
                </c:pt>
                <c:pt idx="1">
                  <c:v>3</c:v>
                </c:pt>
                <c:pt idx="2">
                  <c:v>6</c:v>
                </c:pt>
                <c:pt idx="3">
                  <c:v>9</c:v>
                </c:pt>
                <c:pt idx="4">
                  <c:v>12</c:v>
                </c:pt>
                <c:pt idx="5">
                  <c:v>15</c:v>
                </c:pt>
                <c:pt idx="6">
                  <c:v>18</c:v>
                </c:pt>
                <c:pt idx="7">
                  <c:v>21</c:v>
                </c:pt>
                <c:pt idx="8">
                  <c:v>24</c:v>
                </c:pt>
                <c:pt idx="9">
                  <c:v>27</c:v>
                </c:pt>
                <c:pt idx="10">
                  <c:v>30</c:v>
                </c:pt>
                <c:pt idx="11">
                  <c:v>33</c:v>
                </c:pt>
                <c:pt idx="12">
                  <c:v>36</c:v>
                </c:pt>
              </c:numCache>
            </c:numRef>
          </c:xVal>
          <c:yVal>
            <c:numRef>
              <c:f>'CD4 '!$H$7:$T$7</c:f>
              <c:numCache>
                <c:formatCode>General</c:formatCode>
                <c:ptCount val="13"/>
                <c:pt idx="0">
                  <c:v>10</c:v>
                </c:pt>
                <c:pt idx="1">
                  <c:v>29</c:v>
                </c:pt>
                <c:pt idx="2">
                  <c:v>41</c:v>
                </c:pt>
                <c:pt idx="3">
                  <c:v>30</c:v>
                </c:pt>
              </c:numCache>
            </c:numRef>
          </c:yVal>
          <c:smooth val="0"/>
          <c:extLst>
            <c:ext xmlns:c16="http://schemas.microsoft.com/office/drawing/2014/chart" uri="{C3380CC4-5D6E-409C-BE32-E72D297353CC}">
              <c16:uniqueId val="{00000004-8AA9-40E0-B78C-005082B3109F}"/>
            </c:ext>
          </c:extLst>
        </c:ser>
        <c:ser>
          <c:idx val="5"/>
          <c:order val="5"/>
          <c:tx>
            <c:strRef>
              <c:f>'CD4 '!$G$8</c:f>
              <c:strCache>
                <c:ptCount val="1"/>
                <c:pt idx="0">
                  <c:v>V*</c:v>
                </c:pt>
              </c:strCache>
            </c:strRef>
          </c:tx>
          <c:spPr>
            <a:ln w="25400" cap="rnd">
              <a:noFill/>
              <a:round/>
            </a:ln>
            <a:effectLst/>
          </c:spPr>
          <c:marker>
            <c:symbol val="circle"/>
            <c:size val="10"/>
            <c:spPr>
              <a:solidFill>
                <a:schemeClr val="accent6"/>
              </a:solidFill>
              <a:ln w="9525">
                <a:solidFill>
                  <a:schemeClr val="accent6"/>
                </a:solidFill>
              </a:ln>
              <a:effectLst/>
            </c:spPr>
          </c:marker>
          <c:xVal>
            <c:numRef>
              <c:f>'CD4 '!$H$2:$T$2</c:f>
              <c:numCache>
                <c:formatCode>General</c:formatCode>
                <c:ptCount val="13"/>
                <c:pt idx="0">
                  <c:v>0</c:v>
                </c:pt>
                <c:pt idx="1">
                  <c:v>3</c:v>
                </c:pt>
                <c:pt idx="2">
                  <c:v>6</c:v>
                </c:pt>
                <c:pt idx="3">
                  <c:v>9</c:v>
                </c:pt>
                <c:pt idx="4">
                  <c:v>12</c:v>
                </c:pt>
                <c:pt idx="5">
                  <c:v>15</c:v>
                </c:pt>
                <c:pt idx="6">
                  <c:v>18</c:v>
                </c:pt>
                <c:pt idx="7">
                  <c:v>21</c:v>
                </c:pt>
                <c:pt idx="8">
                  <c:v>24</c:v>
                </c:pt>
                <c:pt idx="9">
                  <c:v>27</c:v>
                </c:pt>
                <c:pt idx="10">
                  <c:v>30</c:v>
                </c:pt>
                <c:pt idx="11">
                  <c:v>33</c:v>
                </c:pt>
                <c:pt idx="12">
                  <c:v>36</c:v>
                </c:pt>
              </c:numCache>
            </c:numRef>
          </c:xVal>
          <c:yVal>
            <c:numRef>
              <c:f>'CD4 '!$H$8:$T$8</c:f>
              <c:numCache>
                <c:formatCode>General</c:formatCode>
                <c:ptCount val="13"/>
                <c:pt idx="0">
                  <c:v>18</c:v>
                </c:pt>
                <c:pt idx="1">
                  <c:v>141</c:v>
                </c:pt>
                <c:pt idx="2">
                  <c:v>127</c:v>
                </c:pt>
              </c:numCache>
            </c:numRef>
          </c:yVal>
          <c:smooth val="0"/>
          <c:extLst>
            <c:ext xmlns:c16="http://schemas.microsoft.com/office/drawing/2014/chart" uri="{C3380CC4-5D6E-409C-BE32-E72D297353CC}">
              <c16:uniqueId val="{00000005-8AA9-40E0-B78C-005082B3109F}"/>
            </c:ext>
          </c:extLst>
        </c:ser>
        <c:dLbls>
          <c:showLegendKey val="0"/>
          <c:showVal val="0"/>
          <c:showCatName val="0"/>
          <c:showSerName val="0"/>
          <c:showPercent val="0"/>
          <c:showBubbleSize val="0"/>
        </c:dLbls>
        <c:axId val="535288784"/>
        <c:axId val="535293104"/>
      </c:scatterChart>
      <c:valAx>
        <c:axId val="53528878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a:t>Months since LA-ART Initiation</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35293104"/>
        <c:crosses val="autoZero"/>
        <c:crossBetween val="midCat"/>
      </c:valAx>
      <c:valAx>
        <c:axId val="53529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a:t>Absolute CD4 (cells/mL)</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35288784"/>
        <c:crosses val="autoZero"/>
        <c:crossBetween val="midCat"/>
      </c:valAx>
      <c:spPr>
        <a:noFill/>
        <a:ln>
          <a:noFill/>
        </a:ln>
        <a:effectLst/>
      </c:spPr>
    </c:plotArea>
    <c:legend>
      <c:legendPos val="r"/>
      <c:layout>
        <c:manualLayout>
          <c:xMode val="edge"/>
          <c:yMode val="edge"/>
          <c:x val="0.90915050183907442"/>
          <c:y val="0.16303917967653828"/>
          <c:w val="8.6057481441281697E-2"/>
          <c:h val="0.4374140126657324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lumMod val="75000"/>
      </a:schemeClr>
    </a:solidFill>
    <a:ln>
      <a:noFill/>
    </a:ln>
    <a:effectLst/>
  </c:spPr>
  <c:txPr>
    <a:bodyPr/>
    <a:lstStyle/>
    <a:p>
      <a:pPr>
        <a:defRPr sz="2400">
          <a:solidFill>
            <a:schemeClr val="bg1"/>
          </a:solidFill>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88_2DFE1C01.xml><?xml version="1.0" encoding="utf-8"?>
<p188:cmLst xmlns:a="http://schemas.openxmlformats.org/drawingml/2006/main" xmlns:r="http://schemas.openxmlformats.org/officeDocument/2006/relationships" xmlns:p188="http://schemas.microsoft.com/office/powerpoint/2018/8/main">
  <p188:cm id="{BF9159D9-CA5C-48DA-8758-A0B33190D255}" authorId="{0F9A0459-37A2-F5C4-F902-FCA21AAB4A54}" created="2024-10-29T14:22:30.102">
    <pc:sldMkLst xmlns:pc="http://schemas.microsoft.com/office/powerpoint/2013/main/command">
      <pc:docMk/>
      <pc:sldMk cId="771628033" sldId="392"/>
    </pc:sldMkLst>
    <p188:txBody>
      <a:bodyPr/>
      <a:lstStyle/>
      <a:p>
        <a:r>
          <a:rPr lang="en-US"/>
          <a:t>@Nicky do we want to keep CAB only and PrEP out of this talk for times sake? </a:t>
        </a:r>
      </a:p>
    </p188:txBody>
  </p188:cm>
  <p188:cm id="{1291261E-0787-4C96-A2F1-8088CF4247A4}" authorId="{0F9A0459-37A2-F5C4-F902-FCA21AAB4A54}" created="2024-11-05T01:33:25.543">
    <pc:sldMkLst xmlns:pc="http://schemas.microsoft.com/office/powerpoint/2013/main/command">
      <pc:docMk/>
      <pc:sldMk cId="771628033" sldId="392"/>
    </pc:sldMkLst>
    <p188:txBody>
      <a:bodyPr/>
      <a:lstStyle/>
      <a:p>
        <a:r>
          <a:rPr lang="en-US"/>
          <a:t>Simplify notes </a:t>
        </a:r>
      </a:p>
    </p188:txBody>
  </p188:cm>
</p188:cmLst>
</file>

<file path=ppt/comments/modernComment_1E4_CC041B54.xml><?xml version="1.0" encoding="utf-8"?>
<p188:cmLst xmlns:a="http://schemas.openxmlformats.org/drawingml/2006/main" xmlns:r="http://schemas.openxmlformats.org/officeDocument/2006/relationships" xmlns:p188="http://schemas.microsoft.com/office/powerpoint/2018/8/main">
  <p188:cm id="{4C686788-DBBD-47C0-A461-8BC58B969EFC}" authorId="{0F9A0459-37A2-F5C4-F902-FCA21AAB4A54}" created="2024-11-05T01:33:43.871">
    <pc:sldMkLst xmlns:pc="http://schemas.microsoft.com/office/powerpoint/2013/main/command">
      <pc:docMk/>
      <pc:sldMk cId="3422821204" sldId="484"/>
    </pc:sldMkLst>
    <p188:txBody>
      <a:bodyPr/>
      <a:lstStyle/>
      <a:p>
        <a:r>
          <a:rPr lang="en-US"/>
          <a:t>Simplify notes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AEAD2-168D-464F-AA0E-B30B7084D112}"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7EF8E2F4-C848-49F6-844E-B8E1A1D9600E}">
      <dgm:prSet phldrT="[Text]" phldr="0" custT="1"/>
      <dgm:spPr/>
      <dgm:t>
        <a:bodyPr/>
        <a:lstStyle/>
        <a:p>
          <a:r>
            <a:rPr lang="en-US" sz="2400" b="1" dirty="0">
              <a:solidFill>
                <a:schemeClr val="bg1"/>
              </a:solidFill>
              <a:latin typeface="Calibri"/>
              <a:cs typeface="Calibri"/>
            </a:rPr>
            <a:t>Increased rates of HIV transmission in this population </a:t>
          </a:r>
          <a:endParaRPr lang="en-US" sz="2400" b="1" dirty="0">
            <a:solidFill>
              <a:schemeClr val="bg1"/>
            </a:solidFill>
          </a:endParaRPr>
        </a:p>
      </dgm:t>
    </dgm:pt>
    <dgm:pt modelId="{981E4130-4D1E-4423-940D-F2F6AF133238}" type="parTrans" cxnId="{BDA6F556-1784-469D-BD0B-2622FBDDB7D2}">
      <dgm:prSet/>
      <dgm:spPr/>
      <dgm:t>
        <a:bodyPr/>
        <a:lstStyle/>
        <a:p>
          <a:endParaRPr lang="en-US" sz="2400" b="1"/>
        </a:p>
      </dgm:t>
    </dgm:pt>
    <dgm:pt modelId="{F27E5575-D498-49AE-B841-7976E7F45375}" type="sibTrans" cxnId="{BDA6F556-1784-469D-BD0B-2622FBDDB7D2}">
      <dgm:prSet/>
      <dgm:spPr/>
      <dgm:t>
        <a:bodyPr/>
        <a:lstStyle/>
        <a:p>
          <a:endParaRPr lang="en-US" sz="2400" b="1"/>
        </a:p>
      </dgm:t>
    </dgm:pt>
    <dgm:pt modelId="{1F7E63CE-75B3-4E6E-8879-8C7461F6A312}">
      <dgm:prSet phldr="0" custT="1"/>
      <dgm:spPr/>
      <dgm:t>
        <a:bodyPr/>
        <a:lstStyle/>
        <a:p>
          <a:pPr rtl="0"/>
          <a:r>
            <a:rPr lang="en-US" sz="2400" b="1" dirty="0">
              <a:latin typeface="Calibri"/>
              <a:cs typeface="Calibri"/>
            </a:rPr>
            <a:t> PEH/PWUD face barriers to daily oral med adherence</a:t>
          </a:r>
        </a:p>
      </dgm:t>
    </dgm:pt>
    <dgm:pt modelId="{7B164D81-55CB-4A6C-BA0D-5DCE10AF07D2}" type="parTrans" cxnId="{17DC761F-17D6-4188-BC62-6A1824B56721}">
      <dgm:prSet/>
      <dgm:spPr/>
      <dgm:t>
        <a:bodyPr/>
        <a:lstStyle/>
        <a:p>
          <a:endParaRPr lang="en-US" sz="2400" b="1"/>
        </a:p>
      </dgm:t>
    </dgm:pt>
    <dgm:pt modelId="{9AAD58A4-960C-41B8-87E8-EB7A7F08D259}" type="sibTrans" cxnId="{17DC761F-17D6-4188-BC62-6A1824B56721}">
      <dgm:prSet/>
      <dgm:spPr/>
      <dgm:t>
        <a:bodyPr/>
        <a:lstStyle/>
        <a:p>
          <a:endParaRPr lang="en-US" sz="2400" b="1"/>
        </a:p>
      </dgm:t>
    </dgm:pt>
    <dgm:pt modelId="{09B41BCD-8BA7-425E-963B-8E330FDEEC18}">
      <dgm:prSet phldr="0" custT="1"/>
      <dgm:spPr/>
      <dgm:t>
        <a:bodyPr/>
        <a:lstStyle/>
        <a:p>
          <a:r>
            <a:rPr lang="en-US" sz="2400" b="1" dirty="0">
              <a:latin typeface="Calibri"/>
              <a:cs typeface="Calibri"/>
            </a:rPr>
            <a:t>Low rates of virologic suppression (HIV viremia)</a:t>
          </a:r>
        </a:p>
      </dgm:t>
    </dgm:pt>
    <dgm:pt modelId="{99D12734-1867-497D-82BA-95B84AA31952}" type="parTrans" cxnId="{20ED7CDB-F4C7-457E-AFE6-2F7B2DBB8944}">
      <dgm:prSet/>
      <dgm:spPr/>
      <dgm:t>
        <a:bodyPr/>
        <a:lstStyle/>
        <a:p>
          <a:endParaRPr lang="en-US" sz="2400" b="1"/>
        </a:p>
      </dgm:t>
    </dgm:pt>
    <dgm:pt modelId="{65189B3A-4BAC-4D8B-A84E-EBB366D8DF0C}" type="sibTrans" cxnId="{20ED7CDB-F4C7-457E-AFE6-2F7B2DBB8944}">
      <dgm:prSet/>
      <dgm:spPr/>
      <dgm:t>
        <a:bodyPr/>
        <a:lstStyle/>
        <a:p>
          <a:endParaRPr lang="en-US" sz="2400" b="1"/>
        </a:p>
      </dgm:t>
    </dgm:pt>
    <dgm:pt modelId="{2A9AC9C5-EFB0-4F3B-9B17-AF45D53CD40A}" type="pres">
      <dgm:prSet presAssocID="{033AEAD2-168D-464F-AA0E-B30B7084D112}" presName="rootnode" presStyleCnt="0">
        <dgm:presLayoutVars>
          <dgm:chMax/>
          <dgm:chPref/>
          <dgm:dir/>
          <dgm:animLvl val="lvl"/>
        </dgm:presLayoutVars>
      </dgm:prSet>
      <dgm:spPr/>
    </dgm:pt>
    <dgm:pt modelId="{843ABA43-8EA1-4BF9-808E-D0BA5943BF8D}" type="pres">
      <dgm:prSet presAssocID="{1F7E63CE-75B3-4E6E-8879-8C7461F6A312}" presName="composite" presStyleCnt="0"/>
      <dgm:spPr/>
    </dgm:pt>
    <dgm:pt modelId="{76292D8D-BF9A-4B44-AA6A-F830117B0049}" type="pres">
      <dgm:prSet presAssocID="{1F7E63CE-75B3-4E6E-8879-8C7461F6A312}" presName="bentUpArrow1" presStyleLbl="alignImgPlace1" presStyleIdx="0" presStyleCnt="2"/>
      <dgm:spPr/>
    </dgm:pt>
    <dgm:pt modelId="{9BE6FDA0-B2C8-4BF2-81EA-8BECDF08378E}" type="pres">
      <dgm:prSet presAssocID="{1F7E63CE-75B3-4E6E-8879-8C7461F6A312}" presName="ParentText" presStyleLbl="node1" presStyleIdx="0" presStyleCnt="3" custScaleX="119212" custLinFactNeighborX="907" custLinFactNeighborY="1078">
        <dgm:presLayoutVars>
          <dgm:chMax val="1"/>
          <dgm:chPref val="1"/>
          <dgm:bulletEnabled val="1"/>
        </dgm:presLayoutVars>
      </dgm:prSet>
      <dgm:spPr/>
    </dgm:pt>
    <dgm:pt modelId="{5B621007-F13C-45F5-A316-08F8DF1EDCF3}" type="pres">
      <dgm:prSet presAssocID="{1F7E63CE-75B3-4E6E-8879-8C7461F6A312}" presName="ChildText" presStyleLbl="revTx" presStyleIdx="0" presStyleCnt="2">
        <dgm:presLayoutVars>
          <dgm:chMax val="0"/>
          <dgm:chPref val="0"/>
          <dgm:bulletEnabled val="1"/>
        </dgm:presLayoutVars>
      </dgm:prSet>
      <dgm:spPr/>
    </dgm:pt>
    <dgm:pt modelId="{AEDC1C90-6440-4E43-A20D-1F27C5885C3E}" type="pres">
      <dgm:prSet presAssocID="{9AAD58A4-960C-41B8-87E8-EB7A7F08D259}" presName="sibTrans" presStyleCnt="0"/>
      <dgm:spPr/>
    </dgm:pt>
    <dgm:pt modelId="{77086AC4-AE5F-4F2B-B6B0-0A1052B1B141}" type="pres">
      <dgm:prSet presAssocID="{09B41BCD-8BA7-425E-963B-8E330FDEEC18}" presName="composite" presStyleCnt="0"/>
      <dgm:spPr/>
    </dgm:pt>
    <dgm:pt modelId="{38B24DF3-5AC4-493D-9192-95B5846097A8}" type="pres">
      <dgm:prSet presAssocID="{09B41BCD-8BA7-425E-963B-8E330FDEEC18}" presName="bentUpArrow1" presStyleLbl="alignImgPlace1" presStyleIdx="1" presStyleCnt="2" custLinFactNeighborX="33695" custLinFactNeighborY="4697"/>
      <dgm:spPr/>
    </dgm:pt>
    <dgm:pt modelId="{4BD0BA7E-1213-46F9-8D78-5D4F4AB5FE14}" type="pres">
      <dgm:prSet presAssocID="{09B41BCD-8BA7-425E-963B-8E330FDEEC18}" presName="ParentText" presStyleLbl="node1" presStyleIdx="1" presStyleCnt="3">
        <dgm:presLayoutVars>
          <dgm:chMax val="1"/>
          <dgm:chPref val="1"/>
          <dgm:bulletEnabled val="1"/>
        </dgm:presLayoutVars>
      </dgm:prSet>
      <dgm:spPr/>
    </dgm:pt>
    <dgm:pt modelId="{4EAEA74E-2FDE-4648-90A5-872CC23B2B0E}" type="pres">
      <dgm:prSet presAssocID="{09B41BCD-8BA7-425E-963B-8E330FDEEC18}" presName="ChildText" presStyleLbl="revTx" presStyleIdx="1" presStyleCnt="2">
        <dgm:presLayoutVars>
          <dgm:chMax val="0"/>
          <dgm:chPref val="0"/>
          <dgm:bulletEnabled val="1"/>
        </dgm:presLayoutVars>
      </dgm:prSet>
      <dgm:spPr/>
    </dgm:pt>
    <dgm:pt modelId="{A107BB4E-AB25-446F-B983-A3B885C0759D}" type="pres">
      <dgm:prSet presAssocID="{65189B3A-4BAC-4D8B-A84E-EBB366D8DF0C}" presName="sibTrans" presStyleCnt="0"/>
      <dgm:spPr/>
    </dgm:pt>
    <dgm:pt modelId="{E3A5CA3B-26E5-46B8-8573-DE452040686C}" type="pres">
      <dgm:prSet presAssocID="{7EF8E2F4-C848-49F6-844E-B8E1A1D9600E}" presName="composite" presStyleCnt="0"/>
      <dgm:spPr/>
    </dgm:pt>
    <dgm:pt modelId="{FE5B08ED-721F-4161-98AB-6C8048312FC9}" type="pres">
      <dgm:prSet presAssocID="{7EF8E2F4-C848-49F6-844E-B8E1A1D9600E}" presName="ParentText" presStyleLbl="node1" presStyleIdx="2" presStyleCnt="3" custLinFactNeighborX="14976">
        <dgm:presLayoutVars>
          <dgm:chMax val="1"/>
          <dgm:chPref val="1"/>
          <dgm:bulletEnabled val="1"/>
        </dgm:presLayoutVars>
      </dgm:prSet>
      <dgm:spPr/>
    </dgm:pt>
  </dgm:ptLst>
  <dgm:cxnLst>
    <dgm:cxn modelId="{17DC761F-17D6-4188-BC62-6A1824B56721}" srcId="{033AEAD2-168D-464F-AA0E-B30B7084D112}" destId="{1F7E63CE-75B3-4E6E-8879-8C7461F6A312}" srcOrd="0" destOrd="0" parTransId="{7B164D81-55CB-4A6C-BA0D-5DCE10AF07D2}" sibTransId="{9AAD58A4-960C-41B8-87E8-EB7A7F08D259}"/>
    <dgm:cxn modelId="{4053AB64-C83F-467F-85F8-D8667506093D}" type="presOf" srcId="{033AEAD2-168D-464F-AA0E-B30B7084D112}" destId="{2A9AC9C5-EFB0-4F3B-9B17-AF45D53CD40A}" srcOrd="0" destOrd="0" presId="urn:microsoft.com/office/officeart/2005/8/layout/StepDownProcess"/>
    <dgm:cxn modelId="{BDA6F556-1784-469D-BD0B-2622FBDDB7D2}" srcId="{033AEAD2-168D-464F-AA0E-B30B7084D112}" destId="{7EF8E2F4-C848-49F6-844E-B8E1A1D9600E}" srcOrd="2" destOrd="0" parTransId="{981E4130-4D1E-4423-940D-F2F6AF133238}" sibTransId="{F27E5575-D498-49AE-B841-7976E7F45375}"/>
    <dgm:cxn modelId="{7D0858A1-6413-4DA1-BC17-71B2516BC490}" type="presOf" srcId="{7EF8E2F4-C848-49F6-844E-B8E1A1D9600E}" destId="{FE5B08ED-721F-4161-98AB-6C8048312FC9}" srcOrd="0" destOrd="0" presId="urn:microsoft.com/office/officeart/2005/8/layout/StepDownProcess"/>
    <dgm:cxn modelId="{E44B7BCF-82F7-4CBA-B03F-05802F86D2C5}" type="presOf" srcId="{09B41BCD-8BA7-425E-963B-8E330FDEEC18}" destId="{4BD0BA7E-1213-46F9-8D78-5D4F4AB5FE14}" srcOrd="0" destOrd="0" presId="urn:microsoft.com/office/officeart/2005/8/layout/StepDownProcess"/>
    <dgm:cxn modelId="{20ED7CDB-F4C7-457E-AFE6-2F7B2DBB8944}" srcId="{033AEAD2-168D-464F-AA0E-B30B7084D112}" destId="{09B41BCD-8BA7-425E-963B-8E330FDEEC18}" srcOrd="1" destOrd="0" parTransId="{99D12734-1867-497D-82BA-95B84AA31952}" sibTransId="{65189B3A-4BAC-4D8B-A84E-EBB366D8DF0C}"/>
    <dgm:cxn modelId="{D879CBE9-563D-4D89-B3CF-1C6940563BFD}" type="presOf" srcId="{1F7E63CE-75B3-4E6E-8879-8C7461F6A312}" destId="{9BE6FDA0-B2C8-4BF2-81EA-8BECDF08378E}" srcOrd="0" destOrd="0" presId="urn:microsoft.com/office/officeart/2005/8/layout/StepDownProcess"/>
    <dgm:cxn modelId="{446AD9C8-927E-447B-BBCE-B0985A643513}" type="presParOf" srcId="{2A9AC9C5-EFB0-4F3B-9B17-AF45D53CD40A}" destId="{843ABA43-8EA1-4BF9-808E-D0BA5943BF8D}" srcOrd="0" destOrd="0" presId="urn:microsoft.com/office/officeart/2005/8/layout/StepDownProcess"/>
    <dgm:cxn modelId="{002EC169-34D5-4880-9DF0-2763026F2453}" type="presParOf" srcId="{843ABA43-8EA1-4BF9-808E-D0BA5943BF8D}" destId="{76292D8D-BF9A-4B44-AA6A-F830117B0049}" srcOrd="0" destOrd="0" presId="urn:microsoft.com/office/officeart/2005/8/layout/StepDownProcess"/>
    <dgm:cxn modelId="{125E74DC-5391-4A32-B40D-9FEBD3C5FBD3}" type="presParOf" srcId="{843ABA43-8EA1-4BF9-808E-D0BA5943BF8D}" destId="{9BE6FDA0-B2C8-4BF2-81EA-8BECDF08378E}" srcOrd="1" destOrd="0" presId="urn:microsoft.com/office/officeart/2005/8/layout/StepDownProcess"/>
    <dgm:cxn modelId="{154EA980-2DA5-4153-8D0E-F47B608040FA}" type="presParOf" srcId="{843ABA43-8EA1-4BF9-808E-D0BA5943BF8D}" destId="{5B621007-F13C-45F5-A316-08F8DF1EDCF3}" srcOrd="2" destOrd="0" presId="urn:microsoft.com/office/officeart/2005/8/layout/StepDownProcess"/>
    <dgm:cxn modelId="{5F3189A2-F178-4153-80F3-9B635AA853A8}" type="presParOf" srcId="{2A9AC9C5-EFB0-4F3B-9B17-AF45D53CD40A}" destId="{AEDC1C90-6440-4E43-A20D-1F27C5885C3E}" srcOrd="1" destOrd="0" presId="urn:microsoft.com/office/officeart/2005/8/layout/StepDownProcess"/>
    <dgm:cxn modelId="{7C9899CC-6035-4A7F-B65C-D8DEF3FED352}" type="presParOf" srcId="{2A9AC9C5-EFB0-4F3B-9B17-AF45D53CD40A}" destId="{77086AC4-AE5F-4F2B-B6B0-0A1052B1B141}" srcOrd="2" destOrd="0" presId="urn:microsoft.com/office/officeart/2005/8/layout/StepDownProcess"/>
    <dgm:cxn modelId="{FE26D73F-3E5B-4E41-BD49-8835EDB43B06}" type="presParOf" srcId="{77086AC4-AE5F-4F2B-B6B0-0A1052B1B141}" destId="{38B24DF3-5AC4-493D-9192-95B5846097A8}" srcOrd="0" destOrd="0" presId="urn:microsoft.com/office/officeart/2005/8/layout/StepDownProcess"/>
    <dgm:cxn modelId="{6D1D3251-5AE4-4E9B-8E11-B58A2B3ADC02}" type="presParOf" srcId="{77086AC4-AE5F-4F2B-B6B0-0A1052B1B141}" destId="{4BD0BA7E-1213-46F9-8D78-5D4F4AB5FE14}" srcOrd="1" destOrd="0" presId="urn:microsoft.com/office/officeart/2005/8/layout/StepDownProcess"/>
    <dgm:cxn modelId="{6E500A76-1ABF-4C6C-BC20-13D3C14DD0A1}" type="presParOf" srcId="{77086AC4-AE5F-4F2B-B6B0-0A1052B1B141}" destId="{4EAEA74E-2FDE-4648-90A5-872CC23B2B0E}" srcOrd="2" destOrd="0" presId="urn:microsoft.com/office/officeart/2005/8/layout/StepDownProcess"/>
    <dgm:cxn modelId="{4BC60E96-3670-493F-9901-286C4E54BC58}" type="presParOf" srcId="{2A9AC9C5-EFB0-4F3B-9B17-AF45D53CD40A}" destId="{A107BB4E-AB25-446F-B983-A3B885C0759D}" srcOrd="3" destOrd="0" presId="urn:microsoft.com/office/officeart/2005/8/layout/StepDownProcess"/>
    <dgm:cxn modelId="{20A2F17B-8859-42A6-B2C7-62ECE367CAAC}" type="presParOf" srcId="{2A9AC9C5-EFB0-4F3B-9B17-AF45D53CD40A}" destId="{E3A5CA3B-26E5-46B8-8573-DE452040686C}" srcOrd="4" destOrd="0" presId="urn:microsoft.com/office/officeart/2005/8/layout/StepDownProcess"/>
    <dgm:cxn modelId="{39850FC1-07C8-4798-9337-04150CA87243}" type="presParOf" srcId="{E3A5CA3B-26E5-46B8-8573-DE452040686C}" destId="{FE5B08ED-721F-4161-98AB-6C8048312FC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Initiated w/ &lt;3 months clinical engagement</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89739BF-C26F-4E4C-B77B-21721BB6B282}">
      <dgm:prSet phldrT="[Text]" custT="1"/>
      <dgm:spPr/>
      <dgm:t>
        <a:bodyPr/>
        <a:lstStyle/>
        <a:p>
          <a:r>
            <a:rPr lang="en-US" sz="1800" dirty="0">
              <a:latin typeface="Tw Cen MT" panose="020B0602020104020603" pitchFamily="34" charset="0"/>
              <a:sym typeface="Wingdings" panose="05000000000000000000" pitchFamily="2" charset="2"/>
            </a:rPr>
            <a:t>Incarceration + loss of temp. housing </a:t>
          </a:r>
          <a:endParaRPr lang="en-US" sz="1800" dirty="0"/>
        </a:p>
      </dgm:t>
    </dgm:pt>
    <dgm:pt modelId="{338D08B8-2ED0-42E4-8AB6-F0BC49ADFB56}" type="parTrans" cxnId="{2DEF7A10-F34E-4278-888A-13D044F83268}">
      <dgm:prSet/>
      <dgm:spPr/>
      <dgm:t>
        <a:bodyPr/>
        <a:lstStyle/>
        <a:p>
          <a:endParaRPr lang="en-US" sz="1800"/>
        </a:p>
      </dgm:t>
    </dgm:pt>
    <dgm:pt modelId="{0EA947D7-299A-47C5-8DFC-6294A18DECF2}" type="sibTrans" cxnId="{2DEF7A10-F34E-4278-888A-13D044F83268}">
      <dgm:prSet/>
      <dgm:spPr/>
      <dgm:t>
        <a:bodyPr/>
        <a:lstStyle/>
        <a:p>
          <a:endParaRPr lang="en-US" sz="1800"/>
        </a:p>
      </dgm:t>
    </dgm:pt>
    <dgm:pt modelId="{A7D31FDB-6177-4ED6-910E-CC479E65BC81}">
      <dgm:prSet phldrT="[Text]" custT="1"/>
      <dgm:spPr/>
      <dgm:t>
        <a:bodyPr/>
        <a:lstStyle/>
        <a:p>
          <a:r>
            <a:rPr lang="en-US" sz="1800" dirty="0">
              <a:latin typeface="Tw Cen MT" panose="020B0602020104020603" pitchFamily="34" charset="0"/>
              <a:sym typeface="Wingdings" panose="05000000000000000000" pitchFamily="2" charset="2"/>
            </a:rPr>
            <a:t>2 delayed injections (12 and 21 days) </a:t>
          </a:r>
          <a:endParaRPr lang="en-US" sz="1800" dirty="0"/>
        </a:p>
      </dgm:t>
    </dgm:pt>
    <dgm:pt modelId="{A749C2D0-E853-45C4-B7E3-28E52ECE1758}" type="parTrans" cxnId="{6991E952-201E-4513-9713-9EAB3E64BB51}">
      <dgm:prSet/>
      <dgm:spPr/>
      <dgm:t>
        <a:bodyPr/>
        <a:lstStyle/>
        <a:p>
          <a:endParaRPr lang="en-US" sz="1800"/>
        </a:p>
      </dgm:t>
    </dgm:pt>
    <dgm:pt modelId="{E6D56164-D554-4FCB-80C8-FFAF86A67163}" type="sibTrans" cxnId="{6991E952-201E-4513-9713-9EAB3E64BB51}">
      <dgm:prSet/>
      <dgm:spPr/>
      <dgm:t>
        <a:bodyPr/>
        <a:lstStyle/>
        <a:p>
          <a:endParaRPr lang="en-US" sz="1800"/>
        </a:p>
      </dgm:t>
    </dgm:pt>
    <dgm:pt modelId="{CDE3200C-342D-4B1B-A547-5FC3167B1003}">
      <dgm:prSet phldrT="[Text]" custT="1"/>
      <dgm:spPr/>
      <dgm:t>
        <a:bodyPr/>
        <a:lstStyle/>
        <a:p>
          <a:r>
            <a:rPr lang="en-US" sz="1800" b="1" i="1" dirty="0">
              <a:latin typeface="Tw Cen MT" panose="020B0602020104020603" pitchFamily="34" charset="0"/>
              <a:sym typeface="Wingdings" panose="05000000000000000000" pitchFamily="2" charset="2"/>
            </a:rPr>
            <a:t>Increased </a:t>
          </a:r>
          <a:r>
            <a:rPr lang="en-US" sz="1600" b="1" i="1" dirty="0">
              <a:latin typeface="Tw Cen MT" panose="020B0602020104020603" pitchFamily="34" charset="0"/>
              <a:sym typeface="Wingdings" panose="05000000000000000000" pitchFamily="2" charset="2"/>
            </a:rPr>
            <a:t>methamphetamine</a:t>
          </a:r>
          <a:r>
            <a:rPr lang="en-US" sz="1800" b="1" i="1" dirty="0">
              <a:latin typeface="Tw Cen MT" panose="020B0602020104020603" pitchFamily="34" charset="0"/>
              <a:sym typeface="Wingdings" panose="05000000000000000000" pitchFamily="2" charset="2"/>
            </a:rPr>
            <a:t> use</a:t>
          </a:r>
          <a:endParaRPr lang="en-US" sz="1800" b="1" i="1" dirty="0"/>
        </a:p>
      </dgm:t>
    </dgm:pt>
    <dgm:pt modelId="{1C15F479-CAFE-41C8-BCC3-81F72E996DDC}" type="parTrans" cxnId="{87341A1D-55BE-49EC-A6E0-B55D190C4A79}">
      <dgm:prSet/>
      <dgm:spPr/>
      <dgm:t>
        <a:bodyPr/>
        <a:lstStyle/>
        <a:p>
          <a:endParaRPr lang="en-US" sz="1800"/>
        </a:p>
      </dgm:t>
    </dgm:pt>
    <dgm:pt modelId="{83F9E896-F7EB-482C-A974-5D074D857E9E}" type="sibTrans" cxnId="{87341A1D-55BE-49EC-A6E0-B55D190C4A79}">
      <dgm:prSet/>
      <dgm:spPr/>
      <dgm:t>
        <a:bodyPr/>
        <a:lstStyle/>
        <a:p>
          <a:endParaRPr lang="en-US" sz="1800"/>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66F95146-19AE-4531-8768-B5ABEBEF2DCB}" type="pres">
      <dgm:prSet presAssocID="{AC0BC73E-3961-4A14-A28D-37D2D6A47739}" presName="parTxOnlySpace" presStyleCnt="0"/>
      <dgm:spPr/>
    </dgm:pt>
    <dgm:pt modelId="{3A8EB63D-2138-4A8E-BA04-0BA0722A9F3D}" type="pres">
      <dgm:prSet presAssocID="{289739BF-C26F-4E4C-B77B-21721BB6B282}" presName="parTxOnly" presStyleLbl="node1" presStyleIdx="1" presStyleCnt="4">
        <dgm:presLayoutVars>
          <dgm:chMax val="0"/>
          <dgm:chPref val="0"/>
          <dgm:bulletEnabled val="1"/>
        </dgm:presLayoutVars>
      </dgm:prSet>
      <dgm:spPr/>
    </dgm:pt>
    <dgm:pt modelId="{6B0452C5-99B4-4F3D-9587-3152407B8E30}" type="pres">
      <dgm:prSet presAssocID="{0EA947D7-299A-47C5-8DFC-6294A18DECF2}" presName="parTxOnlySpace" presStyleCnt="0"/>
      <dgm:spPr/>
    </dgm:pt>
    <dgm:pt modelId="{8C11597D-7E87-4089-8EDC-0D81808B8810}" type="pres">
      <dgm:prSet presAssocID="{CDE3200C-342D-4B1B-A547-5FC3167B1003}" presName="parTxOnly" presStyleLbl="node1" presStyleIdx="2" presStyleCnt="4">
        <dgm:presLayoutVars>
          <dgm:chMax val="0"/>
          <dgm:chPref val="0"/>
          <dgm:bulletEnabled val="1"/>
        </dgm:presLayoutVars>
      </dgm:prSet>
      <dgm:spPr/>
    </dgm:pt>
    <dgm:pt modelId="{A3254CBC-1F1F-4CC1-AFBB-E37AEE74CCCE}" type="pres">
      <dgm:prSet presAssocID="{83F9E896-F7EB-482C-A974-5D074D857E9E}" presName="parTxOnlySpace" presStyleCnt="0"/>
      <dgm:spPr/>
    </dgm:pt>
    <dgm:pt modelId="{01AE4311-901F-4953-97AC-6F11CD89EA3A}" type="pres">
      <dgm:prSet presAssocID="{A7D31FDB-6177-4ED6-910E-CC479E65BC81}"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2DEF7A10-F34E-4278-888A-13D044F83268}" srcId="{78087958-FA9F-4261-9929-D02723B77E8E}" destId="{289739BF-C26F-4E4C-B77B-21721BB6B282}" srcOrd="1" destOrd="0" parTransId="{338D08B8-2ED0-42E4-8AB6-F0BC49ADFB56}" sibTransId="{0EA947D7-299A-47C5-8DFC-6294A18DECF2}"/>
    <dgm:cxn modelId="{05A74215-DEE3-4A75-87BA-2F1B6459EC3F}" type="presOf" srcId="{B485CA6B-6E4B-435D-AEED-FDA4171CFBAC}" destId="{9AE84A4F-3E14-44AE-97FF-3A1EDE0C960F}" srcOrd="0" destOrd="0" presId="urn:microsoft.com/office/officeart/2005/8/layout/chevron1"/>
    <dgm:cxn modelId="{87341A1D-55BE-49EC-A6E0-B55D190C4A79}" srcId="{78087958-FA9F-4261-9929-D02723B77E8E}" destId="{CDE3200C-342D-4B1B-A547-5FC3167B1003}" srcOrd="2" destOrd="0" parTransId="{1C15F479-CAFE-41C8-BCC3-81F72E996DDC}" sibTransId="{83F9E896-F7EB-482C-A974-5D074D857E9E}"/>
    <dgm:cxn modelId="{E227C845-5E98-4F5E-9383-CEBCCD8663D9}" type="presOf" srcId="{A7D31FDB-6177-4ED6-910E-CC479E65BC81}" destId="{01AE4311-901F-4953-97AC-6F11CD89EA3A}" srcOrd="0" destOrd="0" presId="urn:microsoft.com/office/officeart/2005/8/layout/chevron1"/>
    <dgm:cxn modelId="{6991E952-201E-4513-9713-9EAB3E64BB51}" srcId="{78087958-FA9F-4261-9929-D02723B77E8E}" destId="{A7D31FDB-6177-4ED6-910E-CC479E65BC81}" srcOrd="3" destOrd="0" parTransId="{A749C2D0-E853-45C4-B7E3-28E52ECE1758}" sibTransId="{E6D56164-D554-4FCB-80C8-FFAF86A67163}"/>
    <dgm:cxn modelId="{96292CC2-5ADF-4683-A2AB-449EEB844915}" type="presOf" srcId="{CDE3200C-342D-4B1B-A547-5FC3167B1003}" destId="{8C11597D-7E87-4089-8EDC-0D81808B8810}" srcOrd="0" destOrd="0" presId="urn:microsoft.com/office/officeart/2005/8/layout/chevron1"/>
    <dgm:cxn modelId="{F267D7E4-072D-4F13-9BDD-B4ED31DA42E4}" type="presOf" srcId="{289739BF-C26F-4E4C-B77B-21721BB6B282}" destId="{3A8EB63D-2138-4A8E-BA04-0BA0722A9F3D}"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A446037-95BB-414E-9A91-F1A95DA53778}" type="presParOf" srcId="{260DB6C7-8E7C-4F06-9F86-C8950E69A864}" destId="{66F95146-19AE-4531-8768-B5ABEBEF2DCB}" srcOrd="1" destOrd="0" presId="urn:microsoft.com/office/officeart/2005/8/layout/chevron1"/>
    <dgm:cxn modelId="{5FF0AB6A-B7C9-4D58-A6E7-6F38A8F7BDE4}" type="presParOf" srcId="{260DB6C7-8E7C-4F06-9F86-C8950E69A864}" destId="{3A8EB63D-2138-4A8E-BA04-0BA0722A9F3D}" srcOrd="2" destOrd="0" presId="urn:microsoft.com/office/officeart/2005/8/layout/chevron1"/>
    <dgm:cxn modelId="{9C57E392-9F92-45B9-A83D-C0E3E3C2A741}" type="presParOf" srcId="{260DB6C7-8E7C-4F06-9F86-C8950E69A864}" destId="{6B0452C5-99B4-4F3D-9587-3152407B8E30}" srcOrd="3" destOrd="0" presId="urn:microsoft.com/office/officeart/2005/8/layout/chevron1"/>
    <dgm:cxn modelId="{5CECF548-932A-4C37-B59B-28DDC8CAD1B5}" type="presParOf" srcId="{260DB6C7-8E7C-4F06-9F86-C8950E69A864}" destId="{8C11597D-7E87-4089-8EDC-0D81808B8810}" srcOrd="4" destOrd="0" presId="urn:microsoft.com/office/officeart/2005/8/layout/chevron1"/>
    <dgm:cxn modelId="{9C957EB6-431E-4A46-9DF3-5E93988D5AA1}" type="presParOf" srcId="{260DB6C7-8E7C-4F06-9F86-C8950E69A864}" destId="{A3254CBC-1F1F-4CC1-AFBB-E37AEE74CCCE}" srcOrd="5" destOrd="0" presId="urn:microsoft.com/office/officeart/2005/8/layout/chevron1"/>
    <dgm:cxn modelId="{042BC951-2726-4126-8684-B1932286E10C}" type="presParOf" srcId="{260DB6C7-8E7C-4F06-9F86-C8950E69A864}" destId="{01AE4311-901F-4953-97AC-6F11CD89EA3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600" dirty="0">
              <a:latin typeface="Tw Cen MT" panose="020B0602020104020603" pitchFamily="34" charset="0"/>
              <a:sym typeface="Wingdings" panose="05000000000000000000" pitchFamily="2" charset="2"/>
            </a:rPr>
            <a:t>Patient with minimal </a:t>
          </a:r>
          <a:r>
            <a:rPr lang="en-US" sz="1600" b="1" i="1" dirty="0">
              <a:latin typeface="Tw Cen MT" panose="020B0602020104020603" pitchFamily="34" charset="0"/>
              <a:sym typeface="Wingdings" panose="05000000000000000000" pitchFamily="2" charset="2"/>
            </a:rPr>
            <a:t>active</a:t>
          </a:r>
          <a:r>
            <a:rPr lang="en-US" sz="1600" dirty="0">
              <a:latin typeface="Tw Cen MT" panose="020B0602020104020603" pitchFamily="34" charset="0"/>
              <a:sym typeface="Wingdings" panose="05000000000000000000" pitchFamily="2" charset="2"/>
            </a:rPr>
            <a:t> care engagement</a:t>
          </a:r>
          <a:endParaRPr lang="en-US" sz="16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48F58A5-E21D-452F-97A9-4057CCF670BA}">
      <dgm:prSet phldrT="[Text]" custT="1"/>
      <dgm:spPr/>
      <dgm:t>
        <a:bodyPr/>
        <a:lstStyle/>
        <a:p>
          <a:r>
            <a:rPr lang="en-US" sz="1800" dirty="0">
              <a:latin typeface="Tw Cen MT" panose="020B0602020104020603" pitchFamily="34" charset="0"/>
              <a:sym typeface="Wingdings" panose="05000000000000000000" pitchFamily="2" charset="2"/>
            </a:rPr>
            <a:t>Pt. declined full </a:t>
          </a:r>
          <a:r>
            <a:rPr lang="en-US" sz="1650" dirty="0">
              <a:latin typeface="Tw Cen MT" panose="020B0602020104020603" pitchFamily="34" charset="0"/>
              <a:sym typeface="Wingdings" panose="05000000000000000000" pitchFamily="2" charset="2"/>
            </a:rPr>
            <a:t>buttock exposure</a:t>
          </a:r>
          <a:r>
            <a:rPr lang="en-US" sz="1800" dirty="0">
              <a:latin typeface="Tw Cen MT" panose="020B0602020104020603" pitchFamily="34" charset="0"/>
              <a:sym typeface="Wingdings" panose="05000000000000000000" pitchFamily="2" charset="2"/>
            </a:rPr>
            <a:t> to outreach RN</a:t>
          </a:r>
          <a:endParaRPr lang="en-US" sz="1800" dirty="0"/>
        </a:p>
      </dgm:t>
    </dgm:pt>
    <dgm:pt modelId="{125240D2-1325-4DB0-8896-C7C55B4634C1}" type="parTrans" cxnId="{1B5D0522-777D-4891-9F56-8E90025C0076}">
      <dgm:prSet/>
      <dgm:spPr/>
      <dgm:t>
        <a:bodyPr/>
        <a:lstStyle/>
        <a:p>
          <a:endParaRPr lang="en-US"/>
        </a:p>
      </dgm:t>
    </dgm:pt>
    <dgm:pt modelId="{63EF6E60-C498-4E70-AF0A-A33DF305167B}" type="sibTrans" cxnId="{1B5D0522-777D-4891-9F56-8E90025C0076}">
      <dgm:prSet/>
      <dgm:spPr/>
      <dgm:t>
        <a:bodyPr/>
        <a:lstStyle/>
        <a:p>
          <a:endParaRPr lang="en-US"/>
        </a:p>
      </dgm:t>
    </dgm:pt>
    <dgm:pt modelId="{23814A26-B851-4B40-9353-A2274A26639D}">
      <dgm:prSet phldrT="[Text]" custT="1"/>
      <dgm:spPr/>
      <dgm:t>
        <a:bodyPr/>
        <a:lstStyle/>
        <a:p>
          <a:r>
            <a:rPr lang="en-US" sz="1800" dirty="0">
              <a:latin typeface="Tw Cen MT" panose="020B0602020104020603" pitchFamily="34" charset="0"/>
              <a:sym typeface="Wingdings" panose="05000000000000000000" pitchFamily="2" charset="2"/>
            </a:rPr>
            <a:t>CAB/RPV likely deposited </a:t>
          </a:r>
          <a:r>
            <a:rPr lang="en-US" sz="1800" dirty="0" err="1">
              <a:latin typeface="Tw Cen MT" panose="020B0602020104020603" pitchFamily="34" charset="0"/>
              <a:sym typeface="Wingdings" panose="05000000000000000000" pitchFamily="2" charset="2"/>
            </a:rPr>
            <a:t>subq</a:t>
          </a:r>
          <a:r>
            <a:rPr lang="en-US" sz="1800" dirty="0">
              <a:latin typeface="Tw Cen MT" panose="020B0602020104020603" pitchFamily="34" charset="0"/>
              <a:sym typeface="Wingdings" panose="05000000000000000000" pitchFamily="2" charset="2"/>
            </a:rPr>
            <a:t> (vs. IM)</a:t>
          </a:r>
          <a:endParaRPr lang="en-US" sz="1800" dirty="0"/>
        </a:p>
      </dgm:t>
    </dgm:pt>
    <dgm:pt modelId="{240820D3-FD1D-4420-8590-C7FD75D0552B}" type="parTrans" cxnId="{9EB83435-66F6-43CB-A56B-B30FB262F857}">
      <dgm:prSet/>
      <dgm:spPr/>
      <dgm:t>
        <a:bodyPr/>
        <a:lstStyle/>
        <a:p>
          <a:endParaRPr lang="en-US"/>
        </a:p>
      </dgm:t>
    </dgm:pt>
    <dgm:pt modelId="{6AEE2E2A-086F-418C-90F5-137C1C163C57}" type="sibTrans" cxnId="{9EB83435-66F6-43CB-A56B-B30FB262F857}">
      <dgm:prSet/>
      <dgm:spPr/>
      <dgm:t>
        <a:bodyPr/>
        <a:lstStyle/>
        <a:p>
          <a:endParaRPr lang="en-US"/>
        </a:p>
      </dgm:t>
    </dgm:pt>
    <dgm:pt modelId="{F2536C73-8EBE-438A-8B39-FF13D6B011A8}">
      <dgm:prSet phldrT="[Text]" custT="1"/>
      <dgm:spPr/>
      <dgm:t>
        <a:bodyPr/>
        <a:lstStyle/>
        <a:p>
          <a:r>
            <a:rPr lang="en-US" sz="1700" dirty="0">
              <a:latin typeface="Tw Cen MT" panose="020B0602020104020603" pitchFamily="34" charset="0"/>
              <a:sym typeface="Wingdings" panose="05000000000000000000" pitchFamily="2" charset="2"/>
            </a:rPr>
            <a:t>CAB/RPV offered due to CD4 &lt;50</a:t>
          </a:r>
          <a:endParaRPr lang="en-US" sz="1700" dirty="0"/>
        </a:p>
      </dgm:t>
    </dgm:pt>
    <dgm:pt modelId="{AF22469D-0E5D-46C5-848F-EEBDF453BE43}" type="parTrans" cxnId="{1C7E5D7C-E40E-497A-B8C9-290390FA16A5}">
      <dgm:prSet/>
      <dgm:spPr/>
      <dgm:t>
        <a:bodyPr/>
        <a:lstStyle/>
        <a:p>
          <a:endParaRPr lang="en-US"/>
        </a:p>
      </dgm:t>
    </dgm:pt>
    <dgm:pt modelId="{97327633-46A5-440F-8309-EC7F5A2274D6}" type="sibTrans" cxnId="{1C7E5D7C-E40E-497A-B8C9-290390FA16A5}">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7CC4581D-20D5-4CDE-BB95-CE584540DC8F}" type="pres">
      <dgm:prSet presAssocID="{AC0BC73E-3961-4A14-A28D-37D2D6A47739}" presName="parTxOnlySpace" presStyleCnt="0"/>
      <dgm:spPr/>
    </dgm:pt>
    <dgm:pt modelId="{D0D15FF4-5A9B-49AC-A43B-9D7A3EE59A7A}" type="pres">
      <dgm:prSet presAssocID="{F2536C73-8EBE-438A-8B39-FF13D6B011A8}" presName="parTxOnly" presStyleLbl="node1" presStyleIdx="1" presStyleCnt="4">
        <dgm:presLayoutVars>
          <dgm:chMax val="0"/>
          <dgm:chPref val="0"/>
          <dgm:bulletEnabled val="1"/>
        </dgm:presLayoutVars>
      </dgm:prSet>
      <dgm:spPr/>
    </dgm:pt>
    <dgm:pt modelId="{8AA26F70-0FFD-429E-850E-59833C8C363F}" type="pres">
      <dgm:prSet presAssocID="{97327633-46A5-440F-8309-EC7F5A2274D6}" presName="parTxOnlySpace" presStyleCnt="0"/>
      <dgm:spPr/>
    </dgm:pt>
    <dgm:pt modelId="{8AD2D68C-2484-406C-9558-B8FAE4827D82}" type="pres">
      <dgm:prSet presAssocID="{248F58A5-E21D-452F-97A9-4057CCF670BA}" presName="parTxOnly" presStyleLbl="node1" presStyleIdx="2" presStyleCnt="4" custLinFactNeighborY="-53167">
        <dgm:presLayoutVars>
          <dgm:chMax val="0"/>
          <dgm:chPref val="0"/>
          <dgm:bulletEnabled val="1"/>
        </dgm:presLayoutVars>
      </dgm:prSet>
      <dgm:spPr/>
    </dgm:pt>
    <dgm:pt modelId="{599513EA-0804-4E8D-ABEB-225BE9831EEF}" type="pres">
      <dgm:prSet presAssocID="{63EF6E60-C498-4E70-AF0A-A33DF305167B}" presName="parTxOnlySpace" presStyleCnt="0"/>
      <dgm:spPr/>
    </dgm:pt>
    <dgm:pt modelId="{9E0229FE-BF34-4C7D-9CBE-26FD1EFDCCF6}" type="pres">
      <dgm:prSet presAssocID="{23814A26-B851-4B40-9353-A2274A26639D}"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05A74215-DEE3-4A75-87BA-2F1B6459EC3F}" type="presOf" srcId="{B485CA6B-6E4B-435D-AEED-FDA4171CFBAC}" destId="{9AE84A4F-3E14-44AE-97FF-3A1EDE0C960F}" srcOrd="0" destOrd="0" presId="urn:microsoft.com/office/officeart/2005/8/layout/chevron1"/>
    <dgm:cxn modelId="{10B2C115-CD51-4D7C-A19F-6995456FD02C}" type="presOf" srcId="{F2536C73-8EBE-438A-8B39-FF13D6B011A8}" destId="{D0D15FF4-5A9B-49AC-A43B-9D7A3EE59A7A}" srcOrd="0" destOrd="0" presId="urn:microsoft.com/office/officeart/2005/8/layout/chevron1"/>
    <dgm:cxn modelId="{1B5D0522-777D-4891-9F56-8E90025C0076}" srcId="{78087958-FA9F-4261-9929-D02723B77E8E}" destId="{248F58A5-E21D-452F-97A9-4057CCF670BA}" srcOrd="2" destOrd="0" parTransId="{125240D2-1325-4DB0-8896-C7C55B4634C1}" sibTransId="{63EF6E60-C498-4E70-AF0A-A33DF305167B}"/>
    <dgm:cxn modelId="{9EB83435-66F6-43CB-A56B-B30FB262F857}" srcId="{78087958-FA9F-4261-9929-D02723B77E8E}" destId="{23814A26-B851-4B40-9353-A2274A26639D}" srcOrd="3" destOrd="0" parTransId="{240820D3-FD1D-4420-8590-C7FD75D0552B}" sibTransId="{6AEE2E2A-086F-418C-90F5-137C1C163C57}"/>
    <dgm:cxn modelId="{1C7E5D7C-E40E-497A-B8C9-290390FA16A5}" srcId="{78087958-FA9F-4261-9929-D02723B77E8E}" destId="{F2536C73-8EBE-438A-8B39-FF13D6B011A8}" srcOrd="1" destOrd="0" parTransId="{AF22469D-0E5D-46C5-848F-EEBDF453BE43}" sibTransId="{97327633-46A5-440F-8309-EC7F5A2274D6}"/>
    <dgm:cxn modelId="{742A7CB4-0EBF-4383-8697-E9701F762132}" type="presOf" srcId="{248F58A5-E21D-452F-97A9-4057CCF670BA}" destId="{8AD2D68C-2484-406C-9558-B8FAE4827D82}" srcOrd="0" destOrd="0" presId="urn:microsoft.com/office/officeart/2005/8/layout/chevron1"/>
    <dgm:cxn modelId="{2CAB23CA-4250-4F95-ADF3-4A92A0669FAA}" type="presOf" srcId="{23814A26-B851-4B40-9353-A2274A26639D}" destId="{9E0229FE-BF34-4C7D-9CBE-26FD1EFDCCF6}"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618C352-32B8-4AC3-838E-7BB9BCC87795}" type="presParOf" srcId="{260DB6C7-8E7C-4F06-9F86-C8950E69A864}" destId="{7CC4581D-20D5-4CDE-BB95-CE584540DC8F}" srcOrd="1" destOrd="0" presId="urn:microsoft.com/office/officeart/2005/8/layout/chevron1"/>
    <dgm:cxn modelId="{339CFB2B-D8A8-46C3-8530-5B4A9B7CACB4}" type="presParOf" srcId="{260DB6C7-8E7C-4F06-9F86-C8950E69A864}" destId="{D0D15FF4-5A9B-49AC-A43B-9D7A3EE59A7A}" srcOrd="2" destOrd="0" presId="urn:microsoft.com/office/officeart/2005/8/layout/chevron1"/>
    <dgm:cxn modelId="{E7042930-78EB-4542-AA06-CD4B442B0652}" type="presParOf" srcId="{260DB6C7-8E7C-4F06-9F86-C8950E69A864}" destId="{8AA26F70-0FFD-429E-850E-59833C8C363F}" srcOrd="3" destOrd="0" presId="urn:microsoft.com/office/officeart/2005/8/layout/chevron1"/>
    <dgm:cxn modelId="{6852585A-B925-4192-A7C3-E1CC4BA173DE}" type="presParOf" srcId="{260DB6C7-8E7C-4F06-9F86-C8950E69A864}" destId="{8AD2D68C-2484-406C-9558-B8FAE4827D82}" srcOrd="4" destOrd="0" presId="urn:microsoft.com/office/officeart/2005/8/layout/chevron1"/>
    <dgm:cxn modelId="{9C664987-97AB-4C7A-AFC9-60AB350A46A6}" type="presParOf" srcId="{260DB6C7-8E7C-4F06-9F86-C8950E69A864}" destId="{599513EA-0804-4E8D-ABEB-225BE9831EEF}" srcOrd="5" destOrd="0" presId="urn:microsoft.com/office/officeart/2005/8/layout/chevron1"/>
    <dgm:cxn modelId="{F4E64DCF-444E-46FD-B200-DBF9098B652A}" type="presParOf" srcId="{260DB6C7-8E7C-4F06-9F86-C8950E69A864}" destId="{9E0229FE-BF34-4C7D-9CBE-26FD1EFDCCF6}"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8CCD3605-2945-4514-A664-F4EC32C81A86}">
      <dgm:prSet phldrT="[Text]"/>
      <dgm:spPr/>
      <dgm:t>
        <a:bodyPr/>
        <a:lstStyle/>
        <a:p>
          <a:r>
            <a:rPr lang="en-US" dirty="0">
              <a:latin typeface="Tw Cen MT" panose="020B0602020104020603" pitchFamily="34" charset="0"/>
              <a:sym typeface="Wingdings" panose="05000000000000000000" pitchFamily="2" charset="2"/>
            </a:rPr>
            <a:t>Transitioned to housing in setting of severe OUD</a:t>
          </a:r>
          <a:endParaRPr lang="en-US" dirty="0"/>
        </a:p>
      </dgm:t>
    </dgm:pt>
    <dgm:pt modelId="{309579AF-7F97-4E62-B9A6-799EA3E899D5}" type="parTrans" cxnId="{C0085C37-2D0A-47E5-A3D8-E5110787F780}">
      <dgm:prSet/>
      <dgm:spPr/>
      <dgm:t>
        <a:bodyPr/>
        <a:lstStyle/>
        <a:p>
          <a:endParaRPr lang="en-US"/>
        </a:p>
      </dgm:t>
    </dgm:pt>
    <dgm:pt modelId="{28EA89C8-F91D-4FF2-A7B4-8FDA46D403B4}" type="sibTrans" cxnId="{C0085C37-2D0A-47E5-A3D8-E5110787F780}">
      <dgm:prSet/>
      <dgm:spPr/>
      <dgm:t>
        <a:bodyPr/>
        <a:lstStyle/>
        <a:p>
          <a:endParaRPr lang="en-US"/>
        </a:p>
      </dgm:t>
    </dgm:pt>
    <dgm:pt modelId="{6CD69FD4-A52D-4C1D-BEAA-A81A0E013B1A}">
      <dgm:prSet phldrT="[Text]"/>
      <dgm:spPr/>
      <dgm:t>
        <a:bodyPr/>
        <a:lstStyle/>
        <a:p>
          <a:r>
            <a:rPr lang="en-US" dirty="0">
              <a:latin typeface="Tw Cen MT" panose="020B0602020104020603" pitchFamily="34" charset="0"/>
              <a:sym typeface="Wingdings" panose="05000000000000000000" pitchFamily="2" charset="2"/>
            </a:rPr>
            <a:t>Exacerbation of PTSD</a:t>
          </a:r>
          <a:endParaRPr lang="en-US" dirty="0"/>
        </a:p>
      </dgm:t>
    </dgm:pt>
    <dgm:pt modelId="{56F3710F-3A93-404A-8BF3-3C9157F33F1F}" type="parTrans" cxnId="{021E87E7-50A6-4BBF-B86E-0CA113E56A6F}">
      <dgm:prSet/>
      <dgm:spPr/>
      <dgm:t>
        <a:bodyPr/>
        <a:lstStyle/>
        <a:p>
          <a:endParaRPr lang="en-US"/>
        </a:p>
      </dgm:t>
    </dgm:pt>
    <dgm:pt modelId="{AF4DB640-EE08-4F8B-B4E9-03138011510D}" type="sibTrans" cxnId="{021E87E7-50A6-4BBF-B86E-0CA113E56A6F}">
      <dgm:prSet/>
      <dgm:spPr/>
      <dgm:t>
        <a:bodyPr/>
        <a:lstStyle/>
        <a:p>
          <a:endParaRPr lang="en-US"/>
        </a:p>
      </dgm:t>
    </dgm:pt>
    <dgm:pt modelId="{B671AFE1-C6F3-403D-8B2B-F84201FE1468}">
      <dgm:prSet phldrT="[Text]"/>
      <dgm:spPr/>
      <dgm:t>
        <a:bodyPr/>
        <a:lstStyle/>
        <a:p>
          <a:r>
            <a:rPr lang="en-US" b="1" i="1" dirty="0">
              <a:latin typeface="Tw Cen MT" panose="020B0602020104020603" pitchFamily="34" charset="0"/>
              <a:sym typeface="Wingdings" panose="05000000000000000000" pitchFamily="2" charset="2"/>
            </a:rPr>
            <a:t>Increased opioid use</a:t>
          </a:r>
          <a:endParaRPr lang="en-US" dirty="0"/>
        </a:p>
      </dgm:t>
    </dgm:pt>
    <dgm:pt modelId="{E59ED08E-E117-4A68-B9D1-EE0542ACBB23}" type="parTrans" cxnId="{07C9CD61-790F-466A-A267-AEDDF71E7117}">
      <dgm:prSet/>
      <dgm:spPr/>
      <dgm:t>
        <a:bodyPr/>
        <a:lstStyle/>
        <a:p>
          <a:endParaRPr lang="en-US"/>
        </a:p>
      </dgm:t>
    </dgm:pt>
    <dgm:pt modelId="{8A336D68-B5AA-4DC4-86D9-99D6F2890269}" type="sibTrans" cxnId="{07C9CD61-790F-466A-A267-AEDDF71E7117}">
      <dgm:prSet/>
      <dgm:spPr/>
      <dgm:t>
        <a:bodyPr/>
        <a:lstStyle/>
        <a:p>
          <a:endParaRPr lang="en-US"/>
        </a:p>
      </dgm:t>
    </dgm:pt>
    <dgm:pt modelId="{77509C36-ED97-478E-A771-2CF7AC5EF9A3}">
      <dgm:prSet phldrT="[Text]"/>
      <dgm:spPr/>
      <dgm:t>
        <a:bodyPr/>
        <a:lstStyle/>
        <a:p>
          <a:r>
            <a:rPr lang="en-US" dirty="0">
              <a:latin typeface="Tw Cen MT" panose="020B0602020104020603" pitchFamily="34" charset="0"/>
              <a:sym typeface="Wingdings" panose="05000000000000000000" pitchFamily="2" charset="2"/>
            </a:rPr>
            <a:t>Declined CAB/RPV injections x4 months </a:t>
          </a:r>
          <a:endParaRPr lang="en-US" dirty="0"/>
        </a:p>
      </dgm:t>
    </dgm:pt>
    <dgm:pt modelId="{7A96FD17-9C59-4652-A972-940E089A18C6}" type="parTrans" cxnId="{37F75B11-F496-4AD4-8316-B1BBF6C39571}">
      <dgm:prSet/>
      <dgm:spPr/>
      <dgm:t>
        <a:bodyPr/>
        <a:lstStyle/>
        <a:p>
          <a:endParaRPr lang="en-US"/>
        </a:p>
      </dgm:t>
    </dgm:pt>
    <dgm:pt modelId="{A96F8835-2167-4777-8D30-6FA7CBED9FE0}" type="sibTrans" cxnId="{37F75B11-F496-4AD4-8316-B1BBF6C39571}">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71E7A6E2-CD1B-4184-AE83-3B5D98ED203B}" type="pres">
      <dgm:prSet presAssocID="{8CCD3605-2945-4514-A664-F4EC32C81A86}" presName="parTxOnly" presStyleLbl="node1" presStyleIdx="0" presStyleCnt="4">
        <dgm:presLayoutVars>
          <dgm:chMax val="0"/>
          <dgm:chPref val="0"/>
          <dgm:bulletEnabled val="1"/>
        </dgm:presLayoutVars>
      </dgm:prSet>
      <dgm:spPr/>
    </dgm:pt>
    <dgm:pt modelId="{850601A5-1B57-4FD0-8C77-40FA534B32F6}" type="pres">
      <dgm:prSet presAssocID="{28EA89C8-F91D-4FF2-A7B4-8FDA46D403B4}" presName="parTxOnlySpace" presStyleCnt="0"/>
      <dgm:spPr/>
    </dgm:pt>
    <dgm:pt modelId="{F9D3BAC6-DA6D-435F-99D7-D6B0699147FF}" type="pres">
      <dgm:prSet presAssocID="{6CD69FD4-A52D-4C1D-BEAA-A81A0E013B1A}" presName="parTxOnly" presStyleLbl="node1" presStyleIdx="1" presStyleCnt="4">
        <dgm:presLayoutVars>
          <dgm:chMax val="0"/>
          <dgm:chPref val="0"/>
          <dgm:bulletEnabled val="1"/>
        </dgm:presLayoutVars>
      </dgm:prSet>
      <dgm:spPr/>
    </dgm:pt>
    <dgm:pt modelId="{9F9FA8DC-FC3D-4B1E-8146-812BB555C9CD}" type="pres">
      <dgm:prSet presAssocID="{AF4DB640-EE08-4F8B-B4E9-03138011510D}" presName="parTxOnlySpace" presStyleCnt="0"/>
      <dgm:spPr/>
    </dgm:pt>
    <dgm:pt modelId="{D69C087C-565C-4339-806B-6CDCEE235619}" type="pres">
      <dgm:prSet presAssocID="{B671AFE1-C6F3-403D-8B2B-F84201FE1468}" presName="parTxOnly" presStyleLbl="node1" presStyleIdx="2" presStyleCnt="4">
        <dgm:presLayoutVars>
          <dgm:chMax val="0"/>
          <dgm:chPref val="0"/>
          <dgm:bulletEnabled val="1"/>
        </dgm:presLayoutVars>
      </dgm:prSet>
      <dgm:spPr/>
    </dgm:pt>
    <dgm:pt modelId="{BF4DFBD7-32FC-4103-961C-190AD0BA380A}" type="pres">
      <dgm:prSet presAssocID="{8A336D68-B5AA-4DC4-86D9-99D6F2890269}" presName="parTxOnlySpace" presStyleCnt="0"/>
      <dgm:spPr/>
    </dgm:pt>
    <dgm:pt modelId="{EF40B424-C938-421B-9362-68CBE2E6AA6D}" type="pres">
      <dgm:prSet presAssocID="{77509C36-ED97-478E-A771-2CF7AC5EF9A3}"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37F75B11-F496-4AD4-8316-B1BBF6C39571}" srcId="{78087958-FA9F-4261-9929-D02723B77E8E}" destId="{77509C36-ED97-478E-A771-2CF7AC5EF9A3}" srcOrd="3" destOrd="0" parTransId="{7A96FD17-9C59-4652-A972-940E089A18C6}" sibTransId="{A96F8835-2167-4777-8D30-6FA7CBED9FE0}"/>
    <dgm:cxn modelId="{6738382E-90C6-420F-A6A8-57661805FE4B}" type="presOf" srcId="{6CD69FD4-A52D-4C1D-BEAA-A81A0E013B1A}" destId="{F9D3BAC6-DA6D-435F-99D7-D6B0699147FF}" srcOrd="0" destOrd="0" presId="urn:microsoft.com/office/officeart/2005/8/layout/chevron1"/>
    <dgm:cxn modelId="{C0085C37-2D0A-47E5-A3D8-E5110787F780}" srcId="{78087958-FA9F-4261-9929-D02723B77E8E}" destId="{8CCD3605-2945-4514-A664-F4EC32C81A86}" srcOrd="0" destOrd="0" parTransId="{309579AF-7F97-4E62-B9A6-799EA3E899D5}" sibTransId="{28EA89C8-F91D-4FF2-A7B4-8FDA46D403B4}"/>
    <dgm:cxn modelId="{07C9CD61-790F-466A-A267-AEDDF71E7117}" srcId="{78087958-FA9F-4261-9929-D02723B77E8E}" destId="{B671AFE1-C6F3-403D-8B2B-F84201FE1468}" srcOrd="2" destOrd="0" parTransId="{E59ED08E-E117-4A68-B9D1-EE0542ACBB23}" sibTransId="{8A336D68-B5AA-4DC4-86D9-99D6F2890269}"/>
    <dgm:cxn modelId="{5B52FE46-6EA5-4921-A017-093DBBFE3CCF}" type="presOf" srcId="{77509C36-ED97-478E-A771-2CF7AC5EF9A3}" destId="{EF40B424-C938-421B-9362-68CBE2E6AA6D}" srcOrd="0" destOrd="0" presId="urn:microsoft.com/office/officeart/2005/8/layout/chevron1"/>
    <dgm:cxn modelId="{F7655092-6D45-408C-B3CF-BCD77B190E0A}" type="presOf" srcId="{B671AFE1-C6F3-403D-8B2B-F84201FE1468}" destId="{D69C087C-565C-4339-806B-6CDCEE235619}" srcOrd="0" destOrd="0" presId="urn:microsoft.com/office/officeart/2005/8/layout/chevron1"/>
    <dgm:cxn modelId="{18E649B2-BB2B-4F74-9050-3E0B2D2CCF31}" type="presOf" srcId="{8CCD3605-2945-4514-A664-F4EC32C81A86}" destId="{71E7A6E2-CD1B-4184-AE83-3B5D98ED203B}" srcOrd="0" destOrd="0" presId="urn:microsoft.com/office/officeart/2005/8/layout/chevron1"/>
    <dgm:cxn modelId="{021E87E7-50A6-4BBF-B86E-0CA113E56A6F}" srcId="{78087958-FA9F-4261-9929-D02723B77E8E}" destId="{6CD69FD4-A52D-4C1D-BEAA-A81A0E013B1A}" srcOrd="1" destOrd="0" parTransId="{56F3710F-3A93-404A-8BF3-3C9157F33F1F}" sibTransId="{AF4DB640-EE08-4F8B-B4E9-03138011510D}"/>
    <dgm:cxn modelId="{3E47E835-CE7E-490E-BDF9-C1C66A7C5F6B}" type="presParOf" srcId="{260DB6C7-8E7C-4F06-9F86-C8950E69A864}" destId="{71E7A6E2-CD1B-4184-AE83-3B5D98ED203B}" srcOrd="0" destOrd="0" presId="urn:microsoft.com/office/officeart/2005/8/layout/chevron1"/>
    <dgm:cxn modelId="{517308F2-3F60-4BA6-A107-FB2052817004}" type="presParOf" srcId="{260DB6C7-8E7C-4F06-9F86-C8950E69A864}" destId="{850601A5-1B57-4FD0-8C77-40FA534B32F6}" srcOrd="1" destOrd="0" presId="urn:microsoft.com/office/officeart/2005/8/layout/chevron1"/>
    <dgm:cxn modelId="{1707C3FF-4DCB-4B0E-BA50-A953FFABA5AA}" type="presParOf" srcId="{260DB6C7-8E7C-4F06-9F86-C8950E69A864}" destId="{F9D3BAC6-DA6D-435F-99D7-D6B0699147FF}" srcOrd="2" destOrd="0" presId="urn:microsoft.com/office/officeart/2005/8/layout/chevron1"/>
    <dgm:cxn modelId="{A473A504-F491-4F1C-80D6-FDB2CF2891A3}" type="presParOf" srcId="{260DB6C7-8E7C-4F06-9F86-C8950E69A864}" destId="{9F9FA8DC-FC3D-4B1E-8146-812BB555C9CD}" srcOrd="3" destOrd="0" presId="urn:microsoft.com/office/officeart/2005/8/layout/chevron1"/>
    <dgm:cxn modelId="{0D455C57-0775-4F22-8391-BCFAC64E6600}" type="presParOf" srcId="{260DB6C7-8E7C-4F06-9F86-C8950E69A864}" destId="{D69C087C-565C-4339-806B-6CDCEE235619}" srcOrd="4" destOrd="0" presId="urn:microsoft.com/office/officeart/2005/8/layout/chevron1"/>
    <dgm:cxn modelId="{45410A28-4BE8-4C98-9AAF-1D7FAAF01B6F}" type="presParOf" srcId="{260DB6C7-8E7C-4F06-9F86-C8950E69A864}" destId="{BF4DFBD7-32FC-4103-961C-190AD0BA380A}" srcOrd="5" destOrd="0" presId="urn:microsoft.com/office/officeart/2005/8/layout/chevron1"/>
    <dgm:cxn modelId="{3EF8AB35-57A3-41E9-B7B6-938F2D6558DB}" type="presParOf" srcId="{260DB6C7-8E7C-4F06-9F86-C8950E69A864}" destId="{EF40B424-C938-421B-9362-68CBE2E6AA6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Initiated w/ &lt;3 months clinical engagement</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89739BF-C26F-4E4C-B77B-21721BB6B282}">
      <dgm:prSet phldrT="[Text]" custT="1"/>
      <dgm:spPr/>
      <dgm:t>
        <a:bodyPr/>
        <a:lstStyle/>
        <a:p>
          <a:r>
            <a:rPr lang="en-US" sz="1800" dirty="0">
              <a:latin typeface="Tw Cen MT" panose="020B0602020104020603" pitchFamily="34" charset="0"/>
              <a:sym typeface="Wingdings" panose="05000000000000000000" pitchFamily="2" charset="2"/>
            </a:rPr>
            <a:t>Incarceration + loss of temp. housing </a:t>
          </a:r>
          <a:endParaRPr lang="en-US" sz="1800" dirty="0"/>
        </a:p>
      </dgm:t>
    </dgm:pt>
    <dgm:pt modelId="{338D08B8-2ED0-42E4-8AB6-F0BC49ADFB56}" type="parTrans" cxnId="{2DEF7A10-F34E-4278-888A-13D044F83268}">
      <dgm:prSet/>
      <dgm:spPr/>
      <dgm:t>
        <a:bodyPr/>
        <a:lstStyle/>
        <a:p>
          <a:endParaRPr lang="en-US" sz="1800"/>
        </a:p>
      </dgm:t>
    </dgm:pt>
    <dgm:pt modelId="{0EA947D7-299A-47C5-8DFC-6294A18DECF2}" type="sibTrans" cxnId="{2DEF7A10-F34E-4278-888A-13D044F83268}">
      <dgm:prSet/>
      <dgm:spPr/>
      <dgm:t>
        <a:bodyPr/>
        <a:lstStyle/>
        <a:p>
          <a:endParaRPr lang="en-US" sz="1800"/>
        </a:p>
      </dgm:t>
    </dgm:pt>
    <dgm:pt modelId="{A7D31FDB-6177-4ED6-910E-CC479E65BC81}">
      <dgm:prSet phldrT="[Text]" custT="1"/>
      <dgm:spPr/>
      <dgm:t>
        <a:bodyPr/>
        <a:lstStyle/>
        <a:p>
          <a:r>
            <a:rPr lang="en-US" sz="1800" dirty="0">
              <a:latin typeface="Tw Cen MT" panose="020B0602020104020603" pitchFamily="34" charset="0"/>
              <a:sym typeface="Wingdings" panose="05000000000000000000" pitchFamily="2" charset="2"/>
            </a:rPr>
            <a:t>2 delayed injections (12 and 21 days) </a:t>
          </a:r>
          <a:endParaRPr lang="en-US" sz="1800" dirty="0"/>
        </a:p>
      </dgm:t>
    </dgm:pt>
    <dgm:pt modelId="{A749C2D0-E853-45C4-B7E3-28E52ECE1758}" type="parTrans" cxnId="{6991E952-201E-4513-9713-9EAB3E64BB51}">
      <dgm:prSet/>
      <dgm:spPr/>
      <dgm:t>
        <a:bodyPr/>
        <a:lstStyle/>
        <a:p>
          <a:endParaRPr lang="en-US" sz="1800"/>
        </a:p>
      </dgm:t>
    </dgm:pt>
    <dgm:pt modelId="{E6D56164-D554-4FCB-80C8-FFAF86A67163}" type="sibTrans" cxnId="{6991E952-201E-4513-9713-9EAB3E64BB51}">
      <dgm:prSet/>
      <dgm:spPr/>
      <dgm:t>
        <a:bodyPr/>
        <a:lstStyle/>
        <a:p>
          <a:endParaRPr lang="en-US" sz="1800"/>
        </a:p>
      </dgm:t>
    </dgm:pt>
    <dgm:pt modelId="{CDE3200C-342D-4B1B-A547-5FC3167B1003}">
      <dgm:prSet phldrT="[Text]" custT="1"/>
      <dgm:spPr/>
      <dgm:t>
        <a:bodyPr/>
        <a:lstStyle/>
        <a:p>
          <a:r>
            <a:rPr lang="en-US" sz="1800" b="1" i="1" dirty="0">
              <a:latin typeface="Tw Cen MT" panose="020B0602020104020603" pitchFamily="34" charset="0"/>
              <a:sym typeface="Wingdings" panose="05000000000000000000" pitchFamily="2" charset="2"/>
            </a:rPr>
            <a:t>Increased </a:t>
          </a:r>
          <a:r>
            <a:rPr lang="en-US" sz="1600" b="1" i="1" dirty="0">
              <a:latin typeface="Tw Cen MT" panose="020B0602020104020603" pitchFamily="34" charset="0"/>
              <a:sym typeface="Wingdings" panose="05000000000000000000" pitchFamily="2" charset="2"/>
            </a:rPr>
            <a:t>methamphetamine</a:t>
          </a:r>
          <a:r>
            <a:rPr lang="en-US" sz="1800" b="1" i="1" dirty="0">
              <a:latin typeface="Tw Cen MT" panose="020B0602020104020603" pitchFamily="34" charset="0"/>
              <a:sym typeface="Wingdings" panose="05000000000000000000" pitchFamily="2" charset="2"/>
            </a:rPr>
            <a:t> use</a:t>
          </a:r>
          <a:endParaRPr lang="en-US" sz="1800" b="1" i="1" dirty="0"/>
        </a:p>
      </dgm:t>
    </dgm:pt>
    <dgm:pt modelId="{1C15F479-CAFE-41C8-BCC3-81F72E996DDC}" type="parTrans" cxnId="{87341A1D-55BE-49EC-A6E0-B55D190C4A79}">
      <dgm:prSet/>
      <dgm:spPr/>
      <dgm:t>
        <a:bodyPr/>
        <a:lstStyle/>
        <a:p>
          <a:endParaRPr lang="en-US" sz="1800"/>
        </a:p>
      </dgm:t>
    </dgm:pt>
    <dgm:pt modelId="{83F9E896-F7EB-482C-A974-5D074D857E9E}" type="sibTrans" cxnId="{87341A1D-55BE-49EC-A6E0-B55D190C4A79}">
      <dgm:prSet/>
      <dgm:spPr/>
      <dgm:t>
        <a:bodyPr/>
        <a:lstStyle/>
        <a:p>
          <a:endParaRPr lang="en-US" sz="1800"/>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66F95146-19AE-4531-8768-B5ABEBEF2DCB}" type="pres">
      <dgm:prSet presAssocID="{AC0BC73E-3961-4A14-A28D-37D2D6A47739}" presName="parTxOnlySpace" presStyleCnt="0"/>
      <dgm:spPr/>
    </dgm:pt>
    <dgm:pt modelId="{3A8EB63D-2138-4A8E-BA04-0BA0722A9F3D}" type="pres">
      <dgm:prSet presAssocID="{289739BF-C26F-4E4C-B77B-21721BB6B282}" presName="parTxOnly" presStyleLbl="node1" presStyleIdx="1" presStyleCnt="4">
        <dgm:presLayoutVars>
          <dgm:chMax val="0"/>
          <dgm:chPref val="0"/>
          <dgm:bulletEnabled val="1"/>
        </dgm:presLayoutVars>
      </dgm:prSet>
      <dgm:spPr/>
    </dgm:pt>
    <dgm:pt modelId="{6B0452C5-99B4-4F3D-9587-3152407B8E30}" type="pres">
      <dgm:prSet presAssocID="{0EA947D7-299A-47C5-8DFC-6294A18DECF2}" presName="parTxOnlySpace" presStyleCnt="0"/>
      <dgm:spPr/>
    </dgm:pt>
    <dgm:pt modelId="{8C11597D-7E87-4089-8EDC-0D81808B8810}" type="pres">
      <dgm:prSet presAssocID="{CDE3200C-342D-4B1B-A547-5FC3167B1003}" presName="parTxOnly" presStyleLbl="node1" presStyleIdx="2" presStyleCnt="4">
        <dgm:presLayoutVars>
          <dgm:chMax val="0"/>
          <dgm:chPref val="0"/>
          <dgm:bulletEnabled val="1"/>
        </dgm:presLayoutVars>
      </dgm:prSet>
      <dgm:spPr/>
    </dgm:pt>
    <dgm:pt modelId="{A3254CBC-1F1F-4CC1-AFBB-E37AEE74CCCE}" type="pres">
      <dgm:prSet presAssocID="{83F9E896-F7EB-482C-A974-5D074D857E9E}" presName="parTxOnlySpace" presStyleCnt="0"/>
      <dgm:spPr/>
    </dgm:pt>
    <dgm:pt modelId="{01AE4311-901F-4953-97AC-6F11CD89EA3A}" type="pres">
      <dgm:prSet presAssocID="{A7D31FDB-6177-4ED6-910E-CC479E65BC81}"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2DEF7A10-F34E-4278-888A-13D044F83268}" srcId="{78087958-FA9F-4261-9929-D02723B77E8E}" destId="{289739BF-C26F-4E4C-B77B-21721BB6B282}" srcOrd="1" destOrd="0" parTransId="{338D08B8-2ED0-42E4-8AB6-F0BC49ADFB56}" sibTransId="{0EA947D7-299A-47C5-8DFC-6294A18DECF2}"/>
    <dgm:cxn modelId="{05A74215-DEE3-4A75-87BA-2F1B6459EC3F}" type="presOf" srcId="{B485CA6B-6E4B-435D-AEED-FDA4171CFBAC}" destId="{9AE84A4F-3E14-44AE-97FF-3A1EDE0C960F}" srcOrd="0" destOrd="0" presId="urn:microsoft.com/office/officeart/2005/8/layout/chevron1"/>
    <dgm:cxn modelId="{87341A1D-55BE-49EC-A6E0-B55D190C4A79}" srcId="{78087958-FA9F-4261-9929-D02723B77E8E}" destId="{CDE3200C-342D-4B1B-A547-5FC3167B1003}" srcOrd="2" destOrd="0" parTransId="{1C15F479-CAFE-41C8-BCC3-81F72E996DDC}" sibTransId="{83F9E896-F7EB-482C-A974-5D074D857E9E}"/>
    <dgm:cxn modelId="{E227C845-5E98-4F5E-9383-CEBCCD8663D9}" type="presOf" srcId="{A7D31FDB-6177-4ED6-910E-CC479E65BC81}" destId="{01AE4311-901F-4953-97AC-6F11CD89EA3A}" srcOrd="0" destOrd="0" presId="urn:microsoft.com/office/officeart/2005/8/layout/chevron1"/>
    <dgm:cxn modelId="{6991E952-201E-4513-9713-9EAB3E64BB51}" srcId="{78087958-FA9F-4261-9929-D02723B77E8E}" destId="{A7D31FDB-6177-4ED6-910E-CC479E65BC81}" srcOrd="3" destOrd="0" parTransId="{A749C2D0-E853-45C4-B7E3-28E52ECE1758}" sibTransId="{E6D56164-D554-4FCB-80C8-FFAF86A67163}"/>
    <dgm:cxn modelId="{96292CC2-5ADF-4683-A2AB-449EEB844915}" type="presOf" srcId="{CDE3200C-342D-4B1B-A547-5FC3167B1003}" destId="{8C11597D-7E87-4089-8EDC-0D81808B8810}" srcOrd="0" destOrd="0" presId="urn:microsoft.com/office/officeart/2005/8/layout/chevron1"/>
    <dgm:cxn modelId="{F267D7E4-072D-4F13-9BDD-B4ED31DA42E4}" type="presOf" srcId="{289739BF-C26F-4E4C-B77B-21721BB6B282}" destId="{3A8EB63D-2138-4A8E-BA04-0BA0722A9F3D}"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A446037-95BB-414E-9A91-F1A95DA53778}" type="presParOf" srcId="{260DB6C7-8E7C-4F06-9F86-C8950E69A864}" destId="{66F95146-19AE-4531-8768-B5ABEBEF2DCB}" srcOrd="1" destOrd="0" presId="urn:microsoft.com/office/officeart/2005/8/layout/chevron1"/>
    <dgm:cxn modelId="{5FF0AB6A-B7C9-4D58-A6E7-6F38A8F7BDE4}" type="presParOf" srcId="{260DB6C7-8E7C-4F06-9F86-C8950E69A864}" destId="{3A8EB63D-2138-4A8E-BA04-0BA0722A9F3D}" srcOrd="2" destOrd="0" presId="urn:microsoft.com/office/officeart/2005/8/layout/chevron1"/>
    <dgm:cxn modelId="{9C57E392-9F92-45B9-A83D-C0E3E3C2A741}" type="presParOf" srcId="{260DB6C7-8E7C-4F06-9F86-C8950E69A864}" destId="{6B0452C5-99B4-4F3D-9587-3152407B8E30}" srcOrd="3" destOrd="0" presId="urn:microsoft.com/office/officeart/2005/8/layout/chevron1"/>
    <dgm:cxn modelId="{5CECF548-932A-4C37-B59B-28DDC8CAD1B5}" type="presParOf" srcId="{260DB6C7-8E7C-4F06-9F86-C8950E69A864}" destId="{8C11597D-7E87-4089-8EDC-0D81808B8810}" srcOrd="4" destOrd="0" presId="urn:microsoft.com/office/officeart/2005/8/layout/chevron1"/>
    <dgm:cxn modelId="{9C957EB6-431E-4A46-9DF3-5E93988D5AA1}" type="presParOf" srcId="{260DB6C7-8E7C-4F06-9F86-C8950E69A864}" destId="{A3254CBC-1F1F-4CC1-AFBB-E37AEE74CCCE}" srcOrd="5" destOrd="0" presId="urn:microsoft.com/office/officeart/2005/8/layout/chevron1"/>
    <dgm:cxn modelId="{042BC951-2726-4126-8684-B1932286E10C}" type="presParOf" srcId="{260DB6C7-8E7C-4F06-9F86-C8950E69A864}" destId="{01AE4311-901F-4953-97AC-6F11CD89EA3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600" dirty="0">
              <a:latin typeface="Tw Cen MT" panose="020B0602020104020603" pitchFamily="34" charset="0"/>
              <a:sym typeface="Wingdings" panose="05000000000000000000" pitchFamily="2" charset="2"/>
            </a:rPr>
            <a:t>Patient with minimal </a:t>
          </a:r>
          <a:r>
            <a:rPr lang="en-US" sz="1600" b="1" i="1" dirty="0">
              <a:latin typeface="Tw Cen MT" panose="020B0602020104020603" pitchFamily="34" charset="0"/>
              <a:sym typeface="Wingdings" panose="05000000000000000000" pitchFamily="2" charset="2"/>
            </a:rPr>
            <a:t>active</a:t>
          </a:r>
          <a:r>
            <a:rPr lang="en-US" sz="1600" dirty="0">
              <a:latin typeface="Tw Cen MT" panose="020B0602020104020603" pitchFamily="34" charset="0"/>
              <a:sym typeface="Wingdings" panose="05000000000000000000" pitchFamily="2" charset="2"/>
            </a:rPr>
            <a:t> care engagement</a:t>
          </a:r>
          <a:endParaRPr lang="en-US" sz="16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48F58A5-E21D-452F-97A9-4057CCF670BA}">
      <dgm:prSet phldrT="[Text]" custT="1"/>
      <dgm:spPr/>
      <dgm:t>
        <a:bodyPr/>
        <a:lstStyle/>
        <a:p>
          <a:r>
            <a:rPr lang="en-US" sz="1800" dirty="0">
              <a:latin typeface="Tw Cen MT" panose="020B0602020104020603" pitchFamily="34" charset="0"/>
              <a:sym typeface="Wingdings" panose="05000000000000000000" pitchFamily="2" charset="2"/>
            </a:rPr>
            <a:t>Pt. declined full </a:t>
          </a:r>
          <a:r>
            <a:rPr lang="en-US" sz="1650" dirty="0">
              <a:latin typeface="Tw Cen MT" panose="020B0602020104020603" pitchFamily="34" charset="0"/>
              <a:sym typeface="Wingdings" panose="05000000000000000000" pitchFamily="2" charset="2"/>
            </a:rPr>
            <a:t>buttock exposure</a:t>
          </a:r>
          <a:r>
            <a:rPr lang="en-US" sz="1800" dirty="0">
              <a:latin typeface="Tw Cen MT" panose="020B0602020104020603" pitchFamily="34" charset="0"/>
              <a:sym typeface="Wingdings" panose="05000000000000000000" pitchFamily="2" charset="2"/>
            </a:rPr>
            <a:t> to outreach RN</a:t>
          </a:r>
          <a:endParaRPr lang="en-US" sz="1800" dirty="0"/>
        </a:p>
      </dgm:t>
    </dgm:pt>
    <dgm:pt modelId="{125240D2-1325-4DB0-8896-C7C55B4634C1}" type="parTrans" cxnId="{1B5D0522-777D-4891-9F56-8E90025C0076}">
      <dgm:prSet/>
      <dgm:spPr/>
      <dgm:t>
        <a:bodyPr/>
        <a:lstStyle/>
        <a:p>
          <a:endParaRPr lang="en-US"/>
        </a:p>
      </dgm:t>
    </dgm:pt>
    <dgm:pt modelId="{63EF6E60-C498-4E70-AF0A-A33DF305167B}" type="sibTrans" cxnId="{1B5D0522-777D-4891-9F56-8E90025C0076}">
      <dgm:prSet/>
      <dgm:spPr/>
      <dgm:t>
        <a:bodyPr/>
        <a:lstStyle/>
        <a:p>
          <a:endParaRPr lang="en-US"/>
        </a:p>
      </dgm:t>
    </dgm:pt>
    <dgm:pt modelId="{23814A26-B851-4B40-9353-A2274A26639D}">
      <dgm:prSet phldrT="[Text]" custT="1"/>
      <dgm:spPr/>
      <dgm:t>
        <a:bodyPr/>
        <a:lstStyle/>
        <a:p>
          <a:r>
            <a:rPr lang="en-US" sz="1800" dirty="0">
              <a:latin typeface="Tw Cen MT" panose="020B0602020104020603" pitchFamily="34" charset="0"/>
              <a:sym typeface="Wingdings" panose="05000000000000000000" pitchFamily="2" charset="2"/>
            </a:rPr>
            <a:t>CAB/RPV likely deposited </a:t>
          </a:r>
          <a:r>
            <a:rPr lang="en-US" sz="1800" dirty="0" err="1">
              <a:latin typeface="Tw Cen MT" panose="020B0602020104020603" pitchFamily="34" charset="0"/>
              <a:sym typeface="Wingdings" panose="05000000000000000000" pitchFamily="2" charset="2"/>
            </a:rPr>
            <a:t>subq</a:t>
          </a:r>
          <a:r>
            <a:rPr lang="en-US" sz="1800" dirty="0">
              <a:latin typeface="Tw Cen MT" panose="020B0602020104020603" pitchFamily="34" charset="0"/>
              <a:sym typeface="Wingdings" panose="05000000000000000000" pitchFamily="2" charset="2"/>
            </a:rPr>
            <a:t> (vs. IM)</a:t>
          </a:r>
          <a:endParaRPr lang="en-US" sz="1800" dirty="0"/>
        </a:p>
      </dgm:t>
    </dgm:pt>
    <dgm:pt modelId="{240820D3-FD1D-4420-8590-C7FD75D0552B}" type="parTrans" cxnId="{9EB83435-66F6-43CB-A56B-B30FB262F857}">
      <dgm:prSet/>
      <dgm:spPr/>
      <dgm:t>
        <a:bodyPr/>
        <a:lstStyle/>
        <a:p>
          <a:endParaRPr lang="en-US"/>
        </a:p>
      </dgm:t>
    </dgm:pt>
    <dgm:pt modelId="{6AEE2E2A-086F-418C-90F5-137C1C163C57}" type="sibTrans" cxnId="{9EB83435-66F6-43CB-A56B-B30FB262F857}">
      <dgm:prSet/>
      <dgm:spPr/>
      <dgm:t>
        <a:bodyPr/>
        <a:lstStyle/>
        <a:p>
          <a:endParaRPr lang="en-US"/>
        </a:p>
      </dgm:t>
    </dgm:pt>
    <dgm:pt modelId="{F2536C73-8EBE-438A-8B39-FF13D6B011A8}">
      <dgm:prSet phldrT="[Text]" custT="1"/>
      <dgm:spPr/>
      <dgm:t>
        <a:bodyPr/>
        <a:lstStyle/>
        <a:p>
          <a:r>
            <a:rPr lang="en-US" sz="1700" dirty="0">
              <a:latin typeface="Tw Cen MT" panose="020B0602020104020603" pitchFamily="34" charset="0"/>
              <a:sym typeface="Wingdings" panose="05000000000000000000" pitchFamily="2" charset="2"/>
            </a:rPr>
            <a:t>CAB/RPV offered due to CD4 &lt;50</a:t>
          </a:r>
          <a:endParaRPr lang="en-US" sz="1700" dirty="0"/>
        </a:p>
      </dgm:t>
    </dgm:pt>
    <dgm:pt modelId="{AF22469D-0E5D-46C5-848F-EEBDF453BE43}" type="parTrans" cxnId="{1C7E5D7C-E40E-497A-B8C9-290390FA16A5}">
      <dgm:prSet/>
      <dgm:spPr/>
      <dgm:t>
        <a:bodyPr/>
        <a:lstStyle/>
        <a:p>
          <a:endParaRPr lang="en-US"/>
        </a:p>
      </dgm:t>
    </dgm:pt>
    <dgm:pt modelId="{97327633-46A5-440F-8309-EC7F5A2274D6}" type="sibTrans" cxnId="{1C7E5D7C-E40E-497A-B8C9-290390FA16A5}">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7CC4581D-20D5-4CDE-BB95-CE584540DC8F}" type="pres">
      <dgm:prSet presAssocID="{AC0BC73E-3961-4A14-A28D-37D2D6A47739}" presName="parTxOnlySpace" presStyleCnt="0"/>
      <dgm:spPr/>
    </dgm:pt>
    <dgm:pt modelId="{D0D15FF4-5A9B-49AC-A43B-9D7A3EE59A7A}" type="pres">
      <dgm:prSet presAssocID="{F2536C73-8EBE-438A-8B39-FF13D6B011A8}" presName="parTxOnly" presStyleLbl="node1" presStyleIdx="1" presStyleCnt="4">
        <dgm:presLayoutVars>
          <dgm:chMax val="0"/>
          <dgm:chPref val="0"/>
          <dgm:bulletEnabled val="1"/>
        </dgm:presLayoutVars>
      </dgm:prSet>
      <dgm:spPr/>
    </dgm:pt>
    <dgm:pt modelId="{8AA26F70-0FFD-429E-850E-59833C8C363F}" type="pres">
      <dgm:prSet presAssocID="{97327633-46A5-440F-8309-EC7F5A2274D6}" presName="parTxOnlySpace" presStyleCnt="0"/>
      <dgm:spPr/>
    </dgm:pt>
    <dgm:pt modelId="{8AD2D68C-2484-406C-9558-B8FAE4827D82}" type="pres">
      <dgm:prSet presAssocID="{248F58A5-E21D-452F-97A9-4057CCF670BA}" presName="parTxOnly" presStyleLbl="node1" presStyleIdx="2" presStyleCnt="4" custLinFactNeighborY="-53167">
        <dgm:presLayoutVars>
          <dgm:chMax val="0"/>
          <dgm:chPref val="0"/>
          <dgm:bulletEnabled val="1"/>
        </dgm:presLayoutVars>
      </dgm:prSet>
      <dgm:spPr/>
    </dgm:pt>
    <dgm:pt modelId="{599513EA-0804-4E8D-ABEB-225BE9831EEF}" type="pres">
      <dgm:prSet presAssocID="{63EF6E60-C498-4E70-AF0A-A33DF305167B}" presName="parTxOnlySpace" presStyleCnt="0"/>
      <dgm:spPr/>
    </dgm:pt>
    <dgm:pt modelId="{9E0229FE-BF34-4C7D-9CBE-26FD1EFDCCF6}" type="pres">
      <dgm:prSet presAssocID="{23814A26-B851-4B40-9353-A2274A26639D}"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05A74215-DEE3-4A75-87BA-2F1B6459EC3F}" type="presOf" srcId="{B485CA6B-6E4B-435D-AEED-FDA4171CFBAC}" destId="{9AE84A4F-3E14-44AE-97FF-3A1EDE0C960F}" srcOrd="0" destOrd="0" presId="urn:microsoft.com/office/officeart/2005/8/layout/chevron1"/>
    <dgm:cxn modelId="{10B2C115-CD51-4D7C-A19F-6995456FD02C}" type="presOf" srcId="{F2536C73-8EBE-438A-8B39-FF13D6B011A8}" destId="{D0D15FF4-5A9B-49AC-A43B-9D7A3EE59A7A}" srcOrd="0" destOrd="0" presId="urn:microsoft.com/office/officeart/2005/8/layout/chevron1"/>
    <dgm:cxn modelId="{1B5D0522-777D-4891-9F56-8E90025C0076}" srcId="{78087958-FA9F-4261-9929-D02723B77E8E}" destId="{248F58A5-E21D-452F-97A9-4057CCF670BA}" srcOrd="2" destOrd="0" parTransId="{125240D2-1325-4DB0-8896-C7C55B4634C1}" sibTransId="{63EF6E60-C498-4E70-AF0A-A33DF305167B}"/>
    <dgm:cxn modelId="{9EB83435-66F6-43CB-A56B-B30FB262F857}" srcId="{78087958-FA9F-4261-9929-D02723B77E8E}" destId="{23814A26-B851-4B40-9353-A2274A26639D}" srcOrd="3" destOrd="0" parTransId="{240820D3-FD1D-4420-8590-C7FD75D0552B}" sibTransId="{6AEE2E2A-086F-418C-90F5-137C1C163C57}"/>
    <dgm:cxn modelId="{1C7E5D7C-E40E-497A-B8C9-290390FA16A5}" srcId="{78087958-FA9F-4261-9929-D02723B77E8E}" destId="{F2536C73-8EBE-438A-8B39-FF13D6B011A8}" srcOrd="1" destOrd="0" parTransId="{AF22469D-0E5D-46C5-848F-EEBDF453BE43}" sibTransId="{97327633-46A5-440F-8309-EC7F5A2274D6}"/>
    <dgm:cxn modelId="{742A7CB4-0EBF-4383-8697-E9701F762132}" type="presOf" srcId="{248F58A5-E21D-452F-97A9-4057CCF670BA}" destId="{8AD2D68C-2484-406C-9558-B8FAE4827D82}" srcOrd="0" destOrd="0" presId="urn:microsoft.com/office/officeart/2005/8/layout/chevron1"/>
    <dgm:cxn modelId="{2CAB23CA-4250-4F95-ADF3-4A92A0669FAA}" type="presOf" srcId="{23814A26-B851-4B40-9353-A2274A26639D}" destId="{9E0229FE-BF34-4C7D-9CBE-26FD1EFDCCF6}"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618C352-32B8-4AC3-838E-7BB9BCC87795}" type="presParOf" srcId="{260DB6C7-8E7C-4F06-9F86-C8950E69A864}" destId="{7CC4581D-20D5-4CDE-BB95-CE584540DC8F}" srcOrd="1" destOrd="0" presId="urn:microsoft.com/office/officeart/2005/8/layout/chevron1"/>
    <dgm:cxn modelId="{339CFB2B-D8A8-46C3-8530-5B4A9B7CACB4}" type="presParOf" srcId="{260DB6C7-8E7C-4F06-9F86-C8950E69A864}" destId="{D0D15FF4-5A9B-49AC-A43B-9D7A3EE59A7A}" srcOrd="2" destOrd="0" presId="urn:microsoft.com/office/officeart/2005/8/layout/chevron1"/>
    <dgm:cxn modelId="{E7042930-78EB-4542-AA06-CD4B442B0652}" type="presParOf" srcId="{260DB6C7-8E7C-4F06-9F86-C8950E69A864}" destId="{8AA26F70-0FFD-429E-850E-59833C8C363F}" srcOrd="3" destOrd="0" presId="urn:microsoft.com/office/officeart/2005/8/layout/chevron1"/>
    <dgm:cxn modelId="{6852585A-B925-4192-A7C3-E1CC4BA173DE}" type="presParOf" srcId="{260DB6C7-8E7C-4F06-9F86-C8950E69A864}" destId="{8AD2D68C-2484-406C-9558-B8FAE4827D82}" srcOrd="4" destOrd="0" presId="urn:microsoft.com/office/officeart/2005/8/layout/chevron1"/>
    <dgm:cxn modelId="{9C664987-97AB-4C7A-AFC9-60AB350A46A6}" type="presParOf" srcId="{260DB6C7-8E7C-4F06-9F86-C8950E69A864}" destId="{599513EA-0804-4E8D-ABEB-225BE9831EEF}" srcOrd="5" destOrd="0" presId="urn:microsoft.com/office/officeart/2005/8/layout/chevron1"/>
    <dgm:cxn modelId="{F4E64DCF-444E-46FD-B200-DBF9098B652A}" type="presParOf" srcId="{260DB6C7-8E7C-4F06-9F86-C8950E69A864}" destId="{9E0229FE-BF34-4C7D-9CBE-26FD1EFDCCF6}"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8CCD3605-2945-4514-A664-F4EC32C81A86}">
      <dgm:prSet phldrT="[Text]"/>
      <dgm:spPr/>
      <dgm:t>
        <a:bodyPr/>
        <a:lstStyle/>
        <a:p>
          <a:r>
            <a:rPr lang="en-US" dirty="0">
              <a:latin typeface="Tw Cen MT" panose="020B0602020104020603" pitchFamily="34" charset="0"/>
              <a:sym typeface="Wingdings" panose="05000000000000000000" pitchFamily="2" charset="2"/>
            </a:rPr>
            <a:t>Transitioned to housing in setting of severe OUD</a:t>
          </a:r>
          <a:endParaRPr lang="en-US" dirty="0"/>
        </a:p>
      </dgm:t>
    </dgm:pt>
    <dgm:pt modelId="{309579AF-7F97-4E62-B9A6-799EA3E899D5}" type="parTrans" cxnId="{C0085C37-2D0A-47E5-A3D8-E5110787F780}">
      <dgm:prSet/>
      <dgm:spPr/>
      <dgm:t>
        <a:bodyPr/>
        <a:lstStyle/>
        <a:p>
          <a:endParaRPr lang="en-US"/>
        </a:p>
      </dgm:t>
    </dgm:pt>
    <dgm:pt modelId="{28EA89C8-F91D-4FF2-A7B4-8FDA46D403B4}" type="sibTrans" cxnId="{C0085C37-2D0A-47E5-A3D8-E5110787F780}">
      <dgm:prSet/>
      <dgm:spPr/>
      <dgm:t>
        <a:bodyPr/>
        <a:lstStyle/>
        <a:p>
          <a:endParaRPr lang="en-US"/>
        </a:p>
      </dgm:t>
    </dgm:pt>
    <dgm:pt modelId="{6CD69FD4-A52D-4C1D-BEAA-A81A0E013B1A}">
      <dgm:prSet phldrT="[Text]"/>
      <dgm:spPr/>
      <dgm:t>
        <a:bodyPr/>
        <a:lstStyle/>
        <a:p>
          <a:r>
            <a:rPr lang="en-US" dirty="0">
              <a:latin typeface="Tw Cen MT" panose="020B0602020104020603" pitchFamily="34" charset="0"/>
              <a:sym typeface="Wingdings" panose="05000000000000000000" pitchFamily="2" charset="2"/>
            </a:rPr>
            <a:t>Exacerbation of PTSD</a:t>
          </a:r>
          <a:endParaRPr lang="en-US" dirty="0"/>
        </a:p>
      </dgm:t>
    </dgm:pt>
    <dgm:pt modelId="{56F3710F-3A93-404A-8BF3-3C9157F33F1F}" type="parTrans" cxnId="{021E87E7-50A6-4BBF-B86E-0CA113E56A6F}">
      <dgm:prSet/>
      <dgm:spPr/>
      <dgm:t>
        <a:bodyPr/>
        <a:lstStyle/>
        <a:p>
          <a:endParaRPr lang="en-US"/>
        </a:p>
      </dgm:t>
    </dgm:pt>
    <dgm:pt modelId="{AF4DB640-EE08-4F8B-B4E9-03138011510D}" type="sibTrans" cxnId="{021E87E7-50A6-4BBF-B86E-0CA113E56A6F}">
      <dgm:prSet/>
      <dgm:spPr/>
      <dgm:t>
        <a:bodyPr/>
        <a:lstStyle/>
        <a:p>
          <a:endParaRPr lang="en-US"/>
        </a:p>
      </dgm:t>
    </dgm:pt>
    <dgm:pt modelId="{B671AFE1-C6F3-403D-8B2B-F84201FE1468}">
      <dgm:prSet phldrT="[Text]"/>
      <dgm:spPr/>
      <dgm:t>
        <a:bodyPr/>
        <a:lstStyle/>
        <a:p>
          <a:r>
            <a:rPr lang="en-US" b="1" i="1" dirty="0">
              <a:latin typeface="Tw Cen MT" panose="020B0602020104020603" pitchFamily="34" charset="0"/>
              <a:sym typeface="Wingdings" panose="05000000000000000000" pitchFamily="2" charset="2"/>
            </a:rPr>
            <a:t>Increased opioid use</a:t>
          </a:r>
          <a:endParaRPr lang="en-US" dirty="0"/>
        </a:p>
      </dgm:t>
    </dgm:pt>
    <dgm:pt modelId="{E59ED08E-E117-4A68-B9D1-EE0542ACBB23}" type="parTrans" cxnId="{07C9CD61-790F-466A-A267-AEDDF71E7117}">
      <dgm:prSet/>
      <dgm:spPr/>
      <dgm:t>
        <a:bodyPr/>
        <a:lstStyle/>
        <a:p>
          <a:endParaRPr lang="en-US"/>
        </a:p>
      </dgm:t>
    </dgm:pt>
    <dgm:pt modelId="{8A336D68-B5AA-4DC4-86D9-99D6F2890269}" type="sibTrans" cxnId="{07C9CD61-790F-466A-A267-AEDDF71E7117}">
      <dgm:prSet/>
      <dgm:spPr/>
      <dgm:t>
        <a:bodyPr/>
        <a:lstStyle/>
        <a:p>
          <a:endParaRPr lang="en-US"/>
        </a:p>
      </dgm:t>
    </dgm:pt>
    <dgm:pt modelId="{77509C36-ED97-478E-A771-2CF7AC5EF9A3}">
      <dgm:prSet phldrT="[Text]"/>
      <dgm:spPr/>
      <dgm:t>
        <a:bodyPr/>
        <a:lstStyle/>
        <a:p>
          <a:r>
            <a:rPr lang="en-US" dirty="0">
              <a:latin typeface="Tw Cen MT" panose="020B0602020104020603" pitchFamily="34" charset="0"/>
              <a:sym typeface="Wingdings" panose="05000000000000000000" pitchFamily="2" charset="2"/>
            </a:rPr>
            <a:t>Declined CAB/RPV injections x4 months </a:t>
          </a:r>
          <a:endParaRPr lang="en-US" dirty="0"/>
        </a:p>
      </dgm:t>
    </dgm:pt>
    <dgm:pt modelId="{7A96FD17-9C59-4652-A972-940E089A18C6}" type="parTrans" cxnId="{37F75B11-F496-4AD4-8316-B1BBF6C39571}">
      <dgm:prSet/>
      <dgm:spPr/>
      <dgm:t>
        <a:bodyPr/>
        <a:lstStyle/>
        <a:p>
          <a:endParaRPr lang="en-US"/>
        </a:p>
      </dgm:t>
    </dgm:pt>
    <dgm:pt modelId="{A96F8835-2167-4777-8D30-6FA7CBED9FE0}" type="sibTrans" cxnId="{37F75B11-F496-4AD4-8316-B1BBF6C39571}">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71E7A6E2-CD1B-4184-AE83-3B5D98ED203B}" type="pres">
      <dgm:prSet presAssocID="{8CCD3605-2945-4514-A664-F4EC32C81A86}" presName="parTxOnly" presStyleLbl="node1" presStyleIdx="0" presStyleCnt="4">
        <dgm:presLayoutVars>
          <dgm:chMax val="0"/>
          <dgm:chPref val="0"/>
          <dgm:bulletEnabled val="1"/>
        </dgm:presLayoutVars>
      </dgm:prSet>
      <dgm:spPr/>
    </dgm:pt>
    <dgm:pt modelId="{850601A5-1B57-4FD0-8C77-40FA534B32F6}" type="pres">
      <dgm:prSet presAssocID="{28EA89C8-F91D-4FF2-A7B4-8FDA46D403B4}" presName="parTxOnlySpace" presStyleCnt="0"/>
      <dgm:spPr/>
    </dgm:pt>
    <dgm:pt modelId="{F9D3BAC6-DA6D-435F-99D7-D6B0699147FF}" type="pres">
      <dgm:prSet presAssocID="{6CD69FD4-A52D-4C1D-BEAA-A81A0E013B1A}" presName="parTxOnly" presStyleLbl="node1" presStyleIdx="1" presStyleCnt="4">
        <dgm:presLayoutVars>
          <dgm:chMax val="0"/>
          <dgm:chPref val="0"/>
          <dgm:bulletEnabled val="1"/>
        </dgm:presLayoutVars>
      </dgm:prSet>
      <dgm:spPr/>
    </dgm:pt>
    <dgm:pt modelId="{9F9FA8DC-FC3D-4B1E-8146-812BB555C9CD}" type="pres">
      <dgm:prSet presAssocID="{AF4DB640-EE08-4F8B-B4E9-03138011510D}" presName="parTxOnlySpace" presStyleCnt="0"/>
      <dgm:spPr/>
    </dgm:pt>
    <dgm:pt modelId="{D69C087C-565C-4339-806B-6CDCEE235619}" type="pres">
      <dgm:prSet presAssocID="{B671AFE1-C6F3-403D-8B2B-F84201FE1468}" presName="parTxOnly" presStyleLbl="node1" presStyleIdx="2" presStyleCnt="4">
        <dgm:presLayoutVars>
          <dgm:chMax val="0"/>
          <dgm:chPref val="0"/>
          <dgm:bulletEnabled val="1"/>
        </dgm:presLayoutVars>
      </dgm:prSet>
      <dgm:spPr/>
    </dgm:pt>
    <dgm:pt modelId="{BF4DFBD7-32FC-4103-961C-190AD0BA380A}" type="pres">
      <dgm:prSet presAssocID="{8A336D68-B5AA-4DC4-86D9-99D6F2890269}" presName="parTxOnlySpace" presStyleCnt="0"/>
      <dgm:spPr/>
    </dgm:pt>
    <dgm:pt modelId="{EF40B424-C938-421B-9362-68CBE2E6AA6D}" type="pres">
      <dgm:prSet presAssocID="{77509C36-ED97-478E-A771-2CF7AC5EF9A3}"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37F75B11-F496-4AD4-8316-B1BBF6C39571}" srcId="{78087958-FA9F-4261-9929-D02723B77E8E}" destId="{77509C36-ED97-478E-A771-2CF7AC5EF9A3}" srcOrd="3" destOrd="0" parTransId="{7A96FD17-9C59-4652-A972-940E089A18C6}" sibTransId="{A96F8835-2167-4777-8D30-6FA7CBED9FE0}"/>
    <dgm:cxn modelId="{6738382E-90C6-420F-A6A8-57661805FE4B}" type="presOf" srcId="{6CD69FD4-A52D-4C1D-BEAA-A81A0E013B1A}" destId="{F9D3BAC6-DA6D-435F-99D7-D6B0699147FF}" srcOrd="0" destOrd="0" presId="urn:microsoft.com/office/officeart/2005/8/layout/chevron1"/>
    <dgm:cxn modelId="{C0085C37-2D0A-47E5-A3D8-E5110787F780}" srcId="{78087958-FA9F-4261-9929-D02723B77E8E}" destId="{8CCD3605-2945-4514-A664-F4EC32C81A86}" srcOrd="0" destOrd="0" parTransId="{309579AF-7F97-4E62-B9A6-799EA3E899D5}" sibTransId="{28EA89C8-F91D-4FF2-A7B4-8FDA46D403B4}"/>
    <dgm:cxn modelId="{07C9CD61-790F-466A-A267-AEDDF71E7117}" srcId="{78087958-FA9F-4261-9929-D02723B77E8E}" destId="{B671AFE1-C6F3-403D-8B2B-F84201FE1468}" srcOrd="2" destOrd="0" parTransId="{E59ED08E-E117-4A68-B9D1-EE0542ACBB23}" sibTransId="{8A336D68-B5AA-4DC4-86D9-99D6F2890269}"/>
    <dgm:cxn modelId="{5B52FE46-6EA5-4921-A017-093DBBFE3CCF}" type="presOf" srcId="{77509C36-ED97-478E-A771-2CF7AC5EF9A3}" destId="{EF40B424-C938-421B-9362-68CBE2E6AA6D}" srcOrd="0" destOrd="0" presId="urn:microsoft.com/office/officeart/2005/8/layout/chevron1"/>
    <dgm:cxn modelId="{F7655092-6D45-408C-B3CF-BCD77B190E0A}" type="presOf" srcId="{B671AFE1-C6F3-403D-8B2B-F84201FE1468}" destId="{D69C087C-565C-4339-806B-6CDCEE235619}" srcOrd="0" destOrd="0" presId="urn:microsoft.com/office/officeart/2005/8/layout/chevron1"/>
    <dgm:cxn modelId="{18E649B2-BB2B-4F74-9050-3E0B2D2CCF31}" type="presOf" srcId="{8CCD3605-2945-4514-A664-F4EC32C81A86}" destId="{71E7A6E2-CD1B-4184-AE83-3B5D98ED203B}" srcOrd="0" destOrd="0" presId="urn:microsoft.com/office/officeart/2005/8/layout/chevron1"/>
    <dgm:cxn modelId="{021E87E7-50A6-4BBF-B86E-0CA113E56A6F}" srcId="{78087958-FA9F-4261-9929-D02723B77E8E}" destId="{6CD69FD4-A52D-4C1D-BEAA-A81A0E013B1A}" srcOrd="1" destOrd="0" parTransId="{56F3710F-3A93-404A-8BF3-3C9157F33F1F}" sibTransId="{AF4DB640-EE08-4F8B-B4E9-03138011510D}"/>
    <dgm:cxn modelId="{3E47E835-CE7E-490E-BDF9-C1C66A7C5F6B}" type="presParOf" srcId="{260DB6C7-8E7C-4F06-9F86-C8950E69A864}" destId="{71E7A6E2-CD1B-4184-AE83-3B5D98ED203B}" srcOrd="0" destOrd="0" presId="urn:microsoft.com/office/officeart/2005/8/layout/chevron1"/>
    <dgm:cxn modelId="{517308F2-3F60-4BA6-A107-FB2052817004}" type="presParOf" srcId="{260DB6C7-8E7C-4F06-9F86-C8950E69A864}" destId="{850601A5-1B57-4FD0-8C77-40FA534B32F6}" srcOrd="1" destOrd="0" presId="urn:microsoft.com/office/officeart/2005/8/layout/chevron1"/>
    <dgm:cxn modelId="{1707C3FF-4DCB-4B0E-BA50-A953FFABA5AA}" type="presParOf" srcId="{260DB6C7-8E7C-4F06-9F86-C8950E69A864}" destId="{F9D3BAC6-DA6D-435F-99D7-D6B0699147FF}" srcOrd="2" destOrd="0" presId="urn:microsoft.com/office/officeart/2005/8/layout/chevron1"/>
    <dgm:cxn modelId="{A473A504-F491-4F1C-80D6-FDB2CF2891A3}" type="presParOf" srcId="{260DB6C7-8E7C-4F06-9F86-C8950E69A864}" destId="{9F9FA8DC-FC3D-4B1E-8146-812BB555C9CD}" srcOrd="3" destOrd="0" presId="urn:microsoft.com/office/officeart/2005/8/layout/chevron1"/>
    <dgm:cxn modelId="{0D455C57-0775-4F22-8391-BCFAC64E6600}" type="presParOf" srcId="{260DB6C7-8E7C-4F06-9F86-C8950E69A864}" destId="{D69C087C-565C-4339-806B-6CDCEE235619}" srcOrd="4" destOrd="0" presId="urn:microsoft.com/office/officeart/2005/8/layout/chevron1"/>
    <dgm:cxn modelId="{45410A28-4BE8-4C98-9AAF-1D7FAAF01B6F}" type="presParOf" srcId="{260DB6C7-8E7C-4F06-9F86-C8950E69A864}" destId="{BF4DFBD7-32FC-4103-961C-190AD0BA380A}" srcOrd="5" destOrd="0" presId="urn:microsoft.com/office/officeart/2005/8/layout/chevron1"/>
    <dgm:cxn modelId="{3EF8AB35-57A3-41E9-B7B6-938F2D6558DB}" type="presParOf" srcId="{260DB6C7-8E7C-4F06-9F86-C8950E69A864}" destId="{EF40B424-C938-421B-9362-68CBE2E6AA6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Initiated w/ &lt;3 months clinical engagement</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89739BF-C26F-4E4C-B77B-21721BB6B282}">
      <dgm:prSet phldrT="[Text]" custT="1"/>
      <dgm:spPr/>
      <dgm:t>
        <a:bodyPr/>
        <a:lstStyle/>
        <a:p>
          <a:r>
            <a:rPr lang="en-US" sz="1800" dirty="0">
              <a:latin typeface="Tw Cen MT" panose="020B0602020104020603" pitchFamily="34" charset="0"/>
              <a:sym typeface="Wingdings" panose="05000000000000000000" pitchFamily="2" charset="2"/>
            </a:rPr>
            <a:t>Incarceration + loss of temp. housing </a:t>
          </a:r>
          <a:endParaRPr lang="en-US" sz="1800" dirty="0"/>
        </a:p>
      </dgm:t>
    </dgm:pt>
    <dgm:pt modelId="{338D08B8-2ED0-42E4-8AB6-F0BC49ADFB56}" type="parTrans" cxnId="{2DEF7A10-F34E-4278-888A-13D044F83268}">
      <dgm:prSet/>
      <dgm:spPr/>
      <dgm:t>
        <a:bodyPr/>
        <a:lstStyle/>
        <a:p>
          <a:endParaRPr lang="en-US" sz="1800"/>
        </a:p>
      </dgm:t>
    </dgm:pt>
    <dgm:pt modelId="{0EA947D7-299A-47C5-8DFC-6294A18DECF2}" type="sibTrans" cxnId="{2DEF7A10-F34E-4278-888A-13D044F83268}">
      <dgm:prSet/>
      <dgm:spPr/>
      <dgm:t>
        <a:bodyPr/>
        <a:lstStyle/>
        <a:p>
          <a:endParaRPr lang="en-US" sz="1800"/>
        </a:p>
      </dgm:t>
    </dgm:pt>
    <dgm:pt modelId="{A7D31FDB-6177-4ED6-910E-CC479E65BC81}">
      <dgm:prSet phldrT="[Text]" custT="1"/>
      <dgm:spPr/>
      <dgm:t>
        <a:bodyPr/>
        <a:lstStyle/>
        <a:p>
          <a:r>
            <a:rPr lang="en-US" sz="1800" dirty="0">
              <a:latin typeface="Tw Cen MT" panose="020B0602020104020603" pitchFamily="34" charset="0"/>
              <a:sym typeface="Wingdings" panose="05000000000000000000" pitchFamily="2" charset="2"/>
            </a:rPr>
            <a:t>2 delayed injections (12 and 21 days) </a:t>
          </a:r>
          <a:endParaRPr lang="en-US" sz="1800" dirty="0"/>
        </a:p>
      </dgm:t>
    </dgm:pt>
    <dgm:pt modelId="{A749C2D0-E853-45C4-B7E3-28E52ECE1758}" type="parTrans" cxnId="{6991E952-201E-4513-9713-9EAB3E64BB51}">
      <dgm:prSet/>
      <dgm:spPr/>
      <dgm:t>
        <a:bodyPr/>
        <a:lstStyle/>
        <a:p>
          <a:endParaRPr lang="en-US" sz="1800"/>
        </a:p>
      </dgm:t>
    </dgm:pt>
    <dgm:pt modelId="{E6D56164-D554-4FCB-80C8-FFAF86A67163}" type="sibTrans" cxnId="{6991E952-201E-4513-9713-9EAB3E64BB51}">
      <dgm:prSet/>
      <dgm:spPr/>
      <dgm:t>
        <a:bodyPr/>
        <a:lstStyle/>
        <a:p>
          <a:endParaRPr lang="en-US" sz="1800"/>
        </a:p>
      </dgm:t>
    </dgm:pt>
    <dgm:pt modelId="{CDE3200C-342D-4B1B-A547-5FC3167B1003}">
      <dgm:prSet phldrT="[Text]" custT="1"/>
      <dgm:spPr/>
      <dgm:t>
        <a:bodyPr/>
        <a:lstStyle/>
        <a:p>
          <a:r>
            <a:rPr lang="en-US" sz="1800" b="1" i="1" dirty="0">
              <a:latin typeface="Tw Cen MT" panose="020B0602020104020603" pitchFamily="34" charset="0"/>
              <a:sym typeface="Wingdings" panose="05000000000000000000" pitchFamily="2" charset="2"/>
            </a:rPr>
            <a:t>Increased </a:t>
          </a:r>
          <a:r>
            <a:rPr lang="en-US" sz="1600" b="1" i="1" dirty="0">
              <a:latin typeface="Tw Cen MT" panose="020B0602020104020603" pitchFamily="34" charset="0"/>
              <a:sym typeface="Wingdings" panose="05000000000000000000" pitchFamily="2" charset="2"/>
            </a:rPr>
            <a:t>methamphetamine</a:t>
          </a:r>
          <a:r>
            <a:rPr lang="en-US" sz="1800" b="1" i="1" dirty="0">
              <a:latin typeface="Tw Cen MT" panose="020B0602020104020603" pitchFamily="34" charset="0"/>
              <a:sym typeface="Wingdings" panose="05000000000000000000" pitchFamily="2" charset="2"/>
            </a:rPr>
            <a:t> use</a:t>
          </a:r>
          <a:endParaRPr lang="en-US" sz="1800" b="1" i="1" dirty="0"/>
        </a:p>
      </dgm:t>
    </dgm:pt>
    <dgm:pt modelId="{1C15F479-CAFE-41C8-BCC3-81F72E996DDC}" type="parTrans" cxnId="{87341A1D-55BE-49EC-A6E0-B55D190C4A79}">
      <dgm:prSet/>
      <dgm:spPr/>
      <dgm:t>
        <a:bodyPr/>
        <a:lstStyle/>
        <a:p>
          <a:endParaRPr lang="en-US" sz="1800"/>
        </a:p>
      </dgm:t>
    </dgm:pt>
    <dgm:pt modelId="{83F9E896-F7EB-482C-A974-5D074D857E9E}" type="sibTrans" cxnId="{87341A1D-55BE-49EC-A6E0-B55D190C4A79}">
      <dgm:prSet/>
      <dgm:spPr/>
      <dgm:t>
        <a:bodyPr/>
        <a:lstStyle/>
        <a:p>
          <a:endParaRPr lang="en-US" sz="1800"/>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66F95146-19AE-4531-8768-B5ABEBEF2DCB}" type="pres">
      <dgm:prSet presAssocID="{AC0BC73E-3961-4A14-A28D-37D2D6A47739}" presName="parTxOnlySpace" presStyleCnt="0"/>
      <dgm:spPr/>
    </dgm:pt>
    <dgm:pt modelId="{3A8EB63D-2138-4A8E-BA04-0BA0722A9F3D}" type="pres">
      <dgm:prSet presAssocID="{289739BF-C26F-4E4C-B77B-21721BB6B282}" presName="parTxOnly" presStyleLbl="node1" presStyleIdx="1" presStyleCnt="4">
        <dgm:presLayoutVars>
          <dgm:chMax val="0"/>
          <dgm:chPref val="0"/>
          <dgm:bulletEnabled val="1"/>
        </dgm:presLayoutVars>
      </dgm:prSet>
      <dgm:spPr/>
    </dgm:pt>
    <dgm:pt modelId="{6B0452C5-99B4-4F3D-9587-3152407B8E30}" type="pres">
      <dgm:prSet presAssocID="{0EA947D7-299A-47C5-8DFC-6294A18DECF2}" presName="parTxOnlySpace" presStyleCnt="0"/>
      <dgm:spPr/>
    </dgm:pt>
    <dgm:pt modelId="{8C11597D-7E87-4089-8EDC-0D81808B8810}" type="pres">
      <dgm:prSet presAssocID="{CDE3200C-342D-4B1B-A547-5FC3167B1003}" presName="parTxOnly" presStyleLbl="node1" presStyleIdx="2" presStyleCnt="4">
        <dgm:presLayoutVars>
          <dgm:chMax val="0"/>
          <dgm:chPref val="0"/>
          <dgm:bulletEnabled val="1"/>
        </dgm:presLayoutVars>
      </dgm:prSet>
      <dgm:spPr/>
    </dgm:pt>
    <dgm:pt modelId="{A3254CBC-1F1F-4CC1-AFBB-E37AEE74CCCE}" type="pres">
      <dgm:prSet presAssocID="{83F9E896-F7EB-482C-A974-5D074D857E9E}" presName="parTxOnlySpace" presStyleCnt="0"/>
      <dgm:spPr/>
    </dgm:pt>
    <dgm:pt modelId="{01AE4311-901F-4953-97AC-6F11CD89EA3A}" type="pres">
      <dgm:prSet presAssocID="{A7D31FDB-6177-4ED6-910E-CC479E65BC81}"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2DEF7A10-F34E-4278-888A-13D044F83268}" srcId="{78087958-FA9F-4261-9929-D02723B77E8E}" destId="{289739BF-C26F-4E4C-B77B-21721BB6B282}" srcOrd="1" destOrd="0" parTransId="{338D08B8-2ED0-42E4-8AB6-F0BC49ADFB56}" sibTransId="{0EA947D7-299A-47C5-8DFC-6294A18DECF2}"/>
    <dgm:cxn modelId="{05A74215-DEE3-4A75-87BA-2F1B6459EC3F}" type="presOf" srcId="{B485CA6B-6E4B-435D-AEED-FDA4171CFBAC}" destId="{9AE84A4F-3E14-44AE-97FF-3A1EDE0C960F}" srcOrd="0" destOrd="0" presId="urn:microsoft.com/office/officeart/2005/8/layout/chevron1"/>
    <dgm:cxn modelId="{87341A1D-55BE-49EC-A6E0-B55D190C4A79}" srcId="{78087958-FA9F-4261-9929-D02723B77E8E}" destId="{CDE3200C-342D-4B1B-A547-5FC3167B1003}" srcOrd="2" destOrd="0" parTransId="{1C15F479-CAFE-41C8-BCC3-81F72E996DDC}" sibTransId="{83F9E896-F7EB-482C-A974-5D074D857E9E}"/>
    <dgm:cxn modelId="{E227C845-5E98-4F5E-9383-CEBCCD8663D9}" type="presOf" srcId="{A7D31FDB-6177-4ED6-910E-CC479E65BC81}" destId="{01AE4311-901F-4953-97AC-6F11CD89EA3A}" srcOrd="0" destOrd="0" presId="urn:microsoft.com/office/officeart/2005/8/layout/chevron1"/>
    <dgm:cxn modelId="{6991E952-201E-4513-9713-9EAB3E64BB51}" srcId="{78087958-FA9F-4261-9929-D02723B77E8E}" destId="{A7D31FDB-6177-4ED6-910E-CC479E65BC81}" srcOrd="3" destOrd="0" parTransId="{A749C2D0-E853-45C4-B7E3-28E52ECE1758}" sibTransId="{E6D56164-D554-4FCB-80C8-FFAF86A67163}"/>
    <dgm:cxn modelId="{96292CC2-5ADF-4683-A2AB-449EEB844915}" type="presOf" srcId="{CDE3200C-342D-4B1B-A547-5FC3167B1003}" destId="{8C11597D-7E87-4089-8EDC-0D81808B8810}" srcOrd="0" destOrd="0" presId="urn:microsoft.com/office/officeart/2005/8/layout/chevron1"/>
    <dgm:cxn modelId="{F267D7E4-072D-4F13-9BDD-B4ED31DA42E4}" type="presOf" srcId="{289739BF-C26F-4E4C-B77B-21721BB6B282}" destId="{3A8EB63D-2138-4A8E-BA04-0BA0722A9F3D}"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A446037-95BB-414E-9A91-F1A95DA53778}" type="presParOf" srcId="{260DB6C7-8E7C-4F06-9F86-C8950E69A864}" destId="{66F95146-19AE-4531-8768-B5ABEBEF2DCB}" srcOrd="1" destOrd="0" presId="urn:microsoft.com/office/officeart/2005/8/layout/chevron1"/>
    <dgm:cxn modelId="{5FF0AB6A-B7C9-4D58-A6E7-6F38A8F7BDE4}" type="presParOf" srcId="{260DB6C7-8E7C-4F06-9F86-C8950E69A864}" destId="{3A8EB63D-2138-4A8E-BA04-0BA0722A9F3D}" srcOrd="2" destOrd="0" presId="urn:microsoft.com/office/officeart/2005/8/layout/chevron1"/>
    <dgm:cxn modelId="{9C57E392-9F92-45B9-A83D-C0E3E3C2A741}" type="presParOf" srcId="{260DB6C7-8E7C-4F06-9F86-C8950E69A864}" destId="{6B0452C5-99B4-4F3D-9587-3152407B8E30}" srcOrd="3" destOrd="0" presId="urn:microsoft.com/office/officeart/2005/8/layout/chevron1"/>
    <dgm:cxn modelId="{5CECF548-932A-4C37-B59B-28DDC8CAD1B5}" type="presParOf" srcId="{260DB6C7-8E7C-4F06-9F86-C8950E69A864}" destId="{8C11597D-7E87-4089-8EDC-0D81808B8810}" srcOrd="4" destOrd="0" presId="urn:microsoft.com/office/officeart/2005/8/layout/chevron1"/>
    <dgm:cxn modelId="{9C957EB6-431E-4A46-9DF3-5E93988D5AA1}" type="presParOf" srcId="{260DB6C7-8E7C-4F06-9F86-C8950E69A864}" destId="{A3254CBC-1F1F-4CC1-AFBB-E37AEE74CCCE}" srcOrd="5" destOrd="0" presId="urn:microsoft.com/office/officeart/2005/8/layout/chevron1"/>
    <dgm:cxn modelId="{042BC951-2726-4126-8684-B1932286E10C}" type="presParOf" srcId="{260DB6C7-8E7C-4F06-9F86-C8950E69A864}" destId="{01AE4311-901F-4953-97AC-6F11CD89EA3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600" dirty="0">
              <a:latin typeface="Tw Cen MT" panose="020B0602020104020603" pitchFamily="34" charset="0"/>
              <a:sym typeface="Wingdings" panose="05000000000000000000" pitchFamily="2" charset="2"/>
            </a:rPr>
            <a:t>Patient with minimal </a:t>
          </a:r>
          <a:r>
            <a:rPr lang="en-US" sz="1600" b="1" i="1" dirty="0">
              <a:latin typeface="Tw Cen MT" panose="020B0602020104020603" pitchFamily="34" charset="0"/>
              <a:sym typeface="Wingdings" panose="05000000000000000000" pitchFamily="2" charset="2"/>
            </a:rPr>
            <a:t>active</a:t>
          </a:r>
          <a:r>
            <a:rPr lang="en-US" sz="1600" dirty="0">
              <a:latin typeface="Tw Cen MT" panose="020B0602020104020603" pitchFamily="34" charset="0"/>
              <a:sym typeface="Wingdings" panose="05000000000000000000" pitchFamily="2" charset="2"/>
            </a:rPr>
            <a:t> care engagement</a:t>
          </a:r>
          <a:endParaRPr lang="en-US" sz="16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48F58A5-E21D-452F-97A9-4057CCF670BA}">
      <dgm:prSet phldrT="[Text]" custT="1"/>
      <dgm:spPr/>
      <dgm:t>
        <a:bodyPr/>
        <a:lstStyle/>
        <a:p>
          <a:r>
            <a:rPr lang="en-US" sz="1800" dirty="0">
              <a:latin typeface="Tw Cen MT" panose="020B0602020104020603" pitchFamily="34" charset="0"/>
              <a:sym typeface="Wingdings" panose="05000000000000000000" pitchFamily="2" charset="2"/>
            </a:rPr>
            <a:t>Pt. declined full </a:t>
          </a:r>
          <a:r>
            <a:rPr lang="en-US" sz="1650" dirty="0">
              <a:latin typeface="Tw Cen MT" panose="020B0602020104020603" pitchFamily="34" charset="0"/>
              <a:sym typeface="Wingdings" panose="05000000000000000000" pitchFamily="2" charset="2"/>
            </a:rPr>
            <a:t>buttock exposure</a:t>
          </a:r>
          <a:r>
            <a:rPr lang="en-US" sz="1800" dirty="0">
              <a:latin typeface="Tw Cen MT" panose="020B0602020104020603" pitchFamily="34" charset="0"/>
              <a:sym typeface="Wingdings" panose="05000000000000000000" pitchFamily="2" charset="2"/>
            </a:rPr>
            <a:t> to outreach RN</a:t>
          </a:r>
          <a:endParaRPr lang="en-US" sz="1800" dirty="0"/>
        </a:p>
      </dgm:t>
    </dgm:pt>
    <dgm:pt modelId="{125240D2-1325-4DB0-8896-C7C55B4634C1}" type="parTrans" cxnId="{1B5D0522-777D-4891-9F56-8E90025C0076}">
      <dgm:prSet/>
      <dgm:spPr/>
      <dgm:t>
        <a:bodyPr/>
        <a:lstStyle/>
        <a:p>
          <a:endParaRPr lang="en-US"/>
        </a:p>
      </dgm:t>
    </dgm:pt>
    <dgm:pt modelId="{63EF6E60-C498-4E70-AF0A-A33DF305167B}" type="sibTrans" cxnId="{1B5D0522-777D-4891-9F56-8E90025C0076}">
      <dgm:prSet/>
      <dgm:spPr/>
      <dgm:t>
        <a:bodyPr/>
        <a:lstStyle/>
        <a:p>
          <a:endParaRPr lang="en-US"/>
        </a:p>
      </dgm:t>
    </dgm:pt>
    <dgm:pt modelId="{23814A26-B851-4B40-9353-A2274A26639D}">
      <dgm:prSet phldrT="[Text]" custT="1"/>
      <dgm:spPr/>
      <dgm:t>
        <a:bodyPr/>
        <a:lstStyle/>
        <a:p>
          <a:r>
            <a:rPr lang="en-US" sz="1800" dirty="0">
              <a:latin typeface="Tw Cen MT" panose="020B0602020104020603" pitchFamily="34" charset="0"/>
              <a:sym typeface="Wingdings" panose="05000000000000000000" pitchFamily="2" charset="2"/>
            </a:rPr>
            <a:t>CAB/RPV likely deposited </a:t>
          </a:r>
          <a:r>
            <a:rPr lang="en-US" sz="1800" dirty="0" err="1">
              <a:latin typeface="Tw Cen MT" panose="020B0602020104020603" pitchFamily="34" charset="0"/>
              <a:sym typeface="Wingdings" panose="05000000000000000000" pitchFamily="2" charset="2"/>
            </a:rPr>
            <a:t>subq</a:t>
          </a:r>
          <a:r>
            <a:rPr lang="en-US" sz="1800" dirty="0">
              <a:latin typeface="Tw Cen MT" panose="020B0602020104020603" pitchFamily="34" charset="0"/>
              <a:sym typeface="Wingdings" panose="05000000000000000000" pitchFamily="2" charset="2"/>
            </a:rPr>
            <a:t> (vs. IM)</a:t>
          </a:r>
          <a:endParaRPr lang="en-US" sz="1800" dirty="0"/>
        </a:p>
      </dgm:t>
    </dgm:pt>
    <dgm:pt modelId="{240820D3-FD1D-4420-8590-C7FD75D0552B}" type="parTrans" cxnId="{9EB83435-66F6-43CB-A56B-B30FB262F857}">
      <dgm:prSet/>
      <dgm:spPr/>
      <dgm:t>
        <a:bodyPr/>
        <a:lstStyle/>
        <a:p>
          <a:endParaRPr lang="en-US"/>
        </a:p>
      </dgm:t>
    </dgm:pt>
    <dgm:pt modelId="{6AEE2E2A-086F-418C-90F5-137C1C163C57}" type="sibTrans" cxnId="{9EB83435-66F6-43CB-A56B-B30FB262F857}">
      <dgm:prSet/>
      <dgm:spPr/>
      <dgm:t>
        <a:bodyPr/>
        <a:lstStyle/>
        <a:p>
          <a:endParaRPr lang="en-US"/>
        </a:p>
      </dgm:t>
    </dgm:pt>
    <dgm:pt modelId="{F2536C73-8EBE-438A-8B39-FF13D6B011A8}">
      <dgm:prSet phldrT="[Text]" custT="1"/>
      <dgm:spPr/>
      <dgm:t>
        <a:bodyPr/>
        <a:lstStyle/>
        <a:p>
          <a:r>
            <a:rPr lang="en-US" sz="1700" dirty="0">
              <a:latin typeface="Tw Cen MT" panose="020B0602020104020603" pitchFamily="34" charset="0"/>
              <a:sym typeface="Wingdings" panose="05000000000000000000" pitchFamily="2" charset="2"/>
            </a:rPr>
            <a:t>CAB/RPV offered due to CD4 &lt;50</a:t>
          </a:r>
          <a:endParaRPr lang="en-US" sz="1700" dirty="0"/>
        </a:p>
      </dgm:t>
    </dgm:pt>
    <dgm:pt modelId="{AF22469D-0E5D-46C5-848F-EEBDF453BE43}" type="parTrans" cxnId="{1C7E5D7C-E40E-497A-B8C9-290390FA16A5}">
      <dgm:prSet/>
      <dgm:spPr/>
      <dgm:t>
        <a:bodyPr/>
        <a:lstStyle/>
        <a:p>
          <a:endParaRPr lang="en-US"/>
        </a:p>
      </dgm:t>
    </dgm:pt>
    <dgm:pt modelId="{97327633-46A5-440F-8309-EC7F5A2274D6}" type="sibTrans" cxnId="{1C7E5D7C-E40E-497A-B8C9-290390FA16A5}">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7CC4581D-20D5-4CDE-BB95-CE584540DC8F}" type="pres">
      <dgm:prSet presAssocID="{AC0BC73E-3961-4A14-A28D-37D2D6A47739}" presName="parTxOnlySpace" presStyleCnt="0"/>
      <dgm:spPr/>
    </dgm:pt>
    <dgm:pt modelId="{D0D15FF4-5A9B-49AC-A43B-9D7A3EE59A7A}" type="pres">
      <dgm:prSet presAssocID="{F2536C73-8EBE-438A-8B39-FF13D6B011A8}" presName="parTxOnly" presStyleLbl="node1" presStyleIdx="1" presStyleCnt="4">
        <dgm:presLayoutVars>
          <dgm:chMax val="0"/>
          <dgm:chPref val="0"/>
          <dgm:bulletEnabled val="1"/>
        </dgm:presLayoutVars>
      </dgm:prSet>
      <dgm:spPr/>
    </dgm:pt>
    <dgm:pt modelId="{8AA26F70-0FFD-429E-850E-59833C8C363F}" type="pres">
      <dgm:prSet presAssocID="{97327633-46A5-440F-8309-EC7F5A2274D6}" presName="parTxOnlySpace" presStyleCnt="0"/>
      <dgm:spPr/>
    </dgm:pt>
    <dgm:pt modelId="{8AD2D68C-2484-406C-9558-B8FAE4827D82}" type="pres">
      <dgm:prSet presAssocID="{248F58A5-E21D-452F-97A9-4057CCF670BA}" presName="parTxOnly" presStyleLbl="node1" presStyleIdx="2" presStyleCnt="4" custLinFactNeighborY="-53167">
        <dgm:presLayoutVars>
          <dgm:chMax val="0"/>
          <dgm:chPref val="0"/>
          <dgm:bulletEnabled val="1"/>
        </dgm:presLayoutVars>
      </dgm:prSet>
      <dgm:spPr/>
    </dgm:pt>
    <dgm:pt modelId="{599513EA-0804-4E8D-ABEB-225BE9831EEF}" type="pres">
      <dgm:prSet presAssocID="{63EF6E60-C498-4E70-AF0A-A33DF305167B}" presName="parTxOnlySpace" presStyleCnt="0"/>
      <dgm:spPr/>
    </dgm:pt>
    <dgm:pt modelId="{9E0229FE-BF34-4C7D-9CBE-26FD1EFDCCF6}" type="pres">
      <dgm:prSet presAssocID="{23814A26-B851-4B40-9353-A2274A26639D}"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05A74215-DEE3-4A75-87BA-2F1B6459EC3F}" type="presOf" srcId="{B485CA6B-6E4B-435D-AEED-FDA4171CFBAC}" destId="{9AE84A4F-3E14-44AE-97FF-3A1EDE0C960F}" srcOrd="0" destOrd="0" presId="urn:microsoft.com/office/officeart/2005/8/layout/chevron1"/>
    <dgm:cxn modelId="{10B2C115-CD51-4D7C-A19F-6995456FD02C}" type="presOf" srcId="{F2536C73-8EBE-438A-8B39-FF13D6B011A8}" destId="{D0D15FF4-5A9B-49AC-A43B-9D7A3EE59A7A}" srcOrd="0" destOrd="0" presId="urn:microsoft.com/office/officeart/2005/8/layout/chevron1"/>
    <dgm:cxn modelId="{1B5D0522-777D-4891-9F56-8E90025C0076}" srcId="{78087958-FA9F-4261-9929-D02723B77E8E}" destId="{248F58A5-E21D-452F-97A9-4057CCF670BA}" srcOrd="2" destOrd="0" parTransId="{125240D2-1325-4DB0-8896-C7C55B4634C1}" sibTransId="{63EF6E60-C498-4E70-AF0A-A33DF305167B}"/>
    <dgm:cxn modelId="{9EB83435-66F6-43CB-A56B-B30FB262F857}" srcId="{78087958-FA9F-4261-9929-D02723B77E8E}" destId="{23814A26-B851-4B40-9353-A2274A26639D}" srcOrd="3" destOrd="0" parTransId="{240820D3-FD1D-4420-8590-C7FD75D0552B}" sibTransId="{6AEE2E2A-086F-418C-90F5-137C1C163C57}"/>
    <dgm:cxn modelId="{1C7E5D7C-E40E-497A-B8C9-290390FA16A5}" srcId="{78087958-FA9F-4261-9929-D02723B77E8E}" destId="{F2536C73-8EBE-438A-8B39-FF13D6B011A8}" srcOrd="1" destOrd="0" parTransId="{AF22469D-0E5D-46C5-848F-EEBDF453BE43}" sibTransId="{97327633-46A5-440F-8309-EC7F5A2274D6}"/>
    <dgm:cxn modelId="{742A7CB4-0EBF-4383-8697-E9701F762132}" type="presOf" srcId="{248F58A5-E21D-452F-97A9-4057CCF670BA}" destId="{8AD2D68C-2484-406C-9558-B8FAE4827D82}" srcOrd="0" destOrd="0" presId="urn:microsoft.com/office/officeart/2005/8/layout/chevron1"/>
    <dgm:cxn modelId="{2CAB23CA-4250-4F95-ADF3-4A92A0669FAA}" type="presOf" srcId="{23814A26-B851-4B40-9353-A2274A26639D}" destId="{9E0229FE-BF34-4C7D-9CBE-26FD1EFDCCF6}"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618C352-32B8-4AC3-838E-7BB9BCC87795}" type="presParOf" srcId="{260DB6C7-8E7C-4F06-9F86-C8950E69A864}" destId="{7CC4581D-20D5-4CDE-BB95-CE584540DC8F}" srcOrd="1" destOrd="0" presId="urn:microsoft.com/office/officeart/2005/8/layout/chevron1"/>
    <dgm:cxn modelId="{339CFB2B-D8A8-46C3-8530-5B4A9B7CACB4}" type="presParOf" srcId="{260DB6C7-8E7C-4F06-9F86-C8950E69A864}" destId="{D0D15FF4-5A9B-49AC-A43B-9D7A3EE59A7A}" srcOrd="2" destOrd="0" presId="urn:microsoft.com/office/officeart/2005/8/layout/chevron1"/>
    <dgm:cxn modelId="{E7042930-78EB-4542-AA06-CD4B442B0652}" type="presParOf" srcId="{260DB6C7-8E7C-4F06-9F86-C8950E69A864}" destId="{8AA26F70-0FFD-429E-850E-59833C8C363F}" srcOrd="3" destOrd="0" presId="urn:microsoft.com/office/officeart/2005/8/layout/chevron1"/>
    <dgm:cxn modelId="{6852585A-B925-4192-A7C3-E1CC4BA173DE}" type="presParOf" srcId="{260DB6C7-8E7C-4F06-9F86-C8950E69A864}" destId="{8AD2D68C-2484-406C-9558-B8FAE4827D82}" srcOrd="4" destOrd="0" presId="urn:microsoft.com/office/officeart/2005/8/layout/chevron1"/>
    <dgm:cxn modelId="{9C664987-97AB-4C7A-AFC9-60AB350A46A6}" type="presParOf" srcId="{260DB6C7-8E7C-4F06-9F86-C8950E69A864}" destId="{599513EA-0804-4E8D-ABEB-225BE9831EEF}" srcOrd="5" destOrd="0" presId="urn:microsoft.com/office/officeart/2005/8/layout/chevron1"/>
    <dgm:cxn modelId="{F4E64DCF-444E-46FD-B200-DBF9098B652A}" type="presParOf" srcId="{260DB6C7-8E7C-4F06-9F86-C8950E69A864}" destId="{9E0229FE-BF34-4C7D-9CBE-26FD1EFDCCF6}"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8CCD3605-2945-4514-A664-F4EC32C81A86}">
      <dgm:prSet phldrT="[Text]"/>
      <dgm:spPr/>
      <dgm:t>
        <a:bodyPr/>
        <a:lstStyle/>
        <a:p>
          <a:r>
            <a:rPr lang="en-US" dirty="0">
              <a:latin typeface="Tw Cen MT" panose="020B0602020104020603" pitchFamily="34" charset="0"/>
              <a:sym typeface="Wingdings" panose="05000000000000000000" pitchFamily="2" charset="2"/>
            </a:rPr>
            <a:t>Transitioned to housing in setting of severe OUD</a:t>
          </a:r>
          <a:endParaRPr lang="en-US" dirty="0"/>
        </a:p>
      </dgm:t>
    </dgm:pt>
    <dgm:pt modelId="{309579AF-7F97-4E62-B9A6-799EA3E899D5}" type="parTrans" cxnId="{C0085C37-2D0A-47E5-A3D8-E5110787F780}">
      <dgm:prSet/>
      <dgm:spPr/>
      <dgm:t>
        <a:bodyPr/>
        <a:lstStyle/>
        <a:p>
          <a:endParaRPr lang="en-US"/>
        </a:p>
      </dgm:t>
    </dgm:pt>
    <dgm:pt modelId="{28EA89C8-F91D-4FF2-A7B4-8FDA46D403B4}" type="sibTrans" cxnId="{C0085C37-2D0A-47E5-A3D8-E5110787F780}">
      <dgm:prSet/>
      <dgm:spPr/>
      <dgm:t>
        <a:bodyPr/>
        <a:lstStyle/>
        <a:p>
          <a:endParaRPr lang="en-US"/>
        </a:p>
      </dgm:t>
    </dgm:pt>
    <dgm:pt modelId="{6CD69FD4-A52D-4C1D-BEAA-A81A0E013B1A}">
      <dgm:prSet phldrT="[Text]"/>
      <dgm:spPr/>
      <dgm:t>
        <a:bodyPr/>
        <a:lstStyle/>
        <a:p>
          <a:r>
            <a:rPr lang="en-US" dirty="0">
              <a:latin typeface="Tw Cen MT" panose="020B0602020104020603" pitchFamily="34" charset="0"/>
              <a:sym typeface="Wingdings" panose="05000000000000000000" pitchFamily="2" charset="2"/>
            </a:rPr>
            <a:t>Exacerbation of PTSD</a:t>
          </a:r>
          <a:endParaRPr lang="en-US" dirty="0"/>
        </a:p>
      </dgm:t>
    </dgm:pt>
    <dgm:pt modelId="{56F3710F-3A93-404A-8BF3-3C9157F33F1F}" type="parTrans" cxnId="{021E87E7-50A6-4BBF-B86E-0CA113E56A6F}">
      <dgm:prSet/>
      <dgm:spPr/>
      <dgm:t>
        <a:bodyPr/>
        <a:lstStyle/>
        <a:p>
          <a:endParaRPr lang="en-US"/>
        </a:p>
      </dgm:t>
    </dgm:pt>
    <dgm:pt modelId="{AF4DB640-EE08-4F8B-B4E9-03138011510D}" type="sibTrans" cxnId="{021E87E7-50A6-4BBF-B86E-0CA113E56A6F}">
      <dgm:prSet/>
      <dgm:spPr/>
      <dgm:t>
        <a:bodyPr/>
        <a:lstStyle/>
        <a:p>
          <a:endParaRPr lang="en-US"/>
        </a:p>
      </dgm:t>
    </dgm:pt>
    <dgm:pt modelId="{B671AFE1-C6F3-403D-8B2B-F84201FE1468}">
      <dgm:prSet phldrT="[Text]"/>
      <dgm:spPr/>
      <dgm:t>
        <a:bodyPr/>
        <a:lstStyle/>
        <a:p>
          <a:r>
            <a:rPr lang="en-US" b="1" i="1" dirty="0">
              <a:latin typeface="Tw Cen MT" panose="020B0602020104020603" pitchFamily="34" charset="0"/>
              <a:sym typeface="Wingdings" panose="05000000000000000000" pitchFamily="2" charset="2"/>
            </a:rPr>
            <a:t>Increased opioid use</a:t>
          </a:r>
          <a:endParaRPr lang="en-US" dirty="0"/>
        </a:p>
      </dgm:t>
    </dgm:pt>
    <dgm:pt modelId="{E59ED08E-E117-4A68-B9D1-EE0542ACBB23}" type="parTrans" cxnId="{07C9CD61-790F-466A-A267-AEDDF71E7117}">
      <dgm:prSet/>
      <dgm:spPr/>
      <dgm:t>
        <a:bodyPr/>
        <a:lstStyle/>
        <a:p>
          <a:endParaRPr lang="en-US"/>
        </a:p>
      </dgm:t>
    </dgm:pt>
    <dgm:pt modelId="{8A336D68-B5AA-4DC4-86D9-99D6F2890269}" type="sibTrans" cxnId="{07C9CD61-790F-466A-A267-AEDDF71E7117}">
      <dgm:prSet/>
      <dgm:spPr/>
      <dgm:t>
        <a:bodyPr/>
        <a:lstStyle/>
        <a:p>
          <a:endParaRPr lang="en-US"/>
        </a:p>
      </dgm:t>
    </dgm:pt>
    <dgm:pt modelId="{77509C36-ED97-478E-A771-2CF7AC5EF9A3}">
      <dgm:prSet phldrT="[Text]"/>
      <dgm:spPr/>
      <dgm:t>
        <a:bodyPr/>
        <a:lstStyle/>
        <a:p>
          <a:r>
            <a:rPr lang="en-US" dirty="0">
              <a:latin typeface="Tw Cen MT" panose="020B0602020104020603" pitchFamily="34" charset="0"/>
              <a:sym typeface="Wingdings" panose="05000000000000000000" pitchFamily="2" charset="2"/>
            </a:rPr>
            <a:t>Declined CAB/RPV injections x4 months </a:t>
          </a:r>
          <a:endParaRPr lang="en-US" dirty="0"/>
        </a:p>
      </dgm:t>
    </dgm:pt>
    <dgm:pt modelId="{7A96FD17-9C59-4652-A972-940E089A18C6}" type="parTrans" cxnId="{37F75B11-F496-4AD4-8316-B1BBF6C39571}">
      <dgm:prSet/>
      <dgm:spPr/>
      <dgm:t>
        <a:bodyPr/>
        <a:lstStyle/>
        <a:p>
          <a:endParaRPr lang="en-US"/>
        </a:p>
      </dgm:t>
    </dgm:pt>
    <dgm:pt modelId="{A96F8835-2167-4777-8D30-6FA7CBED9FE0}" type="sibTrans" cxnId="{37F75B11-F496-4AD4-8316-B1BBF6C39571}">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71E7A6E2-CD1B-4184-AE83-3B5D98ED203B}" type="pres">
      <dgm:prSet presAssocID="{8CCD3605-2945-4514-A664-F4EC32C81A86}" presName="parTxOnly" presStyleLbl="node1" presStyleIdx="0" presStyleCnt="4">
        <dgm:presLayoutVars>
          <dgm:chMax val="0"/>
          <dgm:chPref val="0"/>
          <dgm:bulletEnabled val="1"/>
        </dgm:presLayoutVars>
      </dgm:prSet>
      <dgm:spPr/>
    </dgm:pt>
    <dgm:pt modelId="{850601A5-1B57-4FD0-8C77-40FA534B32F6}" type="pres">
      <dgm:prSet presAssocID="{28EA89C8-F91D-4FF2-A7B4-8FDA46D403B4}" presName="parTxOnlySpace" presStyleCnt="0"/>
      <dgm:spPr/>
    </dgm:pt>
    <dgm:pt modelId="{F9D3BAC6-DA6D-435F-99D7-D6B0699147FF}" type="pres">
      <dgm:prSet presAssocID="{6CD69FD4-A52D-4C1D-BEAA-A81A0E013B1A}" presName="parTxOnly" presStyleLbl="node1" presStyleIdx="1" presStyleCnt="4">
        <dgm:presLayoutVars>
          <dgm:chMax val="0"/>
          <dgm:chPref val="0"/>
          <dgm:bulletEnabled val="1"/>
        </dgm:presLayoutVars>
      </dgm:prSet>
      <dgm:spPr/>
    </dgm:pt>
    <dgm:pt modelId="{9F9FA8DC-FC3D-4B1E-8146-812BB555C9CD}" type="pres">
      <dgm:prSet presAssocID="{AF4DB640-EE08-4F8B-B4E9-03138011510D}" presName="parTxOnlySpace" presStyleCnt="0"/>
      <dgm:spPr/>
    </dgm:pt>
    <dgm:pt modelId="{D69C087C-565C-4339-806B-6CDCEE235619}" type="pres">
      <dgm:prSet presAssocID="{B671AFE1-C6F3-403D-8B2B-F84201FE1468}" presName="parTxOnly" presStyleLbl="node1" presStyleIdx="2" presStyleCnt="4">
        <dgm:presLayoutVars>
          <dgm:chMax val="0"/>
          <dgm:chPref val="0"/>
          <dgm:bulletEnabled val="1"/>
        </dgm:presLayoutVars>
      </dgm:prSet>
      <dgm:spPr/>
    </dgm:pt>
    <dgm:pt modelId="{BF4DFBD7-32FC-4103-961C-190AD0BA380A}" type="pres">
      <dgm:prSet presAssocID="{8A336D68-B5AA-4DC4-86D9-99D6F2890269}" presName="parTxOnlySpace" presStyleCnt="0"/>
      <dgm:spPr/>
    </dgm:pt>
    <dgm:pt modelId="{EF40B424-C938-421B-9362-68CBE2E6AA6D}" type="pres">
      <dgm:prSet presAssocID="{77509C36-ED97-478E-A771-2CF7AC5EF9A3}"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37F75B11-F496-4AD4-8316-B1BBF6C39571}" srcId="{78087958-FA9F-4261-9929-D02723B77E8E}" destId="{77509C36-ED97-478E-A771-2CF7AC5EF9A3}" srcOrd="3" destOrd="0" parTransId="{7A96FD17-9C59-4652-A972-940E089A18C6}" sibTransId="{A96F8835-2167-4777-8D30-6FA7CBED9FE0}"/>
    <dgm:cxn modelId="{6738382E-90C6-420F-A6A8-57661805FE4B}" type="presOf" srcId="{6CD69FD4-A52D-4C1D-BEAA-A81A0E013B1A}" destId="{F9D3BAC6-DA6D-435F-99D7-D6B0699147FF}" srcOrd="0" destOrd="0" presId="urn:microsoft.com/office/officeart/2005/8/layout/chevron1"/>
    <dgm:cxn modelId="{C0085C37-2D0A-47E5-A3D8-E5110787F780}" srcId="{78087958-FA9F-4261-9929-D02723B77E8E}" destId="{8CCD3605-2945-4514-A664-F4EC32C81A86}" srcOrd="0" destOrd="0" parTransId="{309579AF-7F97-4E62-B9A6-799EA3E899D5}" sibTransId="{28EA89C8-F91D-4FF2-A7B4-8FDA46D403B4}"/>
    <dgm:cxn modelId="{07C9CD61-790F-466A-A267-AEDDF71E7117}" srcId="{78087958-FA9F-4261-9929-D02723B77E8E}" destId="{B671AFE1-C6F3-403D-8B2B-F84201FE1468}" srcOrd="2" destOrd="0" parTransId="{E59ED08E-E117-4A68-B9D1-EE0542ACBB23}" sibTransId="{8A336D68-B5AA-4DC4-86D9-99D6F2890269}"/>
    <dgm:cxn modelId="{5B52FE46-6EA5-4921-A017-093DBBFE3CCF}" type="presOf" srcId="{77509C36-ED97-478E-A771-2CF7AC5EF9A3}" destId="{EF40B424-C938-421B-9362-68CBE2E6AA6D}" srcOrd="0" destOrd="0" presId="urn:microsoft.com/office/officeart/2005/8/layout/chevron1"/>
    <dgm:cxn modelId="{F7655092-6D45-408C-B3CF-BCD77B190E0A}" type="presOf" srcId="{B671AFE1-C6F3-403D-8B2B-F84201FE1468}" destId="{D69C087C-565C-4339-806B-6CDCEE235619}" srcOrd="0" destOrd="0" presId="urn:microsoft.com/office/officeart/2005/8/layout/chevron1"/>
    <dgm:cxn modelId="{18E649B2-BB2B-4F74-9050-3E0B2D2CCF31}" type="presOf" srcId="{8CCD3605-2945-4514-A664-F4EC32C81A86}" destId="{71E7A6E2-CD1B-4184-AE83-3B5D98ED203B}" srcOrd="0" destOrd="0" presId="urn:microsoft.com/office/officeart/2005/8/layout/chevron1"/>
    <dgm:cxn modelId="{021E87E7-50A6-4BBF-B86E-0CA113E56A6F}" srcId="{78087958-FA9F-4261-9929-D02723B77E8E}" destId="{6CD69FD4-A52D-4C1D-BEAA-A81A0E013B1A}" srcOrd="1" destOrd="0" parTransId="{56F3710F-3A93-404A-8BF3-3C9157F33F1F}" sibTransId="{AF4DB640-EE08-4F8B-B4E9-03138011510D}"/>
    <dgm:cxn modelId="{3E47E835-CE7E-490E-BDF9-C1C66A7C5F6B}" type="presParOf" srcId="{260DB6C7-8E7C-4F06-9F86-C8950E69A864}" destId="{71E7A6E2-CD1B-4184-AE83-3B5D98ED203B}" srcOrd="0" destOrd="0" presId="urn:microsoft.com/office/officeart/2005/8/layout/chevron1"/>
    <dgm:cxn modelId="{517308F2-3F60-4BA6-A107-FB2052817004}" type="presParOf" srcId="{260DB6C7-8E7C-4F06-9F86-C8950E69A864}" destId="{850601A5-1B57-4FD0-8C77-40FA534B32F6}" srcOrd="1" destOrd="0" presId="urn:microsoft.com/office/officeart/2005/8/layout/chevron1"/>
    <dgm:cxn modelId="{1707C3FF-4DCB-4B0E-BA50-A953FFABA5AA}" type="presParOf" srcId="{260DB6C7-8E7C-4F06-9F86-C8950E69A864}" destId="{F9D3BAC6-DA6D-435F-99D7-D6B0699147FF}" srcOrd="2" destOrd="0" presId="urn:microsoft.com/office/officeart/2005/8/layout/chevron1"/>
    <dgm:cxn modelId="{A473A504-F491-4F1C-80D6-FDB2CF2891A3}" type="presParOf" srcId="{260DB6C7-8E7C-4F06-9F86-C8950E69A864}" destId="{9F9FA8DC-FC3D-4B1E-8146-812BB555C9CD}" srcOrd="3" destOrd="0" presId="urn:microsoft.com/office/officeart/2005/8/layout/chevron1"/>
    <dgm:cxn modelId="{0D455C57-0775-4F22-8391-BCFAC64E6600}" type="presParOf" srcId="{260DB6C7-8E7C-4F06-9F86-C8950E69A864}" destId="{D69C087C-565C-4339-806B-6CDCEE235619}" srcOrd="4" destOrd="0" presId="urn:microsoft.com/office/officeart/2005/8/layout/chevron1"/>
    <dgm:cxn modelId="{45410A28-4BE8-4C98-9AAF-1D7FAAF01B6F}" type="presParOf" srcId="{260DB6C7-8E7C-4F06-9F86-C8950E69A864}" destId="{BF4DFBD7-32FC-4103-961C-190AD0BA380A}" srcOrd="5" destOrd="0" presId="urn:microsoft.com/office/officeart/2005/8/layout/chevron1"/>
    <dgm:cxn modelId="{3EF8AB35-57A3-41E9-B7B6-938F2D6558DB}" type="presParOf" srcId="{260DB6C7-8E7C-4F06-9F86-C8950E69A864}" destId="{EF40B424-C938-421B-9362-68CBE2E6AA6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Initiated w/ &lt;3 months clinical engagement</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89739BF-C26F-4E4C-B77B-21721BB6B282}">
      <dgm:prSet phldrT="[Text]" custT="1"/>
      <dgm:spPr/>
      <dgm:t>
        <a:bodyPr/>
        <a:lstStyle/>
        <a:p>
          <a:r>
            <a:rPr lang="en-US" sz="1800" dirty="0">
              <a:latin typeface="Tw Cen MT" panose="020B0602020104020603" pitchFamily="34" charset="0"/>
              <a:sym typeface="Wingdings" panose="05000000000000000000" pitchFamily="2" charset="2"/>
            </a:rPr>
            <a:t>Incarceration + loss of temp. housing </a:t>
          </a:r>
          <a:endParaRPr lang="en-US" sz="1800" dirty="0"/>
        </a:p>
      </dgm:t>
    </dgm:pt>
    <dgm:pt modelId="{338D08B8-2ED0-42E4-8AB6-F0BC49ADFB56}" type="parTrans" cxnId="{2DEF7A10-F34E-4278-888A-13D044F83268}">
      <dgm:prSet/>
      <dgm:spPr/>
      <dgm:t>
        <a:bodyPr/>
        <a:lstStyle/>
        <a:p>
          <a:endParaRPr lang="en-US" sz="1800"/>
        </a:p>
      </dgm:t>
    </dgm:pt>
    <dgm:pt modelId="{0EA947D7-299A-47C5-8DFC-6294A18DECF2}" type="sibTrans" cxnId="{2DEF7A10-F34E-4278-888A-13D044F83268}">
      <dgm:prSet/>
      <dgm:spPr/>
      <dgm:t>
        <a:bodyPr/>
        <a:lstStyle/>
        <a:p>
          <a:endParaRPr lang="en-US" sz="1800"/>
        </a:p>
      </dgm:t>
    </dgm:pt>
    <dgm:pt modelId="{A7D31FDB-6177-4ED6-910E-CC479E65BC81}">
      <dgm:prSet phldrT="[Text]" custT="1"/>
      <dgm:spPr/>
      <dgm:t>
        <a:bodyPr/>
        <a:lstStyle/>
        <a:p>
          <a:r>
            <a:rPr lang="en-US" sz="1800" dirty="0">
              <a:latin typeface="Tw Cen MT" panose="020B0602020104020603" pitchFamily="34" charset="0"/>
              <a:sym typeface="Wingdings" panose="05000000000000000000" pitchFamily="2" charset="2"/>
            </a:rPr>
            <a:t>2 delayed injections (12 and 21 days) </a:t>
          </a:r>
          <a:endParaRPr lang="en-US" sz="1800" dirty="0"/>
        </a:p>
      </dgm:t>
    </dgm:pt>
    <dgm:pt modelId="{A749C2D0-E853-45C4-B7E3-28E52ECE1758}" type="parTrans" cxnId="{6991E952-201E-4513-9713-9EAB3E64BB51}">
      <dgm:prSet/>
      <dgm:spPr/>
      <dgm:t>
        <a:bodyPr/>
        <a:lstStyle/>
        <a:p>
          <a:endParaRPr lang="en-US" sz="1800"/>
        </a:p>
      </dgm:t>
    </dgm:pt>
    <dgm:pt modelId="{E6D56164-D554-4FCB-80C8-FFAF86A67163}" type="sibTrans" cxnId="{6991E952-201E-4513-9713-9EAB3E64BB51}">
      <dgm:prSet/>
      <dgm:spPr/>
      <dgm:t>
        <a:bodyPr/>
        <a:lstStyle/>
        <a:p>
          <a:endParaRPr lang="en-US" sz="1800"/>
        </a:p>
      </dgm:t>
    </dgm:pt>
    <dgm:pt modelId="{CDE3200C-342D-4B1B-A547-5FC3167B1003}">
      <dgm:prSet phldrT="[Text]" custT="1"/>
      <dgm:spPr/>
      <dgm:t>
        <a:bodyPr/>
        <a:lstStyle/>
        <a:p>
          <a:r>
            <a:rPr lang="en-US" sz="1800" b="1" i="1" dirty="0">
              <a:latin typeface="Tw Cen MT" panose="020B0602020104020603" pitchFamily="34" charset="0"/>
              <a:sym typeface="Wingdings" panose="05000000000000000000" pitchFamily="2" charset="2"/>
            </a:rPr>
            <a:t>Increased </a:t>
          </a:r>
          <a:r>
            <a:rPr lang="en-US" sz="1600" b="1" i="1" dirty="0">
              <a:latin typeface="Tw Cen MT" panose="020B0602020104020603" pitchFamily="34" charset="0"/>
              <a:sym typeface="Wingdings" panose="05000000000000000000" pitchFamily="2" charset="2"/>
            </a:rPr>
            <a:t>methamphetamine</a:t>
          </a:r>
          <a:r>
            <a:rPr lang="en-US" sz="1800" b="1" i="1" dirty="0">
              <a:latin typeface="Tw Cen MT" panose="020B0602020104020603" pitchFamily="34" charset="0"/>
              <a:sym typeface="Wingdings" panose="05000000000000000000" pitchFamily="2" charset="2"/>
            </a:rPr>
            <a:t> use</a:t>
          </a:r>
          <a:endParaRPr lang="en-US" sz="1800" b="1" i="1" dirty="0"/>
        </a:p>
      </dgm:t>
    </dgm:pt>
    <dgm:pt modelId="{1C15F479-CAFE-41C8-BCC3-81F72E996DDC}" type="parTrans" cxnId="{87341A1D-55BE-49EC-A6E0-B55D190C4A79}">
      <dgm:prSet/>
      <dgm:spPr/>
      <dgm:t>
        <a:bodyPr/>
        <a:lstStyle/>
        <a:p>
          <a:endParaRPr lang="en-US" sz="1800"/>
        </a:p>
      </dgm:t>
    </dgm:pt>
    <dgm:pt modelId="{83F9E896-F7EB-482C-A974-5D074D857E9E}" type="sibTrans" cxnId="{87341A1D-55BE-49EC-A6E0-B55D190C4A79}">
      <dgm:prSet/>
      <dgm:spPr/>
      <dgm:t>
        <a:bodyPr/>
        <a:lstStyle/>
        <a:p>
          <a:endParaRPr lang="en-US" sz="1800"/>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66F95146-19AE-4531-8768-B5ABEBEF2DCB}" type="pres">
      <dgm:prSet presAssocID="{AC0BC73E-3961-4A14-A28D-37D2D6A47739}" presName="parTxOnlySpace" presStyleCnt="0"/>
      <dgm:spPr/>
    </dgm:pt>
    <dgm:pt modelId="{3A8EB63D-2138-4A8E-BA04-0BA0722A9F3D}" type="pres">
      <dgm:prSet presAssocID="{289739BF-C26F-4E4C-B77B-21721BB6B282}" presName="parTxOnly" presStyleLbl="node1" presStyleIdx="1" presStyleCnt="4">
        <dgm:presLayoutVars>
          <dgm:chMax val="0"/>
          <dgm:chPref val="0"/>
          <dgm:bulletEnabled val="1"/>
        </dgm:presLayoutVars>
      </dgm:prSet>
      <dgm:spPr/>
    </dgm:pt>
    <dgm:pt modelId="{6B0452C5-99B4-4F3D-9587-3152407B8E30}" type="pres">
      <dgm:prSet presAssocID="{0EA947D7-299A-47C5-8DFC-6294A18DECF2}" presName="parTxOnlySpace" presStyleCnt="0"/>
      <dgm:spPr/>
    </dgm:pt>
    <dgm:pt modelId="{8C11597D-7E87-4089-8EDC-0D81808B8810}" type="pres">
      <dgm:prSet presAssocID="{CDE3200C-342D-4B1B-A547-5FC3167B1003}" presName="parTxOnly" presStyleLbl="node1" presStyleIdx="2" presStyleCnt="4">
        <dgm:presLayoutVars>
          <dgm:chMax val="0"/>
          <dgm:chPref val="0"/>
          <dgm:bulletEnabled val="1"/>
        </dgm:presLayoutVars>
      </dgm:prSet>
      <dgm:spPr/>
    </dgm:pt>
    <dgm:pt modelId="{A3254CBC-1F1F-4CC1-AFBB-E37AEE74CCCE}" type="pres">
      <dgm:prSet presAssocID="{83F9E896-F7EB-482C-A974-5D074D857E9E}" presName="parTxOnlySpace" presStyleCnt="0"/>
      <dgm:spPr/>
    </dgm:pt>
    <dgm:pt modelId="{01AE4311-901F-4953-97AC-6F11CD89EA3A}" type="pres">
      <dgm:prSet presAssocID="{A7D31FDB-6177-4ED6-910E-CC479E65BC81}"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2DEF7A10-F34E-4278-888A-13D044F83268}" srcId="{78087958-FA9F-4261-9929-D02723B77E8E}" destId="{289739BF-C26F-4E4C-B77B-21721BB6B282}" srcOrd="1" destOrd="0" parTransId="{338D08B8-2ED0-42E4-8AB6-F0BC49ADFB56}" sibTransId="{0EA947D7-299A-47C5-8DFC-6294A18DECF2}"/>
    <dgm:cxn modelId="{05A74215-DEE3-4A75-87BA-2F1B6459EC3F}" type="presOf" srcId="{B485CA6B-6E4B-435D-AEED-FDA4171CFBAC}" destId="{9AE84A4F-3E14-44AE-97FF-3A1EDE0C960F}" srcOrd="0" destOrd="0" presId="urn:microsoft.com/office/officeart/2005/8/layout/chevron1"/>
    <dgm:cxn modelId="{87341A1D-55BE-49EC-A6E0-B55D190C4A79}" srcId="{78087958-FA9F-4261-9929-D02723B77E8E}" destId="{CDE3200C-342D-4B1B-A547-5FC3167B1003}" srcOrd="2" destOrd="0" parTransId="{1C15F479-CAFE-41C8-BCC3-81F72E996DDC}" sibTransId="{83F9E896-F7EB-482C-A974-5D074D857E9E}"/>
    <dgm:cxn modelId="{E227C845-5E98-4F5E-9383-CEBCCD8663D9}" type="presOf" srcId="{A7D31FDB-6177-4ED6-910E-CC479E65BC81}" destId="{01AE4311-901F-4953-97AC-6F11CD89EA3A}" srcOrd="0" destOrd="0" presId="urn:microsoft.com/office/officeart/2005/8/layout/chevron1"/>
    <dgm:cxn modelId="{6991E952-201E-4513-9713-9EAB3E64BB51}" srcId="{78087958-FA9F-4261-9929-D02723B77E8E}" destId="{A7D31FDB-6177-4ED6-910E-CC479E65BC81}" srcOrd="3" destOrd="0" parTransId="{A749C2D0-E853-45C4-B7E3-28E52ECE1758}" sibTransId="{E6D56164-D554-4FCB-80C8-FFAF86A67163}"/>
    <dgm:cxn modelId="{96292CC2-5ADF-4683-A2AB-449EEB844915}" type="presOf" srcId="{CDE3200C-342D-4B1B-A547-5FC3167B1003}" destId="{8C11597D-7E87-4089-8EDC-0D81808B8810}" srcOrd="0" destOrd="0" presId="urn:microsoft.com/office/officeart/2005/8/layout/chevron1"/>
    <dgm:cxn modelId="{F267D7E4-072D-4F13-9BDD-B4ED31DA42E4}" type="presOf" srcId="{289739BF-C26F-4E4C-B77B-21721BB6B282}" destId="{3A8EB63D-2138-4A8E-BA04-0BA0722A9F3D}"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A446037-95BB-414E-9A91-F1A95DA53778}" type="presParOf" srcId="{260DB6C7-8E7C-4F06-9F86-C8950E69A864}" destId="{66F95146-19AE-4531-8768-B5ABEBEF2DCB}" srcOrd="1" destOrd="0" presId="urn:microsoft.com/office/officeart/2005/8/layout/chevron1"/>
    <dgm:cxn modelId="{5FF0AB6A-B7C9-4D58-A6E7-6F38A8F7BDE4}" type="presParOf" srcId="{260DB6C7-8E7C-4F06-9F86-C8950E69A864}" destId="{3A8EB63D-2138-4A8E-BA04-0BA0722A9F3D}" srcOrd="2" destOrd="0" presId="urn:microsoft.com/office/officeart/2005/8/layout/chevron1"/>
    <dgm:cxn modelId="{9C57E392-9F92-45B9-A83D-C0E3E3C2A741}" type="presParOf" srcId="{260DB6C7-8E7C-4F06-9F86-C8950E69A864}" destId="{6B0452C5-99B4-4F3D-9587-3152407B8E30}" srcOrd="3" destOrd="0" presId="urn:microsoft.com/office/officeart/2005/8/layout/chevron1"/>
    <dgm:cxn modelId="{5CECF548-932A-4C37-B59B-28DDC8CAD1B5}" type="presParOf" srcId="{260DB6C7-8E7C-4F06-9F86-C8950E69A864}" destId="{8C11597D-7E87-4089-8EDC-0D81808B8810}" srcOrd="4" destOrd="0" presId="urn:microsoft.com/office/officeart/2005/8/layout/chevron1"/>
    <dgm:cxn modelId="{9C957EB6-431E-4A46-9DF3-5E93988D5AA1}" type="presParOf" srcId="{260DB6C7-8E7C-4F06-9F86-C8950E69A864}" destId="{A3254CBC-1F1F-4CC1-AFBB-E37AEE74CCCE}" srcOrd="5" destOrd="0" presId="urn:microsoft.com/office/officeart/2005/8/layout/chevron1"/>
    <dgm:cxn modelId="{042BC951-2726-4126-8684-B1932286E10C}" type="presParOf" srcId="{260DB6C7-8E7C-4F06-9F86-C8950E69A864}" destId="{01AE4311-901F-4953-97AC-6F11CD89EA3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3AEAD2-168D-464F-AA0E-B30B7084D112}" type="doc">
      <dgm:prSet loTypeId="urn:microsoft.com/office/officeart/2005/8/layout/StepDownProcess" loCatId="process" qsTypeId="urn:microsoft.com/office/officeart/2005/8/quickstyle/simple1" qsCatId="simple" csTypeId="urn:microsoft.com/office/officeart/2005/8/colors/colorful1" csCatId="colorful" phldr="1"/>
      <dgm:spPr/>
    </dgm:pt>
    <dgm:pt modelId="{7EF8E2F4-C848-49F6-844E-B8E1A1D9600E}">
      <dgm:prSet phldrT="[Text]" phldr="0" custT="1"/>
      <dgm:spPr/>
      <dgm:t>
        <a:bodyPr/>
        <a:lstStyle/>
        <a:p>
          <a:r>
            <a:rPr lang="en-US" sz="2400" b="1" dirty="0">
              <a:solidFill>
                <a:schemeClr val="bg1"/>
              </a:solidFill>
              <a:latin typeface="Calibri"/>
              <a:cs typeface="Calibri"/>
            </a:rPr>
            <a:t>Increased rates of HIV transmission in this population </a:t>
          </a:r>
          <a:endParaRPr lang="en-US" sz="2400" b="1" dirty="0">
            <a:solidFill>
              <a:schemeClr val="bg1"/>
            </a:solidFill>
          </a:endParaRPr>
        </a:p>
      </dgm:t>
    </dgm:pt>
    <dgm:pt modelId="{981E4130-4D1E-4423-940D-F2F6AF133238}" type="parTrans" cxnId="{BDA6F556-1784-469D-BD0B-2622FBDDB7D2}">
      <dgm:prSet/>
      <dgm:spPr/>
      <dgm:t>
        <a:bodyPr/>
        <a:lstStyle/>
        <a:p>
          <a:endParaRPr lang="en-US" sz="2400" b="1"/>
        </a:p>
      </dgm:t>
    </dgm:pt>
    <dgm:pt modelId="{F27E5575-D498-49AE-B841-7976E7F45375}" type="sibTrans" cxnId="{BDA6F556-1784-469D-BD0B-2622FBDDB7D2}">
      <dgm:prSet/>
      <dgm:spPr/>
      <dgm:t>
        <a:bodyPr/>
        <a:lstStyle/>
        <a:p>
          <a:endParaRPr lang="en-US" sz="2400" b="1"/>
        </a:p>
      </dgm:t>
    </dgm:pt>
    <dgm:pt modelId="{1F7E63CE-75B3-4E6E-8879-8C7461F6A312}">
      <dgm:prSet phldr="0" custT="1"/>
      <dgm:spPr/>
      <dgm:t>
        <a:bodyPr/>
        <a:lstStyle/>
        <a:p>
          <a:pPr rtl="0"/>
          <a:r>
            <a:rPr lang="en-US" sz="2400" b="1" dirty="0">
              <a:latin typeface="Calibri"/>
              <a:cs typeface="Calibri"/>
            </a:rPr>
            <a:t> PEH/PWUD face barriers to daily oral med adherence</a:t>
          </a:r>
        </a:p>
      </dgm:t>
    </dgm:pt>
    <dgm:pt modelId="{7B164D81-55CB-4A6C-BA0D-5DCE10AF07D2}" type="parTrans" cxnId="{17DC761F-17D6-4188-BC62-6A1824B56721}">
      <dgm:prSet/>
      <dgm:spPr/>
      <dgm:t>
        <a:bodyPr/>
        <a:lstStyle/>
        <a:p>
          <a:endParaRPr lang="en-US" sz="2400" b="1"/>
        </a:p>
      </dgm:t>
    </dgm:pt>
    <dgm:pt modelId="{9AAD58A4-960C-41B8-87E8-EB7A7F08D259}" type="sibTrans" cxnId="{17DC761F-17D6-4188-BC62-6A1824B56721}">
      <dgm:prSet/>
      <dgm:spPr/>
      <dgm:t>
        <a:bodyPr/>
        <a:lstStyle/>
        <a:p>
          <a:endParaRPr lang="en-US" sz="2400" b="1"/>
        </a:p>
      </dgm:t>
    </dgm:pt>
    <dgm:pt modelId="{09B41BCD-8BA7-425E-963B-8E330FDEEC18}">
      <dgm:prSet phldr="0" custT="1"/>
      <dgm:spPr/>
      <dgm:t>
        <a:bodyPr/>
        <a:lstStyle/>
        <a:p>
          <a:r>
            <a:rPr lang="en-US" sz="2400" b="1" dirty="0">
              <a:latin typeface="Calibri"/>
              <a:cs typeface="Calibri"/>
            </a:rPr>
            <a:t>Low rates of virologic suppression (HIV viremia)</a:t>
          </a:r>
        </a:p>
      </dgm:t>
    </dgm:pt>
    <dgm:pt modelId="{99D12734-1867-497D-82BA-95B84AA31952}" type="parTrans" cxnId="{20ED7CDB-F4C7-457E-AFE6-2F7B2DBB8944}">
      <dgm:prSet/>
      <dgm:spPr/>
      <dgm:t>
        <a:bodyPr/>
        <a:lstStyle/>
        <a:p>
          <a:endParaRPr lang="en-US" sz="2400" b="1"/>
        </a:p>
      </dgm:t>
    </dgm:pt>
    <dgm:pt modelId="{65189B3A-4BAC-4D8B-A84E-EBB366D8DF0C}" type="sibTrans" cxnId="{20ED7CDB-F4C7-457E-AFE6-2F7B2DBB8944}">
      <dgm:prSet/>
      <dgm:spPr/>
      <dgm:t>
        <a:bodyPr/>
        <a:lstStyle/>
        <a:p>
          <a:endParaRPr lang="en-US" sz="2400" b="1"/>
        </a:p>
      </dgm:t>
    </dgm:pt>
    <dgm:pt modelId="{2A9AC9C5-EFB0-4F3B-9B17-AF45D53CD40A}" type="pres">
      <dgm:prSet presAssocID="{033AEAD2-168D-464F-AA0E-B30B7084D112}" presName="rootnode" presStyleCnt="0">
        <dgm:presLayoutVars>
          <dgm:chMax/>
          <dgm:chPref/>
          <dgm:dir/>
          <dgm:animLvl val="lvl"/>
        </dgm:presLayoutVars>
      </dgm:prSet>
      <dgm:spPr/>
    </dgm:pt>
    <dgm:pt modelId="{843ABA43-8EA1-4BF9-808E-D0BA5943BF8D}" type="pres">
      <dgm:prSet presAssocID="{1F7E63CE-75B3-4E6E-8879-8C7461F6A312}" presName="composite" presStyleCnt="0"/>
      <dgm:spPr/>
    </dgm:pt>
    <dgm:pt modelId="{76292D8D-BF9A-4B44-AA6A-F830117B0049}" type="pres">
      <dgm:prSet presAssocID="{1F7E63CE-75B3-4E6E-8879-8C7461F6A312}" presName="bentUpArrow1" presStyleLbl="alignImgPlace1" presStyleIdx="0" presStyleCnt="2"/>
      <dgm:spPr/>
    </dgm:pt>
    <dgm:pt modelId="{9BE6FDA0-B2C8-4BF2-81EA-8BECDF08378E}" type="pres">
      <dgm:prSet presAssocID="{1F7E63CE-75B3-4E6E-8879-8C7461F6A312}" presName="ParentText" presStyleLbl="node1" presStyleIdx="0" presStyleCnt="3" custScaleX="119212" custLinFactNeighborX="907" custLinFactNeighborY="1078">
        <dgm:presLayoutVars>
          <dgm:chMax val="1"/>
          <dgm:chPref val="1"/>
          <dgm:bulletEnabled val="1"/>
        </dgm:presLayoutVars>
      </dgm:prSet>
      <dgm:spPr/>
    </dgm:pt>
    <dgm:pt modelId="{5B621007-F13C-45F5-A316-08F8DF1EDCF3}" type="pres">
      <dgm:prSet presAssocID="{1F7E63CE-75B3-4E6E-8879-8C7461F6A312}" presName="ChildText" presStyleLbl="revTx" presStyleIdx="0" presStyleCnt="2">
        <dgm:presLayoutVars>
          <dgm:chMax val="0"/>
          <dgm:chPref val="0"/>
          <dgm:bulletEnabled val="1"/>
        </dgm:presLayoutVars>
      </dgm:prSet>
      <dgm:spPr/>
    </dgm:pt>
    <dgm:pt modelId="{AEDC1C90-6440-4E43-A20D-1F27C5885C3E}" type="pres">
      <dgm:prSet presAssocID="{9AAD58A4-960C-41B8-87E8-EB7A7F08D259}" presName="sibTrans" presStyleCnt="0"/>
      <dgm:spPr/>
    </dgm:pt>
    <dgm:pt modelId="{77086AC4-AE5F-4F2B-B6B0-0A1052B1B141}" type="pres">
      <dgm:prSet presAssocID="{09B41BCD-8BA7-425E-963B-8E330FDEEC18}" presName="composite" presStyleCnt="0"/>
      <dgm:spPr/>
    </dgm:pt>
    <dgm:pt modelId="{38B24DF3-5AC4-493D-9192-95B5846097A8}" type="pres">
      <dgm:prSet presAssocID="{09B41BCD-8BA7-425E-963B-8E330FDEEC18}" presName="bentUpArrow1" presStyleLbl="alignImgPlace1" presStyleIdx="1" presStyleCnt="2" custLinFactNeighborX="33695" custLinFactNeighborY="4697"/>
      <dgm:spPr/>
    </dgm:pt>
    <dgm:pt modelId="{4BD0BA7E-1213-46F9-8D78-5D4F4AB5FE14}" type="pres">
      <dgm:prSet presAssocID="{09B41BCD-8BA7-425E-963B-8E330FDEEC18}" presName="ParentText" presStyleLbl="node1" presStyleIdx="1" presStyleCnt="3">
        <dgm:presLayoutVars>
          <dgm:chMax val="1"/>
          <dgm:chPref val="1"/>
          <dgm:bulletEnabled val="1"/>
        </dgm:presLayoutVars>
      </dgm:prSet>
      <dgm:spPr/>
    </dgm:pt>
    <dgm:pt modelId="{4EAEA74E-2FDE-4648-90A5-872CC23B2B0E}" type="pres">
      <dgm:prSet presAssocID="{09B41BCD-8BA7-425E-963B-8E330FDEEC18}" presName="ChildText" presStyleLbl="revTx" presStyleIdx="1" presStyleCnt="2">
        <dgm:presLayoutVars>
          <dgm:chMax val="0"/>
          <dgm:chPref val="0"/>
          <dgm:bulletEnabled val="1"/>
        </dgm:presLayoutVars>
      </dgm:prSet>
      <dgm:spPr/>
    </dgm:pt>
    <dgm:pt modelId="{A107BB4E-AB25-446F-B983-A3B885C0759D}" type="pres">
      <dgm:prSet presAssocID="{65189B3A-4BAC-4D8B-A84E-EBB366D8DF0C}" presName="sibTrans" presStyleCnt="0"/>
      <dgm:spPr/>
    </dgm:pt>
    <dgm:pt modelId="{E3A5CA3B-26E5-46B8-8573-DE452040686C}" type="pres">
      <dgm:prSet presAssocID="{7EF8E2F4-C848-49F6-844E-B8E1A1D9600E}" presName="composite" presStyleCnt="0"/>
      <dgm:spPr/>
    </dgm:pt>
    <dgm:pt modelId="{FE5B08ED-721F-4161-98AB-6C8048312FC9}" type="pres">
      <dgm:prSet presAssocID="{7EF8E2F4-C848-49F6-844E-B8E1A1D9600E}" presName="ParentText" presStyleLbl="node1" presStyleIdx="2" presStyleCnt="3" custLinFactNeighborX="14976">
        <dgm:presLayoutVars>
          <dgm:chMax val="1"/>
          <dgm:chPref val="1"/>
          <dgm:bulletEnabled val="1"/>
        </dgm:presLayoutVars>
      </dgm:prSet>
      <dgm:spPr/>
    </dgm:pt>
  </dgm:ptLst>
  <dgm:cxnLst>
    <dgm:cxn modelId="{17DC761F-17D6-4188-BC62-6A1824B56721}" srcId="{033AEAD2-168D-464F-AA0E-B30B7084D112}" destId="{1F7E63CE-75B3-4E6E-8879-8C7461F6A312}" srcOrd="0" destOrd="0" parTransId="{7B164D81-55CB-4A6C-BA0D-5DCE10AF07D2}" sibTransId="{9AAD58A4-960C-41B8-87E8-EB7A7F08D259}"/>
    <dgm:cxn modelId="{4053AB64-C83F-467F-85F8-D8667506093D}" type="presOf" srcId="{033AEAD2-168D-464F-AA0E-B30B7084D112}" destId="{2A9AC9C5-EFB0-4F3B-9B17-AF45D53CD40A}" srcOrd="0" destOrd="0" presId="urn:microsoft.com/office/officeart/2005/8/layout/StepDownProcess"/>
    <dgm:cxn modelId="{BDA6F556-1784-469D-BD0B-2622FBDDB7D2}" srcId="{033AEAD2-168D-464F-AA0E-B30B7084D112}" destId="{7EF8E2F4-C848-49F6-844E-B8E1A1D9600E}" srcOrd="2" destOrd="0" parTransId="{981E4130-4D1E-4423-940D-F2F6AF133238}" sibTransId="{F27E5575-D498-49AE-B841-7976E7F45375}"/>
    <dgm:cxn modelId="{7D0858A1-6413-4DA1-BC17-71B2516BC490}" type="presOf" srcId="{7EF8E2F4-C848-49F6-844E-B8E1A1D9600E}" destId="{FE5B08ED-721F-4161-98AB-6C8048312FC9}" srcOrd="0" destOrd="0" presId="urn:microsoft.com/office/officeart/2005/8/layout/StepDownProcess"/>
    <dgm:cxn modelId="{E44B7BCF-82F7-4CBA-B03F-05802F86D2C5}" type="presOf" srcId="{09B41BCD-8BA7-425E-963B-8E330FDEEC18}" destId="{4BD0BA7E-1213-46F9-8D78-5D4F4AB5FE14}" srcOrd="0" destOrd="0" presId="urn:microsoft.com/office/officeart/2005/8/layout/StepDownProcess"/>
    <dgm:cxn modelId="{20ED7CDB-F4C7-457E-AFE6-2F7B2DBB8944}" srcId="{033AEAD2-168D-464F-AA0E-B30B7084D112}" destId="{09B41BCD-8BA7-425E-963B-8E330FDEEC18}" srcOrd="1" destOrd="0" parTransId="{99D12734-1867-497D-82BA-95B84AA31952}" sibTransId="{65189B3A-4BAC-4D8B-A84E-EBB366D8DF0C}"/>
    <dgm:cxn modelId="{D879CBE9-563D-4D89-B3CF-1C6940563BFD}" type="presOf" srcId="{1F7E63CE-75B3-4E6E-8879-8C7461F6A312}" destId="{9BE6FDA0-B2C8-4BF2-81EA-8BECDF08378E}" srcOrd="0" destOrd="0" presId="urn:microsoft.com/office/officeart/2005/8/layout/StepDownProcess"/>
    <dgm:cxn modelId="{446AD9C8-927E-447B-BBCE-B0985A643513}" type="presParOf" srcId="{2A9AC9C5-EFB0-4F3B-9B17-AF45D53CD40A}" destId="{843ABA43-8EA1-4BF9-808E-D0BA5943BF8D}" srcOrd="0" destOrd="0" presId="urn:microsoft.com/office/officeart/2005/8/layout/StepDownProcess"/>
    <dgm:cxn modelId="{002EC169-34D5-4880-9DF0-2763026F2453}" type="presParOf" srcId="{843ABA43-8EA1-4BF9-808E-D0BA5943BF8D}" destId="{76292D8D-BF9A-4B44-AA6A-F830117B0049}" srcOrd="0" destOrd="0" presId="urn:microsoft.com/office/officeart/2005/8/layout/StepDownProcess"/>
    <dgm:cxn modelId="{125E74DC-5391-4A32-B40D-9FEBD3C5FBD3}" type="presParOf" srcId="{843ABA43-8EA1-4BF9-808E-D0BA5943BF8D}" destId="{9BE6FDA0-B2C8-4BF2-81EA-8BECDF08378E}" srcOrd="1" destOrd="0" presId="urn:microsoft.com/office/officeart/2005/8/layout/StepDownProcess"/>
    <dgm:cxn modelId="{154EA980-2DA5-4153-8D0E-F47B608040FA}" type="presParOf" srcId="{843ABA43-8EA1-4BF9-808E-D0BA5943BF8D}" destId="{5B621007-F13C-45F5-A316-08F8DF1EDCF3}" srcOrd="2" destOrd="0" presId="urn:microsoft.com/office/officeart/2005/8/layout/StepDownProcess"/>
    <dgm:cxn modelId="{5F3189A2-F178-4153-80F3-9B635AA853A8}" type="presParOf" srcId="{2A9AC9C5-EFB0-4F3B-9B17-AF45D53CD40A}" destId="{AEDC1C90-6440-4E43-A20D-1F27C5885C3E}" srcOrd="1" destOrd="0" presId="urn:microsoft.com/office/officeart/2005/8/layout/StepDownProcess"/>
    <dgm:cxn modelId="{7C9899CC-6035-4A7F-B65C-D8DEF3FED352}" type="presParOf" srcId="{2A9AC9C5-EFB0-4F3B-9B17-AF45D53CD40A}" destId="{77086AC4-AE5F-4F2B-B6B0-0A1052B1B141}" srcOrd="2" destOrd="0" presId="urn:microsoft.com/office/officeart/2005/8/layout/StepDownProcess"/>
    <dgm:cxn modelId="{FE26D73F-3E5B-4E41-BD49-8835EDB43B06}" type="presParOf" srcId="{77086AC4-AE5F-4F2B-B6B0-0A1052B1B141}" destId="{38B24DF3-5AC4-493D-9192-95B5846097A8}" srcOrd="0" destOrd="0" presId="urn:microsoft.com/office/officeart/2005/8/layout/StepDownProcess"/>
    <dgm:cxn modelId="{6D1D3251-5AE4-4E9B-8E11-B58A2B3ADC02}" type="presParOf" srcId="{77086AC4-AE5F-4F2B-B6B0-0A1052B1B141}" destId="{4BD0BA7E-1213-46F9-8D78-5D4F4AB5FE14}" srcOrd="1" destOrd="0" presId="urn:microsoft.com/office/officeart/2005/8/layout/StepDownProcess"/>
    <dgm:cxn modelId="{6E500A76-1ABF-4C6C-BC20-13D3C14DD0A1}" type="presParOf" srcId="{77086AC4-AE5F-4F2B-B6B0-0A1052B1B141}" destId="{4EAEA74E-2FDE-4648-90A5-872CC23B2B0E}" srcOrd="2" destOrd="0" presId="urn:microsoft.com/office/officeart/2005/8/layout/StepDownProcess"/>
    <dgm:cxn modelId="{4BC60E96-3670-493F-9901-286C4E54BC58}" type="presParOf" srcId="{2A9AC9C5-EFB0-4F3B-9B17-AF45D53CD40A}" destId="{A107BB4E-AB25-446F-B983-A3B885C0759D}" srcOrd="3" destOrd="0" presId="urn:microsoft.com/office/officeart/2005/8/layout/StepDownProcess"/>
    <dgm:cxn modelId="{20A2F17B-8859-42A6-B2C7-62ECE367CAAC}" type="presParOf" srcId="{2A9AC9C5-EFB0-4F3B-9B17-AF45D53CD40A}" destId="{E3A5CA3B-26E5-46B8-8573-DE452040686C}" srcOrd="4" destOrd="0" presId="urn:microsoft.com/office/officeart/2005/8/layout/StepDownProcess"/>
    <dgm:cxn modelId="{39850FC1-07C8-4798-9337-04150CA87243}" type="presParOf" srcId="{E3A5CA3B-26E5-46B8-8573-DE452040686C}" destId="{FE5B08ED-721F-4161-98AB-6C8048312FC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Minimal </a:t>
          </a:r>
          <a:r>
            <a:rPr lang="en-US" sz="1800" b="1" i="1" dirty="0">
              <a:latin typeface="Tw Cen MT" panose="020B0602020104020603" pitchFamily="34" charset="0"/>
              <a:sym typeface="Wingdings" panose="05000000000000000000" pitchFamily="2" charset="2"/>
            </a:rPr>
            <a:t>active</a:t>
          </a:r>
          <a:r>
            <a:rPr lang="en-US" sz="1800" dirty="0">
              <a:latin typeface="Tw Cen MT" panose="020B0602020104020603" pitchFamily="34" charset="0"/>
              <a:sym typeface="Wingdings" panose="05000000000000000000" pitchFamily="2" charset="2"/>
            </a:rPr>
            <a:t> engagement (only outreach)</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48F58A5-E21D-452F-97A9-4057CCF670BA}">
      <dgm:prSet phldrT="[Text]" custT="1"/>
      <dgm:spPr/>
      <dgm:t>
        <a:bodyPr/>
        <a:lstStyle/>
        <a:p>
          <a:r>
            <a:rPr lang="en-US" sz="1800" dirty="0">
              <a:latin typeface="Tw Cen MT" panose="020B0602020104020603" pitchFamily="34" charset="0"/>
              <a:sym typeface="Wingdings" panose="05000000000000000000" pitchFamily="2" charset="2"/>
            </a:rPr>
            <a:t>At 1</a:t>
          </a:r>
          <a:r>
            <a:rPr lang="en-US" sz="1800" baseline="30000" dirty="0">
              <a:latin typeface="Tw Cen MT" panose="020B0602020104020603" pitchFamily="34" charset="0"/>
              <a:sym typeface="Wingdings" panose="05000000000000000000" pitchFamily="2" charset="2"/>
            </a:rPr>
            <a:t>st</a:t>
          </a:r>
          <a:r>
            <a:rPr lang="en-US" sz="1800" dirty="0">
              <a:latin typeface="Tw Cen MT" panose="020B0602020104020603" pitchFamily="34" charset="0"/>
              <a:sym typeface="Wingdings" panose="05000000000000000000" pitchFamily="2" charset="2"/>
            </a:rPr>
            <a:t> injection, pt. declined full </a:t>
          </a:r>
          <a:r>
            <a:rPr lang="en-US" sz="1650" dirty="0">
              <a:latin typeface="Tw Cen MT" panose="020B0602020104020603" pitchFamily="34" charset="0"/>
              <a:sym typeface="Wingdings" panose="05000000000000000000" pitchFamily="2" charset="2"/>
            </a:rPr>
            <a:t>buttock exposure</a:t>
          </a:r>
          <a:endParaRPr lang="en-US" sz="1800" dirty="0"/>
        </a:p>
      </dgm:t>
    </dgm:pt>
    <dgm:pt modelId="{125240D2-1325-4DB0-8896-C7C55B4634C1}" type="parTrans" cxnId="{1B5D0522-777D-4891-9F56-8E90025C0076}">
      <dgm:prSet/>
      <dgm:spPr/>
      <dgm:t>
        <a:bodyPr/>
        <a:lstStyle/>
        <a:p>
          <a:endParaRPr lang="en-US"/>
        </a:p>
      </dgm:t>
    </dgm:pt>
    <dgm:pt modelId="{63EF6E60-C498-4E70-AF0A-A33DF305167B}" type="sibTrans" cxnId="{1B5D0522-777D-4891-9F56-8E90025C0076}">
      <dgm:prSet/>
      <dgm:spPr/>
      <dgm:t>
        <a:bodyPr/>
        <a:lstStyle/>
        <a:p>
          <a:endParaRPr lang="en-US"/>
        </a:p>
      </dgm:t>
    </dgm:pt>
    <dgm:pt modelId="{23814A26-B851-4B40-9353-A2274A26639D}">
      <dgm:prSet phldrT="[Text]" custT="1"/>
      <dgm:spPr/>
      <dgm:t>
        <a:bodyPr/>
        <a:lstStyle/>
        <a:p>
          <a:r>
            <a:rPr lang="en-US" sz="1800" dirty="0">
              <a:latin typeface="Tw Cen MT" panose="020B0602020104020603" pitchFamily="34" charset="0"/>
              <a:sym typeface="Wingdings" panose="05000000000000000000" pitchFamily="2" charset="2"/>
            </a:rPr>
            <a:t>CAB/RPV likely deposited </a:t>
          </a:r>
          <a:r>
            <a:rPr lang="en-US" sz="1800" dirty="0" err="1">
              <a:latin typeface="Tw Cen MT" panose="020B0602020104020603" pitchFamily="34" charset="0"/>
              <a:sym typeface="Wingdings" panose="05000000000000000000" pitchFamily="2" charset="2"/>
            </a:rPr>
            <a:t>subq</a:t>
          </a:r>
          <a:r>
            <a:rPr lang="en-US" sz="1800" dirty="0">
              <a:latin typeface="Tw Cen MT" panose="020B0602020104020603" pitchFamily="34" charset="0"/>
              <a:sym typeface="Wingdings" panose="05000000000000000000" pitchFamily="2" charset="2"/>
            </a:rPr>
            <a:t>. (vs. IM)</a:t>
          </a:r>
          <a:endParaRPr lang="en-US" sz="1800" dirty="0"/>
        </a:p>
      </dgm:t>
    </dgm:pt>
    <dgm:pt modelId="{240820D3-FD1D-4420-8590-C7FD75D0552B}" type="parTrans" cxnId="{9EB83435-66F6-43CB-A56B-B30FB262F857}">
      <dgm:prSet/>
      <dgm:spPr/>
      <dgm:t>
        <a:bodyPr/>
        <a:lstStyle/>
        <a:p>
          <a:endParaRPr lang="en-US"/>
        </a:p>
      </dgm:t>
    </dgm:pt>
    <dgm:pt modelId="{6AEE2E2A-086F-418C-90F5-137C1C163C57}" type="sibTrans" cxnId="{9EB83435-66F6-43CB-A56B-B30FB262F857}">
      <dgm:prSet/>
      <dgm:spPr/>
      <dgm:t>
        <a:bodyPr/>
        <a:lstStyle/>
        <a:p>
          <a:endParaRPr lang="en-US"/>
        </a:p>
      </dgm:t>
    </dgm:pt>
    <dgm:pt modelId="{F2536C73-8EBE-438A-8B39-FF13D6B011A8}">
      <dgm:prSet phldrT="[Text]" custT="1"/>
      <dgm:spPr/>
      <dgm:t>
        <a:bodyPr/>
        <a:lstStyle/>
        <a:p>
          <a:r>
            <a:rPr lang="en-US" sz="1700" dirty="0">
              <a:latin typeface="Tw Cen MT" panose="020B0602020104020603" pitchFamily="34" charset="0"/>
              <a:sym typeface="Wingdings" panose="05000000000000000000" pitchFamily="2" charset="2"/>
            </a:rPr>
            <a:t>CAB/RPV offered due to CD4 &lt;50</a:t>
          </a:r>
          <a:endParaRPr lang="en-US" sz="1700" dirty="0"/>
        </a:p>
      </dgm:t>
    </dgm:pt>
    <dgm:pt modelId="{AF22469D-0E5D-46C5-848F-EEBDF453BE43}" type="parTrans" cxnId="{1C7E5D7C-E40E-497A-B8C9-290390FA16A5}">
      <dgm:prSet/>
      <dgm:spPr/>
      <dgm:t>
        <a:bodyPr/>
        <a:lstStyle/>
        <a:p>
          <a:endParaRPr lang="en-US"/>
        </a:p>
      </dgm:t>
    </dgm:pt>
    <dgm:pt modelId="{97327633-46A5-440F-8309-EC7F5A2274D6}" type="sibTrans" cxnId="{1C7E5D7C-E40E-497A-B8C9-290390FA16A5}">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7CC4581D-20D5-4CDE-BB95-CE584540DC8F}" type="pres">
      <dgm:prSet presAssocID="{AC0BC73E-3961-4A14-A28D-37D2D6A47739}" presName="parTxOnlySpace" presStyleCnt="0"/>
      <dgm:spPr/>
    </dgm:pt>
    <dgm:pt modelId="{D0D15FF4-5A9B-49AC-A43B-9D7A3EE59A7A}" type="pres">
      <dgm:prSet presAssocID="{F2536C73-8EBE-438A-8B39-FF13D6B011A8}" presName="parTxOnly" presStyleLbl="node1" presStyleIdx="1" presStyleCnt="4">
        <dgm:presLayoutVars>
          <dgm:chMax val="0"/>
          <dgm:chPref val="0"/>
          <dgm:bulletEnabled val="1"/>
        </dgm:presLayoutVars>
      </dgm:prSet>
      <dgm:spPr/>
    </dgm:pt>
    <dgm:pt modelId="{8AA26F70-0FFD-429E-850E-59833C8C363F}" type="pres">
      <dgm:prSet presAssocID="{97327633-46A5-440F-8309-EC7F5A2274D6}" presName="parTxOnlySpace" presStyleCnt="0"/>
      <dgm:spPr/>
    </dgm:pt>
    <dgm:pt modelId="{8AD2D68C-2484-406C-9558-B8FAE4827D82}" type="pres">
      <dgm:prSet presAssocID="{248F58A5-E21D-452F-97A9-4057CCF670BA}" presName="parTxOnly" presStyleLbl="node1" presStyleIdx="2" presStyleCnt="4" custLinFactNeighborY="-53167">
        <dgm:presLayoutVars>
          <dgm:chMax val="0"/>
          <dgm:chPref val="0"/>
          <dgm:bulletEnabled val="1"/>
        </dgm:presLayoutVars>
      </dgm:prSet>
      <dgm:spPr/>
    </dgm:pt>
    <dgm:pt modelId="{599513EA-0804-4E8D-ABEB-225BE9831EEF}" type="pres">
      <dgm:prSet presAssocID="{63EF6E60-C498-4E70-AF0A-A33DF305167B}" presName="parTxOnlySpace" presStyleCnt="0"/>
      <dgm:spPr/>
    </dgm:pt>
    <dgm:pt modelId="{9E0229FE-BF34-4C7D-9CBE-26FD1EFDCCF6}" type="pres">
      <dgm:prSet presAssocID="{23814A26-B851-4B40-9353-A2274A26639D}"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05A74215-DEE3-4A75-87BA-2F1B6459EC3F}" type="presOf" srcId="{B485CA6B-6E4B-435D-AEED-FDA4171CFBAC}" destId="{9AE84A4F-3E14-44AE-97FF-3A1EDE0C960F}" srcOrd="0" destOrd="0" presId="urn:microsoft.com/office/officeart/2005/8/layout/chevron1"/>
    <dgm:cxn modelId="{10B2C115-CD51-4D7C-A19F-6995456FD02C}" type="presOf" srcId="{F2536C73-8EBE-438A-8B39-FF13D6B011A8}" destId="{D0D15FF4-5A9B-49AC-A43B-9D7A3EE59A7A}" srcOrd="0" destOrd="0" presId="urn:microsoft.com/office/officeart/2005/8/layout/chevron1"/>
    <dgm:cxn modelId="{1B5D0522-777D-4891-9F56-8E90025C0076}" srcId="{78087958-FA9F-4261-9929-D02723B77E8E}" destId="{248F58A5-E21D-452F-97A9-4057CCF670BA}" srcOrd="2" destOrd="0" parTransId="{125240D2-1325-4DB0-8896-C7C55B4634C1}" sibTransId="{63EF6E60-C498-4E70-AF0A-A33DF305167B}"/>
    <dgm:cxn modelId="{9EB83435-66F6-43CB-A56B-B30FB262F857}" srcId="{78087958-FA9F-4261-9929-D02723B77E8E}" destId="{23814A26-B851-4B40-9353-A2274A26639D}" srcOrd="3" destOrd="0" parTransId="{240820D3-FD1D-4420-8590-C7FD75D0552B}" sibTransId="{6AEE2E2A-086F-418C-90F5-137C1C163C57}"/>
    <dgm:cxn modelId="{1C7E5D7C-E40E-497A-B8C9-290390FA16A5}" srcId="{78087958-FA9F-4261-9929-D02723B77E8E}" destId="{F2536C73-8EBE-438A-8B39-FF13D6B011A8}" srcOrd="1" destOrd="0" parTransId="{AF22469D-0E5D-46C5-848F-EEBDF453BE43}" sibTransId="{97327633-46A5-440F-8309-EC7F5A2274D6}"/>
    <dgm:cxn modelId="{742A7CB4-0EBF-4383-8697-E9701F762132}" type="presOf" srcId="{248F58A5-E21D-452F-97A9-4057CCF670BA}" destId="{8AD2D68C-2484-406C-9558-B8FAE4827D82}" srcOrd="0" destOrd="0" presId="urn:microsoft.com/office/officeart/2005/8/layout/chevron1"/>
    <dgm:cxn modelId="{2CAB23CA-4250-4F95-ADF3-4A92A0669FAA}" type="presOf" srcId="{23814A26-B851-4B40-9353-A2274A26639D}" destId="{9E0229FE-BF34-4C7D-9CBE-26FD1EFDCCF6}"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618C352-32B8-4AC3-838E-7BB9BCC87795}" type="presParOf" srcId="{260DB6C7-8E7C-4F06-9F86-C8950E69A864}" destId="{7CC4581D-20D5-4CDE-BB95-CE584540DC8F}" srcOrd="1" destOrd="0" presId="urn:microsoft.com/office/officeart/2005/8/layout/chevron1"/>
    <dgm:cxn modelId="{339CFB2B-D8A8-46C3-8530-5B4A9B7CACB4}" type="presParOf" srcId="{260DB6C7-8E7C-4F06-9F86-C8950E69A864}" destId="{D0D15FF4-5A9B-49AC-A43B-9D7A3EE59A7A}" srcOrd="2" destOrd="0" presId="urn:microsoft.com/office/officeart/2005/8/layout/chevron1"/>
    <dgm:cxn modelId="{E7042930-78EB-4542-AA06-CD4B442B0652}" type="presParOf" srcId="{260DB6C7-8E7C-4F06-9F86-C8950E69A864}" destId="{8AA26F70-0FFD-429E-850E-59833C8C363F}" srcOrd="3" destOrd="0" presId="urn:microsoft.com/office/officeart/2005/8/layout/chevron1"/>
    <dgm:cxn modelId="{6852585A-B925-4192-A7C3-E1CC4BA173DE}" type="presParOf" srcId="{260DB6C7-8E7C-4F06-9F86-C8950E69A864}" destId="{8AD2D68C-2484-406C-9558-B8FAE4827D82}" srcOrd="4" destOrd="0" presId="urn:microsoft.com/office/officeart/2005/8/layout/chevron1"/>
    <dgm:cxn modelId="{9C664987-97AB-4C7A-AFC9-60AB350A46A6}" type="presParOf" srcId="{260DB6C7-8E7C-4F06-9F86-C8950E69A864}" destId="{599513EA-0804-4E8D-ABEB-225BE9831EEF}" srcOrd="5" destOrd="0" presId="urn:microsoft.com/office/officeart/2005/8/layout/chevron1"/>
    <dgm:cxn modelId="{F4E64DCF-444E-46FD-B200-DBF9098B652A}" type="presParOf" srcId="{260DB6C7-8E7C-4F06-9F86-C8950E69A864}" destId="{9E0229FE-BF34-4C7D-9CBE-26FD1EFDCCF6}"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8CCD3605-2945-4514-A664-F4EC32C81A86}">
      <dgm:prSet phldrT="[Text]"/>
      <dgm:spPr/>
      <dgm:t>
        <a:bodyPr/>
        <a:lstStyle/>
        <a:p>
          <a:r>
            <a:rPr lang="en-US" dirty="0">
              <a:latin typeface="Tw Cen MT" panose="020B0602020104020603" pitchFamily="34" charset="0"/>
              <a:sym typeface="Wingdings" panose="05000000000000000000" pitchFamily="2" charset="2"/>
            </a:rPr>
            <a:t>Transitioned to housing in setting of severe OUD</a:t>
          </a:r>
          <a:endParaRPr lang="en-US" dirty="0"/>
        </a:p>
      </dgm:t>
    </dgm:pt>
    <dgm:pt modelId="{309579AF-7F97-4E62-B9A6-799EA3E899D5}" type="parTrans" cxnId="{C0085C37-2D0A-47E5-A3D8-E5110787F780}">
      <dgm:prSet/>
      <dgm:spPr/>
      <dgm:t>
        <a:bodyPr/>
        <a:lstStyle/>
        <a:p>
          <a:endParaRPr lang="en-US"/>
        </a:p>
      </dgm:t>
    </dgm:pt>
    <dgm:pt modelId="{28EA89C8-F91D-4FF2-A7B4-8FDA46D403B4}" type="sibTrans" cxnId="{C0085C37-2D0A-47E5-A3D8-E5110787F780}">
      <dgm:prSet/>
      <dgm:spPr/>
      <dgm:t>
        <a:bodyPr/>
        <a:lstStyle/>
        <a:p>
          <a:endParaRPr lang="en-US"/>
        </a:p>
      </dgm:t>
    </dgm:pt>
    <dgm:pt modelId="{6CD69FD4-A52D-4C1D-BEAA-A81A0E013B1A}">
      <dgm:prSet phldrT="[Text]"/>
      <dgm:spPr/>
      <dgm:t>
        <a:bodyPr/>
        <a:lstStyle/>
        <a:p>
          <a:r>
            <a:rPr lang="en-US" dirty="0">
              <a:latin typeface="Tw Cen MT" panose="020B0602020104020603" pitchFamily="34" charset="0"/>
              <a:sym typeface="Wingdings" panose="05000000000000000000" pitchFamily="2" charset="2"/>
            </a:rPr>
            <a:t>Exacerbation of PTSD</a:t>
          </a:r>
          <a:endParaRPr lang="en-US" dirty="0"/>
        </a:p>
      </dgm:t>
    </dgm:pt>
    <dgm:pt modelId="{56F3710F-3A93-404A-8BF3-3C9157F33F1F}" type="parTrans" cxnId="{021E87E7-50A6-4BBF-B86E-0CA113E56A6F}">
      <dgm:prSet/>
      <dgm:spPr/>
      <dgm:t>
        <a:bodyPr/>
        <a:lstStyle/>
        <a:p>
          <a:endParaRPr lang="en-US"/>
        </a:p>
      </dgm:t>
    </dgm:pt>
    <dgm:pt modelId="{AF4DB640-EE08-4F8B-B4E9-03138011510D}" type="sibTrans" cxnId="{021E87E7-50A6-4BBF-B86E-0CA113E56A6F}">
      <dgm:prSet/>
      <dgm:spPr/>
      <dgm:t>
        <a:bodyPr/>
        <a:lstStyle/>
        <a:p>
          <a:endParaRPr lang="en-US"/>
        </a:p>
      </dgm:t>
    </dgm:pt>
    <dgm:pt modelId="{B671AFE1-C6F3-403D-8B2B-F84201FE1468}">
      <dgm:prSet phldrT="[Text]"/>
      <dgm:spPr/>
      <dgm:t>
        <a:bodyPr/>
        <a:lstStyle/>
        <a:p>
          <a:r>
            <a:rPr lang="en-US" b="1" i="1" dirty="0">
              <a:latin typeface="Tw Cen MT" panose="020B0602020104020603" pitchFamily="34" charset="0"/>
              <a:sym typeface="Wingdings" panose="05000000000000000000" pitchFamily="2" charset="2"/>
            </a:rPr>
            <a:t>Increased opioid use</a:t>
          </a:r>
          <a:endParaRPr lang="en-US" dirty="0"/>
        </a:p>
      </dgm:t>
    </dgm:pt>
    <dgm:pt modelId="{E59ED08E-E117-4A68-B9D1-EE0542ACBB23}" type="parTrans" cxnId="{07C9CD61-790F-466A-A267-AEDDF71E7117}">
      <dgm:prSet/>
      <dgm:spPr/>
      <dgm:t>
        <a:bodyPr/>
        <a:lstStyle/>
        <a:p>
          <a:endParaRPr lang="en-US"/>
        </a:p>
      </dgm:t>
    </dgm:pt>
    <dgm:pt modelId="{8A336D68-B5AA-4DC4-86D9-99D6F2890269}" type="sibTrans" cxnId="{07C9CD61-790F-466A-A267-AEDDF71E7117}">
      <dgm:prSet/>
      <dgm:spPr/>
      <dgm:t>
        <a:bodyPr/>
        <a:lstStyle/>
        <a:p>
          <a:endParaRPr lang="en-US"/>
        </a:p>
      </dgm:t>
    </dgm:pt>
    <dgm:pt modelId="{77509C36-ED97-478E-A771-2CF7AC5EF9A3}">
      <dgm:prSet phldrT="[Text]"/>
      <dgm:spPr/>
      <dgm:t>
        <a:bodyPr/>
        <a:lstStyle/>
        <a:p>
          <a:r>
            <a:rPr lang="en-US" dirty="0">
              <a:latin typeface="Tw Cen MT" panose="020B0602020104020603" pitchFamily="34" charset="0"/>
              <a:sym typeface="Wingdings" panose="05000000000000000000" pitchFamily="2" charset="2"/>
            </a:rPr>
            <a:t>Declined CAB/RPV injections x4 months </a:t>
          </a:r>
          <a:endParaRPr lang="en-US" dirty="0"/>
        </a:p>
      </dgm:t>
    </dgm:pt>
    <dgm:pt modelId="{7A96FD17-9C59-4652-A972-940E089A18C6}" type="parTrans" cxnId="{37F75B11-F496-4AD4-8316-B1BBF6C39571}">
      <dgm:prSet/>
      <dgm:spPr/>
      <dgm:t>
        <a:bodyPr/>
        <a:lstStyle/>
        <a:p>
          <a:endParaRPr lang="en-US"/>
        </a:p>
      </dgm:t>
    </dgm:pt>
    <dgm:pt modelId="{A96F8835-2167-4777-8D30-6FA7CBED9FE0}" type="sibTrans" cxnId="{37F75B11-F496-4AD4-8316-B1BBF6C39571}">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71E7A6E2-CD1B-4184-AE83-3B5D98ED203B}" type="pres">
      <dgm:prSet presAssocID="{8CCD3605-2945-4514-A664-F4EC32C81A86}" presName="parTxOnly" presStyleLbl="node1" presStyleIdx="0" presStyleCnt="4">
        <dgm:presLayoutVars>
          <dgm:chMax val="0"/>
          <dgm:chPref val="0"/>
          <dgm:bulletEnabled val="1"/>
        </dgm:presLayoutVars>
      </dgm:prSet>
      <dgm:spPr/>
    </dgm:pt>
    <dgm:pt modelId="{850601A5-1B57-4FD0-8C77-40FA534B32F6}" type="pres">
      <dgm:prSet presAssocID="{28EA89C8-F91D-4FF2-A7B4-8FDA46D403B4}" presName="parTxOnlySpace" presStyleCnt="0"/>
      <dgm:spPr/>
    </dgm:pt>
    <dgm:pt modelId="{F9D3BAC6-DA6D-435F-99D7-D6B0699147FF}" type="pres">
      <dgm:prSet presAssocID="{6CD69FD4-A52D-4C1D-BEAA-A81A0E013B1A}" presName="parTxOnly" presStyleLbl="node1" presStyleIdx="1" presStyleCnt="4">
        <dgm:presLayoutVars>
          <dgm:chMax val="0"/>
          <dgm:chPref val="0"/>
          <dgm:bulletEnabled val="1"/>
        </dgm:presLayoutVars>
      </dgm:prSet>
      <dgm:spPr/>
    </dgm:pt>
    <dgm:pt modelId="{9F9FA8DC-FC3D-4B1E-8146-812BB555C9CD}" type="pres">
      <dgm:prSet presAssocID="{AF4DB640-EE08-4F8B-B4E9-03138011510D}" presName="parTxOnlySpace" presStyleCnt="0"/>
      <dgm:spPr/>
    </dgm:pt>
    <dgm:pt modelId="{D69C087C-565C-4339-806B-6CDCEE235619}" type="pres">
      <dgm:prSet presAssocID="{B671AFE1-C6F3-403D-8B2B-F84201FE1468}" presName="parTxOnly" presStyleLbl="node1" presStyleIdx="2" presStyleCnt="4">
        <dgm:presLayoutVars>
          <dgm:chMax val="0"/>
          <dgm:chPref val="0"/>
          <dgm:bulletEnabled val="1"/>
        </dgm:presLayoutVars>
      </dgm:prSet>
      <dgm:spPr/>
    </dgm:pt>
    <dgm:pt modelId="{BF4DFBD7-32FC-4103-961C-190AD0BA380A}" type="pres">
      <dgm:prSet presAssocID="{8A336D68-B5AA-4DC4-86D9-99D6F2890269}" presName="parTxOnlySpace" presStyleCnt="0"/>
      <dgm:spPr/>
    </dgm:pt>
    <dgm:pt modelId="{EF40B424-C938-421B-9362-68CBE2E6AA6D}" type="pres">
      <dgm:prSet presAssocID="{77509C36-ED97-478E-A771-2CF7AC5EF9A3}"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37F75B11-F496-4AD4-8316-B1BBF6C39571}" srcId="{78087958-FA9F-4261-9929-D02723B77E8E}" destId="{77509C36-ED97-478E-A771-2CF7AC5EF9A3}" srcOrd="3" destOrd="0" parTransId="{7A96FD17-9C59-4652-A972-940E089A18C6}" sibTransId="{A96F8835-2167-4777-8D30-6FA7CBED9FE0}"/>
    <dgm:cxn modelId="{6738382E-90C6-420F-A6A8-57661805FE4B}" type="presOf" srcId="{6CD69FD4-A52D-4C1D-BEAA-A81A0E013B1A}" destId="{F9D3BAC6-DA6D-435F-99D7-D6B0699147FF}" srcOrd="0" destOrd="0" presId="urn:microsoft.com/office/officeart/2005/8/layout/chevron1"/>
    <dgm:cxn modelId="{C0085C37-2D0A-47E5-A3D8-E5110787F780}" srcId="{78087958-FA9F-4261-9929-D02723B77E8E}" destId="{8CCD3605-2945-4514-A664-F4EC32C81A86}" srcOrd="0" destOrd="0" parTransId="{309579AF-7F97-4E62-B9A6-799EA3E899D5}" sibTransId="{28EA89C8-F91D-4FF2-A7B4-8FDA46D403B4}"/>
    <dgm:cxn modelId="{07C9CD61-790F-466A-A267-AEDDF71E7117}" srcId="{78087958-FA9F-4261-9929-D02723B77E8E}" destId="{B671AFE1-C6F3-403D-8B2B-F84201FE1468}" srcOrd="2" destOrd="0" parTransId="{E59ED08E-E117-4A68-B9D1-EE0542ACBB23}" sibTransId="{8A336D68-B5AA-4DC4-86D9-99D6F2890269}"/>
    <dgm:cxn modelId="{5B52FE46-6EA5-4921-A017-093DBBFE3CCF}" type="presOf" srcId="{77509C36-ED97-478E-A771-2CF7AC5EF9A3}" destId="{EF40B424-C938-421B-9362-68CBE2E6AA6D}" srcOrd="0" destOrd="0" presId="urn:microsoft.com/office/officeart/2005/8/layout/chevron1"/>
    <dgm:cxn modelId="{F7655092-6D45-408C-B3CF-BCD77B190E0A}" type="presOf" srcId="{B671AFE1-C6F3-403D-8B2B-F84201FE1468}" destId="{D69C087C-565C-4339-806B-6CDCEE235619}" srcOrd="0" destOrd="0" presId="urn:microsoft.com/office/officeart/2005/8/layout/chevron1"/>
    <dgm:cxn modelId="{18E649B2-BB2B-4F74-9050-3E0B2D2CCF31}" type="presOf" srcId="{8CCD3605-2945-4514-A664-F4EC32C81A86}" destId="{71E7A6E2-CD1B-4184-AE83-3B5D98ED203B}" srcOrd="0" destOrd="0" presId="urn:microsoft.com/office/officeart/2005/8/layout/chevron1"/>
    <dgm:cxn modelId="{021E87E7-50A6-4BBF-B86E-0CA113E56A6F}" srcId="{78087958-FA9F-4261-9929-D02723B77E8E}" destId="{6CD69FD4-A52D-4C1D-BEAA-A81A0E013B1A}" srcOrd="1" destOrd="0" parTransId="{56F3710F-3A93-404A-8BF3-3C9157F33F1F}" sibTransId="{AF4DB640-EE08-4F8B-B4E9-03138011510D}"/>
    <dgm:cxn modelId="{3E47E835-CE7E-490E-BDF9-C1C66A7C5F6B}" type="presParOf" srcId="{260DB6C7-8E7C-4F06-9F86-C8950E69A864}" destId="{71E7A6E2-CD1B-4184-AE83-3B5D98ED203B}" srcOrd="0" destOrd="0" presId="urn:microsoft.com/office/officeart/2005/8/layout/chevron1"/>
    <dgm:cxn modelId="{517308F2-3F60-4BA6-A107-FB2052817004}" type="presParOf" srcId="{260DB6C7-8E7C-4F06-9F86-C8950E69A864}" destId="{850601A5-1B57-4FD0-8C77-40FA534B32F6}" srcOrd="1" destOrd="0" presId="urn:microsoft.com/office/officeart/2005/8/layout/chevron1"/>
    <dgm:cxn modelId="{1707C3FF-4DCB-4B0E-BA50-A953FFABA5AA}" type="presParOf" srcId="{260DB6C7-8E7C-4F06-9F86-C8950E69A864}" destId="{F9D3BAC6-DA6D-435F-99D7-D6B0699147FF}" srcOrd="2" destOrd="0" presId="urn:microsoft.com/office/officeart/2005/8/layout/chevron1"/>
    <dgm:cxn modelId="{A473A504-F491-4F1C-80D6-FDB2CF2891A3}" type="presParOf" srcId="{260DB6C7-8E7C-4F06-9F86-C8950E69A864}" destId="{9F9FA8DC-FC3D-4B1E-8146-812BB555C9CD}" srcOrd="3" destOrd="0" presId="urn:microsoft.com/office/officeart/2005/8/layout/chevron1"/>
    <dgm:cxn modelId="{0D455C57-0775-4F22-8391-BCFAC64E6600}" type="presParOf" srcId="{260DB6C7-8E7C-4F06-9F86-C8950E69A864}" destId="{D69C087C-565C-4339-806B-6CDCEE235619}" srcOrd="4" destOrd="0" presId="urn:microsoft.com/office/officeart/2005/8/layout/chevron1"/>
    <dgm:cxn modelId="{45410A28-4BE8-4C98-9AAF-1D7FAAF01B6F}" type="presParOf" srcId="{260DB6C7-8E7C-4F06-9F86-C8950E69A864}" destId="{BF4DFBD7-32FC-4103-961C-190AD0BA380A}" srcOrd="5" destOrd="0" presId="urn:microsoft.com/office/officeart/2005/8/layout/chevron1"/>
    <dgm:cxn modelId="{3EF8AB35-57A3-41E9-B7B6-938F2D6558DB}" type="presParOf" srcId="{260DB6C7-8E7C-4F06-9F86-C8950E69A864}" destId="{EF40B424-C938-421B-9362-68CBE2E6AA6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Initiated w/ &lt;3 months clinical engagement</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89739BF-C26F-4E4C-B77B-21721BB6B282}">
      <dgm:prSet phldrT="[Text]" custT="1"/>
      <dgm:spPr/>
      <dgm:t>
        <a:bodyPr/>
        <a:lstStyle/>
        <a:p>
          <a:r>
            <a:rPr lang="en-US" sz="1800" dirty="0">
              <a:latin typeface="Tw Cen MT" panose="020B0602020104020603" pitchFamily="34" charset="0"/>
              <a:sym typeface="Wingdings" panose="05000000000000000000" pitchFamily="2" charset="2"/>
            </a:rPr>
            <a:t>Incarceration + loss of temp. housing </a:t>
          </a:r>
          <a:endParaRPr lang="en-US" sz="1800" dirty="0"/>
        </a:p>
      </dgm:t>
    </dgm:pt>
    <dgm:pt modelId="{338D08B8-2ED0-42E4-8AB6-F0BC49ADFB56}" type="parTrans" cxnId="{2DEF7A10-F34E-4278-888A-13D044F83268}">
      <dgm:prSet/>
      <dgm:spPr/>
      <dgm:t>
        <a:bodyPr/>
        <a:lstStyle/>
        <a:p>
          <a:endParaRPr lang="en-US" sz="1800"/>
        </a:p>
      </dgm:t>
    </dgm:pt>
    <dgm:pt modelId="{0EA947D7-299A-47C5-8DFC-6294A18DECF2}" type="sibTrans" cxnId="{2DEF7A10-F34E-4278-888A-13D044F83268}">
      <dgm:prSet/>
      <dgm:spPr/>
      <dgm:t>
        <a:bodyPr/>
        <a:lstStyle/>
        <a:p>
          <a:endParaRPr lang="en-US" sz="1800"/>
        </a:p>
      </dgm:t>
    </dgm:pt>
    <dgm:pt modelId="{A7D31FDB-6177-4ED6-910E-CC479E65BC81}">
      <dgm:prSet phldrT="[Text]" custT="1"/>
      <dgm:spPr/>
      <dgm:t>
        <a:bodyPr/>
        <a:lstStyle/>
        <a:p>
          <a:r>
            <a:rPr lang="en-US" sz="1800" dirty="0">
              <a:latin typeface="Tw Cen MT" panose="020B0602020104020603" pitchFamily="34" charset="0"/>
              <a:sym typeface="Wingdings" panose="05000000000000000000" pitchFamily="2" charset="2"/>
            </a:rPr>
            <a:t>2 delayed injections (12 and 21 days) </a:t>
          </a:r>
          <a:endParaRPr lang="en-US" sz="1800" dirty="0"/>
        </a:p>
      </dgm:t>
    </dgm:pt>
    <dgm:pt modelId="{A749C2D0-E853-45C4-B7E3-28E52ECE1758}" type="parTrans" cxnId="{6991E952-201E-4513-9713-9EAB3E64BB51}">
      <dgm:prSet/>
      <dgm:spPr/>
      <dgm:t>
        <a:bodyPr/>
        <a:lstStyle/>
        <a:p>
          <a:endParaRPr lang="en-US" sz="1800"/>
        </a:p>
      </dgm:t>
    </dgm:pt>
    <dgm:pt modelId="{E6D56164-D554-4FCB-80C8-FFAF86A67163}" type="sibTrans" cxnId="{6991E952-201E-4513-9713-9EAB3E64BB51}">
      <dgm:prSet/>
      <dgm:spPr/>
      <dgm:t>
        <a:bodyPr/>
        <a:lstStyle/>
        <a:p>
          <a:endParaRPr lang="en-US" sz="1800"/>
        </a:p>
      </dgm:t>
    </dgm:pt>
    <dgm:pt modelId="{CDE3200C-342D-4B1B-A547-5FC3167B1003}">
      <dgm:prSet phldrT="[Text]" custT="1"/>
      <dgm:spPr/>
      <dgm:t>
        <a:bodyPr/>
        <a:lstStyle/>
        <a:p>
          <a:r>
            <a:rPr lang="en-US" sz="1800" b="1" i="1" dirty="0">
              <a:latin typeface="Tw Cen MT" panose="020B0602020104020603" pitchFamily="34" charset="0"/>
              <a:sym typeface="Wingdings" panose="05000000000000000000" pitchFamily="2" charset="2"/>
            </a:rPr>
            <a:t>Increased </a:t>
          </a:r>
          <a:r>
            <a:rPr lang="en-US" sz="1600" b="1" i="1" dirty="0">
              <a:latin typeface="Tw Cen MT" panose="020B0602020104020603" pitchFamily="34" charset="0"/>
              <a:sym typeface="Wingdings" panose="05000000000000000000" pitchFamily="2" charset="2"/>
            </a:rPr>
            <a:t>methamphetamine</a:t>
          </a:r>
          <a:r>
            <a:rPr lang="en-US" sz="1800" b="1" i="1" dirty="0">
              <a:latin typeface="Tw Cen MT" panose="020B0602020104020603" pitchFamily="34" charset="0"/>
              <a:sym typeface="Wingdings" panose="05000000000000000000" pitchFamily="2" charset="2"/>
            </a:rPr>
            <a:t> use</a:t>
          </a:r>
          <a:endParaRPr lang="en-US" sz="1800" b="1" i="1" dirty="0"/>
        </a:p>
      </dgm:t>
    </dgm:pt>
    <dgm:pt modelId="{1C15F479-CAFE-41C8-BCC3-81F72E996DDC}" type="parTrans" cxnId="{87341A1D-55BE-49EC-A6E0-B55D190C4A79}">
      <dgm:prSet/>
      <dgm:spPr/>
      <dgm:t>
        <a:bodyPr/>
        <a:lstStyle/>
        <a:p>
          <a:endParaRPr lang="en-US" sz="1800"/>
        </a:p>
      </dgm:t>
    </dgm:pt>
    <dgm:pt modelId="{83F9E896-F7EB-482C-A974-5D074D857E9E}" type="sibTrans" cxnId="{87341A1D-55BE-49EC-A6E0-B55D190C4A79}">
      <dgm:prSet/>
      <dgm:spPr/>
      <dgm:t>
        <a:bodyPr/>
        <a:lstStyle/>
        <a:p>
          <a:endParaRPr lang="en-US" sz="1800"/>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66F95146-19AE-4531-8768-B5ABEBEF2DCB}" type="pres">
      <dgm:prSet presAssocID="{AC0BC73E-3961-4A14-A28D-37D2D6A47739}" presName="parTxOnlySpace" presStyleCnt="0"/>
      <dgm:spPr/>
    </dgm:pt>
    <dgm:pt modelId="{3A8EB63D-2138-4A8E-BA04-0BA0722A9F3D}" type="pres">
      <dgm:prSet presAssocID="{289739BF-C26F-4E4C-B77B-21721BB6B282}" presName="parTxOnly" presStyleLbl="node1" presStyleIdx="1" presStyleCnt="4">
        <dgm:presLayoutVars>
          <dgm:chMax val="0"/>
          <dgm:chPref val="0"/>
          <dgm:bulletEnabled val="1"/>
        </dgm:presLayoutVars>
      </dgm:prSet>
      <dgm:spPr/>
    </dgm:pt>
    <dgm:pt modelId="{6B0452C5-99B4-4F3D-9587-3152407B8E30}" type="pres">
      <dgm:prSet presAssocID="{0EA947D7-299A-47C5-8DFC-6294A18DECF2}" presName="parTxOnlySpace" presStyleCnt="0"/>
      <dgm:spPr/>
    </dgm:pt>
    <dgm:pt modelId="{8C11597D-7E87-4089-8EDC-0D81808B8810}" type="pres">
      <dgm:prSet presAssocID="{CDE3200C-342D-4B1B-A547-5FC3167B1003}" presName="parTxOnly" presStyleLbl="node1" presStyleIdx="2" presStyleCnt="4">
        <dgm:presLayoutVars>
          <dgm:chMax val="0"/>
          <dgm:chPref val="0"/>
          <dgm:bulletEnabled val="1"/>
        </dgm:presLayoutVars>
      </dgm:prSet>
      <dgm:spPr/>
    </dgm:pt>
    <dgm:pt modelId="{A3254CBC-1F1F-4CC1-AFBB-E37AEE74CCCE}" type="pres">
      <dgm:prSet presAssocID="{83F9E896-F7EB-482C-A974-5D074D857E9E}" presName="parTxOnlySpace" presStyleCnt="0"/>
      <dgm:spPr/>
    </dgm:pt>
    <dgm:pt modelId="{01AE4311-901F-4953-97AC-6F11CD89EA3A}" type="pres">
      <dgm:prSet presAssocID="{A7D31FDB-6177-4ED6-910E-CC479E65BC81}"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2DEF7A10-F34E-4278-888A-13D044F83268}" srcId="{78087958-FA9F-4261-9929-D02723B77E8E}" destId="{289739BF-C26F-4E4C-B77B-21721BB6B282}" srcOrd="1" destOrd="0" parTransId="{338D08B8-2ED0-42E4-8AB6-F0BC49ADFB56}" sibTransId="{0EA947D7-299A-47C5-8DFC-6294A18DECF2}"/>
    <dgm:cxn modelId="{05A74215-DEE3-4A75-87BA-2F1B6459EC3F}" type="presOf" srcId="{B485CA6B-6E4B-435D-AEED-FDA4171CFBAC}" destId="{9AE84A4F-3E14-44AE-97FF-3A1EDE0C960F}" srcOrd="0" destOrd="0" presId="urn:microsoft.com/office/officeart/2005/8/layout/chevron1"/>
    <dgm:cxn modelId="{87341A1D-55BE-49EC-A6E0-B55D190C4A79}" srcId="{78087958-FA9F-4261-9929-D02723B77E8E}" destId="{CDE3200C-342D-4B1B-A547-5FC3167B1003}" srcOrd="2" destOrd="0" parTransId="{1C15F479-CAFE-41C8-BCC3-81F72E996DDC}" sibTransId="{83F9E896-F7EB-482C-A974-5D074D857E9E}"/>
    <dgm:cxn modelId="{E227C845-5E98-4F5E-9383-CEBCCD8663D9}" type="presOf" srcId="{A7D31FDB-6177-4ED6-910E-CC479E65BC81}" destId="{01AE4311-901F-4953-97AC-6F11CD89EA3A}" srcOrd="0" destOrd="0" presId="urn:microsoft.com/office/officeart/2005/8/layout/chevron1"/>
    <dgm:cxn modelId="{6991E952-201E-4513-9713-9EAB3E64BB51}" srcId="{78087958-FA9F-4261-9929-D02723B77E8E}" destId="{A7D31FDB-6177-4ED6-910E-CC479E65BC81}" srcOrd="3" destOrd="0" parTransId="{A749C2D0-E853-45C4-B7E3-28E52ECE1758}" sibTransId="{E6D56164-D554-4FCB-80C8-FFAF86A67163}"/>
    <dgm:cxn modelId="{96292CC2-5ADF-4683-A2AB-449EEB844915}" type="presOf" srcId="{CDE3200C-342D-4B1B-A547-5FC3167B1003}" destId="{8C11597D-7E87-4089-8EDC-0D81808B8810}" srcOrd="0" destOrd="0" presId="urn:microsoft.com/office/officeart/2005/8/layout/chevron1"/>
    <dgm:cxn modelId="{F267D7E4-072D-4F13-9BDD-B4ED31DA42E4}" type="presOf" srcId="{289739BF-C26F-4E4C-B77B-21721BB6B282}" destId="{3A8EB63D-2138-4A8E-BA04-0BA0722A9F3D}"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A446037-95BB-414E-9A91-F1A95DA53778}" type="presParOf" srcId="{260DB6C7-8E7C-4F06-9F86-C8950E69A864}" destId="{66F95146-19AE-4531-8768-B5ABEBEF2DCB}" srcOrd="1" destOrd="0" presId="urn:microsoft.com/office/officeart/2005/8/layout/chevron1"/>
    <dgm:cxn modelId="{5FF0AB6A-B7C9-4D58-A6E7-6F38A8F7BDE4}" type="presParOf" srcId="{260DB6C7-8E7C-4F06-9F86-C8950E69A864}" destId="{3A8EB63D-2138-4A8E-BA04-0BA0722A9F3D}" srcOrd="2" destOrd="0" presId="urn:microsoft.com/office/officeart/2005/8/layout/chevron1"/>
    <dgm:cxn modelId="{9C57E392-9F92-45B9-A83D-C0E3E3C2A741}" type="presParOf" srcId="{260DB6C7-8E7C-4F06-9F86-C8950E69A864}" destId="{6B0452C5-99B4-4F3D-9587-3152407B8E30}" srcOrd="3" destOrd="0" presId="urn:microsoft.com/office/officeart/2005/8/layout/chevron1"/>
    <dgm:cxn modelId="{5CECF548-932A-4C37-B59B-28DDC8CAD1B5}" type="presParOf" srcId="{260DB6C7-8E7C-4F06-9F86-C8950E69A864}" destId="{8C11597D-7E87-4089-8EDC-0D81808B8810}" srcOrd="4" destOrd="0" presId="urn:microsoft.com/office/officeart/2005/8/layout/chevron1"/>
    <dgm:cxn modelId="{9C957EB6-431E-4A46-9DF3-5E93988D5AA1}" type="presParOf" srcId="{260DB6C7-8E7C-4F06-9F86-C8950E69A864}" destId="{A3254CBC-1F1F-4CC1-AFBB-E37AEE74CCCE}" srcOrd="5" destOrd="0" presId="urn:microsoft.com/office/officeart/2005/8/layout/chevron1"/>
    <dgm:cxn modelId="{042BC951-2726-4126-8684-B1932286E10C}" type="presParOf" srcId="{260DB6C7-8E7C-4F06-9F86-C8950E69A864}" destId="{01AE4311-901F-4953-97AC-6F11CD89EA3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B485CA6B-6E4B-435D-AEED-FDA4171CFBAC}">
      <dgm:prSet phldrT="[Text]" custT="1"/>
      <dgm:spPr/>
      <dgm:t>
        <a:bodyPr/>
        <a:lstStyle/>
        <a:p>
          <a:r>
            <a:rPr lang="en-US" sz="1800" dirty="0">
              <a:latin typeface="Tw Cen MT" panose="020B0602020104020603" pitchFamily="34" charset="0"/>
              <a:sym typeface="Wingdings" panose="05000000000000000000" pitchFamily="2" charset="2"/>
            </a:rPr>
            <a:t>Minimal </a:t>
          </a:r>
          <a:r>
            <a:rPr lang="en-US" sz="1800" b="1" i="1" dirty="0">
              <a:latin typeface="Tw Cen MT" panose="020B0602020104020603" pitchFamily="34" charset="0"/>
              <a:sym typeface="Wingdings" panose="05000000000000000000" pitchFamily="2" charset="2"/>
            </a:rPr>
            <a:t>active</a:t>
          </a:r>
          <a:r>
            <a:rPr lang="en-US" sz="1800" dirty="0">
              <a:latin typeface="Tw Cen MT" panose="020B0602020104020603" pitchFamily="34" charset="0"/>
              <a:sym typeface="Wingdings" panose="05000000000000000000" pitchFamily="2" charset="2"/>
            </a:rPr>
            <a:t> engagement (only outreach)</a:t>
          </a:r>
          <a:endParaRPr lang="en-US" sz="1800" dirty="0"/>
        </a:p>
      </dgm:t>
    </dgm:pt>
    <dgm:pt modelId="{F8A9795C-1146-4C2F-BF67-67EBD824238F}" type="parTrans" cxnId="{562084F5-3901-4C47-B121-D0329B637AB2}">
      <dgm:prSet/>
      <dgm:spPr/>
      <dgm:t>
        <a:bodyPr/>
        <a:lstStyle/>
        <a:p>
          <a:endParaRPr lang="en-US" sz="1800"/>
        </a:p>
      </dgm:t>
    </dgm:pt>
    <dgm:pt modelId="{AC0BC73E-3961-4A14-A28D-37D2D6A47739}" type="sibTrans" cxnId="{562084F5-3901-4C47-B121-D0329B637AB2}">
      <dgm:prSet/>
      <dgm:spPr/>
      <dgm:t>
        <a:bodyPr/>
        <a:lstStyle/>
        <a:p>
          <a:endParaRPr lang="en-US" sz="1800"/>
        </a:p>
      </dgm:t>
    </dgm:pt>
    <dgm:pt modelId="{248F58A5-E21D-452F-97A9-4057CCF670BA}">
      <dgm:prSet phldrT="[Text]" custT="1"/>
      <dgm:spPr/>
      <dgm:t>
        <a:bodyPr/>
        <a:lstStyle/>
        <a:p>
          <a:r>
            <a:rPr lang="en-US" sz="1800" dirty="0">
              <a:latin typeface="Tw Cen MT" panose="020B0602020104020603" pitchFamily="34" charset="0"/>
              <a:sym typeface="Wingdings" panose="05000000000000000000" pitchFamily="2" charset="2"/>
            </a:rPr>
            <a:t>At 1</a:t>
          </a:r>
          <a:r>
            <a:rPr lang="en-US" sz="1800" baseline="30000" dirty="0">
              <a:latin typeface="Tw Cen MT" panose="020B0602020104020603" pitchFamily="34" charset="0"/>
              <a:sym typeface="Wingdings" panose="05000000000000000000" pitchFamily="2" charset="2"/>
            </a:rPr>
            <a:t>st</a:t>
          </a:r>
          <a:r>
            <a:rPr lang="en-US" sz="1800" dirty="0">
              <a:latin typeface="Tw Cen MT" panose="020B0602020104020603" pitchFamily="34" charset="0"/>
              <a:sym typeface="Wingdings" panose="05000000000000000000" pitchFamily="2" charset="2"/>
            </a:rPr>
            <a:t> injection, pt. declined full </a:t>
          </a:r>
          <a:r>
            <a:rPr lang="en-US" sz="1600" dirty="0">
              <a:latin typeface="Tw Cen MT" panose="020B0602020104020603" pitchFamily="34" charset="0"/>
              <a:sym typeface="Wingdings" panose="05000000000000000000" pitchFamily="2" charset="2"/>
            </a:rPr>
            <a:t>buttock exposure</a:t>
          </a:r>
          <a:endParaRPr lang="en-US" sz="1600" dirty="0"/>
        </a:p>
      </dgm:t>
    </dgm:pt>
    <dgm:pt modelId="{125240D2-1325-4DB0-8896-C7C55B4634C1}" type="parTrans" cxnId="{1B5D0522-777D-4891-9F56-8E90025C0076}">
      <dgm:prSet/>
      <dgm:spPr/>
      <dgm:t>
        <a:bodyPr/>
        <a:lstStyle/>
        <a:p>
          <a:endParaRPr lang="en-US"/>
        </a:p>
      </dgm:t>
    </dgm:pt>
    <dgm:pt modelId="{63EF6E60-C498-4E70-AF0A-A33DF305167B}" type="sibTrans" cxnId="{1B5D0522-777D-4891-9F56-8E90025C0076}">
      <dgm:prSet/>
      <dgm:spPr/>
      <dgm:t>
        <a:bodyPr/>
        <a:lstStyle/>
        <a:p>
          <a:endParaRPr lang="en-US"/>
        </a:p>
      </dgm:t>
    </dgm:pt>
    <dgm:pt modelId="{23814A26-B851-4B40-9353-A2274A26639D}">
      <dgm:prSet phldrT="[Text]" custT="1"/>
      <dgm:spPr/>
      <dgm:t>
        <a:bodyPr/>
        <a:lstStyle/>
        <a:p>
          <a:r>
            <a:rPr lang="en-US" sz="1800" dirty="0">
              <a:latin typeface="Tw Cen MT" panose="020B0602020104020603" pitchFamily="34" charset="0"/>
              <a:sym typeface="Wingdings" panose="05000000000000000000" pitchFamily="2" charset="2"/>
            </a:rPr>
            <a:t>CAB/RPV likely deposited </a:t>
          </a:r>
          <a:r>
            <a:rPr lang="en-US" sz="1800" dirty="0" err="1">
              <a:latin typeface="Tw Cen MT" panose="020B0602020104020603" pitchFamily="34" charset="0"/>
              <a:sym typeface="Wingdings" panose="05000000000000000000" pitchFamily="2" charset="2"/>
            </a:rPr>
            <a:t>subq</a:t>
          </a:r>
          <a:r>
            <a:rPr lang="en-US" sz="1800" dirty="0">
              <a:latin typeface="Tw Cen MT" panose="020B0602020104020603" pitchFamily="34" charset="0"/>
              <a:sym typeface="Wingdings" panose="05000000000000000000" pitchFamily="2" charset="2"/>
            </a:rPr>
            <a:t>. (vs. IM)</a:t>
          </a:r>
          <a:endParaRPr lang="en-US" sz="1800" dirty="0"/>
        </a:p>
      </dgm:t>
    </dgm:pt>
    <dgm:pt modelId="{240820D3-FD1D-4420-8590-C7FD75D0552B}" type="parTrans" cxnId="{9EB83435-66F6-43CB-A56B-B30FB262F857}">
      <dgm:prSet/>
      <dgm:spPr/>
      <dgm:t>
        <a:bodyPr/>
        <a:lstStyle/>
        <a:p>
          <a:endParaRPr lang="en-US"/>
        </a:p>
      </dgm:t>
    </dgm:pt>
    <dgm:pt modelId="{6AEE2E2A-086F-418C-90F5-137C1C163C57}" type="sibTrans" cxnId="{9EB83435-66F6-43CB-A56B-B30FB262F857}">
      <dgm:prSet/>
      <dgm:spPr/>
      <dgm:t>
        <a:bodyPr/>
        <a:lstStyle/>
        <a:p>
          <a:endParaRPr lang="en-US"/>
        </a:p>
      </dgm:t>
    </dgm:pt>
    <dgm:pt modelId="{F2536C73-8EBE-438A-8B39-FF13D6B011A8}">
      <dgm:prSet phldrT="[Text]" custT="1"/>
      <dgm:spPr/>
      <dgm:t>
        <a:bodyPr/>
        <a:lstStyle/>
        <a:p>
          <a:r>
            <a:rPr lang="en-US" sz="1700" dirty="0">
              <a:latin typeface="Tw Cen MT" panose="020B0602020104020603" pitchFamily="34" charset="0"/>
              <a:sym typeface="Wingdings" panose="05000000000000000000" pitchFamily="2" charset="2"/>
            </a:rPr>
            <a:t>CAB/RPV offered due to CD4 &lt;50</a:t>
          </a:r>
          <a:endParaRPr lang="en-US" sz="1700" dirty="0"/>
        </a:p>
      </dgm:t>
    </dgm:pt>
    <dgm:pt modelId="{AF22469D-0E5D-46C5-848F-EEBDF453BE43}" type="parTrans" cxnId="{1C7E5D7C-E40E-497A-B8C9-290390FA16A5}">
      <dgm:prSet/>
      <dgm:spPr/>
      <dgm:t>
        <a:bodyPr/>
        <a:lstStyle/>
        <a:p>
          <a:endParaRPr lang="en-US"/>
        </a:p>
      </dgm:t>
    </dgm:pt>
    <dgm:pt modelId="{97327633-46A5-440F-8309-EC7F5A2274D6}" type="sibTrans" cxnId="{1C7E5D7C-E40E-497A-B8C9-290390FA16A5}">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9AE84A4F-3E14-44AE-97FF-3A1EDE0C960F}" type="pres">
      <dgm:prSet presAssocID="{B485CA6B-6E4B-435D-AEED-FDA4171CFBAC}" presName="parTxOnly" presStyleLbl="node1" presStyleIdx="0" presStyleCnt="4">
        <dgm:presLayoutVars>
          <dgm:chMax val="0"/>
          <dgm:chPref val="0"/>
          <dgm:bulletEnabled val="1"/>
        </dgm:presLayoutVars>
      </dgm:prSet>
      <dgm:spPr/>
    </dgm:pt>
    <dgm:pt modelId="{7CC4581D-20D5-4CDE-BB95-CE584540DC8F}" type="pres">
      <dgm:prSet presAssocID="{AC0BC73E-3961-4A14-A28D-37D2D6A47739}" presName="parTxOnlySpace" presStyleCnt="0"/>
      <dgm:spPr/>
    </dgm:pt>
    <dgm:pt modelId="{D0D15FF4-5A9B-49AC-A43B-9D7A3EE59A7A}" type="pres">
      <dgm:prSet presAssocID="{F2536C73-8EBE-438A-8B39-FF13D6B011A8}" presName="parTxOnly" presStyleLbl="node1" presStyleIdx="1" presStyleCnt="4">
        <dgm:presLayoutVars>
          <dgm:chMax val="0"/>
          <dgm:chPref val="0"/>
          <dgm:bulletEnabled val="1"/>
        </dgm:presLayoutVars>
      </dgm:prSet>
      <dgm:spPr/>
    </dgm:pt>
    <dgm:pt modelId="{8AA26F70-0FFD-429E-850E-59833C8C363F}" type="pres">
      <dgm:prSet presAssocID="{97327633-46A5-440F-8309-EC7F5A2274D6}" presName="parTxOnlySpace" presStyleCnt="0"/>
      <dgm:spPr/>
    </dgm:pt>
    <dgm:pt modelId="{8AD2D68C-2484-406C-9558-B8FAE4827D82}" type="pres">
      <dgm:prSet presAssocID="{248F58A5-E21D-452F-97A9-4057CCF670BA}" presName="parTxOnly" presStyleLbl="node1" presStyleIdx="2" presStyleCnt="4" custLinFactNeighborY="-53167">
        <dgm:presLayoutVars>
          <dgm:chMax val="0"/>
          <dgm:chPref val="0"/>
          <dgm:bulletEnabled val="1"/>
        </dgm:presLayoutVars>
      </dgm:prSet>
      <dgm:spPr/>
    </dgm:pt>
    <dgm:pt modelId="{599513EA-0804-4E8D-ABEB-225BE9831EEF}" type="pres">
      <dgm:prSet presAssocID="{63EF6E60-C498-4E70-AF0A-A33DF305167B}" presName="parTxOnlySpace" presStyleCnt="0"/>
      <dgm:spPr/>
    </dgm:pt>
    <dgm:pt modelId="{9E0229FE-BF34-4C7D-9CBE-26FD1EFDCCF6}" type="pres">
      <dgm:prSet presAssocID="{23814A26-B851-4B40-9353-A2274A26639D}"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05A74215-DEE3-4A75-87BA-2F1B6459EC3F}" type="presOf" srcId="{B485CA6B-6E4B-435D-AEED-FDA4171CFBAC}" destId="{9AE84A4F-3E14-44AE-97FF-3A1EDE0C960F}" srcOrd="0" destOrd="0" presId="urn:microsoft.com/office/officeart/2005/8/layout/chevron1"/>
    <dgm:cxn modelId="{10B2C115-CD51-4D7C-A19F-6995456FD02C}" type="presOf" srcId="{F2536C73-8EBE-438A-8B39-FF13D6B011A8}" destId="{D0D15FF4-5A9B-49AC-A43B-9D7A3EE59A7A}" srcOrd="0" destOrd="0" presId="urn:microsoft.com/office/officeart/2005/8/layout/chevron1"/>
    <dgm:cxn modelId="{1B5D0522-777D-4891-9F56-8E90025C0076}" srcId="{78087958-FA9F-4261-9929-D02723B77E8E}" destId="{248F58A5-E21D-452F-97A9-4057CCF670BA}" srcOrd="2" destOrd="0" parTransId="{125240D2-1325-4DB0-8896-C7C55B4634C1}" sibTransId="{63EF6E60-C498-4E70-AF0A-A33DF305167B}"/>
    <dgm:cxn modelId="{9EB83435-66F6-43CB-A56B-B30FB262F857}" srcId="{78087958-FA9F-4261-9929-D02723B77E8E}" destId="{23814A26-B851-4B40-9353-A2274A26639D}" srcOrd="3" destOrd="0" parTransId="{240820D3-FD1D-4420-8590-C7FD75D0552B}" sibTransId="{6AEE2E2A-086F-418C-90F5-137C1C163C57}"/>
    <dgm:cxn modelId="{1C7E5D7C-E40E-497A-B8C9-290390FA16A5}" srcId="{78087958-FA9F-4261-9929-D02723B77E8E}" destId="{F2536C73-8EBE-438A-8B39-FF13D6B011A8}" srcOrd="1" destOrd="0" parTransId="{AF22469D-0E5D-46C5-848F-EEBDF453BE43}" sibTransId="{97327633-46A5-440F-8309-EC7F5A2274D6}"/>
    <dgm:cxn modelId="{742A7CB4-0EBF-4383-8697-E9701F762132}" type="presOf" srcId="{248F58A5-E21D-452F-97A9-4057CCF670BA}" destId="{8AD2D68C-2484-406C-9558-B8FAE4827D82}" srcOrd="0" destOrd="0" presId="urn:microsoft.com/office/officeart/2005/8/layout/chevron1"/>
    <dgm:cxn modelId="{2CAB23CA-4250-4F95-ADF3-4A92A0669FAA}" type="presOf" srcId="{23814A26-B851-4B40-9353-A2274A26639D}" destId="{9E0229FE-BF34-4C7D-9CBE-26FD1EFDCCF6}" srcOrd="0" destOrd="0" presId="urn:microsoft.com/office/officeart/2005/8/layout/chevron1"/>
    <dgm:cxn modelId="{562084F5-3901-4C47-B121-D0329B637AB2}" srcId="{78087958-FA9F-4261-9929-D02723B77E8E}" destId="{B485CA6B-6E4B-435D-AEED-FDA4171CFBAC}" srcOrd="0" destOrd="0" parTransId="{F8A9795C-1146-4C2F-BF67-67EBD824238F}" sibTransId="{AC0BC73E-3961-4A14-A28D-37D2D6A47739}"/>
    <dgm:cxn modelId="{E24ACC89-2F82-4ADF-ABC5-EE0A0765ED09}" type="presParOf" srcId="{260DB6C7-8E7C-4F06-9F86-C8950E69A864}" destId="{9AE84A4F-3E14-44AE-97FF-3A1EDE0C960F}" srcOrd="0" destOrd="0" presId="urn:microsoft.com/office/officeart/2005/8/layout/chevron1"/>
    <dgm:cxn modelId="{2618C352-32B8-4AC3-838E-7BB9BCC87795}" type="presParOf" srcId="{260DB6C7-8E7C-4F06-9F86-C8950E69A864}" destId="{7CC4581D-20D5-4CDE-BB95-CE584540DC8F}" srcOrd="1" destOrd="0" presId="urn:microsoft.com/office/officeart/2005/8/layout/chevron1"/>
    <dgm:cxn modelId="{339CFB2B-D8A8-46C3-8530-5B4A9B7CACB4}" type="presParOf" srcId="{260DB6C7-8E7C-4F06-9F86-C8950E69A864}" destId="{D0D15FF4-5A9B-49AC-A43B-9D7A3EE59A7A}" srcOrd="2" destOrd="0" presId="urn:microsoft.com/office/officeart/2005/8/layout/chevron1"/>
    <dgm:cxn modelId="{E7042930-78EB-4542-AA06-CD4B442B0652}" type="presParOf" srcId="{260DB6C7-8E7C-4F06-9F86-C8950E69A864}" destId="{8AA26F70-0FFD-429E-850E-59833C8C363F}" srcOrd="3" destOrd="0" presId="urn:microsoft.com/office/officeart/2005/8/layout/chevron1"/>
    <dgm:cxn modelId="{6852585A-B925-4192-A7C3-E1CC4BA173DE}" type="presParOf" srcId="{260DB6C7-8E7C-4F06-9F86-C8950E69A864}" destId="{8AD2D68C-2484-406C-9558-B8FAE4827D82}" srcOrd="4" destOrd="0" presId="urn:microsoft.com/office/officeart/2005/8/layout/chevron1"/>
    <dgm:cxn modelId="{9C664987-97AB-4C7A-AFC9-60AB350A46A6}" type="presParOf" srcId="{260DB6C7-8E7C-4F06-9F86-C8950E69A864}" destId="{599513EA-0804-4E8D-ABEB-225BE9831EEF}" srcOrd="5" destOrd="0" presId="urn:microsoft.com/office/officeart/2005/8/layout/chevron1"/>
    <dgm:cxn modelId="{F4E64DCF-444E-46FD-B200-DBF9098B652A}" type="presParOf" srcId="{260DB6C7-8E7C-4F06-9F86-C8950E69A864}" destId="{9E0229FE-BF34-4C7D-9CBE-26FD1EFDCCF6}"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8A648DE-7072-4965-A50C-7530205B76A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867B7ED-321A-4B14-9731-AB2DF484E893}">
      <dgm:prSet custT="1"/>
      <dgm:spPr/>
      <dgm:t>
        <a:bodyPr/>
        <a:lstStyle/>
        <a:p>
          <a:r>
            <a:rPr lang="en-US" sz="2200" u="none">
              <a:solidFill>
                <a:schemeClr val="bg1"/>
              </a:solidFill>
              <a:latin typeface="Tw Cen MT" panose="020B0602020104020603" pitchFamily="34" charset="0"/>
            </a:rPr>
            <a:t>In </a:t>
          </a:r>
          <a:r>
            <a:rPr lang="en-US" sz="2200" u="sng">
              <a:solidFill>
                <a:schemeClr val="bg1"/>
              </a:solidFill>
              <a:latin typeface="Tw Cen MT" panose="020B0602020104020603" pitchFamily="34" charset="0"/>
            </a:rPr>
            <a:t>highly</a:t>
          </a:r>
          <a:r>
            <a:rPr lang="en-US" sz="2200" u="none">
              <a:solidFill>
                <a:schemeClr val="bg1"/>
              </a:solidFill>
              <a:latin typeface="Tw Cen MT" panose="020B0602020104020603" pitchFamily="34" charset="0"/>
            </a:rPr>
            <a:t> supportive settings, LA-ART can provide durable HIV viral suppression for PWUD facing adherence challenges to oral meds </a:t>
          </a:r>
          <a:r>
            <a:rPr lang="en-US" sz="2200" u="none">
              <a:solidFill>
                <a:schemeClr val="bg1"/>
              </a:solidFill>
              <a:latin typeface="Tw Cen MT" panose="020B0602020104020603" pitchFamily="34" charset="0"/>
              <a:sym typeface="Wingdings" panose="05000000000000000000" pitchFamily="2" charset="2"/>
            </a:rPr>
            <a:t> expansion of such programs critical to Ending the Epidemic </a:t>
          </a:r>
          <a:endParaRPr lang="en-US" sz="2200" u="none">
            <a:solidFill>
              <a:schemeClr val="bg1"/>
            </a:solidFill>
            <a:latin typeface="Tw Cen MT" panose="020B0602020104020603" pitchFamily="34" charset="0"/>
          </a:endParaRPr>
        </a:p>
      </dgm:t>
    </dgm:pt>
    <dgm:pt modelId="{708FFF4E-3057-454E-A148-9C7F2B5070B5}" type="parTrans" cxnId="{22128B03-F7A3-4415-B52B-71BF65A44F77}">
      <dgm:prSet/>
      <dgm:spPr/>
      <dgm:t>
        <a:bodyPr/>
        <a:lstStyle/>
        <a:p>
          <a:endParaRPr lang="en-US" sz="2200">
            <a:latin typeface="Tw Cen MT" panose="020B0602020104020603" pitchFamily="34" charset="0"/>
          </a:endParaRPr>
        </a:p>
      </dgm:t>
    </dgm:pt>
    <dgm:pt modelId="{CEF34ACF-1494-44BD-9E7F-50082B2B1A7C}" type="sibTrans" cxnId="{22128B03-F7A3-4415-B52B-71BF65A44F77}">
      <dgm:prSet/>
      <dgm:spPr/>
      <dgm:t>
        <a:bodyPr/>
        <a:lstStyle/>
        <a:p>
          <a:endParaRPr lang="en-US" sz="2200">
            <a:latin typeface="Tw Cen MT" panose="020B0602020104020603" pitchFamily="34" charset="0"/>
          </a:endParaRPr>
        </a:p>
      </dgm:t>
    </dgm:pt>
    <dgm:pt modelId="{AF03B7BD-8F9D-4662-9A90-28B7DC6A56F6}">
      <dgm:prSet custT="1"/>
      <dgm:spPr/>
      <dgm:t>
        <a:bodyPr/>
        <a:lstStyle/>
        <a:p>
          <a:r>
            <a:rPr lang="en-US" sz="2200" u="none" dirty="0">
              <a:solidFill>
                <a:schemeClr val="bg1"/>
              </a:solidFill>
              <a:latin typeface="Tw Cen MT" panose="020B0602020104020603" pitchFamily="34" charset="0"/>
            </a:rPr>
            <a:t>Findings highlight importance of personal relationships + continued </a:t>
          </a:r>
          <a:r>
            <a:rPr lang="en-US" sz="2200" i="0" u="none" dirty="0">
              <a:solidFill>
                <a:schemeClr val="bg1"/>
              </a:solidFill>
              <a:latin typeface="Tw Cen MT" panose="020B0602020104020603" pitchFamily="34" charset="0"/>
            </a:rPr>
            <a:t>need to address psychosocial barriers to ART adherence, p</a:t>
          </a:r>
          <a:r>
            <a:rPr lang="en-US" sz="2200" u="none" dirty="0">
              <a:solidFill>
                <a:schemeClr val="bg1"/>
              </a:solidFill>
              <a:latin typeface="Tw Cen MT" panose="020B0602020104020603" pitchFamily="34" charset="0"/>
            </a:rPr>
            <a:t>articularly related to methamphetamine use</a:t>
          </a:r>
        </a:p>
      </dgm:t>
    </dgm:pt>
    <dgm:pt modelId="{DE65C3DD-F890-4147-B99C-8932FAE8F840}" type="parTrans" cxnId="{51200996-ED9C-4F1E-A874-77889C27EF93}">
      <dgm:prSet/>
      <dgm:spPr/>
      <dgm:t>
        <a:bodyPr/>
        <a:lstStyle/>
        <a:p>
          <a:endParaRPr lang="en-US" sz="2200">
            <a:latin typeface="Tw Cen MT" panose="020B0602020104020603" pitchFamily="34" charset="0"/>
          </a:endParaRPr>
        </a:p>
      </dgm:t>
    </dgm:pt>
    <dgm:pt modelId="{936065D1-F0DD-43C6-80F5-E611D080545A}" type="sibTrans" cxnId="{51200996-ED9C-4F1E-A874-77889C27EF93}">
      <dgm:prSet/>
      <dgm:spPr/>
      <dgm:t>
        <a:bodyPr/>
        <a:lstStyle/>
        <a:p>
          <a:endParaRPr lang="en-US" sz="2200">
            <a:latin typeface="Tw Cen MT" panose="020B0602020104020603" pitchFamily="34" charset="0"/>
          </a:endParaRPr>
        </a:p>
      </dgm:t>
    </dgm:pt>
    <dgm:pt modelId="{067A20FE-361B-4B5F-B1D4-D299F60EB4EC}">
      <dgm:prSet custT="1"/>
      <dgm:spPr>
        <a:solidFill>
          <a:schemeClr val="accent6"/>
        </a:solidFill>
      </dgm:spPr>
      <dgm:t>
        <a:bodyPr/>
        <a:lstStyle/>
        <a:p>
          <a:r>
            <a:rPr lang="en-US" sz="2200" dirty="0">
              <a:latin typeface="Tw Cen MT" panose="020B0602020104020603" pitchFamily="34" charset="0"/>
            </a:rPr>
            <a:t>Benefit-risk ratio most favorable for those with low CD4 &amp; demonstrated inability to take oral ART</a:t>
          </a:r>
        </a:p>
      </dgm:t>
    </dgm:pt>
    <dgm:pt modelId="{0EE128D4-F0DD-489A-BD77-128E7B3BD0B4}" type="parTrans" cxnId="{BD496D06-5A6C-470C-B76A-18CD9007389F}">
      <dgm:prSet/>
      <dgm:spPr/>
      <dgm:t>
        <a:bodyPr/>
        <a:lstStyle/>
        <a:p>
          <a:endParaRPr lang="en-US" sz="2200"/>
        </a:p>
      </dgm:t>
    </dgm:pt>
    <dgm:pt modelId="{93A898D7-5BE1-4C14-9AB8-EE86136BFAA9}" type="sibTrans" cxnId="{BD496D06-5A6C-470C-B76A-18CD9007389F}">
      <dgm:prSet/>
      <dgm:spPr/>
      <dgm:t>
        <a:bodyPr/>
        <a:lstStyle/>
        <a:p>
          <a:endParaRPr lang="en-US" sz="2200"/>
        </a:p>
      </dgm:t>
    </dgm:pt>
    <dgm:pt modelId="{D6396FAD-DE28-40FF-AE8F-D2ECAB37AF5D}" type="pres">
      <dgm:prSet presAssocID="{08A648DE-7072-4965-A50C-7530205B76A5}" presName="linear" presStyleCnt="0">
        <dgm:presLayoutVars>
          <dgm:animLvl val="lvl"/>
          <dgm:resizeHandles val="exact"/>
        </dgm:presLayoutVars>
      </dgm:prSet>
      <dgm:spPr/>
    </dgm:pt>
    <dgm:pt modelId="{964661E1-4733-49BD-9DD5-E81E842C5417}" type="pres">
      <dgm:prSet presAssocID="{4867B7ED-321A-4B14-9731-AB2DF484E893}" presName="parentText" presStyleLbl="node1" presStyleIdx="0" presStyleCnt="3">
        <dgm:presLayoutVars>
          <dgm:chMax val="0"/>
          <dgm:bulletEnabled val="1"/>
        </dgm:presLayoutVars>
      </dgm:prSet>
      <dgm:spPr/>
    </dgm:pt>
    <dgm:pt modelId="{5454769B-16A8-46B7-8A3B-5DF4A4015F57}" type="pres">
      <dgm:prSet presAssocID="{CEF34ACF-1494-44BD-9E7F-50082B2B1A7C}" presName="spacer" presStyleCnt="0"/>
      <dgm:spPr/>
    </dgm:pt>
    <dgm:pt modelId="{9F617978-8660-408B-9A6B-D818FFF00473}" type="pres">
      <dgm:prSet presAssocID="{AF03B7BD-8F9D-4662-9A90-28B7DC6A56F6}" presName="parentText" presStyleLbl="node1" presStyleIdx="1" presStyleCnt="3">
        <dgm:presLayoutVars>
          <dgm:chMax val="0"/>
          <dgm:bulletEnabled val="1"/>
        </dgm:presLayoutVars>
      </dgm:prSet>
      <dgm:spPr/>
    </dgm:pt>
    <dgm:pt modelId="{3E9C22B5-AB64-469E-9EBF-C1A395815698}" type="pres">
      <dgm:prSet presAssocID="{936065D1-F0DD-43C6-80F5-E611D080545A}" presName="spacer" presStyleCnt="0"/>
      <dgm:spPr/>
    </dgm:pt>
    <dgm:pt modelId="{FED8350F-08DC-4CB0-BEB3-831C3D75D9B3}" type="pres">
      <dgm:prSet presAssocID="{067A20FE-361B-4B5F-B1D4-D299F60EB4EC}" presName="parentText" presStyleLbl="node1" presStyleIdx="2" presStyleCnt="3">
        <dgm:presLayoutVars>
          <dgm:chMax val="0"/>
          <dgm:bulletEnabled val="1"/>
        </dgm:presLayoutVars>
      </dgm:prSet>
      <dgm:spPr/>
    </dgm:pt>
  </dgm:ptLst>
  <dgm:cxnLst>
    <dgm:cxn modelId="{22128B03-F7A3-4415-B52B-71BF65A44F77}" srcId="{08A648DE-7072-4965-A50C-7530205B76A5}" destId="{4867B7ED-321A-4B14-9731-AB2DF484E893}" srcOrd="0" destOrd="0" parTransId="{708FFF4E-3057-454E-A148-9C7F2B5070B5}" sibTransId="{CEF34ACF-1494-44BD-9E7F-50082B2B1A7C}"/>
    <dgm:cxn modelId="{BD496D06-5A6C-470C-B76A-18CD9007389F}" srcId="{08A648DE-7072-4965-A50C-7530205B76A5}" destId="{067A20FE-361B-4B5F-B1D4-D299F60EB4EC}" srcOrd="2" destOrd="0" parTransId="{0EE128D4-F0DD-489A-BD77-128E7B3BD0B4}" sibTransId="{93A898D7-5BE1-4C14-9AB8-EE86136BFAA9}"/>
    <dgm:cxn modelId="{3BAEA243-5091-4564-A391-E90A3E6D9C61}" type="presOf" srcId="{4867B7ED-321A-4B14-9731-AB2DF484E893}" destId="{964661E1-4733-49BD-9DD5-E81E842C5417}" srcOrd="0" destOrd="0" presId="urn:microsoft.com/office/officeart/2005/8/layout/vList2"/>
    <dgm:cxn modelId="{09008748-D9F6-44EB-9A17-4B3F8ED1AE9B}" type="presOf" srcId="{067A20FE-361B-4B5F-B1D4-D299F60EB4EC}" destId="{FED8350F-08DC-4CB0-BEB3-831C3D75D9B3}" srcOrd="0" destOrd="0" presId="urn:microsoft.com/office/officeart/2005/8/layout/vList2"/>
    <dgm:cxn modelId="{51200996-ED9C-4F1E-A874-77889C27EF93}" srcId="{08A648DE-7072-4965-A50C-7530205B76A5}" destId="{AF03B7BD-8F9D-4662-9A90-28B7DC6A56F6}" srcOrd="1" destOrd="0" parTransId="{DE65C3DD-F890-4147-B99C-8932FAE8F840}" sibTransId="{936065D1-F0DD-43C6-80F5-E611D080545A}"/>
    <dgm:cxn modelId="{B40020CE-154E-4CE7-A8FF-0A776AF39BC2}" type="presOf" srcId="{08A648DE-7072-4965-A50C-7530205B76A5}" destId="{D6396FAD-DE28-40FF-AE8F-D2ECAB37AF5D}" srcOrd="0" destOrd="0" presId="urn:microsoft.com/office/officeart/2005/8/layout/vList2"/>
    <dgm:cxn modelId="{EFB4D8EC-14D0-4596-90C8-A5D81E4CCA9D}" type="presOf" srcId="{AF03B7BD-8F9D-4662-9A90-28B7DC6A56F6}" destId="{9F617978-8660-408B-9A6B-D818FFF00473}" srcOrd="0" destOrd="0" presId="urn:microsoft.com/office/officeart/2005/8/layout/vList2"/>
    <dgm:cxn modelId="{77C976FE-031B-462A-ABFC-C6D840F65BFC}" type="presParOf" srcId="{D6396FAD-DE28-40FF-AE8F-D2ECAB37AF5D}" destId="{964661E1-4733-49BD-9DD5-E81E842C5417}" srcOrd="0" destOrd="0" presId="urn:microsoft.com/office/officeart/2005/8/layout/vList2"/>
    <dgm:cxn modelId="{ADD2F882-4709-4941-9491-CF00285892DE}" type="presParOf" srcId="{D6396FAD-DE28-40FF-AE8F-D2ECAB37AF5D}" destId="{5454769B-16A8-46B7-8A3B-5DF4A4015F57}" srcOrd="1" destOrd="0" presId="urn:microsoft.com/office/officeart/2005/8/layout/vList2"/>
    <dgm:cxn modelId="{6A5367EA-D467-4AE9-89E4-7B60AD9F0918}" type="presParOf" srcId="{D6396FAD-DE28-40FF-AE8F-D2ECAB37AF5D}" destId="{9F617978-8660-408B-9A6B-D818FFF00473}" srcOrd="2" destOrd="0" presId="urn:microsoft.com/office/officeart/2005/8/layout/vList2"/>
    <dgm:cxn modelId="{C05EF31D-81AE-4294-A718-6140FE4D5D55}" type="presParOf" srcId="{D6396FAD-DE28-40FF-AE8F-D2ECAB37AF5D}" destId="{3E9C22B5-AB64-469E-9EBF-C1A395815698}" srcOrd="3" destOrd="0" presId="urn:microsoft.com/office/officeart/2005/8/layout/vList2"/>
    <dgm:cxn modelId="{6FA2E9F5-F807-4009-9515-28070A2A5A86}" type="presParOf" srcId="{D6396FAD-DE28-40FF-AE8F-D2ECAB37AF5D}" destId="{FED8350F-08DC-4CB0-BEB3-831C3D75D9B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EB621-1A29-E74F-BE2F-F81878D715B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26F5683-44CF-4EAF-9103-812A473FDB38}">
      <dgm:prSet custT="1"/>
      <dgm:spPr/>
      <dgm:t>
        <a:bodyPr/>
        <a:lstStyle/>
        <a:p>
          <a:r>
            <a:rPr lang="en-US" sz="3500">
              <a:solidFill>
                <a:schemeClr val="bg1"/>
              </a:solidFill>
              <a:latin typeface="Tw Cen MT" panose="020B0602020104020603" pitchFamily="34" charset="77"/>
            </a:rPr>
            <a:t>Evaluate LA-ART retention among people with HIV receiving care through a</a:t>
          </a:r>
          <a:r>
            <a:rPr lang="en-US" sz="3500" i="0">
              <a:solidFill>
                <a:schemeClr val="bg1"/>
              </a:solidFill>
              <a:latin typeface="Tw Cen MT" panose="020B0602020104020603" pitchFamily="34" charset="77"/>
            </a:rPr>
            <a:t> </a:t>
          </a:r>
          <a:r>
            <a:rPr lang="en-US" sz="3500" i="0" u="sng">
              <a:solidFill>
                <a:schemeClr val="bg1"/>
              </a:solidFill>
              <a:latin typeface="Tw Cen MT" panose="020B0602020104020603" pitchFamily="34" charset="77"/>
            </a:rPr>
            <a:t>low-barrier clinic designated for PEH—the majority of whom have substance use disorders. </a:t>
          </a:r>
        </a:p>
      </dgm:t>
    </dgm:pt>
    <dgm:pt modelId="{ED41000C-2207-4ED5-82EB-9237C1D7D44A}" type="parTrans" cxnId="{6C051984-E558-4429-BC7A-57BFFC388E6F}">
      <dgm:prSet/>
      <dgm:spPr/>
      <dgm:t>
        <a:bodyPr/>
        <a:lstStyle/>
        <a:p>
          <a:endParaRPr lang="en-US" sz="3500"/>
        </a:p>
      </dgm:t>
    </dgm:pt>
    <dgm:pt modelId="{1C7BE79C-B759-47B4-A80B-0739C4B5856E}" type="sibTrans" cxnId="{6C051984-E558-4429-BC7A-57BFFC388E6F}">
      <dgm:prSet/>
      <dgm:spPr/>
      <dgm:t>
        <a:bodyPr/>
        <a:lstStyle/>
        <a:p>
          <a:endParaRPr lang="en-US" sz="3500"/>
        </a:p>
      </dgm:t>
    </dgm:pt>
    <dgm:pt modelId="{C0228E1E-555A-B244-8FC5-21AB9861FF60}" type="pres">
      <dgm:prSet presAssocID="{979EB621-1A29-E74F-BE2F-F81878D715B1}" presName="linear" presStyleCnt="0">
        <dgm:presLayoutVars>
          <dgm:animLvl val="lvl"/>
          <dgm:resizeHandles val="exact"/>
        </dgm:presLayoutVars>
      </dgm:prSet>
      <dgm:spPr/>
    </dgm:pt>
    <dgm:pt modelId="{8FCA950C-2215-4E52-B029-4809D1BF6DDC}" type="pres">
      <dgm:prSet presAssocID="{226F5683-44CF-4EAF-9103-812A473FDB38}" presName="parentText" presStyleLbl="node1" presStyleIdx="0" presStyleCnt="1">
        <dgm:presLayoutVars>
          <dgm:chMax val="0"/>
          <dgm:bulletEnabled val="1"/>
        </dgm:presLayoutVars>
      </dgm:prSet>
      <dgm:spPr/>
    </dgm:pt>
  </dgm:ptLst>
  <dgm:cxnLst>
    <dgm:cxn modelId="{F7976814-3EC8-D74A-9EC9-6972823D47E8}" type="presOf" srcId="{979EB621-1A29-E74F-BE2F-F81878D715B1}" destId="{C0228E1E-555A-B244-8FC5-21AB9861FF60}" srcOrd="0" destOrd="0" presId="urn:microsoft.com/office/officeart/2005/8/layout/vList2"/>
    <dgm:cxn modelId="{1CDC281E-37B3-4B00-959A-825C8BE8E800}" type="presOf" srcId="{226F5683-44CF-4EAF-9103-812A473FDB38}" destId="{8FCA950C-2215-4E52-B029-4809D1BF6DDC}" srcOrd="0" destOrd="0" presId="urn:microsoft.com/office/officeart/2005/8/layout/vList2"/>
    <dgm:cxn modelId="{6C051984-E558-4429-BC7A-57BFFC388E6F}" srcId="{979EB621-1A29-E74F-BE2F-F81878D715B1}" destId="{226F5683-44CF-4EAF-9103-812A473FDB38}" srcOrd="0" destOrd="0" parTransId="{ED41000C-2207-4ED5-82EB-9237C1D7D44A}" sibTransId="{1C7BE79C-B759-47B4-A80B-0739C4B5856E}"/>
    <dgm:cxn modelId="{23E176EC-DAFB-418A-9480-1DD9D793AB34}" type="presParOf" srcId="{C0228E1E-555A-B244-8FC5-21AB9861FF60}" destId="{8FCA950C-2215-4E52-B029-4809D1BF6DD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E6AD0D-4A95-6F41-AD77-C144542F387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DDDB556-5A2C-D747-9A0E-4DB4B92AEE06}">
      <dgm:prSet custT="1"/>
      <dgm:spPr>
        <a:solidFill>
          <a:schemeClr val="accent3">
            <a:lumMod val="75000"/>
          </a:schemeClr>
        </a:solidFill>
      </dgm:spPr>
      <dgm:t>
        <a:bodyPr/>
        <a:lstStyle/>
        <a:p>
          <a:r>
            <a:rPr lang="en-US" sz="1800" b="0" dirty="0">
              <a:latin typeface="Tw Cen MT" panose="020B0602020104020603" pitchFamily="34" charset="77"/>
            </a:rPr>
            <a:t>Off-label Use of IM CAB/RPV</a:t>
          </a:r>
        </a:p>
      </dgm:t>
    </dgm:pt>
    <dgm:pt modelId="{231E4FF8-7405-DD4B-B8C4-F24CAF03BACA}" type="parTrans" cxnId="{3D067BD2-91E7-364B-B1A3-007BB272C384}">
      <dgm:prSet/>
      <dgm:spPr/>
      <dgm:t>
        <a:bodyPr/>
        <a:lstStyle/>
        <a:p>
          <a:endParaRPr lang="en-US" sz="1800" b="0">
            <a:latin typeface="Tw Cen MT" panose="020B0602020104020603" pitchFamily="34" charset="77"/>
          </a:endParaRPr>
        </a:p>
      </dgm:t>
    </dgm:pt>
    <dgm:pt modelId="{7C30E652-0A97-D04C-B1D5-ABB379DF9C7E}" type="sibTrans" cxnId="{3D067BD2-91E7-364B-B1A3-007BB272C384}">
      <dgm:prSet/>
      <dgm:spPr/>
      <dgm:t>
        <a:bodyPr/>
        <a:lstStyle/>
        <a:p>
          <a:endParaRPr lang="en-US" sz="1800" b="0">
            <a:latin typeface="Tw Cen MT" panose="020B0602020104020603" pitchFamily="34" charset="77"/>
          </a:endParaRPr>
        </a:p>
      </dgm:t>
    </dgm:pt>
    <dgm:pt modelId="{5D3D942A-F098-654A-8E3E-0CF0A9018DD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No requirement for baseline VS</a:t>
          </a:r>
        </a:p>
      </dgm:t>
    </dgm:pt>
    <dgm:pt modelId="{1371273F-4696-DD40-8153-E02DB274FBC2}" type="parTrans" cxnId="{995C2E92-8EE8-7C4B-BA95-2C7BC51EA704}">
      <dgm:prSet/>
      <dgm:spPr/>
      <dgm:t>
        <a:bodyPr/>
        <a:lstStyle/>
        <a:p>
          <a:endParaRPr lang="en-US" sz="1800" b="0">
            <a:latin typeface="Tw Cen MT" panose="020B0602020104020603" pitchFamily="34" charset="77"/>
          </a:endParaRPr>
        </a:p>
      </dgm:t>
    </dgm:pt>
    <dgm:pt modelId="{C8E26E90-E438-8C4A-A10C-72F80D91B7E5}" type="sibTrans" cxnId="{995C2E92-8EE8-7C4B-BA95-2C7BC51EA704}">
      <dgm:prSet/>
      <dgm:spPr/>
      <dgm:t>
        <a:bodyPr/>
        <a:lstStyle/>
        <a:p>
          <a:endParaRPr lang="en-US" sz="1800" b="0">
            <a:latin typeface="Tw Cen MT" panose="020B0602020104020603" pitchFamily="34" charset="77"/>
          </a:endParaRPr>
        </a:p>
      </dgm:t>
    </dgm:pt>
    <dgm:pt modelId="{F0744B15-2481-E54D-A0D7-B9DA750B88A9}">
      <dgm:prSet custT="1"/>
      <dgm:spPr/>
      <dgm:t>
        <a:bodyPr/>
        <a:lstStyle/>
        <a:p>
          <a:r>
            <a:rPr lang="en-US" sz="1800" b="0" dirty="0">
              <a:solidFill>
                <a:schemeClr val="tx1"/>
              </a:solidFill>
              <a:latin typeface="Tw Cen MT" panose="020B0602020104020603" pitchFamily="34" charset="77"/>
            </a:rPr>
            <a:t>Low-Barrier Infrastructure  </a:t>
          </a:r>
        </a:p>
      </dgm:t>
    </dgm:pt>
    <dgm:pt modelId="{E839F4B5-8FB3-4A48-9B4F-E69D441D6D84}" type="parTrans" cxnId="{D9266828-527F-5E4F-A457-FA00BBAF258F}">
      <dgm:prSet/>
      <dgm:spPr/>
      <dgm:t>
        <a:bodyPr/>
        <a:lstStyle/>
        <a:p>
          <a:endParaRPr lang="en-US" sz="1800" b="0">
            <a:latin typeface="Tw Cen MT" panose="020B0602020104020603" pitchFamily="34" charset="77"/>
          </a:endParaRPr>
        </a:p>
      </dgm:t>
    </dgm:pt>
    <dgm:pt modelId="{192892D0-9C3D-D94B-8A28-826DACCC5350}" type="sibTrans" cxnId="{D9266828-527F-5E4F-A457-FA00BBAF258F}">
      <dgm:prSet/>
      <dgm:spPr/>
      <dgm:t>
        <a:bodyPr/>
        <a:lstStyle/>
        <a:p>
          <a:endParaRPr lang="en-US" sz="1800" b="0">
            <a:latin typeface="Tw Cen MT" panose="020B0602020104020603" pitchFamily="34" charset="77"/>
          </a:endParaRPr>
        </a:p>
      </dgm:t>
    </dgm:pt>
    <dgm:pt modelId="{736D829C-72EA-7146-A04C-E5D905A31A8E}">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Drop-in visits 6-days/week </a:t>
          </a:r>
        </a:p>
      </dgm:t>
    </dgm:pt>
    <dgm:pt modelId="{446C2969-8ECC-184B-AAEE-DFECA4DEFD30}" type="parTrans" cxnId="{F06DA74C-1F57-BA47-8FE1-85E2157D3BEC}">
      <dgm:prSet/>
      <dgm:spPr/>
      <dgm:t>
        <a:bodyPr/>
        <a:lstStyle/>
        <a:p>
          <a:endParaRPr lang="en-US" sz="1800" b="0">
            <a:latin typeface="Tw Cen MT" panose="020B0602020104020603" pitchFamily="34" charset="77"/>
          </a:endParaRPr>
        </a:p>
      </dgm:t>
    </dgm:pt>
    <dgm:pt modelId="{CF1EE555-D329-4D4D-9188-6B20E1071FF3}" type="sibTrans" cxnId="{F06DA74C-1F57-BA47-8FE1-85E2157D3BEC}">
      <dgm:prSet/>
      <dgm:spPr/>
      <dgm:t>
        <a:bodyPr/>
        <a:lstStyle/>
        <a:p>
          <a:endParaRPr lang="en-US" sz="1800" b="0">
            <a:latin typeface="Tw Cen MT" panose="020B0602020104020603" pitchFamily="34" charset="77"/>
          </a:endParaRPr>
        </a:p>
      </dgm:t>
    </dgm:pt>
    <dgm:pt modelId="{6BBA1BDE-9BD1-2D46-8A29-95ED221414E8}">
      <dgm:prSet custT="1"/>
      <dgm:spPr/>
      <dgm:t>
        <a:bodyPr/>
        <a:lstStyle/>
        <a:p>
          <a:r>
            <a:rPr lang="en-US" sz="1800" b="0" dirty="0">
              <a:latin typeface="Tw Cen MT" panose="020B0602020104020603" pitchFamily="34" charset="77"/>
            </a:rPr>
            <a:t>Enhanced Monitoring  </a:t>
          </a:r>
        </a:p>
      </dgm:t>
    </dgm:pt>
    <dgm:pt modelId="{3F2C92DD-E8C9-A940-9963-A1D0A10D0060}" type="parTrans" cxnId="{9DAEE59D-AE51-CC41-BB47-B453575D7A57}">
      <dgm:prSet/>
      <dgm:spPr/>
      <dgm:t>
        <a:bodyPr/>
        <a:lstStyle/>
        <a:p>
          <a:endParaRPr lang="en-US" sz="1800" b="0">
            <a:latin typeface="Tw Cen MT" panose="020B0602020104020603" pitchFamily="34" charset="77"/>
          </a:endParaRPr>
        </a:p>
      </dgm:t>
    </dgm:pt>
    <dgm:pt modelId="{E0C5A0C7-3B01-F148-A35E-CD67FE46FECD}" type="sibTrans" cxnId="{9DAEE59D-AE51-CC41-BB47-B453575D7A57}">
      <dgm:prSet/>
      <dgm:spPr/>
      <dgm:t>
        <a:bodyPr/>
        <a:lstStyle/>
        <a:p>
          <a:endParaRPr lang="en-US" sz="1800" b="0">
            <a:latin typeface="Tw Cen MT" panose="020B0602020104020603" pitchFamily="34" charset="77"/>
          </a:endParaRPr>
        </a:p>
      </dgm:t>
    </dgm:pt>
    <dgm:pt modelId="{A92AE873-65E4-C845-9A2C-490AEEFCA51F}">
      <dgm:prSet custT="1"/>
      <dgm:spPr>
        <a:solidFill>
          <a:schemeClr val="accent4">
            <a:lumMod val="40000"/>
            <a:lumOff val="60000"/>
            <a:alpha val="90000"/>
          </a:schemeClr>
        </a:solidFill>
      </dgm:spPr>
      <dgm:t>
        <a:bodyPr/>
        <a:lstStyle/>
        <a:p>
          <a:pPr algn="ctr"/>
          <a:r>
            <a:rPr lang="en-US" sz="1800" b="0" dirty="0">
              <a:solidFill>
                <a:srgbClr val="820000"/>
              </a:solidFill>
              <a:latin typeface="Tw Cen MT" panose="020B0602020104020603" pitchFamily="34" charset="77"/>
            </a:rPr>
            <a:t>Multi-D weekly panel mgmt.  meeting</a:t>
          </a:r>
        </a:p>
      </dgm:t>
    </dgm:pt>
    <dgm:pt modelId="{AFF30A5F-5AB3-744F-8C7D-F587202B59D6}" type="parTrans" cxnId="{74EE3CBA-A05D-9B40-9EBE-41D1621FC420}">
      <dgm:prSet/>
      <dgm:spPr/>
      <dgm:t>
        <a:bodyPr/>
        <a:lstStyle/>
        <a:p>
          <a:endParaRPr lang="en-US" sz="1800" b="0">
            <a:latin typeface="Tw Cen MT" panose="020B0602020104020603" pitchFamily="34" charset="77"/>
          </a:endParaRPr>
        </a:p>
      </dgm:t>
    </dgm:pt>
    <dgm:pt modelId="{AD4613B0-90AE-B64D-80CE-AE631CDE5FC5}" type="sibTrans" cxnId="{74EE3CBA-A05D-9B40-9EBE-41D1621FC420}">
      <dgm:prSet/>
      <dgm:spPr/>
      <dgm:t>
        <a:bodyPr/>
        <a:lstStyle/>
        <a:p>
          <a:endParaRPr lang="en-US" sz="1800" b="0">
            <a:latin typeface="Tw Cen MT" panose="020B0602020104020603" pitchFamily="34" charset="77"/>
          </a:endParaRPr>
        </a:p>
      </dgm:t>
    </dgm:pt>
    <dgm:pt modelId="{1FF5799F-E194-FE4E-86A7-49F90C233D85}">
      <dgm:prSet custT="1"/>
      <dgm:spPr/>
      <dgm:t>
        <a:bodyPr/>
        <a:lstStyle/>
        <a:p>
          <a:r>
            <a:rPr lang="en-US" sz="1800" b="0" dirty="0">
              <a:solidFill>
                <a:schemeClr val="bg1"/>
              </a:solidFill>
              <a:latin typeface="Tw Cen MT" panose="020B0602020104020603" pitchFamily="34" charset="77"/>
            </a:rPr>
            <a:t>Injection reminders</a:t>
          </a:r>
        </a:p>
      </dgm:t>
    </dgm:pt>
    <dgm:pt modelId="{07181BA9-31D5-074C-B408-C3D4BCCC4491}" type="parTrans" cxnId="{4AEBB1F0-CC54-744E-8ABA-615710268AE8}">
      <dgm:prSet/>
      <dgm:spPr/>
      <dgm:t>
        <a:bodyPr/>
        <a:lstStyle/>
        <a:p>
          <a:endParaRPr lang="en-US" sz="1800" b="0">
            <a:latin typeface="Tw Cen MT" panose="020B0602020104020603" pitchFamily="34" charset="77"/>
          </a:endParaRPr>
        </a:p>
      </dgm:t>
    </dgm:pt>
    <dgm:pt modelId="{CB9DEEF4-3064-C347-A474-B98F1932C3A3}" type="sibTrans" cxnId="{4AEBB1F0-CC54-744E-8ABA-615710268AE8}">
      <dgm:prSet/>
      <dgm:spPr/>
      <dgm:t>
        <a:bodyPr/>
        <a:lstStyle/>
        <a:p>
          <a:endParaRPr lang="en-US" sz="1800" b="0">
            <a:latin typeface="Tw Cen MT" panose="020B0602020104020603" pitchFamily="34" charset="77"/>
          </a:endParaRPr>
        </a:p>
      </dgm:t>
    </dgm:pt>
    <dgm:pt modelId="{58922B7D-A0C3-C549-A202-D8A645A1BDD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Coordination w/ ICMs, ECM </a:t>
          </a:r>
        </a:p>
      </dgm:t>
    </dgm:pt>
    <dgm:pt modelId="{E25255C8-F8EB-E54D-A0DE-6DCA31868978}" type="parTrans" cxnId="{318B7D04-732C-D143-B511-0F0D133EB476}">
      <dgm:prSet/>
      <dgm:spPr/>
      <dgm:t>
        <a:bodyPr/>
        <a:lstStyle/>
        <a:p>
          <a:endParaRPr lang="en-US" sz="1800" b="0">
            <a:latin typeface="Tw Cen MT" panose="020B0602020104020603" pitchFamily="34" charset="77"/>
          </a:endParaRPr>
        </a:p>
      </dgm:t>
    </dgm:pt>
    <dgm:pt modelId="{166172DD-A0AB-BD4E-B627-ABA01213FA90}" type="sibTrans" cxnId="{318B7D04-732C-D143-B511-0F0D133EB476}">
      <dgm:prSet/>
      <dgm:spPr/>
      <dgm:t>
        <a:bodyPr/>
        <a:lstStyle/>
        <a:p>
          <a:endParaRPr lang="en-US" sz="1800" b="0">
            <a:latin typeface="Tw Cen MT" panose="020B0602020104020603" pitchFamily="34" charset="77"/>
          </a:endParaRPr>
        </a:p>
      </dgm:t>
    </dgm:pt>
    <dgm:pt modelId="{4CB78CF2-6310-9946-A344-0DE6A0BF228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RN/MD provider presence at syringe access,  shelters, SF jail  </a:t>
          </a:r>
        </a:p>
      </dgm:t>
    </dgm:pt>
    <dgm:pt modelId="{698FDE9E-DE6A-6246-8257-EE8CB60F4A22}" type="parTrans" cxnId="{64A40213-71A3-A54B-B108-B19B39080A41}">
      <dgm:prSet/>
      <dgm:spPr/>
      <dgm:t>
        <a:bodyPr/>
        <a:lstStyle/>
        <a:p>
          <a:endParaRPr lang="en-US" sz="1800" b="0"/>
        </a:p>
      </dgm:t>
    </dgm:pt>
    <dgm:pt modelId="{4EBD0F14-B8BB-D945-B12C-A27881E78485}" type="sibTrans" cxnId="{64A40213-71A3-A54B-B108-B19B39080A41}">
      <dgm:prSet/>
      <dgm:spPr/>
      <dgm:t>
        <a:bodyPr/>
        <a:lstStyle/>
        <a:p>
          <a:endParaRPr lang="en-US" sz="1800" b="0"/>
        </a:p>
      </dgm:t>
    </dgm:pt>
    <dgm:pt modelId="{F3997C42-60E3-8C47-875F-902CBD1904CD}">
      <dgm:prSet custT="1"/>
      <dgm:spPr/>
      <dgm:t>
        <a:bodyPr/>
        <a:lstStyle/>
        <a:p>
          <a:r>
            <a:rPr lang="en-US" sz="1800" b="0" dirty="0">
              <a:latin typeface="Tw Cen MT" panose="020B0602020104020603" pitchFamily="34" charset="77"/>
            </a:rPr>
            <a:t>On-site labs</a:t>
          </a:r>
        </a:p>
      </dgm:t>
    </dgm:pt>
    <dgm:pt modelId="{DC5D93BB-9137-804A-82AC-A172F4D93FEA}" type="parTrans" cxnId="{972B362A-9CA6-9E40-960C-FE7F3A81E7B0}">
      <dgm:prSet/>
      <dgm:spPr/>
      <dgm:t>
        <a:bodyPr/>
        <a:lstStyle/>
        <a:p>
          <a:endParaRPr lang="en-US" sz="1800" b="0"/>
        </a:p>
      </dgm:t>
    </dgm:pt>
    <dgm:pt modelId="{AC1413F1-9896-854A-B684-35D44E382BBE}" type="sibTrans" cxnId="{972B362A-9CA6-9E40-960C-FE7F3A81E7B0}">
      <dgm:prSet/>
      <dgm:spPr/>
      <dgm:t>
        <a:bodyPr/>
        <a:lstStyle/>
        <a:p>
          <a:endParaRPr lang="en-US" sz="1800" b="0"/>
        </a:p>
      </dgm:t>
    </dgm:pt>
    <dgm:pt modelId="{ED38F329-C43F-4781-A7EF-C0869FDC34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*Consider palliative use in patients with CAB or RPV resistance who have been failed by PO ART</a:t>
          </a:r>
        </a:p>
      </dgm:t>
    </dgm:pt>
    <dgm:pt modelId="{BBF9E890-189E-4880-89F1-F89C4514D278}" type="parTrans" cxnId="{4D83A0F6-1463-491E-A19C-04EF91870A74}">
      <dgm:prSet/>
      <dgm:spPr/>
      <dgm:t>
        <a:bodyPr/>
        <a:lstStyle/>
        <a:p>
          <a:endParaRPr lang="en-US" sz="1800" b="0"/>
        </a:p>
      </dgm:t>
    </dgm:pt>
    <dgm:pt modelId="{34158534-0436-47CD-82AC-A4F71709A279}" type="sibTrans" cxnId="{4D83A0F6-1463-491E-A19C-04EF91870A74}">
      <dgm:prSet/>
      <dgm:spPr/>
      <dgm:t>
        <a:bodyPr/>
        <a:lstStyle/>
        <a:p>
          <a:endParaRPr lang="en-US" sz="1800" b="0"/>
        </a:p>
      </dgm:t>
    </dgm:pt>
    <dgm:pt modelId="{C14F235A-B9B5-4E57-AD9F-21A9EB78E2E8}">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PRN mobile street outreach</a:t>
          </a:r>
        </a:p>
      </dgm:t>
    </dgm:pt>
    <dgm:pt modelId="{F8B97B0F-B67A-4C4D-9F30-2B646BCAA4A6}" type="parTrans" cxnId="{DC28AEFE-23F4-4A1C-AB9E-FFD25B1EFCDE}">
      <dgm:prSet/>
      <dgm:spPr/>
      <dgm:t>
        <a:bodyPr/>
        <a:lstStyle/>
        <a:p>
          <a:endParaRPr lang="en-US" sz="1800" b="0"/>
        </a:p>
      </dgm:t>
    </dgm:pt>
    <dgm:pt modelId="{EC51E4A1-B761-49E1-A23E-30DB05950E05}" type="sibTrans" cxnId="{DC28AEFE-23F4-4A1C-AB9E-FFD25B1EFCDE}">
      <dgm:prSet/>
      <dgm:spPr/>
      <dgm:t>
        <a:bodyPr/>
        <a:lstStyle/>
        <a:p>
          <a:endParaRPr lang="en-US" sz="1800" b="0"/>
        </a:p>
      </dgm:t>
    </dgm:pt>
    <dgm:pt modelId="{1AA53911-D0CF-4F1F-9B06-89E3176410B0}">
      <dgm:prSet custT="1"/>
      <dgm:spPr/>
      <dgm:t>
        <a:bodyPr/>
        <a:lstStyle/>
        <a:p>
          <a:r>
            <a:rPr lang="en-US" sz="1800" b="0" dirty="0">
              <a:solidFill>
                <a:schemeClr val="bg1"/>
              </a:solidFill>
              <a:latin typeface="Tw Cen MT" panose="020B0602020104020603" pitchFamily="34" charset="77"/>
            </a:rPr>
            <a:t>Partner w/ local pharmacy to track orders</a:t>
          </a:r>
        </a:p>
      </dgm:t>
    </dgm:pt>
    <dgm:pt modelId="{A611B73F-2EF5-4364-BB18-4FD10D185A39}" type="parTrans" cxnId="{0CFA4645-F630-48CB-A810-73C0091016F7}">
      <dgm:prSet/>
      <dgm:spPr/>
      <dgm:t>
        <a:bodyPr/>
        <a:lstStyle/>
        <a:p>
          <a:endParaRPr lang="en-US" sz="1800" b="0"/>
        </a:p>
      </dgm:t>
    </dgm:pt>
    <dgm:pt modelId="{EFB54B7C-D3A8-4EB9-8C78-7017631AD6DA}" type="sibTrans" cxnId="{0CFA4645-F630-48CB-A810-73C0091016F7}">
      <dgm:prSet/>
      <dgm:spPr/>
      <dgm:t>
        <a:bodyPr/>
        <a:lstStyle/>
        <a:p>
          <a:endParaRPr lang="en-US" sz="1800" b="0"/>
        </a:p>
      </dgm:t>
    </dgm:pt>
    <dgm:pt modelId="{28A04C0D-A9E0-46B1-BF2E-7A38B2F4A318}">
      <dgm:prSet custT="1"/>
      <dgm:spPr/>
      <dgm:t>
        <a:bodyPr/>
        <a:lstStyle/>
        <a:p>
          <a:r>
            <a:rPr lang="en-US" sz="1800" b="0" dirty="0">
              <a:solidFill>
                <a:schemeClr val="tx1"/>
              </a:solidFill>
              <a:latin typeface="Tw Cen MT" panose="020B0602020104020603" pitchFamily="34" charset="77"/>
            </a:rPr>
            <a:t>Streamlined Eligibility</a:t>
          </a:r>
        </a:p>
      </dgm:t>
    </dgm:pt>
    <dgm:pt modelId="{D7E0C535-5CA9-40B9-9FA2-31182AA52CC2}" type="parTrans" cxnId="{0FD75CF3-C417-4CE5-8F19-D1ADC6F24171}">
      <dgm:prSet/>
      <dgm:spPr/>
      <dgm:t>
        <a:bodyPr/>
        <a:lstStyle/>
        <a:p>
          <a:endParaRPr lang="en-US" sz="1800" b="0"/>
        </a:p>
      </dgm:t>
    </dgm:pt>
    <dgm:pt modelId="{3B77CA13-B29B-4423-8ECA-E89BE594B888}" type="sibTrans" cxnId="{0FD75CF3-C417-4CE5-8F19-D1ADC6F24171}">
      <dgm:prSet/>
      <dgm:spPr/>
      <dgm:t>
        <a:bodyPr/>
        <a:lstStyle/>
        <a:p>
          <a:endParaRPr lang="en-US" sz="1800" b="0"/>
        </a:p>
      </dgm:t>
    </dgm:pt>
    <dgm:pt modelId="{6854240E-1875-4717-8E56-F1B8671724FE}">
      <dgm:prSet custT="1"/>
      <dgm:spPr/>
      <dgm:t>
        <a:bodyPr/>
        <a:lstStyle/>
        <a:p>
          <a:r>
            <a:rPr lang="en-US" sz="1800" b="0" dirty="0">
              <a:latin typeface="Tw Cen MT" panose="020B0602020104020603" pitchFamily="34" charset="77"/>
            </a:rPr>
            <a:t>Interested + med. eligible </a:t>
          </a:r>
        </a:p>
      </dgm:t>
    </dgm:pt>
    <dgm:pt modelId="{9C83E72D-31EF-40D4-8C86-E1BDCC09AF4C}" type="parTrans" cxnId="{D85BA9DD-D643-4B95-98D3-CF8FB76FC1BA}">
      <dgm:prSet/>
      <dgm:spPr/>
      <dgm:t>
        <a:bodyPr/>
        <a:lstStyle/>
        <a:p>
          <a:endParaRPr lang="en-US" sz="1800" b="0"/>
        </a:p>
      </dgm:t>
    </dgm:pt>
    <dgm:pt modelId="{0E417311-8AD6-4ED8-AA6A-DA357897D3A5}" type="sibTrans" cxnId="{D85BA9DD-D643-4B95-98D3-CF8FB76FC1BA}">
      <dgm:prSet/>
      <dgm:spPr/>
      <dgm:t>
        <a:bodyPr/>
        <a:lstStyle/>
        <a:p>
          <a:endParaRPr lang="en-US" sz="1800" b="0"/>
        </a:p>
      </dgm:t>
    </dgm:pt>
    <dgm:pt modelId="{68A44DB3-B585-4822-8096-86132EB3559B}">
      <dgm:prSet custT="1"/>
      <dgm:spPr/>
      <dgm:t>
        <a:bodyPr/>
        <a:lstStyle/>
        <a:p>
          <a:r>
            <a:rPr lang="en-US" sz="1800" b="0" dirty="0">
              <a:latin typeface="Tw Cen MT" panose="020B0602020104020603" pitchFamily="34" charset="77"/>
            </a:rPr>
            <a:t>Agree to protocol</a:t>
          </a:r>
        </a:p>
      </dgm:t>
    </dgm:pt>
    <dgm:pt modelId="{01AF2A3D-29EF-453C-A81F-C49F4A59CD0D}" type="parTrans" cxnId="{EC45ECA8-AE5D-4221-B2C5-AAC6BA2CD311}">
      <dgm:prSet/>
      <dgm:spPr/>
      <dgm:t>
        <a:bodyPr/>
        <a:lstStyle/>
        <a:p>
          <a:endParaRPr lang="en-US" sz="1800" b="0"/>
        </a:p>
      </dgm:t>
    </dgm:pt>
    <dgm:pt modelId="{8A3B29E1-DD0E-4BDD-BC31-AFEB7B5FB539}" type="sibTrans" cxnId="{EC45ECA8-AE5D-4221-B2C5-AAC6BA2CD311}">
      <dgm:prSet/>
      <dgm:spPr/>
      <dgm:t>
        <a:bodyPr/>
        <a:lstStyle/>
        <a:p>
          <a:endParaRPr lang="en-US" sz="1800" b="0"/>
        </a:p>
      </dgm:t>
    </dgm:pt>
    <dgm:pt modelId="{4AA19BE1-4B49-4E56-A1DF-D1B26C520CA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Pre-existing clinical engagement </a:t>
          </a:r>
          <a:r>
            <a:rPr lang="en-US" sz="1800" b="0" dirty="0">
              <a:solidFill>
                <a:srgbClr val="820000"/>
              </a:solidFill>
              <a:latin typeface="Staatliches" pitchFamily="2" charset="0"/>
            </a:rPr>
            <a:t>≥</a:t>
          </a:r>
          <a:r>
            <a:rPr lang="en-US" sz="1800" b="0" dirty="0">
              <a:solidFill>
                <a:srgbClr val="820000"/>
              </a:solidFill>
              <a:latin typeface="Tw Cen MT" panose="020B0602020104020603" pitchFamily="34" charset="77"/>
            </a:rPr>
            <a:t>3 months </a:t>
          </a:r>
        </a:p>
      </dgm:t>
    </dgm:pt>
    <dgm:pt modelId="{57D88B6E-AC34-42D3-A880-A4F31137592D}" type="parTrans" cxnId="{7EF310DD-C788-4DD1-852F-930DB1C7503B}">
      <dgm:prSet/>
      <dgm:spPr/>
      <dgm:t>
        <a:bodyPr/>
        <a:lstStyle/>
        <a:p>
          <a:endParaRPr lang="en-US" sz="1800" b="0"/>
        </a:p>
      </dgm:t>
    </dgm:pt>
    <dgm:pt modelId="{6B101F49-72E2-4D3B-8ADD-03628E223C2B}" type="sibTrans" cxnId="{7EF310DD-C788-4DD1-852F-930DB1C7503B}">
      <dgm:prSet/>
      <dgm:spPr/>
      <dgm:t>
        <a:bodyPr/>
        <a:lstStyle/>
        <a:p>
          <a:endParaRPr lang="en-US" sz="1800" b="0"/>
        </a:p>
      </dgm:t>
    </dgm:pt>
    <dgm:pt modelId="{9C9290B6-4A06-42C1-BEFE-4EB0AA29163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If no phone, consistent  location </a:t>
          </a:r>
          <a:endParaRPr lang="en-US" sz="1800" b="0" dirty="0"/>
        </a:p>
      </dgm:t>
    </dgm:pt>
    <dgm:pt modelId="{32D8F239-77E9-4A60-B3A6-4128752756A0}" type="parTrans" cxnId="{0C28938B-1332-4EAD-8B4B-707CE5E614A2}">
      <dgm:prSet/>
      <dgm:spPr/>
      <dgm:t>
        <a:bodyPr/>
        <a:lstStyle/>
        <a:p>
          <a:endParaRPr lang="en-US" sz="1800" b="0"/>
        </a:p>
      </dgm:t>
    </dgm:pt>
    <dgm:pt modelId="{AFDC5439-19EA-45EB-BD97-C0AE5ACB8147}" type="sibTrans" cxnId="{0C28938B-1332-4EAD-8B4B-707CE5E614A2}">
      <dgm:prSet/>
      <dgm:spPr/>
      <dgm:t>
        <a:bodyPr/>
        <a:lstStyle/>
        <a:p>
          <a:endParaRPr lang="en-US" sz="1800" b="0"/>
        </a:p>
      </dgm:t>
    </dgm:pt>
    <dgm:pt modelId="{CE53B547-04A3-4266-AAA6-29A1E67542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Incentivize ($10) on-time injections</a:t>
          </a:r>
        </a:p>
      </dgm:t>
    </dgm:pt>
    <dgm:pt modelId="{353E5B41-B9B4-4749-924D-1D9AD9024D05}" type="parTrans" cxnId="{DA73D2D9-960C-411E-AB40-978491EFEC7A}">
      <dgm:prSet/>
      <dgm:spPr/>
      <dgm:t>
        <a:bodyPr/>
        <a:lstStyle/>
        <a:p>
          <a:endParaRPr lang="en-US"/>
        </a:p>
      </dgm:t>
    </dgm:pt>
    <dgm:pt modelId="{E6E6DD7D-7050-4827-BAB7-02DA50B40874}" type="sibTrans" cxnId="{DA73D2D9-960C-411E-AB40-978491EFEC7A}">
      <dgm:prSet/>
      <dgm:spPr/>
      <dgm:t>
        <a:bodyPr/>
        <a:lstStyle/>
        <a:p>
          <a:endParaRPr lang="en-US"/>
        </a:p>
      </dgm:t>
    </dgm:pt>
    <dgm:pt modelId="{6B031FD6-D2D4-4257-8305-5DE9A827E6E1}">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*Limited patient census </a:t>
          </a:r>
        </a:p>
      </dgm:t>
    </dgm:pt>
    <dgm:pt modelId="{0B070946-A560-49ED-989F-40894EA30D8B}" type="sibTrans" cxnId="{9F858384-7308-4121-BB7E-09EAA8C9208B}">
      <dgm:prSet/>
      <dgm:spPr/>
      <dgm:t>
        <a:bodyPr/>
        <a:lstStyle/>
        <a:p>
          <a:endParaRPr lang="en-US" sz="1800" b="0"/>
        </a:p>
      </dgm:t>
    </dgm:pt>
    <dgm:pt modelId="{5C65FD64-30B4-4E73-A11A-9CD2B157A595}" type="parTrans" cxnId="{9F858384-7308-4121-BB7E-09EAA8C9208B}">
      <dgm:prSet/>
      <dgm:spPr/>
      <dgm:t>
        <a:bodyPr/>
        <a:lstStyle/>
        <a:p>
          <a:endParaRPr lang="en-US" sz="1800" b="0"/>
        </a:p>
      </dgm:t>
    </dgm:pt>
    <dgm:pt modelId="{732AD4C0-71C5-1743-BB38-B93B884468D0}" type="pres">
      <dgm:prSet presAssocID="{23E6AD0D-4A95-6F41-AD77-C144542F3879}" presName="diagram" presStyleCnt="0">
        <dgm:presLayoutVars>
          <dgm:chPref val="1"/>
          <dgm:dir/>
          <dgm:animOne val="branch"/>
          <dgm:animLvl val="lvl"/>
          <dgm:resizeHandles/>
        </dgm:presLayoutVars>
      </dgm:prSet>
      <dgm:spPr/>
    </dgm:pt>
    <dgm:pt modelId="{0F9E64DB-1253-594C-A940-1352710EF366}" type="pres">
      <dgm:prSet presAssocID="{3DDDB556-5A2C-D747-9A0E-4DB4B92AEE06}" presName="root" presStyleCnt="0"/>
      <dgm:spPr/>
    </dgm:pt>
    <dgm:pt modelId="{5A57CF22-4A32-024B-8F22-9406DBEA2D44}" type="pres">
      <dgm:prSet presAssocID="{3DDDB556-5A2C-D747-9A0E-4DB4B92AEE06}" presName="rootComposite" presStyleCnt="0"/>
      <dgm:spPr/>
    </dgm:pt>
    <dgm:pt modelId="{E73A0406-F089-6341-996B-F9715102923A}" type="pres">
      <dgm:prSet presAssocID="{3DDDB556-5A2C-D747-9A0E-4DB4B92AEE06}" presName="rootText" presStyleLbl="node1" presStyleIdx="0" presStyleCnt="4" custScaleX="125671" custLinFactNeighborX="-11002"/>
      <dgm:spPr/>
    </dgm:pt>
    <dgm:pt modelId="{751C7845-AD92-BB4B-8F42-F2FB96C9AF7C}" type="pres">
      <dgm:prSet presAssocID="{3DDDB556-5A2C-D747-9A0E-4DB4B92AEE06}" presName="rootConnector" presStyleLbl="node1" presStyleIdx="0" presStyleCnt="4"/>
      <dgm:spPr/>
    </dgm:pt>
    <dgm:pt modelId="{19151BFA-8885-DF48-8978-9CEA8F705D5D}" type="pres">
      <dgm:prSet presAssocID="{3DDDB556-5A2C-D747-9A0E-4DB4B92AEE06}" presName="childShape" presStyleCnt="0"/>
      <dgm:spPr/>
    </dgm:pt>
    <dgm:pt modelId="{9BC51590-8257-8B4F-9774-7C6E63A783F0}" type="pres">
      <dgm:prSet presAssocID="{1371273F-4696-DD40-8153-E02DB274FBC2}" presName="Name13" presStyleLbl="parChTrans1D2" presStyleIdx="0" presStyleCnt="16"/>
      <dgm:spPr/>
    </dgm:pt>
    <dgm:pt modelId="{F4010B22-2C00-2A48-8CE6-9C7ED4B36B4F}" type="pres">
      <dgm:prSet presAssocID="{5D3D942A-F098-654A-8E3E-0CF0A9018DD3}" presName="childText" presStyleLbl="bgAcc1" presStyleIdx="0" presStyleCnt="16" custScaleX="158379" custScaleY="114691" custLinFactNeighborX="-5018" custLinFactNeighborY="22323">
        <dgm:presLayoutVars>
          <dgm:bulletEnabled val="1"/>
        </dgm:presLayoutVars>
      </dgm:prSet>
      <dgm:spPr/>
    </dgm:pt>
    <dgm:pt modelId="{5617940B-FFB0-422C-9FA0-F3833FDFB3D9}" type="pres">
      <dgm:prSet presAssocID="{BBF9E890-189E-4880-89F1-F89C4514D278}" presName="Name13" presStyleLbl="parChTrans1D2" presStyleIdx="1" presStyleCnt="16"/>
      <dgm:spPr/>
    </dgm:pt>
    <dgm:pt modelId="{327AF729-ABBA-4C2F-A0FD-D214AC8E0085}" type="pres">
      <dgm:prSet presAssocID="{ED38F329-C43F-4781-A7EF-C0869FDC345A}" presName="childText" presStyleLbl="bgAcc1" presStyleIdx="1" presStyleCnt="16" custScaleX="153402" custScaleY="286759" custLinFactNeighborX="-2079" custLinFactNeighborY="34481">
        <dgm:presLayoutVars>
          <dgm:bulletEnabled val="1"/>
        </dgm:presLayoutVars>
      </dgm:prSet>
      <dgm:spPr/>
    </dgm:pt>
    <dgm:pt modelId="{C96E1C0D-D4F6-4907-B66A-64AD59EEF8B1}" type="pres">
      <dgm:prSet presAssocID="{28A04C0D-A9E0-46B1-BF2E-7A38B2F4A318}" presName="root" presStyleCnt="0"/>
      <dgm:spPr/>
    </dgm:pt>
    <dgm:pt modelId="{848E2478-CDA9-4B4C-8274-C1BB2425A11A}" type="pres">
      <dgm:prSet presAssocID="{28A04C0D-A9E0-46B1-BF2E-7A38B2F4A318}" presName="rootComposite" presStyleCnt="0"/>
      <dgm:spPr/>
    </dgm:pt>
    <dgm:pt modelId="{7856B2DB-8304-4F88-8C16-9DA5D2DDA2D2}" type="pres">
      <dgm:prSet presAssocID="{28A04C0D-A9E0-46B1-BF2E-7A38B2F4A318}" presName="rootText" presStyleLbl="node1" presStyleIdx="1" presStyleCnt="4" custScaleX="132234"/>
      <dgm:spPr/>
    </dgm:pt>
    <dgm:pt modelId="{EFC2A652-D332-474D-AA2D-2A4062746C87}" type="pres">
      <dgm:prSet presAssocID="{28A04C0D-A9E0-46B1-BF2E-7A38B2F4A318}" presName="rootConnector" presStyleLbl="node1" presStyleIdx="1" presStyleCnt="4"/>
      <dgm:spPr/>
    </dgm:pt>
    <dgm:pt modelId="{2A8312E4-BD19-4F23-81B8-5B5EF6F6FB7A}" type="pres">
      <dgm:prSet presAssocID="{28A04C0D-A9E0-46B1-BF2E-7A38B2F4A318}" presName="childShape" presStyleCnt="0"/>
      <dgm:spPr/>
    </dgm:pt>
    <dgm:pt modelId="{B383BFEF-9ACF-4FAF-9D27-DD4C462A344F}" type="pres">
      <dgm:prSet presAssocID="{9C83E72D-31EF-40D4-8C86-E1BDCC09AF4C}" presName="Name13" presStyleLbl="parChTrans1D2" presStyleIdx="2" presStyleCnt="16"/>
      <dgm:spPr/>
    </dgm:pt>
    <dgm:pt modelId="{C6AE0480-D91F-4DA2-AD8A-DF5C9968A803}" type="pres">
      <dgm:prSet presAssocID="{6854240E-1875-4717-8E56-F1B8671724FE}" presName="childText" presStyleLbl="bgAcc1" presStyleIdx="2" presStyleCnt="16" custScaleX="130756" custScaleY="97710">
        <dgm:presLayoutVars>
          <dgm:bulletEnabled val="1"/>
        </dgm:presLayoutVars>
      </dgm:prSet>
      <dgm:spPr/>
    </dgm:pt>
    <dgm:pt modelId="{DF1AEFB5-4D73-4107-A534-40B5745641E2}" type="pres">
      <dgm:prSet presAssocID="{01AF2A3D-29EF-453C-A81F-C49F4A59CD0D}" presName="Name13" presStyleLbl="parChTrans1D2" presStyleIdx="3" presStyleCnt="16"/>
      <dgm:spPr/>
    </dgm:pt>
    <dgm:pt modelId="{C2BC8A55-7584-4963-BFA5-C7815C0F7094}" type="pres">
      <dgm:prSet presAssocID="{68A44DB3-B585-4822-8096-86132EB3559B}" presName="childText" presStyleLbl="bgAcc1" presStyleIdx="3" presStyleCnt="16" custScaleX="133566" custScaleY="105508">
        <dgm:presLayoutVars>
          <dgm:bulletEnabled val="1"/>
        </dgm:presLayoutVars>
      </dgm:prSet>
      <dgm:spPr/>
    </dgm:pt>
    <dgm:pt modelId="{7AD9471D-9068-43C4-922C-A7324B10112D}" type="pres">
      <dgm:prSet presAssocID="{57D88B6E-AC34-42D3-A880-A4F31137592D}" presName="Name13" presStyleLbl="parChTrans1D2" presStyleIdx="4" presStyleCnt="16"/>
      <dgm:spPr/>
    </dgm:pt>
    <dgm:pt modelId="{1A5CFA5E-1CA9-4FB3-902B-6E3F8DB95162}" type="pres">
      <dgm:prSet presAssocID="{4AA19BE1-4B49-4E56-A1DF-D1B26C520CA7}" presName="childText" presStyleLbl="bgAcc1" presStyleIdx="4" presStyleCnt="16" custScaleX="132339" custScaleY="141975">
        <dgm:presLayoutVars>
          <dgm:bulletEnabled val="1"/>
        </dgm:presLayoutVars>
      </dgm:prSet>
      <dgm:spPr/>
    </dgm:pt>
    <dgm:pt modelId="{44143C92-2EBA-47B2-94F3-4EE7DB7181B0}" type="pres">
      <dgm:prSet presAssocID="{32D8F239-77E9-4A60-B3A6-4128752756A0}" presName="Name13" presStyleLbl="parChTrans1D2" presStyleIdx="5" presStyleCnt="16"/>
      <dgm:spPr/>
    </dgm:pt>
    <dgm:pt modelId="{773FF5BC-88FA-4F62-9A85-73C366B26E4A}" type="pres">
      <dgm:prSet presAssocID="{9C9290B6-4A06-42C1-BEFE-4EB0AA291633}" presName="childText" presStyleLbl="bgAcc1" presStyleIdx="5" presStyleCnt="16" custScaleX="130046" custScaleY="104402" custLinFactNeighborX="2232">
        <dgm:presLayoutVars>
          <dgm:bulletEnabled val="1"/>
        </dgm:presLayoutVars>
      </dgm:prSet>
      <dgm:spPr/>
    </dgm:pt>
    <dgm:pt modelId="{A399974C-279A-284A-9EFF-9CDC5DBCAE44}" type="pres">
      <dgm:prSet presAssocID="{F0744B15-2481-E54D-A0D7-B9DA750B88A9}" presName="root" presStyleCnt="0"/>
      <dgm:spPr/>
    </dgm:pt>
    <dgm:pt modelId="{80ADC124-4D63-5745-AEFF-C401BF9F106B}" type="pres">
      <dgm:prSet presAssocID="{F0744B15-2481-E54D-A0D7-B9DA750B88A9}" presName="rootComposite" presStyleCnt="0"/>
      <dgm:spPr/>
    </dgm:pt>
    <dgm:pt modelId="{D51D4F9A-FE93-D74A-ABEA-917AAF2768D7}" type="pres">
      <dgm:prSet presAssocID="{F0744B15-2481-E54D-A0D7-B9DA750B88A9}" presName="rootText" presStyleLbl="node1" presStyleIdx="2" presStyleCnt="4" custScaleX="142962" custScaleY="97799" custLinFactNeighborX="-12362"/>
      <dgm:spPr/>
    </dgm:pt>
    <dgm:pt modelId="{14507F86-F511-2646-99EE-33F104638AE1}" type="pres">
      <dgm:prSet presAssocID="{F0744B15-2481-E54D-A0D7-B9DA750B88A9}" presName="rootConnector" presStyleLbl="node1" presStyleIdx="2" presStyleCnt="4"/>
      <dgm:spPr/>
    </dgm:pt>
    <dgm:pt modelId="{4EAE108A-08CB-3E41-B02E-7590295ADA8C}" type="pres">
      <dgm:prSet presAssocID="{F0744B15-2481-E54D-A0D7-B9DA750B88A9}" presName="childShape" presStyleCnt="0"/>
      <dgm:spPr/>
    </dgm:pt>
    <dgm:pt modelId="{40907558-6C25-E547-A70D-A6B5098924DF}" type="pres">
      <dgm:prSet presAssocID="{446C2969-8ECC-184B-AAEE-DFECA4DEFD30}" presName="Name13" presStyleLbl="parChTrans1D2" presStyleIdx="6" presStyleCnt="16"/>
      <dgm:spPr/>
    </dgm:pt>
    <dgm:pt modelId="{3570ADE6-7509-054C-B822-B0F35FA959A1}" type="pres">
      <dgm:prSet presAssocID="{736D829C-72EA-7146-A04C-E5D905A31A8E}" presName="childText" presStyleLbl="bgAcc1" presStyleIdx="6" presStyleCnt="16" custScaleX="144838" custScaleY="108852" custLinFactNeighborX="-17010">
        <dgm:presLayoutVars>
          <dgm:bulletEnabled val="1"/>
        </dgm:presLayoutVars>
      </dgm:prSet>
      <dgm:spPr/>
    </dgm:pt>
    <dgm:pt modelId="{2AF3B44B-3D2C-4907-B40F-31B51605A87F}" type="pres">
      <dgm:prSet presAssocID="{353E5B41-B9B4-4749-924D-1D9AD9024D05}" presName="Name13" presStyleLbl="parChTrans1D2" presStyleIdx="7" presStyleCnt="16"/>
      <dgm:spPr/>
    </dgm:pt>
    <dgm:pt modelId="{705D6354-B40A-4FD4-BEF9-DD37466E5580}" type="pres">
      <dgm:prSet presAssocID="{CE53B547-04A3-4266-AAA6-29A1E675425A}" presName="childText" presStyleLbl="bgAcc1" presStyleIdx="7" presStyleCnt="16" custScaleX="162502" custLinFactNeighborX="-15989">
        <dgm:presLayoutVars>
          <dgm:bulletEnabled val="1"/>
        </dgm:presLayoutVars>
      </dgm:prSet>
      <dgm:spPr/>
    </dgm:pt>
    <dgm:pt modelId="{EAF9E64B-ABB8-A64B-8B4D-6AE507168524}" type="pres">
      <dgm:prSet presAssocID="{DC5D93BB-9137-804A-82AC-A172F4D93FEA}" presName="Name13" presStyleLbl="parChTrans1D2" presStyleIdx="8" presStyleCnt="16"/>
      <dgm:spPr/>
    </dgm:pt>
    <dgm:pt modelId="{AC3DA6C0-66BC-5648-8893-5EDC47248006}" type="pres">
      <dgm:prSet presAssocID="{F3997C42-60E3-8C47-875F-902CBD1904CD}" presName="childText" presStyleLbl="bgAcc1" presStyleIdx="8" presStyleCnt="16" custScaleX="134773" custScaleY="78282" custLinFactNeighborX="-13846" custLinFactNeighborY="-6852">
        <dgm:presLayoutVars>
          <dgm:bulletEnabled val="1"/>
        </dgm:presLayoutVars>
      </dgm:prSet>
      <dgm:spPr/>
    </dgm:pt>
    <dgm:pt modelId="{56FFB49F-52C2-0242-ACBD-C10E410B3952}" type="pres">
      <dgm:prSet presAssocID="{698FDE9E-DE6A-6246-8257-EE8CB60F4A22}" presName="Name13" presStyleLbl="parChTrans1D2" presStyleIdx="9" presStyleCnt="16"/>
      <dgm:spPr/>
    </dgm:pt>
    <dgm:pt modelId="{DA3D6A83-95FD-5D46-B407-5386B511942B}" type="pres">
      <dgm:prSet presAssocID="{4CB78CF2-6310-9946-A344-0DE6A0BF228A}" presName="childText" presStyleLbl="bgAcc1" presStyleIdx="9" presStyleCnt="16" custScaleX="165041" custScaleY="151587" custLinFactNeighborX="-20177" custLinFactNeighborY="-3613">
        <dgm:presLayoutVars>
          <dgm:bulletEnabled val="1"/>
        </dgm:presLayoutVars>
      </dgm:prSet>
      <dgm:spPr/>
    </dgm:pt>
    <dgm:pt modelId="{07C22C6C-EF07-4E10-AE48-AB0F564B5036}" type="pres">
      <dgm:prSet presAssocID="{F8B97B0F-B67A-4C4D-9F30-2B646BCAA4A6}" presName="Name13" presStyleLbl="parChTrans1D2" presStyleIdx="10" presStyleCnt="16"/>
      <dgm:spPr/>
    </dgm:pt>
    <dgm:pt modelId="{D76B02F5-8521-4554-9625-6DDF3C7662EA}" type="pres">
      <dgm:prSet presAssocID="{C14F235A-B9B5-4E57-AD9F-21A9EB78E2E8}" presName="childText" presStyleLbl="bgAcc1" presStyleIdx="10" presStyleCnt="16" custScaleX="165972" custScaleY="103380" custLinFactNeighborX="-16089" custLinFactNeighborY="4031">
        <dgm:presLayoutVars>
          <dgm:bulletEnabled val="1"/>
        </dgm:presLayoutVars>
      </dgm:prSet>
      <dgm:spPr/>
    </dgm:pt>
    <dgm:pt modelId="{3F1F5407-7E11-C549-83D4-9E41DF060F93}" type="pres">
      <dgm:prSet presAssocID="{6BBA1BDE-9BD1-2D46-8A29-95ED221414E8}" presName="root" presStyleCnt="0"/>
      <dgm:spPr/>
    </dgm:pt>
    <dgm:pt modelId="{7A48EBDF-BBD6-2D48-986F-0BB83D65ADFD}" type="pres">
      <dgm:prSet presAssocID="{6BBA1BDE-9BD1-2D46-8A29-95ED221414E8}" presName="rootComposite" presStyleCnt="0"/>
      <dgm:spPr/>
    </dgm:pt>
    <dgm:pt modelId="{00EFC075-FA93-264B-BF45-1CED18B58FD9}" type="pres">
      <dgm:prSet presAssocID="{6BBA1BDE-9BD1-2D46-8A29-95ED221414E8}" presName="rootText" presStyleLbl="node1" presStyleIdx="3" presStyleCnt="4" custScaleX="110926" custLinFactNeighborX="-13952" custLinFactNeighborY="457"/>
      <dgm:spPr/>
    </dgm:pt>
    <dgm:pt modelId="{39ABE39C-A3F4-B54D-874B-B717943BB34C}" type="pres">
      <dgm:prSet presAssocID="{6BBA1BDE-9BD1-2D46-8A29-95ED221414E8}" presName="rootConnector" presStyleLbl="node1" presStyleIdx="3" presStyleCnt="4"/>
      <dgm:spPr/>
    </dgm:pt>
    <dgm:pt modelId="{943A5760-61E2-3E4A-B6D4-799DBADF3691}" type="pres">
      <dgm:prSet presAssocID="{6BBA1BDE-9BD1-2D46-8A29-95ED221414E8}" presName="childShape" presStyleCnt="0"/>
      <dgm:spPr/>
    </dgm:pt>
    <dgm:pt modelId="{A45759A3-C800-1F47-BD78-35C0439E76EB}" type="pres">
      <dgm:prSet presAssocID="{AFF30A5F-5AB3-744F-8C7D-F587202B59D6}" presName="Name13" presStyleLbl="parChTrans1D2" presStyleIdx="11" presStyleCnt="16"/>
      <dgm:spPr/>
    </dgm:pt>
    <dgm:pt modelId="{4B935800-86DE-6F4B-8B44-E10272C05137}" type="pres">
      <dgm:prSet presAssocID="{A92AE873-65E4-C845-9A2C-490AEEFCA51F}" presName="childText" presStyleLbl="bgAcc1" presStyleIdx="11" presStyleCnt="16" custScaleX="154673" custScaleY="134731" custLinFactNeighborX="-20073" custLinFactNeighborY="-1485">
        <dgm:presLayoutVars>
          <dgm:bulletEnabled val="1"/>
        </dgm:presLayoutVars>
      </dgm:prSet>
      <dgm:spPr/>
    </dgm:pt>
    <dgm:pt modelId="{8F8AD928-7AD9-4148-A328-666763F5F617}" type="pres">
      <dgm:prSet presAssocID="{07181BA9-31D5-074C-B408-C3D4BCCC4491}" presName="Name13" presStyleLbl="parChTrans1D2" presStyleIdx="12" presStyleCnt="16"/>
      <dgm:spPr/>
    </dgm:pt>
    <dgm:pt modelId="{5A477351-2084-4C7B-9A62-C6DD30C00ABD}" type="pres">
      <dgm:prSet presAssocID="{1FF5799F-E194-FE4E-86A7-49F90C233D85}" presName="childText" presStyleLbl="bgAcc1" presStyleIdx="12" presStyleCnt="16" custScaleX="153339" custScaleY="71430" custLinFactNeighborX="-18166" custLinFactNeighborY="1786">
        <dgm:presLayoutVars>
          <dgm:bulletEnabled val="1"/>
        </dgm:presLayoutVars>
      </dgm:prSet>
      <dgm:spPr/>
    </dgm:pt>
    <dgm:pt modelId="{BA3BBA85-64C0-4C8D-83AE-78C3AE51E84B}" type="pres">
      <dgm:prSet presAssocID="{5C65FD64-30B4-4E73-A11A-9CD2B157A595}" presName="Name13" presStyleLbl="parChTrans1D2" presStyleIdx="13" presStyleCnt="16"/>
      <dgm:spPr/>
    </dgm:pt>
    <dgm:pt modelId="{CD210779-9A32-47DE-AF2F-90D572072A97}" type="pres">
      <dgm:prSet presAssocID="{6B031FD6-D2D4-4257-8305-5DE9A827E6E1}" presName="childText" presStyleLbl="bgAcc1" presStyleIdx="13" presStyleCnt="16" custScaleX="154245" custScaleY="77118" custLinFactNeighborX="-20694" custLinFactNeighborY="9305">
        <dgm:presLayoutVars>
          <dgm:bulletEnabled val="1"/>
        </dgm:presLayoutVars>
      </dgm:prSet>
      <dgm:spPr/>
    </dgm:pt>
    <dgm:pt modelId="{8433D00F-1764-1746-A8B5-BA3F686AAD6E}" type="pres">
      <dgm:prSet presAssocID="{E25255C8-F8EB-E54D-A0DE-6DCA31868978}" presName="Name13" presStyleLbl="parChTrans1D2" presStyleIdx="14" presStyleCnt="16"/>
      <dgm:spPr/>
    </dgm:pt>
    <dgm:pt modelId="{72898F1C-352B-A94A-A0B6-3449E6C7DD3E}" type="pres">
      <dgm:prSet presAssocID="{58922B7D-A0C3-C549-A202-D8A645A1BDD7}" presName="childText" presStyleLbl="bgAcc1" presStyleIdx="14" presStyleCnt="16" custScaleX="144051" custScaleY="89271" custLinFactNeighborX="-16121" custLinFactNeighborY="29040">
        <dgm:presLayoutVars>
          <dgm:bulletEnabled val="1"/>
        </dgm:presLayoutVars>
      </dgm:prSet>
      <dgm:spPr/>
    </dgm:pt>
    <dgm:pt modelId="{E4CD5F96-F4B0-4849-9C6C-EF1A66218A17}" type="pres">
      <dgm:prSet presAssocID="{A611B73F-2EF5-4364-BB18-4FD10D185A39}" presName="Name13" presStyleLbl="parChTrans1D2" presStyleIdx="15" presStyleCnt="16"/>
      <dgm:spPr/>
    </dgm:pt>
    <dgm:pt modelId="{F5E1CD3F-0AE7-4328-B26A-A24984CD8389}" type="pres">
      <dgm:prSet presAssocID="{1AA53911-D0CF-4F1F-9B06-89E3176410B0}" presName="childText" presStyleLbl="bgAcc1" presStyleIdx="15" presStyleCnt="16" custScaleX="157774" custScaleY="117754" custLinFactNeighborX="-21130" custLinFactNeighborY="41917">
        <dgm:presLayoutVars>
          <dgm:bulletEnabled val="1"/>
        </dgm:presLayoutVars>
      </dgm:prSet>
      <dgm:spPr/>
    </dgm:pt>
  </dgm:ptLst>
  <dgm:cxnLst>
    <dgm:cxn modelId="{318B7D04-732C-D143-B511-0F0D133EB476}" srcId="{6BBA1BDE-9BD1-2D46-8A29-95ED221414E8}" destId="{58922B7D-A0C3-C549-A202-D8A645A1BDD7}" srcOrd="3" destOrd="0" parTransId="{E25255C8-F8EB-E54D-A0DE-6DCA31868978}" sibTransId="{166172DD-A0AB-BD4E-B627-ABA01213FA90}"/>
    <dgm:cxn modelId="{AEB2190E-F797-964C-A1B9-9A8D2EE5B8E4}" type="presOf" srcId="{446C2969-8ECC-184B-AAEE-DFECA4DEFD30}" destId="{40907558-6C25-E547-A70D-A6B5098924DF}" srcOrd="0" destOrd="0" presId="urn:microsoft.com/office/officeart/2005/8/layout/hierarchy3"/>
    <dgm:cxn modelId="{AC000A10-3EAC-4F24-B067-B41E64826CF4}" type="presOf" srcId="{ED38F329-C43F-4781-A7EF-C0869FDC345A}" destId="{327AF729-ABBA-4C2F-A0FD-D214AC8E0085}" srcOrd="0" destOrd="0" presId="urn:microsoft.com/office/officeart/2005/8/layout/hierarchy3"/>
    <dgm:cxn modelId="{792FB511-CA32-471D-AAAE-5D5FAC795CF2}" type="presOf" srcId="{F8B97B0F-B67A-4C4D-9F30-2B646BCAA4A6}" destId="{07C22C6C-EF07-4E10-AE48-AB0F564B5036}" srcOrd="0" destOrd="0" presId="urn:microsoft.com/office/officeart/2005/8/layout/hierarchy3"/>
    <dgm:cxn modelId="{64A40213-71A3-A54B-B108-B19B39080A41}" srcId="{F0744B15-2481-E54D-A0D7-B9DA750B88A9}" destId="{4CB78CF2-6310-9946-A344-0DE6A0BF228A}" srcOrd="3" destOrd="0" parTransId="{698FDE9E-DE6A-6246-8257-EE8CB60F4A22}" sibTransId="{4EBD0F14-B8BB-D945-B12C-A27881E78485}"/>
    <dgm:cxn modelId="{78CEBB18-07DA-2A42-BA9C-46B6673E3A14}" type="presOf" srcId="{6BBA1BDE-9BD1-2D46-8A29-95ED221414E8}" destId="{00EFC075-FA93-264B-BF45-1CED18B58FD9}" srcOrd="0" destOrd="0" presId="urn:microsoft.com/office/officeart/2005/8/layout/hierarchy3"/>
    <dgm:cxn modelId="{05E38826-C7EE-4303-9BA7-991F670958CF}" type="presOf" srcId="{28A04C0D-A9E0-46B1-BF2E-7A38B2F4A318}" destId="{7856B2DB-8304-4F88-8C16-9DA5D2DDA2D2}" srcOrd="0" destOrd="0" presId="urn:microsoft.com/office/officeart/2005/8/layout/hierarchy3"/>
    <dgm:cxn modelId="{D9266828-527F-5E4F-A457-FA00BBAF258F}" srcId="{23E6AD0D-4A95-6F41-AD77-C144542F3879}" destId="{F0744B15-2481-E54D-A0D7-B9DA750B88A9}" srcOrd="2" destOrd="0" parTransId="{E839F4B5-8FB3-4A48-9B4F-E69D441D6D84}" sibTransId="{192892D0-9C3D-D94B-8A28-826DACCC5350}"/>
    <dgm:cxn modelId="{972B362A-9CA6-9E40-960C-FE7F3A81E7B0}" srcId="{F0744B15-2481-E54D-A0D7-B9DA750B88A9}" destId="{F3997C42-60E3-8C47-875F-902CBD1904CD}" srcOrd="2" destOrd="0" parTransId="{DC5D93BB-9137-804A-82AC-A172F4D93FEA}" sibTransId="{AC1413F1-9896-854A-B684-35D44E382BBE}"/>
    <dgm:cxn modelId="{DED1882C-AEEF-4709-AC67-1A310C3184A1}" type="presOf" srcId="{4AA19BE1-4B49-4E56-A1DF-D1B26C520CA7}" destId="{1A5CFA5E-1CA9-4FB3-902B-6E3F8DB95162}" srcOrd="0" destOrd="0" presId="urn:microsoft.com/office/officeart/2005/8/layout/hierarchy3"/>
    <dgm:cxn modelId="{BB7DBB31-353F-2E44-AF9D-FAE19650FC36}" type="presOf" srcId="{3DDDB556-5A2C-D747-9A0E-4DB4B92AEE06}" destId="{751C7845-AD92-BB4B-8F42-F2FB96C9AF7C}" srcOrd="1" destOrd="0" presId="urn:microsoft.com/office/officeart/2005/8/layout/hierarchy3"/>
    <dgm:cxn modelId="{6EC83437-66F4-B44B-AACC-682696ACEAE7}" type="presOf" srcId="{F0744B15-2481-E54D-A0D7-B9DA750B88A9}" destId="{14507F86-F511-2646-99EE-33F104638AE1}" srcOrd="1" destOrd="0" presId="urn:microsoft.com/office/officeart/2005/8/layout/hierarchy3"/>
    <dgm:cxn modelId="{FD2B6A3D-67EE-40B9-8390-C422CB081C5A}" type="presOf" srcId="{9C9290B6-4A06-42C1-BEFE-4EB0AA291633}" destId="{773FF5BC-88FA-4F62-9A85-73C366B26E4A}" srcOrd="0" destOrd="0" presId="urn:microsoft.com/office/officeart/2005/8/layout/hierarchy3"/>
    <dgm:cxn modelId="{83BD9341-CB67-40DE-BF35-8F0C3114DAD3}" type="presOf" srcId="{01AF2A3D-29EF-453C-A81F-C49F4A59CD0D}" destId="{DF1AEFB5-4D73-4107-A534-40B5745641E2}" srcOrd="0" destOrd="0" presId="urn:microsoft.com/office/officeart/2005/8/layout/hierarchy3"/>
    <dgm:cxn modelId="{EBF4FD41-7FB3-4B4B-A493-6108801EC0B0}" type="presOf" srcId="{6854240E-1875-4717-8E56-F1B8671724FE}" destId="{C6AE0480-D91F-4DA2-AD8A-DF5C9968A803}" srcOrd="0" destOrd="0" presId="urn:microsoft.com/office/officeart/2005/8/layout/hierarchy3"/>
    <dgm:cxn modelId="{4D888243-C50F-47D1-BEF1-FC896974E4C4}" type="presOf" srcId="{A611B73F-2EF5-4364-BB18-4FD10D185A39}" destId="{E4CD5F96-F4B0-4849-9C6C-EF1A66218A17}" srcOrd="0" destOrd="0" presId="urn:microsoft.com/office/officeart/2005/8/layout/hierarchy3"/>
    <dgm:cxn modelId="{0CFA4645-F630-48CB-A810-73C0091016F7}" srcId="{6BBA1BDE-9BD1-2D46-8A29-95ED221414E8}" destId="{1AA53911-D0CF-4F1F-9B06-89E3176410B0}" srcOrd="4" destOrd="0" parTransId="{A611B73F-2EF5-4364-BB18-4FD10D185A39}" sibTransId="{EFB54B7C-D3A8-4EB9-8C78-7017631AD6DA}"/>
    <dgm:cxn modelId="{8E06A565-ACDD-B947-B5EC-48D7CE7FFFFB}" type="presOf" srcId="{DC5D93BB-9137-804A-82AC-A172F4D93FEA}" destId="{EAF9E64B-ABB8-A64B-8B4D-6AE507168524}" srcOrd="0" destOrd="0" presId="urn:microsoft.com/office/officeart/2005/8/layout/hierarchy3"/>
    <dgm:cxn modelId="{A3E23A47-2F38-408C-A0CF-1607DAB1D393}" type="presOf" srcId="{07181BA9-31D5-074C-B408-C3D4BCCC4491}" destId="{8F8AD928-7AD9-4148-A328-666763F5F617}" srcOrd="0" destOrd="0" presId="urn:microsoft.com/office/officeart/2005/8/layout/hierarchy3"/>
    <dgm:cxn modelId="{B48DA768-0622-B448-8BB3-D5F141A016B4}" type="presOf" srcId="{23E6AD0D-4A95-6F41-AD77-C144542F3879}" destId="{732AD4C0-71C5-1743-BB38-B93B884468D0}" srcOrd="0" destOrd="0" presId="urn:microsoft.com/office/officeart/2005/8/layout/hierarchy3"/>
    <dgm:cxn modelId="{656C9B6A-FB58-441F-B957-8525D9133BA6}" type="presOf" srcId="{28A04C0D-A9E0-46B1-BF2E-7A38B2F4A318}" destId="{EFC2A652-D332-474D-AA2D-2A4062746C87}" srcOrd="1" destOrd="0" presId="urn:microsoft.com/office/officeart/2005/8/layout/hierarchy3"/>
    <dgm:cxn modelId="{0717A56A-947D-734C-8D59-F93344F98F4D}" type="presOf" srcId="{698FDE9E-DE6A-6246-8257-EE8CB60F4A22}" destId="{56FFB49F-52C2-0242-ACBD-C10E410B3952}" srcOrd="0" destOrd="0" presId="urn:microsoft.com/office/officeart/2005/8/layout/hierarchy3"/>
    <dgm:cxn modelId="{F06DA74C-1F57-BA47-8FE1-85E2157D3BEC}" srcId="{F0744B15-2481-E54D-A0D7-B9DA750B88A9}" destId="{736D829C-72EA-7146-A04C-E5D905A31A8E}" srcOrd="0" destOrd="0" parTransId="{446C2969-8ECC-184B-AAEE-DFECA4DEFD30}" sibTransId="{CF1EE555-D329-4D4D-9188-6B20E1071FF3}"/>
    <dgm:cxn modelId="{FA670A6E-0DE3-4F6F-9BC8-CC77979B951F}" type="presOf" srcId="{BBF9E890-189E-4880-89F1-F89C4514D278}" destId="{5617940B-FFB0-422C-9FA0-F3833FDFB3D9}" srcOrd="0" destOrd="0" presId="urn:microsoft.com/office/officeart/2005/8/layout/hierarchy3"/>
    <dgm:cxn modelId="{F730D471-2A15-4AFB-8E19-B415BE3D9059}" type="presOf" srcId="{68A44DB3-B585-4822-8096-86132EB3559B}" destId="{C2BC8A55-7584-4963-BFA5-C7815C0F7094}" srcOrd="0" destOrd="0" presId="urn:microsoft.com/office/officeart/2005/8/layout/hierarchy3"/>
    <dgm:cxn modelId="{3E652E77-4477-43EB-B69A-B5DD658B87E3}" type="presOf" srcId="{5C65FD64-30B4-4E73-A11A-9CD2B157A595}" destId="{BA3BBA85-64C0-4C8D-83AE-78C3AE51E84B}" srcOrd="0" destOrd="0" presId="urn:microsoft.com/office/officeart/2005/8/layout/hierarchy3"/>
    <dgm:cxn modelId="{F37D3259-74FD-7648-BA2B-C8B2FD16C676}" type="presOf" srcId="{736D829C-72EA-7146-A04C-E5D905A31A8E}" destId="{3570ADE6-7509-054C-B822-B0F35FA959A1}" srcOrd="0" destOrd="0" presId="urn:microsoft.com/office/officeart/2005/8/layout/hierarchy3"/>
    <dgm:cxn modelId="{55320C5A-F500-4F9B-A9A4-38AE2C042BBB}" type="presOf" srcId="{1AA53911-D0CF-4F1F-9B06-89E3176410B0}" destId="{F5E1CD3F-0AE7-4328-B26A-A24984CD8389}" srcOrd="0" destOrd="0" presId="urn:microsoft.com/office/officeart/2005/8/layout/hierarchy3"/>
    <dgm:cxn modelId="{7895ED80-9C6A-B942-A24C-A2D8E31A6F6F}" type="presOf" srcId="{3DDDB556-5A2C-D747-9A0E-4DB4B92AEE06}" destId="{E73A0406-F089-6341-996B-F9715102923A}" srcOrd="0" destOrd="0" presId="urn:microsoft.com/office/officeart/2005/8/layout/hierarchy3"/>
    <dgm:cxn modelId="{9F858384-7308-4121-BB7E-09EAA8C9208B}" srcId="{6BBA1BDE-9BD1-2D46-8A29-95ED221414E8}" destId="{6B031FD6-D2D4-4257-8305-5DE9A827E6E1}" srcOrd="2" destOrd="0" parTransId="{5C65FD64-30B4-4E73-A11A-9CD2B157A595}" sibTransId="{0B070946-A560-49ED-989F-40894EA30D8B}"/>
    <dgm:cxn modelId="{89FDC086-977F-46D4-928C-16EC47572253}" type="presOf" srcId="{6B031FD6-D2D4-4257-8305-5DE9A827E6E1}" destId="{CD210779-9A32-47DE-AF2F-90D572072A97}" srcOrd="0" destOrd="0" presId="urn:microsoft.com/office/officeart/2005/8/layout/hierarchy3"/>
    <dgm:cxn modelId="{0E96E189-4074-46F8-99B3-3E39FE402668}" type="presOf" srcId="{58922B7D-A0C3-C549-A202-D8A645A1BDD7}" destId="{72898F1C-352B-A94A-A0B6-3449E6C7DD3E}" srcOrd="0" destOrd="0" presId="urn:microsoft.com/office/officeart/2005/8/layout/hierarchy3"/>
    <dgm:cxn modelId="{0C28938B-1332-4EAD-8B4B-707CE5E614A2}" srcId="{28A04C0D-A9E0-46B1-BF2E-7A38B2F4A318}" destId="{9C9290B6-4A06-42C1-BEFE-4EB0AA291633}" srcOrd="3" destOrd="0" parTransId="{32D8F239-77E9-4A60-B3A6-4128752756A0}" sibTransId="{AFDC5439-19EA-45EB-BD97-C0AE5ACB8147}"/>
    <dgm:cxn modelId="{9BB7E28C-E010-8D4D-BB86-6629BE8DBB8F}" type="presOf" srcId="{F3997C42-60E3-8C47-875F-902CBD1904CD}" destId="{AC3DA6C0-66BC-5648-8893-5EDC47248006}" srcOrd="0" destOrd="0" presId="urn:microsoft.com/office/officeart/2005/8/layout/hierarchy3"/>
    <dgm:cxn modelId="{2D3D2D8D-2728-2745-8FE0-584A2AF4D437}" type="presOf" srcId="{A92AE873-65E4-C845-9A2C-490AEEFCA51F}" destId="{4B935800-86DE-6F4B-8B44-E10272C05137}" srcOrd="0" destOrd="0" presId="urn:microsoft.com/office/officeart/2005/8/layout/hierarchy3"/>
    <dgm:cxn modelId="{6B96D98F-29E8-4AD8-89F8-00DAF7964604}" type="presOf" srcId="{E25255C8-F8EB-E54D-A0DE-6DCA31868978}" destId="{8433D00F-1764-1746-A8B5-BA3F686AAD6E}" srcOrd="0" destOrd="0" presId="urn:microsoft.com/office/officeart/2005/8/layout/hierarchy3"/>
    <dgm:cxn modelId="{995C2E92-8EE8-7C4B-BA95-2C7BC51EA704}" srcId="{3DDDB556-5A2C-D747-9A0E-4DB4B92AEE06}" destId="{5D3D942A-F098-654A-8E3E-0CF0A9018DD3}" srcOrd="0" destOrd="0" parTransId="{1371273F-4696-DD40-8153-E02DB274FBC2}" sibTransId="{C8E26E90-E438-8C4A-A10C-72F80D91B7E5}"/>
    <dgm:cxn modelId="{1B06B693-8189-4F83-B0ED-4214E546A4C8}" type="presOf" srcId="{353E5B41-B9B4-4749-924D-1D9AD9024D05}" destId="{2AF3B44B-3D2C-4907-B40F-31B51605A87F}" srcOrd="0" destOrd="0" presId="urn:microsoft.com/office/officeart/2005/8/layout/hierarchy3"/>
    <dgm:cxn modelId="{B64A6099-EBF7-43C5-BBC7-E9592CE22ED6}" type="presOf" srcId="{9C83E72D-31EF-40D4-8C86-E1BDCC09AF4C}" destId="{B383BFEF-9ACF-4FAF-9D27-DD4C462A344F}" srcOrd="0" destOrd="0" presId="urn:microsoft.com/office/officeart/2005/8/layout/hierarchy3"/>
    <dgm:cxn modelId="{4180F99B-54C2-E249-83DF-8AD09A910E45}" type="presOf" srcId="{5D3D942A-F098-654A-8E3E-0CF0A9018DD3}" destId="{F4010B22-2C00-2A48-8CE6-9C7ED4B36B4F}" srcOrd="0" destOrd="0" presId="urn:microsoft.com/office/officeart/2005/8/layout/hierarchy3"/>
    <dgm:cxn modelId="{9DAEE59D-AE51-CC41-BB47-B453575D7A57}" srcId="{23E6AD0D-4A95-6F41-AD77-C144542F3879}" destId="{6BBA1BDE-9BD1-2D46-8A29-95ED221414E8}" srcOrd="3" destOrd="0" parTransId="{3F2C92DD-E8C9-A940-9963-A1D0A10D0060}" sibTransId="{E0C5A0C7-3B01-F148-A35E-CD67FE46FECD}"/>
    <dgm:cxn modelId="{EC45ECA8-AE5D-4221-B2C5-AAC6BA2CD311}" srcId="{28A04C0D-A9E0-46B1-BF2E-7A38B2F4A318}" destId="{68A44DB3-B585-4822-8096-86132EB3559B}" srcOrd="1" destOrd="0" parTransId="{01AF2A3D-29EF-453C-A81F-C49F4A59CD0D}" sibTransId="{8A3B29E1-DD0E-4BDD-BC31-AFEB7B5FB539}"/>
    <dgm:cxn modelId="{22ED25AD-A077-A64A-B928-B855D6810BE9}" type="presOf" srcId="{AFF30A5F-5AB3-744F-8C7D-F587202B59D6}" destId="{A45759A3-C800-1F47-BD78-35C0439E76EB}" srcOrd="0" destOrd="0" presId="urn:microsoft.com/office/officeart/2005/8/layout/hierarchy3"/>
    <dgm:cxn modelId="{619B30AE-4C31-4EC8-A1E1-1C27275E08F1}" type="presOf" srcId="{C14F235A-B9B5-4E57-AD9F-21A9EB78E2E8}" destId="{D76B02F5-8521-4554-9625-6DDF3C7662EA}" srcOrd="0" destOrd="0" presId="urn:microsoft.com/office/officeart/2005/8/layout/hierarchy3"/>
    <dgm:cxn modelId="{74EE3CBA-A05D-9B40-9EBE-41D1621FC420}" srcId="{6BBA1BDE-9BD1-2D46-8A29-95ED221414E8}" destId="{A92AE873-65E4-C845-9A2C-490AEEFCA51F}" srcOrd="0" destOrd="0" parTransId="{AFF30A5F-5AB3-744F-8C7D-F587202B59D6}" sibTransId="{AD4613B0-90AE-B64D-80CE-AE631CDE5FC5}"/>
    <dgm:cxn modelId="{DB7381C3-8CC0-1043-B774-48B8FC252A52}" type="presOf" srcId="{6BBA1BDE-9BD1-2D46-8A29-95ED221414E8}" destId="{39ABE39C-A3F4-B54D-874B-B717943BB34C}" srcOrd="1" destOrd="0" presId="urn:microsoft.com/office/officeart/2005/8/layout/hierarchy3"/>
    <dgm:cxn modelId="{1D84E0C4-8F46-4DB7-8E0E-55CF650B1B2A}" type="presOf" srcId="{57D88B6E-AC34-42D3-A880-A4F31137592D}" destId="{7AD9471D-9068-43C4-922C-A7324B10112D}" srcOrd="0" destOrd="0" presId="urn:microsoft.com/office/officeart/2005/8/layout/hierarchy3"/>
    <dgm:cxn modelId="{669A43C7-80F0-4BB2-8AD4-D48C838D52F7}" type="presOf" srcId="{1FF5799F-E194-FE4E-86A7-49F90C233D85}" destId="{5A477351-2084-4C7B-9A62-C6DD30C00ABD}" srcOrd="0" destOrd="0" presId="urn:microsoft.com/office/officeart/2005/8/layout/hierarchy3"/>
    <dgm:cxn modelId="{33E28AC7-E880-AA47-86D2-7FF44266E03F}" type="presOf" srcId="{1371273F-4696-DD40-8153-E02DB274FBC2}" destId="{9BC51590-8257-8B4F-9774-7C6E63A783F0}" srcOrd="0" destOrd="0" presId="urn:microsoft.com/office/officeart/2005/8/layout/hierarchy3"/>
    <dgm:cxn modelId="{611C44CE-65E4-4DCC-92C0-F53E9AB29568}" type="presOf" srcId="{32D8F239-77E9-4A60-B3A6-4128752756A0}" destId="{44143C92-2EBA-47B2-94F3-4EE7DB7181B0}" srcOrd="0" destOrd="0" presId="urn:microsoft.com/office/officeart/2005/8/layout/hierarchy3"/>
    <dgm:cxn modelId="{3D067BD2-91E7-364B-B1A3-007BB272C384}" srcId="{23E6AD0D-4A95-6F41-AD77-C144542F3879}" destId="{3DDDB556-5A2C-D747-9A0E-4DB4B92AEE06}" srcOrd="0" destOrd="0" parTransId="{231E4FF8-7405-DD4B-B8C4-F24CAF03BACA}" sibTransId="{7C30E652-0A97-D04C-B1D5-ABB379DF9C7E}"/>
    <dgm:cxn modelId="{793905D7-18C0-4BB0-82E8-00615640DC4C}" type="presOf" srcId="{CE53B547-04A3-4266-AAA6-29A1E675425A}" destId="{705D6354-B40A-4FD4-BEF9-DD37466E5580}" srcOrd="0" destOrd="0" presId="urn:microsoft.com/office/officeart/2005/8/layout/hierarchy3"/>
    <dgm:cxn modelId="{DA73D2D9-960C-411E-AB40-978491EFEC7A}" srcId="{F0744B15-2481-E54D-A0D7-B9DA750B88A9}" destId="{CE53B547-04A3-4266-AAA6-29A1E675425A}" srcOrd="1" destOrd="0" parTransId="{353E5B41-B9B4-4749-924D-1D9AD9024D05}" sibTransId="{E6E6DD7D-7050-4827-BAB7-02DA50B40874}"/>
    <dgm:cxn modelId="{7EF310DD-C788-4DD1-852F-930DB1C7503B}" srcId="{28A04C0D-A9E0-46B1-BF2E-7A38B2F4A318}" destId="{4AA19BE1-4B49-4E56-A1DF-D1B26C520CA7}" srcOrd="2" destOrd="0" parTransId="{57D88B6E-AC34-42D3-A880-A4F31137592D}" sibTransId="{6B101F49-72E2-4D3B-8ADD-03628E223C2B}"/>
    <dgm:cxn modelId="{D85BA9DD-D643-4B95-98D3-CF8FB76FC1BA}" srcId="{28A04C0D-A9E0-46B1-BF2E-7A38B2F4A318}" destId="{6854240E-1875-4717-8E56-F1B8671724FE}" srcOrd="0" destOrd="0" parTransId="{9C83E72D-31EF-40D4-8C86-E1BDCC09AF4C}" sibTransId="{0E417311-8AD6-4ED8-AA6A-DA357897D3A5}"/>
    <dgm:cxn modelId="{A3E1DBE9-02DB-AB47-AE6F-972F8CB0984E}" type="presOf" srcId="{F0744B15-2481-E54D-A0D7-B9DA750B88A9}" destId="{D51D4F9A-FE93-D74A-ABEA-917AAF2768D7}" srcOrd="0" destOrd="0" presId="urn:microsoft.com/office/officeart/2005/8/layout/hierarchy3"/>
    <dgm:cxn modelId="{B3A36BEC-1AEF-8245-9CC4-2926A15EBC69}" type="presOf" srcId="{4CB78CF2-6310-9946-A344-0DE6A0BF228A}" destId="{DA3D6A83-95FD-5D46-B407-5386B511942B}" srcOrd="0" destOrd="0" presId="urn:microsoft.com/office/officeart/2005/8/layout/hierarchy3"/>
    <dgm:cxn modelId="{4AEBB1F0-CC54-744E-8ABA-615710268AE8}" srcId="{6BBA1BDE-9BD1-2D46-8A29-95ED221414E8}" destId="{1FF5799F-E194-FE4E-86A7-49F90C233D85}" srcOrd="1" destOrd="0" parTransId="{07181BA9-31D5-074C-B408-C3D4BCCC4491}" sibTransId="{CB9DEEF4-3064-C347-A474-B98F1932C3A3}"/>
    <dgm:cxn modelId="{0FD75CF3-C417-4CE5-8F19-D1ADC6F24171}" srcId="{23E6AD0D-4A95-6F41-AD77-C144542F3879}" destId="{28A04C0D-A9E0-46B1-BF2E-7A38B2F4A318}" srcOrd="1" destOrd="0" parTransId="{D7E0C535-5CA9-40B9-9FA2-31182AA52CC2}" sibTransId="{3B77CA13-B29B-4423-8ECA-E89BE594B888}"/>
    <dgm:cxn modelId="{4D83A0F6-1463-491E-A19C-04EF91870A74}" srcId="{3DDDB556-5A2C-D747-9A0E-4DB4B92AEE06}" destId="{ED38F329-C43F-4781-A7EF-C0869FDC345A}" srcOrd="1" destOrd="0" parTransId="{BBF9E890-189E-4880-89F1-F89C4514D278}" sibTransId="{34158534-0436-47CD-82AC-A4F71709A279}"/>
    <dgm:cxn modelId="{DC28AEFE-23F4-4A1C-AB9E-FFD25B1EFCDE}" srcId="{F0744B15-2481-E54D-A0D7-B9DA750B88A9}" destId="{C14F235A-B9B5-4E57-AD9F-21A9EB78E2E8}" srcOrd="4" destOrd="0" parTransId="{F8B97B0F-B67A-4C4D-9F30-2B646BCAA4A6}" sibTransId="{EC51E4A1-B761-49E1-A23E-30DB05950E05}"/>
    <dgm:cxn modelId="{E0F4B1C3-2FFF-2246-9C7B-082980A3E5A3}" type="presParOf" srcId="{732AD4C0-71C5-1743-BB38-B93B884468D0}" destId="{0F9E64DB-1253-594C-A940-1352710EF366}" srcOrd="0" destOrd="0" presId="urn:microsoft.com/office/officeart/2005/8/layout/hierarchy3"/>
    <dgm:cxn modelId="{81DE4D95-4592-F645-B2E9-225F44D02B4B}" type="presParOf" srcId="{0F9E64DB-1253-594C-A940-1352710EF366}" destId="{5A57CF22-4A32-024B-8F22-9406DBEA2D44}" srcOrd="0" destOrd="0" presId="urn:microsoft.com/office/officeart/2005/8/layout/hierarchy3"/>
    <dgm:cxn modelId="{87A508A4-BA9E-E049-9BD8-FB1C2FD5A324}" type="presParOf" srcId="{5A57CF22-4A32-024B-8F22-9406DBEA2D44}" destId="{E73A0406-F089-6341-996B-F9715102923A}" srcOrd="0" destOrd="0" presId="urn:microsoft.com/office/officeart/2005/8/layout/hierarchy3"/>
    <dgm:cxn modelId="{9FE7F73A-71E8-AE47-8C4E-87801A0538DD}" type="presParOf" srcId="{5A57CF22-4A32-024B-8F22-9406DBEA2D44}" destId="{751C7845-AD92-BB4B-8F42-F2FB96C9AF7C}" srcOrd="1" destOrd="0" presId="urn:microsoft.com/office/officeart/2005/8/layout/hierarchy3"/>
    <dgm:cxn modelId="{21403357-4A47-A242-BE4D-9D9617CADF5D}" type="presParOf" srcId="{0F9E64DB-1253-594C-A940-1352710EF366}" destId="{19151BFA-8885-DF48-8978-9CEA8F705D5D}" srcOrd="1" destOrd="0" presId="urn:microsoft.com/office/officeart/2005/8/layout/hierarchy3"/>
    <dgm:cxn modelId="{3A838775-BB95-CD4F-9D2D-AAC74ABEF9C8}" type="presParOf" srcId="{19151BFA-8885-DF48-8978-9CEA8F705D5D}" destId="{9BC51590-8257-8B4F-9774-7C6E63A783F0}" srcOrd="0" destOrd="0" presId="urn:microsoft.com/office/officeart/2005/8/layout/hierarchy3"/>
    <dgm:cxn modelId="{F467B19A-29CD-8444-ACEC-42B7633BC6C0}" type="presParOf" srcId="{19151BFA-8885-DF48-8978-9CEA8F705D5D}" destId="{F4010B22-2C00-2A48-8CE6-9C7ED4B36B4F}" srcOrd="1" destOrd="0" presId="urn:microsoft.com/office/officeart/2005/8/layout/hierarchy3"/>
    <dgm:cxn modelId="{FEC505E2-DC62-4AE3-9373-B6F186035007}" type="presParOf" srcId="{19151BFA-8885-DF48-8978-9CEA8F705D5D}" destId="{5617940B-FFB0-422C-9FA0-F3833FDFB3D9}" srcOrd="2" destOrd="0" presId="urn:microsoft.com/office/officeart/2005/8/layout/hierarchy3"/>
    <dgm:cxn modelId="{4589C96D-8CDE-4E81-8AC6-7148D66DEAAB}" type="presParOf" srcId="{19151BFA-8885-DF48-8978-9CEA8F705D5D}" destId="{327AF729-ABBA-4C2F-A0FD-D214AC8E0085}" srcOrd="3" destOrd="0" presId="urn:microsoft.com/office/officeart/2005/8/layout/hierarchy3"/>
    <dgm:cxn modelId="{019D4B06-B13E-4687-A985-43F5EFB3624C}" type="presParOf" srcId="{732AD4C0-71C5-1743-BB38-B93B884468D0}" destId="{C96E1C0D-D4F6-4907-B66A-64AD59EEF8B1}" srcOrd="1" destOrd="0" presId="urn:microsoft.com/office/officeart/2005/8/layout/hierarchy3"/>
    <dgm:cxn modelId="{AA73BAC9-9584-4516-B29C-3FF09FC4BE0E}" type="presParOf" srcId="{C96E1C0D-D4F6-4907-B66A-64AD59EEF8B1}" destId="{848E2478-CDA9-4B4C-8274-C1BB2425A11A}" srcOrd="0" destOrd="0" presId="urn:microsoft.com/office/officeart/2005/8/layout/hierarchy3"/>
    <dgm:cxn modelId="{EE2FBB64-8F87-4A8B-93FD-865A379FFE2B}" type="presParOf" srcId="{848E2478-CDA9-4B4C-8274-C1BB2425A11A}" destId="{7856B2DB-8304-4F88-8C16-9DA5D2DDA2D2}" srcOrd="0" destOrd="0" presId="urn:microsoft.com/office/officeart/2005/8/layout/hierarchy3"/>
    <dgm:cxn modelId="{99BBD654-9E97-4429-A4F3-AF38116E9374}" type="presParOf" srcId="{848E2478-CDA9-4B4C-8274-C1BB2425A11A}" destId="{EFC2A652-D332-474D-AA2D-2A4062746C87}" srcOrd="1" destOrd="0" presId="urn:microsoft.com/office/officeart/2005/8/layout/hierarchy3"/>
    <dgm:cxn modelId="{981DCE32-2BB1-4FFF-8C64-217F80AFFC10}" type="presParOf" srcId="{C96E1C0D-D4F6-4907-B66A-64AD59EEF8B1}" destId="{2A8312E4-BD19-4F23-81B8-5B5EF6F6FB7A}" srcOrd="1" destOrd="0" presId="urn:microsoft.com/office/officeart/2005/8/layout/hierarchy3"/>
    <dgm:cxn modelId="{7B58BD1C-43F5-496E-ABE1-27B5D5ADEAA7}" type="presParOf" srcId="{2A8312E4-BD19-4F23-81B8-5B5EF6F6FB7A}" destId="{B383BFEF-9ACF-4FAF-9D27-DD4C462A344F}" srcOrd="0" destOrd="0" presId="urn:microsoft.com/office/officeart/2005/8/layout/hierarchy3"/>
    <dgm:cxn modelId="{40A94642-5493-4D24-B8BE-D26AC0F6981C}" type="presParOf" srcId="{2A8312E4-BD19-4F23-81B8-5B5EF6F6FB7A}" destId="{C6AE0480-D91F-4DA2-AD8A-DF5C9968A803}" srcOrd="1" destOrd="0" presId="urn:microsoft.com/office/officeart/2005/8/layout/hierarchy3"/>
    <dgm:cxn modelId="{6E9C94B5-527F-42DA-94ED-4FB1CA8AA01B}" type="presParOf" srcId="{2A8312E4-BD19-4F23-81B8-5B5EF6F6FB7A}" destId="{DF1AEFB5-4D73-4107-A534-40B5745641E2}" srcOrd="2" destOrd="0" presId="urn:microsoft.com/office/officeart/2005/8/layout/hierarchy3"/>
    <dgm:cxn modelId="{198BD530-B967-42D0-9848-96D635D30101}" type="presParOf" srcId="{2A8312E4-BD19-4F23-81B8-5B5EF6F6FB7A}" destId="{C2BC8A55-7584-4963-BFA5-C7815C0F7094}" srcOrd="3" destOrd="0" presId="urn:microsoft.com/office/officeart/2005/8/layout/hierarchy3"/>
    <dgm:cxn modelId="{8FBF48C6-292A-48CD-B59B-BF5DACD89FC7}" type="presParOf" srcId="{2A8312E4-BD19-4F23-81B8-5B5EF6F6FB7A}" destId="{7AD9471D-9068-43C4-922C-A7324B10112D}" srcOrd="4" destOrd="0" presId="urn:microsoft.com/office/officeart/2005/8/layout/hierarchy3"/>
    <dgm:cxn modelId="{48FCEAA2-005E-4C0F-A206-1F0D4970FADA}" type="presParOf" srcId="{2A8312E4-BD19-4F23-81B8-5B5EF6F6FB7A}" destId="{1A5CFA5E-1CA9-4FB3-902B-6E3F8DB95162}" srcOrd="5" destOrd="0" presId="urn:microsoft.com/office/officeart/2005/8/layout/hierarchy3"/>
    <dgm:cxn modelId="{2B72F1EF-D1B7-4FF2-A83D-88330976526F}" type="presParOf" srcId="{2A8312E4-BD19-4F23-81B8-5B5EF6F6FB7A}" destId="{44143C92-2EBA-47B2-94F3-4EE7DB7181B0}" srcOrd="6" destOrd="0" presId="urn:microsoft.com/office/officeart/2005/8/layout/hierarchy3"/>
    <dgm:cxn modelId="{9E477CC9-B945-4D38-A332-9BBFA2A870F0}" type="presParOf" srcId="{2A8312E4-BD19-4F23-81B8-5B5EF6F6FB7A}" destId="{773FF5BC-88FA-4F62-9A85-73C366B26E4A}" srcOrd="7" destOrd="0" presId="urn:microsoft.com/office/officeart/2005/8/layout/hierarchy3"/>
    <dgm:cxn modelId="{5B210089-C3D6-9D41-9905-EADFDF34821A}" type="presParOf" srcId="{732AD4C0-71C5-1743-BB38-B93B884468D0}" destId="{A399974C-279A-284A-9EFF-9CDC5DBCAE44}" srcOrd="2" destOrd="0" presId="urn:microsoft.com/office/officeart/2005/8/layout/hierarchy3"/>
    <dgm:cxn modelId="{3700C334-FE38-F845-ADF1-710A0AE72486}" type="presParOf" srcId="{A399974C-279A-284A-9EFF-9CDC5DBCAE44}" destId="{80ADC124-4D63-5745-AEFF-C401BF9F106B}" srcOrd="0" destOrd="0" presId="urn:microsoft.com/office/officeart/2005/8/layout/hierarchy3"/>
    <dgm:cxn modelId="{F64C9D3E-2A45-C542-A95E-4E3F0C9B958F}" type="presParOf" srcId="{80ADC124-4D63-5745-AEFF-C401BF9F106B}" destId="{D51D4F9A-FE93-D74A-ABEA-917AAF2768D7}" srcOrd="0" destOrd="0" presId="urn:microsoft.com/office/officeart/2005/8/layout/hierarchy3"/>
    <dgm:cxn modelId="{8B48703F-90AE-194C-8CEF-DE7BFA0AA905}" type="presParOf" srcId="{80ADC124-4D63-5745-AEFF-C401BF9F106B}" destId="{14507F86-F511-2646-99EE-33F104638AE1}" srcOrd="1" destOrd="0" presId="urn:microsoft.com/office/officeart/2005/8/layout/hierarchy3"/>
    <dgm:cxn modelId="{8586F303-B81E-9C42-BF8F-BE388069F1F9}" type="presParOf" srcId="{A399974C-279A-284A-9EFF-9CDC5DBCAE44}" destId="{4EAE108A-08CB-3E41-B02E-7590295ADA8C}" srcOrd="1" destOrd="0" presId="urn:microsoft.com/office/officeart/2005/8/layout/hierarchy3"/>
    <dgm:cxn modelId="{DC9E6998-1313-B94C-8391-C3A1A7E24D0D}" type="presParOf" srcId="{4EAE108A-08CB-3E41-B02E-7590295ADA8C}" destId="{40907558-6C25-E547-A70D-A6B5098924DF}" srcOrd="0" destOrd="0" presId="urn:microsoft.com/office/officeart/2005/8/layout/hierarchy3"/>
    <dgm:cxn modelId="{36BC7008-D122-4749-8B03-D3BCB33C3289}" type="presParOf" srcId="{4EAE108A-08CB-3E41-B02E-7590295ADA8C}" destId="{3570ADE6-7509-054C-B822-B0F35FA959A1}" srcOrd="1" destOrd="0" presId="urn:microsoft.com/office/officeart/2005/8/layout/hierarchy3"/>
    <dgm:cxn modelId="{EF6F4CCB-7876-45B6-8349-49D2E4A43B5E}" type="presParOf" srcId="{4EAE108A-08CB-3E41-B02E-7590295ADA8C}" destId="{2AF3B44B-3D2C-4907-B40F-31B51605A87F}" srcOrd="2" destOrd="0" presId="urn:microsoft.com/office/officeart/2005/8/layout/hierarchy3"/>
    <dgm:cxn modelId="{F50AE73B-FF15-4555-8F3B-FE29E6FF25BD}" type="presParOf" srcId="{4EAE108A-08CB-3E41-B02E-7590295ADA8C}" destId="{705D6354-B40A-4FD4-BEF9-DD37466E5580}" srcOrd="3" destOrd="0" presId="urn:microsoft.com/office/officeart/2005/8/layout/hierarchy3"/>
    <dgm:cxn modelId="{40147397-1049-F64C-B381-F49355505459}" type="presParOf" srcId="{4EAE108A-08CB-3E41-B02E-7590295ADA8C}" destId="{EAF9E64B-ABB8-A64B-8B4D-6AE507168524}" srcOrd="4" destOrd="0" presId="urn:microsoft.com/office/officeart/2005/8/layout/hierarchy3"/>
    <dgm:cxn modelId="{E8743F79-E8C7-7B41-B14C-0021C346762A}" type="presParOf" srcId="{4EAE108A-08CB-3E41-B02E-7590295ADA8C}" destId="{AC3DA6C0-66BC-5648-8893-5EDC47248006}" srcOrd="5" destOrd="0" presId="urn:microsoft.com/office/officeart/2005/8/layout/hierarchy3"/>
    <dgm:cxn modelId="{33A19F34-9885-3B49-A87C-CC87E4EFFBA0}" type="presParOf" srcId="{4EAE108A-08CB-3E41-B02E-7590295ADA8C}" destId="{56FFB49F-52C2-0242-ACBD-C10E410B3952}" srcOrd="6" destOrd="0" presId="urn:microsoft.com/office/officeart/2005/8/layout/hierarchy3"/>
    <dgm:cxn modelId="{B32FE337-F04C-3D41-8802-B78F9D2FC44B}" type="presParOf" srcId="{4EAE108A-08CB-3E41-B02E-7590295ADA8C}" destId="{DA3D6A83-95FD-5D46-B407-5386B511942B}" srcOrd="7" destOrd="0" presId="urn:microsoft.com/office/officeart/2005/8/layout/hierarchy3"/>
    <dgm:cxn modelId="{13A00953-91E8-4C32-805C-ADF9F25AECF1}" type="presParOf" srcId="{4EAE108A-08CB-3E41-B02E-7590295ADA8C}" destId="{07C22C6C-EF07-4E10-AE48-AB0F564B5036}" srcOrd="8" destOrd="0" presId="urn:microsoft.com/office/officeart/2005/8/layout/hierarchy3"/>
    <dgm:cxn modelId="{B490C4FF-1DEC-4D80-A8AD-CB7C81E5E24D}" type="presParOf" srcId="{4EAE108A-08CB-3E41-B02E-7590295ADA8C}" destId="{D76B02F5-8521-4554-9625-6DDF3C7662EA}" srcOrd="9" destOrd="0" presId="urn:microsoft.com/office/officeart/2005/8/layout/hierarchy3"/>
    <dgm:cxn modelId="{D7FA117E-147B-6247-9CF1-D465DD29EBF4}" type="presParOf" srcId="{732AD4C0-71C5-1743-BB38-B93B884468D0}" destId="{3F1F5407-7E11-C549-83D4-9E41DF060F93}" srcOrd="3" destOrd="0" presId="urn:microsoft.com/office/officeart/2005/8/layout/hierarchy3"/>
    <dgm:cxn modelId="{5159D1FA-3C55-344A-85E7-2872060C0C51}" type="presParOf" srcId="{3F1F5407-7E11-C549-83D4-9E41DF060F93}" destId="{7A48EBDF-BBD6-2D48-986F-0BB83D65ADFD}" srcOrd="0" destOrd="0" presId="urn:microsoft.com/office/officeart/2005/8/layout/hierarchy3"/>
    <dgm:cxn modelId="{8439DCE0-CA5E-8F45-A915-C031178BDE01}" type="presParOf" srcId="{7A48EBDF-BBD6-2D48-986F-0BB83D65ADFD}" destId="{00EFC075-FA93-264B-BF45-1CED18B58FD9}" srcOrd="0" destOrd="0" presId="urn:microsoft.com/office/officeart/2005/8/layout/hierarchy3"/>
    <dgm:cxn modelId="{5F0807FF-7961-7147-94D0-EA2BA8A1D348}" type="presParOf" srcId="{7A48EBDF-BBD6-2D48-986F-0BB83D65ADFD}" destId="{39ABE39C-A3F4-B54D-874B-B717943BB34C}" srcOrd="1" destOrd="0" presId="urn:microsoft.com/office/officeart/2005/8/layout/hierarchy3"/>
    <dgm:cxn modelId="{CD1F6154-674A-7245-9D75-C6DA8C6C6DFB}" type="presParOf" srcId="{3F1F5407-7E11-C549-83D4-9E41DF060F93}" destId="{943A5760-61E2-3E4A-B6D4-799DBADF3691}" srcOrd="1" destOrd="0" presId="urn:microsoft.com/office/officeart/2005/8/layout/hierarchy3"/>
    <dgm:cxn modelId="{621D0F3F-D7F6-194D-8353-5541E8BDC541}" type="presParOf" srcId="{943A5760-61E2-3E4A-B6D4-799DBADF3691}" destId="{A45759A3-C800-1F47-BD78-35C0439E76EB}" srcOrd="0" destOrd="0" presId="urn:microsoft.com/office/officeart/2005/8/layout/hierarchy3"/>
    <dgm:cxn modelId="{96BE77AB-5AA1-0C41-B9BE-BF5AE9C898B6}" type="presParOf" srcId="{943A5760-61E2-3E4A-B6D4-799DBADF3691}" destId="{4B935800-86DE-6F4B-8B44-E10272C05137}" srcOrd="1" destOrd="0" presId="urn:microsoft.com/office/officeart/2005/8/layout/hierarchy3"/>
    <dgm:cxn modelId="{11AB87C6-42C2-4E6A-BC89-F23BE73B14ED}" type="presParOf" srcId="{943A5760-61E2-3E4A-B6D4-799DBADF3691}" destId="{8F8AD928-7AD9-4148-A328-666763F5F617}" srcOrd="2" destOrd="0" presId="urn:microsoft.com/office/officeart/2005/8/layout/hierarchy3"/>
    <dgm:cxn modelId="{E6C36883-4F0E-4AE6-9B32-90BF627D59C8}" type="presParOf" srcId="{943A5760-61E2-3E4A-B6D4-799DBADF3691}" destId="{5A477351-2084-4C7B-9A62-C6DD30C00ABD}" srcOrd="3" destOrd="0" presId="urn:microsoft.com/office/officeart/2005/8/layout/hierarchy3"/>
    <dgm:cxn modelId="{C6DA1FF8-F70C-48B4-AC80-D6C0F60D92BE}" type="presParOf" srcId="{943A5760-61E2-3E4A-B6D4-799DBADF3691}" destId="{BA3BBA85-64C0-4C8D-83AE-78C3AE51E84B}" srcOrd="4" destOrd="0" presId="urn:microsoft.com/office/officeart/2005/8/layout/hierarchy3"/>
    <dgm:cxn modelId="{D1E83191-0E6F-463E-ABC3-86ADE4FB21B2}" type="presParOf" srcId="{943A5760-61E2-3E4A-B6D4-799DBADF3691}" destId="{CD210779-9A32-47DE-AF2F-90D572072A97}" srcOrd="5" destOrd="0" presId="urn:microsoft.com/office/officeart/2005/8/layout/hierarchy3"/>
    <dgm:cxn modelId="{C56A03FE-D8F2-4871-9017-7D4A6140C2EA}" type="presParOf" srcId="{943A5760-61E2-3E4A-B6D4-799DBADF3691}" destId="{8433D00F-1764-1746-A8B5-BA3F686AAD6E}" srcOrd="6" destOrd="0" presId="urn:microsoft.com/office/officeart/2005/8/layout/hierarchy3"/>
    <dgm:cxn modelId="{31A77DF2-56B5-4F2F-973E-DFF0A254CB27}" type="presParOf" srcId="{943A5760-61E2-3E4A-B6D4-799DBADF3691}" destId="{72898F1C-352B-A94A-A0B6-3449E6C7DD3E}" srcOrd="7" destOrd="0" presId="urn:microsoft.com/office/officeart/2005/8/layout/hierarchy3"/>
    <dgm:cxn modelId="{A76F0D9B-10A2-4E75-9F21-A0B7633D58A1}" type="presParOf" srcId="{943A5760-61E2-3E4A-B6D4-799DBADF3691}" destId="{E4CD5F96-F4B0-4849-9C6C-EF1A66218A17}" srcOrd="8" destOrd="0" presId="urn:microsoft.com/office/officeart/2005/8/layout/hierarchy3"/>
    <dgm:cxn modelId="{AB5AA713-0996-4F78-BED2-EA3051EF3351}" type="presParOf" srcId="{943A5760-61E2-3E4A-B6D4-799DBADF3691}" destId="{F5E1CD3F-0AE7-4328-B26A-A24984CD838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E6AD0D-4A95-6F41-AD77-C144542F387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DDDB556-5A2C-D747-9A0E-4DB4B92AEE06}">
      <dgm:prSet custT="1"/>
      <dgm:spPr>
        <a:solidFill>
          <a:schemeClr val="accent3">
            <a:lumMod val="75000"/>
          </a:schemeClr>
        </a:solidFill>
      </dgm:spPr>
      <dgm:t>
        <a:bodyPr/>
        <a:lstStyle/>
        <a:p>
          <a:r>
            <a:rPr lang="en-US" sz="1800" b="0" dirty="0">
              <a:latin typeface="Tw Cen MT" panose="020B0602020104020603" pitchFamily="34" charset="77"/>
            </a:rPr>
            <a:t>Off-label Use of IM CAB/RPV</a:t>
          </a:r>
        </a:p>
      </dgm:t>
    </dgm:pt>
    <dgm:pt modelId="{231E4FF8-7405-DD4B-B8C4-F24CAF03BACA}" type="parTrans" cxnId="{3D067BD2-91E7-364B-B1A3-007BB272C384}">
      <dgm:prSet/>
      <dgm:spPr/>
      <dgm:t>
        <a:bodyPr/>
        <a:lstStyle/>
        <a:p>
          <a:endParaRPr lang="en-US" sz="1800" b="0">
            <a:latin typeface="Tw Cen MT" panose="020B0602020104020603" pitchFamily="34" charset="77"/>
          </a:endParaRPr>
        </a:p>
      </dgm:t>
    </dgm:pt>
    <dgm:pt modelId="{7C30E652-0A97-D04C-B1D5-ABB379DF9C7E}" type="sibTrans" cxnId="{3D067BD2-91E7-364B-B1A3-007BB272C384}">
      <dgm:prSet/>
      <dgm:spPr/>
      <dgm:t>
        <a:bodyPr/>
        <a:lstStyle/>
        <a:p>
          <a:endParaRPr lang="en-US" sz="1800" b="0">
            <a:latin typeface="Tw Cen MT" panose="020B0602020104020603" pitchFamily="34" charset="77"/>
          </a:endParaRPr>
        </a:p>
      </dgm:t>
    </dgm:pt>
    <dgm:pt modelId="{5D3D942A-F098-654A-8E3E-0CF0A9018DD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No requirement for baseline VS</a:t>
          </a:r>
        </a:p>
      </dgm:t>
    </dgm:pt>
    <dgm:pt modelId="{1371273F-4696-DD40-8153-E02DB274FBC2}" type="parTrans" cxnId="{995C2E92-8EE8-7C4B-BA95-2C7BC51EA704}">
      <dgm:prSet/>
      <dgm:spPr/>
      <dgm:t>
        <a:bodyPr/>
        <a:lstStyle/>
        <a:p>
          <a:endParaRPr lang="en-US" sz="1800" b="0">
            <a:latin typeface="Tw Cen MT" panose="020B0602020104020603" pitchFamily="34" charset="77"/>
          </a:endParaRPr>
        </a:p>
      </dgm:t>
    </dgm:pt>
    <dgm:pt modelId="{C8E26E90-E438-8C4A-A10C-72F80D91B7E5}" type="sibTrans" cxnId="{995C2E92-8EE8-7C4B-BA95-2C7BC51EA704}">
      <dgm:prSet/>
      <dgm:spPr/>
      <dgm:t>
        <a:bodyPr/>
        <a:lstStyle/>
        <a:p>
          <a:endParaRPr lang="en-US" sz="1800" b="0">
            <a:latin typeface="Tw Cen MT" panose="020B0602020104020603" pitchFamily="34" charset="77"/>
          </a:endParaRPr>
        </a:p>
      </dgm:t>
    </dgm:pt>
    <dgm:pt modelId="{F0744B15-2481-E54D-A0D7-B9DA750B88A9}">
      <dgm:prSet custT="1"/>
      <dgm:spPr/>
      <dgm:t>
        <a:bodyPr/>
        <a:lstStyle/>
        <a:p>
          <a:r>
            <a:rPr lang="en-US" sz="1800" b="0" dirty="0">
              <a:solidFill>
                <a:schemeClr val="tx1"/>
              </a:solidFill>
              <a:latin typeface="Tw Cen MT" panose="020B0602020104020603" pitchFamily="34" charset="77"/>
            </a:rPr>
            <a:t>Low-Barrier Infrastructure  </a:t>
          </a:r>
        </a:p>
      </dgm:t>
    </dgm:pt>
    <dgm:pt modelId="{E839F4B5-8FB3-4A48-9B4F-E69D441D6D84}" type="parTrans" cxnId="{D9266828-527F-5E4F-A457-FA00BBAF258F}">
      <dgm:prSet/>
      <dgm:spPr/>
      <dgm:t>
        <a:bodyPr/>
        <a:lstStyle/>
        <a:p>
          <a:endParaRPr lang="en-US" sz="1800" b="0">
            <a:latin typeface="Tw Cen MT" panose="020B0602020104020603" pitchFamily="34" charset="77"/>
          </a:endParaRPr>
        </a:p>
      </dgm:t>
    </dgm:pt>
    <dgm:pt modelId="{192892D0-9C3D-D94B-8A28-826DACCC5350}" type="sibTrans" cxnId="{D9266828-527F-5E4F-A457-FA00BBAF258F}">
      <dgm:prSet/>
      <dgm:spPr/>
      <dgm:t>
        <a:bodyPr/>
        <a:lstStyle/>
        <a:p>
          <a:endParaRPr lang="en-US" sz="1800" b="0">
            <a:latin typeface="Tw Cen MT" panose="020B0602020104020603" pitchFamily="34" charset="77"/>
          </a:endParaRPr>
        </a:p>
      </dgm:t>
    </dgm:pt>
    <dgm:pt modelId="{736D829C-72EA-7146-A04C-E5D905A31A8E}">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Drop-in visits 6-days/week </a:t>
          </a:r>
        </a:p>
      </dgm:t>
    </dgm:pt>
    <dgm:pt modelId="{446C2969-8ECC-184B-AAEE-DFECA4DEFD30}" type="parTrans" cxnId="{F06DA74C-1F57-BA47-8FE1-85E2157D3BEC}">
      <dgm:prSet/>
      <dgm:spPr/>
      <dgm:t>
        <a:bodyPr/>
        <a:lstStyle/>
        <a:p>
          <a:endParaRPr lang="en-US" sz="1800" b="0">
            <a:latin typeface="Tw Cen MT" panose="020B0602020104020603" pitchFamily="34" charset="77"/>
          </a:endParaRPr>
        </a:p>
      </dgm:t>
    </dgm:pt>
    <dgm:pt modelId="{CF1EE555-D329-4D4D-9188-6B20E1071FF3}" type="sibTrans" cxnId="{F06DA74C-1F57-BA47-8FE1-85E2157D3BEC}">
      <dgm:prSet/>
      <dgm:spPr/>
      <dgm:t>
        <a:bodyPr/>
        <a:lstStyle/>
        <a:p>
          <a:endParaRPr lang="en-US" sz="1800" b="0">
            <a:latin typeface="Tw Cen MT" panose="020B0602020104020603" pitchFamily="34" charset="77"/>
          </a:endParaRPr>
        </a:p>
      </dgm:t>
    </dgm:pt>
    <dgm:pt modelId="{6BBA1BDE-9BD1-2D46-8A29-95ED221414E8}">
      <dgm:prSet custT="1"/>
      <dgm:spPr/>
      <dgm:t>
        <a:bodyPr/>
        <a:lstStyle/>
        <a:p>
          <a:r>
            <a:rPr lang="en-US" sz="1800" b="0" dirty="0">
              <a:latin typeface="Tw Cen MT" panose="020B0602020104020603" pitchFamily="34" charset="77"/>
            </a:rPr>
            <a:t>Enhanced Monitoring  </a:t>
          </a:r>
        </a:p>
      </dgm:t>
    </dgm:pt>
    <dgm:pt modelId="{3F2C92DD-E8C9-A940-9963-A1D0A10D0060}" type="parTrans" cxnId="{9DAEE59D-AE51-CC41-BB47-B453575D7A57}">
      <dgm:prSet/>
      <dgm:spPr/>
      <dgm:t>
        <a:bodyPr/>
        <a:lstStyle/>
        <a:p>
          <a:endParaRPr lang="en-US" sz="1800" b="0">
            <a:latin typeface="Tw Cen MT" panose="020B0602020104020603" pitchFamily="34" charset="77"/>
          </a:endParaRPr>
        </a:p>
      </dgm:t>
    </dgm:pt>
    <dgm:pt modelId="{E0C5A0C7-3B01-F148-A35E-CD67FE46FECD}" type="sibTrans" cxnId="{9DAEE59D-AE51-CC41-BB47-B453575D7A57}">
      <dgm:prSet/>
      <dgm:spPr/>
      <dgm:t>
        <a:bodyPr/>
        <a:lstStyle/>
        <a:p>
          <a:endParaRPr lang="en-US" sz="1800" b="0">
            <a:latin typeface="Tw Cen MT" panose="020B0602020104020603" pitchFamily="34" charset="77"/>
          </a:endParaRPr>
        </a:p>
      </dgm:t>
    </dgm:pt>
    <dgm:pt modelId="{A92AE873-65E4-C845-9A2C-490AEEFCA51F}">
      <dgm:prSet custT="1"/>
      <dgm:spPr>
        <a:solidFill>
          <a:schemeClr val="accent4">
            <a:lumMod val="40000"/>
            <a:lumOff val="60000"/>
            <a:alpha val="90000"/>
          </a:schemeClr>
        </a:solidFill>
      </dgm:spPr>
      <dgm:t>
        <a:bodyPr/>
        <a:lstStyle/>
        <a:p>
          <a:pPr algn="ctr"/>
          <a:r>
            <a:rPr lang="en-US" sz="1800" b="0" dirty="0">
              <a:solidFill>
                <a:srgbClr val="820000"/>
              </a:solidFill>
              <a:latin typeface="Tw Cen MT" panose="020B0602020104020603" pitchFamily="34" charset="77"/>
            </a:rPr>
            <a:t>Multi-D weekly panel mgmt.  meeting</a:t>
          </a:r>
        </a:p>
      </dgm:t>
    </dgm:pt>
    <dgm:pt modelId="{AFF30A5F-5AB3-744F-8C7D-F587202B59D6}" type="parTrans" cxnId="{74EE3CBA-A05D-9B40-9EBE-41D1621FC420}">
      <dgm:prSet/>
      <dgm:spPr/>
      <dgm:t>
        <a:bodyPr/>
        <a:lstStyle/>
        <a:p>
          <a:endParaRPr lang="en-US" sz="1800" b="0">
            <a:latin typeface="Tw Cen MT" panose="020B0602020104020603" pitchFamily="34" charset="77"/>
          </a:endParaRPr>
        </a:p>
      </dgm:t>
    </dgm:pt>
    <dgm:pt modelId="{AD4613B0-90AE-B64D-80CE-AE631CDE5FC5}" type="sibTrans" cxnId="{74EE3CBA-A05D-9B40-9EBE-41D1621FC420}">
      <dgm:prSet/>
      <dgm:spPr/>
      <dgm:t>
        <a:bodyPr/>
        <a:lstStyle/>
        <a:p>
          <a:endParaRPr lang="en-US" sz="1800" b="0">
            <a:latin typeface="Tw Cen MT" panose="020B0602020104020603" pitchFamily="34" charset="77"/>
          </a:endParaRPr>
        </a:p>
      </dgm:t>
    </dgm:pt>
    <dgm:pt modelId="{1FF5799F-E194-FE4E-86A7-49F90C233D85}">
      <dgm:prSet custT="1"/>
      <dgm:spPr/>
      <dgm:t>
        <a:bodyPr/>
        <a:lstStyle/>
        <a:p>
          <a:r>
            <a:rPr lang="en-US" sz="1800" b="0" dirty="0">
              <a:solidFill>
                <a:schemeClr val="bg1"/>
              </a:solidFill>
              <a:latin typeface="Tw Cen MT" panose="020B0602020104020603" pitchFamily="34" charset="77"/>
            </a:rPr>
            <a:t>Injection reminders</a:t>
          </a:r>
        </a:p>
      </dgm:t>
    </dgm:pt>
    <dgm:pt modelId="{07181BA9-31D5-074C-B408-C3D4BCCC4491}" type="parTrans" cxnId="{4AEBB1F0-CC54-744E-8ABA-615710268AE8}">
      <dgm:prSet/>
      <dgm:spPr/>
      <dgm:t>
        <a:bodyPr/>
        <a:lstStyle/>
        <a:p>
          <a:endParaRPr lang="en-US" sz="1800" b="0">
            <a:latin typeface="Tw Cen MT" panose="020B0602020104020603" pitchFamily="34" charset="77"/>
          </a:endParaRPr>
        </a:p>
      </dgm:t>
    </dgm:pt>
    <dgm:pt modelId="{CB9DEEF4-3064-C347-A474-B98F1932C3A3}" type="sibTrans" cxnId="{4AEBB1F0-CC54-744E-8ABA-615710268AE8}">
      <dgm:prSet/>
      <dgm:spPr/>
      <dgm:t>
        <a:bodyPr/>
        <a:lstStyle/>
        <a:p>
          <a:endParaRPr lang="en-US" sz="1800" b="0">
            <a:latin typeface="Tw Cen MT" panose="020B0602020104020603" pitchFamily="34" charset="77"/>
          </a:endParaRPr>
        </a:p>
      </dgm:t>
    </dgm:pt>
    <dgm:pt modelId="{58922B7D-A0C3-C549-A202-D8A645A1BDD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Coordination w/ ICMs, ECM </a:t>
          </a:r>
        </a:p>
      </dgm:t>
    </dgm:pt>
    <dgm:pt modelId="{E25255C8-F8EB-E54D-A0DE-6DCA31868978}" type="parTrans" cxnId="{318B7D04-732C-D143-B511-0F0D133EB476}">
      <dgm:prSet/>
      <dgm:spPr/>
      <dgm:t>
        <a:bodyPr/>
        <a:lstStyle/>
        <a:p>
          <a:endParaRPr lang="en-US" sz="1800" b="0">
            <a:latin typeface="Tw Cen MT" panose="020B0602020104020603" pitchFamily="34" charset="77"/>
          </a:endParaRPr>
        </a:p>
      </dgm:t>
    </dgm:pt>
    <dgm:pt modelId="{166172DD-A0AB-BD4E-B627-ABA01213FA90}" type="sibTrans" cxnId="{318B7D04-732C-D143-B511-0F0D133EB476}">
      <dgm:prSet/>
      <dgm:spPr/>
      <dgm:t>
        <a:bodyPr/>
        <a:lstStyle/>
        <a:p>
          <a:endParaRPr lang="en-US" sz="1800" b="0">
            <a:latin typeface="Tw Cen MT" panose="020B0602020104020603" pitchFamily="34" charset="77"/>
          </a:endParaRPr>
        </a:p>
      </dgm:t>
    </dgm:pt>
    <dgm:pt modelId="{4CB78CF2-6310-9946-A344-0DE6A0BF228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RN/MD provider presence at syringe access,  shelters, SF jail  </a:t>
          </a:r>
        </a:p>
      </dgm:t>
    </dgm:pt>
    <dgm:pt modelId="{698FDE9E-DE6A-6246-8257-EE8CB60F4A22}" type="parTrans" cxnId="{64A40213-71A3-A54B-B108-B19B39080A41}">
      <dgm:prSet/>
      <dgm:spPr/>
      <dgm:t>
        <a:bodyPr/>
        <a:lstStyle/>
        <a:p>
          <a:endParaRPr lang="en-US" sz="1800" b="0"/>
        </a:p>
      </dgm:t>
    </dgm:pt>
    <dgm:pt modelId="{4EBD0F14-B8BB-D945-B12C-A27881E78485}" type="sibTrans" cxnId="{64A40213-71A3-A54B-B108-B19B39080A41}">
      <dgm:prSet/>
      <dgm:spPr/>
      <dgm:t>
        <a:bodyPr/>
        <a:lstStyle/>
        <a:p>
          <a:endParaRPr lang="en-US" sz="1800" b="0"/>
        </a:p>
      </dgm:t>
    </dgm:pt>
    <dgm:pt modelId="{F3997C42-60E3-8C47-875F-902CBD1904CD}">
      <dgm:prSet custT="1"/>
      <dgm:spPr/>
      <dgm:t>
        <a:bodyPr/>
        <a:lstStyle/>
        <a:p>
          <a:r>
            <a:rPr lang="en-US" sz="1800" b="0" dirty="0">
              <a:latin typeface="Tw Cen MT" panose="020B0602020104020603" pitchFamily="34" charset="77"/>
            </a:rPr>
            <a:t>On-site labs</a:t>
          </a:r>
        </a:p>
      </dgm:t>
    </dgm:pt>
    <dgm:pt modelId="{DC5D93BB-9137-804A-82AC-A172F4D93FEA}" type="parTrans" cxnId="{972B362A-9CA6-9E40-960C-FE7F3A81E7B0}">
      <dgm:prSet/>
      <dgm:spPr/>
      <dgm:t>
        <a:bodyPr/>
        <a:lstStyle/>
        <a:p>
          <a:endParaRPr lang="en-US" sz="1800" b="0"/>
        </a:p>
      </dgm:t>
    </dgm:pt>
    <dgm:pt modelId="{AC1413F1-9896-854A-B684-35D44E382BBE}" type="sibTrans" cxnId="{972B362A-9CA6-9E40-960C-FE7F3A81E7B0}">
      <dgm:prSet/>
      <dgm:spPr/>
      <dgm:t>
        <a:bodyPr/>
        <a:lstStyle/>
        <a:p>
          <a:endParaRPr lang="en-US" sz="1800" b="0"/>
        </a:p>
      </dgm:t>
    </dgm:pt>
    <dgm:pt modelId="{ED38F329-C43F-4781-A7EF-C0869FDC34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*Consider palliative use in patients with CAB or RPV resistance who have been failed by PO ART</a:t>
          </a:r>
        </a:p>
      </dgm:t>
    </dgm:pt>
    <dgm:pt modelId="{BBF9E890-189E-4880-89F1-F89C4514D278}" type="parTrans" cxnId="{4D83A0F6-1463-491E-A19C-04EF91870A74}">
      <dgm:prSet/>
      <dgm:spPr/>
      <dgm:t>
        <a:bodyPr/>
        <a:lstStyle/>
        <a:p>
          <a:endParaRPr lang="en-US" sz="1800" b="0"/>
        </a:p>
      </dgm:t>
    </dgm:pt>
    <dgm:pt modelId="{34158534-0436-47CD-82AC-A4F71709A279}" type="sibTrans" cxnId="{4D83A0F6-1463-491E-A19C-04EF91870A74}">
      <dgm:prSet/>
      <dgm:spPr/>
      <dgm:t>
        <a:bodyPr/>
        <a:lstStyle/>
        <a:p>
          <a:endParaRPr lang="en-US" sz="1800" b="0"/>
        </a:p>
      </dgm:t>
    </dgm:pt>
    <dgm:pt modelId="{C14F235A-B9B5-4E57-AD9F-21A9EB78E2E8}">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PRN mobile street outreach</a:t>
          </a:r>
        </a:p>
      </dgm:t>
    </dgm:pt>
    <dgm:pt modelId="{F8B97B0F-B67A-4C4D-9F30-2B646BCAA4A6}" type="parTrans" cxnId="{DC28AEFE-23F4-4A1C-AB9E-FFD25B1EFCDE}">
      <dgm:prSet/>
      <dgm:spPr/>
      <dgm:t>
        <a:bodyPr/>
        <a:lstStyle/>
        <a:p>
          <a:endParaRPr lang="en-US" sz="1800" b="0"/>
        </a:p>
      </dgm:t>
    </dgm:pt>
    <dgm:pt modelId="{EC51E4A1-B761-49E1-A23E-30DB05950E05}" type="sibTrans" cxnId="{DC28AEFE-23F4-4A1C-AB9E-FFD25B1EFCDE}">
      <dgm:prSet/>
      <dgm:spPr/>
      <dgm:t>
        <a:bodyPr/>
        <a:lstStyle/>
        <a:p>
          <a:endParaRPr lang="en-US" sz="1800" b="0"/>
        </a:p>
      </dgm:t>
    </dgm:pt>
    <dgm:pt modelId="{1AA53911-D0CF-4F1F-9B06-89E3176410B0}">
      <dgm:prSet custT="1"/>
      <dgm:spPr/>
      <dgm:t>
        <a:bodyPr/>
        <a:lstStyle/>
        <a:p>
          <a:r>
            <a:rPr lang="en-US" sz="1800" b="0" dirty="0">
              <a:solidFill>
                <a:schemeClr val="bg1"/>
              </a:solidFill>
              <a:latin typeface="Tw Cen MT" panose="020B0602020104020603" pitchFamily="34" charset="77"/>
            </a:rPr>
            <a:t>Partner w/ local pharmacy to track orders</a:t>
          </a:r>
        </a:p>
      </dgm:t>
    </dgm:pt>
    <dgm:pt modelId="{A611B73F-2EF5-4364-BB18-4FD10D185A39}" type="parTrans" cxnId="{0CFA4645-F630-48CB-A810-73C0091016F7}">
      <dgm:prSet/>
      <dgm:spPr/>
      <dgm:t>
        <a:bodyPr/>
        <a:lstStyle/>
        <a:p>
          <a:endParaRPr lang="en-US" sz="1800" b="0"/>
        </a:p>
      </dgm:t>
    </dgm:pt>
    <dgm:pt modelId="{EFB54B7C-D3A8-4EB9-8C78-7017631AD6DA}" type="sibTrans" cxnId="{0CFA4645-F630-48CB-A810-73C0091016F7}">
      <dgm:prSet/>
      <dgm:spPr/>
      <dgm:t>
        <a:bodyPr/>
        <a:lstStyle/>
        <a:p>
          <a:endParaRPr lang="en-US" sz="1800" b="0"/>
        </a:p>
      </dgm:t>
    </dgm:pt>
    <dgm:pt modelId="{28A04C0D-A9E0-46B1-BF2E-7A38B2F4A318}">
      <dgm:prSet custT="1"/>
      <dgm:spPr/>
      <dgm:t>
        <a:bodyPr/>
        <a:lstStyle/>
        <a:p>
          <a:r>
            <a:rPr lang="en-US" sz="1800" b="0" dirty="0">
              <a:solidFill>
                <a:schemeClr val="bg1"/>
              </a:solidFill>
              <a:latin typeface="Tw Cen MT" panose="020B0602020104020603" pitchFamily="34" charset="77"/>
            </a:rPr>
            <a:t>Streamlined Eligibility</a:t>
          </a:r>
        </a:p>
      </dgm:t>
    </dgm:pt>
    <dgm:pt modelId="{D7E0C535-5CA9-40B9-9FA2-31182AA52CC2}" type="parTrans" cxnId="{0FD75CF3-C417-4CE5-8F19-D1ADC6F24171}">
      <dgm:prSet/>
      <dgm:spPr/>
      <dgm:t>
        <a:bodyPr/>
        <a:lstStyle/>
        <a:p>
          <a:endParaRPr lang="en-US" sz="1800" b="0"/>
        </a:p>
      </dgm:t>
    </dgm:pt>
    <dgm:pt modelId="{3B77CA13-B29B-4423-8ECA-E89BE594B888}" type="sibTrans" cxnId="{0FD75CF3-C417-4CE5-8F19-D1ADC6F24171}">
      <dgm:prSet/>
      <dgm:spPr/>
      <dgm:t>
        <a:bodyPr/>
        <a:lstStyle/>
        <a:p>
          <a:endParaRPr lang="en-US" sz="1800" b="0"/>
        </a:p>
      </dgm:t>
    </dgm:pt>
    <dgm:pt modelId="{6854240E-1875-4717-8E56-F1B8671724FE}">
      <dgm:prSet custT="1"/>
      <dgm:spPr/>
      <dgm:t>
        <a:bodyPr/>
        <a:lstStyle/>
        <a:p>
          <a:r>
            <a:rPr lang="en-US" sz="1800" b="0" dirty="0">
              <a:latin typeface="Tw Cen MT" panose="020B0602020104020603" pitchFamily="34" charset="77"/>
            </a:rPr>
            <a:t>Interested + med. eligible </a:t>
          </a:r>
        </a:p>
      </dgm:t>
    </dgm:pt>
    <dgm:pt modelId="{9C83E72D-31EF-40D4-8C86-E1BDCC09AF4C}" type="parTrans" cxnId="{D85BA9DD-D643-4B95-98D3-CF8FB76FC1BA}">
      <dgm:prSet/>
      <dgm:spPr/>
      <dgm:t>
        <a:bodyPr/>
        <a:lstStyle/>
        <a:p>
          <a:endParaRPr lang="en-US" sz="1800" b="0"/>
        </a:p>
      </dgm:t>
    </dgm:pt>
    <dgm:pt modelId="{0E417311-8AD6-4ED8-AA6A-DA357897D3A5}" type="sibTrans" cxnId="{D85BA9DD-D643-4B95-98D3-CF8FB76FC1BA}">
      <dgm:prSet/>
      <dgm:spPr/>
      <dgm:t>
        <a:bodyPr/>
        <a:lstStyle/>
        <a:p>
          <a:endParaRPr lang="en-US" sz="1800" b="0"/>
        </a:p>
      </dgm:t>
    </dgm:pt>
    <dgm:pt modelId="{68A44DB3-B585-4822-8096-86132EB3559B}">
      <dgm:prSet custT="1"/>
      <dgm:spPr/>
      <dgm:t>
        <a:bodyPr/>
        <a:lstStyle/>
        <a:p>
          <a:r>
            <a:rPr lang="en-US" sz="1800" b="0" dirty="0">
              <a:latin typeface="Tw Cen MT" panose="020B0602020104020603" pitchFamily="34" charset="77"/>
            </a:rPr>
            <a:t>Agree to protocol</a:t>
          </a:r>
        </a:p>
      </dgm:t>
    </dgm:pt>
    <dgm:pt modelId="{01AF2A3D-29EF-453C-A81F-C49F4A59CD0D}" type="parTrans" cxnId="{EC45ECA8-AE5D-4221-B2C5-AAC6BA2CD311}">
      <dgm:prSet/>
      <dgm:spPr/>
      <dgm:t>
        <a:bodyPr/>
        <a:lstStyle/>
        <a:p>
          <a:endParaRPr lang="en-US" sz="1800" b="0"/>
        </a:p>
      </dgm:t>
    </dgm:pt>
    <dgm:pt modelId="{8A3B29E1-DD0E-4BDD-BC31-AFEB7B5FB539}" type="sibTrans" cxnId="{EC45ECA8-AE5D-4221-B2C5-AAC6BA2CD311}">
      <dgm:prSet/>
      <dgm:spPr/>
      <dgm:t>
        <a:bodyPr/>
        <a:lstStyle/>
        <a:p>
          <a:endParaRPr lang="en-US" sz="1800" b="0"/>
        </a:p>
      </dgm:t>
    </dgm:pt>
    <dgm:pt modelId="{4AA19BE1-4B49-4E56-A1DF-D1B26C520CA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Pre-existing clinical engagement </a:t>
          </a:r>
          <a:r>
            <a:rPr lang="en-US" sz="1800" b="0" dirty="0">
              <a:solidFill>
                <a:srgbClr val="820000"/>
              </a:solidFill>
              <a:latin typeface="Staatliches" pitchFamily="2" charset="0"/>
            </a:rPr>
            <a:t>≥</a:t>
          </a:r>
          <a:r>
            <a:rPr lang="en-US" sz="1800" b="0" dirty="0">
              <a:solidFill>
                <a:srgbClr val="820000"/>
              </a:solidFill>
              <a:latin typeface="Tw Cen MT" panose="020B0602020104020603" pitchFamily="34" charset="77"/>
            </a:rPr>
            <a:t>3 months </a:t>
          </a:r>
        </a:p>
      </dgm:t>
    </dgm:pt>
    <dgm:pt modelId="{57D88B6E-AC34-42D3-A880-A4F31137592D}" type="parTrans" cxnId="{7EF310DD-C788-4DD1-852F-930DB1C7503B}">
      <dgm:prSet/>
      <dgm:spPr/>
      <dgm:t>
        <a:bodyPr/>
        <a:lstStyle/>
        <a:p>
          <a:endParaRPr lang="en-US" sz="1800" b="0"/>
        </a:p>
      </dgm:t>
    </dgm:pt>
    <dgm:pt modelId="{6B101F49-72E2-4D3B-8ADD-03628E223C2B}" type="sibTrans" cxnId="{7EF310DD-C788-4DD1-852F-930DB1C7503B}">
      <dgm:prSet/>
      <dgm:spPr/>
      <dgm:t>
        <a:bodyPr/>
        <a:lstStyle/>
        <a:p>
          <a:endParaRPr lang="en-US" sz="1800" b="0"/>
        </a:p>
      </dgm:t>
    </dgm:pt>
    <dgm:pt modelId="{9C9290B6-4A06-42C1-BEFE-4EB0AA29163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If no phone, consistent  location </a:t>
          </a:r>
          <a:endParaRPr lang="en-US" sz="1800" b="0" dirty="0"/>
        </a:p>
      </dgm:t>
    </dgm:pt>
    <dgm:pt modelId="{32D8F239-77E9-4A60-B3A6-4128752756A0}" type="parTrans" cxnId="{0C28938B-1332-4EAD-8B4B-707CE5E614A2}">
      <dgm:prSet/>
      <dgm:spPr/>
      <dgm:t>
        <a:bodyPr/>
        <a:lstStyle/>
        <a:p>
          <a:endParaRPr lang="en-US" sz="1800" b="0"/>
        </a:p>
      </dgm:t>
    </dgm:pt>
    <dgm:pt modelId="{AFDC5439-19EA-45EB-BD97-C0AE5ACB8147}" type="sibTrans" cxnId="{0C28938B-1332-4EAD-8B4B-707CE5E614A2}">
      <dgm:prSet/>
      <dgm:spPr/>
      <dgm:t>
        <a:bodyPr/>
        <a:lstStyle/>
        <a:p>
          <a:endParaRPr lang="en-US" sz="1800" b="0"/>
        </a:p>
      </dgm:t>
    </dgm:pt>
    <dgm:pt modelId="{CE53B547-04A3-4266-AAA6-29A1E67542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Incentivize ($10) on-time injections</a:t>
          </a:r>
        </a:p>
      </dgm:t>
    </dgm:pt>
    <dgm:pt modelId="{353E5B41-B9B4-4749-924D-1D9AD9024D05}" type="parTrans" cxnId="{DA73D2D9-960C-411E-AB40-978491EFEC7A}">
      <dgm:prSet/>
      <dgm:spPr/>
      <dgm:t>
        <a:bodyPr/>
        <a:lstStyle/>
        <a:p>
          <a:endParaRPr lang="en-US"/>
        </a:p>
      </dgm:t>
    </dgm:pt>
    <dgm:pt modelId="{E6E6DD7D-7050-4827-BAB7-02DA50B40874}" type="sibTrans" cxnId="{DA73D2D9-960C-411E-AB40-978491EFEC7A}">
      <dgm:prSet/>
      <dgm:spPr/>
      <dgm:t>
        <a:bodyPr/>
        <a:lstStyle/>
        <a:p>
          <a:endParaRPr lang="en-US"/>
        </a:p>
      </dgm:t>
    </dgm:pt>
    <dgm:pt modelId="{6B031FD6-D2D4-4257-8305-5DE9A827E6E1}">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*Limited patient census </a:t>
          </a:r>
        </a:p>
      </dgm:t>
    </dgm:pt>
    <dgm:pt modelId="{0B070946-A560-49ED-989F-40894EA30D8B}" type="sibTrans" cxnId="{9F858384-7308-4121-BB7E-09EAA8C9208B}">
      <dgm:prSet/>
      <dgm:spPr/>
      <dgm:t>
        <a:bodyPr/>
        <a:lstStyle/>
        <a:p>
          <a:endParaRPr lang="en-US" sz="1800" b="0"/>
        </a:p>
      </dgm:t>
    </dgm:pt>
    <dgm:pt modelId="{5C65FD64-30B4-4E73-A11A-9CD2B157A595}" type="parTrans" cxnId="{9F858384-7308-4121-BB7E-09EAA8C9208B}">
      <dgm:prSet/>
      <dgm:spPr/>
      <dgm:t>
        <a:bodyPr/>
        <a:lstStyle/>
        <a:p>
          <a:endParaRPr lang="en-US" sz="1800" b="0"/>
        </a:p>
      </dgm:t>
    </dgm:pt>
    <dgm:pt modelId="{732AD4C0-71C5-1743-BB38-B93B884468D0}" type="pres">
      <dgm:prSet presAssocID="{23E6AD0D-4A95-6F41-AD77-C144542F3879}" presName="diagram" presStyleCnt="0">
        <dgm:presLayoutVars>
          <dgm:chPref val="1"/>
          <dgm:dir/>
          <dgm:animOne val="branch"/>
          <dgm:animLvl val="lvl"/>
          <dgm:resizeHandles/>
        </dgm:presLayoutVars>
      </dgm:prSet>
      <dgm:spPr/>
    </dgm:pt>
    <dgm:pt modelId="{0F9E64DB-1253-594C-A940-1352710EF366}" type="pres">
      <dgm:prSet presAssocID="{3DDDB556-5A2C-D747-9A0E-4DB4B92AEE06}" presName="root" presStyleCnt="0"/>
      <dgm:spPr/>
    </dgm:pt>
    <dgm:pt modelId="{5A57CF22-4A32-024B-8F22-9406DBEA2D44}" type="pres">
      <dgm:prSet presAssocID="{3DDDB556-5A2C-D747-9A0E-4DB4B92AEE06}" presName="rootComposite" presStyleCnt="0"/>
      <dgm:spPr/>
    </dgm:pt>
    <dgm:pt modelId="{E73A0406-F089-6341-996B-F9715102923A}" type="pres">
      <dgm:prSet presAssocID="{3DDDB556-5A2C-D747-9A0E-4DB4B92AEE06}" presName="rootText" presStyleLbl="node1" presStyleIdx="0" presStyleCnt="4" custScaleX="125671" custLinFactNeighborX="-11002"/>
      <dgm:spPr/>
    </dgm:pt>
    <dgm:pt modelId="{751C7845-AD92-BB4B-8F42-F2FB96C9AF7C}" type="pres">
      <dgm:prSet presAssocID="{3DDDB556-5A2C-D747-9A0E-4DB4B92AEE06}" presName="rootConnector" presStyleLbl="node1" presStyleIdx="0" presStyleCnt="4"/>
      <dgm:spPr/>
    </dgm:pt>
    <dgm:pt modelId="{19151BFA-8885-DF48-8978-9CEA8F705D5D}" type="pres">
      <dgm:prSet presAssocID="{3DDDB556-5A2C-D747-9A0E-4DB4B92AEE06}" presName="childShape" presStyleCnt="0"/>
      <dgm:spPr/>
    </dgm:pt>
    <dgm:pt modelId="{9BC51590-8257-8B4F-9774-7C6E63A783F0}" type="pres">
      <dgm:prSet presAssocID="{1371273F-4696-DD40-8153-E02DB274FBC2}" presName="Name13" presStyleLbl="parChTrans1D2" presStyleIdx="0" presStyleCnt="16"/>
      <dgm:spPr/>
    </dgm:pt>
    <dgm:pt modelId="{F4010B22-2C00-2A48-8CE6-9C7ED4B36B4F}" type="pres">
      <dgm:prSet presAssocID="{5D3D942A-F098-654A-8E3E-0CF0A9018DD3}" presName="childText" presStyleLbl="bgAcc1" presStyleIdx="0" presStyleCnt="16" custScaleX="158379" custScaleY="114691" custLinFactNeighborX="-5018" custLinFactNeighborY="22323">
        <dgm:presLayoutVars>
          <dgm:bulletEnabled val="1"/>
        </dgm:presLayoutVars>
      </dgm:prSet>
      <dgm:spPr/>
    </dgm:pt>
    <dgm:pt modelId="{5617940B-FFB0-422C-9FA0-F3833FDFB3D9}" type="pres">
      <dgm:prSet presAssocID="{BBF9E890-189E-4880-89F1-F89C4514D278}" presName="Name13" presStyleLbl="parChTrans1D2" presStyleIdx="1" presStyleCnt="16"/>
      <dgm:spPr/>
    </dgm:pt>
    <dgm:pt modelId="{327AF729-ABBA-4C2F-A0FD-D214AC8E0085}" type="pres">
      <dgm:prSet presAssocID="{ED38F329-C43F-4781-A7EF-C0869FDC345A}" presName="childText" presStyleLbl="bgAcc1" presStyleIdx="1" presStyleCnt="16" custScaleX="153402" custScaleY="286759" custLinFactNeighborX="-2079" custLinFactNeighborY="34481">
        <dgm:presLayoutVars>
          <dgm:bulletEnabled val="1"/>
        </dgm:presLayoutVars>
      </dgm:prSet>
      <dgm:spPr/>
    </dgm:pt>
    <dgm:pt modelId="{C96E1C0D-D4F6-4907-B66A-64AD59EEF8B1}" type="pres">
      <dgm:prSet presAssocID="{28A04C0D-A9E0-46B1-BF2E-7A38B2F4A318}" presName="root" presStyleCnt="0"/>
      <dgm:spPr/>
    </dgm:pt>
    <dgm:pt modelId="{848E2478-CDA9-4B4C-8274-C1BB2425A11A}" type="pres">
      <dgm:prSet presAssocID="{28A04C0D-A9E0-46B1-BF2E-7A38B2F4A318}" presName="rootComposite" presStyleCnt="0"/>
      <dgm:spPr/>
    </dgm:pt>
    <dgm:pt modelId="{7856B2DB-8304-4F88-8C16-9DA5D2DDA2D2}" type="pres">
      <dgm:prSet presAssocID="{28A04C0D-A9E0-46B1-BF2E-7A38B2F4A318}" presName="rootText" presStyleLbl="node1" presStyleIdx="1" presStyleCnt="4" custScaleX="132234"/>
      <dgm:spPr/>
    </dgm:pt>
    <dgm:pt modelId="{EFC2A652-D332-474D-AA2D-2A4062746C87}" type="pres">
      <dgm:prSet presAssocID="{28A04C0D-A9E0-46B1-BF2E-7A38B2F4A318}" presName="rootConnector" presStyleLbl="node1" presStyleIdx="1" presStyleCnt="4"/>
      <dgm:spPr/>
    </dgm:pt>
    <dgm:pt modelId="{2A8312E4-BD19-4F23-81B8-5B5EF6F6FB7A}" type="pres">
      <dgm:prSet presAssocID="{28A04C0D-A9E0-46B1-BF2E-7A38B2F4A318}" presName="childShape" presStyleCnt="0"/>
      <dgm:spPr/>
    </dgm:pt>
    <dgm:pt modelId="{B383BFEF-9ACF-4FAF-9D27-DD4C462A344F}" type="pres">
      <dgm:prSet presAssocID="{9C83E72D-31EF-40D4-8C86-E1BDCC09AF4C}" presName="Name13" presStyleLbl="parChTrans1D2" presStyleIdx="2" presStyleCnt="16"/>
      <dgm:spPr/>
    </dgm:pt>
    <dgm:pt modelId="{C6AE0480-D91F-4DA2-AD8A-DF5C9968A803}" type="pres">
      <dgm:prSet presAssocID="{6854240E-1875-4717-8E56-F1B8671724FE}" presName="childText" presStyleLbl="bgAcc1" presStyleIdx="2" presStyleCnt="16" custScaleX="130756" custScaleY="97710">
        <dgm:presLayoutVars>
          <dgm:bulletEnabled val="1"/>
        </dgm:presLayoutVars>
      </dgm:prSet>
      <dgm:spPr/>
    </dgm:pt>
    <dgm:pt modelId="{DF1AEFB5-4D73-4107-A534-40B5745641E2}" type="pres">
      <dgm:prSet presAssocID="{01AF2A3D-29EF-453C-A81F-C49F4A59CD0D}" presName="Name13" presStyleLbl="parChTrans1D2" presStyleIdx="3" presStyleCnt="16"/>
      <dgm:spPr/>
    </dgm:pt>
    <dgm:pt modelId="{C2BC8A55-7584-4963-BFA5-C7815C0F7094}" type="pres">
      <dgm:prSet presAssocID="{68A44DB3-B585-4822-8096-86132EB3559B}" presName="childText" presStyleLbl="bgAcc1" presStyleIdx="3" presStyleCnt="16" custScaleX="133566" custScaleY="105508">
        <dgm:presLayoutVars>
          <dgm:bulletEnabled val="1"/>
        </dgm:presLayoutVars>
      </dgm:prSet>
      <dgm:spPr/>
    </dgm:pt>
    <dgm:pt modelId="{7AD9471D-9068-43C4-922C-A7324B10112D}" type="pres">
      <dgm:prSet presAssocID="{57D88B6E-AC34-42D3-A880-A4F31137592D}" presName="Name13" presStyleLbl="parChTrans1D2" presStyleIdx="4" presStyleCnt="16"/>
      <dgm:spPr/>
    </dgm:pt>
    <dgm:pt modelId="{1A5CFA5E-1CA9-4FB3-902B-6E3F8DB95162}" type="pres">
      <dgm:prSet presAssocID="{4AA19BE1-4B49-4E56-A1DF-D1B26C520CA7}" presName="childText" presStyleLbl="bgAcc1" presStyleIdx="4" presStyleCnt="16" custScaleX="132339" custScaleY="141975">
        <dgm:presLayoutVars>
          <dgm:bulletEnabled val="1"/>
        </dgm:presLayoutVars>
      </dgm:prSet>
      <dgm:spPr/>
    </dgm:pt>
    <dgm:pt modelId="{44143C92-2EBA-47B2-94F3-4EE7DB7181B0}" type="pres">
      <dgm:prSet presAssocID="{32D8F239-77E9-4A60-B3A6-4128752756A0}" presName="Name13" presStyleLbl="parChTrans1D2" presStyleIdx="5" presStyleCnt="16"/>
      <dgm:spPr/>
    </dgm:pt>
    <dgm:pt modelId="{773FF5BC-88FA-4F62-9A85-73C366B26E4A}" type="pres">
      <dgm:prSet presAssocID="{9C9290B6-4A06-42C1-BEFE-4EB0AA291633}" presName="childText" presStyleLbl="bgAcc1" presStyleIdx="5" presStyleCnt="16" custScaleX="130046" custScaleY="104402" custLinFactNeighborX="2232">
        <dgm:presLayoutVars>
          <dgm:bulletEnabled val="1"/>
        </dgm:presLayoutVars>
      </dgm:prSet>
      <dgm:spPr/>
    </dgm:pt>
    <dgm:pt modelId="{A399974C-279A-284A-9EFF-9CDC5DBCAE44}" type="pres">
      <dgm:prSet presAssocID="{F0744B15-2481-E54D-A0D7-B9DA750B88A9}" presName="root" presStyleCnt="0"/>
      <dgm:spPr/>
    </dgm:pt>
    <dgm:pt modelId="{80ADC124-4D63-5745-AEFF-C401BF9F106B}" type="pres">
      <dgm:prSet presAssocID="{F0744B15-2481-E54D-A0D7-B9DA750B88A9}" presName="rootComposite" presStyleCnt="0"/>
      <dgm:spPr/>
    </dgm:pt>
    <dgm:pt modelId="{D51D4F9A-FE93-D74A-ABEA-917AAF2768D7}" type="pres">
      <dgm:prSet presAssocID="{F0744B15-2481-E54D-A0D7-B9DA750B88A9}" presName="rootText" presStyleLbl="node1" presStyleIdx="2" presStyleCnt="4" custScaleX="142962" custScaleY="97799" custLinFactNeighborX="-12362"/>
      <dgm:spPr/>
    </dgm:pt>
    <dgm:pt modelId="{14507F86-F511-2646-99EE-33F104638AE1}" type="pres">
      <dgm:prSet presAssocID="{F0744B15-2481-E54D-A0D7-B9DA750B88A9}" presName="rootConnector" presStyleLbl="node1" presStyleIdx="2" presStyleCnt="4"/>
      <dgm:spPr/>
    </dgm:pt>
    <dgm:pt modelId="{4EAE108A-08CB-3E41-B02E-7590295ADA8C}" type="pres">
      <dgm:prSet presAssocID="{F0744B15-2481-E54D-A0D7-B9DA750B88A9}" presName="childShape" presStyleCnt="0"/>
      <dgm:spPr/>
    </dgm:pt>
    <dgm:pt modelId="{40907558-6C25-E547-A70D-A6B5098924DF}" type="pres">
      <dgm:prSet presAssocID="{446C2969-8ECC-184B-AAEE-DFECA4DEFD30}" presName="Name13" presStyleLbl="parChTrans1D2" presStyleIdx="6" presStyleCnt="16"/>
      <dgm:spPr/>
    </dgm:pt>
    <dgm:pt modelId="{3570ADE6-7509-054C-B822-B0F35FA959A1}" type="pres">
      <dgm:prSet presAssocID="{736D829C-72EA-7146-A04C-E5D905A31A8E}" presName="childText" presStyleLbl="bgAcc1" presStyleIdx="6" presStyleCnt="16" custScaleX="144838" custScaleY="108852" custLinFactNeighborX="-17010">
        <dgm:presLayoutVars>
          <dgm:bulletEnabled val="1"/>
        </dgm:presLayoutVars>
      </dgm:prSet>
      <dgm:spPr/>
    </dgm:pt>
    <dgm:pt modelId="{2AF3B44B-3D2C-4907-B40F-31B51605A87F}" type="pres">
      <dgm:prSet presAssocID="{353E5B41-B9B4-4749-924D-1D9AD9024D05}" presName="Name13" presStyleLbl="parChTrans1D2" presStyleIdx="7" presStyleCnt="16"/>
      <dgm:spPr/>
    </dgm:pt>
    <dgm:pt modelId="{705D6354-B40A-4FD4-BEF9-DD37466E5580}" type="pres">
      <dgm:prSet presAssocID="{CE53B547-04A3-4266-AAA6-29A1E675425A}" presName="childText" presStyleLbl="bgAcc1" presStyleIdx="7" presStyleCnt="16" custScaleX="162502" custLinFactNeighborX="-15989">
        <dgm:presLayoutVars>
          <dgm:bulletEnabled val="1"/>
        </dgm:presLayoutVars>
      </dgm:prSet>
      <dgm:spPr/>
    </dgm:pt>
    <dgm:pt modelId="{EAF9E64B-ABB8-A64B-8B4D-6AE507168524}" type="pres">
      <dgm:prSet presAssocID="{DC5D93BB-9137-804A-82AC-A172F4D93FEA}" presName="Name13" presStyleLbl="parChTrans1D2" presStyleIdx="8" presStyleCnt="16"/>
      <dgm:spPr/>
    </dgm:pt>
    <dgm:pt modelId="{AC3DA6C0-66BC-5648-8893-5EDC47248006}" type="pres">
      <dgm:prSet presAssocID="{F3997C42-60E3-8C47-875F-902CBD1904CD}" presName="childText" presStyleLbl="bgAcc1" presStyleIdx="8" presStyleCnt="16" custScaleX="134773" custScaleY="78282" custLinFactNeighborX="-13846" custLinFactNeighborY="-6852">
        <dgm:presLayoutVars>
          <dgm:bulletEnabled val="1"/>
        </dgm:presLayoutVars>
      </dgm:prSet>
      <dgm:spPr/>
    </dgm:pt>
    <dgm:pt modelId="{56FFB49F-52C2-0242-ACBD-C10E410B3952}" type="pres">
      <dgm:prSet presAssocID="{698FDE9E-DE6A-6246-8257-EE8CB60F4A22}" presName="Name13" presStyleLbl="parChTrans1D2" presStyleIdx="9" presStyleCnt="16"/>
      <dgm:spPr/>
    </dgm:pt>
    <dgm:pt modelId="{DA3D6A83-95FD-5D46-B407-5386B511942B}" type="pres">
      <dgm:prSet presAssocID="{4CB78CF2-6310-9946-A344-0DE6A0BF228A}" presName="childText" presStyleLbl="bgAcc1" presStyleIdx="9" presStyleCnt="16" custScaleX="165041" custScaleY="151587" custLinFactNeighborX="-20177" custLinFactNeighborY="-3613">
        <dgm:presLayoutVars>
          <dgm:bulletEnabled val="1"/>
        </dgm:presLayoutVars>
      </dgm:prSet>
      <dgm:spPr/>
    </dgm:pt>
    <dgm:pt modelId="{07C22C6C-EF07-4E10-AE48-AB0F564B5036}" type="pres">
      <dgm:prSet presAssocID="{F8B97B0F-B67A-4C4D-9F30-2B646BCAA4A6}" presName="Name13" presStyleLbl="parChTrans1D2" presStyleIdx="10" presStyleCnt="16"/>
      <dgm:spPr/>
    </dgm:pt>
    <dgm:pt modelId="{D76B02F5-8521-4554-9625-6DDF3C7662EA}" type="pres">
      <dgm:prSet presAssocID="{C14F235A-B9B5-4E57-AD9F-21A9EB78E2E8}" presName="childText" presStyleLbl="bgAcc1" presStyleIdx="10" presStyleCnt="16" custScaleX="165972" custScaleY="103380" custLinFactNeighborX="-16089" custLinFactNeighborY="4031">
        <dgm:presLayoutVars>
          <dgm:bulletEnabled val="1"/>
        </dgm:presLayoutVars>
      </dgm:prSet>
      <dgm:spPr/>
    </dgm:pt>
    <dgm:pt modelId="{3F1F5407-7E11-C549-83D4-9E41DF060F93}" type="pres">
      <dgm:prSet presAssocID="{6BBA1BDE-9BD1-2D46-8A29-95ED221414E8}" presName="root" presStyleCnt="0"/>
      <dgm:spPr/>
    </dgm:pt>
    <dgm:pt modelId="{7A48EBDF-BBD6-2D48-986F-0BB83D65ADFD}" type="pres">
      <dgm:prSet presAssocID="{6BBA1BDE-9BD1-2D46-8A29-95ED221414E8}" presName="rootComposite" presStyleCnt="0"/>
      <dgm:spPr/>
    </dgm:pt>
    <dgm:pt modelId="{00EFC075-FA93-264B-BF45-1CED18B58FD9}" type="pres">
      <dgm:prSet presAssocID="{6BBA1BDE-9BD1-2D46-8A29-95ED221414E8}" presName="rootText" presStyleLbl="node1" presStyleIdx="3" presStyleCnt="4" custScaleX="110926" custLinFactNeighborX="-13952" custLinFactNeighborY="457"/>
      <dgm:spPr/>
    </dgm:pt>
    <dgm:pt modelId="{39ABE39C-A3F4-B54D-874B-B717943BB34C}" type="pres">
      <dgm:prSet presAssocID="{6BBA1BDE-9BD1-2D46-8A29-95ED221414E8}" presName="rootConnector" presStyleLbl="node1" presStyleIdx="3" presStyleCnt="4"/>
      <dgm:spPr/>
    </dgm:pt>
    <dgm:pt modelId="{943A5760-61E2-3E4A-B6D4-799DBADF3691}" type="pres">
      <dgm:prSet presAssocID="{6BBA1BDE-9BD1-2D46-8A29-95ED221414E8}" presName="childShape" presStyleCnt="0"/>
      <dgm:spPr/>
    </dgm:pt>
    <dgm:pt modelId="{A45759A3-C800-1F47-BD78-35C0439E76EB}" type="pres">
      <dgm:prSet presAssocID="{AFF30A5F-5AB3-744F-8C7D-F587202B59D6}" presName="Name13" presStyleLbl="parChTrans1D2" presStyleIdx="11" presStyleCnt="16"/>
      <dgm:spPr/>
    </dgm:pt>
    <dgm:pt modelId="{4B935800-86DE-6F4B-8B44-E10272C05137}" type="pres">
      <dgm:prSet presAssocID="{A92AE873-65E4-C845-9A2C-490AEEFCA51F}" presName="childText" presStyleLbl="bgAcc1" presStyleIdx="11" presStyleCnt="16" custScaleX="154673" custScaleY="134731" custLinFactNeighborX="-20073" custLinFactNeighborY="-1485">
        <dgm:presLayoutVars>
          <dgm:bulletEnabled val="1"/>
        </dgm:presLayoutVars>
      </dgm:prSet>
      <dgm:spPr/>
    </dgm:pt>
    <dgm:pt modelId="{8F8AD928-7AD9-4148-A328-666763F5F617}" type="pres">
      <dgm:prSet presAssocID="{07181BA9-31D5-074C-B408-C3D4BCCC4491}" presName="Name13" presStyleLbl="parChTrans1D2" presStyleIdx="12" presStyleCnt="16"/>
      <dgm:spPr/>
    </dgm:pt>
    <dgm:pt modelId="{5A477351-2084-4C7B-9A62-C6DD30C00ABD}" type="pres">
      <dgm:prSet presAssocID="{1FF5799F-E194-FE4E-86A7-49F90C233D85}" presName="childText" presStyleLbl="bgAcc1" presStyleIdx="12" presStyleCnt="16" custScaleX="153339" custScaleY="71430" custLinFactNeighborX="-18166" custLinFactNeighborY="1786">
        <dgm:presLayoutVars>
          <dgm:bulletEnabled val="1"/>
        </dgm:presLayoutVars>
      </dgm:prSet>
      <dgm:spPr/>
    </dgm:pt>
    <dgm:pt modelId="{BA3BBA85-64C0-4C8D-83AE-78C3AE51E84B}" type="pres">
      <dgm:prSet presAssocID="{5C65FD64-30B4-4E73-A11A-9CD2B157A595}" presName="Name13" presStyleLbl="parChTrans1D2" presStyleIdx="13" presStyleCnt="16"/>
      <dgm:spPr/>
    </dgm:pt>
    <dgm:pt modelId="{CD210779-9A32-47DE-AF2F-90D572072A97}" type="pres">
      <dgm:prSet presAssocID="{6B031FD6-D2D4-4257-8305-5DE9A827E6E1}" presName="childText" presStyleLbl="bgAcc1" presStyleIdx="13" presStyleCnt="16" custScaleX="154245" custScaleY="77118" custLinFactNeighborX="-20694" custLinFactNeighborY="9305">
        <dgm:presLayoutVars>
          <dgm:bulletEnabled val="1"/>
        </dgm:presLayoutVars>
      </dgm:prSet>
      <dgm:spPr/>
    </dgm:pt>
    <dgm:pt modelId="{8433D00F-1764-1746-A8B5-BA3F686AAD6E}" type="pres">
      <dgm:prSet presAssocID="{E25255C8-F8EB-E54D-A0DE-6DCA31868978}" presName="Name13" presStyleLbl="parChTrans1D2" presStyleIdx="14" presStyleCnt="16"/>
      <dgm:spPr/>
    </dgm:pt>
    <dgm:pt modelId="{72898F1C-352B-A94A-A0B6-3449E6C7DD3E}" type="pres">
      <dgm:prSet presAssocID="{58922B7D-A0C3-C549-A202-D8A645A1BDD7}" presName="childText" presStyleLbl="bgAcc1" presStyleIdx="14" presStyleCnt="16" custScaleX="144051" custScaleY="89271" custLinFactNeighborX="-16121" custLinFactNeighborY="29040">
        <dgm:presLayoutVars>
          <dgm:bulletEnabled val="1"/>
        </dgm:presLayoutVars>
      </dgm:prSet>
      <dgm:spPr/>
    </dgm:pt>
    <dgm:pt modelId="{E4CD5F96-F4B0-4849-9C6C-EF1A66218A17}" type="pres">
      <dgm:prSet presAssocID="{A611B73F-2EF5-4364-BB18-4FD10D185A39}" presName="Name13" presStyleLbl="parChTrans1D2" presStyleIdx="15" presStyleCnt="16"/>
      <dgm:spPr/>
    </dgm:pt>
    <dgm:pt modelId="{F5E1CD3F-0AE7-4328-B26A-A24984CD8389}" type="pres">
      <dgm:prSet presAssocID="{1AA53911-D0CF-4F1F-9B06-89E3176410B0}" presName="childText" presStyleLbl="bgAcc1" presStyleIdx="15" presStyleCnt="16" custScaleX="157774" custScaleY="117754" custLinFactNeighborX="-21130" custLinFactNeighborY="41917">
        <dgm:presLayoutVars>
          <dgm:bulletEnabled val="1"/>
        </dgm:presLayoutVars>
      </dgm:prSet>
      <dgm:spPr/>
    </dgm:pt>
  </dgm:ptLst>
  <dgm:cxnLst>
    <dgm:cxn modelId="{318B7D04-732C-D143-B511-0F0D133EB476}" srcId="{6BBA1BDE-9BD1-2D46-8A29-95ED221414E8}" destId="{58922B7D-A0C3-C549-A202-D8A645A1BDD7}" srcOrd="3" destOrd="0" parTransId="{E25255C8-F8EB-E54D-A0DE-6DCA31868978}" sibTransId="{166172DD-A0AB-BD4E-B627-ABA01213FA90}"/>
    <dgm:cxn modelId="{AEB2190E-F797-964C-A1B9-9A8D2EE5B8E4}" type="presOf" srcId="{446C2969-8ECC-184B-AAEE-DFECA4DEFD30}" destId="{40907558-6C25-E547-A70D-A6B5098924DF}" srcOrd="0" destOrd="0" presId="urn:microsoft.com/office/officeart/2005/8/layout/hierarchy3"/>
    <dgm:cxn modelId="{AC000A10-3EAC-4F24-B067-B41E64826CF4}" type="presOf" srcId="{ED38F329-C43F-4781-A7EF-C0869FDC345A}" destId="{327AF729-ABBA-4C2F-A0FD-D214AC8E0085}" srcOrd="0" destOrd="0" presId="urn:microsoft.com/office/officeart/2005/8/layout/hierarchy3"/>
    <dgm:cxn modelId="{792FB511-CA32-471D-AAAE-5D5FAC795CF2}" type="presOf" srcId="{F8B97B0F-B67A-4C4D-9F30-2B646BCAA4A6}" destId="{07C22C6C-EF07-4E10-AE48-AB0F564B5036}" srcOrd="0" destOrd="0" presId="urn:microsoft.com/office/officeart/2005/8/layout/hierarchy3"/>
    <dgm:cxn modelId="{64A40213-71A3-A54B-B108-B19B39080A41}" srcId="{F0744B15-2481-E54D-A0D7-B9DA750B88A9}" destId="{4CB78CF2-6310-9946-A344-0DE6A0BF228A}" srcOrd="3" destOrd="0" parTransId="{698FDE9E-DE6A-6246-8257-EE8CB60F4A22}" sibTransId="{4EBD0F14-B8BB-D945-B12C-A27881E78485}"/>
    <dgm:cxn modelId="{78CEBB18-07DA-2A42-BA9C-46B6673E3A14}" type="presOf" srcId="{6BBA1BDE-9BD1-2D46-8A29-95ED221414E8}" destId="{00EFC075-FA93-264B-BF45-1CED18B58FD9}" srcOrd="0" destOrd="0" presId="urn:microsoft.com/office/officeart/2005/8/layout/hierarchy3"/>
    <dgm:cxn modelId="{05E38826-C7EE-4303-9BA7-991F670958CF}" type="presOf" srcId="{28A04C0D-A9E0-46B1-BF2E-7A38B2F4A318}" destId="{7856B2DB-8304-4F88-8C16-9DA5D2DDA2D2}" srcOrd="0" destOrd="0" presId="urn:microsoft.com/office/officeart/2005/8/layout/hierarchy3"/>
    <dgm:cxn modelId="{D9266828-527F-5E4F-A457-FA00BBAF258F}" srcId="{23E6AD0D-4A95-6F41-AD77-C144542F3879}" destId="{F0744B15-2481-E54D-A0D7-B9DA750B88A9}" srcOrd="2" destOrd="0" parTransId="{E839F4B5-8FB3-4A48-9B4F-E69D441D6D84}" sibTransId="{192892D0-9C3D-D94B-8A28-826DACCC5350}"/>
    <dgm:cxn modelId="{972B362A-9CA6-9E40-960C-FE7F3A81E7B0}" srcId="{F0744B15-2481-E54D-A0D7-B9DA750B88A9}" destId="{F3997C42-60E3-8C47-875F-902CBD1904CD}" srcOrd="2" destOrd="0" parTransId="{DC5D93BB-9137-804A-82AC-A172F4D93FEA}" sibTransId="{AC1413F1-9896-854A-B684-35D44E382BBE}"/>
    <dgm:cxn modelId="{DED1882C-AEEF-4709-AC67-1A310C3184A1}" type="presOf" srcId="{4AA19BE1-4B49-4E56-A1DF-D1B26C520CA7}" destId="{1A5CFA5E-1CA9-4FB3-902B-6E3F8DB95162}" srcOrd="0" destOrd="0" presId="urn:microsoft.com/office/officeart/2005/8/layout/hierarchy3"/>
    <dgm:cxn modelId="{BB7DBB31-353F-2E44-AF9D-FAE19650FC36}" type="presOf" srcId="{3DDDB556-5A2C-D747-9A0E-4DB4B92AEE06}" destId="{751C7845-AD92-BB4B-8F42-F2FB96C9AF7C}" srcOrd="1" destOrd="0" presId="urn:microsoft.com/office/officeart/2005/8/layout/hierarchy3"/>
    <dgm:cxn modelId="{6EC83437-66F4-B44B-AACC-682696ACEAE7}" type="presOf" srcId="{F0744B15-2481-E54D-A0D7-B9DA750B88A9}" destId="{14507F86-F511-2646-99EE-33F104638AE1}" srcOrd="1" destOrd="0" presId="urn:microsoft.com/office/officeart/2005/8/layout/hierarchy3"/>
    <dgm:cxn modelId="{FD2B6A3D-67EE-40B9-8390-C422CB081C5A}" type="presOf" srcId="{9C9290B6-4A06-42C1-BEFE-4EB0AA291633}" destId="{773FF5BC-88FA-4F62-9A85-73C366B26E4A}" srcOrd="0" destOrd="0" presId="urn:microsoft.com/office/officeart/2005/8/layout/hierarchy3"/>
    <dgm:cxn modelId="{83BD9341-CB67-40DE-BF35-8F0C3114DAD3}" type="presOf" srcId="{01AF2A3D-29EF-453C-A81F-C49F4A59CD0D}" destId="{DF1AEFB5-4D73-4107-A534-40B5745641E2}" srcOrd="0" destOrd="0" presId="urn:microsoft.com/office/officeart/2005/8/layout/hierarchy3"/>
    <dgm:cxn modelId="{EBF4FD41-7FB3-4B4B-A493-6108801EC0B0}" type="presOf" srcId="{6854240E-1875-4717-8E56-F1B8671724FE}" destId="{C6AE0480-D91F-4DA2-AD8A-DF5C9968A803}" srcOrd="0" destOrd="0" presId="urn:microsoft.com/office/officeart/2005/8/layout/hierarchy3"/>
    <dgm:cxn modelId="{4D888243-C50F-47D1-BEF1-FC896974E4C4}" type="presOf" srcId="{A611B73F-2EF5-4364-BB18-4FD10D185A39}" destId="{E4CD5F96-F4B0-4849-9C6C-EF1A66218A17}" srcOrd="0" destOrd="0" presId="urn:microsoft.com/office/officeart/2005/8/layout/hierarchy3"/>
    <dgm:cxn modelId="{0CFA4645-F630-48CB-A810-73C0091016F7}" srcId="{6BBA1BDE-9BD1-2D46-8A29-95ED221414E8}" destId="{1AA53911-D0CF-4F1F-9B06-89E3176410B0}" srcOrd="4" destOrd="0" parTransId="{A611B73F-2EF5-4364-BB18-4FD10D185A39}" sibTransId="{EFB54B7C-D3A8-4EB9-8C78-7017631AD6DA}"/>
    <dgm:cxn modelId="{8E06A565-ACDD-B947-B5EC-48D7CE7FFFFB}" type="presOf" srcId="{DC5D93BB-9137-804A-82AC-A172F4D93FEA}" destId="{EAF9E64B-ABB8-A64B-8B4D-6AE507168524}" srcOrd="0" destOrd="0" presId="urn:microsoft.com/office/officeart/2005/8/layout/hierarchy3"/>
    <dgm:cxn modelId="{A3E23A47-2F38-408C-A0CF-1607DAB1D393}" type="presOf" srcId="{07181BA9-31D5-074C-B408-C3D4BCCC4491}" destId="{8F8AD928-7AD9-4148-A328-666763F5F617}" srcOrd="0" destOrd="0" presId="urn:microsoft.com/office/officeart/2005/8/layout/hierarchy3"/>
    <dgm:cxn modelId="{B48DA768-0622-B448-8BB3-D5F141A016B4}" type="presOf" srcId="{23E6AD0D-4A95-6F41-AD77-C144542F3879}" destId="{732AD4C0-71C5-1743-BB38-B93B884468D0}" srcOrd="0" destOrd="0" presId="urn:microsoft.com/office/officeart/2005/8/layout/hierarchy3"/>
    <dgm:cxn modelId="{656C9B6A-FB58-441F-B957-8525D9133BA6}" type="presOf" srcId="{28A04C0D-A9E0-46B1-BF2E-7A38B2F4A318}" destId="{EFC2A652-D332-474D-AA2D-2A4062746C87}" srcOrd="1" destOrd="0" presId="urn:microsoft.com/office/officeart/2005/8/layout/hierarchy3"/>
    <dgm:cxn modelId="{0717A56A-947D-734C-8D59-F93344F98F4D}" type="presOf" srcId="{698FDE9E-DE6A-6246-8257-EE8CB60F4A22}" destId="{56FFB49F-52C2-0242-ACBD-C10E410B3952}" srcOrd="0" destOrd="0" presId="urn:microsoft.com/office/officeart/2005/8/layout/hierarchy3"/>
    <dgm:cxn modelId="{F06DA74C-1F57-BA47-8FE1-85E2157D3BEC}" srcId="{F0744B15-2481-E54D-A0D7-B9DA750B88A9}" destId="{736D829C-72EA-7146-A04C-E5D905A31A8E}" srcOrd="0" destOrd="0" parTransId="{446C2969-8ECC-184B-AAEE-DFECA4DEFD30}" sibTransId="{CF1EE555-D329-4D4D-9188-6B20E1071FF3}"/>
    <dgm:cxn modelId="{FA670A6E-0DE3-4F6F-9BC8-CC77979B951F}" type="presOf" srcId="{BBF9E890-189E-4880-89F1-F89C4514D278}" destId="{5617940B-FFB0-422C-9FA0-F3833FDFB3D9}" srcOrd="0" destOrd="0" presId="urn:microsoft.com/office/officeart/2005/8/layout/hierarchy3"/>
    <dgm:cxn modelId="{F730D471-2A15-4AFB-8E19-B415BE3D9059}" type="presOf" srcId="{68A44DB3-B585-4822-8096-86132EB3559B}" destId="{C2BC8A55-7584-4963-BFA5-C7815C0F7094}" srcOrd="0" destOrd="0" presId="urn:microsoft.com/office/officeart/2005/8/layout/hierarchy3"/>
    <dgm:cxn modelId="{3E652E77-4477-43EB-B69A-B5DD658B87E3}" type="presOf" srcId="{5C65FD64-30B4-4E73-A11A-9CD2B157A595}" destId="{BA3BBA85-64C0-4C8D-83AE-78C3AE51E84B}" srcOrd="0" destOrd="0" presId="urn:microsoft.com/office/officeart/2005/8/layout/hierarchy3"/>
    <dgm:cxn modelId="{F37D3259-74FD-7648-BA2B-C8B2FD16C676}" type="presOf" srcId="{736D829C-72EA-7146-A04C-E5D905A31A8E}" destId="{3570ADE6-7509-054C-B822-B0F35FA959A1}" srcOrd="0" destOrd="0" presId="urn:microsoft.com/office/officeart/2005/8/layout/hierarchy3"/>
    <dgm:cxn modelId="{55320C5A-F500-4F9B-A9A4-38AE2C042BBB}" type="presOf" srcId="{1AA53911-D0CF-4F1F-9B06-89E3176410B0}" destId="{F5E1CD3F-0AE7-4328-B26A-A24984CD8389}" srcOrd="0" destOrd="0" presId="urn:microsoft.com/office/officeart/2005/8/layout/hierarchy3"/>
    <dgm:cxn modelId="{7895ED80-9C6A-B942-A24C-A2D8E31A6F6F}" type="presOf" srcId="{3DDDB556-5A2C-D747-9A0E-4DB4B92AEE06}" destId="{E73A0406-F089-6341-996B-F9715102923A}" srcOrd="0" destOrd="0" presId="urn:microsoft.com/office/officeart/2005/8/layout/hierarchy3"/>
    <dgm:cxn modelId="{9F858384-7308-4121-BB7E-09EAA8C9208B}" srcId="{6BBA1BDE-9BD1-2D46-8A29-95ED221414E8}" destId="{6B031FD6-D2D4-4257-8305-5DE9A827E6E1}" srcOrd="2" destOrd="0" parTransId="{5C65FD64-30B4-4E73-A11A-9CD2B157A595}" sibTransId="{0B070946-A560-49ED-989F-40894EA30D8B}"/>
    <dgm:cxn modelId="{89FDC086-977F-46D4-928C-16EC47572253}" type="presOf" srcId="{6B031FD6-D2D4-4257-8305-5DE9A827E6E1}" destId="{CD210779-9A32-47DE-AF2F-90D572072A97}" srcOrd="0" destOrd="0" presId="urn:microsoft.com/office/officeart/2005/8/layout/hierarchy3"/>
    <dgm:cxn modelId="{0E96E189-4074-46F8-99B3-3E39FE402668}" type="presOf" srcId="{58922B7D-A0C3-C549-A202-D8A645A1BDD7}" destId="{72898F1C-352B-A94A-A0B6-3449E6C7DD3E}" srcOrd="0" destOrd="0" presId="urn:microsoft.com/office/officeart/2005/8/layout/hierarchy3"/>
    <dgm:cxn modelId="{0C28938B-1332-4EAD-8B4B-707CE5E614A2}" srcId="{28A04C0D-A9E0-46B1-BF2E-7A38B2F4A318}" destId="{9C9290B6-4A06-42C1-BEFE-4EB0AA291633}" srcOrd="3" destOrd="0" parTransId="{32D8F239-77E9-4A60-B3A6-4128752756A0}" sibTransId="{AFDC5439-19EA-45EB-BD97-C0AE5ACB8147}"/>
    <dgm:cxn modelId="{9BB7E28C-E010-8D4D-BB86-6629BE8DBB8F}" type="presOf" srcId="{F3997C42-60E3-8C47-875F-902CBD1904CD}" destId="{AC3DA6C0-66BC-5648-8893-5EDC47248006}" srcOrd="0" destOrd="0" presId="urn:microsoft.com/office/officeart/2005/8/layout/hierarchy3"/>
    <dgm:cxn modelId="{2D3D2D8D-2728-2745-8FE0-584A2AF4D437}" type="presOf" srcId="{A92AE873-65E4-C845-9A2C-490AEEFCA51F}" destId="{4B935800-86DE-6F4B-8B44-E10272C05137}" srcOrd="0" destOrd="0" presId="urn:microsoft.com/office/officeart/2005/8/layout/hierarchy3"/>
    <dgm:cxn modelId="{6B96D98F-29E8-4AD8-89F8-00DAF7964604}" type="presOf" srcId="{E25255C8-F8EB-E54D-A0DE-6DCA31868978}" destId="{8433D00F-1764-1746-A8B5-BA3F686AAD6E}" srcOrd="0" destOrd="0" presId="urn:microsoft.com/office/officeart/2005/8/layout/hierarchy3"/>
    <dgm:cxn modelId="{995C2E92-8EE8-7C4B-BA95-2C7BC51EA704}" srcId="{3DDDB556-5A2C-D747-9A0E-4DB4B92AEE06}" destId="{5D3D942A-F098-654A-8E3E-0CF0A9018DD3}" srcOrd="0" destOrd="0" parTransId="{1371273F-4696-DD40-8153-E02DB274FBC2}" sibTransId="{C8E26E90-E438-8C4A-A10C-72F80D91B7E5}"/>
    <dgm:cxn modelId="{1B06B693-8189-4F83-B0ED-4214E546A4C8}" type="presOf" srcId="{353E5B41-B9B4-4749-924D-1D9AD9024D05}" destId="{2AF3B44B-3D2C-4907-B40F-31B51605A87F}" srcOrd="0" destOrd="0" presId="urn:microsoft.com/office/officeart/2005/8/layout/hierarchy3"/>
    <dgm:cxn modelId="{B64A6099-EBF7-43C5-BBC7-E9592CE22ED6}" type="presOf" srcId="{9C83E72D-31EF-40D4-8C86-E1BDCC09AF4C}" destId="{B383BFEF-9ACF-4FAF-9D27-DD4C462A344F}" srcOrd="0" destOrd="0" presId="urn:microsoft.com/office/officeart/2005/8/layout/hierarchy3"/>
    <dgm:cxn modelId="{4180F99B-54C2-E249-83DF-8AD09A910E45}" type="presOf" srcId="{5D3D942A-F098-654A-8E3E-0CF0A9018DD3}" destId="{F4010B22-2C00-2A48-8CE6-9C7ED4B36B4F}" srcOrd="0" destOrd="0" presId="urn:microsoft.com/office/officeart/2005/8/layout/hierarchy3"/>
    <dgm:cxn modelId="{9DAEE59D-AE51-CC41-BB47-B453575D7A57}" srcId="{23E6AD0D-4A95-6F41-AD77-C144542F3879}" destId="{6BBA1BDE-9BD1-2D46-8A29-95ED221414E8}" srcOrd="3" destOrd="0" parTransId="{3F2C92DD-E8C9-A940-9963-A1D0A10D0060}" sibTransId="{E0C5A0C7-3B01-F148-A35E-CD67FE46FECD}"/>
    <dgm:cxn modelId="{EC45ECA8-AE5D-4221-B2C5-AAC6BA2CD311}" srcId="{28A04C0D-A9E0-46B1-BF2E-7A38B2F4A318}" destId="{68A44DB3-B585-4822-8096-86132EB3559B}" srcOrd="1" destOrd="0" parTransId="{01AF2A3D-29EF-453C-A81F-C49F4A59CD0D}" sibTransId="{8A3B29E1-DD0E-4BDD-BC31-AFEB7B5FB539}"/>
    <dgm:cxn modelId="{22ED25AD-A077-A64A-B928-B855D6810BE9}" type="presOf" srcId="{AFF30A5F-5AB3-744F-8C7D-F587202B59D6}" destId="{A45759A3-C800-1F47-BD78-35C0439E76EB}" srcOrd="0" destOrd="0" presId="urn:microsoft.com/office/officeart/2005/8/layout/hierarchy3"/>
    <dgm:cxn modelId="{619B30AE-4C31-4EC8-A1E1-1C27275E08F1}" type="presOf" srcId="{C14F235A-B9B5-4E57-AD9F-21A9EB78E2E8}" destId="{D76B02F5-8521-4554-9625-6DDF3C7662EA}" srcOrd="0" destOrd="0" presId="urn:microsoft.com/office/officeart/2005/8/layout/hierarchy3"/>
    <dgm:cxn modelId="{74EE3CBA-A05D-9B40-9EBE-41D1621FC420}" srcId="{6BBA1BDE-9BD1-2D46-8A29-95ED221414E8}" destId="{A92AE873-65E4-C845-9A2C-490AEEFCA51F}" srcOrd="0" destOrd="0" parTransId="{AFF30A5F-5AB3-744F-8C7D-F587202B59D6}" sibTransId="{AD4613B0-90AE-B64D-80CE-AE631CDE5FC5}"/>
    <dgm:cxn modelId="{DB7381C3-8CC0-1043-B774-48B8FC252A52}" type="presOf" srcId="{6BBA1BDE-9BD1-2D46-8A29-95ED221414E8}" destId="{39ABE39C-A3F4-B54D-874B-B717943BB34C}" srcOrd="1" destOrd="0" presId="urn:microsoft.com/office/officeart/2005/8/layout/hierarchy3"/>
    <dgm:cxn modelId="{1D84E0C4-8F46-4DB7-8E0E-55CF650B1B2A}" type="presOf" srcId="{57D88B6E-AC34-42D3-A880-A4F31137592D}" destId="{7AD9471D-9068-43C4-922C-A7324B10112D}" srcOrd="0" destOrd="0" presId="urn:microsoft.com/office/officeart/2005/8/layout/hierarchy3"/>
    <dgm:cxn modelId="{669A43C7-80F0-4BB2-8AD4-D48C838D52F7}" type="presOf" srcId="{1FF5799F-E194-FE4E-86A7-49F90C233D85}" destId="{5A477351-2084-4C7B-9A62-C6DD30C00ABD}" srcOrd="0" destOrd="0" presId="urn:microsoft.com/office/officeart/2005/8/layout/hierarchy3"/>
    <dgm:cxn modelId="{33E28AC7-E880-AA47-86D2-7FF44266E03F}" type="presOf" srcId="{1371273F-4696-DD40-8153-E02DB274FBC2}" destId="{9BC51590-8257-8B4F-9774-7C6E63A783F0}" srcOrd="0" destOrd="0" presId="urn:microsoft.com/office/officeart/2005/8/layout/hierarchy3"/>
    <dgm:cxn modelId="{611C44CE-65E4-4DCC-92C0-F53E9AB29568}" type="presOf" srcId="{32D8F239-77E9-4A60-B3A6-4128752756A0}" destId="{44143C92-2EBA-47B2-94F3-4EE7DB7181B0}" srcOrd="0" destOrd="0" presId="urn:microsoft.com/office/officeart/2005/8/layout/hierarchy3"/>
    <dgm:cxn modelId="{3D067BD2-91E7-364B-B1A3-007BB272C384}" srcId="{23E6AD0D-4A95-6F41-AD77-C144542F3879}" destId="{3DDDB556-5A2C-D747-9A0E-4DB4B92AEE06}" srcOrd="0" destOrd="0" parTransId="{231E4FF8-7405-DD4B-B8C4-F24CAF03BACA}" sibTransId="{7C30E652-0A97-D04C-B1D5-ABB379DF9C7E}"/>
    <dgm:cxn modelId="{793905D7-18C0-4BB0-82E8-00615640DC4C}" type="presOf" srcId="{CE53B547-04A3-4266-AAA6-29A1E675425A}" destId="{705D6354-B40A-4FD4-BEF9-DD37466E5580}" srcOrd="0" destOrd="0" presId="urn:microsoft.com/office/officeart/2005/8/layout/hierarchy3"/>
    <dgm:cxn modelId="{DA73D2D9-960C-411E-AB40-978491EFEC7A}" srcId="{F0744B15-2481-E54D-A0D7-B9DA750B88A9}" destId="{CE53B547-04A3-4266-AAA6-29A1E675425A}" srcOrd="1" destOrd="0" parTransId="{353E5B41-B9B4-4749-924D-1D9AD9024D05}" sibTransId="{E6E6DD7D-7050-4827-BAB7-02DA50B40874}"/>
    <dgm:cxn modelId="{7EF310DD-C788-4DD1-852F-930DB1C7503B}" srcId="{28A04C0D-A9E0-46B1-BF2E-7A38B2F4A318}" destId="{4AA19BE1-4B49-4E56-A1DF-D1B26C520CA7}" srcOrd="2" destOrd="0" parTransId="{57D88B6E-AC34-42D3-A880-A4F31137592D}" sibTransId="{6B101F49-72E2-4D3B-8ADD-03628E223C2B}"/>
    <dgm:cxn modelId="{D85BA9DD-D643-4B95-98D3-CF8FB76FC1BA}" srcId="{28A04C0D-A9E0-46B1-BF2E-7A38B2F4A318}" destId="{6854240E-1875-4717-8E56-F1B8671724FE}" srcOrd="0" destOrd="0" parTransId="{9C83E72D-31EF-40D4-8C86-E1BDCC09AF4C}" sibTransId="{0E417311-8AD6-4ED8-AA6A-DA357897D3A5}"/>
    <dgm:cxn modelId="{A3E1DBE9-02DB-AB47-AE6F-972F8CB0984E}" type="presOf" srcId="{F0744B15-2481-E54D-A0D7-B9DA750B88A9}" destId="{D51D4F9A-FE93-D74A-ABEA-917AAF2768D7}" srcOrd="0" destOrd="0" presId="urn:microsoft.com/office/officeart/2005/8/layout/hierarchy3"/>
    <dgm:cxn modelId="{B3A36BEC-1AEF-8245-9CC4-2926A15EBC69}" type="presOf" srcId="{4CB78CF2-6310-9946-A344-0DE6A0BF228A}" destId="{DA3D6A83-95FD-5D46-B407-5386B511942B}" srcOrd="0" destOrd="0" presId="urn:microsoft.com/office/officeart/2005/8/layout/hierarchy3"/>
    <dgm:cxn modelId="{4AEBB1F0-CC54-744E-8ABA-615710268AE8}" srcId="{6BBA1BDE-9BD1-2D46-8A29-95ED221414E8}" destId="{1FF5799F-E194-FE4E-86A7-49F90C233D85}" srcOrd="1" destOrd="0" parTransId="{07181BA9-31D5-074C-B408-C3D4BCCC4491}" sibTransId="{CB9DEEF4-3064-C347-A474-B98F1932C3A3}"/>
    <dgm:cxn modelId="{0FD75CF3-C417-4CE5-8F19-D1ADC6F24171}" srcId="{23E6AD0D-4A95-6F41-AD77-C144542F3879}" destId="{28A04C0D-A9E0-46B1-BF2E-7A38B2F4A318}" srcOrd="1" destOrd="0" parTransId="{D7E0C535-5CA9-40B9-9FA2-31182AA52CC2}" sibTransId="{3B77CA13-B29B-4423-8ECA-E89BE594B888}"/>
    <dgm:cxn modelId="{4D83A0F6-1463-491E-A19C-04EF91870A74}" srcId="{3DDDB556-5A2C-D747-9A0E-4DB4B92AEE06}" destId="{ED38F329-C43F-4781-A7EF-C0869FDC345A}" srcOrd="1" destOrd="0" parTransId="{BBF9E890-189E-4880-89F1-F89C4514D278}" sibTransId="{34158534-0436-47CD-82AC-A4F71709A279}"/>
    <dgm:cxn modelId="{DC28AEFE-23F4-4A1C-AB9E-FFD25B1EFCDE}" srcId="{F0744B15-2481-E54D-A0D7-B9DA750B88A9}" destId="{C14F235A-B9B5-4E57-AD9F-21A9EB78E2E8}" srcOrd="4" destOrd="0" parTransId="{F8B97B0F-B67A-4C4D-9F30-2B646BCAA4A6}" sibTransId="{EC51E4A1-B761-49E1-A23E-30DB05950E05}"/>
    <dgm:cxn modelId="{E0F4B1C3-2FFF-2246-9C7B-082980A3E5A3}" type="presParOf" srcId="{732AD4C0-71C5-1743-BB38-B93B884468D0}" destId="{0F9E64DB-1253-594C-A940-1352710EF366}" srcOrd="0" destOrd="0" presId="urn:microsoft.com/office/officeart/2005/8/layout/hierarchy3"/>
    <dgm:cxn modelId="{81DE4D95-4592-F645-B2E9-225F44D02B4B}" type="presParOf" srcId="{0F9E64DB-1253-594C-A940-1352710EF366}" destId="{5A57CF22-4A32-024B-8F22-9406DBEA2D44}" srcOrd="0" destOrd="0" presId="urn:microsoft.com/office/officeart/2005/8/layout/hierarchy3"/>
    <dgm:cxn modelId="{87A508A4-BA9E-E049-9BD8-FB1C2FD5A324}" type="presParOf" srcId="{5A57CF22-4A32-024B-8F22-9406DBEA2D44}" destId="{E73A0406-F089-6341-996B-F9715102923A}" srcOrd="0" destOrd="0" presId="urn:microsoft.com/office/officeart/2005/8/layout/hierarchy3"/>
    <dgm:cxn modelId="{9FE7F73A-71E8-AE47-8C4E-87801A0538DD}" type="presParOf" srcId="{5A57CF22-4A32-024B-8F22-9406DBEA2D44}" destId="{751C7845-AD92-BB4B-8F42-F2FB96C9AF7C}" srcOrd="1" destOrd="0" presId="urn:microsoft.com/office/officeart/2005/8/layout/hierarchy3"/>
    <dgm:cxn modelId="{21403357-4A47-A242-BE4D-9D9617CADF5D}" type="presParOf" srcId="{0F9E64DB-1253-594C-A940-1352710EF366}" destId="{19151BFA-8885-DF48-8978-9CEA8F705D5D}" srcOrd="1" destOrd="0" presId="urn:microsoft.com/office/officeart/2005/8/layout/hierarchy3"/>
    <dgm:cxn modelId="{3A838775-BB95-CD4F-9D2D-AAC74ABEF9C8}" type="presParOf" srcId="{19151BFA-8885-DF48-8978-9CEA8F705D5D}" destId="{9BC51590-8257-8B4F-9774-7C6E63A783F0}" srcOrd="0" destOrd="0" presId="urn:microsoft.com/office/officeart/2005/8/layout/hierarchy3"/>
    <dgm:cxn modelId="{F467B19A-29CD-8444-ACEC-42B7633BC6C0}" type="presParOf" srcId="{19151BFA-8885-DF48-8978-9CEA8F705D5D}" destId="{F4010B22-2C00-2A48-8CE6-9C7ED4B36B4F}" srcOrd="1" destOrd="0" presId="urn:microsoft.com/office/officeart/2005/8/layout/hierarchy3"/>
    <dgm:cxn modelId="{FEC505E2-DC62-4AE3-9373-B6F186035007}" type="presParOf" srcId="{19151BFA-8885-DF48-8978-9CEA8F705D5D}" destId="{5617940B-FFB0-422C-9FA0-F3833FDFB3D9}" srcOrd="2" destOrd="0" presId="urn:microsoft.com/office/officeart/2005/8/layout/hierarchy3"/>
    <dgm:cxn modelId="{4589C96D-8CDE-4E81-8AC6-7148D66DEAAB}" type="presParOf" srcId="{19151BFA-8885-DF48-8978-9CEA8F705D5D}" destId="{327AF729-ABBA-4C2F-A0FD-D214AC8E0085}" srcOrd="3" destOrd="0" presId="urn:microsoft.com/office/officeart/2005/8/layout/hierarchy3"/>
    <dgm:cxn modelId="{019D4B06-B13E-4687-A985-43F5EFB3624C}" type="presParOf" srcId="{732AD4C0-71C5-1743-BB38-B93B884468D0}" destId="{C96E1C0D-D4F6-4907-B66A-64AD59EEF8B1}" srcOrd="1" destOrd="0" presId="urn:microsoft.com/office/officeart/2005/8/layout/hierarchy3"/>
    <dgm:cxn modelId="{AA73BAC9-9584-4516-B29C-3FF09FC4BE0E}" type="presParOf" srcId="{C96E1C0D-D4F6-4907-B66A-64AD59EEF8B1}" destId="{848E2478-CDA9-4B4C-8274-C1BB2425A11A}" srcOrd="0" destOrd="0" presId="urn:microsoft.com/office/officeart/2005/8/layout/hierarchy3"/>
    <dgm:cxn modelId="{EE2FBB64-8F87-4A8B-93FD-865A379FFE2B}" type="presParOf" srcId="{848E2478-CDA9-4B4C-8274-C1BB2425A11A}" destId="{7856B2DB-8304-4F88-8C16-9DA5D2DDA2D2}" srcOrd="0" destOrd="0" presId="urn:microsoft.com/office/officeart/2005/8/layout/hierarchy3"/>
    <dgm:cxn modelId="{99BBD654-9E97-4429-A4F3-AF38116E9374}" type="presParOf" srcId="{848E2478-CDA9-4B4C-8274-C1BB2425A11A}" destId="{EFC2A652-D332-474D-AA2D-2A4062746C87}" srcOrd="1" destOrd="0" presId="urn:microsoft.com/office/officeart/2005/8/layout/hierarchy3"/>
    <dgm:cxn modelId="{981DCE32-2BB1-4FFF-8C64-217F80AFFC10}" type="presParOf" srcId="{C96E1C0D-D4F6-4907-B66A-64AD59EEF8B1}" destId="{2A8312E4-BD19-4F23-81B8-5B5EF6F6FB7A}" srcOrd="1" destOrd="0" presId="urn:microsoft.com/office/officeart/2005/8/layout/hierarchy3"/>
    <dgm:cxn modelId="{7B58BD1C-43F5-496E-ABE1-27B5D5ADEAA7}" type="presParOf" srcId="{2A8312E4-BD19-4F23-81B8-5B5EF6F6FB7A}" destId="{B383BFEF-9ACF-4FAF-9D27-DD4C462A344F}" srcOrd="0" destOrd="0" presId="urn:microsoft.com/office/officeart/2005/8/layout/hierarchy3"/>
    <dgm:cxn modelId="{40A94642-5493-4D24-B8BE-D26AC0F6981C}" type="presParOf" srcId="{2A8312E4-BD19-4F23-81B8-5B5EF6F6FB7A}" destId="{C6AE0480-D91F-4DA2-AD8A-DF5C9968A803}" srcOrd="1" destOrd="0" presId="urn:microsoft.com/office/officeart/2005/8/layout/hierarchy3"/>
    <dgm:cxn modelId="{6E9C94B5-527F-42DA-94ED-4FB1CA8AA01B}" type="presParOf" srcId="{2A8312E4-BD19-4F23-81B8-5B5EF6F6FB7A}" destId="{DF1AEFB5-4D73-4107-A534-40B5745641E2}" srcOrd="2" destOrd="0" presId="urn:microsoft.com/office/officeart/2005/8/layout/hierarchy3"/>
    <dgm:cxn modelId="{198BD530-B967-42D0-9848-96D635D30101}" type="presParOf" srcId="{2A8312E4-BD19-4F23-81B8-5B5EF6F6FB7A}" destId="{C2BC8A55-7584-4963-BFA5-C7815C0F7094}" srcOrd="3" destOrd="0" presId="urn:microsoft.com/office/officeart/2005/8/layout/hierarchy3"/>
    <dgm:cxn modelId="{8FBF48C6-292A-48CD-B59B-BF5DACD89FC7}" type="presParOf" srcId="{2A8312E4-BD19-4F23-81B8-5B5EF6F6FB7A}" destId="{7AD9471D-9068-43C4-922C-A7324B10112D}" srcOrd="4" destOrd="0" presId="urn:microsoft.com/office/officeart/2005/8/layout/hierarchy3"/>
    <dgm:cxn modelId="{48FCEAA2-005E-4C0F-A206-1F0D4970FADA}" type="presParOf" srcId="{2A8312E4-BD19-4F23-81B8-5B5EF6F6FB7A}" destId="{1A5CFA5E-1CA9-4FB3-902B-6E3F8DB95162}" srcOrd="5" destOrd="0" presId="urn:microsoft.com/office/officeart/2005/8/layout/hierarchy3"/>
    <dgm:cxn modelId="{2B72F1EF-D1B7-4FF2-A83D-88330976526F}" type="presParOf" srcId="{2A8312E4-BD19-4F23-81B8-5B5EF6F6FB7A}" destId="{44143C92-2EBA-47B2-94F3-4EE7DB7181B0}" srcOrd="6" destOrd="0" presId="urn:microsoft.com/office/officeart/2005/8/layout/hierarchy3"/>
    <dgm:cxn modelId="{9E477CC9-B945-4D38-A332-9BBFA2A870F0}" type="presParOf" srcId="{2A8312E4-BD19-4F23-81B8-5B5EF6F6FB7A}" destId="{773FF5BC-88FA-4F62-9A85-73C366B26E4A}" srcOrd="7" destOrd="0" presId="urn:microsoft.com/office/officeart/2005/8/layout/hierarchy3"/>
    <dgm:cxn modelId="{5B210089-C3D6-9D41-9905-EADFDF34821A}" type="presParOf" srcId="{732AD4C0-71C5-1743-BB38-B93B884468D0}" destId="{A399974C-279A-284A-9EFF-9CDC5DBCAE44}" srcOrd="2" destOrd="0" presId="urn:microsoft.com/office/officeart/2005/8/layout/hierarchy3"/>
    <dgm:cxn modelId="{3700C334-FE38-F845-ADF1-710A0AE72486}" type="presParOf" srcId="{A399974C-279A-284A-9EFF-9CDC5DBCAE44}" destId="{80ADC124-4D63-5745-AEFF-C401BF9F106B}" srcOrd="0" destOrd="0" presId="urn:microsoft.com/office/officeart/2005/8/layout/hierarchy3"/>
    <dgm:cxn modelId="{F64C9D3E-2A45-C542-A95E-4E3F0C9B958F}" type="presParOf" srcId="{80ADC124-4D63-5745-AEFF-C401BF9F106B}" destId="{D51D4F9A-FE93-D74A-ABEA-917AAF2768D7}" srcOrd="0" destOrd="0" presId="urn:microsoft.com/office/officeart/2005/8/layout/hierarchy3"/>
    <dgm:cxn modelId="{8B48703F-90AE-194C-8CEF-DE7BFA0AA905}" type="presParOf" srcId="{80ADC124-4D63-5745-AEFF-C401BF9F106B}" destId="{14507F86-F511-2646-99EE-33F104638AE1}" srcOrd="1" destOrd="0" presId="urn:microsoft.com/office/officeart/2005/8/layout/hierarchy3"/>
    <dgm:cxn modelId="{8586F303-B81E-9C42-BF8F-BE388069F1F9}" type="presParOf" srcId="{A399974C-279A-284A-9EFF-9CDC5DBCAE44}" destId="{4EAE108A-08CB-3E41-B02E-7590295ADA8C}" srcOrd="1" destOrd="0" presId="urn:microsoft.com/office/officeart/2005/8/layout/hierarchy3"/>
    <dgm:cxn modelId="{DC9E6998-1313-B94C-8391-C3A1A7E24D0D}" type="presParOf" srcId="{4EAE108A-08CB-3E41-B02E-7590295ADA8C}" destId="{40907558-6C25-E547-A70D-A6B5098924DF}" srcOrd="0" destOrd="0" presId="urn:microsoft.com/office/officeart/2005/8/layout/hierarchy3"/>
    <dgm:cxn modelId="{36BC7008-D122-4749-8B03-D3BCB33C3289}" type="presParOf" srcId="{4EAE108A-08CB-3E41-B02E-7590295ADA8C}" destId="{3570ADE6-7509-054C-B822-B0F35FA959A1}" srcOrd="1" destOrd="0" presId="urn:microsoft.com/office/officeart/2005/8/layout/hierarchy3"/>
    <dgm:cxn modelId="{EF6F4CCB-7876-45B6-8349-49D2E4A43B5E}" type="presParOf" srcId="{4EAE108A-08CB-3E41-B02E-7590295ADA8C}" destId="{2AF3B44B-3D2C-4907-B40F-31B51605A87F}" srcOrd="2" destOrd="0" presId="urn:microsoft.com/office/officeart/2005/8/layout/hierarchy3"/>
    <dgm:cxn modelId="{F50AE73B-FF15-4555-8F3B-FE29E6FF25BD}" type="presParOf" srcId="{4EAE108A-08CB-3E41-B02E-7590295ADA8C}" destId="{705D6354-B40A-4FD4-BEF9-DD37466E5580}" srcOrd="3" destOrd="0" presId="urn:microsoft.com/office/officeart/2005/8/layout/hierarchy3"/>
    <dgm:cxn modelId="{40147397-1049-F64C-B381-F49355505459}" type="presParOf" srcId="{4EAE108A-08CB-3E41-B02E-7590295ADA8C}" destId="{EAF9E64B-ABB8-A64B-8B4D-6AE507168524}" srcOrd="4" destOrd="0" presId="urn:microsoft.com/office/officeart/2005/8/layout/hierarchy3"/>
    <dgm:cxn modelId="{E8743F79-E8C7-7B41-B14C-0021C346762A}" type="presParOf" srcId="{4EAE108A-08CB-3E41-B02E-7590295ADA8C}" destId="{AC3DA6C0-66BC-5648-8893-5EDC47248006}" srcOrd="5" destOrd="0" presId="urn:microsoft.com/office/officeart/2005/8/layout/hierarchy3"/>
    <dgm:cxn modelId="{33A19F34-9885-3B49-A87C-CC87E4EFFBA0}" type="presParOf" srcId="{4EAE108A-08CB-3E41-B02E-7590295ADA8C}" destId="{56FFB49F-52C2-0242-ACBD-C10E410B3952}" srcOrd="6" destOrd="0" presId="urn:microsoft.com/office/officeart/2005/8/layout/hierarchy3"/>
    <dgm:cxn modelId="{B32FE337-F04C-3D41-8802-B78F9D2FC44B}" type="presParOf" srcId="{4EAE108A-08CB-3E41-B02E-7590295ADA8C}" destId="{DA3D6A83-95FD-5D46-B407-5386B511942B}" srcOrd="7" destOrd="0" presId="urn:microsoft.com/office/officeart/2005/8/layout/hierarchy3"/>
    <dgm:cxn modelId="{13A00953-91E8-4C32-805C-ADF9F25AECF1}" type="presParOf" srcId="{4EAE108A-08CB-3E41-B02E-7590295ADA8C}" destId="{07C22C6C-EF07-4E10-AE48-AB0F564B5036}" srcOrd="8" destOrd="0" presId="urn:microsoft.com/office/officeart/2005/8/layout/hierarchy3"/>
    <dgm:cxn modelId="{B490C4FF-1DEC-4D80-A8AD-CB7C81E5E24D}" type="presParOf" srcId="{4EAE108A-08CB-3E41-B02E-7590295ADA8C}" destId="{D76B02F5-8521-4554-9625-6DDF3C7662EA}" srcOrd="9" destOrd="0" presId="urn:microsoft.com/office/officeart/2005/8/layout/hierarchy3"/>
    <dgm:cxn modelId="{D7FA117E-147B-6247-9CF1-D465DD29EBF4}" type="presParOf" srcId="{732AD4C0-71C5-1743-BB38-B93B884468D0}" destId="{3F1F5407-7E11-C549-83D4-9E41DF060F93}" srcOrd="3" destOrd="0" presId="urn:microsoft.com/office/officeart/2005/8/layout/hierarchy3"/>
    <dgm:cxn modelId="{5159D1FA-3C55-344A-85E7-2872060C0C51}" type="presParOf" srcId="{3F1F5407-7E11-C549-83D4-9E41DF060F93}" destId="{7A48EBDF-BBD6-2D48-986F-0BB83D65ADFD}" srcOrd="0" destOrd="0" presId="urn:microsoft.com/office/officeart/2005/8/layout/hierarchy3"/>
    <dgm:cxn modelId="{8439DCE0-CA5E-8F45-A915-C031178BDE01}" type="presParOf" srcId="{7A48EBDF-BBD6-2D48-986F-0BB83D65ADFD}" destId="{00EFC075-FA93-264B-BF45-1CED18B58FD9}" srcOrd="0" destOrd="0" presId="urn:microsoft.com/office/officeart/2005/8/layout/hierarchy3"/>
    <dgm:cxn modelId="{5F0807FF-7961-7147-94D0-EA2BA8A1D348}" type="presParOf" srcId="{7A48EBDF-BBD6-2D48-986F-0BB83D65ADFD}" destId="{39ABE39C-A3F4-B54D-874B-B717943BB34C}" srcOrd="1" destOrd="0" presId="urn:microsoft.com/office/officeart/2005/8/layout/hierarchy3"/>
    <dgm:cxn modelId="{CD1F6154-674A-7245-9D75-C6DA8C6C6DFB}" type="presParOf" srcId="{3F1F5407-7E11-C549-83D4-9E41DF060F93}" destId="{943A5760-61E2-3E4A-B6D4-799DBADF3691}" srcOrd="1" destOrd="0" presId="urn:microsoft.com/office/officeart/2005/8/layout/hierarchy3"/>
    <dgm:cxn modelId="{621D0F3F-D7F6-194D-8353-5541E8BDC541}" type="presParOf" srcId="{943A5760-61E2-3E4A-B6D4-799DBADF3691}" destId="{A45759A3-C800-1F47-BD78-35C0439E76EB}" srcOrd="0" destOrd="0" presId="urn:microsoft.com/office/officeart/2005/8/layout/hierarchy3"/>
    <dgm:cxn modelId="{96BE77AB-5AA1-0C41-B9BE-BF5AE9C898B6}" type="presParOf" srcId="{943A5760-61E2-3E4A-B6D4-799DBADF3691}" destId="{4B935800-86DE-6F4B-8B44-E10272C05137}" srcOrd="1" destOrd="0" presId="urn:microsoft.com/office/officeart/2005/8/layout/hierarchy3"/>
    <dgm:cxn modelId="{11AB87C6-42C2-4E6A-BC89-F23BE73B14ED}" type="presParOf" srcId="{943A5760-61E2-3E4A-B6D4-799DBADF3691}" destId="{8F8AD928-7AD9-4148-A328-666763F5F617}" srcOrd="2" destOrd="0" presId="urn:microsoft.com/office/officeart/2005/8/layout/hierarchy3"/>
    <dgm:cxn modelId="{E6C36883-4F0E-4AE6-9B32-90BF627D59C8}" type="presParOf" srcId="{943A5760-61E2-3E4A-B6D4-799DBADF3691}" destId="{5A477351-2084-4C7B-9A62-C6DD30C00ABD}" srcOrd="3" destOrd="0" presId="urn:microsoft.com/office/officeart/2005/8/layout/hierarchy3"/>
    <dgm:cxn modelId="{C6DA1FF8-F70C-48B4-AC80-D6C0F60D92BE}" type="presParOf" srcId="{943A5760-61E2-3E4A-B6D4-799DBADF3691}" destId="{BA3BBA85-64C0-4C8D-83AE-78C3AE51E84B}" srcOrd="4" destOrd="0" presId="urn:microsoft.com/office/officeart/2005/8/layout/hierarchy3"/>
    <dgm:cxn modelId="{D1E83191-0E6F-463E-ABC3-86ADE4FB21B2}" type="presParOf" srcId="{943A5760-61E2-3E4A-B6D4-799DBADF3691}" destId="{CD210779-9A32-47DE-AF2F-90D572072A97}" srcOrd="5" destOrd="0" presId="urn:microsoft.com/office/officeart/2005/8/layout/hierarchy3"/>
    <dgm:cxn modelId="{C56A03FE-D8F2-4871-9017-7D4A6140C2EA}" type="presParOf" srcId="{943A5760-61E2-3E4A-B6D4-799DBADF3691}" destId="{8433D00F-1764-1746-A8B5-BA3F686AAD6E}" srcOrd="6" destOrd="0" presId="urn:microsoft.com/office/officeart/2005/8/layout/hierarchy3"/>
    <dgm:cxn modelId="{31A77DF2-56B5-4F2F-973E-DFF0A254CB27}" type="presParOf" srcId="{943A5760-61E2-3E4A-B6D4-799DBADF3691}" destId="{72898F1C-352B-A94A-A0B6-3449E6C7DD3E}" srcOrd="7" destOrd="0" presId="urn:microsoft.com/office/officeart/2005/8/layout/hierarchy3"/>
    <dgm:cxn modelId="{A76F0D9B-10A2-4E75-9F21-A0B7633D58A1}" type="presParOf" srcId="{943A5760-61E2-3E4A-B6D4-799DBADF3691}" destId="{E4CD5F96-F4B0-4849-9C6C-EF1A66218A17}" srcOrd="8" destOrd="0" presId="urn:microsoft.com/office/officeart/2005/8/layout/hierarchy3"/>
    <dgm:cxn modelId="{AB5AA713-0996-4F78-BED2-EA3051EF3351}" type="presParOf" srcId="{943A5760-61E2-3E4A-B6D4-799DBADF3691}" destId="{F5E1CD3F-0AE7-4328-B26A-A24984CD838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E6AD0D-4A95-6F41-AD77-C144542F387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DDDB556-5A2C-D747-9A0E-4DB4B92AEE06}">
      <dgm:prSet custT="1"/>
      <dgm:spPr>
        <a:solidFill>
          <a:schemeClr val="accent3">
            <a:lumMod val="75000"/>
          </a:schemeClr>
        </a:solidFill>
      </dgm:spPr>
      <dgm:t>
        <a:bodyPr/>
        <a:lstStyle/>
        <a:p>
          <a:r>
            <a:rPr lang="en-US" sz="1800" b="0" dirty="0">
              <a:latin typeface="Tw Cen MT" panose="020B0602020104020603" pitchFamily="34" charset="77"/>
            </a:rPr>
            <a:t>Off-label Use of IM CAB/RPV</a:t>
          </a:r>
        </a:p>
      </dgm:t>
    </dgm:pt>
    <dgm:pt modelId="{231E4FF8-7405-DD4B-B8C4-F24CAF03BACA}" type="parTrans" cxnId="{3D067BD2-91E7-364B-B1A3-007BB272C384}">
      <dgm:prSet/>
      <dgm:spPr/>
      <dgm:t>
        <a:bodyPr/>
        <a:lstStyle/>
        <a:p>
          <a:endParaRPr lang="en-US" sz="1800" b="0">
            <a:latin typeface="Tw Cen MT" panose="020B0602020104020603" pitchFamily="34" charset="77"/>
          </a:endParaRPr>
        </a:p>
      </dgm:t>
    </dgm:pt>
    <dgm:pt modelId="{7C30E652-0A97-D04C-B1D5-ABB379DF9C7E}" type="sibTrans" cxnId="{3D067BD2-91E7-364B-B1A3-007BB272C384}">
      <dgm:prSet/>
      <dgm:spPr/>
      <dgm:t>
        <a:bodyPr/>
        <a:lstStyle/>
        <a:p>
          <a:endParaRPr lang="en-US" sz="1800" b="0">
            <a:latin typeface="Tw Cen MT" panose="020B0602020104020603" pitchFamily="34" charset="77"/>
          </a:endParaRPr>
        </a:p>
      </dgm:t>
    </dgm:pt>
    <dgm:pt modelId="{5D3D942A-F098-654A-8E3E-0CF0A9018DD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No requirement for baseline VS</a:t>
          </a:r>
        </a:p>
      </dgm:t>
    </dgm:pt>
    <dgm:pt modelId="{1371273F-4696-DD40-8153-E02DB274FBC2}" type="parTrans" cxnId="{995C2E92-8EE8-7C4B-BA95-2C7BC51EA704}">
      <dgm:prSet/>
      <dgm:spPr/>
      <dgm:t>
        <a:bodyPr/>
        <a:lstStyle/>
        <a:p>
          <a:endParaRPr lang="en-US" sz="1800" b="0">
            <a:latin typeface="Tw Cen MT" panose="020B0602020104020603" pitchFamily="34" charset="77"/>
          </a:endParaRPr>
        </a:p>
      </dgm:t>
    </dgm:pt>
    <dgm:pt modelId="{C8E26E90-E438-8C4A-A10C-72F80D91B7E5}" type="sibTrans" cxnId="{995C2E92-8EE8-7C4B-BA95-2C7BC51EA704}">
      <dgm:prSet/>
      <dgm:spPr/>
      <dgm:t>
        <a:bodyPr/>
        <a:lstStyle/>
        <a:p>
          <a:endParaRPr lang="en-US" sz="1800" b="0">
            <a:latin typeface="Tw Cen MT" panose="020B0602020104020603" pitchFamily="34" charset="77"/>
          </a:endParaRPr>
        </a:p>
      </dgm:t>
    </dgm:pt>
    <dgm:pt modelId="{F0744B15-2481-E54D-A0D7-B9DA750B88A9}">
      <dgm:prSet custT="1"/>
      <dgm:spPr/>
      <dgm:t>
        <a:bodyPr/>
        <a:lstStyle/>
        <a:p>
          <a:r>
            <a:rPr lang="en-US" sz="1800" b="0" dirty="0">
              <a:solidFill>
                <a:schemeClr val="bg1"/>
              </a:solidFill>
              <a:latin typeface="Tw Cen MT" panose="020B0602020104020603" pitchFamily="34" charset="77"/>
            </a:rPr>
            <a:t>Low-Barrier Infrastructure  </a:t>
          </a:r>
        </a:p>
      </dgm:t>
    </dgm:pt>
    <dgm:pt modelId="{E839F4B5-8FB3-4A48-9B4F-E69D441D6D84}" type="parTrans" cxnId="{D9266828-527F-5E4F-A457-FA00BBAF258F}">
      <dgm:prSet/>
      <dgm:spPr/>
      <dgm:t>
        <a:bodyPr/>
        <a:lstStyle/>
        <a:p>
          <a:endParaRPr lang="en-US" sz="1800" b="0">
            <a:latin typeface="Tw Cen MT" panose="020B0602020104020603" pitchFamily="34" charset="77"/>
          </a:endParaRPr>
        </a:p>
      </dgm:t>
    </dgm:pt>
    <dgm:pt modelId="{192892D0-9C3D-D94B-8A28-826DACCC5350}" type="sibTrans" cxnId="{D9266828-527F-5E4F-A457-FA00BBAF258F}">
      <dgm:prSet/>
      <dgm:spPr/>
      <dgm:t>
        <a:bodyPr/>
        <a:lstStyle/>
        <a:p>
          <a:endParaRPr lang="en-US" sz="1800" b="0">
            <a:latin typeface="Tw Cen MT" panose="020B0602020104020603" pitchFamily="34" charset="77"/>
          </a:endParaRPr>
        </a:p>
      </dgm:t>
    </dgm:pt>
    <dgm:pt modelId="{736D829C-72EA-7146-A04C-E5D905A31A8E}">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Drop-in visits 6-days/week </a:t>
          </a:r>
        </a:p>
      </dgm:t>
    </dgm:pt>
    <dgm:pt modelId="{446C2969-8ECC-184B-AAEE-DFECA4DEFD30}" type="parTrans" cxnId="{F06DA74C-1F57-BA47-8FE1-85E2157D3BEC}">
      <dgm:prSet/>
      <dgm:spPr/>
      <dgm:t>
        <a:bodyPr/>
        <a:lstStyle/>
        <a:p>
          <a:endParaRPr lang="en-US" sz="1800" b="0">
            <a:latin typeface="Tw Cen MT" panose="020B0602020104020603" pitchFamily="34" charset="77"/>
          </a:endParaRPr>
        </a:p>
      </dgm:t>
    </dgm:pt>
    <dgm:pt modelId="{CF1EE555-D329-4D4D-9188-6B20E1071FF3}" type="sibTrans" cxnId="{F06DA74C-1F57-BA47-8FE1-85E2157D3BEC}">
      <dgm:prSet/>
      <dgm:spPr/>
      <dgm:t>
        <a:bodyPr/>
        <a:lstStyle/>
        <a:p>
          <a:endParaRPr lang="en-US" sz="1800" b="0">
            <a:latin typeface="Tw Cen MT" panose="020B0602020104020603" pitchFamily="34" charset="77"/>
          </a:endParaRPr>
        </a:p>
      </dgm:t>
    </dgm:pt>
    <dgm:pt modelId="{6BBA1BDE-9BD1-2D46-8A29-95ED221414E8}">
      <dgm:prSet custT="1"/>
      <dgm:spPr/>
      <dgm:t>
        <a:bodyPr/>
        <a:lstStyle/>
        <a:p>
          <a:r>
            <a:rPr lang="en-US" sz="1800" b="0" dirty="0">
              <a:latin typeface="Tw Cen MT" panose="020B0602020104020603" pitchFamily="34" charset="77"/>
            </a:rPr>
            <a:t>Enhanced Monitoring  </a:t>
          </a:r>
        </a:p>
      </dgm:t>
    </dgm:pt>
    <dgm:pt modelId="{3F2C92DD-E8C9-A940-9963-A1D0A10D0060}" type="parTrans" cxnId="{9DAEE59D-AE51-CC41-BB47-B453575D7A57}">
      <dgm:prSet/>
      <dgm:spPr/>
      <dgm:t>
        <a:bodyPr/>
        <a:lstStyle/>
        <a:p>
          <a:endParaRPr lang="en-US" sz="1800" b="0">
            <a:latin typeface="Tw Cen MT" panose="020B0602020104020603" pitchFamily="34" charset="77"/>
          </a:endParaRPr>
        </a:p>
      </dgm:t>
    </dgm:pt>
    <dgm:pt modelId="{E0C5A0C7-3B01-F148-A35E-CD67FE46FECD}" type="sibTrans" cxnId="{9DAEE59D-AE51-CC41-BB47-B453575D7A57}">
      <dgm:prSet/>
      <dgm:spPr/>
      <dgm:t>
        <a:bodyPr/>
        <a:lstStyle/>
        <a:p>
          <a:endParaRPr lang="en-US" sz="1800" b="0">
            <a:latin typeface="Tw Cen MT" panose="020B0602020104020603" pitchFamily="34" charset="77"/>
          </a:endParaRPr>
        </a:p>
      </dgm:t>
    </dgm:pt>
    <dgm:pt modelId="{A92AE873-65E4-C845-9A2C-490AEEFCA51F}">
      <dgm:prSet custT="1"/>
      <dgm:spPr>
        <a:solidFill>
          <a:schemeClr val="accent4">
            <a:lumMod val="40000"/>
            <a:lumOff val="60000"/>
            <a:alpha val="90000"/>
          </a:schemeClr>
        </a:solidFill>
      </dgm:spPr>
      <dgm:t>
        <a:bodyPr/>
        <a:lstStyle/>
        <a:p>
          <a:pPr algn="ctr"/>
          <a:r>
            <a:rPr lang="en-US" sz="1800" b="0" dirty="0">
              <a:solidFill>
                <a:srgbClr val="820000"/>
              </a:solidFill>
              <a:latin typeface="Tw Cen MT" panose="020B0602020104020603" pitchFamily="34" charset="77"/>
            </a:rPr>
            <a:t>Multi-D weekly panel mgmt.  meeting</a:t>
          </a:r>
        </a:p>
      </dgm:t>
    </dgm:pt>
    <dgm:pt modelId="{AFF30A5F-5AB3-744F-8C7D-F587202B59D6}" type="parTrans" cxnId="{74EE3CBA-A05D-9B40-9EBE-41D1621FC420}">
      <dgm:prSet/>
      <dgm:spPr/>
      <dgm:t>
        <a:bodyPr/>
        <a:lstStyle/>
        <a:p>
          <a:endParaRPr lang="en-US" sz="1800" b="0">
            <a:latin typeface="Tw Cen MT" panose="020B0602020104020603" pitchFamily="34" charset="77"/>
          </a:endParaRPr>
        </a:p>
      </dgm:t>
    </dgm:pt>
    <dgm:pt modelId="{AD4613B0-90AE-B64D-80CE-AE631CDE5FC5}" type="sibTrans" cxnId="{74EE3CBA-A05D-9B40-9EBE-41D1621FC420}">
      <dgm:prSet/>
      <dgm:spPr/>
      <dgm:t>
        <a:bodyPr/>
        <a:lstStyle/>
        <a:p>
          <a:endParaRPr lang="en-US" sz="1800" b="0">
            <a:latin typeface="Tw Cen MT" panose="020B0602020104020603" pitchFamily="34" charset="77"/>
          </a:endParaRPr>
        </a:p>
      </dgm:t>
    </dgm:pt>
    <dgm:pt modelId="{1FF5799F-E194-FE4E-86A7-49F90C233D85}">
      <dgm:prSet custT="1"/>
      <dgm:spPr/>
      <dgm:t>
        <a:bodyPr/>
        <a:lstStyle/>
        <a:p>
          <a:r>
            <a:rPr lang="en-US" sz="1800" b="0" dirty="0">
              <a:solidFill>
                <a:schemeClr val="bg1"/>
              </a:solidFill>
              <a:latin typeface="Tw Cen MT" panose="020B0602020104020603" pitchFamily="34" charset="77"/>
            </a:rPr>
            <a:t>Injection reminders</a:t>
          </a:r>
        </a:p>
      </dgm:t>
    </dgm:pt>
    <dgm:pt modelId="{07181BA9-31D5-074C-B408-C3D4BCCC4491}" type="parTrans" cxnId="{4AEBB1F0-CC54-744E-8ABA-615710268AE8}">
      <dgm:prSet/>
      <dgm:spPr/>
      <dgm:t>
        <a:bodyPr/>
        <a:lstStyle/>
        <a:p>
          <a:endParaRPr lang="en-US" sz="1800" b="0">
            <a:latin typeface="Tw Cen MT" panose="020B0602020104020603" pitchFamily="34" charset="77"/>
          </a:endParaRPr>
        </a:p>
      </dgm:t>
    </dgm:pt>
    <dgm:pt modelId="{CB9DEEF4-3064-C347-A474-B98F1932C3A3}" type="sibTrans" cxnId="{4AEBB1F0-CC54-744E-8ABA-615710268AE8}">
      <dgm:prSet/>
      <dgm:spPr/>
      <dgm:t>
        <a:bodyPr/>
        <a:lstStyle/>
        <a:p>
          <a:endParaRPr lang="en-US" sz="1800" b="0">
            <a:latin typeface="Tw Cen MT" panose="020B0602020104020603" pitchFamily="34" charset="77"/>
          </a:endParaRPr>
        </a:p>
      </dgm:t>
    </dgm:pt>
    <dgm:pt modelId="{58922B7D-A0C3-C549-A202-D8A645A1BDD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Coordination w/ ICMs, ECM </a:t>
          </a:r>
        </a:p>
      </dgm:t>
    </dgm:pt>
    <dgm:pt modelId="{E25255C8-F8EB-E54D-A0DE-6DCA31868978}" type="parTrans" cxnId="{318B7D04-732C-D143-B511-0F0D133EB476}">
      <dgm:prSet/>
      <dgm:spPr/>
      <dgm:t>
        <a:bodyPr/>
        <a:lstStyle/>
        <a:p>
          <a:endParaRPr lang="en-US" sz="1800" b="0">
            <a:latin typeface="Tw Cen MT" panose="020B0602020104020603" pitchFamily="34" charset="77"/>
          </a:endParaRPr>
        </a:p>
      </dgm:t>
    </dgm:pt>
    <dgm:pt modelId="{166172DD-A0AB-BD4E-B627-ABA01213FA90}" type="sibTrans" cxnId="{318B7D04-732C-D143-B511-0F0D133EB476}">
      <dgm:prSet/>
      <dgm:spPr/>
      <dgm:t>
        <a:bodyPr/>
        <a:lstStyle/>
        <a:p>
          <a:endParaRPr lang="en-US" sz="1800" b="0">
            <a:latin typeface="Tw Cen MT" panose="020B0602020104020603" pitchFamily="34" charset="77"/>
          </a:endParaRPr>
        </a:p>
      </dgm:t>
    </dgm:pt>
    <dgm:pt modelId="{4CB78CF2-6310-9946-A344-0DE6A0BF228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RN/MD provider presence at syringe access,  shelters, SF jail  </a:t>
          </a:r>
        </a:p>
      </dgm:t>
    </dgm:pt>
    <dgm:pt modelId="{698FDE9E-DE6A-6246-8257-EE8CB60F4A22}" type="parTrans" cxnId="{64A40213-71A3-A54B-B108-B19B39080A41}">
      <dgm:prSet/>
      <dgm:spPr/>
      <dgm:t>
        <a:bodyPr/>
        <a:lstStyle/>
        <a:p>
          <a:endParaRPr lang="en-US" sz="1800" b="0"/>
        </a:p>
      </dgm:t>
    </dgm:pt>
    <dgm:pt modelId="{4EBD0F14-B8BB-D945-B12C-A27881E78485}" type="sibTrans" cxnId="{64A40213-71A3-A54B-B108-B19B39080A41}">
      <dgm:prSet/>
      <dgm:spPr/>
      <dgm:t>
        <a:bodyPr/>
        <a:lstStyle/>
        <a:p>
          <a:endParaRPr lang="en-US" sz="1800" b="0"/>
        </a:p>
      </dgm:t>
    </dgm:pt>
    <dgm:pt modelId="{F3997C42-60E3-8C47-875F-902CBD1904CD}">
      <dgm:prSet custT="1"/>
      <dgm:spPr/>
      <dgm:t>
        <a:bodyPr/>
        <a:lstStyle/>
        <a:p>
          <a:r>
            <a:rPr lang="en-US" sz="1800" b="0" dirty="0">
              <a:latin typeface="Tw Cen MT" panose="020B0602020104020603" pitchFamily="34" charset="77"/>
            </a:rPr>
            <a:t>On-site labs</a:t>
          </a:r>
        </a:p>
      </dgm:t>
    </dgm:pt>
    <dgm:pt modelId="{DC5D93BB-9137-804A-82AC-A172F4D93FEA}" type="parTrans" cxnId="{972B362A-9CA6-9E40-960C-FE7F3A81E7B0}">
      <dgm:prSet/>
      <dgm:spPr/>
      <dgm:t>
        <a:bodyPr/>
        <a:lstStyle/>
        <a:p>
          <a:endParaRPr lang="en-US" sz="1800" b="0"/>
        </a:p>
      </dgm:t>
    </dgm:pt>
    <dgm:pt modelId="{AC1413F1-9896-854A-B684-35D44E382BBE}" type="sibTrans" cxnId="{972B362A-9CA6-9E40-960C-FE7F3A81E7B0}">
      <dgm:prSet/>
      <dgm:spPr/>
      <dgm:t>
        <a:bodyPr/>
        <a:lstStyle/>
        <a:p>
          <a:endParaRPr lang="en-US" sz="1800" b="0"/>
        </a:p>
      </dgm:t>
    </dgm:pt>
    <dgm:pt modelId="{ED38F329-C43F-4781-A7EF-C0869FDC34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*Consider palliative use in patients with CAB or RPV resistance who have been failed by PO ART</a:t>
          </a:r>
        </a:p>
      </dgm:t>
    </dgm:pt>
    <dgm:pt modelId="{BBF9E890-189E-4880-89F1-F89C4514D278}" type="parTrans" cxnId="{4D83A0F6-1463-491E-A19C-04EF91870A74}">
      <dgm:prSet/>
      <dgm:spPr/>
      <dgm:t>
        <a:bodyPr/>
        <a:lstStyle/>
        <a:p>
          <a:endParaRPr lang="en-US" sz="1800" b="0"/>
        </a:p>
      </dgm:t>
    </dgm:pt>
    <dgm:pt modelId="{34158534-0436-47CD-82AC-A4F71709A279}" type="sibTrans" cxnId="{4D83A0F6-1463-491E-A19C-04EF91870A74}">
      <dgm:prSet/>
      <dgm:spPr/>
      <dgm:t>
        <a:bodyPr/>
        <a:lstStyle/>
        <a:p>
          <a:endParaRPr lang="en-US" sz="1800" b="0"/>
        </a:p>
      </dgm:t>
    </dgm:pt>
    <dgm:pt modelId="{C14F235A-B9B5-4E57-AD9F-21A9EB78E2E8}">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PRN mobile street outreach</a:t>
          </a:r>
        </a:p>
      </dgm:t>
    </dgm:pt>
    <dgm:pt modelId="{F8B97B0F-B67A-4C4D-9F30-2B646BCAA4A6}" type="parTrans" cxnId="{DC28AEFE-23F4-4A1C-AB9E-FFD25B1EFCDE}">
      <dgm:prSet/>
      <dgm:spPr/>
      <dgm:t>
        <a:bodyPr/>
        <a:lstStyle/>
        <a:p>
          <a:endParaRPr lang="en-US" sz="1800" b="0"/>
        </a:p>
      </dgm:t>
    </dgm:pt>
    <dgm:pt modelId="{EC51E4A1-B761-49E1-A23E-30DB05950E05}" type="sibTrans" cxnId="{DC28AEFE-23F4-4A1C-AB9E-FFD25B1EFCDE}">
      <dgm:prSet/>
      <dgm:spPr/>
      <dgm:t>
        <a:bodyPr/>
        <a:lstStyle/>
        <a:p>
          <a:endParaRPr lang="en-US" sz="1800" b="0"/>
        </a:p>
      </dgm:t>
    </dgm:pt>
    <dgm:pt modelId="{1AA53911-D0CF-4F1F-9B06-89E3176410B0}">
      <dgm:prSet custT="1"/>
      <dgm:spPr/>
      <dgm:t>
        <a:bodyPr/>
        <a:lstStyle/>
        <a:p>
          <a:r>
            <a:rPr lang="en-US" sz="1800" b="0" dirty="0">
              <a:solidFill>
                <a:schemeClr val="bg1"/>
              </a:solidFill>
              <a:latin typeface="Tw Cen MT" panose="020B0602020104020603" pitchFamily="34" charset="77"/>
            </a:rPr>
            <a:t>Partner w/ local pharmacy to track orders</a:t>
          </a:r>
        </a:p>
      </dgm:t>
    </dgm:pt>
    <dgm:pt modelId="{A611B73F-2EF5-4364-BB18-4FD10D185A39}" type="parTrans" cxnId="{0CFA4645-F630-48CB-A810-73C0091016F7}">
      <dgm:prSet/>
      <dgm:spPr/>
      <dgm:t>
        <a:bodyPr/>
        <a:lstStyle/>
        <a:p>
          <a:endParaRPr lang="en-US" sz="1800" b="0"/>
        </a:p>
      </dgm:t>
    </dgm:pt>
    <dgm:pt modelId="{EFB54B7C-D3A8-4EB9-8C78-7017631AD6DA}" type="sibTrans" cxnId="{0CFA4645-F630-48CB-A810-73C0091016F7}">
      <dgm:prSet/>
      <dgm:spPr/>
      <dgm:t>
        <a:bodyPr/>
        <a:lstStyle/>
        <a:p>
          <a:endParaRPr lang="en-US" sz="1800" b="0"/>
        </a:p>
      </dgm:t>
    </dgm:pt>
    <dgm:pt modelId="{28A04C0D-A9E0-46B1-BF2E-7A38B2F4A318}">
      <dgm:prSet custT="1"/>
      <dgm:spPr/>
      <dgm:t>
        <a:bodyPr/>
        <a:lstStyle/>
        <a:p>
          <a:r>
            <a:rPr lang="en-US" sz="1800" b="0" dirty="0">
              <a:solidFill>
                <a:schemeClr val="bg1"/>
              </a:solidFill>
              <a:latin typeface="Tw Cen MT" panose="020B0602020104020603" pitchFamily="34" charset="77"/>
            </a:rPr>
            <a:t>Streamlined Eligibility</a:t>
          </a:r>
        </a:p>
      </dgm:t>
    </dgm:pt>
    <dgm:pt modelId="{D7E0C535-5CA9-40B9-9FA2-31182AA52CC2}" type="parTrans" cxnId="{0FD75CF3-C417-4CE5-8F19-D1ADC6F24171}">
      <dgm:prSet/>
      <dgm:spPr/>
      <dgm:t>
        <a:bodyPr/>
        <a:lstStyle/>
        <a:p>
          <a:endParaRPr lang="en-US" sz="1800" b="0"/>
        </a:p>
      </dgm:t>
    </dgm:pt>
    <dgm:pt modelId="{3B77CA13-B29B-4423-8ECA-E89BE594B888}" type="sibTrans" cxnId="{0FD75CF3-C417-4CE5-8F19-D1ADC6F24171}">
      <dgm:prSet/>
      <dgm:spPr/>
      <dgm:t>
        <a:bodyPr/>
        <a:lstStyle/>
        <a:p>
          <a:endParaRPr lang="en-US" sz="1800" b="0"/>
        </a:p>
      </dgm:t>
    </dgm:pt>
    <dgm:pt modelId="{6854240E-1875-4717-8E56-F1B8671724FE}">
      <dgm:prSet custT="1"/>
      <dgm:spPr/>
      <dgm:t>
        <a:bodyPr/>
        <a:lstStyle/>
        <a:p>
          <a:r>
            <a:rPr lang="en-US" sz="1800" b="0" dirty="0">
              <a:latin typeface="Tw Cen MT" panose="020B0602020104020603" pitchFamily="34" charset="77"/>
            </a:rPr>
            <a:t>Interested + med. eligible </a:t>
          </a:r>
        </a:p>
      </dgm:t>
    </dgm:pt>
    <dgm:pt modelId="{9C83E72D-31EF-40D4-8C86-E1BDCC09AF4C}" type="parTrans" cxnId="{D85BA9DD-D643-4B95-98D3-CF8FB76FC1BA}">
      <dgm:prSet/>
      <dgm:spPr/>
      <dgm:t>
        <a:bodyPr/>
        <a:lstStyle/>
        <a:p>
          <a:endParaRPr lang="en-US" sz="1800" b="0"/>
        </a:p>
      </dgm:t>
    </dgm:pt>
    <dgm:pt modelId="{0E417311-8AD6-4ED8-AA6A-DA357897D3A5}" type="sibTrans" cxnId="{D85BA9DD-D643-4B95-98D3-CF8FB76FC1BA}">
      <dgm:prSet/>
      <dgm:spPr/>
      <dgm:t>
        <a:bodyPr/>
        <a:lstStyle/>
        <a:p>
          <a:endParaRPr lang="en-US" sz="1800" b="0"/>
        </a:p>
      </dgm:t>
    </dgm:pt>
    <dgm:pt modelId="{68A44DB3-B585-4822-8096-86132EB3559B}">
      <dgm:prSet custT="1"/>
      <dgm:spPr/>
      <dgm:t>
        <a:bodyPr/>
        <a:lstStyle/>
        <a:p>
          <a:r>
            <a:rPr lang="en-US" sz="1800" b="0" dirty="0">
              <a:latin typeface="Tw Cen MT" panose="020B0602020104020603" pitchFamily="34" charset="77"/>
            </a:rPr>
            <a:t>Agree to protocol</a:t>
          </a:r>
        </a:p>
      </dgm:t>
    </dgm:pt>
    <dgm:pt modelId="{01AF2A3D-29EF-453C-A81F-C49F4A59CD0D}" type="parTrans" cxnId="{EC45ECA8-AE5D-4221-B2C5-AAC6BA2CD311}">
      <dgm:prSet/>
      <dgm:spPr/>
      <dgm:t>
        <a:bodyPr/>
        <a:lstStyle/>
        <a:p>
          <a:endParaRPr lang="en-US" sz="1800" b="0"/>
        </a:p>
      </dgm:t>
    </dgm:pt>
    <dgm:pt modelId="{8A3B29E1-DD0E-4BDD-BC31-AFEB7B5FB539}" type="sibTrans" cxnId="{EC45ECA8-AE5D-4221-B2C5-AAC6BA2CD311}">
      <dgm:prSet/>
      <dgm:spPr/>
      <dgm:t>
        <a:bodyPr/>
        <a:lstStyle/>
        <a:p>
          <a:endParaRPr lang="en-US" sz="1800" b="0"/>
        </a:p>
      </dgm:t>
    </dgm:pt>
    <dgm:pt modelId="{4AA19BE1-4B49-4E56-A1DF-D1B26C520CA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Pre-existing clinical engagement </a:t>
          </a:r>
          <a:r>
            <a:rPr lang="en-US" sz="1800" b="0" dirty="0">
              <a:solidFill>
                <a:srgbClr val="820000"/>
              </a:solidFill>
              <a:latin typeface="Staatliches" pitchFamily="2" charset="0"/>
            </a:rPr>
            <a:t>≥</a:t>
          </a:r>
          <a:r>
            <a:rPr lang="en-US" sz="1800" b="0" dirty="0">
              <a:solidFill>
                <a:srgbClr val="820000"/>
              </a:solidFill>
              <a:latin typeface="Tw Cen MT" panose="020B0602020104020603" pitchFamily="34" charset="77"/>
            </a:rPr>
            <a:t>3 months </a:t>
          </a:r>
        </a:p>
      </dgm:t>
    </dgm:pt>
    <dgm:pt modelId="{57D88B6E-AC34-42D3-A880-A4F31137592D}" type="parTrans" cxnId="{7EF310DD-C788-4DD1-852F-930DB1C7503B}">
      <dgm:prSet/>
      <dgm:spPr/>
      <dgm:t>
        <a:bodyPr/>
        <a:lstStyle/>
        <a:p>
          <a:endParaRPr lang="en-US" sz="1800" b="0"/>
        </a:p>
      </dgm:t>
    </dgm:pt>
    <dgm:pt modelId="{6B101F49-72E2-4D3B-8ADD-03628E223C2B}" type="sibTrans" cxnId="{7EF310DD-C788-4DD1-852F-930DB1C7503B}">
      <dgm:prSet/>
      <dgm:spPr/>
      <dgm:t>
        <a:bodyPr/>
        <a:lstStyle/>
        <a:p>
          <a:endParaRPr lang="en-US" sz="1800" b="0"/>
        </a:p>
      </dgm:t>
    </dgm:pt>
    <dgm:pt modelId="{9C9290B6-4A06-42C1-BEFE-4EB0AA29163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If no phone, consistent  location </a:t>
          </a:r>
          <a:endParaRPr lang="en-US" sz="1800" b="0" dirty="0"/>
        </a:p>
      </dgm:t>
    </dgm:pt>
    <dgm:pt modelId="{32D8F239-77E9-4A60-B3A6-4128752756A0}" type="parTrans" cxnId="{0C28938B-1332-4EAD-8B4B-707CE5E614A2}">
      <dgm:prSet/>
      <dgm:spPr/>
      <dgm:t>
        <a:bodyPr/>
        <a:lstStyle/>
        <a:p>
          <a:endParaRPr lang="en-US" sz="1800" b="0"/>
        </a:p>
      </dgm:t>
    </dgm:pt>
    <dgm:pt modelId="{AFDC5439-19EA-45EB-BD97-C0AE5ACB8147}" type="sibTrans" cxnId="{0C28938B-1332-4EAD-8B4B-707CE5E614A2}">
      <dgm:prSet/>
      <dgm:spPr/>
      <dgm:t>
        <a:bodyPr/>
        <a:lstStyle/>
        <a:p>
          <a:endParaRPr lang="en-US" sz="1800" b="0"/>
        </a:p>
      </dgm:t>
    </dgm:pt>
    <dgm:pt modelId="{CE53B547-04A3-4266-AAA6-29A1E67542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Incentivize ($10) on-time injections</a:t>
          </a:r>
        </a:p>
      </dgm:t>
    </dgm:pt>
    <dgm:pt modelId="{353E5B41-B9B4-4749-924D-1D9AD9024D05}" type="parTrans" cxnId="{DA73D2D9-960C-411E-AB40-978491EFEC7A}">
      <dgm:prSet/>
      <dgm:spPr/>
      <dgm:t>
        <a:bodyPr/>
        <a:lstStyle/>
        <a:p>
          <a:endParaRPr lang="en-US"/>
        </a:p>
      </dgm:t>
    </dgm:pt>
    <dgm:pt modelId="{E6E6DD7D-7050-4827-BAB7-02DA50B40874}" type="sibTrans" cxnId="{DA73D2D9-960C-411E-AB40-978491EFEC7A}">
      <dgm:prSet/>
      <dgm:spPr/>
      <dgm:t>
        <a:bodyPr/>
        <a:lstStyle/>
        <a:p>
          <a:endParaRPr lang="en-US"/>
        </a:p>
      </dgm:t>
    </dgm:pt>
    <dgm:pt modelId="{6B031FD6-D2D4-4257-8305-5DE9A827E6E1}">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*Limited patient census </a:t>
          </a:r>
        </a:p>
      </dgm:t>
    </dgm:pt>
    <dgm:pt modelId="{0B070946-A560-49ED-989F-40894EA30D8B}" type="sibTrans" cxnId="{9F858384-7308-4121-BB7E-09EAA8C9208B}">
      <dgm:prSet/>
      <dgm:spPr/>
      <dgm:t>
        <a:bodyPr/>
        <a:lstStyle/>
        <a:p>
          <a:endParaRPr lang="en-US" sz="1800" b="0"/>
        </a:p>
      </dgm:t>
    </dgm:pt>
    <dgm:pt modelId="{5C65FD64-30B4-4E73-A11A-9CD2B157A595}" type="parTrans" cxnId="{9F858384-7308-4121-BB7E-09EAA8C9208B}">
      <dgm:prSet/>
      <dgm:spPr/>
      <dgm:t>
        <a:bodyPr/>
        <a:lstStyle/>
        <a:p>
          <a:endParaRPr lang="en-US" sz="1800" b="0"/>
        </a:p>
      </dgm:t>
    </dgm:pt>
    <dgm:pt modelId="{732AD4C0-71C5-1743-BB38-B93B884468D0}" type="pres">
      <dgm:prSet presAssocID="{23E6AD0D-4A95-6F41-AD77-C144542F3879}" presName="diagram" presStyleCnt="0">
        <dgm:presLayoutVars>
          <dgm:chPref val="1"/>
          <dgm:dir/>
          <dgm:animOne val="branch"/>
          <dgm:animLvl val="lvl"/>
          <dgm:resizeHandles/>
        </dgm:presLayoutVars>
      </dgm:prSet>
      <dgm:spPr/>
    </dgm:pt>
    <dgm:pt modelId="{0F9E64DB-1253-594C-A940-1352710EF366}" type="pres">
      <dgm:prSet presAssocID="{3DDDB556-5A2C-D747-9A0E-4DB4B92AEE06}" presName="root" presStyleCnt="0"/>
      <dgm:spPr/>
    </dgm:pt>
    <dgm:pt modelId="{5A57CF22-4A32-024B-8F22-9406DBEA2D44}" type="pres">
      <dgm:prSet presAssocID="{3DDDB556-5A2C-D747-9A0E-4DB4B92AEE06}" presName="rootComposite" presStyleCnt="0"/>
      <dgm:spPr/>
    </dgm:pt>
    <dgm:pt modelId="{E73A0406-F089-6341-996B-F9715102923A}" type="pres">
      <dgm:prSet presAssocID="{3DDDB556-5A2C-D747-9A0E-4DB4B92AEE06}" presName="rootText" presStyleLbl="node1" presStyleIdx="0" presStyleCnt="4" custScaleX="125671" custLinFactNeighborX="-11002"/>
      <dgm:spPr/>
    </dgm:pt>
    <dgm:pt modelId="{751C7845-AD92-BB4B-8F42-F2FB96C9AF7C}" type="pres">
      <dgm:prSet presAssocID="{3DDDB556-5A2C-D747-9A0E-4DB4B92AEE06}" presName="rootConnector" presStyleLbl="node1" presStyleIdx="0" presStyleCnt="4"/>
      <dgm:spPr/>
    </dgm:pt>
    <dgm:pt modelId="{19151BFA-8885-DF48-8978-9CEA8F705D5D}" type="pres">
      <dgm:prSet presAssocID="{3DDDB556-5A2C-D747-9A0E-4DB4B92AEE06}" presName="childShape" presStyleCnt="0"/>
      <dgm:spPr/>
    </dgm:pt>
    <dgm:pt modelId="{9BC51590-8257-8B4F-9774-7C6E63A783F0}" type="pres">
      <dgm:prSet presAssocID="{1371273F-4696-DD40-8153-E02DB274FBC2}" presName="Name13" presStyleLbl="parChTrans1D2" presStyleIdx="0" presStyleCnt="16"/>
      <dgm:spPr/>
    </dgm:pt>
    <dgm:pt modelId="{F4010B22-2C00-2A48-8CE6-9C7ED4B36B4F}" type="pres">
      <dgm:prSet presAssocID="{5D3D942A-F098-654A-8E3E-0CF0A9018DD3}" presName="childText" presStyleLbl="bgAcc1" presStyleIdx="0" presStyleCnt="16" custScaleX="158379" custScaleY="114691" custLinFactNeighborX="-5018" custLinFactNeighborY="22323">
        <dgm:presLayoutVars>
          <dgm:bulletEnabled val="1"/>
        </dgm:presLayoutVars>
      </dgm:prSet>
      <dgm:spPr/>
    </dgm:pt>
    <dgm:pt modelId="{5617940B-FFB0-422C-9FA0-F3833FDFB3D9}" type="pres">
      <dgm:prSet presAssocID="{BBF9E890-189E-4880-89F1-F89C4514D278}" presName="Name13" presStyleLbl="parChTrans1D2" presStyleIdx="1" presStyleCnt="16"/>
      <dgm:spPr/>
    </dgm:pt>
    <dgm:pt modelId="{327AF729-ABBA-4C2F-A0FD-D214AC8E0085}" type="pres">
      <dgm:prSet presAssocID="{ED38F329-C43F-4781-A7EF-C0869FDC345A}" presName="childText" presStyleLbl="bgAcc1" presStyleIdx="1" presStyleCnt="16" custScaleX="153402" custScaleY="286759" custLinFactNeighborX="-2079" custLinFactNeighborY="34481">
        <dgm:presLayoutVars>
          <dgm:bulletEnabled val="1"/>
        </dgm:presLayoutVars>
      </dgm:prSet>
      <dgm:spPr/>
    </dgm:pt>
    <dgm:pt modelId="{C96E1C0D-D4F6-4907-B66A-64AD59EEF8B1}" type="pres">
      <dgm:prSet presAssocID="{28A04C0D-A9E0-46B1-BF2E-7A38B2F4A318}" presName="root" presStyleCnt="0"/>
      <dgm:spPr/>
    </dgm:pt>
    <dgm:pt modelId="{848E2478-CDA9-4B4C-8274-C1BB2425A11A}" type="pres">
      <dgm:prSet presAssocID="{28A04C0D-A9E0-46B1-BF2E-7A38B2F4A318}" presName="rootComposite" presStyleCnt="0"/>
      <dgm:spPr/>
    </dgm:pt>
    <dgm:pt modelId="{7856B2DB-8304-4F88-8C16-9DA5D2DDA2D2}" type="pres">
      <dgm:prSet presAssocID="{28A04C0D-A9E0-46B1-BF2E-7A38B2F4A318}" presName="rootText" presStyleLbl="node1" presStyleIdx="1" presStyleCnt="4" custScaleX="132234"/>
      <dgm:spPr/>
    </dgm:pt>
    <dgm:pt modelId="{EFC2A652-D332-474D-AA2D-2A4062746C87}" type="pres">
      <dgm:prSet presAssocID="{28A04C0D-A9E0-46B1-BF2E-7A38B2F4A318}" presName="rootConnector" presStyleLbl="node1" presStyleIdx="1" presStyleCnt="4"/>
      <dgm:spPr/>
    </dgm:pt>
    <dgm:pt modelId="{2A8312E4-BD19-4F23-81B8-5B5EF6F6FB7A}" type="pres">
      <dgm:prSet presAssocID="{28A04C0D-A9E0-46B1-BF2E-7A38B2F4A318}" presName="childShape" presStyleCnt="0"/>
      <dgm:spPr/>
    </dgm:pt>
    <dgm:pt modelId="{B383BFEF-9ACF-4FAF-9D27-DD4C462A344F}" type="pres">
      <dgm:prSet presAssocID="{9C83E72D-31EF-40D4-8C86-E1BDCC09AF4C}" presName="Name13" presStyleLbl="parChTrans1D2" presStyleIdx="2" presStyleCnt="16"/>
      <dgm:spPr/>
    </dgm:pt>
    <dgm:pt modelId="{C6AE0480-D91F-4DA2-AD8A-DF5C9968A803}" type="pres">
      <dgm:prSet presAssocID="{6854240E-1875-4717-8E56-F1B8671724FE}" presName="childText" presStyleLbl="bgAcc1" presStyleIdx="2" presStyleCnt="16" custScaleX="130756" custScaleY="97710">
        <dgm:presLayoutVars>
          <dgm:bulletEnabled val="1"/>
        </dgm:presLayoutVars>
      </dgm:prSet>
      <dgm:spPr/>
    </dgm:pt>
    <dgm:pt modelId="{DF1AEFB5-4D73-4107-A534-40B5745641E2}" type="pres">
      <dgm:prSet presAssocID="{01AF2A3D-29EF-453C-A81F-C49F4A59CD0D}" presName="Name13" presStyleLbl="parChTrans1D2" presStyleIdx="3" presStyleCnt="16"/>
      <dgm:spPr/>
    </dgm:pt>
    <dgm:pt modelId="{C2BC8A55-7584-4963-BFA5-C7815C0F7094}" type="pres">
      <dgm:prSet presAssocID="{68A44DB3-B585-4822-8096-86132EB3559B}" presName="childText" presStyleLbl="bgAcc1" presStyleIdx="3" presStyleCnt="16" custScaleX="133566" custScaleY="105508">
        <dgm:presLayoutVars>
          <dgm:bulletEnabled val="1"/>
        </dgm:presLayoutVars>
      </dgm:prSet>
      <dgm:spPr/>
    </dgm:pt>
    <dgm:pt modelId="{7AD9471D-9068-43C4-922C-A7324B10112D}" type="pres">
      <dgm:prSet presAssocID="{57D88B6E-AC34-42D3-A880-A4F31137592D}" presName="Name13" presStyleLbl="parChTrans1D2" presStyleIdx="4" presStyleCnt="16"/>
      <dgm:spPr/>
    </dgm:pt>
    <dgm:pt modelId="{1A5CFA5E-1CA9-4FB3-902B-6E3F8DB95162}" type="pres">
      <dgm:prSet presAssocID="{4AA19BE1-4B49-4E56-A1DF-D1B26C520CA7}" presName="childText" presStyleLbl="bgAcc1" presStyleIdx="4" presStyleCnt="16" custScaleX="132339" custScaleY="141975">
        <dgm:presLayoutVars>
          <dgm:bulletEnabled val="1"/>
        </dgm:presLayoutVars>
      </dgm:prSet>
      <dgm:spPr/>
    </dgm:pt>
    <dgm:pt modelId="{44143C92-2EBA-47B2-94F3-4EE7DB7181B0}" type="pres">
      <dgm:prSet presAssocID="{32D8F239-77E9-4A60-B3A6-4128752756A0}" presName="Name13" presStyleLbl="parChTrans1D2" presStyleIdx="5" presStyleCnt="16"/>
      <dgm:spPr/>
    </dgm:pt>
    <dgm:pt modelId="{773FF5BC-88FA-4F62-9A85-73C366B26E4A}" type="pres">
      <dgm:prSet presAssocID="{9C9290B6-4A06-42C1-BEFE-4EB0AA291633}" presName="childText" presStyleLbl="bgAcc1" presStyleIdx="5" presStyleCnt="16" custScaleX="130046" custScaleY="104402" custLinFactNeighborX="2232">
        <dgm:presLayoutVars>
          <dgm:bulletEnabled val="1"/>
        </dgm:presLayoutVars>
      </dgm:prSet>
      <dgm:spPr/>
    </dgm:pt>
    <dgm:pt modelId="{A399974C-279A-284A-9EFF-9CDC5DBCAE44}" type="pres">
      <dgm:prSet presAssocID="{F0744B15-2481-E54D-A0D7-B9DA750B88A9}" presName="root" presStyleCnt="0"/>
      <dgm:spPr/>
    </dgm:pt>
    <dgm:pt modelId="{80ADC124-4D63-5745-AEFF-C401BF9F106B}" type="pres">
      <dgm:prSet presAssocID="{F0744B15-2481-E54D-A0D7-B9DA750B88A9}" presName="rootComposite" presStyleCnt="0"/>
      <dgm:spPr/>
    </dgm:pt>
    <dgm:pt modelId="{D51D4F9A-FE93-D74A-ABEA-917AAF2768D7}" type="pres">
      <dgm:prSet presAssocID="{F0744B15-2481-E54D-A0D7-B9DA750B88A9}" presName="rootText" presStyleLbl="node1" presStyleIdx="2" presStyleCnt="4" custScaleX="142962" custScaleY="97799" custLinFactNeighborX="-12362"/>
      <dgm:spPr/>
    </dgm:pt>
    <dgm:pt modelId="{14507F86-F511-2646-99EE-33F104638AE1}" type="pres">
      <dgm:prSet presAssocID="{F0744B15-2481-E54D-A0D7-B9DA750B88A9}" presName="rootConnector" presStyleLbl="node1" presStyleIdx="2" presStyleCnt="4"/>
      <dgm:spPr/>
    </dgm:pt>
    <dgm:pt modelId="{4EAE108A-08CB-3E41-B02E-7590295ADA8C}" type="pres">
      <dgm:prSet presAssocID="{F0744B15-2481-E54D-A0D7-B9DA750B88A9}" presName="childShape" presStyleCnt="0"/>
      <dgm:spPr/>
    </dgm:pt>
    <dgm:pt modelId="{40907558-6C25-E547-A70D-A6B5098924DF}" type="pres">
      <dgm:prSet presAssocID="{446C2969-8ECC-184B-AAEE-DFECA4DEFD30}" presName="Name13" presStyleLbl="parChTrans1D2" presStyleIdx="6" presStyleCnt="16"/>
      <dgm:spPr/>
    </dgm:pt>
    <dgm:pt modelId="{3570ADE6-7509-054C-B822-B0F35FA959A1}" type="pres">
      <dgm:prSet presAssocID="{736D829C-72EA-7146-A04C-E5D905A31A8E}" presName="childText" presStyleLbl="bgAcc1" presStyleIdx="6" presStyleCnt="16" custScaleX="144838" custScaleY="108852" custLinFactNeighborX="-17010">
        <dgm:presLayoutVars>
          <dgm:bulletEnabled val="1"/>
        </dgm:presLayoutVars>
      </dgm:prSet>
      <dgm:spPr/>
    </dgm:pt>
    <dgm:pt modelId="{2AF3B44B-3D2C-4907-B40F-31B51605A87F}" type="pres">
      <dgm:prSet presAssocID="{353E5B41-B9B4-4749-924D-1D9AD9024D05}" presName="Name13" presStyleLbl="parChTrans1D2" presStyleIdx="7" presStyleCnt="16"/>
      <dgm:spPr/>
    </dgm:pt>
    <dgm:pt modelId="{705D6354-B40A-4FD4-BEF9-DD37466E5580}" type="pres">
      <dgm:prSet presAssocID="{CE53B547-04A3-4266-AAA6-29A1E675425A}" presName="childText" presStyleLbl="bgAcc1" presStyleIdx="7" presStyleCnt="16" custScaleX="162502" custLinFactNeighborX="-15989">
        <dgm:presLayoutVars>
          <dgm:bulletEnabled val="1"/>
        </dgm:presLayoutVars>
      </dgm:prSet>
      <dgm:spPr/>
    </dgm:pt>
    <dgm:pt modelId="{EAF9E64B-ABB8-A64B-8B4D-6AE507168524}" type="pres">
      <dgm:prSet presAssocID="{DC5D93BB-9137-804A-82AC-A172F4D93FEA}" presName="Name13" presStyleLbl="parChTrans1D2" presStyleIdx="8" presStyleCnt="16"/>
      <dgm:spPr/>
    </dgm:pt>
    <dgm:pt modelId="{AC3DA6C0-66BC-5648-8893-5EDC47248006}" type="pres">
      <dgm:prSet presAssocID="{F3997C42-60E3-8C47-875F-902CBD1904CD}" presName="childText" presStyleLbl="bgAcc1" presStyleIdx="8" presStyleCnt="16" custScaleX="134773" custScaleY="78282" custLinFactNeighborX="-13846" custLinFactNeighborY="-6852">
        <dgm:presLayoutVars>
          <dgm:bulletEnabled val="1"/>
        </dgm:presLayoutVars>
      </dgm:prSet>
      <dgm:spPr/>
    </dgm:pt>
    <dgm:pt modelId="{56FFB49F-52C2-0242-ACBD-C10E410B3952}" type="pres">
      <dgm:prSet presAssocID="{698FDE9E-DE6A-6246-8257-EE8CB60F4A22}" presName="Name13" presStyleLbl="parChTrans1D2" presStyleIdx="9" presStyleCnt="16"/>
      <dgm:spPr/>
    </dgm:pt>
    <dgm:pt modelId="{DA3D6A83-95FD-5D46-B407-5386B511942B}" type="pres">
      <dgm:prSet presAssocID="{4CB78CF2-6310-9946-A344-0DE6A0BF228A}" presName="childText" presStyleLbl="bgAcc1" presStyleIdx="9" presStyleCnt="16" custScaleX="165041" custScaleY="151587" custLinFactNeighborX="-20177" custLinFactNeighborY="-3613">
        <dgm:presLayoutVars>
          <dgm:bulletEnabled val="1"/>
        </dgm:presLayoutVars>
      </dgm:prSet>
      <dgm:spPr/>
    </dgm:pt>
    <dgm:pt modelId="{07C22C6C-EF07-4E10-AE48-AB0F564B5036}" type="pres">
      <dgm:prSet presAssocID="{F8B97B0F-B67A-4C4D-9F30-2B646BCAA4A6}" presName="Name13" presStyleLbl="parChTrans1D2" presStyleIdx="10" presStyleCnt="16"/>
      <dgm:spPr/>
    </dgm:pt>
    <dgm:pt modelId="{D76B02F5-8521-4554-9625-6DDF3C7662EA}" type="pres">
      <dgm:prSet presAssocID="{C14F235A-B9B5-4E57-AD9F-21A9EB78E2E8}" presName="childText" presStyleLbl="bgAcc1" presStyleIdx="10" presStyleCnt="16" custScaleX="165972" custScaleY="103380" custLinFactNeighborX="-16089" custLinFactNeighborY="4031">
        <dgm:presLayoutVars>
          <dgm:bulletEnabled val="1"/>
        </dgm:presLayoutVars>
      </dgm:prSet>
      <dgm:spPr/>
    </dgm:pt>
    <dgm:pt modelId="{3F1F5407-7E11-C549-83D4-9E41DF060F93}" type="pres">
      <dgm:prSet presAssocID="{6BBA1BDE-9BD1-2D46-8A29-95ED221414E8}" presName="root" presStyleCnt="0"/>
      <dgm:spPr/>
    </dgm:pt>
    <dgm:pt modelId="{7A48EBDF-BBD6-2D48-986F-0BB83D65ADFD}" type="pres">
      <dgm:prSet presAssocID="{6BBA1BDE-9BD1-2D46-8A29-95ED221414E8}" presName="rootComposite" presStyleCnt="0"/>
      <dgm:spPr/>
    </dgm:pt>
    <dgm:pt modelId="{00EFC075-FA93-264B-BF45-1CED18B58FD9}" type="pres">
      <dgm:prSet presAssocID="{6BBA1BDE-9BD1-2D46-8A29-95ED221414E8}" presName="rootText" presStyleLbl="node1" presStyleIdx="3" presStyleCnt="4" custScaleX="110926" custLinFactNeighborX="-13952" custLinFactNeighborY="457"/>
      <dgm:spPr/>
    </dgm:pt>
    <dgm:pt modelId="{39ABE39C-A3F4-B54D-874B-B717943BB34C}" type="pres">
      <dgm:prSet presAssocID="{6BBA1BDE-9BD1-2D46-8A29-95ED221414E8}" presName="rootConnector" presStyleLbl="node1" presStyleIdx="3" presStyleCnt="4"/>
      <dgm:spPr/>
    </dgm:pt>
    <dgm:pt modelId="{943A5760-61E2-3E4A-B6D4-799DBADF3691}" type="pres">
      <dgm:prSet presAssocID="{6BBA1BDE-9BD1-2D46-8A29-95ED221414E8}" presName="childShape" presStyleCnt="0"/>
      <dgm:spPr/>
    </dgm:pt>
    <dgm:pt modelId="{A45759A3-C800-1F47-BD78-35C0439E76EB}" type="pres">
      <dgm:prSet presAssocID="{AFF30A5F-5AB3-744F-8C7D-F587202B59D6}" presName="Name13" presStyleLbl="parChTrans1D2" presStyleIdx="11" presStyleCnt="16"/>
      <dgm:spPr/>
    </dgm:pt>
    <dgm:pt modelId="{4B935800-86DE-6F4B-8B44-E10272C05137}" type="pres">
      <dgm:prSet presAssocID="{A92AE873-65E4-C845-9A2C-490AEEFCA51F}" presName="childText" presStyleLbl="bgAcc1" presStyleIdx="11" presStyleCnt="16" custScaleX="154673" custScaleY="134731" custLinFactNeighborX="-20073" custLinFactNeighborY="-1485">
        <dgm:presLayoutVars>
          <dgm:bulletEnabled val="1"/>
        </dgm:presLayoutVars>
      </dgm:prSet>
      <dgm:spPr/>
    </dgm:pt>
    <dgm:pt modelId="{8F8AD928-7AD9-4148-A328-666763F5F617}" type="pres">
      <dgm:prSet presAssocID="{07181BA9-31D5-074C-B408-C3D4BCCC4491}" presName="Name13" presStyleLbl="parChTrans1D2" presStyleIdx="12" presStyleCnt="16"/>
      <dgm:spPr/>
    </dgm:pt>
    <dgm:pt modelId="{5A477351-2084-4C7B-9A62-C6DD30C00ABD}" type="pres">
      <dgm:prSet presAssocID="{1FF5799F-E194-FE4E-86A7-49F90C233D85}" presName="childText" presStyleLbl="bgAcc1" presStyleIdx="12" presStyleCnt="16" custScaleX="153339" custScaleY="71430" custLinFactNeighborX="-18166" custLinFactNeighborY="1786">
        <dgm:presLayoutVars>
          <dgm:bulletEnabled val="1"/>
        </dgm:presLayoutVars>
      </dgm:prSet>
      <dgm:spPr/>
    </dgm:pt>
    <dgm:pt modelId="{BA3BBA85-64C0-4C8D-83AE-78C3AE51E84B}" type="pres">
      <dgm:prSet presAssocID="{5C65FD64-30B4-4E73-A11A-9CD2B157A595}" presName="Name13" presStyleLbl="parChTrans1D2" presStyleIdx="13" presStyleCnt="16"/>
      <dgm:spPr/>
    </dgm:pt>
    <dgm:pt modelId="{CD210779-9A32-47DE-AF2F-90D572072A97}" type="pres">
      <dgm:prSet presAssocID="{6B031FD6-D2D4-4257-8305-5DE9A827E6E1}" presName="childText" presStyleLbl="bgAcc1" presStyleIdx="13" presStyleCnt="16" custScaleX="154245" custScaleY="77118" custLinFactNeighborX="-20694" custLinFactNeighborY="9305">
        <dgm:presLayoutVars>
          <dgm:bulletEnabled val="1"/>
        </dgm:presLayoutVars>
      </dgm:prSet>
      <dgm:spPr/>
    </dgm:pt>
    <dgm:pt modelId="{8433D00F-1764-1746-A8B5-BA3F686AAD6E}" type="pres">
      <dgm:prSet presAssocID="{E25255C8-F8EB-E54D-A0DE-6DCA31868978}" presName="Name13" presStyleLbl="parChTrans1D2" presStyleIdx="14" presStyleCnt="16"/>
      <dgm:spPr/>
    </dgm:pt>
    <dgm:pt modelId="{72898F1C-352B-A94A-A0B6-3449E6C7DD3E}" type="pres">
      <dgm:prSet presAssocID="{58922B7D-A0C3-C549-A202-D8A645A1BDD7}" presName="childText" presStyleLbl="bgAcc1" presStyleIdx="14" presStyleCnt="16" custScaleX="144051" custScaleY="89271" custLinFactNeighborX="-16121" custLinFactNeighborY="29040">
        <dgm:presLayoutVars>
          <dgm:bulletEnabled val="1"/>
        </dgm:presLayoutVars>
      </dgm:prSet>
      <dgm:spPr/>
    </dgm:pt>
    <dgm:pt modelId="{E4CD5F96-F4B0-4849-9C6C-EF1A66218A17}" type="pres">
      <dgm:prSet presAssocID="{A611B73F-2EF5-4364-BB18-4FD10D185A39}" presName="Name13" presStyleLbl="parChTrans1D2" presStyleIdx="15" presStyleCnt="16"/>
      <dgm:spPr/>
    </dgm:pt>
    <dgm:pt modelId="{F5E1CD3F-0AE7-4328-B26A-A24984CD8389}" type="pres">
      <dgm:prSet presAssocID="{1AA53911-D0CF-4F1F-9B06-89E3176410B0}" presName="childText" presStyleLbl="bgAcc1" presStyleIdx="15" presStyleCnt="16" custScaleX="157774" custScaleY="117754" custLinFactNeighborX="-21130" custLinFactNeighborY="41917">
        <dgm:presLayoutVars>
          <dgm:bulletEnabled val="1"/>
        </dgm:presLayoutVars>
      </dgm:prSet>
      <dgm:spPr/>
    </dgm:pt>
  </dgm:ptLst>
  <dgm:cxnLst>
    <dgm:cxn modelId="{318B7D04-732C-D143-B511-0F0D133EB476}" srcId="{6BBA1BDE-9BD1-2D46-8A29-95ED221414E8}" destId="{58922B7D-A0C3-C549-A202-D8A645A1BDD7}" srcOrd="3" destOrd="0" parTransId="{E25255C8-F8EB-E54D-A0DE-6DCA31868978}" sibTransId="{166172DD-A0AB-BD4E-B627-ABA01213FA90}"/>
    <dgm:cxn modelId="{AEB2190E-F797-964C-A1B9-9A8D2EE5B8E4}" type="presOf" srcId="{446C2969-8ECC-184B-AAEE-DFECA4DEFD30}" destId="{40907558-6C25-E547-A70D-A6B5098924DF}" srcOrd="0" destOrd="0" presId="urn:microsoft.com/office/officeart/2005/8/layout/hierarchy3"/>
    <dgm:cxn modelId="{AC000A10-3EAC-4F24-B067-B41E64826CF4}" type="presOf" srcId="{ED38F329-C43F-4781-A7EF-C0869FDC345A}" destId="{327AF729-ABBA-4C2F-A0FD-D214AC8E0085}" srcOrd="0" destOrd="0" presId="urn:microsoft.com/office/officeart/2005/8/layout/hierarchy3"/>
    <dgm:cxn modelId="{792FB511-CA32-471D-AAAE-5D5FAC795CF2}" type="presOf" srcId="{F8B97B0F-B67A-4C4D-9F30-2B646BCAA4A6}" destId="{07C22C6C-EF07-4E10-AE48-AB0F564B5036}" srcOrd="0" destOrd="0" presId="urn:microsoft.com/office/officeart/2005/8/layout/hierarchy3"/>
    <dgm:cxn modelId="{64A40213-71A3-A54B-B108-B19B39080A41}" srcId="{F0744B15-2481-E54D-A0D7-B9DA750B88A9}" destId="{4CB78CF2-6310-9946-A344-0DE6A0BF228A}" srcOrd="3" destOrd="0" parTransId="{698FDE9E-DE6A-6246-8257-EE8CB60F4A22}" sibTransId="{4EBD0F14-B8BB-D945-B12C-A27881E78485}"/>
    <dgm:cxn modelId="{78CEBB18-07DA-2A42-BA9C-46B6673E3A14}" type="presOf" srcId="{6BBA1BDE-9BD1-2D46-8A29-95ED221414E8}" destId="{00EFC075-FA93-264B-BF45-1CED18B58FD9}" srcOrd="0" destOrd="0" presId="urn:microsoft.com/office/officeart/2005/8/layout/hierarchy3"/>
    <dgm:cxn modelId="{05E38826-C7EE-4303-9BA7-991F670958CF}" type="presOf" srcId="{28A04C0D-A9E0-46B1-BF2E-7A38B2F4A318}" destId="{7856B2DB-8304-4F88-8C16-9DA5D2DDA2D2}" srcOrd="0" destOrd="0" presId="urn:microsoft.com/office/officeart/2005/8/layout/hierarchy3"/>
    <dgm:cxn modelId="{D9266828-527F-5E4F-A457-FA00BBAF258F}" srcId="{23E6AD0D-4A95-6F41-AD77-C144542F3879}" destId="{F0744B15-2481-E54D-A0D7-B9DA750B88A9}" srcOrd="2" destOrd="0" parTransId="{E839F4B5-8FB3-4A48-9B4F-E69D441D6D84}" sibTransId="{192892D0-9C3D-D94B-8A28-826DACCC5350}"/>
    <dgm:cxn modelId="{972B362A-9CA6-9E40-960C-FE7F3A81E7B0}" srcId="{F0744B15-2481-E54D-A0D7-B9DA750B88A9}" destId="{F3997C42-60E3-8C47-875F-902CBD1904CD}" srcOrd="2" destOrd="0" parTransId="{DC5D93BB-9137-804A-82AC-A172F4D93FEA}" sibTransId="{AC1413F1-9896-854A-B684-35D44E382BBE}"/>
    <dgm:cxn modelId="{DED1882C-AEEF-4709-AC67-1A310C3184A1}" type="presOf" srcId="{4AA19BE1-4B49-4E56-A1DF-D1B26C520CA7}" destId="{1A5CFA5E-1CA9-4FB3-902B-6E3F8DB95162}" srcOrd="0" destOrd="0" presId="urn:microsoft.com/office/officeart/2005/8/layout/hierarchy3"/>
    <dgm:cxn modelId="{BB7DBB31-353F-2E44-AF9D-FAE19650FC36}" type="presOf" srcId="{3DDDB556-5A2C-D747-9A0E-4DB4B92AEE06}" destId="{751C7845-AD92-BB4B-8F42-F2FB96C9AF7C}" srcOrd="1" destOrd="0" presId="urn:microsoft.com/office/officeart/2005/8/layout/hierarchy3"/>
    <dgm:cxn modelId="{6EC83437-66F4-B44B-AACC-682696ACEAE7}" type="presOf" srcId="{F0744B15-2481-E54D-A0D7-B9DA750B88A9}" destId="{14507F86-F511-2646-99EE-33F104638AE1}" srcOrd="1" destOrd="0" presId="urn:microsoft.com/office/officeart/2005/8/layout/hierarchy3"/>
    <dgm:cxn modelId="{FD2B6A3D-67EE-40B9-8390-C422CB081C5A}" type="presOf" srcId="{9C9290B6-4A06-42C1-BEFE-4EB0AA291633}" destId="{773FF5BC-88FA-4F62-9A85-73C366B26E4A}" srcOrd="0" destOrd="0" presId="urn:microsoft.com/office/officeart/2005/8/layout/hierarchy3"/>
    <dgm:cxn modelId="{83BD9341-CB67-40DE-BF35-8F0C3114DAD3}" type="presOf" srcId="{01AF2A3D-29EF-453C-A81F-C49F4A59CD0D}" destId="{DF1AEFB5-4D73-4107-A534-40B5745641E2}" srcOrd="0" destOrd="0" presId="urn:microsoft.com/office/officeart/2005/8/layout/hierarchy3"/>
    <dgm:cxn modelId="{EBF4FD41-7FB3-4B4B-A493-6108801EC0B0}" type="presOf" srcId="{6854240E-1875-4717-8E56-F1B8671724FE}" destId="{C6AE0480-D91F-4DA2-AD8A-DF5C9968A803}" srcOrd="0" destOrd="0" presId="urn:microsoft.com/office/officeart/2005/8/layout/hierarchy3"/>
    <dgm:cxn modelId="{4D888243-C50F-47D1-BEF1-FC896974E4C4}" type="presOf" srcId="{A611B73F-2EF5-4364-BB18-4FD10D185A39}" destId="{E4CD5F96-F4B0-4849-9C6C-EF1A66218A17}" srcOrd="0" destOrd="0" presId="urn:microsoft.com/office/officeart/2005/8/layout/hierarchy3"/>
    <dgm:cxn modelId="{0CFA4645-F630-48CB-A810-73C0091016F7}" srcId="{6BBA1BDE-9BD1-2D46-8A29-95ED221414E8}" destId="{1AA53911-D0CF-4F1F-9B06-89E3176410B0}" srcOrd="4" destOrd="0" parTransId="{A611B73F-2EF5-4364-BB18-4FD10D185A39}" sibTransId="{EFB54B7C-D3A8-4EB9-8C78-7017631AD6DA}"/>
    <dgm:cxn modelId="{8E06A565-ACDD-B947-B5EC-48D7CE7FFFFB}" type="presOf" srcId="{DC5D93BB-9137-804A-82AC-A172F4D93FEA}" destId="{EAF9E64B-ABB8-A64B-8B4D-6AE507168524}" srcOrd="0" destOrd="0" presId="urn:microsoft.com/office/officeart/2005/8/layout/hierarchy3"/>
    <dgm:cxn modelId="{A3E23A47-2F38-408C-A0CF-1607DAB1D393}" type="presOf" srcId="{07181BA9-31D5-074C-B408-C3D4BCCC4491}" destId="{8F8AD928-7AD9-4148-A328-666763F5F617}" srcOrd="0" destOrd="0" presId="urn:microsoft.com/office/officeart/2005/8/layout/hierarchy3"/>
    <dgm:cxn modelId="{B48DA768-0622-B448-8BB3-D5F141A016B4}" type="presOf" srcId="{23E6AD0D-4A95-6F41-AD77-C144542F3879}" destId="{732AD4C0-71C5-1743-BB38-B93B884468D0}" srcOrd="0" destOrd="0" presId="urn:microsoft.com/office/officeart/2005/8/layout/hierarchy3"/>
    <dgm:cxn modelId="{656C9B6A-FB58-441F-B957-8525D9133BA6}" type="presOf" srcId="{28A04C0D-A9E0-46B1-BF2E-7A38B2F4A318}" destId="{EFC2A652-D332-474D-AA2D-2A4062746C87}" srcOrd="1" destOrd="0" presId="urn:microsoft.com/office/officeart/2005/8/layout/hierarchy3"/>
    <dgm:cxn modelId="{0717A56A-947D-734C-8D59-F93344F98F4D}" type="presOf" srcId="{698FDE9E-DE6A-6246-8257-EE8CB60F4A22}" destId="{56FFB49F-52C2-0242-ACBD-C10E410B3952}" srcOrd="0" destOrd="0" presId="urn:microsoft.com/office/officeart/2005/8/layout/hierarchy3"/>
    <dgm:cxn modelId="{F06DA74C-1F57-BA47-8FE1-85E2157D3BEC}" srcId="{F0744B15-2481-E54D-A0D7-B9DA750B88A9}" destId="{736D829C-72EA-7146-A04C-E5D905A31A8E}" srcOrd="0" destOrd="0" parTransId="{446C2969-8ECC-184B-AAEE-DFECA4DEFD30}" sibTransId="{CF1EE555-D329-4D4D-9188-6B20E1071FF3}"/>
    <dgm:cxn modelId="{FA670A6E-0DE3-4F6F-9BC8-CC77979B951F}" type="presOf" srcId="{BBF9E890-189E-4880-89F1-F89C4514D278}" destId="{5617940B-FFB0-422C-9FA0-F3833FDFB3D9}" srcOrd="0" destOrd="0" presId="urn:microsoft.com/office/officeart/2005/8/layout/hierarchy3"/>
    <dgm:cxn modelId="{F730D471-2A15-4AFB-8E19-B415BE3D9059}" type="presOf" srcId="{68A44DB3-B585-4822-8096-86132EB3559B}" destId="{C2BC8A55-7584-4963-BFA5-C7815C0F7094}" srcOrd="0" destOrd="0" presId="urn:microsoft.com/office/officeart/2005/8/layout/hierarchy3"/>
    <dgm:cxn modelId="{3E652E77-4477-43EB-B69A-B5DD658B87E3}" type="presOf" srcId="{5C65FD64-30B4-4E73-A11A-9CD2B157A595}" destId="{BA3BBA85-64C0-4C8D-83AE-78C3AE51E84B}" srcOrd="0" destOrd="0" presId="urn:microsoft.com/office/officeart/2005/8/layout/hierarchy3"/>
    <dgm:cxn modelId="{F37D3259-74FD-7648-BA2B-C8B2FD16C676}" type="presOf" srcId="{736D829C-72EA-7146-A04C-E5D905A31A8E}" destId="{3570ADE6-7509-054C-B822-B0F35FA959A1}" srcOrd="0" destOrd="0" presId="urn:microsoft.com/office/officeart/2005/8/layout/hierarchy3"/>
    <dgm:cxn modelId="{55320C5A-F500-4F9B-A9A4-38AE2C042BBB}" type="presOf" srcId="{1AA53911-D0CF-4F1F-9B06-89E3176410B0}" destId="{F5E1CD3F-0AE7-4328-B26A-A24984CD8389}" srcOrd="0" destOrd="0" presId="urn:microsoft.com/office/officeart/2005/8/layout/hierarchy3"/>
    <dgm:cxn modelId="{7895ED80-9C6A-B942-A24C-A2D8E31A6F6F}" type="presOf" srcId="{3DDDB556-5A2C-D747-9A0E-4DB4B92AEE06}" destId="{E73A0406-F089-6341-996B-F9715102923A}" srcOrd="0" destOrd="0" presId="urn:microsoft.com/office/officeart/2005/8/layout/hierarchy3"/>
    <dgm:cxn modelId="{9F858384-7308-4121-BB7E-09EAA8C9208B}" srcId="{6BBA1BDE-9BD1-2D46-8A29-95ED221414E8}" destId="{6B031FD6-D2D4-4257-8305-5DE9A827E6E1}" srcOrd="2" destOrd="0" parTransId="{5C65FD64-30B4-4E73-A11A-9CD2B157A595}" sibTransId="{0B070946-A560-49ED-989F-40894EA30D8B}"/>
    <dgm:cxn modelId="{89FDC086-977F-46D4-928C-16EC47572253}" type="presOf" srcId="{6B031FD6-D2D4-4257-8305-5DE9A827E6E1}" destId="{CD210779-9A32-47DE-AF2F-90D572072A97}" srcOrd="0" destOrd="0" presId="urn:microsoft.com/office/officeart/2005/8/layout/hierarchy3"/>
    <dgm:cxn modelId="{0E96E189-4074-46F8-99B3-3E39FE402668}" type="presOf" srcId="{58922B7D-A0C3-C549-A202-D8A645A1BDD7}" destId="{72898F1C-352B-A94A-A0B6-3449E6C7DD3E}" srcOrd="0" destOrd="0" presId="urn:microsoft.com/office/officeart/2005/8/layout/hierarchy3"/>
    <dgm:cxn modelId="{0C28938B-1332-4EAD-8B4B-707CE5E614A2}" srcId="{28A04C0D-A9E0-46B1-BF2E-7A38B2F4A318}" destId="{9C9290B6-4A06-42C1-BEFE-4EB0AA291633}" srcOrd="3" destOrd="0" parTransId="{32D8F239-77E9-4A60-B3A6-4128752756A0}" sibTransId="{AFDC5439-19EA-45EB-BD97-C0AE5ACB8147}"/>
    <dgm:cxn modelId="{9BB7E28C-E010-8D4D-BB86-6629BE8DBB8F}" type="presOf" srcId="{F3997C42-60E3-8C47-875F-902CBD1904CD}" destId="{AC3DA6C0-66BC-5648-8893-5EDC47248006}" srcOrd="0" destOrd="0" presId="urn:microsoft.com/office/officeart/2005/8/layout/hierarchy3"/>
    <dgm:cxn modelId="{2D3D2D8D-2728-2745-8FE0-584A2AF4D437}" type="presOf" srcId="{A92AE873-65E4-C845-9A2C-490AEEFCA51F}" destId="{4B935800-86DE-6F4B-8B44-E10272C05137}" srcOrd="0" destOrd="0" presId="urn:microsoft.com/office/officeart/2005/8/layout/hierarchy3"/>
    <dgm:cxn modelId="{6B96D98F-29E8-4AD8-89F8-00DAF7964604}" type="presOf" srcId="{E25255C8-F8EB-E54D-A0DE-6DCA31868978}" destId="{8433D00F-1764-1746-A8B5-BA3F686AAD6E}" srcOrd="0" destOrd="0" presId="urn:microsoft.com/office/officeart/2005/8/layout/hierarchy3"/>
    <dgm:cxn modelId="{995C2E92-8EE8-7C4B-BA95-2C7BC51EA704}" srcId="{3DDDB556-5A2C-D747-9A0E-4DB4B92AEE06}" destId="{5D3D942A-F098-654A-8E3E-0CF0A9018DD3}" srcOrd="0" destOrd="0" parTransId="{1371273F-4696-DD40-8153-E02DB274FBC2}" sibTransId="{C8E26E90-E438-8C4A-A10C-72F80D91B7E5}"/>
    <dgm:cxn modelId="{1B06B693-8189-4F83-B0ED-4214E546A4C8}" type="presOf" srcId="{353E5B41-B9B4-4749-924D-1D9AD9024D05}" destId="{2AF3B44B-3D2C-4907-B40F-31B51605A87F}" srcOrd="0" destOrd="0" presId="urn:microsoft.com/office/officeart/2005/8/layout/hierarchy3"/>
    <dgm:cxn modelId="{B64A6099-EBF7-43C5-BBC7-E9592CE22ED6}" type="presOf" srcId="{9C83E72D-31EF-40D4-8C86-E1BDCC09AF4C}" destId="{B383BFEF-9ACF-4FAF-9D27-DD4C462A344F}" srcOrd="0" destOrd="0" presId="urn:microsoft.com/office/officeart/2005/8/layout/hierarchy3"/>
    <dgm:cxn modelId="{4180F99B-54C2-E249-83DF-8AD09A910E45}" type="presOf" srcId="{5D3D942A-F098-654A-8E3E-0CF0A9018DD3}" destId="{F4010B22-2C00-2A48-8CE6-9C7ED4B36B4F}" srcOrd="0" destOrd="0" presId="urn:microsoft.com/office/officeart/2005/8/layout/hierarchy3"/>
    <dgm:cxn modelId="{9DAEE59D-AE51-CC41-BB47-B453575D7A57}" srcId="{23E6AD0D-4A95-6F41-AD77-C144542F3879}" destId="{6BBA1BDE-9BD1-2D46-8A29-95ED221414E8}" srcOrd="3" destOrd="0" parTransId="{3F2C92DD-E8C9-A940-9963-A1D0A10D0060}" sibTransId="{E0C5A0C7-3B01-F148-A35E-CD67FE46FECD}"/>
    <dgm:cxn modelId="{EC45ECA8-AE5D-4221-B2C5-AAC6BA2CD311}" srcId="{28A04C0D-A9E0-46B1-BF2E-7A38B2F4A318}" destId="{68A44DB3-B585-4822-8096-86132EB3559B}" srcOrd="1" destOrd="0" parTransId="{01AF2A3D-29EF-453C-A81F-C49F4A59CD0D}" sibTransId="{8A3B29E1-DD0E-4BDD-BC31-AFEB7B5FB539}"/>
    <dgm:cxn modelId="{22ED25AD-A077-A64A-B928-B855D6810BE9}" type="presOf" srcId="{AFF30A5F-5AB3-744F-8C7D-F587202B59D6}" destId="{A45759A3-C800-1F47-BD78-35C0439E76EB}" srcOrd="0" destOrd="0" presId="urn:microsoft.com/office/officeart/2005/8/layout/hierarchy3"/>
    <dgm:cxn modelId="{619B30AE-4C31-4EC8-A1E1-1C27275E08F1}" type="presOf" srcId="{C14F235A-B9B5-4E57-AD9F-21A9EB78E2E8}" destId="{D76B02F5-8521-4554-9625-6DDF3C7662EA}" srcOrd="0" destOrd="0" presId="urn:microsoft.com/office/officeart/2005/8/layout/hierarchy3"/>
    <dgm:cxn modelId="{74EE3CBA-A05D-9B40-9EBE-41D1621FC420}" srcId="{6BBA1BDE-9BD1-2D46-8A29-95ED221414E8}" destId="{A92AE873-65E4-C845-9A2C-490AEEFCA51F}" srcOrd="0" destOrd="0" parTransId="{AFF30A5F-5AB3-744F-8C7D-F587202B59D6}" sibTransId="{AD4613B0-90AE-B64D-80CE-AE631CDE5FC5}"/>
    <dgm:cxn modelId="{DB7381C3-8CC0-1043-B774-48B8FC252A52}" type="presOf" srcId="{6BBA1BDE-9BD1-2D46-8A29-95ED221414E8}" destId="{39ABE39C-A3F4-B54D-874B-B717943BB34C}" srcOrd="1" destOrd="0" presId="urn:microsoft.com/office/officeart/2005/8/layout/hierarchy3"/>
    <dgm:cxn modelId="{1D84E0C4-8F46-4DB7-8E0E-55CF650B1B2A}" type="presOf" srcId="{57D88B6E-AC34-42D3-A880-A4F31137592D}" destId="{7AD9471D-9068-43C4-922C-A7324B10112D}" srcOrd="0" destOrd="0" presId="urn:microsoft.com/office/officeart/2005/8/layout/hierarchy3"/>
    <dgm:cxn modelId="{669A43C7-80F0-4BB2-8AD4-D48C838D52F7}" type="presOf" srcId="{1FF5799F-E194-FE4E-86A7-49F90C233D85}" destId="{5A477351-2084-4C7B-9A62-C6DD30C00ABD}" srcOrd="0" destOrd="0" presId="urn:microsoft.com/office/officeart/2005/8/layout/hierarchy3"/>
    <dgm:cxn modelId="{33E28AC7-E880-AA47-86D2-7FF44266E03F}" type="presOf" srcId="{1371273F-4696-DD40-8153-E02DB274FBC2}" destId="{9BC51590-8257-8B4F-9774-7C6E63A783F0}" srcOrd="0" destOrd="0" presId="urn:microsoft.com/office/officeart/2005/8/layout/hierarchy3"/>
    <dgm:cxn modelId="{611C44CE-65E4-4DCC-92C0-F53E9AB29568}" type="presOf" srcId="{32D8F239-77E9-4A60-B3A6-4128752756A0}" destId="{44143C92-2EBA-47B2-94F3-4EE7DB7181B0}" srcOrd="0" destOrd="0" presId="urn:microsoft.com/office/officeart/2005/8/layout/hierarchy3"/>
    <dgm:cxn modelId="{3D067BD2-91E7-364B-B1A3-007BB272C384}" srcId="{23E6AD0D-4A95-6F41-AD77-C144542F3879}" destId="{3DDDB556-5A2C-D747-9A0E-4DB4B92AEE06}" srcOrd="0" destOrd="0" parTransId="{231E4FF8-7405-DD4B-B8C4-F24CAF03BACA}" sibTransId="{7C30E652-0A97-D04C-B1D5-ABB379DF9C7E}"/>
    <dgm:cxn modelId="{793905D7-18C0-4BB0-82E8-00615640DC4C}" type="presOf" srcId="{CE53B547-04A3-4266-AAA6-29A1E675425A}" destId="{705D6354-B40A-4FD4-BEF9-DD37466E5580}" srcOrd="0" destOrd="0" presId="urn:microsoft.com/office/officeart/2005/8/layout/hierarchy3"/>
    <dgm:cxn modelId="{DA73D2D9-960C-411E-AB40-978491EFEC7A}" srcId="{F0744B15-2481-E54D-A0D7-B9DA750B88A9}" destId="{CE53B547-04A3-4266-AAA6-29A1E675425A}" srcOrd="1" destOrd="0" parTransId="{353E5B41-B9B4-4749-924D-1D9AD9024D05}" sibTransId="{E6E6DD7D-7050-4827-BAB7-02DA50B40874}"/>
    <dgm:cxn modelId="{7EF310DD-C788-4DD1-852F-930DB1C7503B}" srcId="{28A04C0D-A9E0-46B1-BF2E-7A38B2F4A318}" destId="{4AA19BE1-4B49-4E56-A1DF-D1B26C520CA7}" srcOrd="2" destOrd="0" parTransId="{57D88B6E-AC34-42D3-A880-A4F31137592D}" sibTransId="{6B101F49-72E2-4D3B-8ADD-03628E223C2B}"/>
    <dgm:cxn modelId="{D85BA9DD-D643-4B95-98D3-CF8FB76FC1BA}" srcId="{28A04C0D-A9E0-46B1-BF2E-7A38B2F4A318}" destId="{6854240E-1875-4717-8E56-F1B8671724FE}" srcOrd="0" destOrd="0" parTransId="{9C83E72D-31EF-40D4-8C86-E1BDCC09AF4C}" sibTransId="{0E417311-8AD6-4ED8-AA6A-DA357897D3A5}"/>
    <dgm:cxn modelId="{A3E1DBE9-02DB-AB47-AE6F-972F8CB0984E}" type="presOf" srcId="{F0744B15-2481-E54D-A0D7-B9DA750B88A9}" destId="{D51D4F9A-FE93-D74A-ABEA-917AAF2768D7}" srcOrd="0" destOrd="0" presId="urn:microsoft.com/office/officeart/2005/8/layout/hierarchy3"/>
    <dgm:cxn modelId="{B3A36BEC-1AEF-8245-9CC4-2926A15EBC69}" type="presOf" srcId="{4CB78CF2-6310-9946-A344-0DE6A0BF228A}" destId="{DA3D6A83-95FD-5D46-B407-5386B511942B}" srcOrd="0" destOrd="0" presId="urn:microsoft.com/office/officeart/2005/8/layout/hierarchy3"/>
    <dgm:cxn modelId="{4AEBB1F0-CC54-744E-8ABA-615710268AE8}" srcId="{6BBA1BDE-9BD1-2D46-8A29-95ED221414E8}" destId="{1FF5799F-E194-FE4E-86A7-49F90C233D85}" srcOrd="1" destOrd="0" parTransId="{07181BA9-31D5-074C-B408-C3D4BCCC4491}" sibTransId="{CB9DEEF4-3064-C347-A474-B98F1932C3A3}"/>
    <dgm:cxn modelId="{0FD75CF3-C417-4CE5-8F19-D1ADC6F24171}" srcId="{23E6AD0D-4A95-6F41-AD77-C144542F3879}" destId="{28A04C0D-A9E0-46B1-BF2E-7A38B2F4A318}" srcOrd="1" destOrd="0" parTransId="{D7E0C535-5CA9-40B9-9FA2-31182AA52CC2}" sibTransId="{3B77CA13-B29B-4423-8ECA-E89BE594B888}"/>
    <dgm:cxn modelId="{4D83A0F6-1463-491E-A19C-04EF91870A74}" srcId="{3DDDB556-5A2C-D747-9A0E-4DB4B92AEE06}" destId="{ED38F329-C43F-4781-A7EF-C0869FDC345A}" srcOrd="1" destOrd="0" parTransId="{BBF9E890-189E-4880-89F1-F89C4514D278}" sibTransId="{34158534-0436-47CD-82AC-A4F71709A279}"/>
    <dgm:cxn modelId="{DC28AEFE-23F4-4A1C-AB9E-FFD25B1EFCDE}" srcId="{F0744B15-2481-E54D-A0D7-B9DA750B88A9}" destId="{C14F235A-B9B5-4E57-AD9F-21A9EB78E2E8}" srcOrd="4" destOrd="0" parTransId="{F8B97B0F-B67A-4C4D-9F30-2B646BCAA4A6}" sibTransId="{EC51E4A1-B761-49E1-A23E-30DB05950E05}"/>
    <dgm:cxn modelId="{E0F4B1C3-2FFF-2246-9C7B-082980A3E5A3}" type="presParOf" srcId="{732AD4C0-71C5-1743-BB38-B93B884468D0}" destId="{0F9E64DB-1253-594C-A940-1352710EF366}" srcOrd="0" destOrd="0" presId="urn:microsoft.com/office/officeart/2005/8/layout/hierarchy3"/>
    <dgm:cxn modelId="{81DE4D95-4592-F645-B2E9-225F44D02B4B}" type="presParOf" srcId="{0F9E64DB-1253-594C-A940-1352710EF366}" destId="{5A57CF22-4A32-024B-8F22-9406DBEA2D44}" srcOrd="0" destOrd="0" presId="urn:microsoft.com/office/officeart/2005/8/layout/hierarchy3"/>
    <dgm:cxn modelId="{87A508A4-BA9E-E049-9BD8-FB1C2FD5A324}" type="presParOf" srcId="{5A57CF22-4A32-024B-8F22-9406DBEA2D44}" destId="{E73A0406-F089-6341-996B-F9715102923A}" srcOrd="0" destOrd="0" presId="urn:microsoft.com/office/officeart/2005/8/layout/hierarchy3"/>
    <dgm:cxn modelId="{9FE7F73A-71E8-AE47-8C4E-87801A0538DD}" type="presParOf" srcId="{5A57CF22-4A32-024B-8F22-9406DBEA2D44}" destId="{751C7845-AD92-BB4B-8F42-F2FB96C9AF7C}" srcOrd="1" destOrd="0" presId="urn:microsoft.com/office/officeart/2005/8/layout/hierarchy3"/>
    <dgm:cxn modelId="{21403357-4A47-A242-BE4D-9D9617CADF5D}" type="presParOf" srcId="{0F9E64DB-1253-594C-A940-1352710EF366}" destId="{19151BFA-8885-DF48-8978-9CEA8F705D5D}" srcOrd="1" destOrd="0" presId="urn:microsoft.com/office/officeart/2005/8/layout/hierarchy3"/>
    <dgm:cxn modelId="{3A838775-BB95-CD4F-9D2D-AAC74ABEF9C8}" type="presParOf" srcId="{19151BFA-8885-DF48-8978-9CEA8F705D5D}" destId="{9BC51590-8257-8B4F-9774-7C6E63A783F0}" srcOrd="0" destOrd="0" presId="urn:microsoft.com/office/officeart/2005/8/layout/hierarchy3"/>
    <dgm:cxn modelId="{F467B19A-29CD-8444-ACEC-42B7633BC6C0}" type="presParOf" srcId="{19151BFA-8885-DF48-8978-9CEA8F705D5D}" destId="{F4010B22-2C00-2A48-8CE6-9C7ED4B36B4F}" srcOrd="1" destOrd="0" presId="urn:microsoft.com/office/officeart/2005/8/layout/hierarchy3"/>
    <dgm:cxn modelId="{FEC505E2-DC62-4AE3-9373-B6F186035007}" type="presParOf" srcId="{19151BFA-8885-DF48-8978-9CEA8F705D5D}" destId="{5617940B-FFB0-422C-9FA0-F3833FDFB3D9}" srcOrd="2" destOrd="0" presId="urn:microsoft.com/office/officeart/2005/8/layout/hierarchy3"/>
    <dgm:cxn modelId="{4589C96D-8CDE-4E81-8AC6-7148D66DEAAB}" type="presParOf" srcId="{19151BFA-8885-DF48-8978-9CEA8F705D5D}" destId="{327AF729-ABBA-4C2F-A0FD-D214AC8E0085}" srcOrd="3" destOrd="0" presId="urn:microsoft.com/office/officeart/2005/8/layout/hierarchy3"/>
    <dgm:cxn modelId="{019D4B06-B13E-4687-A985-43F5EFB3624C}" type="presParOf" srcId="{732AD4C0-71C5-1743-BB38-B93B884468D0}" destId="{C96E1C0D-D4F6-4907-B66A-64AD59EEF8B1}" srcOrd="1" destOrd="0" presId="urn:microsoft.com/office/officeart/2005/8/layout/hierarchy3"/>
    <dgm:cxn modelId="{AA73BAC9-9584-4516-B29C-3FF09FC4BE0E}" type="presParOf" srcId="{C96E1C0D-D4F6-4907-B66A-64AD59EEF8B1}" destId="{848E2478-CDA9-4B4C-8274-C1BB2425A11A}" srcOrd="0" destOrd="0" presId="urn:microsoft.com/office/officeart/2005/8/layout/hierarchy3"/>
    <dgm:cxn modelId="{EE2FBB64-8F87-4A8B-93FD-865A379FFE2B}" type="presParOf" srcId="{848E2478-CDA9-4B4C-8274-C1BB2425A11A}" destId="{7856B2DB-8304-4F88-8C16-9DA5D2DDA2D2}" srcOrd="0" destOrd="0" presId="urn:microsoft.com/office/officeart/2005/8/layout/hierarchy3"/>
    <dgm:cxn modelId="{99BBD654-9E97-4429-A4F3-AF38116E9374}" type="presParOf" srcId="{848E2478-CDA9-4B4C-8274-C1BB2425A11A}" destId="{EFC2A652-D332-474D-AA2D-2A4062746C87}" srcOrd="1" destOrd="0" presId="urn:microsoft.com/office/officeart/2005/8/layout/hierarchy3"/>
    <dgm:cxn modelId="{981DCE32-2BB1-4FFF-8C64-217F80AFFC10}" type="presParOf" srcId="{C96E1C0D-D4F6-4907-B66A-64AD59EEF8B1}" destId="{2A8312E4-BD19-4F23-81B8-5B5EF6F6FB7A}" srcOrd="1" destOrd="0" presId="urn:microsoft.com/office/officeart/2005/8/layout/hierarchy3"/>
    <dgm:cxn modelId="{7B58BD1C-43F5-496E-ABE1-27B5D5ADEAA7}" type="presParOf" srcId="{2A8312E4-BD19-4F23-81B8-5B5EF6F6FB7A}" destId="{B383BFEF-9ACF-4FAF-9D27-DD4C462A344F}" srcOrd="0" destOrd="0" presId="urn:microsoft.com/office/officeart/2005/8/layout/hierarchy3"/>
    <dgm:cxn modelId="{40A94642-5493-4D24-B8BE-D26AC0F6981C}" type="presParOf" srcId="{2A8312E4-BD19-4F23-81B8-5B5EF6F6FB7A}" destId="{C6AE0480-D91F-4DA2-AD8A-DF5C9968A803}" srcOrd="1" destOrd="0" presId="urn:microsoft.com/office/officeart/2005/8/layout/hierarchy3"/>
    <dgm:cxn modelId="{6E9C94B5-527F-42DA-94ED-4FB1CA8AA01B}" type="presParOf" srcId="{2A8312E4-BD19-4F23-81B8-5B5EF6F6FB7A}" destId="{DF1AEFB5-4D73-4107-A534-40B5745641E2}" srcOrd="2" destOrd="0" presId="urn:microsoft.com/office/officeart/2005/8/layout/hierarchy3"/>
    <dgm:cxn modelId="{198BD530-B967-42D0-9848-96D635D30101}" type="presParOf" srcId="{2A8312E4-BD19-4F23-81B8-5B5EF6F6FB7A}" destId="{C2BC8A55-7584-4963-BFA5-C7815C0F7094}" srcOrd="3" destOrd="0" presId="urn:microsoft.com/office/officeart/2005/8/layout/hierarchy3"/>
    <dgm:cxn modelId="{8FBF48C6-292A-48CD-B59B-BF5DACD89FC7}" type="presParOf" srcId="{2A8312E4-BD19-4F23-81B8-5B5EF6F6FB7A}" destId="{7AD9471D-9068-43C4-922C-A7324B10112D}" srcOrd="4" destOrd="0" presId="urn:microsoft.com/office/officeart/2005/8/layout/hierarchy3"/>
    <dgm:cxn modelId="{48FCEAA2-005E-4C0F-A206-1F0D4970FADA}" type="presParOf" srcId="{2A8312E4-BD19-4F23-81B8-5B5EF6F6FB7A}" destId="{1A5CFA5E-1CA9-4FB3-902B-6E3F8DB95162}" srcOrd="5" destOrd="0" presId="urn:microsoft.com/office/officeart/2005/8/layout/hierarchy3"/>
    <dgm:cxn modelId="{2B72F1EF-D1B7-4FF2-A83D-88330976526F}" type="presParOf" srcId="{2A8312E4-BD19-4F23-81B8-5B5EF6F6FB7A}" destId="{44143C92-2EBA-47B2-94F3-4EE7DB7181B0}" srcOrd="6" destOrd="0" presId="urn:microsoft.com/office/officeart/2005/8/layout/hierarchy3"/>
    <dgm:cxn modelId="{9E477CC9-B945-4D38-A332-9BBFA2A870F0}" type="presParOf" srcId="{2A8312E4-BD19-4F23-81B8-5B5EF6F6FB7A}" destId="{773FF5BC-88FA-4F62-9A85-73C366B26E4A}" srcOrd="7" destOrd="0" presId="urn:microsoft.com/office/officeart/2005/8/layout/hierarchy3"/>
    <dgm:cxn modelId="{5B210089-C3D6-9D41-9905-EADFDF34821A}" type="presParOf" srcId="{732AD4C0-71C5-1743-BB38-B93B884468D0}" destId="{A399974C-279A-284A-9EFF-9CDC5DBCAE44}" srcOrd="2" destOrd="0" presId="urn:microsoft.com/office/officeart/2005/8/layout/hierarchy3"/>
    <dgm:cxn modelId="{3700C334-FE38-F845-ADF1-710A0AE72486}" type="presParOf" srcId="{A399974C-279A-284A-9EFF-9CDC5DBCAE44}" destId="{80ADC124-4D63-5745-AEFF-C401BF9F106B}" srcOrd="0" destOrd="0" presId="urn:microsoft.com/office/officeart/2005/8/layout/hierarchy3"/>
    <dgm:cxn modelId="{F64C9D3E-2A45-C542-A95E-4E3F0C9B958F}" type="presParOf" srcId="{80ADC124-4D63-5745-AEFF-C401BF9F106B}" destId="{D51D4F9A-FE93-D74A-ABEA-917AAF2768D7}" srcOrd="0" destOrd="0" presId="urn:microsoft.com/office/officeart/2005/8/layout/hierarchy3"/>
    <dgm:cxn modelId="{8B48703F-90AE-194C-8CEF-DE7BFA0AA905}" type="presParOf" srcId="{80ADC124-4D63-5745-AEFF-C401BF9F106B}" destId="{14507F86-F511-2646-99EE-33F104638AE1}" srcOrd="1" destOrd="0" presId="urn:microsoft.com/office/officeart/2005/8/layout/hierarchy3"/>
    <dgm:cxn modelId="{8586F303-B81E-9C42-BF8F-BE388069F1F9}" type="presParOf" srcId="{A399974C-279A-284A-9EFF-9CDC5DBCAE44}" destId="{4EAE108A-08CB-3E41-B02E-7590295ADA8C}" srcOrd="1" destOrd="0" presId="urn:microsoft.com/office/officeart/2005/8/layout/hierarchy3"/>
    <dgm:cxn modelId="{DC9E6998-1313-B94C-8391-C3A1A7E24D0D}" type="presParOf" srcId="{4EAE108A-08CB-3E41-B02E-7590295ADA8C}" destId="{40907558-6C25-E547-A70D-A6B5098924DF}" srcOrd="0" destOrd="0" presId="urn:microsoft.com/office/officeart/2005/8/layout/hierarchy3"/>
    <dgm:cxn modelId="{36BC7008-D122-4749-8B03-D3BCB33C3289}" type="presParOf" srcId="{4EAE108A-08CB-3E41-B02E-7590295ADA8C}" destId="{3570ADE6-7509-054C-B822-B0F35FA959A1}" srcOrd="1" destOrd="0" presId="urn:microsoft.com/office/officeart/2005/8/layout/hierarchy3"/>
    <dgm:cxn modelId="{EF6F4CCB-7876-45B6-8349-49D2E4A43B5E}" type="presParOf" srcId="{4EAE108A-08CB-3E41-B02E-7590295ADA8C}" destId="{2AF3B44B-3D2C-4907-B40F-31B51605A87F}" srcOrd="2" destOrd="0" presId="urn:microsoft.com/office/officeart/2005/8/layout/hierarchy3"/>
    <dgm:cxn modelId="{F50AE73B-FF15-4555-8F3B-FE29E6FF25BD}" type="presParOf" srcId="{4EAE108A-08CB-3E41-B02E-7590295ADA8C}" destId="{705D6354-B40A-4FD4-BEF9-DD37466E5580}" srcOrd="3" destOrd="0" presId="urn:microsoft.com/office/officeart/2005/8/layout/hierarchy3"/>
    <dgm:cxn modelId="{40147397-1049-F64C-B381-F49355505459}" type="presParOf" srcId="{4EAE108A-08CB-3E41-B02E-7590295ADA8C}" destId="{EAF9E64B-ABB8-A64B-8B4D-6AE507168524}" srcOrd="4" destOrd="0" presId="urn:microsoft.com/office/officeart/2005/8/layout/hierarchy3"/>
    <dgm:cxn modelId="{E8743F79-E8C7-7B41-B14C-0021C346762A}" type="presParOf" srcId="{4EAE108A-08CB-3E41-B02E-7590295ADA8C}" destId="{AC3DA6C0-66BC-5648-8893-5EDC47248006}" srcOrd="5" destOrd="0" presId="urn:microsoft.com/office/officeart/2005/8/layout/hierarchy3"/>
    <dgm:cxn modelId="{33A19F34-9885-3B49-A87C-CC87E4EFFBA0}" type="presParOf" srcId="{4EAE108A-08CB-3E41-B02E-7590295ADA8C}" destId="{56FFB49F-52C2-0242-ACBD-C10E410B3952}" srcOrd="6" destOrd="0" presId="urn:microsoft.com/office/officeart/2005/8/layout/hierarchy3"/>
    <dgm:cxn modelId="{B32FE337-F04C-3D41-8802-B78F9D2FC44B}" type="presParOf" srcId="{4EAE108A-08CB-3E41-B02E-7590295ADA8C}" destId="{DA3D6A83-95FD-5D46-B407-5386B511942B}" srcOrd="7" destOrd="0" presId="urn:microsoft.com/office/officeart/2005/8/layout/hierarchy3"/>
    <dgm:cxn modelId="{13A00953-91E8-4C32-805C-ADF9F25AECF1}" type="presParOf" srcId="{4EAE108A-08CB-3E41-B02E-7590295ADA8C}" destId="{07C22C6C-EF07-4E10-AE48-AB0F564B5036}" srcOrd="8" destOrd="0" presId="urn:microsoft.com/office/officeart/2005/8/layout/hierarchy3"/>
    <dgm:cxn modelId="{B490C4FF-1DEC-4D80-A8AD-CB7C81E5E24D}" type="presParOf" srcId="{4EAE108A-08CB-3E41-B02E-7590295ADA8C}" destId="{D76B02F5-8521-4554-9625-6DDF3C7662EA}" srcOrd="9" destOrd="0" presId="urn:microsoft.com/office/officeart/2005/8/layout/hierarchy3"/>
    <dgm:cxn modelId="{D7FA117E-147B-6247-9CF1-D465DD29EBF4}" type="presParOf" srcId="{732AD4C0-71C5-1743-BB38-B93B884468D0}" destId="{3F1F5407-7E11-C549-83D4-9E41DF060F93}" srcOrd="3" destOrd="0" presId="urn:microsoft.com/office/officeart/2005/8/layout/hierarchy3"/>
    <dgm:cxn modelId="{5159D1FA-3C55-344A-85E7-2872060C0C51}" type="presParOf" srcId="{3F1F5407-7E11-C549-83D4-9E41DF060F93}" destId="{7A48EBDF-BBD6-2D48-986F-0BB83D65ADFD}" srcOrd="0" destOrd="0" presId="urn:microsoft.com/office/officeart/2005/8/layout/hierarchy3"/>
    <dgm:cxn modelId="{8439DCE0-CA5E-8F45-A915-C031178BDE01}" type="presParOf" srcId="{7A48EBDF-BBD6-2D48-986F-0BB83D65ADFD}" destId="{00EFC075-FA93-264B-BF45-1CED18B58FD9}" srcOrd="0" destOrd="0" presId="urn:microsoft.com/office/officeart/2005/8/layout/hierarchy3"/>
    <dgm:cxn modelId="{5F0807FF-7961-7147-94D0-EA2BA8A1D348}" type="presParOf" srcId="{7A48EBDF-BBD6-2D48-986F-0BB83D65ADFD}" destId="{39ABE39C-A3F4-B54D-874B-B717943BB34C}" srcOrd="1" destOrd="0" presId="urn:microsoft.com/office/officeart/2005/8/layout/hierarchy3"/>
    <dgm:cxn modelId="{CD1F6154-674A-7245-9D75-C6DA8C6C6DFB}" type="presParOf" srcId="{3F1F5407-7E11-C549-83D4-9E41DF060F93}" destId="{943A5760-61E2-3E4A-B6D4-799DBADF3691}" srcOrd="1" destOrd="0" presId="urn:microsoft.com/office/officeart/2005/8/layout/hierarchy3"/>
    <dgm:cxn modelId="{621D0F3F-D7F6-194D-8353-5541E8BDC541}" type="presParOf" srcId="{943A5760-61E2-3E4A-B6D4-799DBADF3691}" destId="{A45759A3-C800-1F47-BD78-35C0439E76EB}" srcOrd="0" destOrd="0" presId="urn:microsoft.com/office/officeart/2005/8/layout/hierarchy3"/>
    <dgm:cxn modelId="{96BE77AB-5AA1-0C41-B9BE-BF5AE9C898B6}" type="presParOf" srcId="{943A5760-61E2-3E4A-B6D4-799DBADF3691}" destId="{4B935800-86DE-6F4B-8B44-E10272C05137}" srcOrd="1" destOrd="0" presId="urn:microsoft.com/office/officeart/2005/8/layout/hierarchy3"/>
    <dgm:cxn modelId="{11AB87C6-42C2-4E6A-BC89-F23BE73B14ED}" type="presParOf" srcId="{943A5760-61E2-3E4A-B6D4-799DBADF3691}" destId="{8F8AD928-7AD9-4148-A328-666763F5F617}" srcOrd="2" destOrd="0" presId="urn:microsoft.com/office/officeart/2005/8/layout/hierarchy3"/>
    <dgm:cxn modelId="{E6C36883-4F0E-4AE6-9B32-90BF627D59C8}" type="presParOf" srcId="{943A5760-61E2-3E4A-B6D4-799DBADF3691}" destId="{5A477351-2084-4C7B-9A62-C6DD30C00ABD}" srcOrd="3" destOrd="0" presId="urn:microsoft.com/office/officeart/2005/8/layout/hierarchy3"/>
    <dgm:cxn modelId="{C6DA1FF8-F70C-48B4-AC80-D6C0F60D92BE}" type="presParOf" srcId="{943A5760-61E2-3E4A-B6D4-799DBADF3691}" destId="{BA3BBA85-64C0-4C8D-83AE-78C3AE51E84B}" srcOrd="4" destOrd="0" presId="urn:microsoft.com/office/officeart/2005/8/layout/hierarchy3"/>
    <dgm:cxn modelId="{D1E83191-0E6F-463E-ABC3-86ADE4FB21B2}" type="presParOf" srcId="{943A5760-61E2-3E4A-B6D4-799DBADF3691}" destId="{CD210779-9A32-47DE-AF2F-90D572072A97}" srcOrd="5" destOrd="0" presId="urn:microsoft.com/office/officeart/2005/8/layout/hierarchy3"/>
    <dgm:cxn modelId="{C56A03FE-D8F2-4871-9017-7D4A6140C2EA}" type="presParOf" srcId="{943A5760-61E2-3E4A-B6D4-799DBADF3691}" destId="{8433D00F-1764-1746-A8B5-BA3F686AAD6E}" srcOrd="6" destOrd="0" presId="urn:microsoft.com/office/officeart/2005/8/layout/hierarchy3"/>
    <dgm:cxn modelId="{31A77DF2-56B5-4F2F-973E-DFF0A254CB27}" type="presParOf" srcId="{943A5760-61E2-3E4A-B6D4-799DBADF3691}" destId="{72898F1C-352B-A94A-A0B6-3449E6C7DD3E}" srcOrd="7" destOrd="0" presId="urn:microsoft.com/office/officeart/2005/8/layout/hierarchy3"/>
    <dgm:cxn modelId="{A76F0D9B-10A2-4E75-9F21-A0B7633D58A1}" type="presParOf" srcId="{943A5760-61E2-3E4A-B6D4-799DBADF3691}" destId="{E4CD5F96-F4B0-4849-9C6C-EF1A66218A17}" srcOrd="8" destOrd="0" presId="urn:microsoft.com/office/officeart/2005/8/layout/hierarchy3"/>
    <dgm:cxn modelId="{AB5AA713-0996-4F78-BED2-EA3051EF3351}" type="presParOf" srcId="{943A5760-61E2-3E4A-B6D4-799DBADF3691}" destId="{F5E1CD3F-0AE7-4328-B26A-A24984CD838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E6AD0D-4A95-6F41-AD77-C144542F387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DDDB556-5A2C-D747-9A0E-4DB4B92AEE06}">
      <dgm:prSet custT="1"/>
      <dgm:spPr>
        <a:solidFill>
          <a:schemeClr val="accent3">
            <a:lumMod val="75000"/>
          </a:schemeClr>
        </a:solidFill>
      </dgm:spPr>
      <dgm:t>
        <a:bodyPr/>
        <a:lstStyle/>
        <a:p>
          <a:r>
            <a:rPr lang="en-US" sz="1800" b="0" dirty="0">
              <a:latin typeface="Tw Cen MT" panose="020B0602020104020603" pitchFamily="34" charset="77"/>
            </a:rPr>
            <a:t>Off-label Use of IM CAB/RPV</a:t>
          </a:r>
        </a:p>
      </dgm:t>
    </dgm:pt>
    <dgm:pt modelId="{231E4FF8-7405-DD4B-B8C4-F24CAF03BACA}" type="parTrans" cxnId="{3D067BD2-91E7-364B-B1A3-007BB272C384}">
      <dgm:prSet/>
      <dgm:spPr/>
      <dgm:t>
        <a:bodyPr/>
        <a:lstStyle/>
        <a:p>
          <a:endParaRPr lang="en-US" sz="1800" b="0">
            <a:latin typeface="Tw Cen MT" panose="020B0602020104020603" pitchFamily="34" charset="77"/>
          </a:endParaRPr>
        </a:p>
      </dgm:t>
    </dgm:pt>
    <dgm:pt modelId="{7C30E652-0A97-D04C-B1D5-ABB379DF9C7E}" type="sibTrans" cxnId="{3D067BD2-91E7-364B-B1A3-007BB272C384}">
      <dgm:prSet/>
      <dgm:spPr/>
      <dgm:t>
        <a:bodyPr/>
        <a:lstStyle/>
        <a:p>
          <a:endParaRPr lang="en-US" sz="1800" b="0">
            <a:latin typeface="Tw Cen MT" panose="020B0602020104020603" pitchFamily="34" charset="77"/>
          </a:endParaRPr>
        </a:p>
      </dgm:t>
    </dgm:pt>
    <dgm:pt modelId="{5D3D942A-F098-654A-8E3E-0CF0A9018DD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No requirement for baseline VS</a:t>
          </a:r>
        </a:p>
      </dgm:t>
    </dgm:pt>
    <dgm:pt modelId="{1371273F-4696-DD40-8153-E02DB274FBC2}" type="parTrans" cxnId="{995C2E92-8EE8-7C4B-BA95-2C7BC51EA704}">
      <dgm:prSet/>
      <dgm:spPr/>
      <dgm:t>
        <a:bodyPr/>
        <a:lstStyle/>
        <a:p>
          <a:endParaRPr lang="en-US" sz="1800" b="0">
            <a:latin typeface="Tw Cen MT" panose="020B0602020104020603" pitchFamily="34" charset="77"/>
          </a:endParaRPr>
        </a:p>
      </dgm:t>
    </dgm:pt>
    <dgm:pt modelId="{C8E26E90-E438-8C4A-A10C-72F80D91B7E5}" type="sibTrans" cxnId="{995C2E92-8EE8-7C4B-BA95-2C7BC51EA704}">
      <dgm:prSet/>
      <dgm:spPr/>
      <dgm:t>
        <a:bodyPr/>
        <a:lstStyle/>
        <a:p>
          <a:endParaRPr lang="en-US" sz="1800" b="0">
            <a:latin typeface="Tw Cen MT" panose="020B0602020104020603" pitchFamily="34" charset="77"/>
          </a:endParaRPr>
        </a:p>
      </dgm:t>
    </dgm:pt>
    <dgm:pt modelId="{F0744B15-2481-E54D-A0D7-B9DA750B88A9}">
      <dgm:prSet custT="1"/>
      <dgm:spPr/>
      <dgm:t>
        <a:bodyPr/>
        <a:lstStyle/>
        <a:p>
          <a:r>
            <a:rPr lang="en-US" sz="1800" b="0" dirty="0">
              <a:solidFill>
                <a:schemeClr val="bg1"/>
              </a:solidFill>
              <a:latin typeface="Tw Cen MT" panose="020B0602020104020603" pitchFamily="34" charset="77"/>
            </a:rPr>
            <a:t>Low-Barrier Infrastructure  </a:t>
          </a:r>
        </a:p>
      </dgm:t>
    </dgm:pt>
    <dgm:pt modelId="{E839F4B5-8FB3-4A48-9B4F-E69D441D6D84}" type="parTrans" cxnId="{D9266828-527F-5E4F-A457-FA00BBAF258F}">
      <dgm:prSet/>
      <dgm:spPr/>
      <dgm:t>
        <a:bodyPr/>
        <a:lstStyle/>
        <a:p>
          <a:endParaRPr lang="en-US" sz="1800" b="0">
            <a:latin typeface="Tw Cen MT" panose="020B0602020104020603" pitchFamily="34" charset="77"/>
          </a:endParaRPr>
        </a:p>
      </dgm:t>
    </dgm:pt>
    <dgm:pt modelId="{192892D0-9C3D-D94B-8A28-826DACCC5350}" type="sibTrans" cxnId="{D9266828-527F-5E4F-A457-FA00BBAF258F}">
      <dgm:prSet/>
      <dgm:spPr/>
      <dgm:t>
        <a:bodyPr/>
        <a:lstStyle/>
        <a:p>
          <a:endParaRPr lang="en-US" sz="1800" b="0">
            <a:latin typeface="Tw Cen MT" panose="020B0602020104020603" pitchFamily="34" charset="77"/>
          </a:endParaRPr>
        </a:p>
      </dgm:t>
    </dgm:pt>
    <dgm:pt modelId="{736D829C-72EA-7146-A04C-E5D905A31A8E}">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Drop-in visits 6-days/week </a:t>
          </a:r>
        </a:p>
      </dgm:t>
    </dgm:pt>
    <dgm:pt modelId="{446C2969-8ECC-184B-AAEE-DFECA4DEFD30}" type="parTrans" cxnId="{F06DA74C-1F57-BA47-8FE1-85E2157D3BEC}">
      <dgm:prSet/>
      <dgm:spPr/>
      <dgm:t>
        <a:bodyPr/>
        <a:lstStyle/>
        <a:p>
          <a:endParaRPr lang="en-US" sz="1800" b="0">
            <a:latin typeface="Tw Cen MT" panose="020B0602020104020603" pitchFamily="34" charset="77"/>
          </a:endParaRPr>
        </a:p>
      </dgm:t>
    </dgm:pt>
    <dgm:pt modelId="{CF1EE555-D329-4D4D-9188-6B20E1071FF3}" type="sibTrans" cxnId="{F06DA74C-1F57-BA47-8FE1-85E2157D3BEC}">
      <dgm:prSet/>
      <dgm:spPr/>
      <dgm:t>
        <a:bodyPr/>
        <a:lstStyle/>
        <a:p>
          <a:endParaRPr lang="en-US" sz="1800" b="0">
            <a:latin typeface="Tw Cen MT" panose="020B0602020104020603" pitchFamily="34" charset="77"/>
          </a:endParaRPr>
        </a:p>
      </dgm:t>
    </dgm:pt>
    <dgm:pt modelId="{6BBA1BDE-9BD1-2D46-8A29-95ED221414E8}">
      <dgm:prSet custT="1"/>
      <dgm:spPr/>
      <dgm:t>
        <a:bodyPr/>
        <a:lstStyle/>
        <a:p>
          <a:r>
            <a:rPr lang="en-US" sz="1800" b="0" dirty="0">
              <a:latin typeface="Tw Cen MT" panose="020B0602020104020603" pitchFamily="34" charset="77"/>
            </a:rPr>
            <a:t>Enhanced Monitoring  </a:t>
          </a:r>
        </a:p>
      </dgm:t>
    </dgm:pt>
    <dgm:pt modelId="{3F2C92DD-E8C9-A940-9963-A1D0A10D0060}" type="parTrans" cxnId="{9DAEE59D-AE51-CC41-BB47-B453575D7A57}">
      <dgm:prSet/>
      <dgm:spPr/>
      <dgm:t>
        <a:bodyPr/>
        <a:lstStyle/>
        <a:p>
          <a:endParaRPr lang="en-US" sz="1800" b="0">
            <a:latin typeface="Tw Cen MT" panose="020B0602020104020603" pitchFamily="34" charset="77"/>
          </a:endParaRPr>
        </a:p>
      </dgm:t>
    </dgm:pt>
    <dgm:pt modelId="{E0C5A0C7-3B01-F148-A35E-CD67FE46FECD}" type="sibTrans" cxnId="{9DAEE59D-AE51-CC41-BB47-B453575D7A57}">
      <dgm:prSet/>
      <dgm:spPr/>
      <dgm:t>
        <a:bodyPr/>
        <a:lstStyle/>
        <a:p>
          <a:endParaRPr lang="en-US" sz="1800" b="0">
            <a:latin typeface="Tw Cen MT" panose="020B0602020104020603" pitchFamily="34" charset="77"/>
          </a:endParaRPr>
        </a:p>
      </dgm:t>
    </dgm:pt>
    <dgm:pt modelId="{A92AE873-65E4-C845-9A2C-490AEEFCA51F}">
      <dgm:prSet custT="1"/>
      <dgm:spPr>
        <a:solidFill>
          <a:schemeClr val="accent4">
            <a:lumMod val="40000"/>
            <a:lumOff val="60000"/>
            <a:alpha val="90000"/>
          </a:schemeClr>
        </a:solidFill>
      </dgm:spPr>
      <dgm:t>
        <a:bodyPr/>
        <a:lstStyle/>
        <a:p>
          <a:pPr algn="ctr"/>
          <a:r>
            <a:rPr lang="en-US" sz="1800" b="0" dirty="0">
              <a:solidFill>
                <a:srgbClr val="820000"/>
              </a:solidFill>
              <a:latin typeface="Tw Cen MT" panose="020B0602020104020603" pitchFamily="34" charset="77"/>
            </a:rPr>
            <a:t>Multi-D weekly panel mgmt.  meeting</a:t>
          </a:r>
        </a:p>
      </dgm:t>
    </dgm:pt>
    <dgm:pt modelId="{AFF30A5F-5AB3-744F-8C7D-F587202B59D6}" type="parTrans" cxnId="{74EE3CBA-A05D-9B40-9EBE-41D1621FC420}">
      <dgm:prSet/>
      <dgm:spPr/>
      <dgm:t>
        <a:bodyPr/>
        <a:lstStyle/>
        <a:p>
          <a:endParaRPr lang="en-US" sz="1800" b="0">
            <a:latin typeface="Tw Cen MT" panose="020B0602020104020603" pitchFamily="34" charset="77"/>
          </a:endParaRPr>
        </a:p>
      </dgm:t>
    </dgm:pt>
    <dgm:pt modelId="{AD4613B0-90AE-B64D-80CE-AE631CDE5FC5}" type="sibTrans" cxnId="{74EE3CBA-A05D-9B40-9EBE-41D1621FC420}">
      <dgm:prSet/>
      <dgm:spPr/>
      <dgm:t>
        <a:bodyPr/>
        <a:lstStyle/>
        <a:p>
          <a:endParaRPr lang="en-US" sz="1800" b="0">
            <a:latin typeface="Tw Cen MT" panose="020B0602020104020603" pitchFamily="34" charset="77"/>
          </a:endParaRPr>
        </a:p>
      </dgm:t>
    </dgm:pt>
    <dgm:pt modelId="{1FF5799F-E194-FE4E-86A7-49F90C233D85}">
      <dgm:prSet custT="1"/>
      <dgm:spPr/>
      <dgm:t>
        <a:bodyPr/>
        <a:lstStyle/>
        <a:p>
          <a:r>
            <a:rPr lang="en-US" sz="1800" b="0" dirty="0">
              <a:solidFill>
                <a:schemeClr val="bg1"/>
              </a:solidFill>
              <a:latin typeface="Tw Cen MT" panose="020B0602020104020603" pitchFamily="34" charset="77"/>
            </a:rPr>
            <a:t>Injection reminders</a:t>
          </a:r>
        </a:p>
      </dgm:t>
    </dgm:pt>
    <dgm:pt modelId="{07181BA9-31D5-074C-B408-C3D4BCCC4491}" type="parTrans" cxnId="{4AEBB1F0-CC54-744E-8ABA-615710268AE8}">
      <dgm:prSet/>
      <dgm:spPr/>
      <dgm:t>
        <a:bodyPr/>
        <a:lstStyle/>
        <a:p>
          <a:endParaRPr lang="en-US" sz="1800" b="0">
            <a:latin typeface="Tw Cen MT" panose="020B0602020104020603" pitchFamily="34" charset="77"/>
          </a:endParaRPr>
        </a:p>
      </dgm:t>
    </dgm:pt>
    <dgm:pt modelId="{CB9DEEF4-3064-C347-A474-B98F1932C3A3}" type="sibTrans" cxnId="{4AEBB1F0-CC54-744E-8ABA-615710268AE8}">
      <dgm:prSet/>
      <dgm:spPr/>
      <dgm:t>
        <a:bodyPr/>
        <a:lstStyle/>
        <a:p>
          <a:endParaRPr lang="en-US" sz="1800" b="0">
            <a:latin typeface="Tw Cen MT" panose="020B0602020104020603" pitchFamily="34" charset="77"/>
          </a:endParaRPr>
        </a:p>
      </dgm:t>
    </dgm:pt>
    <dgm:pt modelId="{58922B7D-A0C3-C549-A202-D8A645A1BDD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Coordination w/ ICMs, ECM </a:t>
          </a:r>
        </a:p>
      </dgm:t>
    </dgm:pt>
    <dgm:pt modelId="{E25255C8-F8EB-E54D-A0DE-6DCA31868978}" type="parTrans" cxnId="{318B7D04-732C-D143-B511-0F0D133EB476}">
      <dgm:prSet/>
      <dgm:spPr/>
      <dgm:t>
        <a:bodyPr/>
        <a:lstStyle/>
        <a:p>
          <a:endParaRPr lang="en-US" sz="1800" b="0">
            <a:latin typeface="Tw Cen MT" panose="020B0602020104020603" pitchFamily="34" charset="77"/>
          </a:endParaRPr>
        </a:p>
      </dgm:t>
    </dgm:pt>
    <dgm:pt modelId="{166172DD-A0AB-BD4E-B627-ABA01213FA90}" type="sibTrans" cxnId="{318B7D04-732C-D143-B511-0F0D133EB476}">
      <dgm:prSet/>
      <dgm:spPr/>
      <dgm:t>
        <a:bodyPr/>
        <a:lstStyle/>
        <a:p>
          <a:endParaRPr lang="en-US" sz="1800" b="0">
            <a:latin typeface="Tw Cen MT" panose="020B0602020104020603" pitchFamily="34" charset="77"/>
          </a:endParaRPr>
        </a:p>
      </dgm:t>
    </dgm:pt>
    <dgm:pt modelId="{4CB78CF2-6310-9946-A344-0DE6A0BF228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RN/MD provider presence at syringe access,  shelters, SF jail  </a:t>
          </a:r>
        </a:p>
      </dgm:t>
    </dgm:pt>
    <dgm:pt modelId="{698FDE9E-DE6A-6246-8257-EE8CB60F4A22}" type="parTrans" cxnId="{64A40213-71A3-A54B-B108-B19B39080A41}">
      <dgm:prSet/>
      <dgm:spPr/>
      <dgm:t>
        <a:bodyPr/>
        <a:lstStyle/>
        <a:p>
          <a:endParaRPr lang="en-US" sz="1800" b="0"/>
        </a:p>
      </dgm:t>
    </dgm:pt>
    <dgm:pt modelId="{4EBD0F14-B8BB-D945-B12C-A27881E78485}" type="sibTrans" cxnId="{64A40213-71A3-A54B-B108-B19B39080A41}">
      <dgm:prSet/>
      <dgm:spPr/>
      <dgm:t>
        <a:bodyPr/>
        <a:lstStyle/>
        <a:p>
          <a:endParaRPr lang="en-US" sz="1800" b="0"/>
        </a:p>
      </dgm:t>
    </dgm:pt>
    <dgm:pt modelId="{F3997C42-60E3-8C47-875F-902CBD1904CD}">
      <dgm:prSet custT="1"/>
      <dgm:spPr/>
      <dgm:t>
        <a:bodyPr/>
        <a:lstStyle/>
        <a:p>
          <a:r>
            <a:rPr lang="en-US" sz="1800" b="0" dirty="0">
              <a:latin typeface="Tw Cen MT" panose="020B0602020104020603" pitchFamily="34" charset="77"/>
            </a:rPr>
            <a:t>On-site labs</a:t>
          </a:r>
        </a:p>
      </dgm:t>
    </dgm:pt>
    <dgm:pt modelId="{DC5D93BB-9137-804A-82AC-A172F4D93FEA}" type="parTrans" cxnId="{972B362A-9CA6-9E40-960C-FE7F3A81E7B0}">
      <dgm:prSet/>
      <dgm:spPr/>
      <dgm:t>
        <a:bodyPr/>
        <a:lstStyle/>
        <a:p>
          <a:endParaRPr lang="en-US" sz="1800" b="0"/>
        </a:p>
      </dgm:t>
    </dgm:pt>
    <dgm:pt modelId="{AC1413F1-9896-854A-B684-35D44E382BBE}" type="sibTrans" cxnId="{972B362A-9CA6-9E40-960C-FE7F3A81E7B0}">
      <dgm:prSet/>
      <dgm:spPr/>
      <dgm:t>
        <a:bodyPr/>
        <a:lstStyle/>
        <a:p>
          <a:endParaRPr lang="en-US" sz="1800" b="0"/>
        </a:p>
      </dgm:t>
    </dgm:pt>
    <dgm:pt modelId="{ED38F329-C43F-4781-A7EF-C0869FDC34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*Consider palliative use in patients with CAB or RPV resistance who have been failed by PO ART</a:t>
          </a:r>
        </a:p>
      </dgm:t>
    </dgm:pt>
    <dgm:pt modelId="{BBF9E890-189E-4880-89F1-F89C4514D278}" type="parTrans" cxnId="{4D83A0F6-1463-491E-A19C-04EF91870A74}">
      <dgm:prSet/>
      <dgm:spPr/>
      <dgm:t>
        <a:bodyPr/>
        <a:lstStyle/>
        <a:p>
          <a:endParaRPr lang="en-US" sz="1800" b="0"/>
        </a:p>
      </dgm:t>
    </dgm:pt>
    <dgm:pt modelId="{34158534-0436-47CD-82AC-A4F71709A279}" type="sibTrans" cxnId="{4D83A0F6-1463-491E-A19C-04EF91870A74}">
      <dgm:prSet/>
      <dgm:spPr/>
      <dgm:t>
        <a:bodyPr/>
        <a:lstStyle/>
        <a:p>
          <a:endParaRPr lang="en-US" sz="1800" b="0"/>
        </a:p>
      </dgm:t>
    </dgm:pt>
    <dgm:pt modelId="{C14F235A-B9B5-4E57-AD9F-21A9EB78E2E8}">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PRN mobile street outreach</a:t>
          </a:r>
        </a:p>
      </dgm:t>
    </dgm:pt>
    <dgm:pt modelId="{F8B97B0F-B67A-4C4D-9F30-2B646BCAA4A6}" type="parTrans" cxnId="{DC28AEFE-23F4-4A1C-AB9E-FFD25B1EFCDE}">
      <dgm:prSet/>
      <dgm:spPr/>
      <dgm:t>
        <a:bodyPr/>
        <a:lstStyle/>
        <a:p>
          <a:endParaRPr lang="en-US" sz="1800" b="0"/>
        </a:p>
      </dgm:t>
    </dgm:pt>
    <dgm:pt modelId="{EC51E4A1-B761-49E1-A23E-30DB05950E05}" type="sibTrans" cxnId="{DC28AEFE-23F4-4A1C-AB9E-FFD25B1EFCDE}">
      <dgm:prSet/>
      <dgm:spPr/>
      <dgm:t>
        <a:bodyPr/>
        <a:lstStyle/>
        <a:p>
          <a:endParaRPr lang="en-US" sz="1800" b="0"/>
        </a:p>
      </dgm:t>
    </dgm:pt>
    <dgm:pt modelId="{1AA53911-D0CF-4F1F-9B06-89E3176410B0}">
      <dgm:prSet custT="1"/>
      <dgm:spPr/>
      <dgm:t>
        <a:bodyPr/>
        <a:lstStyle/>
        <a:p>
          <a:r>
            <a:rPr lang="en-US" sz="1800" b="0" dirty="0">
              <a:solidFill>
                <a:schemeClr val="bg1"/>
              </a:solidFill>
              <a:latin typeface="Tw Cen MT" panose="020B0602020104020603" pitchFamily="34" charset="77"/>
            </a:rPr>
            <a:t>Partner w/ local pharmacy to track orders</a:t>
          </a:r>
        </a:p>
      </dgm:t>
    </dgm:pt>
    <dgm:pt modelId="{A611B73F-2EF5-4364-BB18-4FD10D185A39}" type="parTrans" cxnId="{0CFA4645-F630-48CB-A810-73C0091016F7}">
      <dgm:prSet/>
      <dgm:spPr/>
      <dgm:t>
        <a:bodyPr/>
        <a:lstStyle/>
        <a:p>
          <a:endParaRPr lang="en-US" sz="1800" b="0"/>
        </a:p>
      </dgm:t>
    </dgm:pt>
    <dgm:pt modelId="{EFB54B7C-D3A8-4EB9-8C78-7017631AD6DA}" type="sibTrans" cxnId="{0CFA4645-F630-48CB-A810-73C0091016F7}">
      <dgm:prSet/>
      <dgm:spPr/>
      <dgm:t>
        <a:bodyPr/>
        <a:lstStyle/>
        <a:p>
          <a:endParaRPr lang="en-US" sz="1800" b="0"/>
        </a:p>
      </dgm:t>
    </dgm:pt>
    <dgm:pt modelId="{28A04C0D-A9E0-46B1-BF2E-7A38B2F4A318}">
      <dgm:prSet custT="1"/>
      <dgm:spPr/>
      <dgm:t>
        <a:bodyPr/>
        <a:lstStyle/>
        <a:p>
          <a:r>
            <a:rPr lang="en-US" sz="1800" b="0" dirty="0">
              <a:solidFill>
                <a:schemeClr val="bg1"/>
              </a:solidFill>
              <a:latin typeface="Tw Cen MT" panose="020B0602020104020603" pitchFamily="34" charset="77"/>
            </a:rPr>
            <a:t>Streamlined Eligibility</a:t>
          </a:r>
        </a:p>
      </dgm:t>
    </dgm:pt>
    <dgm:pt modelId="{D7E0C535-5CA9-40B9-9FA2-31182AA52CC2}" type="parTrans" cxnId="{0FD75CF3-C417-4CE5-8F19-D1ADC6F24171}">
      <dgm:prSet/>
      <dgm:spPr/>
      <dgm:t>
        <a:bodyPr/>
        <a:lstStyle/>
        <a:p>
          <a:endParaRPr lang="en-US" sz="1800" b="0"/>
        </a:p>
      </dgm:t>
    </dgm:pt>
    <dgm:pt modelId="{3B77CA13-B29B-4423-8ECA-E89BE594B888}" type="sibTrans" cxnId="{0FD75CF3-C417-4CE5-8F19-D1ADC6F24171}">
      <dgm:prSet/>
      <dgm:spPr/>
      <dgm:t>
        <a:bodyPr/>
        <a:lstStyle/>
        <a:p>
          <a:endParaRPr lang="en-US" sz="1800" b="0"/>
        </a:p>
      </dgm:t>
    </dgm:pt>
    <dgm:pt modelId="{6854240E-1875-4717-8E56-F1B8671724FE}">
      <dgm:prSet custT="1"/>
      <dgm:spPr/>
      <dgm:t>
        <a:bodyPr/>
        <a:lstStyle/>
        <a:p>
          <a:r>
            <a:rPr lang="en-US" sz="1800" b="0" dirty="0">
              <a:latin typeface="Tw Cen MT" panose="020B0602020104020603" pitchFamily="34" charset="77"/>
            </a:rPr>
            <a:t>Interested + med. eligible </a:t>
          </a:r>
        </a:p>
      </dgm:t>
    </dgm:pt>
    <dgm:pt modelId="{9C83E72D-31EF-40D4-8C86-E1BDCC09AF4C}" type="parTrans" cxnId="{D85BA9DD-D643-4B95-98D3-CF8FB76FC1BA}">
      <dgm:prSet/>
      <dgm:spPr/>
      <dgm:t>
        <a:bodyPr/>
        <a:lstStyle/>
        <a:p>
          <a:endParaRPr lang="en-US" sz="1800" b="0"/>
        </a:p>
      </dgm:t>
    </dgm:pt>
    <dgm:pt modelId="{0E417311-8AD6-4ED8-AA6A-DA357897D3A5}" type="sibTrans" cxnId="{D85BA9DD-D643-4B95-98D3-CF8FB76FC1BA}">
      <dgm:prSet/>
      <dgm:spPr/>
      <dgm:t>
        <a:bodyPr/>
        <a:lstStyle/>
        <a:p>
          <a:endParaRPr lang="en-US" sz="1800" b="0"/>
        </a:p>
      </dgm:t>
    </dgm:pt>
    <dgm:pt modelId="{68A44DB3-B585-4822-8096-86132EB3559B}">
      <dgm:prSet custT="1"/>
      <dgm:spPr/>
      <dgm:t>
        <a:bodyPr/>
        <a:lstStyle/>
        <a:p>
          <a:r>
            <a:rPr lang="en-US" sz="1800" b="0" dirty="0">
              <a:latin typeface="Tw Cen MT" panose="020B0602020104020603" pitchFamily="34" charset="77"/>
            </a:rPr>
            <a:t>Agree to protocol</a:t>
          </a:r>
        </a:p>
      </dgm:t>
    </dgm:pt>
    <dgm:pt modelId="{01AF2A3D-29EF-453C-A81F-C49F4A59CD0D}" type="parTrans" cxnId="{EC45ECA8-AE5D-4221-B2C5-AAC6BA2CD311}">
      <dgm:prSet/>
      <dgm:spPr/>
      <dgm:t>
        <a:bodyPr/>
        <a:lstStyle/>
        <a:p>
          <a:endParaRPr lang="en-US" sz="1800" b="0"/>
        </a:p>
      </dgm:t>
    </dgm:pt>
    <dgm:pt modelId="{8A3B29E1-DD0E-4BDD-BC31-AFEB7B5FB539}" type="sibTrans" cxnId="{EC45ECA8-AE5D-4221-B2C5-AAC6BA2CD311}">
      <dgm:prSet/>
      <dgm:spPr/>
      <dgm:t>
        <a:bodyPr/>
        <a:lstStyle/>
        <a:p>
          <a:endParaRPr lang="en-US" sz="1800" b="0"/>
        </a:p>
      </dgm:t>
    </dgm:pt>
    <dgm:pt modelId="{4AA19BE1-4B49-4E56-A1DF-D1B26C520CA7}">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Pre-existing clinical engagement </a:t>
          </a:r>
          <a:r>
            <a:rPr lang="en-US" sz="1800" b="0" dirty="0">
              <a:solidFill>
                <a:srgbClr val="820000"/>
              </a:solidFill>
              <a:latin typeface="Staatliches" pitchFamily="2" charset="0"/>
            </a:rPr>
            <a:t>≥</a:t>
          </a:r>
          <a:r>
            <a:rPr lang="en-US" sz="1800" b="0" dirty="0">
              <a:solidFill>
                <a:srgbClr val="820000"/>
              </a:solidFill>
              <a:latin typeface="Tw Cen MT" panose="020B0602020104020603" pitchFamily="34" charset="77"/>
            </a:rPr>
            <a:t>3 months </a:t>
          </a:r>
        </a:p>
      </dgm:t>
    </dgm:pt>
    <dgm:pt modelId="{57D88B6E-AC34-42D3-A880-A4F31137592D}" type="parTrans" cxnId="{7EF310DD-C788-4DD1-852F-930DB1C7503B}">
      <dgm:prSet/>
      <dgm:spPr/>
      <dgm:t>
        <a:bodyPr/>
        <a:lstStyle/>
        <a:p>
          <a:endParaRPr lang="en-US" sz="1800" b="0"/>
        </a:p>
      </dgm:t>
    </dgm:pt>
    <dgm:pt modelId="{6B101F49-72E2-4D3B-8ADD-03628E223C2B}" type="sibTrans" cxnId="{7EF310DD-C788-4DD1-852F-930DB1C7503B}">
      <dgm:prSet/>
      <dgm:spPr/>
      <dgm:t>
        <a:bodyPr/>
        <a:lstStyle/>
        <a:p>
          <a:endParaRPr lang="en-US" sz="1800" b="0"/>
        </a:p>
      </dgm:t>
    </dgm:pt>
    <dgm:pt modelId="{9C9290B6-4A06-42C1-BEFE-4EB0AA291633}">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If no phone, consistent  location </a:t>
          </a:r>
          <a:endParaRPr lang="en-US" sz="1800" b="0" dirty="0"/>
        </a:p>
      </dgm:t>
    </dgm:pt>
    <dgm:pt modelId="{32D8F239-77E9-4A60-B3A6-4128752756A0}" type="parTrans" cxnId="{0C28938B-1332-4EAD-8B4B-707CE5E614A2}">
      <dgm:prSet/>
      <dgm:spPr/>
      <dgm:t>
        <a:bodyPr/>
        <a:lstStyle/>
        <a:p>
          <a:endParaRPr lang="en-US" sz="1800" b="0"/>
        </a:p>
      </dgm:t>
    </dgm:pt>
    <dgm:pt modelId="{AFDC5439-19EA-45EB-BD97-C0AE5ACB8147}" type="sibTrans" cxnId="{0C28938B-1332-4EAD-8B4B-707CE5E614A2}">
      <dgm:prSet/>
      <dgm:spPr/>
      <dgm:t>
        <a:bodyPr/>
        <a:lstStyle/>
        <a:p>
          <a:endParaRPr lang="en-US" sz="1800" b="0"/>
        </a:p>
      </dgm:t>
    </dgm:pt>
    <dgm:pt modelId="{CE53B547-04A3-4266-AAA6-29A1E675425A}">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Incentivize ($10) on-time injections</a:t>
          </a:r>
        </a:p>
      </dgm:t>
    </dgm:pt>
    <dgm:pt modelId="{353E5B41-B9B4-4749-924D-1D9AD9024D05}" type="parTrans" cxnId="{DA73D2D9-960C-411E-AB40-978491EFEC7A}">
      <dgm:prSet/>
      <dgm:spPr/>
      <dgm:t>
        <a:bodyPr/>
        <a:lstStyle/>
        <a:p>
          <a:endParaRPr lang="en-US"/>
        </a:p>
      </dgm:t>
    </dgm:pt>
    <dgm:pt modelId="{E6E6DD7D-7050-4827-BAB7-02DA50B40874}" type="sibTrans" cxnId="{DA73D2D9-960C-411E-AB40-978491EFEC7A}">
      <dgm:prSet/>
      <dgm:spPr/>
      <dgm:t>
        <a:bodyPr/>
        <a:lstStyle/>
        <a:p>
          <a:endParaRPr lang="en-US"/>
        </a:p>
      </dgm:t>
    </dgm:pt>
    <dgm:pt modelId="{6B031FD6-D2D4-4257-8305-5DE9A827E6E1}">
      <dgm:prSet custT="1"/>
      <dgm:spPr>
        <a:solidFill>
          <a:schemeClr val="accent4">
            <a:lumMod val="40000"/>
            <a:lumOff val="60000"/>
            <a:alpha val="90000"/>
          </a:schemeClr>
        </a:solidFill>
      </dgm:spPr>
      <dgm:t>
        <a:bodyPr/>
        <a:lstStyle/>
        <a:p>
          <a:r>
            <a:rPr lang="en-US" sz="1800" b="0" dirty="0">
              <a:solidFill>
                <a:srgbClr val="820000"/>
              </a:solidFill>
              <a:latin typeface="Tw Cen MT" panose="020B0602020104020603" pitchFamily="34" charset="77"/>
            </a:rPr>
            <a:t>*Limited patient census </a:t>
          </a:r>
        </a:p>
      </dgm:t>
    </dgm:pt>
    <dgm:pt modelId="{0B070946-A560-49ED-989F-40894EA30D8B}" type="sibTrans" cxnId="{9F858384-7308-4121-BB7E-09EAA8C9208B}">
      <dgm:prSet/>
      <dgm:spPr/>
      <dgm:t>
        <a:bodyPr/>
        <a:lstStyle/>
        <a:p>
          <a:endParaRPr lang="en-US" sz="1800" b="0"/>
        </a:p>
      </dgm:t>
    </dgm:pt>
    <dgm:pt modelId="{5C65FD64-30B4-4E73-A11A-9CD2B157A595}" type="parTrans" cxnId="{9F858384-7308-4121-BB7E-09EAA8C9208B}">
      <dgm:prSet/>
      <dgm:spPr/>
      <dgm:t>
        <a:bodyPr/>
        <a:lstStyle/>
        <a:p>
          <a:endParaRPr lang="en-US" sz="1800" b="0"/>
        </a:p>
      </dgm:t>
    </dgm:pt>
    <dgm:pt modelId="{732AD4C0-71C5-1743-BB38-B93B884468D0}" type="pres">
      <dgm:prSet presAssocID="{23E6AD0D-4A95-6F41-AD77-C144542F3879}" presName="diagram" presStyleCnt="0">
        <dgm:presLayoutVars>
          <dgm:chPref val="1"/>
          <dgm:dir/>
          <dgm:animOne val="branch"/>
          <dgm:animLvl val="lvl"/>
          <dgm:resizeHandles/>
        </dgm:presLayoutVars>
      </dgm:prSet>
      <dgm:spPr/>
    </dgm:pt>
    <dgm:pt modelId="{0F9E64DB-1253-594C-A940-1352710EF366}" type="pres">
      <dgm:prSet presAssocID="{3DDDB556-5A2C-D747-9A0E-4DB4B92AEE06}" presName="root" presStyleCnt="0"/>
      <dgm:spPr/>
    </dgm:pt>
    <dgm:pt modelId="{5A57CF22-4A32-024B-8F22-9406DBEA2D44}" type="pres">
      <dgm:prSet presAssocID="{3DDDB556-5A2C-D747-9A0E-4DB4B92AEE06}" presName="rootComposite" presStyleCnt="0"/>
      <dgm:spPr/>
    </dgm:pt>
    <dgm:pt modelId="{E73A0406-F089-6341-996B-F9715102923A}" type="pres">
      <dgm:prSet presAssocID="{3DDDB556-5A2C-D747-9A0E-4DB4B92AEE06}" presName="rootText" presStyleLbl="node1" presStyleIdx="0" presStyleCnt="4" custScaleX="125671" custLinFactNeighborX="-11002"/>
      <dgm:spPr/>
    </dgm:pt>
    <dgm:pt modelId="{751C7845-AD92-BB4B-8F42-F2FB96C9AF7C}" type="pres">
      <dgm:prSet presAssocID="{3DDDB556-5A2C-D747-9A0E-4DB4B92AEE06}" presName="rootConnector" presStyleLbl="node1" presStyleIdx="0" presStyleCnt="4"/>
      <dgm:spPr/>
    </dgm:pt>
    <dgm:pt modelId="{19151BFA-8885-DF48-8978-9CEA8F705D5D}" type="pres">
      <dgm:prSet presAssocID="{3DDDB556-5A2C-D747-9A0E-4DB4B92AEE06}" presName="childShape" presStyleCnt="0"/>
      <dgm:spPr/>
    </dgm:pt>
    <dgm:pt modelId="{9BC51590-8257-8B4F-9774-7C6E63A783F0}" type="pres">
      <dgm:prSet presAssocID="{1371273F-4696-DD40-8153-E02DB274FBC2}" presName="Name13" presStyleLbl="parChTrans1D2" presStyleIdx="0" presStyleCnt="16"/>
      <dgm:spPr/>
    </dgm:pt>
    <dgm:pt modelId="{F4010B22-2C00-2A48-8CE6-9C7ED4B36B4F}" type="pres">
      <dgm:prSet presAssocID="{5D3D942A-F098-654A-8E3E-0CF0A9018DD3}" presName="childText" presStyleLbl="bgAcc1" presStyleIdx="0" presStyleCnt="16" custScaleX="158379" custScaleY="114691" custLinFactNeighborX="-5018" custLinFactNeighborY="22323">
        <dgm:presLayoutVars>
          <dgm:bulletEnabled val="1"/>
        </dgm:presLayoutVars>
      </dgm:prSet>
      <dgm:spPr/>
    </dgm:pt>
    <dgm:pt modelId="{5617940B-FFB0-422C-9FA0-F3833FDFB3D9}" type="pres">
      <dgm:prSet presAssocID="{BBF9E890-189E-4880-89F1-F89C4514D278}" presName="Name13" presStyleLbl="parChTrans1D2" presStyleIdx="1" presStyleCnt="16"/>
      <dgm:spPr/>
    </dgm:pt>
    <dgm:pt modelId="{327AF729-ABBA-4C2F-A0FD-D214AC8E0085}" type="pres">
      <dgm:prSet presAssocID="{ED38F329-C43F-4781-A7EF-C0869FDC345A}" presName="childText" presStyleLbl="bgAcc1" presStyleIdx="1" presStyleCnt="16" custScaleX="153402" custScaleY="286759" custLinFactNeighborX="-2079" custLinFactNeighborY="34481">
        <dgm:presLayoutVars>
          <dgm:bulletEnabled val="1"/>
        </dgm:presLayoutVars>
      </dgm:prSet>
      <dgm:spPr/>
    </dgm:pt>
    <dgm:pt modelId="{C96E1C0D-D4F6-4907-B66A-64AD59EEF8B1}" type="pres">
      <dgm:prSet presAssocID="{28A04C0D-A9E0-46B1-BF2E-7A38B2F4A318}" presName="root" presStyleCnt="0"/>
      <dgm:spPr/>
    </dgm:pt>
    <dgm:pt modelId="{848E2478-CDA9-4B4C-8274-C1BB2425A11A}" type="pres">
      <dgm:prSet presAssocID="{28A04C0D-A9E0-46B1-BF2E-7A38B2F4A318}" presName="rootComposite" presStyleCnt="0"/>
      <dgm:spPr/>
    </dgm:pt>
    <dgm:pt modelId="{7856B2DB-8304-4F88-8C16-9DA5D2DDA2D2}" type="pres">
      <dgm:prSet presAssocID="{28A04C0D-A9E0-46B1-BF2E-7A38B2F4A318}" presName="rootText" presStyleLbl="node1" presStyleIdx="1" presStyleCnt="4" custScaleX="132234"/>
      <dgm:spPr/>
    </dgm:pt>
    <dgm:pt modelId="{EFC2A652-D332-474D-AA2D-2A4062746C87}" type="pres">
      <dgm:prSet presAssocID="{28A04C0D-A9E0-46B1-BF2E-7A38B2F4A318}" presName="rootConnector" presStyleLbl="node1" presStyleIdx="1" presStyleCnt="4"/>
      <dgm:spPr/>
    </dgm:pt>
    <dgm:pt modelId="{2A8312E4-BD19-4F23-81B8-5B5EF6F6FB7A}" type="pres">
      <dgm:prSet presAssocID="{28A04C0D-A9E0-46B1-BF2E-7A38B2F4A318}" presName="childShape" presStyleCnt="0"/>
      <dgm:spPr/>
    </dgm:pt>
    <dgm:pt modelId="{B383BFEF-9ACF-4FAF-9D27-DD4C462A344F}" type="pres">
      <dgm:prSet presAssocID="{9C83E72D-31EF-40D4-8C86-E1BDCC09AF4C}" presName="Name13" presStyleLbl="parChTrans1D2" presStyleIdx="2" presStyleCnt="16"/>
      <dgm:spPr/>
    </dgm:pt>
    <dgm:pt modelId="{C6AE0480-D91F-4DA2-AD8A-DF5C9968A803}" type="pres">
      <dgm:prSet presAssocID="{6854240E-1875-4717-8E56-F1B8671724FE}" presName="childText" presStyleLbl="bgAcc1" presStyleIdx="2" presStyleCnt="16" custScaleX="130756" custScaleY="97710">
        <dgm:presLayoutVars>
          <dgm:bulletEnabled val="1"/>
        </dgm:presLayoutVars>
      </dgm:prSet>
      <dgm:spPr/>
    </dgm:pt>
    <dgm:pt modelId="{DF1AEFB5-4D73-4107-A534-40B5745641E2}" type="pres">
      <dgm:prSet presAssocID="{01AF2A3D-29EF-453C-A81F-C49F4A59CD0D}" presName="Name13" presStyleLbl="parChTrans1D2" presStyleIdx="3" presStyleCnt="16"/>
      <dgm:spPr/>
    </dgm:pt>
    <dgm:pt modelId="{C2BC8A55-7584-4963-BFA5-C7815C0F7094}" type="pres">
      <dgm:prSet presAssocID="{68A44DB3-B585-4822-8096-86132EB3559B}" presName="childText" presStyleLbl="bgAcc1" presStyleIdx="3" presStyleCnt="16" custScaleX="133566" custScaleY="105508">
        <dgm:presLayoutVars>
          <dgm:bulletEnabled val="1"/>
        </dgm:presLayoutVars>
      </dgm:prSet>
      <dgm:spPr/>
    </dgm:pt>
    <dgm:pt modelId="{7AD9471D-9068-43C4-922C-A7324B10112D}" type="pres">
      <dgm:prSet presAssocID="{57D88B6E-AC34-42D3-A880-A4F31137592D}" presName="Name13" presStyleLbl="parChTrans1D2" presStyleIdx="4" presStyleCnt="16"/>
      <dgm:spPr/>
    </dgm:pt>
    <dgm:pt modelId="{1A5CFA5E-1CA9-4FB3-902B-6E3F8DB95162}" type="pres">
      <dgm:prSet presAssocID="{4AA19BE1-4B49-4E56-A1DF-D1B26C520CA7}" presName="childText" presStyleLbl="bgAcc1" presStyleIdx="4" presStyleCnt="16" custScaleX="132339" custScaleY="141975">
        <dgm:presLayoutVars>
          <dgm:bulletEnabled val="1"/>
        </dgm:presLayoutVars>
      </dgm:prSet>
      <dgm:spPr/>
    </dgm:pt>
    <dgm:pt modelId="{44143C92-2EBA-47B2-94F3-4EE7DB7181B0}" type="pres">
      <dgm:prSet presAssocID="{32D8F239-77E9-4A60-B3A6-4128752756A0}" presName="Name13" presStyleLbl="parChTrans1D2" presStyleIdx="5" presStyleCnt="16"/>
      <dgm:spPr/>
    </dgm:pt>
    <dgm:pt modelId="{773FF5BC-88FA-4F62-9A85-73C366B26E4A}" type="pres">
      <dgm:prSet presAssocID="{9C9290B6-4A06-42C1-BEFE-4EB0AA291633}" presName="childText" presStyleLbl="bgAcc1" presStyleIdx="5" presStyleCnt="16" custScaleX="130046" custScaleY="104402" custLinFactNeighborX="2232">
        <dgm:presLayoutVars>
          <dgm:bulletEnabled val="1"/>
        </dgm:presLayoutVars>
      </dgm:prSet>
      <dgm:spPr/>
    </dgm:pt>
    <dgm:pt modelId="{A399974C-279A-284A-9EFF-9CDC5DBCAE44}" type="pres">
      <dgm:prSet presAssocID="{F0744B15-2481-E54D-A0D7-B9DA750B88A9}" presName="root" presStyleCnt="0"/>
      <dgm:spPr/>
    </dgm:pt>
    <dgm:pt modelId="{80ADC124-4D63-5745-AEFF-C401BF9F106B}" type="pres">
      <dgm:prSet presAssocID="{F0744B15-2481-E54D-A0D7-B9DA750B88A9}" presName="rootComposite" presStyleCnt="0"/>
      <dgm:spPr/>
    </dgm:pt>
    <dgm:pt modelId="{D51D4F9A-FE93-D74A-ABEA-917AAF2768D7}" type="pres">
      <dgm:prSet presAssocID="{F0744B15-2481-E54D-A0D7-B9DA750B88A9}" presName="rootText" presStyleLbl="node1" presStyleIdx="2" presStyleCnt="4" custScaleX="142962" custScaleY="97799" custLinFactNeighborX="-12362"/>
      <dgm:spPr/>
    </dgm:pt>
    <dgm:pt modelId="{14507F86-F511-2646-99EE-33F104638AE1}" type="pres">
      <dgm:prSet presAssocID="{F0744B15-2481-E54D-A0D7-B9DA750B88A9}" presName="rootConnector" presStyleLbl="node1" presStyleIdx="2" presStyleCnt="4"/>
      <dgm:spPr/>
    </dgm:pt>
    <dgm:pt modelId="{4EAE108A-08CB-3E41-B02E-7590295ADA8C}" type="pres">
      <dgm:prSet presAssocID="{F0744B15-2481-E54D-A0D7-B9DA750B88A9}" presName="childShape" presStyleCnt="0"/>
      <dgm:spPr/>
    </dgm:pt>
    <dgm:pt modelId="{40907558-6C25-E547-A70D-A6B5098924DF}" type="pres">
      <dgm:prSet presAssocID="{446C2969-8ECC-184B-AAEE-DFECA4DEFD30}" presName="Name13" presStyleLbl="parChTrans1D2" presStyleIdx="6" presStyleCnt="16"/>
      <dgm:spPr/>
    </dgm:pt>
    <dgm:pt modelId="{3570ADE6-7509-054C-B822-B0F35FA959A1}" type="pres">
      <dgm:prSet presAssocID="{736D829C-72EA-7146-A04C-E5D905A31A8E}" presName="childText" presStyleLbl="bgAcc1" presStyleIdx="6" presStyleCnt="16" custScaleX="144838" custScaleY="108852" custLinFactNeighborX="-17010">
        <dgm:presLayoutVars>
          <dgm:bulletEnabled val="1"/>
        </dgm:presLayoutVars>
      </dgm:prSet>
      <dgm:spPr/>
    </dgm:pt>
    <dgm:pt modelId="{2AF3B44B-3D2C-4907-B40F-31B51605A87F}" type="pres">
      <dgm:prSet presAssocID="{353E5B41-B9B4-4749-924D-1D9AD9024D05}" presName="Name13" presStyleLbl="parChTrans1D2" presStyleIdx="7" presStyleCnt="16"/>
      <dgm:spPr/>
    </dgm:pt>
    <dgm:pt modelId="{705D6354-B40A-4FD4-BEF9-DD37466E5580}" type="pres">
      <dgm:prSet presAssocID="{CE53B547-04A3-4266-AAA6-29A1E675425A}" presName="childText" presStyleLbl="bgAcc1" presStyleIdx="7" presStyleCnt="16" custScaleX="162502" custLinFactNeighborX="-15989">
        <dgm:presLayoutVars>
          <dgm:bulletEnabled val="1"/>
        </dgm:presLayoutVars>
      </dgm:prSet>
      <dgm:spPr/>
    </dgm:pt>
    <dgm:pt modelId="{EAF9E64B-ABB8-A64B-8B4D-6AE507168524}" type="pres">
      <dgm:prSet presAssocID="{DC5D93BB-9137-804A-82AC-A172F4D93FEA}" presName="Name13" presStyleLbl="parChTrans1D2" presStyleIdx="8" presStyleCnt="16"/>
      <dgm:spPr/>
    </dgm:pt>
    <dgm:pt modelId="{AC3DA6C0-66BC-5648-8893-5EDC47248006}" type="pres">
      <dgm:prSet presAssocID="{F3997C42-60E3-8C47-875F-902CBD1904CD}" presName="childText" presStyleLbl="bgAcc1" presStyleIdx="8" presStyleCnt="16" custScaleX="134773" custScaleY="78282" custLinFactNeighborX="-13846" custLinFactNeighborY="-6852">
        <dgm:presLayoutVars>
          <dgm:bulletEnabled val="1"/>
        </dgm:presLayoutVars>
      </dgm:prSet>
      <dgm:spPr/>
    </dgm:pt>
    <dgm:pt modelId="{56FFB49F-52C2-0242-ACBD-C10E410B3952}" type="pres">
      <dgm:prSet presAssocID="{698FDE9E-DE6A-6246-8257-EE8CB60F4A22}" presName="Name13" presStyleLbl="parChTrans1D2" presStyleIdx="9" presStyleCnt="16"/>
      <dgm:spPr/>
    </dgm:pt>
    <dgm:pt modelId="{DA3D6A83-95FD-5D46-B407-5386B511942B}" type="pres">
      <dgm:prSet presAssocID="{4CB78CF2-6310-9946-A344-0DE6A0BF228A}" presName="childText" presStyleLbl="bgAcc1" presStyleIdx="9" presStyleCnt="16" custScaleX="165041" custScaleY="151587" custLinFactNeighborX="-20177" custLinFactNeighborY="-3613">
        <dgm:presLayoutVars>
          <dgm:bulletEnabled val="1"/>
        </dgm:presLayoutVars>
      </dgm:prSet>
      <dgm:spPr/>
    </dgm:pt>
    <dgm:pt modelId="{07C22C6C-EF07-4E10-AE48-AB0F564B5036}" type="pres">
      <dgm:prSet presAssocID="{F8B97B0F-B67A-4C4D-9F30-2B646BCAA4A6}" presName="Name13" presStyleLbl="parChTrans1D2" presStyleIdx="10" presStyleCnt="16"/>
      <dgm:spPr/>
    </dgm:pt>
    <dgm:pt modelId="{D76B02F5-8521-4554-9625-6DDF3C7662EA}" type="pres">
      <dgm:prSet presAssocID="{C14F235A-B9B5-4E57-AD9F-21A9EB78E2E8}" presName="childText" presStyleLbl="bgAcc1" presStyleIdx="10" presStyleCnt="16" custScaleX="165972" custScaleY="103380" custLinFactNeighborX="-16089" custLinFactNeighborY="4031">
        <dgm:presLayoutVars>
          <dgm:bulletEnabled val="1"/>
        </dgm:presLayoutVars>
      </dgm:prSet>
      <dgm:spPr/>
    </dgm:pt>
    <dgm:pt modelId="{3F1F5407-7E11-C549-83D4-9E41DF060F93}" type="pres">
      <dgm:prSet presAssocID="{6BBA1BDE-9BD1-2D46-8A29-95ED221414E8}" presName="root" presStyleCnt="0"/>
      <dgm:spPr/>
    </dgm:pt>
    <dgm:pt modelId="{7A48EBDF-BBD6-2D48-986F-0BB83D65ADFD}" type="pres">
      <dgm:prSet presAssocID="{6BBA1BDE-9BD1-2D46-8A29-95ED221414E8}" presName="rootComposite" presStyleCnt="0"/>
      <dgm:spPr/>
    </dgm:pt>
    <dgm:pt modelId="{00EFC075-FA93-264B-BF45-1CED18B58FD9}" type="pres">
      <dgm:prSet presAssocID="{6BBA1BDE-9BD1-2D46-8A29-95ED221414E8}" presName="rootText" presStyleLbl="node1" presStyleIdx="3" presStyleCnt="4" custScaleX="110926" custLinFactNeighborX="-13952" custLinFactNeighborY="457"/>
      <dgm:spPr/>
    </dgm:pt>
    <dgm:pt modelId="{39ABE39C-A3F4-B54D-874B-B717943BB34C}" type="pres">
      <dgm:prSet presAssocID="{6BBA1BDE-9BD1-2D46-8A29-95ED221414E8}" presName="rootConnector" presStyleLbl="node1" presStyleIdx="3" presStyleCnt="4"/>
      <dgm:spPr/>
    </dgm:pt>
    <dgm:pt modelId="{943A5760-61E2-3E4A-B6D4-799DBADF3691}" type="pres">
      <dgm:prSet presAssocID="{6BBA1BDE-9BD1-2D46-8A29-95ED221414E8}" presName="childShape" presStyleCnt="0"/>
      <dgm:spPr/>
    </dgm:pt>
    <dgm:pt modelId="{A45759A3-C800-1F47-BD78-35C0439E76EB}" type="pres">
      <dgm:prSet presAssocID="{AFF30A5F-5AB3-744F-8C7D-F587202B59D6}" presName="Name13" presStyleLbl="parChTrans1D2" presStyleIdx="11" presStyleCnt="16"/>
      <dgm:spPr/>
    </dgm:pt>
    <dgm:pt modelId="{4B935800-86DE-6F4B-8B44-E10272C05137}" type="pres">
      <dgm:prSet presAssocID="{A92AE873-65E4-C845-9A2C-490AEEFCA51F}" presName="childText" presStyleLbl="bgAcc1" presStyleIdx="11" presStyleCnt="16" custScaleX="154673" custScaleY="134731" custLinFactNeighborX="-20073" custLinFactNeighborY="-1485">
        <dgm:presLayoutVars>
          <dgm:bulletEnabled val="1"/>
        </dgm:presLayoutVars>
      </dgm:prSet>
      <dgm:spPr/>
    </dgm:pt>
    <dgm:pt modelId="{8F8AD928-7AD9-4148-A328-666763F5F617}" type="pres">
      <dgm:prSet presAssocID="{07181BA9-31D5-074C-B408-C3D4BCCC4491}" presName="Name13" presStyleLbl="parChTrans1D2" presStyleIdx="12" presStyleCnt="16"/>
      <dgm:spPr/>
    </dgm:pt>
    <dgm:pt modelId="{5A477351-2084-4C7B-9A62-C6DD30C00ABD}" type="pres">
      <dgm:prSet presAssocID="{1FF5799F-E194-FE4E-86A7-49F90C233D85}" presName="childText" presStyleLbl="bgAcc1" presStyleIdx="12" presStyleCnt="16" custScaleX="153339" custScaleY="71430" custLinFactNeighborX="-18166" custLinFactNeighborY="1786">
        <dgm:presLayoutVars>
          <dgm:bulletEnabled val="1"/>
        </dgm:presLayoutVars>
      </dgm:prSet>
      <dgm:spPr/>
    </dgm:pt>
    <dgm:pt modelId="{BA3BBA85-64C0-4C8D-83AE-78C3AE51E84B}" type="pres">
      <dgm:prSet presAssocID="{5C65FD64-30B4-4E73-A11A-9CD2B157A595}" presName="Name13" presStyleLbl="parChTrans1D2" presStyleIdx="13" presStyleCnt="16"/>
      <dgm:spPr/>
    </dgm:pt>
    <dgm:pt modelId="{CD210779-9A32-47DE-AF2F-90D572072A97}" type="pres">
      <dgm:prSet presAssocID="{6B031FD6-D2D4-4257-8305-5DE9A827E6E1}" presName="childText" presStyleLbl="bgAcc1" presStyleIdx="13" presStyleCnt="16" custScaleX="154245" custScaleY="77118" custLinFactNeighborX="-20694" custLinFactNeighborY="9305">
        <dgm:presLayoutVars>
          <dgm:bulletEnabled val="1"/>
        </dgm:presLayoutVars>
      </dgm:prSet>
      <dgm:spPr/>
    </dgm:pt>
    <dgm:pt modelId="{8433D00F-1764-1746-A8B5-BA3F686AAD6E}" type="pres">
      <dgm:prSet presAssocID="{E25255C8-F8EB-E54D-A0DE-6DCA31868978}" presName="Name13" presStyleLbl="parChTrans1D2" presStyleIdx="14" presStyleCnt="16"/>
      <dgm:spPr/>
    </dgm:pt>
    <dgm:pt modelId="{72898F1C-352B-A94A-A0B6-3449E6C7DD3E}" type="pres">
      <dgm:prSet presAssocID="{58922B7D-A0C3-C549-A202-D8A645A1BDD7}" presName="childText" presStyleLbl="bgAcc1" presStyleIdx="14" presStyleCnt="16" custScaleX="144051" custScaleY="89271" custLinFactNeighborX="-16121" custLinFactNeighborY="29040">
        <dgm:presLayoutVars>
          <dgm:bulletEnabled val="1"/>
        </dgm:presLayoutVars>
      </dgm:prSet>
      <dgm:spPr/>
    </dgm:pt>
    <dgm:pt modelId="{E4CD5F96-F4B0-4849-9C6C-EF1A66218A17}" type="pres">
      <dgm:prSet presAssocID="{A611B73F-2EF5-4364-BB18-4FD10D185A39}" presName="Name13" presStyleLbl="parChTrans1D2" presStyleIdx="15" presStyleCnt="16"/>
      <dgm:spPr/>
    </dgm:pt>
    <dgm:pt modelId="{F5E1CD3F-0AE7-4328-B26A-A24984CD8389}" type="pres">
      <dgm:prSet presAssocID="{1AA53911-D0CF-4F1F-9B06-89E3176410B0}" presName="childText" presStyleLbl="bgAcc1" presStyleIdx="15" presStyleCnt="16" custScaleX="157774" custScaleY="117754" custLinFactNeighborX="-21130" custLinFactNeighborY="41917">
        <dgm:presLayoutVars>
          <dgm:bulletEnabled val="1"/>
        </dgm:presLayoutVars>
      </dgm:prSet>
      <dgm:spPr/>
    </dgm:pt>
  </dgm:ptLst>
  <dgm:cxnLst>
    <dgm:cxn modelId="{318B7D04-732C-D143-B511-0F0D133EB476}" srcId="{6BBA1BDE-9BD1-2D46-8A29-95ED221414E8}" destId="{58922B7D-A0C3-C549-A202-D8A645A1BDD7}" srcOrd="3" destOrd="0" parTransId="{E25255C8-F8EB-E54D-A0DE-6DCA31868978}" sibTransId="{166172DD-A0AB-BD4E-B627-ABA01213FA90}"/>
    <dgm:cxn modelId="{AEB2190E-F797-964C-A1B9-9A8D2EE5B8E4}" type="presOf" srcId="{446C2969-8ECC-184B-AAEE-DFECA4DEFD30}" destId="{40907558-6C25-E547-A70D-A6B5098924DF}" srcOrd="0" destOrd="0" presId="urn:microsoft.com/office/officeart/2005/8/layout/hierarchy3"/>
    <dgm:cxn modelId="{AC000A10-3EAC-4F24-B067-B41E64826CF4}" type="presOf" srcId="{ED38F329-C43F-4781-A7EF-C0869FDC345A}" destId="{327AF729-ABBA-4C2F-A0FD-D214AC8E0085}" srcOrd="0" destOrd="0" presId="urn:microsoft.com/office/officeart/2005/8/layout/hierarchy3"/>
    <dgm:cxn modelId="{792FB511-CA32-471D-AAAE-5D5FAC795CF2}" type="presOf" srcId="{F8B97B0F-B67A-4C4D-9F30-2B646BCAA4A6}" destId="{07C22C6C-EF07-4E10-AE48-AB0F564B5036}" srcOrd="0" destOrd="0" presId="urn:microsoft.com/office/officeart/2005/8/layout/hierarchy3"/>
    <dgm:cxn modelId="{64A40213-71A3-A54B-B108-B19B39080A41}" srcId="{F0744B15-2481-E54D-A0D7-B9DA750B88A9}" destId="{4CB78CF2-6310-9946-A344-0DE6A0BF228A}" srcOrd="3" destOrd="0" parTransId="{698FDE9E-DE6A-6246-8257-EE8CB60F4A22}" sibTransId="{4EBD0F14-B8BB-D945-B12C-A27881E78485}"/>
    <dgm:cxn modelId="{78CEBB18-07DA-2A42-BA9C-46B6673E3A14}" type="presOf" srcId="{6BBA1BDE-9BD1-2D46-8A29-95ED221414E8}" destId="{00EFC075-FA93-264B-BF45-1CED18B58FD9}" srcOrd="0" destOrd="0" presId="urn:microsoft.com/office/officeart/2005/8/layout/hierarchy3"/>
    <dgm:cxn modelId="{05E38826-C7EE-4303-9BA7-991F670958CF}" type="presOf" srcId="{28A04C0D-A9E0-46B1-BF2E-7A38B2F4A318}" destId="{7856B2DB-8304-4F88-8C16-9DA5D2DDA2D2}" srcOrd="0" destOrd="0" presId="urn:microsoft.com/office/officeart/2005/8/layout/hierarchy3"/>
    <dgm:cxn modelId="{D9266828-527F-5E4F-A457-FA00BBAF258F}" srcId="{23E6AD0D-4A95-6F41-AD77-C144542F3879}" destId="{F0744B15-2481-E54D-A0D7-B9DA750B88A9}" srcOrd="2" destOrd="0" parTransId="{E839F4B5-8FB3-4A48-9B4F-E69D441D6D84}" sibTransId="{192892D0-9C3D-D94B-8A28-826DACCC5350}"/>
    <dgm:cxn modelId="{972B362A-9CA6-9E40-960C-FE7F3A81E7B0}" srcId="{F0744B15-2481-E54D-A0D7-B9DA750B88A9}" destId="{F3997C42-60E3-8C47-875F-902CBD1904CD}" srcOrd="2" destOrd="0" parTransId="{DC5D93BB-9137-804A-82AC-A172F4D93FEA}" sibTransId="{AC1413F1-9896-854A-B684-35D44E382BBE}"/>
    <dgm:cxn modelId="{DED1882C-AEEF-4709-AC67-1A310C3184A1}" type="presOf" srcId="{4AA19BE1-4B49-4E56-A1DF-D1B26C520CA7}" destId="{1A5CFA5E-1CA9-4FB3-902B-6E3F8DB95162}" srcOrd="0" destOrd="0" presId="urn:microsoft.com/office/officeart/2005/8/layout/hierarchy3"/>
    <dgm:cxn modelId="{BB7DBB31-353F-2E44-AF9D-FAE19650FC36}" type="presOf" srcId="{3DDDB556-5A2C-D747-9A0E-4DB4B92AEE06}" destId="{751C7845-AD92-BB4B-8F42-F2FB96C9AF7C}" srcOrd="1" destOrd="0" presId="urn:microsoft.com/office/officeart/2005/8/layout/hierarchy3"/>
    <dgm:cxn modelId="{6EC83437-66F4-B44B-AACC-682696ACEAE7}" type="presOf" srcId="{F0744B15-2481-E54D-A0D7-B9DA750B88A9}" destId="{14507F86-F511-2646-99EE-33F104638AE1}" srcOrd="1" destOrd="0" presId="urn:microsoft.com/office/officeart/2005/8/layout/hierarchy3"/>
    <dgm:cxn modelId="{FD2B6A3D-67EE-40B9-8390-C422CB081C5A}" type="presOf" srcId="{9C9290B6-4A06-42C1-BEFE-4EB0AA291633}" destId="{773FF5BC-88FA-4F62-9A85-73C366B26E4A}" srcOrd="0" destOrd="0" presId="urn:microsoft.com/office/officeart/2005/8/layout/hierarchy3"/>
    <dgm:cxn modelId="{83BD9341-CB67-40DE-BF35-8F0C3114DAD3}" type="presOf" srcId="{01AF2A3D-29EF-453C-A81F-C49F4A59CD0D}" destId="{DF1AEFB5-4D73-4107-A534-40B5745641E2}" srcOrd="0" destOrd="0" presId="urn:microsoft.com/office/officeart/2005/8/layout/hierarchy3"/>
    <dgm:cxn modelId="{EBF4FD41-7FB3-4B4B-A493-6108801EC0B0}" type="presOf" srcId="{6854240E-1875-4717-8E56-F1B8671724FE}" destId="{C6AE0480-D91F-4DA2-AD8A-DF5C9968A803}" srcOrd="0" destOrd="0" presId="urn:microsoft.com/office/officeart/2005/8/layout/hierarchy3"/>
    <dgm:cxn modelId="{4D888243-C50F-47D1-BEF1-FC896974E4C4}" type="presOf" srcId="{A611B73F-2EF5-4364-BB18-4FD10D185A39}" destId="{E4CD5F96-F4B0-4849-9C6C-EF1A66218A17}" srcOrd="0" destOrd="0" presId="urn:microsoft.com/office/officeart/2005/8/layout/hierarchy3"/>
    <dgm:cxn modelId="{0CFA4645-F630-48CB-A810-73C0091016F7}" srcId="{6BBA1BDE-9BD1-2D46-8A29-95ED221414E8}" destId="{1AA53911-D0CF-4F1F-9B06-89E3176410B0}" srcOrd="4" destOrd="0" parTransId="{A611B73F-2EF5-4364-BB18-4FD10D185A39}" sibTransId="{EFB54B7C-D3A8-4EB9-8C78-7017631AD6DA}"/>
    <dgm:cxn modelId="{8E06A565-ACDD-B947-B5EC-48D7CE7FFFFB}" type="presOf" srcId="{DC5D93BB-9137-804A-82AC-A172F4D93FEA}" destId="{EAF9E64B-ABB8-A64B-8B4D-6AE507168524}" srcOrd="0" destOrd="0" presId="urn:microsoft.com/office/officeart/2005/8/layout/hierarchy3"/>
    <dgm:cxn modelId="{A3E23A47-2F38-408C-A0CF-1607DAB1D393}" type="presOf" srcId="{07181BA9-31D5-074C-B408-C3D4BCCC4491}" destId="{8F8AD928-7AD9-4148-A328-666763F5F617}" srcOrd="0" destOrd="0" presId="urn:microsoft.com/office/officeart/2005/8/layout/hierarchy3"/>
    <dgm:cxn modelId="{B48DA768-0622-B448-8BB3-D5F141A016B4}" type="presOf" srcId="{23E6AD0D-4A95-6F41-AD77-C144542F3879}" destId="{732AD4C0-71C5-1743-BB38-B93B884468D0}" srcOrd="0" destOrd="0" presId="urn:microsoft.com/office/officeart/2005/8/layout/hierarchy3"/>
    <dgm:cxn modelId="{656C9B6A-FB58-441F-B957-8525D9133BA6}" type="presOf" srcId="{28A04C0D-A9E0-46B1-BF2E-7A38B2F4A318}" destId="{EFC2A652-D332-474D-AA2D-2A4062746C87}" srcOrd="1" destOrd="0" presId="urn:microsoft.com/office/officeart/2005/8/layout/hierarchy3"/>
    <dgm:cxn modelId="{0717A56A-947D-734C-8D59-F93344F98F4D}" type="presOf" srcId="{698FDE9E-DE6A-6246-8257-EE8CB60F4A22}" destId="{56FFB49F-52C2-0242-ACBD-C10E410B3952}" srcOrd="0" destOrd="0" presId="urn:microsoft.com/office/officeart/2005/8/layout/hierarchy3"/>
    <dgm:cxn modelId="{F06DA74C-1F57-BA47-8FE1-85E2157D3BEC}" srcId="{F0744B15-2481-E54D-A0D7-B9DA750B88A9}" destId="{736D829C-72EA-7146-A04C-E5D905A31A8E}" srcOrd="0" destOrd="0" parTransId="{446C2969-8ECC-184B-AAEE-DFECA4DEFD30}" sibTransId="{CF1EE555-D329-4D4D-9188-6B20E1071FF3}"/>
    <dgm:cxn modelId="{FA670A6E-0DE3-4F6F-9BC8-CC77979B951F}" type="presOf" srcId="{BBF9E890-189E-4880-89F1-F89C4514D278}" destId="{5617940B-FFB0-422C-9FA0-F3833FDFB3D9}" srcOrd="0" destOrd="0" presId="urn:microsoft.com/office/officeart/2005/8/layout/hierarchy3"/>
    <dgm:cxn modelId="{F730D471-2A15-4AFB-8E19-B415BE3D9059}" type="presOf" srcId="{68A44DB3-B585-4822-8096-86132EB3559B}" destId="{C2BC8A55-7584-4963-BFA5-C7815C0F7094}" srcOrd="0" destOrd="0" presId="urn:microsoft.com/office/officeart/2005/8/layout/hierarchy3"/>
    <dgm:cxn modelId="{3E652E77-4477-43EB-B69A-B5DD658B87E3}" type="presOf" srcId="{5C65FD64-30B4-4E73-A11A-9CD2B157A595}" destId="{BA3BBA85-64C0-4C8D-83AE-78C3AE51E84B}" srcOrd="0" destOrd="0" presId="urn:microsoft.com/office/officeart/2005/8/layout/hierarchy3"/>
    <dgm:cxn modelId="{F37D3259-74FD-7648-BA2B-C8B2FD16C676}" type="presOf" srcId="{736D829C-72EA-7146-A04C-E5D905A31A8E}" destId="{3570ADE6-7509-054C-B822-B0F35FA959A1}" srcOrd="0" destOrd="0" presId="urn:microsoft.com/office/officeart/2005/8/layout/hierarchy3"/>
    <dgm:cxn modelId="{55320C5A-F500-4F9B-A9A4-38AE2C042BBB}" type="presOf" srcId="{1AA53911-D0CF-4F1F-9B06-89E3176410B0}" destId="{F5E1CD3F-0AE7-4328-B26A-A24984CD8389}" srcOrd="0" destOrd="0" presId="urn:microsoft.com/office/officeart/2005/8/layout/hierarchy3"/>
    <dgm:cxn modelId="{7895ED80-9C6A-B942-A24C-A2D8E31A6F6F}" type="presOf" srcId="{3DDDB556-5A2C-D747-9A0E-4DB4B92AEE06}" destId="{E73A0406-F089-6341-996B-F9715102923A}" srcOrd="0" destOrd="0" presId="urn:microsoft.com/office/officeart/2005/8/layout/hierarchy3"/>
    <dgm:cxn modelId="{9F858384-7308-4121-BB7E-09EAA8C9208B}" srcId="{6BBA1BDE-9BD1-2D46-8A29-95ED221414E8}" destId="{6B031FD6-D2D4-4257-8305-5DE9A827E6E1}" srcOrd="2" destOrd="0" parTransId="{5C65FD64-30B4-4E73-A11A-9CD2B157A595}" sibTransId="{0B070946-A560-49ED-989F-40894EA30D8B}"/>
    <dgm:cxn modelId="{89FDC086-977F-46D4-928C-16EC47572253}" type="presOf" srcId="{6B031FD6-D2D4-4257-8305-5DE9A827E6E1}" destId="{CD210779-9A32-47DE-AF2F-90D572072A97}" srcOrd="0" destOrd="0" presId="urn:microsoft.com/office/officeart/2005/8/layout/hierarchy3"/>
    <dgm:cxn modelId="{0E96E189-4074-46F8-99B3-3E39FE402668}" type="presOf" srcId="{58922B7D-A0C3-C549-A202-D8A645A1BDD7}" destId="{72898F1C-352B-A94A-A0B6-3449E6C7DD3E}" srcOrd="0" destOrd="0" presId="urn:microsoft.com/office/officeart/2005/8/layout/hierarchy3"/>
    <dgm:cxn modelId="{0C28938B-1332-4EAD-8B4B-707CE5E614A2}" srcId="{28A04C0D-A9E0-46B1-BF2E-7A38B2F4A318}" destId="{9C9290B6-4A06-42C1-BEFE-4EB0AA291633}" srcOrd="3" destOrd="0" parTransId="{32D8F239-77E9-4A60-B3A6-4128752756A0}" sibTransId="{AFDC5439-19EA-45EB-BD97-C0AE5ACB8147}"/>
    <dgm:cxn modelId="{9BB7E28C-E010-8D4D-BB86-6629BE8DBB8F}" type="presOf" srcId="{F3997C42-60E3-8C47-875F-902CBD1904CD}" destId="{AC3DA6C0-66BC-5648-8893-5EDC47248006}" srcOrd="0" destOrd="0" presId="urn:microsoft.com/office/officeart/2005/8/layout/hierarchy3"/>
    <dgm:cxn modelId="{2D3D2D8D-2728-2745-8FE0-584A2AF4D437}" type="presOf" srcId="{A92AE873-65E4-C845-9A2C-490AEEFCA51F}" destId="{4B935800-86DE-6F4B-8B44-E10272C05137}" srcOrd="0" destOrd="0" presId="urn:microsoft.com/office/officeart/2005/8/layout/hierarchy3"/>
    <dgm:cxn modelId="{6B96D98F-29E8-4AD8-89F8-00DAF7964604}" type="presOf" srcId="{E25255C8-F8EB-E54D-A0DE-6DCA31868978}" destId="{8433D00F-1764-1746-A8B5-BA3F686AAD6E}" srcOrd="0" destOrd="0" presId="urn:microsoft.com/office/officeart/2005/8/layout/hierarchy3"/>
    <dgm:cxn modelId="{995C2E92-8EE8-7C4B-BA95-2C7BC51EA704}" srcId="{3DDDB556-5A2C-D747-9A0E-4DB4B92AEE06}" destId="{5D3D942A-F098-654A-8E3E-0CF0A9018DD3}" srcOrd="0" destOrd="0" parTransId="{1371273F-4696-DD40-8153-E02DB274FBC2}" sibTransId="{C8E26E90-E438-8C4A-A10C-72F80D91B7E5}"/>
    <dgm:cxn modelId="{1B06B693-8189-4F83-B0ED-4214E546A4C8}" type="presOf" srcId="{353E5B41-B9B4-4749-924D-1D9AD9024D05}" destId="{2AF3B44B-3D2C-4907-B40F-31B51605A87F}" srcOrd="0" destOrd="0" presId="urn:microsoft.com/office/officeart/2005/8/layout/hierarchy3"/>
    <dgm:cxn modelId="{B64A6099-EBF7-43C5-BBC7-E9592CE22ED6}" type="presOf" srcId="{9C83E72D-31EF-40D4-8C86-E1BDCC09AF4C}" destId="{B383BFEF-9ACF-4FAF-9D27-DD4C462A344F}" srcOrd="0" destOrd="0" presId="urn:microsoft.com/office/officeart/2005/8/layout/hierarchy3"/>
    <dgm:cxn modelId="{4180F99B-54C2-E249-83DF-8AD09A910E45}" type="presOf" srcId="{5D3D942A-F098-654A-8E3E-0CF0A9018DD3}" destId="{F4010B22-2C00-2A48-8CE6-9C7ED4B36B4F}" srcOrd="0" destOrd="0" presId="urn:microsoft.com/office/officeart/2005/8/layout/hierarchy3"/>
    <dgm:cxn modelId="{9DAEE59D-AE51-CC41-BB47-B453575D7A57}" srcId="{23E6AD0D-4A95-6F41-AD77-C144542F3879}" destId="{6BBA1BDE-9BD1-2D46-8A29-95ED221414E8}" srcOrd="3" destOrd="0" parTransId="{3F2C92DD-E8C9-A940-9963-A1D0A10D0060}" sibTransId="{E0C5A0C7-3B01-F148-A35E-CD67FE46FECD}"/>
    <dgm:cxn modelId="{EC45ECA8-AE5D-4221-B2C5-AAC6BA2CD311}" srcId="{28A04C0D-A9E0-46B1-BF2E-7A38B2F4A318}" destId="{68A44DB3-B585-4822-8096-86132EB3559B}" srcOrd="1" destOrd="0" parTransId="{01AF2A3D-29EF-453C-A81F-C49F4A59CD0D}" sibTransId="{8A3B29E1-DD0E-4BDD-BC31-AFEB7B5FB539}"/>
    <dgm:cxn modelId="{22ED25AD-A077-A64A-B928-B855D6810BE9}" type="presOf" srcId="{AFF30A5F-5AB3-744F-8C7D-F587202B59D6}" destId="{A45759A3-C800-1F47-BD78-35C0439E76EB}" srcOrd="0" destOrd="0" presId="urn:microsoft.com/office/officeart/2005/8/layout/hierarchy3"/>
    <dgm:cxn modelId="{619B30AE-4C31-4EC8-A1E1-1C27275E08F1}" type="presOf" srcId="{C14F235A-B9B5-4E57-AD9F-21A9EB78E2E8}" destId="{D76B02F5-8521-4554-9625-6DDF3C7662EA}" srcOrd="0" destOrd="0" presId="urn:microsoft.com/office/officeart/2005/8/layout/hierarchy3"/>
    <dgm:cxn modelId="{74EE3CBA-A05D-9B40-9EBE-41D1621FC420}" srcId="{6BBA1BDE-9BD1-2D46-8A29-95ED221414E8}" destId="{A92AE873-65E4-C845-9A2C-490AEEFCA51F}" srcOrd="0" destOrd="0" parTransId="{AFF30A5F-5AB3-744F-8C7D-F587202B59D6}" sibTransId="{AD4613B0-90AE-B64D-80CE-AE631CDE5FC5}"/>
    <dgm:cxn modelId="{DB7381C3-8CC0-1043-B774-48B8FC252A52}" type="presOf" srcId="{6BBA1BDE-9BD1-2D46-8A29-95ED221414E8}" destId="{39ABE39C-A3F4-B54D-874B-B717943BB34C}" srcOrd="1" destOrd="0" presId="urn:microsoft.com/office/officeart/2005/8/layout/hierarchy3"/>
    <dgm:cxn modelId="{1D84E0C4-8F46-4DB7-8E0E-55CF650B1B2A}" type="presOf" srcId="{57D88B6E-AC34-42D3-A880-A4F31137592D}" destId="{7AD9471D-9068-43C4-922C-A7324B10112D}" srcOrd="0" destOrd="0" presId="urn:microsoft.com/office/officeart/2005/8/layout/hierarchy3"/>
    <dgm:cxn modelId="{669A43C7-80F0-4BB2-8AD4-D48C838D52F7}" type="presOf" srcId="{1FF5799F-E194-FE4E-86A7-49F90C233D85}" destId="{5A477351-2084-4C7B-9A62-C6DD30C00ABD}" srcOrd="0" destOrd="0" presId="urn:microsoft.com/office/officeart/2005/8/layout/hierarchy3"/>
    <dgm:cxn modelId="{33E28AC7-E880-AA47-86D2-7FF44266E03F}" type="presOf" srcId="{1371273F-4696-DD40-8153-E02DB274FBC2}" destId="{9BC51590-8257-8B4F-9774-7C6E63A783F0}" srcOrd="0" destOrd="0" presId="urn:microsoft.com/office/officeart/2005/8/layout/hierarchy3"/>
    <dgm:cxn modelId="{611C44CE-65E4-4DCC-92C0-F53E9AB29568}" type="presOf" srcId="{32D8F239-77E9-4A60-B3A6-4128752756A0}" destId="{44143C92-2EBA-47B2-94F3-4EE7DB7181B0}" srcOrd="0" destOrd="0" presId="urn:microsoft.com/office/officeart/2005/8/layout/hierarchy3"/>
    <dgm:cxn modelId="{3D067BD2-91E7-364B-B1A3-007BB272C384}" srcId="{23E6AD0D-4A95-6F41-AD77-C144542F3879}" destId="{3DDDB556-5A2C-D747-9A0E-4DB4B92AEE06}" srcOrd="0" destOrd="0" parTransId="{231E4FF8-7405-DD4B-B8C4-F24CAF03BACA}" sibTransId="{7C30E652-0A97-D04C-B1D5-ABB379DF9C7E}"/>
    <dgm:cxn modelId="{793905D7-18C0-4BB0-82E8-00615640DC4C}" type="presOf" srcId="{CE53B547-04A3-4266-AAA6-29A1E675425A}" destId="{705D6354-B40A-4FD4-BEF9-DD37466E5580}" srcOrd="0" destOrd="0" presId="urn:microsoft.com/office/officeart/2005/8/layout/hierarchy3"/>
    <dgm:cxn modelId="{DA73D2D9-960C-411E-AB40-978491EFEC7A}" srcId="{F0744B15-2481-E54D-A0D7-B9DA750B88A9}" destId="{CE53B547-04A3-4266-AAA6-29A1E675425A}" srcOrd="1" destOrd="0" parTransId="{353E5B41-B9B4-4749-924D-1D9AD9024D05}" sibTransId="{E6E6DD7D-7050-4827-BAB7-02DA50B40874}"/>
    <dgm:cxn modelId="{7EF310DD-C788-4DD1-852F-930DB1C7503B}" srcId="{28A04C0D-A9E0-46B1-BF2E-7A38B2F4A318}" destId="{4AA19BE1-4B49-4E56-A1DF-D1B26C520CA7}" srcOrd="2" destOrd="0" parTransId="{57D88B6E-AC34-42D3-A880-A4F31137592D}" sibTransId="{6B101F49-72E2-4D3B-8ADD-03628E223C2B}"/>
    <dgm:cxn modelId="{D85BA9DD-D643-4B95-98D3-CF8FB76FC1BA}" srcId="{28A04C0D-A9E0-46B1-BF2E-7A38B2F4A318}" destId="{6854240E-1875-4717-8E56-F1B8671724FE}" srcOrd="0" destOrd="0" parTransId="{9C83E72D-31EF-40D4-8C86-E1BDCC09AF4C}" sibTransId="{0E417311-8AD6-4ED8-AA6A-DA357897D3A5}"/>
    <dgm:cxn modelId="{A3E1DBE9-02DB-AB47-AE6F-972F8CB0984E}" type="presOf" srcId="{F0744B15-2481-E54D-A0D7-B9DA750B88A9}" destId="{D51D4F9A-FE93-D74A-ABEA-917AAF2768D7}" srcOrd="0" destOrd="0" presId="urn:microsoft.com/office/officeart/2005/8/layout/hierarchy3"/>
    <dgm:cxn modelId="{B3A36BEC-1AEF-8245-9CC4-2926A15EBC69}" type="presOf" srcId="{4CB78CF2-6310-9946-A344-0DE6A0BF228A}" destId="{DA3D6A83-95FD-5D46-B407-5386B511942B}" srcOrd="0" destOrd="0" presId="urn:microsoft.com/office/officeart/2005/8/layout/hierarchy3"/>
    <dgm:cxn modelId="{4AEBB1F0-CC54-744E-8ABA-615710268AE8}" srcId="{6BBA1BDE-9BD1-2D46-8A29-95ED221414E8}" destId="{1FF5799F-E194-FE4E-86A7-49F90C233D85}" srcOrd="1" destOrd="0" parTransId="{07181BA9-31D5-074C-B408-C3D4BCCC4491}" sibTransId="{CB9DEEF4-3064-C347-A474-B98F1932C3A3}"/>
    <dgm:cxn modelId="{0FD75CF3-C417-4CE5-8F19-D1ADC6F24171}" srcId="{23E6AD0D-4A95-6F41-AD77-C144542F3879}" destId="{28A04C0D-A9E0-46B1-BF2E-7A38B2F4A318}" srcOrd="1" destOrd="0" parTransId="{D7E0C535-5CA9-40B9-9FA2-31182AA52CC2}" sibTransId="{3B77CA13-B29B-4423-8ECA-E89BE594B888}"/>
    <dgm:cxn modelId="{4D83A0F6-1463-491E-A19C-04EF91870A74}" srcId="{3DDDB556-5A2C-D747-9A0E-4DB4B92AEE06}" destId="{ED38F329-C43F-4781-A7EF-C0869FDC345A}" srcOrd="1" destOrd="0" parTransId="{BBF9E890-189E-4880-89F1-F89C4514D278}" sibTransId="{34158534-0436-47CD-82AC-A4F71709A279}"/>
    <dgm:cxn modelId="{DC28AEFE-23F4-4A1C-AB9E-FFD25B1EFCDE}" srcId="{F0744B15-2481-E54D-A0D7-B9DA750B88A9}" destId="{C14F235A-B9B5-4E57-AD9F-21A9EB78E2E8}" srcOrd="4" destOrd="0" parTransId="{F8B97B0F-B67A-4C4D-9F30-2B646BCAA4A6}" sibTransId="{EC51E4A1-B761-49E1-A23E-30DB05950E05}"/>
    <dgm:cxn modelId="{E0F4B1C3-2FFF-2246-9C7B-082980A3E5A3}" type="presParOf" srcId="{732AD4C0-71C5-1743-BB38-B93B884468D0}" destId="{0F9E64DB-1253-594C-A940-1352710EF366}" srcOrd="0" destOrd="0" presId="urn:microsoft.com/office/officeart/2005/8/layout/hierarchy3"/>
    <dgm:cxn modelId="{81DE4D95-4592-F645-B2E9-225F44D02B4B}" type="presParOf" srcId="{0F9E64DB-1253-594C-A940-1352710EF366}" destId="{5A57CF22-4A32-024B-8F22-9406DBEA2D44}" srcOrd="0" destOrd="0" presId="urn:microsoft.com/office/officeart/2005/8/layout/hierarchy3"/>
    <dgm:cxn modelId="{87A508A4-BA9E-E049-9BD8-FB1C2FD5A324}" type="presParOf" srcId="{5A57CF22-4A32-024B-8F22-9406DBEA2D44}" destId="{E73A0406-F089-6341-996B-F9715102923A}" srcOrd="0" destOrd="0" presId="urn:microsoft.com/office/officeart/2005/8/layout/hierarchy3"/>
    <dgm:cxn modelId="{9FE7F73A-71E8-AE47-8C4E-87801A0538DD}" type="presParOf" srcId="{5A57CF22-4A32-024B-8F22-9406DBEA2D44}" destId="{751C7845-AD92-BB4B-8F42-F2FB96C9AF7C}" srcOrd="1" destOrd="0" presId="urn:microsoft.com/office/officeart/2005/8/layout/hierarchy3"/>
    <dgm:cxn modelId="{21403357-4A47-A242-BE4D-9D9617CADF5D}" type="presParOf" srcId="{0F9E64DB-1253-594C-A940-1352710EF366}" destId="{19151BFA-8885-DF48-8978-9CEA8F705D5D}" srcOrd="1" destOrd="0" presId="urn:microsoft.com/office/officeart/2005/8/layout/hierarchy3"/>
    <dgm:cxn modelId="{3A838775-BB95-CD4F-9D2D-AAC74ABEF9C8}" type="presParOf" srcId="{19151BFA-8885-DF48-8978-9CEA8F705D5D}" destId="{9BC51590-8257-8B4F-9774-7C6E63A783F0}" srcOrd="0" destOrd="0" presId="urn:microsoft.com/office/officeart/2005/8/layout/hierarchy3"/>
    <dgm:cxn modelId="{F467B19A-29CD-8444-ACEC-42B7633BC6C0}" type="presParOf" srcId="{19151BFA-8885-DF48-8978-9CEA8F705D5D}" destId="{F4010B22-2C00-2A48-8CE6-9C7ED4B36B4F}" srcOrd="1" destOrd="0" presId="urn:microsoft.com/office/officeart/2005/8/layout/hierarchy3"/>
    <dgm:cxn modelId="{FEC505E2-DC62-4AE3-9373-B6F186035007}" type="presParOf" srcId="{19151BFA-8885-DF48-8978-9CEA8F705D5D}" destId="{5617940B-FFB0-422C-9FA0-F3833FDFB3D9}" srcOrd="2" destOrd="0" presId="urn:microsoft.com/office/officeart/2005/8/layout/hierarchy3"/>
    <dgm:cxn modelId="{4589C96D-8CDE-4E81-8AC6-7148D66DEAAB}" type="presParOf" srcId="{19151BFA-8885-DF48-8978-9CEA8F705D5D}" destId="{327AF729-ABBA-4C2F-A0FD-D214AC8E0085}" srcOrd="3" destOrd="0" presId="urn:microsoft.com/office/officeart/2005/8/layout/hierarchy3"/>
    <dgm:cxn modelId="{019D4B06-B13E-4687-A985-43F5EFB3624C}" type="presParOf" srcId="{732AD4C0-71C5-1743-BB38-B93B884468D0}" destId="{C96E1C0D-D4F6-4907-B66A-64AD59EEF8B1}" srcOrd="1" destOrd="0" presId="urn:microsoft.com/office/officeart/2005/8/layout/hierarchy3"/>
    <dgm:cxn modelId="{AA73BAC9-9584-4516-B29C-3FF09FC4BE0E}" type="presParOf" srcId="{C96E1C0D-D4F6-4907-B66A-64AD59EEF8B1}" destId="{848E2478-CDA9-4B4C-8274-C1BB2425A11A}" srcOrd="0" destOrd="0" presId="urn:microsoft.com/office/officeart/2005/8/layout/hierarchy3"/>
    <dgm:cxn modelId="{EE2FBB64-8F87-4A8B-93FD-865A379FFE2B}" type="presParOf" srcId="{848E2478-CDA9-4B4C-8274-C1BB2425A11A}" destId="{7856B2DB-8304-4F88-8C16-9DA5D2DDA2D2}" srcOrd="0" destOrd="0" presId="urn:microsoft.com/office/officeart/2005/8/layout/hierarchy3"/>
    <dgm:cxn modelId="{99BBD654-9E97-4429-A4F3-AF38116E9374}" type="presParOf" srcId="{848E2478-CDA9-4B4C-8274-C1BB2425A11A}" destId="{EFC2A652-D332-474D-AA2D-2A4062746C87}" srcOrd="1" destOrd="0" presId="urn:microsoft.com/office/officeart/2005/8/layout/hierarchy3"/>
    <dgm:cxn modelId="{981DCE32-2BB1-4FFF-8C64-217F80AFFC10}" type="presParOf" srcId="{C96E1C0D-D4F6-4907-B66A-64AD59EEF8B1}" destId="{2A8312E4-BD19-4F23-81B8-5B5EF6F6FB7A}" srcOrd="1" destOrd="0" presId="urn:microsoft.com/office/officeart/2005/8/layout/hierarchy3"/>
    <dgm:cxn modelId="{7B58BD1C-43F5-496E-ABE1-27B5D5ADEAA7}" type="presParOf" srcId="{2A8312E4-BD19-4F23-81B8-5B5EF6F6FB7A}" destId="{B383BFEF-9ACF-4FAF-9D27-DD4C462A344F}" srcOrd="0" destOrd="0" presId="urn:microsoft.com/office/officeart/2005/8/layout/hierarchy3"/>
    <dgm:cxn modelId="{40A94642-5493-4D24-B8BE-D26AC0F6981C}" type="presParOf" srcId="{2A8312E4-BD19-4F23-81B8-5B5EF6F6FB7A}" destId="{C6AE0480-D91F-4DA2-AD8A-DF5C9968A803}" srcOrd="1" destOrd="0" presId="urn:microsoft.com/office/officeart/2005/8/layout/hierarchy3"/>
    <dgm:cxn modelId="{6E9C94B5-527F-42DA-94ED-4FB1CA8AA01B}" type="presParOf" srcId="{2A8312E4-BD19-4F23-81B8-5B5EF6F6FB7A}" destId="{DF1AEFB5-4D73-4107-A534-40B5745641E2}" srcOrd="2" destOrd="0" presId="urn:microsoft.com/office/officeart/2005/8/layout/hierarchy3"/>
    <dgm:cxn modelId="{198BD530-B967-42D0-9848-96D635D30101}" type="presParOf" srcId="{2A8312E4-BD19-4F23-81B8-5B5EF6F6FB7A}" destId="{C2BC8A55-7584-4963-BFA5-C7815C0F7094}" srcOrd="3" destOrd="0" presId="urn:microsoft.com/office/officeart/2005/8/layout/hierarchy3"/>
    <dgm:cxn modelId="{8FBF48C6-292A-48CD-B59B-BF5DACD89FC7}" type="presParOf" srcId="{2A8312E4-BD19-4F23-81B8-5B5EF6F6FB7A}" destId="{7AD9471D-9068-43C4-922C-A7324B10112D}" srcOrd="4" destOrd="0" presId="urn:microsoft.com/office/officeart/2005/8/layout/hierarchy3"/>
    <dgm:cxn modelId="{48FCEAA2-005E-4C0F-A206-1F0D4970FADA}" type="presParOf" srcId="{2A8312E4-BD19-4F23-81B8-5B5EF6F6FB7A}" destId="{1A5CFA5E-1CA9-4FB3-902B-6E3F8DB95162}" srcOrd="5" destOrd="0" presId="urn:microsoft.com/office/officeart/2005/8/layout/hierarchy3"/>
    <dgm:cxn modelId="{2B72F1EF-D1B7-4FF2-A83D-88330976526F}" type="presParOf" srcId="{2A8312E4-BD19-4F23-81B8-5B5EF6F6FB7A}" destId="{44143C92-2EBA-47B2-94F3-4EE7DB7181B0}" srcOrd="6" destOrd="0" presId="urn:microsoft.com/office/officeart/2005/8/layout/hierarchy3"/>
    <dgm:cxn modelId="{9E477CC9-B945-4D38-A332-9BBFA2A870F0}" type="presParOf" srcId="{2A8312E4-BD19-4F23-81B8-5B5EF6F6FB7A}" destId="{773FF5BC-88FA-4F62-9A85-73C366B26E4A}" srcOrd="7" destOrd="0" presId="urn:microsoft.com/office/officeart/2005/8/layout/hierarchy3"/>
    <dgm:cxn modelId="{5B210089-C3D6-9D41-9905-EADFDF34821A}" type="presParOf" srcId="{732AD4C0-71C5-1743-BB38-B93B884468D0}" destId="{A399974C-279A-284A-9EFF-9CDC5DBCAE44}" srcOrd="2" destOrd="0" presId="urn:microsoft.com/office/officeart/2005/8/layout/hierarchy3"/>
    <dgm:cxn modelId="{3700C334-FE38-F845-ADF1-710A0AE72486}" type="presParOf" srcId="{A399974C-279A-284A-9EFF-9CDC5DBCAE44}" destId="{80ADC124-4D63-5745-AEFF-C401BF9F106B}" srcOrd="0" destOrd="0" presId="urn:microsoft.com/office/officeart/2005/8/layout/hierarchy3"/>
    <dgm:cxn modelId="{F64C9D3E-2A45-C542-A95E-4E3F0C9B958F}" type="presParOf" srcId="{80ADC124-4D63-5745-AEFF-C401BF9F106B}" destId="{D51D4F9A-FE93-D74A-ABEA-917AAF2768D7}" srcOrd="0" destOrd="0" presId="urn:microsoft.com/office/officeart/2005/8/layout/hierarchy3"/>
    <dgm:cxn modelId="{8B48703F-90AE-194C-8CEF-DE7BFA0AA905}" type="presParOf" srcId="{80ADC124-4D63-5745-AEFF-C401BF9F106B}" destId="{14507F86-F511-2646-99EE-33F104638AE1}" srcOrd="1" destOrd="0" presId="urn:microsoft.com/office/officeart/2005/8/layout/hierarchy3"/>
    <dgm:cxn modelId="{8586F303-B81E-9C42-BF8F-BE388069F1F9}" type="presParOf" srcId="{A399974C-279A-284A-9EFF-9CDC5DBCAE44}" destId="{4EAE108A-08CB-3E41-B02E-7590295ADA8C}" srcOrd="1" destOrd="0" presId="urn:microsoft.com/office/officeart/2005/8/layout/hierarchy3"/>
    <dgm:cxn modelId="{DC9E6998-1313-B94C-8391-C3A1A7E24D0D}" type="presParOf" srcId="{4EAE108A-08CB-3E41-B02E-7590295ADA8C}" destId="{40907558-6C25-E547-A70D-A6B5098924DF}" srcOrd="0" destOrd="0" presId="urn:microsoft.com/office/officeart/2005/8/layout/hierarchy3"/>
    <dgm:cxn modelId="{36BC7008-D122-4749-8B03-D3BCB33C3289}" type="presParOf" srcId="{4EAE108A-08CB-3E41-B02E-7590295ADA8C}" destId="{3570ADE6-7509-054C-B822-B0F35FA959A1}" srcOrd="1" destOrd="0" presId="urn:microsoft.com/office/officeart/2005/8/layout/hierarchy3"/>
    <dgm:cxn modelId="{EF6F4CCB-7876-45B6-8349-49D2E4A43B5E}" type="presParOf" srcId="{4EAE108A-08CB-3E41-B02E-7590295ADA8C}" destId="{2AF3B44B-3D2C-4907-B40F-31B51605A87F}" srcOrd="2" destOrd="0" presId="urn:microsoft.com/office/officeart/2005/8/layout/hierarchy3"/>
    <dgm:cxn modelId="{F50AE73B-FF15-4555-8F3B-FE29E6FF25BD}" type="presParOf" srcId="{4EAE108A-08CB-3E41-B02E-7590295ADA8C}" destId="{705D6354-B40A-4FD4-BEF9-DD37466E5580}" srcOrd="3" destOrd="0" presId="urn:microsoft.com/office/officeart/2005/8/layout/hierarchy3"/>
    <dgm:cxn modelId="{40147397-1049-F64C-B381-F49355505459}" type="presParOf" srcId="{4EAE108A-08CB-3E41-B02E-7590295ADA8C}" destId="{EAF9E64B-ABB8-A64B-8B4D-6AE507168524}" srcOrd="4" destOrd="0" presId="urn:microsoft.com/office/officeart/2005/8/layout/hierarchy3"/>
    <dgm:cxn modelId="{E8743F79-E8C7-7B41-B14C-0021C346762A}" type="presParOf" srcId="{4EAE108A-08CB-3E41-B02E-7590295ADA8C}" destId="{AC3DA6C0-66BC-5648-8893-5EDC47248006}" srcOrd="5" destOrd="0" presId="urn:microsoft.com/office/officeart/2005/8/layout/hierarchy3"/>
    <dgm:cxn modelId="{33A19F34-9885-3B49-A87C-CC87E4EFFBA0}" type="presParOf" srcId="{4EAE108A-08CB-3E41-B02E-7590295ADA8C}" destId="{56FFB49F-52C2-0242-ACBD-C10E410B3952}" srcOrd="6" destOrd="0" presId="urn:microsoft.com/office/officeart/2005/8/layout/hierarchy3"/>
    <dgm:cxn modelId="{B32FE337-F04C-3D41-8802-B78F9D2FC44B}" type="presParOf" srcId="{4EAE108A-08CB-3E41-B02E-7590295ADA8C}" destId="{DA3D6A83-95FD-5D46-B407-5386B511942B}" srcOrd="7" destOrd="0" presId="urn:microsoft.com/office/officeart/2005/8/layout/hierarchy3"/>
    <dgm:cxn modelId="{13A00953-91E8-4C32-805C-ADF9F25AECF1}" type="presParOf" srcId="{4EAE108A-08CB-3E41-B02E-7590295ADA8C}" destId="{07C22C6C-EF07-4E10-AE48-AB0F564B5036}" srcOrd="8" destOrd="0" presId="urn:microsoft.com/office/officeart/2005/8/layout/hierarchy3"/>
    <dgm:cxn modelId="{B490C4FF-1DEC-4D80-A8AD-CB7C81E5E24D}" type="presParOf" srcId="{4EAE108A-08CB-3E41-B02E-7590295ADA8C}" destId="{D76B02F5-8521-4554-9625-6DDF3C7662EA}" srcOrd="9" destOrd="0" presId="urn:microsoft.com/office/officeart/2005/8/layout/hierarchy3"/>
    <dgm:cxn modelId="{D7FA117E-147B-6247-9CF1-D465DD29EBF4}" type="presParOf" srcId="{732AD4C0-71C5-1743-BB38-B93B884468D0}" destId="{3F1F5407-7E11-C549-83D4-9E41DF060F93}" srcOrd="3" destOrd="0" presId="urn:microsoft.com/office/officeart/2005/8/layout/hierarchy3"/>
    <dgm:cxn modelId="{5159D1FA-3C55-344A-85E7-2872060C0C51}" type="presParOf" srcId="{3F1F5407-7E11-C549-83D4-9E41DF060F93}" destId="{7A48EBDF-BBD6-2D48-986F-0BB83D65ADFD}" srcOrd="0" destOrd="0" presId="urn:microsoft.com/office/officeart/2005/8/layout/hierarchy3"/>
    <dgm:cxn modelId="{8439DCE0-CA5E-8F45-A915-C031178BDE01}" type="presParOf" srcId="{7A48EBDF-BBD6-2D48-986F-0BB83D65ADFD}" destId="{00EFC075-FA93-264B-BF45-1CED18B58FD9}" srcOrd="0" destOrd="0" presId="urn:microsoft.com/office/officeart/2005/8/layout/hierarchy3"/>
    <dgm:cxn modelId="{5F0807FF-7961-7147-94D0-EA2BA8A1D348}" type="presParOf" srcId="{7A48EBDF-BBD6-2D48-986F-0BB83D65ADFD}" destId="{39ABE39C-A3F4-B54D-874B-B717943BB34C}" srcOrd="1" destOrd="0" presId="urn:microsoft.com/office/officeart/2005/8/layout/hierarchy3"/>
    <dgm:cxn modelId="{CD1F6154-674A-7245-9D75-C6DA8C6C6DFB}" type="presParOf" srcId="{3F1F5407-7E11-C549-83D4-9E41DF060F93}" destId="{943A5760-61E2-3E4A-B6D4-799DBADF3691}" srcOrd="1" destOrd="0" presId="urn:microsoft.com/office/officeart/2005/8/layout/hierarchy3"/>
    <dgm:cxn modelId="{621D0F3F-D7F6-194D-8353-5541E8BDC541}" type="presParOf" srcId="{943A5760-61E2-3E4A-B6D4-799DBADF3691}" destId="{A45759A3-C800-1F47-BD78-35C0439E76EB}" srcOrd="0" destOrd="0" presId="urn:microsoft.com/office/officeart/2005/8/layout/hierarchy3"/>
    <dgm:cxn modelId="{96BE77AB-5AA1-0C41-B9BE-BF5AE9C898B6}" type="presParOf" srcId="{943A5760-61E2-3E4A-B6D4-799DBADF3691}" destId="{4B935800-86DE-6F4B-8B44-E10272C05137}" srcOrd="1" destOrd="0" presId="urn:microsoft.com/office/officeart/2005/8/layout/hierarchy3"/>
    <dgm:cxn modelId="{11AB87C6-42C2-4E6A-BC89-F23BE73B14ED}" type="presParOf" srcId="{943A5760-61E2-3E4A-B6D4-799DBADF3691}" destId="{8F8AD928-7AD9-4148-A328-666763F5F617}" srcOrd="2" destOrd="0" presId="urn:microsoft.com/office/officeart/2005/8/layout/hierarchy3"/>
    <dgm:cxn modelId="{E6C36883-4F0E-4AE6-9B32-90BF627D59C8}" type="presParOf" srcId="{943A5760-61E2-3E4A-B6D4-799DBADF3691}" destId="{5A477351-2084-4C7B-9A62-C6DD30C00ABD}" srcOrd="3" destOrd="0" presId="urn:microsoft.com/office/officeart/2005/8/layout/hierarchy3"/>
    <dgm:cxn modelId="{C6DA1FF8-F70C-48B4-AC80-D6C0F60D92BE}" type="presParOf" srcId="{943A5760-61E2-3E4A-B6D4-799DBADF3691}" destId="{BA3BBA85-64C0-4C8D-83AE-78C3AE51E84B}" srcOrd="4" destOrd="0" presId="urn:microsoft.com/office/officeart/2005/8/layout/hierarchy3"/>
    <dgm:cxn modelId="{D1E83191-0E6F-463E-ABC3-86ADE4FB21B2}" type="presParOf" srcId="{943A5760-61E2-3E4A-B6D4-799DBADF3691}" destId="{CD210779-9A32-47DE-AF2F-90D572072A97}" srcOrd="5" destOrd="0" presId="urn:microsoft.com/office/officeart/2005/8/layout/hierarchy3"/>
    <dgm:cxn modelId="{C56A03FE-D8F2-4871-9017-7D4A6140C2EA}" type="presParOf" srcId="{943A5760-61E2-3E4A-B6D4-799DBADF3691}" destId="{8433D00F-1764-1746-A8B5-BA3F686AAD6E}" srcOrd="6" destOrd="0" presId="urn:microsoft.com/office/officeart/2005/8/layout/hierarchy3"/>
    <dgm:cxn modelId="{31A77DF2-56B5-4F2F-973E-DFF0A254CB27}" type="presParOf" srcId="{943A5760-61E2-3E4A-B6D4-799DBADF3691}" destId="{72898F1C-352B-A94A-A0B6-3449E6C7DD3E}" srcOrd="7" destOrd="0" presId="urn:microsoft.com/office/officeart/2005/8/layout/hierarchy3"/>
    <dgm:cxn modelId="{A76F0D9B-10A2-4E75-9F21-A0B7633D58A1}" type="presParOf" srcId="{943A5760-61E2-3E4A-B6D4-799DBADF3691}" destId="{E4CD5F96-F4B0-4849-9C6C-EF1A66218A17}" srcOrd="8" destOrd="0" presId="urn:microsoft.com/office/officeart/2005/8/layout/hierarchy3"/>
    <dgm:cxn modelId="{AB5AA713-0996-4F78-BED2-EA3051EF3351}" type="presParOf" srcId="{943A5760-61E2-3E4A-B6D4-799DBADF3691}" destId="{F5E1CD3F-0AE7-4328-B26A-A24984CD838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9230EE-BB98-47BD-AC07-274142B4651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F24FEC5-6CB2-448D-81FA-C902F01D2D8F}">
      <dgm:prSet custT="1"/>
      <dgm:spPr/>
      <dgm:t>
        <a:bodyPr/>
        <a:lstStyle/>
        <a:p>
          <a:r>
            <a:rPr lang="en-US" sz="2400">
              <a:solidFill>
                <a:schemeClr val="bg1"/>
              </a:solidFill>
              <a:latin typeface="Tw Cen MT" panose="020B0602020104020603" pitchFamily="34" charset="0"/>
            </a:rPr>
            <a:t>Demographics &amp; co-morbidities of patients on LA-ART</a:t>
          </a:r>
        </a:p>
      </dgm:t>
    </dgm:pt>
    <dgm:pt modelId="{17F10E3D-8464-49C1-986E-CA8A8DFB7670}" type="parTrans" cxnId="{94211DE4-D180-4D62-BEB3-9DBFFA94A56E}">
      <dgm:prSet/>
      <dgm:spPr/>
      <dgm:t>
        <a:bodyPr/>
        <a:lstStyle/>
        <a:p>
          <a:endParaRPr lang="en-US" sz="2400">
            <a:solidFill>
              <a:schemeClr val="bg1"/>
            </a:solidFill>
            <a:latin typeface="Tw Cen MT" panose="020B0602020104020603" pitchFamily="34" charset="0"/>
          </a:endParaRPr>
        </a:p>
      </dgm:t>
    </dgm:pt>
    <dgm:pt modelId="{9002407A-1C9C-4A34-99EC-6B0FB57E80C2}" type="sibTrans" cxnId="{94211DE4-D180-4D62-BEB3-9DBFFA94A56E}">
      <dgm:prSet/>
      <dgm:spPr/>
      <dgm:t>
        <a:bodyPr/>
        <a:lstStyle/>
        <a:p>
          <a:endParaRPr lang="en-US" sz="2400">
            <a:solidFill>
              <a:schemeClr val="bg1"/>
            </a:solidFill>
            <a:latin typeface="Tw Cen MT" panose="020B0602020104020603" pitchFamily="34" charset="0"/>
          </a:endParaRPr>
        </a:p>
      </dgm:t>
    </dgm:pt>
    <dgm:pt modelId="{87BB8060-46D4-4E4C-A60E-93FF3FE7A8D8}">
      <dgm:prSet custT="1"/>
      <dgm:spPr/>
      <dgm:t>
        <a:bodyPr/>
        <a:lstStyle/>
        <a:p>
          <a:r>
            <a:rPr lang="en-US" sz="2400" dirty="0">
              <a:solidFill>
                <a:schemeClr val="bg1"/>
              </a:solidFill>
              <a:latin typeface="Tw Cen MT" panose="020B0602020104020603" pitchFamily="34" charset="0"/>
            </a:rPr>
            <a:t>Rates of retention on LA-ART and HIV viral suppression </a:t>
          </a:r>
        </a:p>
      </dgm:t>
    </dgm:pt>
    <dgm:pt modelId="{8EBBEF85-BC21-4F3D-9BE0-D9232B9B7A20}" type="parTrans" cxnId="{C1DEC5A4-F4C3-4401-B865-53049FFF0E22}">
      <dgm:prSet/>
      <dgm:spPr/>
      <dgm:t>
        <a:bodyPr/>
        <a:lstStyle/>
        <a:p>
          <a:endParaRPr lang="en-US" sz="2400">
            <a:solidFill>
              <a:schemeClr val="bg1"/>
            </a:solidFill>
            <a:latin typeface="Tw Cen MT" panose="020B0602020104020603" pitchFamily="34" charset="0"/>
          </a:endParaRPr>
        </a:p>
      </dgm:t>
    </dgm:pt>
    <dgm:pt modelId="{002DE912-5176-4AB1-94D7-09EAD424EF3C}" type="sibTrans" cxnId="{C1DEC5A4-F4C3-4401-B865-53049FFF0E22}">
      <dgm:prSet/>
      <dgm:spPr/>
      <dgm:t>
        <a:bodyPr/>
        <a:lstStyle/>
        <a:p>
          <a:endParaRPr lang="en-US" sz="2400">
            <a:solidFill>
              <a:schemeClr val="bg1"/>
            </a:solidFill>
            <a:latin typeface="Tw Cen MT" panose="020B0602020104020603" pitchFamily="34" charset="0"/>
          </a:endParaRPr>
        </a:p>
      </dgm:t>
    </dgm:pt>
    <dgm:pt modelId="{C8A551AC-2DFF-4BBC-80C0-251A0FB3203C}">
      <dgm:prSet custT="1"/>
      <dgm:spPr/>
      <dgm:t>
        <a:bodyPr/>
        <a:lstStyle/>
        <a:p>
          <a:r>
            <a:rPr lang="en-US" sz="2400" dirty="0">
              <a:solidFill>
                <a:schemeClr val="bg1"/>
              </a:solidFill>
              <a:latin typeface="Tw Cen MT" panose="020B0602020104020603" pitchFamily="34" charset="0"/>
            </a:rPr>
            <a:t>Cases of confirmed virologic failure (CVF) </a:t>
          </a:r>
        </a:p>
      </dgm:t>
    </dgm:pt>
    <dgm:pt modelId="{5EBD7B25-99A6-41F7-AB60-A4EA03B2AD8D}" type="parTrans" cxnId="{F4E9060F-C590-43BD-BEE2-1BADB8CAD5AF}">
      <dgm:prSet/>
      <dgm:spPr/>
      <dgm:t>
        <a:bodyPr/>
        <a:lstStyle/>
        <a:p>
          <a:endParaRPr lang="en-US" sz="2400">
            <a:solidFill>
              <a:schemeClr val="bg1"/>
            </a:solidFill>
            <a:latin typeface="Tw Cen MT" panose="020B0602020104020603" pitchFamily="34" charset="0"/>
          </a:endParaRPr>
        </a:p>
      </dgm:t>
    </dgm:pt>
    <dgm:pt modelId="{B6FA1D81-87D5-4B56-9A8A-ABF96966B6B0}" type="sibTrans" cxnId="{F4E9060F-C590-43BD-BEE2-1BADB8CAD5AF}">
      <dgm:prSet/>
      <dgm:spPr/>
      <dgm:t>
        <a:bodyPr/>
        <a:lstStyle/>
        <a:p>
          <a:endParaRPr lang="en-US" sz="2400">
            <a:solidFill>
              <a:schemeClr val="bg1"/>
            </a:solidFill>
            <a:latin typeface="Tw Cen MT" panose="020B0602020104020603" pitchFamily="34" charset="0"/>
          </a:endParaRPr>
        </a:p>
      </dgm:t>
    </dgm:pt>
    <dgm:pt modelId="{FF22E4D2-93AA-447F-B267-1D24EEAE65F9}" type="pres">
      <dgm:prSet presAssocID="{D49230EE-BB98-47BD-AC07-274142B46516}" presName="Name0" presStyleCnt="0">
        <dgm:presLayoutVars>
          <dgm:chMax val="7"/>
          <dgm:chPref val="7"/>
          <dgm:dir/>
        </dgm:presLayoutVars>
      </dgm:prSet>
      <dgm:spPr/>
    </dgm:pt>
    <dgm:pt modelId="{4CD01A7A-20E6-4721-9DB0-068A3A9A90A8}" type="pres">
      <dgm:prSet presAssocID="{D49230EE-BB98-47BD-AC07-274142B46516}" presName="Name1" presStyleCnt="0"/>
      <dgm:spPr/>
    </dgm:pt>
    <dgm:pt modelId="{62CED38D-D8F0-4959-B896-58CBBF5E4127}" type="pres">
      <dgm:prSet presAssocID="{D49230EE-BB98-47BD-AC07-274142B46516}" presName="cycle" presStyleCnt="0"/>
      <dgm:spPr/>
    </dgm:pt>
    <dgm:pt modelId="{43772C72-D348-4911-9734-35A794416190}" type="pres">
      <dgm:prSet presAssocID="{D49230EE-BB98-47BD-AC07-274142B46516}" presName="srcNode" presStyleLbl="node1" presStyleIdx="0" presStyleCnt="3"/>
      <dgm:spPr/>
    </dgm:pt>
    <dgm:pt modelId="{F3332BE0-9DA1-40FC-B9C6-AC877D88C947}" type="pres">
      <dgm:prSet presAssocID="{D49230EE-BB98-47BD-AC07-274142B46516}" presName="conn" presStyleLbl="parChTrans1D2" presStyleIdx="0" presStyleCnt="1"/>
      <dgm:spPr/>
    </dgm:pt>
    <dgm:pt modelId="{29DFD40C-5C9A-4DA2-93AC-A70BD97A6065}" type="pres">
      <dgm:prSet presAssocID="{D49230EE-BB98-47BD-AC07-274142B46516}" presName="extraNode" presStyleLbl="node1" presStyleIdx="0" presStyleCnt="3"/>
      <dgm:spPr/>
    </dgm:pt>
    <dgm:pt modelId="{19BE36CA-F41A-4060-A54D-F10CAAEC2235}" type="pres">
      <dgm:prSet presAssocID="{D49230EE-BB98-47BD-AC07-274142B46516}" presName="dstNode" presStyleLbl="node1" presStyleIdx="0" presStyleCnt="3"/>
      <dgm:spPr/>
    </dgm:pt>
    <dgm:pt modelId="{97393499-2D4C-4BE5-852C-81A39B595668}" type="pres">
      <dgm:prSet presAssocID="{6F24FEC5-6CB2-448D-81FA-C902F01D2D8F}" presName="text_1" presStyleLbl="node1" presStyleIdx="0" presStyleCnt="3">
        <dgm:presLayoutVars>
          <dgm:bulletEnabled val="1"/>
        </dgm:presLayoutVars>
      </dgm:prSet>
      <dgm:spPr/>
    </dgm:pt>
    <dgm:pt modelId="{5849F503-1506-434F-BA94-A81FD3547006}" type="pres">
      <dgm:prSet presAssocID="{6F24FEC5-6CB2-448D-81FA-C902F01D2D8F}" presName="accent_1" presStyleCnt="0"/>
      <dgm:spPr/>
    </dgm:pt>
    <dgm:pt modelId="{E7B72C85-B056-4C29-82F4-53C0333C17CE}" type="pres">
      <dgm:prSet presAssocID="{6F24FEC5-6CB2-448D-81FA-C902F01D2D8F}" presName="accentRepeatNode" presStyleLbl="solidFgAcc1" presStyleIdx="0" presStyleCnt="3"/>
      <dgm:spPr/>
    </dgm:pt>
    <dgm:pt modelId="{569E8807-293B-4378-A9C5-FCAC3C60C4E4}" type="pres">
      <dgm:prSet presAssocID="{87BB8060-46D4-4E4C-A60E-93FF3FE7A8D8}" presName="text_2" presStyleLbl="node1" presStyleIdx="1" presStyleCnt="3">
        <dgm:presLayoutVars>
          <dgm:bulletEnabled val="1"/>
        </dgm:presLayoutVars>
      </dgm:prSet>
      <dgm:spPr/>
    </dgm:pt>
    <dgm:pt modelId="{C6F61A00-200D-4D20-9151-AC50B9E94C79}" type="pres">
      <dgm:prSet presAssocID="{87BB8060-46D4-4E4C-A60E-93FF3FE7A8D8}" presName="accent_2" presStyleCnt="0"/>
      <dgm:spPr/>
    </dgm:pt>
    <dgm:pt modelId="{5324225D-9DF3-4137-AEE5-F6BA21C00598}" type="pres">
      <dgm:prSet presAssocID="{87BB8060-46D4-4E4C-A60E-93FF3FE7A8D8}" presName="accentRepeatNode" presStyleLbl="solidFgAcc1" presStyleIdx="1" presStyleCnt="3"/>
      <dgm:spPr/>
    </dgm:pt>
    <dgm:pt modelId="{C06023F1-3177-405F-9B61-3A4F51D20B7A}" type="pres">
      <dgm:prSet presAssocID="{C8A551AC-2DFF-4BBC-80C0-251A0FB3203C}" presName="text_3" presStyleLbl="node1" presStyleIdx="2" presStyleCnt="3">
        <dgm:presLayoutVars>
          <dgm:bulletEnabled val="1"/>
        </dgm:presLayoutVars>
      </dgm:prSet>
      <dgm:spPr/>
    </dgm:pt>
    <dgm:pt modelId="{7597F23F-5A83-44CE-A380-19D331C6DC5F}" type="pres">
      <dgm:prSet presAssocID="{C8A551AC-2DFF-4BBC-80C0-251A0FB3203C}" presName="accent_3" presStyleCnt="0"/>
      <dgm:spPr/>
    </dgm:pt>
    <dgm:pt modelId="{D7B881F6-F226-4DFD-962B-84D263AE243E}" type="pres">
      <dgm:prSet presAssocID="{C8A551AC-2DFF-4BBC-80C0-251A0FB3203C}" presName="accentRepeatNode" presStyleLbl="solidFgAcc1" presStyleIdx="2" presStyleCnt="3"/>
      <dgm:spPr/>
    </dgm:pt>
  </dgm:ptLst>
  <dgm:cxnLst>
    <dgm:cxn modelId="{A661C101-796B-4649-8A50-076FFF1E3566}" type="presOf" srcId="{D49230EE-BB98-47BD-AC07-274142B46516}" destId="{FF22E4D2-93AA-447F-B267-1D24EEAE65F9}" srcOrd="0" destOrd="0" presId="urn:microsoft.com/office/officeart/2008/layout/VerticalCurvedList"/>
    <dgm:cxn modelId="{F4E9060F-C590-43BD-BEE2-1BADB8CAD5AF}" srcId="{D49230EE-BB98-47BD-AC07-274142B46516}" destId="{C8A551AC-2DFF-4BBC-80C0-251A0FB3203C}" srcOrd="2" destOrd="0" parTransId="{5EBD7B25-99A6-41F7-AB60-A4EA03B2AD8D}" sibTransId="{B6FA1D81-87D5-4B56-9A8A-ABF96966B6B0}"/>
    <dgm:cxn modelId="{91263D69-69AA-4BFF-B5D7-7BB0EAB8F51A}" type="presOf" srcId="{6F24FEC5-6CB2-448D-81FA-C902F01D2D8F}" destId="{97393499-2D4C-4BE5-852C-81A39B595668}" srcOrd="0" destOrd="0" presId="urn:microsoft.com/office/officeart/2008/layout/VerticalCurvedList"/>
    <dgm:cxn modelId="{2487DF4B-6110-4855-861D-98F849A8BBBA}" type="presOf" srcId="{C8A551AC-2DFF-4BBC-80C0-251A0FB3203C}" destId="{C06023F1-3177-405F-9B61-3A4F51D20B7A}" srcOrd="0" destOrd="0" presId="urn:microsoft.com/office/officeart/2008/layout/VerticalCurvedList"/>
    <dgm:cxn modelId="{778BB399-D8BD-4647-96D9-BF223A3F110B}" type="presOf" srcId="{87BB8060-46D4-4E4C-A60E-93FF3FE7A8D8}" destId="{569E8807-293B-4378-A9C5-FCAC3C60C4E4}" srcOrd="0" destOrd="0" presId="urn:microsoft.com/office/officeart/2008/layout/VerticalCurvedList"/>
    <dgm:cxn modelId="{C1DEC5A4-F4C3-4401-B865-53049FFF0E22}" srcId="{D49230EE-BB98-47BD-AC07-274142B46516}" destId="{87BB8060-46D4-4E4C-A60E-93FF3FE7A8D8}" srcOrd="1" destOrd="0" parTransId="{8EBBEF85-BC21-4F3D-9BE0-D9232B9B7A20}" sibTransId="{002DE912-5176-4AB1-94D7-09EAD424EF3C}"/>
    <dgm:cxn modelId="{94211DE4-D180-4D62-BEB3-9DBFFA94A56E}" srcId="{D49230EE-BB98-47BD-AC07-274142B46516}" destId="{6F24FEC5-6CB2-448D-81FA-C902F01D2D8F}" srcOrd="0" destOrd="0" parTransId="{17F10E3D-8464-49C1-986E-CA8A8DFB7670}" sibTransId="{9002407A-1C9C-4A34-99EC-6B0FB57E80C2}"/>
    <dgm:cxn modelId="{8E03DAF1-980F-494E-A09B-E10A4BF63792}" type="presOf" srcId="{9002407A-1C9C-4A34-99EC-6B0FB57E80C2}" destId="{F3332BE0-9DA1-40FC-B9C6-AC877D88C947}" srcOrd="0" destOrd="0" presId="urn:microsoft.com/office/officeart/2008/layout/VerticalCurvedList"/>
    <dgm:cxn modelId="{7D797A8C-0596-408B-BAA8-2D0884A94CD2}" type="presParOf" srcId="{FF22E4D2-93AA-447F-B267-1D24EEAE65F9}" destId="{4CD01A7A-20E6-4721-9DB0-068A3A9A90A8}" srcOrd="0" destOrd="0" presId="urn:microsoft.com/office/officeart/2008/layout/VerticalCurvedList"/>
    <dgm:cxn modelId="{76E2006F-5521-4149-B033-0CB502B25FAF}" type="presParOf" srcId="{4CD01A7A-20E6-4721-9DB0-068A3A9A90A8}" destId="{62CED38D-D8F0-4959-B896-58CBBF5E4127}" srcOrd="0" destOrd="0" presId="urn:microsoft.com/office/officeart/2008/layout/VerticalCurvedList"/>
    <dgm:cxn modelId="{977D34BC-D47B-40F2-BB02-465F1E690239}" type="presParOf" srcId="{62CED38D-D8F0-4959-B896-58CBBF5E4127}" destId="{43772C72-D348-4911-9734-35A794416190}" srcOrd="0" destOrd="0" presId="urn:microsoft.com/office/officeart/2008/layout/VerticalCurvedList"/>
    <dgm:cxn modelId="{0806A124-6F84-4BF2-B319-E89D20415468}" type="presParOf" srcId="{62CED38D-D8F0-4959-B896-58CBBF5E4127}" destId="{F3332BE0-9DA1-40FC-B9C6-AC877D88C947}" srcOrd="1" destOrd="0" presId="urn:microsoft.com/office/officeart/2008/layout/VerticalCurvedList"/>
    <dgm:cxn modelId="{BF9393D5-E9DA-4C48-B6FE-2BA06C6C1435}" type="presParOf" srcId="{62CED38D-D8F0-4959-B896-58CBBF5E4127}" destId="{29DFD40C-5C9A-4DA2-93AC-A70BD97A6065}" srcOrd="2" destOrd="0" presId="urn:microsoft.com/office/officeart/2008/layout/VerticalCurvedList"/>
    <dgm:cxn modelId="{744F3FE0-CF50-4C65-BF86-CE8D01C594DB}" type="presParOf" srcId="{62CED38D-D8F0-4959-B896-58CBBF5E4127}" destId="{19BE36CA-F41A-4060-A54D-F10CAAEC2235}" srcOrd="3" destOrd="0" presId="urn:microsoft.com/office/officeart/2008/layout/VerticalCurvedList"/>
    <dgm:cxn modelId="{5594E120-5096-452D-A0F8-D5EB72A65CFE}" type="presParOf" srcId="{4CD01A7A-20E6-4721-9DB0-068A3A9A90A8}" destId="{97393499-2D4C-4BE5-852C-81A39B595668}" srcOrd="1" destOrd="0" presId="urn:microsoft.com/office/officeart/2008/layout/VerticalCurvedList"/>
    <dgm:cxn modelId="{33315D44-0A31-48B3-84EC-28809704B219}" type="presParOf" srcId="{4CD01A7A-20E6-4721-9DB0-068A3A9A90A8}" destId="{5849F503-1506-434F-BA94-A81FD3547006}" srcOrd="2" destOrd="0" presId="urn:microsoft.com/office/officeart/2008/layout/VerticalCurvedList"/>
    <dgm:cxn modelId="{D8AC6583-1B8A-4E44-83ED-8E65AF379C35}" type="presParOf" srcId="{5849F503-1506-434F-BA94-A81FD3547006}" destId="{E7B72C85-B056-4C29-82F4-53C0333C17CE}" srcOrd="0" destOrd="0" presId="urn:microsoft.com/office/officeart/2008/layout/VerticalCurvedList"/>
    <dgm:cxn modelId="{548F718E-5FB0-44A0-97D8-D859418ED1A4}" type="presParOf" srcId="{4CD01A7A-20E6-4721-9DB0-068A3A9A90A8}" destId="{569E8807-293B-4378-A9C5-FCAC3C60C4E4}" srcOrd="3" destOrd="0" presId="urn:microsoft.com/office/officeart/2008/layout/VerticalCurvedList"/>
    <dgm:cxn modelId="{A52D5318-185E-4E23-B1A9-3161D950FC71}" type="presParOf" srcId="{4CD01A7A-20E6-4721-9DB0-068A3A9A90A8}" destId="{C6F61A00-200D-4D20-9151-AC50B9E94C79}" srcOrd="4" destOrd="0" presId="urn:microsoft.com/office/officeart/2008/layout/VerticalCurvedList"/>
    <dgm:cxn modelId="{10BD7C08-C0BA-4B98-A493-EEF94D95B38C}" type="presParOf" srcId="{C6F61A00-200D-4D20-9151-AC50B9E94C79}" destId="{5324225D-9DF3-4137-AEE5-F6BA21C00598}" srcOrd="0" destOrd="0" presId="urn:microsoft.com/office/officeart/2008/layout/VerticalCurvedList"/>
    <dgm:cxn modelId="{A666A077-195A-4B7B-99F0-F01895E98CF4}" type="presParOf" srcId="{4CD01A7A-20E6-4721-9DB0-068A3A9A90A8}" destId="{C06023F1-3177-405F-9B61-3A4F51D20B7A}" srcOrd="5" destOrd="0" presId="urn:microsoft.com/office/officeart/2008/layout/VerticalCurvedList"/>
    <dgm:cxn modelId="{0928DD32-E22A-4711-85F5-60E7D6B47E3B}" type="presParOf" srcId="{4CD01A7A-20E6-4721-9DB0-068A3A9A90A8}" destId="{7597F23F-5A83-44CE-A380-19D331C6DC5F}" srcOrd="6" destOrd="0" presId="urn:microsoft.com/office/officeart/2008/layout/VerticalCurvedList"/>
    <dgm:cxn modelId="{B8958FEB-AC0F-4D8B-84DC-309D905FC7B8}" type="presParOf" srcId="{7597F23F-5A83-44CE-A380-19D331C6DC5F}" destId="{D7B881F6-F226-4DFD-962B-84D263AE24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087958-FA9F-4261-9929-D02723B77E8E}" type="doc">
      <dgm:prSet loTypeId="urn:microsoft.com/office/officeart/2005/8/layout/chevron1" loCatId="process" qsTypeId="urn:microsoft.com/office/officeart/2005/8/quickstyle/simple1" qsCatId="simple" csTypeId="urn:microsoft.com/office/officeart/2005/8/colors/accent1_2" csCatId="accent1" phldr="1"/>
      <dgm:spPr/>
    </dgm:pt>
    <dgm:pt modelId="{8CCD3605-2945-4514-A664-F4EC32C81A86}">
      <dgm:prSet phldrT="[Text]"/>
      <dgm:spPr/>
      <dgm:t>
        <a:bodyPr/>
        <a:lstStyle/>
        <a:p>
          <a:r>
            <a:rPr lang="en-US" dirty="0">
              <a:latin typeface="Tw Cen MT" panose="020B0602020104020603" pitchFamily="34" charset="0"/>
              <a:sym typeface="Wingdings" panose="05000000000000000000" pitchFamily="2" charset="2"/>
            </a:rPr>
            <a:t>Transitioned to housing in setting of severe OUD</a:t>
          </a:r>
          <a:endParaRPr lang="en-US" dirty="0"/>
        </a:p>
      </dgm:t>
    </dgm:pt>
    <dgm:pt modelId="{309579AF-7F97-4E62-B9A6-799EA3E899D5}" type="parTrans" cxnId="{C0085C37-2D0A-47E5-A3D8-E5110787F780}">
      <dgm:prSet/>
      <dgm:spPr/>
      <dgm:t>
        <a:bodyPr/>
        <a:lstStyle/>
        <a:p>
          <a:endParaRPr lang="en-US"/>
        </a:p>
      </dgm:t>
    </dgm:pt>
    <dgm:pt modelId="{28EA89C8-F91D-4FF2-A7B4-8FDA46D403B4}" type="sibTrans" cxnId="{C0085C37-2D0A-47E5-A3D8-E5110787F780}">
      <dgm:prSet/>
      <dgm:spPr/>
      <dgm:t>
        <a:bodyPr/>
        <a:lstStyle/>
        <a:p>
          <a:endParaRPr lang="en-US"/>
        </a:p>
      </dgm:t>
    </dgm:pt>
    <dgm:pt modelId="{6CD69FD4-A52D-4C1D-BEAA-A81A0E013B1A}">
      <dgm:prSet phldrT="[Text]"/>
      <dgm:spPr/>
      <dgm:t>
        <a:bodyPr/>
        <a:lstStyle/>
        <a:p>
          <a:r>
            <a:rPr lang="en-US" dirty="0">
              <a:latin typeface="Tw Cen MT" panose="020B0602020104020603" pitchFamily="34" charset="0"/>
              <a:sym typeface="Wingdings" panose="05000000000000000000" pitchFamily="2" charset="2"/>
            </a:rPr>
            <a:t>Exacerbation of PTSD</a:t>
          </a:r>
          <a:endParaRPr lang="en-US" dirty="0"/>
        </a:p>
      </dgm:t>
    </dgm:pt>
    <dgm:pt modelId="{56F3710F-3A93-404A-8BF3-3C9157F33F1F}" type="parTrans" cxnId="{021E87E7-50A6-4BBF-B86E-0CA113E56A6F}">
      <dgm:prSet/>
      <dgm:spPr/>
      <dgm:t>
        <a:bodyPr/>
        <a:lstStyle/>
        <a:p>
          <a:endParaRPr lang="en-US"/>
        </a:p>
      </dgm:t>
    </dgm:pt>
    <dgm:pt modelId="{AF4DB640-EE08-4F8B-B4E9-03138011510D}" type="sibTrans" cxnId="{021E87E7-50A6-4BBF-B86E-0CA113E56A6F}">
      <dgm:prSet/>
      <dgm:spPr/>
      <dgm:t>
        <a:bodyPr/>
        <a:lstStyle/>
        <a:p>
          <a:endParaRPr lang="en-US"/>
        </a:p>
      </dgm:t>
    </dgm:pt>
    <dgm:pt modelId="{B671AFE1-C6F3-403D-8B2B-F84201FE1468}">
      <dgm:prSet phldrT="[Text]"/>
      <dgm:spPr/>
      <dgm:t>
        <a:bodyPr/>
        <a:lstStyle/>
        <a:p>
          <a:r>
            <a:rPr lang="en-US" b="1" i="1" dirty="0">
              <a:latin typeface="Tw Cen MT" panose="020B0602020104020603" pitchFamily="34" charset="0"/>
              <a:sym typeface="Wingdings" panose="05000000000000000000" pitchFamily="2" charset="2"/>
            </a:rPr>
            <a:t>Increased opioid use</a:t>
          </a:r>
          <a:endParaRPr lang="en-US" dirty="0"/>
        </a:p>
      </dgm:t>
    </dgm:pt>
    <dgm:pt modelId="{E59ED08E-E117-4A68-B9D1-EE0542ACBB23}" type="parTrans" cxnId="{07C9CD61-790F-466A-A267-AEDDF71E7117}">
      <dgm:prSet/>
      <dgm:spPr/>
      <dgm:t>
        <a:bodyPr/>
        <a:lstStyle/>
        <a:p>
          <a:endParaRPr lang="en-US"/>
        </a:p>
      </dgm:t>
    </dgm:pt>
    <dgm:pt modelId="{8A336D68-B5AA-4DC4-86D9-99D6F2890269}" type="sibTrans" cxnId="{07C9CD61-790F-466A-A267-AEDDF71E7117}">
      <dgm:prSet/>
      <dgm:spPr/>
      <dgm:t>
        <a:bodyPr/>
        <a:lstStyle/>
        <a:p>
          <a:endParaRPr lang="en-US"/>
        </a:p>
      </dgm:t>
    </dgm:pt>
    <dgm:pt modelId="{77509C36-ED97-478E-A771-2CF7AC5EF9A3}">
      <dgm:prSet phldrT="[Text]"/>
      <dgm:spPr/>
      <dgm:t>
        <a:bodyPr/>
        <a:lstStyle/>
        <a:p>
          <a:r>
            <a:rPr lang="en-US" dirty="0">
              <a:latin typeface="Tw Cen MT" panose="020B0602020104020603" pitchFamily="34" charset="0"/>
              <a:sym typeface="Wingdings" panose="05000000000000000000" pitchFamily="2" charset="2"/>
            </a:rPr>
            <a:t>Declined CAB/RPV injections x4 months </a:t>
          </a:r>
          <a:endParaRPr lang="en-US" dirty="0"/>
        </a:p>
      </dgm:t>
    </dgm:pt>
    <dgm:pt modelId="{7A96FD17-9C59-4652-A972-940E089A18C6}" type="parTrans" cxnId="{37F75B11-F496-4AD4-8316-B1BBF6C39571}">
      <dgm:prSet/>
      <dgm:spPr/>
      <dgm:t>
        <a:bodyPr/>
        <a:lstStyle/>
        <a:p>
          <a:endParaRPr lang="en-US"/>
        </a:p>
      </dgm:t>
    </dgm:pt>
    <dgm:pt modelId="{A96F8835-2167-4777-8D30-6FA7CBED9FE0}" type="sibTrans" cxnId="{37F75B11-F496-4AD4-8316-B1BBF6C39571}">
      <dgm:prSet/>
      <dgm:spPr/>
      <dgm:t>
        <a:bodyPr/>
        <a:lstStyle/>
        <a:p>
          <a:endParaRPr lang="en-US"/>
        </a:p>
      </dgm:t>
    </dgm:pt>
    <dgm:pt modelId="{260DB6C7-8E7C-4F06-9F86-C8950E69A864}" type="pres">
      <dgm:prSet presAssocID="{78087958-FA9F-4261-9929-D02723B77E8E}" presName="Name0" presStyleCnt="0">
        <dgm:presLayoutVars>
          <dgm:dir/>
          <dgm:animLvl val="lvl"/>
          <dgm:resizeHandles val="exact"/>
        </dgm:presLayoutVars>
      </dgm:prSet>
      <dgm:spPr/>
    </dgm:pt>
    <dgm:pt modelId="{71E7A6E2-CD1B-4184-AE83-3B5D98ED203B}" type="pres">
      <dgm:prSet presAssocID="{8CCD3605-2945-4514-A664-F4EC32C81A86}" presName="parTxOnly" presStyleLbl="node1" presStyleIdx="0" presStyleCnt="4">
        <dgm:presLayoutVars>
          <dgm:chMax val="0"/>
          <dgm:chPref val="0"/>
          <dgm:bulletEnabled val="1"/>
        </dgm:presLayoutVars>
      </dgm:prSet>
      <dgm:spPr/>
    </dgm:pt>
    <dgm:pt modelId="{850601A5-1B57-4FD0-8C77-40FA534B32F6}" type="pres">
      <dgm:prSet presAssocID="{28EA89C8-F91D-4FF2-A7B4-8FDA46D403B4}" presName="parTxOnlySpace" presStyleCnt="0"/>
      <dgm:spPr/>
    </dgm:pt>
    <dgm:pt modelId="{F9D3BAC6-DA6D-435F-99D7-D6B0699147FF}" type="pres">
      <dgm:prSet presAssocID="{6CD69FD4-A52D-4C1D-BEAA-A81A0E013B1A}" presName="parTxOnly" presStyleLbl="node1" presStyleIdx="1" presStyleCnt="4">
        <dgm:presLayoutVars>
          <dgm:chMax val="0"/>
          <dgm:chPref val="0"/>
          <dgm:bulletEnabled val="1"/>
        </dgm:presLayoutVars>
      </dgm:prSet>
      <dgm:spPr/>
    </dgm:pt>
    <dgm:pt modelId="{9F9FA8DC-FC3D-4B1E-8146-812BB555C9CD}" type="pres">
      <dgm:prSet presAssocID="{AF4DB640-EE08-4F8B-B4E9-03138011510D}" presName="parTxOnlySpace" presStyleCnt="0"/>
      <dgm:spPr/>
    </dgm:pt>
    <dgm:pt modelId="{D69C087C-565C-4339-806B-6CDCEE235619}" type="pres">
      <dgm:prSet presAssocID="{B671AFE1-C6F3-403D-8B2B-F84201FE1468}" presName="parTxOnly" presStyleLbl="node1" presStyleIdx="2" presStyleCnt="4">
        <dgm:presLayoutVars>
          <dgm:chMax val="0"/>
          <dgm:chPref val="0"/>
          <dgm:bulletEnabled val="1"/>
        </dgm:presLayoutVars>
      </dgm:prSet>
      <dgm:spPr/>
    </dgm:pt>
    <dgm:pt modelId="{BF4DFBD7-32FC-4103-961C-190AD0BA380A}" type="pres">
      <dgm:prSet presAssocID="{8A336D68-B5AA-4DC4-86D9-99D6F2890269}" presName="parTxOnlySpace" presStyleCnt="0"/>
      <dgm:spPr/>
    </dgm:pt>
    <dgm:pt modelId="{EF40B424-C938-421B-9362-68CBE2E6AA6D}" type="pres">
      <dgm:prSet presAssocID="{77509C36-ED97-478E-A771-2CF7AC5EF9A3}" presName="parTxOnly" presStyleLbl="node1" presStyleIdx="3" presStyleCnt="4">
        <dgm:presLayoutVars>
          <dgm:chMax val="0"/>
          <dgm:chPref val="0"/>
          <dgm:bulletEnabled val="1"/>
        </dgm:presLayoutVars>
      </dgm:prSet>
      <dgm:spPr/>
    </dgm:pt>
  </dgm:ptLst>
  <dgm:cxnLst>
    <dgm:cxn modelId="{85A26B09-F7F0-466D-8E12-7D1ECBDC8EAB}" type="presOf" srcId="{78087958-FA9F-4261-9929-D02723B77E8E}" destId="{260DB6C7-8E7C-4F06-9F86-C8950E69A864}" srcOrd="0" destOrd="0" presId="urn:microsoft.com/office/officeart/2005/8/layout/chevron1"/>
    <dgm:cxn modelId="{37F75B11-F496-4AD4-8316-B1BBF6C39571}" srcId="{78087958-FA9F-4261-9929-D02723B77E8E}" destId="{77509C36-ED97-478E-A771-2CF7AC5EF9A3}" srcOrd="3" destOrd="0" parTransId="{7A96FD17-9C59-4652-A972-940E089A18C6}" sibTransId="{A96F8835-2167-4777-8D30-6FA7CBED9FE0}"/>
    <dgm:cxn modelId="{6738382E-90C6-420F-A6A8-57661805FE4B}" type="presOf" srcId="{6CD69FD4-A52D-4C1D-BEAA-A81A0E013B1A}" destId="{F9D3BAC6-DA6D-435F-99D7-D6B0699147FF}" srcOrd="0" destOrd="0" presId="urn:microsoft.com/office/officeart/2005/8/layout/chevron1"/>
    <dgm:cxn modelId="{C0085C37-2D0A-47E5-A3D8-E5110787F780}" srcId="{78087958-FA9F-4261-9929-D02723B77E8E}" destId="{8CCD3605-2945-4514-A664-F4EC32C81A86}" srcOrd="0" destOrd="0" parTransId="{309579AF-7F97-4E62-B9A6-799EA3E899D5}" sibTransId="{28EA89C8-F91D-4FF2-A7B4-8FDA46D403B4}"/>
    <dgm:cxn modelId="{07C9CD61-790F-466A-A267-AEDDF71E7117}" srcId="{78087958-FA9F-4261-9929-D02723B77E8E}" destId="{B671AFE1-C6F3-403D-8B2B-F84201FE1468}" srcOrd="2" destOrd="0" parTransId="{E59ED08E-E117-4A68-B9D1-EE0542ACBB23}" sibTransId="{8A336D68-B5AA-4DC4-86D9-99D6F2890269}"/>
    <dgm:cxn modelId="{5B52FE46-6EA5-4921-A017-093DBBFE3CCF}" type="presOf" srcId="{77509C36-ED97-478E-A771-2CF7AC5EF9A3}" destId="{EF40B424-C938-421B-9362-68CBE2E6AA6D}" srcOrd="0" destOrd="0" presId="urn:microsoft.com/office/officeart/2005/8/layout/chevron1"/>
    <dgm:cxn modelId="{F7655092-6D45-408C-B3CF-BCD77B190E0A}" type="presOf" srcId="{B671AFE1-C6F3-403D-8B2B-F84201FE1468}" destId="{D69C087C-565C-4339-806B-6CDCEE235619}" srcOrd="0" destOrd="0" presId="urn:microsoft.com/office/officeart/2005/8/layout/chevron1"/>
    <dgm:cxn modelId="{18E649B2-BB2B-4F74-9050-3E0B2D2CCF31}" type="presOf" srcId="{8CCD3605-2945-4514-A664-F4EC32C81A86}" destId="{71E7A6E2-CD1B-4184-AE83-3B5D98ED203B}" srcOrd="0" destOrd="0" presId="urn:microsoft.com/office/officeart/2005/8/layout/chevron1"/>
    <dgm:cxn modelId="{021E87E7-50A6-4BBF-B86E-0CA113E56A6F}" srcId="{78087958-FA9F-4261-9929-D02723B77E8E}" destId="{6CD69FD4-A52D-4C1D-BEAA-A81A0E013B1A}" srcOrd="1" destOrd="0" parTransId="{56F3710F-3A93-404A-8BF3-3C9157F33F1F}" sibTransId="{AF4DB640-EE08-4F8B-B4E9-03138011510D}"/>
    <dgm:cxn modelId="{3E47E835-CE7E-490E-BDF9-C1C66A7C5F6B}" type="presParOf" srcId="{260DB6C7-8E7C-4F06-9F86-C8950E69A864}" destId="{71E7A6E2-CD1B-4184-AE83-3B5D98ED203B}" srcOrd="0" destOrd="0" presId="urn:microsoft.com/office/officeart/2005/8/layout/chevron1"/>
    <dgm:cxn modelId="{517308F2-3F60-4BA6-A107-FB2052817004}" type="presParOf" srcId="{260DB6C7-8E7C-4F06-9F86-C8950E69A864}" destId="{850601A5-1B57-4FD0-8C77-40FA534B32F6}" srcOrd="1" destOrd="0" presId="urn:microsoft.com/office/officeart/2005/8/layout/chevron1"/>
    <dgm:cxn modelId="{1707C3FF-4DCB-4B0E-BA50-A953FFABA5AA}" type="presParOf" srcId="{260DB6C7-8E7C-4F06-9F86-C8950E69A864}" destId="{F9D3BAC6-DA6D-435F-99D7-D6B0699147FF}" srcOrd="2" destOrd="0" presId="urn:microsoft.com/office/officeart/2005/8/layout/chevron1"/>
    <dgm:cxn modelId="{A473A504-F491-4F1C-80D6-FDB2CF2891A3}" type="presParOf" srcId="{260DB6C7-8E7C-4F06-9F86-C8950E69A864}" destId="{9F9FA8DC-FC3D-4B1E-8146-812BB555C9CD}" srcOrd="3" destOrd="0" presId="urn:microsoft.com/office/officeart/2005/8/layout/chevron1"/>
    <dgm:cxn modelId="{0D455C57-0775-4F22-8391-BCFAC64E6600}" type="presParOf" srcId="{260DB6C7-8E7C-4F06-9F86-C8950E69A864}" destId="{D69C087C-565C-4339-806B-6CDCEE235619}" srcOrd="4" destOrd="0" presId="urn:microsoft.com/office/officeart/2005/8/layout/chevron1"/>
    <dgm:cxn modelId="{45410A28-4BE8-4C98-9AAF-1D7FAAF01B6F}" type="presParOf" srcId="{260DB6C7-8E7C-4F06-9F86-C8950E69A864}" destId="{BF4DFBD7-32FC-4103-961C-190AD0BA380A}" srcOrd="5" destOrd="0" presId="urn:microsoft.com/office/officeart/2005/8/layout/chevron1"/>
    <dgm:cxn modelId="{3EF8AB35-57A3-41E9-B7B6-938F2D6558DB}" type="presParOf" srcId="{260DB6C7-8E7C-4F06-9F86-C8950E69A864}" destId="{EF40B424-C938-421B-9362-68CBE2E6AA6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92D8D-BF9A-4B44-AA6A-F830117B0049}">
      <dsp:nvSpPr>
        <dsp:cNvPr id="0" name=""/>
        <dsp:cNvSpPr/>
      </dsp:nvSpPr>
      <dsp:spPr>
        <a:xfrm rot="5400000">
          <a:off x="1728713" y="1760864"/>
          <a:ext cx="1557333" cy="177296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E6FDA0-B2C8-4BF2-81EA-8BECDF08378E}">
      <dsp:nvSpPr>
        <dsp:cNvPr id="0" name=""/>
        <dsp:cNvSpPr/>
      </dsp:nvSpPr>
      <dsp:spPr>
        <a:xfrm>
          <a:off x="1088059" y="54311"/>
          <a:ext cx="3125299" cy="1835057"/>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a:cs typeface="Calibri"/>
            </a:rPr>
            <a:t> PEH/PWUD face barriers to daily oral med adherence</a:t>
          </a:r>
        </a:p>
      </dsp:txBody>
      <dsp:txXfrm>
        <a:off x="1177655" y="143907"/>
        <a:ext cx="2946107" cy="1655865"/>
      </dsp:txXfrm>
    </dsp:sp>
    <dsp:sp modelId="{5B621007-F13C-45F5-A316-08F8DF1EDCF3}">
      <dsp:nvSpPr>
        <dsp:cNvPr id="0" name=""/>
        <dsp:cNvSpPr/>
      </dsp:nvSpPr>
      <dsp:spPr>
        <a:xfrm>
          <a:off x="3937747" y="209544"/>
          <a:ext cx="1906725" cy="1483174"/>
        </a:xfrm>
        <a:prstGeom prst="rect">
          <a:avLst/>
        </a:prstGeom>
        <a:noFill/>
        <a:ln>
          <a:noFill/>
        </a:ln>
        <a:effectLst/>
      </dsp:spPr>
      <dsp:style>
        <a:lnRef idx="0">
          <a:scrgbClr r="0" g="0" b="0"/>
        </a:lnRef>
        <a:fillRef idx="0">
          <a:scrgbClr r="0" g="0" b="0"/>
        </a:fillRef>
        <a:effectRef idx="0">
          <a:scrgbClr r="0" g="0" b="0"/>
        </a:effectRef>
        <a:fontRef idx="minor"/>
      </dsp:style>
    </dsp:sp>
    <dsp:sp modelId="{38B24DF3-5AC4-493D-9192-95B5846097A8}">
      <dsp:nvSpPr>
        <dsp:cNvPr id="0" name=""/>
        <dsp:cNvSpPr/>
      </dsp:nvSpPr>
      <dsp:spPr>
        <a:xfrm rot="5400000">
          <a:off x="4368773" y="3895387"/>
          <a:ext cx="1557333" cy="1772968"/>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0BA7E-1213-46F9-8D78-5D4F4AB5FE14}">
      <dsp:nvSpPr>
        <dsp:cNvPr id="0" name=""/>
        <dsp:cNvSpPr/>
      </dsp:nvSpPr>
      <dsp:spPr>
        <a:xfrm>
          <a:off x="3358772" y="2095904"/>
          <a:ext cx="2621632" cy="1835057"/>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a:cs typeface="Calibri"/>
            </a:rPr>
            <a:t>Low rates of virologic suppression (HIV viremia)</a:t>
          </a:r>
        </a:p>
      </dsp:txBody>
      <dsp:txXfrm>
        <a:off x="3448368" y="2185500"/>
        <a:ext cx="2442440" cy="1655865"/>
      </dsp:txXfrm>
    </dsp:sp>
    <dsp:sp modelId="{4EAEA74E-2FDE-4648-90A5-872CC23B2B0E}">
      <dsp:nvSpPr>
        <dsp:cNvPr id="0" name=""/>
        <dsp:cNvSpPr/>
      </dsp:nvSpPr>
      <dsp:spPr>
        <a:xfrm>
          <a:off x="5980405" y="2270919"/>
          <a:ext cx="1906725" cy="1483174"/>
        </a:xfrm>
        <a:prstGeom prst="rect">
          <a:avLst/>
        </a:prstGeom>
        <a:noFill/>
        <a:ln>
          <a:noFill/>
        </a:ln>
        <a:effectLst/>
      </dsp:spPr>
      <dsp:style>
        <a:lnRef idx="0">
          <a:scrgbClr r="0" g="0" b="0"/>
        </a:lnRef>
        <a:fillRef idx="0">
          <a:scrgbClr r="0" g="0" b="0"/>
        </a:fillRef>
        <a:effectRef idx="0">
          <a:scrgbClr r="0" g="0" b="0"/>
        </a:effectRef>
        <a:fontRef idx="minor"/>
      </dsp:style>
    </dsp:sp>
    <dsp:sp modelId="{FE5B08ED-721F-4161-98AB-6C8048312FC9}">
      <dsp:nvSpPr>
        <dsp:cNvPr id="0" name=""/>
        <dsp:cNvSpPr/>
      </dsp:nvSpPr>
      <dsp:spPr>
        <a:xfrm>
          <a:off x="6045880" y="4157279"/>
          <a:ext cx="2621632" cy="1835057"/>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a:cs typeface="Calibri"/>
            </a:rPr>
            <a:t>Increased rates of HIV transmission in this population </a:t>
          </a:r>
          <a:endParaRPr lang="en-US" sz="2400" b="1" kern="1200" dirty="0">
            <a:solidFill>
              <a:schemeClr val="bg1"/>
            </a:solidFill>
          </a:endParaRPr>
        </a:p>
      </dsp:txBody>
      <dsp:txXfrm>
        <a:off x="6135476" y="4246875"/>
        <a:ext cx="2442440" cy="16558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Initiated w/ &lt;3 months clinical engagement</a:t>
          </a:r>
          <a:endParaRPr lang="en-US" sz="1800" kern="1200" dirty="0"/>
        </a:p>
      </dsp:txBody>
      <dsp:txXfrm>
        <a:off x="523923" y="320001"/>
        <a:ext cx="1558388" cy="1038924"/>
      </dsp:txXfrm>
    </dsp:sp>
    <dsp:sp modelId="{3A8EB63D-2138-4A8E-BA04-0BA0722A9F3D}">
      <dsp:nvSpPr>
        <dsp:cNvPr id="0" name=""/>
        <dsp:cNvSpPr/>
      </dsp:nvSpPr>
      <dsp:spPr>
        <a:xfrm>
          <a:off x="2342043"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Incarceration + loss of temp. housing </a:t>
          </a:r>
          <a:endParaRPr lang="en-US" sz="1800" kern="1200" dirty="0"/>
        </a:p>
      </dsp:txBody>
      <dsp:txXfrm>
        <a:off x="2861505" y="320001"/>
        <a:ext cx="1558388" cy="1038924"/>
      </dsp:txXfrm>
    </dsp:sp>
    <dsp:sp modelId="{8C11597D-7E87-4089-8EDC-0D81808B8810}">
      <dsp:nvSpPr>
        <dsp:cNvPr id="0" name=""/>
        <dsp:cNvSpPr/>
      </dsp:nvSpPr>
      <dsp:spPr>
        <a:xfrm>
          <a:off x="4679624"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Tw Cen MT" panose="020B0602020104020603" pitchFamily="34" charset="0"/>
              <a:sym typeface="Wingdings" panose="05000000000000000000" pitchFamily="2" charset="2"/>
            </a:rPr>
            <a:t>Increased </a:t>
          </a:r>
          <a:r>
            <a:rPr lang="en-US" sz="1600" b="1" i="1" kern="1200" dirty="0">
              <a:latin typeface="Tw Cen MT" panose="020B0602020104020603" pitchFamily="34" charset="0"/>
              <a:sym typeface="Wingdings" panose="05000000000000000000" pitchFamily="2" charset="2"/>
            </a:rPr>
            <a:t>methamphetamine</a:t>
          </a:r>
          <a:r>
            <a:rPr lang="en-US" sz="1800" b="1" i="1" kern="1200" dirty="0">
              <a:latin typeface="Tw Cen MT" panose="020B0602020104020603" pitchFamily="34" charset="0"/>
              <a:sym typeface="Wingdings" panose="05000000000000000000" pitchFamily="2" charset="2"/>
            </a:rPr>
            <a:t> use</a:t>
          </a:r>
          <a:endParaRPr lang="en-US" sz="1800" b="1" i="1" kern="1200" dirty="0"/>
        </a:p>
      </dsp:txBody>
      <dsp:txXfrm>
        <a:off x="5199086" y="320001"/>
        <a:ext cx="1558388" cy="1038924"/>
      </dsp:txXfrm>
    </dsp:sp>
    <dsp:sp modelId="{01AE4311-901F-4953-97AC-6F11CD89EA3A}">
      <dsp:nvSpPr>
        <dsp:cNvPr id="0" name=""/>
        <dsp:cNvSpPr/>
      </dsp:nvSpPr>
      <dsp:spPr>
        <a:xfrm>
          <a:off x="7017205"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2 delayed injections (12 and 21 days) </a:t>
          </a:r>
          <a:endParaRPr lang="en-US" sz="1800" kern="1200" dirty="0"/>
        </a:p>
      </dsp:txBody>
      <dsp:txXfrm>
        <a:off x="7536667" y="320001"/>
        <a:ext cx="1558388" cy="1038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w Cen MT" panose="020B0602020104020603" pitchFamily="34" charset="0"/>
              <a:sym typeface="Wingdings" panose="05000000000000000000" pitchFamily="2" charset="2"/>
            </a:rPr>
            <a:t>Patient with minimal </a:t>
          </a:r>
          <a:r>
            <a:rPr lang="en-US" sz="1600" b="1" i="1" kern="1200" dirty="0">
              <a:latin typeface="Tw Cen MT" panose="020B0602020104020603" pitchFamily="34" charset="0"/>
              <a:sym typeface="Wingdings" panose="05000000000000000000" pitchFamily="2" charset="2"/>
            </a:rPr>
            <a:t>active</a:t>
          </a:r>
          <a:r>
            <a:rPr lang="en-US" sz="1600" kern="1200" dirty="0">
              <a:latin typeface="Tw Cen MT" panose="020B0602020104020603" pitchFamily="34" charset="0"/>
              <a:sym typeface="Wingdings" panose="05000000000000000000" pitchFamily="2" charset="2"/>
            </a:rPr>
            <a:t> care engagement</a:t>
          </a:r>
          <a:endParaRPr lang="en-US" sz="1600" kern="1200" dirty="0"/>
        </a:p>
      </dsp:txBody>
      <dsp:txXfrm>
        <a:off x="523923" y="3122"/>
        <a:ext cx="1558388" cy="1038924"/>
      </dsp:txXfrm>
    </dsp:sp>
    <dsp:sp modelId="{D0D15FF4-5A9B-49AC-A43B-9D7A3EE59A7A}">
      <dsp:nvSpPr>
        <dsp:cNvPr id="0" name=""/>
        <dsp:cNvSpPr/>
      </dsp:nvSpPr>
      <dsp:spPr>
        <a:xfrm>
          <a:off x="2342043"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w Cen MT" panose="020B0602020104020603" pitchFamily="34" charset="0"/>
              <a:sym typeface="Wingdings" panose="05000000000000000000" pitchFamily="2" charset="2"/>
            </a:rPr>
            <a:t>CAB/RPV offered due to CD4 &lt;50</a:t>
          </a:r>
          <a:endParaRPr lang="en-US" sz="1700" kern="1200" dirty="0"/>
        </a:p>
      </dsp:txBody>
      <dsp:txXfrm>
        <a:off x="2861505" y="3122"/>
        <a:ext cx="1558388" cy="1038924"/>
      </dsp:txXfrm>
    </dsp:sp>
    <dsp:sp modelId="{8AD2D68C-2484-406C-9558-B8FAE4827D82}">
      <dsp:nvSpPr>
        <dsp:cNvPr id="0" name=""/>
        <dsp:cNvSpPr/>
      </dsp:nvSpPr>
      <dsp:spPr>
        <a:xfrm>
          <a:off x="4679624" y="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Pt. declined full </a:t>
          </a:r>
          <a:r>
            <a:rPr lang="en-US" sz="1650" kern="1200" dirty="0">
              <a:latin typeface="Tw Cen MT" panose="020B0602020104020603" pitchFamily="34" charset="0"/>
              <a:sym typeface="Wingdings" panose="05000000000000000000" pitchFamily="2" charset="2"/>
            </a:rPr>
            <a:t>buttock exposure</a:t>
          </a:r>
          <a:r>
            <a:rPr lang="en-US" sz="1800" kern="1200" dirty="0">
              <a:latin typeface="Tw Cen MT" panose="020B0602020104020603" pitchFamily="34" charset="0"/>
              <a:sym typeface="Wingdings" panose="05000000000000000000" pitchFamily="2" charset="2"/>
            </a:rPr>
            <a:t> to outreach RN</a:t>
          </a:r>
          <a:endParaRPr lang="en-US" sz="1800" kern="1200" dirty="0"/>
        </a:p>
      </dsp:txBody>
      <dsp:txXfrm>
        <a:off x="5199086" y="0"/>
        <a:ext cx="1558388" cy="1038924"/>
      </dsp:txXfrm>
    </dsp:sp>
    <dsp:sp modelId="{9E0229FE-BF34-4C7D-9CBE-26FD1EFDCCF6}">
      <dsp:nvSpPr>
        <dsp:cNvPr id="0" name=""/>
        <dsp:cNvSpPr/>
      </dsp:nvSpPr>
      <dsp:spPr>
        <a:xfrm>
          <a:off x="7017205"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CAB/RPV likely deposited </a:t>
          </a:r>
          <a:r>
            <a:rPr lang="en-US" sz="1800" kern="1200" dirty="0" err="1">
              <a:latin typeface="Tw Cen MT" panose="020B0602020104020603" pitchFamily="34" charset="0"/>
              <a:sym typeface="Wingdings" panose="05000000000000000000" pitchFamily="2" charset="2"/>
            </a:rPr>
            <a:t>subq</a:t>
          </a:r>
          <a:r>
            <a:rPr lang="en-US" sz="1800" kern="1200" dirty="0">
              <a:latin typeface="Tw Cen MT" panose="020B0602020104020603" pitchFamily="34" charset="0"/>
              <a:sym typeface="Wingdings" panose="05000000000000000000" pitchFamily="2" charset="2"/>
            </a:rPr>
            <a:t> (vs. IM)</a:t>
          </a:r>
          <a:endParaRPr lang="en-US" sz="1800" kern="1200" dirty="0"/>
        </a:p>
      </dsp:txBody>
      <dsp:txXfrm>
        <a:off x="7536667" y="3122"/>
        <a:ext cx="1558388" cy="10389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A6E2-CD1B-4184-AE83-3B5D98ED203B}">
      <dsp:nvSpPr>
        <dsp:cNvPr id="0" name=""/>
        <dsp:cNvSpPr/>
      </dsp:nvSpPr>
      <dsp:spPr>
        <a:xfrm>
          <a:off x="4461"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Transitioned to housing in setting of severe OUD</a:t>
          </a:r>
          <a:endParaRPr lang="en-US" sz="1900" kern="1200" dirty="0"/>
        </a:p>
      </dsp:txBody>
      <dsp:txXfrm>
        <a:off x="523923" y="254560"/>
        <a:ext cx="1558388" cy="1038924"/>
      </dsp:txXfrm>
    </dsp:sp>
    <dsp:sp modelId="{F9D3BAC6-DA6D-435F-99D7-D6B0699147FF}">
      <dsp:nvSpPr>
        <dsp:cNvPr id="0" name=""/>
        <dsp:cNvSpPr/>
      </dsp:nvSpPr>
      <dsp:spPr>
        <a:xfrm>
          <a:off x="2342043"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Exacerbation of PTSD</a:t>
          </a:r>
          <a:endParaRPr lang="en-US" sz="1900" kern="1200" dirty="0"/>
        </a:p>
      </dsp:txBody>
      <dsp:txXfrm>
        <a:off x="2861505" y="254560"/>
        <a:ext cx="1558388" cy="1038924"/>
      </dsp:txXfrm>
    </dsp:sp>
    <dsp:sp modelId="{D69C087C-565C-4339-806B-6CDCEE235619}">
      <dsp:nvSpPr>
        <dsp:cNvPr id="0" name=""/>
        <dsp:cNvSpPr/>
      </dsp:nvSpPr>
      <dsp:spPr>
        <a:xfrm>
          <a:off x="4679624"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i="1" kern="1200" dirty="0">
              <a:latin typeface="Tw Cen MT" panose="020B0602020104020603" pitchFamily="34" charset="0"/>
              <a:sym typeface="Wingdings" panose="05000000000000000000" pitchFamily="2" charset="2"/>
            </a:rPr>
            <a:t>Increased opioid use</a:t>
          </a:r>
          <a:endParaRPr lang="en-US" sz="1900" kern="1200" dirty="0"/>
        </a:p>
      </dsp:txBody>
      <dsp:txXfrm>
        <a:off x="5199086" y="254560"/>
        <a:ext cx="1558388" cy="1038924"/>
      </dsp:txXfrm>
    </dsp:sp>
    <dsp:sp modelId="{EF40B424-C938-421B-9362-68CBE2E6AA6D}">
      <dsp:nvSpPr>
        <dsp:cNvPr id="0" name=""/>
        <dsp:cNvSpPr/>
      </dsp:nvSpPr>
      <dsp:spPr>
        <a:xfrm>
          <a:off x="7017205"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Declined CAB/RPV injections x4 months </a:t>
          </a:r>
          <a:endParaRPr lang="en-US" sz="1900" kern="1200" dirty="0"/>
        </a:p>
      </dsp:txBody>
      <dsp:txXfrm>
        <a:off x="7536667" y="254560"/>
        <a:ext cx="1558388" cy="10389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Initiated w/ &lt;3 months clinical engagement</a:t>
          </a:r>
          <a:endParaRPr lang="en-US" sz="1800" kern="1200" dirty="0"/>
        </a:p>
      </dsp:txBody>
      <dsp:txXfrm>
        <a:off x="523923" y="320001"/>
        <a:ext cx="1558388" cy="1038924"/>
      </dsp:txXfrm>
    </dsp:sp>
    <dsp:sp modelId="{3A8EB63D-2138-4A8E-BA04-0BA0722A9F3D}">
      <dsp:nvSpPr>
        <dsp:cNvPr id="0" name=""/>
        <dsp:cNvSpPr/>
      </dsp:nvSpPr>
      <dsp:spPr>
        <a:xfrm>
          <a:off x="2342043"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Incarceration + loss of temp. housing </a:t>
          </a:r>
          <a:endParaRPr lang="en-US" sz="1800" kern="1200" dirty="0"/>
        </a:p>
      </dsp:txBody>
      <dsp:txXfrm>
        <a:off x="2861505" y="320001"/>
        <a:ext cx="1558388" cy="1038924"/>
      </dsp:txXfrm>
    </dsp:sp>
    <dsp:sp modelId="{8C11597D-7E87-4089-8EDC-0D81808B8810}">
      <dsp:nvSpPr>
        <dsp:cNvPr id="0" name=""/>
        <dsp:cNvSpPr/>
      </dsp:nvSpPr>
      <dsp:spPr>
        <a:xfrm>
          <a:off x="4679624"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Tw Cen MT" panose="020B0602020104020603" pitchFamily="34" charset="0"/>
              <a:sym typeface="Wingdings" panose="05000000000000000000" pitchFamily="2" charset="2"/>
            </a:rPr>
            <a:t>Increased </a:t>
          </a:r>
          <a:r>
            <a:rPr lang="en-US" sz="1600" b="1" i="1" kern="1200" dirty="0">
              <a:latin typeface="Tw Cen MT" panose="020B0602020104020603" pitchFamily="34" charset="0"/>
              <a:sym typeface="Wingdings" panose="05000000000000000000" pitchFamily="2" charset="2"/>
            </a:rPr>
            <a:t>methamphetamine</a:t>
          </a:r>
          <a:r>
            <a:rPr lang="en-US" sz="1800" b="1" i="1" kern="1200" dirty="0">
              <a:latin typeface="Tw Cen MT" panose="020B0602020104020603" pitchFamily="34" charset="0"/>
              <a:sym typeface="Wingdings" panose="05000000000000000000" pitchFamily="2" charset="2"/>
            </a:rPr>
            <a:t> use</a:t>
          </a:r>
          <a:endParaRPr lang="en-US" sz="1800" b="1" i="1" kern="1200" dirty="0"/>
        </a:p>
      </dsp:txBody>
      <dsp:txXfrm>
        <a:off x="5199086" y="320001"/>
        <a:ext cx="1558388" cy="1038924"/>
      </dsp:txXfrm>
    </dsp:sp>
    <dsp:sp modelId="{01AE4311-901F-4953-97AC-6F11CD89EA3A}">
      <dsp:nvSpPr>
        <dsp:cNvPr id="0" name=""/>
        <dsp:cNvSpPr/>
      </dsp:nvSpPr>
      <dsp:spPr>
        <a:xfrm>
          <a:off x="7017205"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2 delayed injections (12 and 21 days) </a:t>
          </a:r>
          <a:endParaRPr lang="en-US" sz="1800" kern="1200" dirty="0"/>
        </a:p>
      </dsp:txBody>
      <dsp:txXfrm>
        <a:off x="7536667" y="320001"/>
        <a:ext cx="1558388" cy="10389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w Cen MT" panose="020B0602020104020603" pitchFamily="34" charset="0"/>
              <a:sym typeface="Wingdings" panose="05000000000000000000" pitchFamily="2" charset="2"/>
            </a:rPr>
            <a:t>Patient with minimal </a:t>
          </a:r>
          <a:r>
            <a:rPr lang="en-US" sz="1600" b="1" i="1" kern="1200" dirty="0">
              <a:latin typeface="Tw Cen MT" panose="020B0602020104020603" pitchFamily="34" charset="0"/>
              <a:sym typeface="Wingdings" panose="05000000000000000000" pitchFamily="2" charset="2"/>
            </a:rPr>
            <a:t>active</a:t>
          </a:r>
          <a:r>
            <a:rPr lang="en-US" sz="1600" kern="1200" dirty="0">
              <a:latin typeface="Tw Cen MT" panose="020B0602020104020603" pitchFamily="34" charset="0"/>
              <a:sym typeface="Wingdings" panose="05000000000000000000" pitchFamily="2" charset="2"/>
            </a:rPr>
            <a:t> care engagement</a:t>
          </a:r>
          <a:endParaRPr lang="en-US" sz="1600" kern="1200" dirty="0"/>
        </a:p>
      </dsp:txBody>
      <dsp:txXfrm>
        <a:off x="523923" y="3122"/>
        <a:ext cx="1558388" cy="1038924"/>
      </dsp:txXfrm>
    </dsp:sp>
    <dsp:sp modelId="{D0D15FF4-5A9B-49AC-A43B-9D7A3EE59A7A}">
      <dsp:nvSpPr>
        <dsp:cNvPr id="0" name=""/>
        <dsp:cNvSpPr/>
      </dsp:nvSpPr>
      <dsp:spPr>
        <a:xfrm>
          <a:off x="2342043"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w Cen MT" panose="020B0602020104020603" pitchFamily="34" charset="0"/>
              <a:sym typeface="Wingdings" panose="05000000000000000000" pitchFamily="2" charset="2"/>
            </a:rPr>
            <a:t>CAB/RPV offered due to CD4 &lt;50</a:t>
          </a:r>
          <a:endParaRPr lang="en-US" sz="1700" kern="1200" dirty="0"/>
        </a:p>
      </dsp:txBody>
      <dsp:txXfrm>
        <a:off x="2861505" y="3122"/>
        <a:ext cx="1558388" cy="1038924"/>
      </dsp:txXfrm>
    </dsp:sp>
    <dsp:sp modelId="{8AD2D68C-2484-406C-9558-B8FAE4827D82}">
      <dsp:nvSpPr>
        <dsp:cNvPr id="0" name=""/>
        <dsp:cNvSpPr/>
      </dsp:nvSpPr>
      <dsp:spPr>
        <a:xfrm>
          <a:off x="4679624" y="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Pt. declined full </a:t>
          </a:r>
          <a:r>
            <a:rPr lang="en-US" sz="1650" kern="1200" dirty="0">
              <a:latin typeface="Tw Cen MT" panose="020B0602020104020603" pitchFamily="34" charset="0"/>
              <a:sym typeface="Wingdings" panose="05000000000000000000" pitchFamily="2" charset="2"/>
            </a:rPr>
            <a:t>buttock exposure</a:t>
          </a:r>
          <a:r>
            <a:rPr lang="en-US" sz="1800" kern="1200" dirty="0">
              <a:latin typeface="Tw Cen MT" panose="020B0602020104020603" pitchFamily="34" charset="0"/>
              <a:sym typeface="Wingdings" panose="05000000000000000000" pitchFamily="2" charset="2"/>
            </a:rPr>
            <a:t> to outreach RN</a:t>
          </a:r>
          <a:endParaRPr lang="en-US" sz="1800" kern="1200" dirty="0"/>
        </a:p>
      </dsp:txBody>
      <dsp:txXfrm>
        <a:off x="5199086" y="0"/>
        <a:ext cx="1558388" cy="1038924"/>
      </dsp:txXfrm>
    </dsp:sp>
    <dsp:sp modelId="{9E0229FE-BF34-4C7D-9CBE-26FD1EFDCCF6}">
      <dsp:nvSpPr>
        <dsp:cNvPr id="0" name=""/>
        <dsp:cNvSpPr/>
      </dsp:nvSpPr>
      <dsp:spPr>
        <a:xfrm>
          <a:off x="7017205"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CAB/RPV likely deposited </a:t>
          </a:r>
          <a:r>
            <a:rPr lang="en-US" sz="1800" kern="1200" dirty="0" err="1">
              <a:latin typeface="Tw Cen MT" panose="020B0602020104020603" pitchFamily="34" charset="0"/>
              <a:sym typeface="Wingdings" panose="05000000000000000000" pitchFamily="2" charset="2"/>
            </a:rPr>
            <a:t>subq</a:t>
          </a:r>
          <a:r>
            <a:rPr lang="en-US" sz="1800" kern="1200" dirty="0">
              <a:latin typeface="Tw Cen MT" panose="020B0602020104020603" pitchFamily="34" charset="0"/>
              <a:sym typeface="Wingdings" panose="05000000000000000000" pitchFamily="2" charset="2"/>
            </a:rPr>
            <a:t> (vs. IM)</a:t>
          </a:r>
          <a:endParaRPr lang="en-US" sz="1800" kern="1200" dirty="0"/>
        </a:p>
      </dsp:txBody>
      <dsp:txXfrm>
        <a:off x="7536667" y="3122"/>
        <a:ext cx="1558388" cy="10389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A6E2-CD1B-4184-AE83-3B5D98ED203B}">
      <dsp:nvSpPr>
        <dsp:cNvPr id="0" name=""/>
        <dsp:cNvSpPr/>
      </dsp:nvSpPr>
      <dsp:spPr>
        <a:xfrm>
          <a:off x="4461"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Transitioned to housing in setting of severe OUD</a:t>
          </a:r>
          <a:endParaRPr lang="en-US" sz="1900" kern="1200" dirty="0"/>
        </a:p>
      </dsp:txBody>
      <dsp:txXfrm>
        <a:off x="523923" y="254560"/>
        <a:ext cx="1558388" cy="1038924"/>
      </dsp:txXfrm>
    </dsp:sp>
    <dsp:sp modelId="{F9D3BAC6-DA6D-435F-99D7-D6B0699147FF}">
      <dsp:nvSpPr>
        <dsp:cNvPr id="0" name=""/>
        <dsp:cNvSpPr/>
      </dsp:nvSpPr>
      <dsp:spPr>
        <a:xfrm>
          <a:off x="2342043"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Exacerbation of PTSD</a:t>
          </a:r>
          <a:endParaRPr lang="en-US" sz="1900" kern="1200" dirty="0"/>
        </a:p>
      </dsp:txBody>
      <dsp:txXfrm>
        <a:off x="2861505" y="254560"/>
        <a:ext cx="1558388" cy="1038924"/>
      </dsp:txXfrm>
    </dsp:sp>
    <dsp:sp modelId="{D69C087C-565C-4339-806B-6CDCEE235619}">
      <dsp:nvSpPr>
        <dsp:cNvPr id="0" name=""/>
        <dsp:cNvSpPr/>
      </dsp:nvSpPr>
      <dsp:spPr>
        <a:xfrm>
          <a:off x="4679624"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i="1" kern="1200" dirty="0">
              <a:latin typeface="Tw Cen MT" panose="020B0602020104020603" pitchFamily="34" charset="0"/>
              <a:sym typeface="Wingdings" panose="05000000000000000000" pitchFamily="2" charset="2"/>
            </a:rPr>
            <a:t>Increased opioid use</a:t>
          </a:r>
          <a:endParaRPr lang="en-US" sz="1900" kern="1200" dirty="0"/>
        </a:p>
      </dsp:txBody>
      <dsp:txXfrm>
        <a:off x="5199086" y="254560"/>
        <a:ext cx="1558388" cy="1038924"/>
      </dsp:txXfrm>
    </dsp:sp>
    <dsp:sp modelId="{EF40B424-C938-421B-9362-68CBE2E6AA6D}">
      <dsp:nvSpPr>
        <dsp:cNvPr id="0" name=""/>
        <dsp:cNvSpPr/>
      </dsp:nvSpPr>
      <dsp:spPr>
        <a:xfrm>
          <a:off x="7017205"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Declined CAB/RPV injections x4 months </a:t>
          </a:r>
          <a:endParaRPr lang="en-US" sz="1900" kern="1200" dirty="0"/>
        </a:p>
      </dsp:txBody>
      <dsp:txXfrm>
        <a:off x="7536667" y="254560"/>
        <a:ext cx="1558388" cy="10389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Initiated w/ &lt;3 months clinical engagement</a:t>
          </a:r>
          <a:endParaRPr lang="en-US" sz="1800" kern="1200" dirty="0"/>
        </a:p>
      </dsp:txBody>
      <dsp:txXfrm>
        <a:off x="523923" y="320001"/>
        <a:ext cx="1558388" cy="1038924"/>
      </dsp:txXfrm>
    </dsp:sp>
    <dsp:sp modelId="{3A8EB63D-2138-4A8E-BA04-0BA0722A9F3D}">
      <dsp:nvSpPr>
        <dsp:cNvPr id="0" name=""/>
        <dsp:cNvSpPr/>
      </dsp:nvSpPr>
      <dsp:spPr>
        <a:xfrm>
          <a:off x="2342043"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Incarceration + loss of temp. housing </a:t>
          </a:r>
          <a:endParaRPr lang="en-US" sz="1800" kern="1200" dirty="0"/>
        </a:p>
      </dsp:txBody>
      <dsp:txXfrm>
        <a:off x="2861505" y="320001"/>
        <a:ext cx="1558388" cy="1038924"/>
      </dsp:txXfrm>
    </dsp:sp>
    <dsp:sp modelId="{8C11597D-7E87-4089-8EDC-0D81808B8810}">
      <dsp:nvSpPr>
        <dsp:cNvPr id="0" name=""/>
        <dsp:cNvSpPr/>
      </dsp:nvSpPr>
      <dsp:spPr>
        <a:xfrm>
          <a:off x="4679624"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Tw Cen MT" panose="020B0602020104020603" pitchFamily="34" charset="0"/>
              <a:sym typeface="Wingdings" panose="05000000000000000000" pitchFamily="2" charset="2"/>
            </a:rPr>
            <a:t>Increased </a:t>
          </a:r>
          <a:r>
            <a:rPr lang="en-US" sz="1600" b="1" i="1" kern="1200" dirty="0">
              <a:latin typeface="Tw Cen MT" panose="020B0602020104020603" pitchFamily="34" charset="0"/>
              <a:sym typeface="Wingdings" panose="05000000000000000000" pitchFamily="2" charset="2"/>
            </a:rPr>
            <a:t>methamphetamine</a:t>
          </a:r>
          <a:r>
            <a:rPr lang="en-US" sz="1800" b="1" i="1" kern="1200" dirty="0">
              <a:latin typeface="Tw Cen MT" panose="020B0602020104020603" pitchFamily="34" charset="0"/>
              <a:sym typeface="Wingdings" panose="05000000000000000000" pitchFamily="2" charset="2"/>
            </a:rPr>
            <a:t> use</a:t>
          </a:r>
          <a:endParaRPr lang="en-US" sz="1800" b="1" i="1" kern="1200" dirty="0"/>
        </a:p>
      </dsp:txBody>
      <dsp:txXfrm>
        <a:off x="5199086" y="320001"/>
        <a:ext cx="1558388" cy="1038924"/>
      </dsp:txXfrm>
    </dsp:sp>
    <dsp:sp modelId="{01AE4311-901F-4953-97AC-6F11CD89EA3A}">
      <dsp:nvSpPr>
        <dsp:cNvPr id="0" name=""/>
        <dsp:cNvSpPr/>
      </dsp:nvSpPr>
      <dsp:spPr>
        <a:xfrm>
          <a:off x="7017205"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2 delayed injections (12 and 21 days) </a:t>
          </a:r>
          <a:endParaRPr lang="en-US" sz="1800" kern="1200" dirty="0"/>
        </a:p>
      </dsp:txBody>
      <dsp:txXfrm>
        <a:off x="7536667" y="320001"/>
        <a:ext cx="1558388" cy="10389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w Cen MT" panose="020B0602020104020603" pitchFamily="34" charset="0"/>
              <a:sym typeface="Wingdings" panose="05000000000000000000" pitchFamily="2" charset="2"/>
            </a:rPr>
            <a:t>Patient with minimal </a:t>
          </a:r>
          <a:r>
            <a:rPr lang="en-US" sz="1600" b="1" i="1" kern="1200" dirty="0">
              <a:latin typeface="Tw Cen MT" panose="020B0602020104020603" pitchFamily="34" charset="0"/>
              <a:sym typeface="Wingdings" panose="05000000000000000000" pitchFamily="2" charset="2"/>
            </a:rPr>
            <a:t>active</a:t>
          </a:r>
          <a:r>
            <a:rPr lang="en-US" sz="1600" kern="1200" dirty="0">
              <a:latin typeface="Tw Cen MT" panose="020B0602020104020603" pitchFamily="34" charset="0"/>
              <a:sym typeface="Wingdings" panose="05000000000000000000" pitchFamily="2" charset="2"/>
            </a:rPr>
            <a:t> care engagement</a:t>
          </a:r>
          <a:endParaRPr lang="en-US" sz="1600" kern="1200" dirty="0"/>
        </a:p>
      </dsp:txBody>
      <dsp:txXfrm>
        <a:off x="523923" y="3122"/>
        <a:ext cx="1558388" cy="1038924"/>
      </dsp:txXfrm>
    </dsp:sp>
    <dsp:sp modelId="{D0D15FF4-5A9B-49AC-A43B-9D7A3EE59A7A}">
      <dsp:nvSpPr>
        <dsp:cNvPr id="0" name=""/>
        <dsp:cNvSpPr/>
      </dsp:nvSpPr>
      <dsp:spPr>
        <a:xfrm>
          <a:off x="2342043"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w Cen MT" panose="020B0602020104020603" pitchFamily="34" charset="0"/>
              <a:sym typeface="Wingdings" panose="05000000000000000000" pitchFamily="2" charset="2"/>
            </a:rPr>
            <a:t>CAB/RPV offered due to CD4 &lt;50</a:t>
          </a:r>
          <a:endParaRPr lang="en-US" sz="1700" kern="1200" dirty="0"/>
        </a:p>
      </dsp:txBody>
      <dsp:txXfrm>
        <a:off x="2861505" y="3122"/>
        <a:ext cx="1558388" cy="1038924"/>
      </dsp:txXfrm>
    </dsp:sp>
    <dsp:sp modelId="{8AD2D68C-2484-406C-9558-B8FAE4827D82}">
      <dsp:nvSpPr>
        <dsp:cNvPr id="0" name=""/>
        <dsp:cNvSpPr/>
      </dsp:nvSpPr>
      <dsp:spPr>
        <a:xfrm>
          <a:off x="4679624" y="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Pt. declined full </a:t>
          </a:r>
          <a:r>
            <a:rPr lang="en-US" sz="1650" kern="1200" dirty="0">
              <a:latin typeface="Tw Cen MT" panose="020B0602020104020603" pitchFamily="34" charset="0"/>
              <a:sym typeface="Wingdings" panose="05000000000000000000" pitchFamily="2" charset="2"/>
            </a:rPr>
            <a:t>buttock exposure</a:t>
          </a:r>
          <a:r>
            <a:rPr lang="en-US" sz="1800" kern="1200" dirty="0">
              <a:latin typeface="Tw Cen MT" panose="020B0602020104020603" pitchFamily="34" charset="0"/>
              <a:sym typeface="Wingdings" panose="05000000000000000000" pitchFamily="2" charset="2"/>
            </a:rPr>
            <a:t> to outreach RN</a:t>
          </a:r>
          <a:endParaRPr lang="en-US" sz="1800" kern="1200" dirty="0"/>
        </a:p>
      </dsp:txBody>
      <dsp:txXfrm>
        <a:off x="5199086" y="0"/>
        <a:ext cx="1558388" cy="1038924"/>
      </dsp:txXfrm>
    </dsp:sp>
    <dsp:sp modelId="{9E0229FE-BF34-4C7D-9CBE-26FD1EFDCCF6}">
      <dsp:nvSpPr>
        <dsp:cNvPr id="0" name=""/>
        <dsp:cNvSpPr/>
      </dsp:nvSpPr>
      <dsp:spPr>
        <a:xfrm>
          <a:off x="7017205"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CAB/RPV likely deposited </a:t>
          </a:r>
          <a:r>
            <a:rPr lang="en-US" sz="1800" kern="1200" dirty="0" err="1">
              <a:latin typeface="Tw Cen MT" panose="020B0602020104020603" pitchFamily="34" charset="0"/>
              <a:sym typeface="Wingdings" panose="05000000000000000000" pitchFamily="2" charset="2"/>
            </a:rPr>
            <a:t>subq</a:t>
          </a:r>
          <a:r>
            <a:rPr lang="en-US" sz="1800" kern="1200" dirty="0">
              <a:latin typeface="Tw Cen MT" panose="020B0602020104020603" pitchFamily="34" charset="0"/>
              <a:sym typeface="Wingdings" panose="05000000000000000000" pitchFamily="2" charset="2"/>
            </a:rPr>
            <a:t> (vs. IM)</a:t>
          </a:r>
          <a:endParaRPr lang="en-US" sz="1800" kern="1200" dirty="0"/>
        </a:p>
      </dsp:txBody>
      <dsp:txXfrm>
        <a:off x="7536667" y="3122"/>
        <a:ext cx="1558388" cy="10389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A6E2-CD1B-4184-AE83-3B5D98ED203B}">
      <dsp:nvSpPr>
        <dsp:cNvPr id="0" name=""/>
        <dsp:cNvSpPr/>
      </dsp:nvSpPr>
      <dsp:spPr>
        <a:xfrm>
          <a:off x="4461"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Transitioned to housing in setting of severe OUD</a:t>
          </a:r>
          <a:endParaRPr lang="en-US" sz="1900" kern="1200" dirty="0"/>
        </a:p>
      </dsp:txBody>
      <dsp:txXfrm>
        <a:off x="523923" y="254560"/>
        <a:ext cx="1558388" cy="1038924"/>
      </dsp:txXfrm>
    </dsp:sp>
    <dsp:sp modelId="{F9D3BAC6-DA6D-435F-99D7-D6B0699147FF}">
      <dsp:nvSpPr>
        <dsp:cNvPr id="0" name=""/>
        <dsp:cNvSpPr/>
      </dsp:nvSpPr>
      <dsp:spPr>
        <a:xfrm>
          <a:off x="2342043"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Exacerbation of PTSD</a:t>
          </a:r>
          <a:endParaRPr lang="en-US" sz="1900" kern="1200" dirty="0"/>
        </a:p>
      </dsp:txBody>
      <dsp:txXfrm>
        <a:off x="2861505" y="254560"/>
        <a:ext cx="1558388" cy="1038924"/>
      </dsp:txXfrm>
    </dsp:sp>
    <dsp:sp modelId="{D69C087C-565C-4339-806B-6CDCEE235619}">
      <dsp:nvSpPr>
        <dsp:cNvPr id="0" name=""/>
        <dsp:cNvSpPr/>
      </dsp:nvSpPr>
      <dsp:spPr>
        <a:xfrm>
          <a:off x="4679624"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i="1" kern="1200" dirty="0">
              <a:latin typeface="Tw Cen MT" panose="020B0602020104020603" pitchFamily="34" charset="0"/>
              <a:sym typeface="Wingdings" panose="05000000000000000000" pitchFamily="2" charset="2"/>
            </a:rPr>
            <a:t>Increased opioid use</a:t>
          </a:r>
          <a:endParaRPr lang="en-US" sz="1900" kern="1200" dirty="0"/>
        </a:p>
      </dsp:txBody>
      <dsp:txXfrm>
        <a:off x="5199086" y="254560"/>
        <a:ext cx="1558388" cy="1038924"/>
      </dsp:txXfrm>
    </dsp:sp>
    <dsp:sp modelId="{EF40B424-C938-421B-9362-68CBE2E6AA6D}">
      <dsp:nvSpPr>
        <dsp:cNvPr id="0" name=""/>
        <dsp:cNvSpPr/>
      </dsp:nvSpPr>
      <dsp:spPr>
        <a:xfrm>
          <a:off x="7017205"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Declined CAB/RPV injections x4 months </a:t>
          </a:r>
          <a:endParaRPr lang="en-US" sz="1900" kern="1200" dirty="0"/>
        </a:p>
      </dsp:txBody>
      <dsp:txXfrm>
        <a:off x="7536667" y="254560"/>
        <a:ext cx="1558388" cy="10389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Initiated w/ &lt;3 months clinical engagement</a:t>
          </a:r>
          <a:endParaRPr lang="en-US" sz="1800" kern="1200" dirty="0"/>
        </a:p>
      </dsp:txBody>
      <dsp:txXfrm>
        <a:off x="523923" y="320001"/>
        <a:ext cx="1558388" cy="1038924"/>
      </dsp:txXfrm>
    </dsp:sp>
    <dsp:sp modelId="{3A8EB63D-2138-4A8E-BA04-0BA0722A9F3D}">
      <dsp:nvSpPr>
        <dsp:cNvPr id="0" name=""/>
        <dsp:cNvSpPr/>
      </dsp:nvSpPr>
      <dsp:spPr>
        <a:xfrm>
          <a:off x="2342043"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Incarceration + loss of temp. housing </a:t>
          </a:r>
          <a:endParaRPr lang="en-US" sz="1800" kern="1200" dirty="0"/>
        </a:p>
      </dsp:txBody>
      <dsp:txXfrm>
        <a:off x="2861505" y="320001"/>
        <a:ext cx="1558388" cy="1038924"/>
      </dsp:txXfrm>
    </dsp:sp>
    <dsp:sp modelId="{8C11597D-7E87-4089-8EDC-0D81808B8810}">
      <dsp:nvSpPr>
        <dsp:cNvPr id="0" name=""/>
        <dsp:cNvSpPr/>
      </dsp:nvSpPr>
      <dsp:spPr>
        <a:xfrm>
          <a:off x="4679624"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Tw Cen MT" panose="020B0602020104020603" pitchFamily="34" charset="0"/>
              <a:sym typeface="Wingdings" panose="05000000000000000000" pitchFamily="2" charset="2"/>
            </a:rPr>
            <a:t>Increased </a:t>
          </a:r>
          <a:r>
            <a:rPr lang="en-US" sz="1600" b="1" i="1" kern="1200" dirty="0">
              <a:latin typeface="Tw Cen MT" panose="020B0602020104020603" pitchFamily="34" charset="0"/>
              <a:sym typeface="Wingdings" panose="05000000000000000000" pitchFamily="2" charset="2"/>
            </a:rPr>
            <a:t>methamphetamine</a:t>
          </a:r>
          <a:r>
            <a:rPr lang="en-US" sz="1800" b="1" i="1" kern="1200" dirty="0">
              <a:latin typeface="Tw Cen MT" panose="020B0602020104020603" pitchFamily="34" charset="0"/>
              <a:sym typeface="Wingdings" panose="05000000000000000000" pitchFamily="2" charset="2"/>
            </a:rPr>
            <a:t> use</a:t>
          </a:r>
          <a:endParaRPr lang="en-US" sz="1800" b="1" i="1" kern="1200" dirty="0"/>
        </a:p>
      </dsp:txBody>
      <dsp:txXfrm>
        <a:off x="5199086" y="320001"/>
        <a:ext cx="1558388" cy="1038924"/>
      </dsp:txXfrm>
    </dsp:sp>
    <dsp:sp modelId="{01AE4311-901F-4953-97AC-6F11CD89EA3A}">
      <dsp:nvSpPr>
        <dsp:cNvPr id="0" name=""/>
        <dsp:cNvSpPr/>
      </dsp:nvSpPr>
      <dsp:spPr>
        <a:xfrm>
          <a:off x="7017205"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2 delayed injections (12 and 21 days) </a:t>
          </a:r>
          <a:endParaRPr lang="en-US" sz="1800" kern="1200" dirty="0"/>
        </a:p>
      </dsp:txBody>
      <dsp:txXfrm>
        <a:off x="7536667" y="320001"/>
        <a:ext cx="1558388" cy="1038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92D8D-BF9A-4B44-AA6A-F830117B0049}">
      <dsp:nvSpPr>
        <dsp:cNvPr id="0" name=""/>
        <dsp:cNvSpPr/>
      </dsp:nvSpPr>
      <dsp:spPr>
        <a:xfrm rot="5400000">
          <a:off x="1728713" y="1760864"/>
          <a:ext cx="1557333" cy="177296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E6FDA0-B2C8-4BF2-81EA-8BECDF08378E}">
      <dsp:nvSpPr>
        <dsp:cNvPr id="0" name=""/>
        <dsp:cNvSpPr/>
      </dsp:nvSpPr>
      <dsp:spPr>
        <a:xfrm>
          <a:off x="1088059" y="54311"/>
          <a:ext cx="3125299" cy="1835057"/>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a:cs typeface="Calibri"/>
            </a:rPr>
            <a:t> PEH/PWUD face barriers to daily oral med adherence</a:t>
          </a:r>
        </a:p>
      </dsp:txBody>
      <dsp:txXfrm>
        <a:off x="1177655" y="143907"/>
        <a:ext cx="2946107" cy="1655865"/>
      </dsp:txXfrm>
    </dsp:sp>
    <dsp:sp modelId="{5B621007-F13C-45F5-A316-08F8DF1EDCF3}">
      <dsp:nvSpPr>
        <dsp:cNvPr id="0" name=""/>
        <dsp:cNvSpPr/>
      </dsp:nvSpPr>
      <dsp:spPr>
        <a:xfrm>
          <a:off x="3937747" y="209544"/>
          <a:ext cx="1906725" cy="1483174"/>
        </a:xfrm>
        <a:prstGeom prst="rect">
          <a:avLst/>
        </a:prstGeom>
        <a:noFill/>
        <a:ln>
          <a:noFill/>
        </a:ln>
        <a:effectLst/>
      </dsp:spPr>
      <dsp:style>
        <a:lnRef idx="0">
          <a:scrgbClr r="0" g="0" b="0"/>
        </a:lnRef>
        <a:fillRef idx="0">
          <a:scrgbClr r="0" g="0" b="0"/>
        </a:fillRef>
        <a:effectRef idx="0">
          <a:scrgbClr r="0" g="0" b="0"/>
        </a:effectRef>
        <a:fontRef idx="minor"/>
      </dsp:style>
    </dsp:sp>
    <dsp:sp modelId="{38B24DF3-5AC4-493D-9192-95B5846097A8}">
      <dsp:nvSpPr>
        <dsp:cNvPr id="0" name=""/>
        <dsp:cNvSpPr/>
      </dsp:nvSpPr>
      <dsp:spPr>
        <a:xfrm rot="5400000">
          <a:off x="4368773" y="3895387"/>
          <a:ext cx="1557333" cy="1772968"/>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0BA7E-1213-46F9-8D78-5D4F4AB5FE14}">
      <dsp:nvSpPr>
        <dsp:cNvPr id="0" name=""/>
        <dsp:cNvSpPr/>
      </dsp:nvSpPr>
      <dsp:spPr>
        <a:xfrm>
          <a:off x="3358772" y="2095904"/>
          <a:ext cx="2621632" cy="1835057"/>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a:cs typeface="Calibri"/>
            </a:rPr>
            <a:t>Low rates of virologic suppression (HIV viremia)</a:t>
          </a:r>
        </a:p>
      </dsp:txBody>
      <dsp:txXfrm>
        <a:off x="3448368" y="2185500"/>
        <a:ext cx="2442440" cy="1655865"/>
      </dsp:txXfrm>
    </dsp:sp>
    <dsp:sp modelId="{4EAEA74E-2FDE-4648-90A5-872CC23B2B0E}">
      <dsp:nvSpPr>
        <dsp:cNvPr id="0" name=""/>
        <dsp:cNvSpPr/>
      </dsp:nvSpPr>
      <dsp:spPr>
        <a:xfrm>
          <a:off x="5980405" y="2270919"/>
          <a:ext cx="1906725" cy="1483174"/>
        </a:xfrm>
        <a:prstGeom prst="rect">
          <a:avLst/>
        </a:prstGeom>
        <a:noFill/>
        <a:ln>
          <a:noFill/>
        </a:ln>
        <a:effectLst/>
      </dsp:spPr>
      <dsp:style>
        <a:lnRef idx="0">
          <a:scrgbClr r="0" g="0" b="0"/>
        </a:lnRef>
        <a:fillRef idx="0">
          <a:scrgbClr r="0" g="0" b="0"/>
        </a:fillRef>
        <a:effectRef idx="0">
          <a:scrgbClr r="0" g="0" b="0"/>
        </a:effectRef>
        <a:fontRef idx="minor"/>
      </dsp:style>
    </dsp:sp>
    <dsp:sp modelId="{FE5B08ED-721F-4161-98AB-6C8048312FC9}">
      <dsp:nvSpPr>
        <dsp:cNvPr id="0" name=""/>
        <dsp:cNvSpPr/>
      </dsp:nvSpPr>
      <dsp:spPr>
        <a:xfrm>
          <a:off x="6045880" y="4157279"/>
          <a:ext cx="2621632" cy="1835057"/>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a:cs typeface="Calibri"/>
            </a:rPr>
            <a:t>Increased rates of HIV transmission in this population </a:t>
          </a:r>
          <a:endParaRPr lang="en-US" sz="2400" b="1" kern="1200" dirty="0">
            <a:solidFill>
              <a:schemeClr val="bg1"/>
            </a:solidFill>
          </a:endParaRPr>
        </a:p>
      </dsp:txBody>
      <dsp:txXfrm>
        <a:off x="6135476" y="4246875"/>
        <a:ext cx="2442440" cy="16558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Minimal </a:t>
          </a:r>
          <a:r>
            <a:rPr lang="en-US" sz="1800" b="1" i="1" kern="1200" dirty="0">
              <a:latin typeface="Tw Cen MT" panose="020B0602020104020603" pitchFamily="34" charset="0"/>
              <a:sym typeface="Wingdings" panose="05000000000000000000" pitchFamily="2" charset="2"/>
            </a:rPr>
            <a:t>active</a:t>
          </a:r>
          <a:r>
            <a:rPr lang="en-US" sz="1800" kern="1200" dirty="0">
              <a:latin typeface="Tw Cen MT" panose="020B0602020104020603" pitchFamily="34" charset="0"/>
              <a:sym typeface="Wingdings" panose="05000000000000000000" pitchFamily="2" charset="2"/>
            </a:rPr>
            <a:t> engagement (only outreach)</a:t>
          </a:r>
          <a:endParaRPr lang="en-US" sz="1800" kern="1200" dirty="0"/>
        </a:p>
      </dsp:txBody>
      <dsp:txXfrm>
        <a:off x="523923" y="3122"/>
        <a:ext cx="1558388" cy="1038924"/>
      </dsp:txXfrm>
    </dsp:sp>
    <dsp:sp modelId="{D0D15FF4-5A9B-49AC-A43B-9D7A3EE59A7A}">
      <dsp:nvSpPr>
        <dsp:cNvPr id="0" name=""/>
        <dsp:cNvSpPr/>
      </dsp:nvSpPr>
      <dsp:spPr>
        <a:xfrm>
          <a:off x="2342043"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w Cen MT" panose="020B0602020104020603" pitchFamily="34" charset="0"/>
              <a:sym typeface="Wingdings" panose="05000000000000000000" pitchFamily="2" charset="2"/>
            </a:rPr>
            <a:t>CAB/RPV offered due to CD4 &lt;50</a:t>
          </a:r>
          <a:endParaRPr lang="en-US" sz="1700" kern="1200" dirty="0"/>
        </a:p>
      </dsp:txBody>
      <dsp:txXfrm>
        <a:off x="2861505" y="3122"/>
        <a:ext cx="1558388" cy="1038924"/>
      </dsp:txXfrm>
    </dsp:sp>
    <dsp:sp modelId="{8AD2D68C-2484-406C-9558-B8FAE4827D82}">
      <dsp:nvSpPr>
        <dsp:cNvPr id="0" name=""/>
        <dsp:cNvSpPr/>
      </dsp:nvSpPr>
      <dsp:spPr>
        <a:xfrm>
          <a:off x="4679624" y="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At 1</a:t>
          </a:r>
          <a:r>
            <a:rPr lang="en-US" sz="1800" kern="1200" baseline="30000" dirty="0">
              <a:latin typeface="Tw Cen MT" panose="020B0602020104020603" pitchFamily="34" charset="0"/>
              <a:sym typeface="Wingdings" panose="05000000000000000000" pitchFamily="2" charset="2"/>
            </a:rPr>
            <a:t>st</a:t>
          </a:r>
          <a:r>
            <a:rPr lang="en-US" sz="1800" kern="1200" dirty="0">
              <a:latin typeface="Tw Cen MT" panose="020B0602020104020603" pitchFamily="34" charset="0"/>
              <a:sym typeface="Wingdings" panose="05000000000000000000" pitchFamily="2" charset="2"/>
            </a:rPr>
            <a:t> injection, pt. declined full </a:t>
          </a:r>
          <a:r>
            <a:rPr lang="en-US" sz="1650" kern="1200" dirty="0">
              <a:latin typeface="Tw Cen MT" panose="020B0602020104020603" pitchFamily="34" charset="0"/>
              <a:sym typeface="Wingdings" panose="05000000000000000000" pitchFamily="2" charset="2"/>
            </a:rPr>
            <a:t>buttock exposure</a:t>
          </a:r>
          <a:endParaRPr lang="en-US" sz="1800" kern="1200" dirty="0"/>
        </a:p>
      </dsp:txBody>
      <dsp:txXfrm>
        <a:off x="5199086" y="0"/>
        <a:ext cx="1558388" cy="1038924"/>
      </dsp:txXfrm>
    </dsp:sp>
    <dsp:sp modelId="{9E0229FE-BF34-4C7D-9CBE-26FD1EFDCCF6}">
      <dsp:nvSpPr>
        <dsp:cNvPr id="0" name=""/>
        <dsp:cNvSpPr/>
      </dsp:nvSpPr>
      <dsp:spPr>
        <a:xfrm>
          <a:off x="7017205"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CAB/RPV likely deposited </a:t>
          </a:r>
          <a:r>
            <a:rPr lang="en-US" sz="1800" kern="1200" dirty="0" err="1">
              <a:latin typeface="Tw Cen MT" panose="020B0602020104020603" pitchFamily="34" charset="0"/>
              <a:sym typeface="Wingdings" panose="05000000000000000000" pitchFamily="2" charset="2"/>
            </a:rPr>
            <a:t>subq</a:t>
          </a:r>
          <a:r>
            <a:rPr lang="en-US" sz="1800" kern="1200" dirty="0">
              <a:latin typeface="Tw Cen MT" panose="020B0602020104020603" pitchFamily="34" charset="0"/>
              <a:sym typeface="Wingdings" panose="05000000000000000000" pitchFamily="2" charset="2"/>
            </a:rPr>
            <a:t>. (vs. IM)</a:t>
          </a:r>
          <a:endParaRPr lang="en-US" sz="1800" kern="1200" dirty="0"/>
        </a:p>
      </dsp:txBody>
      <dsp:txXfrm>
        <a:off x="7536667" y="3122"/>
        <a:ext cx="1558388" cy="10389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A6E2-CD1B-4184-AE83-3B5D98ED203B}">
      <dsp:nvSpPr>
        <dsp:cNvPr id="0" name=""/>
        <dsp:cNvSpPr/>
      </dsp:nvSpPr>
      <dsp:spPr>
        <a:xfrm>
          <a:off x="4461"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Transitioned to housing in setting of severe OUD</a:t>
          </a:r>
          <a:endParaRPr lang="en-US" sz="1900" kern="1200" dirty="0"/>
        </a:p>
      </dsp:txBody>
      <dsp:txXfrm>
        <a:off x="523923" y="254560"/>
        <a:ext cx="1558388" cy="1038924"/>
      </dsp:txXfrm>
    </dsp:sp>
    <dsp:sp modelId="{F9D3BAC6-DA6D-435F-99D7-D6B0699147FF}">
      <dsp:nvSpPr>
        <dsp:cNvPr id="0" name=""/>
        <dsp:cNvSpPr/>
      </dsp:nvSpPr>
      <dsp:spPr>
        <a:xfrm>
          <a:off x="2342043"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Exacerbation of PTSD</a:t>
          </a:r>
          <a:endParaRPr lang="en-US" sz="1900" kern="1200" dirty="0"/>
        </a:p>
      </dsp:txBody>
      <dsp:txXfrm>
        <a:off x="2861505" y="254560"/>
        <a:ext cx="1558388" cy="1038924"/>
      </dsp:txXfrm>
    </dsp:sp>
    <dsp:sp modelId="{D69C087C-565C-4339-806B-6CDCEE235619}">
      <dsp:nvSpPr>
        <dsp:cNvPr id="0" name=""/>
        <dsp:cNvSpPr/>
      </dsp:nvSpPr>
      <dsp:spPr>
        <a:xfrm>
          <a:off x="4679624"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i="1" kern="1200" dirty="0">
              <a:latin typeface="Tw Cen MT" panose="020B0602020104020603" pitchFamily="34" charset="0"/>
              <a:sym typeface="Wingdings" panose="05000000000000000000" pitchFamily="2" charset="2"/>
            </a:rPr>
            <a:t>Increased opioid use</a:t>
          </a:r>
          <a:endParaRPr lang="en-US" sz="1900" kern="1200" dirty="0"/>
        </a:p>
      </dsp:txBody>
      <dsp:txXfrm>
        <a:off x="5199086" y="254560"/>
        <a:ext cx="1558388" cy="1038924"/>
      </dsp:txXfrm>
    </dsp:sp>
    <dsp:sp modelId="{EF40B424-C938-421B-9362-68CBE2E6AA6D}">
      <dsp:nvSpPr>
        <dsp:cNvPr id="0" name=""/>
        <dsp:cNvSpPr/>
      </dsp:nvSpPr>
      <dsp:spPr>
        <a:xfrm>
          <a:off x="7017205"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Declined CAB/RPV injections x4 months </a:t>
          </a:r>
          <a:endParaRPr lang="en-US" sz="1900" kern="1200" dirty="0"/>
        </a:p>
      </dsp:txBody>
      <dsp:txXfrm>
        <a:off x="7536667" y="254560"/>
        <a:ext cx="1558388" cy="10389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Initiated w/ &lt;3 months clinical engagement</a:t>
          </a:r>
          <a:endParaRPr lang="en-US" sz="1800" kern="1200" dirty="0"/>
        </a:p>
      </dsp:txBody>
      <dsp:txXfrm>
        <a:off x="523923" y="320001"/>
        <a:ext cx="1558388" cy="1038924"/>
      </dsp:txXfrm>
    </dsp:sp>
    <dsp:sp modelId="{3A8EB63D-2138-4A8E-BA04-0BA0722A9F3D}">
      <dsp:nvSpPr>
        <dsp:cNvPr id="0" name=""/>
        <dsp:cNvSpPr/>
      </dsp:nvSpPr>
      <dsp:spPr>
        <a:xfrm>
          <a:off x="2342043"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Incarceration + loss of temp. housing </a:t>
          </a:r>
          <a:endParaRPr lang="en-US" sz="1800" kern="1200" dirty="0"/>
        </a:p>
      </dsp:txBody>
      <dsp:txXfrm>
        <a:off x="2861505" y="320001"/>
        <a:ext cx="1558388" cy="1038924"/>
      </dsp:txXfrm>
    </dsp:sp>
    <dsp:sp modelId="{8C11597D-7E87-4089-8EDC-0D81808B8810}">
      <dsp:nvSpPr>
        <dsp:cNvPr id="0" name=""/>
        <dsp:cNvSpPr/>
      </dsp:nvSpPr>
      <dsp:spPr>
        <a:xfrm>
          <a:off x="4679624"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Tw Cen MT" panose="020B0602020104020603" pitchFamily="34" charset="0"/>
              <a:sym typeface="Wingdings" panose="05000000000000000000" pitchFamily="2" charset="2"/>
            </a:rPr>
            <a:t>Increased </a:t>
          </a:r>
          <a:r>
            <a:rPr lang="en-US" sz="1600" b="1" i="1" kern="1200" dirty="0">
              <a:latin typeface="Tw Cen MT" panose="020B0602020104020603" pitchFamily="34" charset="0"/>
              <a:sym typeface="Wingdings" panose="05000000000000000000" pitchFamily="2" charset="2"/>
            </a:rPr>
            <a:t>methamphetamine</a:t>
          </a:r>
          <a:r>
            <a:rPr lang="en-US" sz="1800" b="1" i="1" kern="1200" dirty="0">
              <a:latin typeface="Tw Cen MT" panose="020B0602020104020603" pitchFamily="34" charset="0"/>
              <a:sym typeface="Wingdings" panose="05000000000000000000" pitchFamily="2" charset="2"/>
            </a:rPr>
            <a:t> use</a:t>
          </a:r>
          <a:endParaRPr lang="en-US" sz="1800" b="1" i="1" kern="1200" dirty="0"/>
        </a:p>
      </dsp:txBody>
      <dsp:txXfrm>
        <a:off x="5199086" y="320001"/>
        <a:ext cx="1558388" cy="1038924"/>
      </dsp:txXfrm>
    </dsp:sp>
    <dsp:sp modelId="{01AE4311-901F-4953-97AC-6F11CD89EA3A}">
      <dsp:nvSpPr>
        <dsp:cNvPr id="0" name=""/>
        <dsp:cNvSpPr/>
      </dsp:nvSpPr>
      <dsp:spPr>
        <a:xfrm>
          <a:off x="7017205" y="320001"/>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2 delayed injections (12 and 21 days) </a:t>
          </a:r>
          <a:endParaRPr lang="en-US" sz="1800" kern="1200" dirty="0"/>
        </a:p>
      </dsp:txBody>
      <dsp:txXfrm>
        <a:off x="7536667" y="320001"/>
        <a:ext cx="1558388" cy="10389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4A4F-3E14-44AE-97FF-3A1EDE0C960F}">
      <dsp:nvSpPr>
        <dsp:cNvPr id="0" name=""/>
        <dsp:cNvSpPr/>
      </dsp:nvSpPr>
      <dsp:spPr>
        <a:xfrm>
          <a:off x="4461"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Minimal </a:t>
          </a:r>
          <a:r>
            <a:rPr lang="en-US" sz="1800" b="1" i="1" kern="1200" dirty="0">
              <a:latin typeface="Tw Cen MT" panose="020B0602020104020603" pitchFamily="34" charset="0"/>
              <a:sym typeface="Wingdings" panose="05000000000000000000" pitchFamily="2" charset="2"/>
            </a:rPr>
            <a:t>active</a:t>
          </a:r>
          <a:r>
            <a:rPr lang="en-US" sz="1800" kern="1200" dirty="0">
              <a:latin typeface="Tw Cen MT" panose="020B0602020104020603" pitchFamily="34" charset="0"/>
              <a:sym typeface="Wingdings" panose="05000000000000000000" pitchFamily="2" charset="2"/>
            </a:rPr>
            <a:t> engagement (only outreach)</a:t>
          </a:r>
          <a:endParaRPr lang="en-US" sz="1800" kern="1200" dirty="0"/>
        </a:p>
      </dsp:txBody>
      <dsp:txXfrm>
        <a:off x="523923" y="3122"/>
        <a:ext cx="1558388" cy="1038924"/>
      </dsp:txXfrm>
    </dsp:sp>
    <dsp:sp modelId="{D0D15FF4-5A9B-49AC-A43B-9D7A3EE59A7A}">
      <dsp:nvSpPr>
        <dsp:cNvPr id="0" name=""/>
        <dsp:cNvSpPr/>
      </dsp:nvSpPr>
      <dsp:spPr>
        <a:xfrm>
          <a:off x="2342043"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w Cen MT" panose="020B0602020104020603" pitchFamily="34" charset="0"/>
              <a:sym typeface="Wingdings" panose="05000000000000000000" pitchFamily="2" charset="2"/>
            </a:rPr>
            <a:t>CAB/RPV offered due to CD4 &lt;50</a:t>
          </a:r>
          <a:endParaRPr lang="en-US" sz="1700" kern="1200" dirty="0"/>
        </a:p>
      </dsp:txBody>
      <dsp:txXfrm>
        <a:off x="2861505" y="3122"/>
        <a:ext cx="1558388" cy="1038924"/>
      </dsp:txXfrm>
    </dsp:sp>
    <dsp:sp modelId="{8AD2D68C-2484-406C-9558-B8FAE4827D82}">
      <dsp:nvSpPr>
        <dsp:cNvPr id="0" name=""/>
        <dsp:cNvSpPr/>
      </dsp:nvSpPr>
      <dsp:spPr>
        <a:xfrm>
          <a:off x="4679624" y="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At 1</a:t>
          </a:r>
          <a:r>
            <a:rPr lang="en-US" sz="1800" kern="1200" baseline="30000" dirty="0">
              <a:latin typeface="Tw Cen MT" panose="020B0602020104020603" pitchFamily="34" charset="0"/>
              <a:sym typeface="Wingdings" panose="05000000000000000000" pitchFamily="2" charset="2"/>
            </a:rPr>
            <a:t>st</a:t>
          </a:r>
          <a:r>
            <a:rPr lang="en-US" sz="1800" kern="1200" dirty="0">
              <a:latin typeface="Tw Cen MT" panose="020B0602020104020603" pitchFamily="34" charset="0"/>
              <a:sym typeface="Wingdings" panose="05000000000000000000" pitchFamily="2" charset="2"/>
            </a:rPr>
            <a:t> injection, pt. declined full </a:t>
          </a:r>
          <a:r>
            <a:rPr lang="en-US" sz="1600" kern="1200" dirty="0">
              <a:latin typeface="Tw Cen MT" panose="020B0602020104020603" pitchFamily="34" charset="0"/>
              <a:sym typeface="Wingdings" panose="05000000000000000000" pitchFamily="2" charset="2"/>
            </a:rPr>
            <a:t>buttock exposure</a:t>
          </a:r>
          <a:endParaRPr lang="en-US" sz="1600" kern="1200" dirty="0"/>
        </a:p>
      </dsp:txBody>
      <dsp:txXfrm>
        <a:off x="5199086" y="0"/>
        <a:ext cx="1558388" cy="1038924"/>
      </dsp:txXfrm>
    </dsp:sp>
    <dsp:sp modelId="{9E0229FE-BF34-4C7D-9CBE-26FD1EFDCCF6}">
      <dsp:nvSpPr>
        <dsp:cNvPr id="0" name=""/>
        <dsp:cNvSpPr/>
      </dsp:nvSpPr>
      <dsp:spPr>
        <a:xfrm>
          <a:off x="7017205" y="3122"/>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sym typeface="Wingdings" panose="05000000000000000000" pitchFamily="2" charset="2"/>
            </a:rPr>
            <a:t>CAB/RPV likely deposited </a:t>
          </a:r>
          <a:r>
            <a:rPr lang="en-US" sz="1800" kern="1200" dirty="0" err="1">
              <a:latin typeface="Tw Cen MT" panose="020B0602020104020603" pitchFamily="34" charset="0"/>
              <a:sym typeface="Wingdings" panose="05000000000000000000" pitchFamily="2" charset="2"/>
            </a:rPr>
            <a:t>subq</a:t>
          </a:r>
          <a:r>
            <a:rPr lang="en-US" sz="1800" kern="1200" dirty="0">
              <a:latin typeface="Tw Cen MT" panose="020B0602020104020603" pitchFamily="34" charset="0"/>
              <a:sym typeface="Wingdings" panose="05000000000000000000" pitchFamily="2" charset="2"/>
            </a:rPr>
            <a:t>. (vs. IM)</a:t>
          </a:r>
          <a:endParaRPr lang="en-US" sz="1800" kern="1200" dirty="0"/>
        </a:p>
      </dsp:txBody>
      <dsp:txXfrm>
        <a:off x="7536667" y="3122"/>
        <a:ext cx="1558388" cy="10389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61E1-4733-49BD-9DD5-E81E842C5417}">
      <dsp:nvSpPr>
        <dsp:cNvPr id="0" name=""/>
        <dsp:cNvSpPr/>
      </dsp:nvSpPr>
      <dsp:spPr>
        <a:xfrm>
          <a:off x="0" y="628246"/>
          <a:ext cx="1130775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u="none" kern="1200">
              <a:solidFill>
                <a:schemeClr val="bg1"/>
              </a:solidFill>
              <a:latin typeface="Tw Cen MT" panose="020B0602020104020603" pitchFamily="34" charset="0"/>
            </a:rPr>
            <a:t>In </a:t>
          </a:r>
          <a:r>
            <a:rPr lang="en-US" sz="2200" u="sng" kern="1200">
              <a:solidFill>
                <a:schemeClr val="bg1"/>
              </a:solidFill>
              <a:latin typeface="Tw Cen MT" panose="020B0602020104020603" pitchFamily="34" charset="0"/>
            </a:rPr>
            <a:t>highly</a:t>
          </a:r>
          <a:r>
            <a:rPr lang="en-US" sz="2200" u="none" kern="1200">
              <a:solidFill>
                <a:schemeClr val="bg1"/>
              </a:solidFill>
              <a:latin typeface="Tw Cen MT" panose="020B0602020104020603" pitchFamily="34" charset="0"/>
            </a:rPr>
            <a:t> supportive settings, LA-ART can provide durable HIV viral suppression for PWUD facing adherence challenges to oral meds </a:t>
          </a:r>
          <a:r>
            <a:rPr lang="en-US" sz="2200" u="none" kern="1200">
              <a:solidFill>
                <a:schemeClr val="bg1"/>
              </a:solidFill>
              <a:latin typeface="Tw Cen MT" panose="020B0602020104020603" pitchFamily="34" charset="0"/>
              <a:sym typeface="Wingdings" panose="05000000000000000000" pitchFamily="2" charset="2"/>
            </a:rPr>
            <a:t> expansion of such programs critical to Ending the Epidemic </a:t>
          </a:r>
          <a:endParaRPr lang="en-US" sz="2200" u="none" kern="1200">
            <a:solidFill>
              <a:schemeClr val="bg1"/>
            </a:solidFill>
            <a:latin typeface="Tw Cen MT" panose="020B0602020104020603" pitchFamily="34" charset="0"/>
          </a:endParaRPr>
        </a:p>
      </dsp:txBody>
      <dsp:txXfrm>
        <a:off x="59399" y="687645"/>
        <a:ext cx="11188952" cy="1098002"/>
      </dsp:txXfrm>
    </dsp:sp>
    <dsp:sp modelId="{9F617978-8660-408B-9A6B-D818FFF00473}">
      <dsp:nvSpPr>
        <dsp:cNvPr id="0" name=""/>
        <dsp:cNvSpPr/>
      </dsp:nvSpPr>
      <dsp:spPr>
        <a:xfrm>
          <a:off x="0" y="2032247"/>
          <a:ext cx="11307750"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u="none" kern="1200" dirty="0">
              <a:solidFill>
                <a:schemeClr val="bg1"/>
              </a:solidFill>
              <a:latin typeface="Tw Cen MT" panose="020B0602020104020603" pitchFamily="34" charset="0"/>
            </a:rPr>
            <a:t>Findings highlight importance of personal relationships + continued </a:t>
          </a:r>
          <a:r>
            <a:rPr lang="en-US" sz="2200" i="0" u="none" kern="1200" dirty="0">
              <a:solidFill>
                <a:schemeClr val="bg1"/>
              </a:solidFill>
              <a:latin typeface="Tw Cen MT" panose="020B0602020104020603" pitchFamily="34" charset="0"/>
            </a:rPr>
            <a:t>need to address psychosocial barriers to ART adherence, p</a:t>
          </a:r>
          <a:r>
            <a:rPr lang="en-US" sz="2200" u="none" kern="1200" dirty="0">
              <a:solidFill>
                <a:schemeClr val="bg1"/>
              </a:solidFill>
              <a:latin typeface="Tw Cen MT" panose="020B0602020104020603" pitchFamily="34" charset="0"/>
            </a:rPr>
            <a:t>articularly related to methamphetamine use</a:t>
          </a:r>
        </a:p>
      </dsp:txBody>
      <dsp:txXfrm>
        <a:off x="59399" y="2091646"/>
        <a:ext cx="11188952" cy="1098002"/>
      </dsp:txXfrm>
    </dsp:sp>
    <dsp:sp modelId="{FED8350F-08DC-4CB0-BEB3-831C3D75D9B3}">
      <dsp:nvSpPr>
        <dsp:cNvPr id="0" name=""/>
        <dsp:cNvSpPr/>
      </dsp:nvSpPr>
      <dsp:spPr>
        <a:xfrm>
          <a:off x="0" y="3436247"/>
          <a:ext cx="11307750" cy="121680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w Cen MT" panose="020B0602020104020603" pitchFamily="34" charset="0"/>
            </a:rPr>
            <a:t>Benefit-risk ratio most favorable for those with low CD4 &amp; demonstrated inability to take oral ART</a:t>
          </a:r>
        </a:p>
      </dsp:txBody>
      <dsp:txXfrm>
        <a:off x="59399" y="3495646"/>
        <a:ext cx="1118895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A950C-2215-4E52-B029-4809D1BF6DDC}">
      <dsp:nvSpPr>
        <dsp:cNvPr id="0" name=""/>
        <dsp:cNvSpPr/>
      </dsp:nvSpPr>
      <dsp:spPr>
        <a:xfrm>
          <a:off x="0" y="1459049"/>
          <a:ext cx="11032541" cy="174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solidFill>
                <a:schemeClr val="bg1"/>
              </a:solidFill>
              <a:latin typeface="Tw Cen MT" panose="020B0602020104020603" pitchFamily="34" charset="77"/>
            </a:rPr>
            <a:t>Evaluate LA-ART retention among people with HIV receiving care through a</a:t>
          </a:r>
          <a:r>
            <a:rPr lang="en-US" sz="3500" i="0" kern="1200">
              <a:solidFill>
                <a:schemeClr val="bg1"/>
              </a:solidFill>
              <a:latin typeface="Tw Cen MT" panose="020B0602020104020603" pitchFamily="34" charset="77"/>
            </a:rPr>
            <a:t> </a:t>
          </a:r>
          <a:r>
            <a:rPr lang="en-US" sz="3500" i="0" u="sng" kern="1200">
              <a:solidFill>
                <a:schemeClr val="bg1"/>
              </a:solidFill>
              <a:latin typeface="Tw Cen MT" panose="020B0602020104020603" pitchFamily="34" charset="77"/>
            </a:rPr>
            <a:t>low-barrier clinic designated for PEH—the majority of whom have substance use disorders. </a:t>
          </a:r>
        </a:p>
      </dsp:txBody>
      <dsp:txXfrm>
        <a:off x="85386" y="1544435"/>
        <a:ext cx="10861769" cy="1578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0406-F089-6341-996B-F9715102923A}">
      <dsp:nvSpPr>
        <dsp:cNvPr id="0" name=""/>
        <dsp:cNvSpPr/>
      </dsp:nvSpPr>
      <dsp:spPr>
        <a:xfrm>
          <a:off x="0" y="250007"/>
          <a:ext cx="1631033" cy="648930"/>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Off-label Use of IM CAB/RPV</a:t>
          </a:r>
        </a:p>
      </dsp:txBody>
      <dsp:txXfrm>
        <a:off x="19007" y="269014"/>
        <a:ext cx="1593019" cy="610916"/>
      </dsp:txXfrm>
    </dsp:sp>
    <dsp:sp modelId="{9BC51590-8257-8B4F-9774-7C6E63A783F0}">
      <dsp:nvSpPr>
        <dsp:cNvPr id="0" name=""/>
        <dsp:cNvSpPr/>
      </dsp:nvSpPr>
      <dsp:spPr>
        <a:xfrm>
          <a:off x="163103" y="898937"/>
          <a:ext cx="111773" cy="679225"/>
        </a:xfrm>
        <a:custGeom>
          <a:avLst/>
          <a:gdLst/>
          <a:ahLst/>
          <a:cxnLst/>
          <a:rect l="0" t="0" r="0" b="0"/>
          <a:pathLst>
            <a:path>
              <a:moveTo>
                <a:pt x="0" y="0"/>
              </a:moveTo>
              <a:lnTo>
                <a:pt x="0" y="679225"/>
              </a:lnTo>
              <a:lnTo>
                <a:pt x="111773" y="6792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010B22-2C00-2A48-8CE6-9C7ED4B36B4F}">
      <dsp:nvSpPr>
        <dsp:cNvPr id="0" name=""/>
        <dsp:cNvSpPr/>
      </dsp:nvSpPr>
      <dsp:spPr>
        <a:xfrm>
          <a:off x="274876" y="1206031"/>
          <a:ext cx="1644430" cy="744264"/>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No requirement for baseline VS</a:t>
          </a:r>
        </a:p>
      </dsp:txBody>
      <dsp:txXfrm>
        <a:off x="296675" y="1227830"/>
        <a:ext cx="1600832" cy="700666"/>
      </dsp:txXfrm>
    </dsp:sp>
    <dsp:sp modelId="{5617940B-FFB0-422C-9FA0-F3833FDFB3D9}">
      <dsp:nvSpPr>
        <dsp:cNvPr id="0" name=""/>
        <dsp:cNvSpPr/>
      </dsp:nvSpPr>
      <dsp:spPr>
        <a:xfrm>
          <a:off x="163103" y="898937"/>
          <a:ext cx="142288" cy="2222919"/>
        </a:xfrm>
        <a:custGeom>
          <a:avLst/>
          <a:gdLst/>
          <a:ahLst/>
          <a:cxnLst/>
          <a:rect l="0" t="0" r="0" b="0"/>
          <a:pathLst>
            <a:path>
              <a:moveTo>
                <a:pt x="0" y="0"/>
              </a:moveTo>
              <a:lnTo>
                <a:pt x="0" y="2222919"/>
              </a:lnTo>
              <a:lnTo>
                <a:pt x="142288" y="22229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AF729-ABBA-4C2F-A0FD-D214AC8E0085}">
      <dsp:nvSpPr>
        <dsp:cNvPr id="0" name=""/>
        <dsp:cNvSpPr/>
      </dsp:nvSpPr>
      <dsp:spPr>
        <a:xfrm>
          <a:off x="305392" y="2191424"/>
          <a:ext cx="1592754" cy="1860865"/>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*Consider palliative use in patients with CAB or RPV resistance who have been failed by PO ART</a:t>
          </a:r>
        </a:p>
      </dsp:txBody>
      <dsp:txXfrm>
        <a:off x="352042" y="2238074"/>
        <a:ext cx="1499454" cy="1767565"/>
      </dsp:txXfrm>
    </dsp:sp>
    <dsp:sp modelId="{7856B2DB-8304-4F88-8C16-9DA5D2DDA2D2}">
      <dsp:nvSpPr>
        <dsp:cNvPr id="0" name=""/>
        <dsp:cNvSpPr/>
      </dsp:nvSpPr>
      <dsp:spPr>
        <a:xfrm>
          <a:off x="1956270" y="250007"/>
          <a:ext cx="1716212" cy="6489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Tw Cen MT" panose="020B0602020104020603" pitchFamily="34" charset="77"/>
            </a:rPr>
            <a:t>Streamlined Eligibility</a:t>
          </a:r>
        </a:p>
      </dsp:txBody>
      <dsp:txXfrm>
        <a:off x="1975277" y="269014"/>
        <a:ext cx="1678198" cy="610916"/>
      </dsp:txXfrm>
    </dsp:sp>
    <dsp:sp modelId="{B383BFEF-9ACF-4FAF-9D27-DD4C462A344F}">
      <dsp:nvSpPr>
        <dsp:cNvPr id="0" name=""/>
        <dsp:cNvSpPr/>
      </dsp:nvSpPr>
      <dsp:spPr>
        <a:xfrm>
          <a:off x="2127891" y="898937"/>
          <a:ext cx="171621" cy="479267"/>
        </a:xfrm>
        <a:custGeom>
          <a:avLst/>
          <a:gdLst/>
          <a:ahLst/>
          <a:cxnLst/>
          <a:rect l="0" t="0" r="0" b="0"/>
          <a:pathLst>
            <a:path>
              <a:moveTo>
                <a:pt x="0" y="0"/>
              </a:moveTo>
              <a:lnTo>
                <a:pt x="0" y="479267"/>
              </a:lnTo>
              <a:lnTo>
                <a:pt x="171621" y="4792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E0480-D91F-4DA2-AD8A-DF5C9968A803}">
      <dsp:nvSpPr>
        <dsp:cNvPr id="0" name=""/>
        <dsp:cNvSpPr/>
      </dsp:nvSpPr>
      <dsp:spPr>
        <a:xfrm>
          <a:off x="2299512" y="1061170"/>
          <a:ext cx="1357624" cy="6340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Interested + med. eligible </a:t>
          </a:r>
        </a:p>
      </dsp:txBody>
      <dsp:txXfrm>
        <a:off x="2318083" y="1079741"/>
        <a:ext cx="1320482" cy="596927"/>
      </dsp:txXfrm>
    </dsp:sp>
    <dsp:sp modelId="{DF1AEFB5-4D73-4107-A534-40B5745641E2}">
      <dsp:nvSpPr>
        <dsp:cNvPr id="0" name=""/>
        <dsp:cNvSpPr/>
      </dsp:nvSpPr>
      <dsp:spPr>
        <a:xfrm>
          <a:off x="2127891" y="898937"/>
          <a:ext cx="171621" cy="1300871"/>
        </a:xfrm>
        <a:custGeom>
          <a:avLst/>
          <a:gdLst/>
          <a:ahLst/>
          <a:cxnLst/>
          <a:rect l="0" t="0" r="0" b="0"/>
          <a:pathLst>
            <a:path>
              <a:moveTo>
                <a:pt x="0" y="0"/>
              </a:moveTo>
              <a:lnTo>
                <a:pt x="0" y="1300871"/>
              </a:lnTo>
              <a:lnTo>
                <a:pt x="171621" y="13008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C8A55-7584-4963-BFA5-C7815C0F7094}">
      <dsp:nvSpPr>
        <dsp:cNvPr id="0" name=""/>
        <dsp:cNvSpPr/>
      </dsp:nvSpPr>
      <dsp:spPr>
        <a:xfrm>
          <a:off x="2299512" y="1857472"/>
          <a:ext cx="1386800" cy="6846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Agree to protocol</a:t>
          </a:r>
        </a:p>
      </dsp:txBody>
      <dsp:txXfrm>
        <a:off x="2319565" y="1877525"/>
        <a:ext cx="1346694" cy="644567"/>
      </dsp:txXfrm>
    </dsp:sp>
    <dsp:sp modelId="{7AD9471D-9068-43C4-922C-A7324B10112D}">
      <dsp:nvSpPr>
        <dsp:cNvPr id="0" name=""/>
        <dsp:cNvSpPr/>
      </dsp:nvSpPr>
      <dsp:spPr>
        <a:xfrm>
          <a:off x="2127891" y="898937"/>
          <a:ext cx="171621" cy="2266099"/>
        </a:xfrm>
        <a:custGeom>
          <a:avLst/>
          <a:gdLst/>
          <a:ahLst/>
          <a:cxnLst/>
          <a:rect l="0" t="0" r="0" b="0"/>
          <a:pathLst>
            <a:path>
              <a:moveTo>
                <a:pt x="0" y="0"/>
              </a:moveTo>
              <a:lnTo>
                <a:pt x="0" y="2266099"/>
              </a:lnTo>
              <a:lnTo>
                <a:pt x="171621" y="2266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CFA5E-1CA9-4FB3-902B-6E3F8DB95162}">
      <dsp:nvSpPr>
        <dsp:cNvPr id="0" name=""/>
        <dsp:cNvSpPr/>
      </dsp:nvSpPr>
      <dsp:spPr>
        <a:xfrm>
          <a:off x="2299512" y="2704378"/>
          <a:ext cx="1374060" cy="921318"/>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Pre-existing clinical engagement </a:t>
          </a:r>
          <a:r>
            <a:rPr lang="en-US" sz="1800" b="0" kern="1200" dirty="0">
              <a:solidFill>
                <a:srgbClr val="820000"/>
              </a:solidFill>
              <a:latin typeface="Staatliches" pitchFamily="2" charset="0"/>
            </a:rPr>
            <a:t>≥</a:t>
          </a:r>
          <a:r>
            <a:rPr lang="en-US" sz="1800" b="0" kern="1200" dirty="0">
              <a:solidFill>
                <a:srgbClr val="820000"/>
              </a:solidFill>
              <a:latin typeface="Tw Cen MT" panose="020B0602020104020603" pitchFamily="34" charset="77"/>
            </a:rPr>
            <a:t>3 months </a:t>
          </a:r>
        </a:p>
      </dsp:txBody>
      <dsp:txXfrm>
        <a:off x="2326496" y="2731362"/>
        <a:ext cx="1320092" cy="867350"/>
      </dsp:txXfrm>
    </dsp:sp>
    <dsp:sp modelId="{44143C92-2EBA-47B2-94F3-4EE7DB7181B0}">
      <dsp:nvSpPr>
        <dsp:cNvPr id="0" name=""/>
        <dsp:cNvSpPr/>
      </dsp:nvSpPr>
      <dsp:spPr>
        <a:xfrm>
          <a:off x="2127891" y="898937"/>
          <a:ext cx="194795" cy="3227739"/>
        </a:xfrm>
        <a:custGeom>
          <a:avLst/>
          <a:gdLst/>
          <a:ahLst/>
          <a:cxnLst/>
          <a:rect l="0" t="0" r="0" b="0"/>
          <a:pathLst>
            <a:path>
              <a:moveTo>
                <a:pt x="0" y="0"/>
              </a:moveTo>
              <a:lnTo>
                <a:pt x="0" y="3227739"/>
              </a:lnTo>
              <a:lnTo>
                <a:pt x="194795" y="322773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FF5BC-88FA-4F62-9A85-73C366B26E4A}">
      <dsp:nvSpPr>
        <dsp:cNvPr id="0" name=""/>
        <dsp:cNvSpPr/>
      </dsp:nvSpPr>
      <dsp:spPr>
        <a:xfrm>
          <a:off x="2322687" y="3787929"/>
          <a:ext cx="1350252" cy="677496"/>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If no phone, consistent  location </a:t>
          </a:r>
          <a:endParaRPr lang="en-US" sz="1800" b="0" kern="1200" dirty="0"/>
        </a:p>
      </dsp:txBody>
      <dsp:txXfrm>
        <a:off x="2342530" y="3807772"/>
        <a:ext cx="1310566" cy="637810"/>
      </dsp:txXfrm>
    </dsp:sp>
    <dsp:sp modelId="{D51D4F9A-FE93-D74A-ABEA-917AAF2768D7}">
      <dsp:nvSpPr>
        <dsp:cNvPr id="0" name=""/>
        <dsp:cNvSpPr/>
      </dsp:nvSpPr>
      <dsp:spPr>
        <a:xfrm>
          <a:off x="3836506" y="250007"/>
          <a:ext cx="1855447" cy="634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Tw Cen MT" panose="020B0602020104020603" pitchFamily="34" charset="77"/>
            </a:rPr>
            <a:t>Low-Barrier Infrastructure  </a:t>
          </a:r>
        </a:p>
      </dsp:txBody>
      <dsp:txXfrm>
        <a:off x="3855094" y="268595"/>
        <a:ext cx="1818271" cy="597471"/>
      </dsp:txXfrm>
    </dsp:sp>
    <dsp:sp modelId="{40907558-6C25-E547-A70D-A6B5098924DF}">
      <dsp:nvSpPr>
        <dsp:cNvPr id="0" name=""/>
        <dsp:cNvSpPr/>
      </dsp:nvSpPr>
      <dsp:spPr>
        <a:xfrm>
          <a:off x="4022051" y="884654"/>
          <a:ext cx="169373" cy="515419"/>
        </a:xfrm>
        <a:custGeom>
          <a:avLst/>
          <a:gdLst/>
          <a:ahLst/>
          <a:cxnLst/>
          <a:rect l="0" t="0" r="0" b="0"/>
          <a:pathLst>
            <a:path>
              <a:moveTo>
                <a:pt x="0" y="0"/>
              </a:moveTo>
              <a:lnTo>
                <a:pt x="0" y="515419"/>
              </a:lnTo>
              <a:lnTo>
                <a:pt x="169373" y="5154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0ADE6-7509-054C-B822-B0F35FA959A1}">
      <dsp:nvSpPr>
        <dsp:cNvPr id="0" name=""/>
        <dsp:cNvSpPr/>
      </dsp:nvSpPr>
      <dsp:spPr>
        <a:xfrm>
          <a:off x="4191424" y="1046887"/>
          <a:ext cx="1503835" cy="706373"/>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Drop-in visits 6-days/week </a:t>
          </a:r>
        </a:p>
      </dsp:txBody>
      <dsp:txXfrm>
        <a:off x="4212113" y="1067576"/>
        <a:ext cx="1462457" cy="664995"/>
      </dsp:txXfrm>
    </dsp:sp>
    <dsp:sp modelId="{2AF3B44B-3D2C-4907-B40F-31B51605A87F}">
      <dsp:nvSpPr>
        <dsp:cNvPr id="0" name=""/>
        <dsp:cNvSpPr/>
      </dsp:nvSpPr>
      <dsp:spPr>
        <a:xfrm>
          <a:off x="4022051" y="884654"/>
          <a:ext cx="179974" cy="1355303"/>
        </a:xfrm>
        <a:custGeom>
          <a:avLst/>
          <a:gdLst/>
          <a:ahLst/>
          <a:cxnLst/>
          <a:rect l="0" t="0" r="0" b="0"/>
          <a:pathLst>
            <a:path>
              <a:moveTo>
                <a:pt x="0" y="0"/>
              </a:moveTo>
              <a:lnTo>
                <a:pt x="0" y="1355303"/>
              </a:lnTo>
              <a:lnTo>
                <a:pt x="179974" y="13553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D6354-B40A-4FD4-BEF9-DD37466E5580}">
      <dsp:nvSpPr>
        <dsp:cNvPr id="0" name=""/>
        <dsp:cNvSpPr/>
      </dsp:nvSpPr>
      <dsp:spPr>
        <a:xfrm>
          <a:off x="4202025" y="1915493"/>
          <a:ext cx="1687239" cy="648930"/>
        </a:xfrm>
        <a:prstGeom prst="roundRect">
          <a:avLst>
            <a:gd name="adj" fmla="val 10000"/>
          </a:avLst>
        </a:prstGeom>
        <a:solidFill>
          <a:schemeClr val="accent4">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Incentivize ($10) on-time injections</a:t>
          </a:r>
        </a:p>
      </dsp:txBody>
      <dsp:txXfrm>
        <a:off x="4221032" y="1934500"/>
        <a:ext cx="1649225" cy="610916"/>
      </dsp:txXfrm>
    </dsp:sp>
    <dsp:sp modelId="{EAF9E64B-ABB8-A64B-8B4D-6AE507168524}">
      <dsp:nvSpPr>
        <dsp:cNvPr id="0" name=""/>
        <dsp:cNvSpPr/>
      </dsp:nvSpPr>
      <dsp:spPr>
        <a:xfrm>
          <a:off x="4022051" y="884654"/>
          <a:ext cx="202224" cy="2051534"/>
        </a:xfrm>
        <a:custGeom>
          <a:avLst/>
          <a:gdLst/>
          <a:ahLst/>
          <a:cxnLst/>
          <a:rect l="0" t="0" r="0" b="0"/>
          <a:pathLst>
            <a:path>
              <a:moveTo>
                <a:pt x="0" y="0"/>
              </a:moveTo>
              <a:lnTo>
                <a:pt x="0" y="2051534"/>
              </a:lnTo>
              <a:lnTo>
                <a:pt x="202224" y="20515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DA6C0-66BC-5648-8893-5EDC47248006}">
      <dsp:nvSpPr>
        <dsp:cNvPr id="0" name=""/>
        <dsp:cNvSpPr/>
      </dsp:nvSpPr>
      <dsp:spPr>
        <a:xfrm>
          <a:off x="4224275" y="2682191"/>
          <a:ext cx="1399332" cy="5079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On-site labs</a:t>
          </a:r>
        </a:p>
      </dsp:txBody>
      <dsp:txXfrm>
        <a:off x="4239154" y="2697070"/>
        <a:ext cx="1369574" cy="478237"/>
      </dsp:txXfrm>
    </dsp:sp>
    <dsp:sp modelId="{56FFB49F-52C2-0242-ACBD-C10E410B3952}">
      <dsp:nvSpPr>
        <dsp:cNvPr id="0" name=""/>
        <dsp:cNvSpPr/>
      </dsp:nvSpPr>
      <dsp:spPr>
        <a:xfrm>
          <a:off x="4022051" y="884654"/>
          <a:ext cx="136490" cy="2980630"/>
        </a:xfrm>
        <a:custGeom>
          <a:avLst/>
          <a:gdLst/>
          <a:ahLst/>
          <a:cxnLst/>
          <a:rect l="0" t="0" r="0" b="0"/>
          <a:pathLst>
            <a:path>
              <a:moveTo>
                <a:pt x="0" y="0"/>
              </a:moveTo>
              <a:lnTo>
                <a:pt x="0" y="2980630"/>
              </a:lnTo>
              <a:lnTo>
                <a:pt x="136490" y="29806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D6A83-95FD-5D46-B407-5386B511942B}">
      <dsp:nvSpPr>
        <dsp:cNvPr id="0" name=""/>
        <dsp:cNvSpPr/>
      </dsp:nvSpPr>
      <dsp:spPr>
        <a:xfrm>
          <a:off x="4158541" y="3373438"/>
          <a:ext cx="1713601" cy="983693"/>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RN/MD provider presence at syringe access,  shelters, SF jail  </a:t>
          </a:r>
        </a:p>
      </dsp:txBody>
      <dsp:txXfrm>
        <a:off x="4187352" y="3402249"/>
        <a:ext cx="1655979" cy="926071"/>
      </dsp:txXfrm>
    </dsp:sp>
    <dsp:sp modelId="{07C22C6C-EF07-4E10-AE48-AB0F564B5036}">
      <dsp:nvSpPr>
        <dsp:cNvPr id="0" name=""/>
        <dsp:cNvSpPr/>
      </dsp:nvSpPr>
      <dsp:spPr>
        <a:xfrm>
          <a:off x="4022051" y="884654"/>
          <a:ext cx="178935" cy="4019745"/>
        </a:xfrm>
        <a:custGeom>
          <a:avLst/>
          <a:gdLst/>
          <a:ahLst/>
          <a:cxnLst/>
          <a:rect l="0" t="0" r="0" b="0"/>
          <a:pathLst>
            <a:path>
              <a:moveTo>
                <a:pt x="0" y="0"/>
              </a:moveTo>
              <a:lnTo>
                <a:pt x="0" y="4019745"/>
              </a:lnTo>
              <a:lnTo>
                <a:pt x="178935" y="40197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B02F5-8521-4554-9625-6DDF3C7662EA}">
      <dsp:nvSpPr>
        <dsp:cNvPr id="0" name=""/>
        <dsp:cNvSpPr/>
      </dsp:nvSpPr>
      <dsp:spPr>
        <a:xfrm>
          <a:off x="4200987" y="4568968"/>
          <a:ext cx="1723267" cy="670863"/>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PRN mobile street outreach</a:t>
          </a:r>
        </a:p>
      </dsp:txBody>
      <dsp:txXfrm>
        <a:off x="4220636" y="4588617"/>
        <a:ext cx="1683969" cy="631565"/>
      </dsp:txXfrm>
    </dsp:sp>
    <dsp:sp modelId="{00EFC075-FA93-264B-BF45-1CED18B58FD9}">
      <dsp:nvSpPr>
        <dsp:cNvPr id="0" name=""/>
        <dsp:cNvSpPr/>
      </dsp:nvSpPr>
      <dsp:spPr>
        <a:xfrm>
          <a:off x="5995782" y="252973"/>
          <a:ext cx="1439664" cy="6489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Enhanced Monitoring  </a:t>
          </a:r>
        </a:p>
      </dsp:txBody>
      <dsp:txXfrm>
        <a:off x="6014789" y="271980"/>
        <a:ext cx="1401650" cy="610916"/>
      </dsp:txXfrm>
    </dsp:sp>
    <dsp:sp modelId="{A45759A3-C800-1F47-BD78-35C0439E76EB}">
      <dsp:nvSpPr>
        <dsp:cNvPr id="0" name=""/>
        <dsp:cNvSpPr/>
      </dsp:nvSpPr>
      <dsp:spPr>
        <a:xfrm>
          <a:off x="6139749" y="901903"/>
          <a:ext cx="116628" cy="586785"/>
        </a:xfrm>
        <a:custGeom>
          <a:avLst/>
          <a:gdLst/>
          <a:ahLst/>
          <a:cxnLst/>
          <a:rect l="0" t="0" r="0" b="0"/>
          <a:pathLst>
            <a:path>
              <a:moveTo>
                <a:pt x="0" y="0"/>
              </a:moveTo>
              <a:lnTo>
                <a:pt x="0" y="586785"/>
              </a:lnTo>
              <a:lnTo>
                <a:pt x="116628" y="5867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35800-86DE-6F4B-8B44-E10272C05137}">
      <dsp:nvSpPr>
        <dsp:cNvPr id="0" name=""/>
        <dsp:cNvSpPr/>
      </dsp:nvSpPr>
      <dsp:spPr>
        <a:xfrm>
          <a:off x="6256377" y="1051533"/>
          <a:ext cx="1605951" cy="874310"/>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Multi-D weekly panel mgmt.  meeting</a:t>
          </a:r>
        </a:p>
      </dsp:txBody>
      <dsp:txXfrm>
        <a:off x="6281985" y="1077141"/>
        <a:ext cx="1554735" cy="823094"/>
      </dsp:txXfrm>
    </dsp:sp>
    <dsp:sp modelId="{8F8AD928-7AD9-4148-A328-666763F5F617}">
      <dsp:nvSpPr>
        <dsp:cNvPr id="0" name=""/>
        <dsp:cNvSpPr/>
      </dsp:nvSpPr>
      <dsp:spPr>
        <a:xfrm>
          <a:off x="6139749" y="901903"/>
          <a:ext cx="136428" cy="1439164"/>
        </a:xfrm>
        <a:custGeom>
          <a:avLst/>
          <a:gdLst/>
          <a:ahLst/>
          <a:cxnLst/>
          <a:rect l="0" t="0" r="0" b="0"/>
          <a:pathLst>
            <a:path>
              <a:moveTo>
                <a:pt x="0" y="0"/>
              </a:moveTo>
              <a:lnTo>
                <a:pt x="0" y="1439164"/>
              </a:lnTo>
              <a:lnTo>
                <a:pt x="136428" y="1439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77351-2084-4C7B-9A62-C6DD30C00ABD}">
      <dsp:nvSpPr>
        <dsp:cNvPr id="0" name=""/>
        <dsp:cNvSpPr/>
      </dsp:nvSpPr>
      <dsp:spPr>
        <a:xfrm>
          <a:off x="6276177" y="2109302"/>
          <a:ext cx="1592100" cy="4635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Injection reminders</a:t>
          </a:r>
        </a:p>
      </dsp:txBody>
      <dsp:txXfrm>
        <a:off x="6289753" y="2122878"/>
        <a:ext cx="1564948" cy="436378"/>
      </dsp:txXfrm>
    </dsp:sp>
    <dsp:sp modelId="{BA3BBA85-64C0-4C8D-83AE-78C3AE51E84B}">
      <dsp:nvSpPr>
        <dsp:cNvPr id="0" name=""/>
        <dsp:cNvSpPr/>
      </dsp:nvSpPr>
      <dsp:spPr>
        <a:xfrm>
          <a:off x="6139749" y="901903"/>
          <a:ext cx="110180" cy="2132176"/>
        </a:xfrm>
        <a:custGeom>
          <a:avLst/>
          <a:gdLst/>
          <a:ahLst/>
          <a:cxnLst/>
          <a:rect l="0" t="0" r="0" b="0"/>
          <a:pathLst>
            <a:path>
              <a:moveTo>
                <a:pt x="0" y="0"/>
              </a:moveTo>
              <a:lnTo>
                <a:pt x="0" y="2132176"/>
              </a:lnTo>
              <a:lnTo>
                <a:pt x="110180" y="21321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210779-9A32-47DE-AF2F-90D572072A97}">
      <dsp:nvSpPr>
        <dsp:cNvPr id="0" name=""/>
        <dsp:cNvSpPr/>
      </dsp:nvSpPr>
      <dsp:spPr>
        <a:xfrm>
          <a:off x="6249929" y="2783859"/>
          <a:ext cx="1601507" cy="500441"/>
        </a:xfrm>
        <a:prstGeom prst="roundRect">
          <a:avLst>
            <a:gd name="adj" fmla="val 10000"/>
          </a:avLst>
        </a:prstGeom>
        <a:solidFill>
          <a:schemeClr val="accent4">
            <a:lumMod val="40000"/>
            <a:lumOff val="6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*Limited patient census </a:t>
          </a:r>
        </a:p>
      </dsp:txBody>
      <dsp:txXfrm>
        <a:off x="6264586" y="2798516"/>
        <a:ext cx="1572193" cy="471127"/>
      </dsp:txXfrm>
    </dsp:sp>
    <dsp:sp modelId="{8433D00F-1764-1746-A8B5-BA3F686AAD6E}">
      <dsp:nvSpPr>
        <dsp:cNvPr id="0" name=""/>
        <dsp:cNvSpPr/>
      </dsp:nvSpPr>
      <dsp:spPr>
        <a:xfrm>
          <a:off x="6139749" y="901903"/>
          <a:ext cx="157661" cy="2962349"/>
        </a:xfrm>
        <a:custGeom>
          <a:avLst/>
          <a:gdLst/>
          <a:ahLst/>
          <a:cxnLst/>
          <a:rect l="0" t="0" r="0" b="0"/>
          <a:pathLst>
            <a:path>
              <a:moveTo>
                <a:pt x="0" y="0"/>
              </a:moveTo>
              <a:lnTo>
                <a:pt x="0" y="2962349"/>
              </a:lnTo>
              <a:lnTo>
                <a:pt x="157661" y="29623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98F1C-352B-A94A-A0B6-3449E6C7DD3E}">
      <dsp:nvSpPr>
        <dsp:cNvPr id="0" name=""/>
        <dsp:cNvSpPr/>
      </dsp:nvSpPr>
      <dsp:spPr>
        <a:xfrm>
          <a:off x="6297410" y="3574600"/>
          <a:ext cx="1495664" cy="579306"/>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Coordination w/ ICMs, ECM </a:t>
          </a:r>
        </a:p>
      </dsp:txBody>
      <dsp:txXfrm>
        <a:off x="6314377" y="3591567"/>
        <a:ext cx="1461730" cy="545372"/>
      </dsp:txXfrm>
    </dsp:sp>
    <dsp:sp modelId="{E4CD5F96-F4B0-4849-9C6C-EF1A66218A17}">
      <dsp:nvSpPr>
        <dsp:cNvPr id="0" name=""/>
        <dsp:cNvSpPr/>
      </dsp:nvSpPr>
      <dsp:spPr>
        <a:xfrm>
          <a:off x="6139749" y="901903"/>
          <a:ext cx="105653" cy="3879868"/>
        </a:xfrm>
        <a:custGeom>
          <a:avLst/>
          <a:gdLst/>
          <a:ahLst/>
          <a:cxnLst/>
          <a:rect l="0" t="0" r="0" b="0"/>
          <a:pathLst>
            <a:path>
              <a:moveTo>
                <a:pt x="0" y="0"/>
              </a:moveTo>
              <a:lnTo>
                <a:pt x="0" y="3879868"/>
              </a:lnTo>
              <a:lnTo>
                <a:pt x="105653" y="387986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1CD3F-0AE7-4328-B26A-A24984CD8389}">
      <dsp:nvSpPr>
        <dsp:cNvPr id="0" name=""/>
        <dsp:cNvSpPr/>
      </dsp:nvSpPr>
      <dsp:spPr>
        <a:xfrm>
          <a:off x="6245402" y="4399701"/>
          <a:ext cx="1638148" cy="7641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Partner w/ local pharmacy to track orders</a:t>
          </a:r>
        </a:p>
      </dsp:txBody>
      <dsp:txXfrm>
        <a:off x="6267783" y="4422082"/>
        <a:ext cx="1593386" cy="719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0406-F089-6341-996B-F9715102923A}">
      <dsp:nvSpPr>
        <dsp:cNvPr id="0" name=""/>
        <dsp:cNvSpPr/>
      </dsp:nvSpPr>
      <dsp:spPr>
        <a:xfrm>
          <a:off x="0" y="250007"/>
          <a:ext cx="1631033" cy="648930"/>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Off-label Use of IM CAB/RPV</a:t>
          </a:r>
        </a:p>
      </dsp:txBody>
      <dsp:txXfrm>
        <a:off x="19007" y="269014"/>
        <a:ext cx="1593019" cy="610916"/>
      </dsp:txXfrm>
    </dsp:sp>
    <dsp:sp modelId="{9BC51590-8257-8B4F-9774-7C6E63A783F0}">
      <dsp:nvSpPr>
        <dsp:cNvPr id="0" name=""/>
        <dsp:cNvSpPr/>
      </dsp:nvSpPr>
      <dsp:spPr>
        <a:xfrm>
          <a:off x="163103" y="898937"/>
          <a:ext cx="111773" cy="679225"/>
        </a:xfrm>
        <a:custGeom>
          <a:avLst/>
          <a:gdLst/>
          <a:ahLst/>
          <a:cxnLst/>
          <a:rect l="0" t="0" r="0" b="0"/>
          <a:pathLst>
            <a:path>
              <a:moveTo>
                <a:pt x="0" y="0"/>
              </a:moveTo>
              <a:lnTo>
                <a:pt x="0" y="679225"/>
              </a:lnTo>
              <a:lnTo>
                <a:pt x="111773" y="6792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010B22-2C00-2A48-8CE6-9C7ED4B36B4F}">
      <dsp:nvSpPr>
        <dsp:cNvPr id="0" name=""/>
        <dsp:cNvSpPr/>
      </dsp:nvSpPr>
      <dsp:spPr>
        <a:xfrm>
          <a:off x="274876" y="1206031"/>
          <a:ext cx="1644430" cy="744264"/>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No requirement for baseline VS</a:t>
          </a:r>
        </a:p>
      </dsp:txBody>
      <dsp:txXfrm>
        <a:off x="296675" y="1227830"/>
        <a:ext cx="1600832" cy="700666"/>
      </dsp:txXfrm>
    </dsp:sp>
    <dsp:sp modelId="{5617940B-FFB0-422C-9FA0-F3833FDFB3D9}">
      <dsp:nvSpPr>
        <dsp:cNvPr id="0" name=""/>
        <dsp:cNvSpPr/>
      </dsp:nvSpPr>
      <dsp:spPr>
        <a:xfrm>
          <a:off x="163103" y="898937"/>
          <a:ext cx="142288" cy="2222919"/>
        </a:xfrm>
        <a:custGeom>
          <a:avLst/>
          <a:gdLst/>
          <a:ahLst/>
          <a:cxnLst/>
          <a:rect l="0" t="0" r="0" b="0"/>
          <a:pathLst>
            <a:path>
              <a:moveTo>
                <a:pt x="0" y="0"/>
              </a:moveTo>
              <a:lnTo>
                <a:pt x="0" y="2222919"/>
              </a:lnTo>
              <a:lnTo>
                <a:pt x="142288" y="22229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AF729-ABBA-4C2F-A0FD-D214AC8E0085}">
      <dsp:nvSpPr>
        <dsp:cNvPr id="0" name=""/>
        <dsp:cNvSpPr/>
      </dsp:nvSpPr>
      <dsp:spPr>
        <a:xfrm>
          <a:off x="305392" y="2191424"/>
          <a:ext cx="1592754" cy="1860865"/>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*Consider palliative use in patients with CAB or RPV resistance who have been failed by PO ART</a:t>
          </a:r>
        </a:p>
      </dsp:txBody>
      <dsp:txXfrm>
        <a:off x="352042" y="2238074"/>
        <a:ext cx="1499454" cy="1767565"/>
      </dsp:txXfrm>
    </dsp:sp>
    <dsp:sp modelId="{7856B2DB-8304-4F88-8C16-9DA5D2DDA2D2}">
      <dsp:nvSpPr>
        <dsp:cNvPr id="0" name=""/>
        <dsp:cNvSpPr/>
      </dsp:nvSpPr>
      <dsp:spPr>
        <a:xfrm>
          <a:off x="1956270" y="250007"/>
          <a:ext cx="1716212" cy="6489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Streamlined Eligibility</a:t>
          </a:r>
        </a:p>
      </dsp:txBody>
      <dsp:txXfrm>
        <a:off x="1975277" y="269014"/>
        <a:ext cx="1678198" cy="610916"/>
      </dsp:txXfrm>
    </dsp:sp>
    <dsp:sp modelId="{B383BFEF-9ACF-4FAF-9D27-DD4C462A344F}">
      <dsp:nvSpPr>
        <dsp:cNvPr id="0" name=""/>
        <dsp:cNvSpPr/>
      </dsp:nvSpPr>
      <dsp:spPr>
        <a:xfrm>
          <a:off x="2127891" y="898937"/>
          <a:ext cx="171621" cy="479267"/>
        </a:xfrm>
        <a:custGeom>
          <a:avLst/>
          <a:gdLst/>
          <a:ahLst/>
          <a:cxnLst/>
          <a:rect l="0" t="0" r="0" b="0"/>
          <a:pathLst>
            <a:path>
              <a:moveTo>
                <a:pt x="0" y="0"/>
              </a:moveTo>
              <a:lnTo>
                <a:pt x="0" y="479267"/>
              </a:lnTo>
              <a:lnTo>
                <a:pt x="171621" y="4792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E0480-D91F-4DA2-AD8A-DF5C9968A803}">
      <dsp:nvSpPr>
        <dsp:cNvPr id="0" name=""/>
        <dsp:cNvSpPr/>
      </dsp:nvSpPr>
      <dsp:spPr>
        <a:xfrm>
          <a:off x="2299512" y="1061170"/>
          <a:ext cx="1357624" cy="6340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Interested + med. eligible </a:t>
          </a:r>
        </a:p>
      </dsp:txBody>
      <dsp:txXfrm>
        <a:off x="2318083" y="1079741"/>
        <a:ext cx="1320482" cy="596927"/>
      </dsp:txXfrm>
    </dsp:sp>
    <dsp:sp modelId="{DF1AEFB5-4D73-4107-A534-40B5745641E2}">
      <dsp:nvSpPr>
        <dsp:cNvPr id="0" name=""/>
        <dsp:cNvSpPr/>
      </dsp:nvSpPr>
      <dsp:spPr>
        <a:xfrm>
          <a:off x="2127891" y="898937"/>
          <a:ext cx="171621" cy="1300871"/>
        </a:xfrm>
        <a:custGeom>
          <a:avLst/>
          <a:gdLst/>
          <a:ahLst/>
          <a:cxnLst/>
          <a:rect l="0" t="0" r="0" b="0"/>
          <a:pathLst>
            <a:path>
              <a:moveTo>
                <a:pt x="0" y="0"/>
              </a:moveTo>
              <a:lnTo>
                <a:pt x="0" y="1300871"/>
              </a:lnTo>
              <a:lnTo>
                <a:pt x="171621" y="13008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C8A55-7584-4963-BFA5-C7815C0F7094}">
      <dsp:nvSpPr>
        <dsp:cNvPr id="0" name=""/>
        <dsp:cNvSpPr/>
      </dsp:nvSpPr>
      <dsp:spPr>
        <a:xfrm>
          <a:off x="2299512" y="1857472"/>
          <a:ext cx="1386800" cy="6846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Agree to protocol</a:t>
          </a:r>
        </a:p>
      </dsp:txBody>
      <dsp:txXfrm>
        <a:off x="2319565" y="1877525"/>
        <a:ext cx="1346694" cy="644567"/>
      </dsp:txXfrm>
    </dsp:sp>
    <dsp:sp modelId="{7AD9471D-9068-43C4-922C-A7324B10112D}">
      <dsp:nvSpPr>
        <dsp:cNvPr id="0" name=""/>
        <dsp:cNvSpPr/>
      </dsp:nvSpPr>
      <dsp:spPr>
        <a:xfrm>
          <a:off x="2127891" y="898937"/>
          <a:ext cx="171621" cy="2266099"/>
        </a:xfrm>
        <a:custGeom>
          <a:avLst/>
          <a:gdLst/>
          <a:ahLst/>
          <a:cxnLst/>
          <a:rect l="0" t="0" r="0" b="0"/>
          <a:pathLst>
            <a:path>
              <a:moveTo>
                <a:pt x="0" y="0"/>
              </a:moveTo>
              <a:lnTo>
                <a:pt x="0" y="2266099"/>
              </a:lnTo>
              <a:lnTo>
                <a:pt x="171621" y="2266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CFA5E-1CA9-4FB3-902B-6E3F8DB95162}">
      <dsp:nvSpPr>
        <dsp:cNvPr id="0" name=""/>
        <dsp:cNvSpPr/>
      </dsp:nvSpPr>
      <dsp:spPr>
        <a:xfrm>
          <a:off x="2299512" y="2704378"/>
          <a:ext cx="1374060" cy="921318"/>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Pre-existing clinical engagement </a:t>
          </a:r>
          <a:r>
            <a:rPr lang="en-US" sz="1800" b="0" kern="1200" dirty="0">
              <a:solidFill>
                <a:srgbClr val="820000"/>
              </a:solidFill>
              <a:latin typeface="Staatliches" pitchFamily="2" charset="0"/>
            </a:rPr>
            <a:t>≥</a:t>
          </a:r>
          <a:r>
            <a:rPr lang="en-US" sz="1800" b="0" kern="1200" dirty="0">
              <a:solidFill>
                <a:srgbClr val="820000"/>
              </a:solidFill>
              <a:latin typeface="Tw Cen MT" panose="020B0602020104020603" pitchFamily="34" charset="77"/>
            </a:rPr>
            <a:t>3 months </a:t>
          </a:r>
        </a:p>
      </dsp:txBody>
      <dsp:txXfrm>
        <a:off x="2326496" y="2731362"/>
        <a:ext cx="1320092" cy="867350"/>
      </dsp:txXfrm>
    </dsp:sp>
    <dsp:sp modelId="{44143C92-2EBA-47B2-94F3-4EE7DB7181B0}">
      <dsp:nvSpPr>
        <dsp:cNvPr id="0" name=""/>
        <dsp:cNvSpPr/>
      </dsp:nvSpPr>
      <dsp:spPr>
        <a:xfrm>
          <a:off x="2127891" y="898937"/>
          <a:ext cx="194795" cy="3227739"/>
        </a:xfrm>
        <a:custGeom>
          <a:avLst/>
          <a:gdLst/>
          <a:ahLst/>
          <a:cxnLst/>
          <a:rect l="0" t="0" r="0" b="0"/>
          <a:pathLst>
            <a:path>
              <a:moveTo>
                <a:pt x="0" y="0"/>
              </a:moveTo>
              <a:lnTo>
                <a:pt x="0" y="3227739"/>
              </a:lnTo>
              <a:lnTo>
                <a:pt x="194795" y="322773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FF5BC-88FA-4F62-9A85-73C366B26E4A}">
      <dsp:nvSpPr>
        <dsp:cNvPr id="0" name=""/>
        <dsp:cNvSpPr/>
      </dsp:nvSpPr>
      <dsp:spPr>
        <a:xfrm>
          <a:off x="2322687" y="3787929"/>
          <a:ext cx="1350252" cy="677496"/>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If no phone, consistent  location </a:t>
          </a:r>
          <a:endParaRPr lang="en-US" sz="1800" b="0" kern="1200" dirty="0"/>
        </a:p>
      </dsp:txBody>
      <dsp:txXfrm>
        <a:off x="2342530" y="3807772"/>
        <a:ext cx="1310566" cy="637810"/>
      </dsp:txXfrm>
    </dsp:sp>
    <dsp:sp modelId="{D51D4F9A-FE93-D74A-ABEA-917AAF2768D7}">
      <dsp:nvSpPr>
        <dsp:cNvPr id="0" name=""/>
        <dsp:cNvSpPr/>
      </dsp:nvSpPr>
      <dsp:spPr>
        <a:xfrm>
          <a:off x="3836506" y="250007"/>
          <a:ext cx="1855447" cy="634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Tw Cen MT" panose="020B0602020104020603" pitchFamily="34" charset="77"/>
            </a:rPr>
            <a:t>Low-Barrier Infrastructure  </a:t>
          </a:r>
        </a:p>
      </dsp:txBody>
      <dsp:txXfrm>
        <a:off x="3855094" y="268595"/>
        <a:ext cx="1818271" cy="597471"/>
      </dsp:txXfrm>
    </dsp:sp>
    <dsp:sp modelId="{40907558-6C25-E547-A70D-A6B5098924DF}">
      <dsp:nvSpPr>
        <dsp:cNvPr id="0" name=""/>
        <dsp:cNvSpPr/>
      </dsp:nvSpPr>
      <dsp:spPr>
        <a:xfrm>
          <a:off x="4022051" y="884654"/>
          <a:ext cx="169373" cy="515419"/>
        </a:xfrm>
        <a:custGeom>
          <a:avLst/>
          <a:gdLst/>
          <a:ahLst/>
          <a:cxnLst/>
          <a:rect l="0" t="0" r="0" b="0"/>
          <a:pathLst>
            <a:path>
              <a:moveTo>
                <a:pt x="0" y="0"/>
              </a:moveTo>
              <a:lnTo>
                <a:pt x="0" y="515419"/>
              </a:lnTo>
              <a:lnTo>
                <a:pt x="169373" y="5154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0ADE6-7509-054C-B822-B0F35FA959A1}">
      <dsp:nvSpPr>
        <dsp:cNvPr id="0" name=""/>
        <dsp:cNvSpPr/>
      </dsp:nvSpPr>
      <dsp:spPr>
        <a:xfrm>
          <a:off x="4191424" y="1046887"/>
          <a:ext cx="1503835" cy="706373"/>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Drop-in visits 6-days/week </a:t>
          </a:r>
        </a:p>
      </dsp:txBody>
      <dsp:txXfrm>
        <a:off x="4212113" y="1067576"/>
        <a:ext cx="1462457" cy="664995"/>
      </dsp:txXfrm>
    </dsp:sp>
    <dsp:sp modelId="{2AF3B44B-3D2C-4907-B40F-31B51605A87F}">
      <dsp:nvSpPr>
        <dsp:cNvPr id="0" name=""/>
        <dsp:cNvSpPr/>
      </dsp:nvSpPr>
      <dsp:spPr>
        <a:xfrm>
          <a:off x="4022051" y="884654"/>
          <a:ext cx="179974" cy="1355303"/>
        </a:xfrm>
        <a:custGeom>
          <a:avLst/>
          <a:gdLst/>
          <a:ahLst/>
          <a:cxnLst/>
          <a:rect l="0" t="0" r="0" b="0"/>
          <a:pathLst>
            <a:path>
              <a:moveTo>
                <a:pt x="0" y="0"/>
              </a:moveTo>
              <a:lnTo>
                <a:pt x="0" y="1355303"/>
              </a:lnTo>
              <a:lnTo>
                <a:pt x="179974" y="13553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D6354-B40A-4FD4-BEF9-DD37466E5580}">
      <dsp:nvSpPr>
        <dsp:cNvPr id="0" name=""/>
        <dsp:cNvSpPr/>
      </dsp:nvSpPr>
      <dsp:spPr>
        <a:xfrm>
          <a:off x="4202025" y="1915493"/>
          <a:ext cx="1687239" cy="648930"/>
        </a:xfrm>
        <a:prstGeom prst="roundRect">
          <a:avLst>
            <a:gd name="adj" fmla="val 10000"/>
          </a:avLst>
        </a:prstGeom>
        <a:solidFill>
          <a:schemeClr val="accent4">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Incentivize ($10) on-time injections</a:t>
          </a:r>
        </a:p>
      </dsp:txBody>
      <dsp:txXfrm>
        <a:off x="4221032" y="1934500"/>
        <a:ext cx="1649225" cy="610916"/>
      </dsp:txXfrm>
    </dsp:sp>
    <dsp:sp modelId="{EAF9E64B-ABB8-A64B-8B4D-6AE507168524}">
      <dsp:nvSpPr>
        <dsp:cNvPr id="0" name=""/>
        <dsp:cNvSpPr/>
      </dsp:nvSpPr>
      <dsp:spPr>
        <a:xfrm>
          <a:off x="4022051" y="884654"/>
          <a:ext cx="202224" cy="2051534"/>
        </a:xfrm>
        <a:custGeom>
          <a:avLst/>
          <a:gdLst/>
          <a:ahLst/>
          <a:cxnLst/>
          <a:rect l="0" t="0" r="0" b="0"/>
          <a:pathLst>
            <a:path>
              <a:moveTo>
                <a:pt x="0" y="0"/>
              </a:moveTo>
              <a:lnTo>
                <a:pt x="0" y="2051534"/>
              </a:lnTo>
              <a:lnTo>
                <a:pt x="202224" y="20515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DA6C0-66BC-5648-8893-5EDC47248006}">
      <dsp:nvSpPr>
        <dsp:cNvPr id="0" name=""/>
        <dsp:cNvSpPr/>
      </dsp:nvSpPr>
      <dsp:spPr>
        <a:xfrm>
          <a:off x="4224275" y="2682191"/>
          <a:ext cx="1399332" cy="5079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On-site labs</a:t>
          </a:r>
        </a:p>
      </dsp:txBody>
      <dsp:txXfrm>
        <a:off x="4239154" y="2697070"/>
        <a:ext cx="1369574" cy="478237"/>
      </dsp:txXfrm>
    </dsp:sp>
    <dsp:sp modelId="{56FFB49F-52C2-0242-ACBD-C10E410B3952}">
      <dsp:nvSpPr>
        <dsp:cNvPr id="0" name=""/>
        <dsp:cNvSpPr/>
      </dsp:nvSpPr>
      <dsp:spPr>
        <a:xfrm>
          <a:off x="4022051" y="884654"/>
          <a:ext cx="136490" cy="2980630"/>
        </a:xfrm>
        <a:custGeom>
          <a:avLst/>
          <a:gdLst/>
          <a:ahLst/>
          <a:cxnLst/>
          <a:rect l="0" t="0" r="0" b="0"/>
          <a:pathLst>
            <a:path>
              <a:moveTo>
                <a:pt x="0" y="0"/>
              </a:moveTo>
              <a:lnTo>
                <a:pt x="0" y="2980630"/>
              </a:lnTo>
              <a:lnTo>
                <a:pt x="136490" y="29806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D6A83-95FD-5D46-B407-5386B511942B}">
      <dsp:nvSpPr>
        <dsp:cNvPr id="0" name=""/>
        <dsp:cNvSpPr/>
      </dsp:nvSpPr>
      <dsp:spPr>
        <a:xfrm>
          <a:off x="4158541" y="3373438"/>
          <a:ext cx="1713601" cy="983693"/>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RN/MD provider presence at syringe access,  shelters, SF jail  </a:t>
          </a:r>
        </a:p>
      </dsp:txBody>
      <dsp:txXfrm>
        <a:off x="4187352" y="3402249"/>
        <a:ext cx="1655979" cy="926071"/>
      </dsp:txXfrm>
    </dsp:sp>
    <dsp:sp modelId="{07C22C6C-EF07-4E10-AE48-AB0F564B5036}">
      <dsp:nvSpPr>
        <dsp:cNvPr id="0" name=""/>
        <dsp:cNvSpPr/>
      </dsp:nvSpPr>
      <dsp:spPr>
        <a:xfrm>
          <a:off x="4022051" y="884654"/>
          <a:ext cx="178935" cy="4019745"/>
        </a:xfrm>
        <a:custGeom>
          <a:avLst/>
          <a:gdLst/>
          <a:ahLst/>
          <a:cxnLst/>
          <a:rect l="0" t="0" r="0" b="0"/>
          <a:pathLst>
            <a:path>
              <a:moveTo>
                <a:pt x="0" y="0"/>
              </a:moveTo>
              <a:lnTo>
                <a:pt x="0" y="4019745"/>
              </a:lnTo>
              <a:lnTo>
                <a:pt x="178935" y="40197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B02F5-8521-4554-9625-6DDF3C7662EA}">
      <dsp:nvSpPr>
        <dsp:cNvPr id="0" name=""/>
        <dsp:cNvSpPr/>
      </dsp:nvSpPr>
      <dsp:spPr>
        <a:xfrm>
          <a:off x="4200987" y="4568968"/>
          <a:ext cx="1723267" cy="670863"/>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PRN mobile street outreach</a:t>
          </a:r>
        </a:p>
      </dsp:txBody>
      <dsp:txXfrm>
        <a:off x="4220636" y="4588617"/>
        <a:ext cx="1683969" cy="631565"/>
      </dsp:txXfrm>
    </dsp:sp>
    <dsp:sp modelId="{00EFC075-FA93-264B-BF45-1CED18B58FD9}">
      <dsp:nvSpPr>
        <dsp:cNvPr id="0" name=""/>
        <dsp:cNvSpPr/>
      </dsp:nvSpPr>
      <dsp:spPr>
        <a:xfrm>
          <a:off x="5995782" y="252973"/>
          <a:ext cx="1439664" cy="6489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Enhanced Monitoring  </a:t>
          </a:r>
        </a:p>
      </dsp:txBody>
      <dsp:txXfrm>
        <a:off x="6014789" y="271980"/>
        <a:ext cx="1401650" cy="610916"/>
      </dsp:txXfrm>
    </dsp:sp>
    <dsp:sp modelId="{A45759A3-C800-1F47-BD78-35C0439E76EB}">
      <dsp:nvSpPr>
        <dsp:cNvPr id="0" name=""/>
        <dsp:cNvSpPr/>
      </dsp:nvSpPr>
      <dsp:spPr>
        <a:xfrm>
          <a:off x="6139749" y="901903"/>
          <a:ext cx="116628" cy="586785"/>
        </a:xfrm>
        <a:custGeom>
          <a:avLst/>
          <a:gdLst/>
          <a:ahLst/>
          <a:cxnLst/>
          <a:rect l="0" t="0" r="0" b="0"/>
          <a:pathLst>
            <a:path>
              <a:moveTo>
                <a:pt x="0" y="0"/>
              </a:moveTo>
              <a:lnTo>
                <a:pt x="0" y="586785"/>
              </a:lnTo>
              <a:lnTo>
                <a:pt x="116628" y="5867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35800-86DE-6F4B-8B44-E10272C05137}">
      <dsp:nvSpPr>
        <dsp:cNvPr id="0" name=""/>
        <dsp:cNvSpPr/>
      </dsp:nvSpPr>
      <dsp:spPr>
        <a:xfrm>
          <a:off x="6256377" y="1051533"/>
          <a:ext cx="1605951" cy="874310"/>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Multi-D weekly panel mgmt.  meeting</a:t>
          </a:r>
        </a:p>
      </dsp:txBody>
      <dsp:txXfrm>
        <a:off x="6281985" y="1077141"/>
        <a:ext cx="1554735" cy="823094"/>
      </dsp:txXfrm>
    </dsp:sp>
    <dsp:sp modelId="{8F8AD928-7AD9-4148-A328-666763F5F617}">
      <dsp:nvSpPr>
        <dsp:cNvPr id="0" name=""/>
        <dsp:cNvSpPr/>
      </dsp:nvSpPr>
      <dsp:spPr>
        <a:xfrm>
          <a:off x="6139749" y="901903"/>
          <a:ext cx="136428" cy="1439164"/>
        </a:xfrm>
        <a:custGeom>
          <a:avLst/>
          <a:gdLst/>
          <a:ahLst/>
          <a:cxnLst/>
          <a:rect l="0" t="0" r="0" b="0"/>
          <a:pathLst>
            <a:path>
              <a:moveTo>
                <a:pt x="0" y="0"/>
              </a:moveTo>
              <a:lnTo>
                <a:pt x="0" y="1439164"/>
              </a:lnTo>
              <a:lnTo>
                <a:pt x="136428" y="1439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77351-2084-4C7B-9A62-C6DD30C00ABD}">
      <dsp:nvSpPr>
        <dsp:cNvPr id="0" name=""/>
        <dsp:cNvSpPr/>
      </dsp:nvSpPr>
      <dsp:spPr>
        <a:xfrm>
          <a:off x="6276177" y="2109302"/>
          <a:ext cx="1592100" cy="4635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Injection reminders</a:t>
          </a:r>
        </a:p>
      </dsp:txBody>
      <dsp:txXfrm>
        <a:off x="6289753" y="2122878"/>
        <a:ext cx="1564948" cy="436378"/>
      </dsp:txXfrm>
    </dsp:sp>
    <dsp:sp modelId="{BA3BBA85-64C0-4C8D-83AE-78C3AE51E84B}">
      <dsp:nvSpPr>
        <dsp:cNvPr id="0" name=""/>
        <dsp:cNvSpPr/>
      </dsp:nvSpPr>
      <dsp:spPr>
        <a:xfrm>
          <a:off x="6139749" y="901903"/>
          <a:ext cx="110180" cy="2132176"/>
        </a:xfrm>
        <a:custGeom>
          <a:avLst/>
          <a:gdLst/>
          <a:ahLst/>
          <a:cxnLst/>
          <a:rect l="0" t="0" r="0" b="0"/>
          <a:pathLst>
            <a:path>
              <a:moveTo>
                <a:pt x="0" y="0"/>
              </a:moveTo>
              <a:lnTo>
                <a:pt x="0" y="2132176"/>
              </a:lnTo>
              <a:lnTo>
                <a:pt x="110180" y="21321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210779-9A32-47DE-AF2F-90D572072A97}">
      <dsp:nvSpPr>
        <dsp:cNvPr id="0" name=""/>
        <dsp:cNvSpPr/>
      </dsp:nvSpPr>
      <dsp:spPr>
        <a:xfrm>
          <a:off x="6249929" y="2783859"/>
          <a:ext cx="1601507" cy="500441"/>
        </a:xfrm>
        <a:prstGeom prst="roundRect">
          <a:avLst>
            <a:gd name="adj" fmla="val 10000"/>
          </a:avLst>
        </a:prstGeom>
        <a:solidFill>
          <a:schemeClr val="accent4">
            <a:lumMod val="40000"/>
            <a:lumOff val="6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*Limited patient census </a:t>
          </a:r>
        </a:p>
      </dsp:txBody>
      <dsp:txXfrm>
        <a:off x="6264586" y="2798516"/>
        <a:ext cx="1572193" cy="471127"/>
      </dsp:txXfrm>
    </dsp:sp>
    <dsp:sp modelId="{8433D00F-1764-1746-A8B5-BA3F686AAD6E}">
      <dsp:nvSpPr>
        <dsp:cNvPr id="0" name=""/>
        <dsp:cNvSpPr/>
      </dsp:nvSpPr>
      <dsp:spPr>
        <a:xfrm>
          <a:off x="6139749" y="901903"/>
          <a:ext cx="157661" cy="2962349"/>
        </a:xfrm>
        <a:custGeom>
          <a:avLst/>
          <a:gdLst/>
          <a:ahLst/>
          <a:cxnLst/>
          <a:rect l="0" t="0" r="0" b="0"/>
          <a:pathLst>
            <a:path>
              <a:moveTo>
                <a:pt x="0" y="0"/>
              </a:moveTo>
              <a:lnTo>
                <a:pt x="0" y="2962349"/>
              </a:lnTo>
              <a:lnTo>
                <a:pt x="157661" y="29623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98F1C-352B-A94A-A0B6-3449E6C7DD3E}">
      <dsp:nvSpPr>
        <dsp:cNvPr id="0" name=""/>
        <dsp:cNvSpPr/>
      </dsp:nvSpPr>
      <dsp:spPr>
        <a:xfrm>
          <a:off x="6297410" y="3574600"/>
          <a:ext cx="1495664" cy="579306"/>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Coordination w/ ICMs, ECM </a:t>
          </a:r>
        </a:p>
      </dsp:txBody>
      <dsp:txXfrm>
        <a:off x="6314377" y="3591567"/>
        <a:ext cx="1461730" cy="545372"/>
      </dsp:txXfrm>
    </dsp:sp>
    <dsp:sp modelId="{E4CD5F96-F4B0-4849-9C6C-EF1A66218A17}">
      <dsp:nvSpPr>
        <dsp:cNvPr id="0" name=""/>
        <dsp:cNvSpPr/>
      </dsp:nvSpPr>
      <dsp:spPr>
        <a:xfrm>
          <a:off x="6139749" y="901903"/>
          <a:ext cx="105653" cy="3879868"/>
        </a:xfrm>
        <a:custGeom>
          <a:avLst/>
          <a:gdLst/>
          <a:ahLst/>
          <a:cxnLst/>
          <a:rect l="0" t="0" r="0" b="0"/>
          <a:pathLst>
            <a:path>
              <a:moveTo>
                <a:pt x="0" y="0"/>
              </a:moveTo>
              <a:lnTo>
                <a:pt x="0" y="3879868"/>
              </a:lnTo>
              <a:lnTo>
                <a:pt x="105653" y="387986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1CD3F-0AE7-4328-B26A-A24984CD8389}">
      <dsp:nvSpPr>
        <dsp:cNvPr id="0" name=""/>
        <dsp:cNvSpPr/>
      </dsp:nvSpPr>
      <dsp:spPr>
        <a:xfrm>
          <a:off x="6245402" y="4399701"/>
          <a:ext cx="1638148" cy="7641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Partner w/ local pharmacy to track orders</a:t>
          </a:r>
        </a:p>
      </dsp:txBody>
      <dsp:txXfrm>
        <a:off x="6267783" y="4422082"/>
        <a:ext cx="1593386" cy="7193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0406-F089-6341-996B-F9715102923A}">
      <dsp:nvSpPr>
        <dsp:cNvPr id="0" name=""/>
        <dsp:cNvSpPr/>
      </dsp:nvSpPr>
      <dsp:spPr>
        <a:xfrm>
          <a:off x="0" y="250007"/>
          <a:ext cx="1631033" cy="648930"/>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Off-label Use of IM CAB/RPV</a:t>
          </a:r>
        </a:p>
      </dsp:txBody>
      <dsp:txXfrm>
        <a:off x="19007" y="269014"/>
        <a:ext cx="1593019" cy="610916"/>
      </dsp:txXfrm>
    </dsp:sp>
    <dsp:sp modelId="{9BC51590-8257-8B4F-9774-7C6E63A783F0}">
      <dsp:nvSpPr>
        <dsp:cNvPr id="0" name=""/>
        <dsp:cNvSpPr/>
      </dsp:nvSpPr>
      <dsp:spPr>
        <a:xfrm>
          <a:off x="163103" y="898937"/>
          <a:ext cx="111773" cy="679225"/>
        </a:xfrm>
        <a:custGeom>
          <a:avLst/>
          <a:gdLst/>
          <a:ahLst/>
          <a:cxnLst/>
          <a:rect l="0" t="0" r="0" b="0"/>
          <a:pathLst>
            <a:path>
              <a:moveTo>
                <a:pt x="0" y="0"/>
              </a:moveTo>
              <a:lnTo>
                <a:pt x="0" y="679225"/>
              </a:lnTo>
              <a:lnTo>
                <a:pt x="111773" y="6792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010B22-2C00-2A48-8CE6-9C7ED4B36B4F}">
      <dsp:nvSpPr>
        <dsp:cNvPr id="0" name=""/>
        <dsp:cNvSpPr/>
      </dsp:nvSpPr>
      <dsp:spPr>
        <a:xfrm>
          <a:off x="274876" y="1206031"/>
          <a:ext cx="1644430" cy="744264"/>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No requirement for baseline VS</a:t>
          </a:r>
        </a:p>
      </dsp:txBody>
      <dsp:txXfrm>
        <a:off x="296675" y="1227830"/>
        <a:ext cx="1600832" cy="700666"/>
      </dsp:txXfrm>
    </dsp:sp>
    <dsp:sp modelId="{5617940B-FFB0-422C-9FA0-F3833FDFB3D9}">
      <dsp:nvSpPr>
        <dsp:cNvPr id="0" name=""/>
        <dsp:cNvSpPr/>
      </dsp:nvSpPr>
      <dsp:spPr>
        <a:xfrm>
          <a:off x="163103" y="898937"/>
          <a:ext cx="142288" cy="2222919"/>
        </a:xfrm>
        <a:custGeom>
          <a:avLst/>
          <a:gdLst/>
          <a:ahLst/>
          <a:cxnLst/>
          <a:rect l="0" t="0" r="0" b="0"/>
          <a:pathLst>
            <a:path>
              <a:moveTo>
                <a:pt x="0" y="0"/>
              </a:moveTo>
              <a:lnTo>
                <a:pt x="0" y="2222919"/>
              </a:lnTo>
              <a:lnTo>
                <a:pt x="142288" y="22229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AF729-ABBA-4C2F-A0FD-D214AC8E0085}">
      <dsp:nvSpPr>
        <dsp:cNvPr id="0" name=""/>
        <dsp:cNvSpPr/>
      </dsp:nvSpPr>
      <dsp:spPr>
        <a:xfrm>
          <a:off x="305392" y="2191424"/>
          <a:ext cx="1592754" cy="1860865"/>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*Consider palliative use in patients with CAB or RPV resistance who have been failed by PO ART</a:t>
          </a:r>
        </a:p>
      </dsp:txBody>
      <dsp:txXfrm>
        <a:off x="352042" y="2238074"/>
        <a:ext cx="1499454" cy="1767565"/>
      </dsp:txXfrm>
    </dsp:sp>
    <dsp:sp modelId="{7856B2DB-8304-4F88-8C16-9DA5D2DDA2D2}">
      <dsp:nvSpPr>
        <dsp:cNvPr id="0" name=""/>
        <dsp:cNvSpPr/>
      </dsp:nvSpPr>
      <dsp:spPr>
        <a:xfrm>
          <a:off x="1956270" y="250007"/>
          <a:ext cx="1716212" cy="6489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Streamlined Eligibility</a:t>
          </a:r>
        </a:p>
      </dsp:txBody>
      <dsp:txXfrm>
        <a:off x="1975277" y="269014"/>
        <a:ext cx="1678198" cy="610916"/>
      </dsp:txXfrm>
    </dsp:sp>
    <dsp:sp modelId="{B383BFEF-9ACF-4FAF-9D27-DD4C462A344F}">
      <dsp:nvSpPr>
        <dsp:cNvPr id="0" name=""/>
        <dsp:cNvSpPr/>
      </dsp:nvSpPr>
      <dsp:spPr>
        <a:xfrm>
          <a:off x="2127891" y="898937"/>
          <a:ext cx="171621" cy="479267"/>
        </a:xfrm>
        <a:custGeom>
          <a:avLst/>
          <a:gdLst/>
          <a:ahLst/>
          <a:cxnLst/>
          <a:rect l="0" t="0" r="0" b="0"/>
          <a:pathLst>
            <a:path>
              <a:moveTo>
                <a:pt x="0" y="0"/>
              </a:moveTo>
              <a:lnTo>
                <a:pt x="0" y="479267"/>
              </a:lnTo>
              <a:lnTo>
                <a:pt x="171621" y="4792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E0480-D91F-4DA2-AD8A-DF5C9968A803}">
      <dsp:nvSpPr>
        <dsp:cNvPr id="0" name=""/>
        <dsp:cNvSpPr/>
      </dsp:nvSpPr>
      <dsp:spPr>
        <a:xfrm>
          <a:off x="2299512" y="1061170"/>
          <a:ext cx="1357624" cy="6340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Interested + med. eligible </a:t>
          </a:r>
        </a:p>
      </dsp:txBody>
      <dsp:txXfrm>
        <a:off x="2318083" y="1079741"/>
        <a:ext cx="1320482" cy="596927"/>
      </dsp:txXfrm>
    </dsp:sp>
    <dsp:sp modelId="{DF1AEFB5-4D73-4107-A534-40B5745641E2}">
      <dsp:nvSpPr>
        <dsp:cNvPr id="0" name=""/>
        <dsp:cNvSpPr/>
      </dsp:nvSpPr>
      <dsp:spPr>
        <a:xfrm>
          <a:off x="2127891" y="898937"/>
          <a:ext cx="171621" cy="1300871"/>
        </a:xfrm>
        <a:custGeom>
          <a:avLst/>
          <a:gdLst/>
          <a:ahLst/>
          <a:cxnLst/>
          <a:rect l="0" t="0" r="0" b="0"/>
          <a:pathLst>
            <a:path>
              <a:moveTo>
                <a:pt x="0" y="0"/>
              </a:moveTo>
              <a:lnTo>
                <a:pt x="0" y="1300871"/>
              </a:lnTo>
              <a:lnTo>
                <a:pt x="171621" y="13008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C8A55-7584-4963-BFA5-C7815C0F7094}">
      <dsp:nvSpPr>
        <dsp:cNvPr id="0" name=""/>
        <dsp:cNvSpPr/>
      </dsp:nvSpPr>
      <dsp:spPr>
        <a:xfrm>
          <a:off x="2299512" y="1857472"/>
          <a:ext cx="1386800" cy="6846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Agree to protocol</a:t>
          </a:r>
        </a:p>
      </dsp:txBody>
      <dsp:txXfrm>
        <a:off x="2319565" y="1877525"/>
        <a:ext cx="1346694" cy="644567"/>
      </dsp:txXfrm>
    </dsp:sp>
    <dsp:sp modelId="{7AD9471D-9068-43C4-922C-A7324B10112D}">
      <dsp:nvSpPr>
        <dsp:cNvPr id="0" name=""/>
        <dsp:cNvSpPr/>
      </dsp:nvSpPr>
      <dsp:spPr>
        <a:xfrm>
          <a:off x="2127891" y="898937"/>
          <a:ext cx="171621" cy="2266099"/>
        </a:xfrm>
        <a:custGeom>
          <a:avLst/>
          <a:gdLst/>
          <a:ahLst/>
          <a:cxnLst/>
          <a:rect l="0" t="0" r="0" b="0"/>
          <a:pathLst>
            <a:path>
              <a:moveTo>
                <a:pt x="0" y="0"/>
              </a:moveTo>
              <a:lnTo>
                <a:pt x="0" y="2266099"/>
              </a:lnTo>
              <a:lnTo>
                <a:pt x="171621" y="2266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CFA5E-1CA9-4FB3-902B-6E3F8DB95162}">
      <dsp:nvSpPr>
        <dsp:cNvPr id="0" name=""/>
        <dsp:cNvSpPr/>
      </dsp:nvSpPr>
      <dsp:spPr>
        <a:xfrm>
          <a:off x="2299512" y="2704378"/>
          <a:ext cx="1374060" cy="921318"/>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Pre-existing clinical engagement </a:t>
          </a:r>
          <a:r>
            <a:rPr lang="en-US" sz="1800" b="0" kern="1200" dirty="0">
              <a:solidFill>
                <a:srgbClr val="820000"/>
              </a:solidFill>
              <a:latin typeface="Staatliches" pitchFamily="2" charset="0"/>
            </a:rPr>
            <a:t>≥</a:t>
          </a:r>
          <a:r>
            <a:rPr lang="en-US" sz="1800" b="0" kern="1200" dirty="0">
              <a:solidFill>
                <a:srgbClr val="820000"/>
              </a:solidFill>
              <a:latin typeface="Tw Cen MT" panose="020B0602020104020603" pitchFamily="34" charset="77"/>
            </a:rPr>
            <a:t>3 months </a:t>
          </a:r>
        </a:p>
      </dsp:txBody>
      <dsp:txXfrm>
        <a:off x="2326496" y="2731362"/>
        <a:ext cx="1320092" cy="867350"/>
      </dsp:txXfrm>
    </dsp:sp>
    <dsp:sp modelId="{44143C92-2EBA-47B2-94F3-4EE7DB7181B0}">
      <dsp:nvSpPr>
        <dsp:cNvPr id="0" name=""/>
        <dsp:cNvSpPr/>
      </dsp:nvSpPr>
      <dsp:spPr>
        <a:xfrm>
          <a:off x="2127891" y="898937"/>
          <a:ext cx="194795" cy="3227739"/>
        </a:xfrm>
        <a:custGeom>
          <a:avLst/>
          <a:gdLst/>
          <a:ahLst/>
          <a:cxnLst/>
          <a:rect l="0" t="0" r="0" b="0"/>
          <a:pathLst>
            <a:path>
              <a:moveTo>
                <a:pt x="0" y="0"/>
              </a:moveTo>
              <a:lnTo>
                <a:pt x="0" y="3227739"/>
              </a:lnTo>
              <a:lnTo>
                <a:pt x="194795" y="322773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FF5BC-88FA-4F62-9A85-73C366B26E4A}">
      <dsp:nvSpPr>
        <dsp:cNvPr id="0" name=""/>
        <dsp:cNvSpPr/>
      </dsp:nvSpPr>
      <dsp:spPr>
        <a:xfrm>
          <a:off x="2322687" y="3787929"/>
          <a:ext cx="1350252" cy="677496"/>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If no phone, consistent  location </a:t>
          </a:r>
          <a:endParaRPr lang="en-US" sz="1800" b="0" kern="1200" dirty="0"/>
        </a:p>
      </dsp:txBody>
      <dsp:txXfrm>
        <a:off x="2342530" y="3807772"/>
        <a:ext cx="1310566" cy="637810"/>
      </dsp:txXfrm>
    </dsp:sp>
    <dsp:sp modelId="{D51D4F9A-FE93-D74A-ABEA-917AAF2768D7}">
      <dsp:nvSpPr>
        <dsp:cNvPr id="0" name=""/>
        <dsp:cNvSpPr/>
      </dsp:nvSpPr>
      <dsp:spPr>
        <a:xfrm>
          <a:off x="3836506" y="250007"/>
          <a:ext cx="1855447" cy="634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Low-Barrier Infrastructure  </a:t>
          </a:r>
        </a:p>
      </dsp:txBody>
      <dsp:txXfrm>
        <a:off x="3855094" y="268595"/>
        <a:ext cx="1818271" cy="597471"/>
      </dsp:txXfrm>
    </dsp:sp>
    <dsp:sp modelId="{40907558-6C25-E547-A70D-A6B5098924DF}">
      <dsp:nvSpPr>
        <dsp:cNvPr id="0" name=""/>
        <dsp:cNvSpPr/>
      </dsp:nvSpPr>
      <dsp:spPr>
        <a:xfrm>
          <a:off x="4022051" y="884654"/>
          <a:ext cx="169373" cy="515419"/>
        </a:xfrm>
        <a:custGeom>
          <a:avLst/>
          <a:gdLst/>
          <a:ahLst/>
          <a:cxnLst/>
          <a:rect l="0" t="0" r="0" b="0"/>
          <a:pathLst>
            <a:path>
              <a:moveTo>
                <a:pt x="0" y="0"/>
              </a:moveTo>
              <a:lnTo>
                <a:pt x="0" y="515419"/>
              </a:lnTo>
              <a:lnTo>
                <a:pt x="169373" y="5154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0ADE6-7509-054C-B822-B0F35FA959A1}">
      <dsp:nvSpPr>
        <dsp:cNvPr id="0" name=""/>
        <dsp:cNvSpPr/>
      </dsp:nvSpPr>
      <dsp:spPr>
        <a:xfrm>
          <a:off x="4191424" y="1046887"/>
          <a:ext cx="1503835" cy="706373"/>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Drop-in visits 6-days/week </a:t>
          </a:r>
        </a:p>
      </dsp:txBody>
      <dsp:txXfrm>
        <a:off x="4212113" y="1067576"/>
        <a:ext cx="1462457" cy="664995"/>
      </dsp:txXfrm>
    </dsp:sp>
    <dsp:sp modelId="{2AF3B44B-3D2C-4907-B40F-31B51605A87F}">
      <dsp:nvSpPr>
        <dsp:cNvPr id="0" name=""/>
        <dsp:cNvSpPr/>
      </dsp:nvSpPr>
      <dsp:spPr>
        <a:xfrm>
          <a:off x="4022051" y="884654"/>
          <a:ext cx="179974" cy="1355303"/>
        </a:xfrm>
        <a:custGeom>
          <a:avLst/>
          <a:gdLst/>
          <a:ahLst/>
          <a:cxnLst/>
          <a:rect l="0" t="0" r="0" b="0"/>
          <a:pathLst>
            <a:path>
              <a:moveTo>
                <a:pt x="0" y="0"/>
              </a:moveTo>
              <a:lnTo>
                <a:pt x="0" y="1355303"/>
              </a:lnTo>
              <a:lnTo>
                <a:pt x="179974" y="13553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D6354-B40A-4FD4-BEF9-DD37466E5580}">
      <dsp:nvSpPr>
        <dsp:cNvPr id="0" name=""/>
        <dsp:cNvSpPr/>
      </dsp:nvSpPr>
      <dsp:spPr>
        <a:xfrm>
          <a:off x="4202025" y="1915493"/>
          <a:ext cx="1687239" cy="648930"/>
        </a:xfrm>
        <a:prstGeom prst="roundRect">
          <a:avLst>
            <a:gd name="adj" fmla="val 10000"/>
          </a:avLst>
        </a:prstGeom>
        <a:solidFill>
          <a:schemeClr val="accent4">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Incentivize ($10) on-time injections</a:t>
          </a:r>
        </a:p>
      </dsp:txBody>
      <dsp:txXfrm>
        <a:off x="4221032" y="1934500"/>
        <a:ext cx="1649225" cy="610916"/>
      </dsp:txXfrm>
    </dsp:sp>
    <dsp:sp modelId="{EAF9E64B-ABB8-A64B-8B4D-6AE507168524}">
      <dsp:nvSpPr>
        <dsp:cNvPr id="0" name=""/>
        <dsp:cNvSpPr/>
      </dsp:nvSpPr>
      <dsp:spPr>
        <a:xfrm>
          <a:off x="4022051" y="884654"/>
          <a:ext cx="202224" cy="2051534"/>
        </a:xfrm>
        <a:custGeom>
          <a:avLst/>
          <a:gdLst/>
          <a:ahLst/>
          <a:cxnLst/>
          <a:rect l="0" t="0" r="0" b="0"/>
          <a:pathLst>
            <a:path>
              <a:moveTo>
                <a:pt x="0" y="0"/>
              </a:moveTo>
              <a:lnTo>
                <a:pt x="0" y="2051534"/>
              </a:lnTo>
              <a:lnTo>
                <a:pt x="202224" y="20515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DA6C0-66BC-5648-8893-5EDC47248006}">
      <dsp:nvSpPr>
        <dsp:cNvPr id="0" name=""/>
        <dsp:cNvSpPr/>
      </dsp:nvSpPr>
      <dsp:spPr>
        <a:xfrm>
          <a:off x="4224275" y="2682191"/>
          <a:ext cx="1399332" cy="5079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On-site labs</a:t>
          </a:r>
        </a:p>
      </dsp:txBody>
      <dsp:txXfrm>
        <a:off x="4239154" y="2697070"/>
        <a:ext cx="1369574" cy="478237"/>
      </dsp:txXfrm>
    </dsp:sp>
    <dsp:sp modelId="{56FFB49F-52C2-0242-ACBD-C10E410B3952}">
      <dsp:nvSpPr>
        <dsp:cNvPr id="0" name=""/>
        <dsp:cNvSpPr/>
      </dsp:nvSpPr>
      <dsp:spPr>
        <a:xfrm>
          <a:off x="4022051" y="884654"/>
          <a:ext cx="136490" cy="2980630"/>
        </a:xfrm>
        <a:custGeom>
          <a:avLst/>
          <a:gdLst/>
          <a:ahLst/>
          <a:cxnLst/>
          <a:rect l="0" t="0" r="0" b="0"/>
          <a:pathLst>
            <a:path>
              <a:moveTo>
                <a:pt x="0" y="0"/>
              </a:moveTo>
              <a:lnTo>
                <a:pt x="0" y="2980630"/>
              </a:lnTo>
              <a:lnTo>
                <a:pt x="136490" y="29806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D6A83-95FD-5D46-B407-5386B511942B}">
      <dsp:nvSpPr>
        <dsp:cNvPr id="0" name=""/>
        <dsp:cNvSpPr/>
      </dsp:nvSpPr>
      <dsp:spPr>
        <a:xfrm>
          <a:off x="4158541" y="3373438"/>
          <a:ext cx="1713601" cy="983693"/>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RN/MD provider presence at syringe access,  shelters, SF jail  </a:t>
          </a:r>
        </a:p>
      </dsp:txBody>
      <dsp:txXfrm>
        <a:off x="4187352" y="3402249"/>
        <a:ext cx="1655979" cy="926071"/>
      </dsp:txXfrm>
    </dsp:sp>
    <dsp:sp modelId="{07C22C6C-EF07-4E10-AE48-AB0F564B5036}">
      <dsp:nvSpPr>
        <dsp:cNvPr id="0" name=""/>
        <dsp:cNvSpPr/>
      </dsp:nvSpPr>
      <dsp:spPr>
        <a:xfrm>
          <a:off x="4022051" y="884654"/>
          <a:ext cx="178935" cy="4019745"/>
        </a:xfrm>
        <a:custGeom>
          <a:avLst/>
          <a:gdLst/>
          <a:ahLst/>
          <a:cxnLst/>
          <a:rect l="0" t="0" r="0" b="0"/>
          <a:pathLst>
            <a:path>
              <a:moveTo>
                <a:pt x="0" y="0"/>
              </a:moveTo>
              <a:lnTo>
                <a:pt x="0" y="4019745"/>
              </a:lnTo>
              <a:lnTo>
                <a:pt x="178935" y="40197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B02F5-8521-4554-9625-6DDF3C7662EA}">
      <dsp:nvSpPr>
        <dsp:cNvPr id="0" name=""/>
        <dsp:cNvSpPr/>
      </dsp:nvSpPr>
      <dsp:spPr>
        <a:xfrm>
          <a:off x="4200987" y="4568968"/>
          <a:ext cx="1723267" cy="670863"/>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PRN mobile street outreach</a:t>
          </a:r>
        </a:p>
      </dsp:txBody>
      <dsp:txXfrm>
        <a:off x="4220636" y="4588617"/>
        <a:ext cx="1683969" cy="631565"/>
      </dsp:txXfrm>
    </dsp:sp>
    <dsp:sp modelId="{00EFC075-FA93-264B-BF45-1CED18B58FD9}">
      <dsp:nvSpPr>
        <dsp:cNvPr id="0" name=""/>
        <dsp:cNvSpPr/>
      </dsp:nvSpPr>
      <dsp:spPr>
        <a:xfrm>
          <a:off x="5995782" y="252973"/>
          <a:ext cx="1439664" cy="6489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Enhanced Monitoring  </a:t>
          </a:r>
        </a:p>
      </dsp:txBody>
      <dsp:txXfrm>
        <a:off x="6014789" y="271980"/>
        <a:ext cx="1401650" cy="610916"/>
      </dsp:txXfrm>
    </dsp:sp>
    <dsp:sp modelId="{A45759A3-C800-1F47-BD78-35C0439E76EB}">
      <dsp:nvSpPr>
        <dsp:cNvPr id="0" name=""/>
        <dsp:cNvSpPr/>
      </dsp:nvSpPr>
      <dsp:spPr>
        <a:xfrm>
          <a:off x="6139749" y="901903"/>
          <a:ext cx="116628" cy="586785"/>
        </a:xfrm>
        <a:custGeom>
          <a:avLst/>
          <a:gdLst/>
          <a:ahLst/>
          <a:cxnLst/>
          <a:rect l="0" t="0" r="0" b="0"/>
          <a:pathLst>
            <a:path>
              <a:moveTo>
                <a:pt x="0" y="0"/>
              </a:moveTo>
              <a:lnTo>
                <a:pt x="0" y="586785"/>
              </a:lnTo>
              <a:lnTo>
                <a:pt x="116628" y="5867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35800-86DE-6F4B-8B44-E10272C05137}">
      <dsp:nvSpPr>
        <dsp:cNvPr id="0" name=""/>
        <dsp:cNvSpPr/>
      </dsp:nvSpPr>
      <dsp:spPr>
        <a:xfrm>
          <a:off x="6256377" y="1051533"/>
          <a:ext cx="1605951" cy="874310"/>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Multi-D weekly panel mgmt.  meeting</a:t>
          </a:r>
        </a:p>
      </dsp:txBody>
      <dsp:txXfrm>
        <a:off x="6281985" y="1077141"/>
        <a:ext cx="1554735" cy="823094"/>
      </dsp:txXfrm>
    </dsp:sp>
    <dsp:sp modelId="{8F8AD928-7AD9-4148-A328-666763F5F617}">
      <dsp:nvSpPr>
        <dsp:cNvPr id="0" name=""/>
        <dsp:cNvSpPr/>
      </dsp:nvSpPr>
      <dsp:spPr>
        <a:xfrm>
          <a:off x="6139749" y="901903"/>
          <a:ext cx="136428" cy="1439164"/>
        </a:xfrm>
        <a:custGeom>
          <a:avLst/>
          <a:gdLst/>
          <a:ahLst/>
          <a:cxnLst/>
          <a:rect l="0" t="0" r="0" b="0"/>
          <a:pathLst>
            <a:path>
              <a:moveTo>
                <a:pt x="0" y="0"/>
              </a:moveTo>
              <a:lnTo>
                <a:pt x="0" y="1439164"/>
              </a:lnTo>
              <a:lnTo>
                <a:pt x="136428" y="1439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77351-2084-4C7B-9A62-C6DD30C00ABD}">
      <dsp:nvSpPr>
        <dsp:cNvPr id="0" name=""/>
        <dsp:cNvSpPr/>
      </dsp:nvSpPr>
      <dsp:spPr>
        <a:xfrm>
          <a:off x="6276177" y="2109302"/>
          <a:ext cx="1592100" cy="4635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Injection reminders</a:t>
          </a:r>
        </a:p>
      </dsp:txBody>
      <dsp:txXfrm>
        <a:off x="6289753" y="2122878"/>
        <a:ext cx="1564948" cy="436378"/>
      </dsp:txXfrm>
    </dsp:sp>
    <dsp:sp modelId="{BA3BBA85-64C0-4C8D-83AE-78C3AE51E84B}">
      <dsp:nvSpPr>
        <dsp:cNvPr id="0" name=""/>
        <dsp:cNvSpPr/>
      </dsp:nvSpPr>
      <dsp:spPr>
        <a:xfrm>
          <a:off x="6139749" y="901903"/>
          <a:ext cx="110180" cy="2132176"/>
        </a:xfrm>
        <a:custGeom>
          <a:avLst/>
          <a:gdLst/>
          <a:ahLst/>
          <a:cxnLst/>
          <a:rect l="0" t="0" r="0" b="0"/>
          <a:pathLst>
            <a:path>
              <a:moveTo>
                <a:pt x="0" y="0"/>
              </a:moveTo>
              <a:lnTo>
                <a:pt x="0" y="2132176"/>
              </a:lnTo>
              <a:lnTo>
                <a:pt x="110180" y="21321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210779-9A32-47DE-AF2F-90D572072A97}">
      <dsp:nvSpPr>
        <dsp:cNvPr id="0" name=""/>
        <dsp:cNvSpPr/>
      </dsp:nvSpPr>
      <dsp:spPr>
        <a:xfrm>
          <a:off x="6249929" y="2783859"/>
          <a:ext cx="1601507" cy="500441"/>
        </a:xfrm>
        <a:prstGeom prst="roundRect">
          <a:avLst>
            <a:gd name="adj" fmla="val 10000"/>
          </a:avLst>
        </a:prstGeom>
        <a:solidFill>
          <a:schemeClr val="accent4">
            <a:lumMod val="40000"/>
            <a:lumOff val="6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*Limited patient census </a:t>
          </a:r>
        </a:p>
      </dsp:txBody>
      <dsp:txXfrm>
        <a:off x="6264586" y="2798516"/>
        <a:ext cx="1572193" cy="471127"/>
      </dsp:txXfrm>
    </dsp:sp>
    <dsp:sp modelId="{8433D00F-1764-1746-A8B5-BA3F686AAD6E}">
      <dsp:nvSpPr>
        <dsp:cNvPr id="0" name=""/>
        <dsp:cNvSpPr/>
      </dsp:nvSpPr>
      <dsp:spPr>
        <a:xfrm>
          <a:off x="6139749" y="901903"/>
          <a:ext cx="157661" cy="2962349"/>
        </a:xfrm>
        <a:custGeom>
          <a:avLst/>
          <a:gdLst/>
          <a:ahLst/>
          <a:cxnLst/>
          <a:rect l="0" t="0" r="0" b="0"/>
          <a:pathLst>
            <a:path>
              <a:moveTo>
                <a:pt x="0" y="0"/>
              </a:moveTo>
              <a:lnTo>
                <a:pt x="0" y="2962349"/>
              </a:lnTo>
              <a:lnTo>
                <a:pt x="157661" y="29623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98F1C-352B-A94A-A0B6-3449E6C7DD3E}">
      <dsp:nvSpPr>
        <dsp:cNvPr id="0" name=""/>
        <dsp:cNvSpPr/>
      </dsp:nvSpPr>
      <dsp:spPr>
        <a:xfrm>
          <a:off x="6297410" y="3574600"/>
          <a:ext cx="1495664" cy="579306"/>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Coordination w/ ICMs, ECM </a:t>
          </a:r>
        </a:p>
      </dsp:txBody>
      <dsp:txXfrm>
        <a:off x="6314377" y="3591567"/>
        <a:ext cx="1461730" cy="545372"/>
      </dsp:txXfrm>
    </dsp:sp>
    <dsp:sp modelId="{E4CD5F96-F4B0-4849-9C6C-EF1A66218A17}">
      <dsp:nvSpPr>
        <dsp:cNvPr id="0" name=""/>
        <dsp:cNvSpPr/>
      </dsp:nvSpPr>
      <dsp:spPr>
        <a:xfrm>
          <a:off x="6139749" y="901903"/>
          <a:ext cx="105653" cy="3879868"/>
        </a:xfrm>
        <a:custGeom>
          <a:avLst/>
          <a:gdLst/>
          <a:ahLst/>
          <a:cxnLst/>
          <a:rect l="0" t="0" r="0" b="0"/>
          <a:pathLst>
            <a:path>
              <a:moveTo>
                <a:pt x="0" y="0"/>
              </a:moveTo>
              <a:lnTo>
                <a:pt x="0" y="3879868"/>
              </a:lnTo>
              <a:lnTo>
                <a:pt x="105653" y="387986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1CD3F-0AE7-4328-B26A-A24984CD8389}">
      <dsp:nvSpPr>
        <dsp:cNvPr id="0" name=""/>
        <dsp:cNvSpPr/>
      </dsp:nvSpPr>
      <dsp:spPr>
        <a:xfrm>
          <a:off x="6245402" y="4399701"/>
          <a:ext cx="1638148" cy="7641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Partner w/ local pharmacy to track orders</a:t>
          </a:r>
        </a:p>
      </dsp:txBody>
      <dsp:txXfrm>
        <a:off x="6267783" y="4422082"/>
        <a:ext cx="1593386" cy="7193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0406-F089-6341-996B-F9715102923A}">
      <dsp:nvSpPr>
        <dsp:cNvPr id="0" name=""/>
        <dsp:cNvSpPr/>
      </dsp:nvSpPr>
      <dsp:spPr>
        <a:xfrm>
          <a:off x="0" y="250007"/>
          <a:ext cx="1631033" cy="648930"/>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Off-label Use of IM CAB/RPV</a:t>
          </a:r>
        </a:p>
      </dsp:txBody>
      <dsp:txXfrm>
        <a:off x="19007" y="269014"/>
        <a:ext cx="1593019" cy="610916"/>
      </dsp:txXfrm>
    </dsp:sp>
    <dsp:sp modelId="{9BC51590-8257-8B4F-9774-7C6E63A783F0}">
      <dsp:nvSpPr>
        <dsp:cNvPr id="0" name=""/>
        <dsp:cNvSpPr/>
      </dsp:nvSpPr>
      <dsp:spPr>
        <a:xfrm>
          <a:off x="163103" y="898937"/>
          <a:ext cx="111773" cy="679225"/>
        </a:xfrm>
        <a:custGeom>
          <a:avLst/>
          <a:gdLst/>
          <a:ahLst/>
          <a:cxnLst/>
          <a:rect l="0" t="0" r="0" b="0"/>
          <a:pathLst>
            <a:path>
              <a:moveTo>
                <a:pt x="0" y="0"/>
              </a:moveTo>
              <a:lnTo>
                <a:pt x="0" y="679225"/>
              </a:lnTo>
              <a:lnTo>
                <a:pt x="111773" y="6792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010B22-2C00-2A48-8CE6-9C7ED4B36B4F}">
      <dsp:nvSpPr>
        <dsp:cNvPr id="0" name=""/>
        <dsp:cNvSpPr/>
      </dsp:nvSpPr>
      <dsp:spPr>
        <a:xfrm>
          <a:off x="274876" y="1206031"/>
          <a:ext cx="1644430" cy="744264"/>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No requirement for baseline VS</a:t>
          </a:r>
        </a:p>
      </dsp:txBody>
      <dsp:txXfrm>
        <a:off x="296675" y="1227830"/>
        <a:ext cx="1600832" cy="700666"/>
      </dsp:txXfrm>
    </dsp:sp>
    <dsp:sp modelId="{5617940B-FFB0-422C-9FA0-F3833FDFB3D9}">
      <dsp:nvSpPr>
        <dsp:cNvPr id="0" name=""/>
        <dsp:cNvSpPr/>
      </dsp:nvSpPr>
      <dsp:spPr>
        <a:xfrm>
          <a:off x="163103" y="898937"/>
          <a:ext cx="142288" cy="2222919"/>
        </a:xfrm>
        <a:custGeom>
          <a:avLst/>
          <a:gdLst/>
          <a:ahLst/>
          <a:cxnLst/>
          <a:rect l="0" t="0" r="0" b="0"/>
          <a:pathLst>
            <a:path>
              <a:moveTo>
                <a:pt x="0" y="0"/>
              </a:moveTo>
              <a:lnTo>
                <a:pt x="0" y="2222919"/>
              </a:lnTo>
              <a:lnTo>
                <a:pt x="142288" y="22229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AF729-ABBA-4C2F-A0FD-D214AC8E0085}">
      <dsp:nvSpPr>
        <dsp:cNvPr id="0" name=""/>
        <dsp:cNvSpPr/>
      </dsp:nvSpPr>
      <dsp:spPr>
        <a:xfrm>
          <a:off x="305392" y="2191424"/>
          <a:ext cx="1592754" cy="1860865"/>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*Consider palliative use in patients with CAB or RPV resistance who have been failed by PO ART</a:t>
          </a:r>
        </a:p>
      </dsp:txBody>
      <dsp:txXfrm>
        <a:off x="352042" y="2238074"/>
        <a:ext cx="1499454" cy="1767565"/>
      </dsp:txXfrm>
    </dsp:sp>
    <dsp:sp modelId="{7856B2DB-8304-4F88-8C16-9DA5D2DDA2D2}">
      <dsp:nvSpPr>
        <dsp:cNvPr id="0" name=""/>
        <dsp:cNvSpPr/>
      </dsp:nvSpPr>
      <dsp:spPr>
        <a:xfrm>
          <a:off x="1956270" y="250007"/>
          <a:ext cx="1716212" cy="6489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Streamlined Eligibility</a:t>
          </a:r>
        </a:p>
      </dsp:txBody>
      <dsp:txXfrm>
        <a:off x="1975277" y="269014"/>
        <a:ext cx="1678198" cy="610916"/>
      </dsp:txXfrm>
    </dsp:sp>
    <dsp:sp modelId="{B383BFEF-9ACF-4FAF-9D27-DD4C462A344F}">
      <dsp:nvSpPr>
        <dsp:cNvPr id="0" name=""/>
        <dsp:cNvSpPr/>
      </dsp:nvSpPr>
      <dsp:spPr>
        <a:xfrm>
          <a:off x="2127891" y="898937"/>
          <a:ext cx="171621" cy="479267"/>
        </a:xfrm>
        <a:custGeom>
          <a:avLst/>
          <a:gdLst/>
          <a:ahLst/>
          <a:cxnLst/>
          <a:rect l="0" t="0" r="0" b="0"/>
          <a:pathLst>
            <a:path>
              <a:moveTo>
                <a:pt x="0" y="0"/>
              </a:moveTo>
              <a:lnTo>
                <a:pt x="0" y="479267"/>
              </a:lnTo>
              <a:lnTo>
                <a:pt x="171621" y="4792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E0480-D91F-4DA2-AD8A-DF5C9968A803}">
      <dsp:nvSpPr>
        <dsp:cNvPr id="0" name=""/>
        <dsp:cNvSpPr/>
      </dsp:nvSpPr>
      <dsp:spPr>
        <a:xfrm>
          <a:off x="2299512" y="1061170"/>
          <a:ext cx="1357624" cy="6340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Interested + med. eligible </a:t>
          </a:r>
        </a:p>
      </dsp:txBody>
      <dsp:txXfrm>
        <a:off x="2318083" y="1079741"/>
        <a:ext cx="1320482" cy="596927"/>
      </dsp:txXfrm>
    </dsp:sp>
    <dsp:sp modelId="{DF1AEFB5-4D73-4107-A534-40B5745641E2}">
      <dsp:nvSpPr>
        <dsp:cNvPr id="0" name=""/>
        <dsp:cNvSpPr/>
      </dsp:nvSpPr>
      <dsp:spPr>
        <a:xfrm>
          <a:off x="2127891" y="898937"/>
          <a:ext cx="171621" cy="1300871"/>
        </a:xfrm>
        <a:custGeom>
          <a:avLst/>
          <a:gdLst/>
          <a:ahLst/>
          <a:cxnLst/>
          <a:rect l="0" t="0" r="0" b="0"/>
          <a:pathLst>
            <a:path>
              <a:moveTo>
                <a:pt x="0" y="0"/>
              </a:moveTo>
              <a:lnTo>
                <a:pt x="0" y="1300871"/>
              </a:lnTo>
              <a:lnTo>
                <a:pt x="171621" y="13008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C8A55-7584-4963-BFA5-C7815C0F7094}">
      <dsp:nvSpPr>
        <dsp:cNvPr id="0" name=""/>
        <dsp:cNvSpPr/>
      </dsp:nvSpPr>
      <dsp:spPr>
        <a:xfrm>
          <a:off x="2299512" y="1857472"/>
          <a:ext cx="1386800" cy="6846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Agree to protocol</a:t>
          </a:r>
        </a:p>
      </dsp:txBody>
      <dsp:txXfrm>
        <a:off x="2319565" y="1877525"/>
        <a:ext cx="1346694" cy="644567"/>
      </dsp:txXfrm>
    </dsp:sp>
    <dsp:sp modelId="{7AD9471D-9068-43C4-922C-A7324B10112D}">
      <dsp:nvSpPr>
        <dsp:cNvPr id="0" name=""/>
        <dsp:cNvSpPr/>
      </dsp:nvSpPr>
      <dsp:spPr>
        <a:xfrm>
          <a:off x="2127891" y="898937"/>
          <a:ext cx="171621" cy="2266099"/>
        </a:xfrm>
        <a:custGeom>
          <a:avLst/>
          <a:gdLst/>
          <a:ahLst/>
          <a:cxnLst/>
          <a:rect l="0" t="0" r="0" b="0"/>
          <a:pathLst>
            <a:path>
              <a:moveTo>
                <a:pt x="0" y="0"/>
              </a:moveTo>
              <a:lnTo>
                <a:pt x="0" y="2266099"/>
              </a:lnTo>
              <a:lnTo>
                <a:pt x="171621" y="2266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CFA5E-1CA9-4FB3-902B-6E3F8DB95162}">
      <dsp:nvSpPr>
        <dsp:cNvPr id="0" name=""/>
        <dsp:cNvSpPr/>
      </dsp:nvSpPr>
      <dsp:spPr>
        <a:xfrm>
          <a:off x="2299512" y="2704378"/>
          <a:ext cx="1374060" cy="921318"/>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Pre-existing clinical engagement </a:t>
          </a:r>
          <a:r>
            <a:rPr lang="en-US" sz="1800" b="0" kern="1200" dirty="0">
              <a:solidFill>
                <a:srgbClr val="820000"/>
              </a:solidFill>
              <a:latin typeface="Staatliches" pitchFamily="2" charset="0"/>
            </a:rPr>
            <a:t>≥</a:t>
          </a:r>
          <a:r>
            <a:rPr lang="en-US" sz="1800" b="0" kern="1200" dirty="0">
              <a:solidFill>
                <a:srgbClr val="820000"/>
              </a:solidFill>
              <a:latin typeface="Tw Cen MT" panose="020B0602020104020603" pitchFamily="34" charset="77"/>
            </a:rPr>
            <a:t>3 months </a:t>
          </a:r>
        </a:p>
      </dsp:txBody>
      <dsp:txXfrm>
        <a:off x="2326496" y="2731362"/>
        <a:ext cx="1320092" cy="867350"/>
      </dsp:txXfrm>
    </dsp:sp>
    <dsp:sp modelId="{44143C92-2EBA-47B2-94F3-4EE7DB7181B0}">
      <dsp:nvSpPr>
        <dsp:cNvPr id="0" name=""/>
        <dsp:cNvSpPr/>
      </dsp:nvSpPr>
      <dsp:spPr>
        <a:xfrm>
          <a:off x="2127891" y="898937"/>
          <a:ext cx="194795" cy="3227739"/>
        </a:xfrm>
        <a:custGeom>
          <a:avLst/>
          <a:gdLst/>
          <a:ahLst/>
          <a:cxnLst/>
          <a:rect l="0" t="0" r="0" b="0"/>
          <a:pathLst>
            <a:path>
              <a:moveTo>
                <a:pt x="0" y="0"/>
              </a:moveTo>
              <a:lnTo>
                <a:pt x="0" y="3227739"/>
              </a:lnTo>
              <a:lnTo>
                <a:pt x="194795" y="322773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FF5BC-88FA-4F62-9A85-73C366B26E4A}">
      <dsp:nvSpPr>
        <dsp:cNvPr id="0" name=""/>
        <dsp:cNvSpPr/>
      </dsp:nvSpPr>
      <dsp:spPr>
        <a:xfrm>
          <a:off x="2322687" y="3787929"/>
          <a:ext cx="1350252" cy="677496"/>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If no phone, consistent  location </a:t>
          </a:r>
          <a:endParaRPr lang="en-US" sz="1800" b="0" kern="1200" dirty="0"/>
        </a:p>
      </dsp:txBody>
      <dsp:txXfrm>
        <a:off x="2342530" y="3807772"/>
        <a:ext cx="1310566" cy="637810"/>
      </dsp:txXfrm>
    </dsp:sp>
    <dsp:sp modelId="{D51D4F9A-FE93-D74A-ABEA-917AAF2768D7}">
      <dsp:nvSpPr>
        <dsp:cNvPr id="0" name=""/>
        <dsp:cNvSpPr/>
      </dsp:nvSpPr>
      <dsp:spPr>
        <a:xfrm>
          <a:off x="3836506" y="250007"/>
          <a:ext cx="1855447" cy="6346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Low-Barrier Infrastructure  </a:t>
          </a:r>
        </a:p>
      </dsp:txBody>
      <dsp:txXfrm>
        <a:off x="3855094" y="268595"/>
        <a:ext cx="1818271" cy="597471"/>
      </dsp:txXfrm>
    </dsp:sp>
    <dsp:sp modelId="{40907558-6C25-E547-A70D-A6B5098924DF}">
      <dsp:nvSpPr>
        <dsp:cNvPr id="0" name=""/>
        <dsp:cNvSpPr/>
      </dsp:nvSpPr>
      <dsp:spPr>
        <a:xfrm>
          <a:off x="4022051" y="884654"/>
          <a:ext cx="169373" cy="515419"/>
        </a:xfrm>
        <a:custGeom>
          <a:avLst/>
          <a:gdLst/>
          <a:ahLst/>
          <a:cxnLst/>
          <a:rect l="0" t="0" r="0" b="0"/>
          <a:pathLst>
            <a:path>
              <a:moveTo>
                <a:pt x="0" y="0"/>
              </a:moveTo>
              <a:lnTo>
                <a:pt x="0" y="515419"/>
              </a:lnTo>
              <a:lnTo>
                <a:pt x="169373" y="5154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0ADE6-7509-054C-B822-B0F35FA959A1}">
      <dsp:nvSpPr>
        <dsp:cNvPr id="0" name=""/>
        <dsp:cNvSpPr/>
      </dsp:nvSpPr>
      <dsp:spPr>
        <a:xfrm>
          <a:off x="4191424" y="1046887"/>
          <a:ext cx="1503835" cy="706373"/>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Drop-in visits 6-days/week </a:t>
          </a:r>
        </a:p>
      </dsp:txBody>
      <dsp:txXfrm>
        <a:off x="4212113" y="1067576"/>
        <a:ext cx="1462457" cy="664995"/>
      </dsp:txXfrm>
    </dsp:sp>
    <dsp:sp modelId="{2AF3B44B-3D2C-4907-B40F-31B51605A87F}">
      <dsp:nvSpPr>
        <dsp:cNvPr id="0" name=""/>
        <dsp:cNvSpPr/>
      </dsp:nvSpPr>
      <dsp:spPr>
        <a:xfrm>
          <a:off x="4022051" y="884654"/>
          <a:ext cx="179974" cy="1355303"/>
        </a:xfrm>
        <a:custGeom>
          <a:avLst/>
          <a:gdLst/>
          <a:ahLst/>
          <a:cxnLst/>
          <a:rect l="0" t="0" r="0" b="0"/>
          <a:pathLst>
            <a:path>
              <a:moveTo>
                <a:pt x="0" y="0"/>
              </a:moveTo>
              <a:lnTo>
                <a:pt x="0" y="1355303"/>
              </a:lnTo>
              <a:lnTo>
                <a:pt x="179974" y="13553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D6354-B40A-4FD4-BEF9-DD37466E5580}">
      <dsp:nvSpPr>
        <dsp:cNvPr id="0" name=""/>
        <dsp:cNvSpPr/>
      </dsp:nvSpPr>
      <dsp:spPr>
        <a:xfrm>
          <a:off x="4202025" y="1915493"/>
          <a:ext cx="1687239" cy="648930"/>
        </a:xfrm>
        <a:prstGeom prst="roundRect">
          <a:avLst>
            <a:gd name="adj" fmla="val 10000"/>
          </a:avLst>
        </a:prstGeom>
        <a:solidFill>
          <a:schemeClr val="accent4">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Incentivize ($10) on-time injections</a:t>
          </a:r>
        </a:p>
      </dsp:txBody>
      <dsp:txXfrm>
        <a:off x="4221032" y="1934500"/>
        <a:ext cx="1649225" cy="610916"/>
      </dsp:txXfrm>
    </dsp:sp>
    <dsp:sp modelId="{EAF9E64B-ABB8-A64B-8B4D-6AE507168524}">
      <dsp:nvSpPr>
        <dsp:cNvPr id="0" name=""/>
        <dsp:cNvSpPr/>
      </dsp:nvSpPr>
      <dsp:spPr>
        <a:xfrm>
          <a:off x="4022051" y="884654"/>
          <a:ext cx="202224" cy="2051534"/>
        </a:xfrm>
        <a:custGeom>
          <a:avLst/>
          <a:gdLst/>
          <a:ahLst/>
          <a:cxnLst/>
          <a:rect l="0" t="0" r="0" b="0"/>
          <a:pathLst>
            <a:path>
              <a:moveTo>
                <a:pt x="0" y="0"/>
              </a:moveTo>
              <a:lnTo>
                <a:pt x="0" y="2051534"/>
              </a:lnTo>
              <a:lnTo>
                <a:pt x="202224" y="20515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DA6C0-66BC-5648-8893-5EDC47248006}">
      <dsp:nvSpPr>
        <dsp:cNvPr id="0" name=""/>
        <dsp:cNvSpPr/>
      </dsp:nvSpPr>
      <dsp:spPr>
        <a:xfrm>
          <a:off x="4224275" y="2682191"/>
          <a:ext cx="1399332" cy="5079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On-site labs</a:t>
          </a:r>
        </a:p>
      </dsp:txBody>
      <dsp:txXfrm>
        <a:off x="4239154" y="2697070"/>
        <a:ext cx="1369574" cy="478237"/>
      </dsp:txXfrm>
    </dsp:sp>
    <dsp:sp modelId="{56FFB49F-52C2-0242-ACBD-C10E410B3952}">
      <dsp:nvSpPr>
        <dsp:cNvPr id="0" name=""/>
        <dsp:cNvSpPr/>
      </dsp:nvSpPr>
      <dsp:spPr>
        <a:xfrm>
          <a:off x="4022051" y="884654"/>
          <a:ext cx="136490" cy="2980630"/>
        </a:xfrm>
        <a:custGeom>
          <a:avLst/>
          <a:gdLst/>
          <a:ahLst/>
          <a:cxnLst/>
          <a:rect l="0" t="0" r="0" b="0"/>
          <a:pathLst>
            <a:path>
              <a:moveTo>
                <a:pt x="0" y="0"/>
              </a:moveTo>
              <a:lnTo>
                <a:pt x="0" y="2980630"/>
              </a:lnTo>
              <a:lnTo>
                <a:pt x="136490" y="29806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D6A83-95FD-5D46-B407-5386B511942B}">
      <dsp:nvSpPr>
        <dsp:cNvPr id="0" name=""/>
        <dsp:cNvSpPr/>
      </dsp:nvSpPr>
      <dsp:spPr>
        <a:xfrm>
          <a:off x="4158541" y="3373438"/>
          <a:ext cx="1713601" cy="983693"/>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RN/MD provider presence at syringe access,  shelters, SF jail  </a:t>
          </a:r>
        </a:p>
      </dsp:txBody>
      <dsp:txXfrm>
        <a:off x="4187352" y="3402249"/>
        <a:ext cx="1655979" cy="926071"/>
      </dsp:txXfrm>
    </dsp:sp>
    <dsp:sp modelId="{07C22C6C-EF07-4E10-AE48-AB0F564B5036}">
      <dsp:nvSpPr>
        <dsp:cNvPr id="0" name=""/>
        <dsp:cNvSpPr/>
      </dsp:nvSpPr>
      <dsp:spPr>
        <a:xfrm>
          <a:off x="4022051" y="884654"/>
          <a:ext cx="178935" cy="4019745"/>
        </a:xfrm>
        <a:custGeom>
          <a:avLst/>
          <a:gdLst/>
          <a:ahLst/>
          <a:cxnLst/>
          <a:rect l="0" t="0" r="0" b="0"/>
          <a:pathLst>
            <a:path>
              <a:moveTo>
                <a:pt x="0" y="0"/>
              </a:moveTo>
              <a:lnTo>
                <a:pt x="0" y="4019745"/>
              </a:lnTo>
              <a:lnTo>
                <a:pt x="178935" y="401974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B02F5-8521-4554-9625-6DDF3C7662EA}">
      <dsp:nvSpPr>
        <dsp:cNvPr id="0" name=""/>
        <dsp:cNvSpPr/>
      </dsp:nvSpPr>
      <dsp:spPr>
        <a:xfrm>
          <a:off x="4200987" y="4568968"/>
          <a:ext cx="1723267" cy="670863"/>
        </a:xfrm>
        <a:prstGeom prst="roundRect">
          <a:avLst>
            <a:gd name="adj" fmla="val 10000"/>
          </a:avLst>
        </a:prstGeom>
        <a:solidFill>
          <a:schemeClr val="accent4">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PRN mobile street outreach</a:t>
          </a:r>
        </a:p>
      </dsp:txBody>
      <dsp:txXfrm>
        <a:off x="4220636" y="4588617"/>
        <a:ext cx="1683969" cy="631565"/>
      </dsp:txXfrm>
    </dsp:sp>
    <dsp:sp modelId="{00EFC075-FA93-264B-BF45-1CED18B58FD9}">
      <dsp:nvSpPr>
        <dsp:cNvPr id="0" name=""/>
        <dsp:cNvSpPr/>
      </dsp:nvSpPr>
      <dsp:spPr>
        <a:xfrm>
          <a:off x="5995782" y="252973"/>
          <a:ext cx="1439664" cy="6489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w Cen MT" panose="020B0602020104020603" pitchFamily="34" charset="77"/>
            </a:rPr>
            <a:t>Enhanced Monitoring  </a:t>
          </a:r>
        </a:p>
      </dsp:txBody>
      <dsp:txXfrm>
        <a:off x="6014789" y="271980"/>
        <a:ext cx="1401650" cy="610916"/>
      </dsp:txXfrm>
    </dsp:sp>
    <dsp:sp modelId="{A45759A3-C800-1F47-BD78-35C0439E76EB}">
      <dsp:nvSpPr>
        <dsp:cNvPr id="0" name=""/>
        <dsp:cNvSpPr/>
      </dsp:nvSpPr>
      <dsp:spPr>
        <a:xfrm>
          <a:off x="6139749" y="901903"/>
          <a:ext cx="116628" cy="586785"/>
        </a:xfrm>
        <a:custGeom>
          <a:avLst/>
          <a:gdLst/>
          <a:ahLst/>
          <a:cxnLst/>
          <a:rect l="0" t="0" r="0" b="0"/>
          <a:pathLst>
            <a:path>
              <a:moveTo>
                <a:pt x="0" y="0"/>
              </a:moveTo>
              <a:lnTo>
                <a:pt x="0" y="586785"/>
              </a:lnTo>
              <a:lnTo>
                <a:pt x="116628" y="5867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35800-86DE-6F4B-8B44-E10272C05137}">
      <dsp:nvSpPr>
        <dsp:cNvPr id="0" name=""/>
        <dsp:cNvSpPr/>
      </dsp:nvSpPr>
      <dsp:spPr>
        <a:xfrm>
          <a:off x="6256377" y="1051533"/>
          <a:ext cx="1605951" cy="874310"/>
        </a:xfrm>
        <a:prstGeom prst="roundRect">
          <a:avLst>
            <a:gd name="adj" fmla="val 10000"/>
          </a:avLst>
        </a:prstGeom>
        <a:solidFill>
          <a:schemeClr val="accent4">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Multi-D weekly panel mgmt.  meeting</a:t>
          </a:r>
        </a:p>
      </dsp:txBody>
      <dsp:txXfrm>
        <a:off x="6281985" y="1077141"/>
        <a:ext cx="1554735" cy="823094"/>
      </dsp:txXfrm>
    </dsp:sp>
    <dsp:sp modelId="{8F8AD928-7AD9-4148-A328-666763F5F617}">
      <dsp:nvSpPr>
        <dsp:cNvPr id="0" name=""/>
        <dsp:cNvSpPr/>
      </dsp:nvSpPr>
      <dsp:spPr>
        <a:xfrm>
          <a:off x="6139749" y="901903"/>
          <a:ext cx="136428" cy="1439164"/>
        </a:xfrm>
        <a:custGeom>
          <a:avLst/>
          <a:gdLst/>
          <a:ahLst/>
          <a:cxnLst/>
          <a:rect l="0" t="0" r="0" b="0"/>
          <a:pathLst>
            <a:path>
              <a:moveTo>
                <a:pt x="0" y="0"/>
              </a:moveTo>
              <a:lnTo>
                <a:pt x="0" y="1439164"/>
              </a:lnTo>
              <a:lnTo>
                <a:pt x="136428" y="1439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77351-2084-4C7B-9A62-C6DD30C00ABD}">
      <dsp:nvSpPr>
        <dsp:cNvPr id="0" name=""/>
        <dsp:cNvSpPr/>
      </dsp:nvSpPr>
      <dsp:spPr>
        <a:xfrm>
          <a:off x="6276177" y="2109302"/>
          <a:ext cx="1592100" cy="4635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Injection reminders</a:t>
          </a:r>
        </a:p>
      </dsp:txBody>
      <dsp:txXfrm>
        <a:off x="6289753" y="2122878"/>
        <a:ext cx="1564948" cy="436378"/>
      </dsp:txXfrm>
    </dsp:sp>
    <dsp:sp modelId="{BA3BBA85-64C0-4C8D-83AE-78C3AE51E84B}">
      <dsp:nvSpPr>
        <dsp:cNvPr id="0" name=""/>
        <dsp:cNvSpPr/>
      </dsp:nvSpPr>
      <dsp:spPr>
        <a:xfrm>
          <a:off x="6139749" y="901903"/>
          <a:ext cx="110180" cy="2132176"/>
        </a:xfrm>
        <a:custGeom>
          <a:avLst/>
          <a:gdLst/>
          <a:ahLst/>
          <a:cxnLst/>
          <a:rect l="0" t="0" r="0" b="0"/>
          <a:pathLst>
            <a:path>
              <a:moveTo>
                <a:pt x="0" y="0"/>
              </a:moveTo>
              <a:lnTo>
                <a:pt x="0" y="2132176"/>
              </a:lnTo>
              <a:lnTo>
                <a:pt x="110180" y="21321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210779-9A32-47DE-AF2F-90D572072A97}">
      <dsp:nvSpPr>
        <dsp:cNvPr id="0" name=""/>
        <dsp:cNvSpPr/>
      </dsp:nvSpPr>
      <dsp:spPr>
        <a:xfrm>
          <a:off x="6249929" y="2783859"/>
          <a:ext cx="1601507" cy="500441"/>
        </a:xfrm>
        <a:prstGeom prst="roundRect">
          <a:avLst>
            <a:gd name="adj" fmla="val 10000"/>
          </a:avLst>
        </a:prstGeom>
        <a:solidFill>
          <a:schemeClr val="accent4">
            <a:lumMod val="40000"/>
            <a:lumOff val="6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*Limited patient census </a:t>
          </a:r>
        </a:p>
      </dsp:txBody>
      <dsp:txXfrm>
        <a:off x="6264586" y="2798516"/>
        <a:ext cx="1572193" cy="471127"/>
      </dsp:txXfrm>
    </dsp:sp>
    <dsp:sp modelId="{8433D00F-1764-1746-A8B5-BA3F686AAD6E}">
      <dsp:nvSpPr>
        <dsp:cNvPr id="0" name=""/>
        <dsp:cNvSpPr/>
      </dsp:nvSpPr>
      <dsp:spPr>
        <a:xfrm>
          <a:off x="6139749" y="901903"/>
          <a:ext cx="157661" cy="2962349"/>
        </a:xfrm>
        <a:custGeom>
          <a:avLst/>
          <a:gdLst/>
          <a:ahLst/>
          <a:cxnLst/>
          <a:rect l="0" t="0" r="0" b="0"/>
          <a:pathLst>
            <a:path>
              <a:moveTo>
                <a:pt x="0" y="0"/>
              </a:moveTo>
              <a:lnTo>
                <a:pt x="0" y="2962349"/>
              </a:lnTo>
              <a:lnTo>
                <a:pt x="157661" y="29623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98F1C-352B-A94A-A0B6-3449E6C7DD3E}">
      <dsp:nvSpPr>
        <dsp:cNvPr id="0" name=""/>
        <dsp:cNvSpPr/>
      </dsp:nvSpPr>
      <dsp:spPr>
        <a:xfrm>
          <a:off x="6297410" y="3574600"/>
          <a:ext cx="1495664" cy="579306"/>
        </a:xfrm>
        <a:prstGeom prst="roundRect">
          <a:avLst>
            <a:gd name="adj" fmla="val 10000"/>
          </a:avLst>
        </a:prstGeom>
        <a:solidFill>
          <a:schemeClr val="accent4">
            <a:lumMod val="40000"/>
            <a:lumOff val="6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rgbClr val="820000"/>
              </a:solidFill>
              <a:latin typeface="Tw Cen MT" panose="020B0602020104020603" pitchFamily="34" charset="77"/>
            </a:rPr>
            <a:t>Coordination w/ ICMs, ECM </a:t>
          </a:r>
        </a:p>
      </dsp:txBody>
      <dsp:txXfrm>
        <a:off x="6314377" y="3591567"/>
        <a:ext cx="1461730" cy="545372"/>
      </dsp:txXfrm>
    </dsp:sp>
    <dsp:sp modelId="{E4CD5F96-F4B0-4849-9C6C-EF1A66218A17}">
      <dsp:nvSpPr>
        <dsp:cNvPr id="0" name=""/>
        <dsp:cNvSpPr/>
      </dsp:nvSpPr>
      <dsp:spPr>
        <a:xfrm>
          <a:off x="6139749" y="901903"/>
          <a:ext cx="105653" cy="3879868"/>
        </a:xfrm>
        <a:custGeom>
          <a:avLst/>
          <a:gdLst/>
          <a:ahLst/>
          <a:cxnLst/>
          <a:rect l="0" t="0" r="0" b="0"/>
          <a:pathLst>
            <a:path>
              <a:moveTo>
                <a:pt x="0" y="0"/>
              </a:moveTo>
              <a:lnTo>
                <a:pt x="0" y="3879868"/>
              </a:lnTo>
              <a:lnTo>
                <a:pt x="105653" y="387986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1CD3F-0AE7-4328-B26A-A24984CD8389}">
      <dsp:nvSpPr>
        <dsp:cNvPr id="0" name=""/>
        <dsp:cNvSpPr/>
      </dsp:nvSpPr>
      <dsp:spPr>
        <a:xfrm>
          <a:off x="6245402" y="4399701"/>
          <a:ext cx="1638148" cy="7641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Tw Cen MT" panose="020B0602020104020603" pitchFamily="34" charset="77"/>
            </a:rPr>
            <a:t>Partner w/ local pharmacy to track orders</a:t>
          </a:r>
        </a:p>
      </dsp:txBody>
      <dsp:txXfrm>
        <a:off x="6267783" y="4422082"/>
        <a:ext cx="1593386" cy="7193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32BE0-9DA1-40FC-B9C6-AC877D88C947}">
      <dsp:nvSpPr>
        <dsp:cNvPr id="0" name=""/>
        <dsp:cNvSpPr/>
      </dsp:nvSpPr>
      <dsp:spPr>
        <a:xfrm>
          <a:off x="-5547622" y="-849452"/>
          <a:ext cx="6606184" cy="6606184"/>
        </a:xfrm>
        <a:prstGeom prst="blockArc">
          <a:avLst>
            <a:gd name="adj1" fmla="val 18900000"/>
            <a:gd name="adj2" fmla="val 2700000"/>
            <a:gd name="adj3" fmla="val 32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93499-2D4C-4BE5-852C-81A39B595668}">
      <dsp:nvSpPr>
        <dsp:cNvPr id="0" name=""/>
        <dsp:cNvSpPr/>
      </dsp:nvSpPr>
      <dsp:spPr>
        <a:xfrm>
          <a:off x="681130" y="490728"/>
          <a:ext cx="10101369" cy="9814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03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Tw Cen MT" panose="020B0602020104020603" pitchFamily="34" charset="0"/>
            </a:rPr>
            <a:t>Demographics &amp; co-morbidities of patients on LA-ART</a:t>
          </a:r>
        </a:p>
      </dsp:txBody>
      <dsp:txXfrm>
        <a:off x="681130" y="490728"/>
        <a:ext cx="10101369" cy="981456"/>
      </dsp:txXfrm>
    </dsp:sp>
    <dsp:sp modelId="{E7B72C85-B056-4C29-82F4-53C0333C17CE}">
      <dsp:nvSpPr>
        <dsp:cNvPr id="0" name=""/>
        <dsp:cNvSpPr/>
      </dsp:nvSpPr>
      <dsp:spPr>
        <a:xfrm>
          <a:off x="67720" y="368046"/>
          <a:ext cx="1226820" cy="122682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9E8807-293B-4378-A9C5-FCAC3C60C4E4}">
      <dsp:nvSpPr>
        <dsp:cNvPr id="0" name=""/>
        <dsp:cNvSpPr/>
      </dsp:nvSpPr>
      <dsp:spPr>
        <a:xfrm>
          <a:off x="1037889" y="1962912"/>
          <a:ext cx="9744609" cy="9814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03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Tw Cen MT" panose="020B0602020104020603" pitchFamily="34" charset="0"/>
            </a:rPr>
            <a:t>Rates of retention on LA-ART and HIV viral suppression </a:t>
          </a:r>
        </a:p>
      </dsp:txBody>
      <dsp:txXfrm>
        <a:off x="1037889" y="1962912"/>
        <a:ext cx="9744609" cy="981456"/>
      </dsp:txXfrm>
    </dsp:sp>
    <dsp:sp modelId="{5324225D-9DF3-4137-AEE5-F6BA21C00598}">
      <dsp:nvSpPr>
        <dsp:cNvPr id="0" name=""/>
        <dsp:cNvSpPr/>
      </dsp:nvSpPr>
      <dsp:spPr>
        <a:xfrm>
          <a:off x="424479" y="1840230"/>
          <a:ext cx="1226820" cy="122682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023F1-3177-405F-9B61-3A4F51D20B7A}">
      <dsp:nvSpPr>
        <dsp:cNvPr id="0" name=""/>
        <dsp:cNvSpPr/>
      </dsp:nvSpPr>
      <dsp:spPr>
        <a:xfrm>
          <a:off x="681130" y="3435096"/>
          <a:ext cx="10101369" cy="9814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03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Tw Cen MT" panose="020B0602020104020603" pitchFamily="34" charset="0"/>
            </a:rPr>
            <a:t>Cases of confirmed virologic failure (CVF) </a:t>
          </a:r>
        </a:p>
      </dsp:txBody>
      <dsp:txXfrm>
        <a:off x="681130" y="3435096"/>
        <a:ext cx="10101369" cy="981456"/>
      </dsp:txXfrm>
    </dsp:sp>
    <dsp:sp modelId="{D7B881F6-F226-4DFD-962B-84D263AE243E}">
      <dsp:nvSpPr>
        <dsp:cNvPr id="0" name=""/>
        <dsp:cNvSpPr/>
      </dsp:nvSpPr>
      <dsp:spPr>
        <a:xfrm>
          <a:off x="67720" y="3312414"/>
          <a:ext cx="1226820" cy="122682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A6E2-CD1B-4184-AE83-3B5D98ED203B}">
      <dsp:nvSpPr>
        <dsp:cNvPr id="0" name=""/>
        <dsp:cNvSpPr/>
      </dsp:nvSpPr>
      <dsp:spPr>
        <a:xfrm>
          <a:off x="4461"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Transitioned to housing in setting of severe OUD</a:t>
          </a:r>
          <a:endParaRPr lang="en-US" sz="1900" kern="1200" dirty="0"/>
        </a:p>
      </dsp:txBody>
      <dsp:txXfrm>
        <a:off x="523923" y="254560"/>
        <a:ext cx="1558388" cy="1038924"/>
      </dsp:txXfrm>
    </dsp:sp>
    <dsp:sp modelId="{F9D3BAC6-DA6D-435F-99D7-D6B0699147FF}">
      <dsp:nvSpPr>
        <dsp:cNvPr id="0" name=""/>
        <dsp:cNvSpPr/>
      </dsp:nvSpPr>
      <dsp:spPr>
        <a:xfrm>
          <a:off x="2342043"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Exacerbation of PTSD</a:t>
          </a:r>
          <a:endParaRPr lang="en-US" sz="1900" kern="1200" dirty="0"/>
        </a:p>
      </dsp:txBody>
      <dsp:txXfrm>
        <a:off x="2861505" y="254560"/>
        <a:ext cx="1558388" cy="1038924"/>
      </dsp:txXfrm>
    </dsp:sp>
    <dsp:sp modelId="{D69C087C-565C-4339-806B-6CDCEE235619}">
      <dsp:nvSpPr>
        <dsp:cNvPr id="0" name=""/>
        <dsp:cNvSpPr/>
      </dsp:nvSpPr>
      <dsp:spPr>
        <a:xfrm>
          <a:off x="4679624"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i="1" kern="1200" dirty="0">
              <a:latin typeface="Tw Cen MT" panose="020B0602020104020603" pitchFamily="34" charset="0"/>
              <a:sym typeface="Wingdings" panose="05000000000000000000" pitchFamily="2" charset="2"/>
            </a:rPr>
            <a:t>Increased opioid use</a:t>
          </a:r>
          <a:endParaRPr lang="en-US" sz="1900" kern="1200" dirty="0"/>
        </a:p>
      </dsp:txBody>
      <dsp:txXfrm>
        <a:off x="5199086" y="254560"/>
        <a:ext cx="1558388" cy="1038924"/>
      </dsp:txXfrm>
    </dsp:sp>
    <dsp:sp modelId="{EF40B424-C938-421B-9362-68CBE2E6AA6D}">
      <dsp:nvSpPr>
        <dsp:cNvPr id="0" name=""/>
        <dsp:cNvSpPr/>
      </dsp:nvSpPr>
      <dsp:spPr>
        <a:xfrm>
          <a:off x="7017205" y="254560"/>
          <a:ext cx="2597312" cy="1038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w Cen MT" panose="020B0602020104020603" pitchFamily="34" charset="0"/>
              <a:sym typeface="Wingdings" panose="05000000000000000000" pitchFamily="2" charset="2"/>
            </a:rPr>
            <a:t>Declined CAB/RPV injections x4 months </a:t>
          </a:r>
          <a:endParaRPr lang="en-US" sz="1900" kern="1200" dirty="0"/>
        </a:p>
      </dsp:txBody>
      <dsp:txXfrm>
        <a:off x="7536667" y="254560"/>
        <a:ext cx="1558388" cy="103892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A5A1D-21F8-6F42-A192-82BAF4820662}"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F3A98-27E9-364E-86B8-C977E19F1B55}" type="slidenum">
              <a:rPr lang="en-US" smtClean="0"/>
              <a:t>‹#›</a:t>
            </a:fld>
            <a:endParaRPr lang="en-US"/>
          </a:p>
        </p:txBody>
      </p:sp>
    </p:spTree>
    <p:extLst>
      <p:ext uri="{BB962C8B-B14F-4D97-AF65-F5344CB8AC3E}">
        <p14:creationId xmlns:p14="http://schemas.microsoft.com/office/powerpoint/2010/main" val="250834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rgbClr val="000000"/>
                </a:solidFill>
                <a:latin typeface="Verdana"/>
                <a:ea typeface="Verdana"/>
              </a:rPr>
              <a:t>Good afternoon, I'm Sarah </a:t>
            </a:r>
            <a:r>
              <a:rPr lang="en-US" dirty="0" err="1">
                <a:solidFill>
                  <a:srgbClr val="000000"/>
                </a:solidFill>
                <a:latin typeface="Verdana"/>
                <a:ea typeface="Verdana"/>
              </a:rPr>
              <a:t>Strieff</a:t>
            </a:r>
            <a:r>
              <a:rPr lang="en-US" dirty="0">
                <a:solidFill>
                  <a:srgbClr val="000000"/>
                </a:solidFill>
                <a:latin typeface="Verdana"/>
                <a:ea typeface="Verdana"/>
              </a:rPr>
              <a:t> (I work for the San Francisco Dept of Public Health) and will be presenting with Dr. Nicky Mehtani on retention rates and outcomes for people experiencing homelessness and people who use drugs with HIV on long-acting injectable antiretroviral treatment. </a:t>
            </a:r>
          </a:p>
          <a:p>
            <a:pPr>
              <a:buFont typeface="Arial" panose="020B0604020202020204" pitchFamily="34" charset="0"/>
              <a:buChar char="•"/>
            </a:pPr>
            <a:endParaRPr lang="en-US" dirty="0">
              <a:solidFill>
                <a:srgbClr val="000000"/>
              </a:solidFill>
              <a:latin typeface="Verdana"/>
              <a:ea typeface="Verdana"/>
            </a:endParaRPr>
          </a:p>
          <a:p>
            <a:pPr>
              <a:buFont typeface="Arial" panose="020B0604020202020204" pitchFamily="34" charset="0"/>
              <a:buChar char="•"/>
            </a:pPr>
            <a:endParaRPr lang="en-US" dirty="0">
              <a:solidFill>
                <a:srgbClr val="000000"/>
              </a:solidFill>
              <a:latin typeface="Verdana"/>
              <a:ea typeface="Verdana"/>
            </a:endParaRPr>
          </a:p>
          <a:p>
            <a:pPr algn="l">
              <a:buFont typeface="Arial" panose="020B0604020202020204" pitchFamily="34" charset="0"/>
              <a:buChar char="•"/>
            </a:pPr>
            <a:r>
              <a:rPr lang="en-US" b="0" i="0" dirty="0">
                <a:solidFill>
                  <a:srgbClr val="000000"/>
                </a:solidFill>
                <a:effectLst/>
                <a:latin typeface="Verdana"/>
                <a:ea typeface="Verdana"/>
              </a:rPr>
              <a:t>Please plan a </a:t>
            </a:r>
            <a:r>
              <a:rPr lang="en-US" b="1" i="0" dirty="0">
                <a:solidFill>
                  <a:srgbClr val="000000"/>
                </a:solidFill>
                <a:effectLst/>
                <a:latin typeface="Verdana"/>
                <a:ea typeface="Verdana"/>
              </a:rPr>
              <a:t>10-minute oral presentation allowing 5 minutes for questions</a:t>
            </a:r>
            <a:r>
              <a:rPr lang="en-US" b="0" i="0" dirty="0">
                <a:solidFill>
                  <a:srgbClr val="000000"/>
                </a:solidFill>
                <a:effectLst/>
                <a:latin typeface="Verdana"/>
                <a:ea typeface="Verdana"/>
              </a:rPr>
              <a:t>. Please note, the abstract session moderators are under strict instructions to keep each speaker to 10 minutes.  </a:t>
            </a:r>
            <a:endParaRPr lang="en-US" dirty="0">
              <a:latin typeface="Verdana"/>
              <a:ea typeface="Verdana"/>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An effective 10-minute presentation typically consists of 10-14 slides; with no more than 6 lines of text per slide and font sizes no smaller than 24 points.</a:t>
            </a:r>
          </a:p>
          <a:p>
            <a:pPr algn="l">
              <a:buFont typeface="Arial" panose="020B0604020202020204" pitchFamily="34" charset="0"/>
              <a:buChar char="•"/>
            </a:pPr>
            <a:r>
              <a:rPr lang="en-US" b="0" i="0" dirty="0">
                <a:solidFill>
                  <a:srgbClr val="000000"/>
                </a:solidFill>
                <a:effectLst/>
                <a:latin typeface="Verdana" panose="020B0604030504040204" pitchFamily="34" charset="0"/>
              </a:rPr>
              <a:t>Presentations should not include video or audio, as there may not be audio capability.</a:t>
            </a:r>
          </a:p>
          <a:p>
            <a:pPr algn="l">
              <a:buFont typeface="Arial" panose="020B0604020202020204" pitchFamily="34" charset="0"/>
              <a:buChar char="•"/>
            </a:pPr>
            <a:r>
              <a:rPr lang="en-US" b="0" i="0" dirty="0">
                <a:solidFill>
                  <a:srgbClr val="000000"/>
                </a:solidFill>
                <a:effectLst/>
                <a:latin typeface="Verdana" panose="020B0604030504040204" pitchFamily="34" charset="0"/>
              </a:rPr>
              <a:t>The room will be preset with a computer, LCD projector, screen and laser pointer. </a:t>
            </a:r>
            <a:r>
              <a:rPr lang="en-US" b="1" i="1" dirty="0">
                <a:solidFill>
                  <a:srgbClr val="000000"/>
                </a:solidFill>
                <a:effectLst/>
                <a:latin typeface="Verdana" panose="020B0604030504040204" pitchFamily="34" charset="0"/>
              </a:rPr>
              <a:t>Presenters are responsible for bringing their presentation on a USB flash drive to the conference. Please plan to upload your presentation to the session computer 1-2 hours prior to the start of the session. </a:t>
            </a:r>
            <a:r>
              <a:rPr lang="en-US" b="1" i="1" dirty="0">
                <a:solidFill>
                  <a:srgbClr val="E03E2D"/>
                </a:solidFill>
                <a:effectLst/>
                <a:latin typeface="Verdana" panose="020B0604030504040204" pitchFamily="34" charset="0"/>
              </a:rPr>
              <a:t>We are unable to access presentations from the internet.</a:t>
            </a:r>
            <a:endParaRPr lang="en-US"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412075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A low barrier infrastructure allowing for a variety of options of where to receive injections. Patients can drop into our low barrier clinic, which is open 6 days per week OR they can receive injections at partnering sites—including syringe access sites, shelters, in jail, or other community-based locations. They are also incentivized with a $10 gift card for on-time injections. </a:t>
            </a:r>
          </a:p>
          <a:p>
            <a:pPr marL="285750" indent="-285750">
              <a:buFontTx/>
              <a:buChar cha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285750" indent="-285750">
              <a:buFontTx/>
              <a:buChar cha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285750" indent="-285750">
              <a:buFontTx/>
              <a:buChar char="-"/>
            </a:pPr>
            <a:r>
              <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NOTE: Added part about incentives for injections and minorly edited your notes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12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Calibri Light" panose="020F0302020204030204"/>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0837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defRPr/>
            </a:pPr>
            <a:r>
              <a:rPr lang="en-US" sz="1800" dirty="0"/>
              <a:t>And, finally, enhanced multidisciplinary monitoring and follow up, which includes weekly team meetings and reminding patients about upcoming injections through a variety of communication modalities.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12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Calibri Light" panose="020F0302020204030204"/>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6485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00" dirty="0">
              <a:solidFill>
                <a:srgbClr val="111111"/>
              </a:solidFill>
              <a:latin typeface="Segoe UI"/>
              <a:ea typeface="Calibri" panose="020F0502020204030204" pitchFamily="34" charset="0"/>
              <a:cs typeface="Segoe UI"/>
            </a:endParaRPr>
          </a:p>
          <a:p>
            <a:pPr marL="285750" indent="-285750">
              <a:buFont typeface="Arial"/>
              <a:buChar char="•"/>
            </a:pPr>
            <a:r>
              <a:rPr lang="en-US" sz="1800" kern="100" dirty="0">
                <a:solidFill>
                  <a:srgbClr val="111111"/>
                </a:solidFill>
                <a:latin typeface="Segoe UI"/>
                <a:ea typeface="Calibri" panose="020F0502020204030204" pitchFamily="34" charset="0"/>
                <a:cs typeface="Segoe UI"/>
                <a:sym typeface="Wingdings" pitchFamily="2" charset="2"/>
              </a:rPr>
              <a:t>Today</a:t>
            </a:r>
            <a:r>
              <a:rPr lang="en-US" sz="1800" kern="100" dirty="0">
                <a:solidFill>
                  <a:srgbClr val="111111"/>
                </a:solidFill>
                <a:effectLst/>
                <a:latin typeface="Segoe UI"/>
                <a:ea typeface="Calibri" panose="020F0502020204030204" pitchFamily="34" charset="0"/>
                <a:cs typeface="Segoe UI"/>
                <a:sym typeface="Wingdings" pitchFamily="2" charset="2"/>
              </a:rPr>
              <a:t>, </a:t>
            </a:r>
            <a:r>
              <a:rPr lang="en-US" sz="1800" kern="100" dirty="0">
                <a:solidFill>
                  <a:srgbClr val="111111"/>
                </a:solidFill>
                <a:latin typeface="Segoe UI"/>
                <a:ea typeface="Calibri" panose="020F0502020204030204" pitchFamily="34" charset="0"/>
                <a:cs typeface="Segoe UI"/>
                <a:sym typeface="Wingdings" pitchFamily="2" charset="2"/>
              </a:rPr>
              <a:t>Nicky will be presenting</a:t>
            </a:r>
            <a:r>
              <a:rPr lang="en-US" sz="1800" kern="100" dirty="0">
                <a:solidFill>
                  <a:srgbClr val="111111"/>
                </a:solidFill>
                <a:effectLst/>
                <a:latin typeface="Segoe UI"/>
                <a:ea typeface="Calibri" panose="020F0502020204030204" pitchFamily="34" charset="0"/>
                <a:cs typeface="Segoe UI"/>
                <a:sym typeface="Wingdings" pitchFamily="2" charset="2"/>
              </a:rPr>
              <a:t> </a:t>
            </a:r>
            <a:r>
              <a:rPr lang="en-US" sz="1800" kern="100" dirty="0">
                <a:solidFill>
                  <a:srgbClr val="111111"/>
                </a:solidFill>
                <a:latin typeface="Segoe UI"/>
                <a:ea typeface="Calibri" panose="020F0502020204030204" pitchFamily="34" charset="0"/>
                <a:cs typeface="Segoe UI"/>
                <a:sym typeface="Wingdings" pitchFamily="2" charset="2"/>
              </a:rPr>
              <a:t>some of our retrospective</a:t>
            </a:r>
            <a:r>
              <a:rPr lang="en-US" sz="1800" kern="100" dirty="0">
                <a:solidFill>
                  <a:srgbClr val="111111"/>
                </a:solidFill>
                <a:effectLst/>
                <a:latin typeface="Segoe UI"/>
                <a:ea typeface="Calibri" panose="020F0502020204030204" pitchFamily="34" charset="0"/>
                <a:cs typeface="Segoe UI"/>
                <a:sym typeface="Wingdings" pitchFamily="2" charset="2"/>
              </a:rPr>
              <a:t> analyses, including: </a:t>
            </a:r>
            <a:endParaRPr lang="en-US" dirty="0">
              <a:cs typeface="Calibri" panose="020F0502020204030204"/>
            </a:endParaRPr>
          </a:p>
          <a:p>
            <a:pPr marL="742950" lvl="1" indent="-285750">
              <a:buFont typeface="Arial"/>
              <a:buChar char="•"/>
            </a:pPr>
            <a:r>
              <a:rPr lang="en-US" sz="1800" kern="100" dirty="0">
                <a:solidFill>
                  <a:srgbClr val="111111"/>
                </a:solidFill>
                <a:effectLst/>
                <a:latin typeface="Segoe UI"/>
                <a:ea typeface="Calibri" panose="020F0502020204030204" pitchFamily="34" charset="0"/>
                <a:cs typeface="Segoe UI"/>
                <a:sym typeface="Wingdings" pitchFamily="2" charset="2"/>
              </a:rPr>
              <a:t>Descriptive statistics of demographics of patients on </a:t>
            </a:r>
            <a:r>
              <a:rPr lang="en-US" sz="1800" kern="100" dirty="0">
                <a:solidFill>
                  <a:srgbClr val="111111"/>
                </a:solidFill>
                <a:latin typeface="Segoe UI"/>
                <a:ea typeface="Calibri" panose="020F0502020204030204" pitchFamily="34" charset="0"/>
                <a:cs typeface="Segoe UI"/>
                <a:sym typeface="Wingdings" pitchFamily="2" charset="2"/>
              </a:rPr>
              <a:t>injectable ART; </a:t>
            </a:r>
            <a:endParaRPr lang="en-US" sz="1800" kern="100" dirty="0">
              <a:solidFill>
                <a:srgbClr val="111111"/>
              </a:solidFill>
              <a:latin typeface="Segoe UI"/>
              <a:ea typeface="Calibri" panose="020F0502020204030204" pitchFamily="34" charset="0"/>
              <a:cs typeface="Segoe UI"/>
            </a:endParaRPr>
          </a:p>
          <a:p>
            <a:pPr marL="742950" lvl="1" indent="-285750">
              <a:buFont typeface="Arial"/>
              <a:buChar char="•"/>
            </a:pPr>
            <a:r>
              <a:rPr lang="en-US" sz="1800" kern="100" dirty="0">
                <a:solidFill>
                  <a:srgbClr val="111111"/>
                </a:solidFill>
                <a:latin typeface="Segoe UI"/>
                <a:ea typeface="Calibri" panose="020F0502020204030204" pitchFamily="34" charset="0"/>
                <a:cs typeface="Segoe UI"/>
                <a:sym typeface="Wingdings" pitchFamily="2" charset="2"/>
              </a:rPr>
              <a:t>Rates of retention and HIV virologic suppression, </a:t>
            </a:r>
          </a:p>
          <a:p>
            <a:pPr marL="742950" lvl="1" indent="-285750">
              <a:buFont typeface="Arial"/>
              <a:buChar char="•"/>
            </a:pPr>
            <a:r>
              <a:rPr lang="en-US" sz="1800" kern="100" dirty="0">
                <a:solidFill>
                  <a:srgbClr val="111111"/>
                </a:solidFill>
                <a:latin typeface="Segoe UI"/>
                <a:ea typeface="Calibri" panose="020F0502020204030204" pitchFamily="34" charset="0"/>
                <a:cs typeface="Segoe UI"/>
                <a:sym typeface="Wingdings" pitchFamily="2" charset="2"/>
              </a:rPr>
              <a:t>And cases of confirmed virologic failure </a:t>
            </a: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Segoe UI"/>
            </a:endParaRPr>
          </a:p>
          <a:p>
            <a:pPr marL="457200" lvl="1" indent="0">
              <a:buFontTx/>
              <a:buNone/>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sym typeface="Wingdings" pitchFamily="2" charset="2"/>
            </a:endParaRPr>
          </a:p>
          <a:p>
            <a:pPr marL="457200" lvl="1" indent="0">
              <a:buFontTx/>
              <a:buNone/>
            </a:pPr>
            <a:r>
              <a:rPr lang="en-US" sz="1800" kern="100" dirty="0">
                <a:solidFill>
                  <a:srgbClr val="111111"/>
                </a:solidFill>
                <a:effectLst/>
                <a:highlight>
                  <a:srgbClr val="FFFFFF"/>
                </a:highlight>
                <a:latin typeface="Segoe UI"/>
                <a:ea typeface="Calibri" panose="020F0502020204030204" pitchFamily="34" charset="0"/>
                <a:cs typeface="Segoe UI"/>
                <a:sym typeface="Wingdings" pitchFamily="2" charset="2"/>
              </a:rPr>
              <a:t>15 sec (4:30 total) </a:t>
            </a:r>
          </a:p>
          <a:p>
            <a:pPr marL="457200" lvl="1" indent="0">
              <a:buFontTx/>
              <a:buNone/>
            </a:pPr>
            <a:endParaRPr lang="en-US" sz="1800" kern="100" dirty="0">
              <a:solidFill>
                <a:srgbClr val="111111"/>
              </a:solidFill>
              <a:effectLst/>
              <a:highlight>
                <a:srgbClr val="FFFFFF"/>
              </a:highlight>
              <a:latin typeface="Segoe UI"/>
              <a:ea typeface="Calibri" panose="020F0502020204030204" pitchFamily="34" charset="0"/>
              <a:cs typeface="Segoe UI"/>
              <a:sym typeface="Wingdings" pitchFamily="2" charset="2"/>
            </a:endParaRPr>
          </a:p>
          <a:p>
            <a:pPr marL="457200" lvl="1" indent="0">
              <a:buFontTx/>
              <a:buNone/>
            </a:pPr>
            <a:endParaRPr lang="en-US" sz="1800" kern="100" dirty="0">
              <a:solidFill>
                <a:srgbClr val="111111"/>
              </a:solidFill>
              <a:effectLst/>
              <a:highlight>
                <a:srgbClr val="FFFFFF"/>
              </a:highlight>
              <a:latin typeface="Segoe UI"/>
              <a:ea typeface="Calibri" panose="020F0502020204030204" pitchFamily="34" charset="0"/>
              <a:cs typeface="Segoe UI"/>
              <a:sym typeface="Wingdings" pitchFamily="2" charset="2"/>
            </a:endParaRPr>
          </a:p>
          <a:p>
            <a:pPr marL="457200" lvl="1" indent="0">
              <a:buFontTx/>
              <a:buNone/>
            </a:pPr>
            <a:r>
              <a:rPr lang="en-US" sz="1800" kern="100" dirty="0">
                <a:solidFill>
                  <a:srgbClr val="111111"/>
                </a:solidFill>
                <a:effectLst/>
                <a:highlight>
                  <a:srgbClr val="FFFFFF"/>
                </a:highlight>
                <a:latin typeface="Segoe UI"/>
                <a:ea typeface="Calibri" panose="020F0502020204030204" pitchFamily="34" charset="0"/>
                <a:cs typeface="Segoe UI"/>
                <a:sym typeface="Wingdings" pitchFamily="2" charset="2"/>
              </a:rPr>
              <a:t>NOTE: Minor changes to this slide and notes to make it more clear here that we are trying to highlight some cases of virologic failure </a:t>
            </a:r>
            <a:endParaRPr lang="en-US" sz="1800" kern="100" dirty="0">
              <a:solidFill>
                <a:srgbClr val="111111"/>
              </a:solidFill>
              <a:effectLst/>
              <a:highlight>
                <a:srgbClr val="FFFFFF"/>
              </a:highlight>
              <a:latin typeface="Segoe UI"/>
              <a:ea typeface="Calibri" panose="020F0502020204030204" pitchFamily="34" charset="0"/>
              <a:cs typeface="Segoe U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05211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table describes baseline characteristics of our 23 patients currently receiving long-acting ART. And, as you can see, this cohort represents a patient population that is largely not getting their needs met through traditional models of 4-wall, clinic-based care. Over three quarters are of non-White race or ethnicity, a quarter are transgender or non-binary, and all were unstably housed. . </a:t>
            </a:r>
          </a:p>
          <a:p>
            <a:pPr marL="914400" marR="0" lvl="2" indent="0" algn="l" defTabSz="914400" rtl="0" eaLnBrk="1" fontAlgn="auto" latinLnBrk="0" hangingPunct="1">
              <a:lnSpc>
                <a:spcPct val="100000"/>
              </a:lnSpc>
              <a:spcBef>
                <a:spcPts val="800"/>
              </a:spcBef>
              <a:spcAft>
                <a:spcPts val="0"/>
              </a:spcAft>
              <a:buClr>
                <a:srgbClr val="178CCB"/>
              </a:buClr>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12667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 second point to highlight here is nearly 80% had an active stimulant use disorder, a quarter had opioid use disorder, and over a third have bipolar disorder or schizophrenia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66324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Finally, the over a quarter started with a CD4 count less than 50, and 9 patients had NEVER previously achieved HIV viral suppression on oral ART as outpatients in their lifetime </a:t>
            </a:r>
          </a:p>
          <a:p>
            <a:pPr marL="914400" marR="0" lvl="2" indent="0" algn="l" defTabSz="914400" rtl="0" eaLnBrk="1" fontAlgn="auto" latinLnBrk="0" hangingPunct="1">
              <a:lnSpc>
                <a:spcPct val="100000"/>
              </a:lnSpc>
              <a:spcBef>
                <a:spcPts val="800"/>
              </a:spcBef>
              <a:spcAft>
                <a:spcPts val="0"/>
              </a:spcAft>
              <a:buClr>
                <a:srgbClr val="178CCB"/>
              </a:buClr>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64210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43865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 want to HIGHLIGHT these 3 cases of confirmed virologic failure with resistance because OUR team learned a lot from their experiences, and they really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ghih</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77432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 want to HIGHLIGHT these 3 cases of confirmed virologic failure with resistance because OUR team learned a lot from their experiences, and they really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ghih</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71146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 want to HIGHLIGHT these 3 cases of confirmed virologic failure with resistance because OUR team learned a lot from their experiences, and they really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ghih</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19</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4925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 relevant disclosures</a:t>
            </a:r>
            <a:endParaRPr lang="en-US"/>
          </a:p>
        </p:txBody>
      </p:sp>
      <p:sp>
        <p:nvSpPr>
          <p:cNvPr id="4" name="Slide Number Placeholder 3"/>
          <p:cNvSpPr>
            <a:spLocks noGrp="1"/>
          </p:cNvSpPr>
          <p:nvPr>
            <p:ph type="sldNum" sz="quarter" idx="5"/>
          </p:nvPr>
        </p:nvSpPr>
        <p:spPr/>
        <p:txBody>
          <a:bodyPr/>
          <a:lstStyle/>
          <a:p>
            <a:fld id="{5E4F3A98-27E9-364E-86B8-C977E19F1B55}" type="slidenum">
              <a:rPr lang="en-US" smtClean="0"/>
              <a:t>2</a:t>
            </a:fld>
            <a:endParaRPr lang="en-US"/>
          </a:p>
        </p:txBody>
      </p:sp>
    </p:spTree>
    <p:extLst>
      <p:ext uri="{BB962C8B-B14F-4D97-AF65-F5344CB8AC3E}">
        <p14:creationId xmlns:p14="http://schemas.microsoft.com/office/powerpoint/2010/main" val="299494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 want to HIGHLIGHT these 3 cases of confirmed virologic failure with resistance because OUR team learned a lot from their experiences, and they really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ghih</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20</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99628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 want to HIGHLIGHT these 3 cases of confirmed virologic failure with resistance because OUR team learned a lot from their experiences, and they really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ghih</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21</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4218197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b="1">
                <a:latin typeface="Tw Cen MT" panose="020B0602020104020603" pitchFamily="34" charset="77"/>
              </a:rPr>
              <a:t>So, overall conclusions: </a:t>
            </a:r>
          </a:p>
          <a:p>
            <a:pPr marL="914400" marR="0" lvl="1" indent="-457200" algn="l" defTabSz="914400" rtl="0" eaLnBrk="1" fontAlgn="auto" latinLnBrk="0" hangingPunct="1">
              <a:lnSpc>
                <a:spcPct val="100000"/>
              </a:lnSpc>
              <a:spcBef>
                <a:spcPts val="0"/>
              </a:spcBef>
              <a:spcAft>
                <a:spcPts val="0"/>
              </a:spcAft>
              <a:buClrTx/>
              <a:buSzTx/>
              <a:buFontTx/>
              <a:buAutoNum type="arabicParenBoth"/>
              <a:tabLst/>
              <a:defRPr/>
            </a:pPr>
            <a:r>
              <a:rPr lang="en-US" sz="2000">
                <a:solidFill>
                  <a:schemeClr val="bg1"/>
                </a:solidFill>
                <a:latin typeface="Tw Cen MT" panose="020B0602020104020603" pitchFamily="34" charset="0"/>
              </a:rPr>
              <a:t>In HIGHLY supportive and tailored clinical settings, LA-ART can offer durable HIV virologic suppression for PWUD with challenges to oral ART adherence. </a:t>
            </a:r>
          </a:p>
          <a:p>
            <a:pPr marL="1371600" marR="0" lvl="2" indent="-457200" algn="l" defTabSz="914400" rtl="0" eaLnBrk="1" fontAlgn="auto" latinLnBrk="0" hangingPunct="1">
              <a:lnSpc>
                <a:spcPct val="100000"/>
              </a:lnSpc>
              <a:spcBef>
                <a:spcPts val="0"/>
              </a:spcBef>
              <a:spcAft>
                <a:spcPts val="0"/>
              </a:spcAft>
              <a:buClrTx/>
              <a:buSzTx/>
              <a:buFontTx/>
              <a:buAutoNum type="arabicParenBoth"/>
              <a:tabLst/>
              <a:defRPr/>
            </a:pPr>
            <a:r>
              <a:rPr lang="en-US" sz="2000">
                <a:solidFill>
                  <a:schemeClr val="bg1"/>
                </a:solidFill>
                <a:latin typeface="Tw Cen MT" panose="020B0602020104020603" pitchFamily="34" charset="0"/>
              </a:rPr>
              <a:t>However, I will note the caveat that this data also really highlights a continued need to better address psychosocial barriers to care among PWH—particularly related to methamphetamine use disorder—to support retention and optimize treatment outcomes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a:latin typeface="Tw Cen MT" panose="020B0602020104020603" pitchFamily="34" charset="77"/>
              </a:rPr>
              <a:t>(2) </a:t>
            </a:r>
            <a:r>
              <a:rPr lang="en-US" sz="2000">
                <a:solidFill>
                  <a:schemeClr val="bg1"/>
                </a:solidFill>
                <a:latin typeface="Tw Cen MT" panose="020B0602020104020603" pitchFamily="34" charset="0"/>
              </a:rPr>
              <a:t>Low-barrier implementation of LA-</a:t>
            </a:r>
            <a:r>
              <a:rPr lang="en-US" sz="2000" err="1">
                <a:solidFill>
                  <a:schemeClr val="bg1"/>
                </a:solidFill>
                <a:latin typeface="Tw Cen MT" panose="020B0602020104020603" pitchFamily="34" charset="0"/>
              </a:rPr>
              <a:t>PrEP</a:t>
            </a:r>
            <a:r>
              <a:rPr lang="en-US" sz="2000">
                <a:solidFill>
                  <a:schemeClr val="bg1"/>
                </a:solidFill>
                <a:latin typeface="Tw Cen MT" panose="020B0602020104020603" pitchFamily="34" charset="0"/>
              </a:rPr>
              <a:t> for PWUD was also feasible; however, several barriers were identified during pilot implementation that are likely to limit widespread uptake in this population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a:solidFill>
                  <a:schemeClr val="bg1"/>
                </a:solidFill>
                <a:latin typeface="Tw Cen MT" panose="020B0602020104020603" pitchFamily="34" charset="0"/>
              </a:rPr>
              <a:t>(3) And, definitely, l</a:t>
            </a:r>
            <a:r>
              <a:rPr lang="en-US" sz="3200">
                <a:solidFill>
                  <a:schemeClr val="bg1"/>
                </a:solidFill>
                <a:latin typeface="Tw Cen MT" panose="020B0602020104020603" pitchFamily="34" charset="0"/>
              </a:rPr>
              <a:t>arger &amp; longer-term evaluations of LA-ARVs in real-world settings serving PWUD are warranted to better understand the safety, efficacy, and risks of this approach </a:t>
            </a:r>
            <a:endParaRPr lang="en-US" sz="2000">
              <a:solidFill>
                <a:schemeClr val="bg1"/>
              </a:solidFill>
              <a:latin typeface="Tw Cen MT" panose="020B0602020104020603"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686038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55576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24</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078145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visualization of some of that data. On the x-axis we have months since initiating LA-ART and log HIV-1 RNA viral load is on the Y axis. </a:t>
            </a:r>
          </a:p>
          <a:p>
            <a:pPr marL="171450" indent="-171450">
              <a:buFontTx/>
              <a:buChar char="-"/>
            </a:pPr>
            <a:r>
              <a:rPr lang="en-US" dirty="0"/>
              <a:t>You can sort of see from this image that there are three outliers of patients who had viremia after starting injections—which are marked in solid blue lines—and this was due to virologic failure and resistance to the CAB/RPV regimen.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293226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a:effectLst/>
                <a:latin typeface="Calibri" panose="020F0502020204030204" pitchFamily="34" charset="0"/>
                <a:ea typeface="Calibri" panose="020F0502020204030204" pitchFamily="34" charset="0"/>
                <a:cs typeface="Times New Roman" panose="02020603050405020304" pitchFamily="18" charset="0"/>
              </a:rPr>
              <a:t>And at this point, 100% of patients are actually suppressed on LA-ART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451186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27</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41595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800"/>
              </a:spcBef>
              <a:spcAft>
                <a:spcPts val="0"/>
              </a:spcAft>
              <a:buClr>
                <a:srgbClr val="178CCB"/>
              </a:buClr>
              <a:buSzTx/>
              <a:tabLst/>
              <a:defRPr/>
            </a:pPr>
            <a:endParaRPr lang="en-US" sz="1800" dirty="0">
              <a:latin typeface="Tw Cen MT"/>
            </a:endParaRPr>
          </a:p>
          <a:p>
            <a:pPr marL="285750" indent="-285750">
              <a:spcBef>
                <a:spcPts val="800"/>
              </a:spcBef>
              <a:buClr>
                <a:srgbClr val="178CCB"/>
              </a:buClr>
              <a:buFont typeface="Arial,Sans-Serif" pitchFamily="34" charset="0"/>
              <a:buChar char="•"/>
              <a:defRPr/>
            </a:pPr>
            <a:r>
              <a:rPr lang="en-US" dirty="0">
                <a:sym typeface="Wingdings" pitchFamily="2" charset="2"/>
              </a:rPr>
              <a:t>People who use drugs and people experiencing homelessness face disproportionate structural and psychosocial barriers in adhering to daily oral ART </a:t>
            </a:r>
          </a:p>
          <a:p>
            <a:pPr marL="285750" indent="-285750">
              <a:spcBef>
                <a:spcPts val="800"/>
              </a:spcBef>
              <a:buClr>
                <a:srgbClr val="178CCB"/>
              </a:buClr>
              <a:buFont typeface="Arial,Sans-Serif" pitchFamily="34" charset="0"/>
              <a:buChar char="•"/>
              <a:defRPr/>
            </a:pPr>
            <a:r>
              <a:rPr lang="en-US" dirty="0">
                <a:sym typeface="Wingdings" pitchFamily="2" charset="2"/>
              </a:rPr>
              <a:t>This ultimately leads to LOWER rates of HIV virologic suppression and  INCREASED rates of HIV transmission in this population—such that 1 in 4 NEW HIV diagnoses in San Francisco occur in people experiencing homelessness and people who use drugs – which represents an approximate DOUBLING in proportions over the past decade</a:t>
            </a:r>
          </a:p>
          <a:p>
            <a:pPr marL="285750" indent="-285750">
              <a:spcBef>
                <a:spcPts val="800"/>
              </a:spcBef>
              <a:buClr>
                <a:srgbClr val="178CCB"/>
              </a:buClr>
              <a:buFont typeface="Arial,Sans-Serif" pitchFamily="34" charset="0"/>
              <a:buChar char="•"/>
              <a:defRPr/>
            </a:pPr>
            <a:endParaRPr lang="en-US" dirty="0">
              <a:cs typeface="Calibri"/>
              <a:sym typeface="Wingdings" pitchFamily="2" charset="2"/>
            </a:endParaRPr>
          </a:p>
          <a:p>
            <a:pPr marL="285750" indent="-285750">
              <a:spcBef>
                <a:spcPts val="800"/>
              </a:spcBef>
              <a:buClr>
                <a:srgbClr val="178CCB"/>
              </a:buClr>
              <a:buFont typeface="Arial,Sans-Serif" pitchFamily="34" charset="0"/>
              <a:buChar char="•"/>
              <a:defRPr/>
            </a:pPr>
            <a:endParaRPr lang="en-US" dirty="0">
              <a:cs typeface="Calibri"/>
              <a:sym typeface="Wingdings" pitchFamily="2" charset="2"/>
            </a:endParaRPr>
          </a:p>
          <a:p>
            <a:pPr marL="285750" indent="-285750">
              <a:spcBef>
                <a:spcPts val="800"/>
              </a:spcBef>
              <a:buClr>
                <a:srgbClr val="178CCB"/>
              </a:buClr>
              <a:buFont typeface="Arial,Sans-Serif" pitchFamily="34" charset="0"/>
              <a:buChar char="•"/>
              <a:defRPr/>
            </a:pPr>
            <a:endParaRPr lang="en-US" dirty="0">
              <a:cs typeface="Calibri"/>
              <a:sym typeface="Wingdings" pitchFamily="2" charset="2"/>
            </a:endParaRPr>
          </a:p>
          <a:p>
            <a:pPr marL="285750" indent="-285750">
              <a:spcBef>
                <a:spcPts val="800"/>
              </a:spcBef>
              <a:buClr>
                <a:srgbClr val="178CCB"/>
              </a:buClr>
              <a:buFont typeface="Arial,Sans-Serif" pitchFamily="34" charset="0"/>
              <a:buChar char="•"/>
              <a:defRPr/>
            </a:pPr>
            <a:r>
              <a:rPr lang="en-US" dirty="0">
                <a:cs typeface="Calibri"/>
                <a:sym typeface="Wingdings" pitchFamily="2" charset="2"/>
              </a:rPr>
              <a:t>Note: Tried to make text bigger/easier to read, and revised some of your notes text to be more straightforward. </a:t>
            </a:r>
            <a:endParaRPr lang="en-US" dirty="0">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415304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800"/>
              </a:spcBef>
              <a:buFont typeface="Arial,Sans-Serif" pitchFamily="34" charset="0"/>
              <a:buChar char="•"/>
              <a:defRPr/>
            </a:pPr>
            <a:r>
              <a:rPr lang="en-US" b="1" dirty="0">
                <a:sym typeface="Wingdings" pitchFamily="2" charset="2"/>
              </a:rPr>
              <a:t>In this context, we can recognize that long-acting injectable formulations of ART—which are dosed once monthly, every other month (or, ideally, even less frequently)—could help CIRCUMVENT some of the structural barriers to medication adherence in this population</a:t>
            </a:r>
            <a:r>
              <a:rPr lang="en-US" b="1" dirty="0">
                <a:latin typeface="Calibri"/>
                <a:cs typeface="Calibri"/>
              </a:rPr>
              <a:t>.</a:t>
            </a:r>
            <a:r>
              <a:rPr lang="en-US" sz="1800" dirty="0">
                <a:latin typeface="Tw Cen MT"/>
              </a:rPr>
              <a:t> </a:t>
            </a:r>
          </a:p>
          <a:p>
            <a:pPr marL="285750" indent="-285750">
              <a:spcBef>
                <a:spcPts val="800"/>
              </a:spcBef>
              <a:buFont typeface="Arial,Sans-Serif" pitchFamily="34" charset="0"/>
              <a:buChar char="•"/>
              <a:defRPr/>
            </a:pPr>
            <a:endParaRPr lang="en-US" sz="1800" dirty="0">
              <a:latin typeface="Tw Cen MT"/>
              <a:cs typeface="Calibri"/>
            </a:endParaRPr>
          </a:p>
          <a:p>
            <a:pPr marL="285750" indent="-285750">
              <a:spcBef>
                <a:spcPts val="800"/>
              </a:spcBef>
              <a:buFont typeface="Arial,Sans-Serif" pitchFamily="34" charset="0"/>
              <a:buChar char="•"/>
              <a:defRPr/>
            </a:pPr>
            <a:endParaRPr lang="en-US" sz="1800" dirty="0">
              <a:latin typeface="Tw Cen MT"/>
              <a:cs typeface="Calibri"/>
            </a:endParaRPr>
          </a:p>
          <a:p>
            <a:pPr marL="285750" indent="-285750">
              <a:spcBef>
                <a:spcPts val="800"/>
              </a:spcBef>
              <a:buFont typeface="Arial,Sans-Serif" pitchFamily="34" charset="0"/>
              <a:buChar char="•"/>
              <a:defRPr/>
            </a:pPr>
            <a:r>
              <a:rPr lang="en-US" sz="1800" dirty="0">
                <a:latin typeface="Tw Cen MT"/>
                <a:cs typeface="Calibri"/>
              </a:rPr>
              <a:t>Note: changed “mitigate” to “circumvent” to be more accurate in terminology </a:t>
            </a:r>
            <a:endParaRPr lang="en-US" dirty="0">
              <a:latin typeface="Calibri" panose="020F0502020204030204"/>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05894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primary ART regimen I’m referring to is injectable Cabotegravir + </a:t>
            </a:r>
            <a:r>
              <a:rPr lang="en-US" dirty="0" err="1"/>
              <a:t>Rilpivirine</a:t>
            </a:r>
            <a:r>
              <a:rPr lang="en-US" dirty="0"/>
              <a:t>, which is dosed every 1 or 2 months, and was FDA approved in 2021. HOWEVER </a:t>
            </a:r>
            <a:r>
              <a:rPr lang="en-US" dirty="0">
                <a:sym typeface="Wingdings" pitchFamily="2" charset="2"/>
              </a:rPr>
              <a:t> </a:t>
            </a:r>
            <a:r>
              <a:rPr lang="en-US" b="1" dirty="0">
                <a:sym typeface="Wingdings" pitchFamily="2" charset="2"/>
              </a:rPr>
              <a:t>The clinical trials upon which its approval was based EXCLUDED patients who had detectable HIV viremia, were NOT on oral medications, and those with any history of virologic failure. </a:t>
            </a:r>
          </a:p>
          <a:p>
            <a:pPr marL="171450" indent="-171450">
              <a:buFont typeface="Arial" panose="020B0604020202020204" pitchFamily="34" charset="0"/>
              <a:buChar char="•"/>
            </a:pPr>
            <a:r>
              <a:rPr lang="en-US" dirty="0">
                <a:sym typeface="Wingdings" pitchFamily="2" charset="2"/>
              </a:rPr>
              <a:t>A second injectable ART medication (</a:t>
            </a:r>
            <a:r>
              <a:rPr lang="en-US" dirty="0" err="1">
                <a:sym typeface="Wingdings" pitchFamily="2" charset="2"/>
              </a:rPr>
              <a:t>lenacapavir</a:t>
            </a:r>
            <a:r>
              <a:rPr lang="en-US" dirty="0">
                <a:sym typeface="Wingdings" pitchFamily="2" charset="2"/>
              </a:rPr>
              <a:t>--dosed every 6 months), was approved the following year, but it MUST be given combination with other antiretrovirals. </a:t>
            </a:r>
          </a:p>
          <a:p>
            <a:pPr marL="171450" indent="-171450">
              <a:buFont typeface="Arial" panose="020B0604020202020204" pitchFamily="34" charset="0"/>
              <a:buChar char="•"/>
            </a:pPr>
            <a:endParaRPr lang="en-US" dirty="0">
              <a:cs typeface="Calibri" panose="020F0502020204030204"/>
              <a:sym typeface="Wingdings" pitchFamily="2" charset="2"/>
            </a:endParaRPr>
          </a:p>
          <a:p>
            <a:pPr marL="171450" indent="-171450">
              <a:buFont typeface="Arial" panose="020B0604020202020204" pitchFamily="34" charset="0"/>
              <a:buChar char="•"/>
            </a:pPr>
            <a:endParaRPr lang="en-US" dirty="0">
              <a:cs typeface="Calibri" panose="020F0502020204030204"/>
              <a:sym typeface="Wingdings" pitchFamily="2" charset="2"/>
            </a:endParaRPr>
          </a:p>
          <a:p>
            <a:pPr marL="171450" indent="-171450">
              <a:buFont typeface="Arial" panose="020B0604020202020204" pitchFamily="34" charset="0"/>
              <a:buChar char="•"/>
            </a:pPr>
            <a:r>
              <a:rPr lang="en-US" dirty="0">
                <a:cs typeface="Calibri" panose="020F0502020204030204"/>
                <a:sym typeface="Wingdings" pitchFamily="2" charset="2"/>
              </a:rPr>
              <a:t>Note: Changed some of the notes to make it more focused. </a:t>
            </a:r>
            <a:endParaRPr lang="en-US" dirty="0">
              <a:cs typeface="Calibri" panose="020F0502020204030204"/>
            </a:endParaRPr>
          </a:p>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74335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a:p>
            <a:pPr lvl="1">
              <a:defRPr/>
            </a:pPr>
            <a:r>
              <a:rPr lang="en-US" dirty="0"/>
              <a:t>While there is some emerging data of injectable ART implementation in patients with adherence challenges at academic HIV specialty clinics, there hasn’t been much in the way of data on people who use drugs who are receiving care from COMMUNITY-based clinics or homeless health centers, where care models and resources differ substantially from academic HIV clinics. </a:t>
            </a:r>
            <a:endParaRPr lang="en-US" dirty="0">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32136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dirty="0"/>
              <a:t>Therefore, the objective of our current analysis was to </a:t>
            </a:r>
            <a:r>
              <a:rPr lang="en-US" dirty="0">
                <a:solidFill>
                  <a:srgbClr val="000000"/>
                </a:solidFill>
                <a:latin typeface="Calibri"/>
                <a:cs typeface="Calibri"/>
              </a:rPr>
              <a:t>evaluate rates of retention on injectable ART among people with HIV receiving care through a low barrier, community health center designated to serve people experiencing homelessness, the majority of whom have severe substance use disorders. </a:t>
            </a:r>
          </a:p>
          <a:p>
            <a:pPr marL="171450" indent="-171450">
              <a:buFontTx/>
              <a:buChar char="-"/>
              <a:defRPr/>
            </a:pPr>
            <a:endParaRPr lang="en-US" u="sng" dirty="0">
              <a:solidFill>
                <a:srgbClr val="000000"/>
              </a:solidFill>
              <a:latin typeface="Calibri"/>
              <a:cs typeface="Calibri"/>
            </a:endParaRPr>
          </a:p>
          <a:p>
            <a:pPr marL="171450" indent="-171450">
              <a:buFontTx/>
              <a:buChar char="-"/>
              <a:defRPr/>
            </a:pPr>
            <a:endParaRPr lang="en-US" u="sng" dirty="0">
              <a:solidFill>
                <a:srgbClr val="000000"/>
              </a:solidFill>
              <a:latin typeface="Calibri"/>
              <a:cs typeface="Calibri"/>
            </a:endParaRPr>
          </a:p>
          <a:p>
            <a:pPr marL="171450" indent="-171450">
              <a:buFontTx/>
              <a:buChar char="-"/>
              <a:defRPr/>
            </a:pPr>
            <a:endParaRPr lang="en-US" u="sng" dirty="0">
              <a:solidFill>
                <a:srgbClr val="000000"/>
              </a:solidFill>
              <a:latin typeface="Calibri"/>
              <a:cs typeface="Calibri"/>
            </a:endParaRPr>
          </a:p>
          <a:p>
            <a:pPr marL="171450" indent="-171450">
              <a:buFontTx/>
              <a:buChar char="-"/>
              <a:defRPr/>
            </a:pPr>
            <a:r>
              <a:rPr lang="en-US" u="none" dirty="0">
                <a:solidFill>
                  <a:srgbClr val="C00000"/>
                </a:solidFill>
                <a:latin typeface="Calibri"/>
                <a:cs typeface="Calibri"/>
              </a:rPr>
              <a:t>Note: I changed your notes slightly to match the actual objectives (what we are showing here is less strictly about feasibility, which we have already published about, but much more about retention on LA-ART). </a:t>
            </a:r>
            <a:endParaRPr lang="en-US" u="none" dirty="0">
              <a:solidFill>
                <a:srgbClr val="C00000"/>
              </a:solidFill>
              <a:latin typeface="Tw Cen MT"/>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4464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sz="1800" dirty="0">
                <a:latin typeface="Calibri"/>
                <a:ea typeface="Calibri" panose="020F0502020204030204" pitchFamily="34" charset="0"/>
                <a:cs typeface="Calibri"/>
              </a:rPr>
              <a:t>Our methods first involved modifying existing guidelines to create a protocol to better meet the needs of our population and training providers seeing patients in a low barrier community clinic, on the street, and in shelters. </a:t>
            </a:r>
            <a:r>
              <a:rPr lang="en-US" sz="1800" dirty="0">
                <a:effectLst/>
                <a:latin typeface="Calibri"/>
                <a:ea typeface="Calibri" panose="020F0502020204030204" pitchFamily="34" charset="0"/>
                <a:cs typeface="Calibri"/>
              </a:rPr>
              <a:t>Key features are highlighted in red</a:t>
            </a:r>
            <a:r>
              <a:rPr lang="en-US" sz="1800" dirty="0">
                <a:latin typeface="Calibri"/>
                <a:ea typeface="Calibri" panose="020F0502020204030204" pitchFamily="34" charset="0"/>
                <a:cs typeface="Calibri"/>
              </a:rPr>
              <a:t> and included: </a:t>
            </a:r>
            <a:endParaRPr lang="en-US" sz="1800" dirty="0">
              <a:cs typeface="Calibri"/>
            </a:endParaRPr>
          </a:p>
          <a:p>
            <a:pPr marL="742950" lvl="1" indent="-285750">
              <a:buFont typeface="Arial"/>
              <a:buChar char="•"/>
            </a:pPr>
            <a:r>
              <a:rPr lang="en-US" sz="1800" dirty="0"/>
              <a:t>Some degree of off-label use of CAB/RPV—including exclusive use of a direct to inject approach, without the requirement for an oral lead in medication phase or baseline virologic suppression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NOTE: I re-formatted the image so that the size of the image stays the same size on each page, and so that it doesn’t look as though it’s a new figure on each page. Also, tried to make the language in your notes a bit more concise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12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Calibri Light" panose="020F0302020204030204"/>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8747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defRPr/>
            </a:pPr>
            <a:endParaRPr lang="en-US" sz="1800" dirty="0"/>
          </a:p>
          <a:p>
            <a:pPr marL="285750" indent="-285750">
              <a:buFont typeface="Arial,Sans-Serif"/>
              <a:buChar char="•"/>
              <a:defRPr/>
            </a:pPr>
            <a:r>
              <a:rPr lang="en-US" sz="1800" dirty="0"/>
              <a:t>Streamlined eligibility criteria requiring that patients have at least 3 months of active clinical engagement prior to initiation of injections and would be amenable to mobile outreach if they don’t have an active phone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NOTE: We are NOT using ‘strict’ eligibility criteria, but actually in some ways the opposite, so would not say that. I think what you mean is strict adherence to our protocol (which has eligibility criteria that are EXTREMELY liberal compared to what trials would have used or other clinics would use).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12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Calibri Light" panose="020F0302020204030204"/>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5069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B503-435A-5AF0-23CF-F0E32D974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C8B471-1D54-82E3-F69B-C24F9BDF3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770448-6FC2-1169-1577-8AD904CB5B3C}"/>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5" name="Footer Placeholder 4">
            <a:extLst>
              <a:ext uri="{FF2B5EF4-FFF2-40B4-BE49-F238E27FC236}">
                <a16:creationId xmlns:a16="http://schemas.microsoft.com/office/drawing/2014/main" id="{4BF36462-7E63-149B-6BD6-945242921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8E659-251A-BC15-6C60-F0B84BF9D56C}"/>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270365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D4E6-B477-5A91-E8EC-7081C26D63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073B83-5771-0422-D4A5-F86B0BB41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7D785-727D-7B22-FC29-0956F3194E0A}"/>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5" name="Footer Placeholder 4">
            <a:extLst>
              <a:ext uri="{FF2B5EF4-FFF2-40B4-BE49-F238E27FC236}">
                <a16:creationId xmlns:a16="http://schemas.microsoft.com/office/drawing/2014/main" id="{CF9E7153-7483-458E-53D7-D612DBFBF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43249-4E3B-FA19-2D28-5253D8EBF832}"/>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421610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39441-2DA7-EEB4-E542-2D966378D6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11075-53B5-B9B9-D19B-0A943DEC9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C55F2-4FC1-02D1-122E-F7894A4819FE}"/>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5" name="Footer Placeholder 4">
            <a:extLst>
              <a:ext uri="{FF2B5EF4-FFF2-40B4-BE49-F238E27FC236}">
                <a16:creationId xmlns:a16="http://schemas.microsoft.com/office/drawing/2014/main" id="{F3DCE3F7-DBB7-F6E3-0321-0355CCB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AA1DE-5A39-1836-D985-39629B2919FA}"/>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104996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14458"/>
            <a:ext cx="11869463" cy="6543543"/>
          </a:xfrm>
          <a:prstGeom prst="rect">
            <a:avLst/>
          </a:prstGeom>
        </p:spPr>
      </p:pic>
      <p:sp>
        <p:nvSpPr>
          <p:cNvPr id="6" name="Rectangle 5"/>
          <p:cNvSpPr/>
          <p:nvPr userDrawn="1"/>
        </p:nvSpPr>
        <p:spPr bwMode="auto">
          <a:xfrm>
            <a:off x="670561" y="0"/>
            <a:ext cx="7555913" cy="573961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1" err="1">
              <a:solidFill>
                <a:schemeClr val="tx1"/>
              </a:solidFill>
              <a:latin typeface="+mj-lt"/>
            </a:endParaRPr>
          </a:p>
        </p:txBody>
      </p:sp>
      <p:sp>
        <p:nvSpPr>
          <p:cNvPr id="7"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11/14/2024</a:t>
            </a:fld>
            <a:endParaRPr lang="en-US"/>
          </a:p>
        </p:txBody>
      </p:sp>
      <p:sp>
        <p:nvSpPr>
          <p:cNvPr id="8"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Name</a:t>
            </a:r>
          </a:p>
        </p:txBody>
      </p:sp>
      <p:grpSp>
        <p:nvGrpSpPr>
          <p:cNvPr id="16" name="Group 15"/>
          <p:cNvGrpSpPr/>
          <p:nvPr userDrawn="1"/>
        </p:nvGrpSpPr>
        <p:grpSpPr>
          <a:xfrm>
            <a:off x="1045697" y="205946"/>
            <a:ext cx="4470683" cy="881231"/>
            <a:chOff x="784276" y="216786"/>
            <a:chExt cx="3819176" cy="752810"/>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8" name="Straight Connector 17"/>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82155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p:txBody>
          <a:bodyPr anchor="b">
            <a:noAutofit/>
          </a:bodyPr>
          <a:lstStyle>
            <a:lvl1pPr>
              <a:defRPr sz="4800">
                <a:latin typeface="+mj-lt"/>
              </a:defRPr>
            </a:lvl1pPr>
          </a:lstStyle>
          <a:p>
            <a:r>
              <a:rPr lang="en-US"/>
              <a:t>Slide Title Here</a:t>
            </a:r>
          </a:p>
        </p:txBody>
      </p:sp>
      <p:sp>
        <p:nvSpPr>
          <p:cNvPr id="4"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7"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48640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Slide – Navy">
    <p:bg>
      <p:bgRef idx="1001">
        <a:schemeClr val="bg2"/>
      </p:bgRef>
    </p:bg>
    <p:spTree>
      <p:nvGrpSpPr>
        <p:cNvPr id="1" name=""/>
        <p:cNvGrpSpPr/>
        <p:nvPr/>
      </p:nvGrpSpPr>
      <p:grpSpPr>
        <a:xfrm>
          <a:off x="0" y="0"/>
          <a:ext cx="0" cy="0"/>
          <a:chOff x="0" y="0"/>
          <a:chExt cx="0" cy="0"/>
        </a:xfrm>
      </p:grpSpPr>
      <p:sp>
        <p:nvSpPr>
          <p:cNvPr id="5" name="Chart Placeholder 2"/>
          <p:cNvSpPr>
            <a:spLocks noGrp="1"/>
          </p:cNvSpPr>
          <p:nvPr>
            <p:ph type="chart" sz="quarter" idx="14"/>
          </p:nvPr>
        </p:nvSpPr>
        <p:spPr>
          <a:xfrm>
            <a:off x="357810" y="469927"/>
            <a:ext cx="11449876" cy="5297083"/>
          </a:xfrm>
          <a:prstGeom prst="rect">
            <a:avLst/>
          </a:prstGeom>
        </p:spPr>
        <p:txBody>
          <a:bodyPr>
            <a:normAutofit/>
          </a:bodyPr>
          <a:lstStyle>
            <a:lvl1pPr marL="0" indent="0">
              <a:buNone/>
              <a:defRPr/>
            </a:lvl1pPr>
          </a:lstStyle>
          <a:p>
            <a:r>
              <a:rPr lang="en-US"/>
              <a:t>Click icon to add chart</a:t>
            </a:r>
          </a:p>
        </p:txBody>
      </p:sp>
    </p:spTree>
    <p:extLst>
      <p:ext uri="{BB962C8B-B14F-4D97-AF65-F5344CB8AC3E}">
        <p14:creationId xmlns:p14="http://schemas.microsoft.com/office/powerpoint/2010/main" val="37872964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4452-61DB-6A77-38C2-3A34D4D05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BC2544-F09C-509E-2D9A-767209885C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92825-D732-33BB-985F-CB94A67FD56A}"/>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5" name="Footer Placeholder 4">
            <a:extLst>
              <a:ext uri="{FF2B5EF4-FFF2-40B4-BE49-F238E27FC236}">
                <a16:creationId xmlns:a16="http://schemas.microsoft.com/office/drawing/2014/main" id="{51CFE9C8-58A1-D476-BBBD-4CD6F9BD8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00411-14F7-A69B-1EE2-87FB8476AB20}"/>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210321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0538-3F69-5357-0552-3DBCAD7CA0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142391-C233-49E1-493A-DB25F1719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A8D6E-E8EC-69BA-B054-C86ED2265D45}"/>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5" name="Footer Placeholder 4">
            <a:extLst>
              <a:ext uri="{FF2B5EF4-FFF2-40B4-BE49-F238E27FC236}">
                <a16:creationId xmlns:a16="http://schemas.microsoft.com/office/drawing/2014/main" id="{B5665EEB-BC07-ACD6-7462-F407EBD77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3236A-C64C-6700-3004-89EF5A041642}"/>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40524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7124-EABF-32C8-C037-212F21B33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F89AF-D396-E246-DD3E-DEEF9F8FCB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FA2EB-2623-A7BA-B4A2-20B668B7AD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6B726-2865-8304-BB00-A639BB4464EB}"/>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6" name="Footer Placeholder 5">
            <a:extLst>
              <a:ext uri="{FF2B5EF4-FFF2-40B4-BE49-F238E27FC236}">
                <a16:creationId xmlns:a16="http://schemas.microsoft.com/office/drawing/2014/main" id="{13CC085E-3A98-78D5-001D-8BA256AD2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6F9B6-D176-1D62-5018-6D43850528DF}"/>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395128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85FF-BCC3-750C-AB71-488BBA583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02A29B-24EC-5B4C-F813-81C738AA4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A1749-6E23-7140-557D-B1195B36EC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94183-04BD-3099-5BA1-413867105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2AB3B-BB28-0B71-BCFE-6DDED44E4F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CAA57B-CEF4-6F98-A48B-AA7E3F1C2D9E}"/>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8" name="Footer Placeholder 7">
            <a:extLst>
              <a:ext uri="{FF2B5EF4-FFF2-40B4-BE49-F238E27FC236}">
                <a16:creationId xmlns:a16="http://schemas.microsoft.com/office/drawing/2014/main" id="{F49591A7-485B-1914-15B7-F115091305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101BE-10D3-C508-1A0E-EF784295EB6E}"/>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168052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D5DD-F38A-A7EC-4B00-F9E57CAB0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6F7766-A2D3-6C42-4406-82AEA13BECFD}"/>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4" name="Footer Placeholder 3">
            <a:extLst>
              <a:ext uri="{FF2B5EF4-FFF2-40B4-BE49-F238E27FC236}">
                <a16:creationId xmlns:a16="http://schemas.microsoft.com/office/drawing/2014/main" id="{16B1DBAF-5CA7-CBC5-9E77-1C98F37BF3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C72C8-8D4F-E64E-A307-BDF9686CECCA}"/>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171803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FEE797-C076-9804-10FB-F36C36F902AA}"/>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3" name="Footer Placeholder 2">
            <a:extLst>
              <a:ext uri="{FF2B5EF4-FFF2-40B4-BE49-F238E27FC236}">
                <a16:creationId xmlns:a16="http://schemas.microsoft.com/office/drawing/2014/main" id="{9FC6A0D7-081F-FDC1-D766-55F410C23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F5CC00-F1B5-3B27-459E-5DA40EB1CE99}"/>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353205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17FC-2C10-7004-DFC3-E4A4CB62B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B96E6-8582-FF72-8EE7-EB6DA7C72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B0FCD-CCC4-83CA-E24A-935F69357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808BB-103D-77E7-DAA8-57082AC83E93}"/>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6" name="Footer Placeholder 5">
            <a:extLst>
              <a:ext uri="{FF2B5EF4-FFF2-40B4-BE49-F238E27FC236}">
                <a16:creationId xmlns:a16="http://schemas.microsoft.com/office/drawing/2014/main" id="{7F808589-6BF3-B022-5B74-139D455F8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961E5-EA76-40E2-FC5E-2B78B2BDC901}"/>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149357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4A60-0EDD-2679-AD4C-630F7D983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31444-ED93-0DF5-2599-117B5B509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8A58C-59F5-9D7B-62C1-EA70A6FD3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6AE26-DAF8-93A3-7CE5-33C0706828AC}"/>
              </a:ext>
            </a:extLst>
          </p:cNvPr>
          <p:cNvSpPr>
            <a:spLocks noGrp="1"/>
          </p:cNvSpPr>
          <p:nvPr>
            <p:ph type="dt" sz="half" idx="10"/>
          </p:nvPr>
        </p:nvSpPr>
        <p:spPr/>
        <p:txBody>
          <a:bodyPr/>
          <a:lstStyle/>
          <a:p>
            <a:fld id="{649BC6A1-F7F0-3D4E-ACBF-5418556BCF15}" type="datetimeFigureOut">
              <a:rPr lang="en-US" smtClean="0"/>
              <a:t>11/14/2024</a:t>
            </a:fld>
            <a:endParaRPr lang="en-US"/>
          </a:p>
        </p:txBody>
      </p:sp>
      <p:sp>
        <p:nvSpPr>
          <p:cNvPr id="6" name="Footer Placeholder 5">
            <a:extLst>
              <a:ext uri="{FF2B5EF4-FFF2-40B4-BE49-F238E27FC236}">
                <a16:creationId xmlns:a16="http://schemas.microsoft.com/office/drawing/2014/main" id="{7710132F-9D5C-51F5-3B7B-E58B1B536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ED7C4-2610-CA93-F695-ECF2DD122F9A}"/>
              </a:ext>
            </a:extLst>
          </p:cNvPr>
          <p:cNvSpPr>
            <a:spLocks noGrp="1"/>
          </p:cNvSpPr>
          <p:nvPr>
            <p:ph type="sldNum" sz="quarter" idx="12"/>
          </p:nvPr>
        </p:nvSpPr>
        <p:spPr/>
        <p:txBody>
          <a:bodyPr/>
          <a:lstStyle/>
          <a:p>
            <a:fld id="{B24173A6-ADEA-8D46-A547-C822C9422E71}" type="slidenum">
              <a:rPr lang="en-US" smtClean="0"/>
              <a:t>‹#›</a:t>
            </a:fld>
            <a:endParaRPr lang="en-US"/>
          </a:p>
        </p:txBody>
      </p:sp>
    </p:spTree>
    <p:extLst>
      <p:ext uri="{BB962C8B-B14F-4D97-AF65-F5344CB8AC3E}">
        <p14:creationId xmlns:p14="http://schemas.microsoft.com/office/powerpoint/2010/main" val="348550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06AE4-6A10-A157-C2BE-F167285AA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80D98D-3395-6E6A-35EC-4251560CB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A6424-0D0E-9033-B79F-D55C257B2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BC6A1-F7F0-3D4E-ACBF-5418556BCF15}" type="datetimeFigureOut">
              <a:rPr lang="en-US" smtClean="0"/>
              <a:t>11/14/2024</a:t>
            </a:fld>
            <a:endParaRPr lang="en-US"/>
          </a:p>
        </p:txBody>
      </p:sp>
      <p:sp>
        <p:nvSpPr>
          <p:cNvPr id="5" name="Footer Placeholder 4">
            <a:extLst>
              <a:ext uri="{FF2B5EF4-FFF2-40B4-BE49-F238E27FC236}">
                <a16:creationId xmlns:a16="http://schemas.microsoft.com/office/drawing/2014/main" id="{1C5E422E-8B9A-ABE3-3279-DBEE5EF6A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FD999E-6FC9-0B90-2B77-C3FA9C4A9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173A6-ADEA-8D46-A547-C822C9422E71}" type="slidenum">
              <a:rPr lang="en-US" smtClean="0"/>
              <a:t>‹#›</a:t>
            </a:fld>
            <a:endParaRPr lang="en-US"/>
          </a:p>
        </p:txBody>
      </p:sp>
    </p:spTree>
    <p:extLst>
      <p:ext uri="{BB962C8B-B14F-4D97-AF65-F5344CB8AC3E}">
        <p14:creationId xmlns:p14="http://schemas.microsoft.com/office/powerpoint/2010/main" val="3019926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7.xml"/><Relationship Id="rId16" Type="http://schemas.openxmlformats.org/officeDocument/2006/relationships/diagramColors" Target="../diagrams/colors11.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8.xml"/><Relationship Id="rId16" Type="http://schemas.openxmlformats.org/officeDocument/2006/relationships/diagramColors" Target="../diagrams/colors14.xml"/><Relationship Id="rId1" Type="http://schemas.openxmlformats.org/officeDocument/2006/relationships/slideLayout" Target="../slideLayouts/slideLayout13.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9.xml"/><Relationship Id="rId16" Type="http://schemas.openxmlformats.org/officeDocument/2006/relationships/diagramColors" Target="../diagrams/colors17.xml"/><Relationship Id="rId1" Type="http://schemas.openxmlformats.org/officeDocument/2006/relationships/slideLayout" Target="../slideLayouts/slideLayout1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20.xml"/><Relationship Id="rId16" Type="http://schemas.openxmlformats.org/officeDocument/2006/relationships/diagramColors" Target="../diagrams/colors20.xml"/><Relationship Id="rId1" Type="http://schemas.openxmlformats.org/officeDocument/2006/relationships/slideLayout" Target="../slideLayouts/slideLayout13.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21.xml"/><Relationship Id="rId16" Type="http://schemas.openxmlformats.org/officeDocument/2006/relationships/diagramColors" Target="../diagrams/colors23.xml"/><Relationship Id="rId1" Type="http://schemas.openxmlformats.org/officeDocument/2006/relationships/slideLayout" Target="../slideLayouts/slideLayout13.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88_2DFE1C0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E4_CC041B54.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648E00-41B3-EA01-9D90-FF87455F4D2E}"/>
              </a:ext>
            </a:extLst>
          </p:cNvPr>
          <p:cNvSpPr/>
          <p:nvPr/>
        </p:nvSpPr>
        <p:spPr bwMode="auto">
          <a:xfrm>
            <a:off x="629942" y="2"/>
            <a:ext cx="7590727" cy="5768938"/>
          </a:xfrm>
          <a:prstGeom prst="rect">
            <a:avLst/>
          </a:prstGeom>
          <a:solidFill>
            <a:srgbClr val="3E0000"/>
          </a:solidFill>
          <a:ln w="19050" algn="ctr">
            <a:noFill/>
            <a:miter lim="800000"/>
            <a:headEnd/>
            <a:tailEnd/>
          </a:ln>
        </p:spPr>
        <p:txBody>
          <a:bodyPr wrap="none" rtlCol="0" anchor="ctr"/>
          <a:lstStyle/>
          <a:p>
            <a:pPr algn="ctr">
              <a:lnSpc>
                <a:spcPct val="90000"/>
              </a:lnSpc>
            </a:pPr>
            <a:endParaRPr lang="en-US" sz="2133" b="1" err="1">
              <a:solidFill>
                <a:schemeClr val="bg1"/>
              </a:solidFill>
              <a:highlight>
                <a:srgbClr val="008080"/>
              </a:highlight>
              <a:latin typeface="+mj-lt"/>
            </a:endParaRPr>
          </a:p>
        </p:txBody>
      </p:sp>
      <p:sp>
        <p:nvSpPr>
          <p:cNvPr id="2" name="Date Placeholder 1">
            <a:extLst>
              <a:ext uri="{FF2B5EF4-FFF2-40B4-BE49-F238E27FC236}">
                <a16:creationId xmlns:a16="http://schemas.microsoft.com/office/drawing/2014/main" id="{C7FD4073-43F4-854C-9558-EB42C8335D71}"/>
              </a:ext>
            </a:extLst>
          </p:cNvPr>
          <p:cNvSpPr>
            <a:spLocks noGrp="1"/>
          </p:cNvSpPr>
          <p:nvPr>
            <p:ph type="dt" sz="half" idx="2"/>
          </p:nvPr>
        </p:nvSpPr>
        <p:spPr>
          <a:xfrm>
            <a:off x="965563" y="3081732"/>
            <a:ext cx="6889840" cy="570215"/>
          </a:xfrm>
        </p:spPr>
        <p:txBody>
          <a:bodyPr/>
          <a:lstStyle/>
          <a:p>
            <a:r>
              <a:rPr lang="en-US" sz="2200">
                <a:solidFill>
                  <a:srgbClr val="FFC000"/>
                </a:solidFill>
                <a:latin typeface="Tw Cen MT" panose="020B0602020104020603" pitchFamily="34" charset="77"/>
              </a:rPr>
              <a:t>November 14, 2024 | AMERSA | Chicago, IL  </a:t>
            </a:r>
          </a:p>
        </p:txBody>
      </p:sp>
      <p:sp>
        <p:nvSpPr>
          <p:cNvPr id="3" name="Title 2">
            <a:extLst>
              <a:ext uri="{FF2B5EF4-FFF2-40B4-BE49-F238E27FC236}">
                <a16:creationId xmlns:a16="http://schemas.microsoft.com/office/drawing/2014/main" id="{FF786F8B-57CF-EA4C-A1C4-66CE143EF326}"/>
              </a:ext>
            </a:extLst>
          </p:cNvPr>
          <p:cNvSpPr>
            <a:spLocks noGrp="1"/>
          </p:cNvSpPr>
          <p:nvPr>
            <p:ph type="title"/>
          </p:nvPr>
        </p:nvSpPr>
        <p:spPr>
          <a:xfrm>
            <a:off x="948937" y="1487716"/>
            <a:ext cx="7036911" cy="1749284"/>
          </a:xfrm>
        </p:spPr>
        <p:txBody>
          <a:bodyPr/>
          <a:lstStyle/>
          <a:p>
            <a:r>
              <a:rPr lang="en-US" sz="3200" b="1">
                <a:latin typeface="Tw Cen MT" panose="020B0602020104020603" pitchFamily="34" charset="77"/>
                <a:ea typeface="Calibri" panose="020F0502020204030204" pitchFamily="34" charset="0"/>
              </a:rPr>
              <a:t>Long-Acting Injectable HIV Antiretroviral Treatment (LA-ART) Retention in People Who Use Drugs</a:t>
            </a:r>
            <a:endParaRPr lang="en-US" sz="3200" b="1">
              <a:latin typeface="Tw Cen MT" panose="020B0602020104020603" pitchFamily="34" charset="77"/>
            </a:endParaRPr>
          </a:p>
        </p:txBody>
      </p:sp>
      <p:sp>
        <p:nvSpPr>
          <p:cNvPr id="5" name="Text Placeholder 4">
            <a:extLst>
              <a:ext uri="{FF2B5EF4-FFF2-40B4-BE49-F238E27FC236}">
                <a16:creationId xmlns:a16="http://schemas.microsoft.com/office/drawing/2014/main" id="{DDC4BCB8-B75F-974F-8D60-71F7FD8E29DB}"/>
              </a:ext>
            </a:extLst>
          </p:cNvPr>
          <p:cNvSpPr>
            <a:spLocks noGrp="1"/>
          </p:cNvSpPr>
          <p:nvPr>
            <p:ph type="body" sz="quarter" idx="10"/>
          </p:nvPr>
        </p:nvSpPr>
        <p:spPr>
          <a:xfrm>
            <a:off x="948937" y="3890357"/>
            <a:ext cx="6923707" cy="1618904"/>
          </a:xfrm>
        </p:spPr>
        <p:txBody>
          <a:bodyPr/>
          <a:lstStyle/>
          <a:p>
            <a:r>
              <a:rPr lang="en-US" sz="1800" b="1">
                <a:latin typeface="Tw Cen MT" panose="020B0602020104020603" pitchFamily="34" charset="77"/>
              </a:rPr>
              <a:t>Nicky Mehtani, MD MPH </a:t>
            </a:r>
          </a:p>
          <a:p>
            <a:r>
              <a:rPr lang="en-US" sz="1800">
                <a:latin typeface="Tw Cen MT" panose="020B0602020104020603" pitchFamily="34" charset="77"/>
              </a:rPr>
              <a:t>Whole Person Integrated Care, SFDPH </a:t>
            </a:r>
          </a:p>
          <a:p>
            <a:r>
              <a:rPr lang="en-US" sz="1800">
                <a:latin typeface="Tw Cen MT" panose="020B0602020104020603" pitchFamily="34" charset="77"/>
              </a:rPr>
              <a:t>Assistant Professor, UCSF </a:t>
            </a:r>
          </a:p>
          <a:p>
            <a:endParaRPr lang="en-US" sz="1800">
              <a:latin typeface="Tw Cen MT" panose="020B0602020104020603" pitchFamily="34" charset="77"/>
            </a:endParaRPr>
          </a:p>
          <a:p>
            <a:r>
              <a:rPr lang="en-US" sz="1800" b="1">
                <a:latin typeface="Tw Cen MT" panose="020B0602020104020603" pitchFamily="34" charset="77"/>
              </a:rPr>
              <a:t>Sarah </a:t>
            </a:r>
            <a:r>
              <a:rPr lang="en-US" sz="1800" b="1" err="1">
                <a:latin typeface="Tw Cen MT" panose="020B0602020104020603" pitchFamily="34" charset="77"/>
              </a:rPr>
              <a:t>Strieff</a:t>
            </a:r>
            <a:r>
              <a:rPr lang="en-US" sz="1800" b="1">
                <a:latin typeface="Tw Cen MT" panose="020B0602020104020603" pitchFamily="34" charset="77"/>
              </a:rPr>
              <a:t>, RN </a:t>
            </a:r>
          </a:p>
          <a:p>
            <a:r>
              <a:rPr lang="en-US" sz="1800">
                <a:latin typeface="Tw Cen MT" panose="020B0602020104020603" pitchFamily="34" charset="77"/>
              </a:rPr>
              <a:t>Whole Person Integrated Care, SFDPH </a:t>
            </a:r>
          </a:p>
        </p:txBody>
      </p:sp>
      <p:pic>
        <p:nvPicPr>
          <p:cNvPr id="1026" name="Picture 2" descr="DPH Logo with city seal">
            <a:extLst>
              <a:ext uri="{FF2B5EF4-FFF2-40B4-BE49-F238E27FC236}">
                <a16:creationId xmlns:a16="http://schemas.microsoft.com/office/drawing/2014/main" id="{975BC5B5-9840-FE78-27DF-9738AC84570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431" b="15152"/>
          <a:stretch/>
        </p:blipFill>
        <p:spPr bwMode="auto">
          <a:xfrm>
            <a:off x="-3965213" y="256165"/>
            <a:ext cx="2927785" cy="78777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6" descr="UCSF School of Medicine Vice Dean's Office at ZSFG | Zuckberg San Francisco  General Hospital and Trauma Center">
            <a:extLst>
              <a:ext uri="{FF2B5EF4-FFF2-40B4-BE49-F238E27FC236}">
                <a16:creationId xmlns:a16="http://schemas.microsoft.com/office/drawing/2014/main" id="{185E89E6-BE52-8825-ABEE-24583F3EA7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8765" b="78502"/>
          <a:stretch/>
        </p:blipFill>
        <p:spPr bwMode="auto">
          <a:xfrm>
            <a:off x="4389241" y="560966"/>
            <a:ext cx="3338365" cy="78777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023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9469-C422-E092-DCD6-E774AE12089D}"/>
              </a:ext>
            </a:extLst>
          </p:cNvPr>
          <p:cNvSpPr>
            <a:spLocks noGrp="1"/>
          </p:cNvSpPr>
          <p:nvPr>
            <p:ph type="title"/>
          </p:nvPr>
        </p:nvSpPr>
        <p:spPr>
          <a:xfrm>
            <a:off x="436282" y="303253"/>
            <a:ext cx="11648142" cy="732655"/>
          </a:xfrm>
        </p:spPr>
        <p:txBody>
          <a:bodyPr/>
          <a:lstStyle/>
          <a:p>
            <a:r>
              <a:rPr lang="en-US" sz="3100" b="1" dirty="0">
                <a:latin typeface="Tw Cen MT" panose="020B0602020104020603" pitchFamily="34" charset="77"/>
              </a:rPr>
              <a:t>Methods</a:t>
            </a:r>
            <a:r>
              <a:rPr lang="en-US" sz="3100" dirty="0">
                <a:latin typeface="Tw Cen MT" panose="020B0602020104020603" pitchFamily="34" charset="77"/>
              </a:rPr>
              <a:t>: </a:t>
            </a:r>
            <a:r>
              <a:rPr lang="en-US" sz="3100" dirty="0">
                <a:solidFill>
                  <a:srgbClr val="FFC000"/>
                </a:solidFill>
                <a:latin typeface="Tw Cen MT" panose="020B0602020104020603" pitchFamily="34" charset="77"/>
              </a:rPr>
              <a:t>Implementation of Low-Barrier LA-ART for PWUD </a:t>
            </a:r>
            <a:endParaRPr lang="en-US" sz="3100" dirty="0">
              <a:latin typeface="Tw Cen MT" panose="020B0602020104020603" pitchFamily="34" charset="77"/>
            </a:endParaRPr>
          </a:p>
        </p:txBody>
      </p:sp>
      <p:sp>
        <p:nvSpPr>
          <p:cNvPr id="4" name="Content Placeholder 3">
            <a:extLst>
              <a:ext uri="{FF2B5EF4-FFF2-40B4-BE49-F238E27FC236}">
                <a16:creationId xmlns:a16="http://schemas.microsoft.com/office/drawing/2014/main" id="{DD29A90C-314F-14FF-B4C0-F1965307C47F}"/>
              </a:ext>
            </a:extLst>
          </p:cNvPr>
          <p:cNvSpPr>
            <a:spLocks noGrp="1"/>
          </p:cNvSpPr>
          <p:nvPr>
            <p:ph idx="1"/>
          </p:nvPr>
        </p:nvSpPr>
        <p:spPr>
          <a:xfrm>
            <a:off x="372533" y="1479665"/>
            <a:ext cx="3578366" cy="5161347"/>
          </a:xfrm>
        </p:spPr>
        <p:txBody>
          <a:bodyPr/>
          <a:lstStyle/>
          <a:p>
            <a:r>
              <a:rPr lang="en-US" sz="2500" dirty="0">
                <a:latin typeface="Tw Cen MT" panose="020B0602020104020603" pitchFamily="34" charset="77"/>
              </a:rPr>
              <a:t>Adapted LA-CAB/RPV guidelines to create a protocol tailored to meet unique needs of PWUD &amp; PEH</a:t>
            </a:r>
          </a:p>
          <a:p>
            <a:r>
              <a:rPr lang="en-US" sz="2500" dirty="0">
                <a:latin typeface="Tw Cen MT" panose="020B0602020104020603" pitchFamily="34" charset="77"/>
              </a:rPr>
              <a:t>Setting: Low-barrier (e.g., no-appointment), transitional primary care and urgent care clinic </a:t>
            </a:r>
          </a:p>
        </p:txBody>
      </p:sp>
      <p:graphicFrame>
        <p:nvGraphicFramePr>
          <p:cNvPr id="6" name="Diagram 5">
            <a:extLst>
              <a:ext uri="{FF2B5EF4-FFF2-40B4-BE49-F238E27FC236}">
                <a16:creationId xmlns:a16="http://schemas.microsoft.com/office/drawing/2014/main" id="{995FB581-6815-B626-FA9B-1168664C83CE}"/>
              </a:ext>
            </a:extLst>
          </p:cNvPr>
          <p:cNvGraphicFramePr/>
          <p:nvPr>
            <p:extLst>
              <p:ext uri="{D42A27DB-BD31-4B8C-83A1-F6EECF244321}">
                <p14:modId xmlns:p14="http://schemas.microsoft.com/office/powerpoint/2010/main" val="222701114"/>
              </p:ext>
            </p:extLst>
          </p:nvPr>
        </p:nvGraphicFramePr>
        <p:xfrm>
          <a:off x="4028522" y="1175657"/>
          <a:ext cx="8103713" cy="5463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FB6549C-3035-D445-75FD-9623364AC254}"/>
              </a:ext>
            </a:extLst>
          </p:cNvPr>
          <p:cNvSpPr/>
          <p:nvPr/>
        </p:nvSpPr>
        <p:spPr>
          <a:xfrm>
            <a:off x="9961821" y="1200443"/>
            <a:ext cx="2146987" cy="5286103"/>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145358"/>
      </p:ext>
    </p:extLst>
  </p:cSld>
  <p:clrMapOvr>
    <a:masterClrMapping/>
  </p:clrMapOvr>
  <p:transition advTm="98432">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9469-C422-E092-DCD6-E774AE12089D}"/>
              </a:ext>
            </a:extLst>
          </p:cNvPr>
          <p:cNvSpPr>
            <a:spLocks noGrp="1"/>
          </p:cNvSpPr>
          <p:nvPr>
            <p:ph type="title"/>
          </p:nvPr>
        </p:nvSpPr>
        <p:spPr>
          <a:xfrm>
            <a:off x="436282" y="303253"/>
            <a:ext cx="11648142" cy="732655"/>
          </a:xfrm>
        </p:spPr>
        <p:txBody>
          <a:bodyPr/>
          <a:lstStyle/>
          <a:p>
            <a:r>
              <a:rPr lang="en-US" sz="3100" b="1" dirty="0">
                <a:latin typeface="Tw Cen MT" panose="020B0602020104020603" pitchFamily="34" charset="77"/>
              </a:rPr>
              <a:t>Methods</a:t>
            </a:r>
            <a:r>
              <a:rPr lang="en-US" sz="3100" dirty="0">
                <a:latin typeface="Tw Cen MT" panose="020B0602020104020603" pitchFamily="34" charset="77"/>
              </a:rPr>
              <a:t>: </a:t>
            </a:r>
            <a:r>
              <a:rPr lang="en-US" sz="3100" dirty="0">
                <a:solidFill>
                  <a:srgbClr val="FFC000"/>
                </a:solidFill>
                <a:latin typeface="Tw Cen MT" panose="020B0602020104020603" pitchFamily="34" charset="77"/>
              </a:rPr>
              <a:t>Implementation of Low-Barrier LA-ART for PWUD </a:t>
            </a:r>
            <a:endParaRPr lang="en-US" sz="3100" dirty="0">
              <a:latin typeface="Tw Cen MT" panose="020B0602020104020603" pitchFamily="34" charset="77"/>
            </a:endParaRPr>
          </a:p>
        </p:txBody>
      </p:sp>
      <p:sp>
        <p:nvSpPr>
          <p:cNvPr id="4" name="Content Placeholder 3">
            <a:extLst>
              <a:ext uri="{FF2B5EF4-FFF2-40B4-BE49-F238E27FC236}">
                <a16:creationId xmlns:a16="http://schemas.microsoft.com/office/drawing/2014/main" id="{DD29A90C-314F-14FF-B4C0-F1965307C47F}"/>
              </a:ext>
            </a:extLst>
          </p:cNvPr>
          <p:cNvSpPr>
            <a:spLocks noGrp="1"/>
          </p:cNvSpPr>
          <p:nvPr>
            <p:ph idx="1"/>
          </p:nvPr>
        </p:nvSpPr>
        <p:spPr>
          <a:xfrm>
            <a:off x="372533" y="1479665"/>
            <a:ext cx="3578366" cy="5161347"/>
          </a:xfrm>
        </p:spPr>
        <p:txBody>
          <a:bodyPr/>
          <a:lstStyle/>
          <a:p>
            <a:r>
              <a:rPr lang="en-US" sz="2500" dirty="0">
                <a:latin typeface="Tw Cen MT" panose="020B0602020104020603" pitchFamily="34" charset="77"/>
              </a:rPr>
              <a:t>Adapted LA-CAB/RPV guidelines to create a protocol tailored to meet unique needs of PWUD &amp; PEH</a:t>
            </a:r>
          </a:p>
          <a:p>
            <a:r>
              <a:rPr lang="en-US" sz="2500" dirty="0">
                <a:latin typeface="Tw Cen MT" panose="020B0602020104020603" pitchFamily="34" charset="77"/>
              </a:rPr>
              <a:t>Setting: Low-barrier (e.g., no-appointment), transitional primary care and urgent care clinic </a:t>
            </a:r>
          </a:p>
        </p:txBody>
      </p:sp>
      <p:graphicFrame>
        <p:nvGraphicFramePr>
          <p:cNvPr id="11" name="Diagram 10">
            <a:extLst>
              <a:ext uri="{FF2B5EF4-FFF2-40B4-BE49-F238E27FC236}">
                <a16:creationId xmlns:a16="http://schemas.microsoft.com/office/drawing/2014/main" id="{7D29EA95-4ABD-46C5-720E-66044D0D2FEA}"/>
              </a:ext>
            </a:extLst>
          </p:cNvPr>
          <p:cNvGraphicFramePr/>
          <p:nvPr>
            <p:extLst>
              <p:ext uri="{D42A27DB-BD31-4B8C-83A1-F6EECF244321}">
                <p14:modId xmlns:p14="http://schemas.microsoft.com/office/powerpoint/2010/main" val="11043537"/>
              </p:ext>
            </p:extLst>
          </p:nvPr>
        </p:nvGraphicFramePr>
        <p:xfrm>
          <a:off x="4028522" y="1175657"/>
          <a:ext cx="8103713" cy="5463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684440"/>
      </p:ext>
    </p:extLst>
  </p:cSld>
  <p:clrMapOvr>
    <a:masterClrMapping/>
  </p:clrMapOvr>
  <p:transition advTm="98432">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9469-C422-E092-DCD6-E774AE12089D}"/>
              </a:ext>
            </a:extLst>
          </p:cNvPr>
          <p:cNvSpPr>
            <a:spLocks noGrp="1"/>
          </p:cNvSpPr>
          <p:nvPr>
            <p:ph type="title"/>
          </p:nvPr>
        </p:nvSpPr>
        <p:spPr>
          <a:xfrm>
            <a:off x="436282" y="303253"/>
            <a:ext cx="11648142" cy="732655"/>
          </a:xfrm>
        </p:spPr>
        <p:txBody>
          <a:bodyPr/>
          <a:lstStyle/>
          <a:p>
            <a:r>
              <a:rPr lang="en-US" sz="3200" b="1">
                <a:latin typeface="Tw Cen MT" panose="020B0602020104020603" pitchFamily="34" charset="77"/>
              </a:rPr>
              <a:t>Methods</a:t>
            </a:r>
            <a:r>
              <a:rPr lang="en-US" sz="3200">
                <a:latin typeface="Tw Cen MT" panose="020B0602020104020603" pitchFamily="34" charset="77"/>
              </a:rPr>
              <a:t>: </a:t>
            </a:r>
            <a:r>
              <a:rPr lang="en-US" sz="3200">
                <a:solidFill>
                  <a:srgbClr val="FFC000"/>
                </a:solidFill>
                <a:latin typeface="Tw Cen MT" panose="020B0602020104020603" pitchFamily="34" charset="77"/>
              </a:rPr>
              <a:t>Retrospective Analyses (November 2021-October 2024)</a:t>
            </a:r>
            <a:endParaRPr lang="en-US" sz="3200">
              <a:latin typeface="Tw Cen MT" panose="020B0602020104020603" pitchFamily="34" charset="77"/>
            </a:endParaRPr>
          </a:p>
        </p:txBody>
      </p:sp>
      <p:graphicFrame>
        <p:nvGraphicFramePr>
          <p:cNvPr id="6" name="Content Placeholder 5">
            <a:extLst>
              <a:ext uri="{FF2B5EF4-FFF2-40B4-BE49-F238E27FC236}">
                <a16:creationId xmlns:a16="http://schemas.microsoft.com/office/drawing/2014/main" id="{A260C651-D8D3-0CF6-3901-5BB83DE552AF}"/>
              </a:ext>
            </a:extLst>
          </p:cNvPr>
          <p:cNvGraphicFramePr>
            <a:graphicFrameLocks noGrp="1"/>
          </p:cNvGraphicFramePr>
          <p:nvPr>
            <p:ph idx="1"/>
            <p:extLst>
              <p:ext uri="{D42A27DB-BD31-4B8C-83A1-F6EECF244321}">
                <p14:modId xmlns:p14="http://schemas.microsoft.com/office/powerpoint/2010/main" val="1149959033"/>
              </p:ext>
            </p:extLst>
          </p:nvPr>
        </p:nvGraphicFramePr>
        <p:xfrm>
          <a:off x="612911" y="1470660"/>
          <a:ext cx="10850220" cy="49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589569"/>
      </p:ext>
    </p:extLst>
  </p:cSld>
  <p:clrMapOvr>
    <a:masterClrMapping/>
  </p:clrMapOvr>
  <p:transition advTm="18158">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585693" y="2192010"/>
            <a:ext cx="3421042" cy="2197110"/>
          </a:xfrm>
          <a:solidFill>
            <a:srgbClr val="4C0000"/>
          </a:solidFill>
        </p:spPr>
        <p:txBody>
          <a:bodyPr/>
          <a:lstStyle/>
          <a:p>
            <a:r>
              <a:rPr lang="en-US" sz="3600" b="1">
                <a:latin typeface="Tw Cen MT" panose="020B0602020104020603" pitchFamily="34" charset="77"/>
              </a:rPr>
              <a:t>Results</a:t>
            </a:r>
            <a:r>
              <a:rPr lang="en-US" sz="3600">
                <a:latin typeface="Tw Cen MT" panose="020B0602020104020603" pitchFamily="34" charset="77"/>
              </a:rPr>
              <a:t>: </a:t>
            </a:r>
            <a:br>
              <a:rPr lang="en-US" sz="3600">
                <a:latin typeface="Tw Cen MT" panose="020B0602020104020603" pitchFamily="34" charset="77"/>
              </a:rPr>
            </a:br>
            <a:r>
              <a:rPr lang="en-US" sz="3200">
                <a:solidFill>
                  <a:schemeClr val="accent4"/>
                </a:solidFill>
                <a:latin typeface="Tw Cen MT" panose="020B0602020104020603" pitchFamily="34" charset="0"/>
              </a:rPr>
              <a:t>Demographics &amp; Co-morbidities of LA-ART Patients </a:t>
            </a:r>
            <a:br>
              <a:rPr lang="en-US" sz="3200">
                <a:solidFill>
                  <a:schemeClr val="accent4"/>
                </a:solidFill>
                <a:latin typeface="Tw Cen MT" panose="020B0602020104020603" pitchFamily="34" charset="0"/>
              </a:rPr>
            </a:br>
            <a:r>
              <a:rPr lang="en-US" sz="2500">
                <a:solidFill>
                  <a:schemeClr val="accent4"/>
                </a:solidFill>
                <a:latin typeface="Tw Cen MT" panose="020B0602020104020603" pitchFamily="34" charset="0"/>
              </a:rPr>
              <a:t>(</a:t>
            </a:r>
            <a:r>
              <a:rPr lang="en-US" sz="2500">
                <a:solidFill>
                  <a:schemeClr val="accent4"/>
                </a:solidFill>
                <a:latin typeface="Tw Cen MT" panose="020B0602020104020603" pitchFamily="34" charset="77"/>
              </a:rPr>
              <a:t>Nov 2021- Oct 2024) </a:t>
            </a:r>
            <a:endParaRPr lang="en-US" sz="2500">
              <a:solidFill>
                <a:schemeClr val="accent4"/>
              </a:solidFill>
            </a:endParaRPr>
          </a:p>
        </p:txBody>
      </p:sp>
      <p:graphicFrame>
        <p:nvGraphicFramePr>
          <p:cNvPr id="5" name="Table 4">
            <a:extLst>
              <a:ext uri="{FF2B5EF4-FFF2-40B4-BE49-F238E27FC236}">
                <a16:creationId xmlns:a16="http://schemas.microsoft.com/office/drawing/2014/main" id="{ABA3C4AB-893D-6681-AE34-B28E05AC66E2}"/>
              </a:ext>
            </a:extLst>
          </p:cNvPr>
          <p:cNvGraphicFramePr>
            <a:graphicFrameLocks noGrp="1"/>
          </p:cNvGraphicFramePr>
          <p:nvPr>
            <p:extLst>
              <p:ext uri="{D42A27DB-BD31-4B8C-83A1-F6EECF244321}">
                <p14:modId xmlns:p14="http://schemas.microsoft.com/office/powerpoint/2010/main" val="1255884737"/>
              </p:ext>
            </p:extLst>
          </p:nvPr>
        </p:nvGraphicFramePr>
        <p:xfrm>
          <a:off x="4006735" y="182880"/>
          <a:ext cx="7881589" cy="6492240"/>
        </p:xfrm>
        <a:graphic>
          <a:graphicData uri="http://schemas.openxmlformats.org/drawingml/2006/table">
            <a:tbl>
              <a:tblPr firstRow="1" bandRow="1">
                <a:tableStyleId>{5C22544A-7EE6-4342-B048-85BDC9FD1C3A}</a:tableStyleId>
              </a:tblPr>
              <a:tblGrid>
                <a:gridCol w="2020914">
                  <a:extLst>
                    <a:ext uri="{9D8B030D-6E8A-4147-A177-3AD203B41FA5}">
                      <a16:colId xmlns:a16="http://schemas.microsoft.com/office/drawing/2014/main" val="1131011962"/>
                    </a:ext>
                  </a:extLst>
                </a:gridCol>
                <a:gridCol w="3232729">
                  <a:extLst>
                    <a:ext uri="{9D8B030D-6E8A-4147-A177-3AD203B41FA5}">
                      <a16:colId xmlns:a16="http://schemas.microsoft.com/office/drawing/2014/main" val="3147574261"/>
                    </a:ext>
                  </a:extLst>
                </a:gridCol>
                <a:gridCol w="1219531">
                  <a:extLst>
                    <a:ext uri="{9D8B030D-6E8A-4147-A177-3AD203B41FA5}">
                      <a16:colId xmlns:a16="http://schemas.microsoft.com/office/drawing/2014/main" val="3072980640"/>
                    </a:ext>
                  </a:extLst>
                </a:gridCol>
                <a:gridCol w="1408415">
                  <a:extLst>
                    <a:ext uri="{9D8B030D-6E8A-4147-A177-3AD203B41FA5}">
                      <a16:colId xmlns:a16="http://schemas.microsoft.com/office/drawing/2014/main" val="3478921313"/>
                    </a:ext>
                  </a:extLst>
                </a:gridCol>
              </a:tblGrid>
              <a:tr h="250420">
                <a:tc gridSpan="2">
                  <a:txBody>
                    <a:bodyPr/>
                    <a:lstStyle/>
                    <a:p>
                      <a:endParaRPr lang="en-US" sz="2400">
                        <a:latin typeface="Tw Cen MT" panose="020B0602020104020603" pitchFamily="34" charset="0"/>
                      </a:endParaRPr>
                    </a:p>
                  </a:txBody>
                  <a:tcPr/>
                </a:tc>
                <a:tc hMerge="1">
                  <a:txBody>
                    <a:bodyPr/>
                    <a:lstStyle/>
                    <a:p>
                      <a:endParaRPr lang="en-US">
                        <a:latin typeface="Tw Cen MT" panose="020B0602020104020603" pitchFamily="34" charset="0"/>
                      </a:endParaRPr>
                    </a:p>
                  </a:txBody>
                  <a:tcPr/>
                </a:tc>
                <a:tc gridSpan="2">
                  <a:txBody>
                    <a:bodyPr/>
                    <a:lstStyle/>
                    <a:p>
                      <a:pPr algn="ctr"/>
                      <a:r>
                        <a:rPr lang="en-US" sz="2400" u="sng">
                          <a:latin typeface="Tw Cen MT" panose="020B0602020104020603" pitchFamily="34" charset="0"/>
                        </a:rPr>
                        <a:t>N = 23 (%) </a:t>
                      </a:r>
                    </a:p>
                  </a:txBody>
                  <a:tcPr/>
                </a:tc>
                <a:tc hMerge="1">
                  <a:txBody>
                    <a:bodyPr/>
                    <a:lstStyle/>
                    <a:p>
                      <a:endParaRPr lang="en-US">
                        <a:latin typeface="Tw Cen MT" panose="020B0602020104020603" pitchFamily="34" charset="0"/>
                      </a:endParaRPr>
                    </a:p>
                  </a:txBody>
                  <a:tcPr/>
                </a:tc>
                <a:extLst>
                  <a:ext uri="{0D108BD9-81ED-4DB2-BD59-A6C34878D82A}">
                    <a16:rowId xmlns:a16="http://schemas.microsoft.com/office/drawing/2014/main" val="3047031545"/>
                  </a:ext>
                </a:extLst>
              </a:tr>
              <a:tr h="349118">
                <a:tc gridSpan="2">
                  <a:txBody>
                    <a:bodyPr/>
                    <a:lstStyle/>
                    <a:p>
                      <a:r>
                        <a:rPr lang="en-US" sz="2000" b="1">
                          <a:latin typeface="Tw Cen MT" panose="020B0602020104020603" pitchFamily="34" charset="0"/>
                        </a:rPr>
                        <a:t>Age, mean (SD) </a:t>
                      </a:r>
                    </a:p>
                  </a:txBody>
                  <a:tcPr/>
                </a:tc>
                <a:tc hMerge="1">
                  <a:txBody>
                    <a:bodyPr/>
                    <a:lstStyle/>
                    <a:p>
                      <a:endParaRPr lang="en-US">
                        <a:latin typeface="Tw Cen MT" panose="020B0602020104020603" pitchFamily="34" charset="0"/>
                      </a:endParaRPr>
                    </a:p>
                  </a:txBody>
                  <a:tcPr/>
                </a:tc>
                <a:tc gridSpan="2">
                  <a:txBody>
                    <a:bodyPr/>
                    <a:lstStyle/>
                    <a:p>
                      <a:pPr algn="ctr"/>
                      <a:r>
                        <a:rPr lang="en-US" sz="2000">
                          <a:latin typeface="Tw Cen MT" panose="020B0602020104020603" pitchFamily="34" charset="0"/>
                        </a:rPr>
                        <a:t>42 (11) </a:t>
                      </a:r>
                    </a:p>
                  </a:txBody>
                  <a:tcPr/>
                </a:tc>
                <a:tc hMerge="1">
                  <a:txBody>
                    <a:bodyPr/>
                    <a:lstStyle/>
                    <a:p>
                      <a:endParaRPr lang="en-US">
                        <a:latin typeface="Tw Cen MT" panose="020B0602020104020603" pitchFamily="34" charset="0"/>
                      </a:endParaRPr>
                    </a:p>
                  </a:txBody>
                  <a:tcPr/>
                </a:tc>
                <a:extLst>
                  <a:ext uri="{0D108BD9-81ED-4DB2-BD59-A6C34878D82A}">
                    <a16:rowId xmlns:a16="http://schemas.microsoft.com/office/drawing/2014/main" val="3754421602"/>
                  </a:ext>
                </a:extLst>
              </a:tr>
              <a:tr h="875782">
                <a:tc>
                  <a:txBody>
                    <a:bodyPr/>
                    <a:lstStyle/>
                    <a:p>
                      <a:r>
                        <a:rPr lang="en-US" sz="2000" b="1">
                          <a:latin typeface="Tw Cen MT" panose="020B0602020104020603" pitchFamily="34" charset="0"/>
                        </a:rPr>
                        <a:t>Race/Ethnicity </a:t>
                      </a:r>
                    </a:p>
                  </a:txBody>
                  <a:tcPr/>
                </a:tc>
                <a:tc>
                  <a:txBody>
                    <a:bodyPr/>
                    <a:lstStyle/>
                    <a:p>
                      <a:pPr algn="l"/>
                      <a:r>
                        <a:rPr lang="en-US" sz="2000">
                          <a:latin typeface="Tw Cen MT" panose="020B0602020104020603" pitchFamily="34" charset="0"/>
                        </a:rPr>
                        <a:t>Black </a:t>
                      </a:r>
                    </a:p>
                    <a:p>
                      <a:pPr algn="l"/>
                      <a:r>
                        <a:rPr lang="en-US" sz="2000">
                          <a:latin typeface="Tw Cen MT" panose="020B0602020104020603" pitchFamily="34" charset="0"/>
                        </a:rPr>
                        <a:t>Native American </a:t>
                      </a:r>
                    </a:p>
                    <a:p>
                      <a:pPr algn="l"/>
                      <a:r>
                        <a:rPr lang="en-US" sz="2000">
                          <a:latin typeface="Tw Cen MT" panose="020B0602020104020603" pitchFamily="34" charset="0"/>
                        </a:rPr>
                        <a:t>Hispanic</a:t>
                      </a:r>
                    </a:p>
                    <a:p>
                      <a:pPr algn="l"/>
                      <a:r>
                        <a:rPr lang="en-US" sz="2000">
                          <a:latin typeface="Tw Cen MT" panose="020B0602020104020603" pitchFamily="34" charset="0"/>
                        </a:rPr>
                        <a:t>Non-Hispanic White </a:t>
                      </a:r>
                    </a:p>
                  </a:txBody>
                  <a:tcPr/>
                </a:tc>
                <a:tc>
                  <a:txBody>
                    <a:bodyPr/>
                    <a:lstStyle/>
                    <a:p>
                      <a:pPr algn="ctr"/>
                      <a:r>
                        <a:rPr lang="en-US" sz="2000">
                          <a:solidFill>
                            <a:schemeClr val="bg1"/>
                          </a:solidFill>
                          <a:latin typeface="Tw Cen MT" panose="020B0602020104020603" pitchFamily="34" charset="0"/>
                        </a:rPr>
                        <a:t>11</a:t>
                      </a:r>
                    </a:p>
                    <a:p>
                      <a:pPr algn="ctr"/>
                      <a:r>
                        <a:rPr lang="en-US" sz="2000">
                          <a:solidFill>
                            <a:schemeClr val="bg1"/>
                          </a:solidFill>
                          <a:latin typeface="Tw Cen MT" panose="020B0602020104020603" pitchFamily="34" charset="0"/>
                        </a:rPr>
                        <a:t>2</a:t>
                      </a:r>
                    </a:p>
                    <a:p>
                      <a:pPr algn="ctr"/>
                      <a:r>
                        <a:rPr lang="en-US" sz="2000">
                          <a:solidFill>
                            <a:schemeClr val="bg1"/>
                          </a:solidFill>
                          <a:latin typeface="Tw Cen MT" panose="020B0602020104020603" pitchFamily="34" charset="0"/>
                        </a:rPr>
                        <a:t>7</a:t>
                      </a:r>
                    </a:p>
                    <a:p>
                      <a:pPr algn="ctr"/>
                      <a:r>
                        <a:rPr lang="en-US" sz="2000">
                          <a:latin typeface="Tw Cen MT" panose="020B0602020104020603" pitchFamily="34" charset="0"/>
                        </a:rPr>
                        <a:t>5</a:t>
                      </a:r>
                    </a:p>
                  </a:txBody>
                  <a:tcPr/>
                </a:tc>
                <a:tc>
                  <a:txBody>
                    <a:bodyPr/>
                    <a:lstStyle/>
                    <a:p>
                      <a:pPr algn="ctr"/>
                      <a:r>
                        <a:rPr lang="en-US" sz="2000">
                          <a:latin typeface="Tw Cen MT" panose="020B0602020104020603" pitchFamily="34" charset="0"/>
                        </a:rPr>
                        <a:t>48% </a:t>
                      </a:r>
                    </a:p>
                    <a:p>
                      <a:pPr algn="ctr"/>
                      <a:r>
                        <a:rPr lang="en-US" sz="2000">
                          <a:latin typeface="Tw Cen MT" panose="020B0602020104020603" pitchFamily="34" charset="0"/>
                        </a:rPr>
                        <a:t>9%</a:t>
                      </a:r>
                    </a:p>
                    <a:p>
                      <a:pPr algn="ctr"/>
                      <a:r>
                        <a:rPr lang="en-US" sz="2000">
                          <a:latin typeface="Tw Cen MT" panose="020B0602020104020603" pitchFamily="34" charset="0"/>
                        </a:rPr>
                        <a:t>30%</a:t>
                      </a:r>
                    </a:p>
                    <a:p>
                      <a:pPr algn="ctr"/>
                      <a:r>
                        <a:rPr lang="en-US" sz="2000">
                          <a:latin typeface="Tw Cen MT" panose="020B0602020104020603" pitchFamily="34" charset="0"/>
                        </a:rPr>
                        <a:t>22%  </a:t>
                      </a:r>
                    </a:p>
                  </a:txBody>
                  <a:tcPr/>
                </a:tc>
                <a:extLst>
                  <a:ext uri="{0D108BD9-81ED-4DB2-BD59-A6C34878D82A}">
                    <a16:rowId xmlns:a16="http://schemas.microsoft.com/office/drawing/2014/main" val="669020730"/>
                  </a:ext>
                </a:extLst>
              </a:tr>
              <a:tr h="872794">
                <a:tc>
                  <a:txBody>
                    <a:bodyPr/>
                    <a:lstStyle/>
                    <a:p>
                      <a:r>
                        <a:rPr lang="en-US" sz="2000" b="1">
                          <a:latin typeface="Tw Cen MT" panose="020B0602020104020603" pitchFamily="34" charset="0"/>
                        </a:rPr>
                        <a:t>Gender/Sex </a:t>
                      </a:r>
                    </a:p>
                  </a:txBody>
                  <a:tcPr/>
                </a:tc>
                <a:tc>
                  <a:txBody>
                    <a:bodyPr/>
                    <a:lstStyle/>
                    <a:p>
                      <a:pPr algn="l"/>
                      <a:r>
                        <a:rPr lang="en-US" sz="2000">
                          <a:latin typeface="Tw Cen MT" panose="020B0602020104020603" pitchFamily="34" charset="0"/>
                        </a:rPr>
                        <a:t>Cisgender-male </a:t>
                      </a:r>
                    </a:p>
                    <a:p>
                      <a:pPr algn="l"/>
                      <a:r>
                        <a:rPr lang="en-US" sz="2000">
                          <a:latin typeface="Tw Cen MT" panose="020B0602020104020603" pitchFamily="34" charset="0"/>
                        </a:rPr>
                        <a:t>Cisgender-female </a:t>
                      </a:r>
                    </a:p>
                    <a:p>
                      <a:pPr algn="l"/>
                      <a:r>
                        <a:rPr lang="en-US" sz="2000">
                          <a:latin typeface="Tw Cen MT" panose="020B0602020104020603" pitchFamily="34" charset="0"/>
                        </a:rPr>
                        <a:t>Trans or Non-binary </a:t>
                      </a:r>
                    </a:p>
                  </a:txBody>
                  <a:tcPr/>
                </a:tc>
                <a:tc>
                  <a:txBody>
                    <a:bodyPr/>
                    <a:lstStyle/>
                    <a:p>
                      <a:pPr algn="ctr"/>
                      <a:r>
                        <a:rPr lang="en-US" sz="2000">
                          <a:latin typeface="Tw Cen MT" panose="020B0602020104020603" pitchFamily="34" charset="0"/>
                        </a:rPr>
                        <a:t>14</a:t>
                      </a:r>
                    </a:p>
                    <a:p>
                      <a:pPr algn="ctr"/>
                      <a:r>
                        <a:rPr lang="en-US" sz="2000">
                          <a:latin typeface="Tw Cen MT" panose="020B0602020104020603" pitchFamily="34" charset="0"/>
                        </a:rPr>
                        <a:t>3</a:t>
                      </a:r>
                    </a:p>
                    <a:p>
                      <a:pPr algn="ctr"/>
                      <a:r>
                        <a:rPr lang="en-US" sz="2000">
                          <a:latin typeface="Tw Cen MT" panose="020B0602020104020603" pitchFamily="34" charset="0"/>
                        </a:rPr>
                        <a:t>6</a:t>
                      </a:r>
                    </a:p>
                  </a:txBody>
                  <a:tcPr/>
                </a:tc>
                <a:tc>
                  <a:txBody>
                    <a:bodyPr/>
                    <a:lstStyle/>
                    <a:p>
                      <a:pPr algn="ctr"/>
                      <a:r>
                        <a:rPr lang="en-US" sz="2000">
                          <a:latin typeface="Tw Cen MT" panose="020B0602020104020603" pitchFamily="34" charset="0"/>
                        </a:rPr>
                        <a:t>61%</a:t>
                      </a:r>
                    </a:p>
                    <a:p>
                      <a:pPr algn="ctr"/>
                      <a:r>
                        <a:rPr lang="en-US" sz="2000">
                          <a:latin typeface="Tw Cen MT" panose="020B0602020104020603" pitchFamily="34" charset="0"/>
                        </a:rPr>
                        <a:t>13%</a:t>
                      </a:r>
                    </a:p>
                    <a:p>
                      <a:pPr algn="ctr"/>
                      <a:r>
                        <a:rPr lang="en-US" sz="2000">
                          <a:latin typeface="Tw Cen MT" panose="020B0602020104020603" pitchFamily="34" charset="0"/>
                        </a:rPr>
                        <a:t>26% </a:t>
                      </a:r>
                    </a:p>
                  </a:txBody>
                  <a:tcPr/>
                </a:tc>
                <a:extLst>
                  <a:ext uri="{0D108BD9-81ED-4DB2-BD59-A6C34878D82A}">
                    <a16:rowId xmlns:a16="http://schemas.microsoft.com/office/drawing/2014/main" val="2625661375"/>
                  </a:ext>
                </a:extLst>
              </a:tr>
              <a:tr h="907755">
                <a:tc>
                  <a:txBody>
                    <a:bodyPr/>
                    <a:lstStyle/>
                    <a:p>
                      <a:r>
                        <a:rPr lang="en-US" sz="2000" b="1">
                          <a:latin typeface="Tw Cen MT" panose="020B0602020104020603" pitchFamily="34" charset="0"/>
                        </a:rPr>
                        <a:t>Housing Status </a:t>
                      </a:r>
                    </a:p>
                  </a:txBody>
                  <a:tcPr/>
                </a:tc>
                <a:tc>
                  <a:txBody>
                    <a:bodyPr/>
                    <a:lstStyle/>
                    <a:p>
                      <a:pPr algn="l"/>
                      <a:r>
                        <a:rPr lang="en-US" sz="2000">
                          <a:latin typeface="Tw Cen MT" panose="020B0602020104020603" pitchFamily="34" charset="0"/>
                        </a:rPr>
                        <a:t>Street homeless </a:t>
                      </a:r>
                    </a:p>
                    <a:p>
                      <a:pPr algn="l"/>
                      <a:r>
                        <a:rPr lang="en-US" sz="2000">
                          <a:latin typeface="Tw Cen MT" panose="020B0602020104020603" pitchFamily="34" charset="0"/>
                        </a:rPr>
                        <a:t>Sheltered homeless</a:t>
                      </a:r>
                    </a:p>
                    <a:p>
                      <a:pPr algn="l"/>
                      <a:r>
                        <a:rPr lang="en-US" sz="2000">
                          <a:latin typeface="Tw Cen MT" panose="020B0602020104020603" pitchFamily="34" charset="0"/>
                        </a:rPr>
                        <a:t>SRO (unstably housed)  </a:t>
                      </a:r>
                    </a:p>
                  </a:txBody>
                  <a:tcPr/>
                </a:tc>
                <a:tc>
                  <a:txBody>
                    <a:bodyPr/>
                    <a:lstStyle/>
                    <a:p>
                      <a:pPr algn="ctr">
                        <a:tabLst>
                          <a:tab pos="514350" algn="l"/>
                        </a:tabLst>
                      </a:pPr>
                      <a:r>
                        <a:rPr lang="en-US" sz="2000">
                          <a:latin typeface="Tw Cen MT" panose="020B0602020104020603" pitchFamily="34" charset="0"/>
                        </a:rPr>
                        <a:t>8</a:t>
                      </a:r>
                    </a:p>
                    <a:p>
                      <a:pPr algn="ctr">
                        <a:tabLst>
                          <a:tab pos="514350" algn="l"/>
                        </a:tabLst>
                      </a:pPr>
                      <a:r>
                        <a:rPr lang="en-US" sz="2000">
                          <a:latin typeface="Tw Cen MT" panose="020B0602020104020603" pitchFamily="34" charset="0"/>
                        </a:rPr>
                        <a:t>12</a:t>
                      </a:r>
                    </a:p>
                    <a:p>
                      <a:pPr algn="ctr">
                        <a:tabLst>
                          <a:tab pos="514350" algn="l"/>
                        </a:tabLst>
                      </a:pPr>
                      <a:r>
                        <a:rPr lang="en-US" sz="2000">
                          <a:latin typeface="Tw Cen MT" panose="020B0602020104020603" pitchFamily="34" charset="0"/>
                        </a:rPr>
                        <a:t>3</a:t>
                      </a:r>
                    </a:p>
                  </a:txBody>
                  <a:tcPr/>
                </a:tc>
                <a:tc>
                  <a:txBody>
                    <a:bodyPr/>
                    <a:lstStyle/>
                    <a:p>
                      <a:pPr algn="ctr"/>
                      <a:r>
                        <a:rPr lang="en-US" sz="2000">
                          <a:latin typeface="Tw Cen MT" panose="020B0602020104020603" pitchFamily="34" charset="0"/>
                        </a:rPr>
                        <a:t>35%</a:t>
                      </a:r>
                    </a:p>
                    <a:p>
                      <a:pPr algn="ctr"/>
                      <a:r>
                        <a:rPr lang="en-US" sz="2000">
                          <a:latin typeface="Tw Cen MT" panose="020B0602020104020603" pitchFamily="34" charset="0"/>
                        </a:rPr>
                        <a:t>52% </a:t>
                      </a:r>
                    </a:p>
                    <a:p>
                      <a:pPr algn="ctr"/>
                      <a:r>
                        <a:rPr lang="en-US" sz="2000">
                          <a:latin typeface="Tw Cen MT" panose="020B0602020104020603" pitchFamily="34" charset="0"/>
                        </a:rPr>
                        <a:t>13% </a:t>
                      </a:r>
                    </a:p>
                  </a:txBody>
                  <a:tcPr/>
                </a:tc>
                <a:extLst>
                  <a:ext uri="{0D108BD9-81ED-4DB2-BD59-A6C34878D82A}">
                    <a16:rowId xmlns:a16="http://schemas.microsoft.com/office/drawing/2014/main" val="4011024742"/>
                  </a:ext>
                </a:extLst>
              </a:tr>
              <a:tr h="610956">
                <a:tc>
                  <a:txBody>
                    <a:bodyPr/>
                    <a:lstStyle/>
                    <a:p>
                      <a:r>
                        <a:rPr lang="en-US" sz="2000" b="1">
                          <a:latin typeface="Tw Cen MT" panose="020B0602020104020603" pitchFamily="34" charset="0"/>
                        </a:rPr>
                        <a:t>Mental Health Comorbidity </a:t>
                      </a:r>
                    </a:p>
                  </a:txBody>
                  <a:tcPr/>
                </a:tc>
                <a:tc>
                  <a:txBody>
                    <a:bodyPr/>
                    <a:lstStyle/>
                    <a:p>
                      <a:pPr algn="l"/>
                      <a:r>
                        <a:rPr lang="en-US" sz="2000">
                          <a:latin typeface="Tw Cen MT" panose="020B0602020104020603" pitchFamily="34" charset="0"/>
                        </a:rPr>
                        <a:t>Stimulant Use Disorder  </a:t>
                      </a:r>
                    </a:p>
                    <a:p>
                      <a:pPr algn="l"/>
                      <a:r>
                        <a:rPr lang="en-US" sz="2000">
                          <a:latin typeface="Tw Cen MT" panose="020B0602020104020603" pitchFamily="34" charset="0"/>
                        </a:rPr>
                        <a:t>Opioid Use Disorder </a:t>
                      </a:r>
                    </a:p>
                    <a:p>
                      <a:pPr algn="l"/>
                      <a:r>
                        <a:rPr lang="en-US" sz="2000">
                          <a:latin typeface="Tw Cen MT" panose="020B0602020104020603" pitchFamily="34" charset="0"/>
                        </a:rPr>
                        <a:t>Bipolar or Schizophrenia</a:t>
                      </a:r>
                    </a:p>
                  </a:txBody>
                  <a:tcPr/>
                </a:tc>
                <a:tc>
                  <a:txBody>
                    <a:bodyPr/>
                    <a:lstStyle/>
                    <a:p>
                      <a:pPr algn="ctr"/>
                      <a:r>
                        <a:rPr lang="en-US" sz="2000">
                          <a:latin typeface="Tw Cen MT" panose="020B0602020104020603" pitchFamily="34" charset="0"/>
                        </a:rPr>
                        <a:t>18</a:t>
                      </a:r>
                    </a:p>
                    <a:p>
                      <a:pPr algn="ctr"/>
                      <a:r>
                        <a:rPr lang="en-US" sz="2000">
                          <a:latin typeface="Tw Cen MT" panose="020B0602020104020603" pitchFamily="34" charset="0"/>
                        </a:rPr>
                        <a:t>6</a:t>
                      </a:r>
                    </a:p>
                    <a:p>
                      <a:pPr algn="ctr"/>
                      <a:r>
                        <a:rPr lang="en-US" sz="2000">
                          <a:latin typeface="Tw Cen MT" panose="020B0602020104020603" pitchFamily="34" charset="0"/>
                        </a:rPr>
                        <a:t>8</a:t>
                      </a:r>
                    </a:p>
                  </a:txBody>
                  <a:tcPr/>
                </a:tc>
                <a:tc>
                  <a:txBody>
                    <a:bodyPr/>
                    <a:lstStyle/>
                    <a:p>
                      <a:pPr algn="ctr"/>
                      <a:r>
                        <a:rPr lang="en-US" sz="2000">
                          <a:latin typeface="Tw Cen MT" panose="020B0602020104020603" pitchFamily="34" charset="0"/>
                        </a:rPr>
                        <a:t>78% </a:t>
                      </a:r>
                    </a:p>
                    <a:p>
                      <a:pPr algn="ctr"/>
                      <a:r>
                        <a:rPr lang="en-US" sz="2000">
                          <a:latin typeface="Tw Cen MT" panose="020B0602020104020603" pitchFamily="34" charset="0"/>
                        </a:rPr>
                        <a:t>26% </a:t>
                      </a:r>
                    </a:p>
                    <a:p>
                      <a:pPr algn="ctr"/>
                      <a:r>
                        <a:rPr lang="en-US" sz="2000">
                          <a:latin typeface="Tw Cen MT" panose="020B0602020104020603" pitchFamily="34" charset="0"/>
                        </a:rPr>
                        <a:t>35% </a:t>
                      </a:r>
                    </a:p>
                  </a:txBody>
                  <a:tcPr/>
                </a:tc>
                <a:extLst>
                  <a:ext uri="{0D108BD9-81ED-4DB2-BD59-A6C34878D82A}">
                    <a16:rowId xmlns:a16="http://schemas.microsoft.com/office/drawing/2014/main" val="1758321234"/>
                  </a:ext>
                </a:extLst>
              </a:tr>
              <a:tr h="610956">
                <a:tc>
                  <a:txBody>
                    <a:bodyPr/>
                    <a:lstStyle/>
                    <a:p>
                      <a:r>
                        <a:rPr lang="en-US" sz="2000" b="1">
                          <a:latin typeface="Tw Cen MT" panose="020B0602020104020603" pitchFamily="34" charset="0"/>
                        </a:rPr>
                        <a:t>HIV Labs at Baseline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CD4 &lt;50 c/mm3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Tw Cen MT" panose="020B0602020104020603" pitchFamily="34" charset="0"/>
                        </a:rPr>
                        <a:t>CD4 &lt;200 </a:t>
                      </a:r>
                      <a:r>
                        <a:rPr lang="en-US" sz="2000" dirty="0">
                          <a:latin typeface="Tw Cen MT" panose="020B0602020104020603" pitchFamily="34" charset="0"/>
                        </a:rPr>
                        <a:t>c/mm3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Viremic at 1</a:t>
                      </a:r>
                      <a:r>
                        <a:rPr lang="en-US" sz="2000" baseline="30000" dirty="0">
                          <a:latin typeface="Tw Cen MT" panose="020B0602020104020603" pitchFamily="34" charset="0"/>
                        </a:rPr>
                        <a:t>st</a:t>
                      </a:r>
                      <a:r>
                        <a:rPr lang="en-US" sz="2000" dirty="0">
                          <a:latin typeface="Tw Cen MT" panose="020B0602020104020603" pitchFamily="34" charset="0"/>
                        </a:rPr>
                        <a:t> injection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Lifetime outpatient viremia </a:t>
                      </a:r>
                    </a:p>
                  </a:txBody>
                  <a:tcPr/>
                </a:tc>
                <a:tc>
                  <a:txBody>
                    <a:bodyPr/>
                    <a:lstStyle/>
                    <a:p>
                      <a:pPr algn="ctr"/>
                      <a:r>
                        <a:rPr lang="en-US" sz="2000">
                          <a:latin typeface="Tw Cen MT" panose="020B0602020104020603" pitchFamily="34" charset="0"/>
                        </a:rPr>
                        <a:t>6</a:t>
                      </a:r>
                    </a:p>
                    <a:p>
                      <a:pPr algn="ctr"/>
                      <a:r>
                        <a:rPr lang="en-US" sz="2000">
                          <a:latin typeface="Tw Cen MT" panose="020B0602020104020603" pitchFamily="34" charset="0"/>
                        </a:rPr>
                        <a:t>9 </a:t>
                      </a:r>
                    </a:p>
                    <a:p>
                      <a:pPr algn="ctr"/>
                      <a:r>
                        <a:rPr lang="en-US" sz="2000">
                          <a:latin typeface="Tw Cen MT" panose="020B0602020104020603" pitchFamily="34" charset="0"/>
                        </a:rPr>
                        <a:t>16</a:t>
                      </a:r>
                    </a:p>
                    <a:p>
                      <a:pPr algn="ctr"/>
                      <a:r>
                        <a:rPr lang="en-US" sz="2000">
                          <a:latin typeface="Tw Cen MT" panose="020B0602020104020603" pitchFamily="34" charset="0"/>
                        </a:rPr>
                        <a:t>9 </a:t>
                      </a:r>
                    </a:p>
                  </a:txBody>
                  <a:tcPr/>
                </a:tc>
                <a:tc>
                  <a:txBody>
                    <a:bodyPr/>
                    <a:lstStyle/>
                    <a:p>
                      <a:pPr algn="ctr"/>
                      <a:r>
                        <a:rPr lang="en-US" sz="2000" dirty="0">
                          <a:latin typeface="Tw Cen MT" panose="020B0602020104020603" pitchFamily="34" charset="0"/>
                        </a:rPr>
                        <a:t>26% </a:t>
                      </a:r>
                    </a:p>
                    <a:p>
                      <a:pPr algn="ctr"/>
                      <a:r>
                        <a:rPr lang="en-US" sz="2000" dirty="0">
                          <a:latin typeface="Tw Cen MT" panose="020B0602020104020603" pitchFamily="34" charset="0"/>
                        </a:rPr>
                        <a:t>39% </a:t>
                      </a:r>
                    </a:p>
                    <a:p>
                      <a:pPr algn="ctr"/>
                      <a:r>
                        <a:rPr lang="en-US" sz="2000" dirty="0">
                          <a:latin typeface="Tw Cen MT" panose="020B0602020104020603" pitchFamily="34" charset="0"/>
                        </a:rPr>
                        <a:t>70% </a:t>
                      </a:r>
                    </a:p>
                    <a:p>
                      <a:pPr algn="ctr"/>
                      <a:r>
                        <a:rPr lang="en-US" sz="2000" dirty="0">
                          <a:latin typeface="Tw Cen MT" panose="020B0602020104020603" pitchFamily="34" charset="0"/>
                        </a:rPr>
                        <a:t>39% </a:t>
                      </a:r>
                    </a:p>
                  </a:txBody>
                  <a:tcPr/>
                </a:tc>
                <a:extLst>
                  <a:ext uri="{0D108BD9-81ED-4DB2-BD59-A6C34878D82A}">
                    <a16:rowId xmlns:a16="http://schemas.microsoft.com/office/drawing/2014/main" val="3539457611"/>
                  </a:ext>
                </a:extLst>
              </a:tr>
            </a:tbl>
          </a:graphicData>
        </a:graphic>
      </p:graphicFrame>
      <p:sp>
        <p:nvSpPr>
          <p:cNvPr id="6" name="Rectangle 5">
            <a:extLst>
              <a:ext uri="{FF2B5EF4-FFF2-40B4-BE49-F238E27FC236}">
                <a16:creationId xmlns:a16="http://schemas.microsoft.com/office/drawing/2014/main" id="{7EE685B4-5B22-4EF9-6B8F-1004E282B914}"/>
              </a:ext>
            </a:extLst>
          </p:cNvPr>
          <p:cNvSpPr/>
          <p:nvPr/>
        </p:nvSpPr>
        <p:spPr>
          <a:xfrm>
            <a:off x="4006735" y="997526"/>
            <a:ext cx="7881589" cy="339159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806241"/>
      </p:ext>
    </p:extLst>
  </p:cSld>
  <p:clrMapOvr>
    <a:masterClrMapping/>
  </p:clrMapOvr>
  <p:transition advTm="12813">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585693" y="2192010"/>
            <a:ext cx="3421042" cy="2197110"/>
          </a:xfrm>
          <a:solidFill>
            <a:srgbClr val="4C0000"/>
          </a:solidFill>
        </p:spPr>
        <p:txBody>
          <a:bodyPr/>
          <a:lstStyle/>
          <a:p>
            <a:r>
              <a:rPr lang="en-US" sz="3600" b="1">
                <a:latin typeface="Tw Cen MT" panose="020B0602020104020603" pitchFamily="34" charset="77"/>
              </a:rPr>
              <a:t>Results</a:t>
            </a:r>
            <a:r>
              <a:rPr lang="en-US" sz="3600">
                <a:latin typeface="Tw Cen MT" panose="020B0602020104020603" pitchFamily="34" charset="77"/>
              </a:rPr>
              <a:t>: </a:t>
            </a:r>
            <a:br>
              <a:rPr lang="en-US" sz="3600">
                <a:latin typeface="Tw Cen MT" panose="020B0602020104020603" pitchFamily="34" charset="77"/>
              </a:rPr>
            </a:br>
            <a:r>
              <a:rPr lang="en-US" sz="3200">
                <a:solidFill>
                  <a:schemeClr val="accent4"/>
                </a:solidFill>
                <a:latin typeface="Tw Cen MT" panose="020B0602020104020603" pitchFamily="34" charset="0"/>
              </a:rPr>
              <a:t>Demographics &amp; Co-morbidities of LA-ART Patients </a:t>
            </a:r>
            <a:br>
              <a:rPr lang="en-US" sz="3200">
                <a:solidFill>
                  <a:schemeClr val="accent4"/>
                </a:solidFill>
                <a:latin typeface="Tw Cen MT" panose="020B0602020104020603" pitchFamily="34" charset="0"/>
              </a:rPr>
            </a:br>
            <a:r>
              <a:rPr lang="en-US" sz="2500">
                <a:solidFill>
                  <a:schemeClr val="accent4"/>
                </a:solidFill>
                <a:latin typeface="Tw Cen MT" panose="020B0602020104020603" pitchFamily="34" charset="0"/>
              </a:rPr>
              <a:t>(</a:t>
            </a:r>
            <a:r>
              <a:rPr lang="en-US" sz="2500">
                <a:solidFill>
                  <a:schemeClr val="accent4"/>
                </a:solidFill>
                <a:latin typeface="Tw Cen MT" panose="020B0602020104020603" pitchFamily="34" charset="77"/>
              </a:rPr>
              <a:t>Nov 2021- Oct 2024) </a:t>
            </a:r>
            <a:endParaRPr lang="en-US" sz="2500">
              <a:solidFill>
                <a:schemeClr val="accent4"/>
              </a:solidFill>
            </a:endParaRPr>
          </a:p>
        </p:txBody>
      </p:sp>
      <p:graphicFrame>
        <p:nvGraphicFramePr>
          <p:cNvPr id="5" name="Table 4">
            <a:extLst>
              <a:ext uri="{FF2B5EF4-FFF2-40B4-BE49-F238E27FC236}">
                <a16:creationId xmlns:a16="http://schemas.microsoft.com/office/drawing/2014/main" id="{ABA3C4AB-893D-6681-AE34-B28E05AC66E2}"/>
              </a:ext>
            </a:extLst>
          </p:cNvPr>
          <p:cNvGraphicFramePr>
            <a:graphicFrameLocks noGrp="1"/>
          </p:cNvGraphicFramePr>
          <p:nvPr>
            <p:extLst>
              <p:ext uri="{D42A27DB-BD31-4B8C-83A1-F6EECF244321}">
                <p14:modId xmlns:p14="http://schemas.microsoft.com/office/powerpoint/2010/main" val="898758350"/>
              </p:ext>
            </p:extLst>
          </p:nvPr>
        </p:nvGraphicFramePr>
        <p:xfrm>
          <a:off x="4006735" y="182880"/>
          <a:ext cx="7881589" cy="6492240"/>
        </p:xfrm>
        <a:graphic>
          <a:graphicData uri="http://schemas.openxmlformats.org/drawingml/2006/table">
            <a:tbl>
              <a:tblPr firstRow="1" bandRow="1">
                <a:tableStyleId>{5C22544A-7EE6-4342-B048-85BDC9FD1C3A}</a:tableStyleId>
              </a:tblPr>
              <a:tblGrid>
                <a:gridCol w="2020914">
                  <a:extLst>
                    <a:ext uri="{9D8B030D-6E8A-4147-A177-3AD203B41FA5}">
                      <a16:colId xmlns:a16="http://schemas.microsoft.com/office/drawing/2014/main" val="1131011962"/>
                    </a:ext>
                  </a:extLst>
                </a:gridCol>
                <a:gridCol w="3232729">
                  <a:extLst>
                    <a:ext uri="{9D8B030D-6E8A-4147-A177-3AD203B41FA5}">
                      <a16:colId xmlns:a16="http://schemas.microsoft.com/office/drawing/2014/main" val="3147574261"/>
                    </a:ext>
                  </a:extLst>
                </a:gridCol>
                <a:gridCol w="1219531">
                  <a:extLst>
                    <a:ext uri="{9D8B030D-6E8A-4147-A177-3AD203B41FA5}">
                      <a16:colId xmlns:a16="http://schemas.microsoft.com/office/drawing/2014/main" val="3072980640"/>
                    </a:ext>
                  </a:extLst>
                </a:gridCol>
                <a:gridCol w="1408415">
                  <a:extLst>
                    <a:ext uri="{9D8B030D-6E8A-4147-A177-3AD203B41FA5}">
                      <a16:colId xmlns:a16="http://schemas.microsoft.com/office/drawing/2014/main" val="3478921313"/>
                    </a:ext>
                  </a:extLst>
                </a:gridCol>
              </a:tblGrid>
              <a:tr h="250420">
                <a:tc gridSpan="2">
                  <a:txBody>
                    <a:bodyPr/>
                    <a:lstStyle/>
                    <a:p>
                      <a:endParaRPr lang="en-US" sz="2400">
                        <a:latin typeface="Tw Cen MT" panose="020B0602020104020603" pitchFamily="34" charset="0"/>
                      </a:endParaRPr>
                    </a:p>
                  </a:txBody>
                  <a:tcPr/>
                </a:tc>
                <a:tc hMerge="1">
                  <a:txBody>
                    <a:bodyPr/>
                    <a:lstStyle/>
                    <a:p>
                      <a:endParaRPr lang="en-US">
                        <a:latin typeface="Tw Cen MT" panose="020B0602020104020603" pitchFamily="34" charset="0"/>
                      </a:endParaRPr>
                    </a:p>
                  </a:txBody>
                  <a:tcPr/>
                </a:tc>
                <a:tc gridSpan="2">
                  <a:txBody>
                    <a:bodyPr/>
                    <a:lstStyle/>
                    <a:p>
                      <a:pPr algn="ctr"/>
                      <a:r>
                        <a:rPr lang="en-US" sz="2400" u="sng">
                          <a:latin typeface="Tw Cen MT" panose="020B0602020104020603" pitchFamily="34" charset="0"/>
                        </a:rPr>
                        <a:t>N = 23 (%) </a:t>
                      </a:r>
                    </a:p>
                  </a:txBody>
                  <a:tcPr/>
                </a:tc>
                <a:tc hMerge="1">
                  <a:txBody>
                    <a:bodyPr/>
                    <a:lstStyle/>
                    <a:p>
                      <a:endParaRPr lang="en-US">
                        <a:latin typeface="Tw Cen MT" panose="020B0602020104020603" pitchFamily="34" charset="0"/>
                      </a:endParaRPr>
                    </a:p>
                  </a:txBody>
                  <a:tcPr/>
                </a:tc>
                <a:extLst>
                  <a:ext uri="{0D108BD9-81ED-4DB2-BD59-A6C34878D82A}">
                    <a16:rowId xmlns:a16="http://schemas.microsoft.com/office/drawing/2014/main" val="3047031545"/>
                  </a:ext>
                </a:extLst>
              </a:tr>
              <a:tr h="349118">
                <a:tc gridSpan="2">
                  <a:txBody>
                    <a:bodyPr/>
                    <a:lstStyle/>
                    <a:p>
                      <a:r>
                        <a:rPr lang="en-US" sz="2000" b="1">
                          <a:latin typeface="Tw Cen MT" panose="020B0602020104020603" pitchFamily="34" charset="0"/>
                        </a:rPr>
                        <a:t>Age, mean (SD) </a:t>
                      </a:r>
                    </a:p>
                  </a:txBody>
                  <a:tcPr/>
                </a:tc>
                <a:tc hMerge="1">
                  <a:txBody>
                    <a:bodyPr/>
                    <a:lstStyle/>
                    <a:p>
                      <a:endParaRPr lang="en-US">
                        <a:latin typeface="Tw Cen MT" panose="020B0602020104020603" pitchFamily="34" charset="0"/>
                      </a:endParaRPr>
                    </a:p>
                  </a:txBody>
                  <a:tcPr/>
                </a:tc>
                <a:tc gridSpan="2">
                  <a:txBody>
                    <a:bodyPr/>
                    <a:lstStyle/>
                    <a:p>
                      <a:pPr algn="ctr"/>
                      <a:r>
                        <a:rPr lang="en-US" sz="2000">
                          <a:latin typeface="Tw Cen MT" panose="020B0602020104020603" pitchFamily="34" charset="0"/>
                        </a:rPr>
                        <a:t>42 (11) </a:t>
                      </a:r>
                    </a:p>
                  </a:txBody>
                  <a:tcPr/>
                </a:tc>
                <a:tc hMerge="1">
                  <a:txBody>
                    <a:bodyPr/>
                    <a:lstStyle/>
                    <a:p>
                      <a:endParaRPr lang="en-US">
                        <a:latin typeface="Tw Cen MT" panose="020B0602020104020603" pitchFamily="34" charset="0"/>
                      </a:endParaRPr>
                    </a:p>
                  </a:txBody>
                  <a:tcPr/>
                </a:tc>
                <a:extLst>
                  <a:ext uri="{0D108BD9-81ED-4DB2-BD59-A6C34878D82A}">
                    <a16:rowId xmlns:a16="http://schemas.microsoft.com/office/drawing/2014/main" val="3754421602"/>
                  </a:ext>
                </a:extLst>
              </a:tr>
              <a:tr h="875782">
                <a:tc>
                  <a:txBody>
                    <a:bodyPr/>
                    <a:lstStyle/>
                    <a:p>
                      <a:r>
                        <a:rPr lang="en-US" sz="2000" b="1">
                          <a:latin typeface="Tw Cen MT" panose="020B0602020104020603" pitchFamily="34" charset="0"/>
                        </a:rPr>
                        <a:t>Race/Ethnicity </a:t>
                      </a:r>
                    </a:p>
                  </a:txBody>
                  <a:tcPr/>
                </a:tc>
                <a:tc>
                  <a:txBody>
                    <a:bodyPr/>
                    <a:lstStyle/>
                    <a:p>
                      <a:pPr algn="l"/>
                      <a:r>
                        <a:rPr lang="en-US" sz="2000">
                          <a:latin typeface="Tw Cen MT" panose="020B0602020104020603" pitchFamily="34" charset="0"/>
                        </a:rPr>
                        <a:t>Black </a:t>
                      </a:r>
                    </a:p>
                    <a:p>
                      <a:pPr algn="l"/>
                      <a:r>
                        <a:rPr lang="en-US" sz="2000">
                          <a:latin typeface="Tw Cen MT" panose="020B0602020104020603" pitchFamily="34" charset="0"/>
                        </a:rPr>
                        <a:t>Native American </a:t>
                      </a:r>
                    </a:p>
                    <a:p>
                      <a:pPr algn="l"/>
                      <a:r>
                        <a:rPr lang="en-US" sz="2000">
                          <a:latin typeface="Tw Cen MT" panose="020B0602020104020603" pitchFamily="34" charset="0"/>
                        </a:rPr>
                        <a:t>Hispanic</a:t>
                      </a:r>
                    </a:p>
                    <a:p>
                      <a:pPr algn="l"/>
                      <a:r>
                        <a:rPr lang="en-US" sz="2000">
                          <a:latin typeface="Tw Cen MT" panose="020B0602020104020603" pitchFamily="34" charset="0"/>
                        </a:rPr>
                        <a:t>Non-Hispanic White </a:t>
                      </a:r>
                    </a:p>
                  </a:txBody>
                  <a:tcPr/>
                </a:tc>
                <a:tc>
                  <a:txBody>
                    <a:bodyPr/>
                    <a:lstStyle/>
                    <a:p>
                      <a:pPr algn="ctr"/>
                      <a:r>
                        <a:rPr lang="en-US" sz="2000">
                          <a:solidFill>
                            <a:schemeClr val="bg1"/>
                          </a:solidFill>
                          <a:latin typeface="Tw Cen MT" panose="020B0602020104020603" pitchFamily="34" charset="0"/>
                        </a:rPr>
                        <a:t>11</a:t>
                      </a:r>
                    </a:p>
                    <a:p>
                      <a:pPr algn="ctr"/>
                      <a:r>
                        <a:rPr lang="en-US" sz="2000">
                          <a:solidFill>
                            <a:schemeClr val="bg1"/>
                          </a:solidFill>
                          <a:latin typeface="Tw Cen MT" panose="020B0602020104020603" pitchFamily="34" charset="0"/>
                        </a:rPr>
                        <a:t>2</a:t>
                      </a:r>
                    </a:p>
                    <a:p>
                      <a:pPr algn="ctr"/>
                      <a:r>
                        <a:rPr lang="en-US" sz="2000">
                          <a:solidFill>
                            <a:schemeClr val="bg1"/>
                          </a:solidFill>
                          <a:latin typeface="Tw Cen MT" panose="020B0602020104020603" pitchFamily="34" charset="0"/>
                        </a:rPr>
                        <a:t>7</a:t>
                      </a:r>
                    </a:p>
                    <a:p>
                      <a:pPr algn="ctr"/>
                      <a:r>
                        <a:rPr lang="en-US" sz="2000">
                          <a:latin typeface="Tw Cen MT" panose="020B0602020104020603" pitchFamily="34" charset="0"/>
                        </a:rPr>
                        <a:t>5</a:t>
                      </a:r>
                    </a:p>
                  </a:txBody>
                  <a:tcPr/>
                </a:tc>
                <a:tc>
                  <a:txBody>
                    <a:bodyPr/>
                    <a:lstStyle/>
                    <a:p>
                      <a:pPr algn="ctr"/>
                      <a:r>
                        <a:rPr lang="en-US" sz="2000">
                          <a:latin typeface="Tw Cen MT" panose="020B0602020104020603" pitchFamily="34" charset="0"/>
                        </a:rPr>
                        <a:t>48% </a:t>
                      </a:r>
                    </a:p>
                    <a:p>
                      <a:pPr algn="ctr"/>
                      <a:r>
                        <a:rPr lang="en-US" sz="2000">
                          <a:latin typeface="Tw Cen MT" panose="020B0602020104020603" pitchFamily="34" charset="0"/>
                        </a:rPr>
                        <a:t>9%</a:t>
                      </a:r>
                    </a:p>
                    <a:p>
                      <a:pPr algn="ctr"/>
                      <a:r>
                        <a:rPr lang="en-US" sz="2000">
                          <a:latin typeface="Tw Cen MT" panose="020B0602020104020603" pitchFamily="34" charset="0"/>
                        </a:rPr>
                        <a:t>30%</a:t>
                      </a:r>
                    </a:p>
                    <a:p>
                      <a:pPr algn="ctr"/>
                      <a:r>
                        <a:rPr lang="en-US" sz="2000">
                          <a:latin typeface="Tw Cen MT" panose="020B0602020104020603" pitchFamily="34" charset="0"/>
                        </a:rPr>
                        <a:t>22%  </a:t>
                      </a:r>
                    </a:p>
                  </a:txBody>
                  <a:tcPr/>
                </a:tc>
                <a:extLst>
                  <a:ext uri="{0D108BD9-81ED-4DB2-BD59-A6C34878D82A}">
                    <a16:rowId xmlns:a16="http://schemas.microsoft.com/office/drawing/2014/main" val="669020730"/>
                  </a:ext>
                </a:extLst>
              </a:tr>
              <a:tr h="872794">
                <a:tc>
                  <a:txBody>
                    <a:bodyPr/>
                    <a:lstStyle/>
                    <a:p>
                      <a:r>
                        <a:rPr lang="en-US" sz="2000" b="1">
                          <a:latin typeface="Tw Cen MT" panose="020B0602020104020603" pitchFamily="34" charset="0"/>
                        </a:rPr>
                        <a:t>Gender/Sex </a:t>
                      </a:r>
                    </a:p>
                  </a:txBody>
                  <a:tcPr/>
                </a:tc>
                <a:tc>
                  <a:txBody>
                    <a:bodyPr/>
                    <a:lstStyle/>
                    <a:p>
                      <a:pPr algn="l"/>
                      <a:r>
                        <a:rPr lang="en-US" sz="2000">
                          <a:latin typeface="Tw Cen MT" panose="020B0602020104020603" pitchFamily="34" charset="0"/>
                        </a:rPr>
                        <a:t>Cisgender-male </a:t>
                      </a:r>
                    </a:p>
                    <a:p>
                      <a:pPr algn="l"/>
                      <a:r>
                        <a:rPr lang="en-US" sz="2000">
                          <a:latin typeface="Tw Cen MT" panose="020B0602020104020603" pitchFamily="34" charset="0"/>
                        </a:rPr>
                        <a:t>Cisgender-female </a:t>
                      </a:r>
                    </a:p>
                    <a:p>
                      <a:pPr algn="l"/>
                      <a:r>
                        <a:rPr lang="en-US" sz="2000">
                          <a:latin typeface="Tw Cen MT" panose="020B0602020104020603" pitchFamily="34" charset="0"/>
                        </a:rPr>
                        <a:t>Trans or Non-binary </a:t>
                      </a:r>
                    </a:p>
                  </a:txBody>
                  <a:tcPr/>
                </a:tc>
                <a:tc>
                  <a:txBody>
                    <a:bodyPr/>
                    <a:lstStyle/>
                    <a:p>
                      <a:pPr algn="ctr"/>
                      <a:r>
                        <a:rPr lang="en-US" sz="2000">
                          <a:latin typeface="Tw Cen MT" panose="020B0602020104020603" pitchFamily="34" charset="0"/>
                        </a:rPr>
                        <a:t>14</a:t>
                      </a:r>
                    </a:p>
                    <a:p>
                      <a:pPr algn="ctr"/>
                      <a:r>
                        <a:rPr lang="en-US" sz="2000">
                          <a:latin typeface="Tw Cen MT" panose="020B0602020104020603" pitchFamily="34" charset="0"/>
                        </a:rPr>
                        <a:t>3</a:t>
                      </a:r>
                    </a:p>
                    <a:p>
                      <a:pPr algn="ctr"/>
                      <a:r>
                        <a:rPr lang="en-US" sz="2000">
                          <a:latin typeface="Tw Cen MT" panose="020B0602020104020603" pitchFamily="34" charset="0"/>
                        </a:rPr>
                        <a:t>6</a:t>
                      </a:r>
                    </a:p>
                  </a:txBody>
                  <a:tcPr/>
                </a:tc>
                <a:tc>
                  <a:txBody>
                    <a:bodyPr/>
                    <a:lstStyle/>
                    <a:p>
                      <a:pPr algn="ctr"/>
                      <a:r>
                        <a:rPr lang="en-US" sz="2000">
                          <a:latin typeface="Tw Cen MT" panose="020B0602020104020603" pitchFamily="34" charset="0"/>
                        </a:rPr>
                        <a:t>61%</a:t>
                      </a:r>
                    </a:p>
                    <a:p>
                      <a:pPr algn="ctr"/>
                      <a:r>
                        <a:rPr lang="en-US" sz="2000">
                          <a:latin typeface="Tw Cen MT" panose="020B0602020104020603" pitchFamily="34" charset="0"/>
                        </a:rPr>
                        <a:t>13%</a:t>
                      </a:r>
                    </a:p>
                    <a:p>
                      <a:pPr algn="ctr"/>
                      <a:r>
                        <a:rPr lang="en-US" sz="2000">
                          <a:latin typeface="Tw Cen MT" panose="020B0602020104020603" pitchFamily="34" charset="0"/>
                        </a:rPr>
                        <a:t>26% </a:t>
                      </a:r>
                    </a:p>
                  </a:txBody>
                  <a:tcPr/>
                </a:tc>
                <a:extLst>
                  <a:ext uri="{0D108BD9-81ED-4DB2-BD59-A6C34878D82A}">
                    <a16:rowId xmlns:a16="http://schemas.microsoft.com/office/drawing/2014/main" val="2625661375"/>
                  </a:ext>
                </a:extLst>
              </a:tr>
              <a:tr h="907755">
                <a:tc>
                  <a:txBody>
                    <a:bodyPr/>
                    <a:lstStyle/>
                    <a:p>
                      <a:r>
                        <a:rPr lang="en-US" sz="2000" b="1">
                          <a:latin typeface="Tw Cen MT" panose="020B0602020104020603" pitchFamily="34" charset="0"/>
                        </a:rPr>
                        <a:t>Housing Status </a:t>
                      </a:r>
                    </a:p>
                  </a:txBody>
                  <a:tcPr/>
                </a:tc>
                <a:tc>
                  <a:txBody>
                    <a:bodyPr/>
                    <a:lstStyle/>
                    <a:p>
                      <a:pPr algn="l"/>
                      <a:r>
                        <a:rPr lang="en-US" sz="2000">
                          <a:latin typeface="Tw Cen MT" panose="020B0602020104020603" pitchFamily="34" charset="0"/>
                        </a:rPr>
                        <a:t>Street homeless </a:t>
                      </a:r>
                    </a:p>
                    <a:p>
                      <a:pPr algn="l"/>
                      <a:r>
                        <a:rPr lang="en-US" sz="2000">
                          <a:latin typeface="Tw Cen MT" panose="020B0602020104020603" pitchFamily="34" charset="0"/>
                        </a:rPr>
                        <a:t>Sheltered homeless</a:t>
                      </a:r>
                    </a:p>
                    <a:p>
                      <a:pPr algn="l"/>
                      <a:r>
                        <a:rPr lang="en-US" sz="2000">
                          <a:latin typeface="Tw Cen MT" panose="020B0602020104020603" pitchFamily="34" charset="0"/>
                        </a:rPr>
                        <a:t>SRO (unstably housed)  </a:t>
                      </a:r>
                    </a:p>
                  </a:txBody>
                  <a:tcPr/>
                </a:tc>
                <a:tc>
                  <a:txBody>
                    <a:bodyPr/>
                    <a:lstStyle/>
                    <a:p>
                      <a:pPr algn="ctr">
                        <a:tabLst>
                          <a:tab pos="514350" algn="l"/>
                        </a:tabLst>
                      </a:pPr>
                      <a:r>
                        <a:rPr lang="en-US" sz="2000">
                          <a:latin typeface="Tw Cen MT" panose="020B0602020104020603" pitchFamily="34" charset="0"/>
                        </a:rPr>
                        <a:t>8</a:t>
                      </a:r>
                    </a:p>
                    <a:p>
                      <a:pPr algn="ctr">
                        <a:tabLst>
                          <a:tab pos="514350" algn="l"/>
                        </a:tabLst>
                      </a:pPr>
                      <a:r>
                        <a:rPr lang="en-US" sz="2000">
                          <a:latin typeface="Tw Cen MT" panose="020B0602020104020603" pitchFamily="34" charset="0"/>
                        </a:rPr>
                        <a:t>12</a:t>
                      </a:r>
                    </a:p>
                    <a:p>
                      <a:pPr algn="ctr">
                        <a:tabLst>
                          <a:tab pos="514350" algn="l"/>
                        </a:tabLst>
                      </a:pPr>
                      <a:r>
                        <a:rPr lang="en-US" sz="2000">
                          <a:latin typeface="Tw Cen MT" panose="020B0602020104020603" pitchFamily="34" charset="0"/>
                        </a:rPr>
                        <a:t>3</a:t>
                      </a:r>
                    </a:p>
                  </a:txBody>
                  <a:tcPr/>
                </a:tc>
                <a:tc>
                  <a:txBody>
                    <a:bodyPr/>
                    <a:lstStyle/>
                    <a:p>
                      <a:pPr algn="ctr"/>
                      <a:r>
                        <a:rPr lang="en-US" sz="2000">
                          <a:latin typeface="Tw Cen MT" panose="020B0602020104020603" pitchFamily="34" charset="0"/>
                        </a:rPr>
                        <a:t>35%</a:t>
                      </a:r>
                    </a:p>
                    <a:p>
                      <a:pPr algn="ctr"/>
                      <a:r>
                        <a:rPr lang="en-US" sz="2000">
                          <a:latin typeface="Tw Cen MT" panose="020B0602020104020603" pitchFamily="34" charset="0"/>
                        </a:rPr>
                        <a:t>52% </a:t>
                      </a:r>
                    </a:p>
                    <a:p>
                      <a:pPr algn="ctr"/>
                      <a:r>
                        <a:rPr lang="en-US" sz="2000">
                          <a:latin typeface="Tw Cen MT" panose="020B0602020104020603" pitchFamily="34" charset="0"/>
                        </a:rPr>
                        <a:t>13% </a:t>
                      </a:r>
                    </a:p>
                  </a:txBody>
                  <a:tcPr/>
                </a:tc>
                <a:extLst>
                  <a:ext uri="{0D108BD9-81ED-4DB2-BD59-A6C34878D82A}">
                    <a16:rowId xmlns:a16="http://schemas.microsoft.com/office/drawing/2014/main" val="4011024742"/>
                  </a:ext>
                </a:extLst>
              </a:tr>
              <a:tr h="610956">
                <a:tc>
                  <a:txBody>
                    <a:bodyPr/>
                    <a:lstStyle/>
                    <a:p>
                      <a:r>
                        <a:rPr lang="en-US" sz="2000" b="1">
                          <a:latin typeface="Tw Cen MT" panose="020B0602020104020603" pitchFamily="34" charset="0"/>
                        </a:rPr>
                        <a:t>Mental Health Comorbidity </a:t>
                      </a:r>
                    </a:p>
                  </a:txBody>
                  <a:tcPr/>
                </a:tc>
                <a:tc>
                  <a:txBody>
                    <a:bodyPr/>
                    <a:lstStyle/>
                    <a:p>
                      <a:pPr algn="l"/>
                      <a:r>
                        <a:rPr lang="en-US" sz="2000">
                          <a:latin typeface="Tw Cen MT" panose="020B0602020104020603" pitchFamily="34" charset="0"/>
                        </a:rPr>
                        <a:t>Stimulant Use Disorder  </a:t>
                      </a:r>
                    </a:p>
                    <a:p>
                      <a:pPr algn="l"/>
                      <a:r>
                        <a:rPr lang="en-US" sz="2000">
                          <a:latin typeface="Tw Cen MT" panose="020B0602020104020603" pitchFamily="34" charset="0"/>
                        </a:rPr>
                        <a:t>Opioid Use Disorder </a:t>
                      </a:r>
                    </a:p>
                    <a:p>
                      <a:pPr algn="l"/>
                      <a:r>
                        <a:rPr lang="en-US" sz="2000">
                          <a:latin typeface="Tw Cen MT" panose="020B0602020104020603" pitchFamily="34" charset="0"/>
                        </a:rPr>
                        <a:t>Bipolar or Schizophrenia</a:t>
                      </a:r>
                    </a:p>
                  </a:txBody>
                  <a:tcPr/>
                </a:tc>
                <a:tc>
                  <a:txBody>
                    <a:bodyPr/>
                    <a:lstStyle/>
                    <a:p>
                      <a:pPr algn="ctr"/>
                      <a:r>
                        <a:rPr lang="en-US" sz="2000">
                          <a:latin typeface="Tw Cen MT" panose="020B0602020104020603" pitchFamily="34" charset="0"/>
                        </a:rPr>
                        <a:t>18</a:t>
                      </a:r>
                    </a:p>
                    <a:p>
                      <a:pPr algn="ctr"/>
                      <a:r>
                        <a:rPr lang="en-US" sz="2000">
                          <a:latin typeface="Tw Cen MT" panose="020B0602020104020603" pitchFamily="34" charset="0"/>
                        </a:rPr>
                        <a:t>6</a:t>
                      </a:r>
                    </a:p>
                    <a:p>
                      <a:pPr algn="ctr"/>
                      <a:r>
                        <a:rPr lang="en-US" sz="2000">
                          <a:latin typeface="Tw Cen MT" panose="020B0602020104020603" pitchFamily="34" charset="0"/>
                        </a:rPr>
                        <a:t>8</a:t>
                      </a:r>
                    </a:p>
                  </a:txBody>
                  <a:tcPr/>
                </a:tc>
                <a:tc>
                  <a:txBody>
                    <a:bodyPr/>
                    <a:lstStyle/>
                    <a:p>
                      <a:pPr algn="ctr"/>
                      <a:r>
                        <a:rPr lang="en-US" sz="2000">
                          <a:latin typeface="Tw Cen MT" panose="020B0602020104020603" pitchFamily="34" charset="0"/>
                        </a:rPr>
                        <a:t>78% </a:t>
                      </a:r>
                    </a:p>
                    <a:p>
                      <a:pPr algn="ctr"/>
                      <a:r>
                        <a:rPr lang="en-US" sz="2000">
                          <a:latin typeface="Tw Cen MT" panose="020B0602020104020603" pitchFamily="34" charset="0"/>
                        </a:rPr>
                        <a:t>26% </a:t>
                      </a:r>
                    </a:p>
                    <a:p>
                      <a:pPr algn="ctr"/>
                      <a:r>
                        <a:rPr lang="en-US" sz="2000">
                          <a:latin typeface="Tw Cen MT" panose="020B0602020104020603" pitchFamily="34" charset="0"/>
                        </a:rPr>
                        <a:t>35% </a:t>
                      </a:r>
                    </a:p>
                  </a:txBody>
                  <a:tcPr/>
                </a:tc>
                <a:extLst>
                  <a:ext uri="{0D108BD9-81ED-4DB2-BD59-A6C34878D82A}">
                    <a16:rowId xmlns:a16="http://schemas.microsoft.com/office/drawing/2014/main" val="1758321234"/>
                  </a:ext>
                </a:extLst>
              </a:tr>
              <a:tr h="610956">
                <a:tc>
                  <a:txBody>
                    <a:bodyPr/>
                    <a:lstStyle/>
                    <a:p>
                      <a:r>
                        <a:rPr lang="en-US" sz="2000" b="1">
                          <a:latin typeface="Tw Cen MT" panose="020B0602020104020603" pitchFamily="34" charset="0"/>
                        </a:rPr>
                        <a:t>HIV Labs at Baseline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CD4 &lt;50 c/mm3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CD4 &lt;200 c/mm3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Viremic at 1</a:t>
                      </a:r>
                      <a:r>
                        <a:rPr lang="en-US" sz="2000" baseline="30000" dirty="0">
                          <a:latin typeface="Tw Cen MT" panose="020B0602020104020603" pitchFamily="34" charset="0"/>
                        </a:rPr>
                        <a:t>st</a:t>
                      </a:r>
                      <a:r>
                        <a:rPr lang="en-US" sz="2000" dirty="0">
                          <a:latin typeface="Tw Cen MT" panose="020B0602020104020603" pitchFamily="34" charset="0"/>
                        </a:rPr>
                        <a:t> injection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Lifetime outpatient viremia </a:t>
                      </a:r>
                    </a:p>
                  </a:txBody>
                  <a:tcPr/>
                </a:tc>
                <a:tc>
                  <a:txBody>
                    <a:bodyPr/>
                    <a:lstStyle/>
                    <a:p>
                      <a:pPr algn="ctr"/>
                      <a:r>
                        <a:rPr lang="en-US" sz="2000">
                          <a:latin typeface="Tw Cen MT" panose="020B0602020104020603" pitchFamily="34" charset="0"/>
                        </a:rPr>
                        <a:t>6</a:t>
                      </a:r>
                    </a:p>
                    <a:p>
                      <a:pPr algn="ctr"/>
                      <a:r>
                        <a:rPr lang="en-US" sz="2000">
                          <a:latin typeface="Tw Cen MT" panose="020B0602020104020603" pitchFamily="34" charset="0"/>
                        </a:rPr>
                        <a:t>9 </a:t>
                      </a:r>
                    </a:p>
                    <a:p>
                      <a:pPr algn="ctr"/>
                      <a:r>
                        <a:rPr lang="en-US" sz="2000">
                          <a:latin typeface="Tw Cen MT" panose="020B0602020104020603" pitchFamily="34" charset="0"/>
                        </a:rPr>
                        <a:t>16</a:t>
                      </a:r>
                    </a:p>
                    <a:p>
                      <a:pPr algn="ctr"/>
                      <a:r>
                        <a:rPr lang="en-US" sz="2000">
                          <a:latin typeface="Tw Cen MT" panose="020B0602020104020603" pitchFamily="34" charset="0"/>
                        </a:rPr>
                        <a:t>9 </a:t>
                      </a:r>
                    </a:p>
                  </a:txBody>
                  <a:tcPr/>
                </a:tc>
                <a:tc>
                  <a:txBody>
                    <a:bodyPr/>
                    <a:lstStyle/>
                    <a:p>
                      <a:pPr algn="ctr"/>
                      <a:r>
                        <a:rPr lang="en-US" sz="2000" dirty="0">
                          <a:latin typeface="Tw Cen MT" panose="020B0602020104020603" pitchFamily="34" charset="0"/>
                        </a:rPr>
                        <a:t>26% </a:t>
                      </a:r>
                    </a:p>
                    <a:p>
                      <a:pPr algn="ctr"/>
                      <a:r>
                        <a:rPr lang="en-US" sz="2000" dirty="0">
                          <a:latin typeface="Tw Cen MT" panose="020B0602020104020603" pitchFamily="34" charset="0"/>
                        </a:rPr>
                        <a:t>39% </a:t>
                      </a:r>
                    </a:p>
                    <a:p>
                      <a:pPr algn="ctr"/>
                      <a:r>
                        <a:rPr lang="en-US" sz="2000" dirty="0">
                          <a:latin typeface="Tw Cen MT" panose="020B0602020104020603" pitchFamily="34" charset="0"/>
                        </a:rPr>
                        <a:t>70% </a:t>
                      </a:r>
                    </a:p>
                    <a:p>
                      <a:pPr algn="ctr"/>
                      <a:r>
                        <a:rPr lang="en-US" sz="2000" dirty="0">
                          <a:latin typeface="Tw Cen MT" panose="020B0602020104020603" pitchFamily="34" charset="0"/>
                        </a:rPr>
                        <a:t>39% </a:t>
                      </a:r>
                    </a:p>
                  </a:txBody>
                  <a:tcPr/>
                </a:tc>
                <a:extLst>
                  <a:ext uri="{0D108BD9-81ED-4DB2-BD59-A6C34878D82A}">
                    <a16:rowId xmlns:a16="http://schemas.microsoft.com/office/drawing/2014/main" val="3539457611"/>
                  </a:ext>
                </a:extLst>
              </a:tr>
            </a:tbl>
          </a:graphicData>
        </a:graphic>
      </p:graphicFrame>
      <p:sp>
        <p:nvSpPr>
          <p:cNvPr id="3" name="Rectangle 2">
            <a:extLst>
              <a:ext uri="{FF2B5EF4-FFF2-40B4-BE49-F238E27FC236}">
                <a16:creationId xmlns:a16="http://schemas.microsoft.com/office/drawing/2014/main" id="{4750A712-1330-5547-1C3B-7E3E0183C4CF}"/>
              </a:ext>
            </a:extLst>
          </p:cNvPr>
          <p:cNvSpPr/>
          <p:nvPr/>
        </p:nvSpPr>
        <p:spPr>
          <a:xfrm>
            <a:off x="4006734" y="4389119"/>
            <a:ext cx="7881589" cy="947651"/>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7DDDFA-B764-CFED-B04E-F3F2F0AA91BB}"/>
              </a:ext>
            </a:extLst>
          </p:cNvPr>
          <p:cNvSpPr/>
          <p:nvPr/>
        </p:nvSpPr>
        <p:spPr>
          <a:xfrm>
            <a:off x="4006735" y="997526"/>
            <a:ext cx="7881589" cy="339159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0B2323-35D8-A40F-CA0C-ECF119F9F413}"/>
              </a:ext>
            </a:extLst>
          </p:cNvPr>
          <p:cNvSpPr txBox="1"/>
          <p:nvPr/>
        </p:nvSpPr>
        <p:spPr>
          <a:xfrm>
            <a:off x="3048000" y="3247382"/>
            <a:ext cx="609600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with mental health co-morbidities: </a:t>
            </a:r>
            <a:endParaRPr lang="en-US" dirty="0"/>
          </a:p>
        </p:txBody>
      </p:sp>
    </p:spTree>
    <p:extLst>
      <p:ext uri="{BB962C8B-B14F-4D97-AF65-F5344CB8AC3E}">
        <p14:creationId xmlns:p14="http://schemas.microsoft.com/office/powerpoint/2010/main" val="1384348622"/>
      </p:ext>
    </p:extLst>
  </p:cSld>
  <p:clrMapOvr>
    <a:masterClrMapping/>
  </p:clrMapOvr>
  <p:transition advTm="12813">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585693" y="2192010"/>
            <a:ext cx="3421042" cy="2197110"/>
          </a:xfrm>
          <a:solidFill>
            <a:srgbClr val="4C0000"/>
          </a:solidFill>
        </p:spPr>
        <p:txBody>
          <a:bodyPr/>
          <a:lstStyle/>
          <a:p>
            <a:r>
              <a:rPr lang="en-US" sz="3600" b="1">
                <a:latin typeface="Tw Cen MT" panose="020B0602020104020603" pitchFamily="34" charset="77"/>
              </a:rPr>
              <a:t>Results</a:t>
            </a:r>
            <a:r>
              <a:rPr lang="en-US" sz="3600">
                <a:latin typeface="Tw Cen MT" panose="020B0602020104020603" pitchFamily="34" charset="77"/>
              </a:rPr>
              <a:t>: </a:t>
            </a:r>
            <a:br>
              <a:rPr lang="en-US" sz="3600">
                <a:latin typeface="Tw Cen MT" panose="020B0602020104020603" pitchFamily="34" charset="77"/>
              </a:rPr>
            </a:br>
            <a:r>
              <a:rPr lang="en-US" sz="3200">
                <a:solidFill>
                  <a:schemeClr val="accent4"/>
                </a:solidFill>
                <a:latin typeface="Tw Cen MT" panose="020B0602020104020603" pitchFamily="34" charset="0"/>
              </a:rPr>
              <a:t>Demographics &amp; Co-morbidities of LA-ART Patients </a:t>
            </a:r>
            <a:br>
              <a:rPr lang="en-US" sz="3200">
                <a:solidFill>
                  <a:schemeClr val="accent4"/>
                </a:solidFill>
                <a:latin typeface="Tw Cen MT" panose="020B0602020104020603" pitchFamily="34" charset="0"/>
              </a:rPr>
            </a:br>
            <a:r>
              <a:rPr lang="en-US" sz="2500">
                <a:solidFill>
                  <a:schemeClr val="accent4"/>
                </a:solidFill>
                <a:latin typeface="Tw Cen MT" panose="020B0602020104020603" pitchFamily="34" charset="0"/>
              </a:rPr>
              <a:t>(</a:t>
            </a:r>
            <a:r>
              <a:rPr lang="en-US" sz="2500">
                <a:solidFill>
                  <a:schemeClr val="accent4"/>
                </a:solidFill>
                <a:latin typeface="Tw Cen MT" panose="020B0602020104020603" pitchFamily="34" charset="77"/>
              </a:rPr>
              <a:t>Nov 2021- Oct 2024) </a:t>
            </a:r>
            <a:endParaRPr lang="en-US" sz="2500">
              <a:solidFill>
                <a:schemeClr val="accent4"/>
              </a:solidFill>
            </a:endParaRPr>
          </a:p>
        </p:txBody>
      </p:sp>
      <p:graphicFrame>
        <p:nvGraphicFramePr>
          <p:cNvPr id="5" name="Table 4">
            <a:extLst>
              <a:ext uri="{FF2B5EF4-FFF2-40B4-BE49-F238E27FC236}">
                <a16:creationId xmlns:a16="http://schemas.microsoft.com/office/drawing/2014/main" id="{ABA3C4AB-893D-6681-AE34-B28E05AC66E2}"/>
              </a:ext>
            </a:extLst>
          </p:cNvPr>
          <p:cNvGraphicFramePr>
            <a:graphicFrameLocks noGrp="1"/>
          </p:cNvGraphicFramePr>
          <p:nvPr>
            <p:extLst>
              <p:ext uri="{D42A27DB-BD31-4B8C-83A1-F6EECF244321}">
                <p14:modId xmlns:p14="http://schemas.microsoft.com/office/powerpoint/2010/main" val="324712762"/>
              </p:ext>
            </p:extLst>
          </p:nvPr>
        </p:nvGraphicFramePr>
        <p:xfrm>
          <a:off x="4006735" y="182880"/>
          <a:ext cx="7881589" cy="6492240"/>
        </p:xfrm>
        <a:graphic>
          <a:graphicData uri="http://schemas.openxmlformats.org/drawingml/2006/table">
            <a:tbl>
              <a:tblPr firstRow="1" bandRow="1">
                <a:tableStyleId>{5C22544A-7EE6-4342-B048-85BDC9FD1C3A}</a:tableStyleId>
              </a:tblPr>
              <a:tblGrid>
                <a:gridCol w="2020914">
                  <a:extLst>
                    <a:ext uri="{9D8B030D-6E8A-4147-A177-3AD203B41FA5}">
                      <a16:colId xmlns:a16="http://schemas.microsoft.com/office/drawing/2014/main" val="1131011962"/>
                    </a:ext>
                  </a:extLst>
                </a:gridCol>
                <a:gridCol w="3232729">
                  <a:extLst>
                    <a:ext uri="{9D8B030D-6E8A-4147-A177-3AD203B41FA5}">
                      <a16:colId xmlns:a16="http://schemas.microsoft.com/office/drawing/2014/main" val="3147574261"/>
                    </a:ext>
                  </a:extLst>
                </a:gridCol>
                <a:gridCol w="1219531">
                  <a:extLst>
                    <a:ext uri="{9D8B030D-6E8A-4147-A177-3AD203B41FA5}">
                      <a16:colId xmlns:a16="http://schemas.microsoft.com/office/drawing/2014/main" val="3072980640"/>
                    </a:ext>
                  </a:extLst>
                </a:gridCol>
                <a:gridCol w="1408415">
                  <a:extLst>
                    <a:ext uri="{9D8B030D-6E8A-4147-A177-3AD203B41FA5}">
                      <a16:colId xmlns:a16="http://schemas.microsoft.com/office/drawing/2014/main" val="3478921313"/>
                    </a:ext>
                  </a:extLst>
                </a:gridCol>
              </a:tblGrid>
              <a:tr h="250420">
                <a:tc gridSpan="2">
                  <a:txBody>
                    <a:bodyPr/>
                    <a:lstStyle/>
                    <a:p>
                      <a:endParaRPr lang="en-US" sz="2400">
                        <a:latin typeface="Tw Cen MT" panose="020B0602020104020603" pitchFamily="34" charset="0"/>
                      </a:endParaRPr>
                    </a:p>
                  </a:txBody>
                  <a:tcPr/>
                </a:tc>
                <a:tc hMerge="1">
                  <a:txBody>
                    <a:bodyPr/>
                    <a:lstStyle/>
                    <a:p>
                      <a:endParaRPr lang="en-US">
                        <a:latin typeface="Tw Cen MT" panose="020B0602020104020603" pitchFamily="34" charset="0"/>
                      </a:endParaRPr>
                    </a:p>
                  </a:txBody>
                  <a:tcPr/>
                </a:tc>
                <a:tc gridSpan="2">
                  <a:txBody>
                    <a:bodyPr/>
                    <a:lstStyle/>
                    <a:p>
                      <a:pPr algn="ctr"/>
                      <a:r>
                        <a:rPr lang="en-US" sz="2400" u="sng">
                          <a:latin typeface="Tw Cen MT" panose="020B0602020104020603" pitchFamily="34" charset="0"/>
                        </a:rPr>
                        <a:t>N = 23 (%) </a:t>
                      </a:r>
                    </a:p>
                  </a:txBody>
                  <a:tcPr/>
                </a:tc>
                <a:tc hMerge="1">
                  <a:txBody>
                    <a:bodyPr/>
                    <a:lstStyle/>
                    <a:p>
                      <a:endParaRPr lang="en-US">
                        <a:latin typeface="Tw Cen MT" panose="020B0602020104020603" pitchFamily="34" charset="0"/>
                      </a:endParaRPr>
                    </a:p>
                  </a:txBody>
                  <a:tcPr/>
                </a:tc>
                <a:extLst>
                  <a:ext uri="{0D108BD9-81ED-4DB2-BD59-A6C34878D82A}">
                    <a16:rowId xmlns:a16="http://schemas.microsoft.com/office/drawing/2014/main" val="3047031545"/>
                  </a:ext>
                </a:extLst>
              </a:tr>
              <a:tr h="349118">
                <a:tc gridSpan="2">
                  <a:txBody>
                    <a:bodyPr/>
                    <a:lstStyle/>
                    <a:p>
                      <a:r>
                        <a:rPr lang="en-US" sz="2000" b="1">
                          <a:latin typeface="Tw Cen MT" panose="020B0602020104020603" pitchFamily="34" charset="0"/>
                        </a:rPr>
                        <a:t>Age, mean (SD) </a:t>
                      </a:r>
                    </a:p>
                  </a:txBody>
                  <a:tcPr/>
                </a:tc>
                <a:tc hMerge="1">
                  <a:txBody>
                    <a:bodyPr/>
                    <a:lstStyle/>
                    <a:p>
                      <a:endParaRPr lang="en-US">
                        <a:latin typeface="Tw Cen MT" panose="020B0602020104020603" pitchFamily="34" charset="0"/>
                      </a:endParaRPr>
                    </a:p>
                  </a:txBody>
                  <a:tcPr/>
                </a:tc>
                <a:tc gridSpan="2">
                  <a:txBody>
                    <a:bodyPr/>
                    <a:lstStyle/>
                    <a:p>
                      <a:pPr algn="ctr"/>
                      <a:r>
                        <a:rPr lang="en-US" sz="2000">
                          <a:latin typeface="Tw Cen MT" panose="020B0602020104020603" pitchFamily="34" charset="0"/>
                        </a:rPr>
                        <a:t>42 (11) </a:t>
                      </a:r>
                    </a:p>
                  </a:txBody>
                  <a:tcPr/>
                </a:tc>
                <a:tc hMerge="1">
                  <a:txBody>
                    <a:bodyPr/>
                    <a:lstStyle/>
                    <a:p>
                      <a:endParaRPr lang="en-US">
                        <a:latin typeface="Tw Cen MT" panose="020B0602020104020603" pitchFamily="34" charset="0"/>
                      </a:endParaRPr>
                    </a:p>
                  </a:txBody>
                  <a:tcPr/>
                </a:tc>
                <a:extLst>
                  <a:ext uri="{0D108BD9-81ED-4DB2-BD59-A6C34878D82A}">
                    <a16:rowId xmlns:a16="http://schemas.microsoft.com/office/drawing/2014/main" val="3754421602"/>
                  </a:ext>
                </a:extLst>
              </a:tr>
              <a:tr h="875782">
                <a:tc>
                  <a:txBody>
                    <a:bodyPr/>
                    <a:lstStyle/>
                    <a:p>
                      <a:r>
                        <a:rPr lang="en-US" sz="2000" b="1">
                          <a:latin typeface="Tw Cen MT" panose="020B0602020104020603" pitchFamily="34" charset="0"/>
                        </a:rPr>
                        <a:t>Race/Ethnicity </a:t>
                      </a:r>
                    </a:p>
                  </a:txBody>
                  <a:tcPr/>
                </a:tc>
                <a:tc>
                  <a:txBody>
                    <a:bodyPr/>
                    <a:lstStyle/>
                    <a:p>
                      <a:pPr algn="l"/>
                      <a:r>
                        <a:rPr lang="en-US" sz="2000">
                          <a:latin typeface="Tw Cen MT" panose="020B0602020104020603" pitchFamily="34" charset="0"/>
                        </a:rPr>
                        <a:t>Black </a:t>
                      </a:r>
                    </a:p>
                    <a:p>
                      <a:pPr algn="l"/>
                      <a:r>
                        <a:rPr lang="en-US" sz="2000">
                          <a:latin typeface="Tw Cen MT" panose="020B0602020104020603" pitchFamily="34" charset="0"/>
                        </a:rPr>
                        <a:t>Native American </a:t>
                      </a:r>
                    </a:p>
                    <a:p>
                      <a:pPr algn="l"/>
                      <a:r>
                        <a:rPr lang="en-US" sz="2000">
                          <a:latin typeface="Tw Cen MT" panose="020B0602020104020603" pitchFamily="34" charset="0"/>
                        </a:rPr>
                        <a:t>Hispanic</a:t>
                      </a:r>
                    </a:p>
                    <a:p>
                      <a:pPr algn="l"/>
                      <a:r>
                        <a:rPr lang="en-US" sz="2000">
                          <a:latin typeface="Tw Cen MT" panose="020B0602020104020603" pitchFamily="34" charset="0"/>
                        </a:rPr>
                        <a:t>Non-Hispanic White </a:t>
                      </a:r>
                    </a:p>
                  </a:txBody>
                  <a:tcPr/>
                </a:tc>
                <a:tc>
                  <a:txBody>
                    <a:bodyPr/>
                    <a:lstStyle/>
                    <a:p>
                      <a:pPr algn="ctr"/>
                      <a:r>
                        <a:rPr lang="en-US" sz="2000">
                          <a:solidFill>
                            <a:schemeClr val="bg1"/>
                          </a:solidFill>
                          <a:latin typeface="Tw Cen MT" panose="020B0602020104020603" pitchFamily="34" charset="0"/>
                        </a:rPr>
                        <a:t>11</a:t>
                      </a:r>
                    </a:p>
                    <a:p>
                      <a:pPr algn="ctr"/>
                      <a:r>
                        <a:rPr lang="en-US" sz="2000">
                          <a:solidFill>
                            <a:schemeClr val="bg1"/>
                          </a:solidFill>
                          <a:latin typeface="Tw Cen MT" panose="020B0602020104020603" pitchFamily="34" charset="0"/>
                        </a:rPr>
                        <a:t>2</a:t>
                      </a:r>
                    </a:p>
                    <a:p>
                      <a:pPr algn="ctr"/>
                      <a:r>
                        <a:rPr lang="en-US" sz="2000">
                          <a:solidFill>
                            <a:schemeClr val="bg1"/>
                          </a:solidFill>
                          <a:latin typeface="Tw Cen MT" panose="020B0602020104020603" pitchFamily="34" charset="0"/>
                        </a:rPr>
                        <a:t>7</a:t>
                      </a:r>
                    </a:p>
                    <a:p>
                      <a:pPr algn="ctr"/>
                      <a:r>
                        <a:rPr lang="en-US" sz="2000">
                          <a:latin typeface="Tw Cen MT" panose="020B0602020104020603" pitchFamily="34" charset="0"/>
                        </a:rPr>
                        <a:t>5</a:t>
                      </a:r>
                    </a:p>
                  </a:txBody>
                  <a:tcPr/>
                </a:tc>
                <a:tc>
                  <a:txBody>
                    <a:bodyPr/>
                    <a:lstStyle/>
                    <a:p>
                      <a:pPr algn="ctr"/>
                      <a:r>
                        <a:rPr lang="en-US" sz="2000">
                          <a:latin typeface="Tw Cen MT" panose="020B0602020104020603" pitchFamily="34" charset="0"/>
                        </a:rPr>
                        <a:t>48% </a:t>
                      </a:r>
                    </a:p>
                    <a:p>
                      <a:pPr algn="ctr"/>
                      <a:r>
                        <a:rPr lang="en-US" sz="2000">
                          <a:latin typeface="Tw Cen MT" panose="020B0602020104020603" pitchFamily="34" charset="0"/>
                        </a:rPr>
                        <a:t>9%</a:t>
                      </a:r>
                    </a:p>
                    <a:p>
                      <a:pPr algn="ctr"/>
                      <a:r>
                        <a:rPr lang="en-US" sz="2000">
                          <a:latin typeface="Tw Cen MT" panose="020B0602020104020603" pitchFamily="34" charset="0"/>
                        </a:rPr>
                        <a:t>30%</a:t>
                      </a:r>
                    </a:p>
                    <a:p>
                      <a:pPr algn="ctr"/>
                      <a:r>
                        <a:rPr lang="en-US" sz="2000">
                          <a:latin typeface="Tw Cen MT" panose="020B0602020104020603" pitchFamily="34" charset="0"/>
                        </a:rPr>
                        <a:t>22%  </a:t>
                      </a:r>
                    </a:p>
                  </a:txBody>
                  <a:tcPr/>
                </a:tc>
                <a:extLst>
                  <a:ext uri="{0D108BD9-81ED-4DB2-BD59-A6C34878D82A}">
                    <a16:rowId xmlns:a16="http://schemas.microsoft.com/office/drawing/2014/main" val="669020730"/>
                  </a:ext>
                </a:extLst>
              </a:tr>
              <a:tr h="872794">
                <a:tc>
                  <a:txBody>
                    <a:bodyPr/>
                    <a:lstStyle/>
                    <a:p>
                      <a:r>
                        <a:rPr lang="en-US" sz="2000" b="1">
                          <a:latin typeface="Tw Cen MT" panose="020B0602020104020603" pitchFamily="34" charset="0"/>
                        </a:rPr>
                        <a:t>Gender/Sex </a:t>
                      </a:r>
                    </a:p>
                  </a:txBody>
                  <a:tcPr/>
                </a:tc>
                <a:tc>
                  <a:txBody>
                    <a:bodyPr/>
                    <a:lstStyle/>
                    <a:p>
                      <a:pPr algn="l"/>
                      <a:r>
                        <a:rPr lang="en-US" sz="2000">
                          <a:latin typeface="Tw Cen MT" panose="020B0602020104020603" pitchFamily="34" charset="0"/>
                        </a:rPr>
                        <a:t>Cisgender-male </a:t>
                      </a:r>
                    </a:p>
                    <a:p>
                      <a:pPr algn="l"/>
                      <a:r>
                        <a:rPr lang="en-US" sz="2000">
                          <a:latin typeface="Tw Cen MT" panose="020B0602020104020603" pitchFamily="34" charset="0"/>
                        </a:rPr>
                        <a:t>Cisgender-female </a:t>
                      </a:r>
                    </a:p>
                    <a:p>
                      <a:pPr algn="l"/>
                      <a:r>
                        <a:rPr lang="en-US" sz="2000">
                          <a:latin typeface="Tw Cen MT" panose="020B0602020104020603" pitchFamily="34" charset="0"/>
                        </a:rPr>
                        <a:t>Trans or Non-binary </a:t>
                      </a:r>
                    </a:p>
                  </a:txBody>
                  <a:tcPr/>
                </a:tc>
                <a:tc>
                  <a:txBody>
                    <a:bodyPr/>
                    <a:lstStyle/>
                    <a:p>
                      <a:pPr algn="ctr"/>
                      <a:r>
                        <a:rPr lang="en-US" sz="2000">
                          <a:latin typeface="Tw Cen MT" panose="020B0602020104020603" pitchFamily="34" charset="0"/>
                        </a:rPr>
                        <a:t>14</a:t>
                      </a:r>
                    </a:p>
                    <a:p>
                      <a:pPr algn="ctr"/>
                      <a:r>
                        <a:rPr lang="en-US" sz="2000">
                          <a:latin typeface="Tw Cen MT" panose="020B0602020104020603" pitchFamily="34" charset="0"/>
                        </a:rPr>
                        <a:t>3</a:t>
                      </a:r>
                    </a:p>
                    <a:p>
                      <a:pPr algn="ctr"/>
                      <a:r>
                        <a:rPr lang="en-US" sz="2000">
                          <a:latin typeface="Tw Cen MT" panose="020B0602020104020603" pitchFamily="34" charset="0"/>
                        </a:rPr>
                        <a:t>6</a:t>
                      </a:r>
                    </a:p>
                  </a:txBody>
                  <a:tcPr/>
                </a:tc>
                <a:tc>
                  <a:txBody>
                    <a:bodyPr/>
                    <a:lstStyle/>
                    <a:p>
                      <a:pPr algn="ctr"/>
                      <a:r>
                        <a:rPr lang="en-US" sz="2000">
                          <a:latin typeface="Tw Cen MT" panose="020B0602020104020603" pitchFamily="34" charset="0"/>
                        </a:rPr>
                        <a:t>61%</a:t>
                      </a:r>
                    </a:p>
                    <a:p>
                      <a:pPr algn="ctr"/>
                      <a:r>
                        <a:rPr lang="en-US" sz="2000">
                          <a:latin typeface="Tw Cen MT" panose="020B0602020104020603" pitchFamily="34" charset="0"/>
                        </a:rPr>
                        <a:t>13%</a:t>
                      </a:r>
                    </a:p>
                    <a:p>
                      <a:pPr algn="ctr"/>
                      <a:r>
                        <a:rPr lang="en-US" sz="2000">
                          <a:latin typeface="Tw Cen MT" panose="020B0602020104020603" pitchFamily="34" charset="0"/>
                        </a:rPr>
                        <a:t>26% </a:t>
                      </a:r>
                    </a:p>
                  </a:txBody>
                  <a:tcPr/>
                </a:tc>
                <a:extLst>
                  <a:ext uri="{0D108BD9-81ED-4DB2-BD59-A6C34878D82A}">
                    <a16:rowId xmlns:a16="http://schemas.microsoft.com/office/drawing/2014/main" val="2625661375"/>
                  </a:ext>
                </a:extLst>
              </a:tr>
              <a:tr h="907755">
                <a:tc>
                  <a:txBody>
                    <a:bodyPr/>
                    <a:lstStyle/>
                    <a:p>
                      <a:r>
                        <a:rPr lang="en-US" sz="2000" b="1">
                          <a:latin typeface="Tw Cen MT" panose="020B0602020104020603" pitchFamily="34" charset="0"/>
                        </a:rPr>
                        <a:t>Housing Status </a:t>
                      </a:r>
                    </a:p>
                  </a:txBody>
                  <a:tcPr/>
                </a:tc>
                <a:tc>
                  <a:txBody>
                    <a:bodyPr/>
                    <a:lstStyle/>
                    <a:p>
                      <a:pPr algn="l"/>
                      <a:r>
                        <a:rPr lang="en-US" sz="2000">
                          <a:latin typeface="Tw Cen MT" panose="020B0602020104020603" pitchFamily="34" charset="0"/>
                        </a:rPr>
                        <a:t>Street homeless </a:t>
                      </a:r>
                    </a:p>
                    <a:p>
                      <a:pPr algn="l"/>
                      <a:r>
                        <a:rPr lang="en-US" sz="2000">
                          <a:latin typeface="Tw Cen MT" panose="020B0602020104020603" pitchFamily="34" charset="0"/>
                        </a:rPr>
                        <a:t>Sheltered homeless</a:t>
                      </a:r>
                    </a:p>
                    <a:p>
                      <a:pPr algn="l"/>
                      <a:r>
                        <a:rPr lang="en-US" sz="2000">
                          <a:latin typeface="Tw Cen MT" panose="020B0602020104020603" pitchFamily="34" charset="0"/>
                        </a:rPr>
                        <a:t>SRO (unstably housed)  </a:t>
                      </a:r>
                    </a:p>
                  </a:txBody>
                  <a:tcPr/>
                </a:tc>
                <a:tc>
                  <a:txBody>
                    <a:bodyPr/>
                    <a:lstStyle/>
                    <a:p>
                      <a:pPr algn="ctr">
                        <a:tabLst>
                          <a:tab pos="514350" algn="l"/>
                        </a:tabLst>
                      </a:pPr>
                      <a:r>
                        <a:rPr lang="en-US" sz="2000">
                          <a:latin typeface="Tw Cen MT" panose="020B0602020104020603" pitchFamily="34" charset="0"/>
                        </a:rPr>
                        <a:t>8</a:t>
                      </a:r>
                    </a:p>
                    <a:p>
                      <a:pPr algn="ctr">
                        <a:tabLst>
                          <a:tab pos="514350" algn="l"/>
                        </a:tabLst>
                      </a:pPr>
                      <a:r>
                        <a:rPr lang="en-US" sz="2000">
                          <a:latin typeface="Tw Cen MT" panose="020B0602020104020603" pitchFamily="34" charset="0"/>
                        </a:rPr>
                        <a:t>12</a:t>
                      </a:r>
                    </a:p>
                    <a:p>
                      <a:pPr algn="ctr">
                        <a:tabLst>
                          <a:tab pos="514350" algn="l"/>
                        </a:tabLst>
                      </a:pPr>
                      <a:r>
                        <a:rPr lang="en-US" sz="2000">
                          <a:latin typeface="Tw Cen MT" panose="020B0602020104020603" pitchFamily="34" charset="0"/>
                        </a:rPr>
                        <a:t>3</a:t>
                      </a:r>
                    </a:p>
                  </a:txBody>
                  <a:tcPr/>
                </a:tc>
                <a:tc>
                  <a:txBody>
                    <a:bodyPr/>
                    <a:lstStyle/>
                    <a:p>
                      <a:pPr algn="ctr"/>
                      <a:r>
                        <a:rPr lang="en-US" sz="2000">
                          <a:latin typeface="Tw Cen MT" panose="020B0602020104020603" pitchFamily="34" charset="0"/>
                        </a:rPr>
                        <a:t>35%</a:t>
                      </a:r>
                    </a:p>
                    <a:p>
                      <a:pPr algn="ctr"/>
                      <a:r>
                        <a:rPr lang="en-US" sz="2000">
                          <a:latin typeface="Tw Cen MT" panose="020B0602020104020603" pitchFamily="34" charset="0"/>
                        </a:rPr>
                        <a:t>52% </a:t>
                      </a:r>
                    </a:p>
                    <a:p>
                      <a:pPr algn="ctr"/>
                      <a:r>
                        <a:rPr lang="en-US" sz="2000">
                          <a:latin typeface="Tw Cen MT" panose="020B0602020104020603" pitchFamily="34" charset="0"/>
                        </a:rPr>
                        <a:t>13% </a:t>
                      </a:r>
                    </a:p>
                  </a:txBody>
                  <a:tcPr/>
                </a:tc>
                <a:extLst>
                  <a:ext uri="{0D108BD9-81ED-4DB2-BD59-A6C34878D82A}">
                    <a16:rowId xmlns:a16="http://schemas.microsoft.com/office/drawing/2014/main" val="4011024742"/>
                  </a:ext>
                </a:extLst>
              </a:tr>
              <a:tr h="610956">
                <a:tc>
                  <a:txBody>
                    <a:bodyPr/>
                    <a:lstStyle/>
                    <a:p>
                      <a:r>
                        <a:rPr lang="en-US" sz="2000" b="1">
                          <a:latin typeface="Tw Cen MT" panose="020B0602020104020603" pitchFamily="34" charset="0"/>
                        </a:rPr>
                        <a:t>Mental Health Comorbidity </a:t>
                      </a:r>
                    </a:p>
                  </a:txBody>
                  <a:tcPr/>
                </a:tc>
                <a:tc>
                  <a:txBody>
                    <a:bodyPr/>
                    <a:lstStyle/>
                    <a:p>
                      <a:pPr algn="l"/>
                      <a:r>
                        <a:rPr lang="en-US" sz="2000" dirty="0">
                          <a:latin typeface="Tw Cen MT" panose="020B0602020104020603" pitchFamily="34" charset="0"/>
                        </a:rPr>
                        <a:t>Stimulant Use Disorder  </a:t>
                      </a:r>
                    </a:p>
                    <a:p>
                      <a:pPr algn="l"/>
                      <a:r>
                        <a:rPr lang="en-US" sz="2000" dirty="0">
                          <a:latin typeface="Tw Cen MT" panose="020B0602020104020603" pitchFamily="34" charset="0"/>
                        </a:rPr>
                        <a:t>Opioid Use Disorder </a:t>
                      </a:r>
                    </a:p>
                    <a:p>
                      <a:pPr algn="l"/>
                      <a:r>
                        <a:rPr lang="en-US" sz="2000" dirty="0">
                          <a:latin typeface="Tw Cen MT" panose="020B0602020104020603" pitchFamily="34" charset="0"/>
                        </a:rPr>
                        <a:t>Bipolar or Schizophrenia</a:t>
                      </a:r>
                    </a:p>
                  </a:txBody>
                  <a:tcPr/>
                </a:tc>
                <a:tc>
                  <a:txBody>
                    <a:bodyPr/>
                    <a:lstStyle/>
                    <a:p>
                      <a:pPr algn="ctr"/>
                      <a:r>
                        <a:rPr lang="en-US" sz="2000">
                          <a:latin typeface="Tw Cen MT" panose="020B0602020104020603" pitchFamily="34" charset="0"/>
                        </a:rPr>
                        <a:t>18</a:t>
                      </a:r>
                    </a:p>
                    <a:p>
                      <a:pPr algn="ctr"/>
                      <a:r>
                        <a:rPr lang="en-US" sz="2000">
                          <a:latin typeface="Tw Cen MT" panose="020B0602020104020603" pitchFamily="34" charset="0"/>
                        </a:rPr>
                        <a:t>6</a:t>
                      </a:r>
                    </a:p>
                    <a:p>
                      <a:pPr algn="ctr"/>
                      <a:r>
                        <a:rPr lang="en-US" sz="2000">
                          <a:latin typeface="Tw Cen MT" panose="020B0602020104020603" pitchFamily="34" charset="0"/>
                        </a:rPr>
                        <a:t>8</a:t>
                      </a:r>
                    </a:p>
                  </a:txBody>
                  <a:tcPr/>
                </a:tc>
                <a:tc>
                  <a:txBody>
                    <a:bodyPr/>
                    <a:lstStyle/>
                    <a:p>
                      <a:pPr algn="ctr"/>
                      <a:r>
                        <a:rPr lang="en-US" sz="2000">
                          <a:latin typeface="Tw Cen MT" panose="020B0602020104020603" pitchFamily="34" charset="0"/>
                        </a:rPr>
                        <a:t>78% </a:t>
                      </a:r>
                    </a:p>
                    <a:p>
                      <a:pPr algn="ctr"/>
                      <a:r>
                        <a:rPr lang="en-US" sz="2000">
                          <a:latin typeface="Tw Cen MT" panose="020B0602020104020603" pitchFamily="34" charset="0"/>
                        </a:rPr>
                        <a:t>26% </a:t>
                      </a:r>
                    </a:p>
                    <a:p>
                      <a:pPr algn="ctr"/>
                      <a:r>
                        <a:rPr lang="en-US" sz="2000">
                          <a:latin typeface="Tw Cen MT" panose="020B0602020104020603" pitchFamily="34" charset="0"/>
                        </a:rPr>
                        <a:t>35% </a:t>
                      </a:r>
                    </a:p>
                  </a:txBody>
                  <a:tcPr/>
                </a:tc>
                <a:extLst>
                  <a:ext uri="{0D108BD9-81ED-4DB2-BD59-A6C34878D82A}">
                    <a16:rowId xmlns:a16="http://schemas.microsoft.com/office/drawing/2014/main" val="1758321234"/>
                  </a:ext>
                </a:extLst>
              </a:tr>
              <a:tr h="610956">
                <a:tc>
                  <a:txBody>
                    <a:bodyPr/>
                    <a:lstStyle/>
                    <a:p>
                      <a:r>
                        <a:rPr lang="en-US" sz="2000" b="1">
                          <a:latin typeface="Tw Cen MT" panose="020B0602020104020603" pitchFamily="34" charset="0"/>
                        </a:rPr>
                        <a:t>HIV Labs at Baseline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CD4 &lt;50 c/mm3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CD4 &lt;200 c/mm3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Viremic at 1</a:t>
                      </a:r>
                      <a:r>
                        <a:rPr lang="en-US" sz="2000" baseline="30000" dirty="0">
                          <a:latin typeface="Tw Cen MT" panose="020B0602020104020603" pitchFamily="34" charset="0"/>
                        </a:rPr>
                        <a:t>st</a:t>
                      </a:r>
                      <a:r>
                        <a:rPr lang="en-US" sz="2000" dirty="0">
                          <a:latin typeface="Tw Cen MT" panose="020B0602020104020603" pitchFamily="34" charset="0"/>
                        </a:rPr>
                        <a:t> injection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w Cen MT" panose="020B0602020104020603" pitchFamily="34" charset="0"/>
                        </a:rPr>
                        <a:t>Lifetime outpatient viremia </a:t>
                      </a:r>
                    </a:p>
                  </a:txBody>
                  <a:tcPr/>
                </a:tc>
                <a:tc>
                  <a:txBody>
                    <a:bodyPr/>
                    <a:lstStyle/>
                    <a:p>
                      <a:pPr algn="ctr"/>
                      <a:r>
                        <a:rPr lang="en-US" sz="2000">
                          <a:latin typeface="Tw Cen MT" panose="020B0602020104020603" pitchFamily="34" charset="0"/>
                        </a:rPr>
                        <a:t>6</a:t>
                      </a:r>
                    </a:p>
                    <a:p>
                      <a:pPr algn="ctr"/>
                      <a:r>
                        <a:rPr lang="en-US" sz="2000">
                          <a:latin typeface="Tw Cen MT" panose="020B0602020104020603" pitchFamily="34" charset="0"/>
                        </a:rPr>
                        <a:t>9 </a:t>
                      </a:r>
                    </a:p>
                    <a:p>
                      <a:pPr algn="ctr"/>
                      <a:r>
                        <a:rPr lang="en-US" sz="2000">
                          <a:latin typeface="Tw Cen MT" panose="020B0602020104020603" pitchFamily="34" charset="0"/>
                        </a:rPr>
                        <a:t>16</a:t>
                      </a:r>
                    </a:p>
                    <a:p>
                      <a:pPr algn="ctr"/>
                      <a:r>
                        <a:rPr lang="en-US" sz="2000">
                          <a:latin typeface="Tw Cen MT" panose="020B0602020104020603" pitchFamily="34" charset="0"/>
                        </a:rPr>
                        <a:t>9 </a:t>
                      </a:r>
                    </a:p>
                  </a:txBody>
                  <a:tcPr/>
                </a:tc>
                <a:tc>
                  <a:txBody>
                    <a:bodyPr/>
                    <a:lstStyle/>
                    <a:p>
                      <a:pPr algn="ctr"/>
                      <a:r>
                        <a:rPr lang="en-US" sz="2000" dirty="0">
                          <a:latin typeface="Tw Cen MT" panose="020B0602020104020603" pitchFamily="34" charset="0"/>
                        </a:rPr>
                        <a:t>26% </a:t>
                      </a:r>
                    </a:p>
                    <a:p>
                      <a:pPr algn="ctr"/>
                      <a:r>
                        <a:rPr lang="en-US" sz="2000" dirty="0">
                          <a:latin typeface="Tw Cen MT" panose="020B0602020104020603" pitchFamily="34" charset="0"/>
                        </a:rPr>
                        <a:t>39% </a:t>
                      </a:r>
                    </a:p>
                    <a:p>
                      <a:pPr algn="ctr"/>
                      <a:r>
                        <a:rPr lang="en-US" sz="2000" dirty="0">
                          <a:latin typeface="Tw Cen MT" panose="020B0602020104020603" pitchFamily="34" charset="0"/>
                        </a:rPr>
                        <a:t>70% </a:t>
                      </a:r>
                    </a:p>
                    <a:p>
                      <a:pPr algn="ctr"/>
                      <a:r>
                        <a:rPr lang="en-US" sz="2000" dirty="0">
                          <a:latin typeface="Tw Cen MT" panose="020B0602020104020603" pitchFamily="34" charset="0"/>
                        </a:rPr>
                        <a:t>39% </a:t>
                      </a:r>
                    </a:p>
                  </a:txBody>
                  <a:tcPr/>
                </a:tc>
                <a:extLst>
                  <a:ext uri="{0D108BD9-81ED-4DB2-BD59-A6C34878D82A}">
                    <a16:rowId xmlns:a16="http://schemas.microsoft.com/office/drawing/2014/main" val="3539457611"/>
                  </a:ext>
                </a:extLst>
              </a:tr>
            </a:tbl>
          </a:graphicData>
        </a:graphic>
      </p:graphicFrame>
      <p:sp>
        <p:nvSpPr>
          <p:cNvPr id="3" name="Rectangle 2">
            <a:extLst>
              <a:ext uri="{FF2B5EF4-FFF2-40B4-BE49-F238E27FC236}">
                <a16:creationId xmlns:a16="http://schemas.microsoft.com/office/drawing/2014/main" id="{F37B92B6-BBD2-0318-2737-909AFFFB5088}"/>
              </a:ext>
            </a:extLst>
          </p:cNvPr>
          <p:cNvSpPr/>
          <p:nvPr/>
        </p:nvSpPr>
        <p:spPr>
          <a:xfrm>
            <a:off x="4006734" y="4389119"/>
            <a:ext cx="7881589" cy="947651"/>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A34F4E-BF9D-A58E-9216-E37A5D6CC88C}"/>
              </a:ext>
            </a:extLst>
          </p:cNvPr>
          <p:cNvSpPr/>
          <p:nvPr/>
        </p:nvSpPr>
        <p:spPr>
          <a:xfrm>
            <a:off x="4006735" y="997526"/>
            <a:ext cx="7881589" cy="339159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8468AB-B64F-2B25-F0C0-33A5B8C6E1FB}"/>
              </a:ext>
            </a:extLst>
          </p:cNvPr>
          <p:cNvSpPr/>
          <p:nvPr/>
        </p:nvSpPr>
        <p:spPr>
          <a:xfrm>
            <a:off x="4006733" y="5336770"/>
            <a:ext cx="7881589" cy="133835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263142"/>
      </p:ext>
    </p:extLst>
  </p:cSld>
  <p:clrMapOvr>
    <a:masterClrMapping/>
  </p:clrMapOvr>
  <p:transition advTm="12813">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448235" y="506646"/>
            <a:ext cx="10986920" cy="611449"/>
          </a:xfrm>
        </p:spPr>
        <p:txBody>
          <a:bodyPr/>
          <a:lstStyle/>
          <a:p>
            <a:r>
              <a:rPr lang="en-US" sz="3000" b="1">
                <a:latin typeface="Tw Cen MT" panose="020B0602020104020603" pitchFamily="34" charset="77"/>
              </a:rPr>
              <a:t>Results: </a:t>
            </a:r>
            <a:r>
              <a:rPr lang="en-US" sz="3200">
                <a:solidFill>
                  <a:schemeClr val="accent4"/>
                </a:solidFill>
                <a:latin typeface="Tw Cen MT" panose="020B0602020104020603" pitchFamily="34" charset="0"/>
              </a:rPr>
              <a:t>Retention &amp; On-Time Receipt of LA-ART injections </a:t>
            </a:r>
            <a:endParaRPr lang="en-US" sz="3000">
              <a:solidFill>
                <a:schemeClr val="accent4"/>
              </a:solidFill>
            </a:endParaRPr>
          </a:p>
        </p:txBody>
      </p:sp>
      <p:sp>
        <p:nvSpPr>
          <p:cNvPr id="8" name="Content Placeholder 7">
            <a:extLst>
              <a:ext uri="{FF2B5EF4-FFF2-40B4-BE49-F238E27FC236}">
                <a16:creationId xmlns:a16="http://schemas.microsoft.com/office/drawing/2014/main" id="{14B12360-CB16-77AB-FFE3-9F81DCC43837}"/>
              </a:ext>
            </a:extLst>
          </p:cNvPr>
          <p:cNvSpPr>
            <a:spLocks noGrp="1"/>
          </p:cNvSpPr>
          <p:nvPr>
            <p:ph idx="1"/>
          </p:nvPr>
        </p:nvSpPr>
        <p:spPr>
          <a:xfrm>
            <a:off x="448235" y="1436914"/>
            <a:ext cx="11538718" cy="5083416"/>
          </a:xfrm>
        </p:spPr>
        <p:txBody>
          <a:bodyPr/>
          <a:lstStyle/>
          <a:p>
            <a:r>
              <a:rPr lang="en-US" sz="2600" dirty="0">
                <a:solidFill>
                  <a:schemeClr val="accent2"/>
                </a:solidFill>
                <a:latin typeface="Tw Cen MT" panose="020B0602020104020603" pitchFamily="34" charset="0"/>
                <a:sym typeface="Wingdings" panose="05000000000000000000" pitchFamily="2" charset="2"/>
              </a:rPr>
              <a:t>Of N=23  100% </a:t>
            </a:r>
            <a:r>
              <a:rPr lang="en-US" sz="2600" b="1" i="1" dirty="0">
                <a:solidFill>
                  <a:schemeClr val="accent2"/>
                </a:solidFill>
                <a:latin typeface="Tw Cen MT" panose="020B0602020104020603" pitchFamily="34" charset="0"/>
                <a:sym typeface="Wingdings" panose="05000000000000000000" pitchFamily="2" charset="2"/>
              </a:rPr>
              <a:t>currently</a:t>
            </a:r>
            <a:r>
              <a:rPr lang="en-US" sz="2600" dirty="0">
                <a:solidFill>
                  <a:schemeClr val="accent2"/>
                </a:solidFill>
                <a:latin typeface="Tw Cen MT" panose="020B0602020104020603" pitchFamily="34" charset="0"/>
                <a:sym typeface="Wingdings" panose="05000000000000000000" pitchFamily="2" charset="2"/>
              </a:rPr>
              <a:t> maintained on LA-ART and suppressed (VL &lt;100 c/mL)  </a:t>
            </a:r>
          </a:p>
          <a:p>
            <a:pPr lvl="1"/>
            <a:r>
              <a:rPr lang="en-US" sz="2000" dirty="0">
                <a:latin typeface="Tw Cen MT" panose="020B0602020104020603" pitchFamily="34" charset="0"/>
                <a:sym typeface="Wingdings" panose="05000000000000000000" pitchFamily="2" charset="2"/>
              </a:rPr>
              <a:t>Mean follow-up: 18.4 months (range: 4-36 months) </a:t>
            </a:r>
          </a:p>
          <a:p>
            <a:pPr lvl="1"/>
            <a:r>
              <a:rPr lang="en-US" sz="2000" dirty="0">
                <a:latin typeface="Tw Cen MT" panose="020B0602020104020603" pitchFamily="34" charset="0"/>
                <a:sym typeface="Wingdings" panose="05000000000000000000" pitchFamily="2" charset="2"/>
              </a:rPr>
              <a:t>n=19  maintained on starting regimen (n=16 on CAB/RPV and n=3 on CAB/RPV+LEN) </a:t>
            </a:r>
          </a:p>
          <a:p>
            <a:pPr lvl="1"/>
            <a:r>
              <a:rPr lang="en-US" sz="2000" dirty="0">
                <a:latin typeface="Tw Cen MT" panose="020B0602020104020603" pitchFamily="34" charset="0"/>
                <a:sym typeface="Wingdings" panose="05000000000000000000" pitchFamily="2" charset="2"/>
              </a:rPr>
              <a:t>n=4  LEN added to starting CAB/RPV regimen due to HIV viremia </a:t>
            </a:r>
            <a:r>
              <a:rPr lang="en-US" sz="2000" i="1" dirty="0">
                <a:latin typeface="Tw Cen MT" panose="020B0602020104020603" pitchFamily="34" charset="0"/>
                <a:sym typeface="Wingdings" panose="05000000000000000000" pitchFamily="2" charset="2"/>
              </a:rPr>
              <a:t>(incl. </a:t>
            </a:r>
            <a:r>
              <a:rPr lang="en-US" sz="2000" i="1" u="sng" dirty="0">
                <a:latin typeface="Tw Cen MT" panose="020B0602020104020603" pitchFamily="34" charset="0"/>
                <a:sym typeface="Wingdings" panose="05000000000000000000" pitchFamily="2" charset="2"/>
              </a:rPr>
              <a:t>n=3 with confirmed resistance</a:t>
            </a:r>
            <a:r>
              <a:rPr lang="en-US" sz="2000" i="1" dirty="0">
                <a:latin typeface="Tw Cen MT" panose="020B0602020104020603" pitchFamily="34" charset="0"/>
                <a:sym typeface="Wingdings" panose="05000000000000000000" pitchFamily="2" charset="2"/>
              </a:rPr>
              <a:t>*)</a:t>
            </a:r>
          </a:p>
          <a:p>
            <a:pPr lvl="1"/>
            <a:endParaRPr lang="en-US" sz="2200" dirty="0">
              <a:latin typeface="Tw Cen MT" panose="020B0602020104020603" pitchFamily="34" charset="0"/>
              <a:sym typeface="Wingdings" panose="05000000000000000000" pitchFamily="2" charset="2"/>
            </a:endParaRPr>
          </a:p>
          <a:p>
            <a:r>
              <a:rPr lang="en-US" sz="2600" dirty="0">
                <a:solidFill>
                  <a:schemeClr val="accent2"/>
                </a:solidFill>
                <a:latin typeface="Tw Cen MT" panose="020B0602020104020603" pitchFamily="34" charset="0"/>
                <a:sym typeface="Wingdings" panose="05000000000000000000" pitchFamily="2" charset="2"/>
              </a:rPr>
              <a:t>Of 385 total LA-ART doses administered to date, 92% on-time </a:t>
            </a:r>
          </a:p>
          <a:p>
            <a:pPr lvl="1"/>
            <a:r>
              <a:rPr lang="en-US" sz="2000" dirty="0">
                <a:latin typeface="Tw Cen MT" panose="020B0602020104020603" pitchFamily="34" charset="0"/>
                <a:sym typeface="Wingdings" panose="05000000000000000000" pitchFamily="2" charset="2"/>
              </a:rPr>
              <a:t>8% delayed &gt;7 days (i.e., outside of injection window)  </a:t>
            </a:r>
          </a:p>
          <a:p>
            <a:pPr lvl="1"/>
            <a:r>
              <a:rPr lang="en-US" sz="2000" dirty="0">
                <a:latin typeface="Tw Cen MT" panose="020B0602020104020603" pitchFamily="34" charset="0"/>
                <a:sym typeface="Wingdings" panose="05000000000000000000" pitchFamily="2" charset="2"/>
              </a:rPr>
              <a:t>3% delayed &gt;14 days (i.e., required repeat loading dose per internal protocol)</a:t>
            </a:r>
          </a:p>
          <a:p>
            <a:pPr marL="457200" lvl="1" indent="0">
              <a:buNone/>
            </a:pPr>
            <a:endParaRPr lang="en-US" sz="2200" dirty="0">
              <a:latin typeface="Tw Cen MT" panose="020B0602020104020603" pitchFamily="34" charset="0"/>
              <a:sym typeface="Wingdings" panose="05000000000000000000" pitchFamily="2" charset="2"/>
            </a:endParaRPr>
          </a:p>
          <a:p>
            <a:r>
              <a:rPr lang="en-US" sz="2600" dirty="0">
                <a:solidFill>
                  <a:schemeClr val="accent2"/>
                </a:solidFill>
                <a:latin typeface="Tw Cen MT" panose="020B0602020104020603" pitchFamily="34" charset="0"/>
                <a:sym typeface="Wingdings" panose="05000000000000000000" pitchFamily="2" charset="2"/>
              </a:rPr>
              <a:t>Diverse locations of injections necessitated intensive outreach, coordination &amp; collab </a:t>
            </a:r>
          </a:p>
          <a:p>
            <a:pPr lvl="1"/>
            <a:r>
              <a:rPr lang="en-US" sz="2000" dirty="0">
                <a:latin typeface="Tw Cen MT" panose="020B0602020104020603" pitchFamily="34" charset="0"/>
                <a:sym typeface="Wingdings" panose="05000000000000000000" pitchFamily="2" charset="2"/>
              </a:rPr>
              <a:t>80% at central low-barrier clinic (MXM) </a:t>
            </a:r>
          </a:p>
          <a:p>
            <a:pPr lvl="1"/>
            <a:r>
              <a:rPr lang="en-US" sz="2000" dirty="0">
                <a:latin typeface="Tw Cen MT" panose="020B0602020104020603" pitchFamily="34" charset="0"/>
                <a:sym typeface="Wingdings" panose="05000000000000000000" pitchFamily="2" charset="2"/>
              </a:rPr>
              <a:t>12% in tents, shelters, or supporting housing sites </a:t>
            </a:r>
          </a:p>
          <a:p>
            <a:pPr lvl="1"/>
            <a:r>
              <a:rPr lang="en-US" sz="2000" dirty="0">
                <a:latin typeface="Tw Cen MT" panose="020B0602020104020603" pitchFamily="34" charset="0"/>
                <a:sym typeface="Wingdings" panose="05000000000000000000" pitchFamily="2" charset="2"/>
              </a:rPr>
              <a:t>7% at syringe access sites and 2% in jail or inpatient/hospital settings </a:t>
            </a:r>
          </a:p>
          <a:p>
            <a:pPr marL="914400" lvl="2" indent="0">
              <a:buNone/>
            </a:pPr>
            <a:endParaRPr lang="en-US" sz="2400" dirty="0">
              <a:solidFill>
                <a:schemeClr val="accent4"/>
              </a:solidFill>
              <a:latin typeface="Tw Cen MT" panose="020B0602020104020603" pitchFamily="34" charset="0"/>
              <a:sym typeface="Wingdings" panose="05000000000000000000" pitchFamily="2" charset="2"/>
            </a:endParaRPr>
          </a:p>
        </p:txBody>
      </p:sp>
    </p:spTree>
    <p:extLst>
      <p:ext uri="{BB962C8B-B14F-4D97-AF65-F5344CB8AC3E}">
        <p14:creationId xmlns:p14="http://schemas.microsoft.com/office/powerpoint/2010/main" val="4053151084"/>
      </p:ext>
    </p:extLst>
  </p:cSld>
  <p:clrMapOvr>
    <a:masterClrMapping/>
  </p:clrMapOvr>
  <p:transition advTm="74603">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448234" y="787062"/>
            <a:ext cx="11390198" cy="611449"/>
          </a:xfrm>
        </p:spPr>
        <p:txBody>
          <a:bodyPr/>
          <a:lstStyle/>
          <a:p>
            <a:r>
              <a:rPr lang="en-US" sz="3000" b="1" dirty="0">
                <a:latin typeface="Tw Cen MT" panose="020B0602020104020603" pitchFamily="34" charset="0"/>
                <a:sym typeface="Wingdings" panose="05000000000000000000" pitchFamily="2" charset="2"/>
              </a:rPr>
              <a:t>Results</a:t>
            </a:r>
            <a:r>
              <a:rPr lang="en-US" sz="3000" dirty="0">
                <a:latin typeface="Tw Cen MT" panose="020B0602020104020603" pitchFamily="34" charset="0"/>
                <a:sym typeface="Wingdings" panose="05000000000000000000" pitchFamily="2" charset="2"/>
              </a:rPr>
              <a:t>: </a:t>
            </a:r>
            <a:r>
              <a:rPr lang="en-US" sz="3000" dirty="0">
                <a:solidFill>
                  <a:schemeClr val="accent4"/>
                </a:solidFill>
                <a:latin typeface="Tw Cen MT" panose="020B0602020104020603" pitchFamily="34" charset="0"/>
                <a:sym typeface="Wingdings" panose="05000000000000000000" pitchFamily="2" charset="2"/>
              </a:rPr>
              <a:t>3 cases of </a:t>
            </a:r>
            <a:r>
              <a:rPr lang="en-US" sz="3000" u="sng" dirty="0">
                <a:solidFill>
                  <a:schemeClr val="accent4"/>
                </a:solidFill>
                <a:latin typeface="Tw Cen MT" panose="020B0602020104020603" pitchFamily="34" charset="0"/>
                <a:sym typeface="Wingdings" panose="05000000000000000000" pitchFamily="2" charset="2"/>
              </a:rPr>
              <a:t>CAB or RPV </a:t>
            </a:r>
            <a:r>
              <a:rPr lang="en-US" sz="3000" u="sng" dirty="0">
                <a:solidFill>
                  <a:schemeClr val="accent4"/>
                </a:solidFill>
                <a:latin typeface="Tw Cen MT" panose="020B0602020104020603" pitchFamily="34" charset="0"/>
              </a:rPr>
              <a:t>resistance</a:t>
            </a:r>
            <a:r>
              <a:rPr lang="en-US" sz="3000" dirty="0">
                <a:solidFill>
                  <a:schemeClr val="accent4"/>
                </a:solidFill>
                <a:latin typeface="Tw Cen MT" panose="020B0602020104020603" pitchFamily="34" charset="0"/>
              </a:rPr>
              <a:t> highlight importance of provider relationships + continued challenges posed by structural barriers </a:t>
            </a:r>
            <a:r>
              <a:rPr lang="en-US" sz="3000" u="sng" dirty="0">
                <a:solidFill>
                  <a:schemeClr val="accent4"/>
                </a:solidFill>
                <a:latin typeface="Tw Cen MT" panose="020B0602020104020603" pitchFamily="34" charset="0"/>
              </a:rPr>
              <a:t> </a:t>
            </a:r>
            <a:endParaRPr lang="en-US" sz="3000" u="sng" dirty="0">
              <a:solidFill>
                <a:schemeClr val="accent4"/>
              </a:solidFill>
              <a:latin typeface="Tw Cen MT" panose="020B0602020104020603" pitchFamily="34" charset="0"/>
              <a:sym typeface="Wingdings" panose="05000000000000000000" pitchFamily="2" charset="2"/>
            </a:endParaRPr>
          </a:p>
        </p:txBody>
      </p:sp>
      <p:sp>
        <p:nvSpPr>
          <p:cNvPr id="8" name="Content Placeholder 7">
            <a:extLst>
              <a:ext uri="{FF2B5EF4-FFF2-40B4-BE49-F238E27FC236}">
                <a16:creationId xmlns:a16="http://schemas.microsoft.com/office/drawing/2014/main" id="{14B12360-CB16-77AB-FFE3-9F81DCC43837}"/>
              </a:ext>
            </a:extLst>
          </p:cNvPr>
          <p:cNvSpPr>
            <a:spLocks noGrp="1"/>
          </p:cNvSpPr>
          <p:nvPr>
            <p:ph idx="1"/>
          </p:nvPr>
        </p:nvSpPr>
        <p:spPr>
          <a:xfrm>
            <a:off x="541020" y="1572768"/>
            <a:ext cx="11163300" cy="5071872"/>
          </a:xfrm>
        </p:spPr>
        <p:txBody>
          <a:bodyPr/>
          <a:lstStyle/>
          <a:p>
            <a:r>
              <a:rPr lang="en-US" sz="3000" b="1" dirty="0">
                <a:latin typeface="Tw Cen MT" panose="020B0602020104020603" pitchFamily="34" charset="0"/>
                <a:sym typeface="Wingdings" panose="05000000000000000000" pitchFamily="2" charset="2"/>
              </a:rPr>
              <a:t>Patient E: </a:t>
            </a:r>
          </a:p>
          <a:p>
            <a:endParaRPr lang="en-US" sz="3000" b="1" dirty="0">
              <a:latin typeface="Tw Cen MT" panose="020B0602020104020603" pitchFamily="34" charset="0"/>
              <a:sym typeface="Wingdings" panose="05000000000000000000" pitchFamily="2" charset="2"/>
            </a:endParaRPr>
          </a:p>
          <a:p>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G:  </a:t>
            </a:r>
          </a:p>
          <a:p>
            <a:endParaRPr lang="en-US" sz="3000" b="1" dirty="0">
              <a:latin typeface="Tw Cen MT" panose="020B0602020104020603" pitchFamily="34" charset="0"/>
              <a:sym typeface="Wingdings" panose="05000000000000000000" pitchFamily="2" charset="2"/>
            </a:endParaRPr>
          </a:p>
          <a:p>
            <a:pPr marL="0" indent="0">
              <a:buNone/>
            </a:pPr>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V:</a:t>
            </a:r>
            <a:r>
              <a:rPr lang="en-US" dirty="0">
                <a:solidFill>
                  <a:srgbClr val="FFC000"/>
                </a:solidFill>
                <a:latin typeface="Tw Cen MT" panose="020B0602020104020603" pitchFamily="34" charset="0"/>
                <a:sym typeface="Wingdings" panose="05000000000000000000" pitchFamily="2" charset="2"/>
              </a:rPr>
              <a:t> </a:t>
            </a:r>
          </a:p>
          <a:p>
            <a:pPr marL="457200" lvl="1" indent="0">
              <a:buNone/>
            </a:pPr>
            <a:endParaRPr lang="en-US" i="1" dirty="0">
              <a:solidFill>
                <a:srgbClr val="FFC000"/>
              </a:solidFill>
              <a:latin typeface="Tw Cen MT" panose="020B0602020104020603" pitchFamily="34" charset="0"/>
              <a:sym typeface="Wingdings" panose="05000000000000000000" pitchFamily="2" charset="2"/>
            </a:endParaRPr>
          </a:p>
          <a:p>
            <a:pPr marL="0" indent="0">
              <a:buNone/>
            </a:pPr>
            <a:r>
              <a:rPr lang="en-US" b="1" i="1" dirty="0">
                <a:solidFill>
                  <a:schemeClr val="accent2"/>
                </a:solidFill>
                <a:latin typeface="Tw Cen MT" panose="020B0602020104020603" pitchFamily="34" charset="0"/>
                <a:sym typeface="Wingdings" panose="05000000000000000000" pitchFamily="2" charset="2"/>
              </a:rPr>
              <a:t>After confirmation of CAB/RPV resistance, all were encouraged to start PO ART, but remained unable to adhere. Thus, initiated on LEN + CAB/RPV at later date. </a:t>
            </a:r>
          </a:p>
          <a:p>
            <a:pPr marL="0" indent="0">
              <a:buNone/>
            </a:pPr>
            <a:endParaRPr lang="en-US" sz="2400" dirty="0">
              <a:latin typeface="Tw Cen MT" panose="020B0602020104020603" pitchFamily="34" charset="0"/>
            </a:endParaRPr>
          </a:p>
        </p:txBody>
      </p:sp>
      <p:graphicFrame>
        <p:nvGraphicFramePr>
          <p:cNvPr id="3" name="Diagram 2">
            <a:extLst>
              <a:ext uri="{FF2B5EF4-FFF2-40B4-BE49-F238E27FC236}">
                <a16:creationId xmlns:a16="http://schemas.microsoft.com/office/drawing/2014/main" id="{E1470CC1-7E7C-7C93-1885-513F28C86DE9}"/>
              </a:ext>
            </a:extLst>
          </p:cNvPr>
          <p:cNvGraphicFramePr/>
          <p:nvPr>
            <p:extLst>
              <p:ext uri="{D42A27DB-BD31-4B8C-83A1-F6EECF244321}">
                <p14:modId xmlns:p14="http://schemas.microsoft.com/office/powerpoint/2010/main" val="769716236"/>
              </p:ext>
            </p:extLst>
          </p:nvPr>
        </p:nvGraphicFramePr>
        <p:xfrm>
          <a:off x="2272792" y="1318690"/>
          <a:ext cx="9618980" cy="154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6E13B5B-8130-C43A-DFCC-903DA1470093}"/>
              </a:ext>
            </a:extLst>
          </p:cNvPr>
          <p:cNvGraphicFramePr/>
          <p:nvPr>
            <p:extLst>
              <p:ext uri="{D42A27DB-BD31-4B8C-83A1-F6EECF244321}">
                <p14:modId xmlns:p14="http://schemas.microsoft.com/office/powerpoint/2010/main" val="3188360633"/>
              </p:ext>
            </p:extLst>
          </p:nvPr>
        </p:nvGraphicFramePr>
        <p:xfrm>
          <a:off x="2284984" y="2726787"/>
          <a:ext cx="9618980" cy="1678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id="{902D8C82-C21D-3A04-E50D-C017ECAD11AD}"/>
              </a:ext>
            </a:extLst>
          </p:cNvPr>
          <p:cNvGraphicFramePr/>
          <p:nvPr>
            <p:extLst>
              <p:ext uri="{D42A27DB-BD31-4B8C-83A1-F6EECF244321}">
                <p14:modId xmlns:p14="http://schemas.microsoft.com/office/powerpoint/2010/main" val="538756697"/>
              </p:ext>
            </p:extLst>
          </p:nvPr>
        </p:nvGraphicFramePr>
        <p:xfrm>
          <a:off x="2272792" y="4465841"/>
          <a:ext cx="9618980" cy="10451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5">
            <a:extLst>
              <a:ext uri="{FF2B5EF4-FFF2-40B4-BE49-F238E27FC236}">
                <a16:creationId xmlns:a16="http://schemas.microsoft.com/office/drawing/2014/main" id="{D040022F-70CD-B4F8-D24B-E9D532DA5B2D}"/>
              </a:ext>
            </a:extLst>
          </p:cNvPr>
          <p:cNvSpPr/>
          <p:nvPr/>
        </p:nvSpPr>
        <p:spPr>
          <a:xfrm>
            <a:off x="487681" y="1398511"/>
            <a:ext cx="11704320" cy="5290585"/>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1687259"/>
      </p:ext>
    </p:extLst>
  </p:cSld>
  <p:clrMapOvr>
    <a:masterClrMapping/>
  </p:clrMapOvr>
  <p:transition advTm="74603">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448234" y="787062"/>
            <a:ext cx="11390198" cy="611449"/>
          </a:xfrm>
        </p:spPr>
        <p:txBody>
          <a:bodyPr/>
          <a:lstStyle/>
          <a:p>
            <a:r>
              <a:rPr lang="en-US" sz="3000" b="1" dirty="0">
                <a:latin typeface="Tw Cen MT" panose="020B0602020104020603" pitchFamily="34" charset="0"/>
                <a:sym typeface="Wingdings" panose="05000000000000000000" pitchFamily="2" charset="2"/>
              </a:rPr>
              <a:t>Results</a:t>
            </a:r>
            <a:r>
              <a:rPr lang="en-US" sz="3000" dirty="0">
                <a:latin typeface="Tw Cen MT" panose="020B0602020104020603" pitchFamily="34" charset="0"/>
                <a:sym typeface="Wingdings" panose="05000000000000000000" pitchFamily="2" charset="2"/>
              </a:rPr>
              <a:t>: </a:t>
            </a:r>
            <a:r>
              <a:rPr lang="en-US" sz="3000" dirty="0">
                <a:solidFill>
                  <a:schemeClr val="accent4"/>
                </a:solidFill>
                <a:latin typeface="Tw Cen MT" panose="020B0602020104020603" pitchFamily="34" charset="0"/>
                <a:sym typeface="Wingdings" panose="05000000000000000000" pitchFamily="2" charset="2"/>
              </a:rPr>
              <a:t>3 cases of </a:t>
            </a:r>
            <a:r>
              <a:rPr lang="en-US" sz="3000" u="sng" dirty="0">
                <a:solidFill>
                  <a:schemeClr val="accent4"/>
                </a:solidFill>
                <a:latin typeface="Tw Cen MT" panose="020B0602020104020603" pitchFamily="34" charset="0"/>
                <a:sym typeface="Wingdings" panose="05000000000000000000" pitchFamily="2" charset="2"/>
              </a:rPr>
              <a:t>CAB or RPV </a:t>
            </a:r>
            <a:r>
              <a:rPr lang="en-US" sz="3000" u="sng" dirty="0">
                <a:solidFill>
                  <a:schemeClr val="accent4"/>
                </a:solidFill>
                <a:latin typeface="Tw Cen MT" panose="020B0602020104020603" pitchFamily="34" charset="0"/>
              </a:rPr>
              <a:t>resistance</a:t>
            </a:r>
            <a:r>
              <a:rPr lang="en-US" sz="3000" dirty="0">
                <a:solidFill>
                  <a:schemeClr val="accent4"/>
                </a:solidFill>
                <a:latin typeface="Tw Cen MT" panose="020B0602020104020603" pitchFamily="34" charset="0"/>
              </a:rPr>
              <a:t> highlight importance of provider relationships + continued challenges posed by structural barriers </a:t>
            </a:r>
            <a:r>
              <a:rPr lang="en-US" sz="3000" u="sng" dirty="0">
                <a:solidFill>
                  <a:schemeClr val="accent4"/>
                </a:solidFill>
                <a:latin typeface="Tw Cen MT" panose="020B0602020104020603" pitchFamily="34" charset="0"/>
              </a:rPr>
              <a:t> </a:t>
            </a:r>
            <a:endParaRPr lang="en-US" sz="3000" u="sng" dirty="0">
              <a:solidFill>
                <a:schemeClr val="accent4"/>
              </a:solidFill>
              <a:latin typeface="Tw Cen MT" panose="020B0602020104020603" pitchFamily="34" charset="0"/>
              <a:sym typeface="Wingdings" panose="05000000000000000000" pitchFamily="2" charset="2"/>
            </a:endParaRPr>
          </a:p>
        </p:txBody>
      </p:sp>
      <p:sp>
        <p:nvSpPr>
          <p:cNvPr id="8" name="Content Placeholder 7">
            <a:extLst>
              <a:ext uri="{FF2B5EF4-FFF2-40B4-BE49-F238E27FC236}">
                <a16:creationId xmlns:a16="http://schemas.microsoft.com/office/drawing/2014/main" id="{14B12360-CB16-77AB-FFE3-9F81DCC43837}"/>
              </a:ext>
            </a:extLst>
          </p:cNvPr>
          <p:cNvSpPr>
            <a:spLocks noGrp="1"/>
          </p:cNvSpPr>
          <p:nvPr>
            <p:ph idx="1"/>
          </p:nvPr>
        </p:nvSpPr>
        <p:spPr>
          <a:xfrm>
            <a:off x="541020" y="1572768"/>
            <a:ext cx="11163300" cy="5071872"/>
          </a:xfrm>
        </p:spPr>
        <p:txBody>
          <a:bodyPr/>
          <a:lstStyle/>
          <a:p>
            <a:r>
              <a:rPr lang="en-US" sz="3000" b="1" dirty="0">
                <a:latin typeface="Tw Cen MT" panose="020B0602020104020603" pitchFamily="34" charset="0"/>
                <a:sym typeface="Wingdings" panose="05000000000000000000" pitchFamily="2" charset="2"/>
              </a:rPr>
              <a:t>Patient E: </a:t>
            </a:r>
          </a:p>
          <a:p>
            <a:endParaRPr lang="en-US" sz="3000" b="1" dirty="0">
              <a:latin typeface="Tw Cen MT" panose="020B0602020104020603" pitchFamily="34" charset="0"/>
              <a:sym typeface="Wingdings" panose="05000000000000000000" pitchFamily="2" charset="2"/>
            </a:endParaRPr>
          </a:p>
          <a:p>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G:  </a:t>
            </a:r>
          </a:p>
          <a:p>
            <a:endParaRPr lang="en-US" sz="3000" b="1" dirty="0">
              <a:latin typeface="Tw Cen MT" panose="020B0602020104020603" pitchFamily="34" charset="0"/>
              <a:sym typeface="Wingdings" panose="05000000000000000000" pitchFamily="2" charset="2"/>
            </a:endParaRPr>
          </a:p>
          <a:p>
            <a:pPr marL="0" indent="0">
              <a:buNone/>
            </a:pPr>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V:</a:t>
            </a:r>
            <a:r>
              <a:rPr lang="en-US" dirty="0">
                <a:solidFill>
                  <a:srgbClr val="FFC000"/>
                </a:solidFill>
                <a:latin typeface="Tw Cen MT" panose="020B0602020104020603" pitchFamily="34" charset="0"/>
                <a:sym typeface="Wingdings" panose="05000000000000000000" pitchFamily="2" charset="2"/>
              </a:rPr>
              <a:t> </a:t>
            </a:r>
          </a:p>
          <a:p>
            <a:pPr marL="457200" lvl="1" indent="0">
              <a:buNone/>
            </a:pPr>
            <a:endParaRPr lang="en-US" i="1" dirty="0">
              <a:solidFill>
                <a:srgbClr val="FFC000"/>
              </a:solidFill>
              <a:latin typeface="Tw Cen MT" panose="020B0602020104020603" pitchFamily="34" charset="0"/>
              <a:sym typeface="Wingdings" panose="05000000000000000000" pitchFamily="2" charset="2"/>
            </a:endParaRPr>
          </a:p>
          <a:p>
            <a:pPr marL="0" indent="0">
              <a:buNone/>
            </a:pPr>
            <a:r>
              <a:rPr lang="en-US" b="1" i="1" dirty="0">
                <a:solidFill>
                  <a:schemeClr val="accent2"/>
                </a:solidFill>
                <a:latin typeface="Tw Cen MT" panose="020B0602020104020603" pitchFamily="34" charset="0"/>
                <a:sym typeface="Wingdings" panose="05000000000000000000" pitchFamily="2" charset="2"/>
              </a:rPr>
              <a:t>After confirmation of CAB/RPV resistance, all were encouraged to start PO ART, but remained unable to adhere. Thus, initiated on LEN + CAB/RPV at later date. </a:t>
            </a:r>
          </a:p>
          <a:p>
            <a:pPr marL="0" indent="0">
              <a:buNone/>
            </a:pPr>
            <a:endParaRPr lang="en-US" sz="2400" dirty="0">
              <a:latin typeface="Tw Cen MT" panose="020B0602020104020603" pitchFamily="34" charset="0"/>
            </a:endParaRPr>
          </a:p>
        </p:txBody>
      </p:sp>
      <p:graphicFrame>
        <p:nvGraphicFramePr>
          <p:cNvPr id="3" name="Diagram 2">
            <a:extLst>
              <a:ext uri="{FF2B5EF4-FFF2-40B4-BE49-F238E27FC236}">
                <a16:creationId xmlns:a16="http://schemas.microsoft.com/office/drawing/2014/main" id="{E1470CC1-7E7C-7C93-1885-513F28C86DE9}"/>
              </a:ext>
            </a:extLst>
          </p:cNvPr>
          <p:cNvGraphicFramePr/>
          <p:nvPr/>
        </p:nvGraphicFramePr>
        <p:xfrm>
          <a:off x="2272792" y="1318690"/>
          <a:ext cx="9618980" cy="154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6E13B5B-8130-C43A-DFCC-903DA1470093}"/>
              </a:ext>
            </a:extLst>
          </p:cNvPr>
          <p:cNvGraphicFramePr/>
          <p:nvPr/>
        </p:nvGraphicFramePr>
        <p:xfrm>
          <a:off x="2284984" y="2726787"/>
          <a:ext cx="9618980" cy="1678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id="{902D8C82-C21D-3A04-E50D-C017ECAD11AD}"/>
              </a:ext>
            </a:extLst>
          </p:cNvPr>
          <p:cNvGraphicFramePr/>
          <p:nvPr/>
        </p:nvGraphicFramePr>
        <p:xfrm>
          <a:off x="2272792" y="4465841"/>
          <a:ext cx="9618980" cy="10451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5">
            <a:extLst>
              <a:ext uri="{FF2B5EF4-FFF2-40B4-BE49-F238E27FC236}">
                <a16:creationId xmlns:a16="http://schemas.microsoft.com/office/drawing/2014/main" id="{C9E6F578-B0C9-3E3D-F85A-2316C6C7C8E9}"/>
              </a:ext>
            </a:extLst>
          </p:cNvPr>
          <p:cNvSpPr/>
          <p:nvPr/>
        </p:nvSpPr>
        <p:spPr>
          <a:xfrm>
            <a:off x="487681" y="2866735"/>
            <a:ext cx="11704320" cy="3822361"/>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5977990"/>
      </p:ext>
    </p:extLst>
  </p:cSld>
  <p:clrMapOvr>
    <a:masterClrMapping/>
  </p:clrMapOvr>
  <p:transition advTm="74603">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448234" y="787062"/>
            <a:ext cx="11390198" cy="611449"/>
          </a:xfrm>
        </p:spPr>
        <p:txBody>
          <a:bodyPr/>
          <a:lstStyle/>
          <a:p>
            <a:r>
              <a:rPr lang="en-US" sz="3000" b="1" dirty="0">
                <a:latin typeface="Tw Cen MT" panose="020B0602020104020603" pitchFamily="34" charset="0"/>
                <a:sym typeface="Wingdings" panose="05000000000000000000" pitchFamily="2" charset="2"/>
              </a:rPr>
              <a:t>Results</a:t>
            </a:r>
            <a:r>
              <a:rPr lang="en-US" sz="3000" dirty="0">
                <a:latin typeface="Tw Cen MT" panose="020B0602020104020603" pitchFamily="34" charset="0"/>
                <a:sym typeface="Wingdings" panose="05000000000000000000" pitchFamily="2" charset="2"/>
              </a:rPr>
              <a:t>: </a:t>
            </a:r>
            <a:r>
              <a:rPr lang="en-US" sz="3000" dirty="0">
                <a:solidFill>
                  <a:schemeClr val="accent4"/>
                </a:solidFill>
                <a:latin typeface="Tw Cen MT" panose="020B0602020104020603" pitchFamily="34" charset="0"/>
                <a:sym typeface="Wingdings" panose="05000000000000000000" pitchFamily="2" charset="2"/>
              </a:rPr>
              <a:t>3 cases of </a:t>
            </a:r>
            <a:r>
              <a:rPr lang="en-US" sz="3000" u="sng" dirty="0">
                <a:solidFill>
                  <a:schemeClr val="accent4"/>
                </a:solidFill>
                <a:latin typeface="Tw Cen MT" panose="020B0602020104020603" pitchFamily="34" charset="0"/>
                <a:sym typeface="Wingdings" panose="05000000000000000000" pitchFamily="2" charset="2"/>
              </a:rPr>
              <a:t>CAB or RPV </a:t>
            </a:r>
            <a:r>
              <a:rPr lang="en-US" sz="3000" u="sng" dirty="0">
                <a:solidFill>
                  <a:schemeClr val="accent4"/>
                </a:solidFill>
                <a:latin typeface="Tw Cen MT" panose="020B0602020104020603" pitchFamily="34" charset="0"/>
              </a:rPr>
              <a:t>resistance</a:t>
            </a:r>
            <a:r>
              <a:rPr lang="en-US" sz="3000" dirty="0">
                <a:solidFill>
                  <a:schemeClr val="accent4"/>
                </a:solidFill>
                <a:latin typeface="Tw Cen MT" panose="020B0602020104020603" pitchFamily="34" charset="0"/>
              </a:rPr>
              <a:t> highlight importance of provider relationships + continued challenges posed by structural barriers </a:t>
            </a:r>
            <a:r>
              <a:rPr lang="en-US" sz="3000" u="sng" dirty="0">
                <a:solidFill>
                  <a:schemeClr val="accent4"/>
                </a:solidFill>
                <a:latin typeface="Tw Cen MT" panose="020B0602020104020603" pitchFamily="34" charset="0"/>
              </a:rPr>
              <a:t> </a:t>
            </a:r>
            <a:endParaRPr lang="en-US" sz="3000" u="sng" dirty="0">
              <a:solidFill>
                <a:schemeClr val="accent4"/>
              </a:solidFill>
              <a:latin typeface="Tw Cen MT" panose="020B0602020104020603" pitchFamily="34" charset="0"/>
              <a:sym typeface="Wingdings" panose="05000000000000000000" pitchFamily="2" charset="2"/>
            </a:endParaRPr>
          </a:p>
        </p:txBody>
      </p:sp>
      <p:sp>
        <p:nvSpPr>
          <p:cNvPr id="8" name="Content Placeholder 7">
            <a:extLst>
              <a:ext uri="{FF2B5EF4-FFF2-40B4-BE49-F238E27FC236}">
                <a16:creationId xmlns:a16="http://schemas.microsoft.com/office/drawing/2014/main" id="{14B12360-CB16-77AB-FFE3-9F81DCC43837}"/>
              </a:ext>
            </a:extLst>
          </p:cNvPr>
          <p:cNvSpPr>
            <a:spLocks noGrp="1"/>
          </p:cNvSpPr>
          <p:nvPr>
            <p:ph idx="1"/>
          </p:nvPr>
        </p:nvSpPr>
        <p:spPr>
          <a:xfrm>
            <a:off x="541020" y="1572768"/>
            <a:ext cx="11163300" cy="5071872"/>
          </a:xfrm>
        </p:spPr>
        <p:txBody>
          <a:bodyPr/>
          <a:lstStyle/>
          <a:p>
            <a:r>
              <a:rPr lang="en-US" sz="3000" b="1" dirty="0">
                <a:latin typeface="Tw Cen MT" panose="020B0602020104020603" pitchFamily="34" charset="0"/>
                <a:sym typeface="Wingdings" panose="05000000000000000000" pitchFamily="2" charset="2"/>
              </a:rPr>
              <a:t>Patient E: </a:t>
            </a:r>
          </a:p>
          <a:p>
            <a:endParaRPr lang="en-US" sz="3000" b="1" dirty="0">
              <a:latin typeface="Tw Cen MT" panose="020B0602020104020603" pitchFamily="34" charset="0"/>
              <a:sym typeface="Wingdings" panose="05000000000000000000" pitchFamily="2" charset="2"/>
            </a:endParaRPr>
          </a:p>
          <a:p>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G:  </a:t>
            </a:r>
          </a:p>
          <a:p>
            <a:endParaRPr lang="en-US" sz="3000" b="1" dirty="0">
              <a:latin typeface="Tw Cen MT" panose="020B0602020104020603" pitchFamily="34" charset="0"/>
              <a:sym typeface="Wingdings" panose="05000000000000000000" pitchFamily="2" charset="2"/>
            </a:endParaRPr>
          </a:p>
          <a:p>
            <a:pPr marL="0" indent="0">
              <a:buNone/>
            </a:pPr>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V:</a:t>
            </a:r>
            <a:r>
              <a:rPr lang="en-US" dirty="0">
                <a:solidFill>
                  <a:srgbClr val="FFC000"/>
                </a:solidFill>
                <a:latin typeface="Tw Cen MT" panose="020B0602020104020603" pitchFamily="34" charset="0"/>
                <a:sym typeface="Wingdings" panose="05000000000000000000" pitchFamily="2" charset="2"/>
              </a:rPr>
              <a:t> </a:t>
            </a:r>
          </a:p>
          <a:p>
            <a:pPr marL="457200" lvl="1" indent="0">
              <a:buNone/>
            </a:pPr>
            <a:endParaRPr lang="en-US" i="1" dirty="0">
              <a:solidFill>
                <a:srgbClr val="FFC000"/>
              </a:solidFill>
              <a:latin typeface="Tw Cen MT" panose="020B0602020104020603" pitchFamily="34" charset="0"/>
              <a:sym typeface="Wingdings" panose="05000000000000000000" pitchFamily="2" charset="2"/>
            </a:endParaRPr>
          </a:p>
          <a:p>
            <a:pPr marL="0" indent="0">
              <a:buNone/>
            </a:pPr>
            <a:r>
              <a:rPr lang="en-US" b="1" i="1" dirty="0">
                <a:solidFill>
                  <a:schemeClr val="accent2"/>
                </a:solidFill>
                <a:latin typeface="Tw Cen MT" panose="020B0602020104020603" pitchFamily="34" charset="0"/>
                <a:sym typeface="Wingdings" panose="05000000000000000000" pitchFamily="2" charset="2"/>
              </a:rPr>
              <a:t>After confirmation of CAB/RPV resistance, all were encouraged to start PO ART, but remained unable to adhere. Thus, initiated on LEN + CAB/RPV at later date. </a:t>
            </a:r>
          </a:p>
          <a:p>
            <a:pPr marL="0" indent="0">
              <a:buNone/>
            </a:pPr>
            <a:endParaRPr lang="en-US" sz="2400" dirty="0">
              <a:latin typeface="Tw Cen MT" panose="020B0602020104020603" pitchFamily="34" charset="0"/>
            </a:endParaRPr>
          </a:p>
        </p:txBody>
      </p:sp>
      <p:graphicFrame>
        <p:nvGraphicFramePr>
          <p:cNvPr id="3" name="Diagram 2">
            <a:extLst>
              <a:ext uri="{FF2B5EF4-FFF2-40B4-BE49-F238E27FC236}">
                <a16:creationId xmlns:a16="http://schemas.microsoft.com/office/drawing/2014/main" id="{E1470CC1-7E7C-7C93-1885-513F28C86DE9}"/>
              </a:ext>
            </a:extLst>
          </p:cNvPr>
          <p:cNvGraphicFramePr/>
          <p:nvPr/>
        </p:nvGraphicFramePr>
        <p:xfrm>
          <a:off x="2272792" y="1318690"/>
          <a:ext cx="9618980" cy="154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6E13B5B-8130-C43A-DFCC-903DA1470093}"/>
              </a:ext>
            </a:extLst>
          </p:cNvPr>
          <p:cNvGraphicFramePr/>
          <p:nvPr/>
        </p:nvGraphicFramePr>
        <p:xfrm>
          <a:off x="2284984" y="2726787"/>
          <a:ext cx="9618980" cy="1678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id="{902D8C82-C21D-3A04-E50D-C017ECAD11AD}"/>
              </a:ext>
            </a:extLst>
          </p:cNvPr>
          <p:cNvGraphicFramePr/>
          <p:nvPr/>
        </p:nvGraphicFramePr>
        <p:xfrm>
          <a:off x="2272792" y="4465841"/>
          <a:ext cx="9618980" cy="10451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5">
            <a:extLst>
              <a:ext uri="{FF2B5EF4-FFF2-40B4-BE49-F238E27FC236}">
                <a16:creationId xmlns:a16="http://schemas.microsoft.com/office/drawing/2014/main" id="{9E2F89BC-559F-728E-C06F-DE7C4412949D}"/>
              </a:ext>
            </a:extLst>
          </p:cNvPr>
          <p:cNvSpPr/>
          <p:nvPr/>
        </p:nvSpPr>
        <p:spPr>
          <a:xfrm>
            <a:off x="487681" y="4274832"/>
            <a:ext cx="11704320" cy="2414264"/>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6179655"/>
      </p:ext>
    </p:extLst>
  </p:cSld>
  <p:clrMapOvr>
    <a:masterClrMapping/>
  </p:clrMapOvr>
  <p:transition advTm="74603">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A15-2319-B627-664D-D2E5422620CE}"/>
              </a:ext>
            </a:extLst>
          </p:cNvPr>
          <p:cNvSpPr>
            <a:spLocks noGrp="1"/>
          </p:cNvSpPr>
          <p:nvPr>
            <p:ph type="title"/>
          </p:nvPr>
        </p:nvSpPr>
        <p:spPr>
          <a:xfrm>
            <a:off x="612911" y="365125"/>
            <a:ext cx="10740889" cy="1325563"/>
          </a:xfrm>
        </p:spPr>
        <p:txBody>
          <a:bodyPr/>
          <a:lstStyle/>
          <a:p>
            <a:r>
              <a:rPr lang="en-US">
                <a:latin typeface="Tw Cen MT" panose="020B0602020104020603" pitchFamily="34" charset="0"/>
              </a:rPr>
              <a:t>Disclosures </a:t>
            </a:r>
          </a:p>
        </p:txBody>
      </p:sp>
      <p:sp>
        <p:nvSpPr>
          <p:cNvPr id="4" name="Content Placeholder 3">
            <a:extLst>
              <a:ext uri="{FF2B5EF4-FFF2-40B4-BE49-F238E27FC236}">
                <a16:creationId xmlns:a16="http://schemas.microsoft.com/office/drawing/2014/main" id="{52D57DD9-2ADD-9EC9-711B-C393FC93EBC4}"/>
              </a:ext>
            </a:extLst>
          </p:cNvPr>
          <p:cNvSpPr>
            <a:spLocks noGrp="1"/>
          </p:cNvSpPr>
          <p:nvPr>
            <p:ph idx="1"/>
          </p:nvPr>
        </p:nvSpPr>
        <p:spPr>
          <a:noFill/>
        </p:spPr>
        <p:txBody>
          <a:bodyPr/>
          <a:lstStyle/>
          <a:p>
            <a:r>
              <a:rPr lang="en-US">
                <a:latin typeface="Tw Cen MT" panose="020B0602020104020603" pitchFamily="34" charset="0"/>
              </a:rPr>
              <a:t>None </a:t>
            </a:r>
          </a:p>
        </p:txBody>
      </p:sp>
    </p:spTree>
    <p:extLst>
      <p:ext uri="{BB962C8B-B14F-4D97-AF65-F5344CB8AC3E}">
        <p14:creationId xmlns:p14="http://schemas.microsoft.com/office/powerpoint/2010/main" val="4205711135"/>
      </p:ext>
    </p:extLst>
  </p:cSld>
  <p:clrMapOvr>
    <a:masterClrMapping/>
  </p:clrMapOvr>
  <p:transition advTm="1814">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448234" y="787062"/>
            <a:ext cx="11390198" cy="611449"/>
          </a:xfrm>
        </p:spPr>
        <p:txBody>
          <a:bodyPr/>
          <a:lstStyle/>
          <a:p>
            <a:r>
              <a:rPr lang="en-US" sz="3000" b="1" dirty="0">
                <a:latin typeface="Tw Cen MT" panose="020B0602020104020603" pitchFamily="34" charset="0"/>
                <a:sym typeface="Wingdings" panose="05000000000000000000" pitchFamily="2" charset="2"/>
              </a:rPr>
              <a:t>Results</a:t>
            </a:r>
            <a:r>
              <a:rPr lang="en-US" sz="3000" dirty="0">
                <a:latin typeface="Tw Cen MT" panose="020B0602020104020603" pitchFamily="34" charset="0"/>
                <a:sym typeface="Wingdings" panose="05000000000000000000" pitchFamily="2" charset="2"/>
              </a:rPr>
              <a:t>: </a:t>
            </a:r>
            <a:r>
              <a:rPr lang="en-US" sz="3000" dirty="0">
                <a:solidFill>
                  <a:schemeClr val="accent4"/>
                </a:solidFill>
                <a:latin typeface="Tw Cen MT" panose="020B0602020104020603" pitchFamily="34" charset="0"/>
                <a:sym typeface="Wingdings" panose="05000000000000000000" pitchFamily="2" charset="2"/>
              </a:rPr>
              <a:t>3 cases of </a:t>
            </a:r>
            <a:r>
              <a:rPr lang="en-US" sz="3000" u="sng" dirty="0">
                <a:solidFill>
                  <a:schemeClr val="accent4"/>
                </a:solidFill>
                <a:latin typeface="Tw Cen MT" panose="020B0602020104020603" pitchFamily="34" charset="0"/>
                <a:sym typeface="Wingdings" panose="05000000000000000000" pitchFamily="2" charset="2"/>
              </a:rPr>
              <a:t>CAB or RPV </a:t>
            </a:r>
            <a:r>
              <a:rPr lang="en-US" sz="3000" u="sng" dirty="0">
                <a:solidFill>
                  <a:schemeClr val="accent4"/>
                </a:solidFill>
                <a:latin typeface="Tw Cen MT" panose="020B0602020104020603" pitchFamily="34" charset="0"/>
              </a:rPr>
              <a:t>resistance</a:t>
            </a:r>
            <a:r>
              <a:rPr lang="en-US" sz="3000" dirty="0">
                <a:solidFill>
                  <a:schemeClr val="accent4"/>
                </a:solidFill>
                <a:latin typeface="Tw Cen MT" panose="020B0602020104020603" pitchFamily="34" charset="0"/>
              </a:rPr>
              <a:t> highlight importance of provider relationships + continued challenges posed by structural barriers </a:t>
            </a:r>
            <a:r>
              <a:rPr lang="en-US" sz="3000" u="sng" dirty="0">
                <a:solidFill>
                  <a:schemeClr val="accent4"/>
                </a:solidFill>
                <a:latin typeface="Tw Cen MT" panose="020B0602020104020603" pitchFamily="34" charset="0"/>
              </a:rPr>
              <a:t> </a:t>
            </a:r>
            <a:endParaRPr lang="en-US" sz="3000" u="sng" dirty="0">
              <a:solidFill>
                <a:schemeClr val="accent4"/>
              </a:solidFill>
              <a:latin typeface="Tw Cen MT" panose="020B0602020104020603" pitchFamily="34" charset="0"/>
              <a:sym typeface="Wingdings" panose="05000000000000000000" pitchFamily="2" charset="2"/>
            </a:endParaRPr>
          </a:p>
        </p:txBody>
      </p:sp>
      <p:sp>
        <p:nvSpPr>
          <p:cNvPr id="8" name="Content Placeholder 7">
            <a:extLst>
              <a:ext uri="{FF2B5EF4-FFF2-40B4-BE49-F238E27FC236}">
                <a16:creationId xmlns:a16="http://schemas.microsoft.com/office/drawing/2014/main" id="{14B12360-CB16-77AB-FFE3-9F81DCC43837}"/>
              </a:ext>
            </a:extLst>
          </p:cNvPr>
          <p:cNvSpPr>
            <a:spLocks noGrp="1"/>
          </p:cNvSpPr>
          <p:nvPr>
            <p:ph idx="1"/>
          </p:nvPr>
        </p:nvSpPr>
        <p:spPr>
          <a:xfrm>
            <a:off x="541020" y="1572768"/>
            <a:ext cx="11163300" cy="5071872"/>
          </a:xfrm>
        </p:spPr>
        <p:txBody>
          <a:bodyPr/>
          <a:lstStyle/>
          <a:p>
            <a:r>
              <a:rPr lang="en-US" sz="3000" b="1" dirty="0">
                <a:latin typeface="Tw Cen MT" panose="020B0602020104020603" pitchFamily="34" charset="0"/>
                <a:sym typeface="Wingdings" panose="05000000000000000000" pitchFamily="2" charset="2"/>
              </a:rPr>
              <a:t>Patient E: </a:t>
            </a:r>
          </a:p>
          <a:p>
            <a:endParaRPr lang="en-US" sz="3000" b="1" dirty="0">
              <a:latin typeface="Tw Cen MT" panose="020B0602020104020603" pitchFamily="34" charset="0"/>
              <a:sym typeface="Wingdings" panose="05000000000000000000" pitchFamily="2" charset="2"/>
            </a:endParaRPr>
          </a:p>
          <a:p>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G:  </a:t>
            </a:r>
          </a:p>
          <a:p>
            <a:endParaRPr lang="en-US" sz="3000" b="1" dirty="0">
              <a:latin typeface="Tw Cen MT" panose="020B0602020104020603" pitchFamily="34" charset="0"/>
              <a:sym typeface="Wingdings" panose="05000000000000000000" pitchFamily="2" charset="2"/>
            </a:endParaRPr>
          </a:p>
          <a:p>
            <a:pPr marL="0" indent="0">
              <a:buNone/>
            </a:pPr>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V:</a:t>
            </a:r>
            <a:r>
              <a:rPr lang="en-US" dirty="0">
                <a:solidFill>
                  <a:srgbClr val="FFC000"/>
                </a:solidFill>
                <a:latin typeface="Tw Cen MT" panose="020B0602020104020603" pitchFamily="34" charset="0"/>
                <a:sym typeface="Wingdings" panose="05000000000000000000" pitchFamily="2" charset="2"/>
              </a:rPr>
              <a:t> </a:t>
            </a:r>
          </a:p>
          <a:p>
            <a:pPr marL="457200" lvl="1" indent="0">
              <a:buNone/>
            </a:pPr>
            <a:endParaRPr lang="en-US" i="1" dirty="0">
              <a:solidFill>
                <a:srgbClr val="FFC000"/>
              </a:solidFill>
              <a:latin typeface="Tw Cen MT" panose="020B0602020104020603" pitchFamily="34" charset="0"/>
              <a:sym typeface="Wingdings" panose="05000000000000000000" pitchFamily="2" charset="2"/>
            </a:endParaRPr>
          </a:p>
          <a:p>
            <a:pPr marL="0" indent="0">
              <a:buNone/>
            </a:pPr>
            <a:r>
              <a:rPr lang="en-US" b="1" i="1" dirty="0">
                <a:solidFill>
                  <a:schemeClr val="accent2"/>
                </a:solidFill>
                <a:latin typeface="Tw Cen MT" panose="020B0602020104020603" pitchFamily="34" charset="0"/>
                <a:sym typeface="Wingdings" panose="05000000000000000000" pitchFamily="2" charset="2"/>
              </a:rPr>
              <a:t>After confirmation of CAB/RPV resistance, all were encouraged to start PO ART, but remained unable to adhere. Thus, initiated on LEN + CAB/RPV at later date. </a:t>
            </a:r>
          </a:p>
          <a:p>
            <a:pPr marL="0" indent="0">
              <a:buNone/>
            </a:pPr>
            <a:endParaRPr lang="en-US" sz="2400" dirty="0">
              <a:latin typeface="Tw Cen MT" panose="020B0602020104020603" pitchFamily="34" charset="0"/>
            </a:endParaRPr>
          </a:p>
        </p:txBody>
      </p:sp>
      <p:graphicFrame>
        <p:nvGraphicFramePr>
          <p:cNvPr id="3" name="Diagram 2">
            <a:extLst>
              <a:ext uri="{FF2B5EF4-FFF2-40B4-BE49-F238E27FC236}">
                <a16:creationId xmlns:a16="http://schemas.microsoft.com/office/drawing/2014/main" id="{E1470CC1-7E7C-7C93-1885-513F28C86DE9}"/>
              </a:ext>
            </a:extLst>
          </p:cNvPr>
          <p:cNvGraphicFramePr/>
          <p:nvPr/>
        </p:nvGraphicFramePr>
        <p:xfrm>
          <a:off x="2272792" y="1318690"/>
          <a:ext cx="9618980" cy="154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6E13B5B-8130-C43A-DFCC-903DA1470093}"/>
              </a:ext>
            </a:extLst>
          </p:cNvPr>
          <p:cNvGraphicFramePr/>
          <p:nvPr/>
        </p:nvGraphicFramePr>
        <p:xfrm>
          <a:off x="2284984" y="2726787"/>
          <a:ext cx="9618980" cy="1678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id="{902D8C82-C21D-3A04-E50D-C017ECAD11AD}"/>
              </a:ext>
            </a:extLst>
          </p:cNvPr>
          <p:cNvGraphicFramePr/>
          <p:nvPr>
            <p:extLst>
              <p:ext uri="{D42A27DB-BD31-4B8C-83A1-F6EECF244321}">
                <p14:modId xmlns:p14="http://schemas.microsoft.com/office/powerpoint/2010/main" val="3607774243"/>
              </p:ext>
            </p:extLst>
          </p:nvPr>
        </p:nvGraphicFramePr>
        <p:xfrm>
          <a:off x="2272792" y="4465841"/>
          <a:ext cx="9618980" cy="10451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5">
            <a:extLst>
              <a:ext uri="{FF2B5EF4-FFF2-40B4-BE49-F238E27FC236}">
                <a16:creationId xmlns:a16="http://schemas.microsoft.com/office/drawing/2014/main" id="{8E3234C5-0D6B-9F2D-5D38-48B16E5D8C41}"/>
              </a:ext>
            </a:extLst>
          </p:cNvPr>
          <p:cNvSpPr/>
          <p:nvPr/>
        </p:nvSpPr>
        <p:spPr>
          <a:xfrm>
            <a:off x="487681" y="5643926"/>
            <a:ext cx="11704320" cy="1045170"/>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9168139"/>
      </p:ext>
    </p:extLst>
  </p:cSld>
  <p:clrMapOvr>
    <a:masterClrMapping/>
  </p:clrMapOvr>
  <p:transition advTm="74603">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448234" y="787062"/>
            <a:ext cx="11390198" cy="611449"/>
          </a:xfrm>
        </p:spPr>
        <p:txBody>
          <a:bodyPr/>
          <a:lstStyle/>
          <a:p>
            <a:r>
              <a:rPr lang="en-US" sz="3000" b="1" dirty="0">
                <a:latin typeface="Tw Cen MT" panose="020B0602020104020603" pitchFamily="34" charset="0"/>
                <a:sym typeface="Wingdings" panose="05000000000000000000" pitchFamily="2" charset="2"/>
              </a:rPr>
              <a:t>Results</a:t>
            </a:r>
            <a:r>
              <a:rPr lang="en-US" sz="3000" dirty="0">
                <a:latin typeface="Tw Cen MT" panose="020B0602020104020603" pitchFamily="34" charset="0"/>
                <a:sym typeface="Wingdings" panose="05000000000000000000" pitchFamily="2" charset="2"/>
              </a:rPr>
              <a:t>: </a:t>
            </a:r>
            <a:r>
              <a:rPr lang="en-US" sz="3000" dirty="0">
                <a:solidFill>
                  <a:schemeClr val="accent4"/>
                </a:solidFill>
                <a:latin typeface="Tw Cen MT" panose="020B0602020104020603" pitchFamily="34" charset="0"/>
                <a:sym typeface="Wingdings" panose="05000000000000000000" pitchFamily="2" charset="2"/>
              </a:rPr>
              <a:t>3 cases of </a:t>
            </a:r>
            <a:r>
              <a:rPr lang="en-US" sz="3000" u="sng" dirty="0">
                <a:solidFill>
                  <a:schemeClr val="accent4"/>
                </a:solidFill>
                <a:latin typeface="Tw Cen MT" panose="020B0602020104020603" pitchFamily="34" charset="0"/>
                <a:sym typeface="Wingdings" panose="05000000000000000000" pitchFamily="2" charset="2"/>
              </a:rPr>
              <a:t>CAB or RPV </a:t>
            </a:r>
            <a:r>
              <a:rPr lang="en-US" sz="3000" u="sng" dirty="0">
                <a:solidFill>
                  <a:schemeClr val="accent4"/>
                </a:solidFill>
                <a:latin typeface="Tw Cen MT" panose="020B0602020104020603" pitchFamily="34" charset="0"/>
              </a:rPr>
              <a:t>resistance</a:t>
            </a:r>
            <a:r>
              <a:rPr lang="en-US" sz="3000" dirty="0">
                <a:solidFill>
                  <a:schemeClr val="accent4"/>
                </a:solidFill>
                <a:latin typeface="Tw Cen MT" panose="020B0602020104020603" pitchFamily="34" charset="0"/>
              </a:rPr>
              <a:t> highlight importance of provider relationships + continued challenges posed by structural barriers </a:t>
            </a:r>
            <a:r>
              <a:rPr lang="en-US" sz="3000" u="sng" dirty="0">
                <a:solidFill>
                  <a:schemeClr val="accent4"/>
                </a:solidFill>
                <a:latin typeface="Tw Cen MT" panose="020B0602020104020603" pitchFamily="34" charset="0"/>
              </a:rPr>
              <a:t> </a:t>
            </a:r>
            <a:endParaRPr lang="en-US" sz="3000" u="sng" dirty="0">
              <a:solidFill>
                <a:schemeClr val="accent4"/>
              </a:solidFill>
              <a:latin typeface="Tw Cen MT" panose="020B0602020104020603" pitchFamily="34" charset="0"/>
              <a:sym typeface="Wingdings" panose="05000000000000000000" pitchFamily="2" charset="2"/>
            </a:endParaRPr>
          </a:p>
        </p:txBody>
      </p:sp>
      <p:sp>
        <p:nvSpPr>
          <p:cNvPr id="8" name="Content Placeholder 7">
            <a:extLst>
              <a:ext uri="{FF2B5EF4-FFF2-40B4-BE49-F238E27FC236}">
                <a16:creationId xmlns:a16="http://schemas.microsoft.com/office/drawing/2014/main" id="{14B12360-CB16-77AB-FFE3-9F81DCC43837}"/>
              </a:ext>
            </a:extLst>
          </p:cNvPr>
          <p:cNvSpPr>
            <a:spLocks noGrp="1"/>
          </p:cNvSpPr>
          <p:nvPr>
            <p:ph idx="1"/>
          </p:nvPr>
        </p:nvSpPr>
        <p:spPr>
          <a:xfrm>
            <a:off x="541020" y="1572768"/>
            <a:ext cx="11163300" cy="5071872"/>
          </a:xfrm>
        </p:spPr>
        <p:txBody>
          <a:bodyPr/>
          <a:lstStyle/>
          <a:p>
            <a:r>
              <a:rPr lang="en-US" sz="3000" b="1" dirty="0">
                <a:latin typeface="Tw Cen MT" panose="020B0602020104020603" pitchFamily="34" charset="0"/>
                <a:sym typeface="Wingdings" panose="05000000000000000000" pitchFamily="2" charset="2"/>
              </a:rPr>
              <a:t>Patient E: </a:t>
            </a:r>
          </a:p>
          <a:p>
            <a:endParaRPr lang="en-US" sz="3000" b="1" dirty="0">
              <a:latin typeface="Tw Cen MT" panose="020B0602020104020603" pitchFamily="34" charset="0"/>
              <a:sym typeface="Wingdings" panose="05000000000000000000" pitchFamily="2" charset="2"/>
            </a:endParaRPr>
          </a:p>
          <a:p>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G:  </a:t>
            </a:r>
          </a:p>
          <a:p>
            <a:endParaRPr lang="en-US" sz="3000" b="1" dirty="0">
              <a:latin typeface="Tw Cen MT" panose="020B0602020104020603" pitchFamily="34" charset="0"/>
              <a:sym typeface="Wingdings" panose="05000000000000000000" pitchFamily="2" charset="2"/>
            </a:endParaRPr>
          </a:p>
          <a:p>
            <a:pPr marL="0" indent="0">
              <a:buNone/>
            </a:pPr>
            <a:endParaRPr lang="en-US" sz="3000" b="1" dirty="0">
              <a:latin typeface="Tw Cen MT" panose="020B0602020104020603" pitchFamily="34" charset="0"/>
              <a:sym typeface="Wingdings" panose="05000000000000000000" pitchFamily="2" charset="2"/>
            </a:endParaRPr>
          </a:p>
          <a:p>
            <a:r>
              <a:rPr lang="en-US" sz="3000" b="1" dirty="0">
                <a:latin typeface="Tw Cen MT" panose="020B0602020104020603" pitchFamily="34" charset="0"/>
                <a:sym typeface="Wingdings" panose="05000000000000000000" pitchFamily="2" charset="2"/>
              </a:rPr>
              <a:t>Patient V:</a:t>
            </a:r>
            <a:r>
              <a:rPr lang="en-US" dirty="0">
                <a:solidFill>
                  <a:srgbClr val="FFC000"/>
                </a:solidFill>
                <a:latin typeface="Tw Cen MT" panose="020B0602020104020603" pitchFamily="34" charset="0"/>
                <a:sym typeface="Wingdings" panose="05000000000000000000" pitchFamily="2" charset="2"/>
              </a:rPr>
              <a:t> </a:t>
            </a:r>
          </a:p>
          <a:p>
            <a:pPr marL="457200" lvl="1" indent="0">
              <a:buNone/>
            </a:pPr>
            <a:endParaRPr lang="en-US" i="1" dirty="0">
              <a:solidFill>
                <a:srgbClr val="FFC000"/>
              </a:solidFill>
              <a:latin typeface="Tw Cen MT" panose="020B0602020104020603" pitchFamily="34" charset="0"/>
              <a:sym typeface="Wingdings" panose="05000000000000000000" pitchFamily="2" charset="2"/>
            </a:endParaRPr>
          </a:p>
          <a:p>
            <a:pPr marL="0" indent="0">
              <a:buNone/>
            </a:pPr>
            <a:r>
              <a:rPr lang="en-US" b="1" i="1" dirty="0">
                <a:solidFill>
                  <a:schemeClr val="accent2"/>
                </a:solidFill>
                <a:latin typeface="Tw Cen MT" panose="020B0602020104020603" pitchFamily="34" charset="0"/>
                <a:sym typeface="Wingdings" panose="05000000000000000000" pitchFamily="2" charset="2"/>
              </a:rPr>
              <a:t>After confirmation of CAB/RPV resistance, all were encouraged to start PO ART, but remained unable to adhere. Thus, initiated on LEN + CAB/RPV at later date. </a:t>
            </a:r>
          </a:p>
          <a:p>
            <a:pPr marL="0" indent="0">
              <a:buNone/>
            </a:pPr>
            <a:endParaRPr lang="en-US" sz="2400" dirty="0">
              <a:latin typeface="Tw Cen MT" panose="020B0602020104020603" pitchFamily="34" charset="0"/>
            </a:endParaRPr>
          </a:p>
        </p:txBody>
      </p:sp>
      <p:graphicFrame>
        <p:nvGraphicFramePr>
          <p:cNvPr id="3" name="Diagram 2">
            <a:extLst>
              <a:ext uri="{FF2B5EF4-FFF2-40B4-BE49-F238E27FC236}">
                <a16:creationId xmlns:a16="http://schemas.microsoft.com/office/drawing/2014/main" id="{E1470CC1-7E7C-7C93-1885-513F28C86DE9}"/>
              </a:ext>
            </a:extLst>
          </p:cNvPr>
          <p:cNvGraphicFramePr/>
          <p:nvPr/>
        </p:nvGraphicFramePr>
        <p:xfrm>
          <a:off x="2272792" y="1318690"/>
          <a:ext cx="9618980" cy="154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6E13B5B-8130-C43A-DFCC-903DA1470093}"/>
              </a:ext>
            </a:extLst>
          </p:cNvPr>
          <p:cNvGraphicFramePr/>
          <p:nvPr/>
        </p:nvGraphicFramePr>
        <p:xfrm>
          <a:off x="2284984" y="2726787"/>
          <a:ext cx="9618980" cy="1678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id="{902D8C82-C21D-3A04-E50D-C017ECAD11AD}"/>
              </a:ext>
            </a:extLst>
          </p:cNvPr>
          <p:cNvGraphicFramePr/>
          <p:nvPr>
            <p:extLst>
              <p:ext uri="{D42A27DB-BD31-4B8C-83A1-F6EECF244321}">
                <p14:modId xmlns:p14="http://schemas.microsoft.com/office/powerpoint/2010/main" val="2650488245"/>
              </p:ext>
            </p:extLst>
          </p:nvPr>
        </p:nvGraphicFramePr>
        <p:xfrm>
          <a:off x="2272792" y="4465841"/>
          <a:ext cx="9618980" cy="10451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92109789"/>
      </p:ext>
    </p:extLst>
  </p:cSld>
  <p:clrMapOvr>
    <a:masterClrMapping/>
  </p:clrMapOvr>
  <p:transition advTm="74603">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526110" y="365126"/>
            <a:ext cx="11307750" cy="770403"/>
          </a:xfrm>
        </p:spPr>
        <p:txBody>
          <a:bodyPr/>
          <a:lstStyle/>
          <a:p>
            <a:r>
              <a:rPr lang="en-US" sz="3500" b="1">
                <a:latin typeface="Tw Cen MT" panose="020B0602020104020603" pitchFamily="34" charset="77"/>
              </a:rPr>
              <a:t>Conclusions</a:t>
            </a:r>
            <a:r>
              <a:rPr lang="en-US" sz="3500">
                <a:latin typeface="Tw Cen MT" panose="020B0602020104020603" pitchFamily="34" charset="77"/>
              </a:rPr>
              <a:t>: Low-Barrier LA-ART for PWUD </a:t>
            </a:r>
            <a:endParaRPr lang="en-US" sz="3500"/>
          </a:p>
        </p:txBody>
      </p:sp>
      <p:graphicFrame>
        <p:nvGraphicFramePr>
          <p:cNvPr id="5" name="Content Placeholder 4">
            <a:extLst>
              <a:ext uri="{FF2B5EF4-FFF2-40B4-BE49-F238E27FC236}">
                <a16:creationId xmlns:a16="http://schemas.microsoft.com/office/drawing/2014/main" id="{C866F682-20B6-5F3E-6D7B-D2FFA404C54E}"/>
              </a:ext>
            </a:extLst>
          </p:cNvPr>
          <p:cNvGraphicFramePr>
            <a:graphicFrameLocks noGrp="1"/>
          </p:cNvGraphicFramePr>
          <p:nvPr>
            <p:ph idx="1"/>
            <p:extLst>
              <p:ext uri="{D42A27DB-BD31-4B8C-83A1-F6EECF244321}">
                <p14:modId xmlns:p14="http://schemas.microsoft.com/office/powerpoint/2010/main" val="1266108358"/>
              </p:ext>
            </p:extLst>
          </p:nvPr>
        </p:nvGraphicFramePr>
        <p:xfrm>
          <a:off x="526110" y="1211580"/>
          <a:ext cx="11307750" cy="5281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331710"/>
      </p:ext>
    </p:extLst>
  </p:cSld>
  <p:clrMapOvr>
    <a:masterClrMapping/>
  </p:clrMapOvr>
  <p:transition advTm="38466">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689A27-CB98-2F4C-984F-AC212A9ABF40}"/>
              </a:ext>
            </a:extLst>
          </p:cNvPr>
          <p:cNvSpPr txBox="1">
            <a:spLocks/>
          </p:cNvSpPr>
          <p:nvPr/>
        </p:nvSpPr>
        <p:spPr>
          <a:xfrm>
            <a:off x="863911" y="843995"/>
            <a:ext cx="10685825" cy="2585005"/>
          </a:xfrm>
          <a:prstGeom prst="rect">
            <a:avLst/>
          </a:prstGeom>
        </p:spPr>
        <p:txBody>
          <a:bodyPr>
            <a:normAutofit fontScale="97500"/>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a:lstStyle>
          <a:p>
            <a:r>
              <a:rPr lang="en-US" sz="7200" b="1">
                <a:solidFill>
                  <a:schemeClr val="accent4"/>
                </a:solidFill>
                <a:latin typeface="Tw Cen MT" panose="020B0602020104020603" pitchFamily="34" charset="77"/>
              </a:rPr>
              <a:t>Thank You! </a:t>
            </a:r>
          </a:p>
          <a:p>
            <a:r>
              <a:rPr lang="en-US" sz="7200" b="1">
                <a:solidFill>
                  <a:schemeClr val="accent2"/>
                </a:solidFill>
                <a:latin typeface="Tw Cen MT" panose="020B0602020104020603" pitchFamily="34" charset="77"/>
              </a:rPr>
              <a:t>	 Questions? </a:t>
            </a:r>
          </a:p>
        </p:txBody>
      </p:sp>
      <p:sp>
        <p:nvSpPr>
          <p:cNvPr id="5" name="Content Placeholder 2">
            <a:extLst>
              <a:ext uri="{FF2B5EF4-FFF2-40B4-BE49-F238E27FC236}">
                <a16:creationId xmlns:a16="http://schemas.microsoft.com/office/drawing/2014/main" id="{1E095A28-43AF-12BC-D794-FD8501EFBB24}"/>
              </a:ext>
            </a:extLst>
          </p:cNvPr>
          <p:cNvSpPr txBox="1">
            <a:spLocks/>
          </p:cNvSpPr>
          <p:nvPr/>
        </p:nvSpPr>
        <p:spPr>
          <a:xfrm>
            <a:off x="7364158" y="568627"/>
            <a:ext cx="4605251" cy="6076949"/>
          </a:xfrm>
          <a:prstGeom prst="rect">
            <a:avLst/>
          </a:prstGeom>
        </p:spPr>
        <p:txBody>
          <a:bodyPr lIns="91440" tIns="45720" rIns="91440" bIns="45720" anchor="t">
            <a:normAutofit lnSpcReduction="10000"/>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None/>
            </a:pPr>
            <a:r>
              <a:rPr lang="en-US" sz="2800" u="sng" dirty="0">
                <a:latin typeface="Tw Cen MT" panose="020B0602020104020603" pitchFamily="34" charset="0"/>
              </a:rPr>
              <a:t>Collaborators</a:t>
            </a:r>
            <a:r>
              <a:rPr lang="en-US" sz="2800" dirty="0">
                <a:latin typeface="Tw Cen MT" panose="020B0602020104020603" pitchFamily="34" charset="0"/>
              </a:rPr>
              <a:t> </a:t>
            </a:r>
          </a:p>
          <a:p>
            <a:pPr>
              <a:buClr>
                <a:schemeClr val="tx1"/>
              </a:buClr>
            </a:pPr>
            <a:r>
              <a:rPr lang="en-US" sz="2500" dirty="0">
                <a:latin typeface="Tw Cen MT" panose="020B0602020104020603" pitchFamily="34" charset="0"/>
              </a:rPr>
              <a:t>Alix </a:t>
            </a:r>
            <a:r>
              <a:rPr lang="en-US" sz="2500" dirty="0" err="1">
                <a:latin typeface="Tw Cen MT" panose="020B0602020104020603" pitchFamily="34" charset="0"/>
              </a:rPr>
              <a:t>Strough</a:t>
            </a:r>
            <a:r>
              <a:rPr lang="en-US" sz="2500" dirty="0">
                <a:latin typeface="Tw Cen MT" panose="020B0602020104020603" pitchFamily="34" charset="0"/>
              </a:rPr>
              <a:t>, RN </a:t>
            </a:r>
          </a:p>
          <a:p>
            <a:pPr>
              <a:buClr>
                <a:schemeClr val="tx1"/>
              </a:buClr>
            </a:pPr>
            <a:r>
              <a:rPr lang="en-US" sz="2500" dirty="0">
                <a:latin typeface="Tw Cen MT" panose="020B0602020104020603" pitchFamily="34" charset="0"/>
              </a:rPr>
              <a:t>Laura Cordoba, HW </a:t>
            </a:r>
          </a:p>
          <a:p>
            <a:pPr>
              <a:buClr>
                <a:schemeClr val="tx1"/>
              </a:buClr>
            </a:pPr>
            <a:r>
              <a:rPr lang="en-US" sz="2500" dirty="0">
                <a:latin typeface="Tw Cen MT" panose="020B0602020104020603" pitchFamily="34" charset="0"/>
              </a:rPr>
              <a:t>Arcelia Gomez, HW </a:t>
            </a:r>
          </a:p>
          <a:p>
            <a:pPr>
              <a:buClr>
                <a:schemeClr val="tx1"/>
              </a:buClr>
            </a:pPr>
            <a:r>
              <a:rPr lang="en-US" sz="2500" dirty="0">
                <a:latin typeface="Tw Cen MT" panose="020B0602020104020603" pitchFamily="34" charset="0"/>
              </a:rPr>
              <a:t>Maurice Jones, LVN </a:t>
            </a:r>
          </a:p>
          <a:p>
            <a:pPr>
              <a:buClr>
                <a:schemeClr val="tx1"/>
              </a:buClr>
            </a:pPr>
            <a:r>
              <a:rPr lang="en-US" sz="2500" dirty="0">
                <a:latin typeface="Tw Cen MT" panose="020B0602020104020603" pitchFamily="34" charset="0"/>
              </a:rPr>
              <a:t>Rebecca Pfeifer-Rosenblum, RN  </a:t>
            </a:r>
          </a:p>
          <a:p>
            <a:pPr>
              <a:buClr>
                <a:schemeClr val="tx1"/>
              </a:buClr>
            </a:pPr>
            <a:r>
              <a:rPr lang="en-US" sz="2500" dirty="0">
                <a:latin typeface="Tw Cen MT" panose="020B0602020104020603" pitchFamily="34" charset="0"/>
              </a:rPr>
              <a:t>Katie O’Conner, HW </a:t>
            </a:r>
          </a:p>
          <a:p>
            <a:pPr>
              <a:buClr>
                <a:schemeClr val="tx1"/>
              </a:buClr>
            </a:pPr>
            <a:r>
              <a:rPr lang="en-US" sz="2500" dirty="0">
                <a:latin typeface="Tw Cen MT"/>
              </a:rPr>
              <a:t>Sydney Yoon, HW </a:t>
            </a:r>
            <a:endParaRPr lang="en-US" sz="2500" dirty="0">
              <a:latin typeface="Tw Cen MT" panose="020B0602020104020603" pitchFamily="34" charset="0"/>
            </a:endParaRPr>
          </a:p>
          <a:p>
            <a:pPr>
              <a:buClr>
                <a:srgbClr val="FFFFFF"/>
              </a:buClr>
            </a:pPr>
            <a:r>
              <a:rPr lang="en-US" sz="2500" dirty="0">
                <a:latin typeface="Tw Cen MT"/>
              </a:rPr>
              <a:t>Andrew Bao, HW</a:t>
            </a:r>
            <a:endParaRPr lang="en-US" sz="2500" dirty="0">
              <a:latin typeface="Tw Cen MT" panose="020B0602020104020603" pitchFamily="34" charset="0"/>
            </a:endParaRPr>
          </a:p>
          <a:p>
            <a:pPr>
              <a:buClr>
                <a:srgbClr val="FFFFFF"/>
              </a:buClr>
            </a:pPr>
            <a:r>
              <a:rPr lang="en-US" sz="2500">
                <a:latin typeface="Tw Cen MT"/>
              </a:rPr>
              <a:t>Hannah </a:t>
            </a:r>
            <a:r>
              <a:rPr lang="en-US" sz="2500" dirty="0">
                <a:latin typeface="Tw Cen MT"/>
              </a:rPr>
              <a:t>Stowe, RN</a:t>
            </a:r>
          </a:p>
          <a:p>
            <a:pPr>
              <a:buClr>
                <a:schemeClr val="tx1"/>
              </a:buClr>
            </a:pPr>
            <a:r>
              <a:rPr lang="en-US" sz="2500" dirty="0">
                <a:latin typeface="Tw Cen MT" panose="020B0602020104020603" pitchFamily="34" charset="0"/>
              </a:rPr>
              <a:t>Stephen </a:t>
            </a:r>
            <a:r>
              <a:rPr lang="en-US" sz="2500" dirty="0" err="1">
                <a:latin typeface="Tw Cen MT" panose="020B0602020104020603" pitchFamily="34" charset="0"/>
              </a:rPr>
              <a:t>Matzat</a:t>
            </a:r>
            <a:r>
              <a:rPr lang="en-US" sz="2500" dirty="0">
                <a:latin typeface="Tw Cen MT" panose="020B0602020104020603" pitchFamily="34" charset="0"/>
              </a:rPr>
              <a:t>, MD </a:t>
            </a:r>
          </a:p>
          <a:p>
            <a:pPr>
              <a:buClr>
                <a:schemeClr val="tx1"/>
              </a:buClr>
            </a:pPr>
            <a:r>
              <a:rPr lang="en-US" sz="2500" dirty="0">
                <a:latin typeface="Tw Cen MT" panose="020B0602020104020603" pitchFamily="34" charset="0"/>
              </a:rPr>
              <a:t>Barry Zevin, MD </a:t>
            </a:r>
          </a:p>
          <a:p>
            <a:pPr>
              <a:buClr>
                <a:schemeClr val="tx1"/>
              </a:buClr>
            </a:pPr>
            <a:r>
              <a:rPr lang="en-US" sz="2500" dirty="0">
                <a:latin typeface="Tw Cen MT" panose="020B0602020104020603" pitchFamily="34" charset="0"/>
              </a:rPr>
              <a:t>Joanna </a:t>
            </a:r>
            <a:r>
              <a:rPr lang="en-US" sz="2500" dirty="0" err="1">
                <a:latin typeface="Tw Cen MT" panose="020B0602020104020603" pitchFamily="34" charset="0"/>
              </a:rPr>
              <a:t>Eveland</a:t>
            </a:r>
            <a:r>
              <a:rPr lang="en-US" sz="2500" dirty="0">
                <a:latin typeface="Tw Cen MT" panose="020B0602020104020603" pitchFamily="34" charset="0"/>
              </a:rPr>
              <a:t>, MD</a:t>
            </a:r>
          </a:p>
          <a:p>
            <a:pPr>
              <a:buClr>
                <a:schemeClr val="tx1"/>
              </a:buClr>
            </a:pPr>
            <a:r>
              <a:rPr lang="en-US" sz="2500" dirty="0">
                <a:latin typeface="Tw Cen MT" panose="020B0602020104020603" pitchFamily="34" charset="0"/>
              </a:rPr>
              <a:t>Monica Gandhi, MD  </a:t>
            </a:r>
          </a:p>
        </p:txBody>
      </p:sp>
      <p:sp>
        <p:nvSpPr>
          <p:cNvPr id="10" name="Content Placeholder 2">
            <a:extLst>
              <a:ext uri="{FF2B5EF4-FFF2-40B4-BE49-F238E27FC236}">
                <a16:creationId xmlns:a16="http://schemas.microsoft.com/office/drawing/2014/main" id="{0F0A10CB-569A-D5AD-2939-0975F138EF9C}"/>
              </a:ext>
            </a:extLst>
          </p:cNvPr>
          <p:cNvSpPr txBox="1">
            <a:spLocks/>
          </p:cNvSpPr>
          <p:nvPr/>
        </p:nvSpPr>
        <p:spPr>
          <a:xfrm>
            <a:off x="642265" y="3185160"/>
            <a:ext cx="7141566" cy="6076949"/>
          </a:xfrm>
          <a:prstGeom prst="rect">
            <a:avLst/>
          </a:prstGeom>
        </p:spPr>
        <p:txBody>
          <a:bodyPr>
            <a:norm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3690" lvl="1" indent="0">
              <a:buClr>
                <a:schemeClr val="tx1"/>
              </a:buClr>
              <a:buNone/>
            </a:pPr>
            <a:r>
              <a:rPr lang="en-US" sz="2800" u="sng">
                <a:latin typeface="Tw Cen MT" panose="020B0602020104020603" pitchFamily="34" charset="77"/>
              </a:rPr>
              <a:t>Acknowledgements</a:t>
            </a:r>
            <a:endParaRPr lang="en-US" sz="2500" u="sng">
              <a:latin typeface="Tw Cen MT" panose="020B0602020104020603" pitchFamily="34" charset="0"/>
            </a:endParaRPr>
          </a:p>
          <a:p>
            <a:pPr marL="736590" lvl="1" indent="-342900">
              <a:buClr>
                <a:schemeClr val="tx1"/>
              </a:buClr>
            </a:pPr>
            <a:r>
              <a:rPr lang="en-US" sz="2500">
                <a:latin typeface="Tw Cen MT" panose="020B0602020104020603" pitchFamily="34" charset="0"/>
              </a:rPr>
              <a:t>SFDPH Whole Person Integrated Care</a:t>
            </a:r>
          </a:p>
          <a:p>
            <a:pPr marL="736590" lvl="1" indent="-342900">
              <a:buClr>
                <a:schemeClr val="tx1"/>
              </a:buClr>
            </a:pPr>
            <a:r>
              <a:rPr lang="en-US" sz="2500">
                <a:latin typeface="Tw Cen MT" panose="020B0602020104020603" pitchFamily="34" charset="0"/>
              </a:rPr>
              <a:t>Ward 86 Positive Health Program </a:t>
            </a:r>
          </a:p>
          <a:p>
            <a:pPr marL="736590" lvl="1" indent="-342900">
              <a:buClr>
                <a:schemeClr val="tx1"/>
              </a:buClr>
            </a:pPr>
            <a:r>
              <a:rPr lang="en-US" sz="2500">
                <a:latin typeface="Tw Cen MT" panose="020B0602020104020603" pitchFamily="34" charset="0"/>
              </a:rPr>
              <a:t>HHOME Case Management </a:t>
            </a:r>
          </a:p>
          <a:p>
            <a:pPr marL="736590" lvl="1" indent="-342900">
              <a:buClr>
                <a:schemeClr val="tx1"/>
              </a:buClr>
            </a:pPr>
            <a:r>
              <a:rPr lang="en-US" sz="2500">
                <a:latin typeface="Tw Cen MT" panose="020B0602020104020603" pitchFamily="34" charset="0"/>
              </a:rPr>
              <a:t>Citywide Case Management </a:t>
            </a:r>
          </a:p>
          <a:p>
            <a:pPr marL="736590" lvl="1" indent="-342900">
              <a:buClr>
                <a:schemeClr val="tx1"/>
              </a:buClr>
            </a:pPr>
            <a:r>
              <a:rPr lang="en-US" sz="2500">
                <a:latin typeface="Tw Cen MT" panose="020B0602020104020603" pitchFamily="34" charset="0"/>
              </a:rPr>
              <a:t>AIDS Healthcare Fo</a:t>
            </a:r>
            <a:r>
              <a:rPr lang="en-US" sz="2500">
                <a:latin typeface="Tw Cen MT" panose="020B0602020104020603" pitchFamily="34" charset="77"/>
              </a:rPr>
              <a:t>undation Pharmacy </a:t>
            </a:r>
          </a:p>
          <a:p>
            <a:pPr marL="0" indent="0">
              <a:buClr>
                <a:schemeClr val="tx1"/>
              </a:buClr>
              <a:buNone/>
            </a:pPr>
            <a:endParaRPr lang="en-US" sz="2500">
              <a:latin typeface="Tw Cen MT" panose="020B0602020104020603" pitchFamily="34" charset="77"/>
            </a:endParaRPr>
          </a:p>
        </p:txBody>
      </p:sp>
    </p:spTree>
    <p:extLst>
      <p:ext uri="{BB962C8B-B14F-4D97-AF65-F5344CB8AC3E}">
        <p14:creationId xmlns:p14="http://schemas.microsoft.com/office/powerpoint/2010/main" val="29812702"/>
      </p:ext>
    </p:extLst>
  </p:cSld>
  <p:clrMapOvr>
    <a:masterClrMapping/>
  </p:clrMapOvr>
  <p:transition advTm="6143">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p:nvPr>
        </p:nvSpPr>
        <p:spPr>
          <a:xfrm>
            <a:off x="1197032" y="1869933"/>
            <a:ext cx="10271373" cy="611449"/>
          </a:xfrm>
        </p:spPr>
        <p:txBody>
          <a:bodyPr/>
          <a:lstStyle/>
          <a:p>
            <a:r>
              <a:rPr lang="en-US" sz="4000">
                <a:solidFill>
                  <a:schemeClr val="accent4"/>
                </a:solidFill>
                <a:latin typeface="Tw Cen MT" panose="020B0602020104020603" pitchFamily="34" charset="77"/>
              </a:rPr>
              <a:t>Supplemental Slides</a:t>
            </a:r>
            <a:endParaRPr lang="en-US" sz="4000"/>
          </a:p>
        </p:txBody>
      </p:sp>
    </p:spTree>
    <p:extLst>
      <p:ext uri="{BB962C8B-B14F-4D97-AF65-F5344CB8AC3E}">
        <p14:creationId xmlns:p14="http://schemas.microsoft.com/office/powerpoint/2010/main" val="4269420658"/>
      </p:ext>
    </p:extLst>
  </p:cSld>
  <p:clrMapOvr>
    <a:masterClrMapping/>
  </p:clrMapOvr>
  <p:transition advTm="74603">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003A7E0-5867-CBDB-AADF-C1C9E344BCFB}"/>
              </a:ext>
            </a:extLst>
          </p:cNvPr>
          <p:cNvGraphicFramePr>
            <a:graphicFrameLocks/>
          </p:cNvGraphicFramePr>
          <p:nvPr>
            <p:extLst>
              <p:ext uri="{D42A27DB-BD31-4B8C-83A1-F6EECF244321}">
                <p14:modId xmlns:p14="http://schemas.microsoft.com/office/powerpoint/2010/main" val="800466769"/>
              </p:ext>
            </p:extLst>
          </p:nvPr>
        </p:nvGraphicFramePr>
        <p:xfrm>
          <a:off x="585216" y="412004"/>
          <a:ext cx="11428774" cy="6288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4719931"/>
      </p:ext>
    </p:extLst>
  </p:cSld>
  <p:clrMapOvr>
    <a:masterClrMapping/>
  </p:clrMapOvr>
  <p:transition advTm="15628">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E96D-932C-0E98-5939-386D9D4DA125}"/>
              </a:ext>
            </a:extLst>
          </p:cNvPr>
          <p:cNvSpPr>
            <a:spLocks noGrp="1"/>
          </p:cNvSpPr>
          <p:nvPr>
            <p:ph type="title" idx="4294967295"/>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-ART Retention, Viremia &amp; Resistance </a:t>
            </a:r>
          </a:p>
        </p:txBody>
      </p:sp>
      <p:pic>
        <p:nvPicPr>
          <p:cNvPr id="9" name="Picture 8" descr="A diagram of a diagram  Description automatically generated">
            <a:extLst>
              <a:ext uri="{FF2B5EF4-FFF2-40B4-BE49-F238E27FC236}">
                <a16:creationId xmlns:a16="http://schemas.microsoft.com/office/drawing/2014/main" id="{036CF21C-58DE-6E71-5266-71AC072D83BC}"/>
              </a:ext>
            </a:extLst>
          </p:cNvPr>
          <p:cNvPicPr>
            <a:picLocks noChangeAspect="1"/>
          </p:cNvPicPr>
          <p:nvPr/>
        </p:nvPicPr>
        <p:blipFill>
          <a:blip r:embed="rId3"/>
          <a:stretch>
            <a:fillRect/>
          </a:stretch>
        </p:blipFill>
        <p:spPr>
          <a:xfrm>
            <a:off x="0" y="1388304"/>
            <a:ext cx="12175206" cy="4939800"/>
          </a:xfrm>
          <a:prstGeom prst="rect">
            <a:avLst/>
          </a:prstGeom>
          <a:solidFill>
            <a:schemeClr val="accent1">
              <a:alpha val="1000"/>
            </a:schemeClr>
          </a:solidFill>
        </p:spPr>
      </p:pic>
      <p:sp>
        <p:nvSpPr>
          <p:cNvPr id="10" name="Rectangle 9">
            <a:extLst>
              <a:ext uri="{FF2B5EF4-FFF2-40B4-BE49-F238E27FC236}">
                <a16:creationId xmlns:a16="http://schemas.microsoft.com/office/drawing/2014/main" id="{FF3FCFC7-8067-5795-1689-92A374245852}"/>
              </a:ext>
            </a:extLst>
          </p:cNvPr>
          <p:cNvSpPr/>
          <p:nvPr/>
        </p:nvSpPr>
        <p:spPr>
          <a:xfrm flipH="1">
            <a:off x="11970324" y="1388303"/>
            <a:ext cx="221675" cy="5313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FF02385-B2B3-C0C9-4F93-EE27D017BD47}"/>
              </a:ext>
            </a:extLst>
          </p:cNvPr>
          <p:cNvSpPr txBox="1">
            <a:spLocks/>
          </p:cNvSpPr>
          <p:nvPr/>
        </p:nvSpPr>
        <p:spPr>
          <a:xfrm>
            <a:off x="448235" y="506646"/>
            <a:ext cx="10986920" cy="6114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a:latin typeface="Tw Cen MT" panose="020B0602020104020603" pitchFamily="34" charset="77"/>
              </a:rPr>
              <a:t>Results: </a:t>
            </a:r>
            <a:r>
              <a:rPr lang="en-US" sz="3500">
                <a:latin typeface="Tw Cen MT" panose="020B0602020104020603" pitchFamily="34" charset="77"/>
              </a:rPr>
              <a:t>Variations in Treatment  </a:t>
            </a:r>
            <a:endParaRPr lang="en-US" sz="3500"/>
          </a:p>
        </p:txBody>
      </p:sp>
      <p:sp>
        <p:nvSpPr>
          <p:cNvPr id="5" name="TextBox 4">
            <a:extLst>
              <a:ext uri="{FF2B5EF4-FFF2-40B4-BE49-F238E27FC236}">
                <a16:creationId xmlns:a16="http://schemas.microsoft.com/office/drawing/2014/main" id="{D8B43C3A-53EB-E23E-2F44-BEFD6747CBEC}"/>
              </a:ext>
            </a:extLst>
          </p:cNvPr>
          <p:cNvSpPr txBox="1"/>
          <p:nvPr/>
        </p:nvSpPr>
        <p:spPr>
          <a:xfrm>
            <a:off x="9243753" y="2890494"/>
            <a:ext cx="2837408" cy="1569660"/>
          </a:xfrm>
          <a:prstGeom prst="rect">
            <a:avLst/>
          </a:prstGeom>
          <a:noFill/>
        </p:spPr>
        <p:txBody>
          <a:bodyPr wrap="square">
            <a:spAutoFit/>
          </a:bodyPr>
          <a:lstStyle/>
          <a:p>
            <a:pPr lvl="1" algn="ctr"/>
            <a:r>
              <a:rPr lang="en-US" sz="2400" b="1" i="1">
                <a:solidFill>
                  <a:srgbClr val="C00000"/>
                </a:solidFill>
                <a:latin typeface="Tw Cen MT" panose="020B0602020104020603" pitchFamily="34" charset="0"/>
                <a:sym typeface="Wingdings" panose="05000000000000000000" pitchFamily="2" charset="2"/>
              </a:rPr>
              <a:t>100% currently on LA-ART</a:t>
            </a:r>
          </a:p>
          <a:p>
            <a:pPr lvl="1" algn="ctr"/>
            <a:r>
              <a:rPr lang="en-US" sz="2400" b="1" i="1">
                <a:solidFill>
                  <a:srgbClr val="C00000"/>
                </a:solidFill>
                <a:latin typeface="Tw Cen MT" panose="020B0602020104020603" pitchFamily="34" charset="0"/>
                <a:sym typeface="Wingdings" panose="05000000000000000000" pitchFamily="2" charset="2"/>
              </a:rPr>
              <a:t>(m</a:t>
            </a:r>
            <a:r>
              <a:rPr lang="en-US" sz="2400" b="1" i="1">
                <a:solidFill>
                  <a:srgbClr val="C00000"/>
                </a:solidFill>
                <a:latin typeface="Tw Cen MT" panose="020B0602020104020603" pitchFamily="34" charset="0"/>
              </a:rPr>
              <a:t>ean 18.4mo; range: 4-36 </a:t>
            </a:r>
            <a:r>
              <a:rPr lang="en-US" sz="2400" b="1" i="1" err="1">
                <a:solidFill>
                  <a:srgbClr val="C00000"/>
                </a:solidFill>
                <a:latin typeface="Tw Cen MT" panose="020B0602020104020603" pitchFamily="34" charset="0"/>
              </a:rPr>
              <a:t>mo</a:t>
            </a:r>
            <a:r>
              <a:rPr lang="en-US" sz="2400" b="1" i="1">
                <a:solidFill>
                  <a:srgbClr val="C00000"/>
                </a:solidFill>
                <a:latin typeface="Tw Cen MT" panose="020B0602020104020603" pitchFamily="34" charset="0"/>
              </a:rPr>
              <a:t>) </a:t>
            </a:r>
          </a:p>
        </p:txBody>
      </p:sp>
    </p:spTree>
    <p:extLst>
      <p:ext uri="{BB962C8B-B14F-4D97-AF65-F5344CB8AC3E}">
        <p14:creationId xmlns:p14="http://schemas.microsoft.com/office/powerpoint/2010/main" val="2015169335"/>
      </p:ext>
    </p:extLst>
  </p:cSld>
  <p:clrMapOvr>
    <a:masterClrMapping/>
  </p:clrMapOvr>
  <p:transition advTm="74603">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2E8114-A823-FC5E-3393-FC4C36B682FB}"/>
              </a:ext>
            </a:extLst>
          </p:cNvPr>
          <p:cNvSpPr>
            <a:spLocks noGrp="1"/>
          </p:cNvSpPr>
          <p:nvPr>
            <p:ph type="body" sz="quarter" idx="15"/>
          </p:nvPr>
        </p:nvSpPr>
        <p:spPr>
          <a:xfrm>
            <a:off x="488363" y="1501140"/>
            <a:ext cx="2288088" cy="3985260"/>
          </a:xfrm>
        </p:spPr>
        <p:txBody>
          <a:bodyPr/>
          <a:lstStyle/>
          <a:p>
            <a:r>
              <a:rPr lang="en-US" sz="2800">
                <a:latin typeface="Tw Cen MT" panose="020B0602020104020603" pitchFamily="34" charset="77"/>
              </a:rPr>
              <a:t>Change in CD4 T cell counts among patients started on LA-ART with baseline CD4 &lt;50 cells /mL</a:t>
            </a:r>
            <a:endParaRPr lang="en-US" sz="2500"/>
          </a:p>
        </p:txBody>
      </p:sp>
      <p:graphicFrame>
        <p:nvGraphicFramePr>
          <p:cNvPr id="4" name="Chart 3">
            <a:extLst>
              <a:ext uri="{FF2B5EF4-FFF2-40B4-BE49-F238E27FC236}">
                <a16:creationId xmlns:a16="http://schemas.microsoft.com/office/drawing/2014/main" id="{3CB94EEC-FC72-8756-4F9B-BB4F9607FEC8}"/>
              </a:ext>
            </a:extLst>
          </p:cNvPr>
          <p:cNvGraphicFramePr>
            <a:graphicFrameLocks/>
          </p:cNvGraphicFramePr>
          <p:nvPr>
            <p:extLst>
              <p:ext uri="{D42A27DB-BD31-4B8C-83A1-F6EECF244321}">
                <p14:modId xmlns:p14="http://schemas.microsoft.com/office/powerpoint/2010/main" val="2692376727"/>
              </p:ext>
            </p:extLst>
          </p:nvPr>
        </p:nvGraphicFramePr>
        <p:xfrm>
          <a:off x="3153748" y="396550"/>
          <a:ext cx="8549890" cy="6097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8901592"/>
      </p:ext>
    </p:extLst>
  </p:cSld>
  <p:clrMapOvr>
    <a:masterClrMapping/>
  </p:clrMapOvr>
  <p:transition advTm="15628">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E95A-040B-3F80-8C64-3F104A8E51FB}"/>
              </a:ext>
            </a:extLst>
          </p:cNvPr>
          <p:cNvSpPr>
            <a:spLocks noGrp="1"/>
          </p:cNvSpPr>
          <p:nvPr>
            <p:ph type="title"/>
          </p:nvPr>
        </p:nvSpPr>
        <p:spPr>
          <a:xfrm>
            <a:off x="382590" y="4738948"/>
            <a:ext cx="6096000" cy="1522351"/>
          </a:xfrm>
        </p:spPr>
        <p:txBody>
          <a:bodyPr/>
          <a:lstStyle/>
          <a:p>
            <a:r>
              <a:rPr lang="en-US" sz="5000">
                <a:latin typeface="Tw Cen MT" panose="020B0602020104020603" pitchFamily="34" charset="77"/>
              </a:rPr>
              <a:t>Background</a:t>
            </a:r>
            <a:r>
              <a:rPr lang="en-US" sz="5000"/>
              <a:t> </a:t>
            </a:r>
          </a:p>
        </p:txBody>
      </p:sp>
      <p:graphicFrame>
        <p:nvGraphicFramePr>
          <p:cNvPr id="3212" name="Content Placeholder 3211">
            <a:extLst>
              <a:ext uri="{FF2B5EF4-FFF2-40B4-BE49-F238E27FC236}">
                <a16:creationId xmlns:a16="http://schemas.microsoft.com/office/drawing/2014/main" id="{1F1CFD2E-9C40-1448-5485-BD96AEA05F51}"/>
              </a:ext>
            </a:extLst>
          </p:cNvPr>
          <p:cNvGraphicFramePr>
            <a:graphicFrameLocks noGrp="1"/>
          </p:cNvGraphicFramePr>
          <p:nvPr>
            <p:ph idx="1"/>
            <p:extLst>
              <p:ext uri="{D42A27DB-BD31-4B8C-83A1-F6EECF244321}">
                <p14:modId xmlns:p14="http://schemas.microsoft.com/office/powerpoint/2010/main" val="1484948671"/>
              </p:ext>
            </p:extLst>
          </p:nvPr>
        </p:nvGraphicFramePr>
        <p:xfrm>
          <a:off x="-134218" y="415566"/>
          <a:ext cx="9339178" cy="6026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005736"/>
      </p:ext>
    </p:extLst>
  </p:cSld>
  <p:clrMapOvr>
    <a:masterClrMapping/>
  </p:clrMapOvr>
  <p:transition advTm="20353">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E95A-040B-3F80-8C64-3F104A8E51FB}"/>
              </a:ext>
            </a:extLst>
          </p:cNvPr>
          <p:cNvSpPr>
            <a:spLocks noGrp="1"/>
          </p:cNvSpPr>
          <p:nvPr>
            <p:ph type="title"/>
          </p:nvPr>
        </p:nvSpPr>
        <p:spPr>
          <a:xfrm>
            <a:off x="382590" y="4738948"/>
            <a:ext cx="6096000" cy="1522351"/>
          </a:xfrm>
        </p:spPr>
        <p:txBody>
          <a:bodyPr/>
          <a:lstStyle/>
          <a:p>
            <a:r>
              <a:rPr lang="en-US" sz="5000">
                <a:latin typeface="Tw Cen MT" panose="020B0602020104020603" pitchFamily="34" charset="77"/>
              </a:rPr>
              <a:t>Background</a:t>
            </a:r>
            <a:r>
              <a:rPr lang="en-US" sz="5000"/>
              <a:t> </a:t>
            </a:r>
          </a:p>
        </p:txBody>
      </p:sp>
      <p:sp>
        <p:nvSpPr>
          <p:cNvPr id="5" name="TextBox 4">
            <a:extLst>
              <a:ext uri="{FF2B5EF4-FFF2-40B4-BE49-F238E27FC236}">
                <a16:creationId xmlns:a16="http://schemas.microsoft.com/office/drawing/2014/main" id="{E506D6AB-925D-CD94-2C00-A28A6BB4477B}"/>
              </a:ext>
            </a:extLst>
          </p:cNvPr>
          <p:cNvSpPr txBox="1"/>
          <p:nvPr/>
        </p:nvSpPr>
        <p:spPr>
          <a:xfrm>
            <a:off x="6352032" y="1085255"/>
            <a:ext cx="5382903" cy="2067593"/>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800" b="0" i="1" kern="1200" dirty="0">
                <a:solidFill>
                  <a:schemeClr val="tx1"/>
                </a:solidFill>
                <a:latin typeface="Tw Cen MT" panose="020B0602020104020603" pitchFamily="34" charset="77"/>
              </a:rPr>
              <a:t>Long-acting injectable </a:t>
            </a:r>
            <a:r>
              <a:rPr lang="en-US" sz="2800" i="1" dirty="0">
                <a:solidFill>
                  <a:schemeClr val="tx1"/>
                </a:solidFill>
                <a:latin typeface="Tw Cen MT" panose="020B0602020104020603" pitchFamily="34" charset="77"/>
              </a:rPr>
              <a:t>antiretrovirals (LA-ART) may </a:t>
            </a:r>
            <a:r>
              <a:rPr lang="en-US" sz="2800" b="0" i="1" kern="1200" dirty="0">
                <a:solidFill>
                  <a:schemeClr val="tx1"/>
                </a:solidFill>
                <a:latin typeface="Tw Cen MT" panose="020B0602020104020603" pitchFamily="34" charset="77"/>
              </a:rPr>
              <a:t>meaningfully benefit PWUD </a:t>
            </a:r>
            <a:r>
              <a:rPr lang="en-US" sz="2800" i="1" dirty="0">
                <a:solidFill>
                  <a:schemeClr val="tx1"/>
                </a:solidFill>
                <a:latin typeface="Tw Cen MT" panose="020B0602020104020603" pitchFamily="34" charset="77"/>
              </a:rPr>
              <a:t>by</a:t>
            </a:r>
            <a:r>
              <a:rPr lang="en-US" sz="2800" b="0" i="1" kern="1200" dirty="0">
                <a:solidFill>
                  <a:schemeClr val="tx1"/>
                </a:solidFill>
                <a:latin typeface="Tw Cen MT" panose="020B0602020104020603" pitchFamily="34" charset="77"/>
              </a:rPr>
              <a:t> circumventing </a:t>
            </a:r>
            <a:r>
              <a:rPr lang="en-US" sz="2800" b="0" i="1" u="sng" kern="1200" dirty="0">
                <a:solidFill>
                  <a:schemeClr val="tx1"/>
                </a:solidFill>
                <a:latin typeface="Tw Cen MT" panose="020B0602020104020603" pitchFamily="34" charset="77"/>
              </a:rPr>
              <a:t>structural barriers</a:t>
            </a:r>
            <a:r>
              <a:rPr lang="en-US" sz="2800" b="0" i="1" kern="1200" dirty="0">
                <a:solidFill>
                  <a:schemeClr val="tx1"/>
                </a:solidFill>
                <a:latin typeface="Tw Cen MT" panose="020B0602020104020603" pitchFamily="34" charset="77"/>
              </a:rPr>
              <a:t> to daily oral ARV adherence</a:t>
            </a:r>
          </a:p>
        </p:txBody>
      </p:sp>
      <p:graphicFrame>
        <p:nvGraphicFramePr>
          <p:cNvPr id="3212" name="Content Placeholder 3211">
            <a:extLst>
              <a:ext uri="{FF2B5EF4-FFF2-40B4-BE49-F238E27FC236}">
                <a16:creationId xmlns:a16="http://schemas.microsoft.com/office/drawing/2014/main" id="{1F1CFD2E-9C40-1448-5485-BD96AEA05F51}"/>
              </a:ext>
            </a:extLst>
          </p:cNvPr>
          <p:cNvGraphicFramePr>
            <a:graphicFrameLocks noGrp="1"/>
          </p:cNvGraphicFramePr>
          <p:nvPr>
            <p:ph idx="1"/>
          </p:nvPr>
        </p:nvGraphicFramePr>
        <p:xfrm>
          <a:off x="-134218" y="415566"/>
          <a:ext cx="9339178" cy="6026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604124"/>
      </p:ext>
    </p:extLst>
  </p:cSld>
  <p:clrMapOvr>
    <a:masterClrMapping/>
  </p:clrMapOvr>
  <p:transition advTm="20353">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24F6-E6A4-BF89-3D4D-1A7A6AA67C48}"/>
              </a:ext>
            </a:extLst>
          </p:cNvPr>
          <p:cNvSpPr>
            <a:spLocks noGrp="1"/>
          </p:cNvSpPr>
          <p:nvPr>
            <p:ph type="title"/>
          </p:nvPr>
        </p:nvSpPr>
        <p:spPr>
          <a:xfrm>
            <a:off x="551555" y="68620"/>
            <a:ext cx="10328813" cy="1174002"/>
          </a:xfrm>
        </p:spPr>
        <p:txBody>
          <a:bodyPr/>
          <a:lstStyle/>
          <a:p>
            <a:r>
              <a:rPr lang="en-US" sz="3500" dirty="0">
                <a:latin typeface="Tw Cen MT" panose="020B0602020104020603" pitchFamily="34" charset="77"/>
              </a:rPr>
              <a:t>Currently Available LA-ART Medications </a:t>
            </a:r>
          </a:p>
        </p:txBody>
      </p:sp>
      <p:sp>
        <p:nvSpPr>
          <p:cNvPr id="4" name="Content Placeholder 3">
            <a:extLst>
              <a:ext uri="{FF2B5EF4-FFF2-40B4-BE49-F238E27FC236}">
                <a16:creationId xmlns:a16="http://schemas.microsoft.com/office/drawing/2014/main" id="{FA5F8092-CE62-BB59-64BF-931BE900B7E1}"/>
              </a:ext>
            </a:extLst>
          </p:cNvPr>
          <p:cNvSpPr>
            <a:spLocks noGrp="1"/>
          </p:cNvSpPr>
          <p:nvPr>
            <p:ph idx="1"/>
          </p:nvPr>
        </p:nvSpPr>
        <p:spPr>
          <a:xfrm>
            <a:off x="4620768" y="1427144"/>
            <a:ext cx="7416061" cy="4105947"/>
          </a:xfrm>
        </p:spPr>
        <p:txBody>
          <a:bodyPr/>
          <a:lstStyle/>
          <a:p>
            <a:r>
              <a:rPr lang="en-US" sz="2400" b="1" dirty="0">
                <a:solidFill>
                  <a:schemeClr val="accent4"/>
                </a:solidFill>
                <a:latin typeface="Tw Cen MT" panose="020B0602020104020603" pitchFamily="34" charset="77"/>
              </a:rPr>
              <a:t>IM Cabotegravir/</a:t>
            </a:r>
            <a:r>
              <a:rPr lang="en-US" sz="2400" b="1" dirty="0" err="1">
                <a:solidFill>
                  <a:schemeClr val="accent4"/>
                </a:solidFill>
                <a:latin typeface="Tw Cen MT" panose="020B0602020104020603" pitchFamily="34" charset="77"/>
              </a:rPr>
              <a:t>Rilpivirine</a:t>
            </a:r>
            <a:r>
              <a:rPr lang="en-US" sz="2400" b="1" dirty="0">
                <a:solidFill>
                  <a:schemeClr val="accent4"/>
                </a:solidFill>
                <a:latin typeface="Tw Cen MT" panose="020B0602020104020603" pitchFamily="34" charset="77"/>
                <a:sym typeface="Wingdings" panose="05000000000000000000" pitchFamily="2" charset="2"/>
              </a:rPr>
              <a:t> </a:t>
            </a:r>
            <a:r>
              <a:rPr lang="en-US" sz="2400" b="1" dirty="0">
                <a:solidFill>
                  <a:schemeClr val="accent4"/>
                </a:solidFill>
                <a:latin typeface="Tw Cen MT" panose="020B0602020104020603" pitchFamily="34" charset="77"/>
              </a:rPr>
              <a:t>(CAB/RPV) </a:t>
            </a:r>
          </a:p>
          <a:p>
            <a:pPr lvl="1"/>
            <a:r>
              <a:rPr lang="en-US" dirty="0">
                <a:latin typeface="Tw Cen MT" panose="020B0602020104020603" pitchFamily="34" charset="77"/>
              </a:rPr>
              <a:t>Dosed q1-2mo </a:t>
            </a:r>
          </a:p>
          <a:p>
            <a:pPr lvl="1"/>
            <a:r>
              <a:rPr lang="en-US" dirty="0">
                <a:latin typeface="Tw Cen MT" panose="020B0602020104020603" pitchFamily="34" charset="77"/>
              </a:rPr>
              <a:t>FDA-approved 2021 </a:t>
            </a:r>
            <a:endParaRPr lang="en-US" sz="2400" dirty="0">
              <a:latin typeface="Tw Cen MT" panose="020B0602020104020603" pitchFamily="34" charset="77"/>
            </a:endParaRPr>
          </a:p>
          <a:p>
            <a:r>
              <a:rPr lang="en-US" sz="2400" b="1" dirty="0">
                <a:solidFill>
                  <a:schemeClr val="accent4"/>
                </a:solidFill>
                <a:latin typeface="Tw Cen MT" panose="020B0602020104020603" pitchFamily="34" charset="77"/>
                <a:sym typeface="Wingdings" panose="05000000000000000000" pitchFamily="2" charset="2"/>
              </a:rPr>
              <a:t>SQ </a:t>
            </a:r>
            <a:r>
              <a:rPr lang="en-US" sz="2400" b="1" dirty="0" err="1">
                <a:solidFill>
                  <a:schemeClr val="accent4"/>
                </a:solidFill>
                <a:latin typeface="Tw Cen MT" panose="020B0602020104020603" pitchFamily="34" charset="77"/>
                <a:sym typeface="Wingdings" panose="05000000000000000000" pitchFamily="2" charset="2"/>
              </a:rPr>
              <a:t>Lenacapavir</a:t>
            </a:r>
            <a:r>
              <a:rPr lang="en-US" sz="2400" b="1" dirty="0">
                <a:solidFill>
                  <a:schemeClr val="accent4"/>
                </a:solidFill>
                <a:latin typeface="Tw Cen MT" panose="020B0602020104020603" pitchFamily="34" charset="77"/>
                <a:sym typeface="Wingdings" panose="05000000000000000000" pitchFamily="2" charset="2"/>
              </a:rPr>
              <a:t> (LEN) </a:t>
            </a:r>
          </a:p>
          <a:p>
            <a:pPr lvl="1"/>
            <a:r>
              <a:rPr lang="en-US" dirty="0">
                <a:latin typeface="Tw Cen MT" panose="020B0602020104020603" pitchFamily="34" charset="77"/>
                <a:sym typeface="Wingdings" panose="05000000000000000000" pitchFamily="2" charset="2"/>
              </a:rPr>
              <a:t>Dosed q6mo </a:t>
            </a:r>
          </a:p>
          <a:p>
            <a:pPr lvl="1"/>
            <a:r>
              <a:rPr lang="en-US" dirty="0">
                <a:latin typeface="Tw Cen MT" panose="020B0602020104020603" pitchFamily="34" charset="77"/>
              </a:rPr>
              <a:t>FDA-approved </a:t>
            </a:r>
            <a:r>
              <a:rPr lang="en-US" dirty="0">
                <a:latin typeface="Tw Cen MT" panose="020B0602020104020603" pitchFamily="34" charset="77"/>
                <a:sym typeface="Wingdings" panose="05000000000000000000" pitchFamily="2" charset="2"/>
              </a:rPr>
              <a:t>2022 </a:t>
            </a:r>
            <a:r>
              <a:rPr lang="en-US" i="1" u="sng" dirty="0">
                <a:latin typeface="Tw Cen MT" panose="020B0602020104020603" pitchFamily="34" charset="77"/>
                <a:sym typeface="Wingdings" panose="05000000000000000000" pitchFamily="2" charset="2"/>
              </a:rPr>
              <a:t>in combination with</a:t>
            </a:r>
            <a:r>
              <a:rPr lang="en-US" dirty="0">
                <a:latin typeface="Tw Cen MT" panose="020B0602020104020603" pitchFamily="34" charset="77"/>
                <a:sym typeface="Wingdings" panose="05000000000000000000" pitchFamily="2" charset="2"/>
              </a:rPr>
              <a:t> other ARVs  </a:t>
            </a:r>
          </a:p>
          <a:p>
            <a:pPr marL="457200" lvl="1" indent="0">
              <a:buNone/>
            </a:pPr>
            <a:endParaRPr lang="en-US" dirty="0">
              <a:latin typeface="Tw Cen MT" panose="020B0602020104020603" pitchFamily="34" charset="77"/>
              <a:sym typeface="Wingdings" panose="05000000000000000000" pitchFamily="2" charset="2"/>
            </a:endParaRPr>
          </a:p>
        </p:txBody>
      </p:sp>
      <p:pic>
        <p:nvPicPr>
          <p:cNvPr id="14" name="Picture 2" descr="Vials of the HIV treatment Cabenuva.">
            <a:extLst>
              <a:ext uri="{FF2B5EF4-FFF2-40B4-BE49-F238E27FC236}">
                <a16:creationId xmlns:a16="http://schemas.microsoft.com/office/drawing/2014/main" id="{4716B797-A89B-933A-D2A5-BB83A97DF5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9" r="2860"/>
          <a:stretch/>
        </p:blipFill>
        <p:spPr bwMode="auto">
          <a:xfrm>
            <a:off x="831272" y="1420154"/>
            <a:ext cx="3271721" cy="2484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460CB4-987A-F38B-FC36-A4C6808EF1B5}"/>
              </a:ext>
            </a:extLst>
          </p:cNvPr>
          <p:cNvSpPr txBox="1"/>
          <p:nvPr/>
        </p:nvSpPr>
        <p:spPr bwMode="auto">
          <a:xfrm>
            <a:off x="5630799" y="6550223"/>
            <a:ext cx="6561201" cy="307777"/>
          </a:xfrm>
          <a:prstGeom prst="rect">
            <a:avLst/>
          </a:prstGeom>
          <a:noFill/>
          <a:ln w="19050" algn="ctr">
            <a:noFill/>
            <a:miter lim="800000"/>
            <a:headEnd/>
            <a:tailEnd/>
          </a:ln>
        </p:spPr>
        <p:txBody>
          <a:bodyPr wrap="square">
            <a:spAutoFit/>
          </a:bodyPr>
          <a:lstStyle/>
          <a:p>
            <a:pPr lvl="0" algn="r"/>
            <a:r>
              <a:rPr lang="en-US" sz="1400" i="1" baseline="30000">
                <a:latin typeface="Tw Cen MT" panose="020B0602020104020603" pitchFamily="34" charset="77"/>
              </a:rPr>
              <a:t>1 </a:t>
            </a:r>
            <a:r>
              <a:rPr lang="en-US" sz="1400" i="1">
                <a:latin typeface="Tw Cen MT" panose="020B0602020104020603" pitchFamily="34" charset="77"/>
              </a:rPr>
              <a:t>Orkin et al, 2022; </a:t>
            </a:r>
            <a:r>
              <a:rPr lang="en-US" sz="1400" i="1" baseline="30000">
                <a:latin typeface="Tw Cen MT" panose="020B0602020104020603" pitchFamily="34" charset="77"/>
              </a:rPr>
              <a:t>2 </a:t>
            </a:r>
            <a:r>
              <a:rPr lang="en-US" sz="1400" i="1">
                <a:latin typeface="Tw Cen MT" panose="020B0602020104020603" pitchFamily="34" charset="77"/>
              </a:rPr>
              <a:t>Orkin et al, 2021; </a:t>
            </a:r>
            <a:r>
              <a:rPr lang="en-US" sz="1400" i="1" baseline="30000">
                <a:latin typeface="Tw Cen MT" panose="020B0602020104020603" pitchFamily="34" charset="77"/>
              </a:rPr>
              <a:t>3 </a:t>
            </a:r>
            <a:r>
              <a:rPr lang="en-US" sz="1400" i="1" err="1">
                <a:latin typeface="Tw Cen MT" panose="020B0602020104020603" pitchFamily="34" charset="77"/>
              </a:rPr>
              <a:t>Swindells</a:t>
            </a:r>
            <a:r>
              <a:rPr lang="en-US" sz="1400" i="1">
                <a:latin typeface="Tw Cen MT" panose="020B0602020104020603" pitchFamily="34" charset="77"/>
              </a:rPr>
              <a:t> et al, 2022; </a:t>
            </a:r>
            <a:r>
              <a:rPr lang="en-US" sz="1400" i="1" baseline="30000">
                <a:latin typeface="Tw Cen MT" panose="020B0602020104020603" pitchFamily="34" charset="77"/>
              </a:rPr>
              <a:t>4 </a:t>
            </a:r>
            <a:r>
              <a:rPr lang="en-US" sz="1400" i="1">
                <a:latin typeface="Tw Cen MT" panose="020B0602020104020603" pitchFamily="34" charset="77"/>
              </a:rPr>
              <a:t>Jaeger et al, 2021</a:t>
            </a:r>
          </a:p>
        </p:txBody>
      </p:sp>
    </p:spTree>
    <p:extLst>
      <p:ext uri="{BB962C8B-B14F-4D97-AF65-F5344CB8AC3E}">
        <p14:creationId xmlns:p14="http://schemas.microsoft.com/office/powerpoint/2010/main" val="771628033"/>
      </p:ext>
    </p:extLst>
  </p:cSld>
  <p:clrMapOvr>
    <a:masterClrMapping/>
  </p:clrMapOvr>
  <p:transition advTm="79369">
    <p:fade/>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24F6-E6A4-BF89-3D4D-1A7A6AA67C48}"/>
              </a:ext>
            </a:extLst>
          </p:cNvPr>
          <p:cNvSpPr>
            <a:spLocks noGrp="1"/>
          </p:cNvSpPr>
          <p:nvPr>
            <p:ph type="title"/>
          </p:nvPr>
        </p:nvSpPr>
        <p:spPr>
          <a:xfrm>
            <a:off x="551555" y="68620"/>
            <a:ext cx="10328813" cy="1174002"/>
          </a:xfrm>
        </p:spPr>
        <p:txBody>
          <a:bodyPr/>
          <a:lstStyle/>
          <a:p>
            <a:r>
              <a:rPr lang="en-US" sz="3500">
                <a:latin typeface="Tw Cen MT" panose="020B0602020104020603" pitchFamily="34" charset="77"/>
              </a:rPr>
              <a:t>Currently Available LA-ART Medications </a:t>
            </a:r>
          </a:p>
        </p:txBody>
      </p:sp>
      <p:pic>
        <p:nvPicPr>
          <p:cNvPr id="14" name="Picture 2" descr="Vials of the HIV treatment Cabenuva.">
            <a:extLst>
              <a:ext uri="{FF2B5EF4-FFF2-40B4-BE49-F238E27FC236}">
                <a16:creationId xmlns:a16="http://schemas.microsoft.com/office/drawing/2014/main" id="{4716B797-A89B-933A-D2A5-BB83A97DF5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9" r="2860"/>
          <a:stretch/>
        </p:blipFill>
        <p:spPr bwMode="auto">
          <a:xfrm>
            <a:off x="831272" y="1420154"/>
            <a:ext cx="3271721" cy="2484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460CB4-987A-F38B-FC36-A4C6808EF1B5}"/>
              </a:ext>
            </a:extLst>
          </p:cNvPr>
          <p:cNvSpPr txBox="1"/>
          <p:nvPr/>
        </p:nvSpPr>
        <p:spPr bwMode="auto">
          <a:xfrm>
            <a:off x="5630799" y="6550223"/>
            <a:ext cx="6561201" cy="307777"/>
          </a:xfrm>
          <a:prstGeom prst="rect">
            <a:avLst/>
          </a:prstGeom>
          <a:noFill/>
          <a:ln w="19050" algn="ctr">
            <a:noFill/>
            <a:miter lim="800000"/>
            <a:headEnd/>
            <a:tailEnd/>
          </a:ln>
        </p:spPr>
        <p:txBody>
          <a:bodyPr wrap="square">
            <a:spAutoFit/>
          </a:bodyPr>
          <a:lstStyle/>
          <a:p>
            <a:pPr lvl="0" algn="r"/>
            <a:r>
              <a:rPr lang="en-US" sz="1400" i="1" baseline="30000">
                <a:latin typeface="Tw Cen MT" panose="020B0602020104020603" pitchFamily="34" charset="77"/>
              </a:rPr>
              <a:t>1 </a:t>
            </a:r>
            <a:r>
              <a:rPr lang="en-US" sz="1400" i="1">
                <a:latin typeface="Tw Cen MT" panose="020B0602020104020603" pitchFamily="34" charset="77"/>
              </a:rPr>
              <a:t>Orkin et al, 2022; </a:t>
            </a:r>
            <a:r>
              <a:rPr lang="en-US" sz="1400" i="1" baseline="30000">
                <a:latin typeface="Tw Cen MT" panose="020B0602020104020603" pitchFamily="34" charset="77"/>
              </a:rPr>
              <a:t>2 </a:t>
            </a:r>
            <a:r>
              <a:rPr lang="en-US" sz="1400" i="1">
                <a:latin typeface="Tw Cen MT" panose="020B0602020104020603" pitchFamily="34" charset="77"/>
              </a:rPr>
              <a:t>Orkin et al, 2021; </a:t>
            </a:r>
            <a:r>
              <a:rPr lang="en-US" sz="1400" i="1" baseline="30000">
                <a:latin typeface="Tw Cen MT" panose="020B0602020104020603" pitchFamily="34" charset="77"/>
              </a:rPr>
              <a:t>3 </a:t>
            </a:r>
            <a:r>
              <a:rPr lang="en-US" sz="1400" i="1" err="1">
                <a:latin typeface="Tw Cen MT" panose="020B0602020104020603" pitchFamily="34" charset="77"/>
              </a:rPr>
              <a:t>Swindells</a:t>
            </a:r>
            <a:r>
              <a:rPr lang="en-US" sz="1400" i="1">
                <a:latin typeface="Tw Cen MT" panose="020B0602020104020603" pitchFamily="34" charset="77"/>
              </a:rPr>
              <a:t> et al, 2022; </a:t>
            </a:r>
            <a:r>
              <a:rPr lang="en-US" sz="1400" i="1" baseline="30000">
                <a:latin typeface="Tw Cen MT" panose="020B0602020104020603" pitchFamily="34" charset="77"/>
              </a:rPr>
              <a:t>4 </a:t>
            </a:r>
            <a:r>
              <a:rPr lang="en-US" sz="1400" i="1">
                <a:latin typeface="Tw Cen MT" panose="020B0602020104020603" pitchFamily="34" charset="77"/>
              </a:rPr>
              <a:t>Jaeger et al, 2021</a:t>
            </a:r>
          </a:p>
        </p:txBody>
      </p:sp>
      <p:sp>
        <p:nvSpPr>
          <p:cNvPr id="6" name="TextBox 5">
            <a:extLst>
              <a:ext uri="{FF2B5EF4-FFF2-40B4-BE49-F238E27FC236}">
                <a16:creationId xmlns:a16="http://schemas.microsoft.com/office/drawing/2014/main" id="{97273150-1FCC-06BA-6E2D-30220257944A}"/>
              </a:ext>
            </a:extLst>
          </p:cNvPr>
          <p:cNvSpPr txBox="1"/>
          <p:nvPr/>
        </p:nvSpPr>
        <p:spPr>
          <a:xfrm>
            <a:off x="551555" y="4249728"/>
            <a:ext cx="11285769" cy="193899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b="1" dirty="0">
                <a:solidFill>
                  <a:schemeClr val="accent4"/>
                </a:solidFill>
                <a:latin typeface="Tw Cen MT"/>
                <a:sym typeface="Wingdings" panose="05000000000000000000" pitchFamily="2" charset="2"/>
              </a:rPr>
              <a:t>Data in PEH and PWUD</a:t>
            </a:r>
            <a:endParaRPr lang="en-US" sz="2400" dirty="0">
              <a:solidFill>
                <a:schemeClr val="accent4"/>
              </a:solidFill>
              <a:latin typeface="Tw Cen MT" panose="020B0602020104020603" pitchFamily="34" charset="77"/>
              <a:sym typeface="Wingdings" panose="05000000000000000000" pitchFamily="2" charset="2"/>
            </a:endParaRPr>
          </a:p>
          <a:p>
            <a:pPr marL="800100" lvl="1" indent="-342900">
              <a:buFont typeface="Arial" panose="020B0604020202020204" pitchFamily="34" charset="0"/>
              <a:buChar char="•"/>
            </a:pPr>
            <a:r>
              <a:rPr lang="en-US" sz="2400" dirty="0">
                <a:solidFill>
                  <a:srgbClr val="FFFFFF"/>
                </a:solidFill>
                <a:latin typeface="Tw Cen MT"/>
                <a:sym typeface="Wingdings" panose="05000000000000000000" pitchFamily="2" charset="2"/>
              </a:rPr>
              <a:t>None</a:t>
            </a:r>
            <a:r>
              <a:rPr lang="en-US" sz="2400" dirty="0">
                <a:latin typeface="Tw Cen MT"/>
                <a:sym typeface="Wingdings" panose="05000000000000000000" pitchFamily="2" charset="2"/>
              </a:rPr>
              <a:t> from the clinical trials </a:t>
            </a:r>
            <a:endParaRPr lang="en-US" sz="2400" dirty="0">
              <a:solidFill>
                <a:srgbClr val="FFC000"/>
              </a:solidFill>
              <a:latin typeface="Tw Cen MT" panose="020B0602020104020603" pitchFamily="34" charset="77"/>
            </a:endParaRPr>
          </a:p>
          <a:p>
            <a:pPr marL="800100" lvl="1" indent="-342900">
              <a:buFont typeface="Arial" panose="020B0604020202020204" pitchFamily="34" charset="0"/>
              <a:buChar char="•"/>
            </a:pPr>
            <a:r>
              <a:rPr lang="en-US" sz="2400" dirty="0">
                <a:latin typeface="Tw Cen MT"/>
                <a:sym typeface="Wingdings" panose="05000000000000000000" pitchFamily="2" charset="2"/>
              </a:rPr>
              <a:t>Observational studies limited to academic HIV medical centers </a:t>
            </a:r>
            <a:endParaRPr lang="en-US" sz="2400" dirty="0">
              <a:latin typeface="Tw Cen MT"/>
            </a:endParaRPr>
          </a:p>
          <a:p>
            <a:pPr marL="342900" indent="-342900">
              <a:buFont typeface="Arial" panose="020B0604020202020204" pitchFamily="34" charset="0"/>
              <a:buChar char="•"/>
            </a:pPr>
            <a:r>
              <a:rPr lang="en-US" sz="2400" b="1" i="1" u="sng" dirty="0">
                <a:solidFill>
                  <a:schemeClr val="accent2"/>
                </a:solidFill>
                <a:latin typeface="Tw Cen MT"/>
                <a:sym typeface="Wingdings" panose="05000000000000000000" pitchFamily="2" charset="2"/>
              </a:rPr>
              <a:t>Major Concern</a:t>
            </a:r>
            <a:r>
              <a:rPr lang="en-US" sz="2400" b="1" i="1" dirty="0">
                <a:solidFill>
                  <a:schemeClr val="accent2"/>
                </a:solidFill>
                <a:latin typeface="Tw Cen MT"/>
                <a:sym typeface="Wingdings" panose="05000000000000000000" pitchFamily="2" charset="2"/>
              </a:rPr>
              <a:t>: </a:t>
            </a:r>
            <a:r>
              <a:rPr lang="en-US" sz="2400" i="1" dirty="0">
                <a:solidFill>
                  <a:schemeClr val="accent2"/>
                </a:solidFill>
                <a:latin typeface="Tw Cen MT"/>
                <a:sym typeface="Wingdings" panose="05000000000000000000" pitchFamily="2" charset="2"/>
              </a:rPr>
              <a:t>Long PK tail increases risk for emergent ARV </a:t>
            </a:r>
            <a:r>
              <a:rPr lang="en-US" sz="2400" i="1" dirty="0">
                <a:solidFill>
                  <a:schemeClr val="accent2"/>
                </a:solidFill>
                <a:latin typeface="Tw Cen MT"/>
              </a:rPr>
              <a:t>resistance, as drug concentrations decline below minimum effective levels and patients become viremic </a:t>
            </a:r>
          </a:p>
        </p:txBody>
      </p:sp>
      <p:sp>
        <p:nvSpPr>
          <p:cNvPr id="8" name="Content Placeholder 3">
            <a:extLst>
              <a:ext uri="{FF2B5EF4-FFF2-40B4-BE49-F238E27FC236}">
                <a16:creationId xmlns:a16="http://schemas.microsoft.com/office/drawing/2014/main" id="{B48A9052-9A1A-4B58-C11C-E1F4DF08EBAC}"/>
              </a:ext>
            </a:extLst>
          </p:cNvPr>
          <p:cNvSpPr txBox="1">
            <a:spLocks/>
          </p:cNvSpPr>
          <p:nvPr/>
        </p:nvSpPr>
        <p:spPr>
          <a:xfrm>
            <a:off x="4620768" y="1427144"/>
            <a:ext cx="7416061" cy="41059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accent4"/>
                </a:solidFill>
                <a:latin typeface="Tw Cen MT" panose="020B0602020104020603" pitchFamily="34" charset="77"/>
              </a:rPr>
              <a:t>IM Cabotegravir/Rilpivirine</a:t>
            </a:r>
            <a:r>
              <a:rPr lang="en-US" sz="2400" b="1">
                <a:solidFill>
                  <a:schemeClr val="accent4"/>
                </a:solidFill>
                <a:latin typeface="Tw Cen MT" panose="020B0602020104020603" pitchFamily="34" charset="77"/>
                <a:sym typeface="Wingdings" panose="05000000000000000000" pitchFamily="2" charset="2"/>
              </a:rPr>
              <a:t> </a:t>
            </a:r>
            <a:r>
              <a:rPr lang="en-US" sz="2400" b="1">
                <a:solidFill>
                  <a:schemeClr val="accent4"/>
                </a:solidFill>
                <a:latin typeface="Tw Cen MT" panose="020B0602020104020603" pitchFamily="34" charset="77"/>
              </a:rPr>
              <a:t>(CAB/RPV) </a:t>
            </a:r>
          </a:p>
          <a:p>
            <a:pPr lvl="1"/>
            <a:r>
              <a:rPr lang="en-US">
                <a:latin typeface="Tw Cen MT" panose="020B0602020104020603" pitchFamily="34" charset="77"/>
              </a:rPr>
              <a:t>Dosed q1-2mo </a:t>
            </a:r>
          </a:p>
          <a:p>
            <a:pPr lvl="1"/>
            <a:r>
              <a:rPr lang="en-US">
                <a:latin typeface="Tw Cen MT" panose="020B0602020104020603" pitchFamily="34" charset="77"/>
              </a:rPr>
              <a:t>FDA-approved 2021 </a:t>
            </a:r>
          </a:p>
          <a:p>
            <a:r>
              <a:rPr lang="en-US" sz="2400" b="1">
                <a:solidFill>
                  <a:schemeClr val="accent4"/>
                </a:solidFill>
                <a:latin typeface="Tw Cen MT" panose="020B0602020104020603" pitchFamily="34" charset="77"/>
                <a:sym typeface="Wingdings" panose="05000000000000000000" pitchFamily="2" charset="2"/>
              </a:rPr>
              <a:t>SQ Lenacapavir (LEN) </a:t>
            </a:r>
          </a:p>
          <a:p>
            <a:pPr lvl="1"/>
            <a:r>
              <a:rPr lang="en-US">
                <a:latin typeface="Tw Cen MT" panose="020B0602020104020603" pitchFamily="34" charset="77"/>
                <a:sym typeface="Wingdings" panose="05000000000000000000" pitchFamily="2" charset="2"/>
              </a:rPr>
              <a:t>Dosed q6mo </a:t>
            </a:r>
          </a:p>
          <a:p>
            <a:pPr lvl="1"/>
            <a:r>
              <a:rPr lang="en-US">
                <a:latin typeface="Tw Cen MT" panose="020B0602020104020603" pitchFamily="34" charset="77"/>
              </a:rPr>
              <a:t>FDA-approved </a:t>
            </a:r>
            <a:r>
              <a:rPr lang="en-US">
                <a:latin typeface="Tw Cen MT" panose="020B0602020104020603" pitchFamily="34" charset="77"/>
                <a:sym typeface="Wingdings" panose="05000000000000000000" pitchFamily="2" charset="2"/>
              </a:rPr>
              <a:t>2022 </a:t>
            </a:r>
            <a:r>
              <a:rPr lang="en-US" i="1" u="sng">
                <a:latin typeface="Tw Cen MT" panose="020B0602020104020603" pitchFamily="34" charset="77"/>
                <a:sym typeface="Wingdings" panose="05000000000000000000" pitchFamily="2" charset="2"/>
              </a:rPr>
              <a:t>in combination with</a:t>
            </a:r>
            <a:r>
              <a:rPr lang="en-US">
                <a:latin typeface="Tw Cen MT" panose="020B0602020104020603" pitchFamily="34" charset="77"/>
                <a:sym typeface="Wingdings" panose="05000000000000000000" pitchFamily="2" charset="2"/>
              </a:rPr>
              <a:t> other ARVs  </a:t>
            </a:r>
          </a:p>
          <a:p>
            <a:pPr marL="457200" lvl="1" indent="0">
              <a:buFont typeface="Arial" panose="020B0604020202020204" pitchFamily="34" charset="0"/>
              <a:buNone/>
            </a:pPr>
            <a:endParaRPr lang="en-US" dirty="0">
              <a:latin typeface="Tw Cen MT" panose="020B0602020104020603" pitchFamily="34" charset="77"/>
              <a:sym typeface="Wingdings" panose="05000000000000000000" pitchFamily="2" charset="2"/>
            </a:endParaRPr>
          </a:p>
        </p:txBody>
      </p:sp>
    </p:spTree>
    <p:extLst>
      <p:ext uri="{BB962C8B-B14F-4D97-AF65-F5344CB8AC3E}">
        <p14:creationId xmlns:p14="http://schemas.microsoft.com/office/powerpoint/2010/main" val="3422821204"/>
      </p:ext>
    </p:extLst>
  </p:cSld>
  <p:clrMapOvr>
    <a:masterClrMapping/>
  </p:clrMapOvr>
  <p:transition advTm="79369">
    <p:fade/>
  </p:transition>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4E3B-FE2D-2EB5-EC46-ADD92840322F}"/>
              </a:ext>
            </a:extLst>
          </p:cNvPr>
          <p:cNvSpPr>
            <a:spLocks noGrp="1"/>
          </p:cNvSpPr>
          <p:nvPr>
            <p:ph type="title"/>
          </p:nvPr>
        </p:nvSpPr>
        <p:spPr>
          <a:xfrm>
            <a:off x="473659" y="556995"/>
            <a:ext cx="10880141" cy="1133693"/>
          </a:xfrm>
        </p:spPr>
        <p:txBody>
          <a:bodyPr vert="horz" lIns="91440" tIns="45720" rIns="91440" bIns="45720" rtlCol="0" anchor="ctr">
            <a:normAutofit/>
          </a:bodyPr>
          <a:lstStyle/>
          <a:p>
            <a:r>
              <a:rPr lang="en-US" sz="4500" kern="1200">
                <a:solidFill>
                  <a:schemeClr val="tx1"/>
                </a:solidFill>
                <a:latin typeface="Tw Cen MT" panose="020B0602020104020603" pitchFamily="34" charset="77"/>
              </a:rPr>
              <a:t>Objective</a:t>
            </a:r>
          </a:p>
        </p:txBody>
      </p:sp>
      <p:graphicFrame>
        <p:nvGraphicFramePr>
          <p:cNvPr id="9" name="Content Placeholder 8">
            <a:extLst>
              <a:ext uri="{FF2B5EF4-FFF2-40B4-BE49-F238E27FC236}">
                <a16:creationId xmlns:a16="http://schemas.microsoft.com/office/drawing/2014/main" id="{BEF8DC63-8152-CE7B-53AA-6EDA98B238D9}"/>
              </a:ext>
            </a:extLst>
          </p:cNvPr>
          <p:cNvGraphicFramePr>
            <a:graphicFrameLocks noGrp="1"/>
          </p:cNvGraphicFramePr>
          <p:nvPr>
            <p:ph idx="1"/>
            <p:extLst>
              <p:ext uri="{D42A27DB-BD31-4B8C-83A1-F6EECF244321}">
                <p14:modId xmlns:p14="http://schemas.microsoft.com/office/powerpoint/2010/main" val="622266577"/>
              </p:ext>
            </p:extLst>
          </p:nvPr>
        </p:nvGraphicFramePr>
        <p:xfrm>
          <a:off x="579729" y="1123841"/>
          <a:ext cx="11032541" cy="4667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775801"/>
      </p:ext>
    </p:extLst>
  </p:cSld>
  <p:clrMapOvr>
    <a:masterClrMapping/>
  </p:clrMapOvr>
  <p:transition advTm="16639">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9469-C422-E092-DCD6-E774AE12089D}"/>
              </a:ext>
            </a:extLst>
          </p:cNvPr>
          <p:cNvSpPr>
            <a:spLocks noGrp="1"/>
          </p:cNvSpPr>
          <p:nvPr>
            <p:ph type="title"/>
          </p:nvPr>
        </p:nvSpPr>
        <p:spPr>
          <a:xfrm>
            <a:off x="436282" y="303253"/>
            <a:ext cx="11648142" cy="732655"/>
          </a:xfrm>
        </p:spPr>
        <p:txBody>
          <a:bodyPr/>
          <a:lstStyle/>
          <a:p>
            <a:r>
              <a:rPr lang="en-US" sz="3100" b="1" dirty="0">
                <a:latin typeface="Tw Cen MT" panose="020B0602020104020603" pitchFamily="34" charset="77"/>
              </a:rPr>
              <a:t>Methods</a:t>
            </a:r>
            <a:r>
              <a:rPr lang="en-US" sz="3100" dirty="0">
                <a:latin typeface="Tw Cen MT" panose="020B0602020104020603" pitchFamily="34" charset="77"/>
              </a:rPr>
              <a:t>: </a:t>
            </a:r>
            <a:r>
              <a:rPr lang="en-US" sz="3100" dirty="0">
                <a:solidFill>
                  <a:srgbClr val="FFC000"/>
                </a:solidFill>
                <a:latin typeface="Tw Cen MT" panose="020B0602020104020603" pitchFamily="34" charset="77"/>
              </a:rPr>
              <a:t>Implementation of Low-Barrier LA-ART for PWUD </a:t>
            </a:r>
            <a:endParaRPr lang="en-US" sz="3100" dirty="0">
              <a:latin typeface="Tw Cen MT" panose="020B0602020104020603" pitchFamily="34" charset="77"/>
            </a:endParaRPr>
          </a:p>
        </p:txBody>
      </p:sp>
      <p:sp>
        <p:nvSpPr>
          <p:cNvPr id="4" name="Content Placeholder 3">
            <a:extLst>
              <a:ext uri="{FF2B5EF4-FFF2-40B4-BE49-F238E27FC236}">
                <a16:creationId xmlns:a16="http://schemas.microsoft.com/office/drawing/2014/main" id="{DD29A90C-314F-14FF-B4C0-F1965307C47F}"/>
              </a:ext>
            </a:extLst>
          </p:cNvPr>
          <p:cNvSpPr>
            <a:spLocks noGrp="1"/>
          </p:cNvSpPr>
          <p:nvPr>
            <p:ph idx="1"/>
          </p:nvPr>
        </p:nvSpPr>
        <p:spPr>
          <a:xfrm>
            <a:off x="372533" y="1479665"/>
            <a:ext cx="3578366" cy="5161347"/>
          </a:xfrm>
        </p:spPr>
        <p:txBody>
          <a:bodyPr/>
          <a:lstStyle/>
          <a:p>
            <a:r>
              <a:rPr lang="en-US" sz="2500" dirty="0">
                <a:latin typeface="Tw Cen MT" panose="020B0602020104020603" pitchFamily="34" charset="77"/>
              </a:rPr>
              <a:t>Adapted LA-CAB/RPV guidelines to create a protocol tailored to meet unique needs of PWUD &amp; PEH</a:t>
            </a:r>
          </a:p>
          <a:p>
            <a:r>
              <a:rPr lang="en-US" sz="2500" dirty="0">
                <a:latin typeface="Tw Cen MT" panose="020B0602020104020603" pitchFamily="34" charset="77"/>
              </a:rPr>
              <a:t>Setting: Low-barrier (e.g., no-appointment), transitional primary care and urgent care clinic </a:t>
            </a:r>
          </a:p>
        </p:txBody>
      </p:sp>
      <p:graphicFrame>
        <p:nvGraphicFramePr>
          <p:cNvPr id="8" name="Diagram 7">
            <a:extLst>
              <a:ext uri="{FF2B5EF4-FFF2-40B4-BE49-F238E27FC236}">
                <a16:creationId xmlns:a16="http://schemas.microsoft.com/office/drawing/2014/main" id="{8BB6C372-A175-FCC0-BF88-ABF1C355B702}"/>
              </a:ext>
            </a:extLst>
          </p:cNvPr>
          <p:cNvGraphicFramePr/>
          <p:nvPr>
            <p:extLst>
              <p:ext uri="{D42A27DB-BD31-4B8C-83A1-F6EECF244321}">
                <p14:modId xmlns:p14="http://schemas.microsoft.com/office/powerpoint/2010/main" val="1965649985"/>
              </p:ext>
            </p:extLst>
          </p:nvPr>
        </p:nvGraphicFramePr>
        <p:xfrm>
          <a:off x="4028522" y="1175657"/>
          <a:ext cx="8103713" cy="5463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2CB73741-EEDC-530A-7153-199576644791}"/>
              </a:ext>
            </a:extLst>
          </p:cNvPr>
          <p:cNvSpPr/>
          <p:nvPr/>
        </p:nvSpPr>
        <p:spPr>
          <a:xfrm>
            <a:off x="5974081" y="1200443"/>
            <a:ext cx="6195688" cy="5286103"/>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185489"/>
      </p:ext>
    </p:extLst>
  </p:cSld>
  <p:clrMapOvr>
    <a:masterClrMapping/>
  </p:clrMapOvr>
  <p:transition advTm="98432">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9469-C422-E092-DCD6-E774AE12089D}"/>
              </a:ext>
            </a:extLst>
          </p:cNvPr>
          <p:cNvSpPr>
            <a:spLocks noGrp="1"/>
          </p:cNvSpPr>
          <p:nvPr>
            <p:ph type="title"/>
          </p:nvPr>
        </p:nvSpPr>
        <p:spPr>
          <a:xfrm>
            <a:off x="436282" y="303253"/>
            <a:ext cx="11648142" cy="732655"/>
          </a:xfrm>
        </p:spPr>
        <p:txBody>
          <a:bodyPr/>
          <a:lstStyle/>
          <a:p>
            <a:r>
              <a:rPr lang="en-US" sz="3100" b="1" dirty="0">
                <a:latin typeface="Tw Cen MT" panose="020B0602020104020603" pitchFamily="34" charset="77"/>
              </a:rPr>
              <a:t>Methods</a:t>
            </a:r>
            <a:r>
              <a:rPr lang="en-US" sz="3100" dirty="0">
                <a:latin typeface="Tw Cen MT" panose="020B0602020104020603" pitchFamily="34" charset="77"/>
              </a:rPr>
              <a:t>: </a:t>
            </a:r>
            <a:r>
              <a:rPr lang="en-US" sz="3100" dirty="0">
                <a:solidFill>
                  <a:srgbClr val="FFC000"/>
                </a:solidFill>
                <a:latin typeface="Tw Cen MT" panose="020B0602020104020603" pitchFamily="34" charset="77"/>
              </a:rPr>
              <a:t>Implementation of Low-Barrier LA-ART for PWUD </a:t>
            </a:r>
            <a:endParaRPr lang="en-US" sz="3100" dirty="0">
              <a:latin typeface="Tw Cen MT" panose="020B0602020104020603" pitchFamily="34" charset="77"/>
            </a:endParaRPr>
          </a:p>
        </p:txBody>
      </p:sp>
      <p:sp>
        <p:nvSpPr>
          <p:cNvPr id="4" name="Content Placeholder 3">
            <a:extLst>
              <a:ext uri="{FF2B5EF4-FFF2-40B4-BE49-F238E27FC236}">
                <a16:creationId xmlns:a16="http://schemas.microsoft.com/office/drawing/2014/main" id="{DD29A90C-314F-14FF-B4C0-F1965307C47F}"/>
              </a:ext>
            </a:extLst>
          </p:cNvPr>
          <p:cNvSpPr>
            <a:spLocks noGrp="1"/>
          </p:cNvSpPr>
          <p:nvPr>
            <p:ph idx="1"/>
          </p:nvPr>
        </p:nvSpPr>
        <p:spPr>
          <a:xfrm>
            <a:off x="372533" y="1479665"/>
            <a:ext cx="3578366" cy="5161347"/>
          </a:xfrm>
        </p:spPr>
        <p:txBody>
          <a:bodyPr/>
          <a:lstStyle/>
          <a:p>
            <a:r>
              <a:rPr lang="en-US" sz="2500" dirty="0">
                <a:latin typeface="Tw Cen MT" panose="020B0602020104020603" pitchFamily="34" charset="77"/>
              </a:rPr>
              <a:t>Adapted LA-CAB/RPV guidelines to create a protocol tailored to meet unique needs of PWUD &amp; PEH</a:t>
            </a:r>
          </a:p>
          <a:p>
            <a:r>
              <a:rPr lang="en-US" sz="2500" dirty="0">
                <a:latin typeface="Tw Cen MT" panose="020B0602020104020603" pitchFamily="34" charset="77"/>
              </a:rPr>
              <a:t>Setting: Low-barrier (e.g., no-appointment), transitional primary care and urgent care clinic </a:t>
            </a:r>
          </a:p>
        </p:txBody>
      </p:sp>
      <p:graphicFrame>
        <p:nvGraphicFramePr>
          <p:cNvPr id="6" name="Diagram 5">
            <a:extLst>
              <a:ext uri="{FF2B5EF4-FFF2-40B4-BE49-F238E27FC236}">
                <a16:creationId xmlns:a16="http://schemas.microsoft.com/office/drawing/2014/main" id="{CDBCDD5E-E64B-6632-1C6C-284B1E237731}"/>
              </a:ext>
            </a:extLst>
          </p:cNvPr>
          <p:cNvGraphicFramePr/>
          <p:nvPr>
            <p:extLst>
              <p:ext uri="{D42A27DB-BD31-4B8C-83A1-F6EECF244321}">
                <p14:modId xmlns:p14="http://schemas.microsoft.com/office/powerpoint/2010/main" val="2944853081"/>
              </p:ext>
            </p:extLst>
          </p:nvPr>
        </p:nvGraphicFramePr>
        <p:xfrm>
          <a:off x="4028522" y="1175657"/>
          <a:ext cx="8103713" cy="5463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D63BD6A-05C4-650E-5534-65D226C0BF46}"/>
              </a:ext>
            </a:extLst>
          </p:cNvPr>
          <p:cNvSpPr/>
          <p:nvPr/>
        </p:nvSpPr>
        <p:spPr>
          <a:xfrm>
            <a:off x="7827263" y="1200443"/>
            <a:ext cx="4281545" cy="5286103"/>
          </a:xfrm>
          <a:prstGeom prst="rect">
            <a:avLst/>
          </a:prstGeom>
          <a:solidFill>
            <a:srgbClr val="4C0000"/>
          </a:solidFill>
          <a:ln>
            <a:solidFill>
              <a:srgbClr val="4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3990295"/>
      </p:ext>
    </p:extLst>
  </p:cSld>
  <p:clrMapOvr>
    <a:masterClrMapping/>
  </p:clrMapOvr>
  <p:transition advTm="98432">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1742</TotalTime>
  <Words>4258</Words>
  <Application>Microsoft Office PowerPoint</Application>
  <PresentationFormat>Widescreen</PresentationFormat>
  <Paragraphs>604</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.AppleSystemUIFont</vt:lpstr>
      <vt:lpstr>Arial</vt:lpstr>
      <vt:lpstr>Arial,Sans-Serif</vt:lpstr>
      <vt:lpstr>Calibri</vt:lpstr>
      <vt:lpstr>Calibri Light</vt:lpstr>
      <vt:lpstr>Segoe UI</vt:lpstr>
      <vt:lpstr>Staatliches</vt:lpstr>
      <vt:lpstr>Tw Cen MT</vt:lpstr>
      <vt:lpstr>Verdana</vt:lpstr>
      <vt:lpstr>Wingdings</vt:lpstr>
      <vt:lpstr>Office Theme</vt:lpstr>
      <vt:lpstr>Long-Acting Injectable HIV Antiretroviral Treatment (LA-ART) Retention in People Who Use Drugs</vt:lpstr>
      <vt:lpstr>Disclosures </vt:lpstr>
      <vt:lpstr>Background </vt:lpstr>
      <vt:lpstr>Background </vt:lpstr>
      <vt:lpstr>Currently Available LA-ART Medications </vt:lpstr>
      <vt:lpstr>Currently Available LA-ART Medications </vt:lpstr>
      <vt:lpstr>Objective</vt:lpstr>
      <vt:lpstr>Methods: Implementation of Low-Barrier LA-ART for PWUD </vt:lpstr>
      <vt:lpstr>Methods: Implementation of Low-Barrier LA-ART for PWUD </vt:lpstr>
      <vt:lpstr>Methods: Implementation of Low-Barrier LA-ART for PWUD </vt:lpstr>
      <vt:lpstr>Methods: Implementation of Low-Barrier LA-ART for PWUD </vt:lpstr>
      <vt:lpstr>Methods: Retrospective Analyses (November 2021-October 2024)</vt:lpstr>
      <vt:lpstr>Results:  Demographics &amp; Co-morbidities of LA-ART Patients  (Nov 2021- Oct 2024) </vt:lpstr>
      <vt:lpstr>Results:  Demographics &amp; Co-morbidities of LA-ART Patients  (Nov 2021- Oct 2024) </vt:lpstr>
      <vt:lpstr>Results:  Demographics &amp; Co-morbidities of LA-ART Patients  (Nov 2021- Oct 2024) </vt:lpstr>
      <vt:lpstr>Results: Retention &amp; On-Time Receipt of LA-ART injections </vt:lpstr>
      <vt:lpstr>Results: 3 cases of CAB or RPV resistance highlight importance of provider relationships + continued challenges posed by structural barriers  </vt:lpstr>
      <vt:lpstr>Results: 3 cases of CAB or RPV resistance highlight importance of provider relationships + continued challenges posed by structural barriers  </vt:lpstr>
      <vt:lpstr>Results: 3 cases of CAB or RPV resistance highlight importance of provider relationships + continued challenges posed by structural barriers  </vt:lpstr>
      <vt:lpstr>Results: 3 cases of CAB or RPV resistance highlight importance of provider relationships + continued challenges posed by structural barriers  </vt:lpstr>
      <vt:lpstr>Results: 3 cases of CAB or RPV resistance highlight importance of provider relationships + continued challenges posed by structural barriers  </vt:lpstr>
      <vt:lpstr>Conclusions: Low-Barrier LA-ART for PWUD </vt:lpstr>
      <vt:lpstr>PowerPoint Presentation</vt:lpstr>
      <vt:lpstr>Supplemental Slides</vt:lpstr>
      <vt:lpstr>PowerPoint Presentation</vt:lpstr>
      <vt:lpstr>-ART Retention, Viremia &amp; Resistance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Long-acting Cabotegravir/ Rilpivirine for HIV Treatment among People Who Use Drugs</dc:title>
  <dc:creator>Mehtani, Nicky</dc:creator>
  <cp:lastModifiedBy>Rental End User</cp:lastModifiedBy>
  <cp:revision>8</cp:revision>
  <dcterms:created xsi:type="dcterms:W3CDTF">2022-10-25T13:26:51Z</dcterms:created>
  <dcterms:modified xsi:type="dcterms:W3CDTF">2024-11-14T18:05:33Z</dcterms:modified>
</cp:coreProperties>
</file>