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
      <p:font typeface="Roboto Slab"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50" autoAdjust="0"/>
  </p:normalViewPr>
  <p:slideViewPr>
    <p:cSldViewPr snapToGrid="0">
      <p:cViewPr varScale="1">
        <p:scale>
          <a:sx n="65" d="100"/>
          <a:sy n="65" d="100"/>
        </p:scale>
        <p:origin x="13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Lysa Samuel, Physician Assistant Bridge Clinic low barrier, high volume, drop in addiction medicine clinic inside Highland Hospital a public hospital Oakland CA.My coworker Erik Anderson and I along with Lauren Sirey, Fran Au, Monish Ullal and Andrew Herring looked at Low dose Bup initiation with and without the addition of methadone.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d16e4a9773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d16e4a977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16e4a9773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16e4a977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d11596aa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d11596aa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women than we see. Particular need of parenting people.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01aa91b2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01aa91b2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Majority were complicated starts with hx of precipitated withdrawal.  Original 65 people Precipitated withdrawal “did it wrong”. OUr inability to explain instruction in a clear manner</a:t>
            </a:r>
            <a:endParaRPr/>
          </a:p>
          <a:p>
            <a:pPr marL="0" lvl="0" indent="0" algn="l" rtl="0">
              <a:spcBef>
                <a:spcPts val="0"/>
              </a:spcBef>
              <a:spcAft>
                <a:spcPts val="0"/>
              </a:spcAft>
              <a:buNone/>
            </a:pPr>
            <a:r>
              <a:rPr lang="en"/>
              <a:t>Way more than ½ trickled back to try again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2a47020aa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12a47020a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the 6 all were deviations from protocol instructions. Of note 47% had clinic engagement at 30 days, the longer we tracked out the more patients returned to clinic to try again.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01aa91b2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01aa91b2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45b58d0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45b58d0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114b2957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114b2957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d16e4a977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d16e4a977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those of you who just learning or need a refresher low dose initiation, also called microdosing, is the slow uptitration of Bup in the setting of full agonist opioid use. Variety of possibilities: SL, patches, IV. We focused on SL in the form of a bubble pack at our outpatient clinic. At Highland we’re lucky enough to have specialized pharmacists Takes 45 minutes. Many patients are already doing some form themselves. You can prescribe a mix of 2s and 8s Can cut 2 and 8mg strips lay in out in a medi-set. This is a photo of one of our 3 day bubblepacks. If you look at Day 1 you can see teh small size of the initial doses.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2a47020a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12a47020a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Widely used method increasing prevalence as fentanyl becomes dominant opioid. Success rate was uclear from the article I read.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2a47020a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2a47020a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Starts w .5mg and builds up slowly over 7d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16e4a9773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16e4a977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patients might you consider offering a LDI? At our clinic we default to wait, withdraw, dose. For some people this isn’t the best option. Prior precipitated withdrawal, people who have failed traditional starts, methadone to Bup transition,People who cant tolerate withdrawl sx; Parents, homeless people who cant tolerate diarrhea in their tent with no access to the restroom. Organized enough w clear enough vision to see these very very small pieces.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d16e4a977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d16e4a977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Ragav Goyal. Most important thing and that i remind all of my patients it’s ok to go slower as long as you’re getting 2-3 doses a day and dont forget to start SL Bup as soon as you finish the bubble pack.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d16e4a9773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d16e4a977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Low Dose Initiation done in the setting of full agonist opioid use which in the outpatient space places the burden of harm to buy and consume drugs- with all the risk that entails– overdose, interactions with the criminal justice system etc onto our patients. We wondered what if we took that risk onto ourselves instead by dispensing methadone?  DEA exemption 21CFR which has since changed, but in 2023 when our sample was pulled allowed dispensing of 30-40 mg methadone for up to 3d which lines up with  3d LDI dosing. Not enough methadone to control withdrawal sx but it is enough to take the edge off. Option to contiune methadone at OPT which 2 people did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12a47020aa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12a47020aa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those with multiple LDIs in 2023 we used the first 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 </a:t>
            </a:r>
            <a:r>
              <a:rPr lang="en" sz="2600"/>
              <a:t>Low-dose Buprenorphine Initiation With and Without 3 Days of Dispensed Methadone Among Patients at a Low-Threshold Addiction Clinic </a:t>
            </a:r>
            <a:endParaRPr sz="260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t>Lysa Samuel PA, Erik Anderson MD, Lauren R. Sirey PharmD, Francesca Au PharmD, Monish Ullal MD, Andrew Herring MD </a:t>
            </a:r>
            <a:endParaRPr/>
          </a:p>
        </p:txBody>
      </p:sp>
      <p:sp>
        <p:nvSpPr>
          <p:cNvPr id="65" name="Google Shape;65;p13"/>
          <p:cNvSpPr txBox="1"/>
          <p:nvPr/>
        </p:nvSpPr>
        <p:spPr>
          <a:xfrm>
            <a:off x="1793725" y="687825"/>
            <a:ext cx="737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Results</a:t>
            </a:r>
            <a:endParaRPr/>
          </a:p>
        </p:txBody>
      </p:sp>
      <p:sp>
        <p:nvSpPr>
          <p:cNvPr id="124" name="Google Shape;124;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65 total participants </a:t>
            </a:r>
            <a:endParaRPr/>
          </a:p>
          <a:p>
            <a:pPr marL="0" lvl="0" indent="0" algn="l" rtl="0">
              <a:spcBef>
                <a:spcPts val="1200"/>
              </a:spcBef>
              <a:spcAft>
                <a:spcPts val="0"/>
              </a:spcAft>
              <a:buNone/>
            </a:pPr>
            <a:r>
              <a:rPr lang="en"/>
              <a:t>28 got methadone </a:t>
            </a:r>
            <a:endParaRPr/>
          </a:p>
          <a:p>
            <a:pPr marL="0" lvl="0" indent="0" algn="l" rtl="0">
              <a:spcBef>
                <a:spcPts val="1200"/>
              </a:spcBef>
              <a:spcAft>
                <a:spcPts val="0"/>
              </a:spcAft>
              <a:buNone/>
            </a:pPr>
            <a:r>
              <a:rPr lang="en"/>
              <a:t>37 didn’t get methadone</a:t>
            </a:r>
            <a:endParaRPr/>
          </a:p>
          <a:p>
            <a:pPr marL="0" lvl="0" indent="0" algn="l" rtl="0">
              <a:spcBef>
                <a:spcPts val="1200"/>
              </a:spcBef>
              <a:spcAft>
                <a:spcPts val="0"/>
              </a:spcAft>
              <a:buNone/>
            </a:pPr>
            <a:r>
              <a:rPr lang="en"/>
              <a:t>Mostly patients using fentanyl (78%)</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a:p>
        </p:txBody>
      </p:sp>
      <p:sp>
        <p:nvSpPr>
          <p:cNvPr id="130" name="Google Shape;130;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3" title="Points scored"/>
          <p:cNvPicPr preferRelativeResize="0"/>
          <p:nvPr/>
        </p:nvPicPr>
        <p:blipFill rotWithShape="1">
          <a:blip r:embed="rId3">
            <a:alphaModFix/>
          </a:blip>
          <a:srcRect l="-4602" t="-11930" r="-11907" b="-4578"/>
          <a:stretch/>
        </p:blipFill>
        <p:spPr>
          <a:xfrm>
            <a:off x="158961" y="0"/>
            <a:ext cx="8318328"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a:p>
        </p:txBody>
      </p:sp>
      <p:sp>
        <p:nvSpPr>
          <p:cNvPr id="137" name="Google Shape;137;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138" name="Google Shape;138;p24" title="Points scored"/>
          <p:cNvPicPr preferRelativeResize="0"/>
          <p:nvPr/>
        </p:nvPicPr>
        <p:blipFill>
          <a:blip r:embed="rId3">
            <a:alphaModFix/>
          </a:blip>
          <a:stretch>
            <a:fillRect/>
          </a:stretch>
        </p:blipFill>
        <p:spPr>
          <a:xfrm>
            <a:off x="1490550" y="609938"/>
            <a:ext cx="6492924" cy="4014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Primary Outcome</a:t>
            </a:r>
            <a:endParaRPr/>
          </a:p>
        </p:txBody>
      </p:sp>
      <p:sp>
        <p:nvSpPr>
          <p:cNvPr id="144" name="Google Shape;144;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20 people (30.8%) successfully transitioned to bup within 14 days.</a:t>
            </a:r>
            <a:endParaRPr/>
          </a:p>
          <a:p>
            <a:pPr marL="0" lvl="0" indent="457200" algn="l" rtl="0">
              <a:spcBef>
                <a:spcPts val="1200"/>
              </a:spcBef>
              <a:spcAft>
                <a:spcPts val="0"/>
              </a:spcAft>
              <a:buNone/>
            </a:pPr>
            <a:r>
              <a:rPr lang="en"/>
              <a:t>11/28 (39%) who received methadone</a:t>
            </a:r>
            <a:endParaRPr/>
          </a:p>
          <a:p>
            <a:pPr marL="0" lvl="0" indent="457200" algn="l" rtl="0">
              <a:spcBef>
                <a:spcPts val="1200"/>
              </a:spcBef>
              <a:spcAft>
                <a:spcPts val="0"/>
              </a:spcAft>
              <a:buNone/>
            </a:pPr>
            <a:r>
              <a:rPr lang="en"/>
              <a:t>9/37 (24%) who did not receive methadone</a:t>
            </a:r>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Secondary Outcomes</a:t>
            </a:r>
            <a:endParaRPr/>
          </a:p>
        </p:txBody>
      </p:sp>
      <p:sp>
        <p:nvSpPr>
          <p:cNvPr id="150" name="Google Shape;150;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6 (9%) patients experienced precipitated withdrawal</a:t>
            </a:r>
            <a:endParaRPr/>
          </a:p>
          <a:p>
            <a:pPr marL="0" lvl="0" indent="0" algn="l" rtl="0">
              <a:spcBef>
                <a:spcPts val="1200"/>
              </a:spcBef>
              <a:spcAft>
                <a:spcPts val="0"/>
              </a:spcAft>
              <a:buNone/>
            </a:pPr>
            <a:r>
              <a:rPr lang="en"/>
              <a:t>	2 with methadone</a:t>
            </a:r>
            <a:endParaRPr/>
          </a:p>
          <a:p>
            <a:pPr marL="0" lvl="0" indent="0" algn="l" rtl="0">
              <a:spcBef>
                <a:spcPts val="1200"/>
              </a:spcBef>
              <a:spcAft>
                <a:spcPts val="0"/>
              </a:spcAft>
              <a:buNone/>
            </a:pPr>
            <a:r>
              <a:rPr lang="en"/>
              <a:t>	4 without methadone</a:t>
            </a:r>
            <a:endParaRPr/>
          </a:p>
          <a:p>
            <a:pPr marL="0" lvl="0" indent="457200" algn="l" rtl="0">
              <a:spcBef>
                <a:spcPts val="1200"/>
              </a:spcBef>
              <a:spcAft>
                <a:spcPts val="0"/>
              </a:spcAft>
              <a:buNone/>
            </a:pPr>
            <a:r>
              <a:rPr lang="en"/>
              <a:t>3 ED visits related to precipitated withdrawal– none of whom received methadone </a:t>
            </a:r>
            <a:endParaRPr/>
          </a:p>
          <a:p>
            <a:pPr marL="0" lvl="0" indent="457200" algn="l" rtl="0">
              <a:spcBef>
                <a:spcPts val="1200"/>
              </a:spcBef>
              <a:spcAft>
                <a:spcPts val="0"/>
              </a:spcAft>
              <a:buNone/>
            </a:pPr>
            <a:r>
              <a:rPr lang="en"/>
              <a:t>No hospitalizations or ICU stays</a:t>
            </a:r>
            <a:endParaRPr/>
          </a:p>
          <a:p>
            <a:pPr marL="0" lvl="0" indent="0" algn="l" rtl="0">
              <a:spcBef>
                <a:spcPts val="1200"/>
              </a:spcBef>
              <a:spcAft>
                <a:spcPts val="0"/>
              </a:spcAft>
              <a:buNone/>
            </a:pPr>
            <a:r>
              <a:rPr lang="en"/>
              <a:t>31 (47%) had clinic engagement at 30 days</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Conclusion</a:t>
            </a:r>
            <a:endParaRPr/>
          </a:p>
        </p:txBody>
      </p:sp>
      <p:sp>
        <p:nvSpPr>
          <p:cNvPr id="156" name="Google Shape;156;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Success rates at 14 days are low (20%) without a big difference between dispensing methadone or not.</a:t>
            </a:r>
            <a:endParaRPr/>
          </a:p>
          <a:p>
            <a:pPr marL="0" lvl="0" indent="0" algn="l" rtl="0">
              <a:spcBef>
                <a:spcPts val="1200"/>
              </a:spcBef>
              <a:spcAft>
                <a:spcPts val="0"/>
              </a:spcAft>
              <a:buNone/>
            </a:pPr>
            <a:r>
              <a:rPr lang="en"/>
              <a:t>However, for most patients LDI induction is not overly unpleasant which makes clinic engagement and re-engagement high.</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LDI bup is a good option for those who want to stop opioids (medical and non) with significant concerns over precipitated withdrawal.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Questions?</a:t>
            </a:r>
            <a:endParaRPr/>
          </a:p>
        </p:txBody>
      </p:sp>
      <p:sp>
        <p:nvSpPr>
          <p:cNvPr id="162" name="Google Shape;162;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a:t>lsamuel@alamedahealthsystem.org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
        <p:nvSpPr>
          <p:cNvPr id="71" name="Google Shape;71;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Nothing to disclose.</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Low-dose Induction (LDI?) </a:t>
            </a:r>
            <a:endParaRPr/>
          </a:p>
        </p:txBody>
      </p:sp>
      <p:sp>
        <p:nvSpPr>
          <p:cNvPr id="77" name="Google Shape;77;p15"/>
          <p:cNvSpPr txBox="1">
            <a:spLocks noGrp="1"/>
          </p:cNvSpPr>
          <p:nvPr>
            <p:ph type="body" idx="1"/>
          </p:nvPr>
        </p:nvSpPr>
        <p:spPr>
          <a:xfrm>
            <a:off x="387900" y="1489825"/>
            <a:ext cx="51957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Sometimes called“Microdosing”</a:t>
            </a:r>
            <a:endParaRPr/>
          </a:p>
          <a:p>
            <a:pPr marL="0" lvl="0" indent="0" algn="l" rtl="0">
              <a:spcBef>
                <a:spcPts val="1200"/>
              </a:spcBef>
              <a:spcAft>
                <a:spcPts val="0"/>
              </a:spcAft>
              <a:buNone/>
            </a:pPr>
            <a:r>
              <a:rPr lang="en"/>
              <a:t>Slow up-titration of buprenorphine with assumption of continued full agonist</a:t>
            </a:r>
            <a:endParaRPr/>
          </a:p>
          <a:p>
            <a:pPr marL="0" lvl="0" indent="0" algn="l" rtl="0">
              <a:spcBef>
                <a:spcPts val="1200"/>
              </a:spcBef>
              <a:spcAft>
                <a:spcPts val="0"/>
              </a:spcAft>
              <a:buNone/>
            </a:pPr>
            <a:r>
              <a:rPr lang="en"/>
              <a:t>Multiple protocols exist with SL, IV, or transdermal buprenorphine </a:t>
            </a:r>
            <a:endParaRPr/>
          </a:p>
          <a:p>
            <a:pPr marL="0" lvl="0" indent="0" algn="l" rtl="0">
              <a:spcBef>
                <a:spcPts val="1200"/>
              </a:spcBef>
              <a:spcAft>
                <a:spcPts val="1200"/>
              </a:spcAft>
              <a:buNone/>
            </a:pPr>
            <a:r>
              <a:rPr lang="en"/>
              <a:t>Various case series describe using between 3-10 days in ambulatory settings</a:t>
            </a:r>
            <a:endParaRPr/>
          </a:p>
        </p:txBody>
      </p:sp>
      <p:pic>
        <p:nvPicPr>
          <p:cNvPr id="78" name="Google Shape;78;p15"/>
          <p:cNvPicPr preferRelativeResize="0"/>
          <p:nvPr/>
        </p:nvPicPr>
        <p:blipFill>
          <a:blip r:embed="rId3">
            <a:alphaModFix/>
          </a:blip>
          <a:stretch>
            <a:fillRect/>
          </a:stretch>
        </p:blipFill>
        <p:spPr>
          <a:xfrm rot="-5400000">
            <a:off x="5714487" y="1713987"/>
            <a:ext cx="3818276" cy="304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Background</a:t>
            </a:r>
            <a:endParaRPr/>
          </a:p>
        </p:txBody>
      </p:sp>
      <p:sp>
        <p:nvSpPr>
          <p:cNvPr id="84" name="Google Shape;84;p16"/>
          <p:cNvSpPr txBox="1">
            <a:spLocks noGrp="1"/>
          </p:cNvSpPr>
          <p:nvPr>
            <p:ph type="body" idx="1"/>
          </p:nvPr>
        </p:nvSpPr>
        <p:spPr>
          <a:xfrm>
            <a:off x="387900" y="1489825"/>
            <a:ext cx="51957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Several small case series </a:t>
            </a:r>
            <a:endParaRPr/>
          </a:p>
          <a:p>
            <a:pPr marL="457200" lvl="0" indent="-342900" algn="l" rtl="0">
              <a:spcBef>
                <a:spcPts val="0"/>
              </a:spcBef>
              <a:spcAft>
                <a:spcPts val="0"/>
              </a:spcAft>
              <a:buSzPts val="1800"/>
              <a:buChar char="-"/>
            </a:pPr>
            <a:r>
              <a:rPr lang="en"/>
              <a:t>Two cases cohort studies looking at all patients initiated on LDI </a:t>
            </a:r>
            <a:endParaRPr/>
          </a:p>
          <a:p>
            <a:pPr marL="914400" lvl="1" indent="-317500" algn="l" rtl="0">
              <a:spcBef>
                <a:spcPts val="0"/>
              </a:spcBef>
              <a:spcAft>
                <a:spcPts val="0"/>
              </a:spcAft>
              <a:buSzPts val="1400"/>
              <a:buChar char="-"/>
            </a:pPr>
            <a:r>
              <a:rPr lang="en"/>
              <a:t>Suen et al: 3-4 day LDI; 7/12 patients completed LDI, no severe PW</a:t>
            </a:r>
            <a:endParaRPr/>
          </a:p>
          <a:p>
            <a:pPr marL="914400" lvl="1" indent="-317500" algn="l" rtl="0">
              <a:spcBef>
                <a:spcPts val="0"/>
              </a:spcBef>
              <a:spcAft>
                <a:spcPts val="0"/>
              </a:spcAft>
              <a:buSzPts val="1400"/>
              <a:buChar char="-"/>
            </a:pPr>
            <a:r>
              <a:rPr lang="en"/>
              <a:t>Jones et al: 4 and 7 day; 175 initiations, 8% POW; 33% lost to follow up</a:t>
            </a:r>
            <a:endParaRPr/>
          </a:p>
          <a:p>
            <a:pPr marL="1371600" lvl="2" indent="-317500" algn="l" rtl="0">
              <a:spcBef>
                <a:spcPts val="0"/>
              </a:spcBef>
              <a:spcAft>
                <a:spcPts val="0"/>
              </a:spcAft>
              <a:buSzPts val="1400"/>
              <a:buChar char="-"/>
            </a:pPr>
            <a:r>
              <a:rPr lang="en"/>
              <a:t>Unclear success rate</a:t>
            </a:r>
            <a:endParaRPr/>
          </a:p>
        </p:txBody>
      </p:sp>
      <p:pic>
        <p:nvPicPr>
          <p:cNvPr id="85" name="Google Shape;85;p16"/>
          <p:cNvPicPr preferRelativeResize="0"/>
          <p:nvPr/>
        </p:nvPicPr>
        <p:blipFill>
          <a:blip r:embed="rId3">
            <a:alphaModFix/>
          </a:blip>
          <a:stretch>
            <a:fillRect/>
          </a:stretch>
        </p:blipFill>
        <p:spPr>
          <a:xfrm rot="-5400000">
            <a:off x="5326587" y="1139212"/>
            <a:ext cx="3818276" cy="3040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Highland Bridge Clinic Bubble Packs</a:t>
            </a:r>
            <a:endParaRPr/>
          </a:p>
        </p:txBody>
      </p:sp>
      <p:sp>
        <p:nvSpPr>
          <p:cNvPr id="91" name="Google Shape;91;p17"/>
          <p:cNvSpPr txBox="1">
            <a:spLocks noGrp="1"/>
          </p:cNvSpPr>
          <p:nvPr>
            <p:ph type="body" idx="1"/>
          </p:nvPr>
        </p:nvSpPr>
        <p:spPr>
          <a:xfrm>
            <a:off x="334725" y="1489825"/>
            <a:ext cx="4119900" cy="3539700"/>
          </a:xfrm>
          <a:prstGeom prst="rect">
            <a:avLst/>
          </a:prstGeom>
        </p:spPr>
        <p:txBody>
          <a:bodyPr spcFirstLastPara="1" wrap="square" lIns="91425" tIns="91425" rIns="91425" bIns="91425" anchor="t" anchorCtr="0">
            <a:normAutofit fontScale="32500" lnSpcReduction="10000"/>
          </a:bodyPr>
          <a:lstStyle/>
          <a:p>
            <a:pPr marL="0" lvl="0" indent="0" algn="ctr" rtl="0">
              <a:spcBef>
                <a:spcPts val="0"/>
              </a:spcBef>
              <a:spcAft>
                <a:spcPts val="0"/>
              </a:spcAft>
              <a:buNone/>
            </a:pPr>
            <a:r>
              <a:rPr lang="en" sz="6162" b="1" u="sng"/>
              <a:t>7-Day LDI: </a:t>
            </a:r>
            <a:endParaRPr sz="6162" b="1" u="sng"/>
          </a:p>
          <a:p>
            <a:pPr marL="0" lvl="0" indent="0" algn="l" rtl="0">
              <a:spcBef>
                <a:spcPts val="1200"/>
              </a:spcBef>
              <a:spcAft>
                <a:spcPts val="0"/>
              </a:spcAft>
              <a:buNone/>
            </a:pPr>
            <a:r>
              <a:rPr lang="en" sz="3945"/>
              <a:t>Day 1: 0.5mg SL Bup x 1</a:t>
            </a:r>
            <a:endParaRPr sz="3945"/>
          </a:p>
          <a:p>
            <a:pPr marL="0" lvl="0" indent="0" algn="l" rtl="0">
              <a:spcBef>
                <a:spcPts val="1200"/>
              </a:spcBef>
              <a:spcAft>
                <a:spcPts val="0"/>
              </a:spcAft>
              <a:buNone/>
            </a:pPr>
            <a:r>
              <a:rPr lang="en" sz="3945"/>
              <a:t>Day 2: 0.5mg SL Bup BID</a:t>
            </a:r>
            <a:endParaRPr sz="3945"/>
          </a:p>
          <a:p>
            <a:pPr marL="0" lvl="0" indent="0" algn="l" rtl="0">
              <a:spcBef>
                <a:spcPts val="1200"/>
              </a:spcBef>
              <a:spcAft>
                <a:spcPts val="0"/>
              </a:spcAft>
              <a:buNone/>
            </a:pPr>
            <a:r>
              <a:rPr lang="en" sz="3945"/>
              <a:t>Day 3: 0.5mg SL Bup AM, 1mg in PM and evening</a:t>
            </a:r>
            <a:endParaRPr sz="3945"/>
          </a:p>
          <a:p>
            <a:pPr marL="0" lvl="0" indent="0" algn="l" rtl="0">
              <a:spcBef>
                <a:spcPts val="1200"/>
              </a:spcBef>
              <a:spcAft>
                <a:spcPts val="0"/>
              </a:spcAft>
              <a:buNone/>
            </a:pPr>
            <a:r>
              <a:rPr lang="en" sz="3945"/>
              <a:t>Day 4: 2mg SL Bup BID</a:t>
            </a:r>
            <a:endParaRPr sz="3945"/>
          </a:p>
          <a:p>
            <a:pPr marL="0" lvl="0" indent="0" algn="l" rtl="0">
              <a:spcBef>
                <a:spcPts val="1200"/>
              </a:spcBef>
              <a:spcAft>
                <a:spcPts val="0"/>
              </a:spcAft>
              <a:buNone/>
            </a:pPr>
            <a:r>
              <a:rPr lang="en" sz="3945"/>
              <a:t>Day 5: 3mg SL Bup BID</a:t>
            </a:r>
            <a:endParaRPr sz="3945"/>
          </a:p>
          <a:p>
            <a:pPr marL="0" lvl="0" indent="0" algn="l" rtl="0">
              <a:spcBef>
                <a:spcPts val="1200"/>
              </a:spcBef>
              <a:spcAft>
                <a:spcPts val="0"/>
              </a:spcAft>
              <a:buNone/>
            </a:pPr>
            <a:r>
              <a:rPr lang="en" sz="3945"/>
              <a:t>Day 6: 4mg SL Bup BID</a:t>
            </a:r>
            <a:endParaRPr sz="3945"/>
          </a:p>
          <a:p>
            <a:pPr marL="0" lvl="0" indent="0" algn="l" rtl="0">
              <a:spcBef>
                <a:spcPts val="1200"/>
              </a:spcBef>
              <a:spcAft>
                <a:spcPts val="0"/>
              </a:spcAft>
              <a:buNone/>
            </a:pPr>
            <a:r>
              <a:rPr lang="en" sz="3945"/>
              <a:t>Day 7: 8mg SL Bup BID</a:t>
            </a:r>
            <a:endParaRPr sz="3945"/>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92" name="Google Shape;92;p17"/>
          <p:cNvSpPr txBox="1">
            <a:spLocks noGrp="1"/>
          </p:cNvSpPr>
          <p:nvPr>
            <p:ph type="body" idx="1"/>
          </p:nvPr>
        </p:nvSpPr>
        <p:spPr>
          <a:xfrm>
            <a:off x="5049075" y="1489825"/>
            <a:ext cx="3783000" cy="3539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u="sng"/>
              <a:t>3-Day LDI: </a:t>
            </a:r>
            <a:endParaRPr sz="2000" b="1" u="sng"/>
          </a:p>
          <a:p>
            <a:pPr marL="0" lvl="0" indent="0" algn="l" rtl="0">
              <a:spcBef>
                <a:spcPts val="1200"/>
              </a:spcBef>
              <a:spcAft>
                <a:spcPts val="0"/>
              </a:spcAft>
              <a:buNone/>
            </a:pPr>
            <a:r>
              <a:rPr lang="en"/>
              <a:t>Day 1: 0.5mg q3h x 8 doses</a:t>
            </a:r>
            <a:endParaRPr/>
          </a:p>
          <a:p>
            <a:pPr marL="0" lvl="0" indent="0" algn="l" rtl="0">
              <a:spcBef>
                <a:spcPts val="1200"/>
              </a:spcBef>
              <a:spcAft>
                <a:spcPts val="0"/>
              </a:spcAft>
              <a:buNone/>
            </a:pPr>
            <a:r>
              <a:rPr lang="en"/>
              <a:t>Day 2: 1mg q3h x 8 doses</a:t>
            </a:r>
            <a:endParaRPr/>
          </a:p>
          <a:p>
            <a:pPr marL="0" lvl="0" indent="0" algn="l" rtl="0">
              <a:spcBef>
                <a:spcPts val="1200"/>
              </a:spcBef>
              <a:spcAft>
                <a:spcPts val="0"/>
              </a:spcAft>
              <a:buNone/>
            </a:pPr>
            <a:r>
              <a:rPr lang="en"/>
              <a:t>Day 3: 2mg q3h x 8 doses</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Patient Population: Who’s received LDI?</a:t>
            </a:r>
            <a:endParaRPr/>
          </a:p>
        </p:txBody>
      </p:sp>
      <p:sp>
        <p:nvSpPr>
          <p:cNvPr id="98" name="Google Shape;98;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Default at HGH Bridge is a “Wait, Withdraw, Dose” approach for new starts</a:t>
            </a:r>
            <a:endParaRPr/>
          </a:p>
          <a:p>
            <a:pPr marL="0" lvl="0" indent="0" algn="l" rtl="0">
              <a:spcBef>
                <a:spcPts val="1200"/>
              </a:spcBef>
              <a:spcAft>
                <a:spcPts val="0"/>
              </a:spcAft>
              <a:buNone/>
            </a:pPr>
            <a:r>
              <a:rPr lang="en"/>
              <a:t>Patients considered for LDI: </a:t>
            </a:r>
            <a:endParaRPr/>
          </a:p>
          <a:p>
            <a:pPr marL="457200" lvl="0" indent="-342900" algn="l" rtl="0">
              <a:spcBef>
                <a:spcPts val="1200"/>
              </a:spcBef>
              <a:spcAft>
                <a:spcPts val="0"/>
              </a:spcAft>
              <a:buSzPts val="1800"/>
              <a:buChar char="●"/>
            </a:pPr>
            <a:r>
              <a:rPr lang="en"/>
              <a:t>Prior precipitated withdrawal with traditional starts</a:t>
            </a:r>
            <a:endParaRPr/>
          </a:p>
          <a:p>
            <a:pPr marL="457200" lvl="0" indent="-342900" algn="l" rtl="0">
              <a:spcBef>
                <a:spcPts val="0"/>
              </a:spcBef>
              <a:spcAft>
                <a:spcPts val="0"/>
              </a:spcAft>
              <a:buSzPts val="1800"/>
              <a:buChar char="●"/>
            </a:pPr>
            <a:r>
              <a:rPr lang="en"/>
              <a:t>Failed traditional starts</a:t>
            </a:r>
            <a:endParaRPr/>
          </a:p>
          <a:p>
            <a:pPr marL="457200" lvl="0" indent="-342900" algn="l" rtl="0">
              <a:spcBef>
                <a:spcPts val="0"/>
              </a:spcBef>
              <a:spcAft>
                <a:spcPts val="0"/>
              </a:spcAft>
              <a:buSzPts val="1800"/>
              <a:buChar char="●"/>
            </a:pPr>
            <a:r>
              <a:rPr lang="en"/>
              <a:t>Inability to tolerate withdrawal sx</a:t>
            </a:r>
            <a:endParaRPr/>
          </a:p>
          <a:p>
            <a:pPr marL="457200" lvl="0" indent="-342900" algn="l" rtl="0">
              <a:spcBef>
                <a:spcPts val="0"/>
              </a:spcBef>
              <a:spcAft>
                <a:spcPts val="0"/>
              </a:spcAft>
              <a:buSzPts val="1800"/>
              <a:buChar char="●"/>
            </a:pPr>
            <a:r>
              <a:rPr lang="en"/>
              <a:t>Methadone to bup transition</a:t>
            </a:r>
            <a:endParaRPr/>
          </a:p>
          <a:p>
            <a:pPr marL="457200" lvl="0" indent="-342900" algn="l" rtl="0">
              <a:spcBef>
                <a:spcPts val="0"/>
              </a:spcBef>
              <a:spcAft>
                <a:spcPts val="0"/>
              </a:spcAft>
              <a:buSzPts val="1800"/>
              <a:buChar char="●"/>
            </a:pPr>
            <a:r>
              <a:rPr lang="en"/>
              <a:t>Organized enough with clear enough vision to see the tiny pieces</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4" name="Google Shape;104;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105" name="Google Shape;105;p19"/>
          <p:cNvPicPr preferRelativeResize="0"/>
          <p:nvPr/>
        </p:nvPicPr>
        <p:blipFill>
          <a:blip r:embed="rId3">
            <a:alphaModFix/>
          </a:blip>
          <a:stretch>
            <a:fillRect/>
          </a:stretch>
        </p:blipFill>
        <p:spPr>
          <a:xfrm>
            <a:off x="2615561" y="0"/>
            <a:ext cx="3912878"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41850" y="646850"/>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LDI Implies ongoing Full Agonist: Methadone or Illicit Opioids?</a:t>
            </a:r>
            <a:endParaRPr/>
          </a:p>
        </p:txBody>
      </p:sp>
      <p:sp>
        <p:nvSpPr>
          <p:cNvPr id="111" name="Google Shape;111;p20"/>
          <p:cNvSpPr txBox="1">
            <a:spLocks noGrp="1"/>
          </p:cNvSpPr>
          <p:nvPr>
            <p:ph type="body" idx="1"/>
          </p:nvPr>
        </p:nvSpPr>
        <p:spPr>
          <a:xfrm>
            <a:off x="387900" y="1489825"/>
            <a:ext cx="6227400" cy="3544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All patients advised to continue full agonist use</a:t>
            </a:r>
            <a:endParaRPr/>
          </a:p>
          <a:p>
            <a:pPr marL="0" lvl="0" indent="0" algn="l" rtl="0">
              <a:spcBef>
                <a:spcPts val="1200"/>
              </a:spcBef>
              <a:spcAft>
                <a:spcPts val="0"/>
              </a:spcAft>
              <a:buNone/>
            </a:pPr>
            <a:r>
              <a:rPr lang="en"/>
              <a:t>Patient offered methadone at discretion of clinician</a:t>
            </a:r>
            <a:endParaRPr/>
          </a:p>
          <a:p>
            <a:pPr marL="0" lvl="0" indent="0" algn="l" rtl="0">
              <a:spcBef>
                <a:spcPts val="1200"/>
              </a:spcBef>
              <a:spcAft>
                <a:spcPts val="0"/>
              </a:spcAft>
              <a:buNone/>
            </a:pPr>
            <a:r>
              <a:rPr lang="en"/>
              <a:t>Methadone dispensed using DEA exemption 21 CFR 1306.07(b) aligned with P&amp;T Approved Protocol</a:t>
            </a:r>
            <a:endParaRPr/>
          </a:p>
          <a:p>
            <a:pPr marL="457200" lvl="0" indent="-342900" algn="l" rtl="0">
              <a:spcBef>
                <a:spcPts val="1200"/>
              </a:spcBef>
              <a:spcAft>
                <a:spcPts val="0"/>
              </a:spcAft>
              <a:buSzPts val="1800"/>
              <a:buChar char="●"/>
            </a:pPr>
            <a:r>
              <a:rPr lang="en"/>
              <a:t>Exemption to dispense up to three days of methadone to relieve acute withdrawal while referring to treatment</a:t>
            </a:r>
            <a:endParaRPr/>
          </a:p>
          <a:p>
            <a:pPr marL="457200" lvl="0" indent="-342900" algn="l" rtl="0">
              <a:spcBef>
                <a:spcPts val="0"/>
              </a:spcBef>
              <a:spcAft>
                <a:spcPts val="0"/>
              </a:spcAft>
              <a:buSzPts val="1800"/>
              <a:buChar char="●"/>
            </a:pPr>
            <a:r>
              <a:rPr lang="en"/>
              <a:t>30-40mg QD max 3 day max without titration</a:t>
            </a:r>
            <a:endParaRPr/>
          </a:p>
          <a:p>
            <a:pPr marL="457200" lvl="0" indent="-342900" algn="l" rtl="0">
              <a:spcBef>
                <a:spcPts val="0"/>
              </a:spcBef>
              <a:spcAft>
                <a:spcPts val="0"/>
              </a:spcAft>
              <a:buSzPts val="1800"/>
              <a:buChar char="●"/>
            </a:pPr>
            <a:r>
              <a:rPr lang="en"/>
              <a:t>When given methadone, patients had option to transition to OTP if desired</a:t>
            </a:r>
            <a:endParaRPr/>
          </a:p>
          <a:p>
            <a:pPr marL="0" lvl="0" indent="0" algn="l" rtl="0">
              <a:spcBef>
                <a:spcPts val="1200"/>
              </a:spcBef>
              <a:spcAft>
                <a:spcPts val="1200"/>
              </a:spcAft>
              <a:buNone/>
            </a:pPr>
            <a:endParaRPr/>
          </a:p>
        </p:txBody>
      </p:sp>
      <p:pic>
        <p:nvPicPr>
          <p:cNvPr id="112" name="Google Shape;112;p20"/>
          <p:cNvPicPr preferRelativeResize="0"/>
          <p:nvPr/>
        </p:nvPicPr>
        <p:blipFill>
          <a:blip r:embed="rId3">
            <a:alphaModFix/>
          </a:blip>
          <a:stretch>
            <a:fillRect/>
          </a:stretch>
        </p:blipFill>
        <p:spPr>
          <a:xfrm>
            <a:off x="7121650" y="2019275"/>
            <a:ext cx="2022350" cy="3124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Methods</a:t>
            </a:r>
            <a:endParaRPr/>
          </a:p>
        </p:txBody>
      </p:sp>
      <p:sp>
        <p:nvSpPr>
          <p:cNvPr id="118" name="Google Shape;118;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Retrospective cohort study of 65 patients started on LDI in low-threshold bridge clinic with or without methadone</a:t>
            </a:r>
            <a:endParaRPr/>
          </a:p>
          <a:p>
            <a:pPr marL="0" lvl="0" indent="0" algn="l" rtl="0">
              <a:spcBef>
                <a:spcPts val="1200"/>
              </a:spcBef>
              <a:spcAft>
                <a:spcPts val="0"/>
              </a:spcAft>
              <a:buNone/>
            </a:pPr>
            <a:r>
              <a:rPr lang="en"/>
              <a:t>Primary outcome: On 16mg+ of SL bup or received XR bup within 14 days of initiation of LDI</a:t>
            </a:r>
            <a:endParaRPr/>
          </a:p>
          <a:p>
            <a:pPr marL="0" lvl="0" indent="0" algn="l" rtl="0">
              <a:spcBef>
                <a:spcPts val="1200"/>
              </a:spcBef>
              <a:spcAft>
                <a:spcPts val="1200"/>
              </a:spcAft>
              <a:buNone/>
            </a:pPr>
            <a:r>
              <a:rPr lang="en"/>
              <a:t>Secondary Outcomes: Rate of precipitated withdrawal, ED visits, adverse events</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On-screen Show (16:9)</PresentationFormat>
  <Paragraphs>91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Arial</vt:lpstr>
      <vt:lpstr>Roboto Slab</vt:lpstr>
      <vt:lpstr>Marina</vt:lpstr>
      <vt:lpstr> Low-dose Buprenorphine Initiation With and Without 3 Days of Dispensed Methadone Among Patients at a Low-Threshold Addiction Clinic </vt:lpstr>
      <vt:lpstr>  </vt:lpstr>
      <vt:lpstr>What is Low-dose Induction (LDI?) </vt:lpstr>
      <vt:lpstr>Background</vt:lpstr>
      <vt:lpstr>Highland Bridge Clinic Bubble Packs</vt:lpstr>
      <vt:lpstr>Patient Population: Who’s received LDI?</vt:lpstr>
      <vt:lpstr> </vt:lpstr>
      <vt:lpstr>LDI Implies ongoing Full Agonist: Methadone or Illicit Opioids?</vt:lpstr>
      <vt:lpstr>Methods</vt:lpstr>
      <vt:lpstr>Results</vt:lpstr>
      <vt:lpstr> </vt:lpstr>
      <vt:lpstr> </vt:lpstr>
      <vt:lpstr>Primary Outcome</vt:lpstr>
      <vt:lpstr>Secondary Outcomes</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Megan Heeney</dc:creator>
  <cp:lastModifiedBy>Megan Heeney</cp:lastModifiedBy>
  <cp:revision>1</cp:revision>
  <dcterms:modified xsi:type="dcterms:W3CDTF">2024-11-16T18:04:53Z</dcterms:modified>
</cp:coreProperties>
</file>