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011" r:id="rId1"/>
  </p:sldMasterIdLst>
  <p:notesMasterIdLst>
    <p:notesMasterId r:id="rId20"/>
  </p:notesMasterIdLst>
  <p:handoutMasterIdLst>
    <p:handoutMasterId r:id="rId21"/>
  </p:handoutMasterIdLst>
  <p:sldIdLst>
    <p:sldId id="424" r:id="rId2"/>
    <p:sldId id="330" r:id="rId3"/>
    <p:sldId id="431" r:id="rId4"/>
    <p:sldId id="414" r:id="rId5"/>
    <p:sldId id="425" r:id="rId6"/>
    <p:sldId id="423" r:id="rId7"/>
    <p:sldId id="427" r:id="rId8"/>
    <p:sldId id="432" r:id="rId9"/>
    <p:sldId id="415" r:id="rId10"/>
    <p:sldId id="434" r:id="rId11"/>
    <p:sldId id="417" r:id="rId12"/>
    <p:sldId id="418" r:id="rId13"/>
    <p:sldId id="426" r:id="rId14"/>
    <p:sldId id="433" r:id="rId15"/>
    <p:sldId id="419" r:id="rId16"/>
    <p:sldId id="421" r:id="rId17"/>
    <p:sldId id="430" r:id="rId18"/>
    <p:sldId id="367" r:id="rId19"/>
  </p:sldIdLst>
  <p:sldSz cx="9144000" cy="5143500" type="screen16x9"/>
  <p:notesSz cx="7023100" cy="9309100"/>
  <p:embeddedFontLst>
    <p:embeddedFont>
      <p:font typeface="Avenir Next LT Pro" panose="020B060402020202020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94D"/>
    <a:srgbClr val="5E8C77"/>
    <a:srgbClr val="D9D4BF"/>
    <a:srgbClr val="80BFA2"/>
    <a:srgbClr val="FFFFDC"/>
    <a:srgbClr val="03A696"/>
    <a:srgbClr val="043959"/>
    <a:srgbClr val="326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2"/>
    <p:restoredTop sz="87483" autoAdjust="0"/>
  </p:normalViewPr>
  <p:slideViewPr>
    <p:cSldViewPr showGuides="1">
      <p:cViewPr varScale="1">
        <p:scale>
          <a:sx n="133" d="100"/>
          <a:sy n="133" d="100"/>
        </p:scale>
        <p:origin x="13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1"/>
                </a:solidFill>
                <a:latin typeface="Avenir Next Ultra Light" panose="020B0203020202020204" pitchFamily="34" charset="77"/>
                <a:ea typeface="+mn-ea"/>
                <a:cs typeface="+mn-cs"/>
              </a:defRPr>
            </a:pPr>
            <a:r>
              <a:rPr lang="en-US" sz="1600" b="0" i="0" dirty="0">
                <a:solidFill>
                  <a:schemeClr val="accent1"/>
                </a:solidFill>
                <a:latin typeface="Avenir Next Ultra Light" panose="020B0203020202020204" pitchFamily="34" charset="77"/>
              </a:rPr>
              <a:t>INDIVIDUALS WHO COMPLETED MICROINDUCTION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1"/>
              </a:solidFill>
              <a:latin typeface="Avenir Next Ultra Light" panose="020B02030202020202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Sheet1!$D$6:$D$8</c:f>
              <c:strCache>
                <c:ptCount val="3"/>
                <c:pt idx="0">
                  <c:v>Completed buprenorphine induction</c:v>
                </c:pt>
                <c:pt idx="1">
                  <c:v>Standard regimen</c:v>
                </c:pt>
                <c:pt idx="2">
                  <c:v>Slow regimen</c:v>
                </c:pt>
              </c:strCache>
            </c:strRef>
          </c:cat>
          <c:val>
            <c:numRef>
              <c:f>Sheet1!$E$6:$E$8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8-A14D-808B-143E48A68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922296"/>
        <c:axId val="464920656"/>
      </c:barChart>
      <c:catAx>
        <c:axId val="46492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464920656"/>
        <c:crosses val="autoZero"/>
        <c:auto val="1"/>
        <c:lblAlgn val="ctr"/>
        <c:lblOffset val="100"/>
        <c:noMultiLvlLbl val="0"/>
      </c:catAx>
      <c:valAx>
        <c:axId val="46492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venir Next Ultra Light" panose="020B0203020202020204" pitchFamily="34" charset="77"/>
                <a:ea typeface="+mn-ea"/>
                <a:cs typeface="+mn-cs"/>
              </a:defRPr>
            </a:pPr>
            <a:endParaRPr lang="en-US"/>
          </a:p>
        </c:txPr>
        <c:crossAx val="46492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venir Next Ultra Light" panose="020B0203020202020204" pitchFamily="34" charset="77"/>
                <a:ea typeface="+mn-ea"/>
                <a:cs typeface="+mn-cs"/>
              </a:defRPr>
            </a:pPr>
            <a:r>
              <a:rPr lang="en-US" sz="1600" b="0" i="0" dirty="0">
                <a:solidFill>
                  <a:schemeClr val="tx1"/>
                </a:solidFill>
                <a:latin typeface="Avenir Next Ultra Light" panose="020B0203020202020204" pitchFamily="34" charset="77"/>
              </a:rPr>
              <a:t>DISCHARGE </a:t>
            </a:r>
            <a:br>
              <a:rPr lang="en-US" sz="1600" b="0" i="0" dirty="0">
                <a:solidFill>
                  <a:schemeClr val="tx1"/>
                </a:solidFill>
                <a:latin typeface="Avenir Next Ultra Light" panose="020B0203020202020204" pitchFamily="34" charset="77"/>
              </a:rPr>
            </a:br>
            <a:r>
              <a:rPr lang="en-US" sz="1600" b="0" i="0" dirty="0">
                <a:solidFill>
                  <a:schemeClr val="tx1"/>
                </a:solidFill>
                <a:latin typeface="Avenir Next Ultra Light" panose="020B0203020202020204" pitchFamily="34" charset="77"/>
              </a:rPr>
              <a:t>PRESCRIPTIONS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venir Next Ultra Light" panose="020B02030202020202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DF-7F47-B2A9-5E0859C02C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Sheet2!$F$5:$F$8</c:f>
              <c:strCache>
                <c:ptCount val="4"/>
                <c:pt idx="0">
                  <c:v>Discharge with buprenorphine prescription</c:v>
                </c:pt>
                <c:pt idx="1">
                  <c:v>Buprenorphine only </c:v>
                </c:pt>
                <c:pt idx="2">
                  <c:v>Buprenorphine with scheduled opioids</c:v>
                </c:pt>
                <c:pt idx="3">
                  <c:v>Buprenorpine with as needed opioids</c:v>
                </c:pt>
              </c:strCache>
            </c:strRef>
          </c:cat>
          <c:val>
            <c:numRef>
              <c:f>Sheet2!$G$5:$G$8</c:f>
              <c:numCache>
                <c:formatCode>General</c:formatCode>
                <c:ptCount val="4"/>
                <c:pt idx="0">
                  <c:v>30</c:v>
                </c:pt>
                <c:pt idx="1">
                  <c:v>19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DF-7F47-B2A9-5E0859C02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923608"/>
        <c:axId val="464918360"/>
      </c:barChart>
      <c:catAx>
        <c:axId val="46492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464918360"/>
        <c:crosses val="autoZero"/>
        <c:auto val="1"/>
        <c:lblAlgn val="ctr"/>
        <c:lblOffset val="100"/>
        <c:noMultiLvlLbl val="0"/>
      </c:catAx>
      <c:valAx>
        <c:axId val="464918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venir Next Ultra Light" panose="020B0203020202020204" pitchFamily="34" charset="77"/>
                <a:ea typeface="+mn-ea"/>
                <a:cs typeface="+mn-cs"/>
              </a:defRPr>
            </a:pPr>
            <a:endParaRPr lang="en-US"/>
          </a:p>
        </c:txPr>
        <c:crossAx val="46492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65248923416084"/>
          <c:y val="3.5807552730772317E-2"/>
          <c:w val="0.85035066582131003"/>
          <c:h val="0.69341404182372279"/>
        </c:manualLayout>
      </c:layout>
      <c:lineChart>
        <c:grouping val="standard"/>
        <c:varyColors val="0"/>
        <c:ser>
          <c:idx val="1"/>
          <c:order val="0"/>
          <c:tx>
            <c:strRef>
              <c:f>'EDTI Figures of means'!$D$3</c:f>
              <c:strCache>
                <c:ptCount val="1"/>
                <c:pt idx="0">
                  <c:v>Standard Regimen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'EDTI Figures of means'!$C$4:$C$9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'EDTI Figures of means'!$D$4:$D$9</c:f>
              <c:numCache>
                <c:formatCode>General</c:formatCode>
                <c:ptCount val="6"/>
                <c:pt idx="0">
                  <c:v>2.8</c:v>
                </c:pt>
                <c:pt idx="1">
                  <c:v>2.2999999999999998</c:v>
                </c:pt>
                <c:pt idx="2">
                  <c:v>2</c:v>
                </c:pt>
                <c:pt idx="3">
                  <c:v>1.6</c:v>
                </c:pt>
                <c:pt idx="4">
                  <c:v>1</c:v>
                </c:pt>
                <c:pt idx="5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B0-0444-A6C6-AC6583655FDC}"/>
            </c:ext>
          </c:extLst>
        </c:ser>
        <c:ser>
          <c:idx val="2"/>
          <c:order val="1"/>
          <c:tx>
            <c:strRef>
              <c:f>'EDTI Figures of means'!$E$3</c:f>
              <c:strCache>
                <c:ptCount val="1"/>
                <c:pt idx="0">
                  <c:v>Slow Regimen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'EDTI Figures of means'!$C$4:$C$9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'EDTI Figures of means'!$E$4:$E$9</c:f>
              <c:numCache>
                <c:formatCode>General</c:formatCode>
                <c:ptCount val="6"/>
                <c:pt idx="0">
                  <c:v>2.1</c:v>
                </c:pt>
                <c:pt idx="1">
                  <c:v>3.5</c:v>
                </c:pt>
                <c:pt idx="2">
                  <c:v>0.7</c:v>
                </c:pt>
                <c:pt idx="3">
                  <c:v>0.9</c:v>
                </c:pt>
                <c:pt idx="4">
                  <c:v>0.9</c:v>
                </c:pt>
                <c:pt idx="5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B0-0444-A6C6-AC6583655FDC}"/>
            </c:ext>
          </c:extLst>
        </c:ser>
        <c:ser>
          <c:idx val="0"/>
          <c:order val="2"/>
          <c:tx>
            <c:strRef>
              <c:f>'EDTI Figures of means'!$F$3</c:f>
              <c:strCache>
                <c:ptCount val="1"/>
                <c:pt idx="0">
                  <c:v>Total Score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'EDTI Figures of means'!$C$4:$C$9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'EDTI Figures of means'!$F$4:$F$9</c:f>
              <c:numCache>
                <c:formatCode>General</c:formatCode>
                <c:ptCount val="6"/>
                <c:pt idx="0">
                  <c:v>2.6</c:v>
                </c:pt>
                <c:pt idx="1">
                  <c:v>2.6</c:v>
                </c:pt>
                <c:pt idx="2">
                  <c:v>1.7</c:v>
                </c:pt>
                <c:pt idx="3">
                  <c:v>1.4</c:v>
                </c:pt>
                <c:pt idx="4">
                  <c:v>0.9</c:v>
                </c:pt>
                <c:pt idx="5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B0-0444-A6C6-AC6583655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492280"/>
        <c:axId val="1"/>
      </c:lineChart>
      <c:catAx>
        <c:axId val="223492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>
                    <a:solidFill>
                      <a:schemeClr val="tx2">
                        <a:lumMod val="50000"/>
                      </a:schemeClr>
                    </a:solidFill>
                    <a:latin typeface="Avenir Next Medium" panose="020B0503020202020204" pitchFamily="34" charset="0"/>
                  </a:defRPr>
                </a:pPr>
                <a:r>
                  <a:rPr lang="en-US" sz="900" b="0" i="0" dirty="0">
                    <a:solidFill>
                      <a:schemeClr val="tx2">
                        <a:lumMod val="50000"/>
                      </a:schemeClr>
                    </a:solidFill>
                    <a:latin typeface="Avenir Next Medium" panose="020B0503020202020204" pitchFamily="34" charset="0"/>
                  </a:rPr>
                  <a:t>DAY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9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89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 i="0">
                    <a:solidFill>
                      <a:schemeClr val="tx2">
                        <a:lumMod val="50000"/>
                      </a:schemeClr>
                    </a:solidFill>
                    <a:latin typeface="Avenir Next" panose="020B0503020202020204" pitchFamily="34" charset="0"/>
                  </a:defRPr>
                </a:pPr>
                <a:r>
                  <a:rPr lang="en-US" sz="900" b="0" i="0" dirty="0">
                    <a:solidFill>
                      <a:schemeClr val="tx2">
                        <a:lumMod val="50000"/>
                      </a:schemeClr>
                    </a:solidFill>
                    <a:latin typeface="Avenir Next" panose="020B0503020202020204" pitchFamily="34" charset="0"/>
                  </a:rPr>
                  <a:t>COWS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619">
            <a:noFill/>
          </a:ln>
        </c:spPr>
        <c:txPr>
          <a:bodyPr rot="-60000000" vert="horz"/>
          <a:lstStyle/>
          <a:p>
            <a:pPr>
              <a:defRPr sz="700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223492280"/>
        <c:crosses val="autoZero"/>
        <c:crossBetween val="between"/>
      </c:valAx>
      <c:spPr>
        <a:noFill/>
        <a:ln w="10474">
          <a:noFill/>
        </a:ln>
      </c:spPr>
    </c:plotArea>
    <c:legend>
      <c:legendPos val="b"/>
      <c:layout/>
      <c:overlay val="0"/>
      <c:spPr>
        <a:noFill/>
        <a:ln>
          <a:noFill/>
          <a:prstDash val="sysDot"/>
        </a:ln>
        <a:effectLst/>
      </c:spPr>
      <c:txPr>
        <a:bodyPr rot="0" vert="horz"/>
        <a:lstStyle/>
        <a:p>
          <a:pPr>
            <a:defRPr sz="800" b="0" i="0">
              <a:solidFill>
                <a:schemeClr val="tx2">
                  <a:lumMod val="50000"/>
                </a:schemeClr>
              </a:solidFill>
              <a:latin typeface="Avenir Next Medium" panose="020B0503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'EDTI Figures of means'!$D$25</c:f>
              <c:strCache>
                <c:ptCount val="1"/>
                <c:pt idx="0">
                  <c:v>Standard regimen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'EDTI Figures of means'!$C$26:$C$31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'EDTI Figures of means'!$D$26:$D$31</c:f>
              <c:numCache>
                <c:formatCode>General</c:formatCode>
                <c:ptCount val="6"/>
                <c:pt idx="0">
                  <c:v>4.5</c:v>
                </c:pt>
                <c:pt idx="1">
                  <c:v>4.3</c:v>
                </c:pt>
                <c:pt idx="2">
                  <c:v>4.2</c:v>
                </c:pt>
                <c:pt idx="3">
                  <c:v>3.5</c:v>
                </c:pt>
                <c:pt idx="4">
                  <c:v>3.5</c:v>
                </c:pt>
                <c:pt idx="5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2D-E64D-AD3C-1BF2554FFE01}"/>
            </c:ext>
          </c:extLst>
        </c:ser>
        <c:ser>
          <c:idx val="2"/>
          <c:order val="1"/>
          <c:tx>
            <c:strRef>
              <c:f>'EDTI Figures of means'!$E$25</c:f>
              <c:strCache>
                <c:ptCount val="1"/>
                <c:pt idx="0">
                  <c:v>Slow regimen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'EDTI Figures of means'!$C$26:$C$31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'EDTI Figures of means'!$E$26:$E$31</c:f>
              <c:numCache>
                <c:formatCode>General</c:formatCode>
                <c:ptCount val="6"/>
                <c:pt idx="0">
                  <c:v>3.8</c:v>
                </c:pt>
                <c:pt idx="1">
                  <c:v>3.9</c:v>
                </c:pt>
                <c:pt idx="2">
                  <c:v>3.2</c:v>
                </c:pt>
                <c:pt idx="3">
                  <c:v>6</c:v>
                </c:pt>
                <c:pt idx="4">
                  <c:v>3.5</c:v>
                </c:pt>
                <c:pt idx="5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2D-E64D-AD3C-1BF2554FFE01}"/>
            </c:ext>
          </c:extLst>
        </c:ser>
        <c:ser>
          <c:idx val="0"/>
          <c:order val="2"/>
          <c:tx>
            <c:strRef>
              <c:f>'EDTI Figures of means'!$F$25</c:f>
              <c:strCache>
                <c:ptCount val="1"/>
                <c:pt idx="0">
                  <c:v>Total score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'EDTI Figures of means'!$C$26:$C$31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'EDTI Figures of means'!$F$26:$F$31</c:f>
              <c:numCache>
                <c:formatCode>General</c:formatCode>
                <c:ptCount val="6"/>
                <c:pt idx="0">
                  <c:v>4.4000000000000004</c:v>
                </c:pt>
                <c:pt idx="1">
                  <c:v>4.2</c:v>
                </c:pt>
                <c:pt idx="2">
                  <c:v>4</c:v>
                </c:pt>
                <c:pt idx="3">
                  <c:v>4</c:v>
                </c:pt>
                <c:pt idx="4">
                  <c:v>3.5</c:v>
                </c:pt>
                <c:pt idx="5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2D-E64D-AD3C-1BF2554FF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0650232"/>
        <c:axId val="570648920"/>
      </c:lineChart>
      <c:catAx>
        <c:axId val="570650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venir Next Medium" panose="020B0503020202020204" pitchFamily="34" charset="0"/>
                    <a:ea typeface="+mn-ea"/>
                    <a:cs typeface="+mn-cs"/>
                  </a:defRPr>
                </a:pPr>
                <a:r>
                  <a:rPr lang="en-US" sz="900" b="0" i="0" dirty="0">
                    <a:solidFill>
                      <a:schemeClr val="tx2">
                        <a:lumMod val="50000"/>
                      </a:schemeClr>
                    </a:solidFill>
                    <a:latin typeface="Avenir Next Medium" panose="020B0503020202020204" pitchFamily="34" charset="0"/>
                  </a:rPr>
                  <a:t>DAY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2">
                      <a:lumMod val="50000"/>
                    </a:schemeClr>
                  </a:solidFill>
                  <a:latin typeface="Avenir Next Medium" panose="020B05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648920"/>
        <c:crosses val="autoZero"/>
        <c:auto val="1"/>
        <c:lblAlgn val="ctr"/>
        <c:lblOffset val="100"/>
        <c:noMultiLvlLbl val="0"/>
      </c:catAx>
      <c:valAx>
        <c:axId val="570648920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pPr>
                <a:r>
                  <a:rPr lang="en-US" sz="900" b="0" i="0" dirty="0">
                    <a:solidFill>
                      <a:schemeClr val="tx2">
                        <a:lumMod val="50000"/>
                      </a:schemeClr>
                    </a:solidFill>
                    <a:latin typeface="Avenir Next" panose="020B0503020202020204" pitchFamily="34" charset="0"/>
                  </a:rPr>
                  <a:t>PAIN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2">
                      <a:lumMod val="50000"/>
                    </a:schemeClr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65023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>
                  <a:lumMod val="50000"/>
                </a:schemeClr>
              </a:solidFill>
              <a:latin typeface="Avenir Next Medium" panose="020B05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5096E-9233-2445-A12C-DD4ADBDCAF64}" type="doc">
      <dgm:prSet loTypeId="urn:microsoft.com/office/officeart/2005/8/layout/lis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9B5A7-CA54-804E-8D7B-582829E07FF8}">
      <dgm:prSet phldrT="[Text]"/>
      <dgm:spPr/>
      <dgm:t>
        <a:bodyPr/>
        <a:lstStyle/>
        <a:p>
          <a:r>
            <a:rPr lang="en-US" b="1" dirty="0"/>
            <a:t>Day 1</a:t>
          </a:r>
        </a:p>
      </dgm:t>
    </dgm:pt>
    <dgm:pt modelId="{6011D45B-434D-9C43-BF7D-BE34B6DC4AF7}" type="parTrans" cxnId="{D8AE531B-F669-2F42-84FC-B3B07FA2ED12}">
      <dgm:prSet/>
      <dgm:spPr/>
      <dgm:t>
        <a:bodyPr/>
        <a:lstStyle/>
        <a:p>
          <a:endParaRPr lang="en-US"/>
        </a:p>
      </dgm:t>
    </dgm:pt>
    <dgm:pt modelId="{62885E1B-EB10-3F46-BFF2-AEAB2213C6A4}" type="sibTrans" cxnId="{D8AE531B-F669-2F42-84FC-B3B07FA2ED12}">
      <dgm:prSet/>
      <dgm:spPr/>
      <dgm:t>
        <a:bodyPr/>
        <a:lstStyle/>
        <a:p>
          <a:endParaRPr lang="en-US"/>
        </a:p>
      </dgm:t>
    </dgm:pt>
    <dgm:pt modelId="{144DE1A3-6B58-5940-A443-8F43319ADBD9}">
      <dgm:prSet phldrT="[Text]"/>
      <dgm:spPr/>
      <dgm:t>
        <a:bodyPr/>
        <a:lstStyle/>
        <a:p>
          <a:pPr indent="-91440">
            <a:buClr>
              <a:schemeClr val="accent3"/>
            </a:buClr>
            <a:buFont typeface="Arial" panose="020B0604020202020204" pitchFamily="34" charset="0"/>
            <a:buChar char="•"/>
          </a:pPr>
          <a:r>
            <a:rPr lang="en-US" dirty="0">
              <a:effectLst/>
            </a:rPr>
            <a:t>IV buprenorphine 0.15 mg every 6 hours  (~1-2 mg SL dose)</a:t>
          </a:r>
          <a:endParaRPr lang="en-US" dirty="0"/>
        </a:p>
      </dgm:t>
    </dgm:pt>
    <dgm:pt modelId="{D1A620F1-B2E6-8046-8CA6-9ACE74CD9590}" type="parTrans" cxnId="{DDF7FC37-6DC6-EC44-9CE1-90E253D7750F}">
      <dgm:prSet/>
      <dgm:spPr/>
      <dgm:t>
        <a:bodyPr/>
        <a:lstStyle/>
        <a:p>
          <a:endParaRPr lang="en-US"/>
        </a:p>
      </dgm:t>
    </dgm:pt>
    <dgm:pt modelId="{C2F96B36-1287-334E-97F9-FA44E4FC9977}" type="sibTrans" cxnId="{DDF7FC37-6DC6-EC44-9CE1-90E253D7750F}">
      <dgm:prSet/>
      <dgm:spPr/>
      <dgm:t>
        <a:bodyPr/>
        <a:lstStyle/>
        <a:p>
          <a:endParaRPr lang="en-US"/>
        </a:p>
      </dgm:t>
    </dgm:pt>
    <dgm:pt modelId="{1CFD1654-7F8F-3B4F-868C-4F7C2780BCCD}">
      <dgm:prSet phldrT="[Text]"/>
      <dgm:spPr/>
      <dgm:t>
        <a:bodyPr/>
        <a:lstStyle/>
        <a:p>
          <a:r>
            <a:rPr lang="en-US" b="1" dirty="0"/>
            <a:t>Day 2</a:t>
          </a:r>
        </a:p>
      </dgm:t>
    </dgm:pt>
    <dgm:pt modelId="{D4F1ACC8-6724-9E45-87E9-891D652A073C}" type="parTrans" cxnId="{FD973944-2B72-C747-BACE-394A0F4819AC}">
      <dgm:prSet/>
      <dgm:spPr/>
      <dgm:t>
        <a:bodyPr/>
        <a:lstStyle/>
        <a:p>
          <a:endParaRPr lang="en-US"/>
        </a:p>
      </dgm:t>
    </dgm:pt>
    <dgm:pt modelId="{1DACC9D6-BFA6-4441-9EF1-39F7847FD3C3}" type="sibTrans" cxnId="{FD973944-2B72-C747-BACE-394A0F4819AC}">
      <dgm:prSet/>
      <dgm:spPr/>
      <dgm:t>
        <a:bodyPr/>
        <a:lstStyle/>
        <a:p>
          <a:endParaRPr lang="en-US"/>
        </a:p>
      </dgm:t>
    </dgm:pt>
    <dgm:pt modelId="{722345FF-C9FC-614D-9ABB-A6B38D713EEF}">
      <dgm:prSet phldrT="[Text]" custT="1"/>
      <dgm:spPr/>
      <dgm:t>
        <a:bodyPr/>
        <a:lstStyle/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AA6A3"/>
            </a:buClr>
            <a:buFont typeface="Arial" panose="020B0604020202020204" pitchFamily="34" charset="0"/>
            <a:buChar char="•"/>
          </a:pPr>
          <a:r>
            <a:rPr lang="en-US" sz="800" kern="1200" dirty="0">
              <a:solidFill>
                <a:srgbClr val="36393B">
                  <a:hueOff val="0"/>
                  <a:satOff val="0"/>
                  <a:lumOff val="0"/>
                  <a:alphaOff val="0"/>
                </a:srgbClr>
              </a:solidFill>
              <a:effectLst/>
              <a:latin typeface="Avenir Next LT Pro"/>
              <a:ea typeface="+mn-ea"/>
              <a:cs typeface="+mn-cs"/>
            </a:rPr>
            <a:t>IV buprenorphine 0.3 mg every 6 hours (~3-4 mg SL dose)</a:t>
          </a:r>
        </a:p>
      </dgm:t>
    </dgm:pt>
    <dgm:pt modelId="{6FD9D88F-8871-BE49-879D-1F69DB6C1EB2}" type="parTrans" cxnId="{BD6D5E15-D9A7-B344-8F12-B8BDE63AE084}">
      <dgm:prSet/>
      <dgm:spPr/>
      <dgm:t>
        <a:bodyPr/>
        <a:lstStyle/>
        <a:p>
          <a:endParaRPr lang="en-US"/>
        </a:p>
      </dgm:t>
    </dgm:pt>
    <dgm:pt modelId="{FCC5D23E-482B-6A4B-86DF-C6C657D4203E}" type="sibTrans" cxnId="{BD6D5E15-D9A7-B344-8F12-B8BDE63AE084}">
      <dgm:prSet/>
      <dgm:spPr/>
      <dgm:t>
        <a:bodyPr/>
        <a:lstStyle/>
        <a:p>
          <a:endParaRPr lang="en-US"/>
        </a:p>
      </dgm:t>
    </dgm:pt>
    <dgm:pt modelId="{9B9321E2-A776-994D-98E9-44251572E625}">
      <dgm:prSet phldrT="[Text]"/>
      <dgm:spPr/>
      <dgm:t>
        <a:bodyPr/>
        <a:lstStyle/>
        <a:p>
          <a:r>
            <a:rPr lang="en-US" b="1" dirty="0"/>
            <a:t>Day 3</a:t>
          </a:r>
        </a:p>
      </dgm:t>
    </dgm:pt>
    <dgm:pt modelId="{29ECE34F-0756-DF47-955B-7FB50587E15E}" type="parTrans" cxnId="{3E6BD350-C3B5-CA42-B631-5A46B3C85BC5}">
      <dgm:prSet/>
      <dgm:spPr/>
      <dgm:t>
        <a:bodyPr/>
        <a:lstStyle/>
        <a:p>
          <a:endParaRPr lang="en-US"/>
        </a:p>
      </dgm:t>
    </dgm:pt>
    <dgm:pt modelId="{F448202F-0713-B44C-B087-FFFEAAA2221A}" type="sibTrans" cxnId="{3E6BD350-C3B5-CA42-B631-5A46B3C85BC5}">
      <dgm:prSet/>
      <dgm:spPr/>
      <dgm:t>
        <a:bodyPr/>
        <a:lstStyle/>
        <a:p>
          <a:endParaRPr lang="en-US"/>
        </a:p>
      </dgm:t>
    </dgm:pt>
    <dgm:pt modelId="{22120638-8E2F-6746-895D-1A593CB27AD2}">
      <dgm:prSet phldrT="[Text]"/>
      <dgm:spPr/>
      <dgm:t>
        <a:bodyPr/>
        <a:lstStyle/>
        <a:p>
          <a:pPr indent="-91440">
            <a:buClr>
              <a:schemeClr val="accent3"/>
            </a:buClr>
            <a:buFont typeface="Arial" panose="020B0604020202020204" pitchFamily="34" charset="0"/>
            <a:buChar char="•"/>
          </a:pPr>
          <a:r>
            <a:rPr lang="en-US" dirty="0">
              <a:effectLst/>
            </a:rPr>
            <a:t>IV buprenorphine 0.4 mg every 6 hours (~3.5-5 mg SL dose)</a:t>
          </a:r>
          <a:endParaRPr lang="en-US" dirty="0"/>
        </a:p>
      </dgm:t>
    </dgm:pt>
    <dgm:pt modelId="{F889E25D-FEE1-AD47-8609-17998A396895}" type="parTrans" cxnId="{F2D0BEAD-DF66-2A4A-910A-2004E4BC82A9}">
      <dgm:prSet/>
      <dgm:spPr/>
      <dgm:t>
        <a:bodyPr/>
        <a:lstStyle/>
        <a:p>
          <a:endParaRPr lang="en-US"/>
        </a:p>
      </dgm:t>
    </dgm:pt>
    <dgm:pt modelId="{1B0B4916-BC9B-CC47-9936-F28AD16DE5E0}" type="sibTrans" cxnId="{F2D0BEAD-DF66-2A4A-910A-2004E4BC82A9}">
      <dgm:prSet/>
      <dgm:spPr/>
      <dgm:t>
        <a:bodyPr/>
        <a:lstStyle/>
        <a:p>
          <a:endParaRPr lang="en-US"/>
        </a:p>
      </dgm:t>
    </dgm:pt>
    <dgm:pt modelId="{3B42B8A3-BDDD-8A45-8FD0-3A2C29464B77}">
      <dgm:prSet phldrT="[Text]"/>
      <dgm:spPr/>
      <dgm:t>
        <a:bodyPr/>
        <a:lstStyle/>
        <a:p>
          <a:pPr indent="-91440">
            <a:buClr>
              <a:schemeClr val="accent3"/>
            </a:buClr>
            <a:buFont typeface="Arial" panose="020B0604020202020204" pitchFamily="34" charset="0"/>
            <a:buChar char="•"/>
          </a:pPr>
          <a:r>
            <a:rPr lang="en-US" dirty="0">
              <a:effectLst/>
            </a:rPr>
            <a:t>or SL buprenorphine/naloxone 2/0.5 mg BID then 4 mg TID on the next day</a:t>
          </a:r>
          <a:endParaRPr lang="en-US" dirty="0"/>
        </a:p>
      </dgm:t>
    </dgm:pt>
    <dgm:pt modelId="{F3B39BA6-3739-2644-B657-C7A676DA723C}" type="parTrans" cxnId="{DCB9054D-C96A-2A40-B46C-8082F143DD40}">
      <dgm:prSet/>
      <dgm:spPr/>
      <dgm:t>
        <a:bodyPr/>
        <a:lstStyle/>
        <a:p>
          <a:endParaRPr lang="en-US"/>
        </a:p>
      </dgm:t>
    </dgm:pt>
    <dgm:pt modelId="{A6B89341-180A-1640-9C26-F2061DD3B7B7}" type="sibTrans" cxnId="{DCB9054D-C96A-2A40-B46C-8082F143DD40}">
      <dgm:prSet/>
      <dgm:spPr/>
      <dgm:t>
        <a:bodyPr/>
        <a:lstStyle/>
        <a:p>
          <a:endParaRPr lang="en-US"/>
        </a:p>
      </dgm:t>
    </dgm:pt>
    <dgm:pt modelId="{285667C7-53D5-A642-ACF9-76A4950849C2}">
      <dgm:prSet phldrT="[Text]"/>
      <dgm:spPr/>
      <dgm:t>
        <a:bodyPr/>
        <a:lstStyle/>
        <a:p>
          <a:r>
            <a:rPr lang="en-US" b="1" dirty="0"/>
            <a:t>Day 4</a:t>
          </a:r>
        </a:p>
      </dgm:t>
    </dgm:pt>
    <dgm:pt modelId="{4CE4957E-BABB-5C42-B4BF-97F72EFAE94B}" type="parTrans" cxnId="{8BAB9734-5D1D-2F44-837D-298D5337EE04}">
      <dgm:prSet/>
      <dgm:spPr/>
      <dgm:t>
        <a:bodyPr/>
        <a:lstStyle/>
        <a:p>
          <a:endParaRPr lang="en-US"/>
        </a:p>
      </dgm:t>
    </dgm:pt>
    <dgm:pt modelId="{B48DCFA8-CCF3-5441-9313-B45271D89EBF}" type="sibTrans" cxnId="{8BAB9734-5D1D-2F44-837D-298D5337EE04}">
      <dgm:prSet/>
      <dgm:spPr/>
      <dgm:t>
        <a:bodyPr/>
        <a:lstStyle/>
        <a:p>
          <a:endParaRPr lang="en-US"/>
        </a:p>
      </dgm:t>
    </dgm:pt>
    <dgm:pt modelId="{21C42697-3EC0-4547-9F26-CB15BA00C5CC}">
      <dgm:prSet custT="1"/>
      <dgm:spPr/>
      <dgm:t>
        <a:bodyPr/>
        <a:lstStyle/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AA6A3"/>
            </a:buClr>
            <a:buFont typeface="Arial" panose="020B0604020202020204" pitchFamily="34" charset="0"/>
            <a:buChar char="•"/>
          </a:pPr>
          <a:r>
            <a:rPr lang="en-US" sz="800" kern="1200" dirty="0">
              <a:solidFill>
                <a:srgbClr val="36393B">
                  <a:hueOff val="0"/>
                  <a:satOff val="0"/>
                  <a:lumOff val="0"/>
                  <a:alphaOff val="0"/>
                </a:srgbClr>
              </a:solidFill>
              <a:effectLst/>
              <a:latin typeface="Avenir Next LT Pro"/>
              <a:ea typeface="+mn-ea"/>
              <a:cs typeface="+mn-cs"/>
            </a:rPr>
            <a:t>Transition to SL on day 3 or 4</a:t>
          </a:r>
        </a:p>
      </dgm:t>
    </dgm:pt>
    <dgm:pt modelId="{D8622653-FAC0-F64C-99E4-46A9615AA1EE}" type="parTrans" cxnId="{BFE16041-7C88-4C4C-9EF9-7A8792DDBF87}">
      <dgm:prSet/>
      <dgm:spPr/>
      <dgm:t>
        <a:bodyPr/>
        <a:lstStyle/>
        <a:p>
          <a:endParaRPr lang="en-US"/>
        </a:p>
      </dgm:t>
    </dgm:pt>
    <dgm:pt modelId="{24C33166-3433-9C41-89DB-4E1D5ECF331C}" type="sibTrans" cxnId="{BFE16041-7C88-4C4C-9EF9-7A8792DDBF87}">
      <dgm:prSet/>
      <dgm:spPr/>
      <dgm:t>
        <a:bodyPr/>
        <a:lstStyle/>
        <a:p>
          <a:endParaRPr lang="en-US"/>
        </a:p>
      </dgm:t>
    </dgm:pt>
    <dgm:pt modelId="{B9886AD9-7011-4147-AA6D-D0050617EE3A}">
      <dgm:prSet phldrT="[Text]"/>
      <dgm:spPr/>
      <dgm:t>
        <a:bodyPr/>
        <a:lstStyle/>
        <a:p>
          <a:pPr indent="-91440">
            <a:buClr>
              <a:schemeClr val="accent3"/>
            </a:buClr>
            <a:buFont typeface="Arial" panose="020B0604020202020204" pitchFamily="34" charset="0"/>
            <a:buChar char="•"/>
          </a:pPr>
          <a:r>
            <a:rPr lang="en-US" dirty="0">
              <a:effectLst/>
            </a:rPr>
            <a:t>IV buprenorphine 0.5 mg every 6 hours (~4-6 mg SL dose) </a:t>
          </a:r>
          <a:endParaRPr lang="en-US" dirty="0"/>
        </a:p>
      </dgm:t>
    </dgm:pt>
    <dgm:pt modelId="{76CA4535-D9AA-BD40-8C08-27863CAABCD2}" type="parTrans" cxnId="{813DCCD2-6F49-8B47-A081-FE7F73EB0160}">
      <dgm:prSet/>
      <dgm:spPr/>
      <dgm:t>
        <a:bodyPr/>
        <a:lstStyle/>
        <a:p>
          <a:endParaRPr lang="en-US"/>
        </a:p>
      </dgm:t>
    </dgm:pt>
    <dgm:pt modelId="{67E01317-61FD-5A43-A6AC-90D5CDF1C8C3}" type="sibTrans" cxnId="{813DCCD2-6F49-8B47-A081-FE7F73EB0160}">
      <dgm:prSet/>
      <dgm:spPr/>
      <dgm:t>
        <a:bodyPr/>
        <a:lstStyle/>
        <a:p>
          <a:endParaRPr lang="en-US"/>
        </a:p>
      </dgm:t>
    </dgm:pt>
    <dgm:pt modelId="{801BAAE7-F291-0246-8143-2A66B6D3CCF3}">
      <dgm:prSet phldrT="[Text]"/>
      <dgm:spPr/>
      <dgm:t>
        <a:bodyPr/>
        <a:lstStyle/>
        <a:p>
          <a:pPr indent="-91440">
            <a:buClr>
              <a:schemeClr val="accent3"/>
            </a:buClr>
            <a:buFont typeface="Arial" panose="020B0604020202020204" pitchFamily="34" charset="0"/>
            <a:buChar char="•"/>
          </a:pPr>
          <a:r>
            <a:rPr lang="en-US" dirty="0">
              <a:effectLst/>
            </a:rPr>
            <a:t>or SL buprenorphine/naloxone 2/0.5 mg BID then 4 mg TID on the next day</a:t>
          </a:r>
          <a:endParaRPr lang="en-US" dirty="0"/>
        </a:p>
      </dgm:t>
    </dgm:pt>
    <dgm:pt modelId="{C51A0974-3D8F-4441-97DF-45B37804C92A}" type="parTrans" cxnId="{1D86BDCD-D782-7C4F-85E8-5D86B5773DA8}">
      <dgm:prSet/>
      <dgm:spPr/>
      <dgm:t>
        <a:bodyPr/>
        <a:lstStyle/>
        <a:p>
          <a:endParaRPr lang="en-US"/>
        </a:p>
      </dgm:t>
    </dgm:pt>
    <dgm:pt modelId="{F4D843BE-E609-7940-A1FB-3DD791692998}" type="sibTrans" cxnId="{1D86BDCD-D782-7C4F-85E8-5D86B5773DA8}">
      <dgm:prSet/>
      <dgm:spPr/>
      <dgm:t>
        <a:bodyPr/>
        <a:lstStyle/>
        <a:p>
          <a:endParaRPr lang="en-US"/>
        </a:p>
      </dgm:t>
    </dgm:pt>
    <dgm:pt modelId="{2548694B-662A-A04F-ABC3-F7247128AEAF}" type="pres">
      <dgm:prSet presAssocID="{6FD5096E-9233-2445-A12C-DD4ADBDCAF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D1583-494C-2740-9AE8-51661C724FFF}" type="pres">
      <dgm:prSet presAssocID="{8CB9B5A7-CA54-804E-8D7B-582829E07FF8}" presName="parentLin" presStyleCnt="0"/>
      <dgm:spPr/>
    </dgm:pt>
    <dgm:pt modelId="{90B72671-CF3E-CE4E-857F-3E8B0ADD06B2}" type="pres">
      <dgm:prSet presAssocID="{8CB9B5A7-CA54-804E-8D7B-582829E07FF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A0D13AA-49FC-764C-A83D-8E4DC77D088A}" type="pres">
      <dgm:prSet presAssocID="{8CB9B5A7-CA54-804E-8D7B-582829E07F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E8305-1BE3-3C49-AA00-C39FE43531E8}" type="pres">
      <dgm:prSet presAssocID="{8CB9B5A7-CA54-804E-8D7B-582829E07FF8}" presName="negativeSpace" presStyleCnt="0"/>
      <dgm:spPr/>
    </dgm:pt>
    <dgm:pt modelId="{5D714EA0-DB01-1A44-9843-1D6CBBD3E173}" type="pres">
      <dgm:prSet presAssocID="{8CB9B5A7-CA54-804E-8D7B-582829E07FF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A2A10-BA67-254E-8408-379A5B8CFFF2}" type="pres">
      <dgm:prSet presAssocID="{62885E1B-EB10-3F46-BFF2-AEAB2213C6A4}" presName="spaceBetweenRectangles" presStyleCnt="0"/>
      <dgm:spPr/>
    </dgm:pt>
    <dgm:pt modelId="{FF435165-C004-A443-A63C-93FE84B8E08D}" type="pres">
      <dgm:prSet presAssocID="{1CFD1654-7F8F-3B4F-868C-4F7C2780BCCD}" presName="parentLin" presStyleCnt="0"/>
      <dgm:spPr/>
    </dgm:pt>
    <dgm:pt modelId="{0140EC06-BB84-6249-8A98-49C10B046CBF}" type="pres">
      <dgm:prSet presAssocID="{1CFD1654-7F8F-3B4F-868C-4F7C2780BCC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C984790-6E05-734A-B0AA-B7D892D3F054}" type="pres">
      <dgm:prSet presAssocID="{1CFD1654-7F8F-3B4F-868C-4F7C2780BCC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AF1C7-D044-6843-9214-90DF68F12C60}" type="pres">
      <dgm:prSet presAssocID="{1CFD1654-7F8F-3B4F-868C-4F7C2780BCCD}" presName="negativeSpace" presStyleCnt="0"/>
      <dgm:spPr/>
    </dgm:pt>
    <dgm:pt modelId="{3FCC3242-90E0-5C41-8153-905E4B0E1E88}" type="pres">
      <dgm:prSet presAssocID="{1CFD1654-7F8F-3B4F-868C-4F7C2780BCC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1A74-E182-3945-9EF3-D916C2543839}" type="pres">
      <dgm:prSet presAssocID="{1DACC9D6-BFA6-4441-9EF1-39F7847FD3C3}" presName="spaceBetweenRectangles" presStyleCnt="0"/>
      <dgm:spPr/>
    </dgm:pt>
    <dgm:pt modelId="{4AC49D88-CF8F-4645-90A1-BEB9CC08856A}" type="pres">
      <dgm:prSet presAssocID="{9B9321E2-A776-994D-98E9-44251572E625}" presName="parentLin" presStyleCnt="0"/>
      <dgm:spPr/>
    </dgm:pt>
    <dgm:pt modelId="{BC3B681A-B28F-FC44-A685-8E2FD05CC90D}" type="pres">
      <dgm:prSet presAssocID="{9B9321E2-A776-994D-98E9-44251572E62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1413988-2BE9-AB4E-A7F4-AA2B95DBCF9D}" type="pres">
      <dgm:prSet presAssocID="{9B9321E2-A776-994D-98E9-44251572E62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0233-DD25-2A45-B054-E5C490CA2BAD}" type="pres">
      <dgm:prSet presAssocID="{9B9321E2-A776-994D-98E9-44251572E625}" presName="negativeSpace" presStyleCnt="0"/>
      <dgm:spPr/>
    </dgm:pt>
    <dgm:pt modelId="{D2A144AA-A38D-2349-A265-18A876BF5267}" type="pres">
      <dgm:prSet presAssocID="{9B9321E2-A776-994D-98E9-44251572E62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0B70C-E10F-1D4F-A00B-9B1377E4B790}" type="pres">
      <dgm:prSet presAssocID="{F448202F-0713-B44C-B087-FFFEAAA2221A}" presName="spaceBetweenRectangles" presStyleCnt="0"/>
      <dgm:spPr/>
    </dgm:pt>
    <dgm:pt modelId="{8AF2F7D8-58D9-9A4C-9BEA-1FAF12EDD004}" type="pres">
      <dgm:prSet presAssocID="{285667C7-53D5-A642-ACF9-76A4950849C2}" presName="parentLin" presStyleCnt="0"/>
      <dgm:spPr/>
    </dgm:pt>
    <dgm:pt modelId="{8225E187-F307-9C47-88D9-D58D5C0FC311}" type="pres">
      <dgm:prSet presAssocID="{285667C7-53D5-A642-ACF9-76A4950849C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FD4F7F0-C563-F048-8F0F-B5434A4D7AE1}" type="pres">
      <dgm:prSet presAssocID="{285667C7-53D5-A642-ACF9-76A4950849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8C6E6-41E3-0F44-B5CD-CD0798E905AB}" type="pres">
      <dgm:prSet presAssocID="{285667C7-53D5-A642-ACF9-76A4950849C2}" presName="negativeSpace" presStyleCnt="0"/>
      <dgm:spPr/>
    </dgm:pt>
    <dgm:pt modelId="{888AE954-84B3-E141-B97F-72D8FDC97072}" type="pres">
      <dgm:prSet presAssocID="{285667C7-53D5-A642-ACF9-76A4950849C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9BD9A-25AB-2449-83DE-1EE1ACBF7391}" type="presOf" srcId="{144DE1A3-6B58-5940-A443-8F43319ADBD9}" destId="{5D714EA0-DB01-1A44-9843-1D6CBBD3E173}" srcOrd="0" destOrd="0" presId="urn:microsoft.com/office/officeart/2005/8/layout/list1"/>
    <dgm:cxn modelId="{3E6BD350-C3B5-CA42-B631-5A46B3C85BC5}" srcId="{6FD5096E-9233-2445-A12C-DD4ADBDCAF64}" destId="{9B9321E2-A776-994D-98E9-44251572E625}" srcOrd="2" destOrd="0" parTransId="{29ECE34F-0756-DF47-955B-7FB50587E15E}" sibTransId="{F448202F-0713-B44C-B087-FFFEAAA2221A}"/>
    <dgm:cxn modelId="{27E9B848-9824-954E-9B1E-CCCE4C1D2115}" type="presOf" srcId="{B9886AD9-7011-4147-AA6D-D0050617EE3A}" destId="{888AE954-84B3-E141-B97F-72D8FDC97072}" srcOrd="0" destOrd="0" presId="urn:microsoft.com/office/officeart/2005/8/layout/list1"/>
    <dgm:cxn modelId="{DF8EBDFE-98C6-CC49-AC6C-631C65604C0F}" type="presOf" srcId="{722345FF-C9FC-614D-9ABB-A6B38D713EEF}" destId="{3FCC3242-90E0-5C41-8153-905E4B0E1E88}" srcOrd="0" destOrd="0" presId="urn:microsoft.com/office/officeart/2005/8/layout/list1"/>
    <dgm:cxn modelId="{BD6D5E15-D9A7-B344-8F12-B8BDE63AE084}" srcId="{1CFD1654-7F8F-3B4F-868C-4F7C2780BCCD}" destId="{722345FF-C9FC-614D-9ABB-A6B38D713EEF}" srcOrd="0" destOrd="0" parTransId="{6FD9D88F-8871-BE49-879D-1F69DB6C1EB2}" sibTransId="{FCC5D23E-482B-6A4B-86DF-C6C657D4203E}"/>
    <dgm:cxn modelId="{03FDC60E-0927-1549-A8CF-7827AD285A84}" type="presOf" srcId="{801BAAE7-F291-0246-8143-2A66B6D3CCF3}" destId="{888AE954-84B3-E141-B97F-72D8FDC97072}" srcOrd="0" destOrd="1" presId="urn:microsoft.com/office/officeart/2005/8/layout/list1"/>
    <dgm:cxn modelId="{16973BE1-65E3-FB4D-9B77-FA85022EFEEC}" type="presOf" srcId="{6FD5096E-9233-2445-A12C-DD4ADBDCAF64}" destId="{2548694B-662A-A04F-ABC3-F7247128AEAF}" srcOrd="0" destOrd="0" presId="urn:microsoft.com/office/officeart/2005/8/layout/list1"/>
    <dgm:cxn modelId="{DDF7FC37-6DC6-EC44-9CE1-90E253D7750F}" srcId="{8CB9B5A7-CA54-804E-8D7B-582829E07FF8}" destId="{144DE1A3-6B58-5940-A443-8F43319ADBD9}" srcOrd="0" destOrd="0" parTransId="{D1A620F1-B2E6-8046-8CA6-9ACE74CD9590}" sibTransId="{C2F96B36-1287-334E-97F9-FA44E4FC9977}"/>
    <dgm:cxn modelId="{9E12FD19-EEF7-B641-9E5B-17B0757BE80E}" type="presOf" srcId="{22120638-8E2F-6746-895D-1A593CB27AD2}" destId="{D2A144AA-A38D-2349-A265-18A876BF5267}" srcOrd="0" destOrd="0" presId="urn:microsoft.com/office/officeart/2005/8/layout/list1"/>
    <dgm:cxn modelId="{50878B0D-3348-074E-AEA2-6B361B9B0F41}" type="presOf" srcId="{285667C7-53D5-A642-ACF9-76A4950849C2}" destId="{8225E187-F307-9C47-88D9-D58D5C0FC311}" srcOrd="0" destOrd="0" presId="urn:microsoft.com/office/officeart/2005/8/layout/list1"/>
    <dgm:cxn modelId="{D8AE531B-F669-2F42-84FC-B3B07FA2ED12}" srcId="{6FD5096E-9233-2445-A12C-DD4ADBDCAF64}" destId="{8CB9B5A7-CA54-804E-8D7B-582829E07FF8}" srcOrd="0" destOrd="0" parTransId="{6011D45B-434D-9C43-BF7D-BE34B6DC4AF7}" sibTransId="{62885E1B-EB10-3F46-BFF2-AEAB2213C6A4}"/>
    <dgm:cxn modelId="{F8BCBBBE-1556-F146-8F46-1D9E5A8BD9B2}" type="presOf" srcId="{8CB9B5A7-CA54-804E-8D7B-582829E07FF8}" destId="{90B72671-CF3E-CE4E-857F-3E8B0ADD06B2}" srcOrd="0" destOrd="0" presId="urn:microsoft.com/office/officeart/2005/8/layout/list1"/>
    <dgm:cxn modelId="{813DCCD2-6F49-8B47-A081-FE7F73EB0160}" srcId="{285667C7-53D5-A642-ACF9-76A4950849C2}" destId="{B9886AD9-7011-4147-AA6D-D0050617EE3A}" srcOrd="0" destOrd="0" parTransId="{76CA4535-D9AA-BD40-8C08-27863CAABCD2}" sibTransId="{67E01317-61FD-5A43-A6AC-90D5CDF1C8C3}"/>
    <dgm:cxn modelId="{F7683F55-F7BC-C140-B45D-639B627FCA02}" type="presOf" srcId="{285667C7-53D5-A642-ACF9-76A4950849C2}" destId="{0FD4F7F0-C563-F048-8F0F-B5434A4D7AE1}" srcOrd="1" destOrd="0" presId="urn:microsoft.com/office/officeart/2005/8/layout/list1"/>
    <dgm:cxn modelId="{FD973944-2B72-C747-BACE-394A0F4819AC}" srcId="{6FD5096E-9233-2445-A12C-DD4ADBDCAF64}" destId="{1CFD1654-7F8F-3B4F-868C-4F7C2780BCCD}" srcOrd="1" destOrd="0" parTransId="{D4F1ACC8-6724-9E45-87E9-891D652A073C}" sibTransId="{1DACC9D6-BFA6-4441-9EF1-39F7847FD3C3}"/>
    <dgm:cxn modelId="{BFE16041-7C88-4C4C-9EF9-7A8792DDBF87}" srcId="{1CFD1654-7F8F-3B4F-868C-4F7C2780BCCD}" destId="{21C42697-3EC0-4547-9F26-CB15BA00C5CC}" srcOrd="1" destOrd="0" parTransId="{D8622653-FAC0-F64C-99E4-46A9615AA1EE}" sibTransId="{24C33166-3433-9C41-89DB-4E1D5ECF331C}"/>
    <dgm:cxn modelId="{E9E41234-619D-7248-B592-D8496A44B2E6}" type="presOf" srcId="{9B9321E2-A776-994D-98E9-44251572E625}" destId="{51413988-2BE9-AB4E-A7F4-AA2B95DBCF9D}" srcOrd="1" destOrd="0" presId="urn:microsoft.com/office/officeart/2005/8/layout/list1"/>
    <dgm:cxn modelId="{DCB9054D-C96A-2A40-B46C-8082F143DD40}" srcId="{9B9321E2-A776-994D-98E9-44251572E625}" destId="{3B42B8A3-BDDD-8A45-8FD0-3A2C29464B77}" srcOrd="1" destOrd="0" parTransId="{F3B39BA6-3739-2644-B657-C7A676DA723C}" sibTransId="{A6B89341-180A-1640-9C26-F2061DD3B7B7}"/>
    <dgm:cxn modelId="{04418DE8-D1AF-C34C-B141-0E4B1DF51525}" type="presOf" srcId="{8CB9B5A7-CA54-804E-8D7B-582829E07FF8}" destId="{2A0D13AA-49FC-764C-A83D-8E4DC77D088A}" srcOrd="1" destOrd="0" presId="urn:microsoft.com/office/officeart/2005/8/layout/list1"/>
    <dgm:cxn modelId="{1D86BDCD-D782-7C4F-85E8-5D86B5773DA8}" srcId="{285667C7-53D5-A642-ACF9-76A4950849C2}" destId="{801BAAE7-F291-0246-8143-2A66B6D3CCF3}" srcOrd="1" destOrd="0" parTransId="{C51A0974-3D8F-4441-97DF-45B37804C92A}" sibTransId="{F4D843BE-E609-7940-A1FB-3DD791692998}"/>
    <dgm:cxn modelId="{1868CA1A-2E83-BC4F-85DD-4D6A2DED3DFB}" type="presOf" srcId="{3B42B8A3-BDDD-8A45-8FD0-3A2C29464B77}" destId="{D2A144AA-A38D-2349-A265-18A876BF5267}" srcOrd="0" destOrd="1" presId="urn:microsoft.com/office/officeart/2005/8/layout/list1"/>
    <dgm:cxn modelId="{C101C9A2-2D90-C94C-8DB8-96E8F22365F2}" type="presOf" srcId="{21C42697-3EC0-4547-9F26-CB15BA00C5CC}" destId="{3FCC3242-90E0-5C41-8153-905E4B0E1E88}" srcOrd="0" destOrd="1" presId="urn:microsoft.com/office/officeart/2005/8/layout/list1"/>
    <dgm:cxn modelId="{5BF0EF72-1D67-6344-AE05-17FC61B5FACB}" type="presOf" srcId="{1CFD1654-7F8F-3B4F-868C-4F7C2780BCCD}" destId="{EC984790-6E05-734A-B0AA-B7D892D3F054}" srcOrd="1" destOrd="0" presId="urn:microsoft.com/office/officeart/2005/8/layout/list1"/>
    <dgm:cxn modelId="{863C24DA-F224-DA4A-A4C1-9F6FC5300561}" type="presOf" srcId="{9B9321E2-A776-994D-98E9-44251572E625}" destId="{BC3B681A-B28F-FC44-A685-8E2FD05CC90D}" srcOrd="0" destOrd="0" presId="urn:microsoft.com/office/officeart/2005/8/layout/list1"/>
    <dgm:cxn modelId="{F58DC568-A298-BD4D-B9DE-5CDEA8E62A71}" type="presOf" srcId="{1CFD1654-7F8F-3B4F-868C-4F7C2780BCCD}" destId="{0140EC06-BB84-6249-8A98-49C10B046CBF}" srcOrd="0" destOrd="0" presId="urn:microsoft.com/office/officeart/2005/8/layout/list1"/>
    <dgm:cxn modelId="{8BAB9734-5D1D-2F44-837D-298D5337EE04}" srcId="{6FD5096E-9233-2445-A12C-DD4ADBDCAF64}" destId="{285667C7-53D5-A642-ACF9-76A4950849C2}" srcOrd="3" destOrd="0" parTransId="{4CE4957E-BABB-5C42-B4BF-97F72EFAE94B}" sibTransId="{B48DCFA8-CCF3-5441-9313-B45271D89EBF}"/>
    <dgm:cxn modelId="{F2D0BEAD-DF66-2A4A-910A-2004E4BC82A9}" srcId="{9B9321E2-A776-994D-98E9-44251572E625}" destId="{22120638-8E2F-6746-895D-1A593CB27AD2}" srcOrd="0" destOrd="0" parTransId="{F889E25D-FEE1-AD47-8609-17998A396895}" sibTransId="{1B0B4916-BC9B-CC47-9936-F28AD16DE5E0}"/>
    <dgm:cxn modelId="{89DBDB63-5AC0-134A-A915-F54F5F9DBC29}" type="presParOf" srcId="{2548694B-662A-A04F-ABC3-F7247128AEAF}" destId="{CB8D1583-494C-2740-9AE8-51661C724FFF}" srcOrd="0" destOrd="0" presId="urn:microsoft.com/office/officeart/2005/8/layout/list1"/>
    <dgm:cxn modelId="{9955BF4F-7B3A-E344-8BCA-9A0D8DC187D6}" type="presParOf" srcId="{CB8D1583-494C-2740-9AE8-51661C724FFF}" destId="{90B72671-CF3E-CE4E-857F-3E8B0ADD06B2}" srcOrd="0" destOrd="0" presId="urn:microsoft.com/office/officeart/2005/8/layout/list1"/>
    <dgm:cxn modelId="{7BCFF8D3-A404-A84E-9CBC-A22FA3552570}" type="presParOf" srcId="{CB8D1583-494C-2740-9AE8-51661C724FFF}" destId="{2A0D13AA-49FC-764C-A83D-8E4DC77D088A}" srcOrd="1" destOrd="0" presId="urn:microsoft.com/office/officeart/2005/8/layout/list1"/>
    <dgm:cxn modelId="{ED5A6073-2EA0-E443-87C4-0791E9E0638C}" type="presParOf" srcId="{2548694B-662A-A04F-ABC3-F7247128AEAF}" destId="{A6FE8305-1BE3-3C49-AA00-C39FE43531E8}" srcOrd="1" destOrd="0" presId="urn:microsoft.com/office/officeart/2005/8/layout/list1"/>
    <dgm:cxn modelId="{DD030FB2-9E46-5241-B4A6-77524F8B2C73}" type="presParOf" srcId="{2548694B-662A-A04F-ABC3-F7247128AEAF}" destId="{5D714EA0-DB01-1A44-9843-1D6CBBD3E173}" srcOrd="2" destOrd="0" presId="urn:microsoft.com/office/officeart/2005/8/layout/list1"/>
    <dgm:cxn modelId="{A8F2CCFB-B7B7-EE4A-9B47-DEBE06041CF4}" type="presParOf" srcId="{2548694B-662A-A04F-ABC3-F7247128AEAF}" destId="{6CEA2A10-BA67-254E-8408-379A5B8CFFF2}" srcOrd="3" destOrd="0" presId="urn:microsoft.com/office/officeart/2005/8/layout/list1"/>
    <dgm:cxn modelId="{54F66B73-77E8-9D45-A830-AA7392612F3A}" type="presParOf" srcId="{2548694B-662A-A04F-ABC3-F7247128AEAF}" destId="{FF435165-C004-A443-A63C-93FE84B8E08D}" srcOrd="4" destOrd="0" presId="urn:microsoft.com/office/officeart/2005/8/layout/list1"/>
    <dgm:cxn modelId="{7D6E34BC-5172-8F46-8767-DF4722C642C2}" type="presParOf" srcId="{FF435165-C004-A443-A63C-93FE84B8E08D}" destId="{0140EC06-BB84-6249-8A98-49C10B046CBF}" srcOrd="0" destOrd="0" presId="urn:microsoft.com/office/officeart/2005/8/layout/list1"/>
    <dgm:cxn modelId="{EF0F25FF-5643-874B-B5AD-242CCD0305F7}" type="presParOf" srcId="{FF435165-C004-A443-A63C-93FE84B8E08D}" destId="{EC984790-6E05-734A-B0AA-B7D892D3F054}" srcOrd="1" destOrd="0" presId="urn:microsoft.com/office/officeart/2005/8/layout/list1"/>
    <dgm:cxn modelId="{F24235F7-7D59-8648-BC9C-CE981369D755}" type="presParOf" srcId="{2548694B-662A-A04F-ABC3-F7247128AEAF}" destId="{7CCAF1C7-D044-6843-9214-90DF68F12C60}" srcOrd="5" destOrd="0" presId="urn:microsoft.com/office/officeart/2005/8/layout/list1"/>
    <dgm:cxn modelId="{120672D8-6350-424B-A41A-BE27159E53C0}" type="presParOf" srcId="{2548694B-662A-A04F-ABC3-F7247128AEAF}" destId="{3FCC3242-90E0-5C41-8153-905E4B0E1E88}" srcOrd="6" destOrd="0" presId="urn:microsoft.com/office/officeart/2005/8/layout/list1"/>
    <dgm:cxn modelId="{8FFAEB5A-F5E8-F141-BE48-035E508258CE}" type="presParOf" srcId="{2548694B-662A-A04F-ABC3-F7247128AEAF}" destId="{17AA1A74-E182-3945-9EF3-D916C2543839}" srcOrd="7" destOrd="0" presId="urn:microsoft.com/office/officeart/2005/8/layout/list1"/>
    <dgm:cxn modelId="{D7F85F85-07BE-0A44-9D50-27C928DD9099}" type="presParOf" srcId="{2548694B-662A-A04F-ABC3-F7247128AEAF}" destId="{4AC49D88-CF8F-4645-90A1-BEB9CC08856A}" srcOrd="8" destOrd="0" presId="urn:microsoft.com/office/officeart/2005/8/layout/list1"/>
    <dgm:cxn modelId="{37BCF4CD-D684-5140-A47A-AFB16E22D2F3}" type="presParOf" srcId="{4AC49D88-CF8F-4645-90A1-BEB9CC08856A}" destId="{BC3B681A-B28F-FC44-A685-8E2FD05CC90D}" srcOrd="0" destOrd="0" presId="urn:microsoft.com/office/officeart/2005/8/layout/list1"/>
    <dgm:cxn modelId="{34FB1CD4-3F52-654C-9BE8-4E0E0B07C66B}" type="presParOf" srcId="{4AC49D88-CF8F-4645-90A1-BEB9CC08856A}" destId="{51413988-2BE9-AB4E-A7F4-AA2B95DBCF9D}" srcOrd="1" destOrd="0" presId="urn:microsoft.com/office/officeart/2005/8/layout/list1"/>
    <dgm:cxn modelId="{816E499F-1EB1-BC49-90B1-7A9FD49CA47E}" type="presParOf" srcId="{2548694B-662A-A04F-ABC3-F7247128AEAF}" destId="{944E0233-DD25-2A45-B054-E5C490CA2BAD}" srcOrd="9" destOrd="0" presId="urn:microsoft.com/office/officeart/2005/8/layout/list1"/>
    <dgm:cxn modelId="{3EE52605-549A-3B45-8733-B52DBF4BF37F}" type="presParOf" srcId="{2548694B-662A-A04F-ABC3-F7247128AEAF}" destId="{D2A144AA-A38D-2349-A265-18A876BF5267}" srcOrd="10" destOrd="0" presId="urn:microsoft.com/office/officeart/2005/8/layout/list1"/>
    <dgm:cxn modelId="{DC119C3C-2E37-5E41-94A6-686F486C5989}" type="presParOf" srcId="{2548694B-662A-A04F-ABC3-F7247128AEAF}" destId="{48B0B70C-E10F-1D4F-A00B-9B1377E4B790}" srcOrd="11" destOrd="0" presId="urn:microsoft.com/office/officeart/2005/8/layout/list1"/>
    <dgm:cxn modelId="{B4FDDEAE-DA26-9B40-B2CC-BED16DBFC256}" type="presParOf" srcId="{2548694B-662A-A04F-ABC3-F7247128AEAF}" destId="{8AF2F7D8-58D9-9A4C-9BEA-1FAF12EDD004}" srcOrd="12" destOrd="0" presId="urn:microsoft.com/office/officeart/2005/8/layout/list1"/>
    <dgm:cxn modelId="{68A8EB54-48C7-7246-862D-005C455215FE}" type="presParOf" srcId="{8AF2F7D8-58D9-9A4C-9BEA-1FAF12EDD004}" destId="{8225E187-F307-9C47-88D9-D58D5C0FC311}" srcOrd="0" destOrd="0" presId="urn:microsoft.com/office/officeart/2005/8/layout/list1"/>
    <dgm:cxn modelId="{AB259448-08E6-184A-A301-0282A04FA72A}" type="presParOf" srcId="{8AF2F7D8-58D9-9A4C-9BEA-1FAF12EDD004}" destId="{0FD4F7F0-C563-F048-8F0F-B5434A4D7AE1}" srcOrd="1" destOrd="0" presId="urn:microsoft.com/office/officeart/2005/8/layout/list1"/>
    <dgm:cxn modelId="{3C3F8A91-6937-1949-B4E1-DBA0FD37F45B}" type="presParOf" srcId="{2548694B-662A-A04F-ABC3-F7247128AEAF}" destId="{2F08C6E6-41E3-0F44-B5CD-CD0798E905AB}" srcOrd="13" destOrd="0" presId="urn:microsoft.com/office/officeart/2005/8/layout/list1"/>
    <dgm:cxn modelId="{A34F6883-AABC-824B-A2B0-5E51DB513F0A}" type="presParOf" srcId="{2548694B-662A-A04F-ABC3-F7247128AEAF}" destId="{888AE954-84B3-E141-B97F-72D8FDC970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D5096E-9233-2445-A12C-DD4ADBDCAF64}" type="doc">
      <dgm:prSet loTypeId="urn:microsoft.com/office/officeart/2005/8/layout/lis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9B5A7-CA54-804E-8D7B-582829E07FF8}">
      <dgm:prSet phldrT="[Text]"/>
      <dgm:spPr/>
      <dgm:t>
        <a:bodyPr/>
        <a:lstStyle/>
        <a:p>
          <a:r>
            <a:rPr lang="en-US" b="1" dirty="0"/>
            <a:t>Day 1</a:t>
          </a:r>
        </a:p>
      </dgm:t>
    </dgm:pt>
    <dgm:pt modelId="{6011D45B-434D-9C43-BF7D-BE34B6DC4AF7}" type="parTrans" cxnId="{D8AE531B-F669-2F42-84FC-B3B07FA2ED12}">
      <dgm:prSet/>
      <dgm:spPr/>
      <dgm:t>
        <a:bodyPr/>
        <a:lstStyle/>
        <a:p>
          <a:endParaRPr lang="en-US"/>
        </a:p>
      </dgm:t>
    </dgm:pt>
    <dgm:pt modelId="{62885E1B-EB10-3F46-BFF2-AEAB2213C6A4}" type="sibTrans" cxnId="{D8AE531B-F669-2F42-84FC-B3B07FA2ED12}">
      <dgm:prSet/>
      <dgm:spPr/>
      <dgm:t>
        <a:bodyPr/>
        <a:lstStyle/>
        <a:p>
          <a:endParaRPr lang="en-US"/>
        </a:p>
      </dgm:t>
    </dgm:pt>
    <dgm:pt modelId="{144DE1A3-6B58-5940-A443-8F43319ADBD9}">
      <dgm:prSet phldrT="[Text]"/>
      <dgm:spPr/>
      <dgm:t>
        <a:bodyPr/>
        <a:lstStyle/>
        <a:p>
          <a:pPr indent="-91440">
            <a:buClr>
              <a:schemeClr val="accent3"/>
            </a:buClr>
            <a:buFont typeface="Arial" panose="020B0604020202020204" pitchFamily="34" charset="0"/>
            <a:buChar char="•"/>
          </a:pPr>
          <a:r>
            <a:rPr lang="en-US" dirty="0">
              <a:effectLst/>
            </a:rPr>
            <a:t>IV buprenorphine 0.15 mg every 12 hours (0.5-1 mg SL dose)</a:t>
          </a:r>
          <a:endParaRPr lang="en-US" dirty="0"/>
        </a:p>
      </dgm:t>
    </dgm:pt>
    <dgm:pt modelId="{D1A620F1-B2E6-8046-8CA6-9ACE74CD9590}" type="parTrans" cxnId="{DDF7FC37-6DC6-EC44-9CE1-90E253D7750F}">
      <dgm:prSet/>
      <dgm:spPr/>
      <dgm:t>
        <a:bodyPr/>
        <a:lstStyle/>
        <a:p>
          <a:endParaRPr lang="en-US"/>
        </a:p>
      </dgm:t>
    </dgm:pt>
    <dgm:pt modelId="{C2F96B36-1287-334E-97F9-FA44E4FC9977}" type="sibTrans" cxnId="{DDF7FC37-6DC6-EC44-9CE1-90E253D7750F}">
      <dgm:prSet/>
      <dgm:spPr/>
      <dgm:t>
        <a:bodyPr/>
        <a:lstStyle/>
        <a:p>
          <a:endParaRPr lang="en-US"/>
        </a:p>
      </dgm:t>
    </dgm:pt>
    <dgm:pt modelId="{1CFD1654-7F8F-3B4F-868C-4F7C2780BCCD}">
      <dgm:prSet phldrT="[Text]"/>
      <dgm:spPr/>
      <dgm:t>
        <a:bodyPr/>
        <a:lstStyle/>
        <a:p>
          <a:r>
            <a:rPr lang="en-US" b="1" dirty="0"/>
            <a:t>Day 2</a:t>
          </a:r>
        </a:p>
      </dgm:t>
    </dgm:pt>
    <dgm:pt modelId="{D4F1ACC8-6724-9E45-87E9-891D652A073C}" type="parTrans" cxnId="{FD973944-2B72-C747-BACE-394A0F4819AC}">
      <dgm:prSet/>
      <dgm:spPr/>
      <dgm:t>
        <a:bodyPr/>
        <a:lstStyle/>
        <a:p>
          <a:endParaRPr lang="en-US"/>
        </a:p>
      </dgm:t>
    </dgm:pt>
    <dgm:pt modelId="{1DACC9D6-BFA6-4441-9EF1-39F7847FD3C3}" type="sibTrans" cxnId="{FD973944-2B72-C747-BACE-394A0F4819AC}">
      <dgm:prSet/>
      <dgm:spPr/>
      <dgm:t>
        <a:bodyPr/>
        <a:lstStyle/>
        <a:p>
          <a:endParaRPr lang="en-US"/>
        </a:p>
      </dgm:t>
    </dgm:pt>
    <dgm:pt modelId="{722345FF-C9FC-614D-9ABB-A6B38D713EEF}">
      <dgm:prSet phldrT="[Text]"/>
      <dgm:spPr/>
      <dgm:t>
        <a:bodyPr/>
        <a:lstStyle/>
        <a:p>
          <a:pPr indent="-91440">
            <a:buClr>
              <a:schemeClr val="accent3"/>
            </a:buClr>
            <a:buFont typeface="Arial" panose="020B0604020202020204" pitchFamily="34" charset="0"/>
            <a:buChar char="•"/>
          </a:pPr>
          <a:r>
            <a:rPr lang="en-US" dirty="0">
              <a:effectLst/>
            </a:rPr>
            <a:t>IV buprenorphine 0.3 mg every 12 hours (~1-2 mg SL dose)</a:t>
          </a:r>
          <a:endParaRPr lang="en-US" dirty="0"/>
        </a:p>
      </dgm:t>
    </dgm:pt>
    <dgm:pt modelId="{6FD9D88F-8871-BE49-879D-1F69DB6C1EB2}" type="parTrans" cxnId="{BD6D5E15-D9A7-B344-8F12-B8BDE63AE084}">
      <dgm:prSet/>
      <dgm:spPr/>
      <dgm:t>
        <a:bodyPr/>
        <a:lstStyle/>
        <a:p>
          <a:endParaRPr lang="en-US"/>
        </a:p>
      </dgm:t>
    </dgm:pt>
    <dgm:pt modelId="{FCC5D23E-482B-6A4B-86DF-C6C657D4203E}" type="sibTrans" cxnId="{BD6D5E15-D9A7-B344-8F12-B8BDE63AE084}">
      <dgm:prSet/>
      <dgm:spPr/>
      <dgm:t>
        <a:bodyPr/>
        <a:lstStyle/>
        <a:p>
          <a:endParaRPr lang="en-US"/>
        </a:p>
      </dgm:t>
    </dgm:pt>
    <dgm:pt modelId="{9B9321E2-A776-994D-98E9-44251572E625}">
      <dgm:prSet phldrT="[Text]"/>
      <dgm:spPr/>
      <dgm:t>
        <a:bodyPr/>
        <a:lstStyle/>
        <a:p>
          <a:r>
            <a:rPr lang="en-US" b="1" dirty="0"/>
            <a:t>Day 3</a:t>
          </a:r>
        </a:p>
      </dgm:t>
    </dgm:pt>
    <dgm:pt modelId="{29ECE34F-0756-DF47-955B-7FB50587E15E}" type="parTrans" cxnId="{3E6BD350-C3B5-CA42-B631-5A46B3C85BC5}">
      <dgm:prSet/>
      <dgm:spPr/>
      <dgm:t>
        <a:bodyPr/>
        <a:lstStyle/>
        <a:p>
          <a:endParaRPr lang="en-US"/>
        </a:p>
      </dgm:t>
    </dgm:pt>
    <dgm:pt modelId="{F448202F-0713-B44C-B087-FFFEAAA2221A}" type="sibTrans" cxnId="{3E6BD350-C3B5-CA42-B631-5A46B3C85BC5}">
      <dgm:prSet/>
      <dgm:spPr/>
      <dgm:t>
        <a:bodyPr/>
        <a:lstStyle/>
        <a:p>
          <a:endParaRPr lang="en-US"/>
        </a:p>
      </dgm:t>
    </dgm:pt>
    <dgm:pt modelId="{22120638-8E2F-6746-895D-1A593CB27AD2}">
      <dgm:prSet phldrT="[Text]"/>
      <dgm:spPr/>
      <dgm:t>
        <a:bodyPr/>
        <a:lstStyle/>
        <a:p>
          <a:pPr indent="-91440">
            <a:buClr>
              <a:schemeClr val="accent3"/>
            </a:buClr>
            <a:buFont typeface="Arial" panose="020B0604020202020204" pitchFamily="34" charset="0"/>
            <a:buChar char="•"/>
          </a:pPr>
          <a:r>
            <a:rPr lang="en-US" dirty="0">
              <a:effectLst/>
            </a:rPr>
            <a:t>IV buprenorphine 0.4 mg every 12 hours (~1.75-2.5 mg SL dose)</a:t>
          </a:r>
          <a:endParaRPr lang="en-US" dirty="0"/>
        </a:p>
      </dgm:t>
    </dgm:pt>
    <dgm:pt modelId="{F889E25D-FEE1-AD47-8609-17998A396895}" type="parTrans" cxnId="{F2D0BEAD-DF66-2A4A-910A-2004E4BC82A9}">
      <dgm:prSet/>
      <dgm:spPr/>
      <dgm:t>
        <a:bodyPr/>
        <a:lstStyle/>
        <a:p>
          <a:endParaRPr lang="en-US"/>
        </a:p>
      </dgm:t>
    </dgm:pt>
    <dgm:pt modelId="{1B0B4916-BC9B-CC47-9936-F28AD16DE5E0}" type="sibTrans" cxnId="{F2D0BEAD-DF66-2A4A-910A-2004E4BC82A9}">
      <dgm:prSet/>
      <dgm:spPr/>
      <dgm:t>
        <a:bodyPr/>
        <a:lstStyle/>
        <a:p>
          <a:endParaRPr lang="en-US"/>
        </a:p>
      </dgm:t>
    </dgm:pt>
    <dgm:pt modelId="{285667C7-53D5-A642-ACF9-76A4950849C2}">
      <dgm:prSet phldrT="[Text]"/>
      <dgm:spPr/>
      <dgm:t>
        <a:bodyPr/>
        <a:lstStyle/>
        <a:p>
          <a:r>
            <a:rPr lang="en-US" b="1" dirty="0"/>
            <a:t>Day 4</a:t>
          </a:r>
        </a:p>
      </dgm:t>
    </dgm:pt>
    <dgm:pt modelId="{4CE4957E-BABB-5C42-B4BF-97F72EFAE94B}" type="parTrans" cxnId="{8BAB9734-5D1D-2F44-837D-298D5337EE04}">
      <dgm:prSet/>
      <dgm:spPr/>
      <dgm:t>
        <a:bodyPr/>
        <a:lstStyle/>
        <a:p>
          <a:endParaRPr lang="en-US"/>
        </a:p>
      </dgm:t>
    </dgm:pt>
    <dgm:pt modelId="{B48DCFA8-CCF3-5441-9313-B45271D89EBF}" type="sibTrans" cxnId="{8BAB9734-5D1D-2F44-837D-298D5337EE04}">
      <dgm:prSet/>
      <dgm:spPr/>
      <dgm:t>
        <a:bodyPr/>
        <a:lstStyle/>
        <a:p>
          <a:endParaRPr lang="en-US"/>
        </a:p>
      </dgm:t>
    </dgm:pt>
    <dgm:pt modelId="{21C42697-3EC0-4547-9F26-CB15BA00C5CC}">
      <dgm:prSet/>
      <dgm:spPr/>
      <dgm:t>
        <a:bodyPr/>
        <a:lstStyle/>
        <a:p>
          <a:pPr indent="-91440">
            <a:buClr>
              <a:schemeClr val="accent3"/>
            </a:buClr>
            <a:buFont typeface="Arial" panose="020B0604020202020204" pitchFamily="34" charset="0"/>
            <a:buChar char="•"/>
          </a:pPr>
          <a:r>
            <a:rPr lang="en-US" dirty="0">
              <a:effectLst/>
            </a:rPr>
            <a:t>Transition to SL on day 3 or 4</a:t>
          </a:r>
        </a:p>
      </dgm:t>
    </dgm:pt>
    <dgm:pt modelId="{D8622653-FAC0-F64C-99E4-46A9615AA1EE}" type="parTrans" cxnId="{BFE16041-7C88-4C4C-9EF9-7A8792DDBF87}">
      <dgm:prSet/>
      <dgm:spPr/>
      <dgm:t>
        <a:bodyPr/>
        <a:lstStyle/>
        <a:p>
          <a:endParaRPr lang="en-US"/>
        </a:p>
      </dgm:t>
    </dgm:pt>
    <dgm:pt modelId="{24C33166-3433-9C41-89DB-4E1D5ECF331C}" type="sibTrans" cxnId="{BFE16041-7C88-4C4C-9EF9-7A8792DDBF87}">
      <dgm:prSet/>
      <dgm:spPr/>
      <dgm:t>
        <a:bodyPr/>
        <a:lstStyle/>
        <a:p>
          <a:endParaRPr lang="en-US"/>
        </a:p>
      </dgm:t>
    </dgm:pt>
    <dgm:pt modelId="{B9886AD9-7011-4147-AA6D-D0050617EE3A}">
      <dgm:prSet phldrT="[Text]"/>
      <dgm:spPr/>
      <dgm:t>
        <a:bodyPr/>
        <a:lstStyle/>
        <a:p>
          <a:pPr indent="-91440">
            <a:buClr>
              <a:schemeClr val="accent3"/>
            </a:buClr>
            <a:buFont typeface="Arial" panose="020B0604020202020204" pitchFamily="34" charset="0"/>
            <a:buChar char="•"/>
          </a:pPr>
          <a:r>
            <a:rPr lang="en-US" dirty="0">
              <a:effectLst/>
            </a:rPr>
            <a:t>IV buprenorphine 0.5 mg every 12 hours (~2-3 mg SL dose)</a:t>
          </a:r>
          <a:endParaRPr lang="en-US" dirty="0"/>
        </a:p>
      </dgm:t>
    </dgm:pt>
    <dgm:pt modelId="{76CA4535-D9AA-BD40-8C08-27863CAABCD2}" type="parTrans" cxnId="{813DCCD2-6F49-8B47-A081-FE7F73EB0160}">
      <dgm:prSet/>
      <dgm:spPr/>
      <dgm:t>
        <a:bodyPr/>
        <a:lstStyle/>
        <a:p>
          <a:endParaRPr lang="en-US"/>
        </a:p>
      </dgm:t>
    </dgm:pt>
    <dgm:pt modelId="{67E01317-61FD-5A43-A6AC-90D5CDF1C8C3}" type="sibTrans" cxnId="{813DCCD2-6F49-8B47-A081-FE7F73EB0160}">
      <dgm:prSet/>
      <dgm:spPr/>
      <dgm:t>
        <a:bodyPr/>
        <a:lstStyle/>
        <a:p>
          <a:endParaRPr lang="en-US"/>
        </a:p>
      </dgm:t>
    </dgm:pt>
    <dgm:pt modelId="{6225FA53-2AB7-0A42-B999-6228B75886AC}">
      <dgm:prSet phldrT="[Text]"/>
      <dgm:spPr/>
      <dgm:t>
        <a:bodyPr/>
        <a:lstStyle/>
        <a:p>
          <a:pPr indent="-91440">
            <a:buClr>
              <a:schemeClr val="accent3"/>
            </a:buClr>
            <a:buFont typeface="Arial" panose="020B0604020202020204" pitchFamily="34" charset="0"/>
            <a:buChar char="•"/>
          </a:pPr>
          <a:r>
            <a:rPr lang="en-US" dirty="0">
              <a:effectLst/>
            </a:rPr>
            <a:t>or SL buprenorphine/naloxone 2/0.5 mg BID then 4 mg TID on the next day</a:t>
          </a:r>
          <a:endParaRPr lang="en-US" dirty="0"/>
        </a:p>
      </dgm:t>
    </dgm:pt>
    <dgm:pt modelId="{4C51DA13-F6AF-2548-A1AA-CBABCF50E727}" type="parTrans" cxnId="{06415F4F-46E1-AD4D-B422-7CE7156599F9}">
      <dgm:prSet/>
      <dgm:spPr/>
      <dgm:t>
        <a:bodyPr/>
        <a:lstStyle/>
        <a:p>
          <a:endParaRPr lang="en-US"/>
        </a:p>
      </dgm:t>
    </dgm:pt>
    <dgm:pt modelId="{39BA17A8-4ABD-1D45-B240-641D2E398625}" type="sibTrans" cxnId="{06415F4F-46E1-AD4D-B422-7CE7156599F9}">
      <dgm:prSet/>
      <dgm:spPr/>
      <dgm:t>
        <a:bodyPr/>
        <a:lstStyle/>
        <a:p>
          <a:endParaRPr lang="en-US"/>
        </a:p>
      </dgm:t>
    </dgm:pt>
    <dgm:pt modelId="{224CC735-BB56-1343-83BB-A437FCCB8773}">
      <dgm:prSet phldrT="[Text]"/>
      <dgm:spPr/>
      <dgm:t>
        <a:bodyPr/>
        <a:lstStyle/>
        <a:p>
          <a:pPr indent="-91440">
            <a:buClr>
              <a:schemeClr val="accent3"/>
            </a:buClr>
            <a:buFont typeface="Arial" panose="020B0604020202020204" pitchFamily="34" charset="0"/>
            <a:buChar char="•"/>
          </a:pPr>
          <a:r>
            <a:rPr lang="en-US" dirty="0">
              <a:effectLst/>
            </a:rPr>
            <a:t>or SL buprenorphine/naloxone 2/0.5 mg BID then 4 mg TID on the next day</a:t>
          </a:r>
          <a:endParaRPr lang="en-US" dirty="0"/>
        </a:p>
      </dgm:t>
    </dgm:pt>
    <dgm:pt modelId="{8F3922BE-94B6-C942-B9F4-F083576CC64C}" type="parTrans" cxnId="{5738BA57-D754-2F47-86B4-6B6E0CCC80FC}">
      <dgm:prSet/>
      <dgm:spPr/>
      <dgm:t>
        <a:bodyPr/>
        <a:lstStyle/>
        <a:p>
          <a:endParaRPr lang="en-US"/>
        </a:p>
      </dgm:t>
    </dgm:pt>
    <dgm:pt modelId="{1721DA78-17CA-624D-92DC-345D1D9367E3}" type="sibTrans" cxnId="{5738BA57-D754-2F47-86B4-6B6E0CCC80FC}">
      <dgm:prSet/>
      <dgm:spPr/>
      <dgm:t>
        <a:bodyPr/>
        <a:lstStyle/>
        <a:p>
          <a:endParaRPr lang="en-US"/>
        </a:p>
      </dgm:t>
    </dgm:pt>
    <dgm:pt modelId="{2548694B-662A-A04F-ABC3-F7247128AEAF}" type="pres">
      <dgm:prSet presAssocID="{6FD5096E-9233-2445-A12C-DD4ADBDCAF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D1583-494C-2740-9AE8-51661C724FFF}" type="pres">
      <dgm:prSet presAssocID="{8CB9B5A7-CA54-804E-8D7B-582829E07FF8}" presName="parentLin" presStyleCnt="0"/>
      <dgm:spPr/>
    </dgm:pt>
    <dgm:pt modelId="{90B72671-CF3E-CE4E-857F-3E8B0ADD06B2}" type="pres">
      <dgm:prSet presAssocID="{8CB9B5A7-CA54-804E-8D7B-582829E07FF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A0D13AA-49FC-764C-A83D-8E4DC77D088A}" type="pres">
      <dgm:prSet presAssocID="{8CB9B5A7-CA54-804E-8D7B-582829E07F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E8305-1BE3-3C49-AA00-C39FE43531E8}" type="pres">
      <dgm:prSet presAssocID="{8CB9B5A7-CA54-804E-8D7B-582829E07FF8}" presName="negativeSpace" presStyleCnt="0"/>
      <dgm:spPr/>
    </dgm:pt>
    <dgm:pt modelId="{5D714EA0-DB01-1A44-9843-1D6CBBD3E173}" type="pres">
      <dgm:prSet presAssocID="{8CB9B5A7-CA54-804E-8D7B-582829E07FF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A2A10-BA67-254E-8408-379A5B8CFFF2}" type="pres">
      <dgm:prSet presAssocID="{62885E1B-EB10-3F46-BFF2-AEAB2213C6A4}" presName="spaceBetweenRectangles" presStyleCnt="0"/>
      <dgm:spPr/>
    </dgm:pt>
    <dgm:pt modelId="{FF435165-C004-A443-A63C-93FE84B8E08D}" type="pres">
      <dgm:prSet presAssocID="{1CFD1654-7F8F-3B4F-868C-4F7C2780BCCD}" presName="parentLin" presStyleCnt="0"/>
      <dgm:spPr/>
    </dgm:pt>
    <dgm:pt modelId="{0140EC06-BB84-6249-8A98-49C10B046CBF}" type="pres">
      <dgm:prSet presAssocID="{1CFD1654-7F8F-3B4F-868C-4F7C2780BCC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C984790-6E05-734A-B0AA-B7D892D3F054}" type="pres">
      <dgm:prSet presAssocID="{1CFD1654-7F8F-3B4F-868C-4F7C2780BCC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AF1C7-D044-6843-9214-90DF68F12C60}" type="pres">
      <dgm:prSet presAssocID="{1CFD1654-7F8F-3B4F-868C-4F7C2780BCCD}" presName="negativeSpace" presStyleCnt="0"/>
      <dgm:spPr/>
    </dgm:pt>
    <dgm:pt modelId="{3FCC3242-90E0-5C41-8153-905E4B0E1E88}" type="pres">
      <dgm:prSet presAssocID="{1CFD1654-7F8F-3B4F-868C-4F7C2780BCC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1A74-E182-3945-9EF3-D916C2543839}" type="pres">
      <dgm:prSet presAssocID="{1DACC9D6-BFA6-4441-9EF1-39F7847FD3C3}" presName="spaceBetweenRectangles" presStyleCnt="0"/>
      <dgm:spPr/>
    </dgm:pt>
    <dgm:pt modelId="{4AC49D88-CF8F-4645-90A1-BEB9CC08856A}" type="pres">
      <dgm:prSet presAssocID="{9B9321E2-A776-994D-98E9-44251572E625}" presName="parentLin" presStyleCnt="0"/>
      <dgm:spPr/>
    </dgm:pt>
    <dgm:pt modelId="{BC3B681A-B28F-FC44-A685-8E2FD05CC90D}" type="pres">
      <dgm:prSet presAssocID="{9B9321E2-A776-994D-98E9-44251572E62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1413988-2BE9-AB4E-A7F4-AA2B95DBCF9D}" type="pres">
      <dgm:prSet presAssocID="{9B9321E2-A776-994D-98E9-44251572E62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0233-DD25-2A45-B054-E5C490CA2BAD}" type="pres">
      <dgm:prSet presAssocID="{9B9321E2-A776-994D-98E9-44251572E625}" presName="negativeSpace" presStyleCnt="0"/>
      <dgm:spPr/>
    </dgm:pt>
    <dgm:pt modelId="{D2A144AA-A38D-2349-A265-18A876BF5267}" type="pres">
      <dgm:prSet presAssocID="{9B9321E2-A776-994D-98E9-44251572E62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0B70C-E10F-1D4F-A00B-9B1377E4B790}" type="pres">
      <dgm:prSet presAssocID="{F448202F-0713-B44C-B087-FFFEAAA2221A}" presName="spaceBetweenRectangles" presStyleCnt="0"/>
      <dgm:spPr/>
    </dgm:pt>
    <dgm:pt modelId="{8AF2F7D8-58D9-9A4C-9BEA-1FAF12EDD004}" type="pres">
      <dgm:prSet presAssocID="{285667C7-53D5-A642-ACF9-76A4950849C2}" presName="parentLin" presStyleCnt="0"/>
      <dgm:spPr/>
    </dgm:pt>
    <dgm:pt modelId="{8225E187-F307-9C47-88D9-D58D5C0FC311}" type="pres">
      <dgm:prSet presAssocID="{285667C7-53D5-A642-ACF9-76A4950849C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FD4F7F0-C563-F048-8F0F-B5434A4D7AE1}" type="pres">
      <dgm:prSet presAssocID="{285667C7-53D5-A642-ACF9-76A4950849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8C6E6-41E3-0F44-B5CD-CD0798E905AB}" type="pres">
      <dgm:prSet presAssocID="{285667C7-53D5-A642-ACF9-76A4950849C2}" presName="negativeSpace" presStyleCnt="0"/>
      <dgm:spPr/>
    </dgm:pt>
    <dgm:pt modelId="{888AE954-84B3-E141-B97F-72D8FDC97072}" type="pres">
      <dgm:prSet presAssocID="{285667C7-53D5-A642-ACF9-76A4950849C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EBDFE-98C6-CC49-AC6C-631C65604C0F}" type="presOf" srcId="{722345FF-C9FC-614D-9ABB-A6B38D713EEF}" destId="{3FCC3242-90E0-5C41-8153-905E4B0E1E88}" srcOrd="0" destOrd="0" presId="urn:microsoft.com/office/officeart/2005/8/layout/list1"/>
    <dgm:cxn modelId="{3E59BD9A-25AB-2449-83DE-1EE1ACBF7391}" type="presOf" srcId="{144DE1A3-6B58-5940-A443-8F43319ADBD9}" destId="{5D714EA0-DB01-1A44-9843-1D6CBBD3E173}" srcOrd="0" destOrd="0" presId="urn:microsoft.com/office/officeart/2005/8/layout/list1"/>
    <dgm:cxn modelId="{D8AE531B-F669-2F42-84FC-B3B07FA2ED12}" srcId="{6FD5096E-9233-2445-A12C-DD4ADBDCAF64}" destId="{8CB9B5A7-CA54-804E-8D7B-582829E07FF8}" srcOrd="0" destOrd="0" parTransId="{6011D45B-434D-9C43-BF7D-BE34B6DC4AF7}" sibTransId="{62885E1B-EB10-3F46-BFF2-AEAB2213C6A4}"/>
    <dgm:cxn modelId="{16973BE1-65E3-FB4D-9B77-FA85022EFEEC}" type="presOf" srcId="{6FD5096E-9233-2445-A12C-DD4ADBDCAF64}" destId="{2548694B-662A-A04F-ABC3-F7247128AEAF}" srcOrd="0" destOrd="0" presId="urn:microsoft.com/office/officeart/2005/8/layout/list1"/>
    <dgm:cxn modelId="{04418DE8-D1AF-C34C-B141-0E4B1DF51525}" type="presOf" srcId="{8CB9B5A7-CA54-804E-8D7B-582829E07FF8}" destId="{2A0D13AA-49FC-764C-A83D-8E4DC77D088A}" srcOrd="1" destOrd="0" presId="urn:microsoft.com/office/officeart/2005/8/layout/list1"/>
    <dgm:cxn modelId="{BFE16041-7C88-4C4C-9EF9-7A8792DDBF87}" srcId="{1CFD1654-7F8F-3B4F-868C-4F7C2780BCCD}" destId="{21C42697-3EC0-4547-9F26-CB15BA00C5CC}" srcOrd="1" destOrd="0" parTransId="{D8622653-FAC0-F64C-99E4-46A9615AA1EE}" sibTransId="{24C33166-3433-9C41-89DB-4E1D5ECF331C}"/>
    <dgm:cxn modelId="{B39F10CD-F90F-124E-88AC-659194F30D9C}" type="presOf" srcId="{6225FA53-2AB7-0A42-B999-6228B75886AC}" destId="{D2A144AA-A38D-2349-A265-18A876BF5267}" srcOrd="0" destOrd="1" presId="urn:microsoft.com/office/officeart/2005/8/layout/list1"/>
    <dgm:cxn modelId="{5738BA57-D754-2F47-86B4-6B6E0CCC80FC}" srcId="{285667C7-53D5-A642-ACF9-76A4950849C2}" destId="{224CC735-BB56-1343-83BB-A437FCCB8773}" srcOrd="1" destOrd="0" parTransId="{8F3922BE-94B6-C942-B9F4-F083576CC64C}" sibTransId="{1721DA78-17CA-624D-92DC-345D1D9367E3}"/>
    <dgm:cxn modelId="{50878B0D-3348-074E-AEA2-6B361B9B0F41}" type="presOf" srcId="{285667C7-53D5-A642-ACF9-76A4950849C2}" destId="{8225E187-F307-9C47-88D9-D58D5C0FC311}" srcOrd="0" destOrd="0" presId="urn:microsoft.com/office/officeart/2005/8/layout/list1"/>
    <dgm:cxn modelId="{9E12FD19-EEF7-B641-9E5B-17B0757BE80E}" type="presOf" srcId="{22120638-8E2F-6746-895D-1A593CB27AD2}" destId="{D2A144AA-A38D-2349-A265-18A876BF5267}" srcOrd="0" destOrd="0" presId="urn:microsoft.com/office/officeart/2005/8/layout/list1"/>
    <dgm:cxn modelId="{BD6D5E15-D9A7-B344-8F12-B8BDE63AE084}" srcId="{1CFD1654-7F8F-3B4F-868C-4F7C2780BCCD}" destId="{722345FF-C9FC-614D-9ABB-A6B38D713EEF}" srcOrd="0" destOrd="0" parTransId="{6FD9D88F-8871-BE49-879D-1F69DB6C1EB2}" sibTransId="{FCC5D23E-482B-6A4B-86DF-C6C657D4203E}"/>
    <dgm:cxn modelId="{F2D0BEAD-DF66-2A4A-910A-2004E4BC82A9}" srcId="{9B9321E2-A776-994D-98E9-44251572E625}" destId="{22120638-8E2F-6746-895D-1A593CB27AD2}" srcOrd="0" destOrd="0" parTransId="{F889E25D-FEE1-AD47-8609-17998A396895}" sibTransId="{1B0B4916-BC9B-CC47-9936-F28AD16DE5E0}"/>
    <dgm:cxn modelId="{5BF0EF72-1D67-6344-AE05-17FC61B5FACB}" type="presOf" srcId="{1CFD1654-7F8F-3B4F-868C-4F7C2780BCCD}" destId="{EC984790-6E05-734A-B0AA-B7D892D3F054}" srcOrd="1" destOrd="0" presId="urn:microsoft.com/office/officeart/2005/8/layout/list1"/>
    <dgm:cxn modelId="{F8BCBBBE-1556-F146-8F46-1D9E5A8BD9B2}" type="presOf" srcId="{8CB9B5A7-CA54-804E-8D7B-582829E07FF8}" destId="{90B72671-CF3E-CE4E-857F-3E8B0ADD06B2}" srcOrd="0" destOrd="0" presId="urn:microsoft.com/office/officeart/2005/8/layout/list1"/>
    <dgm:cxn modelId="{CFC6292E-D245-7043-A825-19423FF111BB}" type="presOf" srcId="{224CC735-BB56-1343-83BB-A437FCCB8773}" destId="{888AE954-84B3-E141-B97F-72D8FDC97072}" srcOrd="0" destOrd="1" presId="urn:microsoft.com/office/officeart/2005/8/layout/list1"/>
    <dgm:cxn modelId="{E9E41234-619D-7248-B592-D8496A44B2E6}" type="presOf" srcId="{9B9321E2-A776-994D-98E9-44251572E625}" destId="{51413988-2BE9-AB4E-A7F4-AA2B95DBCF9D}" srcOrd="1" destOrd="0" presId="urn:microsoft.com/office/officeart/2005/8/layout/list1"/>
    <dgm:cxn modelId="{F58DC568-A298-BD4D-B9DE-5CDEA8E62A71}" type="presOf" srcId="{1CFD1654-7F8F-3B4F-868C-4F7C2780BCCD}" destId="{0140EC06-BB84-6249-8A98-49C10B046CBF}" srcOrd="0" destOrd="0" presId="urn:microsoft.com/office/officeart/2005/8/layout/list1"/>
    <dgm:cxn modelId="{813DCCD2-6F49-8B47-A081-FE7F73EB0160}" srcId="{285667C7-53D5-A642-ACF9-76A4950849C2}" destId="{B9886AD9-7011-4147-AA6D-D0050617EE3A}" srcOrd="0" destOrd="0" parTransId="{76CA4535-D9AA-BD40-8C08-27863CAABCD2}" sibTransId="{67E01317-61FD-5A43-A6AC-90D5CDF1C8C3}"/>
    <dgm:cxn modelId="{F7683F55-F7BC-C140-B45D-639B627FCA02}" type="presOf" srcId="{285667C7-53D5-A642-ACF9-76A4950849C2}" destId="{0FD4F7F0-C563-F048-8F0F-B5434A4D7AE1}" srcOrd="1" destOrd="0" presId="urn:microsoft.com/office/officeart/2005/8/layout/list1"/>
    <dgm:cxn modelId="{3E6BD350-C3B5-CA42-B631-5A46B3C85BC5}" srcId="{6FD5096E-9233-2445-A12C-DD4ADBDCAF64}" destId="{9B9321E2-A776-994D-98E9-44251572E625}" srcOrd="2" destOrd="0" parTransId="{29ECE34F-0756-DF47-955B-7FB50587E15E}" sibTransId="{F448202F-0713-B44C-B087-FFFEAAA2221A}"/>
    <dgm:cxn modelId="{FD973944-2B72-C747-BACE-394A0F4819AC}" srcId="{6FD5096E-9233-2445-A12C-DD4ADBDCAF64}" destId="{1CFD1654-7F8F-3B4F-868C-4F7C2780BCCD}" srcOrd="1" destOrd="0" parTransId="{D4F1ACC8-6724-9E45-87E9-891D652A073C}" sibTransId="{1DACC9D6-BFA6-4441-9EF1-39F7847FD3C3}"/>
    <dgm:cxn modelId="{8BAB9734-5D1D-2F44-837D-298D5337EE04}" srcId="{6FD5096E-9233-2445-A12C-DD4ADBDCAF64}" destId="{285667C7-53D5-A642-ACF9-76A4950849C2}" srcOrd="3" destOrd="0" parTransId="{4CE4957E-BABB-5C42-B4BF-97F72EFAE94B}" sibTransId="{B48DCFA8-CCF3-5441-9313-B45271D89EBF}"/>
    <dgm:cxn modelId="{C101C9A2-2D90-C94C-8DB8-96E8F22365F2}" type="presOf" srcId="{21C42697-3EC0-4547-9F26-CB15BA00C5CC}" destId="{3FCC3242-90E0-5C41-8153-905E4B0E1E88}" srcOrd="0" destOrd="1" presId="urn:microsoft.com/office/officeart/2005/8/layout/list1"/>
    <dgm:cxn modelId="{06415F4F-46E1-AD4D-B422-7CE7156599F9}" srcId="{9B9321E2-A776-994D-98E9-44251572E625}" destId="{6225FA53-2AB7-0A42-B999-6228B75886AC}" srcOrd="1" destOrd="0" parTransId="{4C51DA13-F6AF-2548-A1AA-CBABCF50E727}" sibTransId="{39BA17A8-4ABD-1D45-B240-641D2E398625}"/>
    <dgm:cxn modelId="{DDF7FC37-6DC6-EC44-9CE1-90E253D7750F}" srcId="{8CB9B5A7-CA54-804E-8D7B-582829E07FF8}" destId="{144DE1A3-6B58-5940-A443-8F43319ADBD9}" srcOrd="0" destOrd="0" parTransId="{D1A620F1-B2E6-8046-8CA6-9ACE74CD9590}" sibTransId="{C2F96B36-1287-334E-97F9-FA44E4FC9977}"/>
    <dgm:cxn modelId="{863C24DA-F224-DA4A-A4C1-9F6FC5300561}" type="presOf" srcId="{9B9321E2-A776-994D-98E9-44251572E625}" destId="{BC3B681A-B28F-FC44-A685-8E2FD05CC90D}" srcOrd="0" destOrd="0" presId="urn:microsoft.com/office/officeart/2005/8/layout/list1"/>
    <dgm:cxn modelId="{27E9B848-9824-954E-9B1E-CCCE4C1D2115}" type="presOf" srcId="{B9886AD9-7011-4147-AA6D-D0050617EE3A}" destId="{888AE954-84B3-E141-B97F-72D8FDC97072}" srcOrd="0" destOrd="0" presId="urn:microsoft.com/office/officeart/2005/8/layout/list1"/>
    <dgm:cxn modelId="{89DBDB63-5AC0-134A-A915-F54F5F9DBC29}" type="presParOf" srcId="{2548694B-662A-A04F-ABC3-F7247128AEAF}" destId="{CB8D1583-494C-2740-9AE8-51661C724FFF}" srcOrd="0" destOrd="0" presId="urn:microsoft.com/office/officeart/2005/8/layout/list1"/>
    <dgm:cxn modelId="{9955BF4F-7B3A-E344-8BCA-9A0D8DC187D6}" type="presParOf" srcId="{CB8D1583-494C-2740-9AE8-51661C724FFF}" destId="{90B72671-CF3E-CE4E-857F-3E8B0ADD06B2}" srcOrd="0" destOrd="0" presId="urn:microsoft.com/office/officeart/2005/8/layout/list1"/>
    <dgm:cxn modelId="{7BCFF8D3-A404-A84E-9CBC-A22FA3552570}" type="presParOf" srcId="{CB8D1583-494C-2740-9AE8-51661C724FFF}" destId="{2A0D13AA-49FC-764C-A83D-8E4DC77D088A}" srcOrd="1" destOrd="0" presId="urn:microsoft.com/office/officeart/2005/8/layout/list1"/>
    <dgm:cxn modelId="{ED5A6073-2EA0-E443-87C4-0791E9E0638C}" type="presParOf" srcId="{2548694B-662A-A04F-ABC3-F7247128AEAF}" destId="{A6FE8305-1BE3-3C49-AA00-C39FE43531E8}" srcOrd="1" destOrd="0" presId="urn:microsoft.com/office/officeart/2005/8/layout/list1"/>
    <dgm:cxn modelId="{DD030FB2-9E46-5241-B4A6-77524F8B2C73}" type="presParOf" srcId="{2548694B-662A-A04F-ABC3-F7247128AEAF}" destId="{5D714EA0-DB01-1A44-9843-1D6CBBD3E173}" srcOrd="2" destOrd="0" presId="urn:microsoft.com/office/officeart/2005/8/layout/list1"/>
    <dgm:cxn modelId="{A8F2CCFB-B7B7-EE4A-9B47-DEBE06041CF4}" type="presParOf" srcId="{2548694B-662A-A04F-ABC3-F7247128AEAF}" destId="{6CEA2A10-BA67-254E-8408-379A5B8CFFF2}" srcOrd="3" destOrd="0" presId="urn:microsoft.com/office/officeart/2005/8/layout/list1"/>
    <dgm:cxn modelId="{54F66B73-77E8-9D45-A830-AA7392612F3A}" type="presParOf" srcId="{2548694B-662A-A04F-ABC3-F7247128AEAF}" destId="{FF435165-C004-A443-A63C-93FE84B8E08D}" srcOrd="4" destOrd="0" presId="urn:microsoft.com/office/officeart/2005/8/layout/list1"/>
    <dgm:cxn modelId="{7D6E34BC-5172-8F46-8767-DF4722C642C2}" type="presParOf" srcId="{FF435165-C004-A443-A63C-93FE84B8E08D}" destId="{0140EC06-BB84-6249-8A98-49C10B046CBF}" srcOrd="0" destOrd="0" presId="urn:microsoft.com/office/officeart/2005/8/layout/list1"/>
    <dgm:cxn modelId="{EF0F25FF-5643-874B-B5AD-242CCD0305F7}" type="presParOf" srcId="{FF435165-C004-A443-A63C-93FE84B8E08D}" destId="{EC984790-6E05-734A-B0AA-B7D892D3F054}" srcOrd="1" destOrd="0" presId="urn:microsoft.com/office/officeart/2005/8/layout/list1"/>
    <dgm:cxn modelId="{F24235F7-7D59-8648-BC9C-CE981369D755}" type="presParOf" srcId="{2548694B-662A-A04F-ABC3-F7247128AEAF}" destId="{7CCAF1C7-D044-6843-9214-90DF68F12C60}" srcOrd="5" destOrd="0" presId="urn:microsoft.com/office/officeart/2005/8/layout/list1"/>
    <dgm:cxn modelId="{120672D8-6350-424B-A41A-BE27159E53C0}" type="presParOf" srcId="{2548694B-662A-A04F-ABC3-F7247128AEAF}" destId="{3FCC3242-90E0-5C41-8153-905E4B0E1E88}" srcOrd="6" destOrd="0" presId="urn:microsoft.com/office/officeart/2005/8/layout/list1"/>
    <dgm:cxn modelId="{8FFAEB5A-F5E8-F141-BE48-035E508258CE}" type="presParOf" srcId="{2548694B-662A-A04F-ABC3-F7247128AEAF}" destId="{17AA1A74-E182-3945-9EF3-D916C2543839}" srcOrd="7" destOrd="0" presId="urn:microsoft.com/office/officeart/2005/8/layout/list1"/>
    <dgm:cxn modelId="{D7F85F85-07BE-0A44-9D50-27C928DD9099}" type="presParOf" srcId="{2548694B-662A-A04F-ABC3-F7247128AEAF}" destId="{4AC49D88-CF8F-4645-90A1-BEB9CC08856A}" srcOrd="8" destOrd="0" presId="urn:microsoft.com/office/officeart/2005/8/layout/list1"/>
    <dgm:cxn modelId="{37BCF4CD-D684-5140-A47A-AFB16E22D2F3}" type="presParOf" srcId="{4AC49D88-CF8F-4645-90A1-BEB9CC08856A}" destId="{BC3B681A-B28F-FC44-A685-8E2FD05CC90D}" srcOrd="0" destOrd="0" presId="urn:microsoft.com/office/officeart/2005/8/layout/list1"/>
    <dgm:cxn modelId="{34FB1CD4-3F52-654C-9BE8-4E0E0B07C66B}" type="presParOf" srcId="{4AC49D88-CF8F-4645-90A1-BEB9CC08856A}" destId="{51413988-2BE9-AB4E-A7F4-AA2B95DBCF9D}" srcOrd="1" destOrd="0" presId="urn:microsoft.com/office/officeart/2005/8/layout/list1"/>
    <dgm:cxn modelId="{816E499F-1EB1-BC49-90B1-7A9FD49CA47E}" type="presParOf" srcId="{2548694B-662A-A04F-ABC3-F7247128AEAF}" destId="{944E0233-DD25-2A45-B054-E5C490CA2BAD}" srcOrd="9" destOrd="0" presId="urn:microsoft.com/office/officeart/2005/8/layout/list1"/>
    <dgm:cxn modelId="{3EE52605-549A-3B45-8733-B52DBF4BF37F}" type="presParOf" srcId="{2548694B-662A-A04F-ABC3-F7247128AEAF}" destId="{D2A144AA-A38D-2349-A265-18A876BF5267}" srcOrd="10" destOrd="0" presId="urn:microsoft.com/office/officeart/2005/8/layout/list1"/>
    <dgm:cxn modelId="{DC119C3C-2E37-5E41-94A6-686F486C5989}" type="presParOf" srcId="{2548694B-662A-A04F-ABC3-F7247128AEAF}" destId="{48B0B70C-E10F-1D4F-A00B-9B1377E4B790}" srcOrd="11" destOrd="0" presId="urn:microsoft.com/office/officeart/2005/8/layout/list1"/>
    <dgm:cxn modelId="{B4FDDEAE-DA26-9B40-B2CC-BED16DBFC256}" type="presParOf" srcId="{2548694B-662A-A04F-ABC3-F7247128AEAF}" destId="{8AF2F7D8-58D9-9A4C-9BEA-1FAF12EDD004}" srcOrd="12" destOrd="0" presId="urn:microsoft.com/office/officeart/2005/8/layout/list1"/>
    <dgm:cxn modelId="{68A8EB54-48C7-7246-862D-005C455215FE}" type="presParOf" srcId="{8AF2F7D8-58D9-9A4C-9BEA-1FAF12EDD004}" destId="{8225E187-F307-9C47-88D9-D58D5C0FC311}" srcOrd="0" destOrd="0" presId="urn:microsoft.com/office/officeart/2005/8/layout/list1"/>
    <dgm:cxn modelId="{AB259448-08E6-184A-A301-0282A04FA72A}" type="presParOf" srcId="{8AF2F7D8-58D9-9A4C-9BEA-1FAF12EDD004}" destId="{0FD4F7F0-C563-F048-8F0F-B5434A4D7AE1}" srcOrd="1" destOrd="0" presId="urn:microsoft.com/office/officeart/2005/8/layout/list1"/>
    <dgm:cxn modelId="{3C3F8A91-6937-1949-B4E1-DBA0FD37F45B}" type="presParOf" srcId="{2548694B-662A-A04F-ABC3-F7247128AEAF}" destId="{2F08C6E6-41E3-0F44-B5CD-CD0798E905AB}" srcOrd="13" destOrd="0" presId="urn:microsoft.com/office/officeart/2005/8/layout/list1"/>
    <dgm:cxn modelId="{A34F6883-AABC-824B-A2B0-5E51DB513F0A}" type="presParOf" srcId="{2548694B-662A-A04F-ABC3-F7247128AEAF}" destId="{888AE954-84B3-E141-B97F-72D8FDC970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14EA0-DB01-1A44-9843-1D6CBBD3E173}">
      <dsp:nvSpPr>
        <dsp:cNvPr id="0" name=""/>
        <dsp:cNvSpPr/>
      </dsp:nvSpPr>
      <dsp:spPr>
        <a:xfrm>
          <a:off x="0" y="396419"/>
          <a:ext cx="3581400" cy="34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56" tIns="166624" rIns="277956" bIns="56896" numCol="1" spcCol="1270" anchor="t" anchorCtr="0">
          <a:noAutofit/>
        </a:bodyPr>
        <a:lstStyle/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effectLst/>
            </a:rPr>
            <a:t>IV buprenorphine 0.15 mg every 6 hours  (~1-2 mg SL dose)</a:t>
          </a:r>
          <a:endParaRPr lang="en-US" sz="800" kern="1200" dirty="0"/>
        </a:p>
      </dsp:txBody>
      <dsp:txXfrm>
        <a:off x="0" y="396419"/>
        <a:ext cx="3581400" cy="340200"/>
      </dsp:txXfrm>
    </dsp:sp>
    <dsp:sp modelId="{2A0D13AA-49FC-764C-A83D-8E4DC77D088A}">
      <dsp:nvSpPr>
        <dsp:cNvPr id="0" name=""/>
        <dsp:cNvSpPr/>
      </dsp:nvSpPr>
      <dsp:spPr>
        <a:xfrm>
          <a:off x="179070" y="278339"/>
          <a:ext cx="2506980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Day 1</a:t>
          </a:r>
        </a:p>
      </dsp:txBody>
      <dsp:txXfrm>
        <a:off x="190598" y="289867"/>
        <a:ext cx="2483924" cy="213104"/>
      </dsp:txXfrm>
    </dsp:sp>
    <dsp:sp modelId="{3FCC3242-90E0-5C41-8153-905E4B0E1E88}">
      <dsp:nvSpPr>
        <dsp:cNvPr id="0" name=""/>
        <dsp:cNvSpPr/>
      </dsp:nvSpPr>
      <dsp:spPr>
        <a:xfrm>
          <a:off x="0" y="897899"/>
          <a:ext cx="3581400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56" tIns="166624" rIns="277956" bIns="56896" numCol="1" spcCol="1270" anchor="t" anchorCtr="0">
          <a:noAutofit/>
        </a:bodyPr>
        <a:lstStyle/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AA6A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solidFill>
                <a:srgbClr val="36393B">
                  <a:hueOff val="0"/>
                  <a:satOff val="0"/>
                  <a:lumOff val="0"/>
                  <a:alphaOff val="0"/>
                </a:srgbClr>
              </a:solidFill>
              <a:effectLst/>
              <a:latin typeface="Avenir Next LT Pro"/>
              <a:ea typeface="+mn-ea"/>
              <a:cs typeface="+mn-cs"/>
            </a:rPr>
            <a:t>IV buprenorphine 0.3 mg every 6 hours (~3-4 mg SL dose)</a:t>
          </a:r>
        </a:p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AA6A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solidFill>
                <a:srgbClr val="36393B">
                  <a:hueOff val="0"/>
                  <a:satOff val="0"/>
                  <a:lumOff val="0"/>
                  <a:alphaOff val="0"/>
                </a:srgbClr>
              </a:solidFill>
              <a:effectLst/>
              <a:latin typeface="Avenir Next LT Pro"/>
              <a:ea typeface="+mn-ea"/>
              <a:cs typeface="+mn-cs"/>
            </a:rPr>
            <a:t>Transition to SL on day 3 or 4</a:t>
          </a:r>
        </a:p>
      </dsp:txBody>
      <dsp:txXfrm>
        <a:off x="0" y="897899"/>
        <a:ext cx="3581400" cy="466200"/>
      </dsp:txXfrm>
    </dsp:sp>
    <dsp:sp modelId="{EC984790-6E05-734A-B0AA-B7D892D3F054}">
      <dsp:nvSpPr>
        <dsp:cNvPr id="0" name=""/>
        <dsp:cNvSpPr/>
      </dsp:nvSpPr>
      <dsp:spPr>
        <a:xfrm>
          <a:off x="179070" y="779819"/>
          <a:ext cx="2506980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Day 2</a:t>
          </a:r>
        </a:p>
      </dsp:txBody>
      <dsp:txXfrm>
        <a:off x="190598" y="791347"/>
        <a:ext cx="2483924" cy="213104"/>
      </dsp:txXfrm>
    </dsp:sp>
    <dsp:sp modelId="{D2A144AA-A38D-2349-A265-18A876BF5267}">
      <dsp:nvSpPr>
        <dsp:cNvPr id="0" name=""/>
        <dsp:cNvSpPr/>
      </dsp:nvSpPr>
      <dsp:spPr>
        <a:xfrm>
          <a:off x="0" y="1525379"/>
          <a:ext cx="3581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56" tIns="166624" rIns="277956" bIns="56896" numCol="1" spcCol="1270" anchor="t" anchorCtr="0">
          <a:noAutofit/>
        </a:bodyPr>
        <a:lstStyle/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effectLst/>
            </a:rPr>
            <a:t>IV buprenorphine 0.4 mg every 6 hours (~3.5-5 mg SL dose)</a:t>
          </a:r>
          <a:endParaRPr lang="en-US" sz="800" kern="1200" dirty="0"/>
        </a:p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effectLst/>
            </a:rPr>
            <a:t>or SL buprenorphine/naloxone 2/0.5 mg BID then 4 mg TID on the next day</a:t>
          </a:r>
          <a:endParaRPr lang="en-US" sz="800" kern="1200" dirty="0"/>
        </a:p>
      </dsp:txBody>
      <dsp:txXfrm>
        <a:off x="0" y="1525379"/>
        <a:ext cx="3581400" cy="579600"/>
      </dsp:txXfrm>
    </dsp:sp>
    <dsp:sp modelId="{51413988-2BE9-AB4E-A7F4-AA2B95DBCF9D}">
      <dsp:nvSpPr>
        <dsp:cNvPr id="0" name=""/>
        <dsp:cNvSpPr/>
      </dsp:nvSpPr>
      <dsp:spPr>
        <a:xfrm>
          <a:off x="179070" y="1407299"/>
          <a:ext cx="2506980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Day 3</a:t>
          </a:r>
        </a:p>
      </dsp:txBody>
      <dsp:txXfrm>
        <a:off x="190598" y="1418827"/>
        <a:ext cx="2483924" cy="213104"/>
      </dsp:txXfrm>
    </dsp:sp>
    <dsp:sp modelId="{888AE954-84B3-E141-B97F-72D8FDC97072}">
      <dsp:nvSpPr>
        <dsp:cNvPr id="0" name=""/>
        <dsp:cNvSpPr/>
      </dsp:nvSpPr>
      <dsp:spPr>
        <a:xfrm>
          <a:off x="0" y="2266260"/>
          <a:ext cx="3581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56" tIns="166624" rIns="277956" bIns="56896" numCol="1" spcCol="1270" anchor="t" anchorCtr="0">
          <a:noAutofit/>
        </a:bodyPr>
        <a:lstStyle/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effectLst/>
            </a:rPr>
            <a:t>IV buprenorphine 0.5 mg every 6 hours (~4-6 mg SL dose) </a:t>
          </a:r>
          <a:endParaRPr lang="en-US" sz="800" kern="1200" dirty="0"/>
        </a:p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effectLst/>
            </a:rPr>
            <a:t>or SL buprenorphine/naloxone 2/0.5 mg BID then 4 mg TID on the next day</a:t>
          </a:r>
          <a:endParaRPr lang="en-US" sz="800" kern="1200" dirty="0"/>
        </a:p>
      </dsp:txBody>
      <dsp:txXfrm>
        <a:off x="0" y="2266260"/>
        <a:ext cx="3581400" cy="579600"/>
      </dsp:txXfrm>
    </dsp:sp>
    <dsp:sp modelId="{0FD4F7F0-C563-F048-8F0F-B5434A4D7AE1}">
      <dsp:nvSpPr>
        <dsp:cNvPr id="0" name=""/>
        <dsp:cNvSpPr/>
      </dsp:nvSpPr>
      <dsp:spPr>
        <a:xfrm>
          <a:off x="179070" y="2148180"/>
          <a:ext cx="2506980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Day 4</a:t>
          </a:r>
        </a:p>
      </dsp:txBody>
      <dsp:txXfrm>
        <a:off x="190598" y="2159708"/>
        <a:ext cx="2483924" cy="21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14EA0-DB01-1A44-9843-1D6CBBD3E173}">
      <dsp:nvSpPr>
        <dsp:cNvPr id="0" name=""/>
        <dsp:cNvSpPr/>
      </dsp:nvSpPr>
      <dsp:spPr>
        <a:xfrm>
          <a:off x="0" y="339720"/>
          <a:ext cx="3581400" cy="34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56" tIns="166624" rIns="277956" bIns="56896" numCol="1" spcCol="1270" anchor="t" anchorCtr="0">
          <a:noAutofit/>
        </a:bodyPr>
        <a:lstStyle/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effectLst/>
            </a:rPr>
            <a:t>IV buprenorphine 0.15 mg every 12 hours (0.5-1 mg SL dose)</a:t>
          </a:r>
          <a:endParaRPr lang="en-US" sz="800" kern="1200" dirty="0"/>
        </a:p>
      </dsp:txBody>
      <dsp:txXfrm>
        <a:off x="0" y="339720"/>
        <a:ext cx="3581400" cy="340200"/>
      </dsp:txXfrm>
    </dsp:sp>
    <dsp:sp modelId="{2A0D13AA-49FC-764C-A83D-8E4DC77D088A}">
      <dsp:nvSpPr>
        <dsp:cNvPr id="0" name=""/>
        <dsp:cNvSpPr/>
      </dsp:nvSpPr>
      <dsp:spPr>
        <a:xfrm>
          <a:off x="179070" y="221640"/>
          <a:ext cx="2506980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Day 1</a:t>
          </a:r>
        </a:p>
      </dsp:txBody>
      <dsp:txXfrm>
        <a:off x="190598" y="233168"/>
        <a:ext cx="2483924" cy="213104"/>
      </dsp:txXfrm>
    </dsp:sp>
    <dsp:sp modelId="{3FCC3242-90E0-5C41-8153-905E4B0E1E88}">
      <dsp:nvSpPr>
        <dsp:cNvPr id="0" name=""/>
        <dsp:cNvSpPr/>
      </dsp:nvSpPr>
      <dsp:spPr>
        <a:xfrm>
          <a:off x="0" y="841200"/>
          <a:ext cx="3581400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56" tIns="166624" rIns="277956" bIns="56896" numCol="1" spcCol="1270" anchor="t" anchorCtr="0">
          <a:noAutofit/>
        </a:bodyPr>
        <a:lstStyle/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effectLst/>
            </a:rPr>
            <a:t>IV buprenorphine 0.3 mg every 12 hours (~1-2 mg SL dose)</a:t>
          </a:r>
          <a:endParaRPr lang="en-US" sz="800" kern="1200" dirty="0"/>
        </a:p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effectLst/>
            </a:rPr>
            <a:t>Transition to SL on day 3 or 4</a:t>
          </a:r>
        </a:p>
      </dsp:txBody>
      <dsp:txXfrm>
        <a:off x="0" y="841200"/>
        <a:ext cx="3581400" cy="466200"/>
      </dsp:txXfrm>
    </dsp:sp>
    <dsp:sp modelId="{EC984790-6E05-734A-B0AA-B7D892D3F054}">
      <dsp:nvSpPr>
        <dsp:cNvPr id="0" name=""/>
        <dsp:cNvSpPr/>
      </dsp:nvSpPr>
      <dsp:spPr>
        <a:xfrm>
          <a:off x="179070" y="723120"/>
          <a:ext cx="2506980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Day 2</a:t>
          </a:r>
        </a:p>
      </dsp:txBody>
      <dsp:txXfrm>
        <a:off x="190598" y="734648"/>
        <a:ext cx="2483924" cy="213104"/>
      </dsp:txXfrm>
    </dsp:sp>
    <dsp:sp modelId="{D2A144AA-A38D-2349-A265-18A876BF5267}">
      <dsp:nvSpPr>
        <dsp:cNvPr id="0" name=""/>
        <dsp:cNvSpPr/>
      </dsp:nvSpPr>
      <dsp:spPr>
        <a:xfrm>
          <a:off x="0" y="1468680"/>
          <a:ext cx="3581400" cy="69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56" tIns="166624" rIns="277956" bIns="56896" numCol="1" spcCol="1270" anchor="t" anchorCtr="0">
          <a:noAutofit/>
        </a:bodyPr>
        <a:lstStyle/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effectLst/>
            </a:rPr>
            <a:t>IV buprenorphine 0.4 mg every 12 hours (~1.75-2.5 mg SL dose)</a:t>
          </a:r>
          <a:endParaRPr lang="en-US" sz="800" kern="1200" dirty="0"/>
        </a:p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effectLst/>
            </a:rPr>
            <a:t>or SL buprenorphine/naloxone 2/0.5 mg BID then 4 mg TID on the next day</a:t>
          </a:r>
          <a:endParaRPr lang="en-US" sz="800" kern="1200" dirty="0"/>
        </a:p>
      </dsp:txBody>
      <dsp:txXfrm>
        <a:off x="0" y="1468680"/>
        <a:ext cx="3581400" cy="693000"/>
      </dsp:txXfrm>
    </dsp:sp>
    <dsp:sp modelId="{51413988-2BE9-AB4E-A7F4-AA2B95DBCF9D}">
      <dsp:nvSpPr>
        <dsp:cNvPr id="0" name=""/>
        <dsp:cNvSpPr/>
      </dsp:nvSpPr>
      <dsp:spPr>
        <a:xfrm>
          <a:off x="179070" y="1350600"/>
          <a:ext cx="2506980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Day 3</a:t>
          </a:r>
        </a:p>
      </dsp:txBody>
      <dsp:txXfrm>
        <a:off x="190598" y="1362128"/>
        <a:ext cx="2483924" cy="213104"/>
      </dsp:txXfrm>
    </dsp:sp>
    <dsp:sp modelId="{888AE954-84B3-E141-B97F-72D8FDC97072}">
      <dsp:nvSpPr>
        <dsp:cNvPr id="0" name=""/>
        <dsp:cNvSpPr/>
      </dsp:nvSpPr>
      <dsp:spPr>
        <a:xfrm>
          <a:off x="0" y="2322960"/>
          <a:ext cx="3581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56" tIns="166624" rIns="277956" bIns="56896" numCol="1" spcCol="1270" anchor="t" anchorCtr="0">
          <a:noAutofit/>
        </a:bodyPr>
        <a:lstStyle/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effectLst/>
            </a:rPr>
            <a:t>IV buprenorphine 0.5 mg every 12 hours (~2-3 mg SL dose)</a:t>
          </a:r>
          <a:endParaRPr lang="en-US" sz="800" kern="1200" dirty="0"/>
        </a:p>
        <a:p>
          <a:pPr marL="57150" lvl="1" indent="-9144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Arial" panose="020B0604020202020204" pitchFamily="34" charset="0"/>
            <a:buChar char="••"/>
          </a:pPr>
          <a:r>
            <a:rPr lang="en-US" sz="800" kern="1200" dirty="0">
              <a:effectLst/>
            </a:rPr>
            <a:t>or SL buprenorphine/naloxone 2/0.5 mg BID then 4 mg TID on the next day</a:t>
          </a:r>
          <a:endParaRPr lang="en-US" sz="800" kern="1200" dirty="0"/>
        </a:p>
      </dsp:txBody>
      <dsp:txXfrm>
        <a:off x="0" y="2322960"/>
        <a:ext cx="3581400" cy="579600"/>
      </dsp:txXfrm>
    </dsp:sp>
    <dsp:sp modelId="{0FD4F7F0-C563-F048-8F0F-B5434A4D7AE1}">
      <dsp:nvSpPr>
        <dsp:cNvPr id="0" name=""/>
        <dsp:cNvSpPr/>
      </dsp:nvSpPr>
      <dsp:spPr>
        <a:xfrm>
          <a:off x="179070" y="2204880"/>
          <a:ext cx="2506980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Day 4</a:t>
          </a:r>
        </a:p>
      </dsp:txBody>
      <dsp:txXfrm>
        <a:off x="190598" y="2216408"/>
        <a:ext cx="2483924" cy="21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47BD7-61C8-E14B-AFD2-B2B6F1B52FC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1A833-80AD-C34B-8052-69F85AC3F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9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D2260-49FB-0547-BF04-31CC3E46715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57D0C-1922-1341-9550-102D5EFB9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8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2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7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5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27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27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7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Highlighting deaths and increase in opioid? </a:t>
            </a:r>
          </a:p>
          <a:p>
            <a:r>
              <a:rPr lang="en-US" dirty="0"/>
              <a:t>Under treatment in the hospital (can list some reasons)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4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Highlighting deaths and increase in opioid? </a:t>
            </a:r>
          </a:p>
          <a:p>
            <a:r>
              <a:rPr lang="en-US" dirty="0"/>
              <a:t>Under treatment in the hospital (can list some reasons)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Barriers to inpatient induction</a:t>
            </a:r>
          </a:p>
          <a:p>
            <a:r>
              <a:rPr lang="en-US" dirty="0"/>
              <a:t>Pain needs;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89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7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Barriers to inpatient induction</a:t>
            </a:r>
          </a:p>
          <a:p>
            <a:r>
              <a:rPr lang="en-US" dirty="0"/>
              <a:t>Pain needs;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2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57D0C-1922-1341-9550-102D5EFB98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4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DB0AC8-0B64-E804-5338-E8BAC79DD7D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1397" y="4171950"/>
            <a:ext cx="5561205" cy="43374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cap="all" spc="225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9288" y="1428750"/>
            <a:ext cx="6245424" cy="1586787"/>
          </a:xfrm>
        </p:spPr>
        <p:txBody>
          <a:bodyPr lIns="0" tIns="0" rIns="0" bIns="0" anchor="ctr">
            <a:noAutofit/>
          </a:bodyPr>
          <a:lstStyle>
            <a:lvl1pPr algn="ctr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974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B8E708-999A-4374-9B21-60777C5962DB}"/>
              </a:ext>
            </a:extLst>
          </p:cNvPr>
          <p:cNvSpPr/>
          <p:nvPr userDrawn="1"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3AAF6E1-5A06-EDF5-458A-4F5BFBCAE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57162" y="1047750"/>
            <a:ext cx="6105838" cy="3810000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CEB754-4C41-D7E9-B3C9-5E3EE14CC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161" y="361950"/>
            <a:ext cx="6105839" cy="489040"/>
          </a:xfrm>
        </p:spPr>
        <p:txBody>
          <a:bodyPr anchor="ctr">
            <a:no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00237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B8E708-999A-4374-9B21-60777C5962DB}"/>
              </a:ext>
            </a:extLst>
          </p:cNvPr>
          <p:cNvSpPr/>
          <p:nvPr userDrawn="1"/>
        </p:nvSpPr>
        <p:spPr>
          <a:xfrm>
            <a:off x="6858000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714E846-C088-DFE7-A84B-FA2DF09A9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1047750"/>
            <a:ext cx="6105838" cy="3810000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F1B03A-C200-F73A-DCFA-3865493B1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1950"/>
            <a:ext cx="6105839" cy="489040"/>
          </a:xfrm>
        </p:spPr>
        <p:txBody>
          <a:bodyPr anchor="ctr">
            <a:no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66967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B8E708-999A-4374-9B21-60777C5962DB}"/>
              </a:ext>
            </a:extLst>
          </p:cNvPr>
          <p:cNvSpPr/>
          <p:nvPr userDrawn="1"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C449F-EA65-A994-F987-9CFBFD80C7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" y="4343400"/>
            <a:ext cx="1905000" cy="609600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50000"/>
              </a:lnSpc>
              <a:buNone/>
              <a:defRPr sz="1000" b="0" i="1" cap="none" spc="0" baseline="0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caption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FF454C2-566A-619E-EAEA-1BEE35B4C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0" y="171450"/>
            <a:ext cx="6096000" cy="4800600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E2DE7E8-1380-236E-8CD4-5A44E0FDE0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590550"/>
            <a:ext cx="1981200" cy="1600200"/>
          </a:xfrm>
        </p:spPr>
        <p:txBody>
          <a:bodyPr/>
          <a:lstStyle>
            <a:lvl1pPr>
              <a:lnSpc>
                <a:spcPct val="100000"/>
              </a:lnSpc>
              <a:defRPr sz="2000" b="1" i="0">
                <a:solidFill>
                  <a:schemeClr val="bg1"/>
                </a:solidFill>
                <a:latin typeface="Avenir Next Heavy" panose="020B0503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5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F05760-495D-C9EA-E0EF-A735935C4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219076"/>
            <a:ext cx="1981200" cy="20955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400" b="0" i="0" cap="none" baseline="0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D749284-6F53-8B58-6542-BA4E1ED84A48}"/>
              </a:ext>
            </a:extLst>
          </p:cNvPr>
          <p:cNvCxnSpPr>
            <a:cxnSpLocks/>
          </p:cNvCxnSpPr>
          <p:nvPr userDrawn="1"/>
        </p:nvCxnSpPr>
        <p:spPr>
          <a:xfrm>
            <a:off x="76200" y="438150"/>
            <a:ext cx="2133600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00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B8E708-999A-4374-9B21-60777C5962DB}"/>
              </a:ext>
            </a:extLst>
          </p:cNvPr>
          <p:cNvSpPr/>
          <p:nvPr userDrawn="1"/>
        </p:nvSpPr>
        <p:spPr>
          <a:xfrm>
            <a:off x="6858000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14D8D-8CA6-4B2F-C692-8E04551D7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6600" y="209550"/>
            <a:ext cx="1981200" cy="20955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" b="0" i="0" cap="none" baseline="0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FF454C2-566A-619E-EAEA-1BEE35B4C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171450"/>
            <a:ext cx="6096000" cy="4800600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3903DC-57DB-A682-2F1B-FE54B0DA8F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6600" y="590550"/>
            <a:ext cx="1981200" cy="1600200"/>
          </a:xfrm>
        </p:spPr>
        <p:txBody>
          <a:bodyPr/>
          <a:lstStyle>
            <a:lvl1pPr>
              <a:lnSpc>
                <a:spcPct val="100000"/>
              </a:lnSpc>
              <a:defRPr sz="2000" b="1" i="0">
                <a:solidFill>
                  <a:schemeClr val="bg1"/>
                </a:solidFill>
                <a:latin typeface="Avenir Next Heavy" panose="020B0503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5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16818EC-D577-9B1D-8D2F-FE02049C55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86600" y="4248150"/>
            <a:ext cx="1905000" cy="609600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50000"/>
              </a:lnSpc>
              <a:buNone/>
              <a:defRPr sz="1000" b="0" i="1" cap="none" spc="0" baseline="0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caption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9B9CC3-0D8D-6BE7-A61E-A1A8AF62E8D2}"/>
              </a:ext>
            </a:extLst>
          </p:cNvPr>
          <p:cNvCxnSpPr>
            <a:cxnSpLocks/>
          </p:cNvCxnSpPr>
          <p:nvPr userDrawn="1"/>
        </p:nvCxnSpPr>
        <p:spPr>
          <a:xfrm>
            <a:off x="6934200" y="419100"/>
            <a:ext cx="2133600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66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B8E708-999A-4374-9B21-60777C5962DB}"/>
              </a:ext>
            </a:extLst>
          </p:cNvPr>
          <p:cNvSpPr/>
          <p:nvPr userDrawn="1"/>
        </p:nvSpPr>
        <p:spPr>
          <a:xfrm>
            <a:off x="7467600" y="0"/>
            <a:ext cx="1676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3AAF6E1-5A06-EDF5-458A-4F5BFBCAE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028700"/>
            <a:ext cx="6477000" cy="3943350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CEB754-4C41-D7E9-B3C9-5E3EE14CC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0" y="171450"/>
            <a:ext cx="1371600" cy="4800600"/>
          </a:xfrm>
        </p:spPr>
        <p:txBody>
          <a:bodyPr vert="vert270" anchor="ctr" anchorCtr="1">
            <a:noAutofit/>
          </a:bodyPr>
          <a:lstStyle>
            <a:lvl1pPr algn="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4CCF3BE-D1B4-6834-6D28-E694A0EA8C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399" y="133350"/>
            <a:ext cx="6476999" cy="609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 i="0" cap="none" spc="0" baseline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EDIT MASTER SUBTITLE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6A612-9AE2-1665-7790-B13F71937281}"/>
              </a:ext>
            </a:extLst>
          </p:cNvPr>
          <p:cNvSpPr txBox="1"/>
          <p:nvPr userDrawn="1"/>
        </p:nvSpPr>
        <p:spPr>
          <a:xfrm>
            <a:off x="4256314" y="402771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algn="l"/>
            <a:endParaRPr lang="en-US" sz="2200" b="0" i="0" dirty="0">
              <a:latin typeface="Avenir Next Ultra Light" panose="020B0203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382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B8E708-999A-4374-9B21-60777C5962DB}"/>
              </a:ext>
            </a:extLst>
          </p:cNvPr>
          <p:cNvSpPr/>
          <p:nvPr userDrawn="1"/>
        </p:nvSpPr>
        <p:spPr>
          <a:xfrm>
            <a:off x="0" y="0"/>
            <a:ext cx="1676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3AAF6E1-5A06-EDF5-458A-4F5BFBCAE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33600" y="1028700"/>
            <a:ext cx="6477000" cy="3943350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CEB754-4C41-D7E9-B3C9-5E3EE14CC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171450"/>
            <a:ext cx="1371600" cy="4800600"/>
          </a:xfrm>
        </p:spPr>
        <p:txBody>
          <a:bodyPr vert="vert270" anchor="ctr" anchorCtr="1">
            <a:noAutofit/>
          </a:bodyPr>
          <a:lstStyle>
            <a:lvl1pPr algn="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4CCF3BE-D1B4-6834-6D28-E694A0EA8C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3599" y="133350"/>
            <a:ext cx="6476999" cy="609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 i="0" cap="none" spc="0" baseline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EDIT MASTER SUBTITLE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6A612-9AE2-1665-7790-B13F71937281}"/>
              </a:ext>
            </a:extLst>
          </p:cNvPr>
          <p:cNvSpPr txBox="1"/>
          <p:nvPr userDrawn="1"/>
        </p:nvSpPr>
        <p:spPr>
          <a:xfrm>
            <a:off x="4256314" y="402771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algn="l"/>
            <a:endParaRPr lang="en-US" sz="2200" b="0" i="0" dirty="0">
              <a:latin typeface="Avenir Next Ultra Light" panose="020B0203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42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3AAF6E1-5A06-EDF5-458A-4F5BFBCAE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626" y="1047750"/>
            <a:ext cx="3919751" cy="3810000"/>
          </a:xfrm>
        </p:spPr>
        <p:txBody>
          <a:bodyPr lIns="0" tIns="0" rIns="0" bIns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CEB754-4C41-D7E9-B3C9-5E3EE14CC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625" y="361950"/>
            <a:ext cx="8263151" cy="489040"/>
          </a:xfrm>
        </p:spPr>
        <p:txBody>
          <a:bodyPr anchor="ctr">
            <a:no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998A810-C3A7-A2A1-CD29-3258FC870C2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1044742"/>
            <a:ext cx="3919751" cy="3810000"/>
          </a:xfrm>
        </p:spPr>
        <p:txBody>
          <a:bodyPr lIns="0" tIns="0" rIns="0" bIns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2580E-6D25-FC6A-2F25-979511AE0D6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7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411" y="1336018"/>
            <a:ext cx="3868340" cy="61793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11" y="1953952"/>
            <a:ext cx="3868340" cy="2763441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6719" y="1336018"/>
            <a:ext cx="3887391" cy="61793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19" y="1953952"/>
            <a:ext cx="3887391" cy="2763441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EB52FD-12DF-7F90-E06C-0C83CEB26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626" y="657226"/>
            <a:ext cx="7591974" cy="489041"/>
          </a:xfrm>
        </p:spPr>
        <p:txBody>
          <a:bodyPr anchor="ctr">
            <a:noAutofit/>
          </a:bodyPr>
          <a:lstStyle>
            <a:lvl1pPr algn="ctr">
              <a:defRPr sz="2700" baseline="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674491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200151"/>
            <a:ext cx="4040188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2250">
              <a:defRPr sz="1600"/>
            </a:lvl2pPr>
            <a:lvl3pPr marL="692150" indent="-234950">
              <a:defRPr sz="1600"/>
            </a:lvl3pPr>
            <a:lvl4pPr marL="914400" indent="-222250">
              <a:defRPr sz="1600"/>
            </a:lvl4pPr>
            <a:lvl5pPr marL="1149350" indent="-2349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4724400" y="1200150"/>
            <a:ext cx="3962400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2250">
              <a:defRPr sz="1600"/>
            </a:lvl2pPr>
            <a:lvl3pPr marL="692150" indent="-234950">
              <a:defRPr sz="1600"/>
            </a:lvl3pPr>
            <a:lvl4pPr marL="914400" indent="-222250">
              <a:defRPr sz="1600"/>
            </a:lvl4pPr>
            <a:lvl5pPr marL="1149350" indent="-2349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19400" y="4457700"/>
            <a:ext cx="5867400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86800" y="4810621"/>
            <a:ext cx="425196" cy="288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0EAA-2C3F-4D44-A1E3-FCF4E5F3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14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200151"/>
            <a:ext cx="4040188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2250">
              <a:defRPr sz="1600"/>
            </a:lvl2pPr>
            <a:lvl3pPr marL="692150" indent="-234950">
              <a:defRPr sz="1600"/>
            </a:lvl3pPr>
            <a:lvl4pPr marL="914400" indent="-222250">
              <a:defRPr sz="1600"/>
            </a:lvl4pPr>
            <a:lvl5pPr marL="1149350" indent="-2349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4724400" y="1200150"/>
            <a:ext cx="3962400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2250">
              <a:defRPr sz="1600"/>
            </a:lvl2pPr>
            <a:lvl3pPr marL="692150" indent="-234950">
              <a:defRPr sz="1600"/>
            </a:lvl3pPr>
            <a:lvl4pPr marL="914400" indent="-222250">
              <a:defRPr sz="1600"/>
            </a:lvl4pPr>
            <a:lvl5pPr marL="1149350" indent="-2349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19400" y="4457700"/>
            <a:ext cx="5867400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86800" y="4810621"/>
            <a:ext cx="425196" cy="288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0EAA-2C3F-4D44-A1E3-FCF4E5F3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1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B8E708-999A-4374-9B21-60777C5962DB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CFDB71-8CDE-63B3-BB8F-E6E74144B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799" y="209550"/>
            <a:ext cx="3951105" cy="4724400"/>
          </a:xfrm>
        </p:spPr>
        <p:txBody>
          <a:bodyPr lIns="0" tIns="0" rIns="0" bIns="0" anchor="ctr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E05CC8C-CD83-E19F-3868-7D723A474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88096" y="4171950"/>
            <a:ext cx="3962401" cy="761156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000" b="0" i="0" cap="none" spc="225" baseline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Caption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303602-4E94-A526-62C4-2F1E581A20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88096" y="209551"/>
            <a:ext cx="3962401" cy="45719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000" b="0" i="0" cap="all" baseline="0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896651E-F834-0C60-9192-C561D0F138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8096" y="666750"/>
            <a:ext cx="3962400" cy="1828800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  <a:latin typeface="Avenir Next Heavy" panose="020B0503020202020204" pitchFamily="34" charset="0"/>
              </a:defRPr>
            </a:lvl1pPr>
            <a:lvl2pPr>
              <a:defRPr sz="2000"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E6A62F-9A4D-2FF4-22C2-FFD9798624D9}"/>
              </a:ext>
            </a:extLst>
          </p:cNvPr>
          <p:cNvCxnSpPr/>
          <p:nvPr userDrawn="1"/>
        </p:nvCxnSpPr>
        <p:spPr>
          <a:xfrm>
            <a:off x="4773796" y="514350"/>
            <a:ext cx="4191000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847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200151"/>
            <a:ext cx="4040188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2250">
              <a:defRPr sz="1600"/>
            </a:lvl2pPr>
            <a:lvl3pPr marL="692150" indent="-234950">
              <a:defRPr sz="1600"/>
            </a:lvl3pPr>
            <a:lvl4pPr marL="914400" indent="-222250">
              <a:defRPr sz="1600"/>
            </a:lvl4pPr>
            <a:lvl5pPr marL="1149350" indent="-2349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4724400" y="1200150"/>
            <a:ext cx="3962400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2250">
              <a:defRPr sz="1600"/>
            </a:lvl2pPr>
            <a:lvl3pPr marL="692150" indent="-234950">
              <a:defRPr sz="1600"/>
            </a:lvl3pPr>
            <a:lvl4pPr marL="914400" indent="-222250">
              <a:defRPr sz="1600"/>
            </a:lvl4pPr>
            <a:lvl5pPr marL="1149350" indent="-2349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19400" y="4457700"/>
            <a:ext cx="5867400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86800" y="4810621"/>
            <a:ext cx="425196" cy="288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0EAA-2C3F-4D44-A1E3-FCF4E5F3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4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200151"/>
            <a:ext cx="4040188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2250">
              <a:defRPr sz="1600"/>
            </a:lvl2pPr>
            <a:lvl3pPr marL="692150" indent="-234950">
              <a:defRPr sz="1600"/>
            </a:lvl3pPr>
            <a:lvl4pPr marL="914400" indent="-222250">
              <a:defRPr sz="1600"/>
            </a:lvl4pPr>
            <a:lvl5pPr marL="1149350" indent="-2349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4724400" y="1200150"/>
            <a:ext cx="3962400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2250">
              <a:defRPr sz="1600"/>
            </a:lvl2pPr>
            <a:lvl3pPr marL="692150" indent="-234950">
              <a:defRPr sz="1600"/>
            </a:lvl3pPr>
            <a:lvl4pPr marL="914400" indent="-222250">
              <a:defRPr sz="1600"/>
            </a:lvl4pPr>
            <a:lvl5pPr marL="1149350" indent="-2349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19400" y="4457700"/>
            <a:ext cx="5867400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86800" y="4810621"/>
            <a:ext cx="425196" cy="288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0EAA-2C3F-4D44-A1E3-FCF4E5F3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88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95600" y="4457700"/>
            <a:ext cx="5791200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4810621"/>
            <a:ext cx="425196" cy="288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099CA-0110-4FC1-AFC1-C7BBBFFB0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93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1"/>
            <a:ext cx="2590800" cy="3200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3276600" y="1085850"/>
            <a:ext cx="2590800" cy="3200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6096000" y="1085850"/>
            <a:ext cx="2590800" cy="3200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19400" y="4457700"/>
            <a:ext cx="5867400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86800" y="4810621"/>
            <a:ext cx="425196" cy="288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5AEA-3A5B-4091-985E-5A159B6DD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88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4810621"/>
            <a:ext cx="425196" cy="288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1C519-9914-4E3F-A262-12E9A0A1E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B8E708-999A-4374-9B21-60777C5962DB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3C88E5E-7AC1-5E8F-2AE3-A3CE04ADB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799" y="209550"/>
            <a:ext cx="3733802" cy="4724400"/>
          </a:xfrm>
        </p:spPr>
        <p:txBody>
          <a:bodyPr lIns="0" tIns="0" rIns="0" bIns="0" anchor="ctr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1EF05B8-A245-D911-0175-5295EB77E4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700" y="4171950"/>
            <a:ext cx="3962401" cy="761156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000" b="0" i="0" cap="none" spc="225" baseline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Caption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4E0652-FEAF-1652-5068-1C0FE5F1B7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0" y="209551"/>
            <a:ext cx="3962401" cy="45719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000" b="0" i="0" cap="all" baseline="0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63354F99-E399-3C82-8787-70F0B76D8F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00" y="666750"/>
            <a:ext cx="3962400" cy="1828800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  <a:latin typeface="Avenir Next Heavy" panose="020B0503020202020204" pitchFamily="34" charset="0"/>
              </a:defRPr>
            </a:lvl1pPr>
            <a:lvl2pPr>
              <a:defRPr sz="2000"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315ED6-74B6-4F22-0E36-222A8FEBD13C}"/>
              </a:ext>
            </a:extLst>
          </p:cNvPr>
          <p:cNvCxnSpPr/>
          <p:nvPr userDrawn="1"/>
        </p:nvCxnSpPr>
        <p:spPr>
          <a:xfrm>
            <a:off x="152400" y="514350"/>
            <a:ext cx="4191000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50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B8E708-999A-4374-9B21-60777C5962DB}"/>
              </a:ext>
            </a:extLst>
          </p:cNvPr>
          <p:cNvSpPr/>
          <p:nvPr userDrawn="1"/>
        </p:nvSpPr>
        <p:spPr>
          <a:xfrm>
            <a:off x="4864953" y="0"/>
            <a:ext cx="427904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48DCD9-4A42-5C59-8DB1-5E40E1A406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92397" y="276305"/>
            <a:ext cx="3824158" cy="459089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04840FE-15F0-1AD5-317B-E1349705F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955" y="742950"/>
            <a:ext cx="4279046" cy="3505200"/>
          </a:xfrm>
        </p:spPr>
        <p:txBody>
          <a:bodyPr lIns="0" tIns="0" rIns="0" bIns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0C0F55A-A5F4-C209-1798-4EE2B299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954" y="276305"/>
            <a:ext cx="4279046" cy="31424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9922232-0857-E956-AB23-77109AA0A0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2954" y="4400551"/>
            <a:ext cx="4279046" cy="466644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700" b="0" i="1" cap="none" spc="0" baseline="0">
                <a:solidFill>
                  <a:schemeClr val="tx1"/>
                </a:solidFill>
                <a:latin typeface="Avenir Next Ultra Light" panose="020B0203020202020204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37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B8E708-999A-4374-9B21-60777C5962DB}"/>
              </a:ext>
            </a:extLst>
          </p:cNvPr>
          <p:cNvSpPr/>
          <p:nvPr userDrawn="1"/>
        </p:nvSpPr>
        <p:spPr>
          <a:xfrm>
            <a:off x="0" y="0"/>
            <a:ext cx="428396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FDC8CB6-F7D2-F083-0F6B-532763CAA2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8600" y="276305"/>
            <a:ext cx="3824158" cy="459089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D650A36-6771-3FFD-10A5-07F928BCA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742950"/>
            <a:ext cx="4143409" cy="3505200"/>
          </a:xfrm>
        </p:spPr>
        <p:txBody>
          <a:bodyPr lIns="0" tIns="0" rIns="0" bIns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8C6AE3E-7C1F-2490-2841-D4EF16AE0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8198" y="276305"/>
            <a:ext cx="4143409" cy="31424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000">
                <a:solidFill>
                  <a:srgbClr val="80BFA2"/>
                </a:solidFill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D886C9-B177-E904-2761-D25CB2B2AF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8198" y="4400551"/>
            <a:ext cx="4143409" cy="466644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700" b="0" i="1" cap="none" spc="0" baseline="0">
                <a:solidFill>
                  <a:schemeClr val="tx1"/>
                </a:solidFill>
                <a:latin typeface="Avenir Next Ultra Light" panose="020B0203020202020204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308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001000" cy="3733800"/>
          </a:xfrm>
        </p:spPr>
        <p:txBody>
          <a:bodyPr lIns="0" tIns="0" rIns="0" bIns="0" anchor="b">
            <a:noAutofit/>
          </a:bodyPr>
          <a:lstStyle>
            <a:lvl1pPr>
              <a:defRPr sz="7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321300"/>
            <a:ext cx="8077200" cy="609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 cap="all" spc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34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D5A3A-94F8-6F8E-63EA-5E3F6250D7E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001000" cy="3733800"/>
          </a:xfrm>
        </p:spPr>
        <p:txBody>
          <a:bodyPr lIns="0" tIns="0" rIns="0" bIns="0" anchor="b">
            <a:noAutofit/>
          </a:bodyPr>
          <a:lstStyle>
            <a:lvl1pPr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321300"/>
            <a:ext cx="8077200" cy="609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 cap="all" spc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40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1B8A0F-AB96-7EE3-AE63-DED58988FF5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16" y="406310"/>
            <a:ext cx="8226568" cy="489040"/>
          </a:xfrm>
        </p:spPr>
        <p:txBody>
          <a:bodyPr anchor="b">
            <a:normAutofit/>
          </a:bodyPr>
          <a:lstStyle>
            <a:lvl1pPr algn="l">
              <a:defRPr sz="27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716" y="1047749"/>
            <a:ext cx="8229600" cy="3831875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761A89-0EDA-8492-C0C1-72C27EC9E32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16" y="406310"/>
            <a:ext cx="8226568" cy="489040"/>
          </a:xfrm>
        </p:spPr>
        <p:txBody>
          <a:bodyPr anchor="b">
            <a:normAutofit/>
          </a:bodyPr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716" y="1047749"/>
            <a:ext cx="8229600" cy="38318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34" y="307183"/>
            <a:ext cx="8051971" cy="6368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 THIS IS A SAMPLE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234" y="1180359"/>
            <a:ext cx="8127566" cy="35379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E5A6D-BC08-6691-B140-C861D6BEF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8498448" y="4506913"/>
            <a:ext cx="479424" cy="793750"/>
          </a:xfrm>
          <a:prstGeom prst="rect">
            <a:avLst/>
          </a:prstGeom>
        </p:spPr>
        <p:txBody>
          <a:bodyPr vert="vert" lIns="91440" tIns="45720" rIns="91440" bIns="45720" rtlCol="0" anchor="b" anchorCtr="0"/>
          <a:lstStyle>
            <a:lvl1pPr algn="r">
              <a:defRPr lang="en-US" sz="800" smtClean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CFD5E5C-B1FA-E247-A266-2DF8FBBDC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60" r:id="rId2"/>
    <p:sldLayoutId id="2147484059" r:id="rId3"/>
    <p:sldLayoutId id="2147484012" r:id="rId4"/>
    <p:sldLayoutId id="2147484058" r:id="rId5"/>
    <p:sldLayoutId id="2147484015" r:id="rId6"/>
    <p:sldLayoutId id="2147484070" r:id="rId7"/>
    <p:sldLayoutId id="2147484016" r:id="rId8"/>
    <p:sldLayoutId id="2147484069" r:id="rId9"/>
    <p:sldLayoutId id="2147484061" r:id="rId10"/>
    <p:sldLayoutId id="2147484062" r:id="rId11"/>
    <p:sldLayoutId id="2147484064" r:id="rId12"/>
    <p:sldLayoutId id="2147484068" r:id="rId13"/>
    <p:sldLayoutId id="2147484066" r:id="rId14"/>
    <p:sldLayoutId id="2147484067" r:id="rId15"/>
    <p:sldLayoutId id="2147484065" r:id="rId16"/>
    <p:sldLayoutId id="2147484018" r:id="rId17"/>
    <p:sldLayoutId id="2147484036" r:id="rId18"/>
    <p:sldLayoutId id="2147484037" r:id="rId19"/>
    <p:sldLayoutId id="2147484054" r:id="rId20"/>
    <p:sldLayoutId id="2147484056" r:id="rId21"/>
    <p:sldLayoutId id="2147483748" r:id="rId22"/>
    <p:sldLayoutId id="2147483751" r:id="rId23"/>
    <p:sldLayoutId id="2147483749" r:id="rId2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cap="all" spc="450" baseline="0">
          <a:solidFill>
            <a:schemeClr val="tx1"/>
          </a:solidFill>
          <a:latin typeface="Avenir Next Heavy" panose="020B0503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5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5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35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1657350" indent="-285750" algn="l" defTabSz="685800" rtl="0" eaLnBrk="1" latinLnBrk="0" hangingPunct="1">
        <a:lnSpc>
          <a:spcPct val="150000"/>
        </a:lnSpc>
        <a:spcBef>
          <a:spcPts val="375"/>
        </a:spcBef>
        <a:buClr>
          <a:srgbClr val="0070C0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4" orient="horz" pos="1152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19">
          <p15:clr>
            <a:srgbClr val="547EBF"/>
          </p15:clr>
        </p15:guide>
        <p15:guide id="20" pos="7680">
          <p15:clr>
            <a:srgbClr val="547EBF"/>
          </p15:clr>
        </p15:guide>
        <p15:guide id="21" pos="528">
          <p15:clr>
            <a:srgbClr val="547EBF"/>
          </p15:clr>
        </p15:guide>
        <p15:guide id="22" pos="6912">
          <p15:clr>
            <a:srgbClr val="547EBF"/>
          </p15:clr>
        </p15:guide>
        <p15:guide id="23" orient="horz" pos="240">
          <p15:clr>
            <a:srgbClr val="547EBF"/>
          </p15:clr>
        </p15:guide>
        <p15:guide id="25" orient="horz" pos="552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458716" y="3257550"/>
            <a:ext cx="8304284" cy="1251040"/>
          </a:xfrm>
        </p:spPr>
        <p:txBody>
          <a:bodyPr>
            <a:noAutofit/>
          </a:bodyPr>
          <a:lstStyle/>
          <a:p>
            <a:r>
              <a:rPr lang="en-US" sz="2400" b="0" dirty="0">
                <a:solidFill>
                  <a:schemeClr val="accent2"/>
                </a:solidFill>
              </a:rPr>
              <a:t>Low Dose IV Buprenorphine Induction for Patients with Opioid Use Disorder &amp; Concurrent Pain</a:t>
            </a:r>
            <a:endParaRPr lang="en-US" altLang="en-US" sz="2400" b="0" dirty="0">
              <a:solidFill>
                <a:schemeClr val="accent2"/>
              </a:solidFill>
            </a:endParaRPr>
          </a:p>
        </p:txBody>
      </p:sp>
      <p:sp>
        <p:nvSpPr>
          <p:cNvPr id="11268" name="Text Placeholder 3"/>
          <p:cNvSpPr>
            <a:spLocks noGrp="1"/>
          </p:cNvSpPr>
          <p:nvPr>
            <p:ph sz="half" idx="2"/>
          </p:nvPr>
        </p:nvSpPr>
        <p:spPr>
          <a:xfrm>
            <a:off x="458716" y="4508590"/>
            <a:ext cx="8229600" cy="489040"/>
          </a:xfrm>
        </p:spPr>
        <p:txBody>
          <a:bodyPr>
            <a:normAutofit/>
          </a:bodyPr>
          <a:lstStyle/>
          <a:p>
            <a:r>
              <a:rPr lang="en-US" altLang="en-US" sz="1600" dirty="0">
                <a:latin typeface="Avenir Next" panose="020B0503020202020204" pitchFamily="34" charset="0"/>
                <a:cs typeface="Arial" charset="0"/>
              </a:rPr>
              <a:t>JP MURRAY, MD &amp; GEOFF PUCCI, PHARMD</a:t>
            </a:r>
          </a:p>
        </p:txBody>
      </p:sp>
    </p:spTree>
    <p:extLst>
      <p:ext uri="{BB962C8B-B14F-4D97-AF65-F5344CB8AC3E}">
        <p14:creationId xmlns:p14="http://schemas.microsoft.com/office/powerpoint/2010/main" val="98070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284A4D-04EE-AE34-379B-157DF5F9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16" y="275891"/>
            <a:ext cx="7237484" cy="489040"/>
          </a:xfrm>
        </p:spPr>
        <p:txBody>
          <a:bodyPr>
            <a:normAutofit/>
          </a:bodyPr>
          <a:lstStyle/>
          <a:p>
            <a:r>
              <a:rPr lang="en-US" b="0" spc="300" dirty="0">
                <a:solidFill>
                  <a:schemeClr val="accent1"/>
                </a:solidFill>
                <a:latin typeface="Avenir Next Ultra Light" panose="020B0203020202020204" pitchFamily="34" charset="77"/>
              </a:rPr>
              <a:t>SELECTIVE PATIENT CHARACTERISTICS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A6D48D-EF61-398F-FEF9-3AA46102EA47}"/>
              </a:ext>
            </a:extLst>
          </p:cNvPr>
          <p:cNvCxnSpPr/>
          <p:nvPr/>
        </p:nvCxnSpPr>
        <p:spPr>
          <a:xfrm>
            <a:off x="304800" y="779748"/>
            <a:ext cx="85344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Needle outline">
            <a:extLst>
              <a:ext uri="{FF2B5EF4-FFF2-40B4-BE49-F238E27FC236}">
                <a16:creationId xmlns:a16="http://schemas.microsoft.com/office/drawing/2014/main" id="{B22B7779-7CE5-22A0-6A6D-8FDDAB451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79423" y="209550"/>
            <a:ext cx="533400" cy="533400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CDC76D8-CF6C-DCB6-7FB2-1E95818A2E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6966983"/>
              </p:ext>
            </p:extLst>
          </p:nvPr>
        </p:nvGraphicFramePr>
        <p:xfrm>
          <a:off x="216910" y="971550"/>
          <a:ext cx="4278890" cy="3930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988">
                  <a:extLst>
                    <a:ext uri="{9D8B030D-6E8A-4147-A177-3AD203B41FA5}">
                      <a16:colId xmlns:a16="http://schemas.microsoft.com/office/drawing/2014/main" val="1218534001"/>
                    </a:ext>
                  </a:extLst>
                </a:gridCol>
                <a:gridCol w="1709902">
                  <a:extLst>
                    <a:ext uri="{9D8B030D-6E8A-4147-A177-3AD203B41FA5}">
                      <a16:colId xmlns:a16="http://schemas.microsoft.com/office/drawing/2014/main" val="3729782261"/>
                    </a:ext>
                  </a:extLst>
                </a:gridCol>
              </a:tblGrid>
              <a:tr h="390959"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TOTAL POPULATION </a:t>
                      </a:r>
                    </a:p>
                    <a:p>
                      <a:pPr algn="ctr"/>
                      <a:r>
                        <a:rPr lang="en-US" sz="1100" b="1" dirty="0"/>
                        <a:t>(n=33)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3917796"/>
                  </a:ext>
                </a:extLst>
              </a:tr>
              <a:tr h="390959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Age, years [median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(IQR)]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58 (41-64)</a:t>
                      </a:r>
                      <a:endParaRPr lang="en-US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5935331"/>
                  </a:ext>
                </a:extLst>
              </a:tr>
              <a:tr h="390627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Male,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[n (%)]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20 (60.6)</a:t>
                      </a:r>
                      <a:endParaRPr lang="en-US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09263"/>
                  </a:ext>
                </a:extLst>
              </a:tr>
              <a:tr h="390627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Race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[n (%)]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14905"/>
                  </a:ext>
                </a:extLst>
              </a:tr>
              <a:tr h="237368">
                <a:tc>
                  <a:txBody>
                    <a:bodyPr/>
                    <a:lstStyle/>
                    <a:p>
                      <a:pPr marL="274320" algn="l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Black/African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American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24 (72.7)</a:t>
                      </a:r>
                      <a:endParaRPr lang="en-US" sz="11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262178"/>
                  </a:ext>
                </a:extLst>
              </a:tr>
              <a:tr h="237368">
                <a:tc>
                  <a:txBody>
                    <a:bodyPr/>
                    <a:lstStyle/>
                    <a:p>
                      <a:pPr marL="274320" algn="l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White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9 (27.3)</a:t>
                      </a:r>
                      <a:endParaRPr lang="en-US" sz="11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869113"/>
                  </a:ext>
                </a:extLst>
              </a:tr>
              <a:tr h="237368">
                <a:tc>
                  <a:txBody>
                    <a:bodyPr/>
                    <a:lstStyle/>
                    <a:p>
                      <a:pPr marL="0" algn="l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Completed buprenorphine induction therapy, [n (%)]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30 (90.9)</a:t>
                      </a:r>
                      <a:endParaRPr lang="en-US" sz="11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169969"/>
                  </a:ext>
                </a:extLst>
              </a:tr>
              <a:tr h="237368">
                <a:tc>
                  <a:txBody>
                    <a:bodyPr/>
                    <a:lstStyle/>
                    <a:p>
                      <a:pPr marL="274320" algn="l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Standard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regimen, [n (%)]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25 (92.6)</a:t>
                      </a:r>
                      <a:endParaRPr lang="en-US" sz="11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562904"/>
                  </a:ext>
                </a:extLst>
              </a:tr>
              <a:tr h="237368">
                <a:tc>
                  <a:txBody>
                    <a:bodyPr/>
                    <a:lstStyle/>
                    <a:p>
                      <a:pPr marL="274320" algn="l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Slow regimen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, [n (%)]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5 (83.3)</a:t>
                      </a:r>
                      <a:endParaRPr lang="en-US" sz="11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5956390"/>
                  </a:ext>
                </a:extLst>
              </a:tr>
              <a:tr h="237368">
                <a:tc>
                  <a:txBody>
                    <a:bodyPr/>
                    <a:lstStyle/>
                    <a:p>
                      <a:pPr marL="0" algn="l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Discharge with buprenorphine prescription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, [n (%)]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30 (90.9)</a:t>
                      </a:r>
                      <a:endParaRPr lang="en-US" sz="11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6306465"/>
                  </a:ext>
                </a:extLst>
              </a:tr>
              <a:tr h="237368">
                <a:tc>
                  <a:txBody>
                    <a:bodyPr/>
                    <a:lstStyle/>
                    <a:p>
                      <a:pPr marL="274320" algn="l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Buprenorphine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only, [n (%)]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19 (57.6)</a:t>
                      </a:r>
                      <a:endParaRPr lang="en-US" sz="11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005006"/>
                  </a:ext>
                </a:extLst>
              </a:tr>
              <a:tr h="237368">
                <a:tc>
                  <a:txBody>
                    <a:bodyPr/>
                    <a:lstStyle/>
                    <a:p>
                      <a:pPr marL="274320" algn="l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Buprenorphine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with scheduled opioids, [n (%)]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3 (9.1)</a:t>
                      </a:r>
                      <a:endParaRPr lang="en-US" sz="11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776681"/>
                  </a:ext>
                </a:extLst>
              </a:tr>
              <a:tr h="237368">
                <a:tc>
                  <a:txBody>
                    <a:bodyPr/>
                    <a:lstStyle/>
                    <a:p>
                      <a:pPr marL="274320" algn="l"/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Buprenorphine with as needed opioids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, [n (%)]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8 (24.2)</a:t>
                      </a:r>
                      <a:endParaRPr lang="en-US" sz="11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9294"/>
                  </a:ext>
                </a:extLst>
              </a:tr>
            </a:tbl>
          </a:graphicData>
        </a:graphic>
      </p:graphicFrame>
      <p:pic>
        <p:nvPicPr>
          <p:cNvPr id="6" name="Graphic 5" descr="Inpatient outline">
            <a:extLst>
              <a:ext uri="{FF2B5EF4-FFF2-40B4-BE49-F238E27FC236}">
                <a16:creationId xmlns:a16="http://schemas.microsoft.com/office/drawing/2014/main" id="{2D843EF5-545F-EA93-21ED-317622645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5010" y="918782"/>
            <a:ext cx="533400" cy="533400"/>
          </a:xfrm>
          <a:prstGeom prst="rect">
            <a:avLst/>
          </a:prstGeom>
        </p:spPr>
      </p:pic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2CDC76D8-CF6C-DCB6-7FB2-1E95818A2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327220"/>
              </p:ext>
            </p:extLst>
          </p:nvPr>
        </p:nvGraphicFramePr>
        <p:xfrm>
          <a:off x="4600575" y="971551"/>
          <a:ext cx="4381500" cy="393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25">
                  <a:extLst>
                    <a:ext uri="{9D8B030D-6E8A-4147-A177-3AD203B41FA5}">
                      <a16:colId xmlns:a16="http://schemas.microsoft.com/office/drawing/2014/main" val="1218534001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3729782261"/>
                    </a:ext>
                  </a:extLst>
                </a:gridCol>
              </a:tblGrid>
              <a:tr h="432757"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TOTAL POPULATION </a:t>
                      </a:r>
                    </a:p>
                    <a:p>
                      <a:pPr algn="ctr"/>
                      <a:r>
                        <a:rPr lang="en-US" sz="1100" b="1" dirty="0"/>
                        <a:t>(n=33)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3917796"/>
                  </a:ext>
                </a:extLst>
              </a:tr>
              <a:tr h="417301">
                <a:tc>
                  <a:txBody>
                    <a:bodyPr/>
                    <a:lstStyle/>
                    <a:p>
                      <a:pPr marL="0" algn="l"/>
                      <a:r>
                        <a:rPr lang="en-US" sz="1100" b="0" i="0" dirty="0" err="1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QTc</a:t>
                      </a:r>
                      <a:r>
                        <a:rPr lang="en-US" sz="1100" b="0" i="0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</a:t>
                      </a:r>
                      <a:r>
                        <a:rPr lang="en-US" sz="1100" b="0" i="0" u="sng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&gt;</a:t>
                      </a:r>
                      <a:r>
                        <a:rPr lang="en-US" sz="1100" b="0" i="0" u="none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500 </a:t>
                      </a:r>
                      <a:r>
                        <a:rPr lang="en-US" sz="1100" b="0" i="0" u="none" baseline="0" dirty="0" err="1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ms</a:t>
                      </a:r>
                      <a:r>
                        <a:rPr lang="en-US" sz="1100" b="0" i="0" u="none" baseline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, [n (%)]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4 (12.1)</a:t>
                      </a:r>
                      <a:endParaRPr lang="en-US" sz="11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93696"/>
                  </a:ext>
                </a:extLst>
              </a:tr>
              <a:tr h="508109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Opioid requirements 24 h prior to </a:t>
                      </a: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microinduction</a:t>
                      </a: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, </a:t>
                      </a: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[median </a:t>
                      </a: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MME (IQR</a:t>
                      </a: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)]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30.8 (15-60)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5935331"/>
                  </a:ext>
                </a:extLst>
              </a:tr>
              <a:tr h="508109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Admission day IV buprenorphine was started on [median (IQR)]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4 (2-7)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09263"/>
                  </a:ext>
                </a:extLst>
              </a:tr>
              <a:tr h="465132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Time from last IV to first SL dose, hours [median (IQR)]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10.3 (7.8-12.5)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14905"/>
                  </a:ext>
                </a:extLst>
              </a:tr>
              <a:tr h="365263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Urine drug screen on admission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22 (66.7)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0759260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 marL="274320"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Opiates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22</a:t>
                      </a:r>
                      <a:r>
                        <a:rPr lang="en-US" sz="1100" b="1" baseline="0" dirty="0"/>
                        <a:t> (66.7)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2176872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 marL="274320"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Cocaine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/>
                        <a:t>8 (24.2)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1745868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 marL="274320"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Benzodiazepines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/>
                        <a:t>6 (18.2)</a:t>
                      </a:r>
                      <a:endParaRPr lang="en-US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262178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 marL="274320"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Methadone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6 (18.2)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869113"/>
                  </a:ext>
                </a:extLst>
              </a:tr>
            </a:tbl>
          </a:graphicData>
        </a:graphic>
      </p:graphicFrame>
      <p:pic>
        <p:nvPicPr>
          <p:cNvPr id="11" name="Graphic 5" descr="Inpatient outline">
            <a:extLst>
              <a:ext uri="{FF2B5EF4-FFF2-40B4-BE49-F238E27FC236}">
                <a16:creationId xmlns:a16="http://schemas.microsoft.com/office/drawing/2014/main" id="{2D843EF5-545F-EA93-21ED-317622645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08370" y="918782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0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376DC14-1907-0BB7-D6C3-F870A027D8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289730"/>
              </p:ext>
            </p:extLst>
          </p:nvPr>
        </p:nvGraphicFramePr>
        <p:xfrm>
          <a:off x="457200" y="666750"/>
          <a:ext cx="3810464" cy="344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B5FD460-47EB-A692-F0D1-85612783A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644213"/>
              </p:ext>
            </p:extLst>
          </p:nvPr>
        </p:nvGraphicFramePr>
        <p:xfrm>
          <a:off x="4495800" y="971550"/>
          <a:ext cx="4267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167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1">
            <a:extLst>
              <a:ext uri="{FF2B5EF4-FFF2-40B4-BE49-F238E27FC236}">
                <a16:creationId xmlns:a16="http://schemas.microsoft.com/office/drawing/2014/main" id="{1B3FC5D1-3913-511E-9ABF-956A66194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373351"/>
              </p:ext>
            </p:extLst>
          </p:nvPr>
        </p:nvGraphicFramePr>
        <p:xfrm>
          <a:off x="297959" y="1200150"/>
          <a:ext cx="4267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F09B66F-D57C-4895-D59F-87822F7A6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624112"/>
              </p:ext>
            </p:extLst>
          </p:nvPr>
        </p:nvGraphicFramePr>
        <p:xfrm>
          <a:off x="4572000" y="1200150"/>
          <a:ext cx="4267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45E6AD-7C1C-B734-1BB9-ED9AAF5E13F6}"/>
              </a:ext>
            </a:extLst>
          </p:cNvPr>
          <p:cNvSpPr txBox="1"/>
          <p:nvPr/>
        </p:nvSpPr>
        <p:spPr>
          <a:xfrm>
            <a:off x="1251558" y="638071"/>
            <a:ext cx="25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Ultra Light" panose="020B0203020202020204" pitchFamily="34" charset="77"/>
              </a:rPr>
              <a:t>DAILY COWS SCORE (Mean)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265E0-ABBA-B547-3E7F-A93CE0FBC2C3}"/>
              </a:ext>
            </a:extLst>
          </p:cNvPr>
          <p:cNvSpPr txBox="1"/>
          <p:nvPr/>
        </p:nvSpPr>
        <p:spPr>
          <a:xfrm>
            <a:off x="5788661" y="638071"/>
            <a:ext cx="2167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Ultra Light" panose="020B0203020202020204" pitchFamily="34" charset="77"/>
              </a:rPr>
              <a:t>DAILY PAIN SCORE (Mean)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3963D-37D4-48D3-DE8D-CF412CDDB418}"/>
              </a:ext>
            </a:extLst>
          </p:cNvPr>
          <p:cNvSpPr txBox="1"/>
          <p:nvPr/>
        </p:nvSpPr>
        <p:spPr>
          <a:xfrm>
            <a:off x="5145578" y="4821382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1600558"/>
              </p:ext>
            </p:extLst>
          </p:nvPr>
        </p:nvGraphicFramePr>
        <p:xfrm>
          <a:off x="380999" y="441960"/>
          <a:ext cx="8382001" cy="4259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6572">
                  <a:extLst>
                    <a:ext uri="{9D8B030D-6E8A-4147-A177-3AD203B41FA5}">
                      <a16:colId xmlns:a16="http://schemas.microsoft.com/office/drawing/2014/main" val="2309991978"/>
                    </a:ext>
                  </a:extLst>
                </a:gridCol>
                <a:gridCol w="1039250">
                  <a:extLst>
                    <a:ext uri="{9D8B030D-6E8A-4147-A177-3AD203B41FA5}">
                      <a16:colId xmlns:a16="http://schemas.microsoft.com/office/drawing/2014/main" val="898501281"/>
                    </a:ext>
                  </a:extLst>
                </a:gridCol>
                <a:gridCol w="1009464">
                  <a:extLst>
                    <a:ext uri="{9D8B030D-6E8A-4147-A177-3AD203B41FA5}">
                      <a16:colId xmlns:a16="http://schemas.microsoft.com/office/drawing/2014/main" val="178671668"/>
                    </a:ext>
                  </a:extLst>
                </a:gridCol>
                <a:gridCol w="1009464">
                  <a:extLst>
                    <a:ext uri="{9D8B030D-6E8A-4147-A177-3AD203B41FA5}">
                      <a16:colId xmlns:a16="http://schemas.microsoft.com/office/drawing/2014/main" val="1175484043"/>
                    </a:ext>
                  </a:extLst>
                </a:gridCol>
                <a:gridCol w="1242417">
                  <a:extLst>
                    <a:ext uri="{9D8B030D-6E8A-4147-A177-3AD203B41FA5}">
                      <a16:colId xmlns:a16="http://schemas.microsoft.com/office/drawing/2014/main" val="156829344"/>
                    </a:ext>
                  </a:extLst>
                </a:gridCol>
                <a:gridCol w="1164766">
                  <a:extLst>
                    <a:ext uri="{9D8B030D-6E8A-4147-A177-3AD203B41FA5}">
                      <a16:colId xmlns:a16="http://schemas.microsoft.com/office/drawing/2014/main" val="1025085257"/>
                    </a:ext>
                  </a:extLst>
                </a:gridCol>
                <a:gridCol w="1320068">
                  <a:extLst>
                    <a:ext uri="{9D8B030D-6E8A-4147-A177-3AD203B41FA5}">
                      <a16:colId xmlns:a16="http://schemas.microsoft.com/office/drawing/2014/main" val="386982629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venir Next LT Pro (Body)"/>
                        </a:rPr>
                        <a:t> </a:t>
                      </a:r>
                      <a:endParaRPr lang="en-US" sz="135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venir Next LT Pro (Body)"/>
                        </a:rPr>
                        <a:t>COWS SCORE</a:t>
                      </a:r>
                      <a:endParaRPr lang="en-US" sz="18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venir Next LT Pro (Body)"/>
                        </a:rPr>
                        <a:t>PAIN SCORE</a:t>
                      </a:r>
                      <a:endParaRPr lang="en-US" sz="18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43336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50" dirty="0">
                        <a:effectLst/>
                        <a:latin typeface="Avenir Next LT Pro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  <a:t>STANDARD REGIMEN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  <a:t>(N=27)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  <a:t>SLOW REGIMEN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  <a:t>(N=6)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  <a:t>TOTAL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  <a:t>(N=33)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  <a:t>STANDARD REGIMEN 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  <a:t>(N=27)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  <a:t>SLOW REGIMEN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  <a:t>(N=6)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  <a:t>TOTAL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venir Next LT Pro (Body)"/>
                        </a:rPr>
                        <a:t>(N=33)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extLst>
                  <a:ext uri="{0D108BD9-81ED-4DB2-BD59-A6C34878D82A}">
                    <a16:rowId xmlns:a16="http://schemas.microsoft.com/office/drawing/2014/main" val="3786801413"/>
                  </a:ext>
                </a:extLst>
              </a:tr>
              <a:tr h="3497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DAY 0, MEAN (SD)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2.8 (3.2)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N=13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2.1 (2.0)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N=6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venir Next LT Pro (Body)"/>
                        </a:rPr>
                        <a:t>2.6</a:t>
                      </a:r>
                      <a:r>
                        <a:rPr lang="en-US" sz="1000" dirty="0">
                          <a:effectLst/>
                          <a:latin typeface="Avenir Next LT Pro (Body)"/>
                        </a:rPr>
                        <a:t> (2.8)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N=19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4.5 (2.1)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N=26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3.8 (1.9)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N=6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venir Next LT Pro (Body)"/>
                        </a:rPr>
                        <a:t>4.4</a:t>
                      </a:r>
                      <a:r>
                        <a:rPr lang="en-US" sz="1000" dirty="0">
                          <a:effectLst/>
                          <a:latin typeface="Avenir Next LT Pro (Body)"/>
                        </a:rPr>
                        <a:t> (2.1)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N=32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extLst>
                  <a:ext uri="{0D108BD9-81ED-4DB2-BD59-A6C34878D82A}">
                    <a16:rowId xmlns:a16="http://schemas.microsoft.com/office/drawing/2014/main" val="2554466126"/>
                  </a:ext>
                </a:extLst>
              </a:tr>
              <a:tr h="3497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DAY 1, MEAN (SD)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2.3 (2.4)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N=17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3.5 (3.6)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N=4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2.6 (2.6)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N=21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4.3 (2.7)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N=26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3.9 (2.3)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N=6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4.2 (2.6)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N=32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extLst>
                  <a:ext uri="{0D108BD9-81ED-4DB2-BD59-A6C34878D82A}">
                    <a16:rowId xmlns:a16="http://schemas.microsoft.com/office/drawing/2014/main" val="1052345955"/>
                  </a:ext>
                </a:extLst>
              </a:tr>
              <a:tr h="3497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DAY 2, MEAN (SD)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2.0 (2.4)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N=15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0.7 (0.6)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N=4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1.7 (2.2)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N=19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4.2 (2.0)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N=26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3.2 (2.0)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N=6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4.0 (2.0)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N=32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extLst>
                  <a:ext uri="{0D108BD9-81ED-4DB2-BD59-A6C34878D82A}">
                    <a16:rowId xmlns:a16="http://schemas.microsoft.com/office/drawing/2014/main" val="3726680835"/>
                  </a:ext>
                </a:extLst>
              </a:tr>
              <a:tr h="3497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DAY 3, MEAN (SD)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1.6 (1.4)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N=13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0.9 (0.9)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N=5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1.4 (1.3)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N=18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3.5 (2.6)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N=26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6.0 (1.9)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N=6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4.0 (2.6)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N=32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extLst>
                  <a:ext uri="{0D108BD9-81ED-4DB2-BD59-A6C34878D82A}">
                    <a16:rowId xmlns:a16="http://schemas.microsoft.com/office/drawing/2014/main" val="1694873003"/>
                  </a:ext>
                </a:extLst>
              </a:tr>
              <a:tr h="3497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DAY 4, MEAN (SD)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1.0 (1.4)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N=13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0.9 (0.9)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N=4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0.9 (1.3)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N=17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3.5 (2.3)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venir Next LT Pro (Body)"/>
                        </a:rPr>
                        <a:t>N=24</a:t>
                      </a:r>
                      <a:endParaRPr lang="en-US" sz="100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3.5 (2.0)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N=5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3.5 (2.2)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N=29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extLst>
                  <a:ext uri="{0D108BD9-81ED-4DB2-BD59-A6C34878D82A}">
                    <a16:rowId xmlns:a16="http://schemas.microsoft.com/office/drawing/2014/main" val="1169912313"/>
                  </a:ext>
                </a:extLst>
              </a:tr>
              <a:tr h="3497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DAY 5, MEAN (SD)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1.8 (2.9)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N=11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2.7 (1.7)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N=3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venir Next LT Pro (Body)"/>
                        </a:rPr>
                        <a:t>1.6</a:t>
                      </a:r>
                      <a:r>
                        <a:rPr lang="en-US" sz="1000" dirty="0">
                          <a:effectLst/>
                          <a:latin typeface="Avenir Next LT Pro (Body)"/>
                        </a:rPr>
                        <a:t> (2.6)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N=14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3.6 (2.2)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N=19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2.9 (1.7)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N=4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venir Next LT Pro (Body)"/>
                        </a:rPr>
                        <a:t>3.5</a:t>
                      </a:r>
                      <a:r>
                        <a:rPr lang="en-US" sz="1000" dirty="0">
                          <a:effectLst/>
                          <a:latin typeface="Avenir Next LT Pro (Body)"/>
                        </a:rPr>
                        <a:t> (2.1)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venir Next LT Pro (Body)"/>
                        </a:rPr>
                        <a:t>N=23</a:t>
                      </a:r>
                      <a:endParaRPr lang="en-US" sz="1000" dirty="0">
                        <a:effectLst/>
                        <a:latin typeface="Avenir Next LT Pro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 anchor="ctr"/>
                </a:tc>
                <a:extLst>
                  <a:ext uri="{0D108BD9-81ED-4DB2-BD59-A6C34878D82A}">
                    <a16:rowId xmlns:a16="http://schemas.microsoft.com/office/drawing/2014/main" val="2415145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54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C3A225-0BDB-4C3E-9EAA-CF24BBE3C975}"/>
              </a:ext>
            </a:extLst>
          </p:cNvPr>
          <p:cNvSpPr/>
          <p:nvPr/>
        </p:nvSpPr>
        <p:spPr>
          <a:xfrm>
            <a:off x="914400" y="1123950"/>
            <a:ext cx="7086600" cy="1066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Single-center trial with </a:t>
            </a:r>
            <a:r>
              <a:rPr lang="en-US" b="1" dirty="0"/>
              <a:t>only 33 patients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0293C-C8AD-80A3-A2E0-1D446DE7EAC0}"/>
              </a:ext>
            </a:extLst>
          </p:cNvPr>
          <p:cNvSpPr/>
          <p:nvPr/>
        </p:nvSpPr>
        <p:spPr>
          <a:xfrm>
            <a:off x="914400" y="2419350"/>
            <a:ext cx="7086600" cy="1066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b="1" dirty="0"/>
              <a:t>Does not include information about adjunctive therapies</a:t>
            </a:r>
            <a:r>
              <a:rPr lang="en-US" dirty="0"/>
              <a:t> (i.e. clonidine, anti-emetics, or anxiolytics)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8FA0B-2397-2A56-1746-590F7EB9DE4E}"/>
              </a:ext>
            </a:extLst>
          </p:cNvPr>
          <p:cNvSpPr/>
          <p:nvPr/>
        </p:nvSpPr>
        <p:spPr>
          <a:xfrm>
            <a:off x="914400" y="3714751"/>
            <a:ext cx="7086600" cy="1066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Decreased nursing input of COWS and pain scores</a:t>
            </a:r>
            <a:r>
              <a:rPr lang="en-US" dirty="0"/>
              <a:t> raises possibility of skewed data in later days of LDI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284A4D-04EE-AE34-379B-157DF5F9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16" y="275891"/>
            <a:ext cx="7237484" cy="489040"/>
          </a:xfrm>
        </p:spPr>
        <p:txBody>
          <a:bodyPr>
            <a:normAutofit/>
          </a:bodyPr>
          <a:lstStyle/>
          <a:p>
            <a:r>
              <a:rPr lang="en-US" b="0" spc="300" dirty="0">
                <a:solidFill>
                  <a:schemeClr val="accent1"/>
                </a:solidFill>
                <a:latin typeface="Avenir Next Ultra Light" panose="020B0203020202020204" pitchFamily="34" charset="77"/>
              </a:rPr>
              <a:t>LIMITATIONS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A6D48D-EF61-398F-FEF9-3AA46102EA47}"/>
              </a:ext>
            </a:extLst>
          </p:cNvPr>
          <p:cNvCxnSpPr/>
          <p:nvPr/>
        </p:nvCxnSpPr>
        <p:spPr>
          <a:xfrm>
            <a:off x="304800" y="779748"/>
            <a:ext cx="85344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Warning with solid fill">
            <a:extLst>
              <a:ext uri="{FF2B5EF4-FFF2-40B4-BE49-F238E27FC236}">
                <a16:creationId xmlns:a16="http://schemas.microsoft.com/office/drawing/2014/main" id="{912D8083-53AB-FE3D-8579-F0AAE1E26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600" y="193240"/>
            <a:ext cx="549710" cy="5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Boardroom outline">
            <a:extLst>
              <a:ext uri="{FF2B5EF4-FFF2-40B4-BE49-F238E27FC236}">
                <a16:creationId xmlns:a16="http://schemas.microsoft.com/office/drawing/2014/main" id="{0E6F4FB5-96F2-9A4E-6BA5-30C9476CB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2663" y="133350"/>
            <a:ext cx="716537" cy="7165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284A4D-04EE-AE34-379B-157DF5F9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16" y="275891"/>
            <a:ext cx="7237484" cy="489040"/>
          </a:xfrm>
        </p:spPr>
        <p:txBody>
          <a:bodyPr>
            <a:normAutofit/>
          </a:bodyPr>
          <a:lstStyle/>
          <a:p>
            <a:r>
              <a:rPr lang="en-US" b="0" spc="300" dirty="0">
                <a:solidFill>
                  <a:schemeClr val="accent1"/>
                </a:solidFill>
                <a:latin typeface="Avenir Next Ultra Light" panose="020B0203020202020204" pitchFamily="34" charset="77"/>
              </a:rPr>
              <a:t>DISCUSSION &amp; KEY TAKEAWAYS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113E3DA2-F6B8-E8D0-2764-0734EFC88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123949"/>
            <a:ext cx="3733800" cy="3733799"/>
          </a:xfrm>
        </p:spPr>
        <p:txBody>
          <a:bodyPr>
            <a:noAutofit/>
          </a:bodyPr>
          <a:lstStyle/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1" dirty="0"/>
              <a:t>Opioid withdrawal scales and pain scores remained stable </a:t>
            </a:r>
            <a:r>
              <a:rPr lang="en-US" dirty="0"/>
              <a:t>during buprenorphine induction</a:t>
            </a:r>
          </a:p>
          <a:p>
            <a:pPr marL="891540" lvl="1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Pain on day 3 appeared to be higher in the slow regimen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A6D48D-EF61-398F-FEF9-3AA46102EA47}"/>
              </a:ext>
            </a:extLst>
          </p:cNvPr>
          <p:cNvCxnSpPr/>
          <p:nvPr/>
        </p:nvCxnSpPr>
        <p:spPr>
          <a:xfrm>
            <a:off x="304800" y="779748"/>
            <a:ext cx="85344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1AD8125E-6980-AEF9-6A51-8713D1CB6274}"/>
              </a:ext>
            </a:extLst>
          </p:cNvPr>
          <p:cNvSpPr txBox="1">
            <a:spLocks/>
          </p:cNvSpPr>
          <p:nvPr/>
        </p:nvSpPr>
        <p:spPr>
          <a:xfrm>
            <a:off x="4648200" y="1123949"/>
            <a:ext cx="3733800" cy="3733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6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1" dirty="0"/>
              <a:t>91% (n=30) </a:t>
            </a:r>
            <a:r>
              <a:rPr lang="en-US" dirty="0"/>
              <a:t>of patients completed buprenorphine induction</a:t>
            </a:r>
          </a:p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1" dirty="0"/>
              <a:t>91 % (n=30) </a:t>
            </a:r>
            <a:r>
              <a:rPr lang="en-US" dirty="0"/>
              <a:t>of patients received a buprenorphine prescription at discharge</a:t>
            </a:r>
          </a:p>
          <a:p>
            <a:pPr marL="891540" lvl="1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33.3% (n=11) </a:t>
            </a:r>
            <a:r>
              <a:rPr lang="en-US" sz="1600" dirty="0"/>
              <a:t>received a prescription for scheduled or as needed opioids on discharge</a:t>
            </a:r>
          </a:p>
        </p:txBody>
      </p:sp>
      <p:pic>
        <p:nvPicPr>
          <p:cNvPr id="6" name="Graphic 5" descr="IV with solid fill">
            <a:extLst>
              <a:ext uri="{FF2B5EF4-FFF2-40B4-BE49-F238E27FC236}">
                <a16:creationId xmlns:a16="http://schemas.microsoft.com/office/drawing/2014/main" id="{9A7FB744-3D28-3974-2481-216D62A29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7400" y="3486150"/>
            <a:ext cx="1158587" cy="11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284A4D-04EE-AE34-379B-157DF5F9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16" y="275891"/>
            <a:ext cx="7237484" cy="489040"/>
          </a:xfrm>
        </p:spPr>
        <p:txBody>
          <a:bodyPr>
            <a:normAutofit/>
          </a:bodyPr>
          <a:lstStyle/>
          <a:p>
            <a:r>
              <a:rPr lang="en-US" b="0" spc="300" dirty="0">
                <a:solidFill>
                  <a:schemeClr val="accent1"/>
                </a:solidFill>
                <a:latin typeface="Avenir Next Ultra Light" panose="020B0203020202020204" pitchFamily="34" charset="77"/>
              </a:rPr>
              <a:t>FUTURE DIRECTIONS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113E3DA2-F6B8-E8D0-2764-0734EFC88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123949"/>
            <a:ext cx="3733800" cy="3733799"/>
          </a:xfrm>
        </p:spPr>
        <p:txBody>
          <a:bodyPr>
            <a:noAutofit/>
          </a:bodyPr>
          <a:lstStyle/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1" dirty="0"/>
              <a:t>Increasing awareness of efficacy of low dose inductions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dirty="0"/>
              <a:t>particularly for patients who cannot tolerate traditional inductions for pain control reasons</a:t>
            </a:r>
          </a:p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1" dirty="0"/>
              <a:t>Standardizing low dose induction </a:t>
            </a:r>
            <a:r>
              <a:rPr lang="en-US" dirty="0"/>
              <a:t>to increase access</a:t>
            </a:r>
          </a:p>
          <a:p>
            <a:pPr marL="891540" lvl="1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Consult services</a:t>
            </a:r>
          </a:p>
          <a:p>
            <a:pPr marL="891540" lvl="1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Order sets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A6D48D-EF61-398F-FEF9-3AA46102EA47}"/>
              </a:ext>
            </a:extLst>
          </p:cNvPr>
          <p:cNvCxnSpPr/>
          <p:nvPr/>
        </p:nvCxnSpPr>
        <p:spPr>
          <a:xfrm>
            <a:off x="304800" y="779748"/>
            <a:ext cx="85344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Needle outline">
            <a:extLst>
              <a:ext uri="{FF2B5EF4-FFF2-40B4-BE49-F238E27FC236}">
                <a16:creationId xmlns:a16="http://schemas.microsoft.com/office/drawing/2014/main" id="{B22B7779-7CE5-22A0-6A6D-8FDDAB451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9423" y="209550"/>
            <a:ext cx="533400" cy="533400"/>
          </a:xfrm>
          <a:prstGeom prst="rect">
            <a:avLst/>
          </a:prstGeom>
        </p:spPr>
      </p:pic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1AD8125E-6980-AEF9-6A51-8713D1CB6274}"/>
              </a:ext>
            </a:extLst>
          </p:cNvPr>
          <p:cNvSpPr txBox="1">
            <a:spLocks/>
          </p:cNvSpPr>
          <p:nvPr/>
        </p:nvSpPr>
        <p:spPr>
          <a:xfrm>
            <a:off x="4648200" y="1123949"/>
            <a:ext cx="3733800" cy="3733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6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1" dirty="0"/>
              <a:t>Increasing linkages of care </a:t>
            </a:r>
            <a:r>
              <a:rPr lang="en-US" dirty="0"/>
              <a:t>between inpatient and outpatient settings</a:t>
            </a:r>
          </a:p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1" dirty="0"/>
              <a:t>Providing discharge prescriptions </a:t>
            </a:r>
            <a:r>
              <a:rPr lang="en-US" dirty="0"/>
              <a:t>and relationships at institutions without a hospital pharmacy</a:t>
            </a:r>
          </a:p>
        </p:txBody>
      </p:sp>
      <p:pic>
        <p:nvPicPr>
          <p:cNvPr id="6" name="Graphic 5" descr="Care with solid fill">
            <a:extLst>
              <a:ext uri="{FF2B5EF4-FFF2-40B4-BE49-F238E27FC236}">
                <a16:creationId xmlns:a16="http://schemas.microsoft.com/office/drawing/2014/main" id="{CBEC6280-1224-6829-4A0E-FB2EF8EDBE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0" y="4095750"/>
            <a:ext cx="91440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28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6B4B000-1E55-2249-AE78-C1490AA5DB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8351"/>
          <a:stretch/>
        </p:blipFill>
        <p:spPr>
          <a:xfrm>
            <a:off x="0" y="0"/>
            <a:ext cx="4284476" cy="51435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DFCFE-1CA5-3540-A85C-A7A3BF816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276350"/>
            <a:ext cx="4143409" cy="2971799"/>
          </a:xfrm>
        </p:spPr>
        <p:txBody>
          <a:bodyPr>
            <a:norm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ANGELA KERINS, PHARMD</a:t>
            </a:r>
          </a:p>
          <a:p>
            <a:r>
              <a:rPr lang="en-US" dirty="0">
                <a:latin typeface="Avenir Next" panose="020B0503020202020204" pitchFamily="34" charset="0"/>
              </a:rPr>
              <a:t>GEORGE WEYER, MD</a:t>
            </a:r>
          </a:p>
          <a:p>
            <a:r>
              <a:rPr lang="en-US" dirty="0">
                <a:latin typeface="Avenir Next" panose="020B0503020202020204" pitchFamily="34" charset="0"/>
              </a:rPr>
              <a:t>MIM ARI, MD</a:t>
            </a:r>
          </a:p>
          <a:p>
            <a:r>
              <a:rPr lang="en-US" dirty="0">
                <a:latin typeface="Avenir Next" panose="020B0503020202020204" pitchFamily="34" charset="0"/>
              </a:rPr>
              <a:t>SARAH DICKSON</a:t>
            </a:r>
            <a:r>
              <a:rPr lang="en-US">
                <a:latin typeface="Avenir Next" panose="020B0503020202020204" pitchFamily="34" charset="0"/>
              </a:rPr>
              <a:t>, </a:t>
            </a:r>
            <a:r>
              <a:rPr lang="en-US" smtClean="0">
                <a:latin typeface="Avenir Next" panose="020B0503020202020204" pitchFamily="34" charset="0"/>
              </a:rPr>
              <a:t>PA</a:t>
            </a:r>
            <a:endParaRPr lang="en-US" dirty="0">
              <a:latin typeface="Avenir Next" panose="020B0503020202020204" pitchFamily="34" charset="0"/>
            </a:endParaRPr>
          </a:p>
          <a:p>
            <a:r>
              <a:rPr lang="en-US" dirty="0">
                <a:latin typeface="Avenir Next" panose="020B0503020202020204" pitchFamily="34" charset="0"/>
              </a:rPr>
              <a:t>JUSTINE LANDI, MD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21EE7-2DDC-5441-9A83-616FBB9B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spc="300" dirty="0">
                <a:solidFill>
                  <a:schemeClr val="accent1"/>
                </a:solidFill>
                <a:latin typeface="Avenir Next Ultra Light" panose="020B0203020202020204" pitchFamily="34" charset="77"/>
              </a:rPr>
              <a:t>Acknowledgements &amp; Thanks</a:t>
            </a:r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3E235B-9573-E63C-D1AB-98E722B62539}"/>
              </a:ext>
            </a:extLst>
          </p:cNvPr>
          <p:cNvCxnSpPr>
            <a:cxnSpLocks/>
          </p:cNvCxnSpPr>
          <p:nvPr/>
        </p:nvCxnSpPr>
        <p:spPr>
          <a:xfrm>
            <a:off x="4495800" y="971550"/>
            <a:ext cx="44196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Clapping hands outline">
            <a:extLst>
              <a:ext uri="{FF2B5EF4-FFF2-40B4-BE49-F238E27FC236}">
                <a16:creationId xmlns:a16="http://schemas.microsoft.com/office/drawing/2014/main" id="{FD10CF0E-4FFF-3146-395B-C15572285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3020" y="3952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3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EAD1-4351-A641-A790-C6632E48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 and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1F39-0241-574B-8FB2-88D3A7F469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Many  THANKS!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CC4A5-71E7-954A-AD0B-7B105D94A3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16200000">
            <a:off x="8718550" y="4786313"/>
            <a:ext cx="42545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8716" y="1047749"/>
            <a:ext cx="6780284" cy="38318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dirty="0"/>
              <a:t>Describe the results of a low dose induction protocol using IV buprenorphine for hospitalized patients with concurrent pain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7755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97A951FD-09DA-8343-9571-244AD53F1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8377" y="171450"/>
            <a:ext cx="352985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C133AE6-2B36-DA46-A3C5-3DA7AA89C8C1}"/>
              </a:ext>
            </a:extLst>
          </p:cNvPr>
          <p:cNvSpPr txBox="1">
            <a:spLocks/>
          </p:cNvSpPr>
          <p:nvPr/>
        </p:nvSpPr>
        <p:spPr>
          <a:xfrm>
            <a:off x="4005942" y="4322717"/>
            <a:ext cx="4299857" cy="609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500" b="0" i="0" kern="1200" cap="all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35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0C0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cap="none" dirty="0">
                <a:solidFill>
                  <a:srgbClr val="D9D4BF"/>
                </a:solidFill>
                <a:latin typeface="Avenir Next Ultra Light" panose="020B0203020202020204" pitchFamily="34" charset="77"/>
              </a:rPr>
              <a:t>“Drugs” by Barbara Tereshchenko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E3FB2-1F4E-D523-53BC-9F11F63D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87958"/>
            <a:ext cx="4570484" cy="489040"/>
          </a:xfrm>
        </p:spPr>
        <p:txBody>
          <a:bodyPr/>
          <a:lstStyle/>
          <a:p>
            <a:r>
              <a:rPr lang="en-US" sz="2700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EDD36-BD52-BF05-A75C-71E778C0568D}"/>
              </a:ext>
            </a:extLst>
          </p:cNvPr>
          <p:cNvSpPr txBox="1">
            <a:spLocks/>
          </p:cNvSpPr>
          <p:nvPr/>
        </p:nvSpPr>
        <p:spPr>
          <a:xfrm>
            <a:off x="4005942" y="895350"/>
            <a:ext cx="4682373" cy="3831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65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35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We have no financial disclosures.</a:t>
            </a:r>
          </a:p>
        </p:txBody>
      </p:sp>
    </p:spTree>
    <p:extLst>
      <p:ext uri="{BB962C8B-B14F-4D97-AF65-F5344CB8AC3E}">
        <p14:creationId xmlns:p14="http://schemas.microsoft.com/office/powerpoint/2010/main" val="32252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284A4D-04EE-AE34-379B-157DF5F9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16" y="275891"/>
            <a:ext cx="7237484" cy="489040"/>
          </a:xfrm>
        </p:spPr>
        <p:txBody>
          <a:bodyPr>
            <a:normAutofit/>
          </a:bodyPr>
          <a:lstStyle/>
          <a:p>
            <a:r>
              <a:rPr lang="en-US" b="0" spc="300" dirty="0">
                <a:solidFill>
                  <a:schemeClr val="accent1"/>
                </a:solidFill>
                <a:latin typeface="Avenir Next Ultra Light" panose="020B0203020202020204" pitchFamily="34" charset="77"/>
              </a:rPr>
              <a:t>BACKGROUND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113E3DA2-F6B8-E8D0-2764-0734EFC88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971550"/>
            <a:ext cx="3733800" cy="3733799"/>
          </a:xfrm>
        </p:spPr>
        <p:txBody>
          <a:bodyPr>
            <a:noAutofit/>
          </a:bodyPr>
          <a:lstStyle/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Drug overdoses were attributed to </a:t>
            </a:r>
            <a:r>
              <a:rPr lang="en-US" b="1" dirty="0"/>
              <a:t>107,622 deaths in 2021 </a:t>
            </a:r>
            <a:r>
              <a:rPr lang="en-US" dirty="0"/>
              <a:t>and have impacted the overall life expectancy in the United States</a:t>
            </a:r>
          </a:p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1" dirty="0"/>
              <a:t>Opioid agonist therapy (OAT) mortality benefit is well-established </a:t>
            </a:r>
            <a:r>
              <a:rPr lang="en-US" dirty="0"/>
              <a:t>and likely more powerful than any other class of medication for patients with </a:t>
            </a:r>
            <a:r>
              <a:rPr lang="en-US" dirty="0" smtClean="0"/>
              <a:t>OUD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A6D48D-EF61-398F-FEF9-3AA46102EA47}"/>
              </a:ext>
            </a:extLst>
          </p:cNvPr>
          <p:cNvCxnSpPr/>
          <p:nvPr/>
        </p:nvCxnSpPr>
        <p:spPr>
          <a:xfrm>
            <a:off x="304800" y="779748"/>
            <a:ext cx="85344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Needle outline">
            <a:extLst>
              <a:ext uri="{FF2B5EF4-FFF2-40B4-BE49-F238E27FC236}">
                <a16:creationId xmlns:a16="http://schemas.microsoft.com/office/drawing/2014/main" id="{B22B7779-7CE5-22A0-6A6D-8FDDAB451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9423" y="209550"/>
            <a:ext cx="533400" cy="533400"/>
          </a:xfrm>
          <a:prstGeom prst="rect">
            <a:avLst/>
          </a:prstGeom>
        </p:spPr>
      </p:pic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1AD8125E-6980-AEF9-6A51-8713D1CB6274}"/>
              </a:ext>
            </a:extLst>
          </p:cNvPr>
          <p:cNvSpPr txBox="1">
            <a:spLocks/>
          </p:cNvSpPr>
          <p:nvPr/>
        </p:nvSpPr>
        <p:spPr>
          <a:xfrm>
            <a:off x="4648200" y="971550"/>
            <a:ext cx="3733800" cy="3733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6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Medications for opioid use disorder </a:t>
            </a:r>
            <a:r>
              <a:rPr lang="en-US" b="1" dirty="0"/>
              <a:t>(MOUD) can be initiated during a hospitalization </a:t>
            </a:r>
            <a:r>
              <a:rPr lang="en-US" dirty="0"/>
              <a:t>but often are not</a:t>
            </a:r>
          </a:p>
          <a:p>
            <a:pPr marL="891540" lvl="1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Stigma </a:t>
            </a:r>
          </a:p>
          <a:p>
            <a:pPr marL="891540" lvl="1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Provider and patient hesitancy </a:t>
            </a:r>
          </a:p>
          <a:p>
            <a:pPr marL="891540" lvl="1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Federal regulations</a:t>
            </a:r>
          </a:p>
        </p:txBody>
      </p:sp>
    </p:spTree>
    <p:extLst>
      <p:ext uri="{BB962C8B-B14F-4D97-AF65-F5344CB8AC3E}">
        <p14:creationId xmlns:p14="http://schemas.microsoft.com/office/powerpoint/2010/main" val="421365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284A4D-04EE-AE34-379B-157DF5F9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16" y="275891"/>
            <a:ext cx="7237484" cy="489040"/>
          </a:xfrm>
        </p:spPr>
        <p:txBody>
          <a:bodyPr>
            <a:normAutofit/>
          </a:bodyPr>
          <a:lstStyle/>
          <a:p>
            <a:r>
              <a:rPr lang="en-US" b="0" spc="300" dirty="0">
                <a:solidFill>
                  <a:schemeClr val="accent1"/>
                </a:solidFill>
                <a:latin typeface="Avenir Next Ultra Light" panose="020B0203020202020204" pitchFamily="34" charset="77"/>
              </a:rPr>
              <a:t>BACKGROUND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113E3DA2-F6B8-E8D0-2764-0734EFC88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123949"/>
            <a:ext cx="8001000" cy="3733799"/>
          </a:xfrm>
        </p:spPr>
        <p:txBody>
          <a:bodyPr>
            <a:noAutofit/>
          </a:bodyPr>
          <a:lstStyle/>
          <a:p>
            <a:pPr marL="457200" indent="-285750">
              <a:lnSpc>
                <a:spcPct val="16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Approximately </a:t>
            </a:r>
            <a:r>
              <a:rPr lang="en-US" b="1" dirty="0"/>
              <a:t>87% of all Americans with opioid use disorder (OUD)</a:t>
            </a:r>
            <a:r>
              <a:rPr lang="en-US" dirty="0"/>
              <a:t> </a:t>
            </a:r>
            <a:r>
              <a:rPr lang="en-US" b="1" dirty="0"/>
              <a:t>do not receive medication treatment </a:t>
            </a:r>
            <a:r>
              <a:rPr lang="en-US" dirty="0"/>
              <a:t>(2019).</a:t>
            </a:r>
          </a:p>
          <a:p>
            <a:pPr marL="457200" indent="-285750">
              <a:lnSpc>
                <a:spcPct val="16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Study from 2020 at multiple VA hospital systems found </a:t>
            </a:r>
            <a:r>
              <a:rPr lang="en-US" b="1" dirty="0"/>
              <a:t>only 15% of patients with OUD received opiate agonist therapy</a:t>
            </a:r>
            <a:r>
              <a:rPr lang="en-US" dirty="0"/>
              <a:t> (OAT: buprenorphine or methadone) while hospitalized. </a:t>
            </a:r>
          </a:p>
          <a:p>
            <a:pPr marL="800100" lvl="1" indent="-285750">
              <a:lnSpc>
                <a:spcPct val="16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Only </a:t>
            </a:r>
            <a:r>
              <a:rPr lang="en-US" b="1" dirty="0"/>
              <a:t>2% of patients with OUD not already on OAT were started on medication with plans for linkage to care </a:t>
            </a:r>
            <a:r>
              <a:rPr lang="en-US" dirty="0"/>
              <a:t>upon discharge</a:t>
            </a:r>
          </a:p>
          <a:p>
            <a:pPr marL="514350" lvl="1">
              <a:lnSpc>
                <a:spcPct val="160000"/>
              </a:lnSpc>
              <a:buClr>
                <a:schemeClr val="accent3"/>
              </a:buClr>
            </a:pP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A6D48D-EF61-398F-FEF9-3AA46102EA47}"/>
              </a:ext>
            </a:extLst>
          </p:cNvPr>
          <p:cNvCxnSpPr/>
          <p:nvPr/>
        </p:nvCxnSpPr>
        <p:spPr>
          <a:xfrm>
            <a:off x="304800" y="779748"/>
            <a:ext cx="85344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Needle outline">
            <a:extLst>
              <a:ext uri="{FF2B5EF4-FFF2-40B4-BE49-F238E27FC236}">
                <a16:creationId xmlns:a16="http://schemas.microsoft.com/office/drawing/2014/main" id="{B22B7779-7CE5-22A0-6A6D-8FDDAB451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9423" y="20955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4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284A4D-04EE-AE34-379B-157DF5F9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16" y="275891"/>
            <a:ext cx="7237484" cy="489040"/>
          </a:xfrm>
        </p:spPr>
        <p:txBody>
          <a:bodyPr>
            <a:normAutofit/>
          </a:bodyPr>
          <a:lstStyle/>
          <a:p>
            <a:r>
              <a:rPr lang="en-US" b="0" spc="300" dirty="0">
                <a:solidFill>
                  <a:schemeClr val="accent1"/>
                </a:solidFill>
                <a:latin typeface="Avenir Next Ultra Light" panose="020B0203020202020204" pitchFamily="34" charset="77"/>
              </a:rPr>
              <a:t>BACKGROUND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113E3DA2-F6B8-E8D0-2764-0734EFC88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123949"/>
            <a:ext cx="3733800" cy="3733799"/>
          </a:xfrm>
        </p:spPr>
        <p:txBody>
          <a:bodyPr>
            <a:noAutofit/>
          </a:bodyPr>
          <a:lstStyle/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500" b="1" dirty="0"/>
              <a:t>Traditional buprenorphine induction </a:t>
            </a:r>
            <a:r>
              <a:rPr lang="en-US" sz="1500" dirty="0"/>
              <a:t>requires an opioid free period</a:t>
            </a:r>
          </a:p>
          <a:p>
            <a:pPr marL="891540" lvl="1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12-24 hours for short-acting opioids</a:t>
            </a:r>
          </a:p>
          <a:p>
            <a:pPr marL="891540" lvl="1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48-72 hours for long-acting opioids</a:t>
            </a:r>
          </a:p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Precipitated opioid withdrawal with buprenorphine leads to both </a:t>
            </a:r>
            <a:r>
              <a:rPr lang="en-US" sz="1500" b="1" dirty="0"/>
              <a:t>patient and provider hesitancy </a:t>
            </a:r>
            <a:r>
              <a:rPr lang="en-US" sz="1500" dirty="0"/>
              <a:t>in regards to future buprenorphine inductions</a:t>
            </a:r>
          </a:p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A6D48D-EF61-398F-FEF9-3AA46102EA47}"/>
              </a:ext>
            </a:extLst>
          </p:cNvPr>
          <p:cNvCxnSpPr/>
          <p:nvPr/>
        </p:nvCxnSpPr>
        <p:spPr>
          <a:xfrm>
            <a:off x="304800" y="779748"/>
            <a:ext cx="85344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Needle outline">
            <a:extLst>
              <a:ext uri="{FF2B5EF4-FFF2-40B4-BE49-F238E27FC236}">
                <a16:creationId xmlns:a16="http://schemas.microsoft.com/office/drawing/2014/main" id="{B22B7779-7CE5-22A0-6A6D-8FDDAB451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9423" y="209550"/>
            <a:ext cx="533400" cy="533400"/>
          </a:xfrm>
          <a:prstGeom prst="rect">
            <a:avLst/>
          </a:prstGeom>
        </p:spPr>
      </p:pic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1AD8125E-6980-AEF9-6A51-8713D1CB6274}"/>
              </a:ext>
            </a:extLst>
          </p:cNvPr>
          <p:cNvSpPr txBox="1">
            <a:spLocks/>
          </p:cNvSpPr>
          <p:nvPr/>
        </p:nvSpPr>
        <p:spPr>
          <a:xfrm>
            <a:off x="4648200" y="1123949"/>
            <a:ext cx="3733800" cy="3733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6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Up to </a:t>
            </a:r>
            <a:r>
              <a:rPr lang="en-US" sz="1500" b="1" dirty="0"/>
              <a:t>65% of patients report pain </a:t>
            </a:r>
            <a:r>
              <a:rPr lang="en-US" sz="1500" dirty="0"/>
              <a:t>during a hospital stay</a:t>
            </a:r>
          </a:p>
          <a:p>
            <a:pPr marL="891540" lvl="1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400" b="1" dirty="0"/>
              <a:t>51% of nonsurgical patients </a:t>
            </a:r>
            <a:r>
              <a:rPr lang="en-US" sz="1400" dirty="0"/>
              <a:t>may require </a:t>
            </a:r>
            <a:r>
              <a:rPr lang="en-US" sz="1400" b="1" dirty="0"/>
              <a:t>opioids</a:t>
            </a:r>
            <a:r>
              <a:rPr lang="en-US" sz="1400" dirty="0"/>
              <a:t> during a </a:t>
            </a:r>
            <a:r>
              <a:rPr lang="en-US" sz="1400" b="1" dirty="0"/>
              <a:t>hospitalization</a:t>
            </a:r>
          </a:p>
        </p:txBody>
      </p:sp>
      <p:pic>
        <p:nvPicPr>
          <p:cNvPr id="11" name="Graphic 10" descr="Inpatient with solid fill">
            <a:extLst>
              <a:ext uri="{FF2B5EF4-FFF2-40B4-BE49-F238E27FC236}">
                <a16:creationId xmlns:a16="http://schemas.microsoft.com/office/drawing/2014/main" id="{C535E302-8CE5-229E-E26A-DAEBB24F8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9376" y="3028950"/>
            <a:ext cx="1600199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07576-13B1-274D-AC38-6E77F8066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626" y="971550"/>
            <a:ext cx="3919751" cy="3810000"/>
          </a:xfrm>
        </p:spPr>
        <p:txBody>
          <a:bodyPr anchor="ctr">
            <a:norm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Single-center, retrospective case series examining patients with opioid use disorder receiving full opioid agonists for pain control from May 2021-March 2022.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During study period: </a:t>
            </a:r>
          </a:p>
          <a:p>
            <a:pPr marL="628650" lvl="1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350" b="1" dirty="0"/>
              <a:t>60 patients received IV buprenorphine </a:t>
            </a:r>
          </a:p>
          <a:p>
            <a:pPr marL="628650" lvl="1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sym typeface="Wingdings" pitchFamily="2" charset="2"/>
              </a:rPr>
              <a:t> </a:t>
            </a:r>
            <a:r>
              <a:rPr lang="en-US" sz="1350" b="1" dirty="0">
                <a:sym typeface="Wingdings" pitchFamily="2" charset="2"/>
              </a:rPr>
              <a:t>49 for low dose induction </a:t>
            </a:r>
            <a:r>
              <a:rPr lang="en-US" sz="1350" dirty="0">
                <a:sym typeface="Wingdings" pitchFamily="2" charset="2"/>
              </a:rPr>
              <a:t>purposes </a:t>
            </a:r>
          </a:p>
          <a:p>
            <a:pPr marL="628650" lvl="1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sym typeface="Wingdings" pitchFamily="2" charset="2"/>
              </a:rPr>
              <a:t> </a:t>
            </a:r>
            <a:r>
              <a:rPr lang="en-US" sz="1350" b="1" u="sng" dirty="0">
                <a:sym typeface="Wingdings" pitchFamily="2" charset="2"/>
              </a:rPr>
              <a:t>33 patients </a:t>
            </a:r>
            <a:r>
              <a:rPr lang="en-US" sz="1350" b="1" dirty="0">
                <a:sym typeface="Wingdings" pitchFamily="2" charset="2"/>
              </a:rPr>
              <a:t>received full opioid agonists </a:t>
            </a:r>
            <a:r>
              <a:rPr lang="en-US" sz="1350" dirty="0">
                <a:sym typeface="Wingdings" pitchFamily="2" charset="2"/>
              </a:rPr>
              <a:t>for pain in 24h prior to induction</a:t>
            </a:r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59AE7-E131-A847-92A6-9360693C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spc="300" dirty="0">
                <a:solidFill>
                  <a:schemeClr val="accent1"/>
                </a:solidFill>
                <a:latin typeface="Avenir Next Ultra Light" panose="020B0203020202020204" pitchFamily="34" charset="77"/>
              </a:rPr>
              <a:t>METHODs + INCLUSION/Exclusion CRITERIA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F4A5AA-E55F-7A47-91D6-4AAA32CEAA03}"/>
              </a:ext>
            </a:extLst>
          </p:cNvPr>
          <p:cNvCxnSpPr/>
          <p:nvPr/>
        </p:nvCxnSpPr>
        <p:spPr>
          <a:xfrm>
            <a:off x="304800" y="779748"/>
            <a:ext cx="85344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Needle outline">
            <a:extLst>
              <a:ext uri="{FF2B5EF4-FFF2-40B4-BE49-F238E27FC236}">
                <a16:creationId xmlns:a16="http://schemas.microsoft.com/office/drawing/2014/main" id="{C0DC64BD-347A-2559-99B4-B10EE153E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9423" y="209550"/>
            <a:ext cx="533400" cy="533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630119-4D2B-A7AB-5131-B7B3855A5A11}"/>
              </a:ext>
            </a:extLst>
          </p:cNvPr>
          <p:cNvSpPr/>
          <p:nvPr/>
        </p:nvSpPr>
        <p:spPr>
          <a:xfrm>
            <a:off x="4876800" y="1276353"/>
            <a:ext cx="3919751" cy="3276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DDB66D8-BB41-FBB8-5C89-92B1F6FDB847}"/>
              </a:ext>
            </a:extLst>
          </p:cNvPr>
          <p:cNvSpPr txBox="1">
            <a:spLocks/>
          </p:cNvSpPr>
          <p:nvPr/>
        </p:nvSpPr>
        <p:spPr>
          <a:xfrm>
            <a:off x="5105400" y="1504952"/>
            <a:ext cx="3598176" cy="281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6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>
                <a:solidFill>
                  <a:schemeClr val="bg1"/>
                </a:solidFill>
              </a:rPr>
              <a:t>INCLUSION CRITERIA</a:t>
            </a:r>
            <a:r>
              <a:rPr lang="en-US" sz="1400" dirty="0">
                <a:solidFill>
                  <a:schemeClr val="bg1"/>
                </a:solidFill>
              </a:rPr>
              <a:t>: Receipt of full opioid agonist during the day prior to induction for pain control (i.e. not methadone for OUD) and history of OUD.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u="sng" dirty="0">
                <a:solidFill>
                  <a:schemeClr val="bg1"/>
                </a:solidFill>
              </a:rPr>
              <a:t>EXCLUSION CRITERIA</a:t>
            </a:r>
            <a:r>
              <a:rPr lang="en-US" sz="1400" dirty="0">
                <a:solidFill>
                  <a:schemeClr val="bg1"/>
                </a:solidFill>
              </a:rPr>
              <a:t>: Use of IV buprenorphine for any other reason. No ongoing pain control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21817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284A4D-04EE-AE34-379B-157DF5F9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16" y="275891"/>
            <a:ext cx="7237484" cy="489040"/>
          </a:xfrm>
        </p:spPr>
        <p:txBody>
          <a:bodyPr>
            <a:normAutofit/>
          </a:bodyPr>
          <a:lstStyle/>
          <a:p>
            <a:r>
              <a:rPr lang="en-US" b="0" spc="300" dirty="0">
                <a:solidFill>
                  <a:schemeClr val="accent1"/>
                </a:solidFill>
                <a:latin typeface="Avenir Next Ultra Light" panose="020B0203020202020204" pitchFamily="34" charset="77"/>
              </a:rPr>
              <a:t>Methods &amp; Outcomes measured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113E3DA2-F6B8-E8D0-2764-0734EFC88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123949"/>
            <a:ext cx="3733800" cy="373379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chemeClr val="accent3"/>
              </a:buClr>
            </a:pPr>
            <a:r>
              <a:rPr lang="en-US" dirty="0"/>
              <a:t>Four outcomes tracked:</a:t>
            </a:r>
          </a:p>
          <a:p>
            <a:pPr marL="617220" indent="-342900">
              <a:lnSpc>
                <a:spcPct val="13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1500" b="1" dirty="0"/>
              <a:t>Completion of low dose induction</a:t>
            </a:r>
          </a:p>
          <a:p>
            <a:pPr marL="617220" indent="-342900">
              <a:lnSpc>
                <a:spcPct val="13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1500" b="1" dirty="0"/>
              <a:t>Discharge with buprenorphine prescription</a:t>
            </a:r>
          </a:p>
          <a:p>
            <a:pPr marL="617220" indent="-342900">
              <a:lnSpc>
                <a:spcPct val="13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1500" b="1" dirty="0"/>
              <a:t>Daily COWS scores </a:t>
            </a:r>
            <a:r>
              <a:rPr lang="en-US" sz="1500" dirty="0"/>
              <a:t>(starting 24 hours prior to LDI)</a:t>
            </a:r>
          </a:p>
          <a:p>
            <a:pPr marL="617220" indent="-342900">
              <a:lnSpc>
                <a:spcPct val="13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1500" b="1" dirty="0"/>
              <a:t>Daily pain scores </a:t>
            </a:r>
            <a:r>
              <a:rPr lang="en-US" sz="1500" dirty="0"/>
              <a:t>(starting 24 hours prior to LDI)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A6D48D-EF61-398F-FEF9-3AA46102EA47}"/>
              </a:ext>
            </a:extLst>
          </p:cNvPr>
          <p:cNvCxnSpPr/>
          <p:nvPr/>
        </p:nvCxnSpPr>
        <p:spPr>
          <a:xfrm>
            <a:off x="304800" y="779748"/>
            <a:ext cx="85344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Needle outline">
            <a:extLst>
              <a:ext uri="{FF2B5EF4-FFF2-40B4-BE49-F238E27FC236}">
                <a16:creationId xmlns:a16="http://schemas.microsoft.com/office/drawing/2014/main" id="{B22B7779-7CE5-22A0-6A6D-8FDDAB451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9423" y="209550"/>
            <a:ext cx="533400" cy="533400"/>
          </a:xfrm>
          <a:prstGeom prst="rect">
            <a:avLst/>
          </a:prstGeom>
        </p:spPr>
      </p:pic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1AD8125E-6980-AEF9-6A51-8713D1CB6274}"/>
              </a:ext>
            </a:extLst>
          </p:cNvPr>
          <p:cNvSpPr txBox="1">
            <a:spLocks/>
          </p:cNvSpPr>
          <p:nvPr/>
        </p:nvSpPr>
        <p:spPr>
          <a:xfrm>
            <a:off x="4648200" y="1123949"/>
            <a:ext cx="3733800" cy="3733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6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Two researchers performed </a:t>
            </a:r>
            <a:r>
              <a:rPr lang="en-US" b="1" dirty="0"/>
              <a:t>manual chart review </a:t>
            </a:r>
            <a:r>
              <a:rPr lang="en-US" dirty="0"/>
              <a:t>to abstract COWS and pain scores</a:t>
            </a:r>
          </a:p>
          <a:p>
            <a:pPr marL="548640" indent="-274320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Small single-center case series: </a:t>
            </a:r>
            <a:r>
              <a:rPr lang="en-US" b="1" dirty="0"/>
              <a:t>descriptive statistics used</a:t>
            </a:r>
          </a:p>
        </p:txBody>
      </p:sp>
    </p:spTree>
    <p:extLst>
      <p:ext uri="{BB962C8B-B14F-4D97-AF65-F5344CB8AC3E}">
        <p14:creationId xmlns:p14="http://schemas.microsoft.com/office/powerpoint/2010/main" val="352947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284A4D-04EE-AE34-379B-157DF5F9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16" y="275891"/>
            <a:ext cx="7237484" cy="489040"/>
          </a:xfrm>
        </p:spPr>
        <p:txBody>
          <a:bodyPr>
            <a:normAutofit/>
          </a:bodyPr>
          <a:lstStyle/>
          <a:p>
            <a:r>
              <a:rPr lang="en-US" b="0" spc="300" dirty="0">
                <a:solidFill>
                  <a:schemeClr val="accent1"/>
                </a:solidFill>
                <a:latin typeface="Avenir Next Ultra Light" panose="020B0203020202020204" pitchFamily="34" charset="77"/>
              </a:rPr>
              <a:t>Low dose buprenorphine induction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205D7A5-E0B6-8932-1C89-EEF8703A13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8676122"/>
              </p:ext>
            </p:extLst>
          </p:nvPr>
        </p:nvGraphicFramePr>
        <p:xfrm>
          <a:off x="621323" y="2038350"/>
          <a:ext cx="3581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A6D48D-EF61-398F-FEF9-3AA46102EA47}"/>
              </a:ext>
            </a:extLst>
          </p:cNvPr>
          <p:cNvCxnSpPr/>
          <p:nvPr/>
        </p:nvCxnSpPr>
        <p:spPr>
          <a:xfrm>
            <a:off x="304800" y="779748"/>
            <a:ext cx="85344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Needle outline">
            <a:extLst>
              <a:ext uri="{FF2B5EF4-FFF2-40B4-BE49-F238E27FC236}">
                <a16:creationId xmlns:a16="http://schemas.microsoft.com/office/drawing/2014/main" id="{B22B7779-7CE5-22A0-6A6D-8FDDAB451B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9423" y="209550"/>
            <a:ext cx="533400" cy="533400"/>
          </a:xfrm>
          <a:prstGeom prst="rect">
            <a:avLst/>
          </a:prstGeom>
        </p:spPr>
      </p:pic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0A37723-3421-CE8C-BF6A-FACCA80146A7}"/>
              </a:ext>
            </a:extLst>
          </p:cNvPr>
          <p:cNvSpPr txBox="1">
            <a:spLocks/>
          </p:cNvSpPr>
          <p:nvPr/>
        </p:nvSpPr>
        <p:spPr>
          <a:xfrm>
            <a:off x="609600" y="1200150"/>
            <a:ext cx="3505200" cy="914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6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en-US" sz="900" dirty="0"/>
              <a:t>Intravenous (IV) buprenorphine was scheduled to be administered every 6 hours in 24-hour period with the goal of transitioning to sublingual (SL) buprenorphine by day 3 or 4 of therapy. This strategy was often used in trauma and pain management patients to utilize the pain and MOUD properties of buprenorphine. 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12B718B9-928C-7C98-DF33-3A3BFB56DC47}"/>
              </a:ext>
            </a:extLst>
          </p:cNvPr>
          <p:cNvSpPr txBox="1">
            <a:spLocks/>
          </p:cNvSpPr>
          <p:nvPr/>
        </p:nvSpPr>
        <p:spPr>
          <a:xfrm>
            <a:off x="635976" y="937518"/>
            <a:ext cx="3505200" cy="196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6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en-US" sz="1200" b="1" dirty="0">
                <a:latin typeface="Avenir Next Heavy" panose="020B0503020202020204" pitchFamily="34" charset="0"/>
              </a:rPr>
              <a:t>STANDARD </a:t>
            </a:r>
            <a:r>
              <a:rPr lang="en-US" sz="1200" b="1" dirty="0" smtClean="0">
                <a:latin typeface="Avenir Next Heavy" panose="020B0503020202020204" pitchFamily="34" charset="0"/>
              </a:rPr>
              <a:t>REGIMEN: 27 Patients</a:t>
            </a:r>
            <a:endParaRPr lang="en-US" sz="1200" b="1" dirty="0">
              <a:latin typeface="Avenir Next Heavy" panose="020B0503020202020204" pitchFamily="34" charset="0"/>
            </a:endParaRPr>
          </a:p>
        </p:txBody>
      </p:sp>
      <p:graphicFrame>
        <p:nvGraphicFramePr>
          <p:cNvPr id="15" name="Content Placeholder 11">
            <a:extLst>
              <a:ext uri="{FF2B5EF4-FFF2-40B4-BE49-F238E27FC236}">
                <a16:creationId xmlns:a16="http://schemas.microsoft.com/office/drawing/2014/main" id="{9B9F1725-EF68-B50D-EA59-9FA535EB6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91458"/>
              </p:ext>
            </p:extLst>
          </p:nvPr>
        </p:nvGraphicFramePr>
        <p:xfrm>
          <a:off x="5017476" y="2038350"/>
          <a:ext cx="3581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2AD931D2-1282-F0AE-5397-DC8361E0D6AD}"/>
              </a:ext>
            </a:extLst>
          </p:cNvPr>
          <p:cNvSpPr txBox="1">
            <a:spLocks/>
          </p:cNvSpPr>
          <p:nvPr/>
        </p:nvSpPr>
        <p:spPr>
          <a:xfrm>
            <a:off x="5005753" y="1200150"/>
            <a:ext cx="3505200" cy="914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6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en-US" sz="900" dirty="0"/>
              <a:t>IV buprenorphine was initially scheduled to be administered every 12 hours in a 24 hour period with the goal of transitioning to SL buprenorphine by day 3 or 4 of therapy. This strategy was used to taper off long-acting opioids (i.e., methadone or controlled release oxycodone) or long-term opioid use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CCFDB938-B312-5A7E-22BC-B39F9D728A4D}"/>
              </a:ext>
            </a:extLst>
          </p:cNvPr>
          <p:cNvSpPr txBox="1">
            <a:spLocks/>
          </p:cNvSpPr>
          <p:nvPr/>
        </p:nvSpPr>
        <p:spPr>
          <a:xfrm>
            <a:off x="5032129" y="937518"/>
            <a:ext cx="3505200" cy="196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6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en-US" sz="1200" b="1" dirty="0">
                <a:latin typeface="Avenir Next Heavy" panose="020B0503020202020204" pitchFamily="34" charset="0"/>
              </a:rPr>
              <a:t>SLOW </a:t>
            </a:r>
            <a:r>
              <a:rPr lang="en-US" sz="1200" b="1" dirty="0" smtClean="0">
                <a:latin typeface="Avenir Next Heavy" panose="020B0503020202020204" pitchFamily="34" charset="0"/>
              </a:rPr>
              <a:t>REGIMEN: 6 Patients </a:t>
            </a:r>
            <a:endParaRPr lang="en-US" sz="1200" b="1" dirty="0">
              <a:latin typeface="Avenir Next Heavy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25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ft Green">
      <a:dk1>
        <a:srgbClr val="36393B"/>
      </a:dk1>
      <a:lt1>
        <a:srgbClr val="FFFFFF"/>
      </a:lt1>
      <a:dk2>
        <a:srgbClr val="CACACA"/>
      </a:dk2>
      <a:lt2>
        <a:srgbClr val="E7E4E6"/>
      </a:lt2>
      <a:accent1>
        <a:srgbClr val="007569"/>
      </a:accent1>
      <a:accent2>
        <a:srgbClr val="10403B"/>
      </a:accent2>
      <a:accent3>
        <a:srgbClr val="8AA6A3"/>
      </a:accent3>
      <a:accent4>
        <a:srgbClr val="4C5958"/>
      </a:accent4>
      <a:accent5>
        <a:srgbClr val="BFBFBF"/>
      </a:accent5>
      <a:accent6>
        <a:srgbClr val="4C4C4C"/>
      </a:accent6>
      <a:hlink>
        <a:srgbClr val="007569"/>
      </a:hlink>
      <a:folHlink>
        <a:srgbClr val="8AA5A3"/>
      </a:folHlink>
    </a:clrScheme>
    <a:fontScheme name="Custom 9">
      <a:majorFont>
        <a:latin typeface="Arial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rk modernist presentation" id="{525BBD9D-0295-C246-B35A-E8011457C231}" vid="{714EB42C-CD50-F340-A71A-B74090B3FA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14882</TotalTime>
  <Words>1509</Words>
  <Application>Microsoft Office PowerPoint</Application>
  <PresentationFormat>On-screen Show (16:9)</PresentationFormat>
  <Paragraphs>259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Avenir Next LT Pro (Body)</vt:lpstr>
      <vt:lpstr>Avenir Next LT Pro</vt:lpstr>
      <vt:lpstr>Wingdings</vt:lpstr>
      <vt:lpstr>Arial Black</vt:lpstr>
      <vt:lpstr>Avenir Next Medium</vt:lpstr>
      <vt:lpstr>Avenir Next Heavy</vt:lpstr>
      <vt:lpstr>Times New Roman</vt:lpstr>
      <vt:lpstr>Arial</vt:lpstr>
      <vt:lpstr>Avenir Next Demi Bold</vt:lpstr>
      <vt:lpstr>Avenir Next Ultra Light</vt:lpstr>
      <vt:lpstr>Avenir Next</vt:lpstr>
      <vt:lpstr>Calibri</vt:lpstr>
      <vt:lpstr>Office Theme</vt:lpstr>
      <vt:lpstr>Low Dose IV Buprenorphine Induction for Patients with Opioid Use Disorder &amp; Concurrent Pain</vt:lpstr>
      <vt:lpstr>OBJECTIVE</vt:lpstr>
      <vt:lpstr>DISCLOSURES</vt:lpstr>
      <vt:lpstr>BACKGROUND</vt:lpstr>
      <vt:lpstr>BACKGROUND</vt:lpstr>
      <vt:lpstr>BACKGROUND</vt:lpstr>
      <vt:lpstr>METHODs + INCLUSION/Exclusion CRITERIA</vt:lpstr>
      <vt:lpstr>Methods &amp; Outcomes measured</vt:lpstr>
      <vt:lpstr>Low dose buprenorphine induction</vt:lpstr>
      <vt:lpstr>SELECTIVE PATIENT CHARACTERISTICS</vt:lpstr>
      <vt:lpstr>PowerPoint Presentation</vt:lpstr>
      <vt:lpstr>PowerPoint Presentation</vt:lpstr>
      <vt:lpstr>PowerPoint Presentation</vt:lpstr>
      <vt:lpstr>LIMITATIONS</vt:lpstr>
      <vt:lpstr>DISCUSSION &amp; KEY TAKEAWAYS</vt:lpstr>
      <vt:lpstr>FUTURE DIRECTIONS</vt:lpstr>
      <vt:lpstr>Acknowledgements &amp; Thanks</vt:lpstr>
      <vt:lpstr>Questions and Comments</vt:lpstr>
    </vt:vector>
  </TitlesOfParts>
  <Company>The University of Chicago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Velez, Luis [UCH]</dc:creator>
  <cp:lastModifiedBy>Pucci, Geoffrey [UCM]</cp:lastModifiedBy>
  <cp:revision>357</cp:revision>
  <cp:lastPrinted>2020-04-27T18:45:43Z</cp:lastPrinted>
  <dcterms:created xsi:type="dcterms:W3CDTF">2017-12-01T15:07:07Z</dcterms:created>
  <dcterms:modified xsi:type="dcterms:W3CDTF">2023-11-04T12:39:14Z</dcterms:modified>
</cp:coreProperties>
</file>