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57" r:id="rId4"/>
    <p:sldId id="272" r:id="rId5"/>
    <p:sldId id="276" r:id="rId6"/>
    <p:sldId id="258" r:id="rId7"/>
    <p:sldId id="266" r:id="rId8"/>
    <p:sldId id="260" r:id="rId9"/>
    <p:sldId id="261" r:id="rId10"/>
    <p:sldId id="273" r:id="rId11"/>
    <p:sldId id="268" r:id="rId12"/>
    <p:sldId id="267" r:id="rId13"/>
    <p:sldId id="274" r:id="rId14"/>
    <p:sldId id="277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8"/>
    <p:restoredTop sz="94648"/>
  </p:normalViewPr>
  <p:slideViewPr>
    <p:cSldViewPr snapToGrid="0">
      <p:cViewPr varScale="1">
        <p:scale>
          <a:sx n="98" d="100"/>
          <a:sy n="98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F164C-48C6-4F54-9C46-B69120C3D7B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814532D-270F-471F-BCD4-4C82D0D73E4E}">
      <dgm:prSet/>
      <dgm:spPr/>
      <dgm:t>
        <a:bodyPr/>
        <a:lstStyle/>
        <a:p>
          <a:r>
            <a:rPr lang="en-US" b="0" i="0" dirty="0"/>
            <a:t>Observational, quality-improvement study (2016-2023) </a:t>
          </a:r>
          <a:endParaRPr lang="en-US" dirty="0"/>
        </a:p>
      </dgm:t>
    </dgm:pt>
    <dgm:pt modelId="{B29D93EF-A639-4149-A1E2-976D03812EF2}" type="parTrans" cxnId="{AF9254CC-54DD-4DB9-AE5A-C20FF2BF3F71}">
      <dgm:prSet/>
      <dgm:spPr/>
      <dgm:t>
        <a:bodyPr/>
        <a:lstStyle/>
        <a:p>
          <a:endParaRPr lang="en-US"/>
        </a:p>
      </dgm:t>
    </dgm:pt>
    <dgm:pt modelId="{B521AC63-A630-4C3C-9C7A-CD0A005D6B21}" type="sibTrans" cxnId="{AF9254CC-54DD-4DB9-AE5A-C20FF2BF3F71}">
      <dgm:prSet/>
      <dgm:spPr/>
      <dgm:t>
        <a:bodyPr/>
        <a:lstStyle/>
        <a:p>
          <a:endParaRPr lang="en-US"/>
        </a:p>
      </dgm:t>
    </dgm:pt>
    <dgm:pt modelId="{968022BF-A620-49DE-A8FA-57FCD847FE4D}">
      <dgm:prSet/>
      <dgm:spPr/>
      <dgm:t>
        <a:bodyPr/>
        <a:lstStyle/>
        <a:p>
          <a:r>
            <a:rPr lang="en-US" b="0" i="0" dirty="0"/>
            <a:t>Located at opioid treatment program (OTP) based at Zuckerberg San Francisco General, which provides methadone or buprenorphine to people with opioid use disorder</a:t>
          </a:r>
          <a:endParaRPr lang="en-US" dirty="0"/>
        </a:p>
      </dgm:t>
    </dgm:pt>
    <dgm:pt modelId="{34976DB2-535B-46FC-806D-1C6578B270F7}" type="parTrans" cxnId="{78D8EF94-3CBF-476F-88FA-DB5A8F1986AB}">
      <dgm:prSet/>
      <dgm:spPr/>
      <dgm:t>
        <a:bodyPr/>
        <a:lstStyle/>
        <a:p>
          <a:endParaRPr lang="en-US"/>
        </a:p>
      </dgm:t>
    </dgm:pt>
    <dgm:pt modelId="{B71A6BE1-8017-4042-9C5C-300FFFADC942}" type="sibTrans" cxnId="{78D8EF94-3CBF-476F-88FA-DB5A8F1986AB}">
      <dgm:prSet/>
      <dgm:spPr/>
      <dgm:t>
        <a:bodyPr/>
        <a:lstStyle/>
        <a:p>
          <a:endParaRPr lang="en-US"/>
        </a:p>
      </dgm:t>
    </dgm:pt>
    <dgm:pt modelId="{56400F26-DB08-B64C-A3F4-28F90B6B300B}" type="pres">
      <dgm:prSet presAssocID="{944F164C-48C6-4F54-9C46-B69120C3D7B3}" presName="vert0" presStyleCnt="0">
        <dgm:presLayoutVars>
          <dgm:dir/>
          <dgm:animOne val="branch"/>
          <dgm:animLvl val="lvl"/>
        </dgm:presLayoutVars>
      </dgm:prSet>
      <dgm:spPr/>
    </dgm:pt>
    <dgm:pt modelId="{6738B830-567D-3442-8D7A-62DEEEA29EEF}" type="pres">
      <dgm:prSet presAssocID="{9814532D-270F-471F-BCD4-4C82D0D73E4E}" presName="thickLine" presStyleLbl="alignNode1" presStyleIdx="0" presStyleCnt="2"/>
      <dgm:spPr/>
    </dgm:pt>
    <dgm:pt modelId="{E75D4E28-B863-C640-92A4-2AFB3D5B8DE1}" type="pres">
      <dgm:prSet presAssocID="{9814532D-270F-471F-BCD4-4C82D0D73E4E}" presName="horz1" presStyleCnt="0"/>
      <dgm:spPr/>
    </dgm:pt>
    <dgm:pt modelId="{004A2A87-763F-0B43-B722-8B3FB21B20F8}" type="pres">
      <dgm:prSet presAssocID="{9814532D-270F-471F-BCD4-4C82D0D73E4E}" presName="tx1" presStyleLbl="revTx" presStyleIdx="0" presStyleCnt="2"/>
      <dgm:spPr/>
    </dgm:pt>
    <dgm:pt modelId="{1D0B7BEC-80A6-7B46-A53B-C1836535E95C}" type="pres">
      <dgm:prSet presAssocID="{9814532D-270F-471F-BCD4-4C82D0D73E4E}" presName="vert1" presStyleCnt="0"/>
      <dgm:spPr/>
    </dgm:pt>
    <dgm:pt modelId="{2A666330-389A-144E-9C7C-53077B061AC0}" type="pres">
      <dgm:prSet presAssocID="{968022BF-A620-49DE-A8FA-57FCD847FE4D}" presName="thickLine" presStyleLbl="alignNode1" presStyleIdx="1" presStyleCnt="2"/>
      <dgm:spPr/>
    </dgm:pt>
    <dgm:pt modelId="{B2F31EDC-EF17-6C4C-A0C4-95623B418442}" type="pres">
      <dgm:prSet presAssocID="{968022BF-A620-49DE-A8FA-57FCD847FE4D}" presName="horz1" presStyleCnt="0"/>
      <dgm:spPr/>
    </dgm:pt>
    <dgm:pt modelId="{66838791-0A71-3C4C-AEDA-2DCFD753135A}" type="pres">
      <dgm:prSet presAssocID="{968022BF-A620-49DE-A8FA-57FCD847FE4D}" presName="tx1" presStyleLbl="revTx" presStyleIdx="1" presStyleCnt="2"/>
      <dgm:spPr/>
    </dgm:pt>
    <dgm:pt modelId="{75B4D1A0-6599-984C-BC38-2236529326AC}" type="pres">
      <dgm:prSet presAssocID="{968022BF-A620-49DE-A8FA-57FCD847FE4D}" presName="vert1" presStyleCnt="0"/>
      <dgm:spPr/>
    </dgm:pt>
  </dgm:ptLst>
  <dgm:cxnLst>
    <dgm:cxn modelId="{A4FA3815-264C-084B-9B1A-3C3469467940}" type="presOf" srcId="{944F164C-48C6-4F54-9C46-B69120C3D7B3}" destId="{56400F26-DB08-B64C-A3F4-28F90B6B300B}" srcOrd="0" destOrd="0" presId="urn:microsoft.com/office/officeart/2008/layout/LinedList"/>
    <dgm:cxn modelId="{78D8EF94-3CBF-476F-88FA-DB5A8F1986AB}" srcId="{944F164C-48C6-4F54-9C46-B69120C3D7B3}" destId="{968022BF-A620-49DE-A8FA-57FCD847FE4D}" srcOrd="1" destOrd="0" parTransId="{34976DB2-535B-46FC-806D-1C6578B270F7}" sibTransId="{B71A6BE1-8017-4042-9C5C-300FFFADC942}"/>
    <dgm:cxn modelId="{AE4AE9C2-C083-9E44-B88D-16AF29DBD4BE}" type="presOf" srcId="{9814532D-270F-471F-BCD4-4C82D0D73E4E}" destId="{004A2A87-763F-0B43-B722-8B3FB21B20F8}" srcOrd="0" destOrd="0" presId="urn:microsoft.com/office/officeart/2008/layout/LinedList"/>
    <dgm:cxn modelId="{AF9254CC-54DD-4DB9-AE5A-C20FF2BF3F71}" srcId="{944F164C-48C6-4F54-9C46-B69120C3D7B3}" destId="{9814532D-270F-471F-BCD4-4C82D0D73E4E}" srcOrd="0" destOrd="0" parTransId="{B29D93EF-A639-4149-A1E2-976D03812EF2}" sibTransId="{B521AC63-A630-4C3C-9C7A-CD0A005D6B21}"/>
    <dgm:cxn modelId="{B0A25BD3-8AA3-3043-BA93-1AFE50913486}" type="presOf" srcId="{968022BF-A620-49DE-A8FA-57FCD847FE4D}" destId="{66838791-0A71-3C4C-AEDA-2DCFD753135A}" srcOrd="0" destOrd="0" presId="urn:microsoft.com/office/officeart/2008/layout/LinedList"/>
    <dgm:cxn modelId="{5930FCEA-F139-7149-A156-F84A3D774E75}" type="presParOf" srcId="{56400F26-DB08-B64C-A3F4-28F90B6B300B}" destId="{6738B830-567D-3442-8D7A-62DEEEA29EEF}" srcOrd="0" destOrd="0" presId="urn:microsoft.com/office/officeart/2008/layout/LinedList"/>
    <dgm:cxn modelId="{5F0850D5-1CDB-B24A-91A7-6D8076640FD7}" type="presParOf" srcId="{56400F26-DB08-B64C-A3F4-28F90B6B300B}" destId="{E75D4E28-B863-C640-92A4-2AFB3D5B8DE1}" srcOrd="1" destOrd="0" presId="urn:microsoft.com/office/officeart/2008/layout/LinedList"/>
    <dgm:cxn modelId="{A099BC8C-6F0D-4A41-B58A-B3340838430B}" type="presParOf" srcId="{E75D4E28-B863-C640-92A4-2AFB3D5B8DE1}" destId="{004A2A87-763F-0B43-B722-8B3FB21B20F8}" srcOrd="0" destOrd="0" presId="urn:microsoft.com/office/officeart/2008/layout/LinedList"/>
    <dgm:cxn modelId="{2C163BD2-CA5A-6942-B5E2-AAB80C715A3B}" type="presParOf" srcId="{E75D4E28-B863-C640-92A4-2AFB3D5B8DE1}" destId="{1D0B7BEC-80A6-7B46-A53B-C1836535E95C}" srcOrd="1" destOrd="0" presId="urn:microsoft.com/office/officeart/2008/layout/LinedList"/>
    <dgm:cxn modelId="{EDDE959A-61BA-C945-9C29-46921C06C4D4}" type="presParOf" srcId="{56400F26-DB08-B64C-A3F4-28F90B6B300B}" destId="{2A666330-389A-144E-9C7C-53077B061AC0}" srcOrd="2" destOrd="0" presId="urn:microsoft.com/office/officeart/2008/layout/LinedList"/>
    <dgm:cxn modelId="{3FA26DB2-DA09-2945-8FD5-897A2B7E8FF5}" type="presParOf" srcId="{56400F26-DB08-B64C-A3F4-28F90B6B300B}" destId="{B2F31EDC-EF17-6C4C-A0C4-95623B418442}" srcOrd="3" destOrd="0" presId="urn:microsoft.com/office/officeart/2008/layout/LinedList"/>
    <dgm:cxn modelId="{D82E8E3C-C92B-EE49-A086-35D057A0BC96}" type="presParOf" srcId="{B2F31EDC-EF17-6C4C-A0C4-95623B418442}" destId="{66838791-0A71-3C4C-AEDA-2DCFD753135A}" srcOrd="0" destOrd="0" presId="urn:microsoft.com/office/officeart/2008/layout/LinedList"/>
    <dgm:cxn modelId="{431C8C6D-1084-4543-AE2A-6C4AFD746F2B}" type="presParOf" srcId="{B2F31EDC-EF17-6C4C-A0C4-95623B418442}" destId="{75B4D1A0-6599-984C-BC38-2236529326A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CCB34-3AE5-4648-9710-0D693C15C77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4FA7193-4561-4146-AFE3-75EF8A6C53A5}">
      <dgm:prSet/>
      <dgm:spPr/>
      <dgm:t>
        <a:bodyPr/>
        <a:lstStyle/>
        <a:p>
          <a:r>
            <a:rPr lang="en-US" b="0" i="0" dirty="0"/>
            <a:t>Every patient enrolled in the OTP is offered on-site hepatitis C screening at the time of enrollment, annually, and then, if requested. </a:t>
          </a:r>
          <a:endParaRPr lang="en-US" dirty="0"/>
        </a:p>
      </dgm:t>
    </dgm:pt>
    <dgm:pt modelId="{D9F09EE8-CCDE-4B42-ADA2-252F29DF041C}" type="parTrans" cxnId="{1C6D9311-E8B6-45BE-9F0B-7105794D7BD1}">
      <dgm:prSet/>
      <dgm:spPr/>
      <dgm:t>
        <a:bodyPr/>
        <a:lstStyle/>
        <a:p>
          <a:endParaRPr lang="en-US"/>
        </a:p>
      </dgm:t>
    </dgm:pt>
    <dgm:pt modelId="{3C01C857-03A3-4B82-90CB-01D720B618AD}" type="sibTrans" cxnId="{1C6D9311-E8B6-45BE-9F0B-7105794D7BD1}">
      <dgm:prSet/>
      <dgm:spPr/>
      <dgm:t>
        <a:bodyPr/>
        <a:lstStyle/>
        <a:p>
          <a:endParaRPr lang="en-US"/>
        </a:p>
      </dgm:t>
    </dgm:pt>
    <dgm:pt modelId="{50639F0F-4A89-41AB-A2C4-8B9998E2BF53}">
      <dgm:prSet/>
      <dgm:spPr/>
      <dgm:t>
        <a:bodyPr/>
        <a:lstStyle/>
        <a:p>
          <a:r>
            <a:rPr lang="en-US" b="0" i="0" dirty="0"/>
            <a:t>Every patient who screens positive is referred to the hepatitis nurse lead who schedules them with the physician to start treatment</a:t>
          </a:r>
          <a:endParaRPr lang="en-US" dirty="0"/>
        </a:p>
      </dgm:t>
    </dgm:pt>
    <dgm:pt modelId="{7561F062-CA3D-42FC-B0A2-4E9777B74108}" type="parTrans" cxnId="{5D4080A6-246C-4E68-ADF3-84C2FB4F8D9B}">
      <dgm:prSet/>
      <dgm:spPr/>
      <dgm:t>
        <a:bodyPr/>
        <a:lstStyle/>
        <a:p>
          <a:endParaRPr lang="en-US"/>
        </a:p>
      </dgm:t>
    </dgm:pt>
    <dgm:pt modelId="{D316BB54-3105-4181-836A-C202623B5DE4}" type="sibTrans" cxnId="{5D4080A6-246C-4E68-ADF3-84C2FB4F8D9B}">
      <dgm:prSet/>
      <dgm:spPr/>
      <dgm:t>
        <a:bodyPr/>
        <a:lstStyle/>
        <a:p>
          <a:endParaRPr lang="en-US"/>
        </a:p>
      </dgm:t>
    </dgm:pt>
    <dgm:pt modelId="{94050AA1-5D13-420D-9B13-35A7A1402658}">
      <dgm:prSet/>
      <dgm:spPr/>
      <dgm:t>
        <a:bodyPr/>
        <a:lstStyle/>
        <a:p>
          <a:r>
            <a:rPr lang="en-US" dirty="0"/>
            <a:t>Once on treatment, the patient continues to meet with the nurse lead of DOT to track adherence, ensure tolerability, and schedule follow ups and labs</a:t>
          </a:r>
        </a:p>
      </dgm:t>
    </dgm:pt>
    <dgm:pt modelId="{47F09F79-96E1-418C-B348-90C37627BB89}" type="parTrans" cxnId="{A602A523-BEDD-44B0-BCCE-F981F1BFA94E}">
      <dgm:prSet/>
      <dgm:spPr/>
      <dgm:t>
        <a:bodyPr/>
        <a:lstStyle/>
        <a:p>
          <a:endParaRPr lang="en-US"/>
        </a:p>
      </dgm:t>
    </dgm:pt>
    <dgm:pt modelId="{CBB1E012-7935-4807-9C1D-85FC3263EDB1}" type="sibTrans" cxnId="{A602A523-BEDD-44B0-BCCE-F981F1BFA94E}">
      <dgm:prSet/>
      <dgm:spPr/>
      <dgm:t>
        <a:bodyPr/>
        <a:lstStyle/>
        <a:p>
          <a:endParaRPr lang="en-US"/>
        </a:p>
      </dgm:t>
    </dgm:pt>
    <dgm:pt modelId="{F93DBEBF-2951-4EAF-AA34-2733786D40F5}">
      <dgm:prSet/>
      <dgm:spPr/>
      <dgm:t>
        <a:bodyPr/>
        <a:lstStyle/>
        <a:p>
          <a:r>
            <a:rPr lang="en-US"/>
            <a:t>Labs are done through onsite phlebotomy. Labs and medications were covered by the patient’s primary insurer</a:t>
          </a:r>
        </a:p>
      </dgm:t>
    </dgm:pt>
    <dgm:pt modelId="{C928A068-90E6-41E1-8829-E5541031C7F3}" type="parTrans" cxnId="{DB4949B0-09B3-4527-928B-75D4566A31E8}">
      <dgm:prSet/>
      <dgm:spPr/>
      <dgm:t>
        <a:bodyPr/>
        <a:lstStyle/>
        <a:p>
          <a:endParaRPr lang="en-US"/>
        </a:p>
      </dgm:t>
    </dgm:pt>
    <dgm:pt modelId="{29964A70-6F1B-404F-BC9C-CA7C6F95F67D}" type="sibTrans" cxnId="{DB4949B0-09B3-4527-928B-75D4566A31E8}">
      <dgm:prSet/>
      <dgm:spPr/>
      <dgm:t>
        <a:bodyPr/>
        <a:lstStyle/>
        <a:p>
          <a:endParaRPr lang="en-US"/>
        </a:p>
      </dgm:t>
    </dgm:pt>
    <dgm:pt modelId="{DFC2B299-6FB7-4B9C-8AB2-49CD3DA3D266}" type="pres">
      <dgm:prSet presAssocID="{D58CCB34-3AE5-4648-9710-0D693C15C77D}" presName="root" presStyleCnt="0">
        <dgm:presLayoutVars>
          <dgm:dir/>
          <dgm:resizeHandles val="exact"/>
        </dgm:presLayoutVars>
      </dgm:prSet>
      <dgm:spPr/>
    </dgm:pt>
    <dgm:pt modelId="{9021CAE2-ABDD-4298-823C-B542443AED0B}" type="pres">
      <dgm:prSet presAssocID="{34FA7193-4561-4146-AFE3-75EF8A6C53A5}" presName="compNode" presStyleCnt="0"/>
      <dgm:spPr/>
    </dgm:pt>
    <dgm:pt modelId="{2391DACF-3CE7-4FB3-A05F-8238DDD07C23}" type="pres">
      <dgm:prSet presAssocID="{34FA7193-4561-4146-AFE3-75EF8A6C53A5}" presName="bgRect" presStyleLbl="bgShp" presStyleIdx="0" presStyleCnt="4"/>
      <dgm:spPr/>
    </dgm:pt>
    <dgm:pt modelId="{A5BF39B3-9216-41A0-B3E5-96B2A281A779}" type="pres">
      <dgm:prSet presAssocID="{34FA7193-4561-4146-AFE3-75EF8A6C53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1321991A-7622-4386-93E2-E40637DBF92A}" type="pres">
      <dgm:prSet presAssocID="{34FA7193-4561-4146-AFE3-75EF8A6C53A5}" presName="spaceRect" presStyleCnt="0"/>
      <dgm:spPr/>
    </dgm:pt>
    <dgm:pt modelId="{87A6B17E-53C3-4EB9-B517-F3CDC8234C6B}" type="pres">
      <dgm:prSet presAssocID="{34FA7193-4561-4146-AFE3-75EF8A6C53A5}" presName="parTx" presStyleLbl="revTx" presStyleIdx="0" presStyleCnt="4">
        <dgm:presLayoutVars>
          <dgm:chMax val="0"/>
          <dgm:chPref val="0"/>
        </dgm:presLayoutVars>
      </dgm:prSet>
      <dgm:spPr/>
    </dgm:pt>
    <dgm:pt modelId="{66FB94A7-D794-4A2B-8D6E-1AA7D3A3062D}" type="pres">
      <dgm:prSet presAssocID="{3C01C857-03A3-4B82-90CB-01D720B618AD}" presName="sibTrans" presStyleCnt="0"/>
      <dgm:spPr/>
    </dgm:pt>
    <dgm:pt modelId="{47FA88D6-5E6B-4C3D-B4DE-C98EA097BEF6}" type="pres">
      <dgm:prSet presAssocID="{50639F0F-4A89-41AB-A2C4-8B9998E2BF53}" presName="compNode" presStyleCnt="0"/>
      <dgm:spPr/>
    </dgm:pt>
    <dgm:pt modelId="{ED92422D-0503-404E-A0CA-9A07A0337CDC}" type="pres">
      <dgm:prSet presAssocID="{50639F0F-4A89-41AB-A2C4-8B9998E2BF53}" presName="bgRect" presStyleLbl="bgShp" presStyleIdx="1" presStyleCnt="4"/>
      <dgm:spPr/>
    </dgm:pt>
    <dgm:pt modelId="{597C8090-043E-40E9-8A0C-37774397A647}" type="pres">
      <dgm:prSet presAssocID="{50639F0F-4A89-41AB-A2C4-8B9998E2BF5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859B556E-69E5-4E51-8210-1710FF4B6BF2}" type="pres">
      <dgm:prSet presAssocID="{50639F0F-4A89-41AB-A2C4-8B9998E2BF53}" presName="spaceRect" presStyleCnt="0"/>
      <dgm:spPr/>
    </dgm:pt>
    <dgm:pt modelId="{8FB32CB2-ACBC-4919-8A88-CF21AC33E465}" type="pres">
      <dgm:prSet presAssocID="{50639F0F-4A89-41AB-A2C4-8B9998E2BF53}" presName="parTx" presStyleLbl="revTx" presStyleIdx="1" presStyleCnt="4">
        <dgm:presLayoutVars>
          <dgm:chMax val="0"/>
          <dgm:chPref val="0"/>
        </dgm:presLayoutVars>
      </dgm:prSet>
      <dgm:spPr/>
    </dgm:pt>
    <dgm:pt modelId="{DDA97FB3-0E81-49D6-A081-FF7807EC9FCB}" type="pres">
      <dgm:prSet presAssocID="{D316BB54-3105-4181-836A-C202623B5DE4}" presName="sibTrans" presStyleCnt="0"/>
      <dgm:spPr/>
    </dgm:pt>
    <dgm:pt modelId="{A2FC82E7-A50B-4E71-97C2-999591AC0BBA}" type="pres">
      <dgm:prSet presAssocID="{94050AA1-5D13-420D-9B13-35A7A1402658}" presName="compNode" presStyleCnt="0"/>
      <dgm:spPr/>
    </dgm:pt>
    <dgm:pt modelId="{B103A421-0504-48C0-9A64-73B20B40B426}" type="pres">
      <dgm:prSet presAssocID="{94050AA1-5D13-420D-9B13-35A7A1402658}" presName="bgRect" presStyleLbl="bgShp" presStyleIdx="2" presStyleCnt="4"/>
      <dgm:spPr/>
    </dgm:pt>
    <dgm:pt modelId="{D133EE88-0623-478F-9B49-89DD141794B4}" type="pres">
      <dgm:prSet presAssocID="{94050AA1-5D13-420D-9B13-35A7A140265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D7B605D9-F7B1-4BE1-A660-DFD351863823}" type="pres">
      <dgm:prSet presAssocID="{94050AA1-5D13-420D-9B13-35A7A1402658}" presName="spaceRect" presStyleCnt="0"/>
      <dgm:spPr/>
    </dgm:pt>
    <dgm:pt modelId="{C9BDB6F8-B11F-44E7-A82B-2C0C78613546}" type="pres">
      <dgm:prSet presAssocID="{94050AA1-5D13-420D-9B13-35A7A1402658}" presName="parTx" presStyleLbl="revTx" presStyleIdx="2" presStyleCnt="4">
        <dgm:presLayoutVars>
          <dgm:chMax val="0"/>
          <dgm:chPref val="0"/>
        </dgm:presLayoutVars>
      </dgm:prSet>
      <dgm:spPr/>
    </dgm:pt>
    <dgm:pt modelId="{2EA75396-4490-4AD4-9813-42B355EA18D9}" type="pres">
      <dgm:prSet presAssocID="{CBB1E012-7935-4807-9C1D-85FC3263EDB1}" presName="sibTrans" presStyleCnt="0"/>
      <dgm:spPr/>
    </dgm:pt>
    <dgm:pt modelId="{D2B8B1F9-AEA6-4A36-9B2A-8FD8EB41FD12}" type="pres">
      <dgm:prSet presAssocID="{F93DBEBF-2951-4EAF-AA34-2733786D40F5}" presName="compNode" presStyleCnt="0"/>
      <dgm:spPr/>
    </dgm:pt>
    <dgm:pt modelId="{F272CC3A-1DEA-45B9-BD82-C71F783AB388}" type="pres">
      <dgm:prSet presAssocID="{F93DBEBF-2951-4EAF-AA34-2733786D40F5}" presName="bgRect" presStyleLbl="bgShp" presStyleIdx="3" presStyleCnt="4"/>
      <dgm:spPr/>
    </dgm:pt>
    <dgm:pt modelId="{3F42733A-8E1D-4F34-9C58-3F77530BA7D6}" type="pres">
      <dgm:prSet presAssocID="{F93DBEBF-2951-4EAF-AA34-2733786D40F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8F4586F7-4A84-4C56-8EFF-31520D8E98F1}" type="pres">
      <dgm:prSet presAssocID="{F93DBEBF-2951-4EAF-AA34-2733786D40F5}" presName="spaceRect" presStyleCnt="0"/>
      <dgm:spPr/>
    </dgm:pt>
    <dgm:pt modelId="{6FEF12BE-6D28-4B3E-877B-CBED16674D6D}" type="pres">
      <dgm:prSet presAssocID="{F93DBEBF-2951-4EAF-AA34-2733786D40F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C6D9311-E8B6-45BE-9F0B-7105794D7BD1}" srcId="{D58CCB34-3AE5-4648-9710-0D693C15C77D}" destId="{34FA7193-4561-4146-AFE3-75EF8A6C53A5}" srcOrd="0" destOrd="0" parTransId="{D9F09EE8-CCDE-4B42-ADA2-252F29DF041C}" sibTransId="{3C01C857-03A3-4B82-90CB-01D720B618AD}"/>
    <dgm:cxn modelId="{A602A523-BEDD-44B0-BCCE-F981F1BFA94E}" srcId="{D58CCB34-3AE5-4648-9710-0D693C15C77D}" destId="{94050AA1-5D13-420D-9B13-35A7A1402658}" srcOrd="2" destOrd="0" parTransId="{47F09F79-96E1-418C-B348-90C37627BB89}" sibTransId="{CBB1E012-7935-4807-9C1D-85FC3263EDB1}"/>
    <dgm:cxn modelId="{0EAFB52C-FE0C-4E6C-B0C2-0B78D0ED7571}" type="presOf" srcId="{D58CCB34-3AE5-4648-9710-0D693C15C77D}" destId="{DFC2B299-6FB7-4B9C-8AB2-49CD3DA3D266}" srcOrd="0" destOrd="0" presId="urn:microsoft.com/office/officeart/2018/2/layout/IconVerticalSolidList"/>
    <dgm:cxn modelId="{7460C396-826B-4FDB-A870-8D961A143399}" type="presOf" srcId="{50639F0F-4A89-41AB-A2C4-8B9998E2BF53}" destId="{8FB32CB2-ACBC-4919-8A88-CF21AC33E465}" srcOrd="0" destOrd="0" presId="urn:microsoft.com/office/officeart/2018/2/layout/IconVerticalSolidList"/>
    <dgm:cxn modelId="{5D4080A6-246C-4E68-ADF3-84C2FB4F8D9B}" srcId="{D58CCB34-3AE5-4648-9710-0D693C15C77D}" destId="{50639F0F-4A89-41AB-A2C4-8B9998E2BF53}" srcOrd="1" destOrd="0" parTransId="{7561F062-CA3D-42FC-B0A2-4E9777B74108}" sibTransId="{D316BB54-3105-4181-836A-C202623B5DE4}"/>
    <dgm:cxn modelId="{DB4949B0-09B3-4527-928B-75D4566A31E8}" srcId="{D58CCB34-3AE5-4648-9710-0D693C15C77D}" destId="{F93DBEBF-2951-4EAF-AA34-2733786D40F5}" srcOrd="3" destOrd="0" parTransId="{C928A068-90E6-41E1-8829-E5541031C7F3}" sibTransId="{29964A70-6F1B-404F-BC9C-CA7C6F95F67D}"/>
    <dgm:cxn modelId="{DE72D9B0-1872-45BD-8BAA-1C94C5430BC4}" type="presOf" srcId="{94050AA1-5D13-420D-9B13-35A7A1402658}" destId="{C9BDB6F8-B11F-44E7-A82B-2C0C78613546}" srcOrd="0" destOrd="0" presId="urn:microsoft.com/office/officeart/2018/2/layout/IconVerticalSolidList"/>
    <dgm:cxn modelId="{A22C6BD9-0659-4081-B349-A684EB620CDC}" type="presOf" srcId="{F93DBEBF-2951-4EAF-AA34-2733786D40F5}" destId="{6FEF12BE-6D28-4B3E-877B-CBED16674D6D}" srcOrd="0" destOrd="0" presId="urn:microsoft.com/office/officeart/2018/2/layout/IconVerticalSolidList"/>
    <dgm:cxn modelId="{432B94FB-9301-4F38-943E-1EF3074C6978}" type="presOf" srcId="{34FA7193-4561-4146-AFE3-75EF8A6C53A5}" destId="{87A6B17E-53C3-4EB9-B517-F3CDC8234C6B}" srcOrd="0" destOrd="0" presId="urn:microsoft.com/office/officeart/2018/2/layout/IconVerticalSolidList"/>
    <dgm:cxn modelId="{FA641268-EDB0-47A3-A5E0-3A2626CFAE7E}" type="presParOf" srcId="{DFC2B299-6FB7-4B9C-8AB2-49CD3DA3D266}" destId="{9021CAE2-ABDD-4298-823C-B542443AED0B}" srcOrd="0" destOrd="0" presId="urn:microsoft.com/office/officeart/2018/2/layout/IconVerticalSolidList"/>
    <dgm:cxn modelId="{76D8B9EF-1268-4C4F-9B47-3C48F8FB1A7F}" type="presParOf" srcId="{9021CAE2-ABDD-4298-823C-B542443AED0B}" destId="{2391DACF-3CE7-4FB3-A05F-8238DDD07C23}" srcOrd="0" destOrd="0" presId="urn:microsoft.com/office/officeart/2018/2/layout/IconVerticalSolidList"/>
    <dgm:cxn modelId="{17380E6C-42BB-410F-A0A3-B5F5D1180FF4}" type="presParOf" srcId="{9021CAE2-ABDD-4298-823C-B542443AED0B}" destId="{A5BF39B3-9216-41A0-B3E5-96B2A281A779}" srcOrd="1" destOrd="0" presId="urn:microsoft.com/office/officeart/2018/2/layout/IconVerticalSolidList"/>
    <dgm:cxn modelId="{9325AB38-3F69-4552-A396-024C5F3E2621}" type="presParOf" srcId="{9021CAE2-ABDD-4298-823C-B542443AED0B}" destId="{1321991A-7622-4386-93E2-E40637DBF92A}" srcOrd="2" destOrd="0" presId="urn:microsoft.com/office/officeart/2018/2/layout/IconVerticalSolidList"/>
    <dgm:cxn modelId="{9815C260-6658-4F37-B53C-722C0CC3FD67}" type="presParOf" srcId="{9021CAE2-ABDD-4298-823C-B542443AED0B}" destId="{87A6B17E-53C3-4EB9-B517-F3CDC8234C6B}" srcOrd="3" destOrd="0" presId="urn:microsoft.com/office/officeart/2018/2/layout/IconVerticalSolidList"/>
    <dgm:cxn modelId="{3F2C8B7E-1F34-4F58-A931-1244925BADA2}" type="presParOf" srcId="{DFC2B299-6FB7-4B9C-8AB2-49CD3DA3D266}" destId="{66FB94A7-D794-4A2B-8D6E-1AA7D3A3062D}" srcOrd="1" destOrd="0" presId="urn:microsoft.com/office/officeart/2018/2/layout/IconVerticalSolidList"/>
    <dgm:cxn modelId="{C402C473-89B1-420E-A379-952DD3799635}" type="presParOf" srcId="{DFC2B299-6FB7-4B9C-8AB2-49CD3DA3D266}" destId="{47FA88D6-5E6B-4C3D-B4DE-C98EA097BEF6}" srcOrd="2" destOrd="0" presId="urn:microsoft.com/office/officeart/2018/2/layout/IconVerticalSolidList"/>
    <dgm:cxn modelId="{9F8BF200-FB8D-4101-B7CB-E165AE923029}" type="presParOf" srcId="{47FA88D6-5E6B-4C3D-B4DE-C98EA097BEF6}" destId="{ED92422D-0503-404E-A0CA-9A07A0337CDC}" srcOrd="0" destOrd="0" presId="urn:microsoft.com/office/officeart/2018/2/layout/IconVerticalSolidList"/>
    <dgm:cxn modelId="{FB029B50-2077-48B8-A0DB-49C5B0256EEA}" type="presParOf" srcId="{47FA88D6-5E6B-4C3D-B4DE-C98EA097BEF6}" destId="{597C8090-043E-40E9-8A0C-37774397A647}" srcOrd="1" destOrd="0" presId="urn:microsoft.com/office/officeart/2018/2/layout/IconVerticalSolidList"/>
    <dgm:cxn modelId="{4700C888-1AAA-4DEA-B54D-6C6EA781299C}" type="presParOf" srcId="{47FA88D6-5E6B-4C3D-B4DE-C98EA097BEF6}" destId="{859B556E-69E5-4E51-8210-1710FF4B6BF2}" srcOrd="2" destOrd="0" presId="urn:microsoft.com/office/officeart/2018/2/layout/IconVerticalSolidList"/>
    <dgm:cxn modelId="{CC06E280-331A-4322-8AA7-8D3B2D2ECD74}" type="presParOf" srcId="{47FA88D6-5E6B-4C3D-B4DE-C98EA097BEF6}" destId="{8FB32CB2-ACBC-4919-8A88-CF21AC33E465}" srcOrd="3" destOrd="0" presId="urn:microsoft.com/office/officeart/2018/2/layout/IconVerticalSolidList"/>
    <dgm:cxn modelId="{1A0A0BAB-44BB-4B46-84E6-BC445869B16B}" type="presParOf" srcId="{DFC2B299-6FB7-4B9C-8AB2-49CD3DA3D266}" destId="{DDA97FB3-0E81-49D6-A081-FF7807EC9FCB}" srcOrd="3" destOrd="0" presId="urn:microsoft.com/office/officeart/2018/2/layout/IconVerticalSolidList"/>
    <dgm:cxn modelId="{6E52F49B-4535-45F2-9193-33BD672CF0FB}" type="presParOf" srcId="{DFC2B299-6FB7-4B9C-8AB2-49CD3DA3D266}" destId="{A2FC82E7-A50B-4E71-97C2-999591AC0BBA}" srcOrd="4" destOrd="0" presId="urn:microsoft.com/office/officeart/2018/2/layout/IconVerticalSolidList"/>
    <dgm:cxn modelId="{00B9CEFD-DDB4-4B6F-818A-7CE6EFBF4F7C}" type="presParOf" srcId="{A2FC82E7-A50B-4E71-97C2-999591AC0BBA}" destId="{B103A421-0504-48C0-9A64-73B20B40B426}" srcOrd="0" destOrd="0" presId="urn:microsoft.com/office/officeart/2018/2/layout/IconVerticalSolidList"/>
    <dgm:cxn modelId="{7AADCF0C-A5DF-439F-A69A-65E898B03F4E}" type="presParOf" srcId="{A2FC82E7-A50B-4E71-97C2-999591AC0BBA}" destId="{D133EE88-0623-478F-9B49-89DD141794B4}" srcOrd="1" destOrd="0" presId="urn:microsoft.com/office/officeart/2018/2/layout/IconVerticalSolidList"/>
    <dgm:cxn modelId="{AFC96989-9723-4B40-9651-5D946C4F2508}" type="presParOf" srcId="{A2FC82E7-A50B-4E71-97C2-999591AC0BBA}" destId="{D7B605D9-F7B1-4BE1-A660-DFD351863823}" srcOrd="2" destOrd="0" presId="urn:microsoft.com/office/officeart/2018/2/layout/IconVerticalSolidList"/>
    <dgm:cxn modelId="{55EFECC8-C4F6-4AE0-98AA-863554CDE1EC}" type="presParOf" srcId="{A2FC82E7-A50B-4E71-97C2-999591AC0BBA}" destId="{C9BDB6F8-B11F-44E7-A82B-2C0C78613546}" srcOrd="3" destOrd="0" presId="urn:microsoft.com/office/officeart/2018/2/layout/IconVerticalSolidList"/>
    <dgm:cxn modelId="{BB2BCB2C-10AA-45EE-B1E4-B7156AE24293}" type="presParOf" srcId="{DFC2B299-6FB7-4B9C-8AB2-49CD3DA3D266}" destId="{2EA75396-4490-4AD4-9813-42B355EA18D9}" srcOrd="5" destOrd="0" presId="urn:microsoft.com/office/officeart/2018/2/layout/IconVerticalSolidList"/>
    <dgm:cxn modelId="{FAF5E4C1-BF16-4C95-BF9B-4F91C4066B1D}" type="presParOf" srcId="{DFC2B299-6FB7-4B9C-8AB2-49CD3DA3D266}" destId="{D2B8B1F9-AEA6-4A36-9B2A-8FD8EB41FD12}" srcOrd="6" destOrd="0" presId="urn:microsoft.com/office/officeart/2018/2/layout/IconVerticalSolidList"/>
    <dgm:cxn modelId="{2AA33A22-5E27-418C-90D7-7604E31B6ED2}" type="presParOf" srcId="{D2B8B1F9-AEA6-4A36-9B2A-8FD8EB41FD12}" destId="{F272CC3A-1DEA-45B9-BD82-C71F783AB388}" srcOrd="0" destOrd="0" presId="urn:microsoft.com/office/officeart/2018/2/layout/IconVerticalSolidList"/>
    <dgm:cxn modelId="{0E329B78-0A47-46E1-9D49-23260E78B5C1}" type="presParOf" srcId="{D2B8B1F9-AEA6-4A36-9B2A-8FD8EB41FD12}" destId="{3F42733A-8E1D-4F34-9C58-3F77530BA7D6}" srcOrd="1" destOrd="0" presId="urn:microsoft.com/office/officeart/2018/2/layout/IconVerticalSolidList"/>
    <dgm:cxn modelId="{FA8A1D9C-BF38-4B4B-A1B7-2E54FBB76965}" type="presParOf" srcId="{D2B8B1F9-AEA6-4A36-9B2A-8FD8EB41FD12}" destId="{8F4586F7-4A84-4C56-8EFF-31520D8E98F1}" srcOrd="2" destOrd="0" presId="urn:microsoft.com/office/officeart/2018/2/layout/IconVerticalSolidList"/>
    <dgm:cxn modelId="{7E60840E-D916-4B0C-8427-F0694875270A}" type="presParOf" srcId="{D2B8B1F9-AEA6-4A36-9B2A-8FD8EB41FD12}" destId="{6FEF12BE-6D28-4B3E-877B-CBED16674D6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397A18-D566-4C03-8DDA-71EDCD9B826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754EEB6-89C2-4F8E-8F86-227D917971B0}">
      <dgm:prSet/>
      <dgm:spPr/>
      <dgm:t>
        <a:bodyPr/>
        <a:lstStyle/>
        <a:p>
          <a:r>
            <a:rPr lang="en-US" b="0" i="0" dirty="0"/>
            <a:t>4 patients</a:t>
          </a:r>
          <a:endParaRPr lang="en-US" dirty="0"/>
        </a:p>
      </dgm:t>
    </dgm:pt>
    <dgm:pt modelId="{A5BA6703-80B1-4636-A776-A945D78426DF}" type="parTrans" cxnId="{0CCE7D08-E696-466A-A6A9-DA20F6C0BD6B}">
      <dgm:prSet/>
      <dgm:spPr/>
      <dgm:t>
        <a:bodyPr/>
        <a:lstStyle/>
        <a:p>
          <a:endParaRPr lang="en-US"/>
        </a:p>
      </dgm:t>
    </dgm:pt>
    <dgm:pt modelId="{D46B31B6-2120-476E-A4F5-F4FF2A41734F}" type="sibTrans" cxnId="{0CCE7D08-E696-466A-A6A9-DA20F6C0BD6B}">
      <dgm:prSet/>
      <dgm:spPr/>
      <dgm:t>
        <a:bodyPr/>
        <a:lstStyle/>
        <a:p>
          <a:endParaRPr lang="en-US"/>
        </a:p>
      </dgm:t>
    </dgm:pt>
    <dgm:pt modelId="{1781051D-BD90-4845-B0C9-FCE55ADD075A}">
      <dgm:prSet/>
      <dgm:spPr/>
      <dgm:t>
        <a:bodyPr/>
        <a:lstStyle/>
        <a:p>
          <a:r>
            <a:rPr lang="en-US" dirty="0"/>
            <a:t>Al</a:t>
          </a:r>
          <a:r>
            <a:rPr lang="en-US" b="0" i="0" dirty="0"/>
            <a:t>l were men</a:t>
          </a:r>
          <a:endParaRPr lang="en-US" dirty="0"/>
        </a:p>
      </dgm:t>
    </dgm:pt>
    <dgm:pt modelId="{8A5E3AD0-8613-4DE3-90C6-3BDC8F9D442F}" type="parTrans" cxnId="{863E6E66-CAAF-442C-B9D1-0728DEA3377E}">
      <dgm:prSet/>
      <dgm:spPr/>
      <dgm:t>
        <a:bodyPr/>
        <a:lstStyle/>
        <a:p>
          <a:endParaRPr lang="en-US"/>
        </a:p>
      </dgm:t>
    </dgm:pt>
    <dgm:pt modelId="{F4B43969-5D63-4358-88AE-696792ADC116}" type="sibTrans" cxnId="{863E6E66-CAAF-442C-B9D1-0728DEA3377E}">
      <dgm:prSet/>
      <dgm:spPr/>
      <dgm:t>
        <a:bodyPr/>
        <a:lstStyle/>
        <a:p>
          <a:endParaRPr lang="en-US"/>
        </a:p>
      </dgm:t>
    </dgm:pt>
    <dgm:pt modelId="{FDE97B07-B565-43AE-906A-28DBF4F3AFB3}">
      <dgm:prSet/>
      <dgm:spPr/>
      <dgm:t>
        <a:bodyPr/>
        <a:lstStyle/>
        <a:p>
          <a:r>
            <a:rPr lang="en-US" b="0" i="0" dirty="0"/>
            <a:t>1 was African American, 3 white/non Hispanic</a:t>
          </a:r>
          <a:endParaRPr lang="en-US" dirty="0"/>
        </a:p>
      </dgm:t>
    </dgm:pt>
    <dgm:pt modelId="{38C41A4C-C11C-4276-8EAD-7CAA6F5ACBDB}" type="parTrans" cxnId="{6767083F-9AF1-4B6A-A980-61879C004730}">
      <dgm:prSet/>
      <dgm:spPr/>
      <dgm:t>
        <a:bodyPr/>
        <a:lstStyle/>
        <a:p>
          <a:endParaRPr lang="en-US"/>
        </a:p>
      </dgm:t>
    </dgm:pt>
    <dgm:pt modelId="{85474AF2-D011-43C7-82C6-B6C708D2C4ED}" type="sibTrans" cxnId="{6767083F-9AF1-4B6A-A980-61879C004730}">
      <dgm:prSet/>
      <dgm:spPr/>
      <dgm:t>
        <a:bodyPr/>
        <a:lstStyle/>
        <a:p>
          <a:endParaRPr lang="en-US"/>
        </a:p>
      </dgm:t>
    </dgm:pt>
    <dgm:pt modelId="{5938425C-C27B-4068-847D-A0ADAF2448F9}">
      <dgm:prSet/>
      <dgm:spPr/>
      <dgm:t>
        <a:bodyPr/>
        <a:lstStyle/>
        <a:p>
          <a:r>
            <a:rPr lang="en-US" b="0" i="0"/>
            <a:t>Average age of 45.25</a:t>
          </a:r>
          <a:endParaRPr lang="en-US"/>
        </a:p>
      </dgm:t>
    </dgm:pt>
    <dgm:pt modelId="{EEAA840D-30F8-41B5-8129-BA3C45BB8E15}" type="parTrans" cxnId="{EDF3B522-3763-4802-80A2-1CC26985F6BD}">
      <dgm:prSet/>
      <dgm:spPr/>
      <dgm:t>
        <a:bodyPr/>
        <a:lstStyle/>
        <a:p>
          <a:endParaRPr lang="en-US"/>
        </a:p>
      </dgm:t>
    </dgm:pt>
    <dgm:pt modelId="{5E9078CE-DF81-4918-BB14-AE6F83FA7356}" type="sibTrans" cxnId="{EDF3B522-3763-4802-80A2-1CC26985F6BD}">
      <dgm:prSet/>
      <dgm:spPr/>
      <dgm:t>
        <a:bodyPr/>
        <a:lstStyle/>
        <a:p>
          <a:endParaRPr lang="en-US"/>
        </a:p>
      </dgm:t>
    </dgm:pt>
    <dgm:pt modelId="{BC680B51-32A9-4A9E-A612-3A81EC950842}">
      <dgm:prSet/>
      <dgm:spPr/>
      <dgm:t>
        <a:bodyPr/>
        <a:lstStyle/>
        <a:p>
          <a:r>
            <a:rPr lang="en-US" b="0" i="0" dirty="0"/>
            <a:t>All were initially given 8 weeks of </a:t>
          </a:r>
          <a:r>
            <a:rPr lang="en-US" b="0" i="0" dirty="0" err="1"/>
            <a:t>Mayvret</a:t>
          </a:r>
          <a:endParaRPr lang="en-US" dirty="0"/>
        </a:p>
      </dgm:t>
    </dgm:pt>
    <dgm:pt modelId="{CD3D3E10-4D11-4E17-B99D-B1558F6A3C4B}" type="parTrans" cxnId="{56C7EA33-7BD9-438C-ABEF-F2C9A1604689}">
      <dgm:prSet/>
      <dgm:spPr/>
      <dgm:t>
        <a:bodyPr/>
        <a:lstStyle/>
        <a:p>
          <a:endParaRPr lang="en-US"/>
        </a:p>
      </dgm:t>
    </dgm:pt>
    <dgm:pt modelId="{B606F40A-832F-49D3-9A3E-5750434C3B67}" type="sibTrans" cxnId="{56C7EA33-7BD9-438C-ABEF-F2C9A1604689}">
      <dgm:prSet/>
      <dgm:spPr/>
      <dgm:t>
        <a:bodyPr/>
        <a:lstStyle/>
        <a:p>
          <a:endParaRPr lang="en-US"/>
        </a:p>
      </dgm:t>
    </dgm:pt>
    <dgm:pt modelId="{2A689C42-6C62-42D4-B45C-07F008364DF4}">
      <dgm:prSet/>
      <dgm:spPr/>
      <dgm:t>
        <a:bodyPr/>
        <a:lstStyle/>
        <a:p>
          <a:r>
            <a:rPr lang="en-US" b="0" i="0" dirty="0"/>
            <a:t>Missed days: 1, 2, 10, and 20 days.  The patients who missed 10 and 20 days were given extended treatment courses</a:t>
          </a:r>
          <a:endParaRPr lang="en-US" dirty="0"/>
        </a:p>
      </dgm:t>
    </dgm:pt>
    <dgm:pt modelId="{3EBED434-47F8-4A3E-9873-0956AA00F13D}" type="parTrans" cxnId="{549B1113-383C-4331-B0D7-D85B5FB36B70}">
      <dgm:prSet/>
      <dgm:spPr/>
      <dgm:t>
        <a:bodyPr/>
        <a:lstStyle/>
        <a:p>
          <a:endParaRPr lang="en-US"/>
        </a:p>
      </dgm:t>
    </dgm:pt>
    <dgm:pt modelId="{27480CB9-B0F6-4DDE-B6FF-6234898F2E72}" type="sibTrans" cxnId="{549B1113-383C-4331-B0D7-D85B5FB36B70}">
      <dgm:prSet/>
      <dgm:spPr/>
      <dgm:t>
        <a:bodyPr/>
        <a:lstStyle/>
        <a:p>
          <a:endParaRPr lang="en-US"/>
        </a:p>
      </dgm:t>
    </dgm:pt>
    <dgm:pt modelId="{F18E133D-4736-49C1-8420-700EA36D45EC}">
      <dgm:prSet/>
      <dgm:spPr/>
      <dgm:t>
        <a:bodyPr/>
        <a:lstStyle/>
        <a:p>
          <a:endParaRPr lang="en-US" dirty="0"/>
        </a:p>
      </dgm:t>
    </dgm:pt>
    <dgm:pt modelId="{C701EEA1-D7A8-4665-A70A-5D6884634323}" type="parTrans" cxnId="{FC6E97B7-C834-4A37-8AE0-2D1EC8EC0BE4}">
      <dgm:prSet/>
      <dgm:spPr/>
      <dgm:t>
        <a:bodyPr/>
        <a:lstStyle/>
        <a:p>
          <a:endParaRPr lang="en-US"/>
        </a:p>
      </dgm:t>
    </dgm:pt>
    <dgm:pt modelId="{8EC68C2D-EE4A-4D51-89DB-D9F47F97697A}" type="sibTrans" cxnId="{FC6E97B7-C834-4A37-8AE0-2D1EC8EC0BE4}">
      <dgm:prSet/>
      <dgm:spPr/>
      <dgm:t>
        <a:bodyPr/>
        <a:lstStyle/>
        <a:p>
          <a:endParaRPr lang="en-US"/>
        </a:p>
      </dgm:t>
    </dgm:pt>
    <dgm:pt modelId="{FF61ACEC-9498-804A-B983-7C654DFD4395}" type="pres">
      <dgm:prSet presAssocID="{84397A18-D566-4C03-8DDA-71EDCD9B8260}" presName="vert0" presStyleCnt="0">
        <dgm:presLayoutVars>
          <dgm:dir/>
          <dgm:animOne val="branch"/>
          <dgm:animLvl val="lvl"/>
        </dgm:presLayoutVars>
      </dgm:prSet>
      <dgm:spPr/>
    </dgm:pt>
    <dgm:pt modelId="{9EDD79B6-CA2A-3946-8B77-21354F29391F}" type="pres">
      <dgm:prSet presAssocID="{A754EEB6-89C2-4F8E-8F86-227D917971B0}" presName="thickLine" presStyleLbl="alignNode1" presStyleIdx="0" presStyleCnt="7"/>
      <dgm:spPr/>
    </dgm:pt>
    <dgm:pt modelId="{E9F84FB6-1354-D64D-97D6-7C4EEB0FE66C}" type="pres">
      <dgm:prSet presAssocID="{A754EEB6-89C2-4F8E-8F86-227D917971B0}" presName="horz1" presStyleCnt="0"/>
      <dgm:spPr/>
    </dgm:pt>
    <dgm:pt modelId="{6FC35EBD-70E2-4642-9EAA-7D2A0D56A755}" type="pres">
      <dgm:prSet presAssocID="{A754EEB6-89C2-4F8E-8F86-227D917971B0}" presName="tx1" presStyleLbl="revTx" presStyleIdx="0" presStyleCnt="7" custLinFactNeighborX="-44" custLinFactNeighborY="-85"/>
      <dgm:spPr/>
    </dgm:pt>
    <dgm:pt modelId="{C4ADE0CE-3E9A-CA43-BDBB-672989FFF5AA}" type="pres">
      <dgm:prSet presAssocID="{A754EEB6-89C2-4F8E-8F86-227D917971B0}" presName="vert1" presStyleCnt="0"/>
      <dgm:spPr/>
    </dgm:pt>
    <dgm:pt modelId="{C6907B34-0253-C24B-9C83-C1FE1068BC26}" type="pres">
      <dgm:prSet presAssocID="{1781051D-BD90-4845-B0C9-FCE55ADD075A}" presName="thickLine" presStyleLbl="alignNode1" presStyleIdx="1" presStyleCnt="7"/>
      <dgm:spPr/>
    </dgm:pt>
    <dgm:pt modelId="{F48F781F-FBDB-8C41-A8EB-01313E8A5EAA}" type="pres">
      <dgm:prSet presAssocID="{1781051D-BD90-4845-B0C9-FCE55ADD075A}" presName="horz1" presStyleCnt="0"/>
      <dgm:spPr/>
    </dgm:pt>
    <dgm:pt modelId="{0AA47367-20D8-5B49-BDB6-8B2C5BAF66E2}" type="pres">
      <dgm:prSet presAssocID="{1781051D-BD90-4845-B0C9-FCE55ADD075A}" presName="tx1" presStyleLbl="revTx" presStyleIdx="1" presStyleCnt="7"/>
      <dgm:spPr/>
    </dgm:pt>
    <dgm:pt modelId="{6C98BEA0-6C70-394C-BB35-A1E8B697C1FA}" type="pres">
      <dgm:prSet presAssocID="{1781051D-BD90-4845-B0C9-FCE55ADD075A}" presName="vert1" presStyleCnt="0"/>
      <dgm:spPr/>
    </dgm:pt>
    <dgm:pt modelId="{B23A33E9-ACDC-D24D-8E59-EE13C3E80DDA}" type="pres">
      <dgm:prSet presAssocID="{FDE97B07-B565-43AE-906A-28DBF4F3AFB3}" presName="thickLine" presStyleLbl="alignNode1" presStyleIdx="2" presStyleCnt="7"/>
      <dgm:spPr/>
    </dgm:pt>
    <dgm:pt modelId="{FE5B4D4B-0555-1F48-A073-3C22DD3E329F}" type="pres">
      <dgm:prSet presAssocID="{FDE97B07-B565-43AE-906A-28DBF4F3AFB3}" presName="horz1" presStyleCnt="0"/>
      <dgm:spPr/>
    </dgm:pt>
    <dgm:pt modelId="{56A98193-71F0-CE43-BFE1-09C9E08E8C0F}" type="pres">
      <dgm:prSet presAssocID="{FDE97B07-B565-43AE-906A-28DBF4F3AFB3}" presName="tx1" presStyleLbl="revTx" presStyleIdx="2" presStyleCnt="7"/>
      <dgm:spPr/>
    </dgm:pt>
    <dgm:pt modelId="{A0D3A85E-FB06-174D-AD33-E06CAF0E6271}" type="pres">
      <dgm:prSet presAssocID="{FDE97B07-B565-43AE-906A-28DBF4F3AFB3}" presName="vert1" presStyleCnt="0"/>
      <dgm:spPr/>
    </dgm:pt>
    <dgm:pt modelId="{E4983A5C-D310-4142-82E6-5E65927E14B7}" type="pres">
      <dgm:prSet presAssocID="{5938425C-C27B-4068-847D-A0ADAF2448F9}" presName="thickLine" presStyleLbl="alignNode1" presStyleIdx="3" presStyleCnt="7"/>
      <dgm:spPr/>
    </dgm:pt>
    <dgm:pt modelId="{8F220426-A6E4-144A-B614-4F101F737030}" type="pres">
      <dgm:prSet presAssocID="{5938425C-C27B-4068-847D-A0ADAF2448F9}" presName="horz1" presStyleCnt="0"/>
      <dgm:spPr/>
    </dgm:pt>
    <dgm:pt modelId="{FEDBE90F-1C67-D94F-95C1-08AE04230E51}" type="pres">
      <dgm:prSet presAssocID="{5938425C-C27B-4068-847D-A0ADAF2448F9}" presName="tx1" presStyleLbl="revTx" presStyleIdx="3" presStyleCnt="7"/>
      <dgm:spPr/>
    </dgm:pt>
    <dgm:pt modelId="{EF4E9636-A0F5-FF47-ACD2-61D3764DD98D}" type="pres">
      <dgm:prSet presAssocID="{5938425C-C27B-4068-847D-A0ADAF2448F9}" presName="vert1" presStyleCnt="0"/>
      <dgm:spPr/>
    </dgm:pt>
    <dgm:pt modelId="{1FBA6476-4CAF-7548-A3F4-9E62C4ACA6A8}" type="pres">
      <dgm:prSet presAssocID="{BC680B51-32A9-4A9E-A612-3A81EC950842}" presName="thickLine" presStyleLbl="alignNode1" presStyleIdx="4" presStyleCnt="7"/>
      <dgm:spPr/>
    </dgm:pt>
    <dgm:pt modelId="{71A8E063-A043-574E-9DD4-35BD7D16B746}" type="pres">
      <dgm:prSet presAssocID="{BC680B51-32A9-4A9E-A612-3A81EC950842}" presName="horz1" presStyleCnt="0"/>
      <dgm:spPr/>
    </dgm:pt>
    <dgm:pt modelId="{FD3BC83E-4C00-BF46-B73E-EB8E7513DF65}" type="pres">
      <dgm:prSet presAssocID="{BC680B51-32A9-4A9E-A612-3A81EC950842}" presName="tx1" presStyleLbl="revTx" presStyleIdx="4" presStyleCnt="7"/>
      <dgm:spPr/>
    </dgm:pt>
    <dgm:pt modelId="{A977C514-A3ED-D14C-84B2-5FBA5DD2B915}" type="pres">
      <dgm:prSet presAssocID="{BC680B51-32A9-4A9E-A612-3A81EC950842}" presName="vert1" presStyleCnt="0"/>
      <dgm:spPr/>
    </dgm:pt>
    <dgm:pt modelId="{BB542DDB-B901-0241-8FC5-A9353E83134D}" type="pres">
      <dgm:prSet presAssocID="{2A689C42-6C62-42D4-B45C-07F008364DF4}" presName="thickLine" presStyleLbl="alignNode1" presStyleIdx="5" presStyleCnt="7"/>
      <dgm:spPr/>
    </dgm:pt>
    <dgm:pt modelId="{9F37D783-2DCA-9040-83EE-02914607CFD1}" type="pres">
      <dgm:prSet presAssocID="{2A689C42-6C62-42D4-B45C-07F008364DF4}" presName="horz1" presStyleCnt="0"/>
      <dgm:spPr/>
    </dgm:pt>
    <dgm:pt modelId="{196252CA-D22A-1043-887E-CEA9C51A0794}" type="pres">
      <dgm:prSet presAssocID="{2A689C42-6C62-42D4-B45C-07F008364DF4}" presName="tx1" presStyleLbl="revTx" presStyleIdx="5" presStyleCnt="7"/>
      <dgm:spPr/>
    </dgm:pt>
    <dgm:pt modelId="{20C6E22D-EBD9-094E-AF9C-DBD8F83C5DBE}" type="pres">
      <dgm:prSet presAssocID="{2A689C42-6C62-42D4-B45C-07F008364DF4}" presName="vert1" presStyleCnt="0"/>
      <dgm:spPr/>
    </dgm:pt>
    <dgm:pt modelId="{7423586B-3CF4-624D-BA50-668645B81CD4}" type="pres">
      <dgm:prSet presAssocID="{F18E133D-4736-49C1-8420-700EA36D45EC}" presName="thickLine" presStyleLbl="alignNode1" presStyleIdx="6" presStyleCnt="7"/>
      <dgm:spPr/>
    </dgm:pt>
    <dgm:pt modelId="{A5D5542E-8B9F-CE4F-8FB0-EA1D2F01A78B}" type="pres">
      <dgm:prSet presAssocID="{F18E133D-4736-49C1-8420-700EA36D45EC}" presName="horz1" presStyleCnt="0"/>
      <dgm:spPr/>
    </dgm:pt>
    <dgm:pt modelId="{61D664AE-692F-7B49-89E3-6A16E0B9A0D8}" type="pres">
      <dgm:prSet presAssocID="{F18E133D-4736-49C1-8420-700EA36D45EC}" presName="tx1" presStyleLbl="revTx" presStyleIdx="6" presStyleCnt="7"/>
      <dgm:spPr/>
    </dgm:pt>
    <dgm:pt modelId="{53EA023A-4CCC-0244-854B-4CD71CD822CF}" type="pres">
      <dgm:prSet presAssocID="{F18E133D-4736-49C1-8420-700EA36D45EC}" presName="vert1" presStyleCnt="0"/>
      <dgm:spPr/>
    </dgm:pt>
  </dgm:ptLst>
  <dgm:cxnLst>
    <dgm:cxn modelId="{DD1A5106-6903-0F46-B2D1-E244A02596D1}" type="presOf" srcId="{FDE97B07-B565-43AE-906A-28DBF4F3AFB3}" destId="{56A98193-71F0-CE43-BFE1-09C9E08E8C0F}" srcOrd="0" destOrd="0" presId="urn:microsoft.com/office/officeart/2008/layout/LinedList"/>
    <dgm:cxn modelId="{0CCE7D08-E696-466A-A6A9-DA20F6C0BD6B}" srcId="{84397A18-D566-4C03-8DDA-71EDCD9B8260}" destId="{A754EEB6-89C2-4F8E-8F86-227D917971B0}" srcOrd="0" destOrd="0" parTransId="{A5BA6703-80B1-4636-A776-A945D78426DF}" sibTransId="{D46B31B6-2120-476E-A4F5-F4FF2A41734F}"/>
    <dgm:cxn modelId="{549B1113-383C-4331-B0D7-D85B5FB36B70}" srcId="{84397A18-D566-4C03-8DDA-71EDCD9B8260}" destId="{2A689C42-6C62-42D4-B45C-07F008364DF4}" srcOrd="5" destOrd="0" parTransId="{3EBED434-47F8-4A3E-9873-0956AA00F13D}" sibTransId="{27480CB9-B0F6-4DDE-B6FF-6234898F2E72}"/>
    <dgm:cxn modelId="{144D0414-2EB8-0D45-AC5D-9799F0CDB0F1}" type="presOf" srcId="{F18E133D-4736-49C1-8420-700EA36D45EC}" destId="{61D664AE-692F-7B49-89E3-6A16E0B9A0D8}" srcOrd="0" destOrd="0" presId="urn:microsoft.com/office/officeart/2008/layout/LinedList"/>
    <dgm:cxn modelId="{EDF3B522-3763-4802-80A2-1CC26985F6BD}" srcId="{84397A18-D566-4C03-8DDA-71EDCD9B8260}" destId="{5938425C-C27B-4068-847D-A0ADAF2448F9}" srcOrd="3" destOrd="0" parTransId="{EEAA840D-30F8-41B5-8129-BA3C45BB8E15}" sibTransId="{5E9078CE-DF81-4918-BB14-AE6F83FA7356}"/>
    <dgm:cxn modelId="{56C7EA33-7BD9-438C-ABEF-F2C9A1604689}" srcId="{84397A18-D566-4C03-8DDA-71EDCD9B8260}" destId="{BC680B51-32A9-4A9E-A612-3A81EC950842}" srcOrd="4" destOrd="0" parTransId="{CD3D3E10-4D11-4E17-B99D-B1558F6A3C4B}" sibTransId="{B606F40A-832F-49D3-9A3E-5750434C3B67}"/>
    <dgm:cxn modelId="{6767083F-9AF1-4B6A-A980-61879C004730}" srcId="{84397A18-D566-4C03-8DDA-71EDCD9B8260}" destId="{FDE97B07-B565-43AE-906A-28DBF4F3AFB3}" srcOrd="2" destOrd="0" parTransId="{38C41A4C-C11C-4276-8EAD-7CAA6F5ACBDB}" sibTransId="{85474AF2-D011-43C7-82C6-B6C708D2C4ED}"/>
    <dgm:cxn modelId="{863E6E66-CAAF-442C-B9D1-0728DEA3377E}" srcId="{84397A18-D566-4C03-8DDA-71EDCD9B8260}" destId="{1781051D-BD90-4845-B0C9-FCE55ADD075A}" srcOrd="1" destOrd="0" parTransId="{8A5E3AD0-8613-4DE3-90C6-3BDC8F9D442F}" sibTransId="{F4B43969-5D63-4358-88AE-696792ADC116}"/>
    <dgm:cxn modelId="{3BF3E979-7EDB-9B47-86F1-C1D810B52E7E}" type="presOf" srcId="{1781051D-BD90-4845-B0C9-FCE55ADD075A}" destId="{0AA47367-20D8-5B49-BDB6-8B2C5BAF66E2}" srcOrd="0" destOrd="0" presId="urn:microsoft.com/office/officeart/2008/layout/LinedList"/>
    <dgm:cxn modelId="{EEC7418E-DD24-554A-937F-CA4C7459BD94}" type="presOf" srcId="{5938425C-C27B-4068-847D-A0ADAF2448F9}" destId="{FEDBE90F-1C67-D94F-95C1-08AE04230E51}" srcOrd="0" destOrd="0" presId="urn:microsoft.com/office/officeart/2008/layout/LinedList"/>
    <dgm:cxn modelId="{7B66DDA6-09EE-E243-89FE-0B9E7633849D}" type="presOf" srcId="{BC680B51-32A9-4A9E-A612-3A81EC950842}" destId="{FD3BC83E-4C00-BF46-B73E-EB8E7513DF65}" srcOrd="0" destOrd="0" presId="urn:microsoft.com/office/officeart/2008/layout/LinedList"/>
    <dgm:cxn modelId="{021CCCAA-C83D-1D40-8FA8-05787CC76E0C}" type="presOf" srcId="{2A689C42-6C62-42D4-B45C-07F008364DF4}" destId="{196252CA-D22A-1043-887E-CEA9C51A0794}" srcOrd="0" destOrd="0" presId="urn:microsoft.com/office/officeart/2008/layout/LinedList"/>
    <dgm:cxn modelId="{FC6E97B7-C834-4A37-8AE0-2D1EC8EC0BE4}" srcId="{84397A18-D566-4C03-8DDA-71EDCD9B8260}" destId="{F18E133D-4736-49C1-8420-700EA36D45EC}" srcOrd="6" destOrd="0" parTransId="{C701EEA1-D7A8-4665-A70A-5D6884634323}" sibTransId="{8EC68C2D-EE4A-4D51-89DB-D9F47F97697A}"/>
    <dgm:cxn modelId="{7F0CC3DD-4527-3543-AF3F-2D6C8D44E63D}" type="presOf" srcId="{A754EEB6-89C2-4F8E-8F86-227D917971B0}" destId="{6FC35EBD-70E2-4642-9EAA-7D2A0D56A755}" srcOrd="0" destOrd="0" presId="urn:microsoft.com/office/officeart/2008/layout/LinedList"/>
    <dgm:cxn modelId="{4D56B6FA-49E0-FB4D-BA37-120328E950FB}" type="presOf" srcId="{84397A18-D566-4C03-8DDA-71EDCD9B8260}" destId="{FF61ACEC-9498-804A-B983-7C654DFD4395}" srcOrd="0" destOrd="0" presId="urn:microsoft.com/office/officeart/2008/layout/LinedList"/>
    <dgm:cxn modelId="{FDB6FD15-6D9B-7F49-87AB-2B634FE34847}" type="presParOf" srcId="{FF61ACEC-9498-804A-B983-7C654DFD4395}" destId="{9EDD79B6-CA2A-3946-8B77-21354F29391F}" srcOrd="0" destOrd="0" presId="urn:microsoft.com/office/officeart/2008/layout/LinedList"/>
    <dgm:cxn modelId="{E27164CA-9EAE-D94E-AF8F-63A66290D628}" type="presParOf" srcId="{FF61ACEC-9498-804A-B983-7C654DFD4395}" destId="{E9F84FB6-1354-D64D-97D6-7C4EEB0FE66C}" srcOrd="1" destOrd="0" presId="urn:microsoft.com/office/officeart/2008/layout/LinedList"/>
    <dgm:cxn modelId="{0A727FC9-C916-CA45-AD6C-99DCD04494AB}" type="presParOf" srcId="{E9F84FB6-1354-D64D-97D6-7C4EEB0FE66C}" destId="{6FC35EBD-70E2-4642-9EAA-7D2A0D56A755}" srcOrd="0" destOrd="0" presId="urn:microsoft.com/office/officeart/2008/layout/LinedList"/>
    <dgm:cxn modelId="{8CCB18CA-DAEC-724C-A8BB-BD96D54C57D5}" type="presParOf" srcId="{E9F84FB6-1354-D64D-97D6-7C4EEB0FE66C}" destId="{C4ADE0CE-3E9A-CA43-BDBB-672989FFF5AA}" srcOrd="1" destOrd="0" presId="urn:microsoft.com/office/officeart/2008/layout/LinedList"/>
    <dgm:cxn modelId="{5A6A5E0A-4F8F-0347-AFEE-E8B9D7B466CF}" type="presParOf" srcId="{FF61ACEC-9498-804A-B983-7C654DFD4395}" destId="{C6907B34-0253-C24B-9C83-C1FE1068BC26}" srcOrd="2" destOrd="0" presId="urn:microsoft.com/office/officeart/2008/layout/LinedList"/>
    <dgm:cxn modelId="{8191CBE9-63AA-8944-8577-561D89DA0327}" type="presParOf" srcId="{FF61ACEC-9498-804A-B983-7C654DFD4395}" destId="{F48F781F-FBDB-8C41-A8EB-01313E8A5EAA}" srcOrd="3" destOrd="0" presId="urn:microsoft.com/office/officeart/2008/layout/LinedList"/>
    <dgm:cxn modelId="{F099987E-86C7-924D-BB20-AC2D6D8FD344}" type="presParOf" srcId="{F48F781F-FBDB-8C41-A8EB-01313E8A5EAA}" destId="{0AA47367-20D8-5B49-BDB6-8B2C5BAF66E2}" srcOrd="0" destOrd="0" presId="urn:microsoft.com/office/officeart/2008/layout/LinedList"/>
    <dgm:cxn modelId="{D9389616-6B22-334A-AEAB-86A6DAA9EC76}" type="presParOf" srcId="{F48F781F-FBDB-8C41-A8EB-01313E8A5EAA}" destId="{6C98BEA0-6C70-394C-BB35-A1E8B697C1FA}" srcOrd="1" destOrd="0" presId="urn:microsoft.com/office/officeart/2008/layout/LinedList"/>
    <dgm:cxn modelId="{FF354D6E-E950-EA4C-93E3-CB852F4CC764}" type="presParOf" srcId="{FF61ACEC-9498-804A-B983-7C654DFD4395}" destId="{B23A33E9-ACDC-D24D-8E59-EE13C3E80DDA}" srcOrd="4" destOrd="0" presId="urn:microsoft.com/office/officeart/2008/layout/LinedList"/>
    <dgm:cxn modelId="{3BBCB8BB-DC76-C64D-8E31-4C55FC1B567D}" type="presParOf" srcId="{FF61ACEC-9498-804A-B983-7C654DFD4395}" destId="{FE5B4D4B-0555-1F48-A073-3C22DD3E329F}" srcOrd="5" destOrd="0" presId="urn:microsoft.com/office/officeart/2008/layout/LinedList"/>
    <dgm:cxn modelId="{CDFAAF56-8C48-004E-9FDD-72AC6ECADE5D}" type="presParOf" srcId="{FE5B4D4B-0555-1F48-A073-3C22DD3E329F}" destId="{56A98193-71F0-CE43-BFE1-09C9E08E8C0F}" srcOrd="0" destOrd="0" presId="urn:microsoft.com/office/officeart/2008/layout/LinedList"/>
    <dgm:cxn modelId="{23BFAB39-3F1D-F54C-A817-059E794A87F2}" type="presParOf" srcId="{FE5B4D4B-0555-1F48-A073-3C22DD3E329F}" destId="{A0D3A85E-FB06-174D-AD33-E06CAF0E6271}" srcOrd="1" destOrd="0" presId="urn:microsoft.com/office/officeart/2008/layout/LinedList"/>
    <dgm:cxn modelId="{D279BE86-7B87-4643-B690-091757FF23DF}" type="presParOf" srcId="{FF61ACEC-9498-804A-B983-7C654DFD4395}" destId="{E4983A5C-D310-4142-82E6-5E65927E14B7}" srcOrd="6" destOrd="0" presId="urn:microsoft.com/office/officeart/2008/layout/LinedList"/>
    <dgm:cxn modelId="{81787346-0FE0-E943-AF02-37E6E7E1B3C3}" type="presParOf" srcId="{FF61ACEC-9498-804A-B983-7C654DFD4395}" destId="{8F220426-A6E4-144A-B614-4F101F737030}" srcOrd="7" destOrd="0" presId="urn:microsoft.com/office/officeart/2008/layout/LinedList"/>
    <dgm:cxn modelId="{F16D8310-55D9-9641-A44A-714D6064E1CF}" type="presParOf" srcId="{8F220426-A6E4-144A-B614-4F101F737030}" destId="{FEDBE90F-1C67-D94F-95C1-08AE04230E51}" srcOrd="0" destOrd="0" presId="urn:microsoft.com/office/officeart/2008/layout/LinedList"/>
    <dgm:cxn modelId="{E39D6182-4BBD-AA4A-A96E-D493FFCEF9D2}" type="presParOf" srcId="{8F220426-A6E4-144A-B614-4F101F737030}" destId="{EF4E9636-A0F5-FF47-ACD2-61D3764DD98D}" srcOrd="1" destOrd="0" presId="urn:microsoft.com/office/officeart/2008/layout/LinedList"/>
    <dgm:cxn modelId="{6E1F34B2-4139-9245-B7CD-4394D8C0195C}" type="presParOf" srcId="{FF61ACEC-9498-804A-B983-7C654DFD4395}" destId="{1FBA6476-4CAF-7548-A3F4-9E62C4ACA6A8}" srcOrd="8" destOrd="0" presId="urn:microsoft.com/office/officeart/2008/layout/LinedList"/>
    <dgm:cxn modelId="{24C88D71-5878-114D-B935-A66E93465090}" type="presParOf" srcId="{FF61ACEC-9498-804A-B983-7C654DFD4395}" destId="{71A8E063-A043-574E-9DD4-35BD7D16B746}" srcOrd="9" destOrd="0" presId="urn:microsoft.com/office/officeart/2008/layout/LinedList"/>
    <dgm:cxn modelId="{110F93D6-2898-DB4A-ADBB-CC98A83FE3B4}" type="presParOf" srcId="{71A8E063-A043-574E-9DD4-35BD7D16B746}" destId="{FD3BC83E-4C00-BF46-B73E-EB8E7513DF65}" srcOrd="0" destOrd="0" presId="urn:microsoft.com/office/officeart/2008/layout/LinedList"/>
    <dgm:cxn modelId="{BCF5E8E5-655B-C744-99EA-2DBFE9F19F7B}" type="presParOf" srcId="{71A8E063-A043-574E-9DD4-35BD7D16B746}" destId="{A977C514-A3ED-D14C-84B2-5FBA5DD2B915}" srcOrd="1" destOrd="0" presId="urn:microsoft.com/office/officeart/2008/layout/LinedList"/>
    <dgm:cxn modelId="{70A64BF8-162B-C44B-A5D3-299D960FC57F}" type="presParOf" srcId="{FF61ACEC-9498-804A-B983-7C654DFD4395}" destId="{BB542DDB-B901-0241-8FC5-A9353E83134D}" srcOrd="10" destOrd="0" presId="urn:microsoft.com/office/officeart/2008/layout/LinedList"/>
    <dgm:cxn modelId="{C80C02A7-D901-AD49-90C3-E49EA606095E}" type="presParOf" srcId="{FF61ACEC-9498-804A-B983-7C654DFD4395}" destId="{9F37D783-2DCA-9040-83EE-02914607CFD1}" srcOrd="11" destOrd="0" presId="urn:microsoft.com/office/officeart/2008/layout/LinedList"/>
    <dgm:cxn modelId="{D9251716-5A57-6449-B5BE-7A3CC71184A2}" type="presParOf" srcId="{9F37D783-2DCA-9040-83EE-02914607CFD1}" destId="{196252CA-D22A-1043-887E-CEA9C51A0794}" srcOrd="0" destOrd="0" presId="urn:microsoft.com/office/officeart/2008/layout/LinedList"/>
    <dgm:cxn modelId="{6CD7FFFB-DD92-7242-9058-464ECA432C68}" type="presParOf" srcId="{9F37D783-2DCA-9040-83EE-02914607CFD1}" destId="{20C6E22D-EBD9-094E-AF9C-DBD8F83C5DBE}" srcOrd="1" destOrd="0" presId="urn:microsoft.com/office/officeart/2008/layout/LinedList"/>
    <dgm:cxn modelId="{026DB822-092A-664B-A308-831AAB6566D7}" type="presParOf" srcId="{FF61ACEC-9498-804A-B983-7C654DFD4395}" destId="{7423586B-3CF4-624D-BA50-668645B81CD4}" srcOrd="12" destOrd="0" presId="urn:microsoft.com/office/officeart/2008/layout/LinedList"/>
    <dgm:cxn modelId="{FE18653E-8C47-944E-8FF4-372EB0158C48}" type="presParOf" srcId="{FF61ACEC-9498-804A-B983-7C654DFD4395}" destId="{A5D5542E-8B9F-CE4F-8FB0-EA1D2F01A78B}" srcOrd="13" destOrd="0" presId="urn:microsoft.com/office/officeart/2008/layout/LinedList"/>
    <dgm:cxn modelId="{8A93A82C-E9BC-E740-A622-9CE9FE53E3A8}" type="presParOf" srcId="{A5D5542E-8B9F-CE4F-8FB0-EA1D2F01A78B}" destId="{61D664AE-692F-7B49-89E3-6A16E0B9A0D8}" srcOrd="0" destOrd="0" presId="urn:microsoft.com/office/officeart/2008/layout/LinedList"/>
    <dgm:cxn modelId="{BB5037CC-80E5-EB41-A04E-5A1538A983FC}" type="presParOf" srcId="{A5D5542E-8B9F-CE4F-8FB0-EA1D2F01A78B}" destId="{53EA023A-4CCC-0244-854B-4CD71CD822C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E14378-4041-4A93-89A7-A3F1C440563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BC2FFA8-4E74-4204-B9CA-B629248DC07D}">
      <dgm:prSet/>
      <dgm:spPr/>
      <dgm:t>
        <a:bodyPr/>
        <a:lstStyle/>
        <a:p>
          <a:r>
            <a:rPr lang="en-US" b="0" i="0" dirty="0"/>
            <a:t>Hepatitis C infection has a high prevalence and has historically been undertreated in patients who use substances due to challenges accessing healthcare and adherence concerns</a:t>
          </a:r>
          <a:endParaRPr lang="en-US" dirty="0"/>
        </a:p>
      </dgm:t>
    </dgm:pt>
    <dgm:pt modelId="{3B647FAB-7536-4C11-AF59-777F227F108F}" type="parTrans" cxnId="{4EFC5009-9B70-4FBC-B007-9F846698D33A}">
      <dgm:prSet/>
      <dgm:spPr/>
      <dgm:t>
        <a:bodyPr/>
        <a:lstStyle/>
        <a:p>
          <a:endParaRPr lang="en-US"/>
        </a:p>
      </dgm:t>
    </dgm:pt>
    <dgm:pt modelId="{FA6E7244-945C-472C-9BDA-9E7FF06C40FA}" type="sibTrans" cxnId="{4EFC5009-9B70-4FBC-B007-9F846698D33A}">
      <dgm:prSet/>
      <dgm:spPr/>
      <dgm:t>
        <a:bodyPr/>
        <a:lstStyle/>
        <a:p>
          <a:endParaRPr lang="en-US"/>
        </a:p>
      </dgm:t>
    </dgm:pt>
    <dgm:pt modelId="{FFC3E4B4-DA6D-4AC4-A171-5D344FD96EC9}">
      <dgm:prSet/>
      <dgm:spPr/>
      <dgm:t>
        <a:bodyPr/>
        <a:lstStyle/>
        <a:p>
          <a:r>
            <a:rPr lang="en-US" b="0" i="0"/>
            <a:t>Treatment of Hepatitis C among patients receiving care at an opioid treatment program is safe, effective, and able to achieve a high rate of cure</a:t>
          </a:r>
          <a:endParaRPr lang="en-US"/>
        </a:p>
      </dgm:t>
    </dgm:pt>
    <dgm:pt modelId="{15EF1F3A-2FB1-40AF-BECD-126CFE010599}" type="parTrans" cxnId="{AF399B6C-4391-4AB5-9D4C-70CEF7CFEBE6}">
      <dgm:prSet/>
      <dgm:spPr/>
      <dgm:t>
        <a:bodyPr/>
        <a:lstStyle/>
        <a:p>
          <a:endParaRPr lang="en-US"/>
        </a:p>
      </dgm:t>
    </dgm:pt>
    <dgm:pt modelId="{7370E430-4E26-437E-9886-0361131209AD}" type="sibTrans" cxnId="{AF399B6C-4391-4AB5-9D4C-70CEF7CFEBE6}">
      <dgm:prSet/>
      <dgm:spPr/>
      <dgm:t>
        <a:bodyPr/>
        <a:lstStyle/>
        <a:p>
          <a:endParaRPr lang="en-US"/>
        </a:p>
      </dgm:t>
    </dgm:pt>
    <dgm:pt modelId="{C1531021-42FB-4863-BA71-F43051E2C132}">
      <dgm:prSet/>
      <dgm:spPr/>
      <dgm:t>
        <a:bodyPr/>
        <a:lstStyle/>
        <a:p>
          <a:r>
            <a:rPr lang="en-US" b="0" i="0"/>
            <a:t>In a vulnerable patient population, high cure rates of over 95% are achievable, even in the setting of </a:t>
          </a:r>
          <a:r>
            <a:rPr lang="en-US"/>
            <a:t>missed </a:t>
          </a:r>
          <a:r>
            <a:rPr lang="en-US" b="0" i="0"/>
            <a:t>days</a:t>
          </a:r>
          <a:endParaRPr lang="en-US"/>
        </a:p>
      </dgm:t>
    </dgm:pt>
    <dgm:pt modelId="{40604AA0-72E7-4798-870B-5579F3C450EC}" type="parTrans" cxnId="{D72AC492-6A23-492E-97A9-E32C0AF4005C}">
      <dgm:prSet/>
      <dgm:spPr/>
      <dgm:t>
        <a:bodyPr/>
        <a:lstStyle/>
        <a:p>
          <a:endParaRPr lang="en-US"/>
        </a:p>
      </dgm:t>
    </dgm:pt>
    <dgm:pt modelId="{95B8DA6F-4D09-49BC-9C61-03B91B2E8210}" type="sibTrans" cxnId="{D72AC492-6A23-492E-97A9-E32C0AF4005C}">
      <dgm:prSet/>
      <dgm:spPr/>
      <dgm:t>
        <a:bodyPr/>
        <a:lstStyle/>
        <a:p>
          <a:endParaRPr lang="en-US"/>
        </a:p>
      </dgm:t>
    </dgm:pt>
    <dgm:pt modelId="{D0E41B3E-E6B8-435F-A06C-CA346685BD26}">
      <dgm:prSet/>
      <dgm:spPr/>
      <dgm:t>
        <a:bodyPr/>
        <a:lstStyle/>
        <a:p>
          <a:r>
            <a:rPr lang="en-US" b="0" i="0" dirty="0"/>
            <a:t>Treatment Hep C in OTPs represents a critical opportunity to provide low barrier care to the patients at highest risk of contracting and experiencing consequences of Hep C</a:t>
          </a:r>
          <a:endParaRPr lang="en-US" dirty="0"/>
        </a:p>
      </dgm:t>
    </dgm:pt>
    <dgm:pt modelId="{DDCA4C62-7052-4E6D-8B23-15B1BC3D3509}" type="parTrans" cxnId="{6642EB81-9BAF-49AE-B599-0D73EA8058A0}">
      <dgm:prSet/>
      <dgm:spPr/>
      <dgm:t>
        <a:bodyPr/>
        <a:lstStyle/>
        <a:p>
          <a:endParaRPr lang="en-US"/>
        </a:p>
      </dgm:t>
    </dgm:pt>
    <dgm:pt modelId="{A94D43A3-CBC4-4CAF-B999-0113C2DB6529}" type="sibTrans" cxnId="{6642EB81-9BAF-49AE-B599-0D73EA8058A0}">
      <dgm:prSet/>
      <dgm:spPr/>
      <dgm:t>
        <a:bodyPr/>
        <a:lstStyle/>
        <a:p>
          <a:endParaRPr lang="en-US"/>
        </a:p>
      </dgm:t>
    </dgm:pt>
    <dgm:pt modelId="{A868DC33-8C7B-5544-AD89-F61567ED1B60}" type="pres">
      <dgm:prSet presAssocID="{44E14378-4041-4A93-89A7-A3F1C440563C}" presName="vert0" presStyleCnt="0">
        <dgm:presLayoutVars>
          <dgm:dir/>
          <dgm:animOne val="branch"/>
          <dgm:animLvl val="lvl"/>
        </dgm:presLayoutVars>
      </dgm:prSet>
      <dgm:spPr/>
    </dgm:pt>
    <dgm:pt modelId="{B6B123A3-CDB6-C44D-A348-BFBBBDFFBA8D}" type="pres">
      <dgm:prSet presAssocID="{2BC2FFA8-4E74-4204-B9CA-B629248DC07D}" presName="thickLine" presStyleLbl="alignNode1" presStyleIdx="0" presStyleCnt="4"/>
      <dgm:spPr/>
    </dgm:pt>
    <dgm:pt modelId="{6EC77884-5809-B249-A610-D1E07E0A16F8}" type="pres">
      <dgm:prSet presAssocID="{2BC2FFA8-4E74-4204-B9CA-B629248DC07D}" presName="horz1" presStyleCnt="0"/>
      <dgm:spPr/>
    </dgm:pt>
    <dgm:pt modelId="{3D0E8CD3-1424-9249-9314-D6349FCA39F5}" type="pres">
      <dgm:prSet presAssocID="{2BC2FFA8-4E74-4204-B9CA-B629248DC07D}" presName="tx1" presStyleLbl="revTx" presStyleIdx="0" presStyleCnt="4"/>
      <dgm:spPr/>
    </dgm:pt>
    <dgm:pt modelId="{28248C22-ADCC-FE4F-ABBB-AB59D6C943F6}" type="pres">
      <dgm:prSet presAssocID="{2BC2FFA8-4E74-4204-B9CA-B629248DC07D}" presName="vert1" presStyleCnt="0"/>
      <dgm:spPr/>
    </dgm:pt>
    <dgm:pt modelId="{FB16BDC6-DACE-8646-A9D2-705AA984E841}" type="pres">
      <dgm:prSet presAssocID="{FFC3E4B4-DA6D-4AC4-A171-5D344FD96EC9}" presName="thickLine" presStyleLbl="alignNode1" presStyleIdx="1" presStyleCnt="4"/>
      <dgm:spPr/>
    </dgm:pt>
    <dgm:pt modelId="{2009E316-AA19-F44D-A7A8-36282E5BBEB7}" type="pres">
      <dgm:prSet presAssocID="{FFC3E4B4-DA6D-4AC4-A171-5D344FD96EC9}" presName="horz1" presStyleCnt="0"/>
      <dgm:spPr/>
    </dgm:pt>
    <dgm:pt modelId="{9AB33949-2000-9C41-8CFE-AE039B7B2F73}" type="pres">
      <dgm:prSet presAssocID="{FFC3E4B4-DA6D-4AC4-A171-5D344FD96EC9}" presName="tx1" presStyleLbl="revTx" presStyleIdx="1" presStyleCnt="4"/>
      <dgm:spPr/>
    </dgm:pt>
    <dgm:pt modelId="{933F5F04-0342-844E-9BF9-3524DFE13A6D}" type="pres">
      <dgm:prSet presAssocID="{FFC3E4B4-DA6D-4AC4-A171-5D344FD96EC9}" presName="vert1" presStyleCnt="0"/>
      <dgm:spPr/>
    </dgm:pt>
    <dgm:pt modelId="{65B53832-6D84-6B4A-A07F-65E4C0FA2D97}" type="pres">
      <dgm:prSet presAssocID="{C1531021-42FB-4863-BA71-F43051E2C132}" presName="thickLine" presStyleLbl="alignNode1" presStyleIdx="2" presStyleCnt="4"/>
      <dgm:spPr/>
    </dgm:pt>
    <dgm:pt modelId="{6CC6318B-A205-1944-BB46-4C10E4B0A065}" type="pres">
      <dgm:prSet presAssocID="{C1531021-42FB-4863-BA71-F43051E2C132}" presName="horz1" presStyleCnt="0"/>
      <dgm:spPr/>
    </dgm:pt>
    <dgm:pt modelId="{44A0ED33-0859-7647-9137-44BFD002A863}" type="pres">
      <dgm:prSet presAssocID="{C1531021-42FB-4863-BA71-F43051E2C132}" presName="tx1" presStyleLbl="revTx" presStyleIdx="2" presStyleCnt="4"/>
      <dgm:spPr/>
    </dgm:pt>
    <dgm:pt modelId="{EC2C6D8B-7567-E446-AFE1-C94CC9FFCE1B}" type="pres">
      <dgm:prSet presAssocID="{C1531021-42FB-4863-BA71-F43051E2C132}" presName="vert1" presStyleCnt="0"/>
      <dgm:spPr/>
    </dgm:pt>
    <dgm:pt modelId="{0BE8CA7A-AF37-5C47-B5CF-D4473F288C7F}" type="pres">
      <dgm:prSet presAssocID="{D0E41B3E-E6B8-435F-A06C-CA346685BD26}" presName="thickLine" presStyleLbl="alignNode1" presStyleIdx="3" presStyleCnt="4"/>
      <dgm:spPr/>
    </dgm:pt>
    <dgm:pt modelId="{4073D6BD-31B6-1542-9E65-C80B1ABA3266}" type="pres">
      <dgm:prSet presAssocID="{D0E41B3E-E6B8-435F-A06C-CA346685BD26}" presName="horz1" presStyleCnt="0"/>
      <dgm:spPr/>
    </dgm:pt>
    <dgm:pt modelId="{278939C5-1298-4C40-A0C5-D828E1881B38}" type="pres">
      <dgm:prSet presAssocID="{D0E41B3E-E6B8-435F-A06C-CA346685BD26}" presName="tx1" presStyleLbl="revTx" presStyleIdx="3" presStyleCnt="4"/>
      <dgm:spPr/>
    </dgm:pt>
    <dgm:pt modelId="{E24E8707-B462-4B43-9F02-852A57C1936D}" type="pres">
      <dgm:prSet presAssocID="{D0E41B3E-E6B8-435F-A06C-CA346685BD26}" presName="vert1" presStyleCnt="0"/>
      <dgm:spPr/>
    </dgm:pt>
  </dgm:ptLst>
  <dgm:cxnLst>
    <dgm:cxn modelId="{4EFC5009-9B70-4FBC-B007-9F846698D33A}" srcId="{44E14378-4041-4A93-89A7-A3F1C440563C}" destId="{2BC2FFA8-4E74-4204-B9CA-B629248DC07D}" srcOrd="0" destOrd="0" parTransId="{3B647FAB-7536-4C11-AF59-777F227F108F}" sibTransId="{FA6E7244-945C-472C-9BDA-9E7FF06C40FA}"/>
    <dgm:cxn modelId="{B0ED1711-8C9C-D045-8F02-21DD5600B5D8}" type="presOf" srcId="{C1531021-42FB-4863-BA71-F43051E2C132}" destId="{44A0ED33-0859-7647-9137-44BFD002A863}" srcOrd="0" destOrd="0" presId="urn:microsoft.com/office/officeart/2008/layout/LinedList"/>
    <dgm:cxn modelId="{BDF5F91C-E9A2-EE44-9C74-CDDD9CF215DA}" type="presOf" srcId="{D0E41B3E-E6B8-435F-A06C-CA346685BD26}" destId="{278939C5-1298-4C40-A0C5-D828E1881B38}" srcOrd="0" destOrd="0" presId="urn:microsoft.com/office/officeart/2008/layout/LinedList"/>
    <dgm:cxn modelId="{8531C236-9905-0C42-8B1D-7C59D892F1D5}" type="presOf" srcId="{2BC2FFA8-4E74-4204-B9CA-B629248DC07D}" destId="{3D0E8CD3-1424-9249-9314-D6349FCA39F5}" srcOrd="0" destOrd="0" presId="urn:microsoft.com/office/officeart/2008/layout/LinedList"/>
    <dgm:cxn modelId="{A881CA38-76C3-BB42-9AE9-416BF907DDB3}" type="presOf" srcId="{44E14378-4041-4A93-89A7-A3F1C440563C}" destId="{A868DC33-8C7B-5544-AD89-F61567ED1B60}" srcOrd="0" destOrd="0" presId="urn:microsoft.com/office/officeart/2008/layout/LinedList"/>
    <dgm:cxn modelId="{AF399B6C-4391-4AB5-9D4C-70CEF7CFEBE6}" srcId="{44E14378-4041-4A93-89A7-A3F1C440563C}" destId="{FFC3E4B4-DA6D-4AC4-A171-5D344FD96EC9}" srcOrd="1" destOrd="0" parTransId="{15EF1F3A-2FB1-40AF-BECD-126CFE010599}" sibTransId="{7370E430-4E26-437E-9886-0361131209AD}"/>
    <dgm:cxn modelId="{6642EB81-9BAF-49AE-B599-0D73EA8058A0}" srcId="{44E14378-4041-4A93-89A7-A3F1C440563C}" destId="{D0E41B3E-E6B8-435F-A06C-CA346685BD26}" srcOrd="3" destOrd="0" parTransId="{DDCA4C62-7052-4E6D-8B23-15B1BC3D3509}" sibTransId="{A94D43A3-CBC4-4CAF-B999-0113C2DB6529}"/>
    <dgm:cxn modelId="{D72AC492-6A23-492E-97A9-E32C0AF4005C}" srcId="{44E14378-4041-4A93-89A7-A3F1C440563C}" destId="{C1531021-42FB-4863-BA71-F43051E2C132}" srcOrd="2" destOrd="0" parTransId="{40604AA0-72E7-4798-870B-5579F3C450EC}" sibTransId="{95B8DA6F-4D09-49BC-9C61-03B91B2E8210}"/>
    <dgm:cxn modelId="{2E2E9F9D-272F-7F44-81E4-68511564BAA2}" type="presOf" srcId="{FFC3E4B4-DA6D-4AC4-A171-5D344FD96EC9}" destId="{9AB33949-2000-9C41-8CFE-AE039B7B2F73}" srcOrd="0" destOrd="0" presId="urn:microsoft.com/office/officeart/2008/layout/LinedList"/>
    <dgm:cxn modelId="{7577FB2E-7D81-ED4A-8DAF-AD7E7AD06A30}" type="presParOf" srcId="{A868DC33-8C7B-5544-AD89-F61567ED1B60}" destId="{B6B123A3-CDB6-C44D-A348-BFBBBDFFBA8D}" srcOrd="0" destOrd="0" presId="urn:microsoft.com/office/officeart/2008/layout/LinedList"/>
    <dgm:cxn modelId="{B58B32EF-BCF5-114E-97CC-0F457E97BAD5}" type="presParOf" srcId="{A868DC33-8C7B-5544-AD89-F61567ED1B60}" destId="{6EC77884-5809-B249-A610-D1E07E0A16F8}" srcOrd="1" destOrd="0" presId="urn:microsoft.com/office/officeart/2008/layout/LinedList"/>
    <dgm:cxn modelId="{663C5B18-1E6D-934E-B91B-56D7CB77CEC4}" type="presParOf" srcId="{6EC77884-5809-B249-A610-D1E07E0A16F8}" destId="{3D0E8CD3-1424-9249-9314-D6349FCA39F5}" srcOrd="0" destOrd="0" presId="urn:microsoft.com/office/officeart/2008/layout/LinedList"/>
    <dgm:cxn modelId="{E188B652-0930-8545-B849-FA01CFF8B828}" type="presParOf" srcId="{6EC77884-5809-B249-A610-D1E07E0A16F8}" destId="{28248C22-ADCC-FE4F-ABBB-AB59D6C943F6}" srcOrd="1" destOrd="0" presId="urn:microsoft.com/office/officeart/2008/layout/LinedList"/>
    <dgm:cxn modelId="{EC76E58B-2D6F-5E4F-8BA9-1BB1E2CC25A1}" type="presParOf" srcId="{A868DC33-8C7B-5544-AD89-F61567ED1B60}" destId="{FB16BDC6-DACE-8646-A9D2-705AA984E841}" srcOrd="2" destOrd="0" presId="urn:microsoft.com/office/officeart/2008/layout/LinedList"/>
    <dgm:cxn modelId="{A5F5B5C3-FA79-AD4E-A1C0-7091F426C534}" type="presParOf" srcId="{A868DC33-8C7B-5544-AD89-F61567ED1B60}" destId="{2009E316-AA19-F44D-A7A8-36282E5BBEB7}" srcOrd="3" destOrd="0" presId="urn:microsoft.com/office/officeart/2008/layout/LinedList"/>
    <dgm:cxn modelId="{2018E05D-3D29-B548-A5DC-683C4F109674}" type="presParOf" srcId="{2009E316-AA19-F44D-A7A8-36282E5BBEB7}" destId="{9AB33949-2000-9C41-8CFE-AE039B7B2F73}" srcOrd="0" destOrd="0" presId="urn:microsoft.com/office/officeart/2008/layout/LinedList"/>
    <dgm:cxn modelId="{CB7C1A2C-969D-574F-93F8-940192A6DEA4}" type="presParOf" srcId="{2009E316-AA19-F44D-A7A8-36282E5BBEB7}" destId="{933F5F04-0342-844E-9BF9-3524DFE13A6D}" srcOrd="1" destOrd="0" presId="urn:microsoft.com/office/officeart/2008/layout/LinedList"/>
    <dgm:cxn modelId="{2E37B984-D9F8-4B4B-ABB7-8B774249021F}" type="presParOf" srcId="{A868DC33-8C7B-5544-AD89-F61567ED1B60}" destId="{65B53832-6D84-6B4A-A07F-65E4C0FA2D97}" srcOrd="4" destOrd="0" presId="urn:microsoft.com/office/officeart/2008/layout/LinedList"/>
    <dgm:cxn modelId="{E2FE4989-ED37-7749-B486-66CCFE1EFE9A}" type="presParOf" srcId="{A868DC33-8C7B-5544-AD89-F61567ED1B60}" destId="{6CC6318B-A205-1944-BB46-4C10E4B0A065}" srcOrd="5" destOrd="0" presId="urn:microsoft.com/office/officeart/2008/layout/LinedList"/>
    <dgm:cxn modelId="{590FD5A6-F295-F74D-9CF9-0FD902336493}" type="presParOf" srcId="{6CC6318B-A205-1944-BB46-4C10E4B0A065}" destId="{44A0ED33-0859-7647-9137-44BFD002A863}" srcOrd="0" destOrd="0" presId="urn:microsoft.com/office/officeart/2008/layout/LinedList"/>
    <dgm:cxn modelId="{76FF2AF8-9F23-094E-A668-4A15B94A7648}" type="presParOf" srcId="{6CC6318B-A205-1944-BB46-4C10E4B0A065}" destId="{EC2C6D8B-7567-E446-AFE1-C94CC9FFCE1B}" srcOrd="1" destOrd="0" presId="urn:microsoft.com/office/officeart/2008/layout/LinedList"/>
    <dgm:cxn modelId="{979B7F29-03B1-F044-B5CF-CF39ADA63912}" type="presParOf" srcId="{A868DC33-8C7B-5544-AD89-F61567ED1B60}" destId="{0BE8CA7A-AF37-5C47-B5CF-D4473F288C7F}" srcOrd="6" destOrd="0" presId="urn:microsoft.com/office/officeart/2008/layout/LinedList"/>
    <dgm:cxn modelId="{D5BC34E9-88F5-1647-A699-D816F90DEB47}" type="presParOf" srcId="{A868DC33-8C7B-5544-AD89-F61567ED1B60}" destId="{4073D6BD-31B6-1542-9E65-C80B1ABA3266}" srcOrd="7" destOrd="0" presId="urn:microsoft.com/office/officeart/2008/layout/LinedList"/>
    <dgm:cxn modelId="{68BB43B2-DBA8-CD41-A8D4-8085F3C58462}" type="presParOf" srcId="{4073D6BD-31B6-1542-9E65-C80B1ABA3266}" destId="{278939C5-1298-4C40-A0C5-D828E1881B38}" srcOrd="0" destOrd="0" presId="urn:microsoft.com/office/officeart/2008/layout/LinedList"/>
    <dgm:cxn modelId="{9272CB39-C844-6042-A59E-12BB22AC47C0}" type="presParOf" srcId="{4073D6BD-31B6-1542-9E65-C80B1ABA3266}" destId="{E24E8707-B462-4B43-9F02-852A57C1936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7A40B8-BA55-4E15-B82C-867E137F7FE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2686B4-FC3C-4B62-AD64-D815BA6F8202}">
      <dgm:prSet custT="1"/>
      <dgm:spPr/>
      <dgm:t>
        <a:bodyPr/>
        <a:lstStyle/>
        <a:p>
          <a:r>
            <a:rPr lang="en-US" sz="2400" b="0" i="0" dirty="0"/>
            <a:t>Single site</a:t>
          </a:r>
          <a:endParaRPr lang="en-US" sz="2400" dirty="0"/>
        </a:p>
      </dgm:t>
    </dgm:pt>
    <dgm:pt modelId="{2FF333F6-82E5-4D03-94A6-650E6C6AD67A}" type="parTrans" cxnId="{166E148F-3FA9-4FE3-A622-512EF8ACEAAE}">
      <dgm:prSet/>
      <dgm:spPr/>
      <dgm:t>
        <a:bodyPr/>
        <a:lstStyle/>
        <a:p>
          <a:endParaRPr lang="en-US"/>
        </a:p>
      </dgm:t>
    </dgm:pt>
    <dgm:pt modelId="{39BCC0F6-F16A-4EAF-AC01-ABFBA6E779C9}" type="sibTrans" cxnId="{166E148F-3FA9-4FE3-A622-512EF8ACEAAE}">
      <dgm:prSet/>
      <dgm:spPr/>
      <dgm:t>
        <a:bodyPr/>
        <a:lstStyle/>
        <a:p>
          <a:endParaRPr lang="en-US"/>
        </a:p>
      </dgm:t>
    </dgm:pt>
    <dgm:pt modelId="{E0856C15-1DA3-4F78-901F-CF538D548ABB}">
      <dgm:prSet custT="1"/>
      <dgm:spPr/>
      <dgm:t>
        <a:bodyPr/>
        <a:lstStyle/>
        <a:p>
          <a:r>
            <a:rPr lang="en-US" sz="2400" b="0" i="0" dirty="0"/>
            <a:t>Lack of long term follow up</a:t>
          </a:r>
          <a:endParaRPr lang="en-US" sz="2400" dirty="0"/>
        </a:p>
      </dgm:t>
    </dgm:pt>
    <dgm:pt modelId="{8A62A5B0-5CF5-4BE1-A6C4-E8E9635683F6}" type="parTrans" cxnId="{B330CCAD-66EE-4B11-BC7C-B4C7B3C6AC73}">
      <dgm:prSet/>
      <dgm:spPr/>
      <dgm:t>
        <a:bodyPr/>
        <a:lstStyle/>
        <a:p>
          <a:endParaRPr lang="en-US"/>
        </a:p>
      </dgm:t>
    </dgm:pt>
    <dgm:pt modelId="{4208B994-1F80-4A97-BD78-28599725C487}" type="sibTrans" cxnId="{B330CCAD-66EE-4B11-BC7C-B4C7B3C6AC73}">
      <dgm:prSet/>
      <dgm:spPr/>
      <dgm:t>
        <a:bodyPr/>
        <a:lstStyle/>
        <a:p>
          <a:endParaRPr lang="en-US"/>
        </a:p>
      </dgm:t>
    </dgm:pt>
    <dgm:pt modelId="{163DC466-37ED-0B42-89ED-52D6418CF0A5}">
      <dgm:prSet custT="1"/>
      <dgm:spPr/>
      <dgm:t>
        <a:bodyPr/>
        <a:lstStyle/>
        <a:p>
          <a:r>
            <a:rPr lang="en-US" sz="2400" b="0" i="0" dirty="0"/>
            <a:t>No reinfection data</a:t>
          </a:r>
          <a:endParaRPr lang="en-US" sz="2400" dirty="0"/>
        </a:p>
      </dgm:t>
    </dgm:pt>
    <dgm:pt modelId="{7125B2CA-15BA-0246-B45E-6FE4A3BEC043}" type="parTrans" cxnId="{8AEE2AD6-EBA8-EE40-827C-16AF6C4777CE}">
      <dgm:prSet/>
      <dgm:spPr/>
      <dgm:t>
        <a:bodyPr/>
        <a:lstStyle/>
        <a:p>
          <a:endParaRPr lang="en-US"/>
        </a:p>
      </dgm:t>
    </dgm:pt>
    <dgm:pt modelId="{0CC30FB6-15A9-674A-B1E3-F22B265D6517}" type="sibTrans" cxnId="{8AEE2AD6-EBA8-EE40-827C-16AF6C4777CE}">
      <dgm:prSet/>
      <dgm:spPr/>
      <dgm:t>
        <a:bodyPr/>
        <a:lstStyle/>
        <a:p>
          <a:endParaRPr lang="en-US"/>
        </a:p>
      </dgm:t>
    </dgm:pt>
    <dgm:pt modelId="{29100B18-8584-6F4D-A0EF-DCFE5F77830F}" type="pres">
      <dgm:prSet presAssocID="{7F7A40B8-BA55-4E15-B82C-867E137F7FE2}" presName="vert0" presStyleCnt="0">
        <dgm:presLayoutVars>
          <dgm:dir/>
          <dgm:animOne val="branch"/>
          <dgm:animLvl val="lvl"/>
        </dgm:presLayoutVars>
      </dgm:prSet>
      <dgm:spPr/>
    </dgm:pt>
    <dgm:pt modelId="{8EEB1BCC-2022-3942-969C-866B10DB474B}" type="pres">
      <dgm:prSet presAssocID="{662686B4-FC3C-4B62-AD64-D815BA6F8202}" presName="thickLine" presStyleLbl="alignNode1" presStyleIdx="0" presStyleCnt="3"/>
      <dgm:spPr/>
    </dgm:pt>
    <dgm:pt modelId="{A822744E-059C-3043-9878-BDA923B5155C}" type="pres">
      <dgm:prSet presAssocID="{662686B4-FC3C-4B62-AD64-D815BA6F8202}" presName="horz1" presStyleCnt="0"/>
      <dgm:spPr/>
    </dgm:pt>
    <dgm:pt modelId="{85CDE671-4C51-734B-9AAC-041D5086ADB6}" type="pres">
      <dgm:prSet presAssocID="{662686B4-FC3C-4B62-AD64-D815BA6F8202}" presName="tx1" presStyleLbl="revTx" presStyleIdx="0" presStyleCnt="3"/>
      <dgm:spPr/>
    </dgm:pt>
    <dgm:pt modelId="{2520AF3F-4889-C14A-BB5C-9C1335C5F6B7}" type="pres">
      <dgm:prSet presAssocID="{662686B4-FC3C-4B62-AD64-D815BA6F8202}" presName="vert1" presStyleCnt="0"/>
      <dgm:spPr/>
    </dgm:pt>
    <dgm:pt modelId="{A2C4C3EE-CF93-D74C-BE22-8C99BEC87D56}" type="pres">
      <dgm:prSet presAssocID="{E0856C15-1DA3-4F78-901F-CF538D548ABB}" presName="thickLine" presStyleLbl="alignNode1" presStyleIdx="1" presStyleCnt="3"/>
      <dgm:spPr/>
    </dgm:pt>
    <dgm:pt modelId="{94FD2C5E-06AD-8A45-9E1F-692730AB173C}" type="pres">
      <dgm:prSet presAssocID="{E0856C15-1DA3-4F78-901F-CF538D548ABB}" presName="horz1" presStyleCnt="0"/>
      <dgm:spPr/>
    </dgm:pt>
    <dgm:pt modelId="{B9D2E8DA-ABFE-CD43-9DBE-A49CF2419A80}" type="pres">
      <dgm:prSet presAssocID="{E0856C15-1DA3-4F78-901F-CF538D548ABB}" presName="tx1" presStyleLbl="revTx" presStyleIdx="1" presStyleCnt="3"/>
      <dgm:spPr/>
    </dgm:pt>
    <dgm:pt modelId="{B7720BD5-8C3C-144C-9EF0-C1B261B12820}" type="pres">
      <dgm:prSet presAssocID="{E0856C15-1DA3-4F78-901F-CF538D548ABB}" presName="vert1" presStyleCnt="0"/>
      <dgm:spPr/>
    </dgm:pt>
    <dgm:pt modelId="{14B11ECB-0D32-3241-B29F-DF3EDE675EC8}" type="pres">
      <dgm:prSet presAssocID="{163DC466-37ED-0B42-89ED-52D6418CF0A5}" presName="thickLine" presStyleLbl="alignNode1" presStyleIdx="2" presStyleCnt="3"/>
      <dgm:spPr/>
    </dgm:pt>
    <dgm:pt modelId="{CC41F10F-AB85-FB47-92F4-A886A29D2EBA}" type="pres">
      <dgm:prSet presAssocID="{163DC466-37ED-0B42-89ED-52D6418CF0A5}" presName="horz1" presStyleCnt="0"/>
      <dgm:spPr/>
    </dgm:pt>
    <dgm:pt modelId="{18CBF9C2-33D1-F341-8A2C-546C69058CA1}" type="pres">
      <dgm:prSet presAssocID="{163DC466-37ED-0B42-89ED-52D6418CF0A5}" presName="tx1" presStyleLbl="revTx" presStyleIdx="2" presStyleCnt="3"/>
      <dgm:spPr/>
    </dgm:pt>
    <dgm:pt modelId="{B1A4340D-5B7B-364B-A15C-5C1F34914946}" type="pres">
      <dgm:prSet presAssocID="{163DC466-37ED-0B42-89ED-52D6418CF0A5}" presName="vert1" presStyleCnt="0"/>
      <dgm:spPr/>
    </dgm:pt>
  </dgm:ptLst>
  <dgm:cxnLst>
    <dgm:cxn modelId="{63C41A21-8958-FA4C-A70F-D19A317BA9D7}" type="presOf" srcId="{662686B4-FC3C-4B62-AD64-D815BA6F8202}" destId="{85CDE671-4C51-734B-9AAC-041D5086ADB6}" srcOrd="0" destOrd="0" presId="urn:microsoft.com/office/officeart/2008/layout/LinedList"/>
    <dgm:cxn modelId="{D9AA6E2F-79C4-3B40-84CC-CA7F805AA16E}" type="presOf" srcId="{163DC466-37ED-0B42-89ED-52D6418CF0A5}" destId="{18CBF9C2-33D1-F341-8A2C-546C69058CA1}" srcOrd="0" destOrd="0" presId="urn:microsoft.com/office/officeart/2008/layout/LinedList"/>
    <dgm:cxn modelId="{30FD2834-05A3-0645-B039-2A13F8162650}" type="presOf" srcId="{E0856C15-1DA3-4F78-901F-CF538D548ABB}" destId="{B9D2E8DA-ABFE-CD43-9DBE-A49CF2419A80}" srcOrd="0" destOrd="0" presId="urn:microsoft.com/office/officeart/2008/layout/LinedList"/>
    <dgm:cxn modelId="{166E148F-3FA9-4FE3-A622-512EF8ACEAAE}" srcId="{7F7A40B8-BA55-4E15-B82C-867E137F7FE2}" destId="{662686B4-FC3C-4B62-AD64-D815BA6F8202}" srcOrd="0" destOrd="0" parTransId="{2FF333F6-82E5-4D03-94A6-650E6C6AD67A}" sibTransId="{39BCC0F6-F16A-4EAF-AC01-ABFBA6E779C9}"/>
    <dgm:cxn modelId="{B330CCAD-66EE-4B11-BC7C-B4C7B3C6AC73}" srcId="{7F7A40B8-BA55-4E15-B82C-867E137F7FE2}" destId="{E0856C15-1DA3-4F78-901F-CF538D548ABB}" srcOrd="1" destOrd="0" parTransId="{8A62A5B0-5CF5-4BE1-A6C4-E8E9635683F6}" sibTransId="{4208B994-1F80-4A97-BD78-28599725C487}"/>
    <dgm:cxn modelId="{DE4A16CA-0D0F-424D-8EF8-293FDCD11775}" type="presOf" srcId="{7F7A40B8-BA55-4E15-B82C-867E137F7FE2}" destId="{29100B18-8584-6F4D-A0EF-DCFE5F77830F}" srcOrd="0" destOrd="0" presId="urn:microsoft.com/office/officeart/2008/layout/LinedList"/>
    <dgm:cxn modelId="{8AEE2AD6-EBA8-EE40-827C-16AF6C4777CE}" srcId="{7F7A40B8-BA55-4E15-B82C-867E137F7FE2}" destId="{163DC466-37ED-0B42-89ED-52D6418CF0A5}" srcOrd="2" destOrd="0" parTransId="{7125B2CA-15BA-0246-B45E-6FE4A3BEC043}" sibTransId="{0CC30FB6-15A9-674A-B1E3-F22B265D6517}"/>
    <dgm:cxn modelId="{1ED96FA8-32DC-414F-A479-742D2A18D743}" type="presParOf" srcId="{29100B18-8584-6F4D-A0EF-DCFE5F77830F}" destId="{8EEB1BCC-2022-3942-969C-866B10DB474B}" srcOrd="0" destOrd="0" presId="urn:microsoft.com/office/officeart/2008/layout/LinedList"/>
    <dgm:cxn modelId="{940E13C5-2158-5D41-9F58-A0135D3CAD1B}" type="presParOf" srcId="{29100B18-8584-6F4D-A0EF-DCFE5F77830F}" destId="{A822744E-059C-3043-9878-BDA923B5155C}" srcOrd="1" destOrd="0" presId="urn:microsoft.com/office/officeart/2008/layout/LinedList"/>
    <dgm:cxn modelId="{1D90C5C3-8A4E-F648-8A38-9A274E127FEB}" type="presParOf" srcId="{A822744E-059C-3043-9878-BDA923B5155C}" destId="{85CDE671-4C51-734B-9AAC-041D5086ADB6}" srcOrd="0" destOrd="0" presId="urn:microsoft.com/office/officeart/2008/layout/LinedList"/>
    <dgm:cxn modelId="{B9287469-52C7-B048-B441-556A63FA4E99}" type="presParOf" srcId="{A822744E-059C-3043-9878-BDA923B5155C}" destId="{2520AF3F-4889-C14A-BB5C-9C1335C5F6B7}" srcOrd="1" destOrd="0" presId="urn:microsoft.com/office/officeart/2008/layout/LinedList"/>
    <dgm:cxn modelId="{F06D2796-FF5F-3B4D-806A-9226B6F9FDAD}" type="presParOf" srcId="{29100B18-8584-6F4D-A0EF-DCFE5F77830F}" destId="{A2C4C3EE-CF93-D74C-BE22-8C99BEC87D56}" srcOrd="2" destOrd="0" presId="urn:microsoft.com/office/officeart/2008/layout/LinedList"/>
    <dgm:cxn modelId="{0C3BBA72-811C-1B46-B3A8-76DFAA6A5F9A}" type="presParOf" srcId="{29100B18-8584-6F4D-A0EF-DCFE5F77830F}" destId="{94FD2C5E-06AD-8A45-9E1F-692730AB173C}" srcOrd="3" destOrd="0" presId="urn:microsoft.com/office/officeart/2008/layout/LinedList"/>
    <dgm:cxn modelId="{0A2405C0-BFD7-4A40-AA81-B591EA373712}" type="presParOf" srcId="{94FD2C5E-06AD-8A45-9E1F-692730AB173C}" destId="{B9D2E8DA-ABFE-CD43-9DBE-A49CF2419A80}" srcOrd="0" destOrd="0" presId="urn:microsoft.com/office/officeart/2008/layout/LinedList"/>
    <dgm:cxn modelId="{88AA3DF1-C853-304E-BCC0-CF5A88B58C0B}" type="presParOf" srcId="{94FD2C5E-06AD-8A45-9E1F-692730AB173C}" destId="{B7720BD5-8C3C-144C-9EF0-C1B261B12820}" srcOrd="1" destOrd="0" presId="urn:microsoft.com/office/officeart/2008/layout/LinedList"/>
    <dgm:cxn modelId="{D4BDE02C-7298-A04F-8625-A5E3C690B20E}" type="presParOf" srcId="{29100B18-8584-6F4D-A0EF-DCFE5F77830F}" destId="{14B11ECB-0D32-3241-B29F-DF3EDE675EC8}" srcOrd="4" destOrd="0" presId="urn:microsoft.com/office/officeart/2008/layout/LinedList"/>
    <dgm:cxn modelId="{80F71415-497F-E742-AC2F-4DBC3EDADEAB}" type="presParOf" srcId="{29100B18-8584-6F4D-A0EF-DCFE5F77830F}" destId="{CC41F10F-AB85-FB47-92F4-A886A29D2EBA}" srcOrd="5" destOrd="0" presId="urn:microsoft.com/office/officeart/2008/layout/LinedList"/>
    <dgm:cxn modelId="{9708F1B9-FDBB-6149-887A-CB4536120F34}" type="presParOf" srcId="{CC41F10F-AB85-FB47-92F4-A886A29D2EBA}" destId="{18CBF9C2-33D1-F341-8A2C-546C69058CA1}" srcOrd="0" destOrd="0" presId="urn:microsoft.com/office/officeart/2008/layout/LinedList"/>
    <dgm:cxn modelId="{5C0126B3-6DEB-A447-9661-EBD71BB5BE7F}" type="presParOf" srcId="{CC41F10F-AB85-FB47-92F4-A886A29D2EBA}" destId="{B1A4340D-5B7B-364B-A15C-5C1F349149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10EF40-4974-43BB-AAE1-D1AAE77E634E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97F55B6-3B2F-468E-86F4-168FE8330DC9}">
      <dgm:prSet/>
      <dgm:spPr/>
      <dgm:t>
        <a:bodyPr/>
        <a:lstStyle/>
        <a:p>
          <a:r>
            <a:rPr lang="en-US" b="0" i="0" dirty="0"/>
            <a:t>Develop more integrated treatment programs such as hepatitis C, HIV, and mental health medication into outpatient substance use programs</a:t>
          </a:r>
          <a:endParaRPr lang="en-US" dirty="0"/>
        </a:p>
      </dgm:t>
    </dgm:pt>
    <dgm:pt modelId="{059CC864-52BF-40B3-9909-90F4D62EF255}" type="parTrans" cxnId="{0945A051-D896-4A8C-B4D9-49FA2282AEEB}">
      <dgm:prSet/>
      <dgm:spPr/>
      <dgm:t>
        <a:bodyPr/>
        <a:lstStyle/>
        <a:p>
          <a:endParaRPr lang="en-US"/>
        </a:p>
      </dgm:t>
    </dgm:pt>
    <dgm:pt modelId="{DA7F0FF9-D409-48B7-B4AE-C85A0F6967BD}" type="sibTrans" cxnId="{0945A051-D896-4A8C-B4D9-49FA2282AEEB}">
      <dgm:prSet/>
      <dgm:spPr/>
      <dgm:t>
        <a:bodyPr/>
        <a:lstStyle/>
        <a:p>
          <a:endParaRPr lang="en-US"/>
        </a:p>
      </dgm:t>
    </dgm:pt>
    <dgm:pt modelId="{EF304C5B-E261-4046-8A0A-278D8E2087C9}">
      <dgm:prSet/>
      <dgm:spPr/>
      <dgm:t>
        <a:bodyPr/>
        <a:lstStyle/>
        <a:p>
          <a:r>
            <a:rPr lang="en-US" b="0" i="0" dirty="0"/>
            <a:t>Continue to investigate resistance and reinfection rates among patients treated for HCV in opioid treatment programs</a:t>
          </a:r>
          <a:endParaRPr lang="en-US" dirty="0"/>
        </a:p>
      </dgm:t>
    </dgm:pt>
    <dgm:pt modelId="{2E5A36CD-05F5-4E61-8E72-65475A7EDF34}" type="parTrans" cxnId="{2C21F564-7F8C-444C-BF3E-52B3312EB666}">
      <dgm:prSet/>
      <dgm:spPr/>
      <dgm:t>
        <a:bodyPr/>
        <a:lstStyle/>
        <a:p>
          <a:endParaRPr lang="en-US"/>
        </a:p>
      </dgm:t>
    </dgm:pt>
    <dgm:pt modelId="{AEA5E231-AF7C-493E-82B7-1374B83FD059}" type="sibTrans" cxnId="{2C21F564-7F8C-444C-BF3E-52B3312EB666}">
      <dgm:prSet/>
      <dgm:spPr/>
      <dgm:t>
        <a:bodyPr/>
        <a:lstStyle/>
        <a:p>
          <a:endParaRPr lang="en-US"/>
        </a:p>
      </dgm:t>
    </dgm:pt>
    <dgm:pt modelId="{0D917DFA-9A66-444B-B5D3-DC319C8EF6AA}" type="pres">
      <dgm:prSet presAssocID="{7110EF40-4974-43BB-AAE1-D1AAE77E634E}" presName="vert0" presStyleCnt="0">
        <dgm:presLayoutVars>
          <dgm:dir/>
          <dgm:animOne val="branch"/>
          <dgm:animLvl val="lvl"/>
        </dgm:presLayoutVars>
      </dgm:prSet>
      <dgm:spPr/>
    </dgm:pt>
    <dgm:pt modelId="{24DA93D5-7A66-4A4B-861A-1E74CBBD13FA}" type="pres">
      <dgm:prSet presAssocID="{097F55B6-3B2F-468E-86F4-168FE8330DC9}" presName="thickLine" presStyleLbl="alignNode1" presStyleIdx="0" presStyleCnt="2"/>
      <dgm:spPr/>
    </dgm:pt>
    <dgm:pt modelId="{4729AC0A-8E7A-7246-AD50-26456851B5B1}" type="pres">
      <dgm:prSet presAssocID="{097F55B6-3B2F-468E-86F4-168FE8330DC9}" presName="horz1" presStyleCnt="0"/>
      <dgm:spPr/>
    </dgm:pt>
    <dgm:pt modelId="{18D416E2-0B71-574D-98B3-8897C94002CE}" type="pres">
      <dgm:prSet presAssocID="{097F55B6-3B2F-468E-86F4-168FE8330DC9}" presName="tx1" presStyleLbl="revTx" presStyleIdx="0" presStyleCnt="2"/>
      <dgm:spPr/>
    </dgm:pt>
    <dgm:pt modelId="{2816F5E8-AFD9-DE4B-93B5-D6431CB66D87}" type="pres">
      <dgm:prSet presAssocID="{097F55B6-3B2F-468E-86F4-168FE8330DC9}" presName="vert1" presStyleCnt="0"/>
      <dgm:spPr/>
    </dgm:pt>
    <dgm:pt modelId="{95487460-5DAA-C345-8B40-A55C851E227F}" type="pres">
      <dgm:prSet presAssocID="{EF304C5B-E261-4046-8A0A-278D8E2087C9}" presName="thickLine" presStyleLbl="alignNode1" presStyleIdx="1" presStyleCnt="2"/>
      <dgm:spPr/>
    </dgm:pt>
    <dgm:pt modelId="{06FFBB50-D4D8-E14A-A9AC-220855C8324A}" type="pres">
      <dgm:prSet presAssocID="{EF304C5B-E261-4046-8A0A-278D8E2087C9}" presName="horz1" presStyleCnt="0"/>
      <dgm:spPr/>
    </dgm:pt>
    <dgm:pt modelId="{326D3E0D-95B4-E34A-9BF0-72D69B1C1055}" type="pres">
      <dgm:prSet presAssocID="{EF304C5B-E261-4046-8A0A-278D8E2087C9}" presName="tx1" presStyleLbl="revTx" presStyleIdx="1" presStyleCnt="2"/>
      <dgm:spPr/>
    </dgm:pt>
    <dgm:pt modelId="{C6EE62A7-BFD0-C246-B8D2-2E8E974A0436}" type="pres">
      <dgm:prSet presAssocID="{EF304C5B-E261-4046-8A0A-278D8E2087C9}" presName="vert1" presStyleCnt="0"/>
      <dgm:spPr/>
    </dgm:pt>
  </dgm:ptLst>
  <dgm:cxnLst>
    <dgm:cxn modelId="{2C21F564-7F8C-444C-BF3E-52B3312EB666}" srcId="{7110EF40-4974-43BB-AAE1-D1AAE77E634E}" destId="{EF304C5B-E261-4046-8A0A-278D8E2087C9}" srcOrd="1" destOrd="0" parTransId="{2E5A36CD-05F5-4E61-8E72-65475A7EDF34}" sibTransId="{AEA5E231-AF7C-493E-82B7-1374B83FD059}"/>
    <dgm:cxn modelId="{0945A051-D896-4A8C-B4D9-49FA2282AEEB}" srcId="{7110EF40-4974-43BB-AAE1-D1AAE77E634E}" destId="{097F55B6-3B2F-468E-86F4-168FE8330DC9}" srcOrd="0" destOrd="0" parTransId="{059CC864-52BF-40B3-9909-90F4D62EF255}" sibTransId="{DA7F0FF9-D409-48B7-B4AE-C85A0F6967BD}"/>
    <dgm:cxn modelId="{51406793-3EA9-8C4C-AFC9-0288FB8A378D}" type="presOf" srcId="{EF304C5B-E261-4046-8A0A-278D8E2087C9}" destId="{326D3E0D-95B4-E34A-9BF0-72D69B1C1055}" srcOrd="0" destOrd="0" presId="urn:microsoft.com/office/officeart/2008/layout/LinedList"/>
    <dgm:cxn modelId="{3F560DBA-05CD-914E-96CD-6F0ABED6BC38}" type="presOf" srcId="{097F55B6-3B2F-468E-86F4-168FE8330DC9}" destId="{18D416E2-0B71-574D-98B3-8897C94002CE}" srcOrd="0" destOrd="0" presId="urn:microsoft.com/office/officeart/2008/layout/LinedList"/>
    <dgm:cxn modelId="{88C398D8-90BD-4E47-A6BE-C354DAF08DD9}" type="presOf" srcId="{7110EF40-4974-43BB-AAE1-D1AAE77E634E}" destId="{0D917DFA-9A66-444B-B5D3-DC319C8EF6AA}" srcOrd="0" destOrd="0" presId="urn:microsoft.com/office/officeart/2008/layout/LinedList"/>
    <dgm:cxn modelId="{A9DB484A-C158-334D-B8D4-CCC5303C051F}" type="presParOf" srcId="{0D917DFA-9A66-444B-B5D3-DC319C8EF6AA}" destId="{24DA93D5-7A66-4A4B-861A-1E74CBBD13FA}" srcOrd="0" destOrd="0" presId="urn:microsoft.com/office/officeart/2008/layout/LinedList"/>
    <dgm:cxn modelId="{92E46E7B-EC33-8147-9245-9B493E801A83}" type="presParOf" srcId="{0D917DFA-9A66-444B-B5D3-DC319C8EF6AA}" destId="{4729AC0A-8E7A-7246-AD50-26456851B5B1}" srcOrd="1" destOrd="0" presId="urn:microsoft.com/office/officeart/2008/layout/LinedList"/>
    <dgm:cxn modelId="{85E90C5D-6C98-A545-8E73-3A83144E5ECF}" type="presParOf" srcId="{4729AC0A-8E7A-7246-AD50-26456851B5B1}" destId="{18D416E2-0B71-574D-98B3-8897C94002CE}" srcOrd="0" destOrd="0" presId="urn:microsoft.com/office/officeart/2008/layout/LinedList"/>
    <dgm:cxn modelId="{C6D8A23E-815A-2E4D-AB8A-0364669D3709}" type="presParOf" srcId="{4729AC0A-8E7A-7246-AD50-26456851B5B1}" destId="{2816F5E8-AFD9-DE4B-93B5-D6431CB66D87}" srcOrd="1" destOrd="0" presId="urn:microsoft.com/office/officeart/2008/layout/LinedList"/>
    <dgm:cxn modelId="{A2AEF637-2849-424E-A1E6-9555C69138D4}" type="presParOf" srcId="{0D917DFA-9A66-444B-B5D3-DC319C8EF6AA}" destId="{95487460-5DAA-C345-8B40-A55C851E227F}" srcOrd="2" destOrd="0" presId="urn:microsoft.com/office/officeart/2008/layout/LinedList"/>
    <dgm:cxn modelId="{DDB61DCC-8704-314D-8A30-688DC62190DC}" type="presParOf" srcId="{0D917DFA-9A66-444B-B5D3-DC319C8EF6AA}" destId="{06FFBB50-D4D8-E14A-A9AC-220855C8324A}" srcOrd="3" destOrd="0" presId="urn:microsoft.com/office/officeart/2008/layout/LinedList"/>
    <dgm:cxn modelId="{18F2630A-45BF-4A4C-9572-81B4F723A0A4}" type="presParOf" srcId="{06FFBB50-D4D8-E14A-A9AC-220855C8324A}" destId="{326D3E0D-95B4-E34A-9BF0-72D69B1C1055}" srcOrd="0" destOrd="0" presId="urn:microsoft.com/office/officeart/2008/layout/LinedList"/>
    <dgm:cxn modelId="{CC04C4C7-B53E-FB4E-B48A-72DC43CA5737}" type="presParOf" srcId="{06FFBB50-D4D8-E14A-A9AC-220855C8324A}" destId="{C6EE62A7-BFD0-C246-B8D2-2E8E974A04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8B830-567D-3442-8D7A-62DEEEA29EEF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A2A87-763F-0B43-B722-8B3FB21B20F8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Observational, quality-improvement study (2016-2023) </a:t>
          </a:r>
          <a:endParaRPr lang="en-US" sz="3300" kern="1200" dirty="0"/>
        </a:p>
      </dsp:txBody>
      <dsp:txXfrm>
        <a:off x="0" y="0"/>
        <a:ext cx="6900512" cy="2768070"/>
      </dsp:txXfrm>
    </dsp:sp>
    <dsp:sp modelId="{2A666330-389A-144E-9C7C-53077B061AC0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38791-0A71-3C4C-AEDA-2DCFD753135A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Located at opioid treatment program (OTP) based at Zuckerberg San Francisco General, which provides methadone or buprenorphine to people with opioid use disorder</a:t>
          </a:r>
          <a:endParaRPr lang="en-US" sz="3300" kern="1200" dirty="0"/>
        </a:p>
      </dsp:txBody>
      <dsp:txXfrm>
        <a:off x="0" y="2768070"/>
        <a:ext cx="6900512" cy="2768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1DACF-3CE7-4FB3-A05F-8238DDD07C23}">
      <dsp:nvSpPr>
        <dsp:cNvPr id="0" name=""/>
        <dsp:cNvSpPr/>
      </dsp:nvSpPr>
      <dsp:spPr>
        <a:xfrm>
          <a:off x="0" y="1808"/>
          <a:ext cx="10515600" cy="9166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F39B3-9216-41A0-B3E5-96B2A281A779}">
      <dsp:nvSpPr>
        <dsp:cNvPr id="0" name=""/>
        <dsp:cNvSpPr/>
      </dsp:nvSpPr>
      <dsp:spPr>
        <a:xfrm>
          <a:off x="277275" y="208046"/>
          <a:ext cx="504136" cy="5041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6B17E-53C3-4EB9-B517-F3CDC8234C6B}">
      <dsp:nvSpPr>
        <dsp:cNvPr id="0" name=""/>
        <dsp:cNvSpPr/>
      </dsp:nvSpPr>
      <dsp:spPr>
        <a:xfrm>
          <a:off x="1058686" y="180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Every patient enrolled in the OTP is offered on-site hepatitis C screening at the time of enrollment, annually, and then, if requested. </a:t>
          </a:r>
          <a:endParaRPr lang="en-US" sz="2200" kern="1200" dirty="0"/>
        </a:p>
      </dsp:txBody>
      <dsp:txXfrm>
        <a:off x="1058686" y="1808"/>
        <a:ext cx="9456913" cy="916611"/>
      </dsp:txXfrm>
    </dsp:sp>
    <dsp:sp modelId="{ED92422D-0503-404E-A0CA-9A07A0337CDC}">
      <dsp:nvSpPr>
        <dsp:cNvPr id="0" name=""/>
        <dsp:cNvSpPr/>
      </dsp:nvSpPr>
      <dsp:spPr>
        <a:xfrm>
          <a:off x="0" y="1147573"/>
          <a:ext cx="10515600" cy="916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C8090-043E-40E9-8A0C-37774397A647}">
      <dsp:nvSpPr>
        <dsp:cNvPr id="0" name=""/>
        <dsp:cNvSpPr/>
      </dsp:nvSpPr>
      <dsp:spPr>
        <a:xfrm>
          <a:off x="277275" y="1353811"/>
          <a:ext cx="504136" cy="5041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32CB2-ACBC-4919-8A88-CF21AC33E465}">
      <dsp:nvSpPr>
        <dsp:cNvPr id="0" name=""/>
        <dsp:cNvSpPr/>
      </dsp:nvSpPr>
      <dsp:spPr>
        <a:xfrm>
          <a:off x="1058686" y="114757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Every patient who screens positive is referred to the hepatitis nurse lead who schedules them with the physician to start treatment</a:t>
          </a:r>
          <a:endParaRPr lang="en-US" sz="2200" kern="1200" dirty="0"/>
        </a:p>
      </dsp:txBody>
      <dsp:txXfrm>
        <a:off x="1058686" y="1147573"/>
        <a:ext cx="9456913" cy="916611"/>
      </dsp:txXfrm>
    </dsp:sp>
    <dsp:sp modelId="{B103A421-0504-48C0-9A64-73B20B40B426}">
      <dsp:nvSpPr>
        <dsp:cNvPr id="0" name=""/>
        <dsp:cNvSpPr/>
      </dsp:nvSpPr>
      <dsp:spPr>
        <a:xfrm>
          <a:off x="0" y="2293338"/>
          <a:ext cx="10515600" cy="9166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33EE88-0623-478F-9B49-89DD141794B4}">
      <dsp:nvSpPr>
        <dsp:cNvPr id="0" name=""/>
        <dsp:cNvSpPr/>
      </dsp:nvSpPr>
      <dsp:spPr>
        <a:xfrm>
          <a:off x="277275" y="2499576"/>
          <a:ext cx="504136" cy="5041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DB6F8-B11F-44E7-A82B-2C0C78613546}">
      <dsp:nvSpPr>
        <dsp:cNvPr id="0" name=""/>
        <dsp:cNvSpPr/>
      </dsp:nvSpPr>
      <dsp:spPr>
        <a:xfrm>
          <a:off x="1058686" y="229333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Once on treatment, the patient continues to meet with the nurse lead of DOT to track adherence, ensure tolerability, and schedule follow ups and labs</a:t>
          </a:r>
        </a:p>
      </dsp:txBody>
      <dsp:txXfrm>
        <a:off x="1058686" y="2293338"/>
        <a:ext cx="9456913" cy="916611"/>
      </dsp:txXfrm>
    </dsp:sp>
    <dsp:sp modelId="{F272CC3A-1DEA-45B9-BD82-C71F783AB388}">
      <dsp:nvSpPr>
        <dsp:cNvPr id="0" name=""/>
        <dsp:cNvSpPr/>
      </dsp:nvSpPr>
      <dsp:spPr>
        <a:xfrm>
          <a:off x="0" y="3439103"/>
          <a:ext cx="10515600" cy="9166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42733A-8E1D-4F34-9C58-3F77530BA7D6}">
      <dsp:nvSpPr>
        <dsp:cNvPr id="0" name=""/>
        <dsp:cNvSpPr/>
      </dsp:nvSpPr>
      <dsp:spPr>
        <a:xfrm>
          <a:off x="277275" y="3645341"/>
          <a:ext cx="504136" cy="5041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F12BE-6D28-4B3E-877B-CBED16674D6D}">
      <dsp:nvSpPr>
        <dsp:cNvPr id="0" name=""/>
        <dsp:cNvSpPr/>
      </dsp:nvSpPr>
      <dsp:spPr>
        <a:xfrm>
          <a:off x="1058686" y="343910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Labs are done through onsite phlebotomy. Labs and medications were covered by the patient’s primary insurer</a:t>
          </a:r>
        </a:p>
      </dsp:txBody>
      <dsp:txXfrm>
        <a:off x="1058686" y="3439103"/>
        <a:ext cx="9456913" cy="9166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D79B6-CA2A-3946-8B77-21354F29391F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35EBD-70E2-4642-9EAA-7D2A0D56A755}">
      <dsp:nvSpPr>
        <dsp:cNvPr id="0" name=""/>
        <dsp:cNvSpPr/>
      </dsp:nvSpPr>
      <dsp:spPr>
        <a:xfrm>
          <a:off x="0" y="3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4 patients</a:t>
          </a:r>
          <a:endParaRPr lang="en-US" sz="1800" kern="1200" dirty="0"/>
        </a:p>
      </dsp:txBody>
      <dsp:txXfrm>
        <a:off x="0" y="3"/>
        <a:ext cx="6291714" cy="789912"/>
      </dsp:txXfrm>
    </dsp:sp>
    <dsp:sp modelId="{C6907B34-0253-C24B-9C83-C1FE1068BC26}">
      <dsp:nvSpPr>
        <dsp:cNvPr id="0" name=""/>
        <dsp:cNvSpPr/>
      </dsp:nvSpPr>
      <dsp:spPr>
        <a:xfrm>
          <a:off x="0" y="790587"/>
          <a:ext cx="6291714" cy="0"/>
        </a:xfrm>
        <a:prstGeom prst="line">
          <a:avLst/>
        </a:prstGeom>
        <a:solidFill>
          <a:schemeClr val="accent5">
            <a:hueOff val="-2025358"/>
            <a:satOff val="-138"/>
            <a:lumOff val="327"/>
            <a:alphaOff val="0"/>
          </a:schemeClr>
        </a:solidFill>
        <a:ln w="19050" cap="flat" cmpd="sng" algn="ctr">
          <a:solidFill>
            <a:schemeClr val="accent5">
              <a:hueOff val="-2025358"/>
              <a:satOff val="-138"/>
              <a:lumOff val="3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47367-20D8-5B49-BDB6-8B2C5BAF66E2}">
      <dsp:nvSpPr>
        <dsp:cNvPr id="0" name=""/>
        <dsp:cNvSpPr/>
      </dsp:nvSpPr>
      <dsp:spPr>
        <a:xfrm>
          <a:off x="0" y="79058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Al</a:t>
          </a:r>
          <a:r>
            <a:rPr lang="en-US" sz="1800" b="0" i="0" kern="1200" dirty="0"/>
            <a:t>l were men</a:t>
          </a:r>
          <a:endParaRPr lang="en-US" sz="1800" kern="1200" dirty="0"/>
        </a:p>
      </dsp:txBody>
      <dsp:txXfrm>
        <a:off x="0" y="790587"/>
        <a:ext cx="6291714" cy="789912"/>
      </dsp:txXfrm>
    </dsp:sp>
    <dsp:sp modelId="{B23A33E9-ACDC-D24D-8E59-EE13C3E80DDA}">
      <dsp:nvSpPr>
        <dsp:cNvPr id="0" name=""/>
        <dsp:cNvSpPr/>
      </dsp:nvSpPr>
      <dsp:spPr>
        <a:xfrm>
          <a:off x="0" y="1580499"/>
          <a:ext cx="6291714" cy="0"/>
        </a:xfrm>
        <a:prstGeom prst="line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accent5">
              <a:hueOff val="-4050717"/>
              <a:satOff val="-275"/>
              <a:lumOff val="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98193-71F0-CE43-BFE1-09C9E08E8C0F}">
      <dsp:nvSpPr>
        <dsp:cNvPr id="0" name=""/>
        <dsp:cNvSpPr/>
      </dsp:nvSpPr>
      <dsp:spPr>
        <a:xfrm>
          <a:off x="0" y="1580499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1 was African American, 3 white/non Hispanic</a:t>
          </a:r>
          <a:endParaRPr lang="en-US" sz="1800" kern="1200" dirty="0"/>
        </a:p>
      </dsp:txBody>
      <dsp:txXfrm>
        <a:off x="0" y="1580499"/>
        <a:ext cx="6291714" cy="789912"/>
      </dsp:txXfrm>
    </dsp:sp>
    <dsp:sp modelId="{E4983A5C-D310-4142-82E6-5E65927E14B7}">
      <dsp:nvSpPr>
        <dsp:cNvPr id="0" name=""/>
        <dsp:cNvSpPr/>
      </dsp:nvSpPr>
      <dsp:spPr>
        <a:xfrm>
          <a:off x="0" y="2370411"/>
          <a:ext cx="6291714" cy="0"/>
        </a:xfrm>
        <a:prstGeom prst="line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BE90F-1C67-D94F-95C1-08AE04230E51}">
      <dsp:nvSpPr>
        <dsp:cNvPr id="0" name=""/>
        <dsp:cNvSpPr/>
      </dsp:nvSpPr>
      <dsp:spPr>
        <a:xfrm>
          <a:off x="0" y="2370411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Average age of 45.25</a:t>
          </a:r>
          <a:endParaRPr lang="en-US" sz="1800" kern="1200"/>
        </a:p>
      </dsp:txBody>
      <dsp:txXfrm>
        <a:off x="0" y="2370411"/>
        <a:ext cx="6291714" cy="789912"/>
      </dsp:txXfrm>
    </dsp:sp>
    <dsp:sp modelId="{1FBA6476-4CAF-7548-A3F4-9E62C4ACA6A8}">
      <dsp:nvSpPr>
        <dsp:cNvPr id="0" name=""/>
        <dsp:cNvSpPr/>
      </dsp:nvSpPr>
      <dsp:spPr>
        <a:xfrm>
          <a:off x="0" y="3160323"/>
          <a:ext cx="6291714" cy="0"/>
        </a:xfrm>
        <a:prstGeom prst="line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accent5">
              <a:hueOff val="-8101434"/>
              <a:satOff val="-551"/>
              <a:lumOff val="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BC83E-4C00-BF46-B73E-EB8E7513DF65}">
      <dsp:nvSpPr>
        <dsp:cNvPr id="0" name=""/>
        <dsp:cNvSpPr/>
      </dsp:nvSpPr>
      <dsp:spPr>
        <a:xfrm>
          <a:off x="0" y="3160323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All were initially given 8 weeks of </a:t>
          </a:r>
          <a:r>
            <a:rPr lang="en-US" sz="1800" b="0" i="0" kern="1200" dirty="0" err="1"/>
            <a:t>Mayvret</a:t>
          </a:r>
          <a:endParaRPr lang="en-US" sz="1800" kern="1200" dirty="0"/>
        </a:p>
      </dsp:txBody>
      <dsp:txXfrm>
        <a:off x="0" y="3160323"/>
        <a:ext cx="6291714" cy="789912"/>
      </dsp:txXfrm>
    </dsp:sp>
    <dsp:sp modelId="{BB542DDB-B901-0241-8FC5-A9353E83134D}">
      <dsp:nvSpPr>
        <dsp:cNvPr id="0" name=""/>
        <dsp:cNvSpPr/>
      </dsp:nvSpPr>
      <dsp:spPr>
        <a:xfrm>
          <a:off x="0" y="3950235"/>
          <a:ext cx="6291714" cy="0"/>
        </a:xfrm>
        <a:prstGeom prst="line">
          <a:avLst/>
        </a:prstGeom>
        <a:solidFill>
          <a:schemeClr val="accent5">
            <a:hueOff val="-10126791"/>
            <a:satOff val="-688"/>
            <a:lumOff val="1634"/>
            <a:alphaOff val="0"/>
          </a:schemeClr>
        </a:solidFill>
        <a:ln w="19050" cap="flat" cmpd="sng" algn="ctr">
          <a:solidFill>
            <a:schemeClr val="accent5">
              <a:hueOff val="-10126791"/>
              <a:satOff val="-688"/>
              <a:lumOff val="16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252CA-D22A-1043-887E-CEA9C51A0794}">
      <dsp:nvSpPr>
        <dsp:cNvPr id="0" name=""/>
        <dsp:cNvSpPr/>
      </dsp:nvSpPr>
      <dsp:spPr>
        <a:xfrm>
          <a:off x="0" y="3950235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Missed days: 1, 2, 10, and 20 days.  The patients who missed 10 and 20 days were given extended treatment courses</a:t>
          </a:r>
          <a:endParaRPr lang="en-US" sz="1800" kern="1200" dirty="0"/>
        </a:p>
      </dsp:txBody>
      <dsp:txXfrm>
        <a:off x="0" y="3950235"/>
        <a:ext cx="6291714" cy="789912"/>
      </dsp:txXfrm>
    </dsp:sp>
    <dsp:sp modelId="{7423586B-3CF4-624D-BA50-668645B81CD4}">
      <dsp:nvSpPr>
        <dsp:cNvPr id="0" name=""/>
        <dsp:cNvSpPr/>
      </dsp:nvSpPr>
      <dsp:spPr>
        <a:xfrm>
          <a:off x="0" y="4740147"/>
          <a:ext cx="6291714" cy="0"/>
        </a:xfrm>
        <a:prstGeom prst="line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664AE-692F-7B49-89E3-6A16E0B9A0D8}">
      <dsp:nvSpPr>
        <dsp:cNvPr id="0" name=""/>
        <dsp:cNvSpPr/>
      </dsp:nvSpPr>
      <dsp:spPr>
        <a:xfrm>
          <a:off x="0" y="474014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0" y="4740147"/>
        <a:ext cx="6291714" cy="7899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123A3-CDB6-C44D-A348-BFBBBDFFBA8D}">
      <dsp:nvSpPr>
        <dsp:cNvPr id="0" name=""/>
        <dsp:cNvSpPr/>
      </dsp:nvSpPr>
      <dsp:spPr>
        <a:xfrm>
          <a:off x="0" y="0"/>
          <a:ext cx="6735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E8CD3-1424-9249-9314-D6349FCA39F5}">
      <dsp:nvSpPr>
        <dsp:cNvPr id="0" name=""/>
        <dsp:cNvSpPr/>
      </dsp:nvSpPr>
      <dsp:spPr>
        <a:xfrm>
          <a:off x="0" y="0"/>
          <a:ext cx="6735443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Hepatitis C infection has a high prevalence and has historically been undertreated in patients who use substances due to challenges accessing healthcare and adherence concerns</a:t>
          </a:r>
          <a:endParaRPr lang="en-US" sz="2100" kern="1200" dirty="0"/>
        </a:p>
      </dsp:txBody>
      <dsp:txXfrm>
        <a:off x="0" y="0"/>
        <a:ext cx="6735443" cy="1391150"/>
      </dsp:txXfrm>
    </dsp:sp>
    <dsp:sp modelId="{FB16BDC6-DACE-8646-A9D2-705AA984E841}">
      <dsp:nvSpPr>
        <dsp:cNvPr id="0" name=""/>
        <dsp:cNvSpPr/>
      </dsp:nvSpPr>
      <dsp:spPr>
        <a:xfrm>
          <a:off x="0" y="1391150"/>
          <a:ext cx="6735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33949-2000-9C41-8CFE-AE039B7B2F73}">
      <dsp:nvSpPr>
        <dsp:cNvPr id="0" name=""/>
        <dsp:cNvSpPr/>
      </dsp:nvSpPr>
      <dsp:spPr>
        <a:xfrm>
          <a:off x="0" y="1391150"/>
          <a:ext cx="6735443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Treatment of Hepatitis C among patients receiving care at an opioid treatment program is safe, effective, and able to achieve a high rate of cure</a:t>
          </a:r>
          <a:endParaRPr lang="en-US" sz="2100" kern="1200"/>
        </a:p>
      </dsp:txBody>
      <dsp:txXfrm>
        <a:off x="0" y="1391150"/>
        <a:ext cx="6735443" cy="1391150"/>
      </dsp:txXfrm>
    </dsp:sp>
    <dsp:sp modelId="{65B53832-6D84-6B4A-A07F-65E4C0FA2D97}">
      <dsp:nvSpPr>
        <dsp:cNvPr id="0" name=""/>
        <dsp:cNvSpPr/>
      </dsp:nvSpPr>
      <dsp:spPr>
        <a:xfrm>
          <a:off x="0" y="2782301"/>
          <a:ext cx="6735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0ED33-0859-7647-9137-44BFD002A863}">
      <dsp:nvSpPr>
        <dsp:cNvPr id="0" name=""/>
        <dsp:cNvSpPr/>
      </dsp:nvSpPr>
      <dsp:spPr>
        <a:xfrm>
          <a:off x="0" y="2782301"/>
          <a:ext cx="6735443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In a vulnerable patient population, high cure rates of over 95% are achievable, even in the setting of </a:t>
          </a:r>
          <a:r>
            <a:rPr lang="en-US" sz="2100" kern="1200"/>
            <a:t>missed </a:t>
          </a:r>
          <a:r>
            <a:rPr lang="en-US" sz="2100" b="0" i="0" kern="1200"/>
            <a:t>days</a:t>
          </a:r>
          <a:endParaRPr lang="en-US" sz="2100" kern="1200"/>
        </a:p>
      </dsp:txBody>
      <dsp:txXfrm>
        <a:off x="0" y="2782301"/>
        <a:ext cx="6735443" cy="1391150"/>
      </dsp:txXfrm>
    </dsp:sp>
    <dsp:sp modelId="{0BE8CA7A-AF37-5C47-B5CF-D4473F288C7F}">
      <dsp:nvSpPr>
        <dsp:cNvPr id="0" name=""/>
        <dsp:cNvSpPr/>
      </dsp:nvSpPr>
      <dsp:spPr>
        <a:xfrm>
          <a:off x="0" y="4173451"/>
          <a:ext cx="6735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939C5-1298-4C40-A0C5-D828E1881B38}">
      <dsp:nvSpPr>
        <dsp:cNvPr id="0" name=""/>
        <dsp:cNvSpPr/>
      </dsp:nvSpPr>
      <dsp:spPr>
        <a:xfrm>
          <a:off x="0" y="4173451"/>
          <a:ext cx="6735443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Treatment Hep C in OTPs represents a critical opportunity to provide low barrier care to the patients at highest risk of contracting and experiencing consequences of Hep C</a:t>
          </a:r>
          <a:endParaRPr lang="en-US" sz="2100" kern="1200" dirty="0"/>
        </a:p>
      </dsp:txBody>
      <dsp:txXfrm>
        <a:off x="0" y="4173451"/>
        <a:ext cx="6735443" cy="13911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B1BCC-2022-3942-969C-866B10DB474B}">
      <dsp:nvSpPr>
        <dsp:cNvPr id="0" name=""/>
        <dsp:cNvSpPr/>
      </dsp:nvSpPr>
      <dsp:spPr>
        <a:xfrm>
          <a:off x="0" y="2058"/>
          <a:ext cx="6679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DE671-4C51-734B-9AAC-041D5086ADB6}">
      <dsp:nvSpPr>
        <dsp:cNvPr id="0" name=""/>
        <dsp:cNvSpPr/>
      </dsp:nvSpPr>
      <dsp:spPr>
        <a:xfrm>
          <a:off x="0" y="2058"/>
          <a:ext cx="6679409" cy="1404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Single site</a:t>
          </a:r>
          <a:endParaRPr lang="en-US" sz="2400" kern="1200" dirty="0"/>
        </a:p>
      </dsp:txBody>
      <dsp:txXfrm>
        <a:off x="0" y="2058"/>
        <a:ext cx="6679409" cy="1404231"/>
      </dsp:txXfrm>
    </dsp:sp>
    <dsp:sp modelId="{A2C4C3EE-CF93-D74C-BE22-8C99BEC87D56}">
      <dsp:nvSpPr>
        <dsp:cNvPr id="0" name=""/>
        <dsp:cNvSpPr/>
      </dsp:nvSpPr>
      <dsp:spPr>
        <a:xfrm>
          <a:off x="0" y="1406290"/>
          <a:ext cx="667940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2E8DA-ABFE-CD43-9DBE-A49CF2419A80}">
      <dsp:nvSpPr>
        <dsp:cNvPr id="0" name=""/>
        <dsp:cNvSpPr/>
      </dsp:nvSpPr>
      <dsp:spPr>
        <a:xfrm>
          <a:off x="0" y="1406290"/>
          <a:ext cx="6679409" cy="1404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Lack of long term follow up</a:t>
          </a:r>
          <a:endParaRPr lang="en-US" sz="2400" kern="1200" dirty="0"/>
        </a:p>
      </dsp:txBody>
      <dsp:txXfrm>
        <a:off x="0" y="1406290"/>
        <a:ext cx="6679409" cy="1404231"/>
      </dsp:txXfrm>
    </dsp:sp>
    <dsp:sp modelId="{14B11ECB-0D32-3241-B29F-DF3EDE675EC8}">
      <dsp:nvSpPr>
        <dsp:cNvPr id="0" name=""/>
        <dsp:cNvSpPr/>
      </dsp:nvSpPr>
      <dsp:spPr>
        <a:xfrm>
          <a:off x="0" y="2810522"/>
          <a:ext cx="66794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BF9C2-33D1-F341-8A2C-546C69058CA1}">
      <dsp:nvSpPr>
        <dsp:cNvPr id="0" name=""/>
        <dsp:cNvSpPr/>
      </dsp:nvSpPr>
      <dsp:spPr>
        <a:xfrm>
          <a:off x="0" y="2810522"/>
          <a:ext cx="6679409" cy="1404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No reinfection data</a:t>
          </a:r>
          <a:endParaRPr lang="en-US" sz="2400" kern="1200" dirty="0"/>
        </a:p>
      </dsp:txBody>
      <dsp:txXfrm>
        <a:off x="0" y="2810522"/>
        <a:ext cx="6679409" cy="14042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A93D5-7A66-4A4B-861A-1E74CBBD13FA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416E2-0B71-574D-98B3-8897C94002CE}">
      <dsp:nvSpPr>
        <dsp:cNvPr id="0" name=""/>
        <dsp:cNvSpPr/>
      </dsp:nvSpPr>
      <dsp:spPr>
        <a:xfrm>
          <a:off x="0" y="0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Develop more integrated treatment programs such as hepatitis C, HIV, and mental health medication into outpatient substance use programs</a:t>
          </a:r>
          <a:endParaRPr lang="en-US" sz="3300" kern="1200" dirty="0"/>
        </a:p>
      </dsp:txBody>
      <dsp:txXfrm>
        <a:off x="0" y="0"/>
        <a:ext cx="6291714" cy="2765367"/>
      </dsp:txXfrm>
    </dsp:sp>
    <dsp:sp modelId="{95487460-5DAA-C345-8B40-A55C851E227F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D3E0D-95B4-E34A-9BF0-72D69B1C1055}">
      <dsp:nvSpPr>
        <dsp:cNvPr id="0" name=""/>
        <dsp:cNvSpPr/>
      </dsp:nvSpPr>
      <dsp:spPr>
        <a:xfrm>
          <a:off x="0" y="2765367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Continue to investigate resistance and reinfection rates among patients treated for HCV in opioid treatment programs</a:t>
          </a:r>
          <a:endParaRPr lang="en-US" sz="3300" kern="1200" dirty="0"/>
        </a:p>
      </dsp:txBody>
      <dsp:txXfrm>
        <a:off x="0" y="2765367"/>
        <a:ext cx="6291714" cy="276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2580E-B6B0-C34A-9C00-A317D6ED846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D4CE7-58D0-1741-9D7E-6D706FA7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6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97% of those who completed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D4CE7-58D0-1741-9D7E-6D706FA793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09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Patients experienced high rates of cure with variable ability to adhere strictly to the treatment regimen. 32% of treatment courses were taken with no missed days. 41% of treatment courses had 1-10 missed days, 22% had greater than 10 days missed, and 3% of encounters had an unknown number of missed days. 268 (97.1%) of patients who completed treatment were cured, and 92.4% of patients who started treatment were cured. 4 patients (1.0%) were lost to follow up with no testing after treatment, and 4 patients (1.4%) had a positive SVR or post-SVR12 viral load concerning for treatment failure less likely versus reinfection.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D4CE7-58D0-1741-9D7E-6D706FA793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Qs for Soraya</a:t>
            </a:r>
          </a:p>
          <a:p>
            <a:r>
              <a:rPr lang="en-US" dirty="0"/>
              <a:t>For people that got take homes did they have their pills counted?</a:t>
            </a:r>
          </a:p>
          <a:p>
            <a:r>
              <a:rPr lang="en-US" dirty="0"/>
              <a:t>-&gt; still giving out gift cards for lab draws? Funding now?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D4CE7-58D0-1741-9D7E-6D706FA793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4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3F13-B03F-FB3D-8925-937DFD961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1F220-EBD5-D229-6B8A-6047BCF3C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194C9-4AF1-C129-BDA5-AAA48889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14715-EBDD-739B-FCEA-0024CA44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FD2EE-3EE0-BA51-7AF8-4E348F2D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8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7B1A-CCB9-FAB0-E132-FD7BFC38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3EA0F-1EC0-30A6-6C9F-365E841E3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944CD-EDE0-6630-EEF8-06D0C1A3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0F19A-C370-2A98-4911-203F008A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9AE0F-BE66-51E9-4C17-E2A2E21C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2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888C1-A395-BA3F-67D5-3DA5EE094A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A0A3-FEA9-2AB2-C879-F5326BD95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46B02-2519-A725-679F-9FB51594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2E102-2BC7-6ECE-6CCD-981DC5CE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09968-84C1-351E-CCBF-3C5220AE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3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4970-F36E-7772-BB15-3B41E9B0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BFE9C-B6C2-53F2-B3A4-2A1C1A5D5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3E381-E2B8-F402-27C9-93AEAFA83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A76BD-85E7-0C05-0D12-FF4E01C1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041C4-43D0-D77C-98FA-9A3876B0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53604-1B30-FB86-4048-3B19D725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D4E67-F871-661E-73E5-B744CF88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5FB83-59EB-BAD6-DC97-42BB5FA0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AD49A-DF99-7A8E-691A-9F996226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9C02A-005A-AF5C-2961-5EDEAD25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5205-414E-7C6B-9A97-4248049B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8F35B-7453-67E5-197B-A2AE9E0CA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F8109-7811-FBED-6A1B-EFE2F5867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96799-6561-7D8E-1E10-E1D45266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59B0C-1441-E867-4537-B45A49F7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8F544-E712-CB58-3020-6286CC15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0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D7BC-A2FD-08CC-1C30-7183AC46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BEB17-004E-D0F4-C2AD-F82C9E2FE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A9740-2475-B2DB-EB42-8E03420F9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E4D57-B10F-ECA8-D4E5-D70262342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DEE251-CD0D-4DEB-8859-30C422566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F6BB51-1BD8-E52E-1593-46FCB5E4E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7E34CF-EAB3-B942-0FF1-F8CEC2D3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875AD6-1D5D-4BAA-9449-F16716F0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5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8D397-6863-9F2B-2C0E-19644EF79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C3AFF3-B68D-BD25-F8BF-EB0B1F4B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41934C-971E-58F5-E7A1-7D0EB3C6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4BB37-9EDC-215E-B2B9-121AC795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7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ABE5DB-FC65-D772-568B-7B56E6F1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B08618-3105-A6C9-E5EF-FD850DB8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A2763-8BAE-261C-721A-4CE384A2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1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A21-8398-BDEF-25AE-635A6165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1A0C-E53B-0F21-536C-700F29CD7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9187D-CB99-0D82-17D2-4DA225DC2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37EE1-2575-1F75-A2C4-F66A8A2B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4AE14-6B8B-4FCE-A6B2-2653BC8F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60F1B-5442-8356-BBDF-454E4BCF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3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AFBE-C7A5-E031-1296-42442C1E0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64ED3B-3048-C68D-966A-A54324547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49BDC-8C2B-3B96-A262-5AC0EFE85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7EE7-34F2-A777-1883-67BD5602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2A37C-8021-6A71-60AF-946861F1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3C6C3-656D-9157-4A37-94B31C359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3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8B8DD-22A1-268C-9F75-78FA717D4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15DD5-30EB-12FD-0DB3-2243F3702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90960-D833-3AE2-5748-714B6270F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B24300-91CA-E742-86C0-456A933791B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B4791-A149-0993-271B-E77CCF085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1BF7F-0A51-1A28-B0A8-43A4B1EE3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8A6C53-D418-B947-ADBE-AF1173EB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0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1AA3C-EEB9-C15D-5670-D00759914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sz="4200" dirty="0"/>
              <a:t>Lower the Barriers: Treatment of Hep C in an Opioid Treatment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1D669-2216-7224-809E-DD9F7D607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/>
              <a:t>Laura Pugh, MD</a:t>
            </a:r>
          </a:p>
          <a:p>
            <a:r>
              <a:rPr lang="en-US"/>
              <a:t>Soraya Azari, MD</a:t>
            </a: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4455E-331E-F1A7-3A36-35A39B1B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Treatment failure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74E103-1012-34B9-B69A-26F9A61EF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57933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992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0699F-4846-83FD-A325-CFBF67CF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95DC596-E8B1-75C2-3D85-E70B54FD0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963223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823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4D86DC-0684-1C79-2E11-B71E8941D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Limitations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B58948DB-1F71-7B3B-ACE8-A745DA0D0C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724307"/>
              </p:ext>
            </p:extLst>
          </p:nvPr>
        </p:nvGraphicFramePr>
        <p:xfrm>
          <a:off x="5350666" y="1320593"/>
          <a:ext cx="6679409" cy="4216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07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8FC8D8-D7A5-7678-5230-7F8DD246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Future directions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BE9D68A-F2CC-EB87-99F7-69584649CE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148600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339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5BE352-1ED5-CDD6-F236-0EEB1DEC1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CFC51F76-A4EC-12E1-7681-6E9AABB46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09950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016B-16A8-E8DF-B4A9-B12E9BA7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B03CF-E9A8-DE48-4FB7-ED860D6BB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900" dirty="0">
                <a:effectLst/>
                <a:latin typeface="Aptos" panose="020B0004020202020204" pitchFamily="34" charset="0"/>
              </a:rPr>
              <a:t>Litwin AH,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Jost</a:t>
            </a:r>
            <a:r>
              <a:rPr lang="en-US" sz="1900" dirty="0">
                <a:effectLst/>
                <a:latin typeface="Aptos" panose="020B0004020202020204" pitchFamily="34" charset="0"/>
              </a:rPr>
              <a:t> J, Wagner K, Heo M,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Karasz</a:t>
            </a:r>
            <a:r>
              <a:rPr lang="en-US" sz="1900" dirty="0">
                <a:effectLst/>
                <a:latin typeface="Aptos" panose="020B0004020202020204" pitchFamily="34" charset="0"/>
              </a:rPr>
              <a:t> A, Feinberg J, Kim AY, Lum PJ, Mehta SH, Taylor LE, Tsui JI,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Pericot</a:t>
            </a:r>
            <a:r>
              <a:rPr lang="en-US" sz="1900" dirty="0">
                <a:effectLst/>
                <a:latin typeface="Aptos" panose="020B0004020202020204" pitchFamily="34" charset="0"/>
              </a:rPr>
              <a:t>-Valverde I, Page K; HERO Study Group. Rationale and design of a randomized pragmatic trial of patient-centered models of hepatitis C treatment for people who inject drugs: The HERO study.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Contemp</a:t>
            </a:r>
            <a:r>
              <a:rPr lang="en-US" sz="1900" dirty="0">
                <a:effectLst/>
                <a:latin typeface="Aptos" panose="020B0004020202020204" pitchFamily="34" charset="0"/>
              </a:rPr>
              <a:t> Clin Trials. 2019 Dec;87:105859.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doi</a:t>
            </a:r>
            <a:r>
              <a:rPr lang="en-US" sz="1900" dirty="0">
                <a:effectLst/>
                <a:latin typeface="Aptos" panose="020B0004020202020204" pitchFamily="34" charset="0"/>
              </a:rPr>
              <a:t>: 10.1016/j.cct.2019.105859. </a:t>
            </a:r>
            <a:r>
              <a:rPr lang="en-US" sz="1900" dirty="0" err="1">
                <a:effectLst/>
                <a:latin typeface="Aptos" panose="020B0004020202020204" pitchFamily="34" charset="0"/>
              </a:rPr>
              <a:t>Epub</a:t>
            </a:r>
            <a:r>
              <a:rPr lang="en-US" sz="1900" dirty="0">
                <a:effectLst/>
                <a:latin typeface="Aptos" panose="020B0004020202020204" pitchFamily="34" charset="0"/>
              </a:rPr>
              <a:t> 2019 Oct 24. PMID: 31669450; PMCID: PMC7261375.</a:t>
            </a:r>
            <a:endParaRPr lang="en-US" sz="19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>
              <a:spcBef>
                <a:spcPts val="1200"/>
              </a:spcBef>
              <a:spcAft>
                <a:spcPts val="0"/>
              </a:spcAft>
            </a:pP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Amon JJ,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Garfein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RS,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Ahdieh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-Grant L, Armstrong GL, Ouellet LJ,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Latka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MH,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Vlahov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D,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Strathdee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SA, Hudson SM,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Kerndt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P, Des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Jarlais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D, Williams IT. Prevalence of hepatitis C virus infection among injection drug users in the United States, 1994-2004. Clin Infect Dis. 2008 Jun 15;46(12):1852-8.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doi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: 10.1086/588297. PMID: 18462109.</a:t>
            </a:r>
          </a:p>
          <a:p>
            <a:pPr rtl="0">
              <a:spcBef>
                <a:spcPts val="1200"/>
              </a:spcBef>
              <a:spcAft>
                <a:spcPts val="0"/>
              </a:spcAft>
            </a:pPr>
            <a:endParaRPr lang="en-US" sz="1900" b="0" dirty="0">
              <a:effectLst/>
              <a:latin typeface="Aptos" panose="020B00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Leidner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AJ, Chesson HW, Xu F, Ward JW,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Spradling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PR, Holmberg SD. Cost-effectiveness of hepatitis C treatment for patients in early stages of liver disease. Hepatology. 2015 Jun;61(6):1860-9.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doi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: 10.1002/hep.27736.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Epub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2015 Mar 16. PMID: 25677072; PMCID: PMC5802336.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1900" b="0" dirty="0">
              <a:effectLst/>
              <a:latin typeface="Aptos" panose="020B00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Tariq M,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Shoukat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AB, Akbar S, Hameed S, Naqvi MZ,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Azher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A, Saad M, Rizwan M, Nadeem M, Javed A, Ali A, Aziz S. Epidemiology, risk factors, and pathogenesis associated with a superbug: A comprehensive literature review on hepatitis C virus infection. SAGE Open Med. 2022 Jun 29;10:20503121221105957.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doi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: 10.1177/20503121221105957. PMID: 35795865; PMCID: PMC9252020.</a:t>
            </a:r>
            <a:br>
              <a:rPr lang="en-US" sz="1900" b="0" dirty="0">
                <a:effectLst/>
                <a:latin typeface="Aptos" panose="020B0004020202020204" pitchFamily="34" charset="0"/>
              </a:rPr>
            </a:br>
            <a:endParaRPr lang="en-US" sz="1900" b="0" dirty="0">
              <a:effectLst/>
              <a:latin typeface="Aptos" panose="020B00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900" b="0" i="0" u="none" strike="noStrike" dirty="0" err="1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Peles</a:t>
            </a:r>
            <a:r>
              <a:rPr lang="en-US" sz="1900" b="0" i="0" u="none" strike="noStrike" dirty="0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US" sz="1900" b="0" i="0" u="none" strike="noStrike" dirty="0" err="1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Einat</a:t>
            </a:r>
            <a:r>
              <a:rPr lang="en-US" sz="1900" b="0" i="0" u="none" strike="noStrike" dirty="0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 PhD; Schreiber, </a:t>
            </a:r>
            <a:r>
              <a:rPr lang="en-US" sz="1900" b="0" i="0" u="none" strike="noStrike" dirty="0" err="1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Shaul</a:t>
            </a:r>
            <a:r>
              <a:rPr lang="en-US" sz="1900" b="0" i="0" u="none" strike="noStrike" dirty="0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 MD; </a:t>
            </a:r>
            <a:r>
              <a:rPr lang="en-US" sz="1900" b="0" i="0" u="none" strike="noStrike" dirty="0" err="1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Rados</a:t>
            </a:r>
            <a:r>
              <a:rPr lang="en-US" sz="1900" b="0" i="0" u="none" strike="noStrike" dirty="0">
                <a:solidFill>
                  <a:srgbClr val="353535"/>
                </a:solidFill>
                <a:effectLst/>
                <a:latin typeface="Aptos" panose="020B0004020202020204" pitchFamily="34" charset="0"/>
              </a:rPr>
              <a:t>, Vera MD; Adelson, Miriam MD. Low Risk for Hepatitis C Seroconversion in Methadone Maintenance Treatment. Journal of Addiction Medicine 5(3):p 214-220, September 2011. | DOI: 10.1097/ADM.0b013e31820e13dd</a:t>
            </a:r>
            <a:br>
              <a:rPr lang="en-US" sz="1900" b="0" i="0" u="none" strike="noStrike" dirty="0">
                <a:solidFill>
                  <a:srgbClr val="353535"/>
                </a:solidFill>
                <a:effectLst/>
                <a:latin typeface="Aptos" panose="020B0004020202020204" pitchFamily="34" charset="0"/>
              </a:rPr>
            </a:br>
            <a:endParaRPr lang="en-US" sz="1900" b="0" i="0" u="none" strike="noStrike" dirty="0">
              <a:solidFill>
                <a:srgbClr val="353535"/>
              </a:solidFill>
              <a:effectLst/>
              <a:latin typeface="Aptos" panose="020B00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Norton BL,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Beitin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A, Glenn M, DeLuca J, Litwin AH, Cunningham CO. Retention in buprenorphine treatment is associated with improved HCV care outcomes. J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Subst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Abuse Treat. 2017 Apr;75:38-42.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doi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: 10.1016/j.jsat.2017.01.015. </a:t>
            </a:r>
            <a:r>
              <a:rPr lang="en-US" sz="1900" b="0" i="0" u="none" strike="noStrike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Epub</a:t>
            </a:r>
            <a:r>
              <a:rPr lang="en-US" sz="19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2017 Jan 27. PMID: 28237052; PMCID: PMC5856469.</a:t>
            </a:r>
            <a:endParaRPr lang="en-US" sz="1900" b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en-US" sz="1900" b="0" i="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Tran L, Jung J, Feldman R, Riley T 3rd. Disparities in the quality of care for chronic hepatitis C among Medicare beneficiaries. </a:t>
            </a:r>
            <a:r>
              <a:rPr lang="en-US" sz="1900" b="0" i="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PLoS</a:t>
            </a:r>
            <a:r>
              <a:rPr lang="en-US" sz="1900" b="0" i="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One. 2022 Mar 10;17(3):e0263913. </a:t>
            </a:r>
            <a:r>
              <a:rPr lang="en-US" sz="1900" b="0" i="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doi</a:t>
            </a:r>
            <a:r>
              <a:rPr lang="en-US" sz="1900" b="0" i="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: 10.1371/journal.pone.0263913. PMID: 35271617; PMCID: PMC8912154.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9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BC0017-AF8F-8BBD-EF87-596FA186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61B16-B3B8-E110-D8DA-62F4C011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None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9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61956A-3F07-A2B6-525A-A96A2B7C9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Hep C in an OTP?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A3A6-4D0F-2B61-8D58-4FF82EA94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Treatment of Hepatitis C is simple, achieves cure, and is cost-effective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ptos Display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There is a high rate of HCV incidence for people who inject drugs (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est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 12 per 100 person-years)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ptos Display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Hepatitis C is a common etiology for liver failure, liver cancer, and need for liver transplant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ptos Display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Treatment of opioid use disorders with methadone and buprenorphine decreases the risk of infection with hepatitis C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ptos Display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An opioid treatment program represents an ideal setting for screening and treatment of hepatitis C infection</a:t>
            </a:r>
          </a:p>
        </p:txBody>
      </p:sp>
    </p:spTree>
    <p:extLst>
      <p:ext uri="{BB962C8B-B14F-4D97-AF65-F5344CB8AC3E}">
        <p14:creationId xmlns:p14="http://schemas.microsoft.com/office/powerpoint/2010/main" val="243910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33021-5A0A-36DF-BB86-02847A2A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1153572"/>
            <a:ext cx="3687209" cy="4461163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FFFFFF"/>
                </a:solidFill>
                <a:effectLst/>
                <a:latin typeface="Play"/>
              </a:rPr>
              <a:t>Disparities in HCV diagnosis and treatment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3CDC1-3D33-DBC4-D0DD-DB0617292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ptos" panose="020B0004020202020204" pitchFamily="34" charset="0"/>
              </a:rPr>
              <a:t>Prevalence of HCV is 1.8% among people who are Black and 0.8% among people who are not Black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400" b="0" i="0" u="none" strike="noStrike" dirty="0"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ptos" panose="020B0004020202020204" pitchFamily="34" charset="0"/>
              </a:rPr>
              <a:t>Mortality rates due to chronic HCV are 5.01/100 000 among people who are Black and 2.98/100 000 among people who are White</a:t>
            </a:r>
          </a:p>
          <a:p>
            <a:pPr fontAlgn="base">
              <a:spcBef>
                <a:spcPts val="0"/>
              </a:spcBef>
              <a:spcAft>
                <a:spcPts val="15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American Indians/Alaska Natives again had the highest hepatitis C related death rate among all race/ethnic groups, at 9.05 deaths per 100,000 population</a:t>
            </a:r>
            <a:endParaRPr lang="en-US" sz="2400" b="0" i="0" u="none" strike="noStrike" dirty="0"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ptos" panose="020B0004020202020204" pitchFamily="34" charset="0"/>
              </a:rPr>
              <a:t>The odds of HCC screening were 14% lower in rural than in urban patients, lower in African Americans, but higher among Hispanics than in whites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7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585750-1A00-431C-62E4-3CF35F24B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Methods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95598D-9D53-F998-4488-A8EFE8CBFC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10693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85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9AF24D-EBFB-016D-7842-DE1D82DE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/>
              <a:t>Eligibility and Connection to Care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FEF6F6F3-7CE6-711C-462C-E4FF23FF46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375401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21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FDD81-403A-2814-098E-7965BFD2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278" y="809906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Patient characteristics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F90404-E860-5C67-8AAC-C6528A0C9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668500"/>
              </p:ext>
            </p:extLst>
          </p:nvPr>
        </p:nvGraphicFramePr>
        <p:xfrm>
          <a:off x="4014787" y="51690"/>
          <a:ext cx="7958138" cy="6806310"/>
        </p:xfrm>
        <a:graphic>
          <a:graphicData uri="http://schemas.openxmlformats.org/drawingml/2006/table">
            <a:tbl>
              <a:tblPr/>
              <a:tblGrid>
                <a:gridCol w="3979069">
                  <a:extLst>
                    <a:ext uri="{9D8B030D-6E8A-4147-A177-3AD203B41FA5}">
                      <a16:colId xmlns:a16="http://schemas.microsoft.com/office/drawing/2014/main" val="382925046"/>
                    </a:ext>
                  </a:extLst>
                </a:gridCol>
                <a:gridCol w="3979069">
                  <a:extLst>
                    <a:ext uri="{9D8B030D-6E8A-4147-A177-3AD203B41FA5}">
                      <a16:colId xmlns:a16="http://schemas.microsoft.com/office/drawing/2014/main" val="2404510799"/>
                    </a:ext>
                  </a:extLst>
                </a:gridCol>
              </a:tblGrid>
              <a:tr h="92465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Sex 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fontAlgn="t"/>
                      <a:br>
                        <a:rPr lang="en-US" sz="1200" b="1" dirty="0">
                          <a:effectLst/>
                          <a:latin typeface="Aptos" panose="020B0004020202020204" pitchFamily="34" charset="0"/>
                        </a:rPr>
                      </a:b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Male: 72% (214/295)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Female: 27% (80/295)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Trans Female: 0.3% (1/295)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82428"/>
                  </a:ext>
                </a:extLst>
              </a:tr>
              <a:tr h="13117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Race / Ethnicity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White: 57% (168/295)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Black or African-American: 27% (80/295)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Latine: 10% (30/295)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Native American: 3% (9/295)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Other Non-White: 1.6% (5/295)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Asian or Pacific Islander: 1% (3/295)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096193"/>
                  </a:ext>
                </a:extLst>
              </a:tr>
              <a:tr h="51350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Age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Mean: 46 years old (range 23 - 74 years old)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Median: 49 years old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8120225"/>
                  </a:ext>
                </a:extLst>
              </a:tr>
              <a:tr h="2836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Active Substance Use*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83% (246/295)</a:t>
                      </a:r>
                      <a:endParaRPr lang="en-US" sz="1200" b="1" i="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973006"/>
                  </a:ext>
                </a:extLst>
              </a:tr>
              <a:tr h="17230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Genotype</a:t>
                      </a:r>
                      <a:endParaRPr lang="en-US" sz="1200" b="1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1A or 1B: 66% (200/303)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2: 11% (35/303)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3: 20% (61/303)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4: 0.6% (2/301)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Mixed 1 &amp; 2: 0.3% (1/303)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Mixed 1 &amp; 3: 0.3% (1/303)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Indeterminate: 0.3% (1/303)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Unknown: 0.6% (2/303)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139766"/>
                  </a:ext>
                </a:extLst>
              </a:tr>
              <a:tr h="3266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History of Prior Treatment Episode </a:t>
                      </a:r>
                      <a:endParaRPr lang="en-US" sz="1200" b="1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3% (9/295)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042141"/>
                  </a:ext>
                </a:extLst>
              </a:tr>
              <a:tr h="17230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Medications Prescribed and Started for Patients#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glecaprevir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pibrentasvir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Mavyret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) 134/298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sofosbuvir/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velpatasvir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(Epclusa) 118/298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ledipasvir/sofosbuvir (Harvoni) 27/298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elbasvir/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garoprevir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Zepatier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) 14/298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sofosbuvir/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velpatasvir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voxilaprevir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Vosevi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) +Ribavirin 1/298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sofosbuvir/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velpatasvir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voxilaprevir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Vosevi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)  2/298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Sofosbuvir/daclatasvir 1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Sofosbuvir/daclatasvir/ribavirin 1</a:t>
                      </a:r>
                      <a:endParaRPr lang="en-US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4695" marR="34695" marT="34695" marB="346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271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66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86E854-0EC0-9A43-2E45-F3F6B380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2861556" cy="315728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Results</a:t>
            </a:r>
          </a:p>
        </p:txBody>
      </p:sp>
      <p:sp>
        <p:nvSpPr>
          <p:cNvPr id="4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EF86104-7165-1D39-071B-7C7180A17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15883" y="494765"/>
            <a:ext cx="9214599" cy="543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08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77976CD-CF5A-50F6-65D5-B33F03C91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983" y="504267"/>
            <a:ext cx="9304464" cy="560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54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42969</TotalTime>
  <Words>1451</Words>
  <Application>Microsoft Office PowerPoint</Application>
  <PresentationFormat>Widescreen</PresentationFormat>
  <Paragraphs>106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Play</vt:lpstr>
      <vt:lpstr>Times New Roman</vt:lpstr>
      <vt:lpstr>Office Theme</vt:lpstr>
      <vt:lpstr>Lower the Barriers: Treatment of Hep C in an Opioid Treatment Program</vt:lpstr>
      <vt:lpstr>Disclosures</vt:lpstr>
      <vt:lpstr>Why Hep C in an OTP?</vt:lpstr>
      <vt:lpstr>Disparities in HCV diagnosis and treatment</vt:lpstr>
      <vt:lpstr>Methods</vt:lpstr>
      <vt:lpstr>Eligibility and Connection to Care </vt:lpstr>
      <vt:lpstr>Patient characteristics</vt:lpstr>
      <vt:lpstr>Results</vt:lpstr>
      <vt:lpstr>PowerPoint Presentation</vt:lpstr>
      <vt:lpstr>Treatment failure</vt:lpstr>
      <vt:lpstr>Discussion</vt:lpstr>
      <vt:lpstr>Limitations</vt:lpstr>
      <vt:lpstr>Future directions</vt:lpstr>
      <vt:lpstr>Thank you!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Pugh, Laura</dc:creator>
  <cp:lastModifiedBy>tlarkin5428@theupsstore.com</cp:lastModifiedBy>
  <cp:revision>2</cp:revision>
  <dcterms:created xsi:type="dcterms:W3CDTF">2024-10-15T22:31:25Z</dcterms:created>
  <dcterms:modified xsi:type="dcterms:W3CDTF">2024-11-14T19:04:21Z</dcterms:modified>
</cp:coreProperties>
</file>