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80" r:id="rId2"/>
    <p:sldId id="279" r:id="rId3"/>
    <p:sldId id="296" r:id="rId4"/>
    <p:sldId id="297" r:id="rId5"/>
    <p:sldId id="298" r:id="rId6"/>
    <p:sldId id="258" r:id="rId7"/>
    <p:sldId id="299" r:id="rId8"/>
    <p:sldId id="300" r:id="rId9"/>
    <p:sldId id="301" r:id="rId10"/>
    <p:sldId id="305" r:id="rId11"/>
    <p:sldId id="302" r:id="rId12"/>
    <p:sldId id="295" r:id="rId13"/>
    <p:sldId id="303" r:id="rId14"/>
    <p:sldId id="304" r:id="rId15"/>
    <p:sldId id="306" r:id="rId16"/>
    <p:sldId id="3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E74FB-8BB4-4384-A4F7-042D9088E38D}" v="6" dt="2023-10-20T15:06:05.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1"/>
    <p:restoredTop sz="74576" autoAdjust="0"/>
  </p:normalViewPr>
  <p:slideViewPr>
    <p:cSldViewPr snapToGrid="0" snapToObjects="1">
      <p:cViewPr varScale="1">
        <p:scale>
          <a:sx n="71" d="100"/>
          <a:sy n="71" d="100"/>
        </p:scale>
        <p:origin x="11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F93A8D-767D-3C41-B6A5-4FDC2F48CD0B}"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160A1-5064-B441-8695-829BF8743BDC}" type="slidenum">
              <a:rPr lang="en-US" smtClean="0"/>
              <a:t>‹#›</a:t>
            </a:fld>
            <a:endParaRPr lang="en-US"/>
          </a:p>
        </p:txBody>
      </p:sp>
    </p:spTree>
    <p:extLst>
      <p:ext uri="{BB962C8B-B14F-4D97-AF65-F5344CB8AC3E}">
        <p14:creationId xmlns:p14="http://schemas.microsoft.com/office/powerpoint/2010/main" val="1363099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160A1-5064-B441-8695-829BF8743BDC}" type="slidenum">
              <a:rPr lang="en-US" smtClean="0"/>
              <a:t>14</a:t>
            </a:fld>
            <a:endParaRPr lang="en-US"/>
          </a:p>
        </p:txBody>
      </p:sp>
    </p:spTree>
    <p:extLst>
      <p:ext uri="{BB962C8B-B14F-4D97-AF65-F5344CB8AC3E}">
        <p14:creationId xmlns:p14="http://schemas.microsoft.com/office/powerpoint/2010/main" val="139861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A160A1-5064-B441-8695-829BF8743BDC}" type="slidenum">
              <a:rPr lang="en-US" smtClean="0"/>
              <a:t>16</a:t>
            </a:fld>
            <a:endParaRPr lang="en-US"/>
          </a:p>
        </p:txBody>
      </p:sp>
    </p:spTree>
    <p:extLst>
      <p:ext uri="{BB962C8B-B14F-4D97-AF65-F5344CB8AC3E}">
        <p14:creationId xmlns:p14="http://schemas.microsoft.com/office/powerpoint/2010/main" val="207480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3961-F3C3-4943-A71B-6453999C46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D2960C-AFD9-3642-95AA-A190AFD1F5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955934-1DB3-A44C-B9D1-1879D39881BF}"/>
              </a:ext>
            </a:extLst>
          </p:cNvPr>
          <p:cNvSpPr>
            <a:spLocks noGrp="1"/>
          </p:cNvSpPr>
          <p:nvPr>
            <p:ph type="dt" sz="half" idx="10"/>
          </p:nvPr>
        </p:nvSpPr>
        <p:spPr/>
        <p:txBody>
          <a:bodyPr/>
          <a:lstStyle/>
          <a:p>
            <a:fld id="{6333C51D-BDCC-8140-A78A-35B71CC12A1C}" type="datetime1">
              <a:rPr lang="en-US" smtClean="0"/>
              <a:t>10/26/2023</a:t>
            </a:fld>
            <a:endParaRPr lang="en-US"/>
          </a:p>
        </p:txBody>
      </p:sp>
      <p:sp>
        <p:nvSpPr>
          <p:cNvPr id="5" name="Footer Placeholder 4">
            <a:extLst>
              <a:ext uri="{FF2B5EF4-FFF2-40B4-BE49-F238E27FC236}">
                <a16:creationId xmlns:a16="http://schemas.microsoft.com/office/drawing/2014/main" id="{A3CB5C77-108A-8640-97A1-7012FBDD1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E301B-C494-4142-9A86-A7A4D5072C90}"/>
              </a:ext>
            </a:extLst>
          </p:cNvPr>
          <p:cNvSpPr>
            <a:spLocks noGrp="1"/>
          </p:cNvSpPr>
          <p:nvPr>
            <p:ph type="sldNum" sz="quarter" idx="12"/>
          </p:nvPr>
        </p:nvSpPr>
        <p:spPr/>
        <p:txBody>
          <a:bodyPr/>
          <a:lstStyle/>
          <a:p>
            <a:fld id="{D126789B-E7EA-3B43-87AE-0CF31D099B1D}" type="slidenum">
              <a:rPr lang="en-US" smtClean="0"/>
              <a:t>‹#›</a:t>
            </a:fld>
            <a:endParaRPr lang="en-US"/>
          </a:p>
        </p:txBody>
      </p:sp>
    </p:spTree>
    <p:extLst>
      <p:ext uri="{BB962C8B-B14F-4D97-AF65-F5344CB8AC3E}">
        <p14:creationId xmlns:p14="http://schemas.microsoft.com/office/powerpoint/2010/main" val="187546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AD6B-8616-1B47-8CC7-F5248FE809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8C9045-9E40-C24B-9707-19A16440C7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EE535-1A98-FE41-9ADE-BCC9238D4391}"/>
              </a:ext>
            </a:extLst>
          </p:cNvPr>
          <p:cNvSpPr>
            <a:spLocks noGrp="1"/>
          </p:cNvSpPr>
          <p:nvPr>
            <p:ph type="dt" sz="half" idx="10"/>
          </p:nvPr>
        </p:nvSpPr>
        <p:spPr/>
        <p:txBody>
          <a:bodyPr/>
          <a:lstStyle/>
          <a:p>
            <a:fld id="{A78F4D42-5BEE-BF42-8C3B-E5E2E8C3D42A}" type="datetime1">
              <a:rPr lang="en-US" smtClean="0"/>
              <a:t>10/26/2023</a:t>
            </a:fld>
            <a:endParaRPr lang="en-US"/>
          </a:p>
        </p:txBody>
      </p:sp>
      <p:sp>
        <p:nvSpPr>
          <p:cNvPr id="5" name="Footer Placeholder 4">
            <a:extLst>
              <a:ext uri="{FF2B5EF4-FFF2-40B4-BE49-F238E27FC236}">
                <a16:creationId xmlns:a16="http://schemas.microsoft.com/office/drawing/2014/main" id="{303ECB5A-373A-0046-B01F-43D15E68D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67156-7D7B-5741-9CAF-694EB5AEA3C5}"/>
              </a:ext>
            </a:extLst>
          </p:cNvPr>
          <p:cNvSpPr>
            <a:spLocks noGrp="1"/>
          </p:cNvSpPr>
          <p:nvPr>
            <p:ph type="sldNum" sz="quarter" idx="12"/>
          </p:nvPr>
        </p:nvSpPr>
        <p:spPr/>
        <p:txBody>
          <a:bodyPr/>
          <a:lstStyle/>
          <a:p>
            <a:fld id="{D126789B-E7EA-3B43-87AE-0CF31D099B1D}" type="slidenum">
              <a:rPr lang="en-US" smtClean="0"/>
              <a:t>‹#›</a:t>
            </a:fld>
            <a:endParaRPr lang="en-US"/>
          </a:p>
        </p:txBody>
      </p:sp>
    </p:spTree>
    <p:extLst>
      <p:ext uri="{BB962C8B-B14F-4D97-AF65-F5344CB8AC3E}">
        <p14:creationId xmlns:p14="http://schemas.microsoft.com/office/powerpoint/2010/main" val="25780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02860-37E3-0446-9E90-240A108AB7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E74208-E0FF-E143-B005-972E59CD1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A90C6-AE45-B149-A6FB-C9FF17B89636}"/>
              </a:ext>
            </a:extLst>
          </p:cNvPr>
          <p:cNvSpPr>
            <a:spLocks noGrp="1"/>
          </p:cNvSpPr>
          <p:nvPr>
            <p:ph type="dt" sz="half" idx="10"/>
          </p:nvPr>
        </p:nvSpPr>
        <p:spPr/>
        <p:txBody>
          <a:bodyPr/>
          <a:lstStyle/>
          <a:p>
            <a:fld id="{51806540-2898-354B-A4AB-505DEB03A011}" type="datetime1">
              <a:rPr lang="en-US" smtClean="0"/>
              <a:t>10/26/2023</a:t>
            </a:fld>
            <a:endParaRPr lang="en-US"/>
          </a:p>
        </p:txBody>
      </p:sp>
      <p:sp>
        <p:nvSpPr>
          <p:cNvPr id="5" name="Footer Placeholder 4">
            <a:extLst>
              <a:ext uri="{FF2B5EF4-FFF2-40B4-BE49-F238E27FC236}">
                <a16:creationId xmlns:a16="http://schemas.microsoft.com/office/drawing/2014/main" id="{D39F35B4-E131-F14D-B6FD-D7A118FA2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4AB99-9121-EF47-94DC-EAF39F98E88D}"/>
              </a:ext>
            </a:extLst>
          </p:cNvPr>
          <p:cNvSpPr>
            <a:spLocks noGrp="1"/>
          </p:cNvSpPr>
          <p:nvPr>
            <p:ph type="sldNum" sz="quarter" idx="12"/>
          </p:nvPr>
        </p:nvSpPr>
        <p:spPr/>
        <p:txBody>
          <a:bodyPr/>
          <a:lstStyle/>
          <a:p>
            <a:fld id="{D126789B-E7EA-3B43-87AE-0CF31D099B1D}" type="slidenum">
              <a:rPr lang="en-US" smtClean="0"/>
              <a:t>‹#›</a:t>
            </a:fld>
            <a:endParaRPr lang="en-US"/>
          </a:p>
        </p:txBody>
      </p:sp>
    </p:spTree>
    <p:extLst>
      <p:ext uri="{BB962C8B-B14F-4D97-AF65-F5344CB8AC3E}">
        <p14:creationId xmlns:p14="http://schemas.microsoft.com/office/powerpoint/2010/main" val="426668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AE641-E773-BD41-BC13-529A22D1B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AAEEB-DC84-3547-B702-C708D6C0C3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1F687-14A0-EC4D-852D-1109746018D3}"/>
              </a:ext>
            </a:extLst>
          </p:cNvPr>
          <p:cNvSpPr>
            <a:spLocks noGrp="1"/>
          </p:cNvSpPr>
          <p:nvPr>
            <p:ph type="dt" sz="half" idx="10"/>
          </p:nvPr>
        </p:nvSpPr>
        <p:spPr/>
        <p:txBody>
          <a:bodyPr/>
          <a:lstStyle/>
          <a:p>
            <a:fld id="{724131CD-C046-7C47-9422-480C18399053}" type="datetime1">
              <a:rPr lang="en-US" smtClean="0"/>
              <a:t>10/26/2023</a:t>
            </a:fld>
            <a:endParaRPr lang="en-US"/>
          </a:p>
        </p:txBody>
      </p:sp>
      <p:sp>
        <p:nvSpPr>
          <p:cNvPr id="5" name="Footer Placeholder 4">
            <a:extLst>
              <a:ext uri="{FF2B5EF4-FFF2-40B4-BE49-F238E27FC236}">
                <a16:creationId xmlns:a16="http://schemas.microsoft.com/office/drawing/2014/main" id="{382F4068-8BFE-BF45-81C3-969A4A6BF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CAF30-DA58-4C4A-9B07-34521C1302FA}"/>
              </a:ext>
            </a:extLst>
          </p:cNvPr>
          <p:cNvSpPr>
            <a:spLocks noGrp="1"/>
          </p:cNvSpPr>
          <p:nvPr>
            <p:ph type="sldNum" sz="quarter" idx="12"/>
          </p:nvPr>
        </p:nvSpPr>
        <p:spPr/>
        <p:txBody>
          <a:bodyPr/>
          <a:lstStyle/>
          <a:p>
            <a:fld id="{D126789B-E7EA-3B43-87AE-0CF31D099B1D}" type="slidenum">
              <a:rPr lang="en-US" smtClean="0"/>
              <a:t>‹#›</a:t>
            </a:fld>
            <a:endParaRPr lang="en-US"/>
          </a:p>
        </p:txBody>
      </p:sp>
    </p:spTree>
    <p:extLst>
      <p:ext uri="{BB962C8B-B14F-4D97-AF65-F5344CB8AC3E}">
        <p14:creationId xmlns:p14="http://schemas.microsoft.com/office/powerpoint/2010/main" val="318523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4B9B-3E2B-7644-9517-4DE3336D01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E89771-B396-4442-96B3-28061E75C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C6039C-19A3-0246-9EFB-DF04D501923B}"/>
              </a:ext>
            </a:extLst>
          </p:cNvPr>
          <p:cNvSpPr>
            <a:spLocks noGrp="1"/>
          </p:cNvSpPr>
          <p:nvPr>
            <p:ph type="dt" sz="half" idx="10"/>
          </p:nvPr>
        </p:nvSpPr>
        <p:spPr/>
        <p:txBody>
          <a:bodyPr/>
          <a:lstStyle/>
          <a:p>
            <a:fld id="{9ACAF8A3-1DB6-9646-9F87-A0AE8785FC93}" type="datetime1">
              <a:rPr lang="en-US" smtClean="0"/>
              <a:t>10/26/2023</a:t>
            </a:fld>
            <a:endParaRPr lang="en-US"/>
          </a:p>
        </p:txBody>
      </p:sp>
      <p:sp>
        <p:nvSpPr>
          <p:cNvPr id="5" name="Footer Placeholder 4">
            <a:extLst>
              <a:ext uri="{FF2B5EF4-FFF2-40B4-BE49-F238E27FC236}">
                <a16:creationId xmlns:a16="http://schemas.microsoft.com/office/drawing/2014/main" id="{29A9F854-246B-274B-9169-10C18DB08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64503-A43C-4D4E-B2A3-C0DECC03DB81}"/>
              </a:ext>
            </a:extLst>
          </p:cNvPr>
          <p:cNvSpPr>
            <a:spLocks noGrp="1"/>
          </p:cNvSpPr>
          <p:nvPr>
            <p:ph type="sldNum" sz="quarter" idx="12"/>
          </p:nvPr>
        </p:nvSpPr>
        <p:spPr/>
        <p:txBody>
          <a:bodyPr/>
          <a:lstStyle/>
          <a:p>
            <a:fld id="{D126789B-E7EA-3B43-87AE-0CF31D099B1D}" type="slidenum">
              <a:rPr lang="en-US" smtClean="0"/>
              <a:t>‹#›</a:t>
            </a:fld>
            <a:endParaRPr lang="en-US"/>
          </a:p>
        </p:txBody>
      </p:sp>
    </p:spTree>
    <p:extLst>
      <p:ext uri="{BB962C8B-B14F-4D97-AF65-F5344CB8AC3E}">
        <p14:creationId xmlns:p14="http://schemas.microsoft.com/office/powerpoint/2010/main" val="3194737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6BAB-5264-2642-A0FF-0826554F7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F30E9D-6FAC-0D4F-9A0D-E362659141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A14CC-FCAE-A944-89ED-3CEF8FB4F0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4F5AF7-1115-ED4C-9F04-660388718E59}"/>
              </a:ext>
            </a:extLst>
          </p:cNvPr>
          <p:cNvSpPr>
            <a:spLocks noGrp="1"/>
          </p:cNvSpPr>
          <p:nvPr>
            <p:ph type="dt" sz="half" idx="10"/>
          </p:nvPr>
        </p:nvSpPr>
        <p:spPr/>
        <p:txBody>
          <a:bodyPr/>
          <a:lstStyle/>
          <a:p>
            <a:fld id="{CD80C5B3-D3A6-A94B-931A-BF9A5971AA14}" type="datetime1">
              <a:rPr lang="en-US" smtClean="0"/>
              <a:t>10/26/2023</a:t>
            </a:fld>
            <a:endParaRPr lang="en-US"/>
          </a:p>
        </p:txBody>
      </p:sp>
      <p:sp>
        <p:nvSpPr>
          <p:cNvPr id="6" name="Footer Placeholder 5">
            <a:extLst>
              <a:ext uri="{FF2B5EF4-FFF2-40B4-BE49-F238E27FC236}">
                <a16:creationId xmlns:a16="http://schemas.microsoft.com/office/drawing/2014/main" id="{1C8FCAF0-4922-C94B-8931-BA05B8E19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BBADA-08FC-9F41-88BA-119100F5EAE1}"/>
              </a:ext>
            </a:extLst>
          </p:cNvPr>
          <p:cNvSpPr>
            <a:spLocks noGrp="1"/>
          </p:cNvSpPr>
          <p:nvPr>
            <p:ph type="sldNum" sz="quarter" idx="12"/>
          </p:nvPr>
        </p:nvSpPr>
        <p:spPr/>
        <p:txBody>
          <a:bodyPr/>
          <a:lstStyle/>
          <a:p>
            <a:fld id="{D126789B-E7EA-3B43-87AE-0CF31D099B1D}" type="slidenum">
              <a:rPr lang="en-US" smtClean="0"/>
              <a:t>‹#›</a:t>
            </a:fld>
            <a:endParaRPr lang="en-US"/>
          </a:p>
        </p:txBody>
      </p:sp>
    </p:spTree>
    <p:extLst>
      <p:ext uri="{BB962C8B-B14F-4D97-AF65-F5344CB8AC3E}">
        <p14:creationId xmlns:p14="http://schemas.microsoft.com/office/powerpoint/2010/main" val="137798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BD54-8ADC-5B44-9C59-82B17604BC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3F5969-EBBD-524D-9665-C8FD886C0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06685C-D396-5D46-9F37-DF0FB35197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C750EA-AD4E-4B43-970B-81B30807E9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8E69E-5046-2642-A007-71B126AA26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EC773D-2BFF-E04E-8630-0887EE2B7316}"/>
              </a:ext>
            </a:extLst>
          </p:cNvPr>
          <p:cNvSpPr>
            <a:spLocks noGrp="1"/>
          </p:cNvSpPr>
          <p:nvPr>
            <p:ph type="dt" sz="half" idx="10"/>
          </p:nvPr>
        </p:nvSpPr>
        <p:spPr/>
        <p:txBody>
          <a:bodyPr/>
          <a:lstStyle/>
          <a:p>
            <a:fld id="{81869E2E-3D16-5341-B24A-C74F12A1A0F6}" type="datetime1">
              <a:rPr lang="en-US" smtClean="0"/>
              <a:t>10/26/2023</a:t>
            </a:fld>
            <a:endParaRPr lang="en-US"/>
          </a:p>
        </p:txBody>
      </p:sp>
      <p:sp>
        <p:nvSpPr>
          <p:cNvPr id="8" name="Footer Placeholder 7">
            <a:extLst>
              <a:ext uri="{FF2B5EF4-FFF2-40B4-BE49-F238E27FC236}">
                <a16:creationId xmlns:a16="http://schemas.microsoft.com/office/drawing/2014/main" id="{94AB328A-BF4B-CE40-9233-647D5F76CA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B4C34D-C0B4-9943-8167-645D3F618187}"/>
              </a:ext>
            </a:extLst>
          </p:cNvPr>
          <p:cNvSpPr>
            <a:spLocks noGrp="1"/>
          </p:cNvSpPr>
          <p:nvPr>
            <p:ph type="sldNum" sz="quarter" idx="12"/>
          </p:nvPr>
        </p:nvSpPr>
        <p:spPr/>
        <p:txBody>
          <a:bodyPr/>
          <a:lstStyle/>
          <a:p>
            <a:fld id="{D126789B-E7EA-3B43-87AE-0CF31D099B1D}" type="slidenum">
              <a:rPr lang="en-US" smtClean="0"/>
              <a:t>‹#›</a:t>
            </a:fld>
            <a:endParaRPr lang="en-US"/>
          </a:p>
        </p:txBody>
      </p:sp>
    </p:spTree>
    <p:extLst>
      <p:ext uri="{BB962C8B-B14F-4D97-AF65-F5344CB8AC3E}">
        <p14:creationId xmlns:p14="http://schemas.microsoft.com/office/powerpoint/2010/main" val="274635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916D-148D-A845-AD90-EEE037973B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7FB342-B46B-0441-99A5-9502DD369CBE}"/>
              </a:ext>
            </a:extLst>
          </p:cNvPr>
          <p:cNvSpPr>
            <a:spLocks noGrp="1"/>
          </p:cNvSpPr>
          <p:nvPr>
            <p:ph type="dt" sz="half" idx="10"/>
          </p:nvPr>
        </p:nvSpPr>
        <p:spPr/>
        <p:txBody>
          <a:bodyPr/>
          <a:lstStyle/>
          <a:p>
            <a:fld id="{6CD0549F-9722-C143-B25F-2C454A08264A}" type="datetime1">
              <a:rPr lang="en-US" smtClean="0"/>
              <a:t>10/26/2023</a:t>
            </a:fld>
            <a:endParaRPr lang="en-US"/>
          </a:p>
        </p:txBody>
      </p:sp>
      <p:sp>
        <p:nvSpPr>
          <p:cNvPr id="4" name="Footer Placeholder 3">
            <a:extLst>
              <a:ext uri="{FF2B5EF4-FFF2-40B4-BE49-F238E27FC236}">
                <a16:creationId xmlns:a16="http://schemas.microsoft.com/office/drawing/2014/main" id="{8350CB29-A246-AF41-8866-8529805D95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12BC3-EB8D-504A-A2C2-7A15FAAEF9E7}"/>
              </a:ext>
            </a:extLst>
          </p:cNvPr>
          <p:cNvSpPr>
            <a:spLocks noGrp="1"/>
          </p:cNvSpPr>
          <p:nvPr>
            <p:ph type="sldNum" sz="quarter" idx="12"/>
          </p:nvPr>
        </p:nvSpPr>
        <p:spPr/>
        <p:txBody>
          <a:bodyPr/>
          <a:lstStyle/>
          <a:p>
            <a:fld id="{D126789B-E7EA-3B43-87AE-0CF31D099B1D}" type="slidenum">
              <a:rPr lang="en-US" smtClean="0"/>
              <a:t>‹#›</a:t>
            </a:fld>
            <a:endParaRPr lang="en-US"/>
          </a:p>
        </p:txBody>
      </p:sp>
    </p:spTree>
    <p:extLst>
      <p:ext uri="{BB962C8B-B14F-4D97-AF65-F5344CB8AC3E}">
        <p14:creationId xmlns:p14="http://schemas.microsoft.com/office/powerpoint/2010/main" val="147446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0D21B-F399-F04D-A1E3-56DE277D9112}"/>
              </a:ext>
            </a:extLst>
          </p:cNvPr>
          <p:cNvSpPr>
            <a:spLocks noGrp="1"/>
          </p:cNvSpPr>
          <p:nvPr>
            <p:ph type="dt" sz="half" idx="10"/>
          </p:nvPr>
        </p:nvSpPr>
        <p:spPr/>
        <p:txBody>
          <a:bodyPr/>
          <a:lstStyle/>
          <a:p>
            <a:fld id="{234BBC00-B9C2-0941-A460-3DB6E692A56F}" type="datetime1">
              <a:rPr lang="en-US" smtClean="0"/>
              <a:t>10/26/2023</a:t>
            </a:fld>
            <a:endParaRPr lang="en-US"/>
          </a:p>
        </p:txBody>
      </p:sp>
      <p:sp>
        <p:nvSpPr>
          <p:cNvPr id="3" name="Footer Placeholder 2">
            <a:extLst>
              <a:ext uri="{FF2B5EF4-FFF2-40B4-BE49-F238E27FC236}">
                <a16:creationId xmlns:a16="http://schemas.microsoft.com/office/drawing/2014/main" id="{D9BF2CE1-B18B-C34D-A199-9A97D36482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A76E8C-ED20-9946-B71A-C74B6432D18B}"/>
              </a:ext>
            </a:extLst>
          </p:cNvPr>
          <p:cNvSpPr>
            <a:spLocks noGrp="1"/>
          </p:cNvSpPr>
          <p:nvPr>
            <p:ph type="sldNum" sz="quarter" idx="12"/>
          </p:nvPr>
        </p:nvSpPr>
        <p:spPr/>
        <p:txBody>
          <a:bodyPr/>
          <a:lstStyle/>
          <a:p>
            <a:fld id="{D126789B-E7EA-3B43-87AE-0CF31D099B1D}" type="slidenum">
              <a:rPr lang="en-US" smtClean="0"/>
              <a:t>‹#›</a:t>
            </a:fld>
            <a:endParaRPr lang="en-US"/>
          </a:p>
        </p:txBody>
      </p:sp>
    </p:spTree>
    <p:extLst>
      <p:ext uri="{BB962C8B-B14F-4D97-AF65-F5344CB8AC3E}">
        <p14:creationId xmlns:p14="http://schemas.microsoft.com/office/powerpoint/2010/main" val="357042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C7183-9C61-8848-AD03-ADA258350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E131B7-D3D6-174A-A952-EF579D4391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0143D5-47EE-0A4C-8E99-728D8DEC4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F71F0-245E-D949-88B7-F383A930C100}"/>
              </a:ext>
            </a:extLst>
          </p:cNvPr>
          <p:cNvSpPr>
            <a:spLocks noGrp="1"/>
          </p:cNvSpPr>
          <p:nvPr>
            <p:ph type="dt" sz="half" idx="10"/>
          </p:nvPr>
        </p:nvSpPr>
        <p:spPr/>
        <p:txBody>
          <a:bodyPr/>
          <a:lstStyle/>
          <a:p>
            <a:fld id="{6DD7243B-BB06-1248-9C46-457654AF4B5A}" type="datetime1">
              <a:rPr lang="en-US" smtClean="0"/>
              <a:t>10/26/2023</a:t>
            </a:fld>
            <a:endParaRPr lang="en-US"/>
          </a:p>
        </p:txBody>
      </p:sp>
      <p:sp>
        <p:nvSpPr>
          <p:cNvPr id="6" name="Footer Placeholder 5">
            <a:extLst>
              <a:ext uri="{FF2B5EF4-FFF2-40B4-BE49-F238E27FC236}">
                <a16:creationId xmlns:a16="http://schemas.microsoft.com/office/drawing/2014/main" id="{7E45CBA7-96BF-1C41-ABC7-4D2C56D297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9D5E7-EB90-8F42-99C0-BAFD3FDF30FB}"/>
              </a:ext>
            </a:extLst>
          </p:cNvPr>
          <p:cNvSpPr>
            <a:spLocks noGrp="1"/>
          </p:cNvSpPr>
          <p:nvPr>
            <p:ph type="sldNum" sz="quarter" idx="12"/>
          </p:nvPr>
        </p:nvSpPr>
        <p:spPr/>
        <p:txBody>
          <a:bodyPr/>
          <a:lstStyle/>
          <a:p>
            <a:fld id="{D126789B-E7EA-3B43-87AE-0CF31D099B1D}" type="slidenum">
              <a:rPr lang="en-US" smtClean="0"/>
              <a:t>‹#›</a:t>
            </a:fld>
            <a:endParaRPr lang="en-US"/>
          </a:p>
        </p:txBody>
      </p:sp>
    </p:spTree>
    <p:extLst>
      <p:ext uri="{BB962C8B-B14F-4D97-AF65-F5344CB8AC3E}">
        <p14:creationId xmlns:p14="http://schemas.microsoft.com/office/powerpoint/2010/main" val="152410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4207-D0C1-D64C-A996-F33CABFDC0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7A32A0-7CA6-DD4C-A2AA-7C8DCBD0A5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F3D2A0-F682-7345-809C-761F95835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38D385-D7E5-184A-9531-43E07A3B3031}"/>
              </a:ext>
            </a:extLst>
          </p:cNvPr>
          <p:cNvSpPr>
            <a:spLocks noGrp="1"/>
          </p:cNvSpPr>
          <p:nvPr>
            <p:ph type="dt" sz="half" idx="10"/>
          </p:nvPr>
        </p:nvSpPr>
        <p:spPr/>
        <p:txBody>
          <a:bodyPr/>
          <a:lstStyle/>
          <a:p>
            <a:fld id="{7B8FCC3D-FBB1-0642-B1E8-0C3BE32A3E41}" type="datetime1">
              <a:rPr lang="en-US" smtClean="0"/>
              <a:t>10/26/2023</a:t>
            </a:fld>
            <a:endParaRPr lang="en-US"/>
          </a:p>
        </p:txBody>
      </p:sp>
      <p:sp>
        <p:nvSpPr>
          <p:cNvPr id="6" name="Footer Placeholder 5">
            <a:extLst>
              <a:ext uri="{FF2B5EF4-FFF2-40B4-BE49-F238E27FC236}">
                <a16:creationId xmlns:a16="http://schemas.microsoft.com/office/drawing/2014/main" id="{02F3CAEC-CDE5-9C47-9A84-FC9F1013A5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64F09-4618-E54C-ACE9-BA3B561E0910}"/>
              </a:ext>
            </a:extLst>
          </p:cNvPr>
          <p:cNvSpPr>
            <a:spLocks noGrp="1"/>
          </p:cNvSpPr>
          <p:nvPr>
            <p:ph type="sldNum" sz="quarter" idx="12"/>
          </p:nvPr>
        </p:nvSpPr>
        <p:spPr/>
        <p:txBody>
          <a:bodyPr/>
          <a:lstStyle/>
          <a:p>
            <a:fld id="{D126789B-E7EA-3B43-87AE-0CF31D099B1D}" type="slidenum">
              <a:rPr lang="en-US" smtClean="0"/>
              <a:t>‹#›</a:t>
            </a:fld>
            <a:endParaRPr lang="en-US"/>
          </a:p>
        </p:txBody>
      </p:sp>
    </p:spTree>
    <p:extLst>
      <p:ext uri="{BB962C8B-B14F-4D97-AF65-F5344CB8AC3E}">
        <p14:creationId xmlns:p14="http://schemas.microsoft.com/office/powerpoint/2010/main" val="369494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2D97E1-4777-B943-9237-36E820115A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A19849-3325-554F-9570-B750AE521F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D68B6-18A6-584A-9E30-AF04496E7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BDC12-0521-CB4D-9535-1DA1EECDAFE0}" type="datetime1">
              <a:rPr lang="en-US" smtClean="0"/>
              <a:t>10/26/2023</a:t>
            </a:fld>
            <a:endParaRPr lang="en-US"/>
          </a:p>
        </p:txBody>
      </p:sp>
      <p:sp>
        <p:nvSpPr>
          <p:cNvPr id="5" name="Footer Placeholder 4">
            <a:extLst>
              <a:ext uri="{FF2B5EF4-FFF2-40B4-BE49-F238E27FC236}">
                <a16:creationId xmlns:a16="http://schemas.microsoft.com/office/drawing/2014/main" id="{44EC549B-7BF1-E44F-A5FD-2E7FBF366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1590F-BFFD-4540-B581-8E7901DB09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6789B-E7EA-3B43-87AE-0CF31D099B1D}" type="slidenum">
              <a:rPr lang="en-US" smtClean="0"/>
              <a:t>‹#›</a:t>
            </a:fld>
            <a:endParaRPr lang="en-US"/>
          </a:p>
        </p:txBody>
      </p:sp>
    </p:spTree>
    <p:extLst>
      <p:ext uri="{BB962C8B-B14F-4D97-AF65-F5344CB8AC3E}">
        <p14:creationId xmlns:p14="http://schemas.microsoft.com/office/powerpoint/2010/main" val="2532793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3D7D0-58F3-A99C-9F9C-57B7BD4AB0A0}"/>
              </a:ext>
            </a:extLst>
          </p:cNvPr>
          <p:cNvSpPr>
            <a:spLocks noGrp="1"/>
          </p:cNvSpPr>
          <p:nvPr>
            <p:ph type="title"/>
          </p:nvPr>
        </p:nvSpPr>
        <p:spPr>
          <a:xfrm>
            <a:off x="207593" y="1221987"/>
            <a:ext cx="10515600" cy="1325563"/>
          </a:xfrm>
        </p:spPr>
        <p:txBody>
          <a:bodyPr>
            <a:normAutofit/>
          </a:bodyPr>
          <a:lstStyle/>
          <a:p>
            <a:r>
              <a:rPr lang="en-US" dirty="0">
                <a:latin typeface="Helvetica Light" panose="020B0403020202020204" pitchFamily="34" charset="0"/>
              </a:rPr>
              <a:t>Mapping Buprenorphine Access at Philadelphia Pharmacies</a:t>
            </a:r>
          </a:p>
        </p:txBody>
      </p:sp>
      <p:sp>
        <p:nvSpPr>
          <p:cNvPr id="2" name="TextBox 1">
            <a:extLst>
              <a:ext uri="{FF2B5EF4-FFF2-40B4-BE49-F238E27FC236}">
                <a16:creationId xmlns:a16="http://schemas.microsoft.com/office/drawing/2014/main" id="{EAD5045F-0EB1-3F23-183D-D5796188AA2E}"/>
              </a:ext>
            </a:extLst>
          </p:cNvPr>
          <p:cNvSpPr txBox="1"/>
          <p:nvPr/>
        </p:nvSpPr>
        <p:spPr>
          <a:xfrm>
            <a:off x="207593" y="2547550"/>
            <a:ext cx="7286625" cy="2031325"/>
          </a:xfrm>
          <a:prstGeom prst="rect">
            <a:avLst/>
          </a:prstGeom>
          <a:noFill/>
        </p:spPr>
        <p:txBody>
          <a:bodyPr wrap="square" rtlCol="0">
            <a:spAutoFit/>
          </a:bodyPr>
          <a:lstStyle/>
          <a:p>
            <a:r>
              <a:rPr lang="en-US" dirty="0">
                <a:latin typeface="Helvetica" pitchFamily="2" charset="0"/>
              </a:rPr>
              <a:t>Rachel French, PhD, RN, MSHP</a:t>
            </a:r>
          </a:p>
          <a:p>
            <a:r>
              <a:rPr lang="de-DE" dirty="0">
                <a:latin typeface="Helvetica" pitchFamily="2" charset="0"/>
              </a:rPr>
              <a:t>Allison Schachter, BS</a:t>
            </a:r>
            <a:endParaRPr lang="en-US" dirty="0">
              <a:latin typeface="Helvetica" pitchFamily="2" charset="0"/>
            </a:endParaRPr>
          </a:p>
          <a:p>
            <a:r>
              <a:rPr lang="en-US" dirty="0">
                <a:latin typeface="Helvetica" pitchFamily="2" charset="0"/>
              </a:rPr>
              <a:t>Emily Seeburger, MPH</a:t>
            </a:r>
          </a:p>
          <a:p>
            <a:r>
              <a:rPr lang="en-US" dirty="0">
                <a:latin typeface="Helvetica" pitchFamily="2" charset="0"/>
              </a:rPr>
              <a:t>Nicole O’Donnell</a:t>
            </a:r>
            <a:r>
              <a:rPr lang="en-US">
                <a:latin typeface="Helvetica" pitchFamily="2" charset="0"/>
              </a:rPr>
              <a:t>, BA, CRS </a:t>
            </a:r>
            <a:endParaRPr lang="en-US" dirty="0">
              <a:latin typeface="Helvetica" pitchFamily="2" charset="0"/>
            </a:endParaRPr>
          </a:p>
          <a:p>
            <a:r>
              <a:rPr lang="en-US" dirty="0">
                <a:latin typeface="Helvetica" pitchFamily="2" charset="0"/>
              </a:rPr>
              <a:t>Jeanmarie Perrone, MD</a:t>
            </a:r>
          </a:p>
          <a:p>
            <a:r>
              <a:rPr lang="en-US" dirty="0">
                <a:latin typeface="Helvetica" pitchFamily="2" charset="0"/>
              </a:rPr>
              <a:t>Margaret Lowenstein, MD, MSHP</a:t>
            </a:r>
          </a:p>
          <a:p>
            <a:r>
              <a:rPr lang="en-US" dirty="0">
                <a:latin typeface="Helvetica" pitchFamily="2" charset="0"/>
              </a:rPr>
              <a:t>Shoshana Aronowitz, PhD, MSN, MSHP</a:t>
            </a:r>
          </a:p>
        </p:txBody>
      </p:sp>
      <p:sp>
        <p:nvSpPr>
          <p:cNvPr id="6" name="Slide Number Placeholder 5">
            <a:extLst>
              <a:ext uri="{FF2B5EF4-FFF2-40B4-BE49-F238E27FC236}">
                <a16:creationId xmlns:a16="http://schemas.microsoft.com/office/drawing/2014/main" id="{E4E11BA1-CAEF-69C3-DF4C-FCF7541E8533}"/>
              </a:ext>
            </a:extLst>
          </p:cNvPr>
          <p:cNvSpPr>
            <a:spLocks noGrp="1"/>
          </p:cNvSpPr>
          <p:nvPr>
            <p:ph type="sldNum" sz="quarter" idx="12"/>
          </p:nvPr>
        </p:nvSpPr>
        <p:spPr/>
        <p:txBody>
          <a:bodyPr/>
          <a:lstStyle/>
          <a:p>
            <a:fld id="{D126789B-E7EA-3B43-87AE-0CF31D099B1D}" type="slidenum">
              <a:rPr lang="en-US" smtClean="0"/>
              <a:t>1</a:t>
            </a:fld>
            <a:endParaRPr lang="en-US"/>
          </a:p>
        </p:txBody>
      </p:sp>
    </p:spTree>
    <p:extLst>
      <p:ext uri="{BB962C8B-B14F-4D97-AF65-F5344CB8AC3E}">
        <p14:creationId xmlns:p14="http://schemas.microsoft.com/office/powerpoint/2010/main" val="39038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3D7D0-58F3-A99C-9F9C-57B7BD4AB0A0}"/>
              </a:ext>
            </a:extLst>
          </p:cNvPr>
          <p:cNvSpPr>
            <a:spLocks noGrp="1"/>
          </p:cNvSpPr>
          <p:nvPr>
            <p:ph type="title"/>
          </p:nvPr>
        </p:nvSpPr>
        <p:spPr>
          <a:xfrm>
            <a:off x="207593" y="1167883"/>
            <a:ext cx="10515600" cy="722196"/>
          </a:xfrm>
        </p:spPr>
        <p:txBody>
          <a:bodyPr>
            <a:normAutofit/>
          </a:bodyPr>
          <a:lstStyle/>
          <a:p>
            <a:r>
              <a:rPr lang="en-US" dirty="0">
                <a:latin typeface="Helvetica Light" panose="020B0403020202020204" pitchFamily="34" charset="0"/>
              </a:rPr>
              <a:t>Results</a:t>
            </a:r>
          </a:p>
        </p:txBody>
      </p:sp>
      <p:sp>
        <p:nvSpPr>
          <p:cNvPr id="3" name="TextBox 2">
            <a:extLst>
              <a:ext uri="{FF2B5EF4-FFF2-40B4-BE49-F238E27FC236}">
                <a16:creationId xmlns:a16="http://schemas.microsoft.com/office/drawing/2014/main" id="{A6CD547A-4593-7C12-0CCD-F9474542BCE9}"/>
              </a:ext>
            </a:extLst>
          </p:cNvPr>
          <p:cNvSpPr txBox="1"/>
          <p:nvPr/>
        </p:nvSpPr>
        <p:spPr>
          <a:xfrm>
            <a:off x="207593" y="1890079"/>
            <a:ext cx="11557416" cy="3416320"/>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We identified 137 pharmacies that regularly stock buprenorphine, do not have known dosage maximums, and dispense to established and new patients without requiring a verbal verification from the prescriber; we labelled these pharmacies </a:t>
            </a:r>
            <a:r>
              <a:rPr lang="en-US" sz="1800" b="1" dirty="0">
                <a:effectLst/>
                <a:latin typeface="Arial" panose="020B0604020202020204" pitchFamily="34" charset="0"/>
                <a:ea typeface="Calibri" panose="020F0502020204030204" pitchFamily="34" charset="0"/>
              </a:rPr>
              <a:t>“easier-access”</a:t>
            </a:r>
          </a:p>
          <a:p>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rPr>
              <a:t>Z</a:t>
            </a:r>
            <a:r>
              <a:rPr lang="en-US" sz="1800" dirty="0">
                <a:effectLst/>
                <a:latin typeface="Arial" panose="020B0604020202020204" pitchFamily="34" charset="0"/>
                <a:ea typeface="Calibri" panose="020F0502020204030204" pitchFamily="34" charset="0"/>
              </a:rPr>
              <a:t>ip codes with predominantly white residents had a median (IQR) of 3 (2-4) easier-access pharmacies, and zip codes with predominantly Black residents a median (IQR) of 2 (1-4.5) easier-access pharmacies</a:t>
            </a: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rPr>
              <a:t>9</a:t>
            </a:r>
            <a:r>
              <a:rPr lang="en-US" sz="1800" dirty="0">
                <a:effectLst/>
                <a:latin typeface="Arial" panose="020B0604020202020204" pitchFamily="34" charset="0"/>
                <a:ea typeface="Calibri" panose="020F0502020204030204" pitchFamily="34" charset="0"/>
              </a:rPr>
              <a:t> zip codes had no easier-access pharmacies and 3 zip codes had one</a:t>
            </a:r>
            <a:r>
              <a:rPr lang="en-US" dirty="0">
                <a:effectLst/>
              </a:rPr>
              <a:t> </a:t>
            </a:r>
            <a:endParaRPr lang="en-US" dirty="0">
              <a:effectLst/>
              <a:latin typeface="Arial" panose="020B0604020202020204" pitchFamily="34" charset="0"/>
            </a:endParaRPr>
          </a:p>
          <a:p>
            <a:endParaRPr lang="en-US" dirty="0">
              <a:latin typeface="Arial" panose="020B0604020202020204" pitchFamily="34" charset="0"/>
            </a:endParaRP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All 3 of these zip codes are areas with primarily Black residents. Among these zip codes, one (19143) experienced an increase in fatal overdoses between 2020 and 2021, and nearly a doubling in fatal overdoses from 2017 (22 deaths) to 2021 (42 deaths)</a:t>
            </a:r>
            <a:endParaRPr lang="en-US" dirty="0"/>
          </a:p>
        </p:txBody>
      </p:sp>
      <p:sp>
        <p:nvSpPr>
          <p:cNvPr id="6" name="Slide Number Placeholder 5">
            <a:extLst>
              <a:ext uri="{FF2B5EF4-FFF2-40B4-BE49-F238E27FC236}">
                <a16:creationId xmlns:a16="http://schemas.microsoft.com/office/drawing/2014/main" id="{AE76CFEC-DCA3-0AE1-B4F0-B0E634944961}"/>
              </a:ext>
            </a:extLst>
          </p:cNvPr>
          <p:cNvSpPr>
            <a:spLocks noGrp="1"/>
          </p:cNvSpPr>
          <p:nvPr>
            <p:ph type="sldNum" sz="quarter" idx="12"/>
          </p:nvPr>
        </p:nvSpPr>
        <p:spPr/>
        <p:txBody>
          <a:bodyPr/>
          <a:lstStyle/>
          <a:p>
            <a:fld id="{D126789B-E7EA-3B43-87AE-0CF31D099B1D}" type="slidenum">
              <a:rPr lang="en-US" smtClean="0"/>
              <a:t>10</a:t>
            </a:fld>
            <a:endParaRPr lang="en-US"/>
          </a:p>
        </p:txBody>
      </p:sp>
    </p:spTree>
    <p:extLst>
      <p:ext uri="{BB962C8B-B14F-4D97-AF65-F5344CB8AC3E}">
        <p14:creationId xmlns:p14="http://schemas.microsoft.com/office/powerpoint/2010/main" val="161781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map of a city with many red dots&#10;&#10;Description automatically generated">
            <a:extLst>
              <a:ext uri="{FF2B5EF4-FFF2-40B4-BE49-F238E27FC236}">
                <a16:creationId xmlns:a16="http://schemas.microsoft.com/office/drawing/2014/main" id="{FE2A1562-515B-A72E-8795-15975732D95B}"/>
              </a:ext>
            </a:extLst>
          </p:cNvPr>
          <p:cNvPicPr>
            <a:picLocks noChangeAspect="1"/>
          </p:cNvPicPr>
          <p:nvPr/>
        </p:nvPicPr>
        <p:blipFill>
          <a:blip r:embed="rId3"/>
          <a:stretch>
            <a:fillRect/>
          </a:stretch>
        </p:blipFill>
        <p:spPr>
          <a:xfrm>
            <a:off x="0" y="0"/>
            <a:ext cx="6332300" cy="6858000"/>
          </a:xfrm>
          <a:prstGeom prst="rect">
            <a:avLst/>
          </a:prstGeom>
        </p:spPr>
      </p:pic>
      <p:pic>
        <p:nvPicPr>
          <p:cNvPr id="9" name="Picture 8" descr="A screenshot of a phone&#10;&#10;Description automatically generated">
            <a:extLst>
              <a:ext uri="{FF2B5EF4-FFF2-40B4-BE49-F238E27FC236}">
                <a16:creationId xmlns:a16="http://schemas.microsoft.com/office/drawing/2014/main" id="{A998262F-AC32-133D-7159-89A845CFF10D}"/>
              </a:ext>
            </a:extLst>
          </p:cNvPr>
          <p:cNvPicPr>
            <a:picLocks noChangeAspect="1"/>
          </p:cNvPicPr>
          <p:nvPr/>
        </p:nvPicPr>
        <p:blipFill>
          <a:blip r:embed="rId4"/>
          <a:stretch>
            <a:fillRect/>
          </a:stretch>
        </p:blipFill>
        <p:spPr>
          <a:xfrm>
            <a:off x="7646651" y="1475219"/>
            <a:ext cx="3356129" cy="3907561"/>
          </a:xfrm>
          <a:prstGeom prst="rect">
            <a:avLst/>
          </a:prstGeom>
        </p:spPr>
      </p:pic>
      <p:sp>
        <p:nvSpPr>
          <p:cNvPr id="12" name="Slide Number Placeholder 11">
            <a:extLst>
              <a:ext uri="{FF2B5EF4-FFF2-40B4-BE49-F238E27FC236}">
                <a16:creationId xmlns:a16="http://schemas.microsoft.com/office/drawing/2014/main" id="{39841BAE-467E-AACE-05C6-F15104C1F04E}"/>
              </a:ext>
            </a:extLst>
          </p:cNvPr>
          <p:cNvSpPr>
            <a:spLocks noGrp="1"/>
          </p:cNvSpPr>
          <p:nvPr>
            <p:ph type="sldNum" sz="quarter" idx="12"/>
          </p:nvPr>
        </p:nvSpPr>
        <p:spPr/>
        <p:txBody>
          <a:bodyPr/>
          <a:lstStyle/>
          <a:p>
            <a:fld id="{D126789B-E7EA-3B43-87AE-0CF31D099B1D}" type="slidenum">
              <a:rPr lang="en-US" smtClean="0"/>
              <a:t>11</a:t>
            </a:fld>
            <a:endParaRPr lang="en-US"/>
          </a:p>
        </p:txBody>
      </p:sp>
    </p:spTree>
    <p:extLst>
      <p:ext uri="{BB962C8B-B14F-4D97-AF65-F5344CB8AC3E}">
        <p14:creationId xmlns:p14="http://schemas.microsoft.com/office/powerpoint/2010/main" val="103654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3D7D0-58F3-A99C-9F9C-57B7BD4AB0A0}"/>
              </a:ext>
            </a:extLst>
          </p:cNvPr>
          <p:cNvSpPr>
            <a:spLocks noGrp="1"/>
          </p:cNvSpPr>
          <p:nvPr>
            <p:ph type="title"/>
          </p:nvPr>
        </p:nvSpPr>
        <p:spPr>
          <a:xfrm>
            <a:off x="132643" y="1152891"/>
            <a:ext cx="10515600" cy="849701"/>
          </a:xfrm>
        </p:spPr>
        <p:txBody>
          <a:bodyPr>
            <a:normAutofit/>
          </a:bodyPr>
          <a:lstStyle/>
          <a:p>
            <a:r>
              <a:rPr lang="en-US" dirty="0">
                <a:latin typeface="Helvetica Light" panose="020B0403020202020204" pitchFamily="34" charset="0"/>
              </a:rPr>
              <a:t>Discussion</a:t>
            </a:r>
          </a:p>
        </p:txBody>
      </p:sp>
      <p:sp>
        <p:nvSpPr>
          <p:cNvPr id="2" name="TextBox 1">
            <a:extLst>
              <a:ext uri="{FF2B5EF4-FFF2-40B4-BE49-F238E27FC236}">
                <a16:creationId xmlns:a16="http://schemas.microsoft.com/office/drawing/2014/main" id="{FDBC5074-CAD8-DFBA-50C0-1B9F963A201D}"/>
              </a:ext>
            </a:extLst>
          </p:cNvPr>
          <p:cNvSpPr txBox="1"/>
          <p:nvPr/>
        </p:nvSpPr>
        <p:spPr>
          <a:xfrm>
            <a:off x="265842" y="2002592"/>
            <a:ext cx="11291573"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Our findings mirror those of previous studies that have found a significant percentage of pharmacies do not carry buprenorphine, even in areas of the country with high opioid overdose rates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Uneven distribution of “easier-access” pharmacies across the city – i.e.: pharmacies that keep buprenorphine in stock and are willing to dispense to new patients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West Philadelphia zip code 19143 experienced nearly a doubling in overdose deaths between the years 2017 and 2021, and 76% of the residents in this area identify as Black or African American.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This area only had 1 “easier-access” pharmacy; none of the other pharmacies in this zip code reported stocking buprenorphine</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 large body of literature highlights how Black patients with OUD are less likely to receive evidence-based treatment with medication, and among those who do receive medication, Black patients are more likely than white patients to be offered methadone only, rather than a choice of methadone or buprenorphine -- inability to pick up medication at a pharmacy in one’s neighborhood is a serious barrier that needs addressing</a:t>
            </a:r>
          </a:p>
        </p:txBody>
      </p:sp>
      <p:sp>
        <p:nvSpPr>
          <p:cNvPr id="6" name="Slide Number Placeholder 5">
            <a:extLst>
              <a:ext uri="{FF2B5EF4-FFF2-40B4-BE49-F238E27FC236}">
                <a16:creationId xmlns:a16="http://schemas.microsoft.com/office/drawing/2014/main" id="{DFFF4D93-150A-EAB1-D5AE-15E6C9A54F5D}"/>
              </a:ext>
            </a:extLst>
          </p:cNvPr>
          <p:cNvSpPr>
            <a:spLocks noGrp="1"/>
          </p:cNvSpPr>
          <p:nvPr>
            <p:ph type="sldNum" sz="quarter" idx="12"/>
          </p:nvPr>
        </p:nvSpPr>
        <p:spPr/>
        <p:txBody>
          <a:bodyPr/>
          <a:lstStyle/>
          <a:p>
            <a:fld id="{D126789B-E7EA-3B43-87AE-0CF31D099B1D}" type="slidenum">
              <a:rPr lang="en-US" smtClean="0"/>
              <a:t>12</a:t>
            </a:fld>
            <a:endParaRPr lang="en-US"/>
          </a:p>
        </p:txBody>
      </p:sp>
    </p:spTree>
    <p:extLst>
      <p:ext uri="{BB962C8B-B14F-4D97-AF65-F5344CB8AC3E}">
        <p14:creationId xmlns:p14="http://schemas.microsoft.com/office/powerpoint/2010/main" val="354491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3D7D0-58F3-A99C-9F9C-57B7BD4AB0A0}"/>
              </a:ext>
            </a:extLst>
          </p:cNvPr>
          <p:cNvSpPr>
            <a:spLocks noGrp="1"/>
          </p:cNvSpPr>
          <p:nvPr>
            <p:ph type="title"/>
          </p:nvPr>
        </p:nvSpPr>
        <p:spPr>
          <a:xfrm>
            <a:off x="132643" y="1152891"/>
            <a:ext cx="10515600" cy="849701"/>
          </a:xfrm>
        </p:spPr>
        <p:txBody>
          <a:bodyPr>
            <a:normAutofit/>
          </a:bodyPr>
          <a:lstStyle/>
          <a:p>
            <a:r>
              <a:rPr lang="en-US" dirty="0">
                <a:latin typeface="Helvetica Light" panose="020B0403020202020204" pitchFamily="34" charset="0"/>
              </a:rPr>
              <a:t>Limitations</a:t>
            </a:r>
          </a:p>
        </p:txBody>
      </p:sp>
      <p:sp>
        <p:nvSpPr>
          <p:cNvPr id="2" name="TextBox 1">
            <a:extLst>
              <a:ext uri="{FF2B5EF4-FFF2-40B4-BE49-F238E27FC236}">
                <a16:creationId xmlns:a16="http://schemas.microsoft.com/office/drawing/2014/main" id="{FDBC5074-CAD8-DFBA-50C0-1B9F963A201D}"/>
              </a:ext>
            </a:extLst>
          </p:cNvPr>
          <p:cNvSpPr txBox="1"/>
          <p:nvPr/>
        </p:nvSpPr>
        <p:spPr>
          <a:xfrm>
            <a:off x="265842" y="2002592"/>
            <a:ext cx="11291573"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 were unable to reach and collect data from 71 pharmacies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Pharmacy techs and other staff may not be as knowledgeable as pharmacists about what is available in their pharmacy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 did not use secret shopper methodology; pharmacies that reported stocking and dispensing buprenorphine might refuse patients for a variety of reasons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 follow-up secret shopper study might help us more deeply understand the barriers that patients face</a:t>
            </a:r>
          </a:p>
        </p:txBody>
      </p:sp>
      <p:sp>
        <p:nvSpPr>
          <p:cNvPr id="6" name="Slide Number Placeholder 5">
            <a:extLst>
              <a:ext uri="{FF2B5EF4-FFF2-40B4-BE49-F238E27FC236}">
                <a16:creationId xmlns:a16="http://schemas.microsoft.com/office/drawing/2014/main" id="{158E8F87-A769-4800-876C-D1065160D437}"/>
              </a:ext>
            </a:extLst>
          </p:cNvPr>
          <p:cNvSpPr>
            <a:spLocks noGrp="1"/>
          </p:cNvSpPr>
          <p:nvPr>
            <p:ph type="sldNum" sz="quarter" idx="12"/>
          </p:nvPr>
        </p:nvSpPr>
        <p:spPr/>
        <p:txBody>
          <a:bodyPr/>
          <a:lstStyle/>
          <a:p>
            <a:fld id="{D126789B-E7EA-3B43-87AE-0CF31D099B1D}" type="slidenum">
              <a:rPr lang="en-US" smtClean="0"/>
              <a:t>13</a:t>
            </a:fld>
            <a:endParaRPr lang="en-US"/>
          </a:p>
        </p:txBody>
      </p:sp>
    </p:spTree>
    <p:extLst>
      <p:ext uri="{BB962C8B-B14F-4D97-AF65-F5344CB8AC3E}">
        <p14:creationId xmlns:p14="http://schemas.microsoft.com/office/powerpoint/2010/main" val="326387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3D7D0-58F3-A99C-9F9C-57B7BD4AB0A0}"/>
              </a:ext>
            </a:extLst>
          </p:cNvPr>
          <p:cNvSpPr>
            <a:spLocks noGrp="1"/>
          </p:cNvSpPr>
          <p:nvPr>
            <p:ph type="title"/>
          </p:nvPr>
        </p:nvSpPr>
        <p:spPr>
          <a:xfrm>
            <a:off x="132643" y="1152891"/>
            <a:ext cx="4319436" cy="849701"/>
          </a:xfrm>
        </p:spPr>
        <p:txBody>
          <a:bodyPr>
            <a:normAutofit/>
          </a:bodyPr>
          <a:lstStyle/>
          <a:p>
            <a:r>
              <a:rPr lang="en-US" dirty="0">
                <a:latin typeface="Helvetica Light" panose="020B0403020202020204" pitchFamily="34" charset="0"/>
              </a:rPr>
              <a:t>Conclusion</a:t>
            </a:r>
          </a:p>
        </p:txBody>
      </p:sp>
      <p:sp>
        <p:nvSpPr>
          <p:cNvPr id="2" name="TextBox 1">
            <a:extLst>
              <a:ext uri="{FF2B5EF4-FFF2-40B4-BE49-F238E27FC236}">
                <a16:creationId xmlns:a16="http://schemas.microsoft.com/office/drawing/2014/main" id="{FDBC5074-CAD8-DFBA-50C0-1B9F963A201D}"/>
              </a:ext>
            </a:extLst>
          </p:cNvPr>
          <p:cNvSpPr txBox="1"/>
          <p:nvPr/>
        </p:nvSpPr>
        <p:spPr>
          <a:xfrm>
            <a:off x="265843" y="2002592"/>
            <a:ext cx="5130616"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An important barrier to buprenorphine access lies at the pharmacy-level, where pharmacies may choose not to stock and dispense the medication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Our survey of Philadelphia pharmacies found that buprenorphine access is not equitable across the city and a quarter of pharmacies surveyed choose not to carry the medication</a:t>
            </a:r>
          </a:p>
        </p:txBody>
      </p:sp>
      <p:pic>
        <p:nvPicPr>
          <p:cNvPr id="3" name="Picture 2">
            <a:extLst>
              <a:ext uri="{FF2B5EF4-FFF2-40B4-BE49-F238E27FC236}">
                <a16:creationId xmlns:a16="http://schemas.microsoft.com/office/drawing/2014/main" id="{CEBD60A5-63DD-B6BB-9321-4F6754AF3E72}"/>
              </a:ext>
            </a:extLst>
          </p:cNvPr>
          <p:cNvPicPr>
            <a:picLocks noChangeAspect="1"/>
          </p:cNvPicPr>
          <p:nvPr/>
        </p:nvPicPr>
        <p:blipFill>
          <a:blip r:embed="rId4"/>
          <a:stretch>
            <a:fillRect/>
          </a:stretch>
        </p:blipFill>
        <p:spPr>
          <a:xfrm>
            <a:off x="5706025" y="-20845"/>
            <a:ext cx="6485975" cy="6899690"/>
          </a:xfrm>
          <a:prstGeom prst="rect">
            <a:avLst/>
          </a:prstGeom>
        </p:spPr>
      </p:pic>
      <p:sp>
        <p:nvSpPr>
          <p:cNvPr id="7" name="Slide Number Placeholder 6">
            <a:extLst>
              <a:ext uri="{FF2B5EF4-FFF2-40B4-BE49-F238E27FC236}">
                <a16:creationId xmlns:a16="http://schemas.microsoft.com/office/drawing/2014/main" id="{23F886F6-0BBE-81C9-A4AF-CBF2FF01D090}"/>
              </a:ext>
            </a:extLst>
          </p:cNvPr>
          <p:cNvSpPr>
            <a:spLocks noGrp="1"/>
          </p:cNvSpPr>
          <p:nvPr>
            <p:ph type="sldNum" sz="quarter" idx="12"/>
          </p:nvPr>
        </p:nvSpPr>
        <p:spPr/>
        <p:txBody>
          <a:bodyPr/>
          <a:lstStyle/>
          <a:p>
            <a:fld id="{D126789B-E7EA-3B43-87AE-0CF31D099B1D}" type="slidenum">
              <a:rPr lang="en-US" smtClean="0"/>
              <a:t>14</a:t>
            </a:fld>
            <a:endParaRPr lang="en-US"/>
          </a:p>
        </p:txBody>
      </p:sp>
    </p:spTree>
    <p:extLst>
      <p:ext uri="{BB962C8B-B14F-4D97-AF65-F5344CB8AC3E}">
        <p14:creationId xmlns:p14="http://schemas.microsoft.com/office/powerpoint/2010/main" val="811478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3D7D0-58F3-A99C-9F9C-57B7BD4AB0A0}"/>
              </a:ext>
            </a:extLst>
          </p:cNvPr>
          <p:cNvSpPr>
            <a:spLocks noGrp="1"/>
          </p:cNvSpPr>
          <p:nvPr>
            <p:ph type="title"/>
          </p:nvPr>
        </p:nvSpPr>
        <p:spPr>
          <a:xfrm>
            <a:off x="312524" y="2119728"/>
            <a:ext cx="10515600" cy="2742727"/>
          </a:xfrm>
        </p:spPr>
        <p:txBody>
          <a:bodyPr>
            <a:noAutofit/>
          </a:bodyPr>
          <a:lstStyle/>
          <a:p>
            <a:pPr algn="ctr"/>
            <a:r>
              <a:rPr lang="en-US" sz="6600" b="1" dirty="0">
                <a:latin typeface="Helvetica Light" panose="020B0403020202020204" pitchFamily="34" charset="0"/>
              </a:rPr>
              <a:t>QUESTIONS </a:t>
            </a:r>
            <a:br>
              <a:rPr lang="en-US" sz="6600" b="1" dirty="0">
                <a:latin typeface="Helvetica Light" panose="020B0403020202020204" pitchFamily="34" charset="0"/>
              </a:rPr>
            </a:br>
            <a:r>
              <a:rPr lang="en-US" sz="6600" b="1" dirty="0">
                <a:latin typeface="Helvetica Light" panose="020B0403020202020204" pitchFamily="34" charset="0"/>
              </a:rPr>
              <a:t>&amp;</a:t>
            </a:r>
            <a:br>
              <a:rPr lang="en-US" sz="6600" b="1" dirty="0">
                <a:latin typeface="Helvetica Light" panose="020B0403020202020204" pitchFamily="34" charset="0"/>
              </a:rPr>
            </a:br>
            <a:r>
              <a:rPr lang="en-US" sz="6600" b="1" dirty="0">
                <a:latin typeface="Helvetica Light" panose="020B0403020202020204" pitchFamily="34" charset="0"/>
              </a:rPr>
              <a:t>DISCUSSION</a:t>
            </a:r>
          </a:p>
        </p:txBody>
      </p:sp>
      <p:sp>
        <p:nvSpPr>
          <p:cNvPr id="10" name="Slide Number Placeholder 9">
            <a:extLst>
              <a:ext uri="{FF2B5EF4-FFF2-40B4-BE49-F238E27FC236}">
                <a16:creationId xmlns:a16="http://schemas.microsoft.com/office/drawing/2014/main" id="{1649C453-1EFA-3248-968F-6D5B75360636}"/>
              </a:ext>
            </a:extLst>
          </p:cNvPr>
          <p:cNvSpPr>
            <a:spLocks noGrp="1"/>
          </p:cNvSpPr>
          <p:nvPr>
            <p:ph type="sldNum" sz="quarter" idx="12"/>
          </p:nvPr>
        </p:nvSpPr>
        <p:spPr/>
        <p:txBody>
          <a:bodyPr/>
          <a:lstStyle/>
          <a:p>
            <a:fld id="{D126789B-E7EA-3B43-87AE-0CF31D099B1D}" type="slidenum">
              <a:rPr lang="en-US" smtClean="0"/>
              <a:t>15</a:t>
            </a:fld>
            <a:endParaRPr lang="en-US"/>
          </a:p>
        </p:txBody>
      </p:sp>
    </p:spTree>
    <p:extLst>
      <p:ext uri="{BB962C8B-B14F-4D97-AF65-F5344CB8AC3E}">
        <p14:creationId xmlns:p14="http://schemas.microsoft.com/office/powerpoint/2010/main" val="2875261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1649C453-1EFA-3248-968F-6D5B75360636}"/>
              </a:ext>
            </a:extLst>
          </p:cNvPr>
          <p:cNvSpPr>
            <a:spLocks noGrp="1"/>
          </p:cNvSpPr>
          <p:nvPr>
            <p:ph type="sldNum" sz="quarter" idx="12"/>
          </p:nvPr>
        </p:nvSpPr>
        <p:spPr/>
        <p:txBody>
          <a:bodyPr/>
          <a:lstStyle/>
          <a:p>
            <a:fld id="{D126789B-E7EA-3B43-87AE-0CF31D099B1D}" type="slidenum">
              <a:rPr lang="en-US" smtClean="0"/>
              <a:t>16</a:t>
            </a:fld>
            <a:endParaRPr lang="en-US"/>
          </a:p>
        </p:txBody>
      </p:sp>
      <p:sp>
        <p:nvSpPr>
          <p:cNvPr id="3" name="Title 2">
            <a:extLst>
              <a:ext uri="{FF2B5EF4-FFF2-40B4-BE49-F238E27FC236}">
                <a16:creationId xmlns:a16="http://schemas.microsoft.com/office/drawing/2014/main" id="{66E51684-E95B-0853-45FA-6E55F4412E50}"/>
              </a:ext>
            </a:extLst>
          </p:cNvPr>
          <p:cNvSpPr>
            <a:spLocks noGrp="1"/>
          </p:cNvSpPr>
          <p:nvPr>
            <p:ph type="title"/>
          </p:nvPr>
        </p:nvSpPr>
        <p:spPr/>
        <p:txBody>
          <a:bodyPr/>
          <a:lstStyle/>
          <a:p>
            <a:r>
              <a:rPr lang="en-US" i="1" dirty="0"/>
              <a:t>Further questions?</a:t>
            </a:r>
          </a:p>
        </p:txBody>
      </p:sp>
      <p:pic>
        <p:nvPicPr>
          <p:cNvPr id="6" name="Picture 5">
            <a:extLst>
              <a:ext uri="{FF2B5EF4-FFF2-40B4-BE49-F238E27FC236}">
                <a16:creationId xmlns:a16="http://schemas.microsoft.com/office/drawing/2014/main" id="{428DF2A6-1E54-5C1B-2219-2371A1978A46}"/>
              </a:ext>
            </a:extLst>
          </p:cNvPr>
          <p:cNvPicPr>
            <a:picLocks noChangeAspect="1"/>
          </p:cNvPicPr>
          <p:nvPr/>
        </p:nvPicPr>
        <p:blipFill>
          <a:blip r:embed="rId3"/>
          <a:stretch>
            <a:fillRect/>
          </a:stretch>
        </p:blipFill>
        <p:spPr>
          <a:xfrm>
            <a:off x="838200" y="1690688"/>
            <a:ext cx="9619647" cy="3597592"/>
          </a:xfrm>
          <a:prstGeom prst="rect">
            <a:avLst/>
          </a:prstGeom>
        </p:spPr>
      </p:pic>
    </p:spTree>
    <p:extLst>
      <p:ext uri="{BB962C8B-B14F-4D97-AF65-F5344CB8AC3E}">
        <p14:creationId xmlns:p14="http://schemas.microsoft.com/office/powerpoint/2010/main" val="314410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3D7D0-58F3-A99C-9F9C-57B7BD4AB0A0}"/>
              </a:ext>
            </a:extLst>
          </p:cNvPr>
          <p:cNvSpPr>
            <a:spLocks noGrp="1"/>
          </p:cNvSpPr>
          <p:nvPr>
            <p:ph type="title"/>
          </p:nvPr>
        </p:nvSpPr>
        <p:spPr>
          <a:xfrm>
            <a:off x="207593" y="1416720"/>
            <a:ext cx="10515600" cy="2477548"/>
          </a:xfrm>
        </p:spPr>
        <p:txBody>
          <a:bodyPr>
            <a:normAutofit/>
          </a:bodyPr>
          <a:lstStyle/>
          <a:p>
            <a:pPr algn="ctr"/>
            <a:br>
              <a:rPr lang="en-US" sz="3600" dirty="0">
                <a:latin typeface="Helvetica Light" panose="020B0403020202020204" pitchFamily="34" charset="0"/>
              </a:rPr>
            </a:br>
            <a:r>
              <a:rPr lang="en-US" sz="3600" dirty="0">
                <a:latin typeface="Helvetica Light" panose="020B0403020202020204" pitchFamily="34" charset="0"/>
              </a:rPr>
              <a:t>Employed by Ophelia Health as a Registered Nurse. </a:t>
            </a:r>
          </a:p>
        </p:txBody>
      </p:sp>
      <p:sp>
        <p:nvSpPr>
          <p:cNvPr id="8" name="Slide Number Placeholder 7">
            <a:extLst>
              <a:ext uri="{FF2B5EF4-FFF2-40B4-BE49-F238E27FC236}">
                <a16:creationId xmlns:a16="http://schemas.microsoft.com/office/drawing/2014/main" id="{1CFECFD5-D6AB-6DF7-F362-342C34DC8214}"/>
              </a:ext>
            </a:extLst>
          </p:cNvPr>
          <p:cNvSpPr>
            <a:spLocks noGrp="1"/>
          </p:cNvSpPr>
          <p:nvPr>
            <p:ph type="sldNum" sz="quarter" idx="12"/>
          </p:nvPr>
        </p:nvSpPr>
        <p:spPr/>
        <p:txBody>
          <a:bodyPr/>
          <a:lstStyle/>
          <a:p>
            <a:fld id="{D126789B-E7EA-3B43-87AE-0CF31D099B1D}" type="slidenum">
              <a:rPr lang="en-US" smtClean="0"/>
              <a:t>2</a:t>
            </a:fld>
            <a:endParaRPr lang="en-US"/>
          </a:p>
        </p:txBody>
      </p:sp>
    </p:spTree>
    <p:extLst>
      <p:ext uri="{BB962C8B-B14F-4D97-AF65-F5344CB8AC3E}">
        <p14:creationId xmlns:p14="http://schemas.microsoft.com/office/powerpoint/2010/main" val="115934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33EE23-B8DC-E503-D1A8-2554A09B11C7}"/>
              </a:ext>
            </a:extLst>
          </p:cNvPr>
          <p:cNvSpPr txBox="1"/>
          <p:nvPr/>
        </p:nvSpPr>
        <p:spPr>
          <a:xfrm>
            <a:off x="163062" y="1145973"/>
            <a:ext cx="11487069" cy="954107"/>
          </a:xfrm>
          <a:prstGeom prst="rect">
            <a:avLst/>
          </a:prstGeom>
          <a:noFill/>
        </p:spPr>
        <p:txBody>
          <a:bodyPr wrap="square" rtlCol="0">
            <a:spAutoFit/>
          </a:bodyPr>
          <a:lstStyle/>
          <a:p>
            <a:r>
              <a:rPr lang="en-US" sz="2800" dirty="0">
                <a:latin typeface="Helvetica Light" panose="020B0403020202020204" pitchFamily="34" charset="0"/>
              </a:rPr>
              <a:t>Recent evidence has highlighted significant barriers to buprenorphine access at the pharmacy-level</a:t>
            </a:r>
          </a:p>
        </p:txBody>
      </p:sp>
      <p:sp>
        <p:nvSpPr>
          <p:cNvPr id="6" name="TextBox 5">
            <a:extLst>
              <a:ext uri="{FF2B5EF4-FFF2-40B4-BE49-F238E27FC236}">
                <a16:creationId xmlns:a16="http://schemas.microsoft.com/office/drawing/2014/main" id="{E9783230-B042-D07C-A287-6C6DA475B48F}"/>
              </a:ext>
            </a:extLst>
          </p:cNvPr>
          <p:cNvSpPr txBox="1"/>
          <p:nvPr/>
        </p:nvSpPr>
        <p:spPr>
          <a:xfrm>
            <a:off x="163062" y="2100080"/>
            <a:ext cx="11334670" cy="2862322"/>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In areas of the US with the highest overdose rates, </a:t>
            </a:r>
            <a:r>
              <a:rPr lang="en-US" sz="1800" b="1" u="sng" dirty="0">
                <a:effectLst/>
                <a:latin typeface="Arial" panose="020B0604020202020204" pitchFamily="34" charset="0"/>
                <a:ea typeface="Calibri" panose="020F0502020204030204" pitchFamily="34" charset="0"/>
              </a:rPr>
              <a:t>one in five pharmacies do not stock buprenorphine</a:t>
            </a:r>
            <a:r>
              <a:rPr lang="en-US" sz="1800" dirty="0">
                <a:effectLst/>
                <a:latin typeface="Arial" panose="020B0604020202020204" pitchFamily="34" charset="0"/>
                <a:ea typeface="Calibri" panose="020F0502020204030204" pitchFamily="34" charset="0"/>
              </a:rPr>
              <a:t>, and 30% endorse some level of barrier, including no current stock of the medication</a:t>
            </a: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Access in some areas of the country is particularly scarce; a study of Texas pharmacies found that only 34% of pharmacies surveyed were prepared to dispense a one-week supply of buprenorphine and a dose of naloxone</a:t>
            </a:r>
          </a:p>
          <a:p>
            <a:pPr marL="285750" indent="-285750">
              <a:buFont typeface="Arial" panose="020B0604020202020204" pitchFamily="34" charset="0"/>
              <a:buChar char="•"/>
            </a:pPr>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rPr>
              <a:t>Nearly </a:t>
            </a:r>
            <a:r>
              <a:rPr lang="en-US" sz="1800" dirty="0">
                <a:effectLst/>
                <a:latin typeface="Arial" panose="020B0604020202020204" pitchFamily="34" charset="0"/>
                <a:ea typeface="Calibri" panose="020F0502020204030204" pitchFamily="34" charset="0"/>
              </a:rPr>
              <a:t>35% of patients at a rural OUD treatment program reported difficulties receiving buprenorphine at pharmacies, and </a:t>
            </a:r>
            <a:r>
              <a:rPr lang="en-US" sz="1800" b="1" u="sng" dirty="0">
                <a:effectLst/>
                <a:latin typeface="Arial" panose="020B0604020202020204" pitchFamily="34" charset="0"/>
                <a:ea typeface="Calibri" panose="020F0502020204030204" pitchFamily="34" charset="0"/>
              </a:rPr>
              <a:t>pharmacy-level barriers to access was associated with an increased odds of acquiring non-prescribed buprenorphine from the street</a:t>
            </a:r>
            <a:r>
              <a:rPr lang="en-US" b="1" u="sng" dirty="0">
                <a:effectLst/>
              </a:rPr>
              <a:t> </a:t>
            </a:r>
            <a:endParaRPr lang="en-US" b="1" u="sng" dirty="0"/>
          </a:p>
        </p:txBody>
      </p:sp>
      <p:sp>
        <p:nvSpPr>
          <p:cNvPr id="7" name="TextBox 6">
            <a:extLst>
              <a:ext uri="{FF2B5EF4-FFF2-40B4-BE49-F238E27FC236}">
                <a16:creationId xmlns:a16="http://schemas.microsoft.com/office/drawing/2014/main" id="{40F85B2A-75BA-0C69-6E4C-E2A04B59DD35}"/>
              </a:ext>
            </a:extLst>
          </p:cNvPr>
          <p:cNvSpPr txBox="1"/>
          <p:nvPr/>
        </p:nvSpPr>
        <p:spPr>
          <a:xfrm>
            <a:off x="163063" y="5263732"/>
            <a:ext cx="11487070" cy="1569660"/>
          </a:xfrm>
          <a:prstGeom prst="rect">
            <a:avLst/>
          </a:prstGeom>
          <a:noFill/>
        </p:spPr>
        <p:txBody>
          <a:bodyPr wrap="square" rtlCol="0">
            <a:spAutoFit/>
          </a:bodyPr>
          <a:lstStyle/>
          <a:p>
            <a:r>
              <a:rPr lang="en-US" sz="1200" dirty="0" err="1"/>
              <a:t>Kazerouni</a:t>
            </a:r>
            <a:r>
              <a:rPr lang="en-US" sz="1200" dirty="0"/>
              <a:t> NJ, Irwin AN, Levander XA, et al. Pharmacy-related buprenorphine access barriers: An audit of pharmacies in counties with a high opioid overdose burden. Drug Alcohol Depend. 2021;224:108729. doi:10.1016/j.drugalcdep.2021.108729</a:t>
            </a:r>
          </a:p>
          <a:p>
            <a:endParaRPr lang="en-US" sz="1200" dirty="0"/>
          </a:p>
          <a:p>
            <a:r>
              <a:rPr lang="en-US" sz="1200" dirty="0"/>
              <a:t>Hill LG, Loera LJ, </a:t>
            </a:r>
            <a:r>
              <a:rPr lang="en-US" sz="1200" dirty="0" err="1"/>
              <a:t>Evoy</a:t>
            </a:r>
            <a:r>
              <a:rPr lang="en-US" sz="1200" dirty="0"/>
              <a:t> KE, et al. Availability of buprenorphine/naloxone films and naloxone nasal spray in community pharmacies in Texas, USA. Addiction. 2021;116(6):1505-1511. doi:10.1111/add.15314</a:t>
            </a:r>
          </a:p>
          <a:p>
            <a:endParaRPr lang="en-US" sz="1200" dirty="0"/>
          </a:p>
          <a:p>
            <a:r>
              <a:rPr lang="en-US" sz="1200" dirty="0"/>
              <a:t>Winstanley EL, Thacker EP, Choo LY, Lander LR, Berry JH, </a:t>
            </a:r>
            <a:r>
              <a:rPr lang="en-US" sz="1200" dirty="0" err="1"/>
              <a:t>Tofighi</a:t>
            </a:r>
            <a:r>
              <a:rPr lang="en-US" sz="1200" dirty="0"/>
              <a:t> B. Patient-reported problems filling buprenorphine prescriptions and motivations for illicit use. Drug Alcohol Depend Rep. 2022;5:100091. doi:10.1016/j.dadr.2022.100091</a:t>
            </a:r>
          </a:p>
        </p:txBody>
      </p:sp>
      <p:sp>
        <p:nvSpPr>
          <p:cNvPr id="10" name="Slide Number Placeholder 9">
            <a:extLst>
              <a:ext uri="{FF2B5EF4-FFF2-40B4-BE49-F238E27FC236}">
                <a16:creationId xmlns:a16="http://schemas.microsoft.com/office/drawing/2014/main" id="{DAA80D8B-01C4-5266-0578-8F665D1A57F1}"/>
              </a:ext>
            </a:extLst>
          </p:cNvPr>
          <p:cNvSpPr>
            <a:spLocks noGrp="1"/>
          </p:cNvSpPr>
          <p:nvPr>
            <p:ph type="sldNum" sz="quarter" idx="12"/>
          </p:nvPr>
        </p:nvSpPr>
        <p:spPr>
          <a:xfrm>
            <a:off x="9285737" y="6468267"/>
            <a:ext cx="2743200" cy="365125"/>
          </a:xfrm>
        </p:spPr>
        <p:txBody>
          <a:bodyPr/>
          <a:lstStyle/>
          <a:p>
            <a:fld id="{D126789B-E7EA-3B43-87AE-0CF31D099B1D}" type="slidenum">
              <a:rPr lang="en-US" smtClean="0"/>
              <a:t>3</a:t>
            </a:fld>
            <a:endParaRPr lang="en-US" dirty="0"/>
          </a:p>
        </p:txBody>
      </p:sp>
    </p:spTree>
    <p:extLst>
      <p:ext uri="{BB962C8B-B14F-4D97-AF65-F5344CB8AC3E}">
        <p14:creationId xmlns:p14="http://schemas.microsoft.com/office/powerpoint/2010/main" val="1267012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close-up of a medical document&#10;&#10;Description automatically generated">
            <a:extLst>
              <a:ext uri="{FF2B5EF4-FFF2-40B4-BE49-F238E27FC236}">
                <a16:creationId xmlns:a16="http://schemas.microsoft.com/office/drawing/2014/main" id="{C66F40D0-81A9-B0F6-E167-65B7E80001A2}"/>
              </a:ext>
            </a:extLst>
          </p:cNvPr>
          <p:cNvPicPr>
            <a:picLocks noChangeAspect="1"/>
          </p:cNvPicPr>
          <p:nvPr/>
        </p:nvPicPr>
        <p:blipFill>
          <a:blip r:embed="rId3"/>
          <a:stretch>
            <a:fillRect/>
          </a:stretch>
        </p:blipFill>
        <p:spPr>
          <a:xfrm>
            <a:off x="216997" y="1244599"/>
            <a:ext cx="10180069" cy="2721943"/>
          </a:xfrm>
          <a:prstGeom prst="rect">
            <a:avLst/>
          </a:prstGeom>
        </p:spPr>
      </p:pic>
      <p:sp>
        <p:nvSpPr>
          <p:cNvPr id="5" name="TextBox 4">
            <a:extLst>
              <a:ext uri="{FF2B5EF4-FFF2-40B4-BE49-F238E27FC236}">
                <a16:creationId xmlns:a16="http://schemas.microsoft.com/office/drawing/2014/main" id="{A08BF41B-9022-F600-997F-F7FFAFA1682E}"/>
              </a:ext>
            </a:extLst>
          </p:cNvPr>
          <p:cNvSpPr txBox="1"/>
          <p:nvPr/>
        </p:nvSpPr>
        <p:spPr>
          <a:xfrm>
            <a:off x="6790545" y="4341297"/>
            <a:ext cx="4766871" cy="2308324"/>
          </a:xfrm>
          <a:prstGeom prst="rect">
            <a:avLst/>
          </a:prstGeom>
          <a:noFill/>
        </p:spPr>
        <p:txBody>
          <a:bodyPr wrap="square" rtlCol="0">
            <a:spAutoFit/>
          </a:bodyPr>
          <a:lstStyle/>
          <a:p>
            <a:pPr algn="ctr"/>
            <a:r>
              <a:rPr lang="en-US" dirty="0"/>
              <a:t>Qualitative and survey research have highlighted the barriers patients face accessing buprenorphine, even at pharmacies that do stock it – including </a:t>
            </a:r>
            <a:r>
              <a:rPr lang="en-US" b="1" dirty="0"/>
              <a:t>pharmacist refusal to fill prescriptions for new patients, patients who received care via telehealth, patients prescribed high dosages, or patients who live far from the pharmacy</a:t>
            </a:r>
          </a:p>
        </p:txBody>
      </p:sp>
      <p:sp>
        <p:nvSpPr>
          <p:cNvPr id="8" name="Rounded Rectangle 7">
            <a:extLst>
              <a:ext uri="{FF2B5EF4-FFF2-40B4-BE49-F238E27FC236}">
                <a16:creationId xmlns:a16="http://schemas.microsoft.com/office/drawing/2014/main" id="{5F3CCF56-88D5-C0BE-8C5C-9C5D4C85FA36}"/>
              </a:ext>
            </a:extLst>
          </p:cNvPr>
          <p:cNvSpPr/>
          <p:nvPr/>
        </p:nvSpPr>
        <p:spPr>
          <a:xfrm>
            <a:off x="6640643" y="4212236"/>
            <a:ext cx="4991724" cy="2443397"/>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4E8F0075-0CA5-631A-F6E1-275F451DF903}"/>
              </a:ext>
            </a:extLst>
          </p:cNvPr>
          <p:cNvSpPr>
            <a:spLocks noGrp="1"/>
          </p:cNvSpPr>
          <p:nvPr>
            <p:ph type="sldNum" sz="quarter" idx="12"/>
          </p:nvPr>
        </p:nvSpPr>
        <p:spPr>
          <a:xfrm>
            <a:off x="9173980" y="6413557"/>
            <a:ext cx="2743200" cy="365125"/>
          </a:xfrm>
        </p:spPr>
        <p:txBody>
          <a:bodyPr/>
          <a:lstStyle/>
          <a:p>
            <a:fld id="{D126789B-E7EA-3B43-87AE-0CF31D099B1D}" type="slidenum">
              <a:rPr lang="en-US" smtClean="0"/>
              <a:t>4</a:t>
            </a:fld>
            <a:endParaRPr lang="en-US" dirty="0"/>
          </a:p>
        </p:txBody>
      </p:sp>
    </p:spTree>
    <p:extLst>
      <p:ext uri="{BB962C8B-B14F-4D97-AF65-F5344CB8AC3E}">
        <p14:creationId xmlns:p14="http://schemas.microsoft.com/office/powerpoint/2010/main" val="352156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text&#10;&#10;Description automatically generated">
            <a:extLst>
              <a:ext uri="{FF2B5EF4-FFF2-40B4-BE49-F238E27FC236}">
                <a16:creationId xmlns:a16="http://schemas.microsoft.com/office/drawing/2014/main" id="{03DFC0D3-AAE8-554D-1B5F-FF4FCDB41240}"/>
              </a:ext>
            </a:extLst>
          </p:cNvPr>
          <p:cNvPicPr>
            <a:picLocks noChangeAspect="1"/>
          </p:cNvPicPr>
          <p:nvPr/>
        </p:nvPicPr>
        <p:blipFill>
          <a:blip r:embed="rId3"/>
          <a:stretch>
            <a:fillRect/>
          </a:stretch>
        </p:blipFill>
        <p:spPr>
          <a:xfrm>
            <a:off x="239842" y="1184223"/>
            <a:ext cx="6300213" cy="1547190"/>
          </a:xfrm>
          <a:prstGeom prst="rect">
            <a:avLst/>
          </a:prstGeom>
        </p:spPr>
      </p:pic>
      <p:pic>
        <p:nvPicPr>
          <p:cNvPr id="6" name="Picture 5" descr="A person holding a nasal spray&#10;&#10;Description automatically generated">
            <a:extLst>
              <a:ext uri="{FF2B5EF4-FFF2-40B4-BE49-F238E27FC236}">
                <a16:creationId xmlns:a16="http://schemas.microsoft.com/office/drawing/2014/main" id="{8AABD852-66C9-92D6-C2D9-4830B8AF67C3}"/>
              </a:ext>
            </a:extLst>
          </p:cNvPr>
          <p:cNvPicPr>
            <a:picLocks noChangeAspect="1"/>
          </p:cNvPicPr>
          <p:nvPr/>
        </p:nvPicPr>
        <p:blipFill>
          <a:blip r:embed="rId4"/>
          <a:stretch>
            <a:fillRect/>
          </a:stretch>
        </p:blipFill>
        <p:spPr>
          <a:xfrm>
            <a:off x="2048394" y="2638814"/>
            <a:ext cx="4491661" cy="2975548"/>
          </a:xfrm>
          <a:prstGeom prst="rect">
            <a:avLst/>
          </a:prstGeom>
        </p:spPr>
      </p:pic>
      <p:pic>
        <p:nvPicPr>
          <p:cNvPr id="8" name="Picture 7" descr="A close up of numbers&#10;&#10;Description automatically generated">
            <a:extLst>
              <a:ext uri="{FF2B5EF4-FFF2-40B4-BE49-F238E27FC236}">
                <a16:creationId xmlns:a16="http://schemas.microsoft.com/office/drawing/2014/main" id="{D9FDAF83-F769-0336-4D41-F5ADF58CAF21}"/>
              </a:ext>
            </a:extLst>
          </p:cNvPr>
          <p:cNvPicPr>
            <a:picLocks noChangeAspect="1"/>
          </p:cNvPicPr>
          <p:nvPr/>
        </p:nvPicPr>
        <p:blipFill>
          <a:blip r:embed="rId5"/>
          <a:stretch>
            <a:fillRect/>
          </a:stretch>
        </p:blipFill>
        <p:spPr>
          <a:xfrm>
            <a:off x="239842" y="2991774"/>
            <a:ext cx="2469212" cy="425439"/>
          </a:xfrm>
          <a:prstGeom prst="rect">
            <a:avLst/>
          </a:prstGeom>
        </p:spPr>
      </p:pic>
      <p:pic>
        <p:nvPicPr>
          <p:cNvPr id="10" name="Picture 9">
            <a:extLst>
              <a:ext uri="{FF2B5EF4-FFF2-40B4-BE49-F238E27FC236}">
                <a16:creationId xmlns:a16="http://schemas.microsoft.com/office/drawing/2014/main" id="{CED19553-AA96-BE91-4178-F0451DD973F2}"/>
              </a:ext>
            </a:extLst>
          </p:cNvPr>
          <p:cNvPicPr>
            <a:picLocks noChangeAspect="1"/>
          </p:cNvPicPr>
          <p:nvPr/>
        </p:nvPicPr>
        <p:blipFill>
          <a:blip r:embed="rId6"/>
          <a:stretch>
            <a:fillRect/>
          </a:stretch>
        </p:blipFill>
        <p:spPr>
          <a:xfrm>
            <a:off x="239843" y="3508334"/>
            <a:ext cx="2469212" cy="356907"/>
          </a:xfrm>
          <a:prstGeom prst="rect">
            <a:avLst/>
          </a:prstGeom>
        </p:spPr>
      </p:pic>
      <p:sp>
        <p:nvSpPr>
          <p:cNvPr id="11" name="TextBox 10">
            <a:extLst>
              <a:ext uri="{FF2B5EF4-FFF2-40B4-BE49-F238E27FC236}">
                <a16:creationId xmlns:a16="http://schemas.microsoft.com/office/drawing/2014/main" id="{B7563D4E-55A6-6743-B541-E5AEDEB711A6}"/>
              </a:ext>
            </a:extLst>
          </p:cNvPr>
          <p:cNvSpPr txBox="1"/>
          <p:nvPr/>
        </p:nvSpPr>
        <p:spPr>
          <a:xfrm>
            <a:off x="7050373" y="3203258"/>
            <a:ext cx="4766873" cy="1200329"/>
          </a:xfrm>
          <a:prstGeom prst="rect">
            <a:avLst/>
          </a:prstGeom>
          <a:noFill/>
        </p:spPr>
        <p:txBody>
          <a:bodyPr wrap="square" rtlCol="0">
            <a:spAutoFit/>
          </a:bodyPr>
          <a:lstStyle/>
          <a:p>
            <a:pPr algn="ctr"/>
            <a:r>
              <a:rPr lang="en-US" b="1" dirty="0">
                <a:latin typeface="Helvetica Light" panose="020B0403020202020204" pitchFamily="34" charset="0"/>
              </a:rPr>
              <a:t>A 2021 survey found that only 38.5% of pharmacies in Philadelphia County had a one-week supply of buprenorphine in stock  </a:t>
            </a:r>
          </a:p>
        </p:txBody>
      </p:sp>
      <p:sp>
        <p:nvSpPr>
          <p:cNvPr id="12" name="TextBox 11">
            <a:extLst>
              <a:ext uri="{FF2B5EF4-FFF2-40B4-BE49-F238E27FC236}">
                <a16:creationId xmlns:a16="http://schemas.microsoft.com/office/drawing/2014/main" id="{149924B9-6BF9-A28D-41B2-4208155855C2}"/>
              </a:ext>
            </a:extLst>
          </p:cNvPr>
          <p:cNvSpPr txBox="1"/>
          <p:nvPr/>
        </p:nvSpPr>
        <p:spPr>
          <a:xfrm>
            <a:off x="239842" y="6129673"/>
            <a:ext cx="10897850" cy="523220"/>
          </a:xfrm>
          <a:prstGeom prst="rect">
            <a:avLst/>
          </a:prstGeom>
          <a:noFill/>
        </p:spPr>
        <p:txBody>
          <a:bodyPr wrap="square" rtlCol="0">
            <a:spAutoFit/>
          </a:bodyPr>
          <a:lstStyle/>
          <a:p>
            <a:r>
              <a:rPr lang="en-US" sz="1400" dirty="0">
                <a:latin typeface="Helvetica Light" panose="020B0403020202020204" pitchFamily="34" charset="0"/>
              </a:rPr>
              <a:t>Yeung M, Loera LJ, Peterson MR, et al. Buprenorphine/naloxone film and naloxone nasal spray pharmacy deserts in Harris County, Texas and Philadelphia County, Pennsylvania. </a:t>
            </a:r>
            <a:r>
              <a:rPr lang="en-US" sz="1400" dirty="0" err="1">
                <a:latin typeface="Helvetica Light" panose="020B0403020202020204" pitchFamily="34" charset="0"/>
              </a:rPr>
              <a:t>Ment</a:t>
            </a:r>
            <a:r>
              <a:rPr lang="en-US" sz="1400" dirty="0">
                <a:latin typeface="Helvetica Light" panose="020B0403020202020204" pitchFamily="34" charset="0"/>
              </a:rPr>
              <a:t> Health Clin. 2022;12(2):98. DOI: 10.9740/mhc.2022.04.089</a:t>
            </a:r>
          </a:p>
        </p:txBody>
      </p:sp>
      <p:sp>
        <p:nvSpPr>
          <p:cNvPr id="15" name="Slide Number Placeholder 14">
            <a:extLst>
              <a:ext uri="{FF2B5EF4-FFF2-40B4-BE49-F238E27FC236}">
                <a16:creationId xmlns:a16="http://schemas.microsoft.com/office/drawing/2014/main" id="{70A1E33E-6798-34E9-705D-452A904E625B}"/>
              </a:ext>
            </a:extLst>
          </p:cNvPr>
          <p:cNvSpPr>
            <a:spLocks noGrp="1"/>
          </p:cNvSpPr>
          <p:nvPr>
            <p:ph type="sldNum" sz="quarter" idx="12"/>
          </p:nvPr>
        </p:nvSpPr>
        <p:spPr/>
        <p:txBody>
          <a:bodyPr/>
          <a:lstStyle/>
          <a:p>
            <a:fld id="{D126789B-E7EA-3B43-87AE-0CF31D099B1D}" type="slidenum">
              <a:rPr lang="en-US" smtClean="0"/>
              <a:t>5</a:t>
            </a:fld>
            <a:endParaRPr lang="en-US"/>
          </a:p>
        </p:txBody>
      </p:sp>
    </p:spTree>
    <p:extLst>
      <p:ext uri="{BB962C8B-B14F-4D97-AF65-F5344CB8AC3E}">
        <p14:creationId xmlns:p14="http://schemas.microsoft.com/office/powerpoint/2010/main" val="133064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3D7D0-58F3-A99C-9F9C-57B7BD4AB0A0}"/>
              </a:ext>
            </a:extLst>
          </p:cNvPr>
          <p:cNvSpPr>
            <a:spLocks noGrp="1"/>
          </p:cNvSpPr>
          <p:nvPr>
            <p:ph type="title"/>
          </p:nvPr>
        </p:nvSpPr>
        <p:spPr>
          <a:xfrm>
            <a:off x="312524" y="2119729"/>
            <a:ext cx="10515600" cy="1807694"/>
          </a:xfrm>
        </p:spPr>
        <p:txBody>
          <a:bodyPr>
            <a:noAutofit/>
          </a:bodyPr>
          <a:lstStyle/>
          <a:p>
            <a:br>
              <a:rPr lang="en-US" sz="3200" dirty="0">
                <a:latin typeface="Helvetica Light" panose="020B0403020202020204" pitchFamily="34" charset="0"/>
              </a:rPr>
            </a:br>
            <a:br>
              <a:rPr lang="en-US" sz="3200" dirty="0">
                <a:latin typeface="Helvetica Light" panose="020B0403020202020204" pitchFamily="34" charset="0"/>
              </a:rPr>
            </a:br>
            <a:br>
              <a:rPr lang="en-US" sz="3200" dirty="0">
                <a:latin typeface="Helvetica Light" panose="020B0403020202020204" pitchFamily="34" charset="0"/>
              </a:rPr>
            </a:br>
            <a:r>
              <a:rPr lang="en-US" sz="3200" dirty="0">
                <a:latin typeface="Helvetica Light" panose="020B0403020202020204" pitchFamily="34" charset="0"/>
              </a:rPr>
              <a:t>To describe variation in buprenorphine access in pharmacies across Philadelphia</a:t>
            </a:r>
            <a:br>
              <a:rPr lang="en-US" sz="3200" dirty="0">
                <a:latin typeface="Helvetica Light" panose="020B0403020202020204" pitchFamily="34" charset="0"/>
              </a:rPr>
            </a:br>
            <a:br>
              <a:rPr lang="en-US" sz="3200" dirty="0">
                <a:latin typeface="Helvetica Light" panose="020B0403020202020204" pitchFamily="34" charset="0"/>
              </a:rPr>
            </a:br>
            <a:r>
              <a:rPr lang="en-US" sz="3200" dirty="0">
                <a:latin typeface="Helvetica Light" panose="020B0403020202020204" pitchFamily="34" charset="0"/>
              </a:rPr>
              <a:t>Aim clinicians and patients in finding pharmacies by creating an interactive tool that identifies Philadelphia pharmacies that stock and dispense buprenorphine</a:t>
            </a:r>
          </a:p>
        </p:txBody>
      </p:sp>
      <p:sp>
        <p:nvSpPr>
          <p:cNvPr id="2" name="Title 1">
            <a:extLst>
              <a:ext uri="{FF2B5EF4-FFF2-40B4-BE49-F238E27FC236}">
                <a16:creationId xmlns:a16="http://schemas.microsoft.com/office/drawing/2014/main" id="{1E9E2D47-7192-C5A0-5A86-7FB94995C31B}"/>
              </a:ext>
            </a:extLst>
          </p:cNvPr>
          <p:cNvSpPr txBox="1">
            <a:spLocks/>
          </p:cNvSpPr>
          <p:nvPr/>
        </p:nvSpPr>
        <p:spPr>
          <a:xfrm>
            <a:off x="312524" y="1257825"/>
            <a:ext cx="10515600" cy="7221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Helvetica Light" panose="020B0403020202020204" pitchFamily="34" charset="0"/>
              </a:rPr>
              <a:t>Objective</a:t>
            </a:r>
          </a:p>
        </p:txBody>
      </p:sp>
      <p:sp>
        <p:nvSpPr>
          <p:cNvPr id="10" name="Slide Number Placeholder 9">
            <a:extLst>
              <a:ext uri="{FF2B5EF4-FFF2-40B4-BE49-F238E27FC236}">
                <a16:creationId xmlns:a16="http://schemas.microsoft.com/office/drawing/2014/main" id="{1649C453-1EFA-3248-968F-6D5B75360636}"/>
              </a:ext>
            </a:extLst>
          </p:cNvPr>
          <p:cNvSpPr>
            <a:spLocks noGrp="1"/>
          </p:cNvSpPr>
          <p:nvPr>
            <p:ph type="sldNum" sz="quarter" idx="12"/>
          </p:nvPr>
        </p:nvSpPr>
        <p:spPr/>
        <p:txBody>
          <a:bodyPr/>
          <a:lstStyle/>
          <a:p>
            <a:fld id="{D126789B-E7EA-3B43-87AE-0CF31D099B1D}" type="slidenum">
              <a:rPr lang="en-US" smtClean="0"/>
              <a:t>6</a:t>
            </a:fld>
            <a:endParaRPr lang="en-US"/>
          </a:p>
        </p:txBody>
      </p:sp>
    </p:spTree>
    <p:extLst>
      <p:ext uri="{BB962C8B-B14F-4D97-AF65-F5344CB8AC3E}">
        <p14:creationId xmlns:p14="http://schemas.microsoft.com/office/powerpoint/2010/main" val="369640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3D7D0-58F3-A99C-9F9C-57B7BD4AB0A0}"/>
              </a:ext>
            </a:extLst>
          </p:cNvPr>
          <p:cNvSpPr>
            <a:spLocks noGrp="1"/>
          </p:cNvSpPr>
          <p:nvPr>
            <p:ph type="title"/>
          </p:nvPr>
        </p:nvSpPr>
        <p:spPr>
          <a:xfrm>
            <a:off x="207593" y="1092933"/>
            <a:ext cx="10515600" cy="722196"/>
          </a:xfrm>
        </p:spPr>
        <p:txBody>
          <a:bodyPr>
            <a:normAutofit/>
          </a:bodyPr>
          <a:lstStyle/>
          <a:p>
            <a:r>
              <a:rPr lang="en-US" dirty="0">
                <a:latin typeface="Helvetica Light" panose="020B0403020202020204" pitchFamily="34" charset="0"/>
              </a:rPr>
              <a:t>Data Collection</a:t>
            </a:r>
          </a:p>
        </p:txBody>
      </p:sp>
      <p:sp>
        <p:nvSpPr>
          <p:cNvPr id="2" name="TextBox 1">
            <a:extLst>
              <a:ext uri="{FF2B5EF4-FFF2-40B4-BE49-F238E27FC236}">
                <a16:creationId xmlns:a16="http://schemas.microsoft.com/office/drawing/2014/main" id="{09ABA91C-FA70-55D2-A6D1-92EA8E39AAA9}"/>
              </a:ext>
            </a:extLst>
          </p:cNvPr>
          <p:cNvSpPr txBox="1"/>
          <p:nvPr/>
        </p:nvSpPr>
        <p:spPr>
          <a:xfrm>
            <a:off x="214859" y="1815129"/>
            <a:ext cx="11776814" cy="5355312"/>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Dataset purchased from Pennsylvania Bureau of Professional and Occupational Affairs containing the names, addresses, and phone numbers of all pharmacies in the City of Philadelphia (n=502) in April 2022.  </a:t>
            </a:r>
          </a:p>
          <a:p>
            <a:endParaRPr lang="en-US"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Eliminated inpatient and hospital associated pharmacies (n=45) for a final sample of 457 retail pharmacies.</a:t>
            </a:r>
          </a:p>
          <a:p>
            <a:endParaRPr lang="en-US"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With approval from the University of Pennsylvania IRB, a research assistant (RA) called the 457 pharmacies and asked to speak with a pharmacist or pharmacy tech. </a:t>
            </a:r>
          </a:p>
          <a:p>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She used a standardized script that identified her as a research team from the University of Pennsylvania</a:t>
            </a:r>
            <a:r>
              <a:rPr lang="en-US" dirty="0">
                <a:effectLst/>
                <a:latin typeface="Arial" panose="020B0604020202020204" pitchFamily="34" charset="0"/>
                <a:ea typeface="Calibri" panose="020F0502020204030204" pitchFamily="34" charset="0"/>
              </a:rPr>
              <a:t>; </a:t>
            </a:r>
            <a:r>
              <a:rPr lang="en-US" dirty="0">
                <a:latin typeface="Arial" panose="020B0604020202020204" pitchFamily="34" charset="0"/>
                <a:ea typeface="Calibri" panose="020F0502020204030204" pitchFamily="34" charset="0"/>
                <a:cs typeface="Times New Roman" panose="02020603050405020304" pitchFamily="18" charset="0"/>
              </a:rPr>
              <a:t>t</a:t>
            </a:r>
            <a:r>
              <a:rPr lang="en-US" sz="1800" dirty="0">
                <a:effectLst/>
                <a:latin typeface="Arial" panose="020B0604020202020204" pitchFamily="34" charset="0"/>
                <a:ea typeface="Calibri" panose="020F0502020204030204" pitchFamily="34" charset="0"/>
                <a:cs typeface="Times New Roman" panose="02020603050405020304" pitchFamily="18" charset="0"/>
              </a:rPr>
              <a:t>he script included questions about whether the pharmacy stocked buprenorphine, whether the pharmacy would dispense to both established patients and new patients, if the pharmacy had dosage limits above which they would not dispense, and other requirements such a buprenorphine tapering plan and/or phone verification from the prescriber. </a:t>
            </a: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If the RA was unable to reach anyone at the pharmacy or the person asked to be called back, the RA called again later up to three times. </a:t>
            </a: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Data collection took place between 2/7/2023-3/23/2023.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Slide Number Placeholder 7">
            <a:extLst>
              <a:ext uri="{FF2B5EF4-FFF2-40B4-BE49-F238E27FC236}">
                <a16:creationId xmlns:a16="http://schemas.microsoft.com/office/drawing/2014/main" id="{DD846375-4464-6E54-EC6F-1B873D3D6853}"/>
              </a:ext>
            </a:extLst>
          </p:cNvPr>
          <p:cNvSpPr>
            <a:spLocks noGrp="1"/>
          </p:cNvSpPr>
          <p:nvPr>
            <p:ph type="sldNum" sz="quarter" idx="12"/>
          </p:nvPr>
        </p:nvSpPr>
        <p:spPr/>
        <p:txBody>
          <a:bodyPr/>
          <a:lstStyle/>
          <a:p>
            <a:fld id="{D126789B-E7EA-3B43-87AE-0CF31D099B1D}" type="slidenum">
              <a:rPr lang="en-US" smtClean="0"/>
              <a:t>7</a:t>
            </a:fld>
            <a:endParaRPr lang="en-US"/>
          </a:p>
        </p:txBody>
      </p:sp>
    </p:spTree>
    <p:extLst>
      <p:ext uri="{BB962C8B-B14F-4D97-AF65-F5344CB8AC3E}">
        <p14:creationId xmlns:p14="http://schemas.microsoft.com/office/powerpoint/2010/main" val="167043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3D7D0-58F3-A99C-9F9C-57B7BD4AB0A0}"/>
              </a:ext>
            </a:extLst>
          </p:cNvPr>
          <p:cNvSpPr>
            <a:spLocks noGrp="1"/>
          </p:cNvSpPr>
          <p:nvPr>
            <p:ph type="title"/>
          </p:nvPr>
        </p:nvSpPr>
        <p:spPr>
          <a:xfrm>
            <a:off x="207593" y="1242834"/>
            <a:ext cx="10515600" cy="722196"/>
          </a:xfrm>
        </p:spPr>
        <p:txBody>
          <a:bodyPr>
            <a:normAutofit/>
          </a:bodyPr>
          <a:lstStyle/>
          <a:p>
            <a:r>
              <a:rPr lang="en-US" dirty="0">
                <a:latin typeface="Helvetica Light" panose="020B0403020202020204" pitchFamily="34" charset="0"/>
              </a:rPr>
              <a:t>Data Analysis</a:t>
            </a:r>
          </a:p>
        </p:txBody>
      </p:sp>
      <p:sp>
        <p:nvSpPr>
          <p:cNvPr id="2" name="TextBox 1">
            <a:extLst>
              <a:ext uri="{FF2B5EF4-FFF2-40B4-BE49-F238E27FC236}">
                <a16:creationId xmlns:a16="http://schemas.microsoft.com/office/drawing/2014/main" id="{09ABA91C-FA70-55D2-A6D1-92EA8E39AAA9}"/>
              </a:ext>
            </a:extLst>
          </p:cNvPr>
          <p:cNvSpPr txBox="1"/>
          <p:nvPr/>
        </p:nvSpPr>
        <p:spPr>
          <a:xfrm>
            <a:off x="207593" y="2198846"/>
            <a:ext cx="11332564" cy="3416320"/>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We used descriptive analyses and geographical information system (GIS) mapping to describe and visualize pharmacy buprenorphine access across the city</a:t>
            </a: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Pharmacy addresses were geocoded using the </a:t>
            </a:r>
            <a:r>
              <a:rPr lang="en-US" sz="1800" dirty="0" err="1">
                <a:effectLst/>
                <a:latin typeface="Arial" panose="020B0604020202020204" pitchFamily="34" charset="0"/>
                <a:ea typeface="Calibri" panose="020F0502020204030204" pitchFamily="34" charset="0"/>
              </a:rPr>
              <a:t>ggmap</a:t>
            </a:r>
            <a:r>
              <a:rPr lang="en-US" sz="1800" dirty="0">
                <a:effectLst/>
                <a:latin typeface="Arial" panose="020B0604020202020204" pitchFamily="34" charset="0"/>
                <a:ea typeface="Calibri" panose="020F0502020204030204" pitchFamily="34" charset="0"/>
              </a:rPr>
              <a:t> package in R </a:t>
            </a: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rPr>
              <a:t>P</a:t>
            </a:r>
            <a:r>
              <a:rPr lang="en-US" sz="1800" dirty="0">
                <a:effectLst/>
                <a:latin typeface="Arial" panose="020B0604020202020204" pitchFamily="34" charset="0"/>
                <a:ea typeface="Calibri" panose="020F0502020204030204" pitchFamily="34" charset="0"/>
              </a:rPr>
              <a:t>harmacies were mapped according to their corresponding latitude and longitude coordinates using the WGS 1984 coordinate system </a:t>
            </a: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We performed descriptive analyses with ArcGIS Pro 3.0.3</a:t>
            </a: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Data about overdose deaths was acquired from a publicly available report from the Philadelphia Department of Public Health, and zip code level race data was acquired from the Census Bureau</a:t>
            </a:r>
            <a:endParaRPr lang="en-US" dirty="0"/>
          </a:p>
        </p:txBody>
      </p:sp>
      <p:sp>
        <p:nvSpPr>
          <p:cNvPr id="6" name="Slide Number Placeholder 5">
            <a:extLst>
              <a:ext uri="{FF2B5EF4-FFF2-40B4-BE49-F238E27FC236}">
                <a16:creationId xmlns:a16="http://schemas.microsoft.com/office/drawing/2014/main" id="{D6A48034-B6F6-DBE7-3F1E-36B3D509AC34}"/>
              </a:ext>
            </a:extLst>
          </p:cNvPr>
          <p:cNvSpPr>
            <a:spLocks noGrp="1"/>
          </p:cNvSpPr>
          <p:nvPr>
            <p:ph type="sldNum" sz="quarter" idx="12"/>
          </p:nvPr>
        </p:nvSpPr>
        <p:spPr/>
        <p:txBody>
          <a:bodyPr/>
          <a:lstStyle/>
          <a:p>
            <a:fld id="{D126789B-E7EA-3B43-87AE-0CF31D099B1D}" type="slidenum">
              <a:rPr lang="en-US" smtClean="0"/>
              <a:t>8</a:t>
            </a:fld>
            <a:endParaRPr lang="en-US"/>
          </a:p>
        </p:txBody>
      </p:sp>
    </p:spTree>
    <p:extLst>
      <p:ext uri="{BB962C8B-B14F-4D97-AF65-F5344CB8AC3E}">
        <p14:creationId xmlns:p14="http://schemas.microsoft.com/office/powerpoint/2010/main" val="3015226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3D7D0-58F3-A99C-9F9C-57B7BD4AB0A0}"/>
              </a:ext>
            </a:extLst>
          </p:cNvPr>
          <p:cNvSpPr>
            <a:spLocks noGrp="1"/>
          </p:cNvSpPr>
          <p:nvPr>
            <p:ph type="title"/>
          </p:nvPr>
        </p:nvSpPr>
        <p:spPr>
          <a:xfrm>
            <a:off x="207593" y="1242834"/>
            <a:ext cx="10515600" cy="722196"/>
          </a:xfrm>
        </p:spPr>
        <p:txBody>
          <a:bodyPr>
            <a:normAutofit/>
          </a:bodyPr>
          <a:lstStyle/>
          <a:p>
            <a:r>
              <a:rPr lang="en-US" dirty="0">
                <a:latin typeface="Helvetica Light" panose="020B0403020202020204" pitchFamily="34" charset="0"/>
              </a:rPr>
              <a:t>Results</a:t>
            </a:r>
          </a:p>
        </p:txBody>
      </p:sp>
      <p:sp>
        <p:nvSpPr>
          <p:cNvPr id="3" name="TextBox 2">
            <a:extLst>
              <a:ext uri="{FF2B5EF4-FFF2-40B4-BE49-F238E27FC236}">
                <a16:creationId xmlns:a16="http://schemas.microsoft.com/office/drawing/2014/main" id="{A6CD547A-4593-7C12-0CCD-F9474542BCE9}"/>
              </a:ext>
            </a:extLst>
          </p:cNvPr>
          <p:cNvSpPr txBox="1"/>
          <p:nvPr/>
        </p:nvSpPr>
        <p:spPr>
          <a:xfrm>
            <a:off x="314793" y="1965030"/>
            <a:ext cx="10987790"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rPr>
              <a:t>The dataset contained </a:t>
            </a:r>
            <a:r>
              <a:rPr lang="en-US" sz="1800" dirty="0">
                <a:effectLst/>
                <a:latin typeface="Arial" panose="020B0604020202020204" pitchFamily="34" charset="0"/>
                <a:ea typeface="Calibri" panose="020F0502020204030204" pitchFamily="34" charset="0"/>
              </a:rPr>
              <a:t>457 outpatient pharmacies – 351 were in the final study dataset (</a:t>
            </a:r>
            <a:r>
              <a:rPr lang="en-US" dirty="0">
                <a:effectLst/>
                <a:latin typeface="Arial" panose="020B0604020202020204" pitchFamily="34" charset="0"/>
                <a:ea typeface="Calibri" panose="020F0502020204030204" pitchFamily="34" charset="0"/>
              </a:rPr>
              <a:t>35 were permanently closed or out of service, 71 were marked unreachable after three attempts)</a:t>
            </a:r>
            <a:endParaRPr lang="en-US" dirty="0">
              <a:effectLst/>
            </a:endParaRPr>
          </a:p>
          <a:p>
            <a:endParaRPr lang="en-US" dirty="0"/>
          </a:p>
          <a:p>
            <a:pPr marL="285750" indent="-285750">
              <a:buFont typeface="Arial" panose="020B0604020202020204" pitchFamily="34" charset="0"/>
              <a:buChar char="•"/>
            </a:pPr>
            <a:r>
              <a:rPr lang="en-US" sz="1800" b="1" dirty="0">
                <a:effectLst/>
                <a:latin typeface="Arial" panose="020B0604020202020204" pitchFamily="34" charset="0"/>
                <a:ea typeface="Calibri" panose="020F0502020204030204" pitchFamily="34" charset="0"/>
              </a:rPr>
              <a:t>238 (68%) pharmacies regularly stock buprenorphine</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6 (2%) indicated they would order it on an as-needed basis if a script is sent</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91 (26%) pharmacies said they do not stock or order buprenorphine</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16 (5%) were unsure or would not disclose. </a:t>
            </a:r>
          </a:p>
          <a:p>
            <a:endParaRPr lang="en-US" dirty="0">
              <a:latin typeface="Arial" panose="020B0604020202020204" pitchFamily="34" charset="0"/>
            </a:endParaRP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156 (64%) of the pharmacies that dispensed buprenorphine reported that they did not have a set dosage maximum above which they would not dispense</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64 (26%) did not know or would not share if there was a dosage maximum policy</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24 pharmacies had a dosage maximum policy above which they would not dispense</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Vast majority citing 3 films a day or 24mg as the maximum, although 4 pharmacies cited lower doses (8mg or 16mg) as the maximum. </a:t>
            </a:r>
            <a:endParaRPr lang="en-US" dirty="0"/>
          </a:p>
        </p:txBody>
      </p:sp>
      <p:sp>
        <p:nvSpPr>
          <p:cNvPr id="7" name="Slide Number Placeholder 6">
            <a:extLst>
              <a:ext uri="{FF2B5EF4-FFF2-40B4-BE49-F238E27FC236}">
                <a16:creationId xmlns:a16="http://schemas.microsoft.com/office/drawing/2014/main" id="{528811A6-98A1-05CA-5ED1-E7A74DBD86FA}"/>
              </a:ext>
            </a:extLst>
          </p:cNvPr>
          <p:cNvSpPr>
            <a:spLocks noGrp="1"/>
          </p:cNvSpPr>
          <p:nvPr>
            <p:ph type="sldNum" sz="quarter" idx="12"/>
          </p:nvPr>
        </p:nvSpPr>
        <p:spPr/>
        <p:txBody>
          <a:bodyPr/>
          <a:lstStyle/>
          <a:p>
            <a:fld id="{D126789B-E7EA-3B43-87AE-0CF31D099B1D}" type="slidenum">
              <a:rPr lang="en-US" smtClean="0"/>
              <a:t>9</a:t>
            </a:fld>
            <a:endParaRPr lang="en-US"/>
          </a:p>
        </p:txBody>
      </p:sp>
    </p:spTree>
    <p:extLst>
      <p:ext uri="{BB962C8B-B14F-4D97-AF65-F5344CB8AC3E}">
        <p14:creationId xmlns:p14="http://schemas.microsoft.com/office/powerpoint/2010/main" val="371683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12175</TotalTime>
  <Words>1402</Words>
  <Application>Microsoft Office PowerPoint</Application>
  <PresentationFormat>Widescreen</PresentationFormat>
  <Paragraphs>109</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Helvetica</vt:lpstr>
      <vt:lpstr>Helvetica Light</vt:lpstr>
      <vt:lpstr>Office Theme</vt:lpstr>
      <vt:lpstr>Mapping Buprenorphine Access at Philadelphia Pharmacies</vt:lpstr>
      <vt:lpstr> Employed by Ophelia Health as a Registered Nurse. </vt:lpstr>
      <vt:lpstr>PowerPoint Presentation</vt:lpstr>
      <vt:lpstr>PowerPoint Presentation</vt:lpstr>
      <vt:lpstr>PowerPoint Presentation</vt:lpstr>
      <vt:lpstr>   To describe variation in buprenorphine access in pharmacies across Philadelphia  Aim clinicians and patients in finding pharmacies by creating an interactive tool that identifies Philadelphia pharmacies that stock and dispense buprenorphine</vt:lpstr>
      <vt:lpstr>Data Collection</vt:lpstr>
      <vt:lpstr>Data Analysis</vt:lpstr>
      <vt:lpstr>Results</vt:lpstr>
      <vt:lpstr>Results</vt:lpstr>
      <vt:lpstr>PowerPoint Presentation</vt:lpstr>
      <vt:lpstr>Discussion</vt:lpstr>
      <vt:lpstr>Limitations</vt:lpstr>
      <vt:lpstr>Conclusion</vt:lpstr>
      <vt:lpstr>QUESTIONS  &amp; DISCUSSION</vt:lpstr>
      <vt:lpstr>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William G.</dc:creator>
  <cp:lastModifiedBy>French, Rachel E</cp:lastModifiedBy>
  <cp:revision>102</cp:revision>
  <dcterms:created xsi:type="dcterms:W3CDTF">2021-07-26T20:05:43Z</dcterms:created>
  <dcterms:modified xsi:type="dcterms:W3CDTF">2023-10-26T15:59:13Z</dcterms:modified>
</cp:coreProperties>
</file>