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svg" ContentType="image/svg+xml"/>
  <Default Extension="tmp" ContentType="image/p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2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4"/>
    <p:sldMasterId id="2147483687" r:id="rId5"/>
    <p:sldMasterId id="2147483714" r:id="rId6"/>
    <p:sldMasterId id="2147483739" r:id="rId7"/>
    <p:sldMasterId id="2147483748" r:id="rId8"/>
    <p:sldMasterId id="2147483756" r:id="rId9"/>
    <p:sldMasterId id="2147483769" r:id="rId10"/>
    <p:sldMasterId id="2147483802" r:id="rId11"/>
    <p:sldMasterId id="2147483839" r:id="rId12"/>
    <p:sldMasterId id="2147483845" r:id="rId13"/>
    <p:sldMasterId id="2147483857" r:id="rId14"/>
    <p:sldMasterId id="2147483869" r:id="rId15"/>
    <p:sldMasterId id="2147483877" r:id="rId16"/>
  </p:sldMasterIdLst>
  <p:notesMasterIdLst>
    <p:notesMasterId r:id="rId59"/>
  </p:notesMasterIdLst>
  <p:handoutMasterIdLst>
    <p:handoutMasterId r:id="rId60"/>
  </p:handoutMasterIdLst>
  <p:sldIdLst>
    <p:sldId id="2145707885" r:id="rId17"/>
    <p:sldId id="800" r:id="rId18"/>
    <p:sldId id="2145707864" r:id="rId19"/>
    <p:sldId id="6770" r:id="rId20"/>
    <p:sldId id="2145707867" r:id="rId21"/>
    <p:sldId id="2145707866" r:id="rId22"/>
    <p:sldId id="2145707896" r:id="rId23"/>
    <p:sldId id="320" r:id="rId24"/>
    <p:sldId id="6838" r:id="rId25"/>
    <p:sldId id="261" r:id="rId26"/>
    <p:sldId id="6821" r:id="rId27"/>
    <p:sldId id="2145707904" r:id="rId28"/>
    <p:sldId id="6833" r:id="rId29"/>
    <p:sldId id="6820" r:id="rId30"/>
    <p:sldId id="2145707886" r:id="rId31"/>
    <p:sldId id="2145706621" r:id="rId32"/>
    <p:sldId id="2145707887" r:id="rId33"/>
    <p:sldId id="2145707897" r:id="rId34"/>
    <p:sldId id="2145707898" r:id="rId35"/>
    <p:sldId id="2145707888" r:id="rId36"/>
    <p:sldId id="281" r:id="rId37"/>
    <p:sldId id="2145707890" r:id="rId38"/>
    <p:sldId id="283" r:id="rId39"/>
    <p:sldId id="2145707868" r:id="rId40"/>
    <p:sldId id="2145707878" r:id="rId41"/>
    <p:sldId id="6834" r:id="rId42"/>
    <p:sldId id="2145707903" r:id="rId43"/>
    <p:sldId id="6849" r:id="rId44"/>
    <p:sldId id="265" r:id="rId45"/>
    <p:sldId id="2145707879" r:id="rId46"/>
    <p:sldId id="2145707905" r:id="rId47"/>
    <p:sldId id="2145706596" r:id="rId48"/>
    <p:sldId id="2145707880" r:id="rId49"/>
    <p:sldId id="2145707908" r:id="rId50"/>
    <p:sldId id="2145707881" r:id="rId51"/>
    <p:sldId id="2145707902" r:id="rId52"/>
    <p:sldId id="6841" r:id="rId53"/>
    <p:sldId id="257" r:id="rId54"/>
    <p:sldId id="2145706624" r:id="rId55"/>
    <p:sldId id="2145707906" r:id="rId56"/>
    <p:sldId id="2145706627" r:id="rId57"/>
    <p:sldId id="2145707909" r:id="rId58"/>
  </p:sldIdLst>
  <p:sldSz cx="12192000" cy="6858000"/>
  <p:notesSz cx="7011988" cy="92979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E3FBFE"/>
    <a:srgbClr val="DD5F00"/>
    <a:srgbClr val="006600"/>
    <a:srgbClr val="008000"/>
    <a:srgbClr val="1D2C72"/>
    <a:srgbClr val="2F3F6C"/>
    <a:srgbClr val="11011C"/>
    <a:srgbClr val="FFFF8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0A1B5D5-9B99-4C35-A422-299274C8766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92952" autoAdjust="0"/>
  </p:normalViewPr>
  <p:slideViewPr>
    <p:cSldViewPr snapToGrid="0" snapToObjects="1" showGuides="1">
      <p:cViewPr varScale="1">
        <p:scale>
          <a:sx n="60" d="100"/>
          <a:sy n="60" d="100"/>
        </p:scale>
        <p:origin x="908" y="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5" Type="http://schemas.openxmlformats.org/officeDocument/2006/relationships/slideMaster" Target="slideMasters/slideMaster2.xml"/><Relationship Id="rId61" Type="http://schemas.openxmlformats.org/officeDocument/2006/relationships/presProps" Target="presProps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handoutMaster" Target="handoutMasters/handoutMaster1.xml"/><Relationship Id="rId65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39" Type="http://schemas.openxmlformats.org/officeDocument/2006/relationships/slide" Target="slides/slide2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4459878-C319-6BF3-52DC-16FA4340A6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528" cy="466514"/>
          </a:xfrm>
          <a:prstGeom prst="rect">
            <a:avLst/>
          </a:prstGeom>
        </p:spPr>
        <p:txBody>
          <a:bodyPr vert="horz" lIns="93196" tIns="46598" rIns="93196" bIns="4659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2FA7FC-DFAE-8499-5A3E-AD9648D7FC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1837" y="0"/>
            <a:ext cx="3038528" cy="466514"/>
          </a:xfrm>
          <a:prstGeom prst="rect">
            <a:avLst/>
          </a:prstGeom>
        </p:spPr>
        <p:txBody>
          <a:bodyPr vert="horz" lIns="93196" tIns="46598" rIns="93196" bIns="46598" rtlCol="0"/>
          <a:lstStyle>
            <a:lvl1pPr algn="r">
              <a:defRPr sz="1200"/>
            </a:lvl1pPr>
          </a:lstStyle>
          <a:p>
            <a:fld id="{258BFD57-AB0A-470B-A7AF-56DFE7B5174A}" type="datetimeFigureOut">
              <a:rPr lang="en-US" smtClean="0"/>
              <a:t>11/14/2024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9C12BB-9544-9F9A-BEDA-E716864385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31475"/>
            <a:ext cx="3038528" cy="466513"/>
          </a:xfrm>
          <a:prstGeom prst="rect">
            <a:avLst/>
          </a:prstGeom>
        </p:spPr>
        <p:txBody>
          <a:bodyPr vert="horz" lIns="93196" tIns="46598" rIns="93196" bIns="4659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1E77E4-B9A2-A882-9240-3AE65EE217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1837" y="8831475"/>
            <a:ext cx="3038528" cy="466513"/>
          </a:xfrm>
          <a:prstGeom prst="rect">
            <a:avLst/>
          </a:prstGeom>
        </p:spPr>
        <p:txBody>
          <a:bodyPr vert="horz" lIns="93196" tIns="46598" rIns="93196" bIns="46598" rtlCol="0" anchor="b"/>
          <a:lstStyle>
            <a:lvl1pPr algn="r">
              <a:defRPr sz="1200"/>
            </a:lvl1pPr>
          </a:lstStyle>
          <a:p>
            <a:fld id="{9E9D61A1-75D9-49F7-83EB-F587264261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327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528" cy="466514"/>
          </a:xfrm>
          <a:prstGeom prst="rect">
            <a:avLst/>
          </a:prstGeom>
        </p:spPr>
        <p:txBody>
          <a:bodyPr vert="horz" lIns="93196" tIns="46598" rIns="93196" bIns="4659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837" y="0"/>
            <a:ext cx="3038528" cy="466514"/>
          </a:xfrm>
          <a:prstGeom prst="rect">
            <a:avLst/>
          </a:prstGeom>
        </p:spPr>
        <p:txBody>
          <a:bodyPr vert="horz" lIns="93196" tIns="46598" rIns="93196" bIns="46598" rtlCol="0"/>
          <a:lstStyle>
            <a:lvl1pPr algn="r">
              <a:defRPr sz="1200"/>
            </a:lvl1pPr>
          </a:lstStyle>
          <a:p>
            <a:fld id="{D4B3339F-6CEA-4641-BE08-40DAFD6FCF25}" type="datetimeFigureOut">
              <a:rPr lang="en-US" smtClean="0"/>
              <a:t>11/14/2024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2050"/>
            <a:ext cx="5580062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96" tIns="46598" rIns="93196" bIns="4659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199" y="4474657"/>
            <a:ext cx="5609590" cy="3661083"/>
          </a:xfrm>
          <a:prstGeom prst="rect">
            <a:avLst/>
          </a:prstGeom>
        </p:spPr>
        <p:txBody>
          <a:bodyPr vert="horz" lIns="93196" tIns="46598" rIns="93196" bIns="4659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1475"/>
            <a:ext cx="3038528" cy="466513"/>
          </a:xfrm>
          <a:prstGeom prst="rect">
            <a:avLst/>
          </a:prstGeom>
        </p:spPr>
        <p:txBody>
          <a:bodyPr vert="horz" lIns="93196" tIns="46598" rIns="93196" bIns="4659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837" y="8831475"/>
            <a:ext cx="3038528" cy="466513"/>
          </a:xfrm>
          <a:prstGeom prst="rect">
            <a:avLst/>
          </a:prstGeom>
        </p:spPr>
        <p:txBody>
          <a:bodyPr vert="horz" lIns="93196" tIns="46598" rIns="93196" bIns="46598" rtlCol="0" anchor="b"/>
          <a:lstStyle>
            <a:lvl1pPr algn="r">
              <a:defRPr sz="1200"/>
            </a:lvl1pPr>
          </a:lstStyle>
          <a:p>
            <a:fld id="{DEF75CB5-5666-5049-9AE0-38EFD385C2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562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405563" cy="3603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9664">
              <a:defRPr/>
            </a:pPr>
            <a:fld id="{73C43B9B-87D0-4380-A962-F69BD125AC41}" type="slidenum">
              <a:rPr lang="en-US">
                <a:solidFill>
                  <a:prstClr val="black"/>
                </a:solidFill>
                <a:latin typeface="Calibri"/>
              </a:rPr>
              <a:pPr defTabSz="949664">
                <a:defRPr/>
              </a:pPr>
              <a:t>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patient jailed in interim and was grateful to have had XR-BUP since there was no SL BUP in jail</a:t>
            </a:r>
          </a:p>
          <a:p>
            <a:endParaRPr lang="en-US" dirty="0"/>
          </a:p>
          <a:p>
            <a:r>
              <a:rPr lang="en-US" dirty="0"/>
              <a:t>Do this side by side</a:t>
            </a:r>
          </a:p>
          <a:p>
            <a:r>
              <a:rPr lang="en-US" dirty="0"/>
              <a:t>PUT paper in, no need for Quote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956">
              <a:defRPr/>
            </a:pPr>
            <a:fld id="{BB616648-FCD5-814D-B859-930E2F46750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956">
                <a:defRPr/>
              </a:pPr>
              <a:t>21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67688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1236" indent="-291236" defTabSz="931956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latin typeface="Franklin Gothic Medium"/>
              </a:rPr>
              <a:t>To date only retrospective study examining safety and tolerability. </a:t>
            </a:r>
          </a:p>
          <a:p>
            <a:pPr marL="291236" indent="-291236" defTabSz="931956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latin typeface="Franklin Gothic Medium"/>
              </a:rPr>
              <a:t>No published clinical trials comparing high dose to other initiation protocols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149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037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482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research infrastructure, patient volume, site PIs capable of supervising enrollment.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956">
              <a:defRPr/>
            </a:pPr>
            <a:fld id="{396A7DB5-4368-4F1D-8623-882C963B8AE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956">
                <a:defRPr/>
              </a:pPr>
              <a:t>29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6407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75CB5-5666-5049-9AE0-38EFD385C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4387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4387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2423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800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7708">
              <a:defRPr/>
            </a:pPr>
            <a:fld id="{73C43B9B-87D0-4380-A962-F69BD125AC41}" type="slidenum">
              <a:rPr lang="en-US">
                <a:solidFill>
                  <a:prstClr val="black"/>
                </a:solidFill>
                <a:latin typeface="Calibri"/>
              </a:rPr>
              <a:pPr defTabSz="967708">
                <a:defRPr/>
              </a:pPr>
              <a:t>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5156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071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3% </a:t>
            </a:r>
            <a:r>
              <a:rPr lang="en-US" dirty="0" err="1"/>
              <a:t>Bup</a:t>
            </a:r>
            <a:r>
              <a:rPr lang="en-US" dirty="0"/>
              <a:t> and 2.5% MMT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618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4 hours after SC injection, 24 mg XR-BUP = [plasma] = 1.6 ng/mL    24 week double blind double dummy phase 3 trial for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Associated with </a:t>
            </a:r>
          </a:p>
          <a:p>
            <a:pPr lvl="2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μ-receptor binding/activation</a:t>
            </a:r>
          </a:p>
          <a:p>
            <a:pPr lvl="2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Opioid craving suppression</a:t>
            </a:r>
          </a:p>
          <a:p>
            <a:pPr lvl="2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Diminished reward from full μ-agonists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Georgia" panose="02040502050405020303" pitchFamily="18" charset="0"/>
            </a:endParaRP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Viscous liquid crystalline gel encapsulates BUP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Biodegrades slowly </a:t>
            </a:r>
          </a:p>
          <a:p>
            <a:pPr lvl="2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t</a:t>
            </a:r>
            <a:r>
              <a:rPr lang="en-US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1/2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 = 70 – 107 hours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464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that in a Hybrid Type 1 design, Effectiveness is the most important component - Type 1 hybrid designs rigorously test the clinical intervention and secondarily gather data to inform subsequent implementation research trials - I added a red box!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8144">
              <a:defRPr/>
            </a:pPr>
            <a:fld id="{6D46E5EA-700B-4C2F-88FC-CFCEECDBD64A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8144">
                <a:defRPr/>
              </a:pPr>
              <a:t>13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03729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9664">
              <a:defRPr/>
            </a:pPr>
            <a:fld id="{648E3500-0A5E-3C40-8807-AB5005A241D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9664">
                <a:defRPr/>
              </a:pPr>
              <a:t>14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81184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956">
              <a:defRPr/>
            </a:pPr>
            <a:fld id="{C4D29DF8-4AD7-4890-97E6-1D456488ACB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956">
                <a:defRPr/>
              </a:pPr>
              <a:t>16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74022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766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222C1-1EEB-499B-BECC-7D7F773519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00099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70BEA5-20F5-420B-A28D-6CAA29D407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E104C-EB14-470A-990A-3A62A6871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AAD9-5B7A-4F00-AD70-C51E110CE0C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3089C-351C-40A3-8640-21B96E0F1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F0FAB-01F1-4B2C-B17B-C83C4CA10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5690-A8C5-4471-9A4B-CA82B9263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39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5E075-8E7A-7BDB-4AEB-FC777DC3B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6960B-0D3C-6F7A-DACE-3D7992777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0C11EF-7527-E1D4-144D-8FF340D82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6EC14E-51C6-B179-DE44-1728A8B4B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62574-E69E-5645-AF67-33E93D0DECA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253745-D215-3933-9064-31DC9044F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F9B8E6-5111-CA50-0BA8-057B6AD3D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DB94E-6EDE-8F43-BC10-A915A959C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46801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kan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AA6ED-4002-4F31-8FAD-8CE87FEE81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3940507" y="202980"/>
            <a:ext cx="3940507" cy="384050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25402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0DB59-7888-AB4E-C079-BB5E1DE21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F92A36-1DFC-D6C2-EEA8-F5FC12A3DD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1B0BF-E17C-C38A-F547-167A65314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B19F3-6B08-5141-B75D-796EC8038219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9BE44-35E5-0BFE-E481-ED2B50C67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43D99-9288-063E-8162-CF8888864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C177-3F49-DB47-A54B-D133EE702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67360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269FC-58F6-58C2-DE32-5EFAE3C5F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95595-0014-7D98-0A7C-30D5B50BA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A610EB-9F88-AED4-95B2-0CD9CBF0B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B19F3-6B08-5141-B75D-796EC8038219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A3312-1390-BAA1-84C4-789DB0957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5C508-837F-87F8-6D6B-A12B393EF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C177-3F49-DB47-A54B-D133EE702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54307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A82D1-4844-D688-AE1C-3E6BD4F2C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4D650-2373-A549-3E60-C2017A8F9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2E71C-0B90-62AE-4A71-1D658B4FC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B19F3-6B08-5141-B75D-796EC8038219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FC217-CE9D-2662-AEB6-147075B7B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B648F-C336-BE0B-19E1-3C950F238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C177-3F49-DB47-A54B-D133EE702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45171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03E2E-29B3-A91E-2EE2-C0A21BA5B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C10A5-1BAF-0851-C1D8-03FDDC25A7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13F640-66EF-BDC7-D941-2D36752A3A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6930B-0523-761B-0B85-E29BA2F95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B19F3-6B08-5141-B75D-796EC8038219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6053F7-DB4A-A9EF-E95A-EE3BF27A6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FE67F-C1A9-90F6-AB37-293344AFF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C177-3F49-DB47-A54B-D133EE702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41659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F06E6-B49C-407C-2A0A-52778DF8A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A14D05-EC56-53C8-708F-DBD3134C53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5038E-878D-0AEB-F4A5-CB3146494A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4680C5-3934-E13C-AF55-20B5D3E85A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B396E3-CB90-739F-41B9-047AFA9553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85E6D9-8765-7BC3-DF34-8F4599E13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B19F3-6B08-5141-B75D-796EC8038219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A6663F-8129-C871-C8FB-0BC1B205A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0B0643-EF47-A0FB-E499-3CF812D7A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C177-3F49-DB47-A54B-D133EE702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11313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05D2C-7751-98E7-BFC9-1D5F15D4A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C03BE8-D326-A975-36D4-A8BE5AA54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B19F3-6B08-5141-B75D-796EC8038219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652BE6-840F-FE0C-BF85-7B0299030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79FCC6-D627-6539-03D9-334B832BC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C177-3F49-DB47-A54B-D133EE702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59279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ABA7BC-2DCD-A2EE-E437-B2EB2AB1F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B19F3-6B08-5141-B75D-796EC8038219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CC9B3B-D835-6288-8CC3-D191CCEE9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EE2DC5-F64D-598C-A43C-6B6AE0856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C177-3F49-DB47-A54B-D133EE702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5225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9D36A-BCB3-527B-A50A-56AA74950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E79B8-28B4-2AED-8B6C-B459303EE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D2D6B3-0CCB-ED93-D898-846FFC1E1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D9874D-F9B1-4603-01A7-2823B9F0C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B19F3-6B08-5141-B75D-796EC8038219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A74C33-83CD-F565-C4EB-5C400BBEE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F3B88F-1ECC-3D97-9F32-E190D84F0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C177-3F49-DB47-A54B-D133EE702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20248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29A9D-D4AC-1798-4506-573F31CA4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C41F73-3DC2-F515-C035-D22A9B13F5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EBD058-2BFF-6111-CF73-44123B11E5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99C918-AFDF-84DF-FEC7-7F354DD44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B19F3-6B08-5141-B75D-796EC8038219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B9F443-BE1D-F4EC-EF48-81E0BC23D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1C98FE-4F6C-DD1E-F7FA-669D18AE9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C177-3F49-DB47-A54B-D133EE702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49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0958E-9FBA-F1EA-E355-D0C65A068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BD29B-00EB-FDB0-9976-A56F14934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2D6AC5-8D0F-ADF9-B365-F53077A27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78CC4E-3401-E162-818B-1DB971FF0C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4E1144-0C9A-A686-AFB0-D97367D686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42591A-6527-BA92-C1DA-982BA52CF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62574-E69E-5645-AF67-33E93D0DECA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E2D64D-5497-AB97-9A15-249833BC4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7D5FA6-131E-DD21-6025-963C94F7F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DB94E-6EDE-8F43-BC10-A915A959C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70057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CE41A-FC3D-1B7E-50A2-FC6B327CF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C143FC-6942-22E9-0088-64AED1D129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7C4A73-E981-5898-D636-086DF6174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B19F3-6B08-5141-B75D-796EC8038219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17FED-A761-501F-A37A-C3043FC48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7B08F-C592-BBCC-5C41-058620F45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C177-3F49-DB47-A54B-D133EE702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6622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9FF251-4DD9-189C-FD61-709BC5015F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A6002E-D207-088A-BF5B-054B1BE33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82EEB-E5F6-34FB-3A05-C41027D70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B19F3-6B08-5141-B75D-796EC8038219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65343-CB11-F21D-D169-F2DBD8FD3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E31DC-9366-309D-69A8-8B216DDCF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C177-3F49-DB47-A54B-D133EE702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11909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222C1-1EEB-499B-BECC-7D7F773519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00099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70BEA5-20F5-420B-A28D-6CAA29D407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E104C-EB14-470A-990A-3A62A6871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AAD9-5B7A-4F00-AD70-C51E110CE0C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3089C-351C-40A3-8640-21B96E0F1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F0FAB-01F1-4B2C-B17B-C83C4CA10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5690-A8C5-4471-9A4B-CA82B9263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0387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9C64E-3639-4888-A445-359ECCE65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8EA72-ACA9-441B-A95B-AB775064F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  <a:lvl2pPr>
              <a:defRPr>
                <a:latin typeface="Franklin Gothic Medium" panose="020B0603020102020204" pitchFamily="34" charset="0"/>
              </a:defRPr>
            </a:lvl2pPr>
            <a:lvl3pPr>
              <a:defRPr>
                <a:latin typeface="Franklin Gothic Medium" panose="020B06030201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ACA74-AC7F-4B14-8E3C-8E32251AF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AAD9-5B7A-4F00-AD70-C51E110CE0C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40DC7-81BC-40A9-A8C8-005086393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D5E85-9A6E-4A50-A506-406396D80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5690-A8C5-4471-9A4B-CA82B9263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2999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63211-5A2C-4990-9954-DADA81027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0099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4F2D2D-0820-48A1-89FC-FF6093CB96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4036B-B869-459F-98AB-6E3C036AB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AAD9-5B7A-4F00-AD70-C51E110CE0C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57484-5C71-4902-8037-76EBFD9C1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7382C-F8AB-43D3-8522-E389DDF9D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5690-A8C5-4471-9A4B-CA82B9263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2945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0C9FA-1AE1-46DE-918F-7B0B32774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03F53-CE78-46C9-AF4A-A2BA3254D4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  <a:lvl2pPr>
              <a:defRPr>
                <a:latin typeface="Franklin Gothic Medium" panose="020B0603020102020204" pitchFamily="34" charset="0"/>
              </a:defRPr>
            </a:lvl2pPr>
            <a:lvl3pPr>
              <a:defRPr>
                <a:latin typeface="Franklin Gothic Medium" panose="020B06030201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9DEEAB-DD4D-4E0F-973C-809E27252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  <a:lvl2pPr>
              <a:defRPr>
                <a:latin typeface="Franklin Gothic Medium" panose="020B0603020102020204" pitchFamily="34" charset="0"/>
              </a:defRPr>
            </a:lvl2pPr>
            <a:lvl3pPr>
              <a:defRPr>
                <a:latin typeface="Franklin Gothic Medium" panose="020B06030201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4D657D-3704-4327-B308-C6AE1B618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AAD9-5B7A-4F00-AD70-C51E110CE0C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117620-44F3-4794-98C2-D7A48FC5A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96DD78-C96B-498D-95FD-11722D532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5690-A8C5-4471-9A4B-CA82B9263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5591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414DC-7F49-4018-8DFF-E16A1A7C8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000099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108BA3-F467-4598-9059-D46151056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F36392-F041-4EB7-9AD8-DB39C3770E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5E1702-586A-4C22-B6FE-73996065A9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AE6E0D-6428-475E-ADF4-00896454F9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3D8499-EA5C-456E-AA6A-3FD51F20F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AAD9-5B7A-4F00-AD70-C51E110CE0C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97500E-0F2A-4B91-9936-68AA6AFDB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63370C-4ADA-4E5C-ABD4-DEED95F1B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5690-A8C5-4471-9A4B-CA82B9263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68993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FCD2B-1E8B-4D67-8FD9-8C12DC1CB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6986EA-B395-4EB0-B66A-87DB3DE19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AAD9-5B7A-4F00-AD70-C51E110CE0C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1F1D0-090B-4F73-8A16-C82093797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ED2D1A-154A-4B26-A3DB-D83B2C6C4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5690-A8C5-4471-9A4B-CA82B9263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66352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5E396A-863F-45D6-A574-C6A597261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AAD9-5B7A-4F00-AD70-C51E110CE0C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30C671-FAC2-4908-A4DC-6C4C68707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ED6E99-621F-46E9-96FF-A3B0620F0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5690-A8C5-4471-9A4B-CA82B9263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3468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61E06-14D7-4795-B6AE-D0B67E511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55176-8328-49EF-A868-FF5E40369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E7B116-2C6C-4177-AD31-6C3C3BC23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B275AF-A05C-4688-B53A-B4FB41083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AAD9-5B7A-4F00-AD70-C51E110CE0C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5F3204-F60A-4D07-8BAA-566E34017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E6E8EE-8A3B-4377-8F48-2CABDCE2C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5690-A8C5-4471-9A4B-CA82B9263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849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A0140-B1A1-D7CA-C1DE-95E347997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CA24F2-E4ED-0182-0178-71764E6FC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62574-E69E-5645-AF67-33E93D0DECA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34722A-2522-C5FF-4800-8FFCA460A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CDFC1C-EC09-90AC-21DF-7FAD19546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DB94E-6EDE-8F43-BC10-A915A959C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83938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B5EBE-89E5-4B84-A8E8-F3FB36BEC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448DB3-CFF5-478F-902C-F7884C72D0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0B8DBB-8F77-48A2-80A2-2A83D1596E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7F00E1-BC8B-415A-ACBD-FD0873229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AAD9-5B7A-4F00-AD70-C51E110CE0C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DDC7A2-DB96-4A11-AE43-1155B9AF8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A12955-1A32-4CD9-95A6-6F5DE54F9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5690-A8C5-4471-9A4B-CA82B9263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88302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95813-8941-4C33-883F-42ABF1536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7E2AC7-04F0-47ED-AE20-D165E2694E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97580-B35A-42AD-9D5E-0BE1144E6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AAD9-5B7A-4F00-AD70-C51E110CE0C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E2BDA-10DD-4837-8196-0BB90527D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04351-BE97-4644-908E-76C950A63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5690-A8C5-4471-9A4B-CA82B9263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68369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77C39A-F060-43F7-AFF8-1EF70021B5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9890AF-1F18-4889-966C-C4F71E2DC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EAD15-0950-4C41-B840-70965DCB2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AAD9-5B7A-4F00-AD70-C51E110CE0C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E175A-653E-4A2D-80FC-CFB671297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67F33-02BF-43DD-AF7B-86F984859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5690-A8C5-4471-9A4B-CA82B9263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2503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38515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 spc="-1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17584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4090364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693" y="1430275"/>
            <a:ext cx="10996291" cy="91937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694" y="2377270"/>
            <a:ext cx="10996290" cy="396586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48951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693" y="1430275"/>
            <a:ext cx="10996291" cy="91937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693" y="2377270"/>
            <a:ext cx="5365264" cy="396586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6221720" y="2377270"/>
            <a:ext cx="5365264" cy="396586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01513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541952" y="1204622"/>
            <a:ext cx="3650048" cy="565337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693" y="1430275"/>
            <a:ext cx="7704811" cy="91937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694" y="2377270"/>
            <a:ext cx="7704810" cy="396586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722940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8940802" y="1208598"/>
            <a:ext cx="3257862" cy="5649401"/>
          </a:xfrm>
          <a:prstGeom prst="rect">
            <a:avLst/>
          </a:prstGeom>
          <a:solidFill>
            <a:srgbClr val="F7921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693" y="1430275"/>
            <a:ext cx="8149653" cy="9193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693" y="2377270"/>
            <a:ext cx="8149653" cy="396586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235440" y="2377270"/>
            <a:ext cx="2668587" cy="3965868"/>
          </a:xfrm>
        </p:spPr>
        <p:txBody>
          <a:bodyPr lIns="91440">
            <a:normAutofit/>
          </a:bodyPr>
          <a:lstStyle>
            <a:lvl1pPr marL="137160" indent="-137160">
              <a:defRPr sz="1600">
                <a:solidFill>
                  <a:schemeClr val="tx1">
                    <a:lumMod val="85000"/>
                    <a:lumOff val="15000"/>
                    <a:alpha val="90000"/>
                  </a:schemeClr>
                </a:solidFill>
              </a:defRPr>
            </a:lvl1pPr>
            <a:lvl2pPr marL="274320" indent="-182880">
              <a:defRPr sz="1400">
                <a:solidFill>
                  <a:schemeClr val="tx1">
                    <a:lumMod val="85000"/>
                    <a:lumOff val="15000"/>
                    <a:alpha val="90000"/>
                  </a:schemeClr>
                </a:solidFill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9235440" y="1430275"/>
            <a:ext cx="2768600" cy="832022"/>
          </a:xfrm>
        </p:spPr>
        <p:txBody>
          <a:bodyPr anchor="ctr" anchorCtr="0">
            <a:normAutofit/>
          </a:bodyPr>
          <a:lstStyle>
            <a:lvl1pPr marL="0" indent="0" algn="l">
              <a:buFontTx/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Sidebar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013670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693" y="1430275"/>
            <a:ext cx="10996291" cy="9193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21935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797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27082E-6A4A-98BF-A521-076087C9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62574-E69E-5645-AF67-33E93D0DECA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5906F8-95FD-E17C-92B2-23F47EE32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61530-7BCA-D929-1A05-4976F42DC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DB94E-6EDE-8F43-BC10-A915A959C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03352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76200"/>
            <a:ext cx="12192000" cy="708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6011864"/>
            <a:ext cx="12192000" cy="9985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Rectangle 3"/>
          <p:cNvSpPr>
            <a:spLocks noChangeArrowheads="1"/>
          </p:cNvSpPr>
          <p:nvPr userDrawn="1"/>
        </p:nvSpPr>
        <p:spPr bwMode="auto">
          <a:xfrm>
            <a:off x="0" y="5748338"/>
            <a:ext cx="12192000" cy="2286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 dirty="0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auto">
          <a:xfrm>
            <a:off x="0" y="228600"/>
            <a:ext cx="12192000" cy="5664200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 dirty="0"/>
          </a:p>
        </p:txBody>
      </p:sp>
      <p:pic>
        <p:nvPicPr>
          <p:cNvPr id="11" name="Picture 12" descr="YSM_Shield_CMYK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25200" y="6143626"/>
            <a:ext cx="762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Z:\Justin\Logos\YSM\New Brand\YSM_YaleBlue_CMYK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1201" y="6343357"/>
            <a:ext cx="4870449" cy="266993"/>
          </a:xfrm>
          <a:prstGeom prst="rect">
            <a:avLst/>
          </a:prstGeom>
          <a:noFill/>
        </p:spPr>
      </p:pic>
      <p:sp>
        <p:nvSpPr>
          <p:cNvPr id="13" name="Title Placeholder 14"/>
          <p:cNvSpPr>
            <a:spLocks noGrp="1"/>
          </p:cNvSpPr>
          <p:nvPr>
            <p:ph type="title" hasCustomPrompt="1"/>
          </p:nvPr>
        </p:nvSpPr>
        <p:spPr>
          <a:xfrm>
            <a:off x="711200" y="990601"/>
            <a:ext cx="10972800" cy="15414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baseline="0" dirty="0">
                <a:solidFill>
                  <a:schemeClr val="bg1"/>
                </a:solidFill>
                <a:latin typeface="Georgia" pitchFamily="18" charset="0"/>
                <a:ea typeface="ＭＳ Ｐゴシック" pitchFamily="34" charset="-128"/>
                <a:cs typeface="+mn-cs"/>
              </a:defRPr>
            </a:lvl1pPr>
          </a:lstStyle>
          <a:p>
            <a:r>
              <a:rPr lang="en-US" dirty="0"/>
              <a:t>Click to edit Presentation Title 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2514600"/>
            <a:ext cx="10972800" cy="914400"/>
          </a:xfr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US" sz="2000" kern="1200" noProof="0">
                <a:solidFill>
                  <a:schemeClr val="bg1"/>
                </a:solidFill>
                <a:latin typeface="Georgia" pitchFamily="18" charset="0"/>
                <a:ea typeface="ＭＳ Ｐゴシック" pitchFamily="34" charset="-128"/>
              </a:defRPr>
            </a:lvl1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400" kern="1200" noProof="0" dirty="0">
                <a:solidFill>
                  <a:schemeClr val="bg1"/>
                </a:solidFill>
                <a:latin typeface="Georgia" pitchFamily="18" charset="0"/>
                <a:ea typeface="ＭＳ Ｐゴシック" pitchFamily="34" charset="-128"/>
                <a:cs typeface="+mn-cs"/>
              </a:rPr>
              <a:t>Click to add presentation subtitle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0" y="3657600"/>
            <a:ext cx="10972800" cy="762000"/>
          </a:xfrm>
        </p:spPr>
        <p:txBody>
          <a:bodyPr/>
          <a:lstStyle>
            <a:lvl1pPr>
              <a:buNone/>
              <a:defRPr lang="en-US" sz="1800" i="1" kern="1200" baseline="0" dirty="0" smtClean="0">
                <a:solidFill>
                  <a:schemeClr val="bg1"/>
                </a:solidFill>
                <a:latin typeface="Georgia" pitchFamily="18" charset="0"/>
                <a:ea typeface="ＭＳ Ｐゴシック" pitchFamily="34" charset="-128"/>
                <a:cs typeface="+mn-cs"/>
              </a:defRPr>
            </a:lvl1pPr>
          </a:lstStyle>
          <a:p>
            <a:pPr marL="342900" lvl="0" indent="-3429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presenter’s name and presentation’s date</a:t>
            </a:r>
          </a:p>
        </p:txBody>
      </p:sp>
    </p:spTree>
    <p:extLst>
      <p:ext uri="{BB962C8B-B14F-4D97-AF65-F5344CB8AC3E}">
        <p14:creationId xmlns:p14="http://schemas.microsoft.com/office/powerpoint/2010/main" val="2530155022"/>
      </p:ext>
    </p:extLst>
  </p:cSld>
  <p:clrMapOvr>
    <a:masterClrMapping/>
  </p:clrMapOvr>
  <p:hf sldNum="0" hdr="0" ftr="0" dt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998992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76200"/>
            <a:ext cx="12192000" cy="647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551" y="152400"/>
            <a:ext cx="10830983" cy="595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838282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76200"/>
            <a:ext cx="12192000" cy="708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6011864"/>
            <a:ext cx="12192000" cy="9985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Rectangle 3"/>
          <p:cNvSpPr>
            <a:spLocks noChangeArrowheads="1"/>
          </p:cNvSpPr>
          <p:nvPr userDrawn="1"/>
        </p:nvSpPr>
        <p:spPr bwMode="auto">
          <a:xfrm>
            <a:off x="0" y="5748338"/>
            <a:ext cx="12192000" cy="2286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 dirty="0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auto">
          <a:xfrm>
            <a:off x="0" y="228600"/>
            <a:ext cx="12192000" cy="5664200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 dirty="0"/>
          </a:p>
        </p:txBody>
      </p:sp>
      <p:pic>
        <p:nvPicPr>
          <p:cNvPr id="11" name="Picture 12" descr="YSM_Shield_CMYK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25200" y="6143626"/>
            <a:ext cx="762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Z:\Justin\Logos\YSM\New Brand\YSM_YaleBlue_CMYK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1201" y="6343357"/>
            <a:ext cx="4870449" cy="266993"/>
          </a:xfrm>
          <a:prstGeom prst="rect">
            <a:avLst/>
          </a:prstGeom>
          <a:noFill/>
        </p:spPr>
      </p:pic>
      <p:sp>
        <p:nvSpPr>
          <p:cNvPr id="13" name="Title Placeholder 14"/>
          <p:cNvSpPr>
            <a:spLocks noGrp="1"/>
          </p:cNvSpPr>
          <p:nvPr>
            <p:ph type="title" hasCustomPrompt="1"/>
          </p:nvPr>
        </p:nvSpPr>
        <p:spPr>
          <a:xfrm>
            <a:off x="711200" y="990601"/>
            <a:ext cx="10972800" cy="15414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baseline="0" dirty="0">
                <a:solidFill>
                  <a:schemeClr val="bg1"/>
                </a:solidFill>
                <a:latin typeface="Georgia" pitchFamily="18" charset="0"/>
                <a:ea typeface="ＭＳ Ｐゴシック" pitchFamily="34" charset="-128"/>
                <a:cs typeface="+mn-cs"/>
              </a:defRPr>
            </a:lvl1pPr>
          </a:lstStyle>
          <a:p>
            <a:r>
              <a:rPr lang="en-US" dirty="0"/>
              <a:t>Click to edit Presentation Title 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2514600"/>
            <a:ext cx="10972800" cy="914400"/>
          </a:xfr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US" sz="2000" kern="1200" noProof="0">
                <a:solidFill>
                  <a:schemeClr val="bg1"/>
                </a:solidFill>
                <a:latin typeface="Georgia" pitchFamily="18" charset="0"/>
                <a:ea typeface="ＭＳ Ｐゴシック" pitchFamily="34" charset="-128"/>
              </a:defRPr>
            </a:lvl1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400" kern="1200" noProof="0" dirty="0">
                <a:solidFill>
                  <a:schemeClr val="bg1"/>
                </a:solidFill>
                <a:latin typeface="Georgia" pitchFamily="18" charset="0"/>
                <a:ea typeface="ＭＳ Ｐゴシック" pitchFamily="34" charset="-128"/>
                <a:cs typeface="+mn-cs"/>
              </a:rPr>
              <a:t>Click to add presentation subtitle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0" y="3657600"/>
            <a:ext cx="10972800" cy="762000"/>
          </a:xfrm>
        </p:spPr>
        <p:txBody>
          <a:bodyPr/>
          <a:lstStyle>
            <a:lvl1pPr>
              <a:buNone/>
              <a:defRPr lang="en-US" sz="1800" i="1" kern="1200" baseline="0" dirty="0" smtClean="0">
                <a:solidFill>
                  <a:schemeClr val="bg1"/>
                </a:solidFill>
                <a:latin typeface="Georgia" pitchFamily="18" charset="0"/>
                <a:ea typeface="ＭＳ Ｐゴシック" pitchFamily="34" charset="-128"/>
                <a:cs typeface="+mn-cs"/>
              </a:defRPr>
            </a:lvl1pPr>
          </a:lstStyle>
          <a:p>
            <a:pPr marL="342900" lvl="0" indent="-3429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presenter’s name and presentation’s date</a:t>
            </a:r>
          </a:p>
        </p:txBody>
      </p:sp>
    </p:spTree>
    <p:extLst>
      <p:ext uri="{BB962C8B-B14F-4D97-AF65-F5344CB8AC3E}">
        <p14:creationId xmlns:p14="http://schemas.microsoft.com/office/powerpoint/2010/main" val="2737499038"/>
      </p:ext>
    </p:extLst>
  </p:cSld>
  <p:clrMapOvr>
    <a:masterClrMapping/>
  </p:clrMapOvr>
  <p:hf sldNum="0" hdr="0" ftr="0" dt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642" y="273629"/>
            <a:ext cx="10968959" cy="1143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642" y="1604331"/>
            <a:ext cx="10968959" cy="2193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642" y="3935934"/>
            <a:ext cx="10968959" cy="219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65E9B0-7DA8-466E-963D-86F25D5E43B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05718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59F91D-0546-4630-8A18-584E55874E6F}" type="datetimeFigureOut">
              <a:rPr lang="en-US"/>
              <a:pPr>
                <a:defRPr/>
              </a:pPr>
              <a:t>11/14/2024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7F12A-04CB-43E9-B2EE-AD36238E03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6577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D8F20-43F7-3760-32E2-01B2A6111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86433-59B0-CFF4-C173-54249E2B9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51E2A1-FBD7-7D0D-5696-3B36668DE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6B419F-E4A1-4B4E-4E7B-7F81D420A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62574-E69E-5645-AF67-33E93D0DECA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356608-097D-146C-DC01-D07CA9D0E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F76C5D-C109-9134-4AE4-5D79A0183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DB94E-6EDE-8F43-BC10-A915A959C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570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7684-1237-1BF8-B217-4B6B3BFF5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47E046-BB0E-FC97-F298-D9F791EFAA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A64E84-6E02-791C-C087-DD93AFA65F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B3E6BC-3852-2152-049A-2FBC9C898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62574-E69E-5645-AF67-33E93D0DECA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F9B44D-AB97-FC2A-ED81-68A2033B6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5801BF-5E7A-68AC-BB8A-A703815AE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DB94E-6EDE-8F43-BC10-A915A959C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5209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4C348-856A-9EA8-E2D7-60472CE5A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1622DF-8AF2-296C-28CB-C595159321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4044A-CE76-A1F3-6D6A-A4E000F01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62574-E69E-5645-AF67-33E93D0DECA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A7B2D-FF44-61A1-815C-F743884B0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8ECA7-75D0-0A98-FDE1-5469202EB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DB94E-6EDE-8F43-BC10-A915A959C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31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5F743D-3C9F-CDEE-786F-D9EFB63975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D475E8-95B5-7611-CCB1-9825D5BEE7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C5E55-B322-2C30-A3E9-96B998CD3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62574-E69E-5645-AF67-33E93D0DECA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2C48C-3A59-C452-8FD7-0F1C4AE56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37073-D0B3-9B90-61F6-5C3EE80F7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DB94E-6EDE-8F43-BC10-A915A959C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610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Bullet Poi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35DBE-F07E-4C35-8001-82AFDCE692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28600"/>
            <a:ext cx="10972800" cy="914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[Click to insert title]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C45B4E-3371-464E-AEC1-E099AA6CB05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09600" y="1295400"/>
            <a:ext cx="10972800" cy="4724400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6B1D92E-0E18-4D7E-88A0-D43A63EB48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43400" y="6172202"/>
            <a:ext cx="7239000" cy="589471"/>
          </a:xfrm>
        </p:spPr>
        <p:txBody>
          <a:bodyPr anchor="ctr">
            <a:noAutofit/>
          </a:bodyPr>
          <a:lstStyle>
            <a:lvl1pPr marL="0" indent="0">
              <a:buNone/>
              <a:defRPr sz="1600" baseline="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Slide References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64DA5A5-373F-42DE-B3E3-90EDEDFD0F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19800"/>
            <a:ext cx="660312" cy="685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39225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fa2e3ea1a4_0_19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A5C"/>
              </a:buClr>
              <a:buSzPts val="3600"/>
              <a:buNone/>
              <a:defRPr>
                <a:solidFill>
                  <a:srgbClr val="565A5C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gfa2e3ea1a4_0_19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65A5C"/>
              </a:buClr>
              <a:buSzPts val="1800"/>
              <a:buChar char="●"/>
              <a:defRPr>
                <a:solidFill>
                  <a:srgbClr val="565A5C"/>
                </a:solidFill>
              </a:defRPr>
            </a:lvl1pPr>
            <a:lvl2pPr marL="1219140" lvl="1" indent="-423312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565A5C"/>
              </a:buClr>
              <a:buSzPts val="1400"/>
              <a:buChar char="○"/>
              <a:defRPr>
                <a:solidFill>
                  <a:srgbClr val="565A5C"/>
                </a:solidFill>
              </a:defRPr>
            </a:lvl2pPr>
            <a:lvl3pPr marL="1828709" lvl="2" indent="-423312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565A5C"/>
              </a:buClr>
              <a:buSzPts val="1400"/>
              <a:buChar char="■"/>
              <a:defRPr>
                <a:solidFill>
                  <a:srgbClr val="565A5C"/>
                </a:solidFill>
              </a:defRPr>
            </a:lvl3pPr>
            <a:lvl4pPr marL="2438278" lvl="3" indent="-423312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565A5C"/>
              </a:buClr>
              <a:buSzPts val="1400"/>
              <a:buChar char="●"/>
              <a:defRPr>
                <a:solidFill>
                  <a:srgbClr val="565A5C"/>
                </a:solidFill>
              </a:defRPr>
            </a:lvl4pPr>
            <a:lvl5pPr marL="3047848" lvl="4" indent="-423312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565A5C"/>
              </a:buClr>
              <a:buSzPts val="1400"/>
              <a:buChar char="○"/>
              <a:defRPr>
                <a:solidFill>
                  <a:srgbClr val="565A5C"/>
                </a:solidFill>
              </a:defRPr>
            </a:lvl5pPr>
            <a:lvl6pPr marL="3657418" lvl="5" indent="-423312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565A5C"/>
              </a:buClr>
              <a:buSzPts val="1400"/>
              <a:buChar char="■"/>
              <a:defRPr>
                <a:solidFill>
                  <a:srgbClr val="565A5C"/>
                </a:solidFill>
              </a:defRPr>
            </a:lvl6pPr>
            <a:lvl7pPr marL="4266987" lvl="6" indent="-423312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565A5C"/>
              </a:buClr>
              <a:buSzPts val="1400"/>
              <a:buChar char="●"/>
              <a:defRPr>
                <a:solidFill>
                  <a:srgbClr val="565A5C"/>
                </a:solidFill>
              </a:defRPr>
            </a:lvl7pPr>
            <a:lvl8pPr marL="4876557" lvl="7" indent="-423312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565A5C"/>
              </a:buClr>
              <a:buSzPts val="1400"/>
              <a:buChar char="○"/>
              <a:defRPr>
                <a:solidFill>
                  <a:srgbClr val="565A5C"/>
                </a:solidFill>
              </a:defRPr>
            </a:lvl8pPr>
            <a:lvl9pPr marL="5486126" lvl="8" indent="-423312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565A5C"/>
              </a:buClr>
              <a:buSzPts val="1400"/>
              <a:buChar char="■"/>
              <a:defRPr>
                <a:solidFill>
                  <a:srgbClr val="565A5C"/>
                </a:solidFill>
              </a:defRPr>
            </a:lvl9pPr>
          </a:lstStyle>
          <a:p>
            <a:endParaRPr/>
          </a:p>
        </p:txBody>
      </p:sp>
      <p:cxnSp>
        <p:nvCxnSpPr>
          <p:cNvPr id="61" name="Google Shape;61;gfa2e3ea1a4_0_199"/>
          <p:cNvCxnSpPr/>
          <p:nvPr/>
        </p:nvCxnSpPr>
        <p:spPr>
          <a:xfrm>
            <a:off x="415600" y="1536633"/>
            <a:ext cx="3186800" cy="9600"/>
          </a:xfrm>
          <a:prstGeom prst="straightConnector1">
            <a:avLst/>
          </a:prstGeom>
          <a:noFill/>
          <a:ln w="38100" cap="flat" cmpd="sng">
            <a:solidFill>
              <a:srgbClr val="F56D2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068860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9C64E-3639-4888-A445-359ECCE65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8EA72-ACA9-441B-A95B-AB775064F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  <a:lvl2pPr>
              <a:defRPr>
                <a:latin typeface="Franklin Gothic Medium" panose="020B0603020102020204" pitchFamily="34" charset="0"/>
              </a:defRPr>
            </a:lvl2pPr>
            <a:lvl3pPr>
              <a:defRPr>
                <a:latin typeface="Franklin Gothic Medium" panose="020B06030201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ACA74-AC7F-4B14-8E3C-8E32251AF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AAD9-5B7A-4F00-AD70-C51E110CE0C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40DC7-81BC-40A9-A8C8-005086393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D5E85-9A6E-4A50-A506-406396D80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5690-A8C5-4471-9A4B-CA82B9263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096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sclosur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00964-EFF8-49BE-884A-BCD0A02B2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28601"/>
            <a:ext cx="10972800" cy="685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Disclosure Information</a:t>
            </a:r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9F4B5D65-2E7E-4980-98FA-463AFCF2409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2" y="1044187"/>
            <a:ext cx="10972799" cy="744927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1"/>
            </a:lvl1pPr>
          </a:lstStyle>
          <a:p>
            <a:pPr lvl="0"/>
            <a:r>
              <a:rPr lang="en-US" dirty="0"/>
              <a:t>[Insert Name of Presentation]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D4887183-AD59-426E-95F3-1A97A3F07F7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1" y="2529277"/>
            <a:ext cx="6858001" cy="465139"/>
          </a:xfrm>
        </p:spPr>
        <p:txBody>
          <a:bodyPr>
            <a:noAutofit/>
          </a:bodyPr>
          <a:lstStyle>
            <a:lvl1pPr marL="0" indent="0" algn="l">
              <a:buNone/>
              <a:defRPr sz="2600"/>
            </a:lvl1pPr>
          </a:lstStyle>
          <a:p>
            <a:pPr lvl="0"/>
            <a:r>
              <a:rPr lang="en-US" dirty="0"/>
              <a:t>[Speaker Name, Credentials]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D289C13-3FF3-4B02-96DA-7B234F6EB1D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620000" y="1928307"/>
            <a:ext cx="3962400" cy="4089907"/>
          </a:xfrm>
          <a:prstGeom prst="rect">
            <a:avLst/>
          </a:prstGeom>
          <a:noFill/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the icon to insert presenter photo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5C4401C-8650-4366-BDE8-6290777D27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" y="1928813"/>
            <a:ext cx="6858000" cy="465139"/>
          </a:xfrm>
        </p:spPr>
        <p:txBody>
          <a:bodyPr anchor="ctr">
            <a:no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US" dirty="0"/>
              <a:t>[Insert date and time of activity]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DC340C2-B3EA-45B3-8263-DF147371BF41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09600" y="3124200"/>
            <a:ext cx="6858000" cy="2894013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pPr lvl="0"/>
            <a:r>
              <a:rPr lang="en-US" dirty="0"/>
              <a:t>[Insert Commercial Interest, What was received, For What Role – Put “No Disclosures” if you do not have any]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A64DA5A5-373F-42DE-B3E3-90EDEDFD0F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19800"/>
            <a:ext cx="660312" cy="685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76455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BA37D-A7E7-47C3-854E-D3A2B83AA650}" type="datetimeFigureOut">
              <a:rPr lang="en-US"/>
              <a:pPr>
                <a:defRPr/>
              </a:pPr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7A894-4EDE-4733-B4A9-A0DEE41362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76171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34EC1-FC31-44B6-BBD8-295C4DF97CCC}" type="datetimeFigureOut">
              <a:rPr lang="en-US"/>
              <a:pPr>
                <a:defRPr/>
              </a:pPr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B74BF-9433-4DF1-98FF-FC0F98ABA1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784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2C69F-27B4-4FA2-A3D8-619DCE50C6A0}" type="datetimeFigureOut">
              <a:rPr lang="en-US"/>
              <a:pPr>
                <a:defRPr/>
              </a:pPr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E03CF-D306-4352-9E12-FB434C8C53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27391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1AB29-8076-480B-A3A9-AA2C6E8CA309}" type="datetimeFigureOut">
              <a:rPr lang="en-US"/>
              <a:pPr>
                <a:defRPr/>
              </a:pPr>
              <a:t>11/14/2024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53FEF-530B-4080-929D-CF34DDC6D2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72032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D8F2B-709E-4BE7-B22C-86578327A8D6}" type="datetimeFigureOut">
              <a:rPr lang="en-US"/>
              <a:pPr>
                <a:defRPr/>
              </a:pPr>
              <a:t>11/14/2024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EEBF6-313A-4162-9E67-E7751B6014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59792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5CA9A-BB3A-4D06-93F1-570A14D7394E}" type="datetimeFigureOut">
              <a:rPr lang="en-US"/>
              <a:pPr>
                <a:defRPr/>
              </a:pPr>
              <a:t>11/14/2024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67651-7A81-49AF-B460-94635D7530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89526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9F91D-0546-4630-8A18-584E55874E6F}" type="datetimeFigureOut">
              <a:rPr lang="en-US"/>
              <a:pPr>
                <a:defRPr/>
              </a:pPr>
              <a:t>11/14/2024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7F12A-04CB-43E9-B2EE-AD36238E03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48335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E0C7E-F7BF-43BC-8315-5E14C14A7C87}" type="datetimeFigureOut">
              <a:rPr lang="en-US"/>
              <a:pPr>
                <a:defRPr/>
              </a:pPr>
              <a:t>11/14/2024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109BC-1075-4387-9683-2CAB4A6E70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28539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D4F6F-AE3C-4FBA-97E5-86F7964CF601}" type="datetimeFigureOut">
              <a:rPr lang="en-US"/>
              <a:pPr>
                <a:defRPr/>
              </a:pPr>
              <a:t>11/14/2024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911C2-8EDE-48FF-8CE4-422B0C619A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9888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63211-5A2C-4990-9954-DADA81027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0099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4F2D2D-0820-48A1-89FC-FF6093CB96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4036B-B869-459F-98AB-6E3C036AB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AAD9-5B7A-4F00-AD70-C51E110CE0C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57484-5C71-4902-8037-76EBFD9C1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7382C-F8AB-43D3-8522-E389DDF9D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5690-A8C5-4471-9A4B-CA82B9263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8407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F638E-32A2-488A-8DE9-4844ECEDBBD2}" type="datetimeFigureOut">
              <a:rPr lang="en-US"/>
              <a:pPr>
                <a:defRPr/>
              </a:pPr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14FD8-66E1-4D6B-A8E0-E0DE9C30AF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62288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C1F31-8FEF-4899-8951-0C449A6774AC}" type="datetimeFigureOut">
              <a:rPr lang="en-US"/>
              <a:pPr>
                <a:defRPr/>
              </a:pPr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585BF-49A6-4293-A5B9-3544F3DA36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26844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76200"/>
            <a:ext cx="12192000" cy="708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6011864"/>
            <a:ext cx="12192000" cy="9985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Rectangle 3"/>
          <p:cNvSpPr>
            <a:spLocks noChangeArrowheads="1"/>
          </p:cNvSpPr>
          <p:nvPr userDrawn="1"/>
        </p:nvSpPr>
        <p:spPr bwMode="auto">
          <a:xfrm>
            <a:off x="0" y="5748338"/>
            <a:ext cx="12192000" cy="2286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 dirty="0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auto">
          <a:xfrm>
            <a:off x="0" y="228600"/>
            <a:ext cx="12192000" cy="5664200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 dirty="0"/>
          </a:p>
        </p:txBody>
      </p:sp>
      <p:pic>
        <p:nvPicPr>
          <p:cNvPr id="11" name="Picture 12" descr="YSM_Shield_CMYK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25200" y="6143626"/>
            <a:ext cx="762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Z:\Justin\Logos\YSM\New Brand\YSM_YaleBlue_CMYK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1201" y="6343357"/>
            <a:ext cx="4870449" cy="266993"/>
          </a:xfrm>
          <a:prstGeom prst="rect">
            <a:avLst/>
          </a:prstGeom>
          <a:noFill/>
        </p:spPr>
      </p:pic>
      <p:sp>
        <p:nvSpPr>
          <p:cNvPr id="13" name="Title Placeholder 14"/>
          <p:cNvSpPr>
            <a:spLocks noGrp="1"/>
          </p:cNvSpPr>
          <p:nvPr>
            <p:ph type="title" hasCustomPrompt="1"/>
          </p:nvPr>
        </p:nvSpPr>
        <p:spPr>
          <a:xfrm>
            <a:off x="711200" y="990601"/>
            <a:ext cx="10972800" cy="15414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baseline="0" dirty="0">
                <a:solidFill>
                  <a:schemeClr val="bg1"/>
                </a:solidFill>
                <a:latin typeface="Georgia" pitchFamily="18" charset="0"/>
                <a:ea typeface="ＭＳ Ｐゴシック" pitchFamily="34" charset="-128"/>
                <a:cs typeface="+mn-cs"/>
              </a:defRPr>
            </a:lvl1pPr>
          </a:lstStyle>
          <a:p>
            <a:r>
              <a:rPr lang="en-US" dirty="0"/>
              <a:t>Click to edit Presentation Title 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2514600"/>
            <a:ext cx="10972800" cy="914400"/>
          </a:xfr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US" sz="2000" kern="1200" noProof="0">
                <a:solidFill>
                  <a:schemeClr val="bg1"/>
                </a:solidFill>
                <a:latin typeface="Georgia" pitchFamily="18" charset="0"/>
                <a:ea typeface="ＭＳ Ｐゴシック" pitchFamily="34" charset="-128"/>
              </a:defRPr>
            </a:lvl1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400" kern="1200" noProof="0" dirty="0">
                <a:solidFill>
                  <a:schemeClr val="bg1"/>
                </a:solidFill>
                <a:latin typeface="Georgia" pitchFamily="18" charset="0"/>
                <a:ea typeface="ＭＳ Ｐゴシック" pitchFamily="34" charset="-128"/>
                <a:cs typeface="+mn-cs"/>
              </a:rPr>
              <a:t>Click to add presentation subtitle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0" y="3657600"/>
            <a:ext cx="10972800" cy="762000"/>
          </a:xfrm>
        </p:spPr>
        <p:txBody>
          <a:bodyPr/>
          <a:lstStyle>
            <a:lvl1pPr>
              <a:buNone/>
              <a:defRPr lang="en-US" sz="1800" i="1" kern="1200" baseline="0" dirty="0" smtClean="0">
                <a:solidFill>
                  <a:schemeClr val="bg1"/>
                </a:solidFill>
                <a:latin typeface="Georgia" pitchFamily="18" charset="0"/>
                <a:ea typeface="ＭＳ Ｐゴシック" pitchFamily="34" charset="-128"/>
                <a:cs typeface="+mn-cs"/>
              </a:defRPr>
            </a:lvl1pPr>
          </a:lstStyle>
          <a:p>
            <a:pPr marL="342900" lvl="0" indent="-3429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presenter’s name and presentation’s date</a:t>
            </a:r>
          </a:p>
        </p:txBody>
      </p:sp>
    </p:spTree>
    <p:extLst>
      <p:ext uri="{BB962C8B-B14F-4D97-AF65-F5344CB8AC3E}">
        <p14:creationId xmlns:p14="http://schemas.microsoft.com/office/powerpoint/2010/main" val="2574530571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79241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76200"/>
            <a:ext cx="12192000" cy="647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551" y="152400"/>
            <a:ext cx="10830983" cy="595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09757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642" y="273629"/>
            <a:ext cx="10968959" cy="1143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642" y="1604331"/>
            <a:ext cx="10968959" cy="2193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642" y="3935934"/>
            <a:ext cx="10968959" cy="219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65E9B0-7DA8-466E-963D-86F25D5E43B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8132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83BBA-8D66-4A5D-A473-62F6BCF2C49E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C9F59-7B89-4DFB-BF51-14F97CD60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2176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59F91D-0546-4630-8A18-584E55874E6F}" type="datetimeFigureOut">
              <a:rPr lang="en-US"/>
              <a:pPr>
                <a:defRPr/>
              </a:pPr>
              <a:t>11/14/2024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7F12A-04CB-43E9-B2EE-AD36238E03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65217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A0F8943-869A-5484-A34D-0CC2CB787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693" y="1036605"/>
            <a:ext cx="10996291" cy="675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DCBECE-74F8-1C4B-2AC8-F0F88BC453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9674" y="1838497"/>
            <a:ext cx="10996613" cy="4205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5497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222C1-1EEB-499B-BECC-7D7F773519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00099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70BEA5-20F5-420B-A28D-6CAA29D407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E104C-EB14-470A-990A-3A62A6871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AAD9-5B7A-4F00-AD70-C51E110CE0C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3089C-351C-40A3-8640-21B96E0F1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F0FAB-01F1-4B2C-B17B-C83C4CA10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5690-A8C5-4471-9A4B-CA82B9263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59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0C9FA-1AE1-46DE-918F-7B0B32774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03F53-CE78-46C9-AF4A-A2BA3254D4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  <a:lvl2pPr>
              <a:defRPr>
                <a:latin typeface="Franklin Gothic Medium" panose="020B0603020102020204" pitchFamily="34" charset="0"/>
              </a:defRPr>
            </a:lvl2pPr>
            <a:lvl3pPr>
              <a:defRPr>
                <a:latin typeface="Franklin Gothic Medium" panose="020B06030201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9DEEAB-DD4D-4E0F-973C-809E27252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  <a:lvl2pPr>
              <a:defRPr>
                <a:latin typeface="Franklin Gothic Medium" panose="020B0603020102020204" pitchFamily="34" charset="0"/>
              </a:defRPr>
            </a:lvl2pPr>
            <a:lvl3pPr>
              <a:defRPr>
                <a:latin typeface="Franklin Gothic Medium" panose="020B06030201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4D657D-3704-4327-B308-C6AE1B618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AAD9-5B7A-4F00-AD70-C51E110CE0C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117620-44F3-4794-98C2-D7A48FC5A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96DD78-C96B-498D-95FD-11722D532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5690-A8C5-4471-9A4B-CA82B9263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124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9C64E-3639-4888-A445-359ECCE65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8EA72-ACA9-441B-A95B-AB775064F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  <a:lvl2pPr>
              <a:defRPr>
                <a:latin typeface="Franklin Gothic Medium" panose="020B0603020102020204" pitchFamily="34" charset="0"/>
              </a:defRPr>
            </a:lvl2pPr>
            <a:lvl3pPr>
              <a:defRPr>
                <a:latin typeface="Franklin Gothic Medium" panose="020B06030201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ACA74-AC7F-4B14-8E3C-8E32251AF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AAD9-5B7A-4F00-AD70-C51E110CE0C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40DC7-81BC-40A9-A8C8-005086393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D5E85-9A6E-4A50-A506-406396D80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5690-A8C5-4471-9A4B-CA82B9263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847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63211-5A2C-4990-9954-DADA81027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0099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4F2D2D-0820-48A1-89FC-FF6093CB96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4036B-B869-459F-98AB-6E3C036AB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AAD9-5B7A-4F00-AD70-C51E110CE0C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57484-5C71-4902-8037-76EBFD9C1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7382C-F8AB-43D3-8522-E389DDF9D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5690-A8C5-4471-9A4B-CA82B9263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8560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0C9FA-1AE1-46DE-918F-7B0B32774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03F53-CE78-46C9-AF4A-A2BA3254D4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  <a:lvl2pPr>
              <a:defRPr>
                <a:latin typeface="Franklin Gothic Medium" panose="020B0603020102020204" pitchFamily="34" charset="0"/>
              </a:defRPr>
            </a:lvl2pPr>
            <a:lvl3pPr>
              <a:defRPr>
                <a:latin typeface="Franklin Gothic Medium" panose="020B06030201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9DEEAB-DD4D-4E0F-973C-809E27252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  <a:lvl2pPr>
              <a:defRPr>
                <a:latin typeface="Franklin Gothic Medium" panose="020B0603020102020204" pitchFamily="34" charset="0"/>
              </a:defRPr>
            </a:lvl2pPr>
            <a:lvl3pPr>
              <a:defRPr>
                <a:latin typeface="Franklin Gothic Medium" panose="020B06030201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4D657D-3704-4327-B308-C6AE1B618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AAD9-5B7A-4F00-AD70-C51E110CE0C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117620-44F3-4794-98C2-D7A48FC5A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96DD78-C96B-498D-95FD-11722D532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5690-A8C5-4471-9A4B-CA82B9263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6538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414DC-7F49-4018-8DFF-E16A1A7C8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000099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108BA3-F467-4598-9059-D46151056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F36392-F041-4EB7-9AD8-DB39C3770E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5E1702-586A-4C22-B6FE-73996065A9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AE6E0D-6428-475E-ADF4-00896454F9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3D8499-EA5C-456E-AA6A-3FD51F20F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AAD9-5B7A-4F00-AD70-C51E110CE0C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97500E-0F2A-4B91-9936-68AA6AFDB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63370C-4ADA-4E5C-ABD4-DEED95F1B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5690-A8C5-4471-9A4B-CA82B9263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11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FCD2B-1E8B-4D67-8FD9-8C12DC1CB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6986EA-B395-4EB0-B66A-87DB3DE19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AAD9-5B7A-4F00-AD70-C51E110CE0C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1F1D0-090B-4F73-8A16-C82093797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ED2D1A-154A-4B26-A3DB-D83B2C6C4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5690-A8C5-4471-9A4B-CA82B9263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0607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0041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222C1-1EEB-499B-BECC-7D7F773519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063">
                <a:solidFill>
                  <a:srgbClr val="000099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70BEA5-20F5-420B-A28D-6CAA29D407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25">
                <a:latin typeface="Franklin Gothic Medium" panose="020B0603020102020204" pitchFamily="34" charset="0"/>
              </a:defRPr>
            </a:lvl1pPr>
            <a:lvl2pPr marL="385785" indent="0" algn="ctr">
              <a:buNone/>
              <a:defRPr sz="1688"/>
            </a:lvl2pPr>
            <a:lvl3pPr marL="771571" indent="0" algn="ctr">
              <a:buNone/>
              <a:defRPr sz="1519"/>
            </a:lvl3pPr>
            <a:lvl4pPr marL="1157356" indent="0" algn="ctr">
              <a:buNone/>
              <a:defRPr sz="1350"/>
            </a:lvl4pPr>
            <a:lvl5pPr marL="1543141" indent="0" algn="ctr">
              <a:buNone/>
              <a:defRPr sz="1350"/>
            </a:lvl5pPr>
            <a:lvl6pPr marL="1928927" indent="0" algn="ctr">
              <a:buNone/>
              <a:defRPr sz="1350"/>
            </a:lvl6pPr>
            <a:lvl7pPr marL="2314712" indent="0" algn="ctr">
              <a:buNone/>
              <a:defRPr sz="1350"/>
            </a:lvl7pPr>
            <a:lvl8pPr marL="2700498" indent="0" algn="ctr">
              <a:buNone/>
              <a:defRPr sz="1350"/>
            </a:lvl8pPr>
            <a:lvl9pPr marL="3086283" indent="0" algn="ctr">
              <a:buNone/>
              <a:defRPr sz="135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E104C-EB14-470A-990A-3A62A6871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AAD9-5B7A-4F00-AD70-C51E110CE0C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3089C-351C-40A3-8640-21B96E0F1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F0FAB-01F1-4B2C-B17B-C83C4CA10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5690-A8C5-4471-9A4B-CA82B9263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556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9C64E-3639-4888-A445-359ECCE65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8EA72-ACA9-441B-A95B-AB775064F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  <a:lvl2pPr>
              <a:defRPr>
                <a:latin typeface="Franklin Gothic Medium" panose="020B0603020102020204" pitchFamily="34" charset="0"/>
              </a:defRPr>
            </a:lvl2pPr>
            <a:lvl3pPr>
              <a:defRPr>
                <a:latin typeface="Franklin Gothic Medium" panose="020B06030201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ACA74-AC7F-4B14-8E3C-8E32251AF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AAD9-5B7A-4F00-AD70-C51E110CE0C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40DC7-81BC-40A9-A8C8-005086393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D5E85-9A6E-4A50-A506-406396D80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5690-A8C5-4471-9A4B-CA82B9263375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F92DF49-E71C-4E0C-A95F-85A067725428}"/>
              </a:ext>
            </a:extLst>
          </p:cNvPr>
          <p:cNvGrpSpPr/>
          <p:nvPr userDrawn="1"/>
        </p:nvGrpSpPr>
        <p:grpSpPr>
          <a:xfrm>
            <a:off x="10357559" y="185739"/>
            <a:ext cx="1626624" cy="1442893"/>
            <a:chOff x="10565376" y="136525"/>
            <a:chExt cx="1626624" cy="144289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77C15B7-6538-414E-B102-EE751D6052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65376" y="136525"/>
              <a:ext cx="1626624" cy="144289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C1CD12-F9A9-4527-BA20-C6C753C2155B}"/>
                </a:ext>
              </a:extLst>
            </p:cNvPr>
            <p:cNvSpPr txBox="1"/>
            <p:nvPr userDrawn="1"/>
          </p:nvSpPr>
          <p:spPr>
            <a:xfrm>
              <a:off x="11105804" y="719471"/>
              <a:ext cx="846512" cy="248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13" b="1" dirty="0">
                  <a:latin typeface="Franklin Gothic Medium" panose="020B0603020102020204" pitchFamily="34" charset="0"/>
                </a:rPr>
                <a:t>0099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1539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63211-5A2C-4990-9954-DADA81027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0"/>
            <a:ext cx="10515601" cy="2852737"/>
          </a:xfrm>
        </p:spPr>
        <p:txBody>
          <a:bodyPr anchor="b"/>
          <a:lstStyle>
            <a:lvl1pPr>
              <a:defRPr sz="5063">
                <a:solidFill>
                  <a:srgbClr val="000099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4F2D2D-0820-48A1-89FC-FF6093CB96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1" cy="1500187"/>
          </a:xfrm>
        </p:spPr>
        <p:txBody>
          <a:bodyPr/>
          <a:lstStyle>
            <a:lvl1pPr marL="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1pPr>
            <a:lvl2pPr marL="38578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771571" indent="0">
              <a:buNone/>
              <a:defRPr sz="1519">
                <a:solidFill>
                  <a:schemeClr val="tx1">
                    <a:tint val="75000"/>
                  </a:schemeClr>
                </a:solidFill>
              </a:defRPr>
            </a:lvl3pPr>
            <a:lvl4pPr marL="115735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4pPr>
            <a:lvl5pPr marL="154314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5pPr>
            <a:lvl6pPr marL="192892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6pPr>
            <a:lvl7pPr marL="231471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7pPr>
            <a:lvl8pPr marL="2700498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8pPr>
            <a:lvl9pPr marL="30862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4036B-B869-459F-98AB-6E3C036AB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AAD9-5B7A-4F00-AD70-C51E110CE0C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57484-5C71-4902-8037-76EBFD9C1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7382C-F8AB-43D3-8522-E389DDF9D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5690-A8C5-4471-9A4B-CA82B9263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363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0C9FA-1AE1-46DE-918F-7B0B32774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03F53-CE78-46C9-AF4A-A2BA3254D4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  <a:lvl2pPr>
              <a:defRPr>
                <a:latin typeface="Franklin Gothic Medium" panose="020B0603020102020204" pitchFamily="34" charset="0"/>
              </a:defRPr>
            </a:lvl2pPr>
            <a:lvl3pPr>
              <a:defRPr>
                <a:latin typeface="Franklin Gothic Medium" panose="020B06030201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9DEEAB-DD4D-4E0F-973C-809E27252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  <a:lvl2pPr>
              <a:defRPr>
                <a:latin typeface="Franklin Gothic Medium" panose="020B0603020102020204" pitchFamily="34" charset="0"/>
              </a:defRPr>
            </a:lvl2pPr>
            <a:lvl3pPr>
              <a:defRPr>
                <a:latin typeface="Franklin Gothic Medium" panose="020B06030201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4D657D-3704-4327-B308-C6AE1B618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AAD9-5B7A-4F00-AD70-C51E110CE0C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117620-44F3-4794-98C2-D7A48FC5A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96DD78-C96B-498D-95FD-11722D532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5690-A8C5-4471-9A4B-CA82B9263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60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414DC-7F49-4018-8DFF-E16A1A7C8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000099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108BA3-F467-4598-9059-D46151056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F36392-F041-4EB7-9AD8-DB39C3770E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5E1702-586A-4C22-B6FE-73996065A9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AE6E0D-6428-475E-ADF4-00896454F9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3D8499-EA5C-456E-AA6A-3FD51F20F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AAD9-5B7A-4F00-AD70-C51E110CE0C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97500E-0F2A-4B91-9936-68AA6AFDB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63370C-4ADA-4E5C-ABD4-DEED95F1B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5690-A8C5-4471-9A4B-CA82B9263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1256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414DC-7F49-4018-8DFF-E16A1A7C8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1" cy="1325563"/>
          </a:xfrm>
        </p:spPr>
        <p:txBody>
          <a:bodyPr/>
          <a:lstStyle>
            <a:lvl1pPr>
              <a:defRPr>
                <a:solidFill>
                  <a:srgbClr val="000099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108BA3-F467-4598-9059-D46151056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785" indent="0">
              <a:buNone/>
              <a:defRPr sz="1688" b="1"/>
            </a:lvl2pPr>
            <a:lvl3pPr marL="771571" indent="0">
              <a:buNone/>
              <a:defRPr sz="1519" b="1"/>
            </a:lvl3pPr>
            <a:lvl4pPr marL="1157356" indent="0">
              <a:buNone/>
              <a:defRPr sz="1350" b="1"/>
            </a:lvl4pPr>
            <a:lvl5pPr marL="1543141" indent="0">
              <a:buNone/>
              <a:defRPr sz="1350" b="1"/>
            </a:lvl5pPr>
            <a:lvl6pPr marL="1928927" indent="0">
              <a:buNone/>
              <a:defRPr sz="1350" b="1"/>
            </a:lvl6pPr>
            <a:lvl7pPr marL="2314712" indent="0">
              <a:buNone/>
              <a:defRPr sz="1350" b="1"/>
            </a:lvl7pPr>
            <a:lvl8pPr marL="2700498" indent="0">
              <a:buNone/>
              <a:defRPr sz="1350" b="1"/>
            </a:lvl8pPr>
            <a:lvl9pPr marL="3086283" indent="0">
              <a:buNone/>
              <a:defRPr sz="135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F36392-F041-4EB7-9AD8-DB39C3770E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5E1702-586A-4C22-B6FE-73996065A9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785" indent="0">
              <a:buNone/>
              <a:defRPr sz="1688" b="1"/>
            </a:lvl2pPr>
            <a:lvl3pPr marL="771571" indent="0">
              <a:buNone/>
              <a:defRPr sz="1519" b="1"/>
            </a:lvl3pPr>
            <a:lvl4pPr marL="1157356" indent="0">
              <a:buNone/>
              <a:defRPr sz="1350" b="1"/>
            </a:lvl4pPr>
            <a:lvl5pPr marL="1543141" indent="0">
              <a:buNone/>
              <a:defRPr sz="1350" b="1"/>
            </a:lvl5pPr>
            <a:lvl6pPr marL="1928927" indent="0">
              <a:buNone/>
              <a:defRPr sz="1350" b="1"/>
            </a:lvl6pPr>
            <a:lvl7pPr marL="2314712" indent="0">
              <a:buNone/>
              <a:defRPr sz="1350" b="1"/>
            </a:lvl7pPr>
            <a:lvl8pPr marL="2700498" indent="0">
              <a:buNone/>
              <a:defRPr sz="1350" b="1"/>
            </a:lvl8pPr>
            <a:lvl9pPr marL="3086283" indent="0">
              <a:buNone/>
              <a:defRPr sz="135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AE6E0D-6428-475E-ADF4-00896454F9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3D8499-EA5C-456E-AA6A-3FD51F20F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AAD9-5B7A-4F00-AD70-C51E110CE0C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97500E-0F2A-4B91-9936-68AA6AFDB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63370C-4ADA-4E5C-ABD4-DEED95F1B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5690-A8C5-4471-9A4B-CA82B9263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7539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FCD2B-1E8B-4D67-8FD9-8C12DC1CB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6986EA-B395-4EB0-B66A-87DB3DE19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AAD9-5B7A-4F00-AD70-C51E110CE0C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1F1D0-090B-4F73-8A16-C82093797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ED2D1A-154A-4B26-A3DB-D83B2C6C4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5690-A8C5-4471-9A4B-CA82B9263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887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5E396A-863F-45D6-A574-C6A597261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AAD9-5B7A-4F00-AD70-C51E110CE0C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30C671-FAC2-4908-A4DC-6C4C68707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ED6E99-621F-46E9-96FF-A3B0620F0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5690-A8C5-4471-9A4B-CA82B9263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642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61E06-14D7-4795-B6AE-D0B67E511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55176-8328-49EF-A868-FF5E40369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E7B116-2C6C-4177-AD31-6C3C3BC23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350"/>
            </a:lvl1pPr>
            <a:lvl2pPr marL="385785" indent="0">
              <a:buNone/>
              <a:defRPr sz="1181"/>
            </a:lvl2pPr>
            <a:lvl3pPr marL="771571" indent="0">
              <a:buNone/>
              <a:defRPr sz="1013"/>
            </a:lvl3pPr>
            <a:lvl4pPr marL="1157356" indent="0">
              <a:buNone/>
              <a:defRPr sz="844"/>
            </a:lvl4pPr>
            <a:lvl5pPr marL="1543141" indent="0">
              <a:buNone/>
              <a:defRPr sz="844"/>
            </a:lvl5pPr>
            <a:lvl6pPr marL="1928927" indent="0">
              <a:buNone/>
              <a:defRPr sz="844"/>
            </a:lvl6pPr>
            <a:lvl7pPr marL="2314712" indent="0">
              <a:buNone/>
              <a:defRPr sz="844"/>
            </a:lvl7pPr>
            <a:lvl8pPr marL="2700498" indent="0">
              <a:buNone/>
              <a:defRPr sz="844"/>
            </a:lvl8pPr>
            <a:lvl9pPr marL="3086283" indent="0">
              <a:buNone/>
              <a:defRPr sz="844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B275AF-A05C-4688-B53A-B4FB41083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AAD9-5B7A-4F00-AD70-C51E110CE0C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5F3204-F60A-4D07-8BAA-566E34017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E6E8EE-8A3B-4377-8F48-2CABDCE2C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5690-A8C5-4471-9A4B-CA82B9263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5299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B5EBE-89E5-4B84-A8E8-F3FB36BEC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448DB3-CFF5-478F-902C-F7884C72D0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700"/>
            </a:lvl1pPr>
            <a:lvl2pPr marL="385785" indent="0">
              <a:buNone/>
              <a:defRPr sz="2363"/>
            </a:lvl2pPr>
            <a:lvl3pPr marL="771571" indent="0">
              <a:buNone/>
              <a:defRPr sz="2025"/>
            </a:lvl3pPr>
            <a:lvl4pPr marL="1157356" indent="0">
              <a:buNone/>
              <a:defRPr sz="1688"/>
            </a:lvl4pPr>
            <a:lvl5pPr marL="1543141" indent="0">
              <a:buNone/>
              <a:defRPr sz="1688"/>
            </a:lvl5pPr>
            <a:lvl6pPr marL="1928927" indent="0">
              <a:buNone/>
              <a:defRPr sz="1688"/>
            </a:lvl6pPr>
            <a:lvl7pPr marL="2314712" indent="0">
              <a:buNone/>
              <a:defRPr sz="1688"/>
            </a:lvl7pPr>
            <a:lvl8pPr marL="2700498" indent="0">
              <a:buNone/>
              <a:defRPr sz="1688"/>
            </a:lvl8pPr>
            <a:lvl9pPr marL="3086283" indent="0">
              <a:buNone/>
              <a:defRPr sz="1688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0B8DBB-8F77-48A2-80A2-2A83D1596E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350"/>
            </a:lvl1pPr>
            <a:lvl2pPr marL="385785" indent="0">
              <a:buNone/>
              <a:defRPr sz="1181"/>
            </a:lvl2pPr>
            <a:lvl3pPr marL="771571" indent="0">
              <a:buNone/>
              <a:defRPr sz="1013"/>
            </a:lvl3pPr>
            <a:lvl4pPr marL="1157356" indent="0">
              <a:buNone/>
              <a:defRPr sz="844"/>
            </a:lvl4pPr>
            <a:lvl5pPr marL="1543141" indent="0">
              <a:buNone/>
              <a:defRPr sz="844"/>
            </a:lvl5pPr>
            <a:lvl6pPr marL="1928927" indent="0">
              <a:buNone/>
              <a:defRPr sz="844"/>
            </a:lvl6pPr>
            <a:lvl7pPr marL="2314712" indent="0">
              <a:buNone/>
              <a:defRPr sz="844"/>
            </a:lvl7pPr>
            <a:lvl8pPr marL="2700498" indent="0">
              <a:buNone/>
              <a:defRPr sz="844"/>
            </a:lvl8pPr>
            <a:lvl9pPr marL="3086283" indent="0">
              <a:buNone/>
              <a:defRPr sz="844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7F00E1-BC8B-415A-ACBD-FD0873229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AAD9-5B7A-4F00-AD70-C51E110CE0C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DDC7A2-DB96-4A11-AE43-1155B9AF8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A12955-1A32-4CD9-95A6-6F5DE54F9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5690-A8C5-4471-9A4B-CA82B9263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8965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95813-8941-4C33-883F-42ABF1536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7E2AC7-04F0-47ED-AE20-D165E2694E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97580-B35A-42AD-9D5E-0BE1144E6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AAD9-5B7A-4F00-AD70-C51E110CE0C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E2BDA-10DD-4837-8196-0BB90527D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04351-BE97-4644-908E-76C950A63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5690-A8C5-4471-9A4B-CA82B9263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861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77C39A-F060-43F7-AFF8-1EF70021B5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9890AF-1F18-4889-966C-C4F71E2DC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EAD15-0950-4C41-B840-70965DCB2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AAD9-5B7A-4F00-AD70-C51E110CE0C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E175A-653E-4A2D-80FC-CFB671297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67F33-02BF-43DD-AF7B-86F984859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5690-A8C5-4471-9A4B-CA82B9263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5919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456534">
              <a:defRPr/>
            </a:pPr>
            <a:fld id="{86CB4B4D-7CA3-9044-876B-883B54F86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653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482476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3002280"/>
            <a:ext cx="10895293" cy="274320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800" b="0" baseline="0">
                <a:solidFill>
                  <a:schemeClr val="tx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342900" indent="0">
              <a:buNone/>
              <a:defRPr b="1">
                <a:latin typeface="Arial"/>
                <a:cs typeface="Arial"/>
              </a:defRPr>
            </a:lvl2pPr>
            <a:lvl3pPr marL="685800" indent="0">
              <a:buNone/>
              <a:defRPr b="1">
                <a:latin typeface="Arial"/>
                <a:cs typeface="Arial"/>
              </a:defRPr>
            </a:lvl3pPr>
            <a:lvl4pPr marL="1028700" indent="0">
              <a:buNone/>
              <a:defRPr b="1">
                <a:latin typeface="Arial"/>
                <a:cs typeface="Arial"/>
              </a:defRPr>
            </a:lvl4pPr>
            <a:lvl5pPr marL="1371600" indent="0">
              <a:buNone/>
              <a:defRPr b="1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Presenter, Department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311569"/>
            <a:ext cx="10896196" cy="507831"/>
          </a:xfrm>
          <a:noFill/>
        </p:spPr>
        <p:txBody>
          <a:bodyPr/>
          <a:lstStyle>
            <a:lvl1pPr>
              <a:lnSpc>
                <a:spcPct val="100000"/>
              </a:lnSpc>
              <a:defRPr sz="4800" baseline="0">
                <a:solidFill>
                  <a:schemeClr val="tx1"/>
                </a:solidFill>
                <a:latin typeface="YaleNew" panose="02000602050000020003" pitchFamily="2" charset="77"/>
                <a:cs typeface="Microsoft Sans Serif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F639F0F7-B6A2-134A-84D6-28C74C31FF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3504" y="3459480"/>
            <a:ext cx="10895293" cy="274320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600" b="0" i="0" baseline="0">
                <a:solidFill>
                  <a:schemeClr val="tx1"/>
                </a:solidFill>
                <a:latin typeface="Microsoft Sans Serif" panose="020B0604020202020204" pitchFamily="34" charset="0"/>
                <a:cs typeface="Arial"/>
              </a:defRPr>
            </a:lvl1pPr>
            <a:lvl2pPr marL="342900" indent="0">
              <a:buNone/>
              <a:defRPr b="1">
                <a:latin typeface="Arial"/>
                <a:cs typeface="Arial"/>
              </a:defRPr>
            </a:lvl2pPr>
            <a:lvl3pPr marL="685800" indent="0">
              <a:buNone/>
              <a:defRPr b="1">
                <a:latin typeface="Arial"/>
                <a:cs typeface="Arial"/>
              </a:defRPr>
            </a:lvl3pPr>
            <a:lvl4pPr marL="1028700" indent="0">
              <a:buNone/>
              <a:defRPr b="1">
                <a:latin typeface="Arial"/>
                <a:cs typeface="Arial"/>
              </a:defRPr>
            </a:lvl4pPr>
            <a:lvl5pPr marL="1371600" indent="0">
              <a:buNone/>
              <a:defRPr b="1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Month Day, Year</a:t>
            </a:r>
          </a:p>
        </p:txBody>
      </p:sp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F0AAB75F-C12E-EF48-991F-89CE62CA31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5772224"/>
            <a:ext cx="5486400" cy="39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483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888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 alternate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3002280"/>
            <a:ext cx="10895293" cy="27432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800" b="0" baseline="0">
                <a:solidFill>
                  <a:schemeClr val="bg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342900" indent="0">
              <a:buNone/>
              <a:defRPr b="1">
                <a:latin typeface="Arial"/>
                <a:cs typeface="Arial"/>
              </a:defRPr>
            </a:lvl2pPr>
            <a:lvl3pPr marL="685800" indent="0">
              <a:buNone/>
              <a:defRPr b="1">
                <a:latin typeface="Arial"/>
                <a:cs typeface="Arial"/>
              </a:defRPr>
            </a:lvl3pPr>
            <a:lvl4pPr marL="1028700" indent="0">
              <a:buNone/>
              <a:defRPr b="1">
                <a:latin typeface="Arial"/>
                <a:cs typeface="Arial"/>
              </a:defRPr>
            </a:lvl4pPr>
            <a:lvl5pPr marL="1371600" indent="0">
              <a:buNone/>
              <a:defRPr b="1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Presenter, Department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311569"/>
            <a:ext cx="10896196" cy="507831"/>
          </a:xfrm>
        </p:spPr>
        <p:txBody>
          <a:bodyPr/>
          <a:lstStyle>
            <a:lvl1pPr>
              <a:lnSpc>
                <a:spcPct val="100000"/>
              </a:lnSpc>
              <a:defRPr sz="4800" baseline="0">
                <a:solidFill>
                  <a:schemeClr val="bg2"/>
                </a:solidFill>
                <a:latin typeface="YaleNew" panose="02000602050000020003" pitchFamily="2" charset="77"/>
                <a:cs typeface="Microsoft Sans Serif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F639F0F7-B6A2-134A-84D6-28C74C31FF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3504" y="3459480"/>
            <a:ext cx="10895293" cy="27432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600" b="0" i="0" baseline="0">
                <a:solidFill>
                  <a:schemeClr val="bg2"/>
                </a:solidFill>
                <a:latin typeface="Microsoft Sans Serif" panose="020B0604020202020204" pitchFamily="34" charset="0"/>
                <a:cs typeface="Arial"/>
              </a:defRPr>
            </a:lvl1pPr>
            <a:lvl2pPr marL="342900" indent="0">
              <a:buNone/>
              <a:defRPr b="1">
                <a:latin typeface="Arial"/>
                <a:cs typeface="Arial"/>
              </a:defRPr>
            </a:lvl2pPr>
            <a:lvl3pPr marL="685800" indent="0">
              <a:buNone/>
              <a:defRPr b="1">
                <a:latin typeface="Arial"/>
                <a:cs typeface="Arial"/>
              </a:defRPr>
            </a:lvl3pPr>
            <a:lvl4pPr marL="1028700" indent="0">
              <a:buNone/>
              <a:defRPr b="1">
                <a:latin typeface="Arial"/>
                <a:cs typeface="Arial"/>
              </a:defRPr>
            </a:lvl4pPr>
            <a:lvl5pPr marL="1371600" indent="0">
              <a:buNone/>
              <a:defRPr b="1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Month Day, Year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AB1481-E1B5-7642-B608-A776DE1A41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8588" y="5740270"/>
            <a:ext cx="5539154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174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888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FCD2B-1E8B-4D67-8FD9-8C12DC1CB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6986EA-B395-4EB0-B66A-87DB3DE19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AAD9-5B7A-4F00-AD70-C51E110CE0C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1F1D0-090B-4F73-8A16-C82093797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ED2D1A-154A-4B26-A3DB-D83B2C6C4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E5690-A8C5-4471-9A4B-CA82B9263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604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 half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D524A9E-B306-5E46-98CD-D906F89F010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12192000" cy="350904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2F87A6-A280-FA4B-9E06-EA5E8C554BB0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roxima Nova Regular"/>
            </a:endParaRPr>
          </a:p>
        </p:txBody>
      </p:sp>
      <p:pic>
        <p:nvPicPr>
          <p:cNvPr id="14" name="Picture 13" descr="A picture containing clipart&#10;&#10;Description automatically generated">
            <a:extLst>
              <a:ext uri="{FF2B5EF4-FFF2-40B4-BE49-F238E27FC236}">
                <a16:creationId xmlns:a16="http://schemas.microsoft.com/office/drawing/2014/main" id="{AB4E21DD-A4D7-4643-80F7-739851F26C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5772224"/>
            <a:ext cx="5486400" cy="399976"/>
          </a:xfrm>
          <a:prstGeom prst="rect">
            <a:avLst/>
          </a:prstGeom>
        </p:spPr>
      </p:pic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3C30ADB-0272-764D-8129-4CD4C33A46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400" y="4663496"/>
            <a:ext cx="10895293" cy="27432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800" b="0" baseline="0">
                <a:solidFill>
                  <a:srgbClr val="FFFF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342900" indent="0">
              <a:buNone/>
              <a:defRPr b="1">
                <a:latin typeface="Arial"/>
                <a:cs typeface="Arial"/>
              </a:defRPr>
            </a:lvl2pPr>
            <a:lvl3pPr marL="685800" indent="0">
              <a:buNone/>
              <a:defRPr b="1">
                <a:latin typeface="Arial"/>
                <a:cs typeface="Arial"/>
              </a:defRPr>
            </a:lvl3pPr>
            <a:lvl4pPr marL="1028700" indent="0">
              <a:buNone/>
              <a:defRPr b="1">
                <a:latin typeface="Arial"/>
                <a:cs typeface="Arial"/>
              </a:defRPr>
            </a:lvl4pPr>
            <a:lvl5pPr marL="1371600" indent="0">
              <a:buNone/>
              <a:defRPr b="1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Presenter, Department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32B27C2-7468-CA48-BBE2-03D15C938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804" y="3956363"/>
            <a:ext cx="10896196" cy="507831"/>
          </a:xfrm>
        </p:spPr>
        <p:txBody>
          <a:bodyPr/>
          <a:lstStyle>
            <a:lvl1pPr>
              <a:lnSpc>
                <a:spcPct val="100000"/>
              </a:lnSpc>
              <a:defRPr sz="4800" baseline="0">
                <a:solidFill>
                  <a:schemeClr val="bg1"/>
                </a:solidFill>
                <a:latin typeface="YaleNew" panose="02000602050000020003" pitchFamily="2" charset="77"/>
                <a:cs typeface="Microsoft Sans Serif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B695E12F-DFE3-ED48-A11A-378A21155C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400" y="5120696"/>
            <a:ext cx="10895293" cy="27432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600" b="0" i="0" baseline="0">
                <a:solidFill>
                  <a:srgbClr val="FFFFFF"/>
                </a:solidFill>
                <a:latin typeface="Microsoft Sans Serif" panose="020B0604020202020204" pitchFamily="34" charset="0"/>
                <a:cs typeface="Arial"/>
              </a:defRPr>
            </a:lvl1pPr>
            <a:lvl2pPr marL="342900" indent="0">
              <a:buNone/>
              <a:defRPr b="1">
                <a:latin typeface="Arial"/>
                <a:cs typeface="Arial"/>
              </a:defRPr>
            </a:lvl2pPr>
            <a:lvl3pPr marL="685800" indent="0">
              <a:buNone/>
              <a:defRPr b="1">
                <a:latin typeface="Arial"/>
                <a:cs typeface="Arial"/>
              </a:defRPr>
            </a:lvl3pPr>
            <a:lvl4pPr marL="1028700" indent="0">
              <a:buNone/>
              <a:defRPr b="1">
                <a:latin typeface="Arial"/>
                <a:cs typeface="Arial"/>
              </a:defRPr>
            </a:lvl4pPr>
            <a:lvl5pPr marL="1371600" indent="0">
              <a:buNone/>
              <a:defRPr b="1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Month Day, Year</a:t>
            </a:r>
          </a:p>
        </p:txBody>
      </p:sp>
    </p:spTree>
    <p:extLst>
      <p:ext uri="{BB962C8B-B14F-4D97-AF65-F5344CB8AC3E}">
        <p14:creationId xmlns:p14="http://schemas.microsoft.com/office/powerpoint/2010/main" val="38453080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8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601580" y="1143000"/>
            <a:ext cx="10828421" cy="4876800"/>
          </a:xfrm>
        </p:spPr>
        <p:txBody>
          <a:bodyPr/>
          <a:lstStyle>
            <a:lvl1pPr marL="0" indent="0">
              <a:buFont typeface="Arial" charset="0"/>
              <a:buNone/>
              <a:defRPr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601581" y="466346"/>
            <a:ext cx="10828420" cy="507831"/>
          </a:xfrm>
        </p:spPr>
        <p:txBody>
          <a:bodyPr/>
          <a:lstStyle>
            <a:lvl1pPr>
              <a:defRPr sz="3600">
                <a:solidFill>
                  <a:schemeClr val="tx2"/>
                </a:solidFill>
                <a:latin typeface="YaleNew" panose="02000602050000020003" pitchFamily="2" charset="77"/>
                <a:cs typeface="Microsoft Sans Serif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D700759-2717-AD40-9814-CA77C6E9D6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725E7-0BCD-FA4A-B64F-9E36BFFE79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803B98-4473-4845-B33B-93D1EB0BF5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87" y="6407151"/>
            <a:ext cx="2551176" cy="18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710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601580" y="1677582"/>
            <a:ext cx="10828421" cy="4342217"/>
          </a:xfrm>
        </p:spPr>
        <p:txBody>
          <a:bodyPr/>
          <a:lstStyle>
            <a:lvl1pPr marL="0" indent="0">
              <a:buFont typeface="Arial" charset="0"/>
              <a:buNone/>
              <a:defRPr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2pPr>
            <a:lvl3pPr>
              <a:defRPr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3pPr>
            <a:lvl4pPr>
              <a:defRPr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601581" y="466346"/>
            <a:ext cx="10828420" cy="507831"/>
          </a:xfrm>
        </p:spPr>
        <p:txBody>
          <a:bodyPr/>
          <a:lstStyle>
            <a:lvl1pPr>
              <a:defRPr sz="3600">
                <a:solidFill>
                  <a:schemeClr val="tx2"/>
                </a:solidFill>
                <a:latin typeface="YaleNew" panose="02000602050000020003" pitchFamily="2" charset="77"/>
                <a:cs typeface="Microsoft Sans Serif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D700759-2717-AD40-9814-CA77C6E9D6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725E7-0BCD-FA4A-B64F-9E36BFFE79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803B98-4473-4845-B33B-93D1EB0BF5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87" y="6407151"/>
            <a:ext cx="2551176" cy="18951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C0793-E1F7-4143-8EEE-B1FF00AA23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663" y="1143000"/>
            <a:ext cx="10828337" cy="365760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/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9091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601581" y="466346"/>
            <a:ext cx="10828420" cy="507831"/>
          </a:xfrm>
        </p:spPr>
        <p:txBody>
          <a:bodyPr/>
          <a:lstStyle>
            <a:lvl1pPr>
              <a:defRPr sz="3600">
                <a:solidFill>
                  <a:schemeClr val="tx2"/>
                </a:solidFill>
                <a:latin typeface="YaleNew" panose="02000602050000020003" pitchFamily="2" charset="77"/>
                <a:cs typeface="Microsoft Sans Serif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D700759-2717-AD40-9814-CA77C6E9D6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725E7-0BCD-FA4A-B64F-9E36BFFE79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803B98-4473-4845-B33B-93D1EB0BF5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87" y="6407151"/>
            <a:ext cx="2551176" cy="1895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7FAE46-5523-A449-BBC9-B01DE2E34319}"/>
              </a:ext>
            </a:extLst>
          </p:cNvPr>
          <p:cNvSpPr/>
          <p:nvPr userDrawn="1"/>
        </p:nvSpPr>
        <p:spPr>
          <a:xfrm>
            <a:off x="0" y="1050376"/>
            <a:ext cx="12192000" cy="1371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roxima Nova Regular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660C22-5402-1741-9ACA-7B960AF53E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1287" y="1355176"/>
            <a:ext cx="10828337" cy="762000"/>
          </a:xfrm>
        </p:spPr>
        <p:txBody>
          <a:bodyPr anchor="ctr"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A3A0CFA-19B1-E741-9C2C-F4F262C3C6A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1287" y="2599287"/>
            <a:ext cx="10828337" cy="36734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0204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741FB7F-4339-CE40-88F6-F6B2A9B7393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14E7F-45AD-DE46-9B52-3C1C3176B3A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4612E1-61AF-F141-B4E6-86D0A4A8C0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87" y="6407151"/>
            <a:ext cx="2551176" cy="18951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CC622F-487B-E241-B84C-53A83BDC94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2324100"/>
            <a:ext cx="11430000" cy="2209800"/>
          </a:xfrm>
        </p:spPr>
        <p:txBody>
          <a:bodyPr anchor="ctr"/>
          <a:lstStyle>
            <a:lvl1pPr>
              <a:defRPr sz="8000">
                <a:latin typeface="YaleNew" panose="02000602050000020003" pitchFamily="2" charset="77"/>
              </a:defRPr>
            </a:lvl1pPr>
          </a:lstStyle>
          <a:p>
            <a:pPr lvl="0"/>
            <a:r>
              <a:rPr lang="en-US" dirty="0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25130855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601581" y="466346"/>
            <a:ext cx="10828420" cy="507831"/>
          </a:xfrm>
        </p:spPr>
        <p:txBody>
          <a:bodyPr/>
          <a:lstStyle>
            <a:lvl1pPr>
              <a:defRPr sz="3600">
                <a:solidFill>
                  <a:schemeClr val="tx2"/>
                </a:solidFill>
                <a:latin typeface="YaleNew" panose="02000602050000020003" pitchFamily="2" charset="77"/>
                <a:cs typeface="Microsoft Sans Serif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D700759-2717-AD40-9814-CA77C6E9D6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725E7-0BCD-FA4A-B64F-9E36BFFE79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803B98-4473-4845-B33B-93D1EB0BF5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87" y="6407151"/>
            <a:ext cx="2551176" cy="18951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C0793-E1F7-4143-8EEE-B1FF00AA23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663" y="1143000"/>
            <a:ext cx="10828337" cy="365760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/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433FC3-5296-964B-AD6E-84BADB8C2A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1676400"/>
            <a:ext cx="5334000" cy="4572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E5A66AA7-1DC7-CD42-AA8F-4303706B462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8829" y="1676400"/>
            <a:ext cx="5334000" cy="4572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7186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601580" y="1143000"/>
            <a:ext cx="10828421" cy="4800600"/>
          </a:xfrm>
        </p:spPr>
        <p:txBody>
          <a:bodyPr/>
          <a:lstStyle>
            <a:lvl1pPr marL="214313" indent="-214313">
              <a:buFont typeface="Arial" panose="020B0604020202020204" pitchFamily="34" charset="0"/>
              <a:buChar char="•"/>
              <a:defRPr i="0"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>
              <a:defRPr i="0"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2pPr>
            <a:lvl3pPr>
              <a:defRPr i="0"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3pPr>
            <a:lvl4pPr>
              <a:defRPr i="0"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601581" y="466346"/>
            <a:ext cx="10828420" cy="507831"/>
          </a:xfrm>
        </p:spPr>
        <p:txBody>
          <a:bodyPr/>
          <a:lstStyle>
            <a:lvl1pPr>
              <a:defRPr sz="3600">
                <a:solidFill>
                  <a:schemeClr val="tx2"/>
                </a:solidFill>
                <a:latin typeface="YaleNew" panose="02000602050000020003" pitchFamily="2" charset="77"/>
                <a:cs typeface="Microsoft Sans Serif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7B60CCC-B084-C348-9BCD-BBA56EC3E4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BCCF5-4884-6E4B-9EA1-561DD01E35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5614B9-0AF3-6C44-B9DE-33D82E751E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87" y="6407151"/>
            <a:ext cx="2551176" cy="18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0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with orang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20891" y="1143000"/>
            <a:ext cx="10896196" cy="42976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457189" indent="0">
              <a:buNone/>
              <a:defRPr b="1">
                <a:latin typeface="Arial"/>
                <a:cs typeface="Arial"/>
              </a:defRPr>
            </a:lvl2pPr>
            <a:lvl3pPr marL="914377" indent="0">
              <a:buNone/>
              <a:defRPr b="1">
                <a:latin typeface="Arial"/>
                <a:cs typeface="Arial"/>
              </a:defRPr>
            </a:lvl3pPr>
            <a:lvl4pPr marL="1371566" indent="0">
              <a:buNone/>
              <a:defRPr b="1">
                <a:latin typeface="Arial"/>
                <a:cs typeface="Arial"/>
              </a:defRPr>
            </a:lvl4pPr>
            <a:lvl5pPr marL="1828754" indent="0">
              <a:buNone/>
              <a:defRPr b="1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2B763C4-0BDF-40C6-AFB5-EA5752AD9CA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20184" y="1703387"/>
            <a:ext cx="10896600" cy="4075308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919CF1-2C68-2742-9BFE-3F6D9C4004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87" y="6407151"/>
            <a:ext cx="2551176" cy="18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212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with blue SUB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20891" y="1143000"/>
            <a:ext cx="10896196" cy="42976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457189" indent="0">
              <a:buNone/>
              <a:defRPr b="1">
                <a:latin typeface="Arial"/>
                <a:cs typeface="Arial"/>
              </a:defRPr>
            </a:lvl2pPr>
            <a:lvl3pPr marL="914377" indent="0">
              <a:buNone/>
              <a:defRPr b="1">
                <a:latin typeface="Arial"/>
                <a:cs typeface="Arial"/>
              </a:defRPr>
            </a:lvl3pPr>
            <a:lvl4pPr marL="1371566" indent="0">
              <a:buNone/>
              <a:defRPr b="1">
                <a:latin typeface="Arial"/>
                <a:cs typeface="Arial"/>
              </a:defRPr>
            </a:lvl4pPr>
            <a:lvl5pPr marL="1828754" indent="0">
              <a:buNone/>
              <a:defRPr b="1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2B763C4-0BDF-40C6-AFB5-EA5752AD9CA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620184" y="1703387"/>
            <a:ext cx="10896600" cy="407530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b="0" i="0"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2pPr>
            <a:lvl3pPr>
              <a:defRPr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3pPr>
            <a:lvl4pPr>
              <a:defRPr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4pPr>
            <a:lvl5pPr>
              <a:defRPr/>
            </a:lvl5pPr>
          </a:lstStyle>
          <a:p>
            <a:pPr lvl="0"/>
            <a:r>
              <a:rPr lang="en-US" altLang="en-US" dirty="0"/>
              <a:t>Bullet</a:t>
            </a:r>
          </a:p>
          <a:p>
            <a:pPr lvl="1"/>
            <a:r>
              <a:rPr lang="en-US" altLang="en-US" dirty="0"/>
              <a:t>Sub-bullet</a:t>
            </a:r>
          </a:p>
          <a:p>
            <a:pPr lvl="2"/>
            <a:r>
              <a:rPr lang="en-US" altLang="en-US" dirty="0"/>
              <a:t>Sub-bullet</a:t>
            </a:r>
          </a:p>
          <a:p>
            <a:pPr lvl="3"/>
            <a:r>
              <a:rPr lang="en-US" altLang="en-US" dirty="0"/>
              <a:t>Sub-bullet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C0B471-FCF1-314A-8DFB-FC3CF43C3F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87" y="6407151"/>
            <a:ext cx="2551176" cy="18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592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with blue SUBTITLE and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20891" y="1143000"/>
            <a:ext cx="5475613" cy="42976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457189" indent="0">
              <a:buNone/>
              <a:defRPr b="1">
                <a:latin typeface="Arial"/>
                <a:cs typeface="Arial"/>
              </a:defRPr>
            </a:lvl2pPr>
            <a:lvl3pPr marL="914377" indent="0">
              <a:buNone/>
              <a:defRPr b="1">
                <a:latin typeface="Arial"/>
                <a:cs typeface="Arial"/>
              </a:defRPr>
            </a:lvl3pPr>
            <a:lvl4pPr marL="1371566" indent="0">
              <a:buNone/>
              <a:defRPr b="1">
                <a:latin typeface="Arial"/>
                <a:cs typeface="Arial"/>
              </a:defRPr>
            </a:lvl4pPr>
            <a:lvl5pPr marL="1828754" indent="0">
              <a:buNone/>
              <a:defRPr b="1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20184" y="466725"/>
            <a:ext cx="5475816" cy="50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2B763C4-0BDF-40C6-AFB5-EA5752AD9CA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20184" y="1703387"/>
            <a:ext cx="5475816" cy="3974742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>
              <a:defRPr/>
            </a:lvl5pPr>
          </a:lstStyle>
          <a:p>
            <a:pPr lvl="0"/>
            <a:r>
              <a:rPr lang="en-US" altLang="en-US" dirty="0"/>
              <a:t>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569B0B1-812C-844D-9925-F70677E5156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5E4C2E-2AD7-C64E-9C07-697C8CB099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87" y="6407151"/>
            <a:ext cx="2551176" cy="18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610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BB5A5-ACB1-FFB7-63FC-A1B7EFD36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1D344A-2D39-54B8-E7F8-B999356F7B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B1A3C-6656-B210-6FD6-40C74D0A2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62574-E69E-5645-AF67-33E93D0DECA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1B3C4-41A0-31EC-A0CC-D9EE3A6CA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C7652-FAD3-8FE4-CBBE-FF8C31F81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DB94E-6EDE-8F43-BC10-A915A959C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6108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- with grey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20184" y="466725"/>
            <a:ext cx="5475816" cy="50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2B763C4-0BDF-40C6-AFB5-EA5752AD9CA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20184" y="1219200"/>
            <a:ext cx="5475816" cy="49530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>
              <a:defRPr/>
            </a:lvl5pPr>
          </a:lstStyle>
          <a:p>
            <a:pPr lvl="0"/>
            <a:r>
              <a:rPr lang="en-US" altLang="en-US" dirty="0"/>
              <a:t>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9D6E8A-FD7D-B549-B36D-A28CD760A414}"/>
              </a:ext>
            </a:extLst>
          </p:cNvPr>
          <p:cNvSpPr/>
          <p:nvPr userDrawn="1"/>
        </p:nvSpPr>
        <p:spPr>
          <a:xfrm>
            <a:off x="6172200" y="0"/>
            <a:ext cx="6096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roxima Nova Regular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A823BE-1FEC-6F46-8534-3C85C97C0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87" y="6407151"/>
            <a:ext cx="2551176" cy="18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53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28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- with blue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20891" y="1143000"/>
            <a:ext cx="5475613" cy="42976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457189" indent="0">
              <a:buNone/>
              <a:defRPr b="1">
                <a:latin typeface="Arial"/>
                <a:cs typeface="Arial"/>
              </a:defRPr>
            </a:lvl2pPr>
            <a:lvl3pPr marL="914377" indent="0">
              <a:buNone/>
              <a:defRPr b="1">
                <a:latin typeface="Arial"/>
                <a:cs typeface="Arial"/>
              </a:defRPr>
            </a:lvl3pPr>
            <a:lvl4pPr marL="1371566" indent="0">
              <a:buNone/>
              <a:defRPr b="1">
                <a:latin typeface="Arial"/>
                <a:cs typeface="Arial"/>
              </a:defRPr>
            </a:lvl4pPr>
            <a:lvl5pPr marL="1828754" indent="0">
              <a:buNone/>
              <a:defRPr b="1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20184" y="466725"/>
            <a:ext cx="5475816" cy="50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2B763C4-0BDF-40C6-AFB5-EA5752AD9CA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20184" y="1703387"/>
            <a:ext cx="5475816" cy="3974742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>
              <a:defRPr/>
            </a:lvl5pPr>
          </a:lstStyle>
          <a:p>
            <a:pPr lvl="0"/>
            <a:r>
              <a:rPr lang="en-US" altLang="en-US" dirty="0"/>
              <a:t>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9D6E8A-FD7D-B549-B36D-A28CD760A414}"/>
              </a:ext>
            </a:extLst>
          </p:cNvPr>
          <p:cNvSpPr/>
          <p:nvPr userDrawn="1"/>
        </p:nvSpPr>
        <p:spPr>
          <a:xfrm>
            <a:off x="61722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roxima Nova Regular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A4DD89-16C8-1E49-B2DA-227E90698D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87" y="6407151"/>
            <a:ext cx="2551176" cy="18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49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- blue subtitle grey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20891" y="1143000"/>
            <a:ext cx="5475613" cy="42976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457189" indent="0">
              <a:buNone/>
              <a:defRPr b="1">
                <a:latin typeface="Arial"/>
                <a:cs typeface="Arial"/>
              </a:defRPr>
            </a:lvl2pPr>
            <a:lvl3pPr marL="914377" indent="0">
              <a:buNone/>
              <a:defRPr b="1">
                <a:latin typeface="Arial"/>
                <a:cs typeface="Arial"/>
              </a:defRPr>
            </a:lvl3pPr>
            <a:lvl4pPr marL="1371566" indent="0">
              <a:buNone/>
              <a:defRPr b="1">
                <a:latin typeface="Arial"/>
                <a:cs typeface="Arial"/>
              </a:defRPr>
            </a:lvl4pPr>
            <a:lvl5pPr marL="1828754" indent="0">
              <a:buNone/>
              <a:defRPr b="1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20184" y="466725"/>
            <a:ext cx="5475816" cy="50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2B763C4-0BDF-40C6-AFB5-EA5752AD9CA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20184" y="1703387"/>
            <a:ext cx="5475816" cy="3974742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>
              <a:defRPr/>
            </a:lvl5pPr>
          </a:lstStyle>
          <a:p>
            <a:pPr lvl="0"/>
            <a:r>
              <a:rPr lang="en-US" altLang="en-US" dirty="0"/>
              <a:t>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9D6E8A-FD7D-B549-B36D-A28CD760A414}"/>
              </a:ext>
            </a:extLst>
          </p:cNvPr>
          <p:cNvSpPr/>
          <p:nvPr userDrawn="1"/>
        </p:nvSpPr>
        <p:spPr>
          <a:xfrm>
            <a:off x="6172200" y="0"/>
            <a:ext cx="6096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roxima Nova Regular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A823BE-1FEC-6F46-8534-3C85C97C0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87" y="6407151"/>
            <a:ext cx="2551176" cy="18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57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28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- with blue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9D6E8A-FD7D-B549-B36D-A28CD760A414}"/>
              </a:ext>
            </a:extLst>
          </p:cNvPr>
          <p:cNvSpPr/>
          <p:nvPr userDrawn="1"/>
        </p:nvSpPr>
        <p:spPr>
          <a:xfrm>
            <a:off x="6172200" y="0"/>
            <a:ext cx="6096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roxima Nova Regular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20184" y="466725"/>
            <a:ext cx="5475816" cy="50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2B763C4-0BDF-40C6-AFB5-EA5752AD9CA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A823BE-1FEC-6F46-8534-3C85C97C0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87" y="6407151"/>
            <a:ext cx="2551176" cy="189511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482292" y="974725"/>
            <a:ext cx="5475816" cy="5349874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>
              <a:defRPr/>
            </a:lvl5pPr>
          </a:lstStyle>
          <a:p>
            <a:pPr lvl="0"/>
            <a:r>
              <a:rPr lang="en-US" altLang="en-US" dirty="0"/>
              <a:t>Edit Master text styles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F894DDC1-84FF-EE40-A217-B9E305079F86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0713" y="974725"/>
            <a:ext cx="5475287" cy="53498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604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28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- grey block w photo 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2B763C4-0BDF-40C6-AFB5-EA5752AD9CA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92B01F2-5ECA-4C44-B61B-55D5DF47EB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6356350"/>
            <a:ext cx="2553005" cy="1828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9D6E8A-FD7D-B549-B36D-A28CD760A414}"/>
              </a:ext>
            </a:extLst>
          </p:cNvPr>
          <p:cNvSpPr/>
          <p:nvPr userDrawn="1"/>
        </p:nvSpPr>
        <p:spPr>
          <a:xfrm>
            <a:off x="-101324" y="14177"/>
            <a:ext cx="6223905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roxima Nova Regular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20184" y="1066800"/>
            <a:ext cx="4942416" cy="48768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>
              <a:defRPr/>
            </a:lvl5pPr>
          </a:lstStyle>
          <a:p>
            <a:pPr lvl="0"/>
            <a:r>
              <a:rPr lang="en-US" altLang="en-US" dirty="0"/>
              <a:t>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6C44FC9-0D96-E247-B211-F8396F8E9D6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30895" y="0"/>
            <a:ext cx="6061105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087E51-EF17-4D46-BA79-FF4340AF7F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1287" y="6407151"/>
            <a:ext cx="2551176" cy="18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99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2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with phot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601581" y="466346"/>
            <a:ext cx="5646819" cy="5078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D700759-2717-AD40-9814-CA77C6E9D6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48725E7-0BCD-FA4A-B64F-9E36BFFE79F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05E291B8-A057-0942-BB86-80926689AC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504" y="6409944"/>
            <a:ext cx="2633989" cy="192024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5C65D9-87AD-A847-8626-7EA1F0CC8F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00800" y="0"/>
            <a:ext cx="57912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18EBAF-6748-534E-B6F6-2CFDB7BFCA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0184" y="1703387"/>
            <a:ext cx="5475816" cy="3974742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>
              <a:defRPr/>
            </a:lvl5pPr>
          </a:lstStyle>
          <a:p>
            <a:pPr lvl="0"/>
            <a:r>
              <a:rPr lang="en-US" alt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03130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shot - with blu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48BC2-EA92-8546-B889-F3A835E4A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6660BE-476D-F94B-A6A5-B6EF8460D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185F3A-9EB0-004F-8466-36A321E6E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84D4E49-BC50-6B44-ADC4-5B983089E4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70401" y="1143001"/>
            <a:ext cx="7046383" cy="415721"/>
          </a:xfrm>
        </p:spPr>
        <p:txBody>
          <a:bodyPr anchor="ctr"/>
          <a:lstStyle>
            <a:lvl1pPr>
              <a:defRPr sz="2400" b="1">
                <a:solidFill>
                  <a:schemeClr val="accent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BF4D3B4-098D-3445-96AB-6DB6760E303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470398" y="1754705"/>
            <a:ext cx="7046385" cy="4341295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C3F77CD-DE2C-6C46-B3BD-5480D5AA884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184" y="1143000"/>
            <a:ext cx="3657600" cy="4953000"/>
          </a:xfrm>
        </p:spPr>
        <p:txBody>
          <a:bodyPr/>
          <a:lstStyle/>
          <a:p>
            <a:r>
              <a:rPr lang="en-US" dirty="0"/>
              <a:t>Headshot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7186DF-F24F-D449-8B86-A8106A2B4C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87" y="6407151"/>
            <a:ext cx="2551176" cy="18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474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head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48BC2-EA92-8546-B889-F3A835E4A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6660BE-476D-F94B-A6A5-B6EF8460D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185F3A-9EB0-004F-8466-36A321E6E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84D4E49-BC50-6B44-ADC4-5B983089E4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0192" y="4038601"/>
            <a:ext cx="2448392" cy="415721"/>
          </a:xfrm>
        </p:spPr>
        <p:txBody>
          <a:bodyPr anchor="ctr"/>
          <a:lstStyle>
            <a:lvl1pPr>
              <a:defRPr sz="1400" b="1"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BF4D3B4-098D-3445-96AB-6DB6760E303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0193" y="4648202"/>
            <a:ext cx="2448393" cy="1510443"/>
          </a:xfr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C3F77CD-DE2C-6C46-B3BD-5480D5AA884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5188" y="1143000"/>
            <a:ext cx="2438400" cy="2743200"/>
          </a:xfrm>
        </p:spPr>
        <p:txBody>
          <a:bodyPr/>
          <a:lstStyle/>
          <a:p>
            <a:r>
              <a:rPr lang="en-US" dirty="0"/>
              <a:t>Headshot</a:t>
            </a:r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D31FE0AC-DECD-F242-BAC2-5E44BCD2B6F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36253" y="1143000"/>
            <a:ext cx="2438400" cy="2743200"/>
          </a:xfrm>
        </p:spPr>
        <p:txBody>
          <a:bodyPr/>
          <a:lstStyle/>
          <a:p>
            <a:r>
              <a:rPr lang="en-US" dirty="0"/>
              <a:t>Headshot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506C69E5-0657-3C49-AF53-301A064988A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57318" y="1143000"/>
            <a:ext cx="2438400" cy="2743200"/>
          </a:xfrm>
        </p:spPr>
        <p:txBody>
          <a:bodyPr/>
          <a:lstStyle/>
          <a:p>
            <a:r>
              <a:rPr lang="en-US" dirty="0"/>
              <a:t>Headshot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F4DF5B58-5903-9F46-A0D4-0371D7F1EE4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078384" y="1130332"/>
            <a:ext cx="2438400" cy="2743200"/>
          </a:xfrm>
        </p:spPr>
        <p:txBody>
          <a:bodyPr/>
          <a:lstStyle/>
          <a:p>
            <a:r>
              <a:rPr lang="en-US" dirty="0"/>
              <a:t>Headshot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6BDD94C-BED4-674A-8D5F-BD1A7D0E8B6C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3451464" y="4038601"/>
            <a:ext cx="2448392" cy="415721"/>
          </a:xfrm>
        </p:spPr>
        <p:txBody>
          <a:bodyPr anchor="ctr"/>
          <a:lstStyle>
            <a:lvl1pPr>
              <a:defRPr sz="1400" b="1"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F79720F-6650-A046-BC48-78BC62B9FE8D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292736" y="4076873"/>
            <a:ext cx="2448392" cy="415721"/>
          </a:xfrm>
        </p:spPr>
        <p:txBody>
          <a:bodyPr anchor="ctr"/>
          <a:lstStyle>
            <a:lvl1pPr>
              <a:defRPr sz="1400" b="1"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F5D5785-9F6C-BD47-B38A-CAEBF32FFBBE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9134008" y="4076873"/>
            <a:ext cx="2448392" cy="415721"/>
          </a:xfrm>
        </p:spPr>
        <p:txBody>
          <a:bodyPr anchor="ctr"/>
          <a:lstStyle>
            <a:lvl1pPr>
              <a:defRPr sz="1400" b="1"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AA1F096-394C-3F45-B181-631B8CDE230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3451464" y="4660354"/>
            <a:ext cx="2448393" cy="1510443"/>
          </a:xfr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9332133-FF02-C04A-841F-EFE8C927EB21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6292735" y="4664275"/>
            <a:ext cx="2448393" cy="1510443"/>
          </a:xfr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32E0B844-386A-E142-8B65-BA5E816F3195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9134007" y="4648201"/>
            <a:ext cx="2448393" cy="1510443"/>
          </a:xfr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F0E69B4-7F84-CB44-B965-2D3477D98D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87" y="6407151"/>
            <a:ext cx="2551176" cy="18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40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601581" y="466346"/>
            <a:ext cx="10915203" cy="50783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D700759-2717-AD40-9814-CA77C6E9D6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725E7-0BCD-FA4A-B64F-9E36BFFE79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04982C-00DC-984F-90CC-4310F9CE0E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87" y="6407151"/>
            <a:ext cx="2551176" cy="18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135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no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601581" y="466346"/>
            <a:ext cx="10915203" cy="5078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D700759-2717-AD40-9814-CA77C6E9D6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48725E7-0BCD-FA4A-B64F-9E36BFFE79F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3A644695-A651-3A47-B162-040C7FA4F8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504" y="6409944"/>
            <a:ext cx="2633472" cy="19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88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2FBE2-E0B5-DC18-A25C-B7DF6D78D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2D230-5E02-AFF0-D3E8-CCD5009A6D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5FC7D8-23A5-2080-D2BC-CB6DD8AEE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62574-E69E-5645-AF67-33E93D0DECA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28C1FE-D8D1-06DE-9F65-F13A40531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29C7A-3C25-4EB6-0ABA-FD7E33971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DB94E-6EDE-8F43-BC10-A915A959C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6431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741FB7F-4339-CE40-88F6-F6B2A9B7393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14E7F-45AD-DE46-9B52-3C1C3176B3A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4612E1-61AF-F141-B4E6-86D0A4A8C0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87" y="6407151"/>
            <a:ext cx="2551176" cy="18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9940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0119A-19D4-5042-BD25-4B26A7DA9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1971E2-F7CE-8949-AB1E-612A229C93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185F3A-9EB0-004F-8466-36A321E6E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3D392CC4-5A4E-4A4C-9411-B96922F9F67F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620184" y="1143000"/>
            <a:ext cx="10896600" cy="51054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D557D3-4999-814A-9C85-398CEFECEA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87" y="6407151"/>
            <a:ext cx="2551176" cy="18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48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AEA19-75A2-2C4D-BE76-12341A59D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A5169B-F387-F444-BE95-7D794A0B01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185F3A-9EB0-004F-8466-36A321E6E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0FEE9A2A-A81C-6049-8701-D21AC5179F5D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620181" y="1143000"/>
            <a:ext cx="5242560" cy="3657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3E789D38-FF8D-6143-941C-6805D2D33734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274224" y="1143000"/>
            <a:ext cx="5242560" cy="3657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2615200-71D9-7F43-AACD-7AC8EB2186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0184" y="4953000"/>
            <a:ext cx="10896600" cy="1219200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271D9E-1C8B-D141-8C20-0FFBCA37B2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87" y="6407151"/>
            <a:ext cx="2551176" cy="18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03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1" y="466346"/>
            <a:ext cx="10907183" cy="50783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610112" y="4572002"/>
            <a:ext cx="10906669" cy="1567543"/>
          </a:xfrm>
        </p:spPr>
        <p:txBody>
          <a:bodyPr/>
          <a:lstStyle>
            <a:lvl1pPr>
              <a:defRPr sz="1800" b="0" i="0">
                <a:solidFill>
                  <a:schemeClr val="tx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78213C8-6D91-FD4B-A50E-349D42AA02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077A5-E507-0946-B60C-D7438FBFCE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6AC54179-3132-9C4B-A9F4-C91CCD1FF789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620183" y="1143000"/>
            <a:ext cx="10896599" cy="31242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table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681F5B-11BD-4547-AF0F-907A50D15F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87" y="6407151"/>
            <a:ext cx="2551176" cy="18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40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05B4D-21F8-AA4B-A4AB-F901C3E2C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DF4140-D900-9F4C-A188-DB1561238F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185F3A-9EB0-004F-8466-36A321E6E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SmartArt Placeholder 5">
            <a:extLst>
              <a:ext uri="{FF2B5EF4-FFF2-40B4-BE49-F238E27FC236}">
                <a16:creationId xmlns:a16="http://schemas.microsoft.com/office/drawing/2014/main" id="{1577DB20-3A75-5540-A8B7-AC25C38E506C}"/>
              </a:ext>
            </a:extLst>
          </p:cNvPr>
          <p:cNvSpPr>
            <a:spLocks noGrp="1"/>
          </p:cNvSpPr>
          <p:nvPr>
            <p:ph type="dgm" sz="quarter" idx="12"/>
          </p:nvPr>
        </p:nvSpPr>
        <p:spPr>
          <a:xfrm>
            <a:off x="620184" y="1143000"/>
            <a:ext cx="10896600" cy="50292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414960-3A69-5C40-A39D-5A1D6D1938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87" y="6407151"/>
            <a:ext cx="2551176" cy="18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78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28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B8680FF-786A-F44A-94C3-DAF6CFD975C1}"/>
              </a:ext>
            </a:extLst>
          </p:cNvPr>
          <p:cNvSpPr/>
          <p:nvPr userDrawn="1"/>
        </p:nvSpPr>
        <p:spPr>
          <a:xfrm>
            <a:off x="0" y="0"/>
            <a:ext cx="12192000" cy="68949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YaleNew" panose="02000602050000020003" pitchFamily="2" charset="77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C2F93A-27A3-264E-8A33-BD9FC7D2BC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185F3A-9EB0-004F-8466-36A321E6E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2DD2C47-95C8-8D49-A86D-94C1BD69DD8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FBD2504-2234-DB4A-9011-7F2E5781B2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7951" y="1629568"/>
            <a:ext cx="4165600" cy="3581400"/>
          </a:xfrm>
        </p:spPr>
        <p:txBody>
          <a:bodyPr/>
          <a:lstStyle>
            <a:lvl1pPr>
              <a:defRPr sz="2800" b="0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37A635-4865-8B4D-9E7F-F1B8102F0005}"/>
              </a:ext>
            </a:extLst>
          </p:cNvPr>
          <p:cNvSpPr txBox="1"/>
          <p:nvPr userDrawn="1"/>
        </p:nvSpPr>
        <p:spPr>
          <a:xfrm>
            <a:off x="577081" y="1295400"/>
            <a:ext cx="64953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0" i="0" dirty="0">
                <a:solidFill>
                  <a:schemeClr val="bg1"/>
                </a:solidFill>
                <a:latin typeface="YaleNew" panose="02000602050000020003" pitchFamily="2" charset="77"/>
                <a:cs typeface="Arial" panose="020B0604020202020204" pitchFamily="34" charset="0"/>
              </a:rPr>
              <a:t>“</a:t>
            </a:r>
          </a:p>
        </p:txBody>
      </p:sp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ACEE7CCD-3052-2645-89AB-85486B416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504" y="6409944"/>
            <a:ext cx="2633472" cy="19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55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8">
          <p15:clr>
            <a:srgbClr val="FBAE40"/>
          </p15:clr>
        </p15:guide>
        <p15:guide id="2" pos="2064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l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6AD3980-FB4D-EC42-9801-19806E1074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solidFill>
                <a:schemeClr val="tx2"/>
              </a:solidFill>
              <a:latin typeface="Proxima Nova Regular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2F2F46-7980-2A4A-B53D-CF0D7E7A57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E185F3A-9EB0-004F-8466-36A321E6E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3D3B9E-2470-B649-B01F-0F1C1B86A2E0}"/>
              </a:ext>
            </a:extLst>
          </p:cNvPr>
          <p:cNvSpPr txBox="1"/>
          <p:nvPr userDrawn="1"/>
        </p:nvSpPr>
        <p:spPr>
          <a:xfrm>
            <a:off x="1176555" y="1757025"/>
            <a:ext cx="64953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0" i="0" dirty="0">
                <a:solidFill>
                  <a:schemeClr val="tx2"/>
                </a:solidFill>
                <a:latin typeface="YaleNew" panose="02000602050000020003" pitchFamily="2" charset="77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2A0092-31A2-E943-A83A-88B613D0A6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40467" y="2133600"/>
            <a:ext cx="8830733" cy="2667000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YaleNew" panose="02000602050000020003" pitchFamily="2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67C11C-5E10-4241-9A78-5A9C856298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87" y="6407151"/>
            <a:ext cx="2551176" cy="18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024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28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3048000"/>
            <a:ext cx="8174736" cy="704088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7707A2B3-1602-394F-8744-0C019B516F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504" y="6409944"/>
            <a:ext cx="2633472" cy="19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110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642" y="273629"/>
            <a:ext cx="10968959" cy="1143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642" y="1604331"/>
            <a:ext cx="10968959" cy="2193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642" y="3935934"/>
            <a:ext cx="10968959" cy="219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65E9B0-7DA8-466E-963D-86F25D5E43B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56236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943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3CC6B-0532-FC27-B89A-4B6BA57A7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1A800-4E76-0BC7-8B37-65DC3581C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7864B-F87D-5804-E7A0-BC999C0DD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62574-E69E-5645-AF67-33E93D0DECA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D7125F-334B-7561-C19F-04B2085D5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71AA-5172-A707-FB21-FA82E037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DB94E-6EDE-8F43-BC10-A915A959C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411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76200"/>
            <a:ext cx="12192000" cy="708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6011864"/>
            <a:ext cx="12192000" cy="9985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Rectangle 3"/>
          <p:cNvSpPr>
            <a:spLocks noChangeArrowheads="1"/>
          </p:cNvSpPr>
          <p:nvPr userDrawn="1"/>
        </p:nvSpPr>
        <p:spPr bwMode="auto">
          <a:xfrm>
            <a:off x="0" y="5748338"/>
            <a:ext cx="12192000" cy="2286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 dirty="0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auto">
          <a:xfrm>
            <a:off x="0" y="228600"/>
            <a:ext cx="12192000" cy="5664200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 dirty="0"/>
          </a:p>
        </p:txBody>
      </p:sp>
      <p:pic>
        <p:nvPicPr>
          <p:cNvPr id="11" name="Picture 12" descr="YSM_Shield_CMYK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25200" y="6143626"/>
            <a:ext cx="762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Z:\Justin\Logos\YSM\New Brand\YSM_YaleBlue_CMYK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1201" y="6343357"/>
            <a:ext cx="4870449" cy="266993"/>
          </a:xfrm>
          <a:prstGeom prst="rect">
            <a:avLst/>
          </a:prstGeom>
          <a:noFill/>
        </p:spPr>
      </p:pic>
      <p:sp>
        <p:nvSpPr>
          <p:cNvPr id="13" name="Title Placeholder 14"/>
          <p:cNvSpPr>
            <a:spLocks noGrp="1"/>
          </p:cNvSpPr>
          <p:nvPr>
            <p:ph type="title" hasCustomPrompt="1"/>
          </p:nvPr>
        </p:nvSpPr>
        <p:spPr>
          <a:xfrm>
            <a:off x="711200" y="990601"/>
            <a:ext cx="10972800" cy="15414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baseline="0" dirty="0">
                <a:solidFill>
                  <a:schemeClr val="bg1"/>
                </a:solidFill>
                <a:latin typeface="Georgia" pitchFamily="18" charset="0"/>
                <a:ea typeface="ＭＳ Ｐゴシック" pitchFamily="34" charset="-128"/>
                <a:cs typeface="+mn-cs"/>
              </a:defRPr>
            </a:lvl1pPr>
          </a:lstStyle>
          <a:p>
            <a:r>
              <a:rPr lang="en-US" dirty="0"/>
              <a:t>Click to edit Presentation Title 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2514600"/>
            <a:ext cx="10972800" cy="914400"/>
          </a:xfr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US" sz="2000" kern="1200" noProof="0">
                <a:solidFill>
                  <a:schemeClr val="bg1"/>
                </a:solidFill>
                <a:latin typeface="Georgia" pitchFamily="18" charset="0"/>
                <a:ea typeface="ＭＳ Ｐゴシック" pitchFamily="34" charset="-128"/>
              </a:defRPr>
            </a:lvl1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400" kern="1200" noProof="0" dirty="0">
                <a:solidFill>
                  <a:schemeClr val="bg1"/>
                </a:solidFill>
                <a:latin typeface="Georgia" pitchFamily="18" charset="0"/>
                <a:ea typeface="ＭＳ Ｐゴシック" pitchFamily="34" charset="-128"/>
                <a:cs typeface="+mn-cs"/>
              </a:rPr>
              <a:t>Click to add presentation subtitle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0" y="3657600"/>
            <a:ext cx="10972800" cy="762000"/>
          </a:xfrm>
        </p:spPr>
        <p:txBody>
          <a:bodyPr/>
          <a:lstStyle>
            <a:lvl1pPr>
              <a:buNone/>
              <a:defRPr lang="en-US" sz="1800" i="1" kern="1200" baseline="0" dirty="0" smtClean="0">
                <a:solidFill>
                  <a:schemeClr val="bg1"/>
                </a:solidFill>
                <a:latin typeface="Georgia" pitchFamily="18" charset="0"/>
                <a:ea typeface="ＭＳ Ｐゴシック" pitchFamily="34" charset="-128"/>
                <a:cs typeface="+mn-cs"/>
              </a:defRPr>
            </a:lvl1pPr>
          </a:lstStyle>
          <a:p>
            <a:pPr marL="342900" lvl="0" indent="-3429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presenter’s name and presentation’s date</a:t>
            </a:r>
          </a:p>
        </p:txBody>
      </p:sp>
    </p:spTree>
    <p:extLst>
      <p:ext uri="{BB962C8B-B14F-4D97-AF65-F5344CB8AC3E}">
        <p14:creationId xmlns:p14="http://schemas.microsoft.com/office/powerpoint/2010/main" val="633996805"/>
      </p:ext>
    </p:extLst>
  </p:cSld>
  <p:clrMapOvr>
    <a:masterClrMapping/>
  </p:clrMapOvr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00964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76200"/>
            <a:ext cx="12192000" cy="647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551" y="152400"/>
            <a:ext cx="10830983" cy="595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817405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642" y="273629"/>
            <a:ext cx="10968959" cy="1143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642" y="1604331"/>
            <a:ext cx="10968959" cy="2193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642" y="3935934"/>
            <a:ext cx="10968959" cy="219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65E9B0-7DA8-466E-963D-86F25D5E43B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284493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83BBA-8D66-4A5D-A473-62F6BCF2C49E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C9F59-7B89-4DFB-BF51-14F97CD60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0523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D94B5-BA64-4E89-87D9-BFAB0939D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768709-ED92-4AA0-87F8-E5C96B079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EF260-5A2B-4756-8427-39F3ECA5A49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9FE6DC-6D2D-46B9-A317-F711036E3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2E8A4-3498-4E34-84D0-F76180F1A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5AA5-BC79-4A69-B167-4936C4BD7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0235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97081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A0C32-C5C1-43E7-8C7C-015212436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07065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A0C32-C5C1-43E7-8C7C-015212436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4763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3443DAC-4B11-456E-9C4E-53DD23B080A9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A0C32-C5C1-43E7-8C7C-015212436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019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27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26.xml"/><Relationship Id="rId9" Type="http://schemas.openxmlformats.org/officeDocument/2006/relationships/image" Target="../media/image10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32.xml"/><Relationship Id="rId7" Type="http://schemas.openxmlformats.org/officeDocument/2006/relationships/theme" Target="../theme/theme13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78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33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29" Type="http://schemas.openxmlformats.org/officeDocument/2006/relationships/slideLayout" Target="../slideLayouts/slideLayout86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32" Type="http://schemas.openxmlformats.org/officeDocument/2006/relationships/slideLayout" Target="../slideLayouts/slideLayout89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31" Type="http://schemas.openxmlformats.org/officeDocument/2006/relationships/slideLayout" Target="../slideLayouts/slideLayout88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slideLayout" Target="../slideLayouts/slideLayout84.xml"/><Relationship Id="rId30" Type="http://schemas.openxmlformats.org/officeDocument/2006/relationships/slideLayout" Target="../slideLayouts/slideLayout87.xml"/><Relationship Id="rId8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92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745B06-529D-456F-B176-AEC3AF218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B9856A-B36F-4100-BEC6-DD9DEE48B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656F62-1CFB-4A2D-BBEA-74F0EEFF24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7AAD9-5B7A-4F00-AD70-C51E110CE0C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1B892B-5530-4CD7-B1E7-F5F905D242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E0CDB-7C59-4B34-AE41-A4948AD288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E5690-A8C5-4471-9A4B-CA82B9263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355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099"/>
          </a:solidFill>
          <a:latin typeface="Franklin Gothic Medium" panose="020B06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504F3E-61E2-670C-81F9-12DF0FEA5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151A6-0D20-3FAD-C1D9-92D245931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C99B4-D804-D6EE-FBF6-8EAC8BFFF9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B19F3-6B08-5141-B75D-796EC8038219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34737-7B65-F6C6-56BF-F9B88B1A9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BE8C8-5838-79B1-8DA3-485685B981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5C177-3F49-DB47-A54B-D133EE702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173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745B06-529D-456F-B176-AEC3AF218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B9856A-B36F-4100-BEC6-DD9DEE48B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656F62-1CFB-4A2D-BBEA-74F0EEFF24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7AAD9-5B7A-4F00-AD70-C51E110CE0C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1B892B-5530-4CD7-B1E7-F5F905D242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E0CDB-7C59-4B34-AE41-A4948AD288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E5690-A8C5-4471-9A4B-CA82B9263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368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184FF4E-82C8-46A9-9785-5FDCD393B5A7}"/>
              </a:ext>
            </a:extLst>
          </p:cNvPr>
          <p:cNvSpPr/>
          <p:nvPr userDrawn="1"/>
        </p:nvSpPr>
        <p:spPr>
          <a:xfrm>
            <a:off x="10477168" y="78110"/>
            <a:ext cx="833562" cy="367251"/>
          </a:xfrm>
          <a:prstGeom prst="rect">
            <a:avLst/>
          </a:prstGeom>
          <a:noFill/>
          <a:ln w="6350">
            <a:solidFill>
              <a:srgbClr val="60B9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13127D-2B1B-4542-A4FE-9A315C30C002}"/>
              </a:ext>
            </a:extLst>
          </p:cNvPr>
          <p:cNvSpPr/>
          <p:nvPr userDrawn="1"/>
        </p:nvSpPr>
        <p:spPr>
          <a:xfrm>
            <a:off x="9660835" y="135173"/>
            <a:ext cx="962709" cy="452792"/>
          </a:xfrm>
          <a:prstGeom prst="rect">
            <a:avLst/>
          </a:prstGeom>
          <a:noFill/>
          <a:ln w="6350">
            <a:solidFill>
              <a:srgbClr val="F79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FC683C-CC82-4739-BDDD-FADC3AF220F5}"/>
              </a:ext>
            </a:extLst>
          </p:cNvPr>
          <p:cNvSpPr/>
          <p:nvPr userDrawn="1"/>
        </p:nvSpPr>
        <p:spPr>
          <a:xfrm>
            <a:off x="10177668" y="91442"/>
            <a:ext cx="707666" cy="731518"/>
          </a:xfrm>
          <a:prstGeom prst="rect">
            <a:avLst/>
          </a:prstGeom>
          <a:noFill/>
          <a:ln w="6350">
            <a:solidFill>
              <a:srgbClr val="0E5A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0693" y="1331419"/>
            <a:ext cx="10996291" cy="9193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0693" y="2360794"/>
            <a:ext cx="10996291" cy="3965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77918B-FD1C-42F9-9EE0-AE97F94AFA0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0206" y="253289"/>
            <a:ext cx="2454657" cy="9043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D529329-E57A-461E-8D1F-3139E0F1B81C}"/>
              </a:ext>
            </a:extLst>
          </p:cNvPr>
          <p:cNvSpPr/>
          <p:nvPr userDrawn="1"/>
        </p:nvSpPr>
        <p:spPr>
          <a:xfrm>
            <a:off x="0" y="1"/>
            <a:ext cx="12192000" cy="206733"/>
          </a:xfrm>
          <a:prstGeom prst="rect">
            <a:avLst/>
          </a:prstGeom>
          <a:gradFill>
            <a:gsLst>
              <a:gs pos="0">
                <a:srgbClr val="DB821F"/>
              </a:gs>
              <a:gs pos="76000">
                <a:srgbClr val="F7921E"/>
              </a:gs>
            </a:gsLst>
            <a:lin ang="5400000" scaled="1"/>
          </a:gradFill>
          <a:ln>
            <a:noFill/>
          </a:ln>
          <a:effectLst>
            <a:outerShdw blurRad="50800" dist="25400" dir="5400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595D51D-524E-4502-A314-BA51AB1990C7}"/>
              </a:ext>
            </a:extLst>
          </p:cNvPr>
          <p:cNvCxnSpPr>
            <a:cxnSpLocks/>
          </p:cNvCxnSpPr>
          <p:nvPr userDrawn="1"/>
        </p:nvCxnSpPr>
        <p:spPr>
          <a:xfrm>
            <a:off x="-35781" y="1204191"/>
            <a:ext cx="12260911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7691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80" baseline="0">
          <a:solidFill>
            <a:srgbClr val="F7921E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2"/>
        </a:buClr>
        <a:buSzPct val="85000"/>
        <a:buFontTx/>
        <a:buBlip>
          <a:blip r:embed="rId10"/>
        </a:buBlip>
        <a:defRPr sz="1600" kern="1200" spc="-20" baseline="0">
          <a:solidFill>
            <a:schemeClr val="tx1">
              <a:lumMod val="85000"/>
              <a:lumOff val="15000"/>
            </a:schemeClr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Tx/>
        <a:buBlip>
          <a:blip r:embed="rId11"/>
        </a:buBlip>
        <a:defRPr sz="1400" kern="1200" spc="-20" baseline="0">
          <a:solidFill>
            <a:schemeClr val="tx1">
              <a:lumMod val="85000"/>
              <a:lumOff val="15000"/>
            </a:schemeClr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Tx/>
        <a:buBlip>
          <a:blip r:embed="rId11"/>
        </a:buBlip>
        <a:defRPr sz="1400" kern="1200" spc="-20" baseline="0">
          <a:solidFill>
            <a:schemeClr val="tx1">
              <a:lumMod val="85000"/>
              <a:lumOff val="15000"/>
            </a:schemeClr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Tx/>
        <a:buBlip>
          <a:blip r:embed="rId11"/>
        </a:buBlip>
        <a:defRPr sz="1400" kern="1200" spc="-20" baseline="0">
          <a:solidFill>
            <a:schemeClr val="tx1">
              <a:lumMod val="85000"/>
              <a:lumOff val="15000"/>
            </a:schemeClr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Tx/>
        <a:buBlip>
          <a:blip r:embed="rId11"/>
        </a:buBlip>
        <a:defRPr sz="1400" kern="1200" spc="-20" baseline="0">
          <a:solidFill>
            <a:schemeClr val="tx1">
              <a:lumMod val="85000"/>
              <a:lumOff val="15000"/>
            </a:schemeClr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960438"/>
            <a:ext cx="12192000" cy="2286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 dirty="0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0" y="-7938"/>
            <a:ext cx="12192000" cy="1163638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latin typeface="Arial" charset="0"/>
              <a:ea typeface="MS PGothic" pitchFamily="34" charset="-128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17551" y="152400"/>
            <a:ext cx="1084791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Slide title goes here even if it goes longer than a line</a:t>
            </a:r>
            <a:endParaRPr lang="ko-KR" altLang="en-US"/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7551" y="1447800"/>
            <a:ext cx="10830983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altLang="ko-KR" dirty="0"/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0272184" y="6584951"/>
            <a:ext cx="17272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ko-KR" sz="800" b="1" dirty="0">
                <a:solidFill>
                  <a:schemeClr val="tx2"/>
                </a:solidFill>
                <a:latin typeface="Georgia" pitchFamily="18" charset="0"/>
                <a:ea typeface="Gulim" pitchFamily="34" charset="-127"/>
              </a:rPr>
              <a:t>S L I D E  </a:t>
            </a:r>
            <a:fld id="{B6E65EB1-8770-4D6F-9BAC-B5A9D136F4D3}" type="slidenum">
              <a:rPr lang="en-US" altLang="ko-KR" sz="800" b="1">
                <a:solidFill>
                  <a:schemeClr val="tx2"/>
                </a:solidFill>
                <a:latin typeface="Georgia" pitchFamily="18" charset="0"/>
                <a:ea typeface="Gulim" pitchFamily="34" charset="-127"/>
              </a:rPr>
              <a:pPr algn="r">
                <a:spcBef>
                  <a:spcPct val="50000"/>
                </a:spcBef>
              </a:pPr>
              <a:t>‹#›</a:t>
            </a:fld>
            <a:endParaRPr lang="en-US" altLang="ko-KR" sz="800" b="1" dirty="0">
              <a:solidFill>
                <a:schemeClr val="tx2"/>
              </a:solidFill>
              <a:latin typeface="Georgia" pitchFamily="18" charset="0"/>
              <a:ea typeface="Gulim" pitchFamily="34" charset="-127"/>
            </a:endParaRPr>
          </a:p>
        </p:txBody>
      </p:sp>
      <p:sp>
        <p:nvSpPr>
          <p:cNvPr id="4118" name="Rectangle 22"/>
          <p:cNvSpPr>
            <a:spLocks noChangeArrowheads="1"/>
          </p:cNvSpPr>
          <p:nvPr/>
        </p:nvSpPr>
        <p:spPr bwMode="auto">
          <a:xfrm>
            <a:off x="0" y="6451600"/>
            <a:ext cx="12192000" cy="5873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latin typeface="Arial" charset="0"/>
              <a:ea typeface="MS PGothic" pitchFamily="34" charset="-128"/>
            </a:endParaRPr>
          </a:p>
        </p:txBody>
      </p:sp>
      <p:pic>
        <p:nvPicPr>
          <p:cNvPr id="1032" name="Picture 9" descr="YSM_Black_80%.eps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7551" y="6591300"/>
            <a:ext cx="2872316" cy="16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529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  <a:ea typeface="ＭＳ Ｐゴシック" charset="-128"/>
          <a:cs typeface="ＭＳ Ｐゴシック"/>
        </a:defRPr>
      </a:lvl1pPr>
      <a:lvl2pPr marL="742950" indent="-2857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–"/>
        <a:defRPr sz="1600">
          <a:solidFill>
            <a:schemeClr val="tx2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rgbClr val="555555"/>
          </a:solidFill>
          <a:latin typeface="+mn-lt"/>
          <a:ea typeface="ＭＳ Ｐゴシック" pitchFamily="-111" charset="-128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rgbClr val="555555"/>
          </a:solidFill>
          <a:latin typeface="+mn-lt"/>
          <a:ea typeface="ＭＳ Ｐゴシック" pitchFamily="-111" charset="-128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rgbClr val="555555"/>
          </a:solidFill>
          <a:latin typeface="+mn-lt"/>
          <a:ea typeface="ＭＳ Ｐゴシック" pitchFamily="-111" charset="-128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rgbClr val="555555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4B9F5D-F3F2-CF55-5BB6-0D5EEF986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911C13-347B-F2F1-4439-A47CD8EE2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3651E-0692-29DF-AA1F-41C9B33B33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62574-E69E-5645-AF67-33E93D0DECA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EB31C-A161-3E92-640E-2BA4750078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6B8F3-ACAE-29D8-93F2-9C8C77FC52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DB94E-6EDE-8F43-BC10-A915A959C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045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AB4BE90-8A00-43A3-8D2C-078A5ACAE92C}" type="datetimeFigureOut">
              <a:rPr lang="en-US"/>
              <a:pPr>
                <a:defRPr/>
              </a:pPr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9ED8553-EB3B-4BFD-8D28-B8FA17516F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120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960438"/>
            <a:ext cx="12192000" cy="2286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 dirty="0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0" y="-7938"/>
            <a:ext cx="12192000" cy="1163638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latin typeface="Arial" charset="0"/>
              <a:ea typeface="MS PGothic" pitchFamily="34" charset="-128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17551" y="152400"/>
            <a:ext cx="1084791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Slide title goes here even if it goes longer than a line</a:t>
            </a:r>
            <a:endParaRPr lang="ko-KR" altLang="en-US"/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7551" y="1447800"/>
            <a:ext cx="10830983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altLang="ko-KR" dirty="0"/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0272184" y="6584951"/>
            <a:ext cx="17272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ko-KR" sz="800" b="1" dirty="0">
                <a:solidFill>
                  <a:schemeClr val="tx2"/>
                </a:solidFill>
                <a:latin typeface="Georgia" pitchFamily="18" charset="0"/>
                <a:ea typeface="Gulim" pitchFamily="34" charset="-127"/>
              </a:rPr>
              <a:t>S L I D E  </a:t>
            </a:r>
            <a:fld id="{B6E65EB1-8770-4D6F-9BAC-B5A9D136F4D3}" type="slidenum">
              <a:rPr lang="en-US" altLang="ko-KR" sz="800" b="1">
                <a:solidFill>
                  <a:schemeClr val="tx2"/>
                </a:solidFill>
                <a:latin typeface="Georgia" pitchFamily="18" charset="0"/>
                <a:ea typeface="Gulim" pitchFamily="34" charset="-127"/>
              </a:rPr>
              <a:pPr algn="r">
                <a:spcBef>
                  <a:spcPct val="50000"/>
                </a:spcBef>
              </a:pPr>
              <a:t>‹#›</a:t>
            </a:fld>
            <a:endParaRPr lang="en-US" altLang="ko-KR" sz="800" b="1" dirty="0">
              <a:solidFill>
                <a:schemeClr val="tx2"/>
              </a:solidFill>
              <a:latin typeface="Georgia" pitchFamily="18" charset="0"/>
              <a:ea typeface="Gulim" pitchFamily="34" charset="-127"/>
            </a:endParaRPr>
          </a:p>
        </p:txBody>
      </p:sp>
      <p:sp>
        <p:nvSpPr>
          <p:cNvPr id="4118" name="Rectangle 22"/>
          <p:cNvSpPr>
            <a:spLocks noChangeArrowheads="1"/>
          </p:cNvSpPr>
          <p:nvPr/>
        </p:nvSpPr>
        <p:spPr bwMode="auto">
          <a:xfrm>
            <a:off x="0" y="6451600"/>
            <a:ext cx="12192000" cy="5873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latin typeface="Arial" charset="0"/>
              <a:ea typeface="MS PGothic" pitchFamily="34" charset="-128"/>
            </a:endParaRPr>
          </a:p>
        </p:txBody>
      </p:sp>
      <p:pic>
        <p:nvPicPr>
          <p:cNvPr id="1032" name="Picture 9" descr="YSM_Black_80%.eps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7551" y="6591300"/>
            <a:ext cx="2872316" cy="16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5220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4" r:id="rId4"/>
    <p:sldLayoutId id="2147483745" r:id="rId5"/>
    <p:sldLayoutId id="2147483746" r:id="rId6"/>
    <p:sldLayoutId id="2147483747" r:id="rId7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  <a:ea typeface="ＭＳ Ｐゴシック" charset="-128"/>
          <a:cs typeface="ＭＳ Ｐゴシック"/>
        </a:defRPr>
      </a:lvl1pPr>
      <a:lvl2pPr marL="742950" indent="-2857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–"/>
        <a:defRPr sz="1600">
          <a:solidFill>
            <a:schemeClr val="tx2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rgbClr val="555555"/>
          </a:solidFill>
          <a:latin typeface="+mn-lt"/>
          <a:ea typeface="ＭＳ Ｐゴシック" pitchFamily="-111" charset="-128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rgbClr val="555555"/>
          </a:solidFill>
          <a:latin typeface="+mn-lt"/>
          <a:ea typeface="ＭＳ Ｐゴシック" pitchFamily="-111" charset="-128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rgbClr val="555555"/>
          </a:solidFill>
          <a:latin typeface="+mn-lt"/>
          <a:ea typeface="ＭＳ Ｐゴシック" pitchFamily="-111" charset="-128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rgbClr val="555555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745B06-529D-456F-B176-AEC3AF218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B9856A-B36F-4100-BEC6-DD9DEE48B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656F62-1CFB-4A2D-BBEA-74F0EEFF24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7AAD9-5B7A-4F00-AD70-C51E110CE0C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1B892B-5530-4CD7-B1E7-F5F905D242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E0CDB-7C59-4B34-AE41-A4948AD288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E5690-A8C5-4471-9A4B-CA82B9263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52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099"/>
          </a:solidFill>
          <a:latin typeface="Franklin Gothic Medium" panose="020B06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745B06-529D-456F-B176-AEC3AF218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B9856A-B36F-4100-BEC6-DD9DEE48B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656F62-1CFB-4A2D-BBEA-74F0EEFF24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7AAD9-5B7A-4F00-AD70-C51E110CE0C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1B892B-5530-4CD7-B1E7-F5F905D242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E0CDB-7C59-4B34-AE41-A4948AD288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E5690-A8C5-4471-9A4B-CA82B9263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16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l" defTabSz="771571" rtl="0" eaLnBrk="1" latinLnBrk="0" hangingPunct="1">
        <a:lnSpc>
          <a:spcPct val="90000"/>
        </a:lnSpc>
        <a:spcBef>
          <a:spcPct val="0"/>
        </a:spcBef>
        <a:buNone/>
        <a:defRPr sz="37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93" indent="-192893" algn="l" defTabSz="771571" rtl="0" eaLnBrk="1" latinLnBrk="0" hangingPunct="1">
        <a:lnSpc>
          <a:spcPct val="90000"/>
        </a:lnSpc>
        <a:spcBef>
          <a:spcPts val="844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1pPr>
      <a:lvl2pPr marL="578678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964463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350249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736034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2121819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507605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893390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279176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85785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71571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57356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43141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928927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314712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700498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086283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D2636B2-A160-994F-823A-B4842843481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0184" y="466725"/>
            <a:ext cx="108966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Title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EDDAC83-1CA6-5842-93DA-FC551F2B83A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0184" y="1323975"/>
            <a:ext cx="10896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4BFCD74-2D11-411D-BA34-B9AF6CDF15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3584" y="6407151"/>
            <a:ext cx="2743200" cy="21431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 defTabSz="342900" eaLnBrk="1" fontAlgn="auto" hangingPunct="1">
              <a:spcBef>
                <a:spcPts val="0"/>
              </a:spcBef>
              <a:spcAft>
                <a:spcPts val="0"/>
              </a:spcAft>
              <a:defRPr sz="900" b="0" i="0" baseline="0">
                <a:solidFill>
                  <a:prstClr val="black">
                    <a:tint val="75000"/>
                  </a:prstClr>
                </a:solidFill>
                <a:latin typeface="Microsoft Sans Serif" panose="020B0604020202020204" pitchFamily="34" charset="0"/>
              </a:defRPr>
            </a:lvl1pPr>
          </a:lstStyle>
          <a:p>
            <a:pPr>
              <a:defRPr/>
            </a:pPr>
            <a:fld id="{6E185F3A-9EB0-004F-8466-36A321E6E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63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  <p:sldLayoutId id="2147483789" r:id="rId20"/>
    <p:sldLayoutId id="2147483790" r:id="rId21"/>
    <p:sldLayoutId id="2147483791" r:id="rId22"/>
    <p:sldLayoutId id="2147483792" r:id="rId23"/>
    <p:sldLayoutId id="2147483793" r:id="rId24"/>
    <p:sldLayoutId id="2147483794" r:id="rId25"/>
    <p:sldLayoutId id="2147483795" r:id="rId26"/>
    <p:sldLayoutId id="2147483796" r:id="rId27"/>
    <p:sldLayoutId id="2147483797" r:id="rId28"/>
    <p:sldLayoutId id="2147483798" r:id="rId29"/>
    <p:sldLayoutId id="2147483799" r:id="rId30"/>
    <p:sldLayoutId id="2147483800" r:id="rId31"/>
    <p:sldLayoutId id="2147483801" r:id="rId32"/>
  </p:sldLayoutIdLst>
  <p:hf hdr="0" ftr="0" dt="0"/>
  <p:txStyles>
    <p:titleStyle>
      <a:lvl1pPr algn="l" defTabSz="685800" rtl="0" eaLnBrk="1" fontAlgn="base" hangingPunct="1">
        <a:spcBef>
          <a:spcPts val="750"/>
        </a:spcBef>
        <a:spcAft>
          <a:spcPct val="0"/>
        </a:spcAft>
        <a:defRPr sz="3600" b="0" kern="1200">
          <a:solidFill>
            <a:schemeClr val="tx2"/>
          </a:solidFill>
          <a:latin typeface="YaleNew" panose="02000602050000020003" pitchFamily="2" charset="77"/>
          <a:ea typeface="+mj-ea"/>
          <a:cs typeface="Microsoft Sans Serif" panose="020B0604020202020204" pitchFamily="34" charset="0"/>
        </a:defRPr>
      </a:lvl1pPr>
      <a:lvl2pPr algn="l" defTabSz="685800" rtl="0" eaLnBrk="1" fontAlgn="base" hangingPunct="1">
        <a:spcBef>
          <a:spcPts val="75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2pPr>
      <a:lvl3pPr algn="l" defTabSz="685800" rtl="0" eaLnBrk="1" fontAlgn="base" hangingPunct="1">
        <a:spcBef>
          <a:spcPts val="75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3pPr>
      <a:lvl4pPr algn="l" defTabSz="685800" rtl="0" eaLnBrk="1" fontAlgn="base" hangingPunct="1">
        <a:spcBef>
          <a:spcPts val="75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4pPr>
      <a:lvl5pPr algn="l" defTabSz="685800" rtl="0" eaLnBrk="1" fontAlgn="base" hangingPunct="1">
        <a:spcBef>
          <a:spcPts val="75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5pPr>
      <a:lvl6pPr marL="457200" algn="l" defTabSz="685800" rtl="0" eaLnBrk="1" fontAlgn="base" hangingPunct="1">
        <a:spcBef>
          <a:spcPts val="75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6pPr>
      <a:lvl7pPr marL="914400" algn="l" defTabSz="685800" rtl="0" eaLnBrk="1" fontAlgn="base" hangingPunct="1">
        <a:spcBef>
          <a:spcPts val="75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7pPr>
      <a:lvl8pPr marL="1371600" algn="l" defTabSz="685800" rtl="0" eaLnBrk="1" fontAlgn="base" hangingPunct="1">
        <a:spcBef>
          <a:spcPts val="75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8pPr>
      <a:lvl9pPr marL="1828800" algn="l" defTabSz="685800" rtl="0" eaLnBrk="1" fontAlgn="base" hangingPunct="1">
        <a:spcBef>
          <a:spcPts val="75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9pPr>
    </p:titleStyle>
    <p:bodyStyle>
      <a:lvl1pPr algn="l" defTabSz="685800" rtl="0" eaLnBrk="1" fontAlgn="base" hangingPunct="1">
        <a:lnSpc>
          <a:spcPct val="120000"/>
        </a:lnSpc>
        <a:spcBef>
          <a:spcPts val="750"/>
        </a:spcBef>
        <a:spcAft>
          <a:spcPct val="0"/>
        </a:spcAft>
        <a:buFont typeface="Arial" panose="020B0604020202020204" pitchFamily="34" charset="0"/>
        <a:defRPr sz="2000" i="0" kern="1200">
          <a:solidFill>
            <a:schemeClr val="tx2"/>
          </a:solidFill>
          <a:latin typeface="Microsoft Sans Serif" panose="020B0604020202020204" pitchFamily="34" charset="0"/>
          <a:ea typeface="+mn-ea"/>
          <a:cs typeface="Microsoft Sans Serif" panose="020B0604020202020204" pitchFamily="34" charset="0"/>
        </a:defRPr>
      </a:lvl1pPr>
      <a:lvl2pPr marL="557213" indent="-214313" algn="l" defTabSz="685800" rtl="0" eaLnBrk="1" fontAlgn="base" hangingPunct="1">
        <a:lnSpc>
          <a:spcPct val="120000"/>
        </a:lnSpc>
        <a:spcBef>
          <a:spcPts val="375"/>
        </a:spcBef>
        <a:spcAft>
          <a:spcPct val="0"/>
        </a:spcAft>
        <a:buSzPct val="100000"/>
        <a:buFont typeface="Arial" panose="020B0604020202020204" pitchFamily="34" charset="0"/>
        <a:buChar char="•"/>
        <a:defRPr sz="1800" i="0" kern="1200">
          <a:solidFill>
            <a:schemeClr val="tx2"/>
          </a:solidFill>
          <a:latin typeface="Microsoft Sans Serif" panose="020B0604020202020204" pitchFamily="34" charset="0"/>
          <a:ea typeface="+mn-ea"/>
          <a:cs typeface="Microsoft Sans Serif" panose="020B0604020202020204" pitchFamily="34" charset="0"/>
        </a:defRPr>
      </a:lvl2pPr>
      <a:lvl3pPr marL="900113" indent="-214313" algn="l" defTabSz="685800" rtl="0" eaLnBrk="1" fontAlgn="base" hangingPunct="1">
        <a:lnSpc>
          <a:spcPct val="120000"/>
        </a:lnSpc>
        <a:spcBef>
          <a:spcPts val="375"/>
        </a:spcBef>
        <a:spcAft>
          <a:spcPct val="0"/>
        </a:spcAft>
        <a:buSzPct val="100000"/>
        <a:buFont typeface="Arial" panose="020B0604020202020204" pitchFamily="34" charset="0"/>
        <a:buChar char="•"/>
        <a:defRPr sz="1600" i="0" kern="1200">
          <a:solidFill>
            <a:schemeClr val="tx2"/>
          </a:solidFill>
          <a:latin typeface="Microsoft Sans Serif" panose="020B0604020202020204" pitchFamily="34" charset="0"/>
          <a:ea typeface="+mn-ea"/>
          <a:cs typeface="Microsoft Sans Serif" panose="020B0604020202020204" pitchFamily="34" charset="0"/>
        </a:defRPr>
      </a:lvl3pPr>
      <a:lvl4pPr marL="1243013" indent="-214313" algn="l" defTabSz="685800" rtl="0" eaLnBrk="1" fontAlgn="base" hangingPunct="1">
        <a:lnSpc>
          <a:spcPct val="120000"/>
        </a:lnSpc>
        <a:spcBef>
          <a:spcPts val="375"/>
        </a:spcBef>
        <a:spcAft>
          <a:spcPct val="0"/>
        </a:spcAft>
        <a:buSzPct val="100000"/>
        <a:buFont typeface="Arial" panose="020B0604020202020204" pitchFamily="34" charset="0"/>
        <a:buChar char="•"/>
        <a:defRPr sz="1400" i="0" kern="1200">
          <a:solidFill>
            <a:schemeClr val="tx2"/>
          </a:solidFill>
          <a:latin typeface="Microsoft Sans Serif" panose="020B0604020202020204" pitchFamily="34" charset="0"/>
          <a:ea typeface="+mn-ea"/>
          <a:cs typeface="Microsoft Sans Serif" panose="020B0604020202020204" pitchFamily="34" charset="0"/>
        </a:defRPr>
      </a:lvl4pPr>
      <a:lvl5pPr marL="1585913" indent="-214313" algn="l" defTabSz="685800" rtl="0" eaLnBrk="1" fontAlgn="base" hangingPunct="1">
        <a:lnSpc>
          <a:spcPct val="120000"/>
        </a:lnSpc>
        <a:spcBef>
          <a:spcPts val="375"/>
        </a:spcBef>
        <a:spcAft>
          <a:spcPct val="0"/>
        </a:spcAft>
        <a:buSzPct val="100000"/>
        <a:buFont typeface="Arial" panose="020B0604020202020204" pitchFamily="34" charset="0"/>
        <a:buChar char="•"/>
        <a:defRPr sz="1200" i="0" kern="1200">
          <a:solidFill>
            <a:schemeClr val="tx2"/>
          </a:solidFill>
          <a:latin typeface="Microsoft Sans Serif" panose="020B0604020202020204" pitchFamily="34" charset="0"/>
          <a:ea typeface="+mn-ea"/>
          <a:cs typeface="Microsoft Sans Serif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960438"/>
            <a:ext cx="12192000" cy="2286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 dirty="0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0" y="-7938"/>
            <a:ext cx="12192000" cy="1163638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latin typeface="Arial" charset="0"/>
              <a:ea typeface="MS PGothic" pitchFamily="34" charset="-128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17551" y="152400"/>
            <a:ext cx="1084791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Slide title goes here even if it goes longer than a line</a:t>
            </a:r>
            <a:endParaRPr lang="ko-KR" altLang="en-US"/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7551" y="1447800"/>
            <a:ext cx="10830983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altLang="ko-KR" dirty="0"/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0272184" y="6584951"/>
            <a:ext cx="17272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ko-KR" sz="800" b="1" dirty="0">
                <a:solidFill>
                  <a:schemeClr val="tx2"/>
                </a:solidFill>
                <a:latin typeface="Georgia" pitchFamily="18" charset="0"/>
                <a:ea typeface="Gulim" pitchFamily="34" charset="-127"/>
              </a:rPr>
              <a:t>S L I D E  </a:t>
            </a:r>
            <a:fld id="{B6E65EB1-8770-4D6F-9BAC-B5A9D136F4D3}" type="slidenum">
              <a:rPr lang="en-US" altLang="ko-KR" sz="800" b="1">
                <a:solidFill>
                  <a:schemeClr val="tx2"/>
                </a:solidFill>
                <a:latin typeface="Georgia" pitchFamily="18" charset="0"/>
                <a:ea typeface="Gulim" pitchFamily="34" charset="-127"/>
              </a:rPr>
              <a:pPr algn="r">
                <a:spcBef>
                  <a:spcPct val="50000"/>
                </a:spcBef>
              </a:pPr>
              <a:t>‹#›</a:t>
            </a:fld>
            <a:endParaRPr lang="en-US" altLang="ko-KR" sz="800" b="1" dirty="0">
              <a:solidFill>
                <a:schemeClr val="tx2"/>
              </a:solidFill>
              <a:latin typeface="Georgia" pitchFamily="18" charset="0"/>
              <a:ea typeface="Gulim" pitchFamily="34" charset="-127"/>
            </a:endParaRPr>
          </a:p>
        </p:txBody>
      </p:sp>
      <p:sp>
        <p:nvSpPr>
          <p:cNvPr id="4118" name="Rectangle 22"/>
          <p:cNvSpPr>
            <a:spLocks noChangeArrowheads="1"/>
          </p:cNvSpPr>
          <p:nvPr/>
        </p:nvSpPr>
        <p:spPr bwMode="auto">
          <a:xfrm>
            <a:off x="0" y="6451600"/>
            <a:ext cx="12192000" cy="5873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latin typeface="Arial" charset="0"/>
              <a:ea typeface="MS PGothic" pitchFamily="34" charset="-128"/>
            </a:endParaRPr>
          </a:p>
        </p:txBody>
      </p:sp>
      <p:pic>
        <p:nvPicPr>
          <p:cNvPr id="1032" name="Picture 9" descr="YSM_Black_80%.eps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7551" y="6591300"/>
            <a:ext cx="2872316" cy="16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8443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  <a:ea typeface="ＭＳ Ｐゴシック" charset="-128"/>
          <a:cs typeface="ＭＳ Ｐゴシック"/>
        </a:defRPr>
      </a:lvl1pPr>
      <a:lvl2pPr marL="742950" indent="-2857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–"/>
        <a:defRPr sz="1600">
          <a:solidFill>
            <a:schemeClr val="tx2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rgbClr val="555555"/>
          </a:solidFill>
          <a:latin typeface="+mn-lt"/>
          <a:ea typeface="ＭＳ Ｐゴシック" pitchFamily="-111" charset="-128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rgbClr val="555555"/>
          </a:solidFill>
          <a:latin typeface="+mn-lt"/>
          <a:ea typeface="ＭＳ Ｐゴシック" pitchFamily="-111" charset="-128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rgbClr val="555555"/>
          </a:solidFill>
          <a:latin typeface="+mn-lt"/>
          <a:ea typeface="ＭＳ Ｐゴシック" pitchFamily="-111" charset="-128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rgbClr val="555555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8440" y="202980"/>
            <a:ext cx="10972800" cy="3840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8440" y="6347781"/>
            <a:ext cx="5120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A0C32-C5C1-43E7-8C7C-015212436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4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</p:sldLayoutIdLst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3.xml"/><Relationship Id="rId5" Type="http://schemas.openxmlformats.org/officeDocument/2006/relationships/image" Target="../media/image14.emf"/><Relationship Id="rId4" Type="http://schemas.openxmlformats.org/officeDocument/2006/relationships/package" Target="../embeddings/Microsoft_PowerPoint_Presentation.pptx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4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3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48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52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57.png"/><Relationship Id="rId5" Type="http://schemas.openxmlformats.org/officeDocument/2006/relationships/image" Target="../media/image56.tmp"/><Relationship Id="rId4" Type="http://schemas.openxmlformats.org/officeDocument/2006/relationships/image" Target="../media/image55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59.tm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tmp"/><Relationship Id="rId13" Type="http://schemas.openxmlformats.org/officeDocument/2006/relationships/image" Target="../media/image71.JPG"/><Relationship Id="rId3" Type="http://schemas.openxmlformats.org/officeDocument/2006/relationships/image" Target="../media/image61.tmp"/><Relationship Id="rId7" Type="http://schemas.openxmlformats.org/officeDocument/2006/relationships/image" Target="../media/image65.tmp"/><Relationship Id="rId12" Type="http://schemas.openxmlformats.org/officeDocument/2006/relationships/image" Target="../media/image70.jfif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tmp"/><Relationship Id="rId11" Type="http://schemas.openxmlformats.org/officeDocument/2006/relationships/image" Target="../media/image69.jpg"/><Relationship Id="rId5" Type="http://schemas.openxmlformats.org/officeDocument/2006/relationships/image" Target="../media/image63.png"/><Relationship Id="rId15" Type="http://schemas.openxmlformats.org/officeDocument/2006/relationships/image" Target="../media/image73.jpg"/><Relationship Id="rId10" Type="http://schemas.openxmlformats.org/officeDocument/2006/relationships/image" Target="../media/image68.jp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3" Type="http://schemas.openxmlformats.org/officeDocument/2006/relationships/image" Target="../media/image75.jpg"/><Relationship Id="rId7" Type="http://schemas.openxmlformats.org/officeDocument/2006/relationships/image" Target="../media/image79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8.tmp"/><Relationship Id="rId5" Type="http://schemas.openxmlformats.org/officeDocument/2006/relationships/image" Target="../media/image77.tmp"/><Relationship Id="rId4" Type="http://schemas.openxmlformats.org/officeDocument/2006/relationships/image" Target="../media/image7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tmp"/><Relationship Id="rId3" Type="http://schemas.openxmlformats.org/officeDocument/2006/relationships/image" Target="../media/image81.tmp"/><Relationship Id="rId7" Type="http://schemas.openxmlformats.org/officeDocument/2006/relationships/image" Target="../media/image8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4.tmp"/><Relationship Id="rId5" Type="http://schemas.openxmlformats.org/officeDocument/2006/relationships/image" Target="../media/image68.jpg"/><Relationship Id="rId4" Type="http://schemas.openxmlformats.org/officeDocument/2006/relationships/image" Target="../media/image82.jf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mp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88.png"/><Relationship Id="rId5" Type="http://schemas.openxmlformats.org/officeDocument/2006/relationships/image" Target="../media/image87.jfif"/><Relationship Id="rId4" Type="http://schemas.openxmlformats.org/officeDocument/2006/relationships/image" Target="../media/image86.tm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tmp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mp"/><Relationship Id="rId2" Type="http://schemas.openxmlformats.org/officeDocument/2006/relationships/image" Target="../media/image91.tmp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2DD960-3DC1-4E4F-9189-6F181FFD37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582"/>
          <a:stretch/>
        </p:blipFill>
        <p:spPr>
          <a:xfrm>
            <a:off x="892721" y="1682819"/>
            <a:ext cx="10555413" cy="3743476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8293" y="5557557"/>
            <a:ext cx="8839200" cy="106561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solidFill>
                  <a:srgbClr val="003399"/>
                </a:solidFill>
                <a:latin typeface="Franklin Gothic Medium" panose="020B0603020102020204" pitchFamily="34" charset="0"/>
              </a:rPr>
              <a:t>Gail D’Onofrio MD, MS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003399"/>
                </a:solidFill>
                <a:latin typeface="Franklin Gothic Medium" panose="020B0603020102020204" pitchFamily="34" charset="0"/>
              </a:rPr>
              <a:t>Albert E. Kent Professor of Emergency Medicine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003399"/>
                </a:solidFill>
                <a:latin typeface="Franklin Gothic Medium" panose="020B0603020102020204" pitchFamily="34" charset="0"/>
              </a:rPr>
              <a:t>Professor of Medicine &amp; Public Health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003399"/>
                </a:solidFill>
                <a:latin typeface="Franklin Gothic Medium" panose="020B0603020102020204" pitchFamily="34" charset="0"/>
              </a:rPr>
              <a:t>Core Faculty, Addiction Medicine</a:t>
            </a:r>
          </a:p>
          <a:p>
            <a:pPr algn="l"/>
            <a:r>
              <a:rPr lang="en-US" dirty="0"/>
              <a:t>Yale University School of Medicine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0980D46-7BC3-4E1F-B9A0-8CAEE625DD1A}"/>
              </a:ext>
            </a:extLst>
          </p:cNvPr>
          <p:cNvSpPr txBox="1">
            <a:spLocks/>
          </p:cNvSpPr>
          <p:nvPr/>
        </p:nvSpPr>
        <p:spPr>
          <a:xfrm>
            <a:off x="0" y="-137281"/>
            <a:ext cx="12192000" cy="1568986"/>
          </a:xfrm>
          <a:prstGeom prst="rect">
            <a:avLst/>
          </a:prstGeom>
          <a:solidFill>
            <a:schemeClr val="bg1">
              <a:alpha val="62000"/>
            </a:schemeClr>
          </a:solidFill>
          <a:effectLst/>
        </p:spPr>
        <p:txBody>
          <a:bodyPr vert="horz" lIns="0" tIns="0" rIns="0" bIns="0" anchor="ctr">
            <a:normAutofit fontScale="5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lang="en-US" sz="5400" b="1" kern="1200" dirty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/>
                <a:latin typeface="Lato" panose="020F0502020204030203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 w="500">
                <a:solidFill>
                  <a:srgbClr val="5493B2">
                    <a:shade val="20000"/>
                    <a:satMod val="350000"/>
                  </a:srgbClr>
                </a:solidFill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Gulim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u="none" strike="noStrike" kern="1200" cap="none" spc="0" normalizeH="0" baseline="0" noProof="0" dirty="0">
                <a:ln w="500">
                  <a:solidFill>
                    <a:srgbClr val="5493B2">
                      <a:shade val="20000"/>
                      <a:satMod val="350000"/>
                    </a:srgbClr>
                  </a:solidFill>
                </a:ln>
                <a:solidFill>
                  <a:srgbClr val="003399"/>
                </a:solidFill>
                <a:effectLst/>
                <a:uLnTx/>
                <a:uFillTx/>
                <a:latin typeface="Franklin Gothic Medium" panose="020B0603020102020204" pitchFamily="34" charset="0"/>
                <a:ea typeface="Gulim"/>
              </a:rPr>
              <a:t>Treatment of Opioid Use Disorder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u="none" strike="noStrike" kern="1200" cap="none" spc="0" normalizeH="0" baseline="0" noProof="0" dirty="0">
                <a:ln w="500">
                  <a:solidFill>
                    <a:srgbClr val="5493B2">
                      <a:shade val="20000"/>
                      <a:satMod val="350000"/>
                    </a:srgbClr>
                  </a:solidFill>
                </a:ln>
                <a:solidFill>
                  <a:srgbClr val="003399"/>
                </a:solidFill>
                <a:effectLst/>
                <a:uLnTx/>
                <a:uFillTx/>
                <a:latin typeface="Franklin Gothic Medium" panose="020B0603020102020204" pitchFamily="34" charset="0"/>
                <a:ea typeface="Gulim"/>
              </a:rPr>
              <a:t>Innovation and Discovery </a:t>
            </a:r>
          </a:p>
        </p:txBody>
      </p:sp>
      <p:graphicFrame>
        <p:nvGraphicFramePr>
          <p:cNvPr id="2" name="Object 1">
            <a:hlinkClick r:id="" action="ppaction://ole?verb=0"/>
            <a:extLst>
              <a:ext uri="{FF2B5EF4-FFF2-40B4-BE49-F238E27FC236}">
                <a16:creationId xmlns:a16="http://schemas.microsoft.com/office/drawing/2014/main" id="{9206B57A-04F9-B30C-4F6E-1D4F86D8CCF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601700" y="7019925"/>
          <a:ext cx="609600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4" imgW="6096015" imgH="3429236" progId="PowerPoint.Show.12">
                  <p:embed/>
                </p:oleObj>
              </mc:Choice>
              <mc:Fallback>
                <p:oleObj name="Presentation" r:id="rId4" imgW="6096015" imgH="3429236" progId="PowerPoint.Show.12">
                  <p:embed/>
                  <p:pic>
                    <p:nvPicPr>
                      <p:cNvPr id="2" name="Object 1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9206B57A-04F9-B30C-4F6E-1D4F86D8CC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601700" y="7019925"/>
                        <a:ext cx="6096000" cy="342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DC0553F-9599-1175-3821-2BAA15172A19}"/>
              </a:ext>
            </a:extLst>
          </p:cNvPr>
          <p:cNvSpPr txBox="1"/>
          <p:nvPr/>
        </p:nvSpPr>
        <p:spPr>
          <a:xfrm>
            <a:off x="9729652" y="6243528"/>
            <a:ext cx="2558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FFFF"/>
                </a:solidFill>
                <a:latin typeface="Georgia"/>
              </a:rPr>
              <a:t>November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14, 2024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 rot="20593756">
            <a:off x="2394203" y="2580546"/>
            <a:ext cx="8891651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 Lt" panose="020B0403020202020204" pitchFamily="34" charset="0"/>
                <a:ea typeface="+mn-ea"/>
                <a:cs typeface="+mn-cs"/>
              </a:rPr>
              <a:t>BREAKTHROUGH!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696098" y="558562"/>
            <a:ext cx="1852092" cy="720258"/>
            <a:chOff x="2804160" y="137160"/>
            <a:chExt cx="1645920" cy="640081"/>
          </a:xfrm>
        </p:grpSpPr>
        <p:sp>
          <p:nvSpPr>
            <p:cNvPr id="3" name="Rectangle 2"/>
            <p:cNvSpPr/>
            <p:nvPr/>
          </p:nvSpPr>
          <p:spPr>
            <a:xfrm>
              <a:off x="2804160" y="13716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3"/>
            <p:cNvSpPr/>
            <p:nvPr/>
          </p:nvSpPr>
          <p:spPr>
            <a:xfrm>
              <a:off x="2849880" y="182880"/>
              <a:ext cx="1554480" cy="548640"/>
            </a:xfrm>
            <a:custGeom>
              <a:avLst/>
              <a:gdLst>
                <a:gd name="connsiteX0" fmla="*/ 0 w 1554480"/>
                <a:gd name="connsiteY0" fmla="*/ 0 h 548640"/>
                <a:gd name="connsiteX1" fmla="*/ 1449415 w 1554480"/>
                <a:gd name="connsiteY1" fmla="*/ 0 h 548640"/>
                <a:gd name="connsiteX2" fmla="*/ 1554480 w 1554480"/>
                <a:gd name="connsiteY2" fmla="*/ 105065 h 548640"/>
                <a:gd name="connsiteX3" fmla="*/ 1554480 w 1554480"/>
                <a:gd name="connsiteY3" fmla="*/ 548640 h 548640"/>
                <a:gd name="connsiteX4" fmla="*/ 990600 w 1554480"/>
                <a:gd name="connsiteY4" fmla="*/ 548640 h 548640"/>
                <a:gd name="connsiteX5" fmla="*/ 960120 w 1554480"/>
                <a:gd name="connsiteY5" fmla="*/ 457200 h 548640"/>
                <a:gd name="connsiteX6" fmla="*/ 929640 w 1554480"/>
                <a:gd name="connsiteY6" fmla="*/ 548640 h 548640"/>
                <a:gd name="connsiteX7" fmla="*/ 0 w 1554480"/>
                <a:gd name="connsiteY7" fmla="*/ 548640 h 548640"/>
                <a:gd name="connsiteX8" fmla="*/ 0 w 1554480"/>
                <a:gd name="connsiteY8" fmla="*/ 365760 h 548640"/>
                <a:gd name="connsiteX9" fmla="*/ 55656 w 1554480"/>
                <a:gd name="connsiteY9" fmla="*/ 365760 h 548640"/>
                <a:gd name="connsiteX10" fmla="*/ 0 w 1554480"/>
                <a:gd name="connsiteY10" fmla="*/ 174316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4480" h="548640">
                  <a:moveTo>
                    <a:pt x="0" y="0"/>
                  </a:moveTo>
                  <a:lnTo>
                    <a:pt x="1449415" y="0"/>
                  </a:lnTo>
                  <a:lnTo>
                    <a:pt x="1554480" y="105065"/>
                  </a:lnTo>
                  <a:lnTo>
                    <a:pt x="1554480" y="548640"/>
                  </a:lnTo>
                  <a:lnTo>
                    <a:pt x="990600" y="548640"/>
                  </a:lnTo>
                  <a:lnTo>
                    <a:pt x="960120" y="457200"/>
                  </a:lnTo>
                  <a:lnTo>
                    <a:pt x="929640" y="548640"/>
                  </a:lnTo>
                  <a:lnTo>
                    <a:pt x="0" y="548640"/>
                  </a:lnTo>
                  <a:lnTo>
                    <a:pt x="0" y="365760"/>
                  </a:lnTo>
                  <a:lnTo>
                    <a:pt x="55656" y="365760"/>
                  </a:lnTo>
                  <a:lnTo>
                    <a:pt x="0" y="174316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548189" y="558562"/>
            <a:ext cx="1852092" cy="720258"/>
            <a:chOff x="4587240" y="960120"/>
            <a:chExt cx="1645920" cy="640081"/>
          </a:xfrm>
        </p:grpSpPr>
        <p:sp>
          <p:nvSpPr>
            <p:cNvPr id="6" name="Rectangle 5"/>
            <p:cNvSpPr/>
            <p:nvPr/>
          </p:nvSpPr>
          <p:spPr>
            <a:xfrm flipV="1">
              <a:off x="4587240" y="96012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 flipV="1">
              <a:off x="4632960" y="1005846"/>
              <a:ext cx="1554480" cy="548635"/>
            </a:xfrm>
            <a:custGeom>
              <a:avLst/>
              <a:gdLst>
                <a:gd name="connsiteX0" fmla="*/ 53273 w 1554480"/>
                <a:gd name="connsiteY0" fmla="*/ 0 h 548635"/>
                <a:gd name="connsiteX1" fmla="*/ 1554480 w 1554480"/>
                <a:gd name="connsiteY1" fmla="*/ 0 h 548635"/>
                <a:gd name="connsiteX2" fmla="*/ 1554480 w 1554480"/>
                <a:gd name="connsiteY2" fmla="*/ 313403 h 548635"/>
                <a:gd name="connsiteX3" fmla="*/ 1441919 w 1554480"/>
                <a:gd name="connsiteY3" fmla="*/ 287981 h 548635"/>
                <a:gd name="connsiteX4" fmla="*/ 1554480 w 1554480"/>
                <a:gd name="connsiteY4" fmla="*/ 365833 h 548635"/>
                <a:gd name="connsiteX5" fmla="*/ 1554480 w 1554480"/>
                <a:gd name="connsiteY5" fmla="*/ 548635 h 548635"/>
                <a:gd name="connsiteX6" fmla="*/ 0 w 1554480"/>
                <a:gd name="connsiteY6" fmla="*/ 548635 h 548635"/>
                <a:gd name="connsiteX7" fmla="*/ 0 w 1554480"/>
                <a:gd name="connsiteY7" fmla="*/ 48560 h 548635"/>
                <a:gd name="connsiteX8" fmla="*/ 9526 w 1554480"/>
                <a:gd name="connsiteY8" fmla="*/ 50483 h 548635"/>
                <a:gd name="connsiteX9" fmla="*/ 55246 w 1554480"/>
                <a:gd name="connsiteY9" fmla="*/ 4763 h 54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4480" h="548635">
                  <a:moveTo>
                    <a:pt x="53273" y="0"/>
                  </a:moveTo>
                  <a:lnTo>
                    <a:pt x="1554480" y="0"/>
                  </a:lnTo>
                  <a:lnTo>
                    <a:pt x="1554480" y="313403"/>
                  </a:lnTo>
                  <a:lnTo>
                    <a:pt x="1441919" y="287981"/>
                  </a:lnTo>
                  <a:lnTo>
                    <a:pt x="1554480" y="365833"/>
                  </a:lnTo>
                  <a:lnTo>
                    <a:pt x="1554480" y="548635"/>
                  </a:lnTo>
                  <a:lnTo>
                    <a:pt x="0" y="548635"/>
                  </a:lnTo>
                  <a:lnTo>
                    <a:pt x="0" y="48560"/>
                  </a:lnTo>
                  <a:lnTo>
                    <a:pt x="9526" y="50483"/>
                  </a:lnTo>
                  <a:cubicBezTo>
                    <a:pt x="34776" y="50483"/>
                    <a:pt x="55246" y="30013"/>
                    <a:pt x="55246" y="4763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00281" y="558562"/>
            <a:ext cx="1852092" cy="720258"/>
            <a:chOff x="2804160" y="1737360"/>
            <a:chExt cx="1645920" cy="640081"/>
          </a:xfrm>
        </p:grpSpPr>
        <p:sp>
          <p:nvSpPr>
            <p:cNvPr id="9" name="Rectangle 8"/>
            <p:cNvSpPr/>
            <p:nvPr/>
          </p:nvSpPr>
          <p:spPr>
            <a:xfrm flipH="1">
              <a:off x="2804160" y="173736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 flipH="1">
              <a:off x="2849880" y="1783080"/>
              <a:ext cx="1554480" cy="548640"/>
            </a:xfrm>
            <a:custGeom>
              <a:avLst/>
              <a:gdLst>
                <a:gd name="connsiteX0" fmla="*/ 0 w 1554480"/>
                <a:gd name="connsiteY0" fmla="*/ 0 h 548640"/>
                <a:gd name="connsiteX1" fmla="*/ 1449415 w 1554480"/>
                <a:gd name="connsiteY1" fmla="*/ 0 h 548640"/>
                <a:gd name="connsiteX2" fmla="*/ 1554480 w 1554480"/>
                <a:gd name="connsiteY2" fmla="*/ 105065 h 548640"/>
                <a:gd name="connsiteX3" fmla="*/ 1554480 w 1554480"/>
                <a:gd name="connsiteY3" fmla="*/ 548640 h 548640"/>
                <a:gd name="connsiteX4" fmla="*/ 990600 w 1554480"/>
                <a:gd name="connsiteY4" fmla="*/ 548640 h 548640"/>
                <a:gd name="connsiteX5" fmla="*/ 960120 w 1554480"/>
                <a:gd name="connsiteY5" fmla="*/ 457200 h 548640"/>
                <a:gd name="connsiteX6" fmla="*/ 929640 w 1554480"/>
                <a:gd name="connsiteY6" fmla="*/ 548640 h 548640"/>
                <a:gd name="connsiteX7" fmla="*/ 0 w 1554480"/>
                <a:gd name="connsiteY7" fmla="*/ 548640 h 548640"/>
                <a:gd name="connsiteX8" fmla="*/ 0 w 1554480"/>
                <a:gd name="connsiteY8" fmla="*/ 365760 h 548640"/>
                <a:gd name="connsiteX9" fmla="*/ 55656 w 1554480"/>
                <a:gd name="connsiteY9" fmla="*/ 365760 h 548640"/>
                <a:gd name="connsiteX10" fmla="*/ 0 w 1554480"/>
                <a:gd name="connsiteY10" fmla="*/ 174316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4480" h="548640">
                  <a:moveTo>
                    <a:pt x="0" y="0"/>
                  </a:moveTo>
                  <a:lnTo>
                    <a:pt x="1449415" y="0"/>
                  </a:lnTo>
                  <a:lnTo>
                    <a:pt x="1554480" y="105065"/>
                  </a:lnTo>
                  <a:lnTo>
                    <a:pt x="1554480" y="548640"/>
                  </a:lnTo>
                  <a:lnTo>
                    <a:pt x="990600" y="548640"/>
                  </a:lnTo>
                  <a:lnTo>
                    <a:pt x="960120" y="457200"/>
                  </a:lnTo>
                  <a:lnTo>
                    <a:pt x="929640" y="548640"/>
                  </a:lnTo>
                  <a:lnTo>
                    <a:pt x="0" y="548640"/>
                  </a:lnTo>
                  <a:lnTo>
                    <a:pt x="0" y="365760"/>
                  </a:lnTo>
                  <a:lnTo>
                    <a:pt x="55656" y="365760"/>
                  </a:lnTo>
                  <a:lnTo>
                    <a:pt x="0" y="174316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252373" y="558562"/>
            <a:ext cx="1852092" cy="720258"/>
            <a:chOff x="6416040" y="2514600"/>
            <a:chExt cx="1645920" cy="640081"/>
          </a:xfrm>
        </p:grpSpPr>
        <p:sp>
          <p:nvSpPr>
            <p:cNvPr id="12" name="Rectangle 11"/>
            <p:cNvSpPr/>
            <p:nvPr/>
          </p:nvSpPr>
          <p:spPr>
            <a:xfrm flipH="1" flipV="1">
              <a:off x="6416040" y="251460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 flipH="1" flipV="1">
              <a:off x="6461760" y="2560321"/>
              <a:ext cx="1554480" cy="548640"/>
            </a:xfrm>
            <a:custGeom>
              <a:avLst/>
              <a:gdLst>
                <a:gd name="connsiteX0" fmla="*/ 0 w 1554480"/>
                <a:gd name="connsiteY0" fmla="*/ 0 h 548640"/>
                <a:gd name="connsiteX1" fmla="*/ 1453475 w 1554480"/>
                <a:gd name="connsiteY1" fmla="*/ 0 h 548640"/>
                <a:gd name="connsiteX2" fmla="*/ 1554480 w 1554480"/>
                <a:gd name="connsiteY2" fmla="*/ 101005 h 548640"/>
                <a:gd name="connsiteX3" fmla="*/ 1554480 w 1554480"/>
                <a:gd name="connsiteY3" fmla="*/ 548640 h 548640"/>
                <a:gd name="connsiteX4" fmla="*/ 902316 w 1554480"/>
                <a:gd name="connsiteY4" fmla="*/ 548640 h 548640"/>
                <a:gd name="connsiteX5" fmla="*/ 708660 w 1554480"/>
                <a:gd name="connsiteY5" fmla="*/ 502920 h 548640"/>
                <a:gd name="connsiteX6" fmla="*/ 515004 w 1554480"/>
                <a:gd name="connsiteY6" fmla="*/ 548640 h 548640"/>
                <a:gd name="connsiteX7" fmla="*/ 0 w 1554480"/>
                <a:gd name="connsiteY7" fmla="*/ 54864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4480" h="548640">
                  <a:moveTo>
                    <a:pt x="0" y="0"/>
                  </a:moveTo>
                  <a:lnTo>
                    <a:pt x="1453475" y="0"/>
                  </a:lnTo>
                  <a:cubicBezTo>
                    <a:pt x="1509259" y="0"/>
                    <a:pt x="1554480" y="45221"/>
                    <a:pt x="1554480" y="101005"/>
                  </a:cubicBezTo>
                  <a:lnTo>
                    <a:pt x="1554480" y="548640"/>
                  </a:lnTo>
                  <a:lnTo>
                    <a:pt x="902316" y="548640"/>
                  </a:lnTo>
                  <a:lnTo>
                    <a:pt x="708660" y="502920"/>
                  </a:lnTo>
                  <a:lnTo>
                    <a:pt x="515004" y="548640"/>
                  </a:lnTo>
                  <a:lnTo>
                    <a:pt x="0" y="54864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104465" y="558562"/>
            <a:ext cx="1852092" cy="720258"/>
            <a:chOff x="8290560" y="3246120"/>
            <a:chExt cx="1645920" cy="640081"/>
          </a:xfrm>
        </p:grpSpPr>
        <p:sp>
          <p:nvSpPr>
            <p:cNvPr id="15" name="Rectangle 14"/>
            <p:cNvSpPr/>
            <p:nvPr/>
          </p:nvSpPr>
          <p:spPr>
            <a:xfrm>
              <a:off x="8290560" y="324612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8336280" y="3291840"/>
              <a:ext cx="1554480" cy="548635"/>
            </a:xfrm>
            <a:custGeom>
              <a:avLst/>
              <a:gdLst>
                <a:gd name="connsiteX0" fmla="*/ 0 w 1554480"/>
                <a:gd name="connsiteY0" fmla="*/ 0 h 548635"/>
                <a:gd name="connsiteX1" fmla="*/ 1378991 w 1554480"/>
                <a:gd name="connsiteY1" fmla="*/ 0 h 548635"/>
                <a:gd name="connsiteX2" fmla="*/ 1554480 w 1554480"/>
                <a:gd name="connsiteY2" fmla="*/ 77258 h 548635"/>
                <a:gd name="connsiteX3" fmla="*/ 1554480 w 1554480"/>
                <a:gd name="connsiteY3" fmla="*/ 548635 h 548635"/>
                <a:gd name="connsiteX4" fmla="*/ 576650 w 1554480"/>
                <a:gd name="connsiteY4" fmla="*/ 548635 h 548635"/>
                <a:gd name="connsiteX5" fmla="*/ 548701 w 1554480"/>
                <a:gd name="connsiteY5" fmla="*/ 457200 h 548635"/>
                <a:gd name="connsiteX6" fmla="*/ 530390 w 1554480"/>
                <a:gd name="connsiteY6" fmla="*/ 548635 h 548635"/>
                <a:gd name="connsiteX7" fmla="*/ 0 w 1554480"/>
                <a:gd name="connsiteY7" fmla="*/ 548635 h 54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4480" h="548635">
                  <a:moveTo>
                    <a:pt x="0" y="0"/>
                  </a:moveTo>
                  <a:lnTo>
                    <a:pt x="1378991" y="0"/>
                  </a:lnTo>
                  <a:lnTo>
                    <a:pt x="1554480" y="77258"/>
                  </a:lnTo>
                  <a:lnTo>
                    <a:pt x="1554480" y="548635"/>
                  </a:lnTo>
                  <a:lnTo>
                    <a:pt x="576650" y="548635"/>
                  </a:lnTo>
                  <a:lnTo>
                    <a:pt x="548701" y="457200"/>
                  </a:lnTo>
                  <a:lnTo>
                    <a:pt x="530390" y="548635"/>
                  </a:lnTo>
                  <a:lnTo>
                    <a:pt x="0" y="548635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622144" y="1278819"/>
            <a:ext cx="1852092" cy="720258"/>
            <a:chOff x="4632960" y="4069080"/>
            <a:chExt cx="1645920" cy="640081"/>
          </a:xfrm>
        </p:grpSpPr>
        <p:sp>
          <p:nvSpPr>
            <p:cNvPr id="18" name="Rectangle 17"/>
            <p:cNvSpPr/>
            <p:nvPr/>
          </p:nvSpPr>
          <p:spPr>
            <a:xfrm flipV="1">
              <a:off x="4632960" y="406908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 flipV="1">
              <a:off x="4678680" y="4114806"/>
              <a:ext cx="1554480" cy="548635"/>
            </a:xfrm>
            <a:custGeom>
              <a:avLst/>
              <a:gdLst>
                <a:gd name="connsiteX0" fmla="*/ 53273 w 1554480"/>
                <a:gd name="connsiteY0" fmla="*/ 0 h 548635"/>
                <a:gd name="connsiteX1" fmla="*/ 1554480 w 1554480"/>
                <a:gd name="connsiteY1" fmla="*/ 0 h 548635"/>
                <a:gd name="connsiteX2" fmla="*/ 1554480 w 1554480"/>
                <a:gd name="connsiteY2" fmla="*/ 313403 h 548635"/>
                <a:gd name="connsiteX3" fmla="*/ 1441919 w 1554480"/>
                <a:gd name="connsiteY3" fmla="*/ 287981 h 548635"/>
                <a:gd name="connsiteX4" fmla="*/ 1554480 w 1554480"/>
                <a:gd name="connsiteY4" fmla="*/ 365833 h 548635"/>
                <a:gd name="connsiteX5" fmla="*/ 1554480 w 1554480"/>
                <a:gd name="connsiteY5" fmla="*/ 548635 h 548635"/>
                <a:gd name="connsiteX6" fmla="*/ 0 w 1554480"/>
                <a:gd name="connsiteY6" fmla="*/ 548635 h 548635"/>
                <a:gd name="connsiteX7" fmla="*/ 0 w 1554480"/>
                <a:gd name="connsiteY7" fmla="*/ 48560 h 548635"/>
                <a:gd name="connsiteX8" fmla="*/ 9526 w 1554480"/>
                <a:gd name="connsiteY8" fmla="*/ 50483 h 548635"/>
                <a:gd name="connsiteX9" fmla="*/ 55246 w 1554480"/>
                <a:gd name="connsiteY9" fmla="*/ 4763 h 54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4480" h="548635">
                  <a:moveTo>
                    <a:pt x="53273" y="0"/>
                  </a:moveTo>
                  <a:lnTo>
                    <a:pt x="1554480" y="0"/>
                  </a:lnTo>
                  <a:lnTo>
                    <a:pt x="1554480" y="313403"/>
                  </a:lnTo>
                  <a:lnTo>
                    <a:pt x="1441919" y="287981"/>
                  </a:lnTo>
                  <a:lnTo>
                    <a:pt x="1554480" y="365833"/>
                  </a:lnTo>
                  <a:lnTo>
                    <a:pt x="1554480" y="548635"/>
                  </a:lnTo>
                  <a:lnTo>
                    <a:pt x="0" y="548635"/>
                  </a:lnTo>
                  <a:lnTo>
                    <a:pt x="0" y="48560"/>
                  </a:lnTo>
                  <a:lnTo>
                    <a:pt x="9526" y="50483"/>
                  </a:lnTo>
                  <a:cubicBezTo>
                    <a:pt x="34776" y="50483"/>
                    <a:pt x="55246" y="30013"/>
                    <a:pt x="55246" y="4763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474235" y="1278819"/>
            <a:ext cx="1852092" cy="720258"/>
            <a:chOff x="6461760" y="4069080"/>
            <a:chExt cx="1645920" cy="640081"/>
          </a:xfrm>
        </p:grpSpPr>
        <p:sp>
          <p:nvSpPr>
            <p:cNvPr id="21" name="Rectangle 20"/>
            <p:cNvSpPr/>
            <p:nvPr/>
          </p:nvSpPr>
          <p:spPr>
            <a:xfrm flipV="1">
              <a:off x="6461760" y="406908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 flipV="1">
              <a:off x="6507480" y="4114801"/>
              <a:ext cx="1554480" cy="548640"/>
            </a:xfrm>
            <a:custGeom>
              <a:avLst/>
              <a:gdLst>
                <a:gd name="connsiteX0" fmla="*/ 0 w 1554480"/>
                <a:gd name="connsiteY0" fmla="*/ 0 h 548640"/>
                <a:gd name="connsiteX1" fmla="*/ 1453475 w 1554480"/>
                <a:gd name="connsiteY1" fmla="*/ 0 h 548640"/>
                <a:gd name="connsiteX2" fmla="*/ 1554480 w 1554480"/>
                <a:gd name="connsiteY2" fmla="*/ 101005 h 548640"/>
                <a:gd name="connsiteX3" fmla="*/ 1554480 w 1554480"/>
                <a:gd name="connsiteY3" fmla="*/ 548640 h 548640"/>
                <a:gd name="connsiteX4" fmla="*/ 902316 w 1554480"/>
                <a:gd name="connsiteY4" fmla="*/ 548640 h 548640"/>
                <a:gd name="connsiteX5" fmla="*/ 708660 w 1554480"/>
                <a:gd name="connsiteY5" fmla="*/ 502920 h 548640"/>
                <a:gd name="connsiteX6" fmla="*/ 515004 w 1554480"/>
                <a:gd name="connsiteY6" fmla="*/ 548640 h 548640"/>
                <a:gd name="connsiteX7" fmla="*/ 0 w 1554480"/>
                <a:gd name="connsiteY7" fmla="*/ 54864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4480" h="548640">
                  <a:moveTo>
                    <a:pt x="0" y="0"/>
                  </a:moveTo>
                  <a:lnTo>
                    <a:pt x="1453475" y="0"/>
                  </a:lnTo>
                  <a:cubicBezTo>
                    <a:pt x="1509259" y="0"/>
                    <a:pt x="1554480" y="45221"/>
                    <a:pt x="1554480" y="101005"/>
                  </a:cubicBezTo>
                  <a:lnTo>
                    <a:pt x="1554480" y="548640"/>
                  </a:lnTo>
                  <a:lnTo>
                    <a:pt x="902316" y="548640"/>
                  </a:lnTo>
                  <a:lnTo>
                    <a:pt x="708660" y="502920"/>
                  </a:lnTo>
                  <a:lnTo>
                    <a:pt x="515004" y="548640"/>
                  </a:lnTo>
                  <a:lnTo>
                    <a:pt x="0" y="54864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326327" y="1278819"/>
            <a:ext cx="1852092" cy="720258"/>
            <a:chOff x="4632960" y="5623560"/>
            <a:chExt cx="1645920" cy="640081"/>
          </a:xfrm>
        </p:grpSpPr>
        <p:sp>
          <p:nvSpPr>
            <p:cNvPr id="27" name="Rectangle 26"/>
            <p:cNvSpPr/>
            <p:nvPr/>
          </p:nvSpPr>
          <p:spPr>
            <a:xfrm flipH="1" flipV="1">
              <a:off x="4632960" y="562356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 flipH="1" flipV="1">
              <a:off x="4678680" y="5669286"/>
              <a:ext cx="1554480" cy="548635"/>
            </a:xfrm>
            <a:custGeom>
              <a:avLst/>
              <a:gdLst>
                <a:gd name="connsiteX0" fmla="*/ 53273 w 1554480"/>
                <a:gd name="connsiteY0" fmla="*/ 0 h 548635"/>
                <a:gd name="connsiteX1" fmla="*/ 1554480 w 1554480"/>
                <a:gd name="connsiteY1" fmla="*/ 0 h 548635"/>
                <a:gd name="connsiteX2" fmla="*/ 1554480 w 1554480"/>
                <a:gd name="connsiteY2" fmla="*/ 313403 h 548635"/>
                <a:gd name="connsiteX3" fmla="*/ 1441919 w 1554480"/>
                <a:gd name="connsiteY3" fmla="*/ 287981 h 548635"/>
                <a:gd name="connsiteX4" fmla="*/ 1554480 w 1554480"/>
                <a:gd name="connsiteY4" fmla="*/ 365833 h 548635"/>
                <a:gd name="connsiteX5" fmla="*/ 1554480 w 1554480"/>
                <a:gd name="connsiteY5" fmla="*/ 548635 h 548635"/>
                <a:gd name="connsiteX6" fmla="*/ 0 w 1554480"/>
                <a:gd name="connsiteY6" fmla="*/ 548635 h 548635"/>
                <a:gd name="connsiteX7" fmla="*/ 0 w 1554480"/>
                <a:gd name="connsiteY7" fmla="*/ 48560 h 548635"/>
                <a:gd name="connsiteX8" fmla="*/ 9526 w 1554480"/>
                <a:gd name="connsiteY8" fmla="*/ 50483 h 548635"/>
                <a:gd name="connsiteX9" fmla="*/ 55246 w 1554480"/>
                <a:gd name="connsiteY9" fmla="*/ 4763 h 54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4480" h="548635">
                  <a:moveTo>
                    <a:pt x="53273" y="0"/>
                  </a:moveTo>
                  <a:lnTo>
                    <a:pt x="1554480" y="0"/>
                  </a:lnTo>
                  <a:lnTo>
                    <a:pt x="1554480" y="313403"/>
                  </a:lnTo>
                  <a:lnTo>
                    <a:pt x="1441919" y="287981"/>
                  </a:lnTo>
                  <a:lnTo>
                    <a:pt x="1554480" y="365833"/>
                  </a:lnTo>
                  <a:lnTo>
                    <a:pt x="1554480" y="548635"/>
                  </a:lnTo>
                  <a:lnTo>
                    <a:pt x="0" y="548635"/>
                  </a:lnTo>
                  <a:lnTo>
                    <a:pt x="0" y="48560"/>
                  </a:lnTo>
                  <a:lnTo>
                    <a:pt x="9526" y="50483"/>
                  </a:lnTo>
                  <a:cubicBezTo>
                    <a:pt x="34776" y="50483"/>
                    <a:pt x="55246" y="30013"/>
                    <a:pt x="55246" y="4763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696098" y="1999076"/>
            <a:ext cx="1852092" cy="720258"/>
            <a:chOff x="4587240" y="960120"/>
            <a:chExt cx="1645920" cy="640081"/>
          </a:xfrm>
        </p:grpSpPr>
        <p:sp>
          <p:nvSpPr>
            <p:cNvPr id="33" name="Rectangle 32"/>
            <p:cNvSpPr/>
            <p:nvPr/>
          </p:nvSpPr>
          <p:spPr>
            <a:xfrm flipV="1">
              <a:off x="4587240" y="96012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 flipV="1">
              <a:off x="4632960" y="1005846"/>
              <a:ext cx="1554480" cy="548635"/>
            </a:xfrm>
            <a:custGeom>
              <a:avLst/>
              <a:gdLst>
                <a:gd name="connsiteX0" fmla="*/ 53273 w 1554480"/>
                <a:gd name="connsiteY0" fmla="*/ 0 h 548635"/>
                <a:gd name="connsiteX1" fmla="*/ 1554480 w 1554480"/>
                <a:gd name="connsiteY1" fmla="*/ 0 h 548635"/>
                <a:gd name="connsiteX2" fmla="*/ 1554480 w 1554480"/>
                <a:gd name="connsiteY2" fmla="*/ 313403 h 548635"/>
                <a:gd name="connsiteX3" fmla="*/ 1441919 w 1554480"/>
                <a:gd name="connsiteY3" fmla="*/ 287981 h 548635"/>
                <a:gd name="connsiteX4" fmla="*/ 1554480 w 1554480"/>
                <a:gd name="connsiteY4" fmla="*/ 365833 h 548635"/>
                <a:gd name="connsiteX5" fmla="*/ 1554480 w 1554480"/>
                <a:gd name="connsiteY5" fmla="*/ 548635 h 548635"/>
                <a:gd name="connsiteX6" fmla="*/ 0 w 1554480"/>
                <a:gd name="connsiteY6" fmla="*/ 548635 h 548635"/>
                <a:gd name="connsiteX7" fmla="*/ 0 w 1554480"/>
                <a:gd name="connsiteY7" fmla="*/ 48560 h 548635"/>
                <a:gd name="connsiteX8" fmla="*/ 9526 w 1554480"/>
                <a:gd name="connsiteY8" fmla="*/ 50483 h 548635"/>
                <a:gd name="connsiteX9" fmla="*/ 55246 w 1554480"/>
                <a:gd name="connsiteY9" fmla="*/ 4763 h 54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4480" h="548635">
                  <a:moveTo>
                    <a:pt x="53273" y="0"/>
                  </a:moveTo>
                  <a:lnTo>
                    <a:pt x="1554480" y="0"/>
                  </a:lnTo>
                  <a:lnTo>
                    <a:pt x="1554480" y="313403"/>
                  </a:lnTo>
                  <a:lnTo>
                    <a:pt x="1441919" y="287981"/>
                  </a:lnTo>
                  <a:lnTo>
                    <a:pt x="1554480" y="365833"/>
                  </a:lnTo>
                  <a:lnTo>
                    <a:pt x="1554480" y="548635"/>
                  </a:lnTo>
                  <a:lnTo>
                    <a:pt x="0" y="548635"/>
                  </a:lnTo>
                  <a:lnTo>
                    <a:pt x="0" y="48560"/>
                  </a:lnTo>
                  <a:lnTo>
                    <a:pt x="9526" y="50483"/>
                  </a:lnTo>
                  <a:cubicBezTo>
                    <a:pt x="34776" y="50483"/>
                    <a:pt x="55246" y="30013"/>
                    <a:pt x="55246" y="4763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548189" y="1999076"/>
            <a:ext cx="1852092" cy="720258"/>
            <a:chOff x="6416040" y="960120"/>
            <a:chExt cx="1645920" cy="640081"/>
          </a:xfrm>
        </p:grpSpPr>
        <p:sp>
          <p:nvSpPr>
            <p:cNvPr id="36" name="Rectangle 35"/>
            <p:cNvSpPr/>
            <p:nvPr/>
          </p:nvSpPr>
          <p:spPr>
            <a:xfrm flipV="1">
              <a:off x="6416040" y="96012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 flipV="1">
              <a:off x="6461760" y="1005841"/>
              <a:ext cx="1554480" cy="548640"/>
            </a:xfrm>
            <a:custGeom>
              <a:avLst/>
              <a:gdLst>
                <a:gd name="connsiteX0" fmla="*/ 0 w 1554480"/>
                <a:gd name="connsiteY0" fmla="*/ 0 h 548640"/>
                <a:gd name="connsiteX1" fmla="*/ 1453475 w 1554480"/>
                <a:gd name="connsiteY1" fmla="*/ 0 h 548640"/>
                <a:gd name="connsiteX2" fmla="*/ 1554480 w 1554480"/>
                <a:gd name="connsiteY2" fmla="*/ 101005 h 548640"/>
                <a:gd name="connsiteX3" fmla="*/ 1554480 w 1554480"/>
                <a:gd name="connsiteY3" fmla="*/ 548640 h 548640"/>
                <a:gd name="connsiteX4" fmla="*/ 902316 w 1554480"/>
                <a:gd name="connsiteY4" fmla="*/ 548640 h 548640"/>
                <a:gd name="connsiteX5" fmla="*/ 708660 w 1554480"/>
                <a:gd name="connsiteY5" fmla="*/ 502920 h 548640"/>
                <a:gd name="connsiteX6" fmla="*/ 515004 w 1554480"/>
                <a:gd name="connsiteY6" fmla="*/ 548640 h 548640"/>
                <a:gd name="connsiteX7" fmla="*/ 0 w 1554480"/>
                <a:gd name="connsiteY7" fmla="*/ 54864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4480" h="548640">
                  <a:moveTo>
                    <a:pt x="0" y="0"/>
                  </a:moveTo>
                  <a:lnTo>
                    <a:pt x="1453475" y="0"/>
                  </a:lnTo>
                  <a:cubicBezTo>
                    <a:pt x="1509259" y="0"/>
                    <a:pt x="1554480" y="45221"/>
                    <a:pt x="1554480" y="101005"/>
                  </a:cubicBezTo>
                  <a:lnTo>
                    <a:pt x="1554480" y="548640"/>
                  </a:lnTo>
                  <a:lnTo>
                    <a:pt x="902316" y="548640"/>
                  </a:lnTo>
                  <a:lnTo>
                    <a:pt x="708660" y="502920"/>
                  </a:lnTo>
                  <a:lnTo>
                    <a:pt x="515004" y="548640"/>
                  </a:lnTo>
                  <a:lnTo>
                    <a:pt x="0" y="54864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770052" y="1278819"/>
            <a:ext cx="1852092" cy="720258"/>
            <a:chOff x="6416040" y="2514600"/>
            <a:chExt cx="1645920" cy="640081"/>
          </a:xfrm>
        </p:grpSpPr>
        <p:sp>
          <p:nvSpPr>
            <p:cNvPr id="51" name="Rectangle 50"/>
            <p:cNvSpPr/>
            <p:nvPr/>
          </p:nvSpPr>
          <p:spPr>
            <a:xfrm flipH="1" flipV="1">
              <a:off x="6416040" y="251460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 flipH="1" flipV="1">
              <a:off x="6461760" y="2560321"/>
              <a:ext cx="1554480" cy="548640"/>
            </a:xfrm>
            <a:custGeom>
              <a:avLst/>
              <a:gdLst>
                <a:gd name="connsiteX0" fmla="*/ 0 w 1554480"/>
                <a:gd name="connsiteY0" fmla="*/ 0 h 548640"/>
                <a:gd name="connsiteX1" fmla="*/ 1453475 w 1554480"/>
                <a:gd name="connsiteY1" fmla="*/ 0 h 548640"/>
                <a:gd name="connsiteX2" fmla="*/ 1554480 w 1554480"/>
                <a:gd name="connsiteY2" fmla="*/ 101005 h 548640"/>
                <a:gd name="connsiteX3" fmla="*/ 1554480 w 1554480"/>
                <a:gd name="connsiteY3" fmla="*/ 548640 h 548640"/>
                <a:gd name="connsiteX4" fmla="*/ 902316 w 1554480"/>
                <a:gd name="connsiteY4" fmla="*/ 548640 h 548640"/>
                <a:gd name="connsiteX5" fmla="*/ 708660 w 1554480"/>
                <a:gd name="connsiteY5" fmla="*/ 502920 h 548640"/>
                <a:gd name="connsiteX6" fmla="*/ 515004 w 1554480"/>
                <a:gd name="connsiteY6" fmla="*/ 548640 h 548640"/>
                <a:gd name="connsiteX7" fmla="*/ 0 w 1554480"/>
                <a:gd name="connsiteY7" fmla="*/ 54864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4480" h="548640">
                  <a:moveTo>
                    <a:pt x="0" y="0"/>
                  </a:moveTo>
                  <a:lnTo>
                    <a:pt x="1453475" y="0"/>
                  </a:lnTo>
                  <a:cubicBezTo>
                    <a:pt x="1509259" y="0"/>
                    <a:pt x="1554480" y="45221"/>
                    <a:pt x="1554480" y="101005"/>
                  </a:cubicBezTo>
                  <a:lnTo>
                    <a:pt x="1554480" y="548640"/>
                  </a:lnTo>
                  <a:lnTo>
                    <a:pt x="902316" y="548640"/>
                  </a:lnTo>
                  <a:lnTo>
                    <a:pt x="708660" y="502920"/>
                  </a:lnTo>
                  <a:lnTo>
                    <a:pt x="515004" y="548640"/>
                  </a:lnTo>
                  <a:lnTo>
                    <a:pt x="0" y="54864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-155994" y="558562"/>
            <a:ext cx="1852092" cy="720258"/>
            <a:chOff x="8244840" y="137160"/>
            <a:chExt cx="1645920" cy="640081"/>
          </a:xfrm>
        </p:grpSpPr>
        <p:sp>
          <p:nvSpPr>
            <p:cNvPr id="54" name="Rectangle 53"/>
            <p:cNvSpPr/>
            <p:nvPr/>
          </p:nvSpPr>
          <p:spPr>
            <a:xfrm>
              <a:off x="8244840" y="13716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8290560" y="182880"/>
              <a:ext cx="1554480" cy="548635"/>
            </a:xfrm>
            <a:custGeom>
              <a:avLst/>
              <a:gdLst>
                <a:gd name="connsiteX0" fmla="*/ 0 w 1554480"/>
                <a:gd name="connsiteY0" fmla="*/ 0 h 548635"/>
                <a:gd name="connsiteX1" fmla="*/ 1378991 w 1554480"/>
                <a:gd name="connsiteY1" fmla="*/ 0 h 548635"/>
                <a:gd name="connsiteX2" fmla="*/ 1554480 w 1554480"/>
                <a:gd name="connsiteY2" fmla="*/ 77258 h 548635"/>
                <a:gd name="connsiteX3" fmla="*/ 1554480 w 1554480"/>
                <a:gd name="connsiteY3" fmla="*/ 548635 h 548635"/>
                <a:gd name="connsiteX4" fmla="*/ 576650 w 1554480"/>
                <a:gd name="connsiteY4" fmla="*/ 548635 h 548635"/>
                <a:gd name="connsiteX5" fmla="*/ 548701 w 1554480"/>
                <a:gd name="connsiteY5" fmla="*/ 457200 h 548635"/>
                <a:gd name="connsiteX6" fmla="*/ 530390 w 1554480"/>
                <a:gd name="connsiteY6" fmla="*/ 548635 h 548635"/>
                <a:gd name="connsiteX7" fmla="*/ 0 w 1554480"/>
                <a:gd name="connsiteY7" fmla="*/ 548635 h 54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4480" h="548635">
                  <a:moveTo>
                    <a:pt x="0" y="0"/>
                  </a:moveTo>
                  <a:lnTo>
                    <a:pt x="1378991" y="0"/>
                  </a:lnTo>
                  <a:lnTo>
                    <a:pt x="1554480" y="77258"/>
                  </a:lnTo>
                  <a:lnTo>
                    <a:pt x="1554480" y="548635"/>
                  </a:lnTo>
                  <a:lnTo>
                    <a:pt x="576650" y="548635"/>
                  </a:lnTo>
                  <a:lnTo>
                    <a:pt x="548701" y="457200"/>
                  </a:lnTo>
                  <a:lnTo>
                    <a:pt x="530390" y="548635"/>
                  </a:lnTo>
                  <a:lnTo>
                    <a:pt x="0" y="548635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0956556" y="558562"/>
            <a:ext cx="1852092" cy="720258"/>
            <a:chOff x="4587240" y="2514600"/>
            <a:chExt cx="1645920" cy="640081"/>
          </a:xfrm>
        </p:grpSpPr>
        <p:sp>
          <p:nvSpPr>
            <p:cNvPr id="57" name="Rectangle 56"/>
            <p:cNvSpPr/>
            <p:nvPr/>
          </p:nvSpPr>
          <p:spPr>
            <a:xfrm flipH="1" flipV="1">
              <a:off x="4587240" y="251460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 flipH="1" flipV="1">
              <a:off x="4632960" y="2560326"/>
              <a:ext cx="1554480" cy="548635"/>
            </a:xfrm>
            <a:custGeom>
              <a:avLst/>
              <a:gdLst>
                <a:gd name="connsiteX0" fmla="*/ 53273 w 1554480"/>
                <a:gd name="connsiteY0" fmla="*/ 0 h 548635"/>
                <a:gd name="connsiteX1" fmla="*/ 1554480 w 1554480"/>
                <a:gd name="connsiteY1" fmla="*/ 0 h 548635"/>
                <a:gd name="connsiteX2" fmla="*/ 1554480 w 1554480"/>
                <a:gd name="connsiteY2" fmla="*/ 313403 h 548635"/>
                <a:gd name="connsiteX3" fmla="*/ 1441919 w 1554480"/>
                <a:gd name="connsiteY3" fmla="*/ 287981 h 548635"/>
                <a:gd name="connsiteX4" fmla="*/ 1554480 w 1554480"/>
                <a:gd name="connsiteY4" fmla="*/ 365833 h 548635"/>
                <a:gd name="connsiteX5" fmla="*/ 1554480 w 1554480"/>
                <a:gd name="connsiteY5" fmla="*/ 548635 h 548635"/>
                <a:gd name="connsiteX6" fmla="*/ 0 w 1554480"/>
                <a:gd name="connsiteY6" fmla="*/ 548635 h 548635"/>
                <a:gd name="connsiteX7" fmla="*/ 0 w 1554480"/>
                <a:gd name="connsiteY7" fmla="*/ 48560 h 548635"/>
                <a:gd name="connsiteX8" fmla="*/ 9526 w 1554480"/>
                <a:gd name="connsiteY8" fmla="*/ 50483 h 548635"/>
                <a:gd name="connsiteX9" fmla="*/ 55246 w 1554480"/>
                <a:gd name="connsiteY9" fmla="*/ 4763 h 54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4480" h="548635">
                  <a:moveTo>
                    <a:pt x="53273" y="0"/>
                  </a:moveTo>
                  <a:lnTo>
                    <a:pt x="1554480" y="0"/>
                  </a:lnTo>
                  <a:lnTo>
                    <a:pt x="1554480" y="313403"/>
                  </a:lnTo>
                  <a:lnTo>
                    <a:pt x="1441919" y="287981"/>
                  </a:lnTo>
                  <a:lnTo>
                    <a:pt x="1554480" y="365833"/>
                  </a:lnTo>
                  <a:lnTo>
                    <a:pt x="1554480" y="548635"/>
                  </a:lnTo>
                  <a:lnTo>
                    <a:pt x="0" y="548635"/>
                  </a:lnTo>
                  <a:lnTo>
                    <a:pt x="0" y="48560"/>
                  </a:lnTo>
                  <a:lnTo>
                    <a:pt x="9526" y="50483"/>
                  </a:lnTo>
                  <a:cubicBezTo>
                    <a:pt x="34776" y="50483"/>
                    <a:pt x="55246" y="30013"/>
                    <a:pt x="55246" y="4763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-1082040" y="1278819"/>
            <a:ext cx="1852092" cy="720258"/>
            <a:chOff x="2849880" y="5623560"/>
            <a:chExt cx="1645920" cy="640081"/>
          </a:xfrm>
        </p:grpSpPr>
        <p:sp>
          <p:nvSpPr>
            <p:cNvPr id="60" name="Rectangle 59"/>
            <p:cNvSpPr/>
            <p:nvPr/>
          </p:nvSpPr>
          <p:spPr>
            <a:xfrm flipH="1" flipV="1">
              <a:off x="2849880" y="562356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60"/>
            <p:cNvSpPr/>
            <p:nvPr/>
          </p:nvSpPr>
          <p:spPr>
            <a:xfrm flipH="1" flipV="1">
              <a:off x="2895600" y="5669281"/>
              <a:ext cx="1554480" cy="548640"/>
            </a:xfrm>
            <a:custGeom>
              <a:avLst/>
              <a:gdLst>
                <a:gd name="connsiteX0" fmla="*/ 0 w 1554480"/>
                <a:gd name="connsiteY0" fmla="*/ 0 h 548640"/>
                <a:gd name="connsiteX1" fmla="*/ 1449415 w 1554480"/>
                <a:gd name="connsiteY1" fmla="*/ 0 h 548640"/>
                <a:gd name="connsiteX2" fmla="*/ 1554480 w 1554480"/>
                <a:gd name="connsiteY2" fmla="*/ 105065 h 548640"/>
                <a:gd name="connsiteX3" fmla="*/ 1554480 w 1554480"/>
                <a:gd name="connsiteY3" fmla="*/ 548640 h 548640"/>
                <a:gd name="connsiteX4" fmla="*/ 990600 w 1554480"/>
                <a:gd name="connsiteY4" fmla="*/ 548640 h 548640"/>
                <a:gd name="connsiteX5" fmla="*/ 960120 w 1554480"/>
                <a:gd name="connsiteY5" fmla="*/ 457200 h 548640"/>
                <a:gd name="connsiteX6" fmla="*/ 929640 w 1554480"/>
                <a:gd name="connsiteY6" fmla="*/ 548640 h 548640"/>
                <a:gd name="connsiteX7" fmla="*/ 0 w 1554480"/>
                <a:gd name="connsiteY7" fmla="*/ 548640 h 548640"/>
                <a:gd name="connsiteX8" fmla="*/ 0 w 1554480"/>
                <a:gd name="connsiteY8" fmla="*/ 365760 h 548640"/>
                <a:gd name="connsiteX9" fmla="*/ 55656 w 1554480"/>
                <a:gd name="connsiteY9" fmla="*/ 365760 h 548640"/>
                <a:gd name="connsiteX10" fmla="*/ 0 w 1554480"/>
                <a:gd name="connsiteY10" fmla="*/ 174316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4480" h="548640">
                  <a:moveTo>
                    <a:pt x="0" y="0"/>
                  </a:moveTo>
                  <a:lnTo>
                    <a:pt x="1449415" y="0"/>
                  </a:lnTo>
                  <a:lnTo>
                    <a:pt x="1554480" y="105065"/>
                  </a:lnTo>
                  <a:lnTo>
                    <a:pt x="1554480" y="548640"/>
                  </a:lnTo>
                  <a:lnTo>
                    <a:pt x="990600" y="548640"/>
                  </a:lnTo>
                  <a:lnTo>
                    <a:pt x="960120" y="457200"/>
                  </a:lnTo>
                  <a:lnTo>
                    <a:pt x="929640" y="548640"/>
                  </a:lnTo>
                  <a:lnTo>
                    <a:pt x="0" y="548640"/>
                  </a:lnTo>
                  <a:lnTo>
                    <a:pt x="0" y="365760"/>
                  </a:lnTo>
                  <a:lnTo>
                    <a:pt x="55656" y="365760"/>
                  </a:lnTo>
                  <a:lnTo>
                    <a:pt x="0" y="174316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3" name="Group 172"/>
          <p:cNvGrpSpPr/>
          <p:nvPr/>
        </p:nvGrpSpPr>
        <p:grpSpPr>
          <a:xfrm>
            <a:off x="821499" y="2719334"/>
            <a:ext cx="1852092" cy="720258"/>
            <a:chOff x="4587240" y="960120"/>
            <a:chExt cx="1645920" cy="640081"/>
          </a:xfrm>
        </p:grpSpPr>
        <p:sp>
          <p:nvSpPr>
            <p:cNvPr id="174" name="Rectangle 173"/>
            <p:cNvSpPr/>
            <p:nvPr/>
          </p:nvSpPr>
          <p:spPr>
            <a:xfrm flipV="1">
              <a:off x="4587240" y="96012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Freeform 174"/>
            <p:cNvSpPr/>
            <p:nvPr/>
          </p:nvSpPr>
          <p:spPr>
            <a:xfrm flipV="1">
              <a:off x="4632960" y="1005846"/>
              <a:ext cx="1554480" cy="548635"/>
            </a:xfrm>
            <a:custGeom>
              <a:avLst/>
              <a:gdLst>
                <a:gd name="connsiteX0" fmla="*/ 53273 w 1554480"/>
                <a:gd name="connsiteY0" fmla="*/ 0 h 548635"/>
                <a:gd name="connsiteX1" fmla="*/ 1554480 w 1554480"/>
                <a:gd name="connsiteY1" fmla="*/ 0 h 548635"/>
                <a:gd name="connsiteX2" fmla="*/ 1554480 w 1554480"/>
                <a:gd name="connsiteY2" fmla="*/ 313403 h 548635"/>
                <a:gd name="connsiteX3" fmla="*/ 1441919 w 1554480"/>
                <a:gd name="connsiteY3" fmla="*/ 287981 h 548635"/>
                <a:gd name="connsiteX4" fmla="*/ 1554480 w 1554480"/>
                <a:gd name="connsiteY4" fmla="*/ 365833 h 548635"/>
                <a:gd name="connsiteX5" fmla="*/ 1554480 w 1554480"/>
                <a:gd name="connsiteY5" fmla="*/ 548635 h 548635"/>
                <a:gd name="connsiteX6" fmla="*/ 0 w 1554480"/>
                <a:gd name="connsiteY6" fmla="*/ 548635 h 548635"/>
                <a:gd name="connsiteX7" fmla="*/ 0 w 1554480"/>
                <a:gd name="connsiteY7" fmla="*/ 48560 h 548635"/>
                <a:gd name="connsiteX8" fmla="*/ 9526 w 1554480"/>
                <a:gd name="connsiteY8" fmla="*/ 50483 h 548635"/>
                <a:gd name="connsiteX9" fmla="*/ 55246 w 1554480"/>
                <a:gd name="connsiteY9" fmla="*/ 4763 h 54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4480" h="548635">
                  <a:moveTo>
                    <a:pt x="53273" y="0"/>
                  </a:moveTo>
                  <a:lnTo>
                    <a:pt x="1554480" y="0"/>
                  </a:lnTo>
                  <a:lnTo>
                    <a:pt x="1554480" y="313403"/>
                  </a:lnTo>
                  <a:lnTo>
                    <a:pt x="1441919" y="287981"/>
                  </a:lnTo>
                  <a:lnTo>
                    <a:pt x="1554480" y="365833"/>
                  </a:lnTo>
                  <a:lnTo>
                    <a:pt x="1554480" y="548635"/>
                  </a:lnTo>
                  <a:lnTo>
                    <a:pt x="0" y="548635"/>
                  </a:lnTo>
                  <a:lnTo>
                    <a:pt x="0" y="48560"/>
                  </a:lnTo>
                  <a:lnTo>
                    <a:pt x="9526" y="50483"/>
                  </a:lnTo>
                  <a:cubicBezTo>
                    <a:pt x="34776" y="50483"/>
                    <a:pt x="55246" y="30013"/>
                    <a:pt x="55246" y="4763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2" name="Group 181"/>
          <p:cNvGrpSpPr/>
          <p:nvPr/>
        </p:nvGrpSpPr>
        <p:grpSpPr>
          <a:xfrm>
            <a:off x="821499" y="4159848"/>
            <a:ext cx="1852092" cy="720258"/>
            <a:chOff x="6416040" y="2514600"/>
            <a:chExt cx="1645920" cy="640081"/>
          </a:xfrm>
        </p:grpSpPr>
        <p:sp>
          <p:nvSpPr>
            <p:cNvPr id="183" name="Rectangle 182"/>
            <p:cNvSpPr/>
            <p:nvPr/>
          </p:nvSpPr>
          <p:spPr>
            <a:xfrm flipH="1" flipV="1">
              <a:off x="6416040" y="251460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Freeform 183"/>
            <p:cNvSpPr/>
            <p:nvPr/>
          </p:nvSpPr>
          <p:spPr>
            <a:xfrm flipH="1" flipV="1">
              <a:off x="6461760" y="2560321"/>
              <a:ext cx="1554480" cy="548640"/>
            </a:xfrm>
            <a:custGeom>
              <a:avLst/>
              <a:gdLst>
                <a:gd name="connsiteX0" fmla="*/ 0 w 1554480"/>
                <a:gd name="connsiteY0" fmla="*/ 0 h 548640"/>
                <a:gd name="connsiteX1" fmla="*/ 1453475 w 1554480"/>
                <a:gd name="connsiteY1" fmla="*/ 0 h 548640"/>
                <a:gd name="connsiteX2" fmla="*/ 1554480 w 1554480"/>
                <a:gd name="connsiteY2" fmla="*/ 101005 h 548640"/>
                <a:gd name="connsiteX3" fmla="*/ 1554480 w 1554480"/>
                <a:gd name="connsiteY3" fmla="*/ 548640 h 548640"/>
                <a:gd name="connsiteX4" fmla="*/ 902316 w 1554480"/>
                <a:gd name="connsiteY4" fmla="*/ 548640 h 548640"/>
                <a:gd name="connsiteX5" fmla="*/ 708660 w 1554480"/>
                <a:gd name="connsiteY5" fmla="*/ 502920 h 548640"/>
                <a:gd name="connsiteX6" fmla="*/ 515004 w 1554480"/>
                <a:gd name="connsiteY6" fmla="*/ 548640 h 548640"/>
                <a:gd name="connsiteX7" fmla="*/ 0 w 1554480"/>
                <a:gd name="connsiteY7" fmla="*/ 54864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4480" h="548640">
                  <a:moveTo>
                    <a:pt x="0" y="0"/>
                  </a:moveTo>
                  <a:lnTo>
                    <a:pt x="1453475" y="0"/>
                  </a:lnTo>
                  <a:cubicBezTo>
                    <a:pt x="1509259" y="0"/>
                    <a:pt x="1554480" y="45221"/>
                    <a:pt x="1554480" y="101005"/>
                  </a:cubicBezTo>
                  <a:lnTo>
                    <a:pt x="1554480" y="548640"/>
                  </a:lnTo>
                  <a:lnTo>
                    <a:pt x="902316" y="548640"/>
                  </a:lnTo>
                  <a:lnTo>
                    <a:pt x="708660" y="502920"/>
                  </a:lnTo>
                  <a:lnTo>
                    <a:pt x="515004" y="548640"/>
                  </a:lnTo>
                  <a:lnTo>
                    <a:pt x="0" y="54864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 w="38100"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5" name="Group 184"/>
          <p:cNvGrpSpPr/>
          <p:nvPr/>
        </p:nvGrpSpPr>
        <p:grpSpPr>
          <a:xfrm>
            <a:off x="1696098" y="4880105"/>
            <a:ext cx="1852092" cy="720258"/>
            <a:chOff x="4632960" y="3246120"/>
            <a:chExt cx="1645920" cy="640081"/>
          </a:xfrm>
        </p:grpSpPr>
        <p:sp>
          <p:nvSpPr>
            <p:cNvPr id="186" name="Rectangle 185"/>
            <p:cNvSpPr/>
            <p:nvPr/>
          </p:nvSpPr>
          <p:spPr>
            <a:xfrm>
              <a:off x="4632960" y="324612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Freeform 186"/>
            <p:cNvSpPr/>
            <p:nvPr/>
          </p:nvSpPr>
          <p:spPr>
            <a:xfrm>
              <a:off x="4678680" y="3291840"/>
              <a:ext cx="1554480" cy="548635"/>
            </a:xfrm>
            <a:custGeom>
              <a:avLst/>
              <a:gdLst>
                <a:gd name="connsiteX0" fmla="*/ 53273 w 1554480"/>
                <a:gd name="connsiteY0" fmla="*/ 0 h 548635"/>
                <a:gd name="connsiteX1" fmla="*/ 1554480 w 1554480"/>
                <a:gd name="connsiteY1" fmla="*/ 0 h 548635"/>
                <a:gd name="connsiteX2" fmla="*/ 1554480 w 1554480"/>
                <a:gd name="connsiteY2" fmla="*/ 313403 h 548635"/>
                <a:gd name="connsiteX3" fmla="*/ 1441919 w 1554480"/>
                <a:gd name="connsiteY3" fmla="*/ 287981 h 548635"/>
                <a:gd name="connsiteX4" fmla="*/ 1554480 w 1554480"/>
                <a:gd name="connsiteY4" fmla="*/ 365833 h 548635"/>
                <a:gd name="connsiteX5" fmla="*/ 1554480 w 1554480"/>
                <a:gd name="connsiteY5" fmla="*/ 548635 h 548635"/>
                <a:gd name="connsiteX6" fmla="*/ 0 w 1554480"/>
                <a:gd name="connsiteY6" fmla="*/ 548635 h 548635"/>
                <a:gd name="connsiteX7" fmla="*/ 0 w 1554480"/>
                <a:gd name="connsiteY7" fmla="*/ 48560 h 548635"/>
                <a:gd name="connsiteX8" fmla="*/ 9526 w 1554480"/>
                <a:gd name="connsiteY8" fmla="*/ 50483 h 548635"/>
                <a:gd name="connsiteX9" fmla="*/ 55246 w 1554480"/>
                <a:gd name="connsiteY9" fmla="*/ 4763 h 54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4480" h="548635">
                  <a:moveTo>
                    <a:pt x="53273" y="0"/>
                  </a:moveTo>
                  <a:lnTo>
                    <a:pt x="1554480" y="0"/>
                  </a:lnTo>
                  <a:lnTo>
                    <a:pt x="1554480" y="313403"/>
                  </a:lnTo>
                  <a:lnTo>
                    <a:pt x="1441919" y="287981"/>
                  </a:lnTo>
                  <a:lnTo>
                    <a:pt x="1554480" y="365833"/>
                  </a:lnTo>
                  <a:lnTo>
                    <a:pt x="1554480" y="548635"/>
                  </a:lnTo>
                  <a:lnTo>
                    <a:pt x="0" y="548635"/>
                  </a:lnTo>
                  <a:lnTo>
                    <a:pt x="0" y="48560"/>
                  </a:lnTo>
                  <a:lnTo>
                    <a:pt x="9526" y="50483"/>
                  </a:lnTo>
                  <a:cubicBezTo>
                    <a:pt x="34776" y="50483"/>
                    <a:pt x="55246" y="30013"/>
                    <a:pt x="55246" y="4763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8" name="Group 187"/>
          <p:cNvGrpSpPr/>
          <p:nvPr/>
        </p:nvGrpSpPr>
        <p:grpSpPr>
          <a:xfrm>
            <a:off x="821499" y="5600363"/>
            <a:ext cx="1852092" cy="720258"/>
            <a:chOff x="4587240" y="3246120"/>
            <a:chExt cx="1645920" cy="640081"/>
          </a:xfrm>
        </p:grpSpPr>
        <p:sp>
          <p:nvSpPr>
            <p:cNvPr id="189" name="Rectangle 188"/>
            <p:cNvSpPr/>
            <p:nvPr/>
          </p:nvSpPr>
          <p:spPr>
            <a:xfrm>
              <a:off x="4587240" y="324612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Freeform 189"/>
            <p:cNvSpPr/>
            <p:nvPr/>
          </p:nvSpPr>
          <p:spPr>
            <a:xfrm>
              <a:off x="4632960" y="3291840"/>
              <a:ext cx="1554480" cy="548635"/>
            </a:xfrm>
            <a:custGeom>
              <a:avLst/>
              <a:gdLst>
                <a:gd name="connsiteX0" fmla="*/ 53273 w 1554480"/>
                <a:gd name="connsiteY0" fmla="*/ 0 h 548635"/>
                <a:gd name="connsiteX1" fmla="*/ 1554480 w 1554480"/>
                <a:gd name="connsiteY1" fmla="*/ 0 h 548635"/>
                <a:gd name="connsiteX2" fmla="*/ 1554480 w 1554480"/>
                <a:gd name="connsiteY2" fmla="*/ 313403 h 548635"/>
                <a:gd name="connsiteX3" fmla="*/ 1441919 w 1554480"/>
                <a:gd name="connsiteY3" fmla="*/ 287981 h 548635"/>
                <a:gd name="connsiteX4" fmla="*/ 1554480 w 1554480"/>
                <a:gd name="connsiteY4" fmla="*/ 365833 h 548635"/>
                <a:gd name="connsiteX5" fmla="*/ 1554480 w 1554480"/>
                <a:gd name="connsiteY5" fmla="*/ 548635 h 548635"/>
                <a:gd name="connsiteX6" fmla="*/ 0 w 1554480"/>
                <a:gd name="connsiteY6" fmla="*/ 548635 h 548635"/>
                <a:gd name="connsiteX7" fmla="*/ 0 w 1554480"/>
                <a:gd name="connsiteY7" fmla="*/ 48560 h 548635"/>
                <a:gd name="connsiteX8" fmla="*/ 9526 w 1554480"/>
                <a:gd name="connsiteY8" fmla="*/ 50483 h 548635"/>
                <a:gd name="connsiteX9" fmla="*/ 55246 w 1554480"/>
                <a:gd name="connsiteY9" fmla="*/ 4763 h 54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4480" h="548635">
                  <a:moveTo>
                    <a:pt x="53273" y="0"/>
                  </a:moveTo>
                  <a:lnTo>
                    <a:pt x="1554480" y="0"/>
                  </a:lnTo>
                  <a:lnTo>
                    <a:pt x="1554480" y="313403"/>
                  </a:lnTo>
                  <a:lnTo>
                    <a:pt x="1441919" y="287981"/>
                  </a:lnTo>
                  <a:lnTo>
                    <a:pt x="1554480" y="365833"/>
                  </a:lnTo>
                  <a:lnTo>
                    <a:pt x="1554480" y="548635"/>
                  </a:lnTo>
                  <a:lnTo>
                    <a:pt x="0" y="548635"/>
                  </a:lnTo>
                  <a:lnTo>
                    <a:pt x="0" y="48560"/>
                  </a:lnTo>
                  <a:lnTo>
                    <a:pt x="9526" y="50483"/>
                  </a:lnTo>
                  <a:cubicBezTo>
                    <a:pt x="34776" y="50483"/>
                    <a:pt x="55246" y="30013"/>
                    <a:pt x="55246" y="4763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1" name="Group 190"/>
          <p:cNvGrpSpPr/>
          <p:nvPr/>
        </p:nvGrpSpPr>
        <p:grpSpPr>
          <a:xfrm>
            <a:off x="1696098" y="6320620"/>
            <a:ext cx="1852092" cy="720258"/>
            <a:chOff x="4587240" y="960120"/>
            <a:chExt cx="1645920" cy="640081"/>
          </a:xfrm>
        </p:grpSpPr>
        <p:sp>
          <p:nvSpPr>
            <p:cNvPr id="192" name="Rectangle 191"/>
            <p:cNvSpPr/>
            <p:nvPr/>
          </p:nvSpPr>
          <p:spPr>
            <a:xfrm flipV="1">
              <a:off x="4587240" y="96012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Freeform 192"/>
            <p:cNvSpPr/>
            <p:nvPr/>
          </p:nvSpPr>
          <p:spPr>
            <a:xfrm flipV="1">
              <a:off x="4632960" y="1005846"/>
              <a:ext cx="1554480" cy="548635"/>
            </a:xfrm>
            <a:custGeom>
              <a:avLst/>
              <a:gdLst>
                <a:gd name="connsiteX0" fmla="*/ 53273 w 1554480"/>
                <a:gd name="connsiteY0" fmla="*/ 0 h 548635"/>
                <a:gd name="connsiteX1" fmla="*/ 1554480 w 1554480"/>
                <a:gd name="connsiteY1" fmla="*/ 0 h 548635"/>
                <a:gd name="connsiteX2" fmla="*/ 1554480 w 1554480"/>
                <a:gd name="connsiteY2" fmla="*/ 313403 h 548635"/>
                <a:gd name="connsiteX3" fmla="*/ 1441919 w 1554480"/>
                <a:gd name="connsiteY3" fmla="*/ 287981 h 548635"/>
                <a:gd name="connsiteX4" fmla="*/ 1554480 w 1554480"/>
                <a:gd name="connsiteY4" fmla="*/ 365833 h 548635"/>
                <a:gd name="connsiteX5" fmla="*/ 1554480 w 1554480"/>
                <a:gd name="connsiteY5" fmla="*/ 548635 h 548635"/>
                <a:gd name="connsiteX6" fmla="*/ 0 w 1554480"/>
                <a:gd name="connsiteY6" fmla="*/ 548635 h 548635"/>
                <a:gd name="connsiteX7" fmla="*/ 0 w 1554480"/>
                <a:gd name="connsiteY7" fmla="*/ 48560 h 548635"/>
                <a:gd name="connsiteX8" fmla="*/ 9526 w 1554480"/>
                <a:gd name="connsiteY8" fmla="*/ 50483 h 548635"/>
                <a:gd name="connsiteX9" fmla="*/ 55246 w 1554480"/>
                <a:gd name="connsiteY9" fmla="*/ 4763 h 54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4480" h="548635">
                  <a:moveTo>
                    <a:pt x="53273" y="0"/>
                  </a:moveTo>
                  <a:lnTo>
                    <a:pt x="1554480" y="0"/>
                  </a:lnTo>
                  <a:lnTo>
                    <a:pt x="1554480" y="313403"/>
                  </a:lnTo>
                  <a:lnTo>
                    <a:pt x="1441919" y="287981"/>
                  </a:lnTo>
                  <a:lnTo>
                    <a:pt x="1554480" y="365833"/>
                  </a:lnTo>
                  <a:lnTo>
                    <a:pt x="1554480" y="548635"/>
                  </a:lnTo>
                  <a:lnTo>
                    <a:pt x="0" y="548635"/>
                  </a:lnTo>
                  <a:lnTo>
                    <a:pt x="0" y="48560"/>
                  </a:lnTo>
                  <a:lnTo>
                    <a:pt x="9526" y="50483"/>
                  </a:lnTo>
                  <a:cubicBezTo>
                    <a:pt x="34776" y="50483"/>
                    <a:pt x="55246" y="30013"/>
                    <a:pt x="55246" y="4763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7" name="Group 196"/>
          <p:cNvGrpSpPr/>
          <p:nvPr/>
        </p:nvGrpSpPr>
        <p:grpSpPr>
          <a:xfrm>
            <a:off x="11882602" y="1278819"/>
            <a:ext cx="1852092" cy="720258"/>
            <a:chOff x="8290560" y="4069080"/>
            <a:chExt cx="1645920" cy="640081"/>
          </a:xfrm>
        </p:grpSpPr>
        <p:sp>
          <p:nvSpPr>
            <p:cNvPr id="198" name="Rectangle 197"/>
            <p:cNvSpPr/>
            <p:nvPr/>
          </p:nvSpPr>
          <p:spPr>
            <a:xfrm flipV="1">
              <a:off x="8290560" y="406908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Freeform 198"/>
            <p:cNvSpPr/>
            <p:nvPr/>
          </p:nvSpPr>
          <p:spPr>
            <a:xfrm flipV="1">
              <a:off x="8336280" y="4114806"/>
              <a:ext cx="1554480" cy="548635"/>
            </a:xfrm>
            <a:custGeom>
              <a:avLst/>
              <a:gdLst>
                <a:gd name="connsiteX0" fmla="*/ 0 w 1554480"/>
                <a:gd name="connsiteY0" fmla="*/ 0 h 548635"/>
                <a:gd name="connsiteX1" fmla="*/ 1378991 w 1554480"/>
                <a:gd name="connsiteY1" fmla="*/ 0 h 548635"/>
                <a:gd name="connsiteX2" fmla="*/ 1554480 w 1554480"/>
                <a:gd name="connsiteY2" fmla="*/ 77258 h 548635"/>
                <a:gd name="connsiteX3" fmla="*/ 1554480 w 1554480"/>
                <a:gd name="connsiteY3" fmla="*/ 548635 h 548635"/>
                <a:gd name="connsiteX4" fmla="*/ 576650 w 1554480"/>
                <a:gd name="connsiteY4" fmla="*/ 548635 h 548635"/>
                <a:gd name="connsiteX5" fmla="*/ 548701 w 1554480"/>
                <a:gd name="connsiteY5" fmla="*/ 457200 h 548635"/>
                <a:gd name="connsiteX6" fmla="*/ 530390 w 1554480"/>
                <a:gd name="connsiteY6" fmla="*/ 548635 h 548635"/>
                <a:gd name="connsiteX7" fmla="*/ 0 w 1554480"/>
                <a:gd name="connsiteY7" fmla="*/ 548635 h 54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4480" h="548635">
                  <a:moveTo>
                    <a:pt x="0" y="0"/>
                  </a:moveTo>
                  <a:lnTo>
                    <a:pt x="1378991" y="0"/>
                  </a:lnTo>
                  <a:lnTo>
                    <a:pt x="1554480" y="77258"/>
                  </a:lnTo>
                  <a:lnTo>
                    <a:pt x="1554480" y="548635"/>
                  </a:lnTo>
                  <a:lnTo>
                    <a:pt x="576650" y="548635"/>
                  </a:lnTo>
                  <a:lnTo>
                    <a:pt x="548701" y="457200"/>
                  </a:lnTo>
                  <a:lnTo>
                    <a:pt x="530390" y="548635"/>
                  </a:lnTo>
                  <a:lnTo>
                    <a:pt x="0" y="548635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0" name="Group 199"/>
          <p:cNvGrpSpPr/>
          <p:nvPr/>
        </p:nvGrpSpPr>
        <p:grpSpPr>
          <a:xfrm>
            <a:off x="11008003" y="1999076"/>
            <a:ext cx="1852092" cy="720258"/>
            <a:chOff x="6461760" y="3246120"/>
            <a:chExt cx="1645920" cy="640081"/>
          </a:xfrm>
        </p:grpSpPr>
        <p:sp>
          <p:nvSpPr>
            <p:cNvPr id="201" name="Rectangle 200"/>
            <p:cNvSpPr/>
            <p:nvPr/>
          </p:nvSpPr>
          <p:spPr>
            <a:xfrm>
              <a:off x="6461760" y="324612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2" name="Freeform 201"/>
            <p:cNvSpPr/>
            <p:nvPr/>
          </p:nvSpPr>
          <p:spPr>
            <a:xfrm>
              <a:off x="6507480" y="3291840"/>
              <a:ext cx="1554480" cy="548640"/>
            </a:xfrm>
            <a:custGeom>
              <a:avLst/>
              <a:gdLst>
                <a:gd name="connsiteX0" fmla="*/ 0 w 1554480"/>
                <a:gd name="connsiteY0" fmla="*/ 0 h 548640"/>
                <a:gd name="connsiteX1" fmla="*/ 1453475 w 1554480"/>
                <a:gd name="connsiteY1" fmla="*/ 0 h 548640"/>
                <a:gd name="connsiteX2" fmla="*/ 1554480 w 1554480"/>
                <a:gd name="connsiteY2" fmla="*/ 101005 h 548640"/>
                <a:gd name="connsiteX3" fmla="*/ 1554480 w 1554480"/>
                <a:gd name="connsiteY3" fmla="*/ 548640 h 548640"/>
                <a:gd name="connsiteX4" fmla="*/ 902316 w 1554480"/>
                <a:gd name="connsiteY4" fmla="*/ 548640 h 548640"/>
                <a:gd name="connsiteX5" fmla="*/ 708660 w 1554480"/>
                <a:gd name="connsiteY5" fmla="*/ 502920 h 548640"/>
                <a:gd name="connsiteX6" fmla="*/ 515004 w 1554480"/>
                <a:gd name="connsiteY6" fmla="*/ 548640 h 548640"/>
                <a:gd name="connsiteX7" fmla="*/ 0 w 1554480"/>
                <a:gd name="connsiteY7" fmla="*/ 54864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4480" h="548640">
                  <a:moveTo>
                    <a:pt x="0" y="0"/>
                  </a:moveTo>
                  <a:lnTo>
                    <a:pt x="1453475" y="0"/>
                  </a:lnTo>
                  <a:cubicBezTo>
                    <a:pt x="1509259" y="0"/>
                    <a:pt x="1554480" y="45221"/>
                    <a:pt x="1554480" y="101005"/>
                  </a:cubicBezTo>
                  <a:lnTo>
                    <a:pt x="1554480" y="548640"/>
                  </a:lnTo>
                  <a:lnTo>
                    <a:pt x="902316" y="548640"/>
                  </a:lnTo>
                  <a:lnTo>
                    <a:pt x="708660" y="502920"/>
                  </a:lnTo>
                  <a:lnTo>
                    <a:pt x="515004" y="548640"/>
                  </a:lnTo>
                  <a:lnTo>
                    <a:pt x="0" y="54864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3" name="Group 202"/>
          <p:cNvGrpSpPr/>
          <p:nvPr/>
        </p:nvGrpSpPr>
        <p:grpSpPr>
          <a:xfrm>
            <a:off x="-155994" y="1999076"/>
            <a:ext cx="1852092" cy="720258"/>
            <a:chOff x="4587240" y="2514600"/>
            <a:chExt cx="1645920" cy="640081"/>
          </a:xfrm>
        </p:grpSpPr>
        <p:sp>
          <p:nvSpPr>
            <p:cNvPr id="204" name="Rectangle 203"/>
            <p:cNvSpPr/>
            <p:nvPr/>
          </p:nvSpPr>
          <p:spPr>
            <a:xfrm flipH="1" flipV="1">
              <a:off x="4587240" y="251460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Freeform 204"/>
            <p:cNvSpPr/>
            <p:nvPr/>
          </p:nvSpPr>
          <p:spPr>
            <a:xfrm flipH="1" flipV="1">
              <a:off x="4632960" y="2560326"/>
              <a:ext cx="1554480" cy="548635"/>
            </a:xfrm>
            <a:custGeom>
              <a:avLst/>
              <a:gdLst>
                <a:gd name="connsiteX0" fmla="*/ 53273 w 1554480"/>
                <a:gd name="connsiteY0" fmla="*/ 0 h 548635"/>
                <a:gd name="connsiteX1" fmla="*/ 1554480 w 1554480"/>
                <a:gd name="connsiteY1" fmla="*/ 0 h 548635"/>
                <a:gd name="connsiteX2" fmla="*/ 1554480 w 1554480"/>
                <a:gd name="connsiteY2" fmla="*/ 313403 h 548635"/>
                <a:gd name="connsiteX3" fmla="*/ 1441919 w 1554480"/>
                <a:gd name="connsiteY3" fmla="*/ 287981 h 548635"/>
                <a:gd name="connsiteX4" fmla="*/ 1554480 w 1554480"/>
                <a:gd name="connsiteY4" fmla="*/ 365833 h 548635"/>
                <a:gd name="connsiteX5" fmla="*/ 1554480 w 1554480"/>
                <a:gd name="connsiteY5" fmla="*/ 548635 h 548635"/>
                <a:gd name="connsiteX6" fmla="*/ 0 w 1554480"/>
                <a:gd name="connsiteY6" fmla="*/ 548635 h 548635"/>
                <a:gd name="connsiteX7" fmla="*/ 0 w 1554480"/>
                <a:gd name="connsiteY7" fmla="*/ 48560 h 548635"/>
                <a:gd name="connsiteX8" fmla="*/ 9526 w 1554480"/>
                <a:gd name="connsiteY8" fmla="*/ 50483 h 548635"/>
                <a:gd name="connsiteX9" fmla="*/ 55246 w 1554480"/>
                <a:gd name="connsiteY9" fmla="*/ 4763 h 54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4480" h="548635">
                  <a:moveTo>
                    <a:pt x="53273" y="0"/>
                  </a:moveTo>
                  <a:lnTo>
                    <a:pt x="1554480" y="0"/>
                  </a:lnTo>
                  <a:lnTo>
                    <a:pt x="1554480" y="313403"/>
                  </a:lnTo>
                  <a:lnTo>
                    <a:pt x="1441919" y="287981"/>
                  </a:lnTo>
                  <a:lnTo>
                    <a:pt x="1554480" y="365833"/>
                  </a:lnTo>
                  <a:lnTo>
                    <a:pt x="1554480" y="548635"/>
                  </a:lnTo>
                  <a:lnTo>
                    <a:pt x="0" y="548635"/>
                  </a:lnTo>
                  <a:lnTo>
                    <a:pt x="0" y="48560"/>
                  </a:lnTo>
                  <a:lnTo>
                    <a:pt x="9526" y="50483"/>
                  </a:lnTo>
                  <a:cubicBezTo>
                    <a:pt x="34776" y="50483"/>
                    <a:pt x="55246" y="30013"/>
                    <a:pt x="55246" y="4763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6" name="Group 205"/>
          <p:cNvGrpSpPr/>
          <p:nvPr/>
        </p:nvGrpSpPr>
        <p:grpSpPr>
          <a:xfrm>
            <a:off x="-1082040" y="-167749"/>
            <a:ext cx="1852092" cy="720258"/>
            <a:chOff x="8290560" y="4846320"/>
            <a:chExt cx="1645920" cy="640081"/>
          </a:xfrm>
        </p:grpSpPr>
        <p:sp>
          <p:nvSpPr>
            <p:cNvPr id="207" name="Rectangle 206"/>
            <p:cNvSpPr/>
            <p:nvPr/>
          </p:nvSpPr>
          <p:spPr>
            <a:xfrm flipH="1">
              <a:off x="8290560" y="484632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Freeform 207"/>
            <p:cNvSpPr/>
            <p:nvPr/>
          </p:nvSpPr>
          <p:spPr>
            <a:xfrm flipH="1">
              <a:off x="8336280" y="4892040"/>
              <a:ext cx="1554480" cy="548635"/>
            </a:xfrm>
            <a:custGeom>
              <a:avLst/>
              <a:gdLst>
                <a:gd name="connsiteX0" fmla="*/ 0 w 1554480"/>
                <a:gd name="connsiteY0" fmla="*/ 0 h 548635"/>
                <a:gd name="connsiteX1" fmla="*/ 1378991 w 1554480"/>
                <a:gd name="connsiteY1" fmla="*/ 0 h 548635"/>
                <a:gd name="connsiteX2" fmla="*/ 1554480 w 1554480"/>
                <a:gd name="connsiteY2" fmla="*/ 77258 h 548635"/>
                <a:gd name="connsiteX3" fmla="*/ 1554480 w 1554480"/>
                <a:gd name="connsiteY3" fmla="*/ 548635 h 548635"/>
                <a:gd name="connsiteX4" fmla="*/ 576650 w 1554480"/>
                <a:gd name="connsiteY4" fmla="*/ 548635 h 548635"/>
                <a:gd name="connsiteX5" fmla="*/ 548701 w 1554480"/>
                <a:gd name="connsiteY5" fmla="*/ 457200 h 548635"/>
                <a:gd name="connsiteX6" fmla="*/ 530390 w 1554480"/>
                <a:gd name="connsiteY6" fmla="*/ 548635 h 548635"/>
                <a:gd name="connsiteX7" fmla="*/ 0 w 1554480"/>
                <a:gd name="connsiteY7" fmla="*/ 548635 h 54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4480" h="548635">
                  <a:moveTo>
                    <a:pt x="0" y="0"/>
                  </a:moveTo>
                  <a:lnTo>
                    <a:pt x="1378991" y="0"/>
                  </a:lnTo>
                  <a:lnTo>
                    <a:pt x="1554480" y="77258"/>
                  </a:lnTo>
                  <a:lnTo>
                    <a:pt x="1554480" y="548635"/>
                  </a:lnTo>
                  <a:lnTo>
                    <a:pt x="576650" y="548635"/>
                  </a:lnTo>
                  <a:lnTo>
                    <a:pt x="548701" y="457200"/>
                  </a:lnTo>
                  <a:lnTo>
                    <a:pt x="530390" y="548635"/>
                  </a:lnTo>
                  <a:lnTo>
                    <a:pt x="0" y="548635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-1030593" y="2719334"/>
            <a:ext cx="1852092" cy="720258"/>
            <a:chOff x="4587240" y="960120"/>
            <a:chExt cx="1645920" cy="640081"/>
          </a:xfrm>
        </p:grpSpPr>
        <p:sp>
          <p:nvSpPr>
            <p:cNvPr id="99" name="Rectangle 98"/>
            <p:cNvSpPr/>
            <p:nvPr/>
          </p:nvSpPr>
          <p:spPr>
            <a:xfrm flipV="1">
              <a:off x="4587240" y="96012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 flipV="1">
              <a:off x="4632960" y="1005846"/>
              <a:ext cx="1554480" cy="548635"/>
            </a:xfrm>
            <a:custGeom>
              <a:avLst/>
              <a:gdLst>
                <a:gd name="connsiteX0" fmla="*/ 53273 w 1554480"/>
                <a:gd name="connsiteY0" fmla="*/ 0 h 548635"/>
                <a:gd name="connsiteX1" fmla="*/ 1554480 w 1554480"/>
                <a:gd name="connsiteY1" fmla="*/ 0 h 548635"/>
                <a:gd name="connsiteX2" fmla="*/ 1554480 w 1554480"/>
                <a:gd name="connsiteY2" fmla="*/ 313403 h 548635"/>
                <a:gd name="connsiteX3" fmla="*/ 1441919 w 1554480"/>
                <a:gd name="connsiteY3" fmla="*/ 287981 h 548635"/>
                <a:gd name="connsiteX4" fmla="*/ 1554480 w 1554480"/>
                <a:gd name="connsiteY4" fmla="*/ 365833 h 548635"/>
                <a:gd name="connsiteX5" fmla="*/ 1554480 w 1554480"/>
                <a:gd name="connsiteY5" fmla="*/ 548635 h 548635"/>
                <a:gd name="connsiteX6" fmla="*/ 0 w 1554480"/>
                <a:gd name="connsiteY6" fmla="*/ 548635 h 548635"/>
                <a:gd name="connsiteX7" fmla="*/ 0 w 1554480"/>
                <a:gd name="connsiteY7" fmla="*/ 48560 h 548635"/>
                <a:gd name="connsiteX8" fmla="*/ 9526 w 1554480"/>
                <a:gd name="connsiteY8" fmla="*/ 50483 h 548635"/>
                <a:gd name="connsiteX9" fmla="*/ 55246 w 1554480"/>
                <a:gd name="connsiteY9" fmla="*/ 4763 h 54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4480" h="548635">
                  <a:moveTo>
                    <a:pt x="53273" y="0"/>
                  </a:moveTo>
                  <a:lnTo>
                    <a:pt x="1554480" y="0"/>
                  </a:lnTo>
                  <a:lnTo>
                    <a:pt x="1554480" y="313403"/>
                  </a:lnTo>
                  <a:lnTo>
                    <a:pt x="1441919" y="287981"/>
                  </a:lnTo>
                  <a:lnTo>
                    <a:pt x="1554480" y="365833"/>
                  </a:lnTo>
                  <a:lnTo>
                    <a:pt x="1554480" y="548635"/>
                  </a:lnTo>
                  <a:lnTo>
                    <a:pt x="0" y="548635"/>
                  </a:lnTo>
                  <a:lnTo>
                    <a:pt x="0" y="48560"/>
                  </a:lnTo>
                  <a:lnTo>
                    <a:pt x="9526" y="50483"/>
                  </a:lnTo>
                  <a:cubicBezTo>
                    <a:pt x="34776" y="50483"/>
                    <a:pt x="55246" y="30013"/>
                    <a:pt x="55246" y="4763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9" name="Group 178"/>
          <p:cNvGrpSpPr/>
          <p:nvPr/>
        </p:nvGrpSpPr>
        <p:grpSpPr>
          <a:xfrm flipH="1">
            <a:off x="-155994" y="6320620"/>
            <a:ext cx="1852092" cy="720258"/>
            <a:chOff x="2804160" y="960120"/>
            <a:chExt cx="1645920" cy="640081"/>
          </a:xfrm>
        </p:grpSpPr>
        <p:sp>
          <p:nvSpPr>
            <p:cNvPr id="180" name="Rectangle 179"/>
            <p:cNvSpPr/>
            <p:nvPr/>
          </p:nvSpPr>
          <p:spPr>
            <a:xfrm flipV="1">
              <a:off x="2804160" y="96012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Freeform 180"/>
            <p:cNvSpPr/>
            <p:nvPr/>
          </p:nvSpPr>
          <p:spPr>
            <a:xfrm flipV="1">
              <a:off x="2849880" y="1005841"/>
              <a:ext cx="1554480" cy="548640"/>
            </a:xfrm>
            <a:custGeom>
              <a:avLst/>
              <a:gdLst>
                <a:gd name="connsiteX0" fmla="*/ 0 w 1554480"/>
                <a:gd name="connsiteY0" fmla="*/ 0 h 548640"/>
                <a:gd name="connsiteX1" fmla="*/ 1449415 w 1554480"/>
                <a:gd name="connsiteY1" fmla="*/ 0 h 548640"/>
                <a:gd name="connsiteX2" fmla="*/ 1554480 w 1554480"/>
                <a:gd name="connsiteY2" fmla="*/ 105065 h 548640"/>
                <a:gd name="connsiteX3" fmla="*/ 1554480 w 1554480"/>
                <a:gd name="connsiteY3" fmla="*/ 548640 h 548640"/>
                <a:gd name="connsiteX4" fmla="*/ 990600 w 1554480"/>
                <a:gd name="connsiteY4" fmla="*/ 548640 h 548640"/>
                <a:gd name="connsiteX5" fmla="*/ 960120 w 1554480"/>
                <a:gd name="connsiteY5" fmla="*/ 457200 h 548640"/>
                <a:gd name="connsiteX6" fmla="*/ 929640 w 1554480"/>
                <a:gd name="connsiteY6" fmla="*/ 548640 h 548640"/>
                <a:gd name="connsiteX7" fmla="*/ 0 w 1554480"/>
                <a:gd name="connsiteY7" fmla="*/ 548640 h 548640"/>
                <a:gd name="connsiteX8" fmla="*/ 0 w 1554480"/>
                <a:gd name="connsiteY8" fmla="*/ 365760 h 548640"/>
                <a:gd name="connsiteX9" fmla="*/ 55656 w 1554480"/>
                <a:gd name="connsiteY9" fmla="*/ 365760 h 548640"/>
                <a:gd name="connsiteX10" fmla="*/ 0 w 1554480"/>
                <a:gd name="connsiteY10" fmla="*/ 174316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4480" h="548640">
                  <a:moveTo>
                    <a:pt x="0" y="0"/>
                  </a:moveTo>
                  <a:lnTo>
                    <a:pt x="1449415" y="0"/>
                  </a:lnTo>
                  <a:lnTo>
                    <a:pt x="1554480" y="105065"/>
                  </a:lnTo>
                  <a:lnTo>
                    <a:pt x="1554480" y="548640"/>
                  </a:lnTo>
                  <a:lnTo>
                    <a:pt x="990600" y="548640"/>
                  </a:lnTo>
                  <a:lnTo>
                    <a:pt x="960120" y="457200"/>
                  </a:lnTo>
                  <a:lnTo>
                    <a:pt x="929640" y="548640"/>
                  </a:lnTo>
                  <a:lnTo>
                    <a:pt x="0" y="548640"/>
                  </a:lnTo>
                  <a:lnTo>
                    <a:pt x="0" y="365760"/>
                  </a:lnTo>
                  <a:lnTo>
                    <a:pt x="55656" y="365760"/>
                  </a:lnTo>
                  <a:lnTo>
                    <a:pt x="0" y="174316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 flipH="1">
            <a:off x="10956556" y="3439591"/>
            <a:ext cx="1852092" cy="720258"/>
            <a:chOff x="2804160" y="960120"/>
            <a:chExt cx="1645920" cy="640081"/>
          </a:xfrm>
        </p:grpSpPr>
        <p:sp>
          <p:nvSpPr>
            <p:cNvPr id="102" name="Rectangle 101"/>
            <p:cNvSpPr/>
            <p:nvPr/>
          </p:nvSpPr>
          <p:spPr>
            <a:xfrm flipV="1">
              <a:off x="2804160" y="96012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Freeform 102"/>
            <p:cNvSpPr/>
            <p:nvPr/>
          </p:nvSpPr>
          <p:spPr>
            <a:xfrm flipV="1">
              <a:off x="2849880" y="1005841"/>
              <a:ext cx="1554480" cy="548640"/>
            </a:xfrm>
            <a:custGeom>
              <a:avLst/>
              <a:gdLst>
                <a:gd name="connsiteX0" fmla="*/ 0 w 1554480"/>
                <a:gd name="connsiteY0" fmla="*/ 0 h 548640"/>
                <a:gd name="connsiteX1" fmla="*/ 1449415 w 1554480"/>
                <a:gd name="connsiteY1" fmla="*/ 0 h 548640"/>
                <a:gd name="connsiteX2" fmla="*/ 1554480 w 1554480"/>
                <a:gd name="connsiteY2" fmla="*/ 105065 h 548640"/>
                <a:gd name="connsiteX3" fmla="*/ 1554480 w 1554480"/>
                <a:gd name="connsiteY3" fmla="*/ 548640 h 548640"/>
                <a:gd name="connsiteX4" fmla="*/ 990600 w 1554480"/>
                <a:gd name="connsiteY4" fmla="*/ 548640 h 548640"/>
                <a:gd name="connsiteX5" fmla="*/ 960120 w 1554480"/>
                <a:gd name="connsiteY5" fmla="*/ 457200 h 548640"/>
                <a:gd name="connsiteX6" fmla="*/ 929640 w 1554480"/>
                <a:gd name="connsiteY6" fmla="*/ 548640 h 548640"/>
                <a:gd name="connsiteX7" fmla="*/ 0 w 1554480"/>
                <a:gd name="connsiteY7" fmla="*/ 548640 h 548640"/>
                <a:gd name="connsiteX8" fmla="*/ 0 w 1554480"/>
                <a:gd name="connsiteY8" fmla="*/ 365760 h 548640"/>
                <a:gd name="connsiteX9" fmla="*/ 55656 w 1554480"/>
                <a:gd name="connsiteY9" fmla="*/ 365760 h 548640"/>
                <a:gd name="connsiteX10" fmla="*/ 0 w 1554480"/>
                <a:gd name="connsiteY10" fmla="*/ 174316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4480" h="548640">
                  <a:moveTo>
                    <a:pt x="0" y="0"/>
                  </a:moveTo>
                  <a:lnTo>
                    <a:pt x="1449415" y="0"/>
                  </a:lnTo>
                  <a:lnTo>
                    <a:pt x="1554480" y="105065"/>
                  </a:lnTo>
                  <a:lnTo>
                    <a:pt x="1554480" y="548640"/>
                  </a:lnTo>
                  <a:lnTo>
                    <a:pt x="990600" y="548640"/>
                  </a:lnTo>
                  <a:lnTo>
                    <a:pt x="960120" y="457200"/>
                  </a:lnTo>
                  <a:lnTo>
                    <a:pt x="929640" y="548640"/>
                  </a:lnTo>
                  <a:lnTo>
                    <a:pt x="0" y="548640"/>
                  </a:lnTo>
                  <a:lnTo>
                    <a:pt x="0" y="365760"/>
                  </a:lnTo>
                  <a:lnTo>
                    <a:pt x="55656" y="365760"/>
                  </a:lnTo>
                  <a:lnTo>
                    <a:pt x="0" y="174316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0030511" y="-161696"/>
            <a:ext cx="1852092" cy="720258"/>
            <a:chOff x="4587240" y="960120"/>
            <a:chExt cx="1645920" cy="640081"/>
          </a:xfrm>
        </p:grpSpPr>
        <p:sp>
          <p:nvSpPr>
            <p:cNvPr id="114" name="Rectangle 113"/>
            <p:cNvSpPr/>
            <p:nvPr/>
          </p:nvSpPr>
          <p:spPr>
            <a:xfrm flipV="1">
              <a:off x="4587240" y="96012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Freeform 114"/>
            <p:cNvSpPr/>
            <p:nvPr/>
          </p:nvSpPr>
          <p:spPr>
            <a:xfrm flipV="1">
              <a:off x="4632960" y="1005846"/>
              <a:ext cx="1554480" cy="548635"/>
            </a:xfrm>
            <a:custGeom>
              <a:avLst/>
              <a:gdLst>
                <a:gd name="connsiteX0" fmla="*/ 53273 w 1554480"/>
                <a:gd name="connsiteY0" fmla="*/ 0 h 548635"/>
                <a:gd name="connsiteX1" fmla="*/ 1554480 w 1554480"/>
                <a:gd name="connsiteY1" fmla="*/ 0 h 548635"/>
                <a:gd name="connsiteX2" fmla="*/ 1554480 w 1554480"/>
                <a:gd name="connsiteY2" fmla="*/ 313403 h 548635"/>
                <a:gd name="connsiteX3" fmla="*/ 1441919 w 1554480"/>
                <a:gd name="connsiteY3" fmla="*/ 287981 h 548635"/>
                <a:gd name="connsiteX4" fmla="*/ 1554480 w 1554480"/>
                <a:gd name="connsiteY4" fmla="*/ 365833 h 548635"/>
                <a:gd name="connsiteX5" fmla="*/ 1554480 w 1554480"/>
                <a:gd name="connsiteY5" fmla="*/ 548635 h 548635"/>
                <a:gd name="connsiteX6" fmla="*/ 0 w 1554480"/>
                <a:gd name="connsiteY6" fmla="*/ 548635 h 548635"/>
                <a:gd name="connsiteX7" fmla="*/ 0 w 1554480"/>
                <a:gd name="connsiteY7" fmla="*/ 48560 h 548635"/>
                <a:gd name="connsiteX8" fmla="*/ 9526 w 1554480"/>
                <a:gd name="connsiteY8" fmla="*/ 50483 h 548635"/>
                <a:gd name="connsiteX9" fmla="*/ 55246 w 1554480"/>
                <a:gd name="connsiteY9" fmla="*/ 4763 h 54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4480" h="548635">
                  <a:moveTo>
                    <a:pt x="53273" y="0"/>
                  </a:moveTo>
                  <a:lnTo>
                    <a:pt x="1554480" y="0"/>
                  </a:lnTo>
                  <a:lnTo>
                    <a:pt x="1554480" y="313403"/>
                  </a:lnTo>
                  <a:lnTo>
                    <a:pt x="1441919" y="287981"/>
                  </a:lnTo>
                  <a:lnTo>
                    <a:pt x="1554480" y="365833"/>
                  </a:lnTo>
                  <a:lnTo>
                    <a:pt x="1554480" y="548635"/>
                  </a:lnTo>
                  <a:lnTo>
                    <a:pt x="0" y="548635"/>
                  </a:lnTo>
                  <a:lnTo>
                    <a:pt x="0" y="48560"/>
                  </a:lnTo>
                  <a:lnTo>
                    <a:pt x="9526" y="50483"/>
                  </a:lnTo>
                  <a:cubicBezTo>
                    <a:pt x="34776" y="50483"/>
                    <a:pt x="55246" y="30013"/>
                    <a:pt x="55246" y="4763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11882602" y="-161696"/>
            <a:ext cx="1852092" cy="720258"/>
            <a:chOff x="6416040" y="960120"/>
            <a:chExt cx="1645920" cy="640081"/>
          </a:xfrm>
        </p:grpSpPr>
        <p:sp>
          <p:nvSpPr>
            <p:cNvPr id="117" name="Rectangle 116"/>
            <p:cNvSpPr/>
            <p:nvPr/>
          </p:nvSpPr>
          <p:spPr>
            <a:xfrm flipV="1">
              <a:off x="6416040" y="96012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Freeform 117"/>
            <p:cNvSpPr/>
            <p:nvPr/>
          </p:nvSpPr>
          <p:spPr>
            <a:xfrm flipV="1">
              <a:off x="6461760" y="1005841"/>
              <a:ext cx="1554480" cy="548640"/>
            </a:xfrm>
            <a:custGeom>
              <a:avLst/>
              <a:gdLst>
                <a:gd name="connsiteX0" fmla="*/ 0 w 1554480"/>
                <a:gd name="connsiteY0" fmla="*/ 0 h 548640"/>
                <a:gd name="connsiteX1" fmla="*/ 1453475 w 1554480"/>
                <a:gd name="connsiteY1" fmla="*/ 0 h 548640"/>
                <a:gd name="connsiteX2" fmla="*/ 1554480 w 1554480"/>
                <a:gd name="connsiteY2" fmla="*/ 101005 h 548640"/>
                <a:gd name="connsiteX3" fmla="*/ 1554480 w 1554480"/>
                <a:gd name="connsiteY3" fmla="*/ 548640 h 548640"/>
                <a:gd name="connsiteX4" fmla="*/ 902316 w 1554480"/>
                <a:gd name="connsiteY4" fmla="*/ 548640 h 548640"/>
                <a:gd name="connsiteX5" fmla="*/ 708660 w 1554480"/>
                <a:gd name="connsiteY5" fmla="*/ 502920 h 548640"/>
                <a:gd name="connsiteX6" fmla="*/ 515004 w 1554480"/>
                <a:gd name="connsiteY6" fmla="*/ 548640 h 548640"/>
                <a:gd name="connsiteX7" fmla="*/ 0 w 1554480"/>
                <a:gd name="connsiteY7" fmla="*/ 54864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4480" h="548640">
                  <a:moveTo>
                    <a:pt x="0" y="0"/>
                  </a:moveTo>
                  <a:lnTo>
                    <a:pt x="1453475" y="0"/>
                  </a:lnTo>
                  <a:cubicBezTo>
                    <a:pt x="1509259" y="0"/>
                    <a:pt x="1554480" y="45221"/>
                    <a:pt x="1554480" y="101005"/>
                  </a:cubicBezTo>
                  <a:lnTo>
                    <a:pt x="1554480" y="548640"/>
                  </a:lnTo>
                  <a:lnTo>
                    <a:pt x="902316" y="548640"/>
                  </a:lnTo>
                  <a:lnTo>
                    <a:pt x="708660" y="502920"/>
                  </a:lnTo>
                  <a:lnTo>
                    <a:pt x="515004" y="548640"/>
                  </a:lnTo>
                  <a:lnTo>
                    <a:pt x="0" y="54864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2673590" y="2719334"/>
            <a:ext cx="1852092" cy="720258"/>
            <a:chOff x="2804160" y="1737360"/>
            <a:chExt cx="1645920" cy="640081"/>
          </a:xfrm>
        </p:grpSpPr>
        <p:sp>
          <p:nvSpPr>
            <p:cNvPr id="120" name="Rectangle 119"/>
            <p:cNvSpPr/>
            <p:nvPr/>
          </p:nvSpPr>
          <p:spPr>
            <a:xfrm flipH="1">
              <a:off x="2804160" y="173736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Freeform 120"/>
            <p:cNvSpPr/>
            <p:nvPr/>
          </p:nvSpPr>
          <p:spPr>
            <a:xfrm flipH="1">
              <a:off x="2849880" y="1783080"/>
              <a:ext cx="1554480" cy="548640"/>
            </a:xfrm>
            <a:custGeom>
              <a:avLst/>
              <a:gdLst>
                <a:gd name="connsiteX0" fmla="*/ 0 w 1554480"/>
                <a:gd name="connsiteY0" fmla="*/ 0 h 548640"/>
                <a:gd name="connsiteX1" fmla="*/ 1449415 w 1554480"/>
                <a:gd name="connsiteY1" fmla="*/ 0 h 548640"/>
                <a:gd name="connsiteX2" fmla="*/ 1554480 w 1554480"/>
                <a:gd name="connsiteY2" fmla="*/ 105065 h 548640"/>
                <a:gd name="connsiteX3" fmla="*/ 1554480 w 1554480"/>
                <a:gd name="connsiteY3" fmla="*/ 548640 h 548640"/>
                <a:gd name="connsiteX4" fmla="*/ 990600 w 1554480"/>
                <a:gd name="connsiteY4" fmla="*/ 548640 h 548640"/>
                <a:gd name="connsiteX5" fmla="*/ 960120 w 1554480"/>
                <a:gd name="connsiteY5" fmla="*/ 457200 h 548640"/>
                <a:gd name="connsiteX6" fmla="*/ 929640 w 1554480"/>
                <a:gd name="connsiteY6" fmla="*/ 548640 h 548640"/>
                <a:gd name="connsiteX7" fmla="*/ 0 w 1554480"/>
                <a:gd name="connsiteY7" fmla="*/ 548640 h 548640"/>
                <a:gd name="connsiteX8" fmla="*/ 0 w 1554480"/>
                <a:gd name="connsiteY8" fmla="*/ 365760 h 548640"/>
                <a:gd name="connsiteX9" fmla="*/ 55656 w 1554480"/>
                <a:gd name="connsiteY9" fmla="*/ 365760 h 548640"/>
                <a:gd name="connsiteX10" fmla="*/ 0 w 1554480"/>
                <a:gd name="connsiteY10" fmla="*/ 174316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4480" h="548640">
                  <a:moveTo>
                    <a:pt x="0" y="0"/>
                  </a:moveTo>
                  <a:lnTo>
                    <a:pt x="1449415" y="0"/>
                  </a:lnTo>
                  <a:lnTo>
                    <a:pt x="1554480" y="105065"/>
                  </a:lnTo>
                  <a:lnTo>
                    <a:pt x="1554480" y="548640"/>
                  </a:lnTo>
                  <a:lnTo>
                    <a:pt x="990600" y="548640"/>
                  </a:lnTo>
                  <a:lnTo>
                    <a:pt x="960120" y="457200"/>
                  </a:lnTo>
                  <a:lnTo>
                    <a:pt x="929640" y="548640"/>
                  </a:lnTo>
                  <a:lnTo>
                    <a:pt x="0" y="548640"/>
                  </a:lnTo>
                  <a:lnTo>
                    <a:pt x="0" y="365760"/>
                  </a:lnTo>
                  <a:lnTo>
                    <a:pt x="55656" y="365760"/>
                  </a:lnTo>
                  <a:lnTo>
                    <a:pt x="0" y="174316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11934049" y="2719332"/>
            <a:ext cx="1852092" cy="720258"/>
            <a:chOff x="2849880" y="3246120"/>
            <a:chExt cx="1645920" cy="640081"/>
          </a:xfrm>
        </p:grpSpPr>
        <p:sp>
          <p:nvSpPr>
            <p:cNvPr id="135" name="Rectangle 134"/>
            <p:cNvSpPr/>
            <p:nvPr/>
          </p:nvSpPr>
          <p:spPr>
            <a:xfrm>
              <a:off x="2849880" y="324612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Freeform 135"/>
            <p:cNvSpPr/>
            <p:nvPr/>
          </p:nvSpPr>
          <p:spPr>
            <a:xfrm>
              <a:off x="2895600" y="3291840"/>
              <a:ext cx="1554480" cy="548640"/>
            </a:xfrm>
            <a:custGeom>
              <a:avLst/>
              <a:gdLst>
                <a:gd name="connsiteX0" fmla="*/ 0 w 1554480"/>
                <a:gd name="connsiteY0" fmla="*/ 0 h 548640"/>
                <a:gd name="connsiteX1" fmla="*/ 1449415 w 1554480"/>
                <a:gd name="connsiteY1" fmla="*/ 0 h 548640"/>
                <a:gd name="connsiteX2" fmla="*/ 1554480 w 1554480"/>
                <a:gd name="connsiteY2" fmla="*/ 105065 h 548640"/>
                <a:gd name="connsiteX3" fmla="*/ 1554480 w 1554480"/>
                <a:gd name="connsiteY3" fmla="*/ 548640 h 548640"/>
                <a:gd name="connsiteX4" fmla="*/ 990600 w 1554480"/>
                <a:gd name="connsiteY4" fmla="*/ 548640 h 548640"/>
                <a:gd name="connsiteX5" fmla="*/ 960120 w 1554480"/>
                <a:gd name="connsiteY5" fmla="*/ 457200 h 548640"/>
                <a:gd name="connsiteX6" fmla="*/ 929640 w 1554480"/>
                <a:gd name="connsiteY6" fmla="*/ 548640 h 548640"/>
                <a:gd name="connsiteX7" fmla="*/ 0 w 1554480"/>
                <a:gd name="connsiteY7" fmla="*/ 548640 h 548640"/>
                <a:gd name="connsiteX8" fmla="*/ 0 w 1554480"/>
                <a:gd name="connsiteY8" fmla="*/ 365760 h 548640"/>
                <a:gd name="connsiteX9" fmla="*/ 55656 w 1554480"/>
                <a:gd name="connsiteY9" fmla="*/ 365760 h 548640"/>
                <a:gd name="connsiteX10" fmla="*/ 0 w 1554480"/>
                <a:gd name="connsiteY10" fmla="*/ 174316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4480" h="548640">
                  <a:moveTo>
                    <a:pt x="0" y="0"/>
                  </a:moveTo>
                  <a:lnTo>
                    <a:pt x="1449415" y="0"/>
                  </a:lnTo>
                  <a:lnTo>
                    <a:pt x="1554480" y="105065"/>
                  </a:lnTo>
                  <a:lnTo>
                    <a:pt x="1554480" y="548640"/>
                  </a:lnTo>
                  <a:lnTo>
                    <a:pt x="990600" y="548640"/>
                  </a:lnTo>
                  <a:lnTo>
                    <a:pt x="960120" y="457200"/>
                  </a:lnTo>
                  <a:lnTo>
                    <a:pt x="929640" y="548640"/>
                  </a:lnTo>
                  <a:lnTo>
                    <a:pt x="0" y="548640"/>
                  </a:lnTo>
                  <a:lnTo>
                    <a:pt x="0" y="365760"/>
                  </a:lnTo>
                  <a:lnTo>
                    <a:pt x="55656" y="365760"/>
                  </a:lnTo>
                  <a:lnTo>
                    <a:pt x="0" y="174316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8" name="Group 137"/>
          <p:cNvGrpSpPr/>
          <p:nvPr/>
        </p:nvGrpSpPr>
        <p:grpSpPr>
          <a:xfrm flipV="1">
            <a:off x="6377774" y="4159848"/>
            <a:ext cx="1852092" cy="720258"/>
            <a:chOff x="4632960" y="4069080"/>
            <a:chExt cx="1645920" cy="640081"/>
          </a:xfrm>
        </p:grpSpPr>
        <p:sp>
          <p:nvSpPr>
            <p:cNvPr id="139" name="Rectangle 138"/>
            <p:cNvSpPr/>
            <p:nvPr/>
          </p:nvSpPr>
          <p:spPr>
            <a:xfrm flipV="1">
              <a:off x="4632960" y="406908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Freeform 139"/>
            <p:cNvSpPr/>
            <p:nvPr/>
          </p:nvSpPr>
          <p:spPr>
            <a:xfrm flipV="1">
              <a:off x="4678680" y="4114806"/>
              <a:ext cx="1554480" cy="548635"/>
            </a:xfrm>
            <a:custGeom>
              <a:avLst/>
              <a:gdLst>
                <a:gd name="connsiteX0" fmla="*/ 53273 w 1554480"/>
                <a:gd name="connsiteY0" fmla="*/ 0 h 548635"/>
                <a:gd name="connsiteX1" fmla="*/ 1554480 w 1554480"/>
                <a:gd name="connsiteY1" fmla="*/ 0 h 548635"/>
                <a:gd name="connsiteX2" fmla="*/ 1554480 w 1554480"/>
                <a:gd name="connsiteY2" fmla="*/ 313403 h 548635"/>
                <a:gd name="connsiteX3" fmla="*/ 1441919 w 1554480"/>
                <a:gd name="connsiteY3" fmla="*/ 287981 h 548635"/>
                <a:gd name="connsiteX4" fmla="*/ 1554480 w 1554480"/>
                <a:gd name="connsiteY4" fmla="*/ 365833 h 548635"/>
                <a:gd name="connsiteX5" fmla="*/ 1554480 w 1554480"/>
                <a:gd name="connsiteY5" fmla="*/ 548635 h 548635"/>
                <a:gd name="connsiteX6" fmla="*/ 0 w 1554480"/>
                <a:gd name="connsiteY6" fmla="*/ 548635 h 548635"/>
                <a:gd name="connsiteX7" fmla="*/ 0 w 1554480"/>
                <a:gd name="connsiteY7" fmla="*/ 48560 h 548635"/>
                <a:gd name="connsiteX8" fmla="*/ 9526 w 1554480"/>
                <a:gd name="connsiteY8" fmla="*/ 50483 h 548635"/>
                <a:gd name="connsiteX9" fmla="*/ 55246 w 1554480"/>
                <a:gd name="connsiteY9" fmla="*/ 4763 h 54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4480" h="548635">
                  <a:moveTo>
                    <a:pt x="53273" y="0"/>
                  </a:moveTo>
                  <a:lnTo>
                    <a:pt x="1554480" y="0"/>
                  </a:lnTo>
                  <a:lnTo>
                    <a:pt x="1554480" y="313403"/>
                  </a:lnTo>
                  <a:lnTo>
                    <a:pt x="1441919" y="287981"/>
                  </a:lnTo>
                  <a:lnTo>
                    <a:pt x="1554480" y="365833"/>
                  </a:lnTo>
                  <a:lnTo>
                    <a:pt x="1554480" y="548635"/>
                  </a:lnTo>
                  <a:lnTo>
                    <a:pt x="0" y="548635"/>
                  </a:lnTo>
                  <a:lnTo>
                    <a:pt x="0" y="48560"/>
                  </a:lnTo>
                  <a:lnTo>
                    <a:pt x="9526" y="50483"/>
                  </a:lnTo>
                  <a:cubicBezTo>
                    <a:pt x="34776" y="50483"/>
                    <a:pt x="55246" y="30013"/>
                    <a:pt x="55246" y="4763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 w="38100"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1" name="Group 140"/>
          <p:cNvGrpSpPr/>
          <p:nvPr/>
        </p:nvGrpSpPr>
        <p:grpSpPr>
          <a:xfrm flipV="1">
            <a:off x="8229866" y="4159848"/>
            <a:ext cx="1852092" cy="720258"/>
            <a:chOff x="6461760" y="4069080"/>
            <a:chExt cx="1645920" cy="640081"/>
          </a:xfrm>
        </p:grpSpPr>
        <p:sp>
          <p:nvSpPr>
            <p:cNvPr id="142" name="Rectangle 141"/>
            <p:cNvSpPr/>
            <p:nvPr/>
          </p:nvSpPr>
          <p:spPr>
            <a:xfrm flipV="1">
              <a:off x="6461760" y="406908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Freeform 142"/>
            <p:cNvSpPr/>
            <p:nvPr/>
          </p:nvSpPr>
          <p:spPr>
            <a:xfrm flipV="1">
              <a:off x="6507480" y="4114801"/>
              <a:ext cx="1554480" cy="548640"/>
            </a:xfrm>
            <a:custGeom>
              <a:avLst/>
              <a:gdLst>
                <a:gd name="connsiteX0" fmla="*/ 0 w 1554480"/>
                <a:gd name="connsiteY0" fmla="*/ 0 h 548640"/>
                <a:gd name="connsiteX1" fmla="*/ 1453475 w 1554480"/>
                <a:gd name="connsiteY1" fmla="*/ 0 h 548640"/>
                <a:gd name="connsiteX2" fmla="*/ 1554480 w 1554480"/>
                <a:gd name="connsiteY2" fmla="*/ 101005 h 548640"/>
                <a:gd name="connsiteX3" fmla="*/ 1554480 w 1554480"/>
                <a:gd name="connsiteY3" fmla="*/ 548640 h 548640"/>
                <a:gd name="connsiteX4" fmla="*/ 902316 w 1554480"/>
                <a:gd name="connsiteY4" fmla="*/ 548640 h 548640"/>
                <a:gd name="connsiteX5" fmla="*/ 708660 w 1554480"/>
                <a:gd name="connsiteY5" fmla="*/ 502920 h 548640"/>
                <a:gd name="connsiteX6" fmla="*/ 515004 w 1554480"/>
                <a:gd name="connsiteY6" fmla="*/ 548640 h 548640"/>
                <a:gd name="connsiteX7" fmla="*/ 0 w 1554480"/>
                <a:gd name="connsiteY7" fmla="*/ 54864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4480" h="548640">
                  <a:moveTo>
                    <a:pt x="0" y="0"/>
                  </a:moveTo>
                  <a:lnTo>
                    <a:pt x="1453475" y="0"/>
                  </a:lnTo>
                  <a:cubicBezTo>
                    <a:pt x="1509259" y="0"/>
                    <a:pt x="1554480" y="45221"/>
                    <a:pt x="1554480" y="101005"/>
                  </a:cubicBezTo>
                  <a:lnTo>
                    <a:pt x="1554480" y="548640"/>
                  </a:lnTo>
                  <a:lnTo>
                    <a:pt x="902316" y="548640"/>
                  </a:lnTo>
                  <a:lnTo>
                    <a:pt x="708660" y="502920"/>
                  </a:lnTo>
                  <a:lnTo>
                    <a:pt x="515004" y="548640"/>
                  </a:lnTo>
                  <a:lnTo>
                    <a:pt x="0" y="54864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4" name="Group 143"/>
          <p:cNvGrpSpPr/>
          <p:nvPr/>
        </p:nvGrpSpPr>
        <p:grpSpPr>
          <a:xfrm flipV="1">
            <a:off x="11934049" y="4159848"/>
            <a:ext cx="1852092" cy="720258"/>
            <a:chOff x="2849880" y="5623560"/>
            <a:chExt cx="1645920" cy="640081"/>
          </a:xfrm>
        </p:grpSpPr>
        <p:sp>
          <p:nvSpPr>
            <p:cNvPr id="145" name="Rectangle 144"/>
            <p:cNvSpPr/>
            <p:nvPr/>
          </p:nvSpPr>
          <p:spPr>
            <a:xfrm flipH="1" flipV="1">
              <a:off x="2849880" y="562356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6" name="Freeform 145"/>
            <p:cNvSpPr/>
            <p:nvPr/>
          </p:nvSpPr>
          <p:spPr>
            <a:xfrm flipH="1" flipV="1">
              <a:off x="2895600" y="5669281"/>
              <a:ext cx="1554480" cy="548640"/>
            </a:xfrm>
            <a:custGeom>
              <a:avLst/>
              <a:gdLst>
                <a:gd name="connsiteX0" fmla="*/ 0 w 1554480"/>
                <a:gd name="connsiteY0" fmla="*/ 0 h 548640"/>
                <a:gd name="connsiteX1" fmla="*/ 1449415 w 1554480"/>
                <a:gd name="connsiteY1" fmla="*/ 0 h 548640"/>
                <a:gd name="connsiteX2" fmla="*/ 1554480 w 1554480"/>
                <a:gd name="connsiteY2" fmla="*/ 105065 h 548640"/>
                <a:gd name="connsiteX3" fmla="*/ 1554480 w 1554480"/>
                <a:gd name="connsiteY3" fmla="*/ 548640 h 548640"/>
                <a:gd name="connsiteX4" fmla="*/ 990600 w 1554480"/>
                <a:gd name="connsiteY4" fmla="*/ 548640 h 548640"/>
                <a:gd name="connsiteX5" fmla="*/ 960120 w 1554480"/>
                <a:gd name="connsiteY5" fmla="*/ 457200 h 548640"/>
                <a:gd name="connsiteX6" fmla="*/ 929640 w 1554480"/>
                <a:gd name="connsiteY6" fmla="*/ 548640 h 548640"/>
                <a:gd name="connsiteX7" fmla="*/ 0 w 1554480"/>
                <a:gd name="connsiteY7" fmla="*/ 548640 h 548640"/>
                <a:gd name="connsiteX8" fmla="*/ 0 w 1554480"/>
                <a:gd name="connsiteY8" fmla="*/ 365760 h 548640"/>
                <a:gd name="connsiteX9" fmla="*/ 55656 w 1554480"/>
                <a:gd name="connsiteY9" fmla="*/ 365760 h 548640"/>
                <a:gd name="connsiteX10" fmla="*/ 0 w 1554480"/>
                <a:gd name="connsiteY10" fmla="*/ 174316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4480" h="548640">
                  <a:moveTo>
                    <a:pt x="0" y="0"/>
                  </a:moveTo>
                  <a:lnTo>
                    <a:pt x="1449415" y="0"/>
                  </a:lnTo>
                  <a:lnTo>
                    <a:pt x="1554480" y="105065"/>
                  </a:lnTo>
                  <a:lnTo>
                    <a:pt x="1554480" y="548640"/>
                  </a:lnTo>
                  <a:lnTo>
                    <a:pt x="990600" y="548640"/>
                  </a:lnTo>
                  <a:lnTo>
                    <a:pt x="960120" y="457200"/>
                  </a:lnTo>
                  <a:lnTo>
                    <a:pt x="929640" y="548640"/>
                  </a:lnTo>
                  <a:lnTo>
                    <a:pt x="0" y="548640"/>
                  </a:lnTo>
                  <a:lnTo>
                    <a:pt x="0" y="365760"/>
                  </a:lnTo>
                  <a:lnTo>
                    <a:pt x="55656" y="365760"/>
                  </a:lnTo>
                  <a:lnTo>
                    <a:pt x="0" y="174316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7" name="Group 146"/>
          <p:cNvGrpSpPr/>
          <p:nvPr/>
        </p:nvGrpSpPr>
        <p:grpSpPr>
          <a:xfrm flipV="1">
            <a:off x="10081957" y="4159848"/>
            <a:ext cx="1852092" cy="720258"/>
            <a:chOff x="4632960" y="5623560"/>
            <a:chExt cx="1645920" cy="640081"/>
          </a:xfrm>
        </p:grpSpPr>
        <p:sp>
          <p:nvSpPr>
            <p:cNvPr id="148" name="Rectangle 147"/>
            <p:cNvSpPr/>
            <p:nvPr/>
          </p:nvSpPr>
          <p:spPr>
            <a:xfrm flipH="1" flipV="1">
              <a:off x="4632960" y="562356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Freeform 148"/>
            <p:cNvSpPr/>
            <p:nvPr/>
          </p:nvSpPr>
          <p:spPr>
            <a:xfrm flipH="1" flipV="1">
              <a:off x="4678680" y="5669286"/>
              <a:ext cx="1554480" cy="548635"/>
            </a:xfrm>
            <a:custGeom>
              <a:avLst/>
              <a:gdLst>
                <a:gd name="connsiteX0" fmla="*/ 53273 w 1554480"/>
                <a:gd name="connsiteY0" fmla="*/ 0 h 548635"/>
                <a:gd name="connsiteX1" fmla="*/ 1554480 w 1554480"/>
                <a:gd name="connsiteY1" fmla="*/ 0 h 548635"/>
                <a:gd name="connsiteX2" fmla="*/ 1554480 w 1554480"/>
                <a:gd name="connsiteY2" fmla="*/ 313403 h 548635"/>
                <a:gd name="connsiteX3" fmla="*/ 1441919 w 1554480"/>
                <a:gd name="connsiteY3" fmla="*/ 287981 h 548635"/>
                <a:gd name="connsiteX4" fmla="*/ 1554480 w 1554480"/>
                <a:gd name="connsiteY4" fmla="*/ 365833 h 548635"/>
                <a:gd name="connsiteX5" fmla="*/ 1554480 w 1554480"/>
                <a:gd name="connsiteY5" fmla="*/ 548635 h 548635"/>
                <a:gd name="connsiteX6" fmla="*/ 0 w 1554480"/>
                <a:gd name="connsiteY6" fmla="*/ 548635 h 548635"/>
                <a:gd name="connsiteX7" fmla="*/ 0 w 1554480"/>
                <a:gd name="connsiteY7" fmla="*/ 48560 h 548635"/>
                <a:gd name="connsiteX8" fmla="*/ 9526 w 1554480"/>
                <a:gd name="connsiteY8" fmla="*/ 50483 h 548635"/>
                <a:gd name="connsiteX9" fmla="*/ 55246 w 1554480"/>
                <a:gd name="connsiteY9" fmla="*/ 4763 h 54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4480" h="548635">
                  <a:moveTo>
                    <a:pt x="53273" y="0"/>
                  </a:moveTo>
                  <a:lnTo>
                    <a:pt x="1554480" y="0"/>
                  </a:lnTo>
                  <a:lnTo>
                    <a:pt x="1554480" y="313403"/>
                  </a:lnTo>
                  <a:lnTo>
                    <a:pt x="1441919" y="287981"/>
                  </a:lnTo>
                  <a:lnTo>
                    <a:pt x="1554480" y="365833"/>
                  </a:lnTo>
                  <a:lnTo>
                    <a:pt x="1554480" y="548635"/>
                  </a:lnTo>
                  <a:lnTo>
                    <a:pt x="0" y="548635"/>
                  </a:lnTo>
                  <a:lnTo>
                    <a:pt x="0" y="48560"/>
                  </a:lnTo>
                  <a:lnTo>
                    <a:pt x="9526" y="50483"/>
                  </a:lnTo>
                  <a:cubicBezTo>
                    <a:pt x="34776" y="50483"/>
                    <a:pt x="55246" y="30013"/>
                    <a:pt x="55246" y="4763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7" name="Group 156"/>
          <p:cNvGrpSpPr/>
          <p:nvPr/>
        </p:nvGrpSpPr>
        <p:grpSpPr>
          <a:xfrm flipH="1">
            <a:off x="5400281" y="4880106"/>
            <a:ext cx="1852092" cy="720258"/>
            <a:chOff x="8244840" y="137160"/>
            <a:chExt cx="1645920" cy="640081"/>
          </a:xfrm>
        </p:grpSpPr>
        <p:sp>
          <p:nvSpPr>
            <p:cNvPr id="158" name="Rectangle 157"/>
            <p:cNvSpPr/>
            <p:nvPr/>
          </p:nvSpPr>
          <p:spPr>
            <a:xfrm>
              <a:off x="8244840" y="13716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Freeform 158"/>
            <p:cNvSpPr/>
            <p:nvPr/>
          </p:nvSpPr>
          <p:spPr>
            <a:xfrm>
              <a:off x="8290560" y="182880"/>
              <a:ext cx="1554480" cy="548635"/>
            </a:xfrm>
            <a:custGeom>
              <a:avLst/>
              <a:gdLst>
                <a:gd name="connsiteX0" fmla="*/ 0 w 1554480"/>
                <a:gd name="connsiteY0" fmla="*/ 0 h 548635"/>
                <a:gd name="connsiteX1" fmla="*/ 1378991 w 1554480"/>
                <a:gd name="connsiteY1" fmla="*/ 0 h 548635"/>
                <a:gd name="connsiteX2" fmla="*/ 1554480 w 1554480"/>
                <a:gd name="connsiteY2" fmla="*/ 77258 h 548635"/>
                <a:gd name="connsiteX3" fmla="*/ 1554480 w 1554480"/>
                <a:gd name="connsiteY3" fmla="*/ 548635 h 548635"/>
                <a:gd name="connsiteX4" fmla="*/ 576650 w 1554480"/>
                <a:gd name="connsiteY4" fmla="*/ 548635 h 548635"/>
                <a:gd name="connsiteX5" fmla="*/ 548701 w 1554480"/>
                <a:gd name="connsiteY5" fmla="*/ 457200 h 548635"/>
                <a:gd name="connsiteX6" fmla="*/ 530390 w 1554480"/>
                <a:gd name="connsiteY6" fmla="*/ 548635 h 548635"/>
                <a:gd name="connsiteX7" fmla="*/ 0 w 1554480"/>
                <a:gd name="connsiteY7" fmla="*/ 548635 h 54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4480" h="548635">
                  <a:moveTo>
                    <a:pt x="0" y="0"/>
                  </a:moveTo>
                  <a:lnTo>
                    <a:pt x="1378991" y="0"/>
                  </a:lnTo>
                  <a:lnTo>
                    <a:pt x="1554480" y="77258"/>
                  </a:lnTo>
                  <a:lnTo>
                    <a:pt x="1554480" y="548635"/>
                  </a:lnTo>
                  <a:lnTo>
                    <a:pt x="576650" y="548635"/>
                  </a:lnTo>
                  <a:lnTo>
                    <a:pt x="548701" y="457200"/>
                  </a:lnTo>
                  <a:lnTo>
                    <a:pt x="530390" y="548635"/>
                  </a:lnTo>
                  <a:lnTo>
                    <a:pt x="0" y="548635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0" name="Group 159"/>
          <p:cNvGrpSpPr/>
          <p:nvPr/>
        </p:nvGrpSpPr>
        <p:grpSpPr>
          <a:xfrm flipH="1">
            <a:off x="9104464" y="4880106"/>
            <a:ext cx="1852092" cy="720258"/>
            <a:chOff x="4587240" y="960120"/>
            <a:chExt cx="1645920" cy="640081"/>
          </a:xfrm>
        </p:grpSpPr>
        <p:sp>
          <p:nvSpPr>
            <p:cNvPr id="161" name="Rectangle 160"/>
            <p:cNvSpPr/>
            <p:nvPr/>
          </p:nvSpPr>
          <p:spPr>
            <a:xfrm flipV="1">
              <a:off x="4587240" y="96012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Freeform 161"/>
            <p:cNvSpPr/>
            <p:nvPr/>
          </p:nvSpPr>
          <p:spPr>
            <a:xfrm flipV="1">
              <a:off x="4632960" y="1005846"/>
              <a:ext cx="1554480" cy="548635"/>
            </a:xfrm>
            <a:custGeom>
              <a:avLst/>
              <a:gdLst>
                <a:gd name="connsiteX0" fmla="*/ 53273 w 1554480"/>
                <a:gd name="connsiteY0" fmla="*/ 0 h 548635"/>
                <a:gd name="connsiteX1" fmla="*/ 1554480 w 1554480"/>
                <a:gd name="connsiteY1" fmla="*/ 0 h 548635"/>
                <a:gd name="connsiteX2" fmla="*/ 1554480 w 1554480"/>
                <a:gd name="connsiteY2" fmla="*/ 313403 h 548635"/>
                <a:gd name="connsiteX3" fmla="*/ 1441919 w 1554480"/>
                <a:gd name="connsiteY3" fmla="*/ 287981 h 548635"/>
                <a:gd name="connsiteX4" fmla="*/ 1554480 w 1554480"/>
                <a:gd name="connsiteY4" fmla="*/ 365833 h 548635"/>
                <a:gd name="connsiteX5" fmla="*/ 1554480 w 1554480"/>
                <a:gd name="connsiteY5" fmla="*/ 548635 h 548635"/>
                <a:gd name="connsiteX6" fmla="*/ 0 w 1554480"/>
                <a:gd name="connsiteY6" fmla="*/ 548635 h 548635"/>
                <a:gd name="connsiteX7" fmla="*/ 0 w 1554480"/>
                <a:gd name="connsiteY7" fmla="*/ 48560 h 548635"/>
                <a:gd name="connsiteX8" fmla="*/ 9526 w 1554480"/>
                <a:gd name="connsiteY8" fmla="*/ 50483 h 548635"/>
                <a:gd name="connsiteX9" fmla="*/ 55246 w 1554480"/>
                <a:gd name="connsiteY9" fmla="*/ 4763 h 54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4480" h="548635">
                  <a:moveTo>
                    <a:pt x="53273" y="0"/>
                  </a:moveTo>
                  <a:lnTo>
                    <a:pt x="1554480" y="0"/>
                  </a:lnTo>
                  <a:lnTo>
                    <a:pt x="1554480" y="313403"/>
                  </a:lnTo>
                  <a:lnTo>
                    <a:pt x="1441919" y="287981"/>
                  </a:lnTo>
                  <a:lnTo>
                    <a:pt x="1554480" y="365833"/>
                  </a:lnTo>
                  <a:lnTo>
                    <a:pt x="1554480" y="548635"/>
                  </a:lnTo>
                  <a:lnTo>
                    <a:pt x="0" y="548635"/>
                  </a:lnTo>
                  <a:lnTo>
                    <a:pt x="0" y="48560"/>
                  </a:lnTo>
                  <a:lnTo>
                    <a:pt x="9526" y="50483"/>
                  </a:lnTo>
                  <a:cubicBezTo>
                    <a:pt x="34776" y="50483"/>
                    <a:pt x="55246" y="30013"/>
                    <a:pt x="55246" y="4763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3" name="Group 162"/>
          <p:cNvGrpSpPr/>
          <p:nvPr/>
        </p:nvGrpSpPr>
        <p:grpSpPr>
          <a:xfrm flipH="1">
            <a:off x="7252373" y="4880106"/>
            <a:ext cx="1852092" cy="720258"/>
            <a:chOff x="6416040" y="960120"/>
            <a:chExt cx="1645920" cy="640081"/>
          </a:xfrm>
        </p:grpSpPr>
        <p:sp>
          <p:nvSpPr>
            <p:cNvPr id="164" name="Rectangle 163"/>
            <p:cNvSpPr/>
            <p:nvPr/>
          </p:nvSpPr>
          <p:spPr>
            <a:xfrm flipV="1">
              <a:off x="6416040" y="96012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Freeform 164"/>
            <p:cNvSpPr/>
            <p:nvPr/>
          </p:nvSpPr>
          <p:spPr>
            <a:xfrm flipV="1">
              <a:off x="6461760" y="1005841"/>
              <a:ext cx="1554480" cy="548640"/>
            </a:xfrm>
            <a:custGeom>
              <a:avLst/>
              <a:gdLst>
                <a:gd name="connsiteX0" fmla="*/ 0 w 1554480"/>
                <a:gd name="connsiteY0" fmla="*/ 0 h 548640"/>
                <a:gd name="connsiteX1" fmla="*/ 1453475 w 1554480"/>
                <a:gd name="connsiteY1" fmla="*/ 0 h 548640"/>
                <a:gd name="connsiteX2" fmla="*/ 1554480 w 1554480"/>
                <a:gd name="connsiteY2" fmla="*/ 101005 h 548640"/>
                <a:gd name="connsiteX3" fmla="*/ 1554480 w 1554480"/>
                <a:gd name="connsiteY3" fmla="*/ 548640 h 548640"/>
                <a:gd name="connsiteX4" fmla="*/ 902316 w 1554480"/>
                <a:gd name="connsiteY4" fmla="*/ 548640 h 548640"/>
                <a:gd name="connsiteX5" fmla="*/ 708660 w 1554480"/>
                <a:gd name="connsiteY5" fmla="*/ 502920 h 548640"/>
                <a:gd name="connsiteX6" fmla="*/ 515004 w 1554480"/>
                <a:gd name="connsiteY6" fmla="*/ 548640 h 548640"/>
                <a:gd name="connsiteX7" fmla="*/ 0 w 1554480"/>
                <a:gd name="connsiteY7" fmla="*/ 54864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4480" h="548640">
                  <a:moveTo>
                    <a:pt x="0" y="0"/>
                  </a:moveTo>
                  <a:lnTo>
                    <a:pt x="1453475" y="0"/>
                  </a:lnTo>
                  <a:cubicBezTo>
                    <a:pt x="1509259" y="0"/>
                    <a:pt x="1554480" y="45221"/>
                    <a:pt x="1554480" y="101005"/>
                  </a:cubicBezTo>
                  <a:lnTo>
                    <a:pt x="1554480" y="548640"/>
                  </a:lnTo>
                  <a:lnTo>
                    <a:pt x="902316" y="548640"/>
                  </a:lnTo>
                  <a:lnTo>
                    <a:pt x="708660" y="502920"/>
                  </a:lnTo>
                  <a:lnTo>
                    <a:pt x="515004" y="548640"/>
                  </a:lnTo>
                  <a:lnTo>
                    <a:pt x="0" y="54864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6" name="Group 165"/>
          <p:cNvGrpSpPr/>
          <p:nvPr/>
        </p:nvGrpSpPr>
        <p:grpSpPr>
          <a:xfrm flipH="1">
            <a:off x="3548189" y="4880106"/>
            <a:ext cx="1852092" cy="720258"/>
            <a:chOff x="8290560" y="4069080"/>
            <a:chExt cx="1645920" cy="640081"/>
          </a:xfrm>
        </p:grpSpPr>
        <p:sp>
          <p:nvSpPr>
            <p:cNvPr id="167" name="Rectangle 166"/>
            <p:cNvSpPr/>
            <p:nvPr/>
          </p:nvSpPr>
          <p:spPr>
            <a:xfrm flipV="1">
              <a:off x="8290560" y="406908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Freeform 167"/>
            <p:cNvSpPr/>
            <p:nvPr/>
          </p:nvSpPr>
          <p:spPr>
            <a:xfrm flipV="1">
              <a:off x="8336280" y="4114806"/>
              <a:ext cx="1554480" cy="548635"/>
            </a:xfrm>
            <a:custGeom>
              <a:avLst/>
              <a:gdLst>
                <a:gd name="connsiteX0" fmla="*/ 0 w 1554480"/>
                <a:gd name="connsiteY0" fmla="*/ 0 h 548635"/>
                <a:gd name="connsiteX1" fmla="*/ 1378991 w 1554480"/>
                <a:gd name="connsiteY1" fmla="*/ 0 h 548635"/>
                <a:gd name="connsiteX2" fmla="*/ 1554480 w 1554480"/>
                <a:gd name="connsiteY2" fmla="*/ 77258 h 548635"/>
                <a:gd name="connsiteX3" fmla="*/ 1554480 w 1554480"/>
                <a:gd name="connsiteY3" fmla="*/ 548635 h 548635"/>
                <a:gd name="connsiteX4" fmla="*/ 576650 w 1554480"/>
                <a:gd name="connsiteY4" fmla="*/ 548635 h 548635"/>
                <a:gd name="connsiteX5" fmla="*/ 548701 w 1554480"/>
                <a:gd name="connsiteY5" fmla="*/ 457200 h 548635"/>
                <a:gd name="connsiteX6" fmla="*/ 530390 w 1554480"/>
                <a:gd name="connsiteY6" fmla="*/ 548635 h 548635"/>
                <a:gd name="connsiteX7" fmla="*/ 0 w 1554480"/>
                <a:gd name="connsiteY7" fmla="*/ 548635 h 54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4480" h="548635">
                  <a:moveTo>
                    <a:pt x="0" y="0"/>
                  </a:moveTo>
                  <a:lnTo>
                    <a:pt x="1378991" y="0"/>
                  </a:lnTo>
                  <a:lnTo>
                    <a:pt x="1554480" y="77258"/>
                  </a:lnTo>
                  <a:lnTo>
                    <a:pt x="1554480" y="548635"/>
                  </a:lnTo>
                  <a:lnTo>
                    <a:pt x="576650" y="548635"/>
                  </a:lnTo>
                  <a:lnTo>
                    <a:pt x="548701" y="457200"/>
                  </a:lnTo>
                  <a:lnTo>
                    <a:pt x="530390" y="548635"/>
                  </a:lnTo>
                  <a:lnTo>
                    <a:pt x="0" y="548635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9" name="Group 168"/>
          <p:cNvGrpSpPr/>
          <p:nvPr/>
        </p:nvGrpSpPr>
        <p:grpSpPr>
          <a:xfrm flipH="1">
            <a:off x="10956556" y="4880106"/>
            <a:ext cx="1852092" cy="720258"/>
            <a:chOff x="4587240" y="2514600"/>
            <a:chExt cx="1645920" cy="640081"/>
          </a:xfrm>
        </p:grpSpPr>
        <p:sp>
          <p:nvSpPr>
            <p:cNvPr id="170" name="Rectangle 169"/>
            <p:cNvSpPr/>
            <p:nvPr/>
          </p:nvSpPr>
          <p:spPr>
            <a:xfrm flipH="1" flipV="1">
              <a:off x="4587240" y="251460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Freeform 170"/>
            <p:cNvSpPr/>
            <p:nvPr/>
          </p:nvSpPr>
          <p:spPr>
            <a:xfrm flipH="1" flipV="1">
              <a:off x="4632960" y="2560326"/>
              <a:ext cx="1554480" cy="548635"/>
            </a:xfrm>
            <a:custGeom>
              <a:avLst/>
              <a:gdLst>
                <a:gd name="connsiteX0" fmla="*/ 53273 w 1554480"/>
                <a:gd name="connsiteY0" fmla="*/ 0 h 548635"/>
                <a:gd name="connsiteX1" fmla="*/ 1554480 w 1554480"/>
                <a:gd name="connsiteY1" fmla="*/ 0 h 548635"/>
                <a:gd name="connsiteX2" fmla="*/ 1554480 w 1554480"/>
                <a:gd name="connsiteY2" fmla="*/ 313403 h 548635"/>
                <a:gd name="connsiteX3" fmla="*/ 1441919 w 1554480"/>
                <a:gd name="connsiteY3" fmla="*/ 287981 h 548635"/>
                <a:gd name="connsiteX4" fmla="*/ 1554480 w 1554480"/>
                <a:gd name="connsiteY4" fmla="*/ 365833 h 548635"/>
                <a:gd name="connsiteX5" fmla="*/ 1554480 w 1554480"/>
                <a:gd name="connsiteY5" fmla="*/ 548635 h 548635"/>
                <a:gd name="connsiteX6" fmla="*/ 0 w 1554480"/>
                <a:gd name="connsiteY6" fmla="*/ 548635 h 548635"/>
                <a:gd name="connsiteX7" fmla="*/ 0 w 1554480"/>
                <a:gd name="connsiteY7" fmla="*/ 48560 h 548635"/>
                <a:gd name="connsiteX8" fmla="*/ 9526 w 1554480"/>
                <a:gd name="connsiteY8" fmla="*/ 50483 h 548635"/>
                <a:gd name="connsiteX9" fmla="*/ 55246 w 1554480"/>
                <a:gd name="connsiteY9" fmla="*/ 4763 h 54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4480" h="548635">
                  <a:moveTo>
                    <a:pt x="53273" y="0"/>
                  </a:moveTo>
                  <a:lnTo>
                    <a:pt x="1554480" y="0"/>
                  </a:lnTo>
                  <a:lnTo>
                    <a:pt x="1554480" y="313403"/>
                  </a:lnTo>
                  <a:lnTo>
                    <a:pt x="1441919" y="287981"/>
                  </a:lnTo>
                  <a:lnTo>
                    <a:pt x="1554480" y="365833"/>
                  </a:lnTo>
                  <a:lnTo>
                    <a:pt x="1554480" y="548635"/>
                  </a:lnTo>
                  <a:lnTo>
                    <a:pt x="0" y="548635"/>
                  </a:lnTo>
                  <a:lnTo>
                    <a:pt x="0" y="48560"/>
                  </a:lnTo>
                  <a:lnTo>
                    <a:pt x="9526" y="50483"/>
                  </a:lnTo>
                  <a:cubicBezTo>
                    <a:pt x="34776" y="50483"/>
                    <a:pt x="55246" y="30013"/>
                    <a:pt x="55246" y="4763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9" name="Group 208"/>
          <p:cNvGrpSpPr/>
          <p:nvPr/>
        </p:nvGrpSpPr>
        <p:grpSpPr>
          <a:xfrm flipV="1">
            <a:off x="2673590" y="5600363"/>
            <a:ext cx="1852092" cy="720258"/>
            <a:chOff x="2804160" y="1737360"/>
            <a:chExt cx="1645920" cy="640081"/>
          </a:xfrm>
        </p:grpSpPr>
        <p:sp>
          <p:nvSpPr>
            <p:cNvPr id="210" name="Rectangle 209"/>
            <p:cNvSpPr/>
            <p:nvPr/>
          </p:nvSpPr>
          <p:spPr>
            <a:xfrm flipH="1">
              <a:off x="2804160" y="173736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Freeform 210"/>
            <p:cNvSpPr/>
            <p:nvPr/>
          </p:nvSpPr>
          <p:spPr>
            <a:xfrm flipH="1">
              <a:off x="2849880" y="1783080"/>
              <a:ext cx="1554480" cy="548640"/>
            </a:xfrm>
            <a:custGeom>
              <a:avLst/>
              <a:gdLst>
                <a:gd name="connsiteX0" fmla="*/ 0 w 1554480"/>
                <a:gd name="connsiteY0" fmla="*/ 0 h 548640"/>
                <a:gd name="connsiteX1" fmla="*/ 1449415 w 1554480"/>
                <a:gd name="connsiteY1" fmla="*/ 0 h 548640"/>
                <a:gd name="connsiteX2" fmla="*/ 1554480 w 1554480"/>
                <a:gd name="connsiteY2" fmla="*/ 105065 h 548640"/>
                <a:gd name="connsiteX3" fmla="*/ 1554480 w 1554480"/>
                <a:gd name="connsiteY3" fmla="*/ 548640 h 548640"/>
                <a:gd name="connsiteX4" fmla="*/ 990600 w 1554480"/>
                <a:gd name="connsiteY4" fmla="*/ 548640 h 548640"/>
                <a:gd name="connsiteX5" fmla="*/ 960120 w 1554480"/>
                <a:gd name="connsiteY5" fmla="*/ 457200 h 548640"/>
                <a:gd name="connsiteX6" fmla="*/ 929640 w 1554480"/>
                <a:gd name="connsiteY6" fmla="*/ 548640 h 548640"/>
                <a:gd name="connsiteX7" fmla="*/ 0 w 1554480"/>
                <a:gd name="connsiteY7" fmla="*/ 548640 h 548640"/>
                <a:gd name="connsiteX8" fmla="*/ 0 w 1554480"/>
                <a:gd name="connsiteY8" fmla="*/ 365760 h 548640"/>
                <a:gd name="connsiteX9" fmla="*/ 55656 w 1554480"/>
                <a:gd name="connsiteY9" fmla="*/ 365760 h 548640"/>
                <a:gd name="connsiteX10" fmla="*/ 0 w 1554480"/>
                <a:gd name="connsiteY10" fmla="*/ 174316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4480" h="548640">
                  <a:moveTo>
                    <a:pt x="0" y="0"/>
                  </a:moveTo>
                  <a:lnTo>
                    <a:pt x="1449415" y="0"/>
                  </a:lnTo>
                  <a:lnTo>
                    <a:pt x="1554480" y="105065"/>
                  </a:lnTo>
                  <a:lnTo>
                    <a:pt x="1554480" y="548640"/>
                  </a:lnTo>
                  <a:lnTo>
                    <a:pt x="990600" y="548640"/>
                  </a:lnTo>
                  <a:lnTo>
                    <a:pt x="960120" y="457200"/>
                  </a:lnTo>
                  <a:lnTo>
                    <a:pt x="929640" y="548640"/>
                  </a:lnTo>
                  <a:lnTo>
                    <a:pt x="0" y="548640"/>
                  </a:lnTo>
                  <a:lnTo>
                    <a:pt x="0" y="365760"/>
                  </a:lnTo>
                  <a:lnTo>
                    <a:pt x="55656" y="365760"/>
                  </a:lnTo>
                  <a:lnTo>
                    <a:pt x="0" y="174316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2" name="Group 211"/>
          <p:cNvGrpSpPr/>
          <p:nvPr/>
        </p:nvGrpSpPr>
        <p:grpSpPr>
          <a:xfrm flipV="1">
            <a:off x="4525682" y="5600363"/>
            <a:ext cx="1852092" cy="720258"/>
            <a:chOff x="4587240" y="1737360"/>
            <a:chExt cx="1645920" cy="640081"/>
          </a:xfrm>
        </p:grpSpPr>
        <p:sp>
          <p:nvSpPr>
            <p:cNvPr id="213" name="Rectangle 212"/>
            <p:cNvSpPr/>
            <p:nvPr/>
          </p:nvSpPr>
          <p:spPr>
            <a:xfrm flipH="1">
              <a:off x="4587240" y="173736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Freeform 213"/>
            <p:cNvSpPr/>
            <p:nvPr/>
          </p:nvSpPr>
          <p:spPr>
            <a:xfrm flipH="1">
              <a:off x="4632960" y="1783080"/>
              <a:ext cx="1554480" cy="548635"/>
            </a:xfrm>
            <a:custGeom>
              <a:avLst/>
              <a:gdLst>
                <a:gd name="connsiteX0" fmla="*/ 53273 w 1554480"/>
                <a:gd name="connsiteY0" fmla="*/ 0 h 548635"/>
                <a:gd name="connsiteX1" fmla="*/ 1554480 w 1554480"/>
                <a:gd name="connsiteY1" fmla="*/ 0 h 548635"/>
                <a:gd name="connsiteX2" fmla="*/ 1554480 w 1554480"/>
                <a:gd name="connsiteY2" fmla="*/ 313403 h 548635"/>
                <a:gd name="connsiteX3" fmla="*/ 1441919 w 1554480"/>
                <a:gd name="connsiteY3" fmla="*/ 287981 h 548635"/>
                <a:gd name="connsiteX4" fmla="*/ 1554480 w 1554480"/>
                <a:gd name="connsiteY4" fmla="*/ 365833 h 548635"/>
                <a:gd name="connsiteX5" fmla="*/ 1554480 w 1554480"/>
                <a:gd name="connsiteY5" fmla="*/ 548635 h 548635"/>
                <a:gd name="connsiteX6" fmla="*/ 0 w 1554480"/>
                <a:gd name="connsiteY6" fmla="*/ 548635 h 548635"/>
                <a:gd name="connsiteX7" fmla="*/ 0 w 1554480"/>
                <a:gd name="connsiteY7" fmla="*/ 48560 h 548635"/>
                <a:gd name="connsiteX8" fmla="*/ 9526 w 1554480"/>
                <a:gd name="connsiteY8" fmla="*/ 50483 h 548635"/>
                <a:gd name="connsiteX9" fmla="*/ 55246 w 1554480"/>
                <a:gd name="connsiteY9" fmla="*/ 4763 h 54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4480" h="548635">
                  <a:moveTo>
                    <a:pt x="53273" y="0"/>
                  </a:moveTo>
                  <a:lnTo>
                    <a:pt x="1554480" y="0"/>
                  </a:lnTo>
                  <a:lnTo>
                    <a:pt x="1554480" y="313403"/>
                  </a:lnTo>
                  <a:lnTo>
                    <a:pt x="1441919" y="287981"/>
                  </a:lnTo>
                  <a:lnTo>
                    <a:pt x="1554480" y="365833"/>
                  </a:lnTo>
                  <a:lnTo>
                    <a:pt x="1554480" y="548635"/>
                  </a:lnTo>
                  <a:lnTo>
                    <a:pt x="0" y="548635"/>
                  </a:lnTo>
                  <a:lnTo>
                    <a:pt x="0" y="48560"/>
                  </a:lnTo>
                  <a:lnTo>
                    <a:pt x="9526" y="50483"/>
                  </a:lnTo>
                  <a:cubicBezTo>
                    <a:pt x="34776" y="50483"/>
                    <a:pt x="55246" y="30013"/>
                    <a:pt x="55246" y="4763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5" name="Group 214"/>
          <p:cNvGrpSpPr/>
          <p:nvPr/>
        </p:nvGrpSpPr>
        <p:grpSpPr>
          <a:xfrm flipV="1">
            <a:off x="6377774" y="5600363"/>
            <a:ext cx="1852092" cy="720258"/>
            <a:chOff x="2804160" y="2514600"/>
            <a:chExt cx="1645920" cy="640081"/>
          </a:xfrm>
        </p:grpSpPr>
        <p:sp>
          <p:nvSpPr>
            <p:cNvPr id="216" name="Rectangle 215"/>
            <p:cNvSpPr/>
            <p:nvPr/>
          </p:nvSpPr>
          <p:spPr>
            <a:xfrm flipH="1" flipV="1">
              <a:off x="2804160" y="251460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" name="Freeform 216"/>
            <p:cNvSpPr/>
            <p:nvPr/>
          </p:nvSpPr>
          <p:spPr>
            <a:xfrm flipH="1" flipV="1">
              <a:off x="2849880" y="2560321"/>
              <a:ext cx="1554480" cy="548640"/>
            </a:xfrm>
            <a:custGeom>
              <a:avLst/>
              <a:gdLst>
                <a:gd name="connsiteX0" fmla="*/ 0 w 1554480"/>
                <a:gd name="connsiteY0" fmla="*/ 0 h 548640"/>
                <a:gd name="connsiteX1" fmla="*/ 1449415 w 1554480"/>
                <a:gd name="connsiteY1" fmla="*/ 0 h 548640"/>
                <a:gd name="connsiteX2" fmla="*/ 1554480 w 1554480"/>
                <a:gd name="connsiteY2" fmla="*/ 105065 h 548640"/>
                <a:gd name="connsiteX3" fmla="*/ 1554480 w 1554480"/>
                <a:gd name="connsiteY3" fmla="*/ 548640 h 548640"/>
                <a:gd name="connsiteX4" fmla="*/ 990600 w 1554480"/>
                <a:gd name="connsiteY4" fmla="*/ 548640 h 548640"/>
                <a:gd name="connsiteX5" fmla="*/ 960120 w 1554480"/>
                <a:gd name="connsiteY5" fmla="*/ 457200 h 548640"/>
                <a:gd name="connsiteX6" fmla="*/ 929640 w 1554480"/>
                <a:gd name="connsiteY6" fmla="*/ 548640 h 548640"/>
                <a:gd name="connsiteX7" fmla="*/ 0 w 1554480"/>
                <a:gd name="connsiteY7" fmla="*/ 548640 h 548640"/>
                <a:gd name="connsiteX8" fmla="*/ 0 w 1554480"/>
                <a:gd name="connsiteY8" fmla="*/ 365760 h 548640"/>
                <a:gd name="connsiteX9" fmla="*/ 55656 w 1554480"/>
                <a:gd name="connsiteY9" fmla="*/ 365760 h 548640"/>
                <a:gd name="connsiteX10" fmla="*/ 0 w 1554480"/>
                <a:gd name="connsiteY10" fmla="*/ 174316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4480" h="548640">
                  <a:moveTo>
                    <a:pt x="0" y="0"/>
                  </a:moveTo>
                  <a:lnTo>
                    <a:pt x="1449415" y="0"/>
                  </a:lnTo>
                  <a:lnTo>
                    <a:pt x="1554480" y="105065"/>
                  </a:lnTo>
                  <a:lnTo>
                    <a:pt x="1554480" y="548640"/>
                  </a:lnTo>
                  <a:lnTo>
                    <a:pt x="990600" y="548640"/>
                  </a:lnTo>
                  <a:lnTo>
                    <a:pt x="960120" y="457200"/>
                  </a:lnTo>
                  <a:lnTo>
                    <a:pt x="929640" y="548640"/>
                  </a:lnTo>
                  <a:lnTo>
                    <a:pt x="0" y="548640"/>
                  </a:lnTo>
                  <a:lnTo>
                    <a:pt x="0" y="365760"/>
                  </a:lnTo>
                  <a:lnTo>
                    <a:pt x="55656" y="365760"/>
                  </a:lnTo>
                  <a:lnTo>
                    <a:pt x="0" y="174316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8" name="Group 217"/>
          <p:cNvGrpSpPr/>
          <p:nvPr/>
        </p:nvGrpSpPr>
        <p:grpSpPr>
          <a:xfrm flipV="1">
            <a:off x="8229866" y="5600363"/>
            <a:ext cx="1852092" cy="720258"/>
            <a:chOff x="2849880" y="3246120"/>
            <a:chExt cx="1645920" cy="640081"/>
          </a:xfrm>
        </p:grpSpPr>
        <p:sp>
          <p:nvSpPr>
            <p:cNvPr id="219" name="Rectangle 218"/>
            <p:cNvSpPr/>
            <p:nvPr/>
          </p:nvSpPr>
          <p:spPr>
            <a:xfrm>
              <a:off x="2849880" y="324612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0" name="Freeform 219"/>
            <p:cNvSpPr/>
            <p:nvPr/>
          </p:nvSpPr>
          <p:spPr>
            <a:xfrm>
              <a:off x="2895600" y="3291840"/>
              <a:ext cx="1554480" cy="548640"/>
            </a:xfrm>
            <a:custGeom>
              <a:avLst/>
              <a:gdLst>
                <a:gd name="connsiteX0" fmla="*/ 0 w 1554480"/>
                <a:gd name="connsiteY0" fmla="*/ 0 h 548640"/>
                <a:gd name="connsiteX1" fmla="*/ 1449415 w 1554480"/>
                <a:gd name="connsiteY1" fmla="*/ 0 h 548640"/>
                <a:gd name="connsiteX2" fmla="*/ 1554480 w 1554480"/>
                <a:gd name="connsiteY2" fmla="*/ 105065 h 548640"/>
                <a:gd name="connsiteX3" fmla="*/ 1554480 w 1554480"/>
                <a:gd name="connsiteY3" fmla="*/ 548640 h 548640"/>
                <a:gd name="connsiteX4" fmla="*/ 990600 w 1554480"/>
                <a:gd name="connsiteY4" fmla="*/ 548640 h 548640"/>
                <a:gd name="connsiteX5" fmla="*/ 960120 w 1554480"/>
                <a:gd name="connsiteY5" fmla="*/ 457200 h 548640"/>
                <a:gd name="connsiteX6" fmla="*/ 929640 w 1554480"/>
                <a:gd name="connsiteY6" fmla="*/ 548640 h 548640"/>
                <a:gd name="connsiteX7" fmla="*/ 0 w 1554480"/>
                <a:gd name="connsiteY7" fmla="*/ 548640 h 548640"/>
                <a:gd name="connsiteX8" fmla="*/ 0 w 1554480"/>
                <a:gd name="connsiteY8" fmla="*/ 365760 h 548640"/>
                <a:gd name="connsiteX9" fmla="*/ 55656 w 1554480"/>
                <a:gd name="connsiteY9" fmla="*/ 365760 h 548640"/>
                <a:gd name="connsiteX10" fmla="*/ 0 w 1554480"/>
                <a:gd name="connsiteY10" fmla="*/ 174316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4480" h="548640">
                  <a:moveTo>
                    <a:pt x="0" y="0"/>
                  </a:moveTo>
                  <a:lnTo>
                    <a:pt x="1449415" y="0"/>
                  </a:lnTo>
                  <a:lnTo>
                    <a:pt x="1554480" y="105065"/>
                  </a:lnTo>
                  <a:lnTo>
                    <a:pt x="1554480" y="548640"/>
                  </a:lnTo>
                  <a:lnTo>
                    <a:pt x="990600" y="548640"/>
                  </a:lnTo>
                  <a:lnTo>
                    <a:pt x="960120" y="457200"/>
                  </a:lnTo>
                  <a:lnTo>
                    <a:pt x="929640" y="548640"/>
                  </a:lnTo>
                  <a:lnTo>
                    <a:pt x="0" y="548640"/>
                  </a:lnTo>
                  <a:lnTo>
                    <a:pt x="0" y="365760"/>
                  </a:lnTo>
                  <a:lnTo>
                    <a:pt x="55656" y="365760"/>
                  </a:lnTo>
                  <a:lnTo>
                    <a:pt x="0" y="174316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1" name="Group 220"/>
          <p:cNvGrpSpPr/>
          <p:nvPr/>
        </p:nvGrpSpPr>
        <p:grpSpPr>
          <a:xfrm flipV="1">
            <a:off x="10081957" y="5600364"/>
            <a:ext cx="1852092" cy="720258"/>
            <a:chOff x="8290560" y="4069080"/>
            <a:chExt cx="1645920" cy="640081"/>
          </a:xfrm>
        </p:grpSpPr>
        <p:sp>
          <p:nvSpPr>
            <p:cNvPr id="222" name="Rectangle 221"/>
            <p:cNvSpPr/>
            <p:nvPr/>
          </p:nvSpPr>
          <p:spPr>
            <a:xfrm flipV="1">
              <a:off x="8290560" y="406908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Freeform 222"/>
            <p:cNvSpPr/>
            <p:nvPr/>
          </p:nvSpPr>
          <p:spPr>
            <a:xfrm flipV="1">
              <a:off x="8336280" y="4114806"/>
              <a:ext cx="1554480" cy="548635"/>
            </a:xfrm>
            <a:custGeom>
              <a:avLst/>
              <a:gdLst>
                <a:gd name="connsiteX0" fmla="*/ 0 w 1554480"/>
                <a:gd name="connsiteY0" fmla="*/ 0 h 548635"/>
                <a:gd name="connsiteX1" fmla="*/ 1378991 w 1554480"/>
                <a:gd name="connsiteY1" fmla="*/ 0 h 548635"/>
                <a:gd name="connsiteX2" fmla="*/ 1554480 w 1554480"/>
                <a:gd name="connsiteY2" fmla="*/ 77258 h 548635"/>
                <a:gd name="connsiteX3" fmla="*/ 1554480 w 1554480"/>
                <a:gd name="connsiteY3" fmla="*/ 548635 h 548635"/>
                <a:gd name="connsiteX4" fmla="*/ 576650 w 1554480"/>
                <a:gd name="connsiteY4" fmla="*/ 548635 h 548635"/>
                <a:gd name="connsiteX5" fmla="*/ 548701 w 1554480"/>
                <a:gd name="connsiteY5" fmla="*/ 457200 h 548635"/>
                <a:gd name="connsiteX6" fmla="*/ 530390 w 1554480"/>
                <a:gd name="connsiteY6" fmla="*/ 548635 h 548635"/>
                <a:gd name="connsiteX7" fmla="*/ 0 w 1554480"/>
                <a:gd name="connsiteY7" fmla="*/ 548635 h 54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4480" h="548635">
                  <a:moveTo>
                    <a:pt x="0" y="0"/>
                  </a:moveTo>
                  <a:lnTo>
                    <a:pt x="1378991" y="0"/>
                  </a:lnTo>
                  <a:lnTo>
                    <a:pt x="1554480" y="77258"/>
                  </a:lnTo>
                  <a:lnTo>
                    <a:pt x="1554480" y="548635"/>
                  </a:lnTo>
                  <a:lnTo>
                    <a:pt x="576650" y="548635"/>
                  </a:lnTo>
                  <a:lnTo>
                    <a:pt x="548701" y="457200"/>
                  </a:lnTo>
                  <a:lnTo>
                    <a:pt x="530390" y="548635"/>
                  </a:lnTo>
                  <a:lnTo>
                    <a:pt x="0" y="548635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4" name="Group 223"/>
          <p:cNvGrpSpPr/>
          <p:nvPr/>
        </p:nvGrpSpPr>
        <p:grpSpPr>
          <a:xfrm flipH="1">
            <a:off x="10956556" y="6320622"/>
            <a:ext cx="1852092" cy="720258"/>
            <a:chOff x="6461760" y="4069080"/>
            <a:chExt cx="1645920" cy="640081"/>
          </a:xfrm>
        </p:grpSpPr>
        <p:sp>
          <p:nvSpPr>
            <p:cNvPr id="225" name="Rectangle 224"/>
            <p:cNvSpPr/>
            <p:nvPr/>
          </p:nvSpPr>
          <p:spPr>
            <a:xfrm flipV="1">
              <a:off x="6461760" y="4069080"/>
              <a:ext cx="1645920" cy="640081"/>
            </a:xfrm>
            <a:prstGeom prst="rect">
              <a:avLst/>
            </a:prstGeom>
            <a:blipFill>
              <a:blip r:embed="rId7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" name="Freeform 225"/>
            <p:cNvSpPr/>
            <p:nvPr/>
          </p:nvSpPr>
          <p:spPr>
            <a:xfrm flipV="1">
              <a:off x="6507480" y="4114801"/>
              <a:ext cx="1554480" cy="548640"/>
            </a:xfrm>
            <a:custGeom>
              <a:avLst/>
              <a:gdLst>
                <a:gd name="connsiteX0" fmla="*/ 0 w 1554480"/>
                <a:gd name="connsiteY0" fmla="*/ 0 h 548640"/>
                <a:gd name="connsiteX1" fmla="*/ 1453475 w 1554480"/>
                <a:gd name="connsiteY1" fmla="*/ 0 h 548640"/>
                <a:gd name="connsiteX2" fmla="*/ 1554480 w 1554480"/>
                <a:gd name="connsiteY2" fmla="*/ 101005 h 548640"/>
                <a:gd name="connsiteX3" fmla="*/ 1554480 w 1554480"/>
                <a:gd name="connsiteY3" fmla="*/ 548640 h 548640"/>
                <a:gd name="connsiteX4" fmla="*/ 902316 w 1554480"/>
                <a:gd name="connsiteY4" fmla="*/ 548640 h 548640"/>
                <a:gd name="connsiteX5" fmla="*/ 708660 w 1554480"/>
                <a:gd name="connsiteY5" fmla="*/ 502920 h 548640"/>
                <a:gd name="connsiteX6" fmla="*/ 515004 w 1554480"/>
                <a:gd name="connsiteY6" fmla="*/ 548640 h 548640"/>
                <a:gd name="connsiteX7" fmla="*/ 0 w 1554480"/>
                <a:gd name="connsiteY7" fmla="*/ 54864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4480" h="548640">
                  <a:moveTo>
                    <a:pt x="0" y="0"/>
                  </a:moveTo>
                  <a:lnTo>
                    <a:pt x="1453475" y="0"/>
                  </a:lnTo>
                  <a:cubicBezTo>
                    <a:pt x="1509259" y="0"/>
                    <a:pt x="1554480" y="45221"/>
                    <a:pt x="1554480" y="101005"/>
                  </a:cubicBezTo>
                  <a:lnTo>
                    <a:pt x="1554480" y="548640"/>
                  </a:lnTo>
                  <a:lnTo>
                    <a:pt x="902316" y="548640"/>
                  </a:lnTo>
                  <a:lnTo>
                    <a:pt x="708660" y="502920"/>
                  </a:lnTo>
                  <a:lnTo>
                    <a:pt x="515004" y="548640"/>
                  </a:lnTo>
                  <a:lnTo>
                    <a:pt x="0" y="54864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7" name="Group 226"/>
          <p:cNvGrpSpPr/>
          <p:nvPr/>
        </p:nvGrpSpPr>
        <p:grpSpPr>
          <a:xfrm flipH="1">
            <a:off x="7252373" y="6320622"/>
            <a:ext cx="1852092" cy="720258"/>
            <a:chOff x="2849880" y="5623560"/>
            <a:chExt cx="1645920" cy="640081"/>
          </a:xfrm>
        </p:grpSpPr>
        <p:sp>
          <p:nvSpPr>
            <p:cNvPr id="228" name="Rectangle 227"/>
            <p:cNvSpPr/>
            <p:nvPr/>
          </p:nvSpPr>
          <p:spPr>
            <a:xfrm flipH="1" flipV="1">
              <a:off x="2849880" y="562356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" name="Freeform 228"/>
            <p:cNvSpPr/>
            <p:nvPr/>
          </p:nvSpPr>
          <p:spPr>
            <a:xfrm flipH="1" flipV="1">
              <a:off x="2895600" y="5669281"/>
              <a:ext cx="1554480" cy="548640"/>
            </a:xfrm>
            <a:custGeom>
              <a:avLst/>
              <a:gdLst>
                <a:gd name="connsiteX0" fmla="*/ 0 w 1554480"/>
                <a:gd name="connsiteY0" fmla="*/ 0 h 548640"/>
                <a:gd name="connsiteX1" fmla="*/ 1449415 w 1554480"/>
                <a:gd name="connsiteY1" fmla="*/ 0 h 548640"/>
                <a:gd name="connsiteX2" fmla="*/ 1554480 w 1554480"/>
                <a:gd name="connsiteY2" fmla="*/ 105065 h 548640"/>
                <a:gd name="connsiteX3" fmla="*/ 1554480 w 1554480"/>
                <a:gd name="connsiteY3" fmla="*/ 548640 h 548640"/>
                <a:gd name="connsiteX4" fmla="*/ 990600 w 1554480"/>
                <a:gd name="connsiteY4" fmla="*/ 548640 h 548640"/>
                <a:gd name="connsiteX5" fmla="*/ 960120 w 1554480"/>
                <a:gd name="connsiteY5" fmla="*/ 457200 h 548640"/>
                <a:gd name="connsiteX6" fmla="*/ 929640 w 1554480"/>
                <a:gd name="connsiteY6" fmla="*/ 548640 h 548640"/>
                <a:gd name="connsiteX7" fmla="*/ 0 w 1554480"/>
                <a:gd name="connsiteY7" fmla="*/ 548640 h 548640"/>
                <a:gd name="connsiteX8" fmla="*/ 0 w 1554480"/>
                <a:gd name="connsiteY8" fmla="*/ 365760 h 548640"/>
                <a:gd name="connsiteX9" fmla="*/ 55656 w 1554480"/>
                <a:gd name="connsiteY9" fmla="*/ 365760 h 548640"/>
                <a:gd name="connsiteX10" fmla="*/ 0 w 1554480"/>
                <a:gd name="connsiteY10" fmla="*/ 174316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4480" h="548640">
                  <a:moveTo>
                    <a:pt x="0" y="0"/>
                  </a:moveTo>
                  <a:lnTo>
                    <a:pt x="1449415" y="0"/>
                  </a:lnTo>
                  <a:lnTo>
                    <a:pt x="1554480" y="105065"/>
                  </a:lnTo>
                  <a:lnTo>
                    <a:pt x="1554480" y="548640"/>
                  </a:lnTo>
                  <a:lnTo>
                    <a:pt x="990600" y="548640"/>
                  </a:lnTo>
                  <a:lnTo>
                    <a:pt x="960120" y="457200"/>
                  </a:lnTo>
                  <a:lnTo>
                    <a:pt x="929640" y="548640"/>
                  </a:lnTo>
                  <a:lnTo>
                    <a:pt x="0" y="548640"/>
                  </a:lnTo>
                  <a:lnTo>
                    <a:pt x="0" y="365760"/>
                  </a:lnTo>
                  <a:lnTo>
                    <a:pt x="55656" y="365760"/>
                  </a:lnTo>
                  <a:lnTo>
                    <a:pt x="0" y="174316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0" name="Group 229"/>
          <p:cNvGrpSpPr/>
          <p:nvPr/>
        </p:nvGrpSpPr>
        <p:grpSpPr>
          <a:xfrm flipH="1">
            <a:off x="9104465" y="6320622"/>
            <a:ext cx="1852092" cy="720258"/>
            <a:chOff x="4632960" y="5623560"/>
            <a:chExt cx="1645920" cy="640081"/>
          </a:xfrm>
        </p:grpSpPr>
        <p:sp>
          <p:nvSpPr>
            <p:cNvPr id="231" name="Rectangle 230"/>
            <p:cNvSpPr/>
            <p:nvPr/>
          </p:nvSpPr>
          <p:spPr>
            <a:xfrm flipH="1" flipV="1">
              <a:off x="4632960" y="562356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Freeform 231"/>
            <p:cNvSpPr/>
            <p:nvPr/>
          </p:nvSpPr>
          <p:spPr>
            <a:xfrm flipH="1" flipV="1">
              <a:off x="4678680" y="5669286"/>
              <a:ext cx="1554480" cy="548635"/>
            </a:xfrm>
            <a:custGeom>
              <a:avLst/>
              <a:gdLst>
                <a:gd name="connsiteX0" fmla="*/ 53273 w 1554480"/>
                <a:gd name="connsiteY0" fmla="*/ 0 h 548635"/>
                <a:gd name="connsiteX1" fmla="*/ 1554480 w 1554480"/>
                <a:gd name="connsiteY1" fmla="*/ 0 h 548635"/>
                <a:gd name="connsiteX2" fmla="*/ 1554480 w 1554480"/>
                <a:gd name="connsiteY2" fmla="*/ 313403 h 548635"/>
                <a:gd name="connsiteX3" fmla="*/ 1441919 w 1554480"/>
                <a:gd name="connsiteY3" fmla="*/ 287981 h 548635"/>
                <a:gd name="connsiteX4" fmla="*/ 1554480 w 1554480"/>
                <a:gd name="connsiteY4" fmla="*/ 365833 h 548635"/>
                <a:gd name="connsiteX5" fmla="*/ 1554480 w 1554480"/>
                <a:gd name="connsiteY5" fmla="*/ 548635 h 548635"/>
                <a:gd name="connsiteX6" fmla="*/ 0 w 1554480"/>
                <a:gd name="connsiteY6" fmla="*/ 548635 h 548635"/>
                <a:gd name="connsiteX7" fmla="*/ 0 w 1554480"/>
                <a:gd name="connsiteY7" fmla="*/ 48560 h 548635"/>
                <a:gd name="connsiteX8" fmla="*/ 9526 w 1554480"/>
                <a:gd name="connsiteY8" fmla="*/ 50483 h 548635"/>
                <a:gd name="connsiteX9" fmla="*/ 55246 w 1554480"/>
                <a:gd name="connsiteY9" fmla="*/ 4763 h 54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4480" h="548635">
                  <a:moveTo>
                    <a:pt x="53273" y="0"/>
                  </a:moveTo>
                  <a:lnTo>
                    <a:pt x="1554480" y="0"/>
                  </a:lnTo>
                  <a:lnTo>
                    <a:pt x="1554480" y="313403"/>
                  </a:lnTo>
                  <a:lnTo>
                    <a:pt x="1441919" y="287981"/>
                  </a:lnTo>
                  <a:lnTo>
                    <a:pt x="1554480" y="365833"/>
                  </a:lnTo>
                  <a:lnTo>
                    <a:pt x="1554480" y="548635"/>
                  </a:lnTo>
                  <a:lnTo>
                    <a:pt x="0" y="548635"/>
                  </a:lnTo>
                  <a:lnTo>
                    <a:pt x="0" y="48560"/>
                  </a:lnTo>
                  <a:lnTo>
                    <a:pt x="9526" y="50483"/>
                  </a:lnTo>
                  <a:cubicBezTo>
                    <a:pt x="34776" y="50483"/>
                    <a:pt x="55246" y="30013"/>
                    <a:pt x="55246" y="4763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3" name="Group 232"/>
          <p:cNvGrpSpPr/>
          <p:nvPr/>
        </p:nvGrpSpPr>
        <p:grpSpPr>
          <a:xfrm flipH="1">
            <a:off x="5400281" y="6320620"/>
            <a:ext cx="1852092" cy="720258"/>
            <a:chOff x="4587240" y="960120"/>
            <a:chExt cx="1645920" cy="640081"/>
          </a:xfrm>
        </p:grpSpPr>
        <p:sp>
          <p:nvSpPr>
            <p:cNvPr id="234" name="Rectangle 233"/>
            <p:cNvSpPr/>
            <p:nvPr/>
          </p:nvSpPr>
          <p:spPr>
            <a:xfrm flipV="1">
              <a:off x="4587240" y="96012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5" name="Freeform 234"/>
            <p:cNvSpPr/>
            <p:nvPr/>
          </p:nvSpPr>
          <p:spPr>
            <a:xfrm flipV="1">
              <a:off x="4632960" y="1005846"/>
              <a:ext cx="1554480" cy="548635"/>
            </a:xfrm>
            <a:custGeom>
              <a:avLst/>
              <a:gdLst>
                <a:gd name="connsiteX0" fmla="*/ 53273 w 1554480"/>
                <a:gd name="connsiteY0" fmla="*/ 0 h 548635"/>
                <a:gd name="connsiteX1" fmla="*/ 1554480 w 1554480"/>
                <a:gd name="connsiteY1" fmla="*/ 0 h 548635"/>
                <a:gd name="connsiteX2" fmla="*/ 1554480 w 1554480"/>
                <a:gd name="connsiteY2" fmla="*/ 313403 h 548635"/>
                <a:gd name="connsiteX3" fmla="*/ 1441919 w 1554480"/>
                <a:gd name="connsiteY3" fmla="*/ 287981 h 548635"/>
                <a:gd name="connsiteX4" fmla="*/ 1554480 w 1554480"/>
                <a:gd name="connsiteY4" fmla="*/ 365833 h 548635"/>
                <a:gd name="connsiteX5" fmla="*/ 1554480 w 1554480"/>
                <a:gd name="connsiteY5" fmla="*/ 548635 h 548635"/>
                <a:gd name="connsiteX6" fmla="*/ 0 w 1554480"/>
                <a:gd name="connsiteY6" fmla="*/ 548635 h 548635"/>
                <a:gd name="connsiteX7" fmla="*/ 0 w 1554480"/>
                <a:gd name="connsiteY7" fmla="*/ 48560 h 548635"/>
                <a:gd name="connsiteX8" fmla="*/ 9526 w 1554480"/>
                <a:gd name="connsiteY8" fmla="*/ 50483 h 548635"/>
                <a:gd name="connsiteX9" fmla="*/ 55246 w 1554480"/>
                <a:gd name="connsiteY9" fmla="*/ 4763 h 54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4480" h="548635">
                  <a:moveTo>
                    <a:pt x="53273" y="0"/>
                  </a:moveTo>
                  <a:lnTo>
                    <a:pt x="1554480" y="0"/>
                  </a:lnTo>
                  <a:lnTo>
                    <a:pt x="1554480" y="313403"/>
                  </a:lnTo>
                  <a:lnTo>
                    <a:pt x="1441919" y="287981"/>
                  </a:lnTo>
                  <a:lnTo>
                    <a:pt x="1554480" y="365833"/>
                  </a:lnTo>
                  <a:lnTo>
                    <a:pt x="1554480" y="548635"/>
                  </a:lnTo>
                  <a:lnTo>
                    <a:pt x="0" y="548635"/>
                  </a:lnTo>
                  <a:lnTo>
                    <a:pt x="0" y="48560"/>
                  </a:lnTo>
                  <a:lnTo>
                    <a:pt x="9526" y="50483"/>
                  </a:lnTo>
                  <a:cubicBezTo>
                    <a:pt x="34776" y="50483"/>
                    <a:pt x="55246" y="30013"/>
                    <a:pt x="55246" y="4763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6" name="Group 235"/>
          <p:cNvGrpSpPr/>
          <p:nvPr/>
        </p:nvGrpSpPr>
        <p:grpSpPr>
          <a:xfrm flipH="1">
            <a:off x="3548189" y="6320622"/>
            <a:ext cx="1852092" cy="720258"/>
            <a:chOff x="8290560" y="4069080"/>
            <a:chExt cx="1645920" cy="640081"/>
          </a:xfrm>
        </p:grpSpPr>
        <p:sp>
          <p:nvSpPr>
            <p:cNvPr id="237" name="Rectangle 236"/>
            <p:cNvSpPr/>
            <p:nvPr/>
          </p:nvSpPr>
          <p:spPr>
            <a:xfrm flipV="1">
              <a:off x="8290560" y="406908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Freeform 237"/>
            <p:cNvSpPr/>
            <p:nvPr/>
          </p:nvSpPr>
          <p:spPr>
            <a:xfrm flipV="1">
              <a:off x="8336280" y="4114806"/>
              <a:ext cx="1554480" cy="548635"/>
            </a:xfrm>
            <a:custGeom>
              <a:avLst/>
              <a:gdLst>
                <a:gd name="connsiteX0" fmla="*/ 0 w 1554480"/>
                <a:gd name="connsiteY0" fmla="*/ 0 h 548635"/>
                <a:gd name="connsiteX1" fmla="*/ 1378991 w 1554480"/>
                <a:gd name="connsiteY1" fmla="*/ 0 h 548635"/>
                <a:gd name="connsiteX2" fmla="*/ 1554480 w 1554480"/>
                <a:gd name="connsiteY2" fmla="*/ 77258 h 548635"/>
                <a:gd name="connsiteX3" fmla="*/ 1554480 w 1554480"/>
                <a:gd name="connsiteY3" fmla="*/ 548635 h 548635"/>
                <a:gd name="connsiteX4" fmla="*/ 576650 w 1554480"/>
                <a:gd name="connsiteY4" fmla="*/ 548635 h 548635"/>
                <a:gd name="connsiteX5" fmla="*/ 548701 w 1554480"/>
                <a:gd name="connsiteY5" fmla="*/ 457200 h 548635"/>
                <a:gd name="connsiteX6" fmla="*/ 530390 w 1554480"/>
                <a:gd name="connsiteY6" fmla="*/ 548635 h 548635"/>
                <a:gd name="connsiteX7" fmla="*/ 0 w 1554480"/>
                <a:gd name="connsiteY7" fmla="*/ 548635 h 54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4480" h="548635">
                  <a:moveTo>
                    <a:pt x="0" y="0"/>
                  </a:moveTo>
                  <a:lnTo>
                    <a:pt x="1378991" y="0"/>
                  </a:lnTo>
                  <a:lnTo>
                    <a:pt x="1554480" y="77258"/>
                  </a:lnTo>
                  <a:lnTo>
                    <a:pt x="1554480" y="548635"/>
                  </a:lnTo>
                  <a:lnTo>
                    <a:pt x="576650" y="548635"/>
                  </a:lnTo>
                  <a:lnTo>
                    <a:pt x="548701" y="457200"/>
                  </a:lnTo>
                  <a:lnTo>
                    <a:pt x="530390" y="548635"/>
                  </a:lnTo>
                  <a:lnTo>
                    <a:pt x="0" y="548635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0" name="Group 239"/>
          <p:cNvGrpSpPr/>
          <p:nvPr/>
        </p:nvGrpSpPr>
        <p:grpSpPr>
          <a:xfrm flipV="1">
            <a:off x="6326327" y="-182880"/>
            <a:ext cx="1852092" cy="720258"/>
            <a:chOff x="8244840" y="137160"/>
            <a:chExt cx="1645920" cy="640081"/>
          </a:xfrm>
        </p:grpSpPr>
        <p:sp>
          <p:nvSpPr>
            <p:cNvPr id="241" name="Rectangle 240"/>
            <p:cNvSpPr/>
            <p:nvPr/>
          </p:nvSpPr>
          <p:spPr>
            <a:xfrm>
              <a:off x="8244840" y="13716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2" name="Freeform 241"/>
            <p:cNvSpPr/>
            <p:nvPr/>
          </p:nvSpPr>
          <p:spPr>
            <a:xfrm>
              <a:off x="8290560" y="182880"/>
              <a:ext cx="1554480" cy="548635"/>
            </a:xfrm>
            <a:custGeom>
              <a:avLst/>
              <a:gdLst>
                <a:gd name="connsiteX0" fmla="*/ 0 w 1554480"/>
                <a:gd name="connsiteY0" fmla="*/ 0 h 548635"/>
                <a:gd name="connsiteX1" fmla="*/ 1378991 w 1554480"/>
                <a:gd name="connsiteY1" fmla="*/ 0 h 548635"/>
                <a:gd name="connsiteX2" fmla="*/ 1554480 w 1554480"/>
                <a:gd name="connsiteY2" fmla="*/ 77258 h 548635"/>
                <a:gd name="connsiteX3" fmla="*/ 1554480 w 1554480"/>
                <a:gd name="connsiteY3" fmla="*/ 548635 h 548635"/>
                <a:gd name="connsiteX4" fmla="*/ 576650 w 1554480"/>
                <a:gd name="connsiteY4" fmla="*/ 548635 h 548635"/>
                <a:gd name="connsiteX5" fmla="*/ 548701 w 1554480"/>
                <a:gd name="connsiteY5" fmla="*/ 457200 h 548635"/>
                <a:gd name="connsiteX6" fmla="*/ 530390 w 1554480"/>
                <a:gd name="connsiteY6" fmla="*/ 548635 h 548635"/>
                <a:gd name="connsiteX7" fmla="*/ 0 w 1554480"/>
                <a:gd name="connsiteY7" fmla="*/ 548635 h 54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4480" h="548635">
                  <a:moveTo>
                    <a:pt x="0" y="0"/>
                  </a:moveTo>
                  <a:lnTo>
                    <a:pt x="1378991" y="0"/>
                  </a:lnTo>
                  <a:lnTo>
                    <a:pt x="1554480" y="77258"/>
                  </a:lnTo>
                  <a:lnTo>
                    <a:pt x="1554480" y="548635"/>
                  </a:lnTo>
                  <a:lnTo>
                    <a:pt x="576650" y="548635"/>
                  </a:lnTo>
                  <a:lnTo>
                    <a:pt x="548701" y="457200"/>
                  </a:lnTo>
                  <a:lnTo>
                    <a:pt x="530390" y="548635"/>
                  </a:lnTo>
                  <a:lnTo>
                    <a:pt x="0" y="548635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3" name="Group 242"/>
          <p:cNvGrpSpPr/>
          <p:nvPr/>
        </p:nvGrpSpPr>
        <p:grpSpPr>
          <a:xfrm flipV="1">
            <a:off x="4474235" y="-182880"/>
            <a:ext cx="1852092" cy="720258"/>
            <a:chOff x="6416040" y="960120"/>
            <a:chExt cx="1645920" cy="640081"/>
          </a:xfrm>
        </p:grpSpPr>
        <p:sp>
          <p:nvSpPr>
            <p:cNvPr id="244" name="Rectangle 243"/>
            <p:cNvSpPr/>
            <p:nvPr/>
          </p:nvSpPr>
          <p:spPr>
            <a:xfrm flipV="1">
              <a:off x="6416040" y="96012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5" name="Freeform 244"/>
            <p:cNvSpPr/>
            <p:nvPr/>
          </p:nvSpPr>
          <p:spPr>
            <a:xfrm flipV="1">
              <a:off x="6461760" y="1005841"/>
              <a:ext cx="1554480" cy="548640"/>
            </a:xfrm>
            <a:custGeom>
              <a:avLst/>
              <a:gdLst>
                <a:gd name="connsiteX0" fmla="*/ 0 w 1554480"/>
                <a:gd name="connsiteY0" fmla="*/ 0 h 548640"/>
                <a:gd name="connsiteX1" fmla="*/ 1453475 w 1554480"/>
                <a:gd name="connsiteY1" fmla="*/ 0 h 548640"/>
                <a:gd name="connsiteX2" fmla="*/ 1554480 w 1554480"/>
                <a:gd name="connsiteY2" fmla="*/ 101005 h 548640"/>
                <a:gd name="connsiteX3" fmla="*/ 1554480 w 1554480"/>
                <a:gd name="connsiteY3" fmla="*/ 548640 h 548640"/>
                <a:gd name="connsiteX4" fmla="*/ 902316 w 1554480"/>
                <a:gd name="connsiteY4" fmla="*/ 548640 h 548640"/>
                <a:gd name="connsiteX5" fmla="*/ 708660 w 1554480"/>
                <a:gd name="connsiteY5" fmla="*/ 502920 h 548640"/>
                <a:gd name="connsiteX6" fmla="*/ 515004 w 1554480"/>
                <a:gd name="connsiteY6" fmla="*/ 548640 h 548640"/>
                <a:gd name="connsiteX7" fmla="*/ 0 w 1554480"/>
                <a:gd name="connsiteY7" fmla="*/ 54864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4480" h="548640">
                  <a:moveTo>
                    <a:pt x="0" y="0"/>
                  </a:moveTo>
                  <a:lnTo>
                    <a:pt x="1453475" y="0"/>
                  </a:lnTo>
                  <a:cubicBezTo>
                    <a:pt x="1509259" y="0"/>
                    <a:pt x="1554480" y="45221"/>
                    <a:pt x="1554480" y="101005"/>
                  </a:cubicBezTo>
                  <a:lnTo>
                    <a:pt x="1554480" y="548640"/>
                  </a:lnTo>
                  <a:lnTo>
                    <a:pt x="902316" y="548640"/>
                  </a:lnTo>
                  <a:lnTo>
                    <a:pt x="708660" y="502920"/>
                  </a:lnTo>
                  <a:lnTo>
                    <a:pt x="515004" y="548640"/>
                  </a:lnTo>
                  <a:lnTo>
                    <a:pt x="0" y="54864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6" name="Group 245"/>
          <p:cNvGrpSpPr/>
          <p:nvPr/>
        </p:nvGrpSpPr>
        <p:grpSpPr>
          <a:xfrm flipV="1">
            <a:off x="8178418" y="-182880"/>
            <a:ext cx="1852092" cy="720258"/>
            <a:chOff x="8290560" y="4069080"/>
            <a:chExt cx="1645920" cy="640081"/>
          </a:xfrm>
        </p:grpSpPr>
        <p:sp>
          <p:nvSpPr>
            <p:cNvPr id="247" name="Rectangle 246"/>
            <p:cNvSpPr/>
            <p:nvPr/>
          </p:nvSpPr>
          <p:spPr>
            <a:xfrm flipV="1">
              <a:off x="8290560" y="406908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8" name="Freeform 247"/>
            <p:cNvSpPr/>
            <p:nvPr/>
          </p:nvSpPr>
          <p:spPr>
            <a:xfrm flipV="1">
              <a:off x="8336280" y="4114806"/>
              <a:ext cx="1554480" cy="548635"/>
            </a:xfrm>
            <a:custGeom>
              <a:avLst/>
              <a:gdLst>
                <a:gd name="connsiteX0" fmla="*/ 0 w 1554480"/>
                <a:gd name="connsiteY0" fmla="*/ 0 h 548635"/>
                <a:gd name="connsiteX1" fmla="*/ 1378991 w 1554480"/>
                <a:gd name="connsiteY1" fmla="*/ 0 h 548635"/>
                <a:gd name="connsiteX2" fmla="*/ 1554480 w 1554480"/>
                <a:gd name="connsiteY2" fmla="*/ 77258 h 548635"/>
                <a:gd name="connsiteX3" fmla="*/ 1554480 w 1554480"/>
                <a:gd name="connsiteY3" fmla="*/ 548635 h 548635"/>
                <a:gd name="connsiteX4" fmla="*/ 576650 w 1554480"/>
                <a:gd name="connsiteY4" fmla="*/ 548635 h 548635"/>
                <a:gd name="connsiteX5" fmla="*/ 548701 w 1554480"/>
                <a:gd name="connsiteY5" fmla="*/ 457200 h 548635"/>
                <a:gd name="connsiteX6" fmla="*/ 530390 w 1554480"/>
                <a:gd name="connsiteY6" fmla="*/ 548635 h 548635"/>
                <a:gd name="connsiteX7" fmla="*/ 0 w 1554480"/>
                <a:gd name="connsiteY7" fmla="*/ 548635 h 54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4480" h="548635">
                  <a:moveTo>
                    <a:pt x="0" y="0"/>
                  </a:moveTo>
                  <a:lnTo>
                    <a:pt x="1378991" y="0"/>
                  </a:lnTo>
                  <a:lnTo>
                    <a:pt x="1554480" y="77258"/>
                  </a:lnTo>
                  <a:lnTo>
                    <a:pt x="1554480" y="548635"/>
                  </a:lnTo>
                  <a:lnTo>
                    <a:pt x="576650" y="548635"/>
                  </a:lnTo>
                  <a:lnTo>
                    <a:pt x="548701" y="457200"/>
                  </a:lnTo>
                  <a:lnTo>
                    <a:pt x="530390" y="548635"/>
                  </a:lnTo>
                  <a:lnTo>
                    <a:pt x="0" y="548635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0" name="Group 249"/>
          <p:cNvGrpSpPr/>
          <p:nvPr/>
        </p:nvGrpSpPr>
        <p:grpSpPr>
          <a:xfrm>
            <a:off x="-155994" y="3439591"/>
            <a:ext cx="1852092" cy="720258"/>
            <a:chOff x="4587240" y="2514600"/>
            <a:chExt cx="1645920" cy="640081"/>
          </a:xfrm>
        </p:grpSpPr>
        <p:sp>
          <p:nvSpPr>
            <p:cNvPr id="251" name="Rectangle 250"/>
            <p:cNvSpPr/>
            <p:nvPr/>
          </p:nvSpPr>
          <p:spPr>
            <a:xfrm flipH="1" flipV="1">
              <a:off x="4587240" y="251460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2" name="Freeform 251"/>
            <p:cNvSpPr/>
            <p:nvPr/>
          </p:nvSpPr>
          <p:spPr>
            <a:xfrm flipH="1" flipV="1">
              <a:off x="4632960" y="2560326"/>
              <a:ext cx="1554480" cy="548635"/>
            </a:xfrm>
            <a:custGeom>
              <a:avLst/>
              <a:gdLst>
                <a:gd name="connsiteX0" fmla="*/ 53273 w 1554480"/>
                <a:gd name="connsiteY0" fmla="*/ 0 h 548635"/>
                <a:gd name="connsiteX1" fmla="*/ 1554480 w 1554480"/>
                <a:gd name="connsiteY1" fmla="*/ 0 h 548635"/>
                <a:gd name="connsiteX2" fmla="*/ 1554480 w 1554480"/>
                <a:gd name="connsiteY2" fmla="*/ 313403 h 548635"/>
                <a:gd name="connsiteX3" fmla="*/ 1441919 w 1554480"/>
                <a:gd name="connsiteY3" fmla="*/ 287981 h 548635"/>
                <a:gd name="connsiteX4" fmla="*/ 1554480 w 1554480"/>
                <a:gd name="connsiteY4" fmla="*/ 365833 h 548635"/>
                <a:gd name="connsiteX5" fmla="*/ 1554480 w 1554480"/>
                <a:gd name="connsiteY5" fmla="*/ 548635 h 548635"/>
                <a:gd name="connsiteX6" fmla="*/ 0 w 1554480"/>
                <a:gd name="connsiteY6" fmla="*/ 548635 h 548635"/>
                <a:gd name="connsiteX7" fmla="*/ 0 w 1554480"/>
                <a:gd name="connsiteY7" fmla="*/ 48560 h 548635"/>
                <a:gd name="connsiteX8" fmla="*/ 9526 w 1554480"/>
                <a:gd name="connsiteY8" fmla="*/ 50483 h 548635"/>
                <a:gd name="connsiteX9" fmla="*/ 55246 w 1554480"/>
                <a:gd name="connsiteY9" fmla="*/ 4763 h 54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4480" h="548635">
                  <a:moveTo>
                    <a:pt x="53273" y="0"/>
                  </a:moveTo>
                  <a:lnTo>
                    <a:pt x="1554480" y="0"/>
                  </a:lnTo>
                  <a:lnTo>
                    <a:pt x="1554480" y="313403"/>
                  </a:lnTo>
                  <a:lnTo>
                    <a:pt x="1441919" y="287981"/>
                  </a:lnTo>
                  <a:lnTo>
                    <a:pt x="1554480" y="365833"/>
                  </a:lnTo>
                  <a:lnTo>
                    <a:pt x="1554480" y="548635"/>
                  </a:lnTo>
                  <a:lnTo>
                    <a:pt x="0" y="548635"/>
                  </a:lnTo>
                  <a:lnTo>
                    <a:pt x="0" y="48560"/>
                  </a:lnTo>
                  <a:lnTo>
                    <a:pt x="9526" y="50483"/>
                  </a:lnTo>
                  <a:cubicBezTo>
                    <a:pt x="34776" y="50483"/>
                    <a:pt x="55246" y="30013"/>
                    <a:pt x="55246" y="4763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3" name="Group 252"/>
          <p:cNvGrpSpPr/>
          <p:nvPr/>
        </p:nvGrpSpPr>
        <p:grpSpPr>
          <a:xfrm>
            <a:off x="-1030593" y="4159848"/>
            <a:ext cx="1852092" cy="720258"/>
            <a:chOff x="6461760" y="3246120"/>
            <a:chExt cx="1645920" cy="640081"/>
          </a:xfrm>
        </p:grpSpPr>
        <p:sp>
          <p:nvSpPr>
            <p:cNvPr id="254" name="Rectangle 253"/>
            <p:cNvSpPr/>
            <p:nvPr/>
          </p:nvSpPr>
          <p:spPr>
            <a:xfrm>
              <a:off x="6461760" y="324612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5" name="Freeform 254"/>
            <p:cNvSpPr/>
            <p:nvPr/>
          </p:nvSpPr>
          <p:spPr>
            <a:xfrm>
              <a:off x="6507480" y="3291840"/>
              <a:ext cx="1554480" cy="548640"/>
            </a:xfrm>
            <a:custGeom>
              <a:avLst/>
              <a:gdLst>
                <a:gd name="connsiteX0" fmla="*/ 0 w 1554480"/>
                <a:gd name="connsiteY0" fmla="*/ 0 h 548640"/>
                <a:gd name="connsiteX1" fmla="*/ 1453475 w 1554480"/>
                <a:gd name="connsiteY1" fmla="*/ 0 h 548640"/>
                <a:gd name="connsiteX2" fmla="*/ 1554480 w 1554480"/>
                <a:gd name="connsiteY2" fmla="*/ 101005 h 548640"/>
                <a:gd name="connsiteX3" fmla="*/ 1554480 w 1554480"/>
                <a:gd name="connsiteY3" fmla="*/ 548640 h 548640"/>
                <a:gd name="connsiteX4" fmla="*/ 902316 w 1554480"/>
                <a:gd name="connsiteY4" fmla="*/ 548640 h 548640"/>
                <a:gd name="connsiteX5" fmla="*/ 708660 w 1554480"/>
                <a:gd name="connsiteY5" fmla="*/ 502920 h 548640"/>
                <a:gd name="connsiteX6" fmla="*/ 515004 w 1554480"/>
                <a:gd name="connsiteY6" fmla="*/ 548640 h 548640"/>
                <a:gd name="connsiteX7" fmla="*/ 0 w 1554480"/>
                <a:gd name="connsiteY7" fmla="*/ 54864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4480" h="548640">
                  <a:moveTo>
                    <a:pt x="0" y="0"/>
                  </a:moveTo>
                  <a:lnTo>
                    <a:pt x="1453475" y="0"/>
                  </a:lnTo>
                  <a:cubicBezTo>
                    <a:pt x="1509259" y="0"/>
                    <a:pt x="1554480" y="45221"/>
                    <a:pt x="1554480" y="101005"/>
                  </a:cubicBezTo>
                  <a:lnTo>
                    <a:pt x="1554480" y="548640"/>
                  </a:lnTo>
                  <a:lnTo>
                    <a:pt x="902316" y="548640"/>
                  </a:lnTo>
                  <a:lnTo>
                    <a:pt x="708660" y="502920"/>
                  </a:lnTo>
                  <a:lnTo>
                    <a:pt x="515004" y="548640"/>
                  </a:lnTo>
                  <a:lnTo>
                    <a:pt x="0" y="54864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6" name="Group 255"/>
          <p:cNvGrpSpPr/>
          <p:nvPr/>
        </p:nvGrpSpPr>
        <p:grpSpPr>
          <a:xfrm>
            <a:off x="-155994" y="4880106"/>
            <a:ext cx="1852092" cy="720258"/>
            <a:chOff x="4632960" y="4069080"/>
            <a:chExt cx="1645920" cy="640081"/>
          </a:xfrm>
        </p:grpSpPr>
        <p:sp>
          <p:nvSpPr>
            <p:cNvPr id="257" name="Rectangle 256"/>
            <p:cNvSpPr/>
            <p:nvPr/>
          </p:nvSpPr>
          <p:spPr>
            <a:xfrm flipV="1">
              <a:off x="4632960" y="406908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8" name="Freeform 257"/>
            <p:cNvSpPr/>
            <p:nvPr/>
          </p:nvSpPr>
          <p:spPr>
            <a:xfrm flipV="1">
              <a:off x="4678680" y="4114806"/>
              <a:ext cx="1554480" cy="548635"/>
            </a:xfrm>
            <a:custGeom>
              <a:avLst/>
              <a:gdLst>
                <a:gd name="connsiteX0" fmla="*/ 53273 w 1554480"/>
                <a:gd name="connsiteY0" fmla="*/ 0 h 548635"/>
                <a:gd name="connsiteX1" fmla="*/ 1554480 w 1554480"/>
                <a:gd name="connsiteY1" fmla="*/ 0 h 548635"/>
                <a:gd name="connsiteX2" fmla="*/ 1554480 w 1554480"/>
                <a:gd name="connsiteY2" fmla="*/ 313403 h 548635"/>
                <a:gd name="connsiteX3" fmla="*/ 1441919 w 1554480"/>
                <a:gd name="connsiteY3" fmla="*/ 287981 h 548635"/>
                <a:gd name="connsiteX4" fmla="*/ 1554480 w 1554480"/>
                <a:gd name="connsiteY4" fmla="*/ 365833 h 548635"/>
                <a:gd name="connsiteX5" fmla="*/ 1554480 w 1554480"/>
                <a:gd name="connsiteY5" fmla="*/ 548635 h 548635"/>
                <a:gd name="connsiteX6" fmla="*/ 0 w 1554480"/>
                <a:gd name="connsiteY6" fmla="*/ 548635 h 548635"/>
                <a:gd name="connsiteX7" fmla="*/ 0 w 1554480"/>
                <a:gd name="connsiteY7" fmla="*/ 48560 h 548635"/>
                <a:gd name="connsiteX8" fmla="*/ 9526 w 1554480"/>
                <a:gd name="connsiteY8" fmla="*/ 50483 h 548635"/>
                <a:gd name="connsiteX9" fmla="*/ 55246 w 1554480"/>
                <a:gd name="connsiteY9" fmla="*/ 4763 h 54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4480" h="548635">
                  <a:moveTo>
                    <a:pt x="53273" y="0"/>
                  </a:moveTo>
                  <a:lnTo>
                    <a:pt x="1554480" y="0"/>
                  </a:lnTo>
                  <a:lnTo>
                    <a:pt x="1554480" y="313403"/>
                  </a:lnTo>
                  <a:lnTo>
                    <a:pt x="1441919" y="287981"/>
                  </a:lnTo>
                  <a:lnTo>
                    <a:pt x="1554480" y="365833"/>
                  </a:lnTo>
                  <a:lnTo>
                    <a:pt x="1554480" y="548635"/>
                  </a:lnTo>
                  <a:lnTo>
                    <a:pt x="0" y="548635"/>
                  </a:lnTo>
                  <a:lnTo>
                    <a:pt x="0" y="48560"/>
                  </a:lnTo>
                  <a:lnTo>
                    <a:pt x="9526" y="50483"/>
                  </a:lnTo>
                  <a:cubicBezTo>
                    <a:pt x="34776" y="50483"/>
                    <a:pt x="55246" y="30013"/>
                    <a:pt x="55246" y="4763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9" name="Group 258"/>
          <p:cNvGrpSpPr/>
          <p:nvPr/>
        </p:nvGrpSpPr>
        <p:grpSpPr>
          <a:xfrm>
            <a:off x="2622144" y="-161696"/>
            <a:ext cx="1852092" cy="720258"/>
            <a:chOff x="8244840" y="137160"/>
            <a:chExt cx="1645920" cy="640081"/>
          </a:xfrm>
        </p:grpSpPr>
        <p:sp>
          <p:nvSpPr>
            <p:cNvPr id="260" name="Rectangle 259"/>
            <p:cNvSpPr/>
            <p:nvPr/>
          </p:nvSpPr>
          <p:spPr>
            <a:xfrm>
              <a:off x="8244840" y="13716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1" name="Freeform 260"/>
            <p:cNvSpPr/>
            <p:nvPr/>
          </p:nvSpPr>
          <p:spPr>
            <a:xfrm>
              <a:off x="8290560" y="182880"/>
              <a:ext cx="1554480" cy="548635"/>
            </a:xfrm>
            <a:custGeom>
              <a:avLst/>
              <a:gdLst>
                <a:gd name="connsiteX0" fmla="*/ 0 w 1554480"/>
                <a:gd name="connsiteY0" fmla="*/ 0 h 548635"/>
                <a:gd name="connsiteX1" fmla="*/ 1378991 w 1554480"/>
                <a:gd name="connsiteY1" fmla="*/ 0 h 548635"/>
                <a:gd name="connsiteX2" fmla="*/ 1554480 w 1554480"/>
                <a:gd name="connsiteY2" fmla="*/ 77258 h 548635"/>
                <a:gd name="connsiteX3" fmla="*/ 1554480 w 1554480"/>
                <a:gd name="connsiteY3" fmla="*/ 548635 h 548635"/>
                <a:gd name="connsiteX4" fmla="*/ 576650 w 1554480"/>
                <a:gd name="connsiteY4" fmla="*/ 548635 h 548635"/>
                <a:gd name="connsiteX5" fmla="*/ 548701 w 1554480"/>
                <a:gd name="connsiteY5" fmla="*/ 457200 h 548635"/>
                <a:gd name="connsiteX6" fmla="*/ 530390 w 1554480"/>
                <a:gd name="connsiteY6" fmla="*/ 548635 h 548635"/>
                <a:gd name="connsiteX7" fmla="*/ 0 w 1554480"/>
                <a:gd name="connsiteY7" fmla="*/ 548635 h 54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4480" h="548635">
                  <a:moveTo>
                    <a:pt x="0" y="0"/>
                  </a:moveTo>
                  <a:lnTo>
                    <a:pt x="1378991" y="0"/>
                  </a:lnTo>
                  <a:lnTo>
                    <a:pt x="1554480" y="77258"/>
                  </a:lnTo>
                  <a:lnTo>
                    <a:pt x="1554480" y="548635"/>
                  </a:lnTo>
                  <a:lnTo>
                    <a:pt x="576650" y="548635"/>
                  </a:lnTo>
                  <a:lnTo>
                    <a:pt x="548701" y="457200"/>
                  </a:lnTo>
                  <a:lnTo>
                    <a:pt x="530390" y="548635"/>
                  </a:lnTo>
                  <a:lnTo>
                    <a:pt x="0" y="548635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2" name="Group 261"/>
          <p:cNvGrpSpPr/>
          <p:nvPr/>
        </p:nvGrpSpPr>
        <p:grpSpPr>
          <a:xfrm>
            <a:off x="-1030593" y="5600363"/>
            <a:ext cx="1852092" cy="720258"/>
            <a:chOff x="6416040" y="960120"/>
            <a:chExt cx="1645920" cy="640081"/>
          </a:xfrm>
        </p:grpSpPr>
        <p:sp>
          <p:nvSpPr>
            <p:cNvPr id="263" name="Rectangle 262"/>
            <p:cNvSpPr/>
            <p:nvPr/>
          </p:nvSpPr>
          <p:spPr>
            <a:xfrm flipV="1">
              <a:off x="6416040" y="96012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4" name="Freeform 263"/>
            <p:cNvSpPr/>
            <p:nvPr/>
          </p:nvSpPr>
          <p:spPr>
            <a:xfrm flipV="1">
              <a:off x="6461760" y="1005841"/>
              <a:ext cx="1554480" cy="548640"/>
            </a:xfrm>
            <a:custGeom>
              <a:avLst/>
              <a:gdLst>
                <a:gd name="connsiteX0" fmla="*/ 0 w 1554480"/>
                <a:gd name="connsiteY0" fmla="*/ 0 h 548640"/>
                <a:gd name="connsiteX1" fmla="*/ 1453475 w 1554480"/>
                <a:gd name="connsiteY1" fmla="*/ 0 h 548640"/>
                <a:gd name="connsiteX2" fmla="*/ 1554480 w 1554480"/>
                <a:gd name="connsiteY2" fmla="*/ 101005 h 548640"/>
                <a:gd name="connsiteX3" fmla="*/ 1554480 w 1554480"/>
                <a:gd name="connsiteY3" fmla="*/ 548640 h 548640"/>
                <a:gd name="connsiteX4" fmla="*/ 902316 w 1554480"/>
                <a:gd name="connsiteY4" fmla="*/ 548640 h 548640"/>
                <a:gd name="connsiteX5" fmla="*/ 708660 w 1554480"/>
                <a:gd name="connsiteY5" fmla="*/ 502920 h 548640"/>
                <a:gd name="connsiteX6" fmla="*/ 515004 w 1554480"/>
                <a:gd name="connsiteY6" fmla="*/ 548640 h 548640"/>
                <a:gd name="connsiteX7" fmla="*/ 0 w 1554480"/>
                <a:gd name="connsiteY7" fmla="*/ 54864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4480" h="548640">
                  <a:moveTo>
                    <a:pt x="0" y="0"/>
                  </a:moveTo>
                  <a:lnTo>
                    <a:pt x="1453475" y="0"/>
                  </a:lnTo>
                  <a:cubicBezTo>
                    <a:pt x="1509259" y="0"/>
                    <a:pt x="1554480" y="45221"/>
                    <a:pt x="1554480" y="101005"/>
                  </a:cubicBezTo>
                  <a:lnTo>
                    <a:pt x="1554480" y="548640"/>
                  </a:lnTo>
                  <a:lnTo>
                    <a:pt x="902316" y="548640"/>
                  </a:lnTo>
                  <a:lnTo>
                    <a:pt x="708660" y="502920"/>
                  </a:lnTo>
                  <a:lnTo>
                    <a:pt x="515004" y="548640"/>
                  </a:lnTo>
                  <a:lnTo>
                    <a:pt x="0" y="54864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5" name="Group 264"/>
          <p:cNvGrpSpPr/>
          <p:nvPr/>
        </p:nvGrpSpPr>
        <p:grpSpPr>
          <a:xfrm>
            <a:off x="770052" y="-164722"/>
            <a:ext cx="1852092" cy="720258"/>
            <a:chOff x="4587240" y="1737360"/>
            <a:chExt cx="1645920" cy="640081"/>
          </a:xfrm>
        </p:grpSpPr>
        <p:sp>
          <p:nvSpPr>
            <p:cNvPr id="266" name="Rectangle 265"/>
            <p:cNvSpPr/>
            <p:nvPr/>
          </p:nvSpPr>
          <p:spPr>
            <a:xfrm flipH="1">
              <a:off x="4587240" y="173736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7" name="Freeform 266"/>
            <p:cNvSpPr/>
            <p:nvPr/>
          </p:nvSpPr>
          <p:spPr>
            <a:xfrm flipH="1">
              <a:off x="4632960" y="1783080"/>
              <a:ext cx="1554480" cy="548635"/>
            </a:xfrm>
            <a:custGeom>
              <a:avLst/>
              <a:gdLst>
                <a:gd name="connsiteX0" fmla="*/ 53273 w 1554480"/>
                <a:gd name="connsiteY0" fmla="*/ 0 h 548635"/>
                <a:gd name="connsiteX1" fmla="*/ 1554480 w 1554480"/>
                <a:gd name="connsiteY1" fmla="*/ 0 h 548635"/>
                <a:gd name="connsiteX2" fmla="*/ 1554480 w 1554480"/>
                <a:gd name="connsiteY2" fmla="*/ 313403 h 548635"/>
                <a:gd name="connsiteX3" fmla="*/ 1441919 w 1554480"/>
                <a:gd name="connsiteY3" fmla="*/ 287981 h 548635"/>
                <a:gd name="connsiteX4" fmla="*/ 1554480 w 1554480"/>
                <a:gd name="connsiteY4" fmla="*/ 365833 h 548635"/>
                <a:gd name="connsiteX5" fmla="*/ 1554480 w 1554480"/>
                <a:gd name="connsiteY5" fmla="*/ 548635 h 548635"/>
                <a:gd name="connsiteX6" fmla="*/ 0 w 1554480"/>
                <a:gd name="connsiteY6" fmla="*/ 548635 h 548635"/>
                <a:gd name="connsiteX7" fmla="*/ 0 w 1554480"/>
                <a:gd name="connsiteY7" fmla="*/ 48560 h 548635"/>
                <a:gd name="connsiteX8" fmla="*/ 9526 w 1554480"/>
                <a:gd name="connsiteY8" fmla="*/ 50483 h 548635"/>
                <a:gd name="connsiteX9" fmla="*/ 55246 w 1554480"/>
                <a:gd name="connsiteY9" fmla="*/ 4763 h 54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4480" h="548635">
                  <a:moveTo>
                    <a:pt x="53273" y="0"/>
                  </a:moveTo>
                  <a:lnTo>
                    <a:pt x="1554480" y="0"/>
                  </a:lnTo>
                  <a:lnTo>
                    <a:pt x="1554480" y="313403"/>
                  </a:lnTo>
                  <a:lnTo>
                    <a:pt x="1441919" y="287981"/>
                  </a:lnTo>
                  <a:lnTo>
                    <a:pt x="1554480" y="365833"/>
                  </a:lnTo>
                  <a:lnTo>
                    <a:pt x="1554480" y="548635"/>
                  </a:lnTo>
                  <a:lnTo>
                    <a:pt x="0" y="548635"/>
                  </a:lnTo>
                  <a:lnTo>
                    <a:pt x="0" y="48560"/>
                  </a:lnTo>
                  <a:lnTo>
                    <a:pt x="9526" y="50483"/>
                  </a:lnTo>
                  <a:cubicBezTo>
                    <a:pt x="34776" y="50483"/>
                    <a:pt x="55246" y="30013"/>
                    <a:pt x="55246" y="4763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8" name="Group 267"/>
          <p:cNvGrpSpPr/>
          <p:nvPr/>
        </p:nvGrpSpPr>
        <p:grpSpPr>
          <a:xfrm>
            <a:off x="9104465" y="3439591"/>
            <a:ext cx="1852092" cy="720258"/>
            <a:chOff x="8290560" y="3246120"/>
            <a:chExt cx="1645920" cy="640081"/>
          </a:xfrm>
        </p:grpSpPr>
        <p:sp>
          <p:nvSpPr>
            <p:cNvPr id="269" name="Rectangle 268"/>
            <p:cNvSpPr/>
            <p:nvPr/>
          </p:nvSpPr>
          <p:spPr>
            <a:xfrm>
              <a:off x="8290560" y="324612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0" name="Freeform 269"/>
            <p:cNvSpPr/>
            <p:nvPr/>
          </p:nvSpPr>
          <p:spPr>
            <a:xfrm>
              <a:off x="8336280" y="3291840"/>
              <a:ext cx="1554480" cy="548635"/>
            </a:xfrm>
            <a:custGeom>
              <a:avLst/>
              <a:gdLst>
                <a:gd name="connsiteX0" fmla="*/ 0 w 1554480"/>
                <a:gd name="connsiteY0" fmla="*/ 0 h 548635"/>
                <a:gd name="connsiteX1" fmla="*/ 1378991 w 1554480"/>
                <a:gd name="connsiteY1" fmla="*/ 0 h 548635"/>
                <a:gd name="connsiteX2" fmla="*/ 1554480 w 1554480"/>
                <a:gd name="connsiteY2" fmla="*/ 77258 h 548635"/>
                <a:gd name="connsiteX3" fmla="*/ 1554480 w 1554480"/>
                <a:gd name="connsiteY3" fmla="*/ 548635 h 548635"/>
                <a:gd name="connsiteX4" fmla="*/ 576650 w 1554480"/>
                <a:gd name="connsiteY4" fmla="*/ 548635 h 548635"/>
                <a:gd name="connsiteX5" fmla="*/ 548701 w 1554480"/>
                <a:gd name="connsiteY5" fmla="*/ 457200 h 548635"/>
                <a:gd name="connsiteX6" fmla="*/ 530390 w 1554480"/>
                <a:gd name="connsiteY6" fmla="*/ 548635 h 548635"/>
                <a:gd name="connsiteX7" fmla="*/ 0 w 1554480"/>
                <a:gd name="connsiteY7" fmla="*/ 548635 h 54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4480" h="548635">
                  <a:moveTo>
                    <a:pt x="0" y="0"/>
                  </a:moveTo>
                  <a:lnTo>
                    <a:pt x="1378991" y="0"/>
                  </a:lnTo>
                  <a:lnTo>
                    <a:pt x="1554480" y="77258"/>
                  </a:lnTo>
                  <a:lnTo>
                    <a:pt x="1554480" y="548635"/>
                  </a:lnTo>
                  <a:lnTo>
                    <a:pt x="576650" y="548635"/>
                  </a:lnTo>
                  <a:lnTo>
                    <a:pt x="548701" y="457200"/>
                  </a:lnTo>
                  <a:lnTo>
                    <a:pt x="530390" y="548635"/>
                  </a:lnTo>
                  <a:lnTo>
                    <a:pt x="0" y="548635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1" name="Group 270"/>
          <p:cNvGrpSpPr/>
          <p:nvPr/>
        </p:nvGrpSpPr>
        <p:grpSpPr>
          <a:xfrm>
            <a:off x="11934049" y="5600363"/>
            <a:ext cx="1852092" cy="720258"/>
            <a:chOff x="2849880" y="4069080"/>
            <a:chExt cx="1645920" cy="640081"/>
          </a:xfrm>
        </p:grpSpPr>
        <p:sp>
          <p:nvSpPr>
            <p:cNvPr id="272" name="Rectangle 271"/>
            <p:cNvSpPr/>
            <p:nvPr/>
          </p:nvSpPr>
          <p:spPr>
            <a:xfrm flipV="1">
              <a:off x="2849880" y="406908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3" name="Freeform 272"/>
            <p:cNvSpPr/>
            <p:nvPr/>
          </p:nvSpPr>
          <p:spPr>
            <a:xfrm flipV="1">
              <a:off x="2895600" y="4114801"/>
              <a:ext cx="1554480" cy="548640"/>
            </a:xfrm>
            <a:custGeom>
              <a:avLst/>
              <a:gdLst>
                <a:gd name="connsiteX0" fmla="*/ 0 w 1554480"/>
                <a:gd name="connsiteY0" fmla="*/ 0 h 548640"/>
                <a:gd name="connsiteX1" fmla="*/ 1449415 w 1554480"/>
                <a:gd name="connsiteY1" fmla="*/ 0 h 548640"/>
                <a:gd name="connsiteX2" fmla="*/ 1554480 w 1554480"/>
                <a:gd name="connsiteY2" fmla="*/ 105065 h 548640"/>
                <a:gd name="connsiteX3" fmla="*/ 1554480 w 1554480"/>
                <a:gd name="connsiteY3" fmla="*/ 548640 h 548640"/>
                <a:gd name="connsiteX4" fmla="*/ 990600 w 1554480"/>
                <a:gd name="connsiteY4" fmla="*/ 548640 h 548640"/>
                <a:gd name="connsiteX5" fmla="*/ 960120 w 1554480"/>
                <a:gd name="connsiteY5" fmla="*/ 457200 h 548640"/>
                <a:gd name="connsiteX6" fmla="*/ 929640 w 1554480"/>
                <a:gd name="connsiteY6" fmla="*/ 548640 h 548640"/>
                <a:gd name="connsiteX7" fmla="*/ 0 w 1554480"/>
                <a:gd name="connsiteY7" fmla="*/ 548640 h 548640"/>
                <a:gd name="connsiteX8" fmla="*/ 0 w 1554480"/>
                <a:gd name="connsiteY8" fmla="*/ 365760 h 548640"/>
                <a:gd name="connsiteX9" fmla="*/ 55656 w 1554480"/>
                <a:gd name="connsiteY9" fmla="*/ 365760 h 548640"/>
                <a:gd name="connsiteX10" fmla="*/ 0 w 1554480"/>
                <a:gd name="connsiteY10" fmla="*/ 174316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4480" h="548640">
                  <a:moveTo>
                    <a:pt x="0" y="0"/>
                  </a:moveTo>
                  <a:lnTo>
                    <a:pt x="1449415" y="0"/>
                  </a:lnTo>
                  <a:lnTo>
                    <a:pt x="1554480" y="105065"/>
                  </a:lnTo>
                  <a:lnTo>
                    <a:pt x="1554480" y="548640"/>
                  </a:lnTo>
                  <a:lnTo>
                    <a:pt x="990600" y="548640"/>
                  </a:lnTo>
                  <a:lnTo>
                    <a:pt x="960120" y="457200"/>
                  </a:lnTo>
                  <a:lnTo>
                    <a:pt x="929640" y="548640"/>
                  </a:lnTo>
                  <a:lnTo>
                    <a:pt x="0" y="548640"/>
                  </a:lnTo>
                  <a:lnTo>
                    <a:pt x="0" y="365760"/>
                  </a:lnTo>
                  <a:lnTo>
                    <a:pt x="55656" y="365760"/>
                  </a:lnTo>
                  <a:lnTo>
                    <a:pt x="0" y="174316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178419" y="1278819"/>
            <a:ext cx="1852092" cy="720258"/>
            <a:chOff x="2849880" y="5623560"/>
            <a:chExt cx="1645920" cy="640081"/>
          </a:xfrm>
        </p:grpSpPr>
        <p:sp>
          <p:nvSpPr>
            <p:cNvPr id="24" name="Rectangle 23"/>
            <p:cNvSpPr/>
            <p:nvPr/>
          </p:nvSpPr>
          <p:spPr>
            <a:xfrm flipH="1" flipV="1">
              <a:off x="2849880" y="562356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 flipH="1" flipV="1">
              <a:off x="2895600" y="5669281"/>
              <a:ext cx="1554480" cy="548640"/>
            </a:xfrm>
            <a:custGeom>
              <a:avLst/>
              <a:gdLst>
                <a:gd name="connsiteX0" fmla="*/ 0 w 1554480"/>
                <a:gd name="connsiteY0" fmla="*/ 0 h 548640"/>
                <a:gd name="connsiteX1" fmla="*/ 1449415 w 1554480"/>
                <a:gd name="connsiteY1" fmla="*/ 0 h 548640"/>
                <a:gd name="connsiteX2" fmla="*/ 1554480 w 1554480"/>
                <a:gd name="connsiteY2" fmla="*/ 105065 h 548640"/>
                <a:gd name="connsiteX3" fmla="*/ 1554480 w 1554480"/>
                <a:gd name="connsiteY3" fmla="*/ 548640 h 548640"/>
                <a:gd name="connsiteX4" fmla="*/ 990600 w 1554480"/>
                <a:gd name="connsiteY4" fmla="*/ 548640 h 548640"/>
                <a:gd name="connsiteX5" fmla="*/ 960120 w 1554480"/>
                <a:gd name="connsiteY5" fmla="*/ 457200 h 548640"/>
                <a:gd name="connsiteX6" fmla="*/ 929640 w 1554480"/>
                <a:gd name="connsiteY6" fmla="*/ 548640 h 548640"/>
                <a:gd name="connsiteX7" fmla="*/ 0 w 1554480"/>
                <a:gd name="connsiteY7" fmla="*/ 548640 h 548640"/>
                <a:gd name="connsiteX8" fmla="*/ 0 w 1554480"/>
                <a:gd name="connsiteY8" fmla="*/ 365760 h 548640"/>
                <a:gd name="connsiteX9" fmla="*/ 55656 w 1554480"/>
                <a:gd name="connsiteY9" fmla="*/ 365760 h 548640"/>
                <a:gd name="connsiteX10" fmla="*/ 0 w 1554480"/>
                <a:gd name="connsiteY10" fmla="*/ 174316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4480" h="548640">
                  <a:moveTo>
                    <a:pt x="0" y="0"/>
                  </a:moveTo>
                  <a:lnTo>
                    <a:pt x="1449415" y="0"/>
                  </a:lnTo>
                  <a:lnTo>
                    <a:pt x="1554480" y="105065"/>
                  </a:lnTo>
                  <a:lnTo>
                    <a:pt x="1554480" y="548640"/>
                  </a:lnTo>
                  <a:lnTo>
                    <a:pt x="990600" y="548640"/>
                  </a:lnTo>
                  <a:lnTo>
                    <a:pt x="960120" y="457200"/>
                  </a:lnTo>
                  <a:lnTo>
                    <a:pt x="929640" y="548640"/>
                  </a:lnTo>
                  <a:lnTo>
                    <a:pt x="0" y="548640"/>
                  </a:lnTo>
                  <a:lnTo>
                    <a:pt x="0" y="365760"/>
                  </a:lnTo>
                  <a:lnTo>
                    <a:pt x="55656" y="365760"/>
                  </a:lnTo>
                  <a:lnTo>
                    <a:pt x="0" y="174316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ln w="38100"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104465" y="1999075"/>
            <a:ext cx="1852092" cy="720258"/>
            <a:chOff x="4632960" y="4069080"/>
            <a:chExt cx="1645920" cy="640081"/>
          </a:xfrm>
        </p:grpSpPr>
        <p:sp>
          <p:nvSpPr>
            <p:cNvPr id="39" name="Rectangle 38"/>
            <p:cNvSpPr/>
            <p:nvPr/>
          </p:nvSpPr>
          <p:spPr>
            <a:xfrm flipV="1">
              <a:off x="4632960" y="406908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 flipV="1">
              <a:off x="4678680" y="4114806"/>
              <a:ext cx="1554480" cy="548635"/>
            </a:xfrm>
            <a:custGeom>
              <a:avLst/>
              <a:gdLst>
                <a:gd name="connsiteX0" fmla="*/ 53273 w 1554480"/>
                <a:gd name="connsiteY0" fmla="*/ 0 h 548635"/>
                <a:gd name="connsiteX1" fmla="*/ 1554480 w 1554480"/>
                <a:gd name="connsiteY1" fmla="*/ 0 h 548635"/>
                <a:gd name="connsiteX2" fmla="*/ 1554480 w 1554480"/>
                <a:gd name="connsiteY2" fmla="*/ 313403 h 548635"/>
                <a:gd name="connsiteX3" fmla="*/ 1441919 w 1554480"/>
                <a:gd name="connsiteY3" fmla="*/ 287981 h 548635"/>
                <a:gd name="connsiteX4" fmla="*/ 1554480 w 1554480"/>
                <a:gd name="connsiteY4" fmla="*/ 365833 h 548635"/>
                <a:gd name="connsiteX5" fmla="*/ 1554480 w 1554480"/>
                <a:gd name="connsiteY5" fmla="*/ 548635 h 548635"/>
                <a:gd name="connsiteX6" fmla="*/ 0 w 1554480"/>
                <a:gd name="connsiteY6" fmla="*/ 548635 h 548635"/>
                <a:gd name="connsiteX7" fmla="*/ 0 w 1554480"/>
                <a:gd name="connsiteY7" fmla="*/ 48560 h 548635"/>
                <a:gd name="connsiteX8" fmla="*/ 9526 w 1554480"/>
                <a:gd name="connsiteY8" fmla="*/ 50483 h 548635"/>
                <a:gd name="connsiteX9" fmla="*/ 55246 w 1554480"/>
                <a:gd name="connsiteY9" fmla="*/ 4763 h 54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4480" h="548635">
                  <a:moveTo>
                    <a:pt x="53273" y="0"/>
                  </a:moveTo>
                  <a:lnTo>
                    <a:pt x="1554480" y="0"/>
                  </a:lnTo>
                  <a:lnTo>
                    <a:pt x="1554480" y="313403"/>
                  </a:lnTo>
                  <a:lnTo>
                    <a:pt x="1441919" y="287981"/>
                  </a:lnTo>
                  <a:lnTo>
                    <a:pt x="1554480" y="365833"/>
                  </a:lnTo>
                  <a:lnTo>
                    <a:pt x="1554480" y="548635"/>
                  </a:lnTo>
                  <a:lnTo>
                    <a:pt x="0" y="548635"/>
                  </a:lnTo>
                  <a:lnTo>
                    <a:pt x="0" y="48560"/>
                  </a:lnTo>
                  <a:lnTo>
                    <a:pt x="9526" y="50483"/>
                  </a:lnTo>
                  <a:cubicBezTo>
                    <a:pt x="34776" y="50483"/>
                    <a:pt x="55246" y="30013"/>
                    <a:pt x="55246" y="4763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 w="38100"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252373" y="1999076"/>
            <a:ext cx="1852092" cy="720258"/>
            <a:chOff x="8290560" y="4069080"/>
            <a:chExt cx="1645920" cy="640081"/>
          </a:xfrm>
        </p:grpSpPr>
        <p:sp>
          <p:nvSpPr>
            <p:cNvPr id="42" name="Rectangle 41"/>
            <p:cNvSpPr/>
            <p:nvPr/>
          </p:nvSpPr>
          <p:spPr>
            <a:xfrm flipV="1">
              <a:off x="8290560" y="406908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 flipV="1">
              <a:off x="8336280" y="4114806"/>
              <a:ext cx="1554480" cy="548635"/>
            </a:xfrm>
            <a:custGeom>
              <a:avLst/>
              <a:gdLst>
                <a:gd name="connsiteX0" fmla="*/ 0 w 1554480"/>
                <a:gd name="connsiteY0" fmla="*/ 0 h 548635"/>
                <a:gd name="connsiteX1" fmla="*/ 1378991 w 1554480"/>
                <a:gd name="connsiteY1" fmla="*/ 0 h 548635"/>
                <a:gd name="connsiteX2" fmla="*/ 1554480 w 1554480"/>
                <a:gd name="connsiteY2" fmla="*/ 77258 h 548635"/>
                <a:gd name="connsiteX3" fmla="*/ 1554480 w 1554480"/>
                <a:gd name="connsiteY3" fmla="*/ 548635 h 548635"/>
                <a:gd name="connsiteX4" fmla="*/ 576650 w 1554480"/>
                <a:gd name="connsiteY4" fmla="*/ 548635 h 548635"/>
                <a:gd name="connsiteX5" fmla="*/ 548701 w 1554480"/>
                <a:gd name="connsiteY5" fmla="*/ 457200 h 548635"/>
                <a:gd name="connsiteX6" fmla="*/ 530390 w 1554480"/>
                <a:gd name="connsiteY6" fmla="*/ 548635 h 548635"/>
                <a:gd name="connsiteX7" fmla="*/ 0 w 1554480"/>
                <a:gd name="connsiteY7" fmla="*/ 548635 h 54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4480" h="548635">
                  <a:moveTo>
                    <a:pt x="0" y="0"/>
                  </a:moveTo>
                  <a:lnTo>
                    <a:pt x="1378991" y="0"/>
                  </a:lnTo>
                  <a:lnTo>
                    <a:pt x="1554480" y="77258"/>
                  </a:lnTo>
                  <a:lnTo>
                    <a:pt x="1554480" y="548635"/>
                  </a:lnTo>
                  <a:lnTo>
                    <a:pt x="576650" y="548635"/>
                  </a:lnTo>
                  <a:lnTo>
                    <a:pt x="548701" y="457200"/>
                  </a:lnTo>
                  <a:lnTo>
                    <a:pt x="530390" y="548635"/>
                  </a:lnTo>
                  <a:lnTo>
                    <a:pt x="0" y="548635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 w="38100"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6" name="Group 175"/>
          <p:cNvGrpSpPr/>
          <p:nvPr/>
        </p:nvGrpSpPr>
        <p:grpSpPr>
          <a:xfrm>
            <a:off x="1696098" y="3439591"/>
            <a:ext cx="1852092" cy="720258"/>
            <a:chOff x="8244840" y="2514600"/>
            <a:chExt cx="1645920" cy="640081"/>
          </a:xfrm>
        </p:grpSpPr>
        <p:sp>
          <p:nvSpPr>
            <p:cNvPr id="177" name="Rectangle 176"/>
            <p:cNvSpPr/>
            <p:nvPr/>
          </p:nvSpPr>
          <p:spPr>
            <a:xfrm flipH="1" flipV="1">
              <a:off x="8244840" y="251460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Freeform 177"/>
            <p:cNvSpPr/>
            <p:nvPr/>
          </p:nvSpPr>
          <p:spPr>
            <a:xfrm flipH="1" flipV="1">
              <a:off x="8290560" y="2560326"/>
              <a:ext cx="1554480" cy="548635"/>
            </a:xfrm>
            <a:custGeom>
              <a:avLst/>
              <a:gdLst>
                <a:gd name="connsiteX0" fmla="*/ 0 w 1554480"/>
                <a:gd name="connsiteY0" fmla="*/ 0 h 548635"/>
                <a:gd name="connsiteX1" fmla="*/ 1378991 w 1554480"/>
                <a:gd name="connsiteY1" fmla="*/ 0 h 548635"/>
                <a:gd name="connsiteX2" fmla="*/ 1554480 w 1554480"/>
                <a:gd name="connsiteY2" fmla="*/ 77258 h 548635"/>
                <a:gd name="connsiteX3" fmla="*/ 1554480 w 1554480"/>
                <a:gd name="connsiteY3" fmla="*/ 548635 h 548635"/>
                <a:gd name="connsiteX4" fmla="*/ 576650 w 1554480"/>
                <a:gd name="connsiteY4" fmla="*/ 548635 h 548635"/>
                <a:gd name="connsiteX5" fmla="*/ 548701 w 1554480"/>
                <a:gd name="connsiteY5" fmla="*/ 457200 h 548635"/>
                <a:gd name="connsiteX6" fmla="*/ 530390 w 1554480"/>
                <a:gd name="connsiteY6" fmla="*/ 548635 h 548635"/>
                <a:gd name="connsiteX7" fmla="*/ 0 w 1554480"/>
                <a:gd name="connsiteY7" fmla="*/ 548635 h 54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4480" h="548635">
                  <a:moveTo>
                    <a:pt x="0" y="0"/>
                  </a:moveTo>
                  <a:lnTo>
                    <a:pt x="1378991" y="0"/>
                  </a:lnTo>
                  <a:lnTo>
                    <a:pt x="1554480" y="77258"/>
                  </a:lnTo>
                  <a:lnTo>
                    <a:pt x="1554480" y="548635"/>
                  </a:lnTo>
                  <a:lnTo>
                    <a:pt x="576650" y="548635"/>
                  </a:lnTo>
                  <a:lnTo>
                    <a:pt x="548701" y="457200"/>
                  </a:lnTo>
                  <a:lnTo>
                    <a:pt x="530390" y="548635"/>
                  </a:lnTo>
                  <a:lnTo>
                    <a:pt x="0" y="548635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 w="38100"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4" name="Group 193"/>
          <p:cNvGrpSpPr/>
          <p:nvPr/>
        </p:nvGrpSpPr>
        <p:grpSpPr>
          <a:xfrm>
            <a:off x="10030511" y="1278818"/>
            <a:ext cx="1852092" cy="720258"/>
            <a:chOff x="4587240" y="960120"/>
            <a:chExt cx="1645920" cy="640081"/>
          </a:xfrm>
        </p:grpSpPr>
        <p:sp>
          <p:nvSpPr>
            <p:cNvPr id="195" name="Rectangle 194"/>
            <p:cNvSpPr/>
            <p:nvPr/>
          </p:nvSpPr>
          <p:spPr>
            <a:xfrm flipV="1">
              <a:off x="4587240" y="96012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Freeform 195"/>
            <p:cNvSpPr/>
            <p:nvPr/>
          </p:nvSpPr>
          <p:spPr>
            <a:xfrm flipV="1">
              <a:off x="4632960" y="1005846"/>
              <a:ext cx="1554480" cy="548635"/>
            </a:xfrm>
            <a:custGeom>
              <a:avLst/>
              <a:gdLst>
                <a:gd name="connsiteX0" fmla="*/ 53273 w 1554480"/>
                <a:gd name="connsiteY0" fmla="*/ 0 h 548635"/>
                <a:gd name="connsiteX1" fmla="*/ 1554480 w 1554480"/>
                <a:gd name="connsiteY1" fmla="*/ 0 h 548635"/>
                <a:gd name="connsiteX2" fmla="*/ 1554480 w 1554480"/>
                <a:gd name="connsiteY2" fmla="*/ 313403 h 548635"/>
                <a:gd name="connsiteX3" fmla="*/ 1441919 w 1554480"/>
                <a:gd name="connsiteY3" fmla="*/ 287981 h 548635"/>
                <a:gd name="connsiteX4" fmla="*/ 1554480 w 1554480"/>
                <a:gd name="connsiteY4" fmla="*/ 365833 h 548635"/>
                <a:gd name="connsiteX5" fmla="*/ 1554480 w 1554480"/>
                <a:gd name="connsiteY5" fmla="*/ 548635 h 548635"/>
                <a:gd name="connsiteX6" fmla="*/ 0 w 1554480"/>
                <a:gd name="connsiteY6" fmla="*/ 548635 h 548635"/>
                <a:gd name="connsiteX7" fmla="*/ 0 w 1554480"/>
                <a:gd name="connsiteY7" fmla="*/ 48560 h 548635"/>
                <a:gd name="connsiteX8" fmla="*/ 9526 w 1554480"/>
                <a:gd name="connsiteY8" fmla="*/ 50483 h 548635"/>
                <a:gd name="connsiteX9" fmla="*/ 55246 w 1554480"/>
                <a:gd name="connsiteY9" fmla="*/ 4763 h 54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4480" h="548635">
                  <a:moveTo>
                    <a:pt x="53273" y="0"/>
                  </a:moveTo>
                  <a:lnTo>
                    <a:pt x="1554480" y="0"/>
                  </a:lnTo>
                  <a:lnTo>
                    <a:pt x="1554480" y="313403"/>
                  </a:lnTo>
                  <a:lnTo>
                    <a:pt x="1441919" y="287981"/>
                  </a:lnTo>
                  <a:lnTo>
                    <a:pt x="1554480" y="365833"/>
                  </a:lnTo>
                  <a:lnTo>
                    <a:pt x="1554480" y="548635"/>
                  </a:lnTo>
                  <a:lnTo>
                    <a:pt x="0" y="548635"/>
                  </a:lnTo>
                  <a:lnTo>
                    <a:pt x="0" y="48560"/>
                  </a:lnTo>
                  <a:lnTo>
                    <a:pt x="9526" y="50483"/>
                  </a:lnTo>
                  <a:cubicBezTo>
                    <a:pt x="34776" y="50483"/>
                    <a:pt x="55246" y="30013"/>
                    <a:pt x="55246" y="4763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 w="38100"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 flipH="1">
            <a:off x="7261429" y="3412353"/>
            <a:ext cx="1852092" cy="720258"/>
            <a:chOff x="6179393" y="137160"/>
            <a:chExt cx="1645920" cy="640081"/>
          </a:xfrm>
        </p:grpSpPr>
        <p:sp>
          <p:nvSpPr>
            <p:cNvPr id="105" name="Rectangle 104"/>
            <p:cNvSpPr/>
            <p:nvPr/>
          </p:nvSpPr>
          <p:spPr>
            <a:xfrm>
              <a:off x="6179393" y="13716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Freeform 105"/>
            <p:cNvSpPr/>
            <p:nvPr/>
          </p:nvSpPr>
          <p:spPr>
            <a:xfrm>
              <a:off x="6233160" y="193638"/>
              <a:ext cx="1554480" cy="548640"/>
            </a:xfrm>
            <a:custGeom>
              <a:avLst/>
              <a:gdLst>
                <a:gd name="connsiteX0" fmla="*/ 0 w 1554480"/>
                <a:gd name="connsiteY0" fmla="*/ 0 h 548640"/>
                <a:gd name="connsiteX1" fmla="*/ 1453475 w 1554480"/>
                <a:gd name="connsiteY1" fmla="*/ 0 h 548640"/>
                <a:gd name="connsiteX2" fmla="*/ 1554480 w 1554480"/>
                <a:gd name="connsiteY2" fmla="*/ 101005 h 548640"/>
                <a:gd name="connsiteX3" fmla="*/ 1554480 w 1554480"/>
                <a:gd name="connsiteY3" fmla="*/ 548640 h 548640"/>
                <a:gd name="connsiteX4" fmla="*/ 902316 w 1554480"/>
                <a:gd name="connsiteY4" fmla="*/ 548640 h 548640"/>
                <a:gd name="connsiteX5" fmla="*/ 708660 w 1554480"/>
                <a:gd name="connsiteY5" fmla="*/ 502920 h 548640"/>
                <a:gd name="connsiteX6" fmla="*/ 515004 w 1554480"/>
                <a:gd name="connsiteY6" fmla="*/ 548640 h 548640"/>
                <a:gd name="connsiteX7" fmla="*/ 0 w 1554480"/>
                <a:gd name="connsiteY7" fmla="*/ 54864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4480" h="548640">
                  <a:moveTo>
                    <a:pt x="0" y="0"/>
                  </a:moveTo>
                  <a:lnTo>
                    <a:pt x="1453475" y="0"/>
                  </a:lnTo>
                  <a:cubicBezTo>
                    <a:pt x="1509259" y="0"/>
                    <a:pt x="1554480" y="45221"/>
                    <a:pt x="1554480" y="101005"/>
                  </a:cubicBezTo>
                  <a:lnTo>
                    <a:pt x="1554480" y="548640"/>
                  </a:lnTo>
                  <a:lnTo>
                    <a:pt x="902316" y="548640"/>
                  </a:lnTo>
                  <a:lnTo>
                    <a:pt x="708660" y="502920"/>
                  </a:lnTo>
                  <a:lnTo>
                    <a:pt x="515004" y="548640"/>
                  </a:lnTo>
                  <a:lnTo>
                    <a:pt x="0" y="54864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 w="38100"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7" name="Group 106"/>
          <p:cNvGrpSpPr/>
          <p:nvPr/>
        </p:nvGrpSpPr>
        <p:grpSpPr>
          <a:xfrm flipH="1">
            <a:off x="5400281" y="3424457"/>
            <a:ext cx="1852092" cy="720258"/>
            <a:chOff x="8244840" y="137160"/>
            <a:chExt cx="1645920" cy="640081"/>
          </a:xfrm>
        </p:grpSpPr>
        <p:sp>
          <p:nvSpPr>
            <p:cNvPr id="108" name="Rectangle 107"/>
            <p:cNvSpPr/>
            <p:nvPr/>
          </p:nvSpPr>
          <p:spPr>
            <a:xfrm>
              <a:off x="8244840" y="13716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Freeform 108"/>
            <p:cNvSpPr/>
            <p:nvPr/>
          </p:nvSpPr>
          <p:spPr>
            <a:xfrm>
              <a:off x="8290560" y="182880"/>
              <a:ext cx="1554480" cy="548635"/>
            </a:xfrm>
            <a:custGeom>
              <a:avLst/>
              <a:gdLst>
                <a:gd name="connsiteX0" fmla="*/ 0 w 1554480"/>
                <a:gd name="connsiteY0" fmla="*/ 0 h 548635"/>
                <a:gd name="connsiteX1" fmla="*/ 1378991 w 1554480"/>
                <a:gd name="connsiteY1" fmla="*/ 0 h 548635"/>
                <a:gd name="connsiteX2" fmla="*/ 1554480 w 1554480"/>
                <a:gd name="connsiteY2" fmla="*/ 77258 h 548635"/>
                <a:gd name="connsiteX3" fmla="*/ 1554480 w 1554480"/>
                <a:gd name="connsiteY3" fmla="*/ 548635 h 548635"/>
                <a:gd name="connsiteX4" fmla="*/ 576650 w 1554480"/>
                <a:gd name="connsiteY4" fmla="*/ 548635 h 548635"/>
                <a:gd name="connsiteX5" fmla="*/ 548701 w 1554480"/>
                <a:gd name="connsiteY5" fmla="*/ 457200 h 548635"/>
                <a:gd name="connsiteX6" fmla="*/ 530390 w 1554480"/>
                <a:gd name="connsiteY6" fmla="*/ 548635 h 548635"/>
                <a:gd name="connsiteX7" fmla="*/ 0 w 1554480"/>
                <a:gd name="connsiteY7" fmla="*/ 548635 h 54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4480" h="548635">
                  <a:moveTo>
                    <a:pt x="0" y="0"/>
                  </a:moveTo>
                  <a:lnTo>
                    <a:pt x="1378991" y="0"/>
                  </a:lnTo>
                  <a:lnTo>
                    <a:pt x="1554480" y="77258"/>
                  </a:lnTo>
                  <a:lnTo>
                    <a:pt x="1554480" y="548635"/>
                  </a:lnTo>
                  <a:lnTo>
                    <a:pt x="576650" y="548635"/>
                  </a:lnTo>
                  <a:lnTo>
                    <a:pt x="548701" y="457200"/>
                  </a:lnTo>
                  <a:lnTo>
                    <a:pt x="530390" y="548635"/>
                  </a:lnTo>
                  <a:lnTo>
                    <a:pt x="0" y="548635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 w="38100"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 flipH="1">
            <a:off x="3548189" y="3439590"/>
            <a:ext cx="1852092" cy="720258"/>
            <a:chOff x="2804160" y="960120"/>
            <a:chExt cx="1645920" cy="640081"/>
          </a:xfrm>
        </p:grpSpPr>
        <p:sp>
          <p:nvSpPr>
            <p:cNvPr id="111" name="Rectangle 110"/>
            <p:cNvSpPr/>
            <p:nvPr/>
          </p:nvSpPr>
          <p:spPr>
            <a:xfrm flipV="1">
              <a:off x="2804160" y="96012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Freeform 111"/>
            <p:cNvSpPr/>
            <p:nvPr/>
          </p:nvSpPr>
          <p:spPr>
            <a:xfrm flipV="1">
              <a:off x="2849880" y="1005841"/>
              <a:ext cx="1554480" cy="548640"/>
            </a:xfrm>
            <a:custGeom>
              <a:avLst/>
              <a:gdLst>
                <a:gd name="connsiteX0" fmla="*/ 0 w 1554480"/>
                <a:gd name="connsiteY0" fmla="*/ 0 h 548640"/>
                <a:gd name="connsiteX1" fmla="*/ 1449415 w 1554480"/>
                <a:gd name="connsiteY1" fmla="*/ 0 h 548640"/>
                <a:gd name="connsiteX2" fmla="*/ 1554480 w 1554480"/>
                <a:gd name="connsiteY2" fmla="*/ 105065 h 548640"/>
                <a:gd name="connsiteX3" fmla="*/ 1554480 w 1554480"/>
                <a:gd name="connsiteY3" fmla="*/ 548640 h 548640"/>
                <a:gd name="connsiteX4" fmla="*/ 990600 w 1554480"/>
                <a:gd name="connsiteY4" fmla="*/ 548640 h 548640"/>
                <a:gd name="connsiteX5" fmla="*/ 960120 w 1554480"/>
                <a:gd name="connsiteY5" fmla="*/ 457200 h 548640"/>
                <a:gd name="connsiteX6" fmla="*/ 929640 w 1554480"/>
                <a:gd name="connsiteY6" fmla="*/ 548640 h 548640"/>
                <a:gd name="connsiteX7" fmla="*/ 0 w 1554480"/>
                <a:gd name="connsiteY7" fmla="*/ 548640 h 548640"/>
                <a:gd name="connsiteX8" fmla="*/ 0 w 1554480"/>
                <a:gd name="connsiteY8" fmla="*/ 365760 h 548640"/>
                <a:gd name="connsiteX9" fmla="*/ 55656 w 1554480"/>
                <a:gd name="connsiteY9" fmla="*/ 365760 h 548640"/>
                <a:gd name="connsiteX10" fmla="*/ 0 w 1554480"/>
                <a:gd name="connsiteY10" fmla="*/ 174316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4480" h="548640">
                  <a:moveTo>
                    <a:pt x="0" y="0"/>
                  </a:moveTo>
                  <a:lnTo>
                    <a:pt x="1449415" y="0"/>
                  </a:lnTo>
                  <a:lnTo>
                    <a:pt x="1554480" y="105065"/>
                  </a:lnTo>
                  <a:lnTo>
                    <a:pt x="1554480" y="548640"/>
                  </a:lnTo>
                  <a:lnTo>
                    <a:pt x="990600" y="548640"/>
                  </a:lnTo>
                  <a:lnTo>
                    <a:pt x="960120" y="457200"/>
                  </a:lnTo>
                  <a:lnTo>
                    <a:pt x="929640" y="548640"/>
                  </a:lnTo>
                  <a:lnTo>
                    <a:pt x="0" y="548640"/>
                  </a:lnTo>
                  <a:lnTo>
                    <a:pt x="0" y="365760"/>
                  </a:lnTo>
                  <a:lnTo>
                    <a:pt x="55656" y="365760"/>
                  </a:lnTo>
                  <a:lnTo>
                    <a:pt x="0" y="174316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 w="38100"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4525682" y="2719334"/>
            <a:ext cx="1852092" cy="720258"/>
            <a:chOff x="4587240" y="1737360"/>
            <a:chExt cx="1645920" cy="640081"/>
          </a:xfrm>
        </p:grpSpPr>
        <p:sp>
          <p:nvSpPr>
            <p:cNvPr id="123" name="Rectangle 122"/>
            <p:cNvSpPr/>
            <p:nvPr/>
          </p:nvSpPr>
          <p:spPr>
            <a:xfrm flipH="1">
              <a:off x="4587240" y="173736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Freeform 123"/>
            <p:cNvSpPr/>
            <p:nvPr/>
          </p:nvSpPr>
          <p:spPr>
            <a:xfrm flipH="1">
              <a:off x="4632960" y="1783080"/>
              <a:ext cx="1554480" cy="548635"/>
            </a:xfrm>
            <a:custGeom>
              <a:avLst/>
              <a:gdLst>
                <a:gd name="connsiteX0" fmla="*/ 53273 w 1554480"/>
                <a:gd name="connsiteY0" fmla="*/ 0 h 548635"/>
                <a:gd name="connsiteX1" fmla="*/ 1554480 w 1554480"/>
                <a:gd name="connsiteY1" fmla="*/ 0 h 548635"/>
                <a:gd name="connsiteX2" fmla="*/ 1554480 w 1554480"/>
                <a:gd name="connsiteY2" fmla="*/ 313403 h 548635"/>
                <a:gd name="connsiteX3" fmla="*/ 1441919 w 1554480"/>
                <a:gd name="connsiteY3" fmla="*/ 287981 h 548635"/>
                <a:gd name="connsiteX4" fmla="*/ 1554480 w 1554480"/>
                <a:gd name="connsiteY4" fmla="*/ 365833 h 548635"/>
                <a:gd name="connsiteX5" fmla="*/ 1554480 w 1554480"/>
                <a:gd name="connsiteY5" fmla="*/ 548635 h 548635"/>
                <a:gd name="connsiteX6" fmla="*/ 0 w 1554480"/>
                <a:gd name="connsiteY6" fmla="*/ 548635 h 548635"/>
                <a:gd name="connsiteX7" fmla="*/ 0 w 1554480"/>
                <a:gd name="connsiteY7" fmla="*/ 48560 h 548635"/>
                <a:gd name="connsiteX8" fmla="*/ 9526 w 1554480"/>
                <a:gd name="connsiteY8" fmla="*/ 50483 h 548635"/>
                <a:gd name="connsiteX9" fmla="*/ 55246 w 1554480"/>
                <a:gd name="connsiteY9" fmla="*/ 4763 h 54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4480" h="548635">
                  <a:moveTo>
                    <a:pt x="53273" y="0"/>
                  </a:moveTo>
                  <a:lnTo>
                    <a:pt x="1554480" y="0"/>
                  </a:lnTo>
                  <a:lnTo>
                    <a:pt x="1554480" y="313403"/>
                  </a:lnTo>
                  <a:lnTo>
                    <a:pt x="1441919" y="287981"/>
                  </a:lnTo>
                  <a:lnTo>
                    <a:pt x="1554480" y="365833"/>
                  </a:lnTo>
                  <a:lnTo>
                    <a:pt x="1554480" y="548635"/>
                  </a:lnTo>
                  <a:lnTo>
                    <a:pt x="0" y="548635"/>
                  </a:lnTo>
                  <a:lnTo>
                    <a:pt x="0" y="48560"/>
                  </a:lnTo>
                  <a:lnTo>
                    <a:pt x="9526" y="50483"/>
                  </a:lnTo>
                  <a:cubicBezTo>
                    <a:pt x="34776" y="50483"/>
                    <a:pt x="55246" y="30013"/>
                    <a:pt x="55246" y="4763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 w="38100"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6377774" y="2719334"/>
            <a:ext cx="1852092" cy="720258"/>
            <a:chOff x="2804160" y="2514600"/>
            <a:chExt cx="1645920" cy="640081"/>
          </a:xfrm>
        </p:grpSpPr>
        <p:sp>
          <p:nvSpPr>
            <p:cNvPr id="126" name="Rectangle 125"/>
            <p:cNvSpPr/>
            <p:nvPr/>
          </p:nvSpPr>
          <p:spPr>
            <a:xfrm flipH="1" flipV="1">
              <a:off x="2804160" y="251460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Freeform 126"/>
            <p:cNvSpPr/>
            <p:nvPr/>
          </p:nvSpPr>
          <p:spPr>
            <a:xfrm flipH="1" flipV="1">
              <a:off x="2849880" y="2560321"/>
              <a:ext cx="1554480" cy="548640"/>
            </a:xfrm>
            <a:custGeom>
              <a:avLst/>
              <a:gdLst>
                <a:gd name="connsiteX0" fmla="*/ 0 w 1554480"/>
                <a:gd name="connsiteY0" fmla="*/ 0 h 548640"/>
                <a:gd name="connsiteX1" fmla="*/ 1449415 w 1554480"/>
                <a:gd name="connsiteY1" fmla="*/ 0 h 548640"/>
                <a:gd name="connsiteX2" fmla="*/ 1554480 w 1554480"/>
                <a:gd name="connsiteY2" fmla="*/ 105065 h 548640"/>
                <a:gd name="connsiteX3" fmla="*/ 1554480 w 1554480"/>
                <a:gd name="connsiteY3" fmla="*/ 548640 h 548640"/>
                <a:gd name="connsiteX4" fmla="*/ 990600 w 1554480"/>
                <a:gd name="connsiteY4" fmla="*/ 548640 h 548640"/>
                <a:gd name="connsiteX5" fmla="*/ 960120 w 1554480"/>
                <a:gd name="connsiteY5" fmla="*/ 457200 h 548640"/>
                <a:gd name="connsiteX6" fmla="*/ 929640 w 1554480"/>
                <a:gd name="connsiteY6" fmla="*/ 548640 h 548640"/>
                <a:gd name="connsiteX7" fmla="*/ 0 w 1554480"/>
                <a:gd name="connsiteY7" fmla="*/ 548640 h 548640"/>
                <a:gd name="connsiteX8" fmla="*/ 0 w 1554480"/>
                <a:gd name="connsiteY8" fmla="*/ 365760 h 548640"/>
                <a:gd name="connsiteX9" fmla="*/ 55656 w 1554480"/>
                <a:gd name="connsiteY9" fmla="*/ 365760 h 548640"/>
                <a:gd name="connsiteX10" fmla="*/ 0 w 1554480"/>
                <a:gd name="connsiteY10" fmla="*/ 174316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4480" h="548640">
                  <a:moveTo>
                    <a:pt x="0" y="0"/>
                  </a:moveTo>
                  <a:lnTo>
                    <a:pt x="1449415" y="0"/>
                  </a:lnTo>
                  <a:lnTo>
                    <a:pt x="1554480" y="105065"/>
                  </a:lnTo>
                  <a:lnTo>
                    <a:pt x="1554480" y="548640"/>
                  </a:lnTo>
                  <a:lnTo>
                    <a:pt x="990600" y="548640"/>
                  </a:lnTo>
                  <a:lnTo>
                    <a:pt x="960120" y="457200"/>
                  </a:lnTo>
                  <a:lnTo>
                    <a:pt x="929640" y="548640"/>
                  </a:lnTo>
                  <a:lnTo>
                    <a:pt x="0" y="548640"/>
                  </a:lnTo>
                  <a:lnTo>
                    <a:pt x="0" y="365760"/>
                  </a:lnTo>
                  <a:lnTo>
                    <a:pt x="55656" y="365760"/>
                  </a:lnTo>
                  <a:lnTo>
                    <a:pt x="0" y="174316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 w="38100"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8229866" y="2719334"/>
            <a:ext cx="1852092" cy="720258"/>
            <a:chOff x="2849880" y="3246120"/>
            <a:chExt cx="1645920" cy="640081"/>
          </a:xfrm>
        </p:grpSpPr>
        <p:sp>
          <p:nvSpPr>
            <p:cNvPr id="129" name="Rectangle 128"/>
            <p:cNvSpPr/>
            <p:nvPr/>
          </p:nvSpPr>
          <p:spPr>
            <a:xfrm>
              <a:off x="2849880" y="324612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Freeform 129"/>
            <p:cNvSpPr/>
            <p:nvPr/>
          </p:nvSpPr>
          <p:spPr>
            <a:xfrm>
              <a:off x="2895600" y="3291840"/>
              <a:ext cx="1554480" cy="548640"/>
            </a:xfrm>
            <a:custGeom>
              <a:avLst/>
              <a:gdLst>
                <a:gd name="connsiteX0" fmla="*/ 0 w 1554480"/>
                <a:gd name="connsiteY0" fmla="*/ 0 h 548640"/>
                <a:gd name="connsiteX1" fmla="*/ 1449415 w 1554480"/>
                <a:gd name="connsiteY1" fmla="*/ 0 h 548640"/>
                <a:gd name="connsiteX2" fmla="*/ 1554480 w 1554480"/>
                <a:gd name="connsiteY2" fmla="*/ 105065 h 548640"/>
                <a:gd name="connsiteX3" fmla="*/ 1554480 w 1554480"/>
                <a:gd name="connsiteY3" fmla="*/ 548640 h 548640"/>
                <a:gd name="connsiteX4" fmla="*/ 990600 w 1554480"/>
                <a:gd name="connsiteY4" fmla="*/ 548640 h 548640"/>
                <a:gd name="connsiteX5" fmla="*/ 960120 w 1554480"/>
                <a:gd name="connsiteY5" fmla="*/ 457200 h 548640"/>
                <a:gd name="connsiteX6" fmla="*/ 929640 w 1554480"/>
                <a:gd name="connsiteY6" fmla="*/ 548640 h 548640"/>
                <a:gd name="connsiteX7" fmla="*/ 0 w 1554480"/>
                <a:gd name="connsiteY7" fmla="*/ 548640 h 548640"/>
                <a:gd name="connsiteX8" fmla="*/ 0 w 1554480"/>
                <a:gd name="connsiteY8" fmla="*/ 365760 h 548640"/>
                <a:gd name="connsiteX9" fmla="*/ 55656 w 1554480"/>
                <a:gd name="connsiteY9" fmla="*/ 365760 h 548640"/>
                <a:gd name="connsiteX10" fmla="*/ 0 w 1554480"/>
                <a:gd name="connsiteY10" fmla="*/ 174316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4480" h="548640">
                  <a:moveTo>
                    <a:pt x="0" y="0"/>
                  </a:moveTo>
                  <a:lnTo>
                    <a:pt x="1449415" y="0"/>
                  </a:lnTo>
                  <a:lnTo>
                    <a:pt x="1554480" y="105065"/>
                  </a:lnTo>
                  <a:lnTo>
                    <a:pt x="1554480" y="548640"/>
                  </a:lnTo>
                  <a:lnTo>
                    <a:pt x="990600" y="548640"/>
                  </a:lnTo>
                  <a:lnTo>
                    <a:pt x="960120" y="457200"/>
                  </a:lnTo>
                  <a:lnTo>
                    <a:pt x="929640" y="548640"/>
                  </a:lnTo>
                  <a:lnTo>
                    <a:pt x="0" y="548640"/>
                  </a:lnTo>
                  <a:lnTo>
                    <a:pt x="0" y="365760"/>
                  </a:lnTo>
                  <a:lnTo>
                    <a:pt x="55656" y="365760"/>
                  </a:lnTo>
                  <a:lnTo>
                    <a:pt x="0" y="174316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 w="38100"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10081957" y="2719332"/>
            <a:ext cx="1852092" cy="720258"/>
            <a:chOff x="8290560" y="4069080"/>
            <a:chExt cx="1645920" cy="640081"/>
          </a:xfrm>
        </p:grpSpPr>
        <p:sp>
          <p:nvSpPr>
            <p:cNvPr id="132" name="Rectangle 131"/>
            <p:cNvSpPr/>
            <p:nvPr/>
          </p:nvSpPr>
          <p:spPr>
            <a:xfrm flipV="1">
              <a:off x="8290560" y="406908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Freeform 132"/>
            <p:cNvSpPr/>
            <p:nvPr/>
          </p:nvSpPr>
          <p:spPr>
            <a:xfrm flipV="1">
              <a:off x="8336280" y="4114806"/>
              <a:ext cx="1554480" cy="548635"/>
            </a:xfrm>
            <a:custGeom>
              <a:avLst/>
              <a:gdLst>
                <a:gd name="connsiteX0" fmla="*/ 0 w 1554480"/>
                <a:gd name="connsiteY0" fmla="*/ 0 h 548635"/>
                <a:gd name="connsiteX1" fmla="*/ 1378991 w 1554480"/>
                <a:gd name="connsiteY1" fmla="*/ 0 h 548635"/>
                <a:gd name="connsiteX2" fmla="*/ 1554480 w 1554480"/>
                <a:gd name="connsiteY2" fmla="*/ 77258 h 548635"/>
                <a:gd name="connsiteX3" fmla="*/ 1554480 w 1554480"/>
                <a:gd name="connsiteY3" fmla="*/ 548635 h 548635"/>
                <a:gd name="connsiteX4" fmla="*/ 576650 w 1554480"/>
                <a:gd name="connsiteY4" fmla="*/ 548635 h 548635"/>
                <a:gd name="connsiteX5" fmla="*/ 548701 w 1554480"/>
                <a:gd name="connsiteY5" fmla="*/ 457200 h 548635"/>
                <a:gd name="connsiteX6" fmla="*/ 530390 w 1554480"/>
                <a:gd name="connsiteY6" fmla="*/ 548635 h 548635"/>
                <a:gd name="connsiteX7" fmla="*/ 0 w 1554480"/>
                <a:gd name="connsiteY7" fmla="*/ 548635 h 54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4480" h="548635">
                  <a:moveTo>
                    <a:pt x="0" y="0"/>
                  </a:moveTo>
                  <a:lnTo>
                    <a:pt x="1378991" y="0"/>
                  </a:lnTo>
                  <a:lnTo>
                    <a:pt x="1554480" y="77258"/>
                  </a:lnTo>
                  <a:lnTo>
                    <a:pt x="1554480" y="548635"/>
                  </a:lnTo>
                  <a:lnTo>
                    <a:pt x="576650" y="548635"/>
                  </a:lnTo>
                  <a:lnTo>
                    <a:pt x="548701" y="457200"/>
                  </a:lnTo>
                  <a:lnTo>
                    <a:pt x="530390" y="548635"/>
                  </a:lnTo>
                  <a:lnTo>
                    <a:pt x="0" y="548635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 w="38100"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0" name="Group 149"/>
          <p:cNvGrpSpPr/>
          <p:nvPr/>
        </p:nvGrpSpPr>
        <p:grpSpPr>
          <a:xfrm flipV="1">
            <a:off x="4525682" y="4159848"/>
            <a:ext cx="1852092" cy="720258"/>
            <a:chOff x="6416040" y="2514600"/>
            <a:chExt cx="1645920" cy="640081"/>
          </a:xfrm>
        </p:grpSpPr>
        <p:sp>
          <p:nvSpPr>
            <p:cNvPr id="151" name="Rectangle 150"/>
            <p:cNvSpPr/>
            <p:nvPr/>
          </p:nvSpPr>
          <p:spPr>
            <a:xfrm flipH="1" flipV="1">
              <a:off x="6416040" y="251460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2" name="Freeform 151"/>
            <p:cNvSpPr/>
            <p:nvPr/>
          </p:nvSpPr>
          <p:spPr>
            <a:xfrm flipH="1" flipV="1">
              <a:off x="6461760" y="2560321"/>
              <a:ext cx="1554480" cy="548640"/>
            </a:xfrm>
            <a:custGeom>
              <a:avLst/>
              <a:gdLst>
                <a:gd name="connsiteX0" fmla="*/ 0 w 1554480"/>
                <a:gd name="connsiteY0" fmla="*/ 0 h 548640"/>
                <a:gd name="connsiteX1" fmla="*/ 1453475 w 1554480"/>
                <a:gd name="connsiteY1" fmla="*/ 0 h 548640"/>
                <a:gd name="connsiteX2" fmla="*/ 1554480 w 1554480"/>
                <a:gd name="connsiteY2" fmla="*/ 101005 h 548640"/>
                <a:gd name="connsiteX3" fmla="*/ 1554480 w 1554480"/>
                <a:gd name="connsiteY3" fmla="*/ 548640 h 548640"/>
                <a:gd name="connsiteX4" fmla="*/ 902316 w 1554480"/>
                <a:gd name="connsiteY4" fmla="*/ 548640 h 548640"/>
                <a:gd name="connsiteX5" fmla="*/ 708660 w 1554480"/>
                <a:gd name="connsiteY5" fmla="*/ 502920 h 548640"/>
                <a:gd name="connsiteX6" fmla="*/ 515004 w 1554480"/>
                <a:gd name="connsiteY6" fmla="*/ 548640 h 548640"/>
                <a:gd name="connsiteX7" fmla="*/ 0 w 1554480"/>
                <a:gd name="connsiteY7" fmla="*/ 54864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4480" h="548640">
                  <a:moveTo>
                    <a:pt x="0" y="0"/>
                  </a:moveTo>
                  <a:lnTo>
                    <a:pt x="1453475" y="0"/>
                  </a:lnTo>
                  <a:cubicBezTo>
                    <a:pt x="1509259" y="0"/>
                    <a:pt x="1554480" y="45221"/>
                    <a:pt x="1554480" y="101005"/>
                  </a:cubicBezTo>
                  <a:lnTo>
                    <a:pt x="1554480" y="548640"/>
                  </a:lnTo>
                  <a:lnTo>
                    <a:pt x="902316" y="548640"/>
                  </a:lnTo>
                  <a:lnTo>
                    <a:pt x="708660" y="502920"/>
                  </a:lnTo>
                  <a:lnTo>
                    <a:pt x="515004" y="548640"/>
                  </a:lnTo>
                  <a:lnTo>
                    <a:pt x="0" y="54864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 w="38100"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3" name="Group 152"/>
          <p:cNvGrpSpPr/>
          <p:nvPr/>
        </p:nvGrpSpPr>
        <p:grpSpPr>
          <a:xfrm flipV="1">
            <a:off x="2673590" y="4159848"/>
            <a:ext cx="1852092" cy="720258"/>
            <a:chOff x="2849880" y="5623560"/>
            <a:chExt cx="1645920" cy="640081"/>
          </a:xfrm>
        </p:grpSpPr>
        <p:sp>
          <p:nvSpPr>
            <p:cNvPr id="154" name="Rectangle 153"/>
            <p:cNvSpPr/>
            <p:nvPr/>
          </p:nvSpPr>
          <p:spPr>
            <a:xfrm flipH="1" flipV="1">
              <a:off x="2849880" y="562356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Freeform 154"/>
            <p:cNvSpPr/>
            <p:nvPr/>
          </p:nvSpPr>
          <p:spPr>
            <a:xfrm flipH="1" flipV="1">
              <a:off x="2895600" y="5669279"/>
              <a:ext cx="1554480" cy="548640"/>
            </a:xfrm>
            <a:custGeom>
              <a:avLst/>
              <a:gdLst>
                <a:gd name="connsiteX0" fmla="*/ 0 w 1554480"/>
                <a:gd name="connsiteY0" fmla="*/ 0 h 548640"/>
                <a:gd name="connsiteX1" fmla="*/ 1449415 w 1554480"/>
                <a:gd name="connsiteY1" fmla="*/ 0 h 548640"/>
                <a:gd name="connsiteX2" fmla="*/ 1554480 w 1554480"/>
                <a:gd name="connsiteY2" fmla="*/ 105065 h 548640"/>
                <a:gd name="connsiteX3" fmla="*/ 1554480 w 1554480"/>
                <a:gd name="connsiteY3" fmla="*/ 548640 h 548640"/>
                <a:gd name="connsiteX4" fmla="*/ 990600 w 1554480"/>
                <a:gd name="connsiteY4" fmla="*/ 548640 h 548640"/>
                <a:gd name="connsiteX5" fmla="*/ 960120 w 1554480"/>
                <a:gd name="connsiteY5" fmla="*/ 457200 h 548640"/>
                <a:gd name="connsiteX6" fmla="*/ 929640 w 1554480"/>
                <a:gd name="connsiteY6" fmla="*/ 548640 h 548640"/>
                <a:gd name="connsiteX7" fmla="*/ 0 w 1554480"/>
                <a:gd name="connsiteY7" fmla="*/ 548640 h 548640"/>
                <a:gd name="connsiteX8" fmla="*/ 0 w 1554480"/>
                <a:gd name="connsiteY8" fmla="*/ 365760 h 548640"/>
                <a:gd name="connsiteX9" fmla="*/ 55656 w 1554480"/>
                <a:gd name="connsiteY9" fmla="*/ 365760 h 548640"/>
                <a:gd name="connsiteX10" fmla="*/ 0 w 1554480"/>
                <a:gd name="connsiteY10" fmla="*/ 174316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4480" h="548640">
                  <a:moveTo>
                    <a:pt x="0" y="0"/>
                  </a:moveTo>
                  <a:lnTo>
                    <a:pt x="1449415" y="0"/>
                  </a:lnTo>
                  <a:lnTo>
                    <a:pt x="1554480" y="105065"/>
                  </a:lnTo>
                  <a:lnTo>
                    <a:pt x="1554480" y="548640"/>
                  </a:lnTo>
                  <a:lnTo>
                    <a:pt x="990600" y="548640"/>
                  </a:lnTo>
                  <a:lnTo>
                    <a:pt x="960120" y="457200"/>
                  </a:lnTo>
                  <a:lnTo>
                    <a:pt x="929640" y="548640"/>
                  </a:lnTo>
                  <a:lnTo>
                    <a:pt x="0" y="548640"/>
                  </a:lnTo>
                  <a:lnTo>
                    <a:pt x="0" y="365760"/>
                  </a:lnTo>
                  <a:lnTo>
                    <a:pt x="55656" y="365760"/>
                  </a:lnTo>
                  <a:lnTo>
                    <a:pt x="0" y="174316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ln w="38100"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400281" y="1999076"/>
            <a:ext cx="1852092" cy="720258"/>
            <a:chOff x="8244840" y="137160"/>
            <a:chExt cx="1645920" cy="640081"/>
          </a:xfrm>
        </p:grpSpPr>
        <p:sp>
          <p:nvSpPr>
            <p:cNvPr id="30" name="Rectangle 29"/>
            <p:cNvSpPr/>
            <p:nvPr/>
          </p:nvSpPr>
          <p:spPr>
            <a:xfrm>
              <a:off x="8244840" y="137160"/>
              <a:ext cx="1645920" cy="640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8290560" y="182880"/>
              <a:ext cx="1554480" cy="548635"/>
            </a:xfrm>
            <a:custGeom>
              <a:avLst/>
              <a:gdLst>
                <a:gd name="connsiteX0" fmla="*/ 0 w 1554480"/>
                <a:gd name="connsiteY0" fmla="*/ 0 h 548635"/>
                <a:gd name="connsiteX1" fmla="*/ 1378991 w 1554480"/>
                <a:gd name="connsiteY1" fmla="*/ 0 h 548635"/>
                <a:gd name="connsiteX2" fmla="*/ 1554480 w 1554480"/>
                <a:gd name="connsiteY2" fmla="*/ 77258 h 548635"/>
                <a:gd name="connsiteX3" fmla="*/ 1554480 w 1554480"/>
                <a:gd name="connsiteY3" fmla="*/ 548635 h 548635"/>
                <a:gd name="connsiteX4" fmla="*/ 576650 w 1554480"/>
                <a:gd name="connsiteY4" fmla="*/ 548635 h 548635"/>
                <a:gd name="connsiteX5" fmla="*/ 548701 w 1554480"/>
                <a:gd name="connsiteY5" fmla="*/ 457200 h 548635"/>
                <a:gd name="connsiteX6" fmla="*/ 530390 w 1554480"/>
                <a:gd name="connsiteY6" fmla="*/ 548635 h 548635"/>
                <a:gd name="connsiteX7" fmla="*/ 0 w 1554480"/>
                <a:gd name="connsiteY7" fmla="*/ 548635 h 54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4480" h="548635">
                  <a:moveTo>
                    <a:pt x="0" y="0"/>
                  </a:moveTo>
                  <a:lnTo>
                    <a:pt x="1378991" y="0"/>
                  </a:lnTo>
                  <a:lnTo>
                    <a:pt x="1554480" y="77258"/>
                  </a:lnTo>
                  <a:lnTo>
                    <a:pt x="1554480" y="548635"/>
                  </a:lnTo>
                  <a:lnTo>
                    <a:pt x="576650" y="548635"/>
                  </a:lnTo>
                  <a:lnTo>
                    <a:pt x="548701" y="457200"/>
                  </a:lnTo>
                  <a:lnTo>
                    <a:pt x="530390" y="548635"/>
                  </a:lnTo>
                  <a:lnTo>
                    <a:pt x="0" y="548635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222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111E-6 L 0.37018 -0.43218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3" y="-2162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0.25326 -0.51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56" y="-2594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0.49479 -0.1706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0" y="-854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0.45964 0.09098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82" y="453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0.51406 0.50417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03" y="2520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0.25977 0.77662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2" y="3881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0.00976 -0.74236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" y="-3713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0.1181 -0.67731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-3386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-0.48711 -0.73564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62" y="-3678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85185E-6 L -0.01133 0.79491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3974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-0.13842 0.72106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27" y="3604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-0.35065 0.73935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39" y="3696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81481E-6 L -0.47994 -0.01389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97" y="-69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22222E-6 L -0.48138 0.1877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76" y="937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L -0.1651 -0.61736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-3088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3" presetClass="exit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xit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3" presetClass="exit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xit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xit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xit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xit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3" presetClass="exit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3" presetClass="exit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3" presetClass="exit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3" presetClass="exit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3" presetClass="exit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3" presetClass="exit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3" presetClass="exit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3" presetClass="exit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101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1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10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11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11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11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11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1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125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12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9E9B3-E274-4DD7-A412-50680D9C4813}"/>
              </a:ext>
            </a:extLst>
          </p:cNvPr>
          <p:cNvSpPr txBox="1">
            <a:spLocks/>
          </p:cNvSpPr>
          <p:nvPr/>
        </p:nvSpPr>
        <p:spPr>
          <a:xfrm>
            <a:off x="118296" y="126442"/>
            <a:ext cx="9711503" cy="914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80" baseline="0">
                <a:solidFill>
                  <a:srgbClr val="F7921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8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Franklin Gothic Medium" panose="020B0603020102020204" pitchFamily="34" charset="0"/>
                <a:cs typeface="Arial" charset="0"/>
              </a:rPr>
              <a:t>Extended-Release Buprenorphine Preparations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967B122-296A-4CBE-BAF5-4005AAA8ECE0}"/>
              </a:ext>
            </a:extLst>
          </p:cNvPr>
          <p:cNvSpPr txBox="1">
            <a:spLocks/>
          </p:cNvSpPr>
          <p:nvPr/>
        </p:nvSpPr>
        <p:spPr bwMode="auto">
          <a:xfrm>
            <a:off x="0" y="789223"/>
            <a:ext cx="756134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Franklin Gothic Medium" panose="020B0603020102020204" pitchFamily="34" charset="0"/>
              <a:ea typeface="Gulim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86802D-6844-7F46-CB7E-9C377734A843}"/>
              </a:ext>
            </a:extLst>
          </p:cNvPr>
          <p:cNvSpPr/>
          <p:nvPr/>
        </p:nvSpPr>
        <p:spPr>
          <a:xfrm>
            <a:off x="7353389" y="940748"/>
            <a:ext cx="4493824" cy="5380944"/>
          </a:xfrm>
          <a:prstGeom prst="rect">
            <a:avLst/>
          </a:prstGeom>
          <a:solidFill>
            <a:srgbClr val="00339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FE935B-D2A6-EBE0-8054-01275F2B4FCB}"/>
              </a:ext>
            </a:extLst>
          </p:cNvPr>
          <p:cNvSpPr txBox="1"/>
          <p:nvPr/>
        </p:nvSpPr>
        <p:spPr>
          <a:xfrm>
            <a:off x="7518268" y="1122841"/>
            <a:ext cx="387386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Extended-release buprenorphine preparations provide steady delivery without daily peaks and troughs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Well tolerated and</a:t>
            </a:r>
          </a:p>
          <a:p>
            <a:r>
              <a:rPr lang="en-US" sz="3200" dirty="0">
                <a:solidFill>
                  <a:schemeClr val="bg1"/>
                </a:solidFill>
              </a:rPr>
              <a:t>   improve efficacy </a:t>
            </a:r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55BE34-6ADD-00C8-DD6C-F6C7AA4C7AEC}"/>
              </a:ext>
            </a:extLst>
          </p:cNvPr>
          <p:cNvSpPr txBox="1"/>
          <p:nvPr/>
        </p:nvSpPr>
        <p:spPr>
          <a:xfrm>
            <a:off x="1183757" y="6424049"/>
            <a:ext cx="3654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Lofwall JAMA Int Med, 2018</a:t>
            </a:r>
          </a:p>
        </p:txBody>
      </p:sp>
      <p:pic>
        <p:nvPicPr>
          <p:cNvPr id="15" name="Picture 14" descr="A screenshot of a medical website&#10;&#10;Description automatically generated">
            <a:extLst>
              <a:ext uri="{FF2B5EF4-FFF2-40B4-BE49-F238E27FC236}">
                <a16:creationId xmlns:a16="http://schemas.microsoft.com/office/drawing/2014/main" id="{BBF84011-7D40-55EE-4832-D7DBC64E97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29"/>
          <a:stretch/>
        </p:blipFill>
        <p:spPr>
          <a:xfrm>
            <a:off x="453121" y="915947"/>
            <a:ext cx="5782042" cy="538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5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74A938-5E95-8565-D538-53903F064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242" y="936463"/>
            <a:ext cx="5937090" cy="54490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EAED97-ABD2-BE52-AB58-8D32A16508F1}"/>
              </a:ext>
            </a:extLst>
          </p:cNvPr>
          <p:cNvSpPr txBox="1"/>
          <p:nvPr/>
        </p:nvSpPr>
        <p:spPr>
          <a:xfrm>
            <a:off x="-170024" y="75235"/>
            <a:ext cx="120260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Franklin Gothic Medium" panose="020B0603020102020204" pitchFamily="34" charset="0"/>
                <a:ea typeface="Gulim"/>
                <a:cs typeface="Arial" panose="020B0604020202020204" pitchFamily="34" charset="0"/>
              </a:rPr>
              <a:t>Pharmacokinetics:  </a:t>
            </a:r>
            <a:r>
              <a:rPr lang="en-US" sz="3600" b="1" kern="0" dirty="0">
                <a:solidFill>
                  <a:srgbClr val="003399"/>
                </a:solidFill>
                <a:latin typeface="Franklin Gothic Medium" panose="020B0603020102020204" pitchFamily="34" charset="0"/>
                <a:ea typeface="Gulim"/>
                <a:cs typeface="Arial" panose="020B0604020202020204" pitchFamily="34" charset="0"/>
              </a:rPr>
              <a:t>Sublingual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Franklin Gothic Medium" panose="020B0603020102020204" pitchFamily="34" charset="0"/>
                <a:ea typeface="Gulim"/>
                <a:cs typeface="Arial" panose="020B0604020202020204" pitchFamily="34" charset="0"/>
              </a:rPr>
              <a:t>&amp; </a:t>
            </a:r>
            <a:r>
              <a:rPr lang="en-US" sz="3600" b="1" kern="0" dirty="0">
                <a:solidFill>
                  <a:srgbClr val="003399"/>
                </a:solidFill>
                <a:latin typeface="Franklin Gothic Medium" panose="020B0603020102020204" pitchFamily="34" charset="0"/>
                <a:ea typeface="Gulim"/>
                <a:cs typeface="Arial" panose="020B0604020202020204" pitchFamily="34" charset="0"/>
              </a:rPr>
              <a:t>7-day XR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Franklin Gothic Medium" panose="020B0603020102020204" pitchFamily="34" charset="0"/>
                <a:ea typeface="Gulim"/>
                <a:cs typeface="Arial" panose="020B0604020202020204" pitchFamily="34" charset="0"/>
              </a:rPr>
              <a:t> Buprenorphine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5AD8AB-4D9C-670F-422C-3FD926FEF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0727" y="1039656"/>
            <a:ext cx="4439882" cy="53458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9F91F2-32F9-4378-958C-EF315940B9EB}"/>
              </a:ext>
            </a:extLst>
          </p:cNvPr>
          <p:cNvSpPr txBox="1"/>
          <p:nvPr/>
        </p:nvSpPr>
        <p:spPr>
          <a:xfrm>
            <a:off x="7596001" y="1136064"/>
            <a:ext cx="392890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Plasma concentrations of XR-BUP rise slowly with 4 hours after SC injection = 1.6 ng/ml</a:t>
            </a:r>
          </a:p>
          <a:p>
            <a:endParaRPr lang="en-US" sz="2800" dirty="0">
              <a:solidFill>
                <a:schemeClr val="bg1"/>
              </a:solidFill>
              <a:latin typeface="+mj-lt"/>
            </a:endParaRPr>
          </a:p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μ-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12B92F-B934-5266-60D4-2D6851A9F18D}"/>
              </a:ext>
            </a:extLst>
          </p:cNvPr>
          <p:cNvSpPr txBox="1"/>
          <p:nvPr/>
        </p:nvSpPr>
        <p:spPr>
          <a:xfrm>
            <a:off x="7698059" y="3088510"/>
            <a:ext cx="3928906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Associated with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Μ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-receptor binding/activation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Opioid craving suppression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Diminished reward from full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μ-agonists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1D48E2-03CE-A00A-D8D9-0966AD5D6215}"/>
              </a:ext>
            </a:extLst>
          </p:cNvPr>
          <p:cNvSpPr txBox="1"/>
          <p:nvPr/>
        </p:nvSpPr>
        <p:spPr>
          <a:xfrm>
            <a:off x="347688" y="6413433"/>
            <a:ext cx="8426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CAM2038, Investigators Brochure, Braeburn Inc., Edition 17, April 5,2023</a:t>
            </a:r>
          </a:p>
        </p:txBody>
      </p:sp>
    </p:spTree>
    <p:extLst>
      <p:ext uri="{BB962C8B-B14F-4D97-AF65-F5344CB8AC3E}">
        <p14:creationId xmlns:p14="http://schemas.microsoft.com/office/powerpoint/2010/main" val="1907062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C4265C56-AC04-444F-B663-DC05B7CC4B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30" y="1237544"/>
            <a:ext cx="7481413" cy="5040657"/>
          </a:xfrm>
          <a:prstGeom prst="rect">
            <a:avLst/>
          </a:prstGeom>
          <a:ln>
            <a:noFill/>
          </a:ln>
          <a:effectLst>
            <a:outerShdw blurRad="279400" dist="101600" dir="2520000" sx="102000" sy="102000" algn="ctr" rotWithShape="0">
              <a:prstClr val="black">
                <a:alpha val="66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57FF0CE-E67D-E7A2-3B89-EC4CCC6535D2}"/>
              </a:ext>
            </a:extLst>
          </p:cNvPr>
          <p:cNvSpPr/>
          <p:nvPr/>
        </p:nvSpPr>
        <p:spPr>
          <a:xfrm>
            <a:off x="8071361" y="1121777"/>
            <a:ext cx="3806868" cy="5347251"/>
          </a:xfrm>
          <a:prstGeom prst="rect">
            <a:avLst/>
          </a:prstGeom>
          <a:solidFill>
            <a:srgbClr val="00339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EF63643D-4168-478B-81B2-3AE4F06F5B07}"/>
              </a:ext>
            </a:extLst>
          </p:cNvPr>
          <p:cNvSpPr txBox="1">
            <a:spLocks/>
          </p:cNvSpPr>
          <p:nvPr/>
        </p:nvSpPr>
        <p:spPr>
          <a:xfrm>
            <a:off x="2678992" y="1080793"/>
            <a:ext cx="5928002" cy="1118444"/>
          </a:xfrm>
          <a:prstGeom prst="rect">
            <a:avLst/>
          </a:prstGeom>
        </p:spPr>
        <p:txBody>
          <a:bodyPr vert="horz" lIns="77153" tIns="38576" rIns="77153" bIns="38576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099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77157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 pitchFamily="34" charset="0"/>
              <a:ea typeface="+mj-ea"/>
              <a:cs typeface="+mj-cs"/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B6DB61D-13FF-4455-9628-D833321E825F}"/>
              </a:ext>
            </a:extLst>
          </p:cNvPr>
          <p:cNvSpPr txBox="1">
            <a:spLocks/>
          </p:cNvSpPr>
          <p:nvPr/>
        </p:nvSpPr>
        <p:spPr>
          <a:xfrm>
            <a:off x="1253762" y="344993"/>
            <a:ext cx="9462032" cy="671008"/>
          </a:xfrm>
          <a:prstGeom prst="rect">
            <a:avLst/>
          </a:prstGeom>
        </p:spPr>
        <p:txBody>
          <a:bodyPr vert="horz" lIns="77153" tIns="38576" rIns="77153" bIns="38576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5785" marR="0" lvl="1" indent="0" algn="l" defTabSz="771571" rtl="0" eaLnBrk="1" fontAlgn="auto" latinLnBrk="0" hangingPunct="1">
              <a:lnSpc>
                <a:spcPct val="90000"/>
              </a:lnSpc>
              <a:spcBef>
                <a:spcPts val="42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0" algn="l" defTabSz="771571" rtl="0" eaLnBrk="1" fontAlgn="auto" latinLnBrk="0" hangingPunct="1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363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5B9004-D8D2-4861-9DA1-5C71F1C21F6F}"/>
              </a:ext>
            </a:extLst>
          </p:cNvPr>
          <p:cNvSpPr txBox="1"/>
          <p:nvPr/>
        </p:nvSpPr>
        <p:spPr>
          <a:xfrm>
            <a:off x="138584" y="38399"/>
            <a:ext cx="10799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Medium" panose="020B0603020102020204" pitchFamily="34" charset="0"/>
              </a:rPr>
              <a:t>ED-IN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Franklin Gothic Medium" panose="020B0603020102020204" pitchFamily="34" charset="0"/>
              </a:rPr>
              <a:t>itiated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Franklin Gothic Medium" panose="020B0603020102020204" pitchFamily="34" charset="0"/>
              </a:rPr>
              <a:t>Bupre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Medium" panose="020B0603020102020204" pitchFamily="34" charset="0"/>
              </a:rPr>
              <a:t>NO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Franklin Gothic Medium" panose="020B0603020102020204" pitchFamily="34" charset="0"/>
              </a:rPr>
              <a:t>rphine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Medium" panose="020B0603020102020204" pitchFamily="34" charset="0"/>
              </a:rPr>
              <a:t>VA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Franklin Gothic Medium" panose="020B0603020102020204" pitchFamily="34" charset="0"/>
              </a:rPr>
              <a:t>lida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Medium" panose="020B0603020102020204" pitchFamily="34" charset="0"/>
              </a:rPr>
              <a:t>TION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Franklin Gothic Medium" panose="020B0603020102020204" pitchFamily="34" charset="0"/>
              </a:rPr>
              <a:t>Network Trial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Georgia 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Georgia "/>
                <a:ea typeface="+mn-ea"/>
                <a:cs typeface="+mn-cs"/>
              </a:rPr>
              <a:t>Parent Trial CTN 0099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75045A-A387-243C-DFA3-34199862498E}"/>
              </a:ext>
            </a:extLst>
          </p:cNvPr>
          <p:cNvSpPr txBox="1"/>
          <p:nvPr/>
        </p:nvSpPr>
        <p:spPr>
          <a:xfrm>
            <a:off x="8044462" y="892110"/>
            <a:ext cx="3601848" cy="550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771571" rtl="0" eaLnBrk="1" fontAlgn="auto" latinLnBrk="0" hangingPunct="1">
              <a:spcBef>
                <a:spcPts val="844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363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Medium" panose="020B0603020102020204" pitchFamily="34" charset="0"/>
            </a:endParaRPr>
          </a:p>
          <a:p>
            <a:pPr marL="342900" marR="0" lvl="0" indent="-342900" algn="l" defTabSz="771571" rtl="0" eaLnBrk="1" fontAlgn="auto" latinLnBrk="0" hangingPunct="1"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 panose="020B0603020102020204" pitchFamily="34" charset="0"/>
              </a:rPr>
              <a:t>Randomized trial comparing XR-BUP and SL-BUP induction in 2000 ED patients on outcome of engagement in treatment at 7 days</a:t>
            </a:r>
          </a:p>
          <a:p>
            <a:pPr marL="342900" marR="0" lvl="0" indent="-342900" algn="l" defTabSz="771571" rtl="0" eaLnBrk="1" fontAlgn="auto" latinLnBrk="0" hangingPunct="1"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342900" marR="0" lvl="0" indent="-342900" algn="l" defTabSz="771571" rtl="0" eaLnBrk="1" fontAlgn="auto" latinLnBrk="0" hangingPunct="1"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Enrollment completed 8/2024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Medium" panose="020B0603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EEA2E4-8425-4E3F-A98E-1D832ABEFB20}"/>
              </a:ext>
            </a:extLst>
          </p:cNvPr>
          <p:cNvSpPr txBox="1"/>
          <p:nvPr/>
        </p:nvSpPr>
        <p:spPr>
          <a:xfrm>
            <a:off x="2338850" y="6447912"/>
            <a:ext cx="56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</a:rPr>
              <a:t>D'Onofrio Contemporary Clinical Trials, 2021</a:t>
            </a:r>
          </a:p>
        </p:txBody>
      </p:sp>
    </p:spTree>
    <p:extLst>
      <p:ext uri="{BB962C8B-B14F-4D97-AF65-F5344CB8AC3E}">
        <p14:creationId xmlns:p14="http://schemas.microsoft.com/office/powerpoint/2010/main" val="3512530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news article&#10;&#10;Description automatically generated">
            <a:extLst>
              <a:ext uri="{FF2B5EF4-FFF2-40B4-BE49-F238E27FC236}">
                <a16:creationId xmlns:a16="http://schemas.microsoft.com/office/drawing/2014/main" id="{4BC7F8D7-A4F8-279E-8167-A0E4C6BFC3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2129"/>
          <a:stretch/>
        </p:blipFill>
        <p:spPr>
          <a:xfrm>
            <a:off x="198339" y="837797"/>
            <a:ext cx="6553537" cy="196001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A9022A7-1DCF-59C6-6834-9E5994B07767}"/>
              </a:ext>
            </a:extLst>
          </p:cNvPr>
          <p:cNvSpPr/>
          <p:nvPr/>
        </p:nvSpPr>
        <p:spPr>
          <a:xfrm>
            <a:off x="7082188" y="952501"/>
            <a:ext cx="4870494" cy="5668677"/>
          </a:xfrm>
          <a:prstGeom prst="rect">
            <a:avLst/>
          </a:prstGeom>
          <a:solidFill>
            <a:srgbClr val="00339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82BE3B-2F18-3510-4D3A-4450632DE159}"/>
              </a:ext>
            </a:extLst>
          </p:cNvPr>
          <p:cNvSpPr txBox="1"/>
          <p:nvPr/>
        </p:nvSpPr>
        <p:spPr>
          <a:xfrm>
            <a:off x="7333983" y="731912"/>
            <a:ext cx="4251881" cy="692497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A prospective study 7/2020 – 5/2023 in 4 geographically diverse urban, teaching EDs.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Assessing feasibility and safety of induction with 7-day XR buprenorphine in minimal to mild Opioid Withdrawal </a:t>
            </a:r>
          </a:p>
          <a:p>
            <a:r>
              <a:rPr lang="en-US" sz="2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   COWS scores &lt; 8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6521AD-474F-88E2-5670-E5AAD8E0C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785" y="3004873"/>
            <a:ext cx="6242647" cy="36163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DA466B-7921-DDDA-468D-4EB7D30B5B09}"/>
              </a:ext>
            </a:extLst>
          </p:cNvPr>
          <p:cNvSpPr txBox="1"/>
          <p:nvPr/>
        </p:nvSpPr>
        <p:spPr>
          <a:xfrm>
            <a:off x="281048" y="168515"/>
            <a:ext cx="6315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3399"/>
                </a:solidFill>
                <a:latin typeface="Franklin Gothic Medium" panose="020B0603020102020204" pitchFamily="34" charset="0"/>
              </a:rPr>
              <a:t>Ancillary Study CTN 0099A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489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34995-F355-9E15-9DC2-DE80F2C7D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48" y="-83756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Study Population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7720E-1814-0069-F160-A5B96DCF45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7085" y="829851"/>
            <a:ext cx="5157787" cy="82391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0099"/>
                </a:solidFill>
              </a:rPr>
              <a:t>Inclusion Criteria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B63EDE-00FE-DCC1-D252-F9A46ABBC5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3476" y="1905908"/>
            <a:ext cx="5157787" cy="3954965"/>
          </a:xfrm>
          <a:solidFill>
            <a:srgbClr val="BEE395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r>
              <a:rPr lang="en-US" sz="2200" dirty="0"/>
              <a:t>DSM 5 Criteria for moderate/severe OUD </a:t>
            </a:r>
          </a:p>
          <a:p>
            <a:r>
              <a:rPr lang="en-US" sz="2200" dirty="0"/>
              <a:t>18 years or older in age</a:t>
            </a:r>
          </a:p>
          <a:p>
            <a:r>
              <a:rPr lang="en-US" sz="2200" dirty="0"/>
              <a:t>Treated in the ED during screening hours</a:t>
            </a:r>
          </a:p>
          <a:p>
            <a:r>
              <a:rPr lang="en-US" sz="2200" dirty="0"/>
              <a:t>COWS score &lt; 8</a:t>
            </a:r>
          </a:p>
          <a:p>
            <a:r>
              <a:rPr lang="en-US" sz="2200" dirty="0"/>
              <a:t>urine toxicology test that is positive for opioids </a:t>
            </a:r>
          </a:p>
          <a:p>
            <a:r>
              <a:rPr lang="en-US" sz="2200" dirty="0"/>
              <a:t>Speak English sufficiently to understand the study procedures and provide written informed consent to participate in the study</a:t>
            </a:r>
          </a:p>
          <a:p>
            <a:endParaRPr lang="en-US" sz="1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8DCB48-FE66-4393-A201-69B6B06A6D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16469" y="835518"/>
            <a:ext cx="5183188" cy="82391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0099"/>
                </a:solidFill>
              </a:rPr>
              <a:t>Exclusion Criteria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849FF3-4677-EBC7-A38C-42D0B78FB9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951628"/>
            <a:ext cx="5824563" cy="3909245"/>
          </a:xfrm>
          <a:solidFill>
            <a:schemeClr val="accent1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2000" dirty="0"/>
              <a:t>Urine positive for methadone</a:t>
            </a:r>
          </a:p>
          <a:p>
            <a:r>
              <a:rPr lang="en-US" sz="2000" dirty="0"/>
              <a:t>ED presentation due to Overdose</a:t>
            </a:r>
          </a:p>
          <a:p>
            <a:r>
              <a:rPr lang="en-US" sz="2000" dirty="0"/>
              <a:t>Pregnancy </a:t>
            </a:r>
          </a:p>
          <a:p>
            <a:r>
              <a:rPr lang="en-US" sz="2000" dirty="0"/>
              <a:t>Receiving MOUD treatment within past 7 days</a:t>
            </a:r>
          </a:p>
          <a:p>
            <a:r>
              <a:rPr lang="en-US" sz="2000" dirty="0"/>
              <a:t>Medical/Psych condition requiring hospitalization</a:t>
            </a:r>
          </a:p>
          <a:p>
            <a:r>
              <a:rPr lang="en-US" sz="2000" dirty="0"/>
              <a:t>Actively suicidal or cognitively impaired</a:t>
            </a:r>
          </a:p>
          <a:p>
            <a:r>
              <a:rPr lang="en-US" sz="2000" dirty="0"/>
              <a:t>Require prescription for opioid analgesics </a:t>
            </a:r>
          </a:p>
          <a:p>
            <a:r>
              <a:rPr lang="en-US" sz="2000" dirty="0"/>
              <a:t>A prisoner or in police custody </a:t>
            </a:r>
          </a:p>
        </p:txBody>
      </p:sp>
    </p:spTree>
    <p:extLst>
      <p:ext uri="{BB962C8B-B14F-4D97-AF65-F5344CB8AC3E}">
        <p14:creationId xmlns:p14="http://schemas.microsoft.com/office/powerpoint/2010/main" val="3472513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0EE88-9AE5-4B63-9EF7-461B67657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23" y="214863"/>
            <a:ext cx="11454513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0099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Monitoring and Observation Pre &amp; Post Injection</a:t>
            </a:r>
            <a:br>
              <a:rPr lang="en-US" b="1" dirty="0">
                <a:solidFill>
                  <a:srgbClr val="000099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</a:br>
            <a:endParaRPr lang="en-US" dirty="0">
              <a:solidFill>
                <a:srgbClr val="000099"/>
              </a:solidFill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5B912A7-A344-44D8-BEAB-3EFB2898A4A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62890" y="1281764"/>
          <a:ext cx="11666220" cy="47816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11880">
                  <a:extLst>
                    <a:ext uri="{9D8B030D-6E8A-4147-A177-3AD203B41FA5}">
                      <a16:colId xmlns:a16="http://schemas.microsoft.com/office/drawing/2014/main" val="3214692532"/>
                    </a:ext>
                  </a:extLst>
                </a:gridCol>
                <a:gridCol w="944880">
                  <a:extLst>
                    <a:ext uri="{9D8B030D-6E8A-4147-A177-3AD203B41FA5}">
                      <a16:colId xmlns:a16="http://schemas.microsoft.com/office/drawing/2014/main" val="3867048294"/>
                    </a:ext>
                  </a:extLst>
                </a:gridCol>
                <a:gridCol w="1329573">
                  <a:extLst>
                    <a:ext uri="{9D8B030D-6E8A-4147-A177-3AD203B41FA5}">
                      <a16:colId xmlns:a16="http://schemas.microsoft.com/office/drawing/2014/main" val="1727074320"/>
                    </a:ext>
                  </a:extLst>
                </a:gridCol>
                <a:gridCol w="670594">
                  <a:extLst>
                    <a:ext uri="{9D8B030D-6E8A-4147-A177-3AD203B41FA5}">
                      <a16:colId xmlns:a16="http://schemas.microsoft.com/office/drawing/2014/main" val="1024735853"/>
                    </a:ext>
                  </a:extLst>
                </a:gridCol>
                <a:gridCol w="649307">
                  <a:extLst>
                    <a:ext uri="{9D8B030D-6E8A-4147-A177-3AD203B41FA5}">
                      <a16:colId xmlns:a16="http://schemas.microsoft.com/office/drawing/2014/main" val="1846797302"/>
                    </a:ext>
                  </a:extLst>
                </a:gridCol>
                <a:gridCol w="713172">
                  <a:extLst>
                    <a:ext uri="{9D8B030D-6E8A-4147-A177-3AD203B41FA5}">
                      <a16:colId xmlns:a16="http://schemas.microsoft.com/office/drawing/2014/main" val="1872448796"/>
                    </a:ext>
                  </a:extLst>
                </a:gridCol>
                <a:gridCol w="787683">
                  <a:extLst>
                    <a:ext uri="{9D8B030D-6E8A-4147-A177-3AD203B41FA5}">
                      <a16:colId xmlns:a16="http://schemas.microsoft.com/office/drawing/2014/main" val="1198343400"/>
                    </a:ext>
                  </a:extLst>
                </a:gridCol>
                <a:gridCol w="702528">
                  <a:extLst>
                    <a:ext uri="{9D8B030D-6E8A-4147-A177-3AD203B41FA5}">
                      <a16:colId xmlns:a16="http://schemas.microsoft.com/office/drawing/2014/main" val="1726546483"/>
                    </a:ext>
                  </a:extLst>
                </a:gridCol>
                <a:gridCol w="755751">
                  <a:extLst>
                    <a:ext uri="{9D8B030D-6E8A-4147-A177-3AD203B41FA5}">
                      <a16:colId xmlns:a16="http://schemas.microsoft.com/office/drawing/2014/main" val="641156646"/>
                    </a:ext>
                  </a:extLst>
                </a:gridCol>
                <a:gridCol w="787683">
                  <a:extLst>
                    <a:ext uri="{9D8B030D-6E8A-4147-A177-3AD203B41FA5}">
                      <a16:colId xmlns:a16="http://schemas.microsoft.com/office/drawing/2014/main" val="1693181281"/>
                    </a:ext>
                  </a:extLst>
                </a:gridCol>
                <a:gridCol w="713169">
                  <a:extLst>
                    <a:ext uri="{9D8B030D-6E8A-4147-A177-3AD203B41FA5}">
                      <a16:colId xmlns:a16="http://schemas.microsoft.com/office/drawing/2014/main" val="2672191154"/>
                    </a:ext>
                  </a:extLst>
                </a:gridCol>
              </a:tblGrid>
              <a:tr h="288722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Assessments</a:t>
                      </a:r>
                      <a:endParaRPr lang="en-US" sz="15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Pre-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Injection </a:t>
                      </a:r>
                    </a:p>
                  </a:txBody>
                  <a:tcPr marL="68580" marR="68580" marT="0" marB="0">
                    <a:solidFill>
                      <a:srgbClr val="007635"/>
                    </a:solidFill>
                  </a:tcPr>
                </a:tc>
                <a:tc gridSpan="9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Post-Injection Time Points</a:t>
                      </a:r>
                      <a:endParaRPr lang="en-US" sz="15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9227723"/>
                  </a:ext>
                </a:extLst>
              </a:tr>
              <a:tr h="6462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Immediately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after Injection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mins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mins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 mins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 mins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mins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 mins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 mins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 mins</a:t>
                      </a:r>
                      <a:endParaRPr lang="en-US" sz="1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454220"/>
                  </a:ext>
                </a:extLst>
              </a:tr>
              <a:tr h="28872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Vital Signs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334584"/>
                  </a:ext>
                </a:extLst>
              </a:tr>
              <a:tr h="28872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COWS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448530"/>
                  </a:ext>
                </a:extLst>
              </a:tr>
              <a:tr h="28872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Objective Opioid Withdrawal Scale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                                                   (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OOWS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731384"/>
                  </a:ext>
                </a:extLst>
              </a:tr>
              <a:tr h="28872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Adjective Rating Scale for Withdrawal 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                                                                     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ARSW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6508759"/>
                  </a:ext>
                </a:extLst>
              </a:tr>
              <a:tr h="28872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Pupillary Diameter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6695398"/>
                  </a:ext>
                </a:extLst>
              </a:tr>
              <a:tr h="28872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Desire to Use 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885427"/>
                  </a:ext>
                </a:extLst>
              </a:tr>
              <a:tr h="28872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Bad Drug Effects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624958"/>
                  </a:ext>
                </a:extLst>
              </a:tr>
              <a:tr h="28872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Post-Injection Medications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7013698"/>
                  </a:ext>
                </a:extLst>
              </a:tr>
              <a:tr h="5903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Pain Assessment Numerical Rating Scale 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5099493"/>
                  </a:ext>
                </a:extLst>
              </a:tr>
              <a:tr h="3118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Local Tolerability Scale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411569"/>
                  </a:ext>
                </a:extLst>
              </a:tr>
              <a:tr h="28872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Precipitated Withdrawal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9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Triggered based on clinical observation and COWS scores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42443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844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0EE88-9AE5-4B63-9EF7-461B67657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23" y="287600"/>
            <a:ext cx="11454513" cy="1325563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000099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Patient self-report days 1-7</a:t>
            </a:r>
            <a:br>
              <a:rPr lang="en-US" b="1" dirty="0">
                <a:solidFill>
                  <a:srgbClr val="000099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</a:br>
            <a:r>
              <a:rPr lang="en-US" b="1" dirty="0">
                <a:solidFill>
                  <a:srgbClr val="000099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	</a:t>
            </a:r>
            <a:r>
              <a:rPr lang="en-US" sz="4000" b="1" dirty="0">
                <a:solidFill>
                  <a:srgbClr val="000099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Qualtrics survey via telephone</a:t>
            </a:r>
            <a:br>
              <a:rPr lang="en-US" sz="4000" b="1" dirty="0">
                <a:solidFill>
                  <a:srgbClr val="000099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</a:br>
            <a:endParaRPr lang="en-US" dirty="0">
              <a:solidFill>
                <a:srgbClr val="00009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CEFA6E-643D-6EC6-7272-B744373422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0"/>
          <a:stretch/>
        </p:blipFill>
        <p:spPr>
          <a:xfrm>
            <a:off x="1810856" y="1379132"/>
            <a:ext cx="6375728" cy="62866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152977-1AC0-FBCC-3222-7178F0179EAE}"/>
              </a:ext>
            </a:extLst>
          </p:cNvPr>
          <p:cNvSpPr txBox="1"/>
          <p:nvPr/>
        </p:nvSpPr>
        <p:spPr>
          <a:xfrm>
            <a:off x="617625" y="2193316"/>
            <a:ext cx="91973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1.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Have you used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any opioids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not prescribed for you during the past 24 hours?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If “yes” what did you use? (Drop down menu)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2. Have you used any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other drugs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not prescribed for you during the past 24 hours?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If “yes” what did you use? (Drop down menu)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9BD878-0642-24E5-4825-88CD07B4179E}"/>
              </a:ext>
            </a:extLst>
          </p:cNvPr>
          <p:cNvSpPr txBox="1"/>
          <p:nvPr/>
        </p:nvSpPr>
        <p:spPr>
          <a:xfrm>
            <a:off x="501716" y="4445923"/>
            <a:ext cx="10927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3.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Use the slider to indicate how much you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desire opioids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at the moment</a:t>
            </a:r>
          </a:p>
        </p:txBody>
      </p:sp>
      <p:pic>
        <p:nvPicPr>
          <p:cNvPr id="9" name="Picture 8" descr="A bar with numbers and a blue arrow&#10;&#10;Description automatically generated">
            <a:extLst>
              <a:ext uri="{FF2B5EF4-FFF2-40B4-BE49-F238E27FC236}">
                <a16:creationId xmlns:a16="http://schemas.microsoft.com/office/drawing/2014/main" id="{8B540332-E5D1-8EB1-90C6-A94635287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827" y="4975387"/>
            <a:ext cx="5503026" cy="17849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E5E9C0-6DDA-1A4C-7B5A-444F5A1E80E1}"/>
              </a:ext>
            </a:extLst>
          </p:cNvPr>
          <p:cNvSpPr txBox="1"/>
          <p:nvPr/>
        </p:nvSpPr>
        <p:spPr>
          <a:xfrm>
            <a:off x="1043940" y="5273040"/>
            <a:ext cx="2849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At this moment, I desire opioids: ()</a:t>
            </a:r>
          </a:p>
        </p:txBody>
      </p:sp>
      <p:pic>
        <p:nvPicPr>
          <p:cNvPr id="12" name="Graphic 11" descr="Phone Vibration outline">
            <a:extLst>
              <a:ext uri="{FF2B5EF4-FFF2-40B4-BE49-F238E27FC236}">
                <a16:creationId xmlns:a16="http://schemas.microsoft.com/office/drawing/2014/main" id="{6C595F62-D55E-905D-CEB0-1C413DB73B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8782" y="1379132"/>
            <a:ext cx="2664723" cy="266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38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1542107-4C14-F32A-7509-D630B1C1F4AE}"/>
              </a:ext>
            </a:extLst>
          </p:cNvPr>
          <p:cNvSpPr/>
          <p:nvPr/>
        </p:nvSpPr>
        <p:spPr>
          <a:xfrm>
            <a:off x="8130540" y="710822"/>
            <a:ext cx="3962512" cy="5762830"/>
          </a:xfrm>
          <a:prstGeom prst="rect">
            <a:avLst/>
          </a:prstGeom>
          <a:solidFill>
            <a:srgbClr val="00339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New picture">
            <a:extLst>
              <a:ext uri="{FF2B5EF4-FFF2-40B4-BE49-F238E27FC236}">
                <a16:creationId xmlns:a16="http://schemas.microsoft.com/office/drawing/2014/main" id="{1E5D98A5-3511-4E40-A565-55E475B44FC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9" y="853314"/>
            <a:ext cx="7246611" cy="290824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7" name="New picture">
            <a:extLst>
              <a:ext uri="{FF2B5EF4-FFF2-40B4-BE49-F238E27FC236}">
                <a16:creationId xmlns:a16="http://schemas.microsoft.com/office/drawing/2014/main" id="{DAAA4310-6D53-E94C-CF55-73135908437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41" y="3904048"/>
            <a:ext cx="7783065" cy="256779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436A7F-1552-490A-572C-29DB1677758C}"/>
              </a:ext>
            </a:extLst>
          </p:cNvPr>
          <p:cNvSpPr txBox="1"/>
          <p:nvPr/>
        </p:nvSpPr>
        <p:spPr>
          <a:xfrm>
            <a:off x="8229934" y="978633"/>
            <a:ext cx="3863119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7 experienced PW</a:t>
            </a:r>
            <a:endParaRPr lang="en-US" sz="24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2  with COWS 4-7</a:t>
            </a:r>
          </a:p>
          <a:p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5  with COWS 0-3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Desire for opioids was low; pain score 15-10 (scale 0-100) each day; </a:t>
            </a:r>
          </a:p>
          <a:p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   ~1/3 reported “0” desire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Few patients reported using non prescribed opioids  (14-22%)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E01E7D-FE1D-D23F-A231-D9B524C875A5}"/>
              </a:ext>
            </a:extLst>
          </p:cNvPr>
          <p:cNvSpPr txBox="1"/>
          <p:nvPr/>
        </p:nvSpPr>
        <p:spPr>
          <a:xfrm>
            <a:off x="198341" y="64491"/>
            <a:ext cx="2958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3399"/>
                </a:solidFill>
                <a:latin typeface="Franklin Gothic Medium" panose="020B0603020102020204" pitchFamily="34" charset="0"/>
              </a:rPr>
              <a:t>Outcomes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234E82-7E83-DDBF-B02C-84C711E99835}"/>
              </a:ext>
            </a:extLst>
          </p:cNvPr>
          <p:cNvSpPr/>
          <p:nvPr/>
        </p:nvSpPr>
        <p:spPr>
          <a:xfrm>
            <a:off x="6152030" y="1795182"/>
            <a:ext cx="954742" cy="38996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3656B6-C1C7-0EA1-DAEE-91415776518F}"/>
              </a:ext>
            </a:extLst>
          </p:cNvPr>
          <p:cNvSpPr/>
          <p:nvPr/>
        </p:nvSpPr>
        <p:spPr>
          <a:xfrm>
            <a:off x="2030506" y="4350124"/>
            <a:ext cx="5674659" cy="58494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48B844-F48D-E98F-D9FD-0D296D5CD7A7}"/>
              </a:ext>
            </a:extLst>
          </p:cNvPr>
          <p:cNvSpPr/>
          <p:nvPr/>
        </p:nvSpPr>
        <p:spPr>
          <a:xfrm>
            <a:off x="2030505" y="5465125"/>
            <a:ext cx="5674659" cy="2095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31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93E51-FA6E-FB5E-C2AD-08D122EA9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" y="-268009"/>
            <a:ext cx="56769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Secondary Outcomes </a:t>
            </a:r>
          </a:p>
        </p:txBody>
      </p:sp>
      <p:pic>
        <p:nvPicPr>
          <p:cNvPr id="4" name="Picture 3" descr="A pie chart with text and numbers&#10;&#10;Description automatically generated">
            <a:extLst>
              <a:ext uri="{FF2B5EF4-FFF2-40B4-BE49-F238E27FC236}">
                <a16:creationId xmlns:a16="http://schemas.microsoft.com/office/drawing/2014/main" id="{6860A051-4E2B-5FBF-E0AF-72F5E892BB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498"/>
          <a:stretch/>
        </p:blipFill>
        <p:spPr>
          <a:xfrm>
            <a:off x="288627" y="1606825"/>
            <a:ext cx="6013114" cy="26213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9B581D8-CEF7-CA3D-F338-9106E4E1622E}"/>
              </a:ext>
            </a:extLst>
          </p:cNvPr>
          <p:cNvSpPr/>
          <p:nvPr/>
        </p:nvSpPr>
        <p:spPr>
          <a:xfrm>
            <a:off x="8009996" y="281778"/>
            <a:ext cx="3863119" cy="6082531"/>
          </a:xfrm>
          <a:prstGeom prst="rect">
            <a:avLst/>
          </a:prstGeom>
          <a:solidFill>
            <a:srgbClr val="00339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04DF80-8E73-8F6C-68D6-4522FF63ACB3}"/>
              </a:ext>
            </a:extLst>
          </p:cNvPr>
          <p:cNvSpPr txBox="1"/>
          <p:nvPr/>
        </p:nvSpPr>
        <p:spPr>
          <a:xfrm>
            <a:off x="8307263" y="247787"/>
            <a:ext cx="359611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¾</a:t>
            </a:r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of the sample engaged in treatment at 7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4/7 ~ 60% of those with PW engaged in treatment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6% reported non-fatal OD 7 days prior to enrollment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No patients reported non-fatal OD post injection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F15754-1AA4-1493-9659-D88C0400B4E7}"/>
              </a:ext>
            </a:extLst>
          </p:cNvPr>
          <p:cNvSpPr txBox="1">
            <a:spLocks/>
          </p:cNvSpPr>
          <p:nvPr/>
        </p:nvSpPr>
        <p:spPr>
          <a:xfrm>
            <a:off x="806338" y="4627365"/>
            <a:ext cx="2354580" cy="8007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099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tx1"/>
                </a:solidFill>
              </a:rPr>
              <a:t>Overdose Events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97E7707-1849-59A0-E639-9604651B6E34}"/>
              </a:ext>
            </a:extLst>
          </p:cNvPr>
          <p:cNvSpPr txBox="1">
            <a:spLocks/>
          </p:cNvSpPr>
          <p:nvPr/>
        </p:nvSpPr>
        <p:spPr>
          <a:xfrm>
            <a:off x="806338" y="713363"/>
            <a:ext cx="60729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099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tx1"/>
                </a:solidFill>
              </a:rPr>
              <a:t>Engagement in Treatment Follow-up Rates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5219FF-9864-97AA-6A88-1C523B00F267}"/>
              </a:ext>
            </a:extLst>
          </p:cNvPr>
          <p:cNvSpPr txBox="1"/>
          <p:nvPr/>
        </p:nvSpPr>
        <p:spPr>
          <a:xfrm>
            <a:off x="617442" y="5428100"/>
            <a:ext cx="70256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At baseline 6 patients reported an overdose event 7 days prior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DD5F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At 7 days, there were no reports of opioid overdose</a:t>
            </a:r>
          </a:p>
        </p:txBody>
      </p:sp>
    </p:spTree>
    <p:extLst>
      <p:ext uri="{BB962C8B-B14F-4D97-AF65-F5344CB8AC3E}">
        <p14:creationId xmlns:p14="http://schemas.microsoft.com/office/powerpoint/2010/main" val="4165508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B55BB2-A538-453D-ACB9-EB9376BF7E8A}"/>
              </a:ext>
            </a:extLst>
          </p:cNvPr>
          <p:cNvSpPr txBox="1"/>
          <p:nvPr/>
        </p:nvSpPr>
        <p:spPr>
          <a:xfrm>
            <a:off x="2343150" y="152400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Disclosure Statement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61EBA1-3793-471B-B1BD-B1E23A3C51A4}"/>
              </a:ext>
            </a:extLst>
          </p:cNvPr>
          <p:cNvSpPr txBox="1"/>
          <p:nvPr/>
        </p:nvSpPr>
        <p:spPr>
          <a:xfrm>
            <a:off x="914400" y="1175266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Current grant funding: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790750-907C-4151-AC96-1555EFBE95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257" y="4103446"/>
            <a:ext cx="1905000" cy="1905000"/>
          </a:xfrm>
          <a:prstGeom prst="rect">
            <a:avLst/>
          </a:prstGeom>
        </p:spPr>
      </p:pic>
      <p:pic>
        <p:nvPicPr>
          <p:cNvPr id="7" name="Picture 6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8D87716F-9F47-40DF-B83F-29284E43AD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090" y="1593906"/>
            <a:ext cx="2965177" cy="2928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74E56D-F80A-45FE-9DB6-36277CFE66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61" y="4628109"/>
            <a:ext cx="1676400" cy="167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511518-DB6A-4951-9DD4-0B45EC62B1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456" y="4866793"/>
            <a:ext cx="2957511" cy="143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08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91D52-F20B-49D0-A19A-29A3B8D57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529" y="201521"/>
            <a:ext cx="4294980" cy="919373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000099"/>
                </a:solidFill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  <a:t>Conclusion</a:t>
            </a:r>
            <a:endParaRPr lang="en-US" b="1" dirty="0"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3669A-0B96-42BD-9A9E-55404B5B4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683" y="1297500"/>
            <a:ext cx="10706087" cy="1353602"/>
          </a:xfrm>
        </p:spPr>
        <p:txBody>
          <a:bodyPr>
            <a:no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XR-BUP in ED patients with low levels of opioid withdrawal,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defined as 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COWS of 4-7, is feasible, safe, well tolerated and 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addresses some of the oft-cited barriers to initiating care in the ED</a:t>
            </a:r>
            <a:endParaRPr lang="en-US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2400" b="1" dirty="0">
              <a:solidFill>
                <a:srgbClr val="00B05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R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10290D-6446-457B-9185-09C421E158D5}"/>
              </a:ext>
            </a:extLst>
          </p:cNvPr>
          <p:cNvSpPr txBox="1"/>
          <p:nvPr/>
        </p:nvSpPr>
        <p:spPr>
          <a:xfrm>
            <a:off x="256735" y="5589913"/>
            <a:ext cx="11323320" cy="1727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Franklin Gothic Medium"/>
                <a:ea typeface="Calibri" panose="020F0502020204030204" pitchFamily="34" charset="0"/>
                <a:cs typeface="Times New Roman" panose="02020603050405020304" pitchFamily="18" charset="0"/>
              </a:rPr>
              <a:t>A potential real game changer for initiation of buprenorphine in the era of fentanyl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Franklin Gothic Medium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8630B9-BBFA-2191-90EF-A7672ACF4D02}"/>
              </a:ext>
            </a:extLst>
          </p:cNvPr>
          <p:cNvSpPr txBox="1"/>
          <p:nvPr/>
        </p:nvSpPr>
        <p:spPr>
          <a:xfrm>
            <a:off x="1239816" y="2994323"/>
            <a:ext cx="84888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Thus, we expanded the eligibili</a:t>
            </a:r>
            <a:r>
              <a:rPr lang="en-US" sz="20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ty criteria for ED INNOVATION comparing standard sublingual dosing to XR-BUP to include COWS scores of 4-7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48159C-DBD0-56C8-FCCB-4275F1212A13}"/>
              </a:ext>
            </a:extLst>
          </p:cNvPr>
          <p:cNvSpPr txBox="1"/>
          <p:nvPr/>
        </p:nvSpPr>
        <p:spPr>
          <a:xfrm>
            <a:off x="706110" y="4206899"/>
            <a:ext cx="10424571" cy="1249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Further research is needed to assess the criteria for use, and risk benefit analyses for individuals with COWS scores of 0-3, denoting little to no evidence of withdrawal.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32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81A4602-8985-A5C5-0679-B7D8A53B2874}"/>
              </a:ext>
            </a:extLst>
          </p:cNvPr>
          <p:cNvSpPr/>
          <p:nvPr/>
        </p:nvSpPr>
        <p:spPr>
          <a:xfrm>
            <a:off x="187666" y="1286933"/>
            <a:ext cx="3675970" cy="4634555"/>
          </a:xfrm>
          <a:prstGeom prst="rect">
            <a:avLst/>
          </a:prstGeom>
          <a:solidFill>
            <a:srgbClr val="00339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218E65-EE06-5235-D94B-75CC4AC89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12" y="18256"/>
            <a:ext cx="10950801" cy="77277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69E"/>
                </a:solidFill>
                <a:latin typeface="Franklin Gothic Medium" panose="020B0603020102020204" pitchFamily="34" charset="0"/>
              </a:rPr>
              <a:t>Our Experience with XR-BUP in the 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F72016-4310-186D-8FF5-349BD34CB5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5600" y="1574800"/>
                <a:ext cx="3236913" cy="4114800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Franklin Gothic Medium" panose="020B0603020102020204" pitchFamily="34" charset="0"/>
                  </a:rPr>
                  <a:t>COWS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 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Franklin Gothic Medium" panose="020B0603020102020204" pitchFamily="34" charset="0"/>
                  </a:rPr>
                  <a:t>4</a:t>
                </a:r>
              </a:p>
              <a:p>
                <a:r>
                  <a:rPr lang="en-US" sz="2400" dirty="0">
                    <a:solidFill>
                      <a:schemeClr val="bg1"/>
                    </a:solidFill>
                    <a:latin typeface="Franklin Gothic Medium" panose="020B0603020102020204" pitchFamily="34" charset="0"/>
                  </a:rPr>
                  <a:t>3% randomization refusal rate</a:t>
                </a:r>
              </a:p>
              <a:p>
                <a:r>
                  <a:rPr lang="en-US" sz="2400" dirty="0">
                    <a:solidFill>
                      <a:schemeClr val="bg1"/>
                    </a:solidFill>
                    <a:latin typeface="Franklin Gothic Medium" panose="020B0603020102020204" pitchFamily="34" charset="0"/>
                  </a:rPr>
                  <a:t>One investigator has successfully transitioned 50 patients onto 30-day XR-BUP</a:t>
                </a:r>
              </a:p>
              <a:p>
                <a:r>
                  <a:rPr lang="en-US" sz="2400" dirty="0">
                    <a:solidFill>
                      <a:schemeClr val="bg1"/>
                    </a:solidFill>
                    <a:latin typeface="Franklin Gothic Medium" panose="020B0603020102020204" pitchFamily="34" charset="0"/>
                  </a:rPr>
                  <a:t>Positive comments by patients, nurses, doctors 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F72016-4310-186D-8FF5-349BD34CB5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5600" y="1574800"/>
                <a:ext cx="3236913" cy="4114800"/>
              </a:xfrm>
              <a:blipFill>
                <a:blip r:embed="rId3"/>
                <a:stretch>
                  <a:fillRect l="-2448" t="-1926" r="-1130" b="-2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803468EC-1B32-28E9-0A3F-E93751136E1C}"/>
              </a:ext>
            </a:extLst>
          </p:cNvPr>
          <p:cNvSpPr txBox="1"/>
          <p:nvPr/>
        </p:nvSpPr>
        <p:spPr>
          <a:xfrm>
            <a:off x="187666" y="6271909"/>
            <a:ext cx="4861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cs typeface="Calibri" panose="020F0502020204030204" pitchFamily="34" charset="0"/>
              </a:rPr>
              <a:t>D’Onofrio et al.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cs typeface="Calibri" panose="020F0502020204030204" pitchFamily="34" charset="0"/>
              </a:rPr>
              <a:t>Acad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cs typeface="Calibri" panose="020F0502020204030204" pitchFamily="34" charset="0"/>
              </a:rPr>
              <a:t>Emerg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cs typeface="Calibri" panose="020F0502020204030204" pitchFamily="34" charset="0"/>
              </a:rPr>
              <a:t> Med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cs typeface="Calibri" panose="020F0502020204030204" pitchFamily="34" charset="0"/>
              </a:rPr>
              <a:t>. 2023  </a:t>
            </a: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2482572E-79F5-BD27-1DD5-E5E337330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3636" y="936512"/>
            <a:ext cx="8033202" cy="437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2690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CBA01E-117D-AD15-9A5D-2B83F581D22E}"/>
              </a:ext>
            </a:extLst>
          </p:cNvPr>
          <p:cNvSpPr txBox="1"/>
          <p:nvPr/>
        </p:nvSpPr>
        <p:spPr>
          <a:xfrm>
            <a:off x="2171700" y="587734"/>
            <a:ext cx="7726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Everyone's biggest fear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5AFDB9E-E7A8-63EE-A0C6-68A8560BCAC2}"/>
              </a:ext>
            </a:extLst>
          </p:cNvPr>
          <p:cNvGrpSpPr/>
          <p:nvPr/>
        </p:nvGrpSpPr>
        <p:grpSpPr>
          <a:xfrm>
            <a:off x="240030" y="1965960"/>
            <a:ext cx="11525250" cy="3863340"/>
            <a:chOff x="240030" y="1965960"/>
            <a:chExt cx="11525250" cy="3863340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E4F8D11B-0398-4CD0-E2FA-EB1BF8C4E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030" y="1965960"/>
              <a:ext cx="3863340" cy="3863340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42D5718F-237A-C61C-8FD0-DBE69390A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038600" y="1965960"/>
              <a:ext cx="3863340" cy="3863340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6309FE7A-0C35-9A50-CE23-46E10BA5C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901940" y="1965960"/>
              <a:ext cx="3863340" cy="38633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31579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E2A71-76B8-F906-03E6-54BAB94FF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52" y="-189124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69E"/>
                </a:solidFill>
                <a:latin typeface="Franklin Gothic Medium" panose="020B0603020102020204" pitchFamily="34" charset="0"/>
              </a:rPr>
              <a:t>Precipitated Withdrawal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58922F9-0FD9-02E1-ED65-245096BFCF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58922F9-0FD9-02E1-ED65-245096BFCF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8940038F-F538-57CD-DFCC-8A09C28E169A}"/>
              </a:ext>
            </a:extLst>
          </p:cNvPr>
          <p:cNvSpPr txBox="1"/>
          <p:nvPr/>
        </p:nvSpPr>
        <p:spPr>
          <a:xfrm>
            <a:off x="6943411" y="6555212"/>
            <a:ext cx="5248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cs typeface="Calibri" panose="020F0502020204030204" pitchFamily="34" charset="0"/>
              </a:rPr>
              <a:t>D’Onofrio et al.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cs typeface="Calibri" panose="020F0502020204030204" pitchFamily="34" charset="0"/>
              </a:rPr>
              <a:t>JAMA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cs typeface="Calibri" panose="020F0502020204030204" pitchFamily="34" charset="0"/>
              </a:rPr>
              <a:t>Netw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cs typeface="Calibri" panose="020F0502020204030204" pitchFamily="34" charset="0"/>
              </a:rPr>
              <a:t> Open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cs typeface="Calibri" panose="020F0502020204030204" pitchFamily="34" charset="0"/>
              </a:rPr>
              <a:t>. 2023 Mar 1;6(3):e236108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86C808-9BC4-B7BB-3E87-157A4AB1DA9A}"/>
              </a:ext>
            </a:extLst>
          </p:cNvPr>
          <p:cNvSpPr/>
          <p:nvPr/>
        </p:nvSpPr>
        <p:spPr>
          <a:xfrm>
            <a:off x="8187872" y="880306"/>
            <a:ext cx="3675970" cy="5515347"/>
          </a:xfrm>
          <a:prstGeom prst="rect">
            <a:avLst/>
          </a:prstGeom>
          <a:solidFill>
            <a:srgbClr val="00339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screenshot of a medical prescription&#10;&#10;Description automatically generated">
            <a:extLst>
              <a:ext uri="{FF2B5EF4-FFF2-40B4-BE49-F238E27FC236}">
                <a16:creationId xmlns:a16="http://schemas.microsoft.com/office/drawing/2014/main" id="{CA8A7761-38BB-1A11-8FAE-BC6D2F291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84" y="921822"/>
            <a:ext cx="6928206" cy="28258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82B4F5-40D0-FB89-47D3-B6B7494B87DE}"/>
              </a:ext>
            </a:extLst>
          </p:cNvPr>
          <p:cNvSpPr txBox="1"/>
          <p:nvPr/>
        </p:nvSpPr>
        <p:spPr>
          <a:xfrm>
            <a:off x="8322770" y="1010471"/>
            <a:ext cx="341131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1,200 patients enrolled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9 (0.76%) PW</a:t>
            </a:r>
          </a:p>
          <a:p>
            <a:endParaRPr lang="en-US" sz="28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No consistent presentation</a:t>
            </a:r>
          </a:p>
          <a:p>
            <a:r>
              <a:rPr lang="en-US" sz="2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      - Time since last       </a:t>
            </a:r>
          </a:p>
          <a:p>
            <a:r>
              <a:rPr lang="en-US" sz="2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use (8-&gt;24 </a:t>
            </a:r>
            <a:r>
              <a:rPr lang="en-US" sz="2800" dirty="0" err="1">
                <a:solidFill>
                  <a:schemeClr val="bg1"/>
                </a:solidFill>
                <a:latin typeface="Franklin Gothic Medium" panose="020B0603020102020204" pitchFamily="34" charset="0"/>
              </a:rPr>
              <a:t>hrs</a:t>
            </a:r>
            <a:r>
              <a:rPr lang="en-US" sz="2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)     </a:t>
            </a:r>
            <a:br>
              <a:rPr lang="en-US" sz="2800" dirty="0">
                <a:solidFill>
                  <a:schemeClr val="bg1"/>
                </a:solidFill>
                <a:latin typeface="Franklin Gothic Medium" panose="020B0603020102020204" pitchFamily="34" charset="0"/>
              </a:rPr>
            </a:br>
            <a:r>
              <a:rPr lang="en-US" sz="2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      - Route of use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All Discharged</a:t>
            </a:r>
          </a:p>
          <a:p>
            <a:endParaRPr lang="en-US" sz="28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BE428DF3-0355-99FE-6AE1-F0C8CB5A6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152" y="4001294"/>
            <a:ext cx="7089563" cy="256461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78757F-F924-B745-465E-DCD12DAF5595}"/>
              </a:ext>
            </a:extLst>
          </p:cNvPr>
          <p:cNvSpPr/>
          <p:nvPr/>
        </p:nvSpPr>
        <p:spPr>
          <a:xfrm>
            <a:off x="3559665" y="4522995"/>
            <a:ext cx="307908" cy="192109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3446977-F2FD-9909-AAB4-CE65350A6B54}"/>
              </a:ext>
            </a:extLst>
          </p:cNvPr>
          <p:cNvSpPr/>
          <p:nvPr/>
        </p:nvSpPr>
        <p:spPr>
          <a:xfrm>
            <a:off x="4030132" y="4494218"/>
            <a:ext cx="403999" cy="197178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C82B5D7-AD83-5A48-507E-8EB6606D25F1}"/>
              </a:ext>
            </a:extLst>
          </p:cNvPr>
          <p:cNvSpPr/>
          <p:nvPr/>
        </p:nvSpPr>
        <p:spPr>
          <a:xfrm>
            <a:off x="6786881" y="4522995"/>
            <a:ext cx="535092" cy="197178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0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4B45FB1-E250-6D92-49E0-65D9DE9E7DFE}"/>
              </a:ext>
            </a:extLst>
          </p:cNvPr>
          <p:cNvSpPr txBox="1"/>
          <p:nvPr/>
        </p:nvSpPr>
        <p:spPr>
          <a:xfrm>
            <a:off x="205557" y="19711"/>
            <a:ext cx="10429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Franklin Gothic Medium" panose="020B0603020102020204" pitchFamily="34" charset="0"/>
                <a:cs typeface="Arial" panose="020B0604020202020204" pitchFamily="34" charset="0"/>
              </a:rPr>
              <a:t>Precipitated Withdrawal ED INNOVATION Complete 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99D9514B-996B-34FF-069A-D9DF50BC7CFA}"/>
              </a:ext>
            </a:extLst>
          </p:cNvPr>
          <p:cNvSpPr txBox="1"/>
          <p:nvPr/>
        </p:nvSpPr>
        <p:spPr>
          <a:xfrm>
            <a:off x="1100696" y="5222107"/>
            <a:ext cx="3898900" cy="1104265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Key 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Symbol" panose="05050102010706020507" pitchFamily="18" charset="2"/>
              <a:buBlip>
                <a:blip r:embed="rId2"/>
              </a:buBlip>
              <a:tabLst>
                <a:tab pos="457200" algn="l"/>
              </a:tabLst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Location of enrolling sites (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31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Location of SL-BUP precipitated withdrawal (9)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Location of XR-BUP precipitated withdrawal (5)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6F3514-6569-A651-7F5D-9BAF41606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87" y="5668511"/>
            <a:ext cx="211455" cy="211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DDE2FD-C507-9CCD-4936-ACB6B98AE5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86" y="5885878"/>
            <a:ext cx="211456" cy="21145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1253BB9-3822-7AB7-0803-C5B9400202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7858771"/>
              </p:ext>
            </p:extLst>
          </p:nvPr>
        </p:nvGraphicFramePr>
        <p:xfrm>
          <a:off x="5884727" y="5479923"/>
          <a:ext cx="2142030" cy="1023366"/>
        </p:xfrm>
        <a:graphic>
          <a:graphicData uri="http://schemas.openxmlformats.org/drawingml/2006/table">
            <a:tbl>
              <a:tblPr firstRow="1" firstCol="1" bandRow="1"/>
              <a:tblGrid>
                <a:gridCol w="1367324">
                  <a:extLst>
                    <a:ext uri="{9D8B030D-6E8A-4147-A177-3AD203B41FA5}">
                      <a16:colId xmlns:a16="http://schemas.microsoft.com/office/drawing/2014/main" val="3084476668"/>
                    </a:ext>
                  </a:extLst>
                </a:gridCol>
                <a:gridCol w="774706">
                  <a:extLst>
                    <a:ext uri="{9D8B030D-6E8A-4147-A177-3AD203B41FA5}">
                      <a16:colId xmlns:a16="http://schemas.microsoft.com/office/drawing/2014/main" val="22593595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70585" algn="l"/>
                        </a:tabLs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Site Location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70585" algn="l"/>
                        </a:tabLs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 PW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99836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70585" algn="l"/>
                        </a:tabLs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Northeast (11 sites)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70585" algn="l"/>
                        </a:tabLs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51785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70585" algn="l"/>
                        </a:tabLs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West          (6 sites)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70585" algn="l"/>
                        </a:tabLs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80413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70585" algn="l"/>
                        </a:tabLs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Midwest    (6 sites)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70585" algn="l"/>
                        </a:tabLs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19315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70585" algn="l"/>
                        </a:tabLs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South         (6 sites)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70585" algn="l"/>
                        </a:tabLs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00342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70585" algn="l"/>
                        </a:tabLs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Totals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70585" algn="l"/>
                        </a:tabLs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954532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E2FC971-900E-1166-4417-2D9D6E8370DA}"/>
              </a:ext>
            </a:extLst>
          </p:cNvPr>
          <p:cNvSpPr txBox="1"/>
          <p:nvPr/>
        </p:nvSpPr>
        <p:spPr>
          <a:xfrm>
            <a:off x="5565670" y="5173227"/>
            <a:ext cx="3277673" cy="264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870585" algn="l"/>
              </a:tabLst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Enrollment by sites that experienced withdrawal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A map of united states with black dots and red and blue stars&#10;&#10;Description automatically generated">
            <a:extLst>
              <a:ext uri="{FF2B5EF4-FFF2-40B4-BE49-F238E27FC236}">
                <a16:creationId xmlns:a16="http://schemas.microsoft.com/office/drawing/2014/main" id="{6FE30F72-AD4E-F3C4-61FB-E78A63A781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56" y="967582"/>
            <a:ext cx="8822263" cy="4163509"/>
          </a:xfrm>
          <a:prstGeom prst="rect">
            <a:avLst/>
          </a:prstGeom>
        </p:spPr>
      </p:pic>
      <p:pic>
        <p:nvPicPr>
          <p:cNvPr id="4" name="Picture 3" descr="A red rectangle with black text&#10;&#10;Description automatically generated">
            <a:extLst>
              <a:ext uri="{FF2B5EF4-FFF2-40B4-BE49-F238E27FC236}">
                <a16:creationId xmlns:a16="http://schemas.microsoft.com/office/drawing/2014/main" id="{31868482-8FE5-932A-C575-1588171100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14711" y="19339"/>
            <a:ext cx="5968063" cy="40404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B389AC-1116-6697-EFF0-758341C6FD13}"/>
              </a:ext>
            </a:extLst>
          </p:cNvPr>
          <p:cNvSpPr txBox="1"/>
          <p:nvPr/>
        </p:nvSpPr>
        <p:spPr>
          <a:xfrm>
            <a:off x="8026757" y="5610308"/>
            <a:ext cx="4054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14/2000 = 0.7%</a:t>
            </a:r>
          </a:p>
        </p:txBody>
      </p:sp>
    </p:spTree>
    <p:extLst>
      <p:ext uri="{BB962C8B-B14F-4D97-AF65-F5344CB8AC3E}">
        <p14:creationId xmlns:p14="http://schemas.microsoft.com/office/powerpoint/2010/main" val="272537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1026" name="Picture 2" descr="Light bulb in head in one single Continuous one line drawing. Simple  lineart concept of idea and imagine. Vector illustration 27382523 Vector  Art at Vecteezy">
            <a:extLst>
              <a:ext uri="{FF2B5EF4-FFF2-40B4-BE49-F238E27FC236}">
                <a16:creationId xmlns:a16="http://schemas.microsoft.com/office/drawing/2014/main" id="{EABD91F3-5593-1B47-F5CC-B081990E9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8130" y="1275070"/>
            <a:ext cx="3876165" cy="387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D6E80-506B-8D55-076F-F44B66C4D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9910" y="2276685"/>
            <a:ext cx="6406131" cy="319746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C00000"/>
                </a:solidFill>
              </a:rPr>
              <a:t>Innovative Dosing Induction Strategies… </a:t>
            </a: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E819F0-6EEB-8BE1-1EF1-0A883652B46D}"/>
              </a:ext>
            </a:extLst>
          </p:cNvPr>
          <p:cNvSpPr txBox="1"/>
          <p:nvPr/>
        </p:nvSpPr>
        <p:spPr>
          <a:xfrm>
            <a:off x="1212574" y="457200"/>
            <a:ext cx="44129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Imagine….</a:t>
            </a:r>
          </a:p>
        </p:txBody>
      </p:sp>
    </p:spTree>
    <p:extLst>
      <p:ext uri="{BB962C8B-B14F-4D97-AF65-F5344CB8AC3E}">
        <p14:creationId xmlns:p14="http://schemas.microsoft.com/office/powerpoint/2010/main" val="30176060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B42604-8F94-99C1-6432-6AF96692ABE9}"/>
              </a:ext>
            </a:extLst>
          </p:cNvPr>
          <p:cNvSpPr/>
          <p:nvPr/>
        </p:nvSpPr>
        <p:spPr>
          <a:xfrm>
            <a:off x="7813389" y="980687"/>
            <a:ext cx="3843847" cy="5275912"/>
          </a:xfrm>
          <a:prstGeom prst="rect">
            <a:avLst/>
          </a:prstGeom>
          <a:solidFill>
            <a:srgbClr val="00339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3F7377-C632-4C35-9ACB-8E714EE57DF9}"/>
              </a:ext>
            </a:extLst>
          </p:cNvPr>
          <p:cNvSpPr/>
          <p:nvPr/>
        </p:nvSpPr>
        <p:spPr>
          <a:xfrm>
            <a:off x="-1652154" y="-35336"/>
            <a:ext cx="12672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High-Dose Buprenorphine (&gt;12mg) Induction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Franklin Gothic Medium" panose="020B0603020102020204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A5DC4A-B6B8-4C4A-93D8-99B25B4D5F15}"/>
              </a:ext>
            </a:extLst>
          </p:cNvPr>
          <p:cNvSpPr txBox="1"/>
          <p:nvPr/>
        </p:nvSpPr>
        <p:spPr>
          <a:xfrm>
            <a:off x="933136" y="610995"/>
            <a:ext cx="2873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CTN 0069-A1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6FEBED-4431-4F97-B126-772613CFAF80}"/>
              </a:ext>
            </a:extLst>
          </p:cNvPr>
          <p:cNvSpPr txBox="1"/>
          <p:nvPr/>
        </p:nvSpPr>
        <p:spPr>
          <a:xfrm>
            <a:off x="8000856" y="1181164"/>
            <a:ext cx="346891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 panose="020B0603020102020204" pitchFamily="34" charset="0"/>
              </a:rPr>
              <a:t>Retrospective case series –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 panose="020B0603020102020204" pitchFamily="34" charset="0"/>
              </a:rPr>
              <a:t>Highland Hospital, Oakland CA</a:t>
            </a:r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in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 panose="020B0603020102020204" pitchFamily="34" charset="0"/>
              </a:rPr>
              <a:t>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Medium" panose="020B06030201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 panose="020B0603020102020204" pitchFamily="34" charset="0"/>
              </a:rPr>
              <a:t>391 unique patients (579 encounters)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 panose="020B0603020102020204" pitchFamily="34" charset="0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 panose="020B0603020102020204" pitchFamily="34" charset="0"/>
              </a:rPr>
              <a:t>No cases of respiratory</a:t>
            </a:r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 panose="020B0603020102020204" pitchFamily="34" charset="0"/>
              </a:rPr>
              <a:t> depression or sedation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97FFB1-5931-48A7-B910-151F5142E663}"/>
              </a:ext>
            </a:extLst>
          </p:cNvPr>
          <p:cNvSpPr txBox="1"/>
          <p:nvPr/>
        </p:nvSpPr>
        <p:spPr>
          <a:xfrm>
            <a:off x="7154411" y="6455245"/>
            <a:ext cx="32956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anose="020B0603020102020204" pitchFamily="34" charset="0"/>
              </a:rPr>
              <a:t>Herring, JAMA Netw Open. 2021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2E4DDB-F57E-8152-5547-AAAB632E0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825" y="3425825"/>
            <a:ext cx="6350" cy="6350"/>
          </a:xfrm>
          <a:prstGeom prst="rect">
            <a:avLst/>
          </a:prstGeom>
        </p:spPr>
      </p:pic>
      <p:pic>
        <p:nvPicPr>
          <p:cNvPr id="10" name="Picture 9" descr="A screenshot of a medical information&#10;&#10;Description automatically generated">
            <a:extLst>
              <a:ext uri="{FF2B5EF4-FFF2-40B4-BE49-F238E27FC236}">
                <a16:creationId xmlns:a16="http://schemas.microsoft.com/office/drawing/2014/main" id="{D9EE7132-2835-A9DD-CB3D-7F6E1EC7F1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3214"/>
          <a:stretch/>
        </p:blipFill>
        <p:spPr>
          <a:xfrm>
            <a:off x="330850" y="1274311"/>
            <a:ext cx="6514252" cy="527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550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B09A7-63F1-AE57-3343-BC6664214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11" y="1146"/>
            <a:ext cx="10847916" cy="914400"/>
          </a:xfrm>
        </p:spPr>
        <p:txBody>
          <a:bodyPr/>
          <a:lstStyle/>
          <a:p>
            <a:r>
              <a:rPr lang="en-US" sz="3600" b="1" dirty="0">
                <a:solidFill>
                  <a:srgbClr val="003399"/>
                </a:solidFill>
                <a:latin typeface="Franklin Gothic Medium" panose="020B0603020102020204" pitchFamily="34" charset="0"/>
              </a:rPr>
              <a:t>Outcomes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FEC0B0-4FF5-666F-28E2-7BFB9E7BDC8B}"/>
              </a:ext>
            </a:extLst>
          </p:cNvPr>
          <p:cNvSpPr/>
          <p:nvPr/>
        </p:nvSpPr>
        <p:spPr>
          <a:xfrm>
            <a:off x="8656320" y="882493"/>
            <a:ext cx="3246024" cy="5693866"/>
          </a:xfrm>
          <a:prstGeom prst="rect">
            <a:avLst/>
          </a:prstGeom>
          <a:solidFill>
            <a:srgbClr val="00339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3C2454-325E-7721-C76B-84B40AF057B3}"/>
              </a:ext>
            </a:extLst>
          </p:cNvPr>
          <p:cNvSpPr txBox="1"/>
          <p:nvPr/>
        </p:nvSpPr>
        <p:spPr>
          <a:xfrm>
            <a:off x="8744103" y="899020"/>
            <a:ext cx="307045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 panose="020B0603020102020204" pitchFamily="34" charset="0"/>
              </a:rPr>
              <a:t>ED Length of stay was less in higher doses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Medium" panose="020B06030201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 panose="020B0603020102020204" pitchFamily="34" charset="0"/>
              </a:rPr>
              <a:t>5 cases of precipitated withdrawal </a:t>
            </a:r>
            <a:r>
              <a:rPr lang="en-US" sz="2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NOT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 panose="020B0603020102020204" pitchFamily="34" charset="0"/>
              </a:rPr>
              <a:t> dose related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Medium" panose="020B06030201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No difference in return to ED within 24 hours or Time to return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Medium" panose="020B0603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A5D22F-2B74-C213-59BF-B6C8DDDEA13B}"/>
              </a:ext>
            </a:extLst>
          </p:cNvPr>
          <p:cNvSpPr txBox="1"/>
          <p:nvPr/>
        </p:nvSpPr>
        <p:spPr>
          <a:xfrm>
            <a:off x="486770" y="5269627"/>
            <a:ext cx="7561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Medium" panose="020B0603020102020204" pitchFamily="34" charset="0"/>
              </a:rPr>
              <a:t>High dose induction was safe and well tolerated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EA2EE9D-48ED-02F7-C076-830F1D8AD9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86083"/>
              </p:ext>
            </p:extLst>
          </p:nvPr>
        </p:nvGraphicFramePr>
        <p:xfrm>
          <a:off x="174411" y="1357540"/>
          <a:ext cx="8333485" cy="3377019"/>
        </p:xfrm>
        <a:graphic>
          <a:graphicData uri="http://schemas.openxmlformats.org/drawingml/2006/table">
            <a:tbl>
              <a:tblPr firstRow="1" firstCol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{93296810-A885-4BE3-A3E7-6D5BEEA58F35}</a:tableStyleId>
              </a:tblPr>
              <a:tblGrid>
                <a:gridCol w="1397632">
                  <a:extLst>
                    <a:ext uri="{9D8B030D-6E8A-4147-A177-3AD203B41FA5}">
                      <a16:colId xmlns:a16="http://schemas.microsoft.com/office/drawing/2014/main" val="2808506972"/>
                    </a:ext>
                  </a:extLst>
                </a:gridCol>
                <a:gridCol w="1148511">
                  <a:extLst>
                    <a:ext uri="{9D8B030D-6E8A-4147-A177-3AD203B41FA5}">
                      <a16:colId xmlns:a16="http://schemas.microsoft.com/office/drawing/2014/main" val="3019560266"/>
                    </a:ext>
                  </a:extLst>
                </a:gridCol>
                <a:gridCol w="964557">
                  <a:extLst>
                    <a:ext uri="{9D8B030D-6E8A-4147-A177-3AD203B41FA5}">
                      <a16:colId xmlns:a16="http://schemas.microsoft.com/office/drawing/2014/main" val="3622867006"/>
                    </a:ext>
                  </a:extLst>
                </a:gridCol>
                <a:gridCol w="964557">
                  <a:extLst>
                    <a:ext uri="{9D8B030D-6E8A-4147-A177-3AD203B41FA5}">
                      <a16:colId xmlns:a16="http://schemas.microsoft.com/office/drawing/2014/main" val="2640249030"/>
                    </a:ext>
                  </a:extLst>
                </a:gridCol>
                <a:gridCol w="964557">
                  <a:extLst>
                    <a:ext uri="{9D8B030D-6E8A-4147-A177-3AD203B41FA5}">
                      <a16:colId xmlns:a16="http://schemas.microsoft.com/office/drawing/2014/main" val="3280004179"/>
                    </a:ext>
                  </a:extLst>
                </a:gridCol>
                <a:gridCol w="964557">
                  <a:extLst>
                    <a:ext uri="{9D8B030D-6E8A-4147-A177-3AD203B41FA5}">
                      <a16:colId xmlns:a16="http://schemas.microsoft.com/office/drawing/2014/main" val="3361730950"/>
                    </a:ext>
                  </a:extLst>
                </a:gridCol>
                <a:gridCol w="964557">
                  <a:extLst>
                    <a:ext uri="{9D8B030D-6E8A-4147-A177-3AD203B41FA5}">
                      <a16:colId xmlns:a16="http://schemas.microsoft.com/office/drawing/2014/main" val="1562881194"/>
                    </a:ext>
                  </a:extLst>
                </a:gridCol>
                <a:gridCol w="964557">
                  <a:extLst>
                    <a:ext uri="{9D8B030D-6E8A-4147-A177-3AD203B41FA5}">
                      <a16:colId xmlns:a16="http://schemas.microsoft.com/office/drawing/2014/main" val="3931879239"/>
                    </a:ext>
                  </a:extLst>
                </a:gridCol>
              </a:tblGrid>
              <a:tr h="397170">
                <a:tc gridSpan="8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Buprenorphine Dose (mg sublingual)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5283502"/>
                  </a:ext>
                </a:extLst>
              </a:tr>
              <a:tr h="58317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2-6</a:t>
                      </a:r>
                      <a:b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n=55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b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n=136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10-12</a:t>
                      </a:r>
                      <a:b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n=22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b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n=106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20-24</a:t>
                      </a:r>
                      <a:b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n=122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28+</a:t>
                      </a:r>
                      <a:b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n=138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p-value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79720906"/>
                  </a:ext>
                </a:extLst>
              </a:tr>
              <a:tr h="35554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 of Stay hours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942" marR="659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 (2.4-5.8)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 (1.7-4.4)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 (2.1-3.7)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2.1(1.5-3.5)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 (1.4-3.3)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 (1.7-3.6)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0.002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3061426"/>
                  </a:ext>
                </a:extLst>
              </a:tr>
              <a:tr h="58317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Precipitated Withdrawal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942" marR="659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(2.9%)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(0.7%)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0.20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31447104"/>
                  </a:ext>
                </a:extLst>
              </a:tr>
              <a:tr h="2915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Hospitalization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942" marR="659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(9.1%)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(2.9%)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(4.5%)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(2.8%)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(6.6%)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(2.9%)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0.26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4894885"/>
                  </a:ext>
                </a:extLst>
              </a:tr>
              <a:tr h="58317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Return to ED within 24 Hours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942" marR="659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(3.6%)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(7.4%)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(14%)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(8.5%)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(4.9%)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(11%)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0.32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36433161"/>
                  </a:ext>
                </a:extLst>
              </a:tr>
              <a:tr h="58317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 to Return to ED Within 24 Hours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942" marR="659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13.8 (12-16)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11.4 (5.9-14)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17.8 (11-20)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10.4 (6.5-23)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15.1 (13-18)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18.4 (14-22)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0.52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13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847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00207-CCA4-17D7-22FD-3457B27C2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C7ED1CE-348F-FA32-7AF5-8BF5011C0A8B}"/>
              </a:ext>
            </a:extLst>
          </p:cNvPr>
          <p:cNvSpPr txBox="1">
            <a:spLocks/>
          </p:cNvSpPr>
          <p:nvPr/>
        </p:nvSpPr>
        <p:spPr bwMode="auto">
          <a:xfrm>
            <a:off x="372531" y="0"/>
            <a:ext cx="1084738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Franklin Gothic Medium" panose="020B0603020102020204" pitchFamily="34" charset="0"/>
                <a:ea typeface="Gulim"/>
              </a:rPr>
              <a:t>Buprenorphine Safety at Higher </a:t>
            </a:r>
            <a:r>
              <a:rPr lang="en-US" sz="3600" b="1" kern="0" dirty="0">
                <a:solidFill>
                  <a:srgbClr val="003399"/>
                </a:solidFill>
                <a:latin typeface="Franklin Gothic Medium" panose="020B0603020102020204" pitchFamily="34" charset="0"/>
                <a:ea typeface="Gulim"/>
              </a:rPr>
              <a:t>D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Franklin Gothic Medium" panose="020B0603020102020204" pitchFamily="34" charset="0"/>
                <a:ea typeface="Gulim"/>
              </a:rPr>
              <a:t>oses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Franklin Gothic Medium" panose="020B0603020102020204" pitchFamily="34" charset="0"/>
                <a:ea typeface="Gulim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4B1EA5-9FAA-210E-E901-3BEACF8AD834}"/>
              </a:ext>
            </a:extLst>
          </p:cNvPr>
          <p:cNvSpPr txBox="1"/>
          <p:nvPr/>
        </p:nvSpPr>
        <p:spPr>
          <a:xfrm>
            <a:off x="372531" y="6483976"/>
            <a:ext cx="6925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Grande LA, J Addict Medicine 2023</a:t>
            </a:r>
          </a:p>
        </p:txBody>
      </p:sp>
      <p:pic>
        <p:nvPicPr>
          <p:cNvPr id="7" name="Picture 6" descr="A graph of a number of different types of drugs&#10;&#10;Description automatically generated with medium confidence">
            <a:extLst>
              <a:ext uri="{FF2B5EF4-FFF2-40B4-BE49-F238E27FC236}">
                <a16:creationId xmlns:a16="http://schemas.microsoft.com/office/drawing/2014/main" id="{A7BEAA7B-E17C-C7F7-2FA9-A61044BEA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1" y="1127061"/>
            <a:ext cx="7706343" cy="50225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EBFAE6-77FA-BD28-1900-ACFA4238A302}"/>
              </a:ext>
            </a:extLst>
          </p:cNvPr>
          <p:cNvSpPr txBox="1"/>
          <p:nvPr/>
        </p:nvSpPr>
        <p:spPr>
          <a:xfrm>
            <a:off x="2750402" y="3038160"/>
            <a:ext cx="52232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BUP plasma concentration over 24-hour period after once daily dosing in 5 OUD volunteers </a:t>
            </a:r>
            <a:r>
              <a:rPr lang="en-US" b="1" dirty="0">
                <a:solidFill>
                  <a:srgbClr val="003399"/>
                </a:solidFill>
                <a:latin typeface="Franklin Gothic Medium" panose="020B0603020102020204" pitchFamily="34" charset="0"/>
              </a:rPr>
              <a:t>Red line is level required to suppress drug liking of high dose hydromorphone challenge  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029D6C-1613-4AB4-C6F5-52F499DB7CDF}"/>
              </a:ext>
            </a:extLst>
          </p:cNvPr>
          <p:cNvSpPr/>
          <p:nvPr/>
        </p:nvSpPr>
        <p:spPr>
          <a:xfrm>
            <a:off x="8302341" y="984738"/>
            <a:ext cx="3624747" cy="5499238"/>
          </a:xfrm>
          <a:prstGeom prst="rect">
            <a:avLst/>
          </a:prstGeom>
          <a:solidFill>
            <a:srgbClr val="003399"/>
          </a:solidFill>
          <a:effectLst>
            <a:outerShdw blurRad="215900" dist="114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9087B3-F566-F8DD-1691-94E6E22DF67B}"/>
              </a:ext>
            </a:extLst>
          </p:cNvPr>
          <p:cNvSpPr txBox="1">
            <a:spLocks/>
          </p:cNvSpPr>
          <p:nvPr/>
        </p:nvSpPr>
        <p:spPr>
          <a:xfrm>
            <a:off x="8476884" y="1365242"/>
            <a:ext cx="3342585" cy="2410146"/>
          </a:xfrm>
          <a:prstGeom prst="rect">
            <a:avLst/>
          </a:prstGeom>
          <a:noFill/>
          <a:effectLst>
            <a:outerShdw blurRad="495300" dir="109800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ＭＳ Ｐゴシック" charset="-128"/>
                <a:cs typeface="ＭＳ Ｐゴシック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ＭＳ Ｐゴシック" charset="-128"/>
                <a:cs typeface="ＭＳ Ｐゴシック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2"/>
                </a:solidFill>
                <a:latin typeface="+mn-lt"/>
                <a:ea typeface="ＭＳ Ｐゴシック" charset="-128"/>
                <a:cs typeface="ＭＳ Ｐゴシック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2"/>
                </a:solidFill>
                <a:latin typeface="+mn-lt"/>
                <a:ea typeface="ＭＳ Ｐゴシック" charset="-128"/>
                <a:cs typeface="ＭＳ Ｐゴシック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2"/>
                </a:solidFill>
                <a:latin typeface="+mn-lt"/>
                <a:ea typeface="ＭＳ Ｐゴシック" charset="-128"/>
                <a:cs typeface="ＭＳ Ｐゴシック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555555"/>
                </a:solidFill>
                <a:latin typeface="+mn-lt"/>
                <a:ea typeface="ＭＳ Ｐゴシック" pitchFamily="-111" charset="-128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555555"/>
                </a:solidFill>
                <a:latin typeface="+mn-lt"/>
                <a:ea typeface="ＭＳ Ｐゴシック" pitchFamily="-111" charset="-128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555555"/>
                </a:solidFill>
                <a:latin typeface="+mn-lt"/>
                <a:ea typeface="ＭＳ Ｐゴシック" pitchFamily="-111" charset="-128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555555"/>
                </a:solidFill>
                <a:latin typeface="+mn-lt"/>
                <a:ea typeface="ＭＳ Ｐゴシック" pitchFamily="-111" charset="-128"/>
              </a:defRPr>
            </a:lvl9pPr>
          </a:lstStyle>
          <a:p>
            <a:pPr marL="0" lvl="0" indent="0">
              <a:buNone/>
              <a:defRPr/>
            </a:pPr>
            <a:endParaRPr lang="en-US" sz="28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0" lvl="0" indent="0"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 panose="020B0603020102020204" pitchFamily="34" charset="0"/>
                <a:ea typeface="ＭＳ Ｐゴシック" charset="-128"/>
              </a:rPr>
              <a:t>Higher doses of buprenorphine 24-32 mg suppress drug liking</a:t>
            </a:r>
          </a:p>
          <a:p>
            <a:pPr marL="0" lvl="0" indent="0">
              <a:buNone/>
              <a:defRPr/>
            </a:pPr>
            <a:r>
              <a:rPr lang="en-US" sz="2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Medium" panose="020B0603020102020204" pitchFamily="34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35399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A1560-7191-4606-B60B-2E309AD05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8737" y="-54954"/>
            <a:ext cx="12531371" cy="898952"/>
          </a:xfrm>
        </p:spPr>
        <p:txBody>
          <a:bodyPr>
            <a:norm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Franklin Gothic Medium" panose="020B0603020102020204" pitchFamily="34" charset="0"/>
                <a:ea typeface="+mj-ea"/>
                <a:cs typeface="+mj-cs"/>
              </a:rPr>
              <a:t>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Franklin Gothic Medium" panose="020B0603020102020204" pitchFamily="34" charset="0"/>
                <a:ea typeface="+mj-ea"/>
                <a:cs typeface="+mj-cs"/>
              </a:rPr>
              <a:t>ED-Initiated </a:t>
            </a:r>
            <a:r>
              <a:rPr lang="en-US" sz="3600" b="1" dirty="0">
                <a:solidFill>
                  <a:srgbClr val="003399"/>
                </a:solidFill>
              </a:rPr>
              <a:t>S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Franklin Gothic Medium" panose="020B0603020102020204" pitchFamily="34" charset="0"/>
                <a:ea typeface="+mj-ea"/>
                <a:cs typeface="+mj-cs"/>
              </a:rPr>
              <a:t>tandard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Franklin Gothic Medium" panose="020B0603020102020204" pitchFamily="34" charset="0"/>
                <a:ea typeface="+mj-ea"/>
                <a:cs typeface="+mj-cs"/>
              </a:rPr>
              <a:t> vs </a:t>
            </a:r>
            <a:r>
              <a:rPr lang="en-US" sz="3600" b="1" dirty="0">
                <a:solidFill>
                  <a:srgbClr val="003399"/>
                </a:solidFill>
              </a:rPr>
              <a:t>Hi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Franklin Gothic Medium" panose="020B0603020102020204" pitchFamily="34" charset="0"/>
                <a:ea typeface="+mj-ea"/>
                <a:cs typeface="+mj-cs"/>
              </a:rPr>
              <a:t>gh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Franklin Gothic Medium" panose="020B0603020102020204" pitchFamily="34" charset="0"/>
                <a:ea typeface="+mj-ea"/>
                <a:cs typeface="+mj-cs"/>
              </a:rPr>
              <a:t> </a:t>
            </a:r>
            <a:r>
              <a:rPr lang="en-US" sz="3600" b="1" dirty="0">
                <a:solidFill>
                  <a:srgbClr val="003399"/>
                </a:solidFill>
              </a:rPr>
              <a:t>D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Franklin Gothic Medium" panose="020B0603020102020204" pitchFamily="34" charset="0"/>
                <a:ea typeface="+mj-ea"/>
                <a:cs typeface="+mj-cs"/>
              </a:rPr>
              <a:t>ose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Franklin Gothic Medium" panose="020B0603020102020204" pitchFamily="34" charset="0"/>
                <a:ea typeface="+mj-ea"/>
                <a:cs typeface="+mj-cs"/>
              </a:rPr>
              <a:t> Buprenorphine </a:t>
            </a:r>
            <a:r>
              <a:rPr lang="en-US" sz="3600" b="1" dirty="0">
                <a:solidFill>
                  <a:srgbClr val="003399"/>
                </a:solidFill>
              </a:rPr>
              <a:t>I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Franklin Gothic Medium" panose="020B0603020102020204" pitchFamily="34" charset="0"/>
                <a:ea typeface="+mj-ea"/>
                <a:cs typeface="+mj-cs"/>
              </a:rPr>
              <a:t>nducti</a:t>
            </a:r>
            <a:r>
              <a:rPr lang="en-US" sz="3600" b="1" dirty="0">
                <a:solidFill>
                  <a:srgbClr val="003399"/>
                </a:solidFill>
              </a:rPr>
              <a:t>on</a:t>
            </a:r>
          </a:p>
        </p:txBody>
      </p:sp>
      <p:pic>
        <p:nvPicPr>
          <p:cNvPr id="5" name="Picture 4" descr="A map of the united states of america&#10;&#10;Description automatically generated">
            <a:extLst>
              <a:ext uri="{FF2B5EF4-FFF2-40B4-BE49-F238E27FC236}">
                <a16:creationId xmlns:a16="http://schemas.microsoft.com/office/drawing/2014/main" id="{A7869896-448C-E878-64F3-9C332C437C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9"/>
          <a:stretch/>
        </p:blipFill>
        <p:spPr>
          <a:xfrm>
            <a:off x="779698" y="3370825"/>
            <a:ext cx="4988420" cy="3782312"/>
          </a:xfrm>
          <a:prstGeom prst="rect">
            <a:avLst/>
          </a:prstGeom>
        </p:spPr>
      </p:pic>
      <p:pic>
        <p:nvPicPr>
          <p:cNvPr id="3076" name="Picture 4" descr="Cooper University Hospital - ADEA PASS® Program">
            <a:extLst>
              <a:ext uri="{FF2B5EF4-FFF2-40B4-BE49-F238E27FC236}">
                <a16:creationId xmlns:a16="http://schemas.microsoft.com/office/drawing/2014/main" id="{3EC0C529-A0EE-BD5B-C79C-C399BB6FF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376" y="5506020"/>
            <a:ext cx="1448571" cy="62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aine Medical Center | All MaineHealth | MaineHealth">
            <a:extLst>
              <a:ext uri="{FF2B5EF4-FFF2-40B4-BE49-F238E27FC236}">
                <a16:creationId xmlns:a16="http://schemas.microsoft.com/office/drawing/2014/main" id="{A8C71C44-540C-4307-7812-B17BAAB816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1" r="4119"/>
          <a:stretch/>
        </p:blipFill>
        <p:spPr bwMode="auto">
          <a:xfrm>
            <a:off x="5647396" y="3936665"/>
            <a:ext cx="2166570" cy="96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C796F02C-0F53-78AA-E84C-E6AB89C03A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5" y="3205439"/>
            <a:ext cx="2130434" cy="7312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0330E6-73DA-631D-65BA-7CD2D4CABE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49" y="3416299"/>
            <a:ext cx="38102" cy="25401"/>
          </a:xfrm>
          <a:prstGeom prst="rect">
            <a:avLst/>
          </a:prstGeom>
        </p:spPr>
      </p:pic>
      <p:pic>
        <p:nvPicPr>
          <p:cNvPr id="13" name="Picture 12" descr="A close-up of a logo&#10;&#10;Description automatically generated">
            <a:extLst>
              <a:ext uri="{FF2B5EF4-FFF2-40B4-BE49-F238E27FC236}">
                <a16:creationId xmlns:a16="http://schemas.microsoft.com/office/drawing/2014/main" id="{556C9CC8-6B4D-5DE7-2A8B-F6A7C3ABED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69" y="5861956"/>
            <a:ext cx="1991958" cy="8599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F60FC48-2867-123E-3D2A-A702ACD55DC2}"/>
              </a:ext>
            </a:extLst>
          </p:cNvPr>
          <p:cNvSpPr txBox="1"/>
          <p:nvPr/>
        </p:nvSpPr>
        <p:spPr>
          <a:xfrm>
            <a:off x="5040903" y="935227"/>
            <a:ext cx="23019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ED–ENVISION </a:t>
            </a:r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8476793E-9D1D-EE7D-CE94-27904950CE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9"/>
          <a:srcRect t="8676"/>
          <a:stretch/>
        </p:blipFill>
        <p:spPr>
          <a:xfrm>
            <a:off x="322625" y="1412455"/>
            <a:ext cx="1168300" cy="1415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797E16-7D12-2799-B6A5-1E494A3230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345" y="1432864"/>
            <a:ext cx="1267830" cy="14489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A3D4A57-1587-B623-A524-2683E8F3102D}"/>
              </a:ext>
            </a:extLst>
          </p:cNvPr>
          <p:cNvSpPr txBox="1"/>
          <p:nvPr/>
        </p:nvSpPr>
        <p:spPr>
          <a:xfrm>
            <a:off x="779698" y="785442"/>
            <a:ext cx="4263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99"/>
                </a:solidFill>
              </a:rPr>
              <a:t>Lead Investigators </a:t>
            </a:r>
          </a:p>
        </p:txBody>
      </p:sp>
      <p:pic>
        <p:nvPicPr>
          <p:cNvPr id="16" name="Picture 15" descr="A person with red hair smiling&#10;&#10;Description automatically generated">
            <a:extLst>
              <a:ext uri="{FF2B5EF4-FFF2-40B4-BE49-F238E27FC236}">
                <a16:creationId xmlns:a16="http://schemas.microsoft.com/office/drawing/2014/main" id="{441F8384-6FFB-B119-9BC1-041B528D09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8594" y="1414751"/>
            <a:ext cx="1147271" cy="14773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1613F5-BF33-02D8-F344-EE1178D37589}"/>
              </a:ext>
            </a:extLst>
          </p:cNvPr>
          <p:cNvSpPr txBox="1"/>
          <p:nvPr/>
        </p:nvSpPr>
        <p:spPr>
          <a:xfrm>
            <a:off x="405112" y="2846730"/>
            <a:ext cx="986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Hawk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6E739A-6B10-D306-E90E-52D814670B7A}"/>
              </a:ext>
            </a:extLst>
          </p:cNvPr>
          <p:cNvSpPr txBox="1"/>
          <p:nvPr/>
        </p:nvSpPr>
        <p:spPr>
          <a:xfrm>
            <a:off x="1769586" y="2862964"/>
            <a:ext cx="986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Herring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653E43-2BEE-A137-B179-A4AD08E7442E}"/>
              </a:ext>
            </a:extLst>
          </p:cNvPr>
          <p:cNvSpPr txBox="1"/>
          <p:nvPr/>
        </p:nvSpPr>
        <p:spPr>
          <a:xfrm>
            <a:off x="3348594" y="2862964"/>
            <a:ext cx="1147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D’Onofrio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160B30-BE93-2632-4BB7-6660A2DCDBFD}"/>
              </a:ext>
            </a:extLst>
          </p:cNvPr>
          <p:cNvSpPr txBox="1"/>
          <p:nvPr/>
        </p:nvSpPr>
        <p:spPr>
          <a:xfrm>
            <a:off x="5178612" y="1385057"/>
            <a:ext cx="244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CTN 0145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6F65AE-D12F-8333-15EE-7D3FB95A61C6}"/>
              </a:ext>
            </a:extLst>
          </p:cNvPr>
          <p:cNvSpPr/>
          <p:nvPr/>
        </p:nvSpPr>
        <p:spPr>
          <a:xfrm>
            <a:off x="8068123" y="978764"/>
            <a:ext cx="3624747" cy="5499238"/>
          </a:xfrm>
          <a:prstGeom prst="rect">
            <a:avLst/>
          </a:prstGeom>
          <a:solidFill>
            <a:srgbClr val="003399"/>
          </a:solidFill>
          <a:ln w="25400" cap="flat" cmpd="sng" algn="ctr">
            <a:solidFill>
              <a:srgbClr val="467FCC">
                <a:shade val="15000"/>
              </a:srgbClr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253B11-1DA8-D057-3E26-24D97656F24F}"/>
              </a:ext>
            </a:extLst>
          </p:cNvPr>
          <p:cNvSpPr txBox="1"/>
          <p:nvPr/>
        </p:nvSpPr>
        <p:spPr>
          <a:xfrm>
            <a:off x="8349531" y="1206614"/>
            <a:ext cx="312204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Randomized Trial in 4 sites across the US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Double-blind, double-dummy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Compares Standard SL dose (8mg) and High Dose (24mg) induction on rates of engagement </a:t>
            </a:r>
            <a:r>
              <a:rPr lang="en-US" sz="2400">
                <a:solidFill>
                  <a:schemeClr val="bg1"/>
                </a:solidFill>
              </a:rPr>
              <a:t>in OUD </a:t>
            </a:r>
            <a:r>
              <a:rPr lang="en-US" sz="2400" dirty="0">
                <a:solidFill>
                  <a:schemeClr val="bg1"/>
                </a:solidFill>
              </a:rPr>
              <a:t>treatment within 10 days </a:t>
            </a:r>
          </a:p>
        </p:txBody>
      </p:sp>
      <p:pic>
        <p:nvPicPr>
          <p:cNvPr id="18" name="Picture 17" descr="A person in a suit and tie&#10;&#10;Description automatically generated">
            <a:extLst>
              <a:ext uri="{FF2B5EF4-FFF2-40B4-BE49-F238E27FC236}">
                <a16:creationId xmlns:a16="http://schemas.microsoft.com/office/drawing/2014/main" id="{F9802EC7-C861-FA01-FCF9-50DE4C4C00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4666" y="3774932"/>
            <a:ext cx="688657" cy="8599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170CF5B-9926-765A-76A9-E274BEF2CA3B}"/>
              </a:ext>
            </a:extLst>
          </p:cNvPr>
          <p:cNvSpPr txBox="1"/>
          <p:nvPr/>
        </p:nvSpPr>
        <p:spPr>
          <a:xfrm>
            <a:off x="973812" y="3964503"/>
            <a:ext cx="1137376" cy="307777"/>
          </a:xfrm>
          <a:prstGeom prst="rect">
            <a:avLst/>
          </a:prstGeom>
          <a:solidFill>
            <a:srgbClr val="E3FBFE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E. Anderson</a:t>
            </a:r>
          </a:p>
        </p:txBody>
      </p:sp>
      <p:pic>
        <p:nvPicPr>
          <p:cNvPr id="22" name="Picture 21" descr="A person with long brown hair&#10;&#10;Description automatically generated">
            <a:extLst>
              <a:ext uri="{FF2B5EF4-FFF2-40B4-BE49-F238E27FC236}">
                <a16:creationId xmlns:a16="http://schemas.microsoft.com/office/drawing/2014/main" id="{06BED535-8207-DF77-7E8E-363028D997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6538" y="5015661"/>
            <a:ext cx="688657" cy="103298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EBA8550-D6E5-CA41-E2BF-0C6D44EA0434}"/>
              </a:ext>
            </a:extLst>
          </p:cNvPr>
          <p:cNvSpPr txBox="1"/>
          <p:nvPr/>
        </p:nvSpPr>
        <p:spPr>
          <a:xfrm>
            <a:off x="849696" y="5740335"/>
            <a:ext cx="1009698" cy="307777"/>
          </a:xfrm>
          <a:prstGeom prst="rect">
            <a:avLst/>
          </a:prstGeom>
          <a:solidFill>
            <a:srgbClr val="E3FBFE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A. Dorey</a:t>
            </a:r>
          </a:p>
        </p:txBody>
      </p:sp>
      <p:pic>
        <p:nvPicPr>
          <p:cNvPr id="25" name="Picture 24" descr="A person in a suit and tie&#10;&#10;Description automatically generated">
            <a:extLst>
              <a:ext uri="{FF2B5EF4-FFF2-40B4-BE49-F238E27FC236}">
                <a16:creationId xmlns:a16="http://schemas.microsoft.com/office/drawing/2014/main" id="{06ADD729-122E-D0CC-3F3A-25BF30FE7A8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91471" y="5055836"/>
            <a:ext cx="761582" cy="95197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C014478-B53E-265E-E549-1BF631277073}"/>
              </a:ext>
            </a:extLst>
          </p:cNvPr>
          <p:cNvSpPr txBox="1"/>
          <p:nvPr/>
        </p:nvSpPr>
        <p:spPr>
          <a:xfrm>
            <a:off x="6397274" y="6048647"/>
            <a:ext cx="847743" cy="307777"/>
          </a:xfrm>
          <a:prstGeom prst="rect">
            <a:avLst/>
          </a:prstGeom>
          <a:solidFill>
            <a:srgbClr val="E3FBFE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C. Jones</a:t>
            </a:r>
          </a:p>
        </p:txBody>
      </p:sp>
      <p:pic>
        <p:nvPicPr>
          <p:cNvPr id="28" name="Picture 27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A97D676A-C5E7-C8C0-7A1C-D18A1D92FB4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60851" y="2567233"/>
            <a:ext cx="688657" cy="102841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43161EB-D85B-2B13-3968-29DB6D88C449}"/>
              </a:ext>
            </a:extLst>
          </p:cNvPr>
          <p:cNvSpPr txBox="1"/>
          <p:nvPr/>
        </p:nvSpPr>
        <p:spPr>
          <a:xfrm>
            <a:off x="5471738" y="3622901"/>
            <a:ext cx="1242482" cy="307777"/>
          </a:xfrm>
          <a:prstGeom prst="rect">
            <a:avLst/>
          </a:prstGeom>
          <a:solidFill>
            <a:srgbClr val="E3FBFE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M. Baumann</a:t>
            </a:r>
          </a:p>
        </p:txBody>
      </p:sp>
      <p:pic>
        <p:nvPicPr>
          <p:cNvPr id="31" name="Picture 30" descr="A person wearing glasses and a pink jacket&#10;&#10;Description automatically generated">
            <a:extLst>
              <a:ext uri="{FF2B5EF4-FFF2-40B4-BE49-F238E27FC236}">
                <a16:creationId xmlns:a16="http://schemas.microsoft.com/office/drawing/2014/main" id="{7E1F5C1B-6E63-AC06-D4CE-8A46ECDAFA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37789" y="2670832"/>
            <a:ext cx="845093" cy="112566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1B80B8E-18AE-1E9A-BED6-DCDEB30B563E}"/>
              </a:ext>
            </a:extLst>
          </p:cNvPr>
          <p:cNvSpPr txBox="1"/>
          <p:nvPr/>
        </p:nvSpPr>
        <p:spPr>
          <a:xfrm>
            <a:off x="6720263" y="3735455"/>
            <a:ext cx="957545" cy="307777"/>
          </a:xfrm>
          <a:prstGeom prst="rect">
            <a:avLst/>
          </a:prstGeom>
          <a:solidFill>
            <a:srgbClr val="E3FBFE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T. Strout</a:t>
            </a:r>
          </a:p>
        </p:txBody>
      </p:sp>
    </p:spTree>
    <p:extLst>
      <p:ext uri="{BB962C8B-B14F-4D97-AF65-F5344CB8AC3E}">
        <p14:creationId xmlns:p14="http://schemas.microsoft.com/office/powerpoint/2010/main" val="1466869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large group of people&#10;&#10;Description automatically generated">
            <a:extLst>
              <a:ext uri="{FF2B5EF4-FFF2-40B4-BE49-F238E27FC236}">
                <a16:creationId xmlns:a16="http://schemas.microsoft.com/office/drawing/2014/main" id="{89F80268-18E1-C472-77AC-5EAA4315A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76" y="0"/>
            <a:ext cx="12146924" cy="695822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8C44F5-D55E-F26F-58E9-36FC74458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0591" y="547363"/>
            <a:ext cx="5071358" cy="646332"/>
          </a:xfrm>
          <a:solidFill>
            <a:schemeClr val="bg1">
              <a:alpha val="96000"/>
            </a:schemeClr>
          </a:solidFill>
          <a:effectLst>
            <a:softEdge rad="76200"/>
          </a:effectLst>
        </p:spPr>
        <p:txBody>
          <a:bodyPr>
            <a:no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Imagine a disease…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CABD0B-1BB9-17A9-6CF0-7E4CB5F6BDE3}"/>
              </a:ext>
            </a:extLst>
          </p:cNvPr>
          <p:cNvSpPr txBox="1"/>
          <p:nvPr/>
        </p:nvSpPr>
        <p:spPr>
          <a:xfrm>
            <a:off x="3280591" y="2230967"/>
            <a:ext cx="6052519" cy="1569660"/>
          </a:xfrm>
          <a:prstGeom prst="rect">
            <a:avLst/>
          </a:prstGeom>
          <a:solidFill>
            <a:schemeClr val="bg1">
              <a:alpha val="79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that causes a death </a:t>
            </a:r>
            <a:r>
              <a:rPr lang="en-US" sz="4800" dirty="0">
                <a:solidFill>
                  <a:srgbClr val="C00000"/>
                </a:solidFill>
              </a:rPr>
              <a:t>every 5 minutes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4A3F4C-6B92-78C8-C718-6701C7EE9EB5}"/>
              </a:ext>
            </a:extLst>
          </p:cNvPr>
          <p:cNvSpPr txBox="1"/>
          <p:nvPr/>
        </p:nvSpPr>
        <p:spPr>
          <a:xfrm>
            <a:off x="3280591" y="5129467"/>
            <a:ext cx="5686037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</a:rPr>
              <a:t>yet less than 20% receive it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3309E6-F009-2A9A-9B88-F1BE6A48AA88}"/>
              </a:ext>
            </a:extLst>
          </p:cNvPr>
          <p:cNvGrpSpPr/>
          <p:nvPr/>
        </p:nvGrpSpPr>
        <p:grpSpPr>
          <a:xfrm>
            <a:off x="3300407" y="1532071"/>
            <a:ext cx="6880692" cy="2959274"/>
            <a:chOff x="3354440" y="1437018"/>
            <a:chExt cx="6880692" cy="295927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0845CEA-323D-21EB-4947-A2D3BBDD1409}"/>
                </a:ext>
              </a:extLst>
            </p:cNvPr>
            <p:cNvSpPr txBox="1"/>
            <p:nvPr/>
          </p:nvSpPr>
          <p:spPr>
            <a:xfrm>
              <a:off x="3354440" y="2087968"/>
              <a:ext cx="5978670" cy="2308324"/>
            </a:xfrm>
            <a:prstGeom prst="rect">
              <a:avLst/>
            </a:prstGeom>
            <a:solidFill>
              <a:schemeClr val="bg1">
                <a:alpha val="98000"/>
              </a:schemeClr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"/>
                  <a:ea typeface="+mn-ea"/>
                  <a:cs typeface="+mn-cs"/>
                </a:rPr>
                <a:t>and an </a:t>
              </a:r>
              <a:r>
                <a:rPr lang="en-US" sz="4800" dirty="0">
                  <a:solidFill>
                    <a:prstClr val="black"/>
                  </a:solidFill>
                  <a:latin typeface="Franklin Gothic Medium"/>
                </a:rPr>
                <a:t>annual 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"/>
                  <a:ea typeface="+mn-ea"/>
                  <a:cs typeface="+mn-cs"/>
                </a:rPr>
                <a:t>economic cost 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Franklin Gothic Medium"/>
                  <a:ea typeface="+mn-ea"/>
                  <a:cs typeface="+mn-cs"/>
                </a:rPr>
                <a:t>exceeding 1 trillion….</a:t>
              </a:r>
            </a:p>
          </p:txBody>
        </p:sp>
        <p:pic>
          <p:nvPicPr>
            <p:cNvPr id="10" name="Content Placeholder 4" descr="A large group of people&#10;&#10;Description automatically generated">
              <a:extLst>
                <a:ext uri="{FF2B5EF4-FFF2-40B4-BE49-F238E27FC236}">
                  <a16:creationId xmlns:a16="http://schemas.microsoft.com/office/drawing/2014/main" id="{36EBBFC0-8C04-F488-9525-D8F203DE5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68841" t="17942" b="49050"/>
            <a:stretch/>
          </p:blipFill>
          <p:spPr>
            <a:xfrm>
              <a:off x="7320703" y="1437018"/>
              <a:ext cx="2914429" cy="2186824"/>
            </a:xfrm>
            <a:prstGeom prst="rect">
              <a:avLst/>
            </a:prstGeom>
            <a:effectLst>
              <a:softEdge rad="317500"/>
            </a:effec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0401A8B-A342-A216-9C48-17D96539C784}"/>
              </a:ext>
            </a:extLst>
          </p:cNvPr>
          <p:cNvGrpSpPr/>
          <p:nvPr/>
        </p:nvGrpSpPr>
        <p:grpSpPr>
          <a:xfrm>
            <a:off x="2858890" y="1679761"/>
            <a:ext cx="8281950" cy="3797711"/>
            <a:chOff x="2729270" y="1844645"/>
            <a:chExt cx="8281950" cy="37977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9FBA17-2807-FFD6-6789-9543BC0EE023}"/>
                </a:ext>
              </a:extLst>
            </p:cNvPr>
            <p:cNvSpPr txBox="1"/>
            <p:nvPr/>
          </p:nvSpPr>
          <p:spPr>
            <a:xfrm>
              <a:off x="2966170" y="2074097"/>
              <a:ext cx="7504473" cy="2585323"/>
            </a:xfrm>
            <a:prstGeom prst="rect">
              <a:avLst/>
            </a:prstGeom>
            <a:solidFill>
              <a:sysClr val="window" lastClr="FFFFFF"/>
            </a:solidFill>
            <a:effectLst>
              <a:softEdge rad="127000"/>
            </a:effectLst>
          </p:spPr>
          <p:txBody>
            <a:bodyPr wrap="square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With…an effective  treatment…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</a:endParaRPr>
            </a:p>
          </p:txBody>
        </p:sp>
        <p:pic>
          <p:nvPicPr>
            <p:cNvPr id="12" name="Content Placeholder 4" descr="A large group of people&#10;&#10;Description automatically generated">
              <a:extLst>
                <a:ext uri="{FF2B5EF4-FFF2-40B4-BE49-F238E27FC236}">
                  <a16:creationId xmlns:a16="http://schemas.microsoft.com/office/drawing/2014/main" id="{A53A4E6D-3BCA-E8F7-6304-22903AA90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9778"/>
            <a:stretch/>
          </p:blipFill>
          <p:spPr>
            <a:xfrm>
              <a:off x="2729270" y="3770847"/>
              <a:ext cx="8281950" cy="1871509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13" name="Content Placeholder 4" descr="A large group of people&#10;&#10;Description automatically generated">
              <a:extLst>
                <a:ext uri="{FF2B5EF4-FFF2-40B4-BE49-F238E27FC236}">
                  <a16:creationId xmlns:a16="http://schemas.microsoft.com/office/drawing/2014/main" id="{E41F8D35-A6C7-6A8E-9CBB-C8A68C5DB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5938" t="59778" r="38124"/>
            <a:stretch/>
          </p:blipFill>
          <p:spPr>
            <a:xfrm>
              <a:off x="8464691" y="1844645"/>
              <a:ext cx="2546529" cy="2416276"/>
            </a:xfrm>
            <a:prstGeom prst="rect">
              <a:avLst/>
            </a:prstGeom>
            <a:effectLst>
              <a:softEdge rad="317500"/>
            </a:effectLst>
          </p:spPr>
        </p:pic>
      </p:grpSp>
    </p:spTree>
    <p:extLst>
      <p:ext uri="{BB962C8B-B14F-4D97-AF65-F5344CB8AC3E}">
        <p14:creationId xmlns:p14="http://schemas.microsoft.com/office/powerpoint/2010/main" val="102302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1026" name="Picture 2" descr="Light bulb in head in one single Continuous one line drawing. Simple  lineart concept of idea and imagine. Vector illustration 27382523 Vector  Art at Vecteezy">
            <a:extLst>
              <a:ext uri="{FF2B5EF4-FFF2-40B4-BE49-F238E27FC236}">
                <a16:creationId xmlns:a16="http://schemas.microsoft.com/office/drawing/2014/main" id="{EABD91F3-5593-1B47-F5CC-B081990E9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8130" y="1275070"/>
            <a:ext cx="3876165" cy="387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D6E80-506B-8D55-076F-F44B66C4D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9910" y="2699042"/>
            <a:ext cx="6406131" cy="319746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C00000"/>
                </a:solidFill>
              </a:rPr>
              <a:t>New Delivery Systems….</a:t>
            </a: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E819F0-6EEB-8BE1-1EF1-0A883652B46D}"/>
              </a:ext>
            </a:extLst>
          </p:cNvPr>
          <p:cNvSpPr txBox="1"/>
          <p:nvPr/>
        </p:nvSpPr>
        <p:spPr>
          <a:xfrm>
            <a:off x="1212574" y="457200"/>
            <a:ext cx="44129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Imagine….</a:t>
            </a:r>
          </a:p>
        </p:txBody>
      </p:sp>
    </p:spTree>
    <p:extLst>
      <p:ext uri="{BB962C8B-B14F-4D97-AF65-F5344CB8AC3E}">
        <p14:creationId xmlns:p14="http://schemas.microsoft.com/office/powerpoint/2010/main" val="39521936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C4F0B9-FE6F-CB85-23FC-588B8EB6AD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1" r="-2560"/>
          <a:stretch/>
        </p:blipFill>
        <p:spPr>
          <a:xfrm>
            <a:off x="647608" y="4551103"/>
            <a:ext cx="3902609" cy="18067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4E2E21-457C-5643-C79E-7B6FE7E208A4}"/>
              </a:ext>
            </a:extLst>
          </p:cNvPr>
          <p:cNvSpPr txBox="1"/>
          <p:nvPr/>
        </p:nvSpPr>
        <p:spPr>
          <a:xfrm>
            <a:off x="-659254" y="3800036"/>
            <a:ext cx="6097384" cy="857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BupeFirst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-EMS</a:t>
            </a: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4B5605-DE37-B232-8F08-683338B850B0}"/>
              </a:ext>
            </a:extLst>
          </p:cNvPr>
          <p:cNvSpPr txBox="1"/>
          <p:nvPr/>
        </p:nvSpPr>
        <p:spPr>
          <a:xfrm>
            <a:off x="200797" y="119809"/>
            <a:ext cx="6545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EMS – Prehospital Setting</a:t>
            </a:r>
          </a:p>
        </p:txBody>
      </p:sp>
      <p:pic>
        <p:nvPicPr>
          <p:cNvPr id="9" name="Picture 8" descr="A white ambulance on the road&#10;&#10;Description automatically generated">
            <a:extLst>
              <a:ext uri="{FF2B5EF4-FFF2-40B4-BE49-F238E27FC236}">
                <a16:creationId xmlns:a16="http://schemas.microsoft.com/office/drawing/2014/main" id="{0E882695-B50C-CE23-532B-F5B0448E0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3368" y="1089905"/>
            <a:ext cx="4566290" cy="25931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95FA70-B53D-7B49-452C-C4627541E826}"/>
              </a:ext>
            </a:extLst>
          </p:cNvPr>
          <p:cNvSpPr txBox="1"/>
          <p:nvPr/>
        </p:nvSpPr>
        <p:spPr>
          <a:xfrm>
            <a:off x="5438130" y="3678074"/>
            <a:ext cx="6613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California Opioid Multi-agency Response Intervention project (Cal-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OMRI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)</a:t>
            </a:r>
          </a:p>
        </p:txBody>
      </p:sp>
      <p:pic>
        <p:nvPicPr>
          <p:cNvPr id="11" name="Picture 10" descr="A close-up of a medical document&#10;&#10;Description automatically generated">
            <a:extLst>
              <a:ext uri="{FF2B5EF4-FFF2-40B4-BE49-F238E27FC236}">
                <a16:creationId xmlns:a16="http://schemas.microsoft.com/office/drawing/2014/main" id="{D2B34F54-4AA8-AD3B-AFAB-70C0B08804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1422" y="4544796"/>
            <a:ext cx="3838387" cy="18067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A logo of a bridge&#10;&#10;Description automatically generated">
            <a:extLst>
              <a:ext uri="{FF2B5EF4-FFF2-40B4-BE49-F238E27FC236}">
                <a16:creationId xmlns:a16="http://schemas.microsoft.com/office/drawing/2014/main" id="{2A448AD8-6013-E8CC-2373-D86B0A69FF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1360" y="484952"/>
            <a:ext cx="1809843" cy="100335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5" name="Picture 14" descr="A logo for a department&#10;&#10;Description automatically generated">
            <a:extLst>
              <a:ext uri="{FF2B5EF4-FFF2-40B4-BE49-F238E27FC236}">
                <a16:creationId xmlns:a16="http://schemas.microsoft.com/office/drawing/2014/main" id="{D234E627-32E5-0E28-89C7-D92F1D3411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81360" y="1634713"/>
            <a:ext cx="1916100" cy="83233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0A6C48D-6DC3-AA7B-CAA3-9435BBD11C96}"/>
              </a:ext>
            </a:extLst>
          </p:cNvPr>
          <p:cNvSpPr txBox="1"/>
          <p:nvPr/>
        </p:nvSpPr>
        <p:spPr>
          <a:xfrm>
            <a:off x="740126" y="6456505"/>
            <a:ext cx="3717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Medium" panose="020B0603020102020204" pitchFamily="34" charset="0"/>
              </a:rPr>
              <a:t>Carroll GG. Prehospital</a:t>
            </a:r>
            <a:r>
              <a:rPr lang="en-US" dirty="0">
                <a:latin typeface="Franklin Gothic Medium" panose="020B0603020102020204" pitchFamily="34" charset="0"/>
              </a:rPr>
              <a:t> Care 2020 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Franklin Gothic Medium" panose="020B06030201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07F24A-D4EF-33CD-B96F-08839538A591}"/>
              </a:ext>
            </a:extLst>
          </p:cNvPr>
          <p:cNvSpPr txBox="1"/>
          <p:nvPr/>
        </p:nvSpPr>
        <p:spPr>
          <a:xfrm>
            <a:off x="7074195" y="6414711"/>
            <a:ext cx="3838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Medium" panose="020B0603020102020204" pitchFamily="34" charset="0"/>
              </a:rPr>
              <a:t>Hern HG, Prehospital Care 2023 </a:t>
            </a:r>
          </a:p>
        </p:txBody>
      </p:sp>
      <p:pic>
        <p:nvPicPr>
          <p:cNvPr id="24" name="Picture 23" descr="A white and red ambulance&#10;&#10;Description automatically generated">
            <a:extLst>
              <a:ext uri="{FF2B5EF4-FFF2-40B4-BE49-F238E27FC236}">
                <a16:creationId xmlns:a16="http://schemas.microsoft.com/office/drawing/2014/main" id="{7697A1CA-BF31-29FE-B794-595036BA4C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135" y="1089905"/>
            <a:ext cx="3978565" cy="259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666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D4C303FC-768E-D317-FC90-1095C3D7C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118" y="192731"/>
            <a:ext cx="5939882" cy="47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defTabSz="28575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000099"/>
                </a:solidFill>
                <a:latin typeface="Franklin Gothic Medium" panose="020B0603020102020204" pitchFamily="34" charset="0"/>
              </a:rPr>
              <a:t>EMS Initiated Buprenorphine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57E965-688F-7A73-F627-CC84470CBA02}"/>
              </a:ext>
            </a:extLst>
          </p:cNvPr>
          <p:cNvSpPr/>
          <p:nvPr/>
        </p:nvSpPr>
        <p:spPr>
          <a:xfrm>
            <a:off x="7071928" y="572252"/>
            <a:ext cx="4781204" cy="567277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F317D77-1E15-DDFB-F330-96E3F2AD72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2188603"/>
              </p:ext>
            </p:extLst>
          </p:nvPr>
        </p:nvGraphicFramePr>
        <p:xfrm>
          <a:off x="381587" y="863487"/>
          <a:ext cx="4493277" cy="4396959"/>
        </p:xfrm>
        <a:graphic>
          <a:graphicData uri="http://schemas.openxmlformats.org/drawingml/2006/table">
            <a:tbl>
              <a:tblPr firstRow="1" firstCol="1" bandRow="1"/>
              <a:tblGrid>
                <a:gridCol w="1570608">
                  <a:extLst>
                    <a:ext uri="{9D8B030D-6E8A-4147-A177-3AD203B41FA5}">
                      <a16:colId xmlns:a16="http://schemas.microsoft.com/office/drawing/2014/main" val="222602025"/>
                    </a:ext>
                  </a:extLst>
                </a:gridCol>
                <a:gridCol w="1309664">
                  <a:extLst>
                    <a:ext uri="{9D8B030D-6E8A-4147-A177-3AD203B41FA5}">
                      <a16:colId xmlns:a16="http://schemas.microsoft.com/office/drawing/2014/main" val="1361786548"/>
                    </a:ext>
                  </a:extLst>
                </a:gridCol>
                <a:gridCol w="1613005">
                  <a:extLst>
                    <a:ext uri="{9D8B030D-6E8A-4147-A177-3AD203B41FA5}">
                      <a16:colId xmlns:a16="http://schemas.microsoft.com/office/drawing/2014/main" val="1774888045"/>
                    </a:ext>
                  </a:extLst>
                </a:gridCol>
              </a:tblGrid>
              <a:tr h="19159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    </a:t>
                      </a:r>
                      <a:endParaRPr lang="en-US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solidFill>
                            <a:schemeClr val="bg1"/>
                          </a:solidFill>
                          <a:effectLst/>
                          <a:latin typeface="Trade Gothic Next Rounded" panose="020F0503040303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Camden NJ  N=174                  </a:t>
                      </a:r>
                    </a:p>
                  </a:txBody>
                  <a:tcPr marL="65300" marR="653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solidFill>
                            <a:schemeClr val="bg1"/>
                          </a:solidFill>
                          <a:effectLst/>
                          <a:latin typeface="Trade Gothic Next Rounded" panose="020F0503040303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Contra Costa CA N=100                                            </a:t>
                      </a:r>
                    </a:p>
                  </a:txBody>
                  <a:tcPr marL="65300" marR="653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209144"/>
                  </a:ext>
                </a:extLst>
              </a:tr>
              <a:tr h="16222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Dates</a:t>
                      </a:r>
                      <a:endParaRPr lang="en-US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8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8/1/2020 – 5/1/2024</a:t>
                      </a:r>
                      <a:endParaRPr lang="en-US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8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10/9/2020 – 10/11/2023</a:t>
                      </a:r>
                      <a:endParaRPr lang="en-US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5195718"/>
                  </a:ext>
                </a:extLst>
              </a:tr>
              <a:tr h="16222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Mean Age (range)</a:t>
                      </a:r>
                      <a:endParaRPr lang="en-US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44.3 (21-72)</a:t>
                      </a:r>
                      <a:endParaRPr lang="en-US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36.4 (17-82)</a:t>
                      </a:r>
                      <a:endParaRPr lang="en-US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8590340"/>
                  </a:ext>
                </a:extLst>
              </a:tr>
              <a:tr h="67464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Sex # (%)</a:t>
                      </a:r>
                      <a:endParaRPr lang="en-US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Male</a:t>
                      </a:r>
                      <a:endParaRPr lang="en-US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Female </a:t>
                      </a:r>
                      <a:endParaRPr lang="en-US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Missing </a:t>
                      </a:r>
                      <a:endParaRPr lang="en-US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133 (76.4)</a:t>
                      </a:r>
                      <a:endParaRPr lang="en-US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41 (23.6)</a:t>
                      </a:r>
                      <a:endParaRPr lang="en-US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---</a:t>
                      </a:r>
                      <a:endParaRPr lang="en-US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 (65.0)</a:t>
                      </a:r>
                      <a:endParaRPr lang="en-US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 (34.0)</a:t>
                      </a:r>
                      <a:endParaRPr lang="en-US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1 (1.0)</a:t>
                      </a:r>
                      <a:endParaRPr lang="en-US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835251"/>
                  </a:ext>
                </a:extLst>
              </a:tr>
              <a:tr h="9577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Race/Ethnicity # (%)</a:t>
                      </a:r>
                      <a:endParaRPr lang="en-US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White</a:t>
                      </a:r>
                      <a:endParaRPr lang="en-US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Black</a:t>
                      </a:r>
                      <a:endParaRPr lang="en-US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Asian</a:t>
                      </a:r>
                      <a:endParaRPr lang="en-US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Multirace</a:t>
                      </a:r>
                      <a:endParaRPr lang="en-US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Other </a:t>
                      </a:r>
                      <a:endParaRPr lang="en-US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Hispanic</a:t>
                      </a:r>
                      <a:endParaRPr lang="en-US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 (46.0)</a:t>
                      </a:r>
                      <a:endParaRPr lang="en-US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 (44.3)</a:t>
                      </a:r>
                      <a:endParaRPr lang="en-US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1 (0.6)</a:t>
                      </a:r>
                      <a:endParaRPr lang="en-US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---</a:t>
                      </a:r>
                      <a:endParaRPr lang="en-US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(8.0)</a:t>
                      </a:r>
                      <a:endParaRPr lang="en-US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(16.1)</a:t>
                      </a:r>
                      <a:endParaRPr lang="en-US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 (51.0)</a:t>
                      </a:r>
                      <a:endParaRPr lang="en-US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(25.0)</a:t>
                      </a:r>
                      <a:endParaRPr lang="en-US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9 (9.0)</a:t>
                      </a:r>
                      <a:endParaRPr lang="en-US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5 (5.0)</a:t>
                      </a:r>
                      <a:endParaRPr lang="en-US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9 (9.0)</a:t>
                      </a:r>
                      <a:endParaRPr lang="en-US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 (89.0)   </a:t>
                      </a:r>
                      <a:endParaRPr lang="en-US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0837010"/>
                  </a:ext>
                </a:extLst>
              </a:tr>
              <a:tr h="50383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Presentation</a:t>
                      </a:r>
                      <a:endParaRPr lang="en-US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Overdose</a:t>
                      </a:r>
                      <a:endParaRPr lang="en-US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Withdrawal</a:t>
                      </a:r>
                      <a:endParaRPr lang="en-US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174 (100)</a:t>
                      </a:r>
                      <a:endParaRPr lang="en-US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---</a:t>
                      </a:r>
                      <a:endParaRPr lang="en-US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 (33.0)</a:t>
                      </a:r>
                      <a:endParaRPr lang="en-US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 (67.0)</a:t>
                      </a:r>
                      <a:endParaRPr lang="en-US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2467057"/>
                  </a:ext>
                </a:extLst>
              </a:tr>
              <a:tr h="3330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COWS Score</a:t>
                      </a:r>
                      <a:endParaRPr lang="en-US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Mean (range)</a:t>
                      </a:r>
                      <a:endParaRPr lang="en-US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10.2 (2-30)</a:t>
                      </a:r>
                      <a:endParaRPr lang="en-US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16.1 (3-45)</a:t>
                      </a:r>
                      <a:endParaRPr lang="en-US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9476753"/>
                  </a:ext>
                </a:extLst>
              </a:tr>
              <a:tr h="4921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BUP Dispensed – Mode # (%)</a:t>
                      </a:r>
                      <a:endParaRPr lang="en-US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Initial Dose</a:t>
                      </a:r>
                      <a:endParaRPr lang="en-US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Total Dose</a:t>
                      </a:r>
                      <a:endParaRPr lang="en-US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16mg 172 (99)</a:t>
                      </a:r>
                      <a:endParaRPr lang="en-US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16mg 144 (83)</a:t>
                      </a:r>
                      <a:endParaRPr lang="en-US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16mg 87 (87)</a:t>
                      </a:r>
                      <a:endParaRPr lang="en-US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16mg 69 (69)</a:t>
                      </a:r>
                      <a:endParaRPr lang="en-US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0605125"/>
                  </a:ext>
                </a:extLst>
              </a:tr>
              <a:tr h="16222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Transport to ED</a:t>
                      </a:r>
                      <a:endParaRPr lang="en-US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82 (47.1)</a:t>
                      </a:r>
                      <a:endParaRPr lang="en-US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 (99.0)</a:t>
                      </a:r>
                      <a:endParaRPr lang="en-US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9848664"/>
                  </a:ext>
                </a:extLst>
              </a:tr>
              <a:tr h="50383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Follow-up</a:t>
                      </a:r>
                      <a:endParaRPr lang="en-US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Attended F/U Apt </a:t>
                      </a:r>
                      <a:endParaRPr lang="en-US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In treatment 30-day </a:t>
                      </a:r>
                      <a:endParaRPr lang="en-US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 (21.3)</a:t>
                      </a:r>
                      <a:endParaRPr lang="en-US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 (23.6)</a:t>
                      </a:r>
                      <a:endParaRPr lang="en-US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---</a:t>
                      </a:r>
                      <a:endParaRPr lang="en-US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(30.0)</a:t>
                      </a:r>
                      <a:endParaRPr lang="en-US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00" marR="65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7396781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3EC46837-808B-0A5C-E43B-BC373EA22EBB}"/>
              </a:ext>
            </a:extLst>
          </p:cNvPr>
          <p:cNvSpPr txBox="1"/>
          <p:nvPr/>
        </p:nvSpPr>
        <p:spPr>
          <a:xfrm>
            <a:off x="7273752" y="770814"/>
            <a:ext cx="4384847" cy="5570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100" dirty="0">
                <a:solidFill>
                  <a:schemeClr val="bg1"/>
                </a:solidFill>
                <a:effectLst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observational cohort of patients treated by EMS personnel </a:t>
            </a:r>
            <a:r>
              <a:rPr lang="en-US" sz="2400" kern="100" dirty="0">
                <a:solidFill>
                  <a:schemeClr val="bg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OD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 withdrawal 8/20-5/24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100" dirty="0">
                <a:solidFill>
                  <a:schemeClr val="bg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Camden NJ &amp;  Contra Costa CA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000" kern="100" dirty="0">
              <a:solidFill>
                <a:schemeClr val="bg1"/>
              </a:solidFill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EMS-initiated buprenorphine is feasible in the prehospital setting.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kern="100" dirty="0">
              <a:solidFill>
                <a:schemeClr val="bg1"/>
              </a:solidFill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prospective studies are needed!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kern="100" dirty="0">
              <a:solidFill>
                <a:schemeClr val="bg1"/>
              </a:solidFill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CTN 0154 is Born 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solidFill>
                <a:schemeClr val="bg1"/>
              </a:solidFill>
              <a:effectLst/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 descr="A close-up of a logo&#10;&#10;Description automatically generated">
            <a:extLst>
              <a:ext uri="{FF2B5EF4-FFF2-40B4-BE49-F238E27FC236}">
                <a16:creationId xmlns:a16="http://schemas.microsoft.com/office/drawing/2014/main" id="{A1E759AD-2B1F-59B9-6582-2D0DED34C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875" y="2309565"/>
            <a:ext cx="1511742" cy="3693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FD6B89-4A35-06E1-9444-2A5F5A14B06F}"/>
              </a:ext>
            </a:extLst>
          </p:cNvPr>
          <p:cNvSpPr txBox="1"/>
          <p:nvPr/>
        </p:nvSpPr>
        <p:spPr>
          <a:xfrm>
            <a:off x="713325" y="5239589"/>
            <a:ext cx="210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Franklin Gothic Medium" panose="020B0603020102020204" pitchFamily="34" charset="0"/>
              </a:rPr>
              <a:t>CTN 0154 Site PIs</a:t>
            </a:r>
          </a:p>
        </p:txBody>
      </p:sp>
      <p:pic>
        <p:nvPicPr>
          <p:cNvPr id="6" name="Picture 5" descr="A person wearing glasses and a white coat&#10;&#10;Description automatically generated">
            <a:extLst>
              <a:ext uri="{FF2B5EF4-FFF2-40B4-BE49-F238E27FC236}">
                <a16:creationId xmlns:a16="http://schemas.microsoft.com/office/drawing/2014/main" id="{B2EBC32D-59C2-EF3A-9CB9-180961A6E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8404" y="842487"/>
            <a:ext cx="827433" cy="11223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5C8ED9-4F7C-6AB8-8F9B-A72F5CD3B0DF}"/>
              </a:ext>
            </a:extLst>
          </p:cNvPr>
          <p:cNvSpPr txBox="1"/>
          <p:nvPr/>
        </p:nvSpPr>
        <p:spPr>
          <a:xfrm>
            <a:off x="5392427" y="1969957"/>
            <a:ext cx="936781" cy="307777"/>
          </a:xfrm>
          <a:prstGeom prst="rect">
            <a:avLst/>
          </a:prstGeom>
          <a:solidFill>
            <a:srgbClr val="E3FBFE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Franklin Gothic Medium" panose="020B0603020102020204" pitchFamily="34" charset="0"/>
              </a:rPr>
              <a:t>G. Carroll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8B0C1D-A005-50FE-7355-6E4AD749AF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697" y="2800122"/>
            <a:ext cx="936781" cy="9854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221FFA-2878-1939-1558-6D38DD472C9E}"/>
              </a:ext>
            </a:extLst>
          </p:cNvPr>
          <p:cNvSpPr txBox="1"/>
          <p:nvPr/>
        </p:nvSpPr>
        <p:spPr>
          <a:xfrm>
            <a:off x="5224340" y="3799155"/>
            <a:ext cx="1272957" cy="307777"/>
          </a:xfrm>
          <a:prstGeom prst="rect">
            <a:avLst/>
          </a:prstGeom>
          <a:solidFill>
            <a:srgbClr val="E3FBF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Franklin Gothic Medium" panose="020B0603020102020204" pitchFamily="34" charset="0"/>
              </a:rPr>
              <a:t>A. Herring</a:t>
            </a:r>
          </a:p>
        </p:txBody>
      </p:sp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2D608CC9-66A7-9D49-0061-54F6299593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191" y="4158114"/>
            <a:ext cx="1286601" cy="441598"/>
          </a:xfrm>
          <a:prstGeom prst="rect">
            <a:avLst/>
          </a:prstGeom>
        </p:spPr>
      </p:pic>
      <p:pic>
        <p:nvPicPr>
          <p:cNvPr id="13" name="Picture 12" descr="A person in a suit smiling&#10;&#10;Description automatically generated">
            <a:extLst>
              <a:ext uri="{FF2B5EF4-FFF2-40B4-BE49-F238E27FC236}">
                <a16:creationId xmlns:a16="http://schemas.microsoft.com/office/drawing/2014/main" id="{5BBA59D3-AD64-1078-75B8-2C7593C4CD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0527" y="4659590"/>
            <a:ext cx="898681" cy="1217777"/>
          </a:xfrm>
          <a:prstGeom prst="rect">
            <a:avLst/>
          </a:prstGeom>
        </p:spPr>
      </p:pic>
      <p:pic>
        <p:nvPicPr>
          <p:cNvPr id="16" name="Picture 15" descr="A black and white logo&#10;&#10;Description automatically generated">
            <a:extLst>
              <a:ext uri="{FF2B5EF4-FFF2-40B4-BE49-F238E27FC236}">
                <a16:creationId xmlns:a16="http://schemas.microsoft.com/office/drawing/2014/main" id="{D5E978BC-5D33-79ED-256A-610DE76887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9685" y="6314747"/>
            <a:ext cx="2280364" cy="35052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99A7082-37A9-7AF4-4550-E4944458ECFD}"/>
              </a:ext>
            </a:extLst>
          </p:cNvPr>
          <p:cNvSpPr txBox="1"/>
          <p:nvPr/>
        </p:nvSpPr>
        <p:spPr>
          <a:xfrm>
            <a:off x="5212835" y="5937245"/>
            <a:ext cx="1272957" cy="307777"/>
          </a:xfrm>
          <a:prstGeom prst="rect">
            <a:avLst/>
          </a:prstGeom>
          <a:solidFill>
            <a:srgbClr val="E3FBF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Franklin Gothic Medium" panose="020B0603020102020204" pitchFamily="34" charset="0"/>
              </a:rPr>
              <a:t>N. Simpson</a:t>
            </a:r>
          </a:p>
        </p:txBody>
      </p:sp>
    </p:spTree>
    <p:extLst>
      <p:ext uri="{BB962C8B-B14F-4D97-AF65-F5344CB8AC3E}">
        <p14:creationId xmlns:p14="http://schemas.microsoft.com/office/powerpoint/2010/main" val="6953727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1026" name="Picture 2" descr="Light bulb in head in one single Continuous one line drawing. Simple  lineart concept of idea and imagine. Vector illustration 27382523 Vector  Art at Vecteezy">
            <a:extLst>
              <a:ext uri="{FF2B5EF4-FFF2-40B4-BE49-F238E27FC236}">
                <a16:creationId xmlns:a16="http://schemas.microsoft.com/office/drawing/2014/main" id="{EABD91F3-5593-1B47-F5CC-B081990E9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8130" y="1275070"/>
            <a:ext cx="3876165" cy="387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D6E80-506B-8D55-076F-F44B66C4D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9910" y="2699042"/>
            <a:ext cx="6406131" cy="319746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C00000"/>
                </a:solidFill>
              </a:rPr>
              <a:t>Electronic Health Record  Screening for…</a:t>
            </a: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E819F0-6EEB-8BE1-1EF1-0A883652B46D}"/>
              </a:ext>
            </a:extLst>
          </p:cNvPr>
          <p:cNvSpPr txBox="1"/>
          <p:nvPr/>
        </p:nvSpPr>
        <p:spPr>
          <a:xfrm>
            <a:off x="1212574" y="457200"/>
            <a:ext cx="44129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Imagine….</a:t>
            </a:r>
          </a:p>
        </p:txBody>
      </p:sp>
    </p:spTree>
    <p:extLst>
      <p:ext uri="{BB962C8B-B14F-4D97-AF65-F5344CB8AC3E}">
        <p14:creationId xmlns:p14="http://schemas.microsoft.com/office/powerpoint/2010/main" val="36046971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633600F2-BB7C-D7BD-15D8-E03DF6C1CC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27989" t="29522" r="977"/>
          <a:stretch/>
        </p:blipFill>
        <p:spPr>
          <a:xfrm>
            <a:off x="2043637" y="4096570"/>
            <a:ext cx="4437499" cy="127645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close up of a name&#10;&#10;Description automatically generated">
            <a:extLst>
              <a:ext uri="{FF2B5EF4-FFF2-40B4-BE49-F238E27FC236}">
                <a16:creationId xmlns:a16="http://schemas.microsoft.com/office/drawing/2014/main" id="{7B8A3973-4A82-3727-ECB1-6D97F8A02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5929" y="1330246"/>
            <a:ext cx="4850108" cy="11760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2119B71-CF45-E5D9-AD03-42A439A8C430}"/>
              </a:ext>
            </a:extLst>
          </p:cNvPr>
          <p:cNvSpPr/>
          <p:nvPr/>
        </p:nvSpPr>
        <p:spPr>
          <a:xfrm>
            <a:off x="6875318" y="457200"/>
            <a:ext cx="5015996" cy="6225755"/>
          </a:xfrm>
          <a:prstGeom prst="rect">
            <a:avLst/>
          </a:prstGeom>
          <a:solidFill>
            <a:srgbClr val="00339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A3C0ED-E9AE-1F23-04BD-4A52CBAC4CB7}"/>
              </a:ext>
            </a:extLst>
          </p:cNvPr>
          <p:cNvSpPr txBox="1"/>
          <p:nvPr/>
        </p:nvSpPr>
        <p:spPr>
          <a:xfrm>
            <a:off x="7034508" y="601407"/>
            <a:ext cx="4697615" cy="532453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EHR can be leveraged to extract risk factors for future research and to inform guidelines for clinicians prescribing opioids, need for further assessments and services </a:t>
            </a:r>
          </a:p>
          <a:p>
            <a:endParaRPr lang="en-US" sz="20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Retrospective study across 10 sites 2013-2020. Phenotypes derived pts &gt;18 with &gt; 1 opioid-related diagnosis. NLP extracted clinical entities from notes combined with EHR data </a:t>
            </a:r>
          </a:p>
          <a:p>
            <a:endParaRPr lang="en-US" sz="20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Distinct phenotypic clusters with varying patient-oriented outcomes exist, highlighting the heterogeneity of the population and need to develop targeted interventions for each population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80998F-EF29-0ED3-8B93-B6FF3F1A6012}"/>
              </a:ext>
            </a:extLst>
          </p:cNvPr>
          <p:cNvSpPr txBox="1"/>
          <p:nvPr/>
        </p:nvSpPr>
        <p:spPr>
          <a:xfrm>
            <a:off x="186094" y="45885"/>
            <a:ext cx="60942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Surveillance &amp; Research </a:t>
            </a:r>
            <a:endParaRPr lang="en-US" sz="3600" dirty="0">
              <a:solidFill>
                <a:srgbClr val="003399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40611F-8969-3589-34A4-EBD44FF8B84E}"/>
              </a:ext>
            </a:extLst>
          </p:cNvPr>
          <p:cNvSpPr txBox="1"/>
          <p:nvPr/>
        </p:nvSpPr>
        <p:spPr>
          <a:xfrm>
            <a:off x="770081" y="5979015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ranklin Gothic Medium" panose="020B0603020102020204" pitchFamily="34" charset="0"/>
              </a:rPr>
              <a:t>Taylor RA, PLOS One 2023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BF84FF-46FE-2860-A37B-42BF75903791}"/>
              </a:ext>
            </a:extLst>
          </p:cNvPr>
          <p:cNvSpPr txBox="1"/>
          <p:nvPr/>
        </p:nvSpPr>
        <p:spPr>
          <a:xfrm>
            <a:off x="2797743" y="2894342"/>
            <a:ext cx="60942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Franklin Gothic Medium" panose="020B0603020102020204" pitchFamily="34" charset="0"/>
              </a:rPr>
              <a:t>Taylor RA, AMIA 2021</a:t>
            </a:r>
          </a:p>
        </p:txBody>
      </p:sp>
      <p:pic>
        <p:nvPicPr>
          <p:cNvPr id="3" name="Picture 2" descr="A person in a suit&#10;&#10;Description automatically generated">
            <a:extLst>
              <a:ext uri="{FF2B5EF4-FFF2-40B4-BE49-F238E27FC236}">
                <a16:creationId xmlns:a16="http://schemas.microsoft.com/office/drawing/2014/main" id="{C20F129E-E3AD-B970-87D6-2A407B93E1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094" y="978502"/>
            <a:ext cx="1463360" cy="1463360"/>
          </a:xfrm>
          <a:prstGeom prst="rect">
            <a:avLst/>
          </a:prstGeom>
        </p:spPr>
      </p:pic>
      <p:pic>
        <p:nvPicPr>
          <p:cNvPr id="6" name="Picture 5" descr="A black and red logo&#10;&#10;Description automatically generated">
            <a:extLst>
              <a:ext uri="{FF2B5EF4-FFF2-40B4-BE49-F238E27FC236}">
                <a16:creationId xmlns:a16="http://schemas.microsoft.com/office/drawing/2014/main" id="{9843FAF6-F804-C4CE-DBE9-54D9613779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094" y="2895164"/>
            <a:ext cx="1729563" cy="71159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5D1F5C3-31D0-6083-7DB8-6226799837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0" t="29161" r="9703" b="26161"/>
          <a:stretch/>
        </p:blipFill>
        <p:spPr bwMode="auto">
          <a:xfrm>
            <a:off x="113036" y="4023204"/>
            <a:ext cx="1779420" cy="71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2579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1026" name="Picture 2" descr="Light bulb in head in one single Continuous one line drawing. Simple  lineart concept of idea and imagine. Vector illustration 27382523 Vector  Art at Vecteezy">
            <a:extLst>
              <a:ext uri="{FF2B5EF4-FFF2-40B4-BE49-F238E27FC236}">
                <a16:creationId xmlns:a16="http://schemas.microsoft.com/office/drawing/2014/main" id="{EABD91F3-5593-1B47-F5CC-B081990E9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8130" y="1275070"/>
            <a:ext cx="3876165" cy="387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D6E80-506B-8D55-076F-F44B66C4D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9910" y="2699042"/>
            <a:ext cx="6406131" cy="319746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C00000"/>
                </a:solidFill>
              </a:rPr>
              <a:t>Clinical Pathways ….</a:t>
            </a: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E819F0-6EEB-8BE1-1EF1-0A883652B46D}"/>
              </a:ext>
            </a:extLst>
          </p:cNvPr>
          <p:cNvSpPr txBox="1"/>
          <p:nvPr/>
        </p:nvSpPr>
        <p:spPr>
          <a:xfrm>
            <a:off x="1212574" y="457200"/>
            <a:ext cx="44129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Imagine….</a:t>
            </a:r>
          </a:p>
        </p:txBody>
      </p:sp>
    </p:spTree>
    <p:extLst>
      <p:ext uri="{BB962C8B-B14F-4D97-AF65-F5344CB8AC3E}">
        <p14:creationId xmlns:p14="http://schemas.microsoft.com/office/powerpoint/2010/main" val="6219044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656B9-1FC3-4ECA-0D16-615A97EAF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34" y="-244429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Clinical Decision Support </a:t>
            </a:r>
          </a:p>
        </p:txBody>
      </p:sp>
      <p:pic>
        <p:nvPicPr>
          <p:cNvPr id="6" name="Content Placeholder 5" descr="A screenshot of a medical research&#10;&#10;Description automatically generated">
            <a:extLst>
              <a:ext uri="{FF2B5EF4-FFF2-40B4-BE49-F238E27FC236}">
                <a16:creationId xmlns:a16="http://schemas.microsoft.com/office/drawing/2014/main" id="{A7D88A8B-DE8A-9064-9550-D936AC22FC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6311"/>
          <a:stretch/>
        </p:blipFill>
        <p:spPr>
          <a:xfrm>
            <a:off x="510197" y="885645"/>
            <a:ext cx="5169150" cy="5419725"/>
          </a:xfrm>
          <a:effectLst>
            <a:outerShdw blurRad="292100" dist="50800" dir="3000000" algn="ctr" rotWithShape="0">
              <a:schemeClr val="tx1">
                <a:alpha val="65000"/>
              </a:scheme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103644-F583-8BE8-E937-47D282E9C8DC}"/>
              </a:ext>
            </a:extLst>
          </p:cNvPr>
          <p:cNvSpPr txBox="1"/>
          <p:nvPr/>
        </p:nvSpPr>
        <p:spPr>
          <a:xfrm>
            <a:off x="510197" y="6410157"/>
            <a:ext cx="5828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Franklin Gothic Medium" panose="020B0603020102020204" pitchFamily="34" charset="0"/>
              </a:rPr>
              <a:t>Melnick ER, 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Franklin Gothic Medium" panose="020B0603020102020204" pitchFamily="34" charset="0"/>
              </a:rPr>
              <a:t>bmj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Franklin Gothic Medium" panose="020B0603020102020204" pitchFamily="34" charset="0"/>
              </a:rPr>
              <a:t>. 2022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Franklin Gothic Medium" panose="020B0603020102020204" pitchFamily="34" charset="0"/>
              </a:rPr>
              <a:t>.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402242-EB32-B8F5-AE69-C90681562121}"/>
              </a:ext>
            </a:extLst>
          </p:cNvPr>
          <p:cNvSpPr/>
          <p:nvPr/>
        </p:nvSpPr>
        <p:spPr>
          <a:xfrm>
            <a:off x="6096000" y="885645"/>
            <a:ext cx="5015996" cy="5419725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A0B1D9-CCE0-EA92-C792-C94794A2BB6F}"/>
              </a:ext>
            </a:extLst>
          </p:cNvPr>
          <p:cNvSpPr txBox="1"/>
          <p:nvPr/>
        </p:nvSpPr>
        <p:spPr>
          <a:xfrm>
            <a:off x="6338231" y="1166842"/>
            <a:ext cx="457784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18 ED clusters across 5 health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No change in rates of initiation of buprenorphine in the emergency department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The number of unique physicians that provided buprenorphine in the ED and prescribed naloxone increased in the intervention arm</a:t>
            </a:r>
          </a:p>
        </p:txBody>
      </p:sp>
    </p:spTree>
    <p:extLst>
      <p:ext uri="{BB962C8B-B14F-4D97-AF65-F5344CB8AC3E}">
        <p14:creationId xmlns:p14="http://schemas.microsoft.com/office/powerpoint/2010/main" val="30049944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s screenshot of a chat&#10;&#10;Description automatically generated">
            <a:extLst>
              <a:ext uri="{FF2B5EF4-FFF2-40B4-BE49-F238E27FC236}">
                <a16:creationId xmlns:a16="http://schemas.microsoft.com/office/drawing/2014/main" id="{4CB38F8F-0F27-5435-B844-D69C9C0B3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670"/>
          <a:stretch/>
        </p:blipFill>
        <p:spPr>
          <a:xfrm>
            <a:off x="694822" y="1149777"/>
            <a:ext cx="7937015" cy="5211661"/>
          </a:xfrm>
          <a:prstGeom prst="rect">
            <a:avLst/>
          </a:prstGeom>
          <a:effectLst>
            <a:outerShdw blurRad="317500" dist="127000" dir="2400000" algn="ctr" rotWithShape="0">
              <a:schemeClr val="tx1">
                <a:alpha val="65000"/>
              </a:scheme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6B54DA-FB12-C856-A914-170B8CF93EB4}"/>
              </a:ext>
            </a:extLst>
          </p:cNvPr>
          <p:cNvSpPr/>
          <p:nvPr/>
        </p:nvSpPr>
        <p:spPr>
          <a:xfrm>
            <a:off x="9045535" y="914400"/>
            <a:ext cx="2731133" cy="5260974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logo with purple and white circles&#10;&#10;Description automatically generated">
            <a:extLst>
              <a:ext uri="{FF2B5EF4-FFF2-40B4-BE49-F238E27FC236}">
                <a16:creationId xmlns:a16="http://schemas.microsoft.com/office/drawing/2014/main" id="{F8D41C38-E9D2-5F78-CA47-2DDAB7172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24" y="152042"/>
            <a:ext cx="1919700" cy="20069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A38C3E-3F38-69A1-7806-80762105A514}"/>
              </a:ext>
            </a:extLst>
          </p:cNvPr>
          <p:cNvSpPr txBox="1"/>
          <p:nvPr/>
        </p:nvSpPr>
        <p:spPr>
          <a:xfrm>
            <a:off x="9220476" y="1170284"/>
            <a:ext cx="23812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DSM-5 Diagnosis of OUD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COWS scores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Motivational Readiness </a:t>
            </a:r>
          </a:p>
          <a:p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4646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EACE6E-B111-CDCA-4DC7-E5275995D9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26" r="66743" b="5657"/>
          <a:stretch/>
        </p:blipFill>
        <p:spPr>
          <a:xfrm>
            <a:off x="184727" y="725054"/>
            <a:ext cx="11574833" cy="598516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F3B625D-C5C4-2DCB-7027-ECB0A291C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345"/>
            <a:ext cx="10515600" cy="62807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Franklin Gothic Medium" panose="020B0603020102020204" pitchFamily="34" charset="0"/>
              </a:rPr>
              <a:t>Epic Clinical Decision Support</a:t>
            </a:r>
          </a:p>
        </p:txBody>
      </p:sp>
    </p:spTree>
    <p:extLst>
      <p:ext uri="{BB962C8B-B14F-4D97-AF65-F5344CB8AC3E}">
        <p14:creationId xmlns:p14="http://schemas.microsoft.com/office/powerpoint/2010/main" val="41304199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E01C7A-937A-6C2D-58F2-E59A98B6A5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3" r="66743" b="5252"/>
          <a:stretch/>
        </p:blipFill>
        <p:spPr>
          <a:xfrm>
            <a:off x="212115" y="785091"/>
            <a:ext cx="11535980" cy="597592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299E12B-FA4D-F682-E842-0DFB08260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67" y="18762"/>
            <a:ext cx="10515600" cy="76171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Franklin Gothic Medium" panose="020B0603020102020204" pitchFamily="34" charset="0"/>
              </a:rPr>
              <a:t>Pre-Defined Order Sets</a:t>
            </a:r>
          </a:p>
        </p:txBody>
      </p:sp>
    </p:spTree>
    <p:extLst>
      <p:ext uri="{BB962C8B-B14F-4D97-AF65-F5344CB8AC3E}">
        <p14:creationId xmlns:p14="http://schemas.microsoft.com/office/powerpoint/2010/main" val="403297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5EEA11-62BC-A295-FFC6-206DC96E74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192"/>
          <a:stretch/>
        </p:blipFill>
        <p:spPr>
          <a:xfrm>
            <a:off x="12512" y="810146"/>
            <a:ext cx="12179488" cy="5343357"/>
          </a:xfrm>
          <a:prstGeom prst="rect">
            <a:avLst/>
          </a:prstGeom>
        </p:spPr>
      </p:pic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5715000" y="1108075"/>
            <a:ext cx="5334000" cy="312738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78874" y="2098835"/>
            <a:ext cx="10370126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Medium" panose="020B0603020102020204" pitchFamily="34" charset="0"/>
              </a:rPr>
              <a:t>Because that’s where the patients are 24/7/365!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05833E-D4A1-434D-9DF7-6AE7A1C0A1DB}"/>
              </a:ext>
            </a:extLst>
          </p:cNvPr>
          <p:cNvSpPr txBox="1"/>
          <p:nvPr/>
        </p:nvSpPr>
        <p:spPr>
          <a:xfrm>
            <a:off x="8311019" y="6344909"/>
            <a:ext cx="4410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Preliminary Findings from Drug-Related Emergency Department Visits, 2022; SAMHSA/DAWN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B6CC72-606D-4870-A3D4-E14A800E76AA}"/>
              </a:ext>
            </a:extLst>
          </p:cNvPr>
          <p:cNvSpPr txBox="1"/>
          <p:nvPr/>
        </p:nvSpPr>
        <p:spPr>
          <a:xfrm>
            <a:off x="1832516" y="3967197"/>
            <a:ext cx="751255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12.7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anose="020B0603020102020204" pitchFamily="34" charset="0"/>
              </a:rPr>
              <a:t>% of drug related ED visits involved opioids in 2022</a:t>
            </a:r>
          </a:p>
        </p:txBody>
      </p:sp>
      <p:sp>
        <p:nvSpPr>
          <p:cNvPr id="7172" name="Rectangle 5"/>
          <p:cNvSpPr>
            <a:spLocks noChangeArrowheads="1"/>
          </p:cNvSpPr>
          <p:nvPr/>
        </p:nvSpPr>
        <p:spPr bwMode="auto">
          <a:xfrm>
            <a:off x="0" y="-5899"/>
            <a:ext cx="77848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Franklin Gothic Medium" panose="020B0603020102020204" pitchFamily="34" charset="0"/>
                <a:cs typeface="Arial" panose="020B0604020202020204" pitchFamily="34" charset="0"/>
              </a:rPr>
              <a:t>Why The E</a:t>
            </a:r>
            <a:r>
              <a:rPr lang="en-US" altLang="en-US" sz="4000" b="1" dirty="0" err="1">
                <a:solidFill>
                  <a:srgbClr val="003399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mergency</a:t>
            </a:r>
            <a:r>
              <a:rPr lang="en-US" altLang="en-US" sz="4000" b="1" dirty="0">
                <a:solidFill>
                  <a:srgbClr val="003399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 Department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Franklin Gothic Medium" panose="020B0603020102020204" pitchFamily="34" charset="0"/>
                <a:cs typeface="Arial" panose="020B0604020202020204" pitchFamily="34" charset="0"/>
              </a:rPr>
              <a:t>?  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60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192A59-823B-C2AF-7BDD-3D2FCDA261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92" r="2" b="3053"/>
          <a:stretch/>
        </p:blipFill>
        <p:spPr>
          <a:xfrm>
            <a:off x="5619750" y="927501"/>
            <a:ext cx="6373540" cy="55685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D3F271-32D5-1815-57EE-47B9B9E5239D}"/>
              </a:ext>
            </a:extLst>
          </p:cNvPr>
          <p:cNvSpPr/>
          <p:nvPr/>
        </p:nvSpPr>
        <p:spPr>
          <a:xfrm>
            <a:off x="635453" y="927501"/>
            <a:ext cx="4593771" cy="5568549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red and white logo&#10;&#10;Description automatically generated">
            <a:extLst>
              <a:ext uri="{FF2B5EF4-FFF2-40B4-BE49-F238E27FC236}">
                <a16:creationId xmlns:a16="http://schemas.microsoft.com/office/drawing/2014/main" id="{A84B90E9-44A4-5B9A-C5C8-724F0BF85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97" y="161448"/>
            <a:ext cx="1905266" cy="7335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E4700A-DC2F-73B1-6F53-456BEE7474F9}"/>
              </a:ext>
            </a:extLst>
          </p:cNvPr>
          <p:cNvSpPr txBox="1"/>
          <p:nvPr/>
        </p:nvSpPr>
        <p:spPr>
          <a:xfrm>
            <a:off x="885825" y="1389592"/>
            <a:ext cx="410527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Emergency Clinician Note includes:</a:t>
            </a:r>
          </a:p>
          <a:p>
            <a:r>
              <a:rPr lang="en-US" sz="3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    Diagnosis</a:t>
            </a:r>
          </a:p>
          <a:p>
            <a:r>
              <a:rPr lang="en-US" sz="3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    Assessment</a:t>
            </a:r>
          </a:p>
          <a:p>
            <a:r>
              <a:rPr lang="en-US" sz="3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    Medications</a:t>
            </a:r>
          </a:p>
          <a:p>
            <a:r>
              <a:rPr lang="en-US" sz="3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Administered</a:t>
            </a:r>
          </a:p>
          <a:p>
            <a:r>
              <a:rPr lang="en-US" sz="3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Prescribed</a:t>
            </a:r>
          </a:p>
          <a:p>
            <a:r>
              <a:rPr lang="en-US" sz="3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Harm reduction </a:t>
            </a:r>
          </a:p>
          <a:p>
            <a:r>
              <a:rPr lang="en-US" sz="3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Referral 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6109835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97D59B-491A-194E-E676-D7DFF072E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86" y="149014"/>
            <a:ext cx="1216552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117A63-19E9-F749-5857-26EA1AEF7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0485" y="3376178"/>
            <a:ext cx="8060129" cy="76251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When We Work Together!!!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ADFAB6-1605-7D86-533C-07969F23952A}"/>
              </a:ext>
            </a:extLst>
          </p:cNvPr>
          <p:cNvSpPr txBox="1"/>
          <p:nvPr/>
        </p:nvSpPr>
        <p:spPr>
          <a:xfrm>
            <a:off x="2721933" y="1455115"/>
            <a:ext cx="648586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Imagine… the possibilities to increase OUD treatment  </a:t>
            </a:r>
          </a:p>
        </p:txBody>
      </p:sp>
    </p:spTree>
    <p:extLst>
      <p:ext uri="{BB962C8B-B14F-4D97-AF65-F5344CB8AC3E}">
        <p14:creationId xmlns:p14="http://schemas.microsoft.com/office/powerpoint/2010/main" val="210237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6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Hands reaching out to the sky with a question mark&#10;&#10;Description automatically generated with medium confidence">
            <a:extLst>
              <a:ext uri="{FF2B5EF4-FFF2-40B4-BE49-F238E27FC236}">
                <a16:creationId xmlns:a16="http://schemas.microsoft.com/office/drawing/2014/main" id="{1B2E759F-890D-9B66-7128-243D40D79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36" y="643467"/>
            <a:ext cx="1066232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58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large group of people&#10;&#10;Description automatically generated">
            <a:extLst>
              <a:ext uri="{FF2B5EF4-FFF2-40B4-BE49-F238E27FC236}">
                <a16:creationId xmlns:a16="http://schemas.microsoft.com/office/drawing/2014/main" id="{964E22DD-35B0-F831-9307-A64CD98C8BA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 bwMode="auto">
          <a:xfrm>
            <a:off x="21740" y="39511"/>
            <a:ext cx="12058977" cy="6958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Graphic 5" descr="Skull with solid fill">
            <a:extLst>
              <a:ext uri="{FF2B5EF4-FFF2-40B4-BE49-F238E27FC236}">
                <a16:creationId xmlns:a16="http://schemas.microsoft.com/office/drawing/2014/main" id="{3B4300A2-B2B2-691E-387E-D60DA5189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0280" y="5573390"/>
            <a:ext cx="812642" cy="812642"/>
          </a:xfrm>
          <a:prstGeom prst="rect">
            <a:avLst/>
          </a:prstGeom>
        </p:spPr>
      </p:pic>
      <p:pic>
        <p:nvPicPr>
          <p:cNvPr id="7" name="Graphic 6" descr="Skull with solid fill">
            <a:extLst>
              <a:ext uri="{FF2B5EF4-FFF2-40B4-BE49-F238E27FC236}">
                <a16:creationId xmlns:a16="http://schemas.microsoft.com/office/drawing/2014/main" id="{7E414D89-7334-2705-EF53-64A3347D0F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73307" y="2193656"/>
            <a:ext cx="812642" cy="812642"/>
          </a:xfrm>
          <a:prstGeom prst="rect">
            <a:avLst/>
          </a:prstGeom>
        </p:spPr>
      </p:pic>
      <p:pic>
        <p:nvPicPr>
          <p:cNvPr id="9" name="Graphic 8" descr="Skull with solid fill">
            <a:extLst>
              <a:ext uri="{FF2B5EF4-FFF2-40B4-BE49-F238E27FC236}">
                <a16:creationId xmlns:a16="http://schemas.microsoft.com/office/drawing/2014/main" id="{58F04D24-7305-56D4-825B-2F127DBF5D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96194" y="1787335"/>
            <a:ext cx="812642" cy="812642"/>
          </a:xfrm>
          <a:prstGeom prst="rect">
            <a:avLst/>
          </a:prstGeom>
        </p:spPr>
      </p:pic>
      <p:pic>
        <p:nvPicPr>
          <p:cNvPr id="11" name="Graphic 10" descr="Skull with solid fill">
            <a:extLst>
              <a:ext uri="{FF2B5EF4-FFF2-40B4-BE49-F238E27FC236}">
                <a16:creationId xmlns:a16="http://schemas.microsoft.com/office/drawing/2014/main" id="{2B197756-AC34-23DC-FB72-25100C97C8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0149" y="3277295"/>
            <a:ext cx="812642" cy="812642"/>
          </a:xfrm>
          <a:prstGeom prst="rect">
            <a:avLst/>
          </a:prstGeom>
        </p:spPr>
      </p:pic>
      <p:pic>
        <p:nvPicPr>
          <p:cNvPr id="16" name="Graphic 15" descr="Skull with solid fill">
            <a:extLst>
              <a:ext uri="{FF2B5EF4-FFF2-40B4-BE49-F238E27FC236}">
                <a16:creationId xmlns:a16="http://schemas.microsoft.com/office/drawing/2014/main" id="{8CEA84C1-CA66-4E88-A0DD-AC089EE952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46054" y="705700"/>
            <a:ext cx="812642" cy="812642"/>
          </a:xfrm>
          <a:prstGeom prst="rect">
            <a:avLst/>
          </a:prstGeom>
        </p:spPr>
      </p:pic>
      <p:pic>
        <p:nvPicPr>
          <p:cNvPr id="18" name="Graphic 17" descr="Skull with solid fill">
            <a:extLst>
              <a:ext uri="{FF2B5EF4-FFF2-40B4-BE49-F238E27FC236}">
                <a16:creationId xmlns:a16="http://schemas.microsoft.com/office/drawing/2014/main" id="{698B771C-39F6-9B42-735A-52AE20577F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13065" y="5066843"/>
            <a:ext cx="812642" cy="812642"/>
          </a:xfrm>
          <a:prstGeom prst="rect">
            <a:avLst/>
          </a:prstGeom>
        </p:spPr>
      </p:pic>
      <p:pic>
        <p:nvPicPr>
          <p:cNvPr id="19" name="Graphic 18" descr="Skull with solid fill">
            <a:extLst>
              <a:ext uri="{FF2B5EF4-FFF2-40B4-BE49-F238E27FC236}">
                <a16:creationId xmlns:a16="http://schemas.microsoft.com/office/drawing/2014/main" id="{2BA46EAE-9511-271A-14CC-5D31AAC159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0423" y="337553"/>
            <a:ext cx="812642" cy="812642"/>
          </a:xfrm>
          <a:prstGeom prst="rect">
            <a:avLst/>
          </a:prstGeom>
        </p:spPr>
      </p:pic>
      <p:pic>
        <p:nvPicPr>
          <p:cNvPr id="20" name="Graphic 19" descr="Skull with solid fill">
            <a:extLst>
              <a:ext uri="{FF2B5EF4-FFF2-40B4-BE49-F238E27FC236}">
                <a16:creationId xmlns:a16="http://schemas.microsoft.com/office/drawing/2014/main" id="{1A11536C-E11E-7058-CAD2-DA5D94C8CF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43949" y="0"/>
            <a:ext cx="812642" cy="812642"/>
          </a:xfrm>
          <a:prstGeom prst="rect">
            <a:avLst/>
          </a:prstGeom>
        </p:spPr>
      </p:pic>
      <p:pic>
        <p:nvPicPr>
          <p:cNvPr id="21" name="Graphic 20" descr="Skull with solid fill">
            <a:extLst>
              <a:ext uri="{FF2B5EF4-FFF2-40B4-BE49-F238E27FC236}">
                <a16:creationId xmlns:a16="http://schemas.microsoft.com/office/drawing/2014/main" id="{BF038C70-9F26-DA71-6570-9F2BB9A66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00011" y="5979711"/>
            <a:ext cx="812642" cy="812642"/>
          </a:xfrm>
          <a:prstGeom prst="rect">
            <a:avLst/>
          </a:prstGeom>
        </p:spPr>
      </p:pic>
      <p:pic>
        <p:nvPicPr>
          <p:cNvPr id="23" name="Graphic 22" descr="Skull with solid fill">
            <a:extLst>
              <a:ext uri="{FF2B5EF4-FFF2-40B4-BE49-F238E27FC236}">
                <a16:creationId xmlns:a16="http://schemas.microsoft.com/office/drawing/2014/main" id="{BA3F8B53-5432-5FE4-0FC3-9333CF850E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16597" y="5724313"/>
            <a:ext cx="812642" cy="812642"/>
          </a:xfrm>
          <a:prstGeom prst="rect">
            <a:avLst/>
          </a:prstGeom>
        </p:spPr>
      </p:pic>
      <p:pic>
        <p:nvPicPr>
          <p:cNvPr id="24" name="Graphic 23" descr="Skull with solid fill">
            <a:extLst>
              <a:ext uri="{FF2B5EF4-FFF2-40B4-BE49-F238E27FC236}">
                <a16:creationId xmlns:a16="http://schemas.microsoft.com/office/drawing/2014/main" id="{32B2293D-B978-EFFE-6F78-23D410C14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51061" y="4280437"/>
            <a:ext cx="812642" cy="812642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1783DD4F-6377-A50B-FBB1-DFB85568F20B}"/>
              </a:ext>
            </a:extLst>
          </p:cNvPr>
          <p:cNvGrpSpPr/>
          <p:nvPr/>
        </p:nvGrpSpPr>
        <p:grpSpPr>
          <a:xfrm>
            <a:off x="4831890" y="974693"/>
            <a:ext cx="6676654" cy="4619769"/>
            <a:chOff x="4831890" y="974693"/>
            <a:chExt cx="6676654" cy="4619769"/>
          </a:xfrm>
        </p:grpSpPr>
        <p:pic>
          <p:nvPicPr>
            <p:cNvPr id="5" name="Graphic 4" descr="Skull with solid fill">
              <a:extLst>
                <a:ext uri="{FF2B5EF4-FFF2-40B4-BE49-F238E27FC236}">
                  <a16:creationId xmlns:a16="http://schemas.microsoft.com/office/drawing/2014/main" id="{E0DA3E51-C947-9955-73AF-6455FB213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58696" y="2274153"/>
              <a:ext cx="812642" cy="812642"/>
            </a:xfrm>
            <a:prstGeom prst="rect">
              <a:avLst/>
            </a:prstGeom>
          </p:spPr>
        </p:pic>
        <p:pic>
          <p:nvPicPr>
            <p:cNvPr id="8" name="Graphic 7" descr="Skull with solid fill">
              <a:extLst>
                <a:ext uri="{FF2B5EF4-FFF2-40B4-BE49-F238E27FC236}">
                  <a16:creationId xmlns:a16="http://schemas.microsoft.com/office/drawing/2014/main" id="{D8A87A34-2E1A-A3B1-13EB-934FD2192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283358" y="4280437"/>
              <a:ext cx="812642" cy="812642"/>
            </a:xfrm>
            <a:prstGeom prst="rect">
              <a:avLst/>
            </a:prstGeom>
          </p:spPr>
        </p:pic>
        <p:pic>
          <p:nvPicPr>
            <p:cNvPr id="10" name="Graphic 9" descr="Skull with solid fill">
              <a:extLst>
                <a:ext uri="{FF2B5EF4-FFF2-40B4-BE49-F238E27FC236}">
                  <a16:creationId xmlns:a16="http://schemas.microsoft.com/office/drawing/2014/main" id="{548168D4-1555-1BC5-BB72-49951ABB5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556591" y="3570168"/>
              <a:ext cx="812642" cy="812642"/>
            </a:xfrm>
            <a:prstGeom prst="rect">
              <a:avLst/>
            </a:prstGeom>
          </p:spPr>
        </p:pic>
        <p:pic>
          <p:nvPicPr>
            <p:cNvPr id="12" name="Graphic 11" descr="Skull with solid fill">
              <a:extLst>
                <a:ext uri="{FF2B5EF4-FFF2-40B4-BE49-F238E27FC236}">
                  <a16:creationId xmlns:a16="http://schemas.microsoft.com/office/drawing/2014/main" id="{43E621D0-1CE2-3A39-9495-D6160FFE8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970048" y="4781820"/>
              <a:ext cx="812642" cy="812642"/>
            </a:xfrm>
            <a:prstGeom prst="rect">
              <a:avLst/>
            </a:prstGeom>
          </p:spPr>
        </p:pic>
        <p:pic>
          <p:nvPicPr>
            <p:cNvPr id="17" name="Graphic 16" descr="Skull with solid fill">
              <a:extLst>
                <a:ext uri="{FF2B5EF4-FFF2-40B4-BE49-F238E27FC236}">
                  <a16:creationId xmlns:a16="http://schemas.microsoft.com/office/drawing/2014/main" id="{3338193F-E67F-C40E-CFF6-9B885F231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027371" y="974693"/>
              <a:ext cx="812642" cy="812642"/>
            </a:xfrm>
            <a:prstGeom prst="rect">
              <a:avLst/>
            </a:prstGeom>
          </p:spPr>
        </p:pic>
        <p:pic>
          <p:nvPicPr>
            <p:cNvPr id="22" name="Graphic 21" descr="Skull with solid fill">
              <a:extLst>
                <a:ext uri="{FF2B5EF4-FFF2-40B4-BE49-F238E27FC236}">
                  <a16:creationId xmlns:a16="http://schemas.microsoft.com/office/drawing/2014/main" id="{FB0FB1D6-06E9-521B-9FA3-02872C4C1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127664" y="2541052"/>
              <a:ext cx="812642" cy="812642"/>
            </a:xfrm>
            <a:prstGeom prst="rect">
              <a:avLst/>
            </a:prstGeom>
          </p:spPr>
        </p:pic>
        <p:pic>
          <p:nvPicPr>
            <p:cNvPr id="25" name="Graphic 24" descr="Skull with solid fill">
              <a:extLst>
                <a:ext uri="{FF2B5EF4-FFF2-40B4-BE49-F238E27FC236}">
                  <a16:creationId xmlns:a16="http://schemas.microsoft.com/office/drawing/2014/main" id="{AEEADBD2-2D12-3CBE-4097-382B233CA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695902" y="4089937"/>
              <a:ext cx="812642" cy="812642"/>
            </a:xfrm>
            <a:prstGeom prst="rect">
              <a:avLst/>
            </a:prstGeom>
          </p:spPr>
        </p:pic>
        <p:pic>
          <p:nvPicPr>
            <p:cNvPr id="26" name="Graphic 25" descr="Skull with solid fill">
              <a:extLst>
                <a:ext uri="{FF2B5EF4-FFF2-40B4-BE49-F238E27FC236}">
                  <a16:creationId xmlns:a16="http://schemas.microsoft.com/office/drawing/2014/main" id="{86E8D23E-F3E0-B4BE-60AC-F2EE19C60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831890" y="3429695"/>
              <a:ext cx="812642" cy="812642"/>
            </a:xfrm>
            <a:prstGeom prst="rect">
              <a:avLst/>
            </a:prstGeom>
          </p:spPr>
        </p:pic>
      </p:grp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B840FD6-6F16-871F-F721-173001124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4066" y="2577563"/>
            <a:ext cx="5595982" cy="1153010"/>
          </a:xfrm>
          <a:solidFill>
            <a:schemeClr val="bg1"/>
          </a:solidFill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We know the     </a:t>
            </a:r>
            <a:br>
              <a:rPr lang="en-US" sz="44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</a:br>
            <a:r>
              <a:rPr lang="en-US" sz="44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        consequences…</a:t>
            </a:r>
          </a:p>
        </p:txBody>
      </p:sp>
      <p:pic>
        <p:nvPicPr>
          <p:cNvPr id="3" name="Graphic 2" descr="Skull with solid fill">
            <a:extLst>
              <a:ext uri="{FF2B5EF4-FFF2-40B4-BE49-F238E27FC236}">
                <a16:creationId xmlns:a16="http://schemas.microsoft.com/office/drawing/2014/main" id="{8E8FF6B2-6115-34B5-6A78-FDE04890EA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1750" y="4382810"/>
            <a:ext cx="812642" cy="812642"/>
          </a:xfrm>
          <a:prstGeom prst="rect">
            <a:avLst/>
          </a:prstGeom>
        </p:spPr>
      </p:pic>
      <p:pic>
        <p:nvPicPr>
          <p:cNvPr id="13" name="Graphic 12" descr="Skull with solid fill">
            <a:extLst>
              <a:ext uri="{FF2B5EF4-FFF2-40B4-BE49-F238E27FC236}">
                <a16:creationId xmlns:a16="http://schemas.microsoft.com/office/drawing/2014/main" id="{338454D5-F2D8-32A1-9F88-D511F4214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75786" y="3112301"/>
            <a:ext cx="812642" cy="812642"/>
          </a:xfrm>
          <a:prstGeom prst="rect">
            <a:avLst/>
          </a:prstGeom>
        </p:spPr>
      </p:pic>
      <p:pic>
        <p:nvPicPr>
          <p:cNvPr id="14" name="Graphic 13" descr="Skull with solid fill">
            <a:extLst>
              <a:ext uri="{FF2B5EF4-FFF2-40B4-BE49-F238E27FC236}">
                <a16:creationId xmlns:a16="http://schemas.microsoft.com/office/drawing/2014/main" id="{9C2D6858-718E-2F84-316D-96621A86A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4102" y="1528133"/>
            <a:ext cx="812642" cy="812642"/>
          </a:xfrm>
          <a:prstGeom prst="rect">
            <a:avLst/>
          </a:prstGeom>
        </p:spPr>
      </p:pic>
      <p:pic>
        <p:nvPicPr>
          <p:cNvPr id="15" name="Graphic 14" descr="Skull with solid fill">
            <a:extLst>
              <a:ext uri="{FF2B5EF4-FFF2-40B4-BE49-F238E27FC236}">
                <a16:creationId xmlns:a16="http://schemas.microsoft.com/office/drawing/2014/main" id="{C024E857-1F08-F719-8019-A13D2DFB61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26862" y="5966720"/>
            <a:ext cx="812642" cy="81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6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Box 92">
            <a:extLst>
              <a:ext uri="{FF2B5EF4-FFF2-40B4-BE49-F238E27FC236}">
                <a16:creationId xmlns:a16="http://schemas.microsoft.com/office/drawing/2014/main" id="{AA7133C6-B074-0C88-1167-2FEDBF836BD8}"/>
              </a:ext>
            </a:extLst>
          </p:cNvPr>
          <p:cNvSpPr txBox="1"/>
          <p:nvPr/>
        </p:nvSpPr>
        <p:spPr>
          <a:xfrm>
            <a:off x="8520852" y="6485140"/>
            <a:ext cx="32673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anose="020B0603020102020204" pitchFamily="34" charset="0"/>
              </a:rPr>
              <a:t>Larochelle, Annals of Int Med 2018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4E44B5-44CF-F593-DC1A-D683EC9B31C9}"/>
              </a:ext>
            </a:extLst>
          </p:cNvPr>
          <p:cNvSpPr/>
          <p:nvPr/>
        </p:nvSpPr>
        <p:spPr>
          <a:xfrm>
            <a:off x="221788" y="1080631"/>
            <a:ext cx="4926758" cy="5463357"/>
          </a:xfrm>
          <a:prstGeom prst="rect">
            <a:avLst/>
          </a:prstGeom>
          <a:solidFill>
            <a:srgbClr val="00339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B1DAE7B1-D57D-80C3-8E58-289052E3C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1534" y="1074247"/>
            <a:ext cx="6628678" cy="11440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8682950-C4C9-EC49-3D10-9AEC167F25FA}"/>
              </a:ext>
            </a:extLst>
          </p:cNvPr>
          <p:cNvSpPr txBox="1"/>
          <p:nvPr/>
        </p:nvSpPr>
        <p:spPr>
          <a:xfrm>
            <a:off x="64266" y="1080631"/>
            <a:ext cx="500309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 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Medium" panose="020B06030201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 panose="020B0603020102020204" pitchFamily="34" charset="0"/>
              </a:rPr>
              <a:t>Only 30% received MOUD 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0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  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 panose="020B0603020102020204" pitchFamily="34" charset="0"/>
              </a:rPr>
              <a:t>11% MMT &amp; 17%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 panose="020B0603020102020204" pitchFamily="34" charset="0"/>
              </a:rPr>
              <a:t>Bup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 panose="020B0603020102020204" pitchFamily="34" charset="0"/>
              </a:rPr>
              <a:t>)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Medium" panose="020B06030201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 panose="020B0603020102020204" pitchFamily="34" charset="0"/>
              </a:rPr>
              <a:t>4.9% all-cause mortality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 panose="020B0603020102020204" pitchFamily="34" charset="0"/>
              </a:rPr>
              <a:t>	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 panose="020B0603020102020204" pitchFamily="34" charset="0"/>
              </a:rPr>
              <a:t>BUP </a:t>
            </a:r>
            <a:r>
              <a:rPr lang="en-US" sz="30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&amp;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 panose="020B0603020102020204" pitchFamily="34" charset="0"/>
              </a:rPr>
              <a:t> MMT &gt; 50% decreased in mortality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37BBE69-2F25-1C3C-11EA-BACF4B0657AC}"/>
              </a:ext>
            </a:extLst>
          </p:cNvPr>
          <p:cNvGrpSpPr/>
          <p:nvPr/>
        </p:nvGrpSpPr>
        <p:grpSpPr>
          <a:xfrm>
            <a:off x="5373105" y="1981982"/>
            <a:ext cx="6678294" cy="4356735"/>
            <a:chOff x="4845198" y="2352628"/>
            <a:chExt cx="7730487" cy="4540049"/>
          </a:xfrm>
          <a:effectLst/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3B0C0B8-54E9-8590-146A-F23FDA447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5198" y="2352628"/>
              <a:ext cx="7636509" cy="45400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51B1D07-574C-D78B-59F4-50B46754A956}"/>
                </a:ext>
              </a:extLst>
            </p:cNvPr>
            <p:cNvSpPr txBox="1"/>
            <p:nvPr/>
          </p:nvSpPr>
          <p:spPr>
            <a:xfrm>
              <a:off x="10820400" y="391764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Naltrexone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AC2203C-C0C8-E1F5-55FF-874BFC41B806}"/>
                </a:ext>
              </a:extLst>
            </p:cNvPr>
            <p:cNvSpPr txBox="1"/>
            <p:nvPr/>
          </p:nvSpPr>
          <p:spPr>
            <a:xfrm>
              <a:off x="10307529" y="3396726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MOUD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AF6BE5D-0CD0-F55A-83B7-FD1BBCE26CEF}"/>
                </a:ext>
              </a:extLst>
            </p:cNvPr>
            <p:cNvSpPr txBox="1"/>
            <p:nvPr/>
          </p:nvSpPr>
          <p:spPr>
            <a:xfrm>
              <a:off x="10134600" y="4342009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55A51C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Bup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3A44189-90A6-E6FF-BE29-3C432AF4D6A1}"/>
                </a:ext>
              </a:extLst>
            </p:cNvPr>
            <p:cNvSpPr txBox="1"/>
            <p:nvPr/>
          </p:nvSpPr>
          <p:spPr>
            <a:xfrm>
              <a:off x="10823085" y="4805913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004DA4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MMT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62729D9-5ADB-324C-0D8F-3D7F7024DDF5}"/>
              </a:ext>
            </a:extLst>
          </p:cNvPr>
          <p:cNvSpPr txBox="1"/>
          <p:nvPr/>
        </p:nvSpPr>
        <p:spPr>
          <a:xfrm>
            <a:off x="6441247" y="318979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Georgia"/>
              </a:rPr>
              <a:t>N=17,568  2012-2014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9525B3-A938-272D-40BD-F064680E6A95}"/>
              </a:ext>
            </a:extLst>
          </p:cNvPr>
          <p:cNvSpPr txBox="1"/>
          <p:nvPr/>
        </p:nvSpPr>
        <p:spPr>
          <a:xfrm>
            <a:off x="144982" y="141589"/>
            <a:ext cx="10721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3399"/>
                </a:solidFill>
                <a:latin typeface="Franklin Gothic Medium" panose="020B0603020102020204" pitchFamily="34" charset="0"/>
              </a:rPr>
              <a:t>12-months after ED Visit for Non-fatal Overdose  </a:t>
            </a:r>
          </a:p>
        </p:txBody>
      </p:sp>
    </p:spTree>
    <p:extLst>
      <p:ext uri="{BB962C8B-B14F-4D97-AF65-F5344CB8AC3E}">
        <p14:creationId xmlns:p14="http://schemas.microsoft.com/office/powerpoint/2010/main" val="2847226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CBD723-7DCD-2306-6A2B-B5290A7A4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182" y="815241"/>
            <a:ext cx="6586785" cy="13837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47F700-0185-4EEA-2E16-496EE8A1E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182" y="2229461"/>
            <a:ext cx="6586785" cy="42949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93B826-C75C-2A85-F2D5-7A523817785F}"/>
              </a:ext>
            </a:extLst>
          </p:cNvPr>
          <p:cNvSpPr txBox="1"/>
          <p:nvPr/>
        </p:nvSpPr>
        <p:spPr>
          <a:xfrm>
            <a:off x="7182984" y="3552111"/>
            <a:ext cx="3788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29/130 (22%) died within 2 days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DB7960-8862-8BB9-80C1-6FC91601036E}"/>
              </a:ext>
            </a:extLst>
          </p:cNvPr>
          <p:cNvSpPr/>
          <p:nvPr/>
        </p:nvSpPr>
        <p:spPr>
          <a:xfrm>
            <a:off x="271095" y="830958"/>
            <a:ext cx="4471518" cy="5688488"/>
          </a:xfrm>
          <a:prstGeom prst="rect">
            <a:avLst/>
          </a:prstGeom>
          <a:solidFill>
            <a:srgbClr val="00339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A197F2-2F29-24B9-8E3F-A4D468BB096D}"/>
              </a:ext>
            </a:extLst>
          </p:cNvPr>
          <p:cNvSpPr txBox="1"/>
          <p:nvPr/>
        </p:nvSpPr>
        <p:spPr>
          <a:xfrm>
            <a:off x="472099" y="924352"/>
            <a:ext cx="4270514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2011- 2015</a:t>
            </a:r>
          </a:p>
          <a:p>
            <a:r>
              <a:rPr lang="en-US" sz="2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    635/11,557 (5.5%)   </a:t>
            </a:r>
            <a:br>
              <a:rPr lang="en-US" sz="2800" dirty="0">
                <a:solidFill>
                  <a:schemeClr val="bg1"/>
                </a:solidFill>
                <a:latin typeface="Franklin Gothic Medium" panose="020B0603020102020204" pitchFamily="34" charset="0"/>
              </a:rPr>
            </a:br>
            <a:r>
              <a:rPr lang="en-US" sz="2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    died within 1-year</a:t>
            </a:r>
          </a:p>
          <a:p>
            <a:r>
              <a:rPr lang="en-US" sz="2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    130 in first month</a:t>
            </a:r>
          </a:p>
          <a:p>
            <a:endParaRPr lang="en-US" sz="28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Greatest risk of death is within 2 days of ED discharge – 29   </a:t>
            </a:r>
          </a:p>
          <a:p>
            <a:r>
              <a:rPr lang="en-US" sz="2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    </a:t>
            </a:r>
            <a:endParaRPr lang="en-US" sz="28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ED visit offers prime   </a:t>
            </a:r>
          </a:p>
          <a:p>
            <a:r>
              <a:rPr lang="en-US" sz="2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   opportunity for     </a:t>
            </a:r>
            <a:br>
              <a:rPr lang="en-US" sz="2800" dirty="0">
                <a:solidFill>
                  <a:schemeClr val="bg1"/>
                </a:solidFill>
                <a:latin typeface="Franklin Gothic Medium" panose="020B0603020102020204" pitchFamily="34" charset="0"/>
              </a:rPr>
            </a:br>
            <a:r>
              <a:rPr lang="en-US" sz="2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   intervention </a:t>
            </a:r>
          </a:p>
          <a:p>
            <a:endParaRPr lang="en-US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indent="182880"/>
            <a:endParaRPr lang="en-US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BC976D-7F75-C759-CFC2-E8459DBE8F8F}"/>
              </a:ext>
            </a:extLst>
          </p:cNvPr>
          <p:cNvSpPr txBox="1"/>
          <p:nvPr/>
        </p:nvSpPr>
        <p:spPr>
          <a:xfrm>
            <a:off x="9716962" y="6519446"/>
            <a:ext cx="2875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Franklin Gothic Medium" panose="020B0603020102020204" pitchFamily="34" charset="0"/>
              </a:rPr>
              <a:t>Weiner, Annals EM 2020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7C0E1F69-F17A-47DC-BCDD-54AE177CD554}"/>
              </a:ext>
            </a:extLst>
          </p:cNvPr>
          <p:cNvSpPr/>
          <p:nvPr/>
        </p:nvSpPr>
        <p:spPr>
          <a:xfrm>
            <a:off x="6773760" y="2642547"/>
            <a:ext cx="589849" cy="2509885"/>
          </a:xfrm>
          <a:prstGeom prst="righ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33E3FE-BE48-A53E-E900-08B19B72D160}"/>
              </a:ext>
            </a:extLst>
          </p:cNvPr>
          <p:cNvSpPr txBox="1"/>
          <p:nvPr/>
        </p:nvSpPr>
        <p:spPr>
          <a:xfrm>
            <a:off x="158257" y="62578"/>
            <a:ext cx="955870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99"/>
                </a:solidFill>
                <a:latin typeface="Franklin Gothic Medium" panose="020B0603020102020204" pitchFamily="34" charset="0"/>
              </a:rPr>
              <a:t>12-months after ED Visit for Non-fatal Overdose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286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478D4ED-B354-471C-BBA2-237B8CF30AA1}"/>
              </a:ext>
            </a:extLst>
          </p:cNvPr>
          <p:cNvSpPr txBox="1">
            <a:spLocks/>
          </p:cNvSpPr>
          <p:nvPr/>
        </p:nvSpPr>
        <p:spPr>
          <a:xfrm>
            <a:off x="7178638" y="1111817"/>
            <a:ext cx="4698514" cy="543668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Logistical 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Insurance status, photo IDs or pre-authorization hurdles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Transportation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Pharmacy stocks buprenorphine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50% of patients with OUD present with minimal withdrawal symptoms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Treatment ambivalence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CD83C3-A43D-4ACE-B8BF-6E22FB53CC3F}"/>
              </a:ext>
            </a:extLst>
          </p:cNvPr>
          <p:cNvSpPr txBox="1"/>
          <p:nvPr/>
        </p:nvSpPr>
        <p:spPr>
          <a:xfrm>
            <a:off x="3101412" y="1866007"/>
            <a:ext cx="4676012" cy="3710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ranklin Gothic Medium" panose="020B0603020102020204" pitchFamily="34" charset="0"/>
              </a:rPr>
              <a:t>Reticence among emergency providers to prescribe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ranklin Gothic Medium" panose="020B0603020102020204" pitchFamily="34" charset="0"/>
              </a:rPr>
              <a:t>Lack of prompt access to community providers or treatment programs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ysClr val="windowText" lastClr="000000"/>
                </a:solidFill>
                <a:latin typeface="Franklin Gothic Medium" panose="020B0603020102020204" pitchFamily="34" charset="0"/>
              </a:rPr>
              <a:t>Risk of Precipitated Withdrawal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97C0B4-AB8E-4036-B6D3-419E7CF011E9}"/>
              </a:ext>
            </a:extLst>
          </p:cNvPr>
          <p:cNvSpPr txBox="1"/>
          <p:nvPr/>
        </p:nvSpPr>
        <p:spPr>
          <a:xfrm>
            <a:off x="4332361" y="819430"/>
            <a:ext cx="3055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ED Clinician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225837-CD92-46AE-8FE2-974C24E78AD3}"/>
              </a:ext>
            </a:extLst>
          </p:cNvPr>
          <p:cNvSpPr txBox="1"/>
          <p:nvPr/>
        </p:nvSpPr>
        <p:spPr>
          <a:xfrm>
            <a:off x="8556746" y="828369"/>
            <a:ext cx="31987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Patient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536D08-4E12-C7B4-4CA5-8F0DF259235E}"/>
              </a:ext>
            </a:extLst>
          </p:cNvPr>
          <p:cNvSpPr/>
          <p:nvPr/>
        </p:nvSpPr>
        <p:spPr>
          <a:xfrm>
            <a:off x="436515" y="465969"/>
            <a:ext cx="3198739" cy="6082531"/>
          </a:xfrm>
          <a:prstGeom prst="rect">
            <a:avLst/>
          </a:prstGeom>
          <a:solidFill>
            <a:srgbClr val="003399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6E0FA1-3642-8F0E-2D5C-37D5035B2A93}"/>
              </a:ext>
            </a:extLst>
          </p:cNvPr>
          <p:cNvSpPr txBox="1"/>
          <p:nvPr/>
        </p:nvSpPr>
        <p:spPr>
          <a:xfrm>
            <a:off x="693336" y="1490008"/>
            <a:ext cx="27331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Barriers to 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Adoption Exist </a:t>
            </a:r>
          </a:p>
        </p:txBody>
      </p:sp>
    </p:spTree>
    <p:extLst>
      <p:ext uri="{BB962C8B-B14F-4D97-AF65-F5344CB8AC3E}">
        <p14:creationId xmlns:p14="http://schemas.microsoft.com/office/powerpoint/2010/main" val="2199941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1026" name="Picture 2" descr="Light bulb in head in one single Continuous one line drawing. Simple  lineart concept of idea and imagine. Vector illustration 27382523 Vector  Art at Vecteezy">
            <a:extLst>
              <a:ext uri="{FF2B5EF4-FFF2-40B4-BE49-F238E27FC236}">
                <a16:creationId xmlns:a16="http://schemas.microsoft.com/office/drawing/2014/main" id="{EABD91F3-5593-1B47-F5CC-B081990E9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8130" y="1275070"/>
            <a:ext cx="3876165" cy="387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D6E80-506B-8D55-076F-F44B66C4D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9910" y="2276685"/>
            <a:ext cx="6406131" cy="319746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4400" b="1" dirty="0"/>
              <a:t>…a solution to overcome these barriers?</a:t>
            </a: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E819F0-6EEB-8BE1-1EF1-0A883652B46D}"/>
              </a:ext>
            </a:extLst>
          </p:cNvPr>
          <p:cNvSpPr txBox="1"/>
          <p:nvPr/>
        </p:nvSpPr>
        <p:spPr>
          <a:xfrm>
            <a:off x="1212574" y="457200"/>
            <a:ext cx="44129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Imagine….</a:t>
            </a:r>
          </a:p>
        </p:txBody>
      </p:sp>
      <p:pic>
        <p:nvPicPr>
          <p:cNvPr id="2" name="Picture 1" descr="A close up of a brick wall&#10;&#10;Description automatically generated">
            <a:extLst>
              <a:ext uri="{FF2B5EF4-FFF2-40B4-BE49-F238E27FC236}">
                <a16:creationId xmlns:a16="http://schemas.microsoft.com/office/drawing/2014/main" id="{1B66EBC6-34D6-A695-0951-7CACAEA98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18" y="163682"/>
            <a:ext cx="11751961" cy="669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9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heme/theme1.xml><?xml version="1.0" encoding="utf-8"?>
<a:theme xmlns:a="http://schemas.openxmlformats.org/drawingml/2006/main" name="1_Office Them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Custom 1">
      <a:majorFont>
        <a:latin typeface="Franklin Gothic Medium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XR BUP ACMT_2024.ppt  -  Compatibility Mode" id="{46502527-9201-4672-A43B-30C8B09360CD}" vid="{E450088B-FEA8-43EF-AD0F-3AFAB7BA2C39}"/>
    </a:ext>
  </a:extLst>
</a:theme>
</file>

<file path=ppt/theme/theme11.xml><?xml version="1.0" encoding="utf-8"?>
<a:theme xmlns:a="http://schemas.openxmlformats.org/drawingml/2006/main" name="9_Office Them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Content Slides">
  <a:themeElements>
    <a:clrScheme name="YSM New Brand">
      <a:dk1>
        <a:srgbClr val="000000"/>
      </a:dk1>
      <a:lt1>
        <a:srgbClr val="FFFFFF"/>
      </a:lt1>
      <a:dk2>
        <a:srgbClr val="585858"/>
      </a:dk2>
      <a:lt2>
        <a:srgbClr val="C2C0C0"/>
      </a:lt2>
      <a:accent1>
        <a:srgbClr val="467FCC"/>
      </a:accent1>
      <a:accent2>
        <a:srgbClr val="55A51C"/>
      </a:accent2>
      <a:accent3>
        <a:srgbClr val="80CDE9"/>
      </a:accent3>
      <a:accent4>
        <a:srgbClr val="A098E4"/>
      </a:accent4>
      <a:accent5>
        <a:srgbClr val="F7941D"/>
      </a:accent5>
      <a:accent6>
        <a:srgbClr val="004DA4"/>
      </a:accent6>
      <a:hlink>
        <a:srgbClr val="467FCC"/>
      </a:hlink>
      <a:folHlink>
        <a:srgbClr val="C4DF9B"/>
      </a:folHlink>
    </a:clrScheme>
    <a:fontScheme name="2_New_Blue_YSM_2">
      <a:majorFont>
        <a:latin typeface="Georgia"/>
        <a:ea typeface="Gulim"/>
        <a:cs typeface="Gulim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New_Blue_YSM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Custom 1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31479F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ontent Slides">
  <a:themeElements>
    <a:clrScheme name="YSM New Brand">
      <a:dk1>
        <a:srgbClr val="000000"/>
      </a:dk1>
      <a:lt1>
        <a:srgbClr val="FFFFFF"/>
      </a:lt1>
      <a:dk2>
        <a:srgbClr val="585858"/>
      </a:dk2>
      <a:lt2>
        <a:srgbClr val="C2C0C0"/>
      </a:lt2>
      <a:accent1>
        <a:srgbClr val="467FCC"/>
      </a:accent1>
      <a:accent2>
        <a:srgbClr val="55A51C"/>
      </a:accent2>
      <a:accent3>
        <a:srgbClr val="80CDE9"/>
      </a:accent3>
      <a:accent4>
        <a:srgbClr val="A098E4"/>
      </a:accent4>
      <a:accent5>
        <a:srgbClr val="F7941D"/>
      </a:accent5>
      <a:accent6>
        <a:srgbClr val="004DA4"/>
      </a:accent6>
      <a:hlink>
        <a:srgbClr val="467FCC"/>
      </a:hlink>
      <a:folHlink>
        <a:srgbClr val="C4DF9B"/>
      </a:folHlink>
    </a:clrScheme>
    <a:fontScheme name="2_New_Blue_YSM_2">
      <a:majorFont>
        <a:latin typeface="Georgia"/>
        <a:ea typeface="Gulim"/>
        <a:cs typeface="Gulim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New_Blue_YSM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Office Them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Custom 1">
      <a:majorFont>
        <a:latin typeface="Franklin Gothic Medium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XR BUP ACMT_2024.ppt  -  Compatibility Mode" id="{46502527-9201-4672-A43B-30C8B09360CD}" vid="{B8AD887A-CFB9-4277-B3D4-885238E065DC}"/>
    </a:ext>
  </a:extLst>
</a:theme>
</file>

<file path=ppt/theme/theme7.xml><?xml version="1.0" encoding="utf-8"?>
<a:theme xmlns:a="http://schemas.openxmlformats.org/drawingml/2006/main" name="Content Slide- Master">
  <a:themeElements>
    <a:clrScheme name="New YSM Webcolors- 1-12-2020">
      <a:dk1>
        <a:srgbClr val="000000"/>
      </a:dk1>
      <a:lt1>
        <a:srgbClr val="FFFFFF"/>
      </a:lt1>
      <a:dk2>
        <a:srgbClr val="224570"/>
      </a:dk2>
      <a:lt2>
        <a:srgbClr val="E7E6E6"/>
      </a:lt2>
      <a:accent1>
        <a:srgbClr val="1271E3"/>
      </a:accent1>
      <a:accent2>
        <a:srgbClr val="E96051"/>
      </a:accent2>
      <a:accent3>
        <a:srgbClr val="71939C"/>
      </a:accent3>
      <a:accent4>
        <a:srgbClr val="444C57"/>
      </a:accent4>
      <a:accent5>
        <a:srgbClr val="FFB833"/>
      </a:accent5>
      <a:accent6>
        <a:srgbClr val="3BB3E5"/>
      </a:accent6>
      <a:hlink>
        <a:srgbClr val="4B617C"/>
      </a:hlink>
      <a:folHlink>
        <a:srgbClr val="B3E7F8"/>
      </a:folHlink>
    </a:clrScheme>
    <a:fontScheme name="Custom 2">
      <a:majorFont>
        <a:latin typeface="Times New Roman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>
            <a:solidFill>
              <a:schemeClr val="tx2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6" id="{AE23C7B2-4889-7143-91C7-C9D076B9C18C}" vid="{D5584349-9AC3-0947-BF6C-B9243D998CD1}"/>
    </a:ext>
  </a:extLst>
</a:theme>
</file>

<file path=ppt/theme/theme8.xml><?xml version="1.0" encoding="utf-8"?>
<a:theme xmlns:a="http://schemas.openxmlformats.org/drawingml/2006/main" name="1_Content Slides">
  <a:themeElements>
    <a:clrScheme name="YSM New Brand">
      <a:dk1>
        <a:srgbClr val="000000"/>
      </a:dk1>
      <a:lt1>
        <a:srgbClr val="FFFFFF"/>
      </a:lt1>
      <a:dk2>
        <a:srgbClr val="585858"/>
      </a:dk2>
      <a:lt2>
        <a:srgbClr val="C2C0C0"/>
      </a:lt2>
      <a:accent1>
        <a:srgbClr val="467FCC"/>
      </a:accent1>
      <a:accent2>
        <a:srgbClr val="55A51C"/>
      </a:accent2>
      <a:accent3>
        <a:srgbClr val="80CDE9"/>
      </a:accent3>
      <a:accent4>
        <a:srgbClr val="A098E4"/>
      </a:accent4>
      <a:accent5>
        <a:srgbClr val="F7941D"/>
      </a:accent5>
      <a:accent6>
        <a:srgbClr val="004DA4"/>
      </a:accent6>
      <a:hlink>
        <a:srgbClr val="467FCC"/>
      </a:hlink>
      <a:folHlink>
        <a:srgbClr val="C4DF9B"/>
      </a:folHlink>
    </a:clrScheme>
    <a:fontScheme name="2_New_Blue_YSM_2">
      <a:majorFont>
        <a:latin typeface="Georgia"/>
        <a:ea typeface="Gulim"/>
        <a:cs typeface="Gulim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New_Blue_YSM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powerpoin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305301E-11B3-4B9D-A588-21F3C9809371}">
  <ds:schemaRefs>
    <ds:schemaRef ds:uri="http://schemas.microsoft.com/office/2006/metadata/properties"/>
    <ds:schemaRef ds:uri="16c05727-aa75-4e4a-9b5f-8a80a1165891"/>
    <ds:schemaRef ds:uri="http://www.w3.org/XML/1998/namespace"/>
    <ds:schemaRef ds:uri="http://purl.org/dc/elements/1.1/"/>
    <ds:schemaRef ds:uri="71af3243-3dd4-4a8d-8c0d-dd76da1f02a5"/>
    <ds:schemaRef ds:uri="230e9df3-be65-4c73-a93b-d1236ebd677e"/>
    <ds:schemaRef ds:uri="http://schemas.microsoft.com/office/2006/documentManagement/types"/>
    <ds:schemaRef ds:uri="http://schemas.openxmlformats.org/package/2006/metadata/core-properties"/>
    <ds:schemaRef ds:uri="http://schemas.microsoft.com/sharepoint/v3"/>
    <ds:schemaRef ds:uri="http://schemas.microsoft.com/office/infopath/2007/PartnerControl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4137456-21FC-4AE2-8A94-BF06CAF2EB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7B561B-3A65-4A22-9691-EB838E7F9B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dd8cbebb-2139-4df8-b411-4e3e87abeb5c}" enabled="0" method="" siteId="{dd8cbebb-2139-4df8-b411-4e3e87abeb5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{2830DB25-9C77-46BE-A52E-7A10B545B479}tf11936837_win32</Template>
  <TotalTime>16417</TotalTime>
  <Words>2324</Words>
  <Application>Microsoft Office PowerPoint</Application>
  <PresentationFormat>Widescreen</PresentationFormat>
  <Paragraphs>585</Paragraphs>
  <Slides>42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71" baseType="lpstr">
      <vt:lpstr>Arial</vt:lpstr>
      <vt:lpstr>Calibri</vt:lpstr>
      <vt:lpstr>Calibri Light</vt:lpstr>
      <vt:lpstr>Cambria Math</vt:lpstr>
      <vt:lpstr>Franklin Gothic Medium</vt:lpstr>
      <vt:lpstr>Georgia</vt:lpstr>
      <vt:lpstr>Georgia </vt:lpstr>
      <vt:lpstr>Helvetica</vt:lpstr>
      <vt:lpstr>HelveticaNeueLT Std Lt</vt:lpstr>
      <vt:lpstr>Microsoft Sans Serif</vt:lpstr>
      <vt:lpstr>Proxima Nova Regular</vt:lpstr>
      <vt:lpstr>Symbol</vt:lpstr>
      <vt:lpstr>Times New Roman</vt:lpstr>
      <vt:lpstr>Trade Gothic Next Rounded</vt:lpstr>
      <vt:lpstr>YaleNew</vt:lpstr>
      <vt:lpstr>1_Office Theme</vt:lpstr>
      <vt:lpstr>2_Office Theme</vt:lpstr>
      <vt:lpstr>3_Office Theme</vt:lpstr>
      <vt:lpstr>Content Slides</vt:lpstr>
      <vt:lpstr>5_Office Theme</vt:lpstr>
      <vt:lpstr>6_Office Theme</vt:lpstr>
      <vt:lpstr>Content Slide- Master</vt:lpstr>
      <vt:lpstr>1_Content Slides</vt:lpstr>
      <vt:lpstr>powerpointy</vt:lpstr>
      <vt:lpstr>4_Office Theme</vt:lpstr>
      <vt:lpstr>9_Office Theme</vt:lpstr>
      <vt:lpstr>Custom Design</vt:lpstr>
      <vt:lpstr>2_Content Slides</vt:lpstr>
      <vt:lpstr>Presentation</vt:lpstr>
      <vt:lpstr>PowerPoint Presentation</vt:lpstr>
      <vt:lpstr>PowerPoint Presentation</vt:lpstr>
      <vt:lpstr>Imagine a disease…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Study Population</vt:lpstr>
      <vt:lpstr>Monitoring and Observation Pre &amp; Post Injection </vt:lpstr>
      <vt:lpstr>Patient self-report days 1-7  Qualtrics survey via telephone </vt:lpstr>
      <vt:lpstr>PowerPoint Presentation</vt:lpstr>
      <vt:lpstr>Secondary Outcomes </vt:lpstr>
      <vt:lpstr>Conclusion</vt:lpstr>
      <vt:lpstr>Our Experience with XR-BUP in the ED</vt:lpstr>
      <vt:lpstr>PowerPoint Presentation</vt:lpstr>
      <vt:lpstr>Precipitated Withdrawal</vt:lpstr>
      <vt:lpstr>PowerPoint Presentation</vt:lpstr>
      <vt:lpstr>PowerPoint Presentation</vt:lpstr>
      <vt:lpstr>PowerPoint Presentation</vt:lpstr>
      <vt:lpstr>Outcomes </vt:lpstr>
      <vt:lpstr>Bu</vt:lpstr>
      <vt:lpstr>    ED-Initiated Standard vs High Dose Buprenorphine Induction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Clinical Decision Support </vt:lpstr>
      <vt:lpstr>PowerPoint Presentation</vt:lpstr>
      <vt:lpstr>Epic Clinical Decision Support</vt:lpstr>
      <vt:lpstr>Pre-Defined Order Sets</vt:lpstr>
      <vt:lpstr>PowerPoint Presentation</vt:lpstr>
      <vt:lpstr>When We Work Together!!!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Addiction Treatment: Innovation and Discovery</dc:title>
  <dc:creator>Martel, Shara</dc:creator>
  <cp:lastModifiedBy>Martel, Shara</cp:lastModifiedBy>
  <cp:revision>38</cp:revision>
  <cp:lastPrinted>2024-10-31T22:13:39Z</cp:lastPrinted>
  <dcterms:created xsi:type="dcterms:W3CDTF">2024-04-10T16:04:44Z</dcterms:created>
  <dcterms:modified xsi:type="dcterms:W3CDTF">2024-11-14T12:45:13Z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