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7" r:id="rId2"/>
    <p:sldMasterId id="2147483652" r:id="rId3"/>
  </p:sldMasterIdLst>
  <p:notesMasterIdLst>
    <p:notesMasterId r:id="rId21"/>
  </p:notesMasterIdLst>
  <p:sldIdLst>
    <p:sldId id="256" r:id="rId4"/>
    <p:sldId id="260" r:id="rId5"/>
    <p:sldId id="336" r:id="rId6"/>
    <p:sldId id="353" r:id="rId7"/>
    <p:sldId id="341" r:id="rId8"/>
    <p:sldId id="268" r:id="rId9"/>
    <p:sldId id="352" r:id="rId10"/>
    <p:sldId id="346" r:id="rId11"/>
    <p:sldId id="340" r:id="rId12"/>
    <p:sldId id="347" r:id="rId13"/>
    <p:sldId id="348" r:id="rId14"/>
    <p:sldId id="349" r:id="rId15"/>
    <p:sldId id="350" r:id="rId16"/>
    <p:sldId id="339" r:id="rId17"/>
    <p:sldId id="351" r:id="rId18"/>
    <p:sldId id="301" r:id="rId19"/>
    <p:sldId id="265"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05C"/>
    <a:srgbClr val="E2CA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80"/>
    <p:restoredTop sz="91549"/>
  </p:normalViewPr>
  <p:slideViewPr>
    <p:cSldViewPr snapToGrid="0" snapToObjects="1" showGuides="1">
      <p:cViewPr varScale="1">
        <p:scale>
          <a:sx n="134" d="100"/>
          <a:sy n="134" d="100"/>
        </p:scale>
        <p:origin x="248" y="176"/>
      </p:cViewPr>
      <p:guideLst>
        <p:guide orient="horz" pos="1620"/>
        <p:guide pos="2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D36330-1ABF-FC45-B135-63CD4496D815}" type="datetimeFigureOut">
              <a:rPr lang="en-US" smtClean="0"/>
              <a:t>10/24/23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35CBB2-785D-3F4C-97E7-8286D9502FAC}" type="slidenum">
              <a:rPr lang="en-US" smtClean="0"/>
              <a:t>‹#›</a:t>
            </a:fld>
            <a:endParaRPr lang="en-US"/>
          </a:p>
        </p:txBody>
      </p:sp>
    </p:spTree>
    <p:extLst>
      <p:ext uri="{BB962C8B-B14F-4D97-AF65-F5344CB8AC3E}">
        <p14:creationId xmlns:p14="http://schemas.microsoft.com/office/powerpoint/2010/main" val="131040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views are my own! </a:t>
            </a:r>
          </a:p>
        </p:txBody>
      </p:sp>
      <p:sp>
        <p:nvSpPr>
          <p:cNvPr id="4" name="Slide Number Placeholder 3"/>
          <p:cNvSpPr>
            <a:spLocks noGrp="1"/>
          </p:cNvSpPr>
          <p:nvPr>
            <p:ph type="sldNum" sz="quarter" idx="5"/>
          </p:nvPr>
        </p:nvSpPr>
        <p:spPr/>
        <p:txBody>
          <a:bodyPr/>
          <a:lstStyle/>
          <a:p>
            <a:fld id="{1435CBB2-785D-3F4C-97E7-8286D9502FAC}" type="slidenum">
              <a:rPr lang="en-US" smtClean="0"/>
              <a:t>2</a:t>
            </a:fld>
            <a:endParaRPr lang="en-US"/>
          </a:p>
        </p:txBody>
      </p:sp>
    </p:spTree>
    <p:extLst>
      <p:ext uri="{BB962C8B-B14F-4D97-AF65-F5344CB8AC3E}">
        <p14:creationId xmlns:p14="http://schemas.microsoft.com/office/powerpoint/2010/main" val="1547466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2C84837F-8C1E-4FD0-A62B-E86D0D7F5A60}" type="slidenum">
              <a:rPr lang="en-US" smtClean="0"/>
              <a:t>11</a:t>
            </a:fld>
            <a:endParaRPr lang="en-US"/>
          </a:p>
        </p:txBody>
      </p:sp>
    </p:spTree>
    <p:extLst>
      <p:ext uri="{BB962C8B-B14F-4D97-AF65-F5344CB8AC3E}">
        <p14:creationId xmlns:p14="http://schemas.microsoft.com/office/powerpoint/2010/main" val="507618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2C84837F-8C1E-4FD0-A62B-E86D0D7F5A60}" type="slidenum">
              <a:rPr lang="en-US" smtClean="0"/>
              <a:t>12</a:t>
            </a:fld>
            <a:endParaRPr lang="en-US"/>
          </a:p>
        </p:txBody>
      </p:sp>
    </p:spTree>
    <p:extLst>
      <p:ext uri="{BB962C8B-B14F-4D97-AF65-F5344CB8AC3E}">
        <p14:creationId xmlns:p14="http://schemas.microsoft.com/office/powerpoint/2010/main" val="3092367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2C84837F-8C1E-4FD0-A62B-E86D0D7F5A60}" type="slidenum">
              <a:rPr lang="en-US" smtClean="0"/>
              <a:t>13</a:t>
            </a:fld>
            <a:endParaRPr lang="en-US"/>
          </a:p>
        </p:txBody>
      </p:sp>
    </p:spTree>
    <p:extLst>
      <p:ext uri="{BB962C8B-B14F-4D97-AF65-F5344CB8AC3E}">
        <p14:creationId xmlns:p14="http://schemas.microsoft.com/office/powerpoint/2010/main" val="3118595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35CBB2-785D-3F4C-97E7-8286D9502FAC}" type="slidenum">
              <a:rPr lang="en-US" smtClean="0"/>
              <a:t>14</a:t>
            </a:fld>
            <a:endParaRPr lang="en-US"/>
          </a:p>
        </p:txBody>
      </p:sp>
    </p:spTree>
    <p:extLst>
      <p:ext uri="{BB962C8B-B14F-4D97-AF65-F5344CB8AC3E}">
        <p14:creationId xmlns:p14="http://schemas.microsoft.com/office/powerpoint/2010/main" val="4250239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35CBB2-785D-3F4C-97E7-8286D9502FAC}" type="slidenum">
              <a:rPr lang="en-US" smtClean="0"/>
              <a:t>15</a:t>
            </a:fld>
            <a:endParaRPr lang="en-US"/>
          </a:p>
        </p:txBody>
      </p:sp>
    </p:spTree>
    <p:extLst>
      <p:ext uri="{BB962C8B-B14F-4D97-AF65-F5344CB8AC3E}">
        <p14:creationId xmlns:p14="http://schemas.microsoft.com/office/powerpoint/2010/main" val="2479790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84837F-8C1E-4FD0-A62B-E86D0D7F5A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269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MAT = Mainstreaming </a:t>
            </a:r>
            <a:r>
              <a:rPr lang="en-US" b="0"/>
              <a:t>Addiction Treatment</a:t>
            </a:r>
            <a:endParaRPr lang="en-US" b="0" dirty="0"/>
          </a:p>
        </p:txBody>
      </p:sp>
      <p:sp>
        <p:nvSpPr>
          <p:cNvPr id="4" name="Slide Number Placeholder 3"/>
          <p:cNvSpPr>
            <a:spLocks noGrp="1"/>
          </p:cNvSpPr>
          <p:nvPr>
            <p:ph type="sldNum" sz="quarter" idx="5"/>
          </p:nvPr>
        </p:nvSpPr>
        <p:spPr/>
        <p:txBody>
          <a:bodyPr/>
          <a:lstStyle/>
          <a:p>
            <a:fld id="{2C84837F-8C1E-4FD0-A62B-E86D0D7F5A60}" type="slidenum">
              <a:rPr lang="en-US" smtClean="0"/>
              <a:t>3</a:t>
            </a:fld>
            <a:endParaRPr lang="en-US"/>
          </a:p>
        </p:txBody>
      </p:sp>
    </p:spTree>
    <p:extLst>
      <p:ext uri="{BB962C8B-B14F-4D97-AF65-F5344CB8AC3E}">
        <p14:creationId xmlns:p14="http://schemas.microsoft.com/office/powerpoint/2010/main" val="14812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JAMA citation = 22% of buprenorphine prescribers only treat 1-3 patient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JAMA ON citation = prescribers with 30 patient limit only treat ~3 patients, those with 100 patient limit </a:t>
            </a:r>
            <a:r>
              <a:rPr lang="en-US" b="0" i="0" dirty="0"/>
              <a:t>treat ~24 patients and those with 275 patient limit treat ~102 patients </a:t>
            </a:r>
          </a:p>
        </p:txBody>
      </p:sp>
      <p:sp>
        <p:nvSpPr>
          <p:cNvPr id="4" name="Slide Number Placeholder 3"/>
          <p:cNvSpPr>
            <a:spLocks noGrp="1"/>
          </p:cNvSpPr>
          <p:nvPr>
            <p:ph type="sldNum" sz="quarter" idx="5"/>
          </p:nvPr>
        </p:nvSpPr>
        <p:spPr/>
        <p:txBody>
          <a:bodyPr/>
          <a:lstStyle/>
          <a:p>
            <a:fld id="{2C84837F-8C1E-4FD0-A62B-E86D0D7F5A60}" type="slidenum">
              <a:rPr lang="en-US" smtClean="0"/>
              <a:t>4</a:t>
            </a:fld>
            <a:endParaRPr lang="en-US"/>
          </a:p>
        </p:txBody>
      </p:sp>
    </p:spTree>
    <p:extLst>
      <p:ext uri="{BB962C8B-B14F-4D97-AF65-F5344CB8AC3E}">
        <p14:creationId xmlns:p14="http://schemas.microsoft.com/office/powerpoint/2010/main" val="3885518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2C84837F-8C1E-4FD0-A62B-E86D0D7F5A60}" type="slidenum">
              <a:rPr lang="en-US" smtClean="0"/>
              <a:t>5</a:t>
            </a:fld>
            <a:endParaRPr lang="en-US"/>
          </a:p>
        </p:txBody>
      </p:sp>
    </p:spTree>
    <p:extLst>
      <p:ext uri="{BB962C8B-B14F-4D97-AF65-F5344CB8AC3E}">
        <p14:creationId xmlns:p14="http://schemas.microsoft.com/office/powerpoint/2010/main" val="3963338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1566C7-9417-074A-BBC3-140F2B23EA0C}" type="slidenum">
              <a:rPr lang="en-US" smtClean="0"/>
              <a:t>6</a:t>
            </a:fld>
            <a:endParaRPr lang="en-US"/>
          </a:p>
        </p:txBody>
      </p:sp>
    </p:spTree>
    <p:extLst>
      <p:ext uri="{BB962C8B-B14F-4D97-AF65-F5344CB8AC3E}">
        <p14:creationId xmlns:p14="http://schemas.microsoft.com/office/powerpoint/2010/main" val="3908671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1566C7-9417-074A-BBC3-140F2B23EA0C}" type="slidenum">
              <a:rPr lang="en-US" smtClean="0"/>
              <a:t>7</a:t>
            </a:fld>
            <a:endParaRPr lang="en-US"/>
          </a:p>
        </p:txBody>
      </p:sp>
    </p:spTree>
    <p:extLst>
      <p:ext uri="{BB962C8B-B14F-4D97-AF65-F5344CB8AC3E}">
        <p14:creationId xmlns:p14="http://schemas.microsoft.com/office/powerpoint/2010/main" val="3396264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1566C7-9417-074A-BBC3-140F2B23EA0C}" type="slidenum">
              <a:rPr lang="en-US" smtClean="0"/>
              <a:t>8</a:t>
            </a:fld>
            <a:endParaRPr lang="en-US"/>
          </a:p>
        </p:txBody>
      </p:sp>
    </p:spTree>
    <p:extLst>
      <p:ext uri="{BB962C8B-B14F-4D97-AF65-F5344CB8AC3E}">
        <p14:creationId xmlns:p14="http://schemas.microsoft.com/office/powerpoint/2010/main" val="2245661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Total participants = 166 (111 in 2021, 55 in 2022) </a:t>
            </a:r>
          </a:p>
        </p:txBody>
      </p:sp>
      <p:sp>
        <p:nvSpPr>
          <p:cNvPr id="4" name="Slide Number Placeholder 3"/>
          <p:cNvSpPr>
            <a:spLocks noGrp="1"/>
          </p:cNvSpPr>
          <p:nvPr>
            <p:ph type="sldNum" sz="quarter" idx="5"/>
          </p:nvPr>
        </p:nvSpPr>
        <p:spPr/>
        <p:txBody>
          <a:bodyPr/>
          <a:lstStyle/>
          <a:p>
            <a:fld id="{2C84837F-8C1E-4FD0-A62B-E86D0D7F5A60}" type="slidenum">
              <a:rPr lang="en-US" smtClean="0"/>
              <a:t>9</a:t>
            </a:fld>
            <a:endParaRPr lang="en-US"/>
          </a:p>
        </p:txBody>
      </p:sp>
    </p:spTree>
    <p:extLst>
      <p:ext uri="{BB962C8B-B14F-4D97-AF65-F5344CB8AC3E}">
        <p14:creationId xmlns:p14="http://schemas.microsoft.com/office/powerpoint/2010/main" val="2060413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2C84837F-8C1E-4FD0-A62B-E86D0D7F5A60}" type="slidenum">
              <a:rPr lang="en-US" smtClean="0"/>
              <a:t>10</a:t>
            </a:fld>
            <a:endParaRPr lang="en-US"/>
          </a:p>
        </p:txBody>
      </p:sp>
    </p:spTree>
    <p:extLst>
      <p:ext uri="{BB962C8B-B14F-4D97-AF65-F5344CB8AC3E}">
        <p14:creationId xmlns:p14="http://schemas.microsoft.com/office/powerpoint/2010/main" val="17802768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emf"/><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pic>
        <p:nvPicPr>
          <p:cNvPr id="7" name="Picture 6"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pic>
        <p:nvPicPr>
          <p:cNvPr id="2" name="Picture 1"/>
          <p:cNvPicPr>
            <a:picLocks noChangeAspect="1"/>
          </p:cNvPicPr>
          <p:nvPr userDrawn="1"/>
        </p:nvPicPr>
        <p:blipFill>
          <a:blip r:embed="rId3"/>
          <a:stretch>
            <a:fillRect/>
          </a:stretch>
        </p:blipFill>
        <p:spPr>
          <a:xfrm>
            <a:off x="568081" y="4598607"/>
            <a:ext cx="2416273" cy="213486"/>
          </a:xfrm>
          <a:prstGeom prst="rect">
            <a:avLst/>
          </a:prstGeom>
        </p:spPr>
      </p:pic>
      <p:pic>
        <p:nvPicPr>
          <p:cNvPr id="8" name="Picture 7"/>
          <p:cNvPicPr>
            <a:picLocks noChangeAspect="1"/>
          </p:cNvPicPr>
          <p:nvPr userDrawn="1"/>
        </p:nvPicPr>
        <p:blipFill>
          <a:blip r:embed="rId4"/>
          <a:stretch>
            <a:fillRect/>
          </a:stretch>
        </p:blipFill>
        <p:spPr>
          <a:xfrm>
            <a:off x="568081" y="3426449"/>
            <a:ext cx="1600200" cy="139700"/>
          </a:xfrm>
          <a:prstGeom prst="rect">
            <a:avLst/>
          </a:prstGeom>
        </p:spPr>
      </p:pic>
      <p:sp>
        <p:nvSpPr>
          <p:cNvPr id="3" name="Title 2"/>
          <p:cNvSpPr>
            <a:spLocks noGrp="1"/>
          </p:cNvSpPr>
          <p:nvPr>
            <p:ph type="title" hasCustomPrompt="1"/>
          </p:nvPr>
        </p:nvSpPr>
        <p:spPr>
          <a:xfrm>
            <a:off x="460375" y="644993"/>
            <a:ext cx="6972300" cy="2641756"/>
          </a:xfrm>
          <a:prstGeom prst="rect">
            <a:avLst/>
          </a:prstGeom>
        </p:spPr>
        <p:txBody>
          <a:bodyPr anchor="b"/>
          <a:lstStyle>
            <a:lvl1pPr algn="l">
              <a:defRPr sz="5000" b="1" i="0" baseline="0">
                <a:solidFill>
                  <a:schemeClr val="tx2"/>
                </a:solidFill>
                <a:latin typeface="Encode Sans Normal Black" charset="0"/>
                <a:ea typeface="Encode Sans Normal Black" charset="0"/>
                <a:cs typeface="Encode Sans Normal Black" charset="0"/>
              </a:defRPr>
            </a:lvl1pPr>
          </a:lstStyle>
          <a:p>
            <a:r>
              <a:rPr lang="en-US" dirty="0"/>
              <a:t>TITLE HERE</a:t>
            </a:r>
            <a:br>
              <a:rPr lang="en-US" dirty="0"/>
            </a:br>
            <a:r>
              <a:rPr lang="en-US" dirty="0"/>
              <a:t>ENCODE NORMAL</a:t>
            </a:r>
            <a:br>
              <a:rPr lang="en-US" dirty="0"/>
            </a:br>
            <a:r>
              <a:rPr lang="en-US" dirty="0"/>
              <a:t>BLACK, 50 PT.</a:t>
            </a:r>
          </a:p>
        </p:txBody>
      </p:sp>
    </p:spTree>
    <p:extLst>
      <p:ext uri="{BB962C8B-B14F-4D97-AF65-F5344CB8AC3E}">
        <p14:creationId xmlns:p14="http://schemas.microsoft.com/office/powerpoint/2010/main" val="175530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874" y="1363508"/>
            <a:ext cx="1090095" cy="96362"/>
          </a:xfrm>
          <a:prstGeom prst="rect">
            <a:avLst/>
          </a:prstGeom>
        </p:spPr>
      </p:pic>
      <p:sp>
        <p:nvSpPr>
          <p:cNvPr id="8" name="Chart Placeholder 11"/>
          <p:cNvSpPr>
            <a:spLocks noGrp="1"/>
          </p:cNvSpPr>
          <p:nvPr>
            <p:ph type="chart" sz="quarter" idx="12" hasCustomPrompt="1"/>
          </p:nvPr>
        </p:nvSpPr>
        <p:spPr>
          <a:xfrm>
            <a:off x="447923" y="1724977"/>
            <a:ext cx="8184662" cy="2961163"/>
          </a:xfrm>
          <a:prstGeom prst="rect">
            <a:avLst/>
          </a:prstGeom>
        </p:spPr>
        <p:txBody>
          <a:bodyPr>
            <a:normAutofit/>
          </a:bodyPr>
          <a:lstStyle>
            <a:lvl1pPr marL="0" indent="0">
              <a:buNone/>
              <a:defRPr sz="2400" b="0" i="1" baseline="0">
                <a:solidFill>
                  <a:schemeClr val="tx1"/>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5041" y="4675530"/>
            <a:ext cx="2539991" cy="172311"/>
          </a:xfrm>
          <a:prstGeom prst="rect">
            <a:avLst/>
          </a:prstGeom>
        </p:spPr>
      </p:pic>
      <p:sp>
        <p:nvSpPr>
          <p:cNvPr id="2" name="Title 1"/>
          <p:cNvSpPr>
            <a:spLocks noGrp="1"/>
          </p:cNvSpPr>
          <p:nvPr>
            <p:ph type="title" hasCustomPrompt="1"/>
          </p:nvPr>
        </p:nvSpPr>
        <p:spPr>
          <a:xfrm>
            <a:off x="460375" y="381608"/>
            <a:ext cx="8172210" cy="993775"/>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74404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568081" y="3426449"/>
            <a:ext cx="1600200" cy="13970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081" y="4599009"/>
            <a:ext cx="2425226" cy="213273"/>
          </a:xfrm>
          <a:prstGeom prst="rect">
            <a:avLst/>
          </a:prstGeom>
        </p:spPr>
      </p:pic>
      <p:pic>
        <p:nvPicPr>
          <p:cNvPr id="13" name="Picture 12" descr="W Logo_Purple_2685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
        <p:nvSpPr>
          <p:cNvPr id="3" name="Title 2"/>
          <p:cNvSpPr>
            <a:spLocks noGrp="1"/>
          </p:cNvSpPr>
          <p:nvPr>
            <p:ph type="title" hasCustomPrompt="1"/>
          </p:nvPr>
        </p:nvSpPr>
        <p:spPr>
          <a:xfrm>
            <a:off x="460375" y="644993"/>
            <a:ext cx="7023540" cy="2641756"/>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1074028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568081" y="3426449"/>
            <a:ext cx="1600200" cy="139700"/>
          </a:xfrm>
          <a:prstGeom prst="rect">
            <a:avLst/>
          </a:prstGeom>
        </p:spPr>
      </p:pic>
      <p:pic>
        <p:nvPicPr>
          <p:cNvPr id="6" name="Picture 5" descr="W Logo_Purple_2685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8085" y="4675530"/>
            <a:ext cx="2539991" cy="172311"/>
          </a:xfrm>
          <a:prstGeom prst="rect">
            <a:avLst/>
          </a:prstGeom>
        </p:spPr>
      </p:pic>
      <p:sp>
        <p:nvSpPr>
          <p:cNvPr id="2" name="Title 1"/>
          <p:cNvSpPr>
            <a:spLocks noGrp="1"/>
          </p:cNvSpPr>
          <p:nvPr>
            <p:ph type="title" hasCustomPrompt="1"/>
          </p:nvPr>
        </p:nvSpPr>
        <p:spPr>
          <a:xfrm>
            <a:off x="460376" y="644993"/>
            <a:ext cx="7023540" cy="2641756"/>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397191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555381" y="1364403"/>
            <a:ext cx="1103781" cy="96361"/>
          </a:xfrm>
          <a:prstGeom prst="rect">
            <a:avLst/>
          </a:prstGeom>
        </p:spPr>
      </p:pic>
      <p:pic>
        <p:nvPicPr>
          <p:cNvPr id="12" name="Picture 11"/>
          <p:cNvPicPr>
            <a:picLocks noChangeAspect="1"/>
          </p:cNvPicPr>
          <p:nvPr userDrawn="1"/>
        </p:nvPicPr>
        <p:blipFill>
          <a:blip r:embed="rId3"/>
          <a:stretch>
            <a:fillRect/>
          </a:stretch>
        </p:blipFill>
        <p:spPr>
          <a:xfrm>
            <a:off x="549031" y="1363508"/>
            <a:ext cx="1103781" cy="96362"/>
          </a:xfrm>
          <a:prstGeom prst="rect">
            <a:avLst/>
          </a:prstGeom>
        </p:spPr>
      </p:pic>
      <p:sp>
        <p:nvSpPr>
          <p:cNvPr id="24" name="Text Placeholder 9"/>
          <p:cNvSpPr>
            <a:spLocks noGrp="1"/>
          </p:cNvSpPr>
          <p:nvPr>
            <p:ph type="body" sz="quarter" idx="11" hasCustomPrompt="1"/>
          </p:nvPr>
        </p:nvSpPr>
        <p:spPr>
          <a:xfrm>
            <a:off x="447923" y="2320239"/>
            <a:ext cx="8197114" cy="2251761"/>
          </a:xfrm>
          <a:prstGeom prst="rect">
            <a:avLst/>
          </a:prstGeom>
        </p:spPr>
        <p:txBody>
          <a:bodyPr/>
          <a:lstStyle>
            <a:lvl1pPr marL="342900" indent="-342900">
              <a:buFont typeface="Lucida Grande"/>
              <a:buChar char="&gt;"/>
              <a:defRPr sz="2400" b="1" i="0" baseline="0">
                <a:solidFill>
                  <a:schemeClr val="tx2"/>
                </a:solidFill>
                <a:latin typeface="Open Sans" charset="0"/>
                <a:ea typeface="Open Sans" charset="0"/>
                <a:cs typeface="Open Sans" charset="0"/>
              </a:defRPr>
            </a:lvl1pPr>
            <a:lvl2pPr>
              <a:defRPr sz="2000" b="1"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1" i="0" baseline="0">
                <a:solidFill>
                  <a:schemeClr val="tx2"/>
                </a:solidFill>
                <a:latin typeface="Open Sans" charset="0"/>
                <a:ea typeface="Open Sans" charset="0"/>
                <a:cs typeface="Open Sans" charset="0"/>
              </a:defRPr>
            </a:lvl3pPr>
            <a:lvl4pPr>
              <a:defRPr sz="1600" b="1" i="0" baseline="0">
                <a:solidFill>
                  <a:schemeClr val="tx2"/>
                </a:solidFill>
                <a:latin typeface="Open Sans" charset="0"/>
                <a:ea typeface="Open Sans" charset="0"/>
                <a:cs typeface="Open Sans" charset="0"/>
              </a:defRPr>
            </a:lvl4pPr>
            <a:lvl5pPr marL="2057400" indent="-228600">
              <a:buFont typeface="Lucida Grande"/>
              <a:buChar char="&gt;"/>
              <a:defRPr sz="1400" b="1" i="0" baseline="0">
                <a:solidFill>
                  <a:schemeClr val="tx2"/>
                </a:solidFill>
                <a:latin typeface="Open Sans" charset="0"/>
                <a:ea typeface="Open Sans" charset="0"/>
                <a:cs typeface="Open Sans" charset="0"/>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25" name="Text Placeholder 5"/>
          <p:cNvSpPr>
            <a:spLocks noGrp="1"/>
          </p:cNvSpPr>
          <p:nvPr>
            <p:ph type="body" sz="quarter" idx="12" hasCustomPrompt="1"/>
          </p:nvPr>
        </p:nvSpPr>
        <p:spPr>
          <a:xfrm>
            <a:off x="460375" y="1730667"/>
            <a:ext cx="8184662" cy="411171"/>
          </a:xfrm>
          <a:prstGeom prst="rect">
            <a:avLst/>
          </a:prstGeom>
        </p:spPr>
        <p:txBody>
          <a:bodyPr>
            <a:noAutofit/>
          </a:bodyPr>
          <a:lstStyle>
            <a:lvl1pPr marL="0" indent="0">
              <a:lnSpc>
                <a:spcPct val="90000"/>
              </a:lnSpc>
              <a:buNone/>
              <a:defRPr sz="2400" b="0" i="0" baseline="0">
                <a:solidFill>
                  <a:schemeClr val="tx2"/>
                </a:solidFill>
                <a:latin typeface="Uni Sans" charset="0"/>
                <a:ea typeface="Uni Sans" charset="0"/>
                <a:cs typeface="Uni Sans"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26" name="Picture 2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105041" y="4675530"/>
            <a:ext cx="2539991" cy="172311"/>
          </a:xfrm>
          <a:prstGeom prst="rect">
            <a:avLst/>
          </a:prstGeom>
        </p:spPr>
      </p:pic>
      <p:sp>
        <p:nvSpPr>
          <p:cNvPr id="2" name="Title 1"/>
          <p:cNvSpPr>
            <a:spLocks noGrp="1"/>
          </p:cNvSpPr>
          <p:nvPr>
            <p:ph type="title" hasCustomPrompt="1"/>
          </p:nvPr>
        </p:nvSpPr>
        <p:spPr>
          <a:xfrm>
            <a:off x="447922" y="369285"/>
            <a:ext cx="8197109" cy="993775"/>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072872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pic>
        <p:nvPicPr>
          <p:cNvPr id="22" name="Picture 21"/>
          <p:cNvPicPr>
            <a:picLocks noChangeAspect="1"/>
          </p:cNvPicPr>
          <p:nvPr userDrawn="1"/>
        </p:nvPicPr>
        <p:blipFill>
          <a:blip r:embed="rId2"/>
          <a:stretch>
            <a:fillRect/>
          </a:stretch>
        </p:blipFill>
        <p:spPr>
          <a:xfrm>
            <a:off x="549031" y="1363508"/>
            <a:ext cx="1103781" cy="96362"/>
          </a:xfrm>
          <a:prstGeom prst="rect">
            <a:avLst/>
          </a:prstGeom>
        </p:spPr>
      </p:pic>
      <p:pic>
        <p:nvPicPr>
          <p:cNvPr id="6" name="Picture 5" descr="W Logo_Purple_2685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
        <p:nvSpPr>
          <p:cNvPr id="8" name="Text Placeholder 9"/>
          <p:cNvSpPr>
            <a:spLocks noGrp="1"/>
          </p:cNvSpPr>
          <p:nvPr>
            <p:ph type="body" sz="quarter" idx="11" hasCustomPrompt="1"/>
          </p:nvPr>
        </p:nvSpPr>
        <p:spPr>
          <a:xfrm>
            <a:off x="447923" y="1730667"/>
            <a:ext cx="8197114" cy="2365901"/>
          </a:xfrm>
          <a:prstGeom prst="rect">
            <a:avLst/>
          </a:prstGeom>
        </p:spPr>
        <p:txBody>
          <a:bodyPr/>
          <a:lstStyle>
            <a:lvl1pPr marL="342900" indent="-342900">
              <a:buFont typeface="Lucida Grande"/>
              <a:buChar char="&gt;"/>
              <a:defRPr sz="2400" b="1" i="0" baseline="0">
                <a:solidFill>
                  <a:schemeClr val="tx2"/>
                </a:solidFill>
                <a:latin typeface="Open Sans" charset="0"/>
                <a:ea typeface="Open Sans" charset="0"/>
                <a:cs typeface="Open Sans" charset="0"/>
              </a:defRPr>
            </a:lvl1pPr>
            <a:lvl2pPr>
              <a:defRPr sz="2000" b="1"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1" i="0" baseline="0">
                <a:solidFill>
                  <a:schemeClr val="tx2"/>
                </a:solidFill>
                <a:latin typeface="Open Sans" charset="0"/>
                <a:ea typeface="Open Sans" charset="0"/>
                <a:cs typeface="Open Sans" charset="0"/>
              </a:defRPr>
            </a:lvl3pPr>
            <a:lvl4pPr>
              <a:defRPr sz="1600" b="1" i="0" baseline="0">
                <a:solidFill>
                  <a:schemeClr val="tx2"/>
                </a:solidFill>
                <a:latin typeface="Open Sans" charset="0"/>
                <a:ea typeface="Open Sans" charset="0"/>
                <a:cs typeface="Open Sans" charset="0"/>
              </a:defRPr>
            </a:lvl4pPr>
            <a:lvl5pPr marL="2057400" indent="-228600">
              <a:buFont typeface="Lucida Grande"/>
              <a:buChar char="&gt;"/>
              <a:defRPr sz="1400" b="1" i="0" baseline="0">
                <a:solidFill>
                  <a:schemeClr val="tx2"/>
                </a:solidFill>
                <a:latin typeface="Open Sans" charset="0"/>
                <a:ea typeface="Open Sans" charset="0"/>
                <a:cs typeface="Open Sans" charset="0"/>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2" name="Title 1"/>
          <p:cNvSpPr>
            <a:spLocks noGrp="1"/>
          </p:cNvSpPr>
          <p:nvPr>
            <p:ph type="title" hasCustomPrompt="1"/>
          </p:nvPr>
        </p:nvSpPr>
        <p:spPr>
          <a:xfrm>
            <a:off x="460375" y="370622"/>
            <a:ext cx="8184662" cy="993775"/>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450220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a:off x="549031" y="1363508"/>
            <a:ext cx="1103781" cy="96362"/>
          </a:xfrm>
          <a:prstGeom prst="rect">
            <a:avLst/>
          </a:prstGeom>
        </p:spPr>
      </p:pic>
      <p:sp>
        <p:nvSpPr>
          <p:cNvPr id="10" name="Chart Placeholder 11"/>
          <p:cNvSpPr>
            <a:spLocks noGrp="1"/>
          </p:cNvSpPr>
          <p:nvPr>
            <p:ph type="chart" sz="quarter" idx="12" hasCustomPrompt="1"/>
          </p:nvPr>
        </p:nvSpPr>
        <p:spPr>
          <a:xfrm>
            <a:off x="447923" y="1724977"/>
            <a:ext cx="8184662" cy="2961163"/>
          </a:xfrm>
          <a:prstGeom prst="rect">
            <a:avLst/>
          </a:prstGeom>
        </p:spPr>
        <p:txBody>
          <a:bodyPr>
            <a:normAutofit/>
          </a:bodyPr>
          <a:lstStyle>
            <a:lvl1pPr marL="0" indent="0">
              <a:buNone/>
              <a:defRPr sz="2400" b="0" i="1" baseline="0">
                <a:solidFill>
                  <a:schemeClr val="tx1"/>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5041" y="4675530"/>
            <a:ext cx="2539991" cy="172311"/>
          </a:xfrm>
          <a:prstGeom prst="rect">
            <a:avLst/>
          </a:prstGeom>
        </p:spPr>
      </p:pic>
      <p:sp>
        <p:nvSpPr>
          <p:cNvPr id="2" name="Title 1"/>
          <p:cNvSpPr>
            <a:spLocks noGrp="1"/>
          </p:cNvSpPr>
          <p:nvPr>
            <p:ph type="title" hasCustomPrompt="1"/>
          </p:nvPr>
        </p:nvSpPr>
        <p:spPr>
          <a:xfrm>
            <a:off x="460375" y="369733"/>
            <a:ext cx="8172210" cy="993775"/>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pic>
        <p:nvPicPr>
          <p:cNvPr id="7" name="Picture 6"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081" y="4675530"/>
            <a:ext cx="2540000" cy="172311"/>
          </a:xfrm>
          <a:prstGeom prst="rect">
            <a:avLst/>
          </a:prstGeom>
        </p:spPr>
      </p:pic>
      <p:pic>
        <p:nvPicPr>
          <p:cNvPr id="9" name="Picture 8"/>
          <p:cNvPicPr>
            <a:picLocks noChangeAspect="1"/>
          </p:cNvPicPr>
          <p:nvPr userDrawn="1"/>
        </p:nvPicPr>
        <p:blipFill>
          <a:blip r:embed="rId4"/>
          <a:stretch>
            <a:fillRect/>
          </a:stretch>
        </p:blipFill>
        <p:spPr>
          <a:xfrm>
            <a:off x="568081" y="3426449"/>
            <a:ext cx="1600200" cy="139700"/>
          </a:xfrm>
          <a:prstGeom prst="rect">
            <a:avLst/>
          </a:prstGeom>
        </p:spPr>
      </p:pic>
      <p:sp>
        <p:nvSpPr>
          <p:cNvPr id="2" name="Title 1"/>
          <p:cNvSpPr>
            <a:spLocks noGrp="1"/>
          </p:cNvSpPr>
          <p:nvPr>
            <p:ph type="title" hasCustomPrompt="1"/>
          </p:nvPr>
        </p:nvSpPr>
        <p:spPr>
          <a:xfrm>
            <a:off x="460375" y="644993"/>
            <a:ext cx="7023540" cy="2641756"/>
          </a:xfrm>
          <a:prstGeom prst="rect">
            <a:avLst/>
          </a:prstGeom>
        </p:spPr>
        <p:txBody>
          <a:bodyPr anchor="b"/>
          <a:lstStyle>
            <a:lvl1pPr algn="l">
              <a:defRPr sz="5000" b="1" i="0" baseline="0">
                <a:solidFill>
                  <a:schemeClr val="tx2"/>
                </a:solidFill>
                <a:latin typeface="Encode Sans Normal Black" charset="0"/>
                <a:ea typeface="Encode Sans Normal Black" charset="0"/>
                <a:cs typeface="Encode Sans Normal Black" charset="0"/>
              </a:defRPr>
            </a:lvl1pPr>
          </a:lstStyle>
          <a:p>
            <a:r>
              <a:rPr lang="en-US" dirty="0"/>
              <a:t>TITLE HERE </a:t>
            </a:r>
            <a:br>
              <a:rPr lang="en-US" dirty="0"/>
            </a:br>
            <a:r>
              <a:rPr lang="en-US" dirty="0"/>
              <a:t>ENCODE NORMAL BLACK, 50 PT.</a:t>
            </a:r>
          </a:p>
        </p:txBody>
      </p:sp>
    </p:spTree>
    <p:extLst>
      <p:ext uri="{BB962C8B-B14F-4D97-AF65-F5344CB8AC3E}">
        <p14:creationId xmlns:p14="http://schemas.microsoft.com/office/powerpoint/2010/main" val="237349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9" name="Text Placeholder 9"/>
          <p:cNvSpPr>
            <a:spLocks noGrp="1"/>
          </p:cNvSpPr>
          <p:nvPr>
            <p:ph type="body" sz="quarter" idx="11" hasCustomPrompt="1"/>
          </p:nvPr>
        </p:nvSpPr>
        <p:spPr>
          <a:xfrm>
            <a:off x="447923" y="2320239"/>
            <a:ext cx="8197114" cy="2251761"/>
          </a:xfrm>
          <a:prstGeom prst="rect">
            <a:avLst/>
          </a:prstGeom>
        </p:spPr>
        <p:txBody>
          <a:bodyPr/>
          <a:lstStyle>
            <a:lvl1pPr marL="342900" indent="-342900">
              <a:buFont typeface="Lucida Grande"/>
              <a:buChar char="&gt;"/>
              <a:defRPr sz="2400" b="1" i="0" baseline="0">
                <a:solidFill>
                  <a:schemeClr val="tx2"/>
                </a:solidFill>
                <a:latin typeface="Open Sans" charset="0"/>
                <a:ea typeface="Open Sans" charset="0"/>
                <a:cs typeface="Open Sans" charset="0"/>
              </a:defRPr>
            </a:lvl1pPr>
            <a:lvl2pPr>
              <a:defRPr sz="2000" b="1"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1" i="0" baseline="0">
                <a:solidFill>
                  <a:schemeClr val="tx2"/>
                </a:solidFill>
                <a:latin typeface="Open Sans" charset="0"/>
                <a:ea typeface="Open Sans" charset="0"/>
                <a:cs typeface="Open Sans" charset="0"/>
              </a:defRPr>
            </a:lvl3pPr>
            <a:lvl4pPr>
              <a:defRPr sz="1600" b="1" i="0" baseline="0">
                <a:solidFill>
                  <a:schemeClr val="tx2"/>
                </a:solidFill>
                <a:latin typeface="Open Sans" charset="0"/>
                <a:ea typeface="Open Sans" charset="0"/>
                <a:cs typeface="Open Sans" charset="0"/>
              </a:defRPr>
            </a:lvl4pPr>
            <a:lvl5pPr marL="2057400" indent="-228600">
              <a:buFont typeface="Lucida Grande"/>
              <a:buChar char="&gt;"/>
              <a:defRPr sz="1400" b="1" i="0" baseline="0">
                <a:solidFill>
                  <a:schemeClr val="tx2"/>
                </a:solidFill>
                <a:latin typeface="Open Sans" charset="0"/>
                <a:ea typeface="Open Sans" charset="0"/>
                <a:cs typeface="Open Sans" charset="0"/>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10" name="Text Placeholder 5"/>
          <p:cNvSpPr>
            <a:spLocks noGrp="1"/>
          </p:cNvSpPr>
          <p:nvPr>
            <p:ph type="body" sz="quarter" idx="12" hasCustomPrompt="1"/>
          </p:nvPr>
        </p:nvSpPr>
        <p:spPr>
          <a:xfrm>
            <a:off x="460375" y="1730667"/>
            <a:ext cx="8184662" cy="411171"/>
          </a:xfrm>
          <a:prstGeom prst="rect">
            <a:avLst/>
          </a:prstGeom>
        </p:spPr>
        <p:txBody>
          <a:bodyPr>
            <a:noAutofit/>
          </a:bodyPr>
          <a:lstStyle>
            <a:lvl1pPr marL="0" indent="0">
              <a:lnSpc>
                <a:spcPct val="90000"/>
              </a:lnSpc>
              <a:buNone/>
              <a:defRPr sz="2400" b="0" i="0" baseline="0">
                <a:solidFill>
                  <a:schemeClr val="tx2"/>
                </a:solidFill>
                <a:latin typeface="Uni Sans" charset="0"/>
                <a:ea typeface="Uni Sans" charset="0"/>
                <a:cs typeface="Uni Sans"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11" name="Picture 10"/>
          <p:cNvPicPr>
            <a:picLocks noChangeAspect="1"/>
          </p:cNvPicPr>
          <p:nvPr userDrawn="1"/>
        </p:nvPicPr>
        <p:blipFill>
          <a:blip r:embed="rId2"/>
          <a:stretch>
            <a:fillRect/>
          </a:stretch>
        </p:blipFill>
        <p:spPr>
          <a:xfrm>
            <a:off x="549031" y="1363508"/>
            <a:ext cx="1103781" cy="96362"/>
          </a:xfrm>
          <a:prstGeom prst="rect">
            <a:avLst/>
          </a:prstGeom>
        </p:spPr>
      </p:pic>
      <p:pic>
        <p:nvPicPr>
          <p:cNvPr id="19" name="Pictur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5037" y="4675530"/>
            <a:ext cx="2540000" cy="172311"/>
          </a:xfrm>
          <a:prstGeom prst="rect">
            <a:avLst/>
          </a:prstGeom>
        </p:spPr>
      </p:pic>
      <p:sp>
        <p:nvSpPr>
          <p:cNvPr id="2" name="Title 1"/>
          <p:cNvSpPr>
            <a:spLocks noGrp="1"/>
          </p:cNvSpPr>
          <p:nvPr>
            <p:ph type="title" hasCustomPrompt="1"/>
          </p:nvPr>
        </p:nvSpPr>
        <p:spPr>
          <a:xfrm>
            <a:off x="447923" y="371510"/>
            <a:ext cx="8197114" cy="993775"/>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769240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chemeClr val="bg1"/>
        </a:solidFill>
        <a:effectLst/>
      </p:bgPr>
    </p:bg>
    <p:spTree>
      <p:nvGrpSpPr>
        <p:cNvPr id="1" name=""/>
        <p:cNvGrpSpPr/>
        <p:nvPr/>
      </p:nvGrpSpPr>
      <p:grpSpPr>
        <a:xfrm>
          <a:off x="0" y="0"/>
          <a:ext cx="0" cy="0"/>
          <a:chOff x="0" y="0"/>
          <a:chExt cx="0" cy="0"/>
        </a:xfrm>
      </p:grpSpPr>
      <p:sp>
        <p:nvSpPr>
          <p:cNvPr id="7" name="Text Placeholder 9"/>
          <p:cNvSpPr>
            <a:spLocks noGrp="1"/>
          </p:cNvSpPr>
          <p:nvPr>
            <p:ph type="body" sz="quarter" idx="11" hasCustomPrompt="1"/>
          </p:nvPr>
        </p:nvSpPr>
        <p:spPr>
          <a:xfrm>
            <a:off x="447923" y="1730667"/>
            <a:ext cx="8197114" cy="2365901"/>
          </a:xfrm>
          <a:prstGeom prst="rect">
            <a:avLst/>
          </a:prstGeom>
        </p:spPr>
        <p:txBody>
          <a:bodyPr/>
          <a:lstStyle>
            <a:lvl1pPr marL="342900" indent="-342900">
              <a:buFont typeface="Lucida Grande"/>
              <a:buChar char="&gt;"/>
              <a:defRPr sz="2400" b="1" i="0" baseline="0">
                <a:solidFill>
                  <a:schemeClr val="tx2"/>
                </a:solidFill>
                <a:latin typeface="Open Sans" charset="0"/>
                <a:ea typeface="Open Sans" charset="0"/>
                <a:cs typeface="Open Sans" charset="0"/>
              </a:defRPr>
            </a:lvl1pPr>
            <a:lvl2pPr>
              <a:defRPr sz="2000" b="1"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1" i="0" baseline="0">
                <a:solidFill>
                  <a:schemeClr val="tx2"/>
                </a:solidFill>
                <a:latin typeface="Open Sans" charset="0"/>
                <a:ea typeface="Open Sans" charset="0"/>
                <a:cs typeface="Open Sans" charset="0"/>
              </a:defRPr>
            </a:lvl3pPr>
            <a:lvl4pPr>
              <a:defRPr sz="1600" b="1" i="0" baseline="0">
                <a:solidFill>
                  <a:schemeClr val="tx2"/>
                </a:solidFill>
                <a:latin typeface="Open Sans" charset="0"/>
                <a:ea typeface="Open Sans" charset="0"/>
                <a:cs typeface="Open Sans" charset="0"/>
              </a:defRPr>
            </a:lvl4pPr>
            <a:lvl5pPr marL="2057400" indent="-228600">
              <a:buFont typeface="Lucida Grande"/>
              <a:buChar char="&gt;"/>
              <a:defRPr sz="1400" b="1" i="0" baseline="0">
                <a:solidFill>
                  <a:schemeClr val="tx2"/>
                </a:solidFill>
                <a:latin typeface="Open Sans" charset="0"/>
                <a:ea typeface="Open Sans" charset="0"/>
                <a:cs typeface="Open Sans" charset="0"/>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2" name="Picture 11"/>
          <p:cNvPicPr>
            <a:picLocks noChangeAspect="1"/>
          </p:cNvPicPr>
          <p:nvPr userDrawn="1"/>
        </p:nvPicPr>
        <p:blipFill>
          <a:blip r:embed="rId2"/>
          <a:stretch>
            <a:fillRect/>
          </a:stretch>
        </p:blipFill>
        <p:spPr>
          <a:xfrm>
            <a:off x="549031" y="1363508"/>
            <a:ext cx="1103781" cy="96362"/>
          </a:xfrm>
          <a:prstGeom prst="rect">
            <a:avLst/>
          </a:prstGeom>
        </p:spPr>
      </p:pic>
      <p:pic>
        <p:nvPicPr>
          <p:cNvPr id="13" name="Picture 12" descr="UW_W 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
        <p:nvSpPr>
          <p:cNvPr id="2" name="Title 1"/>
          <p:cNvSpPr>
            <a:spLocks noGrp="1"/>
          </p:cNvSpPr>
          <p:nvPr>
            <p:ph type="title" hasCustomPrompt="1"/>
          </p:nvPr>
        </p:nvSpPr>
        <p:spPr>
          <a:xfrm>
            <a:off x="447923" y="369733"/>
            <a:ext cx="8197114" cy="993775"/>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3633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chemeClr val="bg1"/>
        </a:solidFill>
        <a:effectLst/>
      </p:bgPr>
    </p:bg>
    <p:spTree>
      <p:nvGrpSpPr>
        <p:cNvPr id="1" name=""/>
        <p:cNvGrpSpPr/>
        <p:nvPr/>
      </p:nvGrpSpPr>
      <p:grpSpPr>
        <a:xfrm>
          <a:off x="0" y="0"/>
          <a:ext cx="0" cy="0"/>
          <a:chOff x="0" y="0"/>
          <a:chExt cx="0" cy="0"/>
        </a:xfrm>
      </p:grpSpPr>
      <p:sp>
        <p:nvSpPr>
          <p:cNvPr id="6" name="Chart Placeholder 11"/>
          <p:cNvSpPr>
            <a:spLocks noGrp="1"/>
          </p:cNvSpPr>
          <p:nvPr>
            <p:ph type="chart" sz="quarter" idx="12" hasCustomPrompt="1"/>
          </p:nvPr>
        </p:nvSpPr>
        <p:spPr>
          <a:xfrm>
            <a:off x="447923" y="1724977"/>
            <a:ext cx="8184662" cy="2828169"/>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13" name="Picture 12"/>
          <p:cNvPicPr>
            <a:picLocks noChangeAspect="1"/>
          </p:cNvPicPr>
          <p:nvPr userDrawn="1"/>
        </p:nvPicPr>
        <p:blipFill>
          <a:blip r:embed="rId2"/>
          <a:stretch>
            <a:fillRect/>
          </a:stretch>
        </p:blipFill>
        <p:spPr>
          <a:xfrm>
            <a:off x="549031" y="1363508"/>
            <a:ext cx="1103781" cy="96362"/>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5037" y="4675530"/>
            <a:ext cx="2540000" cy="172311"/>
          </a:xfrm>
          <a:prstGeom prst="rect">
            <a:avLst/>
          </a:prstGeom>
        </p:spPr>
      </p:pic>
      <p:sp>
        <p:nvSpPr>
          <p:cNvPr id="2" name="Title 1"/>
          <p:cNvSpPr>
            <a:spLocks noGrp="1"/>
          </p:cNvSpPr>
          <p:nvPr>
            <p:ph type="title" hasCustomPrompt="1"/>
          </p:nvPr>
        </p:nvSpPr>
        <p:spPr>
          <a:xfrm>
            <a:off x="460375" y="370622"/>
            <a:ext cx="8184662" cy="993775"/>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82856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461" y="3426449"/>
            <a:ext cx="1597439" cy="13970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081" y="4599107"/>
            <a:ext cx="2416273" cy="212486"/>
          </a:xfrm>
          <a:prstGeom prst="rect">
            <a:avLst/>
          </a:prstGeom>
        </p:spPr>
      </p:pic>
      <p:pic>
        <p:nvPicPr>
          <p:cNvPr id="10" name="Picture 9" descr="W Logo_Purple_2685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sp>
        <p:nvSpPr>
          <p:cNvPr id="2" name="Title 1"/>
          <p:cNvSpPr>
            <a:spLocks noGrp="1"/>
          </p:cNvSpPr>
          <p:nvPr>
            <p:ph type="title" hasCustomPrompt="1"/>
          </p:nvPr>
        </p:nvSpPr>
        <p:spPr>
          <a:xfrm>
            <a:off x="460375" y="644993"/>
            <a:ext cx="7023540" cy="2641756"/>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96565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9461" y="3426449"/>
            <a:ext cx="1597439" cy="139700"/>
          </a:xfrm>
          <a:prstGeom prst="rect">
            <a:avLst/>
          </a:prstGeom>
        </p:spPr>
      </p:pic>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8085" y="4675530"/>
            <a:ext cx="2539991" cy="172311"/>
          </a:xfrm>
          <a:prstGeom prst="rect">
            <a:avLst/>
          </a:prstGeom>
        </p:spPr>
      </p:pic>
      <p:sp>
        <p:nvSpPr>
          <p:cNvPr id="2" name="Title 1"/>
          <p:cNvSpPr>
            <a:spLocks noGrp="1"/>
          </p:cNvSpPr>
          <p:nvPr>
            <p:ph type="title" hasCustomPrompt="1"/>
          </p:nvPr>
        </p:nvSpPr>
        <p:spPr>
          <a:xfrm>
            <a:off x="460375" y="644993"/>
            <a:ext cx="6972300" cy="2641756"/>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90149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447923" y="2320239"/>
            <a:ext cx="8197114" cy="2251761"/>
          </a:xfrm>
          <a:prstGeom prst="rect">
            <a:avLst/>
          </a:prstGeom>
        </p:spPr>
        <p:txBody>
          <a:bodyPr/>
          <a:lstStyle>
            <a:lvl1pPr marL="342900" indent="-342900">
              <a:buFont typeface="Lucida Grande"/>
              <a:buChar char="&gt;"/>
              <a:defRPr sz="2400" b="1" i="0" baseline="0">
                <a:solidFill>
                  <a:schemeClr val="tx2"/>
                </a:solidFill>
                <a:latin typeface="Open Sans" charset="0"/>
                <a:ea typeface="Open Sans" charset="0"/>
                <a:cs typeface="Open Sans" charset="0"/>
              </a:defRPr>
            </a:lvl1pPr>
            <a:lvl2pPr>
              <a:defRPr sz="2000" b="1"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1" i="0" baseline="0">
                <a:solidFill>
                  <a:schemeClr val="tx2"/>
                </a:solidFill>
                <a:latin typeface="Open Sans" charset="0"/>
                <a:ea typeface="Open Sans" charset="0"/>
                <a:cs typeface="Open Sans" charset="0"/>
              </a:defRPr>
            </a:lvl3pPr>
            <a:lvl4pPr>
              <a:defRPr sz="1600" b="1" i="0" baseline="0">
                <a:solidFill>
                  <a:schemeClr val="tx2"/>
                </a:solidFill>
                <a:latin typeface="Open Sans" charset="0"/>
                <a:ea typeface="Open Sans" charset="0"/>
                <a:cs typeface="Open Sans" charset="0"/>
              </a:defRPr>
            </a:lvl4pPr>
            <a:lvl5pPr marL="2057400" indent="-228600">
              <a:buFont typeface="Lucida Grande"/>
              <a:buChar char="&gt;"/>
              <a:defRPr sz="1400" b="1" i="0" baseline="0">
                <a:solidFill>
                  <a:schemeClr val="tx2"/>
                </a:solidFill>
                <a:latin typeface="Open Sans" charset="0"/>
                <a:ea typeface="Open Sans" charset="0"/>
                <a:cs typeface="Open Sans" charset="0"/>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11" name="Text Placeholder 5"/>
          <p:cNvSpPr>
            <a:spLocks noGrp="1"/>
          </p:cNvSpPr>
          <p:nvPr>
            <p:ph type="body" sz="quarter" idx="12" hasCustomPrompt="1"/>
          </p:nvPr>
        </p:nvSpPr>
        <p:spPr>
          <a:xfrm>
            <a:off x="460375" y="1730667"/>
            <a:ext cx="8184662" cy="411171"/>
          </a:xfrm>
          <a:prstGeom prst="rect">
            <a:avLst/>
          </a:prstGeom>
        </p:spPr>
        <p:txBody>
          <a:bodyPr>
            <a:noAutofit/>
          </a:bodyPr>
          <a:lstStyle>
            <a:lvl1pPr marL="0" indent="0">
              <a:lnSpc>
                <a:spcPct val="90000"/>
              </a:lnSpc>
              <a:buNone/>
              <a:defRPr sz="2400" b="0" i="0" baseline="0">
                <a:solidFill>
                  <a:schemeClr val="tx2"/>
                </a:solidFill>
                <a:latin typeface="Uni Sans" charset="0"/>
                <a:ea typeface="Uni Sans" charset="0"/>
                <a:cs typeface="Uni Sans"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874" y="1363508"/>
            <a:ext cx="1090095" cy="96362"/>
          </a:xfrm>
          <a:prstGeom prst="rect">
            <a:avLst/>
          </a:prstGeom>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5041" y="4675530"/>
            <a:ext cx="2539991" cy="172311"/>
          </a:xfrm>
          <a:prstGeom prst="rect">
            <a:avLst/>
          </a:prstGeom>
        </p:spPr>
      </p:pic>
      <p:sp>
        <p:nvSpPr>
          <p:cNvPr id="2" name="Title 1"/>
          <p:cNvSpPr>
            <a:spLocks noGrp="1"/>
          </p:cNvSpPr>
          <p:nvPr>
            <p:ph type="title" hasCustomPrompt="1"/>
          </p:nvPr>
        </p:nvSpPr>
        <p:spPr>
          <a:xfrm>
            <a:off x="460374" y="369733"/>
            <a:ext cx="8184657" cy="993775"/>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42930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447923" y="1730667"/>
            <a:ext cx="8197114" cy="2365901"/>
          </a:xfrm>
          <a:prstGeom prst="rect">
            <a:avLst/>
          </a:prstGeom>
        </p:spPr>
        <p:txBody>
          <a:bodyPr/>
          <a:lstStyle>
            <a:lvl1pPr marL="342900" indent="-342900">
              <a:buFont typeface="Lucida Grande"/>
              <a:buChar char="&gt;"/>
              <a:defRPr sz="2400" b="1" i="0" baseline="0">
                <a:solidFill>
                  <a:schemeClr val="tx2"/>
                </a:solidFill>
                <a:latin typeface="Open Sans" charset="0"/>
                <a:ea typeface="Open Sans" charset="0"/>
                <a:cs typeface="Open Sans" charset="0"/>
              </a:defRPr>
            </a:lvl1pPr>
            <a:lvl2pPr>
              <a:defRPr sz="2000" b="1" i="0" baseline="0">
                <a:solidFill>
                  <a:schemeClr val="tx2"/>
                </a:solidFill>
                <a:latin typeface="Open Sans" charset="0"/>
                <a:ea typeface="Open Sans" charset="0"/>
                <a:cs typeface="Open Sans" charset="0"/>
              </a:defRPr>
            </a:lvl2pPr>
            <a:lvl3pPr marL="1143000" indent="-228600">
              <a:buSzPct val="100000"/>
              <a:buFont typeface="Lucida Grande"/>
              <a:buChar char="&gt;"/>
              <a:defRPr sz="1800" b="1" i="0" baseline="0">
                <a:solidFill>
                  <a:schemeClr val="tx2"/>
                </a:solidFill>
                <a:latin typeface="Open Sans" charset="0"/>
                <a:ea typeface="Open Sans" charset="0"/>
                <a:cs typeface="Open Sans" charset="0"/>
              </a:defRPr>
            </a:lvl3pPr>
            <a:lvl4pPr>
              <a:defRPr sz="1600" b="1" i="0" baseline="0">
                <a:solidFill>
                  <a:schemeClr val="tx2"/>
                </a:solidFill>
                <a:latin typeface="Open Sans" charset="0"/>
                <a:ea typeface="Open Sans" charset="0"/>
                <a:cs typeface="Open Sans" charset="0"/>
              </a:defRPr>
            </a:lvl4pPr>
            <a:lvl5pPr marL="2057400" indent="-228600">
              <a:buFont typeface="Lucida Grande"/>
              <a:buChar char="&gt;"/>
              <a:defRPr sz="1400" b="1" i="0" baseline="0">
                <a:solidFill>
                  <a:schemeClr val="tx2"/>
                </a:solidFill>
                <a:latin typeface="Open Sans" charset="0"/>
                <a:ea typeface="Open Sans" charset="0"/>
                <a:cs typeface="Open Sans" charset="0"/>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3" name="Picture 12"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3915" y="4219956"/>
            <a:ext cx="1371600" cy="923544"/>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5874" y="1363508"/>
            <a:ext cx="1090095" cy="96362"/>
          </a:xfrm>
          <a:prstGeom prst="rect">
            <a:avLst/>
          </a:prstGeom>
        </p:spPr>
      </p:pic>
      <p:sp>
        <p:nvSpPr>
          <p:cNvPr id="2" name="Title 1"/>
          <p:cNvSpPr>
            <a:spLocks noGrp="1"/>
          </p:cNvSpPr>
          <p:nvPr>
            <p:ph type="title" hasCustomPrompt="1"/>
          </p:nvPr>
        </p:nvSpPr>
        <p:spPr>
          <a:xfrm>
            <a:off x="460375" y="369733"/>
            <a:ext cx="8184662" cy="993775"/>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8903920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66" r:id="rId1"/>
    <p:sldLayoutId id="2147483658" r:id="rId2"/>
    <p:sldLayoutId id="2147483659" r:id="rId3"/>
    <p:sldLayoutId id="2147483660" r:id="rId4"/>
    <p:sldLayoutId id="2147483661"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2CA9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3665410"/>
      </p:ext>
    </p:extLst>
  </p:cSld>
  <p:clrMap bg1="lt1" tx1="dk1" bg2="lt2" tx2="dk2" accent1="accent1" accent2="accent2" accent3="accent3" accent4="accent4" accent5="accent5" accent6="accent6" hlink="hlink" folHlink="folHlink"/>
  <p:sldLayoutIdLst>
    <p:sldLayoutId id="2147483678" r:id="rId1"/>
    <p:sldLayoutId id="2147483673" r:id="rId2"/>
    <p:sldLayoutId id="2147483674" r:id="rId3"/>
    <p:sldLayoutId id="2147483675" r:id="rId4"/>
    <p:sldLayoutId id="2147483677"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79" r:id="rId1"/>
    <p:sldLayoutId id="2147483653" r:id="rId2"/>
    <p:sldLayoutId id="2147483663" r:id="rId3"/>
    <p:sldLayoutId id="2147483664" r:id="rId4"/>
    <p:sldLayoutId id="2147483665"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image" Target="../media/image15.jpg"/><Relationship Id="rId4" Type="http://schemas.openxmlformats.org/officeDocument/2006/relationships/image" Target="../media/image1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4" y="644993"/>
            <a:ext cx="8093076" cy="2717332"/>
          </a:xfrm>
        </p:spPr>
        <p:txBody>
          <a:bodyPr/>
          <a:lstStyle/>
          <a:p>
            <a:r>
              <a:rPr lang="en-US" sz="3600" dirty="0"/>
              <a:t>Medical Students’ Perceived Value of Buprenorphine Waiver Training After Removal of Training Requirement</a:t>
            </a:r>
          </a:p>
        </p:txBody>
      </p:sp>
      <p:sp>
        <p:nvSpPr>
          <p:cNvPr id="5" name="Rectangle 4">
            <a:extLst>
              <a:ext uri="{FF2B5EF4-FFF2-40B4-BE49-F238E27FC236}">
                <a16:creationId xmlns:a16="http://schemas.microsoft.com/office/drawing/2014/main" id="{6BDE4E59-AB6C-294D-AA16-D87960D46D97}"/>
              </a:ext>
            </a:extLst>
          </p:cNvPr>
          <p:cNvSpPr/>
          <p:nvPr/>
        </p:nvSpPr>
        <p:spPr>
          <a:xfrm>
            <a:off x="320772" y="4348976"/>
            <a:ext cx="2966224" cy="6356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487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0B728-528D-9B44-A129-B032C6EB77B9}"/>
              </a:ext>
            </a:extLst>
          </p:cNvPr>
          <p:cNvSpPr>
            <a:spLocks noGrp="1"/>
          </p:cNvSpPr>
          <p:nvPr>
            <p:ph type="title"/>
          </p:nvPr>
        </p:nvSpPr>
        <p:spPr>
          <a:xfrm>
            <a:off x="460375" y="370622"/>
            <a:ext cx="8369300" cy="993775"/>
          </a:xfrm>
        </p:spPr>
        <p:txBody>
          <a:bodyPr/>
          <a:lstStyle/>
          <a:p>
            <a:r>
              <a:rPr lang="en-US" sz="2400" dirty="0"/>
              <a:t>“The material presented in this training increased my knowledge of opioid use disorder and medication-assisted treatment”</a:t>
            </a:r>
          </a:p>
        </p:txBody>
      </p:sp>
      <p:graphicFrame>
        <p:nvGraphicFramePr>
          <p:cNvPr id="4" name="Table 3">
            <a:extLst>
              <a:ext uri="{FF2B5EF4-FFF2-40B4-BE49-F238E27FC236}">
                <a16:creationId xmlns:a16="http://schemas.microsoft.com/office/drawing/2014/main" id="{654B59E8-E9A0-3258-22D1-C005C5333E4D}"/>
              </a:ext>
            </a:extLst>
          </p:cNvPr>
          <p:cNvGraphicFramePr>
            <a:graphicFrameLocks noGrp="1"/>
          </p:cNvGraphicFramePr>
          <p:nvPr>
            <p:extLst>
              <p:ext uri="{D42A27DB-BD31-4B8C-83A1-F6EECF244321}">
                <p14:modId xmlns:p14="http://schemas.microsoft.com/office/powerpoint/2010/main" val="178524810"/>
              </p:ext>
            </p:extLst>
          </p:nvPr>
        </p:nvGraphicFramePr>
        <p:xfrm>
          <a:off x="1184275" y="1764030"/>
          <a:ext cx="6473826" cy="2194560"/>
        </p:xfrm>
        <a:graphic>
          <a:graphicData uri="http://schemas.openxmlformats.org/drawingml/2006/table">
            <a:tbl>
              <a:tblPr firstRow="1" firstCol="1" bandRow="1">
                <a:tableStyleId>{5C22544A-7EE6-4342-B048-85BDC9FD1C3A}</a:tableStyleId>
              </a:tblPr>
              <a:tblGrid>
                <a:gridCol w="3624770">
                  <a:extLst>
                    <a:ext uri="{9D8B030D-6E8A-4147-A177-3AD203B41FA5}">
                      <a16:colId xmlns:a16="http://schemas.microsoft.com/office/drawing/2014/main" val="4275324183"/>
                    </a:ext>
                  </a:extLst>
                </a:gridCol>
                <a:gridCol w="1423877">
                  <a:extLst>
                    <a:ext uri="{9D8B030D-6E8A-4147-A177-3AD203B41FA5}">
                      <a16:colId xmlns:a16="http://schemas.microsoft.com/office/drawing/2014/main" val="1520711067"/>
                    </a:ext>
                  </a:extLst>
                </a:gridCol>
                <a:gridCol w="1425179">
                  <a:extLst>
                    <a:ext uri="{9D8B030D-6E8A-4147-A177-3AD203B41FA5}">
                      <a16:colId xmlns:a16="http://schemas.microsoft.com/office/drawing/2014/main" val="244067506"/>
                    </a:ext>
                  </a:extLst>
                </a:gridCol>
              </a:tblGrid>
              <a:tr h="0">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n</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709549601"/>
                  </a:ext>
                </a:extLst>
              </a:tr>
              <a:tr h="0">
                <a:tc>
                  <a:txBody>
                    <a:bodyPr/>
                    <a:lstStyle/>
                    <a:p>
                      <a:pPr marL="0" marR="0">
                        <a:spcBef>
                          <a:spcPts val="0"/>
                        </a:spcBef>
                        <a:spcAft>
                          <a:spcPts val="0"/>
                        </a:spcAft>
                      </a:pPr>
                      <a:r>
                        <a:rPr lang="en-US" sz="2400" dirty="0">
                          <a:effectLst/>
                        </a:rPr>
                        <a:t>Strongly agree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64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52.5%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3209260"/>
                  </a:ext>
                </a:extLst>
              </a:tr>
              <a:tr h="0">
                <a:tc>
                  <a:txBody>
                    <a:bodyPr/>
                    <a:lstStyle/>
                    <a:p>
                      <a:pPr marL="0" marR="0">
                        <a:spcBef>
                          <a:spcPts val="0"/>
                        </a:spcBef>
                        <a:spcAft>
                          <a:spcPts val="0"/>
                        </a:spcAft>
                      </a:pPr>
                      <a:r>
                        <a:rPr lang="en-US" sz="2400">
                          <a:effectLst/>
                        </a:rPr>
                        <a:t>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54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44.3%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9111528"/>
                  </a:ext>
                </a:extLst>
              </a:tr>
              <a:tr h="0">
                <a:tc>
                  <a:txBody>
                    <a:bodyPr/>
                    <a:lstStyle/>
                    <a:p>
                      <a:pPr marL="0" marR="0">
                        <a:spcBef>
                          <a:spcPts val="0"/>
                        </a:spcBef>
                        <a:spcAft>
                          <a:spcPts val="0"/>
                        </a:spcAft>
                      </a:pPr>
                      <a:r>
                        <a:rPr lang="en-US" sz="2400">
                          <a:effectLst/>
                        </a:rPr>
                        <a:t>Neutral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0.8%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9888366"/>
                  </a:ext>
                </a:extLst>
              </a:tr>
              <a:tr h="0">
                <a:tc>
                  <a:txBody>
                    <a:bodyPr/>
                    <a:lstStyle/>
                    <a:p>
                      <a:pPr marL="0" marR="0">
                        <a:spcBef>
                          <a:spcPts val="0"/>
                        </a:spcBef>
                        <a:spcAft>
                          <a:spcPts val="0"/>
                        </a:spcAft>
                      </a:pPr>
                      <a:r>
                        <a:rPr lang="en-US" sz="2400">
                          <a:effectLst/>
                        </a:rPr>
                        <a:t>Disagree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0.8%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5265772"/>
                  </a:ext>
                </a:extLst>
              </a:tr>
              <a:tr h="0">
                <a:tc>
                  <a:txBody>
                    <a:bodyPr/>
                    <a:lstStyle/>
                    <a:p>
                      <a:pPr marL="0" marR="0">
                        <a:spcBef>
                          <a:spcPts val="0"/>
                        </a:spcBef>
                        <a:spcAft>
                          <a:spcPts val="0"/>
                        </a:spcAft>
                      </a:pPr>
                      <a:r>
                        <a:rPr lang="en-US" sz="2400">
                          <a:effectLst/>
                        </a:rPr>
                        <a:t>Strongly disagree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6361454"/>
                  </a:ext>
                </a:extLst>
              </a:tr>
            </a:tbl>
          </a:graphicData>
        </a:graphic>
      </p:graphicFrame>
    </p:spTree>
    <p:extLst>
      <p:ext uri="{BB962C8B-B14F-4D97-AF65-F5344CB8AC3E}">
        <p14:creationId xmlns:p14="http://schemas.microsoft.com/office/powerpoint/2010/main" val="1453031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0B728-528D-9B44-A129-B032C6EB77B9}"/>
              </a:ext>
            </a:extLst>
          </p:cNvPr>
          <p:cNvSpPr>
            <a:spLocks noGrp="1"/>
          </p:cNvSpPr>
          <p:nvPr>
            <p:ph type="title"/>
          </p:nvPr>
        </p:nvSpPr>
        <p:spPr>
          <a:xfrm>
            <a:off x="460375" y="370622"/>
            <a:ext cx="8369300" cy="993775"/>
          </a:xfrm>
        </p:spPr>
        <p:txBody>
          <a:bodyPr/>
          <a:lstStyle/>
          <a:p>
            <a:r>
              <a:rPr lang="en-US" sz="2400" dirty="0"/>
              <a:t>“This training was a useful supplement to the other opioid use disorder training I received during medical school”</a:t>
            </a:r>
          </a:p>
        </p:txBody>
      </p:sp>
      <p:graphicFrame>
        <p:nvGraphicFramePr>
          <p:cNvPr id="4" name="Table 3">
            <a:extLst>
              <a:ext uri="{FF2B5EF4-FFF2-40B4-BE49-F238E27FC236}">
                <a16:creationId xmlns:a16="http://schemas.microsoft.com/office/drawing/2014/main" id="{654B59E8-E9A0-3258-22D1-C005C5333E4D}"/>
              </a:ext>
            </a:extLst>
          </p:cNvPr>
          <p:cNvGraphicFramePr>
            <a:graphicFrameLocks noGrp="1"/>
          </p:cNvGraphicFramePr>
          <p:nvPr>
            <p:extLst>
              <p:ext uri="{D42A27DB-BD31-4B8C-83A1-F6EECF244321}">
                <p14:modId xmlns:p14="http://schemas.microsoft.com/office/powerpoint/2010/main" val="1995952077"/>
              </p:ext>
            </p:extLst>
          </p:nvPr>
        </p:nvGraphicFramePr>
        <p:xfrm>
          <a:off x="1203325" y="1773555"/>
          <a:ext cx="6473826" cy="2194560"/>
        </p:xfrm>
        <a:graphic>
          <a:graphicData uri="http://schemas.openxmlformats.org/drawingml/2006/table">
            <a:tbl>
              <a:tblPr firstRow="1" firstCol="1" bandRow="1">
                <a:tableStyleId>{5C22544A-7EE6-4342-B048-85BDC9FD1C3A}</a:tableStyleId>
              </a:tblPr>
              <a:tblGrid>
                <a:gridCol w="3624770">
                  <a:extLst>
                    <a:ext uri="{9D8B030D-6E8A-4147-A177-3AD203B41FA5}">
                      <a16:colId xmlns:a16="http://schemas.microsoft.com/office/drawing/2014/main" val="4275324183"/>
                    </a:ext>
                  </a:extLst>
                </a:gridCol>
                <a:gridCol w="1423877">
                  <a:extLst>
                    <a:ext uri="{9D8B030D-6E8A-4147-A177-3AD203B41FA5}">
                      <a16:colId xmlns:a16="http://schemas.microsoft.com/office/drawing/2014/main" val="1520711067"/>
                    </a:ext>
                  </a:extLst>
                </a:gridCol>
                <a:gridCol w="1425179">
                  <a:extLst>
                    <a:ext uri="{9D8B030D-6E8A-4147-A177-3AD203B41FA5}">
                      <a16:colId xmlns:a16="http://schemas.microsoft.com/office/drawing/2014/main" val="244067506"/>
                    </a:ext>
                  </a:extLst>
                </a:gridCol>
              </a:tblGrid>
              <a:tr h="0">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n</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709549601"/>
                  </a:ext>
                </a:extLst>
              </a:tr>
              <a:tr h="0">
                <a:tc>
                  <a:txBody>
                    <a:bodyPr/>
                    <a:lstStyle/>
                    <a:p>
                      <a:pPr marL="0" marR="0">
                        <a:spcBef>
                          <a:spcPts val="0"/>
                        </a:spcBef>
                        <a:spcAft>
                          <a:spcPts val="0"/>
                        </a:spcAft>
                      </a:pPr>
                      <a:r>
                        <a:rPr lang="en-US" sz="2400" dirty="0">
                          <a:effectLst/>
                        </a:rPr>
                        <a:t>Strongly agree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67</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54.9%</a:t>
                      </a:r>
                    </a:p>
                  </a:txBody>
                  <a:tcPr marL="68580" marR="68580" marT="0" marB="0"/>
                </a:tc>
                <a:extLst>
                  <a:ext uri="{0D108BD9-81ED-4DB2-BD59-A6C34878D82A}">
                    <a16:rowId xmlns:a16="http://schemas.microsoft.com/office/drawing/2014/main" val="433209260"/>
                  </a:ext>
                </a:extLst>
              </a:tr>
              <a:tr h="0">
                <a:tc>
                  <a:txBody>
                    <a:bodyPr/>
                    <a:lstStyle/>
                    <a:p>
                      <a:pPr marL="0" marR="0">
                        <a:spcBef>
                          <a:spcPts val="0"/>
                        </a:spcBef>
                        <a:spcAft>
                          <a:spcPts val="0"/>
                        </a:spcAft>
                      </a:pPr>
                      <a:r>
                        <a:rPr lang="en-US" sz="2400">
                          <a:effectLst/>
                        </a:rPr>
                        <a:t>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50</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41.0%</a:t>
                      </a:r>
                    </a:p>
                  </a:txBody>
                  <a:tcPr marL="68580" marR="68580" marT="0" marB="0"/>
                </a:tc>
                <a:extLst>
                  <a:ext uri="{0D108BD9-81ED-4DB2-BD59-A6C34878D82A}">
                    <a16:rowId xmlns:a16="http://schemas.microsoft.com/office/drawing/2014/main" val="3669111528"/>
                  </a:ext>
                </a:extLst>
              </a:tr>
              <a:tr h="0">
                <a:tc>
                  <a:txBody>
                    <a:bodyPr/>
                    <a:lstStyle/>
                    <a:p>
                      <a:pPr marL="0" marR="0">
                        <a:spcBef>
                          <a:spcPts val="0"/>
                        </a:spcBef>
                        <a:spcAft>
                          <a:spcPts val="0"/>
                        </a:spcAft>
                      </a:pPr>
                      <a:r>
                        <a:rPr lang="en-US" sz="2400">
                          <a:effectLst/>
                        </a:rPr>
                        <a:t>Neutral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tc>
                <a:extLst>
                  <a:ext uri="{0D108BD9-81ED-4DB2-BD59-A6C34878D82A}">
                    <a16:rowId xmlns:a16="http://schemas.microsoft.com/office/drawing/2014/main" val="639888366"/>
                  </a:ext>
                </a:extLst>
              </a:tr>
              <a:tr h="0">
                <a:tc>
                  <a:txBody>
                    <a:bodyPr/>
                    <a:lstStyle/>
                    <a:p>
                      <a:pPr marL="0" marR="0">
                        <a:spcBef>
                          <a:spcPts val="0"/>
                        </a:spcBef>
                        <a:spcAft>
                          <a:spcPts val="0"/>
                        </a:spcAft>
                      </a:pPr>
                      <a:r>
                        <a:rPr lang="en-US" sz="2400">
                          <a:effectLst/>
                        </a:rPr>
                        <a:t>Disagree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extLst>
                  <a:ext uri="{0D108BD9-81ED-4DB2-BD59-A6C34878D82A}">
                    <a16:rowId xmlns:a16="http://schemas.microsoft.com/office/drawing/2014/main" val="2315265772"/>
                  </a:ext>
                </a:extLst>
              </a:tr>
              <a:tr h="0">
                <a:tc>
                  <a:txBody>
                    <a:bodyPr/>
                    <a:lstStyle/>
                    <a:p>
                      <a:pPr marL="0" marR="0">
                        <a:spcBef>
                          <a:spcPts val="0"/>
                        </a:spcBef>
                        <a:spcAft>
                          <a:spcPts val="0"/>
                        </a:spcAft>
                      </a:pPr>
                      <a:r>
                        <a:rPr lang="en-US" sz="2400">
                          <a:effectLst/>
                        </a:rPr>
                        <a:t>Strongly disagree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tc>
                <a:extLst>
                  <a:ext uri="{0D108BD9-81ED-4DB2-BD59-A6C34878D82A}">
                    <a16:rowId xmlns:a16="http://schemas.microsoft.com/office/drawing/2014/main" val="3116361454"/>
                  </a:ext>
                </a:extLst>
              </a:tr>
            </a:tbl>
          </a:graphicData>
        </a:graphic>
      </p:graphicFrame>
    </p:spTree>
    <p:extLst>
      <p:ext uri="{BB962C8B-B14F-4D97-AF65-F5344CB8AC3E}">
        <p14:creationId xmlns:p14="http://schemas.microsoft.com/office/powerpoint/2010/main" val="182430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0B728-528D-9B44-A129-B032C6EB77B9}"/>
              </a:ext>
            </a:extLst>
          </p:cNvPr>
          <p:cNvSpPr>
            <a:spLocks noGrp="1"/>
          </p:cNvSpPr>
          <p:nvPr>
            <p:ph type="title"/>
          </p:nvPr>
        </p:nvSpPr>
        <p:spPr>
          <a:xfrm>
            <a:off x="460375" y="370622"/>
            <a:ext cx="8369300" cy="993775"/>
          </a:xfrm>
        </p:spPr>
        <p:txBody>
          <a:bodyPr/>
          <a:lstStyle/>
          <a:p>
            <a:r>
              <a:rPr lang="en-US" sz="2400" dirty="0"/>
              <a:t>“I expect to use the information gained from this training to treat opioid use disorder”</a:t>
            </a:r>
          </a:p>
        </p:txBody>
      </p:sp>
      <p:graphicFrame>
        <p:nvGraphicFramePr>
          <p:cNvPr id="4" name="Table 3">
            <a:extLst>
              <a:ext uri="{FF2B5EF4-FFF2-40B4-BE49-F238E27FC236}">
                <a16:creationId xmlns:a16="http://schemas.microsoft.com/office/drawing/2014/main" id="{654B59E8-E9A0-3258-22D1-C005C5333E4D}"/>
              </a:ext>
            </a:extLst>
          </p:cNvPr>
          <p:cNvGraphicFramePr>
            <a:graphicFrameLocks noGrp="1"/>
          </p:cNvGraphicFramePr>
          <p:nvPr>
            <p:extLst>
              <p:ext uri="{D42A27DB-BD31-4B8C-83A1-F6EECF244321}">
                <p14:modId xmlns:p14="http://schemas.microsoft.com/office/powerpoint/2010/main" val="986225470"/>
              </p:ext>
            </p:extLst>
          </p:nvPr>
        </p:nvGraphicFramePr>
        <p:xfrm>
          <a:off x="1212850" y="1773555"/>
          <a:ext cx="6473826" cy="2194560"/>
        </p:xfrm>
        <a:graphic>
          <a:graphicData uri="http://schemas.openxmlformats.org/drawingml/2006/table">
            <a:tbl>
              <a:tblPr firstRow="1" firstCol="1" bandRow="1">
                <a:tableStyleId>{5C22544A-7EE6-4342-B048-85BDC9FD1C3A}</a:tableStyleId>
              </a:tblPr>
              <a:tblGrid>
                <a:gridCol w="3624770">
                  <a:extLst>
                    <a:ext uri="{9D8B030D-6E8A-4147-A177-3AD203B41FA5}">
                      <a16:colId xmlns:a16="http://schemas.microsoft.com/office/drawing/2014/main" val="4275324183"/>
                    </a:ext>
                  </a:extLst>
                </a:gridCol>
                <a:gridCol w="1423877">
                  <a:extLst>
                    <a:ext uri="{9D8B030D-6E8A-4147-A177-3AD203B41FA5}">
                      <a16:colId xmlns:a16="http://schemas.microsoft.com/office/drawing/2014/main" val="1520711067"/>
                    </a:ext>
                  </a:extLst>
                </a:gridCol>
                <a:gridCol w="1425179">
                  <a:extLst>
                    <a:ext uri="{9D8B030D-6E8A-4147-A177-3AD203B41FA5}">
                      <a16:colId xmlns:a16="http://schemas.microsoft.com/office/drawing/2014/main" val="244067506"/>
                    </a:ext>
                  </a:extLst>
                </a:gridCol>
              </a:tblGrid>
              <a:tr h="0">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n</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709549601"/>
                  </a:ext>
                </a:extLst>
              </a:tr>
              <a:tr h="0">
                <a:tc>
                  <a:txBody>
                    <a:bodyPr/>
                    <a:lstStyle/>
                    <a:p>
                      <a:pPr marL="0" marR="0">
                        <a:spcBef>
                          <a:spcPts val="0"/>
                        </a:spcBef>
                        <a:spcAft>
                          <a:spcPts val="0"/>
                        </a:spcAft>
                      </a:pPr>
                      <a:r>
                        <a:rPr lang="en-US" sz="2400" dirty="0">
                          <a:effectLst/>
                        </a:rPr>
                        <a:t>Strongly agree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42.6%</a:t>
                      </a:r>
                    </a:p>
                  </a:txBody>
                  <a:tcPr marL="68580" marR="68580" marT="0" marB="0"/>
                </a:tc>
                <a:extLst>
                  <a:ext uri="{0D108BD9-81ED-4DB2-BD59-A6C34878D82A}">
                    <a16:rowId xmlns:a16="http://schemas.microsoft.com/office/drawing/2014/main" val="433209260"/>
                  </a:ext>
                </a:extLst>
              </a:tr>
              <a:tr h="0">
                <a:tc>
                  <a:txBody>
                    <a:bodyPr/>
                    <a:lstStyle/>
                    <a:p>
                      <a:pPr marL="0" marR="0">
                        <a:spcBef>
                          <a:spcPts val="0"/>
                        </a:spcBef>
                        <a:spcAft>
                          <a:spcPts val="0"/>
                        </a:spcAft>
                      </a:pPr>
                      <a:r>
                        <a:rPr lang="en-US" sz="2400">
                          <a:effectLst/>
                        </a:rPr>
                        <a:t>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54</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44.3%</a:t>
                      </a:r>
                    </a:p>
                  </a:txBody>
                  <a:tcPr marL="68580" marR="68580" marT="0" marB="0"/>
                </a:tc>
                <a:extLst>
                  <a:ext uri="{0D108BD9-81ED-4DB2-BD59-A6C34878D82A}">
                    <a16:rowId xmlns:a16="http://schemas.microsoft.com/office/drawing/2014/main" val="3669111528"/>
                  </a:ext>
                </a:extLst>
              </a:tr>
              <a:tr h="0">
                <a:tc>
                  <a:txBody>
                    <a:bodyPr/>
                    <a:lstStyle/>
                    <a:p>
                      <a:pPr marL="0" marR="0">
                        <a:spcBef>
                          <a:spcPts val="0"/>
                        </a:spcBef>
                        <a:spcAft>
                          <a:spcPts val="0"/>
                        </a:spcAft>
                      </a:pPr>
                      <a:r>
                        <a:rPr lang="en-US" sz="2400">
                          <a:effectLst/>
                        </a:rPr>
                        <a:t>Neutral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8.2%</a:t>
                      </a:r>
                    </a:p>
                  </a:txBody>
                  <a:tcPr marL="68580" marR="68580" marT="0" marB="0"/>
                </a:tc>
                <a:extLst>
                  <a:ext uri="{0D108BD9-81ED-4DB2-BD59-A6C34878D82A}">
                    <a16:rowId xmlns:a16="http://schemas.microsoft.com/office/drawing/2014/main" val="639888366"/>
                  </a:ext>
                </a:extLst>
              </a:tr>
              <a:tr h="0">
                <a:tc>
                  <a:txBody>
                    <a:bodyPr/>
                    <a:lstStyle/>
                    <a:p>
                      <a:pPr marL="0" marR="0">
                        <a:spcBef>
                          <a:spcPts val="0"/>
                        </a:spcBef>
                        <a:spcAft>
                          <a:spcPts val="0"/>
                        </a:spcAft>
                      </a:pPr>
                      <a:r>
                        <a:rPr lang="en-US" sz="2400">
                          <a:effectLst/>
                        </a:rPr>
                        <a:t>Disagree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extLst>
                  <a:ext uri="{0D108BD9-81ED-4DB2-BD59-A6C34878D82A}">
                    <a16:rowId xmlns:a16="http://schemas.microsoft.com/office/drawing/2014/main" val="2315265772"/>
                  </a:ext>
                </a:extLst>
              </a:tr>
              <a:tr h="0">
                <a:tc>
                  <a:txBody>
                    <a:bodyPr/>
                    <a:lstStyle/>
                    <a:p>
                      <a:pPr marL="0" marR="0">
                        <a:spcBef>
                          <a:spcPts val="0"/>
                        </a:spcBef>
                        <a:spcAft>
                          <a:spcPts val="0"/>
                        </a:spcAft>
                      </a:pPr>
                      <a:r>
                        <a:rPr lang="en-US" sz="2400" dirty="0">
                          <a:effectLst/>
                        </a:rPr>
                        <a:t>Strongly disagree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0.0%</a:t>
                      </a:r>
                    </a:p>
                  </a:txBody>
                  <a:tcPr marL="68580" marR="68580" marT="0" marB="0"/>
                </a:tc>
                <a:extLst>
                  <a:ext uri="{0D108BD9-81ED-4DB2-BD59-A6C34878D82A}">
                    <a16:rowId xmlns:a16="http://schemas.microsoft.com/office/drawing/2014/main" val="3116361454"/>
                  </a:ext>
                </a:extLst>
              </a:tr>
            </a:tbl>
          </a:graphicData>
        </a:graphic>
      </p:graphicFrame>
    </p:spTree>
    <p:extLst>
      <p:ext uri="{BB962C8B-B14F-4D97-AF65-F5344CB8AC3E}">
        <p14:creationId xmlns:p14="http://schemas.microsoft.com/office/powerpoint/2010/main" val="2318988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0B728-528D-9B44-A129-B032C6EB77B9}"/>
              </a:ext>
            </a:extLst>
          </p:cNvPr>
          <p:cNvSpPr>
            <a:spLocks noGrp="1"/>
          </p:cNvSpPr>
          <p:nvPr>
            <p:ph type="title"/>
          </p:nvPr>
        </p:nvSpPr>
        <p:spPr>
          <a:xfrm>
            <a:off x="460375" y="370622"/>
            <a:ext cx="8369300" cy="993775"/>
          </a:xfrm>
        </p:spPr>
        <p:txBody>
          <a:bodyPr/>
          <a:lstStyle/>
          <a:p>
            <a:r>
              <a:rPr lang="en-US" sz="2200" dirty="0"/>
              <a:t>“If I had known about the new guidance allowing physicians to prescribe buprenorphine to &lt; 30 concurrent patients without completing 8-hour training I would </a:t>
            </a:r>
            <a:r>
              <a:rPr lang="en-US" sz="2200" u="sng" dirty="0"/>
              <a:t>not</a:t>
            </a:r>
            <a:r>
              <a:rPr lang="en-US" sz="2200" dirty="0"/>
              <a:t> have taken this course”</a:t>
            </a:r>
          </a:p>
        </p:txBody>
      </p:sp>
      <p:graphicFrame>
        <p:nvGraphicFramePr>
          <p:cNvPr id="4" name="Table 3">
            <a:extLst>
              <a:ext uri="{FF2B5EF4-FFF2-40B4-BE49-F238E27FC236}">
                <a16:creationId xmlns:a16="http://schemas.microsoft.com/office/drawing/2014/main" id="{654B59E8-E9A0-3258-22D1-C005C5333E4D}"/>
              </a:ext>
            </a:extLst>
          </p:cNvPr>
          <p:cNvGraphicFramePr>
            <a:graphicFrameLocks noGrp="1"/>
          </p:cNvGraphicFramePr>
          <p:nvPr>
            <p:extLst>
              <p:ext uri="{D42A27DB-BD31-4B8C-83A1-F6EECF244321}">
                <p14:modId xmlns:p14="http://schemas.microsoft.com/office/powerpoint/2010/main" val="2464263788"/>
              </p:ext>
            </p:extLst>
          </p:nvPr>
        </p:nvGraphicFramePr>
        <p:xfrm>
          <a:off x="1203325" y="1792605"/>
          <a:ext cx="6473826" cy="2194560"/>
        </p:xfrm>
        <a:graphic>
          <a:graphicData uri="http://schemas.openxmlformats.org/drawingml/2006/table">
            <a:tbl>
              <a:tblPr firstRow="1" firstCol="1" bandRow="1">
                <a:tableStyleId>{5C22544A-7EE6-4342-B048-85BDC9FD1C3A}</a:tableStyleId>
              </a:tblPr>
              <a:tblGrid>
                <a:gridCol w="3624770">
                  <a:extLst>
                    <a:ext uri="{9D8B030D-6E8A-4147-A177-3AD203B41FA5}">
                      <a16:colId xmlns:a16="http://schemas.microsoft.com/office/drawing/2014/main" val="4275324183"/>
                    </a:ext>
                  </a:extLst>
                </a:gridCol>
                <a:gridCol w="1423877">
                  <a:extLst>
                    <a:ext uri="{9D8B030D-6E8A-4147-A177-3AD203B41FA5}">
                      <a16:colId xmlns:a16="http://schemas.microsoft.com/office/drawing/2014/main" val="1520711067"/>
                    </a:ext>
                  </a:extLst>
                </a:gridCol>
                <a:gridCol w="1425179">
                  <a:extLst>
                    <a:ext uri="{9D8B030D-6E8A-4147-A177-3AD203B41FA5}">
                      <a16:colId xmlns:a16="http://schemas.microsoft.com/office/drawing/2014/main" val="244067506"/>
                    </a:ext>
                  </a:extLst>
                </a:gridCol>
              </a:tblGrid>
              <a:tr h="0">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n</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709549601"/>
                  </a:ext>
                </a:extLst>
              </a:tr>
              <a:tr h="0">
                <a:tc>
                  <a:txBody>
                    <a:bodyPr/>
                    <a:lstStyle/>
                    <a:p>
                      <a:pPr marL="0" marR="0">
                        <a:spcBef>
                          <a:spcPts val="0"/>
                        </a:spcBef>
                        <a:spcAft>
                          <a:spcPts val="0"/>
                        </a:spcAft>
                      </a:pPr>
                      <a:r>
                        <a:rPr lang="en-US" sz="2400" dirty="0">
                          <a:effectLst/>
                        </a:rPr>
                        <a:t>Strongly agree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tc>
                <a:extLst>
                  <a:ext uri="{0D108BD9-81ED-4DB2-BD59-A6C34878D82A}">
                    <a16:rowId xmlns:a16="http://schemas.microsoft.com/office/drawing/2014/main" val="433209260"/>
                  </a:ext>
                </a:extLst>
              </a:tr>
              <a:tr h="0">
                <a:tc>
                  <a:txBody>
                    <a:bodyPr/>
                    <a:lstStyle/>
                    <a:p>
                      <a:pPr marL="0" marR="0">
                        <a:spcBef>
                          <a:spcPts val="0"/>
                        </a:spcBef>
                        <a:spcAft>
                          <a:spcPts val="0"/>
                        </a:spcAft>
                      </a:pPr>
                      <a:r>
                        <a:rPr lang="en-US" sz="2400">
                          <a:effectLst/>
                        </a:rPr>
                        <a:t>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7.4%</a:t>
                      </a:r>
                    </a:p>
                  </a:txBody>
                  <a:tcPr marL="68580" marR="68580" marT="0" marB="0"/>
                </a:tc>
                <a:extLst>
                  <a:ext uri="{0D108BD9-81ED-4DB2-BD59-A6C34878D82A}">
                    <a16:rowId xmlns:a16="http://schemas.microsoft.com/office/drawing/2014/main" val="3669111528"/>
                  </a:ext>
                </a:extLst>
              </a:tr>
              <a:tr h="0">
                <a:tc>
                  <a:txBody>
                    <a:bodyPr/>
                    <a:lstStyle/>
                    <a:p>
                      <a:pPr marL="0" marR="0">
                        <a:spcBef>
                          <a:spcPts val="0"/>
                        </a:spcBef>
                        <a:spcAft>
                          <a:spcPts val="0"/>
                        </a:spcAft>
                      </a:pPr>
                      <a:r>
                        <a:rPr lang="en-US" sz="2400">
                          <a:effectLst/>
                        </a:rPr>
                        <a:t>Neutral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18.0%</a:t>
                      </a:r>
                    </a:p>
                  </a:txBody>
                  <a:tcPr marL="68580" marR="68580" marT="0" marB="0"/>
                </a:tc>
                <a:extLst>
                  <a:ext uri="{0D108BD9-81ED-4DB2-BD59-A6C34878D82A}">
                    <a16:rowId xmlns:a16="http://schemas.microsoft.com/office/drawing/2014/main" val="639888366"/>
                  </a:ext>
                </a:extLst>
              </a:tr>
              <a:tr h="0">
                <a:tc>
                  <a:txBody>
                    <a:bodyPr/>
                    <a:lstStyle/>
                    <a:p>
                      <a:pPr marL="0" marR="0">
                        <a:spcBef>
                          <a:spcPts val="0"/>
                        </a:spcBef>
                        <a:spcAft>
                          <a:spcPts val="0"/>
                        </a:spcAft>
                      </a:pPr>
                      <a:r>
                        <a:rPr lang="en-US" sz="2400">
                          <a:effectLst/>
                        </a:rPr>
                        <a:t>Disagree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58</a:t>
                      </a: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47.5%</a:t>
                      </a:r>
                    </a:p>
                  </a:txBody>
                  <a:tcPr marL="68580" marR="68580" marT="0" marB="0"/>
                </a:tc>
                <a:extLst>
                  <a:ext uri="{0D108BD9-81ED-4DB2-BD59-A6C34878D82A}">
                    <a16:rowId xmlns:a16="http://schemas.microsoft.com/office/drawing/2014/main" val="2315265772"/>
                  </a:ext>
                </a:extLst>
              </a:tr>
              <a:tr h="0">
                <a:tc>
                  <a:txBody>
                    <a:bodyPr/>
                    <a:lstStyle/>
                    <a:p>
                      <a:pPr marL="0" marR="0">
                        <a:spcBef>
                          <a:spcPts val="0"/>
                        </a:spcBef>
                        <a:spcAft>
                          <a:spcPts val="0"/>
                        </a:spcAft>
                      </a:pPr>
                      <a:r>
                        <a:rPr lang="en-US" sz="2400" dirty="0">
                          <a:effectLst/>
                        </a:rPr>
                        <a:t>Strongly disagree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tc>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25.4%</a:t>
                      </a:r>
                    </a:p>
                  </a:txBody>
                  <a:tcPr marL="68580" marR="68580" marT="0" marB="0"/>
                </a:tc>
                <a:extLst>
                  <a:ext uri="{0D108BD9-81ED-4DB2-BD59-A6C34878D82A}">
                    <a16:rowId xmlns:a16="http://schemas.microsoft.com/office/drawing/2014/main" val="3116361454"/>
                  </a:ext>
                </a:extLst>
              </a:tr>
            </a:tbl>
          </a:graphicData>
        </a:graphic>
      </p:graphicFrame>
    </p:spTree>
    <p:extLst>
      <p:ext uri="{BB962C8B-B14F-4D97-AF65-F5344CB8AC3E}">
        <p14:creationId xmlns:p14="http://schemas.microsoft.com/office/powerpoint/2010/main" val="2862430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714B83-533B-D047-B110-938E6716AF6C}"/>
              </a:ext>
            </a:extLst>
          </p:cNvPr>
          <p:cNvSpPr>
            <a:spLocks noGrp="1"/>
          </p:cNvSpPr>
          <p:nvPr>
            <p:ph type="body" sz="quarter" idx="11"/>
          </p:nvPr>
        </p:nvSpPr>
        <p:spPr>
          <a:xfrm>
            <a:off x="460375" y="1719072"/>
            <a:ext cx="7324262" cy="3195829"/>
          </a:xfrm>
        </p:spPr>
        <p:txBody>
          <a:bodyPr>
            <a:normAutofit/>
          </a:bodyPr>
          <a:lstStyle/>
          <a:p>
            <a:r>
              <a:rPr lang="en-US" dirty="0"/>
              <a:t>The study was conducted at a single site </a:t>
            </a:r>
          </a:p>
          <a:p>
            <a:endParaRPr lang="en-US" dirty="0"/>
          </a:p>
          <a:p>
            <a:r>
              <a:rPr lang="en-US" dirty="0"/>
              <a:t>Only students who chose to participate in this elective training program were included</a:t>
            </a:r>
          </a:p>
          <a:p>
            <a:endParaRPr lang="en-US" dirty="0"/>
          </a:p>
          <a:p>
            <a:r>
              <a:rPr lang="en-US" dirty="0"/>
              <a:t>Slightly different curricula each year</a:t>
            </a:r>
          </a:p>
        </p:txBody>
      </p:sp>
      <p:sp>
        <p:nvSpPr>
          <p:cNvPr id="3" name="Title 2">
            <a:extLst>
              <a:ext uri="{FF2B5EF4-FFF2-40B4-BE49-F238E27FC236}">
                <a16:creationId xmlns:a16="http://schemas.microsoft.com/office/drawing/2014/main" id="{49110566-F576-D649-9C55-9385A97FFAEE}"/>
              </a:ext>
            </a:extLst>
          </p:cNvPr>
          <p:cNvSpPr>
            <a:spLocks noGrp="1"/>
          </p:cNvSpPr>
          <p:nvPr>
            <p:ph type="title"/>
          </p:nvPr>
        </p:nvSpPr>
        <p:spPr/>
        <p:txBody>
          <a:bodyPr/>
          <a:lstStyle/>
          <a:p>
            <a:r>
              <a:rPr lang="en-US" dirty="0"/>
              <a:t>Limitations</a:t>
            </a:r>
          </a:p>
        </p:txBody>
      </p:sp>
    </p:spTree>
    <p:extLst>
      <p:ext uri="{BB962C8B-B14F-4D97-AF65-F5344CB8AC3E}">
        <p14:creationId xmlns:p14="http://schemas.microsoft.com/office/powerpoint/2010/main" val="551672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714B83-533B-D047-B110-938E6716AF6C}"/>
              </a:ext>
            </a:extLst>
          </p:cNvPr>
          <p:cNvSpPr>
            <a:spLocks noGrp="1"/>
          </p:cNvSpPr>
          <p:nvPr>
            <p:ph type="body" sz="quarter" idx="11"/>
          </p:nvPr>
        </p:nvSpPr>
        <p:spPr>
          <a:xfrm>
            <a:off x="460374" y="1719073"/>
            <a:ext cx="8184663" cy="2843402"/>
          </a:xfrm>
        </p:spPr>
        <p:txBody>
          <a:bodyPr>
            <a:normAutofit fontScale="92500" lnSpcReduction="20000"/>
          </a:bodyPr>
          <a:lstStyle/>
          <a:p>
            <a:r>
              <a:rPr lang="en-US" dirty="0"/>
              <a:t>Most medical students felt training remained valuable and would still participate despite the regulatory changes. </a:t>
            </a:r>
          </a:p>
          <a:p>
            <a:pPr lvl="1"/>
            <a:r>
              <a:rPr lang="en-US" dirty="0"/>
              <a:t>Less than 10% of participants said they would not do the training had they known it wasn’t necessary. </a:t>
            </a:r>
          </a:p>
          <a:p>
            <a:endParaRPr lang="en-US" dirty="0"/>
          </a:p>
          <a:p>
            <a:r>
              <a:rPr lang="en-US" dirty="0"/>
              <a:t>Our results suggest educators should continue to prioritize buprenorphine training even with the removal of training requirements.</a:t>
            </a:r>
          </a:p>
        </p:txBody>
      </p:sp>
      <p:sp>
        <p:nvSpPr>
          <p:cNvPr id="3" name="Title 2">
            <a:extLst>
              <a:ext uri="{FF2B5EF4-FFF2-40B4-BE49-F238E27FC236}">
                <a16:creationId xmlns:a16="http://schemas.microsoft.com/office/drawing/2014/main" id="{49110566-F576-D649-9C55-9385A97FFAEE}"/>
              </a:ext>
            </a:extLst>
          </p:cNvPr>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3488083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47922" y="2140975"/>
            <a:ext cx="7990021" cy="2365901"/>
          </a:xfrm>
        </p:spPr>
        <p:txBody>
          <a:bodyPr/>
          <a:lstStyle/>
          <a:p>
            <a:pPr>
              <a:lnSpc>
                <a:spcPct val="150000"/>
              </a:lnSpc>
            </a:pPr>
            <a:r>
              <a:rPr lang="en-US" dirty="0"/>
              <a:t>Co-authors: Drs. Judith </a:t>
            </a:r>
            <a:r>
              <a:rPr lang="en-US" dirty="0" err="1"/>
              <a:t>Tsui</a:t>
            </a:r>
            <a:r>
              <a:rPr lang="en-US" dirty="0"/>
              <a:t>, Jamie Darnton, Jocelyn James </a:t>
            </a:r>
          </a:p>
          <a:p>
            <a:pPr>
              <a:lnSpc>
                <a:spcPct val="150000"/>
              </a:lnSpc>
            </a:pPr>
            <a:r>
              <a:rPr lang="en-US" dirty="0"/>
              <a:t>Project Staff: Jesse Moritz</a:t>
            </a:r>
          </a:p>
          <a:p>
            <a:pPr>
              <a:lnSpc>
                <a:spcPct val="150000"/>
              </a:lnSpc>
            </a:pPr>
            <a:r>
              <a:rPr lang="en-US" dirty="0"/>
              <a:t>UW SOM medical students and faculty</a:t>
            </a:r>
            <a:endParaRPr lang="en-US" sz="900" dirty="0"/>
          </a:p>
        </p:txBody>
      </p:sp>
      <p:sp>
        <p:nvSpPr>
          <p:cNvPr id="3" name="Title 2"/>
          <p:cNvSpPr>
            <a:spLocks noGrp="1"/>
          </p:cNvSpPr>
          <p:nvPr>
            <p:ph type="title"/>
          </p:nvPr>
        </p:nvSpPr>
        <p:spPr/>
        <p:txBody>
          <a:bodyPr/>
          <a:lstStyle/>
          <a:p>
            <a:r>
              <a:rPr lang="en-US" dirty="0"/>
              <a:t>Acknowledgments</a:t>
            </a:r>
          </a:p>
        </p:txBody>
      </p:sp>
      <p:pic>
        <p:nvPicPr>
          <p:cNvPr id="6" name="Picture 5" descr="A person wearing glasses and a blue shirt&#10;&#10;Description automatically generated">
            <a:extLst>
              <a:ext uri="{FF2B5EF4-FFF2-40B4-BE49-F238E27FC236}">
                <a16:creationId xmlns:a16="http://schemas.microsoft.com/office/drawing/2014/main" id="{9D461F84-D0F2-ADAD-BAAB-655A77795339}"/>
              </a:ext>
            </a:extLst>
          </p:cNvPr>
          <p:cNvPicPr>
            <a:picLocks noChangeAspect="1"/>
          </p:cNvPicPr>
          <p:nvPr/>
        </p:nvPicPr>
        <p:blipFill rotWithShape="1">
          <a:blip r:embed="rId3"/>
          <a:srcRect l="13018" r="15074"/>
          <a:stretch/>
        </p:blipFill>
        <p:spPr>
          <a:xfrm>
            <a:off x="6251022" y="513697"/>
            <a:ext cx="1100812" cy="1530875"/>
          </a:xfrm>
          <a:prstGeom prst="rect">
            <a:avLst/>
          </a:prstGeom>
        </p:spPr>
      </p:pic>
      <p:pic>
        <p:nvPicPr>
          <p:cNvPr id="9" name="Picture 8" descr="A person with long brown hair wearing a white jacket&#10;&#10;Description automatically generated">
            <a:extLst>
              <a:ext uri="{FF2B5EF4-FFF2-40B4-BE49-F238E27FC236}">
                <a16:creationId xmlns:a16="http://schemas.microsoft.com/office/drawing/2014/main" id="{9753F10C-D5FE-D610-E28A-589BCFC5F7C1}"/>
              </a:ext>
            </a:extLst>
          </p:cNvPr>
          <p:cNvPicPr>
            <a:picLocks noChangeAspect="1"/>
          </p:cNvPicPr>
          <p:nvPr/>
        </p:nvPicPr>
        <p:blipFill>
          <a:blip r:embed="rId4"/>
          <a:stretch>
            <a:fillRect/>
          </a:stretch>
        </p:blipFill>
        <p:spPr>
          <a:xfrm>
            <a:off x="4957819" y="507537"/>
            <a:ext cx="1100812" cy="1543194"/>
          </a:xfrm>
          <a:prstGeom prst="rect">
            <a:avLst/>
          </a:prstGeom>
        </p:spPr>
      </p:pic>
      <p:pic>
        <p:nvPicPr>
          <p:cNvPr id="12" name="Picture 11" descr="A person smiling for a picture&#10;&#10;Description automatically generated">
            <a:extLst>
              <a:ext uri="{FF2B5EF4-FFF2-40B4-BE49-F238E27FC236}">
                <a16:creationId xmlns:a16="http://schemas.microsoft.com/office/drawing/2014/main" id="{7AC26795-763F-06CF-C12B-6C0319D2F296}"/>
              </a:ext>
            </a:extLst>
          </p:cNvPr>
          <p:cNvPicPr>
            <a:picLocks noChangeAspect="1"/>
          </p:cNvPicPr>
          <p:nvPr/>
        </p:nvPicPr>
        <p:blipFill rotWithShape="1">
          <a:blip r:embed="rId5"/>
          <a:srcRect l="14968" r="13412"/>
          <a:stretch/>
        </p:blipFill>
        <p:spPr>
          <a:xfrm>
            <a:off x="7544225" y="510616"/>
            <a:ext cx="1100812" cy="1537035"/>
          </a:xfrm>
          <a:prstGeom prst="rect">
            <a:avLst/>
          </a:prstGeom>
        </p:spPr>
      </p:pic>
    </p:spTree>
    <p:extLst>
      <p:ext uri="{BB962C8B-B14F-4D97-AF65-F5344CB8AC3E}">
        <p14:creationId xmlns:p14="http://schemas.microsoft.com/office/powerpoint/2010/main" val="2975628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spTree>
    <p:extLst>
      <p:ext uri="{BB962C8B-B14F-4D97-AF65-F5344CB8AC3E}">
        <p14:creationId xmlns:p14="http://schemas.microsoft.com/office/powerpoint/2010/main" val="3997540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624C7D-9B03-344D-BCA8-9E997CB368C8}"/>
              </a:ext>
            </a:extLst>
          </p:cNvPr>
          <p:cNvSpPr>
            <a:spLocks noGrp="1"/>
          </p:cNvSpPr>
          <p:nvPr>
            <p:ph type="body" sz="quarter" idx="11"/>
          </p:nvPr>
        </p:nvSpPr>
        <p:spPr/>
        <p:txBody>
          <a:bodyPr/>
          <a:lstStyle/>
          <a:p>
            <a:r>
              <a:rPr lang="en-US" sz="2200" dirty="0"/>
              <a:t>Funding to support medical student training was provided by SAMHSA (Grant 1H79TI081651). </a:t>
            </a:r>
          </a:p>
          <a:p>
            <a:r>
              <a:rPr lang="en-US" sz="2200" dirty="0"/>
              <a:t>The views expressed herein do not necessarily reflect the official policies of the Department of Health and Human Services nor imply endorsement by the U.S. Government.</a:t>
            </a:r>
            <a:endParaRPr lang="en-US" sz="2200" i="1" dirty="0"/>
          </a:p>
          <a:p>
            <a:r>
              <a:rPr lang="en-US" sz="2200" i="1" dirty="0"/>
              <a:t>No other financial disclosures</a:t>
            </a:r>
          </a:p>
        </p:txBody>
      </p:sp>
      <p:sp>
        <p:nvSpPr>
          <p:cNvPr id="4" name="Title 3">
            <a:extLst>
              <a:ext uri="{FF2B5EF4-FFF2-40B4-BE49-F238E27FC236}">
                <a16:creationId xmlns:a16="http://schemas.microsoft.com/office/drawing/2014/main" id="{5BF9F83C-8CCA-5847-B6F0-D2C7B086AA61}"/>
              </a:ext>
            </a:extLst>
          </p:cNvPr>
          <p:cNvSpPr>
            <a:spLocks noGrp="1"/>
          </p:cNvSpPr>
          <p:nvPr>
            <p:ph type="title"/>
          </p:nvPr>
        </p:nvSpPr>
        <p:spPr/>
        <p:txBody>
          <a:bodyPr/>
          <a:lstStyle/>
          <a:p>
            <a:r>
              <a:rPr lang="en-US" dirty="0"/>
              <a:t>Disclosures</a:t>
            </a:r>
          </a:p>
        </p:txBody>
      </p:sp>
    </p:spTree>
    <p:extLst>
      <p:ext uri="{BB962C8B-B14F-4D97-AF65-F5344CB8AC3E}">
        <p14:creationId xmlns:p14="http://schemas.microsoft.com/office/powerpoint/2010/main" val="303894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0B728-528D-9B44-A129-B032C6EB77B9}"/>
              </a:ext>
            </a:extLst>
          </p:cNvPr>
          <p:cNvSpPr>
            <a:spLocks noGrp="1"/>
          </p:cNvSpPr>
          <p:nvPr>
            <p:ph type="title"/>
          </p:nvPr>
        </p:nvSpPr>
        <p:spPr/>
        <p:txBody>
          <a:bodyPr/>
          <a:lstStyle/>
          <a:p>
            <a:r>
              <a:rPr lang="en-US" dirty="0"/>
              <a:t>Recent legislation aimed to reduce barriers to prescribing buprenorphine</a:t>
            </a:r>
          </a:p>
        </p:txBody>
      </p:sp>
      <p:sp>
        <p:nvSpPr>
          <p:cNvPr id="5" name="TextBox 4">
            <a:extLst>
              <a:ext uri="{FF2B5EF4-FFF2-40B4-BE49-F238E27FC236}">
                <a16:creationId xmlns:a16="http://schemas.microsoft.com/office/drawing/2014/main" id="{9564A633-7896-4467-A3E3-A875FD09B136}"/>
              </a:ext>
            </a:extLst>
          </p:cNvPr>
          <p:cNvSpPr txBox="1"/>
          <p:nvPr/>
        </p:nvSpPr>
        <p:spPr>
          <a:xfrm>
            <a:off x="69605" y="4558725"/>
            <a:ext cx="5362203" cy="584775"/>
          </a:xfrm>
          <a:prstGeom prst="rect">
            <a:avLst/>
          </a:prstGeom>
          <a:noFill/>
        </p:spPr>
        <p:txBody>
          <a:bodyPr wrap="square">
            <a:spAutoFit/>
          </a:bodyPr>
          <a:lstStyle/>
          <a:p>
            <a:r>
              <a:rPr lang="en-US" sz="1600" b="0" i="1" u="none" strike="noStrike" baseline="30000" dirty="0">
                <a:solidFill>
                  <a:srgbClr val="333333"/>
                </a:solidFill>
                <a:effectLst/>
                <a:latin typeface="Guardian TextSans Web"/>
              </a:rPr>
              <a:t>1</a:t>
            </a:r>
            <a:r>
              <a:rPr lang="en-US" sz="1600" b="0" i="1" u="none" strike="noStrike" dirty="0">
                <a:solidFill>
                  <a:srgbClr val="333333"/>
                </a:solidFill>
                <a:effectLst/>
                <a:latin typeface="Guardian TextSans Web"/>
              </a:rPr>
              <a:t>SAMHSA, 2021, 86 FR 22439</a:t>
            </a:r>
          </a:p>
          <a:p>
            <a:r>
              <a:rPr lang="en-US" sz="1600" b="0" i="1" u="none" strike="noStrike" baseline="30000" dirty="0">
                <a:solidFill>
                  <a:srgbClr val="333333"/>
                </a:solidFill>
                <a:effectLst/>
                <a:latin typeface="Guardian TextSans Web"/>
              </a:rPr>
              <a:t>2</a:t>
            </a:r>
            <a:r>
              <a:rPr lang="en-US" sz="1600" b="0" i="1" u="none" strike="noStrike" dirty="0">
                <a:solidFill>
                  <a:srgbClr val="333333"/>
                </a:solidFill>
                <a:effectLst/>
                <a:latin typeface="Guardian TextSans Web"/>
              </a:rPr>
              <a:t>Section 1262 of the Consolidated Appropriations Act, 2023</a:t>
            </a:r>
            <a:endParaRPr lang="en-US" sz="1600" i="1" dirty="0"/>
          </a:p>
        </p:txBody>
      </p:sp>
      <p:cxnSp>
        <p:nvCxnSpPr>
          <p:cNvPr id="6" name="Straight Connector 5">
            <a:extLst>
              <a:ext uri="{FF2B5EF4-FFF2-40B4-BE49-F238E27FC236}">
                <a16:creationId xmlns:a16="http://schemas.microsoft.com/office/drawing/2014/main" id="{9278A9DF-386E-C916-2A3C-4761D776E406}"/>
              </a:ext>
            </a:extLst>
          </p:cNvPr>
          <p:cNvCxnSpPr>
            <a:cxnSpLocks/>
          </p:cNvCxnSpPr>
          <p:nvPr/>
        </p:nvCxnSpPr>
        <p:spPr>
          <a:xfrm>
            <a:off x="4933950" y="2092372"/>
            <a:ext cx="2419350" cy="0"/>
          </a:xfrm>
          <a:prstGeom prst="line">
            <a:avLst/>
          </a:prstGeom>
          <a:ln w="38100">
            <a:headEnd type="none"/>
            <a:tailEnd type="triangle" w="lg" len="med"/>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EC279C52-9832-D463-16AE-25054A32E871}"/>
              </a:ext>
            </a:extLst>
          </p:cNvPr>
          <p:cNvSpPr txBox="1"/>
          <p:nvPr/>
        </p:nvSpPr>
        <p:spPr>
          <a:xfrm>
            <a:off x="272955" y="2451952"/>
            <a:ext cx="1651379" cy="923330"/>
          </a:xfrm>
          <a:prstGeom prst="rect">
            <a:avLst/>
          </a:prstGeom>
          <a:noFill/>
        </p:spPr>
        <p:txBody>
          <a:bodyPr wrap="square" rtlCol="0">
            <a:spAutoFit/>
          </a:bodyPr>
          <a:lstStyle/>
          <a:p>
            <a:pPr algn="ctr"/>
            <a:r>
              <a:rPr lang="en-US" dirty="0"/>
              <a:t>Buprenorphine </a:t>
            </a:r>
            <a:r>
              <a:rPr lang="en-US" b="1" dirty="0"/>
              <a:t>FDA approved </a:t>
            </a:r>
            <a:r>
              <a:rPr lang="en-US" dirty="0"/>
              <a:t>(2002)</a:t>
            </a:r>
          </a:p>
        </p:txBody>
      </p:sp>
      <p:sp>
        <p:nvSpPr>
          <p:cNvPr id="8" name="TextBox 7">
            <a:extLst>
              <a:ext uri="{FF2B5EF4-FFF2-40B4-BE49-F238E27FC236}">
                <a16:creationId xmlns:a16="http://schemas.microsoft.com/office/drawing/2014/main" id="{F81FAD92-DBA2-8C22-96A3-69DBE9B4854E}"/>
              </a:ext>
            </a:extLst>
          </p:cNvPr>
          <p:cNvSpPr txBox="1"/>
          <p:nvPr/>
        </p:nvSpPr>
        <p:spPr>
          <a:xfrm>
            <a:off x="6259041" y="2372220"/>
            <a:ext cx="1364775" cy="1200329"/>
          </a:xfrm>
          <a:prstGeom prst="rect">
            <a:avLst/>
          </a:prstGeom>
          <a:noFill/>
        </p:spPr>
        <p:txBody>
          <a:bodyPr wrap="square" rtlCol="0">
            <a:spAutoFit/>
          </a:bodyPr>
          <a:lstStyle/>
          <a:p>
            <a:pPr algn="ctr"/>
            <a:r>
              <a:rPr lang="en-US" b="1" dirty="0"/>
              <a:t>MAT Act</a:t>
            </a:r>
            <a:r>
              <a:rPr lang="en-US" b="1" baseline="30000" dirty="0"/>
              <a:t>2</a:t>
            </a:r>
            <a:r>
              <a:rPr lang="en-US" b="1" dirty="0"/>
              <a:t> </a:t>
            </a:r>
            <a:r>
              <a:rPr lang="en-US" dirty="0"/>
              <a:t>(Dec 2022) eliminates the X-waiver</a:t>
            </a:r>
          </a:p>
        </p:txBody>
      </p:sp>
      <p:sp>
        <p:nvSpPr>
          <p:cNvPr id="11" name="TextBox 10">
            <a:extLst>
              <a:ext uri="{FF2B5EF4-FFF2-40B4-BE49-F238E27FC236}">
                <a16:creationId xmlns:a16="http://schemas.microsoft.com/office/drawing/2014/main" id="{D8FDFC58-EC15-DA82-47B3-216C68AB2201}"/>
              </a:ext>
            </a:extLst>
          </p:cNvPr>
          <p:cNvSpPr txBox="1"/>
          <p:nvPr/>
        </p:nvSpPr>
        <p:spPr>
          <a:xfrm>
            <a:off x="5071393" y="3572549"/>
            <a:ext cx="2306472" cy="1200329"/>
          </a:xfrm>
          <a:prstGeom prst="rect">
            <a:avLst/>
          </a:prstGeom>
          <a:noFill/>
        </p:spPr>
        <p:txBody>
          <a:bodyPr wrap="square" rtlCol="0">
            <a:spAutoFit/>
          </a:bodyPr>
          <a:lstStyle/>
          <a:p>
            <a:pPr algn="ctr"/>
            <a:r>
              <a:rPr lang="en-US" b="1" dirty="0"/>
              <a:t>SAMHSA guidelines</a:t>
            </a:r>
            <a:r>
              <a:rPr lang="en-US" b="1" baseline="30000" dirty="0"/>
              <a:t>1</a:t>
            </a:r>
            <a:r>
              <a:rPr lang="en-US" b="1" dirty="0"/>
              <a:t> </a:t>
            </a:r>
            <a:r>
              <a:rPr lang="en-US" dirty="0"/>
              <a:t>(Apr 2021) remove training requirement, X-waiver still required</a:t>
            </a:r>
          </a:p>
        </p:txBody>
      </p:sp>
      <p:cxnSp>
        <p:nvCxnSpPr>
          <p:cNvPr id="13" name="Straight Connector 12">
            <a:extLst>
              <a:ext uri="{FF2B5EF4-FFF2-40B4-BE49-F238E27FC236}">
                <a16:creationId xmlns:a16="http://schemas.microsoft.com/office/drawing/2014/main" id="{D49C489E-110A-58FF-F03A-D8CB0386CFD8}"/>
              </a:ext>
            </a:extLst>
          </p:cNvPr>
          <p:cNvCxnSpPr>
            <a:endCxn id="8" idx="0"/>
          </p:cNvCxnSpPr>
          <p:nvPr/>
        </p:nvCxnSpPr>
        <p:spPr>
          <a:xfrm>
            <a:off x="6941428" y="2092372"/>
            <a:ext cx="1" cy="2798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D828713-0537-AF1C-25B0-EAE462297B86}"/>
              </a:ext>
            </a:extLst>
          </p:cNvPr>
          <p:cNvCxnSpPr>
            <a:cxnSpLocks/>
            <a:endCxn id="11" idx="0"/>
          </p:cNvCxnSpPr>
          <p:nvPr/>
        </p:nvCxnSpPr>
        <p:spPr>
          <a:xfrm>
            <a:off x="6216618" y="2092372"/>
            <a:ext cx="8011" cy="1480177"/>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50AA49FF-D502-79AE-380D-9E74A05E5751}"/>
              </a:ext>
            </a:extLst>
          </p:cNvPr>
          <p:cNvCxnSpPr>
            <a:cxnSpLocks/>
          </p:cNvCxnSpPr>
          <p:nvPr/>
        </p:nvCxnSpPr>
        <p:spPr>
          <a:xfrm>
            <a:off x="1049978" y="2092372"/>
            <a:ext cx="2423472" cy="0"/>
          </a:xfrm>
          <a:prstGeom prst="line">
            <a:avLst/>
          </a:prstGeom>
          <a:ln w="38100">
            <a:headEnd type="oval"/>
            <a:tailEnd type="none" w="lg" len="med"/>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316D231-3088-A9A6-5F7A-F4588265CCCA}"/>
              </a:ext>
            </a:extLst>
          </p:cNvPr>
          <p:cNvCxnSpPr>
            <a:cxnSpLocks/>
          </p:cNvCxnSpPr>
          <p:nvPr/>
        </p:nvCxnSpPr>
        <p:spPr>
          <a:xfrm flipV="1">
            <a:off x="3597275" y="2092372"/>
            <a:ext cx="1304925" cy="2296"/>
          </a:xfrm>
          <a:prstGeom prst="line">
            <a:avLst/>
          </a:prstGeom>
          <a:ln w="38100">
            <a:prstDash val="dash"/>
            <a:headEnd type="none"/>
            <a:tailEnd type="none" w="lg" len="med"/>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99FD371A-1F18-7A77-7E8F-F1EBB0172123}"/>
              </a:ext>
            </a:extLst>
          </p:cNvPr>
          <p:cNvCxnSpPr/>
          <p:nvPr/>
        </p:nvCxnSpPr>
        <p:spPr>
          <a:xfrm>
            <a:off x="1049977" y="2132238"/>
            <a:ext cx="1" cy="279848"/>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Box 35">
            <a:extLst>
              <a:ext uri="{FF2B5EF4-FFF2-40B4-BE49-F238E27FC236}">
                <a16:creationId xmlns:a16="http://schemas.microsoft.com/office/drawing/2014/main" id="{D0CAF410-D775-3B35-9C1B-F472687E43DB}"/>
              </a:ext>
            </a:extLst>
          </p:cNvPr>
          <p:cNvSpPr txBox="1"/>
          <p:nvPr/>
        </p:nvSpPr>
        <p:spPr>
          <a:xfrm>
            <a:off x="2167387" y="2675651"/>
            <a:ext cx="2612125" cy="1200329"/>
          </a:xfrm>
          <a:prstGeom prst="rect">
            <a:avLst/>
          </a:prstGeom>
          <a:noFill/>
          <a:ln w="38100">
            <a:solidFill>
              <a:schemeClr val="accent1"/>
            </a:solidFill>
          </a:ln>
        </p:spPr>
        <p:txBody>
          <a:bodyPr wrap="none" rtlCol="0">
            <a:spAutoFit/>
          </a:bodyPr>
          <a:lstStyle/>
          <a:p>
            <a:pPr marL="285750" indent="-285750">
              <a:buFont typeface="Arial" panose="020B0604020202020204" pitchFamily="34" charset="0"/>
              <a:buChar char="•"/>
            </a:pPr>
            <a:r>
              <a:rPr lang="en-US" sz="2400" b="1" dirty="0"/>
              <a:t>8-hour training</a:t>
            </a:r>
          </a:p>
          <a:p>
            <a:pPr marL="285750" indent="-285750">
              <a:buFont typeface="Arial" panose="020B0604020202020204" pitchFamily="34" charset="0"/>
              <a:buChar char="•"/>
            </a:pPr>
            <a:r>
              <a:rPr lang="en-US" sz="2400" b="1" dirty="0"/>
              <a:t>DEA registration </a:t>
            </a:r>
          </a:p>
          <a:p>
            <a:pPr marL="285750" indent="-285750">
              <a:buFont typeface="Arial" panose="020B0604020202020204" pitchFamily="34" charset="0"/>
              <a:buChar char="•"/>
            </a:pPr>
            <a:r>
              <a:rPr lang="en-US" sz="2400" b="1" dirty="0"/>
              <a:t>Patient limits </a:t>
            </a:r>
          </a:p>
        </p:txBody>
      </p:sp>
    </p:spTree>
    <p:extLst>
      <p:ext uri="{BB962C8B-B14F-4D97-AF65-F5344CB8AC3E}">
        <p14:creationId xmlns:p14="http://schemas.microsoft.com/office/powerpoint/2010/main" val="327543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D8659C-9982-4F40-A200-916C917A5CE5}"/>
              </a:ext>
            </a:extLst>
          </p:cNvPr>
          <p:cNvSpPr>
            <a:spLocks noGrp="1"/>
          </p:cNvSpPr>
          <p:nvPr>
            <p:ph type="body" sz="quarter" idx="11"/>
          </p:nvPr>
        </p:nvSpPr>
        <p:spPr/>
        <p:txBody>
          <a:bodyPr/>
          <a:lstStyle/>
          <a:p>
            <a:r>
              <a:rPr lang="en-US" dirty="0"/>
              <a:t>Studies suggest that even clinicians who complete training underutilize buprenorphine.</a:t>
            </a:r>
            <a:r>
              <a:rPr lang="en-US" baseline="30000" dirty="0"/>
              <a:t>1,2</a:t>
            </a:r>
            <a:endParaRPr lang="en-US" dirty="0"/>
          </a:p>
          <a:p>
            <a:endParaRPr lang="en-US" dirty="0"/>
          </a:p>
          <a:p>
            <a:r>
              <a:rPr lang="en-US" dirty="0"/>
              <a:t>Do regulatory changes influence clinicians’ readiness to prescribe buprenorphine? </a:t>
            </a:r>
          </a:p>
        </p:txBody>
      </p:sp>
      <p:sp>
        <p:nvSpPr>
          <p:cNvPr id="3" name="Title 2">
            <a:extLst>
              <a:ext uri="{FF2B5EF4-FFF2-40B4-BE49-F238E27FC236}">
                <a16:creationId xmlns:a16="http://schemas.microsoft.com/office/drawing/2014/main" id="{7B20B728-528D-9B44-A129-B032C6EB77B9}"/>
              </a:ext>
            </a:extLst>
          </p:cNvPr>
          <p:cNvSpPr>
            <a:spLocks noGrp="1"/>
          </p:cNvSpPr>
          <p:nvPr>
            <p:ph type="title"/>
          </p:nvPr>
        </p:nvSpPr>
        <p:spPr/>
        <p:txBody>
          <a:bodyPr/>
          <a:lstStyle/>
          <a:p>
            <a:r>
              <a:rPr lang="en-US" dirty="0"/>
              <a:t>Buprenorphine underutilized even by clinicians who complete training</a:t>
            </a:r>
          </a:p>
        </p:txBody>
      </p:sp>
      <p:sp>
        <p:nvSpPr>
          <p:cNvPr id="5" name="TextBox 4">
            <a:extLst>
              <a:ext uri="{FF2B5EF4-FFF2-40B4-BE49-F238E27FC236}">
                <a16:creationId xmlns:a16="http://schemas.microsoft.com/office/drawing/2014/main" id="{9564A633-7896-4467-A3E3-A875FD09B136}"/>
              </a:ext>
            </a:extLst>
          </p:cNvPr>
          <p:cNvSpPr txBox="1"/>
          <p:nvPr/>
        </p:nvSpPr>
        <p:spPr>
          <a:xfrm>
            <a:off x="69606" y="4558725"/>
            <a:ext cx="4572000" cy="584775"/>
          </a:xfrm>
          <a:prstGeom prst="rect">
            <a:avLst/>
          </a:prstGeom>
          <a:noFill/>
        </p:spPr>
        <p:txBody>
          <a:bodyPr wrap="square">
            <a:spAutoFit/>
          </a:bodyPr>
          <a:lstStyle/>
          <a:p>
            <a:r>
              <a:rPr lang="en-US" sz="1600" b="0" i="1" u="none" strike="noStrike" baseline="30000" dirty="0">
                <a:solidFill>
                  <a:srgbClr val="333333"/>
                </a:solidFill>
                <a:effectLst/>
                <a:latin typeface="Guardian TextSans Web"/>
              </a:rPr>
              <a:t>1</a:t>
            </a:r>
            <a:r>
              <a:rPr lang="en-US" sz="1600" b="0" i="1" u="none" strike="noStrike" dirty="0">
                <a:solidFill>
                  <a:srgbClr val="333333"/>
                </a:solidFill>
                <a:effectLst/>
                <a:latin typeface="Guardian TextSans Web"/>
              </a:rPr>
              <a:t>JAMA. 2016;316(11):1211–1212</a:t>
            </a:r>
          </a:p>
          <a:p>
            <a:r>
              <a:rPr lang="en-US" sz="1600" b="0" i="1" u="none" strike="noStrike" baseline="30000" dirty="0">
                <a:solidFill>
                  <a:srgbClr val="333333"/>
                </a:solidFill>
                <a:effectLst/>
                <a:latin typeface="Guardian TextSans Web"/>
              </a:rPr>
              <a:t>2</a:t>
            </a:r>
            <a:r>
              <a:rPr lang="en-US" sz="1600" b="0" i="1" u="none" strike="noStrike" dirty="0">
                <a:solidFill>
                  <a:srgbClr val="333333"/>
                </a:solidFill>
                <a:effectLst/>
                <a:latin typeface="Guardian TextSans Web"/>
              </a:rPr>
              <a:t>JAMA </a:t>
            </a:r>
            <a:r>
              <a:rPr lang="en-US" sz="1600" b="0" i="1" u="none" strike="noStrike" dirty="0" err="1">
                <a:solidFill>
                  <a:srgbClr val="333333"/>
                </a:solidFill>
                <a:effectLst/>
                <a:latin typeface="Guardian TextSans Web"/>
              </a:rPr>
              <a:t>Netw</a:t>
            </a:r>
            <a:r>
              <a:rPr lang="en-US" sz="1600" b="0" i="1" u="none" strike="noStrike" dirty="0">
                <a:solidFill>
                  <a:srgbClr val="333333"/>
                </a:solidFill>
                <a:effectLst/>
                <a:latin typeface="Guardian TextSans Web"/>
              </a:rPr>
              <a:t> Open.</a:t>
            </a:r>
            <a:r>
              <a:rPr lang="en-US" sz="1600" b="0" i="0" u="none" strike="noStrike" dirty="0">
                <a:solidFill>
                  <a:srgbClr val="333333"/>
                </a:solidFill>
                <a:effectLst/>
                <a:latin typeface="Guardian TextSans Web"/>
              </a:rPr>
              <a:t> 2020;3(8):e2014045</a:t>
            </a:r>
            <a:endParaRPr lang="en-US" sz="1600" i="1" dirty="0"/>
          </a:p>
        </p:txBody>
      </p:sp>
    </p:spTree>
    <p:extLst>
      <p:ext uri="{BB962C8B-B14F-4D97-AF65-F5344CB8AC3E}">
        <p14:creationId xmlns:p14="http://schemas.microsoft.com/office/powerpoint/2010/main" val="231242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D8659C-9982-4F40-A200-916C917A5CE5}"/>
              </a:ext>
            </a:extLst>
          </p:cNvPr>
          <p:cNvSpPr>
            <a:spLocks noGrp="1"/>
          </p:cNvSpPr>
          <p:nvPr>
            <p:ph type="body" sz="quarter" idx="11"/>
          </p:nvPr>
        </p:nvSpPr>
        <p:spPr/>
        <p:txBody>
          <a:bodyPr/>
          <a:lstStyle/>
          <a:p>
            <a:r>
              <a:rPr lang="en-US" dirty="0"/>
              <a:t>To understand medical students’ perceptions of the value of buprenorphine training in the context of changing regulatory requirements.</a:t>
            </a:r>
          </a:p>
        </p:txBody>
      </p:sp>
      <p:sp>
        <p:nvSpPr>
          <p:cNvPr id="3" name="Title 2">
            <a:extLst>
              <a:ext uri="{FF2B5EF4-FFF2-40B4-BE49-F238E27FC236}">
                <a16:creationId xmlns:a16="http://schemas.microsoft.com/office/drawing/2014/main" id="{7B20B728-528D-9B44-A129-B032C6EB77B9}"/>
              </a:ext>
            </a:extLst>
          </p:cNvPr>
          <p:cNvSpPr>
            <a:spLocks noGrp="1"/>
          </p:cNvSpPr>
          <p:nvPr>
            <p:ph type="title"/>
          </p:nvPr>
        </p:nvSpPr>
        <p:spPr/>
        <p:txBody>
          <a:bodyPr/>
          <a:lstStyle/>
          <a:p>
            <a:r>
              <a:rPr lang="en-US" dirty="0"/>
              <a:t>Objective</a:t>
            </a:r>
          </a:p>
        </p:txBody>
      </p:sp>
    </p:spTree>
    <p:extLst>
      <p:ext uri="{BB962C8B-B14F-4D97-AF65-F5344CB8AC3E}">
        <p14:creationId xmlns:p14="http://schemas.microsoft.com/office/powerpoint/2010/main" val="3193694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BE1F8D-1DA9-A44E-933F-B05D1AE88992}"/>
              </a:ext>
            </a:extLst>
          </p:cNvPr>
          <p:cNvSpPr>
            <a:spLocks noGrp="1"/>
          </p:cNvSpPr>
          <p:nvPr>
            <p:ph type="body" sz="quarter" idx="11"/>
          </p:nvPr>
        </p:nvSpPr>
        <p:spPr>
          <a:xfrm>
            <a:off x="447922" y="1730667"/>
            <a:ext cx="8398365" cy="2365901"/>
          </a:xfrm>
        </p:spPr>
        <p:txBody>
          <a:bodyPr/>
          <a:lstStyle/>
          <a:p>
            <a:r>
              <a:rPr lang="en-US" dirty="0"/>
              <a:t>In 2021 used the ASAM “half-and-half” curriculum </a:t>
            </a:r>
          </a:p>
          <a:p>
            <a:pPr lvl="1"/>
            <a:r>
              <a:rPr lang="en-US" dirty="0"/>
              <a:t>4 hours of asynchronous online content </a:t>
            </a:r>
          </a:p>
          <a:p>
            <a:pPr lvl="1"/>
            <a:r>
              <a:rPr lang="en-US" dirty="0"/>
              <a:t>4 hours of live, online content </a:t>
            </a:r>
          </a:p>
          <a:p>
            <a:endParaRPr lang="en-US" dirty="0"/>
          </a:p>
          <a:p>
            <a:r>
              <a:rPr lang="en-US" dirty="0"/>
              <a:t>In 2022 used the PCSS “half-and-half” curriculum </a:t>
            </a:r>
          </a:p>
          <a:p>
            <a:pPr lvl="1"/>
            <a:r>
              <a:rPr lang="en-US" dirty="0"/>
              <a:t>4 hours of asynchronous online content </a:t>
            </a:r>
          </a:p>
          <a:p>
            <a:pPr lvl="1"/>
            <a:r>
              <a:rPr lang="en-US" dirty="0"/>
              <a:t>4 hours of live content (delivered hybrid)</a:t>
            </a:r>
          </a:p>
        </p:txBody>
      </p:sp>
      <p:sp>
        <p:nvSpPr>
          <p:cNvPr id="3" name="Title 2">
            <a:extLst>
              <a:ext uri="{FF2B5EF4-FFF2-40B4-BE49-F238E27FC236}">
                <a16:creationId xmlns:a16="http://schemas.microsoft.com/office/drawing/2014/main" id="{1C536BAA-FF48-5743-B71B-D1A748E07559}"/>
              </a:ext>
            </a:extLst>
          </p:cNvPr>
          <p:cNvSpPr>
            <a:spLocks noGrp="1"/>
          </p:cNvSpPr>
          <p:nvPr>
            <p:ph type="title"/>
          </p:nvPr>
        </p:nvSpPr>
        <p:spPr/>
        <p:txBody>
          <a:bodyPr/>
          <a:lstStyle/>
          <a:p>
            <a:r>
              <a:rPr lang="en-US" dirty="0"/>
              <a:t>Curricula</a:t>
            </a:r>
          </a:p>
        </p:txBody>
      </p:sp>
      <p:pic>
        <p:nvPicPr>
          <p:cNvPr id="6" name="Picture 5" descr="A blue and white logo&#10;&#10;Description automatically generated">
            <a:extLst>
              <a:ext uri="{FF2B5EF4-FFF2-40B4-BE49-F238E27FC236}">
                <a16:creationId xmlns:a16="http://schemas.microsoft.com/office/drawing/2014/main" id="{97545A63-6FA4-69E4-108E-6194C8509A49}"/>
              </a:ext>
            </a:extLst>
          </p:cNvPr>
          <p:cNvPicPr>
            <a:picLocks noChangeAspect="1"/>
          </p:cNvPicPr>
          <p:nvPr/>
        </p:nvPicPr>
        <p:blipFill>
          <a:blip r:embed="rId3"/>
          <a:stretch>
            <a:fillRect/>
          </a:stretch>
        </p:blipFill>
        <p:spPr>
          <a:xfrm>
            <a:off x="2813314" y="219270"/>
            <a:ext cx="2832100" cy="788744"/>
          </a:xfrm>
          <a:prstGeom prst="rect">
            <a:avLst/>
          </a:prstGeom>
        </p:spPr>
      </p:pic>
      <p:pic>
        <p:nvPicPr>
          <p:cNvPr id="8" name="Picture 7" descr="A blue and white logo&#10;&#10;Description automatically generated">
            <a:extLst>
              <a:ext uri="{FF2B5EF4-FFF2-40B4-BE49-F238E27FC236}">
                <a16:creationId xmlns:a16="http://schemas.microsoft.com/office/drawing/2014/main" id="{A1BB1381-F360-0A89-28D5-FB405F00E958}"/>
              </a:ext>
            </a:extLst>
          </p:cNvPr>
          <p:cNvPicPr>
            <a:picLocks noChangeAspect="1"/>
          </p:cNvPicPr>
          <p:nvPr/>
        </p:nvPicPr>
        <p:blipFill>
          <a:blip r:embed="rId4"/>
          <a:stretch>
            <a:fillRect/>
          </a:stretch>
        </p:blipFill>
        <p:spPr>
          <a:xfrm>
            <a:off x="5366278" y="791834"/>
            <a:ext cx="3480009" cy="788744"/>
          </a:xfrm>
          <a:prstGeom prst="rect">
            <a:avLst/>
          </a:prstGeom>
        </p:spPr>
      </p:pic>
    </p:spTree>
    <p:extLst>
      <p:ext uri="{BB962C8B-B14F-4D97-AF65-F5344CB8AC3E}">
        <p14:creationId xmlns:p14="http://schemas.microsoft.com/office/powerpoint/2010/main" val="29471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BE1F8D-1DA9-A44E-933F-B05D1AE88992}"/>
              </a:ext>
            </a:extLst>
          </p:cNvPr>
          <p:cNvSpPr>
            <a:spLocks noGrp="1"/>
          </p:cNvSpPr>
          <p:nvPr>
            <p:ph type="body" sz="quarter" idx="11"/>
          </p:nvPr>
        </p:nvSpPr>
        <p:spPr>
          <a:xfrm>
            <a:off x="447922" y="1730667"/>
            <a:ext cx="8398365" cy="2365901"/>
          </a:xfrm>
        </p:spPr>
        <p:txBody>
          <a:bodyPr/>
          <a:lstStyle/>
          <a:p>
            <a:r>
              <a:rPr lang="en-US" dirty="0"/>
              <a:t>Medical students who participated in optional waiver training shortly before graduation in 2021 and 2022 were surveyed about their willingness to take the training despite it no longer being required to obtain a DATA waiver. </a:t>
            </a:r>
          </a:p>
        </p:txBody>
      </p:sp>
      <p:sp>
        <p:nvSpPr>
          <p:cNvPr id="3" name="Title 2">
            <a:extLst>
              <a:ext uri="{FF2B5EF4-FFF2-40B4-BE49-F238E27FC236}">
                <a16:creationId xmlns:a16="http://schemas.microsoft.com/office/drawing/2014/main" id="{1C536BAA-FF48-5743-B71B-D1A748E07559}"/>
              </a:ext>
            </a:extLst>
          </p:cNvPr>
          <p:cNvSpPr>
            <a:spLocks noGrp="1"/>
          </p:cNvSpPr>
          <p:nvPr>
            <p:ph type="title"/>
          </p:nvPr>
        </p:nvSpPr>
        <p:spPr/>
        <p:txBody>
          <a:bodyPr/>
          <a:lstStyle/>
          <a:p>
            <a:r>
              <a:rPr lang="en-US" dirty="0"/>
              <a:t>Methods</a:t>
            </a:r>
          </a:p>
        </p:txBody>
      </p:sp>
    </p:spTree>
    <p:extLst>
      <p:ext uri="{BB962C8B-B14F-4D97-AF65-F5344CB8AC3E}">
        <p14:creationId xmlns:p14="http://schemas.microsoft.com/office/powerpoint/2010/main" val="29117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BE1F8D-1DA9-A44E-933F-B05D1AE88992}"/>
              </a:ext>
            </a:extLst>
          </p:cNvPr>
          <p:cNvSpPr>
            <a:spLocks noGrp="1"/>
          </p:cNvSpPr>
          <p:nvPr>
            <p:ph type="body" sz="quarter" idx="11"/>
          </p:nvPr>
        </p:nvSpPr>
        <p:spPr>
          <a:xfrm>
            <a:off x="447922" y="1730668"/>
            <a:ext cx="8398365" cy="3042210"/>
          </a:xfrm>
        </p:spPr>
        <p:txBody>
          <a:bodyPr/>
          <a:lstStyle/>
          <a:p>
            <a:r>
              <a:rPr lang="en-US" dirty="0"/>
              <a:t>Students were also asked about the quality and usefulness of the training. </a:t>
            </a:r>
          </a:p>
          <a:p>
            <a:endParaRPr lang="en-US" sz="1600" dirty="0"/>
          </a:p>
          <a:p>
            <a:r>
              <a:rPr lang="en-US" dirty="0"/>
              <a:t>Questions were asked using a 5-point Likert scale. </a:t>
            </a:r>
          </a:p>
          <a:p>
            <a:endParaRPr lang="en-US" sz="1600" dirty="0"/>
          </a:p>
          <a:p>
            <a:r>
              <a:rPr lang="en-US" dirty="0"/>
              <a:t>Descriptive statistics were calculated using MS Excel.</a:t>
            </a:r>
          </a:p>
        </p:txBody>
      </p:sp>
      <p:sp>
        <p:nvSpPr>
          <p:cNvPr id="3" name="Title 2">
            <a:extLst>
              <a:ext uri="{FF2B5EF4-FFF2-40B4-BE49-F238E27FC236}">
                <a16:creationId xmlns:a16="http://schemas.microsoft.com/office/drawing/2014/main" id="{1C536BAA-FF48-5743-B71B-D1A748E07559}"/>
              </a:ext>
            </a:extLst>
          </p:cNvPr>
          <p:cNvSpPr>
            <a:spLocks noGrp="1"/>
          </p:cNvSpPr>
          <p:nvPr>
            <p:ph type="title"/>
          </p:nvPr>
        </p:nvSpPr>
        <p:spPr/>
        <p:txBody>
          <a:bodyPr/>
          <a:lstStyle/>
          <a:p>
            <a:r>
              <a:rPr lang="en-US" dirty="0"/>
              <a:t>Methods, cont.</a:t>
            </a:r>
          </a:p>
        </p:txBody>
      </p:sp>
    </p:spTree>
    <p:extLst>
      <p:ext uri="{BB962C8B-B14F-4D97-AF65-F5344CB8AC3E}">
        <p14:creationId xmlns:p14="http://schemas.microsoft.com/office/powerpoint/2010/main" val="3638159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EA2B82-07E6-4AE2-E11E-6F14B32C4061}"/>
              </a:ext>
            </a:extLst>
          </p:cNvPr>
          <p:cNvSpPr>
            <a:spLocks noGrp="1"/>
          </p:cNvSpPr>
          <p:nvPr>
            <p:ph type="body" sz="quarter" idx="11"/>
          </p:nvPr>
        </p:nvSpPr>
        <p:spPr/>
        <p:txBody>
          <a:bodyPr/>
          <a:lstStyle/>
          <a:p>
            <a:r>
              <a:rPr lang="en-US" dirty="0"/>
              <a:t> Residency Plans</a:t>
            </a:r>
          </a:p>
        </p:txBody>
      </p:sp>
      <p:sp>
        <p:nvSpPr>
          <p:cNvPr id="3" name="Title 2">
            <a:extLst>
              <a:ext uri="{FF2B5EF4-FFF2-40B4-BE49-F238E27FC236}">
                <a16:creationId xmlns:a16="http://schemas.microsoft.com/office/drawing/2014/main" id="{7B20B728-528D-9B44-A129-B032C6EB77B9}"/>
              </a:ext>
            </a:extLst>
          </p:cNvPr>
          <p:cNvSpPr>
            <a:spLocks noGrp="1"/>
          </p:cNvSpPr>
          <p:nvPr>
            <p:ph type="title"/>
          </p:nvPr>
        </p:nvSpPr>
        <p:spPr/>
        <p:txBody>
          <a:bodyPr/>
          <a:lstStyle/>
          <a:p>
            <a:r>
              <a:rPr lang="en-US" dirty="0"/>
              <a:t>Results – N=122, Response rate 74% </a:t>
            </a:r>
          </a:p>
        </p:txBody>
      </p:sp>
      <p:graphicFrame>
        <p:nvGraphicFramePr>
          <p:cNvPr id="4" name="Table 3">
            <a:extLst>
              <a:ext uri="{FF2B5EF4-FFF2-40B4-BE49-F238E27FC236}">
                <a16:creationId xmlns:a16="http://schemas.microsoft.com/office/drawing/2014/main" id="{06ED7ED7-D268-876A-D918-065336692213}"/>
              </a:ext>
            </a:extLst>
          </p:cNvPr>
          <p:cNvGraphicFramePr>
            <a:graphicFrameLocks noGrp="1"/>
          </p:cNvGraphicFramePr>
          <p:nvPr>
            <p:extLst>
              <p:ext uri="{D42A27DB-BD31-4B8C-83A1-F6EECF244321}">
                <p14:modId xmlns:p14="http://schemas.microsoft.com/office/powerpoint/2010/main" val="326422553"/>
              </p:ext>
            </p:extLst>
          </p:nvPr>
        </p:nvGraphicFramePr>
        <p:xfrm>
          <a:off x="1533524" y="2267803"/>
          <a:ext cx="5267326" cy="2590800"/>
        </p:xfrm>
        <a:graphic>
          <a:graphicData uri="http://schemas.openxmlformats.org/drawingml/2006/table">
            <a:tbl>
              <a:tblPr firstRow="1" firstCol="1" bandRow="1">
                <a:tableStyleId>{5C22544A-7EE6-4342-B048-85BDC9FD1C3A}</a:tableStyleId>
              </a:tblPr>
              <a:tblGrid>
                <a:gridCol w="3057526">
                  <a:extLst>
                    <a:ext uri="{9D8B030D-6E8A-4147-A177-3AD203B41FA5}">
                      <a16:colId xmlns:a16="http://schemas.microsoft.com/office/drawing/2014/main" val="1648039423"/>
                    </a:ext>
                  </a:extLst>
                </a:gridCol>
                <a:gridCol w="962025">
                  <a:extLst>
                    <a:ext uri="{9D8B030D-6E8A-4147-A177-3AD203B41FA5}">
                      <a16:colId xmlns:a16="http://schemas.microsoft.com/office/drawing/2014/main" val="450185598"/>
                    </a:ext>
                  </a:extLst>
                </a:gridCol>
                <a:gridCol w="1247775">
                  <a:extLst>
                    <a:ext uri="{9D8B030D-6E8A-4147-A177-3AD203B41FA5}">
                      <a16:colId xmlns:a16="http://schemas.microsoft.com/office/drawing/2014/main" val="2049864512"/>
                    </a:ext>
                  </a:extLst>
                </a:gridCol>
              </a:tblGrid>
              <a:tr h="323850">
                <a:tc>
                  <a:txBody>
                    <a:bodyPr/>
                    <a:lstStyle/>
                    <a:p>
                      <a:pPr marL="0" marR="0">
                        <a:spcBef>
                          <a:spcPts val="0"/>
                        </a:spcBef>
                        <a:spcAft>
                          <a:spcPts val="0"/>
                        </a:spcAft>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solidFill>
                            <a:schemeClr val="bg1"/>
                          </a:solidFill>
                          <a:effectLst/>
                          <a:latin typeface="Calibri" panose="020F0502020204030204" pitchFamily="34" charset="0"/>
                          <a:ea typeface="Calibri" panose="020F0502020204030204" pitchFamily="34" charset="0"/>
                          <a:cs typeface="Calibri" panose="020F0502020204030204" pitchFamily="34" charset="0"/>
                        </a:rPr>
                        <a:t>n</a:t>
                      </a:r>
                      <a:endParaRPr lang="en-US" sz="2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59587545"/>
                  </a:ext>
                </a:extLst>
              </a:tr>
              <a:tr h="323850">
                <a:tc>
                  <a:txBody>
                    <a:bodyPr/>
                    <a:lstStyle/>
                    <a:p>
                      <a:pPr marL="0" marR="0" algn="r">
                        <a:spcBef>
                          <a:spcPts val="0"/>
                        </a:spcBef>
                        <a:spcAft>
                          <a:spcPts val="0"/>
                        </a:spcAft>
                      </a:pPr>
                      <a:r>
                        <a:rPr lang="en-US" sz="2000" dirty="0">
                          <a:effectLst/>
                        </a:rPr>
                        <a:t>Family medicine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14.8%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17697760"/>
                  </a:ext>
                </a:extLst>
              </a:tr>
              <a:tr h="323850">
                <a:tc>
                  <a:txBody>
                    <a:bodyPr/>
                    <a:lstStyle/>
                    <a:p>
                      <a:pPr marL="0" marR="0" algn="r">
                        <a:spcBef>
                          <a:spcPts val="0"/>
                        </a:spcBef>
                        <a:spcAft>
                          <a:spcPts val="0"/>
                        </a:spcAft>
                      </a:pPr>
                      <a:r>
                        <a:rPr lang="en-US" sz="2000">
                          <a:effectLst/>
                        </a:rPr>
                        <a:t>Internal medicine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16.4%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69000352"/>
                  </a:ext>
                </a:extLst>
              </a:tr>
              <a:tr h="323850">
                <a:tc>
                  <a:txBody>
                    <a:bodyPr/>
                    <a:lstStyle/>
                    <a:p>
                      <a:pPr marL="0" marR="0" algn="r">
                        <a:spcBef>
                          <a:spcPts val="0"/>
                        </a:spcBef>
                        <a:spcAft>
                          <a:spcPts val="0"/>
                        </a:spcAft>
                      </a:pPr>
                      <a:r>
                        <a:rPr lang="en-US" sz="2000">
                          <a:effectLst/>
                        </a:rPr>
                        <a:t>Pediatrics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10.7%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88319383"/>
                  </a:ext>
                </a:extLst>
              </a:tr>
              <a:tr h="323850">
                <a:tc>
                  <a:txBody>
                    <a:bodyPr/>
                    <a:lstStyle/>
                    <a:p>
                      <a:pPr marL="0" marR="0" algn="r">
                        <a:spcBef>
                          <a:spcPts val="0"/>
                        </a:spcBef>
                        <a:spcAft>
                          <a:spcPts val="0"/>
                        </a:spcAft>
                      </a:pPr>
                      <a:r>
                        <a:rPr lang="en-US" sz="2000">
                          <a:effectLst/>
                        </a:rPr>
                        <a:t>Emergency medicine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42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34.4%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4294207"/>
                  </a:ext>
                </a:extLst>
              </a:tr>
              <a:tr h="323850">
                <a:tc>
                  <a:txBody>
                    <a:bodyPr/>
                    <a:lstStyle/>
                    <a:p>
                      <a:pPr marL="0" marR="0" algn="r">
                        <a:spcBef>
                          <a:spcPts val="0"/>
                        </a:spcBef>
                        <a:spcAft>
                          <a:spcPts val="0"/>
                        </a:spcAft>
                      </a:pPr>
                      <a:r>
                        <a:rPr lang="en-US" sz="2000">
                          <a:effectLst/>
                        </a:rPr>
                        <a:t>Ob/Gyn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15569093"/>
                  </a:ext>
                </a:extLst>
              </a:tr>
              <a:tr h="323850">
                <a:tc>
                  <a:txBody>
                    <a:bodyPr/>
                    <a:lstStyle/>
                    <a:p>
                      <a:pPr marL="0" marR="0" algn="r">
                        <a:spcBef>
                          <a:spcPts val="0"/>
                        </a:spcBef>
                        <a:spcAft>
                          <a:spcPts val="0"/>
                        </a:spcAft>
                      </a:pPr>
                      <a:r>
                        <a:rPr lang="en-US" sz="2000">
                          <a:effectLst/>
                        </a:rPr>
                        <a:t>Psychiatry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a:effectLst/>
                        </a:rPr>
                        <a:t>9.8%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03234943"/>
                  </a:ext>
                </a:extLst>
              </a:tr>
              <a:tr h="323850">
                <a:tc>
                  <a:txBody>
                    <a:bodyPr/>
                    <a:lstStyle/>
                    <a:p>
                      <a:pPr marL="0" marR="0" algn="r">
                        <a:spcBef>
                          <a:spcPts val="0"/>
                        </a:spcBef>
                        <a:spcAft>
                          <a:spcPts val="0"/>
                        </a:spcAft>
                      </a:pPr>
                      <a:r>
                        <a:rPr lang="en-US" sz="2000">
                          <a:effectLst/>
                        </a:rPr>
                        <a:t>Other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dirty="0">
                          <a:effectLst/>
                        </a:rPr>
                        <a:t>8.2%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35380838"/>
                  </a:ext>
                </a:extLst>
              </a:tr>
            </a:tbl>
          </a:graphicData>
        </a:graphic>
      </p:graphicFrame>
    </p:spTree>
    <p:extLst>
      <p:ext uri="{BB962C8B-B14F-4D97-AF65-F5344CB8AC3E}">
        <p14:creationId xmlns:p14="http://schemas.microsoft.com/office/powerpoint/2010/main" val="3327167337"/>
      </p:ext>
    </p:extLst>
  </p:cSld>
  <p:clrMapOvr>
    <a:masterClrMapping/>
  </p:clrMapOvr>
</p:sld>
</file>

<file path=ppt/theme/theme1.xml><?xml version="1.0" encoding="utf-8"?>
<a:theme xmlns:a="http://schemas.openxmlformats.org/drawingml/2006/main" name="Custom Design">
  <a:themeElements>
    <a:clrScheme name="4b2e83">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4b2e83">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2">
      <a:dk1>
        <a:srgbClr val="4B2E83"/>
      </a:dk1>
      <a:lt1>
        <a:srgbClr val="E8D3A2"/>
      </a:lt1>
      <a:dk2>
        <a:srgbClr val="4B2E83"/>
      </a:dk2>
      <a:lt2>
        <a:srgbClr val="FFFFFF"/>
      </a:lt2>
      <a:accent1>
        <a:srgbClr val="4B2E83"/>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27478</TotalTime>
  <Words>731</Words>
  <Application>Microsoft Macintosh PowerPoint</Application>
  <PresentationFormat>On-screen Show (16:9)</PresentationFormat>
  <Paragraphs>175</Paragraphs>
  <Slides>17</Slides>
  <Notes>15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17</vt:i4>
      </vt:variant>
    </vt:vector>
  </HeadingPairs>
  <TitlesOfParts>
    <vt:vector size="28" baseType="lpstr">
      <vt:lpstr>Arial</vt:lpstr>
      <vt:lpstr>Calibri</vt:lpstr>
      <vt:lpstr>Encode Sans Normal Black</vt:lpstr>
      <vt:lpstr>Guardian TextSans Web</vt:lpstr>
      <vt:lpstr>Lucida Grande</vt:lpstr>
      <vt:lpstr>Open Sans</vt:lpstr>
      <vt:lpstr>Open Sans Light</vt:lpstr>
      <vt:lpstr>Uni Sans</vt:lpstr>
      <vt:lpstr>Custom Design</vt:lpstr>
      <vt:lpstr>2_Custom Design</vt:lpstr>
      <vt:lpstr>1_Custom Design</vt:lpstr>
      <vt:lpstr>Medical Students’ Perceived Value of Buprenorphine Waiver Training After Removal of Training Requirement</vt:lpstr>
      <vt:lpstr>Disclosures</vt:lpstr>
      <vt:lpstr>Recent legislation aimed to reduce barriers to prescribing buprenorphine</vt:lpstr>
      <vt:lpstr>Buprenorphine underutilized even by clinicians who complete training</vt:lpstr>
      <vt:lpstr>Objective</vt:lpstr>
      <vt:lpstr>Curricula</vt:lpstr>
      <vt:lpstr>Methods</vt:lpstr>
      <vt:lpstr>Methods, cont.</vt:lpstr>
      <vt:lpstr>Results – N=122, Response rate 74% </vt:lpstr>
      <vt:lpstr>“The material presented in this training increased my knowledge of opioid use disorder and medication-assisted treatment”</vt:lpstr>
      <vt:lpstr>“This training was a useful supplement to the other opioid use disorder training I received during medical school”</vt:lpstr>
      <vt:lpstr>“I expect to use the information gained from this training to treat opioid use disorder”</vt:lpstr>
      <vt:lpstr>“If I had known about the new guidance allowing physicians to prescribe buprenorphine to &lt; 30 concurrent patients without completing 8-hour training I would not have taken this course”</vt:lpstr>
      <vt:lpstr>Limitations</vt:lpstr>
      <vt:lpstr>Conclusions</vt:lpstr>
      <vt:lpstr>Acknowledgments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Jared Klein</cp:lastModifiedBy>
  <cp:revision>99</cp:revision>
  <dcterms:created xsi:type="dcterms:W3CDTF">2014-10-14T00:51:43Z</dcterms:created>
  <dcterms:modified xsi:type="dcterms:W3CDTF">2023-10-29T04:59:50Z</dcterms:modified>
</cp:coreProperties>
</file>