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0" r:id="rId6"/>
    <p:sldId id="261" r:id="rId7"/>
    <p:sldId id="275" r:id="rId8"/>
    <p:sldId id="263" r:id="rId9"/>
    <p:sldId id="264" r:id="rId10"/>
    <p:sldId id="262" r:id="rId11"/>
    <p:sldId id="273" r:id="rId12"/>
    <p:sldId id="266" r:id="rId13"/>
    <p:sldId id="278" r:id="rId14"/>
    <p:sldId id="268" r:id="rId15"/>
    <p:sldId id="270" r:id="rId16"/>
    <p:sldId id="269" r:id="rId17"/>
    <p:sldId id="279" r:id="rId18"/>
    <p:sldId id="27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2"/>
    <p:restoredTop sz="96327"/>
  </p:normalViewPr>
  <p:slideViewPr>
    <p:cSldViewPr snapToGrid="0">
      <p:cViewPr varScale="1">
        <p:scale>
          <a:sx n="94" d="100"/>
          <a:sy n="94" d="100"/>
        </p:scale>
        <p:origin x="21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D7035-2439-4B41-AB4B-81FE61521F2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4404478-5967-420D-A0FD-5B1971904521}">
      <dgm:prSet/>
      <dgm:spPr/>
      <dgm:t>
        <a:bodyPr/>
        <a:lstStyle/>
        <a:p>
          <a:pPr>
            <a:lnSpc>
              <a:spcPct val="100000"/>
            </a:lnSpc>
          </a:pPr>
          <a:r>
            <a:rPr lang="en-US"/>
            <a:t>Unresponsiveness by legal partners </a:t>
          </a:r>
        </a:p>
      </dgm:t>
    </dgm:pt>
    <dgm:pt modelId="{AB71C52F-7C6F-45F9-A04B-86866A96EE55}" type="parTrans" cxnId="{B1412CD1-CE92-46BE-B7B3-ABFCC824350B}">
      <dgm:prSet/>
      <dgm:spPr/>
      <dgm:t>
        <a:bodyPr/>
        <a:lstStyle/>
        <a:p>
          <a:endParaRPr lang="en-US"/>
        </a:p>
      </dgm:t>
    </dgm:pt>
    <dgm:pt modelId="{34CA22A9-CE18-4077-BB60-D2299DF8A7E9}" type="sibTrans" cxnId="{B1412CD1-CE92-46BE-B7B3-ABFCC824350B}">
      <dgm:prSet/>
      <dgm:spPr/>
      <dgm:t>
        <a:bodyPr/>
        <a:lstStyle/>
        <a:p>
          <a:pPr>
            <a:lnSpc>
              <a:spcPct val="100000"/>
            </a:lnSpc>
          </a:pPr>
          <a:endParaRPr lang="en-US"/>
        </a:p>
      </dgm:t>
    </dgm:pt>
    <dgm:pt modelId="{422755D9-110D-4DB3-9BAF-A1F7C6B74E9E}">
      <dgm:prSet/>
      <dgm:spPr/>
      <dgm:t>
        <a:bodyPr/>
        <a:lstStyle/>
        <a:p>
          <a:pPr>
            <a:lnSpc>
              <a:spcPct val="100000"/>
            </a:lnSpc>
          </a:pPr>
          <a:r>
            <a:rPr lang="en-US"/>
            <a:t>Unrealistic requests for information day of court </a:t>
          </a:r>
        </a:p>
      </dgm:t>
    </dgm:pt>
    <dgm:pt modelId="{B6BB8B45-C678-4EBB-95E3-43BC111C57D0}" type="parTrans" cxnId="{74B97269-1A8D-4FD0-BC30-229DE1CA5E99}">
      <dgm:prSet/>
      <dgm:spPr/>
      <dgm:t>
        <a:bodyPr/>
        <a:lstStyle/>
        <a:p>
          <a:endParaRPr lang="en-US"/>
        </a:p>
      </dgm:t>
    </dgm:pt>
    <dgm:pt modelId="{9FD7D7F0-A649-4B8F-A19C-3027D12996E8}" type="sibTrans" cxnId="{74B97269-1A8D-4FD0-BC30-229DE1CA5E99}">
      <dgm:prSet/>
      <dgm:spPr/>
      <dgm:t>
        <a:bodyPr/>
        <a:lstStyle/>
        <a:p>
          <a:pPr>
            <a:lnSpc>
              <a:spcPct val="100000"/>
            </a:lnSpc>
          </a:pPr>
          <a:endParaRPr lang="en-US"/>
        </a:p>
      </dgm:t>
    </dgm:pt>
    <dgm:pt modelId="{41E4A274-BC75-4058-B590-2E56D95982E2}">
      <dgm:prSet/>
      <dgm:spPr/>
      <dgm:t>
        <a:bodyPr/>
        <a:lstStyle/>
        <a:p>
          <a:pPr>
            <a:lnSpc>
              <a:spcPct val="100000"/>
            </a:lnSpc>
          </a:pPr>
          <a:r>
            <a:rPr lang="en-US"/>
            <a:t>Information necessary to provide treatment is not shared</a:t>
          </a:r>
        </a:p>
      </dgm:t>
    </dgm:pt>
    <dgm:pt modelId="{FDA59FFA-F355-4DEC-82EC-41E0706FE0F6}" type="parTrans" cxnId="{D2114F67-53F7-4341-9BBD-0672BFB34103}">
      <dgm:prSet/>
      <dgm:spPr/>
      <dgm:t>
        <a:bodyPr/>
        <a:lstStyle/>
        <a:p>
          <a:endParaRPr lang="en-US"/>
        </a:p>
      </dgm:t>
    </dgm:pt>
    <dgm:pt modelId="{9446DBF2-F363-4051-B6D7-C54C3278AD6A}" type="sibTrans" cxnId="{D2114F67-53F7-4341-9BBD-0672BFB34103}">
      <dgm:prSet/>
      <dgm:spPr/>
      <dgm:t>
        <a:bodyPr/>
        <a:lstStyle/>
        <a:p>
          <a:pPr>
            <a:lnSpc>
              <a:spcPct val="100000"/>
            </a:lnSpc>
          </a:pPr>
          <a:endParaRPr lang="en-US"/>
        </a:p>
      </dgm:t>
    </dgm:pt>
    <dgm:pt modelId="{5581B9E0-09B5-4562-B5C0-E487A9578854}">
      <dgm:prSet/>
      <dgm:spPr/>
      <dgm:t>
        <a:bodyPr/>
        <a:lstStyle/>
        <a:p>
          <a:pPr>
            <a:lnSpc>
              <a:spcPct val="100000"/>
            </a:lnSpc>
          </a:pPr>
          <a:r>
            <a:rPr lang="en-US"/>
            <a:t>Releases necessary to communicate can get pulled</a:t>
          </a:r>
        </a:p>
      </dgm:t>
    </dgm:pt>
    <dgm:pt modelId="{11D5C7B8-12C5-48BF-8D36-F75992B70A6C}" type="parTrans" cxnId="{B263F928-1FF9-405E-A902-4164C2109565}">
      <dgm:prSet/>
      <dgm:spPr/>
      <dgm:t>
        <a:bodyPr/>
        <a:lstStyle/>
        <a:p>
          <a:endParaRPr lang="en-US"/>
        </a:p>
      </dgm:t>
    </dgm:pt>
    <dgm:pt modelId="{2EFA3D51-FDA0-4E7D-B476-87817D7413E1}" type="sibTrans" cxnId="{B263F928-1FF9-405E-A902-4164C2109565}">
      <dgm:prSet/>
      <dgm:spPr/>
      <dgm:t>
        <a:bodyPr/>
        <a:lstStyle/>
        <a:p>
          <a:endParaRPr lang="en-US"/>
        </a:p>
      </dgm:t>
    </dgm:pt>
    <dgm:pt modelId="{5BF9EC93-D4FD-4826-9E68-B9A0A73D7C80}" type="pres">
      <dgm:prSet presAssocID="{464D7035-2439-4B41-AB4B-81FE61521F21}" presName="root" presStyleCnt="0">
        <dgm:presLayoutVars>
          <dgm:dir/>
          <dgm:resizeHandles val="exact"/>
        </dgm:presLayoutVars>
      </dgm:prSet>
      <dgm:spPr/>
    </dgm:pt>
    <dgm:pt modelId="{8B751871-9CB6-4F55-8DA4-A80A2C1CE468}" type="pres">
      <dgm:prSet presAssocID="{464D7035-2439-4B41-AB4B-81FE61521F21}" presName="container" presStyleCnt="0">
        <dgm:presLayoutVars>
          <dgm:dir/>
          <dgm:resizeHandles val="exact"/>
        </dgm:presLayoutVars>
      </dgm:prSet>
      <dgm:spPr/>
    </dgm:pt>
    <dgm:pt modelId="{D087FEB0-01F5-4DAB-A300-62A6F45F00F0}" type="pres">
      <dgm:prSet presAssocID="{44404478-5967-420D-A0FD-5B1971904521}" presName="compNode" presStyleCnt="0"/>
      <dgm:spPr/>
    </dgm:pt>
    <dgm:pt modelId="{7140655A-E052-4F11-A5EC-624F87F44349}" type="pres">
      <dgm:prSet presAssocID="{44404478-5967-420D-A0FD-5B1971904521}" presName="iconBgRect" presStyleLbl="bgShp" presStyleIdx="0" presStyleCnt="4"/>
      <dgm:spPr/>
    </dgm:pt>
    <dgm:pt modelId="{B6D1A814-902E-490B-98B7-8D2BCC401898}" type="pres">
      <dgm:prSet presAssocID="{44404478-5967-420D-A0FD-5B19719045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4901C792-9163-4A3C-8E05-D4ABDFF4AF52}" type="pres">
      <dgm:prSet presAssocID="{44404478-5967-420D-A0FD-5B1971904521}" presName="spaceRect" presStyleCnt="0"/>
      <dgm:spPr/>
    </dgm:pt>
    <dgm:pt modelId="{2DD395FB-314A-47BD-94AE-6DF89CF8B8F7}" type="pres">
      <dgm:prSet presAssocID="{44404478-5967-420D-A0FD-5B1971904521}" presName="textRect" presStyleLbl="revTx" presStyleIdx="0" presStyleCnt="4">
        <dgm:presLayoutVars>
          <dgm:chMax val="1"/>
          <dgm:chPref val="1"/>
        </dgm:presLayoutVars>
      </dgm:prSet>
      <dgm:spPr/>
    </dgm:pt>
    <dgm:pt modelId="{A99D860B-6CB0-436E-BA5E-F8671BC9E188}" type="pres">
      <dgm:prSet presAssocID="{34CA22A9-CE18-4077-BB60-D2299DF8A7E9}" presName="sibTrans" presStyleLbl="sibTrans2D1" presStyleIdx="0" presStyleCnt="0"/>
      <dgm:spPr/>
    </dgm:pt>
    <dgm:pt modelId="{D0A1DA2B-3D81-4436-9503-0ADA663020A5}" type="pres">
      <dgm:prSet presAssocID="{422755D9-110D-4DB3-9BAF-A1F7C6B74E9E}" presName="compNode" presStyleCnt="0"/>
      <dgm:spPr/>
    </dgm:pt>
    <dgm:pt modelId="{7550BAC8-0054-4E60-ABAC-EFD6FD50E8AF}" type="pres">
      <dgm:prSet presAssocID="{422755D9-110D-4DB3-9BAF-A1F7C6B74E9E}" presName="iconBgRect" presStyleLbl="bgShp" presStyleIdx="1" presStyleCnt="4"/>
      <dgm:spPr/>
    </dgm:pt>
    <dgm:pt modelId="{7F88DCD2-BBEC-4E4E-9FED-CFE36E09C772}" type="pres">
      <dgm:prSet presAssocID="{422755D9-110D-4DB3-9BAF-A1F7C6B74E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BF71F182-1FC6-497F-AA86-A93351BE9D16}" type="pres">
      <dgm:prSet presAssocID="{422755D9-110D-4DB3-9BAF-A1F7C6B74E9E}" presName="spaceRect" presStyleCnt="0"/>
      <dgm:spPr/>
    </dgm:pt>
    <dgm:pt modelId="{E04191F7-0055-440A-B8F6-DF9429BD21F2}" type="pres">
      <dgm:prSet presAssocID="{422755D9-110D-4DB3-9BAF-A1F7C6B74E9E}" presName="textRect" presStyleLbl="revTx" presStyleIdx="1" presStyleCnt="4">
        <dgm:presLayoutVars>
          <dgm:chMax val="1"/>
          <dgm:chPref val="1"/>
        </dgm:presLayoutVars>
      </dgm:prSet>
      <dgm:spPr/>
    </dgm:pt>
    <dgm:pt modelId="{2934D3CF-BCA8-4B02-95F0-96A0D4C208F2}" type="pres">
      <dgm:prSet presAssocID="{9FD7D7F0-A649-4B8F-A19C-3027D12996E8}" presName="sibTrans" presStyleLbl="sibTrans2D1" presStyleIdx="0" presStyleCnt="0"/>
      <dgm:spPr/>
    </dgm:pt>
    <dgm:pt modelId="{9BF3C612-84C8-4079-9BDD-19248EC35358}" type="pres">
      <dgm:prSet presAssocID="{41E4A274-BC75-4058-B590-2E56D95982E2}" presName="compNode" presStyleCnt="0"/>
      <dgm:spPr/>
    </dgm:pt>
    <dgm:pt modelId="{7E7CA52F-7935-4AC6-A57B-BDECE3F04D0F}" type="pres">
      <dgm:prSet presAssocID="{41E4A274-BC75-4058-B590-2E56D95982E2}" presName="iconBgRect" presStyleLbl="bgShp" presStyleIdx="2" presStyleCnt="4"/>
      <dgm:spPr/>
    </dgm:pt>
    <dgm:pt modelId="{BA03D7E3-06A5-40BE-8BD3-B4E1CEE14E0F}" type="pres">
      <dgm:prSet presAssocID="{41E4A274-BC75-4058-B590-2E56D95982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41388C39-1745-4F67-BEEC-FED903BAFF3A}" type="pres">
      <dgm:prSet presAssocID="{41E4A274-BC75-4058-B590-2E56D95982E2}" presName="spaceRect" presStyleCnt="0"/>
      <dgm:spPr/>
    </dgm:pt>
    <dgm:pt modelId="{55BDB285-D886-4E01-8079-6DE183A7B4B6}" type="pres">
      <dgm:prSet presAssocID="{41E4A274-BC75-4058-B590-2E56D95982E2}" presName="textRect" presStyleLbl="revTx" presStyleIdx="2" presStyleCnt="4">
        <dgm:presLayoutVars>
          <dgm:chMax val="1"/>
          <dgm:chPref val="1"/>
        </dgm:presLayoutVars>
      </dgm:prSet>
      <dgm:spPr/>
    </dgm:pt>
    <dgm:pt modelId="{5B0F6F89-004F-47AD-9BD1-E7C70A85473A}" type="pres">
      <dgm:prSet presAssocID="{9446DBF2-F363-4051-B6D7-C54C3278AD6A}" presName="sibTrans" presStyleLbl="sibTrans2D1" presStyleIdx="0" presStyleCnt="0"/>
      <dgm:spPr/>
    </dgm:pt>
    <dgm:pt modelId="{03FC0AD5-3B2D-44B5-A581-E00F68D12B7A}" type="pres">
      <dgm:prSet presAssocID="{5581B9E0-09B5-4562-B5C0-E487A9578854}" presName="compNode" presStyleCnt="0"/>
      <dgm:spPr/>
    </dgm:pt>
    <dgm:pt modelId="{AF505BD2-9632-499B-B379-14AF2EAE1C8A}" type="pres">
      <dgm:prSet presAssocID="{5581B9E0-09B5-4562-B5C0-E487A9578854}" presName="iconBgRect" presStyleLbl="bgShp" presStyleIdx="3" presStyleCnt="4"/>
      <dgm:spPr/>
    </dgm:pt>
    <dgm:pt modelId="{10D0B698-F0E5-40B8-B96D-5E773859C157}" type="pres">
      <dgm:prSet presAssocID="{5581B9E0-09B5-4562-B5C0-E487A95788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A23D2C82-574F-4D5D-93BC-5AEE0A842911}" type="pres">
      <dgm:prSet presAssocID="{5581B9E0-09B5-4562-B5C0-E487A9578854}" presName="spaceRect" presStyleCnt="0"/>
      <dgm:spPr/>
    </dgm:pt>
    <dgm:pt modelId="{7F45C2F1-AF30-4C79-A94E-6F6F639740DE}" type="pres">
      <dgm:prSet presAssocID="{5581B9E0-09B5-4562-B5C0-E487A9578854}" presName="textRect" presStyleLbl="revTx" presStyleIdx="3" presStyleCnt="4">
        <dgm:presLayoutVars>
          <dgm:chMax val="1"/>
          <dgm:chPref val="1"/>
        </dgm:presLayoutVars>
      </dgm:prSet>
      <dgm:spPr/>
    </dgm:pt>
  </dgm:ptLst>
  <dgm:cxnLst>
    <dgm:cxn modelId="{167BFA0C-C90F-480E-BEE3-A705D8129656}" type="presOf" srcId="{34CA22A9-CE18-4077-BB60-D2299DF8A7E9}" destId="{A99D860B-6CB0-436E-BA5E-F8671BC9E188}" srcOrd="0" destOrd="0" presId="urn:microsoft.com/office/officeart/2018/2/layout/IconCircleList"/>
    <dgm:cxn modelId="{B263F928-1FF9-405E-A902-4164C2109565}" srcId="{464D7035-2439-4B41-AB4B-81FE61521F21}" destId="{5581B9E0-09B5-4562-B5C0-E487A9578854}" srcOrd="3" destOrd="0" parTransId="{11D5C7B8-12C5-48BF-8D36-F75992B70A6C}" sibTransId="{2EFA3D51-FDA0-4E7D-B476-87817D7413E1}"/>
    <dgm:cxn modelId="{03A31636-0FE5-42A0-8B8C-522F4104D839}" type="presOf" srcId="{41E4A274-BC75-4058-B590-2E56D95982E2}" destId="{55BDB285-D886-4E01-8079-6DE183A7B4B6}" srcOrd="0" destOrd="0" presId="urn:microsoft.com/office/officeart/2018/2/layout/IconCircleList"/>
    <dgm:cxn modelId="{D6004E39-0D19-4738-A8FD-A2E4DC18BD17}" type="presOf" srcId="{9FD7D7F0-A649-4B8F-A19C-3027D12996E8}" destId="{2934D3CF-BCA8-4B02-95F0-96A0D4C208F2}" srcOrd="0" destOrd="0" presId="urn:microsoft.com/office/officeart/2018/2/layout/IconCircleList"/>
    <dgm:cxn modelId="{4E6AAB53-2E46-423C-BF21-B1DF7D317325}" type="presOf" srcId="{422755D9-110D-4DB3-9BAF-A1F7C6B74E9E}" destId="{E04191F7-0055-440A-B8F6-DF9429BD21F2}" srcOrd="0" destOrd="0" presId="urn:microsoft.com/office/officeart/2018/2/layout/IconCircleList"/>
    <dgm:cxn modelId="{FC67B263-2E22-4418-B38D-7DBD40C28FB1}" type="presOf" srcId="{5581B9E0-09B5-4562-B5C0-E487A9578854}" destId="{7F45C2F1-AF30-4C79-A94E-6F6F639740DE}" srcOrd="0" destOrd="0" presId="urn:microsoft.com/office/officeart/2018/2/layout/IconCircleList"/>
    <dgm:cxn modelId="{D2114F67-53F7-4341-9BBD-0672BFB34103}" srcId="{464D7035-2439-4B41-AB4B-81FE61521F21}" destId="{41E4A274-BC75-4058-B590-2E56D95982E2}" srcOrd="2" destOrd="0" parTransId="{FDA59FFA-F355-4DEC-82EC-41E0706FE0F6}" sibTransId="{9446DBF2-F363-4051-B6D7-C54C3278AD6A}"/>
    <dgm:cxn modelId="{74B97269-1A8D-4FD0-BC30-229DE1CA5E99}" srcId="{464D7035-2439-4B41-AB4B-81FE61521F21}" destId="{422755D9-110D-4DB3-9BAF-A1F7C6B74E9E}" srcOrd="1" destOrd="0" parTransId="{B6BB8B45-C678-4EBB-95E3-43BC111C57D0}" sibTransId="{9FD7D7F0-A649-4B8F-A19C-3027D12996E8}"/>
    <dgm:cxn modelId="{6ADA5F7A-BD34-4120-8A09-A12F505E9679}" type="presOf" srcId="{464D7035-2439-4B41-AB4B-81FE61521F21}" destId="{5BF9EC93-D4FD-4826-9E68-B9A0A73D7C80}" srcOrd="0" destOrd="0" presId="urn:microsoft.com/office/officeart/2018/2/layout/IconCircleList"/>
    <dgm:cxn modelId="{059DA47C-E343-4178-A606-A5FC3190AD7B}" type="presOf" srcId="{9446DBF2-F363-4051-B6D7-C54C3278AD6A}" destId="{5B0F6F89-004F-47AD-9BD1-E7C70A85473A}" srcOrd="0" destOrd="0" presId="urn:microsoft.com/office/officeart/2018/2/layout/IconCircleList"/>
    <dgm:cxn modelId="{CB6F2398-92B2-48F1-9AE0-A09B43575BDB}" type="presOf" srcId="{44404478-5967-420D-A0FD-5B1971904521}" destId="{2DD395FB-314A-47BD-94AE-6DF89CF8B8F7}" srcOrd="0" destOrd="0" presId="urn:microsoft.com/office/officeart/2018/2/layout/IconCircleList"/>
    <dgm:cxn modelId="{B1412CD1-CE92-46BE-B7B3-ABFCC824350B}" srcId="{464D7035-2439-4B41-AB4B-81FE61521F21}" destId="{44404478-5967-420D-A0FD-5B1971904521}" srcOrd="0" destOrd="0" parTransId="{AB71C52F-7C6F-45F9-A04B-86866A96EE55}" sibTransId="{34CA22A9-CE18-4077-BB60-D2299DF8A7E9}"/>
    <dgm:cxn modelId="{39CB56AF-D3F4-483A-BBE8-EDBA694A8644}" type="presParOf" srcId="{5BF9EC93-D4FD-4826-9E68-B9A0A73D7C80}" destId="{8B751871-9CB6-4F55-8DA4-A80A2C1CE468}" srcOrd="0" destOrd="0" presId="urn:microsoft.com/office/officeart/2018/2/layout/IconCircleList"/>
    <dgm:cxn modelId="{A2B3E560-9E47-46E9-8699-F6928FDB94E8}" type="presParOf" srcId="{8B751871-9CB6-4F55-8DA4-A80A2C1CE468}" destId="{D087FEB0-01F5-4DAB-A300-62A6F45F00F0}" srcOrd="0" destOrd="0" presId="urn:microsoft.com/office/officeart/2018/2/layout/IconCircleList"/>
    <dgm:cxn modelId="{2F0D3303-9652-4E88-B039-3D111EF546E3}" type="presParOf" srcId="{D087FEB0-01F5-4DAB-A300-62A6F45F00F0}" destId="{7140655A-E052-4F11-A5EC-624F87F44349}" srcOrd="0" destOrd="0" presId="urn:microsoft.com/office/officeart/2018/2/layout/IconCircleList"/>
    <dgm:cxn modelId="{867ACF14-4831-4C48-AF6D-58886C8DAE7A}" type="presParOf" srcId="{D087FEB0-01F5-4DAB-A300-62A6F45F00F0}" destId="{B6D1A814-902E-490B-98B7-8D2BCC401898}" srcOrd="1" destOrd="0" presId="urn:microsoft.com/office/officeart/2018/2/layout/IconCircleList"/>
    <dgm:cxn modelId="{C25BFBCA-38BE-4AA6-8CA2-A7E905BE544B}" type="presParOf" srcId="{D087FEB0-01F5-4DAB-A300-62A6F45F00F0}" destId="{4901C792-9163-4A3C-8E05-D4ABDFF4AF52}" srcOrd="2" destOrd="0" presId="urn:microsoft.com/office/officeart/2018/2/layout/IconCircleList"/>
    <dgm:cxn modelId="{B24CFD8C-BF85-4FDB-A7E6-BE746FC15C65}" type="presParOf" srcId="{D087FEB0-01F5-4DAB-A300-62A6F45F00F0}" destId="{2DD395FB-314A-47BD-94AE-6DF89CF8B8F7}" srcOrd="3" destOrd="0" presId="urn:microsoft.com/office/officeart/2018/2/layout/IconCircleList"/>
    <dgm:cxn modelId="{8923F55F-E804-4EBF-8CD3-8917E0100BD5}" type="presParOf" srcId="{8B751871-9CB6-4F55-8DA4-A80A2C1CE468}" destId="{A99D860B-6CB0-436E-BA5E-F8671BC9E188}" srcOrd="1" destOrd="0" presId="urn:microsoft.com/office/officeart/2018/2/layout/IconCircleList"/>
    <dgm:cxn modelId="{F76E9A9B-446A-4CE1-A430-EE74B1F1E13C}" type="presParOf" srcId="{8B751871-9CB6-4F55-8DA4-A80A2C1CE468}" destId="{D0A1DA2B-3D81-4436-9503-0ADA663020A5}" srcOrd="2" destOrd="0" presId="urn:microsoft.com/office/officeart/2018/2/layout/IconCircleList"/>
    <dgm:cxn modelId="{F6DEA528-8038-4273-9D36-60FA16D11DCC}" type="presParOf" srcId="{D0A1DA2B-3D81-4436-9503-0ADA663020A5}" destId="{7550BAC8-0054-4E60-ABAC-EFD6FD50E8AF}" srcOrd="0" destOrd="0" presId="urn:microsoft.com/office/officeart/2018/2/layout/IconCircleList"/>
    <dgm:cxn modelId="{2D2CA11B-B428-4D16-8134-AD692CF064D4}" type="presParOf" srcId="{D0A1DA2B-3D81-4436-9503-0ADA663020A5}" destId="{7F88DCD2-BBEC-4E4E-9FED-CFE36E09C772}" srcOrd="1" destOrd="0" presId="urn:microsoft.com/office/officeart/2018/2/layout/IconCircleList"/>
    <dgm:cxn modelId="{4B3F1DCB-F32A-4BC9-9CBD-534E7710454D}" type="presParOf" srcId="{D0A1DA2B-3D81-4436-9503-0ADA663020A5}" destId="{BF71F182-1FC6-497F-AA86-A93351BE9D16}" srcOrd="2" destOrd="0" presId="urn:microsoft.com/office/officeart/2018/2/layout/IconCircleList"/>
    <dgm:cxn modelId="{49A6F241-0506-4C79-9423-A75DC5B8B811}" type="presParOf" srcId="{D0A1DA2B-3D81-4436-9503-0ADA663020A5}" destId="{E04191F7-0055-440A-B8F6-DF9429BD21F2}" srcOrd="3" destOrd="0" presId="urn:microsoft.com/office/officeart/2018/2/layout/IconCircleList"/>
    <dgm:cxn modelId="{6E9BF08A-880C-44CD-B14C-850F640AA218}" type="presParOf" srcId="{8B751871-9CB6-4F55-8DA4-A80A2C1CE468}" destId="{2934D3CF-BCA8-4B02-95F0-96A0D4C208F2}" srcOrd="3" destOrd="0" presId="urn:microsoft.com/office/officeart/2018/2/layout/IconCircleList"/>
    <dgm:cxn modelId="{3B7D62F5-9880-419A-BD2C-DBACAB7EEE66}" type="presParOf" srcId="{8B751871-9CB6-4F55-8DA4-A80A2C1CE468}" destId="{9BF3C612-84C8-4079-9BDD-19248EC35358}" srcOrd="4" destOrd="0" presId="urn:microsoft.com/office/officeart/2018/2/layout/IconCircleList"/>
    <dgm:cxn modelId="{4B8B2A9A-45C2-49F9-85A3-ED3FD7D2D27A}" type="presParOf" srcId="{9BF3C612-84C8-4079-9BDD-19248EC35358}" destId="{7E7CA52F-7935-4AC6-A57B-BDECE3F04D0F}" srcOrd="0" destOrd="0" presId="urn:microsoft.com/office/officeart/2018/2/layout/IconCircleList"/>
    <dgm:cxn modelId="{E0C46157-CDD7-48CF-A728-E1DE744A9594}" type="presParOf" srcId="{9BF3C612-84C8-4079-9BDD-19248EC35358}" destId="{BA03D7E3-06A5-40BE-8BD3-B4E1CEE14E0F}" srcOrd="1" destOrd="0" presId="urn:microsoft.com/office/officeart/2018/2/layout/IconCircleList"/>
    <dgm:cxn modelId="{D10C147D-6E91-444F-B62F-46C00D7D3C9F}" type="presParOf" srcId="{9BF3C612-84C8-4079-9BDD-19248EC35358}" destId="{41388C39-1745-4F67-BEEC-FED903BAFF3A}" srcOrd="2" destOrd="0" presId="urn:microsoft.com/office/officeart/2018/2/layout/IconCircleList"/>
    <dgm:cxn modelId="{A3A03C6B-DDBA-425A-8C36-A9D502FD6847}" type="presParOf" srcId="{9BF3C612-84C8-4079-9BDD-19248EC35358}" destId="{55BDB285-D886-4E01-8079-6DE183A7B4B6}" srcOrd="3" destOrd="0" presId="urn:microsoft.com/office/officeart/2018/2/layout/IconCircleList"/>
    <dgm:cxn modelId="{6DD3BE1C-86B1-4791-8E88-A047DB2DEDE2}" type="presParOf" srcId="{8B751871-9CB6-4F55-8DA4-A80A2C1CE468}" destId="{5B0F6F89-004F-47AD-9BD1-E7C70A85473A}" srcOrd="5" destOrd="0" presId="urn:microsoft.com/office/officeart/2018/2/layout/IconCircleList"/>
    <dgm:cxn modelId="{5DFB1EE9-AB8F-4C7D-BF2B-71272BB47530}" type="presParOf" srcId="{8B751871-9CB6-4F55-8DA4-A80A2C1CE468}" destId="{03FC0AD5-3B2D-44B5-A581-E00F68D12B7A}" srcOrd="6" destOrd="0" presId="urn:microsoft.com/office/officeart/2018/2/layout/IconCircleList"/>
    <dgm:cxn modelId="{2B948E43-C9C9-4EA6-80AE-CD82E45FEDD0}" type="presParOf" srcId="{03FC0AD5-3B2D-44B5-A581-E00F68D12B7A}" destId="{AF505BD2-9632-499B-B379-14AF2EAE1C8A}" srcOrd="0" destOrd="0" presId="urn:microsoft.com/office/officeart/2018/2/layout/IconCircleList"/>
    <dgm:cxn modelId="{A269FBE8-6C75-4051-8CA2-6DB730E4083A}" type="presParOf" srcId="{03FC0AD5-3B2D-44B5-A581-E00F68D12B7A}" destId="{10D0B698-F0E5-40B8-B96D-5E773859C157}" srcOrd="1" destOrd="0" presId="urn:microsoft.com/office/officeart/2018/2/layout/IconCircleList"/>
    <dgm:cxn modelId="{C1603253-77D3-4091-A43E-267C9F75508F}" type="presParOf" srcId="{03FC0AD5-3B2D-44B5-A581-E00F68D12B7A}" destId="{A23D2C82-574F-4D5D-93BC-5AEE0A842911}" srcOrd="2" destOrd="0" presId="urn:microsoft.com/office/officeart/2018/2/layout/IconCircleList"/>
    <dgm:cxn modelId="{07629DBB-3608-4746-AEA0-AF24363F53F2}" type="presParOf" srcId="{03FC0AD5-3B2D-44B5-A581-E00F68D12B7A}" destId="{7F45C2F1-AF30-4C79-A94E-6F6F639740D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655A-E052-4F11-A5EC-624F87F44349}">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1A814-902E-490B-98B7-8D2BCC401898}">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395FB-314A-47BD-94AE-6DF89CF8B8F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Unresponsiveness by legal partners </a:t>
          </a:r>
        </a:p>
      </dsp:txBody>
      <dsp:txXfrm>
        <a:off x="1834517" y="469890"/>
        <a:ext cx="3148942" cy="1335915"/>
      </dsp:txXfrm>
    </dsp:sp>
    <dsp:sp modelId="{7550BAC8-0054-4E60-ABAC-EFD6FD50E8AF}">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8DCD2-BBEC-4E4E-9FED-CFE36E09C77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191F7-0055-440A-B8F6-DF9429BD21F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Unrealistic requests for information day of court </a:t>
          </a:r>
        </a:p>
      </dsp:txBody>
      <dsp:txXfrm>
        <a:off x="7154322" y="469890"/>
        <a:ext cx="3148942" cy="1335915"/>
      </dsp:txXfrm>
    </dsp:sp>
    <dsp:sp modelId="{7E7CA52F-7935-4AC6-A57B-BDECE3F04D0F}">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3D7E3-06A5-40BE-8BD3-B4E1CEE14E0F}">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DB285-D886-4E01-8079-6DE183A7B4B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Information necessary to provide treatment is not shared</a:t>
          </a:r>
        </a:p>
      </dsp:txBody>
      <dsp:txXfrm>
        <a:off x="1834517" y="2545532"/>
        <a:ext cx="3148942" cy="1335915"/>
      </dsp:txXfrm>
    </dsp:sp>
    <dsp:sp modelId="{AF505BD2-9632-499B-B379-14AF2EAE1C8A}">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0B698-F0E5-40B8-B96D-5E773859C15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5C2F1-AF30-4C79-A94E-6F6F639740D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Releases necessary to communicate can get pulled</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A03-DBD3-2742-3904-2802F63393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02100D-8032-40B8-1822-508D46AC0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C356D5-C078-8E19-C1FC-EA68E840CEBA}"/>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DB516861-FC5D-C147-A72D-3BDD7242C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87F0A-512F-CC22-BFDD-5FFF6ABB6ED1}"/>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403386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0C35-D6FD-9621-E747-5F5AC86B9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7C29C-70E7-4412-8C2B-E31C72653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657A-D391-546D-9437-9B8001022F38}"/>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3CEAEDE3-D53D-EE4E-2EB4-3F3C299AD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E8455-234A-94B7-5267-71F933E88978}"/>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1924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6212A-A654-C7B2-04A1-290854C74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CFAC8-7A02-7445-46D0-6DA849DA7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D8DC7-195B-2E07-436E-0CC0E8DDDF93}"/>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0269B2A3-4871-C555-F3C8-6B61ACFB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9ADFB-FD90-8CCB-FFE4-4436AD733ADB}"/>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11157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3A40-C47F-44F2-F671-A2764B135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11B08-AEB9-3290-67E4-89C97246B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88C12-441B-F4EB-3A4A-0B6ECF6CDC43}"/>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EE067367-CE5D-1DF6-1B56-853F29F0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9FDA8-34C8-B0FA-68FD-5FB7ED1299B2}"/>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1013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84A4-7F84-1FC0-1C26-2B7512D60F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E4C9ED-D36A-D3B4-FC16-0D26BA1AD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6D634A-9622-B7F5-ADE7-6BB15D627390}"/>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08A4DF7A-51BB-A4C7-369B-00F3FF1E3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93703-5996-C3BC-F52F-81D02312CB09}"/>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5431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BAD5-C2D1-957C-A234-2525CDB41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5E06F-93DF-5CEB-E5FE-72CA8584C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667073-BA9F-7A08-4758-D9034FCB49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DCE24-847B-4DD0-A75F-D4DB7C96BD40}"/>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6" name="Footer Placeholder 5">
            <a:extLst>
              <a:ext uri="{FF2B5EF4-FFF2-40B4-BE49-F238E27FC236}">
                <a16:creationId xmlns:a16="http://schemas.microsoft.com/office/drawing/2014/main" id="{C56774F2-6555-559A-38E6-7FFAF57EF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95FC6-32A8-4D0F-D409-202B9027C3C7}"/>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293599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45FC-DB0F-9DBA-BF01-8550D7784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15A5D-5C1F-7EA7-90EC-7862E3F9D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CFD439-A0FE-901E-E6FB-8CAF90F53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C0347-E4DC-581F-99BB-FEA131424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93336-C911-BD4E-2519-FB9D856C3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94BAA-1CA0-3371-33FF-93AC70D4F790}"/>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8" name="Footer Placeholder 7">
            <a:extLst>
              <a:ext uri="{FF2B5EF4-FFF2-40B4-BE49-F238E27FC236}">
                <a16:creationId xmlns:a16="http://schemas.microsoft.com/office/drawing/2014/main" id="{182F5B43-306C-2556-7134-133246DE3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CF874E-326B-0249-7BC5-EDEC3DCBC15D}"/>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38963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2A3-5F08-404B-5535-59BAFA35A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289BD-F03C-BE8B-6DE4-67F79F5D44F4}"/>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4" name="Footer Placeholder 3">
            <a:extLst>
              <a:ext uri="{FF2B5EF4-FFF2-40B4-BE49-F238E27FC236}">
                <a16:creationId xmlns:a16="http://schemas.microsoft.com/office/drawing/2014/main" id="{7050957C-8395-D85A-5498-47DE1B0E1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642EBA-3F51-23C8-5D07-075FFE5C7D3B}"/>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391842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8CA97-8AA5-A12E-FF9C-61E5A03AE0E7}"/>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3" name="Footer Placeholder 2">
            <a:extLst>
              <a:ext uri="{FF2B5EF4-FFF2-40B4-BE49-F238E27FC236}">
                <a16:creationId xmlns:a16="http://schemas.microsoft.com/office/drawing/2014/main" id="{88E29F35-740C-22A8-B566-5AE35E525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7C2F3E-21B3-C684-027D-EC92793D5912}"/>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46403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77FD-74CD-F87F-AAF5-BCDF69302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4CD9A-F5B3-FC7F-622D-9BEC91192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54F22-ACDC-263B-E992-2C612FF20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D5AEB-6DCE-7C05-2F3B-5428D977D6AA}"/>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6" name="Footer Placeholder 5">
            <a:extLst>
              <a:ext uri="{FF2B5EF4-FFF2-40B4-BE49-F238E27FC236}">
                <a16:creationId xmlns:a16="http://schemas.microsoft.com/office/drawing/2014/main" id="{FC38E4C8-0593-878B-A6C8-949CC4344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99BC2-20FF-42ED-879F-049FB76124B7}"/>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150208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C74E-8BC8-91AF-51BD-A2336D870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25D81-A687-E961-8C75-77AF153AF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7F022-4251-2D2C-9320-0111BB48A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9523D-61A8-75DE-E050-0B332339DA47}"/>
              </a:ext>
            </a:extLst>
          </p:cNvPr>
          <p:cNvSpPr>
            <a:spLocks noGrp="1"/>
          </p:cNvSpPr>
          <p:nvPr>
            <p:ph type="dt" sz="half" idx="10"/>
          </p:nvPr>
        </p:nvSpPr>
        <p:spPr/>
        <p:txBody>
          <a:bodyPr/>
          <a:lstStyle/>
          <a:p>
            <a:fld id="{26F79B78-5D64-1749-81D6-8B6F1EB0FBD0}" type="datetimeFigureOut">
              <a:rPr lang="en-US" smtClean="0"/>
              <a:t>11/2/23</a:t>
            </a:fld>
            <a:endParaRPr lang="en-US"/>
          </a:p>
        </p:txBody>
      </p:sp>
      <p:sp>
        <p:nvSpPr>
          <p:cNvPr id="6" name="Footer Placeholder 5">
            <a:extLst>
              <a:ext uri="{FF2B5EF4-FFF2-40B4-BE49-F238E27FC236}">
                <a16:creationId xmlns:a16="http://schemas.microsoft.com/office/drawing/2014/main" id="{3DA92CFF-9494-9647-190E-ED0D9F941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411E5-B787-320C-4644-A37946D30862}"/>
              </a:ext>
            </a:extLst>
          </p:cNvPr>
          <p:cNvSpPr>
            <a:spLocks noGrp="1"/>
          </p:cNvSpPr>
          <p:nvPr>
            <p:ph type="sldNum" sz="quarter" idx="12"/>
          </p:nvPr>
        </p:nvSpPr>
        <p:spPr/>
        <p:txBody>
          <a:bodyPr/>
          <a:lstStyle/>
          <a:p>
            <a:fld id="{1D94904F-1109-8544-A6A7-E087FB53FFE9}" type="slidenum">
              <a:rPr lang="en-US" smtClean="0"/>
              <a:t>‹#›</a:t>
            </a:fld>
            <a:endParaRPr lang="en-US"/>
          </a:p>
        </p:txBody>
      </p:sp>
    </p:spTree>
    <p:extLst>
      <p:ext uri="{BB962C8B-B14F-4D97-AF65-F5344CB8AC3E}">
        <p14:creationId xmlns:p14="http://schemas.microsoft.com/office/powerpoint/2010/main" val="323505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B03C3-854D-7C1E-AD73-BCACC4601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550698-A553-F65F-92FF-A71EC420D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2DA79-BA76-C1B8-A30A-840D2BF21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9B78-5D64-1749-81D6-8B6F1EB0FBD0}" type="datetimeFigureOut">
              <a:rPr lang="en-US" smtClean="0"/>
              <a:t>11/2/23</a:t>
            </a:fld>
            <a:endParaRPr lang="en-US"/>
          </a:p>
        </p:txBody>
      </p:sp>
      <p:sp>
        <p:nvSpPr>
          <p:cNvPr id="5" name="Footer Placeholder 4">
            <a:extLst>
              <a:ext uri="{FF2B5EF4-FFF2-40B4-BE49-F238E27FC236}">
                <a16:creationId xmlns:a16="http://schemas.microsoft.com/office/drawing/2014/main" id="{030BD0DF-23F4-66B2-9977-B08BCD962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5612D-74B7-D763-89E4-495031F8F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4904F-1109-8544-A6A7-E087FB53FFE9}" type="slidenum">
              <a:rPr lang="en-US" smtClean="0"/>
              <a:t>‹#›</a:t>
            </a:fld>
            <a:endParaRPr lang="en-US"/>
          </a:p>
        </p:txBody>
      </p:sp>
    </p:spTree>
    <p:extLst>
      <p:ext uri="{BB962C8B-B14F-4D97-AF65-F5344CB8AC3E}">
        <p14:creationId xmlns:p14="http://schemas.microsoft.com/office/powerpoint/2010/main" val="1732759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9F65-B349-7F05-58C3-7F3401E8DC08}"/>
              </a:ext>
            </a:extLst>
          </p:cNvPr>
          <p:cNvSpPr>
            <a:spLocks noGrp="1"/>
          </p:cNvSpPr>
          <p:nvPr>
            <p:ph type="ctrTitle"/>
          </p:nvPr>
        </p:nvSpPr>
        <p:spPr>
          <a:xfrm>
            <a:off x="955039" y="1928185"/>
            <a:ext cx="10573573" cy="1795207"/>
          </a:xfrm>
        </p:spPr>
        <p:txBody>
          <a:bodyPr>
            <a:normAutofit/>
          </a:bodyPr>
          <a:lstStyle/>
          <a:p>
            <a:r>
              <a:rPr lang="en-US" sz="3600" b="1" dirty="0">
                <a:solidFill>
                  <a:schemeClr val="accent1"/>
                </a:solidFill>
              </a:rPr>
              <a:t>Medication for Opioid Use Disorders (MOUD) Providers’ Perspectives on Working with Drug Courts</a:t>
            </a:r>
          </a:p>
        </p:txBody>
      </p:sp>
      <p:sp>
        <p:nvSpPr>
          <p:cNvPr id="3" name="Subtitle 2">
            <a:extLst>
              <a:ext uri="{FF2B5EF4-FFF2-40B4-BE49-F238E27FC236}">
                <a16:creationId xmlns:a16="http://schemas.microsoft.com/office/drawing/2014/main" id="{0FBD822A-D741-9CA6-036C-F64443783D25}"/>
              </a:ext>
            </a:extLst>
          </p:cNvPr>
          <p:cNvSpPr>
            <a:spLocks noGrp="1"/>
          </p:cNvSpPr>
          <p:nvPr>
            <p:ph type="subTitle" idx="1"/>
          </p:nvPr>
        </p:nvSpPr>
        <p:spPr>
          <a:xfrm>
            <a:off x="1412240" y="4764383"/>
            <a:ext cx="9144000" cy="1655762"/>
          </a:xfrm>
        </p:spPr>
        <p:txBody>
          <a:bodyPr>
            <a:normAutofit/>
          </a:bodyPr>
          <a:lstStyle/>
          <a:p>
            <a:r>
              <a:rPr lang="en-US" sz="2800" dirty="0"/>
              <a:t>Ekaterina Pivovarova, Ph.D., Faye Taxman, Ph.D., Alexandra Boland, M.A., &amp; Peter Friedmann, M.D., MPH</a:t>
            </a:r>
          </a:p>
        </p:txBody>
      </p:sp>
      <p:pic>
        <p:nvPicPr>
          <p:cNvPr id="5" name="Picture 4" descr="A close-up of a logo&#10;&#10;Description automatically generated">
            <a:extLst>
              <a:ext uri="{FF2B5EF4-FFF2-40B4-BE49-F238E27FC236}">
                <a16:creationId xmlns:a16="http://schemas.microsoft.com/office/drawing/2014/main" id="{D08633DD-C2F3-44B3-FE9F-0F1DB00703A1}"/>
              </a:ext>
            </a:extLst>
          </p:cNvPr>
          <p:cNvPicPr>
            <a:picLocks noChangeAspect="1"/>
          </p:cNvPicPr>
          <p:nvPr/>
        </p:nvPicPr>
        <p:blipFill>
          <a:blip r:embed="rId2"/>
          <a:stretch>
            <a:fillRect/>
          </a:stretch>
        </p:blipFill>
        <p:spPr>
          <a:xfrm>
            <a:off x="8029355" y="299719"/>
            <a:ext cx="4028745" cy="805749"/>
          </a:xfrm>
          <a:prstGeom prst="rect">
            <a:avLst/>
          </a:prstGeom>
        </p:spPr>
      </p:pic>
      <p:pic>
        <p:nvPicPr>
          <p:cNvPr id="7" name="Picture 6" descr="A black and blue sign with white text&#10;&#10;Description automatically generated">
            <a:extLst>
              <a:ext uri="{FF2B5EF4-FFF2-40B4-BE49-F238E27FC236}">
                <a16:creationId xmlns:a16="http://schemas.microsoft.com/office/drawing/2014/main" id="{CC424BDC-71E2-9B7A-FCFA-14E6212E81CF}"/>
              </a:ext>
            </a:extLst>
          </p:cNvPr>
          <p:cNvPicPr>
            <a:picLocks noChangeAspect="1"/>
          </p:cNvPicPr>
          <p:nvPr/>
        </p:nvPicPr>
        <p:blipFill>
          <a:blip r:embed="rId3"/>
          <a:stretch>
            <a:fillRect/>
          </a:stretch>
        </p:blipFill>
        <p:spPr>
          <a:xfrm>
            <a:off x="3548457" y="299719"/>
            <a:ext cx="3369628" cy="1092352"/>
          </a:xfrm>
          <a:prstGeom prst="rect">
            <a:avLst/>
          </a:prstGeom>
        </p:spPr>
      </p:pic>
      <p:pic>
        <p:nvPicPr>
          <p:cNvPr id="9" name="Picture 8" descr="A logo for a medical school&#10;&#10;Description automatically generated">
            <a:extLst>
              <a:ext uri="{FF2B5EF4-FFF2-40B4-BE49-F238E27FC236}">
                <a16:creationId xmlns:a16="http://schemas.microsoft.com/office/drawing/2014/main" id="{642B1DC7-51C6-1780-BFA0-AEC4725A2579}"/>
              </a:ext>
            </a:extLst>
          </p:cNvPr>
          <p:cNvPicPr>
            <a:picLocks noChangeAspect="1"/>
          </p:cNvPicPr>
          <p:nvPr/>
        </p:nvPicPr>
        <p:blipFill>
          <a:blip r:embed="rId4"/>
          <a:stretch>
            <a:fillRect/>
          </a:stretch>
        </p:blipFill>
        <p:spPr>
          <a:xfrm>
            <a:off x="164380" y="92346"/>
            <a:ext cx="2333767" cy="1795206"/>
          </a:xfrm>
          <a:prstGeom prst="rect">
            <a:avLst/>
          </a:prstGeom>
        </p:spPr>
      </p:pic>
      <p:sp>
        <p:nvSpPr>
          <p:cNvPr id="10" name="TextBox 9">
            <a:extLst>
              <a:ext uri="{FF2B5EF4-FFF2-40B4-BE49-F238E27FC236}">
                <a16:creationId xmlns:a16="http://schemas.microsoft.com/office/drawing/2014/main" id="{8CFC26FF-30E1-3C05-6AEA-102D439ADFCA}"/>
              </a:ext>
            </a:extLst>
          </p:cNvPr>
          <p:cNvSpPr txBox="1"/>
          <p:nvPr/>
        </p:nvSpPr>
        <p:spPr>
          <a:xfrm>
            <a:off x="0" y="6457877"/>
            <a:ext cx="2181879" cy="307777"/>
          </a:xfrm>
          <a:prstGeom prst="rect">
            <a:avLst/>
          </a:prstGeom>
          <a:noFill/>
        </p:spPr>
        <p:txBody>
          <a:bodyPr wrap="none" rtlCol="0">
            <a:spAutoFit/>
          </a:bodyPr>
          <a:lstStyle/>
          <a:p>
            <a:r>
              <a:rPr lang="en-US" sz="1400" dirty="0"/>
              <a:t>Presented at AMERSA 2023</a:t>
            </a:r>
          </a:p>
        </p:txBody>
      </p:sp>
    </p:spTree>
    <p:extLst>
      <p:ext uri="{BB962C8B-B14F-4D97-AF65-F5344CB8AC3E}">
        <p14:creationId xmlns:p14="http://schemas.microsoft.com/office/powerpoint/2010/main" val="2350474288"/>
      </p:ext>
    </p:extLst>
  </p:cSld>
  <p:clrMapOvr>
    <a:masterClrMapping/>
  </p:clrMapOvr>
  <mc:AlternateContent xmlns:mc="http://schemas.openxmlformats.org/markup-compatibility/2006" xmlns:p14="http://schemas.microsoft.com/office/powerpoint/2010/main">
    <mc:Choice Requires="p14">
      <p:transition spd="slow" p14:dur="2000" advTm="1565"/>
    </mc:Choice>
    <mc:Fallback xmlns="">
      <p:transition spd="slow" advTm="15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A6EEE-645F-CD82-CCB0-AA3002BCF168}"/>
              </a:ext>
            </a:extLst>
          </p:cNvPr>
          <p:cNvSpPr>
            <a:spLocks noGrp="1"/>
          </p:cNvSpPr>
          <p:nvPr>
            <p:ph type="title"/>
          </p:nvPr>
        </p:nvSpPr>
        <p:spPr>
          <a:xfrm>
            <a:off x="838200" y="365125"/>
            <a:ext cx="10515600" cy="1325563"/>
          </a:xfrm>
        </p:spPr>
        <p:txBody>
          <a:bodyPr>
            <a:normAutofit/>
          </a:bodyPr>
          <a:lstStyle/>
          <a:p>
            <a:r>
              <a:rPr lang="en-US" sz="4200" dirty="0"/>
              <a:t>Inner Setting (MOUD agency) Barrier: Staffing and Financial Limitations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7D2FEA-0839-5847-EAA1-6F7CB0F6940E}"/>
              </a:ext>
            </a:extLst>
          </p:cNvPr>
          <p:cNvSpPr>
            <a:spLocks noGrp="1"/>
          </p:cNvSpPr>
          <p:nvPr>
            <p:ph idx="1"/>
          </p:nvPr>
        </p:nvSpPr>
        <p:spPr>
          <a:xfrm>
            <a:off x="838200" y="1929384"/>
            <a:ext cx="10515600" cy="4615688"/>
          </a:xfrm>
        </p:spPr>
        <p:txBody>
          <a:bodyPr>
            <a:normAutofit/>
          </a:bodyPr>
          <a:lstStyle/>
          <a:p>
            <a:pPr marL="0" indent="0">
              <a:buNone/>
            </a:pPr>
            <a:r>
              <a:rPr lang="en-US" sz="2400" dirty="0"/>
              <a:t>Staffing shortages in conducting agency-specific work, must less additional inter-agency work, even if there is interest in collaborating. </a:t>
            </a:r>
          </a:p>
          <a:p>
            <a:pPr marL="0" indent="0">
              <a:buNone/>
            </a:pPr>
            <a:endParaRPr lang="en-US" sz="2400" dirty="0"/>
          </a:p>
          <a:p>
            <a:pPr marL="0" indent="0">
              <a:buNone/>
            </a:pPr>
            <a:r>
              <a:rPr lang="en-US" sz="2400" dirty="0"/>
              <a:t>Reimbursement for clinical and administrative time. Agencies have billable requirements for each clinician.</a:t>
            </a:r>
          </a:p>
          <a:p>
            <a:pPr marL="457200" lvl="1" indent="0">
              <a:buNone/>
            </a:pPr>
            <a:r>
              <a:rPr lang="en-US" i="1" dirty="0">
                <a:solidFill>
                  <a:schemeClr val="accent1"/>
                </a:solidFill>
              </a:rPr>
              <a:t>I think where it gets tricky is that the clinicians…have like a certain level of productivity…If they were under a grant this [collaboration] was part of their responsibility, then I think it would be a little bit easier because some of their time would be carved out for that specifically and wouldn't go against them in terms of just productivity requirements.</a:t>
            </a:r>
          </a:p>
          <a:p>
            <a:pPr marL="0" indent="0">
              <a:buNone/>
            </a:pPr>
            <a:endParaRPr lang="en-US" sz="2200" dirty="0"/>
          </a:p>
          <a:p>
            <a:endParaRPr lang="en-US" sz="2200" dirty="0"/>
          </a:p>
        </p:txBody>
      </p:sp>
    </p:spTree>
    <p:extLst>
      <p:ext uri="{BB962C8B-B14F-4D97-AF65-F5344CB8AC3E}">
        <p14:creationId xmlns:p14="http://schemas.microsoft.com/office/powerpoint/2010/main" val="163410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19FB0-AC2C-6140-9A66-A6B51E519371}"/>
              </a:ext>
            </a:extLst>
          </p:cNvPr>
          <p:cNvSpPr>
            <a:spLocks noGrp="1"/>
          </p:cNvSpPr>
          <p:nvPr>
            <p:ph type="title"/>
          </p:nvPr>
        </p:nvSpPr>
        <p:spPr>
          <a:xfrm>
            <a:off x="231290" y="81978"/>
            <a:ext cx="10284310" cy="1952744"/>
          </a:xfrm>
        </p:spPr>
        <p:txBody>
          <a:bodyPr>
            <a:normAutofit/>
          </a:bodyPr>
          <a:lstStyle/>
          <a:p>
            <a:r>
              <a:rPr lang="en-US" sz="3100" b="1" dirty="0"/>
              <a:t>Inner Setting Barrier: Responsibilities to the Patient and Need to Protect them from the Court </a:t>
            </a:r>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Doctor">
            <a:extLst>
              <a:ext uri="{FF2B5EF4-FFF2-40B4-BE49-F238E27FC236}">
                <a16:creationId xmlns:a16="http://schemas.microsoft.com/office/drawing/2014/main" id="{59A6CE3F-2614-7F02-F14F-B833601DC1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3D1BB354-B82B-B013-E126-09DCEEBBCAC6}"/>
              </a:ext>
            </a:extLst>
          </p:cNvPr>
          <p:cNvSpPr>
            <a:spLocks noGrp="1"/>
          </p:cNvSpPr>
          <p:nvPr>
            <p:ph idx="1"/>
          </p:nvPr>
        </p:nvSpPr>
        <p:spPr>
          <a:xfrm>
            <a:off x="3594925" y="1704351"/>
            <a:ext cx="8463279" cy="4815522"/>
          </a:xfrm>
        </p:spPr>
        <p:txBody>
          <a:bodyPr>
            <a:normAutofit/>
          </a:bodyPr>
          <a:lstStyle/>
          <a:p>
            <a:pPr marL="0" indent="0">
              <a:buNone/>
            </a:pPr>
            <a:r>
              <a:rPr lang="en-US" sz="2400" dirty="0"/>
              <a:t>Concern that collaborations with courts will be misunderstood by patients.</a:t>
            </a:r>
          </a:p>
          <a:p>
            <a:pPr marL="0" indent="0">
              <a:buNone/>
            </a:pPr>
            <a:endParaRPr lang="en-US" sz="2400" dirty="0"/>
          </a:p>
          <a:p>
            <a:pPr marL="0" indent="0">
              <a:buNone/>
            </a:pPr>
            <a:r>
              <a:rPr lang="en-US" sz="2400" dirty="0"/>
              <a:t>Providers did not want clinical information to be used to punish their patients. </a:t>
            </a:r>
          </a:p>
          <a:p>
            <a:pPr marL="0" indent="0">
              <a:buNone/>
            </a:pPr>
            <a:r>
              <a:rPr lang="en-US" sz="2400" i="1" dirty="0">
                <a:solidFill>
                  <a:schemeClr val="accent1"/>
                </a:solidFill>
              </a:rPr>
              <a:t>[It’s important]...to communicate without fearing that there’s going to be harm caused to the patient… if we could speak at ease and treat that patient as a whole, without having the severe consequence, and knowing that sometimes our patients are their own worst enemy, and there might be a consequence to their behavior.  </a:t>
            </a:r>
          </a:p>
          <a:p>
            <a:pPr marL="0" indent="0">
              <a:buNone/>
            </a:pPr>
            <a:endParaRPr lang="en-US" sz="2000" dirty="0"/>
          </a:p>
        </p:txBody>
      </p:sp>
    </p:spTree>
    <p:extLst>
      <p:ext uri="{BB962C8B-B14F-4D97-AF65-F5344CB8AC3E}">
        <p14:creationId xmlns:p14="http://schemas.microsoft.com/office/powerpoint/2010/main" val="334819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8F91-293D-5F46-A165-447B53820801}"/>
              </a:ext>
            </a:extLst>
          </p:cNvPr>
          <p:cNvSpPr>
            <a:spLocks noGrp="1"/>
          </p:cNvSpPr>
          <p:nvPr>
            <p:ph type="title"/>
          </p:nvPr>
        </p:nvSpPr>
        <p:spPr/>
        <p:txBody>
          <a:bodyPr/>
          <a:lstStyle/>
          <a:p>
            <a:r>
              <a:rPr lang="en-US" dirty="0"/>
              <a:t>Outer setting (Recovery Court) Barrier: Limited communication</a:t>
            </a:r>
          </a:p>
        </p:txBody>
      </p:sp>
      <p:graphicFrame>
        <p:nvGraphicFramePr>
          <p:cNvPr id="5" name="Content Placeholder 2">
            <a:extLst>
              <a:ext uri="{FF2B5EF4-FFF2-40B4-BE49-F238E27FC236}">
                <a16:creationId xmlns:a16="http://schemas.microsoft.com/office/drawing/2014/main" id="{363D1203-A3C9-2157-520B-076C8C1F648C}"/>
              </a:ext>
            </a:extLst>
          </p:cNvPr>
          <p:cNvGraphicFramePr>
            <a:graphicFrameLocks noGrp="1"/>
          </p:cNvGraphicFramePr>
          <p:nvPr>
            <p:ph idx="1"/>
          </p:nvPr>
        </p:nvGraphicFramePr>
        <p:xfrm>
          <a:off x="838200" y="19272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25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s holding each other's wrists and interlinked to form a circle">
            <a:extLst>
              <a:ext uri="{FF2B5EF4-FFF2-40B4-BE49-F238E27FC236}">
                <a16:creationId xmlns:a16="http://schemas.microsoft.com/office/drawing/2014/main" id="{EA5533B3-C8B0-0621-36E3-F979F341DE6A}"/>
              </a:ext>
            </a:extLst>
          </p:cNvPr>
          <p:cNvPicPr>
            <a:picLocks noChangeAspect="1"/>
          </p:cNvPicPr>
          <p:nvPr/>
        </p:nvPicPr>
        <p:blipFill rotWithShape="1">
          <a:blip r:embed="rId2">
            <a:alphaModFix amt="50000"/>
          </a:blip>
          <a:srcRect b="15730"/>
          <a:stretch/>
        </p:blipFill>
        <p:spPr>
          <a:xfrm>
            <a:off x="21" y="193050"/>
            <a:ext cx="12191979" cy="6857990"/>
          </a:xfrm>
          <a:prstGeom prst="rect">
            <a:avLst/>
          </a:prstGeom>
        </p:spPr>
      </p:pic>
      <p:sp>
        <p:nvSpPr>
          <p:cNvPr id="2" name="Title 1">
            <a:extLst>
              <a:ext uri="{FF2B5EF4-FFF2-40B4-BE49-F238E27FC236}">
                <a16:creationId xmlns:a16="http://schemas.microsoft.com/office/drawing/2014/main" id="{E4012C40-6367-0A98-9483-8F5C3004123F}"/>
              </a:ext>
            </a:extLst>
          </p:cNvPr>
          <p:cNvSpPr>
            <a:spLocks noGrp="1"/>
          </p:cNvSpPr>
          <p:nvPr>
            <p:ph type="title"/>
          </p:nvPr>
        </p:nvSpPr>
        <p:spPr>
          <a:xfrm>
            <a:off x="762000" y="1137434"/>
            <a:ext cx="7848600" cy="3204429"/>
          </a:xfrm>
        </p:spPr>
        <p:txBody>
          <a:bodyPr vert="horz" lIns="91440" tIns="45720" rIns="91440" bIns="45720" rtlCol="0" anchor="t">
            <a:normAutofit/>
          </a:bodyPr>
          <a:lstStyle/>
          <a:p>
            <a:r>
              <a:rPr lang="en-US" sz="4400" dirty="0">
                <a:solidFill>
                  <a:srgbClr val="FFFFFF"/>
                </a:solidFill>
              </a:rPr>
              <a:t>Facilitators to Collaboration and Engagement </a:t>
            </a:r>
          </a:p>
        </p:txBody>
      </p:sp>
      <p:cxnSp>
        <p:nvCxnSpPr>
          <p:cNvPr id="10" name="Straight Connector 9">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69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B91B-A024-E46D-A947-CFA83B30B9E3}"/>
              </a:ext>
            </a:extLst>
          </p:cNvPr>
          <p:cNvSpPr>
            <a:spLocks noGrp="1"/>
          </p:cNvSpPr>
          <p:nvPr>
            <p:ph type="title"/>
          </p:nvPr>
        </p:nvSpPr>
        <p:spPr>
          <a:xfrm>
            <a:off x="838200" y="314325"/>
            <a:ext cx="10515600" cy="1325563"/>
          </a:xfrm>
        </p:spPr>
        <p:txBody>
          <a:bodyPr>
            <a:normAutofit/>
          </a:bodyPr>
          <a:lstStyle/>
          <a:p>
            <a:r>
              <a:rPr lang="en-US" dirty="0"/>
              <a:t>Inner Setting Facilitators: Direct Experience with Drug Courts changes perceptions </a:t>
            </a:r>
          </a:p>
        </p:txBody>
      </p:sp>
      <p:sp>
        <p:nvSpPr>
          <p:cNvPr id="3" name="Content Placeholder 2">
            <a:extLst>
              <a:ext uri="{FF2B5EF4-FFF2-40B4-BE49-F238E27FC236}">
                <a16:creationId xmlns:a16="http://schemas.microsoft.com/office/drawing/2014/main" id="{2A356795-0684-8B8E-DE0F-E9C56AEF3DC8}"/>
              </a:ext>
            </a:extLst>
          </p:cNvPr>
          <p:cNvSpPr>
            <a:spLocks noGrp="1"/>
          </p:cNvSpPr>
          <p:nvPr>
            <p:ph idx="1"/>
          </p:nvPr>
        </p:nvSpPr>
        <p:spPr>
          <a:xfrm>
            <a:off x="838200" y="2038985"/>
            <a:ext cx="10515600" cy="4351338"/>
          </a:xfrm>
        </p:spPr>
        <p:txBody>
          <a:bodyPr>
            <a:normAutofit fontScale="85000" lnSpcReduction="20000"/>
          </a:bodyPr>
          <a:lstStyle/>
          <a:p>
            <a:pPr marL="0" indent="0">
              <a:buNone/>
            </a:pPr>
            <a:r>
              <a:rPr lang="en-US" dirty="0"/>
              <a:t>Providers who worked with Recovery Courts described how their experiences helped them understand the program and appreciate how different it was from other criminal legal involvement </a:t>
            </a:r>
          </a:p>
          <a:p>
            <a:pPr marL="0" indent="0">
              <a:buNone/>
            </a:pPr>
            <a:endParaRPr lang="en-US" dirty="0">
              <a:solidFill>
                <a:schemeClr val="accent1"/>
              </a:solidFill>
            </a:endParaRPr>
          </a:p>
          <a:p>
            <a:pPr marL="0" indent="0">
              <a:buNone/>
            </a:pPr>
            <a:r>
              <a:rPr lang="en-US" i="1" dirty="0">
                <a:solidFill>
                  <a:schemeClr val="accent1"/>
                </a:solidFill>
              </a:rPr>
              <a:t>Drug court is like a warm hug for patients that have a litany of trauma in their life, don’t have a lot of support…And then [drug court] is kind to you and they want to see you do well, and they support you.  And they help you, and they advocate for you.  </a:t>
            </a:r>
          </a:p>
          <a:p>
            <a:pPr marL="0" indent="0">
              <a:buNone/>
            </a:pPr>
            <a:endParaRPr lang="en-US" dirty="0">
              <a:solidFill>
                <a:schemeClr val="accent1"/>
              </a:solidFill>
            </a:endParaRPr>
          </a:p>
          <a:p>
            <a:pPr marL="0" indent="0">
              <a:buNone/>
            </a:pPr>
            <a:r>
              <a:rPr lang="en-US" i="1" dirty="0">
                <a:solidFill>
                  <a:schemeClr val="accent1"/>
                </a:solidFill>
              </a:rPr>
              <a:t>We got to sit in the backroom where the judge was, probation officers… everyone's just there, and they're putting out the names and the files, and ‘what can we do to help this person because this is the sixth time that they've been through this place?’  And it was nice to hear everyone just coming together.</a:t>
            </a:r>
          </a:p>
        </p:txBody>
      </p:sp>
    </p:spTree>
    <p:extLst>
      <p:ext uri="{BB962C8B-B14F-4D97-AF65-F5344CB8AC3E}">
        <p14:creationId xmlns:p14="http://schemas.microsoft.com/office/powerpoint/2010/main" val="416339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FF2FD2B-180D-0EA0-2AED-81CA77CC2604}"/>
              </a:ext>
            </a:extLst>
          </p:cNvPr>
          <p:cNvSpPr>
            <a:spLocks noGrp="1"/>
          </p:cNvSpPr>
          <p:nvPr>
            <p:ph type="title"/>
          </p:nvPr>
        </p:nvSpPr>
        <p:spPr>
          <a:xfrm>
            <a:off x="4717897" y="552160"/>
            <a:ext cx="6359394" cy="1046671"/>
          </a:xfrm>
        </p:spPr>
        <p:txBody>
          <a:bodyPr>
            <a:normAutofit/>
          </a:bodyPr>
          <a:lstStyle/>
          <a:p>
            <a:r>
              <a:rPr lang="en-US" sz="2800" b="1" dirty="0"/>
              <a:t>Outer Setting Facilitator: Separation and Respect For Agency-Specific Roles</a:t>
            </a:r>
          </a:p>
        </p:txBody>
      </p:sp>
      <p:pic>
        <p:nvPicPr>
          <p:cNvPr id="21" name="Picture 20" descr="White paper ships being led by a yellow ship">
            <a:extLst>
              <a:ext uri="{FF2B5EF4-FFF2-40B4-BE49-F238E27FC236}">
                <a16:creationId xmlns:a16="http://schemas.microsoft.com/office/drawing/2014/main" id="{31050DFD-2B73-A0C8-6618-704A9B82B4D3}"/>
              </a:ext>
            </a:extLst>
          </p:cNvPr>
          <p:cNvPicPr>
            <a:picLocks noChangeAspect="1"/>
          </p:cNvPicPr>
          <p:nvPr/>
        </p:nvPicPr>
        <p:blipFill rotWithShape="1">
          <a:blip r:embed="rId2"/>
          <a:srcRect l="43088" r="15526" b="-1"/>
          <a:stretch/>
        </p:blipFill>
        <p:spPr>
          <a:xfrm>
            <a:off x="0" y="203211"/>
            <a:ext cx="3999991" cy="6451590"/>
          </a:xfrm>
          <a:prstGeom prst="rect">
            <a:avLst/>
          </a:prstGeom>
        </p:spPr>
      </p:pic>
      <p:sp>
        <p:nvSpPr>
          <p:cNvPr id="22" name="Rectangle 2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Content Placeholder 2">
            <a:extLst>
              <a:ext uri="{FF2B5EF4-FFF2-40B4-BE49-F238E27FC236}">
                <a16:creationId xmlns:a16="http://schemas.microsoft.com/office/drawing/2014/main" id="{12A9E314-5206-1AC7-3994-3A02D25A6D5F}"/>
              </a:ext>
            </a:extLst>
          </p:cNvPr>
          <p:cNvSpPr>
            <a:spLocks noGrp="1"/>
          </p:cNvSpPr>
          <p:nvPr>
            <p:ph idx="1"/>
          </p:nvPr>
        </p:nvSpPr>
        <p:spPr>
          <a:xfrm>
            <a:off x="4717897" y="2551558"/>
            <a:ext cx="7064653" cy="3347879"/>
          </a:xfrm>
        </p:spPr>
        <p:txBody>
          <a:bodyPr anchor="ctr">
            <a:noAutofit/>
          </a:bodyPr>
          <a:lstStyle/>
          <a:p>
            <a:pPr marL="0" indent="0">
              <a:buNone/>
            </a:pPr>
            <a:r>
              <a:rPr lang="en-US" dirty="0"/>
              <a:t>When drug courts and providers had mutual support for one another’s expertise and identified clear roles, collaboration was possible.</a:t>
            </a:r>
          </a:p>
          <a:p>
            <a:pPr marL="0" indent="0">
              <a:buNone/>
            </a:pPr>
            <a:endParaRPr lang="en-US" dirty="0"/>
          </a:p>
          <a:p>
            <a:pPr marL="0" indent="0">
              <a:buNone/>
            </a:pPr>
            <a:r>
              <a:rPr lang="en-US" i="1" dirty="0">
                <a:solidFill>
                  <a:schemeClr val="accent1"/>
                </a:solidFill>
              </a:rPr>
              <a:t>I think a lot of it has to do with understanding.  I'm not an officer.  I don't do their job.  But they're also not medical.  They don't do my job</a:t>
            </a:r>
          </a:p>
        </p:txBody>
      </p:sp>
      <p:sp>
        <p:nvSpPr>
          <p:cNvPr id="19" name="Rectangle 18">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30683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24602-B0AC-9681-B9D5-89B7330840F8}"/>
              </a:ext>
            </a:extLst>
          </p:cNvPr>
          <p:cNvSpPr>
            <a:spLocks noGrp="1"/>
          </p:cNvSpPr>
          <p:nvPr>
            <p:ph type="title"/>
          </p:nvPr>
        </p:nvSpPr>
        <p:spPr>
          <a:xfrm>
            <a:off x="297180" y="213360"/>
            <a:ext cx="7350760" cy="1297894"/>
          </a:xfrm>
        </p:spPr>
        <p:txBody>
          <a:bodyPr>
            <a:normAutofit/>
          </a:bodyPr>
          <a:lstStyle/>
          <a:p>
            <a:r>
              <a:rPr lang="en-US" sz="3100" dirty="0"/>
              <a:t>Outer Setting Facilitator: Mission Alignment</a:t>
            </a:r>
          </a:p>
        </p:txBody>
      </p:sp>
      <p:sp>
        <p:nvSpPr>
          <p:cNvPr id="3" name="Content Placeholder 2">
            <a:extLst>
              <a:ext uri="{FF2B5EF4-FFF2-40B4-BE49-F238E27FC236}">
                <a16:creationId xmlns:a16="http://schemas.microsoft.com/office/drawing/2014/main" id="{3E28D3C0-5E6C-A586-D599-3D2D751D35F5}"/>
              </a:ext>
            </a:extLst>
          </p:cNvPr>
          <p:cNvSpPr>
            <a:spLocks noGrp="1"/>
          </p:cNvSpPr>
          <p:nvPr>
            <p:ph idx="1"/>
          </p:nvPr>
        </p:nvSpPr>
        <p:spPr>
          <a:xfrm>
            <a:off x="306517" y="1511254"/>
            <a:ext cx="7638602" cy="5141878"/>
          </a:xfrm>
        </p:spPr>
        <p:txBody>
          <a:bodyPr>
            <a:noAutofit/>
          </a:bodyPr>
          <a:lstStyle/>
          <a:p>
            <a:pPr marL="0" indent="0">
              <a:buNone/>
            </a:pPr>
            <a:r>
              <a:rPr lang="en-US" sz="2400" i="1" dirty="0">
                <a:solidFill>
                  <a:schemeClr val="accent1"/>
                </a:solidFill>
              </a:rPr>
              <a:t>[Recognizing that] everybody wants the best outcome.  And so any way that we can collaborate on and make that happen is good</a:t>
            </a:r>
            <a:r>
              <a:rPr lang="en-US" sz="2400" dirty="0">
                <a:solidFill>
                  <a:schemeClr val="accent1"/>
                </a:solidFill>
              </a:rPr>
              <a:t>. </a:t>
            </a:r>
          </a:p>
          <a:p>
            <a:pPr marL="0" indent="0">
              <a:buNone/>
            </a:pPr>
            <a:endParaRPr lang="en-US" sz="2400" dirty="0"/>
          </a:p>
          <a:p>
            <a:pPr marL="0" indent="0">
              <a:buNone/>
            </a:pPr>
            <a:r>
              <a:rPr lang="en-US" sz="2400" dirty="0"/>
              <a:t>Change in from within partnerships, rather than by not collaborating can change perceptions </a:t>
            </a:r>
          </a:p>
          <a:p>
            <a:pPr marL="0" indent="0">
              <a:buNone/>
            </a:pPr>
            <a:endParaRPr lang="en-US" sz="2400" i="1" dirty="0">
              <a:solidFill>
                <a:schemeClr val="accent1"/>
              </a:solidFill>
            </a:endParaRPr>
          </a:p>
          <a:p>
            <a:pPr marL="0" indent="0">
              <a:buNone/>
            </a:pPr>
            <a:r>
              <a:rPr lang="en-US" sz="2400" i="1" dirty="0">
                <a:solidFill>
                  <a:schemeClr val="accent1"/>
                </a:solidFill>
              </a:rPr>
              <a:t>I would rather work more with [drug Courts] and kind of advocate more for the medication piece if they're kind of not as willing. '</a:t>
            </a:r>
            <a:r>
              <a:rPr lang="en-US" sz="2400" i="1" dirty="0" err="1">
                <a:solidFill>
                  <a:schemeClr val="accent1"/>
                </a:solidFill>
              </a:rPr>
              <a:t>Cuz</a:t>
            </a:r>
            <a:r>
              <a:rPr lang="en-US" sz="2400" i="1" dirty="0">
                <a:solidFill>
                  <a:schemeClr val="accent1"/>
                </a:solidFill>
              </a:rPr>
              <a:t> I feel like that's the only way that you're </a:t>
            </a:r>
            <a:r>
              <a:rPr lang="en-US" sz="2400" i="1" dirty="0" err="1">
                <a:solidFill>
                  <a:schemeClr val="accent1"/>
                </a:solidFill>
              </a:rPr>
              <a:t>gonna</a:t>
            </a:r>
            <a:r>
              <a:rPr lang="en-US" sz="2400" i="1" dirty="0">
                <a:solidFill>
                  <a:schemeClr val="accent1"/>
                </a:solidFill>
              </a:rPr>
              <a:t> get people to see that other side is to work with them and educate them, and kind of break down that stigma and those walls.</a:t>
            </a:r>
          </a:p>
        </p:txBody>
      </p:sp>
      <p:pic>
        <p:nvPicPr>
          <p:cNvPr id="5" name="Picture 4" descr="Plant growing in a concrete crack">
            <a:extLst>
              <a:ext uri="{FF2B5EF4-FFF2-40B4-BE49-F238E27FC236}">
                <a16:creationId xmlns:a16="http://schemas.microsoft.com/office/drawing/2014/main" id="{C3CFB90C-5679-9464-5B8B-5D378186BFA3}"/>
              </a:ext>
            </a:extLst>
          </p:cNvPr>
          <p:cNvPicPr>
            <a:picLocks noChangeAspect="1"/>
          </p:cNvPicPr>
          <p:nvPr/>
        </p:nvPicPr>
        <p:blipFill rotWithShape="1">
          <a:blip r:embed="rId2"/>
          <a:srcRect l="11727" r="30236" b="-1"/>
          <a:stretch/>
        </p:blipFill>
        <p:spPr>
          <a:xfrm>
            <a:off x="7945119" y="204868"/>
            <a:ext cx="4132893" cy="482966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1646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985507-E68F-B5EB-1B17-A9952C2735C5}"/>
              </a:ext>
            </a:extLst>
          </p:cNvPr>
          <p:cNvSpPr>
            <a:spLocks noGrp="1"/>
          </p:cNvSpPr>
          <p:nvPr>
            <p:ph type="title"/>
          </p:nvPr>
        </p:nvSpPr>
        <p:spPr>
          <a:xfrm>
            <a:off x="838200" y="365125"/>
            <a:ext cx="10515600" cy="1325563"/>
          </a:xfrm>
        </p:spPr>
        <p:txBody>
          <a:bodyPr>
            <a:normAutofit/>
          </a:bodyPr>
          <a:lstStyle/>
          <a:p>
            <a:r>
              <a:rPr lang="en-US" dirty="0"/>
              <a:t>Limitations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1AF83C-944B-DE2B-97CA-ED647C33CB26}"/>
              </a:ext>
            </a:extLst>
          </p:cNvPr>
          <p:cNvSpPr>
            <a:spLocks noGrp="1"/>
          </p:cNvSpPr>
          <p:nvPr>
            <p:ph idx="1"/>
          </p:nvPr>
        </p:nvSpPr>
        <p:spPr>
          <a:xfrm>
            <a:off x="838200" y="1825625"/>
            <a:ext cx="10515600" cy="4351338"/>
          </a:xfrm>
        </p:spPr>
        <p:txBody>
          <a:bodyPr>
            <a:normAutofit/>
          </a:bodyPr>
          <a:lstStyle/>
          <a:p>
            <a:r>
              <a:rPr lang="en-US" dirty="0"/>
              <a:t>Providers interviewed were largely white women and may not be representative of staffing for </a:t>
            </a:r>
          </a:p>
          <a:p>
            <a:r>
              <a:rPr lang="en-US" dirty="0"/>
              <a:t>Did not directly query about the impact of racial and ethnic health inequities on collaborations and different needs for historically marginalized patients </a:t>
            </a:r>
          </a:p>
          <a:p>
            <a:r>
              <a:rPr lang="en-US" dirty="0"/>
              <a:t>Massachusetts is a state with a high level of addiction resources and wide adoption of MOUD in carceral settings, accordingly may not be generalizable to states with fewer resources</a:t>
            </a:r>
          </a:p>
        </p:txBody>
      </p:sp>
    </p:spTree>
    <p:extLst>
      <p:ext uri="{BB962C8B-B14F-4D97-AF65-F5344CB8AC3E}">
        <p14:creationId xmlns:p14="http://schemas.microsoft.com/office/powerpoint/2010/main" val="370458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E2291-D11F-B0B1-9693-61703908EF41}"/>
              </a:ext>
            </a:extLst>
          </p:cNvPr>
          <p:cNvSpPr>
            <a:spLocks noGrp="1"/>
          </p:cNvSpPr>
          <p:nvPr>
            <p:ph type="title"/>
          </p:nvPr>
        </p:nvSpPr>
        <p:spPr>
          <a:xfrm>
            <a:off x="761802" y="240241"/>
            <a:ext cx="10760054" cy="1228299"/>
          </a:xfrm>
        </p:spPr>
        <p:txBody>
          <a:bodyPr>
            <a:normAutofit/>
          </a:bodyPr>
          <a:lstStyle/>
          <a:p>
            <a:r>
              <a:rPr lang="en-US" sz="4000" dirty="0"/>
              <a:t>Key Take Aways</a:t>
            </a:r>
          </a:p>
        </p:txBody>
      </p:sp>
      <p:sp>
        <p:nvSpPr>
          <p:cNvPr id="18" name="Content Placeholder 2">
            <a:extLst>
              <a:ext uri="{FF2B5EF4-FFF2-40B4-BE49-F238E27FC236}">
                <a16:creationId xmlns:a16="http://schemas.microsoft.com/office/drawing/2014/main" id="{2B4019DF-8059-E109-9569-74D8E1431EA7}"/>
              </a:ext>
            </a:extLst>
          </p:cNvPr>
          <p:cNvSpPr>
            <a:spLocks noGrp="1"/>
          </p:cNvSpPr>
          <p:nvPr>
            <p:ph idx="1"/>
          </p:nvPr>
        </p:nvSpPr>
        <p:spPr>
          <a:xfrm>
            <a:off x="416056" y="2039443"/>
            <a:ext cx="8573267" cy="3598402"/>
          </a:xfrm>
        </p:spPr>
        <p:txBody>
          <a:bodyPr anchor="ctr">
            <a:noAutofit/>
          </a:bodyPr>
          <a:lstStyle/>
          <a:p>
            <a:r>
              <a:rPr lang="en-US" dirty="0"/>
              <a:t>Inner, individual, and outer setting barriers and facilitators were identified in MOUD providers’ experience of collaborating with drug courts</a:t>
            </a:r>
          </a:p>
          <a:p>
            <a:r>
              <a:rPr lang="en-US" dirty="0"/>
              <a:t>Findings reflect those by drug court staff, who observed hesitation by clinicians to work with them.</a:t>
            </a:r>
          </a:p>
          <a:p>
            <a:r>
              <a:rPr lang="en-US" dirty="0"/>
              <a:t>Yet, collaboration is essential, and arguable the responsibility of both agencies, to ensure that individuals with legal involvement receive proper community resources. </a:t>
            </a:r>
          </a:p>
        </p:txBody>
      </p:sp>
      <p:pic>
        <p:nvPicPr>
          <p:cNvPr id="16" name="Picture 15" descr="Puzzle pieces">
            <a:extLst>
              <a:ext uri="{FF2B5EF4-FFF2-40B4-BE49-F238E27FC236}">
                <a16:creationId xmlns:a16="http://schemas.microsoft.com/office/drawing/2014/main" id="{20C3AB9A-D7BF-5922-2F2E-2DC65E0B9A1B}"/>
              </a:ext>
            </a:extLst>
          </p:cNvPr>
          <p:cNvPicPr>
            <a:picLocks noChangeAspect="1"/>
          </p:cNvPicPr>
          <p:nvPr/>
        </p:nvPicPr>
        <p:blipFill rotWithShape="1">
          <a:blip r:embed="rId2"/>
          <a:srcRect l="27578" r="19961"/>
          <a:stretch/>
        </p:blipFill>
        <p:spPr>
          <a:xfrm>
            <a:off x="9171295" y="240242"/>
            <a:ext cx="2838733" cy="3598402"/>
          </a:xfrm>
          <a:prstGeom prst="rect">
            <a:avLst/>
          </a:prstGeom>
        </p:spPr>
      </p:pic>
    </p:spTree>
    <p:extLst>
      <p:ext uri="{BB962C8B-B14F-4D97-AF65-F5344CB8AC3E}">
        <p14:creationId xmlns:p14="http://schemas.microsoft.com/office/powerpoint/2010/main" val="36532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16B6CDB-91F2-0640-DAE2-4BD86B4DBAF9}"/>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Thank you</a:t>
            </a:r>
            <a:br>
              <a:rPr lang="en-US" sz="6000" b="1" kern="1200" dirty="0">
                <a:solidFill>
                  <a:schemeClr val="tx1"/>
                </a:solidFill>
                <a:latin typeface="+mj-lt"/>
                <a:ea typeface="+mj-ea"/>
                <a:cs typeface="+mj-cs"/>
              </a:rPr>
            </a:br>
            <a:r>
              <a:rPr lang="en-US" sz="6000" b="1"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E2791BFF-03AB-A62C-67FB-36FAAE581542}"/>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Contact: Ekaterina Pivovarova, Ph.D.</a:t>
            </a:r>
          </a:p>
          <a:p>
            <a:pPr marL="0" indent="0" algn="ctr">
              <a:buNone/>
            </a:pP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ekaterina.pivovarova@umassmed.edu</a:t>
            </a: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42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3EFA1-B1DD-49F8-22A4-6E85B725C542}"/>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Disclosures</a:t>
            </a:r>
          </a:p>
        </p:txBody>
      </p:sp>
      <p:sp>
        <p:nvSpPr>
          <p:cNvPr id="3" name="Content Placeholder 2">
            <a:extLst>
              <a:ext uri="{FF2B5EF4-FFF2-40B4-BE49-F238E27FC236}">
                <a16:creationId xmlns:a16="http://schemas.microsoft.com/office/drawing/2014/main" id="{33ED789B-A9B5-634C-C1C0-783B29F22ED5}"/>
              </a:ext>
            </a:extLst>
          </p:cNvPr>
          <p:cNvSpPr>
            <a:spLocks noGrp="1"/>
          </p:cNvSpPr>
          <p:nvPr>
            <p:ph idx="1"/>
          </p:nvPr>
        </p:nvSpPr>
        <p:spPr>
          <a:xfrm>
            <a:off x="1127759" y="2064197"/>
            <a:ext cx="9724031" cy="3683358"/>
          </a:xfrm>
        </p:spPr>
        <p:txBody>
          <a:bodyPr anchor="ctr">
            <a:normAutofit/>
          </a:bodyPr>
          <a:lstStyle/>
          <a:p>
            <a:r>
              <a:rPr lang="en-US" sz="3200" dirty="0"/>
              <a:t>This study was supported by the National Institute of Drug Abuse career development award to Dr. Pivovarova (</a:t>
            </a:r>
            <a:r>
              <a:rPr lang="en-US" sz="3200" dirty="0">
                <a:effectLst/>
                <a:latin typeface="Arial" panose="020B0604020202020204" pitchFamily="34" charset="0"/>
                <a:ea typeface="Times New Roman" panose="02020603050405020304" pitchFamily="18" charset="0"/>
              </a:rPr>
              <a:t>K23 DA049953</a:t>
            </a:r>
            <a:r>
              <a:rPr lang="en-US" sz="3200" dirty="0">
                <a:latin typeface="Arial" panose="020B0604020202020204" pitchFamily="34" charset="0"/>
                <a:ea typeface="Times New Roman" panose="02020603050405020304" pitchFamily="18" charset="0"/>
              </a:rPr>
              <a:t>; </a:t>
            </a:r>
            <a:r>
              <a:rPr lang="en-US" sz="3200" dirty="0">
                <a:effectLst/>
                <a:latin typeface="Arial" panose="020B0604020202020204" pitchFamily="34" charset="0"/>
                <a:ea typeface="Times New Roman" panose="02020603050405020304" pitchFamily="18" charset="0"/>
              </a:rPr>
              <a:t>K23 FS049953)</a:t>
            </a:r>
            <a:endParaRPr lang="en-US" sz="3200" dirty="0">
              <a:latin typeface="Arial" panose="020B0604020202020204" pitchFamily="34" charset="0"/>
            </a:endParaRPr>
          </a:p>
          <a:p>
            <a:r>
              <a:rPr lang="en-US" sz="3200" dirty="0">
                <a:effectLst/>
              </a:rPr>
              <a:t> The authors declare that there are no known conflicts of interest.</a:t>
            </a:r>
            <a:endParaRPr lang="en-US" sz="3200" dirty="0"/>
          </a:p>
        </p:txBody>
      </p:sp>
    </p:spTree>
    <p:extLst>
      <p:ext uri="{BB962C8B-B14F-4D97-AF65-F5344CB8AC3E}">
        <p14:creationId xmlns:p14="http://schemas.microsoft.com/office/powerpoint/2010/main" val="2602895145"/>
      </p:ext>
    </p:extLst>
  </p:cSld>
  <p:clrMapOvr>
    <a:masterClrMapping/>
  </p:clrMapOvr>
  <mc:AlternateContent xmlns:mc="http://schemas.openxmlformats.org/markup-compatibility/2006" xmlns:p14="http://schemas.microsoft.com/office/powerpoint/2010/main">
    <mc:Choice Requires="p14">
      <p:transition spd="slow" p14:dur="2000" advTm="10611"/>
    </mc:Choice>
    <mc:Fallback xmlns="">
      <p:transition spd="slow" advTm="106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93693-21C7-2B1E-B6E7-C6E1BF825319}"/>
              </a:ext>
            </a:extLst>
          </p:cNvPr>
          <p:cNvSpPr>
            <a:spLocks noGrp="1"/>
          </p:cNvSpPr>
          <p:nvPr>
            <p:ph type="title"/>
          </p:nvPr>
        </p:nvSpPr>
        <p:spPr>
          <a:xfrm>
            <a:off x="838200" y="365125"/>
            <a:ext cx="10515600" cy="1325563"/>
          </a:xfrm>
        </p:spPr>
        <p:txBody>
          <a:bodyPr>
            <a:normAutofit/>
          </a:bodyPr>
          <a:lstStyle/>
          <a:p>
            <a:r>
              <a:rPr lang="en-US" sz="5400" dirty="0"/>
              <a:t>MOUD Access in Recovery Courts</a:t>
            </a: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1218EE-446E-89F1-93E8-1BB8251A0A61}"/>
              </a:ext>
            </a:extLst>
          </p:cNvPr>
          <p:cNvSpPr>
            <a:spLocks noGrp="1"/>
          </p:cNvSpPr>
          <p:nvPr>
            <p:ph idx="1"/>
          </p:nvPr>
        </p:nvSpPr>
        <p:spPr>
          <a:xfrm>
            <a:off x="597916" y="1677373"/>
            <a:ext cx="10515600" cy="4251960"/>
          </a:xfrm>
        </p:spPr>
        <p:txBody>
          <a:bodyPr>
            <a:normAutofit fontScale="92500"/>
          </a:bodyPr>
          <a:lstStyle/>
          <a:p>
            <a:endParaRPr lang="en-US" dirty="0"/>
          </a:p>
          <a:p>
            <a:r>
              <a:rPr lang="en-US" dirty="0"/>
              <a:t>Drug courts are specialty courts that mandate substance use treatment in exchange for avoiding jail or remaining in the community. </a:t>
            </a:r>
          </a:p>
          <a:p>
            <a:r>
              <a:rPr lang="en-US" dirty="0"/>
              <a:t>Traditionally, drug courts have been resistant to allowing Medications for Opioid Use Disorder (MOUD), but recent changes in federal funding, national best practices, and lawsuits are reducing blanket prohibitions.</a:t>
            </a:r>
          </a:p>
          <a:p>
            <a:r>
              <a:rPr lang="en-US" dirty="0"/>
              <a:t>When drug courts do allow MOUD, they must </a:t>
            </a:r>
            <a:r>
              <a:rPr lang="en-US" u="sng" dirty="0"/>
              <a:t>collaborate</a:t>
            </a:r>
            <a:r>
              <a:rPr lang="en-US" dirty="0"/>
              <a:t> with community providers to refer and retain individuals in treatment </a:t>
            </a:r>
          </a:p>
          <a:p>
            <a:r>
              <a:rPr lang="en-US" dirty="0"/>
              <a:t>Yet, many individuals with OUD do not receive MOUD, even when MOUD is allowed, suggesting there is a </a:t>
            </a:r>
            <a:r>
              <a:rPr lang="en-US" b="1" dirty="0">
                <a:solidFill>
                  <a:srgbClr val="FF0000"/>
                </a:solidFill>
              </a:rPr>
              <a:t>knowledge-to-action </a:t>
            </a:r>
            <a:r>
              <a:rPr lang="en-US" dirty="0"/>
              <a:t>gap.</a:t>
            </a:r>
          </a:p>
        </p:txBody>
      </p:sp>
    </p:spTree>
    <p:extLst>
      <p:ext uri="{BB962C8B-B14F-4D97-AF65-F5344CB8AC3E}">
        <p14:creationId xmlns:p14="http://schemas.microsoft.com/office/powerpoint/2010/main" val="21809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D894E3C-DBB2-70C2-5DC0-0CD55D200AD2}"/>
              </a:ext>
            </a:extLst>
          </p:cNvPr>
          <p:cNvSpPr>
            <a:spLocks noGrp="1"/>
          </p:cNvSpPr>
          <p:nvPr>
            <p:ph type="title"/>
          </p:nvPr>
        </p:nvSpPr>
        <p:spPr>
          <a:xfrm>
            <a:off x="122936" y="164418"/>
            <a:ext cx="7134415" cy="1331296"/>
          </a:xfrm>
        </p:spPr>
        <p:txBody>
          <a:bodyPr anchor="b">
            <a:normAutofit/>
          </a:bodyPr>
          <a:lstStyle/>
          <a:p>
            <a:r>
              <a:rPr lang="en-US" sz="3600" b="1" dirty="0">
                <a:solidFill>
                  <a:srgbClr val="0070C0"/>
                </a:solidFill>
              </a:rPr>
              <a:t>Understanding Inter-agency Collaborations</a:t>
            </a:r>
          </a:p>
        </p:txBody>
      </p:sp>
      <p:sp>
        <p:nvSpPr>
          <p:cNvPr id="16" name="Freeform: Shape 15">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ands-on top of each other">
            <a:extLst>
              <a:ext uri="{FF2B5EF4-FFF2-40B4-BE49-F238E27FC236}">
                <a16:creationId xmlns:a16="http://schemas.microsoft.com/office/drawing/2014/main" id="{2EA24FFA-6DA9-85EE-4274-CDC23D15C3DF}"/>
              </a:ext>
            </a:extLst>
          </p:cNvPr>
          <p:cNvPicPr>
            <a:picLocks noChangeAspect="1"/>
          </p:cNvPicPr>
          <p:nvPr/>
        </p:nvPicPr>
        <p:blipFill rotWithShape="1">
          <a:blip r:embed="rId2"/>
          <a:srcRect l="26763" r="1" b="1"/>
          <a:stretch/>
        </p:blipFill>
        <p:spPr>
          <a:xfrm>
            <a:off x="6379753" y="3297832"/>
            <a:ext cx="5812242" cy="3472086"/>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18" name="Freeform: Shape 17">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357D6212-BA5C-45CB-26B0-688818E205ED}"/>
              </a:ext>
            </a:extLst>
          </p:cNvPr>
          <p:cNvSpPr>
            <a:spLocks noGrp="1"/>
          </p:cNvSpPr>
          <p:nvPr>
            <p:ph idx="1"/>
          </p:nvPr>
        </p:nvSpPr>
        <p:spPr>
          <a:xfrm>
            <a:off x="364661" y="1609897"/>
            <a:ext cx="7579360" cy="4470400"/>
          </a:xfrm>
        </p:spPr>
        <p:txBody>
          <a:bodyPr>
            <a:normAutofit/>
          </a:bodyPr>
          <a:lstStyle/>
          <a:p>
            <a:r>
              <a:rPr lang="en-US" dirty="0"/>
              <a:t>Collaboration with MOUD providers is limited by the availability of providers and relationships with those providers</a:t>
            </a:r>
          </a:p>
          <a:p>
            <a:r>
              <a:rPr lang="en-US" dirty="0"/>
              <a:t>Effective and sustainable inter-agency collaboration requires mutual benefit, respect, active intent, and continuous engagement </a:t>
            </a:r>
          </a:p>
          <a:p>
            <a:r>
              <a:rPr lang="en-US" dirty="0"/>
              <a:t>We sought to </a:t>
            </a:r>
            <a:r>
              <a:rPr lang="en-US" dirty="0">
                <a:solidFill>
                  <a:srgbClr val="FF0000"/>
                </a:solidFill>
              </a:rPr>
              <a:t>describe provider-reported experiences in collaborating with drug courts </a:t>
            </a:r>
            <a:endParaRPr lang="en-US" sz="2000" dirty="0"/>
          </a:p>
        </p:txBody>
      </p:sp>
      <p:pic>
        <p:nvPicPr>
          <p:cNvPr id="6" name="Picture 5" descr="A silhouette of a scales&#10;&#10;Description automatically generated">
            <a:extLst>
              <a:ext uri="{FF2B5EF4-FFF2-40B4-BE49-F238E27FC236}">
                <a16:creationId xmlns:a16="http://schemas.microsoft.com/office/drawing/2014/main" id="{160C60E1-A146-9E17-61BD-68FF17ADC39D}"/>
              </a:ext>
            </a:extLst>
          </p:cNvPr>
          <p:cNvPicPr>
            <a:picLocks noChangeAspect="1"/>
          </p:cNvPicPr>
          <p:nvPr/>
        </p:nvPicPr>
        <p:blipFill rotWithShape="1">
          <a:blip r:embed="rId3"/>
          <a:srcRect t="15846" r="-2" b="2705"/>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22" name="Freeform: Shape 21">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383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CEEE6-18D9-E0A9-68E8-9561759B980E}"/>
              </a:ext>
            </a:extLst>
          </p:cNvPr>
          <p:cNvSpPr>
            <a:spLocks noGrp="1"/>
          </p:cNvSpPr>
          <p:nvPr>
            <p:ph type="title"/>
          </p:nvPr>
        </p:nvSpPr>
        <p:spPr>
          <a:xfrm>
            <a:off x="686834" y="1153572"/>
            <a:ext cx="3200400" cy="4461163"/>
          </a:xfrm>
        </p:spPr>
        <p:txBody>
          <a:bodyPr>
            <a:normAutofit/>
          </a:bodyPr>
          <a:lstStyle/>
          <a:p>
            <a:r>
              <a:rPr lang="en-US">
                <a:solidFill>
                  <a:srgbClr val="FFFFFF"/>
                </a:solidFill>
              </a:rPr>
              <a:t>Methods</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9860D7-A56A-4953-7D00-AFA35F65BDE9}"/>
              </a:ext>
            </a:extLst>
          </p:cNvPr>
          <p:cNvSpPr>
            <a:spLocks noGrp="1"/>
          </p:cNvSpPr>
          <p:nvPr>
            <p:ph idx="1"/>
          </p:nvPr>
        </p:nvSpPr>
        <p:spPr>
          <a:xfrm>
            <a:off x="4315228" y="449104"/>
            <a:ext cx="6906491" cy="5585619"/>
          </a:xfrm>
        </p:spPr>
        <p:txBody>
          <a:bodyPr anchor="ctr">
            <a:noAutofit/>
          </a:bodyPr>
          <a:lstStyle/>
          <a:p>
            <a:r>
              <a:rPr lang="en-US" dirty="0"/>
              <a:t>Part of K23 to examine implementation strategies to improve access to MOUD in MA drug courts </a:t>
            </a:r>
          </a:p>
          <a:p>
            <a:r>
              <a:rPr lang="en-US" dirty="0"/>
              <a:t>MOUD agencies were nominated by recovery courts (enrolled from 11 agencies)</a:t>
            </a:r>
          </a:p>
          <a:p>
            <a:r>
              <a:rPr lang="en-US" dirty="0"/>
              <a:t>Semi-structured interviews, ~1 hour using CFIR framework </a:t>
            </a:r>
          </a:p>
          <a:p>
            <a:r>
              <a:rPr lang="en-US" dirty="0"/>
              <a:t>Redacted interviews were double-coded by master’s level research coordinators using deductive (CFIR) and inductive (ground-up) approaches </a:t>
            </a:r>
          </a:p>
        </p:txBody>
      </p:sp>
    </p:spTree>
    <p:extLst>
      <p:ext uri="{BB962C8B-B14F-4D97-AF65-F5344CB8AC3E}">
        <p14:creationId xmlns:p14="http://schemas.microsoft.com/office/powerpoint/2010/main" val="431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BC0A4-8556-D96C-ACD8-356DAFE91B0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MOUD Provider Demographics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able with text and numbers&#10;&#10;Description automatically generated">
            <a:extLst>
              <a:ext uri="{FF2B5EF4-FFF2-40B4-BE49-F238E27FC236}">
                <a16:creationId xmlns:a16="http://schemas.microsoft.com/office/drawing/2014/main" id="{29A08CF6-6CC9-7239-EE23-B7BAA2B348CF}"/>
              </a:ext>
            </a:extLst>
          </p:cNvPr>
          <p:cNvPicPr>
            <a:picLocks noChangeAspect="1"/>
          </p:cNvPicPr>
          <p:nvPr/>
        </p:nvPicPr>
        <p:blipFill>
          <a:blip r:embed="rId2"/>
          <a:stretch>
            <a:fillRect/>
          </a:stretch>
        </p:blipFill>
        <p:spPr>
          <a:xfrm>
            <a:off x="4541651" y="0"/>
            <a:ext cx="5018909" cy="6823371"/>
          </a:xfrm>
          <a:prstGeom prst="rect">
            <a:avLst/>
          </a:prstGeom>
        </p:spPr>
      </p:pic>
      <p:sp>
        <p:nvSpPr>
          <p:cNvPr id="4" name="Rectangle 3">
            <a:extLst>
              <a:ext uri="{FF2B5EF4-FFF2-40B4-BE49-F238E27FC236}">
                <a16:creationId xmlns:a16="http://schemas.microsoft.com/office/drawing/2014/main" id="{4A3E1360-D952-FE2D-1E4F-67A44CFAB184}"/>
              </a:ext>
            </a:extLst>
          </p:cNvPr>
          <p:cNvSpPr/>
          <p:nvPr/>
        </p:nvSpPr>
        <p:spPr>
          <a:xfrm>
            <a:off x="4210692" y="3714496"/>
            <a:ext cx="5794112" cy="89001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5" name="Rectangle 4">
            <a:extLst>
              <a:ext uri="{FF2B5EF4-FFF2-40B4-BE49-F238E27FC236}">
                <a16:creationId xmlns:a16="http://schemas.microsoft.com/office/drawing/2014/main" id="{EE9B4E35-9118-4A35-CB19-A3F7703AC0F4}"/>
              </a:ext>
            </a:extLst>
          </p:cNvPr>
          <p:cNvSpPr/>
          <p:nvPr/>
        </p:nvSpPr>
        <p:spPr>
          <a:xfrm>
            <a:off x="4343467" y="6041051"/>
            <a:ext cx="5528561" cy="62390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78518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Video 16" descr="Tennis Ball Hitting The Net">
            <a:extLst>
              <a:ext uri="{FF2B5EF4-FFF2-40B4-BE49-F238E27FC236}">
                <a16:creationId xmlns:a16="http://schemas.microsoft.com/office/drawing/2014/main" id="{33B3AD16-4BE8-276C-AC75-C88C8F206D1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r="-1" b="283"/>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0E69155-6E33-BF33-29F9-ED67454B2993}"/>
              </a:ext>
            </a:extLst>
          </p:cNvPr>
          <p:cNvSpPr>
            <a:spLocks noGrp="1"/>
          </p:cNvSpPr>
          <p:nvPr>
            <p:ph type="ctrTitle"/>
          </p:nvPr>
        </p:nvSpPr>
        <p:spPr>
          <a:xfrm>
            <a:off x="762000" y="1137434"/>
            <a:ext cx="8981440" cy="1520987"/>
          </a:xfrm>
        </p:spPr>
        <p:txBody>
          <a:bodyPr anchor="t">
            <a:noAutofit/>
          </a:bodyPr>
          <a:lstStyle/>
          <a:p>
            <a:pPr algn="l"/>
            <a:r>
              <a:rPr lang="en-US" sz="4800" dirty="0">
                <a:solidFill>
                  <a:srgbClr val="FFFFFF"/>
                </a:solidFill>
              </a:rPr>
              <a:t>Barriers to Collaboration and Engagement with Recovery Courts </a:t>
            </a:r>
          </a:p>
        </p:txBody>
      </p:sp>
      <p:sp>
        <p:nvSpPr>
          <p:cNvPr id="19" name="Rectangle 18">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7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mute="1">
                <p:cTn id="12" repeatCount="indefinite" fill="hold" display="0">
                  <p:stCondLst>
                    <p:cond delay="indefinite"/>
                  </p:stCondLst>
                </p:cTn>
                <p:tgtEl>
                  <p:spTgt spid="1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18FD5F9-D8B1-5E4F-1743-D090DE5C4E4A}"/>
              </a:ext>
            </a:extLst>
          </p:cNvPr>
          <p:cNvSpPr>
            <a:spLocks noGrp="1"/>
          </p:cNvSpPr>
          <p:nvPr>
            <p:ph type="title"/>
          </p:nvPr>
        </p:nvSpPr>
        <p:spPr>
          <a:xfrm>
            <a:off x="294640" y="0"/>
            <a:ext cx="4283034" cy="5431376"/>
          </a:xfrm>
        </p:spPr>
        <p:txBody>
          <a:bodyPr>
            <a:normAutofit/>
          </a:bodyPr>
          <a:lstStyle/>
          <a:p>
            <a:r>
              <a:rPr lang="en-US" dirty="0"/>
              <a:t>Individual Level (person specific) Barrier: Lack of knowledge about Recovery Courts</a:t>
            </a:r>
          </a:p>
        </p:txBody>
      </p:sp>
      <p:sp>
        <p:nvSpPr>
          <p:cNvPr id="3" name="Content Placeholder 2">
            <a:extLst>
              <a:ext uri="{FF2B5EF4-FFF2-40B4-BE49-F238E27FC236}">
                <a16:creationId xmlns:a16="http://schemas.microsoft.com/office/drawing/2014/main" id="{485DD71A-3EB9-6128-DECD-BED99DB57176}"/>
              </a:ext>
            </a:extLst>
          </p:cNvPr>
          <p:cNvSpPr>
            <a:spLocks noGrp="1"/>
          </p:cNvSpPr>
          <p:nvPr>
            <p:ph idx="1"/>
          </p:nvPr>
        </p:nvSpPr>
        <p:spPr>
          <a:xfrm>
            <a:off x="4785756" y="332510"/>
            <a:ext cx="7111604" cy="5812180"/>
          </a:xfrm>
        </p:spPr>
        <p:txBody>
          <a:bodyPr anchor="ctr">
            <a:noAutofit/>
          </a:bodyPr>
          <a:lstStyle/>
          <a:p>
            <a:pPr marL="0" indent="0">
              <a:buNone/>
            </a:pPr>
            <a:r>
              <a:rPr lang="en-US" sz="2400" dirty="0"/>
              <a:t>Providers often lacked knowledge about what drug courts are and thought of them interchangeably with other agencies (probation, parole, trial), even child services:</a:t>
            </a:r>
          </a:p>
          <a:p>
            <a:pPr marL="0" indent="0">
              <a:buNone/>
            </a:pPr>
            <a:endParaRPr lang="en-US" sz="2400" dirty="0">
              <a:solidFill>
                <a:schemeClr val="accent1"/>
              </a:solidFill>
            </a:endParaRPr>
          </a:p>
          <a:p>
            <a:pPr marL="0" indent="0">
              <a:buNone/>
            </a:pPr>
            <a:r>
              <a:rPr lang="en-US" i="1" dirty="0">
                <a:solidFill>
                  <a:schemeClr val="accent1"/>
                </a:solidFill>
              </a:rPr>
              <a:t>We want to know what the mission and the vision is of the drug court because that is a step down from being incarcerated…I don't know how drug court can handle a new person that is trying to get into recovery but is struggling. </a:t>
            </a:r>
          </a:p>
        </p:txBody>
      </p:sp>
    </p:spTree>
    <p:extLst>
      <p:ext uri="{BB962C8B-B14F-4D97-AF65-F5344CB8AC3E}">
        <p14:creationId xmlns:p14="http://schemas.microsoft.com/office/powerpoint/2010/main" val="209666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26" name="Rectangle 25">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0BBE88-622B-08A6-7A7D-1F2148AE241F}"/>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Individual Level Barriers: Negative Impressions of Court and Criminal Legal System</a:t>
            </a:r>
          </a:p>
        </p:txBody>
      </p:sp>
      <p:sp>
        <p:nvSpPr>
          <p:cNvPr id="30" name="Content Placeholder 2">
            <a:extLst>
              <a:ext uri="{FF2B5EF4-FFF2-40B4-BE49-F238E27FC236}">
                <a16:creationId xmlns:a16="http://schemas.microsoft.com/office/drawing/2014/main" id="{790FD191-2972-444B-BF93-7AD50DD5C7DE}"/>
              </a:ext>
            </a:extLst>
          </p:cNvPr>
          <p:cNvSpPr>
            <a:spLocks noGrp="1"/>
          </p:cNvSpPr>
          <p:nvPr>
            <p:ph idx="1"/>
          </p:nvPr>
        </p:nvSpPr>
        <p:spPr>
          <a:xfrm>
            <a:off x="876691" y="1939948"/>
            <a:ext cx="10129190" cy="4119972"/>
          </a:xfrm>
        </p:spPr>
        <p:txBody>
          <a:bodyPr>
            <a:noAutofit/>
          </a:bodyPr>
          <a:lstStyle/>
          <a:p>
            <a:pPr marL="0" indent="0">
              <a:buNone/>
            </a:pPr>
            <a:r>
              <a:rPr lang="en-US" dirty="0"/>
              <a:t>Providers expressed discomfort in working with legal agencies due to injustices in the systems and the court’s punitive nature. </a:t>
            </a:r>
          </a:p>
          <a:p>
            <a:pPr marL="0" indent="0">
              <a:buNone/>
            </a:pPr>
            <a:endParaRPr lang="en-US" dirty="0"/>
          </a:p>
          <a:p>
            <a:pPr marL="0" indent="0">
              <a:buNone/>
            </a:pPr>
            <a:r>
              <a:rPr lang="en-US" i="1" dirty="0">
                <a:solidFill>
                  <a:schemeClr val="accent1"/>
                </a:solidFill>
              </a:rPr>
              <a:t>It's challenging for me to support a drug court when incarceration is what they're offering as their therapeutic intervention.  It is my opinion that there's nothing, zero therapeutic about incarceration.  It is only traumatic. It is not therapeutic</a:t>
            </a:r>
          </a:p>
        </p:txBody>
      </p:sp>
    </p:spTree>
    <p:extLst>
      <p:ext uri="{BB962C8B-B14F-4D97-AF65-F5344CB8AC3E}">
        <p14:creationId xmlns:p14="http://schemas.microsoft.com/office/powerpoint/2010/main" val="310231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20561</TotalTime>
  <Words>1228</Words>
  <Application>Microsoft Macintosh PowerPoint</Application>
  <PresentationFormat>Widescreen</PresentationFormat>
  <Paragraphs>74</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Meiryo</vt:lpstr>
      <vt:lpstr>Arial</vt:lpstr>
      <vt:lpstr>Calibri</vt:lpstr>
      <vt:lpstr>Calibri Light</vt:lpstr>
      <vt:lpstr>Office Theme</vt:lpstr>
      <vt:lpstr>Medication for Opioid Use Disorders (MOUD) Providers’ Perspectives on Working with Drug Courts</vt:lpstr>
      <vt:lpstr>Disclosures</vt:lpstr>
      <vt:lpstr>MOUD Access in Recovery Courts</vt:lpstr>
      <vt:lpstr>Understanding Inter-agency Collaborations</vt:lpstr>
      <vt:lpstr>Methods</vt:lpstr>
      <vt:lpstr>MOUD Provider Demographics</vt:lpstr>
      <vt:lpstr>Barriers to Collaboration and Engagement with Recovery Courts </vt:lpstr>
      <vt:lpstr>Individual Level (person specific) Barrier: Lack of knowledge about Recovery Courts</vt:lpstr>
      <vt:lpstr>Individual Level Barriers: Negative Impressions of Court and Criminal Legal System</vt:lpstr>
      <vt:lpstr>Inner Setting (MOUD agency) Barrier: Staffing and Financial Limitations</vt:lpstr>
      <vt:lpstr>Inner Setting Barrier: Responsibilities to the Patient and Need to Protect them from the Court </vt:lpstr>
      <vt:lpstr>Outer setting (Recovery Court) Barrier: Limited communication</vt:lpstr>
      <vt:lpstr>Facilitators to Collaboration and Engagement </vt:lpstr>
      <vt:lpstr>Inner Setting Facilitators: Direct Experience with Drug Courts changes perceptions </vt:lpstr>
      <vt:lpstr>Outer Setting Facilitator: Separation and Respect For Agency-Specific Roles</vt:lpstr>
      <vt:lpstr>Outer Setting Facilitator: Mission Alignment</vt:lpstr>
      <vt:lpstr>Limitations</vt:lpstr>
      <vt:lpstr>Key Take Aways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Pivovarova, Ekaterina</dc:creator>
  <cp:lastModifiedBy>Pivovarova, Ekaterina</cp:lastModifiedBy>
  <cp:revision>7</cp:revision>
  <dcterms:created xsi:type="dcterms:W3CDTF">2023-10-05T17:53:50Z</dcterms:created>
  <dcterms:modified xsi:type="dcterms:W3CDTF">2023-11-02T16:32:22Z</dcterms:modified>
</cp:coreProperties>
</file>