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419" r:id="rId3"/>
    <p:sldId id="420" r:id="rId4"/>
    <p:sldId id="953" r:id="rId5"/>
    <p:sldId id="437" r:id="rId6"/>
    <p:sldId id="950" r:id="rId7"/>
    <p:sldId id="947" r:id="rId8"/>
    <p:sldId id="430" r:id="rId9"/>
    <p:sldId id="439" r:id="rId10"/>
    <p:sldId id="425" r:id="rId11"/>
    <p:sldId id="948" r:id="rId12"/>
    <p:sldId id="949" r:id="rId13"/>
    <p:sldId id="946" r:id="rId14"/>
    <p:sldId id="428" r:id="rId15"/>
    <p:sldId id="951" r:id="rId16"/>
    <p:sldId id="94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wk, Kathryn" initials="HK" lastIdx="1" clrIdx="0">
    <p:extLst>
      <p:ext uri="{19B8F6BF-5375-455C-9EA6-DF929625EA0E}">
        <p15:presenceInfo xmlns:p15="http://schemas.microsoft.com/office/powerpoint/2012/main" userId="S::kathryn.hawk@yale.edu::e8c5d35e-f52d-4f1c-9ae5-81fe4978f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FFA3"/>
    <a:srgbClr val="FFFF9B"/>
    <a:srgbClr val="990000"/>
    <a:srgbClr val="99CCFF"/>
    <a:srgbClr val="FF3300"/>
    <a:srgbClr val="006600"/>
    <a:srgbClr val="FF6600"/>
    <a:srgbClr val="BF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81" autoAdjust="0"/>
    <p:restoredTop sz="93061"/>
  </p:normalViewPr>
  <p:slideViewPr>
    <p:cSldViewPr>
      <p:cViewPr varScale="1">
        <p:scale>
          <a:sx n="119" d="100"/>
          <a:sy n="119" d="100"/>
        </p:scale>
        <p:origin x="10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0A153-789E-0142-AF60-B5B2D5E6EE64}" type="doc">
      <dgm:prSet loTypeId="urn:microsoft.com/office/officeart/2005/8/layout/hList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37A0D-DE85-B74B-B80B-8728B700EC08}">
      <dgm:prSet phldrT="[Text]"/>
      <dgm:spPr/>
      <dgm:t>
        <a:bodyPr/>
        <a:lstStyle/>
        <a:p>
          <a:r>
            <a:rPr lang="en-US" dirty="0"/>
            <a:t>Enrollment</a:t>
          </a:r>
        </a:p>
      </dgm:t>
    </dgm:pt>
    <dgm:pt modelId="{662276B7-D21F-CB47-910C-216BB0A95D5F}" type="parTrans" cxnId="{8075AE2C-59BA-C04E-A0B8-03D9886C0912}">
      <dgm:prSet/>
      <dgm:spPr/>
      <dgm:t>
        <a:bodyPr/>
        <a:lstStyle/>
        <a:p>
          <a:endParaRPr lang="en-US"/>
        </a:p>
      </dgm:t>
    </dgm:pt>
    <dgm:pt modelId="{7B7A20DA-003C-4948-8177-5CB4E87606D2}" type="sibTrans" cxnId="{8075AE2C-59BA-C04E-A0B8-03D9886C0912}">
      <dgm:prSet/>
      <dgm:spPr/>
      <dgm:t>
        <a:bodyPr/>
        <a:lstStyle/>
        <a:p>
          <a:endParaRPr lang="en-US"/>
        </a:p>
      </dgm:t>
    </dgm:pt>
    <dgm:pt modelId="{6A537F63-A570-0C43-9930-95AD50246730}">
      <dgm:prSet phldrT="[Text]"/>
      <dgm:spPr/>
      <dgm:t>
        <a:bodyPr/>
        <a:lstStyle/>
        <a:p>
          <a:r>
            <a:rPr lang="en-US" dirty="0"/>
            <a:t>Enrollment questionnaire</a:t>
          </a:r>
        </a:p>
      </dgm:t>
    </dgm:pt>
    <dgm:pt modelId="{6ED1F070-0056-2144-9386-A44D3C14F92B}" type="parTrans" cxnId="{5683B625-0E71-F34B-81FF-1D1D6DCCCEF8}">
      <dgm:prSet/>
      <dgm:spPr/>
      <dgm:t>
        <a:bodyPr/>
        <a:lstStyle/>
        <a:p>
          <a:endParaRPr lang="en-US"/>
        </a:p>
      </dgm:t>
    </dgm:pt>
    <dgm:pt modelId="{14985166-1799-2149-9760-676EBADBD75C}" type="sibTrans" cxnId="{5683B625-0E71-F34B-81FF-1D1D6DCCCEF8}">
      <dgm:prSet/>
      <dgm:spPr/>
      <dgm:t>
        <a:bodyPr/>
        <a:lstStyle/>
        <a:p>
          <a:endParaRPr lang="en-US"/>
        </a:p>
      </dgm:t>
    </dgm:pt>
    <dgm:pt modelId="{D0F9AE32-682E-B248-9110-D8784D158AC0}">
      <dgm:prSet phldrT="[Text]"/>
      <dgm:spPr/>
      <dgm:t>
        <a:bodyPr/>
        <a:lstStyle/>
        <a:p>
          <a:r>
            <a:rPr lang="en-US" dirty="0"/>
            <a:t>Learning Collaborative </a:t>
          </a:r>
        </a:p>
        <a:p>
          <a:r>
            <a:rPr lang="en-US" dirty="0"/>
            <a:t>(6-9 months)</a:t>
          </a:r>
        </a:p>
      </dgm:t>
    </dgm:pt>
    <dgm:pt modelId="{DEFE71E4-55FF-6540-9130-970ABE96117E}" type="parTrans" cxnId="{36EFCEFD-5E13-F149-879A-A131FFA46F5B}">
      <dgm:prSet/>
      <dgm:spPr/>
      <dgm:t>
        <a:bodyPr/>
        <a:lstStyle/>
        <a:p>
          <a:endParaRPr lang="en-US"/>
        </a:p>
      </dgm:t>
    </dgm:pt>
    <dgm:pt modelId="{7196EA99-BC49-D74F-9DD9-1459F42FFDDF}" type="sibTrans" cxnId="{36EFCEFD-5E13-F149-879A-A131FFA46F5B}">
      <dgm:prSet/>
      <dgm:spPr/>
      <dgm:t>
        <a:bodyPr/>
        <a:lstStyle/>
        <a:p>
          <a:endParaRPr lang="en-US"/>
        </a:p>
      </dgm:t>
    </dgm:pt>
    <dgm:pt modelId="{FE5D8481-4C8C-9A43-B35F-436C3FB0BF47}">
      <dgm:prSet phldrT="[Text]"/>
      <dgm:spPr/>
      <dgm:t>
        <a:bodyPr/>
        <a:lstStyle/>
        <a:p>
          <a:r>
            <a:rPr lang="en-US" dirty="0"/>
            <a:t>Online portal activities</a:t>
          </a:r>
        </a:p>
      </dgm:t>
    </dgm:pt>
    <dgm:pt modelId="{7BE850B1-3823-8647-8D82-061E4C49A0D2}" type="parTrans" cxnId="{22DDD876-7AC9-E349-B936-1C54C7DA0613}">
      <dgm:prSet/>
      <dgm:spPr/>
      <dgm:t>
        <a:bodyPr/>
        <a:lstStyle/>
        <a:p>
          <a:endParaRPr lang="en-US"/>
        </a:p>
      </dgm:t>
    </dgm:pt>
    <dgm:pt modelId="{367AC522-E2E4-4644-9043-57C56FFF56FE}" type="sibTrans" cxnId="{22DDD876-7AC9-E349-B936-1C54C7DA0613}">
      <dgm:prSet/>
      <dgm:spPr/>
      <dgm:t>
        <a:bodyPr/>
        <a:lstStyle/>
        <a:p>
          <a:endParaRPr lang="en-US"/>
        </a:p>
      </dgm:t>
    </dgm:pt>
    <dgm:pt modelId="{55743323-9B17-8F42-8778-0A237FF328FA}">
      <dgm:prSet phldrT="[Text]"/>
      <dgm:spPr/>
      <dgm:t>
        <a:bodyPr/>
        <a:lstStyle/>
        <a:p>
          <a:r>
            <a:rPr lang="en-US" dirty="0"/>
            <a:t>Collect CME*</a:t>
          </a:r>
        </a:p>
      </dgm:t>
    </dgm:pt>
    <dgm:pt modelId="{21A6320E-D5CE-5A41-8DC9-FE203E7F815D}" type="parTrans" cxnId="{61AA6ABA-368D-F545-AD54-9DA3B1A91127}">
      <dgm:prSet/>
      <dgm:spPr/>
      <dgm:t>
        <a:bodyPr/>
        <a:lstStyle/>
        <a:p>
          <a:endParaRPr lang="en-US"/>
        </a:p>
      </dgm:t>
    </dgm:pt>
    <dgm:pt modelId="{2AA409FB-C488-8247-91CF-62BCBE39E58D}" type="sibTrans" cxnId="{61AA6ABA-368D-F545-AD54-9DA3B1A91127}">
      <dgm:prSet/>
      <dgm:spPr/>
      <dgm:t>
        <a:bodyPr/>
        <a:lstStyle/>
        <a:p>
          <a:endParaRPr lang="en-US"/>
        </a:p>
      </dgm:t>
    </dgm:pt>
    <dgm:pt modelId="{19B6A7C5-C646-6B45-8102-84AA7CEBCBF4}">
      <dgm:prSet phldrT="[Text]"/>
      <dgm:spPr/>
      <dgm:t>
        <a:bodyPr/>
        <a:lstStyle/>
        <a:p>
          <a:r>
            <a:rPr lang="en-US" dirty="0"/>
            <a:t>Wrap Up</a:t>
          </a:r>
        </a:p>
      </dgm:t>
    </dgm:pt>
    <dgm:pt modelId="{A7C1171A-7468-E847-8CEC-633B1CA331AF}" type="parTrans" cxnId="{3FB8F61F-4C2C-624A-94DA-AA1B2E2A1604}">
      <dgm:prSet/>
      <dgm:spPr/>
      <dgm:t>
        <a:bodyPr/>
        <a:lstStyle/>
        <a:p>
          <a:endParaRPr lang="en-US"/>
        </a:p>
      </dgm:t>
    </dgm:pt>
    <dgm:pt modelId="{C1A4B726-A012-694F-8A30-AB2F5AD5744C}" type="sibTrans" cxnId="{3FB8F61F-4C2C-624A-94DA-AA1B2E2A1604}">
      <dgm:prSet/>
      <dgm:spPr/>
      <dgm:t>
        <a:bodyPr/>
        <a:lstStyle/>
        <a:p>
          <a:endParaRPr lang="en-US"/>
        </a:p>
      </dgm:t>
    </dgm:pt>
    <dgm:pt modelId="{33F3A041-BAF5-3A49-B87F-59986AD5B418}">
      <dgm:prSet phldrT="[Text]"/>
      <dgm:spPr/>
      <dgm:t>
        <a:bodyPr/>
        <a:lstStyle/>
        <a:p>
          <a:r>
            <a:rPr lang="en-US" dirty="0"/>
            <a:t>Follow-up benchmarking data</a:t>
          </a:r>
        </a:p>
      </dgm:t>
    </dgm:pt>
    <dgm:pt modelId="{6B7913B3-7636-444F-8933-ABD3606B2132}" type="parTrans" cxnId="{EEDBC4BC-2054-D440-AECA-C4D16F059BF2}">
      <dgm:prSet/>
      <dgm:spPr/>
      <dgm:t>
        <a:bodyPr/>
        <a:lstStyle/>
        <a:p>
          <a:endParaRPr lang="en-US"/>
        </a:p>
      </dgm:t>
    </dgm:pt>
    <dgm:pt modelId="{9C748661-8CF3-1541-A87A-94BA7CB23A48}" type="sibTrans" cxnId="{EEDBC4BC-2054-D440-AECA-C4D16F059BF2}">
      <dgm:prSet/>
      <dgm:spPr/>
      <dgm:t>
        <a:bodyPr/>
        <a:lstStyle/>
        <a:p>
          <a:endParaRPr lang="en-US"/>
        </a:p>
      </dgm:t>
    </dgm:pt>
    <dgm:pt modelId="{BD2521F1-3249-854C-BC1E-81DF11D77284}">
      <dgm:prSet phldrT="[Text]"/>
      <dgm:spPr/>
      <dgm:t>
        <a:bodyPr/>
        <a:lstStyle/>
        <a:p>
          <a:endParaRPr lang="en-US" dirty="0"/>
        </a:p>
      </dgm:t>
    </dgm:pt>
    <dgm:pt modelId="{4AD69E67-749F-E642-AC7D-8990CEA90ED4}" type="parTrans" cxnId="{8DFB9A38-1F01-B74C-8029-226543A99B72}">
      <dgm:prSet/>
      <dgm:spPr/>
      <dgm:t>
        <a:bodyPr/>
        <a:lstStyle/>
        <a:p>
          <a:endParaRPr lang="en-US"/>
        </a:p>
      </dgm:t>
    </dgm:pt>
    <dgm:pt modelId="{F91440F6-AF3A-CD48-951F-D6FB9379ABF2}" type="sibTrans" cxnId="{8DFB9A38-1F01-B74C-8029-226543A99B72}">
      <dgm:prSet/>
      <dgm:spPr/>
      <dgm:t>
        <a:bodyPr/>
        <a:lstStyle/>
        <a:p>
          <a:endParaRPr lang="en-US"/>
        </a:p>
      </dgm:t>
    </dgm:pt>
    <dgm:pt modelId="{8761003D-EFC3-4E47-82C3-D775E4478068}">
      <dgm:prSet phldrT="[Text]"/>
      <dgm:spPr/>
      <dgm:t>
        <a:bodyPr/>
        <a:lstStyle/>
        <a:p>
          <a:r>
            <a:rPr lang="en-US" dirty="0"/>
            <a:t>Baseline benchmarking data </a:t>
          </a:r>
        </a:p>
      </dgm:t>
    </dgm:pt>
    <dgm:pt modelId="{65AEC572-A504-DA43-96F9-0E3D2994320D}" type="parTrans" cxnId="{670ACCDC-40E8-2B49-B249-47B672BD8C26}">
      <dgm:prSet/>
      <dgm:spPr/>
      <dgm:t>
        <a:bodyPr/>
        <a:lstStyle/>
        <a:p>
          <a:endParaRPr lang="en-US"/>
        </a:p>
      </dgm:t>
    </dgm:pt>
    <dgm:pt modelId="{D681F3EA-8276-6F4A-B0E5-297B68E68709}" type="sibTrans" cxnId="{670ACCDC-40E8-2B49-B249-47B672BD8C26}">
      <dgm:prSet/>
      <dgm:spPr/>
      <dgm:t>
        <a:bodyPr/>
        <a:lstStyle/>
        <a:p>
          <a:endParaRPr lang="en-US"/>
        </a:p>
      </dgm:t>
    </dgm:pt>
    <dgm:pt modelId="{B5E940CE-B7A9-0A40-8E98-37105869B496}">
      <dgm:prSet phldrT="[Text]"/>
      <dgm:spPr/>
      <dgm:t>
        <a:bodyPr/>
        <a:lstStyle/>
        <a:p>
          <a:r>
            <a:rPr lang="en-US" dirty="0"/>
            <a:t>CMS MIPS credit </a:t>
          </a:r>
        </a:p>
      </dgm:t>
    </dgm:pt>
    <dgm:pt modelId="{1D136715-8FC3-6345-B67F-E135236AA1F6}" type="parTrans" cxnId="{030D39DC-12CA-0845-8BAD-4FB112036301}">
      <dgm:prSet/>
      <dgm:spPr/>
      <dgm:t>
        <a:bodyPr/>
        <a:lstStyle/>
        <a:p>
          <a:endParaRPr lang="en-US"/>
        </a:p>
      </dgm:t>
    </dgm:pt>
    <dgm:pt modelId="{D1907EA9-2FED-1347-910F-71CDAD7339F9}" type="sibTrans" cxnId="{030D39DC-12CA-0845-8BAD-4FB112036301}">
      <dgm:prSet/>
      <dgm:spPr/>
      <dgm:t>
        <a:bodyPr/>
        <a:lstStyle/>
        <a:p>
          <a:endParaRPr lang="en-US"/>
        </a:p>
      </dgm:t>
    </dgm:pt>
    <dgm:pt modelId="{E0181BFB-4E9E-114E-952B-D33E56134EB0}">
      <dgm:prSet phldrT="[Text]"/>
      <dgm:spPr/>
      <dgm:t>
        <a:bodyPr/>
        <a:lstStyle/>
        <a:p>
          <a:r>
            <a:rPr lang="en-US" dirty="0"/>
            <a:t>Webinars/toolkit*</a:t>
          </a:r>
        </a:p>
      </dgm:t>
    </dgm:pt>
    <dgm:pt modelId="{0D7ECA1F-6F8C-2342-AB68-2F519B017E15}" type="parTrans" cxnId="{FADCA5F9-B922-1A4F-A696-23441A9550ED}">
      <dgm:prSet/>
      <dgm:spPr/>
      <dgm:t>
        <a:bodyPr/>
        <a:lstStyle/>
        <a:p>
          <a:endParaRPr lang="en-US"/>
        </a:p>
      </dgm:t>
    </dgm:pt>
    <dgm:pt modelId="{03B8B786-C929-FE42-970C-56A4DE529A7F}" type="sibTrans" cxnId="{FADCA5F9-B922-1A4F-A696-23441A9550ED}">
      <dgm:prSet/>
      <dgm:spPr/>
      <dgm:t>
        <a:bodyPr/>
        <a:lstStyle/>
        <a:p>
          <a:endParaRPr lang="en-US"/>
        </a:p>
      </dgm:t>
    </dgm:pt>
    <dgm:pt modelId="{347DA4DF-0757-504E-9DC0-5B0365792A4A}" type="pres">
      <dgm:prSet presAssocID="{D630A153-789E-0142-AF60-B5B2D5E6EE64}" presName="Name0" presStyleCnt="0">
        <dgm:presLayoutVars>
          <dgm:dir/>
          <dgm:animLvl val="lvl"/>
          <dgm:resizeHandles val="exact"/>
        </dgm:presLayoutVars>
      </dgm:prSet>
      <dgm:spPr/>
    </dgm:pt>
    <dgm:pt modelId="{5ED7ACF3-87C3-2A41-A685-ECFF239B323C}" type="pres">
      <dgm:prSet presAssocID="{FEC37A0D-DE85-B74B-B80B-8728B700EC08}" presName="composite" presStyleCnt="0"/>
      <dgm:spPr/>
    </dgm:pt>
    <dgm:pt modelId="{2B6EFCCF-978A-674F-9D97-692F05B4043B}" type="pres">
      <dgm:prSet presAssocID="{FEC37A0D-DE85-B74B-B80B-8728B700EC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E2BCEEE-4F91-B644-87F7-C60CA799E4A0}" type="pres">
      <dgm:prSet presAssocID="{FEC37A0D-DE85-B74B-B80B-8728B700EC08}" presName="desTx" presStyleLbl="alignAccFollowNode1" presStyleIdx="0" presStyleCnt="3">
        <dgm:presLayoutVars>
          <dgm:bulletEnabled val="1"/>
        </dgm:presLayoutVars>
      </dgm:prSet>
      <dgm:spPr/>
    </dgm:pt>
    <dgm:pt modelId="{5DAA04A3-663F-4E41-919A-57D2CF11EB9C}" type="pres">
      <dgm:prSet presAssocID="{7B7A20DA-003C-4948-8177-5CB4E87606D2}" presName="space" presStyleCnt="0"/>
      <dgm:spPr/>
    </dgm:pt>
    <dgm:pt modelId="{F9D93EFE-61AD-E94D-97EF-E84919B5C792}" type="pres">
      <dgm:prSet presAssocID="{D0F9AE32-682E-B248-9110-D8784D158AC0}" presName="composite" presStyleCnt="0"/>
      <dgm:spPr/>
    </dgm:pt>
    <dgm:pt modelId="{692A37A1-B15C-0641-B793-E546DF641E8C}" type="pres">
      <dgm:prSet presAssocID="{D0F9AE32-682E-B248-9110-D8784D158A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38C30B1-5B8A-1E4B-8CBA-B4899C5C16A6}" type="pres">
      <dgm:prSet presAssocID="{D0F9AE32-682E-B248-9110-D8784D158AC0}" presName="desTx" presStyleLbl="alignAccFollowNode1" presStyleIdx="1" presStyleCnt="3">
        <dgm:presLayoutVars>
          <dgm:bulletEnabled val="1"/>
        </dgm:presLayoutVars>
      </dgm:prSet>
      <dgm:spPr/>
    </dgm:pt>
    <dgm:pt modelId="{772DCDB6-C59C-F044-A159-0E1387E91D11}" type="pres">
      <dgm:prSet presAssocID="{7196EA99-BC49-D74F-9DD9-1459F42FFDDF}" presName="space" presStyleCnt="0"/>
      <dgm:spPr/>
    </dgm:pt>
    <dgm:pt modelId="{F3B578A1-FCBB-5946-8901-0A45866FD229}" type="pres">
      <dgm:prSet presAssocID="{19B6A7C5-C646-6B45-8102-84AA7CEBCBF4}" presName="composite" presStyleCnt="0"/>
      <dgm:spPr/>
    </dgm:pt>
    <dgm:pt modelId="{79D8775A-823E-2146-B9AC-1886343F511E}" type="pres">
      <dgm:prSet presAssocID="{19B6A7C5-C646-6B45-8102-84AA7CEBCBF4}" presName="parTx" presStyleLbl="alignNode1" presStyleIdx="2" presStyleCnt="3" custLinFactNeighborY="-2799">
        <dgm:presLayoutVars>
          <dgm:chMax val="0"/>
          <dgm:chPref val="0"/>
          <dgm:bulletEnabled val="1"/>
        </dgm:presLayoutVars>
      </dgm:prSet>
      <dgm:spPr/>
    </dgm:pt>
    <dgm:pt modelId="{915306EB-A144-DB4E-BEEA-98D78C79D5CE}" type="pres">
      <dgm:prSet presAssocID="{19B6A7C5-C646-6B45-8102-84AA7CEBCBF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414306-2580-8547-AA62-C9157E62F378}" type="presOf" srcId="{19B6A7C5-C646-6B45-8102-84AA7CEBCBF4}" destId="{79D8775A-823E-2146-B9AC-1886343F511E}" srcOrd="0" destOrd="0" presId="urn:microsoft.com/office/officeart/2005/8/layout/hList1"/>
    <dgm:cxn modelId="{00E8A80A-8E46-7C40-A673-7C448DCE3B6A}" type="presOf" srcId="{6A537F63-A570-0C43-9930-95AD50246730}" destId="{DE2BCEEE-4F91-B644-87F7-C60CA799E4A0}" srcOrd="0" destOrd="0" presId="urn:microsoft.com/office/officeart/2005/8/layout/hList1"/>
    <dgm:cxn modelId="{3FB8F61F-4C2C-624A-94DA-AA1B2E2A1604}" srcId="{D630A153-789E-0142-AF60-B5B2D5E6EE64}" destId="{19B6A7C5-C646-6B45-8102-84AA7CEBCBF4}" srcOrd="2" destOrd="0" parTransId="{A7C1171A-7468-E847-8CEC-633B1CA331AF}" sibTransId="{C1A4B726-A012-694F-8A30-AB2F5AD5744C}"/>
    <dgm:cxn modelId="{5683B625-0E71-F34B-81FF-1D1D6DCCCEF8}" srcId="{FEC37A0D-DE85-B74B-B80B-8728B700EC08}" destId="{6A537F63-A570-0C43-9930-95AD50246730}" srcOrd="0" destOrd="0" parTransId="{6ED1F070-0056-2144-9386-A44D3C14F92B}" sibTransId="{14985166-1799-2149-9760-676EBADBD75C}"/>
    <dgm:cxn modelId="{8075AE2C-59BA-C04E-A0B8-03D9886C0912}" srcId="{D630A153-789E-0142-AF60-B5B2D5E6EE64}" destId="{FEC37A0D-DE85-B74B-B80B-8728B700EC08}" srcOrd="0" destOrd="0" parTransId="{662276B7-D21F-CB47-910C-216BB0A95D5F}" sibTransId="{7B7A20DA-003C-4948-8177-5CB4E87606D2}"/>
    <dgm:cxn modelId="{8DFB9A38-1F01-B74C-8029-226543A99B72}" srcId="{19B6A7C5-C646-6B45-8102-84AA7CEBCBF4}" destId="{BD2521F1-3249-854C-BC1E-81DF11D77284}" srcOrd="2" destOrd="0" parTransId="{4AD69E67-749F-E642-AC7D-8990CEA90ED4}" sibTransId="{F91440F6-AF3A-CD48-951F-D6FB9379ABF2}"/>
    <dgm:cxn modelId="{07A2743B-649D-CF44-8CBF-AADA4FA1EF34}" type="presOf" srcId="{55743323-9B17-8F42-8778-0A237FF328FA}" destId="{E38C30B1-5B8A-1E4B-8CBA-B4899C5C16A6}" srcOrd="0" destOrd="2" presId="urn:microsoft.com/office/officeart/2005/8/layout/hList1"/>
    <dgm:cxn modelId="{622D903F-3DB5-4945-BC47-921BDAC4600D}" type="presOf" srcId="{8761003D-EFC3-4E47-82C3-D775E4478068}" destId="{DE2BCEEE-4F91-B644-87F7-C60CA799E4A0}" srcOrd="0" destOrd="1" presId="urn:microsoft.com/office/officeart/2005/8/layout/hList1"/>
    <dgm:cxn modelId="{88D36570-1588-254F-A615-C252E7FA73D2}" type="presOf" srcId="{D0F9AE32-682E-B248-9110-D8784D158AC0}" destId="{692A37A1-B15C-0641-B793-E546DF641E8C}" srcOrd="0" destOrd="0" presId="urn:microsoft.com/office/officeart/2005/8/layout/hList1"/>
    <dgm:cxn modelId="{1237C574-4AB3-9C4C-A9DE-886882F6D438}" type="presOf" srcId="{BD2521F1-3249-854C-BC1E-81DF11D77284}" destId="{915306EB-A144-DB4E-BEEA-98D78C79D5CE}" srcOrd="0" destOrd="2" presId="urn:microsoft.com/office/officeart/2005/8/layout/hList1"/>
    <dgm:cxn modelId="{22DDD876-7AC9-E349-B936-1C54C7DA0613}" srcId="{D0F9AE32-682E-B248-9110-D8784D158AC0}" destId="{FE5D8481-4C8C-9A43-B35F-436C3FB0BF47}" srcOrd="0" destOrd="0" parTransId="{7BE850B1-3823-8647-8D82-061E4C49A0D2}" sibTransId="{367AC522-E2E4-4644-9043-57C56FFF56FE}"/>
    <dgm:cxn modelId="{B8854C9C-4832-1048-9E55-9165D32A83EA}" type="presOf" srcId="{D630A153-789E-0142-AF60-B5B2D5E6EE64}" destId="{347DA4DF-0757-504E-9DC0-5B0365792A4A}" srcOrd="0" destOrd="0" presId="urn:microsoft.com/office/officeart/2005/8/layout/hList1"/>
    <dgm:cxn modelId="{693F7DA2-AF83-1941-ACA7-8BA0339EA29E}" type="presOf" srcId="{FE5D8481-4C8C-9A43-B35F-436C3FB0BF47}" destId="{E38C30B1-5B8A-1E4B-8CBA-B4899C5C16A6}" srcOrd="0" destOrd="0" presId="urn:microsoft.com/office/officeart/2005/8/layout/hList1"/>
    <dgm:cxn modelId="{8828EAB1-DA43-C24D-9918-543265691F90}" type="presOf" srcId="{E0181BFB-4E9E-114E-952B-D33E56134EB0}" destId="{E38C30B1-5B8A-1E4B-8CBA-B4899C5C16A6}" srcOrd="0" destOrd="1" presId="urn:microsoft.com/office/officeart/2005/8/layout/hList1"/>
    <dgm:cxn modelId="{A9570DB8-3FDF-8149-8665-DFF52304B9F1}" type="presOf" srcId="{B5E940CE-B7A9-0A40-8E98-37105869B496}" destId="{915306EB-A144-DB4E-BEEA-98D78C79D5CE}" srcOrd="0" destOrd="1" presId="urn:microsoft.com/office/officeart/2005/8/layout/hList1"/>
    <dgm:cxn modelId="{61AA6ABA-368D-F545-AD54-9DA3B1A91127}" srcId="{D0F9AE32-682E-B248-9110-D8784D158AC0}" destId="{55743323-9B17-8F42-8778-0A237FF328FA}" srcOrd="2" destOrd="0" parTransId="{21A6320E-D5CE-5A41-8DC9-FE203E7F815D}" sibTransId="{2AA409FB-C488-8247-91CF-62BCBE39E58D}"/>
    <dgm:cxn modelId="{EEDBC4BC-2054-D440-AECA-C4D16F059BF2}" srcId="{19B6A7C5-C646-6B45-8102-84AA7CEBCBF4}" destId="{33F3A041-BAF5-3A49-B87F-59986AD5B418}" srcOrd="0" destOrd="0" parTransId="{6B7913B3-7636-444F-8933-ABD3606B2132}" sibTransId="{9C748661-8CF3-1541-A87A-94BA7CB23A48}"/>
    <dgm:cxn modelId="{EDA665D8-450B-6C49-8440-3D7DAEACC92F}" type="presOf" srcId="{33F3A041-BAF5-3A49-B87F-59986AD5B418}" destId="{915306EB-A144-DB4E-BEEA-98D78C79D5CE}" srcOrd="0" destOrd="0" presId="urn:microsoft.com/office/officeart/2005/8/layout/hList1"/>
    <dgm:cxn modelId="{447BDFD9-A42F-F842-8E34-FC393115A11E}" type="presOf" srcId="{FEC37A0D-DE85-B74B-B80B-8728B700EC08}" destId="{2B6EFCCF-978A-674F-9D97-692F05B4043B}" srcOrd="0" destOrd="0" presId="urn:microsoft.com/office/officeart/2005/8/layout/hList1"/>
    <dgm:cxn modelId="{030D39DC-12CA-0845-8BAD-4FB112036301}" srcId="{19B6A7C5-C646-6B45-8102-84AA7CEBCBF4}" destId="{B5E940CE-B7A9-0A40-8E98-37105869B496}" srcOrd="1" destOrd="0" parTransId="{1D136715-8FC3-6345-B67F-E135236AA1F6}" sibTransId="{D1907EA9-2FED-1347-910F-71CDAD7339F9}"/>
    <dgm:cxn modelId="{670ACCDC-40E8-2B49-B249-47B672BD8C26}" srcId="{FEC37A0D-DE85-B74B-B80B-8728B700EC08}" destId="{8761003D-EFC3-4E47-82C3-D775E4478068}" srcOrd="1" destOrd="0" parTransId="{65AEC572-A504-DA43-96F9-0E3D2994320D}" sibTransId="{D681F3EA-8276-6F4A-B0E5-297B68E68709}"/>
    <dgm:cxn modelId="{FADCA5F9-B922-1A4F-A696-23441A9550ED}" srcId="{D0F9AE32-682E-B248-9110-D8784D158AC0}" destId="{E0181BFB-4E9E-114E-952B-D33E56134EB0}" srcOrd="1" destOrd="0" parTransId="{0D7ECA1F-6F8C-2342-AB68-2F519B017E15}" sibTransId="{03B8B786-C929-FE42-970C-56A4DE529A7F}"/>
    <dgm:cxn modelId="{36EFCEFD-5E13-F149-879A-A131FFA46F5B}" srcId="{D630A153-789E-0142-AF60-B5B2D5E6EE64}" destId="{D0F9AE32-682E-B248-9110-D8784D158AC0}" srcOrd="1" destOrd="0" parTransId="{DEFE71E4-55FF-6540-9130-970ABE96117E}" sibTransId="{7196EA99-BC49-D74F-9DD9-1459F42FFDDF}"/>
    <dgm:cxn modelId="{041BB6F4-2BCD-1343-A437-759AB2144815}" type="presParOf" srcId="{347DA4DF-0757-504E-9DC0-5B0365792A4A}" destId="{5ED7ACF3-87C3-2A41-A685-ECFF239B323C}" srcOrd="0" destOrd="0" presId="urn:microsoft.com/office/officeart/2005/8/layout/hList1"/>
    <dgm:cxn modelId="{13111882-AD19-D940-BF12-9B3176AA00FB}" type="presParOf" srcId="{5ED7ACF3-87C3-2A41-A685-ECFF239B323C}" destId="{2B6EFCCF-978A-674F-9D97-692F05B4043B}" srcOrd="0" destOrd="0" presId="urn:microsoft.com/office/officeart/2005/8/layout/hList1"/>
    <dgm:cxn modelId="{C735EC30-02A2-9A43-B4F8-EDDBED9DFD1C}" type="presParOf" srcId="{5ED7ACF3-87C3-2A41-A685-ECFF239B323C}" destId="{DE2BCEEE-4F91-B644-87F7-C60CA799E4A0}" srcOrd="1" destOrd="0" presId="urn:microsoft.com/office/officeart/2005/8/layout/hList1"/>
    <dgm:cxn modelId="{C4DDF116-A8E1-FD46-A585-2B51D6A77764}" type="presParOf" srcId="{347DA4DF-0757-504E-9DC0-5B0365792A4A}" destId="{5DAA04A3-663F-4E41-919A-57D2CF11EB9C}" srcOrd="1" destOrd="0" presId="urn:microsoft.com/office/officeart/2005/8/layout/hList1"/>
    <dgm:cxn modelId="{CF0F8683-76E1-184A-8E19-D3D0D81AC0B6}" type="presParOf" srcId="{347DA4DF-0757-504E-9DC0-5B0365792A4A}" destId="{F9D93EFE-61AD-E94D-97EF-E84919B5C792}" srcOrd="2" destOrd="0" presId="urn:microsoft.com/office/officeart/2005/8/layout/hList1"/>
    <dgm:cxn modelId="{BC68E23E-B03E-4E45-A890-71CB60E639E3}" type="presParOf" srcId="{F9D93EFE-61AD-E94D-97EF-E84919B5C792}" destId="{692A37A1-B15C-0641-B793-E546DF641E8C}" srcOrd="0" destOrd="0" presId="urn:microsoft.com/office/officeart/2005/8/layout/hList1"/>
    <dgm:cxn modelId="{BB8615BD-4128-394C-9443-E86C94C052F5}" type="presParOf" srcId="{F9D93EFE-61AD-E94D-97EF-E84919B5C792}" destId="{E38C30B1-5B8A-1E4B-8CBA-B4899C5C16A6}" srcOrd="1" destOrd="0" presId="urn:microsoft.com/office/officeart/2005/8/layout/hList1"/>
    <dgm:cxn modelId="{7FE8EF5C-FE92-8A40-A715-88C87A786795}" type="presParOf" srcId="{347DA4DF-0757-504E-9DC0-5B0365792A4A}" destId="{772DCDB6-C59C-F044-A159-0E1387E91D11}" srcOrd="3" destOrd="0" presId="urn:microsoft.com/office/officeart/2005/8/layout/hList1"/>
    <dgm:cxn modelId="{51E585F3-5246-324E-AAE2-8C6C3EC0EE91}" type="presParOf" srcId="{347DA4DF-0757-504E-9DC0-5B0365792A4A}" destId="{F3B578A1-FCBB-5946-8901-0A45866FD229}" srcOrd="4" destOrd="0" presId="urn:microsoft.com/office/officeart/2005/8/layout/hList1"/>
    <dgm:cxn modelId="{9A0417E9-0171-1D42-9651-42AFACEBA486}" type="presParOf" srcId="{F3B578A1-FCBB-5946-8901-0A45866FD229}" destId="{79D8775A-823E-2146-B9AC-1886343F511E}" srcOrd="0" destOrd="0" presId="urn:microsoft.com/office/officeart/2005/8/layout/hList1"/>
    <dgm:cxn modelId="{C56ABAE0-5FC3-C341-8EC4-9E51D5E537DF}" type="presParOf" srcId="{F3B578A1-FCBB-5946-8901-0A45866FD229}" destId="{915306EB-A144-DB4E-BEEA-98D78C79D5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EFCCF-978A-674F-9D97-692F05B4043B}">
      <dsp:nvSpPr>
        <dsp:cNvPr id="0" name=""/>
        <dsp:cNvSpPr/>
      </dsp:nvSpPr>
      <dsp:spPr>
        <a:xfrm>
          <a:off x="2538" y="1252371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Enrollment</a:t>
          </a:r>
        </a:p>
      </dsp:txBody>
      <dsp:txXfrm>
        <a:off x="2538" y="1252371"/>
        <a:ext cx="2475048" cy="945805"/>
      </dsp:txXfrm>
    </dsp:sp>
    <dsp:sp modelId="{DE2BCEEE-4F91-B644-87F7-C60CA799E4A0}">
      <dsp:nvSpPr>
        <dsp:cNvPr id="0" name=""/>
        <dsp:cNvSpPr/>
      </dsp:nvSpPr>
      <dsp:spPr>
        <a:xfrm>
          <a:off x="2538" y="21981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Enrollment questionnaire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Baseline benchmarking data </a:t>
          </a:r>
        </a:p>
      </dsp:txBody>
      <dsp:txXfrm>
        <a:off x="2538" y="2198176"/>
        <a:ext cx="2475048" cy="1273851"/>
      </dsp:txXfrm>
    </dsp:sp>
    <dsp:sp modelId="{692A37A1-B15C-0641-B793-E546DF641E8C}">
      <dsp:nvSpPr>
        <dsp:cNvPr id="0" name=""/>
        <dsp:cNvSpPr/>
      </dsp:nvSpPr>
      <dsp:spPr>
        <a:xfrm>
          <a:off x="2824094" y="1252371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Collaborative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(6-9 months)</a:t>
          </a:r>
        </a:p>
      </dsp:txBody>
      <dsp:txXfrm>
        <a:off x="2824094" y="1252371"/>
        <a:ext cx="2475048" cy="945805"/>
      </dsp:txXfrm>
    </dsp:sp>
    <dsp:sp modelId="{E38C30B1-5B8A-1E4B-8CBA-B4899C5C16A6}">
      <dsp:nvSpPr>
        <dsp:cNvPr id="0" name=""/>
        <dsp:cNvSpPr/>
      </dsp:nvSpPr>
      <dsp:spPr>
        <a:xfrm>
          <a:off x="2824094" y="21981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Online portal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Webinars/toolkit*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Collect CME*</a:t>
          </a:r>
        </a:p>
      </dsp:txBody>
      <dsp:txXfrm>
        <a:off x="2824094" y="2198176"/>
        <a:ext cx="2475048" cy="1273851"/>
      </dsp:txXfrm>
    </dsp:sp>
    <dsp:sp modelId="{79D8775A-823E-2146-B9AC-1886343F511E}">
      <dsp:nvSpPr>
        <dsp:cNvPr id="0" name=""/>
        <dsp:cNvSpPr/>
      </dsp:nvSpPr>
      <dsp:spPr>
        <a:xfrm>
          <a:off x="5645649" y="1225898"/>
          <a:ext cx="2475048" cy="94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Wrap Up</a:t>
          </a:r>
        </a:p>
      </dsp:txBody>
      <dsp:txXfrm>
        <a:off x="5645649" y="1225898"/>
        <a:ext cx="2475048" cy="945805"/>
      </dsp:txXfrm>
    </dsp:sp>
    <dsp:sp modelId="{915306EB-A144-DB4E-BEEA-98D78C79D5CE}">
      <dsp:nvSpPr>
        <dsp:cNvPr id="0" name=""/>
        <dsp:cNvSpPr/>
      </dsp:nvSpPr>
      <dsp:spPr>
        <a:xfrm>
          <a:off x="5645649" y="2198176"/>
          <a:ext cx="2475048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Follow-up benchmarking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CMS MIPS credit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5645649" y="2198176"/>
        <a:ext cx="2475048" cy="1273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C0B99-7C6B-46E6-AF9F-524E138492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95094-B296-401B-BFFA-CEFD4594A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2A7AD-1AA8-4101-A26B-A52DDAA09130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D563C-A27B-42D5-B8FC-A1B38CB28C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D36D-E5BD-4D86-B023-4DC87A82CC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DBAC2-B1CB-4456-9662-42D3EE0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– CMS </a:t>
            </a:r>
          </a:p>
          <a:p>
            <a:r>
              <a:rPr lang="en-US" dirty="0"/>
              <a:t>2018 – Opioid Initiative, generous funding from Addiction Policy Forum and Foundation for Opioid Response </a:t>
            </a:r>
          </a:p>
          <a:p>
            <a:r>
              <a:rPr lang="en-US" dirty="0"/>
              <a:t>2023 – Elevance Foundation – Added Alcohol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3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1634625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15944603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704" r:id="rId4"/>
    <p:sldLayoutId id="214748371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hawk@yale.ed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2286000"/>
          </a:xfrm>
        </p:spPr>
        <p:txBody>
          <a:bodyPr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5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Medications for Alcohol Use Disorder and Withdrawal:</a:t>
            </a:r>
            <a:b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National Sample of Patients Discharged from the Emergency Department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2743200"/>
            <a:ext cx="8839200" cy="1066800"/>
          </a:xfrm>
        </p:spPr>
        <p:txBody>
          <a:bodyPr/>
          <a:lstStyle/>
          <a:p>
            <a:r>
              <a:rPr lang="en-US" i="0" dirty="0"/>
              <a:t> </a:t>
            </a:r>
          </a:p>
          <a:p>
            <a:r>
              <a:rPr lang="en-US" sz="2800" i="0" dirty="0"/>
              <a:t>AMERSA</a:t>
            </a:r>
          </a:p>
          <a:p>
            <a:r>
              <a:rPr lang="en-US" sz="2000" i="0" dirty="0"/>
              <a:t>November 15</a:t>
            </a:r>
            <a:r>
              <a:rPr lang="en-US" sz="2000" i="0" baseline="30000" dirty="0"/>
              <a:t>th</a:t>
            </a:r>
            <a:r>
              <a:rPr lang="en-US" sz="2000" i="0" dirty="0"/>
              <a:t>, 2024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Kathryn Hawk MD, MHS</a:t>
            </a:r>
          </a:p>
          <a:p>
            <a:r>
              <a:rPr lang="en-US" dirty="0"/>
              <a:t>Department of Emergency Medicine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0"/>
            <a:ext cx="3758233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0A3D9-7006-4A45-9288-A72EEF31C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147416"/>
            <a:ext cx="2209800" cy="71058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E588-125D-0A4C-A239-C7B7E901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Alcohol-related ED visits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DE0632-CF5D-8D16-DB1D-54E8AECC5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65038"/>
              </p:ext>
            </p:extLst>
          </p:nvPr>
        </p:nvGraphicFramePr>
        <p:xfrm>
          <a:off x="533400" y="2438400"/>
          <a:ext cx="7848600" cy="2898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338">
                  <a:extLst>
                    <a:ext uri="{9D8B030D-6E8A-4147-A177-3AD203B41FA5}">
                      <a16:colId xmlns:a16="http://schemas.microsoft.com/office/drawing/2014/main" val="3450314919"/>
                    </a:ext>
                  </a:extLst>
                </a:gridCol>
                <a:gridCol w="2280464">
                  <a:extLst>
                    <a:ext uri="{9D8B030D-6E8A-4147-A177-3AD203B41FA5}">
                      <a16:colId xmlns:a16="http://schemas.microsoft.com/office/drawing/2014/main" val="603314004"/>
                    </a:ext>
                  </a:extLst>
                </a:gridCol>
                <a:gridCol w="2109431">
                  <a:extLst>
                    <a:ext uri="{9D8B030D-6E8A-4147-A177-3AD203B41FA5}">
                      <a16:colId xmlns:a16="http://schemas.microsoft.com/office/drawing/2014/main" val="2997796408"/>
                    </a:ext>
                  </a:extLst>
                </a:gridCol>
                <a:gridCol w="1805367">
                  <a:extLst>
                    <a:ext uri="{9D8B030D-6E8A-4147-A177-3AD203B41FA5}">
                      <a16:colId xmlns:a16="http://schemas.microsoft.com/office/drawing/2014/main" val="3349091429"/>
                    </a:ext>
                  </a:extLst>
                </a:gridCol>
              </a:tblGrid>
              <a:tr h="37479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ED visit 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Total Visits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1176523"/>
                  </a:ext>
                </a:extLst>
              </a:tr>
              <a:tr h="64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ED location</a:t>
                      </a:r>
                    </a:p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Rural/Critical Access Hospital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3,492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7953463"/>
                  </a:ext>
                </a:extLst>
              </a:tr>
              <a:tr h="202936">
                <a:tc>
                  <a:txBody>
                    <a:bodyPr/>
                    <a:lstStyle/>
                    <a:p>
                      <a:pPr algn="l" fontAlgn="b"/>
                      <a:endParaRPr lang="en-US" sz="20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ED Volume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&lt;20K/year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3,670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40181"/>
                  </a:ext>
                </a:extLst>
              </a:tr>
              <a:tr h="2029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20-40K/year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3,437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0834828"/>
                  </a:ext>
                </a:extLst>
              </a:tr>
              <a:tr h="2029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40-60K/year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1,232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809207"/>
                  </a:ext>
                </a:extLst>
              </a:tr>
              <a:tr h="2029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&gt;60K/year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854976"/>
                  </a:ext>
                </a:extLst>
              </a:tr>
              <a:tr h="2029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Missing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1,459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6334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3644A3-2A8F-0595-6D2A-7B7B9B6E8316}"/>
              </a:ext>
            </a:extLst>
          </p:cNvPr>
          <p:cNvSpPr txBox="1"/>
          <p:nvPr/>
        </p:nvSpPr>
        <p:spPr>
          <a:xfrm>
            <a:off x="1066800" y="1671935"/>
            <a:ext cx="650049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9,989 ED visits from 301 participating US EDs</a:t>
            </a:r>
          </a:p>
        </p:txBody>
      </p:sp>
    </p:spTree>
    <p:extLst>
      <p:ext uri="{BB962C8B-B14F-4D97-AF65-F5344CB8AC3E}">
        <p14:creationId xmlns:p14="http://schemas.microsoft.com/office/powerpoint/2010/main" val="137465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ACFD-35BF-94DD-C760-2440DF1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sz="3600" dirty="0"/>
              <a:t>Results: Medication Administration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7D36-5593-1D09-21C6-D8F7CF15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219200"/>
            <a:ext cx="8123237" cy="4660900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Medications for alcohol withdrawal or AUD Tx were administered in 24.4% (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2,438/9,989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ED visits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0375F4-B7D1-0832-56BD-B4667A4BF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74197"/>
              </p:ext>
            </p:extLst>
          </p:nvPr>
        </p:nvGraphicFramePr>
        <p:xfrm>
          <a:off x="1295400" y="2895600"/>
          <a:ext cx="6553201" cy="3114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0411">
                  <a:extLst>
                    <a:ext uri="{9D8B030D-6E8A-4147-A177-3AD203B41FA5}">
                      <a16:colId xmlns:a16="http://schemas.microsoft.com/office/drawing/2014/main" val="3700005015"/>
                    </a:ext>
                  </a:extLst>
                </a:gridCol>
                <a:gridCol w="2240411">
                  <a:extLst>
                    <a:ext uri="{9D8B030D-6E8A-4147-A177-3AD203B41FA5}">
                      <a16:colId xmlns:a16="http://schemas.microsoft.com/office/drawing/2014/main" val="713008904"/>
                    </a:ext>
                  </a:extLst>
                </a:gridCol>
                <a:gridCol w="2072379">
                  <a:extLst>
                    <a:ext uri="{9D8B030D-6E8A-4147-A177-3AD203B41FA5}">
                      <a16:colId xmlns:a16="http://schemas.microsoft.com/office/drawing/2014/main" val="396861771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ED Visits with meds administered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Visits with medication administration</a:t>
                      </a:r>
                    </a:p>
                    <a:p>
                      <a:pPr algn="ctr" fontAlgn="b"/>
                      <a:endParaRPr lang="en-US" sz="2000" b="1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2928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Benzodiazepines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2,213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90.7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582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Phenobarbital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5007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Gabapentin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70059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Naltrexone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1821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Disulfiram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41989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Valproic Acid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57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17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8B8E-FC78-C386-1CEF-8A7132C0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Results: Medication Prescription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5E1D-E161-BB6E-EEA6-85976460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Upon discharge, medications for AUD or withdrawal were prescribed in 11.2% (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1,123/9,989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ED visits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BED1AB-7321-499A-E00D-BB843C6F2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97891"/>
              </p:ext>
            </p:extLst>
          </p:nvPr>
        </p:nvGraphicFramePr>
        <p:xfrm>
          <a:off x="1676400" y="2828925"/>
          <a:ext cx="5867400" cy="280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5949">
                  <a:extLst>
                    <a:ext uri="{9D8B030D-6E8A-4147-A177-3AD203B41FA5}">
                      <a16:colId xmlns:a16="http://schemas.microsoft.com/office/drawing/2014/main" val="257452096"/>
                    </a:ext>
                  </a:extLst>
                </a:gridCol>
                <a:gridCol w="2005949">
                  <a:extLst>
                    <a:ext uri="{9D8B030D-6E8A-4147-A177-3AD203B41FA5}">
                      <a16:colId xmlns:a16="http://schemas.microsoft.com/office/drawing/2014/main" val="2563774693"/>
                    </a:ext>
                  </a:extLst>
                </a:gridCol>
                <a:gridCol w="1855502">
                  <a:extLst>
                    <a:ext uri="{9D8B030D-6E8A-4147-A177-3AD203B41FA5}">
                      <a16:colId xmlns:a16="http://schemas.microsoft.com/office/drawing/2014/main" val="362661328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ED Visits with Discharge Rx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Visits with Discharge Rx 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03955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Benzodiazepines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1,037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92.3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6339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Phenobarbital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0826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Gabapentin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7481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Naltrexone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4551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Disulfiram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6631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Valproic Acid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4024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ADBF56-74F0-A4E6-6FDB-359D2CE8C7C6}"/>
              </a:ext>
            </a:extLst>
          </p:cNvPr>
          <p:cNvSpPr txBox="1"/>
          <p:nvPr/>
        </p:nvSpPr>
        <p:spPr>
          <a:xfrm>
            <a:off x="6019800" y="609600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 = outpatient prescription</a:t>
            </a:r>
          </a:p>
        </p:txBody>
      </p:sp>
    </p:spTree>
    <p:extLst>
      <p:ext uri="{BB962C8B-B14F-4D97-AF65-F5344CB8AC3E}">
        <p14:creationId xmlns:p14="http://schemas.microsoft.com/office/powerpoint/2010/main" val="146302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513-8A37-8B8D-207D-02C8C12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7DEB-0272-5215-E929-DEC2DAF4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Voluntary participation of a national group of EDs</a:t>
            </a:r>
          </a:p>
          <a:p>
            <a:endParaRPr lang="en-US" dirty="0"/>
          </a:p>
          <a:p>
            <a:r>
              <a:rPr lang="en-US" dirty="0"/>
              <a:t>Selection bias in charts reviewed/provided</a:t>
            </a:r>
          </a:p>
          <a:p>
            <a:endParaRPr lang="en-US" dirty="0"/>
          </a:p>
          <a:p>
            <a:r>
              <a:rPr lang="en-US" dirty="0"/>
              <a:t>Indication for each prescription was not collected</a:t>
            </a:r>
          </a:p>
          <a:p>
            <a:endParaRPr lang="en-US" dirty="0"/>
          </a:p>
          <a:p>
            <a:r>
              <a:rPr lang="en-US" dirty="0"/>
              <a:t>Existing prescriptions not captured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Community/critical access ED prescribing practices may reflect training outside of 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7FFF-562D-3E45-B7B0-25BDECD7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5E98-3E02-4E49-8ADB-BC91D70BB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benzodiazepines are the most commonly administered and prescribed medications for patients that present to the ED with alcohol intoxication and withdrawal. </a:t>
            </a:r>
          </a:p>
          <a:p>
            <a:endParaRPr lang="en-US" dirty="0"/>
          </a:p>
          <a:p>
            <a:r>
              <a:rPr lang="en-US" dirty="0"/>
              <a:t>FDA approved medications for alcohol use disorder, naltrexone, acamprosate and disulfiram, are were very rarely prescribed. </a:t>
            </a:r>
          </a:p>
          <a:p>
            <a:endParaRPr lang="en-US" dirty="0"/>
          </a:p>
          <a:p>
            <a:r>
              <a:rPr lang="en-US" dirty="0"/>
              <a:t>Opportunities to improve practice of ED clinician prescribing of FDA approved MAUD are widespread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8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DC8F-8BD2-B951-22DB-08F49619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52400"/>
            <a:ext cx="8839200" cy="914400"/>
          </a:xfrm>
        </p:spPr>
        <p:txBody>
          <a:bodyPr/>
          <a:lstStyle/>
          <a:p>
            <a:r>
              <a:rPr lang="en-US" dirty="0"/>
              <a:t>SAEM GRACE-4 Guidelines: AUD Management in the ED</a:t>
            </a:r>
          </a:p>
        </p:txBody>
      </p:sp>
      <p:pic>
        <p:nvPicPr>
          <p:cNvPr id="11" name="Content Placeholder 10" descr="A close-up of a document&#10;&#10;Description automatically generated">
            <a:extLst>
              <a:ext uri="{FF2B5EF4-FFF2-40B4-BE49-F238E27FC236}">
                <a16:creationId xmlns:a16="http://schemas.microsoft.com/office/drawing/2014/main" id="{D96D0C3C-1917-DE3B-41BC-467991050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1467058"/>
            <a:ext cx="8123237" cy="462238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B9F20B-CF5D-5B2D-E32C-080F53D1525B}"/>
              </a:ext>
            </a:extLst>
          </p:cNvPr>
          <p:cNvSpPr txBox="1"/>
          <p:nvPr/>
        </p:nvSpPr>
        <p:spPr>
          <a:xfrm>
            <a:off x="6400800" y="6550223"/>
            <a:ext cx="2669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Borgundvaag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 et al, AEM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012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22402-92AF-6742-A31F-6217B598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1" y="857251"/>
            <a:ext cx="7461581" cy="5268923"/>
          </a:xfr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44DB1-2A65-EB47-B83B-E30BEDDF32BD}"/>
              </a:ext>
            </a:extLst>
          </p:cNvPr>
          <p:cNvSpPr txBox="1"/>
          <p:nvPr/>
        </p:nvSpPr>
        <p:spPr>
          <a:xfrm>
            <a:off x="4572000" y="2857500"/>
            <a:ext cx="347723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kathryn.hawk@yale.edu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@kathryn_hawk</a:t>
            </a:r>
          </a:p>
        </p:txBody>
      </p:sp>
    </p:spTree>
    <p:extLst>
      <p:ext uri="{BB962C8B-B14F-4D97-AF65-F5344CB8AC3E}">
        <p14:creationId xmlns:p14="http://schemas.microsoft.com/office/powerpoint/2010/main" val="11573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219200"/>
            <a:ext cx="8123237" cy="46609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 have no conflicts of interest 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disclosures to report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Research Support: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lvl="1"/>
            <a:r>
              <a:rPr lang="en-US" sz="2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Elevance Foundation (PI: Venkatesh)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NIAAA 1R01AA030568-01 (PI: Hawk)</a:t>
            </a: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NIDA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3UG1DA015831-22S3; CTN 0145 (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PIs: Hawk/Herring/D’Onofrio)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NIDA 1R61DA059169-01 (PIs: Hawk/Venkatesh/Taylor)</a:t>
            </a:r>
          </a:p>
          <a:p>
            <a:pPr lvl="1"/>
            <a:r>
              <a:rPr lang="en-US" sz="2000" dirty="0">
                <a:latin typeface="+mj-lt"/>
                <a:cs typeface="Calibri" panose="020F0502020204030204" pitchFamily="34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IDA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3UG1DA015831-19S1; CTN 0099 (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PIs: D’Onofrio/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Fiellin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)</a:t>
            </a:r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Foundation for Opioid Response (PI: Hawk)</a:t>
            </a:r>
          </a:p>
        </p:txBody>
      </p:sp>
    </p:spTree>
    <p:extLst>
      <p:ext uri="{BB962C8B-B14F-4D97-AF65-F5344CB8AC3E}">
        <p14:creationId xmlns:p14="http://schemas.microsoft.com/office/powerpoint/2010/main" val="4289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F2A9-B19D-474E-8F2A-C8049E66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52400"/>
            <a:ext cx="8445500" cy="914400"/>
          </a:xfrm>
        </p:spPr>
        <p:txBody>
          <a:bodyPr/>
          <a:lstStyle/>
          <a:p>
            <a:pPr algn="ctr"/>
            <a:r>
              <a:rPr lang="en-US" sz="3600" dirty="0"/>
              <a:t>ACEP E-Quality Network: SUD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CF4F7-BC83-654B-928C-7324E541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327150"/>
            <a:ext cx="8123237" cy="46609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Scott Weiner </a:t>
            </a:r>
          </a:p>
          <a:p>
            <a:pPr marL="0" indent="0">
              <a:buNone/>
            </a:pPr>
            <a:r>
              <a:rPr lang="en-US" sz="3200" dirty="0"/>
              <a:t>Craig Rothenberg </a:t>
            </a:r>
          </a:p>
          <a:p>
            <a:pPr marL="0" indent="0">
              <a:buNone/>
            </a:pPr>
            <a:r>
              <a:rPr lang="en-US" sz="3200" dirty="0"/>
              <a:t>Dhruv Sharma </a:t>
            </a:r>
          </a:p>
          <a:p>
            <a:pPr marL="0" indent="0">
              <a:buNone/>
            </a:pPr>
            <a:r>
              <a:rPr lang="en-US" sz="3200" dirty="0"/>
              <a:t>Pawan Goyal </a:t>
            </a:r>
          </a:p>
          <a:p>
            <a:pPr marL="0" indent="0">
              <a:buNone/>
            </a:pPr>
            <a:r>
              <a:rPr lang="en-US" sz="3200" dirty="0"/>
              <a:t>Prateek Sharma</a:t>
            </a:r>
          </a:p>
          <a:p>
            <a:pPr marL="0" indent="0">
              <a:buNone/>
            </a:pPr>
            <a:r>
              <a:rPr lang="en-US" sz="3200" dirty="0"/>
              <a:t>Megan Sambell</a:t>
            </a:r>
          </a:p>
          <a:p>
            <a:pPr marL="0" indent="0">
              <a:buNone/>
            </a:pPr>
            <a:r>
              <a:rPr lang="en-US" sz="3200" dirty="0"/>
              <a:t>Sam Shahid</a:t>
            </a:r>
          </a:p>
          <a:p>
            <a:pPr marL="0" indent="0">
              <a:buNone/>
            </a:pPr>
            <a:r>
              <a:rPr lang="en-US" sz="3200" dirty="0"/>
              <a:t>Arjun Venkatesh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AB1BF-2B3A-8A4C-BA2E-B8D3E52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70200"/>
            <a:ext cx="2590800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C8BD5-8643-2F4B-B87B-533E73B8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447800"/>
            <a:ext cx="30861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8404C-5F4C-4847-A2A2-664B458C2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3434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035-99F3-1C73-B591-3DA973D9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ACEP Emergency Quality Collaborative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C2DE5D-F493-7AF9-B0DA-F32370EB1D93}"/>
              </a:ext>
            </a:extLst>
          </p:cNvPr>
          <p:cNvSpPr txBox="1">
            <a:spLocks/>
          </p:cNvSpPr>
          <p:nvPr/>
        </p:nvSpPr>
        <p:spPr>
          <a:xfrm>
            <a:off x="1066800" y="1556634"/>
            <a:ext cx="6477000" cy="11103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0039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000" b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“Engage emergency clinicians and leverage emergency departments to improve clinical outcomes and coordination of care”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9655C4A3-4937-8A3D-0FFA-897724EF2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" r="17157"/>
          <a:stretch/>
        </p:blipFill>
        <p:spPr bwMode="auto">
          <a:xfrm>
            <a:off x="1656159" y="3124200"/>
            <a:ext cx="3906441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50014-A82F-AFD1-4CD6-AC1BA03A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105400"/>
            <a:ext cx="2590800" cy="78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31A25-B609-645B-0D5C-DF8393874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95" t="35781" r="1" b="39950"/>
          <a:stretch/>
        </p:blipFill>
        <p:spPr>
          <a:xfrm>
            <a:off x="192742" y="5493094"/>
            <a:ext cx="874058" cy="9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60E2-D674-CA4A-B8F6-233E75A0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135937" cy="914400"/>
          </a:xfrm>
        </p:spPr>
        <p:txBody>
          <a:bodyPr/>
          <a:lstStyle/>
          <a:p>
            <a:pPr algn="ctr"/>
            <a:r>
              <a:rPr lang="en-US" sz="3600" dirty="0"/>
              <a:t>ACEP E-QUAL Opioid Collaborative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9A44B4C-0262-4D4E-A603-C73C20C13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418023"/>
              </p:ext>
            </p:extLst>
          </p:nvPr>
        </p:nvGraphicFramePr>
        <p:xfrm>
          <a:off x="538163" y="1676400"/>
          <a:ext cx="8123237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26F12CA-37F5-3A24-50DF-F89484219558}"/>
              </a:ext>
            </a:extLst>
          </p:cNvPr>
          <p:cNvSpPr txBox="1"/>
          <p:nvPr/>
        </p:nvSpPr>
        <p:spPr>
          <a:xfrm>
            <a:off x="2819400" y="60930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E-QUAL participation not required to access</a:t>
            </a:r>
          </a:p>
        </p:txBody>
      </p:sp>
    </p:spTree>
    <p:extLst>
      <p:ext uri="{BB962C8B-B14F-4D97-AF65-F5344CB8AC3E}">
        <p14:creationId xmlns:p14="http://schemas.microsoft.com/office/powerpoint/2010/main" val="233783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559A0D-E8D0-562D-0A1B-41D444DB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Increased Alcohol-related Mortality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D1B856-9FA2-C841-3A36-BEF5310EE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447800"/>
            <a:ext cx="4616574" cy="4660900"/>
          </a:xfrm>
        </p:spPr>
      </p:pic>
    </p:spTree>
    <p:extLst>
      <p:ext uri="{BB962C8B-B14F-4D97-AF65-F5344CB8AC3E}">
        <p14:creationId xmlns:p14="http://schemas.microsoft.com/office/powerpoint/2010/main" val="210407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0425-1D1A-B245-0190-F016EC90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4619-8C62-AA62-C3CA-A1F76444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 2022, &gt; 3.4 million alcohol related ED visits* </a:t>
            </a: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Emergency clinicians are well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positioned to treat ambulatory alcohol withdrawal and initiate medications for alcohol use disorder (AUD).  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FDA approved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MAUD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are underutilized. 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has been growing interest in the use of gabapentin for the treatment of ambulatory alcohol withdrawal and cravings.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97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826E-CF81-B941-AF2E-50FBC98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Study 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DBB0-E40C-A144-A5FC-31644A50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To evaluate the practice of prescribing medications for alcohol use among a nationwide sample of ED patients with alcohol use. </a:t>
            </a:r>
          </a:p>
        </p:txBody>
      </p:sp>
    </p:spTree>
    <p:extLst>
      <p:ext uri="{BB962C8B-B14F-4D97-AF65-F5344CB8AC3E}">
        <p14:creationId xmlns:p14="http://schemas.microsoft.com/office/powerpoint/2010/main" val="391708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B93E-926F-C541-8B6D-71409E96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Methods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E51-7A6B-AA42-861D-5EA6A082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282700"/>
            <a:ext cx="8377237" cy="46609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EDs participating in the 2023 EQUAL SUD Initiative were requested to abstract charts from 30 randomly selected ED visits before (pre) and after (post) participation in the 6-month learning collaborative.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Charts selected based ICD-10 code of alcohol intoxication or withdrawal who are discharged from the ED</a:t>
            </a:r>
          </a:p>
          <a:p>
            <a:r>
              <a:rPr lang="en-US" sz="2400" dirty="0"/>
              <a:t>Pre: September 2022 - February 2023; Post: July 2023- October 2023</a:t>
            </a:r>
          </a:p>
          <a:p>
            <a:r>
              <a:rPr lang="en-US" sz="2400" dirty="0"/>
              <a:t>Abstract 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edication administration in ED or prescription at discharge associated with withdrawal or AUD: </a:t>
            </a:r>
          </a:p>
          <a:p>
            <a:pPr lvl="1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benzodiazepines, phenobarbital, gabapentin, naltrexone, acamprosate, disulfiram, carbamazepine, or valproic acid.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93CE6-C89E-DB59-F332-0C9B3DE1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572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68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MERSA EQUAL Alcohol 2024 slides" id="{65F8D7C6-F73A-4941-975F-B1E1A63B0D06}" vid="{31E78E52-39EA-5447-86FD-DA3DB6637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693</Words>
  <Application>Microsoft Macintosh PowerPoint</Application>
  <PresentationFormat>On-screen Show (4:3)</PresentationFormat>
  <Paragraphs>181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 Narrow</vt:lpstr>
      <vt:lpstr>Arial</vt:lpstr>
      <vt:lpstr>Calibri</vt:lpstr>
      <vt:lpstr>Cambria</vt:lpstr>
      <vt:lpstr>Georgia</vt:lpstr>
      <vt:lpstr>Open Sans</vt:lpstr>
      <vt:lpstr>Times New Roman</vt:lpstr>
      <vt:lpstr>Content Slides</vt:lpstr>
      <vt:lpstr>Medications for Alcohol Use Disorder and Withdrawal: A National Sample of Patients Discharged from the Emergency Department</vt:lpstr>
      <vt:lpstr>Disclosures</vt:lpstr>
      <vt:lpstr>ACEP E-Quality Network: SUD </vt:lpstr>
      <vt:lpstr>ACEP Emergency Quality Collaborative</vt:lpstr>
      <vt:lpstr>ACEP E-QUAL Opioid Collaborative </vt:lpstr>
      <vt:lpstr>Increased Alcohol-related Mortality </vt:lpstr>
      <vt:lpstr>Background </vt:lpstr>
      <vt:lpstr>Study Objective </vt:lpstr>
      <vt:lpstr>Methods </vt:lpstr>
      <vt:lpstr>Alcohol-related ED visits</vt:lpstr>
      <vt:lpstr> Results: Medication Administration </vt:lpstr>
      <vt:lpstr>Results: Medication Prescription</vt:lpstr>
      <vt:lpstr>Limitations</vt:lpstr>
      <vt:lpstr>Conclusions </vt:lpstr>
      <vt:lpstr>SAEM GRACE-4 Guidelines: AUD Management in the 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Medications for Alcohol Use Disorder and Withdrawal: A National Sample of Patients Discharged from the Emergency Department</dc:title>
  <dc:creator>Hawk, Kathryn</dc:creator>
  <cp:lastModifiedBy>Schulte, Nathan</cp:lastModifiedBy>
  <cp:revision>13</cp:revision>
  <cp:lastPrinted>2017-11-30T21:07:02Z</cp:lastPrinted>
  <dcterms:created xsi:type="dcterms:W3CDTF">2024-09-30T13:51:10Z</dcterms:created>
  <dcterms:modified xsi:type="dcterms:W3CDTF">2024-11-26T00:09:53Z</dcterms:modified>
</cp:coreProperties>
</file>