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283" r:id="rId2"/>
    <p:sldId id="6219" r:id="rId3"/>
    <p:sldId id="6342" r:id="rId4"/>
    <p:sldId id="6352" r:id="rId5"/>
    <p:sldId id="6353" r:id="rId6"/>
    <p:sldId id="6331" r:id="rId7"/>
    <p:sldId id="6356" r:id="rId8"/>
    <p:sldId id="6350" r:id="rId9"/>
    <p:sldId id="6345" r:id="rId10"/>
    <p:sldId id="6351" r:id="rId11"/>
    <p:sldId id="6348" r:id="rId12"/>
    <p:sldId id="6349" r:id="rId13"/>
    <p:sldId id="6346" r:id="rId14"/>
    <p:sldId id="6354" r:id="rId15"/>
    <p:sldId id="6355" r:id="rId16"/>
    <p:sldId id="46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04A2C-4230-5D45-7841-4000BD57D906}" name="Elizabeth Evans" initials="EE" userId="Q0pDWmukflBDXSyNxST1tr8/AS4IIHu2EVwwvMrZ+4s=" providerId="None"/>
  <p188:author id="{3064A79D-38A2-F306-E7E1-AEC3E6D18EC4}" name="Rottapel, Rebecca E." initials="RRE" userId="S::rrotta01@tufts.edu::f534f69b-6144-47b0-9ac5-3bd942e43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76BB"/>
    <a:srgbClr val="0000FF"/>
    <a:srgbClr val="00356B"/>
    <a:srgbClr val="4A4A4A"/>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9605" autoAdjust="0"/>
  </p:normalViewPr>
  <p:slideViewPr>
    <p:cSldViewPr snapToGrid="0" snapToObjects="1">
      <p:cViewPr varScale="1">
        <p:scale>
          <a:sx n="60" d="100"/>
          <a:sy n="60" d="100"/>
        </p:scale>
        <p:origin x="696" y="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riedmann" userId="14e9ff4cd12ed821" providerId="LiveId" clId="{8380ECAD-7E35-42C2-A1BC-06613D6C735C}"/>
    <pc:docChg chg="modSld">
      <pc:chgData name="Peter Friedmann" userId="14e9ff4cd12ed821" providerId="LiveId" clId="{8380ECAD-7E35-42C2-A1BC-06613D6C735C}" dt="2024-11-13T11:33:16.708" v="4" actId="20577"/>
      <pc:docMkLst>
        <pc:docMk/>
      </pc:docMkLst>
      <pc:sldChg chg="modSp mod">
        <pc:chgData name="Peter Friedmann" userId="14e9ff4cd12ed821" providerId="LiveId" clId="{8380ECAD-7E35-42C2-A1BC-06613D6C735C}" dt="2024-11-13T11:33:16.708" v="4" actId="20577"/>
        <pc:sldMkLst>
          <pc:docMk/>
          <pc:sldMk cId="2379977544" sldId="6352"/>
        </pc:sldMkLst>
        <pc:spChg chg="mod">
          <ac:chgData name="Peter Friedmann" userId="14e9ff4cd12ed821" providerId="LiveId" clId="{8380ECAD-7E35-42C2-A1BC-06613D6C735C}" dt="2024-11-13T11:33:16.708" v="4" actId="20577"/>
          <ac:spMkLst>
            <pc:docMk/>
            <pc:sldMk cId="2379977544" sldId="6352"/>
            <ac:spMk id="4" creationId="{24304EA2-5A30-CA90-D21E-E3B272BFBF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F14DD-FBE7-474C-A482-96F385755F8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61190BB-2281-41F2-9FAF-71C2B36B63DE}">
      <dgm:prSet phldrT="[Text]" phldr="0"/>
      <dgm:spPr>
        <a:ln w="76200">
          <a:noFill/>
        </a:ln>
      </dgm:spPr>
      <dgm:t>
        <a:bodyPr/>
        <a:lstStyle/>
        <a:p>
          <a:pPr rtl="0"/>
          <a:r>
            <a:rPr lang="en-US" b="1" i="0" u="none" strike="noStrike" cap="none" baseline="0" noProof="0" dirty="0">
              <a:ln>
                <a:noFill/>
              </a:ln>
              <a:solidFill>
                <a:schemeClr val="tx1"/>
              </a:solidFill>
              <a:latin typeface="+mn-lt"/>
              <a:cs typeface="Calibri Light" panose="020F0302020204030204" pitchFamily="34" charset="0"/>
            </a:rPr>
            <a:t>Aim 1.</a:t>
          </a:r>
          <a:r>
            <a:rPr lang="en-US" b="0" i="0" u="none" strike="noStrike" cap="none" baseline="0" noProof="0" dirty="0">
              <a:ln>
                <a:noFill/>
              </a:ln>
              <a:solidFill>
                <a:schemeClr val="tx1"/>
              </a:solidFill>
              <a:latin typeface="+mn-lt"/>
              <a:cs typeface="Calibri Light" panose="020F0302020204030204" pitchFamily="34" charset="0"/>
            </a:rPr>
            <a:t> </a:t>
          </a:r>
          <a:r>
            <a:rPr lang="en-US" b="0" i="1" u="none" strike="noStrike" cap="none" baseline="0" noProof="0" dirty="0">
              <a:ln>
                <a:noFill/>
              </a:ln>
              <a:solidFill>
                <a:schemeClr val="tx1"/>
              </a:solidFill>
              <a:latin typeface="+mn-lt"/>
              <a:cs typeface="Calibri Light" panose="020F0302020204030204" pitchFamily="34" charset="0"/>
            </a:rPr>
            <a:t>Longitudinal treatment outcome study</a:t>
          </a:r>
        </a:p>
      </dgm:t>
    </dgm:pt>
    <dgm:pt modelId="{F2DB71FF-7CDE-4961-921E-776D81EB0D7E}" type="parTrans" cxnId="{FA1DB666-0270-4D03-8934-79279054AD09}">
      <dgm:prSet/>
      <dgm:spPr/>
      <dgm:t>
        <a:bodyPr/>
        <a:lstStyle/>
        <a:p>
          <a:endParaRPr lang="en-US"/>
        </a:p>
      </dgm:t>
    </dgm:pt>
    <dgm:pt modelId="{5D2CFA4E-D640-46EC-AF5B-FEE6476A8681}" type="sibTrans" cxnId="{FA1DB666-0270-4D03-8934-79279054AD09}">
      <dgm:prSet/>
      <dgm:spPr/>
      <dgm:t>
        <a:bodyPr/>
        <a:lstStyle/>
        <a:p>
          <a:endParaRPr lang="en-US"/>
        </a:p>
      </dgm:t>
    </dgm:pt>
    <dgm:pt modelId="{1CBEE423-C9AE-4A2E-919D-A9915F0715BF}">
      <dgm:prSet phldrT="[Text]" phldr="0"/>
      <dgm:spPr/>
      <dgm:t>
        <a:bodyPr/>
        <a:lstStyle/>
        <a:p>
          <a:pPr rtl="0"/>
          <a:r>
            <a:rPr lang="en-US" dirty="0">
              <a:latin typeface="+mn-lt"/>
            </a:rPr>
            <a:t>Incarcerated w/ OUD who receive XR-NTX, BUP-NX, methadone, or no MOUD</a:t>
          </a:r>
        </a:p>
      </dgm:t>
    </dgm:pt>
    <dgm:pt modelId="{60A7B4A1-20E1-42A5-806C-4078441EF8C5}" type="parTrans" cxnId="{25A0D8F4-7B1B-42F6-AC1F-9F83779A2F1C}">
      <dgm:prSet/>
      <dgm:spPr/>
      <dgm:t>
        <a:bodyPr/>
        <a:lstStyle/>
        <a:p>
          <a:endParaRPr lang="en-US"/>
        </a:p>
      </dgm:t>
    </dgm:pt>
    <dgm:pt modelId="{CEC64AAE-E455-4536-9E49-0A1A31B690C1}" type="sibTrans" cxnId="{25A0D8F4-7B1B-42F6-AC1F-9F83779A2F1C}">
      <dgm:prSet/>
      <dgm:spPr/>
      <dgm:t>
        <a:bodyPr/>
        <a:lstStyle/>
        <a:p>
          <a:endParaRPr lang="en-US"/>
        </a:p>
      </dgm:t>
    </dgm:pt>
    <dgm:pt modelId="{F46BA552-7373-4ECB-B29D-9BF39BABDBE6}">
      <dgm:prSet phldrT="[Text]" phldr="0"/>
      <dgm:spPr/>
      <dgm:t>
        <a:bodyPr/>
        <a:lstStyle/>
        <a:p>
          <a:pPr rtl="0"/>
          <a:r>
            <a:rPr lang="en-US" dirty="0">
              <a:latin typeface="+mn-lt"/>
            </a:rPr>
            <a:t>Primary outcome: post-release MOUD initiation</a:t>
          </a:r>
        </a:p>
      </dgm:t>
    </dgm:pt>
    <dgm:pt modelId="{D72A3E77-AB3D-4380-BFAF-2ACED32116E1}" type="parTrans" cxnId="{E6896822-218B-4D94-9E0F-68EE42C2C3BF}">
      <dgm:prSet/>
      <dgm:spPr/>
      <dgm:t>
        <a:bodyPr/>
        <a:lstStyle/>
        <a:p>
          <a:endParaRPr lang="en-US"/>
        </a:p>
      </dgm:t>
    </dgm:pt>
    <dgm:pt modelId="{0AFA2D62-F10F-4CC9-BE86-CAAC8179A510}" type="sibTrans" cxnId="{E6896822-218B-4D94-9E0F-68EE42C2C3BF}">
      <dgm:prSet/>
      <dgm:spPr/>
      <dgm:t>
        <a:bodyPr/>
        <a:lstStyle/>
        <a:p>
          <a:endParaRPr lang="en-US"/>
        </a:p>
      </dgm:t>
    </dgm:pt>
    <dgm:pt modelId="{7AD915D8-446A-49C9-AB25-1F17A5090A27}">
      <dgm:prSet phldrT="[Text]" phldr="0"/>
      <dgm:spPr/>
      <dgm:t>
        <a:bodyPr/>
        <a:lstStyle/>
        <a:p>
          <a:pPr rtl="0"/>
          <a:r>
            <a:rPr lang="en-US" dirty="0">
              <a:latin typeface="+mn-lt"/>
            </a:rPr>
            <a:t>Secondary outcomes: fatal and non-fatal overdose; all-cause mortality; ED &amp; hospital utilization; recidivism;</a:t>
          </a:r>
        </a:p>
      </dgm:t>
    </dgm:pt>
    <dgm:pt modelId="{5777A98B-6C5A-489F-A965-8EC0C0DCA7AD}" type="parTrans" cxnId="{7923A17C-C680-4AD9-BA01-50332FA5F4A1}">
      <dgm:prSet/>
      <dgm:spPr/>
      <dgm:t>
        <a:bodyPr/>
        <a:lstStyle/>
        <a:p>
          <a:endParaRPr lang="en-US"/>
        </a:p>
      </dgm:t>
    </dgm:pt>
    <dgm:pt modelId="{9992BC0C-4F42-4BAA-A2A1-CEC57CFB860A}" type="sibTrans" cxnId="{7923A17C-C680-4AD9-BA01-50332FA5F4A1}">
      <dgm:prSet/>
      <dgm:spPr/>
      <dgm:t>
        <a:bodyPr/>
        <a:lstStyle/>
        <a:p>
          <a:endParaRPr lang="en-US"/>
        </a:p>
      </dgm:t>
    </dgm:pt>
    <dgm:pt modelId="{29B94687-B1A1-4FE9-8048-D87DF1304FBF}">
      <dgm:prSet phldrT="[Text]" phldr="0"/>
      <dgm:spPr/>
      <dgm:t>
        <a:bodyPr/>
        <a:lstStyle/>
        <a:p>
          <a:pPr rtl="0"/>
          <a:r>
            <a:rPr lang="en-US" b="1" dirty="0">
              <a:latin typeface="+mn-lt"/>
            </a:rPr>
            <a:t>Aim 2.</a:t>
          </a:r>
          <a:r>
            <a:rPr lang="en-US" dirty="0">
              <a:latin typeface="+mn-lt"/>
            </a:rPr>
            <a:t> </a:t>
          </a:r>
          <a:r>
            <a:rPr lang="en-US" i="1" dirty="0">
              <a:latin typeface="+mn-lt"/>
            </a:rPr>
            <a:t>Implementation study</a:t>
          </a:r>
        </a:p>
      </dgm:t>
    </dgm:pt>
    <dgm:pt modelId="{50C7F136-EC78-4038-B6E1-AA87783F2FDB}" type="parTrans" cxnId="{6B816613-0E27-4973-B0F4-8062A4910FA3}">
      <dgm:prSet/>
      <dgm:spPr/>
      <dgm:t>
        <a:bodyPr/>
        <a:lstStyle/>
        <a:p>
          <a:endParaRPr lang="en-US"/>
        </a:p>
      </dgm:t>
    </dgm:pt>
    <dgm:pt modelId="{A118E36E-B013-4497-873D-3CD390D13E61}" type="sibTrans" cxnId="{6B816613-0E27-4973-B0F4-8062A4910FA3}">
      <dgm:prSet/>
      <dgm:spPr/>
      <dgm:t>
        <a:bodyPr/>
        <a:lstStyle/>
        <a:p>
          <a:endParaRPr lang="en-US"/>
        </a:p>
      </dgm:t>
    </dgm:pt>
    <dgm:pt modelId="{391F430D-38F7-40E4-A1F9-2E6531029ABB}">
      <dgm:prSet phldrT="[Text]" phldr="0"/>
      <dgm:spPr/>
      <dgm:t>
        <a:bodyPr/>
        <a:lstStyle/>
        <a:p>
          <a:pPr rtl="0"/>
          <a:r>
            <a:rPr lang="en-US" dirty="0">
              <a:latin typeface="+mn-lt"/>
            </a:rPr>
            <a:t>Community care coordination</a:t>
          </a:r>
        </a:p>
      </dgm:t>
    </dgm:pt>
    <dgm:pt modelId="{DFB4B2E1-07C3-4ADE-BDC4-F07790577023}" type="parTrans" cxnId="{33DC9FC7-6DC8-4902-BB2F-40E3DACD16F4}">
      <dgm:prSet/>
      <dgm:spPr/>
      <dgm:t>
        <a:bodyPr/>
        <a:lstStyle/>
        <a:p>
          <a:endParaRPr lang="en-US"/>
        </a:p>
      </dgm:t>
    </dgm:pt>
    <dgm:pt modelId="{363040CF-2940-4F90-B00D-94DB715A1AA7}" type="sibTrans" cxnId="{33DC9FC7-6DC8-4902-BB2F-40E3DACD16F4}">
      <dgm:prSet/>
      <dgm:spPr/>
      <dgm:t>
        <a:bodyPr/>
        <a:lstStyle/>
        <a:p>
          <a:endParaRPr lang="en-US"/>
        </a:p>
      </dgm:t>
    </dgm:pt>
    <dgm:pt modelId="{AADDB47D-A2E8-4272-BF64-499CF7924C57}">
      <dgm:prSet phldrT="[Text]" phldr="0"/>
      <dgm:spPr/>
      <dgm:t>
        <a:bodyPr/>
        <a:lstStyle/>
        <a:p>
          <a:pPr rtl="0"/>
          <a:r>
            <a:rPr lang="en-US" dirty="0">
              <a:latin typeface="+mn-lt"/>
            </a:rPr>
            <a:t>Best practice strategies</a:t>
          </a:r>
        </a:p>
      </dgm:t>
    </dgm:pt>
    <dgm:pt modelId="{C6CB7CDF-C629-45BA-857E-2EF2AA231F21}" type="parTrans" cxnId="{557D0D68-E708-4EE7-A75F-1FDDE25B7F0D}">
      <dgm:prSet/>
      <dgm:spPr/>
      <dgm:t>
        <a:bodyPr/>
        <a:lstStyle/>
        <a:p>
          <a:endParaRPr lang="en-US"/>
        </a:p>
      </dgm:t>
    </dgm:pt>
    <dgm:pt modelId="{5677866A-6700-4E77-B9AE-51C4C738CEF8}" type="sibTrans" cxnId="{557D0D68-E708-4EE7-A75F-1FDDE25B7F0D}">
      <dgm:prSet/>
      <dgm:spPr/>
      <dgm:t>
        <a:bodyPr/>
        <a:lstStyle/>
        <a:p>
          <a:endParaRPr lang="en-US"/>
        </a:p>
      </dgm:t>
    </dgm:pt>
    <dgm:pt modelId="{32B1FBBB-87F4-4BE0-B970-A08CC45F341D}">
      <dgm:prSet phldrT="[Text]" phldr="0"/>
      <dgm:spPr/>
      <dgm:t>
        <a:bodyPr/>
        <a:lstStyle/>
        <a:p>
          <a:pPr rtl="0"/>
          <a:r>
            <a:rPr lang="en-US" b="1" dirty="0">
              <a:latin typeface="+mn-lt"/>
            </a:rPr>
            <a:t>Aim 3.</a:t>
          </a:r>
          <a:r>
            <a:rPr lang="en-US" dirty="0">
              <a:latin typeface="+mn-lt"/>
            </a:rPr>
            <a:t> </a:t>
          </a:r>
          <a:r>
            <a:rPr lang="en-US" i="1" dirty="0">
              <a:latin typeface="+mn-lt"/>
            </a:rPr>
            <a:t>Economic evaluation</a:t>
          </a:r>
        </a:p>
      </dgm:t>
    </dgm:pt>
    <dgm:pt modelId="{120152FC-DB3A-410C-81D5-6BC7F41EC26D}" type="parTrans" cxnId="{EF43E948-1ED0-4117-8299-76D37A309E4C}">
      <dgm:prSet/>
      <dgm:spPr/>
      <dgm:t>
        <a:bodyPr/>
        <a:lstStyle/>
        <a:p>
          <a:endParaRPr lang="en-US"/>
        </a:p>
      </dgm:t>
    </dgm:pt>
    <dgm:pt modelId="{D6CA0260-2C47-44EC-82C7-D4F1BB13579B}" type="sibTrans" cxnId="{EF43E948-1ED0-4117-8299-76D37A309E4C}">
      <dgm:prSet/>
      <dgm:spPr/>
      <dgm:t>
        <a:bodyPr/>
        <a:lstStyle/>
        <a:p>
          <a:endParaRPr lang="en-US"/>
        </a:p>
      </dgm:t>
    </dgm:pt>
    <dgm:pt modelId="{271D4D5A-A1C4-4A58-B9F1-4B82FEF7D113}">
      <dgm:prSet phldr="0"/>
      <dgm:spPr/>
      <dgm:t>
        <a:bodyPr/>
        <a:lstStyle/>
        <a:p>
          <a:pPr rtl="0"/>
          <a:r>
            <a:rPr lang="en-US" dirty="0">
              <a:latin typeface="+mn-lt"/>
            </a:rPr>
            <a:t>Contextual factors that facilitate and impede delivery of MOUD in jail</a:t>
          </a:r>
        </a:p>
      </dgm:t>
    </dgm:pt>
    <dgm:pt modelId="{23845D66-7274-4227-A1BC-FBE12C2233F3}" type="parTrans" cxnId="{E1D96275-761A-4427-982F-348615D6F849}">
      <dgm:prSet/>
      <dgm:spPr/>
      <dgm:t>
        <a:bodyPr/>
        <a:lstStyle/>
        <a:p>
          <a:endParaRPr lang="en-US"/>
        </a:p>
      </dgm:t>
    </dgm:pt>
    <dgm:pt modelId="{79C21808-A2C1-4403-B8EA-E314A2DFAC80}" type="sibTrans" cxnId="{E1D96275-761A-4427-982F-348615D6F849}">
      <dgm:prSet/>
      <dgm:spPr/>
      <dgm:t>
        <a:bodyPr/>
        <a:lstStyle/>
        <a:p>
          <a:endParaRPr lang="en-US"/>
        </a:p>
      </dgm:t>
    </dgm:pt>
    <dgm:pt modelId="{282674F8-686D-4685-BFCE-1BDDE82574E8}">
      <dgm:prSet phldr="0"/>
      <dgm:spPr/>
      <dgm:t>
        <a:bodyPr/>
        <a:lstStyle/>
        <a:p>
          <a:pPr rtl="0">
            <a:lnSpc>
              <a:spcPct val="100000"/>
            </a:lnSpc>
          </a:pPr>
          <a:r>
            <a:rPr lang="en-US" dirty="0">
              <a:latin typeface="+mn-lt"/>
            </a:rPr>
            <a:t>Cost to the correctional system of implementing MOUD in jail</a:t>
          </a:r>
        </a:p>
      </dgm:t>
    </dgm:pt>
    <dgm:pt modelId="{9F386AAF-AC79-4BD2-BFDE-6F5D7B6288C0}" type="parTrans" cxnId="{BAEFE94A-03E6-4A93-9F86-AAAF0911A452}">
      <dgm:prSet/>
      <dgm:spPr/>
      <dgm:t>
        <a:bodyPr/>
        <a:lstStyle/>
        <a:p>
          <a:endParaRPr lang="en-US"/>
        </a:p>
      </dgm:t>
    </dgm:pt>
    <dgm:pt modelId="{5FB56A60-74C4-483A-9320-D522DC0A3686}" type="sibTrans" cxnId="{BAEFE94A-03E6-4A93-9F86-AAAF0911A452}">
      <dgm:prSet/>
      <dgm:spPr/>
      <dgm:t>
        <a:bodyPr/>
        <a:lstStyle/>
        <a:p>
          <a:endParaRPr lang="en-US"/>
        </a:p>
      </dgm:t>
    </dgm:pt>
    <dgm:pt modelId="{02919DF2-E651-4C57-A478-91FF69C12580}">
      <dgm:prSet phldr="0"/>
      <dgm:spPr/>
      <dgm:t>
        <a:bodyPr/>
        <a:lstStyle/>
        <a:p>
          <a:r>
            <a:rPr lang="en-US" dirty="0">
              <a:latin typeface="+mn-lt"/>
            </a:rPr>
            <a:t>From state-policymaker and societal perspectives, compare the value of MOUD prior to release from jail to no MOUD among matched controls</a:t>
          </a:r>
        </a:p>
      </dgm:t>
    </dgm:pt>
    <dgm:pt modelId="{89E5A21B-FF4D-4FC1-9863-57420E263101}" type="parTrans" cxnId="{6C92278C-5875-4312-8479-BCFE92F641AE}">
      <dgm:prSet/>
      <dgm:spPr/>
      <dgm:t>
        <a:bodyPr/>
        <a:lstStyle/>
        <a:p>
          <a:endParaRPr lang="en-US"/>
        </a:p>
      </dgm:t>
    </dgm:pt>
    <dgm:pt modelId="{0A66AD3F-D6F3-4ED7-9751-9F951946B0F4}" type="sibTrans" cxnId="{6C92278C-5875-4312-8479-BCFE92F641AE}">
      <dgm:prSet/>
      <dgm:spPr/>
      <dgm:t>
        <a:bodyPr/>
        <a:lstStyle/>
        <a:p>
          <a:endParaRPr lang="en-US"/>
        </a:p>
      </dgm:t>
    </dgm:pt>
    <dgm:pt modelId="{E9E17B57-E1A0-4BFF-B787-609B8FD7F07D}">
      <dgm:prSet phldr="0"/>
      <dgm:spPr/>
      <dgm:t>
        <a:bodyPr/>
        <a:lstStyle/>
        <a:p>
          <a:pPr>
            <a:lnSpc>
              <a:spcPct val="100000"/>
            </a:lnSpc>
            <a:spcAft>
              <a:spcPts val="0"/>
            </a:spcAft>
          </a:pPr>
          <a:r>
            <a:rPr lang="en-US" b="1" dirty="0">
              <a:latin typeface="+mn-lt"/>
            </a:rPr>
            <a:t>Aim 4. </a:t>
          </a:r>
        </a:p>
        <a:p>
          <a:pPr>
            <a:lnSpc>
              <a:spcPct val="100000"/>
            </a:lnSpc>
            <a:spcAft>
              <a:spcPts val="0"/>
            </a:spcAft>
          </a:pPr>
          <a:r>
            <a:rPr lang="en-US" b="0" i="1" dirty="0">
              <a:latin typeface="+mn-lt"/>
            </a:rPr>
            <a:t>Post-release </a:t>
          </a:r>
        </a:p>
        <a:p>
          <a:pPr>
            <a:lnSpc>
              <a:spcPct val="100000"/>
            </a:lnSpc>
            <a:spcAft>
              <a:spcPts val="0"/>
            </a:spcAft>
          </a:pPr>
          <a:r>
            <a:rPr lang="en-US" b="0" i="1" dirty="0">
              <a:latin typeface="+mn-lt"/>
            </a:rPr>
            <a:t>self-report</a:t>
          </a:r>
        </a:p>
      </dgm:t>
    </dgm:pt>
    <dgm:pt modelId="{0A644DFD-ECE2-4723-BD9F-B69ABB014032}" type="parTrans" cxnId="{31CEC053-445D-49E6-813C-F8C26B6ABFBA}">
      <dgm:prSet/>
      <dgm:spPr/>
      <dgm:t>
        <a:bodyPr/>
        <a:lstStyle/>
        <a:p>
          <a:endParaRPr lang="en-US"/>
        </a:p>
      </dgm:t>
    </dgm:pt>
    <dgm:pt modelId="{F9BEE79A-3F7E-4478-A227-43D25D7B4D35}" type="sibTrans" cxnId="{31CEC053-445D-49E6-813C-F8C26B6ABFBA}">
      <dgm:prSet/>
      <dgm:spPr/>
      <dgm:t>
        <a:bodyPr/>
        <a:lstStyle/>
        <a:p>
          <a:endParaRPr lang="en-US"/>
        </a:p>
      </dgm:t>
    </dgm:pt>
    <dgm:pt modelId="{8AC07AB7-8D07-4150-AFC9-5F7C555848F6}">
      <dgm:prSet phldr="0"/>
      <dgm:spPr/>
      <dgm:t>
        <a:bodyPr/>
        <a:lstStyle/>
        <a:p>
          <a:pPr>
            <a:lnSpc>
              <a:spcPct val="100000"/>
            </a:lnSpc>
            <a:spcAft>
              <a:spcPts val="0"/>
            </a:spcAft>
          </a:pPr>
          <a:r>
            <a:rPr lang="en-US" dirty="0"/>
            <a:t>Trajectory of post-incarceration opioid use</a:t>
          </a:r>
          <a:endParaRPr lang="en-US" b="0" i="1" dirty="0">
            <a:latin typeface="+mn-lt"/>
          </a:endParaRPr>
        </a:p>
      </dgm:t>
    </dgm:pt>
    <dgm:pt modelId="{4D1A1013-9EC2-4939-84B8-AD5F5F03A293}" type="parTrans" cxnId="{94B51B47-D067-4506-8210-BE887DEA053E}">
      <dgm:prSet/>
      <dgm:spPr/>
      <dgm:t>
        <a:bodyPr/>
        <a:lstStyle/>
        <a:p>
          <a:endParaRPr lang="en-US"/>
        </a:p>
      </dgm:t>
    </dgm:pt>
    <dgm:pt modelId="{A9F1B283-7541-47FF-8897-863D6FF92445}" type="sibTrans" cxnId="{94B51B47-D067-4506-8210-BE887DEA053E}">
      <dgm:prSet/>
      <dgm:spPr/>
      <dgm:t>
        <a:bodyPr/>
        <a:lstStyle/>
        <a:p>
          <a:endParaRPr lang="en-US"/>
        </a:p>
      </dgm:t>
    </dgm:pt>
    <dgm:pt modelId="{05AB486B-5BF3-41D6-8CD6-BFBECFEEF539}">
      <dgm:prSet phldr="0"/>
      <dgm:spPr/>
      <dgm:t>
        <a:bodyPr/>
        <a:lstStyle/>
        <a:p>
          <a:pPr>
            <a:lnSpc>
              <a:spcPct val="100000"/>
            </a:lnSpc>
            <a:spcAft>
              <a:spcPts val="0"/>
            </a:spcAft>
          </a:pPr>
          <a:r>
            <a:rPr lang="en-US" b="0" i="1" dirty="0">
              <a:latin typeface="+mn-lt"/>
            </a:rPr>
            <a:t>Impact of jail MOUD receipt on
post-release self-reported 
substance use, overdose, HIV risk behaviors, crime</a:t>
          </a:r>
        </a:p>
      </dgm:t>
    </dgm:pt>
    <dgm:pt modelId="{D8F90BAD-A2D4-4891-878F-9D826B65C23E}" type="parTrans" cxnId="{1C4B5392-1705-45FF-94B2-96217A2A0638}">
      <dgm:prSet/>
      <dgm:spPr/>
      <dgm:t>
        <a:bodyPr/>
        <a:lstStyle/>
        <a:p>
          <a:endParaRPr lang="en-US"/>
        </a:p>
      </dgm:t>
    </dgm:pt>
    <dgm:pt modelId="{CD1D1BC8-79C6-41E2-8A07-F246D91BE008}" type="sibTrans" cxnId="{1C4B5392-1705-45FF-94B2-96217A2A0638}">
      <dgm:prSet/>
      <dgm:spPr/>
      <dgm:t>
        <a:bodyPr/>
        <a:lstStyle/>
        <a:p>
          <a:endParaRPr lang="en-US"/>
        </a:p>
      </dgm:t>
    </dgm:pt>
    <dgm:pt modelId="{5991FB68-ABDA-4333-9D81-E0077374DC1C}" type="pres">
      <dgm:prSet presAssocID="{92FF14DD-FBE7-474C-A482-96F385755F8A}" presName="theList" presStyleCnt="0">
        <dgm:presLayoutVars>
          <dgm:dir/>
          <dgm:animLvl val="lvl"/>
          <dgm:resizeHandles val="exact"/>
        </dgm:presLayoutVars>
      </dgm:prSet>
      <dgm:spPr/>
    </dgm:pt>
    <dgm:pt modelId="{A626AB27-D2A1-439F-B198-26F8733AA7E4}" type="pres">
      <dgm:prSet presAssocID="{A61190BB-2281-41F2-9FAF-71C2B36B63DE}" presName="compNode" presStyleCnt="0"/>
      <dgm:spPr/>
    </dgm:pt>
    <dgm:pt modelId="{0C0514CF-C00A-4697-A61B-FA521DAF86FE}" type="pres">
      <dgm:prSet presAssocID="{A61190BB-2281-41F2-9FAF-71C2B36B63DE}" presName="aNode" presStyleLbl="bgShp" presStyleIdx="0" presStyleCnt="4" custLinFactNeighborX="-102"/>
      <dgm:spPr/>
    </dgm:pt>
    <dgm:pt modelId="{849C2A2F-33BC-4C70-8571-2D6063A04C21}" type="pres">
      <dgm:prSet presAssocID="{A61190BB-2281-41F2-9FAF-71C2B36B63DE}" presName="textNode" presStyleLbl="bgShp" presStyleIdx="0" presStyleCnt="4"/>
      <dgm:spPr/>
    </dgm:pt>
    <dgm:pt modelId="{471A1CBF-6B95-4647-97F2-8C5E3A44173B}" type="pres">
      <dgm:prSet presAssocID="{A61190BB-2281-41F2-9FAF-71C2B36B63DE}" presName="compChildNode" presStyleCnt="0"/>
      <dgm:spPr/>
    </dgm:pt>
    <dgm:pt modelId="{BA0054C1-B610-4C1E-B6F5-2EA2720E509F}" type="pres">
      <dgm:prSet presAssocID="{A61190BB-2281-41F2-9FAF-71C2B36B63DE}" presName="theInnerList" presStyleCnt="0"/>
      <dgm:spPr/>
    </dgm:pt>
    <dgm:pt modelId="{A58BD05C-6734-4DE2-B08E-A8C30CF7DF9B}" type="pres">
      <dgm:prSet presAssocID="{1CBEE423-C9AE-4A2E-919D-A9915F0715BF}" presName="childNode" presStyleLbl="node1" presStyleIdx="0" presStyleCnt="10">
        <dgm:presLayoutVars>
          <dgm:bulletEnabled val="1"/>
        </dgm:presLayoutVars>
      </dgm:prSet>
      <dgm:spPr/>
    </dgm:pt>
    <dgm:pt modelId="{1CD57952-06C6-45CA-96BA-887120B4EA79}" type="pres">
      <dgm:prSet presAssocID="{1CBEE423-C9AE-4A2E-919D-A9915F0715BF}" presName="aSpace2" presStyleCnt="0"/>
      <dgm:spPr/>
    </dgm:pt>
    <dgm:pt modelId="{CFA8AD8B-C0B0-4641-974D-05B0481F5EEA}" type="pres">
      <dgm:prSet presAssocID="{F46BA552-7373-4ECB-B29D-9BF39BABDBE6}" presName="childNode" presStyleLbl="node1" presStyleIdx="1" presStyleCnt="10">
        <dgm:presLayoutVars>
          <dgm:bulletEnabled val="1"/>
        </dgm:presLayoutVars>
      </dgm:prSet>
      <dgm:spPr/>
    </dgm:pt>
    <dgm:pt modelId="{A6DF33C3-CC7D-4D8C-B6D3-21D260C45FB7}" type="pres">
      <dgm:prSet presAssocID="{F46BA552-7373-4ECB-B29D-9BF39BABDBE6}" presName="aSpace2" presStyleCnt="0"/>
      <dgm:spPr/>
    </dgm:pt>
    <dgm:pt modelId="{B32E677B-361C-479E-A973-CB9288CDB70E}" type="pres">
      <dgm:prSet presAssocID="{7AD915D8-446A-49C9-AB25-1F17A5090A27}" presName="childNode" presStyleLbl="node1" presStyleIdx="2" presStyleCnt="10">
        <dgm:presLayoutVars>
          <dgm:bulletEnabled val="1"/>
        </dgm:presLayoutVars>
      </dgm:prSet>
      <dgm:spPr/>
    </dgm:pt>
    <dgm:pt modelId="{78380931-7680-4007-94F9-AE5C79DABD94}" type="pres">
      <dgm:prSet presAssocID="{A61190BB-2281-41F2-9FAF-71C2B36B63DE}" presName="aSpace" presStyleCnt="0"/>
      <dgm:spPr/>
    </dgm:pt>
    <dgm:pt modelId="{7BE74CBC-820C-4719-8B08-CAFB02B8FADB}" type="pres">
      <dgm:prSet presAssocID="{29B94687-B1A1-4FE9-8048-D87DF1304FBF}" presName="compNode" presStyleCnt="0"/>
      <dgm:spPr/>
    </dgm:pt>
    <dgm:pt modelId="{0A9562A3-6E71-469A-B71D-0921584ADEC9}" type="pres">
      <dgm:prSet presAssocID="{29B94687-B1A1-4FE9-8048-D87DF1304FBF}" presName="aNode" presStyleLbl="bgShp" presStyleIdx="1" presStyleCnt="4"/>
      <dgm:spPr/>
    </dgm:pt>
    <dgm:pt modelId="{C8C5F38F-EE76-4C4E-8337-95EE49AB43E7}" type="pres">
      <dgm:prSet presAssocID="{29B94687-B1A1-4FE9-8048-D87DF1304FBF}" presName="textNode" presStyleLbl="bgShp" presStyleIdx="1" presStyleCnt="4"/>
      <dgm:spPr/>
    </dgm:pt>
    <dgm:pt modelId="{4997C659-173F-45A0-9050-345B3698CBCA}" type="pres">
      <dgm:prSet presAssocID="{29B94687-B1A1-4FE9-8048-D87DF1304FBF}" presName="compChildNode" presStyleCnt="0"/>
      <dgm:spPr/>
    </dgm:pt>
    <dgm:pt modelId="{16615932-7747-4E23-8765-CFC660387D2C}" type="pres">
      <dgm:prSet presAssocID="{29B94687-B1A1-4FE9-8048-D87DF1304FBF}" presName="theInnerList" presStyleCnt="0"/>
      <dgm:spPr/>
    </dgm:pt>
    <dgm:pt modelId="{8C95D80A-5221-4999-8DA2-2A18E39B87B1}" type="pres">
      <dgm:prSet presAssocID="{271D4D5A-A1C4-4A58-B9F1-4B82FEF7D113}" presName="childNode" presStyleLbl="node1" presStyleIdx="3" presStyleCnt="10">
        <dgm:presLayoutVars>
          <dgm:bulletEnabled val="1"/>
        </dgm:presLayoutVars>
      </dgm:prSet>
      <dgm:spPr/>
    </dgm:pt>
    <dgm:pt modelId="{322A943A-1491-4786-A99A-70DE2A6B8E14}" type="pres">
      <dgm:prSet presAssocID="{271D4D5A-A1C4-4A58-B9F1-4B82FEF7D113}" presName="aSpace2" presStyleCnt="0"/>
      <dgm:spPr/>
    </dgm:pt>
    <dgm:pt modelId="{FA236324-E153-4D66-9CC8-378D204CDAB9}" type="pres">
      <dgm:prSet presAssocID="{391F430D-38F7-40E4-A1F9-2E6531029ABB}" presName="childNode" presStyleLbl="node1" presStyleIdx="4" presStyleCnt="10">
        <dgm:presLayoutVars>
          <dgm:bulletEnabled val="1"/>
        </dgm:presLayoutVars>
      </dgm:prSet>
      <dgm:spPr/>
    </dgm:pt>
    <dgm:pt modelId="{4BC89728-8199-4B60-8DBA-D36BACE6ABCB}" type="pres">
      <dgm:prSet presAssocID="{391F430D-38F7-40E4-A1F9-2E6531029ABB}" presName="aSpace2" presStyleCnt="0"/>
      <dgm:spPr/>
    </dgm:pt>
    <dgm:pt modelId="{69BA5384-FD45-4BCD-A268-43BF0FE78515}" type="pres">
      <dgm:prSet presAssocID="{AADDB47D-A2E8-4272-BF64-499CF7924C57}" presName="childNode" presStyleLbl="node1" presStyleIdx="5" presStyleCnt="10">
        <dgm:presLayoutVars>
          <dgm:bulletEnabled val="1"/>
        </dgm:presLayoutVars>
      </dgm:prSet>
      <dgm:spPr/>
    </dgm:pt>
    <dgm:pt modelId="{4D9B5117-1FB7-4ABE-A0F2-756C87372200}" type="pres">
      <dgm:prSet presAssocID="{29B94687-B1A1-4FE9-8048-D87DF1304FBF}" presName="aSpace" presStyleCnt="0"/>
      <dgm:spPr/>
    </dgm:pt>
    <dgm:pt modelId="{001717B6-E912-4826-8B54-B81E104E6C16}" type="pres">
      <dgm:prSet presAssocID="{32B1FBBB-87F4-4BE0-B970-A08CC45F341D}" presName="compNode" presStyleCnt="0"/>
      <dgm:spPr/>
    </dgm:pt>
    <dgm:pt modelId="{42421BCD-B620-43B4-8488-76B68CFA81A1}" type="pres">
      <dgm:prSet presAssocID="{32B1FBBB-87F4-4BE0-B970-A08CC45F341D}" presName="aNode" presStyleLbl="bgShp" presStyleIdx="2" presStyleCnt="4"/>
      <dgm:spPr/>
    </dgm:pt>
    <dgm:pt modelId="{D76B7D6F-9751-4BF4-8745-30A7FB0F6471}" type="pres">
      <dgm:prSet presAssocID="{32B1FBBB-87F4-4BE0-B970-A08CC45F341D}" presName="textNode" presStyleLbl="bgShp" presStyleIdx="2" presStyleCnt="4"/>
      <dgm:spPr/>
    </dgm:pt>
    <dgm:pt modelId="{226C26C8-2928-4445-885F-27700F822CCA}" type="pres">
      <dgm:prSet presAssocID="{32B1FBBB-87F4-4BE0-B970-A08CC45F341D}" presName="compChildNode" presStyleCnt="0"/>
      <dgm:spPr/>
    </dgm:pt>
    <dgm:pt modelId="{9F3C0120-B182-4BEA-97BB-B75B7F21BAD5}" type="pres">
      <dgm:prSet presAssocID="{32B1FBBB-87F4-4BE0-B970-A08CC45F341D}" presName="theInnerList" presStyleCnt="0"/>
      <dgm:spPr/>
    </dgm:pt>
    <dgm:pt modelId="{B1045EC1-71C1-45FD-AD26-87B98E507EEF}" type="pres">
      <dgm:prSet presAssocID="{282674F8-686D-4685-BFCE-1BDDE82574E8}" presName="childNode" presStyleLbl="node1" presStyleIdx="6" presStyleCnt="10">
        <dgm:presLayoutVars>
          <dgm:bulletEnabled val="1"/>
        </dgm:presLayoutVars>
      </dgm:prSet>
      <dgm:spPr/>
    </dgm:pt>
    <dgm:pt modelId="{633FB3EB-F09F-410F-9192-52953F6AC9E9}" type="pres">
      <dgm:prSet presAssocID="{282674F8-686D-4685-BFCE-1BDDE82574E8}" presName="aSpace2" presStyleCnt="0"/>
      <dgm:spPr/>
    </dgm:pt>
    <dgm:pt modelId="{3723B61A-B03B-47F9-8A04-6ECF4CE4B547}" type="pres">
      <dgm:prSet presAssocID="{02919DF2-E651-4C57-A478-91FF69C12580}" presName="childNode" presStyleLbl="node1" presStyleIdx="7" presStyleCnt="10">
        <dgm:presLayoutVars>
          <dgm:bulletEnabled val="1"/>
        </dgm:presLayoutVars>
      </dgm:prSet>
      <dgm:spPr/>
    </dgm:pt>
    <dgm:pt modelId="{B546738A-4D39-4047-AB8C-B3C295D9D61B}" type="pres">
      <dgm:prSet presAssocID="{32B1FBBB-87F4-4BE0-B970-A08CC45F341D}" presName="aSpace" presStyleCnt="0"/>
      <dgm:spPr/>
    </dgm:pt>
    <dgm:pt modelId="{FE838A25-C509-43AC-9AEF-6837B694F197}" type="pres">
      <dgm:prSet presAssocID="{E9E17B57-E1A0-4BFF-B787-609B8FD7F07D}" presName="compNode" presStyleCnt="0"/>
      <dgm:spPr/>
    </dgm:pt>
    <dgm:pt modelId="{94AD959A-B78B-4EDA-B3FB-DD94B9F8998B}" type="pres">
      <dgm:prSet presAssocID="{E9E17B57-E1A0-4BFF-B787-609B8FD7F07D}" presName="aNode" presStyleLbl="bgShp" presStyleIdx="3" presStyleCnt="4" custLinFactNeighborX="102"/>
      <dgm:spPr/>
    </dgm:pt>
    <dgm:pt modelId="{9B2F7C7F-93AC-4610-8ED9-612FC0972502}" type="pres">
      <dgm:prSet presAssocID="{E9E17B57-E1A0-4BFF-B787-609B8FD7F07D}" presName="textNode" presStyleLbl="bgShp" presStyleIdx="3" presStyleCnt="4"/>
      <dgm:spPr/>
    </dgm:pt>
    <dgm:pt modelId="{B5394DA5-BEEA-4F79-BB15-AA246CD1F64A}" type="pres">
      <dgm:prSet presAssocID="{E9E17B57-E1A0-4BFF-B787-609B8FD7F07D}" presName="compChildNode" presStyleCnt="0"/>
      <dgm:spPr/>
    </dgm:pt>
    <dgm:pt modelId="{0E86E7BE-9CFF-4E4A-8D7F-6A687647AD2E}" type="pres">
      <dgm:prSet presAssocID="{E9E17B57-E1A0-4BFF-B787-609B8FD7F07D}" presName="theInnerList" presStyleCnt="0"/>
      <dgm:spPr/>
    </dgm:pt>
    <dgm:pt modelId="{9C1F2423-7322-42A2-B409-219DD2A16EA1}" type="pres">
      <dgm:prSet presAssocID="{8AC07AB7-8D07-4150-AFC9-5F7C555848F6}" presName="childNode" presStyleLbl="node1" presStyleIdx="8" presStyleCnt="10">
        <dgm:presLayoutVars>
          <dgm:bulletEnabled val="1"/>
        </dgm:presLayoutVars>
      </dgm:prSet>
      <dgm:spPr/>
    </dgm:pt>
    <dgm:pt modelId="{696BB660-9DBF-41B9-BD89-DDF83F588844}" type="pres">
      <dgm:prSet presAssocID="{8AC07AB7-8D07-4150-AFC9-5F7C555848F6}" presName="aSpace2" presStyleCnt="0"/>
      <dgm:spPr/>
    </dgm:pt>
    <dgm:pt modelId="{74E3C9F1-373D-424C-AC77-CF79F0014435}" type="pres">
      <dgm:prSet presAssocID="{05AB486B-5BF3-41D6-8CD6-BFBECFEEF539}" presName="childNode" presStyleLbl="node1" presStyleIdx="9" presStyleCnt="10">
        <dgm:presLayoutVars>
          <dgm:bulletEnabled val="1"/>
        </dgm:presLayoutVars>
      </dgm:prSet>
      <dgm:spPr/>
    </dgm:pt>
  </dgm:ptLst>
  <dgm:cxnLst>
    <dgm:cxn modelId="{CDFD3E11-E248-4756-83E5-F258A3101C54}" type="presOf" srcId="{A61190BB-2281-41F2-9FAF-71C2B36B63DE}" destId="{0C0514CF-C00A-4697-A61B-FA521DAF86FE}" srcOrd="0" destOrd="0" presId="urn:microsoft.com/office/officeart/2005/8/layout/lProcess2"/>
    <dgm:cxn modelId="{6B816613-0E27-4973-B0F4-8062A4910FA3}" srcId="{92FF14DD-FBE7-474C-A482-96F385755F8A}" destId="{29B94687-B1A1-4FE9-8048-D87DF1304FBF}" srcOrd="1" destOrd="0" parTransId="{50C7F136-EC78-4038-B6E1-AA87783F2FDB}" sibTransId="{A118E36E-B013-4497-873D-3CD390D13E61}"/>
    <dgm:cxn modelId="{3D5D7F1E-D500-4FCD-B4DD-185DACBDDCFA}" type="presOf" srcId="{32B1FBBB-87F4-4BE0-B970-A08CC45F341D}" destId="{D76B7D6F-9751-4BF4-8745-30A7FB0F6471}" srcOrd="1" destOrd="0" presId="urn:microsoft.com/office/officeart/2005/8/layout/lProcess2"/>
    <dgm:cxn modelId="{E6896822-218B-4D94-9E0F-68EE42C2C3BF}" srcId="{A61190BB-2281-41F2-9FAF-71C2B36B63DE}" destId="{F46BA552-7373-4ECB-B29D-9BF39BABDBE6}" srcOrd="1" destOrd="0" parTransId="{D72A3E77-AB3D-4380-BFAF-2ACED32116E1}" sibTransId="{0AFA2D62-F10F-4CC9-BE86-CAAC8179A510}"/>
    <dgm:cxn modelId="{9B131040-D23F-4DA8-AA0C-3834F0827CA9}" type="presOf" srcId="{05AB486B-5BF3-41D6-8CD6-BFBECFEEF539}" destId="{74E3C9F1-373D-424C-AC77-CF79F0014435}" srcOrd="0" destOrd="0" presId="urn:microsoft.com/office/officeart/2005/8/layout/lProcess2"/>
    <dgm:cxn modelId="{2C8B1242-9B79-421D-BB4C-D684620D61D8}" type="presOf" srcId="{1CBEE423-C9AE-4A2E-919D-A9915F0715BF}" destId="{A58BD05C-6734-4DE2-B08E-A8C30CF7DF9B}" srcOrd="0" destOrd="0" presId="urn:microsoft.com/office/officeart/2005/8/layout/lProcess2"/>
    <dgm:cxn modelId="{FEA30543-2E8F-4FBB-B18F-5627172ADAD8}" type="presOf" srcId="{02919DF2-E651-4C57-A478-91FF69C12580}" destId="{3723B61A-B03B-47F9-8A04-6ECF4CE4B547}" srcOrd="0" destOrd="0" presId="urn:microsoft.com/office/officeart/2005/8/layout/lProcess2"/>
    <dgm:cxn modelId="{FA1DB666-0270-4D03-8934-79279054AD09}" srcId="{92FF14DD-FBE7-474C-A482-96F385755F8A}" destId="{A61190BB-2281-41F2-9FAF-71C2B36B63DE}" srcOrd="0" destOrd="0" parTransId="{F2DB71FF-7CDE-4961-921E-776D81EB0D7E}" sibTransId="{5D2CFA4E-D640-46EC-AF5B-FEE6476A8681}"/>
    <dgm:cxn modelId="{94B51B47-D067-4506-8210-BE887DEA053E}" srcId="{E9E17B57-E1A0-4BFF-B787-609B8FD7F07D}" destId="{8AC07AB7-8D07-4150-AFC9-5F7C555848F6}" srcOrd="0" destOrd="0" parTransId="{4D1A1013-9EC2-4939-84B8-AD5F5F03A293}" sibTransId="{A9F1B283-7541-47FF-8897-863D6FF92445}"/>
    <dgm:cxn modelId="{557D0D68-E708-4EE7-A75F-1FDDE25B7F0D}" srcId="{29B94687-B1A1-4FE9-8048-D87DF1304FBF}" destId="{AADDB47D-A2E8-4272-BF64-499CF7924C57}" srcOrd="2" destOrd="0" parTransId="{C6CB7CDF-C629-45BA-857E-2EF2AA231F21}" sibTransId="{5677866A-6700-4E77-B9AE-51C4C738CEF8}"/>
    <dgm:cxn modelId="{EF43E948-1ED0-4117-8299-76D37A309E4C}" srcId="{92FF14DD-FBE7-474C-A482-96F385755F8A}" destId="{32B1FBBB-87F4-4BE0-B970-A08CC45F341D}" srcOrd="2" destOrd="0" parTransId="{120152FC-DB3A-410C-81D5-6BC7F41EC26D}" sibTransId="{D6CA0260-2C47-44EC-82C7-D4F1BB13579B}"/>
    <dgm:cxn modelId="{BAEFE94A-03E6-4A93-9F86-AAAF0911A452}" srcId="{32B1FBBB-87F4-4BE0-B970-A08CC45F341D}" destId="{282674F8-686D-4685-BFCE-1BDDE82574E8}" srcOrd="0" destOrd="0" parTransId="{9F386AAF-AC79-4BD2-BFDE-6F5D7B6288C0}" sibTransId="{5FB56A60-74C4-483A-9320-D522DC0A3686}"/>
    <dgm:cxn modelId="{31CEC053-445D-49E6-813C-F8C26B6ABFBA}" srcId="{92FF14DD-FBE7-474C-A482-96F385755F8A}" destId="{E9E17B57-E1A0-4BFF-B787-609B8FD7F07D}" srcOrd="3" destOrd="0" parTransId="{0A644DFD-ECE2-4723-BD9F-B69ABB014032}" sibTransId="{F9BEE79A-3F7E-4478-A227-43D25D7B4D35}"/>
    <dgm:cxn modelId="{E1D96275-761A-4427-982F-348615D6F849}" srcId="{29B94687-B1A1-4FE9-8048-D87DF1304FBF}" destId="{271D4D5A-A1C4-4A58-B9F1-4B82FEF7D113}" srcOrd="0" destOrd="0" parTransId="{23845D66-7274-4227-A1BC-FBE12C2233F3}" sibTransId="{79C21808-A2C1-4403-B8EA-E314A2DFAC80}"/>
    <dgm:cxn modelId="{C010D759-56DF-4016-B746-A90BE5FD38DD}" type="presOf" srcId="{92FF14DD-FBE7-474C-A482-96F385755F8A}" destId="{5991FB68-ABDA-4333-9D81-E0077374DC1C}" srcOrd="0" destOrd="0" presId="urn:microsoft.com/office/officeart/2005/8/layout/lProcess2"/>
    <dgm:cxn modelId="{C4D6107A-2022-436D-860D-93AEC286DC30}" type="presOf" srcId="{8AC07AB7-8D07-4150-AFC9-5F7C555848F6}" destId="{9C1F2423-7322-42A2-B409-219DD2A16EA1}" srcOrd="0" destOrd="0" presId="urn:microsoft.com/office/officeart/2005/8/layout/lProcess2"/>
    <dgm:cxn modelId="{7923A17C-C680-4AD9-BA01-50332FA5F4A1}" srcId="{A61190BB-2281-41F2-9FAF-71C2B36B63DE}" destId="{7AD915D8-446A-49C9-AB25-1F17A5090A27}" srcOrd="2" destOrd="0" parTransId="{5777A98B-6C5A-489F-A965-8EC0C0DCA7AD}" sibTransId="{9992BC0C-4F42-4BAA-A2A1-CEC57CFB860A}"/>
    <dgm:cxn modelId="{7E2B6B83-DD3A-4795-88C5-339FF74D45AA}" type="presOf" srcId="{271D4D5A-A1C4-4A58-B9F1-4B82FEF7D113}" destId="{8C95D80A-5221-4999-8DA2-2A18E39B87B1}" srcOrd="0" destOrd="0" presId="urn:microsoft.com/office/officeart/2005/8/layout/lProcess2"/>
    <dgm:cxn modelId="{6C92278C-5875-4312-8479-BCFE92F641AE}" srcId="{32B1FBBB-87F4-4BE0-B970-A08CC45F341D}" destId="{02919DF2-E651-4C57-A478-91FF69C12580}" srcOrd="1" destOrd="0" parTransId="{89E5A21B-FF4D-4FC1-9863-57420E263101}" sibTransId="{0A66AD3F-D6F3-4ED7-9751-9F951946B0F4}"/>
    <dgm:cxn modelId="{1C4B5392-1705-45FF-94B2-96217A2A0638}" srcId="{E9E17B57-E1A0-4BFF-B787-609B8FD7F07D}" destId="{05AB486B-5BF3-41D6-8CD6-BFBECFEEF539}" srcOrd="1" destOrd="0" parTransId="{D8F90BAD-A2D4-4891-878F-9D826B65C23E}" sibTransId="{CD1D1BC8-79C6-41E2-8A07-F246D91BE008}"/>
    <dgm:cxn modelId="{F9A29496-929D-4D5B-B79A-752CE39723DB}" type="presOf" srcId="{E9E17B57-E1A0-4BFF-B787-609B8FD7F07D}" destId="{9B2F7C7F-93AC-4610-8ED9-612FC0972502}" srcOrd="1" destOrd="0" presId="urn:microsoft.com/office/officeart/2005/8/layout/lProcess2"/>
    <dgm:cxn modelId="{87814C9A-DE4C-4DF2-B037-B3590A432AD2}" type="presOf" srcId="{AADDB47D-A2E8-4272-BF64-499CF7924C57}" destId="{69BA5384-FD45-4BCD-A268-43BF0FE78515}" srcOrd="0" destOrd="0" presId="urn:microsoft.com/office/officeart/2005/8/layout/lProcess2"/>
    <dgm:cxn modelId="{566D8E9B-ABF9-4D96-8A96-5D9C69E9B3DA}" type="presOf" srcId="{E9E17B57-E1A0-4BFF-B787-609B8FD7F07D}" destId="{94AD959A-B78B-4EDA-B3FB-DD94B9F8998B}" srcOrd="0" destOrd="0" presId="urn:microsoft.com/office/officeart/2005/8/layout/lProcess2"/>
    <dgm:cxn modelId="{A748D19C-CD57-48DE-95A4-64AA7ACAD122}" type="presOf" srcId="{7AD915D8-446A-49C9-AB25-1F17A5090A27}" destId="{B32E677B-361C-479E-A973-CB9288CDB70E}" srcOrd="0" destOrd="0" presId="urn:microsoft.com/office/officeart/2005/8/layout/lProcess2"/>
    <dgm:cxn modelId="{531774AD-9D3D-4DE1-970A-6B9F10EE2858}" type="presOf" srcId="{A61190BB-2281-41F2-9FAF-71C2B36B63DE}" destId="{849C2A2F-33BC-4C70-8571-2D6063A04C21}" srcOrd="1" destOrd="0" presId="urn:microsoft.com/office/officeart/2005/8/layout/lProcess2"/>
    <dgm:cxn modelId="{33DC9FC7-6DC8-4902-BB2F-40E3DACD16F4}" srcId="{29B94687-B1A1-4FE9-8048-D87DF1304FBF}" destId="{391F430D-38F7-40E4-A1F9-2E6531029ABB}" srcOrd="1" destOrd="0" parTransId="{DFB4B2E1-07C3-4ADE-BDC4-F07790577023}" sibTransId="{363040CF-2940-4F90-B00D-94DB715A1AA7}"/>
    <dgm:cxn modelId="{77C923CE-C2FD-431B-9F58-43D962644BDA}" type="presOf" srcId="{29B94687-B1A1-4FE9-8048-D87DF1304FBF}" destId="{C8C5F38F-EE76-4C4E-8337-95EE49AB43E7}" srcOrd="1" destOrd="0" presId="urn:microsoft.com/office/officeart/2005/8/layout/lProcess2"/>
    <dgm:cxn modelId="{A14299D0-96C0-4C06-9FEE-5D646216FBCB}" type="presOf" srcId="{391F430D-38F7-40E4-A1F9-2E6531029ABB}" destId="{FA236324-E153-4D66-9CC8-378D204CDAB9}" srcOrd="0" destOrd="0" presId="urn:microsoft.com/office/officeart/2005/8/layout/lProcess2"/>
    <dgm:cxn modelId="{6AA319DC-CFA2-4E62-8187-8A7BF3605022}" type="presOf" srcId="{29B94687-B1A1-4FE9-8048-D87DF1304FBF}" destId="{0A9562A3-6E71-469A-B71D-0921584ADEC9}" srcOrd="0" destOrd="0" presId="urn:microsoft.com/office/officeart/2005/8/layout/lProcess2"/>
    <dgm:cxn modelId="{E586E2E4-76EB-44D1-873C-1F615FFAEAAB}" type="presOf" srcId="{282674F8-686D-4685-BFCE-1BDDE82574E8}" destId="{B1045EC1-71C1-45FD-AD26-87B98E507EEF}" srcOrd="0" destOrd="0" presId="urn:microsoft.com/office/officeart/2005/8/layout/lProcess2"/>
    <dgm:cxn modelId="{25A0D8F4-7B1B-42F6-AC1F-9F83779A2F1C}" srcId="{A61190BB-2281-41F2-9FAF-71C2B36B63DE}" destId="{1CBEE423-C9AE-4A2E-919D-A9915F0715BF}" srcOrd="0" destOrd="0" parTransId="{60A7B4A1-20E1-42A5-806C-4078441EF8C5}" sibTransId="{CEC64AAE-E455-4536-9E49-0A1A31B690C1}"/>
    <dgm:cxn modelId="{8A48F5F5-4AB0-40FB-B8F8-5B26449CC1BC}" type="presOf" srcId="{32B1FBBB-87F4-4BE0-B970-A08CC45F341D}" destId="{42421BCD-B620-43B4-8488-76B68CFA81A1}" srcOrd="0" destOrd="0" presId="urn:microsoft.com/office/officeart/2005/8/layout/lProcess2"/>
    <dgm:cxn modelId="{73A930FD-0724-4A14-BBB1-56995E489E5C}" type="presOf" srcId="{F46BA552-7373-4ECB-B29D-9BF39BABDBE6}" destId="{CFA8AD8B-C0B0-4641-974D-05B0481F5EEA}" srcOrd="0" destOrd="0" presId="urn:microsoft.com/office/officeart/2005/8/layout/lProcess2"/>
    <dgm:cxn modelId="{3BCED0CA-B6D3-48D7-BD46-79F3A0F05702}" type="presParOf" srcId="{5991FB68-ABDA-4333-9D81-E0077374DC1C}" destId="{A626AB27-D2A1-439F-B198-26F8733AA7E4}" srcOrd="0" destOrd="0" presId="urn:microsoft.com/office/officeart/2005/8/layout/lProcess2"/>
    <dgm:cxn modelId="{8B6D9C20-F6B0-4601-99B1-287F4D354F40}" type="presParOf" srcId="{A626AB27-D2A1-439F-B198-26F8733AA7E4}" destId="{0C0514CF-C00A-4697-A61B-FA521DAF86FE}" srcOrd="0" destOrd="0" presId="urn:microsoft.com/office/officeart/2005/8/layout/lProcess2"/>
    <dgm:cxn modelId="{3EEF49A5-9A5E-42B4-870E-526976BDC8E4}" type="presParOf" srcId="{A626AB27-D2A1-439F-B198-26F8733AA7E4}" destId="{849C2A2F-33BC-4C70-8571-2D6063A04C21}" srcOrd="1" destOrd="0" presId="urn:microsoft.com/office/officeart/2005/8/layout/lProcess2"/>
    <dgm:cxn modelId="{B2488C5E-7E04-4A67-991F-89C519BBBEBE}" type="presParOf" srcId="{A626AB27-D2A1-439F-B198-26F8733AA7E4}" destId="{471A1CBF-6B95-4647-97F2-8C5E3A44173B}" srcOrd="2" destOrd="0" presId="urn:microsoft.com/office/officeart/2005/8/layout/lProcess2"/>
    <dgm:cxn modelId="{BB66D29A-E84C-4958-9D62-29A737FAC875}" type="presParOf" srcId="{471A1CBF-6B95-4647-97F2-8C5E3A44173B}" destId="{BA0054C1-B610-4C1E-B6F5-2EA2720E509F}" srcOrd="0" destOrd="0" presId="urn:microsoft.com/office/officeart/2005/8/layout/lProcess2"/>
    <dgm:cxn modelId="{CDA809C2-E89B-4B65-9605-3F1ADCFFB1F7}" type="presParOf" srcId="{BA0054C1-B610-4C1E-B6F5-2EA2720E509F}" destId="{A58BD05C-6734-4DE2-B08E-A8C30CF7DF9B}" srcOrd="0" destOrd="0" presId="urn:microsoft.com/office/officeart/2005/8/layout/lProcess2"/>
    <dgm:cxn modelId="{14654DDC-E693-47BC-AD66-824B6997E0CF}" type="presParOf" srcId="{BA0054C1-B610-4C1E-B6F5-2EA2720E509F}" destId="{1CD57952-06C6-45CA-96BA-887120B4EA79}" srcOrd="1" destOrd="0" presId="urn:microsoft.com/office/officeart/2005/8/layout/lProcess2"/>
    <dgm:cxn modelId="{A94B6528-96A9-42A8-8EDB-E137BCA378B6}" type="presParOf" srcId="{BA0054C1-B610-4C1E-B6F5-2EA2720E509F}" destId="{CFA8AD8B-C0B0-4641-974D-05B0481F5EEA}" srcOrd="2" destOrd="0" presId="urn:microsoft.com/office/officeart/2005/8/layout/lProcess2"/>
    <dgm:cxn modelId="{94DDD937-8259-4959-80DE-92940415777C}" type="presParOf" srcId="{BA0054C1-B610-4C1E-B6F5-2EA2720E509F}" destId="{A6DF33C3-CC7D-4D8C-B6D3-21D260C45FB7}" srcOrd="3" destOrd="0" presId="urn:microsoft.com/office/officeart/2005/8/layout/lProcess2"/>
    <dgm:cxn modelId="{0BB16FD2-7375-47FD-8B70-5B9FEFF194BD}" type="presParOf" srcId="{BA0054C1-B610-4C1E-B6F5-2EA2720E509F}" destId="{B32E677B-361C-479E-A973-CB9288CDB70E}" srcOrd="4" destOrd="0" presId="urn:microsoft.com/office/officeart/2005/8/layout/lProcess2"/>
    <dgm:cxn modelId="{8B312B75-1F80-4048-9FCD-CC4D4C683560}" type="presParOf" srcId="{5991FB68-ABDA-4333-9D81-E0077374DC1C}" destId="{78380931-7680-4007-94F9-AE5C79DABD94}" srcOrd="1" destOrd="0" presId="urn:microsoft.com/office/officeart/2005/8/layout/lProcess2"/>
    <dgm:cxn modelId="{2BF8BA91-B297-4EF1-9C48-77F21975F2A1}" type="presParOf" srcId="{5991FB68-ABDA-4333-9D81-E0077374DC1C}" destId="{7BE74CBC-820C-4719-8B08-CAFB02B8FADB}" srcOrd="2" destOrd="0" presId="urn:microsoft.com/office/officeart/2005/8/layout/lProcess2"/>
    <dgm:cxn modelId="{C5BA2F4D-F029-44D1-9A78-5BCFBFA72FED}" type="presParOf" srcId="{7BE74CBC-820C-4719-8B08-CAFB02B8FADB}" destId="{0A9562A3-6E71-469A-B71D-0921584ADEC9}" srcOrd="0" destOrd="0" presId="urn:microsoft.com/office/officeart/2005/8/layout/lProcess2"/>
    <dgm:cxn modelId="{C8654763-720C-4024-8953-DD0BB541BA9C}" type="presParOf" srcId="{7BE74CBC-820C-4719-8B08-CAFB02B8FADB}" destId="{C8C5F38F-EE76-4C4E-8337-95EE49AB43E7}" srcOrd="1" destOrd="0" presId="urn:microsoft.com/office/officeart/2005/8/layout/lProcess2"/>
    <dgm:cxn modelId="{DF5FAA47-D0EE-472A-8D46-3C5AFA3DFC61}" type="presParOf" srcId="{7BE74CBC-820C-4719-8B08-CAFB02B8FADB}" destId="{4997C659-173F-45A0-9050-345B3698CBCA}" srcOrd="2" destOrd="0" presId="urn:microsoft.com/office/officeart/2005/8/layout/lProcess2"/>
    <dgm:cxn modelId="{6DC0FA4E-C7BE-4951-8EDE-FDA3D482AF2E}" type="presParOf" srcId="{4997C659-173F-45A0-9050-345B3698CBCA}" destId="{16615932-7747-4E23-8765-CFC660387D2C}" srcOrd="0" destOrd="0" presId="urn:microsoft.com/office/officeart/2005/8/layout/lProcess2"/>
    <dgm:cxn modelId="{47B4A7B3-4903-4D4E-894F-10187B780DBF}" type="presParOf" srcId="{16615932-7747-4E23-8765-CFC660387D2C}" destId="{8C95D80A-5221-4999-8DA2-2A18E39B87B1}" srcOrd="0" destOrd="0" presId="urn:microsoft.com/office/officeart/2005/8/layout/lProcess2"/>
    <dgm:cxn modelId="{D59B56FE-44C0-413B-90BC-846E0C1A6625}" type="presParOf" srcId="{16615932-7747-4E23-8765-CFC660387D2C}" destId="{322A943A-1491-4786-A99A-70DE2A6B8E14}" srcOrd="1" destOrd="0" presId="urn:microsoft.com/office/officeart/2005/8/layout/lProcess2"/>
    <dgm:cxn modelId="{8742EC23-717B-4C42-B7E3-1CBDE073F046}" type="presParOf" srcId="{16615932-7747-4E23-8765-CFC660387D2C}" destId="{FA236324-E153-4D66-9CC8-378D204CDAB9}" srcOrd="2" destOrd="0" presId="urn:microsoft.com/office/officeart/2005/8/layout/lProcess2"/>
    <dgm:cxn modelId="{0BDB7E5A-622C-49E8-88F6-DA3836A1B5A1}" type="presParOf" srcId="{16615932-7747-4E23-8765-CFC660387D2C}" destId="{4BC89728-8199-4B60-8DBA-D36BACE6ABCB}" srcOrd="3" destOrd="0" presId="urn:microsoft.com/office/officeart/2005/8/layout/lProcess2"/>
    <dgm:cxn modelId="{32846668-DF63-4303-ADA6-E038B0850A1D}" type="presParOf" srcId="{16615932-7747-4E23-8765-CFC660387D2C}" destId="{69BA5384-FD45-4BCD-A268-43BF0FE78515}" srcOrd="4" destOrd="0" presId="urn:microsoft.com/office/officeart/2005/8/layout/lProcess2"/>
    <dgm:cxn modelId="{A80162FA-F419-433A-A5EA-598975EE1965}" type="presParOf" srcId="{5991FB68-ABDA-4333-9D81-E0077374DC1C}" destId="{4D9B5117-1FB7-4ABE-A0F2-756C87372200}" srcOrd="3" destOrd="0" presId="urn:microsoft.com/office/officeart/2005/8/layout/lProcess2"/>
    <dgm:cxn modelId="{D37315B9-E3E4-4B03-912B-42A6858520B6}" type="presParOf" srcId="{5991FB68-ABDA-4333-9D81-E0077374DC1C}" destId="{001717B6-E912-4826-8B54-B81E104E6C16}" srcOrd="4" destOrd="0" presId="urn:microsoft.com/office/officeart/2005/8/layout/lProcess2"/>
    <dgm:cxn modelId="{7162BDFC-8DD4-4A20-AEAF-DE64284285D0}" type="presParOf" srcId="{001717B6-E912-4826-8B54-B81E104E6C16}" destId="{42421BCD-B620-43B4-8488-76B68CFA81A1}" srcOrd="0" destOrd="0" presId="urn:microsoft.com/office/officeart/2005/8/layout/lProcess2"/>
    <dgm:cxn modelId="{EE8EEA68-BF59-4E7C-995D-79DC689AD326}" type="presParOf" srcId="{001717B6-E912-4826-8B54-B81E104E6C16}" destId="{D76B7D6F-9751-4BF4-8745-30A7FB0F6471}" srcOrd="1" destOrd="0" presId="urn:microsoft.com/office/officeart/2005/8/layout/lProcess2"/>
    <dgm:cxn modelId="{6C83F0D9-B98C-4C8B-AD19-A3398C3CD488}" type="presParOf" srcId="{001717B6-E912-4826-8B54-B81E104E6C16}" destId="{226C26C8-2928-4445-885F-27700F822CCA}" srcOrd="2" destOrd="0" presId="urn:microsoft.com/office/officeart/2005/8/layout/lProcess2"/>
    <dgm:cxn modelId="{6BCF8E1A-1194-48A8-A212-D4B3C5640DAC}" type="presParOf" srcId="{226C26C8-2928-4445-885F-27700F822CCA}" destId="{9F3C0120-B182-4BEA-97BB-B75B7F21BAD5}" srcOrd="0" destOrd="0" presId="urn:microsoft.com/office/officeart/2005/8/layout/lProcess2"/>
    <dgm:cxn modelId="{C0DE289C-8CD4-4D57-945E-BFDEC3F60FA5}" type="presParOf" srcId="{9F3C0120-B182-4BEA-97BB-B75B7F21BAD5}" destId="{B1045EC1-71C1-45FD-AD26-87B98E507EEF}" srcOrd="0" destOrd="0" presId="urn:microsoft.com/office/officeart/2005/8/layout/lProcess2"/>
    <dgm:cxn modelId="{EB6F893B-40E1-4B78-87EB-60820E67831A}" type="presParOf" srcId="{9F3C0120-B182-4BEA-97BB-B75B7F21BAD5}" destId="{633FB3EB-F09F-410F-9192-52953F6AC9E9}" srcOrd="1" destOrd="0" presId="urn:microsoft.com/office/officeart/2005/8/layout/lProcess2"/>
    <dgm:cxn modelId="{A4CD6B06-5468-40E5-B189-DA9FA1716439}" type="presParOf" srcId="{9F3C0120-B182-4BEA-97BB-B75B7F21BAD5}" destId="{3723B61A-B03B-47F9-8A04-6ECF4CE4B547}" srcOrd="2" destOrd="0" presId="urn:microsoft.com/office/officeart/2005/8/layout/lProcess2"/>
    <dgm:cxn modelId="{3E517740-6A72-49AB-BB3E-FA4A4E0AAD55}" type="presParOf" srcId="{5991FB68-ABDA-4333-9D81-E0077374DC1C}" destId="{B546738A-4D39-4047-AB8C-B3C295D9D61B}" srcOrd="5" destOrd="0" presId="urn:microsoft.com/office/officeart/2005/8/layout/lProcess2"/>
    <dgm:cxn modelId="{C064C3C8-87B7-4E19-9F6B-F3617FDA919F}" type="presParOf" srcId="{5991FB68-ABDA-4333-9D81-E0077374DC1C}" destId="{FE838A25-C509-43AC-9AEF-6837B694F197}" srcOrd="6" destOrd="0" presId="urn:microsoft.com/office/officeart/2005/8/layout/lProcess2"/>
    <dgm:cxn modelId="{E31009E9-D253-47CA-BC6C-F88482BA9A22}" type="presParOf" srcId="{FE838A25-C509-43AC-9AEF-6837B694F197}" destId="{94AD959A-B78B-4EDA-B3FB-DD94B9F8998B}" srcOrd="0" destOrd="0" presId="urn:microsoft.com/office/officeart/2005/8/layout/lProcess2"/>
    <dgm:cxn modelId="{2F82526A-4810-464A-B0BA-826BBBE6D8D3}" type="presParOf" srcId="{FE838A25-C509-43AC-9AEF-6837B694F197}" destId="{9B2F7C7F-93AC-4610-8ED9-612FC0972502}" srcOrd="1" destOrd="0" presId="urn:microsoft.com/office/officeart/2005/8/layout/lProcess2"/>
    <dgm:cxn modelId="{24944E45-C595-4D6B-A8C4-F708BF62AF38}" type="presParOf" srcId="{FE838A25-C509-43AC-9AEF-6837B694F197}" destId="{B5394DA5-BEEA-4F79-BB15-AA246CD1F64A}" srcOrd="2" destOrd="0" presId="urn:microsoft.com/office/officeart/2005/8/layout/lProcess2"/>
    <dgm:cxn modelId="{5AA3BC72-9BB2-49F7-9605-ABAE01D41A22}" type="presParOf" srcId="{B5394DA5-BEEA-4F79-BB15-AA246CD1F64A}" destId="{0E86E7BE-9CFF-4E4A-8D7F-6A687647AD2E}" srcOrd="0" destOrd="0" presId="urn:microsoft.com/office/officeart/2005/8/layout/lProcess2"/>
    <dgm:cxn modelId="{1781B5A4-F8B1-4A97-933F-21FB1C580EB2}" type="presParOf" srcId="{0E86E7BE-9CFF-4E4A-8D7F-6A687647AD2E}" destId="{9C1F2423-7322-42A2-B409-219DD2A16EA1}" srcOrd="0" destOrd="0" presId="urn:microsoft.com/office/officeart/2005/8/layout/lProcess2"/>
    <dgm:cxn modelId="{280E6E5A-316E-4132-841B-7E382CB0F810}" type="presParOf" srcId="{0E86E7BE-9CFF-4E4A-8D7F-6A687647AD2E}" destId="{696BB660-9DBF-41B9-BD89-DDF83F588844}" srcOrd="1" destOrd="0" presId="urn:microsoft.com/office/officeart/2005/8/layout/lProcess2"/>
    <dgm:cxn modelId="{B94F8A42-82A2-4856-82D3-20C50FFF4A52}" type="presParOf" srcId="{0E86E7BE-9CFF-4E4A-8D7F-6A687647AD2E}" destId="{74E3C9F1-373D-424C-AC77-CF79F0014435}" srcOrd="2" destOrd="0" presId="urn:microsoft.com/office/officeart/2005/8/layout/l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514CF-C00A-4697-A61B-FA521DAF86FE}">
      <dsp:nvSpPr>
        <dsp:cNvPr id="0" name=""/>
        <dsp:cNvSpPr/>
      </dsp:nvSpPr>
      <dsp:spPr>
        <a:xfrm>
          <a:off x="0" y="0"/>
          <a:ext cx="2560230" cy="5361067"/>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i="0" u="none" strike="noStrike" kern="1200" cap="none" baseline="0" noProof="0" dirty="0">
              <a:ln>
                <a:noFill/>
              </a:ln>
              <a:solidFill>
                <a:schemeClr val="tx1"/>
              </a:solidFill>
              <a:latin typeface="+mn-lt"/>
              <a:cs typeface="Calibri Light" panose="020F0302020204030204" pitchFamily="34" charset="0"/>
            </a:rPr>
            <a:t>Aim 1.</a:t>
          </a:r>
          <a:r>
            <a:rPr lang="en-US" sz="2500" b="0" i="0" u="none" strike="noStrike" kern="1200" cap="none" baseline="0" noProof="0" dirty="0">
              <a:ln>
                <a:noFill/>
              </a:ln>
              <a:solidFill>
                <a:schemeClr val="tx1"/>
              </a:solidFill>
              <a:latin typeface="+mn-lt"/>
              <a:cs typeface="Calibri Light" panose="020F0302020204030204" pitchFamily="34" charset="0"/>
            </a:rPr>
            <a:t> </a:t>
          </a:r>
          <a:r>
            <a:rPr lang="en-US" sz="2500" b="0" i="1" u="none" strike="noStrike" kern="1200" cap="none" baseline="0" noProof="0" dirty="0">
              <a:ln>
                <a:noFill/>
              </a:ln>
              <a:solidFill>
                <a:schemeClr val="tx1"/>
              </a:solidFill>
              <a:latin typeface="+mn-lt"/>
              <a:cs typeface="Calibri Light" panose="020F0302020204030204" pitchFamily="34" charset="0"/>
            </a:rPr>
            <a:t>Longitudinal treatment outcome study</a:t>
          </a:r>
        </a:p>
      </dsp:txBody>
      <dsp:txXfrm>
        <a:off x="0" y="0"/>
        <a:ext cx="2560230" cy="1608320"/>
      </dsp:txXfrm>
    </dsp:sp>
    <dsp:sp modelId="{A58BD05C-6734-4DE2-B08E-A8C30CF7DF9B}">
      <dsp:nvSpPr>
        <dsp:cNvPr id="0" name=""/>
        <dsp:cNvSpPr/>
      </dsp:nvSpPr>
      <dsp:spPr>
        <a:xfrm>
          <a:off x="258632" y="1608778"/>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Incarcerated w/ OUD who receive XR-NTX, BUP-NX, methadone, or no MOUD</a:t>
          </a:r>
        </a:p>
      </dsp:txBody>
      <dsp:txXfrm>
        <a:off x="289480" y="1639626"/>
        <a:ext cx="1986488" cy="991539"/>
      </dsp:txXfrm>
    </dsp:sp>
    <dsp:sp modelId="{CFA8AD8B-C0B0-4641-974D-05B0481F5EEA}">
      <dsp:nvSpPr>
        <dsp:cNvPr id="0" name=""/>
        <dsp:cNvSpPr/>
      </dsp:nvSpPr>
      <dsp:spPr>
        <a:xfrm>
          <a:off x="258632" y="2824049"/>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Primary outcome: post-release MOUD initiation</a:t>
          </a:r>
        </a:p>
      </dsp:txBody>
      <dsp:txXfrm>
        <a:off x="289480" y="2854897"/>
        <a:ext cx="1986488" cy="991539"/>
      </dsp:txXfrm>
    </dsp:sp>
    <dsp:sp modelId="{B32E677B-361C-479E-A973-CB9288CDB70E}">
      <dsp:nvSpPr>
        <dsp:cNvPr id="0" name=""/>
        <dsp:cNvSpPr/>
      </dsp:nvSpPr>
      <dsp:spPr>
        <a:xfrm>
          <a:off x="258632" y="4039320"/>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Secondary outcomes: fatal and non-fatal overdose; all-cause mortality; ED &amp; hospital utilization; recidivism;</a:t>
          </a:r>
        </a:p>
      </dsp:txBody>
      <dsp:txXfrm>
        <a:off x="289480" y="4070168"/>
        <a:ext cx="1986488" cy="991539"/>
      </dsp:txXfrm>
    </dsp:sp>
    <dsp:sp modelId="{0A9562A3-6E71-469A-B71D-0921584ADEC9}">
      <dsp:nvSpPr>
        <dsp:cNvPr id="0" name=""/>
        <dsp:cNvSpPr/>
      </dsp:nvSpPr>
      <dsp:spPr>
        <a:xfrm>
          <a:off x="2754857" y="0"/>
          <a:ext cx="2560230" cy="5361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latin typeface="+mn-lt"/>
            </a:rPr>
            <a:t>Aim 2.</a:t>
          </a:r>
          <a:r>
            <a:rPr lang="en-US" sz="2500" kern="1200" dirty="0">
              <a:latin typeface="+mn-lt"/>
            </a:rPr>
            <a:t> </a:t>
          </a:r>
          <a:r>
            <a:rPr lang="en-US" sz="2500" i="1" kern="1200" dirty="0">
              <a:latin typeface="+mn-lt"/>
            </a:rPr>
            <a:t>Implementation study</a:t>
          </a:r>
        </a:p>
      </dsp:txBody>
      <dsp:txXfrm>
        <a:off x="2754857" y="0"/>
        <a:ext cx="2560230" cy="1608320"/>
      </dsp:txXfrm>
    </dsp:sp>
    <dsp:sp modelId="{8C95D80A-5221-4999-8DA2-2A18E39B87B1}">
      <dsp:nvSpPr>
        <dsp:cNvPr id="0" name=""/>
        <dsp:cNvSpPr/>
      </dsp:nvSpPr>
      <dsp:spPr>
        <a:xfrm>
          <a:off x="3010880" y="1608778"/>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Contextual factors that facilitate and impede delivery of MOUD in jail</a:t>
          </a:r>
        </a:p>
      </dsp:txBody>
      <dsp:txXfrm>
        <a:off x="3041728" y="1639626"/>
        <a:ext cx="1986488" cy="991539"/>
      </dsp:txXfrm>
    </dsp:sp>
    <dsp:sp modelId="{FA236324-E153-4D66-9CC8-378D204CDAB9}">
      <dsp:nvSpPr>
        <dsp:cNvPr id="0" name=""/>
        <dsp:cNvSpPr/>
      </dsp:nvSpPr>
      <dsp:spPr>
        <a:xfrm>
          <a:off x="3010880" y="2824049"/>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Community care coordination</a:t>
          </a:r>
        </a:p>
      </dsp:txBody>
      <dsp:txXfrm>
        <a:off x="3041728" y="2854897"/>
        <a:ext cx="1986488" cy="991539"/>
      </dsp:txXfrm>
    </dsp:sp>
    <dsp:sp modelId="{69BA5384-FD45-4BCD-A268-43BF0FE78515}">
      <dsp:nvSpPr>
        <dsp:cNvPr id="0" name=""/>
        <dsp:cNvSpPr/>
      </dsp:nvSpPr>
      <dsp:spPr>
        <a:xfrm>
          <a:off x="3010880" y="4039320"/>
          <a:ext cx="2048184" cy="105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n-lt"/>
            </a:rPr>
            <a:t>Best practice strategies</a:t>
          </a:r>
        </a:p>
      </dsp:txBody>
      <dsp:txXfrm>
        <a:off x="3041728" y="4070168"/>
        <a:ext cx="1986488" cy="991539"/>
      </dsp:txXfrm>
    </dsp:sp>
    <dsp:sp modelId="{42421BCD-B620-43B4-8488-76B68CFA81A1}">
      <dsp:nvSpPr>
        <dsp:cNvPr id="0" name=""/>
        <dsp:cNvSpPr/>
      </dsp:nvSpPr>
      <dsp:spPr>
        <a:xfrm>
          <a:off x="5507105" y="0"/>
          <a:ext cx="2560230" cy="5361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latin typeface="+mn-lt"/>
            </a:rPr>
            <a:t>Aim 3.</a:t>
          </a:r>
          <a:r>
            <a:rPr lang="en-US" sz="2500" kern="1200" dirty="0">
              <a:latin typeface="+mn-lt"/>
            </a:rPr>
            <a:t> </a:t>
          </a:r>
          <a:r>
            <a:rPr lang="en-US" sz="2500" i="1" kern="1200" dirty="0">
              <a:latin typeface="+mn-lt"/>
            </a:rPr>
            <a:t>Economic evaluation</a:t>
          </a:r>
        </a:p>
      </dsp:txBody>
      <dsp:txXfrm>
        <a:off x="5507105" y="0"/>
        <a:ext cx="2560230" cy="1608320"/>
      </dsp:txXfrm>
    </dsp:sp>
    <dsp:sp modelId="{B1045EC1-71C1-45FD-AD26-87B98E507EEF}">
      <dsp:nvSpPr>
        <dsp:cNvPr id="0" name=""/>
        <dsp:cNvSpPr/>
      </dsp:nvSpPr>
      <dsp:spPr>
        <a:xfrm>
          <a:off x="5763128" y="1609890"/>
          <a:ext cx="2048184" cy="1616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100000"/>
            </a:lnSpc>
            <a:spcBef>
              <a:spcPct val="0"/>
            </a:spcBef>
            <a:spcAft>
              <a:spcPct val="35000"/>
            </a:spcAft>
            <a:buNone/>
          </a:pPr>
          <a:r>
            <a:rPr lang="en-US" sz="1300" kern="1200" dirty="0">
              <a:latin typeface="+mn-lt"/>
            </a:rPr>
            <a:t>Cost to the correctional system of implementing MOUD in jail</a:t>
          </a:r>
        </a:p>
      </dsp:txBody>
      <dsp:txXfrm>
        <a:off x="5810472" y="1657234"/>
        <a:ext cx="1953496" cy="1521746"/>
      </dsp:txXfrm>
    </dsp:sp>
    <dsp:sp modelId="{3723B61A-B03B-47F9-8A04-6ECF4CE4B547}">
      <dsp:nvSpPr>
        <dsp:cNvPr id="0" name=""/>
        <dsp:cNvSpPr/>
      </dsp:nvSpPr>
      <dsp:spPr>
        <a:xfrm>
          <a:off x="5763128" y="3475008"/>
          <a:ext cx="2048184" cy="1616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From state-policymaker and societal perspectives, compare the value of MOUD prior to release from jail to no MOUD among matched controls</a:t>
          </a:r>
        </a:p>
      </dsp:txBody>
      <dsp:txXfrm>
        <a:off x="5810472" y="3522352"/>
        <a:ext cx="1953496" cy="1521746"/>
      </dsp:txXfrm>
    </dsp:sp>
    <dsp:sp modelId="{94AD959A-B78B-4EDA-B3FB-DD94B9F8998B}">
      <dsp:nvSpPr>
        <dsp:cNvPr id="0" name=""/>
        <dsp:cNvSpPr/>
      </dsp:nvSpPr>
      <dsp:spPr>
        <a:xfrm>
          <a:off x="8261962" y="0"/>
          <a:ext cx="2560230" cy="5361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ts val="0"/>
            </a:spcAft>
            <a:buNone/>
          </a:pPr>
          <a:r>
            <a:rPr lang="en-US" sz="2500" b="1" kern="1200" dirty="0">
              <a:latin typeface="+mn-lt"/>
            </a:rPr>
            <a:t>Aim 4. </a:t>
          </a:r>
        </a:p>
        <a:p>
          <a:pPr marL="0" lvl="0" indent="0" algn="ctr" defTabSz="1111250">
            <a:lnSpc>
              <a:spcPct val="100000"/>
            </a:lnSpc>
            <a:spcBef>
              <a:spcPct val="0"/>
            </a:spcBef>
            <a:spcAft>
              <a:spcPts val="0"/>
            </a:spcAft>
            <a:buNone/>
          </a:pPr>
          <a:r>
            <a:rPr lang="en-US" sz="2500" b="0" i="1" kern="1200" dirty="0">
              <a:latin typeface="+mn-lt"/>
            </a:rPr>
            <a:t>Post-release </a:t>
          </a:r>
        </a:p>
        <a:p>
          <a:pPr marL="0" lvl="0" indent="0" algn="ctr" defTabSz="1111250">
            <a:lnSpc>
              <a:spcPct val="100000"/>
            </a:lnSpc>
            <a:spcBef>
              <a:spcPct val="0"/>
            </a:spcBef>
            <a:spcAft>
              <a:spcPts val="0"/>
            </a:spcAft>
            <a:buNone/>
          </a:pPr>
          <a:r>
            <a:rPr lang="en-US" sz="2500" b="0" i="1" kern="1200" dirty="0">
              <a:latin typeface="+mn-lt"/>
            </a:rPr>
            <a:t>self-report</a:t>
          </a:r>
        </a:p>
      </dsp:txBody>
      <dsp:txXfrm>
        <a:off x="8261962" y="0"/>
        <a:ext cx="2560230" cy="1608320"/>
      </dsp:txXfrm>
    </dsp:sp>
    <dsp:sp modelId="{9C1F2423-7322-42A2-B409-219DD2A16EA1}">
      <dsp:nvSpPr>
        <dsp:cNvPr id="0" name=""/>
        <dsp:cNvSpPr/>
      </dsp:nvSpPr>
      <dsp:spPr>
        <a:xfrm>
          <a:off x="8515376" y="1609890"/>
          <a:ext cx="2048184" cy="1616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100000"/>
            </a:lnSpc>
            <a:spcBef>
              <a:spcPct val="0"/>
            </a:spcBef>
            <a:spcAft>
              <a:spcPts val="0"/>
            </a:spcAft>
            <a:buNone/>
          </a:pPr>
          <a:r>
            <a:rPr lang="en-US" sz="1300" kern="1200" dirty="0"/>
            <a:t>Trajectory of post-incarceration opioid use</a:t>
          </a:r>
          <a:endParaRPr lang="en-US" sz="1300" b="0" i="1" kern="1200" dirty="0">
            <a:latin typeface="+mn-lt"/>
          </a:endParaRPr>
        </a:p>
      </dsp:txBody>
      <dsp:txXfrm>
        <a:off x="8562720" y="1657234"/>
        <a:ext cx="1953496" cy="1521746"/>
      </dsp:txXfrm>
    </dsp:sp>
    <dsp:sp modelId="{74E3C9F1-373D-424C-AC77-CF79F0014435}">
      <dsp:nvSpPr>
        <dsp:cNvPr id="0" name=""/>
        <dsp:cNvSpPr/>
      </dsp:nvSpPr>
      <dsp:spPr>
        <a:xfrm>
          <a:off x="8515376" y="3475008"/>
          <a:ext cx="2048184" cy="1616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100000"/>
            </a:lnSpc>
            <a:spcBef>
              <a:spcPct val="0"/>
            </a:spcBef>
            <a:spcAft>
              <a:spcPts val="0"/>
            </a:spcAft>
            <a:buNone/>
          </a:pPr>
          <a:r>
            <a:rPr lang="en-US" sz="1300" b="0" i="1" kern="1200" dirty="0">
              <a:latin typeface="+mn-lt"/>
            </a:rPr>
            <a:t>Impact of jail MOUD receipt on
post-release self-reported 
substance use, overdose, HIV risk behaviors, crime</a:t>
          </a:r>
        </a:p>
      </dsp:txBody>
      <dsp:txXfrm>
        <a:off x="8562720" y="3522352"/>
        <a:ext cx="1953496" cy="15217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8AEE6-F740-48D4-AA8F-79976A4C310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05B6E-AEF6-4AB1-9737-F374B708E8AC}" type="slidenum">
              <a:rPr lang="en-US" smtClean="0"/>
              <a:t>‹#›</a:t>
            </a:fld>
            <a:endParaRPr lang="en-US"/>
          </a:p>
        </p:txBody>
      </p:sp>
    </p:spTree>
    <p:extLst>
      <p:ext uri="{BB962C8B-B14F-4D97-AF65-F5344CB8AC3E}">
        <p14:creationId xmlns:p14="http://schemas.microsoft.com/office/powerpoint/2010/main" val="250470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a:t>
            </a:fld>
            <a:endParaRPr lang="en-US"/>
          </a:p>
        </p:txBody>
      </p:sp>
    </p:spTree>
    <p:extLst>
      <p:ext uri="{BB962C8B-B14F-4D97-AF65-F5344CB8AC3E}">
        <p14:creationId xmlns:p14="http://schemas.microsoft.com/office/powerpoint/2010/main" val="335031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14</a:t>
            </a:fld>
            <a:endParaRPr lang="en-US"/>
          </a:p>
        </p:txBody>
      </p:sp>
    </p:spTree>
    <p:extLst>
      <p:ext uri="{BB962C8B-B14F-4D97-AF65-F5344CB8AC3E}">
        <p14:creationId xmlns:p14="http://schemas.microsoft.com/office/powerpoint/2010/main" val="115693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15</a:t>
            </a:fld>
            <a:endParaRPr lang="en-US"/>
          </a:p>
        </p:txBody>
      </p:sp>
    </p:spTree>
    <p:extLst>
      <p:ext uri="{BB962C8B-B14F-4D97-AF65-F5344CB8AC3E}">
        <p14:creationId xmlns:p14="http://schemas.microsoft.com/office/powerpoint/2010/main" val="400891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sz="1100" dirty="0">
              <a:latin typeface="Arial" charset="0"/>
              <a:cs typeface="Arial"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A820A25C-CD6F-4390-AEDB-F27546C8E2CC}" type="slidenum">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rPr>
              <a:pPr marL="0" marR="0" lvl="0" indent="0" defTabSz="4572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416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sz="1100" dirty="0">
              <a:latin typeface="Arial" charset="0"/>
              <a:cs typeface="Arial"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A820A25C-CD6F-4390-AEDB-F27546C8E2CC}" type="slidenum">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rPr>
              <a:pPr marL="0" marR="0" lvl="0" indent="0" defTabSz="4572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5472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4</a:t>
            </a:fld>
            <a:endParaRPr lang="en-US"/>
          </a:p>
        </p:txBody>
      </p:sp>
    </p:spTree>
    <p:extLst>
      <p:ext uri="{BB962C8B-B14F-4D97-AF65-F5344CB8AC3E}">
        <p14:creationId xmlns:p14="http://schemas.microsoft.com/office/powerpoint/2010/main" val="302554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PHD</a:t>
            </a:r>
            <a:r>
              <a:rPr lang="en-US" baseline="0"/>
              <a:t> is a collection of data sets sourced from inside and outside the Department of Public Health. </a:t>
            </a:r>
          </a:p>
          <a:p>
            <a:pPr marL="171450" indent="-171450">
              <a:buFont typeface="Arial" panose="020B0604020202020204" pitchFamily="34" charset="0"/>
              <a:buChar char="•"/>
            </a:pPr>
            <a:r>
              <a:rPr lang="en-US" baseline="0"/>
              <a:t>PHD enables the development of a longitudinal database to analyze population health trends.</a:t>
            </a:r>
          </a:p>
          <a:p>
            <a:pPr marL="171450" indent="-171450">
              <a:buFont typeface="Arial" panose="020B0604020202020204" pitchFamily="34" charset="0"/>
              <a:buChar char="•"/>
            </a:pPr>
            <a:r>
              <a:rPr lang="en-US" baseline="0"/>
              <a:t>Most data sets in PHD are linked at the individual level to the All Payers Claims Database, which serves as the spine for linking individual information across datasets.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We use 5 personal identifiers to perform this linkage: </a:t>
            </a:r>
            <a:r>
              <a:rPr lang="en-US" altLang="en-US" sz="1200">
                <a:solidFill>
                  <a:srgbClr val="000000"/>
                </a:solidFill>
                <a:latin typeface="Calibri" panose="020F0502020204030204" pitchFamily="34" charset="0"/>
              </a:rPr>
              <a:t>First name, Last name, Date of Birth, Gender, SSN</a:t>
            </a:r>
            <a:r>
              <a:rPr lang="en-US" altLang="en-US" sz="1200" baseline="0">
                <a:solidFill>
                  <a:srgbClr val="000000"/>
                </a:solidFill>
                <a:latin typeface="Calibri" panose="020F0502020204030204" pitchFamily="34" charset="0"/>
              </a:rPr>
              <a:t> and </a:t>
            </a:r>
            <a:r>
              <a:rPr lang="en-US" altLang="en-US" sz="1200">
                <a:solidFill>
                  <a:srgbClr val="000000"/>
                </a:solidFill>
                <a:latin typeface="Calibri" panose="020F0502020204030204" pitchFamily="34" charset="0"/>
              </a:rPr>
              <a:t>Zip Code of residence</a:t>
            </a:r>
          </a:p>
          <a:p>
            <a:pPr marL="171450" indent="-171450">
              <a:buFont typeface="Arial" panose="020B0604020202020204" pitchFamily="34" charset="0"/>
              <a:buChar char="•"/>
            </a:pPr>
            <a:r>
              <a:rPr lang="en-US" baseline="0"/>
              <a:t>After each dataset is linked, the personal identifiers (except for the Zip Codes) are dropped to protect the information. Also, dates of service included in some datasets are modified or masked so that we can retain this info for analytic purposes.</a:t>
            </a:r>
          </a:p>
          <a:p>
            <a:pPr marL="171450" indent="-171450">
              <a:buFont typeface="Arial" panose="020B0604020202020204" pitchFamily="34" charset="0"/>
              <a:buChar char="•"/>
            </a:pPr>
            <a:r>
              <a:rPr lang="en-US" baseline="0"/>
              <a:t>During the linkage process the personal identifiers and the analytic information remain segregated to provide an additional layer of protection. </a:t>
            </a:r>
          </a:p>
          <a:p>
            <a:pPr marL="171450" indent="-171450">
              <a:buFont typeface="Arial" panose="020B0604020202020204" pitchFamily="34" charset="0"/>
              <a:buChar char="•"/>
            </a:pPr>
            <a:r>
              <a:rPr lang="en-US" baseline="0"/>
              <a:t>Once a dataset is linked and tagged with a random number, the data is put at rest in a highly protected hosting environment. </a:t>
            </a:r>
          </a:p>
          <a:p>
            <a:pPr marL="171450" indent="-171450">
              <a:buFont typeface="Arial" panose="020B0604020202020204" pitchFamily="34" charset="0"/>
              <a:buChar char="•"/>
            </a:pPr>
            <a:r>
              <a:rPr lang="en-US" baseline="0"/>
              <a:t>The assigned random numbers can then be used at a later time to link the information to other data sets for analysis.</a:t>
            </a:r>
          </a:p>
          <a:p>
            <a:pPr marL="171450" indent="-171450">
              <a:buFont typeface="Arial" panose="020B0604020202020204" pitchFamily="34" charset="0"/>
              <a:buChar char="•"/>
            </a:pPr>
            <a:r>
              <a:rPr lang="en-US">
                <a:latin typeface="Calibri" panose="020F0502020204030204" pitchFamily="34" charset="0"/>
              </a:rPr>
              <a:t>In</a:t>
            </a:r>
            <a:r>
              <a:rPr lang="en-US" baseline="0">
                <a:latin typeface="Calibri" panose="020F0502020204030204" pitchFamily="34" charset="0"/>
              </a:rPr>
              <a:t> the analytic environment, analysts do not have access to tables containing information. Instead, they are provided with data dictionaries that fully explain the available data elements in each dataset.</a:t>
            </a:r>
          </a:p>
          <a:p>
            <a:pPr marL="171450" indent="-171450">
              <a:buFont typeface="Arial" panose="020B0604020202020204" pitchFamily="34" charset="0"/>
              <a:buChar char="•"/>
            </a:pPr>
            <a:r>
              <a:rPr lang="en-US" baseline="0">
                <a:latin typeface="Calibri" panose="020F0502020204030204" pitchFamily="34" charset="0"/>
              </a:rPr>
              <a:t>The only way analysts interact with PHD data is by submitting approved and verified queries and obtaining aggregate output.</a:t>
            </a:r>
          </a:p>
          <a:p>
            <a:pPr marL="171450" indent="-171450">
              <a:buFont typeface="Arial" panose="020B0604020202020204" pitchFamily="34" charset="0"/>
              <a:buChar char="•"/>
            </a:pPr>
            <a:r>
              <a:rPr lang="en-US">
                <a:latin typeface="Calibri" panose="020F0502020204030204" pitchFamily="34" charset="0"/>
              </a:rPr>
              <a:t>For example an authorized</a:t>
            </a:r>
            <a:r>
              <a:rPr lang="en-US" baseline="0">
                <a:latin typeface="Calibri" panose="020F0502020204030204" pitchFamily="34" charset="0"/>
              </a:rPr>
              <a:t> analyst can submit a query </a:t>
            </a:r>
            <a:r>
              <a:rPr lang="en-US">
                <a:latin typeface="Calibri" panose="020F0502020204030204" pitchFamily="34" charset="0"/>
              </a:rPr>
              <a:t>to learn </a:t>
            </a:r>
            <a:r>
              <a:rPr lang="en-US" baseline="0">
                <a:latin typeface="Calibri" panose="020F0502020204030204" pitchFamily="34" charset="0"/>
              </a:rPr>
              <a:t>the rate of pregnant women during 2018 in Middlesex county; who had a history of OUD; who also at some point during that year received Emergency Medical Services; and who opted into a BSAS treatment program. Further, they can hypothesize and explore elements that may have an effect in how and why people in this group decided to opt into substance use treatment programs.</a:t>
            </a:r>
            <a:endParaRPr lang="en-US">
              <a:latin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73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8</a:t>
            </a:fld>
            <a:endParaRPr lang="en-US"/>
          </a:p>
        </p:txBody>
      </p:sp>
    </p:spTree>
    <p:extLst>
      <p:ext uri="{BB962C8B-B14F-4D97-AF65-F5344CB8AC3E}">
        <p14:creationId xmlns:p14="http://schemas.microsoft.com/office/powerpoint/2010/main" val="317378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9</a:t>
            </a:fld>
            <a:endParaRPr lang="en-US"/>
          </a:p>
        </p:txBody>
      </p:sp>
    </p:spTree>
    <p:extLst>
      <p:ext uri="{BB962C8B-B14F-4D97-AF65-F5344CB8AC3E}">
        <p14:creationId xmlns:p14="http://schemas.microsoft.com/office/powerpoint/2010/main" val="81772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11</a:t>
            </a:fld>
            <a:endParaRPr lang="en-US"/>
          </a:p>
        </p:txBody>
      </p:sp>
    </p:spTree>
    <p:extLst>
      <p:ext uri="{BB962C8B-B14F-4D97-AF65-F5344CB8AC3E}">
        <p14:creationId xmlns:p14="http://schemas.microsoft.com/office/powerpoint/2010/main" val="271102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12</a:t>
            </a:fld>
            <a:endParaRPr lang="en-US"/>
          </a:p>
        </p:txBody>
      </p:sp>
    </p:spTree>
    <p:extLst>
      <p:ext uri="{BB962C8B-B14F-4D97-AF65-F5344CB8AC3E}">
        <p14:creationId xmlns:p14="http://schemas.microsoft.com/office/powerpoint/2010/main" val="22280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_stacked logo">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1"/>
            <a:ext cx="11700747"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3" y="6393360"/>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1613647" y="6393361"/>
            <a:ext cx="9524045"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spTree>
    <p:extLst>
      <p:ext uri="{BB962C8B-B14F-4D97-AF65-F5344CB8AC3E}">
        <p14:creationId xmlns:p14="http://schemas.microsoft.com/office/powerpoint/2010/main" val="38052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a:xfrm>
            <a:off x="1937657" y="6451372"/>
            <a:ext cx="7217632" cy="365125"/>
          </a:xfrm>
        </p:spPr>
        <p:txBody>
          <a:bodyPr/>
          <a:lstStyle/>
          <a:p>
            <a:endParaRPr lang="en-US" dirty="0"/>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a:xfrm>
            <a:off x="9248371" y="6451372"/>
            <a:ext cx="2743200" cy="365125"/>
          </a:xfrm>
        </p:spPr>
        <p:txBody>
          <a:bodyPr/>
          <a:lstStyle/>
          <a:p>
            <a:fld id="{E271A468-681A-4C18-A000-B6313EFAF6FF}" type="slidenum">
              <a:rPr lang="en-US" smtClean="0"/>
              <a:t>‹#›</a:t>
            </a:fld>
            <a:endParaRPr lang="en-US"/>
          </a:p>
        </p:txBody>
      </p:sp>
      <p:pic>
        <p:nvPicPr>
          <p:cNvPr id="9" name="Picture 8">
            <a:extLst>
              <a:ext uri="{FF2B5EF4-FFF2-40B4-BE49-F238E27FC236}">
                <a16:creationId xmlns:a16="http://schemas.microsoft.com/office/drawing/2014/main" id="{7EA75BC9-9539-4B5C-ACFD-56823F0D3CAC}"/>
              </a:ext>
            </a:extLst>
          </p:cNvPr>
          <p:cNvPicPr>
            <a:picLocks/>
          </p:cNvPicPr>
          <p:nvPr/>
        </p:nvPicPr>
        <p:blipFill>
          <a:blip r:embed="rId2"/>
          <a:stretch>
            <a:fillRect/>
          </a:stretch>
        </p:blipFill>
        <p:spPr>
          <a:xfrm flipV="1">
            <a:off x="0" y="1075994"/>
            <a:ext cx="12161520" cy="18288"/>
          </a:xfrm>
          <a:prstGeom prst="rect">
            <a:avLst/>
          </a:prstGeom>
        </p:spPr>
      </p:pic>
    </p:spTree>
    <p:extLst>
      <p:ext uri="{BB962C8B-B14F-4D97-AF65-F5344CB8AC3E}">
        <p14:creationId xmlns:p14="http://schemas.microsoft.com/office/powerpoint/2010/main" val="35383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_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8" name="Picture 7">
            <a:extLst>
              <a:ext uri="{FF2B5EF4-FFF2-40B4-BE49-F238E27FC236}">
                <a16:creationId xmlns:a16="http://schemas.microsoft.com/office/drawing/2014/main" id="{9FB8046B-3BBA-4CBA-9B2B-6FC0F066CA25}"/>
              </a:ext>
            </a:extLst>
          </p:cNvPr>
          <p:cNvPicPr>
            <a:picLocks/>
          </p:cNvPicPr>
          <p:nvPr/>
        </p:nvPicPr>
        <p:blipFill>
          <a:blip r:embed="rId2"/>
          <a:stretch>
            <a:fillRect/>
          </a:stretch>
        </p:blipFill>
        <p:spPr>
          <a:xfrm flipV="1">
            <a:off x="0" y="1075994"/>
            <a:ext cx="12161520" cy="18288"/>
          </a:xfrm>
          <a:prstGeom prst="rect">
            <a:avLst/>
          </a:prstGeom>
        </p:spPr>
      </p:pic>
      <p:pic>
        <p:nvPicPr>
          <p:cNvPr id="9" name="Picture 8">
            <a:extLst>
              <a:ext uri="{FF2B5EF4-FFF2-40B4-BE49-F238E27FC236}">
                <a16:creationId xmlns:a16="http://schemas.microsoft.com/office/drawing/2014/main" id="{68A1F8F2-5171-4FE3-AA3F-C63608D6AF6A}"/>
              </a:ext>
            </a:extLst>
          </p:cNvPr>
          <p:cNvPicPr>
            <a:picLocks/>
          </p:cNvPicPr>
          <p:nvPr/>
        </p:nvPicPr>
        <p:blipFill>
          <a:blip r:embed="rId2"/>
          <a:stretch>
            <a:fillRect/>
          </a:stretch>
        </p:blipFill>
        <p:spPr>
          <a:xfrm flipV="1">
            <a:off x="30480" y="6402492"/>
            <a:ext cx="12161520" cy="18288"/>
          </a:xfrm>
          <a:prstGeom prst="rect">
            <a:avLst/>
          </a:prstGeom>
        </p:spPr>
      </p:pic>
    </p:spTree>
    <p:extLst>
      <p:ext uri="{BB962C8B-B14F-4D97-AF65-F5344CB8AC3E}">
        <p14:creationId xmlns:p14="http://schemas.microsoft.com/office/powerpoint/2010/main" val="385587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6E4-8AAA-4939-AA34-F25966F01391}"/>
              </a:ext>
            </a:extLst>
          </p:cNvPr>
          <p:cNvSpPr>
            <a:spLocks noGrp="1"/>
          </p:cNvSpPr>
          <p:nvPr>
            <p:ph type="title"/>
          </p:nvPr>
        </p:nvSpPr>
        <p:spPr>
          <a:xfrm>
            <a:off x="184882" y="134800"/>
            <a:ext cx="11822239"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3F470-1AA9-48FC-AEAB-017A95E97DFA}"/>
              </a:ext>
            </a:extLst>
          </p:cNvPr>
          <p:cNvSpPr>
            <a:spLocks noGrp="1"/>
          </p:cNvSpPr>
          <p:nvPr>
            <p:ph type="body" idx="1"/>
          </p:nvPr>
        </p:nvSpPr>
        <p:spPr>
          <a:xfrm>
            <a:off x="184882" y="1013051"/>
            <a:ext cx="5809485" cy="823912"/>
          </a:xfrm>
          <a:solidFill>
            <a:srgbClr val="00206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E2A5C-34E7-4644-A7BC-1203E1AD2978}"/>
              </a:ext>
            </a:extLst>
          </p:cNvPr>
          <p:cNvSpPr>
            <a:spLocks noGrp="1"/>
          </p:cNvSpPr>
          <p:nvPr>
            <p:ph sz="half" idx="2"/>
          </p:nvPr>
        </p:nvSpPr>
        <p:spPr>
          <a:xfrm>
            <a:off x="184882" y="1873017"/>
            <a:ext cx="5809485" cy="4316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5877B-9F44-49EA-A7DA-CD078EC25ED2}"/>
              </a:ext>
            </a:extLst>
          </p:cNvPr>
          <p:cNvSpPr>
            <a:spLocks noGrp="1"/>
          </p:cNvSpPr>
          <p:nvPr>
            <p:ph type="body" sz="quarter" idx="3"/>
          </p:nvPr>
        </p:nvSpPr>
        <p:spPr>
          <a:xfrm>
            <a:off x="6169026" y="1013051"/>
            <a:ext cx="5838095" cy="823912"/>
          </a:xfrm>
          <a:solidFill>
            <a:srgbClr val="00206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CA514-021F-467D-B812-EB91ACA7653C}"/>
              </a:ext>
            </a:extLst>
          </p:cNvPr>
          <p:cNvSpPr>
            <a:spLocks noGrp="1"/>
          </p:cNvSpPr>
          <p:nvPr>
            <p:ph sz="quarter" idx="4"/>
          </p:nvPr>
        </p:nvSpPr>
        <p:spPr>
          <a:xfrm>
            <a:off x="6197636" y="1873015"/>
            <a:ext cx="5809483" cy="4316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656EA7F-6AFC-4605-8986-1EDC3B94AEA1}"/>
              </a:ext>
            </a:extLst>
          </p:cNvPr>
          <p:cNvSpPr>
            <a:spLocks noGrp="1"/>
          </p:cNvSpPr>
          <p:nvPr>
            <p:ph type="ftr" sz="quarter" idx="11"/>
          </p:nvPr>
        </p:nvSpPr>
        <p:spPr>
          <a:xfrm>
            <a:off x="1676401" y="6410466"/>
            <a:ext cx="7329940" cy="365125"/>
          </a:xfrm>
        </p:spPr>
        <p:txBody>
          <a:bodyPr/>
          <a:lstStyle/>
          <a:p>
            <a:endParaRPr lang="en-US" dirty="0"/>
          </a:p>
        </p:txBody>
      </p:sp>
      <p:sp>
        <p:nvSpPr>
          <p:cNvPr id="9" name="Slide Number Placeholder 8">
            <a:extLst>
              <a:ext uri="{FF2B5EF4-FFF2-40B4-BE49-F238E27FC236}">
                <a16:creationId xmlns:a16="http://schemas.microsoft.com/office/drawing/2014/main" id="{D86007B9-7703-4050-856E-632876AAB3C6}"/>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11" name="Picture 10">
            <a:extLst>
              <a:ext uri="{FF2B5EF4-FFF2-40B4-BE49-F238E27FC236}">
                <a16:creationId xmlns:a16="http://schemas.microsoft.com/office/drawing/2014/main" id="{E14115DA-F1E4-4930-8BE6-D84285CABFAE}"/>
              </a:ext>
            </a:extLst>
          </p:cNvPr>
          <p:cNvPicPr>
            <a:picLocks/>
          </p:cNvPicPr>
          <p:nvPr/>
        </p:nvPicPr>
        <p:blipFill>
          <a:blip r:embed="rId2"/>
          <a:stretch>
            <a:fillRect/>
          </a:stretch>
        </p:blipFill>
        <p:spPr>
          <a:xfrm flipV="1">
            <a:off x="0" y="958711"/>
            <a:ext cx="12161520" cy="18288"/>
          </a:xfrm>
          <a:prstGeom prst="rect">
            <a:avLst/>
          </a:prstGeom>
        </p:spPr>
      </p:pic>
    </p:spTree>
    <p:extLst>
      <p:ext uri="{BB962C8B-B14F-4D97-AF65-F5344CB8AC3E}">
        <p14:creationId xmlns:p14="http://schemas.microsoft.com/office/powerpoint/2010/main" val="13839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DA57-4BB7-47AB-95E2-749AD3B47C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7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310395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1" y="0"/>
            <a:ext cx="518318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5"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8" y="287516"/>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5"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7"/>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419592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1" y="0"/>
            <a:ext cx="518318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5"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8" y="287516"/>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5"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7"/>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2510010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C938-D5E6-4257-811E-1A39481F0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A9CCA-D366-454B-B1B9-457BDF3EE4BD}"/>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6EA732-3537-42F6-A93E-7935F4926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1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F93-30FB-42F1-A34B-8D6E0956C0F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1E059CF-B6D5-4778-9413-77EEB609F3EB}"/>
              </a:ext>
            </a:extLst>
          </p:cNvPr>
          <p:cNvSpPr>
            <a:spLocks noGrp="1"/>
          </p:cNvSpPr>
          <p:nvPr>
            <p:ph type="ftr" sz="quarter" idx="11"/>
          </p:nvPr>
        </p:nvSpPr>
        <p:spPr/>
        <p:txBody>
          <a:bodyPr/>
          <a:lstStyle/>
          <a:p>
            <a:pPr defTabSz="457200">
              <a:defRPr/>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B14D3987-80EB-42E5-92BE-02FA57866ECB}"/>
              </a:ext>
            </a:extLst>
          </p:cNvPr>
          <p:cNvSpPr>
            <a:spLocks noGrp="1"/>
          </p:cNvSpPr>
          <p:nvPr>
            <p:ph type="sldNum" sz="quarter" idx="12"/>
          </p:nvPr>
        </p:nvSpPr>
        <p:spPr/>
        <p:txBody>
          <a:bodyPr/>
          <a:lstStyle/>
          <a:p>
            <a:pPr defTabSz="457200">
              <a:defRPr/>
            </a:pPr>
            <a:fld id="{62E15EBE-7D91-4441-B4A2-3ABCB39466D0}" type="slidenum">
              <a:rPr lang="en-US" smtClean="0">
                <a:solidFill>
                  <a:prstClr val="black">
                    <a:tint val="75000"/>
                  </a:prstClr>
                </a:solidFill>
                <a:latin typeface="Calibri" panose="020F0502020204030204"/>
              </a:rPr>
              <a:pPr defTabSz="457200">
                <a:defRPr/>
              </a:pPr>
              <a:t>‹#›</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F27D30BE-6791-4376-8C7B-1F532C2A604D}"/>
              </a:ext>
            </a:extLst>
          </p:cNvPr>
          <p:cNvSpPr/>
          <p:nvPr/>
        </p:nvSpPr>
        <p:spPr>
          <a:xfrm>
            <a:off x="0" y="5852160"/>
            <a:ext cx="1219200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AB90DC96-B43A-47AD-A995-78DE434160AD}"/>
              </a:ext>
            </a:extLst>
          </p:cNvPr>
          <p:cNvSpPr>
            <a:spLocks noGrp="1"/>
          </p:cNvSpPr>
          <p:nvPr>
            <p:ph type="body" sz="quarter" idx="13"/>
          </p:nvPr>
        </p:nvSpPr>
        <p:spPr>
          <a:xfrm>
            <a:off x="838200" y="1671641"/>
            <a:ext cx="10515600" cy="484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66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_NIH logo">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1"/>
            <a:ext cx="11700747"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3" y="6393360"/>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2731911" y="6393361"/>
            <a:ext cx="8405781"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spTree>
    <p:extLst>
      <p:ext uri="{BB962C8B-B14F-4D97-AF65-F5344CB8AC3E}">
        <p14:creationId xmlns:p14="http://schemas.microsoft.com/office/powerpoint/2010/main" val="306540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456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803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4678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16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349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1" name="Line"/>
          <p:cNvSpPr/>
          <p:nvPr/>
        </p:nvSpPr>
        <p:spPr>
          <a:xfrm flipV="1">
            <a:off x="381000" y="698316"/>
            <a:ext cx="11430000" cy="185"/>
          </a:xfrm>
          <a:prstGeom prst="line">
            <a:avLst/>
          </a:prstGeom>
          <a:ln w="25400">
            <a:solidFill>
              <a:srgbClr val="A6AAA9"/>
            </a:solidFill>
            <a:miter lim="400000"/>
          </a:ln>
        </p:spPr>
        <p:txBody>
          <a:bodyPr lIns="22859" tIns="22859" rIns="22859" bIns="22859"/>
          <a:lstStyle/>
          <a:p>
            <a:pPr>
              <a:defRPr>
                <a:solidFill>
                  <a:srgbClr val="838787"/>
                </a:solidFill>
              </a:defRPr>
            </a:pPr>
            <a:endParaRPr sz="900"/>
          </a:p>
        </p:txBody>
      </p:sp>
      <p:sp>
        <p:nvSpPr>
          <p:cNvPr id="92" name="Body Level One…"/>
          <p:cNvSpPr txBox="1">
            <a:spLocks noGrp="1"/>
          </p:cNvSpPr>
          <p:nvPr>
            <p:ph type="body" sz="quarter" idx="1"/>
          </p:nvPr>
        </p:nvSpPr>
        <p:spPr>
          <a:xfrm>
            <a:off x="381000" y="317500"/>
            <a:ext cx="10477500" cy="317500"/>
          </a:xfrm>
          <a:prstGeom prst="rect">
            <a:avLst/>
          </a:prstGeom>
        </p:spPr>
        <p:txBody>
          <a:bodyPr/>
          <a:lstStyle>
            <a:lvl1pPr defTabSz="323850">
              <a:spcBef>
                <a:spcPts val="0"/>
              </a:spcBef>
              <a:defRPr sz="1800" spc="90">
                <a:solidFill>
                  <a:srgbClr val="838787"/>
                </a:solidFill>
              </a:defRPr>
            </a:lvl1pPr>
            <a:lvl2pPr marL="555625" indent="-238125" defTabSz="323850">
              <a:spcBef>
                <a:spcPts val="0"/>
              </a:spcBef>
              <a:buSzPct val="104999"/>
              <a:buChar char="‣"/>
              <a:defRPr sz="1800" spc="90">
                <a:solidFill>
                  <a:srgbClr val="838787"/>
                </a:solidFill>
              </a:defRPr>
            </a:lvl2pPr>
            <a:lvl3pPr marL="873125" indent="-238125" defTabSz="323850">
              <a:spcBef>
                <a:spcPts val="0"/>
              </a:spcBef>
              <a:buSzPct val="104999"/>
              <a:buChar char="‣"/>
              <a:defRPr sz="1800" spc="90">
                <a:solidFill>
                  <a:srgbClr val="838787"/>
                </a:solidFill>
              </a:defRPr>
            </a:lvl3pPr>
            <a:lvl4pPr marL="1190625" indent="-238125" defTabSz="323850">
              <a:spcBef>
                <a:spcPts val="0"/>
              </a:spcBef>
              <a:buSzPct val="104999"/>
              <a:buChar char="‣"/>
              <a:defRPr sz="1800" spc="90">
                <a:solidFill>
                  <a:srgbClr val="838787"/>
                </a:solidFill>
              </a:defRPr>
            </a:lvl4pPr>
            <a:lvl5pPr marL="1508125" indent="-238125" defTabSz="323850">
              <a:spcBef>
                <a:spcPts val="0"/>
              </a:spcBef>
              <a:buSzPct val="104999"/>
              <a:buChar char="‣"/>
              <a:defRPr sz="1800" spc="9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3" name="Image"/>
          <p:cNvSpPr>
            <a:spLocks noGrp="1"/>
          </p:cNvSpPr>
          <p:nvPr>
            <p:ph type="pic" idx="21"/>
          </p:nvPr>
        </p:nvSpPr>
        <p:spPr>
          <a:xfrm>
            <a:off x="6629400" y="0"/>
            <a:ext cx="6214136" cy="6858000"/>
          </a:xfrm>
          <a:prstGeom prst="rect">
            <a:avLst/>
          </a:prstGeom>
        </p:spPr>
        <p:txBody>
          <a:bodyPr lIns="91439" tIns="45719" rIns="91439" bIns="45719" anchor="t">
            <a:noAutofit/>
          </a:bodyPr>
          <a:lstStyle/>
          <a:p>
            <a:endParaRPr/>
          </a:p>
        </p:txBody>
      </p:sp>
      <p:sp>
        <p:nvSpPr>
          <p:cNvPr id="94" name="Title Text"/>
          <p:cNvSpPr txBox="1">
            <a:spLocks noGrp="1"/>
          </p:cNvSpPr>
          <p:nvPr>
            <p:ph type="title"/>
          </p:nvPr>
        </p:nvSpPr>
        <p:spPr>
          <a:xfrm>
            <a:off x="381000" y="1079500"/>
            <a:ext cx="5905500" cy="508000"/>
          </a:xfrm>
          <a:prstGeom prst="rect">
            <a:avLst/>
          </a:prstGeom>
        </p:spPr>
        <p:txBody>
          <a:bodyPr/>
          <a:lstStyle>
            <a:lvl1pPr>
              <a:spcBef>
                <a:spcPts val="1950"/>
              </a:spcBef>
              <a:defRPr sz="4350"/>
            </a:lvl1pPr>
          </a:lstStyle>
          <a:p>
            <a:r>
              <a:t>Title Text</a:t>
            </a:r>
          </a:p>
        </p:txBody>
      </p:sp>
      <p:sp>
        <p:nvSpPr>
          <p:cNvPr id="95" name="Body Level One…"/>
          <p:cNvSpPr txBox="1">
            <a:spLocks noGrp="1"/>
          </p:cNvSpPr>
          <p:nvPr>
            <p:ph type="body" sz="half" idx="22"/>
          </p:nvPr>
        </p:nvSpPr>
        <p:spPr>
          <a:xfrm>
            <a:off x="381000" y="1930400"/>
            <a:ext cx="5905500" cy="4292600"/>
          </a:xfrm>
          <a:prstGeom prst="rect">
            <a:avLst/>
          </a:prstGeom>
        </p:spPr>
        <p:txBody>
          <a:bodyPr anchor="t"/>
          <a:lstStyle>
            <a:lvl1pPr marL="317500" indent="-317500">
              <a:lnSpc>
                <a:spcPct val="100000"/>
              </a:lnSpc>
              <a:spcBef>
                <a:spcPts val="1950"/>
              </a:spcBef>
              <a:buClr>
                <a:schemeClr val="accent1"/>
              </a:buClr>
              <a:buSzPct val="104999"/>
              <a:buFont typeface="Avenir Next Regular"/>
              <a:buChar char="▸"/>
              <a:defRPr sz="4000" cap="none">
                <a:solidFill>
                  <a:srgbClr val="838787"/>
                </a:solidFill>
                <a:latin typeface="Avenir Next Regular"/>
                <a:sym typeface="Avenir Next Regular"/>
              </a:defRPr>
            </a:lvl1pPr>
          </a:lstStyle>
          <a:p>
            <a:pPr marL="635000" indent="-635000">
              <a:lnSpc>
                <a:spcPct val="100000"/>
              </a:lnSpc>
              <a:spcBef>
                <a:spcPts val="3900"/>
              </a:spcBef>
              <a:buClr>
                <a:schemeClr val="accent1"/>
              </a:buClr>
              <a:buSzPct val="104999"/>
              <a:buFont typeface="Avenir Next Regular"/>
              <a:buChar char="▸"/>
              <a:defRPr sz="4000" cap="none">
                <a:solidFill>
                  <a:srgbClr val="838787"/>
                </a:solidFill>
                <a:latin typeface="Avenir Next Regular"/>
                <a:ea typeface="Avenir Next Regular"/>
                <a:cs typeface="Avenir Next Regular"/>
                <a:sym typeface="Avenir Next Regular"/>
              </a:defRPr>
            </a:pPr>
            <a:endParaRPr/>
          </a:p>
        </p:txBody>
      </p:sp>
      <p:sp>
        <p:nvSpPr>
          <p:cNvPr id="96" name="Slide Number"/>
          <p:cNvSpPr txBox="1">
            <a:spLocks noGrp="1"/>
          </p:cNvSpPr>
          <p:nvPr>
            <p:ph type="sldNum" sz="quarter" idx="2"/>
          </p:nvPr>
        </p:nvSpPr>
        <p:spPr>
          <a:xfrm>
            <a:off x="11529827" y="304800"/>
            <a:ext cx="276598" cy="317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40550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0"/>
            <a:ext cx="11700747" cy="5302665"/>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spTree>
    <p:extLst>
      <p:ext uri="{BB962C8B-B14F-4D97-AF65-F5344CB8AC3E}">
        <p14:creationId xmlns:p14="http://schemas.microsoft.com/office/powerpoint/2010/main" val="273788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E695-BF5D-4572-A1D9-E4C19F55F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33589-65C9-4FCD-9493-C3C48A031F50}"/>
              </a:ext>
            </a:extLst>
          </p:cNvPr>
          <p:cNvSpPr>
            <a:spLocks noGrp="1"/>
          </p:cNvSpPr>
          <p:nvPr>
            <p:ph idx="1"/>
          </p:nvPr>
        </p:nvSpPr>
        <p:spPr>
          <a:xfrm>
            <a:off x="163642" y="1253332"/>
            <a:ext cx="11843479" cy="4997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486280-E1B0-4664-9742-C492C09EEBF6}"/>
              </a:ext>
            </a:extLst>
          </p:cNvPr>
          <p:cNvSpPr>
            <a:spLocks noGrp="1"/>
          </p:cNvSpPr>
          <p:nvPr>
            <p:ph type="ftr" sz="quarter" idx="11"/>
          </p:nvPr>
        </p:nvSpPr>
        <p:spPr>
          <a:xfrm>
            <a:off x="1654630" y="6410467"/>
            <a:ext cx="7351711" cy="365125"/>
          </a:xfrm>
        </p:spPr>
        <p:txBody>
          <a:bodyPr/>
          <a:lstStyle/>
          <a:p>
            <a:endParaRPr lang="en-US" dirty="0"/>
          </a:p>
        </p:txBody>
      </p:sp>
      <p:sp>
        <p:nvSpPr>
          <p:cNvPr id="6" name="Slide Number Placeholder 5">
            <a:extLst>
              <a:ext uri="{FF2B5EF4-FFF2-40B4-BE49-F238E27FC236}">
                <a16:creationId xmlns:a16="http://schemas.microsoft.com/office/drawing/2014/main" id="{EB93706B-C8F6-4E7D-9E30-32CFE8ECCEF2}"/>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27920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kinny)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45627" y="33680"/>
            <a:ext cx="11700747" cy="7527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0387" y="964294"/>
            <a:ext cx="11700747" cy="5579812"/>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786385"/>
            <a:ext cx="12161520" cy="18288"/>
          </a:xfrm>
          <a:prstGeom prst="rect">
            <a:avLst/>
          </a:prstGeom>
        </p:spPr>
      </p:pic>
    </p:spTree>
    <p:extLst>
      <p:ext uri="{BB962C8B-B14F-4D97-AF65-F5344CB8AC3E}">
        <p14:creationId xmlns:p14="http://schemas.microsoft.com/office/powerpoint/2010/main" val="360944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righ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6096001" y="205157"/>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6096001" y="3684000"/>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5" y="251690"/>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6096499" y="3629883"/>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H="1" flipV="1">
            <a:off x="1" y="6370263"/>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37703" y="6381622"/>
            <a:ext cx="6058296"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5" name="Straight Connector 4">
            <a:extLst>
              <a:ext uri="{FF2B5EF4-FFF2-40B4-BE49-F238E27FC236}">
                <a16:creationId xmlns:a16="http://schemas.microsoft.com/office/drawing/2014/main" id="{9F5A69A7-2610-4F1E-83AE-C7E547C4ED95}"/>
              </a:ext>
            </a:extLst>
          </p:cNvPr>
          <p:cNvCxnSpPr>
            <a:cxnSpLocks/>
          </p:cNvCxnSpPr>
          <p:nvPr/>
        </p:nvCxnSpPr>
        <p:spPr>
          <a:xfrm>
            <a:off x="0" y="6317049"/>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A77025-D2ED-4D53-A0D4-511D90AE96BC}"/>
              </a:ext>
            </a:extLst>
          </p:cNvPr>
          <p:cNvSpPr txBox="1"/>
          <p:nvPr userDrawn="1"/>
        </p:nvSpPr>
        <p:spPr>
          <a:xfrm>
            <a:off x="7016241" y="6420254"/>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10139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left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177667" y="280992"/>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177669" y="3760500"/>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267" y="280994"/>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177667" y="3715101"/>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V="1">
            <a:off x="1" y="6370263"/>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6121265" y="6381622"/>
            <a:ext cx="6020592"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12" name="Straight Connector 11">
            <a:extLst>
              <a:ext uri="{FF2B5EF4-FFF2-40B4-BE49-F238E27FC236}">
                <a16:creationId xmlns:a16="http://schemas.microsoft.com/office/drawing/2014/main" id="{A84682E6-AF7C-4BEB-B010-0EA3F601A9A1}"/>
              </a:ext>
            </a:extLst>
          </p:cNvPr>
          <p:cNvCxnSpPr>
            <a:cxnSpLocks/>
          </p:cNvCxnSpPr>
          <p:nvPr/>
        </p:nvCxnSpPr>
        <p:spPr>
          <a:xfrm>
            <a:off x="0" y="6317049"/>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8F20F3-28FB-4C88-90F2-72E50777336F}"/>
              </a:ext>
            </a:extLst>
          </p:cNvPr>
          <p:cNvSpPr txBox="1"/>
          <p:nvPr userDrawn="1"/>
        </p:nvSpPr>
        <p:spPr>
          <a:xfrm>
            <a:off x="177668" y="6407732"/>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220350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2"/>
            <a:ext cx="12192000" cy="4562475"/>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spTree>
    <p:extLst>
      <p:ext uri="{BB962C8B-B14F-4D97-AF65-F5344CB8AC3E}">
        <p14:creationId xmlns:p14="http://schemas.microsoft.com/office/powerpoint/2010/main" val="1400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left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177666" y="280992"/>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177667" y="3760498"/>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266" y="280992"/>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177666" y="3715101"/>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V="1">
            <a:off x="0" y="6370261"/>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6121265" y="6381620"/>
            <a:ext cx="6020592"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12" name="Straight Connector 11">
            <a:extLst>
              <a:ext uri="{FF2B5EF4-FFF2-40B4-BE49-F238E27FC236}">
                <a16:creationId xmlns:a16="http://schemas.microsoft.com/office/drawing/2014/main" id="{A84682E6-AF7C-4BEB-B010-0EA3F601A9A1}"/>
              </a:ext>
            </a:extLst>
          </p:cNvPr>
          <p:cNvCxnSpPr>
            <a:cxnSpLocks/>
          </p:cNvCxnSpPr>
          <p:nvPr/>
        </p:nvCxnSpPr>
        <p:spPr>
          <a:xfrm>
            <a:off x="0" y="6317047"/>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8F20F3-28FB-4C88-90F2-72E50777336F}"/>
              </a:ext>
            </a:extLst>
          </p:cNvPr>
          <p:cNvSpPr txBox="1"/>
          <p:nvPr userDrawn="1"/>
        </p:nvSpPr>
        <p:spPr>
          <a:xfrm>
            <a:off x="177666" y="6407731"/>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349740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052BE-DE12-4468-95EC-4104F9814F4C}"/>
              </a:ext>
            </a:extLst>
          </p:cNvPr>
          <p:cNvSpPr>
            <a:spLocks noGrp="1"/>
          </p:cNvSpPr>
          <p:nvPr>
            <p:ph type="title"/>
          </p:nvPr>
        </p:nvSpPr>
        <p:spPr>
          <a:xfrm>
            <a:off x="163642" y="136527"/>
            <a:ext cx="11843479" cy="9577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056535-E1AB-496A-88AA-C66B576EFB34}"/>
              </a:ext>
            </a:extLst>
          </p:cNvPr>
          <p:cNvSpPr>
            <a:spLocks noGrp="1"/>
          </p:cNvSpPr>
          <p:nvPr>
            <p:ph type="body" idx="1"/>
          </p:nvPr>
        </p:nvSpPr>
        <p:spPr>
          <a:xfrm>
            <a:off x="163642" y="1253332"/>
            <a:ext cx="11843479" cy="499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90A07F6-159A-40F0-965C-766555F7B4EE}"/>
              </a:ext>
            </a:extLst>
          </p:cNvPr>
          <p:cNvSpPr>
            <a:spLocks noGrp="1"/>
          </p:cNvSpPr>
          <p:nvPr>
            <p:ph type="ftr" sz="quarter" idx="3"/>
          </p:nvPr>
        </p:nvSpPr>
        <p:spPr>
          <a:xfrm>
            <a:off x="163641" y="6410467"/>
            <a:ext cx="88214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42514E-67C8-4FFC-AF61-1B41EE0F27C3}"/>
              </a:ext>
            </a:extLst>
          </p:cNvPr>
          <p:cNvSpPr>
            <a:spLocks noGrp="1"/>
          </p:cNvSpPr>
          <p:nvPr>
            <p:ph type="sldNum" sz="quarter" idx="4"/>
          </p:nvPr>
        </p:nvSpPr>
        <p:spPr>
          <a:xfrm>
            <a:off x="9263919" y="64104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1A468-681A-4C18-A000-B6313EFAF6FF}" type="slidenum">
              <a:rPr lang="en-US" smtClean="0"/>
              <a:t>‹#›</a:t>
            </a:fld>
            <a:endParaRPr lang="en-US"/>
          </a:p>
        </p:txBody>
      </p:sp>
    </p:spTree>
    <p:extLst>
      <p:ext uri="{BB962C8B-B14F-4D97-AF65-F5344CB8AC3E}">
        <p14:creationId xmlns:p14="http://schemas.microsoft.com/office/powerpoint/2010/main" val="3822453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3"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5" r:id="rId21"/>
    <p:sldLayoutId id="2147483687" r:id="rId22"/>
    <p:sldLayoutId id="2147483689" r:id="rId23"/>
    <p:sldLayoutId id="2147483690" r:id="rId24"/>
    <p:sldLayoutId id="2147483691"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ass.gov/lists/public-health-data-warehouse-phd-publications#legislative-reports-"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lists/public-health-data-warehouse-phd-publications#legislative-reports-"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mass.gov/lists/public-health-data-warehouse-phd-publications#legislative-reports-"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35E6-3C43-B2F9-E70F-BFE01EFF0EAD}"/>
              </a:ext>
            </a:extLst>
          </p:cNvPr>
          <p:cNvSpPr>
            <a:spLocks noGrp="1"/>
          </p:cNvSpPr>
          <p:nvPr>
            <p:ph type="ctrTitle"/>
          </p:nvPr>
        </p:nvSpPr>
        <p:spPr>
          <a:xfrm>
            <a:off x="157838" y="-53546"/>
            <a:ext cx="5911119" cy="3404784"/>
          </a:xfrm>
        </p:spPr>
        <p:txBody>
          <a:bodyPr>
            <a:noAutofit/>
          </a:bodyPr>
          <a:lstStyle/>
          <a:p>
            <a:pPr marL="0" marR="85725">
              <a:lnSpc>
                <a:spcPct val="107000"/>
              </a:lnSpc>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Implementation of Medications for Opioid Use Disorder (MOUD) in Massachusetts’ County Jails: Effects on Post-release Care Continuity, Overdose, Reincarceration and Mortality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92D98-4895-A5BB-9012-4657A7FB6D87}"/>
              </a:ext>
            </a:extLst>
          </p:cNvPr>
          <p:cNvSpPr>
            <a:spLocks noGrp="1"/>
          </p:cNvSpPr>
          <p:nvPr>
            <p:ph type="subTitle" idx="1"/>
          </p:nvPr>
        </p:nvSpPr>
        <p:spPr>
          <a:xfrm>
            <a:off x="256413" y="3916859"/>
            <a:ext cx="5911119" cy="1488568"/>
          </a:xfrm>
        </p:spPr>
        <p:txBody>
          <a:bodyPr>
            <a:normAutofit fontScale="25000" lnSpcReduction="20000"/>
          </a:bodyPr>
          <a:lstStyle/>
          <a:p>
            <a:pPr marL="0" marR="0">
              <a:lnSpc>
                <a:spcPct val="107000"/>
              </a:lnSpc>
              <a:spcAft>
                <a:spcPts val="800"/>
              </a:spcAft>
            </a:pPr>
            <a:r>
              <a:rPr lang="en-US" sz="6400" b="1" dirty="0">
                <a:effectLst/>
                <a:latin typeface="Arial" panose="020B0604020202020204" pitchFamily="34" charset="0"/>
                <a:ea typeface="Arial" panose="020B0604020202020204" pitchFamily="34" charset="0"/>
                <a:cs typeface="Arial" panose="020B0604020202020204" pitchFamily="34" charset="0"/>
              </a:rPr>
              <a:t>Peter D. Friedmann</a:t>
            </a:r>
            <a:r>
              <a:rPr lang="en-US" sz="6400" b="1" baseline="30000" dirty="0">
                <a:effectLst/>
                <a:latin typeface="Arial" panose="020B0604020202020204" pitchFamily="34" charset="0"/>
                <a:ea typeface="Arial" panose="020B0604020202020204" pitchFamily="34" charset="0"/>
                <a:cs typeface="Arial" panose="020B0604020202020204" pitchFamily="34" charset="0"/>
              </a:rPr>
              <a:t>1,2</a:t>
            </a:r>
            <a:r>
              <a:rPr lang="en-US" sz="6400" dirty="0">
                <a:effectLst/>
                <a:latin typeface="Arial" panose="020B0604020202020204" pitchFamily="34" charset="0"/>
                <a:ea typeface="Arial" panose="020B0604020202020204" pitchFamily="34" charset="0"/>
                <a:cs typeface="Arial" panose="020B0604020202020204" pitchFamily="34" charset="0"/>
              </a:rPr>
              <a:t>, Donna Wilson</a:t>
            </a:r>
            <a:r>
              <a:rPr lang="en-US" sz="6400" baseline="30000" dirty="0">
                <a:effectLst/>
                <a:latin typeface="Arial" panose="020B0604020202020204" pitchFamily="34" charset="0"/>
                <a:ea typeface="Arial" panose="020B0604020202020204" pitchFamily="34" charset="0"/>
                <a:cs typeface="Arial" panose="020B0604020202020204" pitchFamily="34" charset="0"/>
              </a:rPr>
              <a:t>1</a:t>
            </a:r>
            <a:r>
              <a:rPr lang="en-US" sz="6400" dirty="0">
                <a:effectLst/>
                <a:latin typeface="Arial" panose="020B0604020202020204" pitchFamily="34" charset="0"/>
                <a:ea typeface="Arial" panose="020B0604020202020204" pitchFamily="34" charset="0"/>
                <a:cs typeface="Arial" panose="020B0604020202020204" pitchFamily="34" charset="0"/>
              </a:rPr>
              <a:t>, Thomas J. Stopka</a:t>
            </a:r>
            <a:r>
              <a:rPr lang="en-US" sz="6400" baseline="30000" dirty="0">
                <a:effectLst/>
                <a:latin typeface="Arial" panose="020B0604020202020204" pitchFamily="34" charset="0"/>
                <a:ea typeface="Arial" panose="020B0604020202020204" pitchFamily="34" charset="0"/>
                <a:cs typeface="Arial" panose="020B0604020202020204" pitchFamily="34" charset="0"/>
              </a:rPr>
              <a:t>3</a:t>
            </a:r>
            <a:r>
              <a:rPr lang="en-US" sz="6400" dirty="0">
                <a:effectLst/>
                <a:latin typeface="Arial" panose="020B0604020202020204" pitchFamily="34" charset="0"/>
                <a:ea typeface="Arial" panose="020B0604020202020204" pitchFamily="34" charset="0"/>
                <a:cs typeface="Arial" panose="020B0604020202020204" pitchFamily="34" charset="0"/>
              </a:rPr>
              <a:t>, </a:t>
            </a:r>
            <a:r>
              <a:rPr lang="en-US" sz="6400" dirty="0">
                <a:effectLst/>
                <a:latin typeface="Arial" panose="020B0604020202020204" pitchFamily="34" charset="0"/>
                <a:ea typeface="Calibri" panose="020F0502020204030204" pitchFamily="34" charset="0"/>
                <a:cs typeface="Arial" panose="020B0604020202020204" pitchFamily="34" charset="0"/>
              </a:rPr>
              <a:t>Dana Bernson</a:t>
            </a:r>
            <a:r>
              <a:rPr lang="en-US" sz="6400" baseline="30000" dirty="0">
                <a:effectLst/>
                <a:latin typeface="Arial" panose="020B0604020202020204" pitchFamily="34" charset="0"/>
                <a:ea typeface="Calibri" panose="020F0502020204030204" pitchFamily="34" charset="0"/>
                <a:cs typeface="Arial" panose="020B0604020202020204" pitchFamily="34" charset="0"/>
              </a:rPr>
              <a:t>4</a:t>
            </a:r>
            <a:r>
              <a:rPr lang="en-US" sz="6400" dirty="0">
                <a:effectLst/>
                <a:latin typeface="Arial" panose="020B0604020202020204" pitchFamily="34" charset="0"/>
                <a:ea typeface="Arial" panose="020B0604020202020204" pitchFamily="34" charset="0"/>
                <a:cs typeface="Arial" panose="020B0604020202020204" pitchFamily="34" charset="0"/>
              </a:rPr>
              <a:t>, Ekaterina Pivovarova</a:t>
            </a:r>
            <a:r>
              <a:rPr lang="en-US" sz="6400" baseline="30000" dirty="0">
                <a:effectLst/>
                <a:latin typeface="Arial" panose="020B0604020202020204" pitchFamily="34" charset="0"/>
                <a:ea typeface="Arial" panose="020B0604020202020204" pitchFamily="34" charset="0"/>
                <a:cs typeface="Arial" panose="020B0604020202020204" pitchFamily="34" charset="0"/>
              </a:rPr>
              <a:t>5</a:t>
            </a:r>
            <a:r>
              <a:rPr lang="en-US" sz="6400" dirty="0">
                <a:effectLst/>
                <a:latin typeface="Arial" panose="020B0604020202020204" pitchFamily="34" charset="0"/>
                <a:ea typeface="Arial" panose="020B0604020202020204" pitchFamily="34" charset="0"/>
                <a:cs typeface="Arial" panose="020B0604020202020204" pitchFamily="34" charset="0"/>
              </a:rPr>
              <a:t>, Warren Ferguson</a:t>
            </a:r>
            <a:r>
              <a:rPr lang="en-US" sz="6400" baseline="30000" dirty="0">
                <a:effectLst/>
                <a:latin typeface="Arial" panose="020B0604020202020204" pitchFamily="34" charset="0"/>
                <a:ea typeface="Arial" panose="020B0604020202020204" pitchFamily="34" charset="0"/>
                <a:cs typeface="Arial" panose="020B0604020202020204" pitchFamily="34" charset="0"/>
              </a:rPr>
              <a:t>5</a:t>
            </a:r>
            <a:r>
              <a:rPr lang="en-US" sz="6400" dirty="0">
                <a:effectLst/>
                <a:latin typeface="Arial" panose="020B0604020202020204" pitchFamily="34" charset="0"/>
                <a:ea typeface="Arial" panose="020B0604020202020204" pitchFamily="34" charset="0"/>
                <a:cs typeface="Arial" panose="020B0604020202020204" pitchFamily="34" charset="0"/>
              </a:rPr>
              <a:t>, </a:t>
            </a:r>
            <a:r>
              <a:rPr lang="en-US" sz="6400" dirty="0">
                <a:effectLst/>
                <a:latin typeface="Arial" panose="020B0604020202020204" pitchFamily="34" charset="0"/>
                <a:ea typeface="Calibri" panose="020F0502020204030204" pitchFamily="34" charset="0"/>
                <a:cs typeface="Arial" panose="020B0604020202020204" pitchFamily="34" charset="0"/>
              </a:rPr>
              <a:t>Randall Hoskinson Jr.</a:t>
            </a:r>
            <a:r>
              <a:rPr lang="en-US" sz="6400" baseline="30000" dirty="0">
                <a:effectLst/>
                <a:latin typeface="Arial" panose="020B0604020202020204" pitchFamily="34" charset="0"/>
                <a:ea typeface="Arial" panose="020B0604020202020204" pitchFamily="34" charset="0"/>
                <a:cs typeface="Arial" panose="020B0604020202020204" pitchFamily="34" charset="0"/>
              </a:rPr>
              <a:t>1</a:t>
            </a:r>
            <a:r>
              <a:rPr lang="en-US" sz="6400" dirty="0">
                <a:effectLst/>
                <a:latin typeface="Arial" panose="020B0604020202020204" pitchFamily="34" charset="0"/>
                <a:ea typeface="Calibri" panose="020F0502020204030204" pitchFamily="34" charset="0"/>
                <a:cs typeface="Arial" panose="020B0604020202020204" pitchFamily="34" charset="0"/>
              </a:rPr>
              <a:t>, Rebecca E. Rottapel</a:t>
            </a:r>
            <a:r>
              <a:rPr lang="en-US" sz="6400" baseline="30000" dirty="0">
                <a:effectLst/>
                <a:latin typeface="Arial" panose="020B0604020202020204" pitchFamily="34" charset="0"/>
                <a:ea typeface="Calibri" panose="020F0502020204030204" pitchFamily="34" charset="0"/>
                <a:cs typeface="Arial" panose="020B0604020202020204" pitchFamily="34" charset="0"/>
              </a:rPr>
              <a:t>3</a:t>
            </a:r>
            <a:r>
              <a:rPr lang="en-US" sz="6400" dirty="0">
                <a:effectLst/>
                <a:latin typeface="Arial" panose="020B0604020202020204" pitchFamily="34" charset="0"/>
                <a:ea typeface="Calibri" panose="020F0502020204030204" pitchFamily="34" charset="0"/>
                <a:cs typeface="Arial" panose="020B0604020202020204" pitchFamily="34" charset="0"/>
              </a:rPr>
              <a:t>, Benjamin Bovell-Ammon</a:t>
            </a:r>
            <a:r>
              <a:rPr lang="en-US" sz="6400" baseline="30000" dirty="0">
                <a:effectLst/>
                <a:latin typeface="Arial" panose="020B0604020202020204" pitchFamily="34" charset="0"/>
                <a:ea typeface="Calibri" panose="020F0502020204030204" pitchFamily="34" charset="0"/>
                <a:cs typeface="Arial" panose="020B0604020202020204" pitchFamily="34" charset="0"/>
              </a:rPr>
              <a:t>2</a:t>
            </a:r>
            <a:r>
              <a:rPr lang="en-US" sz="6400" dirty="0">
                <a:effectLst/>
                <a:latin typeface="Arial" panose="020B0604020202020204" pitchFamily="34" charset="0"/>
                <a:ea typeface="Calibri" panose="020F0502020204030204" pitchFamily="34" charset="0"/>
                <a:cs typeface="Arial" panose="020B0604020202020204" pitchFamily="34" charset="0"/>
              </a:rPr>
              <a:t>, </a:t>
            </a:r>
            <a:r>
              <a:rPr lang="en-US" sz="6400" dirty="0" err="1">
                <a:effectLst/>
                <a:latin typeface="Arial" panose="020B0604020202020204" pitchFamily="34" charset="0"/>
                <a:ea typeface="Calibri" panose="020F0502020204030204" pitchFamily="34" charset="0"/>
                <a:cs typeface="Arial" panose="020B0604020202020204" pitchFamily="34" charset="0"/>
              </a:rPr>
              <a:t>Ayorkor</a:t>
            </a:r>
            <a:r>
              <a:rPr lang="en-US" sz="6400" dirty="0">
                <a:effectLst/>
                <a:latin typeface="Arial" panose="020B0604020202020204" pitchFamily="34" charset="0"/>
                <a:ea typeface="Calibri" panose="020F0502020204030204" pitchFamily="34" charset="0"/>
                <a:cs typeface="Arial" panose="020B0604020202020204" pitchFamily="34" charset="0"/>
              </a:rPr>
              <a:t> Gaba</a:t>
            </a:r>
            <a:r>
              <a:rPr lang="en-US" sz="6400" baseline="30000" dirty="0">
                <a:effectLst/>
                <a:latin typeface="Arial" panose="020B0604020202020204" pitchFamily="34" charset="0"/>
                <a:ea typeface="Calibri" panose="020F0502020204030204" pitchFamily="34" charset="0"/>
                <a:cs typeface="Arial" panose="020B0604020202020204" pitchFamily="34" charset="0"/>
              </a:rPr>
              <a:t>6</a:t>
            </a:r>
            <a:r>
              <a:rPr lang="en-US" sz="6400" dirty="0">
                <a:effectLst/>
                <a:latin typeface="Arial" panose="020B0604020202020204" pitchFamily="34" charset="0"/>
                <a:ea typeface="Calibri" panose="020F0502020204030204" pitchFamily="34" charset="0"/>
                <a:cs typeface="Arial" panose="020B0604020202020204" pitchFamily="34" charset="0"/>
              </a:rPr>
              <a:t>, Jake R. Morgan</a:t>
            </a:r>
            <a:r>
              <a:rPr lang="en-US" sz="6400" baseline="30000" dirty="0">
                <a:effectLst/>
                <a:latin typeface="Arial" panose="020B0604020202020204" pitchFamily="34" charset="0"/>
                <a:ea typeface="Calibri" panose="020F0502020204030204" pitchFamily="34" charset="0"/>
                <a:cs typeface="Arial" panose="020B0604020202020204" pitchFamily="34" charset="0"/>
              </a:rPr>
              <a:t>7</a:t>
            </a:r>
            <a:r>
              <a:rPr lang="en-US" sz="6400" dirty="0">
                <a:effectLst/>
                <a:latin typeface="Arial" panose="020B0604020202020204" pitchFamily="34" charset="0"/>
                <a:ea typeface="Calibri" panose="020F0502020204030204" pitchFamily="34" charset="0"/>
                <a:cs typeface="Arial" panose="020B0604020202020204" pitchFamily="34" charset="0"/>
              </a:rPr>
              <a:t>,</a:t>
            </a:r>
            <a:r>
              <a:rPr lang="en-US" sz="6400" dirty="0">
                <a:effectLst/>
                <a:latin typeface="Calibri" panose="020F0502020204030204" pitchFamily="34" charset="0"/>
                <a:ea typeface="Calibri" panose="020F0502020204030204" pitchFamily="34" charset="0"/>
                <a:cs typeface="Arial" panose="020B0604020202020204" pitchFamily="34" charset="0"/>
              </a:rPr>
              <a:t> </a:t>
            </a:r>
            <a:r>
              <a:rPr lang="en-US" sz="6400" dirty="0">
                <a:effectLst/>
                <a:latin typeface="Arial" panose="020B0604020202020204" pitchFamily="34" charset="0"/>
                <a:ea typeface="Calibri" panose="020F0502020204030204" pitchFamily="34" charset="0"/>
                <a:cs typeface="Arial" panose="020B0604020202020204" pitchFamily="34" charset="0"/>
              </a:rPr>
              <a:t> Thomas Senst</a:t>
            </a:r>
            <a:r>
              <a:rPr lang="en-US" sz="6400" baseline="30000" dirty="0">
                <a:effectLst/>
                <a:latin typeface="Arial" panose="020B0604020202020204" pitchFamily="34" charset="0"/>
                <a:ea typeface="Calibri" panose="020F0502020204030204" pitchFamily="34" charset="0"/>
                <a:cs typeface="Arial" panose="020B0604020202020204" pitchFamily="34" charset="0"/>
              </a:rPr>
              <a:t>8</a:t>
            </a:r>
            <a:r>
              <a:rPr lang="en-US" sz="6400" dirty="0">
                <a:effectLst/>
                <a:latin typeface="Arial" panose="020B0604020202020204" pitchFamily="34" charset="0"/>
                <a:ea typeface="Calibri" panose="020F0502020204030204" pitchFamily="34" charset="0"/>
                <a:cs typeface="Arial" panose="020B0604020202020204" pitchFamily="34" charset="0"/>
              </a:rPr>
              <a:t>, Edmond Hayes</a:t>
            </a:r>
            <a:r>
              <a:rPr lang="en-US" sz="6400" baseline="30000" dirty="0">
                <a:effectLst/>
                <a:latin typeface="Arial" panose="020B0604020202020204" pitchFamily="34" charset="0"/>
                <a:ea typeface="Calibri" panose="020F0502020204030204" pitchFamily="34" charset="0"/>
                <a:cs typeface="Arial" panose="020B0604020202020204" pitchFamily="34" charset="0"/>
              </a:rPr>
              <a:t>9</a:t>
            </a:r>
            <a:r>
              <a:rPr lang="en-US" sz="6400" dirty="0">
                <a:effectLst/>
                <a:latin typeface="Arial" panose="020B0604020202020204" pitchFamily="34" charset="0"/>
                <a:ea typeface="Calibri" panose="020F0502020204030204" pitchFamily="34" charset="0"/>
                <a:cs typeface="Arial" panose="020B0604020202020204" pitchFamily="34" charset="0"/>
              </a:rPr>
              <a:t>, </a:t>
            </a:r>
            <a:r>
              <a:rPr lang="en-US" sz="6400" dirty="0">
                <a:effectLst/>
                <a:latin typeface="Arial" panose="020B0604020202020204" pitchFamily="34" charset="0"/>
                <a:ea typeface="Arial" panose="020B0604020202020204" pitchFamily="34" charset="0"/>
                <a:cs typeface="Arial" panose="020B0604020202020204" pitchFamily="34" charset="0"/>
              </a:rPr>
              <a:t>Elizabeth A. Evans</a:t>
            </a:r>
            <a:r>
              <a:rPr lang="en-US" sz="6400" baseline="30000" dirty="0">
                <a:effectLst/>
                <a:latin typeface="Arial" panose="020B0604020202020204" pitchFamily="34" charset="0"/>
                <a:ea typeface="Arial" panose="020B0604020202020204" pitchFamily="34" charset="0"/>
                <a:cs typeface="Arial" panose="020B0604020202020204" pitchFamily="34" charset="0"/>
              </a:rPr>
              <a:t>10 </a:t>
            </a:r>
            <a:r>
              <a:rPr lang="en-US" sz="6400" dirty="0">
                <a:effectLst/>
                <a:latin typeface="Arial" panose="020B0604020202020204" pitchFamily="34" charset="0"/>
                <a:ea typeface="Arial" panose="020B0604020202020204" pitchFamily="34" charset="0"/>
                <a:cs typeface="Arial" panose="020B0604020202020204" pitchFamily="34" charset="0"/>
              </a:rPr>
              <a:t>for the </a:t>
            </a:r>
            <a:r>
              <a:rPr lang="en-US" sz="6400" dirty="0" err="1">
                <a:effectLst/>
                <a:latin typeface="Arial" panose="020B0604020202020204" pitchFamily="34" charset="0"/>
                <a:ea typeface="Arial" panose="020B0604020202020204" pitchFamily="34" charset="0"/>
                <a:cs typeface="Arial" panose="020B0604020202020204" pitchFamily="34" charset="0"/>
              </a:rPr>
              <a:t>MassJCOIN</a:t>
            </a:r>
            <a:r>
              <a:rPr lang="en-US" sz="6400" dirty="0">
                <a:effectLst/>
                <a:latin typeface="Arial" panose="020B0604020202020204" pitchFamily="34" charset="0"/>
                <a:ea typeface="Arial" panose="020B0604020202020204" pitchFamily="34" charset="0"/>
                <a:cs typeface="Arial" panose="020B0604020202020204" pitchFamily="34" charset="0"/>
              </a:rPr>
              <a:t> Research Hub</a:t>
            </a:r>
            <a:endParaRPr lang="en-US" sz="64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n-US" sz="800" b="1" baseline="30000" dirty="0">
              <a:solidFill>
                <a:schemeClr val="tx1"/>
              </a:solidFill>
              <a:latin typeface="+mj-lt"/>
            </a:endParaRPr>
          </a:p>
          <a:p>
            <a:pPr algn="ctr"/>
            <a:endParaRPr lang="en-US" sz="700" b="1" baseline="30000" dirty="0">
              <a:solidFill>
                <a:schemeClr val="tx1"/>
              </a:solidFill>
              <a:latin typeface="+mj-lt"/>
            </a:endParaRPr>
          </a:p>
          <a:p>
            <a:pPr algn="ctr"/>
            <a:r>
              <a:rPr lang="en-US" sz="800" b="1" baseline="30000" dirty="0">
                <a:solidFill>
                  <a:schemeClr val="tx1"/>
                </a:solidFill>
                <a:latin typeface="+mj-lt"/>
              </a:rPr>
              <a:t>No disclosures to report</a:t>
            </a:r>
            <a:endParaRPr lang="en-US" sz="700" dirty="0">
              <a:solidFill>
                <a:schemeClr val="tx1"/>
              </a:solidFill>
            </a:endParaRPr>
          </a:p>
        </p:txBody>
      </p:sp>
      <p:pic>
        <p:nvPicPr>
          <p:cNvPr id="6" name="Picture 11" descr="News | School of Public Health &amp; Health Sciences | UMass Amherst">
            <a:extLst>
              <a:ext uri="{FF2B5EF4-FFF2-40B4-BE49-F238E27FC236}">
                <a16:creationId xmlns:a16="http://schemas.microsoft.com/office/drawing/2014/main" id="{37AB0440-5796-6EBE-D5FF-202B092F3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505" b="26077"/>
          <a:stretch>
            <a:fillRect/>
          </a:stretch>
        </p:blipFill>
        <p:spPr bwMode="auto">
          <a:xfrm>
            <a:off x="88460" y="5538798"/>
            <a:ext cx="1131441" cy="535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8475621-4F6B-7CD8-5462-7EE9CDCBE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067" y="5606235"/>
            <a:ext cx="1753437" cy="340390"/>
          </a:xfrm>
          <a:prstGeom prst="rect">
            <a:avLst/>
          </a:prstGeom>
          <a:solidFill>
            <a:schemeClr val="bg1"/>
          </a:solidFill>
        </p:spPr>
      </p:pic>
      <p:pic>
        <p:nvPicPr>
          <p:cNvPr id="8" name="Picture 4">
            <a:extLst>
              <a:ext uri="{FF2B5EF4-FFF2-40B4-BE49-F238E27FC236}">
                <a16:creationId xmlns:a16="http://schemas.microsoft.com/office/drawing/2014/main" id="{340F4CD3-E5EA-4F36-6C98-E92306697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259" b="20306"/>
          <a:stretch>
            <a:fillRect/>
          </a:stretch>
        </p:blipFill>
        <p:spPr bwMode="auto">
          <a:xfrm>
            <a:off x="1222294" y="5491317"/>
            <a:ext cx="885286" cy="604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33CC55C-29E8-6A97-54C4-077885D5F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882" y="5516496"/>
            <a:ext cx="2144976" cy="467995"/>
          </a:xfrm>
          <a:prstGeom prst="rect">
            <a:avLst/>
          </a:prstGeom>
          <a:solidFill>
            <a:schemeClr val="bg1"/>
          </a:solidFill>
        </p:spPr>
      </p:pic>
    </p:spTree>
    <p:extLst>
      <p:ext uri="{BB962C8B-B14F-4D97-AF65-F5344CB8AC3E}">
        <p14:creationId xmlns:p14="http://schemas.microsoft.com/office/powerpoint/2010/main" val="193026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87552-585B-EF37-8EC2-A10600BBC136}"/>
              </a:ext>
            </a:extLst>
          </p:cNvPr>
          <p:cNvSpPr>
            <a:spLocks noGrp="1"/>
          </p:cNvSpPr>
          <p:nvPr>
            <p:ph type="title"/>
          </p:nvPr>
        </p:nvSpPr>
        <p:spPr>
          <a:xfrm>
            <a:off x="293512" y="0"/>
            <a:ext cx="4478515" cy="802888"/>
          </a:xfrm>
        </p:spPr>
        <p:txBody>
          <a:bodyPr>
            <a:normAutofit/>
          </a:bodyPr>
          <a:lstStyle/>
          <a:p>
            <a:r>
              <a:rPr lang="en-US" sz="4400" dirty="0">
                <a:solidFill>
                  <a:srgbClr val="FFFF00"/>
                </a:solidFill>
              </a:rPr>
              <a:t>Results</a:t>
            </a:r>
          </a:p>
        </p:txBody>
      </p:sp>
      <p:sp>
        <p:nvSpPr>
          <p:cNvPr id="6" name="Text Placeholder 5">
            <a:extLst>
              <a:ext uri="{FF2B5EF4-FFF2-40B4-BE49-F238E27FC236}">
                <a16:creationId xmlns:a16="http://schemas.microsoft.com/office/drawing/2014/main" id="{03B06269-0F97-8727-E400-630F0F91A623}"/>
              </a:ext>
            </a:extLst>
          </p:cNvPr>
          <p:cNvSpPr>
            <a:spLocks noGrp="1"/>
          </p:cNvSpPr>
          <p:nvPr>
            <p:ph type="body" sz="half" idx="2"/>
          </p:nvPr>
        </p:nvSpPr>
        <p:spPr>
          <a:xfrm>
            <a:off x="293512" y="1254513"/>
            <a:ext cx="4478515" cy="3811588"/>
          </a:xfrm>
        </p:spPr>
        <p:txBody>
          <a:bodyPr>
            <a:normAutofit/>
          </a:bodyPr>
          <a:lstStyle/>
          <a:p>
            <a:pPr marL="285750" indent="-285750">
              <a:buFont typeface="Arial" panose="020B0604020202020204" pitchFamily="34" charset="0"/>
              <a:buChar char="•"/>
            </a:pPr>
            <a:r>
              <a:rPr lang="en-US" sz="3200" b="1" dirty="0">
                <a:solidFill>
                  <a:schemeClr val="bg1"/>
                </a:solidFill>
              </a:rPr>
              <a:t>Propensity Score weights balanced baseline differences.</a:t>
            </a:r>
          </a:p>
        </p:txBody>
      </p:sp>
      <p:sp>
        <p:nvSpPr>
          <p:cNvPr id="5" name="TextBox 4">
            <a:extLst>
              <a:ext uri="{FF2B5EF4-FFF2-40B4-BE49-F238E27FC236}">
                <a16:creationId xmlns:a16="http://schemas.microsoft.com/office/drawing/2014/main" id="{745B6D97-3487-FBF3-F5F5-7A481CBCF7EB}"/>
              </a:ext>
            </a:extLst>
          </p:cNvPr>
          <p:cNvSpPr txBox="1"/>
          <p:nvPr/>
        </p:nvSpPr>
        <p:spPr>
          <a:xfrm>
            <a:off x="-9292" y="6012727"/>
            <a:ext cx="5105399" cy="923330"/>
          </a:xfrm>
          <a:prstGeom prst="rect">
            <a:avLst/>
          </a:prstGeom>
          <a:noFill/>
        </p:spPr>
        <p:txBody>
          <a:bodyPr wrap="square">
            <a:spAutoFit/>
          </a:bodyPr>
          <a:lstStyle/>
          <a:p>
            <a:r>
              <a:rPr lang="en-US" b="0" i="0" dirty="0">
                <a:effectLst/>
                <a:latin typeface="Aptos" panose="020B0004020202020204" pitchFamily="34" charset="0"/>
                <a:hlinkClick r:id="rId2" tooltip="Original URL: https://urldefense.com/v3/__https://www.mass.gov/lists/public-health-data-warehouse-phd-publications*legislative-reports-__;Iw!!P_vj-BUkwjF5!cDNayrYKLHSk2sDWtNUQYWldUHl8q6jw3V4crQ6gCgGIlB2w_Tacs90f5z3x0xrpy1G1PqOGaW6QwdtA-tcR-Ai-owb-cl0$. Click or tap if you trust this link."/>
              </a:rPr>
              <a:t>https://www.mass.gov/lists/public-health-data-warehouse-phd-publications#legislative-reports-</a:t>
            </a:r>
            <a:r>
              <a:rPr lang="en-US" b="0" i="0" dirty="0">
                <a:solidFill>
                  <a:srgbClr val="000000"/>
                </a:solidFill>
                <a:effectLst/>
                <a:latin typeface="Aptos" panose="020B0004020202020204" pitchFamily="34" charset="0"/>
              </a:rPr>
              <a:t> (Chapter 208 – 2024 Legislative Report )</a:t>
            </a:r>
            <a:endParaRPr lang="en-US" dirty="0"/>
          </a:p>
        </p:txBody>
      </p:sp>
      <p:pic>
        <p:nvPicPr>
          <p:cNvPr id="2" name="Picture 1" descr="The SGPlot Procedure">
            <a:extLst>
              <a:ext uri="{FF2B5EF4-FFF2-40B4-BE49-F238E27FC236}">
                <a16:creationId xmlns:a16="http://schemas.microsoft.com/office/drawing/2014/main" id="{9FE53410-4605-150D-B5DB-2DC993035C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8233" y="69126"/>
            <a:ext cx="6600255" cy="6600255"/>
          </a:xfrm>
          <a:prstGeom prst="rect">
            <a:avLst/>
          </a:prstGeom>
          <a:noFill/>
          <a:ln>
            <a:noFill/>
          </a:ln>
        </p:spPr>
      </p:pic>
      <p:sp>
        <p:nvSpPr>
          <p:cNvPr id="8" name="TextBox 7">
            <a:extLst>
              <a:ext uri="{FF2B5EF4-FFF2-40B4-BE49-F238E27FC236}">
                <a16:creationId xmlns:a16="http://schemas.microsoft.com/office/drawing/2014/main" id="{C1039B21-9100-FABE-0ECD-B3F9E8DA1774}"/>
              </a:ext>
            </a:extLst>
          </p:cNvPr>
          <p:cNvSpPr txBox="1"/>
          <p:nvPr/>
        </p:nvSpPr>
        <p:spPr>
          <a:xfrm>
            <a:off x="9920780" y="515849"/>
            <a:ext cx="1798475" cy="1754326"/>
          </a:xfrm>
          <a:prstGeom prst="rect">
            <a:avLst/>
          </a:prstGeom>
          <a:noFill/>
        </p:spPr>
        <p:txBody>
          <a:bodyPr wrap="square">
            <a:spAutoFit/>
          </a:bodyPr>
          <a:lstStyle/>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Standardized mean differences before and after propensity score weighting</a:t>
            </a:r>
            <a:endParaRPr lang="en-US" sz="3200" b="1" dirty="0">
              <a:solidFill>
                <a:schemeClr val="bg1"/>
              </a:solidFill>
            </a:endParaRPr>
          </a:p>
        </p:txBody>
      </p:sp>
    </p:spTree>
    <p:extLst>
      <p:ext uri="{BB962C8B-B14F-4D97-AF65-F5344CB8AC3E}">
        <p14:creationId xmlns:p14="http://schemas.microsoft.com/office/powerpoint/2010/main" val="24561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AEBD38-9C11-FC6C-A0AE-A1851DA686A3}"/>
              </a:ext>
            </a:extLst>
          </p:cNvPr>
          <p:cNvSpPr txBox="1"/>
          <p:nvPr/>
        </p:nvSpPr>
        <p:spPr>
          <a:xfrm>
            <a:off x="293511" y="1"/>
            <a:ext cx="4478515" cy="8028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rgbClr val="FFFF00"/>
                </a:solidFill>
                <a:effectLst/>
                <a:latin typeface="+mj-lt"/>
                <a:ea typeface="+mj-ea"/>
                <a:cs typeface="+mj-cs"/>
              </a:rPr>
              <a:t>Results</a:t>
            </a:r>
            <a:endParaRPr lang="en-US" sz="3600" b="1" kern="1200" dirty="0">
              <a:solidFill>
                <a:srgbClr val="FFFF00"/>
              </a:solidFill>
              <a:latin typeface="+mj-lt"/>
              <a:ea typeface="+mj-ea"/>
              <a:cs typeface="+mj-cs"/>
            </a:endParaRPr>
          </a:p>
        </p:txBody>
      </p:sp>
      <p:sp>
        <p:nvSpPr>
          <p:cNvPr id="12" name="Text Placeholder 3">
            <a:extLst>
              <a:ext uri="{FF2B5EF4-FFF2-40B4-BE49-F238E27FC236}">
                <a16:creationId xmlns:a16="http://schemas.microsoft.com/office/drawing/2014/main" id="{703105CE-62DF-A225-D50F-4E66346F280C}"/>
              </a:ext>
            </a:extLst>
          </p:cNvPr>
          <p:cNvSpPr>
            <a:spLocks noGrp="1"/>
          </p:cNvSpPr>
          <p:nvPr>
            <p:ph type="body" sz="half" idx="2"/>
          </p:nvPr>
        </p:nvSpPr>
        <p:spPr>
          <a:xfrm>
            <a:off x="293512" y="1436542"/>
            <a:ext cx="4478515" cy="3811588"/>
          </a:xfrm>
        </p:spPr>
        <p:txBody>
          <a:bodyPr>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chemeClr val="bg1"/>
                </a:solidFill>
                <a:effectLst/>
                <a:ea typeface="Calibri" panose="020F0502020204030204" pitchFamily="34" charset="0"/>
                <a:cs typeface="Times New Roman" panose="02020603050405020304" pitchFamily="18" charset="0"/>
              </a:rPr>
              <a:t>Those treated with MOUD in jail had…</a:t>
            </a:r>
          </a:p>
          <a:p>
            <a:pPr marL="800100" lvl="1" indent="-342900">
              <a:lnSpc>
                <a:spcPct val="100000"/>
              </a:lnSpc>
              <a:spcBef>
                <a:spcPts val="0"/>
              </a:spcBef>
              <a:buFont typeface="Courier New" panose="02070309020205020404" pitchFamily="49" charset="0"/>
              <a:buChar char="o"/>
              <a:defRPr/>
            </a:pPr>
            <a:r>
              <a:rPr lang="en-US" sz="2400" b="1" dirty="0">
                <a:solidFill>
                  <a:schemeClr val="bg1"/>
                </a:solidFill>
                <a:ea typeface="Calibri" panose="020F0502020204030204" pitchFamily="34" charset="0"/>
                <a:cs typeface="Times New Roman" panose="02020603050405020304" pitchFamily="18" charset="0"/>
              </a:rPr>
              <a:t>3x greater odds of initiation of MOUD in first 30 days post-release </a:t>
            </a:r>
          </a:p>
          <a:p>
            <a:pPr marL="800100" lvl="1" indent="-342900">
              <a:lnSpc>
                <a:spcPct val="100000"/>
              </a:lnSpc>
              <a:spcBef>
                <a:spcPts val="0"/>
              </a:spcBef>
              <a:buFont typeface="Courier New" panose="02070309020205020404" pitchFamily="49" charset="0"/>
              <a:buChar char="o"/>
              <a:defRPr/>
            </a:pPr>
            <a:r>
              <a:rPr lang="en-US" sz="2400" b="1" dirty="0">
                <a:solidFill>
                  <a:schemeClr val="bg1"/>
                </a:solidFill>
                <a:ea typeface="Calibri" panose="020F0502020204030204" pitchFamily="34" charset="0"/>
                <a:cs typeface="Times New Roman" panose="02020603050405020304" pitchFamily="18" charset="0"/>
              </a:rPr>
              <a:t>~2x greater engagement &amp; retention</a:t>
            </a:r>
          </a:p>
          <a:p>
            <a:pPr marL="800100" lvl="1" indent="-342900">
              <a:lnSpc>
                <a:spcPct val="100000"/>
              </a:lnSpc>
              <a:spcBef>
                <a:spcPts val="0"/>
              </a:spcBef>
              <a:buFont typeface="Courier New" panose="02070309020205020404" pitchFamily="49" charset="0"/>
              <a:buChar char="o"/>
              <a:defRPr/>
            </a:pPr>
            <a:r>
              <a:rPr lang="en-US" sz="2400" b="1" dirty="0">
                <a:solidFill>
                  <a:schemeClr val="bg1"/>
                </a:solidFill>
                <a:ea typeface="Calibri" panose="020F0502020204030204" pitchFamily="34" charset="0"/>
                <a:cs typeface="Times New Roman" panose="02020603050405020304" pitchFamily="18" charset="0"/>
              </a:rPr>
              <a:t>Lower odds of r</a:t>
            </a:r>
            <a:r>
              <a:rPr lang="en-US" sz="2400" b="1" dirty="0">
                <a:solidFill>
                  <a:schemeClr val="bg1"/>
                </a:solidFill>
                <a:effectLst/>
                <a:ea typeface="Calibri" panose="020F0502020204030204" pitchFamily="34" charset="0"/>
                <a:cs typeface="Times New Roman" panose="02020603050405020304" pitchFamily="18" charset="0"/>
              </a:rPr>
              <a:t>eincarceration or </a:t>
            </a:r>
            <a:r>
              <a:rPr lang="en-US" sz="2400" b="1" dirty="0">
                <a:solidFill>
                  <a:schemeClr val="bg1"/>
                </a:solidFill>
                <a:ea typeface="Calibri" panose="020F0502020204030204" pitchFamily="34" charset="0"/>
                <a:cs typeface="Times New Roman" panose="02020603050405020304" pitchFamily="18" charset="0"/>
              </a:rPr>
              <a:t>any overdose </a:t>
            </a:r>
            <a:r>
              <a:rPr lang="en-US" sz="2400" b="1" dirty="0">
                <a:solidFill>
                  <a:schemeClr val="bg1"/>
                </a:solidFill>
                <a:effectLst/>
                <a:ea typeface="Calibri" panose="020F0502020204030204" pitchFamily="34" charset="0"/>
                <a:cs typeface="Times New Roman" panose="02020603050405020304" pitchFamily="18" charset="0"/>
              </a:rPr>
              <a:t>within 180 days</a:t>
            </a:r>
          </a:p>
        </p:txBody>
      </p:sp>
      <p:sp>
        <p:nvSpPr>
          <p:cNvPr id="2" name="TextBox 1">
            <a:extLst>
              <a:ext uri="{FF2B5EF4-FFF2-40B4-BE49-F238E27FC236}">
                <a16:creationId xmlns:a16="http://schemas.microsoft.com/office/drawing/2014/main" id="{C14F3B2A-D464-CD25-0529-A7FFC8FE37DC}"/>
              </a:ext>
            </a:extLst>
          </p:cNvPr>
          <p:cNvSpPr txBox="1"/>
          <p:nvPr/>
        </p:nvSpPr>
        <p:spPr>
          <a:xfrm>
            <a:off x="6817810" y="774339"/>
            <a:ext cx="4793300" cy="461665"/>
          </a:xfrm>
          <a:prstGeom prst="rect">
            <a:avLst/>
          </a:prstGeom>
          <a:noFill/>
        </p:spPr>
        <p:txBody>
          <a:bodyPr wrap="none" rtlCol="0">
            <a:spAutoFit/>
          </a:bodyPr>
          <a:lstStyle/>
          <a:p>
            <a:r>
              <a:rPr lang="en-US" sz="2400" b="1" dirty="0"/>
              <a:t>MOUD vs. non-MOUD, PS weighted</a:t>
            </a:r>
          </a:p>
        </p:txBody>
      </p:sp>
      <p:sp>
        <p:nvSpPr>
          <p:cNvPr id="3" name="TextBox 2">
            <a:extLst>
              <a:ext uri="{FF2B5EF4-FFF2-40B4-BE49-F238E27FC236}">
                <a16:creationId xmlns:a16="http://schemas.microsoft.com/office/drawing/2014/main" id="{A621AFE7-F79A-A68A-A54F-A1D24185AFFE}"/>
              </a:ext>
            </a:extLst>
          </p:cNvPr>
          <p:cNvSpPr txBox="1"/>
          <p:nvPr/>
        </p:nvSpPr>
        <p:spPr>
          <a:xfrm>
            <a:off x="-9292" y="6012727"/>
            <a:ext cx="5105399" cy="923330"/>
          </a:xfrm>
          <a:prstGeom prst="rect">
            <a:avLst/>
          </a:prstGeom>
          <a:noFill/>
        </p:spPr>
        <p:txBody>
          <a:bodyPr wrap="square">
            <a:spAutoFit/>
          </a:bodyPr>
          <a:lstStyle/>
          <a:p>
            <a:r>
              <a:rPr lang="en-US" b="0" i="0" dirty="0">
                <a:effectLst/>
                <a:latin typeface="Aptos" panose="020B0004020202020204" pitchFamily="34" charset="0"/>
                <a:hlinkClick r:id="rId3" tooltip="Original URL: https://urldefense.com/v3/__https://www.mass.gov/lists/public-health-data-warehouse-phd-publications*legislative-reports-__;Iw!!P_vj-BUkwjF5!cDNayrYKLHSk2sDWtNUQYWldUHl8q6jw3V4crQ6gCgGIlB2w_Tacs90f5z3x0xrpy1G1PqOGaW6QwdtA-tcR-Ai-owb-cl0$. Click or tap if you trust this link."/>
              </a:rPr>
              <a:t>https://www.mass.gov/lists/public-health-data-warehouse-phd-publications#legislative-reports-</a:t>
            </a:r>
            <a:r>
              <a:rPr lang="en-US" b="0" i="0" dirty="0">
                <a:solidFill>
                  <a:srgbClr val="000000"/>
                </a:solidFill>
                <a:effectLst/>
                <a:latin typeface="Aptos" panose="020B0004020202020204" pitchFamily="34" charset="0"/>
              </a:rPr>
              <a:t> (Chapter 208 – 2024 Legislative Report )</a:t>
            </a:r>
            <a:endParaRPr lang="en-US" dirty="0"/>
          </a:p>
        </p:txBody>
      </p:sp>
      <p:pic>
        <p:nvPicPr>
          <p:cNvPr id="5" name="Picture 4">
            <a:extLst>
              <a:ext uri="{FF2B5EF4-FFF2-40B4-BE49-F238E27FC236}">
                <a16:creationId xmlns:a16="http://schemas.microsoft.com/office/drawing/2014/main" id="{D42BD859-F6BB-A775-8952-5A2347AE28CF}"/>
              </a:ext>
            </a:extLst>
          </p:cNvPr>
          <p:cNvPicPr>
            <a:picLocks noChangeAspect="1"/>
          </p:cNvPicPr>
          <p:nvPr/>
        </p:nvPicPr>
        <p:blipFill>
          <a:blip r:embed="rId4"/>
          <a:stretch>
            <a:fillRect/>
          </a:stretch>
        </p:blipFill>
        <p:spPr>
          <a:xfrm>
            <a:off x="5179978" y="1325649"/>
            <a:ext cx="8253935" cy="4322113"/>
          </a:xfrm>
          <a:prstGeom prst="rect">
            <a:avLst/>
          </a:prstGeom>
        </p:spPr>
      </p:pic>
    </p:spTree>
    <p:extLst>
      <p:ext uri="{BB962C8B-B14F-4D97-AF65-F5344CB8AC3E}">
        <p14:creationId xmlns:p14="http://schemas.microsoft.com/office/powerpoint/2010/main" val="61497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AEBD38-9C11-FC6C-A0AE-A1851DA686A3}"/>
              </a:ext>
            </a:extLst>
          </p:cNvPr>
          <p:cNvSpPr txBox="1"/>
          <p:nvPr/>
        </p:nvSpPr>
        <p:spPr>
          <a:xfrm>
            <a:off x="293511" y="1"/>
            <a:ext cx="4478515" cy="80288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rgbClr val="FFFF00"/>
                </a:solidFill>
                <a:effectLst/>
                <a:latin typeface="+mj-lt"/>
                <a:ea typeface="+mj-ea"/>
                <a:cs typeface="+mj-cs"/>
              </a:rPr>
              <a:t>Results</a:t>
            </a:r>
            <a:endParaRPr lang="en-US" sz="4400" b="1" kern="1200" dirty="0">
              <a:solidFill>
                <a:srgbClr val="FFFF00"/>
              </a:solidFill>
              <a:latin typeface="+mj-lt"/>
              <a:ea typeface="+mj-ea"/>
              <a:cs typeface="+mj-cs"/>
            </a:endParaRPr>
          </a:p>
        </p:txBody>
      </p:sp>
      <p:sp>
        <p:nvSpPr>
          <p:cNvPr id="12" name="Text Placeholder 3">
            <a:extLst>
              <a:ext uri="{FF2B5EF4-FFF2-40B4-BE49-F238E27FC236}">
                <a16:creationId xmlns:a16="http://schemas.microsoft.com/office/drawing/2014/main" id="{1F1191E5-38E0-8D44-80BE-E263D4791E0F}"/>
              </a:ext>
            </a:extLst>
          </p:cNvPr>
          <p:cNvSpPr>
            <a:spLocks noGrp="1"/>
          </p:cNvSpPr>
          <p:nvPr>
            <p:ph type="body" sz="half" idx="2"/>
          </p:nvPr>
        </p:nvSpPr>
        <p:spPr>
          <a:xfrm>
            <a:off x="293512" y="1159727"/>
            <a:ext cx="4478515" cy="4709261"/>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chemeClr val="bg1"/>
                </a:solidFill>
                <a:effectLst/>
                <a:ea typeface="Calibri" panose="020F0502020204030204" pitchFamily="34" charset="0"/>
                <a:cs typeface="Times New Roman" panose="02020603050405020304" pitchFamily="18" charset="0"/>
              </a:rPr>
              <a:t>No detected effect on 180-day overdose fatality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chemeClr val="accent5"/>
              </a:solidFill>
              <a:effectLs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chemeClr val="accent5"/>
              </a:solidFill>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600" b="1" dirty="0">
              <a:solidFill>
                <a:schemeClr val="bg1"/>
              </a:solidFill>
              <a:effectLs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chemeClr val="bg1"/>
                </a:solidFill>
                <a:effectLst/>
                <a:ea typeface="Calibri" panose="020F0502020204030204" pitchFamily="34" charset="0"/>
                <a:cs typeface="Times New Roman" panose="02020603050405020304" pitchFamily="18" charset="0"/>
              </a:rPr>
              <a:t>All-cause mortality significantly reduced</a:t>
            </a:r>
          </a:p>
          <a:p>
            <a:pPr marR="0" lvl="0" algn="l" defTabSz="914400" rtl="0" eaLnBrk="1" fontAlgn="auto" latinLnBrk="0" hangingPunct="1">
              <a:lnSpc>
                <a:spcPct val="100000"/>
              </a:lnSpc>
              <a:spcBef>
                <a:spcPts val="0"/>
              </a:spcBef>
              <a:spcAft>
                <a:spcPts val="0"/>
              </a:spcAft>
              <a:buClrTx/>
              <a:buSzTx/>
              <a:tabLst/>
              <a:defRPr/>
            </a:pPr>
            <a:r>
              <a:rPr lang="en-US" sz="2800" dirty="0">
                <a:solidFill>
                  <a:schemeClr val="bg1"/>
                </a:solidFill>
                <a:effectLst/>
                <a:ea typeface="Calibri" panose="020F0502020204030204" pitchFamily="34" charset="0"/>
                <a:cs typeface="Times New Roman" panose="02020603050405020304" pitchFamily="18" charset="0"/>
              </a:rPr>
              <a:t>(adjusted hazard ratio 0.43, 95% 0.36-0.50).</a:t>
            </a:r>
          </a:p>
          <a:p>
            <a:endParaRPr lang="en-US" dirty="0"/>
          </a:p>
          <a:p>
            <a:endParaRPr lang="en-US" dirty="0"/>
          </a:p>
        </p:txBody>
      </p:sp>
      <p:pic>
        <p:nvPicPr>
          <p:cNvPr id="5" name="Picture 4">
            <a:extLst>
              <a:ext uri="{FF2B5EF4-FFF2-40B4-BE49-F238E27FC236}">
                <a16:creationId xmlns:a16="http://schemas.microsoft.com/office/drawing/2014/main" id="{53588F69-3A26-621E-5AFE-D373D4709FF2}"/>
              </a:ext>
            </a:extLst>
          </p:cNvPr>
          <p:cNvPicPr>
            <a:picLocks noChangeAspect="1"/>
          </p:cNvPicPr>
          <p:nvPr/>
        </p:nvPicPr>
        <p:blipFill>
          <a:blip r:embed="rId3"/>
          <a:stretch>
            <a:fillRect/>
          </a:stretch>
        </p:blipFill>
        <p:spPr>
          <a:xfrm>
            <a:off x="5248209" y="3093182"/>
            <a:ext cx="6943791" cy="3749365"/>
          </a:xfrm>
          <a:prstGeom prst="rect">
            <a:avLst/>
          </a:prstGeom>
        </p:spPr>
      </p:pic>
      <p:sp>
        <p:nvSpPr>
          <p:cNvPr id="2" name="TextBox 1">
            <a:extLst>
              <a:ext uri="{FF2B5EF4-FFF2-40B4-BE49-F238E27FC236}">
                <a16:creationId xmlns:a16="http://schemas.microsoft.com/office/drawing/2014/main" id="{B39A729A-710B-2C42-73BB-65AB96C4973F}"/>
              </a:ext>
            </a:extLst>
          </p:cNvPr>
          <p:cNvSpPr txBox="1"/>
          <p:nvPr/>
        </p:nvSpPr>
        <p:spPr>
          <a:xfrm>
            <a:off x="6817810" y="571737"/>
            <a:ext cx="4793300" cy="461665"/>
          </a:xfrm>
          <a:prstGeom prst="rect">
            <a:avLst/>
          </a:prstGeom>
          <a:noFill/>
        </p:spPr>
        <p:txBody>
          <a:bodyPr wrap="none" rtlCol="0">
            <a:spAutoFit/>
          </a:bodyPr>
          <a:lstStyle/>
          <a:p>
            <a:r>
              <a:rPr lang="en-US" sz="2400" dirty="0"/>
              <a:t>MOUD vs. non-MOUD, PS weighted</a:t>
            </a:r>
          </a:p>
        </p:txBody>
      </p:sp>
      <p:pic>
        <p:nvPicPr>
          <p:cNvPr id="4" name="Picture 3">
            <a:extLst>
              <a:ext uri="{FF2B5EF4-FFF2-40B4-BE49-F238E27FC236}">
                <a16:creationId xmlns:a16="http://schemas.microsoft.com/office/drawing/2014/main" id="{999ABF1D-015D-BC9A-1C8C-8110CB5F5B41}"/>
              </a:ext>
            </a:extLst>
          </p:cNvPr>
          <p:cNvPicPr>
            <a:picLocks noChangeAspect="1"/>
          </p:cNvPicPr>
          <p:nvPr/>
        </p:nvPicPr>
        <p:blipFill>
          <a:blip r:embed="rId4"/>
          <a:stretch>
            <a:fillRect/>
          </a:stretch>
        </p:blipFill>
        <p:spPr>
          <a:xfrm>
            <a:off x="5299784" y="1101010"/>
            <a:ext cx="6892216" cy="1898419"/>
          </a:xfrm>
          <a:prstGeom prst="rect">
            <a:avLst/>
          </a:prstGeom>
        </p:spPr>
      </p:pic>
    </p:spTree>
    <p:extLst>
      <p:ext uri="{BB962C8B-B14F-4D97-AF65-F5344CB8AC3E}">
        <p14:creationId xmlns:p14="http://schemas.microsoft.com/office/powerpoint/2010/main" val="351908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64A72D-5227-662B-F2CF-69B567B5CB92}"/>
              </a:ext>
            </a:extLst>
          </p:cNvPr>
          <p:cNvSpPr txBox="1"/>
          <p:nvPr/>
        </p:nvSpPr>
        <p:spPr>
          <a:xfrm>
            <a:off x="548639" y="1164063"/>
            <a:ext cx="11260501" cy="4805418"/>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r>
              <a:rPr lang="en-US" sz="4000" dirty="0">
                <a:effectLst/>
                <a:ea typeface="Calibri" panose="020F0502020204030204" pitchFamily="34" charset="0"/>
                <a:cs typeface="Times New Roman" panose="02020603050405020304" pitchFamily="18" charset="0"/>
              </a:rPr>
              <a:t>Identification of non-MOUD arm not standardized</a:t>
            </a:r>
            <a:endParaRPr lang="en-US" sz="3600" dirty="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Sensitivity analyses u</a:t>
            </a:r>
            <a:r>
              <a:rPr lang="en-US" sz="3200" dirty="0">
                <a:effectLst/>
                <a:ea typeface="Calibri" panose="020F0502020204030204" pitchFamily="34" charset="0"/>
                <a:cs typeface="Times New Roman" panose="02020603050405020304" pitchFamily="18" charset="0"/>
              </a:rPr>
              <a:t>sing OUD algorithm for all</a:t>
            </a:r>
          </a:p>
          <a:p>
            <a:pPr marL="342900" indent="-342900">
              <a:lnSpc>
                <a:spcPct val="107000"/>
              </a:lnSpc>
              <a:buFont typeface="Arial" panose="020B0604020202020204" pitchFamily="34" charset="0"/>
              <a:buChar char="•"/>
            </a:pPr>
            <a:r>
              <a:rPr lang="en-US" sz="4000" dirty="0">
                <a:ea typeface="Calibri" panose="020F0502020204030204" pitchFamily="34" charset="0"/>
                <a:cs typeface="Times New Roman" panose="02020603050405020304" pitchFamily="18" charset="0"/>
              </a:rPr>
              <a:t>Varied MOUD access in communities </a:t>
            </a:r>
            <a:r>
              <a:rPr lang="en-US" sz="4000" dirty="0">
                <a:ea typeface="Calibri" panose="020F0502020204030204" pitchFamily="34" charset="0"/>
                <a:cs typeface="Times New Roman" panose="02020603050405020304" pitchFamily="18" charset="0"/>
                <a:sym typeface="Wingdings" panose="05000000000000000000" pitchFamily="2" charset="2"/>
              </a:rPr>
              <a:t></a:t>
            </a:r>
            <a:r>
              <a:rPr lang="en-US" sz="4000" dirty="0">
                <a:ea typeface="Calibri" panose="020F0502020204030204" pitchFamily="34" charset="0"/>
                <a:cs typeface="Times New Roman" panose="02020603050405020304" pitchFamily="18" charset="0"/>
              </a:rPr>
              <a:t> jails</a:t>
            </a:r>
          </a:p>
          <a:p>
            <a:pPr marL="1485900" lvl="2" indent="-571500">
              <a:lnSpc>
                <a:spcPct val="107000"/>
              </a:lnSpc>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Entry disparities likely reflect community practices</a:t>
            </a:r>
          </a:p>
          <a:p>
            <a:pPr marL="1485900" lvl="2" indent="-571500">
              <a:lnSpc>
                <a:spcPct val="107000"/>
              </a:lnSpc>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Cannot r/o disparate </a:t>
            </a:r>
            <a:r>
              <a:rPr lang="en-US" sz="3200">
                <a:ea typeface="Calibri" panose="020F0502020204030204" pitchFamily="34" charset="0"/>
                <a:cs typeface="Times New Roman" panose="02020603050405020304" pitchFamily="18" charset="0"/>
              </a:rPr>
              <a:t>jail practices</a:t>
            </a:r>
            <a:endParaRPr lang="en-US" sz="3200" dirty="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4000" dirty="0">
                <a:ea typeface="Calibri" panose="020F0502020204030204" pitchFamily="34" charset="0"/>
                <a:cs typeface="Times New Roman" panose="02020603050405020304" pitchFamily="18" charset="0"/>
              </a:rPr>
              <a:t>Data quality and matching challenges</a:t>
            </a:r>
          </a:p>
          <a:p>
            <a:pPr marL="1257300" lvl="2" indent="-342900">
              <a:lnSpc>
                <a:spcPct val="107000"/>
              </a:lnSpc>
              <a:buFont typeface="Courier New" panose="02070309020205020404" pitchFamily="49" charset="0"/>
              <a:buChar char="o"/>
            </a:pPr>
            <a:r>
              <a:rPr lang="en-US" sz="3200" dirty="0">
                <a:ea typeface="Calibri" panose="020F0502020204030204" pitchFamily="34" charset="0"/>
                <a:cs typeface="Times New Roman" panose="02020603050405020304" pitchFamily="18" charset="0"/>
              </a:rPr>
              <a:t>Analyst unable to see data directly per PHD policy</a:t>
            </a:r>
          </a:p>
          <a:p>
            <a:pPr marL="342900" marR="0" indent="-342900">
              <a:lnSpc>
                <a:spcPct val="107000"/>
              </a:lnSpc>
              <a:spcBef>
                <a:spcPts val="0"/>
              </a:spcBef>
              <a:spcAft>
                <a:spcPts val="0"/>
              </a:spcAft>
              <a:buFont typeface="Arial" panose="020B0604020202020204" pitchFamily="34" charset="0"/>
              <a:buChar char="•"/>
            </a:pPr>
            <a:r>
              <a:rPr lang="en-US" sz="4000" dirty="0">
                <a:ea typeface="Calibri" panose="020F0502020204030204" pitchFamily="34" charset="0"/>
                <a:cs typeface="Times New Roman" panose="02020603050405020304" pitchFamily="18" charset="0"/>
              </a:rPr>
              <a:t>COVID-19 may have distorted outcomes</a:t>
            </a:r>
          </a:p>
        </p:txBody>
      </p:sp>
      <p:sp>
        <p:nvSpPr>
          <p:cNvPr id="7" name="TextBox 6">
            <a:extLst>
              <a:ext uri="{FF2B5EF4-FFF2-40B4-BE49-F238E27FC236}">
                <a16:creationId xmlns:a16="http://schemas.microsoft.com/office/drawing/2014/main" id="{4DAEBD38-9C11-FC6C-A0AE-A1851DA686A3}"/>
              </a:ext>
            </a:extLst>
          </p:cNvPr>
          <p:cNvSpPr txBox="1"/>
          <p:nvPr/>
        </p:nvSpPr>
        <p:spPr>
          <a:xfrm>
            <a:off x="235633" y="121222"/>
            <a:ext cx="6098344" cy="769441"/>
          </a:xfrm>
          <a:prstGeom prst="rect">
            <a:avLst/>
          </a:prstGeom>
          <a:noFill/>
        </p:spPr>
        <p:txBody>
          <a:bodyPr wrap="square">
            <a:spAutoFit/>
          </a:bodyPr>
          <a:lstStyle/>
          <a:p>
            <a:r>
              <a:rPr lang="en-US" sz="4400" b="1" dirty="0">
                <a:solidFill>
                  <a:srgbClr val="FFFF00"/>
                </a:solidFill>
                <a:effectLst/>
                <a:latin typeface="+mj-lt"/>
                <a:ea typeface="Calibri" panose="020F0502020204030204" pitchFamily="34" charset="0"/>
                <a:cs typeface="Times New Roman" panose="02020603050405020304" pitchFamily="18" charset="0"/>
              </a:rPr>
              <a:t>Limitations</a:t>
            </a:r>
            <a:endParaRPr lang="en-US" sz="4400" dirty="0">
              <a:solidFill>
                <a:srgbClr val="FFFF00"/>
              </a:solidFill>
              <a:latin typeface="+mj-lt"/>
            </a:endParaRPr>
          </a:p>
        </p:txBody>
      </p:sp>
    </p:spTree>
    <p:extLst>
      <p:ext uri="{BB962C8B-B14F-4D97-AF65-F5344CB8AC3E}">
        <p14:creationId xmlns:p14="http://schemas.microsoft.com/office/powerpoint/2010/main" val="130457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64A72D-5227-662B-F2CF-69B567B5CB92}"/>
              </a:ext>
            </a:extLst>
          </p:cNvPr>
          <p:cNvSpPr txBox="1"/>
          <p:nvPr/>
        </p:nvSpPr>
        <p:spPr>
          <a:xfrm>
            <a:off x="548640" y="1320177"/>
            <a:ext cx="10917320" cy="4154984"/>
          </a:xfrm>
          <a:prstGeom prst="rect">
            <a:avLst/>
          </a:prstGeom>
          <a:noFill/>
        </p:spPr>
        <p:txBody>
          <a:bodyPr wrap="square">
            <a:spAutoFit/>
          </a:bodyPr>
          <a:lstStyle/>
          <a:p>
            <a:pPr marL="342900" marR="0" indent="-342900">
              <a:buFont typeface="Arial" panose="020B0604020202020204" pitchFamily="34" charset="0"/>
              <a:buChar char="•"/>
            </a:pPr>
            <a:r>
              <a:rPr lang="en-US" sz="4000" dirty="0">
                <a:effectLst/>
                <a:ea typeface="Calibri" panose="020F0502020204030204" pitchFamily="34" charset="0"/>
                <a:cs typeface="Times New Roman" panose="02020603050405020304" pitchFamily="18" charset="0"/>
              </a:rPr>
              <a:t>Jail-based MOUD treatment </a:t>
            </a:r>
            <a:r>
              <a:rPr lang="en-US" sz="4000" dirty="0">
                <a:effectLst/>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ea typeface="Calibri" panose="020F0502020204030204" pitchFamily="34" charset="0"/>
              <a:cs typeface="Times New Roman" panose="02020603050405020304" pitchFamily="18" charset="0"/>
            </a:endParaRPr>
          </a:p>
          <a:p>
            <a:pPr marL="1257300" lvl="2" indent="-342900">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effectLst/>
                <a:ea typeface="Calibri" panose="020F0502020204030204" pitchFamily="34" charset="0"/>
                <a:cs typeface="Times New Roman" panose="02020603050405020304" pitchFamily="18" charset="0"/>
              </a:rPr>
              <a:t>post-release MOUD in the community</a:t>
            </a:r>
          </a:p>
          <a:p>
            <a:pPr marL="1257300" lvl="2" indent="-342900">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effectLst/>
                <a:ea typeface="Calibri" panose="020F0502020204030204" pitchFamily="34" charset="0"/>
                <a:cs typeface="Times New Roman" panose="02020603050405020304" pitchFamily="18" charset="0"/>
              </a:rPr>
              <a:t>total opioid overdose</a:t>
            </a:r>
          </a:p>
          <a:p>
            <a:pPr marL="1257300" lvl="2" indent="-342900">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effectLst/>
                <a:ea typeface="Calibri" panose="020F0502020204030204" pitchFamily="34" charset="0"/>
                <a:cs typeface="Times New Roman" panose="02020603050405020304" pitchFamily="18" charset="0"/>
              </a:rPr>
              <a:t>reincarceration </a:t>
            </a:r>
          </a:p>
          <a:p>
            <a:pPr marL="1257300" lvl="2" indent="-342900">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effectLst/>
                <a:ea typeface="Calibri" panose="020F0502020204030204" pitchFamily="34" charset="0"/>
                <a:cs typeface="Times New Roman" panose="02020603050405020304" pitchFamily="18" charset="0"/>
              </a:rPr>
              <a:t>all-cause mortality</a:t>
            </a:r>
          </a:p>
          <a:p>
            <a:pPr marL="342900" marR="0" indent="-342900">
              <a:buFont typeface="Arial" panose="020B0604020202020204" pitchFamily="34" charset="0"/>
              <a:buChar char="•"/>
            </a:pPr>
            <a:r>
              <a:rPr lang="en-US" sz="4000" dirty="0">
                <a:effectLst/>
                <a:ea typeface="Calibri" panose="020F0502020204030204" pitchFamily="34" charset="0"/>
                <a:cs typeface="Times New Roman" panose="02020603050405020304" pitchFamily="18" charset="0"/>
              </a:rPr>
              <a:t>Racial and ethnic disparities in MOUD access merit further examination and intervention</a:t>
            </a:r>
          </a:p>
        </p:txBody>
      </p:sp>
      <p:sp>
        <p:nvSpPr>
          <p:cNvPr id="7" name="TextBox 6">
            <a:extLst>
              <a:ext uri="{FF2B5EF4-FFF2-40B4-BE49-F238E27FC236}">
                <a16:creationId xmlns:a16="http://schemas.microsoft.com/office/drawing/2014/main" id="{4DAEBD38-9C11-FC6C-A0AE-A1851DA686A3}"/>
              </a:ext>
            </a:extLst>
          </p:cNvPr>
          <p:cNvSpPr txBox="1"/>
          <p:nvPr/>
        </p:nvSpPr>
        <p:spPr>
          <a:xfrm>
            <a:off x="235633" y="132373"/>
            <a:ext cx="6098344" cy="769441"/>
          </a:xfrm>
          <a:prstGeom prst="rect">
            <a:avLst/>
          </a:prstGeom>
          <a:noFill/>
        </p:spPr>
        <p:txBody>
          <a:bodyPr wrap="square">
            <a:spAutoFit/>
          </a:bodyPr>
          <a:lstStyle/>
          <a:p>
            <a:r>
              <a:rPr lang="en-US" sz="4400" b="1" dirty="0">
                <a:solidFill>
                  <a:srgbClr val="FFFF00"/>
                </a:solidFill>
                <a:effectLst/>
                <a:latin typeface="+mj-lt"/>
                <a:ea typeface="Calibri" panose="020F0502020204030204" pitchFamily="34" charset="0"/>
                <a:cs typeface="Times New Roman" panose="02020603050405020304" pitchFamily="18" charset="0"/>
              </a:rPr>
              <a:t>Conclusion</a:t>
            </a:r>
            <a:endParaRPr lang="en-US" sz="4400" dirty="0">
              <a:solidFill>
                <a:srgbClr val="FFFF00"/>
              </a:solidFill>
              <a:latin typeface="+mj-lt"/>
            </a:endParaRPr>
          </a:p>
        </p:txBody>
      </p:sp>
    </p:spTree>
    <p:extLst>
      <p:ext uri="{BB962C8B-B14F-4D97-AF65-F5344CB8AC3E}">
        <p14:creationId xmlns:p14="http://schemas.microsoft.com/office/powerpoint/2010/main" val="92853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AEBD38-9C11-FC6C-A0AE-A1851DA686A3}"/>
              </a:ext>
            </a:extLst>
          </p:cNvPr>
          <p:cNvSpPr txBox="1"/>
          <p:nvPr/>
        </p:nvSpPr>
        <p:spPr>
          <a:xfrm>
            <a:off x="231423" y="74798"/>
            <a:ext cx="11700747" cy="87509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00"/>
                </a:solidFill>
                <a:effectLst/>
                <a:latin typeface="+mj-lt"/>
                <a:ea typeface="+mj-ea"/>
                <a:cs typeface="+mj-cs"/>
              </a:rPr>
              <a:t>Acknowledgments</a:t>
            </a:r>
            <a:endParaRPr lang="en-US" sz="4000" b="1" kern="1200" dirty="0">
              <a:solidFill>
                <a:srgbClr val="FFFF00"/>
              </a:solidFill>
              <a:latin typeface="+mj-lt"/>
              <a:ea typeface="+mj-ea"/>
              <a:cs typeface="+mj-cs"/>
            </a:endParaRPr>
          </a:p>
        </p:txBody>
      </p:sp>
      <p:sp>
        <p:nvSpPr>
          <p:cNvPr id="8" name="TextBox 7">
            <a:extLst>
              <a:ext uri="{FF2B5EF4-FFF2-40B4-BE49-F238E27FC236}">
                <a16:creationId xmlns:a16="http://schemas.microsoft.com/office/drawing/2014/main" id="{AC0E1B22-EB83-1161-9391-6986DD207FE7}"/>
              </a:ext>
            </a:extLst>
          </p:cNvPr>
          <p:cNvSpPr txBox="1"/>
          <p:nvPr/>
        </p:nvSpPr>
        <p:spPr>
          <a:xfrm>
            <a:off x="157523" y="1029815"/>
            <a:ext cx="3273776" cy="5078313"/>
          </a:xfrm>
          <a:prstGeom prst="rect">
            <a:avLst/>
          </a:prstGeom>
          <a:noFill/>
        </p:spPr>
        <p:txBody>
          <a:bodyPr wrap="square" rtlCol="0">
            <a:spAutoFit/>
          </a:bodyPr>
          <a:lstStyle/>
          <a:p>
            <a:r>
              <a:rPr lang="en-US" b="1" dirty="0"/>
              <a:t>Data analyst</a:t>
            </a:r>
          </a:p>
          <a:p>
            <a:r>
              <a:rPr lang="en-US" dirty="0"/>
              <a:t>Donna Wilson</a:t>
            </a:r>
          </a:p>
          <a:p>
            <a:endParaRPr lang="en-US" sz="900" b="1" dirty="0"/>
          </a:p>
          <a:p>
            <a:r>
              <a:rPr lang="en-US" b="1" dirty="0"/>
              <a:t>Co-Investigators</a:t>
            </a:r>
          </a:p>
          <a:p>
            <a:r>
              <a:rPr lang="en-US" dirty="0"/>
              <a:t>Tom Stopka, PhD, MHS</a:t>
            </a:r>
          </a:p>
          <a:p>
            <a:r>
              <a:rPr lang="en-US" dirty="0"/>
              <a:t>Warren Ferguson, MD</a:t>
            </a:r>
          </a:p>
          <a:p>
            <a:r>
              <a:rPr lang="en-US" dirty="0"/>
              <a:t>Ekaterina Pivovarova, PhD</a:t>
            </a:r>
          </a:p>
          <a:p>
            <a:r>
              <a:rPr lang="en-US" dirty="0"/>
              <a:t>Claudia Santelices, PhD </a:t>
            </a:r>
          </a:p>
          <a:p>
            <a:r>
              <a:rPr lang="en-US" dirty="0"/>
              <a:t>Sean Murphy, PhD</a:t>
            </a:r>
          </a:p>
          <a:p>
            <a:r>
              <a:rPr lang="en-US" dirty="0"/>
              <a:t>Kathryn McCollister, PhD</a:t>
            </a:r>
          </a:p>
          <a:p>
            <a:endParaRPr lang="en-US" sz="900" b="1" dirty="0"/>
          </a:p>
          <a:p>
            <a:r>
              <a:rPr lang="en-US" b="1" dirty="0"/>
              <a:t>MA Department of Public Health</a:t>
            </a:r>
          </a:p>
          <a:p>
            <a:r>
              <a:rPr lang="en-US" dirty="0"/>
              <a:t>Dana Bernson (Co-I)</a:t>
            </a:r>
          </a:p>
          <a:p>
            <a:r>
              <a:rPr lang="en-US" dirty="0"/>
              <a:t>Nicole Schmitt </a:t>
            </a:r>
          </a:p>
          <a:p>
            <a:r>
              <a:rPr lang="en-US" dirty="0"/>
              <a:t>Jen Miller</a:t>
            </a:r>
          </a:p>
          <a:p>
            <a:r>
              <a:rPr lang="en-US" dirty="0"/>
              <a:t>Hermik Babakhanlou-Chase </a:t>
            </a:r>
          </a:p>
          <a:p>
            <a:r>
              <a:rPr lang="en-US" dirty="0"/>
              <a:t>Christopher </a:t>
            </a:r>
            <a:r>
              <a:rPr lang="en-US" dirty="0" err="1"/>
              <a:t>Massad</a:t>
            </a:r>
            <a:r>
              <a:rPr lang="en-US" dirty="0"/>
              <a:t> </a:t>
            </a:r>
          </a:p>
          <a:p>
            <a:r>
              <a:rPr lang="en-US" dirty="0"/>
              <a:t>Devon Dunn</a:t>
            </a:r>
          </a:p>
        </p:txBody>
      </p:sp>
      <p:sp>
        <p:nvSpPr>
          <p:cNvPr id="12" name="TextBox 11">
            <a:extLst>
              <a:ext uri="{FF2B5EF4-FFF2-40B4-BE49-F238E27FC236}">
                <a16:creationId xmlns:a16="http://schemas.microsoft.com/office/drawing/2014/main" id="{391EF5E5-9C65-361D-2CF3-43EB2E5FCA30}"/>
              </a:ext>
            </a:extLst>
          </p:cNvPr>
          <p:cNvSpPr txBox="1"/>
          <p:nvPr/>
        </p:nvSpPr>
        <p:spPr>
          <a:xfrm>
            <a:off x="3243944" y="1006319"/>
            <a:ext cx="5334000" cy="6186309"/>
          </a:xfrm>
          <a:prstGeom prst="rect">
            <a:avLst/>
          </a:prstGeom>
          <a:noFill/>
        </p:spPr>
        <p:txBody>
          <a:bodyPr wrap="square" numCol="2">
            <a:spAutoFit/>
          </a:bodyPr>
          <a:lstStyle/>
          <a:p>
            <a:r>
              <a:rPr lang="en-US" b="1" dirty="0"/>
              <a:t>Project Management</a:t>
            </a:r>
          </a:p>
          <a:p>
            <a:r>
              <a:rPr lang="en-US" dirty="0"/>
              <a:t>Randall Hoskinson</a:t>
            </a:r>
            <a:endParaRPr lang="en-US" b="1" dirty="0"/>
          </a:p>
          <a:p>
            <a:endParaRPr lang="en-US" b="1" dirty="0"/>
          </a:p>
          <a:p>
            <a:r>
              <a:rPr lang="en-US" b="1" dirty="0"/>
              <a:t>Research Staff</a:t>
            </a:r>
          </a:p>
          <a:p>
            <a:pPr marR="0" algn="l">
              <a:spcBef>
                <a:spcPts val="0"/>
              </a:spcBef>
              <a:spcAft>
                <a:spcPts val="0"/>
              </a:spcAft>
            </a:pPr>
            <a:r>
              <a:rPr lang="en-US" kern="1400" dirty="0">
                <a:ln>
                  <a:noFill/>
                </a:ln>
                <a:effectLst/>
              </a:rPr>
              <a:t>Caitlin </a:t>
            </a:r>
            <a:r>
              <a:rPr lang="en-US" kern="1400" dirty="0" err="1">
                <a:ln>
                  <a:noFill/>
                </a:ln>
                <a:effectLst/>
              </a:rPr>
              <a:t>Tanski</a:t>
            </a:r>
            <a:endParaRPr lang="en-US" kern="1400" dirty="0">
              <a:ln>
                <a:noFill/>
              </a:ln>
              <a:effectLst/>
            </a:endParaRPr>
          </a:p>
          <a:p>
            <a:pPr marR="0" algn="l">
              <a:spcBef>
                <a:spcPts val="0"/>
              </a:spcBef>
              <a:spcAft>
                <a:spcPts val="0"/>
              </a:spcAft>
            </a:pPr>
            <a:r>
              <a:rPr lang="en-US" kern="1400" dirty="0">
                <a:ln>
                  <a:noFill/>
                </a:ln>
                <a:effectLst/>
              </a:rPr>
              <a:t>Sam Tarplin</a:t>
            </a:r>
          </a:p>
          <a:p>
            <a:pPr marR="0" algn="l">
              <a:spcBef>
                <a:spcPts val="0"/>
              </a:spcBef>
              <a:spcAft>
                <a:spcPts val="0"/>
              </a:spcAft>
            </a:pPr>
            <a:r>
              <a:rPr lang="en-US" kern="1400" dirty="0">
                <a:ln>
                  <a:noFill/>
                </a:ln>
                <a:effectLst/>
              </a:rPr>
              <a:t>Madison Crawford</a:t>
            </a:r>
          </a:p>
          <a:p>
            <a:pPr marR="0" algn="l">
              <a:spcBef>
                <a:spcPts val="0"/>
              </a:spcBef>
              <a:spcAft>
                <a:spcPts val="0"/>
              </a:spcAft>
            </a:pPr>
            <a:r>
              <a:rPr lang="en-US" kern="1400" dirty="0"/>
              <a:t>Elyse Bianchet</a:t>
            </a:r>
          </a:p>
          <a:p>
            <a:pPr marR="0" algn="l">
              <a:spcBef>
                <a:spcPts val="0"/>
              </a:spcBef>
              <a:spcAft>
                <a:spcPts val="0"/>
              </a:spcAft>
            </a:pPr>
            <a:r>
              <a:rPr lang="en-US" kern="1400" dirty="0">
                <a:ln>
                  <a:noFill/>
                </a:ln>
                <a:effectLst/>
              </a:rPr>
              <a:t>Lizbeth Del Toro-</a:t>
            </a:r>
            <a:r>
              <a:rPr lang="en-US" kern="1400" dirty="0" err="1">
                <a:ln>
                  <a:noFill/>
                </a:ln>
                <a:effectLst/>
              </a:rPr>
              <a:t>Mejias</a:t>
            </a:r>
            <a:endParaRPr lang="en-US" kern="1400" dirty="0">
              <a:ln>
                <a:noFill/>
              </a:ln>
              <a:effectLst/>
            </a:endParaRPr>
          </a:p>
          <a:p>
            <a:pPr marR="0" algn="l">
              <a:spcBef>
                <a:spcPts val="0"/>
              </a:spcBef>
              <a:spcAft>
                <a:spcPts val="0"/>
              </a:spcAft>
            </a:pPr>
            <a:r>
              <a:rPr lang="en-US" kern="1400" dirty="0"/>
              <a:t>Patrick Dowd</a:t>
            </a:r>
          </a:p>
          <a:p>
            <a:pPr marR="0" algn="l">
              <a:spcBef>
                <a:spcPts val="0"/>
              </a:spcBef>
              <a:spcAft>
                <a:spcPts val="0"/>
              </a:spcAft>
            </a:pPr>
            <a:r>
              <a:rPr lang="en-US" kern="1400" dirty="0">
                <a:ln>
                  <a:noFill/>
                </a:ln>
                <a:effectLst/>
              </a:rPr>
              <a:t>Jennifer Rossi</a:t>
            </a:r>
          </a:p>
          <a:p>
            <a:pPr marR="0" algn="l">
              <a:spcBef>
                <a:spcPts val="0"/>
              </a:spcBef>
              <a:spcAft>
                <a:spcPts val="0"/>
              </a:spcAft>
            </a:pPr>
            <a:r>
              <a:rPr lang="en-US" kern="1400" dirty="0">
                <a:ln>
                  <a:noFill/>
                </a:ln>
                <a:effectLst/>
              </a:rPr>
              <a:t>Nicole Calhoun</a:t>
            </a:r>
          </a:p>
          <a:p>
            <a:pPr marR="0" algn="l">
              <a:spcBef>
                <a:spcPts val="0"/>
              </a:spcBef>
              <a:spcAft>
                <a:spcPts val="0"/>
              </a:spcAft>
            </a:pPr>
            <a:r>
              <a:rPr lang="en-US" kern="1400" dirty="0">
                <a:ln>
                  <a:noFill/>
                </a:ln>
                <a:effectLst/>
              </a:rPr>
              <a:t>Daviana Englander</a:t>
            </a:r>
          </a:p>
          <a:p>
            <a:pPr marR="0" algn="l">
              <a:spcBef>
                <a:spcPts val="0"/>
              </a:spcBef>
              <a:spcAft>
                <a:spcPts val="0"/>
              </a:spcAft>
            </a:pPr>
            <a:r>
              <a:rPr lang="en-US" kern="1400" dirty="0">
                <a:ln>
                  <a:noFill/>
                </a:ln>
                <a:effectLst/>
              </a:rPr>
              <a:t>Morgan Ruggiro</a:t>
            </a:r>
          </a:p>
          <a:p>
            <a:pPr marR="0" algn="l">
              <a:spcBef>
                <a:spcPts val="0"/>
              </a:spcBef>
              <a:spcAft>
                <a:spcPts val="0"/>
              </a:spcAft>
            </a:pPr>
            <a:r>
              <a:rPr lang="en-US" kern="1400" dirty="0">
                <a:ln>
                  <a:noFill/>
                </a:ln>
                <a:effectLst/>
              </a:rPr>
              <a:t>Jen Cormier</a:t>
            </a:r>
            <a:endParaRPr lang="en-US" kern="1400" dirty="0"/>
          </a:p>
          <a:p>
            <a:pPr marR="0" algn="l">
              <a:spcBef>
                <a:spcPts val="0"/>
              </a:spcBef>
              <a:spcAft>
                <a:spcPts val="0"/>
              </a:spcAft>
            </a:pPr>
            <a:r>
              <a:rPr lang="en-US" kern="1400" dirty="0"/>
              <a:t>Allison Manco</a:t>
            </a:r>
          </a:p>
          <a:p>
            <a:pPr marR="0" algn="l">
              <a:spcBef>
                <a:spcPts val="0"/>
              </a:spcBef>
              <a:spcAft>
                <a:spcPts val="0"/>
              </a:spcAft>
            </a:pPr>
            <a:r>
              <a:rPr lang="en-US" kern="1400" dirty="0"/>
              <a:t>Shannon Fox</a:t>
            </a:r>
          </a:p>
          <a:p>
            <a:r>
              <a:rPr lang="en-US" kern="1400" dirty="0">
                <a:ln>
                  <a:noFill/>
                </a:ln>
                <a:effectLst/>
              </a:rPr>
              <a:t>Julia Shannon-Grillo</a:t>
            </a:r>
          </a:p>
          <a:p>
            <a:r>
              <a:rPr lang="en-US" kern="1400" dirty="0"/>
              <a:t>Atsushi Matsumoto</a:t>
            </a:r>
            <a:endParaRPr lang="en-US" kern="1400" dirty="0">
              <a:ln>
                <a:noFill/>
              </a:ln>
              <a:effectLst/>
            </a:endParaRPr>
          </a:p>
          <a:p>
            <a:pPr marR="0" algn="l">
              <a:spcBef>
                <a:spcPts val="0"/>
              </a:spcBef>
              <a:spcAft>
                <a:spcPts val="0"/>
              </a:spcAft>
            </a:pPr>
            <a:endParaRPr lang="en-US" kern="1400" dirty="0"/>
          </a:p>
          <a:p>
            <a:pPr marR="0" algn="l">
              <a:spcBef>
                <a:spcPts val="0"/>
              </a:spcBef>
              <a:spcAft>
                <a:spcPts val="0"/>
              </a:spcAft>
            </a:pPr>
            <a:endParaRPr lang="en-US" kern="1400" dirty="0"/>
          </a:p>
          <a:p>
            <a:pPr marR="0" algn="l">
              <a:spcBef>
                <a:spcPts val="0"/>
              </a:spcBef>
              <a:spcAft>
                <a:spcPts val="0"/>
              </a:spcAft>
            </a:pPr>
            <a:endParaRPr lang="en-US" kern="1400" dirty="0"/>
          </a:p>
          <a:p>
            <a:endParaRPr lang="en-US" dirty="0"/>
          </a:p>
          <a:p>
            <a:r>
              <a:rPr lang="en-US" dirty="0"/>
              <a:t>Rebecca </a:t>
            </a:r>
            <a:r>
              <a:rPr lang="en-US" dirty="0" err="1"/>
              <a:t>Rottapel</a:t>
            </a:r>
            <a:endParaRPr lang="en-US" dirty="0"/>
          </a:p>
          <a:p>
            <a:pPr marR="0" algn="l">
              <a:spcBef>
                <a:spcPts val="0"/>
              </a:spcBef>
              <a:spcAft>
                <a:spcPts val="0"/>
              </a:spcAft>
            </a:pPr>
            <a:endParaRPr lang="en-US" kern="1400" dirty="0"/>
          </a:p>
          <a:p>
            <a:pPr marR="0" algn="l">
              <a:spcBef>
                <a:spcPts val="0"/>
              </a:spcBef>
              <a:spcAft>
                <a:spcPts val="0"/>
              </a:spcAft>
            </a:pPr>
            <a:endParaRPr lang="en-US" kern="1400" dirty="0"/>
          </a:p>
          <a:p>
            <a:pPr marR="0" algn="l">
              <a:spcBef>
                <a:spcPts val="0"/>
              </a:spcBef>
              <a:spcAft>
                <a:spcPts val="0"/>
              </a:spcAft>
            </a:pPr>
            <a:r>
              <a:rPr lang="en-US" kern="1400" dirty="0"/>
              <a:t>Danielle Ryan</a:t>
            </a:r>
          </a:p>
          <a:p>
            <a:pPr marR="0" algn="l">
              <a:spcBef>
                <a:spcPts val="0"/>
              </a:spcBef>
              <a:spcAft>
                <a:spcPts val="0"/>
              </a:spcAft>
            </a:pPr>
            <a:r>
              <a:rPr lang="en-US" kern="1400" dirty="0">
                <a:ln>
                  <a:noFill/>
                </a:ln>
                <a:effectLst/>
              </a:rPr>
              <a:t>Leah </a:t>
            </a:r>
            <a:r>
              <a:rPr lang="en-US" kern="1400" dirty="0"/>
              <a:t>Shapiro</a:t>
            </a:r>
          </a:p>
          <a:p>
            <a:pPr marR="0" algn="l">
              <a:spcBef>
                <a:spcPts val="0"/>
              </a:spcBef>
              <a:spcAft>
                <a:spcPts val="0"/>
              </a:spcAft>
            </a:pPr>
            <a:r>
              <a:rPr lang="en-US" kern="1400" dirty="0">
                <a:ln>
                  <a:noFill/>
                </a:ln>
                <a:effectLst/>
              </a:rPr>
              <a:t>Makaela Press</a:t>
            </a:r>
          </a:p>
          <a:p>
            <a:pPr marR="0" algn="l">
              <a:spcBef>
                <a:spcPts val="0"/>
              </a:spcBef>
              <a:spcAft>
                <a:spcPts val="0"/>
              </a:spcAft>
            </a:pPr>
            <a:r>
              <a:rPr lang="en-US" kern="1400" dirty="0"/>
              <a:t>Bridget Volk</a:t>
            </a:r>
          </a:p>
          <a:p>
            <a:pPr marR="0" algn="l">
              <a:spcBef>
                <a:spcPts val="0"/>
              </a:spcBef>
              <a:spcAft>
                <a:spcPts val="0"/>
              </a:spcAft>
            </a:pPr>
            <a:r>
              <a:rPr lang="en-US" kern="1400" dirty="0">
                <a:ln>
                  <a:noFill/>
                </a:ln>
                <a:effectLst/>
              </a:rPr>
              <a:t>Suzanne Cayer</a:t>
            </a:r>
          </a:p>
          <a:p>
            <a:pPr marR="0" algn="l">
              <a:spcBef>
                <a:spcPts val="0"/>
              </a:spcBef>
              <a:spcAft>
                <a:spcPts val="0"/>
              </a:spcAft>
            </a:pPr>
            <a:r>
              <a:rPr lang="en-US" kern="1400" dirty="0"/>
              <a:t>Mary </a:t>
            </a:r>
            <a:r>
              <a:rPr lang="en-US" kern="1400" dirty="0" err="1"/>
              <a:t>McPoland</a:t>
            </a:r>
            <a:endParaRPr lang="en-US" kern="1400" dirty="0"/>
          </a:p>
          <a:p>
            <a:pPr marR="0" algn="l">
              <a:spcBef>
                <a:spcPts val="0"/>
              </a:spcBef>
              <a:spcAft>
                <a:spcPts val="0"/>
              </a:spcAft>
            </a:pPr>
            <a:r>
              <a:rPr lang="en-US" kern="1400" dirty="0">
                <a:ln>
                  <a:noFill/>
                </a:ln>
                <a:effectLst/>
              </a:rPr>
              <a:t>Peter </a:t>
            </a:r>
            <a:r>
              <a:rPr lang="en-US" kern="1400" dirty="0" err="1">
                <a:ln>
                  <a:noFill/>
                </a:ln>
                <a:effectLst/>
              </a:rPr>
              <a:t>Balvanz</a:t>
            </a:r>
            <a:endParaRPr lang="en-US" kern="1400" dirty="0">
              <a:ln>
                <a:noFill/>
              </a:ln>
              <a:effectLst/>
            </a:endParaRPr>
          </a:p>
          <a:p>
            <a:pPr marR="0" algn="l">
              <a:spcBef>
                <a:spcPts val="0"/>
              </a:spcBef>
              <a:spcAft>
                <a:spcPts val="0"/>
              </a:spcAft>
            </a:pPr>
            <a:r>
              <a:rPr lang="en-US" kern="1400" dirty="0"/>
              <a:t>Alma </a:t>
            </a:r>
            <a:r>
              <a:rPr lang="en-US" kern="1400" dirty="0" err="1"/>
              <a:t>Bartnik</a:t>
            </a:r>
            <a:endParaRPr lang="en-US" kern="1400" dirty="0"/>
          </a:p>
          <a:p>
            <a:pPr marR="0" algn="l">
              <a:spcBef>
                <a:spcPts val="0"/>
              </a:spcBef>
              <a:spcAft>
                <a:spcPts val="0"/>
              </a:spcAft>
            </a:pPr>
            <a:r>
              <a:rPr lang="en-US" kern="1400" dirty="0">
                <a:ln>
                  <a:noFill/>
                </a:ln>
                <a:effectLst/>
              </a:rPr>
              <a:t>Kiel McGowan</a:t>
            </a:r>
          </a:p>
          <a:p>
            <a:pPr marR="0" algn="l">
              <a:spcBef>
                <a:spcPts val="0"/>
              </a:spcBef>
              <a:spcAft>
                <a:spcPts val="0"/>
              </a:spcAft>
            </a:pPr>
            <a:r>
              <a:rPr lang="en-US" kern="1400" dirty="0"/>
              <a:t>Elizabeth Delorme</a:t>
            </a:r>
          </a:p>
          <a:p>
            <a:pPr marR="0" algn="l">
              <a:spcBef>
                <a:spcPts val="0"/>
              </a:spcBef>
              <a:spcAft>
                <a:spcPts val="0"/>
              </a:spcAft>
            </a:pPr>
            <a:r>
              <a:rPr lang="en-US" kern="1400" dirty="0"/>
              <a:t>Calla Harrington</a:t>
            </a:r>
          </a:p>
          <a:p>
            <a:pPr marR="0" algn="l">
              <a:spcBef>
                <a:spcPts val="0"/>
              </a:spcBef>
              <a:spcAft>
                <a:spcPts val="0"/>
              </a:spcAft>
            </a:pPr>
            <a:r>
              <a:rPr lang="en-US" kern="1400" dirty="0"/>
              <a:t>Emily </a:t>
            </a:r>
            <a:r>
              <a:rPr lang="en-US" kern="1400" dirty="0" err="1"/>
              <a:t>Moner</a:t>
            </a:r>
            <a:r>
              <a:rPr lang="en-US" kern="1400" dirty="0"/>
              <a:t> </a:t>
            </a:r>
          </a:p>
          <a:p>
            <a:pPr marR="0" algn="l">
              <a:spcBef>
                <a:spcPts val="0"/>
              </a:spcBef>
              <a:spcAft>
                <a:spcPts val="0"/>
              </a:spcAft>
            </a:pPr>
            <a:r>
              <a:rPr lang="en-US" kern="1400" dirty="0">
                <a:ln>
                  <a:noFill/>
                </a:ln>
                <a:effectLst/>
              </a:rPr>
              <a:t>Natanael Velez</a:t>
            </a:r>
          </a:p>
          <a:p>
            <a:pPr marR="0" algn="l">
              <a:spcBef>
                <a:spcPts val="0"/>
              </a:spcBef>
              <a:spcAft>
                <a:spcPts val="0"/>
              </a:spcAft>
            </a:pPr>
            <a:r>
              <a:rPr lang="en-US" kern="1400" dirty="0"/>
              <a:t>Pryce Michener</a:t>
            </a:r>
          </a:p>
          <a:p>
            <a:pPr marR="0" algn="l">
              <a:spcBef>
                <a:spcPts val="0"/>
              </a:spcBef>
              <a:spcAft>
                <a:spcPts val="0"/>
              </a:spcAft>
            </a:pPr>
            <a:r>
              <a:rPr lang="en-US" kern="1400" dirty="0" err="1">
                <a:ln>
                  <a:noFill/>
                </a:ln>
                <a:effectLst/>
              </a:rPr>
              <a:t>Rithika</a:t>
            </a:r>
            <a:r>
              <a:rPr lang="en-US" kern="1400" dirty="0">
                <a:ln>
                  <a:noFill/>
                </a:ln>
                <a:effectLst/>
              </a:rPr>
              <a:t> </a:t>
            </a:r>
            <a:r>
              <a:rPr lang="en-US" kern="1400" dirty="0" err="1">
                <a:ln>
                  <a:noFill/>
                </a:ln>
                <a:effectLst/>
              </a:rPr>
              <a:t>Senthilkumar</a:t>
            </a:r>
            <a:endParaRPr lang="en-US" kern="1400" dirty="0">
              <a:ln>
                <a:noFill/>
              </a:ln>
              <a:effectLst/>
            </a:endParaRPr>
          </a:p>
        </p:txBody>
      </p:sp>
      <p:sp>
        <p:nvSpPr>
          <p:cNvPr id="14" name="TextBox 13">
            <a:extLst>
              <a:ext uri="{FF2B5EF4-FFF2-40B4-BE49-F238E27FC236}">
                <a16:creationId xmlns:a16="http://schemas.microsoft.com/office/drawing/2014/main" id="{62A14695-8BAA-A249-B404-99DF3045BF44}"/>
              </a:ext>
            </a:extLst>
          </p:cNvPr>
          <p:cNvSpPr txBox="1"/>
          <p:nvPr/>
        </p:nvSpPr>
        <p:spPr>
          <a:xfrm>
            <a:off x="8207830" y="950560"/>
            <a:ext cx="3724340" cy="5355312"/>
          </a:xfrm>
          <a:prstGeom prst="rect">
            <a:avLst/>
          </a:prstGeom>
          <a:noFill/>
        </p:spPr>
        <p:txBody>
          <a:bodyPr wrap="square">
            <a:spAutoFit/>
          </a:bodyPr>
          <a:lstStyle/>
          <a:p>
            <a:pPr marL="0" marR="0" indent="0" algn="l"/>
            <a:r>
              <a:rPr lang="en-US" b="1" kern="1400" dirty="0"/>
              <a:t>Correctional Partners</a:t>
            </a:r>
          </a:p>
          <a:p>
            <a:pPr marR="0" algn="l"/>
            <a:r>
              <a:rPr lang="en-US" b="1" i="1" kern="1400" dirty="0">
                <a:ln>
                  <a:noFill/>
                </a:ln>
                <a:effectLst/>
              </a:rPr>
              <a:t>Essex</a:t>
            </a:r>
            <a:r>
              <a:rPr lang="en-US" b="1" i="1" kern="1400" dirty="0"/>
              <a:t>: </a:t>
            </a:r>
            <a:r>
              <a:rPr lang="en-US" kern="1400" dirty="0"/>
              <a:t>Sheriff</a:t>
            </a:r>
            <a:r>
              <a:rPr lang="en-US" b="1" kern="1400" dirty="0"/>
              <a:t> </a:t>
            </a:r>
            <a:r>
              <a:rPr lang="en-US" kern="1400" dirty="0"/>
              <a:t>Coppinger,</a:t>
            </a:r>
            <a:r>
              <a:rPr lang="en-US" b="1" kern="1400" dirty="0"/>
              <a:t> </a:t>
            </a:r>
            <a:r>
              <a:rPr lang="en-US" kern="1400" dirty="0">
                <a:ln>
                  <a:noFill/>
                </a:ln>
                <a:effectLst/>
              </a:rPr>
              <a:t>Jason Faro, Dr. Christopher Gudas</a:t>
            </a:r>
          </a:p>
          <a:p>
            <a:pPr marR="0" algn="l"/>
            <a:r>
              <a:rPr lang="en-US" b="1" i="1" kern="1400" dirty="0">
                <a:ln>
                  <a:noFill/>
                </a:ln>
                <a:effectLst/>
              </a:rPr>
              <a:t>Franklin: </a:t>
            </a:r>
            <a:r>
              <a:rPr lang="en-US" kern="1400" dirty="0">
                <a:ln>
                  <a:noFill/>
                </a:ln>
                <a:effectLst/>
              </a:rPr>
              <a:t>Sheriff </a:t>
            </a:r>
            <a:r>
              <a:rPr lang="en-US" kern="1400" dirty="0" err="1">
                <a:ln>
                  <a:noFill/>
                </a:ln>
                <a:effectLst/>
              </a:rPr>
              <a:t>Donelan</a:t>
            </a:r>
            <a:r>
              <a:rPr lang="en-US" kern="1400" dirty="0">
                <a:ln>
                  <a:noFill/>
                </a:ln>
                <a:effectLst/>
              </a:rPr>
              <a:t>, Ed Hayes, Dr. Ruth </a:t>
            </a:r>
            <a:r>
              <a:rPr lang="en-US" kern="1400" dirty="0" err="1">
                <a:ln>
                  <a:noFill/>
                </a:ln>
                <a:effectLst/>
              </a:rPr>
              <a:t>Potee</a:t>
            </a:r>
            <a:endParaRPr lang="en-US" kern="1400" dirty="0">
              <a:ln>
                <a:noFill/>
              </a:ln>
              <a:effectLst/>
            </a:endParaRPr>
          </a:p>
          <a:p>
            <a:r>
              <a:rPr lang="en-US" b="1" i="1" kern="1400" dirty="0">
                <a:ln>
                  <a:noFill/>
                </a:ln>
                <a:effectLst/>
              </a:rPr>
              <a:t>Hampden:</a:t>
            </a:r>
            <a:r>
              <a:rPr lang="en-US" kern="1400" dirty="0">
                <a:ln>
                  <a:noFill/>
                </a:ln>
                <a:effectLst/>
              </a:rPr>
              <a:t> Sheriff  </a:t>
            </a:r>
            <a:r>
              <a:rPr lang="en-US" kern="1400" dirty="0" err="1">
                <a:ln>
                  <a:noFill/>
                </a:ln>
                <a:effectLst/>
              </a:rPr>
              <a:t>Cocchi</a:t>
            </a:r>
            <a:r>
              <a:rPr lang="en-US" kern="1400" dirty="0">
                <a:ln>
                  <a:noFill/>
                </a:ln>
                <a:effectLst/>
              </a:rPr>
              <a:t>, Cassandra Sarno</a:t>
            </a:r>
            <a:r>
              <a:rPr lang="en-US" b="1" kern="1400" dirty="0"/>
              <a:t>,</a:t>
            </a:r>
            <a:r>
              <a:rPr lang="en-US" kern="1400" dirty="0"/>
              <a:t> Dr. </a:t>
            </a:r>
            <a:r>
              <a:rPr lang="en-US" kern="1400" dirty="0">
                <a:ln>
                  <a:noFill/>
                </a:ln>
                <a:effectLst/>
              </a:rPr>
              <a:t>Thomas Lincoln, Sally Johnson Van Wright, Marty Lyman</a:t>
            </a:r>
          </a:p>
          <a:p>
            <a:r>
              <a:rPr lang="en-US" b="1" i="1" kern="1400" dirty="0">
                <a:ln>
                  <a:noFill/>
                </a:ln>
                <a:effectLst/>
              </a:rPr>
              <a:t>Hampshire</a:t>
            </a:r>
            <a:r>
              <a:rPr lang="en-US" i="1" kern="1400" dirty="0">
                <a:ln>
                  <a:noFill/>
                </a:ln>
                <a:effectLst/>
              </a:rPr>
              <a:t>:</a:t>
            </a:r>
            <a:r>
              <a:rPr lang="en-US" b="1" i="1" kern="1400" dirty="0">
                <a:ln>
                  <a:noFill/>
                </a:ln>
                <a:effectLst/>
              </a:rPr>
              <a:t> </a:t>
            </a:r>
            <a:r>
              <a:rPr lang="en-US" kern="1400" dirty="0">
                <a:ln>
                  <a:noFill/>
                </a:ln>
                <a:effectLst/>
              </a:rPr>
              <a:t>Sheriff Cahillane, Mindy Cady, Bridget </a:t>
            </a:r>
            <a:r>
              <a:rPr lang="en-US" kern="1400" dirty="0" err="1">
                <a:ln>
                  <a:noFill/>
                </a:ln>
                <a:effectLst/>
              </a:rPr>
              <a:t>Szawlowski</a:t>
            </a:r>
            <a:endParaRPr lang="en-US" kern="1400" dirty="0">
              <a:ln>
                <a:noFill/>
              </a:ln>
              <a:effectLst/>
            </a:endParaRPr>
          </a:p>
          <a:p>
            <a:pPr marR="0" algn="l"/>
            <a:r>
              <a:rPr lang="en-US" b="1" i="1" kern="1400" dirty="0">
                <a:ln>
                  <a:noFill/>
                </a:ln>
                <a:effectLst/>
              </a:rPr>
              <a:t>Middlesex</a:t>
            </a:r>
            <a:r>
              <a:rPr lang="en-US" b="1" i="1" kern="1400" dirty="0"/>
              <a:t>:</a:t>
            </a:r>
            <a:r>
              <a:rPr lang="en-US" b="1" kern="1400" dirty="0"/>
              <a:t> </a:t>
            </a:r>
            <a:r>
              <a:rPr lang="en-US" kern="1400" dirty="0"/>
              <a:t>Sheriff Koutoujian, </a:t>
            </a:r>
            <a:r>
              <a:rPr lang="en-US" kern="1400" dirty="0">
                <a:ln>
                  <a:noFill/>
                </a:ln>
                <a:effectLst/>
              </a:rPr>
              <a:t>Kashif Siddiqi, Dan Lee, Crystal </a:t>
            </a:r>
            <a:r>
              <a:rPr lang="en-US" kern="1400" dirty="0" err="1">
                <a:ln>
                  <a:noFill/>
                </a:ln>
                <a:effectLst/>
              </a:rPr>
              <a:t>Miske</a:t>
            </a:r>
            <a:r>
              <a:rPr lang="en-US" kern="1400" dirty="0">
                <a:ln>
                  <a:noFill/>
                </a:ln>
                <a:effectLst/>
              </a:rPr>
              <a:t>, Ashley Witts </a:t>
            </a:r>
          </a:p>
          <a:p>
            <a:pPr marR="0" algn="l"/>
            <a:r>
              <a:rPr lang="en-US" b="1" i="1" kern="1400" dirty="0">
                <a:ln>
                  <a:noFill/>
                </a:ln>
                <a:effectLst/>
              </a:rPr>
              <a:t>Norfolk</a:t>
            </a:r>
            <a:r>
              <a:rPr lang="en-US" b="1" i="1" kern="1400" dirty="0"/>
              <a:t>: </a:t>
            </a:r>
            <a:r>
              <a:rPr lang="en-US" i="1" kern="1400" dirty="0"/>
              <a:t> </a:t>
            </a:r>
            <a:r>
              <a:rPr lang="en-US" kern="1400" dirty="0"/>
              <a:t>Sheriff McDermott, </a:t>
            </a:r>
            <a:r>
              <a:rPr lang="en-US" kern="1400" dirty="0">
                <a:ln>
                  <a:noFill/>
                </a:ln>
                <a:effectLst/>
              </a:rPr>
              <a:t>Erika Sica,  Tara Flynn</a:t>
            </a:r>
          </a:p>
          <a:p>
            <a:pPr marR="0" algn="l"/>
            <a:r>
              <a:rPr lang="en-US" b="1" i="1" kern="1400" dirty="0">
                <a:ln>
                  <a:noFill/>
                </a:ln>
                <a:effectLst/>
              </a:rPr>
              <a:t>Suffolk:</a:t>
            </a:r>
            <a:r>
              <a:rPr lang="en-US" i="1" kern="1400" dirty="0">
                <a:ln>
                  <a:noFill/>
                </a:ln>
                <a:effectLst/>
              </a:rPr>
              <a:t> </a:t>
            </a:r>
            <a:r>
              <a:rPr lang="en-US" kern="1400" dirty="0"/>
              <a:t>Sheriff Tompkins, </a:t>
            </a:r>
            <a:r>
              <a:rPr lang="en-US" kern="1400" dirty="0">
                <a:ln>
                  <a:noFill/>
                </a:ln>
                <a:effectLst/>
              </a:rPr>
              <a:t>Rachelle Steinberg</a:t>
            </a:r>
            <a:r>
              <a:rPr lang="en-US" kern="1400" dirty="0"/>
              <a:t>, Marjorie Bernadeau-Alexandre</a:t>
            </a:r>
            <a:r>
              <a:rPr lang="en-US" kern="1400" dirty="0">
                <a:ln>
                  <a:noFill/>
                </a:ln>
                <a:effectLst/>
              </a:rPr>
              <a:t> </a:t>
            </a:r>
            <a:endParaRPr lang="en-US" kern="1400" dirty="0"/>
          </a:p>
          <a:p>
            <a:pPr marR="0" algn="l"/>
            <a:r>
              <a:rPr lang="en-US" kern="1400" dirty="0">
                <a:ln>
                  <a:noFill/>
                </a:ln>
                <a:effectLst/>
              </a:rPr>
              <a:t>…and many more!</a:t>
            </a:r>
          </a:p>
        </p:txBody>
      </p:sp>
      <p:sp>
        <p:nvSpPr>
          <p:cNvPr id="2" name="TextBox 1">
            <a:extLst>
              <a:ext uri="{FF2B5EF4-FFF2-40B4-BE49-F238E27FC236}">
                <a16:creationId xmlns:a16="http://schemas.microsoft.com/office/drawing/2014/main" id="{5CBEF305-463C-2AD2-3FAC-1F951E910946}"/>
              </a:ext>
            </a:extLst>
          </p:cNvPr>
          <p:cNvSpPr txBox="1"/>
          <p:nvPr/>
        </p:nvSpPr>
        <p:spPr>
          <a:xfrm>
            <a:off x="3948938" y="6426084"/>
            <a:ext cx="8343951" cy="646331"/>
          </a:xfrm>
          <a:prstGeom prst="rect">
            <a:avLst/>
          </a:prstGeom>
          <a:noFill/>
        </p:spPr>
        <p:txBody>
          <a:bodyPr wrap="none" rtlCol="0">
            <a:spAutoFit/>
          </a:bodyPr>
          <a:lstStyle/>
          <a:p>
            <a:r>
              <a:rPr lang="en-US" b="1" dirty="0"/>
              <a:t>Funding:  NIDA 1UG1DA050067-01 (Friedmann, Evans), K23DA049953 (</a:t>
            </a:r>
            <a:r>
              <a:rPr lang="en-US" b="1" dirty="0" err="1"/>
              <a:t>Pivovarova</a:t>
            </a:r>
            <a:r>
              <a:rPr lang="en-US" b="1" dirty="0"/>
              <a:t>)</a:t>
            </a:r>
          </a:p>
          <a:p>
            <a:endParaRPr lang="en-US" b="1" dirty="0"/>
          </a:p>
        </p:txBody>
      </p:sp>
    </p:spTree>
    <p:extLst>
      <p:ext uri="{BB962C8B-B14F-4D97-AF65-F5344CB8AC3E}">
        <p14:creationId xmlns:p14="http://schemas.microsoft.com/office/powerpoint/2010/main" val="265989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45773E-3256-9BF8-6335-D9C4AFBD4112}"/>
              </a:ext>
            </a:extLst>
          </p:cNvPr>
          <p:cNvSpPr>
            <a:spLocks noGrp="1"/>
          </p:cNvSpPr>
          <p:nvPr>
            <p:ph type="body" idx="1"/>
          </p:nvPr>
        </p:nvSpPr>
        <p:spPr/>
        <p:txBody>
          <a:bodyPr>
            <a:normAutofit/>
          </a:bodyPr>
          <a:lstStyle/>
          <a:p>
            <a:pPr algn="ctr"/>
            <a:r>
              <a:rPr lang="en-US" dirty="0"/>
              <a:t>MASS. JCOIN Publications Library</a:t>
            </a:r>
          </a:p>
        </p:txBody>
      </p:sp>
      <p:sp>
        <p:nvSpPr>
          <p:cNvPr id="8" name="Text Placeholder 7">
            <a:extLst>
              <a:ext uri="{FF2B5EF4-FFF2-40B4-BE49-F238E27FC236}">
                <a16:creationId xmlns:a16="http://schemas.microsoft.com/office/drawing/2014/main" id="{3D3A6A34-863C-0CEE-019C-D9B06370CC93}"/>
              </a:ext>
            </a:extLst>
          </p:cNvPr>
          <p:cNvSpPr>
            <a:spLocks noGrp="1"/>
          </p:cNvSpPr>
          <p:nvPr>
            <p:ph type="body" sz="quarter" idx="3"/>
          </p:nvPr>
        </p:nvSpPr>
        <p:spPr/>
        <p:txBody>
          <a:bodyPr/>
          <a:lstStyle/>
          <a:p>
            <a:pPr algn="ctr"/>
            <a:r>
              <a:rPr lang="en-US" dirty="0"/>
              <a:t>‘Bonus’ Papers</a:t>
            </a:r>
          </a:p>
        </p:txBody>
      </p:sp>
      <p:sp>
        <p:nvSpPr>
          <p:cNvPr id="4" name="Slide Number Placeholder 3">
            <a:extLst>
              <a:ext uri="{FF2B5EF4-FFF2-40B4-BE49-F238E27FC236}">
                <a16:creationId xmlns:a16="http://schemas.microsoft.com/office/drawing/2014/main" id="{B2597CE2-5E83-F47A-0CB6-D060947386CB}"/>
              </a:ext>
            </a:extLst>
          </p:cNvPr>
          <p:cNvSpPr>
            <a:spLocks noGrp="1"/>
          </p:cNvSpPr>
          <p:nvPr>
            <p:ph type="sldNum" sz="quarter" idx="10"/>
          </p:nvPr>
        </p:nvSpPr>
        <p:spPr>
          <a:xfrm>
            <a:off x="457200" y="4767263"/>
            <a:ext cx="2057400" cy="273844"/>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smtClean="0"/>
              <a:pPr/>
              <a:t>16</a:t>
            </a:fld>
            <a:endParaRPr lang="en-US" dirty="0"/>
          </a:p>
        </p:txBody>
      </p:sp>
      <p:sp>
        <p:nvSpPr>
          <p:cNvPr id="5" name="Title 4">
            <a:extLst>
              <a:ext uri="{FF2B5EF4-FFF2-40B4-BE49-F238E27FC236}">
                <a16:creationId xmlns:a16="http://schemas.microsoft.com/office/drawing/2014/main" id="{65E4E639-BF4C-C3CA-715F-B1AED453946B}"/>
              </a:ext>
            </a:extLst>
          </p:cNvPr>
          <p:cNvSpPr>
            <a:spLocks noGrp="1"/>
          </p:cNvSpPr>
          <p:nvPr>
            <p:ph type="title"/>
          </p:nvPr>
        </p:nvSpPr>
        <p:spPr/>
        <p:txBody>
          <a:bodyPr>
            <a:normAutofit/>
          </a:bodyPr>
          <a:lstStyle/>
          <a:p>
            <a:r>
              <a:rPr lang="en-US" dirty="0"/>
              <a:t>More Information</a:t>
            </a:r>
          </a:p>
        </p:txBody>
      </p:sp>
      <p:pic>
        <p:nvPicPr>
          <p:cNvPr id="10" name="Content Placeholder 6" descr="Qr code&#10;&#10;Description automatically generated">
            <a:extLst>
              <a:ext uri="{FF2B5EF4-FFF2-40B4-BE49-F238E27FC236}">
                <a16:creationId xmlns:a16="http://schemas.microsoft.com/office/drawing/2014/main" id="{80D5248A-500C-D5DD-373B-BCE78C3D5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611" y="2016770"/>
            <a:ext cx="4078551" cy="4078551"/>
          </a:xfrm>
          <a:prstGeom prst="rect">
            <a:avLst/>
          </a:prstGeom>
          <a:ln>
            <a:noFill/>
          </a:ln>
        </p:spPr>
      </p:pic>
      <p:pic>
        <p:nvPicPr>
          <p:cNvPr id="11" name="Content Placeholder 7" descr="Qr code&#10;&#10;Description automatically generated">
            <a:extLst>
              <a:ext uri="{FF2B5EF4-FFF2-40B4-BE49-F238E27FC236}">
                <a16:creationId xmlns:a16="http://schemas.microsoft.com/office/drawing/2014/main" id="{63E715B2-1D4E-22F8-58E8-5625B1A38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067" y="2016769"/>
            <a:ext cx="4063467" cy="4063467"/>
          </a:xfrm>
          <a:prstGeom prst="rect">
            <a:avLst/>
          </a:prstGeom>
          <a:ln>
            <a:noFill/>
          </a:ln>
        </p:spPr>
      </p:pic>
    </p:spTree>
    <p:extLst>
      <p:ext uri="{BB962C8B-B14F-4D97-AF65-F5344CB8AC3E}">
        <p14:creationId xmlns:p14="http://schemas.microsoft.com/office/powerpoint/2010/main" val="78990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89208" y="4609"/>
            <a:ext cx="7886700" cy="1046162"/>
          </a:xfrm>
        </p:spPr>
        <p:txBody>
          <a:bodyPr>
            <a:normAutofit/>
          </a:bodyPr>
          <a:lstStyle/>
          <a:p>
            <a:r>
              <a:rPr lang="en-US" dirty="0">
                <a:solidFill>
                  <a:srgbClr val="FFFF00"/>
                </a:solidFill>
                <a:cs typeface="Arial" panose="020B0604020202020204" pitchFamily="34" charset="0"/>
              </a:rPr>
              <a:t>MA-JCOIN Background</a:t>
            </a:r>
            <a:endParaRPr lang="en-US" altLang="en-US" dirty="0">
              <a:solidFill>
                <a:srgbClr val="FFFF00"/>
              </a:solidFill>
              <a:cs typeface="Arial" panose="020B0604020202020204" pitchFamily="34" charset="0"/>
            </a:endParaRPr>
          </a:p>
        </p:txBody>
      </p:sp>
      <p:sp>
        <p:nvSpPr>
          <p:cNvPr id="8" name="Subtitle 2"/>
          <p:cNvSpPr>
            <a:spLocks noGrp="1"/>
          </p:cNvSpPr>
          <p:nvPr>
            <p:ph sz="half" idx="4294967295"/>
          </p:nvPr>
        </p:nvSpPr>
        <p:spPr>
          <a:xfrm>
            <a:off x="323384" y="1444317"/>
            <a:ext cx="7218363" cy="3981450"/>
          </a:xfrm>
        </p:spPr>
        <p:txBody>
          <a:bodyPr vert="horz" lIns="91440" tIns="45720" rIns="91440" bIns="45720" rtlCol="0" anchor="t">
            <a:noAutofit/>
          </a:bodyPr>
          <a:lstStyle/>
          <a:p>
            <a:pPr marL="342900" indent="-228600">
              <a:spcAft>
                <a:spcPts val="600"/>
              </a:spcAft>
              <a:buFont typeface="Arial" panose="020B0604020202020204" pitchFamily="34" charset="0"/>
              <a:buChar char="•"/>
            </a:pPr>
            <a:r>
              <a:rPr lang="en-US" sz="3200" dirty="0">
                <a:solidFill>
                  <a:schemeClr val="tx1"/>
                </a:solidFill>
              </a:rPr>
              <a:t>Legislative mandate (CARE Act) created Massachusetts Chapter 208</a:t>
            </a:r>
          </a:p>
          <a:p>
            <a:pPr marL="342900">
              <a:spcAft>
                <a:spcPts val="600"/>
              </a:spcAft>
            </a:pPr>
            <a:r>
              <a:rPr lang="en-US" sz="3200" dirty="0">
                <a:solidFill>
                  <a:schemeClr val="tx1"/>
                </a:solidFill>
              </a:rPr>
              <a:t>Required jails* to implement a pilot program for all FDA-approved types of MOUD no later than 09/01/2019 </a:t>
            </a:r>
          </a:p>
          <a:p>
            <a:pPr marL="1028700" lvl="1" indent="-457200">
              <a:spcAft>
                <a:spcPts val="600"/>
              </a:spcAft>
              <a:buFont typeface="Courier New" panose="02070309020205020404" pitchFamily="49" charset="0"/>
              <a:buChar char="o"/>
            </a:pPr>
            <a:r>
              <a:rPr lang="en-US" sz="2800" dirty="0">
                <a:solidFill>
                  <a:schemeClr val="tx1"/>
                </a:solidFill>
              </a:rPr>
              <a:t>medication maintenance at intake</a:t>
            </a:r>
          </a:p>
          <a:p>
            <a:pPr marL="1028700" lvl="1" indent="-457200">
              <a:spcAft>
                <a:spcPts val="600"/>
              </a:spcAft>
              <a:buFont typeface="Courier New" panose="02070309020205020404" pitchFamily="49" charset="0"/>
              <a:buChar char="o"/>
            </a:pPr>
            <a:r>
              <a:rPr lang="en-US" sz="2800" dirty="0">
                <a:solidFill>
                  <a:schemeClr val="tx1"/>
                </a:solidFill>
              </a:rPr>
              <a:t>induction w/in 30 days of release</a:t>
            </a:r>
          </a:p>
          <a:p>
            <a:pPr marL="346075" indent="-231775">
              <a:spcAft>
                <a:spcPts val="600"/>
              </a:spcAft>
            </a:pPr>
            <a:r>
              <a:rPr lang="en-US" sz="3200" dirty="0">
                <a:solidFill>
                  <a:schemeClr val="tx1"/>
                </a:solidFill>
              </a:rPr>
              <a:t>Pilot program included 7 jails (in red)</a:t>
            </a:r>
          </a:p>
        </p:txBody>
      </p:sp>
      <p:pic>
        <p:nvPicPr>
          <p:cNvPr id="6" name="Picture 5" descr="Justice Community Opioid Innovation Network (JCOIN) – The Center for  Advancing Correctional Excellence! (ACE!)">
            <a:extLst>
              <a:ext uri="{FF2B5EF4-FFF2-40B4-BE49-F238E27FC236}">
                <a16:creationId xmlns:a16="http://schemas.microsoft.com/office/drawing/2014/main" id="{EC70036E-FD5E-44DF-A480-C3D1CA98509D}"/>
              </a:ext>
            </a:extLst>
          </p:cNvPr>
          <p:cNvPicPr>
            <a:picLocks noChangeAspect="1"/>
          </p:cNvPicPr>
          <p:nvPr/>
        </p:nvPicPr>
        <p:blipFill rotWithShape="1">
          <a:blip r:embed="rId3">
            <a:extLst>
              <a:ext uri="{28A0092B-C50C-407E-A947-70E740481C1C}">
                <a14:useLocalDpi xmlns:a14="http://schemas.microsoft.com/office/drawing/2010/main" val="0"/>
              </a:ext>
            </a:extLst>
          </a:blip>
          <a:srcRect l="40444"/>
          <a:stretch/>
        </p:blipFill>
        <p:spPr bwMode="auto">
          <a:xfrm>
            <a:off x="8371360" y="1652524"/>
            <a:ext cx="2336179" cy="1045607"/>
          </a:xfrm>
          <a:prstGeom prst="rect">
            <a:avLst/>
          </a:prstGeom>
          <a:noFill/>
          <a:ln>
            <a:no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069" t="1264" r="3698" b="12091"/>
          <a:stretch/>
        </p:blipFill>
        <p:spPr>
          <a:xfrm rot="840000">
            <a:off x="7843328" y="3291252"/>
            <a:ext cx="4274017" cy="2622054"/>
          </a:xfrm>
          <a:prstGeom prst="rect">
            <a:avLst/>
          </a:prstGeom>
        </p:spPr>
      </p:pic>
      <p:sp>
        <p:nvSpPr>
          <p:cNvPr id="3" name="TextBox 2">
            <a:extLst>
              <a:ext uri="{FF2B5EF4-FFF2-40B4-BE49-F238E27FC236}">
                <a16:creationId xmlns:a16="http://schemas.microsoft.com/office/drawing/2014/main" id="{5E63B46B-C117-9386-99FC-BFC02B0C2648}"/>
              </a:ext>
            </a:extLst>
          </p:cNvPr>
          <p:cNvSpPr txBox="1"/>
          <p:nvPr/>
        </p:nvSpPr>
        <p:spPr>
          <a:xfrm>
            <a:off x="5879675" y="6137095"/>
            <a:ext cx="6186486" cy="369332"/>
          </a:xfrm>
          <a:prstGeom prst="rect">
            <a:avLst/>
          </a:prstGeom>
          <a:noFill/>
        </p:spPr>
        <p:txBody>
          <a:bodyPr wrap="square" lIns="91440" tIns="45720" rIns="91440" bIns="45720" anchor="t">
            <a:spAutoFit/>
          </a:bodyPr>
          <a:lstStyle/>
          <a:p>
            <a:r>
              <a:rPr lang="en-US" sz="1800" b="1" i="1" dirty="0"/>
              <a:t>*</a:t>
            </a:r>
            <a:r>
              <a:rPr lang="en-US" b="1" i="1" dirty="0"/>
              <a:t>Includes jails</a:t>
            </a:r>
            <a:r>
              <a:rPr lang="en-US" sz="1800" b="1" i="1" dirty="0"/>
              <a:t> </a:t>
            </a:r>
            <a:r>
              <a:rPr lang="en-US" b="1" i="1" dirty="0"/>
              <a:t>and Houses</a:t>
            </a:r>
            <a:r>
              <a:rPr lang="en-US" sz="1800" b="1" i="1" dirty="0"/>
              <a:t> of Correction</a:t>
            </a:r>
            <a:endParaRPr lang="en-US" b="1" i="1" dirty="0"/>
          </a:p>
        </p:txBody>
      </p:sp>
      <p:sp>
        <p:nvSpPr>
          <p:cNvPr id="2" name="Freeform 14">
            <a:extLst>
              <a:ext uri="{FF2B5EF4-FFF2-40B4-BE49-F238E27FC236}">
                <a16:creationId xmlns:a16="http://schemas.microsoft.com/office/drawing/2014/main" id="{81564E0E-AC74-8CD4-7E79-38B046961AF7}"/>
              </a:ext>
            </a:extLst>
          </p:cNvPr>
          <p:cNvSpPr/>
          <p:nvPr/>
        </p:nvSpPr>
        <p:spPr>
          <a:xfrm>
            <a:off x="49897" y="6070600"/>
            <a:ext cx="1211636" cy="746551"/>
          </a:xfrm>
          <a:custGeom>
            <a:avLst/>
            <a:gdLst/>
            <a:ahLst/>
            <a:cxnLst/>
            <a:rect l="l" t="t" r="r" b="b"/>
            <a:pathLst>
              <a:path w="2364909" h="1447487">
                <a:moveTo>
                  <a:pt x="0" y="0"/>
                </a:moveTo>
                <a:lnTo>
                  <a:pt x="2364909" y="0"/>
                </a:lnTo>
                <a:lnTo>
                  <a:pt x="2364909" y="1447487"/>
                </a:lnTo>
                <a:lnTo>
                  <a:pt x="0" y="144748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82013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
            <a:extLst>
              <a:ext uri="{FF2B5EF4-FFF2-40B4-BE49-F238E27FC236}">
                <a16:creationId xmlns:a16="http://schemas.microsoft.com/office/drawing/2014/main" id="{15A6C516-BE76-40F5-B39B-8575627FF3D7}"/>
              </a:ext>
            </a:extLst>
          </p:cNvPr>
          <p:cNvGraphicFramePr/>
          <p:nvPr>
            <p:extLst>
              <p:ext uri="{D42A27DB-BD31-4B8C-83A1-F6EECF244321}">
                <p14:modId xmlns:p14="http://schemas.microsoft.com/office/powerpoint/2010/main" val="3084443933"/>
              </p:ext>
            </p:extLst>
          </p:nvPr>
        </p:nvGraphicFramePr>
        <p:xfrm>
          <a:off x="627619" y="1077086"/>
          <a:ext cx="10822193" cy="536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F2DBE6C-8F7D-4062-4C19-C1AADB4CED9A}"/>
              </a:ext>
            </a:extLst>
          </p:cNvPr>
          <p:cNvSpPr txBox="1"/>
          <p:nvPr/>
        </p:nvSpPr>
        <p:spPr>
          <a:xfrm>
            <a:off x="11151" y="128461"/>
            <a:ext cx="12191999" cy="707886"/>
          </a:xfrm>
          <a:prstGeom prst="rect">
            <a:avLst/>
          </a:prstGeom>
          <a:noFill/>
        </p:spPr>
        <p:txBody>
          <a:bodyPr wrap="square">
            <a:spAutoFit/>
          </a:bodyPr>
          <a:lstStyle/>
          <a:p>
            <a:pPr marL="114300">
              <a:spcAft>
                <a:spcPts val="600"/>
              </a:spcAft>
            </a:pPr>
            <a:r>
              <a:rPr lang="en-US" sz="4000" b="1" dirty="0">
                <a:solidFill>
                  <a:srgbClr val="FFFF00"/>
                </a:solidFill>
              </a:rPr>
              <a:t>Type 1 hybrid effectiveness-implementation study</a:t>
            </a:r>
          </a:p>
        </p:txBody>
      </p:sp>
    </p:spTree>
    <p:extLst>
      <p:ext uri="{BB962C8B-B14F-4D97-AF65-F5344CB8AC3E}">
        <p14:creationId xmlns:p14="http://schemas.microsoft.com/office/powerpoint/2010/main" val="197909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B0831EF-A1C2-174B-E711-DD58C4967F95}"/>
              </a:ext>
            </a:extLst>
          </p:cNvPr>
          <p:cNvSpPr>
            <a:spLocks noGrp="1"/>
          </p:cNvSpPr>
          <p:nvPr>
            <p:ph type="title"/>
          </p:nvPr>
        </p:nvSpPr>
        <p:spPr>
          <a:xfrm>
            <a:off x="184655" y="0"/>
            <a:ext cx="4478515" cy="814039"/>
          </a:xfrm>
        </p:spPr>
        <p:txBody>
          <a:bodyPr>
            <a:normAutofit/>
          </a:bodyPr>
          <a:lstStyle/>
          <a:p>
            <a:pPr marR="0">
              <a:lnSpc>
                <a:spcPct val="107000"/>
              </a:lnSpc>
              <a:spcBef>
                <a:spcPts val="0"/>
              </a:spcBef>
              <a:spcAft>
                <a:spcPts val="0"/>
              </a:spcAft>
            </a:pPr>
            <a:r>
              <a:rPr lang="en-US" sz="4400" b="1" dirty="0">
                <a:solidFill>
                  <a:srgbClr val="FFFF00"/>
                </a:solidFill>
                <a:ea typeface="Calibri" panose="020F0502020204030204" pitchFamily="34" charset="0"/>
                <a:cs typeface="Times New Roman" panose="02020603050405020304" pitchFamily="18" charset="0"/>
              </a:rPr>
              <a:t>Sampling</a:t>
            </a:r>
            <a:endParaRPr lang="en-US" sz="2800" dirty="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304EA2-5A30-CA90-D21E-E3B272BFBF43}"/>
              </a:ext>
            </a:extLst>
          </p:cNvPr>
          <p:cNvSpPr txBox="1"/>
          <p:nvPr/>
        </p:nvSpPr>
        <p:spPr>
          <a:xfrm>
            <a:off x="138001" y="936702"/>
            <a:ext cx="4642546"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ea typeface="Calibri" panose="020F0502020204030204" pitchFamily="34" charset="0"/>
                <a:cs typeface="Times New Roman" panose="02020603050405020304" pitchFamily="18" charset="0"/>
              </a:rPr>
              <a:t>7 Jails/HOCs</a:t>
            </a:r>
          </a:p>
          <a:p>
            <a:pPr marL="285750" indent="-285750">
              <a:buFont typeface="Arial" panose="020B0604020202020204" pitchFamily="34" charset="0"/>
              <a:buChar char="•"/>
            </a:pPr>
            <a:endParaRPr lang="en-US" sz="2400" dirty="0">
              <a:solidFill>
                <a:schemeClr val="bg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bg1"/>
                </a:solidFill>
                <a:ea typeface="Calibri" panose="020F0502020204030204" pitchFamily="34" charset="0"/>
                <a:cs typeface="Times New Roman" panose="02020603050405020304" pitchFamily="18" charset="0"/>
              </a:rPr>
              <a:t>Probable OUD</a:t>
            </a:r>
          </a:p>
          <a:p>
            <a:pPr marL="800100" lvl="1" indent="-342900">
              <a:buFont typeface="Courier New" panose="02070309020205020404" pitchFamily="49" charset="0"/>
              <a:buChar char="o"/>
            </a:pPr>
            <a:r>
              <a:rPr lang="en-US" sz="2400" dirty="0">
                <a:solidFill>
                  <a:schemeClr val="bg1"/>
                </a:solidFill>
                <a:ea typeface="Calibri" panose="020F0502020204030204" pitchFamily="34" charset="0"/>
                <a:cs typeface="Times New Roman" panose="02020603050405020304" pitchFamily="18" charset="0"/>
              </a:rPr>
              <a:t>Enrolled between Sept 2019--Dec 2020</a:t>
            </a:r>
          </a:p>
          <a:p>
            <a:pPr marL="800100" lvl="1" indent="-342900">
              <a:buFont typeface="Courier New" panose="02070309020205020404" pitchFamily="49" charset="0"/>
              <a:buChar char="o"/>
            </a:pPr>
            <a:r>
              <a:rPr lang="en-US" sz="2400" dirty="0">
                <a:solidFill>
                  <a:schemeClr val="bg1"/>
                </a:solidFill>
                <a:ea typeface="Calibri" panose="020F0502020204030204" pitchFamily="34" charset="0"/>
                <a:cs typeface="Times New Roman" panose="02020603050405020304" pitchFamily="18" charset="0"/>
              </a:rPr>
              <a:t>Exited pre-July 2021 (i.e. &gt;180 days of post-release community follow-up)</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ea typeface="Calibri" panose="020F0502020204030204" pitchFamily="34" charset="0"/>
                <a:cs typeface="Times New Roman" panose="02020603050405020304" pitchFamily="18" charset="0"/>
              </a:rPr>
              <a:t>n=</a:t>
            </a:r>
            <a:r>
              <a:rPr lang="en-US" sz="2400" dirty="0">
                <a:solidFill>
                  <a:schemeClr val="bg1"/>
                </a:solidFill>
                <a:effectLst/>
                <a:ea typeface="Calibri" panose="020F0502020204030204" pitchFamily="34" charset="0"/>
                <a:cs typeface="Times New Roman" panose="02020603050405020304" pitchFamily="18" charset="0"/>
              </a:rPr>
              <a:t> 6,460 jailed persons with OUD</a:t>
            </a:r>
          </a:p>
          <a:p>
            <a:pPr marL="800100" lvl="1" indent="-342900">
              <a:buFont typeface="Courier New" panose="02070309020205020404" pitchFamily="49" charset="0"/>
              <a:buChar char="o"/>
            </a:pPr>
            <a:r>
              <a:rPr lang="en-US" sz="2400" dirty="0">
                <a:solidFill>
                  <a:schemeClr val="bg1"/>
                </a:solidFill>
                <a:effectLst/>
                <a:ea typeface="Calibri" panose="020F0502020204030204" pitchFamily="34" charset="0"/>
                <a:cs typeface="Times New Roman" panose="02020603050405020304" pitchFamily="18" charset="0"/>
              </a:rPr>
              <a:t>Received MOUD while incarcerated: n=2,771; </a:t>
            </a:r>
            <a:r>
              <a:rPr lang="en-US" sz="2400" dirty="0">
                <a:solidFill>
                  <a:schemeClr val="accent5"/>
                </a:solidFill>
                <a:effectLst/>
                <a:ea typeface="Calibri" panose="020F0502020204030204" pitchFamily="34" charset="0"/>
                <a:cs typeface="Times New Roman" panose="02020603050405020304" pitchFamily="18" charset="0"/>
              </a:rPr>
              <a:t>43%</a:t>
            </a:r>
          </a:p>
          <a:p>
            <a:pPr marL="800100" lvl="1" indent="-342900">
              <a:buFont typeface="Courier New" panose="02070309020205020404" pitchFamily="49" charset="0"/>
              <a:buChar char="o"/>
            </a:pPr>
            <a:r>
              <a:rPr lang="en-US" sz="2400" dirty="0">
                <a:solidFill>
                  <a:schemeClr val="bg1"/>
                </a:solidFill>
                <a:effectLst/>
                <a:ea typeface="Calibri" panose="020F0502020204030204" pitchFamily="34" charset="0"/>
                <a:cs typeface="Times New Roman" panose="02020603050405020304" pitchFamily="18" charset="0"/>
              </a:rPr>
              <a:t>Did not receive MOUD while incarcerated: n=3,689; </a:t>
            </a:r>
            <a:r>
              <a:rPr lang="en-US" sz="2400" dirty="0">
                <a:solidFill>
                  <a:schemeClr val="accent5"/>
                </a:solidFill>
                <a:effectLst/>
                <a:ea typeface="Calibri" panose="020F0502020204030204" pitchFamily="34" charset="0"/>
                <a:cs typeface="Times New Roman" panose="02020603050405020304" pitchFamily="18" charset="0"/>
              </a:rPr>
              <a:t>57%</a:t>
            </a:r>
            <a:br>
              <a:rPr lang="en-US" sz="2400" dirty="0">
                <a:solidFill>
                  <a:schemeClr val="bg1"/>
                </a:solidFill>
                <a:effectLst/>
                <a:ea typeface="Calibri" panose="020F0502020204030204" pitchFamily="34" charset="0"/>
                <a:cs typeface="Times New Roman" panose="02020603050405020304" pitchFamily="18" charset="0"/>
              </a:rPr>
            </a:br>
            <a:endParaRPr lang="en-US" sz="2400" dirty="0">
              <a:solidFill>
                <a:schemeClr val="bg1"/>
              </a:solidFill>
            </a:endParaRPr>
          </a:p>
        </p:txBody>
      </p:sp>
      <p:pic>
        <p:nvPicPr>
          <p:cNvPr id="3" name="Picture 2" descr="A diagram of a flowchart&#10;&#10;Description automatically generated">
            <a:extLst>
              <a:ext uri="{FF2B5EF4-FFF2-40B4-BE49-F238E27FC236}">
                <a16:creationId xmlns:a16="http://schemas.microsoft.com/office/drawing/2014/main" id="{849C388B-CD0F-BEC7-E92A-70C769706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658" y="65104"/>
            <a:ext cx="6965018" cy="6401012"/>
          </a:xfrm>
          <a:prstGeom prst="rect">
            <a:avLst/>
          </a:prstGeom>
        </p:spPr>
      </p:pic>
    </p:spTree>
    <p:extLst>
      <p:ext uri="{BB962C8B-B14F-4D97-AF65-F5344CB8AC3E}">
        <p14:creationId xmlns:p14="http://schemas.microsoft.com/office/powerpoint/2010/main" val="237997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CDF11-2C33-9184-D5D7-5643E4C2D265}"/>
              </a:ext>
            </a:extLst>
          </p:cNvPr>
          <p:cNvSpPr txBox="1"/>
          <p:nvPr/>
        </p:nvSpPr>
        <p:spPr>
          <a:xfrm>
            <a:off x="224626" y="123257"/>
            <a:ext cx="3619902" cy="769441"/>
          </a:xfrm>
          <a:prstGeom prst="rect">
            <a:avLst/>
          </a:prstGeom>
          <a:noFill/>
        </p:spPr>
        <p:txBody>
          <a:bodyPr wrap="none" rtlCol="0">
            <a:spAutoFit/>
          </a:bodyPr>
          <a:lstStyle/>
          <a:p>
            <a:r>
              <a:rPr lang="en-US" sz="4400" b="1" dirty="0">
                <a:solidFill>
                  <a:srgbClr val="FFFF00"/>
                </a:solidFill>
                <a:latin typeface="+mj-lt"/>
              </a:rPr>
              <a:t>Probable OUD</a:t>
            </a:r>
          </a:p>
        </p:txBody>
      </p:sp>
      <p:graphicFrame>
        <p:nvGraphicFramePr>
          <p:cNvPr id="3" name="Table 3">
            <a:extLst>
              <a:ext uri="{FF2B5EF4-FFF2-40B4-BE49-F238E27FC236}">
                <a16:creationId xmlns:a16="http://schemas.microsoft.com/office/drawing/2014/main" id="{22D4B14B-6066-7834-59A0-590FD4AD3E00}"/>
              </a:ext>
            </a:extLst>
          </p:cNvPr>
          <p:cNvGraphicFramePr>
            <a:graphicFrameLocks noGrp="1"/>
          </p:cNvGraphicFramePr>
          <p:nvPr>
            <p:extLst>
              <p:ext uri="{D42A27DB-BD31-4B8C-83A1-F6EECF244321}">
                <p14:modId xmlns:p14="http://schemas.microsoft.com/office/powerpoint/2010/main" val="2744704646"/>
              </p:ext>
            </p:extLst>
          </p:nvPr>
        </p:nvGraphicFramePr>
        <p:xfrm>
          <a:off x="624801" y="1091849"/>
          <a:ext cx="10942398" cy="5303520"/>
        </p:xfrm>
        <a:graphic>
          <a:graphicData uri="http://schemas.openxmlformats.org/drawingml/2006/table">
            <a:tbl>
              <a:tblPr firstRow="1" bandRow="1">
                <a:tableStyleId>{5C22544A-7EE6-4342-B048-85BDC9FD1C3A}</a:tableStyleId>
              </a:tblPr>
              <a:tblGrid>
                <a:gridCol w="741428">
                  <a:extLst>
                    <a:ext uri="{9D8B030D-6E8A-4147-A177-3AD203B41FA5}">
                      <a16:colId xmlns:a16="http://schemas.microsoft.com/office/drawing/2014/main" val="3968446640"/>
                    </a:ext>
                  </a:extLst>
                </a:gridCol>
                <a:gridCol w="10200970">
                  <a:extLst>
                    <a:ext uri="{9D8B030D-6E8A-4147-A177-3AD203B41FA5}">
                      <a16:colId xmlns:a16="http://schemas.microsoft.com/office/drawing/2014/main" val="1992560784"/>
                    </a:ext>
                  </a:extLst>
                </a:gridCol>
              </a:tblGrid>
              <a:tr h="370840">
                <a:tc>
                  <a:txBody>
                    <a:bodyPr/>
                    <a:lstStyle/>
                    <a:p>
                      <a:r>
                        <a:rPr lang="en-US" sz="2000" dirty="0"/>
                        <a:t>Site</a:t>
                      </a:r>
                    </a:p>
                  </a:txBody>
                  <a:tcPr/>
                </a:tc>
                <a:tc>
                  <a:txBody>
                    <a:bodyPr/>
                    <a:lstStyle/>
                    <a:p>
                      <a:r>
                        <a:rPr lang="en-US" sz="2000" dirty="0"/>
                        <a:t>Source for determining Probable OUD</a:t>
                      </a:r>
                    </a:p>
                  </a:txBody>
                  <a:tcPr/>
                </a:tc>
                <a:extLst>
                  <a:ext uri="{0D108BD9-81ED-4DB2-BD59-A6C34878D82A}">
                    <a16:rowId xmlns:a16="http://schemas.microsoft.com/office/drawing/2014/main" val="1996297894"/>
                  </a:ext>
                </a:extLst>
              </a:tr>
              <a:tr h="370840">
                <a:tc>
                  <a:txBody>
                    <a:bodyPr/>
                    <a:lstStyle/>
                    <a:p>
                      <a:pPr algn="ctr"/>
                      <a:r>
                        <a:rPr lang="en-US" sz="2000" dirty="0">
                          <a:solidFill>
                            <a:srgbClr val="000000"/>
                          </a:solidFill>
                        </a:rPr>
                        <a:t>1.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Self reports recent opioid use or SUD during medical/mental health intake and/or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Screened for OUD via TCUD</a:t>
                      </a:r>
                    </a:p>
                  </a:txBody>
                  <a:tcPr/>
                </a:tc>
                <a:extLst>
                  <a:ext uri="{0D108BD9-81ED-4DB2-BD59-A6C34878D82A}">
                    <a16:rowId xmlns:a16="http://schemas.microsoft.com/office/drawing/2014/main" val="1096650428"/>
                  </a:ext>
                </a:extLst>
              </a:tr>
              <a:tr h="370840">
                <a:tc>
                  <a:txBody>
                    <a:bodyPr/>
                    <a:lstStyle/>
                    <a:p>
                      <a:pPr algn="ctr"/>
                      <a:r>
                        <a:rPr lang="en-US" sz="2000" dirty="0">
                          <a:solidFill>
                            <a:srgbClr val="000000"/>
                          </a:solidFill>
                        </a:rPr>
                        <a:t>2. </a:t>
                      </a:r>
                    </a:p>
                  </a:txBody>
                  <a:tcPr/>
                </a:tc>
                <a:tc>
                  <a:txBody>
                    <a:bodyPr/>
                    <a:lstStyle/>
                    <a:p>
                      <a:pPr marL="285750" indent="-285750">
                        <a:buFont typeface="Arial" panose="020B0604020202020204" pitchFamily="34" charset="0"/>
                        <a:buChar char="•"/>
                      </a:pPr>
                      <a:r>
                        <a:rPr lang="en-US" sz="2000" dirty="0">
                          <a:solidFill>
                            <a:srgbClr val="000000"/>
                          </a:solidFill>
                        </a:rPr>
                        <a:t>Self report of recent opioid use during medical/ mental health intakes and/or,</a:t>
                      </a:r>
                    </a:p>
                    <a:p>
                      <a:pPr marL="285750" indent="-285750">
                        <a:buFont typeface="Arial" panose="020B0604020202020204" pitchFamily="34" charset="0"/>
                        <a:buChar char="•"/>
                      </a:pPr>
                      <a:r>
                        <a:rPr lang="en-US" sz="2000" dirty="0">
                          <a:solidFill>
                            <a:srgbClr val="000000"/>
                          </a:solidFill>
                        </a:rPr>
                        <a:t>DAST-10 screening (&gt;2-10)</a:t>
                      </a:r>
                    </a:p>
                  </a:txBody>
                  <a:tcPr/>
                </a:tc>
                <a:extLst>
                  <a:ext uri="{0D108BD9-81ED-4DB2-BD59-A6C34878D82A}">
                    <a16:rowId xmlns:a16="http://schemas.microsoft.com/office/drawing/2014/main" val="564053638"/>
                  </a:ext>
                </a:extLst>
              </a:tr>
              <a:tr h="370840">
                <a:tc>
                  <a:txBody>
                    <a:bodyPr/>
                    <a:lstStyle/>
                    <a:p>
                      <a:pPr algn="ctr"/>
                      <a:r>
                        <a:rPr lang="en-US" sz="2000" dirty="0">
                          <a:solidFill>
                            <a:srgbClr val="000000"/>
                          </a:solidFill>
                        </a:rPr>
                        <a:t>3.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a:solidFill>
                            <a:srgbClr val="000000"/>
                          </a:solidFill>
                        </a:rPr>
                        <a:t>iCup</a:t>
                      </a:r>
                      <a:r>
                        <a:rPr lang="en-US" sz="2000" dirty="0">
                          <a:solidFill>
                            <a:srgbClr val="000000"/>
                          </a:solidFill>
                        </a:rPr>
                        <a:t> drug screen and/or,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OUD diagnosis assessed during mental health assessment</a:t>
                      </a:r>
                    </a:p>
                  </a:txBody>
                  <a:tcPr/>
                </a:tc>
                <a:extLst>
                  <a:ext uri="{0D108BD9-81ED-4DB2-BD59-A6C34878D82A}">
                    <a16:rowId xmlns:a16="http://schemas.microsoft.com/office/drawing/2014/main" val="2015712043"/>
                  </a:ext>
                </a:extLst>
              </a:tr>
              <a:tr h="370840">
                <a:tc>
                  <a:txBody>
                    <a:bodyPr/>
                    <a:lstStyle/>
                    <a:p>
                      <a:pPr algn="ctr"/>
                      <a:r>
                        <a:rPr lang="en-US" sz="2000" dirty="0">
                          <a:solidFill>
                            <a:srgbClr val="000000"/>
                          </a:solidFill>
                        </a:rPr>
                        <a:t>4.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Diagnosed with any SUD during Mental Health Evaluation and self-reported recent opioid use</a:t>
                      </a:r>
                    </a:p>
                  </a:txBody>
                  <a:tcPr/>
                </a:tc>
                <a:extLst>
                  <a:ext uri="{0D108BD9-81ED-4DB2-BD59-A6C34878D82A}">
                    <a16:rowId xmlns:a16="http://schemas.microsoft.com/office/drawing/2014/main" val="3024789345"/>
                  </a:ext>
                </a:extLst>
              </a:tr>
              <a:tr h="370840">
                <a:tc>
                  <a:txBody>
                    <a:bodyPr/>
                    <a:lstStyle/>
                    <a:p>
                      <a:pPr algn="ctr"/>
                      <a:r>
                        <a:rPr lang="en-US" sz="2000" dirty="0">
                          <a:solidFill>
                            <a:srgbClr val="000000"/>
                          </a:solidFill>
                        </a:rPr>
                        <a:t>5.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Self report of substance use history/disorder and OUD diagnosis during mental health assessment</a:t>
                      </a:r>
                    </a:p>
                  </a:txBody>
                  <a:tcPr/>
                </a:tc>
                <a:extLst>
                  <a:ext uri="{0D108BD9-81ED-4DB2-BD59-A6C34878D82A}">
                    <a16:rowId xmlns:a16="http://schemas.microsoft.com/office/drawing/2014/main" val="4031482164"/>
                  </a:ext>
                </a:extLst>
              </a:tr>
              <a:tr h="370840">
                <a:tc>
                  <a:txBody>
                    <a:bodyPr/>
                    <a:lstStyle/>
                    <a:p>
                      <a:pPr algn="ctr"/>
                      <a:r>
                        <a:rPr lang="en-US" sz="2000" dirty="0">
                          <a:solidFill>
                            <a:srgbClr val="000000"/>
                          </a:solidFill>
                        </a:rPr>
                        <a:t>6.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PHD algorithm due to inconsistent screening onsite. </a:t>
                      </a:r>
                    </a:p>
                  </a:txBody>
                  <a:tcPr/>
                </a:tc>
                <a:extLst>
                  <a:ext uri="{0D108BD9-81ED-4DB2-BD59-A6C34878D82A}">
                    <a16:rowId xmlns:a16="http://schemas.microsoft.com/office/drawing/2014/main" val="1464580915"/>
                  </a:ext>
                </a:extLst>
              </a:tr>
              <a:tr h="370840">
                <a:tc>
                  <a:txBody>
                    <a:bodyPr/>
                    <a:lstStyle/>
                    <a:p>
                      <a:pPr algn="ctr"/>
                      <a:r>
                        <a:rPr lang="en-US" sz="2000" dirty="0">
                          <a:solidFill>
                            <a:srgbClr val="000000"/>
                          </a:solidFill>
                        </a:rPr>
                        <a:t>7.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Self-report of history of substance use and/or MAT use during medical/ mental health intakes and/or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rPr>
                        <a:t>Positive for OUD (TCUD), or recent reported opioid use</a:t>
                      </a:r>
                    </a:p>
                  </a:txBody>
                  <a:tcPr/>
                </a:tc>
                <a:extLst>
                  <a:ext uri="{0D108BD9-81ED-4DB2-BD59-A6C34878D82A}">
                    <a16:rowId xmlns:a16="http://schemas.microsoft.com/office/drawing/2014/main" val="101638837"/>
                  </a:ext>
                </a:extLst>
              </a:tr>
            </a:tbl>
          </a:graphicData>
        </a:graphic>
      </p:graphicFrame>
    </p:spTree>
    <p:extLst>
      <p:ext uri="{BB962C8B-B14F-4D97-AF65-F5344CB8AC3E}">
        <p14:creationId xmlns:p14="http://schemas.microsoft.com/office/powerpoint/2010/main" val="175888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4294967295"/>
          </p:nvPr>
        </p:nvSpPr>
        <p:spPr>
          <a:xfrm>
            <a:off x="7781367" y="6497593"/>
            <a:ext cx="3816488" cy="3383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Massachusetts Department of Public Health       mass.gov/</a:t>
            </a:r>
            <a:r>
              <a:rPr kumimoji="0" lang="en-US" sz="1000" b="0" i="0" u="none" strike="noStrike" kern="1200" cap="none" spc="0" normalizeH="0" baseline="0" noProof="0" dirty="0" err="1">
                <a:ln>
                  <a:noFill/>
                </a:ln>
                <a:solidFill>
                  <a:schemeClr val="tx1"/>
                </a:solidFill>
                <a:effectLst/>
                <a:uLnTx/>
                <a:uFillTx/>
                <a:latin typeface="Calibri" panose="020F0502020204030204"/>
                <a:ea typeface="+mn-ea"/>
                <a:cs typeface="+mn-cs"/>
              </a:rPr>
              <a:t>dph</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1" y="126488"/>
            <a:ext cx="121919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Data Source: </a:t>
            </a:r>
            <a:r>
              <a:rPr kumimoji="0" lang="en-US" altLang="en-US"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Public Health Data Warehouse (PHD) 2.0</a:t>
            </a: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7" name="Flowchart: Magnetic Disk 24" descr="90%"/>
          <p:cNvSpPr>
            <a:spLocks noChangeArrowheads="1"/>
          </p:cNvSpPr>
          <p:nvPr/>
        </p:nvSpPr>
        <p:spPr bwMode="auto">
          <a:xfrm>
            <a:off x="3966858" y="4846320"/>
            <a:ext cx="685800" cy="548640"/>
          </a:xfrm>
          <a:prstGeom prst="flowChartMagneticDisk">
            <a:avLst/>
          </a:prstGeom>
          <a:solidFill>
            <a:schemeClr val="tx2"/>
          </a:solidFill>
          <a:ln w="9525" algn="ctr">
            <a:solidFill>
              <a:schemeClr val="tx1"/>
            </a:solidFill>
            <a:round/>
            <a:headEnd/>
            <a:tailEnd/>
          </a:ln>
        </p:spPr>
        <p:txBody>
          <a:bodyPr lIns="0" rIns="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5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Worker’s Comp</a:t>
            </a:r>
          </a:p>
        </p:txBody>
      </p:sp>
      <p:sp>
        <p:nvSpPr>
          <p:cNvPr id="114" name="Rectangle 59"/>
          <p:cNvSpPr>
            <a:spLocks noChangeArrowheads="1"/>
          </p:cNvSpPr>
          <p:nvPr/>
        </p:nvSpPr>
        <p:spPr bwMode="auto">
          <a:xfrm>
            <a:off x="249241" y="3485479"/>
            <a:ext cx="182880" cy="182880"/>
          </a:xfrm>
          <a:prstGeom prst="rect">
            <a:avLst/>
          </a:prstGeom>
          <a:solidFill>
            <a:schemeClr val="bg2"/>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D02C514A-BEC2-40DA-865C-2C143AD59FE3}"/>
              </a:ext>
            </a:extLst>
          </p:cNvPr>
          <p:cNvGrpSpPr/>
          <p:nvPr/>
        </p:nvGrpSpPr>
        <p:grpSpPr>
          <a:xfrm>
            <a:off x="41871" y="1496174"/>
            <a:ext cx="6523315" cy="4844668"/>
            <a:chOff x="41871" y="1496174"/>
            <a:chExt cx="6523315" cy="4844668"/>
          </a:xfrm>
        </p:grpSpPr>
        <p:grpSp>
          <p:nvGrpSpPr>
            <p:cNvPr id="72" name="Group 71"/>
            <p:cNvGrpSpPr/>
            <p:nvPr/>
          </p:nvGrpSpPr>
          <p:grpSpPr>
            <a:xfrm>
              <a:off x="1252789" y="5763310"/>
              <a:ext cx="4041437" cy="577532"/>
              <a:chOff x="-3603356" y="6435331"/>
              <a:chExt cx="3680077" cy="538114"/>
            </a:xfrm>
          </p:grpSpPr>
          <p:sp>
            <p:nvSpPr>
              <p:cNvPr id="77" name="Flowchart: Magnetic Disk 39" descr="90%"/>
              <p:cNvSpPr>
                <a:spLocks noChangeArrowheads="1"/>
              </p:cNvSpPr>
              <p:nvPr/>
            </p:nvSpPr>
            <p:spPr bwMode="auto">
              <a:xfrm>
                <a:off x="-2793948" y="6445241"/>
                <a:ext cx="624480" cy="511194"/>
              </a:xfrm>
              <a:prstGeom prst="flowChartMagneticDisk">
                <a:avLst/>
              </a:prstGeom>
              <a:solidFill>
                <a:schemeClr val="bg2"/>
              </a:solidFill>
              <a:ln w="3175" algn="ctr">
                <a:solidFill>
                  <a:schemeClr val="tx1">
                    <a:lumMod val="65000"/>
                    <a:lumOff val="35000"/>
                  </a:schemeClr>
                </a:solidFill>
                <a:prstDash val="sysDash"/>
                <a:round/>
                <a:headEnd/>
                <a:tailEnd/>
              </a:ln>
            </p:spPr>
            <p:txBody>
              <a:bodyPr lIns="45720" rIns="4572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5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Naloxone </a:t>
                </a:r>
                <a:r>
                  <a:rPr kumimoji="0" lang="en-US" altLang="en-US" sz="1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Enroll</a:t>
                </a:r>
                <a:endParaRPr kumimoji="0" lang="en-US" altLang="en-US" sz="105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 name="Flowchart: Magnetic Disk 21" descr="90%"/>
              <p:cNvSpPr>
                <a:spLocks noChangeArrowheads="1"/>
              </p:cNvSpPr>
              <p:nvPr/>
            </p:nvSpPr>
            <p:spPr bwMode="auto">
              <a:xfrm>
                <a:off x="-3603356" y="6435331"/>
                <a:ext cx="624480" cy="511194"/>
              </a:xfrm>
              <a:prstGeom prst="flowChartMagneticDisk">
                <a:avLst/>
              </a:prstGeom>
              <a:solidFill>
                <a:schemeClr val="bg2"/>
              </a:solidFill>
              <a:ln w="3175" algn="ctr">
                <a:solidFill>
                  <a:schemeClr val="tx1">
                    <a:lumMod val="65000"/>
                    <a:lumOff val="35000"/>
                  </a:schemeClr>
                </a:solidFill>
                <a:prstDash val="dash"/>
                <a:round/>
                <a:headEnd/>
                <a:tailEnd/>
              </a:ln>
            </p:spPr>
            <p:txBody>
              <a:bodyPr lIns="0" rIns="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Town &amp; Zip Census </a:t>
                </a:r>
              </a:p>
            </p:txBody>
          </p:sp>
          <p:sp>
            <p:nvSpPr>
              <p:cNvPr id="82" name="Flowchart: Magnetic Disk 39" descr="90%"/>
              <p:cNvSpPr>
                <a:spLocks noChangeArrowheads="1"/>
              </p:cNvSpPr>
              <p:nvPr/>
            </p:nvSpPr>
            <p:spPr bwMode="auto">
              <a:xfrm>
                <a:off x="-2049277" y="6462251"/>
                <a:ext cx="624480" cy="511194"/>
              </a:xfrm>
              <a:prstGeom prst="flowChartMagneticDisk">
                <a:avLst/>
              </a:prstGeom>
              <a:solidFill>
                <a:schemeClr val="bg2"/>
              </a:solidFill>
              <a:ln w="3175" algn="ctr">
                <a:solidFill>
                  <a:schemeClr val="tx1">
                    <a:lumMod val="65000"/>
                    <a:lumOff val="35000"/>
                  </a:schemeClr>
                </a:solidFill>
                <a:prstDash val="sysDash"/>
                <a:round/>
                <a:headEnd/>
                <a:tailEnd/>
              </a:ln>
            </p:spPr>
            <p:txBody>
              <a:bodyPr lIns="45720" rIns="4572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5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Naloxone</a:t>
                </a: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Rescues</a:t>
                </a:r>
              </a:p>
            </p:txBody>
          </p:sp>
          <p:sp>
            <p:nvSpPr>
              <p:cNvPr id="83" name="Flowchart: Magnetic Disk 39" descr="90%"/>
              <p:cNvSpPr>
                <a:spLocks noChangeArrowheads="1"/>
              </p:cNvSpPr>
              <p:nvPr/>
            </p:nvSpPr>
            <p:spPr bwMode="auto">
              <a:xfrm>
                <a:off x="-1293747" y="6435331"/>
                <a:ext cx="624480" cy="511194"/>
              </a:xfrm>
              <a:prstGeom prst="flowChartMagneticDisk">
                <a:avLst/>
              </a:prstGeom>
              <a:solidFill>
                <a:schemeClr val="bg2"/>
              </a:solidFill>
              <a:ln w="3175" algn="ctr">
                <a:solidFill>
                  <a:schemeClr val="tx1">
                    <a:lumMod val="65000"/>
                    <a:lumOff val="35000"/>
                  </a:schemeClr>
                </a:solidFill>
                <a:prstDash val="dash"/>
                <a:round/>
                <a:headEnd/>
                <a:tailEnd/>
              </a:ln>
            </p:spPr>
            <p:txBody>
              <a:bodyPr lIns="0" rIns="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Naloxone</a:t>
                </a:r>
                <a:r>
                  <a:rPr kumimoji="0" lang="en-US" altLang="en-US" sz="1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en-US" alt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Refills</a:t>
                </a:r>
              </a:p>
            </p:txBody>
          </p:sp>
          <p:sp>
            <p:nvSpPr>
              <p:cNvPr id="85" name="Flowchart: Magnetic Disk 39" descr="90%"/>
              <p:cNvSpPr>
                <a:spLocks noChangeArrowheads="1"/>
              </p:cNvSpPr>
              <p:nvPr/>
            </p:nvSpPr>
            <p:spPr bwMode="auto">
              <a:xfrm>
                <a:off x="-547759" y="6435331"/>
                <a:ext cx="624480" cy="511194"/>
              </a:xfrm>
              <a:prstGeom prst="flowChartMagneticDisk">
                <a:avLst/>
              </a:prstGeom>
              <a:solidFill>
                <a:schemeClr val="bg2"/>
              </a:solidFill>
              <a:ln w="3175" algn="ctr">
                <a:solidFill>
                  <a:schemeClr val="tx1">
                    <a:lumMod val="65000"/>
                    <a:lumOff val="35000"/>
                  </a:schemeClr>
                </a:solidFill>
                <a:prstDash val="sysDash"/>
                <a:round/>
                <a:headEnd/>
                <a:tailEnd/>
              </a:ln>
            </p:spPr>
            <p:txBody>
              <a:bodyPr lIns="0" rIns="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First Responder </a:t>
                </a:r>
                <a:r>
                  <a:rPr kumimoji="0" lang="en-US" alt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Naloxone</a:t>
                </a:r>
              </a:p>
            </p:txBody>
          </p:sp>
        </p:grpSp>
        <p:sp>
          <p:nvSpPr>
            <p:cNvPr id="86" name="TextBox 38"/>
            <p:cNvSpPr txBox="1">
              <a:spLocks noChangeArrowheads="1"/>
            </p:cNvSpPr>
            <p:nvPr/>
          </p:nvSpPr>
          <p:spPr bwMode="auto">
            <a:xfrm>
              <a:off x="41871" y="5778542"/>
              <a:ext cx="1091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Level Data</a:t>
              </a:r>
            </a:p>
          </p:txBody>
        </p:sp>
        <p:grpSp>
          <p:nvGrpSpPr>
            <p:cNvPr id="70" name="Group 69"/>
            <p:cNvGrpSpPr/>
            <p:nvPr/>
          </p:nvGrpSpPr>
          <p:grpSpPr>
            <a:xfrm>
              <a:off x="2302430" y="1508760"/>
              <a:ext cx="4069080" cy="3886200"/>
              <a:chOff x="3612762" y="1276134"/>
              <a:chExt cx="4069080" cy="4225451"/>
            </a:xfrm>
          </p:grpSpPr>
          <p:grpSp>
            <p:nvGrpSpPr>
              <p:cNvPr id="74" name="Group 73"/>
              <p:cNvGrpSpPr/>
              <p:nvPr/>
            </p:nvGrpSpPr>
            <p:grpSpPr>
              <a:xfrm>
                <a:off x="4045307" y="1276134"/>
                <a:ext cx="3636535" cy="4225451"/>
                <a:chOff x="2555355" y="1379490"/>
                <a:chExt cx="3636535" cy="4225451"/>
              </a:xfrm>
            </p:grpSpPr>
            <p:sp>
              <p:nvSpPr>
                <p:cNvPr id="88" name="Flowchart: Magnetic Disk 87"/>
                <p:cNvSpPr/>
                <p:nvPr/>
              </p:nvSpPr>
              <p:spPr bwMode="auto">
                <a:xfrm>
                  <a:off x="2901950" y="1379490"/>
                  <a:ext cx="685800" cy="596534"/>
                </a:xfrm>
                <a:prstGeom prst="flowChartMagneticDisk">
                  <a:avLst/>
                </a:prstGeom>
                <a:solidFill>
                  <a:schemeClr val="accent2"/>
                </a:solidFill>
                <a:ln w="1270" cap="flat" cmpd="sng" algn="ctr">
                  <a:solidFill>
                    <a:schemeClr val="tx1">
                      <a:lumMod val="65000"/>
                      <a:lumOff val="35000"/>
                    </a:schemeClr>
                  </a:solidFill>
                  <a:prstDash val="solid"/>
                  <a:round/>
                  <a:headEnd type="none" w="med" len="med"/>
                  <a:tailEnd type="none" w="med" len="med"/>
                </a:ln>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PMP</a:t>
                  </a:r>
                </a:p>
              </p:txBody>
            </p:sp>
            <p:sp>
              <p:nvSpPr>
                <p:cNvPr id="89" name="Flowchart: Magnetic Disk 8"/>
                <p:cNvSpPr>
                  <a:spLocks noChangeArrowheads="1"/>
                </p:cNvSpPr>
                <p:nvPr/>
              </p:nvSpPr>
              <p:spPr bwMode="auto">
                <a:xfrm>
                  <a:off x="3814450" y="2334322"/>
                  <a:ext cx="731520" cy="2233536"/>
                </a:xfrm>
                <a:prstGeom prst="flowChartMagneticDisk">
                  <a:avLst/>
                </a:prstGeom>
                <a:solidFill>
                  <a:schemeClr val="accent1"/>
                </a:solidFill>
                <a:ln w="3175" algn="ctr">
                  <a:solidFill>
                    <a:schemeClr val="tx1">
                      <a:lumMod val="85000"/>
                      <a:lumOff val="15000"/>
                    </a:schemeClr>
                  </a:solidFill>
                  <a:prstDash val="sysDash"/>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outerShdw blurRad="50800" dist="50800" dir="1200000" algn="l" rotWithShape="0">
                          <a:prstClr val="black">
                            <a:alpha val="40000"/>
                          </a:prstClr>
                        </a:outerShdw>
                      </a:effectLst>
                      <a:uLnTx/>
                      <a:uFillTx/>
                      <a:latin typeface="Calibri" panose="020F0502020204030204" pitchFamily="34" charset="0"/>
                      <a:ea typeface="+mn-ea"/>
                      <a:cs typeface="+mn-cs"/>
                    </a:rPr>
                    <a:t>APCD Spine</a:t>
                  </a:r>
                </a:p>
              </p:txBody>
            </p:sp>
            <p:sp>
              <p:nvSpPr>
                <p:cNvPr id="90" name="Flowchart: Magnetic Disk 89"/>
                <p:cNvSpPr/>
                <p:nvPr/>
              </p:nvSpPr>
              <p:spPr bwMode="auto">
                <a:xfrm>
                  <a:off x="4635130" y="1752324"/>
                  <a:ext cx="685800" cy="596534"/>
                </a:xfrm>
                <a:prstGeom prst="flowChartMagneticDisk">
                  <a:avLst/>
                </a:prstGeom>
                <a:solidFill>
                  <a:schemeClr val="accent2"/>
                </a:solidFill>
                <a:ln w="1270" cap="flat" cmpd="sng" algn="ctr">
                  <a:solidFill>
                    <a:schemeClr val="tx1">
                      <a:lumMod val="65000"/>
                      <a:lumOff val="35000"/>
                    </a:schemeClr>
                  </a:solidFill>
                  <a:prstDash val="sysDash"/>
                  <a:round/>
                  <a:headEnd type="none" w="med" len="med"/>
                  <a:tailEnd type="none" w="med" len="med"/>
                </a:ln>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Death </a:t>
                  </a:r>
                  <a:r>
                    <a:rPr kumimoji="0" lang="en-US" sz="11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Records</a:t>
                  </a:r>
                  <a:endPar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endParaRPr>
                </a:p>
              </p:txBody>
            </p:sp>
            <p:sp>
              <p:nvSpPr>
                <p:cNvPr id="91" name="Flowchart: Magnetic Disk 90"/>
                <p:cNvSpPr/>
                <p:nvPr/>
              </p:nvSpPr>
              <p:spPr bwMode="auto">
                <a:xfrm>
                  <a:off x="2945770" y="4312451"/>
                  <a:ext cx="685800" cy="596534"/>
                </a:xfrm>
                <a:prstGeom prst="flowChartMagneticDisk">
                  <a:avLst/>
                </a:prstGeom>
                <a:solidFill>
                  <a:schemeClr val="accent2"/>
                </a:solidFill>
                <a:ln w="3175" cap="flat" cmpd="sng" algn="ctr">
                  <a:solidFill>
                    <a:schemeClr val="tx1">
                      <a:lumMod val="65000"/>
                      <a:lumOff val="35000"/>
                    </a:schemeClr>
                  </a:solidFill>
                  <a:prstDash val="sysDot"/>
                  <a:round/>
                  <a:headEnd type="none" w="med" len="med"/>
                  <a:tailEnd type="none" w="med" len="med"/>
                </a:ln>
                <a:effectLst/>
              </p:spPr>
              <p:txBody>
                <a:bodyPr lIns="0" tIns="91440" rIns="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BSAS</a:t>
                  </a:r>
                  <a:r>
                    <a:rPr kumimoji="0" lang="en-US" sz="105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Treatment</a:t>
                  </a:r>
                </a:p>
              </p:txBody>
            </p:sp>
            <p:sp>
              <p:nvSpPr>
                <p:cNvPr id="92" name="Flowchart: Magnetic Disk 91"/>
                <p:cNvSpPr/>
                <p:nvPr/>
              </p:nvSpPr>
              <p:spPr bwMode="auto">
                <a:xfrm>
                  <a:off x="5506090" y="1379490"/>
                  <a:ext cx="685800" cy="596534"/>
                </a:xfrm>
                <a:prstGeom prst="flowChartMagneticDisk">
                  <a:avLst/>
                </a:prstGeom>
                <a:solidFill>
                  <a:schemeClr val="accent4"/>
                </a:solidFill>
                <a:ln w="3175" cap="flat" cmpd="sng" algn="ctr">
                  <a:solidFill>
                    <a:schemeClr val="tx1">
                      <a:lumMod val="65000"/>
                      <a:lumOff val="35000"/>
                    </a:schemeClr>
                  </a:solidFill>
                  <a:prstDash val="sysDash"/>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itchFamily="34" charset="0"/>
                      <a:ea typeface="+mn-ea"/>
                      <a:cs typeface="Arial" charset="0"/>
                    </a:rPr>
                    <a:t>Toxicology</a:t>
                  </a:r>
                </a:p>
              </p:txBody>
            </p:sp>
            <p:sp>
              <p:nvSpPr>
                <p:cNvPr id="93" name="Flowchart: Magnetic Disk 12"/>
                <p:cNvSpPr>
                  <a:spLocks noChangeArrowheads="1"/>
                </p:cNvSpPr>
                <p:nvPr/>
              </p:nvSpPr>
              <p:spPr bwMode="auto">
                <a:xfrm>
                  <a:off x="5506090" y="3568011"/>
                  <a:ext cx="685800" cy="596534"/>
                </a:xfrm>
                <a:prstGeom prst="flowChartMagneticDisk">
                  <a:avLst/>
                </a:prstGeom>
                <a:solidFill>
                  <a:srgbClr val="327EC4"/>
                </a:solidFill>
                <a:ln w="3175" cap="flat" cmpd="sng" algn="ctr">
                  <a:solidFill>
                    <a:schemeClr val="tx1">
                      <a:lumMod val="65000"/>
                      <a:lumOff val="35000"/>
                    </a:schemeClr>
                  </a:solidFill>
                  <a:prstDash val="sysDash"/>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50" b="1" i="0" u="none" strike="noStrike" kern="1200" cap="none" spc="0" normalizeH="0" baseline="0" noProof="0" dirty="0">
                      <a:ln>
                        <a:noFill/>
                      </a:ln>
                      <a:solidFill>
                        <a:srgbClr val="FFFF00"/>
                      </a:solidFill>
                      <a:effectLst/>
                      <a:uLnTx/>
                      <a:uFillTx/>
                      <a:latin typeface="Calibri" pitchFamily="34" charset="0"/>
                      <a:ea typeface="+mn-ea"/>
                      <a:cs typeface="Arial" charset="0"/>
                    </a:rPr>
                    <a:t>Medical, Dental, &amp; Pharmacy Claims</a:t>
                  </a:r>
                </a:p>
              </p:txBody>
            </p:sp>
            <p:sp>
              <p:nvSpPr>
                <p:cNvPr id="94" name="Flowchart: Magnetic Disk 93"/>
                <p:cNvSpPr/>
                <p:nvPr/>
              </p:nvSpPr>
              <p:spPr bwMode="auto">
                <a:xfrm>
                  <a:off x="2946680" y="3556840"/>
                  <a:ext cx="685800" cy="596534"/>
                </a:xfrm>
                <a:prstGeom prst="flowChartMagneticDisk">
                  <a:avLst/>
                </a:prstGeom>
                <a:solidFill>
                  <a:schemeClr val="accent2"/>
                </a:solidFill>
                <a:ln w="3175" cap="flat" cmpd="sng" algn="ctr">
                  <a:solidFill>
                    <a:schemeClr val="tx1">
                      <a:lumMod val="65000"/>
                      <a:lumOff val="35000"/>
                    </a:schemeClr>
                  </a:solidFill>
                  <a:prstDash val="sysDot"/>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MATRIS</a:t>
                  </a:r>
                  <a:r>
                    <a:rPr kumimoji="0" lang="en-US" sz="1100" b="1" i="0" u="none" strike="noStrike" kern="1200" cap="none" spc="0" normalizeH="0" baseline="0" noProof="0" dirty="0">
                      <a:ln>
                        <a:noFill/>
                      </a:ln>
                      <a:solidFill>
                        <a:srgbClr val="FFFF00"/>
                      </a:solidFill>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rgbClr val="FFFF00"/>
                      </a:solidFill>
                      <a:effectLst>
                        <a:outerShdw blurRad="25400" dist="25400" dir="4200000" algn="ctr" rotWithShape="0">
                          <a:prstClr val="white">
                            <a:alpha val="50000"/>
                          </a:prstClr>
                        </a:outerShdw>
                      </a:effectLst>
                      <a:uLnTx/>
                      <a:uFillTx/>
                      <a:latin typeface="Calibri" pitchFamily="34" charset="0"/>
                      <a:ea typeface="+mn-ea"/>
                      <a:cs typeface="Arial" charset="0"/>
                    </a:rPr>
                    <a:t>EMS</a:t>
                  </a:r>
                  <a:r>
                    <a:rPr kumimoji="0" lang="en-US" sz="1100" b="1" i="0" u="none" strike="noStrike" kern="1200" cap="none" spc="0" normalizeH="0" baseline="0" noProof="0" dirty="0">
                      <a:ln>
                        <a:noFill/>
                      </a:ln>
                      <a:solidFill>
                        <a:srgbClr val="FFFF00"/>
                      </a:solidFill>
                      <a:effectLst/>
                      <a:uLnTx/>
                      <a:uFillTx/>
                      <a:latin typeface="Calibri" pitchFamily="34" charset="0"/>
                      <a:ea typeface="+mn-ea"/>
                      <a:cs typeface="Arial" charset="0"/>
                    </a:rPr>
                    <a:t>)</a:t>
                  </a:r>
                </a:p>
              </p:txBody>
            </p:sp>
            <p:sp>
              <p:nvSpPr>
                <p:cNvPr id="95" name="Flowchart: Magnetic Disk 94"/>
                <p:cNvSpPr/>
                <p:nvPr/>
              </p:nvSpPr>
              <p:spPr bwMode="auto">
                <a:xfrm>
                  <a:off x="5506090" y="2125158"/>
                  <a:ext cx="685800" cy="596534"/>
                </a:xfrm>
                <a:prstGeom prst="flowChartMagneticDisk">
                  <a:avLst/>
                </a:prstGeom>
                <a:solidFill>
                  <a:schemeClr val="accent4"/>
                </a:solidFill>
                <a:ln w="3175" cap="flat" cmpd="sng" algn="ctr">
                  <a:solidFill>
                    <a:schemeClr val="tx1">
                      <a:lumMod val="50000"/>
                      <a:lumOff val="50000"/>
                    </a:schemeClr>
                  </a:solidFill>
                  <a:prstDash val="sysDash"/>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itchFamily="34" charset="0"/>
                      <a:ea typeface="+mn-ea"/>
                      <a:cs typeface="Arial" charset="0"/>
                    </a:rPr>
                    <a:t>OCME</a:t>
                  </a:r>
                  <a:r>
                    <a:rPr kumimoji="0" lang="en-US" sz="1050" b="1" i="0" u="none" strike="noStrike" kern="1200" cap="none" spc="0" normalizeH="0" baseline="0" noProof="0">
                      <a:ln>
                        <a:noFill/>
                      </a:ln>
                      <a:solidFill>
                        <a:prstClr val="black"/>
                      </a:solidFill>
                      <a:effectLst>
                        <a:innerShdw blurRad="25400" dist="50800" dir="8100000">
                          <a:prstClr val="black">
                            <a:lumMod val="65000"/>
                            <a:lumOff val="35000"/>
                            <a:alpha val="50000"/>
                          </a:prstClr>
                        </a:innerShdw>
                      </a:effectLst>
                      <a:uLnTx/>
                      <a:uFillTx/>
                      <a:latin typeface="Calibri" pitchFamily="34" charset="0"/>
                      <a:ea typeface="+mn-ea"/>
                      <a:cs typeface="Arial" charset="0"/>
                    </a:rPr>
                    <a:t> Intake</a:t>
                  </a:r>
                </a:p>
              </p:txBody>
            </p:sp>
            <p:sp>
              <p:nvSpPr>
                <p:cNvPr id="96" name="Flowchart: Magnetic Disk 22"/>
                <p:cNvSpPr>
                  <a:spLocks noChangeArrowheads="1"/>
                </p:cNvSpPr>
                <p:nvPr/>
              </p:nvSpPr>
              <p:spPr bwMode="auto">
                <a:xfrm>
                  <a:off x="4683130" y="3556720"/>
                  <a:ext cx="685800" cy="596534"/>
                </a:xfrm>
                <a:prstGeom prst="flowChartMagneticDisk">
                  <a:avLst/>
                </a:prstGeom>
                <a:solidFill>
                  <a:srgbClr val="327EC4"/>
                </a:solidFill>
                <a:ln w="3175" cap="flat" cmpd="sng" algn="ctr">
                  <a:solidFill>
                    <a:schemeClr val="tx1">
                      <a:lumMod val="65000"/>
                      <a:lumOff val="35000"/>
                    </a:schemeClr>
                  </a:solidFill>
                  <a:prstDash val="sysDash"/>
                  <a:round/>
                  <a:headEnd type="none" w="med" len="med"/>
                  <a:tailEnd type="none" w="med" len="med"/>
                </a:ln>
                <a:effectLst/>
              </p:spPr>
              <p:txBody>
                <a:bodyPr lIns="0" tIns="0" rIns="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FFFF00"/>
                      </a:solidFill>
                      <a:effectLst/>
                      <a:uLnTx/>
                      <a:uFillTx/>
                      <a:latin typeface="Calibri"/>
                      <a:ea typeface="+mn-ea"/>
                      <a:cs typeface="Arial"/>
                    </a:rPr>
                    <a:t>Hospital, ED, &amp; Outpatient</a:t>
                  </a:r>
                </a:p>
              </p:txBody>
            </p:sp>
            <p:sp>
              <p:nvSpPr>
                <p:cNvPr id="97" name="Flowchart: Magnetic Disk 23"/>
                <p:cNvSpPr>
                  <a:spLocks noChangeArrowheads="1"/>
                </p:cNvSpPr>
                <p:nvPr/>
              </p:nvSpPr>
              <p:spPr bwMode="auto">
                <a:xfrm>
                  <a:off x="5506090" y="2821114"/>
                  <a:ext cx="685800" cy="596534"/>
                </a:xfrm>
                <a:prstGeom prst="flowChartMagneticDisk">
                  <a:avLst/>
                </a:prstGeom>
                <a:solidFill>
                  <a:schemeClr val="accent6"/>
                </a:solidFill>
                <a:ln w="9525" algn="ctr">
                  <a:solidFill>
                    <a:schemeClr val="tx1">
                      <a:lumMod val="65000"/>
                      <a:lumOff val="35000"/>
                    </a:schemeClr>
                  </a:solidFill>
                  <a:prstDash val="sysDot"/>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Prisons</a:t>
                  </a:r>
                </a:p>
              </p:txBody>
            </p:sp>
            <p:sp>
              <p:nvSpPr>
                <p:cNvPr id="98" name="Flowchart: Magnetic Disk 24" descr="90%"/>
                <p:cNvSpPr>
                  <a:spLocks noChangeArrowheads="1"/>
                </p:cNvSpPr>
                <p:nvPr/>
              </p:nvSpPr>
              <p:spPr bwMode="auto">
                <a:xfrm>
                  <a:off x="4683130" y="2821114"/>
                  <a:ext cx="685800" cy="596534"/>
                </a:xfrm>
                <a:prstGeom prst="flowChartMagneticDisk">
                  <a:avLst/>
                </a:prstGeom>
                <a:solidFill>
                  <a:schemeClr val="accent6"/>
                </a:solidFill>
                <a:ln w="3175" algn="ctr">
                  <a:solidFill>
                    <a:schemeClr val="tx1">
                      <a:lumMod val="65000"/>
                      <a:lumOff val="35000"/>
                    </a:schemeClr>
                  </a:solidFill>
                  <a:prstDash val="sysDot"/>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Jails</a:t>
                  </a:r>
                  <a:endPar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00" name="Flowchart: Magnetic Disk 36" descr="90%"/>
                <p:cNvSpPr>
                  <a:spLocks noChangeArrowheads="1"/>
                </p:cNvSpPr>
                <p:nvPr/>
              </p:nvSpPr>
              <p:spPr bwMode="auto">
                <a:xfrm>
                  <a:off x="5063269" y="5008407"/>
                  <a:ext cx="685800" cy="596534"/>
                </a:xfrm>
                <a:prstGeom prst="flowChartMagneticDisk">
                  <a:avLst/>
                </a:prstGeom>
                <a:solidFill>
                  <a:schemeClr val="tx2"/>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50" b="1" i="0" u="none" strike="noStrike" kern="1200" cap="none" spc="0" normalizeH="0" baseline="0" noProof="0">
                      <a:ln>
                        <a:noFill/>
                      </a:ln>
                      <a:solidFill>
                        <a:prstClr val="white"/>
                      </a:solidFill>
                      <a:effectLst/>
                      <a:uLnTx/>
                      <a:uFillTx/>
                      <a:latin typeface="Calibri" panose="020F0502020204030204" pitchFamily="34" charset="0"/>
                      <a:ea typeface="+mn-ea"/>
                      <a:cs typeface="+mn-cs"/>
                    </a:rPr>
                    <a:t>DMH</a:t>
                  </a:r>
                </a:p>
              </p:txBody>
            </p:sp>
            <p:sp>
              <p:nvSpPr>
                <p:cNvPr id="101" name="Flowchart: Magnetic Disk 40" descr="90%"/>
                <p:cNvSpPr>
                  <a:spLocks noChangeArrowheads="1"/>
                </p:cNvSpPr>
                <p:nvPr/>
              </p:nvSpPr>
              <p:spPr bwMode="auto">
                <a:xfrm>
                  <a:off x="4683130" y="4315803"/>
                  <a:ext cx="685800" cy="596534"/>
                </a:xfrm>
                <a:prstGeom prst="flowChartMagneticDisk">
                  <a:avLst/>
                </a:prstGeom>
                <a:solidFill>
                  <a:schemeClr val="tx2"/>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50" b="1" i="0" u="none" strike="noStrike" kern="1200" cap="none" spc="0" normalizeH="0" baseline="0" noProof="0">
                      <a:ln>
                        <a:noFill/>
                      </a:ln>
                      <a:solidFill>
                        <a:prstClr val="white"/>
                      </a:solidFill>
                      <a:effectLst/>
                      <a:uLnTx/>
                      <a:uFillTx/>
                      <a:latin typeface="Calibri" panose="020F0502020204030204" pitchFamily="34" charset="0"/>
                      <a:ea typeface="+mn-ea"/>
                      <a:cs typeface="+mn-cs"/>
                    </a:rPr>
                    <a:t>DHCD</a:t>
                  </a:r>
                </a:p>
              </p:txBody>
            </p:sp>
            <p:sp>
              <p:nvSpPr>
                <p:cNvPr id="102" name="Flowchart: Magnetic Disk 101"/>
                <p:cNvSpPr/>
                <p:nvPr/>
              </p:nvSpPr>
              <p:spPr bwMode="auto">
                <a:xfrm>
                  <a:off x="2908200" y="2125158"/>
                  <a:ext cx="685800" cy="596534"/>
                </a:xfrm>
                <a:prstGeom prst="flowChartMagneticDisk">
                  <a:avLst/>
                </a:prstGeom>
                <a:solidFill>
                  <a:schemeClr val="accent2"/>
                </a:solidFill>
                <a:ln w="3175" cap="flat" cmpd="sng" algn="ctr">
                  <a:solidFill>
                    <a:schemeClr val="tx1">
                      <a:lumMod val="65000"/>
                      <a:lumOff val="35000"/>
                    </a:schemeClr>
                  </a:solidFill>
                  <a:prstDash val="solid"/>
                  <a:round/>
                  <a:headEnd type="none" w="med" len="med"/>
                  <a:tailEnd type="none" w="med" len="med"/>
                </a:ln>
                <a:effectLst/>
              </p:spPr>
              <p:txBody>
                <a:bodyPr lIns="0" tIns="91440" rIns="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Birth</a:t>
                  </a:r>
                  <a:r>
                    <a:rPr kumimoji="0" lang="en-US" sz="11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Records</a:t>
                  </a:r>
                </a:p>
              </p:txBody>
            </p:sp>
            <p:sp>
              <p:nvSpPr>
                <p:cNvPr id="103" name="Flowchart: Magnetic Disk 24" descr="90%"/>
                <p:cNvSpPr>
                  <a:spLocks noChangeArrowheads="1"/>
                </p:cNvSpPr>
                <p:nvPr/>
              </p:nvSpPr>
              <p:spPr bwMode="auto">
                <a:xfrm>
                  <a:off x="2555355" y="5008407"/>
                  <a:ext cx="685800" cy="596534"/>
                </a:xfrm>
                <a:prstGeom prst="flowChartMagneticDisk">
                  <a:avLst/>
                </a:prstGeom>
                <a:solidFill>
                  <a:schemeClr val="tx2"/>
                </a:solidFill>
                <a:ln w="9525" algn="ctr">
                  <a:solidFill>
                    <a:schemeClr val="tx1"/>
                  </a:solidFill>
                  <a:round/>
                  <a:headEnd/>
                  <a:tailEnd/>
                </a:ln>
              </p:spPr>
              <p:txBody>
                <a:bodyPr lIns="0" rIns="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Veteran’s Services</a:t>
                  </a:r>
                </a:p>
              </p:txBody>
            </p:sp>
            <p:sp>
              <p:nvSpPr>
                <p:cNvPr id="104" name="Flowchart: Magnetic Disk 103"/>
                <p:cNvSpPr/>
                <p:nvPr/>
              </p:nvSpPr>
              <p:spPr bwMode="auto">
                <a:xfrm>
                  <a:off x="3768730" y="1379490"/>
                  <a:ext cx="685800" cy="596534"/>
                </a:xfrm>
                <a:prstGeom prst="flowChartMagneticDisk">
                  <a:avLst/>
                </a:prstGeom>
                <a:solidFill>
                  <a:schemeClr val="accent2"/>
                </a:solidFill>
                <a:ln w="1270" cap="flat" cmpd="sng" algn="ctr">
                  <a:solidFill>
                    <a:schemeClr val="tx1">
                      <a:lumMod val="50000"/>
                      <a:lumOff val="50000"/>
                    </a:schemeClr>
                  </a:solidFill>
                  <a:prstDash val="sysDot"/>
                  <a:round/>
                  <a:headEnd type="none" w="med" len="med"/>
                  <a:tailEnd type="none" w="med" len="med"/>
                </a:ln>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25400" dist="25400" dir="4200000" algn="ctr" rotWithShape="0">
                          <a:prstClr val="white">
                            <a:alpha val="50000"/>
                          </a:prstClr>
                        </a:outerShdw>
                      </a:effectLst>
                      <a:uLnTx/>
                      <a:uFillTx/>
                      <a:latin typeface="Calibri" pitchFamily="34" charset="0"/>
                      <a:ea typeface="+mn-ea"/>
                      <a:cs typeface="Arial" charset="0"/>
                    </a:rPr>
                    <a:t>Cancer Registry</a:t>
                  </a:r>
                </a:p>
              </p:txBody>
            </p:sp>
          </p:grpSp>
          <p:sp>
            <p:nvSpPr>
              <p:cNvPr id="76" name="Flowchart: Magnetic Disk 75"/>
              <p:cNvSpPr/>
              <p:nvPr/>
            </p:nvSpPr>
            <p:spPr bwMode="auto">
              <a:xfrm>
                <a:off x="3612762" y="2021802"/>
                <a:ext cx="685800" cy="596534"/>
              </a:xfrm>
              <a:prstGeom prst="flowChartMagneticDisk">
                <a:avLst/>
              </a:prstGeom>
              <a:solidFill>
                <a:schemeClr val="accent2"/>
              </a:solidFill>
              <a:ln w="3175" cap="flat" cmpd="sng" algn="ctr">
                <a:solidFill>
                  <a:schemeClr val="tx1">
                    <a:lumMod val="75000"/>
                    <a:lumOff val="25000"/>
                  </a:schemeClr>
                </a:solidFill>
                <a:prstDash val="sysDot"/>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innerShdw blurRad="114300">
                        <a:prstClr val="white"/>
                      </a:innerShdw>
                    </a:effectLst>
                    <a:uLnTx/>
                    <a:uFillTx/>
                    <a:latin typeface="Calibri" pitchFamily="34" charset="0"/>
                    <a:ea typeface="+mn-ea"/>
                    <a:cs typeface="Arial" charset="0"/>
                  </a:rPr>
                  <a:t>WIC</a:t>
                </a:r>
              </a:p>
            </p:txBody>
          </p:sp>
          <p:sp>
            <p:nvSpPr>
              <p:cNvPr id="79" name="Flowchart: Magnetic Disk 78"/>
              <p:cNvSpPr/>
              <p:nvPr/>
            </p:nvSpPr>
            <p:spPr bwMode="auto">
              <a:xfrm>
                <a:off x="3612762" y="2717759"/>
                <a:ext cx="685800" cy="596534"/>
              </a:xfrm>
              <a:prstGeom prst="flowChartMagneticDisk">
                <a:avLst/>
              </a:prstGeom>
              <a:solidFill>
                <a:schemeClr val="accent2"/>
              </a:solidFill>
              <a:ln w="1270" cap="flat" cmpd="sng" algn="ctr">
                <a:solidFill>
                  <a:schemeClr val="tx1">
                    <a:lumMod val="65000"/>
                    <a:lumOff val="35000"/>
                  </a:schemeClr>
                </a:solidFill>
                <a:prstDash val="sysDot"/>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Hepatitis</a:t>
                </a:r>
                <a:r>
                  <a:rPr kumimoji="0" lang="en-US" sz="1050" b="1" i="0" u="none" strike="noStrike" kern="1200" cap="none" spc="0" normalizeH="0" baseline="0" noProof="0" dirty="0">
                    <a:ln>
                      <a:noFill/>
                    </a:ln>
                    <a:solidFill>
                      <a:schemeClr val="bg1"/>
                    </a:solidFill>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chemeClr val="bg1"/>
                    </a:solidFill>
                    <a:effectLst/>
                    <a:uLnTx/>
                    <a:uFillTx/>
                    <a:latin typeface="Calibri" pitchFamily="34" charset="0"/>
                    <a:ea typeface="+mn-ea"/>
                    <a:cs typeface="Arial" charset="0"/>
                  </a:rPr>
                  <a:t>A</a:t>
                </a:r>
                <a:endParaRPr kumimoji="0" lang="en-US" sz="1050" b="1" i="0" u="none" strike="noStrike" kern="1200" cap="none" spc="0" normalizeH="0" baseline="0" noProof="0" dirty="0">
                  <a:ln>
                    <a:noFill/>
                  </a:ln>
                  <a:solidFill>
                    <a:schemeClr val="bg1"/>
                  </a:solidFill>
                  <a:effectLst/>
                  <a:uLnTx/>
                  <a:uFillTx/>
                  <a:latin typeface="Calibri" pitchFamily="34" charset="0"/>
                  <a:ea typeface="+mn-ea"/>
                  <a:cs typeface="Arial" charset="0"/>
                </a:endParaRPr>
              </a:p>
            </p:txBody>
          </p:sp>
          <p:sp>
            <p:nvSpPr>
              <p:cNvPr id="59" name="Flowchart: Magnetic Disk 58"/>
              <p:cNvSpPr/>
              <p:nvPr/>
            </p:nvSpPr>
            <p:spPr bwMode="auto">
              <a:xfrm>
                <a:off x="3612762" y="3453484"/>
                <a:ext cx="685800" cy="596534"/>
              </a:xfrm>
              <a:prstGeom prst="flowChartMagneticDisk">
                <a:avLst/>
              </a:prstGeom>
              <a:solidFill>
                <a:schemeClr val="accent2"/>
              </a:solidFill>
              <a:ln w="1270" cap="flat" cmpd="sng" algn="ctr">
                <a:solidFill>
                  <a:schemeClr val="tx1">
                    <a:lumMod val="65000"/>
                    <a:lumOff val="35000"/>
                  </a:schemeClr>
                </a:solidFill>
                <a:prstDash val="sysDot"/>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Hepatitis</a:t>
                </a:r>
                <a:r>
                  <a:rPr kumimoji="0" lang="en-US" sz="1050" b="1" i="0" u="none" strike="noStrike" kern="1200" cap="none" spc="0" normalizeH="0" baseline="0" noProof="0" dirty="0">
                    <a:ln>
                      <a:noFill/>
                    </a:ln>
                    <a:solidFill>
                      <a:schemeClr val="bg1"/>
                    </a:solidFill>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chemeClr val="bg1"/>
                    </a:solidFill>
                    <a:effectLst/>
                    <a:uLnTx/>
                    <a:uFillTx/>
                    <a:latin typeface="Calibri" pitchFamily="34" charset="0"/>
                    <a:ea typeface="+mn-ea"/>
                    <a:cs typeface="Arial" charset="0"/>
                  </a:rPr>
                  <a:t>C</a:t>
                </a:r>
                <a:endParaRPr kumimoji="0" lang="en-US" sz="1050" b="1" i="0" u="none" strike="noStrike" kern="1200" cap="none" spc="0" normalizeH="0" baseline="0" noProof="0" dirty="0">
                  <a:ln>
                    <a:noFill/>
                  </a:ln>
                  <a:solidFill>
                    <a:schemeClr val="bg1"/>
                  </a:solidFill>
                  <a:effectLst/>
                  <a:uLnTx/>
                  <a:uFillTx/>
                  <a:latin typeface="Calibri" pitchFamily="34" charset="0"/>
                  <a:ea typeface="+mn-ea"/>
                  <a:cs typeface="Arial" charset="0"/>
                </a:endParaRPr>
              </a:p>
            </p:txBody>
          </p:sp>
        </p:grpSp>
        <p:grpSp>
          <p:nvGrpSpPr>
            <p:cNvPr id="106" name="Group 105"/>
            <p:cNvGrpSpPr/>
            <p:nvPr/>
          </p:nvGrpSpPr>
          <p:grpSpPr>
            <a:xfrm>
              <a:off x="242271" y="2102340"/>
              <a:ext cx="2916846" cy="1646605"/>
              <a:chOff x="413177" y="1538922"/>
              <a:chExt cx="2805418" cy="1646605"/>
            </a:xfrm>
          </p:grpSpPr>
          <p:sp>
            <p:nvSpPr>
              <p:cNvPr id="107" name="TextBox 31"/>
              <p:cNvSpPr txBox="1">
                <a:spLocks noChangeArrowheads="1"/>
              </p:cNvSpPr>
              <p:nvPr/>
            </p:nvSpPr>
            <p:spPr bwMode="auto">
              <a:xfrm>
                <a:off x="600059" y="1538922"/>
                <a:ext cx="2618536"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Sources</a:t>
                </a:r>
              </a:p>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a:t>
                </a: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Safety</a:t>
                </a: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Criminal Justice</a:t>
                </a: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Medical Claims &amp; Hospital</a:t>
                </a: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 State Agencies</a:t>
                </a:r>
              </a:p>
              <a:p>
                <a:pPr marL="0" marR="0" lvl="0" indent="0" algn="l" defTabSz="914400" rtl="0" eaLnBrk="1" fontAlgn="auto" latinLnBrk="0" hangingPunct="1">
                  <a:lnSpc>
                    <a:spcPct val="100000"/>
                  </a:lnSpc>
                  <a:spcBef>
                    <a:spcPct val="0"/>
                  </a:spcBef>
                  <a:spcAft>
                    <a:spcPct val="1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Aggregate</a:t>
                </a:r>
              </a:p>
            </p:txBody>
          </p:sp>
          <p:sp>
            <p:nvSpPr>
              <p:cNvPr id="108" name="Rectangle 107"/>
              <p:cNvSpPr/>
              <p:nvPr/>
            </p:nvSpPr>
            <p:spPr bwMode="auto">
              <a:xfrm>
                <a:off x="413177" y="1847939"/>
                <a:ext cx="175894" cy="18288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9" name="Rectangle 33"/>
              <p:cNvSpPr>
                <a:spLocks noChangeArrowheads="1"/>
              </p:cNvSpPr>
              <p:nvPr/>
            </p:nvSpPr>
            <p:spPr bwMode="auto">
              <a:xfrm>
                <a:off x="419882" y="2064767"/>
                <a:ext cx="175894" cy="182880"/>
              </a:xfrm>
              <a:prstGeom prst="rect">
                <a:avLst/>
              </a:prstGeom>
              <a:solidFill>
                <a:schemeClr val="accent4"/>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Rectangle 35"/>
              <p:cNvSpPr>
                <a:spLocks noChangeArrowheads="1"/>
              </p:cNvSpPr>
              <p:nvPr/>
            </p:nvSpPr>
            <p:spPr bwMode="auto">
              <a:xfrm>
                <a:off x="419885" y="2701286"/>
                <a:ext cx="175894" cy="182880"/>
              </a:xfrm>
              <a:prstGeom prst="rect">
                <a:avLst/>
              </a:prstGeom>
              <a:solidFill>
                <a:schemeClr val="tx2"/>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Rectangle 43"/>
              <p:cNvSpPr>
                <a:spLocks noChangeArrowheads="1"/>
              </p:cNvSpPr>
              <p:nvPr/>
            </p:nvSpPr>
            <p:spPr bwMode="auto">
              <a:xfrm>
                <a:off x="419884" y="2278420"/>
                <a:ext cx="175894" cy="182880"/>
              </a:xfrm>
              <a:prstGeom prst="rect">
                <a:avLst/>
              </a:prstGeom>
              <a:solidFill>
                <a:schemeClr val="accent6"/>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Rectangle 45"/>
              <p:cNvSpPr>
                <a:spLocks noChangeArrowheads="1"/>
              </p:cNvSpPr>
              <p:nvPr/>
            </p:nvSpPr>
            <p:spPr bwMode="auto">
              <a:xfrm>
                <a:off x="419882" y="2484974"/>
                <a:ext cx="175894" cy="182880"/>
              </a:xfrm>
              <a:prstGeom prst="rect">
                <a:avLst/>
              </a:prstGeom>
              <a:solidFill>
                <a:srgbClr val="327EC4"/>
              </a:solidFill>
              <a:ln w="9525" algn="ctr">
                <a:solidFill>
                  <a:schemeClr val="tx1"/>
                </a:solidFill>
                <a:round/>
                <a:headEnd/>
                <a:tailEnd/>
              </a:ln>
            </p:spPr>
            <p:txBody>
              <a:bodyPr lIns="45720" rIns="4572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6" name="TextBox 5"/>
            <p:cNvSpPr txBox="1"/>
            <p:nvPr/>
          </p:nvSpPr>
          <p:spPr>
            <a:xfrm flipV="1">
              <a:off x="881163" y="5530218"/>
              <a:ext cx="5684023" cy="45719"/>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lowchart: Magnetic Disk 39" descr="90%">
              <a:extLst>
                <a:ext uri="{FF2B5EF4-FFF2-40B4-BE49-F238E27FC236}">
                  <a16:creationId xmlns:a16="http://schemas.microsoft.com/office/drawing/2014/main" id="{C5D95AC9-FAB0-467F-836F-5F583647D03C}"/>
                </a:ext>
              </a:extLst>
            </p:cNvPr>
            <p:cNvSpPr>
              <a:spLocks noChangeArrowheads="1"/>
            </p:cNvSpPr>
            <p:nvPr/>
          </p:nvSpPr>
          <p:spPr bwMode="auto">
            <a:xfrm>
              <a:off x="5446972" y="5750106"/>
              <a:ext cx="850392" cy="548640"/>
            </a:xfrm>
            <a:prstGeom prst="flowChartMagneticDisk">
              <a:avLst/>
            </a:prstGeom>
            <a:solidFill>
              <a:schemeClr val="bg2"/>
            </a:solidFill>
            <a:ln w="3175" algn="ctr">
              <a:solidFill>
                <a:schemeClr val="tx1">
                  <a:lumMod val="65000"/>
                  <a:lumOff val="35000"/>
                </a:schemeClr>
              </a:solidFill>
              <a:prstDash val="sysDash"/>
              <a:round/>
              <a:headEnd/>
              <a:tailEnd/>
            </a:ln>
          </p:spPr>
          <p:txBody>
            <a:bodyPr lIns="0" rIns="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Index of Concentration at the Extremes</a:t>
              </a:r>
              <a:endParaRPr kumimoji="0" lang="en-US" alt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10" name="Group 9">
              <a:extLst>
                <a:ext uri="{FF2B5EF4-FFF2-40B4-BE49-F238E27FC236}">
                  <a16:creationId xmlns:a16="http://schemas.microsoft.com/office/drawing/2014/main" id="{C894E319-6D5B-4F16-A298-3A50FD4A3F66}"/>
                </a:ext>
              </a:extLst>
            </p:cNvPr>
            <p:cNvGrpSpPr/>
            <p:nvPr/>
          </p:nvGrpSpPr>
          <p:grpSpPr>
            <a:xfrm>
              <a:off x="2304500" y="1496174"/>
              <a:ext cx="4067025" cy="3258706"/>
              <a:chOff x="3568215" y="1496174"/>
              <a:chExt cx="4067025" cy="3258706"/>
            </a:xfrm>
          </p:grpSpPr>
          <p:cxnSp>
            <p:nvCxnSpPr>
              <p:cNvPr id="61" name="Straight Connector 27"/>
              <p:cNvCxnSpPr>
                <a:cxnSpLocks noChangeShapeType="1"/>
              </p:cNvCxnSpPr>
              <p:nvPr/>
            </p:nvCxnSpPr>
            <p:spPr bwMode="auto">
              <a:xfrm flipV="1">
                <a:off x="6764280" y="1783080"/>
                <a:ext cx="185160" cy="34290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27"/>
              <p:cNvCxnSpPr>
                <a:cxnSpLocks noChangeShapeType="1"/>
              </p:cNvCxnSpPr>
              <p:nvPr/>
            </p:nvCxnSpPr>
            <p:spPr bwMode="auto">
              <a:xfrm>
                <a:off x="6764280" y="2125980"/>
                <a:ext cx="185160" cy="34290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0" name="Flowchart: Magnetic Disk 24" descr="90%"/>
              <p:cNvSpPr>
                <a:spLocks noChangeArrowheads="1"/>
              </p:cNvSpPr>
              <p:nvPr/>
            </p:nvSpPr>
            <p:spPr bwMode="auto">
              <a:xfrm>
                <a:off x="6949440" y="4206240"/>
                <a:ext cx="685800" cy="548640"/>
              </a:xfrm>
              <a:prstGeom prst="flowChartMagneticDisk">
                <a:avLst/>
              </a:prstGeom>
              <a:solidFill>
                <a:schemeClr val="tx2"/>
              </a:solidFill>
              <a:ln w="9525" algn="ctr">
                <a:solidFill>
                  <a:schemeClr val="tx1"/>
                </a:solidFill>
                <a:round/>
                <a:headEnd/>
                <a:tailEnd/>
              </a:ln>
            </p:spPr>
            <p:txBody>
              <a:bodyPr lIns="0" tIns="0" rIns="0" bIns="0"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DTA</a:t>
                </a:r>
                <a:r>
                  <a:rPr kumimoji="0" lang="en-US" altLang="en-US" sz="105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SNAP Benefits</a:t>
                </a:r>
              </a:p>
            </p:txBody>
          </p:sp>
          <p:sp>
            <p:nvSpPr>
              <p:cNvPr id="68" name="Flowchart: Magnetic Disk 67"/>
              <p:cNvSpPr/>
              <p:nvPr/>
            </p:nvSpPr>
            <p:spPr bwMode="auto">
              <a:xfrm>
                <a:off x="4389120" y="2834640"/>
                <a:ext cx="685800" cy="548640"/>
              </a:xfrm>
              <a:prstGeom prst="flowChartMagneticDisk">
                <a:avLst/>
              </a:prstGeom>
              <a:solidFill>
                <a:schemeClr val="accent2"/>
              </a:solidFill>
              <a:ln w="3175" cap="flat" cmpd="sng" algn="ctr">
                <a:solidFill>
                  <a:schemeClr val="tx1">
                    <a:lumMod val="65000"/>
                    <a:lumOff val="35000"/>
                  </a:schemeClr>
                </a:solidFill>
                <a:prstDash val="sysDot"/>
                <a:round/>
                <a:headEnd type="none" w="med" len="med"/>
                <a:tailEnd type="none" w="med" len="med"/>
              </a:ln>
              <a:effectLst/>
            </p:spPr>
            <p:txBody>
              <a:bodyPr lIns="45720" rIns="4572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Fetal</a:t>
                </a:r>
                <a:r>
                  <a:rPr kumimoji="0" lang="en-US" sz="1200" b="1" i="0" u="none" strike="noStrike" kern="1200" cap="none" spc="0" normalizeH="0" baseline="0" noProof="0" dirty="0">
                    <a:ln>
                      <a:noFill/>
                    </a:ln>
                    <a:solidFill>
                      <a:schemeClr val="bg1"/>
                    </a:solidFill>
                    <a:effectLst/>
                    <a:uLnTx/>
                    <a:uFillTx/>
                    <a:latin typeface="Calibri" pitchFamily="34" charset="0"/>
                    <a:ea typeface="+mn-ea"/>
                    <a:cs typeface="Arial" charset="0"/>
                  </a:rPr>
                  <a:t> </a:t>
                </a: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Death</a:t>
                </a:r>
                <a:r>
                  <a:rPr kumimoji="0" lang="en-US" sz="1200" b="1" i="0" u="none" strike="noStrike" kern="1200" cap="none" spc="0" normalizeH="0" baseline="0" noProof="0" dirty="0">
                    <a:ln>
                      <a:noFill/>
                    </a:ln>
                    <a:solidFill>
                      <a:schemeClr val="bg1"/>
                    </a:solidFill>
                    <a:effectLst/>
                    <a:uLnTx/>
                    <a:uFillTx/>
                    <a:latin typeface="Calibri" pitchFamily="34" charset="0"/>
                    <a:ea typeface="+mn-ea"/>
                    <a:cs typeface="Arial" charset="0"/>
                  </a:rPr>
                  <a:t> </a:t>
                </a:r>
                <a:r>
                  <a:rPr kumimoji="0" lang="en-US" sz="1100" b="1" i="0" u="none" strike="noStrike" kern="1200" cap="none" spc="0" normalizeH="0" baseline="0" noProof="0" dirty="0">
                    <a:ln>
                      <a:noFill/>
                    </a:ln>
                    <a:solidFill>
                      <a:schemeClr val="bg1"/>
                    </a:solidFill>
                    <a:effectLst/>
                    <a:uLnTx/>
                    <a:uFillTx/>
                    <a:latin typeface="Calibri" pitchFamily="34" charset="0"/>
                    <a:ea typeface="+mn-ea"/>
                    <a:cs typeface="Arial" charset="0"/>
                  </a:rPr>
                  <a:t>Records</a:t>
                </a:r>
              </a:p>
            </p:txBody>
          </p:sp>
          <p:sp>
            <p:nvSpPr>
              <p:cNvPr id="64" name="Flowchart: Magnetic Disk 63">
                <a:extLst>
                  <a:ext uri="{FF2B5EF4-FFF2-40B4-BE49-F238E27FC236}">
                    <a16:creationId xmlns:a16="http://schemas.microsoft.com/office/drawing/2014/main" id="{2242F790-DCDB-4670-8451-BDBBF6CCA1F9}"/>
                  </a:ext>
                </a:extLst>
              </p:cNvPr>
              <p:cNvSpPr/>
              <p:nvPr/>
            </p:nvSpPr>
            <p:spPr bwMode="auto">
              <a:xfrm>
                <a:off x="3568215" y="4197093"/>
                <a:ext cx="685800" cy="548640"/>
              </a:xfrm>
              <a:prstGeom prst="flowChartMagneticDisk">
                <a:avLst/>
              </a:prstGeom>
              <a:solidFill>
                <a:schemeClr val="accent2"/>
              </a:solidFill>
              <a:ln w="1270" cap="flat" cmpd="sng" algn="ctr">
                <a:solidFill>
                  <a:schemeClr val="tx1">
                    <a:lumMod val="65000"/>
                    <a:lumOff val="35000"/>
                  </a:schemeClr>
                </a:solidFill>
                <a:prstDash val="sysDot"/>
                <a:round/>
                <a:headEnd type="none" w="med" len="med"/>
                <a:tailEnd type="none" w="med" len="med"/>
              </a:ln>
              <a:effectLst/>
            </p:spPr>
            <p:txBody>
              <a:bodyPr lIns="45720" r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HIV</a:t>
                </a:r>
                <a:endParaRPr kumimoji="0" lang="en-US" sz="1050" b="1" i="0" u="none" strike="noStrike" kern="1200" cap="none" spc="0" normalizeH="0" baseline="0" noProof="0" dirty="0">
                  <a:ln>
                    <a:noFill/>
                  </a:ln>
                  <a:solidFill>
                    <a:schemeClr val="bg1"/>
                  </a:solidFill>
                  <a:effectLst/>
                  <a:uLnTx/>
                  <a:uFillTx/>
                  <a:latin typeface="Calibri" pitchFamily="34" charset="0"/>
                  <a:ea typeface="+mn-ea"/>
                  <a:cs typeface="Arial" charset="0"/>
                </a:endParaRPr>
              </a:p>
            </p:txBody>
          </p:sp>
          <p:sp>
            <p:nvSpPr>
              <p:cNvPr id="65" name="Flowchart: Magnetic Disk 64">
                <a:extLst>
                  <a:ext uri="{FF2B5EF4-FFF2-40B4-BE49-F238E27FC236}">
                    <a16:creationId xmlns:a16="http://schemas.microsoft.com/office/drawing/2014/main" id="{4187EE14-70B7-433E-8CB1-44F8554B6034}"/>
                  </a:ext>
                </a:extLst>
              </p:cNvPr>
              <p:cNvSpPr/>
              <p:nvPr/>
            </p:nvSpPr>
            <p:spPr bwMode="auto">
              <a:xfrm>
                <a:off x="3581898" y="1496174"/>
                <a:ext cx="685800" cy="548640"/>
              </a:xfrm>
              <a:prstGeom prst="flowChartMagneticDisk">
                <a:avLst/>
              </a:prstGeom>
              <a:solidFill>
                <a:schemeClr val="accent2"/>
              </a:solidFill>
              <a:ln w="1270" cap="flat" cmpd="sng" algn="ctr">
                <a:solidFill>
                  <a:schemeClr val="tx1">
                    <a:lumMod val="65000"/>
                    <a:lumOff val="35000"/>
                  </a:schemeClr>
                </a:solidFill>
                <a:prstDash val="solid"/>
                <a:round/>
                <a:headEnd type="none" w="med" len="med"/>
                <a:tailEnd type="none" w="med" len="med"/>
              </a:ln>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outerShdw blurRad="25400" dist="25400" dir="4200000" algn="ctr" rotWithShape="0">
                        <a:prstClr val="white">
                          <a:alpha val="50000"/>
                        </a:prstClr>
                      </a:outerShdw>
                    </a:effectLst>
                    <a:uLnTx/>
                    <a:uFillTx/>
                    <a:latin typeface="Calibri" pitchFamily="34" charset="0"/>
                    <a:ea typeface="+mn-ea"/>
                    <a:cs typeface="Arial" charset="0"/>
                  </a:rPr>
                  <a:t>Early Intervention</a:t>
                </a:r>
              </a:p>
            </p:txBody>
          </p:sp>
        </p:grpSp>
      </p:grpSp>
      <p:sp>
        <p:nvSpPr>
          <p:cNvPr id="52" name="TextBox 51">
            <a:extLst>
              <a:ext uri="{FF2B5EF4-FFF2-40B4-BE49-F238E27FC236}">
                <a16:creationId xmlns:a16="http://schemas.microsoft.com/office/drawing/2014/main" id="{46EF7CE0-7999-4A7A-A69E-F48EA7236C8B}"/>
              </a:ext>
            </a:extLst>
          </p:cNvPr>
          <p:cNvSpPr txBox="1"/>
          <p:nvPr/>
        </p:nvSpPr>
        <p:spPr>
          <a:xfrm>
            <a:off x="7468077" y="1225955"/>
            <a:ext cx="4723923"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Analytic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SAS datasets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Secure, remote server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Analysis via SAS Studio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120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System Attributes</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Linkage at individual level</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Longitudinal (2011-2020)</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Data encrypted in transit &amp; at rest</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Datasets unlinked at rest</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Linking and analytics “on the fly”</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No residual files after querying </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Analysts can’t see data </a:t>
            </a:r>
          </a:p>
          <a:p>
            <a:pPr marL="285750" marR="0" lvl="0" indent="-28575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mn-ea"/>
                <a:cs typeface="+mn-cs"/>
              </a:rPr>
              <a:t>Automatic cell suppression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C69CC-EE65-D73F-F809-DB59FBE9613C}"/>
              </a:ext>
            </a:extLst>
          </p:cNvPr>
          <p:cNvSpPr txBox="1"/>
          <p:nvPr/>
        </p:nvSpPr>
        <p:spPr>
          <a:xfrm>
            <a:off x="224626" y="112106"/>
            <a:ext cx="3908442" cy="769441"/>
          </a:xfrm>
          <a:prstGeom prst="rect">
            <a:avLst/>
          </a:prstGeom>
          <a:noFill/>
        </p:spPr>
        <p:txBody>
          <a:bodyPr wrap="none" rtlCol="0">
            <a:spAutoFit/>
          </a:bodyPr>
          <a:lstStyle/>
          <a:p>
            <a:r>
              <a:rPr lang="en-US" sz="4400" b="1" dirty="0">
                <a:solidFill>
                  <a:srgbClr val="FFFF00"/>
                </a:solidFill>
                <a:latin typeface="+mj-lt"/>
              </a:rPr>
              <a:t>OUD Algorithm</a:t>
            </a:r>
          </a:p>
        </p:txBody>
      </p:sp>
      <p:sp>
        <p:nvSpPr>
          <p:cNvPr id="6" name="TextBox 5">
            <a:extLst>
              <a:ext uri="{FF2B5EF4-FFF2-40B4-BE49-F238E27FC236}">
                <a16:creationId xmlns:a16="http://schemas.microsoft.com/office/drawing/2014/main" id="{77A6CF38-3575-5BDC-1980-5A3DBDD29D61}"/>
              </a:ext>
            </a:extLst>
          </p:cNvPr>
          <p:cNvSpPr txBox="1"/>
          <p:nvPr/>
        </p:nvSpPr>
        <p:spPr>
          <a:xfrm>
            <a:off x="374573" y="1308321"/>
            <a:ext cx="109728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Uses DPH’s Public Health Data Warehouse to find indicators for any of the above before the index jail intake</a:t>
            </a:r>
          </a:p>
          <a:p>
            <a:pPr marL="800100" lvl="1" indent="-342900">
              <a:buFont typeface="Courier New" panose="02070309020205020404" pitchFamily="49" charset="0"/>
              <a:buChar char="o"/>
            </a:pPr>
            <a:r>
              <a:rPr lang="en-US" sz="2800" dirty="0"/>
              <a:t>PHD Data Sources: SPINE overdose, BSAS, APCD (medical and pharmacy), </a:t>
            </a:r>
            <a:r>
              <a:rPr lang="en-US" sz="2800" dirty="0" err="1"/>
              <a:t>Casemix</a:t>
            </a:r>
            <a:r>
              <a:rPr lang="en-US" sz="2800" dirty="0"/>
              <a:t> (emergency dept, hospital discharge, outpatient observation), DMH, PMP</a:t>
            </a:r>
          </a:p>
          <a:p>
            <a:pPr marL="285750" indent="-285750">
              <a:buFont typeface="Arial" panose="020B0604020202020204" pitchFamily="34" charset="0"/>
              <a:buChar char="•"/>
            </a:pPr>
            <a:r>
              <a:rPr lang="en-US" sz="2800" dirty="0"/>
              <a:t>Defines 3 types of historical indicators to identify persons with probable opioid use disorder:</a:t>
            </a:r>
          </a:p>
          <a:p>
            <a:pPr marL="800100" lvl="1" indent="-342900">
              <a:buFont typeface="Courier New" panose="02070309020205020404" pitchFamily="49" charset="0"/>
              <a:buChar char="o"/>
            </a:pPr>
            <a:r>
              <a:rPr lang="en-US" sz="2800" dirty="0"/>
              <a:t>Indicator of opioid overdose</a:t>
            </a:r>
          </a:p>
          <a:p>
            <a:pPr marL="800100" lvl="1" indent="-342900">
              <a:buFont typeface="Courier New" panose="02070309020205020404" pitchFamily="49" charset="0"/>
              <a:buChar char="o"/>
            </a:pPr>
            <a:r>
              <a:rPr lang="en-US" sz="2800" dirty="0"/>
              <a:t>Indicator of opioid abuse or dependence	</a:t>
            </a:r>
          </a:p>
          <a:p>
            <a:pPr marL="800100" lvl="1" indent="-342900">
              <a:buFont typeface="Courier New" panose="02070309020205020404" pitchFamily="49" charset="0"/>
              <a:buChar char="o"/>
            </a:pPr>
            <a:r>
              <a:rPr lang="en-US" sz="2800" dirty="0"/>
              <a:t>Indicator  of MOUD treatment</a:t>
            </a:r>
          </a:p>
          <a:p>
            <a:pPr marL="742950" lvl="1" indent="-28575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CBAC3F8C-A377-CF0C-F734-88DF20F3799F}"/>
              </a:ext>
            </a:extLst>
          </p:cNvPr>
          <p:cNvSpPr txBox="1"/>
          <p:nvPr/>
        </p:nvSpPr>
        <p:spPr>
          <a:xfrm>
            <a:off x="-9292" y="6012727"/>
            <a:ext cx="5105399" cy="923330"/>
          </a:xfrm>
          <a:prstGeom prst="rect">
            <a:avLst/>
          </a:prstGeom>
          <a:noFill/>
        </p:spPr>
        <p:txBody>
          <a:bodyPr wrap="square">
            <a:spAutoFit/>
          </a:bodyPr>
          <a:lstStyle/>
          <a:p>
            <a:r>
              <a:rPr lang="en-US" b="0" i="0" dirty="0">
                <a:effectLst/>
                <a:latin typeface="Aptos" panose="020B0004020202020204" pitchFamily="34" charset="0"/>
                <a:hlinkClick r:id="rId2" tooltip="Original URL: https://urldefense.com/v3/__https://www.mass.gov/lists/public-health-data-warehouse-phd-publications*legislative-reports-__;Iw!!P_vj-BUkwjF5!cDNayrYKLHSk2sDWtNUQYWldUHl8q6jw3V4crQ6gCgGIlB2w_Tacs90f5z3x0xrpy1G1PqOGaW6QwdtA-tcR-Ai-owb-cl0$. Click or tap if you trust this link."/>
              </a:rPr>
              <a:t>https://www.mass.gov/lists/public-health-data-warehouse-phd-publications#legislative-reports-</a:t>
            </a:r>
            <a:r>
              <a:rPr lang="en-US" b="0" i="0" dirty="0">
                <a:solidFill>
                  <a:srgbClr val="000000"/>
                </a:solidFill>
                <a:effectLst/>
                <a:latin typeface="Aptos" panose="020B0004020202020204" pitchFamily="34" charset="0"/>
              </a:rPr>
              <a:t> (Chapter 208 – 2024 Legislative Report )</a:t>
            </a:r>
            <a:endParaRPr lang="en-US" dirty="0"/>
          </a:p>
        </p:txBody>
      </p:sp>
    </p:spTree>
    <p:extLst>
      <p:ext uri="{BB962C8B-B14F-4D97-AF65-F5344CB8AC3E}">
        <p14:creationId xmlns:p14="http://schemas.microsoft.com/office/powerpoint/2010/main" val="314787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64A72D-5227-662B-F2CF-69B567B5CB92}"/>
              </a:ext>
            </a:extLst>
          </p:cNvPr>
          <p:cNvSpPr txBox="1"/>
          <p:nvPr/>
        </p:nvSpPr>
        <p:spPr>
          <a:xfrm>
            <a:off x="548640" y="919504"/>
            <a:ext cx="10888394" cy="4026552"/>
          </a:xfrm>
          <a:prstGeom prst="rect">
            <a:avLst/>
          </a:prstGeom>
          <a:noFill/>
        </p:spPr>
        <p:txBody>
          <a:bodyPr wrap="square">
            <a:spAutoFit/>
          </a:bodyPr>
          <a:lstStyle/>
          <a:p>
            <a:pPr>
              <a:lnSpc>
                <a:spcPct val="107000"/>
              </a:lnSpc>
            </a:pPr>
            <a:r>
              <a:rPr lang="en-US" sz="2400" b="1" dirty="0">
                <a:ea typeface="Calibri" panose="020F0502020204030204" pitchFamily="34" charset="0"/>
                <a:cs typeface="Times New Roman" panose="02020603050405020304" pitchFamily="18" charset="0"/>
              </a:rPr>
              <a:t>Outcomes:</a:t>
            </a: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P</a:t>
            </a:r>
            <a:r>
              <a:rPr lang="en-US" sz="2400" dirty="0">
                <a:effectLst/>
                <a:ea typeface="Calibri" panose="020F0502020204030204" pitchFamily="34" charset="0"/>
                <a:cs typeface="Times New Roman" panose="02020603050405020304" pitchFamily="18" charset="0"/>
              </a:rPr>
              <a:t>ost-release MOUD treatment</a:t>
            </a:r>
          </a:p>
          <a:p>
            <a:pPr marL="1200150" lvl="2"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Initiation within 30 days of release</a:t>
            </a:r>
          </a:p>
          <a:p>
            <a:pPr marL="1200150" lvl="2"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Engagement 75% of first 90 days</a:t>
            </a:r>
          </a:p>
          <a:p>
            <a:pPr marL="1200150" lvl="2"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Retention at 180 days</a:t>
            </a:r>
            <a:r>
              <a:rPr lang="en-US" sz="2400" dirty="0">
                <a:effectLst/>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Reincarceration</a:t>
            </a: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N</a:t>
            </a:r>
            <a:r>
              <a:rPr lang="en-US" sz="2400" dirty="0">
                <a:effectLst/>
                <a:ea typeface="Calibri" panose="020F0502020204030204" pitchFamily="34" charset="0"/>
                <a:cs typeface="Times New Roman" panose="02020603050405020304" pitchFamily="18" charset="0"/>
              </a:rPr>
              <a:t>on-fatal and fatal opioid overdose</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A</a:t>
            </a:r>
            <a:r>
              <a:rPr lang="en-US" sz="2400" dirty="0">
                <a:effectLst/>
                <a:ea typeface="Calibri" panose="020F0502020204030204" pitchFamily="34" charset="0"/>
                <a:cs typeface="Times New Roman" panose="02020603050405020304" pitchFamily="18" charset="0"/>
              </a:rPr>
              <a:t>ll-cause mortality</a:t>
            </a:r>
            <a:endParaRPr lang="en-US" sz="2400" b="1" dirty="0">
              <a:ea typeface="Calibri" panose="020F0502020204030204" pitchFamily="34" charset="0"/>
              <a:cs typeface="Times New Roman" panose="02020603050405020304" pitchFamily="18" charset="0"/>
            </a:endParaRPr>
          </a:p>
          <a:p>
            <a:pPr>
              <a:lnSpc>
                <a:spcPct val="107000"/>
              </a:lnSpc>
            </a:pPr>
            <a:r>
              <a:rPr lang="en-US" sz="2400" b="1" dirty="0">
                <a:effectLst/>
                <a:ea typeface="Calibri" panose="020F0502020204030204" pitchFamily="34" charset="0"/>
                <a:cs typeface="Times New Roman" panose="02020603050405020304" pitchFamily="18" charset="0"/>
              </a:rPr>
              <a:t>Analysis: </a:t>
            </a:r>
            <a:r>
              <a:rPr lang="en-US" sz="2400" dirty="0">
                <a:effectLst/>
                <a:ea typeface="Calibri" panose="020F0502020204030204" pitchFamily="34" charset="0"/>
                <a:cs typeface="Times New Roman" panose="02020603050405020304" pitchFamily="18" charset="0"/>
              </a:rPr>
              <a:t>Propensity score (PS) weights adjusted for selection effects…</a:t>
            </a:r>
          </a:p>
          <a:p>
            <a:pPr marL="742950" lvl="1" indent="-285750">
              <a:lnSpc>
                <a:spcPct val="107000"/>
              </a:lnSpc>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AEBD38-9C11-FC6C-A0AE-A1851DA686A3}"/>
              </a:ext>
            </a:extLst>
          </p:cNvPr>
          <p:cNvSpPr txBox="1"/>
          <p:nvPr/>
        </p:nvSpPr>
        <p:spPr>
          <a:xfrm>
            <a:off x="235633" y="143524"/>
            <a:ext cx="6098344" cy="769441"/>
          </a:xfrm>
          <a:prstGeom prst="rect">
            <a:avLst/>
          </a:prstGeom>
          <a:noFill/>
        </p:spPr>
        <p:txBody>
          <a:bodyPr wrap="square">
            <a:spAutoFit/>
          </a:bodyPr>
          <a:lstStyle/>
          <a:p>
            <a:r>
              <a:rPr lang="en-US" sz="4400" b="1" dirty="0">
                <a:solidFill>
                  <a:srgbClr val="FFFF00"/>
                </a:solidFill>
                <a:effectLst/>
                <a:latin typeface="+mj-lt"/>
                <a:ea typeface="Calibri" panose="020F0502020204030204" pitchFamily="34" charset="0"/>
                <a:cs typeface="Times New Roman" panose="02020603050405020304" pitchFamily="18" charset="0"/>
              </a:rPr>
              <a:t>Methods</a:t>
            </a:r>
            <a:endParaRPr lang="en-US" sz="4400" dirty="0">
              <a:solidFill>
                <a:srgbClr val="FFFF00"/>
              </a:solidFill>
              <a:latin typeface="+mj-lt"/>
            </a:endParaRPr>
          </a:p>
        </p:txBody>
      </p:sp>
      <p:sp>
        <p:nvSpPr>
          <p:cNvPr id="2" name="TextBox 1">
            <a:extLst>
              <a:ext uri="{FF2B5EF4-FFF2-40B4-BE49-F238E27FC236}">
                <a16:creationId xmlns:a16="http://schemas.microsoft.com/office/drawing/2014/main" id="{08241FAC-2271-780B-2BCB-9DF3F4F43A25}"/>
              </a:ext>
            </a:extLst>
          </p:cNvPr>
          <p:cNvSpPr txBox="1"/>
          <p:nvPr/>
        </p:nvSpPr>
        <p:spPr>
          <a:xfrm>
            <a:off x="548640" y="4401040"/>
            <a:ext cx="10888394" cy="4439229"/>
          </a:xfrm>
          <a:prstGeom prst="rect">
            <a:avLst/>
          </a:prstGeom>
          <a:noFill/>
        </p:spPr>
        <p:txBody>
          <a:bodyPr wrap="square" numCol="2">
            <a:spAutoFit/>
          </a:bodyPr>
          <a:lstStyle/>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Age</a:t>
            </a: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S</a:t>
            </a:r>
            <a:r>
              <a:rPr lang="en-US" sz="2400" dirty="0">
                <a:effectLst/>
                <a:ea typeface="Calibri" panose="020F0502020204030204" pitchFamily="34" charset="0"/>
                <a:cs typeface="Times New Roman" panose="02020603050405020304" pitchFamily="18" charset="0"/>
              </a:rPr>
              <a:t>ex</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Race</a:t>
            </a: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Educational attainment</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HOC county</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Adjudication status</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Veteran status</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Homeless history</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Pre-incarceration overdose</a:t>
            </a:r>
            <a:endParaRPr lang="en-US" sz="24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MOUD at jail entry </a:t>
            </a:r>
          </a:p>
          <a:p>
            <a:pPr marL="742950" lvl="1" indent="-285750">
              <a:lnSpc>
                <a:spcPct val="107000"/>
              </a:lnSpc>
              <a:buFont typeface="Arial" panose="020B0604020202020204" pitchFamily="34" charset="0"/>
              <a:buChar char="•"/>
            </a:pPr>
            <a:r>
              <a:rPr lang="en-US" sz="2400" dirty="0">
                <a:ea typeface="Calibri" panose="020F0502020204030204" pitchFamily="34" charset="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ays incarcerated</a:t>
            </a:r>
          </a:p>
        </p:txBody>
      </p:sp>
    </p:spTree>
    <p:extLst>
      <p:ext uri="{BB962C8B-B14F-4D97-AF65-F5344CB8AC3E}">
        <p14:creationId xmlns:p14="http://schemas.microsoft.com/office/powerpoint/2010/main" val="387124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AEBD38-9C11-FC6C-A0AE-A1851DA686A3}"/>
              </a:ext>
            </a:extLst>
          </p:cNvPr>
          <p:cNvSpPr txBox="1"/>
          <p:nvPr/>
        </p:nvSpPr>
        <p:spPr>
          <a:xfrm>
            <a:off x="235633" y="121222"/>
            <a:ext cx="8038572" cy="769441"/>
          </a:xfrm>
          <a:prstGeom prst="rect">
            <a:avLst/>
          </a:prstGeom>
          <a:noFill/>
        </p:spPr>
        <p:txBody>
          <a:bodyPr wrap="square">
            <a:spAutoFit/>
          </a:bodyPr>
          <a:lstStyle/>
          <a:p>
            <a:r>
              <a:rPr lang="en-US" sz="4400" b="1" dirty="0">
                <a:solidFill>
                  <a:srgbClr val="FFFF00"/>
                </a:solidFill>
                <a:effectLst/>
                <a:latin typeface="+mj-lt"/>
                <a:ea typeface="Calibri" panose="020F0502020204030204" pitchFamily="34" charset="0"/>
                <a:cs typeface="Times New Roman" panose="02020603050405020304" pitchFamily="18" charset="0"/>
              </a:rPr>
              <a:t>Results</a:t>
            </a:r>
            <a:r>
              <a:rPr lang="en-US" sz="4400" b="1" dirty="0">
                <a:solidFill>
                  <a:srgbClr val="FFFF00"/>
                </a:solidFill>
                <a:latin typeface="+mj-lt"/>
                <a:ea typeface="Calibri" panose="020F0502020204030204" pitchFamily="34" charset="0"/>
                <a:cs typeface="Times New Roman" panose="02020603050405020304" pitchFamily="18" charset="0"/>
              </a:rPr>
              <a:t> – Baseline Differences</a:t>
            </a:r>
            <a:endParaRPr lang="en-US" sz="4400" dirty="0">
              <a:solidFill>
                <a:srgbClr val="FFFF00"/>
              </a:solidFill>
              <a:latin typeface="+mj-lt"/>
            </a:endParaRPr>
          </a:p>
        </p:txBody>
      </p:sp>
      <p:graphicFrame>
        <p:nvGraphicFramePr>
          <p:cNvPr id="4" name="Table 3">
            <a:extLst>
              <a:ext uri="{FF2B5EF4-FFF2-40B4-BE49-F238E27FC236}">
                <a16:creationId xmlns:a16="http://schemas.microsoft.com/office/drawing/2014/main" id="{3E35B14F-6751-CCC1-E848-3B78C7B86CB0}"/>
              </a:ext>
            </a:extLst>
          </p:cNvPr>
          <p:cNvGraphicFramePr>
            <a:graphicFrameLocks noGrp="1"/>
          </p:cNvGraphicFramePr>
          <p:nvPr>
            <p:extLst>
              <p:ext uri="{D42A27DB-BD31-4B8C-83A1-F6EECF244321}">
                <p14:modId xmlns:p14="http://schemas.microsoft.com/office/powerpoint/2010/main" val="2752712372"/>
              </p:ext>
            </p:extLst>
          </p:nvPr>
        </p:nvGraphicFramePr>
        <p:xfrm>
          <a:off x="96253" y="998622"/>
          <a:ext cx="11586410" cy="5738157"/>
        </p:xfrm>
        <a:graphic>
          <a:graphicData uri="http://schemas.openxmlformats.org/drawingml/2006/table">
            <a:tbl>
              <a:tblPr firstRow="1" firstCol="1" bandRow="1">
                <a:tableStyleId>{5C22544A-7EE6-4342-B048-85BDC9FD1C3A}</a:tableStyleId>
              </a:tblPr>
              <a:tblGrid>
                <a:gridCol w="5414210">
                  <a:extLst>
                    <a:ext uri="{9D8B030D-6E8A-4147-A177-3AD203B41FA5}">
                      <a16:colId xmlns:a16="http://schemas.microsoft.com/office/drawing/2014/main" val="2293058785"/>
                    </a:ext>
                  </a:extLst>
                </a:gridCol>
                <a:gridCol w="2286000">
                  <a:extLst>
                    <a:ext uri="{9D8B030D-6E8A-4147-A177-3AD203B41FA5}">
                      <a16:colId xmlns:a16="http://schemas.microsoft.com/office/drawing/2014/main" val="924621389"/>
                    </a:ext>
                  </a:extLst>
                </a:gridCol>
                <a:gridCol w="2262366">
                  <a:extLst>
                    <a:ext uri="{9D8B030D-6E8A-4147-A177-3AD203B41FA5}">
                      <a16:colId xmlns:a16="http://schemas.microsoft.com/office/drawing/2014/main" val="681000653"/>
                    </a:ext>
                  </a:extLst>
                </a:gridCol>
                <a:gridCol w="1623834">
                  <a:extLst>
                    <a:ext uri="{9D8B030D-6E8A-4147-A177-3AD203B41FA5}">
                      <a16:colId xmlns:a16="http://schemas.microsoft.com/office/drawing/2014/main" val="2778902393"/>
                    </a:ext>
                  </a:extLst>
                </a:gridCol>
              </a:tblGrid>
              <a:tr h="815452">
                <a:tc>
                  <a:txBody>
                    <a:bodyPr/>
                    <a:lstStyle/>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Table 1</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Received MOUD </a:t>
                      </a:r>
                    </a:p>
                    <a:p>
                      <a:pPr marL="0" marR="0" algn="ctr">
                        <a:lnSpc>
                          <a:spcPct val="107000"/>
                        </a:lnSpc>
                        <a:spcBef>
                          <a:spcPts val="0"/>
                        </a:spcBef>
                        <a:spcAft>
                          <a:spcPts val="0"/>
                        </a:spcAft>
                      </a:pPr>
                      <a:r>
                        <a:rPr lang="en-US" sz="1600" dirty="0">
                          <a:effectLst/>
                        </a:rPr>
                        <a:t>in Jail</a:t>
                      </a:r>
                    </a:p>
                    <a:p>
                      <a:pPr marL="0" marR="0" algn="ctr">
                        <a:lnSpc>
                          <a:spcPct val="107000"/>
                        </a:lnSpc>
                        <a:spcBef>
                          <a:spcPts val="0"/>
                        </a:spcBef>
                        <a:spcAft>
                          <a:spcPts val="0"/>
                        </a:spcAft>
                      </a:pPr>
                      <a:r>
                        <a:rPr lang="en-US" sz="1600" dirty="0">
                          <a:effectLst/>
                        </a:rPr>
                        <a:t>N=2711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No MOUD in Jail</a:t>
                      </a:r>
                    </a:p>
                    <a:p>
                      <a:pPr marL="0" marR="0" algn="ctr">
                        <a:lnSpc>
                          <a:spcPct val="107000"/>
                        </a:lnSpc>
                        <a:spcBef>
                          <a:spcPts val="0"/>
                        </a:spcBef>
                        <a:spcAft>
                          <a:spcPts val="0"/>
                        </a:spcAft>
                      </a:pPr>
                      <a:r>
                        <a:rPr lang="en-US" sz="1600" dirty="0">
                          <a:effectLst/>
                        </a:rPr>
                        <a:t>N=3689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Proportion Treated</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444679"/>
                  </a:ext>
                </a:extLst>
              </a:tr>
              <a:tr h="282391">
                <a:tc>
                  <a:txBody>
                    <a:bodyPr/>
                    <a:lstStyle/>
                    <a:p>
                      <a:pPr marL="0" marR="0" lvl="1" indent="0">
                        <a:lnSpc>
                          <a:spcPct val="107000"/>
                        </a:lnSpc>
                        <a:spcBef>
                          <a:spcPts val="0"/>
                        </a:spcBef>
                        <a:spcAft>
                          <a:spcPts val="0"/>
                        </a:spcAft>
                      </a:pPr>
                      <a:r>
                        <a:rPr lang="en-US" sz="1600" b="0" dirty="0">
                          <a:effectLst/>
                          <a:latin typeface="+mn-lt"/>
                        </a:rPr>
                        <a:t>Age, </a:t>
                      </a:r>
                      <a:r>
                        <a:rPr lang="en-US" sz="1600" b="0" i="1" dirty="0">
                          <a:effectLst/>
                          <a:latin typeface="+mn-lt"/>
                        </a:rPr>
                        <a:t>median [IQR]</a:t>
                      </a:r>
                      <a:endParaRPr lang="en-US" sz="1600" b="0" i="1"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dirty="0">
                          <a:effectLst/>
                          <a:latin typeface="+mn-lt"/>
                          <a:ea typeface="Calibri" panose="020F0502020204030204" pitchFamily="34" charset="0"/>
                          <a:cs typeface="Calibri" panose="020F0502020204030204" pitchFamily="34" charset="0"/>
                        </a:rPr>
                        <a:t>36 [31, 42]</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dirty="0">
                          <a:effectLst/>
                          <a:latin typeface="+mn-lt"/>
                          <a:ea typeface="Calibri" panose="020F0502020204030204" pitchFamily="34" charset="0"/>
                          <a:cs typeface="Calibri" panose="020F0502020204030204" pitchFamily="34" charset="0"/>
                        </a:rPr>
                        <a:t>35 [29, 43]</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337137"/>
                  </a:ext>
                </a:extLst>
              </a:tr>
              <a:tr h="282391">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600" b="0" dirty="0">
                          <a:effectLst/>
                          <a:latin typeface="+mn-lt"/>
                        </a:rPr>
                        <a:t>Sex, N (%)			</a:t>
                      </a:r>
                      <a:r>
                        <a:rPr lang="en-US" sz="1600" b="0" dirty="0">
                          <a:effectLst/>
                          <a:latin typeface="+mn-lt"/>
                          <a:ea typeface="Calibri" panose="020F0502020204030204" pitchFamily="34" charset="0"/>
                          <a:cs typeface="Times New Roman" panose="02020603050405020304" pitchFamily="18" charset="0"/>
                        </a:rPr>
                        <a:t>Male</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b="0" dirty="0">
                          <a:effectLst/>
                          <a:latin typeface="+mn-lt"/>
                          <a:ea typeface="Calibri" panose="020F0502020204030204" pitchFamily="34" charset="0"/>
                          <a:cs typeface="Calibri" panose="020F0502020204030204" pitchFamily="34" charset="0"/>
                        </a:rPr>
                        <a:t>2013 (74.3)</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b="0" kern="1200" dirty="0">
                          <a:solidFill>
                            <a:schemeClr val="dk1"/>
                          </a:solidFill>
                          <a:effectLst/>
                          <a:latin typeface="+mn-lt"/>
                          <a:ea typeface="+mn-ea"/>
                          <a:cs typeface="+mn-cs"/>
                        </a:rPr>
                        <a:t>2772 (75.1)</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0.42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28340339"/>
                  </a:ext>
                </a:extLst>
              </a:tr>
              <a:tr h="282391">
                <a:tc>
                  <a:txBody>
                    <a:bodyPr/>
                    <a:lstStyle/>
                    <a:p>
                      <a:pPr marL="396875" marR="0" lvl="1" indent="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Female</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dirty="0">
                          <a:effectLst/>
                          <a:latin typeface="+mn-lt"/>
                          <a:ea typeface="Calibri" panose="020F0502020204030204" pitchFamily="34" charset="0"/>
                          <a:cs typeface="Calibri" panose="020F0502020204030204" pitchFamily="34" charset="0"/>
                        </a:rPr>
                        <a:t>698 (25.7)</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kern="1200" dirty="0">
                          <a:solidFill>
                            <a:schemeClr val="dk1"/>
                          </a:solidFill>
                          <a:effectLst/>
                          <a:latin typeface="+mn-lt"/>
                          <a:ea typeface="+mn-ea"/>
                          <a:cs typeface="+mn-cs"/>
                        </a:rPr>
                        <a:t>917 (24.9)</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994087"/>
                  </a:ext>
                </a:extLst>
              </a:tr>
              <a:tr h="286026">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600" b="0" dirty="0">
                          <a:solidFill>
                            <a:srgbClr val="FFFF00"/>
                          </a:solidFill>
                          <a:effectLst/>
                          <a:latin typeface="+mn-lt"/>
                        </a:rPr>
                        <a:t>Race/Ethnicity, N (%)		White non-Hispanic      </a:t>
                      </a:r>
                      <a:endParaRPr lang="en-US" sz="1600" b="0"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Times New Roman" panose="02020603050405020304" pitchFamily="18" charset="0"/>
                          <a:cs typeface="Times New Roman" panose="02020603050405020304" pitchFamily="18" charset="0"/>
                        </a:rPr>
                        <a:t>2043 (75.4)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a:effectLst/>
                          <a:latin typeface="+mn-lt"/>
                          <a:ea typeface="Times New Roman" panose="02020603050405020304" pitchFamily="18" charset="0"/>
                          <a:cs typeface="Times New Roman" panose="02020603050405020304" pitchFamily="18" charset="0"/>
                        </a:rPr>
                        <a:t>2144 (58.1)</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0.49</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33202"/>
                  </a:ext>
                </a:extLst>
              </a:tr>
              <a:tr h="366717">
                <a:tc>
                  <a:txBody>
                    <a:bodyPr/>
                    <a:lstStyle/>
                    <a:p>
                      <a:pPr marL="1828800" marR="0" lvl="1" indent="0">
                        <a:lnSpc>
                          <a:spcPct val="107000"/>
                        </a:lnSpc>
                        <a:spcBef>
                          <a:spcPts val="0"/>
                        </a:spcBef>
                        <a:spcAft>
                          <a:spcPts val="0"/>
                        </a:spcAft>
                      </a:pPr>
                      <a:r>
                        <a:rPr lang="en-US" sz="1600" b="0" dirty="0">
                          <a:solidFill>
                            <a:srgbClr val="FFFF00"/>
                          </a:solidFill>
                          <a:effectLst/>
                          <a:latin typeface="+mn-lt"/>
                        </a:rPr>
                        <a:t>	Black non-Hispanic      </a:t>
                      </a:r>
                      <a:endParaRPr lang="en-US" sz="1600" b="0"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a:effectLst/>
                          <a:latin typeface="+mn-lt"/>
                          <a:ea typeface="Times New Roman" panose="02020603050405020304" pitchFamily="18" charset="0"/>
                          <a:cs typeface="Times New Roman" panose="02020603050405020304" pitchFamily="18" charset="0"/>
                        </a:rPr>
                        <a:t>156 (5.8)</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Times New Roman" panose="02020603050405020304" pitchFamily="18" charset="0"/>
                          <a:cs typeface="Times New Roman" panose="02020603050405020304" pitchFamily="18" charset="0"/>
                        </a:rPr>
                        <a:t>607 (16.5)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0.21</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65544319"/>
                  </a:ext>
                </a:extLst>
              </a:tr>
              <a:tr h="385268">
                <a:tc>
                  <a:txBody>
                    <a:bodyPr/>
                    <a:lstStyle/>
                    <a:p>
                      <a:pPr marL="1828800" marR="0" lvl="1" indent="0">
                        <a:lnSpc>
                          <a:spcPct val="107000"/>
                        </a:lnSpc>
                        <a:spcBef>
                          <a:spcPts val="0"/>
                        </a:spcBef>
                        <a:spcAft>
                          <a:spcPts val="0"/>
                        </a:spcAft>
                      </a:pPr>
                      <a:r>
                        <a:rPr lang="en-US" sz="1600" b="0" dirty="0">
                          <a:solidFill>
                            <a:srgbClr val="FFFF00"/>
                          </a:solidFill>
                          <a:effectLst/>
                          <a:latin typeface="+mn-lt"/>
                        </a:rPr>
                        <a:t>	Hispanic  </a:t>
                      </a:r>
                      <a:endParaRPr lang="en-US" sz="1600" b="0"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a:effectLst/>
                          <a:latin typeface="+mn-lt"/>
                          <a:ea typeface="Times New Roman" panose="02020603050405020304" pitchFamily="18" charset="0"/>
                          <a:cs typeface="Times New Roman" panose="02020603050405020304" pitchFamily="18" charset="0"/>
                        </a:rPr>
                        <a:t>492 (18.2)</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Times New Roman" panose="02020603050405020304" pitchFamily="18" charset="0"/>
                          <a:cs typeface="Times New Roman" panose="02020603050405020304" pitchFamily="18" charset="0"/>
                        </a:rPr>
                        <a:t>889 (24.1)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0.36</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327091"/>
                  </a:ext>
                </a:extLst>
              </a:tr>
              <a:tr h="286026">
                <a:tc>
                  <a:txBody>
                    <a:bodyPr/>
                    <a:lstStyle/>
                    <a:p>
                      <a:pPr marL="0" marR="0" lvl="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Pre-incarceration OD, N (%)	No</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1476 (54.4)</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kern="1200" dirty="0">
                          <a:solidFill>
                            <a:schemeClr val="dk1"/>
                          </a:solidFill>
                          <a:effectLst/>
                          <a:latin typeface="+mn-lt"/>
                          <a:ea typeface="+mn-ea"/>
                          <a:cs typeface="+mn-cs"/>
                        </a:rPr>
                        <a:t>2368 (64.2)</a:t>
                      </a:r>
                      <a:endParaRPr lang="en-US" sz="1600" b="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0.38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5410036"/>
                  </a:ext>
                </a:extLst>
              </a:tr>
              <a:tr h="286026">
                <a:tc>
                  <a:txBody>
                    <a:bodyPr/>
                    <a:lstStyle/>
                    <a:p>
                      <a:pPr marL="1828800" marR="0" lvl="0" indent="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	Yes</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1235 (45.6)</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a:solidFill>
                            <a:schemeClr val="dk1"/>
                          </a:solidFill>
                          <a:effectLst/>
                          <a:latin typeface="+mn-lt"/>
                          <a:ea typeface="+mn-ea"/>
                          <a:cs typeface="+mn-cs"/>
                        </a:rPr>
                        <a:t>1321 (35.8)</a:t>
                      </a:r>
                      <a:endParaRPr lang="en-US" sz="1600" b="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0.48</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101751"/>
                  </a:ext>
                </a:extLst>
              </a:tr>
              <a:tr h="286026">
                <a:tc>
                  <a:txBody>
                    <a:bodyPr/>
                    <a:lstStyle/>
                    <a:p>
                      <a:pPr marL="0" marR="0" lvl="0">
                        <a:lnSpc>
                          <a:spcPct val="107000"/>
                        </a:lnSpc>
                        <a:spcBef>
                          <a:spcPts val="0"/>
                        </a:spcBef>
                        <a:spcAft>
                          <a:spcPts val="0"/>
                        </a:spcAft>
                      </a:pPr>
                      <a:r>
                        <a:rPr lang="en-US" sz="1600" b="0" dirty="0">
                          <a:solidFill>
                            <a:schemeClr val="accent5"/>
                          </a:solidFill>
                          <a:effectLst/>
                          <a:latin typeface="+mn-lt"/>
                          <a:ea typeface="Calibri" panose="020F0502020204030204" pitchFamily="34" charset="0"/>
                          <a:cs typeface="Times New Roman" panose="02020603050405020304" pitchFamily="18" charset="0"/>
                        </a:rPr>
                        <a:t>MOUD at entry, N (%)		No</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713 (26.3)</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kern="1200" dirty="0">
                          <a:solidFill>
                            <a:schemeClr val="dk1"/>
                          </a:solidFill>
                          <a:effectLst/>
                          <a:latin typeface="+mn-lt"/>
                          <a:ea typeface="+mn-ea"/>
                          <a:cs typeface="+mn-cs"/>
                        </a:rPr>
                        <a:t>3058 (82.9)</a:t>
                      </a:r>
                      <a:endParaRPr lang="en-US" sz="1600" b="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chemeClr val="dk1"/>
                          </a:solidFill>
                          <a:effectLst/>
                          <a:latin typeface="+mn-lt"/>
                          <a:ea typeface="+mn-ea"/>
                          <a:cs typeface="+mn-cs"/>
                        </a:rPr>
                        <a:t>0.19</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1965064"/>
                  </a:ext>
                </a:extLst>
              </a:tr>
              <a:tr h="286026">
                <a:tc>
                  <a:txBody>
                    <a:bodyPr/>
                    <a:lstStyle/>
                    <a:p>
                      <a:pPr marL="1828800" marR="0" lvl="0" indent="0">
                        <a:lnSpc>
                          <a:spcPct val="107000"/>
                        </a:lnSpc>
                        <a:spcBef>
                          <a:spcPts val="0"/>
                        </a:spcBef>
                        <a:spcAft>
                          <a:spcPts val="0"/>
                        </a:spcAft>
                      </a:pPr>
                      <a:r>
                        <a:rPr lang="en-US" sz="1600" b="0" dirty="0">
                          <a:solidFill>
                            <a:schemeClr val="accent5"/>
                          </a:solidFill>
                          <a:effectLst/>
                          <a:latin typeface="+mn-lt"/>
                          <a:ea typeface="Calibri" panose="020F0502020204030204" pitchFamily="34" charset="0"/>
                          <a:cs typeface="Times New Roman" panose="02020603050405020304" pitchFamily="18" charset="0"/>
                        </a:rPr>
                        <a:t>	Yes</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1998 (73.7)</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630 (17.1) </a:t>
                      </a:r>
                      <a:r>
                        <a:rPr lang="en-US" sz="1600" b="0" dirty="0">
                          <a:effectLst/>
                          <a:latin typeface="+mn-lt"/>
                        </a:rPr>
                        <a:t> </a:t>
                      </a:r>
                      <a:r>
                        <a:rPr lang="en-US" sz="1600" b="0" kern="1200" dirty="0">
                          <a:solidFill>
                            <a:schemeClr val="dk1"/>
                          </a:solidFill>
                          <a:effectLst/>
                          <a:latin typeface="+mn-lt"/>
                          <a:ea typeface="+mn-ea"/>
                          <a:cs typeface="+mn-cs"/>
                        </a:rPr>
                        <a:t> </a:t>
                      </a:r>
                      <a:endParaRPr lang="en-US" sz="1600" b="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chemeClr val="dk1"/>
                          </a:solidFill>
                          <a:effectLst/>
                          <a:latin typeface="+mn-lt"/>
                          <a:ea typeface="+mn-ea"/>
                          <a:cs typeface="+mn-cs"/>
                        </a:rPr>
                        <a:t>0.76</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496684"/>
                  </a:ext>
                </a:extLst>
              </a:tr>
              <a:tr h="282391">
                <a:tc>
                  <a:txBody>
                    <a:bodyPr/>
                    <a:lstStyle/>
                    <a:p>
                      <a:pPr marL="0" marR="0">
                        <a:lnSpc>
                          <a:spcPct val="107000"/>
                        </a:lnSpc>
                        <a:spcBef>
                          <a:spcPts val="0"/>
                        </a:spcBef>
                        <a:spcAft>
                          <a:spcPts val="0"/>
                        </a:spcAft>
                      </a:pPr>
                      <a:r>
                        <a:rPr lang="en-US" sz="1600" b="0" dirty="0">
                          <a:effectLst/>
                          <a:latin typeface="+mn-lt"/>
                        </a:rPr>
                        <a:t>MOUD type in jail, N (%)       	Methadone</a:t>
                      </a:r>
                      <a:endParaRPr lang="en-US" sz="1600" b="0"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mn-lt"/>
                          <a:ea typeface="Calibri" panose="020F0502020204030204" pitchFamily="34" charset="0"/>
                          <a:cs typeface="Calibri" panose="020F0502020204030204" pitchFamily="34" charset="0"/>
                        </a:rPr>
                        <a:t>696 (25.7)</a:t>
                      </a:r>
                      <a:endParaRPr lang="en-US" sz="1600" b="0" dirty="0">
                        <a:effectLst/>
                        <a:latin typeface="+mn-lt"/>
                        <a:ea typeface="Calibri" panose="020F0502020204030204" pitchFamily="34" charset="0"/>
                        <a:cs typeface="Arial" panose="020B0604020202020204" pitchFamily="34"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3396312"/>
                  </a:ext>
                </a:extLst>
              </a:tr>
              <a:tr h="359612">
                <a:tc>
                  <a:txBody>
                    <a:bodyPr/>
                    <a:lstStyle/>
                    <a:p>
                      <a:pPr marL="1828800" marR="0" lvl="1" indent="0">
                        <a:lnSpc>
                          <a:spcPct val="107000"/>
                        </a:lnSpc>
                        <a:spcBef>
                          <a:spcPts val="0"/>
                        </a:spcBef>
                        <a:spcAft>
                          <a:spcPts val="0"/>
                        </a:spcAft>
                      </a:pPr>
                      <a:r>
                        <a:rPr lang="en-US" sz="1600" b="0" dirty="0">
                          <a:effectLst/>
                          <a:latin typeface="+mn-lt"/>
                        </a:rPr>
                        <a:t>            	Buprenorphine (Suboxone)</a:t>
                      </a:r>
                      <a:endParaRPr lang="en-US" sz="1600" b="0"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a:effectLst/>
                          <a:latin typeface="+mn-lt"/>
                          <a:ea typeface="Calibri" panose="020F0502020204030204" pitchFamily="34" charset="0"/>
                          <a:cs typeface="Calibri" panose="020F0502020204030204" pitchFamily="34" charset="0"/>
                        </a:rPr>
                        <a:t>1840 (67.9)</a:t>
                      </a:r>
                      <a:endParaRPr lang="en-US" sz="1600" b="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18545250"/>
                  </a:ext>
                </a:extLst>
              </a:tr>
              <a:tr h="359612">
                <a:tc>
                  <a:txBody>
                    <a:bodyPr/>
                    <a:lstStyle/>
                    <a:p>
                      <a:pPr marL="1828800" marR="0" lvl="1" indent="0">
                        <a:lnSpc>
                          <a:spcPct val="107000"/>
                        </a:lnSpc>
                        <a:spcBef>
                          <a:spcPts val="0"/>
                        </a:spcBef>
                        <a:spcAft>
                          <a:spcPts val="0"/>
                        </a:spcAft>
                      </a:pPr>
                      <a:r>
                        <a:rPr lang="en-US" sz="1600" b="0" dirty="0">
                          <a:effectLst/>
                          <a:latin typeface="+mn-lt"/>
                        </a:rPr>
                        <a:t>            	Naltrexone (Vivitrol)</a:t>
                      </a:r>
                      <a:endParaRPr lang="en-US" sz="1600" b="0"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b="0" dirty="0">
                          <a:effectLst/>
                          <a:latin typeface="+mn-lt"/>
                          <a:ea typeface="Calibri" panose="020F0502020204030204" pitchFamily="34" charset="0"/>
                          <a:cs typeface="Calibri" panose="020F0502020204030204" pitchFamily="34" charset="0"/>
                        </a:rPr>
                        <a:t>175 (6.5)</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194780"/>
                  </a:ext>
                </a:extLst>
              </a:tr>
              <a:tr h="278962">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600" b="0" dirty="0">
                          <a:solidFill>
                            <a:srgbClr val="FFFF00"/>
                          </a:solidFill>
                          <a:effectLst/>
                          <a:latin typeface="+mn-lt"/>
                        </a:rPr>
                        <a:t>Adjudication status, N (%)    	Pre-trial</a:t>
                      </a:r>
                      <a:endParaRPr lang="en-US" sz="1600" b="0"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a:effectLst/>
                          <a:latin typeface="+mn-lt"/>
                          <a:ea typeface="Times New Roman" panose="02020603050405020304" pitchFamily="18" charset="0"/>
                          <a:cs typeface="Times New Roman" panose="02020603050405020304" pitchFamily="18" charset="0"/>
                        </a:rPr>
                        <a:t>1821 (67.2)</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Times New Roman" panose="02020603050405020304" pitchFamily="18" charset="0"/>
                          <a:cs typeface="Times New Roman" panose="02020603050405020304" pitchFamily="18" charset="0"/>
                        </a:rPr>
                        <a:t>3020 (81.9)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0.38</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93642712"/>
                  </a:ext>
                </a:extLst>
              </a:tr>
              <a:tr h="286026">
                <a:tc>
                  <a:txBody>
                    <a:bodyPr/>
                    <a:lstStyle/>
                    <a:p>
                      <a:pPr marL="1828800" marR="0" lvl="1" indent="0">
                        <a:lnSpc>
                          <a:spcPct val="107000"/>
                        </a:lnSpc>
                        <a:spcBef>
                          <a:spcPts val="0"/>
                        </a:spcBef>
                        <a:spcAft>
                          <a:spcPts val="0"/>
                        </a:spcAft>
                      </a:pPr>
                      <a:r>
                        <a:rPr lang="en-US" sz="1600" b="0" dirty="0">
                          <a:solidFill>
                            <a:srgbClr val="FFFF00"/>
                          </a:solidFill>
                          <a:effectLst/>
                          <a:latin typeface="+mn-lt"/>
                        </a:rPr>
                        <a:t>             	Sentenced</a:t>
                      </a:r>
                      <a:endParaRPr lang="en-US" sz="1600" b="0"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a:effectLst/>
                          <a:latin typeface="+mn-lt"/>
                          <a:ea typeface="Times New Roman" panose="02020603050405020304" pitchFamily="18" charset="0"/>
                          <a:cs typeface="Times New Roman" panose="02020603050405020304" pitchFamily="18" charset="0"/>
                        </a:rPr>
                        <a:t>858 (31.7)</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1600" dirty="0">
                          <a:effectLst/>
                          <a:latin typeface="+mn-lt"/>
                          <a:ea typeface="Times New Roman" panose="02020603050405020304" pitchFamily="18" charset="0"/>
                          <a:cs typeface="Times New Roman" panose="02020603050405020304" pitchFamily="18" charset="0"/>
                        </a:rPr>
                        <a:t>487 (13.2)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0.64</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86287"/>
                  </a:ext>
                </a:extLst>
              </a:tr>
              <a:tr h="326814">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600" b="0" dirty="0">
                          <a:solidFill>
                            <a:srgbClr val="FFFF00"/>
                          </a:solidFill>
                          <a:effectLst/>
                          <a:latin typeface="+mn-lt"/>
                        </a:rPr>
                        <a:t>Days incarcerated , </a:t>
                      </a:r>
                      <a:r>
                        <a:rPr lang="en-US" sz="1600" b="0" i="1" dirty="0">
                          <a:solidFill>
                            <a:srgbClr val="FFFF00"/>
                          </a:solidFill>
                          <a:effectLst/>
                          <a:latin typeface="+mn-lt"/>
                        </a:rPr>
                        <a:t>median [IQR]</a:t>
                      </a:r>
                      <a:endParaRPr lang="en-US" sz="1600" b="0" i="1" dirty="0">
                        <a:solidFill>
                          <a:srgbClr val="FFFF00"/>
                        </a:solidFill>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kern="1200" dirty="0">
                          <a:solidFill>
                            <a:schemeClr val="dk1"/>
                          </a:solidFill>
                          <a:effectLst/>
                          <a:latin typeface="+mn-lt"/>
                          <a:ea typeface="+mn-ea"/>
                          <a:cs typeface="+mn-cs"/>
                        </a:rPr>
                        <a:t>47 [14, 130]</a:t>
                      </a:r>
                      <a:endParaRPr lang="en-US" sz="1600" b="0" dirty="0">
                        <a:effectLst/>
                        <a:latin typeface="+mn-lt"/>
                        <a:ea typeface="Calibri" panose="020F0502020204030204" pitchFamily="34" charset="0"/>
                        <a:cs typeface="Times New Roman" panose="02020603050405020304" pitchFamily="18" charset="0"/>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a:solidFill>
                            <a:schemeClr val="dk1"/>
                          </a:solidFill>
                          <a:effectLst/>
                          <a:latin typeface="+mn-lt"/>
                          <a:ea typeface="+mn-ea"/>
                          <a:cs typeface="+mn-cs"/>
                        </a:rPr>
                        <a:t>17 [2, 63]</a:t>
                      </a:r>
                      <a:endParaRPr lang="en-US" sz="1600" b="0" dirty="0">
                        <a:latin typeface="+mn-lt"/>
                      </a:endParaRP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a:t>
                      </a:r>
                    </a:p>
                  </a:txBody>
                  <a:tcPr marL="34816" marR="34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834664"/>
                  </a:ext>
                </a:extLst>
              </a:tr>
            </a:tbl>
          </a:graphicData>
        </a:graphic>
      </p:graphicFrame>
    </p:spTree>
    <p:extLst>
      <p:ext uri="{BB962C8B-B14F-4D97-AF65-F5344CB8AC3E}">
        <p14:creationId xmlns:p14="http://schemas.microsoft.com/office/powerpoint/2010/main" val="3989800907"/>
      </p:ext>
    </p:extLst>
  </p:cSld>
  <p:clrMapOvr>
    <a:masterClrMapping/>
  </p:clrMapOvr>
</p:sld>
</file>

<file path=ppt/theme/theme1.xml><?xml version="1.0" encoding="utf-8"?>
<a:theme xmlns:a="http://schemas.openxmlformats.org/drawingml/2006/main" name="NIH HEAL theme v 2.0">
  <a:themeElements>
    <a:clrScheme name="HEAL 2.0--color blind friendly">
      <a:dk1>
        <a:srgbClr val="08206C"/>
      </a:dk1>
      <a:lt1>
        <a:srgbClr val="FFFFFF"/>
      </a:lt1>
      <a:dk2>
        <a:srgbClr val="4B4B4B"/>
      </a:dk2>
      <a:lt2>
        <a:srgbClr val="DDDDDD"/>
      </a:lt2>
      <a:accent1>
        <a:srgbClr val="532465"/>
      </a:accent1>
      <a:accent2>
        <a:srgbClr val="982469"/>
      </a:accent2>
      <a:accent3>
        <a:srgbClr val="56B4E9"/>
      </a:accent3>
      <a:accent4>
        <a:srgbClr val="FF7D11"/>
      </a:accent4>
      <a:accent5>
        <a:srgbClr val="F0E442"/>
      </a:accent5>
      <a:accent6>
        <a:srgbClr val="008663"/>
      </a:accent6>
      <a:hlink>
        <a:srgbClr val="59A0F7"/>
      </a:hlink>
      <a:folHlink>
        <a:srgbClr val="A65AC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H HEAL theme v 2.0" id="{C93B8F32-A333-402D-BAC4-F60E4A65804E}" vid="{E89A5F2B-FB23-4629-AC87-92969A1595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7695</TotalTime>
  <Words>1895</Words>
  <Application>Microsoft Office PowerPoint</Application>
  <PresentationFormat>Widescreen</PresentationFormat>
  <Paragraphs>353</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Avenir Next Regular</vt:lpstr>
      <vt:lpstr>Calibri</vt:lpstr>
      <vt:lpstr>Candara</vt:lpstr>
      <vt:lpstr>Courier New</vt:lpstr>
      <vt:lpstr>System Font Regular</vt:lpstr>
      <vt:lpstr>Wingdings</vt:lpstr>
      <vt:lpstr>NIH HEAL theme v 2.0</vt:lpstr>
      <vt:lpstr>Implementation of Medications for Opioid Use Disorder (MOUD) in Massachusetts’ County Jails: Effects on Post-release Care Continuity, Overdose, Reincarceration and Mortality </vt:lpstr>
      <vt:lpstr>MA-JCOIN Background</vt:lpstr>
      <vt:lpstr>PowerPoint Presentation</vt:lpstr>
      <vt:lpstr>Sampling</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Haugh, Dana</dc:creator>
  <cp:lastModifiedBy>Rental End User</cp:lastModifiedBy>
  <cp:revision>317</cp:revision>
  <dcterms:created xsi:type="dcterms:W3CDTF">2019-05-14T13:53:10Z</dcterms:created>
  <dcterms:modified xsi:type="dcterms:W3CDTF">2024-11-14T14:22:26Z</dcterms:modified>
</cp:coreProperties>
</file>