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2"/>
  </p:notesMasterIdLst>
  <p:sldIdLst>
    <p:sldId id="256" r:id="rId2"/>
    <p:sldId id="328" r:id="rId3"/>
    <p:sldId id="478" r:id="rId4"/>
    <p:sldId id="264" r:id="rId5"/>
    <p:sldId id="268" r:id="rId6"/>
    <p:sldId id="489" r:id="rId7"/>
    <p:sldId id="496" r:id="rId8"/>
    <p:sldId id="406" r:id="rId9"/>
    <p:sldId id="330" r:id="rId10"/>
    <p:sldId id="486" r:id="rId11"/>
    <p:sldId id="488" r:id="rId12"/>
    <p:sldId id="487" r:id="rId13"/>
    <p:sldId id="490" r:id="rId14"/>
    <p:sldId id="494" r:id="rId15"/>
    <p:sldId id="479" r:id="rId16"/>
    <p:sldId id="491" r:id="rId17"/>
    <p:sldId id="492" r:id="rId18"/>
    <p:sldId id="329" r:id="rId19"/>
    <p:sldId id="405" r:id="rId20"/>
    <p:sldId id="4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E62B9F-3F84-41CD-8C53-24475B270778}" v="273" dt="2023-10-25T17:45:30.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94660"/>
  </p:normalViewPr>
  <p:slideViewPr>
    <p:cSldViewPr snapToGrid="0">
      <p:cViewPr varScale="1">
        <p:scale>
          <a:sx n="83" d="100"/>
          <a:sy n="83" d="100"/>
        </p:scale>
        <p:origin x="48"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56A3B-B608-45A6-9BC7-6ACECE6A77E9}"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9E9E846F-CCE0-4E4F-B080-C8D497F346E6}">
      <dgm:prSet/>
      <dgm:spPr/>
      <dgm:t>
        <a:bodyPr/>
        <a:lstStyle/>
        <a:p>
          <a:r>
            <a:rPr lang="en-US"/>
            <a:t>Syringe exchange services</a:t>
          </a:r>
        </a:p>
      </dgm:t>
    </dgm:pt>
    <dgm:pt modelId="{67D8CE65-555E-431F-9437-8D5FAE40B3B7}" type="parTrans" cxnId="{D29900E4-E183-4B65-86D5-7694D0A1E76B}">
      <dgm:prSet/>
      <dgm:spPr/>
      <dgm:t>
        <a:bodyPr/>
        <a:lstStyle/>
        <a:p>
          <a:endParaRPr lang="en-US"/>
        </a:p>
      </dgm:t>
    </dgm:pt>
    <dgm:pt modelId="{592AC40E-29A9-4FDB-8E8C-84B3AE08BA56}" type="sibTrans" cxnId="{D29900E4-E183-4B65-86D5-7694D0A1E76B}">
      <dgm:prSet/>
      <dgm:spPr/>
      <dgm:t>
        <a:bodyPr/>
        <a:lstStyle/>
        <a:p>
          <a:endParaRPr lang="en-US"/>
        </a:p>
      </dgm:t>
    </dgm:pt>
    <dgm:pt modelId="{D60BC643-C6DA-496B-B490-4E139D750ADE}">
      <dgm:prSet/>
      <dgm:spPr/>
      <dgm:t>
        <a:bodyPr/>
        <a:lstStyle/>
        <a:p>
          <a:r>
            <a:rPr lang="en-US"/>
            <a:t>Overdose prevention education</a:t>
          </a:r>
        </a:p>
      </dgm:t>
    </dgm:pt>
    <dgm:pt modelId="{7C12BC17-9442-41A0-87A5-16D3890710DF}" type="parTrans" cxnId="{B40CC715-130E-47F1-97AA-DEC557E1F3C3}">
      <dgm:prSet/>
      <dgm:spPr/>
      <dgm:t>
        <a:bodyPr/>
        <a:lstStyle/>
        <a:p>
          <a:endParaRPr lang="en-US"/>
        </a:p>
      </dgm:t>
    </dgm:pt>
    <dgm:pt modelId="{F8DECC30-82CB-487E-9C2C-C811C815C278}" type="sibTrans" cxnId="{B40CC715-130E-47F1-97AA-DEC557E1F3C3}">
      <dgm:prSet/>
      <dgm:spPr/>
      <dgm:t>
        <a:bodyPr/>
        <a:lstStyle/>
        <a:p>
          <a:endParaRPr lang="en-US"/>
        </a:p>
      </dgm:t>
    </dgm:pt>
    <dgm:pt modelId="{843C1103-E04F-40B8-B5E8-5F13E7E9CB98}">
      <dgm:prSet/>
      <dgm:spPr/>
      <dgm:t>
        <a:bodyPr/>
        <a:lstStyle/>
        <a:p>
          <a:r>
            <a:rPr lang="en-US"/>
            <a:t>Naloxone distribution</a:t>
          </a:r>
        </a:p>
      </dgm:t>
    </dgm:pt>
    <dgm:pt modelId="{74896FD6-F7CD-46EB-9508-70ED1377C72F}" type="parTrans" cxnId="{4E312275-1A27-46A8-98B4-2C0F12468B9C}">
      <dgm:prSet/>
      <dgm:spPr/>
      <dgm:t>
        <a:bodyPr/>
        <a:lstStyle/>
        <a:p>
          <a:endParaRPr lang="en-US"/>
        </a:p>
      </dgm:t>
    </dgm:pt>
    <dgm:pt modelId="{8BA6A743-AE01-4A09-ADF1-2DBFBA9BF507}" type="sibTrans" cxnId="{4E312275-1A27-46A8-98B4-2C0F12468B9C}">
      <dgm:prSet/>
      <dgm:spPr/>
      <dgm:t>
        <a:bodyPr/>
        <a:lstStyle/>
        <a:p>
          <a:endParaRPr lang="en-US"/>
        </a:p>
      </dgm:t>
    </dgm:pt>
    <dgm:pt modelId="{5421C2B9-895F-49BF-A149-BFAF1BB844DF}">
      <dgm:prSet/>
      <dgm:spPr/>
      <dgm:t>
        <a:bodyPr/>
        <a:lstStyle/>
        <a:p>
          <a:r>
            <a:rPr lang="en-US"/>
            <a:t>Food &amp; clothing </a:t>
          </a:r>
        </a:p>
      </dgm:t>
    </dgm:pt>
    <dgm:pt modelId="{C490093D-3912-4E2E-8AB4-757612B9B429}" type="parTrans" cxnId="{E6597CAE-3B7A-4670-B470-FE9E21DFB014}">
      <dgm:prSet/>
      <dgm:spPr/>
      <dgm:t>
        <a:bodyPr/>
        <a:lstStyle/>
        <a:p>
          <a:endParaRPr lang="en-US"/>
        </a:p>
      </dgm:t>
    </dgm:pt>
    <dgm:pt modelId="{36075439-8A2B-4277-82F6-11C6178986F5}" type="sibTrans" cxnId="{E6597CAE-3B7A-4670-B470-FE9E21DFB014}">
      <dgm:prSet/>
      <dgm:spPr/>
      <dgm:t>
        <a:bodyPr/>
        <a:lstStyle/>
        <a:p>
          <a:endParaRPr lang="en-US"/>
        </a:p>
      </dgm:t>
    </dgm:pt>
    <dgm:pt modelId="{9CCBE55A-9F05-415B-B891-400CB4DE0245}">
      <dgm:prSet/>
      <dgm:spPr/>
      <dgm:t>
        <a:bodyPr/>
        <a:lstStyle/>
        <a:p>
          <a:r>
            <a:rPr lang="en-US" dirty="0"/>
            <a:t>Peer recovery coaches</a:t>
          </a:r>
        </a:p>
      </dgm:t>
    </dgm:pt>
    <dgm:pt modelId="{0C8F7B60-0CA8-4263-B6F7-5A91E480142C}" type="parTrans" cxnId="{8BFAACC5-3C8F-4208-8C96-95E444372C6F}">
      <dgm:prSet/>
      <dgm:spPr/>
      <dgm:t>
        <a:bodyPr/>
        <a:lstStyle/>
        <a:p>
          <a:endParaRPr lang="en-US"/>
        </a:p>
      </dgm:t>
    </dgm:pt>
    <dgm:pt modelId="{A262FB9B-8901-4F4A-9145-22861CBE5023}" type="sibTrans" cxnId="{8BFAACC5-3C8F-4208-8C96-95E444372C6F}">
      <dgm:prSet/>
      <dgm:spPr/>
      <dgm:t>
        <a:bodyPr/>
        <a:lstStyle/>
        <a:p>
          <a:endParaRPr lang="en-US"/>
        </a:p>
      </dgm:t>
    </dgm:pt>
    <dgm:pt modelId="{8029C439-E604-400D-B4C9-E5C3839ADE41}">
      <dgm:prSet/>
      <dgm:spPr/>
      <dgm:t>
        <a:bodyPr/>
        <a:lstStyle/>
        <a:p>
          <a:r>
            <a:rPr lang="en-US"/>
            <a:t>Peer recovery case management services</a:t>
          </a:r>
        </a:p>
      </dgm:t>
    </dgm:pt>
    <dgm:pt modelId="{13B9B41D-A0B5-406C-BC0F-F90957EAD3C6}" type="parTrans" cxnId="{3DDCA8C9-4E54-439E-B9B3-0111ACC6EA17}">
      <dgm:prSet/>
      <dgm:spPr/>
      <dgm:t>
        <a:bodyPr/>
        <a:lstStyle/>
        <a:p>
          <a:endParaRPr lang="en-US"/>
        </a:p>
      </dgm:t>
    </dgm:pt>
    <dgm:pt modelId="{D9A721A5-6DB5-4CCA-A488-8FBA6B028E20}" type="sibTrans" cxnId="{3DDCA8C9-4E54-439E-B9B3-0111ACC6EA17}">
      <dgm:prSet/>
      <dgm:spPr/>
      <dgm:t>
        <a:bodyPr/>
        <a:lstStyle/>
        <a:p>
          <a:endParaRPr lang="en-US"/>
        </a:p>
      </dgm:t>
    </dgm:pt>
    <dgm:pt modelId="{281E1E67-5598-43BC-8919-412F223FC12F}" type="pres">
      <dgm:prSet presAssocID="{56856A3B-B608-45A6-9BC7-6ACECE6A77E9}" presName="diagram" presStyleCnt="0">
        <dgm:presLayoutVars>
          <dgm:dir/>
          <dgm:resizeHandles val="exact"/>
        </dgm:presLayoutVars>
      </dgm:prSet>
      <dgm:spPr/>
    </dgm:pt>
    <dgm:pt modelId="{690279C2-92E7-4335-9983-CD4B13B684A4}" type="pres">
      <dgm:prSet presAssocID="{9E9E846F-CCE0-4E4F-B080-C8D497F346E6}" presName="node" presStyleLbl="node1" presStyleIdx="0" presStyleCnt="6">
        <dgm:presLayoutVars>
          <dgm:bulletEnabled val="1"/>
        </dgm:presLayoutVars>
      </dgm:prSet>
      <dgm:spPr/>
    </dgm:pt>
    <dgm:pt modelId="{37FA22BA-49B6-4B8E-9FB8-34B476F3AEE6}" type="pres">
      <dgm:prSet presAssocID="{592AC40E-29A9-4FDB-8E8C-84B3AE08BA56}" presName="sibTrans" presStyleCnt="0"/>
      <dgm:spPr/>
    </dgm:pt>
    <dgm:pt modelId="{23A106CF-8AD7-49EA-8DB8-D56A1CF94650}" type="pres">
      <dgm:prSet presAssocID="{D60BC643-C6DA-496B-B490-4E139D750ADE}" presName="node" presStyleLbl="node1" presStyleIdx="1" presStyleCnt="6">
        <dgm:presLayoutVars>
          <dgm:bulletEnabled val="1"/>
        </dgm:presLayoutVars>
      </dgm:prSet>
      <dgm:spPr/>
    </dgm:pt>
    <dgm:pt modelId="{5F92CC43-152C-483A-A673-2C9AC45B7460}" type="pres">
      <dgm:prSet presAssocID="{F8DECC30-82CB-487E-9C2C-C811C815C278}" presName="sibTrans" presStyleCnt="0"/>
      <dgm:spPr/>
    </dgm:pt>
    <dgm:pt modelId="{D487BA8D-3F48-4819-BB38-CDAFB69B4D17}" type="pres">
      <dgm:prSet presAssocID="{843C1103-E04F-40B8-B5E8-5F13E7E9CB98}" presName="node" presStyleLbl="node1" presStyleIdx="2" presStyleCnt="6">
        <dgm:presLayoutVars>
          <dgm:bulletEnabled val="1"/>
        </dgm:presLayoutVars>
      </dgm:prSet>
      <dgm:spPr/>
    </dgm:pt>
    <dgm:pt modelId="{857B9B47-EC52-423D-A14C-5DFB87A4B9A9}" type="pres">
      <dgm:prSet presAssocID="{8BA6A743-AE01-4A09-ADF1-2DBFBA9BF507}" presName="sibTrans" presStyleCnt="0"/>
      <dgm:spPr/>
    </dgm:pt>
    <dgm:pt modelId="{EC3DC419-7F3B-4C33-883D-108C814D2F61}" type="pres">
      <dgm:prSet presAssocID="{5421C2B9-895F-49BF-A149-BFAF1BB844DF}" presName="node" presStyleLbl="node1" presStyleIdx="3" presStyleCnt="6">
        <dgm:presLayoutVars>
          <dgm:bulletEnabled val="1"/>
        </dgm:presLayoutVars>
      </dgm:prSet>
      <dgm:spPr/>
    </dgm:pt>
    <dgm:pt modelId="{26918850-3D20-46E3-8827-28426BDFE7A4}" type="pres">
      <dgm:prSet presAssocID="{36075439-8A2B-4277-82F6-11C6178986F5}" presName="sibTrans" presStyleCnt="0"/>
      <dgm:spPr/>
    </dgm:pt>
    <dgm:pt modelId="{328217E6-AABC-4A7B-901B-3C8B8F2405AE}" type="pres">
      <dgm:prSet presAssocID="{9CCBE55A-9F05-415B-B891-400CB4DE0245}" presName="node" presStyleLbl="node1" presStyleIdx="4" presStyleCnt="6">
        <dgm:presLayoutVars>
          <dgm:bulletEnabled val="1"/>
        </dgm:presLayoutVars>
      </dgm:prSet>
      <dgm:spPr/>
    </dgm:pt>
    <dgm:pt modelId="{03B59330-9224-47EA-99AB-4F0DA5E67AC3}" type="pres">
      <dgm:prSet presAssocID="{A262FB9B-8901-4F4A-9145-22861CBE5023}" presName="sibTrans" presStyleCnt="0"/>
      <dgm:spPr/>
    </dgm:pt>
    <dgm:pt modelId="{EB7ACB75-555E-4B5D-A2A9-4920628326C7}" type="pres">
      <dgm:prSet presAssocID="{8029C439-E604-400D-B4C9-E5C3839ADE41}" presName="node" presStyleLbl="node1" presStyleIdx="5" presStyleCnt="6">
        <dgm:presLayoutVars>
          <dgm:bulletEnabled val="1"/>
        </dgm:presLayoutVars>
      </dgm:prSet>
      <dgm:spPr/>
    </dgm:pt>
  </dgm:ptLst>
  <dgm:cxnLst>
    <dgm:cxn modelId="{B40CC715-130E-47F1-97AA-DEC557E1F3C3}" srcId="{56856A3B-B608-45A6-9BC7-6ACECE6A77E9}" destId="{D60BC643-C6DA-496B-B490-4E139D750ADE}" srcOrd="1" destOrd="0" parTransId="{7C12BC17-9442-41A0-87A5-16D3890710DF}" sibTransId="{F8DECC30-82CB-487E-9C2C-C811C815C278}"/>
    <dgm:cxn modelId="{609CC421-14F3-4C89-AB92-FAC1107779A1}" type="presOf" srcId="{5421C2B9-895F-49BF-A149-BFAF1BB844DF}" destId="{EC3DC419-7F3B-4C33-883D-108C814D2F61}" srcOrd="0" destOrd="0" presId="urn:microsoft.com/office/officeart/2005/8/layout/default"/>
    <dgm:cxn modelId="{776E1E31-9B8B-4A83-AC1B-84E30EA9CDE2}" type="presOf" srcId="{56856A3B-B608-45A6-9BC7-6ACECE6A77E9}" destId="{281E1E67-5598-43BC-8919-412F223FC12F}" srcOrd="0" destOrd="0" presId="urn:microsoft.com/office/officeart/2005/8/layout/default"/>
    <dgm:cxn modelId="{C0EA0F5B-C321-46C5-94D5-E2FFFE045BAA}" type="presOf" srcId="{8029C439-E604-400D-B4C9-E5C3839ADE41}" destId="{EB7ACB75-555E-4B5D-A2A9-4920628326C7}" srcOrd="0" destOrd="0" presId="urn:microsoft.com/office/officeart/2005/8/layout/default"/>
    <dgm:cxn modelId="{86A4496E-8970-4D8C-BAF3-DC87AD57C869}" type="presOf" srcId="{9E9E846F-CCE0-4E4F-B080-C8D497F346E6}" destId="{690279C2-92E7-4335-9983-CD4B13B684A4}" srcOrd="0" destOrd="0" presId="urn:microsoft.com/office/officeart/2005/8/layout/default"/>
    <dgm:cxn modelId="{4E312275-1A27-46A8-98B4-2C0F12468B9C}" srcId="{56856A3B-B608-45A6-9BC7-6ACECE6A77E9}" destId="{843C1103-E04F-40B8-B5E8-5F13E7E9CB98}" srcOrd="2" destOrd="0" parTransId="{74896FD6-F7CD-46EB-9508-70ED1377C72F}" sibTransId="{8BA6A743-AE01-4A09-ADF1-2DBFBA9BF507}"/>
    <dgm:cxn modelId="{111D8079-4D9E-4659-BC0A-C4735D72B952}" type="presOf" srcId="{843C1103-E04F-40B8-B5E8-5F13E7E9CB98}" destId="{D487BA8D-3F48-4819-BB38-CDAFB69B4D17}" srcOrd="0" destOrd="0" presId="urn:microsoft.com/office/officeart/2005/8/layout/default"/>
    <dgm:cxn modelId="{D2971B99-3CD7-4BA1-AD3B-C18F051B5B6A}" type="presOf" srcId="{9CCBE55A-9F05-415B-B891-400CB4DE0245}" destId="{328217E6-AABC-4A7B-901B-3C8B8F2405AE}" srcOrd="0" destOrd="0" presId="urn:microsoft.com/office/officeart/2005/8/layout/default"/>
    <dgm:cxn modelId="{A1233E9D-29E5-4E10-A509-43AED86E9D9E}" type="presOf" srcId="{D60BC643-C6DA-496B-B490-4E139D750ADE}" destId="{23A106CF-8AD7-49EA-8DB8-D56A1CF94650}" srcOrd="0" destOrd="0" presId="urn:microsoft.com/office/officeart/2005/8/layout/default"/>
    <dgm:cxn modelId="{E6597CAE-3B7A-4670-B470-FE9E21DFB014}" srcId="{56856A3B-B608-45A6-9BC7-6ACECE6A77E9}" destId="{5421C2B9-895F-49BF-A149-BFAF1BB844DF}" srcOrd="3" destOrd="0" parTransId="{C490093D-3912-4E2E-8AB4-757612B9B429}" sibTransId="{36075439-8A2B-4277-82F6-11C6178986F5}"/>
    <dgm:cxn modelId="{8BFAACC5-3C8F-4208-8C96-95E444372C6F}" srcId="{56856A3B-B608-45A6-9BC7-6ACECE6A77E9}" destId="{9CCBE55A-9F05-415B-B891-400CB4DE0245}" srcOrd="4" destOrd="0" parTransId="{0C8F7B60-0CA8-4263-B6F7-5A91E480142C}" sibTransId="{A262FB9B-8901-4F4A-9145-22861CBE5023}"/>
    <dgm:cxn modelId="{3DDCA8C9-4E54-439E-B9B3-0111ACC6EA17}" srcId="{56856A3B-B608-45A6-9BC7-6ACECE6A77E9}" destId="{8029C439-E604-400D-B4C9-E5C3839ADE41}" srcOrd="5" destOrd="0" parTransId="{13B9B41D-A0B5-406C-BC0F-F90957EAD3C6}" sibTransId="{D9A721A5-6DB5-4CCA-A488-8FBA6B028E20}"/>
    <dgm:cxn modelId="{D29900E4-E183-4B65-86D5-7694D0A1E76B}" srcId="{56856A3B-B608-45A6-9BC7-6ACECE6A77E9}" destId="{9E9E846F-CCE0-4E4F-B080-C8D497F346E6}" srcOrd="0" destOrd="0" parTransId="{67D8CE65-555E-431F-9437-8D5FAE40B3B7}" sibTransId="{592AC40E-29A9-4FDB-8E8C-84B3AE08BA56}"/>
    <dgm:cxn modelId="{1F613E1A-A543-488B-9262-F29A27F0A3F2}" type="presParOf" srcId="{281E1E67-5598-43BC-8919-412F223FC12F}" destId="{690279C2-92E7-4335-9983-CD4B13B684A4}" srcOrd="0" destOrd="0" presId="urn:microsoft.com/office/officeart/2005/8/layout/default"/>
    <dgm:cxn modelId="{B4561CFF-2625-4961-8BA1-6A8E2C6ADCCD}" type="presParOf" srcId="{281E1E67-5598-43BC-8919-412F223FC12F}" destId="{37FA22BA-49B6-4B8E-9FB8-34B476F3AEE6}" srcOrd="1" destOrd="0" presId="urn:microsoft.com/office/officeart/2005/8/layout/default"/>
    <dgm:cxn modelId="{B39FC2C0-17FB-42BB-B2F9-A93EE9D010DA}" type="presParOf" srcId="{281E1E67-5598-43BC-8919-412F223FC12F}" destId="{23A106CF-8AD7-49EA-8DB8-D56A1CF94650}" srcOrd="2" destOrd="0" presId="urn:microsoft.com/office/officeart/2005/8/layout/default"/>
    <dgm:cxn modelId="{F7CBEB35-0E63-43B3-AC28-2FE4785B9935}" type="presParOf" srcId="{281E1E67-5598-43BC-8919-412F223FC12F}" destId="{5F92CC43-152C-483A-A673-2C9AC45B7460}" srcOrd="3" destOrd="0" presId="urn:microsoft.com/office/officeart/2005/8/layout/default"/>
    <dgm:cxn modelId="{A8757071-71C9-4155-A36D-2B1ADFF704CD}" type="presParOf" srcId="{281E1E67-5598-43BC-8919-412F223FC12F}" destId="{D487BA8D-3F48-4819-BB38-CDAFB69B4D17}" srcOrd="4" destOrd="0" presId="urn:microsoft.com/office/officeart/2005/8/layout/default"/>
    <dgm:cxn modelId="{DB51734A-B9DB-4DE7-8E0F-6DEE51DCE348}" type="presParOf" srcId="{281E1E67-5598-43BC-8919-412F223FC12F}" destId="{857B9B47-EC52-423D-A14C-5DFB87A4B9A9}" srcOrd="5" destOrd="0" presId="urn:microsoft.com/office/officeart/2005/8/layout/default"/>
    <dgm:cxn modelId="{509BB165-8C86-49CF-9017-77AFBDC3B7F7}" type="presParOf" srcId="{281E1E67-5598-43BC-8919-412F223FC12F}" destId="{EC3DC419-7F3B-4C33-883D-108C814D2F61}" srcOrd="6" destOrd="0" presId="urn:microsoft.com/office/officeart/2005/8/layout/default"/>
    <dgm:cxn modelId="{AC9C8DF3-8A5F-4E8F-A7D6-9DC5D7AACBBC}" type="presParOf" srcId="{281E1E67-5598-43BC-8919-412F223FC12F}" destId="{26918850-3D20-46E3-8827-28426BDFE7A4}" srcOrd="7" destOrd="0" presId="urn:microsoft.com/office/officeart/2005/8/layout/default"/>
    <dgm:cxn modelId="{8B1E15A0-DA96-4BAC-8B5B-F691F5ACCF23}" type="presParOf" srcId="{281E1E67-5598-43BC-8919-412F223FC12F}" destId="{328217E6-AABC-4A7B-901B-3C8B8F2405AE}" srcOrd="8" destOrd="0" presId="urn:microsoft.com/office/officeart/2005/8/layout/default"/>
    <dgm:cxn modelId="{70EBDECD-0CA0-4DA5-AB18-9284140AA72F}" type="presParOf" srcId="{281E1E67-5598-43BC-8919-412F223FC12F}" destId="{03B59330-9224-47EA-99AB-4F0DA5E67AC3}" srcOrd="9" destOrd="0" presId="urn:microsoft.com/office/officeart/2005/8/layout/default"/>
    <dgm:cxn modelId="{D759ED2F-EB0A-4AED-B689-11EB6ADE63C3}" type="presParOf" srcId="{281E1E67-5598-43BC-8919-412F223FC12F}" destId="{EB7ACB75-555E-4B5D-A2A9-4920628326C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8E811-3746-451B-B1EE-133670CCAD0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F5BFE1C-CEA6-4737-9F58-BCCC2E5E48C9}">
      <dgm:prSet/>
      <dgm:spPr/>
      <dgm:t>
        <a:bodyPr/>
        <a:lstStyle/>
        <a:p>
          <a:pPr>
            <a:lnSpc>
              <a:spcPct val="100000"/>
            </a:lnSpc>
            <a:defRPr cap="all"/>
          </a:pPr>
          <a:r>
            <a:rPr lang="en-US" b="0" i="0" dirty="0"/>
            <a:t>Evaluating patient feedback to varying initiation protocols (“high dose” vs “low dose”)</a:t>
          </a:r>
          <a:endParaRPr lang="en-US" dirty="0"/>
        </a:p>
      </dgm:t>
    </dgm:pt>
    <dgm:pt modelId="{76C2DAD9-E887-4D94-B83B-88A6CDEB308D}" type="parTrans" cxnId="{3234CCA0-93F1-430D-9335-EF3C3E7F9F5E}">
      <dgm:prSet/>
      <dgm:spPr/>
      <dgm:t>
        <a:bodyPr/>
        <a:lstStyle/>
        <a:p>
          <a:endParaRPr lang="en-US"/>
        </a:p>
      </dgm:t>
    </dgm:pt>
    <dgm:pt modelId="{91940B81-0590-4896-8C09-385DD8120B4A}" type="sibTrans" cxnId="{3234CCA0-93F1-430D-9335-EF3C3E7F9F5E}">
      <dgm:prSet/>
      <dgm:spPr/>
      <dgm:t>
        <a:bodyPr/>
        <a:lstStyle/>
        <a:p>
          <a:endParaRPr lang="en-US"/>
        </a:p>
      </dgm:t>
    </dgm:pt>
    <dgm:pt modelId="{C43C3B6D-7A8C-4AA9-ADEC-309588234B18}">
      <dgm:prSet/>
      <dgm:spPr/>
      <dgm:t>
        <a:bodyPr/>
        <a:lstStyle/>
        <a:p>
          <a:pPr>
            <a:lnSpc>
              <a:spcPct val="100000"/>
            </a:lnSpc>
            <a:defRPr cap="all"/>
          </a:pPr>
          <a:r>
            <a:rPr lang="en-US" b="0" i="0"/>
            <a:t>Evaluation of resident addiction medicine rotation and impact on attitudes and stigma</a:t>
          </a:r>
          <a:endParaRPr lang="en-US"/>
        </a:p>
      </dgm:t>
    </dgm:pt>
    <dgm:pt modelId="{B30C2C9C-B82C-4CF7-A564-946B034556EF}" type="parTrans" cxnId="{0166681F-4397-4231-B722-5346B5E0BB97}">
      <dgm:prSet/>
      <dgm:spPr/>
      <dgm:t>
        <a:bodyPr/>
        <a:lstStyle/>
        <a:p>
          <a:endParaRPr lang="en-US"/>
        </a:p>
      </dgm:t>
    </dgm:pt>
    <dgm:pt modelId="{8C9F02FD-B1F8-4A08-96DE-BE506A5BE5E4}" type="sibTrans" cxnId="{0166681F-4397-4231-B722-5346B5E0BB97}">
      <dgm:prSet/>
      <dgm:spPr/>
      <dgm:t>
        <a:bodyPr/>
        <a:lstStyle/>
        <a:p>
          <a:endParaRPr lang="en-US"/>
        </a:p>
      </dgm:t>
    </dgm:pt>
    <dgm:pt modelId="{49963FC4-1833-42BB-AB4D-726BA5858E7A}">
      <dgm:prSet/>
      <dgm:spPr/>
      <dgm:t>
        <a:bodyPr/>
        <a:lstStyle/>
        <a:p>
          <a:pPr>
            <a:lnSpc>
              <a:spcPct val="100000"/>
            </a:lnSpc>
            <a:defRPr cap="all"/>
          </a:pPr>
          <a:r>
            <a:rPr lang="en-US" b="0" i="0"/>
            <a:t>Utilizing the Consolidated Framework for Implementation Research (CFIR) to guide mobile unit expansion</a:t>
          </a:r>
          <a:endParaRPr lang="en-US"/>
        </a:p>
      </dgm:t>
    </dgm:pt>
    <dgm:pt modelId="{68B694CB-BD20-46DA-9BD1-6C33D8D937F3}" type="parTrans" cxnId="{8503C490-E9CE-4914-B730-15FCA19E8905}">
      <dgm:prSet/>
      <dgm:spPr/>
      <dgm:t>
        <a:bodyPr/>
        <a:lstStyle/>
        <a:p>
          <a:endParaRPr lang="en-US"/>
        </a:p>
      </dgm:t>
    </dgm:pt>
    <dgm:pt modelId="{5117BEAA-9B03-44C0-9E67-7A2B78CC98CB}" type="sibTrans" cxnId="{8503C490-E9CE-4914-B730-15FCA19E8905}">
      <dgm:prSet/>
      <dgm:spPr/>
      <dgm:t>
        <a:bodyPr/>
        <a:lstStyle/>
        <a:p>
          <a:endParaRPr lang="en-US"/>
        </a:p>
      </dgm:t>
    </dgm:pt>
    <dgm:pt modelId="{004CFF8A-7919-4B19-A2F1-7ACC9219E94F}" type="pres">
      <dgm:prSet presAssocID="{63C8E811-3746-451B-B1EE-133670CCAD0C}" presName="root" presStyleCnt="0">
        <dgm:presLayoutVars>
          <dgm:dir/>
          <dgm:resizeHandles val="exact"/>
        </dgm:presLayoutVars>
      </dgm:prSet>
      <dgm:spPr/>
    </dgm:pt>
    <dgm:pt modelId="{772DE624-A3FC-48B5-9730-8760DD5910D3}" type="pres">
      <dgm:prSet presAssocID="{0F5BFE1C-CEA6-4737-9F58-BCCC2E5E48C9}" presName="compNode" presStyleCnt="0"/>
      <dgm:spPr/>
    </dgm:pt>
    <dgm:pt modelId="{9C2CECF9-F97F-453F-81D1-4B7635A71F99}" type="pres">
      <dgm:prSet presAssocID="{0F5BFE1C-CEA6-4737-9F58-BCCC2E5E48C9}" presName="iconBgRect" presStyleLbl="bgShp" presStyleIdx="0" presStyleCnt="3"/>
      <dgm:spPr/>
    </dgm:pt>
    <dgm:pt modelId="{96198F02-447C-406F-BAF4-13151A82BD54}" type="pres">
      <dgm:prSet presAssocID="{0F5BFE1C-CEA6-4737-9F58-BCCC2E5E48C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dicine with solid fill"/>
        </a:ext>
      </dgm:extLst>
    </dgm:pt>
    <dgm:pt modelId="{A2B29EB7-7663-4741-9E5C-A67625216735}" type="pres">
      <dgm:prSet presAssocID="{0F5BFE1C-CEA6-4737-9F58-BCCC2E5E48C9}" presName="spaceRect" presStyleCnt="0"/>
      <dgm:spPr/>
    </dgm:pt>
    <dgm:pt modelId="{7ECD1EDB-6F1A-4653-8B9E-35A2E43C9CC3}" type="pres">
      <dgm:prSet presAssocID="{0F5BFE1C-CEA6-4737-9F58-BCCC2E5E48C9}" presName="textRect" presStyleLbl="revTx" presStyleIdx="0" presStyleCnt="3">
        <dgm:presLayoutVars>
          <dgm:chMax val="1"/>
          <dgm:chPref val="1"/>
        </dgm:presLayoutVars>
      </dgm:prSet>
      <dgm:spPr/>
    </dgm:pt>
    <dgm:pt modelId="{8CD8F3F8-BD4F-411C-A1FD-64A6B8BD4E23}" type="pres">
      <dgm:prSet presAssocID="{91940B81-0590-4896-8C09-385DD8120B4A}" presName="sibTrans" presStyleCnt="0"/>
      <dgm:spPr/>
    </dgm:pt>
    <dgm:pt modelId="{EEE089B5-1C42-489C-9621-8689CD519413}" type="pres">
      <dgm:prSet presAssocID="{C43C3B6D-7A8C-4AA9-ADEC-309588234B18}" presName="compNode" presStyleCnt="0"/>
      <dgm:spPr/>
    </dgm:pt>
    <dgm:pt modelId="{68617562-D84C-48E9-BCEC-D50A34391739}" type="pres">
      <dgm:prSet presAssocID="{C43C3B6D-7A8C-4AA9-ADEC-309588234B18}" presName="iconBgRect" presStyleLbl="bgShp" presStyleIdx="1" presStyleCnt="3"/>
      <dgm:spPr/>
    </dgm:pt>
    <dgm:pt modelId="{9F37F452-CB00-41E9-9D9A-3D8342BE6CDD}" type="pres">
      <dgm:prSet presAssocID="{C43C3B6D-7A8C-4AA9-ADEC-309588234B1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tor female with solid fill"/>
        </a:ext>
      </dgm:extLst>
    </dgm:pt>
    <dgm:pt modelId="{54AB6EC6-49F8-4130-A05C-C83423FE87BB}" type="pres">
      <dgm:prSet presAssocID="{C43C3B6D-7A8C-4AA9-ADEC-309588234B18}" presName="spaceRect" presStyleCnt="0"/>
      <dgm:spPr/>
    </dgm:pt>
    <dgm:pt modelId="{8FBC1A9F-324E-4519-BEA8-FD37648B194D}" type="pres">
      <dgm:prSet presAssocID="{C43C3B6D-7A8C-4AA9-ADEC-309588234B18}" presName="textRect" presStyleLbl="revTx" presStyleIdx="1" presStyleCnt="3">
        <dgm:presLayoutVars>
          <dgm:chMax val="1"/>
          <dgm:chPref val="1"/>
        </dgm:presLayoutVars>
      </dgm:prSet>
      <dgm:spPr/>
    </dgm:pt>
    <dgm:pt modelId="{5F1CC49F-F83B-4094-81B7-734BF0C014B3}" type="pres">
      <dgm:prSet presAssocID="{8C9F02FD-B1F8-4A08-96DE-BE506A5BE5E4}" presName="sibTrans" presStyleCnt="0"/>
      <dgm:spPr/>
    </dgm:pt>
    <dgm:pt modelId="{7F816D56-84A5-473E-9722-BDD659AF2232}" type="pres">
      <dgm:prSet presAssocID="{49963FC4-1833-42BB-AB4D-726BA5858E7A}" presName="compNode" presStyleCnt="0"/>
      <dgm:spPr/>
    </dgm:pt>
    <dgm:pt modelId="{E4575423-1A17-41EC-8E1D-C28388963215}" type="pres">
      <dgm:prSet presAssocID="{49963FC4-1833-42BB-AB4D-726BA5858E7A}" presName="iconBgRect" presStyleLbl="bgShp" presStyleIdx="2" presStyleCnt="3"/>
      <dgm:spPr/>
    </dgm:pt>
    <dgm:pt modelId="{3BAC9F53-EC2A-446C-9020-8383360FE343}" type="pres">
      <dgm:prSet presAssocID="{49963FC4-1833-42BB-AB4D-726BA5858E7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s with solid fill"/>
        </a:ext>
      </dgm:extLst>
    </dgm:pt>
    <dgm:pt modelId="{9AA18E87-8341-4A50-99CF-3ACE89D3D606}" type="pres">
      <dgm:prSet presAssocID="{49963FC4-1833-42BB-AB4D-726BA5858E7A}" presName="spaceRect" presStyleCnt="0"/>
      <dgm:spPr/>
    </dgm:pt>
    <dgm:pt modelId="{C295BCE3-4AE7-4A8F-9064-BB61068255F6}" type="pres">
      <dgm:prSet presAssocID="{49963FC4-1833-42BB-AB4D-726BA5858E7A}" presName="textRect" presStyleLbl="revTx" presStyleIdx="2" presStyleCnt="3">
        <dgm:presLayoutVars>
          <dgm:chMax val="1"/>
          <dgm:chPref val="1"/>
        </dgm:presLayoutVars>
      </dgm:prSet>
      <dgm:spPr/>
    </dgm:pt>
  </dgm:ptLst>
  <dgm:cxnLst>
    <dgm:cxn modelId="{0166681F-4397-4231-B722-5346B5E0BB97}" srcId="{63C8E811-3746-451B-B1EE-133670CCAD0C}" destId="{C43C3B6D-7A8C-4AA9-ADEC-309588234B18}" srcOrd="1" destOrd="0" parTransId="{B30C2C9C-B82C-4CF7-A564-946B034556EF}" sibTransId="{8C9F02FD-B1F8-4A08-96DE-BE506A5BE5E4}"/>
    <dgm:cxn modelId="{7861BF5F-AAFF-469D-8133-31DD316C468B}" type="presOf" srcId="{49963FC4-1833-42BB-AB4D-726BA5858E7A}" destId="{C295BCE3-4AE7-4A8F-9064-BB61068255F6}" srcOrd="0" destOrd="0" presId="urn:microsoft.com/office/officeart/2018/5/layout/IconCircleLabelList"/>
    <dgm:cxn modelId="{D8B9D84D-9574-4C09-82D3-0B552293D6B3}" type="presOf" srcId="{0F5BFE1C-CEA6-4737-9F58-BCCC2E5E48C9}" destId="{7ECD1EDB-6F1A-4653-8B9E-35A2E43C9CC3}" srcOrd="0" destOrd="0" presId="urn:microsoft.com/office/officeart/2018/5/layout/IconCircleLabelList"/>
    <dgm:cxn modelId="{CA110850-FBEB-4BEE-9D7D-089BFD55DE0E}" type="presOf" srcId="{63C8E811-3746-451B-B1EE-133670CCAD0C}" destId="{004CFF8A-7919-4B19-A2F1-7ACC9219E94F}" srcOrd="0" destOrd="0" presId="urn:microsoft.com/office/officeart/2018/5/layout/IconCircleLabelList"/>
    <dgm:cxn modelId="{8503C490-E9CE-4914-B730-15FCA19E8905}" srcId="{63C8E811-3746-451B-B1EE-133670CCAD0C}" destId="{49963FC4-1833-42BB-AB4D-726BA5858E7A}" srcOrd="2" destOrd="0" parTransId="{68B694CB-BD20-46DA-9BD1-6C33D8D937F3}" sibTransId="{5117BEAA-9B03-44C0-9E67-7A2B78CC98CB}"/>
    <dgm:cxn modelId="{3234CCA0-93F1-430D-9335-EF3C3E7F9F5E}" srcId="{63C8E811-3746-451B-B1EE-133670CCAD0C}" destId="{0F5BFE1C-CEA6-4737-9F58-BCCC2E5E48C9}" srcOrd="0" destOrd="0" parTransId="{76C2DAD9-E887-4D94-B83B-88A6CDEB308D}" sibTransId="{91940B81-0590-4896-8C09-385DD8120B4A}"/>
    <dgm:cxn modelId="{B47034E3-1C0D-4FDE-9216-C74018E92960}" type="presOf" srcId="{C43C3B6D-7A8C-4AA9-ADEC-309588234B18}" destId="{8FBC1A9F-324E-4519-BEA8-FD37648B194D}" srcOrd="0" destOrd="0" presId="urn:microsoft.com/office/officeart/2018/5/layout/IconCircleLabelList"/>
    <dgm:cxn modelId="{1FE07093-0CA7-4209-87EA-FF85146AE4D4}" type="presParOf" srcId="{004CFF8A-7919-4B19-A2F1-7ACC9219E94F}" destId="{772DE624-A3FC-48B5-9730-8760DD5910D3}" srcOrd="0" destOrd="0" presId="urn:microsoft.com/office/officeart/2018/5/layout/IconCircleLabelList"/>
    <dgm:cxn modelId="{E5C0EF9B-F698-4853-A730-481E17F007E3}" type="presParOf" srcId="{772DE624-A3FC-48B5-9730-8760DD5910D3}" destId="{9C2CECF9-F97F-453F-81D1-4B7635A71F99}" srcOrd="0" destOrd="0" presId="urn:microsoft.com/office/officeart/2018/5/layout/IconCircleLabelList"/>
    <dgm:cxn modelId="{2EA050B8-DB7B-46BD-AF1F-EB44D9088B1A}" type="presParOf" srcId="{772DE624-A3FC-48B5-9730-8760DD5910D3}" destId="{96198F02-447C-406F-BAF4-13151A82BD54}" srcOrd="1" destOrd="0" presId="urn:microsoft.com/office/officeart/2018/5/layout/IconCircleLabelList"/>
    <dgm:cxn modelId="{CA117E35-638E-4476-8553-376AEAE97BAD}" type="presParOf" srcId="{772DE624-A3FC-48B5-9730-8760DD5910D3}" destId="{A2B29EB7-7663-4741-9E5C-A67625216735}" srcOrd="2" destOrd="0" presId="urn:microsoft.com/office/officeart/2018/5/layout/IconCircleLabelList"/>
    <dgm:cxn modelId="{6B7FF4BA-B155-40A0-A478-FE3E2CC80670}" type="presParOf" srcId="{772DE624-A3FC-48B5-9730-8760DD5910D3}" destId="{7ECD1EDB-6F1A-4653-8B9E-35A2E43C9CC3}" srcOrd="3" destOrd="0" presId="urn:microsoft.com/office/officeart/2018/5/layout/IconCircleLabelList"/>
    <dgm:cxn modelId="{F8E23E7E-664E-4152-9AF3-DBC06A327FF4}" type="presParOf" srcId="{004CFF8A-7919-4B19-A2F1-7ACC9219E94F}" destId="{8CD8F3F8-BD4F-411C-A1FD-64A6B8BD4E23}" srcOrd="1" destOrd="0" presId="urn:microsoft.com/office/officeart/2018/5/layout/IconCircleLabelList"/>
    <dgm:cxn modelId="{CFD3C17B-3E84-4575-8FB2-DE00139D148F}" type="presParOf" srcId="{004CFF8A-7919-4B19-A2F1-7ACC9219E94F}" destId="{EEE089B5-1C42-489C-9621-8689CD519413}" srcOrd="2" destOrd="0" presId="urn:microsoft.com/office/officeart/2018/5/layout/IconCircleLabelList"/>
    <dgm:cxn modelId="{D24EAAF6-434F-4026-8E79-F5B7D4915180}" type="presParOf" srcId="{EEE089B5-1C42-489C-9621-8689CD519413}" destId="{68617562-D84C-48E9-BCEC-D50A34391739}" srcOrd="0" destOrd="0" presId="urn:microsoft.com/office/officeart/2018/5/layout/IconCircleLabelList"/>
    <dgm:cxn modelId="{D5ECAF2B-E450-44BF-A8CE-356C7B041778}" type="presParOf" srcId="{EEE089B5-1C42-489C-9621-8689CD519413}" destId="{9F37F452-CB00-41E9-9D9A-3D8342BE6CDD}" srcOrd="1" destOrd="0" presId="urn:microsoft.com/office/officeart/2018/5/layout/IconCircleLabelList"/>
    <dgm:cxn modelId="{C9595A9F-D267-43EE-B326-0CE76C5FEC63}" type="presParOf" srcId="{EEE089B5-1C42-489C-9621-8689CD519413}" destId="{54AB6EC6-49F8-4130-A05C-C83423FE87BB}" srcOrd="2" destOrd="0" presId="urn:microsoft.com/office/officeart/2018/5/layout/IconCircleLabelList"/>
    <dgm:cxn modelId="{A5B5C4C3-8B96-4168-A14D-E6DD4B7C3DEE}" type="presParOf" srcId="{EEE089B5-1C42-489C-9621-8689CD519413}" destId="{8FBC1A9F-324E-4519-BEA8-FD37648B194D}" srcOrd="3" destOrd="0" presId="urn:microsoft.com/office/officeart/2018/5/layout/IconCircleLabelList"/>
    <dgm:cxn modelId="{F8DC7671-E35B-44C3-B383-24437BF206A7}" type="presParOf" srcId="{004CFF8A-7919-4B19-A2F1-7ACC9219E94F}" destId="{5F1CC49F-F83B-4094-81B7-734BF0C014B3}" srcOrd="3" destOrd="0" presId="urn:microsoft.com/office/officeart/2018/5/layout/IconCircleLabelList"/>
    <dgm:cxn modelId="{E279F57E-CACE-473C-895B-6622DC5A0628}" type="presParOf" srcId="{004CFF8A-7919-4B19-A2F1-7ACC9219E94F}" destId="{7F816D56-84A5-473E-9722-BDD659AF2232}" srcOrd="4" destOrd="0" presId="urn:microsoft.com/office/officeart/2018/5/layout/IconCircleLabelList"/>
    <dgm:cxn modelId="{D8AD2198-7E4D-47C7-9C08-416275390408}" type="presParOf" srcId="{7F816D56-84A5-473E-9722-BDD659AF2232}" destId="{E4575423-1A17-41EC-8E1D-C28388963215}" srcOrd="0" destOrd="0" presId="urn:microsoft.com/office/officeart/2018/5/layout/IconCircleLabelList"/>
    <dgm:cxn modelId="{74E951CD-AF1E-45C7-B6A2-D9530658FF61}" type="presParOf" srcId="{7F816D56-84A5-473E-9722-BDD659AF2232}" destId="{3BAC9F53-EC2A-446C-9020-8383360FE343}" srcOrd="1" destOrd="0" presId="urn:microsoft.com/office/officeart/2018/5/layout/IconCircleLabelList"/>
    <dgm:cxn modelId="{579CBA2F-5F1C-4799-BDB2-7047B6A9DC06}" type="presParOf" srcId="{7F816D56-84A5-473E-9722-BDD659AF2232}" destId="{9AA18E87-8341-4A50-99CF-3ACE89D3D606}" srcOrd="2" destOrd="0" presId="urn:microsoft.com/office/officeart/2018/5/layout/IconCircleLabelList"/>
    <dgm:cxn modelId="{D54B8DC2-6486-4C7E-B26C-E4E65C2AEC75}" type="presParOf" srcId="{7F816D56-84A5-473E-9722-BDD659AF2232}" destId="{C295BCE3-4AE7-4A8F-9064-BB61068255F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279C2-92E7-4335-9983-CD4B13B684A4}">
      <dsp:nvSpPr>
        <dsp:cNvPr id="0" name=""/>
        <dsp:cNvSpPr/>
      </dsp:nvSpPr>
      <dsp:spPr>
        <a:xfrm>
          <a:off x="324290" y="148"/>
          <a:ext cx="2175520" cy="13053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Syringe exchange services</a:t>
          </a:r>
        </a:p>
      </dsp:txBody>
      <dsp:txXfrm>
        <a:off x="324290" y="148"/>
        <a:ext cx="2175520" cy="1305312"/>
      </dsp:txXfrm>
    </dsp:sp>
    <dsp:sp modelId="{23A106CF-8AD7-49EA-8DB8-D56A1CF94650}">
      <dsp:nvSpPr>
        <dsp:cNvPr id="0" name=""/>
        <dsp:cNvSpPr/>
      </dsp:nvSpPr>
      <dsp:spPr>
        <a:xfrm>
          <a:off x="2717362" y="148"/>
          <a:ext cx="2175520" cy="1305312"/>
        </a:xfrm>
        <a:prstGeom prst="rect">
          <a:avLst/>
        </a:prstGeom>
        <a:gradFill rotWithShape="0">
          <a:gsLst>
            <a:gs pos="0">
              <a:schemeClr val="accent5">
                <a:hueOff val="-1385377"/>
                <a:satOff val="-2406"/>
                <a:lumOff val="157"/>
                <a:alphaOff val="0"/>
                <a:satMod val="103000"/>
                <a:lumMod val="102000"/>
                <a:tint val="94000"/>
              </a:schemeClr>
            </a:gs>
            <a:gs pos="50000">
              <a:schemeClr val="accent5">
                <a:hueOff val="-1385377"/>
                <a:satOff val="-2406"/>
                <a:lumOff val="157"/>
                <a:alphaOff val="0"/>
                <a:satMod val="110000"/>
                <a:lumMod val="100000"/>
                <a:shade val="100000"/>
              </a:schemeClr>
            </a:gs>
            <a:gs pos="100000">
              <a:schemeClr val="accent5">
                <a:hueOff val="-1385377"/>
                <a:satOff val="-2406"/>
                <a:lumOff val="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Overdose prevention education</a:t>
          </a:r>
        </a:p>
      </dsp:txBody>
      <dsp:txXfrm>
        <a:off x="2717362" y="148"/>
        <a:ext cx="2175520" cy="1305312"/>
      </dsp:txXfrm>
    </dsp:sp>
    <dsp:sp modelId="{D487BA8D-3F48-4819-BB38-CDAFB69B4D17}">
      <dsp:nvSpPr>
        <dsp:cNvPr id="0" name=""/>
        <dsp:cNvSpPr/>
      </dsp:nvSpPr>
      <dsp:spPr>
        <a:xfrm>
          <a:off x="324290" y="1523012"/>
          <a:ext cx="2175520" cy="1305312"/>
        </a:xfrm>
        <a:prstGeom prst="rect">
          <a:avLst/>
        </a:prstGeom>
        <a:gradFill rotWithShape="0">
          <a:gsLst>
            <a:gs pos="0">
              <a:schemeClr val="accent5">
                <a:hueOff val="-2770754"/>
                <a:satOff val="-4813"/>
                <a:lumOff val="314"/>
                <a:alphaOff val="0"/>
                <a:satMod val="103000"/>
                <a:lumMod val="102000"/>
                <a:tint val="94000"/>
              </a:schemeClr>
            </a:gs>
            <a:gs pos="50000">
              <a:schemeClr val="accent5">
                <a:hueOff val="-2770754"/>
                <a:satOff val="-4813"/>
                <a:lumOff val="314"/>
                <a:alphaOff val="0"/>
                <a:satMod val="110000"/>
                <a:lumMod val="100000"/>
                <a:shade val="100000"/>
              </a:schemeClr>
            </a:gs>
            <a:gs pos="100000">
              <a:schemeClr val="accent5">
                <a:hueOff val="-2770754"/>
                <a:satOff val="-4813"/>
                <a:lumOff val="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Naloxone distribution</a:t>
          </a:r>
        </a:p>
      </dsp:txBody>
      <dsp:txXfrm>
        <a:off x="324290" y="1523012"/>
        <a:ext cx="2175520" cy="1305312"/>
      </dsp:txXfrm>
    </dsp:sp>
    <dsp:sp modelId="{EC3DC419-7F3B-4C33-883D-108C814D2F61}">
      <dsp:nvSpPr>
        <dsp:cNvPr id="0" name=""/>
        <dsp:cNvSpPr/>
      </dsp:nvSpPr>
      <dsp:spPr>
        <a:xfrm>
          <a:off x="2717362" y="1523012"/>
          <a:ext cx="2175520" cy="1305312"/>
        </a:xfrm>
        <a:prstGeom prst="rect">
          <a:avLst/>
        </a:prstGeom>
        <a:gradFill rotWithShape="0">
          <a:gsLst>
            <a:gs pos="0">
              <a:schemeClr val="accent5">
                <a:hueOff val="-4156132"/>
                <a:satOff val="-7219"/>
                <a:lumOff val="470"/>
                <a:alphaOff val="0"/>
                <a:satMod val="103000"/>
                <a:lumMod val="102000"/>
                <a:tint val="94000"/>
              </a:schemeClr>
            </a:gs>
            <a:gs pos="50000">
              <a:schemeClr val="accent5">
                <a:hueOff val="-4156132"/>
                <a:satOff val="-7219"/>
                <a:lumOff val="470"/>
                <a:alphaOff val="0"/>
                <a:satMod val="110000"/>
                <a:lumMod val="100000"/>
                <a:shade val="100000"/>
              </a:schemeClr>
            </a:gs>
            <a:gs pos="100000">
              <a:schemeClr val="accent5">
                <a:hueOff val="-4156132"/>
                <a:satOff val="-7219"/>
                <a:lumOff val="4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Food &amp; clothing </a:t>
          </a:r>
        </a:p>
      </dsp:txBody>
      <dsp:txXfrm>
        <a:off x="2717362" y="1523012"/>
        <a:ext cx="2175520" cy="1305312"/>
      </dsp:txXfrm>
    </dsp:sp>
    <dsp:sp modelId="{328217E6-AABC-4A7B-901B-3C8B8F2405AE}">
      <dsp:nvSpPr>
        <dsp:cNvPr id="0" name=""/>
        <dsp:cNvSpPr/>
      </dsp:nvSpPr>
      <dsp:spPr>
        <a:xfrm>
          <a:off x="324290" y="3045877"/>
          <a:ext cx="2175520" cy="1305312"/>
        </a:xfrm>
        <a:prstGeom prst="rect">
          <a:avLst/>
        </a:prstGeom>
        <a:gradFill rotWithShape="0">
          <a:gsLst>
            <a:gs pos="0">
              <a:schemeClr val="accent5">
                <a:hueOff val="-5541508"/>
                <a:satOff val="-9626"/>
                <a:lumOff val="627"/>
                <a:alphaOff val="0"/>
                <a:satMod val="103000"/>
                <a:lumMod val="102000"/>
                <a:tint val="94000"/>
              </a:schemeClr>
            </a:gs>
            <a:gs pos="50000">
              <a:schemeClr val="accent5">
                <a:hueOff val="-5541508"/>
                <a:satOff val="-9626"/>
                <a:lumOff val="627"/>
                <a:alphaOff val="0"/>
                <a:satMod val="110000"/>
                <a:lumMod val="100000"/>
                <a:shade val="100000"/>
              </a:schemeClr>
            </a:gs>
            <a:gs pos="100000">
              <a:schemeClr val="accent5">
                <a:hueOff val="-5541508"/>
                <a:satOff val="-9626"/>
                <a:lumOff val="6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Peer recovery coaches</a:t>
          </a:r>
        </a:p>
      </dsp:txBody>
      <dsp:txXfrm>
        <a:off x="324290" y="3045877"/>
        <a:ext cx="2175520" cy="1305312"/>
      </dsp:txXfrm>
    </dsp:sp>
    <dsp:sp modelId="{EB7ACB75-555E-4B5D-A2A9-4920628326C7}">
      <dsp:nvSpPr>
        <dsp:cNvPr id="0" name=""/>
        <dsp:cNvSpPr/>
      </dsp:nvSpPr>
      <dsp:spPr>
        <a:xfrm>
          <a:off x="2717362" y="3045877"/>
          <a:ext cx="2175520" cy="1305312"/>
        </a:xfrm>
        <a:prstGeom prst="rect">
          <a:avLst/>
        </a:prstGeom>
        <a:gradFill rotWithShape="0">
          <a:gsLst>
            <a:gs pos="0">
              <a:schemeClr val="accent5">
                <a:hueOff val="-6926885"/>
                <a:satOff val="-12032"/>
                <a:lumOff val="784"/>
                <a:alphaOff val="0"/>
                <a:satMod val="103000"/>
                <a:lumMod val="102000"/>
                <a:tint val="94000"/>
              </a:schemeClr>
            </a:gs>
            <a:gs pos="50000">
              <a:schemeClr val="accent5">
                <a:hueOff val="-6926885"/>
                <a:satOff val="-12032"/>
                <a:lumOff val="784"/>
                <a:alphaOff val="0"/>
                <a:satMod val="110000"/>
                <a:lumMod val="100000"/>
                <a:shade val="100000"/>
              </a:schemeClr>
            </a:gs>
            <a:gs pos="100000">
              <a:schemeClr val="accent5">
                <a:hueOff val="-6926885"/>
                <a:satOff val="-12032"/>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Peer recovery case management services</a:t>
          </a:r>
        </a:p>
      </dsp:txBody>
      <dsp:txXfrm>
        <a:off x="2717362" y="3045877"/>
        <a:ext cx="2175520" cy="130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CECF9-F97F-453F-81D1-4B7635A71F99}">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98F02-447C-406F-BAF4-13151A82BD54}">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D1EDB-6F1A-4653-8B9E-35A2E43C9CC3}">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0" i="0" kern="1200" dirty="0"/>
            <a:t>Evaluating patient feedback to varying initiation protocols (“high dose” vs “low dose”)</a:t>
          </a:r>
          <a:endParaRPr lang="en-US" sz="1300" kern="1200" dirty="0"/>
        </a:p>
      </dsp:txBody>
      <dsp:txXfrm>
        <a:off x="75768" y="3053169"/>
        <a:ext cx="3093750" cy="720000"/>
      </dsp:txXfrm>
    </dsp:sp>
    <dsp:sp modelId="{68617562-D84C-48E9-BCEC-D50A34391739}">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7F452-CB00-41E9-9D9A-3D8342BE6CDD}">
      <dsp:nvSpPr>
        <dsp:cNvPr id="0" name=""/>
        <dsp:cNvSpPr/>
      </dsp:nvSpPr>
      <dsp:spPr>
        <a:xfrm>
          <a:off x="4716393" y="980356"/>
          <a:ext cx="1082812" cy="1082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BC1A9F-324E-4519-BEA8-FD37648B194D}">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0" i="0" kern="1200"/>
            <a:t>Evaluation of resident addiction medicine rotation and impact on attitudes and stigma</a:t>
          </a:r>
          <a:endParaRPr lang="en-US" sz="1300" kern="1200"/>
        </a:p>
      </dsp:txBody>
      <dsp:txXfrm>
        <a:off x="3710925" y="3053169"/>
        <a:ext cx="3093750" cy="720000"/>
      </dsp:txXfrm>
    </dsp:sp>
    <dsp:sp modelId="{E4575423-1A17-41EC-8E1D-C28388963215}">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AC9F53-EC2A-446C-9020-8383360FE343}">
      <dsp:nvSpPr>
        <dsp:cNvPr id="0" name=""/>
        <dsp:cNvSpPr/>
      </dsp:nvSpPr>
      <dsp:spPr>
        <a:xfrm>
          <a:off x="8351550" y="980356"/>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95BCE3-4AE7-4A8F-9064-BB61068255F6}">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b="0" i="0" kern="1200"/>
            <a:t>Utilizing the Consolidated Framework for Implementation Research (CFIR) to guide mobile unit expansion</a:t>
          </a:r>
          <a:endParaRPr lang="en-US" sz="1300" kern="1200"/>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CC383-A466-4AE7-B371-2966856EF746}"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1D95C-8A3B-4D62-B5A4-B003A6BD365C}" type="slidenum">
              <a:rPr lang="en-US" smtClean="0"/>
              <a:t>‹#›</a:t>
            </a:fld>
            <a:endParaRPr lang="en-US"/>
          </a:p>
        </p:txBody>
      </p:sp>
    </p:spTree>
    <p:extLst>
      <p:ext uri="{BB962C8B-B14F-4D97-AF65-F5344CB8AC3E}">
        <p14:creationId xmlns:p14="http://schemas.microsoft.com/office/powerpoint/2010/main" val="21198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walk briefly through the development of the COIP mobile unit.</a:t>
            </a:r>
          </a:p>
        </p:txBody>
      </p:sp>
      <p:sp>
        <p:nvSpPr>
          <p:cNvPr id="4" name="Slide Number Placeholder 3"/>
          <p:cNvSpPr>
            <a:spLocks noGrp="1"/>
          </p:cNvSpPr>
          <p:nvPr>
            <p:ph type="sldNum" sz="quarter" idx="5"/>
          </p:nvPr>
        </p:nvSpPr>
        <p:spPr/>
        <p:txBody>
          <a:bodyPr/>
          <a:lstStyle/>
          <a:p>
            <a:fld id="{8C31D95C-8A3B-4D62-B5A4-B003A6BD365C}" type="slidenum">
              <a:rPr lang="en-US" smtClean="0"/>
              <a:t>2</a:t>
            </a:fld>
            <a:endParaRPr lang="en-US"/>
          </a:p>
        </p:txBody>
      </p:sp>
    </p:spTree>
    <p:extLst>
      <p:ext uri="{BB962C8B-B14F-4D97-AF65-F5344CB8AC3E}">
        <p14:creationId xmlns:p14="http://schemas.microsoft.com/office/powerpoint/2010/main" val="114970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this data reflects roll out of dispensing, we started at 1 day/week and now dispense 5 days/week. Started slowly to refine protocols, particularly regarding UDS for follow ups.</a:t>
            </a:r>
          </a:p>
        </p:txBody>
      </p:sp>
      <p:sp>
        <p:nvSpPr>
          <p:cNvPr id="4" name="Slide Number Placeholder 3"/>
          <p:cNvSpPr>
            <a:spLocks noGrp="1"/>
          </p:cNvSpPr>
          <p:nvPr>
            <p:ph type="sldNum" sz="quarter" idx="5"/>
          </p:nvPr>
        </p:nvSpPr>
        <p:spPr/>
        <p:txBody>
          <a:bodyPr/>
          <a:lstStyle/>
          <a:p>
            <a:fld id="{8C31D95C-8A3B-4D62-B5A4-B003A6BD365C}" type="slidenum">
              <a:rPr lang="en-US" smtClean="0"/>
              <a:t>14</a:t>
            </a:fld>
            <a:endParaRPr lang="en-US"/>
          </a:p>
        </p:txBody>
      </p:sp>
    </p:spTree>
    <p:extLst>
      <p:ext uri="{BB962C8B-B14F-4D97-AF65-F5344CB8AC3E}">
        <p14:creationId xmlns:p14="http://schemas.microsoft.com/office/powerpoint/2010/main" val="12092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95a21cac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f95a21cac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the fortune to work within the Community Outreach Intervention Projects, or COIP, which is a longstanding harm reduction and SSP run by the UIC School of Public Health. Go over background of COIP, emphasize longstanding relationships in the community and background of ILOM.</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67ab9ec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67ab9ec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example of the variety of services COIP has already been providing in the community for years, both at brick and mortar sites as well as via mobile unit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62a77541d_0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f62a77541d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COIP has had integrated Ryan White funded HIV clinics operating out of their storefront sites for years; however, there were previously not medical services for people who did not have HIV. In 2018, one of the ID doctors at UIC (Stockton Mayer) applied for and received grant funding from the Hearst Foundation to begin a primary care and wound clinic at the west side COIP site, after a needs assessment revealed that clients of the SSP there wanted to access care at the COIP site. This clinic became very busy, and was then expanded to two days/week with additional funding from CDPH. In 2021 we applied for and received state funding from SUPR to be able to provide primary care and low-threshold </a:t>
            </a:r>
            <a:r>
              <a:rPr lang="en-US" dirty="0" err="1"/>
              <a:t>bup</a:t>
            </a:r>
            <a:r>
              <a:rPr lang="en-US" dirty="0"/>
              <a:t> access via mobile unit, including dispensing buprenorphine.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our current van looks like; it is a modified RV which includes an exam room in the back, a middle room that includes our safe to store buprenorphine. The van had to meet DEA requirements and pass inspection by the DEA before being able to carry buprenorphine for direct dispensing; this included requiring a bolted safe to store buprenorphine and a security system that needs to be plugged in nightly. The process to get DEA approval took an entire year; therefore our first year we were prescribing medications rather than dispensing.</a:t>
            </a:r>
          </a:p>
        </p:txBody>
      </p:sp>
      <p:sp>
        <p:nvSpPr>
          <p:cNvPr id="4" name="Slide Number Placeholder 3"/>
          <p:cNvSpPr>
            <a:spLocks noGrp="1"/>
          </p:cNvSpPr>
          <p:nvPr>
            <p:ph type="sldNum" sz="quarter" idx="5"/>
          </p:nvPr>
        </p:nvSpPr>
        <p:spPr/>
        <p:txBody>
          <a:bodyPr/>
          <a:lstStyle/>
          <a:p>
            <a:fld id="{8C31D95C-8A3B-4D62-B5A4-B003A6BD365C}" type="slidenum">
              <a:rPr lang="en-US" smtClean="0"/>
              <a:t>6</a:t>
            </a:fld>
            <a:endParaRPr lang="en-US"/>
          </a:p>
        </p:txBody>
      </p:sp>
    </p:spTree>
    <p:extLst>
      <p:ext uri="{BB962C8B-B14F-4D97-AF65-F5344CB8AC3E}">
        <p14:creationId xmlns:p14="http://schemas.microsoft.com/office/powerpoint/2010/main" val="35504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this reflects the overdose data in Cook County</a:t>
            </a:r>
          </a:p>
        </p:txBody>
      </p:sp>
      <p:sp>
        <p:nvSpPr>
          <p:cNvPr id="4" name="Slide Number Placeholder 3"/>
          <p:cNvSpPr>
            <a:spLocks noGrp="1"/>
          </p:cNvSpPr>
          <p:nvPr>
            <p:ph type="sldNum" sz="quarter" idx="5"/>
          </p:nvPr>
        </p:nvSpPr>
        <p:spPr/>
        <p:txBody>
          <a:bodyPr/>
          <a:lstStyle/>
          <a:p>
            <a:fld id="{8C31D95C-8A3B-4D62-B5A4-B003A6BD365C}" type="slidenum">
              <a:rPr lang="en-US" smtClean="0"/>
              <a:t>10</a:t>
            </a:fld>
            <a:endParaRPr lang="en-US"/>
          </a:p>
        </p:txBody>
      </p:sp>
    </p:spTree>
    <p:extLst>
      <p:ext uri="{BB962C8B-B14F-4D97-AF65-F5344CB8AC3E}">
        <p14:creationId xmlns:p14="http://schemas.microsoft.com/office/powerpoint/2010/main" val="212124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we are seeing more follow up visits; can discuss how we originally planned to serve as more of a bridge but often we do see follow ups for buprenorphine so we have had to ensure we can provide ongoing care.</a:t>
            </a:r>
          </a:p>
        </p:txBody>
      </p:sp>
      <p:sp>
        <p:nvSpPr>
          <p:cNvPr id="4" name="Slide Number Placeholder 3"/>
          <p:cNvSpPr>
            <a:spLocks noGrp="1"/>
          </p:cNvSpPr>
          <p:nvPr>
            <p:ph type="sldNum" sz="quarter" idx="5"/>
          </p:nvPr>
        </p:nvSpPr>
        <p:spPr/>
        <p:txBody>
          <a:bodyPr/>
          <a:lstStyle/>
          <a:p>
            <a:fld id="{8C31D95C-8A3B-4D62-B5A4-B003A6BD365C}" type="slidenum">
              <a:rPr lang="en-US" smtClean="0"/>
              <a:t>11</a:t>
            </a:fld>
            <a:endParaRPr lang="en-US"/>
          </a:p>
        </p:txBody>
      </p:sp>
    </p:spTree>
    <p:extLst>
      <p:ext uri="{BB962C8B-B14F-4D97-AF65-F5344CB8AC3E}">
        <p14:creationId xmlns:p14="http://schemas.microsoft.com/office/powerpoint/2010/main" val="3130706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increase in visits for MOUD; in Year 1 COVID vaccines were one of the most common reasons for visits. We also have increased the number of total visits, with nearly 1500 visits in year 2.</a:t>
            </a:r>
          </a:p>
        </p:txBody>
      </p:sp>
      <p:sp>
        <p:nvSpPr>
          <p:cNvPr id="4" name="Slide Number Placeholder 3"/>
          <p:cNvSpPr>
            <a:spLocks noGrp="1"/>
          </p:cNvSpPr>
          <p:nvPr>
            <p:ph type="sldNum" sz="quarter" idx="5"/>
          </p:nvPr>
        </p:nvSpPr>
        <p:spPr/>
        <p:txBody>
          <a:bodyPr/>
          <a:lstStyle/>
          <a:p>
            <a:fld id="{8C31D95C-8A3B-4D62-B5A4-B003A6BD365C}" type="slidenum">
              <a:rPr lang="en-US" smtClean="0"/>
              <a:t>12</a:t>
            </a:fld>
            <a:endParaRPr lang="en-US"/>
          </a:p>
        </p:txBody>
      </p:sp>
    </p:spTree>
    <p:extLst>
      <p:ext uri="{BB962C8B-B14F-4D97-AF65-F5344CB8AC3E}">
        <p14:creationId xmlns:p14="http://schemas.microsoft.com/office/powerpoint/2010/main" val="75844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the majority of our patients insufflate; none of our patients endorse smoking opioids (some do smoke crack cocaine). Vast majority with polysubstance, with cocaine being the most common additional reported substance. Long duration of use, with an average of 19 years; many pts endorse seeking treatment now due to change in drug supply.</a:t>
            </a:r>
          </a:p>
        </p:txBody>
      </p:sp>
      <p:sp>
        <p:nvSpPr>
          <p:cNvPr id="4" name="Slide Number Placeholder 3"/>
          <p:cNvSpPr>
            <a:spLocks noGrp="1"/>
          </p:cNvSpPr>
          <p:nvPr>
            <p:ph type="sldNum" sz="quarter" idx="5"/>
          </p:nvPr>
        </p:nvSpPr>
        <p:spPr/>
        <p:txBody>
          <a:bodyPr/>
          <a:lstStyle/>
          <a:p>
            <a:fld id="{8C31D95C-8A3B-4D62-B5A4-B003A6BD365C}" type="slidenum">
              <a:rPr lang="en-US" smtClean="0"/>
              <a:t>13</a:t>
            </a:fld>
            <a:endParaRPr lang="en-US"/>
          </a:p>
        </p:txBody>
      </p:sp>
    </p:spTree>
    <p:extLst>
      <p:ext uri="{BB962C8B-B14F-4D97-AF65-F5344CB8AC3E}">
        <p14:creationId xmlns:p14="http://schemas.microsoft.com/office/powerpoint/2010/main" val="2458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10/31/2023</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3799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10/31/2023</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1765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10/31/2023</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68574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266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D562A-841F-164A-BD9C-341DA56A807C}"/>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5A3D1445-9D6D-964A-AC7A-DE437353B560}"/>
              </a:ext>
            </a:extLst>
          </p:cNvPr>
          <p:cNvSpPr>
            <a:spLocks noGrp="1"/>
          </p:cNvSpPr>
          <p:nvPr>
            <p:ph type="ftr" sz="quarter" idx="10"/>
          </p:nvPr>
        </p:nvSpPr>
        <p:spPr/>
        <p:txBody>
          <a:bodyPr/>
          <a:lstStyle/>
          <a:p>
            <a:r>
              <a:rPr lang="en-US"/>
              <a:t>College/Department/Presentation Name</a:t>
            </a:r>
            <a:endParaRPr lang="en-US" dirty="0"/>
          </a:p>
        </p:txBody>
      </p:sp>
    </p:spTree>
    <p:extLst>
      <p:ext uri="{BB962C8B-B14F-4D97-AF65-F5344CB8AC3E}">
        <p14:creationId xmlns:p14="http://schemas.microsoft.com/office/powerpoint/2010/main" val="203795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F6C8-2EBB-C945-9D96-59D1AC7D5F51}"/>
              </a:ext>
            </a:extLst>
          </p:cNvPr>
          <p:cNvSpPr>
            <a:spLocks noGrp="1"/>
          </p:cNvSpPr>
          <p:nvPr>
            <p:ph type="title"/>
          </p:nvPr>
        </p:nvSpPr>
        <p:spPr/>
        <p:txBody>
          <a:bodyPr/>
          <a:lstStyle/>
          <a:p>
            <a:r>
              <a:rPr lang="en-US"/>
              <a:t>Click to edit Master title style</a:t>
            </a:r>
          </a:p>
        </p:txBody>
      </p:sp>
      <p:sp>
        <p:nvSpPr>
          <p:cNvPr id="3" name="Text Placeholder 2" descr="if picture or chart you must type your ADA compliant description here.">
            <a:extLst>
              <a:ext uri="{FF2B5EF4-FFF2-40B4-BE49-F238E27FC236}">
                <a16:creationId xmlns:a16="http://schemas.microsoft.com/office/drawing/2014/main" id="{CBEFCDC9-0012-9940-B483-68070FCFA483}"/>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57A52CA9-3359-964B-B846-8B297BC676A2}"/>
              </a:ext>
            </a:extLst>
          </p:cNvPr>
          <p:cNvSpPr>
            <a:spLocks noGrp="1"/>
          </p:cNvSpPr>
          <p:nvPr>
            <p:ph type="ftr" sz="quarter" idx="10"/>
          </p:nvPr>
        </p:nvSpPr>
        <p:spPr/>
        <p:txBody>
          <a:bodyPr/>
          <a:lstStyle/>
          <a:p>
            <a:r>
              <a:rPr lang="en-US"/>
              <a:t>College/Department/Presentation Name</a:t>
            </a:r>
            <a:endParaRPr lang="en-US" dirty="0"/>
          </a:p>
        </p:txBody>
      </p:sp>
    </p:spTree>
    <p:extLst>
      <p:ext uri="{BB962C8B-B14F-4D97-AF65-F5344CB8AC3E}">
        <p14:creationId xmlns:p14="http://schemas.microsoft.com/office/powerpoint/2010/main" val="287771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E95BB1C-7367-174E-86AC-B5EAD9C7E3E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descr="if picture or chart you must type your ADA compliant description here.">
            <a:extLst>
              <a:ext uri="{FF2B5EF4-FFF2-40B4-BE49-F238E27FC236}">
                <a16:creationId xmlns:a16="http://schemas.microsoft.com/office/drawing/2014/main" id="{13923FF0-91A2-FC4E-B343-37CB42E6761F}"/>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B3F16DF5-01AC-754C-98B2-5EA64B833BB0}"/>
              </a:ext>
            </a:extLst>
          </p:cNvPr>
          <p:cNvSpPr>
            <a:spLocks noGrp="1"/>
          </p:cNvSpPr>
          <p:nvPr>
            <p:ph type="ftr" sz="quarter" idx="10"/>
          </p:nvPr>
        </p:nvSpPr>
        <p:spPr/>
        <p:txBody>
          <a:bodyPr/>
          <a:lstStyle/>
          <a:p>
            <a:r>
              <a:rPr lang="en-US"/>
              <a:t>College/Department/Presentation Name</a:t>
            </a:r>
            <a:endParaRPr lang="en-US" dirty="0"/>
          </a:p>
        </p:txBody>
      </p:sp>
    </p:spTree>
    <p:extLst>
      <p:ext uri="{BB962C8B-B14F-4D97-AF65-F5344CB8AC3E}">
        <p14:creationId xmlns:p14="http://schemas.microsoft.com/office/powerpoint/2010/main" val="2354240326"/>
      </p:ext>
    </p:extLst>
  </p:cSld>
  <p:clrMapOvr>
    <a:masterClrMapping/>
  </p:clrMapOvr>
  <p:extLst>
    <p:ext uri="{DCECCB84-F9BA-43D5-87BE-67443E8EF086}">
      <p15:sldGuideLst xmlns:p15="http://schemas.microsoft.com/office/powerpoint/2012/main">
        <p15:guide id="3" orient="horz" pos="264">
          <p15:clr>
            <a:srgbClr val="FBAE40"/>
          </p15:clr>
        </p15:guide>
        <p15:guide id="4" pos="3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10/31/2023</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6822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10/31/2023</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3738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10/31/2023</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7918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10/31/2023</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327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10/31/2023</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399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10/31/2023</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101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10/31/2023</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9951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10/31/2023</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9669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10/31/2023</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240387793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3" r:id="rId12"/>
    <p:sldLayoutId id="2147483754" r:id="rId13"/>
    <p:sldLayoutId id="2147483755" r:id="rId14"/>
    <p:sldLayoutId id="2147483756"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77454" y="3965691"/>
            <a:ext cx="3014546" cy="28923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Freeform: Shape 37">
            <a:extLst>
              <a:ext uri="{FF2B5EF4-FFF2-40B4-BE49-F238E27FC236}">
                <a16:creationId xmlns:a16="http://schemas.microsoft.com/office/drawing/2014/main" id="{42B987A8-3C5A-4495-85A2-B7BBC3EAC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77454" y="3965691"/>
            <a:ext cx="3014546" cy="28923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6453" y="857546"/>
            <a:ext cx="6964685"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B32CDD2-9715-425B-9CCC-CF8CE92BE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6453" y="857546"/>
            <a:ext cx="6964685" cy="5402463"/>
          </a:xfrm>
          <a:prstGeom prst="rect">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3799266" cy="401991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5" name="Freeform: Shape 34">
            <a:extLst>
              <a:ext uri="{FF2B5EF4-FFF2-40B4-BE49-F238E27FC236}">
                <a16:creationId xmlns:a16="http://schemas.microsoft.com/office/drawing/2014/main" id="{EB013C47-A4B4-4108-87AF-82C5CD7DF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3799266" cy="401991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useBgFill="1">
        <p:nvSpPr>
          <p:cNvPr id="37" name="Rectangle 36">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0971" y="136525"/>
            <a:ext cx="1035526" cy="103552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 name="Graphic 212">
            <a:extLst>
              <a:ext uri="{FF2B5EF4-FFF2-40B4-BE49-F238E27FC236}">
                <a16:creationId xmlns:a16="http://schemas.microsoft.com/office/drawing/2014/main" id="{BC8E4194-D60D-466F-B2E4-E0A0C145F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0971" y="136525"/>
            <a:ext cx="1035526" cy="103552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C5E0B498-7A66-52E9-57ED-B421DB97F1D6}"/>
              </a:ext>
            </a:extLst>
          </p:cNvPr>
          <p:cNvSpPr>
            <a:spLocks noGrp="1"/>
          </p:cNvSpPr>
          <p:nvPr>
            <p:ph type="ctrTitle"/>
          </p:nvPr>
        </p:nvSpPr>
        <p:spPr>
          <a:xfrm>
            <a:off x="2886764" y="88343"/>
            <a:ext cx="6418471" cy="3170574"/>
          </a:xfrm>
        </p:spPr>
        <p:txBody>
          <a:bodyPr>
            <a:normAutofit/>
          </a:bodyPr>
          <a:lstStyle/>
          <a:p>
            <a:r>
              <a:rPr lang="en-US" sz="4400" dirty="0"/>
              <a:t>Meeting People Where They Are</a:t>
            </a:r>
          </a:p>
        </p:txBody>
      </p:sp>
      <p:sp>
        <p:nvSpPr>
          <p:cNvPr id="3" name="Subtitle 2">
            <a:extLst>
              <a:ext uri="{FF2B5EF4-FFF2-40B4-BE49-F238E27FC236}">
                <a16:creationId xmlns:a16="http://schemas.microsoft.com/office/drawing/2014/main" id="{5FCE8D4A-8C0D-2BCA-AF7C-26455293441E}"/>
              </a:ext>
            </a:extLst>
          </p:cNvPr>
          <p:cNvSpPr>
            <a:spLocks noGrp="1"/>
          </p:cNvSpPr>
          <p:nvPr>
            <p:ph type="subTitle" idx="1"/>
          </p:nvPr>
        </p:nvSpPr>
        <p:spPr>
          <a:xfrm>
            <a:off x="2688609" y="3504581"/>
            <a:ext cx="6857359" cy="2533884"/>
          </a:xfrm>
        </p:spPr>
        <p:txBody>
          <a:bodyPr>
            <a:normAutofit fontScale="85000" lnSpcReduction="20000"/>
          </a:bodyPr>
          <a:lstStyle/>
          <a:p>
            <a:r>
              <a:rPr lang="en-US" sz="2200" b="1" dirty="0"/>
              <a:t>Outcomes of a Mobile Medical Unit for Low-Threshold Buprenorphine Access targeting overdose hot spots in Chicago</a:t>
            </a:r>
          </a:p>
          <a:p>
            <a:endParaRPr lang="en-US" sz="1800" dirty="0"/>
          </a:p>
          <a:p>
            <a:r>
              <a:rPr lang="en-US" sz="1700" dirty="0"/>
              <a:t>Presenting Authors: Sarah Messmer, MD &amp; Elisabeth Poorman, MD MPH</a:t>
            </a:r>
          </a:p>
          <a:p>
            <a:r>
              <a:rPr lang="en-US" sz="1700" dirty="0"/>
              <a:t>Co-Authors: Abigail Elmes, Jennie Jarrett, Eden Keller, Alex Infante, Kevin Whitfield, Albert Murphy, Stockton Mayer, Dennis Watson, Miriam Guzman, &amp; Antonio Jimenez</a:t>
            </a:r>
          </a:p>
        </p:txBody>
      </p:sp>
      <p:sp>
        <p:nvSpPr>
          <p:cNvPr id="54" name="Freeform: Shape 5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56" name="Freeform: Shape 55">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grpSp>
        <p:nvGrpSpPr>
          <p:cNvPr id="58"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1751" y="5783167"/>
            <a:ext cx="1054466" cy="469689"/>
            <a:chOff x="9841624" y="4115729"/>
            <a:chExt cx="602169" cy="268223"/>
          </a:xfrm>
          <a:solidFill>
            <a:schemeClr val="tx1"/>
          </a:solidFill>
        </p:grpSpPr>
        <p:sp>
          <p:nvSpPr>
            <p:cNvPr id="59" name="Freeform: Shape 58">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518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
                                  </p:stCondLst>
                                  <p:iterate>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F564-8F01-4463-1C60-FA27F99A11BE}"/>
              </a:ext>
            </a:extLst>
          </p:cNvPr>
          <p:cNvSpPr>
            <a:spLocks noGrp="1"/>
          </p:cNvSpPr>
          <p:nvPr>
            <p:ph type="title"/>
          </p:nvPr>
        </p:nvSpPr>
        <p:spPr>
          <a:xfrm>
            <a:off x="521899" y="2205427"/>
            <a:ext cx="5349815" cy="2153788"/>
          </a:xfrm>
        </p:spPr>
        <p:txBody>
          <a:bodyPr/>
          <a:lstStyle/>
          <a:p>
            <a:r>
              <a:rPr lang="en-US" dirty="0"/>
              <a:t>Patient demographics</a:t>
            </a:r>
            <a:br>
              <a:rPr lang="en-US" dirty="0"/>
            </a:br>
            <a:r>
              <a:rPr lang="en-US" dirty="0"/>
              <a:t>7/2021 – 6/2023</a:t>
            </a:r>
          </a:p>
        </p:txBody>
      </p:sp>
      <p:pic>
        <p:nvPicPr>
          <p:cNvPr id="6" name="Picture 5">
            <a:extLst>
              <a:ext uri="{FF2B5EF4-FFF2-40B4-BE49-F238E27FC236}">
                <a16:creationId xmlns:a16="http://schemas.microsoft.com/office/drawing/2014/main" id="{5C456A10-DEBA-56A0-77F8-4D08A9BB470D}"/>
              </a:ext>
            </a:extLst>
          </p:cNvPr>
          <p:cNvPicPr>
            <a:picLocks noChangeAspect="1"/>
          </p:cNvPicPr>
          <p:nvPr/>
        </p:nvPicPr>
        <p:blipFill>
          <a:blip r:embed="rId3"/>
          <a:stretch>
            <a:fillRect/>
          </a:stretch>
        </p:blipFill>
        <p:spPr>
          <a:xfrm>
            <a:off x="6188015" y="42752"/>
            <a:ext cx="6003985" cy="6772495"/>
          </a:xfrm>
          <a:prstGeom prst="rect">
            <a:avLst/>
          </a:prstGeom>
        </p:spPr>
      </p:pic>
    </p:spTree>
    <p:extLst>
      <p:ext uri="{BB962C8B-B14F-4D97-AF65-F5344CB8AC3E}">
        <p14:creationId xmlns:p14="http://schemas.microsoft.com/office/powerpoint/2010/main" val="184286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F564-8F01-4463-1C60-FA27F99A11BE}"/>
              </a:ext>
            </a:extLst>
          </p:cNvPr>
          <p:cNvSpPr>
            <a:spLocks noGrp="1"/>
          </p:cNvSpPr>
          <p:nvPr>
            <p:ph type="title"/>
          </p:nvPr>
        </p:nvSpPr>
        <p:spPr>
          <a:xfrm>
            <a:off x="675968" y="2584757"/>
            <a:ext cx="4154129" cy="1325563"/>
          </a:xfrm>
        </p:spPr>
        <p:txBody>
          <a:bodyPr/>
          <a:lstStyle/>
          <a:p>
            <a:r>
              <a:rPr lang="en-US" dirty="0"/>
              <a:t>Types of visits</a:t>
            </a:r>
            <a:br>
              <a:rPr lang="en-US" dirty="0"/>
            </a:br>
            <a:r>
              <a:rPr lang="en-US" dirty="0"/>
              <a:t>7/2021 – 6/2023</a:t>
            </a:r>
          </a:p>
        </p:txBody>
      </p:sp>
      <p:pic>
        <p:nvPicPr>
          <p:cNvPr id="8" name="Picture 7">
            <a:extLst>
              <a:ext uri="{FF2B5EF4-FFF2-40B4-BE49-F238E27FC236}">
                <a16:creationId xmlns:a16="http://schemas.microsoft.com/office/drawing/2014/main" id="{52130011-46D2-BF36-39B9-96BCE8BEAFF2}"/>
              </a:ext>
            </a:extLst>
          </p:cNvPr>
          <p:cNvPicPr>
            <a:picLocks noChangeAspect="1"/>
          </p:cNvPicPr>
          <p:nvPr/>
        </p:nvPicPr>
        <p:blipFill>
          <a:blip r:embed="rId3"/>
          <a:stretch>
            <a:fillRect/>
          </a:stretch>
        </p:blipFill>
        <p:spPr>
          <a:xfrm>
            <a:off x="5556439" y="774678"/>
            <a:ext cx="6635561" cy="5107635"/>
          </a:xfrm>
          <a:prstGeom prst="rect">
            <a:avLst/>
          </a:prstGeom>
        </p:spPr>
      </p:pic>
    </p:spTree>
    <p:extLst>
      <p:ext uri="{BB962C8B-B14F-4D97-AF65-F5344CB8AC3E}">
        <p14:creationId xmlns:p14="http://schemas.microsoft.com/office/powerpoint/2010/main" val="406410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F564-8F01-4463-1C60-FA27F99A11BE}"/>
              </a:ext>
            </a:extLst>
          </p:cNvPr>
          <p:cNvSpPr>
            <a:spLocks noGrp="1"/>
          </p:cNvSpPr>
          <p:nvPr>
            <p:ph type="title"/>
          </p:nvPr>
        </p:nvSpPr>
        <p:spPr>
          <a:xfrm>
            <a:off x="838200" y="92280"/>
            <a:ext cx="10515600" cy="1325563"/>
          </a:xfrm>
        </p:spPr>
        <p:txBody>
          <a:bodyPr/>
          <a:lstStyle/>
          <a:p>
            <a:r>
              <a:rPr lang="en-US" dirty="0"/>
              <a:t>Reasons for visiting the mobile unit</a:t>
            </a:r>
          </a:p>
        </p:txBody>
      </p:sp>
      <p:pic>
        <p:nvPicPr>
          <p:cNvPr id="5" name="Picture 4">
            <a:extLst>
              <a:ext uri="{FF2B5EF4-FFF2-40B4-BE49-F238E27FC236}">
                <a16:creationId xmlns:a16="http://schemas.microsoft.com/office/drawing/2014/main" id="{99631951-BFB3-BBF6-A4C9-CF85A7E89463}"/>
              </a:ext>
            </a:extLst>
          </p:cNvPr>
          <p:cNvPicPr>
            <a:picLocks noChangeAspect="1"/>
          </p:cNvPicPr>
          <p:nvPr/>
        </p:nvPicPr>
        <p:blipFill>
          <a:blip r:embed="rId3"/>
          <a:stretch>
            <a:fillRect/>
          </a:stretch>
        </p:blipFill>
        <p:spPr>
          <a:xfrm>
            <a:off x="0" y="1327609"/>
            <a:ext cx="12192000" cy="5530392"/>
          </a:xfrm>
          <a:prstGeom prst="rect">
            <a:avLst/>
          </a:prstGeom>
        </p:spPr>
      </p:pic>
    </p:spTree>
    <p:extLst>
      <p:ext uri="{BB962C8B-B14F-4D97-AF65-F5344CB8AC3E}">
        <p14:creationId xmlns:p14="http://schemas.microsoft.com/office/powerpoint/2010/main" val="220737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79C8-C05F-2EEC-520B-C57C36672A1D}"/>
              </a:ext>
            </a:extLst>
          </p:cNvPr>
          <p:cNvSpPr>
            <a:spLocks noGrp="1"/>
          </p:cNvSpPr>
          <p:nvPr>
            <p:ph type="title"/>
          </p:nvPr>
        </p:nvSpPr>
        <p:spPr/>
        <p:txBody>
          <a:bodyPr/>
          <a:lstStyle/>
          <a:p>
            <a:r>
              <a:rPr lang="en-US" dirty="0"/>
              <a:t>Substance Use History (n=571)</a:t>
            </a:r>
          </a:p>
        </p:txBody>
      </p:sp>
      <p:pic>
        <p:nvPicPr>
          <p:cNvPr id="5" name="Picture 4">
            <a:extLst>
              <a:ext uri="{FF2B5EF4-FFF2-40B4-BE49-F238E27FC236}">
                <a16:creationId xmlns:a16="http://schemas.microsoft.com/office/drawing/2014/main" id="{798ABE3A-2A7D-6682-858A-13B3482EF5E3}"/>
              </a:ext>
            </a:extLst>
          </p:cNvPr>
          <p:cNvPicPr>
            <a:picLocks noChangeAspect="1"/>
          </p:cNvPicPr>
          <p:nvPr/>
        </p:nvPicPr>
        <p:blipFill>
          <a:blip r:embed="rId3"/>
          <a:stretch>
            <a:fillRect/>
          </a:stretch>
        </p:blipFill>
        <p:spPr>
          <a:xfrm>
            <a:off x="1394951" y="1483692"/>
            <a:ext cx="9402097" cy="5359560"/>
          </a:xfrm>
          <a:prstGeom prst="rect">
            <a:avLst/>
          </a:prstGeom>
        </p:spPr>
      </p:pic>
    </p:spTree>
    <p:extLst>
      <p:ext uri="{BB962C8B-B14F-4D97-AF65-F5344CB8AC3E}">
        <p14:creationId xmlns:p14="http://schemas.microsoft.com/office/powerpoint/2010/main" val="344089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9064-DC5A-DC81-EBC0-E4505D139D22}"/>
              </a:ext>
            </a:extLst>
          </p:cNvPr>
          <p:cNvSpPr>
            <a:spLocks noGrp="1"/>
          </p:cNvSpPr>
          <p:nvPr>
            <p:ph type="title"/>
          </p:nvPr>
        </p:nvSpPr>
        <p:spPr/>
        <p:txBody>
          <a:bodyPr/>
          <a:lstStyle/>
          <a:p>
            <a:r>
              <a:rPr lang="en-US" dirty="0"/>
              <a:t>Buprenorphine Dispensing: Year 1</a:t>
            </a:r>
          </a:p>
        </p:txBody>
      </p:sp>
      <p:pic>
        <p:nvPicPr>
          <p:cNvPr id="5" name="Picture 4">
            <a:extLst>
              <a:ext uri="{FF2B5EF4-FFF2-40B4-BE49-F238E27FC236}">
                <a16:creationId xmlns:a16="http://schemas.microsoft.com/office/drawing/2014/main" id="{AA76854C-33BA-D7DA-A88E-717091469528}"/>
              </a:ext>
            </a:extLst>
          </p:cNvPr>
          <p:cNvPicPr>
            <a:picLocks noChangeAspect="1"/>
          </p:cNvPicPr>
          <p:nvPr/>
        </p:nvPicPr>
        <p:blipFill>
          <a:blip r:embed="rId3"/>
          <a:stretch>
            <a:fillRect/>
          </a:stretch>
        </p:blipFill>
        <p:spPr>
          <a:xfrm>
            <a:off x="956275" y="1690688"/>
            <a:ext cx="10388472" cy="4322426"/>
          </a:xfrm>
          <a:prstGeom prst="rect">
            <a:avLst/>
          </a:prstGeom>
        </p:spPr>
      </p:pic>
    </p:spTree>
    <p:extLst>
      <p:ext uri="{BB962C8B-B14F-4D97-AF65-F5344CB8AC3E}">
        <p14:creationId xmlns:p14="http://schemas.microsoft.com/office/powerpoint/2010/main" val="53699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205A-D71C-A5A7-C511-3303A93AB624}"/>
              </a:ext>
            </a:extLst>
          </p:cNvPr>
          <p:cNvSpPr>
            <a:spLocks noGrp="1"/>
          </p:cNvSpPr>
          <p:nvPr>
            <p:ph type="title"/>
          </p:nvPr>
        </p:nvSpPr>
        <p:spPr/>
        <p:txBody>
          <a:bodyPr/>
          <a:lstStyle/>
          <a:p>
            <a:r>
              <a:rPr lang="en-US" dirty="0"/>
              <a:t>Patient survey: dispensing process</a:t>
            </a:r>
          </a:p>
        </p:txBody>
      </p:sp>
      <p:sp>
        <p:nvSpPr>
          <p:cNvPr id="3" name="Content Placeholder 2">
            <a:extLst>
              <a:ext uri="{FF2B5EF4-FFF2-40B4-BE49-F238E27FC236}">
                <a16:creationId xmlns:a16="http://schemas.microsoft.com/office/drawing/2014/main" id="{46BDF966-94CC-E28D-B652-848F8AEDB07E}"/>
              </a:ext>
            </a:extLst>
          </p:cNvPr>
          <p:cNvSpPr>
            <a:spLocks noGrp="1"/>
          </p:cNvSpPr>
          <p:nvPr>
            <p:ph idx="1"/>
          </p:nvPr>
        </p:nvSpPr>
        <p:spPr>
          <a:xfrm>
            <a:off x="838200" y="1590237"/>
            <a:ext cx="10515600" cy="4351338"/>
          </a:xfrm>
        </p:spPr>
        <p:txBody>
          <a:bodyPr/>
          <a:lstStyle/>
          <a:p>
            <a:r>
              <a:rPr lang="en-US" dirty="0"/>
              <a:t>Survey of 54 individuals who were dispensed buprenorphine</a:t>
            </a:r>
          </a:p>
          <a:p>
            <a:r>
              <a:rPr lang="en-US" dirty="0"/>
              <a:t>Questions regarding satisfaction &amp; barriers </a:t>
            </a:r>
          </a:p>
        </p:txBody>
      </p:sp>
      <p:pic>
        <p:nvPicPr>
          <p:cNvPr id="7" name="Picture 6">
            <a:extLst>
              <a:ext uri="{FF2B5EF4-FFF2-40B4-BE49-F238E27FC236}">
                <a16:creationId xmlns:a16="http://schemas.microsoft.com/office/drawing/2014/main" id="{31B65EFA-69BF-A101-D5BB-3C37931B278D}"/>
              </a:ext>
            </a:extLst>
          </p:cNvPr>
          <p:cNvPicPr>
            <a:picLocks noChangeAspect="1"/>
          </p:cNvPicPr>
          <p:nvPr/>
        </p:nvPicPr>
        <p:blipFill>
          <a:blip r:embed="rId2"/>
          <a:stretch>
            <a:fillRect/>
          </a:stretch>
        </p:blipFill>
        <p:spPr>
          <a:xfrm>
            <a:off x="1810691" y="2918862"/>
            <a:ext cx="8093798" cy="3882676"/>
          </a:xfrm>
          <a:prstGeom prst="rect">
            <a:avLst/>
          </a:prstGeom>
        </p:spPr>
      </p:pic>
    </p:spTree>
    <p:extLst>
      <p:ext uri="{BB962C8B-B14F-4D97-AF65-F5344CB8AC3E}">
        <p14:creationId xmlns:p14="http://schemas.microsoft.com/office/powerpoint/2010/main" val="424049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205A-D71C-A5A7-C511-3303A93AB624}"/>
              </a:ext>
            </a:extLst>
          </p:cNvPr>
          <p:cNvSpPr>
            <a:spLocks noGrp="1"/>
          </p:cNvSpPr>
          <p:nvPr>
            <p:ph type="title"/>
          </p:nvPr>
        </p:nvSpPr>
        <p:spPr/>
        <p:txBody>
          <a:bodyPr/>
          <a:lstStyle/>
          <a:p>
            <a:r>
              <a:rPr lang="en-US" dirty="0"/>
              <a:t>Patient survey: dispensing process</a:t>
            </a:r>
          </a:p>
        </p:txBody>
      </p:sp>
      <p:pic>
        <p:nvPicPr>
          <p:cNvPr id="5" name="Picture 4">
            <a:extLst>
              <a:ext uri="{FF2B5EF4-FFF2-40B4-BE49-F238E27FC236}">
                <a16:creationId xmlns:a16="http://schemas.microsoft.com/office/drawing/2014/main" id="{7E6114FA-C248-15E4-8FD1-86EE5B9EE76F}"/>
              </a:ext>
            </a:extLst>
          </p:cNvPr>
          <p:cNvPicPr>
            <a:picLocks noChangeAspect="1"/>
          </p:cNvPicPr>
          <p:nvPr/>
        </p:nvPicPr>
        <p:blipFill>
          <a:blip r:embed="rId2"/>
          <a:stretch>
            <a:fillRect/>
          </a:stretch>
        </p:blipFill>
        <p:spPr>
          <a:xfrm>
            <a:off x="1628155" y="1994439"/>
            <a:ext cx="8935689" cy="4071381"/>
          </a:xfrm>
          <a:prstGeom prst="rect">
            <a:avLst/>
          </a:prstGeom>
        </p:spPr>
      </p:pic>
    </p:spTree>
    <p:extLst>
      <p:ext uri="{BB962C8B-B14F-4D97-AF65-F5344CB8AC3E}">
        <p14:creationId xmlns:p14="http://schemas.microsoft.com/office/powerpoint/2010/main" val="388911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205A-D71C-A5A7-C511-3303A93AB624}"/>
              </a:ext>
            </a:extLst>
          </p:cNvPr>
          <p:cNvSpPr>
            <a:spLocks noGrp="1"/>
          </p:cNvSpPr>
          <p:nvPr>
            <p:ph type="title"/>
          </p:nvPr>
        </p:nvSpPr>
        <p:spPr/>
        <p:txBody>
          <a:bodyPr/>
          <a:lstStyle/>
          <a:p>
            <a:r>
              <a:rPr lang="en-US" dirty="0"/>
              <a:t>Patient survey: dispensing process</a:t>
            </a:r>
          </a:p>
        </p:txBody>
      </p:sp>
      <p:pic>
        <p:nvPicPr>
          <p:cNvPr id="4" name="Picture 3">
            <a:extLst>
              <a:ext uri="{FF2B5EF4-FFF2-40B4-BE49-F238E27FC236}">
                <a16:creationId xmlns:a16="http://schemas.microsoft.com/office/drawing/2014/main" id="{53E92B29-7929-0A2A-2389-95FFB26F38F3}"/>
              </a:ext>
            </a:extLst>
          </p:cNvPr>
          <p:cNvPicPr>
            <a:picLocks noChangeAspect="1"/>
          </p:cNvPicPr>
          <p:nvPr/>
        </p:nvPicPr>
        <p:blipFill>
          <a:blip r:embed="rId2"/>
          <a:stretch>
            <a:fillRect/>
          </a:stretch>
        </p:blipFill>
        <p:spPr>
          <a:xfrm>
            <a:off x="3458423" y="1690688"/>
            <a:ext cx="5845300" cy="4774836"/>
          </a:xfrm>
          <a:prstGeom prst="rect">
            <a:avLst/>
          </a:prstGeom>
        </p:spPr>
      </p:pic>
    </p:spTree>
    <p:extLst>
      <p:ext uri="{BB962C8B-B14F-4D97-AF65-F5344CB8AC3E}">
        <p14:creationId xmlns:p14="http://schemas.microsoft.com/office/powerpoint/2010/main" val="2490530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2" name="Freeform: Shape 11">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0" name="Oval 9">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7" name="Rectangle 16">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CEBC98-9131-193F-EDDB-286E6C39E62A}"/>
              </a:ext>
            </a:extLst>
          </p:cNvPr>
          <p:cNvSpPr>
            <a:spLocks noGrp="1"/>
          </p:cNvSpPr>
          <p:nvPr>
            <p:ph type="title"/>
          </p:nvPr>
        </p:nvSpPr>
        <p:spPr>
          <a:xfrm>
            <a:off x="677119" y="810623"/>
            <a:ext cx="4894428" cy="3570162"/>
          </a:xfrm>
        </p:spPr>
        <p:txBody>
          <a:bodyPr vert="horz" lIns="91440" tIns="45720" rIns="91440" bIns="45720" rtlCol="0" anchor="b">
            <a:normAutofit/>
          </a:bodyPr>
          <a:lstStyle/>
          <a:p>
            <a:r>
              <a:rPr lang="en-US" sz="3800" b="1" cap="all" spc="1500">
                <a:ea typeface="Source Sans Pro SemiBold" panose="020B0603030403020204" pitchFamily="34" charset="0"/>
              </a:rPr>
              <a:t>Questions?</a:t>
            </a:r>
          </a:p>
        </p:txBody>
      </p:sp>
      <p:grpSp>
        <p:nvGrpSpPr>
          <p:cNvPr id="22" name="Group 21">
            <a:extLst>
              <a:ext uri="{FF2B5EF4-FFF2-40B4-BE49-F238E27FC236}">
                <a16:creationId xmlns:a16="http://schemas.microsoft.com/office/drawing/2014/main" id="{B2EBBF56-923D-48A7-9F8F-86E33CFA3E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1655" y="673020"/>
            <a:ext cx="4833902" cy="5683329"/>
            <a:chOff x="1674895" y="1345036"/>
            <a:chExt cx="5428610" cy="4210939"/>
          </a:xfrm>
        </p:grpSpPr>
        <p:sp>
          <p:nvSpPr>
            <p:cNvPr id="23" name="Rectangle 22">
              <a:extLst>
                <a:ext uri="{FF2B5EF4-FFF2-40B4-BE49-F238E27FC236}">
                  <a16:creationId xmlns:a16="http://schemas.microsoft.com/office/drawing/2014/main" id="{A6D5794E-BC9E-4A8A-BB29-9A32C8F26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6175AF-13E0-4D14-8638-11BBE8359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21" name="Rectangle 20">
            <a:extLst>
              <a:ext uri="{FF2B5EF4-FFF2-40B4-BE49-F238E27FC236}">
                <a16:creationId xmlns:a16="http://schemas.microsoft.com/office/drawing/2014/main" id="{8258443E-B333-44F4-8D49-1EAB1C1A4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0256" y="596822"/>
            <a:ext cx="4833901" cy="565387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3427" y="1159624"/>
            <a:ext cx="1054466" cy="469689"/>
            <a:chOff x="9841624" y="4115729"/>
            <a:chExt cx="602169" cy="268223"/>
          </a:xfrm>
          <a:solidFill>
            <a:schemeClr val="tx1"/>
          </a:solidFill>
        </p:grpSpPr>
        <p:sp>
          <p:nvSpPr>
            <p:cNvPr id="29" name="Freeform: Shape 28">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6" name="Graphic 5" descr="Question mark">
            <a:extLst>
              <a:ext uri="{FF2B5EF4-FFF2-40B4-BE49-F238E27FC236}">
                <a16:creationId xmlns:a16="http://schemas.microsoft.com/office/drawing/2014/main" id="{8A19E8DF-3E33-E409-19D4-FB0D7076D4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7629" y="1474182"/>
            <a:ext cx="3899155" cy="3899155"/>
          </a:xfrm>
          <a:prstGeom prst="rect">
            <a:avLst/>
          </a:prstGeom>
          <a:ln w="28575">
            <a:noFill/>
          </a:ln>
        </p:spPr>
      </p:pic>
      <p:sp>
        <p:nvSpPr>
          <p:cNvPr id="2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Graphic 212">
            <a:extLst>
              <a:ext uri="{FF2B5EF4-FFF2-40B4-BE49-F238E27FC236}">
                <a16:creationId xmlns:a16="http://schemas.microsoft.com/office/drawing/2014/main" id="{EB8560A9-B281-46EB-A304-1E4A5A00D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24285" y="1286612"/>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6" name="Oval 35">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667882DD-56E8-460E-99D5-86E71982D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256" y="5416520"/>
            <a:ext cx="419129" cy="419129"/>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1679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F6F-D0D5-79FA-0D6E-5B3CB416EF8F}"/>
              </a:ext>
            </a:extLst>
          </p:cNvPr>
          <p:cNvSpPr>
            <a:spLocks noGrp="1"/>
          </p:cNvSpPr>
          <p:nvPr>
            <p:ph type="title"/>
          </p:nvPr>
        </p:nvSpPr>
        <p:spPr/>
        <p:txBody>
          <a:bodyPr/>
          <a:lstStyle/>
          <a:p>
            <a:r>
              <a:rPr lang="en-US"/>
              <a:t>Future Directions</a:t>
            </a:r>
            <a:endParaRPr lang="en-US" dirty="0"/>
          </a:p>
        </p:txBody>
      </p:sp>
      <p:sp>
        <p:nvSpPr>
          <p:cNvPr id="4" name="Content Placeholder 3">
            <a:extLst>
              <a:ext uri="{FF2B5EF4-FFF2-40B4-BE49-F238E27FC236}">
                <a16:creationId xmlns:a16="http://schemas.microsoft.com/office/drawing/2014/main" id="{A8A1D2DE-5164-1797-AD65-D050D18D989F}"/>
              </a:ext>
            </a:extLst>
          </p:cNvPr>
          <p:cNvSpPr>
            <a:spLocks noGrp="1"/>
          </p:cNvSpPr>
          <p:nvPr>
            <p:ph idx="1"/>
          </p:nvPr>
        </p:nvSpPr>
        <p:spPr>
          <a:xfrm>
            <a:off x="571500" y="1437126"/>
            <a:ext cx="4445000" cy="4490708"/>
          </a:xfrm>
        </p:spPr>
        <p:txBody>
          <a:bodyPr>
            <a:normAutofit fontScale="92500" lnSpcReduction="20000"/>
          </a:bodyPr>
          <a:lstStyle/>
          <a:p>
            <a:pPr marL="342900" indent="-342900">
              <a:buFont typeface="Arial" panose="020B0604020202020204" pitchFamily="34" charset="0"/>
              <a:buChar char="•"/>
            </a:pPr>
            <a:r>
              <a:rPr lang="en-US"/>
              <a:t>Received additional funding in April 2023 to add</a:t>
            </a:r>
            <a:r>
              <a:rPr lang="en-US" b="1"/>
              <a:t> 3 more mobile units </a:t>
            </a:r>
            <a:r>
              <a:rPr lang="en-US"/>
              <a:t>to the fleet</a:t>
            </a:r>
          </a:p>
          <a:p>
            <a:pPr marL="342900" indent="-342900">
              <a:buFont typeface="Arial" panose="020B0604020202020204" pitchFamily="34" charset="0"/>
              <a:buChar char="•"/>
            </a:pPr>
            <a:r>
              <a:rPr lang="en-US"/>
              <a:t>Pharmacist and nurse practitioner on site with attending physicians available via telehealth</a:t>
            </a:r>
          </a:p>
          <a:p>
            <a:pPr marL="342900" indent="-342900">
              <a:buFont typeface="Arial" panose="020B0604020202020204" pitchFamily="34" charset="0"/>
              <a:buChar char="•"/>
            </a:pPr>
            <a:r>
              <a:rPr lang="en-US"/>
              <a:t>Smaller vehicles for mobility</a:t>
            </a:r>
          </a:p>
          <a:p>
            <a:pPr marL="342900" indent="-342900">
              <a:buFont typeface="Arial" panose="020B0604020202020204" pitchFamily="34" charset="0"/>
              <a:buChar char="•"/>
            </a:pPr>
            <a:r>
              <a:rPr lang="en-US"/>
              <a:t>Target populations:</a:t>
            </a:r>
          </a:p>
          <a:p>
            <a:pPr marL="977900" lvl="1" indent="-342900"/>
            <a:r>
              <a:rPr lang="en-US"/>
              <a:t>South Side of Chicago</a:t>
            </a:r>
          </a:p>
          <a:p>
            <a:pPr marL="977900" lvl="1" indent="-342900"/>
            <a:r>
              <a:rPr lang="en-US"/>
              <a:t>Post-incarcerated populations</a:t>
            </a:r>
          </a:p>
          <a:p>
            <a:pPr marL="977900" lvl="1" indent="-342900"/>
            <a:r>
              <a:rPr lang="en-US"/>
              <a:t>Rural Winnebago and Boone counties</a:t>
            </a:r>
          </a:p>
          <a:p>
            <a:pPr marL="977900" lvl="1" indent="-342900"/>
            <a:endParaRPr lang="en-US" dirty="0"/>
          </a:p>
        </p:txBody>
      </p:sp>
      <p:pic>
        <p:nvPicPr>
          <p:cNvPr id="6" name="Picture 5">
            <a:extLst>
              <a:ext uri="{FF2B5EF4-FFF2-40B4-BE49-F238E27FC236}">
                <a16:creationId xmlns:a16="http://schemas.microsoft.com/office/drawing/2014/main" id="{69070677-D9D4-30CE-C29B-4A50C8A5F9BD}"/>
              </a:ext>
            </a:extLst>
          </p:cNvPr>
          <p:cNvPicPr>
            <a:picLocks noChangeAspect="1"/>
          </p:cNvPicPr>
          <p:nvPr/>
        </p:nvPicPr>
        <p:blipFill>
          <a:blip r:embed="rId2"/>
          <a:stretch>
            <a:fillRect/>
          </a:stretch>
        </p:blipFill>
        <p:spPr>
          <a:xfrm>
            <a:off x="5543529" y="1437126"/>
            <a:ext cx="6245245" cy="4194175"/>
          </a:xfrm>
          <a:prstGeom prst="rect">
            <a:avLst/>
          </a:prstGeom>
        </p:spPr>
      </p:pic>
    </p:spTree>
    <p:extLst>
      <p:ext uri="{BB962C8B-B14F-4D97-AF65-F5344CB8AC3E}">
        <p14:creationId xmlns:p14="http://schemas.microsoft.com/office/powerpoint/2010/main" val="120159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111" name="Freeform: Shape 111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12" name="Freeform: Shape 111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13" name="Freeform: Shape 111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14" name="Freeform: Shape 111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15" name="Freeform: Shape 111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49" name="Oval 1548">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550" name="Rectangle 1549">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51" name="Group 1550">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p:grpSpPr>
        <p:grpSp>
          <p:nvGrpSpPr>
            <p:cNvPr id="1122" name="Group 112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solidFill>
              <a:srgbClr val="FFFFFF"/>
            </a:solidFill>
          </p:grpSpPr>
          <p:sp>
            <p:nvSpPr>
              <p:cNvPr id="1126" name="Freeform: Shape 112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52" name="Freeform: Shape 155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1553" name="Group 1552">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solidFill>
              <a:schemeClr val="tx1"/>
            </a:solidFill>
          </p:grpSpPr>
          <p:sp>
            <p:nvSpPr>
              <p:cNvPr id="1124" name="Freeform: Shape 112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54" name="Freeform: Shape 1553">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1555" name="Group 1554">
            <a:extLst>
              <a:ext uri="{FF2B5EF4-FFF2-40B4-BE49-F238E27FC236}">
                <a16:creationId xmlns:a16="http://schemas.microsoft.com/office/drawing/2014/main" id="{BB7A900B-006E-46F4-831E-5AABAEE45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492" y="1103896"/>
            <a:ext cx="4965868" cy="4598497"/>
            <a:chOff x="1674895" y="1345036"/>
            <a:chExt cx="5428610" cy="4210939"/>
          </a:xfrm>
        </p:grpSpPr>
        <p:sp>
          <p:nvSpPr>
            <p:cNvPr id="1130" name="Rectangle 112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Rectangle 1555">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57" name="Rectangle 1556">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F7C9A-1893-0B44-3B5F-D5C02BD475DF}"/>
              </a:ext>
            </a:extLst>
          </p:cNvPr>
          <p:cNvSpPr>
            <a:spLocks noGrp="1"/>
          </p:cNvSpPr>
          <p:nvPr>
            <p:ph type="title"/>
          </p:nvPr>
        </p:nvSpPr>
        <p:spPr>
          <a:xfrm>
            <a:off x="838200" y="1254952"/>
            <a:ext cx="4324642" cy="2939655"/>
          </a:xfrm>
        </p:spPr>
        <p:txBody>
          <a:bodyPr vert="horz" lIns="91440" tIns="45720" rIns="91440" bIns="45720" rtlCol="0" anchor="b">
            <a:normAutofit/>
          </a:bodyPr>
          <a:lstStyle/>
          <a:p>
            <a:pPr algn="ctr"/>
            <a:r>
              <a:rPr lang="en-US" b="1" cap="all" spc="1500">
                <a:ea typeface="Source Sans Pro SemiBold" panose="020B0603030403020204" pitchFamily="34" charset="0"/>
              </a:rPr>
              <a:t>Mobile MOUD</a:t>
            </a:r>
          </a:p>
        </p:txBody>
      </p:sp>
      <p:sp>
        <p:nvSpPr>
          <p:cNvPr id="3" name="Text Placeholder 2">
            <a:extLst>
              <a:ext uri="{FF2B5EF4-FFF2-40B4-BE49-F238E27FC236}">
                <a16:creationId xmlns:a16="http://schemas.microsoft.com/office/drawing/2014/main" id="{75175A55-7072-119D-C355-F934C78DD638}"/>
              </a:ext>
            </a:extLst>
          </p:cNvPr>
          <p:cNvSpPr>
            <a:spLocks noGrp="1"/>
          </p:cNvSpPr>
          <p:nvPr>
            <p:ph type="body" idx="1"/>
          </p:nvPr>
        </p:nvSpPr>
        <p:spPr>
          <a:xfrm>
            <a:off x="838200" y="4286683"/>
            <a:ext cx="4324642" cy="1199392"/>
          </a:xfrm>
        </p:spPr>
        <p:txBody>
          <a:bodyPr vert="horz" lIns="91440" tIns="45720" rIns="91440" bIns="45720" rtlCol="0">
            <a:normAutofit/>
          </a:bodyPr>
          <a:lstStyle/>
          <a:p>
            <a:pPr algn="ctr"/>
            <a:r>
              <a:rPr lang="en-US" cap="all" spc="400">
                <a:solidFill>
                  <a:schemeClr val="tx1"/>
                </a:solidFill>
              </a:rPr>
              <a:t>Program Development</a:t>
            </a:r>
          </a:p>
        </p:txBody>
      </p:sp>
      <p:sp>
        <p:nvSpPr>
          <p:cNvPr id="1558" name="Freeform: Shape 1557">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59" name="Freeform: Shape 1558">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60" name="Oval 1559">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1" name="Oval 156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8" name="Picture 4" descr="University of Illinois-Chicago’s Community Outreach Intervention Projects’ mobile narcotics treatment center is parked on a vacant lot near Pulaski Road and Van Buren Street. The center began filling narcotics treatment prescriptions in August and is one of two approved by the DEA in Illinois.">
            <a:extLst>
              <a:ext uri="{FF2B5EF4-FFF2-40B4-BE49-F238E27FC236}">
                <a16:creationId xmlns:a16="http://schemas.microsoft.com/office/drawing/2014/main" id="{3FA7A557-C0A9-9930-22F3-BC55DACA31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48" r="-2" b="-2"/>
          <a:stretch/>
        </p:blipFill>
        <p:spPr bwMode="auto">
          <a:xfrm>
            <a:off x="6094114" y="1321031"/>
            <a:ext cx="5428611" cy="4210940"/>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1562"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1144" name="Freeform: Shape 114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47" name="Freeform: Shape 114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48" name="Freeform: Shape 114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115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tx1"/>
          </a:solidFill>
        </p:grpSpPr>
        <p:sp>
          <p:nvSpPr>
            <p:cNvPr id="1151" name="Freeform: Shape 115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52" name="Freeform: Shape 115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4756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2" name="Freeform: Shape 11">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8" name="Oval 17">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0" name="Rectangle 19">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56E5F2-3AC2-EA35-0DBD-0F12423DCF36}"/>
              </a:ext>
            </a:extLst>
          </p:cNvPr>
          <p:cNvSpPr>
            <a:spLocks noGrp="1"/>
          </p:cNvSpPr>
          <p:nvPr>
            <p:ph type="title"/>
          </p:nvPr>
        </p:nvSpPr>
        <p:spPr>
          <a:xfrm>
            <a:off x="1331088" y="565739"/>
            <a:ext cx="9745883" cy="1124949"/>
          </a:xfrm>
        </p:spPr>
        <p:txBody>
          <a:bodyPr vert="horz" lIns="91440" tIns="45720" rIns="91440" bIns="45720" rtlCol="0" anchor="ctr">
            <a:normAutofit/>
          </a:bodyPr>
          <a:lstStyle/>
          <a:p>
            <a:r>
              <a:rPr lang="en-US" dirty="0"/>
              <a:t>Ongoing Research</a:t>
            </a:r>
          </a:p>
        </p:txBody>
      </p:sp>
      <p:sp>
        <p:nvSpPr>
          <p:cNvPr id="22" name="Freeform: Shape 21">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Freeform: Shape 23">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D1FF148-6725-4278-A9A8-A9A6A3F26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B247507B-4D21-4FF7-B49C-239309CF2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389" y="475220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6" name="Content Placeholder 5">
            <a:extLst>
              <a:ext uri="{FF2B5EF4-FFF2-40B4-BE49-F238E27FC236}">
                <a16:creationId xmlns:a16="http://schemas.microsoft.com/office/drawing/2014/main" id="{A20668BF-8F0F-1495-83B9-E013F676CDA8}"/>
              </a:ext>
            </a:extLst>
          </p:cNvPr>
          <p:cNvGraphicFramePr>
            <a:graphicFrameLocks noGrp="1"/>
          </p:cNvGraphicFramePr>
          <p:nvPr>
            <p:ph idx="1"/>
            <p:extLst>
              <p:ext uri="{D42A27DB-BD31-4B8C-83A1-F6EECF244321}">
                <p14:modId xmlns:p14="http://schemas.microsoft.com/office/powerpoint/2010/main" val="19739478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11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15600" y="546667"/>
            <a:ext cx="11360800" cy="810400"/>
          </a:xfrm>
          <a:prstGeom prst="rect">
            <a:avLst/>
          </a:prstGeom>
        </p:spPr>
        <p:txBody>
          <a:bodyPr spcFirstLastPara="1" vert="horz" wrap="square" lIns="121900" tIns="121900" rIns="121900" bIns="121900" rtlCol="0" anchor="t" anchorCtr="0">
            <a:noAutofit/>
          </a:bodyPr>
          <a:lstStyle/>
          <a:p>
            <a:r>
              <a:rPr lang="en" dirty="0"/>
              <a:t>COIP Background</a:t>
            </a:r>
            <a:endParaRPr dirty="0"/>
          </a:p>
        </p:txBody>
      </p:sp>
      <p:sp>
        <p:nvSpPr>
          <p:cNvPr id="108" name="Google Shape;108;p17"/>
          <p:cNvSpPr txBox="1">
            <a:spLocks noGrp="1"/>
          </p:cNvSpPr>
          <p:nvPr>
            <p:ph type="body" idx="1"/>
          </p:nvPr>
        </p:nvSpPr>
        <p:spPr>
          <a:xfrm>
            <a:off x="415600" y="1499833"/>
            <a:ext cx="5939200" cy="4555200"/>
          </a:xfrm>
          <a:prstGeom prst="rect">
            <a:avLst/>
          </a:prstGeom>
        </p:spPr>
        <p:txBody>
          <a:bodyPr spcFirstLastPara="1" vert="horz" wrap="square" lIns="121900" tIns="121900" rIns="121900" bIns="121900" rtlCol="0" anchor="t" anchorCtr="0">
            <a:noAutofit/>
          </a:bodyPr>
          <a:lstStyle/>
          <a:p>
            <a:pPr indent="-423323">
              <a:buSzPts val="1400"/>
              <a:buChar char="-"/>
            </a:pPr>
            <a:r>
              <a:rPr lang="en" sz="2000" dirty="0"/>
              <a:t>Founded in 1986 in the UIC School of Public Health to address HIV/AIDS among people who use drugs</a:t>
            </a:r>
            <a:endParaRPr sz="2000" dirty="0"/>
          </a:p>
          <a:p>
            <a:pPr indent="-423323">
              <a:spcBef>
                <a:spcPts val="2133"/>
              </a:spcBef>
              <a:buSzPts val="1400"/>
              <a:buChar char="-"/>
            </a:pPr>
            <a:r>
              <a:rPr lang="en" sz="2000" dirty="0"/>
              <a:t>Currently operates from storefront sites in Austin, West Englewood, South Chicago, and Uptown; also mobile units</a:t>
            </a:r>
            <a:endParaRPr sz="2000" dirty="0"/>
          </a:p>
          <a:p>
            <a:pPr indent="-423323">
              <a:spcBef>
                <a:spcPts val="2133"/>
              </a:spcBef>
              <a:buSzPts val="1400"/>
              <a:buChar char="-"/>
            </a:pPr>
            <a:r>
              <a:rPr lang="en" sz="2000" dirty="0"/>
              <a:t>Indigenous Leader Outreach Model</a:t>
            </a:r>
            <a:endParaRPr sz="2000" dirty="0"/>
          </a:p>
          <a:p>
            <a:pPr indent="-423323">
              <a:spcBef>
                <a:spcPts val="2133"/>
              </a:spcBef>
              <a:spcAft>
                <a:spcPts val="2133"/>
              </a:spcAft>
              <a:buSzPts val="1400"/>
              <a:buChar char="-"/>
            </a:pPr>
            <a:r>
              <a:rPr lang="en" sz="2000" dirty="0"/>
              <a:t>Harm reduction and peer recovery support services</a:t>
            </a:r>
            <a:endParaRPr sz="2000" dirty="0"/>
          </a:p>
        </p:txBody>
      </p:sp>
      <p:pic>
        <p:nvPicPr>
          <p:cNvPr id="109" name="Google Shape;109;p17"/>
          <p:cNvPicPr preferRelativeResize="0"/>
          <p:nvPr/>
        </p:nvPicPr>
        <p:blipFill>
          <a:blip r:embed="rId3">
            <a:alphaModFix/>
          </a:blip>
          <a:stretch>
            <a:fillRect/>
          </a:stretch>
        </p:blipFill>
        <p:spPr>
          <a:xfrm>
            <a:off x="6432834" y="993767"/>
            <a:ext cx="5759165" cy="52945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grpSp>
        <p:nvGrpSpPr>
          <p:cNvPr id="142"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43" name="Freeform: Shape 142">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49" name="Oval 148">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51" name="Rectangle 15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Google Shape;133;p21"/>
          <p:cNvSpPr txBox="1">
            <a:spLocks noGrp="1"/>
          </p:cNvSpPr>
          <p:nvPr>
            <p:ph type="title"/>
          </p:nvPr>
        </p:nvSpPr>
        <p:spPr>
          <a:xfrm>
            <a:off x="6234865" y="568517"/>
            <a:ext cx="5248221" cy="886379"/>
          </a:xfrm>
          <a:prstGeom prst="rect">
            <a:avLst/>
          </a:prstGeom>
        </p:spPr>
        <p:txBody>
          <a:bodyPr spcFirstLastPara="1" vert="horz" lIns="91440" tIns="45720" rIns="91440" bIns="45720" rtlCol="0" anchor="ctr" anchorCtr="0">
            <a:normAutofit/>
          </a:bodyPr>
          <a:lstStyle/>
          <a:p>
            <a:pPr>
              <a:spcBef>
                <a:spcPct val="0"/>
              </a:spcBef>
            </a:pPr>
            <a:r>
              <a:rPr lang="en-US" sz="2800"/>
              <a:t>COIP Outreach Harm Reduction Services</a:t>
            </a:r>
          </a:p>
        </p:txBody>
      </p:sp>
      <p:pic>
        <p:nvPicPr>
          <p:cNvPr id="135" name="Google Shape;135;p21"/>
          <p:cNvPicPr preferRelativeResize="0"/>
          <p:nvPr/>
        </p:nvPicPr>
        <p:blipFill rotWithShape="1">
          <a:blip r:embed="rId3"/>
          <a:srcRect t="24334" r="1" b="667"/>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p:spPr>
      </p:pic>
      <p:grpSp>
        <p:nvGrpSpPr>
          <p:cNvPr id="153" name="Group 15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154" name="Freeform: Shape 15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5" name="Freeform: Shape 15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57" name="Group 156">
            <a:extLst>
              <a:ext uri="{FF2B5EF4-FFF2-40B4-BE49-F238E27FC236}">
                <a16:creationId xmlns:a16="http://schemas.microsoft.com/office/drawing/2014/main" id="{C28CAB86-AA69-4EF8-A4E2-4E020497D0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alpha val="20000"/>
            </a:schemeClr>
          </a:solidFill>
        </p:grpSpPr>
        <p:sp>
          <p:nvSpPr>
            <p:cNvPr id="158" name="Freeform: Shape 157">
              <a:extLst>
                <a:ext uri="{FF2B5EF4-FFF2-40B4-BE49-F238E27FC236}">
                  <a16:creationId xmlns:a16="http://schemas.microsoft.com/office/drawing/2014/main" id="{29A36BEE-5544-45FB-88F3-9E156F32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9" name="Freeform: Shape 158">
              <a:extLst>
                <a:ext uri="{FF2B5EF4-FFF2-40B4-BE49-F238E27FC236}">
                  <a16:creationId xmlns:a16="http://schemas.microsoft.com/office/drawing/2014/main" id="{5B49ECF4-1585-4D6B-AB63-D49C92945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6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162" name="Freeform: Shape 161">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168" name="Graphic 185">
            <a:extLst>
              <a:ext uri="{FF2B5EF4-FFF2-40B4-BE49-F238E27FC236}">
                <a16:creationId xmlns:a16="http://schemas.microsoft.com/office/drawing/2014/main" id="{617CAA5F-37E3-4DF6-9DD0-68A40D216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alpha val="20000"/>
            </a:schemeClr>
          </a:solidFill>
        </p:grpSpPr>
        <p:sp>
          <p:nvSpPr>
            <p:cNvPr id="169" name="Freeform: Shape 168">
              <a:extLst>
                <a:ext uri="{FF2B5EF4-FFF2-40B4-BE49-F238E27FC236}">
                  <a16:creationId xmlns:a16="http://schemas.microsoft.com/office/drawing/2014/main" id="{2FCF03A3-80B7-45BC-AA40-A335CC8168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9D3C77A-275B-4C9E-A407-B09450E564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C6C5B5B-80BB-41D8-A377-C653EF1B0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CA5D93A-E913-46A0-9684-20B6B4B8C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E6EFE8A-51D2-4AF6-A18C-29A9E5EF5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137" name="Google Shape;134;p21">
            <a:extLst>
              <a:ext uri="{FF2B5EF4-FFF2-40B4-BE49-F238E27FC236}">
                <a16:creationId xmlns:a16="http://schemas.microsoft.com/office/drawing/2014/main" id="{823F5006-9B30-3704-9790-7AF03F144D20}"/>
              </a:ext>
            </a:extLst>
          </p:cNvPr>
          <p:cNvGraphicFramePr/>
          <p:nvPr>
            <p:extLst>
              <p:ext uri="{D42A27DB-BD31-4B8C-83A1-F6EECF244321}">
                <p14:modId xmlns:p14="http://schemas.microsoft.com/office/powerpoint/2010/main" val="1717571072"/>
              </p:ext>
            </p:extLst>
          </p:nvPr>
        </p:nvGraphicFramePr>
        <p:xfrm>
          <a:off x="6234868" y="1820369"/>
          <a:ext cx="5217173"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5"/>
          <p:cNvPicPr preferRelativeResize="0"/>
          <p:nvPr/>
        </p:nvPicPr>
        <p:blipFill>
          <a:blip r:embed="rId3">
            <a:alphaModFix/>
          </a:blip>
          <a:stretch>
            <a:fillRect/>
          </a:stretch>
        </p:blipFill>
        <p:spPr>
          <a:xfrm>
            <a:off x="1344068" y="1071000"/>
            <a:ext cx="9860633" cy="5517067"/>
          </a:xfrm>
          <a:prstGeom prst="rect">
            <a:avLst/>
          </a:prstGeom>
          <a:noFill/>
          <a:ln>
            <a:noFill/>
          </a:ln>
        </p:spPr>
      </p:pic>
      <p:sp>
        <p:nvSpPr>
          <p:cNvPr id="158" name="Google Shape;158;p25"/>
          <p:cNvSpPr txBox="1"/>
          <p:nvPr/>
        </p:nvSpPr>
        <p:spPr>
          <a:xfrm>
            <a:off x="1006764" y="197160"/>
            <a:ext cx="10970400" cy="779725"/>
          </a:xfrm>
          <a:prstGeom prst="rect">
            <a:avLst/>
          </a:prstGeom>
          <a:noFill/>
          <a:ln>
            <a:noFill/>
          </a:ln>
        </p:spPr>
        <p:txBody>
          <a:bodyPr spcFirstLastPara="1" wrap="square" lIns="121900" tIns="121900" rIns="121900" bIns="121900" anchor="t" anchorCtr="0">
            <a:spAutoFit/>
          </a:bodyPr>
          <a:lstStyle/>
          <a:p>
            <a:r>
              <a:rPr lang="en" sz="3467" dirty="0">
                <a:latin typeface="+mj-lt"/>
                <a:ea typeface="Calibri"/>
                <a:cs typeface="Calibri"/>
                <a:sym typeface="Calibri"/>
              </a:rPr>
              <a:t>COIP Primary Care and SUD Treatment Access Expansion</a:t>
            </a:r>
            <a:endParaRPr sz="3467" dirty="0">
              <a:latin typeface="+mj-lt"/>
              <a:ea typeface="Calibri"/>
              <a:cs typeface="Calibri"/>
              <a:sym typeface="Calibri"/>
            </a:endParaRPr>
          </a:p>
        </p:txBody>
      </p:sp>
      <p:sp>
        <p:nvSpPr>
          <p:cNvPr id="2" name="Rectangle 1">
            <a:extLst>
              <a:ext uri="{FF2B5EF4-FFF2-40B4-BE49-F238E27FC236}">
                <a16:creationId xmlns:a16="http://schemas.microsoft.com/office/drawing/2014/main" id="{B982089A-C278-406A-AC13-79FFD65174B2}"/>
              </a:ext>
            </a:extLst>
          </p:cNvPr>
          <p:cNvSpPr/>
          <p:nvPr/>
        </p:nvSpPr>
        <p:spPr>
          <a:xfrm>
            <a:off x="7425813" y="2433484"/>
            <a:ext cx="2647335" cy="250722"/>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[5 days/week]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875539-0E84-455D-BC55-CA2C4BD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id="{5F9176D7-CC1C-4175-B08A-01FB9F4F3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D83469C6-FD66-4B54-921B-8031CD42B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F0C6814-AEA4-4409-9A89-7AC1D41EB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 name="Freeform: Shape 16">
            <a:extLst>
              <a:ext uri="{FF2B5EF4-FFF2-40B4-BE49-F238E27FC236}">
                <a16:creationId xmlns:a16="http://schemas.microsoft.com/office/drawing/2014/main" id="{6754052F-5B23-433C-8ADA-E8F0F843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Shape 18">
            <a:extLst>
              <a:ext uri="{FF2B5EF4-FFF2-40B4-BE49-F238E27FC236}">
                <a16:creationId xmlns:a16="http://schemas.microsoft.com/office/drawing/2014/main" id="{FB2B180F-0C1C-4489-B089-6B68FD7AB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1" name="Graphic 185">
            <a:extLst>
              <a:ext uri="{FF2B5EF4-FFF2-40B4-BE49-F238E27FC236}">
                <a16:creationId xmlns:a16="http://schemas.microsoft.com/office/drawing/2014/main" id="{F8DA0E47-CC59-4007-BDA3-0D5A4CF235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2" name="Freeform: Shape 21">
              <a:extLst>
                <a:ext uri="{FF2B5EF4-FFF2-40B4-BE49-F238E27FC236}">
                  <a16:creationId xmlns:a16="http://schemas.microsoft.com/office/drawing/2014/main" id="{DC833CFE-926B-4F47-AB28-ADB4F7697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80DE9A3-5BAC-492E-BEA8-AFF33894D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4C461C6-EC83-4CF8-BA68-8B3D52D31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164B2AB-B7D6-4349-9A36-E6775B5F8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EFF3243-BD09-43B6-805F-FD18ECF5C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 name="D214D1FC-A33A-459E-98F3-560C0817C1CD" descr="Screenshot 2023-02-16 at 8.24.57 PM.png">
            <a:extLst>
              <a:ext uri="{FF2B5EF4-FFF2-40B4-BE49-F238E27FC236}">
                <a16:creationId xmlns:a16="http://schemas.microsoft.com/office/drawing/2014/main" id="{971926FC-B240-CF4C-8639-E2B1C6A7B3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95" r="1" b="16781"/>
          <a:stretch/>
        </p:blipFill>
        <p:spPr bwMode="auto">
          <a:xfrm>
            <a:off x="1280667" y="720375"/>
            <a:ext cx="9630666" cy="54172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6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C689-891A-F30C-2E0C-DB29791E91A4}"/>
              </a:ext>
            </a:extLst>
          </p:cNvPr>
          <p:cNvSpPr>
            <a:spLocks noGrp="1"/>
          </p:cNvSpPr>
          <p:nvPr>
            <p:ph type="title"/>
          </p:nvPr>
        </p:nvSpPr>
        <p:spPr/>
        <p:txBody>
          <a:bodyPr/>
          <a:lstStyle/>
          <a:p>
            <a:r>
              <a:rPr lang="en-US" dirty="0"/>
              <a:t>Van Team Structure</a:t>
            </a:r>
          </a:p>
        </p:txBody>
      </p:sp>
      <p:sp>
        <p:nvSpPr>
          <p:cNvPr id="3" name="Content Placeholder 2">
            <a:extLst>
              <a:ext uri="{FF2B5EF4-FFF2-40B4-BE49-F238E27FC236}">
                <a16:creationId xmlns:a16="http://schemas.microsoft.com/office/drawing/2014/main" id="{D26433B0-0E99-18D7-F10B-CEA5E1DAA296}"/>
              </a:ext>
            </a:extLst>
          </p:cNvPr>
          <p:cNvSpPr>
            <a:spLocks noGrp="1"/>
          </p:cNvSpPr>
          <p:nvPr>
            <p:ph idx="1"/>
          </p:nvPr>
        </p:nvSpPr>
        <p:spPr/>
        <p:txBody>
          <a:bodyPr/>
          <a:lstStyle/>
          <a:p>
            <a:r>
              <a:rPr lang="en-US" dirty="0"/>
              <a:t>Multidisciplinary team</a:t>
            </a:r>
          </a:p>
          <a:p>
            <a:pPr lvl="1"/>
            <a:r>
              <a:rPr lang="en-US" dirty="0"/>
              <a:t>Harm reduction team on separate van</a:t>
            </a:r>
          </a:p>
          <a:p>
            <a:pPr lvl="1"/>
            <a:r>
              <a:rPr lang="en-US" dirty="0"/>
              <a:t>Outreach team - also does registration</a:t>
            </a:r>
          </a:p>
          <a:p>
            <a:pPr lvl="1"/>
            <a:r>
              <a:rPr lang="en-US" dirty="0"/>
              <a:t>Pharmacy team – vaccinations and medication dispensing/counseling</a:t>
            </a:r>
          </a:p>
          <a:p>
            <a:pPr lvl="1"/>
            <a:r>
              <a:rPr lang="en-US" dirty="0"/>
              <a:t>Clinical team – provider with addiction experience, often trainees as well</a:t>
            </a:r>
          </a:p>
          <a:p>
            <a:pPr lvl="1"/>
            <a:r>
              <a:rPr lang="en-US" dirty="0"/>
              <a:t>Security – required by the DEA when carrying buprenorphine</a:t>
            </a:r>
          </a:p>
          <a:p>
            <a:r>
              <a:rPr lang="en-US" dirty="0"/>
              <a:t>Goal to address any medical needs encountered, with a focus on low-barrier treatment for OUD</a:t>
            </a:r>
          </a:p>
          <a:p>
            <a:r>
              <a:rPr lang="en-US" dirty="0"/>
              <a:t>Dispensing buprenorphine since summer 2022</a:t>
            </a:r>
          </a:p>
        </p:txBody>
      </p:sp>
    </p:spTree>
    <p:extLst>
      <p:ext uri="{BB962C8B-B14F-4D97-AF65-F5344CB8AC3E}">
        <p14:creationId xmlns:p14="http://schemas.microsoft.com/office/powerpoint/2010/main" val="75163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BBB6-AE5F-2F80-A0A6-E259C12031C4}"/>
              </a:ext>
            </a:extLst>
          </p:cNvPr>
          <p:cNvSpPr>
            <a:spLocks noGrp="1"/>
          </p:cNvSpPr>
          <p:nvPr>
            <p:ph type="title"/>
          </p:nvPr>
        </p:nvSpPr>
        <p:spPr/>
        <p:txBody>
          <a:bodyPr>
            <a:normAutofit/>
          </a:bodyPr>
          <a:lstStyle/>
          <a:p>
            <a:r>
              <a:rPr lang="en-US" dirty="0"/>
              <a:t>CDPH Opioid-Overdose Maps from EMS Data</a:t>
            </a:r>
          </a:p>
        </p:txBody>
      </p:sp>
      <p:sp>
        <p:nvSpPr>
          <p:cNvPr id="3" name="Footer Placeholder 2">
            <a:extLst>
              <a:ext uri="{FF2B5EF4-FFF2-40B4-BE49-F238E27FC236}">
                <a16:creationId xmlns:a16="http://schemas.microsoft.com/office/drawing/2014/main" id="{C3519F15-001A-FC84-0732-AE2625F7C561}"/>
              </a:ext>
            </a:extLst>
          </p:cNvPr>
          <p:cNvSpPr>
            <a:spLocks noGrp="1"/>
          </p:cNvSpPr>
          <p:nvPr>
            <p:ph type="ftr" sz="quarter" idx="10"/>
          </p:nvPr>
        </p:nvSpPr>
        <p:spPr>
          <a:xfrm>
            <a:off x="7466879" y="6448165"/>
            <a:ext cx="4673601" cy="365125"/>
          </a:xfrm>
        </p:spPr>
        <p:txBody>
          <a:bodyPr/>
          <a:lstStyle/>
          <a:p>
            <a:r>
              <a:rPr lang="en-US" dirty="0"/>
              <a:t>Chicago Department of Public Health Monthly Report July 2021</a:t>
            </a:r>
          </a:p>
        </p:txBody>
      </p:sp>
      <p:grpSp>
        <p:nvGrpSpPr>
          <p:cNvPr id="10" name="Group 9">
            <a:extLst>
              <a:ext uri="{FF2B5EF4-FFF2-40B4-BE49-F238E27FC236}">
                <a16:creationId xmlns:a16="http://schemas.microsoft.com/office/drawing/2014/main" id="{85C3739B-1C47-93CA-9C4A-4586D10BF97A}"/>
              </a:ext>
            </a:extLst>
          </p:cNvPr>
          <p:cNvGrpSpPr/>
          <p:nvPr/>
        </p:nvGrpSpPr>
        <p:grpSpPr>
          <a:xfrm>
            <a:off x="985446" y="1769992"/>
            <a:ext cx="4673602" cy="4381038"/>
            <a:chOff x="889001" y="1238481"/>
            <a:chExt cx="4673602" cy="4381038"/>
          </a:xfrm>
        </p:grpSpPr>
        <p:pic>
          <p:nvPicPr>
            <p:cNvPr id="5" name="Picture 4">
              <a:extLst>
                <a:ext uri="{FF2B5EF4-FFF2-40B4-BE49-F238E27FC236}">
                  <a16:creationId xmlns:a16="http://schemas.microsoft.com/office/drawing/2014/main" id="{6CAA854D-7D06-2289-432D-02B0C13F8AEE}"/>
                </a:ext>
              </a:extLst>
            </p:cNvPr>
            <p:cNvPicPr>
              <a:picLocks noChangeAspect="1"/>
            </p:cNvPicPr>
            <p:nvPr/>
          </p:nvPicPr>
          <p:blipFill rotWithShape="1">
            <a:blip r:embed="rId2"/>
            <a:srcRect t="6198" r="40938" b="23294"/>
            <a:stretch/>
          </p:blipFill>
          <p:spPr>
            <a:xfrm>
              <a:off x="889001" y="1238481"/>
              <a:ext cx="4673602" cy="3978692"/>
            </a:xfrm>
            <a:prstGeom prst="rect">
              <a:avLst/>
            </a:prstGeom>
          </p:spPr>
        </p:pic>
        <p:sp>
          <p:nvSpPr>
            <p:cNvPr id="8" name="TextBox 7">
              <a:extLst>
                <a:ext uri="{FF2B5EF4-FFF2-40B4-BE49-F238E27FC236}">
                  <a16:creationId xmlns:a16="http://schemas.microsoft.com/office/drawing/2014/main" id="{7B70C7D0-7231-943A-6D43-EF55D16EF15B}"/>
                </a:ext>
              </a:extLst>
            </p:cNvPr>
            <p:cNvSpPr txBox="1"/>
            <p:nvPr/>
          </p:nvSpPr>
          <p:spPr>
            <a:xfrm>
              <a:off x="2167339" y="5250187"/>
              <a:ext cx="2116926" cy="369332"/>
            </a:xfrm>
            <a:prstGeom prst="rect">
              <a:avLst/>
            </a:prstGeom>
            <a:noFill/>
          </p:spPr>
          <p:txBody>
            <a:bodyPr wrap="none" rtlCol="0">
              <a:spAutoFit/>
            </a:bodyPr>
            <a:lstStyle/>
            <a:p>
              <a:r>
                <a:rPr lang="en-US" dirty="0">
                  <a:solidFill>
                    <a:srgbClr val="000000"/>
                  </a:solidFill>
                </a:rPr>
                <a:t>West Garfield Park</a:t>
              </a:r>
            </a:p>
          </p:txBody>
        </p:sp>
      </p:grpSp>
      <p:grpSp>
        <p:nvGrpSpPr>
          <p:cNvPr id="11" name="Group 10">
            <a:extLst>
              <a:ext uri="{FF2B5EF4-FFF2-40B4-BE49-F238E27FC236}">
                <a16:creationId xmlns:a16="http://schemas.microsoft.com/office/drawing/2014/main" id="{98BD64D9-7F82-0369-55D2-5ADA2B59D2FF}"/>
              </a:ext>
            </a:extLst>
          </p:cNvPr>
          <p:cNvGrpSpPr/>
          <p:nvPr/>
        </p:nvGrpSpPr>
        <p:grpSpPr>
          <a:xfrm>
            <a:off x="6160937" y="1754532"/>
            <a:ext cx="4673602" cy="4396498"/>
            <a:chOff x="6095999" y="1238481"/>
            <a:chExt cx="4673602" cy="4396498"/>
          </a:xfrm>
        </p:grpSpPr>
        <p:pic>
          <p:nvPicPr>
            <p:cNvPr id="7" name="Picture 6">
              <a:extLst>
                <a:ext uri="{FF2B5EF4-FFF2-40B4-BE49-F238E27FC236}">
                  <a16:creationId xmlns:a16="http://schemas.microsoft.com/office/drawing/2014/main" id="{3A8E137E-B7D2-3FE6-E311-A8D8C81F3433}"/>
                </a:ext>
              </a:extLst>
            </p:cNvPr>
            <p:cNvPicPr>
              <a:picLocks noChangeAspect="1"/>
            </p:cNvPicPr>
            <p:nvPr/>
          </p:nvPicPr>
          <p:blipFill rotWithShape="1">
            <a:blip r:embed="rId3"/>
            <a:srcRect t="7026" r="42562" b="22757"/>
            <a:stretch/>
          </p:blipFill>
          <p:spPr>
            <a:xfrm>
              <a:off x="6095999" y="1238481"/>
              <a:ext cx="4673602" cy="4027166"/>
            </a:xfrm>
            <a:prstGeom prst="rect">
              <a:avLst/>
            </a:prstGeom>
          </p:spPr>
        </p:pic>
        <p:sp>
          <p:nvSpPr>
            <p:cNvPr id="9" name="TextBox 8">
              <a:extLst>
                <a:ext uri="{FF2B5EF4-FFF2-40B4-BE49-F238E27FC236}">
                  <a16:creationId xmlns:a16="http://schemas.microsoft.com/office/drawing/2014/main" id="{5829BEF2-6810-B5E3-BCB5-709321D393E3}"/>
                </a:ext>
              </a:extLst>
            </p:cNvPr>
            <p:cNvSpPr txBox="1"/>
            <p:nvPr/>
          </p:nvSpPr>
          <p:spPr>
            <a:xfrm>
              <a:off x="7577437" y="5265647"/>
              <a:ext cx="1710725" cy="369332"/>
            </a:xfrm>
            <a:prstGeom prst="rect">
              <a:avLst/>
            </a:prstGeom>
            <a:noFill/>
          </p:spPr>
          <p:txBody>
            <a:bodyPr wrap="none" rtlCol="0">
              <a:spAutoFit/>
            </a:bodyPr>
            <a:lstStyle/>
            <a:p>
              <a:r>
                <a:rPr lang="en-US" dirty="0">
                  <a:solidFill>
                    <a:srgbClr val="000000"/>
                  </a:solidFill>
                </a:rPr>
                <a:t>Humboldt Park</a:t>
              </a:r>
            </a:p>
          </p:txBody>
        </p:sp>
      </p:grpSp>
      <p:pic>
        <p:nvPicPr>
          <p:cNvPr id="13" name="Graphic 12" descr="Marker with solid fill">
            <a:extLst>
              <a:ext uri="{FF2B5EF4-FFF2-40B4-BE49-F238E27FC236}">
                <a16:creationId xmlns:a16="http://schemas.microsoft.com/office/drawing/2014/main" id="{4C874264-0006-EF57-E3B6-0629EDBF6A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9139" y="3146716"/>
            <a:ext cx="428333" cy="428333"/>
          </a:xfrm>
          <a:prstGeom prst="rect">
            <a:avLst/>
          </a:prstGeom>
        </p:spPr>
      </p:pic>
      <p:pic>
        <p:nvPicPr>
          <p:cNvPr id="14" name="Graphic 13" descr="Marker with solid fill">
            <a:extLst>
              <a:ext uri="{FF2B5EF4-FFF2-40B4-BE49-F238E27FC236}">
                <a16:creationId xmlns:a16="http://schemas.microsoft.com/office/drawing/2014/main" id="{1308BB98-2E52-2D6C-BDA6-3C16324D10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4416" y="3229266"/>
            <a:ext cx="396584" cy="396584"/>
          </a:xfrm>
          <a:prstGeom prst="rect">
            <a:avLst/>
          </a:prstGeom>
        </p:spPr>
      </p:pic>
      <p:sp>
        <p:nvSpPr>
          <p:cNvPr id="4" name="Footer Placeholder 2">
            <a:extLst>
              <a:ext uri="{FF2B5EF4-FFF2-40B4-BE49-F238E27FC236}">
                <a16:creationId xmlns:a16="http://schemas.microsoft.com/office/drawing/2014/main" id="{7173FC6D-CE01-27D7-6B80-FF594A6D4A7F}"/>
              </a:ext>
            </a:extLst>
          </p:cNvPr>
          <p:cNvSpPr txBox="1">
            <a:spLocks/>
          </p:cNvSpPr>
          <p:nvPr/>
        </p:nvSpPr>
        <p:spPr>
          <a:xfrm>
            <a:off x="1074741" y="5748684"/>
            <a:ext cx="4673601"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cap="all" spc="100" baseline="0">
                <a:solidFill>
                  <a:schemeClr val="tx1">
                    <a:tint val="75000"/>
                  </a:schemeClr>
                </a:solidFill>
                <a:latin typeface="+mn-lt"/>
                <a:ea typeface="Source Sans Pro SemiBold" panose="020B06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West Garfield Park</a:t>
            </a:r>
          </a:p>
        </p:txBody>
      </p:sp>
      <p:sp>
        <p:nvSpPr>
          <p:cNvPr id="6" name="Footer Placeholder 2">
            <a:extLst>
              <a:ext uri="{FF2B5EF4-FFF2-40B4-BE49-F238E27FC236}">
                <a16:creationId xmlns:a16="http://schemas.microsoft.com/office/drawing/2014/main" id="{6527D9E3-3AA0-818C-63C2-2085D322663D}"/>
              </a:ext>
            </a:extLst>
          </p:cNvPr>
          <p:cNvSpPr txBox="1">
            <a:spLocks/>
          </p:cNvSpPr>
          <p:nvPr/>
        </p:nvSpPr>
        <p:spPr>
          <a:xfrm>
            <a:off x="6224695" y="5754317"/>
            <a:ext cx="4673601"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cap="all" spc="100" baseline="0">
                <a:solidFill>
                  <a:schemeClr val="tx1">
                    <a:tint val="75000"/>
                  </a:schemeClr>
                </a:solidFill>
                <a:latin typeface="+mn-lt"/>
                <a:ea typeface="Source Sans Pro SemiBold" panose="020B06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Humboldt Park</a:t>
            </a:r>
          </a:p>
        </p:txBody>
      </p:sp>
    </p:spTree>
    <p:extLst>
      <p:ext uri="{BB962C8B-B14F-4D97-AF65-F5344CB8AC3E}">
        <p14:creationId xmlns:p14="http://schemas.microsoft.com/office/powerpoint/2010/main" val="1300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2"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283" name="Freeform: Shape 282">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 name="Oval 1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85" name="Rectangle 284">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Freeform: Shape 28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77454" y="3965691"/>
            <a:ext cx="3014546" cy="28923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7" name="Freeform: Shape 286">
            <a:extLst>
              <a:ext uri="{FF2B5EF4-FFF2-40B4-BE49-F238E27FC236}">
                <a16:creationId xmlns:a16="http://schemas.microsoft.com/office/drawing/2014/main" id="{42B987A8-3C5A-4495-85A2-B7BBC3EAC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77454" y="3965691"/>
            <a:ext cx="3014546" cy="28923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6453" y="857546"/>
            <a:ext cx="6964685"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AB32CDD2-9715-425B-9CCC-CF8CE92BE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6453" y="857546"/>
            <a:ext cx="6964685" cy="5402463"/>
          </a:xfrm>
          <a:prstGeom prst="rect">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3799266" cy="401991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9" name="Freeform: Shape 28">
            <a:extLst>
              <a:ext uri="{FF2B5EF4-FFF2-40B4-BE49-F238E27FC236}">
                <a16:creationId xmlns:a16="http://schemas.microsoft.com/office/drawing/2014/main" id="{EB013C47-A4B4-4108-87AF-82C5CD7DF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3799266" cy="401991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useBgFill="1">
        <p:nvSpPr>
          <p:cNvPr id="31" name="Rectangle 30">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0971" y="136525"/>
            <a:ext cx="1035526" cy="103552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1" name="Graphic 212">
            <a:extLst>
              <a:ext uri="{FF2B5EF4-FFF2-40B4-BE49-F238E27FC236}">
                <a16:creationId xmlns:a16="http://schemas.microsoft.com/office/drawing/2014/main" id="{BC8E4194-D60D-466F-B2E4-E0A0C145F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0971" y="136525"/>
            <a:ext cx="1035526" cy="103552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436F7C9A-1893-0B44-3B5F-D5C02BD475DF}"/>
              </a:ext>
            </a:extLst>
          </p:cNvPr>
          <p:cNvSpPr>
            <a:spLocks noGrp="1"/>
          </p:cNvSpPr>
          <p:nvPr>
            <p:ph type="title"/>
          </p:nvPr>
        </p:nvSpPr>
        <p:spPr>
          <a:xfrm>
            <a:off x="2886765" y="1017432"/>
            <a:ext cx="6418471" cy="3170574"/>
          </a:xfrm>
        </p:spPr>
        <p:txBody>
          <a:bodyPr vert="horz" lIns="91440" tIns="45720" rIns="91440" bIns="45720" rtlCol="0" anchor="b">
            <a:normAutofit/>
          </a:bodyPr>
          <a:lstStyle/>
          <a:p>
            <a:pPr algn="ctr"/>
            <a:r>
              <a:rPr lang="en-US" b="1" cap="all" spc="1500" dirty="0">
                <a:ea typeface="Source Sans Pro SemiBold" panose="020B0603030403020204" pitchFamily="34" charset="0"/>
              </a:rPr>
              <a:t>Program Outcomes</a:t>
            </a:r>
          </a:p>
        </p:txBody>
      </p:sp>
      <p:sp>
        <p:nvSpPr>
          <p:cNvPr id="292" name="Freeform: Shape 291">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93" name="Freeform: Shape 292">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grpSp>
        <p:nvGrpSpPr>
          <p:cNvPr id="29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1751" y="5783167"/>
            <a:ext cx="1054466" cy="469689"/>
            <a:chOff x="9841624" y="4115729"/>
            <a:chExt cx="602169" cy="268223"/>
          </a:xfrm>
          <a:solidFill>
            <a:schemeClr val="tx1"/>
          </a:solidFill>
        </p:grpSpPr>
        <p:sp>
          <p:nvSpPr>
            <p:cNvPr id="42" name="Freeform: Shape 4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24020063"/>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1992</TotalTime>
  <Words>953</Words>
  <Application>Microsoft Office PowerPoint</Application>
  <PresentationFormat>Widescreen</PresentationFormat>
  <Paragraphs>77</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Source Sans Pro</vt:lpstr>
      <vt:lpstr>FunkyShapesDarkVTI</vt:lpstr>
      <vt:lpstr>Meeting People Where They Are</vt:lpstr>
      <vt:lpstr>Mobile MOUD</vt:lpstr>
      <vt:lpstr>COIP Background</vt:lpstr>
      <vt:lpstr>COIP Outreach Harm Reduction Services</vt:lpstr>
      <vt:lpstr>PowerPoint Presentation</vt:lpstr>
      <vt:lpstr>PowerPoint Presentation</vt:lpstr>
      <vt:lpstr>Van Team Structure</vt:lpstr>
      <vt:lpstr>CDPH Opioid-Overdose Maps from EMS Data</vt:lpstr>
      <vt:lpstr>Program Outcomes</vt:lpstr>
      <vt:lpstr>Patient demographics 7/2021 – 6/2023</vt:lpstr>
      <vt:lpstr>Types of visits 7/2021 – 6/2023</vt:lpstr>
      <vt:lpstr>Reasons for visiting the mobile unit</vt:lpstr>
      <vt:lpstr>Substance Use History (n=571)</vt:lpstr>
      <vt:lpstr>Buprenorphine Dispensing: Year 1</vt:lpstr>
      <vt:lpstr>Patient survey: dispensing process</vt:lpstr>
      <vt:lpstr>Patient survey: dispensing process</vt:lpstr>
      <vt:lpstr>Patient survey: dispensing process</vt:lpstr>
      <vt:lpstr>Questions?</vt:lpstr>
      <vt:lpstr>Future Directions</vt:lpstr>
      <vt:lpstr>Ongoing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Messmer</dc:creator>
  <cp:lastModifiedBy>Poorman, Elisabeth Austin</cp:lastModifiedBy>
  <cp:revision>5</cp:revision>
  <dcterms:created xsi:type="dcterms:W3CDTF">2023-08-02T15:04:49Z</dcterms:created>
  <dcterms:modified xsi:type="dcterms:W3CDTF">2023-11-01T01:35:21Z</dcterms:modified>
</cp:coreProperties>
</file>