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Connors" initials="" lastIdx="1" clrIdx="0"/>
  <p:cmAuthor id="1" name="Rachel Winograd"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1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410430bb4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410430bb4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Brad &amp; Melody</a:t>
            </a:r>
            <a:endParaRPr/>
          </a:p>
          <a:p>
            <a:pPr marL="0" lvl="0" indent="0" algn="l" rtl="0">
              <a:spcBef>
                <a:spcPts val="0"/>
              </a:spcBef>
              <a:spcAft>
                <a:spcPts val="0"/>
              </a:spcAft>
              <a:buNone/>
            </a:pPr>
            <a:endParaRPr/>
          </a:p>
          <a:p>
            <a:pPr marL="0" lvl="0" indent="0" algn="l" rtl="0">
              <a:spcBef>
                <a:spcPts val="0"/>
              </a:spcBef>
              <a:spcAft>
                <a:spcPts val="0"/>
              </a:spcAft>
              <a:buNone/>
            </a:pPr>
            <a:r>
              <a:rPr lang="en" sz="1050">
                <a:solidFill>
                  <a:srgbClr val="444746"/>
                </a:solidFill>
                <a:latin typeface="Roboto"/>
                <a:ea typeface="Roboto"/>
                <a:cs typeface="Roboto"/>
                <a:sym typeface="Roboto"/>
              </a:rPr>
              <a:t>Melody - highlight how many different dispatch groups (and thus protocols) there are even within a given county - give the "here's where we're at now" perspective -- while keeping it optimistic still! :)</a:t>
            </a:r>
            <a:endParaRPr sz="1050">
              <a:solidFill>
                <a:srgbClr val="444746"/>
              </a:solidFill>
              <a:latin typeface="Roboto"/>
              <a:ea typeface="Roboto"/>
              <a:cs typeface="Roboto"/>
              <a:sym typeface="Roboto"/>
            </a:endParaRPr>
          </a:p>
          <a:p>
            <a:pPr marL="0" lvl="0" indent="0" algn="l" rtl="0">
              <a:spcBef>
                <a:spcPts val="0"/>
              </a:spcBef>
              <a:spcAft>
                <a:spcPts val="0"/>
              </a:spcAft>
              <a:buNone/>
            </a:pPr>
            <a:endParaRPr sz="1050">
              <a:solidFill>
                <a:srgbClr val="444746"/>
              </a:solidFill>
              <a:latin typeface="Roboto"/>
              <a:ea typeface="Roboto"/>
              <a:cs typeface="Roboto"/>
              <a:sym typeface="Roboto"/>
            </a:endParaRPr>
          </a:p>
          <a:p>
            <a:pPr marL="0" lvl="0" indent="0" algn="l" rtl="0">
              <a:spcBef>
                <a:spcPts val="0"/>
              </a:spcBef>
              <a:spcAft>
                <a:spcPts val="0"/>
              </a:spcAft>
              <a:buNone/>
            </a:pPr>
            <a:r>
              <a:rPr lang="en" sz="1050">
                <a:solidFill>
                  <a:srgbClr val="444746"/>
                </a:solidFill>
                <a:highlight>
                  <a:srgbClr val="FFFFFF"/>
                </a:highlight>
                <a:latin typeface="Roboto"/>
                <a:ea typeface="Roboto"/>
                <a:cs typeface="Roboto"/>
                <a:sym typeface="Roboto"/>
              </a:rPr>
              <a:t>Brad - end by emphasizing this hasn't been studied, very hard to know exactly what's happening or what the impact would be of more or less LEO presence</a:t>
            </a:r>
            <a:endParaRPr sz="1050">
              <a:solidFill>
                <a:srgbClr val="444746"/>
              </a:solidFill>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410430bb4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410430bb4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Rachel will hit key points </a:t>
            </a:r>
            <a:endParaRPr/>
          </a:p>
          <a:p>
            <a:pPr marL="0" lvl="0" indent="0" algn="l" rtl="0">
              <a:spcBef>
                <a:spcPts val="0"/>
              </a:spcBef>
              <a:spcAft>
                <a:spcPts val="0"/>
              </a:spcAft>
              <a:buNone/>
            </a:pPr>
            <a:endParaRPr/>
          </a:p>
          <a:p>
            <a:pPr marL="0" lvl="0" indent="0" algn="l" rtl="0">
              <a:lnSpc>
                <a:spcPct val="95000"/>
              </a:lnSpc>
              <a:spcBef>
                <a:spcPts val="0"/>
              </a:spcBef>
              <a:spcAft>
                <a:spcPts val="0"/>
              </a:spcAft>
              <a:buClr>
                <a:schemeClr val="dk1"/>
              </a:buClr>
              <a:buSzPts val="1018"/>
              <a:buFont typeface="Arial"/>
              <a:buNone/>
            </a:pPr>
            <a:r>
              <a:rPr lang="en">
                <a:solidFill>
                  <a:srgbClr val="231F20"/>
                </a:solidFill>
                <a:highlight>
                  <a:schemeClr val="lt1"/>
                </a:highlight>
              </a:rPr>
              <a:t>1. </a:t>
            </a:r>
            <a:r>
              <a:rPr lang="en" b="1">
                <a:solidFill>
                  <a:srgbClr val="231F20"/>
                </a:solidFill>
                <a:highlight>
                  <a:schemeClr val="lt1"/>
                </a:highlight>
              </a:rPr>
              <a:t>Using the internal structures of emergency responder departments</a:t>
            </a:r>
            <a:r>
              <a:rPr lang="en">
                <a:solidFill>
                  <a:srgbClr val="231F20"/>
                </a:solidFill>
                <a:highlight>
                  <a:schemeClr val="lt1"/>
                </a:highlight>
              </a:rPr>
              <a:t> with particularly rigid and hierarchical cultures to engage them in harm reduction training and programming and promote officer discretion (in the case of LEOs);</a:t>
            </a:r>
            <a:endParaRPr>
              <a:solidFill>
                <a:srgbClr val="231F20"/>
              </a:solidFill>
              <a:highlight>
                <a:schemeClr val="lt1"/>
              </a:highlight>
            </a:endParaRPr>
          </a:p>
          <a:p>
            <a:pPr marL="0" lvl="0" indent="0" algn="l" rtl="0">
              <a:lnSpc>
                <a:spcPct val="95000"/>
              </a:lnSpc>
              <a:spcBef>
                <a:spcPts val="1200"/>
              </a:spcBef>
              <a:spcAft>
                <a:spcPts val="0"/>
              </a:spcAft>
              <a:buClr>
                <a:schemeClr val="dk1"/>
              </a:buClr>
              <a:buSzPts val="1018"/>
              <a:buFont typeface="Arial"/>
              <a:buNone/>
            </a:pPr>
            <a:r>
              <a:rPr lang="en">
                <a:solidFill>
                  <a:srgbClr val="231F20"/>
                </a:solidFill>
                <a:highlight>
                  <a:schemeClr val="lt1"/>
                </a:highlight>
              </a:rPr>
              <a:t>2. </a:t>
            </a:r>
            <a:r>
              <a:rPr lang="en" b="1">
                <a:solidFill>
                  <a:srgbClr val="231F20"/>
                </a:solidFill>
                <a:highlight>
                  <a:schemeClr val="lt1"/>
                </a:highlight>
              </a:rPr>
              <a:t>Alleviating common concerns held by first responders regarding harm reduction</a:t>
            </a:r>
            <a:r>
              <a:rPr lang="en">
                <a:solidFill>
                  <a:srgbClr val="231F20"/>
                </a:solidFill>
                <a:highlight>
                  <a:schemeClr val="lt1"/>
                </a:highlight>
              </a:rPr>
              <a:t>-oriented interventions, including concerns of enabling drug use, personal bodily harm or danger, potential increases in local crime, personal liability, and departmental ‘return on investment’ associated with new programming;</a:t>
            </a:r>
            <a:endParaRPr>
              <a:solidFill>
                <a:srgbClr val="231F20"/>
              </a:solidFill>
              <a:highlight>
                <a:schemeClr val="lt1"/>
              </a:highlight>
            </a:endParaRPr>
          </a:p>
          <a:p>
            <a:pPr marL="0" lvl="0" indent="0" algn="l" rtl="0">
              <a:lnSpc>
                <a:spcPct val="95000"/>
              </a:lnSpc>
              <a:spcBef>
                <a:spcPts val="1200"/>
              </a:spcBef>
              <a:spcAft>
                <a:spcPts val="0"/>
              </a:spcAft>
              <a:buClr>
                <a:schemeClr val="dk1"/>
              </a:buClr>
              <a:buSzPts val="1018"/>
              <a:buFont typeface="Arial"/>
              <a:buNone/>
            </a:pPr>
            <a:r>
              <a:rPr lang="en">
                <a:solidFill>
                  <a:srgbClr val="231F20"/>
                </a:solidFill>
                <a:highlight>
                  <a:schemeClr val="lt1"/>
                </a:highlight>
              </a:rPr>
              <a:t>3. </a:t>
            </a:r>
            <a:r>
              <a:rPr lang="en" b="1">
                <a:solidFill>
                  <a:srgbClr val="231F20"/>
                </a:solidFill>
                <a:highlight>
                  <a:schemeClr val="lt1"/>
                </a:highlight>
              </a:rPr>
              <a:t>Framing harm reduction through the lens of occupational safety</a:t>
            </a:r>
            <a:r>
              <a:rPr lang="en">
                <a:solidFill>
                  <a:srgbClr val="231F20"/>
                </a:solidFill>
                <a:highlight>
                  <a:schemeClr val="lt1"/>
                </a:highlight>
              </a:rPr>
              <a:t>, specifically regarding first responder workload, personal and community safety, and effectiveness of overdose response;</a:t>
            </a:r>
            <a:endParaRPr>
              <a:solidFill>
                <a:srgbClr val="231F20"/>
              </a:solidFill>
              <a:highlight>
                <a:schemeClr val="lt1"/>
              </a:highlight>
            </a:endParaRPr>
          </a:p>
          <a:p>
            <a:pPr marL="0" lvl="0" indent="0" algn="l" rtl="0">
              <a:lnSpc>
                <a:spcPct val="95000"/>
              </a:lnSpc>
              <a:spcBef>
                <a:spcPts val="1200"/>
              </a:spcBef>
              <a:spcAft>
                <a:spcPts val="1200"/>
              </a:spcAft>
              <a:buClr>
                <a:schemeClr val="dk1"/>
              </a:buClr>
              <a:buSzPts val="1018"/>
              <a:buFont typeface="Arial"/>
              <a:buNone/>
            </a:pPr>
            <a:r>
              <a:rPr lang="en">
                <a:solidFill>
                  <a:srgbClr val="231F20"/>
                </a:solidFill>
                <a:highlight>
                  <a:schemeClr val="lt1"/>
                </a:highlight>
              </a:rPr>
              <a:t>4. </a:t>
            </a:r>
            <a:r>
              <a:rPr lang="en" b="1">
                <a:solidFill>
                  <a:srgbClr val="231F20"/>
                </a:solidFill>
                <a:highlight>
                  <a:schemeClr val="lt1"/>
                </a:highlight>
              </a:rPr>
              <a:t>Evaluate agency readiness to implement various overdose prevention and harm reduction-oriented programs</a:t>
            </a:r>
            <a:r>
              <a:rPr lang="en">
                <a:solidFill>
                  <a:srgbClr val="231F20"/>
                </a:solidFill>
                <a:highlight>
                  <a:schemeClr val="lt1"/>
                </a:highlight>
              </a:rPr>
              <a:t>, as well as the effectiveness of these programs once implemented, using the Exploration, Preparation, Implementation, Sustainment (EPIS) framework as a promising implementation science model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77f6d5706e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77f6d5706e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1100"/>
              <a:buFont typeface="Arial"/>
              <a:buNone/>
            </a:pPr>
            <a:r>
              <a:rPr lang="en"/>
              <a:t>Liz</a:t>
            </a:r>
            <a:endParaRPr/>
          </a:p>
          <a:p>
            <a:pPr marL="457200" lvl="0" indent="-298450" algn="l" rtl="0">
              <a:lnSpc>
                <a:spcPct val="95000"/>
              </a:lnSpc>
              <a:spcBef>
                <a:spcPts val="1200"/>
              </a:spcBef>
              <a:spcAft>
                <a:spcPts val="0"/>
              </a:spcAft>
              <a:buSzPts val="1100"/>
              <a:buChar char="-"/>
            </a:pPr>
            <a:r>
              <a:rPr lang="en"/>
              <a:t>Refer back to hierarchy</a:t>
            </a:r>
            <a:endParaRPr/>
          </a:p>
          <a:p>
            <a:pPr marL="457200" lvl="0" indent="-298450" algn="l" rtl="0">
              <a:lnSpc>
                <a:spcPct val="95000"/>
              </a:lnSpc>
              <a:spcBef>
                <a:spcPts val="0"/>
              </a:spcBef>
              <a:spcAft>
                <a:spcPts val="0"/>
              </a:spcAft>
              <a:buSzPts val="1100"/>
              <a:buChar char="-"/>
            </a:pPr>
            <a:r>
              <a:rPr lang="en"/>
              <a:t>Finding the right person at the right level within PD and EMS</a:t>
            </a:r>
            <a:endParaRPr/>
          </a:p>
          <a:p>
            <a:pPr marL="457200" lvl="0" indent="-298450" algn="l" rtl="0">
              <a:lnSpc>
                <a:spcPct val="95000"/>
              </a:lnSpc>
              <a:spcBef>
                <a:spcPts val="0"/>
              </a:spcBef>
              <a:spcAft>
                <a:spcPts val="0"/>
              </a:spcAft>
              <a:buSzPts val="1100"/>
              <a:buChar char="-"/>
            </a:pPr>
            <a:r>
              <a:rPr lang="en"/>
              <a:t>Framing the ask using language that resonates with FR values</a:t>
            </a:r>
            <a:endParaRPr/>
          </a:p>
          <a:p>
            <a:pPr marL="457200" lvl="0" indent="-298450" algn="l" rtl="0">
              <a:lnSpc>
                <a:spcPct val="95000"/>
              </a:lnSpc>
              <a:spcBef>
                <a:spcPts val="0"/>
              </a:spcBef>
              <a:spcAft>
                <a:spcPts val="0"/>
              </a:spcAft>
              <a:buSzPts val="1100"/>
              <a:buChar char="-"/>
            </a:pPr>
            <a:r>
              <a:rPr lang="en"/>
              <a:t>Close feedback loop with FR when possible --&gt; assume repeat OD pts die</a:t>
            </a:r>
            <a:endParaRPr/>
          </a:p>
          <a:p>
            <a:pPr marL="457200" lvl="0" indent="-298450" algn="l" rtl="0">
              <a:lnSpc>
                <a:spcPct val="95000"/>
              </a:lnSpc>
              <a:spcBef>
                <a:spcPts val="0"/>
              </a:spcBef>
              <a:spcAft>
                <a:spcPts val="0"/>
              </a:spcAft>
              <a:buSzPts val="1100"/>
              <a:buChar char="-"/>
            </a:pPr>
            <a:r>
              <a:rPr lang="en"/>
              <a:t>Best way to get first responder buy in is to learn what is important to them and start there</a:t>
            </a:r>
            <a:endParaRPr/>
          </a:p>
          <a:p>
            <a:pPr marL="0" lvl="0" indent="0" algn="l" rtl="0">
              <a:lnSpc>
                <a:spcPct val="9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985eff407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7985eff407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1018"/>
              <a:buFont typeface="Arial"/>
              <a:buNone/>
            </a:pPr>
            <a:r>
              <a:rPr lang="en" sz="1271">
                <a:solidFill>
                  <a:srgbClr val="231F20"/>
                </a:solidFill>
                <a:highlight>
                  <a:schemeClr val="lt1"/>
                </a:highlight>
              </a:rPr>
              <a:t>Joe &amp; Melody</a:t>
            </a:r>
            <a:endParaRPr sz="1271">
              <a:solidFill>
                <a:srgbClr val="231F20"/>
              </a:solidFill>
              <a:highlight>
                <a:schemeClr val="lt1"/>
              </a:highlight>
            </a:endParaRPr>
          </a:p>
          <a:p>
            <a:pPr marL="0" lvl="0" indent="0" algn="l" rtl="0">
              <a:lnSpc>
                <a:spcPct val="95000"/>
              </a:lnSpc>
              <a:spcBef>
                <a:spcPts val="1200"/>
              </a:spcBef>
              <a:spcAft>
                <a:spcPts val="0"/>
              </a:spcAft>
              <a:buClr>
                <a:schemeClr val="dk1"/>
              </a:buClr>
              <a:buSzPts val="1100"/>
              <a:buFont typeface="Arial"/>
              <a:buNone/>
            </a:pPr>
            <a:r>
              <a:rPr lang="en" sz="1050">
                <a:solidFill>
                  <a:srgbClr val="444746"/>
                </a:solidFill>
                <a:highlight>
                  <a:srgbClr val="FFFFFF"/>
                </a:highlight>
                <a:latin typeface="Roboto"/>
                <a:ea typeface="Roboto"/>
                <a:cs typeface="Roboto"/>
                <a:sym typeface="Roboto"/>
              </a:rPr>
              <a:t>Joe &amp; Melody - say what those concerns are most commonly, what do you hear, how do respond, what do you notice is effective vs not - to get ppl on board </a:t>
            </a:r>
            <a:endParaRPr sz="1050">
              <a:solidFill>
                <a:srgbClr val="444746"/>
              </a:solidFill>
              <a:highlight>
                <a:srgbClr val="FFFFFF"/>
              </a:highlight>
              <a:latin typeface="Roboto"/>
              <a:ea typeface="Roboto"/>
              <a:cs typeface="Roboto"/>
              <a:sym typeface="Roboto"/>
            </a:endParaRPr>
          </a:p>
          <a:p>
            <a:pPr marL="0" lvl="0" indent="0" algn="l" rtl="0">
              <a:lnSpc>
                <a:spcPct val="95000"/>
              </a:lnSpc>
              <a:spcBef>
                <a:spcPts val="1200"/>
              </a:spcBef>
              <a:spcAft>
                <a:spcPts val="0"/>
              </a:spcAft>
              <a:buClr>
                <a:schemeClr val="dk1"/>
              </a:buClr>
              <a:buSzPts val="1100"/>
              <a:buFont typeface="Arial"/>
              <a:buNone/>
            </a:pPr>
            <a:r>
              <a:rPr lang="en" sz="1050">
                <a:solidFill>
                  <a:srgbClr val="444746"/>
                </a:solidFill>
                <a:highlight>
                  <a:srgbClr val="FFFFFF"/>
                </a:highlight>
                <a:latin typeface="Roboto"/>
                <a:ea typeface="Roboto"/>
                <a:cs typeface="Roboto"/>
                <a:sym typeface="Roboto"/>
              </a:rPr>
              <a:t>Marc - speak about Fire dept</a:t>
            </a:r>
            <a:endParaRPr sz="1050">
              <a:solidFill>
                <a:srgbClr val="444746"/>
              </a:solidFill>
              <a:highlight>
                <a:srgbClr val="FFFFFF"/>
              </a:highlight>
              <a:latin typeface="Roboto"/>
              <a:ea typeface="Roboto"/>
              <a:cs typeface="Roboto"/>
              <a:sym typeface="Roboto"/>
            </a:endParaRPr>
          </a:p>
          <a:p>
            <a:pPr marL="0" lvl="0" indent="0" algn="l" rtl="0">
              <a:lnSpc>
                <a:spcPct val="95000"/>
              </a:lnSpc>
              <a:spcBef>
                <a:spcPts val="1200"/>
              </a:spcBef>
              <a:spcAft>
                <a:spcPts val="0"/>
              </a:spcAft>
              <a:buClr>
                <a:schemeClr val="dk1"/>
              </a:buClr>
              <a:buSzPts val="1100"/>
              <a:buFont typeface="Arial"/>
              <a:buNone/>
            </a:pPr>
            <a:r>
              <a:rPr lang="en" sz="1050">
                <a:solidFill>
                  <a:srgbClr val="444746"/>
                </a:solidFill>
                <a:highlight>
                  <a:srgbClr val="FFFFFF"/>
                </a:highlight>
                <a:latin typeface="Roboto"/>
                <a:ea typeface="Roboto"/>
                <a:cs typeface="Roboto"/>
                <a:sym typeface="Roboto"/>
              </a:rPr>
              <a:t>Melody - speak about Police</a:t>
            </a:r>
            <a:endParaRPr sz="1050">
              <a:solidFill>
                <a:srgbClr val="444746"/>
              </a:solidFill>
              <a:highlight>
                <a:srgbClr val="FFFFFF"/>
              </a:highlight>
              <a:latin typeface="Roboto"/>
              <a:ea typeface="Roboto"/>
              <a:cs typeface="Roboto"/>
              <a:sym typeface="Roboto"/>
            </a:endParaRPr>
          </a:p>
          <a:p>
            <a:pPr marL="0" lvl="0" indent="0" algn="l" rtl="0">
              <a:lnSpc>
                <a:spcPct val="95000"/>
              </a:lnSpc>
              <a:spcBef>
                <a:spcPts val="1200"/>
              </a:spcBef>
              <a:spcAft>
                <a:spcPts val="1200"/>
              </a:spcAft>
              <a:buClr>
                <a:schemeClr val="dk1"/>
              </a:buClr>
              <a:buSzPts val="1018"/>
              <a:buFont typeface="Arial"/>
              <a:buNone/>
            </a:pPr>
            <a:r>
              <a:rPr lang="en" sz="1050">
                <a:solidFill>
                  <a:srgbClr val="444746"/>
                </a:solidFill>
                <a:highlight>
                  <a:srgbClr val="FFFFFF"/>
                </a:highlight>
                <a:latin typeface="Roboto"/>
                <a:ea typeface="Roboto"/>
                <a:cs typeface="Roboto"/>
                <a:sym typeface="Roboto"/>
              </a:rPr>
              <a:t>Joe - speak about being a non-first responder who trains first responders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7985eff407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7985eff407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1018"/>
              <a:buFont typeface="Arial"/>
              <a:buNone/>
            </a:pPr>
            <a:r>
              <a:rPr lang="en" sz="1271">
                <a:solidFill>
                  <a:srgbClr val="231F20"/>
                </a:solidFill>
                <a:highlight>
                  <a:schemeClr val="lt1"/>
                </a:highlight>
              </a:rPr>
              <a:t>Leo </a:t>
            </a:r>
            <a:endParaRPr sz="1271">
              <a:solidFill>
                <a:srgbClr val="231F20"/>
              </a:solidFill>
              <a:highlight>
                <a:schemeClr val="lt1"/>
              </a:highlight>
            </a:endParaRPr>
          </a:p>
          <a:p>
            <a:pPr marL="0" lvl="0" indent="0" algn="l" rtl="0">
              <a:lnSpc>
                <a:spcPct val="95000"/>
              </a:lnSpc>
              <a:spcBef>
                <a:spcPts val="1200"/>
              </a:spcBef>
              <a:spcAft>
                <a:spcPts val="0"/>
              </a:spcAft>
              <a:buClr>
                <a:schemeClr val="dk1"/>
              </a:buClr>
              <a:buSzPts val="1018"/>
              <a:buFont typeface="Arial"/>
              <a:buNone/>
            </a:pPr>
            <a:r>
              <a:rPr lang="en" sz="1271">
                <a:solidFill>
                  <a:srgbClr val="231F20"/>
                </a:solidFill>
                <a:highlight>
                  <a:schemeClr val="lt1"/>
                </a:highlight>
              </a:rPr>
              <a:t>. </a:t>
            </a:r>
            <a:r>
              <a:rPr lang="en" sz="1271" b="1">
                <a:solidFill>
                  <a:srgbClr val="231F20"/>
                </a:solidFill>
                <a:highlight>
                  <a:schemeClr val="lt1"/>
                </a:highlight>
              </a:rPr>
              <a:t>Framing harm reduction through the lens of occupational safety</a:t>
            </a:r>
            <a:r>
              <a:rPr lang="en" sz="1271">
                <a:solidFill>
                  <a:srgbClr val="231F20"/>
                </a:solidFill>
                <a:highlight>
                  <a:schemeClr val="lt1"/>
                </a:highlight>
              </a:rPr>
              <a:t>, specifically regarding first responder workload, personal and community safety, and effectiveness of overdose response;</a:t>
            </a:r>
            <a:endParaRPr sz="1271">
              <a:solidFill>
                <a:srgbClr val="231F20"/>
              </a:solidFill>
              <a:highlight>
                <a:schemeClr val="lt1"/>
              </a:highlight>
            </a:endParaRPr>
          </a:p>
          <a:p>
            <a:pPr marL="0" lvl="0" indent="0" algn="l" rtl="0">
              <a:lnSpc>
                <a:spcPct val="95000"/>
              </a:lnSpc>
              <a:spcBef>
                <a:spcPts val="1200"/>
              </a:spcBef>
              <a:spcAft>
                <a:spcPts val="1200"/>
              </a:spcAft>
              <a:buClr>
                <a:schemeClr val="dk1"/>
              </a:buClr>
              <a:buSzPts val="1018"/>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7985eff407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7985eff407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1018"/>
              <a:buFont typeface="Arial"/>
              <a:buNone/>
            </a:pPr>
            <a:r>
              <a:rPr lang="en" sz="1271">
                <a:solidFill>
                  <a:srgbClr val="231F20"/>
                </a:solidFill>
                <a:highlight>
                  <a:schemeClr val="lt1"/>
                </a:highlight>
              </a:rPr>
              <a:t>Brad</a:t>
            </a:r>
            <a:endParaRPr sz="1271">
              <a:solidFill>
                <a:srgbClr val="231F20"/>
              </a:solidFill>
              <a:highlight>
                <a:schemeClr val="lt1"/>
              </a:highlight>
            </a:endParaRPr>
          </a:p>
          <a:p>
            <a:pPr marL="0" lvl="0" indent="0" algn="l" rtl="0">
              <a:lnSpc>
                <a:spcPct val="95000"/>
              </a:lnSpc>
              <a:spcBef>
                <a:spcPts val="1200"/>
              </a:spcBef>
              <a:spcAft>
                <a:spcPts val="1200"/>
              </a:spcAft>
              <a:buClr>
                <a:schemeClr val="dk1"/>
              </a:buClr>
              <a:buSzPts val="1018"/>
              <a:buFont typeface="Arial"/>
              <a:buNone/>
            </a:pPr>
            <a:r>
              <a:rPr lang="en" sz="1271">
                <a:solidFill>
                  <a:srgbClr val="231F20"/>
                </a:solidFill>
                <a:highlight>
                  <a:schemeClr val="lt1"/>
                </a:highlight>
              </a:rPr>
              <a:t>4. </a:t>
            </a:r>
            <a:r>
              <a:rPr lang="en" sz="1271" b="1">
                <a:solidFill>
                  <a:srgbClr val="231F20"/>
                </a:solidFill>
                <a:highlight>
                  <a:schemeClr val="lt1"/>
                </a:highlight>
              </a:rPr>
              <a:t>Evaluate agency readiness to implement various overdose prevention and harm reduction-oriented programs</a:t>
            </a:r>
            <a:r>
              <a:rPr lang="en" sz="1271">
                <a:solidFill>
                  <a:srgbClr val="231F20"/>
                </a:solidFill>
                <a:highlight>
                  <a:schemeClr val="lt1"/>
                </a:highlight>
              </a:rPr>
              <a:t>, as well as the effectiveness of these programs once implemented, using the Exploration, Preparation, Implementation, Sustainment (EPIS) framework as a promising implementation science model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77f6d5706e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77f6d5706e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231F20"/>
                </a:solidFill>
                <a:highlight>
                  <a:schemeClr val="lt1"/>
                </a:highlight>
              </a:rPr>
              <a:t>Rachel - </a:t>
            </a:r>
            <a:endParaRPr>
              <a:solidFill>
                <a:srgbClr val="231F20"/>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Vignette 1 - You're an ER physician with a good relationship with a Fire Chief whose department frequently transports OD patients to your ER. You want to encourage the Fire Chief to adopt a leave-behind naloxone program for OD patients who refuse transport. The Fire Chief wants to do all he can to help his community members stay alive, but he has two concerns about a leave-behind naloxone program. First, he’s worried about liability to his department if something goes wrong with a patient. And second, he’s concerned that giving patients Narcan to have in their home will encourage them to use fentanyl more which might ultimately lead to more deaths. Discuss how you would approach the Fire Chief, both referencing possible strategies (naloxone leave behind, EMS-led buprenorphine, non-dispatch of LEO), as well as demonstrating skills (1-4) discussed in this workshop.</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Vignette 2 - You’re the Clinical Director of an outpatient substance use treatment program seeking to partner with their local emergency responder agencies on an overdose response and referral program. The Chief of Police is resistant to moving forward, referencing increasing news coverage about implementing a leave-behind naloxone program, citing questions about legal liability as well as beliefs this would enable more drug use in his community. Discuss how you would approach the Police Captain, both referencing possible strategies (naloxone leave behind, EMS-led buprenorphine, non-dispatch of LEO), as well as demonstrating skills (1-4) discussed in this workshop.</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77f6d5706e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77f6d5706e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Liz</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3ef7b5066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3ef7b506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a:solidFill>
                  <a:srgbClr val="0C64C0"/>
                </a:solidFill>
              </a:rPr>
              <a:t>​</a:t>
            </a:r>
            <a:endParaRPr sz="1200">
              <a:solidFill>
                <a:srgbClr val="0C64C0"/>
              </a:solidFill>
            </a:endParaRPr>
          </a:p>
          <a:p>
            <a:pPr marL="0" lvl="0" indent="0" algn="l" rtl="0">
              <a:spcBef>
                <a:spcPts val="12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77f6d5706e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77f6d5706e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Rachel will hand off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3ef7b5066a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3ef7b5066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Melody &amp; Joe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3ef7b5066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3ef7b506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Marc &amp; Melody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3ef7b5066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3ef7b5066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Marc &amp; Melody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77f6d5706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77f6d5706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Rachel - will do verbally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410430bb40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410430bb4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Liz</a:t>
            </a:r>
            <a:endParaRPr/>
          </a:p>
          <a:p>
            <a:pPr marL="0" lvl="0" indent="0" algn="l" rtl="0">
              <a:spcBef>
                <a:spcPts val="0"/>
              </a:spcBef>
              <a:spcAft>
                <a:spcPts val="0"/>
              </a:spcAft>
              <a:buClr>
                <a:schemeClr val="dk1"/>
              </a:buClr>
              <a:buSzPts val="1100"/>
              <a:buFont typeface="Arial"/>
              <a:buNone/>
            </a:pPr>
            <a:r>
              <a:rPr lang="en"/>
              <a:t>- Umbrella phrasing we use to describe both naloxone administration and LBN</a:t>
            </a:r>
            <a:endParaRPr/>
          </a:p>
          <a:p>
            <a:pPr marL="0" lvl="0" indent="0" algn="l" rtl="0">
              <a:spcBef>
                <a:spcPts val="0"/>
              </a:spcBef>
              <a:spcAft>
                <a:spcPts val="0"/>
              </a:spcAft>
              <a:buClr>
                <a:schemeClr val="dk1"/>
              </a:buClr>
              <a:buSzPts val="1100"/>
              <a:buFont typeface="Arial"/>
              <a:buNone/>
            </a:pPr>
            <a:r>
              <a:rPr lang="en"/>
              <a:t>- Present together in one training with OD rates and emerging drug trends</a:t>
            </a:r>
            <a:endParaRPr/>
          </a:p>
          <a:p>
            <a:pPr marL="0" lvl="0" indent="0" algn="l" rtl="0">
              <a:spcBef>
                <a:spcPts val="0"/>
              </a:spcBef>
              <a:spcAft>
                <a:spcPts val="0"/>
              </a:spcAft>
              <a:buClr>
                <a:schemeClr val="dk1"/>
              </a:buClr>
              <a:buSzPts val="1100"/>
              <a:buFont typeface="Arial"/>
              <a:buNone/>
            </a:pPr>
            <a:r>
              <a:rPr lang="en"/>
              <a:t>- Helps secure buy-in with them realizing the value of them being part of OD response efforts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 In MO, start with basics and don't assume anyone has been OEND trained before.</a:t>
            </a:r>
            <a:endParaRPr/>
          </a:p>
          <a:p>
            <a:pPr marL="0" lvl="0" indent="0" algn="l" rtl="0">
              <a:spcBef>
                <a:spcPts val="0"/>
              </a:spcBef>
              <a:spcAft>
                <a:spcPts val="0"/>
              </a:spcAft>
              <a:buClr>
                <a:schemeClr val="dk1"/>
              </a:buClr>
              <a:buSzPts val="1100"/>
              <a:buFont typeface="Arial"/>
              <a:buNone/>
            </a:pPr>
            <a:r>
              <a:rPr lang="en"/>
              <a:t>- Signs and symptoms, what OD is and is not (fent risk exposure myth), how to administer, and how to talk to people after OD</a:t>
            </a:r>
            <a:endParaRPr/>
          </a:p>
          <a:p>
            <a:pPr marL="0" lvl="0" indent="0" algn="l" rtl="0">
              <a:spcBef>
                <a:spcPts val="0"/>
              </a:spcBef>
              <a:spcAft>
                <a:spcPts val="0"/>
              </a:spcAft>
              <a:buClr>
                <a:schemeClr val="dk1"/>
              </a:buClr>
              <a:buSzPts val="1100"/>
              <a:buFont typeface="Arial"/>
              <a:buNone/>
            </a:pPr>
            <a:r>
              <a:rPr lang="en"/>
              <a:t>- Then LBN kits</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410430bb40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410430bb4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Joe - </a:t>
            </a:r>
            <a:r>
              <a:rPr lang="en" sz="1050">
                <a:solidFill>
                  <a:srgbClr val="444746"/>
                </a:solidFill>
                <a:latin typeface="Roboto"/>
                <a:ea typeface="Roboto"/>
                <a:cs typeface="Roboto"/>
                <a:sym typeface="Roboto"/>
              </a:rPr>
              <a:t>Pick up on LBN, stress importance of not stopping there... connect to real people, real services next day</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sz="1050">
                <a:solidFill>
                  <a:srgbClr val="444746"/>
                </a:solidFill>
                <a:latin typeface="Roboto"/>
                <a:ea typeface="Roboto"/>
                <a:cs typeface="Roboto"/>
                <a:sym typeface="Roboto"/>
              </a:rPr>
              <a:t>EPICC in Missouri - what it is, how it works, what you've seen, etc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410430bb40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410430bb4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Marc &amp; Brad</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 what it is, why it works, gap it fills, why it's hard</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sz="1050">
                <a:solidFill>
                  <a:srgbClr val="444746"/>
                </a:solidFill>
                <a:latin typeface="Roboto"/>
                <a:ea typeface="Roboto"/>
                <a:cs typeface="Roboto"/>
                <a:sym typeface="Roboto"/>
              </a:rPr>
              <a:t>Brad come in at the end for implementation side, talks with Gerry about it being easier when LEO are not there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264300" y="1819275"/>
            <a:ext cx="8222100" cy="93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150" b="1"/>
              <a:t> Meeting 'em where they're at: </a:t>
            </a:r>
            <a:endParaRPr sz="3150" b="1"/>
          </a:p>
          <a:p>
            <a:pPr marL="0" lvl="0" indent="0" algn="ctr" rtl="0">
              <a:spcBef>
                <a:spcPts val="0"/>
              </a:spcBef>
              <a:spcAft>
                <a:spcPts val="0"/>
              </a:spcAft>
              <a:buNone/>
            </a:pPr>
            <a:r>
              <a:rPr lang="en" sz="3150" b="1"/>
              <a:t>Aligning police and EMS practices with harm reduction goals through occupational safety training</a:t>
            </a:r>
            <a:endParaRPr sz="7300" b="1"/>
          </a:p>
        </p:txBody>
      </p:sp>
      <p:sp>
        <p:nvSpPr>
          <p:cNvPr id="68" name="Google Shape;68;p13"/>
          <p:cNvSpPr txBox="1">
            <a:spLocks noGrp="1"/>
          </p:cNvSpPr>
          <p:nvPr>
            <p:ph type="subTitle" idx="1"/>
          </p:nvPr>
        </p:nvSpPr>
        <p:spPr>
          <a:xfrm>
            <a:off x="353775" y="3296925"/>
            <a:ext cx="8520600" cy="7926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935"/>
              <a:buNone/>
            </a:pPr>
            <a:r>
              <a:rPr lang="en" sz="2029"/>
              <a:t>Rachel Winograd, Leo Beletsky, Brad Ray, Liz Connors, Marc Doll, Joe Foege, &amp; Melody Quinn</a:t>
            </a:r>
            <a:endParaRPr sz="2029"/>
          </a:p>
          <a:p>
            <a:pPr marL="0" lvl="0" indent="0" algn="ctr" rtl="0">
              <a:lnSpc>
                <a:spcPct val="80000"/>
              </a:lnSpc>
              <a:spcBef>
                <a:spcPts val="0"/>
              </a:spcBef>
              <a:spcAft>
                <a:spcPts val="0"/>
              </a:spcAft>
              <a:buSzPts val="935"/>
              <a:buNone/>
            </a:pPr>
            <a:endParaRPr sz="2029"/>
          </a:p>
          <a:p>
            <a:pPr marL="0" lvl="0" indent="0" algn="ctr" rtl="0">
              <a:lnSpc>
                <a:spcPct val="80000"/>
              </a:lnSpc>
              <a:spcBef>
                <a:spcPts val="0"/>
              </a:spcBef>
              <a:spcAft>
                <a:spcPts val="0"/>
              </a:spcAft>
              <a:buSzPts val="935"/>
              <a:buNone/>
            </a:pPr>
            <a:r>
              <a:rPr lang="en" sz="2029"/>
              <a:t>AMERSA Annual Meeting, November 2023</a:t>
            </a:r>
            <a:endParaRPr sz="2029"/>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1850" b="1">
                <a:latin typeface="Arial"/>
                <a:ea typeface="Arial"/>
                <a:cs typeface="Arial"/>
                <a:sym typeface="Arial"/>
              </a:rPr>
              <a:t>Progressive strategies to improve and then decrease interactions between emergency responders and PWUD -- THE ‘WHAT’</a:t>
            </a:r>
            <a:endParaRPr/>
          </a:p>
        </p:txBody>
      </p:sp>
      <p:sp>
        <p:nvSpPr>
          <p:cNvPr id="135" name="Google Shape;135;p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750">
                <a:solidFill>
                  <a:srgbClr val="231F20"/>
                </a:solidFill>
                <a:highlight>
                  <a:schemeClr val="lt1"/>
                </a:highlight>
                <a:latin typeface="Arial"/>
                <a:ea typeface="Arial"/>
                <a:cs typeface="Arial"/>
                <a:sym typeface="Arial"/>
              </a:rPr>
              <a:t>4. </a:t>
            </a:r>
            <a:r>
              <a:rPr lang="en" sz="1750" b="1">
                <a:solidFill>
                  <a:srgbClr val="231F20"/>
                </a:solidFill>
                <a:highlight>
                  <a:schemeClr val="lt1"/>
                </a:highlight>
                <a:latin typeface="Arial"/>
                <a:ea typeface="Arial"/>
                <a:cs typeface="Arial"/>
                <a:sym typeface="Arial"/>
              </a:rPr>
              <a:t>Non-dispatch of LEOs to overdose scenes</a:t>
            </a:r>
            <a:endParaRPr/>
          </a:p>
        </p:txBody>
      </p:sp>
      <p:pic>
        <p:nvPicPr>
          <p:cNvPr id="136" name="Google Shape;136;p22"/>
          <p:cNvPicPr preferRelativeResize="0"/>
          <p:nvPr/>
        </p:nvPicPr>
        <p:blipFill>
          <a:blip r:embed="rId3">
            <a:alphaModFix/>
          </a:blip>
          <a:stretch>
            <a:fillRect/>
          </a:stretch>
        </p:blipFill>
        <p:spPr>
          <a:xfrm>
            <a:off x="3094113" y="2886188"/>
            <a:ext cx="2619375" cy="1743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l" rtl="0">
              <a:lnSpc>
                <a:spcPct val="95000"/>
              </a:lnSpc>
              <a:spcBef>
                <a:spcPts val="0"/>
              </a:spcBef>
              <a:spcAft>
                <a:spcPts val="1200"/>
              </a:spcAft>
              <a:buClr>
                <a:srgbClr val="000000"/>
              </a:buClr>
              <a:buSzPts val="1018"/>
              <a:buFont typeface="Arial"/>
              <a:buNone/>
            </a:pPr>
            <a:r>
              <a:rPr lang="en" sz="1971" b="1">
                <a:latin typeface="Arial"/>
                <a:ea typeface="Arial"/>
                <a:cs typeface="Arial"/>
                <a:sym typeface="Arial"/>
              </a:rPr>
              <a:t>Foundational skills most essential to effective substance use programming with emergency responders -- THE ‘HOW’</a:t>
            </a:r>
            <a:endParaRPr sz="3400" b="1"/>
          </a:p>
        </p:txBody>
      </p:sp>
      <p:sp>
        <p:nvSpPr>
          <p:cNvPr id="142" name="Google Shape;142;p23"/>
          <p:cNvSpPr txBox="1">
            <a:spLocks noGrp="1"/>
          </p:cNvSpPr>
          <p:nvPr>
            <p:ph type="body" idx="1"/>
          </p:nvPr>
        </p:nvSpPr>
        <p:spPr>
          <a:xfrm>
            <a:off x="460950" y="1983100"/>
            <a:ext cx="8222100" cy="27102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0"/>
              </a:spcAft>
              <a:buClr>
                <a:srgbClr val="000000"/>
              </a:buClr>
              <a:buSzPts val="1018"/>
              <a:buFont typeface="Arial"/>
              <a:buNone/>
            </a:pPr>
            <a:r>
              <a:rPr lang="en" sz="1871">
                <a:solidFill>
                  <a:srgbClr val="231F20"/>
                </a:solidFill>
                <a:highlight>
                  <a:schemeClr val="lt1"/>
                </a:highlight>
                <a:latin typeface="Arial"/>
                <a:ea typeface="Arial"/>
                <a:cs typeface="Arial"/>
                <a:sym typeface="Arial"/>
              </a:rPr>
              <a:t>1. </a:t>
            </a:r>
            <a:r>
              <a:rPr lang="en" sz="1871" b="1">
                <a:solidFill>
                  <a:srgbClr val="231F20"/>
                </a:solidFill>
                <a:highlight>
                  <a:schemeClr val="lt1"/>
                </a:highlight>
                <a:latin typeface="Arial"/>
                <a:ea typeface="Arial"/>
                <a:cs typeface="Arial"/>
                <a:sym typeface="Arial"/>
              </a:rPr>
              <a:t>Using the internal structures of emergency responder departments</a:t>
            </a:r>
            <a:r>
              <a:rPr lang="en" sz="1871">
                <a:solidFill>
                  <a:srgbClr val="231F20"/>
                </a:solidFill>
                <a:highlight>
                  <a:schemeClr val="lt1"/>
                </a:highlight>
                <a:latin typeface="Arial"/>
                <a:ea typeface="Arial"/>
                <a:cs typeface="Arial"/>
                <a:sym typeface="Arial"/>
              </a:rPr>
              <a:t> </a:t>
            </a:r>
            <a:endParaRPr sz="1871">
              <a:solidFill>
                <a:srgbClr val="231F20"/>
              </a:solidFill>
              <a:highlight>
                <a:schemeClr val="lt1"/>
              </a:highlight>
              <a:latin typeface="Arial"/>
              <a:ea typeface="Arial"/>
              <a:cs typeface="Arial"/>
              <a:sym typeface="Arial"/>
            </a:endParaRPr>
          </a:p>
          <a:p>
            <a:pPr marL="0" lvl="0" indent="0" algn="l" rtl="0">
              <a:lnSpc>
                <a:spcPct val="95000"/>
              </a:lnSpc>
              <a:spcBef>
                <a:spcPts val="1200"/>
              </a:spcBef>
              <a:spcAft>
                <a:spcPts val="0"/>
              </a:spcAft>
              <a:buClr>
                <a:srgbClr val="000000"/>
              </a:buClr>
              <a:buSzPts val="1018"/>
              <a:buFont typeface="Arial"/>
              <a:buNone/>
            </a:pPr>
            <a:r>
              <a:rPr lang="en" sz="1871">
                <a:solidFill>
                  <a:srgbClr val="231F20"/>
                </a:solidFill>
                <a:highlight>
                  <a:schemeClr val="lt1"/>
                </a:highlight>
                <a:latin typeface="Arial"/>
                <a:ea typeface="Arial"/>
                <a:cs typeface="Arial"/>
                <a:sym typeface="Arial"/>
              </a:rPr>
              <a:t>2. </a:t>
            </a:r>
            <a:r>
              <a:rPr lang="en" sz="1871" b="1">
                <a:solidFill>
                  <a:srgbClr val="231F20"/>
                </a:solidFill>
                <a:highlight>
                  <a:schemeClr val="lt1"/>
                </a:highlight>
                <a:latin typeface="Arial"/>
                <a:ea typeface="Arial"/>
                <a:cs typeface="Arial"/>
                <a:sym typeface="Arial"/>
              </a:rPr>
              <a:t>Alleviating common concerns held by first responders regarding harm reduction</a:t>
            </a:r>
            <a:r>
              <a:rPr lang="en" sz="1871">
                <a:solidFill>
                  <a:srgbClr val="231F20"/>
                </a:solidFill>
                <a:highlight>
                  <a:schemeClr val="lt1"/>
                </a:highlight>
                <a:latin typeface="Arial"/>
                <a:ea typeface="Arial"/>
                <a:cs typeface="Arial"/>
                <a:sym typeface="Arial"/>
              </a:rPr>
              <a:t>-</a:t>
            </a:r>
            <a:r>
              <a:rPr lang="en" sz="1871" b="1">
                <a:solidFill>
                  <a:srgbClr val="231F20"/>
                </a:solidFill>
                <a:highlight>
                  <a:schemeClr val="lt1"/>
                </a:highlight>
                <a:latin typeface="Arial"/>
                <a:ea typeface="Arial"/>
                <a:cs typeface="Arial"/>
                <a:sym typeface="Arial"/>
              </a:rPr>
              <a:t>oriented interventions</a:t>
            </a:r>
            <a:endParaRPr sz="1871" b="1">
              <a:solidFill>
                <a:srgbClr val="231F20"/>
              </a:solidFill>
              <a:highlight>
                <a:schemeClr val="lt1"/>
              </a:highlight>
              <a:latin typeface="Arial"/>
              <a:ea typeface="Arial"/>
              <a:cs typeface="Arial"/>
              <a:sym typeface="Arial"/>
            </a:endParaRPr>
          </a:p>
          <a:p>
            <a:pPr marL="0" lvl="0" indent="0" algn="l" rtl="0">
              <a:lnSpc>
                <a:spcPct val="95000"/>
              </a:lnSpc>
              <a:spcBef>
                <a:spcPts val="1200"/>
              </a:spcBef>
              <a:spcAft>
                <a:spcPts val="0"/>
              </a:spcAft>
              <a:buClr>
                <a:srgbClr val="000000"/>
              </a:buClr>
              <a:buSzPts val="1018"/>
              <a:buFont typeface="Arial"/>
              <a:buNone/>
            </a:pPr>
            <a:r>
              <a:rPr lang="en" sz="1871">
                <a:solidFill>
                  <a:srgbClr val="231F20"/>
                </a:solidFill>
                <a:highlight>
                  <a:schemeClr val="lt1"/>
                </a:highlight>
                <a:latin typeface="Arial"/>
                <a:ea typeface="Arial"/>
                <a:cs typeface="Arial"/>
                <a:sym typeface="Arial"/>
              </a:rPr>
              <a:t>3. </a:t>
            </a:r>
            <a:r>
              <a:rPr lang="en" sz="1871" b="1">
                <a:solidFill>
                  <a:srgbClr val="231F20"/>
                </a:solidFill>
                <a:highlight>
                  <a:schemeClr val="lt1"/>
                </a:highlight>
                <a:latin typeface="Arial"/>
                <a:ea typeface="Arial"/>
                <a:cs typeface="Arial"/>
                <a:sym typeface="Arial"/>
              </a:rPr>
              <a:t>Framing harm reduction through the lens of occupational safety</a:t>
            </a:r>
            <a:endParaRPr sz="1871">
              <a:solidFill>
                <a:srgbClr val="231F20"/>
              </a:solidFill>
              <a:highlight>
                <a:schemeClr val="lt1"/>
              </a:highlight>
              <a:latin typeface="Arial"/>
              <a:ea typeface="Arial"/>
              <a:cs typeface="Arial"/>
              <a:sym typeface="Arial"/>
            </a:endParaRPr>
          </a:p>
          <a:p>
            <a:pPr marL="0" lvl="0" indent="0" algn="l" rtl="0">
              <a:lnSpc>
                <a:spcPct val="95000"/>
              </a:lnSpc>
              <a:spcBef>
                <a:spcPts val="1200"/>
              </a:spcBef>
              <a:spcAft>
                <a:spcPts val="1200"/>
              </a:spcAft>
              <a:buClr>
                <a:srgbClr val="000000"/>
              </a:buClr>
              <a:buSzPts val="1018"/>
              <a:buFont typeface="Arial"/>
              <a:buNone/>
            </a:pPr>
            <a:r>
              <a:rPr lang="en" sz="1871">
                <a:solidFill>
                  <a:srgbClr val="231F20"/>
                </a:solidFill>
                <a:highlight>
                  <a:schemeClr val="lt1"/>
                </a:highlight>
                <a:latin typeface="Arial"/>
                <a:ea typeface="Arial"/>
                <a:cs typeface="Arial"/>
                <a:sym typeface="Arial"/>
              </a:rPr>
              <a:t>4. </a:t>
            </a:r>
            <a:r>
              <a:rPr lang="en" sz="1871" b="1">
                <a:solidFill>
                  <a:srgbClr val="231F20"/>
                </a:solidFill>
                <a:highlight>
                  <a:schemeClr val="lt1"/>
                </a:highlight>
                <a:latin typeface="Arial"/>
                <a:ea typeface="Arial"/>
                <a:cs typeface="Arial"/>
                <a:sym typeface="Arial"/>
              </a:rPr>
              <a:t>Evaluate agency readiness to implement various overdose prevention and harm reduction-oriented programs</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50" b="1">
                <a:latin typeface="Arial"/>
                <a:ea typeface="Arial"/>
                <a:cs typeface="Arial"/>
                <a:sym typeface="Arial"/>
              </a:rPr>
              <a:t>Review and demonstration of skills to engage emergency responders -- THE ‘HOW’</a:t>
            </a:r>
            <a:endParaRPr sz="3700"/>
          </a:p>
        </p:txBody>
      </p:sp>
      <p:sp>
        <p:nvSpPr>
          <p:cNvPr id="148" name="Google Shape;148;p24"/>
          <p:cNvSpPr txBox="1">
            <a:spLocks noGrp="1"/>
          </p:cNvSpPr>
          <p:nvPr>
            <p:ph type="body" idx="1"/>
          </p:nvPr>
        </p:nvSpPr>
        <p:spPr>
          <a:xfrm>
            <a:off x="471900" y="1995275"/>
            <a:ext cx="8222100" cy="3224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endParaRPr sz="371">
              <a:solidFill>
                <a:srgbClr val="231F20"/>
              </a:solidFill>
              <a:highlight>
                <a:srgbClr val="FFFFFF"/>
              </a:highlight>
              <a:latin typeface="Arial"/>
              <a:ea typeface="Arial"/>
              <a:cs typeface="Arial"/>
              <a:sym typeface="Arial"/>
            </a:endParaRPr>
          </a:p>
          <a:p>
            <a:pPr marL="0" lvl="0" indent="0" algn="l" rtl="0">
              <a:lnSpc>
                <a:spcPct val="95000"/>
              </a:lnSpc>
              <a:spcBef>
                <a:spcPts val="1200"/>
              </a:spcBef>
              <a:spcAft>
                <a:spcPts val="0"/>
              </a:spcAft>
              <a:buSzPts val="1018"/>
              <a:buNone/>
            </a:pPr>
            <a:r>
              <a:rPr lang="en" sz="1771">
                <a:solidFill>
                  <a:srgbClr val="231F20"/>
                </a:solidFill>
                <a:highlight>
                  <a:srgbClr val="FFFFFF"/>
                </a:highlight>
                <a:latin typeface="Arial"/>
                <a:ea typeface="Arial"/>
                <a:cs typeface="Arial"/>
                <a:sym typeface="Arial"/>
              </a:rPr>
              <a:t>1. </a:t>
            </a:r>
            <a:r>
              <a:rPr lang="en" sz="1771" b="1">
                <a:solidFill>
                  <a:srgbClr val="231F20"/>
                </a:solidFill>
                <a:highlight>
                  <a:srgbClr val="FFFFFF"/>
                </a:highlight>
                <a:latin typeface="Arial"/>
                <a:ea typeface="Arial"/>
                <a:cs typeface="Arial"/>
                <a:sym typeface="Arial"/>
              </a:rPr>
              <a:t>Using the internal structures of emergency responder departments</a:t>
            </a:r>
            <a:r>
              <a:rPr lang="en" sz="1771">
                <a:solidFill>
                  <a:srgbClr val="231F20"/>
                </a:solidFill>
                <a:highlight>
                  <a:srgbClr val="FFFFFF"/>
                </a:highlight>
                <a:latin typeface="Arial"/>
                <a:ea typeface="Arial"/>
                <a:cs typeface="Arial"/>
                <a:sym typeface="Arial"/>
              </a:rPr>
              <a:t> </a:t>
            </a:r>
            <a:endParaRPr sz="1771">
              <a:solidFill>
                <a:srgbClr val="231F20"/>
              </a:solidFill>
              <a:highlight>
                <a:srgbClr val="FFFFFF"/>
              </a:highlight>
              <a:latin typeface="Arial"/>
              <a:ea typeface="Arial"/>
              <a:cs typeface="Arial"/>
              <a:sym typeface="Arial"/>
            </a:endParaRPr>
          </a:p>
          <a:p>
            <a:pPr marL="0" lvl="0" indent="0" algn="l" rtl="0">
              <a:lnSpc>
                <a:spcPct val="95000"/>
              </a:lnSpc>
              <a:spcBef>
                <a:spcPts val="1200"/>
              </a:spcBef>
              <a:spcAft>
                <a:spcPts val="1200"/>
              </a:spcAft>
              <a:buSzPts val="1018"/>
              <a:buNone/>
            </a:pPr>
            <a:endParaRPr sz="2465"/>
          </a:p>
        </p:txBody>
      </p:sp>
      <p:pic>
        <p:nvPicPr>
          <p:cNvPr id="149" name="Google Shape;149;p24"/>
          <p:cNvPicPr preferRelativeResize="0"/>
          <p:nvPr/>
        </p:nvPicPr>
        <p:blipFill>
          <a:blip r:embed="rId3">
            <a:alphaModFix/>
          </a:blip>
          <a:stretch>
            <a:fillRect/>
          </a:stretch>
        </p:blipFill>
        <p:spPr>
          <a:xfrm>
            <a:off x="2880200" y="2892700"/>
            <a:ext cx="3198824" cy="1952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50" b="1">
                <a:latin typeface="Arial"/>
                <a:ea typeface="Arial"/>
                <a:cs typeface="Arial"/>
                <a:sym typeface="Arial"/>
              </a:rPr>
              <a:t>Review and demonstration of skills to engage emergency responders -- THE ‘HOW’</a:t>
            </a:r>
            <a:endParaRPr sz="3700"/>
          </a:p>
        </p:txBody>
      </p:sp>
      <p:sp>
        <p:nvSpPr>
          <p:cNvPr id="155" name="Google Shape;155;p25"/>
          <p:cNvSpPr txBox="1">
            <a:spLocks noGrp="1"/>
          </p:cNvSpPr>
          <p:nvPr>
            <p:ph type="body" idx="1"/>
          </p:nvPr>
        </p:nvSpPr>
        <p:spPr>
          <a:xfrm>
            <a:off x="471900" y="1919075"/>
            <a:ext cx="8222100" cy="32244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1018"/>
              <a:buNone/>
            </a:pPr>
            <a:r>
              <a:rPr lang="en" sz="1771">
                <a:solidFill>
                  <a:srgbClr val="231F20"/>
                </a:solidFill>
                <a:highlight>
                  <a:srgbClr val="FFFFFF"/>
                </a:highlight>
                <a:latin typeface="Arial"/>
                <a:ea typeface="Arial"/>
                <a:cs typeface="Arial"/>
                <a:sym typeface="Arial"/>
              </a:rPr>
              <a:t>2. </a:t>
            </a:r>
            <a:r>
              <a:rPr lang="en" sz="1771" b="1">
                <a:solidFill>
                  <a:srgbClr val="231F20"/>
                </a:solidFill>
                <a:highlight>
                  <a:srgbClr val="FFFFFF"/>
                </a:highlight>
                <a:latin typeface="Arial"/>
                <a:ea typeface="Arial"/>
                <a:cs typeface="Arial"/>
                <a:sym typeface="Arial"/>
              </a:rPr>
              <a:t>Alleviating common concerns held by first responders regarding harm reduction</a:t>
            </a:r>
            <a:endParaRPr sz="2465"/>
          </a:p>
        </p:txBody>
      </p:sp>
      <p:pic>
        <p:nvPicPr>
          <p:cNvPr id="156" name="Google Shape;156;p25"/>
          <p:cNvPicPr preferRelativeResize="0"/>
          <p:nvPr/>
        </p:nvPicPr>
        <p:blipFill>
          <a:blip r:embed="rId3">
            <a:alphaModFix/>
          </a:blip>
          <a:stretch>
            <a:fillRect/>
          </a:stretch>
        </p:blipFill>
        <p:spPr>
          <a:xfrm>
            <a:off x="1852775" y="2746125"/>
            <a:ext cx="2263726" cy="2263726"/>
          </a:xfrm>
          <a:prstGeom prst="rect">
            <a:avLst/>
          </a:prstGeom>
          <a:noFill/>
          <a:ln>
            <a:noFill/>
          </a:ln>
        </p:spPr>
      </p:pic>
      <p:pic>
        <p:nvPicPr>
          <p:cNvPr id="157" name="Google Shape;157;p25"/>
          <p:cNvPicPr preferRelativeResize="0"/>
          <p:nvPr/>
        </p:nvPicPr>
        <p:blipFill rotWithShape="1">
          <a:blip r:embed="rId4">
            <a:alphaModFix/>
          </a:blip>
          <a:srcRect t="23855"/>
          <a:stretch/>
        </p:blipFill>
        <p:spPr>
          <a:xfrm>
            <a:off x="4487625" y="3013361"/>
            <a:ext cx="3359225" cy="1996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50" b="1">
                <a:latin typeface="Arial"/>
                <a:ea typeface="Arial"/>
                <a:cs typeface="Arial"/>
                <a:sym typeface="Arial"/>
              </a:rPr>
              <a:t>Review and demonstration of skills to engage emergency responders -- THE ‘HOW’</a:t>
            </a:r>
            <a:endParaRPr sz="3700"/>
          </a:p>
        </p:txBody>
      </p:sp>
      <p:sp>
        <p:nvSpPr>
          <p:cNvPr id="163" name="Google Shape;163;p26"/>
          <p:cNvSpPr txBox="1">
            <a:spLocks noGrp="1"/>
          </p:cNvSpPr>
          <p:nvPr>
            <p:ph type="body" idx="1"/>
          </p:nvPr>
        </p:nvSpPr>
        <p:spPr>
          <a:xfrm>
            <a:off x="471900" y="1919075"/>
            <a:ext cx="8222100" cy="3224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1018"/>
              <a:buNone/>
            </a:pPr>
            <a:r>
              <a:rPr lang="en" sz="1771">
                <a:solidFill>
                  <a:srgbClr val="231F20"/>
                </a:solidFill>
                <a:highlight>
                  <a:srgbClr val="FFFFFF"/>
                </a:highlight>
                <a:latin typeface="Arial"/>
                <a:ea typeface="Arial"/>
                <a:cs typeface="Arial"/>
                <a:sym typeface="Arial"/>
              </a:rPr>
              <a:t>3. </a:t>
            </a:r>
            <a:r>
              <a:rPr lang="en" sz="1771" b="1">
                <a:solidFill>
                  <a:srgbClr val="231F20"/>
                </a:solidFill>
                <a:highlight>
                  <a:srgbClr val="FFFFFF"/>
                </a:highlight>
                <a:latin typeface="Arial"/>
                <a:ea typeface="Arial"/>
                <a:cs typeface="Arial"/>
                <a:sym typeface="Arial"/>
              </a:rPr>
              <a:t>Framing harm reduction through the lens of occupational safety</a:t>
            </a:r>
            <a:endParaRPr sz="2465"/>
          </a:p>
        </p:txBody>
      </p:sp>
      <p:pic>
        <p:nvPicPr>
          <p:cNvPr id="164" name="Google Shape;164;p26"/>
          <p:cNvPicPr preferRelativeResize="0"/>
          <p:nvPr/>
        </p:nvPicPr>
        <p:blipFill>
          <a:blip r:embed="rId3">
            <a:alphaModFix/>
          </a:blip>
          <a:stretch>
            <a:fillRect/>
          </a:stretch>
        </p:blipFill>
        <p:spPr>
          <a:xfrm>
            <a:off x="1628525" y="2771775"/>
            <a:ext cx="1555975" cy="1692150"/>
          </a:xfrm>
          <a:prstGeom prst="rect">
            <a:avLst/>
          </a:prstGeom>
          <a:noFill/>
          <a:ln>
            <a:noFill/>
          </a:ln>
        </p:spPr>
      </p:pic>
      <p:pic>
        <p:nvPicPr>
          <p:cNvPr id="165" name="Google Shape;165;p26"/>
          <p:cNvPicPr preferRelativeResize="0"/>
          <p:nvPr/>
        </p:nvPicPr>
        <p:blipFill>
          <a:blip r:embed="rId4">
            <a:alphaModFix/>
          </a:blip>
          <a:stretch>
            <a:fillRect/>
          </a:stretch>
        </p:blipFill>
        <p:spPr>
          <a:xfrm>
            <a:off x="3804663" y="3027300"/>
            <a:ext cx="3857625" cy="1181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50" b="1">
                <a:latin typeface="Arial"/>
                <a:ea typeface="Arial"/>
                <a:cs typeface="Arial"/>
                <a:sym typeface="Arial"/>
              </a:rPr>
              <a:t>Review and demonstration of skills to engage emergency responders -- THE ‘HOW’</a:t>
            </a:r>
            <a:endParaRPr sz="3700"/>
          </a:p>
        </p:txBody>
      </p:sp>
      <p:sp>
        <p:nvSpPr>
          <p:cNvPr id="171" name="Google Shape;171;p27"/>
          <p:cNvSpPr txBox="1">
            <a:spLocks noGrp="1"/>
          </p:cNvSpPr>
          <p:nvPr>
            <p:ph type="body" idx="1"/>
          </p:nvPr>
        </p:nvSpPr>
        <p:spPr>
          <a:xfrm>
            <a:off x="471900" y="1919075"/>
            <a:ext cx="8222100" cy="3224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1018"/>
              <a:buNone/>
            </a:pPr>
            <a:r>
              <a:rPr lang="en" sz="1771">
                <a:solidFill>
                  <a:srgbClr val="231F20"/>
                </a:solidFill>
                <a:highlight>
                  <a:srgbClr val="FFFFFF"/>
                </a:highlight>
                <a:latin typeface="Arial"/>
                <a:ea typeface="Arial"/>
                <a:cs typeface="Arial"/>
                <a:sym typeface="Arial"/>
              </a:rPr>
              <a:t>4. </a:t>
            </a:r>
            <a:r>
              <a:rPr lang="en" sz="1771" b="1">
                <a:solidFill>
                  <a:srgbClr val="231F20"/>
                </a:solidFill>
                <a:highlight>
                  <a:srgbClr val="FFFFFF"/>
                </a:highlight>
                <a:latin typeface="Arial"/>
                <a:ea typeface="Arial"/>
                <a:cs typeface="Arial"/>
                <a:sym typeface="Arial"/>
              </a:rPr>
              <a:t>Evaluate agency readiness to implement various overdose prevention and harm reduction-oriented programs</a:t>
            </a:r>
            <a:endParaRPr sz="2465"/>
          </a:p>
        </p:txBody>
      </p:sp>
      <p:pic>
        <p:nvPicPr>
          <p:cNvPr id="172" name="Google Shape;172;p27"/>
          <p:cNvPicPr preferRelativeResize="0"/>
          <p:nvPr/>
        </p:nvPicPr>
        <p:blipFill>
          <a:blip r:embed="rId3">
            <a:alphaModFix/>
          </a:blip>
          <a:stretch>
            <a:fillRect/>
          </a:stretch>
        </p:blipFill>
        <p:spPr>
          <a:xfrm>
            <a:off x="629013" y="2741649"/>
            <a:ext cx="7907876" cy="210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460950" y="500475"/>
            <a:ext cx="8222100" cy="767700"/>
          </a:xfrm>
          <a:prstGeom prst="rect">
            <a:avLst/>
          </a:prstGeom>
        </p:spPr>
        <p:txBody>
          <a:bodyPr spcFirstLastPara="1" wrap="square" lIns="91425" tIns="91425" rIns="91425" bIns="91425" anchor="b" anchorCtr="0">
            <a:normAutofit/>
          </a:bodyPr>
          <a:lstStyle/>
          <a:p>
            <a:pPr marL="0" marR="0" lvl="0" indent="0" algn="l" rtl="0">
              <a:lnSpc>
                <a:spcPct val="115000"/>
              </a:lnSpc>
              <a:spcBef>
                <a:spcPts val="0"/>
              </a:spcBef>
              <a:spcAft>
                <a:spcPts val="0"/>
              </a:spcAft>
              <a:buNone/>
            </a:pPr>
            <a:r>
              <a:rPr lang="en" sz="2350" b="1">
                <a:latin typeface="Arial"/>
                <a:ea typeface="Arial"/>
                <a:cs typeface="Arial"/>
                <a:sym typeface="Arial"/>
              </a:rPr>
              <a:t>Interactive Experiential Small Group Work </a:t>
            </a:r>
            <a:endParaRPr sz="2350" b="1">
              <a:latin typeface="Arial"/>
              <a:ea typeface="Arial"/>
              <a:cs typeface="Arial"/>
              <a:sym typeface="Arial"/>
            </a:endParaRPr>
          </a:p>
        </p:txBody>
      </p:sp>
      <p:sp>
        <p:nvSpPr>
          <p:cNvPr id="178" name="Google Shape;178;p28"/>
          <p:cNvSpPr txBox="1">
            <a:spLocks noGrp="1"/>
          </p:cNvSpPr>
          <p:nvPr>
            <p:ph type="body" idx="1"/>
          </p:nvPr>
        </p:nvSpPr>
        <p:spPr>
          <a:xfrm>
            <a:off x="307800" y="1664150"/>
            <a:ext cx="8528400" cy="2945400"/>
          </a:xfrm>
          <a:prstGeom prst="rect">
            <a:avLst/>
          </a:prstGeom>
        </p:spPr>
        <p:txBody>
          <a:bodyPr spcFirstLastPara="1" wrap="square" lIns="91425" tIns="91425" rIns="91425" bIns="91425" anchor="t" anchorCtr="0">
            <a:noAutofit/>
          </a:bodyPr>
          <a:lstStyle/>
          <a:p>
            <a:pPr marL="457200" lvl="0" indent="-368300" algn="l" rtl="0">
              <a:lnSpc>
                <a:spcPct val="95000"/>
              </a:lnSpc>
              <a:spcBef>
                <a:spcPts val="0"/>
              </a:spcBef>
              <a:spcAft>
                <a:spcPts val="0"/>
              </a:spcAft>
              <a:buClr>
                <a:schemeClr val="dk2"/>
              </a:buClr>
              <a:buSzPts val="2200"/>
              <a:buChar char="●"/>
            </a:pPr>
            <a:r>
              <a:rPr lang="en" sz="2200">
                <a:solidFill>
                  <a:schemeClr val="dk2"/>
                </a:solidFill>
              </a:rPr>
              <a:t>Divide into 7 groups</a:t>
            </a:r>
            <a:endParaRPr sz="2200">
              <a:solidFill>
                <a:schemeClr val="dk2"/>
              </a:solidFill>
            </a:endParaRPr>
          </a:p>
          <a:p>
            <a:pPr marL="457200" lvl="0" indent="0" algn="l" rtl="0">
              <a:lnSpc>
                <a:spcPct val="95000"/>
              </a:lnSpc>
              <a:spcBef>
                <a:spcPts val="1200"/>
              </a:spcBef>
              <a:spcAft>
                <a:spcPts val="0"/>
              </a:spcAft>
              <a:buNone/>
            </a:pPr>
            <a:endParaRPr sz="400">
              <a:solidFill>
                <a:schemeClr val="dk2"/>
              </a:solidFill>
            </a:endParaRPr>
          </a:p>
          <a:p>
            <a:pPr marL="457200" lvl="0" indent="-368300" algn="l" rtl="0">
              <a:lnSpc>
                <a:spcPct val="95000"/>
              </a:lnSpc>
              <a:spcBef>
                <a:spcPts val="1200"/>
              </a:spcBef>
              <a:spcAft>
                <a:spcPts val="0"/>
              </a:spcAft>
              <a:buClr>
                <a:schemeClr val="dk2"/>
              </a:buClr>
              <a:buSzPts val="2200"/>
              <a:buChar char="●"/>
            </a:pPr>
            <a:r>
              <a:rPr lang="en" sz="2200">
                <a:solidFill>
                  <a:schemeClr val="dk2"/>
                </a:solidFill>
              </a:rPr>
              <a:t>Read the vignette you’re assigned </a:t>
            </a:r>
            <a:endParaRPr sz="2200">
              <a:solidFill>
                <a:schemeClr val="dk2"/>
              </a:solidFill>
            </a:endParaRPr>
          </a:p>
          <a:p>
            <a:pPr marL="914400" lvl="1" indent="-361950" algn="l" rtl="0">
              <a:lnSpc>
                <a:spcPct val="95000"/>
              </a:lnSpc>
              <a:spcBef>
                <a:spcPts val="0"/>
              </a:spcBef>
              <a:spcAft>
                <a:spcPts val="0"/>
              </a:spcAft>
              <a:buClr>
                <a:schemeClr val="dk2"/>
              </a:buClr>
              <a:buSzPts val="2100"/>
              <a:buChar char="○"/>
            </a:pPr>
            <a:r>
              <a:rPr lang="en" sz="2100" i="1">
                <a:solidFill>
                  <a:schemeClr val="dk2"/>
                </a:solidFill>
              </a:rPr>
              <a:t>Vignette 1 - You’re an emergency med physician</a:t>
            </a:r>
            <a:endParaRPr sz="2100" i="1">
              <a:solidFill>
                <a:schemeClr val="dk2"/>
              </a:solidFill>
            </a:endParaRPr>
          </a:p>
          <a:p>
            <a:pPr marL="914400" lvl="1" indent="-361950" algn="l" rtl="0">
              <a:lnSpc>
                <a:spcPct val="95000"/>
              </a:lnSpc>
              <a:spcBef>
                <a:spcPts val="0"/>
              </a:spcBef>
              <a:spcAft>
                <a:spcPts val="0"/>
              </a:spcAft>
              <a:buClr>
                <a:schemeClr val="dk2"/>
              </a:buClr>
              <a:buSzPts val="2100"/>
              <a:buChar char="○"/>
            </a:pPr>
            <a:r>
              <a:rPr lang="en" sz="2100" i="1">
                <a:solidFill>
                  <a:schemeClr val="dk2"/>
                </a:solidFill>
              </a:rPr>
              <a:t>Vignette 2 - You’re a clinical director of outpatient program</a:t>
            </a:r>
            <a:endParaRPr sz="2100" i="1">
              <a:solidFill>
                <a:schemeClr val="dk2"/>
              </a:solidFill>
            </a:endParaRPr>
          </a:p>
          <a:p>
            <a:pPr marL="457200" lvl="0" indent="0" algn="l" rtl="0">
              <a:lnSpc>
                <a:spcPct val="95000"/>
              </a:lnSpc>
              <a:spcBef>
                <a:spcPts val="1200"/>
              </a:spcBef>
              <a:spcAft>
                <a:spcPts val="0"/>
              </a:spcAft>
              <a:buNone/>
            </a:pPr>
            <a:endParaRPr sz="200">
              <a:solidFill>
                <a:schemeClr val="dk2"/>
              </a:solidFill>
            </a:endParaRPr>
          </a:p>
          <a:p>
            <a:pPr marL="457200" lvl="0" indent="-368300" algn="l" rtl="0">
              <a:lnSpc>
                <a:spcPct val="95000"/>
              </a:lnSpc>
              <a:spcBef>
                <a:spcPts val="1200"/>
              </a:spcBef>
              <a:spcAft>
                <a:spcPts val="0"/>
              </a:spcAft>
              <a:buClr>
                <a:schemeClr val="dk2"/>
              </a:buClr>
              <a:buSzPts val="2200"/>
              <a:buChar char="●"/>
            </a:pPr>
            <a:r>
              <a:rPr lang="en" sz="2200">
                <a:solidFill>
                  <a:schemeClr val="dk2"/>
                </a:solidFill>
              </a:rPr>
              <a:t>Use today’s ‘what’ and ‘how’ learnings to develop strategies for effective partnership</a:t>
            </a:r>
            <a:endParaRPr sz="2200">
              <a:solidFill>
                <a:schemeClr val="dk2"/>
              </a:solidFill>
            </a:endParaRPr>
          </a:p>
          <a:p>
            <a:pPr marL="457200" lvl="0" indent="0" algn="l" rtl="0">
              <a:lnSpc>
                <a:spcPct val="95000"/>
              </a:lnSpc>
              <a:spcBef>
                <a:spcPts val="1200"/>
              </a:spcBef>
              <a:spcAft>
                <a:spcPts val="0"/>
              </a:spcAft>
              <a:buNone/>
            </a:pPr>
            <a:endParaRPr sz="100">
              <a:solidFill>
                <a:schemeClr val="dk2"/>
              </a:solidFill>
            </a:endParaRPr>
          </a:p>
          <a:p>
            <a:pPr marL="457200" lvl="0" indent="-368300" algn="l" rtl="0">
              <a:lnSpc>
                <a:spcPct val="95000"/>
              </a:lnSpc>
              <a:spcBef>
                <a:spcPts val="1200"/>
              </a:spcBef>
              <a:spcAft>
                <a:spcPts val="0"/>
              </a:spcAft>
              <a:buClr>
                <a:schemeClr val="dk2"/>
              </a:buClr>
              <a:buSzPts val="2200"/>
              <a:buChar char="●"/>
            </a:pPr>
            <a:r>
              <a:rPr lang="en" sz="2200">
                <a:solidFill>
                  <a:schemeClr val="dk2"/>
                </a:solidFill>
              </a:rPr>
              <a:t>Identify the most promising and challenging elements </a:t>
            </a:r>
            <a:endParaRPr sz="2200">
              <a:solidFill>
                <a:schemeClr val="dk2"/>
              </a:solidFill>
            </a:endParaRPr>
          </a:p>
        </p:txBody>
      </p:sp>
      <p:pic>
        <p:nvPicPr>
          <p:cNvPr id="179" name="Google Shape;179;p28"/>
          <p:cNvPicPr preferRelativeResize="0"/>
          <p:nvPr/>
        </p:nvPicPr>
        <p:blipFill>
          <a:blip r:embed="rId3">
            <a:alphaModFix/>
          </a:blip>
          <a:stretch>
            <a:fillRect/>
          </a:stretch>
        </p:blipFill>
        <p:spPr>
          <a:xfrm>
            <a:off x="7038325" y="863050"/>
            <a:ext cx="1891150" cy="1596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Discuss &amp; Share Out</a:t>
            </a:r>
            <a:endParaRPr/>
          </a:p>
        </p:txBody>
      </p:sp>
      <p:sp>
        <p:nvSpPr>
          <p:cNvPr id="185" name="Google Shape;185;p2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50">
                <a:solidFill>
                  <a:srgbClr val="231F20"/>
                </a:solidFill>
                <a:highlight>
                  <a:srgbClr val="FFFFFF"/>
                </a:highlight>
                <a:latin typeface="Arial"/>
                <a:ea typeface="Arial"/>
                <a:cs typeface="Arial"/>
                <a:sym typeface="Arial"/>
              </a:rPr>
              <a:t>Group sharing out (overall strategies + promising and challenging elements)</a:t>
            </a:r>
            <a:endParaRPr sz="2150">
              <a:solidFill>
                <a:srgbClr val="231F20"/>
              </a:solidFill>
              <a:highlight>
                <a:srgbClr val="FFFFFF"/>
              </a:highlight>
              <a:latin typeface="Arial"/>
              <a:ea typeface="Arial"/>
              <a:cs typeface="Arial"/>
              <a:sym typeface="Arial"/>
            </a:endParaRPr>
          </a:p>
          <a:p>
            <a:pPr marL="0" lvl="0" indent="0" algn="l" rtl="0">
              <a:spcBef>
                <a:spcPts val="1200"/>
              </a:spcBef>
              <a:spcAft>
                <a:spcPts val="1200"/>
              </a:spcAft>
              <a:buNone/>
            </a:pPr>
            <a:endParaRPr sz="1750">
              <a:solidFill>
                <a:srgbClr val="231F20"/>
              </a:solidFill>
              <a:highlight>
                <a:srgbClr val="FFFFFF"/>
              </a:highlight>
              <a:latin typeface="Arial"/>
              <a:ea typeface="Arial"/>
              <a:cs typeface="Arial"/>
              <a:sym typeface="Arial"/>
            </a:endParaRPr>
          </a:p>
        </p:txBody>
      </p:sp>
      <p:pic>
        <p:nvPicPr>
          <p:cNvPr id="186" name="Google Shape;186;p29"/>
          <p:cNvPicPr preferRelativeResize="0"/>
          <p:nvPr/>
        </p:nvPicPr>
        <p:blipFill>
          <a:blip r:embed="rId3">
            <a:alphaModFix/>
          </a:blip>
          <a:stretch>
            <a:fillRect/>
          </a:stretch>
        </p:blipFill>
        <p:spPr>
          <a:xfrm>
            <a:off x="1970250" y="2675225"/>
            <a:ext cx="2228350" cy="2228350"/>
          </a:xfrm>
          <a:prstGeom prst="rect">
            <a:avLst/>
          </a:prstGeom>
          <a:noFill/>
          <a:ln>
            <a:noFill/>
          </a:ln>
        </p:spPr>
      </p:pic>
      <p:pic>
        <p:nvPicPr>
          <p:cNvPr id="187" name="Google Shape;187;p29"/>
          <p:cNvPicPr preferRelativeResize="0"/>
          <p:nvPr/>
        </p:nvPicPr>
        <p:blipFill>
          <a:blip r:embed="rId4">
            <a:alphaModFix/>
          </a:blip>
          <a:stretch>
            <a:fillRect/>
          </a:stretch>
        </p:blipFill>
        <p:spPr>
          <a:xfrm>
            <a:off x="4437052" y="2763290"/>
            <a:ext cx="3083950" cy="2052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Thank you! </a:t>
            </a:r>
            <a:endParaRPr/>
          </a:p>
        </p:txBody>
      </p:sp>
      <p:sp>
        <p:nvSpPr>
          <p:cNvPr id="193" name="Google Shape;193;p30"/>
          <p:cNvSpPr txBox="1">
            <a:spLocks noGrp="1"/>
          </p:cNvSpPr>
          <p:nvPr>
            <p:ph type="body" idx="1"/>
          </p:nvPr>
        </p:nvSpPr>
        <p:spPr>
          <a:xfrm>
            <a:off x="0" y="60275"/>
            <a:ext cx="9144000" cy="507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a:p>
        </p:txBody>
      </p:sp>
      <p:pic>
        <p:nvPicPr>
          <p:cNvPr id="194" name="Google Shape;194;p30"/>
          <p:cNvPicPr preferRelativeResize="0"/>
          <p:nvPr/>
        </p:nvPicPr>
        <p:blipFill>
          <a:blip r:embed="rId3">
            <a:alphaModFix/>
          </a:blip>
          <a:stretch>
            <a:fillRect/>
          </a:stretch>
        </p:blipFill>
        <p:spPr>
          <a:xfrm>
            <a:off x="1418065" y="3768050"/>
            <a:ext cx="1265672" cy="1367475"/>
          </a:xfrm>
          <a:prstGeom prst="rect">
            <a:avLst/>
          </a:prstGeom>
          <a:noFill/>
          <a:ln>
            <a:noFill/>
          </a:ln>
        </p:spPr>
      </p:pic>
      <p:pic>
        <p:nvPicPr>
          <p:cNvPr id="195" name="Google Shape;195;p30"/>
          <p:cNvPicPr preferRelativeResize="0"/>
          <p:nvPr/>
        </p:nvPicPr>
        <p:blipFill rotWithShape="1">
          <a:blip r:embed="rId4">
            <a:alphaModFix/>
          </a:blip>
          <a:srcRect t="27865" b="28656"/>
          <a:stretch/>
        </p:blipFill>
        <p:spPr>
          <a:xfrm>
            <a:off x="2024825" y="1856410"/>
            <a:ext cx="3331837" cy="1034700"/>
          </a:xfrm>
          <a:prstGeom prst="rect">
            <a:avLst/>
          </a:prstGeom>
          <a:noFill/>
          <a:ln>
            <a:noFill/>
          </a:ln>
        </p:spPr>
      </p:pic>
      <p:pic>
        <p:nvPicPr>
          <p:cNvPr id="196" name="Google Shape;196;p30"/>
          <p:cNvPicPr preferRelativeResize="0"/>
          <p:nvPr/>
        </p:nvPicPr>
        <p:blipFill>
          <a:blip r:embed="rId5">
            <a:alphaModFix/>
          </a:blip>
          <a:stretch>
            <a:fillRect/>
          </a:stretch>
        </p:blipFill>
        <p:spPr>
          <a:xfrm>
            <a:off x="2793560" y="3820748"/>
            <a:ext cx="1514490" cy="1262075"/>
          </a:xfrm>
          <a:prstGeom prst="rect">
            <a:avLst/>
          </a:prstGeom>
          <a:noFill/>
          <a:ln>
            <a:noFill/>
          </a:ln>
        </p:spPr>
      </p:pic>
      <p:pic>
        <p:nvPicPr>
          <p:cNvPr id="197" name="Google Shape;197;p30"/>
          <p:cNvPicPr preferRelativeResize="0"/>
          <p:nvPr/>
        </p:nvPicPr>
        <p:blipFill>
          <a:blip r:embed="rId6">
            <a:alphaModFix/>
          </a:blip>
          <a:stretch>
            <a:fillRect/>
          </a:stretch>
        </p:blipFill>
        <p:spPr>
          <a:xfrm>
            <a:off x="4308044" y="3872872"/>
            <a:ext cx="4779456" cy="1262075"/>
          </a:xfrm>
          <a:prstGeom prst="rect">
            <a:avLst/>
          </a:prstGeom>
          <a:noFill/>
          <a:ln>
            <a:noFill/>
          </a:ln>
        </p:spPr>
      </p:pic>
      <p:pic>
        <p:nvPicPr>
          <p:cNvPr id="198" name="Google Shape;198;p30"/>
          <p:cNvPicPr preferRelativeResize="0"/>
          <p:nvPr/>
        </p:nvPicPr>
        <p:blipFill>
          <a:blip r:embed="rId7">
            <a:alphaModFix/>
          </a:blip>
          <a:stretch>
            <a:fillRect/>
          </a:stretch>
        </p:blipFill>
        <p:spPr>
          <a:xfrm>
            <a:off x="7654450" y="1977125"/>
            <a:ext cx="1367475" cy="1367475"/>
          </a:xfrm>
          <a:prstGeom prst="rect">
            <a:avLst/>
          </a:prstGeom>
          <a:noFill/>
          <a:ln>
            <a:noFill/>
          </a:ln>
        </p:spPr>
      </p:pic>
      <p:pic>
        <p:nvPicPr>
          <p:cNvPr id="199" name="Google Shape;199;p30"/>
          <p:cNvPicPr preferRelativeResize="0"/>
          <p:nvPr/>
        </p:nvPicPr>
        <p:blipFill>
          <a:blip r:embed="rId8">
            <a:alphaModFix/>
          </a:blip>
          <a:stretch>
            <a:fillRect/>
          </a:stretch>
        </p:blipFill>
        <p:spPr>
          <a:xfrm>
            <a:off x="5356641" y="1932876"/>
            <a:ext cx="2170458" cy="881750"/>
          </a:xfrm>
          <a:prstGeom prst="rect">
            <a:avLst/>
          </a:prstGeom>
          <a:noFill/>
          <a:ln>
            <a:noFill/>
          </a:ln>
        </p:spPr>
      </p:pic>
      <p:pic>
        <p:nvPicPr>
          <p:cNvPr id="200" name="Google Shape;200;p30"/>
          <p:cNvPicPr preferRelativeResize="0"/>
          <p:nvPr/>
        </p:nvPicPr>
        <p:blipFill>
          <a:blip r:embed="rId9">
            <a:alphaModFix/>
          </a:blip>
          <a:stretch>
            <a:fillRect/>
          </a:stretch>
        </p:blipFill>
        <p:spPr>
          <a:xfrm>
            <a:off x="179050" y="3006724"/>
            <a:ext cx="1129200" cy="1957900"/>
          </a:xfrm>
          <a:prstGeom prst="rect">
            <a:avLst/>
          </a:prstGeom>
          <a:noFill/>
          <a:ln>
            <a:noFill/>
          </a:ln>
        </p:spPr>
      </p:pic>
      <p:pic>
        <p:nvPicPr>
          <p:cNvPr id="201" name="Google Shape;201;p30"/>
          <p:cNvPicPr preferRelativeResize="0"/>
          <p:nvPr/>
        </p:nvPicPr>
        <p:blipFill>
          <a:blip r:embed="rId10">
            <a:alphaModFix/>
          </a:blip>
          <a:stretch>
            <a:fillRect/>
          </a:stretch>
        </p:blipFill>
        <p:spPr>
          <a:xfrm>
            <a:off x="1229172" y="1856388"/>
            <a:ext cx="795650" cy="939625"/>
          </a:xfrm>
          <a:prstGeom prst="rect">
            <a:avLst/>
          </a:prstGeom>
          <a:noFill/>
          <a:ln>
            <a:noFill/>
          </a:ln>
        </p:spPr>
      </p:pic>
      <p:pic>
        <p:nvPicPr>
          <p:cNvPr id="202" name="Google Shape;202;p30"/>
          <p:cNvPicPr preferRelativeResize="0"/>
          <p:nvPr/>
        </p:nvPicPr>
        <p:blipFill>
          <a:blip r:embed="rId11">
            <a:alphaModFix/>
          </a:blip>
          <a:stretch>
            <a:fillRect/>
          </a:stretch>
        </p:blipFill>
        <p:spPr>
          <a:xfrm>
            <a:off x="45800" y="1735651"/>
            <a:ext cx="1183365" cy="1181090"/>
          </a:xfrm>
          <a:prstGeom prst="rect">
            <a:avLst/>
          </a:prstGeom>
          <a:noFill/>
          <a:ln>
            <a:noFill/>
          </a:ln>
        </p:spPr>
      </p:pic>
      <p:sp>
        <p:nvSpPr>
          <p:cNvPr id="203" name="Google Shape;203;p30"/>
          <p:cNvSpPr txBox="1"/>
          <p:nvPr/>
        </p:nvSpPr>
        <p:spPr>
          <a:xfrm>
            <a:off x="1826900" y="3024200"/>
            <a:ext cx="5700300" cy="76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a:ea typeface="Roboto"/>
                <a:cs typeface="Roboto"/>
                <a:sym typeface="Roboto"/>
              </a:rPr>
              <a:t>Plus special thanks to Greg Boal &amp; Josh Wilson from UMSL-MIMH for programmatic &amp; presentation help!</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1200"/>
              </a:spcAft>
              <a:buNone/>
            </a:pPr>
            <a:r>
              <a:rPr lang="en" sz="2750" b="1">
                <a:latin typeface="Arial"/>
                <a:ea typeface="Arial"/>
                <a:cs typeface="Arial"/>
                <a:sym typeface="Arial"/>
              </a:rPr>
              <a:t>Introductions</a:t>
            </a:r>
            <a:endParaRPr sz="4200"/>
          </a:p>
        </p:txBody>
      </p:sp>
      <p:sp>
        <p:nvSpPr>
          <p:cNvPr id="74" name="Google Shape;74;p14"/>
          <p:cNvSpPr txBox="1">
            <a:spLocks noGrp="1"/>
          </p:cNvSpPr>
          <p:nvPr>
            <p:ph type="body" idx="1"/>
          </p:nvPr>
        </p:nvSpPr>
        <p:spPr>
          <a:xfrm>
            <a:off x="460950" y="1769125"/>
            <a:ext cx="8222100" cy="248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50" i="1">
                <a:solidFill>
                  <a:srgbClr val="231F20"/>
                </a:solidFill>
                <a:highlight>
                  <a:srgbClr val="FFFFFF"/>
                </a:highlight>
                <a:latin typeface="Arial"/>
                <a:ea typeface="Arial"/>
                <a:cs typeface="Arial"/>
                <a:sym typeface="Arial"/>
              </a:rPr>
              <a:t>a psychologist, </a:t>
            </a:r>
            <a:endParaRPr sz="1750" i="1">
              <a:solidFill>
                <a:srgbClr val="231F20"/>
              </a:solidFill>
              <a:highlight>
                <a:srgbClr val="FFFFFF"/>
              </a:highlight>
              <a:latin typeface="Arial"/>
              <a:ea typeface="Arial"/>
              <a:cs typeface="Arial"/>
              <a:sym typeface="Arial"/>
            </a:endParaRPr>
          </a:p>
          <a:p>
            <a:pPr marL="0" lvl="0" indent="0" algn="l" rtl="0">
              <a:spcBef>
                <a:spcPts val="1200"/>
              </a:spcBef>
              <a:spcAft>
                <a:spcPts val="0"/>
              </a:spcAft>
              <a:buNone/>
            </a:pPr>
            <a:r>
              <a:rPr lang="en" sz="1750" i="1">
                <a:solidFill>
                  <a:srgbClr val="231F20"/>
                </a:solidFill>
                <a:highlight>
                  <a:srgbClr val="FFFFFF"/>
                </a:highlight>
                <a:latin typeface="Arial"/>
                <a:ea typeface="Arial"/>
                <a:cs typeface="Arial"/>
                <a:sym typeface="Arial"/>
              </a:rPr>
              <a:t>lawyer, </a:t>
            </a:r>
            <a:endParaRPr sz="1750" i="1">
              <a:solidFill>
                <a:srgbClr val="231F20"/>
              </a:solidFill>
              <a:highlight>
                <a:srgbClr val="FFFFFF"/>
              </a:highlight>
              <a:latin typeface="Arial"/>
              <a:ea typeface="Arial"/>
              <a:cs typeface="Arial"/>
              <a:sym typeface="Arial"/>
            </a:endParaRPr>
          </a:p>
          <a:p>
            <a:pPr marL="0" lvl="0" indent="0" algn="l" rtl="0">
              <a:spcBef>
                <a:spcPts val="1200"/>
              </a:spcBef>
              <a:spcAft>
                <a:spcPts val="0"/>
              </a:spcAft>
              <a:buNone/>
            </a:pPr>
            <a:r>
              <a:rPr lang="en" sz="1750" i="1">
                <a:solidFill>
                  <a:srgbClr val="231F20"/>
                </a:solidFill>
                <a:highlight>
                  <a:srgbClr val="FFFFFF"/>
                </a:highlight>
                <a:latin typeface="Arial"/>
                <a:ea typeface="Arial"/>
                <a:cs typeface="Arial"/>
                <a:sym typeface="Arial"/>
              </a:rPr>
              <a:t>sociologist, </a:t>
            </a:r>
            <a:endParaRPr sz="1750" i="1">
              <a:solidFill>
                <a:srgbClr val="231F20"/>
              </a:solidFill>
              <a:highlight>
                <a:srgbClr val="FFFFFF"/>
              </a:highlight>
              <a:latin typeface="Arial"/>
              <a:ea typeface="Arial"/>
              <a:cs typeface="Arial"/>
              <a:sym typeface="Arial"/>
            </a:endParaRPr>
          </a:p>
          <a:p>
            <a:pPr marL="0" lvl="0" indent="0" algn="l" rtl="0">
              <a:spcBef>
                <a:spcPts val="1200"/>
              </a:spcBef>
              <a:spcAft>
                <a:spcPts val="0"/>
              </a:spcAft>
              <a:buNone/>
            </a:pPr>
            <a:r>
              <a:rPr lang="en" sz="1750" i="1">
                <a:solidFill>
                  <a:srgbClr val="231F20"/>
                </a:solidFill>
                <a:highlight>
                  <a:srgbClr val="FFFFFF"/>
                </a:highlight>
                <a:latin typeface="Arial"/>
                <a:ea typeface="Arial"/>
                <a:cs typeface="Arial"/>
                <a:sym typeface="Arial"/>
              </a:rPr>
              <a:t>social worker, </a:t>
            </a:r>
            <a:endParaRPr sz="1750" i="1">
              <a:solidFill>
                <a:srgbClr val="231F20"/>
              </a:solidFill>
              <a:highlight>
                <a:srgbClr val="FFFFFF"/>
              </a:highlight>
              <a:latin typeface="Arial"/>
              <a:ea typeface="Arial"/>
              <a:cs typeface="Arial"/>
              <a:sym typeface="Arial"/>
            </a:endParaRPr>
          </a:p>
          <a:p>
            <a:pPr marL="0" lvl="0" indent="0" algn="l" rtl="0">
              <a:spcBef>
                <a:spcPts val="1200"/>
              </a:spcBef>
              <a:spcAft>
                <a:spcPts val="0"/>
              </a:spcAft>
              <a:buNone/>
            </a:pPr>
            <a:r>
              <a:rPr lang="en" sz="1750" i="1">
                <a:solidFill>
                  <a:srgbClr val="231F20"/>
                </a:solidFill>
                <a:highlight>
                  <a:srgbClr val="FFFFFF"/>
                </a:highlight>
                <a:latin typeface="Arial"/>
                <a:ea typeface="Arial"/>
                <a:cs typeface="Arial"/>
                <a:sym typeface="Arial"/>
              </a:rPr>
              <a:t>paramedic, </a:t>
            </a:r>
            <a:endParaRPr sz="1750" i="1">
              <a:solidFill>
                <a:srgbClr val="231F20"/>
              </a:solidFill>
              <a:highlight>
                <a:srgbClr val="FFFFFF"/>
              </a:highlight>
              <a:latin typeface="Arial"/>
              <a:ea typeface="Arial"/>
              <a:cs typeface="Arial"/>
              <a:sym typeface="Arial"/>
            </a:endParaRPr>
          </a:p>
          <a:p>
            <a:pPr marL="0" lvl="0" indent="0" algn="l" rtl="0">
              <a:spcBef>
                <a:spcPts val="1200"/>
              </a:spcBef>
              <a:spcAft>
                <a:spcPts val="0"/>
              </a:spcAft>
              <a:buNone/>
            </a:pPr>
            <a:r>
              <a:rPr lang="en" sz="1750" i="1">
                <a:solidFill>
                  <a:srgbClr val="231F20"/>
                </a:solidFill>
                <a:highlight>
                  <a:srgbClr val="FFFFFF"/>
                </a:highlight>
                <a:latin typeface="Arial"/>
                <a:ea typeface="Arial"/>
                <a:cs typeface="Arial"/>
                <a:sym typeface="Arial"/>
              </a:rPr>
              <a:t>peer specialist and</a:t>
            </a:r>
            <a:endParaRPr sz="1750" i="1">
              <a:solidFill>
                <a:srgbClr val="231F20"/>
              </a:solidFill>
              <a:highlight>
                <a:srgbClr val="FFFFFF"/>
              </a:highlight>
              <a:latin typeface="Arial"/>
              <a:ea typeface="Arial"/>
              <a:cs typeface="Arial"/>
              <a:sym typeface="Arial"/>
            </a:endParaRPr>
          </a:p>
          <a:p>
            <a:pPr marL="0" lvl="0" indent="0" algn="l" rtl="0">
              <a:spcBef>
                <a:spcPts val="1200"/>
              </a:spcBef>
              <a:spcAft>
                <a:spcPts val="1200"/>
              </a:spcAft>
              <a:buNone/>
            </a:pPr>
            <a:r>
              <a:rPr lang="en" sz="1750" i="1">
                <a:solidFill>
                  <a:srgbClr val="231F20"/>
                </a:solidFill>
                <a:highlight>
                  <a:schemeClr val="lt1"/>
                </a:highlight>
                <a:latin typeface="Arial"/>
                <a:ea typeface="Arial"/>
                <a:cs typeface="Arial"/>
                <a:sym typeface="Arial"/>
              </a:rPr>
              <a:t>police officer</a:t>
            </a:r>
            <a:r>
              <a:rPr lang="en" sz="1750" i="1">
                <a:solidFill>
                  <a:srgbClr val="231F20"/>
                </a:solidFill>
                <a:highlight>
                  <a:srgbClr val="FFFFFF"/>
                </a:highlight>
                <a:latin typeface="Arial"/>
                <a:ea typeface="Arial"/>
                <a:cs typeface="Arial"/>
                <a:sym typeface="Arial"/>
              </a:rPr>
              <a:t>…</a:t>
            </a:r>
            <a:endParaRPr sz="2500" i="1"/>
          </a:p>
        </p:txBody>
      </p:sp>
      <p:pic>
        <p:nvPicPr>
          <p:cNvPr id="75" name="Google Shape;75;p14"/>
          <p:cNvPicPr preferRelativeResize="0"/>
          <p:nvPr/>
        </p:nvPicPr>
        <p:blipFill>
          <a:blip r:embed="rId3">
            <a:alphaModFix/>
          </a:blip>
          <a:stretch>
            <a:fillRect/>
          </a:stretch>
        </p:blipFill>
        <p:spPr>
          <a:xfrm>
            <a:off x="3872693" y="559125"/>
            <a:ext cx="4821308" cy="4395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People who use drugs have frequent interactions with emergency responders </a:t>
            </a:r>
            <a:endParaRPr/>
          </a:p>
        </p:txBody>
      </p:sp>
      <p:sp>
        <p:nvSpPr>
          <p:cNvPr id="81" name="Google Shape;81;p15"/>
          <p:cNvSpPr txBox="1">
            <a:spLocks noGrp="1"/>
          </p:cNvSpPr>
          <p:nvPr>
            <p:ph type="body" idx="1"/>
          </p:nvPr>
        </p:nvSpPr>
        <p:spPr>
          <a:xfrm>
            <a:off x="362900" y="1874100"/>
            <a:ext cx="8560200" cy="3095400"/>
          </a:xfrm>
          <a:prstGeom prst="rect">
            <a:avLst/>
          </a:prstGeom>
        </p:spPr>
        <p:txBody>
          <a:bodyPr spcFirstLastPara="1" wrap="square" lIns="91425" tIns="91425" rIns="91425" bIns="91425" anchor="t" anchorCtr="0">
            <a:normAutofit fontScale="85000" lnSpcReduction="20000"/>
          </a:bodyPr>
          <a:lstStyle/>
          <a:p>
            <a:pPr marL="457200" lvl="0" indent="-336550" algn="l" rtl="0">
              <a:spcBef>
                <a:spcPts val="0"/>
              </a:spcBef>
              <a:spcAft>
                <a:spcPts val="0"/>
              </a:spcAft>
              <a:buClr>
                <a:srgbClr val="231F20"/>
              </a:buClr>
              <a:buSzPct val="100000"/>
              <a:buChar char="●"/>
            </a:pPr>
            <a:r>
              <a:rPr lang="en" sz="2000">
                <a:solidFill>
                  <a:srgbClr val="231F20"/>
                </a:solidFill>
              </a:rPr>
              <a:t>Overdose events, </a:t>
            </a:r>
            <a:r>
              <a:rPr lang="en" sz="2000">
                <a:solidFill>
                  <a:srgbClr val="231F20"/>
                </a:solidFill>
                <a:latin typeface="Arial"/>
                <a:ea typeface="Arial"/>
                <a:cs typeface="Arial"/>
                <a:sym typeface="Arial"/>
              </a:rPr>
              <a:t>Property searches, Drug possession/distribution arrests, Traffic stops, Behavioral health crises, Police diversion programs</a:t>
            </a:r>
            <a:endParaRPr sz="2000">
              <a:solidFill>
                <a:srgbClr val="231F20"/>
              </a:solidFill>
              <a:latin typeface="Arial"/>
              <a:ea typeface="Arial"/>
              <a:cs typeface="Arial"/>
              <a:sym typeface="Arial"/>
            </a:endParaRPr>
          </a:p>
          <a:p>
            <a:pPr marL="457200" lvl="0" indent="0" algn="l" rtl="0">
              <a:spcBef>
                <a:spcPts val="1200"/>
              </a:spcBef>
              <a:spcAft>
                <a:spcPts val="0"/>
              </a:spcAft>
              <a:buNone/>
            </a:pPr>
            <a:endParaRPr sz="2000">
              <a:solidFill>
                <a:srgbClr val="231F20"/>
              </a:solidFill>
              <a:latin typeface="Arial"/>
              <a:ea typeface="Arial"/>
              <a:cs typeface="Arial"/>
              <a:sym typeface="Arial"/>
            </a:endParaRPr>
          </a:p>
          <a:p>
            <a:pPr marL="457200" lvl="0" indent="-336550" algn="l" rtl="0">
              <a:spcBef>
                <a:spcPts val="1200"/>
              </a:spcBef>
              <a:spcAft>
                <a:spcPts val="0"/>
              </a:spcAft>
              <a:buClr>
                <a:srgbClr val="231F20"/>
              </a:buClr>
              <a:buSzPct val="100000"/>
              <a:buFont typeface="Arial"/>
              <a:buChar char="●"/>
            </a:pPr>
            <a:r>
              <a:rPr lang="en" sz="2000">
                <a:solidFill>
                  <a:srgbClr val="231F20"/>
                </a:solidFill>
                <a:latin typeface="Arial"/>
                <a:ea typeface="Arial"/>
                <a:cs typeface="Arial"/>
                <a:sym typeface="Arial"/>
              </a:rPr>
              <a:t>Can be harmful to people who use drugs</a:t>
            </a:r>
            <a:endParaRPr sz="2000">
              <a:solidFill>
                <a:srgbClr val="231F20"/>
              </a:solidFill>
              <a:latin typeface="Arial"/>
              <a:ea typeface="Arial"/>
              <a:cs typeface="Arial"/>
              <a:sym typeface="Arial"/>
            </a:endParaRPr>
          </a:p>
          <a:p>
            <a:pPr marL="457200" lvl="0" indent="0" algn="l" rtl="0">
              <a:spcBef>
                <a:spcPts val="1200"/>
              </a:spcBef>
              <a:spcAft>
                <a:spcPts val="0"/>
              </a:spcAft>
              <a:buNone/>
            </a:pPr>
            <a:endParaRPr sz="2000">
              <a:solidFill>
                <a:srgbClr val="231F20"/>
              </a:solidFill>
              <a:latin typeface="Arial"/>
              <a:ea typeface="Arial"/>
              <a:cs typeface="Arial"/>
              <a:sym typeface="Arial"/>
            </a:endParaRPr>
          </a:p>
          <a:p>
            <a:pPr marL="457200" lvl="0" indent="-336550" algn="l" rtl="0">
              <a:spcBef>
                <a:spcPts val="1200"/>
              </a:spcBef>
              <a:spcAft>
                <a:spcPts val="0"/>
              </a:spcAft>
              <a:buClr>
                <a:srgbClr val="231F20"/>
              </a:buClr>
              <a:buSzPct val="100000"/>
              <a:buFont typeface="Arial"/>
              <a:buChar char="●"/>
            </a:pPr>
            <a:r>
              <a:rPr lang="en" sz="2000">
                <a:solidFill>
                  <a:srgbClr val="231F20"/>
                </a:solidFill>
                <a:latin typeface="Arial"/>
                <a:ea typeface="Arial"/>
                <a:cs typeface="Arial"/>
                <a:sym typeface="Arial"/>
              </a:rPr>
              <a:t>Most parties unsatisfied with status quo</a:t>
            </a:r>
            <a:endParaRPr sz="2000">
              <a:solidFill>
                <a:srgbClr val="231F20"/>
              </a:solidFill>
              <a:latin typeface="Arial"/>
              <a:ea typeface="Arial"/>
              <a:cs typeface="Arial"/>
              <a:sym typeface="Arial"/>
            </a:endParaRPr>
          </a:p>
          <a:p>
            <a:pPr marL="457200" lvl="0" indent="0" algn="l" rtl="0">
              <a:spcBef>
                <a:spcPts val="1200"/>
              </a:spcBef>
              <a:spcAft>
                <a:spcPts val="0"/>
              </a:spcAft>
              <a:buNone/>
            </a:pPr>
            <a:endParaRPr sz="2000">
              <a:solidFill>
                <a:srgbClr val="231F20"/>
              </a:solidFill>
              <a:latin typeface="Arial"/>
              <a:ea typeface="Arial"/>
              <a:cs typeface="Arial"/>
              <a:sym typeface="Arial"/>
            </a:endParaRPr>
          </a:p>
          <a:p>
            <a:pPr marL="457200" lvl="0" indent="-336550" algn="l" rtl="0">
              <a:spcBef>
                <a:spcPts val="1200"/>
              </a:spcBef>
              <a:spcAft>
                <a:spcPts val="0"/>
              </a:spcAft>
              <a:buClr>
                <a:srgbClr val="231F20"/>
              </a:buClr>
              <a:buSzPct val="100000"/>
              <a:buFont typeface="Arial"/>
              <a:buChar char="●"/>
            </a:pPr>
            <a:r>
              <a:rPr lang="en" sz="2000">
                <a:solidFill>
                  <a:srgbClr val="231F20"/>
                </a:solidFill>
                <a:latin typeface="Arial"/>
                <a:ea typeface="Arial"/>
                <a:cs typeface="Arial"/>
                <a:sym typeface="Arial"/>
              </a:rPr>
              <a:t>Racial disparities in arrests &amp; other negative outcomes</a:t>
            </a:r>
            <a:endParaRPr sz="2000">
              <a:solidFill>
                <a:srgbClr val="231F20"/>
              </a:solidFill>
              <a:latin typeface="Arial"/>
              <a:ea typeface="Arial"/>
              <a:cs typeface="Arial"/>
              <a:sym typeface="Arial"/>
            </a:endParaRPr>
          </a:p>
        </p:txBody>
      </p:sp>
      <p:pic>
        <p:nvPicPr>
          <p:cNvPr id="82" name="Google Shape;82;p15"/>
          <p:cNvPicPr preferRelativeResize="0"/>
          <p:nvPr/>
        </p:nvPicPr>
        <p:blipFill>
          <a:blip r:embed="rId3">
            <a:alphaModFix/>
          </a:blip>
          <a:stretch>
            <a:fillRect/>
          </a:stretch>
        </p:blipFill>
        <p:spPr>
          <a:xfrm>
            <a:off x="6004475" y="2629975"/>
            <a:ext cx="2628900" cy="1733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Law Enforcement &amp; Emergency Medical Services Department Structures/Hierarchies</a:t>
            </a:r>
            <a:endParaRPr/>
          </a:p>
        </p:txBody>
      </p:sp>
      <p:pic>
        <p:nvPicPr>
          <p:cNvPr id="88" name="Google Shape;88;p16"/>
          <p:cNvPicPr preferRelativeResize="0"/>
          <p:nvPr/>
        </p:nvPicPr>
        <p:blipFill>
          <a:blip r:embed="rId3">
            <a:alphaModFix/>
          </a:blip>
          <a:stretch>
            <a:fillRect/>
          </a:stretch>
        </p:blipFill>
        <p:spPr>
          <a:xfrm>
            <a:off x="4104675" y="2356625"/>
            <a:ext cx="5039325" cy="2786875"/>
          </a:xfrm>
          <a:prstGeom prst="rect">
            <a:avLst/>
          </a:prstGeom>
          <a:noFill/>
          <a:ln>
            <a:noFill/>
          </a:ln>
        </p:spPr>
      </p:pic>
      <p:pic>
        <p:nvPicPr>
          <p:cNvPr id="89" name="Google Shape;89;p16"/>
          <p:cNvPicPr preferRelativeResize="0"/>
          <p:nvPr/>
        </p:nvPicPr>
        <p:blipFill>
          <a:blip r:embed="rId4">
            <a:alphaModFix/>
          </a:blip>
          <a:stretch>
            <a:fillRect/>
          </a:stretch>
        </p:blipFill>
        <p:spPr>
          <a:xfrm>
            <a:off x="556358" y="2356625"/>
            <a:ext cx="3499793" cy="2786875"/>
          </a:xfrm>
          <a:prstGeom prst="rect">
            <a:avLst/>
          </a:prstGeom>
          <a:noFill/>
          <a:ln>
            <a:noFill/>
          </a:ln>
        </p:spPr>
      </p:pic>
      <p:sp>
        <p:nvSpPr>
          <p:cNvPr id="90" name="Google Shape;90;p16"/>
          <p:cNvSpPr txBox="1"/>
          <p:nvPr/>
        </p:nvSpPr>
        <p:spPr>
          <a:xfrm>
            <a:off x="972275" y="1877125"/>
            <a:ext cx="2927100" cy="20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Roboto"/>
                <a:ea typeface="Roboto"/>
                <a:cs typeface="Roboto"/>
                <a:sym typeface="Roboto"/>
              </a:rPr>
              <a:t>Police Department Hierarchy </a:t>
            </a:r>
            <a:endParaRPr sz="1600">
              <a:latin typeface="Roboto"/>
              <a:ea typeface="Roboto"/>
              <a:cs typeface="Roboto"/>
              <a:sym typeface="Roboto"/>
            </a:endParaRPr>
          </a:p>
        </p:txBody>
      </p:sp>
      <p:sp>
        <p:nvSpPr>
          <p:cNvPr id="91" name="Google Shape;91;p16"/>
          <p:cNvSpPr txBox="1"/>
          <p:nvPr/>
        </p:nvSpPr>
        <p:spPr>
          <a:xfrm>
            <a:off x="5173000" y="1877125"/>
            <a:ext cx="3222900" cy="20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Roboto"/>
                <a:ea typeface="Roboto"/>
                <a:cs typeface="Roboto"/>
                <a:sym typeface="Roboto"/>
              </a:rPr>
              <a:t>Fire Department/EMS Hierarchy </a:t>
            </a:r>
            <a:endParaRPr sz="1600">
              <a:latin typeface="Roboto"/>
              <a:ea typeface="Roboto"/>
              <a:cs typeface="Roboto"/>
              <a:sym typeface="Roboto"/>
            </a:endParaRPr>
          </a:p>
        </p:txBody>
      </p:sp>
      <p:pic>
        <p:nvPicPr>
          <p:cNvPr id="92" name="Google Shape;92;p16"/>
          <p:cNvPicPr preferRelativeResize="0"/>
          <p:nvPr/>
        </p:nvPicPr>
        <p:blipFill>
          <a:blip r:embed="rId5">
            <a:alphaModFix/>
          </a:blip>
          <a:stretch>
            <a:fillRect/>
          </a:stretch>
        </p:blipFill>
        <p:spPr>
          <a:xfrm>
            <a:off x="2507144" y="4059644"/>
            <a:ext cx="1392225" cy="985500"/>
          </a:xfrm>
          <a:prstGeom prst="rect">
            <a:avLst/>
          </a:prstGeom>
          <a:noFill/>
          <a:ln>
            <a:noFill/>
          </a:ln>
        </p:spPr>
      </p:pic>
      <p:pic>
        <p:nvPicPr>
          <p:cNvPr id="93" name="Google Shape;93;p16"/>
          <p:cNvPicPr preferRelativeResize="0"/>
          <p:nvPr/>
        </p:nvPicPr>
        <p:blipFill>
          <a:blip r:embed="rId6">
            <a:alphaModFix/>
          </a:blip>
          <a:stretch>
            <a:fillRect/>
          </a:stretch>
        </p:blipFill>
        <p:spPr>
          <a:xfrm>
            <a:off x="7037212" y="4006225"/>
            <a:ext cx="1609663" cy="76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Typical 911 Dispatch Protocols</a:t>
            </a:r>
            <a:endParaRPr/>
          </a:p>
        </p:txBody>
      </p:sp>
      <p:sp>
        <p:nvSpPr>
          <p:cNvPr id="99" name="Google Shape;99;p17"/>
          <p:cNvSpPr txBox="1">
            <a:spLocks noGrp="1"/>
          </p:cNvSpPr>
          <p:nvPr>
            <p:ph type="body" idx="1"/>
          </p:nvPr>
        </p:nvSpPr>
        <p:spPr>
          <a:xfrm>
            <a:off x="197725" y="1950425"/>
            <a:ext cx="4374300" cy="2710200"/>
          </a:xfrm>
          <a:prstGeom prst="rect">
            <a:avLst/>
          </a:prstGeom>
        </p:spPr>
        <p:txBody>
          <a:bodyPr spcFirstLastPara="1" wrap="square" lIns="91425" tIns="91425" rIns="91425" bIns="91425" anchor="t" anchorCtr="0">
            <a:normAutofit fontScale="85000" lnSpcReduction="20000"/>
          </a:bodyPr>
          <a:lstStyle/>
          <a:p>
            <a:pPr marL="457200" lvl="0" indent="-325755" algn="l" rtl="0">
              <a:spcBef>
                <a:spcPts val="0"/>
              </a:spcBef>
              <a:spcAft>
                <a:spcPts val="0"/>
              </a:spcAft>
              <a:buSzPct val="100000"/>
              <a:buChar char="●"/>
            </a:pPr>
            <a:r>
              <a:rPr lang="en"/>
              <a:t>Strictly medical calls → fire/EMS dispatch only</a:t>
            </a:r>
            <a:endParaRPr/>
          </a:p>
          <a:p>
            <a:pPr marL="457200" lvl="0" indent="0" algn="l" rtl="0">
              <a:spcBef>
                <a:spcPts val="1200"/>
              </a:spcBef>
              <a:spcAft>
                <a:spcPts val="0"/>
              </a:spcAft>
              <a:buNone/>
            </a:pPr>
            <a:endParaRPr sz="100"/>
          </a:p>
          <a:p>
            <a:pPr marL="457200" lvl="0" indent="-325755" algn="l" rtl="0">
              <a:spcBef>
                <a:spcPts val="1200"/>
              </a:spcBef>
              <a:spcAft>
                <a:spcPts val="0"/>
              </a:spcAft>
              <a:buSzPct val="100000"/>
              <a:buChar char="●"/>
            </a:pPr>
            <a:r>
              <a:rPr lang="en"/>
              <a:t>Calls with (or without?) a safety risk → law enforcement is co-dispatched</a:t>
            </a:r>
            <a:endParaRPr/>
          </a:p>
          <a:p>
            <a:pPr marL="457200" lvl="0" indent="0" algn="l" rtl="0">
              <a:spcBef>
                <a:spcPts val="1200"/>
              </a:spcBef>
              <a:spcAft>
                <a:spcPts val="0"/>
              </a:spcAft>
              <a:buNone/>
            </a:pPr>
            <a:endParaRPr sz="100"/>
          </a:p>
          <a:p>
            <a:pPr marL="457200" lvl="0" indent="-325755" algn="l" rtl="0">
              <a:spcBef>
                <a:spcPts val="1200"/>
              </a:spcBef>
              <a:spcAft>
                <a:spcPts val="0"/>
              </a:spcAft>
              <a:buSzPct val="100000"/>
              <a:buChar char="●"/>
            </a:pPr>
            <a:r>
              <a:rPr lang="en"/>
              <a:t>Notes: </a:t>
            </a:r>
            <a:endParaRPr/>
          </a:p>
          <a:p>
            <a:pPr marL="914400" lvl="1" indent="-304165" algn="l" rtl="0">
              <a:spcBef>
                <a:spcPts val="0"/>
              </a:spcBef>
              <a:spcAft>
                <a:spcPts val="0"/>
              </a:spcAft>
              <a:buSzPct val="100000"/>
              <a:buChar char="○"/>
            </a:pPr>
            <a:r>
              <a:rPr lang="en"/>
              <a:t>Highly variable (rurality, protocols, etc)</a:t>
            </a:r>
            <a:endParaRPr/>
          </a:p>
          <a:p>
            <a:pPr marL="914400" lvl="1" indent="-304165" algn="l" rtl="0">
              <a:spcBef>
                <a:spcPts val="0"/>
              </a:spcBef>
              <a:spcAft>
                <a:spcPts val="0"/>
              </a:spcAft>
              <a:buSzPct val="100000"/>
              <a:buChar char="○"/>
            </a:pPr>
            <a:r>
              <a:rPr lang="en"/>
              <a:t>Role of discretion (indiv. decision-makers)</a:t>
            </a:r>
            <a:endParaRPr/>
          </a:p>
          <a:p>
            <a:pPr marL="1371600" lvl="2" indent="-304164" algn="l" rtl="0">
              <a:spcBef>
                <a:spcPts val="0"/>
              </a:spcBef>
              <a:spcAft>
                <a:spcPts val="0"/>
              </a:spcAft>
              <a:buSzPct val="100000"/>
              <a:buChar char="■"/>
            </a:pPr>
            <a:r>
              <a:rPr lang="en"/>
              <a:t>how that plays into who responds vs does not respond</a:t>
            </a:r>
            <a:endParaRPr/>
          </a:p>
        </p:txBody>
      </p:sp>
      <p:pic>
        <p:nvPicPr>
          <p:cNvPr id="100" name="Google Shape;100;p17"/>
          <p:cNvPicPr preferRelativeResize="0"/>
          <p:nvPr/>
        </p:nvPicPr>
        <p:blipFill>
          <a:blip r:embed="rId3">
            <a:alphaModFix/>
          </a:blip>
          <a:stretch>
            <a:fillRect/>
          </a:stretch>
        </p:blipFill>
        <p:spPr>
          <a:xfrm>
            <a:off x="4572000" y="2157775"/>
            <a:ext cx="4263575" cy="2502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marR="0" lvl="0" indent="0" algn="l" rtl="0">
              <a:lnSpc>
                <a:spcPct val="115000"/>
              </a:lnSpc>
              <a:spcBef>
                <a:spcPts val="0"/>
              </a:spcBef>
              <a:spcAft>
                <a:spcPts val="0"/>
              </a:spcAft>
              <a:buNone/>
            </a:pPr>
            <a:r>
              <a:rPr lang="en" sz="2350" b="1">
                <a:latin typeface="Arial"/>
                <a:ea typeface="Arial"/>
                <a:cs typeface="Arial"/>
                <a:sym typeface="Arial"/>
              </a:rPr>
              <a:t>Effective emergency responder strategies -- THE ‘WHAT’</a:t>
            </a:r>
            <a:endParaRPr sz="2350" b="1">
              <a:latin typeface="Arial"/>
              <a:ea typeface="Arial"/>
              <a:cs typeface="Arial"/>
              <a:sym typeface="Arial"/>
            </a:endParaRPr>
          </a:p>
        </p:txBody>
      </p:sp>
      <p:sp>
        <p:nvSpPr>
          <p:cNvPr id="106" name="Google Shape;106;p18"/>
          <p:cNvSpPr txBox="1">
            <a:spLocks noGrp="1"/>
          </p:cNvSpPr>
          <p:nvPr>
            <p:ph type="body" idx="1"/>
          </p:nvPr>
        </p:nvSpPr>
        <p:spPr>
          <a:xfrm>
            <a:off x="471900" y="2065875"/>
            <a:ext cx="8222100" cy="313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50">
                <a:solidFill>
                  <a:srgbClr val="231F20"/>
                </a:solidFill>
                <a:highlight>
                  <a:srgbClr val="FFFFFF"/>
                </a:highlight>
                <a:latin typeface="Arial"/>
                <a:ea typeface="Arial"/>
                <a:cs typeface="Arial"/>
                <a:sym typeface="Arial"/>
              </a:rPr>
              <a:t>1. </a:t>
            </a:r>
            <a:r>
              <a:rPr lang="en" sz="1750" b="1">
                <a:solidFill>
                  <a:srgbClr val="231F20"/>
                </a:solidFill>
                <a:highlight>
                  <a:srgbClr val="FFFFFF"/>
                </a:highlight>
                <a:latin typeface="Arial"/>
                <a:ea typeface="Arial"/>
                <a:cs typeface="Arial"/>
                <a:sym typeface="Arial"/>
              </a:rPr>
              <a:t>Overdose Education &amp; Naloxone Distribution </a:t>
            </a:r>
            <a:r>
              <a:rPr lang="en" sz="1750">
                <a:solidFill>
                  <a:srgbClr val="231F20"/>
                </a:solidFill>
                <a:highlight>
                  <a:srgbClr val="FFFFFF"/>
                </a:highlight>
                <a:latin typeface="Arial"/>
                <a:ea typeface="Arial"/>
                <a:cs typeface="Arial"/>
                <a:sym typeface="Arial"/>
              </a:rPr>
              <a:t>(recognizing and responding to ODs, naloxone leave-behind)</a:t>
            </a:r>
            <a:endParaRPr sz="1750">
              <a:solidFill>
                <a:srgbClr val="231F20"/>
              </a:solidFill>
              <a:highlight>
                <a:srgbClr val="FFFFFF"/>
              </a:highlight>
              <a:latin typeface="Arial"/>
              <a:ea typeface="Arial"/>
              <a:cs typeface="Arial"/>
              <a:sym typeface="Arial"/>
            </a:endParaRPr>
          </a:p>
          <a:p>
            <a:pPr marL="0" lvl="0" indent="0" algn="l" rtl="0">
              <a:spcBef>
                <a:spcPts val="1200"/>
              </a:spcBef>
              <a:spcAft>
                <a:spcPts val="0"/>
              </a:spcAft>
              <a:buNone/>
            </a:pPr>
            <a:r>
              <a:rPr lang="en" sz="1750">
                <a:solidFill>
                  <a:srgbClr val="231F20"/>
                </a:solidFill>
                <a:highlight>
                  <a:srgbClr val="FFFFFF"/>
                </a:highlight>
                <a:latin typeface="Arial"/>
                <a:ea typeface="Arial"/>
                <a:cs typeface="Arial"/>
                <a:sym typeface="Arial"/>
              </a:rPr>
              <a:t>2.</a:t>
            </a:r>
            <a:r>
              <a:rPr lang="en" sz="1750" b="1">
                <a:solidFill>
                  <a:srgbClr val="231F20"/>
                </a:solidFill>
                <a:highlight>
                  <a:srgbClr val="FFFFFF"/>
                </a:highlight>
                <a:latin typeface="Arial"/>
                <a:ea typeface="Arial"/>
                <a:cs typeface="Arial"/>
                <a:sym typeface="Arial"/>
              </a:rPr>
              <a:t> Establishing warm handoff and direct referral partnerships</a:t>
            </a:r>
            <a:r>
              <a:rPr lang="en" sz="1750">
                <a:solidFill>
                  <a:srgbClr val="231F20"/>
                </a:solidFill>
                <a:highlight>
                  <a:srgbClr val="FFFFFF"/>
                </a:highlight>
                <a:latin typeface="Arial"/>
                <a:ea typeface="Arial"/>
                <a:cs typeface="Arial"/>
                <a:sym typeface="Arial"/>
              </a:rPr>
              <a:t> (with community-based harm reduction and “bridge” treatment services)</a:t>
            </a:r>
            <a:endParaRPr sz="1750">
              <a:solidFill>
                <a:srgbClr val="231F20"/>
              </a:solidFill>
              <a:highlight>
                <a:srgbClr val="FFFFFF"/>
              </a:highlight>
              <a:latin typeface="Arial"/>
              <a:ea typeface="Arial"/>
              <a:cs typeface="Arial"/>
              <a:sym typeface="Arial"/>
            </a:endParaRPr>
          </a:p>
          <a:p>
            <a:pPr marL="0" lvl="0" indent="0" algn="l" rtl="0">
              <a:spcBef>
                <a:spcPts val="1200"/>
              </a:spcBef>
              <a:spcAft>
                <a:spcPts val="0"/>
              </a:spcAft>
              <a:buNone/>
            </a:pPr>
            <a:r>
              <a:rPr lang="en" sz="1750">
                <a:solidFill>
                  <a:srgbClr val="231F20"/>
                </a:solidFill>
                <a:highlight>
                  <a:srgbClr val="FFFFFF"/>
                </a:highlight>
                <a:latin typeface="Arial"/>
                <a:ea typeface="Arial"/>
                <a:cs typeface="Arial"/>
                <a:sym typeface="Arial"/>
              </a:rPr>
              <a:t>3. </a:t>
            </a:r>
            <a:r>
              <a:rPr lang="en" sz="1750" b="1">
                <a:solidFill>
                  <a:srgbClr val="231F20"/>
                </a:solidFill>
                <a:highlight>
                  <a:srgbClr val="FFFFFF"/>
                </a:highlight>
                <a:latin typeface="Arial"/>
                <a:ea typeface="Arial"/>
                <a:cs typeface="Arial"/>
                <a:sym typeface="Arial"/>
              </a:rPr>
              <a:t>EMS-led buprenorphine induction programs </a:t>
            </a:r>
            <a:r>
              <a:rPr lang="en" sz="1750">
                <a:solidFill>
                  <a:srgbClr val="231F20"/>
                </a:solidFill>
                <a:highlight>
                  <a:srgbClr val="FFFFFF"/>
                </a:highlight>
                <a:latin typeface="Arial"/>
                <a:ea typeface="Arial"/>
                <a:cs typeface="Arial"/>
                <a:sym typeface="Arial"/>
              </a:rPr>
              <a:t>(following overdose reversals)</a:t>
            </a:r>
            <a:endParaRPr sz="1750">
              <a:solidFill>
                <a:srgbClr val="231F20"/>
              </a:solidFill>
              <a:highlight>
                <a:srgbClr val="FFFFFF"/>
              </a:highlight>
              <a:latin typeface="Arial"/>
              <a:ea typeface="Arial"/>
              <a:cs typeface="Arial"/>
              <a:sym typeface="Arial"/>
            </a:endParaRPr>
          </a:p>
          <a:p>
            <a:pPr marL="0" lvl="0" indent="0" algn="l" rtl="0">
              <a:spcBef>
                <a:spcPts val="1200"/>
              </a:spcBef>
              <a:spcAft>
                <a:spcPts val="1200"/>
              </a:spcAft>
              <a:buNone/>
            </a:pPr>
            <a:r>
              <a:rPr lang="en" sz="1750">
                <a:solidFill>
                  <a:srgbClr val="231F20"/>
                </a:solidFill>
                <a:highlight>
                  <a:srgbClr val="FFFFFF"/>
                </a:highlight>
                <a:latin typeface="Arial"/>
                <a:ea typeface="Arial"/>
                <a:cs typeface="Arial"/>
                <a:sym typeface="Arial"/>
              </a:rPr>
              <a:t>4. </a:t>
            </a:r>
            <a:r>
              <a:rPr lang="en" sz="1750" b="1">
                <a:solidFill>
                  <a:srgbClr val="231F20"/>
                </a:solidFill>
                <a:highlight>
                  <a:srgbClr val="FFFFFF"/>
                </a:highlight>
                <a:latin typeface="Arial"/>
                <a:ea typeface="Arial"/>
                <a:cs typeface="Arial"/>
                <a:sym typeface="Arial"/>
              </a:rPr>
              <a:t>Non-dispatch of LEOs to overdose scenes</a:t>
            </a:r>
            <a:endParaRPr sz="25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1850" b="1">
                <a:latin typeface="Arial"/>
                <a:ea typeface="Arial"/>
                <a:cs typeface="Arial"/>
                <a:sym typeface="Arial"/>
              </a:rPr>
              <a:t>Progressive strategies to improve and then decrease interactions between emergency responders and PWUD -- THE ‘WHAT’</a:t>
            </a:r>
            <a:endParaRPr sz="3300" b="1"/>
          </a:p>
        </p:txBody>
      </p:sp>
      <p:sp>
        <p:nvSpPr>
          <p:cNvPr id="112" name="Google Shape;112;p1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750">
                <a:solidFill>
                  <a:srgbClr val="231F20"/>
                </a:solidFill>
                <a:highlight>
                  <a:schemeClr val="lt1"/>
                </a:highlight>
                <a:latin typeface="Arial"/>
                <a:ea typeface="Arial"/>
                <a:cs typeface="Arial"/>
                <a:sym typeface="Arial"/>
              </a:rPr>
              <a:t>1. </a:t>
            </a:r>
            <a:r>
              <a:rPr lang="en" sz="1750" b="1">
                <a:solidFill>
                  <a:srgbClr val="231F20"/>
                </a:solidFill>
                <a:highlight>
                  <a:schemeClr val="lt1"/>
                </a:highlight>
                <a:latin typeface="Arial"/>
                <a:ea typeface="Arial"/>
                <a:cs typeface="Arial"/>
                <a:sym typeface="Arial"/>
              </a:rPr>
              <a:t>Overdose Education &amp; Naloxone Distribution </a:t>
            </a:r>
            <a:r>
              <a:rPr lang="en" sz="1750">
                <a:solidFill>
                  <a:srgbClr val="231F20"/>
                </a:solidFill>
                <a:highlight>
                  <a:schemeClr val="lt1"/>
                </a:highlight>
                <a:latin typeface="Arial"/>
                <a:ea typeface="Arial"/>
                <a:cs typeface="Arial"/>
                <a:sym typeface="Arial"/>
              </a:rPr>
              <a:t>(recognizing and responding to ODs, naloxone leave-behind)</a:t>
            </a:r>
            <a:endParaRPr/>
          </a:p>
        </p:txBody>
      </p:sp>
      <p:pic>
        <p:nvPicPr>
          <p:cNvPr id="113" name="Google Shape;113;p19"/>
          <p:cNvPicPr preferRelativeResize="0"/>
          <p:nvPr/>
        </p:nvPicPr>
        <p:blipFill>
          <a:blip r:embed="rId3">
            <a:alphaModFix/>
          </a:blip>
          <a:stretch>
            <a:fillRect/>
          </a:stretch>
        </p:blipFill>
        <p:spPr>
          <a:xfrm>
            <a:off x="3512187" y="2867899"/>
            <a:ext cx="2119625" cy="1989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1850" b="1">
                <a:latin typeface="Arial"/>
                <a:ea typeface="Arial"/>
                <a:cs typeface="Arial"/>
                <a:sym typeface="Arial"/>
              </a:rPr>
              <a:t>Progressive strategies to improve and then decrease interactions between emergency responders and PWUD -- THE ‘WHAT’</a:t>
            </a:r>
            <a:endParaRPr/>
          </a:p>
        </p:txBody>
      </p:sp>
      <p:sp>
        <p:nvSpPr>
          <p:cNvPr id="119" name="Google Shape;119;p2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750">
                <a:solidFill>
                  <a:srgbClr val="231F20"/>
                </a:solidFill>
                <a:highlight>
                  <a:schemeClr val="lt1"/>
                </a:highlight>
                <a:latin typeface="Arial"/>
                <a:ea typeface="Arial"/>
                <a:cs typeface="Arial"/>
                <a:sym typeface="Arial"/>
              </a:rPr>
              <a:t>2.</a:t>
            </a:r>
            <a:r>
              <a:rPr lang="en" sz="1750" b="1">
                <a:solidFill>
                  <a:srgbClr val="231F20"/>
                </a:solidFill>
                <a:highlight>
                  <a:schemeClr val="lt1"/>
                </a:highlight>
                <a:latin typeface="Arial"/>
                <a:ea typeface="Arial"/>
                <a:cs typeface="Arial"/>
                <a:sym typeface="Arial"/>
              </a:rPr>
              <a:t> Establishing warm handoff and direct referral partnerships</a:t>
            </a:r>
            <a:r>
              <a:rPr lang="en" sz="1750">
                <a:solidFill>
                  <a:srgbClr val="231F20"/>
                </a:solidFill>
                <a:highlight>
                  <a:schemeClr val="lt1"/>
                </a:highlight>
                <a:latin typeface="Arial"/>
                <a:ea typeface="Arial"/>
                <a:cs typeface="Arial"/>
                <a:sym typeface="Arial"/>
              </a:rPr>
              <a:t> (with community-based harm reduction and “bridge” treatment services)</a:t>
            </a:r>
            <a:endParaRPr/>
          </a:p>
        </p:txBody>
      </p:sp>
      <p:pic>
        <p:nvPicPr>
          <p:cNvPr id="120" name="Google Shape;120;p20"/>
          <p:cNvPicPr preferRelativeResize="0"/>
          <p:nvPr/>
        </p:nvPicPr>
        <p:blipFill>
          <a:blip r:embed="rId3">
            <a:alphaModFix/>
          </a:blip>
          <a:stretch>
            <a:fillRect/>
          </a:stretch>
        </p:blipFill>
        <p:spPr>
          <a:xfrm>
            <a:off x="2788375" y="2788702"/>
            <a:ext cx="3245525" cy="1840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1850" b="1">
                <a:latin typeface="Arial"/>
                <a:ea typeface="Arial"/>
                <a:cs typeface="Arial"/>
                <a:sym typeface="Arial"/>
              </a:rPr>
              <a:t>Progressive strategies to improve and then decrease interactions between emergency responders and PWUD -- THE ‘WHAT’</a:t>
            </a:r>
            <a:endParaRPr/>
          </a:p>
        </p:txBody>
      </p:sp>
      <p:sp>
        <p:nvSpPr>
          <p:cNvPr id="126" name="Google Shape;126;p2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750">
                <a:solidFill>
                  <a:srgbClr val="231F20"/>
                </a:solidFill>
                <a:highlight>
                  <a:schemeClr val="lt1"/>
                </a:highlight>
                <a:latin typeface="Arial"/>
                <a:ea typeface="Arial"/>
                <a:cs typeface="Arial"/>
                <a:sym typeface="Arial"/>
              </a:rPr>
              <a:t>3. </a:t>
            </a:r>
            <a:r>
              <a:rPr lang="en" sz="1750" b="1">
                <a:solidFill>
                  <a:srgbClr val="231F20"/>
                </a:solidFill>
                <a:highlight>
                  <a:schemeClr val="lt1"/>
                </a:highlight>
                <a:latin typeface="Arial"/>
                <a:ea typeface="Arial"/>
                <a:cs typeface="Arial"/>
                <a:sym typeface="Arial"/>
              </a:rPr>
              <a:t>EMS-led buprenorphine induction programs </a:t>
            </a:r>
            <a:r>
              <a:rPr lang="en" sz="1750">
                <a:solidFill>
                  <a:srgbClr val="231F20"/>
                </a:solidFill>
                <a:highlight>
                  <a:schemeClr val="lt1"/>
                </a:highlight>
                <a:latin typeface="Arial"/>
                <a:ea typeface="Arial"/>
                <a:cs typeface="Arial"/>
                <a:sym typeface="Arial"/>
              </a:rPr>
              <a:t>(following overdose reversals)</a:t>
            </a:r>
            <a:endParaRPr/>
          </a:p>
        </p:txBody>
      </p:sp>
      <p:pic>
        <p:nvPicPr>
          <p:cNvPr id="127" name="Google Shape;127;p21"/>
          <p:cNvPicPr preferRelativeResize="0"/>
          <p:nvPr/>
        </p:nvPicPr>
        <p:blipFill>
          <a:blip r:embed="rId3">
            <a:alphaModFix/>
          </a:blip>
          <a:stretch>
            <a:fillRect/>
          </a:stretch>
        </p:blipFill>
        <p:spPr>
          <a:xfrm>
            <a:off x="471888" y="3029075"/>
            <a:ext cx="2847975" cy="1600200"/>
          </a:xfrm>
          <a:prstGeom prst="rect">
            <a:avLst/>
          </a:prstGeom>
          <a:noFill/>
          <a:ln>
            <a:noFill/>
          </a:ln>
        </p:spPr>
      </p:pic>
      <p:pic>
        <p:nvPicPr>
          <p:cNvPr id="128" name="Google Shape;128;p21"/>
          <p:cNvPicPr preferRelativeResize="0"/>
          <p:nvPr/>
        </p:nvPicPr>
        <p:blipFill>
          <a:blip r:embed="rId4">
            <a:alphaModFix/>
          </a:blip>
          <a:stretch>
            <a:fillRect/>
          </a:stretch>
        </p:blipFill>
        <p:spPr>
          <a:xfrm>
            <a:off x="6362352" y="3029061"/>
            <a:ext cx="2404672" cy="1600200"/>
          </a:xfrm>
          <a:prstGeom prst="rect">
            <a:avLst/>
          </a:prstGeom>
          <a:noFill/>
          <a:ln>
            <a:noFill/>
          </a:ln>
        </p:spPr>
      </p:pic>
      <p:pic>
        <p:nvPicPr>
          <p:cNvPr id="129" name="Google Shape;129;p21"/>
          <p:cNvPicPr preferRelativeResize="0"/>
          <p:nvPr/>
        </p:nvPicPr>
        <p:blipFill>
          <a:blip r:embed="rId5">
            <a:alphaModFix/>
          </a:blip>
          <a:stretch>
            <a:fillRect/>
          </a:stretch>
        </p:blipFill>
        <p:spPr>
          <a:xfrm>
            <a:off x="3511325" y="2948100"/>
            <a:ext cx="2590800" cy="1762125"/>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1540</Words>
  <Application>Microsoft Office PowerPoint</Application>
  <PresentationFormat>On-screen Show (16:9)</PresentationFormat>
  <Paragraphs>127</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Roboto</vt:lpstr>
      <vt:lpstr>Material</vt:lpstr>
      <vt:lpstr> Meeting 'em where they're at:  Aligning police and EMS practices with harm reduction goals through occupational safety training</vt:lpstr>
      <vt:lpstr>Introductions</vt:lpstr>
      <vt:lpstr>People who use drugs have frequent interactions with emergency responders </vt:lpstr>
      <vt:lpstr>Law Enforcement &amp; Emergency Medical Services Department Structures/Hierarchies</vt:lpstr>
      <vt:lpstr>Typical 911 Dispatch Protocols</vt:lpstr>
      <vt:lpstr>Effective emergency responder strategies -- THE ‘WHAT’</vt:lpstr>
      <vt:lpstr>Progressive strategies to improve and then decrease interactions between emergency responders and PWUD -- THE ‘WHAT’</vt:lpstr>
      <vt:lpstr>Progressive strategies to improve and then decrease interactions between emergency responders and PWUD -- THE ‘WHAT’</vt:lpstr>
      <vt:lpstr>Progressive strategies to improve and then decrease interactions between emergency responders and PWUD -- THE ‘WHAT’</vt:lpstr>
      <vt:lpstr>Progressive strategies to improve and then decrease interactions between emergency responders and PWUD -- THE ‘WHAT’</vt:lpstr>
      <vt:lpstr>Foundational skills most essential to effective substance use programming with emergency responders -- THE ‘HOW’</vt:lpstr>
      <vt:lpstr>Review and demonstration of skills to engage emergency responders -- THE ‘HOW’</vt:lpstr>
      <vt:lpstr>Review and demonstration of skills to engage emergency responders -- THE ‘HOW’</vt:lpstr>
      <vt:lpstr>Review and demonstration of skills to engage emergency responders -- THE ‘HOW’</vt:lpstr>
      <vt:lpstr>Review and demonstration of skills to engage emergency responders -- THE ‘HOW’</vt:lpstr>
      <vt:lpstr>Interactive Experiential Small Group Work </vt:lpstr>
      <vt:lpstr>Discuss &amp; Share Out</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Meeting 'em where they're at:  Aligning police and EMS practices with harm reduction goals through occupational safety training</dc:title>
  <dc:creator>Winograd, Rachel</dc:creator>
  <cp:lastModifiedBy>Winograd, Rachel</cp:lastModifiedBy>
  <cp:revision>1</cp:revision>
  <dcterms:modified xsi:type="dcterms:W3CDTF">2023-11-03T17:38:33Z</dcterms:modified>
</cp:coreProperties>
</file>