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20"/>
  </p:notesMasterIdLst>
  <p:sldIdLst>
    <p:sldId id="266" r:id="rId6"/>
    <p:sldId id="268" r:id="rId7"/>
    <p:sldId id="326" r:id="rId8"/>
    <p:sldId id="273" r:id="rId9"/>
    <p:sldId id="325" r:id="rId10"/>
    <p:sldId id="269" r:id="rId11"/>
    <p:sldId id="270" r:id="rId12"/>
    <p:sldId id="271" r:id="rId13"/>
    <p:sldId id="256" r:id="rId14"/>
    <p:sldId id="257" r:id="rId15"/>
    <p:sldId id="258" r:id="rId16"/>
    <p:sldId id="260" r:id="rId17"/>
    <p:sldId id="327" r:id="rId18"/>
    <p:sldId id="32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F1DC"/>
    <a:srgbClr val="412E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C190C0-4182-5212-D17A-CF56A162D70F}" v="11" dt="2024-11-14T23:18:34.999"/>
    <p1510:client id="{EE4E5FA4-F585-5166-7563-E16E92792634}" v="85" dt="2024-11-13T23:26:56.898"/>
    <p1510:client id="{F2B49BBD-A9C0-7422-4FE5-0764D2753550}" v="552" dt="2024-11-15T17:15:41.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2.xml"/><Relationship Id="rId4"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3.xml"/><Relationship Id="rId4"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2/14/24</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3.2809115532474099E-2"/>
          <c:y val="0.16719388360933615"/>
          <c:w val="0.6453731514341482"/>
          <c:h val="0.79392399928696422"/>
        </c:manualLayout>
      </c:layout>
      <c:pieChart>
        <c:varyColors val="1"/>
        <c:ser>
          <c:idx val="0"/>
          <c:order val="0"/>
          <c:tx>
            <c:strRef>
              <c:f>Sheet2!$A$3</c:f>
              <c:strCache>
                <c:ptCount val="1"/>
                <c:pt idx="0">
                  <c:v>I feel confident in my understanding of our takehome bottle policy as it applies to patients with positive toxicology screens.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5C3-4F47-B0AA-BD99EB02609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5C3-4F47-B0AA-BD99EB02609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5C3-4F47-B0AA-BD99EB02609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5C3-4F47-B0AA-BD99EB02609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5C3-4F47-B0AA-BD99EB02609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Sheet2!$B$1:$T$2</c:f>
              <c:multiLvlStrCache>
                <c:ptCount val="5"/>
                <c:lvl>
                  <c:pt idx="0">
                    <c:v>2/14</c:v>
                  </c:pt>
                  <c:pt idx="1">
                    <c:v>2/14</c:v>
                  </c:pt>
                  <c:pt idx="2">
                    <c:v>2/14</c:v>
                  </c:pt>
                  <c:pt idx="3">
                    <c:v>2/14</c:v>
                  </c:pt>
                  <c:pt idx="4">
                    <c:v>2/14</c:v>
                  </c:pt>
                </c:lvl>
                <c:lvl>
                  <c:pt idx="0">
                    <c:v>Disagree</c:v>
                  </c:pt>
                  <c:pt idx="1">
                    <c:v>Neither Agree Nor Disagree</c:v>
                  </c:pt>
                  <c:pt idx="2">
                    <c:v>Agree</c:v>
                  </c:pt>
                  <c:pt idx="3">
                    <c:v>Strongly Agree</c:v>
                  </c:pt>
                  <c:pt idx="4">
                    <c:v>Not Answered</c:v>
                  </c:pt>
                </c:lvl>
              </c:multiLvlStrCache>
            </c:multiLvlStrRef>
          </c:cat>
          <c:val>
            <c:numRef>
              <c:f>Sheet2!$B$3:$T$3</c:f>
              <c:numCache>
                <c:formatCode>0%</c:formatCode>
                <c:ptCount val="5"/>
                <c:pt idx="0">
                  <c:v>0.14285714285714285</c:v>
                </c:pt>
                <c:pt idx="1">
                  <c:v>0.42857142857142855</c:v>
                </c:pt>
                <c:pt idx="2">
                  <c:v>0.2857142857142857</c:v>
                </c:pt>
                <c:pt idx="3">
                  <c:v>7.1428571428571425E-2</c:v>
                </c:pt>
                <c:pt idx="4">
                  <c:v>7.1428571428571425E-2</c:v>
                </c:pt>
              </c:numCache>
            </c:numRef>
          </c:val>
          <c:extLst>
            <c:ext xmlns:c16="http://schemas.microsoft.com/office/drawing/2014/chart" uri="{C3380CC4-5D6E-409C-BE32-E72D297353CC}">
              <c16:uniqueId val="{0000000A-45C3-4F47-B0AA-BD99EB02609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876803190298883"/>
          <c:y val="0.31346475568676652"/>
          <c:w val="0.31280819548719202"/>
          <c:h val="0.4630827296479221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Sheet3!$A$4</c:f>
              <c:strCache>
                <c:ptCount val="1"/>
                <c:pt idx="0">
                  <c:v>My role and responsibilities in the clinic's take home bottle polity is a good match for my training and qualifications.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755-4AC8-BE8D-F8BAC54043A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755-4AC8-BE8D-F8BAC54043A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755-4AC8-BE8D-F8BAC54043A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755-4AC8-BE8D-F8BAC54043A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755-4AC8-BE8D-F8BAC54043A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Sheet3!$B$1:$F$3</c:f>
              <c:multiLvlStrCache>
                <c:ptCount val="5"/>
                <c:lvl>
                  <c:pt idx="0">
                    <c:v>2/14</c:v>
                  </c:pt>
                  <c:pt idx="1">
                    <c:v>2/14</c:v>
                  </c:pt>
                  <c:pt idx="2">
                    <c:v>2/14</c:v>
                  </c:pt>
                  <c:pt idx="3">
                    <c:v>2/14</c:v>
                  </c:pt>
                  <c:pt idx="4">
                    <c:v>2/14</c:v>
                  </c:pt>
                </c:lvl>
                <c:lvl>
                  <c:pt idx="0">
                    <c:v>Disagree</c:v>
                  </c:pt>
                  <c:pt idx="1">
                    <c:v>Neither Agree Nor Disagree</c:v>
                  </c:pt>
                  <c:pt idx="2">
                    <c:v>Agree</c:v>
                  </c:pt>
                  <c:pt idx="3">
                    <c:v>Strongly Agree</c:v>
                  </c:pt>
                  <c:pt idx="4">
                    <c:v>Not Answered</c:v>
                  </c:pt>
                </c:lvl>
              </c:multiLvlStrCache>
            </c:multiLvlStrRef>
          </c:cat>
          <c:val>
            <c:numRef>
              <c:f>Sheet3!$B$4:$F$4</c:f>
              <c:numCache>
                <c:formatCode>0%</c:formatCode>
                <c:ptCount val="5"/>
                <c:pt idx="0">
                  <c:v>0.14285714285714285</c:v>
                </c:pt>
                <c:pt idx="1">
                  <c:v>0.2857142857142857</c:v>
                </c:pt>
                <c:pt idx="2">
                  <c:v>0.2857142857142857</c:v>
                </c:pt>
                <c:pt idx="3">
                  <c:v>0.21428571428571427</c:v>
                </c:pt>
                <c:pt idx="4">
                  <c:v>7.1428571428571425E-2</c:v>
                </c:pt>
              </c:numCache>
            </c:numRef>
          </c:val>
          <c:extLst>
            <c:ext xmlns:c16="http://schemas.microsoft.com/office/drawing/2014/chart" uri="{C3380CC4-5D6E-409C-BE32-E72D297353CC}">
              <c16:uniqueId val="{0000000A-D755-4AC8-BE8D-F8BAC54043A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839121771971776"/>
          <c:y val="0.22773282000184103"/>
          <c:w val="0.31934655134570555"/>
          <c:h val="0.5691455259252321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664205663683407E-2"/>
          <c:y val="9.2052918966858327E-2"/>
          <c:w val="0.6017520392808402"/>
          <c:h val="0.80647269573745417"/>
        </c:manualLayout>
      </c:layout>
      <c:pieChart>
        <c:varyColors val="1"/>
        <c:ser>
          <c:idx val="0"/>
          <c:order val="0"/>
          <c:tx>
            <c:strRef>
              <c:f>'Sheet3 (2)'!$A$4</c:f>
              <c:strCache>
                <c:ptCount val="1"/>
                <c:pt idx="0">
                  <c:v>My role and responsibilities in the clinic's take home bottle polity is a good match for my training and qualifications.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EDD-4D89-80CD-5768AA6DD53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EDD-4D89-80CD-5768AA6DD53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EDD-4D89-80CD-5768AA6DD53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EDD-4D89-80CD-5768AA6DD53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EDD-4D89-80CD-5768AA6DD53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'Sheet3 (2)'!$B$2:$F$3</c:f>
              <c:multiLvlStrCache>
                <c:ptCount val="5"/>
                <c:lvl>
                  <c:pt idx="0">
                    <c:v>4/22</c:v>
                  </c:pt>
                  <c:pt idx="1">
                    <c:v>4/22</c:v>
                  </c:pt>
                  <c:pt idx="2">
                    <c:v>4/22</c:v>
                  </c:pt>
                  <c:pt idx="3">
                    <c:v>4/22</c:v>
                  </c:pt>
                  <c:pt idx="4">
                    <c:v>4/22</c:v>
                  </c:pt>
                </c:lvl>
                <c:lvl>
                  <c:pt idx="0">
                    <c:v>Disagree</c:v>
                  </c:pt>
                  <c:pt idx="1">
                    <c:v>Neither Agree Nor Disagree</c:v>
                  </c:pt>
                  <c:pt idx="2">
                    <c:v>Agree</c:v>
                  </c:pt>
                  <c:pt idx="3">
                    <c:v>Strongly Agree</c:v>
                  </c:pt>
                  <c:pt idx="4">
                    <c:v>Not Answered</c:v>
                  </c:pt>
                </c:lvl>
              </c:multiLvlStrCache>
            </c:multiLvlStrRef>
          </c:cat>
          <c:val>
            <c:numRef>
              <c:f>'Sheet3 (2)'!$B$4:$F$4</c:f>
              <c:numCache>
                <c:formatCode>0%</c:formatCode>
                <c:ptCount val="5"/>
                <c:pt idx="0" formatCode="General">
                  <c:v>0</c:v>
                </c:pt>
                <c:pt idx="1">
                  <c:v>0.14285714285714285</c:v>
                </c:pt>
                <c:pt idx="2">
                  <c:v>0.42857142857142855</c:v>
                </c:pt>
                <c:pt idx="3">
                  <c:v>0.42857142857142855</c:v>
                </c:pt>
                <c:pt idx="4">
                  <c:v>0</c:v>
                </c:pt>
              </c:numCache>
            </c:numRef>
          </c:val>
          <c:extLst>
            <c:ext xmlns:c16="http://schemas.microsoft.com/office/drawing/2014/chart" uri="{C3380CC4-5D6E-409C-BE32-E72D297353CC}">
              <c16:uniqueId val="{0000000A-5EDD-4D89-80CD-5768AA6DD53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676277778999689"/>
          <c:y val="0.21669513498086454"/>
          <c:w val="0.34254186110083235"/>
          <c:h val="0.5834288255173215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9/30/24</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'[THB Survey.xlsx]Sheet5'!$D$24</c:f>
              <c:strCache>
                <c:ptCount val="1"/>
                <c:pt idx="0">
                  <c:v>My role and responsibilities in the clinic's take home bottle polity is a good match for my training and qualifications.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45B-4808-BAB2-6FF785BACC2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45B-4808-BAB2-6FF785BACC2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45B-4808-BAB2-6FF785BACC2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45B-4808-BAB2-6FF785BACC2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45B-4808-BAB2-6FF785BACC24}"/>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745B-4808-BAB2-6FF785BACC2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'[THB Survey.xlsx]Sheet5'!$B$25:$C$30</c:f>
              <c:multiLvlStrCache>
                <c:ptCount val="6"/>
                <c:lvl>
                  <c:pt idx="0">
                    <c:v>30-Sep</c:v>
                  </c:pt>
                  <c:pt idx="1">
                    <c:v>30-Sep</c:v>
                  </c:pt>
                  <c:pt idx="2">
                    <c:v>30-Sep</c:v>
                  </c:pt>
                  <c:pt idx="3">
                    <c:v>30-Sep</c:v>
                  </c:pt>
                  <c:pt idx="4">
                    <c:v>30-Sep</c:v>
                  </c:pt>
                  <c:pt idx="5">
                    <c:v>30-Sep</c:v>
                  </c:pt>
                </c:lvl>
                <c:lvl>
                  <c:pt idx="0">
                    <c:v>Disagree</c:v>
                  </c:pt>
                  <c:pt idx="1">
                    <c:v>Neither Agree Nor Disagree</c:v>
                  </c:pt>
                  <c:pt idx="2">
                    <c:v>Agree</c:v>
                  </c:pt>
                  <c:pt idx="3">
                    <c:v>Strongly Agree</c:v>
                  </c:pt>
                  <c:pt idx="4">
                    <c:v>Not Answered</c:v>
                  </c:pt>
                  <c:pt idx="5">
                    <c:v>Strongly Disagree</c:v>
                  </c:pt>
                </c:lvl>
              </c:multiLvlStrCache>
            </c:multiLvlStrRef>
          </c:cat>
          <c:val>
            <c:numRef>
              <c:f>'[THB Survey.xlsx]Sheet5'!$D$25:$D$30</c:f>
              <c:numCache>
                <c:formatCode>0%</c:formatCode>
                <c:ptCount val="6"/>
                <c:pt idx="0">
                  <c:v>0</c:v>
                </c:pt>
                <c:pt idx="1">
                  <c:v>0.4</c:v>
                </c:pt>
                <c:pt idx="2">
                  <c:v>0.46666666666666667</c:v>
                </c:pt>
                <c:pt idx="3">
                  <c:v>0.13333333333333333</c:v>
                </c:pt>
                <c:pt idx="4">
                  <c:v>0</c:v>
                </c:pt>
                <c:pt idx="5">
                  <c:v>0</c:v>
                </c:pt>
              </c:numCache>
            </c:numRef>
          </c:val>
          <c:extLst>
            <c:ext xmlns:c16="http://schemas.microsoft.com/office/drawing/2014/chart" uri="{C3380CC4-5D6E-409C-BE32-E72D297353CC}">
              <c16:uniqueId val="{0000000C-745B-4808-BAB2-6FF785BACC2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4/22/24</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9452198519641743E-2"/>
          <c:y val="0.19787436592960939"/>
          <c:w val="0.61453298768665621"/>
          <c:h val="0.72225804215924916"/>
        </c:manualLayout>
      </c:layout>
      <c:pieChart>
        <c:varyColors val="1"/>
        <c:ser>
          <c:idx val="0"/>
          <c:order val="0"/>
          <c:tx>
            <c:strRef>
              <c:f>'Sheet3 (2)'!$A$4</c:f>
              <c:strCache>
                <c:ptCount val="1"/>
                <c:pt idx="0">
                  <c:v>I feel confident in my understanding of our takehome bottle policy as it applies to patients with positive toxicology screens.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703-4CE6-894C-FA1D4303620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703-4CE6-894C-FA1D4303620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703-4CE6-894C-FA1D4303620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703-4CE6-894C-FA1D4303620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703-4CE6-894C-FA1D4303620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'Sheet3 (2)'!$B$1:$F$3</c:f>
              <c:multiLvlStrCache>
                <c:ptCount val="5"/>
                <c:lvl>
                  <c:pt idx="0">
                    <c:v>4/22</c:v>
                  </c:pt>
                  <c:pt idx="1">
                    <c:v>4/22</c:v>
                  </c:pt>
                  <c:pt idx="2">
                    <c:v>4/22</c:v>
                  </c:pt>
                  <c:pt idx="3">
                    <c:v>4/22</c:v>
                  </c:pt>
                  <c:pt idx="4">
                    <c:v>4/22</c:v>
                  </c:pt>
                </c:lvl>
                <c:lvl>
                  <c:pt idx="0">
                    <c:v>Disagree</c:v>
                  </c:pt>
                  <c:pt idx="1">
                    <c:v>Neither Agree Nor Disagree</c:v>
                  </c:pt>
                  <c:pt idx="2">
                    <c:v>Agree</c:v>
                  </c:pt>
                  <c:pt idx="3">
                    <c:v>Strongly Agree</c:v>
                  </c:pt>
                  <c:pt idx="4">
                    <c:v>Not Answered</c:v>
                  </c:pt>
                </c:lvl>
              </c:multiLvlStrCache>
            </c:multiLvlStrRef>
          </c:cat>
          <c:val>
            <c:numRef>
              <c:f>'Sheet3 (2)'!$B$4:$F$4</c:f>
              <c:numCache>
                <c:formatCode>0%</c:formatCode>
                <c:ptCount val="5"/>
                <c:pt idx="0" formatCode="General">
                  <c:v>0</c:v>
                </c:pt>
                <c:pt idx="1">
                  <c:v>0</c:v>
                </c:pt>
                <c:pt idx="2">
                  <c:v>0.7142857142857143</c:v>
                </c:pt>
                <c:pt idx="3">
                  <c:v>0.2857142857142857</c:v>
                </c:pt>
                <c:pt idx="4" formatCode="General">
                  <c:v>0</c:v>
                </c:pt>
              </c:numCache>
            </c:numRef>
          </c:val>
          <c:extLst>
            <c:ext xmlns:c16="http://schemas.microsoft.com/office/drawing/2014/chart" uri="{C3380CC4-5D6E-409C-BE32-E72D297353CC}">
              <c16:uniqueId val="{0000000A-A703-4CE6-894C-FA1D4303620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9/30/24</a:t>
            </a:r>
          </a:p>
        </c:rich>
      </c:tx>
      <c:layout>
        <c:manualLayout>
          <c:xMode val="edge"/>
          <c:yMode val="edge"/>
          <c:x val="0.3687964713360628"/>
          <c:y val="1.681715482210396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'[THB Survey.xlsx]Sheet5'!$D$24</c:f>
              <c:strCache>
                <c:ptCount val="1"/>
                <c:pt idx="0">
                  <c:v>I feel confident in my understanding of our takehome bottle policy as it applies to patients with positive toxicology screens.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B21-4331-A843-BE1F749D60B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B21-4331-A843-BE1F749D60B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B21-4331-A843-BE1F749D60B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B21-4331-A843-BE1F749D60B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B21-4331-A843-BE1F749D60B0}"/>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FB21-4331-A843-BE1F749D60B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'[THB Survey.xlsx]Sheet5'!$B$25:$C$30</c:f>
              <c:multiLvlStrCache>
                <c:ptCount val="6"/>
                <c:lvl>
                  <c:pt idx="0">
                    <c:v>30-Sep</c:v>
                  </c:pt>
                  <c:pt idx="1">
                    <c:v>30-Sep</c:v>
                  </c:pt>
                  <c:pt idx="2">
                    <c:v>30-Sep</c:v>
                  </c:pt>
                  <c:pt idx="3">
                    <c:v>30-Sep</c:v>
                  </c:pt>
                  <c:pt idx="4">
                    <c:v>30-Sep</c:v>
                  </c:pt>
                  <c:pt idx="5">
                    <c:v>30-Sep</c:v>
                  </c:pt>
                </c:lvl>
                <c:lvl>
                  <c:pt idx="0">
                    <c:v>Disagree</c:v>
                  </c:pt>
                  <c:pt idx="1">
                    <c:v>Neither Agree Nor Disagree</c:v>
                  </c:pt>
                  <c:pt idx="2">
                    <c:v>Agree</c:v>
                  </c:pt>
                  <c:pt idx="3">
                    <c:v>Strongly Agree</c:v>
                  </c:pt>
                  <c:pt idx="4">
                    <c:v>Not Answered</c:v>
                  </c:pt>
                  <c:pt idx="5">
                    <c:v>Strongly Disagree</c:v>
                  </c:pt>
                </c:lvl>
              </c:multiLvlStrCache>
            </c:multiLvlStrRef>
          </c:cat>
          <c:val>
            <c:numRef>
              <c:f>'[THB Survey.xlsx]Sheet5'!$D$25:$D$30</c:f>
              <c:numCache>
                <c:formatCode>0%</c:formatCode>
                <c:ptCount val="6"/>
                <c:pt idx="0" formatCode="General">
                  <c:v>0</c:v>
                </c:pt>
                <c:pt idx="1">
                  <c:v>0.13333333333333333</c:v>
                </c:pt>
                <c:pt idx="2">
                  <c:v>0.8</c:v>
                </c:pt>
                <c:pt idx="3">
                  <c:v>0</c:v>
                </c:pt>
                <c:pt idx="4">
                  <c:v>0</c:v>
                </c:pt>
                <c:pt idx="5">
                  <c:v>6.6666666666666666E-2</c:v>
                </c:pt>
              </c:numCache>
            </c:numRef>
          </c:val>
          <c:extLst>
            <c:ext xmlns:c16="http://schemas.microsoft.com/office/drawing/2014/chart" uri="{C3380CC4-5D6E-409C-BE32-E72D297353CC}">
              <c16:uniqueId val="{0000000C-FB21-4331-A843-BE1F749D60B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2/14/24</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Sheet3!$A$4</c:f>
              <c:strCache>
                <c:ptCount val="1"/>
                <c:pt idx="0">
                  <c:v>I am happy with the role that I play in our clinic's take home bottle process.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2DF-4E6A-ADA2-E8B6FB5D340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2DF-4E6A-ADA2-E8B6FB5D340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2DF-4E6A-ADA2-E8B6FB5D340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2DF-4E6A-ADA2-E8B6FB5D340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2DF-4E6A-ADA2-E8B6FB5D340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Sheet3!$B$1:$F$3</c:f>
              <c:multiLvlStrCache>
                <c:ptCount val="5"/>
                <c:lvl>
                  <c:pt idx="0">
                    <c:v>2/14</c:v>
                  </c:pt>
                  <c:pt idx="1">
                    <c:v>2/14</c:v>
                  </c:pt>
                  <c:pt idx="2">
                    <c:v>2/14</c:v>
                  </c:pt>
                  <c:pt idx="3">
                    <c:v>2/14</c:v>
                  </c:pt>
                  <c:pt idx="4">
                    <c:v>2/14</c:v>
                  </c:pt>
                </c:lvl>
                <c:lvl>
                  <c:pt idx="0">
                    <c:v>Disagree</c:v>
                  </c:pt>
                  <c:pt idx="1">
                    <c:v>Neither Agree Nor Disagree</c:v>
                  </c:pt>
                  <c:pt idx="2">
                    <c:v>Agree</c:v>
                  </c:pt>
                  <c:pt idx="3">
                    <c:v>Strongly Agree</c:v>
                  </c:pt>
                  <c:pt idx="4">
                    <c:v>Not Answered</c:v>
                  </c:pt>
                </c:lvl>
              </c:multiLvlStrCache>
            </c:multiLvlStrRef>
          </c:cat>
          <c:val>
            <c:numRef>
              <c:f>Sheet3!$B$4:$F$4</c:f>
              <c:numCache>
                <c:formatCode>0%</c:formatCode>
                <c:ptCount val="5"/>
                <c:pt idx="0">
                  <c:v>0</c:v>
                </c:pt>
                <c:pt idx="1">
                  <c:v>0.42857142857142855</c:v>
                </c:pt>
                <c:pt idx="2">
                  <c:v>0.35714285714285715</c:v>
                </c:pt>
                <c:pt idx="3">
                  <c:v>0.14285714285714285</c:v>
                </c:pt>
                <c:pt idx="4">
                  <c:v>7.1428571428571425E-2</c:v>
                </c:pt>
              </c:numCache>
            </c:numRef>
          </c:val>
          <c:extLst>
            <c:ext xmlns:c16="http://schemas.microsoft.com/office/drawing/2014/chart" uri="{C3380CC4-5D6E-409C-BE32-E72D297353CC}">
              <c16:uniqueId val="{0000000A-12DF-4E6A-ADA2-E8B6FB5D340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'Sheet3 (2)'!$A$4</c:f>
              <c:strCache>
                <c:ptCount val="1"/>
                <c:pt idx="0">
                  <c:v>I am happy with the role that I play in our clinic's take home bottle process.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DAD-4D40-843F-D54176EE0BF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DAD-4D40-843F-D54176EE0BF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DAD-4D40-843F-D54176EE0BF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DAD-4D40-843F-D54176EE0BF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DAD-4D40-843F-D54176EE0BF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'Sheet3 (2)'!$B$1:$F$3</c:f>
              <c:multiLvlStrCache>
                <c:ptCount val="5"/>
                <c:lvl>
                  <c:pt idx="0">
                    <c:v>4/22</c:v>
                  </c:pt>
                  <c:pt idx="1">
                    <c:v>4/22</c:v>
                  </c:pt>
                  <c:pt idx="2">
                    <c:v>4/22</c:v>
                  </c:pt>
                  <c:pt idx="3">
                    <c:v>4/22</c:v>
                  </c:pt>
                  <c:pt idx="4">
                    <c:v>4/22</c:v>
                  </c:pt>
                </c:lvl>
                <c:lvl>
                  <c:pt idx="0">
                    <c:v>Disagree</c:v>
                  </c:pt>
                  <c:pt idx="1">
                    <c:v>Neither Agree Nor Disagree</c:v>
                  </c:pt>
                  <c:pt idx="2">
                    <c:v>Agree</c:v>
                  </c:pt>
                  <c:pt idx="3">
                    <c:v>Strongly Agree</c:v>
                  </c:pt>
                  <c:pt idx="4">
                    <c:v>Not Answered</c:v>
                  </c:pt>
                </c:lvl>
              </c:multiLvlStrCache>
            </c:multiLvlStrRef>
          </c:cat>
          <c:val>
            <c:numRef>
              <c:f>'Sheet3 (2)'!$B$4:$F$4</c:f>
              <c:numCache>
                <c:formatCode>0%</c:formatCode>
                <c:ptCount val="5"/>
                <c:pt idx="0">
                  <c:v>0</c:v>
                </c:pt>
                <c:pt idx="1">
                  <c:v>0</c:v>
                </c:pt>
                <c:pt idx="2">
                  <c:v>0.7142857142857143</c:v>
                </c:pt>
                <c:pt idx="3">
                  <c:v>0.2857142857142857</c:v>
                </c:pt>
                <c:pt idx="4">
                  <c:v>0</c:v>
                </c:pt>
              </c:numCache>
            </c:numRef>
          </c:val>
          <c:extLst>
            <c:ext xmlns:c16="http://schemas.microsoft.com/office/drawing/2014/chart" uri="{C3380CC4-5D6E-409C-BE32-E72D297353CC}">
              <c16:uniqueId val="{0000000A-8DAD-4D40-843F-D54176EE0BF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9/30/24</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'[THB Survey.xlsx]Sheet5'!$D$24</c:f>
              <c:strCache>
                <c:ptCount val="1"/>
                <c:pt idx="0">
                  <c:v>I am happy with the role that I play in our clinic's take home bottle process.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130-421B-AFC0-71398E960E5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130-421B-AFC0-71398E960E5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130-421B-AFC0-71398E960E5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130-421B-AFC0-71398E960E5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130-421B-AFC0-71398E960E5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130-421B-AFC0-71398E960E5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'[THB Survey.xlsx]Sheet5'!$B$25:$C$30</c:f>
              <c:multiLvlStrCache>
                <c:ptCount val="6"/>
                <c:lvl>
                  <c:pt idx="0">
                    <c:v>30-Sep</c:v>
                  </c:pt>
                  <c:pt idx="1">
                    <c:v>30-Sep</c:v>
                  </c:pt>
                  <c:pt idx="2">
                    <c:v>30-Sep</c:v>
                  </c:pt>
                  <c:pt idx="3">
                    <c:v>30-Sep</c:v>
                  </c:pt>
                  <c:pt idx="4">
                    <c:v>30-Sep</c:v>
                  </c:pt>
                  <c:pt idx="5">
                    <c:v>30-Sep</c:v>
                  </c:pt>
                </c:lvl>
                <c:lvl>
                  <c:pt idx="0">
                    <c:v>Disagree</c:v>
                  </c:pt>
                  <c:pt idx="1">
                    <c:v>Neither Agree Nor Disagree</c:v>
                  </c:pt>
                  <c:pt idx="2">
                    <c:v>Agree</c:v>
                  </c:pt>
                  <c:pt idx="3">
                    <c:v>Strongly Agree</c:v>
                  </c:pt>
                  <c:pt idx="4">
                    <c:v>Not Answered</c:v>
                  </c:pt>
                  <c:pt idx="5">
                    <c:v>Strongly Disagree</c:v>
                  </c:pt>
                </c:lvl>
              </c:multiLvlStrCache>
            </c:multiLvlStrRef>
          </c:cat>
          <c:val>
            <c:numRef>
              <c:f>'[THB Survey.xlsx]Sheet5'!$D$25:$D$30</c:f>
              <c:numCache>
                <c:formatCode>0%</c:formatCode>
                <c:ptCount val="6"/>
                <c:pt idx="0">
                  <c:v>6.6666666666666666E-2</c:v>
                </c:pt>
                <c:pt idx="1">
                  <c:v>0.26666666666666666</c:v>
                </c:pt>
                <c:pt idx="2">
                  <c:v>0.53333333333333333</c:v>
                </c:pt>
                <c:pt idx="3">
                  <c:v>0.13333333333333333</c:v>
                </c:pt>
                <c:pt idx="4">
                  <c:v>0</c:v>
                </c:pt>
                <c:pt idx="5">
                  <c:v>0</c:v>
                </c:pt>
              </c:numCache>
            </c:numRef>
          </c:val>
          <c:extLst>
            <c:ext xmlns:c16="http://schemas.microsoft.com/office/drawing/2014/chart" uri="{C3380CC4-5D6E-409C-BE32-E72D297353CC}">
              <c16:uniqueId val="{0000000C-C130-421B-AFC0-71398E960E5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Sheet3!$A$4</c:f>
              <c:strCache>
                <c:ptCount val="1"/>
                <c:pt idx="0">
                  <c:v>I believe that our take home bottle policy is well aligned with what BSAS and SAMHSA have set forth.</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920-44F5-8FCE-D3D02843F53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920-44F5-8FCE-D3D02843F53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920-44F5-8FCE-D3D02843F53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920-44F5-8FCE-D3D02843F53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920-44F5-8FCE-D3D02843F53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Sheet3!$B$1:$F$3</c:f>
              <c:multiLvlStrCache>
                <c:ptCount val="5"/>
                <c:lvl>
                  <c:pt idx="0">
                    <c:v>2/14</c:v>
                  </c:pt>
                  <c:pt idx="1">
                    <c:v>2/14</c:v>
                  </c:pt>
                  <c:pt idx="2">
                    <c:v>2/14</c:v>
                  </c:pt>
                  <c:pt idx="3">
                    <c:v>2/14</c:v>
                  </c:pt>
                  <c:pt idx="4">
                    <c:v>2/14</c:v>
                  </c:pt>
                </c:lvl>
                <c:lvl>
                  <c:pt idx="0">
                    <c:v>Disagree</c:v>
                  </c:pt>
                  <c:pt idx="1">
                    <c:v>Neither Agree Nor Disagree</c:v>
                  </c:pt>
                  <c:pt idx="2">
                    <c:v>Agree</c:v>
                  </c:pt>
                  <c:pt idx="3">
                    <c:v>Strongly Agree</c:v>
                  </c:pt>
                  <c:pt idx="4">
                    <c:v>Not Answered</c:v>
                  </c:pt>
                </c:lvl>
              </c:multiLvlStrCache>
            </c:multiLvlStrRef>
          </c:cat>
          <c:val>
            <c:numRef>
              <c:f>Sheet3!$B$4:$F$4</c:f>
              <c:numCache>
                <c:formatCode>0%</c:formatCode>
                <c:ptCount val="5"/>
                <c:pt idx="0">
                  <c:v>7.1428571428571425E-2</c:v>
                </c:pt>
                <c:pt idx="1">
                  <c:v>0.42857142857142855</c:v>
                </c:pt>
                <c:pt idx="2">
                  <c:v>0.14285714285714285</c:v>
                </c:pt>
                <c:pt idx="3">
                  <c:v>0.2857142857142857</c:v>
                </c:pt>
                <c:pt idx="4">
                  <c:v>7.1428571428571425E-2</c:v>
                </c:pt>
              </c:numCache>
            </c:numRef>
          </c:val>
          <c:extLst>
            <c:ext xmlns:c16="http://schemas.microsoft.com/office/drawing/2014/chart" uri="{C3380CC4-5D6E-409C-BE32-E72D297353CC}">
              <c16:uniqueId val="{0000000A-A920-44F5-8FCE-D3D02843F53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'Sheet3 (2)'!$A$4</c:f>
              <c:strCache>
                <c:ptCount val="1"/>
                <c:pt idx="0">
                  <c:v>I believe that our take home bottle policy is well aligned with what BSAS and SAMHSA have set forth.</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A34-4A32-AC77-35BD98D67BD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A34-4A32-AC77-35BD98D67BD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A34-4A32-AC77-35BD98D67BD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A34-4A32-AC77-35BD98D67BD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A34-4A32-AC77-35BD98D67BD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'Sheet3 (2)'!$B$1:$F$3</c:f>
              <c:multiLvlStrCache>
                <c:ptCount val="5"/>
                <c:lvl>
                  <c:pt idx="0">
                    <c:v>4/22</c:v>
                  </c:pt>
                  <c:pt idx="1">
                    <c:v>4/22</c:v>
                  </c:pt>
                  <c:pt idx="2">
                    <c:v>4/22</c:v>
                  </c:pt>
                  <c:pt idx="3">
                    <c:v>4/22</c:v>
                  </c:pt>
                  <c:pt idx="4">
                    <c:v>4/22</c:v>
                  </c:pt>
                </c:lvl>
                <c:lvl>
                  <c:pt idx="0">
                    <c:v>Disagree</c:v>
                  </c:pt>
                  <c:pt idx="1">
                    <c:v>Neither Agree Nor Disagree</c:v>
                  </c:pt>
                  <c:pt idx="2">
                    <c:v>Agree</c:v>
                  </c:pt>
                  <c:pt idx="3">
                    <c:v>Strongly Agree</c:v>
                  </c:pt>
                  <c:pt idx="4">
                    <c:v>Not Answered</c:v>
                  </c:pt>
                </c:lvl>
              </c:multiLvlStrCache>
            </c:multiLvlStrRef>
          </c:cat>
          <c:val>
            <c:numRef>
              <c:f>'Sheet3 (2)'!$B$4:$F$4</c:f>
              <c:numCache>
                <c:formatCode>0%</c:formatCode>
                <c:ptCount val="5"/>
                <c:pt idx="0">
                  <c:v>0.14285714285714285</c:v>
                </c:pt>
                <c:pt idx="1">
                  <c:v>0</c:v>
                </c:pt>
                <c:pt idx="2">
                  <c:v>0.42857142857142855</c:v>
                </c:pt>
                <c:pt idx="3">
                  <c:v>0.42857142857142855</c:v>
                </c:pt>
                <c:pt idx="4">
                  <c:v>0</c:v>
                </c:pt>
              </c:numCache>
            </c:numRef>
          </c:val>
          <c:extLst>
            <c:ext xmlns:c16="http://schemas.microsoft.com/office/drawing/2014/chart" uri="{C3380CC4-5D6E-409C-BE32-E72D297353CC}">
              <c16:uniqueId val="{0000000A-7A34-4A32-AC77-35BD98D67BD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9/30/24</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'[THB Survey.xlsx]Sheet5'!$D$24</c:f>
              <c:strCache>
                <c:ptCount val="1"/>
                <c:pt idx="0">
                  <c:v>I believe that our take home bottle policy is well aligned with what BSAS and SAMHSA have set forth.</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28D-46CC-AA26-FA5D0C6837B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28D-46CC-AA26-FA5D0C6837B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28D-46CC-AA26-FA5D0C6837B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28D-46CC-AA26-FA5D0C6837B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28D-46CC-AA26-FA5D0C6837B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28D-46CC-AA26-FA5D0C6837B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'[THB Survey.xlsx]Sheet5'!$B$25:$C$30</c:f>
              <c:multiLvlStrCache>
                <c:ptCount val="6"/>
                <c:lvl>
                  <c:pt idx="0">
                    <c:v>30-Sep</c:v>
                  </c:pt>
                  <c:pt idx="1">
                    <c:v>30-Sep</c:v>
                  </c:pt>
                  <c:pt idx="2">
                    <c:v>30-Sep</c:v>
                  </c:pt>
                  <c:pt idx="3">
                    <c:v>30-Sep</c:v>
                  </c:pt>
                  <c:pt idx="4">
                    <c:v>30-Sep</c:v>
                  </c:pt>
                  <c:pt idx="5">
                    <c:v>30-Sep</c:v>
                  </c:pt>
                </c:lvl>
                <c:lvl>
                  <c:pt idx="0">
                    <c:v>Disagree</c:v>
                  </c:pt>
                  <c:pt idx="1">
                    <c:v>Neither Agree Nor Disagree</c:v>
                  </c:pt>
                  <c:pt idx="2">
                    <c:v>Agree</c:v>
                  </c:pt>
                  <c:pt idx="3">
                    <c:v>Strongly Agree</c:v>
                  </c:pt>
                  <c:pt idx="4">
                    <c:v>Not Answered</c:v>
                  </c:pt>
                  <c:pt idx="5">
                    <c:v>Strongly Disagree</c:v>
                  </c:pt>
                </c:lvl>
              </c:multiLvlStrCache>
            </c:multiLvlStrRef>
          </c:cat>
          <c:val>
            <c:numRef>
              <c:f>'[THB Survey.xlsx]Sheet5'!$D$25:$D$30</c:f>
              <c:numCache>
                <c:formatCode>0%</c:formatCode>
                <c:ptCount val="6"/>
                <c:pt idx="0">
                  <c:v>0</c:v>
                </c:pt>
                <c:pt idx="1">
                  <c:v>0.6</c:v>
                </c:pt>
                <c:pt idx="2">
                  <c:v>0.4</c:v>
                </c:pt>
                <c:pt idx="3">
                  <c:v>0</c:v>
                </c:pt>
                <c:pt idx="4">
                  <c:v>0</c:v>
                </c:pt>
                <c:pt idx="5">
                  <c:v>0</c:v>
                </c:pt>
              </c:numCache>
            </c:numRef>
          </c:val>
          <c:extLst>
            <c:ext xmlns:c16="http://schemas.microsoft.com/office/drawing/2014/chart" uri="{C3380CC4-5D6E-409C-BE32-E72D297353CC}">
              <c16:uniqueId val="{0000000C-328D-46CC-AA26-FA5D0C6837B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0.61819</cdr:x>
      <cdr:y>0.03907</cdr:y>
    </cdr:from>
    <cdr:to>
      <cdr:x>0.80624</cdr:x>
      <cdr:y>0.15854</cdr:y>
    </cdr:to>
    <cdr:sp macro="" textlink="">
      <cdr:nvSpPr>
        <cdr:cNvPr id="2" name="TextBox 1">
          <a:extLst xmlns:a="http://schemas.openxmlformats.org/drawingml/2006/main">
            <a:ext uri="{FF2B5EF4-FFF2-40B4-BE49-F238E27FC236}">
              <a16:creationId xmlns:a16="http://schemas.microsoft.com/office/drawing/2014/main" id="{2F3755EF-A53A-A03B-7A63-F494D1EF02AD}"/>
            </a:ext>
          </a:extLst>
        </cdr:cNvPr>
        <cdr:cNvSpPr txBox="1"/>
      </cdr:nvSpPr>
      <cdr:spPr>
        <a:xfrm xmlns:a="http://schemas.openxmlformats.org/drawingml/2006/main">
          <a:off x="3005820" y="138952"/>
          <a:ext cx="914400" cy="4248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4/22/24</a:t>
          </a:r>
        </a:p>
      </cdr:txBody>
    </cdr:sp>
  </cdr:relSizeAnchor>
</c:userShapes>
</file>

<file path=ppt/drawings/drawing2.xml><?xml version="1.0" encoding="utf-8"?>
<c:userShapes xmlns:c="http://schemas.openxmlformats.org/drawingml/2006/chart">
  <cdr:relSizeAnchor xmlns:cdr="http://schemas.openxmlformats.org/drawingml/2006/chartDrawing">
    <cdr:from>
      <cdr:x>0.55229</cdr:x>
      <cdr:y>0</cdr:y>
    </cdr:from>
    <cdr:to>
      <cdr:x>0.86828</cdr:x>
      <cdr:y>0.14652</cdr:y>
    </cdr:to>
    <cdr:sp macro="" textlink="">
      <cdr:nvSpPr>
        <cdr:cNvPr id="2" name="TextBox 2">
          <a:extLst xmlns:a="http://schemas.openxmlformats.org/drawingml/2006/main">
            <a:ext uri="{FF2B5EF4-FFF2-40B4-BE49-F238E27FC236}">
              <a16:creationId xmlns:a16="http://schemas.microsoft.com/office/drawing/2014/main" id="{BDB62BF5-59F1-AA27-A823-72EE15D2E86E}"/>
            </a:ext>
          </a:extLst>
        </cdr:cNvPr>
        <cdr:cNvSpPr txBox="1"/>
      </cdr:nvSpPr>
      <cdr:spPr>
        <a:xfrm xmlns:a="http://schemas.openxmlformats.org/drawingml/2006/main">
          <a:off x="2276759" y="0"/>
          <a:ext cx="1302638" cy="39501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2/14/24</a:t>
          </a:r>
        </a:p>
      </cdr:txBody>
    </cdr:sp>
  </cdr:relSizeAnchor>
</c:userShapes>
</file>

<file path=ppt/drawings/drawing3.xml><?xml version="1.0" encoding="utf-8"?>
<c:userShapes xmlns:c="http://schemas.openxmlformats.org/drawingml/2006/chart">
  <cdr:relSizeAnchor xmlns:cdr="http://schemas.openxmlformats.org/drawingml/2006/chartDrawing">
    <cdr:from>
      <cdr:x>0.56389</cdr:x>
      <cdr:y>0</cdr:y>
    </cdr:from>
    <cdr:to>
      <cdr:x>0.8355</cdr:x>
      <cdr:y>0.13699</cdr:y>
    </cdr:to>
    <cdr:sp macro="" textlink="">
      <cdr:nvSpPr>
        <cdr:cNvPr id="2" name="TextBox 5">
          <a:extLst xmlns:a="http://schemas.openxmlformats.org/drawingml/2006/main">
            <a:ext uri="{FF2B5EF4-FFF2-40B4-BE49-F238E27FC236}">
              <a16:creationId xmlns:a16="http://schemas.microsoft.com/office/drawing/2014/main" id="{B651E79A-1921-A58B-3060-9F886B1D614A}"/>
            </a:ext>
          </a:extLst>
        </cdr:cNvPr>
        <cdr:cNvSpPr txBox="1"/>
      </cdr:nvSpPr>
      <cdr:spPr>
        <a:xfrm xmlns:a="http://schemas.openxmlformats.org/drawingml/2006/main">
          <a:off x="2290959" y="0"/>
          <a:ext cx="1103468"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4/22/24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576DF-37C0-4024-8F05-C3851FC9E1AD}" type="datetimeFigureOut">
              <a:rPr lang="en-US" smtClean="0"/>
              <a:t>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6F789-DECA-4474-87AA-01D8CE017D78}" type="slidenum">
              <a:rPr lang="en-US" smtClean="0"/>
              <a:t>‹#›</a:t>
            </a:fld>
            <a:endParaRPr lang="en-US"/>
          </a:p>
        </p:txBody>
      </p:sp>
    </p:spTree>
    <p:extLst>
      <p:ext uri="{BB962C8B-B14F-4D97-AF65-F5344CB8AC3E}">
        <p14:creationId xmlns:p14="http://schemas.microsoft.com/office/powerpoint/2010/main" val="97383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0">
                <a:ea typeface="Calibri Light"/>
                <a:cs typeface="Calibri Light"/>
              </a:rPr>
              <a:t>highlight patient centered, individualized decisions careful considerations risk/benefit</a:t>
            </a:r>
          </a:p>
          <a:p>
            <a:pPr marL="228600" indent="-228600">
              <a:buAutoNum type="arabicParenR"/>
            </a:pPr>
            <a:r>
              <a:rPr lang="en-US" b="0">
                <a:ea typeface="Calibri Light"/>
                <a:cs typeface="Calibri Light"/>
              </a:rPr>
              <a:t>with a focus on increased teamwork, collaboration, and understanding</a:t>
            </a:r>
            <a:endParaRPr lang="en-US" b="0"/>
          </a:p>
        </p:txBody>
      </p:sp>
      <p:sp>
        <p:nvSpPr>
          <p:cNvPr id="4" name="Slide Number Placeholder 3"/>
          <p:cNvSpPr>
            <a:spLocks noGrp="1"/>
          </p:cNvSpPr>
          <p:nvPr>
            <p:ph type="sldNum" sz="quarter" idx="5"/>
          </p:nvPr>
        </p:nvSpPr>
        <p:spPr/>
        <p:txBody>
          <a:bodyPr/>
          <a:lstStyle/>
          <a:p>
            <a:fld id="{93D6F789-DECA-4474-87AA-01D8CE017D78}" type="slidenum">
              <a:rPr lang="en-US" smtClean="0"/>
              <a:t>6</a:t>
            </a:fld>
            <a:endParaRPr lang="en-US"/>
          </a:p>
        </p:txBody>
      </p:sp>
    </p:spTree>
    <p:extLst>
      <p:ext uri="{BB962C8B-B14F-4D97-AF65-F5344CB8AC3E}">
        <p14:creationId xmlns:p14="http://schemas.microsoft.com/office/powerpoint/2010/main" val="140997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Initially our leadership team met to discuss the need for new process in response to the updated regulations. We looked at how many clients are currently receiving each quantity of take home medication to ensure feasibility, planned to consult with our toxicology lab regarding ability to expedite results with nursing, and discussed the need for a specific assessment tool for clinicians to use to individualize decisions. Sub groups of this team met to finalize documents such as the step-by step workflow and assessment tool.</a:t>
            </a:r>
          </a:p>
          <a:p>
            <a:br>
              <a:rPr lang="en-US"/>
            </a:br>
            <a:r>
              <a:rPr lang="en-US"/>
              <a:t>We then planned a series of meetings amongst the interdisciplinary teams both together and separately – to ensure the proper education was provided. We initially focused on giving a thorough background as to reasons these changes are occurring and in what context, as well as teaching the material and listening to feedback from staff. We were thoughtful to incorporate multiple forms of teaching/learning such as visual, verbal, incorporating role plays, questions, and balancing data with real life examples.</a:t>
            </a:r>
          </a:p>
          <a:p>
            <a:endParaRPr lang="en-US"/>
          </a:p>
          <a:p>
            <a:r>
              <a:rPr lang="en-US"/>
              <a:t>We conducted surveys intermittently to elicit and monitor particular feedback regarding comfort levels and opinions – as our overall goal was to ensure staff were confident in the changes, and address any concerns as indicated in the surveys.</a:t>
            </a:r>
          </a:p>
        </p:txBody>
      </p:sp>
      <p:sp>
        <p:nvSpPr>
          <p:cNvPr id="4" name="Slide Number Placeholder 3"/>
          <p:cNvSpPr>
            <a:spLocks noGrp="1"/>
          </p:cNvSpPr>
          <p:nvPr>
            <p:ph type="sldNum" sz="quarter" idx="5"/>
          </p:nvPr>
        </p:nvSpPr>
        <p:spPr/>
        <p:txBody>
          <a:bodyPr/>
          <a:lstStyle/>
          <a:p>
            <a:fld id="{93D6F789-DECA-4474-87AA-01D8CE017D78}" type="slidenum">
              <a:rPr lang="en-US" smtClean="0"/>
              <a:t>7</a:t>
            </a:fld>
            <a:endParaRPr lang="en-US"/>
          </a:p>
        </p:txBody>
      </p:sp>
    </p:spTree>
    <p:extLst>
      <p:ext uri="{BB962C8B-B14F-4D97-AF65-F5344CB8AC3E}">
        <p14:creationId xmlns:p14="http://schemas.microsoft.com/office/powerpoint/2010/main" val="153846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Initially our leadership team met to discuss the need for new process in response to the updated regulations. We looked at how many clients are currently receiving each quantity of take home medication to ensure feasibility, planned to consult with our toxicology lab regarding ability to expedite results with nursing, and discussed the need for a specific assessment tool for clinicians to use to individualize decisions. Sub groups of this team met to finalize documents such as the step-by step workflow and assessment tool.</a:t>
            </a:r>
          </a:p>
          <a:p>
            <a:br>
              <a:rPr lang="en-US"/>
            </a:br>
            <a:r>
              <a:rPr lang="en-US"/>
              <a:t>We then planned a series of meetings amongst the interdisciplinary teams both together and separately – to ensure the proper education was provided. We initially focused on giving a thorough background as to reasons these changes are occurring and in what context, as well as teaching the material and listening to feedback from staff. We were thoughtful to incorporate multiple forms of teaching/learning such as visual, verbal, incorporating role plays, questions, and balancing data with real life examples.</a:t>
            </a:r>
          </a:p>
          <a:p>
            <a:endParaRPr lang="en-US"/>
          </a:p>
          <a:p>
            <a:r>
              <a:rPr lang="en-US"/>
              <a:t>We conducted surveys intermittently to elicit and monitor particular feedback regarding comfort levels and opinions – as our overall goal was to ensure staff were confident in the changes, and address any concerns as indicated in the surveys.</a:t>
            </a:r>
          </a:p>
        </p:txBody>
      </p:sp>
      <p:sp>
        <p:nvSpPr>
          <p:cNvPr id="4" name="Slide Number Placeholder 3"/>
          <p:cNvSpPr>
            <a:spLocks noGrp="1"/>
          </p:cNvSpPr>
          <p:nvPr>
            <p:ph type="sldNum" sz="quarter" idx="5"/>
          </p:nvPr>
        </p:nvSpPr>
        <p:spPr/>
        <p:txBody>
          <a:bodyPr/>
          <a:lstStyle/>
          <a:p>
            <a:fld id="{93D6F789-DECA-4474-87AA-01D8CE017D78}" type="slidenum">
              <a:rPr lang="en-US" smtClean="0"/>
              <a:t>14</a:t>
            </a:fld>
            <a:endParaRPr lang="en-US"/>
          </a:p>
        </p:txBody>
      </p:sp>
    </p:spTree>
    <p:extLst>
      <p:ext uri="{BB962C8B-B14F-4D97-AF65-F5344CB8AC3E}">
        <p14:creationId xmlns:p14="http://schemas.microsoft.com/office/powerpoint/2010/main" val="1370432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B83557-4472-4C16-93C0-F08843D3B5FD}"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8BD79-3C4C-4B9F-8965-FE7208F3DE4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7418" y="1030288"/>
            <a:ext cx="1813332" cy="1494184"/>
          </a:xfrm>
          <a:prstGeom prst="rect">
            <a:avLst/>
          </a:prstGeom>
        </p:spPr>
      </p:pic>
      <p:sp>
        <p:nvSpPr>
          <p:cNvPr id="8" name="Rectangle 7"/>
          <p:cNvSpPr/>
          <p:nvPr userDrawn="1"/>
        </p:nvSpPr>
        <p:spPr>
          <a:xfrm>
            <a:off x="9938759" y="205099"/>
            <a:ext cx="1415041" cy="1247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5903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B83557-4472-4C16-93C0-F08843D3B5FD}" type="datetimeFigureOut">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8BD79-3C4C-4B9F-8965-FE7208F3DE4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7349" y="185738"/>
            <a:ext cx="1436451" cy="1183635"/>
          </a:xfrm>
          <a:prstGeom prst="rect">
            <a:avLst/>
          </a:prstGeom>
        </p:spPr>
      </p:pic>
    </p:spTree>
    <p:extLst>
      <p:ext uri="{BB962C8B-B14F-4D97-AF65-F5344CB8AC3E}">
        <p14:creationId xmlns:p14="http://schemas.microsoft.com/office/powerpoint/2010/main" val="120298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83557-4472-4C16-93C0-F08843D3B5FD}"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8BD79-3C4C-4B9F-8965-FE7208F3DE4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7349" y="185738"/>
            <a:ext cx="1436451" cy="1183635"/>
          </a:xfrm>
          <a:prstGeom prst="rect">
            <a:avLst/>
          </a:prstGeom>
        </p:spPr>
      </p:pic>
    </p:spTree>
    <p:extLst>
      <p:ext uri="{BB962C8B-B14F-4D97-AF65-F5344CB8AC3E}">
        <p14:creationId xmlns:p14="http://schemas.microsoft.com/office/powerpoint/2010/main" val="268894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83557-4472-4C16-93C0-F08843D3B5FD}"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8BD79-3C4C-4B9F-8965-FE7208F3DE42}" type="slidenum">
              <a:rPr lang="en-US" smtClean="0"/>
              <a:t>‹#›</a:t>
            </a:fld>
            <a:endParaRPr lang="en-US"/>
          </a:p>
        </p:txBody>
      </p:sp>
    </p:spTree>
    <p:extLst>
      <p:ext uri="{BB962C8B-B14F-4D97-AF65-F5344CB8AC3E}">
        <p14:creationId xmlns:p14="http://schemas.microsoft.com/office/powerpoint/2010/main" val="441423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5B98-29F6-795C-4F41-1794368FB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A55446-4553-A211-3412-41CB48885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3DD417-4B1E-0771-45B3-467CD3724879}"/>
              </a:ext>
            </a:extLst>
          </p:cNvPr>
          <p:cNvSpPr>
            <a:spLocks noGrp="1"/>
          </p:cNvSpPr>
          <p:nvPr>
            <p:ph type="dt" sz="half" idx="10"/>
          </p:nvPr>
        </p:nvSpPr>
        <p:spPr/>
        <p:txBody>
          <a:bodyPr/>
          <a:lstStyle/>
          <a:p>
            <a:fld id="{E8915A67-A85C-4FE7-838F-DD6E449FC2F1}" type="datetimeFigureOut">
              <a:rPr lang="en-US" smtClean="0"/>
              <a:t>11/20/24</a:t>
            </a:fld>
            <a:endParaRPr lang="en-US"/>
          </a:p>
        </p:txBody>
      </p:sp>
      <p:sp>
        <p:nvSpPr>
          <p:cNvPr id="5" name="Footer Placeholder 4">
            <a:extLst>
              <a:ext uri="{FF2B5EF4-FFF2-40B4-BE49-F238E27FC236}">
                <a16:creationId xmlns:a16="http://schemas.microsoft.com/office/drawing/2014/main" id="{FED8CBF3-3723-6F84-A76D-83C796A36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A7BFF-7428-D621-BF8A-1524DC4D0584}"/>
              </a:ext>
            </a:extLst>
          </p:cNvPr>
          <p:cNvSpPr>
            <a:spLocks noGrp="1"/>
          </p:cNvSpPr>
          <p:nvPr>
            <p:ph type="sldNum" sz="quarter" idx="12"/>
          </p:nvPr>
        </p:nvSpPr>
        <p:spPr/>
        <p:txBody>
          <a:bodyPr/>
          <a:lstStyle/>
          <a:p>
            <a:fld id="{1403CD9E-4065-4AEB-A180-3BC9B83EFCB8}" type="slidenum">
              <a:rPr lang="en-US" smtClean="0"/>
              <a:t>‹#›</a:t>
            </a:fld>
            <a:endParaRPr lang="en-US"/>
          </a:p>
        </p:txBody>
      </p:sp>
    </p:spTree>
    <p:extLst>
      <p:ext uri="{BB962C8B-B14F-4D97-AF65-F5344CB8AC3E}">
        <p14:creationId xmlns:p14="http://schemas.microsoft.com/office/powerpoint/2010/main" val="343419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256E0-71CC-17CB-18CE-A94032EB45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B5840C-C11B-0E24-B679-643CACF7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0DD7B-C3C7-B2EB-9EE2-6746ACDC4D1A}"/>
              </a:ext>
            </a:extLst>
          </p:cNvPr>
          <p:cNvSpPr>
            <a:spLocks noGrp="1"/>
          </p:cNvSpPr>
          <p:nvPr>
            <p:ph type="dt" sz="half" idx="10"/>
          </p:nvPr>
        </p:nvSpPr>
        <p:spPr/>
        <p:txBody>
          <a:bodyPr/>
          <a:lstStyle/>
          <a:p>
            <a:fld id="{E8915A67-A85C-4FE7-838F-DD6E449FC2F1}" type="datetimeFigureOut">
              <a:rPr lang="en-US" smtClean="0"/>
              <a:t>11/20/24</a:t>
            </a:fld>
            <a:endParaRPr lang="en-US"/>
          </a:p>
        </p:txBody>
      </p:sp>
      <p:sp>
        <p:nvSpPr>
          <p:cNvPr id="5" name="Footer Placeholder 4">
            <a:extLst>
              <a:ext uri="{FF2B5EF4-FFF2-40B4-BE49-F238E27FC236}">
                <a16:creationId xmlns:a16="http://schemas.microsoft.com/office/drawing/2014/main" id="{C2505FAB-F166-DE2F-6856-FA3D58B72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ED784-CB3C-46A1-43A9-FEC23A99AA89}"/>
              </a:ext>
            </a:extLst>
          </p:cNvPr>
          <p:cNvSpPr>
            <a:spLocks noGrp="1"/>
          </p:cNvSpPr>
          <p:nvPr>
            <p:ph type="sldNum" sz="quarter" idx="12"/>
          </p:nvPr>
        </p:nvSpPr>
        <p:spPr/>
        <p:txBody>
          <a:bodyPr/>
          <a:lstStyle/>
          <a:p>
            <a:fld id="{1403CD9E-4065-4AEB-A180-3BC9B83EFCB8}" type="slidenum">
              <a:rPr lang="en-US" smtClean="0"/>
              <a:t>‹#›</a:t>
            </a:fld>
            <a:endParaRPr lang="en-US"/>
          </a:p>
        </p:txBody>
      </p:sp>
    </p:spTree>
    <p:extLst>
      <p:ext uri="{BB962C8B-B14F-4D97-AF65-F5344CB8AC3E}">
        <p14:creationId xmlns:p14="http://schemas.microsoft.com/office/powerpoint/2010/main" val="108047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B2C3-65A4-8E18-A440-B5901524BF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D83B13-2DC5-2BA3-6961-FFD7E1B61E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27370C-8D85-EC28-A98A-095B6C42199C}"/>
              </a:ext>
            </a:extLst>
          </p:cNvPr>
          <p:cNvSpPr>
            <a:spLocks noGrp="1"/>
          </p:cNvSpPr>
          <p:nvPr>
            <p:ph type="dt" sz="half" idx="10"/>
          </p:nvPr>
        </p:nvSpPr>
        <p:spPr/>
        <p:txBody>
          <a:bodyPr/>
          <a:lstStyle/>
          <a:p>
            <a:fld id="{E8915A67-A85C-4FE7-838F-DD6E449FC2F1}" type="datetimeFigureOut">
              <a:rPr lang="en-US" smtClean="0"/>
              <a:t>11/20/24</a:t>
            </a:fld>
            <a:endParaRPr lang="en-US"/>
          </a:p>
        </p:txBody>
      </p:sp>
      <p:sp>
        <p:nvSpPr>
          <p:cNvPr id="5" name="Footer Placeholder 4">
            <a:extLst>
              <a:ext uri="{FF2B5EF4-FFF2-40B4-BE49-F238E27FC236}">
                <a16:creationId xmlns:a16="http://schemas.microsoft.com/office/drawing/2014/main" id="{1F2D8E20-6334-AE0F-5A57-BC49656CB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BDC388-8677-59D7-02D2-90F5902B99E6}"/>
              </a:ext>
            </a:extLst>
          </p:cNvPr>
          <p:cNvSpPr>
            <a:spLocks noGrp="1"/>
          </p:cNvSpPr>
          <p:nvPr>
            <p:ph type="sldNum" sz="quarter" idx="12"/>
          </p:nvPr>
        </p:nvSpPr>
        <p:spPr/>
        <p:txBody>
          <a:bodyPr/>
          <a:lstStyle/>
          <a:p>
            <a:fld id="{1403CD9E-4065-4AEB-A180-3BC9B83EFCB8}" type="slidenum">
              <a:rPr lang="en-US" smtClean="0"/>
              <a:t>‹#›</a:t>
            </a:fld>
            <a:endParaRPr lang="en-US"/>
          </a:p>
        </p:txBody>
      </p:sp>
    </p:spTree>
    <p:extLst>
      <p:ext uri="{BB962C8B-B14F-4D97-AF65-F5344CB8AC3E}">
        <p14:creationId xmlns:p14="http://schemas.microsoft.com/office/powerpoint/2010/main" val="3556556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0BEC0-DC83-B6F5-C4DA-A1A0373ED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449647-D8F5-6AD4-16C6-F2D4324053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90F8A6-308F-0D07-7718-203CD53EDA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F97F96-8DEA-A04C-BF04-CB66157D720E}"/>
              </a:ext>
            </a:extLst>
          </p:cNvPr>
          <p:cNvSpPr>
            <a:spLocks noGrp="1"/>
          </p:cNvSpPr>
          <p:nvPr>
            <p:ph type="dt" sz="half" idx="10"/>
          </p:nvPr>
        </p:nvSpPr>
        <p:spPr/>
        <p:txBody>
          <a:bodyPr/>
          <a:lstStyle/>
          <a:p>
            <a:fld id="{E8915A67-A85C-4FE7-838F-DD6E449FC2F1}" type="datetimeFigureOut">
              <a:rPr lang="en-US" smtClean="0"/>
              <a:t>11/20/24</a:t>
            </a:fld>
            <a:endParaRPr lang="en-US"/>
          </a:p>
        </p:txBody>
      </p:sp>
      <p:sp>
        <p:nvSpPr>
          <p:cNvPr id="6" name="Footer Placeholder 5">
            <a:extLst>
              <a:ext uri="{FF2B5EF4-FFF2-40B4-BE49-F238E27FC236}">
                <a16:creationId xmlns:a16="http://schemas.microsoft.com/office/drawing/2014/main" id="{4F38EEA1-EB08-AE0B-5CE1-E13F256C9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B0828-F202-732B-F9EA-22492DA62338}"/>
              </a:ext>
            </a:extLst>
          </p:cNvPr>
          <p:cNvSpPr>
            <a:spLocks noGrp="1"/>
          </p:cNvSpPr>
          <p:nvPr>
            <p:ph type="sldNum" sz="quarter" idx="12"/>
          </p:nvPr>
        </p:nvSpPr>
        <p:spPr/>
        <p:txBody>
          <a:bodyPr/>
          <a:lstStyle/>
          <a:p>
            <a:fld id="{1403CD9E-4065-4AEB-A180-3BC9B83EFCB8}" type="slidenum">
              <a:rPr lang="en-US" smtClean="0"/>
              <a:t>‹#›</a:t>
            </a:fld>
            <a:endParaRPr lang="en-US"/>
          </a:p>
        </p:txBody>
      </p:sp>
    </p:spTree>
    <p:extLst>
      <p:ext uri="{BB962C8B-B14F-4D97-AF65-F5344CB8AC3E}">
        <p14:creationId xmlns:p14="http://schemas.microsoft.com/office/powerpoint/2010/main" val="53344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96F0B-8556-F2A8-EABC-4E51189C95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7E62D7-CA19-4A76-92A4-2ABBE3D4B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D15DCF-E786-B850-BD64-AD944804A7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1A4B4B-EF8E-2CE4-1189-2B1CE0FDBC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99810-CE11-7011-3FB3-2E2AC0A9B3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12C31D-10CE-1490-1A41-07C03E30F133}"/>
              </a:ext>
            </a:extLst>
          </p:cNvPr>
          <p:cNvSpPr>
            <a:spLocks noGrp="1"/>
          </p:cNvSpPr>
          <p:nvPr>
            <p:ph type="dt" sz="half" idx="10"/>
          </p:nvPr>
        </p:nvSpPr>
        <p:spPr/>
        <p:txBody>
          <a:bodyPr/>
          <a:lstStyle/>
          <a:p>
            <a:fld id="{E8915A67-A85C-4FE7-838F-DD6E449FC2F1}" type="datetimeFigureOut">
              <a:rPr lang="en-US" smtClean="0"/>
              <a:t>11/20/24</a:t>
            </a:fld>
            <a:endParaRPr lang="en-US"/>
          </a:p>
        </p:txBody>
      </p:sp>
      <p:sp>
        <p:nvSpPr>
          <p:cNvPr id="8" name="Footer Placeholder 7">
            <a:extLst>
              <a:ext uri="{FF2B5EF4-FFF2-40B4-BE49-F238E27FC236}">
                <a16:creationId xmlns:a16="http://schemas.microsoft.com/office/drawing/2014/main" id="{FC9B8B8E-2C4D-DE2A-F13A-79255618DA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16748F-1B75-729F-BB3C-406A3A62B8F0}"/>
              </a:ext>
            </a:extLst>
          </p:cNvPr>
          <p:cNvSpPr>
            <a:spLocks noGrp="1"/>
          </p:cNvSpPr>
          <p:nvPr>
            <p:ph type="sldNum" sz="quarter" idx="12"/>
          </p:nvPr>
        </p:nvSpPr>
        <p:spPr/>
        <p:txBody>
          <a:bodyPr/>
          <a:lstStyle/>
          <a:p>
            <a:fld id="{1403CD9E-4065-4AEB-A180-3BC9B83EFCB8}" type="slidenum">
              <a:rPr lang="en-US" smtClean="0"/>
              <a:t>‹#›</a:t>
            </a:fld>
            <a:endParaRPr lang="en-US"/>
          </a:p>
        </p:txBody>
      </p:sp>
    </p:spTree>
    <p:extLst>
      <p:ext uri="{BB962C8B-B14F-4D97-AF65-F5344CB8AC3E}">
        <p14:creationId xmlns:p14="http://schemas.microsoft.com/office/powerpoint/2010/main" val="457592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FBD9-B88C-7003-5771-ABBC77E997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4B62CA-7A54-7FBB-C0F8-3BBCE9CA423D}"/>
              </a:ext>
            </a:extLst>
          </p:cNvPr>
          <p:cNvSpPr>
            <a:spLocks noGrp="1"/>
          </p:cNvSpPr>
          <p:nvPr>
            <p:ph type="dt" sz="half" idx="10"/>
          </p:nvPr>
        </p:nvSpPr>
        <p:spPr/>
        <p:txBody>
          <a:bodyPr/>
          <a:lstStyle/>
          <a:p>
            <a:fld id="{E8915A67-A85C-4FE7-838F-DD6E449FC2F1}" type="datetimeFigureOut">
              <a:rPr lang="en-US" smtClean="0"/>
              <a:t>11/20/24</a:t>
            </a:fld>
            <a:endParaRPr lang="en-US"/>
          </a:p>
        </p:txBody>
      </p:sp>
      <p:sp>
        <p:nvSpPr>
          <p:cNvPr id="4" name="Footer Placeholder 3">
            <a:extLst>
              <a:ext uri="{FF2B5EF4-FFF2-40B4-BE49-F238E27FC236}">
                <a16:creationId xmlns:a16="http://schemas.microsoft.com/office/drawing/2014/main" id="{61ED7C2B-05D3-FDCE-9D70-0B6097D913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EFAF53-F11A-A10C-92BF-0783A9519527}"/>
              </a:ext>
            </a:extLst>
          </p:cNvPr>
          <p:cNvSpPr>
            <a:spLocks noGrp="1"/>
          </p:cNvSpPr>
          <p:nvPr>
            <p:ph type="sldNum" sz="quarter" idx="12"/>
          </p:nvPr>
        </p:nvSpPr>
        <p:spPr/>
        <p:txBody>
          <a:bodyPr/>
          <a:lstStyle/>
          <a:p>
            <a:fld id="{1403CD9E-4065-4AEB-A180-3BC9B83EFCB8}" type="slidenum">
              <a:rPr lang="en-US" smtClean="0"/>
              <a:t>‹#›</a:t>
            </a:fld>
            <a:endParaRPr lang="en-US"/>
          </a:p>
        </p:txBody>
      </p:sp>
    </p:spTree>
    <p:extLst>
      <p:ext uri="{BB962C8B-B14F-4D97-AF65-F5344CB8AC3E}">
        <p14:creationId xmlns:p14="http://schemas.microsoft.com/office/powerpoint/2010/main" val="1409575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418A5C-E292-B9DD-FCA1-07754D66C916}"/>
              </a:ext>
            </a:extLst>
          </p:cNvPr>
          <p:cNvSpPr>
            <a:spLocks noGrp="1"/>
          </p:cNvSpPr>
          <p:nvPr>
            <p:ph type="dt" sz="half" idx="10"/>
          </p:nvPr>
        </p:nvSpPr>
        <p:spPr/>
        <p:txBody>
          <a:bodyPr/>
          <a:lstStyle/>
          <a:p>
            <a:fld id="{E8915A67-A85C-4FE7-838F-DD6E449FC2F1}" type="datetimeFigureOut">
              <a:rPr lang="en-US" smtClean="0"/>
              <a:t>11/20/24</a:t>
            </a:fld>
            <a:endParaRPr lang="en-US"/>
          </a:p>
        </p:txBody>
      </p:sp>
      <p:sp>
        <p:nvSpPr>
          <p:cNvPr id="3" name="Footer Placeholder 2">
            <a:extLst>
              <a:ext uri="{FF2B5EF4-FFF2-40B4-BE49-F238E27FC236}">
                <a16:creationId xmlns:a16="http://schemas.microsoft.com/office/drawing/2014/main" id="{1112901D-1F98-E78D-4E31-A69F6AACB0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B89E9-B489-1A7F-7BF2-92ED7F6576E6}"/>
              </a:ext>
            </a:extLst>
          </p:cNvPr>
          <p:cNvSpPr>
            <a:spLocks noGrp="1"/>
          </p:cNvSpPr>
          <p:nvPr>
            <p:ph type="sldNum" sz="quarter" idx="12"/>
          </p:nvPr>
        </p:nvSpPr>
        <p:spPr/>
        <p:txBody>
          <a:bodyPr/>
          <a:lstStyle/>
          <a:p>
            <a:fld id="{1403CD9E-4065-4AEB-A180-3BC9B83EFCB8}" type="slidenum">
              <a:rPr lang="en-US" smtClean="0"/>
              <a:t>‹#›</a:t>
            </a:fld>
            <a:endParaRPr lang="en-US"/>
          </a:p>
        </p:txBody>
      </p:sp>
    </p:spTree>
    <p:extLst>
      <p:ext uri="{BB962C8B-B14F-4D97-AF65-F5344CB8AC3E}">
        <p14:creationId xmlns:p14="http://schemas.microsoft.com/office/powerpoint/2010/main" val="123109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6350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83557-4472-4C16-93C0-F08843D3B5FD}"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8BD79-3C4C-4B9F-8965-FE7208F3DE42}" type="slidenum">
              <a:rPr lang="en-US" smtClean="0"/>
              <a:t>‹#›</a:t>
            </a:fld>
            <a:endParaRPr lang="en-US"/>
          </a:p>
        </p:txBody>
      </p:sp>
    </p:spTree>
    <p:extLst>
      <p:ext uri="{BB962C8B-B14F-4D97-AF65-F5344CB8AC3E}">
        <p14:creationId xmlns:p14="http://schemas.microsoft.com/office/powerpoint/2010/main" val="1950430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E691C-6A24-6456-5890-C5026FD54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A8420-985A-03E8-B242-1D7EAC98B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A67830-8B3E-E05C-92AC-B4E20C8F8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DB7CD-A183-DBCC-76DD-7B323FCD12B1}"/>
              </a:ext>
            </a:extLst>
          </p:cNvPr>
          <p:cNvSpPr>
            <a:spLocks noGrp="1"/>
          </p:cNvSpPr>
          <p:nvPr>
            <p:ph type="dt" sz="half" idx="10"/>
          </p:nvPr>
        </p:nvSpPr>
        <p:spPr/>
        <p:txBody>
          <a:bodyPr/>
          <a:lstStyle/>
          <a:p>
            <a:fld id="{E8915A67-A85C-4FE7-838F-DD6E449FC2F1}" type="datetimeFigureOut">
              <a:rPr lang="en-US" smtClean="0"/>
              <a:t>11/20/24</a:t>
            </a:fld>
            <a:endParaRPr lang="en-US"/>
          </a:p>
        </p:txBody>
      </p:sp>
      <p:sp>
        <p:nvSpPr>
          <p:cNvPr id="6" name="Footer Placeholder 5">
            <a:extLst>
              <a:ext uri="{FF2B5EF4-FFF2-40B4-BE49-F238E27FC236}">
                <a16:creationId xmlns:a16="http://schemas.microsoft.com/office/drawing/2014/main" id="{C1E40B60-7015-6980-B0B3-916349C167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7650B-F612-DF8D-79E0-E823E8463972}"/>
              </a:ext>
            </a:extLst>
          </p:cNvPr>
          <p:cNvSpPr>
            <a:spLocks noGrp="1"/>
          </p:cNvSpPr>
          <p:nvPr>
            <p:ph type="sldNum" sz="quarter" idx="12"/>
          </p:nvPr>
        </p:nvSpPr>
        <p:spPr/>
        <p:txBody>
          <a:bodyPr/>
          <a:lstStyle/>
          <a:p>
            <a:fld id="{1403CD9E-4065-4AEB-A180-3BC9B83EFCB8}" type="slidenum">
              <a:rPr lang="en-US" smtClean="0"/>
              <a:t>‹#›</a:t>
            </a:fld>
            <a:endParaRPr lang="en-US"/>
          </a:p>
        </p:txBody>
      </p:sp>
    </p:spTree>
    <p:extLst>
      <p:ext uri="{BB962C8B-B14F-4D97-AF65-F5344CB8AC3E}">
        <p14:creationId xmlns:p14="http://schemas.microsoft.com/office/powerpoint/2010/main" val="522199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2EE1-9792-2C57-85AF-113B3FC2C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96D6B0-69C4-31E8-2B24-07C5E6270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EBC09A-4D88-C812-710F-1CCF59C4E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F9EBC4-7ECF-AE81-7A33-710BB7934C9C}"/>
              </a:ext>
            </a:extLst>
          </p:cNvPr>
          <p:cNvSpPr>
            <a:spLocks noGrp="1"/>
          </p:cNvSpPr>
          <p:nvPr>
            <p:ph type="dt" sz="half" idx="10"/>
          </p:nvPr>
        </p:nvSpPr>
        <p:spPr/>
        <p:txBody>
          <a:bodyPr/>
          <a:lstStyle/>
          <a:p>
            <a:fld id="{E8915A67-A85C-4FE7-838F-DD6E449FC2F1}" type="datetimeFigureOut">
              <a:rPr lang="en-US" smtClean="0"/>
              <a:t>11/20/24</a:t>
            </a:fld>
            <a:endParaRPr lang="en-US"/>
          </a:p>
        </p:txBody>
      </p:sp>
      <p:sp>
        <p:nvSpPr>
          <p:cNvPr id="6" name="Footer Placeholder 5">
            <a:extLst>
              <a:ext uri="{FF2B5EF4-FFF2-40B4-BE49-F238E27FC236}">
                <a16:creationId xmlns:a16="http://schemas.microsoft.com/office/drawing/2014/main" id="{085B7C96-947E-4540-5BF5-AD31DDDA0D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B5B012-C457-FD99-ED3E-46751BC771C5}"/>
              </a:ext>
            </a:extLst>
          </p:cNvPr>
          <p:cNvSpPr>
            <a:spLocks noGrp="1"/>
          </p:cNvSpPr>
          <p:nvPr>
            <p:ph type="sldNum" sz="quarter" idx="12"/>
          </p:nvPr>
        </p:nvSpPr>
        <p:spPr/>
        <p:txBody>
          <a:bodyPr/>
          <a:lstStyle/>
          <a:p>
            <a:fld id="{1403CD9E-4065-4AEB-A180-3BC9B83EFCB8}" type="slidenum">
              <a:rPr lang="en-US" smtClean="0"/>
              <a:t>‹#›</a:t>
            </a:fld>
            <a:endParaRPr lang="en-US"/>
          </a:p>
        </p:txBody>
      </p:sp>
    </p:spTree>
    <p:extLst>
      <p:ext uri="{BB962C8B-B14F-4D97-AF65-F5344CB8AC3E}">
        <p14:creationId xmlns:p14="http://schemas.microsoft.com/office/powerpoint/2010/main" val="3359700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81615-9DD9-C486-29E0-B7D0D2D54C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3BA65B-7F26-45A5-071A-457FFFD2E9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F0CDE-D59F-E72B-BFE4-B077CEEABA99}"/>
              </a:ext>
            </a:extLst>
          </p:cNvPr>
          <p:cNvSpPr>
            <a:spLocks noGrp="1"/>
          </p:cNvSpPr>
          <p:nvPr>
            <p:ph type="dt" sz="half" idx="10"/>
          </p:nvPr>
        </p:nvSpPr>
        <p:spPr/>
        <p:txBody>
          <a:bodyPr/>
          <a:lstStyle/>
          <a:p>
            <a:fld id="{E8915A67-A85C-4FE7-838F-DD6E449FC2F1}" type="datetimeFigureOut">
              <a:rPr lang="en-US" smtClean="0"/>
              <a:t>11/20/24</a:t>
            </a:fld>
            <a:endParaRPr lang="en-US"/>
          </a:p>
        </p:txBody>
      </p:sp>
      <p:sp>
        <p:nvSpPr>
          <p:cNvPr id="5" name="Footer Placeholder 4">
            <a:extLst>
              <a:ext uri="{FF2B5EF4-FFF2-40B4-BE49-F238E27FC236}">
                <a16:creationId xmlns:a16="http://schemas.microsoft.com/office/drawing/2014/main" id="{8E130026-6976-3747-4232-941E476B1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949C8-CB6B-8A9D-6D15-CE6C121493DC}"/>
              </a:ext>
            </a:extLst>
          </p:cNvPr>
          <p:cNvSpPr>
            <a:spLocks noGrp="1"/>
          </p:cNvSpPr>
          <p:nvPr>
            <p:ph type="sldNum" sz="quarter" idx="12"/>
          </p:nvPr>
        </p:nvSpPr>
        <p:spPr/>
        <p:txBody>
          <a:bodyPr/>
          <a:lstStyle/>
          <a:p>
            <a:fld id="{1403CD9E-4065-4AEB-A180-3BC9B83EFCB8}" type="slidenum">
              <a:rPr lang="en-US" smtClean="0"/>
              <a:t>‹#›</a:t>
            </a:fld>
            <a:endParaRPr lang="en-US"/>
          </a:p>
        </p:txBody>
      </p:sp>
    </p:spTree>
    <p:extLst>
      <p:ext uri="{BB962C8B-B14F-4D97-AF65-F5344CB8AC3E}">
        <p14:creationId xmlns:p14="http://schemas.microsoft.com/office/powerpoint/2010/main" val="323142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B582E-C91F-4DBF-63A0-372D366506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A7CBE1-261C-1251-6AB5-A630CC0F25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5D93F-1F34-857B-A0D5-AB67DDED4E17}"/>
              </a:ext>
            </a:extLst>
          </p:cNvPr>
          <p:cNvSpPr>
            <a:spLocks noGrp="1"/>
          </p:cNvSpPr>
          <p:nvPr>
            <p:ph type="dt" sz="half" idx="10"/>
          </p:nvPr>
        </p:nvSpPr>
        <p:spPr/>
        <p:txBody>
          <a:bodyPr/>
          <a:lstStyle/>
          <a:p>
            <a:fld id="{E8915A67-A85C-4FE7-838F-DD6E449FC2F1}" type="datetimeFigureOut">
              <a:rPr lang="en-US" smtClean="0"/>
              <a:t>11/20/24</a:t>
            </a:fld>
            <a:endParaRPr lang="en-US"/>
          </a:p>
        </p:txBody>
      </p:sp>
      <p:sp>
        <p:nvSpPr>
          <p:cNvPr id="5" name="Footer Placeholder 4">
            <a:extLst>
              <a:ext uri="{FF2B5EF4-FFF2-40B4-BE49-F238E27FC236}">
                <a16:creationId xmlns:a16="http://schemas.microsoft.com/office/drawing/2014/main" id="{CD483F3D-6C4C-D12D-15C9-5E583929F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ABCA8-1652-19F6-1A94-D5EE1D6D0346}"/>
              </a:ext>
            </a:extLst>
          </p:cNvPr>
          <p:cNvSpPr>
            <a:spLocks noGrp="1"/>
          </p:cNvSpPr>
          <p:nvPr>
            <p:ph type="sldNum" sz="quarter" idx="12"/>
          </p:nvPr>
        </p:nvSpPr>
        <p:spPr/>
        <p:txBody>
          <a:bodyPr/>
          <a:lstStyle/>
          <a:p>
            <a:fld id="{1403CD9E-4065-4AEB-A180-3BC9B83EFCB8}" type="slidenum">
              <a:rPr lang="en-US" smtClean="0"/>
              <a:t>‹#›</a:t>
            </a:fld>
            <a:endParaRPr lang="en-US"/>
          </a:p>
        </p:txBody>
      </p:sp>
    </p:spTree>
    <p:extLst>
      <p:ext uri="{BB962C8B-B14F-4D97-AF65-F5344CB8AC3E}">
        <p14:creationId xmlns:p14="http://schemas.microsoft.com/office/powerpoint/2010/main" val="268653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B83557-4472-4C16-93C0-F08843D3B5FD}"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8BD79-3C4C-4B9F-8965-FE7208F3DE4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7349" y="185738"/>
            <a:ext cx="1436451" cy="1183635"/>
          </a:xfrm>
          <a:prstGeom prst="rect">
            <a:avLst/>
          </a:prstGeom>
        </p:spPr>
      </p:pic>
    </p:spTree>
    <p:extLst>
      <p:ext uri="{BB962C8B-B14F-4D97-AF65-F5344CB8AC3E}">
        <p14:creationId xmlns:p14="http://schemas.microsoft.com/office/powerpoint/2010/main" val="411377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6865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6865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B83557-4472-4C16-93C0-F08843D3B5FD}" type="datetimeFigureOut">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8BD79-3C4C-4B9F-8965-FE7208F3DE4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7349" y="185738"/>
            <a:ext cx="1436451" cy="1183635"/>
          </a:xfrm>
          <a:prstGeom prst="rect">
            <a:avLst/>
          </a:prstGeom>
        </p:spPr>
      </p:pic>
    </p:spTree>
    <p:extLst>
      <p:ext uri="{BB962C8B-B14F-4D97-AF65-F5344CB8AC3E}">
        <p14:creationId xmlns:p14="http://schemas.microsoft.com/office/powerpoint/2010/main" val="152316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p:cNvSpPr>
            <a:spLocks noGrp="1"/>
          </p:cNvSpPr>
          <p:nvPr>
            <p:ph sz="half" idx="2"/>
          </p:nvPr>
        </p:nvSpPr>
        <p:spPr>
          <a:xfrm>
            <a:off x="839788" y="1690688"/>
            <a:ext cx="10512424" cy="37600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B83557-4472-4C16-93C0-F08843D3B5FD}" type="datetimeFigureOut">
              <a:rPr lang="en-US" smtClean="0"/>
              <a:t>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8BD79-3C4C-4B9F-8965-FE7208F3DE42}" type="slidenum">
              <a:rPr lang="en-US" smtClean="0"/>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7349" y="185738"/>
            <a:ext cx="1436451" cy="1183635"/>
          </a:xfrm>
          <a:prstGeom prst="rect">
            <a:avLst/>
          </a:prstGeom>
        </p:spPr>
      </p:pic>
    </p:spTree>
    <p:extLst>
      <p:ext uri="{BB962C8B-B14F-4D97-AF65-F5344CB8AC3E}">
        <p14:creationId xmlns:p14="http://schemas.microsoft.com/office/powerpoint/2010/main" val="287078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105124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836612" y="2505075"/>
            <a:ext cx="10518776" cy="35299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B83557-4472-4C16-93C0-F08843D3B5FD}" type="datetimeFigureOut">
              <a:rPr lang="en-US" smtClean="0"/>
              <a:t>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8BD79-3C4C-4B9F-8965-FE7208F3DE42}" type="slidenum">
              <a:rPr lang="en-US" smtClean="0"/>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7349" y="185738"/>
            <a:ext cx="1436451" cy="1183635"/>
          </a:xfrm>
          <a:prstGeom prst="rect">
            <a:avLst/>
          </a:prstGeom>
        </p:spPr>
      </p:pic>
    </p:spTree>
    <p:extLst>
      <p:ext uri="{BB962C8B-B14F-4D97-AF65-F5344CB8AC3E}">
        <p14:creationId xmlns:p14="http://schemas.microsoft.com/office/powerpoint/2010/main" val="174581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B83557-4472-4C16-93C0-F08843D3B5FD}" type="datetimeFigureOut">
              <a:rPr lang="en-US" smtClean="0"/>
              <a:t>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8BD79-3C4C-4B9F-8965-FE7208F3DE4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7349" y="185738"/>
            <a:ext cx="1436451" cy="1183635"/>
          </a:xfrm>
          <a:prstGeom prst="rect">
            <a:avLst/>
          </a:prstGeom>
        </p:spPr>
      </p:pic>
    </p:spTree>
    <p:extLst>
      <p:ext uri="{BB962C8B-B14F-4D97-AF65-F5344CB8AC3E}">
        <p14:creationId xmlns:p14="http://schemas.microsoft.com/office/powerpoint/2010/main" val="256678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83557-4472-4C16-93C0-F08843D3B5FD}" type="datetimeFigureOut">
              <a:rPr lang="en-US" smtClean="0"/>
              <a:t>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8BD79-3C4C-4B9F-8965-FE7208F3DE4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7349" y="185738"/>
            <a:ext cx="1436451" cy="1183635"/>
          </a:xfrm>
          <a:prstGeom prst="rect">
            <a:avLst/>
          </a:prstGeom>
        </p:spPr>
      </p:pic>
    </p:spTree>
    <p:extLst>
      <p:ext uri="{BB962C8B-B14F-4D97-AF65-F5344CB8AC3E}">
        <p14:creationId xmlns:p14="http://schemas.microsoft.com/office/powerpoint/2010/main" val="305776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B83557-4472-4C16-93C0-F08843D3B5FD}" type="datetimeFigureOut">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8BD79-3C4C-4B9F-8965-FE7208F3DE4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7349" y="185738"/>
            <a:ext cx="1436451" cy="1183635"/>
          </a:xfrm>
          <a:prstGeom prst="rect">
            <a:avLst/>
          </a:prstGeom>
        </p:spPr>
      </p:pic>
    </p:spTree>
    <p:extLst>
      <p:ext uri="{BB962C8B-B14F-4D97-AF65-F5344CB8AC3E}">
        <p14:creationId xmlns:p14="http://schemas.microsoft.com/office/powerpoint/2010/main" val="341872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83557-4472-4C16-93C0-F08843D3B5FD}" type="datetimeFigureOut">
              <a:rPr lang="en-US" smtClean="0"/>
              <a:t>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8BD79-3C4C-4B9F-8965-FE7208F3DE42}" type="slidenum">
              <a:rPr lang="en-US" smtClean="0"/>
              <a:t>‹#›</a:t>
            </a:fld>
            <a:endParaRPr lang="en-US"/>
          </a:p>
        </p:txBody>
      </p:sp>
      <p:pic>
        <p:nvPicPr>
          <p:cNvPr id="7" name="Picture 6">
            <a:extLst>
              <a:ext uri="{FF2B5EF4-FFF2-40B4-BE49-F238E27FC236}">
                <a16:creationId xmlns:a16="http://schemas.microsoft.com/office/drawing/2014/main" id="{B22A77F2-0715-E04D-FB9C-9C501C66F33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17349" y="185738"/>
            <a:ext cx="1436451" cy="1183635"/>
          </a:xfrm>
          <a:prstGeom prst="rect">
            <a:avLst/>
          </a:prstGeom>
        </p:spPr>
      </p:pic>
    </p:spTree>
    <p:extLst>
      <p:ext uri="{BB962C8B-B14F-4D97-AF65-F5344CB8AC3E}">
        <p14:creationId xmlns:p14="http://schemas.microsoft.com/office/powerpoint/2010/main" val="6595121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0"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5105BF-5431-4FDC-A3C4-93CCAB888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9D96E8-47BF-2B0A-1182-0B8494C9D5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C1E65-CD58-C411-5D3F-A187B0604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915A67-A85C-4FE7-838F-DD6E449FC2F1}" type="datetimeFigureOut">
              <a:rPr lang="en-US" smtClean="0"/>
              <a:t>11/20/24</a:t>
            </a:fld>
            <a:endParaRPr lang="en-US"/>
          </a:p>
        </p:txBody>
      </p:sp>
      <p:sp>
        <p:nvSpPr>
          <p:cNvPr id="5" name="Footer Placeholder 4">
            <a:extLst>
              <a:ext uri="{FF2B5EF4-FFF2-40B4-BE49-F238E27FC236}">
                <a16:creationId xmlns:a16="http://schemas.microsoft.com/office/drawing/2014/main" id="{390F4971-4A7B-3825-0A4C-D6F284406E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A531E75-A3AB-9DC7-3014-AABD521AFA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3CD9E-4065-4AEB-A180-3BC9B83EFCB8}" type="slidenum">
              <a:rPr lang="en-US" smtClean="0"/>
              <a:t>‹#›</a:t>
            </a:fld>
            <a:endParaRPr lang="en-US"/>
          </a:p>
        </p:txBody>
      </p:sp>
    </p:spTree>
    <p:extLst>
      <p:ext uri="{BB962C8B-B14F-4D97-AF65-F5344CB8AC3E}">
        <p14:creationId xmlns:p14="http://schemas.microsoft.com/office/powerpoint/2010/main" val="411350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mailto:Hazel.barrett@bhninc.org"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mailto:Ari.kriegsman@bhninc.org" TargetMode="External"/><Relationship Id="rId4" Type="http://schemas.openxmlformats.org/officeDocument/2006/relationships/hyperlink" Target="mailto:Carissa.cutler@bhnin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6C1ED81-A4A0-7479-29AC-85CB597D959D}"/>
              </a:ext>
            </a:extLst>
          </p:cNvPr>
          <p:cNvSpPr>
            <a:spLocks noGrp="1"/>
          </p:cNvSpPr>
          <p:nvPr>
            <p:ph type="ctrTitle"/>
          </p:nvPr>
        </p:nvSpPr>
        <p:spPr>
          <a:xfrm>
            <a:off x="860963" y="2408856"/>
            <a:ext cx="10608621" cy="2239159"/>
          </a:xfrm>
        </p:spPr>
        <p:txBody>
          <a:bodyPr>
            <a:normAutofit fontScale="90000"/>
          </a:bodyPr>
          <a:lstStyle/>
          <a:p>
            <a:r>
              <a:rPr lang="en-US" sz="4000" dirty="0">
                <a:solidFill>
                  <a:srgbClr val="412E5C"/>
                </a:solidFill>
                <a:latin typeface="Times New Roman"/>
                <a:ea typeface="Verdana"/>
                <a:cs typeface="Times New Roman"/>
              </a:rPr>
              <a:t>Multi-Disciplinary Process for </a:t>
            </a:r>
            <a:br>
              <a:rPr lang="en-US" sz="4000" dirty="0">
                <a:solidFill>
                  <a:srgbClr val="412E5C"/>
                </a:solidFill>
                <a:latin typeface="Times New Roman"/>
                <a:ea typeface="Verdana"/>
                <a:cs typeface="Times New Roman"/>
              </a:rPr>
            </a:br>
            <a:r>
              <a:rPr lang="en-US" sz="4000" dirty="0">
                <a:solidFill>
                  <a:srgbClr val="412E5C"/>
                </a:solidFill>
                <a:latin typeface="Times New Roman"/>
                <a:ea typeface="Verdana"/>
                <a:cs typeface="Times New Roman"/>
              </a:rPr>
              <a:t>Patient-Centered Decisions on Take Home Medication in the Setting of Positive Toxicology </a:t>
            </a:r>
            <a:br>
              <a:rPr lang="en-US" sz="4000" dirty="0">
                <a:solidFill>
                  <a:srgbClr val="412E5C"/>
                </a:solidFill>
                <a:latin typeface="Times New Roman"/>
                <a:ea typeface="Verdana"/>
                <a:cs typeface="Times New Roman"/>
              </a:rPr>
            </a:br>
            <a:r>
              <a:rPr lang="en-US" sz="4000" dirty="0">
                <a:solidFill>
                  <a:srgbClr val="412E5C"/>
                </a:solidFill>
                <a:latin typeface="Times New Roman"/>
                <a:ea typeface="Verdana"/>
                <a:cs typeface="Times New Roman"/>
              </a:rPr>
              <a:t>in a Large, Urban Opioid Treatment Program</a:t>
            </a:r>
            <a:endParaRPr lang="en-US" sz="4000" dirty="0"/>
          </a:p>
        </p:txBody>
      </p:sp>
      <p:sp>
        <p:nvSpPr>
          <p:cNvPr id="9" name="Subtitle 8">
            <a:extLst>
              <a:ext uri="{FF2B5EF4-FFF2-40B4-BE49-F238E27FC236}">
                <a16:creationId xmlns:a16="http://schemas.microsoft.com/office/drawing/2014/main" id="{AAB85CCD-B6FA-49B3-F932-93461C0AB333}"/>
              </a:ext>
            </a:extLst>
          </p:cNvPr>
          <p:cNvSpPr>
            <a:spLocks noGrp="1"/>
          </p:cNvSpPr>
          <p:nvPr>
            <p:ph type="subTitle" idx="1"/>
          </p:nvPr>
        </p:nvSpPr>
        <p:spPr>
          <a:xfrm>
            <a:off x="1434935" y="4759883"/>
            <a:ext cx="9144000" cy="1784411"/>
          </a:xfrm>
        </p:spPr>
        <p:txBody>
          <a:bodyPr vert="horz" lIns="91440" tIns="45720" rIns="91440" bIns="45720" rtlCol="0" anchor="t">
            <a:normAutofit fontScale="85000" lnSpcReduction="20000"/>
          </a:bodyPr>
          <a:lstStyle/>
          <a:p>
            <a:r>
              <a:rPr lang="en-US" sz="2600"/>
              <a:t>Hazel Barrett, LPN, Nurse Supervisor</a:t>
            </a:r>
            <a:endParaRPr lang="en-US" sz="2600">
              <a:ea typeface="Calibri Light" panose="020F0302020204030204"/>
              <a:cs typeface="Calibri Light" panose="020F0302020204030204"/>
            </a:endParaRPr>
          </a:p>
          <a:p>
            <a:r>
              <a:rPr lang="en-US" sz="2600">
                <a:ea typeface="Calibri Light" panose="020F0302020204030204"/>
                <a:cs typeface="Calibri Light" panose="020F0302020204030204"/>
              </a:rPr>
              <a:t>Carissa Cutler, LICSW, Clinical Supervisor</a:t>
            </a:r>
          </a:p>
          <a:p>
            <a:r>
              <a:rPr lang="en-US" sz="2600">
                <a:ea typeface="Calibri Light" panose="020F0302020204030204"/>
                <a:cs typeface="Calibri Light" panose="020F0302020204030204"/>
              </a:rPr>
              <a:t>Ari Kriegsman, MD, Medical Director</a:t>
            </a:r>
          </a:p>
          <a:p>
            <a:endParaRPr lang="en-US">
              <a:ea typeface="Calibri Light" panose="020F0302020204030204"/>
              <a:cs typeface="Calibri Light" panose="020F0302020204030204"/>
            </a:endParaRPr>
          </a:p>
          <a:p>
            <a:r>
              <a:rPr lang="en-US" b="1" i="1">
                <a:ea typeface="Calibri Light" panose="020F0302020204030204"/>
                <a:cs typeface="Calibri Light" panose="020F0302020204030204"/>
              </a:rPr>
              <a:t>Behavioral Health Network Springfield Opioid Treatment Program</a:t>
            </a:r>
          </a:p>
        </p:txBody>
      </p:sp>
    </p:spTree>
    <p:extLst>
      <p:ext uri="{BB962C8B-B14F-4D97-AF65-F5344CB8AC3E}">
        <p14:creationId xmlns:p14="http://schemas.microsoft.com/office/powerpoint/2010/main" val="3976569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797F8A4-4AFB-EF92-834B-6A720E23AECA}"/>
              </a:ext>
            </a:extLst>
          </p:cNvPr>
          <p:cNvGraphicFramePr>
            <a:graphicFrameLocks/>
          </p:cNvGraphicFramePr>
          <p:nvPr/>
        </p:nvGraphicFramePr>
        <p:xfrm>
          <a:off x="205169" y="1463786"/>
          <a:ext cx="3791907" cy="28992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0345FA6-1982-CD67-9E7B-DE88A1CEEE6F}"/>
              </a:ext>
            </a:extLst>
          </p:cNvPr>
          <p:cNvSpPr txBox="1"/>
          <p:nvPr/>
        </p:nvSpPr>
        <p:spPr>
          <a:xfrm>
            <a:off x="1729971" y="733367"/>
            <a:ext cx="9089505" cy="461665"/>
          </a:xfrm>
          <a:prstGeom prst="rect">
            <a:avLst/>
          </a:prstGeom>
          <a:noFill/>
        </p:spPr>
        <p:txBody>
          <a:bodyPr wrap="square" lIns="91440" tIns="45720" rIns="91440" bIns="45720" rtlCol="0" anchor="t">
            <a:spAutoFit/>
          </a:bodyPr>
          <a:lstStyle/>
          <a:p>
            <a:r>
              <a:rPr lang="en-US" sz="2400" b="1" i="0" u="none" strike="noStrike">
                <a:solidFill>
                  <a:srgbClr val="000000"/>
                </a:solidFill>
                <a:effectLst/>
                <a:latin typeface="Aptos Narrow"/>
              </a:rPr>
              <a:t>I am happy with the role that I play in our clinic's take </a:t>
            </a:r>
            <a:r>
              <a:rPr lang="en-US" sz="2400" b="1">
                <a:solidFill>
                  <a:srgbClr val="000000"/>
                </a:solidFill>
                <a:latin typeface="Aptos Narrow"/>
              </a:rPr>
              <a:t>home</a:t>
            </a:r>
            <a:r>
              <a:rPr lang="en-US" sz="2400" b="1" i="0" u="none" strike="noStrike">
                <a:solidFill>
                  <a:srgbClr val="000000"/>
                </a:solidFill>
                <a:effectLst/>
                <a:latin typeface="Aptos Narrow"/>
              </a:rPr>
              <a:t> process.</a:t>
            </a:r>
            <a:r>
              <a:rPr lang="en-US" sz="2400"/>
              <a:t> </a:t>
            </a:r>
          </a:p>
        </p:txBody>
      </p:sp>
      <p:graphicFrame>
        <p:nvGraphicFramePr>
          <p:cNvPr id="4" name="Chart 3">
            <a:extLst>
              <a:ext uri="{FF2B5EF4-FFF2-40B4-BE49-F238E27FC236}">
                <a16:creationId xmlns:a16="http://schemas.microsoft.com/office/drawing/2014/main" id="{AA4E195B-692A-0795-49C1-FA5C50BCFA31}"/>
              </a:ext>
            </a:extLst>
          </p:cNvPr>
          <p:cNvGraphicFramePr>
            <a:graphicFrameLocks/>
          </p:cNvGraphicFramePr>
          <p:nvPr/>
        </p:nvGraphicFramePr>
        <p:xfrm>
          <a:off x="8091096" y="1463786"/>
          <a:ext cx="3876195" cy="2899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E316B88-A787-2906-E174-DD4651D137E6}"/>
              </a:ext>
            </a:extLst>
          </p:cNvPr>
          <p:cNvGraphicFramePr>
            <a:graphicFrameLocks/>
          </p:cNvGraphicFramePr>
          <p:nvPr/>
        </p:nvGraphicFramePr>
        <p:xfrm>
          <a:off x="4148133" y="3837212"/>
          <a:ext cx="3791906" cy="2899296"/>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descr="A green and purple logo&#10;&#10;Description automatically generated">
            <a:extLst>
              <a:ext uri="{FF2B5EF4-FFF2-40B4-BE49-F238E27FC236}">
                <a16:creationId xmlns:a16="http://schemas.microsoft.com/office/drawing/2014/main" id="{0CA124EE-93FD-19C3-09AD-51F992EE0123}"/>
              </a:ext>
            </a:extLst>
          </p:cNvPr>
          <p:cNvPicPr>
            <a:picLocks noChangeAspect="1"/>
          </p:cNvPicPr>
          <p:nvPr/>
        </p:nvPicPr>
        <p:blipFill>
          <a:blip r:embed="rId5"/>
          <a:stretch>
            <a:fillRect/>
          </a:stretch>
        </p:blipFill>
        <p:spPr>
          <a:xfrm>
            <a:off x="10692039" y="5671457"/>
            <a:ext cx="1276350" cy="1066800"/>
          </a:xfrm>
          <a:prstGeom prst="rect">
            <a:avLst/>
          </a:prstGeom>
        </p:spPr>
      </p:pic>
    </p:spTree>
    <p:extLst>
      <p:ext uri="{BB962C8B-B14F-4D97-AF65-F5344CB8AC3E}">
        <p14:creationId xmlns:p14="http://schemas.microsoft.com/office/powerpoint/2010/main" val="351549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5ADB987-E16E-D6D4-8D02-AA7942C5A985}"/>
              </a:ext>
            </a:extLst>
          </p:cNvPr>
          <p:cNvGraphicFramePr>
            <a:graphicFrameLocks/>
          </p:cNvGraphicFramePr>
          <p:nvPr/>
        </p:nvGraphicFramePr>
        <p:xfrm>
          <a:off x="211920" y="1276579"/>
          <a:ext cx="3856871" cy="297157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DB62BF5-59F1-AA27-A823-72EE15D2E86E}"/>
              </a:ext>
            </a:extLst>
          </p:cNvPr>
          <p:cNvSpPr txBox="1"/>
          <p:nvPr/>
        </p:nvSpPr>
        <p:spPr>
          <a:xfrm>
            <a:off x="2397184" y="1397104"/>
            <a:ext cx="981359" cy="369332"/>
          </a:xfrm>
          <a:prstGeom prst="rect">
            <a:avLst/>
          </a:prstGeom>
          <a:noFill/>
        </p:spPr>
        <p:txBody>
          <a:bodyPr wrap="none" rtlCol="0">
            <a:spAutoFit/>
          </a:bodyPr>
          <a:lstStyle/>
          <a:p>
            <a:r>
              <a:rPr lang="en-US" b="1"/>
              <a:t>2/14/24</a:t>
            </a:r>
          </a:p>
        </p:txBody>
      </p:sp>
      <p:sp>
        <p:nvSpPr>
          <p:cNvPr id="4" name="TextBox 3">
            <a:extLst>
              <a:ext uri="{FF2B5EF4-FFF2-40B4-BE49-F238E27FC236}">
                <a16:creationId xmlns:a16="http://schemas.microsoft.com/office/drawing/2014/main" id="{12A9B975-45C7-4CAC-FD81-5C84D059AA39}"/>
              </a:ext>
            </a:extLst>
          </p:cNvPr>
          <p:cNvSpPr txBox="1"/>
          <p:nvPr/>
        </p:nvSpPr>
        <p:spPr>
          <a:xfrm>
            <a:off x="2394065" y="324196"/>
            <a:ext cx="8160328" cy="830997"/>
          </a:xfrm>
          <a:prstGeom prst="rect">
            <a:avLst/>
          </a:prstGeom>
          <a:noFill/>
        </p:spPr>
        <p:txBody>
          <a:bodyPr wrap="square" lIns="91440" tIns="45720" rIns="91440" bIns="45720" rtlCol="0" anchor="t">
            <a:spAutoFit/>
          </a:bodyPr>
          <a:lstStyle/>
          <a:p>
            <a:pPr algn="ctr"/>
            <a:r>
              <a:rPr lang="en-US" sz="2400" b="1" i="0" u="none" strike="noStrike">
                <a:solidFill>
                  <a:srgbClr val="000000"/>
                </a:solidFill>
                <a:effectLst/>
                <a:latin typeface="Aptos Narrow"/>
              </a:rPr>
              <a:t>I believe that our take home policy is well aligned with what BSAS and SAMHSA have set forth.</a:t>
            </a:r>
            <a:r>
              <a:rPr lang="en-US"/>
              <a:t> </a:t>
            </a:r>
          </a:p>
        </p:txBody>
      </p:sp>
      <p:graphicFrame>
        <p:nvGraphicFramePr>
          <p:cNvPr id="5" name="Chart 4">
            <a:extLst>
              <a:ext uri="{FF2B5EF4-FFF2-40B4-BE49-F238E27FC236}">
                <a16:creationId xmlns:a16="http://schemas.microsoft.com/office/drawing/2014/main" id="{48B97B96-8860-68EE-FABE-7BA9B666CB71}"/>
              </a:ext>
            </a:extLst>
          </p:cNvPr>
          <p:cNvGraphicFramePr>
            <a:graphicFrameLocks/>
          </p:cNvGraphicFramePr>
          <p:nvPr/>
        </p:nvGraphicFramePr>
        <p:xfrm>
          <a:off x="8221980" y="1276579"/>
          <a:ext cx="3856871" cy="297157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651E79A-1921-A58B-3060-9F886B1D614A}"/>
              </a:ext>
            </a:extLst>
          </p:cNvPr>
          <p:cNvSpPr txBox="1"/>
          <p:nvPr/>
        </p:nvSpPr>
        <p:spPr>
          <a:xfrm>
            <a:off x="10390909" y="1397208"/>
            <a:ext cx="981359" cy="369332"/>
          </a:xfrm>
          <a:prstGeom prst="rect">
            <a:avLst/>
          </a:prstGeom>
          <a:noFill/>
        </p:spPr>
        <p:txBody>
          <a:bodyPr wrap="none" rtlCol="0">
            <a:spAutoFit/>
          </a:bodyPr>
          <a:lstStyle/>
          <a:p>
            <a:r>
              <a:rPr lang="en-US" b="1"/>
              <a:t>4/22/24</a:t>
            </a:r>
          </a:p>
        </p:txBody>
      </p:sp>
      <p:graphicFrame>
        <p:nvGraphicFramePr>
          <p:cNvPr id="7" name="Chart 6">
            <a:extLst>
              <a:ext uri="{FF2B5EF4-FFF2-40B4-BE49-F238E27FC236}">
                <a16:creationId xmlns:a16="http://schemas.microsoft.com/office/drawing/2014/main" id="{64C9CE67-B4A8-9DA4-E488-F47047CDDF42}"/>
              </a:ext>
            </a:extLst>
          </p:cNvPr>
          <p:cNvGraphicFramePr>
            <a:graphicFrameLocks/>
          </p:cNvGraphicFramePr>
          <p:nvPr/>
        </p:nvGraphicFramePr>
        <p:xfrm>
          <a:off x="4216950" y="3759971"/>
          <a:ext cx="3856871" cy="2971569"/>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descr="A green and purple logo&#10;&#10;Description automatically generated">
            <a:extLst>
              <a:ext uri="{FF2B5EF4-FFF2-40B4-BE49-F238E27FC236}">
                <a16:creationId xmlns:a16="http://schemas.microsoft.com/office/drawing/2014/main" id="{7E680863-47D1-CCE7-2A5A-848ED4851340}"/>
              </a:ext>
            </a:extLst>
          </p:cNvPr>
          <p:cNvPicPr>
            <a:picLocks noChangeAspect="1"/>
          </p:cNvPicPr>
          <p:nvPr/>
        </p:nvPicPr>
        <p:blipFill>
          <a:blip r:embed="rId5"/>
          <a:stretch>
            <a:fillRect/>
          </a:stretch>
        </p:blipFill>
        <p:spPr>
          <a:xfrm>
            <a:off x="10728325" y="5662386"/>
            <a:ext cx="1276350" cy="1066800"/>
          </a:xfrm>
          <a:prstGeom prst="rect">
            <a:avLst/>
          </a:prstGeom>
        </p:spPr>
      </p:pic>
    </p:spTree>
    <p:extLst>
      <p:ext uri="{BB962C8B-B14F-4D97-AF65-F5344CB8AC3E}">
        <p14:creationId xmlns:p14="http://schemas.microsoft.com/office/powerpoint/2010/main" val="2690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764349E-3B29-F7BD-8558-53F4255A718D}"/>
              </a:ext>
            </a:extLst>
          </p:cNvPr>
          <p:cNvGraphicFramePr>
            <a:graphicFrameLocks/>
          </p:cNvGraphicFramePr>
          <p:nvPr>
            <p:extLst>
              <p:ext uri="{D42A27DB-BD31-4B8C-83A1-F6EECF244321}">
                <p14:modId xmlns:p14="http://schemas.microsoft.com/office/powerpoint/2010/main" val="2218864147"/>
              </p:ext>
            </p:extLst>
          </p:nvPr>
        </p:nvGraphicFramePr>
        <p:xfrm>
          <a:off x="113018" y="1392289"/>
          <a:ext cx="4094309" cy="28374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C69AF3F6-5BCB-A98D-59BE-F180CF40DF6D}"/>
              </a:ext>
            </a:extLst>
          </p:cNvPr>
          <p:cNvGraphicFramePr>
            <a:graphicFrameLocks/>
          </p:cNvGraphicFramePr>
          <p:nvPr>
            <p:extLst>
              <p:ext uri="{D42A27DB-BD31-4B8C-83A1-F6EECF244321}">
                <p14:modId xmlns:p14="http://schemas.microsoft.com/office/powerpoint/2010/main" val="2001605404"/>
              </p:ext>
            </p:extLst>
          </p:nvPr>
        </p:nvGraphicFramePr>
        <p:xfrm>
          <a:off x="7976857" y="1385698"/>
          <a:ext cx="4062743" cy="26959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BCC7E58-3C92-78F7-82E8-4E8A9AFC53F7}"/>
              </a:ext>
            </a:extLst>
          </p:cNvPr>
          <p:cNvSpPr txBox="1"/>
          <p:nvPr/>
        </p:nvSpPr>
        <p:spPr>
          <a:xfrm>
            <a:off x="1632712" y="300894"/>
            <a:ext cx="8642095" cy="830997"/>
          </a:xfrm>
          <a:prstGeom prst="rect">
            <a:avLst/>
          </a:prstGeom>
          <a:noFill/>
        </p:spPr>
        <p:txBody>
          <a:bodyPr wrap="square" lIns="91440" tIns="45720" rIns="91440" bIns="45720" rtlCol="0" anchor="t">
            <a:spAutoFit/>
          </a:bodyPr>
          <a:lstStyle/>
          <a:p>
            <a:pPr algn="ctr"/>
            <a:r>
              <a:rPr lang="en-US" sz="2400" b="1"/>
              <a:t>My role and responsibilities in the clinic's take home policy is a good match for my training and qualifications.</a:t>
            </a:r>
          </a:p>
        </p:txBody>
      </p:sp>
      <p:graphicFrame>
        <p:nvGraphicFramePr>
          <p:cNvPr id="5" name="Chart 4">
            <a:extLst>
              <a:ext uri="{FF2B5EF4-FFF2-40B4-BE49-F238E27FC236}">
                <a16:creationId xmlns:a16="http://schemas.microsoft.com/office/drawing/2014/main" id="{B28C2CCD-9B84-CC5D-8653-2ACE5AD565DA}"/>
              </a:ext>
            </a:extLst>
          </p:cNvPr>
          <p:cNvGraphicFramePr>
            <a:graphicFrameLocks/>
          </p:cNvGraphicFramePr>
          <p:nvPr>
            <p:extLst>
              <p:ext uri="{D42A27DB-BD31-4B8C-83A1-F6EECF244321}">
                <p14:modId xmlns:p14="http://schemas.microsoft.com/office/powerpoint/2010/main" val="3167140536"/>
              </p:ext>
            </p:extLst>
          </p:nvPr>
        </p:nvGraphicFramePr>
        <p:xfrm>
          <a:off x="4143235" y="3888746"/>
          <a:ext cx="3911624" cy="2695971"/>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descr="A green and purple logo&#10;&#10;Description automatically generated">
            <a:extLst>
              <a:ext uri="{FF2B5EF4-FFF2-40B4-BE49-F238E27FC236}">
                <a16:creationId xmlns:a16="http://schemas.microsoft.com/office/drawing/2014/main" id="{F711FA89-24EA-C65C-601B-F5996E2DEACD}"/>
              </a:ext>
            </a:extLst>
          </p:cNvPr>
          <p:cNvPicPr>
            <a:picLocks noChangeAspect="1"/>
          </p:cNvPicPr>
          <p:nvPr/>
        </p:nvPicPr>
        <p:blipFill>
          <a:blip r:embed="rId5"/>
          <a:stretch>
            <a:fillRect/>
          </a:stretch>
        </p:blipFill>
        <p:spPr>
          <a:xfrm>
            <a:off x="10692039" y="5626100"/>
            <a:ext cx="1276350" cy="1066800"/>
          </a:xfrm>
          <a:prstGeom prst="rect">
            <a:avLst/>
          </a:prstGeom>
        </p:spPr>
      </p:pic>
    </p:spTree>
    <p:extLst>
      <p:ext uri="{BB962C8B-B14F-4D97-AF65-F5344CB8AC3E}">
        <p14:creationId xmlns:p14="http://schemas.microsoft.com/office/powerpoint/2010/main" val="358324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1BD1-C1F3-D98D-2A23-1B6B84FDC439}"/>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394DF4E7-536A-0408-0438-598CA1DD20A1}"/>
              </a:ext>
            </a:extLst>
          </p:cNvPr>
          <p:cNvSpPr>
            <a:spLocks noGrp="1"/>
          </p:cNvSpPr>
          <p:nvPr>
            <p:ph idx="1"/>
          </p:nvPr>
        </p:nvSpPr>
        <p:spPr/>
        <p:txBody>
          <a:bodyPr vert="horz" lIns="91440" tIns="45720" rIns="91440" bIns="45720" rtlCol="0" anchor="t">
            <a:normAutofit/>
          </a:bodyPr>
          <a:lstStyle/>
          <a:p>
            <a:r>
              <a:rPr lang="en-US"/>
              <a:t>At baseline OTP staff had neutral to positive opinions about our take home bottle policy and work-flows</a:t>
            </a:r>
          </a:p>
          <a:p>
            <a:r>
              <a:rPr lang="en-US"/>
              <a:t>Our intervention had a positive impact on staff's comfort levels 1 month post roll-out</a:t>
            </a:r>
          </a:p>
          <a:p>
            <a:r>
              <a:rPr lang="en-US"/>
              <a:t>Some of this effect persisted, but there was a decrease in comfort level 6 months post intervention</a:t>
            </a:r>
          </a:p>
          <a:p>
            <a:endParaRPr lang="en-US"/>
          </a:p>
        </p:txBody>
      </p:sp>
    </p:spTree>
    <p:extLst>
      <p:ext uri="{BB962C8B-B14F-4D97-AF65-F5344CB8AC3E}">
        <p14:creationId xmlns:p14="http://schemas.microsoft.com/office/powerpoint/2010/main" val="1467165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A683C5-99C1-8697-F716-BF2FA16BBBE5}"/>
              </a:ext>
            </a:extLst>
          </p:cNvPr>
          <p:cNvSpPr>
            <a:spLocks noGrp="1"/>
          </p:cNvSpPr>
          <p:nvPr>
            <p:ph type="title"/>
          </p:nvPr>
        </p:nvSpPr>
        <p:spPr>
          <a:xfrm>
            <a:off x="838670" y="223981"/>
            <a:ext cx="10515600" cy="1325563"/>
          </a:xfrm>
        </p:spPr>
        <p:txBody>
          <a:bodyPr>
            <a:normAutofit/>
          </a:bodyPr>
          <a:lstStyle/>
          <a:p>
            <a:r>
              <a:rPr lang="en-US" sz="5400">
                <a:latin typeface="Times New Roman"/>
                <a:cs typeface="Times New Roman"/>
              </a:rPr>
              <a:t>Q/A, QR Codes, Contact</a:t>
            </a:r>
            <a:endParaRPr lang="en-US" sz="5400"/>
          </a:p>
        </p:txBody>
      </p:sp>
      <p:sp>
        <p:nvSpPr>
          <p:cNvPr id="6" name="Content Placeholder 5">
            <a:extLst>
              <a:ext uri="{FF2B5EF4-FFF2-40B4-BE49-F238E27FC236}">
                <a16:creationId xmlns:a16="http://schemas.microsoft.com/office/drawing/2014/main" id="{F6F2355F-6639-9A80-BA37-D11FC83AC780}"/>
              </a:ext>
            </a:extLst>
          </p:cNvPr>
          <p:cNvSpPr>
            <a:spLocks noGrp="1"/>
          </p:cNvSpPr>
          <p:nvPr>
            <p:ph sz="half" idx="1"/>
          </p:nvPr>
        </p:nvSpPr>
        <p:spPr>
          <a:xfrm>
            <a:off x="3640846" y="2342853"/>
            <a:ext cx="4908660" cy="2778673"/>
          </a:xfrm>
        </p:spPr>
        <p:txBody>
          <a:bodyPr vert="horz" lIns="91440" tIns="45720" rIns="91440" bIns="45720" rtlCol="0" anchor="t">
            <a:normAutofit/>
          </a:bodyPr>
          <a:lstStyle/>
          <a:p>
            <a:pPr marL="0" indent="0">
              <a:buNone/>
            </a:pPr>
            <a:r>
              <a:rPr lang="en-US">
                <a:ea typeface="Calibri Light"/>
                <a:cs typeface="Calibri Light"/>
                <a:hlinkClick r:id="rId3"/>
              </a:rPr>
              <a:t>hazel.barrett@bhninc.org</a:t>
            </a:r>
            <a:endParaRPr lang="en-US">
              <a:ea typeface="Calibri Light"/>
              <a:cs typeface="Calibri Light"/>
            </a:endParaRPr>
          </a:p>
          <a:p>
            <a:pPr marL="0" indent="0">
              <a:buNone/>
            </a:pPr>
            <a:r>
              <a:rPr lang="en-US">
                <a:ea typeface="Calibri Light"/>
                <a:cs typeface="Calibri Light"/>
                <a:hlinkClick r:id="rId4"/>
              </a:rPr>
              <a:t>carissa.cutler@bhninc.org</a:t>
            </a:r>
            <a:endParaRPr lang="en-US">
              <a:ea typeface="Calibri Light"/>
              <a:cs typeface="Calibri Light"/>
            </a:endParaRPr>
          </a:p>
          <a:p>
            <a:pPr marL="0" indent="0">
              <a:buNone/>
            </a:pPr>
            <a:r>
              <a:rPr lang="en-US">
                <a:ea typeface="Calibri Light"/>
                <a:cs typeface="Calibri Light"/>
                <a:hlinkClick r:id="rId5"/>
              </a:rPr>
              <a:t>ari.kriegsman@bhninc.org</a:t>
            </a:r>
            <a:endParaRPr lang="en-US">
              <a:ea typeface="Calibri Light"/>
              <a:cs typeface="Calibri Light"/>
            </a:endParaRPr>
          </a:p>
          <a:p>
            <a:pPr marL="0" indent="0">
              <a:buNone/>
            </a:pPr>
            <a:endParaRPr lang="en-US">
              <a:ea typeface="Calibri Light"/>
              <a:cs typeface="Calibri Light"/>
            </a:endParaRPr>
          </a:p>
          <a:p>
            <a:pPr lvl="1">
              <a:buFont typeface="Courier New" panose="020B0604020202020204" pitchFamily="34" charset="0"/>
              <a:buChar char="o"/>
            </a:pPr>
            <a:endParaRPr lang="en-US">
              <a:ea typeface="Calibri Light"/>
              <a:cs typeface="Calibri Light"/>
            </a:endParaRPr>
          </a:p>
          <a:p>
            <a:pPr marL="457200" lvl="1" indent="0">
              <a:buNone/>
            </a:pPr>
            <a:endParaRPr lang="en-US">
              <a:ea typeface="Calibri Light"/>
              <a:cs typeface="Calibri Light"/>
            </a:endParaRPr>
          </a:p>
        </p:txBody>
      </p:sp>
      <p:pic>
        <p:nvPicPr>
          <p:cNvPr id="8" name="Picture 7">
            <a:extLst>
              <a:ext uri="{FF2B5EF4-FFF2-40B4-BE49-F238E27FC236}">
                <a16:creationId xmlns:a16="http://schemas.microsoft.com/office/drawing/2014/main" id="{CF25DA5A-4C70-02CE-CFF0-6039622826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167" y="2366112"/>
            <a:ext cx="2642585" cy="2642585"/>
          </a:xfrm>
          <a:prstGeom prst="rect">
            <a:avLst/>
          </a:prstGeom>
        </p:spPr>
      </p:pic>
      <p:pic>
        <p:nvPicPr>
          <p:cNvPr id="10" name="Picture 9">
            <a:extLst>
              <a:ext uri="{FF2B5EF4-FFF2-40B4-BE49-F238E27FC236}">
                <a16:creationId xmlns:a16="http://schemas.microsoft.com/office/drawing/2014/main" id="{03E7CE42-680B-6C30-C80A-02D76A637F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3904" y="2397915"/>
            <a:ext cx="2669221" cy="2669221"/>
          </a:xfrm>
          <a:prstGeom prst="rect">
            <a:avLst/>
          </a:prstGeom>
        </p:spPr>
      </p:pic>
      <p:sp>
        <p:nvSpPr>
          <p:cNvPr id="2" name="TextBox 1">
            <a:extLst>
              <a:ext uri="{FF2B5EF4-FFF2-40B4-BE49-F238E27FC236}">
                <a16:creationId xmlns:a16="http://schemas.microsoft.com/office/drawing/2014/main" id="{8DE0A84A-DF8C-A388-C2BC-A1B98053EAB4}"/>
              </a:ext>
            </a:extLst>
          </p:cNvPr>
          <p:cNvSpPr txBox="1"/>
          <p:nvPr/>
        </p:nvSpPr>
        <p:spPr>
          <a:xfrm>
            <a:off x="877454" y="5076701"/>
            <a:ext cx="21672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accent1">
                    <a:lumMod val="60000"/>
                    <a:lumOff val="40000"/>
                  </a:schemeClr>
                </a:solidFill>
                <a:cs typeface="Calibri"/>
              </a:rPr>
              <a:t>Workflow</a:t>
            </a:r>
            <a:endParaRPr lang="en-US" sz="2400" b="1">
              <a:solidFill>
                <a:schemeClr val="accent1">
                  <a:lumMod val="60000"/>
                  <a:lumOff val="40000"/>
                </a:schemeClr>
              </a:solidFill>
            </a:endParaRPr>
          </a:p>
        </p:txBody>
      </p:sp>
      <p:sp>
        <p:nvSpPr>
          <p:cNvPr id="4" name="TextBox 3">
            <a:extLst>
              <a:ext uri="{FF2B5EF4-FFF2-40B4-BE49-F238E27FC236}">
                <a16:creationId xmlns:a16="http://schemas.microsoft.com/office/drawing/2014/main" id="{21F431C4-D110-C2D7-5A6F-73A1AB2C8AA5}"/>
              </a:ext>
            </a:extLst>
          </p:cNvPr>
          <p:cNvSpPr txBox="1"/>
          <p:nvPr/>
        </p:nvSpPr>
        <p:spPr>
          <a:xfrm>
            <a:off x="9558810" y="5176486"/>
            <a:ext cx="21672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accent2"/>
                </a:solidFill>
                <a:cs typeface="Calibri"/>
              </a:rPr>
              <a:t>Assessment</a:t>
            </a:r>
            <a:endParaRPr lang="en-US" sz="2400" b="1">
              <a:solidFill>
                <a:schemeClr val="accent2"/>
              </a:solidFill>
            </a:endParaRPr>
          </a:p>
        </p:txBody>
      </p:sp>
    </p:spTree>
    <p:extLst>
      <p:ext uri="{BB962C8B-B14F-4D97-AF65-F5344CB8AC3E}">
        <p14:creationId xmlns:p14="http://schemas.microsoft.com/office/powerpoint/2010/main" val="138958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730B-F348-12F6-0D91-CCEBBA3346C7}"/>
              </a:ext>
            </a:extLst>
          </p:cNvPr>
          <p:cNvSpPr>
            <a:spLocks noGrp="1"/>
          </p:cNvSpPr>
          <p:nvPr>
            <p:ph type="title"/>
          </p:nvPr>
        </p:nvSpPr>
        <p:spPr/>
        <p:txBody>
          <a:bodyPr/>
          <a:lstStyle/>
          <a:p>
            <a:r>
              <a:rPr lang="en-US">
                <a:latin typeface="Times New Roman"/>
                <a:cs typeface="Times New Roman"/>
              </a:rPr>
              <a:t>Disclosures </a:t>
            </a:r>
            <a:endParaRPr lang="en-US"/>
          </a:p>
        </p:txBody>
      </p:sp>
      <p:sp>
        <p:nvSpPr>
          <p:cNvPr id="3" name="Content Placeholder 2">
            <a:extLst>
              <a:ext uri="{FF2B5EF4-FFF2-40B4-BE49-F238E27FC236}">
                <a16:creationId xmlns:a16="http://schemas.microsoft.com/office/drawing/2014/main" id="{BB13910F-36F4-5D60-213B-492A5F39AB69}"/>
              </a:ext>
            </a:extLst>
          </p:cNvPr>
          <p:cNvSpPr>
            <a:spLocks noGrp="1"/>
          </p:cNvSpPr>
          <p:nvPr>
            <p:ph sz="half" idx="1"/>
          </p:nvPr>
        </p:nvSpPr>
        <p:spPr>
          <a:xfrm>
            <a:off x="462149" y="2419391"/>
            <a:ext cx="11623963" cy="1598456"/>
          </a:xfrm>
        </p:spPr>
        <p:txBody>
          <a:bodyPr vert="horz" lIns="91440" tIns="45720" rIns="91440" bIns="45720" rtlCol="0" anchor="t">
            <a:normAutofit/>
          </a:bodyPr>
          <a:lstStyle/>
          <a:p>
            <a:r>
              <a:rPr lang="en-US">
                <a:ea typeface="Calibri Light"/>
                <a:cs typeface="Calibri Light"/>
              </a:rPr>
              <a:t>Hazel Barrett, Carissa Cutler, and Ari Kriegsman have no disclosures to report</a:t>
            </a:r>
            <a:endParaRPr lang="en-US"/>
          </a:p>
        </p:txBody>
      </p:sp>
    </p:spTree>
    <p:extLst>
      <p:ext uri="{BB962C8B-B14F-4D97-AF65-F5344CB8AC3E}">
        <p14:creationId xmlns:p14="http://schemas.microsoft.com/office/powerpoint/2010/main" val="161782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2292-1560-B6A5-421B-EAD380897DBD}"/>
              </a:ext>
            </a:extLst>
          </p:cNvPr>
          <p:cNvSpPr>
            <a:spLocks noGrp="1"/>
          </p:cNvSpPr>
          <p:nvPr>
            <p:ph type="title"/>
          </p:nvPr>
        </p:nvSpPr>
        <p:spPr/>
        <p:txBody>
          <a:bodyPr/>
          <a:lstStyle/>
          <a:p>
            <a:r>
              <a:rPr lang="en-US">
                <a:latin typeface="Times New Roman"/>
                <a:cs typeface="Times New Roman"/>
              </a:rPr>
              <a:t>Diversity, Equity, and Inclusion</a:t>
            </a:r>
            <a:endParaRPr lang="en-US"/>
          </a:p>
        </p:txBody>
      </p:sp>
      <p:sp>
        <p:nvSpPr>
          <p:cNvPr id="3" name="Content Placeholder 2">
            <a:extLst>
              <a:ext uri="{FF2B5EF4-FFF2-40B4-BE49-F238E27FC236}">
                <a16:creationId xmlns:a16="http://schemas.microsoft.com/office/drawing/2014/main" id="{78E7EB02-3618-05FD-8FA0-4FAC337F1AD9}"/>
              </a:ext>
            </a:extLst>
          </p:cNvPr>
          <p:cNvSpPr>
            <a:spLocks noGrp="1"/>
          </p:cNvSpPr>
          <p:nvPr>
            <p:ph sz="half" idx="1"/>
          </p:nvPr>
        </p:nvSpPr>
        <p:spPr>
          <a:xfrm>
            <a:off x="838200" y="1825625"/>
            <a:ext cx="10594768" cy="3686533"/>
          </a:xfrm>
        </p:spPr>
        <p:txBody>
          <a:bodyPr vert="horz" lIns="91440" tIns="45720" rIns="91440" bIns="45720" rtlCol="0" anchor="t">
            <a:normAutofit lnSpcReduction="10000"/>
          </a:bodyPr>
          <a:lstStyle/>
          <a:p>
            <a:r>
              <a:rPr lang="en-US">
                <a:cs typeface="Calibri Light"/>
              </a:rPr>
              <a:t>The patient population we serve in Springfield, MA is diverse in racial/ethnic backgrounds, socioeconomic statuses, and gender identities.</a:t>
            </a:r>
            <a:endParaRPr lang="en-US">
              <a:ea typeface="Calibri Light" panose="020F0302020204030204"/>
              <a:cs typeface="Calibri Light"/>
            </a:endParaRPr>
          </a:p>
          <a:p>
            <a:r>
              <a:rPr lang="en-US">
                <a:cs typeface="Calibri Light"/>
              </a:rPr>
              <a:t>The staff of the OTP closely reflects the population we serve.</a:t>
            </a:r>
            <a:endParaRPr lang="en-US">
              <a:ea typeface="Calibri Light"/>
              <a:cs typeface="Calibri Light"/>
            </a:endParaRPr>
          </a:p>
          <a:p>
            <a:r>
              <a:rPr lang="en-US">
                <a:cs typeface="Calibri Light"/>
              </a:rPr>
              <a:t>Values of this project:</a:t>
            </a:r>
            <a:endParaRPr lang="en-US">
              <a:ea typeface="Calibri Light"/>
              <a:cs typeface="Calibri Light"/>
            </a:endParaRPr>
          </a:p>
          <a:p>
            <a:pPr lvl="1">
              <a:buFont typeface="Courier New" panose="020B0604020202020204" pitchFamily="34" charset="0"/>
              <a:buChar char="o"/>
            </a:pPr>
            <a:r>
              <a:rPr lang="en-US">
                <a:cs typeface="Calibri Light"/>
              </a:rPr>
              <a:t>Promote patient autonomy by increasing their voice in clinical decisions regarding take home medication.</a:t>
            </a:r>
            <a:endParaRPr lang="en-US">
              <a:ea typeface="Calibri Light"/>
              <a:cs typeface="Calibri Light"/>
            </a:endParaRPr>
          </a:p>
          <a:p>
            <a:pPr lvl="1">
              <a:buFont typeface="Courier New" panose="020B0604020202020204" pitchFamily="34" charset="0"/>
              <a:buChar char="o"/>
            </a:pPr>
            <a:r>
              <a:rPr lang="en-US">
                <a:cs typeface="Calibri Light"/>
              </a:rPr>
              <a:t>Create a clinic culture that values and incorporates the voices and perspectives of all members of the multidisciplinary team </a:t>
            </a:r>
            <a:endParaRPr lang="en-US">
              <a:ea typeface="Calibri Light"/>
              <a:cs typeface="Calibri Light"/>
            </a:endParaRPr>
          </a:p>
          <a:p>
            <a:pPr marL="914400" lvl="2" indent="0">
              <a:buNone/>
            </a:pPr>
            <a:endParaRPr lang="en-US">
              <a:ea typeface="Calibri Light"/>
              <a:cs typeface="Calibri Light"/>
            </a:endParaRPr>
          </a:p>
        </p:txBody>
      </p:sp>
    </p:spTree>
    <p:extLst>
      <p:ext uri="{BB962C8B-B14F-4D97-AF65-F5344CB8AC3E}">
        <p14:creationId xmlns:p14="http://schemas.microsoft.com/office/powerpoint/2010/main" val="303921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44B8B4-5A4F-A399-C76B-08F829BB38E0}"/>
              </a:ext>
            </a:extLst>
          </p:cNvPr>
          <p:cNvSpPr>
            <a:spLocks noGrp="1"/>
          </p:cNvSpPr>
          <p:nvPr>
            <p:ph type="title"/>
          </p:nvPr>
        </p:nvSpPr>
        <p:spPr>
          <a:xfrm>
            <a:off x="838200" y="139347"/>
            <a:ext cx="10515600" cy="1325563"/>
          </a:xfrm>
        </p:spPr>
        <p:txBody>
          <a:bodyPr/>
          <a:lstStyle/>
          <a:p>
            <a:r>
              <a:rPr lang="en-US">
                <a:latin typeface="Times New Roman"/>
                <a:cs typeface="Times New Roman"/>
              </a:rPr>
              <a:t>Background: Prior to 2020</a:t>
            </a:r>
            <a:endParaRPr lang="en-US"/>
          </a:p>
        </p:txBody>
      </p:sp>
      <p:pic>
        <p:nvPicPr>
          <p:cNvPr id="5" name="Content Placeholder 4" descr="A close-up of a virus&#10;&#10;Description automatically generated">
            <a:extLst>
              <a:ext uri="{FF2B5EF4-FFF2-40B4-BE49-F238E27FC236}">
                <a16:creationId xmlns:a16="http://schemas.microsoft.com/office/drawing/2014/main" id="{7179A771-97AC-8170-5458-256FF1C4D78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2474" y="4115484"/>
            <a:ext cx="4003210" cy="2377776"/>
          </a:xfrm>
        </p:spPr>
      </p:pic>
      <p:pic>
        <p:nvPicPr>
          <p:cNvPr id="7" name="Content Placeholder 6" descr="A blue and white text&#10;&#10;Description automatically generated">
            <a:extLst>
              <a:ext uri="{FF2B5EF4-FFF2-40B4-BE49-F238E27FC236}">
                <a16:creationId xmlns:a16="http://schemas.microsoft.com/office/drawing/2014/main" id="{7B4996DA-FBF1-E093-4D00-A2873FF73BE7}"/>
              </a:ext>
            </a:extLst>
          </p:cNvPr>
          <p:cNvPicPr>
            <a:picLocks noGrp="1" noChangeAspect="1"/>
          </p:cNvPicPr>
          <p:nvPr>
            <p:ph sz="half" idx="2"/>
          </p:nvPr>
        </p:nvPicPr>
        <p:blipFill>
          <a:blip r:embed="rId3"/>
          <a:stretch>
            <a:fillRect/>
          </a:stretch>
        </p:blipFill>
        <p:spPr>
          <a:xfrm>
            <a:off x="573977" y="1312285"/>
            <a:ext cx="10054635" cy="1114262"/>
          </a:xfrm>
        </p:spPr>
      </p:pic>
      <p:sp>
        <p:nvSpPr>
          <p:cNvPr id="3" name="TextBox 2">
            <a:extLst>
              <a:ext uri="{FF2B5EF4-FFF2-40B4-BE49-F238E27FC236}">
                <a16:creationId xmlns:a16="http://schemas.microsoft.com/office/drawing/2014/main" id="{7F75502E-0B06-DCC3-917C-ADAE628BE1BA}"/>
              </a:ext>
            </a:extLst>
          </p:cNvPr>
          <p:cNvSpPr txBox="1"/>
          <p:nvPr/>
        </p:nvSpPr>
        <p:spPr>
          <a:xfrm>
            <a:off x="5134256" y="3997417"/>
            <a:ext cx="6809751"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4A4A4A"/>
                </a:solidFill>
                <a:latin typeface="Source Sans Pro"/>
                <a:ea typeface="Source Sans Pro"/>
                <a:cs typeface="Calibri"/>
              </a:rPr>
              <a:t>March 2020:</a:t>
            </a:r>
            <a:endParaRPr lang="en-US" sz="3200">
              <a:cs typeface="Calibri"/>
            </a:endParaRPr>
          </a:p>
          <a:p>
            <a:r>
              <a:rPr lang="en-US" sz="3200">
                <a:solidFill>
                  <a:srgbClr val="4A4A4A"/>
                </a:solidFill>
                <a:latin typeface="Source Sans Pro"/>
                <a:ea typeface="Source Sans Pro"/>
                <a:cs typeface="Calibri"/>
              </a:rPr>
              <a:t>SAMHSA Blanket Waiver</a:t>
            </a:r>
          </a:p>
          <a:p>
            <a:r>
              <a:rPr lang="en-US" sz="3200">
                <a:solidFill>
                  <a:srgbClr val="4A4A4A"/>
                </a:solidFill>
                <a:latin typeface="Source Sans Pro"/>
                <a:ea typeface="Source Sans Pro"/>
                <a:cs typeface="Calibri"/>
              </a:rPr>
              <a:t>27 THM for "stable patients"</a:t>
            </a:r>
          </a:p>
          <a:p>
            <a:r>
              <a:rPr lang="en-US" sz="3200">
                <a:solidFill>
                  <a:srgbClr val="4A4A4A"/>
                </a:solidFill>
                <a:latin typeface="Source Sans Pro"/>
                <a:ea typeface="Source Sans Pro"/>
                <a:cs typeface="Calibri"/>
              </a:rPr>
              <a:t>13 THM for "less stable patients"</a:t>
            </a:r>
          </a:p>
        </p:txBody>
      </p:sp>
      <p:pic>
        <p:nvPicPr>
          <p:cNvPr id="8" name="Picture 7" descr="A blue background with white text&#10;&#10;Description automatically generated">
            <a:extLst>
              <a:ext uri="{FF2B5EF4-FFF2-40B4-BE49-F238E27FC236}">
                <a16:creationId xmlns:a16="http://schemas.microsoft.com/office/drawing/2014/main" id="{ADACCB8E-2946-A179-1205-865C7F202FAC}"/>
              </a:ext>
            </a:extLst>
          </p:cNvPr>
          <p:cNvPicPr>
            <a:picLocks noChangeAspect="1"/>
          </p:cNvPicPr>
          <p:nvPr/>
        </p:nvPicPr>
        <p:blipFill>
          <a:blip r:embed="rId4"/>
          <a:stretch>
            <a:fillRect/>
          </a:stretch>
        </p:blipFill>
        <p:spPr>
          <a:xfrm>
            <a:off x="2201331" y="2432185"/>
            <a:ext cx="6801558" cy="1353928"/>
          </a:xfrm>
          <a:prstGeom prst="rect">
            <a:avLst/>
          </a:prstGeom>
        </p:spPr>
      </p:pic>
    </p:spTree>
    <p:extLst>
      <p:ext uri="{BB962C8B-B14F-4D97-AF65-F5344CB8AC3E}">
        <p14:creationId xmlns:p14="http://schemas.microsoft.com/office/powerpoint/2010/main" val="19524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8DA5-B939-A623-C8BD-612BB5C62517}"/>
              </a:ext>
            </a:extLst>
          </p:cNvPr>
          <p:cNvSpPr>
            <a:spLocks noGrp="1"/>
          </p:cNvSpPr>
          <p:nvPr>
            <p:ph type="title"/>
          </p:nvPr>
        </p:nvSpPr>
        <p:spPr>
          <a:xfrm>
            <a:off x="838200" y="490230"/>
            <a:ext cx="10515600" cy="643175"/>
          </a:xfrm>
        </p:spPr>
        <p:txBody>
          <a:bodyPr>
            <a:normAutofit fontScale="90000"/>
          </a:bodyPr>
          <a:lstStyle/>
          <a:p>
            <a:r>
              <a:rPr lang="en-US">
                <a:latin typeface="Times New Roman"/>
                <a:cs typeface="Times New Roman"/>
              </a:rPr>
              <a:t>February 2024</a:t>
            </a:r>
            <a:endParaRPr lang="en-US"/>
          </a:p>
        </p:txBody>
      </p:sp>
      <p:sp>
        <p:nvSpPr>
          <p:cNvPr id="3" name="Content Placeholder 2">
            <a:extLst>
              <a:ext uri="{FF2B5EF4-FFF2-40B4-BE49-F238E27FC236}">
                <a16:creationId xmlns:a16="http://schemas.microsoft.com/office/drawing/2014/main" id="{258C1A7A-E309-7E44-87BB-C71EB7346F7F}"/>
              </a:ext>
            </a:extLst>
          </p:cNvPr>
          <p:cNvSpPr>
            <a:spLocks noGrp="1"/>
          </p:cNvSpPr>
          <p:nvPr>
            <p:ph idx="1"/>
          </p:nvPr>
        </p:nvSpPr>
        <p:spPr>
          <a:xfrm>
            <a:off x="6111215" y="1423476"/>
            <a:ext cx="5826880" cy="4507451"/>
          </a:xfrm>
        </p:spPr>
        <p:txBody>
          <a:bodyPr vert="horz" lIns="91440" tIns="45720" rIns="91440" bIns="45720" rtlCol="0" anchor="t">
            <a:normAutofit/>
          </a:bodyPr>
          <a:lstStyle/>
          <a:p>
            <a:pPr marL="0" indent="0">
              <a:buNone/>
            </a:pPr>
            <a:endParaRPr lang="en-US">
              <a:cs typeface="Calibri Light"/>
            </a:endParaRPr>
          </a:p>
          <a:p>
            <a:r>
              <a:rPr lang="en-US">
                <a:cs typeface="Calibri Light"/>
              </a:rPr>
              <a:t> Final Rule Take Home Medication Changes: </a:t>
            </a:r>
            <a:endParaRPr lang="en-US">
              <a:ea typeface="Calibri Light"/>
              <a:cs typeface="Calibri Light"/>
            </a:endParaRPr>
          </a:p>
          <a:p>
            <a:pPr lvl="1">
              <a:buFont typeface="Courier New" panose="020B0604020202020204" pitchFamily="34" charset="0"/>
              <a:buChar char="o"/>
            </a:pPr>
            <a:r>
              <a:rPr lang="en-US" b="1" u="sng">
                <a:cs typeface="Calibri Light"/>
              </a:rPr>
              <a:t>Before: </a:t>
            </a:r>
            <a:r>
              <a:rPr lang="en-US">
                <a:cs typeface="Calibri Light"/>
              </a:rPr>
              <a:t>“absence of any drug of abuse”    </a:t>
            </a:r>
            <a:r>
              <a:rPr lang="en-US" b="1" u="sng">
                <a:cs typeface="Calibri Light"/>
              </a:rPr>
              <a:t>Now: </a:t>
            </a:r>
            <a:r>
              <a:rPr lang="en-US">
                <a:cs typeface="Calibri Light"/>
              </a:rPr>
              <a:t>“absence of an active SUD”</a:t>
            </a:r>
            <a:endParaRPr lang="en-US">
              <a:ea typeface="Calibri Light" panose="020F0302020204030204"/>
              <a:cs typeface="Calibri Light"/>
            </a:endParaRPr>
          </a:p>
          <a:p>
            <a:pPr lvl="1">
              <a:buFont typeface="Courier New" panose="020B0604020202020204" pitchFamily="34" charset="0"/>
              <a:buChar char="o"/>
            </a:pPr>
            <a:r>
              <a:rPr lang="en-US">
                <a:cs typeface="Calibri Light"/>
              </a:rPr>
              <a:t>Decisions based on clinical assessment </a:t>
            </a:r>
            <a:r>
              <a:rPr lang="en-US" b="1" u="sng">
                <a:cs typeface="Calibri Light"/>
              </a:rPr>
              <a:t>not</a:t>
            </a:r>
            <a:r>
              <a:rPr lang="en-US">
                <a:cs typeface="Calibri Light"/>
              </a:rPr>
              <a:t> toxicology</a:t>
            </a:r>
            <a:endParaRPr lang="en-US">
              <a:ea typeface="Calibri Light"/>
              <a:cs typeface="Calibri Light"/>
            </a:endParaRPr>
          </a:p>
          <a:p>
            <a:pPr lvl="1">
              <a:buFont typeface="Courier New" panose="020B0604020202020204" pitchFamily="34" charset="0"/>
              <a:buChar char="o"/>
            </a:pPr>
            <a:r>
              <a:rPr lang="en-US">
                <a:cs typeface="Calibri Light"/>
              </a:rPr>
              <a:t>Weigh risks and benefits            </a:t>
            </a:r>
          </a:p>
          <a:p>
            <a:pPr lvl="1">
              <a:buFont typeface="Courier New" panose="020B0604020202020204" pitchFamily="34" charset="0"/>
              <a:buChar char="o"/>
            </a:pPr>
            <a:r>
              <a:rPr lang="en-US">
                <a:cs typeface="Calibri Light"/>
              </a:rPr>
              <a:t>Individualize treatment</a:t>
            </a:r>
            <a:endParaRPr lang="en-US">
              <a:ea typeface="Calibri Light" panose="020F0302020204030204"/>
              <a:cs typeface="Calibri Light"/>
            </a:endParaRPr>
          </a:p>
          <a:p>
            <a:pPr lvl="1">
              <a:buFont typeface="Courier New" panose="020B0604020202020204" pitchFamily="34" charset="0"/>
              <a:buChar char="o"/>
            </a:pPr>
            <a:endParaRPr lang="en-US">
              <a:cs typeface="Calibri Light"/>
            </a:endParaRPr>
          </a:p>
        </p:txBody>
      </p:sp>
      <p:pic>
        <p:nvPicPr>
          <p:cNvPr id="4" name="Picture 3" descr="A blue square with white text and a white circle with a white image of a doctor&#10;&#10;Description automatically generated">
            <a:extLst>
              <a:ext uri="{FF2B5EF4-FFF2-40B4-BE49-F238E27FC236}">
                <a16:creationId xmlns:a16="http://schemas.microsoft.com/office/drawing/2014/main" id="{4E418E49-B335-67CF-8325-682BFF8A2F2F}"/>
              </a:ext>
            </a:extLst>
          </p:cNvPr>
          <p:cNvPicPr>
            <a:picLocks noChangeAspect="1"/>
          </p:cNvPicPr>
          <p:nvPr/>
        </p:nvPicPr>
        <p:blipFill>
          <a:blip r:embed="rId2"/>
          <a:stretch>
            <a:fillRect/>
          </a:stretch>
        </p:blipFill>
        <p:spPr>
          <a:xfrm>
            <a:off x="581294" y="1428594"/>
            <a:ext cx="4933411" cy="5085991"/>
          </a:xfrm>
          <a:prstGeom prst="rect">
            <a:avLst/>
          </a:prstGeom>
        </p:spPr>
      </p:pic>
    </p:spTree>
    <p:extLst>
      <p:ext uri="{BB962C8B-B14F-4D97-AF65-F5344CB8AC3E}">
        <p14:creationId xmlns:p14="http://schemas.microsoft.com/office/powerpoint/2010/main" val="7979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A683C5-99C1-8697-F716-BF2FA16BBBE5}"/>
              </a:ext>
            </a:extLst>
          </p:cNvPr>
          <p:cNvSpPr>
            <a:spLocks noGrp="1"/>
          </p:cNvSpPr>
          <p:nvPr>
            <p:ph type="title"/>
          </p:nvPr>
        </p:nvSpPr>
        <p:spPr>
          <a:xfrm>
            <a:off x="1114996" y="344940"/>
            <a:ext cx="10515600" cy="1325563"/>
          </a:xfrm>
        </p:spPr>
        <p:txBody>
          <a:bodyPr/>
          <a:lstStyle/>
          <a:p>
            <a:r>
              <a:rPr lang="en-US">
                <a:latin typeface="Times New Roman"/>
                <a:cs typeface="Times New Roman"/>
              </a:rPr>
              <a:t>Objectives </a:t>
            </a:r>
            <a:endParaRPr lang="en-US"/>
          </a:p>
        </p:txBody>
      </p:sp>
      <p:sp>
        <p:nvSpPr>
          <p:cNvPr id="6" name="Content Placeholder 5">
            <a:extLst>
              <a:ext uri="{FF2B5EF4-FFF2-40B4-BE49-F238E27FC236}">
                <a16:creationId xmlns:a16="http://schemas.microsoft.com/office/drawing/2014/main" id="{F6F2355F-6639-9A80-BA37-D11FC83AC780}"/>
              </a:ext>
            </a:extLst>
          </p:cNvPr>
          <p:cNvSpPr>
            <a:spLocks noGrp="1"/>
          </p:cNvSpPr>
          <p:nvPr>
            <p:ph sz="half" idx="2"/>
          </p:nvPr>
        </p:nvSpPr>
        <p:spPr>
          <a:xfrm>
            <a:off x="839788" y="2090183"/>
            <a:ext cx="10512424" cy="3760095"/>
          </a:xfrm>
        </p:spPr>
        <p:txBody>
          <a:bodyPr vert="horz" lIns="91440" tIns="45720" rIns="91440" bIns="45720" rtlCol="0" anchor="t">
            <a:normAutofit/>
          </a:bodyPr>
          <a:lstStyle/>
          <a:p>
            <a:r>
              <a:rPr lang="en-US">
                <a:ea typeface="Calibri Light"/>
                <a:cs typeface="Calibri Light"/>
              </a:rPr>
              <a:t>Develop new tools and workflow that meets standards of the updated federal guidelines</a:t>
            </a:r>
          </a:p>
          <a:p>
            <a:pPr marL="0" indent="0">
              <a:buNone/>
            </a:pPr>
            <a:endParaRPr lang="en-US">
              <a:ea typeface="Calibri Light"/>
              <a:cs typeface="Calibri Light"/>
            </a:endParaRPr>
          </a:p>
          <a:p>
            <a:r>
              <a:rPr lang="en-US">
                <a:ea typeface="Calibri Light"/>
                <a:cs typeface="Calibri Light"/>
              </a:rPr>
              <a:t>Ensure staff comfort in the significant change of workflow and roles/responsibilities</a:t>
            </a:r>
          </a:p>
          <a:p>
            <a:pPr marL="0" indent="0">
              <a:buNone/>
            </a:pPr>
            <a:endParaRPr lang="en-US" b="1"/>
          </a:p>
          <a:p>
            <a:r>
              <a:rPr lang="en-US">
                <a:ea typeface="Calibri Light"/>
                <a:cs typeface="Calibri Light"/>
              </a:rPr>
              <a:t>Continuous evaluation of the effectiveness of the process</a:t>
            </a:r>
          </a:p>
        </p:txBody>
      </p:sp>
    </p:spTree>
    <p:extLst>
      <p:ext uri="{BB962C8B-B14F-4D97-AF65-F5344CB8AC3E}">
        <p14:creationId xmlns:p14="http://schemas.microsoft.com/office/powerpoint/2010/main" val="165262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A683C5-99C1-8697-F716-BF2FA16BBBE5}"/>
              </a:ext>
            </a:extLst>
          </p:cNvPr>
          <p:cNvSpPr>
            <a:spLocks noGrp="1"/>
          </p:cNvSpPr>
          <p:nvPr>
            <p:ph type="title"/>
          </p:nvPr>
        </p:nvSpPr>
        <p:spPr>
          <a:xfrm>
            <a:off x="838670" y="223981"/>
            <a:ext cx="10515600" cy="1325563"/>
          </a:xfrm>
        </p:spPr>
        <p:txBody>
          <a:bodyPr>
            <a:normAutofit/>
          </a:bodyPr>
          <a:lstStyle/>
          <a:p>
            <a:r>
              <a:rPr lang="en-US" sz="5400">
                <a:latin typeface="Times New Roman"/>
                <a:cs typeface="Times New Roman"/>
              </a:rPr>
              <a:t>Methods</a:t>
            </a:r>
            <a:endParaRPr lang="en-US" sz="5400"/>
          </a:p>
        </p:txBody>
      </p:sp>
      <p:sp>
        <p:nvSpPr>
          <p:cNvPr id="6" name="Content Placeholder 5">
            <a:extLst>
              <a:ext uri="{FF2B5EF4-FFF2-40B4-BE49-F238E27FC236}">
                <a16:creationId xmlns:a16="http://schemas.microsoft.com/office/drawing/2014/main" id="{F6F2355F-6639-9A80-BA37-D11FC83AC780}"/>
              </a:ext>
            </a:extLst>
          </p:cNvPr>
          <p:cNvSpPr>
            <a:spLocks noGrp="1"/>
          </p:cNvSpPr>
          <p:nvPr>
            <p:ph sz="half" idx="1"/>
          </p:nvPr>
        </p:nvSpPr>
        <p:spPr>
          <a:xfrm>
            <a:off x="3169609" y="1801432"/>
            <a:ext cx="9470633" cy="2778673"/>
          </a:xfrm>
        </p:spPr>
        <p:txBody>
          <a:bodyPr vert="horz" lIns="91440" tIns="45720" rIns="91440" bIns="45720" rtlCol="0" anchor="t">
            <a:normAutofit/>
          </a:bodyPr>
          <a:lstStyle/>
          <a:p>
            <a:pPr marL="514350" indent="-514350">
              <a:buAutoNum type="arabicParenR"/>
            </a:pPr>
            <a:r>
              <a:rPr lang="en-US">
                <a:cs typeface="Calibri Light"/>
              </a:rPr>
              <a:t>Leadership Team Meetings            </a:t>
            </a:r>
            <a:endParaRPr lang="en-US" b="1">
              <a:ea typeface="Calibri Light" panose="020F0302020204030204"/>
              <a:cs typeface="Calibri Light"/>
            </a:endParaRPr>
          </a:p>
          <a:p>
            <a:pPr marL="0" indent="0">
              <a:buNone/>
            </a:pPr>
            <a:r>
              <a:rPr lang="en-US">
                <a:cs typeface="Calibri Light"/>
              </a:rPr>
              <a:t>                              </a:t>
            </a:r>
            <a:r>
              <a:rPr lang="en-US" sz="2000" b="1">
                <a:cs typeface="Calibri Light"/>
              </a:rPr>
              <a:t>- 3 together, 2 subgroup</a:t>
            </a:r>
            <a:endParaRPr lang="en-US" sz="2000" b="1">
              <a:ea typeface="Calibri Light"/>
              <a:cs typeface="Calibri Light"/>
            </a:endParaRPr>
          </a:p>
          <a:p>
            <a:pPr marL="0" indent="0">
              <a:buNone/>
            </a:pPr>
            <a:endParaRPr lang="en-US" sz="2000" b="1">
              <a:ea typeface="Calibri Light"/>
              <a:cs typeface="Calibri Light"/>
            </a:endParaRPr>
          </a:p>
          <a:p>
            <a:pPr lvl="1">
              <a:buFont typeface="Courier New,monospace" panose="020B0604020202020204" pitchFamily="34" charset="0"/>
              <a:buChar char="o"/>
            </a:pPr>
            <a:r>
              <a:rPr lang="en-US">
                <a:cs typeface="Calibri Light"/>
              </a:rPr>
              <a:t>Step-by-step interdisciplinary workflow</a:t>
            </a:r>
            <a:endParaRPr lang="en-US">
              <a:ea typeface="Calibri Light"/>
              <a:cs typeface="Calibri Light"/>
            </a:endParaRPr>
          </a:p>
          <a:p>
            <a:pPr lvl="1">
              <a:buFont typeface="Courier New,monospace" panose="020B0604020202020204" pitchFamily="34" charset="0"/>
              <a:buChar char="o"/>
            </a:pPr>
            <a:r>
              <a:rPr lang="en-US">
                <a:cs typeface="Calibri Light"/>
              </a:rPr>
              <a:t>Clinical Assessment tool</a:t>
            </a:r>
            <a:endParaRPr lang="en-US">
              <a:solidFill>
                <a:srgbClr val="412E5C"/>
              </a:solidFill>
              <a:ea typeface="Calibri Light"/>
              <a:cs typeface="Calibri Light"/>
            </a:endParaRPr>
          </a:p>
          <a:p>
            <a:pPr lvl="1">
              <a:buFont typeface="Courier New,monospace" panose="020B0604020202020204" pitchFamily="34" charset="0"/>
              <a:buChar char="o"/>
            </a:pPr>
            <a:r>
              <a:rPr lang="en-US">
                <a:cs typeface="Calibri Light"/>
              </a:rPr>
              <a:t>Rolling-out education to teams</a:t>
            </a:r>
            <a:endParaRPr lang="en-US"/>
          </a:p>
          <a:p>
            <a:pPr lvl="1">
              <a:buFont typeface="Courier New" panose="020B0604020202020204" pitchFamily="34" charset="0"/>
              <a:buChar char="o"/>
            </a:pPr>
            <a:endParaRPr lang="en-US">
              <a:cs typeface="Calibri Light"/>
            </a:endParaRPr>
          </a:p>
          <a:p>
            <a:pPr marL="457200" lvl="1" indent="0">
              <a:buNone/>
            </a:pPr>
            <a:endParaRPr lang="en-US">
              <a:cs typeface="Calibri Light"/>
            </a:endParaRPr>
          </a:p>
        </p:txBody>
      </p:sp>
      <p:pic>
        <p:nvPicPr>
          <p:cNvPr id="8" name="Picture 7">
            <a:extLst>
              <a:ext uri="{FF2B5EF4-FFF2-40B4-BE49-F238E27FC236}">
                <a16:creationId xmlns:a16="http://schemas.microsoft.com/office/drawing/2014/main" id="{CF25DA5A-4C70-02CE-CFF0-603962282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167" y="2366112"/>
            <a:ext cx="2642585" cy="2642585"/>
          </a:xfrm>
          <a:prstGeom prst="rect">
            <a:avLst/>
          </a:prstGeom>
        </p:spPr>
      </p:pic>
      <p:pic>
        <p:nvPicPr>
          <p:cNvPr id="10" name="Picture 9">
            <a:extLst>
              <a:ext uri="{FF2B5EF4-FFF2-40B4-BE49-F238E27FC236}">
                <a16:creationId xmlns:a16="http://schemas.microsoft.com/office/drawing/2014/main" id="{03E7CE42-680B-6C30-C80A-02D76A637F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04" y="2397915"/>
            <a:ext cx="2669221" cy="2669221"/>
          </a:xfrm>
          <a:prstGeom prst="rect">
            <a:avLst/>
          </a:prstGeom>
        </p:spPr>
      </p:pic>
      <p:sp>
        <p:nvSpPr>
          <p:cNvPr id="2" name="TextBox 1">
            <a:extLst>
              <a:ext uri="{FF2B5EF4-FFF2-40B4-BE49-F238E27FC236}">
                <a16:creationId xmlns:a16="http://schemas.microsoft.com/office/drawing/2014/main" id="{8DE0A84A-DF8C-A388-C2BC-A1B98053EAB4}"/>
              </a:ext>
            </a:extLst>
          </p:cNvPr>
          <p:cNvSpPr txBox="1"/>
          <p:nvPr/>
        </p:nvSpPr>
        <p:spPr>
          <a:xfrm>
            <a:off x="877454" y="5076701"/>
            <a:ext cx="21672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accent1">
                    <a:lumMod val="60000"/>
                    <a:lumOff val="40000"/>
                  </a:schemeClr>
                </a:solidFill>
                <a:cs typeface="Calibri"/>
              </a:rPr>
              <a:t>Workflow</a:t>
            </a:r>
            <a:endParaRPr lang="en-US" sz="2400" b="1">
              <a:solidFill>
                <a:schemeClr val="accent1">
                  <a:lumMod val="60000"/>
                  <a:lumOff val="40000"/>
                </a:schemeClr>
              </a:solidFill>
            </a:endParaRPr>
          </a:p>
        </p:txBody>
      </p:sp>
      <p:sp>
        <p:nvSpPr>
          <p:cNvPr id="4" name="TextBox 3">
            <a:extLst>
              <a:ext uri="{FF2B5EF4-FFF2-40B4-BE49-F238E27FC236}">
                <a16:creationId xmlns:a16="http://schemas.microsoft.com/office/drawing/2014/main" id="{21F431C4-D110-C2D7-5A6F-73A1AB2C8AA5}"/>
              </a:ext>
            </a:extLst>
          </p:cNvPr>
          <p:cNvSpPr txBox="1"/>
          <p:nvPr/>
        </p:nvSpPr>
        <p:spPr>
          <a:xfrm>
            <a:off x="9558810" y="5176486"/>
            <a:ext cx="21672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accent2"/>
                </a:solidFill>
                <a:cs typeface="Calibri"/>
              </a:rPr>
              <a:t>Assessment</a:t>
            </a:r>
            <a:endParaRPr lang="en-US" sz="2400" b="1">
              <a:solidFill>
                <a:schemeClr val="accent2"/>
              </a:solidFill>
            </a:endParaRPr>
          </a:p>
        </p:txBody>
      </p:sp>
    </p:spTree>
    <p:extLst>
      <p:ext uri="{BB962C8B-B14F-4D97-AF65-F5344CB8AC3E}">
        <p14:creationId xmlns:p14="http://schemas.microsoft.com/office/powerpoint/2010/main" val="353842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70E7-1E2C-D67F-8C78-31C8E67A57FE}"/>
              </a:ext>
            </a:extLst>
          </p:cNvPr>
          <p:cNvSpPr>
            <a:spLocks noGrp="1"/>
          </p:cNvSpPr>
          <p:nvPr>
            <p:ph type="title"/>
          </p:nvPr>
        </p:nvSpPr>
        <p:spPr/>
        <p:txBody>
          <a:bodyPr/>
          <a:lstStyle/>
          <a:p>
            <a:r>
              <a:rPr lang="en-US">
                <a:latin typeface="Times New Roman"/>
                <a:cs typeface="Times New Roman"/>
              </a:rPr>
              <a:t> </a:t>
            </a:r>
            <a:endParaRPr lang="en-US"/>
          </a:p>
        </p:txBody>
      </p:sp>
      <p:sp>
        <p:nvSpPr>
          <p:cNvPr id="3" name="Content Placeholder 2">
            <a:extLst>
              <a:ext uri="{FF2B5EF4-FFF2-40B4-BE49-F238E27FC236}">
                <a16:creationId xmlns:a16="http://schemas.microsoft.com/office/drawing/2014/main" id="{8922E63B-E130-141E-258F-5572DED7DB81}"/>
              </a:ext>
            </a:extLst>
          </p:cNvPr>
          <p:cNvSpPr>
            <a:spLocks noGrp="1"/>
          </p:cNvSpPr>
          <p:nvPr>
            <p:ph sz="half" idx="2"/>
          </p:nvPr>
        </p:nvSpPr>
        <p:spPr>
          <a:xfrm>
            <a:off x="454665" y="1691513"/>
            <a:ext cx="10512424" cy="3760095"/>
          </a:xfrm>
        </p:spPr>
        <p:txBody>
          <a:bodyPr vert="horz" lIns="91440" tIns="45720" rIns="91440" bIns="45720" rtlCol="0" anchor="t">
            <a:normAutofit lnSpcReduction="10000"/>
          </a:bodyPr>
          <a:lstStyle/>
          <a:p>
            <a:r>
              <a:rPr lang="en-US">
                <a:ea typeface="Calibri Light"/>
                <a:cs typeface="Calibri Light"/>
              </a:rPr>
              <a:t>Interdisciplinary Staff Meetings </a:t>
            </a:r>
            <a:endParaRPr lang="en-US">
              <a:solidFill>
                <a:srgbClr val="412E5C"/>
              </a:solidFill>
              <a:ea typeface="Calibri Light"/>
              <a:cs typeface="Calibri Light"/>
            </a:endParaRPr>
          </a:p>
          <a:p>
            <a:pPr marL="0" indent="0">
              <a:buNone/>
            </a:pPr>
            <a:r>
              <a:rPr lang="en-US" sz="1600" b="1">
                <a:ea typeface="Calibri Light"/>
                <a:cs typeface="Calibri Light"/>
              </a:rPr>
              <a:t>                                                           </a:t>
            </a:r>
            <a:r>
              <a:rPr lang="en-US" sz="2000" b="1">
                <a:ea typeface="Calibri Light"/>
                <a:cs typeface="Calibri Light"/>
              </a:rPr>
              <a:t>- 4 together, 2 subgroup</a:t>
            </a:r>
            <a:endParaRPr lang="en-US" sz="2000">
              <a:solidFill>
                <a:srgbClr val="412E5C"/>
              </a:solidFill>
              <a:ea typeface="Calibri Light"/>
              <a:cs typeface="Calibri Light"/>
            </a:endParaRPr>
          </a:p>
          <a:p>
            <a:pPr lvl="1">
              <a:buFont typeface="Courier New,monospace" panose="020B0604020202020204" pitchFamily="34" charset="0"/>
              <a:buChar char="o"/>
            </a:pPr>
            <a:r>
              <a:rPr lang="en-US">
                <a:ea typeface="Calibri Light"/>
                <a:cs typeface="Calibri Light"/>
              </a:rPr>
              <a:t>Providing background information / updated regulations</a:t>
            </a:r>
            <a:endParaRPr lang="en-US">
              <a:solidFill>
                <a:srgbClr val="412E5C"/>
              </a:solidFill>
              <a:ea typeface="Calibri Light"/>
              <a:cs typeface="Calibri Light"/>
            </a:endParaRPr>
          </a:p>
          <a:p>
            <a:pPr lvl="1">
              <a:buFont typeface="Courier New,monospace" panose="020B0604020202020204" pitchFamily="34" charset="0"/>
              <a:buChar char="o"/>
            </a:pPr>
            <a:r>
              <a:rPr lang="en-US">
                <a:ea typeface="Calibri Light"/>
                <a:cs typeface="Calibri Light"/>
              </a:rPr>
              <a:t>Presenting and teaching workflows</a:t>
            </a:r>
            <a:endParaRPr lang="en-US">
              <a:solidFill>
                <a:srgbClr val="412E5C"/>
              </a:solidFill>
              <a:ea typeface="Calibri Light"/>
              <a:cs typeface="Calibri Light"/>
            </a:endParaRPr>
          </a:p>
          <a:p>
            <a:pPr lvl="1">
              <a:buFont typeface="Courier New,monospace" panose="020B0604020202020204" pitchFamily="34" charset="0"/>
              <a:buChar char="o"/>
            </a:pPr>
            <a:r>
              <a:rPr lang="en-US">
                <a:ea typeface="Calibri Light"/>
                <a:cs typeface="Calibri Light"/>
              </a:rPr>
              <a:t>Hearing feedback</a:t>
            </a:r>
            <a:endParaRPr lang="en-US">
              <a:solidFill>
                <a:srgbClr val="412E5C"/>
              </a:solidFill>
              <a:ea typeface="Calibri Light"/>
              <a:cs typeface="Calibri Light"/>
            </a:endParaRPr>
          </a:p>
          <a:p>
            <a:pPr marL="457200" lvl="1" indent="0">
              <a:buNone/>
            </a:pPr>
            <a:endParaRPr lang="en-US">
              <a:ea typeface="Calibri Light"/>
              <a:cs typeface="Calibri Light"/>
            </a:endParaRPr>
          </a:p>
          <a:p>
            <a:pPr>
              <a:buFont typeface="Courier New,monospace" panose="020B0604020202020204" pitchFamily="34" charset="0"/>
              <a:buChar char="o"/>
            </a:pPr>
            <a:r>
              <a:rPr lang="en-US">
                <a:ea typeface="Calibri Light"/>
                <a:cs typeface="Calibri Light"/>
              </a:rPr>
              <a:t>Surveys</a:t>
            </a:r>
            <a:endParaRPr lang="en-US">
              <a:solidFill>
                <a:srgbClr val="412E5C"/>
              </a:solidFill>
              <a:ea typeface="Calibri Light"/>
              <a:cs typeface="Calibri Light"/>
            </a:endParaRPr>
          </a:p>
          <a:p>
            <a:pPr lvl="1">
              <a:buFont typeface="Courier New,monospace" panose="020B0604020202020204" pitchFamily="34" charset="0"/>
              <a:buChar char="o"/>
            </a:pPr>
            <a:r>
              <a:rPr lang="en-US">
                <a:ea typeface="Calibri Light"/>
                <a:cs typeface="Calibri Light"/>
              </a:rPr>
              <a:t>Clinical and Nursing Staff opinions were assessed at:</a:t>
            </a:r>
            <a:endParaRPr lang="en-US">
              <a:solidFill>
                <a:srgbClr val="412E5C"/>
              </a:solidFill>
              <a:ea typeface="Calibri Light"/>
              <a:cs typeface="Calibri Light"/>
            </a:endParaRPr>
          </a:p>
          <a:p>
            <a:pPr lvl="2">
              <a:buFont typeface="Wingdings,Sans-Serif" panose="020B0604020202020204" pitchFamily="34" charset="0"/>
              <a:buChar char="§"/>
            </a:pPr>
            <a:r>
              <a:rPr lang="en-US" sz="1900">
                <a:ea typeface="Calibri Light"/>
                <a:cs typeface="Calibri Light"/>
              </a:rPr>
              <a:t>Baseline, 1-month post-initiation, and 6months post-initiation</a:t>
            </a:r>
            <a:endParaRPr lang="en-US" sz="1900">
              <a:solidFill>
                <a:srgbClr val="412E5C"/>
              </a:solidFill>
              <a:ea typeface="Calibri Light"/>
              <a:cs typeface="Calibri Light"/>
            </a:endParaRPr>
          </a:p>
          <a:p>
            <a:pPr lvl="2">
              <a:buFont typeface="Wingdings,Sans-Serif" panose="020B0604020202020204" pitchFamily="34" charset="0"/>
              <a:buChar char="§"/>
            </a:pPr>
            <a:r>
              <a:rPr lang="en-US" sz="1900">
                <a:ea typeface="Calibri Light"/>
                <a:cs typeface="Calibri Light"/>
              </a:rPr>
              <a:t>4 Statements with 5 point Likert Scales</a:t>
            </a:r>
          </a:p>
          <a:p>
            <a:endParaRPr lang="en-US">
              <a:ea typeface="Calibri Light"/>
              <a:cs typeface="Calibri Light"/>
            </a:endParaRPr>
          </a:p>
        </p:txBody>
      </p:sp>
      <p:sp>
        <p:nvSpPr>
          <p:cNvPr id="5" name="Title 4">
            <a:extLst>
              <a:ext uri="{FF2B5EF4-FFF2-40B4-BE49-F238E27FC236}">
                <a16:creationId xmlns:a16="http://schemas.microsoft.com/office/drawing/2014/main" id="{624C17E8-EFA9-D6E6-F7A1-8E602862A007}"/>
              </a:ext>
            </a:extLst>
          </p:cNvPr>
          <p:cNvSpPr txBox="1">
            <a:spLocks/>
          </p:cNvSpPr>
          <p:nvPr/>
        </p:nvSpPr>
        <p:spPr>
          <a:xfrm>
            <a:off x="838670" y="2239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en-US" sz="5400">
                <a:latin typeface="Times New Roman"/>
                <a:cs typeface="Times New Roman"/>
              </a:rPr>
              <a:t>Methods</a:t>
            </a:r>
            <a:endParaRPr lang="en-US" sz="5400"/>
          </a:p>
        </p:txBody>
      </p:sp>
      <p:pic>
        <p:nvPicPr>
          <p:cNvPr id="6" name="Picture 5" descr="A black ear and sound waves&#10;&#10;Description automatically generated">
            <a:extLst>
              <a:ext uri="{FF2B5EF4-FFF2-40B4-BE49-F238E27FC236}">
                <a16:creationId xmlns:a16="http://schemas.microsoft.com/office/drawing/2014/main" id="{0C4DDF87-EF21-C811-971F-FFCE18DF57F7}"/>
              </a:ext>
            </a:extLst>
          </p:cNvPr>
          <p:cNvPicPr>
            <a:picLocks noChangeAspect="1"/>
          </p:cNvPicPr>
          <p:nvPr/>
        </p:nvPicPr>
        <p:blipFill>
          <a:blip r:embed="rId2"/>
          <a:stretch>
            <a:fillRect/>
          </a:stretch>
        </p:blipFill>
        <p:spPr>
          <a:xfrm>
            <a:off x="9050792" y="1650546"/>
            <a:ext cx="2200275" cy="1924050"/>
          </a:xfrm>
          <a:prstGeom prst="rect">
            <a:avLst/>
          </a:prstGeom>
        </p:spPr>
      </p:pic>
      <p:pic>
        <p:nvPicPr>
          <p:cNvPr id="7" name="Picture 6" descr="How to Create a Post-Event Survey in 7 Steps | Eventbrite">
            <a:extLst>
              <a:ext uri="{FF2B5EF4-FFF2-40B4-BE49-F238E27FC236}">
                <a16:creationId xmlns:a16="http://schemas.microsoft.com/office/drawing/2014/main" id="{158493D5-7050-1320-8CC0-657B03FFB2C3}"/>
              </a:ext>
            </a:extLst>
          </p:cNvPr>
          <p:cNvPicPr>
            <a:picLocks noChangeAspect="1"/>
          </p:cNvPicPr>
          <p:nvPr/>
        </p:nvPicPr>
        <p:blipFill>
          <a:blip r:embed="rId3"/>
          <a:stretch>
            <a:fillRect/>
          </a:stretch>
        </p:blipFill>
        <p:spPr>
          <a:xfrm>
            <a:off x="7919358" y="3575049"/>
            <a:ext cx="4045860" cy="2647045"/>
          </a:xfrm>
          <a:prstGeom prst="rect">
            <a:avLst/>
          </a:prstGeom>
        </p:spPr>
      </p:pic>
    </p:spTree>
    <p:extLst>
      <p:ext uri="{BB962C8B-B14F-4D97-AF65-F5344CB8AC3E}">
        <p14:creationId xmlns:p14="http://schemas.microsoft.com/office/powerpoint/2010/main" val="336676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8846434-77AD-059B-3323-ADECE931F9C5}"/>
              </a:ext>
            </a:extLst>
          </p:cNvPr>
          <p:cNvGraphicFramePr>
            <a:graphicFrameLocks/>
          </p:cNvGraphicFramePr>
          <p:nvPr/>
        </p:nvGraphicFramePr>
        <p:xfrm>
          <a:off x="113675" y="1381622"/>
          <a:ext cx="4046521" cy="30207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FC87E8A-1979-73FD-3344-B142EDC94B05}"/>
              </a:ext>
            </a:extLst>
          </p:cNvPr>
          <p:cNvSpPr txBox="1"/>
          <p:nvPr/>
        </p:nvSpPr>
        <p:spPr>
          <a:xfrm>
            <a:off x="522201" y="400011"/>
            <a:ext cx="11149792" cy="830997"/>
          </a:xfrm>
          <a:prstGeom prst="rect">
            <a:avLst/>
          </a:prstGeom>
          <a:noFill/>
        </p:spPr>
        <p:txBody>
          <a:bodyPr wrap="square" lIns="91440" tIns="45720" rIns="91440" bIns="45720" rtlCol="0" anchor="t">
            <a:spAutoFit/>
          </a:bodyPr>
          <a:lstStyle/>
          <a:p>
            <a:pPr algn="ctr"/>
            <a:r>
              <a:rPr lang="en-US" sz="2400" b="1" i="0" u="none" strike="noStrike">
                <a:solidFill>
                  <a:srgbClr val="000000"/>
                </a:solidFill>
                <a:effectLst/>
                <a:latin typeface="Aptos Narrow"/>
              </a:rPr>
              <a:t>I feel confident in my understanding of our take home policy as it applies to patients with positive toxicology screens.</a:t>
            </a:r>
            <a:r>
              <a:rPr lang="en-US"/>
              <a:t> </a:t>
            </a:r>
          </a:p>
        </p:txBody>
      </p:sp>
      <p:graphicFrame>
        <p:nvGraphicFramePr>
          <p:cNvPr id="7" name="Chart 6">
            <a:extLst>
              <a:ext uri="{FF2B5EF4-FFF2-40B4-BE49-F238E27FC236}">
                <a16:creationId xmlns:a16="http://schemas.microsoft.com/office/drawing/2014/main" id="{EF967513-F895-94C2-650B-24958D529BAC}"/>
              </a:ext>
            </a:extLst>
          </p:cNvPr>
          <p:cNvGraphicFramePr>
            <a:graphicFrameLocks/>
          </p:cNvGraphicFramePr>
          <p:nvPr/>
        </p:nvGraphicFramePr>
        <p:xfrm>
          <a:off x="8119260" y="1381622"/>
          <a:ext cx="3871607" cy="30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14A58346-BF23-F774-85E2-02F93C1E5E1A}"/>
              </a:ext>
            </a:extLst>
          </p:cNvPr>
          <p:cNvGraphicFramePr>
            <a:graphicFrameLocks/>
          </p:cNvGraphicFramePr>
          <p:nvPr/>
        </p:nvGraphicFramePr>
        <p:xfrm>
          <a:off x="4203924" y="3685809"/>
          <a:ext cx="3871607" cy="3020725"/>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descr="A green and purple logo&#10;&#10;Description automatically generated">
            <a:extLst>
              <a:ext uri="{FF2B5EF4-FFF2-40B4-BE49-F238E27FC236}">
                <a16:creationId xmlns:a16="http://schemas.microsoft.com/office/drawing/2014/main" id="{9C28205C-0E3F-62C3-8C49-33A4BC1CD40E}"/>
              </a:ext>
            </a:extLst>
          </p:cNvPr>
          <p:cNvPicPr>
            <a:picLocks noChangeAspect="1"/>
          </p:cNvPicPr>
          <p:nvPr/>
        </p:nvPicPr>
        <p:blipFill>
          <a:blip r:embed="rId5"/>
          <a:stretch>
            <a:fillRect/>
          </a:stretch>
        </p:blipFill>
        <p:spPr>
          <a:xfrm>
            <a:off x="10655754" y="5635171"/>
            <a:ext cx="1276350" cy="1066800"/>
          </a:xfrm>
          <a:prstGeom prst="rect">
            <a:avLst/>
          </a:prstGeom>
        </p:spPr>
      </p:pic>
    </p:spTree>
    <p:extLst>
      <p:ext uri="{BB962C8B-B14F-4D97-AF65-F5344CB8AC3E}">
        <p14:creationId xmlns:p14="http://schemas.microsoft.com/office/powerpoint/2010/main" val="258086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Office Theme">
  <a:themeElements>
    <a:clrScheme name="BHN">
      <a:dk1>
        <a:srgbClr val="412E5C"/>
      </a:dk1>
      <a:lt1>
        <a:srgbClr val="FFFFFF"/>
      </a:lt1>
      <a:dk2>
        <a:srgbClr val="6A813B"/>
      </a:dk2>
      <a:lt2>
        <a:srgbClr val="567632"/>
      </a:lt2>
      <a:accent1>
        <a:srgbClr val="302244"/>
      </a:accent1>
      <a:accent2>
        <a:srgbClr val="538135"/>
      </a:accent2>
      <a:accent3>
        <a:srgbClr val="E67C25"/>
      </a:accent3>
      <a:accent4>
        <a:srgbClr val="FFC000"/>
      </a:accent4>
      <a:accent5>
        <a:srgbClr val="4472C4"/>
      </a:accent5>
      <a:accent6>
        <a:srgbClr val="70AD47"/>
      </a:accent6>
      <a:hlink>
        <a:srgbClr val="0563C1"/>
      </a:hlink>
      <a:folHlink>
        <a:srgbClr val="412E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3E337C9AB95749AB4AFD0490D87595" ma:contentTypeVersion="13" ma:contentTypeDescription="Create a new document." ma:contentTypeScope="" ma:versionID="349df9c473f8dede3e9c2985f1e41214">
  <xsd:schema xmlns:xsd="http://www.w3.org/2001/XMLSchema" xmlns:xs="http://www.w3.org/2001/XMLSchema" xmlns:p="http://schemas.microsoft.com/office/2006/metadata/properties" xmlns:ns1="http://schemas.microsoft.com/sharepoint/v3" xmlns:ns2="511e4d19-4e8e-4bfb-ab94-d89228c0dadf" xmlns:ns3="09304364-74e2-47ab-8221-04c38e70abb3" targetNamespace="http://schemas.microsoft.com/office/2006/metadata/properties" ma:root="true" ma:fieldsID="f512529797f6ba58037ba316a3b11883" ns1:_="" ns2:_="" ns3:_="">
    <xsd:import namespace="http://schemas.microsoft.com/sharepoint/v3"/>
    <xsd:import namespace="511e4d19-4e8e-4bfb-ab94-d89228c0dadf"/>
    <xsd:import namespace="09304364-74e2-47ab-8221-04c38e70abb3"/>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1e4d19-4e8e-4bfb-ab94-d89228c0dad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a147f64-1f84-4152-b7a3-ba701ac946e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304364-74e2-47ab-8221-04c38e70abb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6b2bce6-07a9-489f-8889-65d53ec2008b}" ma:internalName="TaxCatchAll" ma:showField="CatchAllData" ma:web="09304364-74e2-47ab-8221-04c38e70ab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11e4d19-4e8e-4bfb-ab94-d89228c0dadf">
      <Terms xmlns="http://schemas.microsoft.com/office/infopath/2007/PartnerControls"/>
    </lcf76f155ced4ddcb4097134ff3c332f>
    <TaxCatchAll xmlns="09304364-74e2-47ab-8221-04c38e70abb3" xsi:nil="true"/>
  </documentManagement>
</p:properties>
</file>

<file path=customXml/itemProps1.xml><?xml version="1.0" encoding="utf-8"?>
<ds:datastoreItem xmlns:ds="http://schemas.openxmlformats.org/officeDocument/2006/customXml" ds:itemID="{810384E1-081F-4835-8BDC-A711FE0563BE}">
  <ds:schemaRefs>
    <ds:schemaRef ds:uri="http://schemas.microsoft.com/sharepoint/v3/contenttype/forms"/>
  </ds:schemaRefs>
</ds:datastoreItem>
</file>

<file path=customXml/itemProps2.xml><?xml version="1.0" encoding="utf-8"?>
<ds:datastoreItem xmlns:ds="http://schemas.openxmlformats.org/officeDocument/2006/customXml" ds:itemID="{B48B692B-53A8-4180-AA97-156C20EC198B}">
  <ds:schemaRefs>
    <ds:schemaRef ds:uri="09304364-74e2-47ab-8221-04c38e70abb3"/>
    <ds:schemaRef ds:uri="511e4d19-4e8e-4bfb-ab94-d89228c0da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48BB652-5E6E-4F60-BC6A-B5E230CB4CBF}">
  <ds:schemaRefs>
    <ds:schemaRef ds:uri="09304364-74e2-47ab-8221-04c38e70abb3"/>
    <ds:schemaRef ds:uri="511e4d19-4e8e-4bfb-ab94-d89228c0dadf"/>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0</TotalTime>
  <Words>954</Words>
  <Application>Microsoft Macintosh PowerPoint</Application>
  <PresentationFormat>Widescreen</PresentationFormat>
  <Paragraphs>93</Paragraphs>
  <Slides>14</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Aptos</vt:lpstr>
      <vt:lpstr>Aptos Display</vt:lpstr>
      <vt:lpstr>Aptos Narrow</vt:lpstr>
      <vt:lpstr>Arial</vt:lpstr>
      <vt:lpstr>Calibri</vt:lpstr>
      <vt:lpstr>Calibri Light</vt:lpstr>
      <vt:lpstr>Courier New</vt:lpstr>
      <vt:lpstr>Courier New,monospace</vt:lpstr>
      <vt:lpstr>Source Sans Pro</vt:lpstr>
      <vt:lpstr>Times New Roman</vt:lpstr>
      <vt:lpstr>Wingdings,Sans-Serif</vt:lpstr>
      <vt:lpstr>Office Theme</vt:lpstr>
      <vt:lpstr>Office Theme</vt:lpstr>
      <vt:lpstr>Multi-Disciplinary Process for  Patient-Centered Decisions on Take Home Medication in the Setting of Positive Toxicology  in a Large, Urban Opioid Treatment Program</vt:lpstr>
      <vt:lpstr>Disclosures </vt:lpstr>
      <vt:lpstr>Diversity, Equity, and Inclusion</vt:lpstr>
      <vt:lpstr>Background: Prior to 2020</vt:lpstr>
      <vt:lpstr>February 2024</vt:lpstr>
      <vt:lpstr>Objectives </vt:lpstr>
      <vt:lpstr>Methods</vt:lpstr>
      <vt:lpstr> </vt:lpstr>
      <vt:lpstr>PowerPoint Presentation</vt:lpstr>
      <vt:lpstr>PowerPoint Presentation</vt:lpstr>
      <vt:lpstr>PowerPoint Presentation</vt:lpstr>
      <vt:lpstr>PowerPoint Presentation</vt:lpstr>
      <vt:lpstr>Conclusions</vt:lpstr>
      <vt:lpstr>Q/A, QR Codes,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DeFlumer-Trapp</dc:creator>
  <cp:lastModifiedBy>Schulte, Nathan</cp:lastModifiedBy>
  <cp:revision>2</cp:revision>
  <dcterms:created xsi:type="dcterms:W3CDTF">2020-10-13T17:57:02Z</dcterms:created>
  <dcterms:modified xsi:type="dcterms:W3CDTF">2024-11-20T18:25:14Z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0x010100C43E337C9AB95749AB4AFD0490D87595</vt:lpwstr>
  </property>
</Properties>
</file>