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5"/>
  </p:notesMasterIdLst>
  <p:sldIdLst>
    <p:sldId id="256" r:id="rId2"/>
    <p:sldId id="269" r:id="rId3"/>
    <p:sldId id="280" r:id="rId4"/>
    <p:sldId id="271" r:id="rId5"/>
    <p:sldId id="272" r:id="rId6"/>
    <p:sldId id="273" r:id="rId7"/>
    <p:sldId id="259" r:id="rId8"/>
    <p:sldId id="279" r:id="rId9"/>
    <p:sldId id="281" r:id="rId10"/>
    <p:sldId id="274" r:id="rId11"/>
    <p:sldId id="275" r:id="rId12"/>
    <p:sldId id="262" r:id="rId13"/>
    <p:sldId id="27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0F2"/>
    <a:srgbClr val="D5EDB5"/>
    <a:srgbClr val="DBFAA8"/>
    <a:srgbClr val="041141"/>
    <a:srgbClr val="00274C"/>
    <a:srgbClr val="E3EDF7"/>
    <a:srgbClr val="D6E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62590" autoAdjust="0"/>
  </p:normalViewPr>
  <p:slideViewPr>
    <p:cSldViewPr snapToGrid="0">
      <p:cViewPr varScale="1">
        <p:scale>
          <a:sx n="40" d="100"/>
          <a:sy n="40" d="100"/>
        </p:scale>
        <p:origin x="15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66DC-4C47-BE14-70C31AC34846}"/>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DC-4C47-BE14-70C31AC3484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0.49299999999999999</c:v>
                </c:pt>
              </c:numCache>
            </c:numRef>
          </c:val>
          <c:extLst>
            <c:ext xmlns:c16="http://schemas.microsoft.com/office/drawing/2014/chart" uri="{C3380CC4-5D6E-409C-BE32-E72D297353CC}">
              <c16:uniqueId val="{00000002-66DC-4C47-BE14-70C31AC34846}"/>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E26C-4F2E-9533-5E0208E50ADA}"/>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6C-4F2E-9533-5E0208E50AD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2.1000000000000001E-2</c:v>
                </c:pt>
              </c:numCache>
            </c:numRef>
          </c:val>
          <c:extLst>
            <c:ext xmlns:c16="http://schemas.microsoft.com/office/drawing/2014/chart" uri="{C3380CC4-5D6E-409C-BE32-E72D297353CC}">
              <c16:uniqueId val="{00000002-E26C-4F2E-9533-5E0208E50ADA}"/>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EF1D-43D1-9C9A-539085954C79}"/>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1D-43D1-9C9A-539085954C7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0.748</c:v>
                </c:pt>
              </c:numCache>
            </c:numRef>
          </c:val>
          <c:extLst>
            <c:ext xmlns:c16="http://schemas.microsoft.com/office/drawing/2014/chart" uri="{C3380CC4-5D6E-409C-BE32-E72D297353CC}">
              <c16:uniqueId val="{00000002-EF1D-43D1-9C9A-539085954C79}"/>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645D-41AB-9778-252E8E2AB6EA}"/>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5D-41AB-9778-252E8E2AB6E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0.83899999999999997</c:v>
                </c:pt>
              </c:numCache>
            </c:numRef>
          </c:val>
          <c:extLst>
            <c:ext xmlns:c16="http://schemas.microsoft.com/office/drawing/2014/chart" uri="{C3380CC4-5D6E-409C-BE32-E72D297353CC}">
              <c16:uniqueId val="{00000002-645D-41AB-9778-252E8E2AB6EA}"/>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C77C-4FFD-810C-808C77C87772}"/>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7C-4FFD-810C-808C77C877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4.9000000000000002E-2</c:v>
                </c:pt>
              </c:numCache>
            </c:numRef>
          </c:val>
          <c:extLst>
            <c:ext xmlns:c16="http://schemas.microsoft.com/office/drawing/2014/chart" uri="{C3380CC4-5D6E-409C-BE32-E72D297353CC}">
              <c16:uniqueId val="{00000002-C77C-4FFD-810C-808C77C87772}"/>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4592-43AC-A8B4-43776FCC1B02}"/>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92-43AC-A8B4-43776FCC1B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0.113</c:v>
                </c:pt>
              </c:numCache>
            </c:numRef>
          </c:val>
          <c:extLst>
            <c:ext xmlns:c16="http://schemas.microsoft.com/office/drawing/2014/chart" uri="{C3380CC4-5D6E-409C-BE32-E72D297353CC}">
              <c16:uniqueId val="{00000002-4592-43AC-A8B4-43776FCC1B02}"/>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8400-45E6-A4A8-E7D5DDB60307}"/>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00-45E6-A4A8-E7D5DDB6030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0.85099999999999998</c:v>
                </c:pt>
              </c:numCache>
            </c:numRef>
          </c:val>
          <c:extLst>
            <c:ext xmlns:c16="http://schemas.microsoft.com/office/drawing/2014/chart" uri="{C3380CC4-5D6E-409C-BE32-E72D297353CC}">
              <c16:uniqueId val="{00000002-8400-45E6-A4A8-E7D5DDB60307}"/>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4A85-4ED9-86B0-58B1238BA06F}"/>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85-4ED9-86B0-58B1238BA06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8.7999999999999995E-2</c:v>
                </c:pt>
              </c:numCache>
            </c:numRef>
          </c:val>
          <c:extLst>
            <c:ext xmlns:c16="http://schemas.microsoft.com/office/drawing/2014/chart" uri="{C3380CC4-5D6E-409C-BE32-E72D297353CC}">
              <c16:uniqueId val="{00000002-4A85-4ED9-86B0-58B1238BA06F}"/>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5857-447A-B313-59BED01CB3DE}"/>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57-447A-B313-59BED01CB3D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0.63300000000000001</c:v>
                </c:pt>
              </c:numCache>
            </c:numRef>
          </c:val>
          <c:extLst>
            <c:ext xmlns:c16="http://schemas.microsoft.com/office/drawing/2014/chart" uri="{C3380CC4-5D6E-409C-BE32-E72D297353CC}">
              <c16:uniqueId val="{00000002-5857-447A-B313-59BED01CB3DE}"/>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CC21-450B-982B-D62E8AE9E7E1}"/>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21-450B-982B-D62E8AE9E7E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5.7000000000000002E-2</c:v>
                </c:pt>
              </c:numCache>
            </c:numRef>
          </c:val>
          <c:extLst>
            <c:ext xmlns:c16="http://schemas.microsoft.com/office/drawing/2014/chart" uri="{C3380CC4-5D6E-409C-BE32-E72D297353CC}">
              <c16:uniqueId val="{00000002-CC21-450B-982B-D62E8AE9E7E1}"/>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8119-4E52-A20F-0C7E66721EB2}"/>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19-4E52-A20F-0C7E66721EB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0.307</c:v>
                </c:pt>
              </c:numCache>
            </c:numRef>
          </c:val>
          <c:extLst>
            <c:ext xmlns:c16="http://schemas.microsoft.com/office/drawing/2014/chart" uri="{C3380CC4-5D6E-409C-BE32-E72D297353CC}">
              <c16:uniqueId val="{00000002-8119-4E52-A20F-0C7E66721EB2}"/>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74ED-48F6-AB27-766105401871}"/>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ED-48F6-AB27-7661054018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0.14899999999999999</c:v>
                </c:pt>
              </c:numCache>
            </c:numRef>
          </c:val>
          <c:extLst>
            <c:ext xmlns:c16="http://schemas.microsoft.com/office/drawing/2014/chart" uri="{C3380CC4-5D6E-409C-BE32-E72D297353CC}">
              <c16:uniqueId val="{00000002-74ED-48F6-AB27-766105401871}"/>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DEC4-472A-9363-01F29B53884C}"/>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C4-472A-9363-01F29B53884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0.90400000000000003</c:v>
                </c:pt>
              </c:numCache>
            </c:numRef>
          </c:val>
          <c:extLst>
            <c:ext xmlns:c16="http://schemas.microsoft.com/office/drawing/2014/chart" uri="{C3380CC4-5D6E-409C-BE32-E72D297353CC}">
              <c16:uniqueId val="{00000002-DEC4-472A-9363-01F29B53884C}"/>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4525-45DB-9966-53E3BB7F0A1C}"/>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25-45DB-9966-53E3BB7F0A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5.3999999999999999E-2</c:v>
                </c:pt>
              </c:numCache>
            </c:numRef>
          </c:val>
          <c:extLst>
            <c:ext xmlns:c16="http://schemas.microsoft.com/office/drawing/2014/chart" uri="{C3380CC4-5D6E-409C-BE32-E72D297353CC}">
              <c16:uniqueId val="{00000002-4525-45DB-9966-53E3BB7F0A1C}"/>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67A1-4D98-BC2B-679424BB6DC7}"/>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A1-4D98-BC2B-679424BB6DC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0.30199999999999999</c:v>
                </c:pt>
              </c:numCache>
            </c:numRef>
          </c:val>
          <c:extLst>
            <c:ext xmlns:c16="http://schemas.microsoft.com/office/drawing/2014/chart" uri="{C3380CC4-5D6E-409C-BE32-E72D297353CC}">
              <c16:uniqueId val="{00000002-67A1-4D98-BC2B-679424BB6DC7}"/>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C6D1-48BB-85F3-7F43696CE32B}"/>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D1-48BB-85F3-7F43696CE32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0.32700000000000001</c:v>
                </c:pt>
              </c:numCache>
            </c:numRef>
          </c:val>
          <c:extLst>
            <c:ext xmlns:c16="http://schemas.microsoft.com/office/drawing/2014/chart" uri="{C3380CC4-5D6E-409C-BE32-E72D297353CC}">
              <c16:uniqueId val="{00000002-C6D1-48BB-85F3-7F43696CE32B}"/>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01D0-45D1-9BC3-9E88A4DE0AF7}"/>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D0-45D1-9BC3-9E88A4DE0AF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0.58899999999999997</c:v>
                </c:pt>
              </c:numCache>
            </c:numRef>
          </c:val>
          <c:extLst>
            <c:ext xmlns:c16="http://schemas.microsoft.com/office/drawing/2014/chart" uri="{C3380CC4-5D6E-409C-BE32-E72D297353CC}">
              <c16:uniqueId val="{00000002-01D0-45D1-9BC3-9E88A4DE0AF7}"/>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AE53-47C1-A7C1-A37955BE30DD}"/>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53-47C1-A7C1-A37955BE30D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0.152</c:v>
                </c:pt>
              </c:numCache>
            </c:numRef>
          </c:val>
          <c:extLst>
            <c:ext xmlns:c16="http://schemas.microsoft.com/office/drawing/2014/chart" uri="{C3380CC4-5D6E-409C-BE32-E72D297353CC}">
              <c16:uniqueId val="{00000002-AE53-47C1-A7C1-A37955BE30DD}"/>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0ADD-472F-A435-3ABD6D927AE0}"/>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DD-472F-A435-3ABD6D927A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0.13200000000000001</c:v>
                </c:pt>
              </c:numCache>
            </c:numRef>
          </c:val>
          <c:extLst>
            <c:ext xmlns:c16="http://schemas.microsoft.com/office/drawing/2014/chart" uri="{C3380CC4-5D6E-409C-BE32-E72D297353CC}">
              <c16:uniqueId val="{00000002-0ADD-472F-A435-3ABD6D927AE0}"/>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3ED6-4522-BB31-BB255EF28788}"/>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D6-4522-BB31-BB255EF2878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0.159</c:v>
                </c:pt>
              </c:numCache>
            </c:numRef>
          </c:val>
          <c:extLst>
            <c:ext xmlns:c16="http://schemas.microsoft.com/office/drawing/2014/chart" uri="{C3380CC4-5D6E-409C-BE32-E72D297353CC}">
              <c16:uniqueId val="{00000002-3ED6-4522-BB31-BB255EF28788}"/>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A995-4291-93F4-850670B444AE}"/>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95-4291-93F4-850670B444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0.12</c:v>
                </c:pt>
              </c:numCache>
            </c:numRef>
          </c:val>
          <c:extLst>
            <c:ext xmlns:c16="http://schemas.microsoft.com/office/drawing/2014/chart" uri="{C3380CC4-5D6E-409C-BE32-E72D297353CC}">
              <c16:uniqueId val="{00000002-A995-4291-93F4-850670B444AE}"/>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B7F7-46BB-8D61-346D051DF46F}"/>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F7-46BB-8D61-346D051DF46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7.6999999999999999E-2</c:v>
                </c:pt>
              </c:numCache>
            </c:numRef>
          </c:val>
          <c:extLst>
            <c:ext xmlns:c16="http://schemas.microsoft.com/office/drawing/2014/chart" uri="{C3380CC4-5D6E-409C-BE32-E72D297353CC}">
              <c16:uniqueId val="{00000002-B7F7-46BB-8D61-346D051DF46F}"/>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1BA5-45B5-AE9D-2D8863F2D795}"/>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A5-45B5-AE9D-2D8863F2D79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0.42</c:v>
                </c:pt>
              </c:numCache>
            </c:numRef>
          </c:val>
          <c:extLst>
            <c:ext xmlns:c16="http://schemas.microsoft.com/office/drawing/2014/chart" uri="{C3380CC4-5D6E-409C-BE32-E72D297353CC}">
              <c16:uniqueId val="{00000002-1BA5-45B5-AE9D-2D8863F2D795}"/>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722B-4EB3-86FC-D73F8C131A03}"/>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EB3-86FC-D73F8C131A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0.16300000000000001</c:v>
                </c:pt>
              </c:numCache>
            </c:numRef>
          </c:val>
          <c:extLst>
            <c:ext xmlns:c16="http://schemas.microsoft.com/office/drawing/2014/chart" uri="{C3380CC4-5D6E-409C-BE32-E72D297353CC}">
              <c16:uniqueId val="{00000002-722B-4EB3-86FC-D73F8C131A03}"/>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07BC-4B26-97BD-321068D67D63}"/>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BC-4B26-97BD-321068D67D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0.154</c:v>
                </c:pt>
              </c:numCache>
            </c:numRef>
          </c:val>
          <c:extLst>
            <c:ext xmlns:c16="http://schemas.microsoft.com/office/drawing/2014/chart" uri="{C3380CC4-5D6E-409C-BE32-E72D297353CC}">
              <c16:uniqueId val="{00000002-07BC-4B26-97BD-321068D67D63}"/>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C02D-4B3B-8D22-323CE9D717DF}"/>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2D-4B3B-8D22-323CE9D717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0.08</c:v>
                </c:pt>
              </c:numCache>
            </c:numRef>
          </c:val>
          <c:extLst>
            <c:ext xmlns:c16="http://schemas.microsoft.com/office/drawing/2014/chart" uri="{C3380CC4-5D6E-409C-BE32-E72D297353CC}">
              <c16:uniqueId val="{00000002-C02D-4B3B-8D22-323CE9D717DF}"/>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c:spPr>
          <c:dPt>
            <c:idx val="0"/>
            <c:bubble3D val="0"/>
            <c:spPr>
              <a:solidFill>
                <a:schemeClr val="bg2">
                  <a:lumMod val="25000"/>
                </a:schemeClr>
              </a:solidFill>
              <a:ln w="19050">
                <a:solidFill>
                  <a:schemeClr val="bg2">
                    <a:lumMod val="10000"/>
                  </a:schemeClr>
                </a:solidFill>
              </a:ln>
              <a:effectLst/>
            </c:spPr>
            <c:extLst>
              <c:ext xmlns:c16="http://schemas.microsoft.com/office/drawing/2014/chart" uri="{C3380CC4-5D6E-409C-BE32-E72D297353CC}">
                <c16:uniqueId val="{00000001-A2C2-4950-9439-6F068AF5F5DD}"/>
              </c:ext>
            </c:extLst>
          </c:dPt>
          <c:dPt>
            <c:idx val="1"/>
            <c:bubble3D val="0"/>
            <c:spPr>
              <a:solidFill>
                <a:srgbClr val="D2E0F2"/>
              </a:solidFill>
              <a:ln w="19050">
                <a:solidFill>
                  <a:schemeClr val="lt1"/>
                </a:solidFill>
              </a:ln>
              <a:effectLst/>
            </c:spPr>
            <c:extLst>
              <c:ext xmlns:c16="http://schemas.microsoft.com/office/drawing/2014/chart" uri="{C3380CC4-5D6E-409C-BE32-E72D297353CC}">
                <c16:uniqueId val="{00000003-A2C2-4950-9439-6F068AF5F5DD}"/>
              </c:ext>
            </c:extLst>
          </c:dPt>
          <c:dLbls>
            <c:dLbl>
              <c:idx val="0"/>
              <c:tx>
                <c:rich>
                  <a:bodyPr/>
                  <a:lstStyle/>
                  <a:p>
                    <a:fld id="{FAEF66B8-B77C-4146-9ED5-B00FC8A90993}" type="CATEGORYNAME">
                      <a:rPr lang="en-US">
                        <a:solidFill>
                          <a:schemeClr val="accent1"/>
                        </a:solidFill>
                      </a:rPr>
                      <a:pPr/>
                      <a:t>[CATEGORY NAME]</a:t>
                    </a:fld>
                    <a:r>
                      <a:rPr lang="en-US" baseline="0" dirty="0">
                        <a:solidFill>
                          <a:schemeClr val="accent1"/>
                        </a:solidFill>
                      </a:rPr>
                      <a:t>
</a:t>
                    </a:r>
                    <a:fld id="{0FD74A3A-C098-4B8D-8273-24D3F71858A9}" type="VALUE">
                      <a:rPr lang="en-US" baseline="0">
                        <a:solidFill>
                          <a:schemeClr val="accent1"/>
                        </a:solidFill>
                      </a:rPr>
                      <a:pPr/>
                      <a:t>[VALUE]</a:t>
                    </a:fld>
                    <a:endParaRPr lang="en-US" baseline="0" dirty="0">
                      <a:solidFill>
                        <a:schemeClr val="accent1"/>
                      </a:solidFill>
                    </a:endParaRPr>
                  </a:p>
                </c:rich>
              </c:tx>
              <c:dLblPos val="in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A2C2-4950-9439-6F068AF5F5D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Non-Abstinent</c:v>
                </c:pt>
                <c:pt idx="1">
                  <c:v>Abstinent</c:v>
                </c:pt>
              </c:strCache>
            </c:strRef>
          </c:cat>
          <c:val>
            <c:numRef>
              <c:f>Sheet1!$B$2:$B$3</c:f>
              <c:numCache>
                <c:formatCode>0.00%</c:formatCode>
                <c:ptCount val="2"/>
                <c:pt idx="0">
                  <c:v>0.65200000000000002</c:v>
                </c:pt>
                <c:pt idx="1">
                  <c:v>0.34799999999999998</c:v>
                </c:pt>
              </c:numCache>
            </c:numRef>
          </c:val>
          <c:extLst>
            <c:ext xmlns:c16="http://schemas.microsoft.com/office/drawing/2014/chart" uri="{C3380CC4-5D6E-409C-BE32-E72D297353CC}">
              <c16:uniqueId val="{00000000-3A54-4938-8F50-EB535674292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9C3D-442F-85B6-9267FD5FB65B}"/>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3D-442F-85B6-9267FD5FB6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0.77900000000000003</c:v>
                </c:pt>
              </c:numCache>
            </c:numRef>
          </c:val>
          <c:extLst>
            <c:ext xmlns:c16="http://schemas.microsoft.com/office/drawing/2014/chart" uri="{C3380CC4-5D6E-409C-BE32-E72D297353CC}">
              <c16:uniqueId val="{00000002-9C3D-442F-85B6-9267FD5FB65B}"/>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0E6D-4EC9-B58D-0C3A45ACBD8E}"/>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6D-4EC9-B58D-0C3A45ACBD8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0.51</c:v>
                </c:pt>
              </c:numCache>
            </c:numRef>
          </c:val>
          <c:extLst>
            <c:ext xmlns:c16="http://schemas.microsoft.com/office/drawing/2014/chart" uri="{C3380CC4-5D6E-409C-BE32-E72D297353CC}">
              <c16:uniqueId val="{00000002-0E6D-4EC9-B58D-0C3A45ACBD8E}"/>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D5AD-4A75-9851-83365DA76A88}"/>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AD-4A75-9851-83365DA76A8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5.8999999999999997E-2</c:v>
                </c:pt>
              </c:numCache>
            </c:numRef>
          </c:val>
          <c:extLst>
            <c:ext xmlns:c16="http://schemas.microsoft.com/office/drawing/2014/chart" uri="{C3380CC4-5D6E-409C-BE32-E72D297353CC}">
              <c16:uniqueId val="{00000002-D5AD-4A75-9851-83365DA76A88}"/>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7E05-4BFE-9147-E960E9E859AB}"/>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05-4BFE-9147-E960E9E859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1.2999999999999999E-2</c:v>
                </c:pt>
              </c:numCache>
            </c:numRef>
          </c:val>
          <c:extLst>
            <c:ext xmlns:c16="http://schemas.microsoft.com/office/drawing/2014/chart" uri="{C3380CC4-5D6E-409C-BE32-E72D297353CC}">
              <c16:uniqueId val="{00000002-7E05-4BFE-9147-E960E9E859AB}"/>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C43E-4112-A443-EC9B4843BD19}"/>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3E-4112-A443-EC9B4843BD1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4.3999999999999997E-2</c:v>
                </c:pt>
              </c:numCache>
            </c:numRef>
          </c:val>
          <c:extLst>
            <c:ext xmlns:c16="http://schemas.microsoft.com/office/drawing/2014/chart" uri="{C3380CC4-5D6E-409C-BE32-E72D297353CC}">
              <c16:uniqueId val="{00000002-C43E-4112-A443-EC9B4843BD19}"/>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6FD4-49B0-A31C-FA3845504B93}"/>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D4-49B0-A31C-FA3845504B9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2.7E-2</c:v>
                </c:pt>
              </c:numCache>
            </c:numRef>
          </c:val>
          <c:extLst>
            <c:ext xmlns:c16="http://schemas.microsoft.com/office/drawing/2014/chart" uri="{C3380CC4-5D6E-409C-BE32-E72D297353CC}">
              <c16:uniqueId val="{00000002-6FD4-49B0-A31C-FA3845504B93}"/>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8956-484C-973B-BF022A06C657}"/>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56-484C-973B-BF022A06C65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0.59699999999999998</c:v>
                </c:pt>
              </c:numCache>
            </c:numRef>
          </c:val>
          <c:extLst>
            <c:ext xmlns:c16="http://schemas.microsoft.com/office/drawing/2014/chart" uri="{C3380CC4-5D6E-409C-BE32-E72D297353CC}">
              <c16:uniqueId val="{00000002-8956-484C-973B-BF022A06C657}"/>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4EC1-4048-AA10-52FCE6440020}"/>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C1-4048-AA10-52FCE64400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4.4999999999999998E-2</c:v>
                </c:pt>
              </c:numCache>
            </c:numRef>
          </c:val>
          <c:extLst>
            <c:ext xmlns:c16="http://schemas.microsoft.com/office/drawing/2014/chart" uri="{C3380CC4-5D6E-409C-BE32-E72D297353CC}">
              <c16:uniqueId val="{00000002-4EC1-4048-AA10-52FCE6440020}"/>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823E-4A1F-97D4-3B52543C0479}"/>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3E-4A1F-97D4-3B52543C047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2.9000000000000001E-2</c:v>
                </c:pt>
              </c:numCache>
            </c:numRef>
          </c:val>
          <c:extLst>
            <c:ext xmlns:c16="http://schemas.microsoft.com/office/drawing/2014/chart" uri="{C3380CC4-5D6E-409C-BE32-E72D297353CC}">
              <c16:uniqueId val="{00000002-823E-4A1F-97D4-3B52543C0479}"/>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tx2">
                <a:lumMod val="90000"/>
                <a:lumOff val="10000"/>
              </a:schemeClr>
            </a:solidFill>
            <a:ln>
              <a:noFill/>
            </a:ln>
            <a:effectLst/>
          </c:spPr>
          <c:invertIfNegative val="0"/>
          <c:dPt>
            <c:idx val="0"/>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1-B9D1-4529-AED0-AB9869CCD597}"/>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D1-4529-AED0-AB9869CCD59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0.57799999999999996</c:v>
                </c:pt>
              </c:numCache>
            </c:numRef>
          </c:val>
          <c:extLst>
            <c:ext xmlns:c16="http://schemas.microsoft.com/office/drawing/2014/chart" uri="{C3380CC4-5D6E-409C-BE32-E72D297353CC}">
              <c16:uniqueId val="{00000002-B9D1-4529-AED0-AB9869CCD597}"/>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6EEE-47B2-BFC3-4419E67B1945}"/>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EE-47B2-BFC3-4419E67B194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0.40300000000000002</c:v>
                </c:pt>
              </c:numCache>
            </c:numRef>
          </c:val>
          <c:extLst>
            <c:ext xmlns:c16="http://schemas.microsoft.com/office/drawing/2014/chart" uri="{C3380CC4-5D6E-409C-BE32-E72D297353CC}">
              <c16:uniqueId val="{00000002-6EEE-47B2-BFC3-4419E67B1945}"/>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796F-440A-B0A6-20740D8710B5}"/>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6F-440A-B0A6-20740D8710B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1.6E-2</c:v>
                </c:pt>
              </c:numCache>
            </c:numRef>
          </c:val>
          <c:extLst>
            <c:ext xmlns:c16="http://schemas.microsoft.com/office/drawing/2014/chart" uri="{C3380CC4-5D6E-409C-BE32-E72D297353CC}">
              <c16:uniqueId val="{00000002-796F-440A-B0A6-20740D8710B5}"/>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35F1-498A-9B8D-5E395358CB90}"/>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F1-498A-9B8D-5E395358CB9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7.0999999999999994E-2</c:v>
                </c:pt>
              </c:numCache>
            </c:numRef>
          </c:val>
          <c:extLst>
            <c:ext xmlns:c16="http://schemas.microsoft.com/office/drawing/2014/chart" uri="{C3380CC4-5D6E-409C-BE32-E72D297353CC}">
              <c16:uniqueId val="{00000002-35F1-498A-9B8D-5E395358CB90}"/>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F47A-4C41-826A-39EA22F43133}"/>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7A-4C41-826A-39EA22F431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0.13200000000000001</c:v>
                </c:pt>
              </c:numCache>
            </c:numRef>
          </c:val>
          <c:extLst>
            <c:ext xmlns:c16="http://schemas.microsoft.com/office/drawing/2014/chart" uri="{C3380CC4-5D6E-409C-BE32-E72D297353CC}">
              <c16:uniqueId val="{00000002-F47A-4C41-826A-39EA22F43133}"/>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76868113845203E-3"/>
          <c:y val="0.24978324256017989"/>
          <c:w val="0.95469696338318022"/>
          <c:h val="0.54206405530633683"/>
        </c:manualLayout>
      </c:layout>
      <c:barChart>
        <c:barDir val="bar"/>
        <c:grouping val="clustered"/>
        <c:varyColors val="0"/>
        <c:ser>
          <c:idx val="0"/>
          <c:order val="0"/>
          <c:tx>
            <c:strRef>
              <c:f>Sheet1!$B$1</c:f>
              <c:strCache>
                <c:ptCount val="1"/>
                <c:pt idx="0">
                  <c:v>Column1</c:v>
                </c:pt>
              </c:strCache>
            </c:strRef>
          </c:tx>
          <c:spPr>
            <a:solidFill>
              <a:schemeClr val="bg2">
                <a:lumMod val="9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CCAA-4F9D-9045-03D9D2D8C041}"/>
              </c:ext>
            </c:extLst>
          </c:dPt>
          <c:dLbls>
            <c:dLbl>
              <c:idx val="0"/>
              <c:layout>
                <c:manualLayout>
                  <c:x val="4.8333337139107686E-3"/>
                  <c:y val="-0.1693170788937595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AA-4F9D-9045-03D9D2D8C0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1.2999999999999999E-2</c:v>
                </c:pt>
              </c:numCache>
            </c:numRef>
          </c:val>
          <c:extLst>
            <c:ext xmlns:c16="http://schemas.microsoft.com/office/drawing/2014/chart" uri="{C3380CC4-5D6E-409C-BE32-E72D297353CC}">
              <c16:uniqueId val="{00000002-CCAA-4F9D-9045-03D9D2D8C041}"/>
            </c:ext>
          </c:extLst>
        </c:ser>
        <c:dLbls>
          <c:showLegendKey val="0"/>
          <c:showVal val="0"/>
          <c:showCatName val="0"/>
          <c:showSerName val="0"/>
          <c:showPercent val="0"/>
          <c:showBubbleSize val="0"/>
        </c:dLbls>
        <c:gapWidth val="10"/>
        <c:axId val="1083984159"/>
        <c:axId val="1119495951"/>
      </c:barChart>
      <c:catAx>
        <c:axId val="1083984159"/>
        <c:scaling>
          <c:orientation val="minMax"/>
        </c:scaling>
        <c:delete val="1"/>
        <c:axPos val="l"/>
        <c:numFmt formatCode="General" sourceLinked="1"/>
        <c:majorTickMark val="none"/>
        <c:minorTickMark val="none"/>
        <c:tickLblPos val="nextTo"/>
        <c:crossAx val="1119495951"/>
        <c:crosses val="autoZero"/>
        <c:auto val="1"/>
        <c:lblAlgn val="ctr"/>
        <c:lblOffset val="100"/>
        <c:noMultiLvlLbl val="0"/>
      </c:catAx>
      <c:valAx>
        <c:axId val="1119495951"/>
        <c:scaling>
          <c:orientation val="minMax"/>
          <c:max val="1"/>
          <c:min val="0"/>
        </c:scaling>
        <c:delete val="1"/>
        <c:axPos val="b"/>
        <c:numFmt formatCode="0.00%" sourceLinked="1"/>
        <c:majorTickMark val="out"/>
        <c:minorTickMark val="none"/>
        <c:tickLblPos val="nextTo"/>
        <c:crossAx val="1083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52495-3FC1-42B7-A872-C3665671156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E2ECC00-42D6-4C20-B431-1A3448C341E4}">
      <dgm:prSet custT="1"/>
      <dgm:spPr>
        <a:solidFill>
          <a:schemeClr val="accent2">
            <a:lumMod val="20000"/>
            <a:lumOff val="80000"/>
          </a:schemeClr>
        </a:solidFill>
      </dgm:spPr>
      <dgm:t>
        <a:bodyPr/>
        <a:lstStyle/>
        <a:p>
          <a:r>
            <a:rPr lang="en-US" sz="2000" dirty="0"/>
            <a:t>A process of change through which individuals improve their health and wellness, live a self-directed life, and strive to reach their full potential.</a:t>
          </a:r>
          <a:endParaRPr lang="en-US" sz="2000" i="1" dirty="0"/>
        </a:p>
        <a:p>
          <a:r>
            <a:rPr lang="en-US" sz="1600" i="1" dirty="0"/>
            <a:t>Substance Abuse and Mental Health Services Administration</a:t>
          </a:r>
          <a:endParaRPr lang="en-US" sz="2000" i="1" dirty="0"/>
        </a:p>
      </dgm:t>
    </dgm:pt>
    <dgm:pt modelId="{3B765CC6-6E63-417D-B687-4F7B6253D6B2}" type="parTrans" cxnId="{DEBE025C-CB3B-486E-B93C-768A0CC4D5D9}">
      <dgm:prSet/>
      <dgm:spPr/>
      <dgm:t>
        <a:bodyPr/>
        <a:lstStyle/>
        <a:p>
          <a:endParaRPr lang="en-US" sz="2400"/>
        </a:p>
      </dgm:t>
    </dgm:pt>
    <dgm:pt modelId="{B6DD7368-915A-42D2-80BD-692023A03E8A}" type="sibTrans" cxnId="{DEBE025C-CB3B-486E-B93C-768A0CC4D5D9}">
      <dgm:prSet/>
      <dgm:spPr/>
      <dgm:t>
        <a:bodyPr/>
        <a:lstStyle/>
        <a:p>
          <a:endParaRPr lang="en-US" sz="2400"/>
        </a:p>
      </dgm:t>
    </dgm:pt>
    <dgm:pt modelId="{68D6BB2C-008C-4C00-9B46-EE0858ECB6A4}">
      <dgm:prSet custT="1"/>
      <dgm:spPr>
        <a:solidFill>
          <a:schemeClr val="accent3">
            <a:lumMod val="20000"/>
            <a:lumOff val="80000"/>
          </a:schemeClr>
        </a:solidFill>
      </dgm:spPr>
      <dgm:t>
        <a:bodyPr/>
        <a:lstStyle/>
        <a:p>
          <a:r>
            <a:rPr lang="en-US" sz="2000" dirty="0"/>
            <a:t>A process of sustained action that addresses the biological, psychological, social, and spiritual disturbances inherent in addiction.</a:t>
          </a:r>
        </a:p>
        <a:p>
          <a:r>
            <a:rPr lang="en-US" sz="1600" i="1" dirty="0"/>
            <a:t>American Society of Addiction Medicine</a:t>
          </a:r>
        </a:p>
      </dgm:t>
    </dgm:pt>
    <dgm:pt modelId="{E8771E89-27EA-46A8-A44C-FBB198424287}" type="parTrans" cxnId="{7BCE2D0F-F706-4D79-935B-5DCDC8B1E01C}">
      <dgm:prSet/>
      <dgm:spPr/>
      <dgm:t>
        <a:bodyPr/>
        <a:lstStyle/>
        <a:p>
          <a:endParaRPr lang="en-US" sz="2400"/>
        </a:p>
      </dgm:t>
    </dgm:pt>
    <dgm:pt modelId="{F6721832-4E34-4887-B7EE-F9219B38CF7C}" type="sibTrans" cxnId="{7BCE2D0F-F706-4D79-935B-5DCDC8B1E01C}">
      <dgm:prSet/>
      <dgm:spPr/>
      <dgm:t>
        <a:bodyPr/>
        <a:lstStyle/>
        <a:p>
          <a:endParaRPr lang="en-US" sz="2400"/>
        </a:p>
      </dgm:t>
    </dgm:pt>
    <dgm:pt modelId="{AE7EAF8E-A07C-44A0-AA15-EC78AD279FA9}">
      <dgm:prSet custT="1"/>
      <dgm:spPr>
        <a:solidFill>
          <a:schemeClr val="accent6">
            <a:lumMod val="20000"/>
            <a:lumOff val="80000"/>
          </a:schemeClr>
        </a:solidFill>
      </dgm:spPr>
      <dgm:t>
        <a:bodyPr/>
        <a:lstStyle/>
        <a:p>
          <a:r>
            <a:rPr lang="en-US" sz="2000" dirty="0"/>
            <a:t>The process of improved physical, psychological, and social well-being and health after having suffered from a substance-related condition.</a:t>
          </a:r>
        </a:p>
        <a:p>
          <a:r>
            <a:rPr lang="en-US" sz="1600" b="0" i="1" dirty="0"/>
            <a:t>Recovery Research Institute</a:t>
          </a:r>
          <a:endParaRPr lang="en-US" sz="2400" b="0" i="1" dirty="0"/>
        </a:p>
      </dgm:t>
    </dgm:pt>
    <dgm:pt modelId="{D45E7244-4D76-454A-8895-646AF214606E}" type="parTrans" cxnId="{7E9EFF1E-B304-4BBE-8EE6-195A8D29D2F5}">
      <dgm:prSet/>
      <dgm:spPr/>
      <dgm:t>
        <a:bodyPr/>
        <a:lstStyle/>
        <a:p>
          <a:endParaRPr lang="en-US" sz="2400"/>
        </a:p>
      </dgm:t>
    </dgm:pt>
    <dgm:pt modelId="{2BC64BA4-5352-43F2-AF6C-8D5DAC2ECD9F}" type="sibTrans" cxnId="{7E9EFF1E-B304-4BBE-8EE6-195A8D29D2F5}">
      <dgm:prSet/>
      <dgm:spPr/>
      <dgm:t>
        <a:bodyPr/>
        <a:lstStyle/>
        <a:p>
          <a:endParaRPr lang="en-US" sz="2400"/>
        </a:p>
      </dgm:t>
    </dgm:pt>
    <dgm:pt modelId="{5A8A2259-E759-4DBE-A51F-EB18ECF0DD75}">
      <dgm:prSet custT="1"/>
      <dgm:spPr>
        <a:solidFill>
          <a:srgbClr val="D5EDB5"/>
        </a:solidFill>
      </dgm:spPr>
      <dgm:t>
        <a:bodyPr/>
        <a:lstStyle/>
        <a:p>
          <a:r>
            <a:rPr lang="en-US" sz="2000" dirty="0"/>
            <a:t>An individualized, intentional, dynamic, and relationship process involving sustained efforts to improve wellness.</a:t>
          </a:r>
        </a:p>
        <a:p>
          <a:r>
            <a:rPr lang="en-US" sz="1600" i="1" dirty="0"/>
            <a:t>Recovery Science Research Collaborative</a:t>
          </a:r>
        </a:p>
      </dgm:t>
    </dgm:pt>
    <dgm:pt modelId="{48E64167-E368-4DEC-8220-E83074445706}" type="parTrans" cxnId="{C1C1A3A0-BEAA-4832-80A6-9A64555B3CE1}">
      <dgm:prSet/>
      <dgm:spPr/>
      <dgm:t>
        <a:bodyPr/>
        <a:lstStyle/>
        <a:p>
          <a:endParaRPr lang="en-US" sz="2400"/>
        </a:p>
      </dgm:t>
    </dgm:pt>
    <dgm:pt modelId="{08FB2430-F6E8-4B2F-B7D3-C4ADD791ACF8}" type="sibTrans" cxnId="{C1C1A3A0-BEAA-4832-80A6-9A64555B3CE1}">
      <dgm:prSet/>
      <dgm:spPr/>
      <dgm:t>
        <a:bodyPr/>
        <a:lstStyle/>
        <a:p>
          <a:endParaRPr lang="en-US" sz="2400"/>
        </a:p>
      </dgm:t>
    </dgm:pt>
    <dgm:pt modelId="{48A9444A-5C19-4154-93FD-A7087F6BD261}" type="pres">
      <dgm:prSet presAssocID="{4BF52495-3FC1-42B7-A872-C36656711565}" presName="linear" presStyleCnt="0">
        <dgm:presLayoutVars>
          <dgm:animLvl val="lvl"/>
          <dgm:resizeHandles val="exact"/>
        </dgm:presLayoutVars>
      </dgm:prSet>
      <dgm:spPr/>
    </dgm:pt>
    <dgm:pt modelId="{08A43230-9A8D-49CD-88B4-965E6D19E9BE}" type="pres">
      <dgm:prSet presAssocID="{CE2ECC00-42D6-4C20-B431-1A3448C341E4}" presName="parentText" presStyleLbl="node1" presStyleIdx="0" presStyleCnt="4">
        <dgm:presLayoutVars>
          <dgm:chMax val="0"/>
          <dgm:bulletEnabled val="1"/>
        </dgm:presLayoutVars>
      </dgm:prSet>
      <dgm:spPr/>
    </dgm:pt>
    <dgm:pt modelId="{AB1708AD-0B77-43C3-A76F-39BC575616B6}" type="pres">
      <dgm:prSet presAssocID="{B6DD7368-915A-42D2-80BD-692023A03E8A}" presName="spacer" presStyleCnt="0"/>
      <dgm:spPr/>
    </dgm:pt>
    <dgm:pt modelId="{417E5B3D-B320-4467-897D-DF3A069BD341}" type="pres">
      <dgm:prSet presAssocID="{68D6BB2C-008C-4C00-9B46-EE0858ECB6A4}" presName="parentText" presStyleLbl="node1" presStyleIdx="1" presStyleCnt="4">
        <dgm:presLayoutVars>
          <dgm:chMax val="0"/>
          <dgm:bulletEnabled val="1"/>
        </dgm:presLayoutVars>
      </dgm:prSet>
      <dgm:spPr/>
    </dgm:pt>
    <dgm:pt modelId="{E52123B8-D8F6-4498-BC61-655F3A29DCC0}" type="pres">
      <dgm:prSet presAssocID="{F6721832-4E34-4887-B7EE-F9219B38CF7C}" presName="spacer" presStyleCnt="0"/>
      <dgm:spPr/>
    </dgm:pt>
    <dgm:pt modelId="{20F08540-0D96-4B81-874D-DE06E05793C4}" type="pres">
      <dgm:prSet presAssocID="{AE7EAF8E-A07C-44A0-AA15-EC78AD279FA9}" presName="parentText" presStyleLbl="node1" presStyleIdx="2" presStyleCnt="4">
        <dgm:presLayoutVars>
          <dgm:chMax val="0"/>
          <dgm:bulletEnabled val="1"/>
        </dgm:presLayoutVars>
      </dgm:prSet>
      <dgm:spPr/>
    </dgm:pt>
    <dgm:pt modelId="{2FF76487-99C2-4C06-AB8B-4EE72268A7B7}" type="pres">
      <dgm:prSet presAssocID="{2BC64BA4-5352-43F2-AF6C-8D5DAC2ECD9F}" presName="spacer" presStyleCnt="0"/>
      <dgm:spPr/>
    </dgm:pt>
    <dgm:pt modelId="{CC31925D-D39C-4A10-B321-79E66B46EAB6}" type="pres">
      <dgm:prSet presAssocID="{5A8A2259-E759-4DBE-A51F-EB18ECF0DD75}" presName="parentText" presStyleLbl="node1" presStyleIdx="3" presStyleCnt="4">
        <dgm:presLayoutVars>
          <dgm:chMax val="0"/>
          <dgm:bulletEnabled val="1"/>
        </dgm:presLayoutVars>
      </dgm:prSet>
      <dgm:spPr/>
    </dgm:pt>
  </dgm:ptLst>
  <dgm:cxnLst>
    <dgm:cxn modelId="{C95DA601-530F-4B09-81A6-B7A3D9623E53}" type="presOf" srcId="{CE2ECC00-42D6-4C20-B431-1A3448C341E4}" destId="{08A43230-9A8D-49CD-88B4-965E6D19E9BE}" srcOrd="0" destOrd="0" presId="urn:microsoft.com/office/officeart/2005/8/layout/vList2"/>
    <dgm:cxn modelId="{7BCE2D0F-F706-4D79-935B-5DCDC8B1E01C}" srcId="{4BF52495-3FC1-42B7-A872-C36656711565}" destId="{68D6BB2C-008C-4C00-9B46-EE0858ECB6A4}" srcOrd="1" destOrd="0" parTransId="{E8771E89-27EA-46A8-A44C-FBB198424287}" sibTransId="{F6721832-4E34-4887-B7EE-F9219B38CF7C}"/>
    <dgm:cxn modelId="{7E9EFF1E-B304-4BBE-8EE6-195A8D29D2F5}" srcId="{4BF52495-3FC1-42B7-A872-C36656711565}" destId="{AE7EAF8E-A07C-44A0-AA15-EC78AD279FA9}" srcOrd="2" destOrd="0" parTransId="{D45E7244-4D76-454A-8895-646AF214606E}" sibTransId="{2BC64BA4-5352-43F2-AF6C-8D5DAC2ECD9F}"/>
    <dgm:cxn modelId="{A244C03D-3F5D-417E-AC66-E2B11B07C61A}" type="presOf" srcId="{68D6BB2C-008C-4C00-9B46-EE0858ECB6A4}" destId="{417E5B3D-B320-4467-897D-DF3A069BD341}" srcOrd="0" destOrd="0" presId="urn:microsoft.com/office/officeart/2005/8/layout/vList2"/>
    <dgm:cxn modelId="{DEBE025C-CB3B-486E-B93C-768A0CC4D5D9}" srcId="{4BF52495-3FC1-42B7-A872-C36656711565}" destId="{CE2ECC00-42D6-4C20-B431-1A3448C341E4}" srcOrd="0" destOrd="0" parTransId="{3B765CC6-6E63-417D-B687-4F7B6253D6B2}" sibTransId="{B6DD7368-915A-42D2-80BD-692023A03E8A}"/>
    <dgm:cxn modelId="{8B84B257-245C-42B3-8189-27CCB2CF34F0}" type="presOf" srcId="{AE7EAF8E-A07C-44A0-AA15-EC78AD279FA9}" destId="{20F08540-0D96-4B81-874D-DE06E05793C4}" srcOrd="0" destOrd="0" presId="urn:microsoft.com/office/officeart/2005/8/layout/vList2"/>
    <dgm:cxn modelId="{3437859B-FC5C-4EB6-ADF5-2FD8D5C0577D}" type="presOf" srcId="{5A8A2259-E759-4DBE-A51F-EB18ECF0DD75}" destId="{CC31925D-D39C-4A10-B321-79E66B46EAB6}" srcOrd="0" destOrd="0" presId="urn:microsoft.com/office/officeart/2005/8/layout/vList2"/>
    <dgm:cxn modelId="{C1C1A3A0-BEAA-4832-80A6-9A64555B3CE1}" srcId="{4BF52495-3FC1-42B7-A872-C36656711565}" destId="{5A8A2259-E759-4DBE-A51F-EB18ECF0DD75}" srcOrd="3" destOrd="0" parTransId="{48E64167-E368-4DEC-8220-E83074445706}" sibTransId="{08FB2430-F6E8-4B2F-B7D3-C4ADD791ACF8}"/>
    <dgm:cxn modelId="{292A7ACF-F265-4BA3-ADDB-B33EF1C12857}" type="presOf" srcId="{4BF52495-3FC1-42B7-A872-C36656711565}" destId="{48A9444A-5C19-4154-93FD-A7087F6BD261}" srcOrd="0" destOrd="0" presId="urn:microsoft.com/office/officeart/2005/8/layout/vList2"/>
    <dgm:cxn modelId="{F0EBD7F4-9F1F-4898-B24E-87AF0B2A16BA}" type="presParOf" srcId="{48A9444A-5C19-4154-93FD-A7087F6BD261}" destId="{08A43230-9A8D-49CD-88B4-965E6D19E9BE}" srcOrd="0" destOrd="0" presId="urn:microsoft.com/office/officeart/2005/8/layout/vList2"/>
    <dgm:cxn modelId="{E190D701-FF4F-4DEA-B659-8E40AF849EE8}" type="presParOf" srcId="{48A9444A-5C19-4154-93FD-A7087F6BD261}" destId="{AB1708AD-0B77-43C3-A76F-39BC575616B6}" srcOrd="1" destOrd="0" presId="urn:microsoft.com/office/officeart/2005/8/layout/vList2"/>
    <dgm:cxn modelId="{1C50C3F9-C267-43BC-9348-D5A201D54F2B}" type="presParOf" srcId="{48A9444A-5C19-4154-93FD-A7087F6BD261}" destId="{417E5B3D-B320-4467-897D-DF3A069BD341}" srcOrd="2" destOrd="0" presId="urn:microsoft.com/office/officeart/2005/8/layout/vList2"/>
    <dgm:cxn modelId="{27128E04-66FD-493F-8C0C-69CEC98E5BA2}" type="presParOf" srcId="{48A9444A-5C19-4154-93FD-A7087F6BD261}" destId="{E52123B8-D8F6-4498-BC61-655F3A29DCC0}" srcOrd="3" destOrd="0" presId="urn:microsoft.com/office/officeart/2005/8/layout/vList2"/>
    <dgm:cxn modelId="{3F780DAB-F376-4BFD-B4BF-3187E09008CC}" type="presParOf" srcId="{48A9444A-5C19-4154-93FD-A7087F6BD261}" destId="{20F08540-0D96-4B81-874D-DE06E05793C4}" srcOrd="4" destOrd="0" presId="urn:microsoft.com/office/officeart/2005/8/layout/vList2"/>
    <dgm:cxn modelId="{793C7F17-E991-4D46-978E-2445763DE98C}" type="presParOf" srcId="{48A9444A-5C19-4154-93FD-A7087F6BD261}" destId="{2FF76487-99C2-4C06-AB8B-4EE72268A7B7}" srcOrd="5" destOrd="0" presId="urn:microsoft.com/office/officeart/2005/8/layout/vList2"/>
    <dgm:cxn modelId="{0753586A-45FC-48AC-ACBB-03B97672886E}" type="presParOf" srcId="{48A9444A-5C19-4154-93FD-A7087F6BD261}" destId="{CC31925D-D39C-4A10-B321-79E66B46EAB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48D94-AFFD-4776-816A-2C5BB9F50637}"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98AC1A19-9983-415F-8DEB-5C22AE525441}">
      <dgm:prSet/>
      <dgm:spPr/>
      <dgm:t>
        <a:bodyPr/>
        <a:lstStyle/>
        <a:p>
          <a:r>
            <a:rPr lang="en-US"/>
            <a:t>How prevalent is abstinence vs non-abstinence among US adults in recovery?</a:t>
          </a:r>
        </a:p>
      </dgm:t>
    </dgm:pt>
    <dgm:pt modelId="{E67A0A8A-831A-478D-8595-A10895073E1E}" type="parTrans" cxnId="{4FFB2556-1263-4492-AC98-AB45D9FF0935}">
      <dgm:prSet/>
      <dgm:spPr/>
      <dgm:t>
        <a:bodyPr/>
        <a:lstStyle/>
        <a:p>
          <a:endParaRPr lang="en-US"/>
        </a:p>
      </dgm:t>
    </dgm:pt>
    <dgm:pt modelId="{4F7F5712-0E31-4131-82D0-6D29ECF1DC82}" type="sibTrans" cxnId="{4FFB2556-1263-4492-AC98-AB45D9FF0935}">
      <dgm:prSet phldrT="1" phldr="0"/>
      <dgm:spPr/>
      <dgm:t>
        <a:bodyPr/>
        <a:lstStyle/>
        <a:p>
          <a:r>
            <a:rPr lang="en-US"/>
            <a:t>1</a:t>
          </a:r>
        </a:p>
      </dgm:t>
    </dgm:pt>
    <dgm:pt modelId="{BC203455-5C49-475A-BD80-21F8FD42912D}">
      <dgm:prSet/>
      <dgm:spPr/>
      <dgm:t>
        <a:bodyPr/>
        <a:lstStyle/>
        <a:p>
          <a:r>
            <a:rPr lang="en-US"/>
            <a:t>Are certain subgroups of recovering persons more likely to be non-abstinent?</a:t>
          </a:r>
        </a:p>
      </dgm:t>
    </dgm:pt>
    <dgm:pt modelId="{36412A1A-F819-494C-AAFA-2419F955EBD7}" type="parTrans" cxnId="{8901E674-FC2E-455C-A46B-FCE393E6814C}">
      <dgm:prSet/>
      <dgm:spPr/>
      <dgm:t>
        <a:bodyPr/>
        <a:lstStyle/>
        <a:p>
          <a:endParaRPr lang="en-US"/>
        </a:p>
      </dgm:t>
    </dgm:pt>
    <dgm:pt modelId="{7FE591A2-8ECF-4FB7-8947-73557E6A4C89}" type="sibTrans" cxnId="{8901E674-FC2E-455C-A46B-FCE393E6814C}">
      <dgm:prSet phldrT="2" phldr="0"/>
      <dgm:spPr/>
      <dgm:t>
        <a:bodyPr/>
        <a:lstStyle/>
        <a:p>
          <a:r>
            <a:rPr lang="en-US"/>
            <a:t>2</a:t>
          </a:r>
        </a:p>
      </dgm:t>
    </dgm:pt>
    <dgm:pt modelId="{2C60CC8A-3A31-49B1-976A-91B671215E04}" type="pres">
      <dgm:prSet presAssocID="{01248D94-AFFD-4776-816A-2C5BB9F50637}" presName="Name0" presStyleCnt="0">
        <dgm:presLayoutVars>
          <dgm:animLvl val="lvl"/>
          <dgm:resizeHandles val="exact"/>
        </dgm:presLayoutVars>
      </dgm:prSet>
      <dgm:spPr/>
    </dgm:pt>
    <dgm:pt modelId="{E2574FE8-68A3-4CBD-8203-18C4D50DD520}" type="pres">
      <dgm:prSet presAssocID="{98AC1A19-9983-415F-8DEB-5C22AE525441}" presName="compositeNode" presStyleCnt="0">
        <dgm:presLayoutVars>
          <dgm:bulletEnabled val="1"/>
        </dgm:presLayoutVars>
      </dgm:prSet>
      <dgm:spPr/>
    </dgm:pt>
    <dgm:pt modelId="{4CEECAB3-EC41-46AF-8D80-B862A6D138D4}" type="pres">
      <dgm:prSet presAssocID="{98AC1A19-9983-415F-8DEB-5C22AE525441}" presName="bgRect" presStyleLbl="bgAccFollowNode1" presStyleIdx="0" presStyleCnt="2"/>
      <dgm:spPr/>
    </dgm:pt>
    <dgm:pt modelId="{D0507AE8-6BB3-4071-A4B1-C14CA08C7751}" type="pres">
      <dgm:prSet presAssocID="{4F7F5712-0E31-4131-82D0-6D29ECF1DC82}" presName="sibTransNodeCircle" presStyleLbl="alignNode1" presStyleIdx="0" presStyleCnt="4">
        <dgm:presLayoutVars>
          <dgm:chMax val="0"/>
          <dgm:bulletEnabled/>
        </dgm:presLayoutVars>
      </dgm:prSet>
      <dgm:spPr/>
    </dgm:pt>
    <dgm:pt modelId="{3C9979ED-A3FB-4EB1-9C25-4B40F0A97C3B}" type="pres">
      <dgm:prSet presAssocID="{98AC1A19-9983-415F-8DEB-5C22AE525441}" presName="bottomLine" presStyleLbl="alignNode1" presStyleIdx="1" presStyleCnt="4">
        <dgm:presLayoutVars/>
      </dgm:prSet>
      <dgm:spPr/>
    </dgm:pt>
    <dgm:pt modelId="{9DD20CAE-218C-4540-8668-BD566D89D290}" type="pres">
      <dgm:prSet presAssocID="{98AC1A19-9983-415F-8DEB-5C22AE525441}" presName="nodeText" presStyleLbl="bgAccFollowNode1" presStyleIdx="0" presStyleCnt="2">
        <dgm:presLayoutVars>
          <dgm:bulletEnabled val="1"/>
        </dgm:presLayoutVars>
      </dgm:prSet>
      <dgm:spPr/>
    </dgm:pt>
    <dgm:pt modelId="{D951A7D3-A85C-410B-9033-86CE69A9351B}" type="pres">
      <dgm:prSet presAssocID="{4F7F5712-0E31-4131-82D0-6D29ECF1DC82}" presName="sibTrans" presStyleCnt="0"/>
      <dgm:spPr/>
    </dgm:pt>
    <dgm:pt modelId="{4CB1E91D-1412-4C0C-A646-14830C55BCC1}" type="pres">
      <dgm:prSet presAssocID="{BC203455-5C49-475A-BD80-21F8FD42912D}" presName="compositeNode" presStyleCnt="0">
        <dgm:presLayoutVars>
          <dgm:bulletEnabled val="1"/>
        </dgm:presLayoutVars>
      </dgm:prSet>
      <dgm:spPr/>
    </dgm:pt>
    <dgm:pt modelId="{F3359917-96F1-4636-974B-1399DD49C040}" type="pres">
      <dgm:prSet presAssocID="{BC203455-5C49-475A-BD80-21F8FD42912D}" presName="bgRect" presStyleLbl="bgAccFollowNode1" presStyleIdx="1" presStyleCnt="2"/>
      <dgm:spPr/>
    </dgm:pt>
    <dgm:pt modelId="{C7B63F66-1AE6-4077-A5E3-961C7E7D76C3}" type="pres">
      <dgm:prSet presAssocID="{7FE591A2-8ECF-4FB7-8947-73557E6A4C89}" presName="sibTransNodeCircle" presStyleLbl="alignNode1" presStyleIdx="2" presStyleCnt="4">
        <dgm:presLayoutVars>
          <dgm:chMax val="0"/>
          <dgm:bulletEnabled/>
        </dgm:presLayoutVars>
      </dgm:prSet>
      <dgm:spPr/>
    </dgm:pt>
    <dgm:pt modelId="{1A2D6A6B-8855-4FF9-92B9-A3AE21B00B4E}" type="pres">
      <dgm:prSet presAssocID="{BC203455-5C49-475A-BD80-21F8FD42912D}" presName="bottomLine" presStyleLbl="alignNode1" presStyleIdx="3" presStyleCnt="4">
        <dgm:presLayoutVars/>
      </dgm:prSet>
      <dgm:spPr/>
    </dgm:pt>
    <dgm:pt modelId="{85583D18-1EFF-4ADA-924B-E05B99B0432A}" type="pres">
      <dgm:prSet presAssocID="{BC203455-5C49-475A-BD80-21F8FD42912D}" presName="nodeText" presStyleLbl="bgAccFollowNode1" presStyleIdx="1" presStyleCnt="2">
        <dgm:presLayoutVars>
          <dgm:bulletEnabled val="1"/>
        </dgm:presLayoutVars>
      </dgm:prSet>
      <dgm:spPr/>
    </dgm:pt>
  </dgm:ptLst>
  <dgm:cxnLst>
    <dgm:cxn modelId="{7E563F02-DB49-4923-BCD3-C32401555CE0}" type="presOf" srcId="{7FE591A2-8ECF-4FB7-8947-73557E6A4C89}" destId="{C7B63F66-1AE6-4077-A5E3-961C7E7D76C3}" srcOrd="0" destOrd="0" presId="urn:microsoft.com/office/officeart/2016/7/layout/BasicLinearProcessNumbered"/>
    <dgm:cxn modelId="{0D49B203-EF7B-46F6-861E-D531858AF1C0}" type="presOf" srcId="{BC203455-5C49-475A-BD80-21F8FD42912D}" destId="{F3359917-96F1-4636-974B-1399DD49C040}" srcOrd="0" destOrd="0" presId="urn:microsoft.com/office/officeart/2016/7/layout/BasicLinearProcessNumbered"/>
    <dgm:cxn modelId="{A167AB5B-61A9-4F67-8928-AC726B496B8D}" type="presOf" srcId="{98AC1A19-9983-415F-8DEB-5C22AE525441}" destId="{9DD20CAE-218C-4540-8668-BD566D89D290}" srcOrd="1" destOrd="0" presId="urn:microsoft.com/office/officeart/2016/7/layout/BasicLinearProcessNumbered"/>
    <dgm:cxn modelId="{CCF1835D-D816-45A4-A191-AD68C25B0BC0}" type="presOf" srcId="{98AC1A19-9983-415F-8DEB-5C22AE525441}" destId="{4CEECAB3-EC41-46AF-8D80-B862A6D138D4}" srcOrd="0" destOrd="0" presId="urn:microsoft.com/office/officeart/2016/7/layout/BasicLinearProcessNumbered"/>
    <dgm:cxn modelId="{8B78B374-CA83-409B-A96C-F0998A39EB2A}" type="presOf" srcId="{01248D94-AFFD-4776-816A-2C5BB9F50637}" destId="{2C60CC8A-3A31-49B1-976A-91B671215E04}" srcOrd="0" destOrd="0" presId="urn:microsoft.com/office/officeart/2016/7/layout/BasicLinearProcessNumbered"/>
    <dgm:cxn modelId="{8901E674-FC2E-455C-A46B-FCE393E6814C}" srcId="{01248D94-AFFD-4776-816A-2C5BB9F50637}" destId="{BC203455-5C49-475A-BD80-21F8FD42912D}" srcOrd="1" destOrd="0" parTransId="{36412A1A-F819-494C-AAFA-2419F955EBD7}" sibTransId="{7FE591A2-8ECF-4FB7-8947-73557E6A4C89}"/>
    <dgm:cxn modelId="{4FFB2556-1263-4492-AC98-AB45D9FF0935}" srcId="{01248D94-AFFD-4776-816A-2C5BB9F50637}" destId="{98AC1A19-9983-415F-8DEB-5C22AE525441}" srcOrd="0" destOrd="0" parTransId="{E67A0A8A-831A-478D-8595-A10895073E1E}" sibTransId="{4F7F5712-0E31-4131-82D0-6D29ECF1DC82}"/>
    <dgm:cxn modelId="{B1851081-1890-4405-9F60-C067441FD0E6}" type="presOf" srcId="{BC203455-5C49-475A-BD80-21F8FD42912D}" destId="{85583D18-1EFF-4ADA-924B-E05B99B0432A}" srcOrd="1" destOrd="0" presId="urn:microsoft.com/office/officeart/2016/7/layout/BasicLinearProcessNumbered"/>
    <dgm:cxn modelId="{629F7EA3-3C04-4909-B350-6E998A406D1D}" type="presOf" srcId="{4F7F5712-0E31-4131-82D0-6D29ECF1DC82}" destId="{D0507AE8-6BB3-4071-A4B1-C14CA08C7751}" srcOrd="0" destOrd="0" presId="urn:microsoft.com/office/officeart/2016/7/layout/BasicLinearProcessNumbered"/>
    <dgm:cxn modelId="{29DFD924-39E1-4F8F-91CF-48C22F621A2A}" type="presParOf" srcId="{2C60CC8A-3A31-49B1-976A-91B671215E04}" destId="{E2574FE8-68A3-4CBD-8203-18C4D50DD520}" srcOrd="0" destOrd="0" presId="urn:microsoft.com/office/officeart/2016/7/layout/BasicLinearProcessNumbered"/>
    <dgm:cxn modelId="{AC3B637C-CB5A-4AE9-AAE9-A5E00C392405}" type="presParOf" srcId="{E2574FE8-68A3-4CBD-8203-18C4D50DD520}" destId="{4CEECAB3-EC41-46AF-8D80-B862A6D138D4}" srcOrd="0" destOrd="0" presId="urn:microsoft.com/office/officeart/2016/7/layout/BasicLinearProcessNumbered"/>
    <dgm:cxn modelId="{F396CAEC-A821-405F-857A-B8F4FDDF4F36}" type="presParOf" srcId="{E2574FE8-68A3-4CBD-8203-18C4D50DD520}" destId="{D0507AE8-6BB3-4071-A4B1-C14CA08C7751}" srcOrd="1" destOrd="0" presId="urn:microsoft.com/office/officeart/2016/7/layout/BasicLinearProcessNumbered"/>
    <dgm:cxn modelId="{F3F1CC74-C210-44AE-82F2-3029D7B271DB}" type="presParOf" srcId="{E2574FE8-68A3-4CBD-8203-18C4D50DD520}" destId="{3C9979ED-A3FB-4EB1-9C25-4B40F0A97C3B}" srcOrd="2" destOrd="0" presId="urn:microsoft.com/office/officeart/2016/7/layout/BasicLinearProcessNumbered"/>
    <dgm:cxn modelId="{5DB56742-B847-4DCB-B080-46EE80C77867}" type="presParOf" srcId="{E2574FE8-68A3-4CBD-8203-18C4D50DD520}" destId="{9DD20CAE-218C-4540-8668-BD566D89D290}" srcOrd="3" destOrd="0" presId="urn:microsoft.com/office/officeart/2016/7/layout/BasicLinearProcessNumbered"/>
    <dgm:cxn modelId="{18AA960A-190F-4007-B8AF-FC54D28CA06A}" type="presParOf" srcId="{2C60CC8A-3A31-49B1-976A-91B671215E04}" destId="{D951A7D3-A85C-410B-9033-86CE69A9351B}" srcOrd="1" destOrd="0" presId="urn:microsoft.com/office/officeart/2016/7/layout/BasicLinearProcessNumbered"/>
    <dgm:cxn modelId="{2337EE67-FBB8-4126-9BC3-83AB44819425}" type="presParOf" srcId="{2C60CC8A-3A31-49B1-976A-91B671215E04}" destId="{4CB1E91D-1412-4C0C-A646-14830C55BCC1}" srcOrd="2" destOrd="0" presId="urn:microsoft.com/office/officeart/2016/7/layout/BasicLinearProcessNumbered"/>
    <dgm:cxn modelId="{40BF348D-9A03-43B0-9F16-80051F060E0E}" type="presParOf" srcId="{4CB1E91D-1412-4C0C-A646-14830C55BCC1}" destId="{F3359917-96F1-4636-974B-1399DD49C040}" srcOrd="0" destOrd="0" presId="urn:microsoft.com/office/officeart/2016/7/layout/BasicLinearProcessNumbered"/>
    <dgm:cxn modelId="{A4E950D3-0DF3-410B-BFA2-AD3D14EA4910}" type="presParOf" srcId="{4CB1E91D-1412-4C0C-A646-14830C55BCC1}" destId="{C7B63F66-1AE6-4077-A5E3-961C7E7D76C3}" srcOrd="1" destOrd="0" presId="urn:microsoft.com/office/officeart/2016/7/layout/BasicLinearProcessNumbered"/>
    <dgm:cxn modelId="{082754EB-274C-451A-8CB3-D0E1F47560A2}" type="presParOf" srcId="{4CB1E91D-1412-4C0C-A646-14830C55BCC1}" destId="{1A2D6A6B-8855-4FF9-92B9-A3AE21B00B4E}" srcOrd="2" destOrd="0" presId="urn:microsoft.com/office/officeart/2016/7/layout/BasicLinearProcessNumbered"/>
    <dgm:cxn modelId="{EDA281FA-39AC-4580-9245-3C672B9DB47D}" type="presParOf" srcId="{4CB1E91D-1412-4C0C-A646-14830C55BCC1}" destId="{85583D18-1EFF-4ADA-924B-E05B99B0432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43230-9A8D-49CD-88B4-965E6D19E9BE}">
      <dsp:nvSpPr>
        <dsp:cNvPr id="0" name=""/>
        <dsp:cNvSpPr/>
      </dsp:nvSpPr>
      <dsp:spPr>
        <a:xfrm>
          <a:off x="0" y="110555"/>
          <a:ext cx="7692157" cy="1216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 process of change through which individuals improve their health and wellness, live a self-directed life, and strive to reach their full potential.</a:t>
          </a:r>
          <a:endParaRPr lang="en-US" sz="2000" i="1" kern="1200" dirty="0"/>
        </a:p>
        <a:p>
          <a:pPr marL="0" lvl="0" indent="0" algn="l" defTabSz="889000">
            <a:lnSpc>
              <a:spcPct val="90000"/>
            </a:lnSpc>
            <a:spcBef>
              <a:spcPct val="0"/>
            </a:spcBef>
            <a:spcAft>
              <a:spcPct val="35000"/>
            </a:spcAft>
            <a:buNone/>
          </a:pPr>
          <a:r>
            <a:rPr lang="en-US" sz="1600" i="1" kern="1200" dirty="0"/>
            <a:t>Substance Abuse and Mental Health Services Administration</a:t>
          </a:r>
          <a:endParaRPr lang="en-US" sz="2000" i="1" kern="1200" dirty="0"/>
        </a:p>
      </dsp:txBody>
      <dsp:txXfrm>
        <a:off x="59399" y="169954"/>
        <a:ext cx="7573359" cy="1098002"/>
      </dsp:txXfrm>
    </dsp:sp>
    <dsp:sp modelId="{417E5B3D-B320-4467-897D-DF3A069BD341}">
      <dsp:nvSpPr>
        <dsp:cNvPr id="0" name=""/>
        <dsp:cNvSpPr/>
      </dsp:nvSpPr>
      <dsp:spPr>
        <a:xfrm>
          <a:off x="0" y="1514556"/>
          <a:ext cx="7692157" cy="1216800"/>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 process of sustained action that addresses the biological, psychological, social, and spiritual disturbances inherent in addiction.</a:t>
          </a:r>
        </a:p>
        <a:p>
          <a:pPr marL="0" lvl="0" indent="0" algn="l" defTabSz="889000">
            <a:lnSpc>
              <a:spcPct val="90000"/>
            </a:lnSpc>
            <a:spcBef>
              <a:spcPct val="0"/>
            </a:spcBef>
            <a:spcAft>
              <a:spcPct val="35000"/>
            </a:spcAft>
            <a:buNone/>
          </a:pPr>
          <a:r>
            <a:rPr lang="en-US" sz="1600" i="1" kern="1200" dirty="0"/>
            <a:t>American Society of Addiction Medicine</a:t>
          </a:r>
        </a:p>
      </dsp:txBody>
      <dsp:txXfrm>
        <a:off x="59399" y="1573955"/>
        <a:ext cx="7573359" cy="1098002"/>
      </dsp:txXfrm>
    </dsp:sp>
    <dsp:sp modelId="{20F08540-0D96-4B81-874D-DE06E05793C4}">
      <dsp:nvSpPr>
        <dsp:cNvPr id="0" name=""/>
        <dsp:cNvSpPr/>
      </dsp:nvSpPr>
      <dsp:spPr>
        <a:xfrm>
          <a:off x="0" y="2918556"/>
          <a:ext cx="7692157" cy="121680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process of improved physical, psychological, and social well-being and health after having suffered from a substance-related condition.</a:t>
          </a:r>
        </a:p>
        <a:p>
          <a:pPr marL="0" lvl="0" indent="0" algn="l" defTabSz="889000">
            <a:lnSpc>
              <a:spcPct val="90000"/>
            </a:lnSpc>
            <a:spcBef>
              <a:spcPct val="0"/>
            </a:spcBef>
            <a:spcAft>
              <a:spcPct val="35000"/>
            </a:spcAft>
            <a:buNone/>
          </a:pPr>
          <a:r>
            <a:rPr lang="en-US" sz="1600" b="0" i="1" kern="1200" dirty="0"/>
            <a:t>Recovery Research Institute</a:t>
          </a:r>
          <a:endParaRPr lang="en-US" sz="2400" b="0" i="1" kern="1200" dirty="0"/>
        </a:p>
      </dsp:txBody>
      <dsp:txXfrm>
        <a:off x="59399" y="2977955"/>
        <a:ext cx="7573359" cy="1098002"/>
      </dsp:txXfrm>
    </dsp:sp>
    <dsp:sp modelId="{CC31925D-D39C-4A10-B321-79E66B46EAB6}">
      <dsp:nvSpPr>
        <dsp:cNvPr id="0" name=""/>
        <dsp:cNvSpPr/>
      </dsp:nvSpPr>
      <dsp:spPr>
        <a:xfrm>
          <a:off x="0" y="4322556"/>
          <a:ext cx="7692157" cy="1216800"/>
        </a:xfrm>
        <a:prstGeom prst="roundRect">
          <a:avLst/>
        </a:prstGeom>
        <a:solidFill>
          <a:srgbClr val="D5EDB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An individualized, intentional, dynamic, and relationship process involving sustained efforts to improve wellness.</a:t>
          </a:r>
        </a:p>
        <a:p>
          <a:pPr marL="0" lvl="0" indent="0" algn="l" defTabSz="889000">
            <a:lnSpc>
              <a:spcPct val="90000"/>
            </a:lnSpc>
            <a:spcBef>
              <a:spcPct val="0"/>
            </a:spcBef>
            <a:spcAft>
              <a:spcPct val="35000"/>
            </a:spcAft>
            <a:buNone/>
          </a:pPr>
          <a:r>
            <a:rPr lang="en-US" sz="1600" i="1" kern="1200" dirty="0"/>
            <a:t>Recovery Science Research Collaborative</a:t>
          </a:r>
        </a:p>
      </dsp:txBody>
      <dsp:txXfrm>
        <a:off x="59399" y="4381955"/>
        <a:ext cx="7573359"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ECAB3-EC41-46AF-8D80-B862A6D138D4}">
      <dsp:nvSpPr>
        <dsp:cNvPr id="0" name=""/>
        <dsp:cNvSpPr/>
      </dsp:nvSpPr>
      <dsp:spPr>
        <a:xfrm>
          <a:off x="766" y="679431"/>
          <a:ext cx="2989061" cy="41846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039" tIns="330200" rIns="233039" bIns="330200" numCol="1" spcCol="1270" anchor="t" anchorCtr="0">
          <a:noAutofit/>
        </a:bodyPr>
        <a:lstStyle/>
        <a:p>
          <a:pPr marL="0" lvl="0" indent="0" algn="l" defTabSz="1155700">
            <a:lnSpc>
              <a:spcPct val="90000"/>
            </a:lnSpc>
            <a:spcBef>
              <a:spcPct val="0"/>
            </a:spcBef>
            <a:spcAft>
              <a:spcPct val="35000"/>
            </a:spcAft>
            <a:buNone/>
          </a:pPr>
          <a:r>
            <a:rPr lang="en-US" sz="2600" kern="1200"/>
            <a:t>How prevalent is abstinence vs non-abstinence among US adults in recovery?</a:t>
          </a:r>
        </a:p>
      </dsp:txBody>
      <dsp:txXfrm>
        <a:off x="766" y="2269612"/>
        <a:ext cx="2989061" cy="2510811"/>
      </dsp:txXfrm>
    </dsp:sp>
    <dsp:sp modelId="{D0507AE8-6BB3-4071-A4B1-C14CA08C7751}">
      <dsp:nvSpPr>
        <dsp:cNvPr id="0" name=""/>
        <dsp:cNvSpPr/>
      </dsp:nvSpPr>
      <dsp:spPr>
        <a:xfrm>
          <a:off x="867594" y="1097900"/>
          <a:ext cx="1255405" cy="125540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876" tIns="12700" rIns="9787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51444" y="1281750"/>
        <a:ext cx="887705" cy="887705"/>
      </dsp:txXfrm>
    </dsp:sp>
    <dsp:sp modelId="{3C9979ED-A3FB-4EB1-9C25-4B40F0A97C3B}">
      <dsp:nvSpPr>
        <dsp:cNvPr id="0" name=""/>
        <dsp:cNvSpPr/>
      </dsp:nvSpPr>
      <dsp:spPr>
        <a:xfrm>
          <a:off x="766" y="4864046"/>
          <a:ext cx="2989061"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59917-96F1-4636-974B-1399DD49C040}">
      <dsp:nvSpPr>
        <dsp:cNvPr id="0" name=""/>
        <dsp:cNvSpPr/>
      </dsp:nvSpPr>
      <dsp:spPr>
        <a:xfrm>
          <a:off x="3288734" y="679431"/>
          <a:ext cx="2989061" cy="418468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039" tIns="330200" rIns="233039" bIns="330200" numCol="1" spcCol="1270" anchor="t" anchorCtr="0">
          <a:noAutofit/>
        </a:bodyPr>
        <a:lstStyle/>
        <a:p>
          <a:pPr marL="0" lvl="0" indent="0" algn="l" defTabSz="1155700">
            <a:lnSpc>
              <a:spcPct val="90000"/>
            </a:lnSpc>
            <a:spcBef>
              <a:spcPct val="0"/>
            </a:spcBef>
            <a:spcAft>
              <a:spcPct val="35000"/>
            </a:spcAft>
            <a:buNone/>
          </a:pPr>
          <a:r>
            <a:rPr lang="en-US" sz="2600" kern="1200"/>
            <a:t>Are certain subgroups of recovering persons more likely to be non-abstinent?</a:t>
          </a:r>
        </a:p>
      </dsp:txBody>
      <dsp:txXfrm>
        <a:off x="3288734" y="2269612"/>
        <a:ext cx="2989061" cy="2510811"/>
      </dsp:txXfrm>
    </dsp:sp>
    <dsp:sp modelId="{C7B63F66-1AE6-4077-A5E3-961C7E7D76C3}">
      <dsp:nvSpPr>
        <dsp:cNvPr id="0" name=""/>
        <dsp:cNvSpPr/>
      </dsp:nvSpPr>
      <dsp:spPr>
        <a:xfrm>
          <a:off x="4155561" y="1097900"/>
          <a:ext cx="1255405" cy="1255405"/>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876" tIns="12700" rIns="9787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339411" y="1281750"/>
        <a:ext cx="887705" cy="887705"/>
      </dsp:txXfrm>
    </dsp:sp>
    <dsp:sp modelId="{1A2D6A6B-8855-4FF9-92B9-A3AE21B00B4E}">
      <dsp:nvSpPr>
        <dsp:cNvPr id="0" name=""/>
        <dsp:cNvSpPr/>
      </dsp:nvSpPr>
      <dsp:spPr>
        <a:xfrm>
          <a:off x="3288734" y="4864046"/>
          <a:ext cx="2989061"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457CC-C4BC-4C46-8AA2-0E46A203DFE7}"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18AD0-8E4E-419E-A680-9A3652B5F445}" type="slidenum">
              <a:rPr lang="en-US" smtClean="0"/>
              <a:t>‹#›</a:t>
            </a:fld>
            <a:endParaRPr lang="en-US"/>
          </a:p>
        </p:txBody>
      </p:sp>
    </p:spTree>
    <p:extLst>
      <p:ext uri="{BB962C8B-B14F-4D97-AF65-F5344CB8AC3E}">
        <p14:creationId xmlns:p14="http://schemas.microsoft.com/office/powerpoint/2010/main" val="290124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a:t>
            </a:r>
          </a:p>
          <a:p>
            <a:pPr marL="171450" indent="-171450">
              <a:buFont typeface="Arial" panose="020B0604020202020204" pitchFamily="34" charset="0"/>
              <a:buChar char="•"/>
            </a:pPr>
            <a:r>
              <a:rPr lang="en-US" dirty="0"/>
              <a:t>Emily Pasman, Postdoc at UM, acknowledge co-authors at the UM, Texas State, Chestnut Health Systems</a:t>
            </a:r>
          </a:p>
          <a:p>
            <a:pPr marL="171450" indent="-171450">
              <a:buFont typeface="Arial" panose="020B0604020202020204" pitchFamily="34" charset="0"/>
              <a:buChar char="•"/>
            </a:pPr>
            <a:r>
              <a:rPr lang="en-US" dirty="0"/>
              <a:t>This study </a:t>
            </a:r>
            <a:r>
              <a:rPr lang="en-US" sz="1800" dirty="0">
                <a:effectLst/>
                <a:latin typeface="Arial" panose="020B0604020202020204" pitchFamily="34" charset="0"/>
              </a:rPr>
              <a:t>used data from the 2022 NSDUH to examine non-abstinence among adults in recovery</a:t>
            </a:r>
            <a:endParaRPr lang="en-US" dirty="0"/>
          </a:p>
        </p:txBody>
      </p:sp>
      <p:sp>
        <p:nvSpPr>
          <p:cNvPr id="4" name="Slide Number Placeholder 3"/>
          <p:cNvSpPr>
            <a:spLocks noGrp="1"/>
          </p:cNvSpPr>
          <p:nvPr>
            <p:ph type="sldNum" sz="quarter" idx="5"/>
          </p:nvPr>
        </p:nvSpPr>
        <p:spPr/>
        <p:txBody>
          <a:bodyPr/>
          <a:lstStyle/>
          <a:p>
            <a:fld id="{78C18AD0-8E4E-419E-A680-9A3652B5F445}" type="slidenum">
              <a:rPr lang="en-US" smtClean="0"/>
              <a:t>1</a:t>
            </a:fld>
            <a:endParaRPr lang="en-US"/>
          </a:p>
        </p:txBody>
      </p:sp>
    </p:spTree>
    <p:extLst>
      <p:ext uri="{BB962C8B-B14F-4D97-AF65-F5344CB8AC3E}">
        <p14:creationId xmlns:p14="http://schemas.microsoft.com/office/powerpoint/2010/main" val="92489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multiple logistic regression model:</a:t>
            </a:r>
          </a:p>
          <a:p>
            <a:pPr marL="171450" indent="-171450">
              <a:buFont typeface="Arial" panose="020B0604020202020204" pitchFamily="34" charset="0"/>
              <a:buChar char="•"/>
            </a:pPr>
            <a:r>
              <a:rPr lang="en-US" dirty="0"/>
              <a:t>Females had lower odds of use than males</a:t>
            </a:r>
          </a:p>
          <a:p>
            <a:pPr marL="171450" indent="-171450">
              <a:buFont typeface="Arial" panose="020B0604020202020204" pitchFamily="34" charset="0"/>
              <a:buChar char="•"/>
            </a:pPr>
            <a:r>
              <a:rPr lang="en-US" dirty="0"/>
              <a:t>Lesbian/gay-identified individuals had greater odds of use than straight-identified </a:t>
            </a:r>
          </a:p>
          <a:p>
            <a:pPr marL="171450" indent="-171450">
              <a:buFont typeface="Arial" panose="020B0604020202020204" pitchFamily="34" charset="0"/>
              <a:buChar char="•"/>
            </a:pPr>
            <a:r>
              <a:rPr lang="en-US" dirty="0"/>
              <a:t>Greater religiosity was associated w lower odds of use.</a:t>
            </a:r>
          </a:p>
          <a:p>
            <a:pPr marL="171450" indent="-171450">
              <a:buFont typeface="Arial" panose="020B0604020202020204" pitchFamily="34" charset="0"/>
              <a:buChar char="•"/>
            </a:pPr>
            <a:r>
              <a:rPr lang="en-US" dirty="0"/>
              <a:t>Relative to those without a past-year SUD, odds of non-abstinence were greater among those with any number/severity of SUDs</a:t>
            </a:r>
          </a:p>
          <a:p>
            <a:pPr marL="171450" indent="-171450">
              <a:buFont typeface="Arial" panose="020B0604020202020204" pitchFamily="34" charset="0"/>
              <a:buChar char="•"/>
            </a:pPr>
            <a:r>
              <a:rPr lang="en-US" dirty="0"/>
              <a:t>Past-year mutual aid attendance was associated with lower odds of use. </a:t>
            </a:r>
          </a:p>
        </p:txBody>
      </p:sp>
      <p:sp>
        <p:nvSpPr>
          <p:cNvPr id="4" name="Slide Number Placeholder 3"/>
          <p:cNvSpPr>
            <a:spLocks noGrp="1"/>
          </p:cNvSpPr>
          <p:nvPr>
            <p:ph type="sldNum" sz="quarter" idx="5"/>
          </p:nvPr>
        </p:nvSpPr>
        <p:spPr/>
        <p:txBody>
          <a:bodyPr/>
          <a:lstStyle/>
          <a:p>
            <a:fld id="{78C18AD0-8E4E-419E-A680-9A3652B5F445}" type="slidenum">
              <a:rPr lang="en-US" smtClean="0"/>
              <a:t>10</a:t>
            </a:fld>
            <a:endParaRPr lang="en-US"/>
          </a:p>
        </p:txBody>
      </p:sp>
    </p:spTree>
    <p:extLst>
      <p:ext uri="{BB962C8B-B14F-4D97-AF65-F5344CB8AC3E}">
        <p14:creationId xmlns:p14="http://schemas.microsoft.com/office/powerpoint/2010/main" val="1526692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This study is one of the first to use nationally representative data to estimate abstinence vs non-abstinence among people who considered themselves to be in recovery.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rPr>
              <a:t>We found 2/3 of adults in recovery were non-abstinent.</a:t>
            </a: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Adults in abstinent and non-abstinent recovery did not differ significantly on several measures of functioning (e.g., employment, psych distress, self-reported health) – but non-abstinent recovery was associated with increased odds of past-year DSM-5 SUD.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NSDUH does not have a measure of time in recovery, we cannot say whether SUD symptoms occurred prior to or following recovery initiation. It could be that those in non-abstinent recovery were more likely to be in early recovery than those who were abstinent. Possible </a:t>
            </a:r>
            <a:r>
              <a:rPr lang="en-US" sz="1800" dirty="0" err="1">
                <a:effectLst/>
                <a:latin typeface="Arial" panose="020B0604020202020204" pitchFamily="34" charset="0"/>
                <a:ea typeface="Arial" panose="020B0604020202020204" pitchFamily="34" charset="0"/>
              </a:rPr>
              <a:t>bc</a:t>
            </a:r>
            <a:r>
              <a:rPr lang="en-US" sz="1800" dirty="0">
                <a:effectLst/>
                <a:latin typeface="Arial" panose="020B0604020202020204" pitchFamily="34" charset="0"/>
                <a:ea typeface="Arial" panose="020B0604020202020204" pitchFamily="34" charset="0"/>
              </a:rPr>
              <a:t> research has shown recovering persons become more likely to adopt abstinence goals over time.</a:t>
            </a:r>
            <a:r>
              <a:rPr lang="en-US" sz="1800" baseline="300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However, there may be people who identified as in recovery and who were using AOD symptomatically.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Results highlight subpopulations of recovering persons who may benefit from a harm reduction approach, such as lesbian/gay-identified individuals.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We also found that ppl who attended mutual aid groups were more likely to be abstinent – likely related to the availability and accessibility of 12-step groups relative to alternative forms of mutual aid.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Findings really highlight a need for greater availability of non-abstinent RSS.</a:t>
            </a:r>
            <a:endParaRPr lang="en-US"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endParaRPr lang="en-US" sz="1800" dirty="0">
              <a:effectLst/>
              <a:latin typeface="Arial" panose="020B0604020202020204" pitchFamily="34" charset="0"/>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8C18AD0-8E4E-419E-A680-9A3652B5F445}" type="slidenum">
              <a:rPr lang="en-US" smtClean="0"/>
              <a:t>11</a:t>
            </a:fld>
            <a:endParaRPr lang="en-US"/>
          </a:p>
        </p:txBody>
      </p:sp>
    </p:spTree>
    <p:extLst>
      <p:ext uri="{BB962C8B-B14F-4D97-AF65-F5344CB8AC3E}">
        <p14:creationId xmlns:p14="http://schemas.microsoft.com/office/powerpoint/2010/main" val="247656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Close by noting some limitations and potential areas for future research.</a:t>
            </a:r>
          </a:p>
          <a:p>
            <a:pPr marL="171450" indent="-1714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This study was cross-sectional and lacked a measure of time in recovery. Longitudinal studies are needed to examine how SUD symptoms, abstinence status, and recovery identity change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Lifetime AOD problems and current recovery were assessed among adults only – regional data suggest adolescents may be more interested in non-abstinent approaches. Future national studies are needed to explore this area among adolescents</a:t>
            </a:r>
          </a:p>
          <a:p>
            <a:pPr marL="171450" indent="-1714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This study did not distinguish between people pursuing non-abstinent recovery and those attempting abstinence who experienced a return to use. Research should explore the motives and service preferences of people in abstinent and non-abstinent recovery. </a:t>
            </a:r>
          </a:p>
          <a:p>
            <a:pPr marL="171450" indent="-1714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This line of research is needed to inform the development of services that engage/support the full spectrum of ppl in recovery.</a:t>
            </a:r>
          </a:p>
        </p:txBody>
      </p:sp>
      <p:sp>
        <p:nvSpPr>
          <p:cNvPr id="4" name="Slide Number Placeholder 3"/>
          <p:cNvSpPr>
            <a:spLocks noGrp="1"/>
          </p:cNvSpPr>
          <p:nvPr>
            <p:ph type="sldNum" sz="quarter" idx="5"/>
          </p:nvPr>
        </p:nvSpPr>
        <p:spPr/>
        <p:txBody>
          <a:bodyPr/>
          <a:lstStyle/>
          <a:p>
            <a:fld id="{78C18AD0-8E4E-419E-A680-9A3652B5F445}" type="slidenum">
              <a:rPr lang="en-US" smtClean="0"/>
              <a:t>12</a:t>
            </a:fld>
            <a:endParaRPr lang="en-US"/>
          </a:p>
        </p:txBody>
      </p:sp>
    </p:spTree>
    <p:extLst>
      <p:ext uri="{BB962C8B-B14F-4D97-AF65-F5344CB8AC3E}">
        <p14:creationId xmlns:p14="http://schemas.microsoft.com/office/powerpoint/2010/main" val="422839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18AD0-8E4E-419E-A680-9A3652B5F445}" type="slidenum">
              <a:rPr lang="en-US" smtClean="0"/>
              <a:t>13</a:t>
            </a:fld>
            <a:endParaRPr lang="en-US"/>
          </a:p>
        </p:txBody>
      </p:sp>
    </p:spTree>
    <p:extLst>
      <p:ext uri="{BB962C8B-B14F-4D97-AF65-F5344CB8AC3E}">
        <p14:creationId xmlns:p14="http://schemas.microsoft.com/office/powerpoint/2010/main" val="294641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Funded by NIDA and NIAAA</a:t>
            </a:r>
          </a:p>
          <a:p>
            <a:pPr marL="171450" indent="-171450">
              <a:buFont typeface="Arial" panose="020B0604020202020204" pitchFamily="34" charset="0"/>
              <a:buChar char="•"/>
            </a:pPr>
            <a:r>
              <a:rPr lang="en-US" dirty="0"/>
              <a:t>Funders are not responsible for the content</a:t>
            </a:r>
          </a:p>
          <a:p>
            <a:pPr marL="171450" indent="-171450">
              <a:buFont typeface="Arial" panose="020B0604020202020204" pitchFamily="34" charset="0"/>
              <a:buChar char="•"/>
            </a:pPr>
            <a:r>
              <a:rPr lang="en-US" dirty="0"/>
              <a:t>No conflicts to report</a:t>
            </a:r>
          </a:p>
        </p:txBody>
      </p:sp>
      <p:sp>
        <p:nvSpPr>
          <p:cNvPr id="4" name="Slide Number Placeholder 3"/>
          <p:cNvSpPr>
            <a:spLocks noGrp="1"/>
          </p:cNvSpPr>
          <p:nvPr>
            <p:ph type="sldNum" sz="quarter" idx="5"/>
          </p:nvPr>
        </p:nvSpPr>
        <p:spPr/>
        <p:txBody>
          <a:bodyPr/>
          <a:lstStyle/>
          <a:p>
            <a:fld id="{78C18AD0-8E4E-419E-A680-9A3652B5F445}" type="slidenum">
              <a:rPr lang="en-US" smtClean="0"/>
              <a:t>2</a:t>
            </a:fld>
            <a:endParaRPr lang="en-US"/>
          </a:p>
        </p:txBody>
      </p:sp>
    </p:spTree>
    <p:extLst>
      <p:ext uri="{BB962C8B-B14F-4D97-AF65-F5344CB8AC3E}">
        <p14:creationId xmlns:p14="http://schemas.microsoft.com/office/powerpoint/2010/main" val="754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Various definitions of recovery have been proposed over the years, most center around improved functioning.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some definitions from prominent organizations here – SAMHSA, ASAM, recovery researcher orgs – none mention stopping or even reducing substance use. Their emphasis is on overall health and quality of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So, recovery may involve abstinence, moderation, or substitution.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We have a good body of research that shows abstinence is not necessary for positive outcomes – improved health/social functioning can be achieved/maintained w/o abstinence. We also know ppl do better clinically when they choose their own </a:t>
            </a:r>
            <a:r>
              <a:rPr lang="en-US" sz="1800" dirty="0" err="1">
                <a:effectLst/>
                <a:latin typeface="Arial" panose="020B0604020202020204" pitchFamily="34" charset="0"/>
                <a:ea typeface="Arial" panose="020B0604020202020204" pitchFamily="34" charset="0"/>
              </a:rPr>
              <a:t>tx</a:t>
            </a:r>
            <a:r>
              <a:rPr lang="en-US" sz="1800" dirty="0">
                <a:effectLst/>
                <a:latin typeface="Arial" panose="020B0604020202020204" pitchFamily="34" charset="0"/>
                <a:ea typeface="Arial" panose="020B0604020202020204" pitchFamily="34" charset="0"/>
              </a:rPr>
              <a:t>/recovery goals</a:t>
            </a:r>
            <a:endParaRPr lang="en-US" dirty="0"/>
          </a:p>
        </p:txBody>
      </p:sp>
      <p:sp>
        <p:nvSpPr>
          <p:cNvPr id="4" name="Slide Number Placeholder 3"/>
          <p:cNvSpPr>
            <a:spLocks noGrp="1"/>
          </p:cNvSpPr>
          <p:nvPr>
            <p:ph type="sldNum" sz="quarter" idx="5"/>
          </p:nvPr>
        </p:nvSpPr>
        <p:spPr/>
        <p:txBody>
          <a:bodyPr/>
          <a:lstStyle/>
          <a:p>
            <a:fld id="{41E24F61-2731-4875-B000-66F31D96076E}" type="slidenum">
              <a:rPr lang="en-US" smtClean="0"/>
              <a:t>3</a:t>
            </a:fld>
            <a:endParaRPr lang="en-US"/>
          </a:p>
        </p:txBody>
      </p:sp>
    </p:spTree>
    <p:extLst>
      <p:ext uri="{BB962C8B-B14F-4D97-AF65-F5344CB8AC3E}">
        <p14:creationId xmlns:p14="http://schemas.microsoft.com/office/powerpoint/2010/main" val="69934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reality most US recovery services have 1 goal: Anyone guess? Abstinence.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a:t>
            </a:r>
            <a:r>
              <a:rPr lang="en-US" dirty="0" err="1"/>
              <a:t>most</a:t>
            </a:r>
            <a:r>
              <a:rPr lang="en-US" dirty="0"/>
              <a:t> </a:t>
            </a:r>
            <a:r>
              <a:rPr lang="en-US" dirty="0" err="1"/>
              <a:t>tx</a:t>
            </a:r>
            <a:r>
              <a:rPr lang="en-US" dirty="0"/>
              <a:t> and recovery services are abstinence-based, meaning stopping all substance use is promoted as necessary for success in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more than 90% of US </a:t>
            </a:r>
            <a:r>
              <a:rPr lang="en-US" dirty="0" err="1"/>
              <a:t>tx</a:t>
            </a:r>
            <a:r>
              <a:rPr lang="en-US" dirty="0"/>
              <a:t> programs include abstinence-based 12-step programming.</a:t>
            </a:r>
          </a:p>
          <a:p>
            <a:pPr marL="171450" indent="-171450">
              <a:buFont typeface="Arial" panose="020B0604020202020204" pitchFamily="34" charset="0"/>
              <a:buChar char="•"/>
            </a:pPr>
            <a:r>
              <a:rPr lang="en-US" dirty="0"/>
              <a:t>Tx providers’ acceptance of non-abstinent goals remains low.</a:t>
            </a:r>
          </a:p>
          <a:p>
            <a:pPr marL="171450" indent="-171450">
              <a:buFont typeface="Arial" panose="020B0604020202020204" pitchFamily="34" charset="0"/>
              <a:buChar char="•"/>
            </a:pPr>
            <a:r>
              <a:rPr lang="en-US" dirty="0"/>
              <a:t>Recent years have seen increased calls for expansion of recovery services to accommodate non-abstinent pathways.</a:t>
            </a:r>
          </a:p>
          <a:p>
            <a:endParaRPr lang="en-US" dirty="0"/>
          </a:p>
        </p:txBody>
      </p:sp>
      <p:sp>
        <p:nvSpPr>
          <p:cNvPr id="4" name="Slide Number Placeholder 3"/>
          <p:cNvSpPr>
            <a:spLocks noGrp="1"/>
          </p:cNvSpPr>
          <p:nvPr>
            <p:ph type="sldNum" sz="quarter" idx="5"/>
          </p:nvPr>
        </p:nvSpPr>
        <p:spPr/>
        <p:txBody>
          <a:bodyPr/>
          <a:lstStyle/>
          <a:p>
            <a:fld id="{78C18AD0-8E4E-419E-A680-9A3652B5F445}" type="slidenum">
              <a:rPr lang="en-US" smtClean="0"/>
              <a:t>4</a:t>
            </a:fld>
            <a:endParaRPr lang="en-US"/>
          </a:p>
        </p:txBody>
      </p:sp>
    </p:spTree>
    <p:extLst>
      <p:ext uri="{BB962C8B-B14F-4D97-AF65-F5344CB8AC3E}">
        <p14:creationId xmlns:p14="http://schemas.microsoft.com/office/powerpoint/2010/main" val="250372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Having a clear understanding of what recovery looks like among the US population is key to designing acceptable </a:t>
            </a:r>
            <a:r>
              <a:rPr lang="en-US" dirty="0" err="1"/>
              <a:t>tx</a:t>
            </a:r>
            <a:r>
              <a:rPr lang="en-US" dirty="0"/>
              <a:t> and recovery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data to assess: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prevalent is abstinence v non-abstinence among ppl in recovery?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certain subgroups of recovering persons more likely to be non-abstinent?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8C18AD0-8E4E-419E-A680-9A3652B5F445}" type="slidenum">
              <a:rPr lang="en-US" smtClean="0"/>
              <a:t>5</a:t>
            </a:fld>
            <a:endParaRPr lang="en-US"/>
          </a:p>
        </p:txBody>
      </p:sp>
    </p:spTree>
    <p:extLst>
      <p:ext uri="{BB962C8B-B14F-4D97-AF65-F5344CB8AC3E}">
        <p14:creationId xmlns:p14="http://schemas.microsoft.com/office/powerpoint/2010/main" val="322806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2022 NSUDH data – weighted to be nationally representative of all non-institutionalized civilians</a:t>
            </a:r>
          </a:p>
          <a:p>
            <a:pPr marL="171450" indent="-1714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Adults 18+ were asked “Do you think you ever had a problem with your own drug or alcohol use?” Those who said yes were asked, “At this time do you consider yourself to be in recovery or recovered from your own problem with drugs or alcohol use?” </a:t>
            </a:r>
          </a:p>
          <a:p>
            <a:pPr marL="171450" indent="-1714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N = 3,763 adults who considered themselves in recovery from an AOD problem.</a:t>
            </a:r>
          </a:p>
          <a:p>
            <a:pPr marL="171450" indent="-1714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Descriptives &amp; logistic regression to ID sociodemographic and SU factors associated with past-month AOD use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8C18AD0-8E4E-419E-A680-9A3652B5F445}" type="slidenum">
              <a:rPr lang="en-US" smtClean="0"/>
              <a:t>6</a:t>
            </a:fld>
            <a:endParaRPr lang="en-US"/>
          </a:p>
        </p:txBody>
      </p:sp>
    </p:spTree>
    <p:extLst>
      <p:ext uri="{BB962C8B-B14F-4D97-AF65-F5344CB8AC3E}">
        <p14:creationId xmlns:p14="http://schemas.microsoft.com/office/powerpoint/2010/main" val="295502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Characteristics of our sample of US adults in recovery:</a:t>
            </a:r>
          </a:p>
          <a:p>
            <a:pPr marL="171450" indent="-171450">
              <a:buFont typeface="Arial" panose="020B0604020202020204" pitchFamily="34" charset="0"/>
              <a:buChar char="•"/>
            </a:pPr>
            <a:r>
              <a:rPr lang="en-US" dirty="0"/>
              <a:t>We examined age, sex, race/ethnicity, sexual identity, urbanicity, employment, insurance status, PY probation/parole, whether respondents had a child in the home</a:t>
            </a:r>
          </a:p>
          <a:p>
            <a:pPr marL="171450" indent="-171450">
              <a:buFont typeface="Arial" panose="020B0604020202020204" pitchFamily="34" charset="0"/>
              <a:buChar char="•"/>
            </a:pPr>
            <a:r>
              <a:rPr lang="en-US" dirty="0"/>
              <a:t>We included continuous measures of religiosity and self-reported health</a:t>
            </a:r>
          </a:p>
          <a:p>
            <a:pPr marL="171450" indent="-171450">
              <a:buFont typeface="Arial" panose="020B0604020202020204" pitchFamily="34" charset="0"/>
              <a:buChar char="•"/>
            </a:pPr>
            <a:r>
              <a:rPr lang="en-US" dirty="0"/>
              <a:t>Dichotomous indicators of past-year serious psychological distress, early initiation of AOD use</a:t>
            </a:r>
          </a:p>
          <a:p>
            <a:pPr marL="171450" indent="-171450">
              <a:buFont typeface="Arial" panose="020B0604020202020204" pitchFamily="34" charset="0"/>
              <a:buChar char="•"/>
            </a:pPr>
            <a:r>
              <a:rPr lang="en-US" dirty="0"/>
              <a:t>DSM5 criteria was used to assess past-year SUD, we created a 4-category variable characterizing the number/severity of SUDs</a:t>
            </a:r>
          </a:p>
          <a:p>
            <a:pPr marL="171450" indent="-171450">
              <a:buFont typeface="Arial" panose="020B0604020202020204" pitchFamily="34" charset="0"/>
              <a:buChar char="•"/>
            </a:pPr>
            <a:r>
              <a:rPr lang="en-US" dirty="0"/>
              <a:t>Respondents reported any past-year use of specialty </a:t>
            </a:r>
            <a:r>
              <a:rPr lang="en-US" dirty="0" err="1"/>
              <a:t>tx</a:t>
            </a:r>
            <a:r>
              <a:rPr lang="en-US" dirty="0"/>
              <a:t>, non-specialty </a:t>
            </a:r>
            <a:r>
              <a:rPr lang="en-US" dirty="0" err="1"/>
              <a:t>tx</a:t>
            </a:r>
            <a:r>
              <a:rPr lang="en-US" dirty="0"/>
              <a:t>, mutual aid groups, and medication for alcohol or OUD.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8C18AD0-8E4E-419E-A680-9A3652B5F445}" type="slidenum">
              <a:rPr lang="en-US" smtClean="0"/>
              <a:t>7</a:t>
            </a:fld>
            <a:endParaRPr lang="en-US"/>
          </a:p>
        </p:txBody>
      </p:sp>
    </p:spTree>
    <p:extLst>
      <p:ext uri="{BB962C8B-B14F-4D97-AF65-F5344CB8AC3E}">
        <p14:creationId xmlns:p14="http://schemas.microsoft.com/office/powerpoint/2010/main" val="309327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An estimated 65.2% of adults in self-identified recovery reported past-month AOD use</a:t>
            </a: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Of those who were non-abstinent, most reported past-month alcohol use and half reported past-month cannabis use. Smaller proportions reported past-month use of cocaine or methamphetamine, hallucinogens, heroin, and nonmedical use of prescription drugs </a:t>
            </a:r>
          </a:p>
          <a:p>
            <a:pPr marL="285750" indent="-285750">
              <a:buFont typeface="Arial" panose="020B0604020202020204" pitchFamily="34" charset="0"/>
              <a:buChar char="•"/>
            </a:pPr>
            <a:r>
              <a:rPr lang="en-US" sz="1800" dirty="0">
                <a:effectLst/>
                <a:latin typeface="Arial" panose="020B0604020202020204" pitchFamily="34" charset="0"/>
              </a:rPr>
              <a:t>More than half met criteria for past-year SUD</a:t>
            </a:r>
            <a:endParaRPr lang="en-US" dirty="0"/>
          </a:p>
        </p:txBody>
      </p:sp>
      <p:sp>
        <p:nvSpPr>
          <p:cNvPr id="4" name="Slide Number Placeholder 3"/>
          <p:cNvSpPr>
            <a:spLocks noGrp="1"/>
          </p:cNvSpPr>
          <p:nvPr>
            <p:ph type="sldNum" sz="quarter" idx="5"/>
          </p:nvPr>
        </p:nvSpPr>
        <p:spPr/>
        <p:txBody>
          <a:bodyPr/>
          <a:lstStyle/>
          <a:p>
            <a:fld id="{78C18AD0-8E4E-419E-A680-9A3652B5F445}" type="slidenum">
              <a:rPr lang="en-US" smtClean="0"/>
              <a:t>8</a:t>
            </a:fld>
            <a:endParaRPr lang="en-US"/>
          </a:p>
        </p:txBody>
      </p:sp>
    </p:spTree>
    <p:extLst>
      <p:ext uri="{BB962C8B-B14F-4D97-AF65-F5344CB8AC3E}">
        <p14:creationId xmlns:p14="http://schemas.microsoft.com/office/powerpoint/2010/main" val="79117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This table shows the proportion of people with past-month use of each substance who met SUD criteria for that specific substance in the past year.</a:t>
            </a: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Overall, of those in non-abstinent recovery, 55.2% reported use of a substance for which they met past-year SUD criteria</a:t>
            </a: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By substance, there was a good bit of variability – estimates ranged from 6.3% of people who used hallucinogens in the past month met criteria for a past-year hallucinogen use disorder, to 82.0% of people who used heroin in the past month met criteria for a past-year heroin use disorder.</a:t>
            </a:r>
            <a:endParaRPr lang="en-US" dirty="0"/>
          </a:p>
        </p:txBody>
      </p:sp>
      <p:sp>
        <p:nvSpPr>
          <p:cNvPr id="4" name="Slide Number Placeholder 3"/>
          <p:cNvSpPr>
            <a:spLocks noGrp="1"/>
          </p:cNvSpPr>
          <p:nvPr>
            <p:ph type="sldNum" sz="quarter" idx="5"/>
          </p:nvPr>
        </p:nvSpPr>
        <p:spPr/>
        <p:txBody>
          <a:bodyPr/>
          <a:lstStyle/>
          <a:p>
            <a:fld id="{78C18AD0-8E4E-419E-A680-9A3652B5F445}" type="slidenum">
              <a:rPr lang="en-US" smtClean="0"/>
              <a:t>9</a:t>
            </a:fld>
            <a:endParaRPr lang="en-US"/>
          </a:p>
        </p:txBody>
      </p:sp>
    </p:spTree>
    <p:extLst>
      <p:ext uri="{BB962C8B-B14F-4D97-AF65-F5344CB8AC3E}">
        <p14:creationId xmlns:p14="http://schemas.microsoft.com/office/powerpoint/2010/main" val="153338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4114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accent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D73439C-1194-4C5F-A064-CD28D4375E20}" type="datetimeFigureOut">
              <a:rPr lang="en-US" smtClean="0"/>
              <a:t>11/15/2024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6F0F286-9F0A-4DAD-893B-A03C65B88B40}" type="slidenum">
              <a:rPr lang="en-US" smtClean="0"/>
              <a:t>‹#›</a:t>
            </a:fld>
            <a:endParaRPr lang="en-US"/>
          </a:p>
        </p:txBody>
      </p:sp>
    </p:spTree>
    <p:extLst>
      <p:ext uri="{BB962C8B-B14F-4D97-AF65-F5344CB8AC3E}">
        <p14:creationId xmlns:p14="http://schemas.microsoft.com/office/powerpoint/2010/main" val="420024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3439C-1194-4C5F-A064-CD28D4375E20}"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F286-9F0A-4DAD-893B-A03C65B88B40}" type="slidenum">
              <a:rPr lang="en-US" smtClean="0"/>
              <a:t>‹#›</a:t>
            </a:fld>
            <a:endParaRPr lang="en-US"/>
          </a:p>
        </p:txBody>
      </p:sp>
    </p:spTree>
    <p:extLst>
      <p:ext uri="{BB962C8B-B14F-4D97-AF65-F5344CB8AC3E}">
        <p14:creationId xmlns:p14="http://schemas.microsoft.com/office/powerpoint/2010/main" val="128263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3439C-1194-4C5F-A064-CD28D4375E20}"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F286-9F0A-4DAD-893B-A03C65B88B40}" type="slidenum">
              <a:rPr lang="en-US" smtClean="0"/>
              <a:t>‹#›</a:t>
            </a:fld>
            <a:endParaRPr lang="en-US"/>
          </a:p>
        </p:txBody>
      </p:sp>
    </p:spTree>
    <p:extLst>
      <p:ext uri="{BB962C8B-B14F-4D97-AF65-F5344CB8AC3E}">
        <p14:creationId xmlns:p14="http://schemas.microsoft.com/office/powerpoint/2010/main" val="239538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3439C-1194-4C5F-A064-CD28D4375E20}"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F286-9F0A-4DAD-893B-A03C65B88B40}" type="slidenum">
              <a:rPr lang="en-US" smtClean="0"/>
              <a:t>‹#›</a:t>
            </a:fld>
            <a:endParaRPr lang="en-US"/>
          </a:p>
        </p:txBody>
      </p:sp>
    </p:spTree>
    <p:extLst>
      <p:ext uri="{BB962C8B-B14F-4D97-AF65-F5344CB8AC3E}">
        <p14:creationId xmlns:p14="http://schemas.microsoft.com/office/powerpoint/2010/main" val="417631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3439C-1194-4C5F-A064-CD28D4375E20}"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F286-9F0A-4DAD-893B-A03C65B88B40}" type="slidenum">
              <a:rPr lang="en-US" smtClean="0"/>
              <a:t>‹#›</a:t>
            </a:fld>
            <a:endParaRPr lang="en-US"/>
          </a:p>
        </p:txBody>
      </p:sp>
    </p:spTree>
    <p:extLst>
      <p:ext uri="{BB962C8B-B14F-4D97-AF65-F5344CB8AC3E}">
        <p14:creationId xmlns:p14="http://schemas.microsoft.com/office/powerpoint/2010/main" val="122720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73439C-1194-4C5F-A064-CD28D4375E20}"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0F286-9F0A-4DAD-893B-A03C65B88B40}" type="slidenum">
              <a:rPr lang="en-US" smtClean="0"/>
              <a:t>‹#›</a:t>
            </a:fld>
            <a:endParaRPr lang="en-US"/>
          </a:p>
        </p:txBody>
      </p:sp>
    </p:spTree>
    <p:extLst>
      <p:ext uri="{BB962C8B-B14F-4D97-AF65-F5344CB8AC3E}">
        <p14:creationId xmlns:p14="http://schemas.microsoft.com/office/powerpoint/2010/main" val="44522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73439C-1194-4C5F-A064-CD28D4375E20}"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0F286-9F0A-4DAD-893B-A03C65B88B40}" type="slidenum">
              <a:rPr lang="en-US" smtClean="0"/>
              <a:t>‹#›</a:t>
            </a:fld>
            <a:endParaRPr lang="en-US"/>
          </a:p>
        </p:txBody>
      </p:sp>
    </p:spTree>
    <p:extLst>
      <p:ext uri="{BB962C8B-B14F-4D97-AF65-F5344CB8AC3E}">
        <p14:creationId xmlns:p14="http://schemas.microsoft.com/office/powerpoint/2010/main" val="103102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73439C-1194-4C5F-A064-CD28D4375E20}"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0F286-9F0A-4DAD-893B-A03C65B88B40}" type="slidenum">
              <a:rPr lang="en-US" smtClean="0"/>
              <a:t>‹#›</a:t>
            </a:fld>
            <a:endParaRPr lang="en-US"/>
          </a:p>
        </p:txBody>
      </p:sp>
    </p:spTree>
    <p:extLst>
      <p:ext uri="{BB962C8B-B14F-4D97-AF65-F5344CB8AC3E}">
        <p14:creationId xmlns:p14="http://schemas.microsoft.com/office/powerpoint/2010/main" val="231511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439C-1194-4C5F-A064-CD28D4375E20}"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0F286-9F0A-4DAD-893B-A03C65B88B40}" type="slidenum">
              <a:rPr lang="en-US" smtClean="0"/>
              <a:t>‹#›</a:t>
            </a:fld>
            <a:endParaRPr lang="en-US"/>
          </a:p>
        </p:txBody>
      </p:sp>
    </p:spTree>
    <p:extLst>
      <p:ext uri="{BB962C8B-B14F-4D97-AF65-F5344CB8AC3E}">
        <p14:creationId xmlns:p14="http://schemas.microsoft.com/office/powerpoint/2010/main" val="55411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4D73439C-1194-4C5F-A064-CD28D4375E20}"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6F0F286-9F0A-4DAD-893B-A03C65B88B40}" type="slidenum">
              <a:rPr lang="en-US" smtClean="0"/>
              <a:t>‹#›</a:t>
            </a:fld>
            <a:endParaRPr lang="en-US"/>
          </a:p>
        </p:txBody>
      </p:sp>
    </p:spTree>
    <p:extLst>
      <p:ext uri="{BB962C8B-B14F-4D97-AF65-F5344CB8AC3E}">
        <p14:creationId xmlns:p14="http://schemas.microsoft.com/office/powerpoint/2010/main" val="3757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D73439C-1194-4C5F-A064-CD28D4375E20}" type="datetimeFigureOut">
              <a:rPr lang="en-US" smtClean="0"/>
              <a:t>11/15/2024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6F0F286-9F0A-4DAD-893B-A03C65B88B40}" type="slidenum">
              <a:rPr lang="en-US" smtClean="0"/>
              <a:t>‹#›</a:t>
            </a:fld>
            <a:endParaRPr lang="en-US"/>
          </a:p>
        </p:txBody>
      </p:sp>
    </p:spTree>
    <p:extLst>
      <p:ext uri="{BB962C8B-B14F-4D97-AF65-F5344CB8AC3E}">
        <p14:creationId xmlns:p14="http://schemas.microsoft.com/office/powerpoint/2010/main" val="36787594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D73439C-1194-4C5F-A064-CD28D4375E20}" type="datetimeFigureOut">
              <a:rPr lang="en-US" smtClean="0"/>
              <a:t>11/15/2024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6F0F286-9F0A-4DAD-893B-A03C65B88B40}" type="slidenum">
              <a:rPr lang="en-US" smtClean="0"/>
              <a:t>‹#›</a:t>
            </a:fld>
            <a:endParaRPr lang="en-US"/>
          </a:p>
        </p:txBody>
      </p:sp>
    </p:spTree>
    <p:extLst>
      <p:ext uri="{BB962C8B-B14F-4D97-AF65-F5344CB8AC3E}">
        <p14:creationId xmlns:p14="http://schemas.microsoft.com/office/powerpoint/2010/main" val="311655710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5400" kern="1200" spc="-120" baseline="0">
          <a:solidFill>
            <a:schemeClr val="bg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bg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bg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bg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bg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bg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asman@med.umich.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chart" Target="../charts/chart11.xml"/><Relationship Id="rId18" Type="http://schemas.openxmlformats.org/officeDocument/2006/relationships/chart" Target="../charts/chart16.xml"/><Relationship Id="rId26" Type="http://schemas.openxmlformats.org/officeDocument/2006/relationships/chart" Target="../charts/chart24.xml"/><Relationship Id="rId3" Type="http://schemas.openxmlformats.org/officeDocument/2006/relationships/chart" Target="../charts/chart1.xml"/><Relationship Id="rId21" Type="http://schemas.openxmlformats.org/officeDocument/2006/relationships/chart" Target="../charts/chart19.xml"/><Relationship Id="rId34" Type="http://schemas.openxmlformats.org/officeDocument/2006/relationships/chart" Target="../charts/chart32.xml"/><Relationship Id="rId7" Type="http://schemas.openxmlformats.org/officeDocument/2006/relationships/chart" Target="../charts/chart5.xml"/><Relationship Id="rId12" Type="http://schemas.openxmlformats.org/officeDocument/2006/relationships/chart" Target="../charts/chart10.xml"/><Relationship Id="rId17" Type="http://schemas.openxmlformats.org/officeDocument/2006/relationships/chart" Target="../charts/chart15.xml"/><Relationship Id="rId25" Type="http://schemas.openxmlformats.org/officeDocument/2006/relationships/chart" Target="../charts/chart23.xml"/><Relationship Id="rId33" Type="http://schemas.openxmlformats.org/officeDocument/2006/relationships/chart" Target="../charts/chart31.xml"/><Relationship Id="rId2" Type="http://schemas.openxmlformats.org/officeDocument/2006/relationships/notesSlide" Target="../notesSlides/notesSlide7.xml"/><Relationship Id="rId16" Type="http://schemas.openxmlformats.org/officeDocument/2006/relationships/chart" Target="../charts/chart14.xml"/><Relationship Id="rId20" Type="http://schemas.openxmlformats.org/officeDocument/2006/relationships/chart" Target="../charts/chart18.xml"/><Relationship Id="rId29" Type="http://schemas.openxmlformats.org/officeDocument/2006/relationships/chart" Target="../charts/chart27.xml"/><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chart" Target="../charts/chart9.xml"/><Relationship Id="rId24" Type="http://schemas.openxmlformats.org/officeDocument/2006/relationships/chart" Target="../charts/chart22.xml"/><Relationship Id="rId32" Type="http://schemas.openxmlformats.org/officeDocument/2006/relationships/chart" Target="../charts/chart30.xml"/><Relationship Id="rId5" Type="http://schemas.openxmlformats.org/officeDocument/2006/relationships/chart" Target="../charts/chart3.xml"/><Relationship Id="rId15" Type="http://schemas.openxmlformats.org/officeDocument/2006/relationships/chart" Target="../charts/chart13.xml"/><Relationship Id="rId23" Type="http://schemas.openxmlformats.org/officeDocument/2006/relationships/chart" Target="../charts/chart21.xml"/><Relationship Id="rId28" Type="http://schemas.openxmlformats.org/officeDocument/2006/relationships/chart" Target="../charts/chart26.xml"/><Relationship Id="rId10" Type="http://schemas.openxmlformats.org/officeDocument/2006/relationships/chart" Target="../charts/chart8.xml"/><Relationship Id="rId19" Type="http://schemas.openxmlformats.org/officeDocument/2006/relationships/chart" Target="../charts/chart17.xml"/><Relationship Id="rId31" Type="http://schemas.openxmlformats.org/officeDocument/2006/relationships/chart" Target="../charts/chart29.xml"/><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chart" Target="../charts/chart12.xml"/><Relationship Id="rId22" Type="http://schemas.openxmlformats.org/officeDocument/2006/relationships/chart" Target="../charts/chart20.xml"/><Relationship Id="rId27" Type="http://schemas.openxmlformats.org/officeDocument/2006/relationships/chart" Target="../charts/chart25.xml"/><Relationship Id="rId30" Type="http://schemas.openxmlformats.org/officeDocument/2006/relationships/chart" Target="../charts/chart28.xml"/><Relationship Id="rId8"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chart" Target="../charts/chart33.xml"/><Relationship Id="rId7" Type="http://schemas.openxmlformats.org/officeDocument/2006/relationships/chart" Target="../charts/chart37.xml"/><Relationship Id="rId12" Type="http://schemas.openxmlformats.org/officeDocument/2006/relationships/chart" Target="../charts/chart4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36.xml"/><Relationship Id="rId11" Type="http://schemas.openxmlformats.org/officeDocument/2006/relationships/chart" Target="../charts/chart41.xml"/><Relationship Id="rId5" Type="http://schemas.openxmlformats.org/officeDocument/2006/relationships/chart" Target="../charts/chart35.xml"/><Relationship Id="rId10" Type="http://schemas.openxmlformats.org/officeDocument/2006/relationships/chart" Target="../charts/chart40.xml"/><Relationship Id="rId4" Type="http://schemas.openxmlformats.org/officeDocument/2006/relationships/chart" Target="../charts/chart34.xml"/><Relationship Id="rId9" Type="http://schemas.openxmlformats.org/officeDocument/2006/relationships/chart" Target="../charts/char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11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55FE-C2DA-9275-DE40-513B51DEB059}"/>
              </a:ext>
            </a:extLst>
          </p:cNvPr>
          <p:cNvSpPr>
            <a:spLocks noGrp="1"/>
          </p:cNvSpPr>
          <p:nvPr>
            <p:ph type="ctrTitle"/>
          </p:nvPr>
        </p:nvSpPr>
        <p:spPr/>
        <p:txBody>
          <a:bodyPr>
            <a:noAutofit/>
          </a:bodyPr>
          <a:lstStyle/>
          <a:p>
            <a:r>
              <a:rPr lang="en-US" dirty="0"/>
              <a:t>Non-abstinence Among US Adults in Recovery</a:t>
            </a:r>
            <a:br>
              <a:rPr lang="en-US" sz="6600" dirty="0"/>
            </a:br>
            <a:r>
              <a:rPr lang="en-US" sz="3400" i="1" dirty="0"/>
              <a:t>Findings from the 2022 National Survey on Drug Use and Health</a:t>
            </a:r>
          </a:p>
        </p:txBody>
      </p:sp>
      <p:sp>
        <p:nvSpPr>
          <p:cNvPr id="3" name="Subtitle 2">
            <a:extLst>
              <a:ext uri="{FF2B5EF4-FFF2-40B4-BE49-F238E27FC236}">
                <a16:creationId xmlns:a16="http://schemas.microsoft.com/office/drawing/2014/main" id="{CA283CF9-91D0-B2C0-8832-824072D4FD12}"/>
              </a:ext>
            </a:extLst>
          </p:cNvPr>
          <p:cNvSpPr>
            <a:spLocks noGrp="1"/>
          </p:cNvSpPr>
          <p:nvPr>
            <p:ph type="subTitle" idx="1"/>
          </p:nvPr>
        </p:nvSpPr>
        <p:spPr>
          <a:xfrm>
            <a:off x="667512" y="4206875"/>
            <a:ext cx="9228201" cy="2297442"/>
          </a:xfrm>
        </p:spPr>
        <p:txBody>
          <a:bodyPr>
            <a:normAutofit/>
          </a:bodyPr>
          <a:lstStyle/>
          <a:p>
            <a:pPr>
              <a:lnSpc>
                <a:spcPct val="100000"/>
              </a:lnSpc>
              <a:spcBef>
                <a:spcPts val="0"/>
              </a:spcBef>
            </a:pPr>
            <a:r>
              <a:rPr lang="en-US" sz="2000" dirty="0"/>
              <a:t>Emily Pasman</a:t>
            </a:r>
          </a:p>
          <a:p>
            <a:pPr>
              <a:lnSpc>
                <a:spcPct val="100000"/>
              </a:lnSpc>
              <a:spcBef>
                <a:spcPts val="0"/>
              </a:spcBef>
            </a:pPr>
            <a:r>
              <a:rPr lang="en-US" sz="2000" dirty="0"/>
              <a:t>Rebecca J Evans-Polce</a:t>
            </a:r>
          </a:p>
          <a:p>
            <a:pPr>
              <a:lnSpc>
                <a:spcPct val="100000"/>
              </a:lnSpc>
              <a:spcBef>
                <a:spcPts val="0"/>
              </a:spcBef>
            </a:pPr>
            <a:r>
              <a:rPr lang="en-US" sz="2000" dirty="0"/>
              <a:t>Ty Schepis</a:t>
            </a:r>
          </a:p>
          <a:p>
            <a:pPr>
              <a:lnSpc>
                <a:spcPct val="100000"/>
              </a:lnSpc>
              <a:spcBef>
                <a:spcPts val="0"/>
              </a:spcBef>
            </a:pPr>
            <a:r>
              <a:rPr lang="en-US" sz="2000" dirty="0"/>
              <a:t>Curtiss W Engstrom</a:t>
            </a:r>
          </a:p>
          <a:p>
            <a:pPr>
              <a:lnSpc>
                <a:spcPct val="100000"/>
              </a:lnSpc>
              <a:spcBef>
                <a:spcPts val="0"/>
              </a:spcBef>
            </a:pPr>
            <a:r>
              <a:rPr lang="en-US" sz="2000" dirty="0"/>
              <a:t>Vita V McCabe</a:t>
            </a:r>
          </a:p>
          <a:p>
            <a:pPr>
              <a:lnSpc>
                <a:spcPct val="100000"/>
              </a:lnSpc>
              <a:spcBef>
                <a:spcPts val="0"/>
              </a:spcBef>
            </a:pPr>
            <a:r>
              <a:rPr lang="en-US" sz="2000" dirty="0"/>
              <a:t>Tess K Drazdowski</a:t>
            </a:r>
          </a:p>
          <a:p>
            <a:pPr>
              <a:lnSpc>
                <a:spcPct val="100000"/>
              </a:lnSpc>
              <a:spcBef>
                <a:spcPts val="0"/>
              </a:spcBef>
            </a:pPr>
            <a:r>
              <a:rPr lang="en-US" sz="2000" dirty="0"/>
              <a:t>Sean Esteban McCabe</a:t>
            </a:r>
          </a:p>
        </p:txBody>
      </p:sp>
      <p:pic>
        <p:nvPicPr>
          <p:cNvPr id="2050" name="Picture 2">
            <a:extLst>
              <a:ext uri="{FF2B5EF4-FFF2-40B4-BE49-F238E27FC236}">
                <a16:creationId xmlns:a16="http://schemas.microsoft.com/office/drawing/2014/main" id="{C5125E76-D300-938D-1DD9-5FEB5E81D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290" y="4374388"/>
            <a:ext cx="3899946" cy="1177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tersection of Addiction and Racism: A Curated Bibliography - Prevention  Technology Transfer Center (PTTC) Network">
            <a:extLst>
              <a:ext uri="{FF2B5EF4-FFF2-40B4-BE49-F238E27FC236}">
                <a16:creationId xmlns:a16="http://schemas.microsoft.com/office/drawing/2014/main" id="{F788FAB6-78FC-72BE-CD06-BFBCBAADD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723" y="5569712"/>
            <a:ext cx="4629081" cy="71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9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BE72-E7B1-2CBF-588B-5A36D2A2481B}"/>
              </a:ext>
            </a:extLst>
          </p:cNvPr>
          <p:cNvSpPr>
            <a:spLocks noGrp="1"/>
          </p:cNvSpPr>
          <p:nvPr>
            <p:ph type="title"/>
          </p:nvPr>
        </p:nvSpPr>
        <p:spPr/>
        <p:txBody>
          <a:bodyPr>
            <a:normAutofit/>
          </a:bodyPr>
          <a:lstStyle/>
          <a:p>
            <a:r>
              <a:rPr lang="en-US" dirty="0"/>
              <a:t>Characteristics Associated with AOD Use</a:t>
            </a:r>
          </a:p>
        </p:txBody>
      </p:sp>
      <p:sp>
        <p:nvSpPr>
          <p:cNvPr id="3" name="Content Placeholder 2">
            <a:extLst>
              <a:ext uri="{FF2B5EF4-FFF2-40B4-BE49-F238E27FC236}">
                <a16:creationId xmlns:a16="http://schemas.microsoft.com/office/drawing/2014/main" id="{AFBA6D42-7534-95D3-F97E-F85CAA3C1889}"/>
              </a:ext>
            </a:extLst>
          </p:cNvPr>
          <p:cNvSpPr>
            <a:spLocks noGrp="1"/>
          </p:cNvSpPr>
          <p:nvPr>
            <p:ph idx="1"/>
          </p:nvPr>
        </p:nvSpPr>
        <p:spPr>
          <a:xfrm>
            <a:off x="1417054" y="2011680"/>
            <a:ext cx="10013327" cy="3766185"/>
          </a:xfrm>
        </p:spPr>
        <p:txBody>
          <a:bodyPr>
            <a:normAutofit fontScale="92500"/>
          </a:bodyPr>
          <a:lstStyle/>
          <a:p>
            <a:pPr>
              <a:lnSpc>
                <a:spcPct val="150000"/>
              </a:lnSpc>
            </a:pPr>
            <a:r>
              <a:rPr lang="en-US" dirty="0"/>
              <a:t>Females had lower odds of use than males.</a:t>
            </a:r>
          </a:p>
          <a:p>
            <a:pPr>
              <a:lnSpc>
                <a:spcPct val="150000"/>
              </a:lnSpc>
            </a:pPr>
            <a:r>
              <a:rPr lang="en-US" dirty="0"/>
              <a:t>Gay/lesbian-identified individuals had greater odds of use than straight-identified.</a:t>
            </a:r>
          </a:p>
          <a:p>
            <a:pPr>
              <a:lnSpc>
                <a:spcPct val="150000"/>
              </a:lnSpc>
            </a:pPr>
            <a:r>
              <a:rPr lang="en-US" dirty="0"/>
              <a:t>Greater religiosity was associated with lower odds of use.</a:t>
            </a:r>
          </a:p>
          <a:p>
            <a:pPr>
              <a:lnSpc>
                <a:spcPct val="150000"/>
              </a:lnSpc>
            </a:pPr>
            <a:r>
              <a:rPr lang="en-US" dirty="0"/>
              <a:t>Past-year SUD was associated with greater odds of use.</a:t>
            </a:r>
          </a:p>
          <a:p>
            <a:pPr>
              <a:lnSpc>
                <a:spcPct val="150000"/>
              </a:lnSpc>
            </a:pPr>
            <a:r>
              <a:rPr lang="en-US" dirty="0"/>
              <a:t>Past-year mutual aid attendance was associated with lower odds of use.</a:t>
            </a:r>
          </a:p>
        </p:txBody>
      </p:sp>
      <p:pic>
        <p:nvPicPr>
          <p:cNvPr id="3074" name="Picture 2" descr="Helping Woman Emoji [Free Download ...">
            <a:extLst>
              <a:ext uri="{FF2B5EF4-FFF2-40B4-BE49-F238E27FC236}">
                <a16:creationId xmlns:a16="http://schemas.microsoft.com/office/drawing/2014/main" id="{BF1F1800-829B-67AD-5558-66CD33E33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88" y="2155008"/>
            <a:ext cx="421504" cy="4271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 Rainbow Flag on Apple iOS 10.0">
            <a:extLst>
              <a:ext uri="{FF2B5EF4-FFF2-40B4-BE49-F238E27FC236}">
                <a16:creationId xmlns:a16="http://schemas.microsoft.com/office/drawing/2014/main" id="{D918190A-3DA1-2808-8F5A-CCAB17858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52" y="2822209"/>
            <a:ext cx="427175" cy="4271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aying Emoji [Free Download iPhone Emojis]">
            <a:extLst>
              <a:ext uri="{FF2B5EF4-FFF2-40B4-BE49-F238E27FC236}">
                <a16:creationId xmlns:a16="http://schemas.microsoft.com/office/drawing/2014/main" id="{0A837277-6F2A-7366-0C9B-1C1F3E83E0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88" y="3433129"/>
            <a:ext cx="411510" cy="41704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spital Emoji (U+1F3E5)">
            <a:extLst>
              <a:ext uri="{FF2B5EF4-FFF2-40B4-BE49-F238E27FC236}">
                <a16:creationId xmlns:a16="http://schemas.microsoft.com/office/drawing/2014/main" id="{579934DD-549B-306B-BD4C-143E5A69F3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659" y="4150764"/>
            <a:ext cx="403696" cy="40369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andshake Emoji (U+1F91D)">
            <a:extLst>
              <a:ext uri="{FF2B5EF4-FFF2-40B4-BE49-F238E27FC236}">
                <a16:creationId xmlns:a16="http://schemas.microsoft.com/office/drawing/2014/main" id="{E3033658-29E1-88FC-1D5A-13E3D2C8C1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644" y="4788783"/>
            <a:ext cx="491221" cy="49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12DA4-D862-C1DA-9E7D-BB8B7C055A1B}"/>
              </a:ext>
            </a:extLst>
          </p:cNvPr>
          <p:cNvSpPr>
            <a:spLocks noGrp="1"/>
          </p:cNvSpPr>
          <p:nvPr>
            <p:ph type="title"/>
          </p:nvPr>
        </p:nvSpPr>
        <p:spPr>
          <a:xfrm>
            <a:off x="657224" y="936711"/>
            <a:ext cx="2988265" cy="4984578"/>
          </a:xfrm>
        </p:spPr>
        <p:txBody>
          <a:bodyPr>
            <a:normAutofit/>
          </a:bodyPr>
          <a:lstStyle/>
          <a:p>
            <a:r>
              <a:rPr lang="en-US" dirty="0"/>
              <a:t>Key Takeaways</a:t>
            </a:r>
          </a:p>
        </p:txBody>
      </p:sp>
      <p:sp>
        <p:nvSpPr>
          <p:cNvPr id="3" name="Content Placeholder 2">
            <a:extLst>
              <a:ext uri="{FF2B5EF4-FFF2-40B4-BE49-F238E27FC236}">
                <a16:creationId xmlns:a16="http://schemas.microsoft.com/office/drawing/2014/main" id="{4001BA5C-827C-6654-0FE5-0D67228309E3}"/>
              </a:ext>
            </a:extLst>
          </p:cNvPr>
          <p:cNvSpPr>
            <a:spLocks noGrp="1"/>
          </p:cNvSpPr>
          <p:nvPr>
            <p:ph idx="1"/>
          </p:nvPr>
        </p:nvSpPr>
        <p:spPr>
          <a:xfrm>
            <a:off x="4614389" y="936711"/>
            <a:ext cx="6815992" cy="4984578"/>
          </a:xfrm>
        </p:spPr>
        <p:txBody>
          <a:bodyPr anchor="ctr">
            <a:normAutofit/>
          </a:bodyPr>
          <a:lstStyle/>
          <a:p>
            <a:r>
              <a:rPr lang="en-US" sz="2800" dirty="0">
                <a:solidFill>
                  <a:schemeClr val="accent1"/>
                </a:solidFill>
              </a:rPr>
              <a:t>2/3 US adults in recovery were non-abstinent.</a:t>
            </a:r>
          </a:p>
          <a:p>
            <a:r>
              <a:rPr lang="en-US" sz="2800" dirty="0">
                <a:solidFill>
                  <a:schemeClr val="accent1"/>
                </a:solidFill>
              </a:rPr>
              <a:t>Adults in abstinent vs non-abstinent recovery did not differ on several measures of functioning, but most had a past-year SUD.</a:t>
            </a:r>
          </a:p>
          <a:p>
            <a:r>
              <a:rPr lang="en-US" sz="2800" dirty="0">
                <a:solidFill>
                  <a:schemeClr val="accent1"/>
                </a:solidFill>
              </a:rPr>
              <a:t>Availability of non-abstinent services may improve engagement and outcomes.</a:t>
            </a:r>
          </a:p>
        </p:txBody>
      </p:sp>
    </p:spTree>
    <p:extLst>
      <p:ext uri="{BB962C8B-B14F-4D97-AF65-F5344CB8AC3E}">
        <p14:creationId xmlns:p14="http://schemas.microsoft.com/office/powerpoint/2010/main" val="392654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0BF9-8EFA-B4BC-56B9-DADFA9F75278}"/>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BA5DE76F-397D-0679-C3AE-83EC76D3AFA4}"/>
              </a:ext>
            </a:extLst>
          </p:cNvPr>
          <p:cNvSpPr>
            <a:spLocks noGrp="1"/>
          </p:cNvSpPr>
          <p:nvPr>
            <p:ph idx="1"/>
          </p:nvPr>
        </p:nvSpPr>
        <p:spPr>
          <a:xfrm>
            <a:off x="676656" y="2011680"/>
            <a:ext cx="5562098" cy="3766185"/>
          </a:xfrm>
        </p:spPr>
        <p:txBody>
          <a:bodyPr/>
          <a:lstStyle/>
          <a:p>
            <a:r>
              <a:rPr lang="en-US" dirty="0"/>
              <a:t>Study changes in SUD symptomology and abstinence status over time.</a:t>
            </a:r>
          </a:p>
          <a:p>
            <a:r>
              <a:rPr lang="en-US" dirty="0"/>
              <a:t>Examine abstinence vs non-abstinence among recovering adolescents.</a:t>
            </a:r>
          </a:p>
          <a:p>
            <a:r>
              <a:rPr lang="en-US" dirty="0"/>
              <a:t>Explore motives and service preferences of people in non-abstinent recovery.</a:t>
            </a:r>
          </a:p>
        </p:txBody>
      </p:sp>
      <p:pic>
        <p:nvPicPr>
          <p:cNvPr id="3074" name="Picture 2" descr="Art with the text sobriety is not superiority">
            <a:extLst>
              <a:ext uri="{FF2B5EF4-FFF2-40B4-BE49-F238E27FC236}">
                <a16:creationId xmlns:a16="http://schemas.microsoft.com/office/drawing/2014/main" id="{F614F107-091B-3445-10F2-9B0708307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230" y="1710198"/>
            <a:ext cx="3844510" cy="4067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DFAAF5-898A-0F72-A780-F03A85AA55D7}"/>
              </a:ext>
            </a:extLst>
          </p:cNvPr>
          <p:cNvSpPr txBox="1"/>
          <p:nvPr/>
        </p:nvSpPr>
        <p:spPr>
          <a:xfrm>
            <a:off x="6843230" y="5777865"/>
            <a:ext cx="4080734" cy="276999"/>
          </a:xfrm>
          <a:prstGeom prst="rect">
            <a:avLst/>
          </a:prstGeom>
          <a:noFill/>
        </p:spPr>
        <p:txBody>
          <a:bodyPr wrap="square" rtlCol="0">
            <a:spAutoFit/>
          </a:bodyPr>
          <a:lstStyle/>
          <a:p>
            <a:r>
              <a:rPr lang="en-US" sz="1200" i="1" dirty="0">
                <a:solidFill>
                  <a:schemeClr val="bg1"/>
                </a:solidFill>
              </a:rPr>
              <a:t>Art by @plantneighbor, Instagram</a:t>
            </a:r>
          </a:p>
        </p:txBody>
      </p:sp>
    </p:spTree>
    <p:extLst>
      <p:ext uri="{BB962C8B-B14F-4D97-AF65-F5344CB8AC3E}">
        <p14:creationId xmlns:p14="http://schemas.microsoft.com/office/powerpoint/2010/main" val="141978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AA03-CCE3-F516-B061-41BF5DF19C6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D5CC28F-2F0D-CFA6-863E-52CD972E615E}"/>
              </a:ext>
            </a:extLst>
          </p:cNvPr>
          <p:cNvSpPr>
            <a:spLocks noGrp="1"/>
          </p:cNvSpPr>
          <p:nvPr>
            <p:ph idx="1"/>
          </p:nvPr>
        </p:nvSpPr>
        <p:spPr>
          <a:xfrm>
            <a:off x="676656" y="2011680"/>
            <a:ext cx="10753725" cy="4346787"/>
          </a:xfrm>
        </p:spPr>
        <p:txBody>
          <a:bodyPr>
            <a:normAutofit fontScale="92500" lnSpcReduction="20000"/>
          </a:bodyPr>
          <a:lstStyle/>
          <a:p>
            <a:r>
              <a:rPr lang="en-US" dirty="0">
                <a:hlinkClick r:id="rId3"/>
              </a:rPr>
              <a:t>pasman@med.umich.edu</a:t>
            </a: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Pasman, E., Evans-Polce, R. J., Schepis, T. S., Engstrom, C. W., McCabe, V. V., Drazdowski, T. K., &amp; McCabe, S. E. (2024). Non-abstinence among US adults in recovery from an alcohol or other drug problem. </a:t>
            </a:r>
            <a:r>
              <a:rPr lang="en-US" sz="2400" i="1" dirty="0">
                <a:effectLst/>
                <a:latin typeface="Calibri" panose="020F0502020204030204" pitchFamily="34" charset="0"/>
                <a:ea typeface="Calibri" panose="020F0502020204030204" pitchFamily="34" charset="0"/>
                <a:cs typeface="Calibri" panose="020F0502020204030204" pitchFamily="34" charset="0"/>
              </a:rPr>
              <a:t>Journal of Addiction Medicine. </a:t>
            </a:r>
            <a:r>
              <a:rPr lang="en-US" sz="2400" dirty="0">
                <a:effectLst/>
                <a:latin typeface="Calibri" panose="020F0502020204030204" pitchFamily="34" charset="0"/>
                <a:ea typeface="Calibri" panose="020F0502020204030204" pitchFamily="34" charset="0"/>
                <a:cs typeface="Calibri" panose="020F0502020204030204" pitchFamily="34" charset="0"/>
              </a:rPr>
              <a:t>https://doi.org/10.1097/ADM.0000000000001408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descr="A qr code on a white background&#10;&#10;Description automatically generated">
            <a:extLst>
              <a:ext uri="{FF2B5EF4-FFF2-40B4-BE49-F238E27FC236}">
                <a16:creationId xmlns:a16="http://schemas.microsoft.com/office/drawing/2014/main" id="{CCB4E471-1259-2DDB-F99F-C442C85B2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19" y="2436227"/>
            <a:ext cx="2520785" cy="2520785"/>
          </a:xfrm>
          <a:prstGeom prst="rect">
            <a:avLst/>
          </a:prstGeom>
        </p:spPr>
      </p:pic>
    </p:spTree>
    <p:extLst>
      <p:ext uri="{BB962C8B-B14F-4D97-AF65-F5344CB8AC3E}">
        <p14:creationId xmlns:p14="http://schemas.microsoft.com/office/powerpoint/2010/main" val="277007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3C47-98C7-DEEA-0CF3-0EAF72A4991A}"/>
              </a:ext>
            </a:extLst>
          </p:cNvPr>
          <p:cNvSpPr>
            <a:spLocks noGrp="1"/>
          </p:cNvSpPr>
          <p:nvPr>
            <p:ph type="title"/>
          </p:nvPr>
        </p:nvSpPr>
        <p:spPr/>
        <p:txBody>
          <a:bodyPr/>
          <a:lstStyle/>
          <a:p>
            <a:r>
              <a:rPr lang="en-US" dirty="0"/>
              <a:t>Funding and Disclosures</a:t>
            </a:r>
          </a:p>
        </p:txBody>
      </p:sp>
      <p:sp>
        <p:nvSpPr>
          <p:cNvPr id="3" name="Content Placeholder 2">
            <a:extLst>
              <a:ext uri="{FF2B5EF4-FFF2-40B4-BE49-F238E27FC236}">
                <a16:creationId xmlns:a16="http://schemas.microsoft.com/office/drawing/2014/main" id="{98E6A0C9-3B51-599D-E63B-FFCC3B779779}"/>
              </a:ext>
            </a:extLst>
          </p:cNvPr>
          <p:cNvSpPr>
            <a:spLocks noGrp="1"/>
          </p:cNvSpPr>
          <p:nvPr>
            <p:ph idx="1"/>
          </p:nvPr>
        </p:nvSpPr>
        <p:spPr/>
        <p:txBody>
          <a:bodyPr/>
          <a:lstStyle/>
          <a:p>
            <a:r>
              <a:rPr lang="en-US" dirty="0"/>
              <a:t>This study was supported by research awards from the National Institute on Drug Abuse (NIDA) and the National Institute on  Alcohol Abuse and Alcoholism (NIAAA) of the National Institutes of Health (NIH, K23DA048161, R01AA030243, R01DA031160, R01DA043691, R24DA051950). </a:t>
            </a:r>
          </a:p>
          <a:p>
            <a:r>
              <a:rPr lang="en-US" dirty="0"/>
              <a:t>NIH/NIDA/NIAAA had no role in the design and conduct of the study; collection, management, analysis, and interpretation of the data; preparation, review, or approval of the manuscript; and decision to submit the manuscript for publication.</a:t>
            </a:r>
          </a:p>
          <a:p>
            <a:r>
              <a:rPr lang="en-US" dirty="0"/>
              <a:t>No conflicts of interest to report.</a:t>
            </a:r>
          </a:p>
          <a:p>
            <a:endParaRPr lang="en-US" dirty="0"/>
          </a:p>
        </p:txBody>
      </p:sp>
      <p:pic>
        <p:nvPicPr>
          <p:cNvPr id="1030" name="Picture 6" descr="NIH Logo and symbol, meaning, history, PNG, brand">
            <a:extLst>
              <a:ext uri="{FF2B5EF4-FFF2-40B4-BE49-F238E27FC236}">
                <a16:creationId xmlns:a16="http://schemas.microsoft.com/office/drawing/2014/main" id="{CFF78EAC-5368-8255-E2FC-20DF575F4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788" y="3894772"/>
            <a:ext cx="6549645" cy="36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2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EA2E9-D0B8-4CC1-B37E-7D2B76653F5C}"/>
              </a:ext>
            </a:extLst>
          </p:cNvPr>
          <p:cNvSpPr/>
          <p:nvPr/>
        </p:nvSpPr>
        <p:spPr>
          <a:xfrm>
            <a:off x="0" y="0"/>
            <a:ext cx="3847381"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AAC0E-A28C-4B71-9392-D865931BF208}"/>
              </a:ext>
            </a:extLst>
          </p:cNvPr>
          <p:cNvSpPr>
            <a:spLocks noGrp="1"/>
          </p:cNvSpPr>
          <p:nvPr>
            <p:ph type="title"/>
          </p:nvPr>
        </p:nvSpPr>
        <p:spPr>
          <a:xfrm>
            <a:off x="492370" y="516835"/>
            <a:ext cx="3084844" cy="5772840"/>
          </a:xfrm>
        </p:spPr>
        <p:txBody>
          <a:bodyPr anchor="ctr">
            <a:normAutofit/>
          </a:bodyPr>
          <a:lstStyle/>
          <a:p>
            <a:r>
              <a:rPr lang="en-US" dirty="0">
                <a:solidFill>
                  <a:schemeClr val="accent1"/>
                </a:solidFill>
              </a:rPr>
              <a:t>What is Recovery?</a:t>
            </a:r>
          </a:p>
        </p:txBody>
      </p:sp>
      <p:graphicFrame>
        <p:nvGraphicFramePr>
          <p:cNvPr id="5" name="Content Placeholder 2">
            <a:extLst>
              <a:ext uri="{FF2B5EF4-FFF2-40B4-BE49-F238E27FC236}">
                <a16:creationId xmlns:a16="http://schemas.microsoft.com/office/drawing/2014/main" id="{42451ACC-61C4-499A-EECD-C6E44F7E2805}"/>
              </a:ext>
            </a:extLst>
          </p:cNvPr>
          <p:cNvGraphicFramePr>
            <a:graphicFrameLocks noGrp="1"/>
          </p:cNvGraphicFramePr>
          <p:nvPr>
            <p:ph idx="1"/>
            <p:extLst>
              <p:ext uri="{D42A27DB-BD31-4B8C-83A1-F6EECF244321}">
                <p14:modId xmlns:p14="http://schemas.microsoft.com/office/powerpoint/2010/main" val="1009962915"/>
              </p:ext>
            </p:extLst>
          </p:nvPr>
        </p:nvGraphicFramePr>
        <p:xfrm>
          <a:off x="4069584" y="568325"/>
          <a:ext cx="7692157"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53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37B4-6234-3D5A-ED62-1FC30C59D9E3}"/>
              </a:ext>
            </a:extLst>
          </p:cNvPr>
          <p:cNvSpPr>
            <a:spLocks noGrp="1"/>
          </p:cNvSpPr>
          <p:nvPr>
            <p:ph type="title"/>
          </p:nvPr>
        </p:nvSpPr>
        <p:spPr/>
        <p:txBody>
          <a:bodyPr/>
          <a:lstStyle/>
          <a:p>
            <a:r>
              <a:rPr lang="en-US" dirty="0"/>
              <a:t>Reality of US Recovery Services</a:t>
            </a:r>
          </a:p>
        </p:txBody>
      </p:sp>
      <p:pic>
        <p:nvPicPr>
          <p:cNvPr id="1032" name="Picture 8" descr="Archery Target with Arrows in Bullseye and Next Ring - Free vector clipart  images on creazilla.com">
            <a:extLst>
              <a:ext uri="{FF2B5EF4-FFF2-40B4-BE49-F238E27FC236}">
                <a16:creationId xmlns:a16="http://schemas.microsoft.com/office/drawing/2014/main" id="{ACF736E5-33F8-E3EE-DFAC-2FBE610A0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4" y="2053887"/>
            <a:ext cx="5185425" cy="43045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4637533-B4E4-8BFE-625F-01E025004CC2}"/>
              </a:ext>
            </a:extLst>
          </p:cNvPr>
          <p:cNvSpPr/>
          <p:nvPr/>
        </p:nvSpPr>
        <p:spPr>
          <a:xfrm>
            <a:off x="5946420" y="3050365"/>
            <a:ext cx="5379807" cy="1323439"/>
          </a:xfrm>
          <a:prstGeom prst="rect">
            <a:avLst/>
          </a:prstGeom>
          <a:noFill/>
        </p:spPr>
        <p:txBody>
          <a:bodyPr wrap="none" lIns="91440" tIns="45720" rIns="91440" bIns="45720">
            <a:spAutoFit/>
          </a:bodyPr>
          <a:lstStyle/>
          <a:p>
            <a:pPr algn="ctr"/>
            <a:r>
              <a:rPr lang="en-US" sz="8000" b="1" dirty="0">
                <a:ln w="22225">
                  <a:solidFill>
                    <a:srgbClr val="C00000"/>
                  </a:solidFill>
                  <a:prstDash val="solid"/>
                </a:ln>
                <a:solidFill>
                  <a:schemeClr val="accent3"/>
                </a:solidFill>
              </a:rPr>
              <a:t>ABSTINENCE</a:t>
            </a:r>
          </a:p>
        </p:txBody>
      </p:sp>
    </p:spTree>
    <p:extLst>
      <p:ext uri="{BB962C8B-B14F-4D97-AF65-F5344CB8AC3E}">
        <p14:creationId xmlns:p14="http://schemas.microsoft.com/office/powerpoint/2010/main" val="27712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6190A-9BB1-E1C7-2721-71FE97B35DC8}"/>
              </a:ext>
            </a:extLst>
          </p:cNvPr>
          <p:cNvSpPr>
            <a:spLocks noGrp="1"/>
          </p:cNvSpPr>
          <p:nvPr>
            <p:ph type="title"/>
          </p:nvPr>
        </p:nvSpPr>
        <p:spPr>
          <a:xfrm>
            <a:off x="8199458" y="643467"/>
            <a:ext cx="3349075" cy="5584296"/>
          </a:xfrm>
        </p:spPr>
        <p:txBody>
          <a:bodyPr anchor="ctr">
            <a:normAutofit/>
          </a:bodyPr>
          <a:lstStyle/>
          <a:p>
            <a:r>
              <a:rPr lang="en-US" sz="6000" dirty="0"/>
              <a:t>Research Questions</a:t>
            </a:r>
          </a:p>
        </p:txBody>
      </p:sp>
      <p:graphicFrame>
        <p:nvGraphicFramePr>
          <p:cNvPr id="5" name="Content Placeholder 2">
            <a:extLst>
              <a:ext uri="{FF2B5EF4-FFF2-40B4-BE49-F238E27FC236}">
                <a16:creationId xmlns:a16="http://schemas.microsoft.com/office/drawing/2014/main" id="{37B08A15-0799-874E-D9B7-DF2EC67CA6CD}"/>
              </a:ext>
            </a:extLst>
          </p:cNvPr>
          <p:cNvGraphicFramePr>
            <a:graphicFrameLocks noGrp="1"/>
          </p:cNvGraphicFramePr>
          <p:nvPr>
            <p:ph idx="1"/>
            <p:extLst>
              <p:ext uri="{D42A27DB-BD31-4B8C-83A1-F6EECF244321}">
                <p14:modId xmlns:p14="http://schemas.microsoft.com/office/powerpoint/2010/main" val="1585204383"/>
              </p:ext>
            </p:extLst>
          </p:nvPr>
        </p:nvGraphicFramePr>
        <p:xfrm>
          <a:off x="633413" y="684213"/>
          <a:ext cx="6278562"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43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897B-91A9-3FC0-947D-F9DDDC18CF33}"/>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7E8B1EEC-2F93-3389-D528-065864184513}"/>
              </a:ext>
            </a:extLst>
          </p:cNvPr>
          <p:cNvSpPr>
            <a:spLocks noGrp="1"/>
          </p:cNvSpPr>
          <p:nvPr>
            <p:ph idx="1"/>
          </p:nvPr>
        </p:nvSpPr>
        <p:spPr/>
        <p:txBody>
          <a:bodyPr/>
          <a:lstStyle/>
          <a:p>
            <a:r>
              <a:rPr lang="en-US" dirty="0"/>
              <a:t>Data were from the 2022 National Survey on Drug Use and Health (NSDUH).</a:t>
            </a:r>
          </a:p>
          <a:p>
            <a:r>
              <a:rPr lang="en-US" dirty="0"/>
              <a:t>Adults were asked: </a:t>
            </a:r>
          </a:p>
          <a:p>
            <a:pPr lvl="1"/>
            <a:r>
              <a:rPr lang="en-US" i="1" dirty="0"/>
              <a:t>“Do you think you ever had a problem with your own drug or alcohol use?”</a:t>
            </a:r>
          </a:p>
          <a:p>
            <a:pPr lvl="1"/>
            <a:r>
              <a:rPr lang="en-US" i="1" dirty="0"/>
              <a:t>“At this time do you consider yourself to be in recovery or recovered from your own problem with drugs or alcohol use?”</a:t>
            </a:r>
          </a:p>
          <a:p>
            <a:r>
              <a:rPr lang="en-US" dirty="0"/>
              <a:t>N=3,763 adults in recovery (71% of those with a self-perceived AOD problem).</a:t>
            </a:r>
          </a:p>
          <a:p>
            <a:r>
              <a:rPr lang="en-US" dirty="0"/>
              <a:t>Logistic regression was used to identify factors associated with past month AOD use.</a:t>
            </a:r>
          </a:p>
        </p:txBody>
      </p:sp>
    </p:spTree>
    <p:extLst>
      <p:ext uri="{BB962C8B-B14F-4D97-AF65-F5344CB8AC3E}">
        <p14:creationId xmlns:p14="http://schemas.microsoft.com/office/powerpoint/2010/main" val="223301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A0D7-6B9A-E9CB-CF86-A44A280165E4}"/>
              </a:ext>
            </a:extLst>
          </p:cNvPr>
          <p:cNvSpPr>
            <a:spLocks noGrp="1"/>
          </p:cNvSpPr>
          <p:nvPr>
            <p:ph type="title"/>
          </p:nvPr>
        </p:nvSpPr>
        <p:spPr/>
        <p:txBody>
          <a:bodyPr/>
          <a:lstStyle/>
          <a:p>
            <a:r>
              <a:rPr lang="en-US" dirty="0"/>
              <a:t>Sample Characteristics (N = 3,763)</a:t>
            </a:r>
          </a:p>
        </p:txBody>
      </p:sp>
      <p:graphicFrame>
        <p:nvGraphicFramePr>
          <p:cNvPr id="4" name="Table 3">
            <a:extLst>
              <a:ext uri="{FF2B5EF4-FFF2-40B4-BE49-F238E27FC236}">
                <a16:creationId xmlns:a16="http://schemas.microsoft.com/office/drawing/2014/main" id="{C30E8DDD-BBBC-FA05-DC70-DA5FB883D46A}"/>
              </a:ext>
            </a:extLst>
          </p:cNvPr>
          <p:cNvGraphicFramePr>
            <a:graphicFrameLocks noGrp="1"/>
          </p:cNvGraphicFramePr>
          <p:nvPr>
            <p:extLst>
              <p:ext uri="{D42A27DB-BD31-4B8C-83A1-F6EECF244321}">
                <p14:modId xmlns:p14="http://schemas.microsoft.com/office/powerpoint/2010/main" val="4283318657"/>
              </p:ext>
            </p:extLst>
          </p:nvPr>
        </p:nvGraphicFramePr>
        <p:xfrm>
          <a:off x="762001" y="1753512"/>
          <a:ext cx="3564729" cy="4693920"/>
        </p:xfrm>
        <a:graphic>
          <a:graphicData uri="http://schemas.openxmlformats.org/drawingml/2006/table">
            <a:tbl>
              <a:tblPr firstRow="1" bandRow="1">
                <a:tableStyleId>{7E9639D4-E3E2-4D34-9284-5A2195B3D0D7}</a:tableStyleId>
              </a:tblPr>
              <a:tblGrid>
                <a:gridCol w="1568925">
                  <a:extLst>
                    <a:ext uri="{9D8B030D-6E8A-4147-A177-3AD203B41FA5}">
                      <a16:colId xmlns:a16="http://schemas.microsoft.com/office/drawing/2014/main" val="792004731"/>
                    </a:ext>
                  </a:extLst>
                </a:gridCol>
                <a:gridCol w="1995804">
                  <a:extLst>
                    <a:ext uri="{9D8B030D-6E8A-4147-A177-3AD203B41FA5}">
                      <a16:colId xmlns:a16="http://schemas.microsoft.com/office/drawing/2014/main" val="2813787437"/>
                    </a:ext>
                  </a:extLst>
                </a:gridCol>
              </a:tblGrid>
              <a:tr h="271168">
                <a:tc>
                  <a:txBody>
                    <a:bodyPr/>
                    <a:lstStyle/>
                    <a:p>
                      <a:r>
                        <a:rPr lang="en-US" sz="1600" b="1" i="0" dirty="0">
                          <a:solidFill>
                            <a:schemeClr val="bg1"/>
                          </a:solidFill>
                          <a:latin typeface="+mn-lt"/>
                        </a:rPr>
                        <a:t>Age </a:t>
                      </a:r>
                    </a:p>
                  </a:txBody>
                  <a:tcPr>
                    <a:noFill/>
                  </a:tcPr>
                </a:tc>
                <a:tc>
                  <a:txBody>
                    <a:bodyPr/>
                    <a:lstStyle/>
                    <a:p>
                      <a:endParaRPr lang="en-US" sz="1600" b="0" dirty="0">
                        <a:solidFill>
                          <a:schemeClr val="bg1"/>
                        </a:solidFill>
                        <a:latin typeface="+mn-lt"/>
                      </a:endParaRPr>
                    </a:p>
                  </a:txBody>
                  <a:tcPr>
                    <a:noFill/>
                  </a:tcPr>
                </a:tc>
                <a:extLst>
                  <a:ext uri="{0D108BD9-81ED-4DB2-BD59-A6C34878D82A}">
                    <a16:rowId xmlns:a16="http://schemas.microsoft.com/office/drawing/2014/main" val="2103379854"/>
                  </a:ext>
                </a:extLst>
              </a:tr>
              <a:tr h="271168">
                <a:tc>
                  <a:txBody>
                    <a:bodyPr/>
                    <a:lstStyle/>
                    <a:p>
                      <a:r>
                        <a:rPr lang="en-US" sz="1600" dirty="0">
                          <a:solidFill>
                            <a:schemeClr val="bg1"/>
                          </a:solidFill>
                          <a:latin typeface="+mn-lt"/>
                        </a:rPr>
                        <a:t>   18 – 25 </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830149021"/>
                  </a:ext>
                </a:extLst>
              </a:tr>
              <a:tr h="271168">
                <a:tc>
                  <a:txBody>
                    <a:bodyPr/>
                    <a:lstStyle/>
                    <a:p>
                      <a:r>
                        <a:rPr lang="en-US" sz="1600" dirty="0">
                          <a:solidFill>
                            <a:schemeClr val="bg1"/>
                          </a:solidFill>
                          <a:latin typeface="+mn-lt"/>
                        </a:rPr>
                        <a:t>   26 – 49 </a:t>
                      </a:r>
                    </a:p>
                  </a:txBody>
                  <a:tcPr>
                    <a:lnR w="12700" cap="flat" cmpd="sng" algn="ctr">
                      <a:noFill/>
                      <a:prstDash val="solid"/>
                      <a:round/>
                      <a:headEnd type="none" w="med" len="med"/>
                      <a:tailEnd type="none" w="med" len="med"/>
                    </a:lnR>
                  </a:tcPr>
                </a:tc>
                <a:tc>
                  <a:txBody>
                    <a:bodyPr/>
                    <a:lstStyle/>
                    <a:p>
                      <a:endParaRPr lang="en-US" sz="1600" dirty="0">
                        <a:solidFill>
                          <a:schemeClr val="bg1"/>
                        </a:solidFill>
                        <a:latin typeface="+mn-lt"/>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560155815"/>
                  </a:ext>
                </a:extLst>
              </a:tr>
              <a:tr h="271168">
                <a:tc>
                  <a:txBody>
                    <a:bodyPr/>
                    <a:lstStyle/>
                    <a:p>
                      <a:r>
                        <a:rPr lang="en-US" sz="1600" dirty="0">
                          <a:solidFill>
                            <a:schemeClr val="bg1"/>
                          </a:solidFill>
                          <a:latin typeface="+mn-lt"/>
                        </a:rPr>
                        <a:t>   50+</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189554903"/>
                  </a:ext>
                </a:extLst>
              </a:tr>
              <a:tr h="271168">
                <a:tc>
                  <a:txBody>
                    <a:bodyPr/>
                    <a:lstStyle/>
                    <a:p>
                      <a:r>
                        <a:rPr lang="en-US" sz="1600" b="1" dirty="0">
                          <a:solidFill>
                            <a:schemeClr val="bg1"/>
                          </a:solidFill>
                          <a:latin typeface="+mn-lt"/>
                        </a:rPr>
                        <a:t>Sex</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2263867529"/>
                  </a:ext>
                </a:extLst>
              </a:tr>
              <a:tr h="271168">
                <a:tc>
                  <a:txBody>
                    <a:bodyPr/>
                    <a:lstStyle/>
                    <a:p>
                      <a:r>
                        <a:rPr lang="en-US" sz="1600" dirty="0">
                          <a:solidFill>
                            <a:schemeClr val="bg1"/>
                          </a:solidFill>
                          <a:latin typeface="+mn-lt"/>
                        </a:rPr>
                        <a:t>  Male</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692669808"/>
                  </a:ext>
                </a:extLst>
              </a:tr>
              <a:tr h="271168">
                <a:tc>
                  <a:txBody>
                    <a:bodyPr/>
                    <a:lstStyle/>
                    <a:p>
                      <a:r>
                        <a:rPr lang="en-US" sz="1600" dirty="0">
                          <a:solidFill>
                            <a:schemeClr val="bg1"/>
                          </a:solidFill>
                          <a:latin typeface="+mn-lt"/>
                        </a:rPr>
                        <a:t>  Female</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913850372"/>
                  </a:ext>
                </a:extLst>
              </a:tr>
              <a:tr h="271168">
                <a:tc>
                  <a:txBody>
                    <a:bodyPr/>
                    <a:lstStyle/>
                    <a:p>
                      <a:r>
                        <a:rPr lang="en-US" sz="1600" b="1" dirty="0">
                          <a:solidFill>
                            <a:schemeClr val="bg1"/>
                          </a:solidFill>
                          <a:latin typeface="+mn-lt"/>
                        </a:rPr>
                        <a:t>Race-ethnicity</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058211440"/>
                  </a:ext>
                </a:extLst>
              </a:tr>
              <a:tr h="271168">
                <a:tc>
                  <a:txBody>
                    <a:bodyPr/>
                    <a:lstStyle/>
                    <a:p>
                      <a:r>
                        <a:rPr lang="en-US" sz="1600" dirty="0">
                          <a:solidFill>
                            <a:schemeClr val="bg1"/>
                          </a:solidFill>
                          <a:latin typeface="+mn-lt"/>
                        </a:rPr>
                        <a:t>  Asian</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850458142"/>
                  </a:ext>
                </a:extLst>
              </a:tr>
              <a:tr h="271168">
                <a:tc>
                  <a:txBody>
                    <a:bodyPr/>
                    <a:lstStyle/>
                    <a:p>
                      <a:r>
                        <a:rPr lang="en-US" sz="1600" dirty="0">
                          <a:solidFill>
                            <a:schemeClr val="bg1"/>
                          </a:solidFill>
                          <a:latin typeface="+mn-lt"/>
                        </a:rPr>
                        <a:t>  Black</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418495521"/>
                  </a:ext>
                </a:extLst>
              </a:tr>
              <a:tr h="271168">
                <a:tc>
                  <a:txBody>
                    <a:bodyPr/>
                    <a:lstStyle/>
                    <a:p>
                      <a:r>
                        <a:rPr lang="en-US" sz="1600" dirty="0">
                          <a:solidFill>
                            <a:schemeClr val="bg1"/>
                          </a:solidFill>
                          <a:latin typeface="+mn-lt"/>
                        </a:rPr>
                        <a:t>  Hispanic</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549032453"/>
                  </a:ext>
                </a:extLst>
              </a:tr>
              <a:tr h="271168">
                <a:tc>
                  <a:txBody>
                    <a:bodyPr/>
                    <a:lstStyle/>
                    <a:p>
                      <a:r>
                        <a:rPr lang="en-US" sz="1600" dirty="0">
                          <a:solidFill>
                            <a:schemeClr val="bg1"/>
                          </a:solidFill>
                          <a:latin typeface="+mn-lt"/>
                        </a:rPr>
                        <a:t>  Indigenous</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590869152"/>
                  </a:ext>
                </a:extLst>
              </a:tr>
              <a:tr h="271168">
                <a:tc>
                  <a:txBody>
                    <a:bodyPr/>
                    <a:lstStyle/>
                    <a:p>
                      <a:r>
                        <a:rPr lang="en-US" sz="1600" dirty="0">
                          <a:solidFill>
                            <a:schemeClr val="bg1"/>
                          </a:solidFill>
                          <a:latin typeface="+mn-lt"/>
                        </a:rPr>
                        <a:t>  Multiracial</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769572899"/>
                  </a:ext>
                </a:extLst>
              </a:tr>
              <a:tr h="271168">
                <a:tc>
                  <a:txBody>
                    <a:bodyPr/>
                    <a:lstStyle/>
                    <a:p>
                      <a:r>
                        <a:rPr lang="en-US" sz="1600" dirty="0">
                          <a:solidFill>
                            <a:schemeClr val="bg1"/>
                          </a:solidFill>
                          <a:latin typeface="+mn-lt"/>
                        </a:rPr>
                        <a:t>  White</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145754701"/>
                  </a:ext>
                </a:extLst>
              </a:tr>
            </a:tbl>
          </a:graphicData>
        </a:graphic>
      </p:graphicFrame>
      <p:graphicFrame>
        <p:nvGraphicFramePr>
          <p:cNvPr id="16" name="Chart 15">
            <a:extLst>
              <a:ext uri="{FF2B5EF4-FFF2-40B4-BE49-F238E27FC236}">
                <a16:creationId xmlns:a16="http://schemas.microsoft.com/office/drawing/2014/main" id="{A4F84CB3-E418-382F-00C6-7BAFE50370B3}"/>
              </a:ext>
            </a:extLst>
          </p:cNvPr>
          <p:cNvGraphicFramePr/>
          <p:nvPr>
            <p:extLst>
              <p:ext uri="{D42A27DB-BD31-4B8C-83A1-F6EECF244321}">
                <p14:modId xmlns:p14="http://schemas.microsoft.com/office/powerpoint/2010/main" val="466448952"/>
              </p:ext>
            </p:extLst>
          </p:nvPr>
        </p:nvGraphicFramePr>
        <p:xfrm>
          <a:off x="2327564" y="2402856"/>
          <a:ext cx="1999166" cy="375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a:extLst>
              <a:ext uri="{FF2B5EF4-FFF2-40B4-BE49-F238E27FC236}">
                <a16:creationId xmlns:a16="http://schemas.microsoft.com/office/drawing/2014/main" id="{BF38F240-52D3-68B8-8A8B-D77D3CAED70E}"/>
              </a:ext>
            </a:extLst>
          </p:cNvPr>
          <p:cNvGraphicFramePr>
            <a:graphicFrameLocks noGrp="1"/>
          </p:cNvGraphicFramePr>
          <p:nvPr>
            <p:extLst>
              <p:ext uri="{D42A27DB-BD31-4B8C-83A1-F6EECF244321}">
                <p14:modId xmlns:p14="http://schemas.microsoft.com/office/powerpoint/2010/main" val="2208252594"/>
              </p:ext>
            </p:extLst>
          </p:nvPr>
        </p:nvGraphicFramePr>
        <p:xfrm>
          <a:off x="4474281" y="1755871"/>
          <a:ext cx="3564729" cy="4693920"/>
        </p:xfrm>
        <a:graphic>
          <a:graphicData uri="http://schemas.openxmlformats.org/drawingml/2006/table">
            <a:tbl>
              <a:tblPr firstRow="1" bandRow="1">
                <a:tableStyleId>{7E9639D4-E3E2-4D34-9284-5A2195B3D0D7}</a:tableStyleId>
              </a:tblPr>
              <a:tblGrid>
                <a:gridCol w="1568925">
                  <a:extLst>
                    <a:ext uri="{9D8B030D-6E8A-4147-A177-3AD203B41FA5}">
                      <a16:colId xmlns:a16="http://schemas.microsoft.com/office/drawing/2014/main" val="792004731"/>
                    </a:ext>
                  </a:extLst>
                </a:gridCol>
                <a:gridCol w="1995804">
                  <a:extLst>
                    <a:ext uri="{9D8B030D-6E8A-4147-A177-3AD203B41FA5}">
                      <a16:colId xmlns:a16="http://schemas.microsoft.com/office/drawing/2014/main" val="2813787437"/>
                    </a:ext>
                  </a:extLst>
                </a:gridCol>
              </a:tblGrid>
              <a:tr h="271168">
                <a:tc>
                  <a:txBody>
                    <a:bodyPr/>
                    <a:lstStyle/>
                    <a:p>
                      <a:r>
                        <a:rPr lang="en-US" sz="1600" b="1" dirty="0">
                          <a:solidFill>
                            <a:schemeClr val="bg1"/>
                          </a:solidFill>
                          <a:latin typeface="+mn-lt"/>
                        </a:rPr>
                        <a:t>Sexual Identity </a:t>
                      </a:r>
                    </a:p>
                  </a:txBody>
                  <a:tcPr>
                    <a:noFill/>
                  </a:tcPr>
                </a:tc>
                <a:tc>
                  <a:txBody>
                    <a:bodyPr/>
                    <a:lstStyle/>
                    <a:p>
                      <a:endParaRPr lang="en-US" sz="1600" b="0" dirty="0">
                        <a:solidFill>
                          <a:schemeClr val="bg1"/>
                        </a:solidFill>
                        <a:latin typeface="+mn-lt"/>
                      </a:endParaRPr>
                    </a:p>
                  </a:txBody>
                  <a:tcPr>
                    <a:noFill/>
                  </a:tcPr>
                </a:tc>
                <a:extLst>
                  <a:ext uri="{0D108BD9-81ED-4DB2-BD59-A6C34878D82A}">
                    <a16:rowId xmlns:a16="http://schemas.microsoft.com/office/drawing/2014/main" val="2103379854"/>
                  </a:ext>
                </a:extLst>
              </a:tr>
              <a:tr h="271168">
                <a:tc>
                  <a:txBody>
                    <a:bodyPr/>
                    <a:lstStyle/>
                    <a:p>
                      <a:r>
                        <a:rPr lang="en-US" sz="1600" dirty="0">
                          <a:solidFill>
                            <a:schemeClr val="bg1"/>
                          </a:solidFill>
                          <a:latin typeface="+mn-lt"/>
                        </a:rPr>
                        <a:t>   Straight </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830149021"/>
                  </a:ext>
                </a:extLst>
              </a:tr>
              <a:tr h="271168">
                <a:tc>
                  <a:txBody>
                    <a:bodyPr/>
                    <a:lstStyle/>
                    <a:p>
                      <a:r>
                        <a:rPr lang="en-US" sz="1600" dirty="0">
                          <a:solidFill>
                            <a:schemeClr val="bg1"/>
                          </a:solidFill>
                          <a:latin typeface="+mn-lt"/>
                        </a:rPr>
                        <a:t>   Lesbian/gay </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560155815"/>
                  </a:ext>
                </a:extLst>
              </a:tr>
              <a:tr h="271168">
                <a:tc>
                  <a:txBody>
                    <a:bodyPr/>
                    <a:lstStyle/>
                    <a:p>
                      <a:r>
                        <a:rPr lang="en-US" sz="1600" dirty="0">
                          <a:solidFill>
                            <a:schemeClr val="bg1"/>
                          </a:solidFill>
                          <a:latin typeface="+mn-lt"/>
                        </a:rPr>
                        <a:t>   Bisexual</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189554903"/>
                  </a:ext>
                </a:extLst>
              </a:tr>
              <a:tr h="271168">
                <a:tc>
                  <a:txBody>
                    <a:bodyPr/>
                    <a:lstStyle/>
                    <a:p>
                      <a:r>
                        <a:rPr lang="en-US" sz="1600" b="1" dirty="0">
                          <a:solidFill>
                            <a:schemeClr val="bg1"/>
                          </a:solidFill>
                          <a:latin typeface="+mn-lt"/>
                        </a:rPr>
                        <a:t>Community</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2263867529"/>
                  </a:ext>
                </a:extLst>
              </a:tr>
              <a:tr h="271168">
                <a:tc>
                  <a:txBody>
                    <a:bodyPr/>
                    <a:lstStyle/>
                    <a:p>
                      <a:r>
                        <a:rPr lang="en-US" sz="1600" dirty="0">
                          <a:solidFill>
                            <a:schemeClr val="bg1"/>
                          </a:solidFill>
                          <a:latin typeface="+mn-lt"/>
                        </a:rPr>
                        <a:t>  Urban</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058211440"/>
                  </a:ext>
                </a:extLst>
              </a:tr>
              <a:tr h="271168">
                <a:tc>
                  <a:txBody>
                    <a:bodyPr/>
                    <a:lstStyle/>
                    <a:p>
                      <a:r>
                        <a:rPr lang="en-US" sz="1600" dirty="0">
                          <a:solidFill>
                            <a:schemeClr val="bg1"/>
                          </a:solidFill>
                          <a:latin typeface="+mn-lt"/>
                        </a:rPr>
                        <a:t>  Rural</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850458142"/>
                  </a:ext>
                </a:extLst>
              </a:tr>
              <a:tr h="271168">
                <a:tc>
                  <a:txBody>
                    <a:bodyPr/>
                    <a:lstStyle/>
                    <a:p>
                      <a:r>
                        <a:rPr lang="en-US" sz="1600" b="1" dirty="0">
                          <a:solidFill>
                            <a:schemeClr val="bg1"/>
                          </a:solidFill>
                          <a:latin typeface="+mn-lt"/>
                        </a:rPr>
                        <a:t>Employment</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418495521"/>
                  </a:ext>
                </a:extLst>
              </a:tr>
              <a:tr h="271168">
                <a:tc>
                  <a:txBody>
                    <a:bodyPr/>
                    <a:lstStyle/>
                    <a:p>
                      <a:r>
                        <a:rPr lang="en-US" sz="1600" dirty="0">
                          <a:solidFill>
                            <a:schemeClr val="bg1"/>
                          </a:solidFill>
                          <a:latin typeface="+mn-lt"/>
                        </a:rPr>
                        <a:t>  Employed</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549032453"/>
                  </a:ext>
                </a:extLst>
              </a:tr>
              <a:tr h="271168">
                <a:tc>
                  <a:txBody>
                    <a:bodyPr/>
                    <a:lstStyle/>
                    <a:p>
                      <a:r>
                        <a:rPr lang="en-US" sz="1600" dirty="0">
                          <a:solidFill>
                            <a:schemeClr val="bg1"/>
                          </a:solidFill>
                          <a:latin typeface="+mn-lt"/>
                        </a:rPr>
                        <a:t>  Unemployed</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590869152"/>
                  </a:ext>
                </a:extLst>
              </a:tr>
              <a:tr h="271168">
                <a:tc>
                  <a:txBody>
                    <a:bodyPr/>
                    <a:lstStyle/>
                    <a:p>
                      <a:r>
                        <a:rPr lang="en-US" sz="1600" dirty="0">
                          <a:solidFill>
                            <a:schemeClr val="bg1"/>
                          </a:solidFill>
                          <a:latin typeface="+mn-lt"/>
                        </a:rPr>
                        <a:t>  Not looking</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769572899"/>
                  </a:ext>
                </a:extLst>
              </a:tr>
              <a:tr h="271168">
                <a:tc>
                  <a:txBody>
                    <a:bodyPr/>
                    <a:lstStyle/>
                    <a:p>
                      <a:r>
                        <a:rPr lang="en-US" sz="1600" b="1" dirty="0">
                          <a:solidFill>
                            <a:schemeClr val="bg1"/>
                          </a:solidFill>
                          <a:latin typeface="+mn-lt"/>
                        </a:rPr>
                        <a:t>Insured</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145754701"/>
                  </a:ext>
                </a:extLst>
              </a:tr>
              <a:tr h="271168">
                <a:tc>
                  <a:txBody>
                    <a:bodyPr/>
                    <a:lstStyle/>
                    <a:p>
                      <a:r>
                        <a:rPr lang="en-US" sz="1600" b="1" dirty="0">
                          <a:solidFill>
                            <a:schemeClr val="bg1"/>
                          </a:solidFill>
                          <a:latin typeface="+mn-lt"/>
                        </a:rPr>
                        <a:t>Probation</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2545169152"/>
                  </a:ext>
                </a:extLst>
              </a:tr>
              <a:tr h="271168">
                <a:tc>
                  <a:txBody>
                    <a:bodyPr/>
                    <a:lstStyle/>
                    <a:p>
                      <a:r>
                        <a:rPr lang="en-US" sz="1600" b="1" dirty="0">
                          <a:solidFill>
                            <a:schemeClr val="bg1"/>
                          </a:solidFill>
                          <a:latin typeface="+mn-lt"/>
                        </a:rPr>
                        <a:t>Child in home</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782570607"/>
                  </a:ext>
                </a:extLst>
              </a:tr>
            </a:tbl>
          </a:graphicData>
        </a:graphic>
      </p:graphicFrame>
      <p:graphicFrame>
        <p:nvGraphicFramePr>
          <p:cNvPr id="30" name="Table 29">
            <a:extLst>
              <a:ext uri="{FF2B5EF4-FFF2-40B4-BE49-F238E27FC236}">
                <a16:creationId xmlns:a16="http://schemas.microsoft.com/office/drawing/2014/main" id="{754E40F4-70A5-5818-2926-E0260C8A1CDB}"/>
              </a:ext>
            </a:extLst>
          </p:cNvPr>
          <p:cNvGraphicFramePr>
            <a:graphicFrameLocks noGrp="1"/>
          </p:cNvGraphicFramePr>
          <p:nvPr>
            <p:extLst>
              <p:ext uri="{D42A27DB-BD31-4B8C-83A1-F6EECF244321}">
                <p14:modId xmlns:p14="http://schemas.microsoft.com/office/powerpoint/2010/main" val="404518737"/>
              </p:ext>
            </p:extLst>
          </p:nvPr>
        </p:nvGraphicFramePr>
        <p:xfrm>
          <a:off x="8186561" y="1746595"/>
          <a:ext cx="3564729" cy="4693920"/>
        </p:xfrm>
        <a:graphic>
          <a:graphicData uri="http://schemas.openxmlformats.org/drawingml/2006/table">
            <a:tbl>
              <a:tblPr firstRow="1" bandRow="1">
                <a:tableStyleId>{7E9639D4-E3E2-4D34-9284-5A2195B3D0D7}</a:tableStyleId>
              </a:tblPr>
              <a:tblGrid>
                <a:gridCol w="1568925">
                  <a:extLst>
                    <a:ext uri="{9D8B030D-6E8A-4147-A177-3AD203B41FA5}">
                      <a16:colId xmlns:a16="http://schemas.microsoft.com/office/drawing/2014/main" val="792004731"/>
                    </a:ext>
                  </a:extLst>
                </a:gridCol>
                <a:gridCol w="1995804">
                  <a:extLst>
                    <a:ext uri="{9D8B030D-6E8A-4147-A177-3AD203B41FA5}">
                      <a16:colId xmlns:a16="http://schemas.microsoft.com/office/drawing/2014/main" val="2813787437"/>
                    </a:ext>
                  </a:extLst>
                </a:gridCol>
              </a:tblGrid>
              <a:tr h="271168">
                <a:tc>
                  <a:txBody>
                    <a:bodyPr/>
                    <a:lstStyle/>
                    <a:p>
                      <a:r>
                        <a:rPr lang="en-US" sz="1600" b="1" dirty="0">
                          <a:solidFill>
                            <a:schemeClr val="bg1"/>
                          </a:solidFill>
                          <a:latin typeface="+mn-lt"/>
                        </a:rPr>
                        <a:t>Religiosity </a:t>
                      </a:r>
                      <a:r>
                        <a:rPr lang="en-US" sz="1600" b="0" dirty="0">
                          <a:solidFill>
                            <a:schemeClr val="bg1"/>
                          </a:solidFill>
                          <a:latin typeface="+mn-lt"/>
                        </a:rPr>
                        <a:t>(2–8)</a:t>
                      </a:r>
                    </a:p>
                  </a:txBody>
                  <a:tcPr>
                    <a:noFill/>
                  </a:tcPr>
                </a:tc>
                <a:tc>
                  <a:txBody>
                    <a:bodyPr/>
                    <a:lstStyle/>
                    <a:p>
                      <a:r>
                        <a:rPr lang="en-US" sz="1600" b="0" dirty="0">
                          <a:solidFill>
                            <a:schemeClr val="bg1"/>
                          </a:solidFill>
                          <a:latin typeface="+mn-lt"/>
                        </a:rPr>
                        <a:t>M=5.2, SD=2.0</a:t>
                      </a:r>
                    </a:p>
                  </a:txBody>
                  <a:tcPr>
                    <a:noFill/>
                  </a:tcPr>
                </a:tc>
                <a:extLst>
                  <a:ext uri="{0D108BD9-81ED-4DB2-BD59-A6C34878D82A}">
                    <a16:rowId xmlns:a16="http://schemas.microsoft.com/office/drawing/2014/main" val="2103379854"/>
                  </a:ext>
                </a:extLst>
              </a:tr>
              <a:tr h="271168">
                <a:tc>
                  <a:txBody>
                    <a:bodyPr/>
                    <a:lstStyle/>
                    <a:p>
                      <a:r>
                        <a:rPr lang="en-US" sz="1600" b="1" dirty="0">
                          <a:solidFill>
                            <a:schemeClr val="bg1"/>
                          </a:solidFill>
                          <a:latin typeface="+mn-lt"/>
                        </a:rPr>
                        <a:t>Health </a:t>
                      </a:r>
                      <a:r>
                        <a:rPr lang="en-US" sz="1600" b="0" dirty="0">
                          <a:solidFill>
                            <a:schemeClr val="bg1"/>
                          </a:solidFill>
                          <a:latin typeface="+mn-lt"/>
                        </a:rPr>
                        <a:t>(1–5)</a:t>
                      </a:r>
                      <a:endParaRPr lang="en-US" sz="1600" b="1" dirty="0">
                        <a:solidFill>
                          <a:schemeClr val="bg1"/>
                        </a:solidFill>
                        <a:latin typeface="+mn-lt"/>
                      </a:endParaRPr>
                    </a:p>
                  </a:txBody>
                  <a:tcPr/>
                </a:tc>
                <a:tc>
                  <a:txBody>
                    <a:bodyPr/>
                    <a:lstStyle/>
                    <a:p>
                      <a:r>
                        <a:rPr lang="en-US" sz="1600" dirty="0">
                          <a:solidFill>
                            <a:schemeClr val="bg1"/>
                          </a:solidFill>
                          <a:latin typeface="+mn-lt"/>
                        </a:rPr>
                        <a:t>M=3.3, SD=1.0</a:t>
                      </a:r>
                    </a:p>
                  </a:txBody>
                  <a:tcPr/>
                </a:tc>
                <a:extLst>
                  <a:ext uri="{0D108BD9-81ED-4DB2-BD59-A6C34878D82A}">
                    <a16:rowId xmlns:a16="http://schemas.microsoft.com/office/drawing/2014/main" val="1830149021"/>
                  </a:ext>
                </a:extLst>
              </a:tr>
              <a:tr h="271168">
                <a:tc>
                  <a:txBody>
                    <a:bodyPr/>
                    <a:lstStyle/>
                    <a:p>
                      <a:r>
                        <a:rPr lang="en-US" sz="1600" b="1" dirty="0">
                          <a:solidFill>
                            <a:schemeClr val="bg1"/>
                          </a:solidFill>
                          <a:latin typeface="+mn-lt"/>
                        </a:rPr>
                        <a:t>Psych distress</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560155815"/>
                  </a:ext>
                </a:extLst>
              </a:tr>
              <a:tr h="271168">
                <a:tc>
                  <a:txBody>
                    <a:bodyPr/>
                    <a:lstStyle/>
                    <a:p>
                      <a:r>
                        <a:rPr lang="en-US" sz="1600" b="1" dirty="0">
                          <a:solidFill>
                            <a:schemeClr val="bg1"/>
                          </a:solidFill>
                          <a:latin typeface="+mn-lt"/>
                        </a:rPr>
                        <a:t>Early use</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189554903"/>
                  </a:ext>
                </a:extLst>
              </a:tr>
              <a:tr h="271168">
                <a:tc>
                  <a:txBody>
                    <a:bodyPr/>
                    <a:lstStyle/>
                    <a:p>
                      <a:r>
                        <a:rPr lang="en-US" sz="1600" b="1" dirty="0">
                          <a:solidFill>
                            <a:schemeClr val="bg1"/>
                          </a:solidFill>
                          <a:latin typeface="+mn-lt"/>
                        </a:rPr>
                        <a:t>Past-year SUD</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2263867529"/>
                  </a:ext>
                </a:extLst>
              </a:tr>
              <a:tr h="271168">
                <a:tc>
                  <a:txBody>
                    <a:bodyPr/>
                    <a:lstStyle/>
                    <a:p>
                      <a:r>
                        <a:rPr lang="en-US" sz="1600" dirty="0">
                          <a:solidFill>
                            <a:schemeClr val="bg1"/>
                          </a:solidFill>
                          <a:latin typeface="+mn-lt"/>
                        </a:rPr>
                        <a:t>  None</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058211440"/>
                  </a:ext>
                </a:extLst>
              </a:tr>
              <a:tr h="271168">
                <a:tc>
                  <a:txBody>
                    <a:bodyPr/>
                    <a:lstStyle/>
                    <a:p>
                      <a:r>
                        <a:rPr lang="en-US" sz="1600" dirty="0">
                          <a:solidFill>
                            <a:schemeClr val="bg1"/>
                          </a:solidFill>
                          <a:latin typeface="+mn-lt"/>
                        </a:rPr>
                        <a:t>  1 mild</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850458142"/>
                  </a:ext>
                </a:extLst>
              </a:tr>
              <a:tr h="271168">
                <a:tc>
                  <a:txBody>
                    <a:bodyPr/>
                    <a:lstStyle/>
                    <a:p>
                      <a:r>
                        <a:rPr lang="en-US" sz="1600" dirty="0">
                          <a:solidFill>
                            <a:schemeClr val="bg1"/>
                          </a:solidFill>
                          <a:latin typeface="+mn-lt"/>
                        </a:rPr>
                        <a:t>  1 mod/severe</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418495521"/>
                  </a:ext>
                </a:extLst>
              </a:tr>
              <a:tr h="271168">
                <a:tc>
                  <a:txBody>
                    <a:bodyPr/>
                    <a:lstStyle/>
                    <a:p>
                      <a:r>
                        <a:rPr lang="en-US" sz="1600" dirty="0">
                          <a:solidFill>
                            <a:schemeClr val="bg1"/>
                          </a:solidFill>
                          <a:latin typeface="+mn-lt"/>
                        </a:rPr>
                        <a:t>  Multiple</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549032453"/>
                  </a:ext>
                </a:extLst>
              </a:tr>
              <a:tr h="271168">
                <a:tc>
                  <a:txBody>
                    <a:bodyPr/>
                    <a:lstStyle/>
                    <a:p>
                      <a:r>
                        <a:rPr lang="en-US" sz="1600" b="1" dirty="0">
                          <a:solidFill>
                            <a:schemeClr val="bg1"/>
                          </a:solidFill>
                          <a:latin typeface="+mn-lt"/>
                        </a:rPr>
                        <a:t>Service use</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590869152"/>
                  </a:ext>
                </a:extLst>
              </a:tr>
              <a:tr h="271168">
                <a:tc>
                  <a:txBody>
                    <a:bodyPr/>
                    <a:lstStyle/>
                    <a:p>
                      <a:r>
                        <a:rPr lang="en-US" sz="1600" dirty="0">
                          <a:solidFill>
                            <a:schemeClr val="bg1"/>
                          </a:solidFill>
                          <a:latin typeface="+mn-lt"/>
                        </a:rPr>
                        <a:t>  Specialty</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769572899"/>
                  </a:ext>
                </a:extLst>
              </a:tr>
              <a:tr h="271168">
                <a:tc>
                  <a:txBody>
                    <a:bodyPr/>
                    <a:lstStyle/>
                    <a:p>
                      <a:r>
                        <a:rPr lang="en-US" sz="1600" dirty="0">
                          <a:solidFill>
                            <a:schemeClr val="bg1"/>
                          </a:solidFill>
                          <a:latin typeface="+mn-lt"/>
                        </a:rPr>
                        <a:t>  Non-specialty</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145754701"/>
                  </a:ext>
                </a:extLst>
              </a:tr>
              <a:tr h="271168">
                <a:tc>
                  <a:txBody>
                    <a:bodyPr/>
                    <a:lstStyle/>
                    <a:p>
                      <a:r>
                        <a:rPr lang="en-US" sz="1600" dirty="0">
                          <a:solidFill>
                            <a:schemeClr val="bg1"/>
                          </a:solidFill>
                          <a:latin typeface="+mn-lt"/>
                        </a:rPr>
                        <a:t>  Mutual aid</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3452547696"/>
                  </a:ext>
                </a:extLst>
              </a:tr>
              <a:tr h="271168">
                <a:tc>
                  <a:txBody>
                    <a:bodyPr/>
                    <a:lstStyle/>
                    <a:p>
                      <a:r>
                        <a:rPr lang="en-US" sz="1600" dirty="0">
                          <a:solidFill>
                            <a:schemeClr val="bg1"/>
                          </a:solidFill>
                          <a:latin typeface="+mn-lt"/>
                        </a:rPr>
                        <a:t>  Medication</a:t>
                      </a:r>
                    </a:p>
                  </a:txBody>
                  <a:tcPr/>
                </a:tc>
                <a:tc>
                  <a:txBody>
                    <a:bodyPr/>
                    <a:lstStyle/>
                    <a:p>
                      <a:endParaRPr lang="en-US" sz="1600" dirty="0">
                        <a:solidFill>
                          <a:schemeClr val="bg1"/>
                        </a:solidFill>
                        <a:latin typeface="+mn-lt"/>
                      </a:endParaRPr>
                    </a:p>
                  </a:txBody>
                  <a:tcPr/>
                </a:tc>
                <a:extLst>
                  <a:ext uri="{0D108BD9-81ED-4DB2-BD59-A6C34878D82A}">
                    <a16:rowId xmlns:a16="http://schemas.microsoft.com/office/drawing/2014/main" val="1067528628"/>
                  </a:ext>
                </a:extLst>
              </a:tr>
            </a:tbl>
          </a:graphicData>
        </a:graphic>
      </p:graphicFrame>
      <p:graphicFrame>
        <p:nvGraphicFramePr>
          <p:cNvPr id="5" name="Chart 4">
            <a:extLst>
              <a:ext uri="{FF2B5EF4-FFF2-40B4-BE49-F238E27FC236}">
                <a16:creationId xmlns:a16="http://schemas.microsoft.com/office/drawing/2014/main" id="{6BAFD3EF-E1F3-B992-50FC-AB3D9E71E281}"/>
              </a:ext>
            </a:extLst>
          </p:cNvPr>
          <p:cNvGraphicFramePr/>
          <p:nvPr>
            <p:extLst>
              <p:ext uri="{D42A27DB-BD31-4B8C-83A1-F6EECF244321}">
                <p14:modId xmlns:p14="http://schemas.microsoft.com/office/powerpoint/2010/main" val="1265696665"/>
              </p:ext>
            </p:extLst>
          </p:nvPr>
        </p:nvGraphicFramePr>
        <p:xfrm>
          <a:off x="6039844" y="3737569"/>
          <a:ext cx="1999166" cy="3750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7E120817-030B-DA2B-CCB0-7453F773036C}"/>
              </a:ext>
            </a:extLst>
          </p:cNvPr>
          <p:cNvGraphicFramePr/>
          <p:nvPr>
            <p:extLst>
              <p:ext uri="{D42A27DB-BD31-4B8C-83A1-F6EECF244321}">
                <p14:modId xmlns:p14="http://schemas.microsoft.com/office/powerpoint/2010/main" val="2517144226"/>
              </p:ext>
            </p:extLst>
          </p:nvPr>
        </p:nvGraphicFramePr>
        <p:xfrm>
          <a:off x="2327564" y="2734314"/>
          <a:ext cx="1999166" cy="3750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60A98500-DFCF-A7B5-4A9D-F5460DFF87EA}"/>
              </a:ext>
            </a:extLst>
          </p:cNvPr>
          <p:cNvGraphicFramePr/>
          <p:nvPr>
            <p:extLst>
              <p:ext uri="{D42A27DB-BD31-4B8C-83A1-F6EECF244321}">
                <p14:modId xmlns:p14="http://schemas.microsoft.com/office/powerpoint/2010/main" val="2232380239"/>
              </p:ext>
            </p:extLst>
          </p:nvPr>
        </p:nvGraphicFramePr>
        <p:xfrm>
          <a:off x="2327564" y="3407723"/>
          <a:ext cx="1999166" cy="3750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4AAC66BF-6599-B114-139B-B89E1066FE01}"/>
              </a:ext>
            </a:extLst>
          </p:cNvPr>
          <p:cNvGraphicFramePr/>
          <p:nvPr>
            <p:extLst>
              <p:ext uri="{D42A27DB-BD31-4B8C-83A1-F6EECF244321}">
                <p14:modId xmlns:p14="http://schemas.microsoft.com/office/powerpoint/2010/main" val="4263496312"/>
              </p:ext>
            </p:extLst>
          </p:nvPr>
        </p:nvGraphicFramePr>
        <p:xfrm>
          <a:off x="2327564" y="3737569"/>
          <a:ext cx="1999166" cy="3750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108C3560-D8D9-B4E7-A552-7A2E18608091}"/>
              </a:ext>
            </a:extLst>
          </p:cNvPr>
          <p:cNvGraphicFramePr/>
          <p:nvPr>
            <p:extLst>
              <p:ext uri="{D42A27DB-BD31-4B8C-83A1-F6EECF244321}">
                <p14:modId xmlns:p14="http://schemas.microsoft.com/office/powerpoint/2010/main" val="4104324108"/>
              </p:ext>
            </p:extLst>
          </p:nvPr>
        </p:nvGraphicFramePr>
        <p:xfrm>
          <a:off x="2327564" y="4407520"/>
          <a:ext cx="1999166" cy="3750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a:extLst>
              <a:ext uri="{FF2B5EF4-FFF2-40B4-BE49-F238E27FC236}">
                <a16:creationId xmlns:a16="http://schemas.microsoft.com/office/drawing/2014/main" id="{29240A69-B2F2-273C-212E-753E6E1184B6}"/>
              </a:ext>
            </a:extLst>
          </p:cNvPr>
          <p:cNvGraphicFramePr/>
          <p:nvPr>
            <p:extLst>
              <p:ext uri="{D42A27DB-BD31-4B8C-83A1-F6EECF244321}">
                <p14:modId xmlns:p14="http://schemas.microsoft.com/office/powerpoint/2010/main" val="932420999"/>
              </p:ext>
            </p:extLst>
          </p:nvPr>
        </p:nvGraphicFramePr>
        <p:xfrm>
          <a:off x="2327564" y="4744456"/>
          <a:ext cx="1999166" cy="37503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a:extLst>
              <a:ext uri="{FF2B5EF4-FFF2-40B4-BE49-F238E27FC236}">
                <a16:creationId xmlns:a16="http://schemas.microsoft.com/office/drawing/2014/main" id="{DD892552-CE19-1A3F-7714-59D651055E5C}"/>
              </a:ext>
            </a:extLst>
          </p:cNvPr>
          <p:cNvGraphicFramePr/>
          <p:nvPr>
            <p:extLst>
              <p:ext uri="{D42A27DB-BD31-4B8C-83A1-F6EECF244321}">
                <p14:modId xmlns:p14="http://schemas.microsoft.com/office/powerpoint/2010/main" val="3417722823"/>
              </p:ext>
            </p:extLst>
          </p:nvPr>
        </p:nvGraphicFramePr>
        <p:xfrm>
          <a:off x="2327564" y="5077405"/>
          <a:ext cx="1999166" cy="37503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Chart 21">
            <a:extLst>
              <a:ext uri="{FF2B5EF4-FFF2-40B4-BE49-F238E27FC236}">
                <a16:creationId xmlns:a16="http://schemas.microsoft.com/office/drawing/2014/main" id="{AF383722-7284-7298-1A1C-6EA16F309483}"/>
              </a:ext>
            </a:extLst>
          </p:cNvPr>
          <p:cNvGraphicFramePr/>
          <p:nvPr>
            <p:extLst>
              <p:ext uri="{D42A27DB-BD31-4B8C-83A1-F6EECF244321}">
                <p14:modId xmlns:p14="http://schemas.microsoft.com/office/powerpoint/2010/main" val="2623824973"/>
              </p:ext>
            </p:extLst>
          </p:nvPr>
        </p:nvGraphicFramePr>
        <p:xfrm>
          <a:off x="2327564" y="5415892"/>
          <a:ext cx="1999166" cy="37503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22">
            <a:extLst>
              <a:ext uri="{FF2B5EF4-FFF2-40B4-BE49-F238E27FC236}">
                <a16:creationId xmlns:a16="http://schemas.microsoft.com/office/drawing/2014/main" id="{E14671F5-A786-81F2-69D6-9E9903997E57}"/>
              </a:ext>
            </a:extLst>
          </p:cNvPr>
          <p:cNvGraphicFramePr/>
          <p:nvPr>
            <p:extLst>
              <p:ext uri="{D42A27DB-BD31-4B8C-83A1-F6EECF244321}">
                <p14:modId xmlns:p14="http://schemas.microsoft.com/office/powerpoint/2010/main" val="2861258350"/>
              </p:ext>
            </p:extLst>
          </p:nvPr>
        </p:nvGraphicFramePr>
        <p:xfrm>
          <a:off x="2327564" y="5747290"/>
          <a:ext cx="1999166" cy="37503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 name="Chart 23">
            <a:extLst>
              <a:ext uri="{FF2B5EF4-FFF2-40B4-BE49-F238E27FC236}">
                <a16:creationId xmlns:a16="http://schemas.microsoft.com/office/drawing/2014/main" id="{C1A1B2AA-CF56-A2E9-65F7-F5CE8B7C6D57}"/>
              </a:ext>
            </a:extLst>
          </p:cNvPr>
          <p:cNvGraphicFramePr/>
          <p:nvPr>
            <p:extLst>
              <p:ext uri="{D42A27DB-BD31-4B8C-83A1-F6EECF244321}">
                <p14:modId xmlns:p14="http://schemas.microsoft.com/office/powerpoint/2010/main" val="23626523"/>
              </p:ext>
            </p:extLst>
          </p:nvPr>
        </p:nvGraphicFramePr>
        <p:xfrm>
          <a:off x="2327564" y="6087836"/>
          <a:ext cx="1999166" cy="37503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Chart 24">
            <a:extLst>
              <a:ext uri="{FF2B5EF4-FFF2-40B4-BE49-F238E27FC236}">
                <a16:creationId xmlns:a16="http://schemas.microsoft.com/office/drawing/2014/main" id="{9AEDA75F-4541-05AB-0380-89A142E911EC}"/>
              </a:ext>
            </a:extLst>
          </p:cNvPr>
          <p:cNvGraphicFramePr/>
          <p:nvPr>
            <p:extLst>
              <p:ext uri="{D42A27DB-BD31-4B8C-83A1-F6EECF244321}">
                <p14:modId xmlns:p14="http://schemas.microsoft.com/office/powerpoint/2010/main" val="2210662695"/>
              </p:ext>
            </p:extLst>
          </p:nvPr>
        </p:nvGraphicFramePr>
        <p:xfrm>
          <a:off x="6039844" y="2071458"/>
          <a:ext cx="1999166" cy="37503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6" name="Chart 25">
            <a:extLst>
              <a:ext uri="{FF2B5EF4-FFF2-40B4-BE49-F238E27FC236}">
                <a16:creationId xmlns:a16="http://schemas.microsoft.com/office/drawing/2014/main" id="{1BAC20B9-C8BC-1354-B34D-4187AA8298AC}"/>
              </a:ext>
            </a:extLst>
          </p:cNvPr>
          <p:cNvGraphicFramePr/>
          <p:nvPr>
            <p:extLst>
              <p:ext uri="{D42A27DB-BD31-4B8C-83A1-F6EECF244321}">
                <p14:modId xmlns:p14="http://schemas.microsoft.com/office/powerpoint/2010/main" val="413561792"/>
              </p:ext>
            </p:extLst>
          </p:nvPr>
        </p:nvGraphicFramePr>
        <p:xfrm>
          <a:off x="6039844" y="2393391"/>
          <a:ext cx="1999166" cy="37503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7" name="Chart 26">
            <a:extLst>
              <a:ext uri="{FF2B5EF4-FFF2-40B4-BE49-F238E27FC236}">
                <a16:creationId xmlns:a16="http://schemas.microsoft.com/office/drawing/2014/main" id="{FF5D8862-388F-6E56-0E7C-63DB93D37017}"/>
              </a:ext>
            </a:extLst>
          </p:cNvPr>
          <p:cNvGraphicFramePr/>
          <p:nvPr>
            <p:extLst>
              <p:ext uri="{D42A27DB-BD31-4B8C-83A1-F6EECF244321}">
                <p14:modId xmlns:p14="http://schemas.microsoft.com/office/powerpoint/2010/main" val="3092866740"/>
              </p:ext>
            </p:extLst>
          </p:nvPr>
        </p:nvGraphicFramePr>
        <p:xfrm>
          <a:off x="6039844" y="2735348"/>
          <a:ext cx="1999166" cy="37503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8" name="Chart 27">
            <a:extLst>
              <a:ext uri="{FF2B5EF4-FFF2-40B4-BE49-F238E27FC236}">
                <a16:creationId xmlns:a16="http://schemas.microsoft.com/office/drawing/2014/main" id="{8C4F3177-A3E1-09C8-2713-B93A4C0DF42F}"/>
              </a:ext>
            </a:extLst>
          </p:cNvPr>
          <p:cNvGraphicFramePr/>
          <p:nvPr>
            <p:extLst>
              <p:ext uri="{D42A27DB-BD31-4B8C-83A1-F6EECF244321}">
                <p14:modId xmlns:p14="http://schemas.microsoft.com/office/powerpoint/2010/main" val="1922984898"/>
              </p:ext>
            </p:extLst>
          </p:nvPr>
        </p:nvGraphicFramePr>
        <p:xfrm>
          <a:off x="6039844" y="3407723"/>
          <a:ext cx="1999166" cy="375036"/>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9" name="Chart 28">
            <a:extLst>
              <a:ext uri="{FF2B5EF4-FFF2-40B4-BE49-F238E27FC236}">
                <a16:creationId xmlns:a16="http://schemas.microsoft.com/office/drawing/2014/main" id="{9CA6B445-2048-C6E9-7AEF-2939B7A60E71}"/>
              </a:ext>
            </a:extLst>
          </p:cNvPr>
          <p:cNvGraphicFramePr/>
          <p:nvPr>
            <p:extLst>
              <p:ext uri="{D42A27DB-BD31-4B8C-83A1-F6EECF244321}">
                <p14:modId xmlns:p14="http://schemas.microsoft.com/office/powerpoint/2010/main" val="3621687042"/>
              </p:ext>
            </p:extLst>
          </p:nvPr>
        </p:nvGraphicFramePr>
        <p:xfrm>
          <a:off x="2327564" y="2060905"/>
          <a:ext cx="1999166" cy="37503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31" name="Chart 30">
            <a:extLst>
              <a:ext uri="{FF2B5EF4-FFF2-40B4-BE49-F238E27FC236}">
                <a16:creationId xmlns:a16="http://schemas.microsoft.com/office/drawing/2014/main" id="{BD23E539-FD3C-0861-6482-8092F862417F}"/>
              </a:ext>
            </a:extLst>
          </p:cNvPr>
          <p:cNvGraphicFramePr/>
          <p:nvPr>
            <p:extLst>
              <p:ext uri="{D42A27DB-BD31-4B8C-83A1-F6EECF244321}">
                <p14:modId xmlns:p14="http://schemas.microsoft.com/office/powerpoint/2010/main" val="16594482"/>
              </p:ext>
            </p:extLst>
          </p:nvPr>
        </p:nvGraphicFramePr>
        <p:xfrm>
          <a:off x="6039844" y="4408476"/>
          <a:ext cx="1999166" cy="375036"/>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32" name="Chart 31">
            <a:extLst>
              <a:ext uri="{FF2B5EF4-FFF2-40B4-BE49-F238E27FC236}">
                <a16:creationId xmlns:a16="http://schemas.microsoft.com/office/drawing/2014/main" id="{96AE4D7C-FB11-316A-29AC-60370F778E83}"/>
              </a:ext>
            </a:extLst>
          </p:cNvPr>
          <p:cNvGraphicFramePr/>
          <p:nvPr>
            <p:extLst>
              <p:ext uri="{D42A27DB-BD31-4B8C-83A1-F6EECF244321}">
                <p14:modId xmlns:p14="http://schemas.microsoft.com/office/powerpoint/2010/main" val="499088440"/>
              </p:ext>
            </p:extLst>
          </p:nvPr>
        </p:nvGraphicFramePr>
        <p:xfrm>
          <a:off x="6039844" y="4750769"/>
          <a:ext cx="1999166" cy="375036"/>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33" name="Chart 32">
            <a:extLst>
              <a:ext uri="{FF2B5EF4-FFF2-40B4-BE49-F238E27FC236}">
                <a16:creationId xmlns:a16="http://schemas.microsoft.com/office/drawing/2014/main" id="{2B505F4C-2BFE-87BA-837C-3061D19531D0}"/>
              </a:ext>
            </a:extLst>
          </p:cNvPr>
          <p:cNvGraphicFramePr/>
          <p:nvPr>
            <p:extLst>
              <p:ext uri="{D42A27DB-BD31-4B8C-83A1-F6EECF244321}">
                <p14:modId xmlns:p14="http://schemas.microsoft.com/office/powerpoint/2010/main" val="1043917972"/>
              </p:ext>
            </p:extLst>
          </p:nvPr>
        </p:nvGraphicFramePr>
        <p:xfrm>
          <a:off x="6039844" y="5079473"/>
          <a:ext cx="1999166" cy="375036"/>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4" name="Chart 33">
            <a:extLst>
              <a:ext uri="{FF2B5EF4-FFF2-40B4-BE49-F238E27FC236}">
                <a16:creationId xmlns:a16="http://schemas.microsoft.com/office/drawing/2014/main" id="{927CACAC-1859-708D-8861-C6542398C203}"/>
              </a:ext>
            </a:extLst>
          </p:cNvPr>
          <p:cNvGraphicFramePr/>
          <p:nvPr>
            <p:extLst>
              <p:ext uri="{D42A27DB-BD31-4B8C-83A1-F6EECF244321}">
                <p14:modId xmlns:p14="http://schemas.microsoft.com/office/powerpoint/2010/main" val="2875853861"/>
              </p:ext>
            </p:extLst>
          </p:nvPr>
        </p:nvGraphicFramePr>
        <p:xfrm>
          <a:off x="6039844" y="5412151"/>
          <a:ext cx="1999166" cy="375036"/>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35" name="Chart 34">
            <a:extLst>
              <a:ext uri="{FF2B5EF4-FFF2-40B4-BE49-F238E27FC236}">
                <a16:creationId xmlns:a16="http://schemas.microsoft.com/office/drawing/2014/main" id="{F2774DA2-396E-DDA2-60D5-B26D29E3B55B}"/>
              </a:ext>
            </a:extLst>
          </p:cNvPr>
          <p:cNvGraphicFramePr/>
          <p:nvPr>
            <p:extLst>
              <p:ext uri="{D42A27DB-BD31-4B8C-83A1-F6EECF244321}">
                <p14:modId xmlns:p14="http://schemas.microsoft.com/office/powerpoint/2010/main" val="4133339190"/>
              </p:ext>
            </p:extLst>
          </p:nvPr>
        </p:nvGraphicFramePr>
        <p:xfrm>
          <a:off x="6039844" y="5752978"/>
          <a:ext cx="1999166" cy="375036"/>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36" name="Chart 35">
            <a:extLst>
              <a:ext uri="{FF2B5EF4-FFF2-40B4-BE49-F238E27FC236}">
                <a16:creationId xmlns:a16="http://schemas.microsoft.com/office/drawing/2014/main" id="{9D8FB16C-35FD-BBFE-2615-90BEE44E8A4A}"/>
              </a:ext>
            </a:extLst>
          </p:cNvPr>
          <p:cNvGraphicFramePr/>
          <p:nvPr>
            <p:extLst>
              <p:ext uri="{D42A27DB-BD31-4B8C-83A1-F6EECF244321}">
                <p14:modId xmlns:p14="http://schemas.microsoft.com/office/powerpoint/2010/main" val="910810110"/>
              </p:ext>
            </p:extLst>
          </p:nvPr>
        </p:nvGraphicFramePr>
        <p:xfrm>
          <a:off x="6039844" y="6083981"/>
          <a:ext cx="1999166" cy="375036"/>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37" name="Chart 36">
            <a:extLst>
              <a:ext uri="{FF2B5EF4-FFF2-40B4-BE49-F238E27FC236}">
                <a16:creationId xmlns:a16="http://schemas.microsoft.com/office/drawing/2014/main" id="{2CCD4033-DB55-5473-1A92-3107BD9156D0}"/>
              </a:ext>
            </a:extLst>
          </p:cNvPr>
          <p:cNvGraphicFramePr/>
          <p:nvPr>
            <p:extLst>
              <p:ext uri="{D42A27DB-BD31-4B8C-83A1-F6EECF244321}">
                <p14:modId xmlns:p14="http://schemas.microsoft.com/office/powerpoint/2010/main" val="2148559883"/>
              </p:ext>
            </p:extLst>
          </p:nvPr>
        </p:nvGraphicFramePr>
        <p:xfrm>
          <a:off x="9752124" y="2740431"/>
          <a:ext cx="1999166" cy="375036"/>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38" name="Chart 37">
            <a:extLst>
              <a:ext uri="{FF2B5EF4-FFF2-40B4-BE49-F238E27FC236}">
                <a16:creationId xmlns:a16="http://schemas.microsoft.com/office/drawing/2014/main" id="{005ACFDF-BDA3-135C-4197-0959C41CA90D}"/>
              </a:ext>
            </a:extLst>
          </p:cNvPr>
          <p:cNvGraphicFramePr/>
          <p:nvPr>
            <p:extLst>
              <p:ext uri="{D42A27DB-BD31-4B8C-83A1-F6EECF244321}">
                <p14:modId xmlns:p14="http://schemas.microsoft.com/office/powerpoint/2010/main" val="1780667175"/>
              </p:ext>
            </p:extLst>
          </p:nvPr>
        </p:nvGraphicFramePr>
        <p:xfrm>
          <a:off x="9752124" y="3398963"/>
          <a:ext cx="1999166" cy="375036"/>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39" name="Chart 38">
            <a:extLst>
              <a:ext uri="{FF2B5EF4-FFF2-40B4-BE49-F238E27FC236}">
                <a16:creationId xmlns:a16="http://schemas.microsoft.com/office/drawing/2014/main" id="{B17E14E0-4893-8750-9666-960536A0F417}"/>
              </a:ext>
            </a:extLst>
          </p:cNvPr>
          <p:cNvGraphicFramePr/>
          <p:nvPr>
            <p:extLst>
              <p:ext uri="{D42A27DB-BD31-4B8C-83A1-F6EECF244321}">
                <p14:modId xmlns:p14="http://schemas.microsoft.com/office/powerpoint/2010/main" val="1515421251"/>
              </p:ext>
            </p:extLst>
          </p:nvPr>
        </p:nvGraphicFramePr>
        <p:xfrm>
          <a:off x="9752124" y="2402856"/>
          <a:ext cx="1999166" cy="375036"/>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40" name="Chart 39">
            <a:extLst>
              <a:ext uri="{FF2B5EF4-FFF2-40B4-BE49-F238E27FC236}">
                <a16:creationId xmlns:a16="http://schemas.microsoft.com/office/drawing/2014/main" id="{3A7E0AE4-4070-2764-70F3-CEA8FF075A7F}"/>
              </a:ext>
            </a:extLst>
          </p:cNvPr>
          <p:cNvGraphicFramePr/>
          <p:nvPr>
            <p:extLst>
              <p:ext uri="{D42A27DB-BD31-4B8C-83A1-F6EECF244321}">
                <p14:modId xmlns:p14="http://schemas.microsoft.com/office/powerpoint/2010/main" val="1254618147"/>
              </p:ext>
            </p:extLst>
          </p:nvPr>
        </p:nvGraphicFramePr>
        <p:xfrm>
          <a:off x="9752124" y="3736295"/>
          <a:ext cx="1999166" cy="375036"/>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41" name="Chart 40">
            <a:extLst>
              <a:ext uri="{FF2B5EF4-FFF2-40B4-BE49-F238E27FC236}">
                <a16:creationId xmlns:a16="http://schemas.microsoft.com/office/drawing/2014/main" id="{410DD2C1-5DB0-0518-C733-EFA751D5C743}"/>
              </a:ext>
            </a:extLst>
          </p:cNvPr>
          <p:cNvGraphicFramePr/>
          <p:nvPr>
            <p:extLst>
              <p:ext uri="{D42A27DB-BD31-4B8C-83A1-F6EECF244321}">
                <p14:modId xmlns:p14="http://schemas.microsoft.com/office/powerpoint/2010/main" val="2832874394"/>
              </p:ext>
            </p:extLst>
          </p:nvPr>
        </p:nvGraphicFramePr>
        <p:xfrm>
          <a:off x="9752124" y="4072101"/>
          <a:ext cx="1999166" cy="375036"/>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42" name="Chart 41">
            <a:extLst>
              <a:ext uri="{FF2B5EF4-FFF2-40B4-BE49-F238E27FC236}">
                <a16:creationId xmlns:a16="http://schemas.microsoft.com/office/drawing/2014/main" id="{1F8DE9D3-1B24-B24B-0ED6-0B39C9212EC1}"/>
              </a:ext>
            </a:extLst>
          </p:cNvPr>
          <p:cNvGraphicFramePr/>
          <p:nvPr>
            <p:extLst>
              <p:ext uri="{D42A27DB-BD31-4B8C-83A1-F6EECF244321}">
                <p14:modId xmlns:p14="http://schemas.microsoft.com/office/powerpoint/2010/main" val="1655184839"/>
              </p:ext>
            </p:extLst>
          </p:nvPr>
        </p:nvGraphicFramePr>
        <p:xfrm>
          <a:off x="9752124" y="4405177"/>
          <a:ext cx="1999166" cy="375036"/>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43" name="Chart 42">
            <a:extLst>
              <a:ext uri="{FF2B5EF4-FFF2-40B4-BE49-F238E27FC236}">
                <a16:creationId xmlns:a16="http://schemas.microsoft.com/office/drawing/2014/main" id="{C75818EE-5DF7-4EF1-5DD6-AAD12BECB22A}"/>
              </a:ext>
            </a:extLst>
          </p:cNvPr>
          <p:cNvGraphicFramePr/>
          <p:nvPr>
            <p:extLst>
              <p:ext uri="{D42A27DB-BD31-4B8C-83A1-F6EECF244321}">
                <p14:modId xmlns:p14="http://schemas.microsoft.com/office/powerpoint/2010/main" val="939303044"/>
              </p:ext>
            </p:extLst>
          </p:nvPr>
        </p:nvGraphicFramePr>
        <p:xfrm>
          <a:off x="9752124" y="5070771"/>
          <a:ext cx="1999166" cy="375036"/>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44" name="Chart 43">
            <a:extLst>
              <a:ext uri="{FF2B5EF4-FFF2-40B4-BE49-F238E27FC236}">
                <a16:creationId xmlns:a16="http://schemas.microsoft.com/office/drawing/2014/main" id="{9AD5A320-9B01-116E-98D5-A13B34B0B097}"/>
              </a:ext>
            </a:extLst>
          </p:cNvPr>
          <p:cNvGraphicFramePr/>
          <p:nvPr>
            <p:extLst>
              <p:ext uri="{D42A27DB-BD31-4B8C-83A1-F6EECF244321}">
                <p14:modId xmlns:p14="http://schemas.microsoft.com/office/powerpoint/2010/main" val="3677674634"/>
              </p:ext>
            </p:extLst>
          </p:nvPr>
        </p:nvGraphicFramePr>
        <p:xfrm>
          <a:off x="9752124" y="5411099"/>
          <a:ext cx="1999166" cy="375036"/>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45" name="Chart 44">
            <a:extLst>
              <a:ext uri="{FF2B5EF4-FFF2-40B4-BE49-F238E27FC236}">
                <a16:creationId xmlns:a16="http://schemas.microsoft.com/office/drawing/2014/main" id="{56B3269C-E64C-3448-D9D4-35C57129A065}"/>
              </a:ext>
            </a:extLst>
          </p:cNvPr>
          <p:cNvGraphicFramePr/>
          <p:nvPr>
            <p:extLst>
              <p:ext uri="{D42A27DB-BD31-4B8C-83A1-F6EECF244321}">
                <p14:modId xmlns:p14="http://schemas.microsoft.com/office/powerpoint/2010/main" val="4059731988"/>
              </p:ext>
            </p:extLst>
          </p:nvPr>
        </p:nvGraphicFramePr>
        <p:xfrm>
          <a:off x="9752124" y="5742601"/>
          <a:ext cx="1999166" cy="375036"/>
        </p:xfrm>
        <a:graphic>
          <a:graphicData uri="http://schemas.openxmlformats.org/drawingml/2006/chart">
            <c:chart xmlns:c="http://schemas.openxmlformats.org/drawingml/2006/chart" xmlns:r="http://schemas.openxmlformats.org/officeDocument/2006/relationships" r:id="rId33"/>
          </a:graphicData>
        </a:graphic>
      </p:graphicFrame>
      <p:graphicFrame>
        <p:nvGraphicFramePr>
          <p:cNvPr id="46" name="Chart 45">
            <a:extLst>
              <a:ext uri="{FF2B5EF4-FFF2-40B4-BE49-F238E27FC236}">
                <a16:creationId xmlns:a16="http://schemas.microsoft.com/office/drawing/2014/main" id="{FF66C1D0-1F41-9203-7FE3-4271A59D01E2}"/>
              </a:ext>
            </a:extLst>
          </p:cNvPr>
          <p:cNvGraphicFramePr/>
          <p:nvPr>
            <p:extLst>
              <p:ext uri="{D42A27DB-BD31-4B8C-83A1-F6EECF244321}">
                <p14:modId xmlns:p14="http://schemas.microsoft.com/office/powerpoint/2010/main" val="2567553016"/>
              </p:ext>
            </p:extLst>
          </p:nvPr>
        </p:nvGraphicFramePr>
        <p:xfrm>
          <a:off x="9752124" y="6078838"/>
          <a:ext cx="1999166" cy="375036"/>
        </p:xfrm>
        <a:graphic>
          <a:graphicData uri="http://schemas.openxmlformats.org/drawingml/2006/chart">
            <c:chart xmlns:c="http://schemas.openxmlformats.org/drawingml/2006/chart" xmlns:r="http://schemas.openxmlformats.org/officeDocument/2006/relationships" r:id="rId34"/>
          </a:graphicData>
        </a:graphic>
      </p:graphicFrame>
    </p:spTree>
    <p:extLst>
      <p:ext uri="{BB962C8B-B14F-4D97-AF65-F5344CB8AC3E}">
        <p14:creationId xmlns:p14="http://schemas.microsoft.com/office/powerpoint/2010/main" val="80345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D454-A26D-EE9F-A4D8-C5CBAA517D63}"/>
              </a:ext>
            </a:extLst>
          </p:cNvPr>
          <p:cNvSpPr>
            <a:spLocks noGrp="1"/>
          </p:cNvSpPr>
          <p:nvPr>
            <p:ph type="title"/>
          </p:nvPr>
        </p:nvSpPr>
        <p:spPr/>
        <p:txBody>
          <a:bodyPr/>
          <a:lstStyle/>
          <a:p>
            <a:r>
              <a:rPr lang="en-US" dirty="0"/>
              <a:t>Past-Month AOD Use</a:t>
            </a:r>
          </a:p>
        </p:txBody>
      </p:sp>
      <p:graphicFrame>
        <p:nvGraphicFramePr>
          <p:cNvPr id="11" name="Content Placeholder 10">
            <a:extLst>
              <a:ext uri="{FF2B5EF4-FFF2-40B4-BE49-F238E27FC236}">
                <a16:creationId xmlns:a16="http://schemas.microsoft.com/office/drawing/2014/main" id="{0ECF7311-1CF3-BE5A-DD2F-108B8D491051}"/>
              </a:ext>
            </a:extLst>
          </p:cNvPr>
          <p:cNvGraphicFramePr>
            <a:graphicFrameLocks noGrp="1"/>
          </p:cNvGraphicFramePr>
          <p:nvPr>
            <p:ph idx="1"/>
            <p:extLst>
              <p:ext uri="{D42A27DB-BD31-4B8C-83A1-F6EECF244321}">
                <p14:modId xmlns:p14="http://schemas.microsoft.com/office/powerpoint/2010/main" val="3810494696"/>
              </p:ext>
            </p:extLst>
          </p:nvPr>
        </p:nvGraphicFramePr>
        <p:xfrm>
          <a:off x="676277" y="2011364"/>
          <a:ext cx="5302492" cy="3907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B6E08C92-7021-3337-F954-0B7156C3AB71}"/>
              </a:ext>
            </a:extLst>
          </p:cNvPr>
          <p:cNvGraphicFramePr>
            <a:graphicFrameLocks noGrp="1"/>
          </p:cNvGraphicFramePr>
          <p:nvPr>
            <p:extLst>
              <p:ext uri="{D42A27DB-BD31-4B8C-83A1-F6EECF244321}">
                <p14:modId xmlns:p14="http://schemas.microsoft.com/office/powerpoint/2010/main" val="753050448"/>
              </p:ext>
            </p:extLst>
          </p:nvPr>
        </p:nvGraphicFramePr>
        <p:xfrm>
          <a:off x="6342230" y="2337120"/>
          <a:ext cx="4247163" cy="3352800"/>
        </p:xfrm>
        <a:graphic>
          <a:graphicData uri="http://schemas.openxmlformats.org/drawingml/2006/table">
            <a:tbl>
              <a:tblPr firstRow="1" bandRow="1">
                <a:tableStyleId>{7E9639D4-E3E2-4D34-9284-5A2195B3D0D7}</a:tableStyleId>
              </a:tblPr>
              <a:tblGrid>
                <a:gridCol w="1701095">
                  <a:extLst>
                    <a:ext uri="{9D8B030D-6E8A-4147-A177-3AD203B41FA5}">
                      <a16:colId xmlns:a16="http://schemas.microsoft.com/office/drawing/2014/main" val="792004731"/>
                    </a:ext>
                  </a:extLst>
                </a:gridCol>
                <a:gridCol w="2546068">
                  <a:extLst>
                    <a:ext uri="{9D8B030D-6E8A-4147-A177-3AD203B41FA5}">
                      <a16:colId xmlns:a16="http://schemas.microsoft.com/office/drawing/2014/main" val="2813787437"/>
                    </a:ext>
                  </a:extLst>
                </a:gridCol>
              </a:tblGrid>
              <a:tr h="271168">
                <a:tc gridSpan="2">
                  <a:txBody>
                    <a:bodyPr/>
                    <a:lstStyle/>
                    <a:p>
                      <a:r>
                        <a:rPr lang="en-US" sz="1600" b="0" dirty="0">
                          <a:solidFill>
                            <a:schemeClr val="accent1"/>
                          </a:solidFill>
                          <a:latin typeface="+mn-lt"/>
                        </a:rPr>
                        <a:t>Among those in non-abstinent recovery…</a:t>
                      </a:r>
                    </a:p>
                  </a:txBody>
                  <a:tcPr>
                    <a:solidFill>
                      <a:schemeClr val="bg1"/>
                    </a:solidFill>
                  </a:tcPr>
                </a:tc>
                <a:tc hMerge="1">
                  <a:txBody>
                    <a:bodyPr/>
                    <a:lstStyle/>
                    <a:p>
                      <a:endParaRPr lang="en-US" sz="1600" b="0" dirty="0">
                        <a:solidFill>
                          <a:schemeClr val="bg1"/>
                        </a:solidFill>
                        <a:latin typeface="+mn-lt"/>
                      </a:endParaRPr>
                    </a:p>
                  </a:txBody>
                  <a:tcPr>
                    <a:noFill/>
                  </a:tcPr>
                </a:tc>
                <a:extLst>
                  <a:ext uri="{0D108BD9-81ED-4DB2-BD59-A6C34878D82A}">
                    <a16:rowId xmlns:a16="http://schemas.microsoft.com/office/drawing/2014/main" val="2588622513"/>
                  </a:ext>
                </a:extLst>
              </a:tr>
              <a:tr h="271168">
                <a:tc>
                  <a:txBody>
                    <a:bodyPr/>
                    <a:lstStyle/>
                    <a:p>
                      <a:r>
                        <a:rPr lang="en-US" sz="1600" b="0" dirty="0">
                          <a:solidFill>
                            <a:schemeClr val="bg1"/>
                          </a:solidFill>
                          <a:latin typeface="+mn-lt"/>
                        </a:rPr>
                        <a:t>Alcohol</a:t>
                      </a:r>
                    </a:p>
                  </a:txBody>
                  <a:tcPr>
                    <a:noFill/>
                  </a:tcPr>
                </a:tc>
                <a:tc>
                  <a:txBody>
                    <a:bodyPr/>
                    <a:lstStyle/>
                    <a:p>
                      <a:endParaRPr lang="en-US" sz="1600" b="0" dirty="0">
                        <a:solidFill>
                          <a:schemeClr val="bg1"/>
                        </a:solidFill>
                        <a:latin typeface="+mn-lt"/>
                      </a:endParaRPr>
                    </a:p>
                  </a:txBody>
                  <a:tcPr>
                    <a:noFill/>
                  </a:tcPr>
                </a:tc>
                <a:extLst>
                  <a:ext uri="{0D108BD9-81ED-4DB2-BD59-A6C34878D82A}">
                    <a16:rowId xmlns:a16="http://schemas.microsoft.com/office/drawing/2014/main" val="2103379854"/>
                  </a:ext>
                </a:extLst>
              </a:tr>
              <a:tr h="271168">
                <a:tc>
                  <a:txBody>
                    <a:bodyPr/>
                    <a:lstStyle/>
                    <a:p>
                      <a:r>
                        <a:rPr lang="en-US" sz="1600" b="0" dirty="0">
                          <a:solidFill>
                            <a:schemeClr val="bg1"/>
                          </a:solidFill>
                          <a:latin typeface="+mn-lt"/>
                        </a:rPr>
                        <a:t>Cannabis</a:t>
                      </a:r>
                    </a:p>
                  </a:txBody>
                  <a:tcPr/>
                </a:tc>
                <a:tc>
                  <a:txBody>
                    <a:bodyPr/>
                    <a:lstStyle/>
                    <a:p>
                      <a:endParaRPr lang="en-US" sz="1600" b="0" dirty="0">
                        <a:solidFill>
                          <a:schemeClr val="bg1"/>
                        </a:solidFill>
                        <a:latin typeface="+mn-lt"/>
                      </a:endParaRPr>
                    </a:p>
                  </a:txBody>
                  <a:tcPr/>
                </a:tc>
                <a:extLst>
                  <a:ext uri="{0D108BD9-81ED-4DB2-BD59-A6C34878D82A}">
                    <a16:rowId xmlns:a16="http://schemas.microsoft.com/office/drawing/2014/main" val="1830149021"/>
                  </a:ext>
                </a:extLst>
              </a:tr>
              <a:tr h="271168">
                <a:tc>
                  <a:txBody>
                    <a:bodyPr/>
                    <a:lstStyle/>
                    <a:p>
                      <a:r>
                        <a:rPr lang="en-US" sz="1600" b="0" dirty="0">
                          <a:solidFill>
                            <a:schemeClr val="bg1"/>
                          </a:solidFill>
                          <a:latin typeface="+mn-lt"/>
                        </a:rPr>
                        <a:t>Cocaine/meth</a:t>
                      </a:r>
                    </a:p>
                  </a:txBody>
                  <a:tcPr/>
                </a:tc>
                <a:tc>
                  <a:txBody>
                    <a:bodyPr/>
                    <a:lstStyle/>
                    <a:p>
                      <a:endParaRPr lang="en-US" sz="1600" b="0" dirty="0">
                        <a:solidFill>
                          <a:schemeClr val="bg1"/>
                        </a:solidFill>
                        <a:latin typeface="+mn-lt"/>
                      </a:endParaRPr>
                    </a:p>
                  </a:txBody>
                  <a:tcPr/>
                </a:tc>
                <a:extLst>
                  <a:ext uri="{0D108BD9-81ED-4DB2-BD59-A6C34878D82A}">
                    <a16:rowId xmlns:a16="http://schemas.microsoft.com/office/drawing/2014/main" val="1560155815"/>
                  </a:ext>
                </a:extLst>
              </a:tr>
              <a:tr h="271168">
                <a:tc>
                  <a:txBody>
                    <a:bodyPr/>
                    <a:lstStyle/>
                    <a:p>
                      <a:r>
                        <a:rPr lang="en-US" sz="1600" b="0" dirty="0">
                          <a:solidFill>
                            <a:schemeClr val="bg1"/>
                          </a:solidFill>
                          <a:latin typeface="+mn-lt"/>
                        </a:rPr>
                        <a:t>Heroin</a:t>
                      </a:r>
                    </a:p>
                  </a:txBody>
                  <a:tcPr/>
                </a:tc>
                <a:tc>
                  <a:txBody>
                    <a:bodyPr/>
                    <a:lstStyle/>
                    <a:p>
                      <a:endParaRPr lang="en-US" sz="1600" b="0" dirty="0">
                        <a:solidFill>
                          <a:schemeClr val="bg1"/>
                        </a:solidFill>
                        <a:latin typeface="+mn-lt"/>
                      </a:endParaRPr>
                    </a:p>
                  </a:txBody>
                  <a:tcPr/>
                </a:tc>
                <a:extLst>
                  <a:ext uri="{0D108BD9-81ED-4DB2-BD59-A6C34878D82A}">
                    <a16:rowId xmlns:a16="http://schemas.microsoft.com/office/drawing/2014/main" val="1189554903"/>
                  </a:ext>
                </a:extLst>
              </a:tr>
              <a:tr h="271168">
                <a:tc>
                  <a:txBody>
                    <a:bodyPr/>
                    <a:lstStyle/>
                    <a:p>
                      <a:r>
                        <a:rPr lang="en-US" sz="1600" b="0" dirty="0">
                          <a:solidFill>
                            <a:schemeClr val="bg1"/>
                          </a:solidFill>
                          <a:latin typeface="+mn-lt"/>
                        </a:rPr>
                        <a:t>Hallucinogens</a:t>
                      </a:r>
                    </a:p>
                  </a:txBody>
                  <a:tcPr/>
                </a:tc>
                <a:tc>
                  <a:txBody>
                    <a:bodyPr/>
                    <a:lstStyle/>
                    <a:p>
                      <a:endParaRPr lang="en-US" sz="1600" b="0" dirty="0">
                        <a:solidFill>
                          <a:schemeClr val="bg1"/>
                        </a:solidFill>
                        <a:latin typeface="+mn-lt"/>
                      </a:endParaRPr>
                    </a:p>
                  </a:txBody>
                  <a:tcPr/>
                </a:tc>
                <a:extLst>
                  <a:ext uri="{0D108BD9-81ED-4DB2-BD59-A6C34878D82A}">
                    <a16:rowId xmlns:a16="http://schemas.microsoft.com/office/drawing/2014/main" val="2263867529"/>
                  </a:ext>
                </a:extLst>
              </a:tr>
              <a:tr h="271168">
                <a:tc>
                  <a:txBody>
                    <a:bodyPr/>
                    <a:lstStyle/>
                    <a:p>
                      <a:r>
                        <a:rPr lang="en-US" sz="1600" b="0" dirty="0">
                          <a:solidFill>
                            <a:schemeClr val="bg1"/>
                          </a:solidFill>
                          <a:latin typeface="+mn-lt"/>
                        </a:rPr>
                        <a:t>Rx stimulants</a:t>
                      </a:r>
                    </a:p>
                  </a:txBody>
                  <a:tcPr/>
                </a:tc>
                <a:tc>
                  <a:txBody>
                    <a:bodyPr/>
                    <a:lstStyle/>
                    <a:p>
                      <a:endParaRPr lang="en-US" sz="1600" b="0" dirty="0">
                        <a:solidFill>
                          <a:schemeClr val="bg1"/>
                        </a:solidFill>
                        <a:latin typeface="+mn-lt"/>
                      </a:endParaRPr>
                    </a:p>
                  </a:txBody>
                  <a:tcPr/>
                </a:tc>
                <a:extLst>
                  <a:ext uri="{0D108BD9-81ED-4DB2-BD59-A6C34878D82A}">
                    <a16:rowId xmlns:a16="http://schemas.microsoft.com/office/drawing/2014/main" val="3058211440"/>
                  </a:ext>
                </a:extLst>
              </a:tr>
              <a:tr h="271168">
                <a:tc>
                  <a:txBody>
                    <a:bodyPr/>
                    <a:lstStyle/>
                    <a:p>
                      <a:r>
                        <a:rPr lang="en-US" sz="1600" b="0" dirty="0">
                          <a:solidFill>
                            <a:schemeClr val="bg1"/>
                          </a:solidFill>
                          <a:latin typeface="+mn-lt"/>
                        </a:rPr>
                        <a:t>Rx opioids</a:t>
                      </a:r>
                    </a:p>
                  </a:txBody>
                  <a:tcPr/>
                </a:tc>
                <a:tc>
                  <a:txBody>
                    <a:bodyPr/>
                    <a:lstStyle/>
                    <a:p>
                      <a:endParaRPr lang="en-US" sz="1600" b="0" dirty="0">
                        <a:solidFill>
                          <a:schemeClr val="bg1"/>
                        </a:solidFill>
                        <a:latin typeface="+mn-lt"/>
                      </a:endParaRPr>
                    </a:p>
                  </a:txBody>
                  <a:tcPr/>
                </a:tc>
                <a:extLst>
                  <a:ext uri="{0D108BD9-81ED-4DB2-BD59-A6C34878D82A}">
                    <a16:rowId xmlns:a16="http://schemas.microsoft.com/office/drawing/2014/main" val="3850458142"/>
                  </a:ext>
                </a:extLst>
              </a:tr>
              <a:tr h="271168">
                <a:tc>
                  <a:txBody>
                    <a:bodyPr/>
                    <a:lstStyle/>
                    <a:p>
                      <a:r>
                        <a:rPr lang="en-US" sz="1600" b="0" dirty="0">
                          <a:solidFill>
                            <a:schemeClr val="bg1"/>
                          </a:solidFill>
                          <a:latin typeface="+mn-lt"/>
                        </a:rPr>
                        <a:t>Rx benzos</a:t>
                      </a:r>
                    </a:p>
                  </a:txBody>
                  <a:tcPr/>
                </a:tc>
                <a:tc>
                  <a:txBody>
                    <a:bodyPr/>
                    <a:lstStyle/>
                    <a:p>
                      <a:endParaRPr lang="en-US" sz="1600" b="0" dirty="0">
                        <a:solidFill>
                          <a:schemeClr val="bg1"/>
                        </a:solidFill>
                        <a:latin typeface="+mn-lt"/>
                      </a:endParaRPr>
                    </a:p>
                  </a:txBody>
                  <a:tcPr/>
                </a:tc>
                <a:extLst>
                  <a:ext uri="{0D108BD9-81ED-4DB2-BD59-A6C34878D82A}">
                    <a16:rowId xmlns:a16="http://schemas.microsoft.com/office/drawing/2014/main" val="1418495521"/>
                  </a:ext>
                </a:extLst>
              </a:tr>
              <a:tr h="271168">
                <a:tc>
                  <a:txBody>
                    <a:bodyPr/>
                    <a:lstStyle/>
                    <a:p>
                      <a:r>
                        <a:rPr lang="en-US" sz="1600" b="0" dirty="0">
                          <a:solidFill>
                            <a:schemeClr val="bg1"/>
                          </a:solidFill>
                          <a:latin typeface="+mn-lt"/>
                        </a:rPr>
                        <a:t>Past-year SUD</a:t>
                      </a:r>
                    </a:p>
                  </a:txBody>
                  <a:tcPr/>
                </a:tc>
                <a:tc>
                  <a:txBody>
                    <a:bodyPr/>
                    <a:lstStyle/>
                    <a:p>
                      <a:endParaRPr lang="en-US" sz="1600" b="0" dirty="0">
                        <a:solidFill>
                          <a:schemeClr val="bg1"/>
                        </a:solidFill>
                        <a:latin typeface="+mn-lt"/>
                      </a:endParaRPr>
                    </a:p>
                  </a:txBody>
                  <a:tcPr/>
                </a:tc>
                <a:extLst>
                  <a:ext uri="{0D108BD9-81ED-4DB2-BD59-A6C34878D82A}">
                    <a16:rowId xmlns:a16="http://schemas.microsoft.com/office/drawing/2014/main" val="246382622"/>
                  </a:ext>
                </a:extLst>
              </a:tr>
            </a:tbl>
          </a:graphicData>
        </a:graphic>
      </p:graphicFrame>
      <p:graphicFrame>
        <p:nvGraphicFramePr>
          <p:cNvPr id="3" name="Chart 2">
            <a:extLst>
              <a:ext uri="{FF2B5EF4-FFF2-40B4-BE49-F238E27FC236}">
                <a16:creationId xmlns:a16="http://schemas.microsoft.com/office/drawing/2014/main" id="{C99A1806-57F2-0081-4214-366E16C1FD11}"/>
              </a:ext>
            </a:extLst>
          </p:cNvPr>
          <p:cNvGraphicFramePr/>
          <p:nvPr>
            <p:extLst>
              <p:ext uri="{D42A27DB-BD31-4B8C-83A1-F6EECF244321}">
                <p14:modId xmlns:p14="http://schemas.microsoft.com/office/powerpoint/2010/main" val="1246888339"/>
              </p:ext>
            </p:extLst>
          </p:nvPr>
        </p:nvGraphicFramePr>
        <p:xfrm>
          <a:off x="8025692" y="2652725"/>
          <a:ext cx="2563701" cy="3750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BF78FB55-AB92-FE90-D585-70CDBAB57E8A}"/>
              </a:ext>
            </a:extLst>
          </p:cNvPr>
          <p:cNvGraphicFramePr/>
          <p:nvPr>
            <p:extLst>
              <p:ext uri="{D42A27DB-BD31-4B8C-83A1-F6EECF244321}">
                <p14:modId xmlns:p14="http://schemas.microsoft.com/office/powerpoint/2010/main" val="2124416915"/>
              </p:ext>
            </p:extLst>
          </p:nvPr>
        </p:nvGraphicFramePr>
        <p:xfrm>
          <a:off x="8025691" y="2993459"/>
          <a:ext cx="2563701" cy="3750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865D4C81-8014-646A-8DB0-E836CD7A0531}"/>
              </a:ext>
            </a:extLst>
          </p:cNvPr>
          <p:cNvGraphicFramePr/>
          <p:nvPr>
            <p:extLst>
              <p:ext uri="{D42A27DB-BD31-4B8C-83A1-F6EECF244321}">
                <p14:modId xmlns:p14="http://schemas.microsoft.com/office/powerpoint/2010/main" val="1084896789"/>
              </p:ext>
            </p:extLst>
          </p:nvPr>
        </p:nvGraphicFramePr>
        <p:xfrm>
          <a:off x="8025691" y="3328490"/>
          <a:ext cx="2563701" cy="3750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F5A692CF-E6D5-4CA6-723A-1EE284122E30}"/>
              </a:ext>
            </a:extLst>
          </p:cNvPr>
          <p:cNvGraphicFramePr/>
          <p:nvPr>
            <p:extLst>
              <p:ext uri="{D42A27DB-BD31-4B8C-83A1-F6EECF244321}">
                <p14:modId xmlns:p14="http://schemas.microsoft.com/office/powerpoint/2010/main" val="1704219724"/>
              </p:ext>
            </p:extLst>
          </p:nvPr>
        </p:nvGraphicFramePr>
        <p:xfrm>
          <a:off x="8025691" y="3650241"/>
          <a:ext cx="2563701" cy="3750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4E0AFEA0-BC29-4A55-5CCA-5590227A5360}"/>
              </a:ext>
            </a:extLst>
          </p:cNvPr>
          <p:cNvGraphicFramePr/>
          <p:nvPr>
            <p:extLst>
              <p:ext uri="{D42A27DB-BD31-4B8C-83A1-F6EECF244321}">
                <p14:modId xmlns:p14="http://schemas.microsoft.com/office/powerpoint/2010/main" val="1423595379"/>
              </p:ext>
            </p:extLst>
          </p:nvPr>
        </p:nvGraphicFramePr>
        <p:xfrm>
          <a:off x="8025689" y="3985205"/>
          <a:ext cx="2563701" cy="3750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hart 7">
            <a:extLst>
              <a:ext uri="{FF2B5EF4-FFF2-40B4-BE49-F238E27FC236}">
                <a16:creationId xmlns:a16="http://schemas.microsoft.com/office/drawing/2014/main" id="{917C82F3-1B0F-997D-C891-88A1551CAA05}"/>
              </a:ext>
            </a:extLst>
          </p:cNvPr>
          <p:cNvGraphicFramePr/>
          <p:nvPr>
            <p:extLst>
              <p:ext uri="{D42A27DB-BD31-4B8C-83A1-F6EECF244321}">
                <p14:modId xmlns:p14="http://schemas.microsoft.com/office/powerpoint/2010/main" val="3469580345"/>
              </p:ext>
            </p:extLst>
          </p:nvPr>
        </p:nvGraphicFramePr>
        <p:xfrm>
          <a:off x="8025689" y="4322902"/>
          <a:ext cx="2563701" cy="37503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Chart 8">
            <a:extLst>
              <a:ext uri="{FF2B5EF4-FFF2-40B4-BE49-F238E27FC236}">
                <a16:creationId xmlns:a16="http://schemas.microsoft.com/office/drawing/2014/main" id="{A71E38B1-0AC6-56F0-399A-4BDC0BE480B1}"/>
              </a:ext>
            </a:extLst>
          </p:cNvPr>
          <p:cNvGraphicFramePr/>
          <p:nvPr>
            <p:extLst>
              <p:ext uri="{D42A27DB-BD31-4B8C-83A1-F6EECF244321}">
                <p14:modId xmlns:p14="http://schemas.microsoft.com/office/powerpoint/2010/main" val="3649879161"/>
              </p:ext>
            </p:extLst>
          </p:nvPr>
        </p:nvGraphicFramePr>
        <p:xfrm>
          <a:off x="8025685" y="4661037"/>
          <a:ext cx="2563701" cy="37503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Chart 9">
            <a:extLst>
              <a:ext uri="{FF2B5EF4-FFF2-40B4-BE49-F238E27FC236}">
                <a16:creationId xmlns:a16="http://schemas.microsoft.com/office/drawing/2014/main" id="{30B3F172-6A85-E2E6-41CF-A60637D87569}"/>
              </a:ext>
            </a:extLst>
          </p:cNvPr>
          <p:cNvGraphicFramePr/>
          <p:nvPr>
            <p:extLst>
              <p:ext uri="{D42A27DB-BD31-4B8C-83A1-F6EECF244321}">
                <p14:modId xmlns:p14="http://schemas.microsoft.com/office/powerpoint/2010/main" val="4204328765"/>
              </p:ext>
            </p:extLst>
          </p:nvPr>
        </p:nvGraphicFramePr>
        <p:xfrm>
          <a:off x="8025685" y="4994028"/>
          <a:ext cx="2563701" cy="37503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Chart 12">
            <a:extLst>
              <a:ext uri="{FF2B5EF4-FFF2-40B4-BE49-F238E27FC236}">
                <a16:creationId xmlns:a16="http://schemas.microsoft.com/office/drawing/2014/main" id="{EDE9020F-EF85-C9AC-985D-E7214E9144B9}"/>
              </a:ext>
            </a:extLst>
          </p:cNvPr>
          <p:cNvGraphicFramePr/>
          <p:nvPr>
            <p:extLst>
              <p:ext uri="{D42A27DB-BD31-4B8C-83A1-F6EECF244321}">
                <p14:modId xmlns:p14="http://schemas.microsoft.com/office/powerpoint/2010/main" val="1294976715"/>
              </p:ext>
            </p:extLst>
          </p:nvPr>
        </p:nvGraphicFramePr>
        <p:xfrm>
          <a:off x="8025685" y="5332163"/>
          <a:ext cx="2563701" cy="375036"/>
        </p:xfrm>
        <a:graphic>
          <a:graphicData uri="http://schemas.openxmlformats.org/drawingml/2006/chart">
            <c:chart xmlns:c="http://schemas.openxmlformats.org/drawingml/2006/chart" xmlns:r="http://schemas.openxmlformats.org/officeDocument/2006/relationships" r:id="rId12"/>
          </a:graphicData>
        </a:graphic>
      </p:graphicFrame>
      <p:sp>
        <p:nvSpPr>
          <p:cNvPr id="14" name="Arrow: Up 13">
            <a:extLst>
              <a:ext uri="{FF2B5EF4-FFF2-40B4-BE49-F238E27FC236}">
                <a16:creationId xmlns:a16="http://schemas.microsoft.com/office/drawing/2014/main" id="{744659F6-D4A4-56B5-EB0A-B2003636DC61}"/>
              </a:ext>
            </a:extLst>
          </p:cNvPr>
          <p:cNvSpPr/>
          <p:nvPr/>
        </p:nvSpPr>
        <p:spPr>
          <a:xfrm rot="4051037">
            <a:off x="5399433" y="2313009"/>
            <a:ext cx="338203" cy="888342"/>
          </a:xfrm>
          <a:prstGeom prst="upArrow">
            <a:avLst/>
          </a:prstGeom>
          <a:solidFill>
            <a:schemeClr val="bg2">
              <a:lumMod val="25000"/>
            </a:schemeClr>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81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3598A2-1AB4-02F2-05E8-0782E84C01C8}"/>
              </a:ext>
            </a:extLst>
          </p:cNvPr>
          <p:cNvSpPr>
            <a:spLocks noGrp="1"/>
          </p:cNvSpPr>
          <p:nvPr>
            <p:ph type="title"/>
          </p:nvPr>
        </p:nvSpPr>
        <p:spPr/>
        <p:txBody>
          <a:bodyPr>
            <a:normAutofit/>
          </a:bodyPr>
          <a:lstStyle/>
          <a:p>
            <a:r>
              <a:rPr lang="en-US" dirty="0"/>
              <a:t>Substance Use and SUD Type</a:t>
            </a:r>
          </a:p>
        </p:txBody>
      </p:sp>
      <p:graphicFrame>
        <p:nvGraphicFramePr>
          <p:cNvPr id="4" name="Content Placeholder 3">
            <a:extLst>
              <a:ext uri="{FF2B5EF4-FFF2-40B4-BE49-F238E27FC236}">
                <a16:creationId xmlns:a16="http://schemas.microsoft.com/office/drawing/2014/main" id="{7EF7B789-C784-C0FE-0964-6480182884A3}"/>
              </a:ext>
            </a:extLst>
          </p:cNvPr>
          <p:cNvGraphicFramePr>
            <a:graphicFrameLocks noGrp="1"/>
          </p:cNvGraphicFramePr>
          <p:nvPr>
            <p:ph idx="1"/>
            <p:extLst>
              <p:ext uri="{D42A27DB-BD31-4B8C-83A1-F6EECF244321}">
                <p14:modId xmlns:p14="http://schemas.microsoft.com/office/powerpoint/2010/main" val="3366914346"/>
              </p:ext>
            </p:extLst>
          </p:nvPr>
        </p:nvGraphicFramePr>
        <p:xfrm>
          <a:off x="676275" y="1903787"/>
          <a:ext cx="10753720" cy="4649835"/>
        </p:xfrm>
        <a:graphic>
          <a:graphicData uri="http://schemas.openxmlformats.org/drawingml/2006/table">
            <a:tbl>
              <a:tblPr firstRow="1" firstCol="1" bandRow="1">
                <a:tableStyleId>{5C22544A-7EE6-4342-B048-85BDC9FD1C3A}</a:tableStyleId>
              </a:tblPr>
              <a:tblGrid>
                <a:gridCol w="1812601">
                  <a:extLst>
                    <a:ext uri="{9D8B030D-6E8A-4147-A177-3AD203B41FA5}">
                      <a16:colId xmlns:a16="http://schemas.microsoft.com/office/drawing/2014/main" val="1261326774"/>
                    </a:ext>
                  </a:extLst>
                </a:gridCol>
                <a:gridCol w="1035956">
                  <a:extLst>
                    <a:ext uri="{9D8B030D-6E8A-4147-A177-3AD203B41FA5}">
                      <a16:colId xmlns:a16="http://schemas.microsoft.com/office/drawing/2014/main" val="1200561999"/>
                    </a:ext>
                  </a:extLst>
                </a:gridCol>
                <a:gridCol w="1129309">
                  <a:extLst>
                    <a:ext uri="{9D8B030D-6E8A-4147-A177-3AD203B41FA5}">
                      <a16:colId xmlns:a16="http://schemas.microsoft.com/office/drawing/2014/main" val="1568978534"/>
                    </a:ext>
                  </a:extLst>
                </a:gridCol>
                <a:gridCol w="1129309">
                  <a:extLst>
                    <a:ext uri="{9D8B030D-6E8A-4147-A177-3AD203B41FA5}">
                      <a16:colId xmlns:a16="http://schemas.microsoft.com/office/drawing/2014/main" val="1300360152"/>
                    </a:ext>
                  </a:extLst>
                </a:gridCol>
                <a:gridCol w="1129309">
                  <a:extLst>
                    <a:ext uri="{9D8B030D-6E8A-4147-A177-3AD203B41FA5}">
                      <a16:colId xmlns:a16="http://schemas.microsoft.com/office/drawing/2014/main" val="653965297"/>
                    </a:ext>
                  </a:extLst>
                </a:gridCol>
                <a:gridCol w="1129309">
                  <a:extLst>
                    <a:ext uri="{9D8B030D-6E8A-4147-A177-3AD203B41FA5}">
                      <a16:colId xmlns:a16="http://schemas.microsoft.com/office/drawing/2014/main" val="2083545435"/>
                    </a:ext>
                  </a:extLst>
                </a:gridCol>
                <a:gridCol w="1129309">
                  <a:extLst>
                    <a:ext uri="{9D8B030D-6E8A-4147-A177-3AD203B41FA5}">
                      <a16:colId xmlns:a16="http://schemas.microsoft.com/office/drawing/2014/main" val="315084659"/>
                    </a:ext>
                  </a:extLst>
                </a:gridCol>
                <a:gridCol w="1129309">
                  <a:extLst>
                    <a:ext uri="{9D8B030D-6E8A-4147-A177-3AD203B41FA5}">
                      <a16:colId xmlns:a16="http://schemas.microsoft.com/office/drawing/2014/main" val="90266801"/>
                    </a:ext>
                  </a:extLst>
                </a:gridCol>
                <a:gridCol w="1129309">
                  <a:extLst>
                    <a:ext uri="{9D8B030D-6E8A-4147-A177-3AD203B41FA5}">
                      <a16:colId xmlns:a16="http://schemas.microsoft.com/office/drawing/2014/main" val="4216799203"/>
                    </a:ext>
                  </a:extLst>
                </a:gridCol>
              </a:tblGrid>
              <a:tr h="368495">
                <a:tc>
                  <a:txBody>
                    <a:bodyPr/>
                    <a:lstStyle/>
                    <a:p>
                      <a:pPr marL="0" marR="0">
                        <a:lnSpc>
                          <a:spcPct val="107000"/>
                        </a:lnSpc>
                        <a:spcBef>
                          <a:spcPts val="0"/>
                        </a:spcBef>
                        <a:spcAft>
                          <a:spcPts val="0"/>
                        </a:spcAft>
                      </a:pPr>
                      <a:r>
                        <a:rPr lang="en-US" sz="1400" kern="100" dirty="0">
                          <a:effectLst/>
                          <a:latin typeface="+mn-lt"/>
                        </a:rPr>
                        <a:t> </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8">
                  <a:txBody>
                    <a:bodyPr/>
                    <a:lstStyle/>
                    <a:p>
                      <a:pPr marL="0" marR="0" algn="ctr">
                        <a:lnSpc>
                          <a:spcPct val="107000"/>
                        </a:lnSpc>
                        <a:spcBef>
                          <a:spcPts val="0"/>
                        </a:spcBef>
                        <a:spcAft>
                          <a:spcPts val="0"/>
                        </a:spcAft>
                      </a:pPr>
                      <a:r>
                        <a:rPr lang="en-US" sz="1400" kern="100" dirty="0">
                          <a:effectLst/>
                          <a:latin typeface="+mn-lt"/>
                        </a:rPr>
                        <a:t>Past-Month Alcohol and Other Drug Use</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0714643"/>
                  </a:ext>
                </a:extLst>
              </a:tr>
              <a:tr h="886490">
                <a:tc>
                  <a:txBody>
                    <a:bodyPr/>
                    <a:lstStyle/>
                    <a:p>
                      <a:pPr marL="0" marR="0">
                        <a:lnSpc>
                          <a:spcPct val="107000"/>
                        </a:lnSpc>
                        <a:spcBef>
                          <a:spcPts val="0"/>
                        </a:spcBef>
                        <a:spcAft>
                          <a:spcPts val="0"/>
                        </a:spcAft>
                      </a:pPr>
                      <a:r>
                        <a:rPr lang="en-US" sz="1400" kern="100">
                          <a:effectLst/>
                          <a:latin typeface="+mn-lt"/>
                        </a:rPr>
                        <a:t> </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Alcohol</a:t>
                      </a:r>
                    </a:p>
                    <a:p>
                      <a:pPr marL="0" marR="0" algn="ctr">
                        <a:lnSpc>
                          <a:spcPct val="107000"/>
                        </a:lnSpc>
                        <a:spcBef>
                          <a:spcPts val="0"/>
                        </a:spcBef>
                        <a:spcAft>
                          <a:spcPts val="0"/>
                        </a:spcAft>
                      </a:pPr>
                      <a:r>
                        <a:rPr lang="en-US" sz="1400" b="1" kern="100" dirty="0">
                          <a:effectLst/>
                          <a:latin typeface="+mn-lt"/>
                        </a:rPr>
                        <a:t>(N=2,056)</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Cannabis</a:t>
                      </a:r>
                    </a:p>
                    <a:p>
                      <a:pPr marL="0" marR="0" algn="ctr">
                        <a:lnSpc>
                          <a:spcPct val="107000"/>
                        </a:lnSpc>
                        <a:spcBef>
                          <a:spcPts val="0"/>
                        </a:spcBef>
                        <a:spcAft>
                          <a:spcPts val="0"/>
                        </a:spcAft>
                      </a:pPr>
                      <a:r>
                        <a:rPr lang="en-US" sz="1400" b="1" kern="100" dirty="0">
                          <a:effectLst/>
                          <a:latin typeface="+mn-lt"/>
                        </a:rPr>
                        <a:t>(N=1,414)</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Cocaine or meth</a:t>
                      </a:r>
                    </a:p>
                    <a:p>
                      <a:pPr marL="0" marR="0" algn="ctr">
                        <a:lnSpc>
                          <a:spcPct val="107000"/>
                        </a:lnSpc>
                        <a:spcBef>
                          <a:spcPts val="0"/>
                        </a:spcBef>
                        <a:spcAft>
                          <a:spcPts val="0"/>
                        </a:spcAft>
                      </a:pPr>
                      <a:r>
                        <a:rPr lang="en-US" sz="1400" b="1" kern="100" dirty="0">
                          <a:effectLst/>
                          <a:latin typeface="+mn-lt"/>
                        </a:rPr>
                        <a:t>(N=154)</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Heroin</a:t>
                      </a:r>
                    </a:p>
                    <a:p>
                      <a:pPr marL="0" marR="0" algn="ctr">
                        <a:lnSpc>
                          <a:spcPct val="107000"/>
                        </a:lnSpc>
                        <a:spcBef>
                          <a:spcPts val="0"/>
                        </a:spcBef>
                        <a:spcAft>
                          <a:spcPts val="0"/>
                        </a:spcAft>
                      </a:pPr>
                      <a:r>
                        <a:rPr lang="en-US" sz="1400" b="1" kern="100" dirty="0">
                          <a:effectLst/>
                          <a:latin typeface="+mn-lt"/>
                        </a:rPr>
                        <a:t>(N=39)</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Hallucinogens</a:t>
                      </a:r>
                    </a:p>
                    <a:p>
                      <a:pPr marL="0" marR="0" algn="ctr">
                        <a:lnSpc>
                          <a:spcPct val="107000"/>
                        </a:lnSpc>
                        <a:spcBef>
                          <a:spcPts val="0"/>
                        </a:spcBef>
                        <a:spcAft>
                          <a:spcPts val="0"/>
                        </a:spcAft>
                      </a:pPr>
                      <a:r>
                        <a:rPr lang="en-US" sz="1400" b="1" kern="100" dirty="0">
                          <a:effectLst/>
                          <a:latin typeface="+mn-lt"/>
                        </a:rPr>
                        <a:t>(N=143)</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NM Rx stimulants</a:t>
                      </a:r>
                    </a:p>
                    <a:p>
                      <a:pPr marL="0" marR="0" algn="ctr">
                        <a:lnSpc>
                          <a:spcPct val="107000"/>
                        </a:lnSpc>
                        <a:spcBef>
                          <a:spcPts val="0"/>
                        </a:spcBef>
                        <a:spcAft>
                          <a:spcPts val="0"/>
                        </a:spcAft>
                      </a:pPr>
                      <a:r>
                        <a:rPr lang="en-US" sz="1400" b="1" kern="100" dirty="0">
                          <a:effectLst/>
                          <a:latin typeface="+mn-lt"/>
                        </a:rPr>
                        <a:t>(N=92)</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NM Rx opioids</a:t>
                      </a:r>
                    </a:p>
                    <a:p>
                      <a:pPr marL="0" marR="0" algn="ctr">
                        <a:lnSpc>
                          <a:spcPct val="107000"/>
                        </a:lnSpc>
                        <a:spcBef>
                          <a:spcPts val="0"/>
                        </a:spcBef>
                        <a:spcAft>
                          <a:spcPts val="0"/>
                        </a:spcAft>
                      </a:pPr>
                      <a:r>
                        <a:rPr lang="en-US" sz="1400" b="1" kern="100" dirty="0">
                          <a:effectLst/>
                          <a:latin typeface="+mn-lt"/>
                        </a:rPr>
                        <a:t>(N=105)</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NM Rx benzos</a:t>
                      </a:r>
                    </a:p>
                    <a:p>
                      <a:pPr marL="0" marR="0" algn="ctr">
                        <a:lnSpc>
                          <a:spcPct val="107000"/>
                        </a:lnSpc>
                        <a:spcBef>
                          <a:spcPts val="0"/>
                        </a:spcBef>
                        <a:spcAft>
                          <a:spcPts val="0"/>
                        </a:spcAft>
                      </a:pPr>
                      <a:r>
                        <a:rPr lang="en-US" sz="1400" b="1" kern="100" dirty="0">
                          <a:effectLst/>
                          <a:latin typeface="+mn-lt"/>
                        </a:rPr>
                        <a:t>(N=88)</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6147187"/>
                  </a:ext>
                </a:extLst>
              </a:tr>
              <a:tr h="368495">
                <a:tc>
                  <a:txBody>
                    <a:bodyPr/>
                    <a:lstStyle/>
                    <a:p>
                      <a:pPr marL="0" marR="0">
                        <a:lnSpc>
                          <a:spcPct val="107000"/>
                        </a:lnSpc>
                        <a:spcBef>
                          <a:spcPts val="0"/>
                        </a:spcBef>
                        <a:spcAft>
                          <a:spcPts val="0"/>
                        </a:spcAft>
                      </a:pPr>
                      <a:r>
                        <a:rPr lang="en-US" sz="1400" kern="100" dirty="0">
                          <a:effectLst/>
                          <a:latin typeface="+mn-lt"/>
                        </a:rPr>
                        <a:t>Past-year SUD type</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No. (%)</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No. (%)</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No. (%)</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No. (%)</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No. (%)</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No. (%)</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No. (%)</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kern="100" dirty="0">
                          <a:effectLst/>
                          <a:latin typeface="+mn-lt"/>
                        </a:rPr>
                        <a:t>No. (%)</a:t>
                      </a:r>
                      <a:endParaRPr lang="en-US" sz="1400" b="1"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2401389"/>
                  </a:ext>
                </a:extLst>
              </a:tr>
              <a:tr h="286654">
                <a:tc>
                  <a:txBody>
                    <a:bodyPr/>
                    <a:lstStyle/>
                    <a:p>
                      <a:pPr marL="91440" marR="0" indent="-91440">
                        <a:lnSpc>
                          <a:spcPct val="107000"/>
                        </a:lnSpc>
                        <a:spcBef>
                          <a:spcPts val="0"/>
                        </a:spcBef>
                        <a:spcAft>
                          <a:spcPts val="0"/>
                        </a:spcAft>
                      </a:pPr>
                      <a:r>
                        <a:rPr lang="en-US" sz="1400" kern="100">
                          <a:effectLst/>
                          <a:latin typeface="+mn-lt"/>
                        </a:rPr>
                        <a:t>Alcohol UD</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919 (42.7)</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en-US" sz="1400" kern="100" dirty="0">
                          <a:effectLst/>
                          <a:latin typeface="+mn-lt"/>
                        </a:rPr>
                        <a:t>543 (33.5)</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64 (35.4)</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5 (11.2)</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70 (39.8)</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48 (52.4)</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32 (37.6)</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37 (44.0)</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4259492"/>
                  </a:ext>
                </a:extLst>
              </a:tr>
              <a:tr h="286654">
                <a:tc>
                  <a:txBody>
                    <a:bodyPr/>
                    <a:lstStyle/>
                    <a:p>
                      <a:pPr marL="91440" marR="0" indent="-91440">
                        <a:lnSpc>
                          <a:spcPct val="107000"/>
                        </a:lnSpc>
                        <a:spcBef>
                          <a:spcPts val="0"/>
                        </a:spcBef>
                        <a:spcAft>
                          <a:spcPts val="0"/>
                        </a:spcAft>
                      </a:pPr>
                      <a:r>
                        <a:rPr lang="en-US" sz="1400" kern="100">
                          <a:effectLst/>
                          <a:latin typeface="+mn-lt"/>
                        </a:rPr>
                        <a:t>Cannabis UD</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586 (23.7)</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824 (52.0)</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en-US" sz="1400" kern="100">
                          <a:effectLst/>
                          <a:latin typeface="+mn-lt"/>
                        </a:rPr>
                        <a:t>67 (33.3)</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11 (36.0)</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91 (48.2)</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41 (56.3)</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37 (28.5)</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39 (34.9)</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3213093"/>
                  </a:ext>
                </a:extLst>
              </a:tr>
              <a:tr h="286654">
                <a:tc>
                  <a:txBody>
                    <a:bodyPr/>
                    <a:lstStyle/>
                    <a:p>
                      <a:pPr marL="91440" marR="0" indent="-91440">
                        <a:lnSpc>
                          <a:spcPct val="107000"/>
                        </a:lnSpc>
                        <a:spcBef>
                          <a:spcPts val="0"/>
                        </a:spcBef>
                        <a:spcAft>
                          <a:spcPts val="0"/>
                        </a:spcAft>
                      </a:pPr>
                      <a:r>
                        <a:rPr lang="en-US" sz="1400" kern="100" dirty="0">
                          <a:effectLst/>
                          <a:latin typeface="+mn-lt"/>
                        </a:rPr>
                        <a:t>Cocaine or meth UD</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113 (6.2)</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111 (9.3)</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106 (79.0)</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en-US" sz="1400" kern="100" dirty="0">
                          <a:effectLst/>
                          <a:latin typeface="+mn-lt"/>
                        </a:rPr>
                        <a:t>23 (70.2)</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26 (32.8)</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24 (35.3)</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33 (28.5)</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26 (20.5)</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0783187"/>
                  </a:ext>
                </a:extLst>
              </a:tr>
              <a:tr h="286654">
                <a:tc>
                  <a:txBody>
                    <a:bodyPr/>
                    <a:lstStyle/>
                    <a:p>
                      <a:pPr marL="91440" marR="0" indent="-91440">
                        <a:lnSpc>
                          <a:spcPct val="107000"/>
                        </a:lnSpc>
                        <a:spcBef>
                          <a:spcPts val="0"/>
                        </a:spcBef>
                        <a:spcAft>
                          <a:spcPts val="0"/>
                        </a:spcAft>
                      </a:pPr>
                      <a:r>
                        <a:rPr lang="en-US" sz="1400" kern="100">
                          <a:effectLst/>
                          <a:latin typeface="+mn-lt"/>
                        </a:rPr>
                        <a:t>Heroin UD</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22 (0.8)</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27 (1.8)</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24 (13.5)</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34 (82.0)</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en-US" sz="1400" kern="100">
                          <a:effectLst/>
                          <a:latin typeface="+mn-lt"/>
                        </a:rPr>
                        <a:t>4 (4.2)</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7 (15.6)</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17 (12.0)</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15 (18.9)</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4493645"/>
                  </a:ext>
                </a:extLst>
              </a:tr>
              <a:tr h="286654">
                <a:tc>
                  <a:txBody>
                    <a:bodyPr/>
                    <a:lstStyle/>
                    <a:p>
                      <a:pPr marL="91440" marR="0" indent="-91440">
                        <a:lnSpc>
                          <a:spcPct val="107000"/>
                        </a:lnSpc>
                        <a:spcBef>
                          <a:spcPts val="0"/>
                        </a:spcBef>
                        <a:spcAft>
                          <a:spcPts val="0"/>
                        </a:spcAft>
                      </a:pPr>
                      <a:r>
                        <a:rPr lang="en-US" sz="1400" kern="100">
                          <a:effectLst/>
                          <a:latin typeface="+mn-lt"/>
                        </a:rPr>
                        <a:t>Hallucinogens UD</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31 (1.0)</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27 (1.3)</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4 (0.8)</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2 (2.9)</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18 (6.3)</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en-US" sz="1400" kern="100">
                          <a:effectLst/>
                          <a:latin typeface="+mn-lt"/>
                        </a:rPr>
                        <a:t>7 (4.9)</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4 (0.7)</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5 (3.5)</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7618615"/>
                  </a:ext>
                </a:extLst>
              </a:tr>
              <a:tr h="286654">
                <a:tc>
                  <a:txBody>
                    <a:bodyPr/>
                    <a:lstStyle/>
                    <a:p>
                      <a:pPr marL="91440" marR="0" indent="-91440">
                        <a:lnSpc>
                          <a:spcPct val="107000"/>
                        </a:lnSpc>
                        <a:spcBef>
                          <a:spcPts val="0"/>
                        </a:spcBef>
                        <a:spcAft>
                          <a:spcPts val="0"/>
                        </a:spcAft>
                      </a:pPr>
                      <a:r>
                        <a:rPr lang="en-US" sz="1400" kern="100" dirty="0">
                          <a:effectLst/>
                          <a:latin typeface="+mn-lt"/>
                        </a:rPr>
                        <a:t>Rx stimulants UD</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55 (2.4)</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44 (2.3)</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14 (10.4)</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4 (29.2)</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12 (6.3)</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44 (53.8)</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en-US" sz="1400" kern="100">
                          <a:effectLst/>
                          <a:latin typeface="+mn-lt"/>
                        </a:rPr>
                        <a:t>14 (13.7)</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16 (21.7)</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524805"/>
                  </a:ext>
                </a:extLst>
              </a:tr>
              <a:tr h="286654">
                <a:tc>
                  <a:txBody>
                    <a:bodyPr/>
                    <a:lstStyle/>
                    <a:p>
                      <a:pPr marL="91440" marR="0" indent="-91440">
                        <a:lnSpc>
                          <a:spcPct val="107000"/>
                        </a:lnSpc>
                        <a:spcBef>
                          <a:spcPts val="0"/>
                        </a:spcBef>
                        <a:spcAft>
                          <a:spcPts val="0"/>
                        </a:spcAft>
                      </a:pPr>
                      <a:r>
                        <a:rPr lang="en-US" sz="1400" kern="100">
                          <a:effectLst/>
                          <a:latin typeface="+mn-lt"/>
                        </a:rPr>
                        <a:t>Rx opioids UD</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74 (3.8)</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70 (4.4)</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28 (18.7)</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12 (28.0)</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8 (3.2)</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16 (17.0)</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60 (54.7)</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07000"/>
                        </a:lnSpc>
                        <a:spcBef>
                          <a:spcPts val="0"/>
                        </a:spcBef>
                        <a:spcAft>
                          <a:spcPts val="0"/>
                        </a:spcAft>
                      </a:pPr>
                      <a:r>
                        <a:rPr lang="en-US" sz="1400" kern="100" dirty="0">
                          <a:effectLst/>
                          <a:latin typeface="+mn-lt"/>
                        </a:rPr>
                        <a:t>24 (22.7)</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2590022"/>
                  </a:ext>
                </a:extLst>
              </a:tr>
              <a:tr h="286654">
                <a:tc>
                  <a:txBody>
                    <a:bodyPr/>
                    <a:lstStyle/>
                    <a:p>
                      <a:pPr marL="91440" marR="0" indent="-91440">
                        <a:lnSpc>
                          <a:spcPct val="107000"/>
                        </a:lnSpc>
                        <a:spcBef>
                          <a:spcPts val="0"/>
                        </a:spcBef>
                        <a:spcAft>
                          <a:spcPts val="0"/>
                        </a:spcAft>
                      </a:pPr>
                      <a:r>
                        <a:rPr lang="en-US" sz="1400" kern="100" dirty="0">
                          <a:effectLst/>
                          <a:latin typeface="+mn-lt"/>
                        </a:rPr>
                        <a:t>Rx benzo UD</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30 (1.7)</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32 (2.0)</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17 (9.2)</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10 (37.6)</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8 (3.4)</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10 (18.0)</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a:effectLst/>
                          <a:latin typeface="+mn-lt"/>
                        </a:rPr>
                        <a:t>13 (8.3)</a:t>
                      </a:r>
                      <a:endParaRPr lang="en-US" sz="1400" kern="10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33 (40.4)</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07325290"/>
                  </a:ext>
                </a:extLst>
              </a:tr>
              <a:tr h="286654">
                <a:tc>
                  <a:txBody>
                    <a:bodyPr/>
                    <a:lstStyle/>
                    <a:p>
                      <a:pPr marL="91440" marR="0" indent="-91440">
                        <a:lnSpc>
                          <a:spcPct val="107000"/>
                        </a:lnSpc>
                        <a:spcBef>
                          <a:spcPts val="0"/>
                        </a:spcBef>
                        <a:spcAft>
                          <a:spcPts val="0"/>
                        </a:spcAft>
                      </a:pPr>
                      <a:r>
                        <a:rPr lang="en-US" sz="1400" kern="100" dirty="0">
                          <a:effectLst/>
                          <a:latin typeface="+mn-lt"/>
                        </a:rPr>
                        <a:t>None</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836 (42.9)</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360 (29.6)</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13 (8.6)</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1 (1.4)</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25 (15.6)</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14 (12.5)</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19 (19.3)</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kern="100" dirty="0">
                          <a:effectLst/>
                          <a:latin typeface="+mn-lt"/>
                        </a:rPr>
                        <a:t>20 (28.9)</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710602"/>
                  </a:ext>
                </a:extLst>
              </a:tr>
              <a:tr h="256852">
                <a:tc gridSpan="9">
                  <a:txBody>
                    <a:bodyPr/>
                    <a:lstStyle/>
                    <a:p>
                      <a:pPr marL="0" marR="0" indent="0">
                        <a:lnSpc>
                          <a:spcPct val="107000"/>
                        </a:lnSpc>
                        <a:spcBef>
                          <a:spcPts val="0"/>
                        </a:spcBef>
                        <a:spcAft>
                          <a:spcPts val="0"/>
                        </a:spcAft>
                      </a:pPr>
                      <a:r>
                        <a:rPr lang="en-US" sz="1400" b="0" kern="1200" dirty="0">
                          <a:solidFill>
                            <a:schemeClr val="lt1"/>
                          </a:solidFill>
                          <a:effectLst/>
                          <a:latin typeface="+mn-lt"/>
                          <a:ea typeface="+mn-ea"/>
                          <a:cs typeface="+mn-cs"/>
                        </a:rPr>
                        <a:t>Of those who were non-abstinent, 55.2% reported use of a substance for which they met past-year SUD criteria. </a:t>
                      </a:r>
                    </a:p>
                    <a:p>
                      <a:pPr marL="0" marR="0" indent="0">
                        <a:lnSpc>
                          <a:spcPct val="107000"/>
                        </a:lnSpc>
                        <a:spcBef>
                          <a:spcPts val="0"/>
                        </a:spcBef>
                        <a:spcAft>
                          <a:spcPts val="0"/>
                        </a:spcAft>
                      </a:pPr>
                      <a:r>
                        <a:rPr lang="en-US" sz="1400" b="0" kern="1200" dirty="0">
                          <a:solidFill>
                            <a:schemeClr val="lt1"/>
                          </a:solidFill>
                          <a:effectLst/>
                          <a:latin typeface="+mn-lt"/>
                          <a:ea typeface="+mn-ea"/>
                          <a:cs typeface="+mn-cs"/>
                        </a:rPr>
                        <a:t>Percentages indicate column percent.</a:t>
                      </a: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kern="100" dirty="0">
                        <a:effectLst/>
                        <a:latin typeface="+mn-lt"/>
                        <a:ea typeface="Aptos" panose="020F0502020204030204" pitchFamily="34" charset="0"/>
                        <a:cs typeface="Times New Roman" panose="02020603050405020304" pitchFamily="18" charset="0"/>
                      </a:endParaRPr>
                    </a:p>
                  </a:txBody>
                  <a:tcPr marL="29673" marR="29673"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8902201"/>
                  </a:ext>
                </a:extLst>
              </a:tr>
            </a:tbl>
          </a:graphicData>
        </a:graphic>
      </p:graphicFrame>
    </p:spTree>
    <p:extLst>
      <p:ext uri="{BB962C8B-B14F-4D97-AF65-F5344CB8AC3E}">
        <p14:creationId xmlns:p14="http://schemas.microsoft.com/office/powerpoint/2010/main" val="570161571"/>
      </p:ext>
    </p:extLst>
  </p:cSld>
  <p:clrMapOvr>
    <a:masterClrMapping/>
  </p:clrMapOvr>
</p:sld>
</file>

<file path=ppt/theme/theme1.xml><?xml version="1.0" encoding="utf-8"?>
<a:theme xmlns:a="http://schemas.openxmlformats.org/drawingml/2006/main" name="Metropolitan">
  <a:themeElements>
    <a:clrScheme name="UM">
      <a:dk1>
        <a:srgbClr val="00274C"/>
      </a:dk1>
      <a:lt1>
        <a:srgbClr val="00274C"/>
      </a:lt1>
      <a:dk2>
        <a:srgbClr val="00274C"/>
      </a:dk2>
      <a:lt2>
        <a:srgbClr val="BAD1EC"/>
      </a:lt2>
      <a:accent1>
        <a:srgbClr val="FFFFFF"/>
      </a:accent1>
      <a:accent2>
        <a:srgbClr val="2F65A7"/>
      </a:accent2>
      <a:accent3>
        <a:srgbClr val="D86018"/>
      </a:accent3>
      <a:accent4>
        <a:srgbClr val="FFCB05"/>
      </a:accent4>
      <a:accent5>
        <a:srgbClr val="A5A508"/>
      </a:accent5>
      <a:accent6>
        <a:srgbClr val="FFCB05"/>
      </a:accent6>
      <a:hlink>
        <a:srgbClr val="FFCB05"/>
      </a:hlink>
      <a:folHlink>
        <a:srgbClr val="FFCB0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1150</TotalTime>
  <Words>2330</Words>
  <Application>Microsoft Office PowerPoint</Application>
  <PresentationFormat>Widescreen</PresentationFormat>
  <Paragraphs>338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Metropolitan</vt:lpstr>
      <vt:lpstr>Non-abstinence Among US Adults in Recovery Findings from the 2022 National Survey on Drug Use and Health</vt:lpstr>
      <vt:lpstr>Funding and Disclosures</vt:lpstr>
      <vt:lpstr>What is Recovery?</vt:lpstr>
      <vt:lpstr>Reality of US Recovery Services</vt:lpstr>
      <vt:lpstr>Research Questions</vt:lpstr>
      <vt:lpstr>Methods</vt:lpstr>
      <vt:lpstr>Sample Characteristics (N = 3,763)</vt:lpstr>
      <vt:lpstr>Past-Month AOD Use</vt:lpstr>
      <vt:lpstr>Substance Use and SUD Type</vt:lpstr>
      <vt:lpstr>Characteristics Associated with AOD Use</vt:lpstr>
      <vt:lpstr>Key Takeaways</vt:lpstr>
      <vt:lpstr>Future Directions</vt:lpstr>
      <vt:lpstr>Questions?</vt:lpstr>
    </vt:vector>
  </TitlesOfParts>
  <Company>University of Michigan 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Perceived Stigma toward Naloxone among Naloxone Training Attendees: Implications for Overdose Response</dc:title>
  <dc:creator>Pasman, Emily</dc:creator>
  <cp:lastModifiedBy>Pasman, Emily</cp:lastModifiedBy>
  <cp:revision>132</cp:revision>
  <dcterms:created xsi:type="dcterms:W3CDTF">2024-01-03T19:30:51Z</dcterms:created>
  <dcterms:modified xsi:type="dcterms:W3CDTF">2024-11-16T03:56:24Z</dcterms:modified>
</cp:coreProperties>
</file>