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3" r:id="rId5"/>
    <p:sldMasterId id="2147483664"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y="5143500" cx="9144000"/>
  <p:notesSz cx="6858000" cy="9144000"/>
  <p:embeddedFontLst>
    <p:embeddedFont>
      <p:font typeface="Open Sans ExtraBold"/>
      <p:bold r:id="rId23"/>
      <p:boldItalic r:id="rId24"/>
    </p:embeddedFont>
    <p:embeddedFont>
      <p:font typeface="Open Sans Light"/>
      <p:regular r:id="rId25"/>
      <p:bold r:id="rId26"/>
      <p:italic r:id="rId27"/>
      <p:boldItalic r:id="rId28"/>
    </p:embeddedFont>
    <p:embeddedFont>
      <p:font typeface="Open Sans"/>
      <p:regular r:id="rId29"/>
      <p:bold r:id="rId30"/>
      <p:italic r:id="rId31"/>
      <p:boldItalic r:id="rId3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594A5AD-DE61-44C9-885C-37408DF19B02}">
  <a:tblStyle styleId="{9594A5AD-DE61-44C9-885C-37408DF19B0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2CFB5A5C-9178-459C-8301-9400C31E1F7A}"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font" Target="fonts/OpenSansExtraBold-boldItalic.fntdata"/><Relationship Id="rId23" Type="http://schemas.openxmlformats.org/officeDocument/2006/relationships/font" Target="fonts/OpenSansExtraBo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font" Target="fonts/OpenSansLight-bold.fntdata"/><Relationship Id="rId25" Type="http://schemas.openxmlformats.org/officeDocument/2006/relationships/font" Target="fonts/OpenSansLight-regular.fntdata"/><Relationship Id="rId28" Type="http://schemas.openxmlformats.org/officeDocument/2006/relationships/font" Target="fonts/OpenSansLight-boldItalic.fntdata"/><Relationship Id="rId27" Type="http://schemas.openxmlformats.org/officeDocument/2006/relationships/font" Target="fonts/OpenSansLight-italic.fntdata"/><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font" Target="fonts/OpenSans-regular.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OpenSans-italic.fntdata"/><Relationship Id="rId30" Type="http://schemas.openxmlformats.org/officeDocument/2006/relationships/font" Target="fonts/OpenSans-bold.fntdata"/><Relationship Id="rId11" Type="http://schemas.openxmlformats.org/officeDocument/2006/relationships/slide" Target="slides/slide4.xml"/><Relationship Id="rId10" Type="http://schemas.openxmlformats.org/officeDocument/2006/relationships/slide" Target="slides/slide3.xml"/><Relationship Id="rId32" Type="http://schemas.openxmlformats.org/officeDocument/2006/relationships/font" Target="fonts/OpenSans-boldItalic.fntdata"/><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831d02e78d_2_25:notes"/>
          <p:cNvSpPr/>
          <p:nvPr>
            <p:ph idx="2" type="sldImg"/>
          </p:nvPr>
        </p:nvSpPr>
        <p:spPr>
          <a:xfrm>
            <a:off x="327025" y="687321"/>
            <a:ext cx="6203950" cy="3427251"/>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82" name="Google Shape;82;g2831d02e78d_2_25:notes"/>
          <p:cNvSpPr txBox="1"/>
          <p:nvPr>
            <p:ph idx="1" type="body"/>
          </p:nvPr>
        </p:nvSpPr>
        <p:spPr>
          <a:xfrm>
            <a:off x="685800" y="4343406"/>
            <a:ext cx="5486400" cy="4114805"/>
          </a:xfrm>
          <a:prstGeom prst="rect">
            <a:avLst/>
          </a:prstGeom>
          <a:noFill/>
          <a:ln>
            <a:noFill/>
          </a:ln>
        </p:spPr>
        <p:txBody>
          <a:bodyPr anchorCtr="0" anchor="t" bIns="45650" lIns="91325" spcFirstLastPara="1" rIns="91325" wrap="square" tIns="45650">
            <a:noAutofit/>
          </a:bodyPr>
          <a:lstStyle/>
          <a:p>
            <a:pPr indent="0" lvl="0" marL="0" rtl="0" algn="l">
              <a:spcBef>
                <a:spcPts val="0"/>
              </a:spcBef>
              <a:spcAft>
                <a:spcPts val="0"/>
              </a:spcAft>
              <a:buNone/>
            </a:pPr>
            <a:r>
              <a:rPr lang="en"/>
              <a:t>Shannon</a:t>
            </a:r>
            <a:endParaRPr/>
          </a:p>
        </p:txBody>
      </p:sp>
      <p:sp>
        <p:nvSpPr>
          <p:cNvPr id="83" name="Google Shape;83;g2831d02e78d_2_25:notes"/>
          <p:cNvSpPr txBox="1"/>
          <p:nvPr>
            <p:ph idx="12" type="sldNum"/>
          </p:nvPr>
        </p:nvSpPr>
        <p:spPr>
          <a:xfrm>
            <a:off x="3884613" y="8685226"/>
            <a:ext cx="2971800" cy="457200"/>
          </a:xfrm>
          <a:prstGeom prst="rect">
            <a:avLst/>
          </a:prstGeom>
          <a:noFill/>
          <a:ln>
            <a:noFill/>
          </a:ln>
        </p:spPr>
        <p:txBody>
          <a:bodyPr anchorCtr="0" anchor="b" bIns="45650" lIns="91325" spcFirstLastPara="1" rIns="91325" wrap="square" tIns="456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f35ef942c4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f35ef942c4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rgbClr val="0000FF"/>
                </a:solidFill>
              </a:rPr>
              <a:t>SHANNON:</a:t>
            </a:r>
            <a:endParaRPr>
              <a:solidFill>
                <a:srgbClr val="0000FF"/>
              </a:solidFill>
            </a:endParaRPr>
          </a:p>
          <a:p>
            <a:pPr indent="0" lvl="0" marL="0" rtl="0" algn="l">
              <a:spcBef>
                <a:spcPts val="0"/>
              </a:spcBef>
              <a:spcAft>
                <a:spcPts val="0"/>
              </a:spcAft>
              <a:buNone/>
            </a:pPr>
            <a:r>
              <a:rPr lang="en">
                <a:solidFill>
                  <a:srgbClr val="0000FF"/>
                </a:solidFill>
              </a:rPr>
              <a:t>This is the first study we are aware of to evaluate the </a:t>
            </a:r>
            <a:r>
              <a:rPr lang="en">
                <a:solidFill>
                  <a:srgbClr val="0000FF"/>
                </a:solidFill>
              </a:rPr>
              <a:t>accessibility</a:t>
            </a:r>
            <a:r>
              <a:rPr lang="en">
                <a:solidFill>
                  <a:srgbClr val="0000FF"/>
                </a:solidFill>
              </a:rPr>
              <a:t> of naloxone since its approval of some over the counter formulations. </a:t>
            </a:r>
            <a:endParaRPr>
              <a:solidFill>
                <a:srgbClr val="0000FF"/>
              </a:solidFill>
            </a:endParaRPr>
          </a:p>
          <a:p>
            <a:pPr indent="0" lvl="0" marL="0" rtl="0" algn="l">
              <a:spcBef>
                <a:spcPts val="0"/>
              </a:spcBef>
              <a:spcAft>
                <a:spcPts val="0"/>
              </a:spcAft>
              <a:buNone/>
            </a:pPr>
            <a:r>
              <a:rPr lang="en">
                <a:solidFill>
                  <a:srgbClr val="0000FF"/>
                </a:solidFill>
              </a:rPr>
              <a:t>Unfortunately, we have identified substantial gaps in both accessibility and </a:t>
            </a:r>
            <a:r>
              <a:rPr lang="en">
                <a:solidFill>
                  <a:srgbClr val="0000FF"/>
                </a:solidFill>
              </a:rPr>
              <a:t>affordability</a:t>
            </a:r>
            <a:r>
              <a:rPr lang="en">
                <a:solidFill>
                  <a:srgbClr val="0000FF"/>
                </a:solidFill>
              </a:rPr>
              <a:t>. </a:t>
            </a:r>
            <a:endParaRPr>
              <a:solidFill>
                <a:srgbClr val="0000FF"/>
              </a:solidFill>
            </a:endParaRPr>
          </a:p>
          <a:p>
            <a:pPr indent="0" lvl="0" marL="0" rtl="0" algn="l">
              <a:spcBef>
                <a:spcPts val="0"/>
              </a:spcBef>
              <a:spcAft>
                <a:spcPts val="0"/>
              </a:spcAft>
              <a:buNone/>
            </a:pPr>
            <a:r>
              <a:rPr lang="en">
                <a:solidFill>
                  <a:srgbClr val="0000FF"/>
                </a:solidFill>
              </a:rPr>
              <a:t>This includes difficulty obtaining a physical box and the extra barriers to life-saving medications such as theft deterrents making it more difficult to obtain. </a:t>
            </a:r>
            <a:endParaRPr>
              <a:solidFill>
                <a:srgbClr val="0000FF"/>
              </a:solidFill>
            </a:endParaRPr>
          </a:p>
          <a:p>
            <a:pPr indent="0" lvl="0" marL="0" rtl="0" algn="l">
              <a:spcBef>
                <a:spcPts val="0"/>
              </a:spcBef>
              <a:spcAft>
                <a:spcPts val="0"/>
              </a:spcAft>
              <a:buNone/>
            </a:pPr>
            <a:r>
              <a:rPr lang="en">
                <a:solidFill>
                  <a:srgbClr val="0000FF"/>
                </a:solidFill>
              </a:rPr>
              <a:t>Only 25 pharmacies would sell syringes AND had at least one physical box of naloxone on the shelf. </a:t>
            </a:r>
            <a:endParaRPr>
              <a:solidFill>
                <a:srgbClr val="0000FF"/>
              </a:solidFill>
            </a:endParaRPr>
          </a:p>
          <a:p>
            <a:pPr indent="0" lvl="0" marL="0" rtl="0" algn="l">
              <a:spcBef>
                <a:spcPts val="0"/>
              </a:spcBef>
              <a:spcAft>
                <a:spcPts val="0"/>
              </a:spcAft>
              <a:buNone/>
            </a:pPr>
            <a:r>
              <a:t/>
            </a:r>
            <a:endParaRPr>
              <a:solidFill>
                <a:srgbClr val="0000FF"/>
              </a:solidFill>
            </a:endParaRPr>
          </a:p>
          <a:p>
            <a:pPr indent="0" lvl="0" marL="0" rtl="0" algn="l">
              <a:spcBef>
                <a:spcPts val="0"/>
              </a:spcBef>
              <a:spcAft>
                <a:spcPts val="0"/>
              </a:spcAft>
              <a:buNone/>
            </a:pPr>
            <a:r>
              <a:t/>
            </a:r>
            <a:endParaRPr>
              <a:solidFill>
                <a:srgbClr val="0000FF"/>
              </a:solidFill>
            </a:endParaRPr>
          </a:p>
          <a:p>
            <a:pPr indent="-298450" lvl="0" marL="457200" rtl="0" algn="l">
              <a:spcBef>
                <a:spcPts val="0"/>
              </a:spcBef>
              <a:spcAft>
                <a:spcPts val="0"/>
              </a:spcAft>
              <a:buSzPts val="1100"/>
              <a:buChar char="●"/>
            </a:pPr>
            <a:r>
              <a:rPr b="1" lang="en">
                <a:solidFill>
                  <a:srgbClr val="0000FF"/>
                </a:solidFill>
              </a:rPr>
              <a:t>First study</a:t>
            </a:r>
            <a:r>
              <a:rPr b="1" lang="en">
                <a:highlight>
                  <a:srgbClr val="FFFF00"/>
                </a:highlight>
              </a:rPr>
              <a:t> to rigorously evaluate accessability of naloxone since it’s approval of some OTC</a:t>
            </a:r>
            <a:r>
              <a:rPr b="1" lang="en"/>
              <a:t> formulations, and that we unfortunately identified substantial gaps in accessibility and affordability</a:t>
            </a:r>
            <a:endParaRPr b="1"/>
          </a:p>
          <a:p>
            <a:pPr indent="-298450" lvl="1" marL="914400" rtl="0" algn="l">
              <a:spcBef>
                <a:spcPts val="0"/>
              </a:spcBef>
              <a:spcAft>
                <a:spcPts val="0"/>
              </a:spcAft>
              <a:buSzPts val="1100"/>
              <a:buChar char="○"/>
            </a:pPr>
            <a:r>
              <a:rPr b="1" lang="en"/>
              <a:t>Use of theft deterrents – another barrier to obtaining life-saving medications </a:t>
            </a:r>
            <a:endParaRPr b="1"/>
          </a:p>
          <a:p>
            <a:pPr indent="-298450" lvl="1" marL="914400" rtl="0" algn="l">
              <a:spcBef>
                <a:spcPts val="0"/>
              </a:spcBef>
              <a:spcAft>
                <a:spcPts val="0"/>
              </a:spcAft>
              <a:buClr>
                <a:schemeClr val="dk1"/>
              </a:buClr>
              <a:buSzPts val="1100"/>
              <a:buChar char="○"/>
            </a:pPr>
            <a:r>
              <a:rPr b="1" lang="en">
                <a:solidFill>
                  <a:srgbClr val="0000FF"/>
                </a:solidFill>
              </a:rPr>
              <a:t>Only 20% of pharmacies evaluated had at least one physical box of OTC naloxone and were willing to sell non-prescription syringes.</a:t>
            </a:r>
            <a:endParaRPr b="1">
              <a:solidFill>
                <a:srgbClr val="0000FF"/>
              </a:solidFill>
            </a:endParaRPr>
          </a:p>
          <a:p>
            <a:pPr indent="-298450" lvl="1" marL="914400" rtl="0" algn="l">
              <a:spcBef>
                <a:spcPts val="0"/>
              </a:spcBef>
              <a:spcAft>
                <a:spcPts val="0"/>
              </a:spcAft>
              <a:buSzPts val="1100"/>
              <a:buChar char="○"/>
            </a:pPr>
            <a:r>
              <a:t/>
            </a:r>
            <a:endParaRPr b="1"/>
          </a:p>
          <a:p>
            <a:pPr indent="0" lvl="0" marL="0" rtl="0" algn="l">
              <a:spcBef>
                <a:spcPts val="0"/>
              </a:spcBef>
              <a:spcAft>
                <a:spcPts val="0"/>
              </a:spcAft>
              <a:buNone/>
            </a:pPr>
            <a:r>
              <a:t/>
            </a:r>
            <a:endParaRPr/>
          </a:p>
          <a:p>
            <a:pPr indent="0" lvl="0" marL="0" rtl="0" algn="l">
              <a:spcBef>
                <a:spcPts val="0"/>
              </a:spcBef>
              <a:spcAft>
                <a:spcPts val="0"/>
              </a:spcAft>
              <a:buNone/>
            </a:pPr>
            <a:r>
              <a:rPr lang="en"/>
              <a:t>Theft deterrents - use of this adds another step/barrier to obtaining life-saving medications (have to speak to someone)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Thoughts – interactions, illegal sale pharmacy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30316738a49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30316738a49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rgbClr val="0000FF"/>
                </a:solidFill>
              </a:rPr>
              <a:t>SHANNON:</a:t>
            </a:r>
            <a:endParaRPr>
              <a:solidFill>
                <a:srgbClr val="0000FF"/>
              </a:solidFill>
            </a:endParaRPr>
          </a:p>
          <a:p>
            <a:pPr indent="0" lvl="0" marL="0" rtl="0" algn="l">
              <a:spcBef>
                <a:spcPts val="0"/>
              </a:spcBef>
              <a:spcAft>
                <a:spcPts val="0"/>
              </a:spcAft>
              <a:buNone/>
            </a:pPr>
            <a:r>
              <a:rPr lang="en">
                <a:solidFill>
                  <a:srgbClr val="0000FF"/>
                </a:solidFill>
              </a:rPr>
              <a:t>We would like to recognize that this study may not be generalizable to all states, but it does highlight problems within Austin, texas.</a:t>
            </a:r>
            <a:endParaRPr>
              <a:solidFill>
                <a:srgbClr val="0000FF"/>
              </a:solidFill>
            </a:endParaRPr>
          </a:p>
          <a:p>
            <a:pPr indent="0" lvl="0" marL="0" rtl="0" algn="l">
              <a:spcBef>
                <a:spcPts val="0"/>
              </a:spcBef>
              <a:spcAft>
                <a:spcPts val="0"/>
              </a:spcAft>
              <a:buNone/>
            </a:pPr>
            <a:r>
              <a:rPr lang="en">
                <a:solidFill>
                  <a:srgbClr val="0000FF"/>
                </a:solidFill>
              </a:rPr>
              <a:t>Future studies would benefit from expanding to multiple cities and states for further analysis.</a:t>
            </a:r>
            <a:endParaRPr>
              <a:solidFill>
                <a:srgbClr val="0000FF"/>
              </a:solidFill>
            </a:endParaRPr>
          </a:p>
          <a:p>
            <a:pPr indent="0" lvl="0" marL="0" rtl="0" algn="l">
              <a:spcBef>
                <a:spcPts val="0"/>
              </a:spcBef>
              <a:spcAft>
                <a:spcPts val="0"/>
              </a:spcAft>
              <a:buNone/>
            </a:pPr>
            <a:r>
              <a:t/>
            </a:r>
            <a:endParaRPr>
              <a:solidFill>
                <a:srgbClr val="0000FF"/>
              </a:solidFill>
            </a:endParaRPr>
          </a:p>
          <a:p>
            <a:pPr indent="0" lvl="0" marL="0" rtl="0" algn="l">
              <a:spcBef>
                <a:spcPts val="0"/>
              </a:spcBef>
              <a:spcAft>
                <a:spcPts val="0"/>
              </a:spcAft>
              <a:buNone/>
            </a:pPr>
            <a:r>
              <a:rPr lang="en">
                <a:solidFill>
                  <a:srgbClr val="0000FF"/>
                </a:solidFill>
              </a:rPr>
              <a:t>Additionally, the impact of using student pharmacists is unknown. However, auditors participated in training with the Texas Harm Reduction Alliance and we included Aaron to assist in bridging gaps between what we study and lived experiences. </a:t>
            </a:r>
            <a:endParaRPr>
              <a:solidFill>
                <a:srgbClr val="0000FF"/>
              </a:solidFill>
            </a:endParaRPr>
          </a:p>
          <a:p>
            <a:pPr indent="0" lvl="0" marL="0" rtl="0" algn="l">
              <a:spcBef>
                <a:spcPts val="0"/>
              </a:spcBef>
              <a:spcAft>
                <a:spcPts val="0"/>
              </a:spcAft>
              <a:buNone/>
            </a:pPr>
            <a:r>
              <a:rPr lang="en">
                <a:solidFill>
                  <a:srgbClr val="0000FF"/>
                </a:solidFill>
              </a:rPr>
              <a:t>Future studies could benefit from incorporating people who use drugs into trained auditors. </a:t>
            </a:r>
            <a:endParaRPr>
              <a:solidFill>
                <a:srgbClr val="0000FF"/>
              </a:solidFill>
            </a:endParaRPr>
          </a:p>
          <a:p>
            <a:pPr indent="-298450" lvl="0" marL="457200" rtl="0" algn="l">
              <a:spcBef>
                <a:spcPts val="0"/>
              </a:spcBef>
              <a:spcAft>
                <a:spcPts val="0"/>
              </a:spcAft>
              <a:buSzPts val="1100"/>
              <a:buChar char="-"/>
            </a:pPr>
            <a:r>
              <a:rPr lang="en"/>
              <a:t>Study population (Austin,TX) may not be generalizable</a:t>
            </a:r>
            <a:endParaRPr/>
          </a:p>
          <a:p>
            <a:pPr indent="-298450" lvl="1" marL="914400" rtl="0" algn="l">
              <a:spcBef>
                <a:spcPts val="0"/>
              </a:spcBef>
              <a:spcAft>
                <a:spcPts val="0"/>
              </a:spcAft>
              <a:buSzPts val="1100"/>
              <a:buChar char="-"/>
            </a:pPr>
            <a:r>
              <a:rPr lang="en"/>
              <a:t>Would benefit from </a:t>
            </a:r>
            <a:r>
              <a:rPr lang="en"/>
              <a:t>expanding</a:t>
            </a:r>
            <a:r>
              <a:rPr lang="en"/>
              <a:t> to a multi-city or multi-state analysis </a:t>
            </a:r>
            <a:endParaRPr/>
          </a:p>
          <a:p>
            <a:pPr indent="-298450" lvl="0" marL="457200" rtl="0" algn="l">
              <a:spcBef>
                <a:spcPts val="0"/>
              </a:spcBef>
              <a:spcAft>
                <a:spcPts val="0"/>
              </a:spcAft>
              <a:buSzPts val="1100"/>
              <a:buChar char="-"/>
            </a:pPr>
            <a:r>
              <a:rPr lang="en"/>
              <a:t>Impact of only using student pharmacists is unknown → </a:t>
            </a:r>
            <a:r>
              <a:rPr lang="en"/>
              <a:t>curriculum</a:t>
            </a:r>
            <a:r>
              <a:rPr lang="en"/>
              <a:t> at school</a:t>
            </a:r>
            <a:endParaRPr/>
          </a:p>
          <a:p>
            <a:pPr indent="-298450" lvl="1" marL="914400" rtl="0" algn="l">
              <a:spcBef>
                <a:spcPts val="0"/>
              </a:spcBef>
              <a:spcAft>
                <a:spcPts val="0"/>
              </a:spcAft>
              <a:buSzPts val="1100"/>
              <a:buChar char="-"/>
            </a:pPr>
            <a:r>
              <a:rPr lang="en"/>
              <a:t>Aaron F </a:t>
            </a:r>
            <a:endParaRPr/>
          </a:p>
          <a:p>
            <a:pPr indent="-298450" lvl="1" marL="914400" rtl="0" algn="l">
              <a:spcBef>
                <a:spcPts val="0"/>
              </a:spcBef>
              <a:spcAft>
                <a:spcPts val="0"/>
              </a:spcAft>
              <a:buSzPts val="1100"/>
              <a:buChar char="-"/>
            </a:pPr>
            <a:r>
              <a:rPr lang="en"/>
              <a:t>Training at THRA</a:t>
            </a:r>
            <a:endParaRPr/>
          </a:p>
          <a:p>
            <a:pPr indent="-298450" lvl="1" marL="914400" rtl="0" algn="l">
              <a:spcBef>
                <a:spcPts val="0"/>
              </a:spcBef>
              <a:spcAft>
                <a:spcPts val="0"/>
              </a:spcAft>
              <a:buSzPts val="1100"/>
              <a:buChar char="-"/>
            </a:pPr>
            <a:r>
              <a:rPr lang="en"/>
              <a:t>Could incorporate PWUD into auditing</a:t>
            </a:r>
            <a:endParaRPr/>
          </a:p>
          <a:p>
            <a:pPr indent="0" lvl="0" marL="0" rtl="0" algn="l">
              <a:spcBef>
                <a:spcPts val="0"/>
              </a:spcBef>
              <a:spcAft>
                <a:spcPts val="0"/>
              </a:spcAft>
              <a:buNone/>
            </a:pPr>
            <a:r>
              <a:t/>
            </a:r>
            <a:endParaRPr b="1"/>
          </a:p>
          <a:p>
            <a:pPr indent="0" lvl="0" marL="0" rtl="0" algn="l">
              <a:spcBef>
                <a:spcPts val="0"/>
              </a:spcBef>
              <a:spcAft>
                <a:spcPts val="0"/>
              </a:spcAft>
              <a:buNone/>
            </a:pPr>
            <a:r>
              <a:rPr lang="en"/>
              <a:t>How to improve this study?</a:t>
            </a:r>
            <a:endParaRPr/>
          </a:p>
          <a:p>
            <a:pPr indent="0" lvl="0" marL="0" rtl="0" algn="l">
              <a:spcBef>
                <a:spcPts val="0"/>
              </a:spcBef>
              <a:spcAft>
                <a:spcPts val="0"/>
              </a:spcAft>
              <a:buNone/>
            </a:pPr>
            <a:r>
              <a:rPr lang="en"/>
              <a:t>What more can we do?</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b="1"/>
          </a:p>
          <a:p>
            <a:pPr indent="0" lvl="0" marL="0" rtl="0" algn="l">
              <a:spcBef>
                <a:spcPts val="0"/>
              </a:spcBef>
              <a:spcAft>
                <a:spcPts val="0"/>
              </a:spcAft>
              <a:buNone/>
            </a:pPr>
            <a:r>
              <a:t/>
            </a:r>
            <a:endParaRPr b="1"/>
          </a:p>
          <a:p>
            <a:pPr indent="0" lvl="0" marL="0" rtl="0" algn="l">
              <a:spcBef>
                <a:spcPts val="0"/>
              </a:spcBef>
              <a:spcAft>
                <a:spcPts val="0"/>
              </a:spcAft>
              <a:buNone/>
            </a:pPr>
            <a:r>
              <a:t/>
            </a:r>
            <a:endParaRPr b="1"/>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f35ef942c4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f35ef942c4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rgbClr val="FF0000"/>
                </a:solidFill>
              </a:rPr>
              <a:t>JENNIFER:</a:t>
            </a:r>
            <a:endParaRPr>
              <a:solidFill>
                <a:schemeClr val="dk1"/>
              </a:solidFill>
            </a:endParaRPr>
          </a:p>
          <a:p>
            <a:pPr indent="0" lvl="0" marL="0" rtl="0" algn="l">
              <a:spcBef>
                <a:spcPts val="0"/>
              </a:spcBef>
              <a:spcAft>
                <a:spcPts val="0"/>
              </a:spcAft>
              <a:buNone/>
            </a:pPr>
            <a:r>
              <a:rPr lang="en">
                <a:solidFill>
                  <a:schemeClr val="dk1"/>
                </a:solidFill>
              </a:rPr>
              <a:t>In summary, our study shows that life-saving</a:t>
            </a:r>
            <a:r>
              <a:rPr b="1" lang="en">
                <a:solidFill>
                  <a:schemeClr val="dk1"/>
                </a:solidFill>
              </a:rPr>
              <a:t> </a:t>
            </a:r>
            <a:r>
              <a:rPr lang="en">
                <a:solidFill>
                  <a:schemeClr val="dk1"/>
                </a:solidFill>
              </a:rPr>
              <a:t>supplies needed by people who use drugs </a:t>
            </a:r>
            <a:r>
              <a:rPr b="1" lang="en">
                <a:solidFill>
                  <a:schemeClr val="dk1"/>
                </a:solidFill>
              </a:rPr>
              <a:t>are not consistently available</a:t>
            </a:r>
            <a:r>
              <a:rPr lang="en">
                <a:solidFill>
                  <a:schemeClr val="dk1"/>
                </a:solidFill>
              </a:rPr>
              <a:t> in community pharmacies in Austin Texas. </a:t>
            </a:r>
            <a:endParaRPr>
              <a:solidFill>
                <a:schemeClr val="dk1"/>
              </a:solidFill>
            </a:endParaRPr>
          </a:p>
          <a:p>
            <a:pPr indent="0" lvl="0" marL="0" rtl="0" algn="l">
              <a:spcBef>
                <a:spcPts val="0"/>
              </a:spcBef>
              <a:spcAft>
                <a:spcPts val="0"/>
              </a:spcAft>
              <a:buNone/>
            </a:pPr>
            <a:r>
              <a:rPr lang="en">
                <a:solidFill>
                  <a:schemeClr val="dk1"/>
                </a:solidFill>
              </a:rPr>
              <a:t>This also highlights a need for</a:t>
            </a:r>
            <a:r>
              <a:rPr b="1" lang="en">
                <a:solidFill>
                  <a:schemeClr val="dk1"/>
                </a:solidFill>
              </a:rPr>
              <a:t> non-judgmental care </a:t>
            </a:r>
            <a:r>
              <a:rPr lang="en">
                <a:solidFill>
                  <a:schemeClr val="dk1"/>
                </a:solidFill>
              </a:rPr>
              <a:t>in the community pharmacy setting, and emphasizes a need to </a:t>
            </a:r>
            <a:r>
              <a:rPr b="1" lang="en">
                <a:solidFill>
                  <a:schemeClr val="dk1"/>
                </a:solidFill>
              </a:rPr>
              <a:t>educate pharmacy staff </a:t>
            </a:r>
            <a:r>
              <a:rPr lang="en">
                <a:solidFill>
                  <a:schemeClr val="dk1"/>
                </a:solidFill>
              </a:rPr>
              <a:t>on importance of these </a:t>
            </a:r>
            <a:r>
              <a:rPr b="1" lang="en">
                <a:solidFill>
                  <a:schemeClr val="dk1"/>
                </a:solidFill>
              </a:rPr>
              <a:t>evidence-based</a:t>
            </a:r>
            <a:r>
              <a:rPr lang="en">
                <a:solidFill>
                  <a:schemeClr val="dk1"/>
                </a:solidFill>
              </a:rPr>
              <a:t> harm reduction strategies.</a:t>
            </a:r>
            <a:endParaRPr>
              <a:solidFill>
                <a:schemeClr val="dk1"/>
              </a:solidFill>
            </a:endParaRPr>
          </a:p>
          <a:p>
            <a:pPr indent="0" lvl="0" marL="0" rtl="0" algn="l">
              <a:spcBef>
                <a:spcPts val="0"/>
              </a:spcBef>
              <a:spcAft>
                <a:spcPts val="0"/>
              </a:spcAft>
              <a:buNone/>
            </a:pPr>
            <a:r>
              <a:rPr lang="en">
                <a:solidFill>
                  <a:schemeClr val="dk1"/>
                </a:solidFill>
              </a:rPr>
              <a:t>We thank you for listening to our presentation, and look forward to answering any questions you may have.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0329cdbbf7_1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0329cdbbf7_1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b="1"/>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31743b8e4d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31743b8e4d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1743b8e4d5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1743b8e4d5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Char char="-"/>
            </a:pPr>
            <a:r>
              <a:rPr lang="en"/>
              <a:t>Of the 16 pharmacies that asked for ID, 9 were a Walgreens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f35ef942c4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f35ef942c4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Shannon</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831d02e78d_2_35:notes"/>
          <p:cNvSpPr txBox="1"/>
          <p:nvPr>
            <p:ph idx="1" type="body"/>
          </p:nvPr>
        </p:nvSpPr>
        <p:spPr>
          <a:xfrm>
            <a:off x="685800" y="4343406"/>
            <a:ext cx="5486400" cy="411480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Shannon</a:t>
            </a:r>
            <a:endParaRPr/>
          </a:p>
        </p:txBody>
      </p:sp>
      <p:sp>
        <p:nvSpPr>
          <p:cNvPr id="100" name="Google Shape;100;g2831d02e78d_2_35:notes"/>
          <p:cNvSpPr/>
          <p:nvPr>
            <p:ph idx="2" type="sldImg"/>
          </p:nvPr>
        </p:nvSpPr>
        <p:spPr>
          <a:xfrm>
            <a:off x="327025" y="687321"/>
            <a:ext cx="6203950" cy="3427251"/>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0316738a49_1_0:notes"/>
          <p:cNvSpPr txBox="1"/>
          <p:nvPr>
            <p:ph idx="1" type="body"/>
          </p:nvPr>
        </p:nvSpPr>
        <p:spPr>
          <a:xfrm>
            <a:off x="685800" y="434340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Shannon</a:t>
            </a:r>
            <a:endParaRPr/>
          </a:p>
        </p:txBody>
      </p:sp>
      <p:sp>
        <p:nvSpPr>
          <p:cNvPr id="107" name="Google Shape;107;g30316738a49_1_0:notes"/>
          <p:cNvSpPr/>
          <p:nvPr>
            <p:ph idx="2" type="sldImg"/>
          </p:nvPr>
        </p:nvSpPr>
        <p:spPr>
          <a:xfrm>
            <a:off x="327025" y="687321"/>
            <a:ext cx="6204000" cy="342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831d02e78d_0_0:notes"/>
          <p:cNvSpPr txBox="1"/>
          <p:nvPr>
            <p:ph idx="1" type="body"/>
          </p:nvPr>
        </p:nvSpPr>
        <p:spPr>
          <a:xfrm>
            <a:off x="685800" y="434340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rgbClr val="FF0000"/>
                </a:solidFill>
              </a:rPr>
              <a:t>JENNIFER:</a:t>
            </a:r>
            <a:endParaRPr b="1" u="sng">
              <a:solidFill>
                <a:srgbClr val="FF0000"/>
              </a:solidFill>
            </a:endParaRPr>
          </a:p>
          <a:p>
            <a:pPr indent="0" lvl="0" marL="0" rtl="0" algn="l">
              <a:spcBef>
                <a:spcPts val="0"/>
              </a:spcBef>
              <a:spcAft>
                <a:spcPts val="0"/>
              </a:spcAft>
              <a:buClr>
                <a:schemeClr val="dk1"/>
              </a:buClr>
              <a:buSzPts val="1100"/>
              <a:buFont typeface="Arial"/>
              <a:buNone/>
            </a:pPr>
            <a:r>
              <a:rPr lang="en">
                <a:solidFill>
                  <a:schemeClr val="dk1"/>
                </a:solidFill>
              </a:rPr>
              <a:t>It is well known that people who inject drugs are at higher risk of </a:t>
            </a:r>
            <a:r>
              <a:rPr b="1" lang="en">
                <a:solidFill>
                  <a:schemeClr val="dk1"/>
                </a:solidFill>
              </a:rPr>
              <a:t>injection-related infections</a:t>
            </a:r>
            <a:r>
              <a:rPr lang="en">
                <a:solidFill>
                  <a:schemeClr val="dk1"/>
                </a:solidFill>
              </a:rPr>
              <a:t> and </a:t>
            </a:r>
            <a:r>
              <a:rPr b="1" lang="en">
                <a:solidFill>
                  <a:schemeClr val="dk1"/>
                </a:solidFill>
              </a:rPr>
              <a:t>potentially fatal overdoses.</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Although syringe service programs can provide essential harm reduction materials, these programs unfortunately face legal barriers in our state of Texas.</a:t>
            </a:r>
            <a:endParaRPr>
              <a:solidFill>
                <a:schemeClr val="dk1"/>
              </a:solidFill>
            </a:endParaRPr>
          </a:p>
          <a:p>
            <a:pPr indent="0" lvl="0" marL="0" rtl="0" algn="l">
              <a:spcBef>
                <a:spcPts val="0"/>
              </a:spcBef>
              <a:spcAft>
                <a:spcPts val="0"/>
              </a:spcAft>
              <a:buNone/>
            </a:pPr>
            <a:r>
              <a:rPr lang="en">
                <a:solidFill>
                  <a:schemeClr val="dk1"/>
                </a:solidFill>
              </a:rPr>
              <a:t>Fortunately, </a:t>
            </a:r>
            <a:r>
              <a:rPr b="1" lang="en">
                <a:solidFill>
                  <a:schemeClr val="dk1"/>
                </a:solidFill>
              </a:rPr>
              <a:t>community pharmacies</a:t>
            </a:r>
            <a:r>
              <a:rPr lang="en">
                <a:solidFill>
                  <a:schemeClr val="dk1"/>
                </a:solidFill>
              </a:rPr>
              <a:t> can serve as </a:t>
            </a:r>
            <a:r>
              <a:rPr b="1" lang="en">
                <a:solidFill>
                  <a:schemeClr val="dk1"/>
                </a:solidFill>
              </a:rPr>
              <a:t>key </a:t>
            </a:r>
            <a:r>
              <a:rPr lang="en">
                <a:solidFill>
                  <a:schemeClr val="dk1"/>
                </a:solidFill>
              </a:rPr>
              <a:t>access points for harm reduction in people who use or inject drugs by </a:t>
            </a:r>
            <a:r>
              <a:rPr b="1" lang="en">
                <a:solidFill>
                  <a:schemeClr val="dk1"/>
                </a:solidFill>
              </a:rPr>
              <a:t>providing access</a:t>
            </a:r>
            <a:r>
              <a:rPr lang="en">
                <a:solidFill>
                  <a:schemeClr val="dk1"/>
                </a:solidFill>
              </a:rPr>
              <a:t> to supplies like sterile syringes or OTC naloxone, as well as education about safe use.</a:t>
            </a:r>
            <a:endParaRPr>
              <a:solidFill>
                <a:schemeClr val="dk1"/>
              </a:solidFill>
            </a:endParaRPr>
          </a:p>
          <a:p>
            <a:pPr indent="0" lvl="0" marL="0" rtl="0" algn="l">
              <a:spcBef>
                <a:spcPts val="0"/>
              </a:spcBef>
              <a:spcAft>
                <a:spcPts val="0"/>
              </a:spcAft>
              <a:buNone/>
            </a:pPr>
            <a:r>
              <a:rPr lang="en">
                <a:solidFill>
                  <a:schemeClr val="dk1"/>
                </a:solidFill>
              </a:rPr>
              <a:t>However, </a:t>
            </a:r>
            <a:r>
              <a:rPr b="1" lang="en">
                <a:solidFill>
                  <a:schemeClr val="dk1"/>
                </a:solidFill>
              </a:rPr>
              <a:t>anecdotal reports</a:t>
            </a:r>
            <a:r>
              <a:rPr lang="en">
                <a:solidFill>
                  <a:schemeClr val="dk1"/>
                </a:solidFill>
              </a:rPr>
              <a:t> have suggested that some community pharmacies are</a:t>
            </a:r>
            <a:r>
              <a:rPr b="1" lang="en">
                <a:solidFill>
                  <a:schemeClr val="dk1"/>
                </a:solidFill>
              </a:rPr>
              <a:t> unwilling to sell syringes without a prescription </a:t>
            </a:r>
            <a:r>
              <a:rPr lang="en">
                <a:solidFill>
                  <a:schemeClr val="dk1"/>
                </a:solidFill>
              </a:rPr>
              <a:t>to people who inject drugs. </a:t>
            </a:r>
            <a:endParaRPr>
              <a:solidFill>
                <a:schemeClr val="dk1"/>
              </a:solidFill>
            </a:endParaRPr>
          </a:p>
          <a:p>
            <a:pPr indent="0" lvl="0" marL="0" rtl="0" algn="l">
              <a:spcBef>
                <a:spcPts val="0"/>
              </a:spcBef>
              <a:spcAft>
                <a:spcPts val="0"/>
              </a:spcAft>
              <a:buNone/>
            </a:pPr>
            <a:r>
              <a:rPr lang="en">
                <a:solidFill>
                  <a:schemeClr val="dk1"/>
                </a:solidFill>
              </a:rPr>
              <a:t>In addition, previous studies have shown that </a:t>
            </a:r>
            <a:r>
              <a:rPr b="1" lang="en">
                <a:solidFill>
                  <a:schemeClr val="dk1"/>
                </a:solidFill>
              </a:rPr>
              <a:t>prescription </a:t>
            </a:r>
            <a:r>
              <a:rPr lang="en">
                <a:solidFill>
                  <a:schemeClr val="dk1"/>
                </a:solidFill>
              </a:rPr>
              <a:t>and</a:t>
            </a:r>
            <a:r>
              <a:rPr b="1" lang="en">
                <a:solidFill>
                  <a:schemeClr val="dk1"/>
                </a:solidFill>
              </a:rPr>
              <a:t> standing orders </a:t>
            </a:r>
            <a:r>
              <a:rPr lang="en">
                <a:solidFill>
                  <a:schemeClr val="dk1"/>
                </a:solidFill>
              </a:rPr>
              <a:t>for naloxone were </a:t>
            </a:r>
            <a:r>
              <a:rPr b="1" lang="en">
                <a:solidFill>
                  <a:schemeClr val="dk1"/>
                </a:solidFill>
              </a:rPr>
              <a:t>NOT consistently available</a:t>
            </a:r>
            <a:r>
              <a:rPr lang="en">
                <a:solidFill>
                  <a:schemeClr val="dk1"/>
                </a:solidFill>
              </a:rPr>
              <a:t>. However, we don’t know much about the availability OTC naloxone since it was recently approved.</a:t>
            </a:r>
            <a:endParaRPr/>
          </a:p>
        </p:txBody>
      </p:sp>
      <p:sp>
        <p:nvSpPr>
          <p:cNvPr id="114" name="Google Shape;114;g2831d02e78d_0_0:notes"/>
          <p:cNvSpPr/>
          <p:nvPr>
            <p:ph idx="2" type="sldImg"/>
          </p:nvPr>
        </p:nvSpPr>
        <p:spPr>
          <a:xfrm>
            <a:off x="327025" y="687321"/>
            <a:ext cx="6204000" cy="342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2831d02e78d_0_12:notes"/>
          <p:cNvSpPr txBox="1"/>
          <p:nvPr>
            <p:ph idx="1" type="body"/>
          </p:nvPr>
        </p:nvSpPr>
        <p:spPr>
          <a:xfrm>
            <a:off x="685800" y="434340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solidFill>
                  <a:srgbClr val="FF0000"/>
                </a:solidFill>
              </a:rPr>
              <a:t>JENNIFER:</a:t>
            </a:r>
            <a:endParaRPr b="1" u="sng">
              <a:solidFill>
                <a:srgbClr val="FF0000"/>
              </a:solidFill>
            </a:endParaRPr>
          </a:p>
          <a:p>
            <a:pPr indent="0" lvl="0" marL="0" rtl="0" algn="l">
              <a:spcBef>
                <a:spcPts val="0"/>
              </a:spcBef>
              <a:spcAft>
                <a:spcPts val="0"/>
              </a:spcAft>
              <a:buNone/>
            </a:pPr>
            <a:r>
              <a:rPr lang="en">
                <a:solidFill>
                  <a:schemeClr val="dk1"/>
                </a:solidFill>
              </a:rPr>
              <a:t>Therefore, our study aimed to evaluate the the accessibility of OTC naloxone and non-prescription syringes in community pharmacies in Austin, Texas.</a:t>
            </a:r>
            <a:endParaRPr>
              <a:solidFill>
                <a:schemeClr val="dk1"/>
              </a:solidFill>
            </a:endParaRPr>
          </a:p>
        </p:txBody>
      </p:sp>
      <p:sp>
        <p:nvSpPr>
          <p:cNvPr id="122" name="Google Shape;122;g2831d02e78d_0_12:notes"/>
          <p:cNvSpPr/>
          <p:nvPr>
            <p:ph idx="2" type="sldImg"/>
          </p:nvPr>
        </p:nvSpPr>
        <p:spPr>
          <a:xfrm>
            <a:off x="327025" y="687321"/>
            <a:ext cx="6204000" cy="342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0316738a49_1_7:notes"/>
          <p:cNvSpPr txBox="1"/>
          <p:nvPr>
            <p:ph idx="1" type="body"/>
          </p:nvPr>
        </p:nvSpPr>
        <p:spPr>
          <a:xfrm>
            <a:off x="685800" y="4343406"/>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u="sng">
                <a:solidFill>
                  <a:srgbClr val="FF0000"/>
                </a:solidFill>
              </a:rPr>
              <a:t>JENNIFER</a:t>
            </a:r>
            <a:r>
              <a:rPr lang="en">
                <a:solidFill>
                  <a:srgbClr val="FF0000"/>
                </a:solidFill>
              </a:rPr>
              <a:t>:</a:t>
            </a:r>
            <a:endParaRPr>
              <a:solidFill>
                <a:srgbClr val="FF0000"/>
              </a:solidFill>
            </a:endParaRPr>
          </a:p>
          <a:p>
            <a:pPr indent="0" lvl="0" marL="0" rtl="0" algn="l">
              <a:spcBef>
                <a:spcPts val="0"/>
              </a:spcBef>
              <a:spcAft>
                <a:spcPts val="0"/>
              </a:spcAft>
              <a:buClr>
                <a:schemeClr val="dk1"/>
              </a:buClr>
              <a:buSzPts val="1100"/>
              <a:buFont typeface="Arial"/>
              <a:buNone/>
            </a:pPr>
            <a:r>
              <a:rPr lang="en">
                <a:solidFill>
                  <a:schemeClr val="dk1"/>
                </a:solidFill>
              </a:rPr>
              <a:t>Between February and April this year, we audited a </a:t>
            </a:r>
            <a:r>
              <a:rPr lang="en">
                <a:solidFill>
                  <a:schemeClr val="dk1"/>
                </a:solidFill>
              </a:rPr>
              <a:t>total of </a:t>
            </a:r>
            <a:r>
              <a:rPr b="1" lang="en">
                <a:solidFill>
                  <a:schemeClr val="dk1"/>
                </a:solidFill>
              </a:rPr>
              <a:t>125 community pharmacies</a:t>
            </a:r>
            <a:r>
              <a:rPr lang="en">
                <a:solidFill>
                  <a:schemeClr val="dk1"/>
                </a:solidFill>
              </a:rPr>
              <a:t> in Austin Texas.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pharmacy was </a:t>
            </a:r>
            <a:r>
              <a:rPr lang="en">
                <a:solidFill>
                  <a:schemeClr val="dk1"/>
                </a:solidFill>
              </a:rPr>
              <a:t>visited</a:t>
            </a:r>
            <a:r>
              <a:rPr lang="en">
                <a:solidFill>
                  <a:schemeClr val="dk1"/>
                </a:solidFill>
              </a:rPr>
              <a:t> by 1 of 5 pharmacy students who had </a:t>
            </a:r>
            <a:r>
              <a:rPr lang="en">
                <a:solidFill>
                  <a:schemeClr val="dk1"/>
                </a:solidFill>
              </a:rPr>
              <a:t>received</a:t>
            </a:r>
            <a:r>
              <a:rPr lang="en">
                <a:solidFill>
                  <a:schemeClr val="dk1"/>
                </a:solidFill>
              </a:rPr>
              <a:t> training in the audit process and harm reduction strategies.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To be consistent, we developed a </a:t>
            </a:r>
            <a:r>
              <a:rPr b="1" lang="en">
                <a:solidFill>
                  <a:schemeClr val="dk1"/>
                </a:solidFill>
              </a:rPr>
              <a:t>script </a:t>
            </a:r>
            <a:r>
              <a:rPr lang="en">
                <a:solidFill>
                  <a:schemeClr val="dk1"/>
                </a:solidFill>
              </a:rPr>
              <a:t>for the auditors that was adapted from a previous</a:t>
            </a:r>
            <a:r>
              <a:rPr b="1" lang="en">
                <a:solidFill>
                  <a:schemeClr val="dk1"/>
                </a:solidFill>
              </a:rPr>
              <a:t> secret shopper study done in Arizona</a:t>
            </a:r>
            <a:endParaRPr b="1">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auditor was instructed to dress </a:t>
            </a:r>
            <a:r>
              <a:rPr lang="en">
                <a:solidFill>
                  <a:schemeClr val="dk1"/>
                </a:solidFill>
              </a:rPr>
              <a:t>casually, and first enter the pharmacy and scan for potential conflicts.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Then, </a:t>
            </a:r>
            <a:r>
              <a:rPr b="1" lang="en">
                <a:solidFill>
                  <a:schemeClr val="dk1"/>
                </a:solidFill>
              </a:rPr>
              <a:t>they looked for OTC naloxone</a:t>
            </a:r>
            <a:r>
              <a:rPr lang="en">
                <a:solidFill>
                  <a:schemeClr val="dk1"/>
                </a:solidFill>
              </a:rPr>
              <a:t>, noting things like the quantity available, where it was located in the pharmacy, its listed price, and any theft deterrents.</a:t>
            </a:r>
            <a:endParaRPr>
              <a:solidFill>
                <a:schemeClr val="dk1"/>
              </a:solidFill>
            </a:endParaRPr>
          </a:p>
          <a:p>
            <a:pPr indent="0" lvl="0" marL="0" rtl="0" algn="l">
              <a:spcBef>
                <a:spcPts val="0"/>
              </a:spcBef>
              <a:spcAft>
                <a:spcPts val="0"/>
              </a:spcAft>
              <a:buNone/>
            </a:pPr>
            <a:r>
              <a:rPr lang="en">
                <a:solidFill>
                  <a:schemeClr val="dk1"/>
                </a:solidFill>
              </a:rPr>
              <a:t>Next, auditors approached the counter and followed the script by asking for </a:t>
            </a:r>
            <a:r>
              <a:rPr b="1" lang="en">
                <a:solidFill>
                  <a:schemeClr val="dk1"/>
                </a:solidFill>
              </a:rPr>
              <a:t>“a bag of 10 syringes”</a:t>
            </a:r>
            <a:endParaRPr b="1">
              <a:solidFill>
                <a:schemeClr val="dk1"/>
              </a:solidFill>
            </a:endParaRPr>
          </a:p>
          <a:p>
            <a:pPr indent="0" lvl="0" marL="0" rtl="0" algn="l">
              <a:spcBef>
                <a:spcPts val="0"/>
              </a:spcBef>
              <a:spcAft>
                <a:spcPts val="0"/>
              </a:spcAft>
              <a:buNone/>
            </a:pPr>
            <a:r>
              <a:rPr lang="en">
                <a:solidFill>
                  <a:schemeClr val="dk1"/>
                </a:solidFill>
              </a:rPr>
              <a:t>Our script was also standardized with responses in </a:t>
            </a:r>
            <a:r>
              <a:rPr lang="en">
                <a:solidFill>
                  <a:schemeClr val="dk1"/>
                </a:solidFill>
              </a:rPr>
              <a:t>anticipation</a:t>
            </a:r>
            <a:r>
              <a:rPr lang="en">
                <a:solidFill>
                  <a:schemeClr val="dk1"/>
                </a:solidFill>
              </a:rPr>
              <a:t> of any questions the pharmacy staff may ask. </a:t>
            </a:r>
            <a:endParaRPr>
              <a:solidFill>
                <a:schemeClr val="dk1"/>
              </a:solidFill>
            </a:endParaRPr>
          </a:p>
          <a:p>
            <a:pPr indent="0" lvl="0" marL="0" rtl="0" algn="l">
              <a:lnSpc>
                <a:spcPct val="100000"/>
              </a:lnSpc>
              <a:spcBef>
                <a:spcPts val="0"/>
              </a:spcBef>
              <a:spcAft>
                <a:spcPts val="0"/>
              </a:spcAft>
              <a:buNone/>
            </a:pPr>
            <a:r>
              <a:rPr lang="en">
                <a:solidFill>
                  <a:schemeClr val="dk1"/>
                </a:solidFill>
              </a:rPr>
              <a:t>For example, if they asked why we needed syringes, we would say “to protect myself from HIV and Hep C”</a:t>
            </a:r>
            <a:endParaRPr>
              <a:solidFill>
                <a:schemeClr val="dk1"/>
              </a:solidFill>
            </a:endParaRPr>
          </a:p>
          <a:p>
            <a:pPr indent="0" lvl="0" marL="0" rtl="0" algn="l">
              <a:lnSpc>
                <a:spcPct val="100000"/>
              </a:lnSpc>
              <a:spcBef>
                <a:spcPts val="0"/>
              </a:spcBef>
              <a:spcAft>
                <a:spcPts val="0"/>
              </a:spcAft>
              <a:buNone/>
            </a:pPr>
            <a:r>
              <a:rPr lang="en">
                <a:solidFill>
                  <a:schemeClr val="dk1"/>
                </a:solidFill>
              </a:rPr>
              <a:t>Auditors noted all the </a:t>
            </a:r>
            <a:r>
              <a:rPr b="1" lang="en">
                <a:solidFill>
                  <a:schemeClr val="dk1"/>
                </a:solidFill>
              </a:rPr>
              <a:t>questions asked</a:t>
            </a:r>
            <a:r>
              <a:rPr lang="en">
                <a:solidFill>
                  <a:schemeClr val="dk1"/>
                </a:solidFill>
              </a:rPr>
              <a:t>, success or denial of the sale, reasons why or why, and the cost,</a:t>
            </a:r>
            <a:endParaRPr>
              <a:solidFill>
                <a:schemeClr val="dk1"/>
              </a:solidFill>
            </a:endParaRPr>
          </a:p>
          <a:p>
            <a:pPr indent="0" lvl="0" marL="0" rtl="0" algn="l">
              <a:lnSpc>
                <a:spcPct val="100000"/>
              </a:lnSpc>
              <a:spcBef>
                <a:spcPts val="0"/>
              </a:spcBef>
              <a:spcAft>
                <a:spcPts val="0"/>
              </a:spcAft>
              <a:buNone/>
            </a:pPr>
            <a:r>
              <a:rPr lang="en">
                <a:solidFill>
                  <a:schemeClr val="dk1"/>
                </a:solidFill>
              </a:rPr>
              <a:t>All of this information was immediately recorded on an </a:t>
            </a:r>
            <a:r>
              <a:rPr b="1" lang="en">
                <a:solidFill>
                  <a:schemeClr val="dk1"/>
                </a:solidFill>
              </a:rPr>
              <a:t>10-item online</a:t>
            </a:r>
            <a:r>
              <a:rPr lang="en">
                <a:solidFill>
                  <a:schemeClr val="dk1"/>
                </a:solidFill>
              </a:rPr>
              <a:t> survey </a:t>
            </a:r>
            <a:endParaRPr/>
          </a:p>
        </p:txBody>
      </p:sp>
      <p:sp>
        <p:nvSpPr>
          <p:cNvPr id="129" name="Google Shape;129;g30316738a49_1_7:notes"/>
          <p:cNvSpPr/>
          <p:nvPr>
            <p:ph idx="2" type="sldImg"/>
          </p:nvPr>
        </p:nvSpPr>
        <p:spPr>
          <a:xfrm>
            <a:off x="327025" y="687321"/>
            <a:ext cx="6204000" cy="3427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0316738a49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30316738a49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Clr>
                <a:schemeClr val="dk1"/>
              </a:buClr>
              <a:buSzPts val="1100"/>
              <a:buFont typeface="Arial"/>
              <a:buNone/>
            </a:pPr>
            <a:r>
              <a:rPr b="1" lang="en" u="sng">
                <a:solidFill>
                  <a:srgbClr val="0000FF"/>
                </a:solidFill>
              </a:rPr>
              <a:t>SHANNON:</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First we will look at the results from the OTC naloxone audit.</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Data were obtained from 125 community pharmacies.</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A slight majority of total pharmacies had a location on the shelf for OTC naloxone. Only 12 of these had a designated location for the generic product.</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About half of the pharmacies with a location for </a:t>
            </a:r>
            <a:r>
              <a:rPr lang="en">
                <a:solidFill>
                  <a:srgbClr val="0000FF"/>
                </a:solidFill>
              </a:rPr>
              <a:t>naloxone</a:t>
            </a:r>
            <a:r>
              <a:rPr lang="en">
                <a:solidFill>
                  <a:srgbClr val="0000FF"/>
                </a:solidFill>
              </a:rPr>
              <a:t> used theft deterrent measures. This included alarm sensors, cards redeemable at the pharmacy counter, and lock boxes. </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Only 45 pharmacies actually had at least one physical box of product, and of these, only 1 stocked the generic.</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The median price of the branded product was only slightly higher than the price of the generic. </a:t>
            </a:r>
            <a:endParaRPr>
              <a:solidFill>
                <a:srgbClr val="0000FF"/>
              </a:solidFill>
            </a:endParaRPr>
          </a:p>
          <a:p>
            <a:pPr indent="0" lvl="0" marL="0" rtl="0" algn="l">
              <a:spcBef>
                <a:spcPts val="360"/>
              </a:spcBef>
              <a:spcAft>
                <a:spcPts val="0"/>
              </a:spcAft>
              <a:buClr>
                <a:schemeClr val="dk1"/>
              </a:buClr>
              <a:buSzPts val="1100"/>
              <a:buFont typeface="Arial"/>
              <a:buNone/>
            </a:pPr>
            <a:r>
              <a:t/>
            </a:r>
            <a:endParaRPr>
              <a:solidFill>
                <a:srgbClr val="0000FF"/>
              </a:solidFill>
            </a:endParaRPr>
          </a:p>
          <a:p>
            <a:pPr indent="-298450" lvl="0" marL="457200" rtl="0" algn="l">
              <a:spcBef>
                <a:spcPts val="360"/>
              </a:spcBef>
              <a:spcAft>
                <a:spcPts val="0"/>
              </a:spcAft>
              <a:buClr>
                <a:schemeClr val="dk1"/>
              </a:buClr>
              <a:buSzPts val="1100"/>
              <a:buChar char="-"/>
            </a:pPr>
            <a:r>
              <a:rPr lang="en" u="sng">
                <a:solidFill>
                  <a:schemeClr val="dk1"/>
                </a:solidFill>
              </a:rPr>
              <a:t>Theft </a:t>
            </a:r>
            <a:r>
              <a:rPr lang="en" u="sng">
                <a:solidFill>
                  <a:schemeClr val="dk1"/>
                </a:solidFill>
              </a:rPr>
              <a:t>deterrents</a:t>
            </a:r>
            <a:r>
              <a:rPr lang="en">
                <a:solidFill>
                  <a:schemeClr val="dk1"/>
                </a:solidFill>
              </a:rPr>
              <a:t>: </a:t>
            </a:r>
            <a:r>
              <a:rPr lang="en">
                <a:solidFill>
                  <a:schemeClr val="dk1"/>
                </a:solidFill>
              </a:rPr>
              <a:t>Of those with a location on the shelves for boxed product, about half utilized theft deterrent measures. Examples of these measures included alarm sensors, cards redeemable at the pharmacy counter, and lock boxes – with alarm sensors being the most common.</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Alarms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Redeemable cards</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Lock box </a:t>
            </a:r>
            <a:endParaRPr>
              <a:solidFill>
                <a:schemeClr val="dk1"/>
              </a:solidFill>
            </a:endParaRPr>
          </a:p>
          <a:p>
            <a:pPr indent="-298450" lvl="0" marL="457200" rtl="0" algn="l">
              <a:spcBef>
                <a:spcPts val="0"/>
              </a:spcBef>
              <a:spcAft>
                <a:spcPts val="0"/>
              </a:spcAft>
              <a:buClr>
                <a:schemeClr val="dk1"/>
              </a:buClr>
              <a:buSzPts val="1100"/>
              <a:buChar char="-"/>
            </a:pPr>
            <a:r>
              <a:rPr lang="en">
                <a:solidFill>
                  <a:schemeClr val="dk1"/>
                </a:solidFill>
              </a:rPr>
              <a:t>Range for cost for Q&amp;A</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Any = 39.99-49.99 </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Branded = 44.97-49.99</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Generic = none</a:t>
            </a:r>
            <a:endParaRPr>
              <a:solidFill>
                <a:schemeClr val="dk1"/>
              </a:solidFill>
            </a:endParaRPr>
          </a:p>
          <a:p>
            <a:pPr indent="0" lvl="0" marL="0" rtl="0" algn="l">
              <a:spcBef>
                <a:spcPts val="360"/>
              </a:spcBef>
              <a:spcAft>
                <a:spcPts val="0"/>
              </a:spcAft>
              <a:buClr>
                <a:schemeClr val="dk1"/>
              </a:buClr>
              <a:buSzPts val="1100"/>
              <a:buFont typeface="Arial"/>
              <a:buNone/>
            </a:pPr>
            <a:r>
              <a:t/>
            </a:r>
            <a:endParaRPr>
              <a:solidFill>
                <a:schemeClr val="dk1"/>
              </a:solidFill>
            </a:endParaRPr>
          </a:p>
          <a:p>
            <a:pPr indent="0" lvl="0" marL="0" rtl="0" algn="l">
              <a:spcBef>
                <a:spcPts val="360"/>
              </a:spcBef>
              <a:spcAft>
                <a:spcPts val="0"/>
              </a:spcAft>
              <a:buClr>
                <a:schemeClr val="dk1"/>
              </a:buClr>
              <a:buSzPts val="1100"/>
              <a:buFont typeface="Arial"/>
              <a:buNone/>
            </a:pPr>
            <a:r>
              <a:rPr lang="en">
                <a:solidFill>
                  <a:schemeClr val="dk1"/>
                </a:solidFill>
                <a:highlight>
                  <a:srgbClr val="FFFF00"/>
                </a:highlight>
              </a:rPr>
              <a:t>Specifics (maybe to have available for Q&amp;A):</a:t>
            </a:r>
            <a:endParaRPr>
              <a:solidFill>
                <a:schemeClr val="dk1"/>
              </a:solidFill>
              <a:highlight>
                <a:srgbClr val="FFFF00"/>
              </a:highlight>
            </a:endParaRPr>
          </a:p>
          <a:p>
            <a:pPr indent="-298450" lvl="0" marL="457200" rtl="0" algn="l">
              <a:spcBef>
                <a:spcPts val="360"/>
              </a:spcBef>
              <a:spcAft>
                <a:spcPts val="0"/>
              </a:spcAft>
              <a:buClr>
                <a:schemeClr val="dk1"/>
              </a:buClr>
              <a:buSzPts val="1100"/>
              <a:buChar char="-"/>
            </a:pPr>
            <a:r>
              <a:rPr i="1" lang="en">
                <a:solidFill>
                  <a:schemeClr val="dk1"/>
                </a:solidFill>
              </a:rPr>
              <a:t>THEFT TYPE: ANY \ BRAND \ GENERIC</a:t>
            </a:r>
            <a:endParaRPr i="1">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Alarm sensor: 48.6% \ 48.6% \ 16.7%</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Redeemable cards: 31.4% \ 31.4% \ 50.0%</a:t>
            </a:r>
            <a:endParaRPr>
              <a:solidFill>
                <a:schemeClr val="dk1"/>
              </a:solidFill>
            </a:endParaRPr>
          </a:p>
          <a:p>
            <a:pPr indent="-298450" lvl="1" marL="914400" rtl="0" algn="l">
              <a:spcBef>
                <a:spcPts val="0"/>
              </a:spcBef>
              <a:spcAft>
                <a:spcPts val="0"/>
              </a:spcAft>
              <a:buClr>
                <a:schemeClr val="dk1"/>
              </a:buClr>
              <a:buSzPts val="1100"/>
              <a:buChar char="-"/>
            </a:pPr>
            <a:r>
              <a:rPr lang="en">
                <a:solidFill>
                  <a:schemeClr val="dk1"/>
                </a:solidFill>
              </a:rPr>
              <a:t>Lock box: 22.9% \ 22.9% \ 33.3%</a:t>
            </a:r>
            <a:endParaRPr>
              <a:solidFill>
                <a:schemeClr val="dk1"/>
              </a:solidFill>
            </a:endParaRPr>
          </a:p>
          <a:p>
            <a:pPr indent="0" lvl="0" marL="0" rtl="0" algn="l">
              <a:spcBef>
                <a:spcPts val="360"/>
              </a:spcBef>
              <a:spcAft>
                <a:spcPts val="0"/>
              </a:spcAft>
              <a:buClr>
                <a:schemeClr val="dk1"/>
              </a:buClr>
              <a:buSzPts val="1100"/>
              <a:buFont typeface="Arial"/>
              <a:buNone/>
            </a:pPr>
            <a:r>
              <a:t/>
            </a:r>
            <a:endParaRPr>
              <a:solidFill>
                <a:schemeClr val="dk1"/>
              </a:solidFill>
            </a:endParaRPr>
          </a:p>
          <a:p>
            <a:pPr indent="0" lvl="0" marL="0" rtl="0" algn="l">
              <a:spcBef>
                <a:spcPts val="360"/>
              </a:spcBef>
              <a:spcAft>
                <a:spcPts val="0"/>
              </a:spcAft>
              <a:buClr>
                <a:schemeClr val="dk1"/>
              </a:buClr>
              <a:buSzPts val="1100"/>
              <a:buFont typeface="Arial"/>
              <a:buNone/>
            </a:pPr>
            <a:r>
              <a:rPr lang="en">
                <a:solidFill>
                  <a:srgbClr val="333F48"/>
                </a:solidFill>
              </a:rPr>
              <a:t>The number of cases in which at least one theft deterrent measure was identified. This may be an underestimate given some measures are only identifiable when physical boxes are in stock.</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0316738a49_1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30316738a49_1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360"/>
              </a:spcBef>
              <a:spcAft>
                <a:spcPts val="0"/>
              </a:spcAft>
              <a:buClr>
                <a:schemeClr val="dk1"/>
              </a:buClr>
              <a:buSzPts val="1100"/>
              <a:buFont typeface="Arial"/>
              <a:buNone/>
            </a:pPr>
            <a:r>
              <a:rPr b="1" lang="en" u="sng">
                <a:solidFill>
                  <a:srgbClr val="0000FF"/>
                </a:solidFill>
              </a:rPr>
              <a:t>SHANNON:</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Next we will discuss the results for the syringe audit.</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A slight majority of purchases were successful. </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The median cost for a 10-pack of syringes was 3.19. The wide range for cost reflects two pharmacies who offered a free 10-pack and seven pharmacies who would only sell a box with 100 syringes.</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The most common reason for denial was requirement of a prescription for injectable medications. Other reasons included not selling syringes or being out of stock.</a:t>
            </a:r>
            <a:endParaRPr>
              <a:solidFill>
                <a:srgbClr val="0000FF"/>
              </a:solidFill>
            </a:endParaRPr>
          </a:p>
          <a:p>
            <a:pPr indent="0" lvl="0" marL="0" rtl="0" algn="l">
              <a:spcBef>
                <a:spcPts val="360"/>
              </a:spcBef>
              <a:spcAft>
                <a:spcPts val="0"/>
              </a:spcAft>
              <a:buClr>
                <a:schemeClr val="dk1"/>
              </a:buClr>
              <a:buSzPts val="1100"/>
              <a:buFont typeface="Arial"/>
              <a:buNone/>
            </a:pPr>
            <a:r>
              <a:rPr lang="en">
                <a:solidFill>
                  <a:srgbClr val="0000FF"/>
                </a:solidFill>
              </a:rPr>
              <a:t>Interestingly, one pharmacy told an auditor it was illegal to sell syringes without a script in Texas, however this is not true. </a:t>
            </a:r>
            <a:endParaRPr>
              <a:solidFill>
                <a:srgbClr val="0000FF"/>
              </a:solidFill>
            </a:endParaRPr>
          </a:p>
          <a:p>
            <a:pPr indent="0" lvl="0" marL="0" rtl="0" algn="l">
              <a:spcBef>
                <a:spcPts val="360"/>
              </a:spcBef>
              <a:spcAft>
                <a:spcPts val="0"/>
              </a:spcAft>
              <a:buClr>
                <a:schemeClr val="dk1"/>
              </a:buClr>
              <a:buSzPts val="1100"/>
              <a:buFont typeface="Arial"/>
              <a:buNone/>
            </a:pPr>
            <a:r>
              <a:t/>
            </a:r>
            <a:endParaRPr>
              <a:solidFill>
                <a:srgbClr val="0000FF"/>
              </a:solidFill>
            </a:endParaRPr>
          </a:p>
          <a:p>
            <a:pPr indent="-298450" lvl="0" marL="457200" rtl="0" algn="l">
              <a:spcBef>
                <a:spcPts val="360"/>
              </a:spcBef>
              <a:spcAft>
                <a:spcPts val="0"/>
              </a:spcAft>
              <a:buClr>
                <a:srgbClr val="0000FF"/>
              </a:buClr>
              <a:buSzPts val="1100"/>
              <a:buChar char="●"/>
            </a:pPr>
            <a:r>
              <a:rPr lang="en">
                <a:solidFill>
                  <a:srgbClr val="0000FF"/>
                </a:solidFill>
              </a:rPr>
              <a:t>Slight majority of successful purchases (n=73)</a:t>
            </a:r>
            <a:endParaRPr>
              <a:solidFill>
                <a:srgbClr val="0000FF"/>
              </a:solidFill>
            </a:endParaRPr>
          </a:p>
          <a:p>
            <a:pPr indent="-298450" lvl="0" marL="457200" rtl="0" algn="l">
              <a:spcBef>
                <a:spcPts val="0"/>
              </a:spcBef>
              <a:spcAft>
                <a:spcPts val="0"/>
              </a:spcAft>
              <a:buClr>
                <a:srgbClr val="0000FF"/>
              </a:buClr>
              <a:buSzPts val="1100"/>
              <a:buChar char="●"/>
            </a:pPr>
            <a:r>
              <a:rPr lang="en">
                <a:solidFill>
                  <a:srgbClr val="0000FF"/>
                </a:solidFill>
              </a:rPr>
              <a:t>Median cost of 3.19</a:t>
            </a:r>
            <a:endParaRPr>
              <a:solidFill>
                <a:srgbClr val="0000FF"/>
              </a:solidFill>
            </a:endParaRPr>
          </a:p>
          <a:p>
            <a:pPr indent="-298450" lvl="1" marL="914400" rtl="0" algn="l">
              <a:spcBef>
                <a:spcPts val="0"/>
              </a:spcBef>
              <a:spcAft>
                <a:spcPts val="0"/>
              </a:spcAft>
              <a:buClr>
                <a:srgbClr val="0000FF"/>
              </a:buClr>
              <a:buSzPts val="1100"/>
              <a:buChar char="○"/>
            </a:pPr>
            <a:r>
              <a:rPr lang="en">
                <a:solidFill>
                  <a:srgbClr val="333F48"/>
                </a:solidFill>
              </a:rPr>
              <a:t>The range reflects two pharmacies who offered a free 10-pack and seven pharmacies who indicated they would only sell box of #100</a:t>
            </a:r>
            <a:endParaRPr>
              <a:solidFill>
                <a:srgbClr val="333F48"/>
              </a:solidFill>
            </a:endParaRPr>
          </a:p>
          <a:p>
            <a:pPr indent="-298450" lvl="0" marL="457200" rtl="0" algn="l">
              <a:spcBef>
                <a:spcPts val="0"/>
              </a:spcBef>
              <a:spcAft>
                <a:spcPts val="0"/>
              </a:spcAft>
              <a:buClr>
                <a:srgbClr val="333F48"/>
              </a:buClr>
              <a:buSzPts val="1100"/>
              <a:buChar char="●"/>
            </a:pPr>
            <a:r>
              <a:rPr lang="en">
                <a:solidFill>
                  <a:srgbClr val="333F48"/>
                </a:solidFill>
              </a:rPr>
              <a:t>Clarifying questions</a:t>
            </a:r>
            <a:endParaRPr>
              <a:solidFill>
                <a:srgbClr val="333F48"/>
              </a:solidFill>
            </a:endParaRPr>
          </a:p>
          <a:p>
            <a:pPr indent="-298450" lvl="1" marL="914400" rtl="0" algn="l">
              <a:spcBef>
                <a:spcPts val="0"/>
              </a:spcBef>
              <a:spcAft>
                <a:spcPts val="0"/>
              </a:spcAft>
              <a:buClr>
                <a:srgbClr val="333F48"/>
              </a:buClr>
              <a:buSzPts val="1100"/>
              <a:buChar char="○"/>
            </a:pPr>
            <a:r>
              <a:rPr lang="en">
                <a:solidFill>
                  <a:srgbClr val="333F48"/>
                </a:solidFill>
              </a:rPr>
              <a:t>Why do you need them</a:t>
            </a:r>
            <a:endParaRPr>
              <a:solidFill>
                <a:srgbClr val="333F48"/>
              </a:solidFill>
            </a:endParaRPr>
          </a:p>
          <a:p>
            <a:pPr indent="-298450" lvl="1" marL="914400" rtl="0" algn="l">
              <a:spcBef>
                <a:spcPts val="0"/>
              </a:spcBef>
              <a:spcAft>
                <a:spcPts val="0"/>
              </a:spcAft>
              <a:buClr>
                <a:srgbClr val="333F48"/>
              </a:buClr>
              <a:buSzPts val="1100"/>
              <a:buChar char="○"/>
            </a:pPr>
            <a:r>
              <a:rPr lang="en">
                <a:solidFill>
                  <a:srgbClr val="333F48"/>
                </a:solidFill>
              </a:rPr>
              <a:t>Can i see your identification</a:t>
            </a:r>
            <a:endParaRPr>
              <a:solidFill>
                <a:srgbClr val="333F48"/>
              </a:solidFill>
            </a:endParaRPr>
          </a:p>
          <a:p>
            <a:pPr indent="0" lvl="0" marL="0" rtl="0" algn="l">
              <a:spcBef>
                <a:spcPts val="360"/>
              </a:spcBef>
              <a:spcAft>
                <a:spcPts val="0"/>
              </a:spcAft>
              <a:buClr>
                <a:schemeClr val="dk1"/>
              </a:buClr>
              <a:buSzPts val="1100"/>
              <a:buFont typeface="Arial"/>
              <a:buNone/>
            </a:pPr>
            <a:r>
              <a:t/>
            </a:r>
            <a:endParaRPr>
              <a:solidFill>
                <a:srgbClr val="333F48"/>
              </a:solidFill>
            </a:endParaRPr>
          </a:p>
          <a:p>
            <a:pPr indent="0" lvl="0" marL="0" rtl="0" algn="l">
              <a:spcBef>
                <a:spcPts val="360"/>
              </a:spcBef>
              <a:spcAft>
                <a:spcPts val="0"/>
              </a:spcAft>
              <a:buClr>
                <a:schemeClr val="dk1"/>
              </a:buClr>
              <a:buSzPts val="1100"/>
              <a:buFont typeface="Arial"/>
              <a:buNone/>
            </a:pPr>
            <a:r>
              <a:rPr b="1" lang="en">
                <a:solidFill>
                  <a:srgbClr val="333F48"/>
                </a:solidFill>
              </a:rPr>
              <a:t>NOTE</a:t>
            </a:r>
            <a:r>
              <a:rPr lang="en">
                <a:solidFill>
                  <a:srgbClr val="333F48"/>
                </a:solidFill>
              </a:rPr>
              <a:t>: one pharmacy said it was illegal to sell syringes without a script in Texas</a:t>
            </a:r>
            <a:endParaRPr>
              <a:solidFill>
                <a:srgbClr val="333F48"/>
              </a:solidFill>
            </a:endParaRPr>
          </a:p>
          <a:p>
            <a:pPr indent="0" lvl="0" marL="0" rtl="0" algn="l">
              <a:spcBef>
                <a:spcPts val="36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57" name="Shape 57"/>
        <p:cNvGrpSpPr/>
        <p:nvPr/>
      </p:nvGrpSpPr>
      <p:grpSpPr>
        <a:xfrm>
          <a:off x="0" y="0"/>
          <a:ext cx="0" cy="0"/>
          <a:chOff x="0" y="0"/>
          <a:chExt cx="0" cy="0"/>
        </a:xfrm>
      </p:grpSpPr>
      <p:sp>
        <p:nvSpPr>
          <p:cNvPr id="58" name="Google Shape;58;p14"/>
          <p:cNvSpPr txBox="1"/>
          <p:nvPr>
            <p:ph idx="11" type="ftr"/>
          </p:nvPr>
        </p:nvSpPr>
        <p:spPr>
          <a:xfrm>
            <a:off x="0" y="4933950"/>
            <a:ext cx="9144000" cy="2095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p:nvPr/>
        </p:nvSpPr>
        <p:spPr>
          <a:xfrm>
            <a:off x="0" y="0"/>
            <a:ext cx="9144000" cy="411480"/>
          </a:xfrm>
          <a:prstGeom prst="rect">
            <a:avLst/>
          </a:prstGeom>
          <a:solidFill>
            <a:srgbClr val="BF57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Arial"/>
              <a:ea typeface="Arial"/>
              <a:cs typeface="Arial"/>
              <a:sym typeface="Arial"/>
            </a:endParaRPr>
          </a:p>
        </p:txBody>
      </p:sp>
      <p:pic>
        <p:nvPicPr>
          <p:cNvPr descr="Text&#10;&#10;Description automatically generated" id="60" name="Google Shape;60;p14"/>
          <p:cNvPicPr preferRelativeResize="0"/>
          <p:nvPr/>
        </p:nvPicPr>
        <p:blipFill rotWithShape="1">
          <a:blip r:embed="rId2">
            <a:alphaModFix/>
          </a:blip>
          <a:srcRect b="0" l="0" r="0" t="0"/>
          <a:stretch/>
        </p:blipFill>
        <p:spPr>
          <a:xfrm>
            <a:off x="228600" y="57150"/>
            <a:ext cx="1685838" cy="324382"/>
          </a:xfrm>
          <a:prstGeom prst="rect">
            <a:avLst/>
          </a:prstGeom>
          <a:noFill/>
          <a:ln>
            <a:noFill/>
          </a:ln>
        </p:spPr>
      </p:pic>
      <p:sp>
        <p:nvSpPr>
          <p:cNvPr id="61" name="Google Shape;61;p1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2" name="Shape 62"/>
        <p:cNvGrpSpPr/>
        <p:nvPr/>
      </p:nvGrpSpPr>
      <p:grpSpPr>
        <a:xfrm>
          <a:off x="0" y="0"/>
          <a:ext cx="0" cy="0"/>
          <a:chOff x="0" y="0"/>
          <a:chExt cx="0" cy="0"/>
        </a:xfrm>
      </p:grpSpPr>
      <p:sp>
        <p:nvSpPr>
          <p:cNvPr id="63" name="Google Shape;63;p15"/>
          <p:cNvSpPr txBox="1"/>
          <p:nvPr>
            <p:ph type="title"/>
          </p:nvPr>
        </p:nvSpPr>
        <p:spPr>
          <a:xfrm>
            <a:off x="457200" y="777478"/>
            <a:ext cx="8229600" cy="85725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333F48"/>
              </a:buClr>
              <a:buSzPts val="4400"/>
              <a:buFont typeface="Open Sans ExtraBold"/>
              <a:buNone/>
              <a:defRPr b="1" i="0">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5"/>
          <p:cNvSpPr txBox="1"/>
          <p:nvPr>
            <p:ph idx="1" type="body"/>
          </p:nvPr>
        </p:nvSpPr>
        <p:spPr>
          <a:xfrm>
            <a:off x="457200" y="1771650"/>
            <a:ext cx="8229600" cy="291465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rgbClr val="333F48"/>
              </a:buClr>
              <a:buSzPts val="1800"/>
              <a:buChar char="•"/>
              <a:defRPr/>
            </a:lvl1pPr>
            <a:lvl2pPr indent="-342900" lvl="1" marL="914400" algn="l">
              <a:spcBef>
                <a:spcPts val="360"/>
              </a:spcBef>
              <a:spcAft>
                <a:spcPts val="0"/>
              </a:spcAft>
              <a:buClr>
                <a:srgbClr val="333F48"/>
              </a:buClr>
              <a:buSzPts val="1800"/>
              <a:buChar char="–"/>
              <a:defRPr/>
            </a:lvl2pPr>
            <a:lvl3pPr indent="-342900" lvl="2" marL="1371600" algn="l">
              <a:spcBef>
                <a:spcPts val="360"/>
              </a:spcBef>
              <a:spcAft>
                <a:spcPts val="0"/>
              </a:spcAft>
              <a:buClr>
                <a:srgbClr val="333F48"/>
              </a:buClr>
              <a:buSzPts val="1800"/>
              <a:buChar char="•"/>
              <a:defRPr/>
            </a:lvl3pPr>
            <a:lvl4pPr indent="-228600" lvl="3" marL="1828800" algn="l">
              <a:spcBef>
                <a:spcPts val="400"/>
              </a:spcBef>
              <a:spcAft>
                <a:spcPts val="0"/>
              </a:spcAft>
              <a:buClr>
                <a:srgbClr val="333F48"/>
              </a:buClr>
              <a:buSzPts val="2000"/>
              <a:buNone/>
              <a:defRPr/>
            </a:lvl4pPr>
            <a:lvl5pPr indent="-342900" lvl="4" marL="2286000" algn="l">
              <a:spcBef>
                <a:spcPts val="360"/>
              </a:spcBef>
              <a:spcAft>
                <a:spcPts val="0"/>
              </a:spcAft>
              <a:buClr>
                <a:srgbClr val="333F48"/>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5" name="Google Shape;65;p15"/>
          <p:cNvSpPr txBox="1"/>
          <p:nvPr>
            <p:ph idx="11" type="ftr"/>
          </p:nvPr>
        </p:nvSpPr>
        <p:spPr>
          <a:xfrm>
            <a:off x="0" y="4933950"/>
            <a:ext cx="9144000" cy="2095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5"/>
          <p:cNvSpPr/>
          <p:nvPr/>
        </p:nvSpPr>
        <p:spPr>
          <a:xfrm>
            <a:off x="0" y="0"/>
            <a:ext cx="9144000" cy="411480"/>
          </a:xfrm>
          <a:prstGeom prst="rect">
            <a:avLst/>
          </a:prstGeom>
          <a:solidFill>
            <a:srgbClr val="BF57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Arial"/>
              <a:ea typeface="Arial"/>
              <a:cs typeface="Arial"/>
              <a:sym typeface="Arial"/>
            </a:endParaRPr>
          </a:p>
        </p:txBody>
      </p:sp>
      <p:pic>
        <p:nvPicPr>
          <p:cNvPr descr="Text&#10;&#10;Description automatically generated" id="67" name="Google Shape;67;p15"/>
          <p:cNvPicPr preferRelativeResize="0"/>
          <p:nvPr/>
        </p:nvPicPr>
        <p:blipFill rotWithShape="1">
          <a:blip r:embed="rId2">
            <a:alphaModFix/>
          </a:blip>
          <a:srcRect b="0" l="0" r="0" t="0"/>
          <a:stretch/>
        </p:blipFill>
        <p:spPr>
          <a:xfrm>
            <a:off x="228600" y="57150"/>
            <a:ext cx="1685838" cy="324382"/>
          </a:xfrm>
          <a:prstGeom prst="rect">
            <a:avLst/>
          </a:prstGeom>
          <a:noFill/>
          <a:ln>
            <a:noFill/>
          </a:ln>
        </p:spPr>
      </p:pic>
      <p:sp>
        <p:nvSpPr>
          <p:cNvPr id="68" name="Google Shape;68;p1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9" name="Shape 69"/>
        <p:cNvGrpSpPr/>
        <p:nvPr/>
      </p:nvGrpSpPr>
      <p:grpSpPr>
        <a:xfrm>
          <a:off x="0" y="0"/>
          <a:ext cx="0" cy="0"/>
          <a:chOff x="0" y="0"/>
          <a:chExt cx="0" cy="0"/>
        </a:xfrm>
      </p:grpSpPr>
      <p:sp>
        <p:nvSpPr>
          <p:cNvPr id="70" name="Google Shape;70;p16"/>
          <p:cNvSpPr txBox="1"/>
          <p:nvPr>
            <p:ph type="title"/>
          </p:nvPr>
        </p:nvSpPr>
        <p:spPr>
          <a:xfrm>
            <a:off x="457200" y="685800"/>
            <a:ext cx="8229600" cy="85725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333F48"/>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16"/>
          <p:cNvSpPr txBox="1"/>
          <p:nvPr>
            <p:ph idx="1" type="body"/>
          </p:nvPr>
        </p:nvSpPr>
        <p:spPr>
          <a:xfrm>
            <a:off x="457200" y="1749028"/>
            <a:ext cx="4038600" cy="3108722"/>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Clr>
                <a:srgbClr val="333F48"/>
              </a:buClr>
              <a:buSzPts val="2000"/>
              <a:buChar char="•"/>
              <a:defRPr sz="2000"/>
            </a:lvl1pPr>
            <a:lvl2pPr indent="-342900" lvl="1" marL="914400" algn="l">
              <a:spcBef>
                <a:spcPts val="360"/>
              </a:spcBef>
              <a:spcAft>
                <a:spcPts val="0"/>
              </a:spcAft>
              <a:buClr>
                <a:srgbClr val="333F48"/>
              </a:buClr>
              <a:buSzPts val="1800"/>
              <a:buChar char="–"/>
              <a:defRPr sz="1800"/>
            </a:lvl2pPr>
            <a:lvl3pPr indent="-355600" lvl="2" marL="1371600" algn="l">
              <a:spcBef>
                <a:spcPts val="400"/>
              </a:spcBef>
              <a:spcAft>
                <a:spcPts val="0"/>
              </a:spcAft>
              <a:buClr>
                <a:srgbClr val="333F48"/>
              </a:buClr>
              <a:buSzPts val="2000"/>
              <a:buChar char="•"/>
              <a:defRPr sz="2000"/>
            </a:lvl3pPr>
            <a:lvl4pPr indent="-342900" lvl="3" marL="1828800" algn="l">
              <a:spcBef>
                <a:spcPts val="360"/>
              </a:spcBef>
              <a:spcAft>
                <a:spcPts val="0"/>
              </a:spcAft>
              <a:buClr>
                <a:srgbClr val="333F48"/>
              </a:buClr>
              <a:buSzPts val="1800"/>
              <a:buChar char="–"/>
              <a:defRPr sz="1800"/>
            </a:lvl4pPr>
            <a:lvl5pPr indent="-342900" lvl="4" marL="2286000" algn="l">
              <a:spcBef>
                <a:spcPts val="360"/>
              </a:spcBef>
              <a:spcAft>
                <a:spcPts val="0"/>
              </a:spcAft>
              <a:buClr>
                <a:srgbClr val="333F48"/>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2" name="Google Shape;72;p16"/>
          <p:cNvSpPr txBox="1"/>
          <p:nvPr>
            <p:ph idx="2" type="body"/>
          </p:nvPr>
        </p:nvSpPr>
        <p:spPr>
          <a:xfrm>
            <a:off x="4648200" y="1749028"/>
            <a:ext cx="4038600" cy="3108722"/>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Clr>
                <a:srgbClr val="333F48"/>
              </a:buClr>
              <a:buSzPts val="2000"/>
              <a:buChar char="•"/>
              <a:defRPr sz="2000"/>
            </a:lvl1pPr>
            <a:lvl2pPr indent="-342900" lvl="1" marL="914400" algn="l">
              <a:spcBef>
                <a:spcPts val="360"/>
              </a:spcBef>
              <a:spcAft>
                <a:spcPts val="0"/>
              </a:spcAft>
              <a:buClr>
                <a:srgbClr val="333F48"/>
              </a:buClr>
              <a:buSzPts val="1800"/>
              <a:buChar char="–"/>
              <a:defRPr sz="1800"/>
            </a:lvl2pPr>
            <a:lvl3pPr indent="-355600" lvl="2" marL="1371600" algn="l">
              <a:spcBef>
                <a:spcPts val="400"/>
              </a:spcBef>
              <a:spcAft>
                <a:spcPts val="0"/>
              </a:spcAft>
              <a:buClr>
                <a:srgbClr val="333F48"/>
              </a:buClr>
              <a:buSzPts val="2000"/>
              <a:buChar char="•"/>
              <a:defRPr sz="2000"/>
            </a:lvl3pPr>
            <a:lvl4pPr indent="-342900" lvl="3" marL="1828800" algn="l">
              <a:spcBef>
                <a:spcPts val="360"/>
              </a:spcBef>
              <a:spcAft>
                <a:spcPts val="0"/>
              </a:spcAft>
              <a:buClr>
                <a:srgbClr val="333F48"/>
              </a:buClr>
              <a:buSzPts val="1800"/>
              <a:buChar char="–"/>
              <a:defRPr sz="1800"/>
            </a:lvl4pPr>
            <a:lvl5pPr indent="-342900" lvl="4" marL="2286000" algn="l">
              <a:spcBef>
                <a:spcPts val="360"/>
              </a:spcBef>
              <a:spcAft>
                <a:spcPts val="0"/>
              </a:spcAft>
              <a:buClr>
                <a:srgbClr val="333F48"/>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73" name="Google Shape;73;p16"/>
          <p:cNvSpPr txBox="1"/>
          <p:nvPr>
            <p:ph idx="11" type="ftr"/>
          </p:nvPr>
        </p:nvSpPr>
        <p:spPr>
          <a:xfrm>
            <a:off x="0" y="4933950"/>
            <a:ext cx="9144000" cy="2095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6"/>
          <p:cNvSpPr/>
          <p:nvPr/>
        </p:nvSpPr>
        <p:spPr>
          <a:xfrm>
            <a:off x="0" y="0"/>
            <a:ext cx="9144000" cy="411480"/>
          </a:xfrm>
          <a:prstGeom prst="rect">
            <a:avLst/>
          </a:prstGeom>
          <a:solidFill>
            <a:srgbClr val="BF57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Arial"/>
              <a:ea typeface="Arial"/>
              <a:cs typeface="Arial"/>
              <a:sym typeface="Arial"/>
            </a:endParaRPr>
          </a:p>
        </p:txBody>
      </p:sp>
      <p:pic>
        <p:nvPicPr>
          <p:cNvPr descr="Text&#10;&#10;Description automatically generated" id="75" name="Google Shape;75;p16"/>
          <p:cNvPicPr preferRelativeResize="0"/>
          <p:nvPr/>
        </p:nvPicPr>
        <p:blipFill rotWithShape="1">
          <a:blip r:embed="rId2">
            <a:alphaModFix/>
          </a:blip>
          <a:srcRect b="0" l="0" r="0" t="0"/>
          <a:stretch/>
        </p:blipFill>
        <p:spPr>
          <a:xfrm>
            <a:off x="228600" y="57150"/>
            <a:ext cx="1685838" cy="324382"/>
          </a:xfrm>
          <a:prstGeom prst="rect">
            <a:avLst/>
          </a:prstGeom>
          <a:noFill/>
          <a:ln>
            <a:noFill/>
          </a:ln>
        </p:spPr>
      </p:pic>
      <p:sp>
        <p:nvSpPr>
          <p:cNvPr id="76" name="Google Shape;76;p1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rgbClr val="333F48"/>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685800" y="2060972"/>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lt1"/>
              </a:buClr>
              <a:buSzPts val="3800"/>
              <a:buFont typeface="Open Sans ExtraBold"/>
              <a:buNone/>
              <a:defRPr b="1" i="0" sz="3800" cap="none">
                <a:solidFill>
                  <a:schemeClr val="lt1"/>
                </a:solidFill>
                <a:latin typeface="Open Sans ExtraBold"/>
                <a:ea typeface="Open Sans ExtraBold"/>
                <a:cs typeface="Open Sans ExtraBold"/>
                <a:sym typeface="Open Sans ExtraBold"/>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image" Target="../media/image2.png"/><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57200" y="685800"/>
            <a:ext cx="8229600" cy="857250"/>
          </a:xfrm>
          <a:prstGeom prst="rect">
            <a:avLst/>
          </a:prstGeom>
          <a:noFill/>
          <a:ln>
            <a:noFill/>
          </a:ln>
        </p:spPr>
        <p:txBody>
          <a:bodyPr anchorCtr="0" anchor="ctr" bIns="45700" lIns="91425" spcFirstLastPara="1" rIns="91425" wrap="square" tIns="45700">
            <a:normAutofit/>
          </a:bodyPr>
          <a:lstStyle>
            <a:lvl1pPr lvl="0" marR="0" rtl="0" algn="l">
              <a:spcBef>
                <a:spcPts val="0"/>
              </a:spcBef>
              <a:spcAft>
                <a:spcPts val="0"/>
              </a:spcAft>
              <a:buClr>
                <a:srgbClr val="333F48"/>
              </a:buClr>
              <a:buSzPts val="4400"/>
              <a:buFont typeface="Open Sans ExtraBold"/>
              <a:buNone/>
              <a:defRPr b="1" i="0" sz="4400" u="none" cap="none" strike="noStrike">
                <a:solidFill>
                  <a:srgbClr val="333F48"/>
                </a:solidFill>
                <a:latin typeface="Open Sans ExtraBold"/>
                <a:ea typeface="Open Sans ExtraBold"/>
                <a:cs typeface="Open Sans ExtraBold"/>
                <a:sym typeface="Open Sans ExtraBold"/>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13"/>
          <p:cNvSpPr txBox="1"/>
          <p:nvPr>
            <p:ph idx="1" type="body"/>
          </p:nvPr>
        </p:nvSpPr>
        <p:spPr>
          <a:xfrm>
            <a:off x="457200" y="1679972"/>
            <a:ext cx="8229600" cy="2914650"/>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rgbClr val="333F48"/>
              </a:buClr>
              <a:buSzPts val="2400"/>
              <a:buFont typeface="Arial"/>
              <a:buChar char="•"/>
              <a:defRPr b="0" i="0" sz="2400" u="none" cap="none" strike="noStrike">
                <a:solidFill>
                  <a:srgbClr val="333F48"/>
                </a:solidFill>
                <a:latin typeface="Open Sans Light"/>
                <a:ea typeface="Open Sans Light"/>
                <a:cs typeface="Open Sans Light"/>
                <a:sym typeface="Open Sans Light"/>
              </a:defRPr>
            </a:lvl1pPr>
            <a:lvl2pPr indent="-355600" lvl="1" marL="914400" marR="0" rtl="0" algn="l">
              <a:spcBef>
                <a:spcPts val="400"/>
              </a:spcBef>
              <a:spcAft>
                <a:spcPts val="0"/>
              </a:spcAft>
              <a:buClr>
                <a:srgbClr val="333F48"/>
              </a:buClr>
              <a:buSzPts val="2000"/>
              <a:buFont typeface="Arial"/>
              <a:buChar char="–"/>
              <a:defRPr b="0" i="0" sz="2000" u="none" cap="none" strike="noStrike">
                <a:solidFill>
                  <a:srgbClr val="333F48"/>
                </a:solidFill>
                <a:latin typeface="Open Sans Light"/>
                <a:ea typeface="Open Sans Light"/>
                <a:cs typeface="Open Sans Light"/>
                <a:sym typeface="Open Sans Light"/>
              </a:defRPr>
            </a:lvl2pPr>
            <a:lvl3pPr indent="-342900" lvl="2" marL="1371600" marR="0" rtl="0" algn="l">
              <a:spcBef>
                <a:spcPts val="360"/>
              </a:spcBef>
              <a:spcAft>
                <a:spcPts val="0"/>
              </a:spcAft>
              <a:buClr>
                <a:srgbClr val="333F48"/>
              </a:buClr>
              <a:buSzPts val="1800"/>
              <a:buFont typeface="Arial"/>
              <a:buChar char="•"/>
              <a:defRPr b="0" i="0" sz="1800" u="none" cap="none" strike="noStrike">
                <a:solidFill>
                  <a:srgbClr val="333F48"/>
                </a:solidFill>
                <a:latin typeface="Open Sans Light"/>
                <a:ea typeface="Open Sans Light"/>
                <a:cs typeface="Open Sans Light"/>
                <a:sym typeface="Open Sans Light"/>
              </a:defRPr>
            </a:lvl3pPr>
            <a:lvl4pPr indent="-355600" lvl="3" marL="1828800" marR="0" rtl="0" algn="l">
              <a:spcBef>
                <a:spcPts val="400"/>
              </a:spcBef>
              <a:spcAft>
                <a:spcPts val="0"/>
              </a:spcAft>
              <a:buClr>
                <a:srgbClr val="333F48"/>
              </a:buClr>
              <a:buSzPts val="2000"/>
              <a:buFont typeface="Arial"/>
              <a:buChar char="–"/>
              <a:defRPr b="0" i="0" sz="2000" u="none" cap="none" strike="noStrike">
                <a:solidFill>
                  <a:srgbClr val="333F48"/>
                </a:solidFill>
                <a:latin typeface="Open Sans Light"/>
                <a:ea typeface="Open Sans Light"/>
                <a:cs typeface="Open Sans Light"/>
                <a:sym typeface="Open Sans Light"/>
              </a:defRPr>
            </a:lvl4pPr>
            <a:lvl5pPr indent="-355600" lvl="4" marL="2286000" marR="0" rtl="0" algn="l">
              <a:spcBef>
                <a:spcPts val="400"/>
              </a:spcBef>
              <a:spcAft>
                <a:spcPts val="0"/>
              </a:spcAft>
              <a:buClr>
                <a:srgbClr val="333F48"/>
              </a:buClr>
              <a:buSzPts val="2000"/>
              <a:buFont typeface="Arial"/>
              <a:buChar char="»"/>
              <a:defRPr b="0" i="0" sz="2000" u="none" cap="none" strike="noStrike">
                <a:solidFill>
                  <a:srgbClr val="333F48"/>
                </a:solidFill>
                <a:latin typeface="Open Sans Light"/>
                <a:ea typeface="Open Sans Light"/>
                <a:cs typeface="Open Sans Light"/>
                <a:sym typeface="Open Sans Light"/>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1" type="ftr"/>
          </p:nvPr>
        </p:nvSpPr>
        <p:spPr>
          <a:xfrm>
            <a:off x="0" y="4933950"/>
            <a:ext cx="9144000" cy="20955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000" u="none" cap="none" strike="noStrike">
                <a:solidFill>
                  <a:srgbClr val="333F48"/>
                </a:solidFill>
                <a:latin typeface="Open Sans"/>
                <a:ea typeface="Open Sans"/>
                <a:cs typeface="Open Sans"/>
                <a:sym typeface="Open Sans"/>
              </a:defRPr>
            </a:lvl1pPr>
            <a:lvl2pPr lvl="1" marR="0" rtl="0" algn="l">
              <a:spcBef>
                <a:spcPts val="0"/>
              </a:spcBef>
              <a:spcAft>
                <a:spcPts val="0"/>
              </a:spcAft>
              <a:buSzPts val="1400"/>
              <a:buNone/>
              <a:defRPr b="0" i="0" sz="2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2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2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2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2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2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2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2400" u="none" cap="none" strike="noStrike">
                <a:solidFill>
                  <a:schemeClr val="dk1"/>
                </a:solidFill>
                <a:latin typeface="Arial"/>
                <a:ea typeface="Arial"/>
                <a:cs typeface="Arial"/>
                <a:sym typeface="Arial"/>
              </a:defRPr>
            </a:lvl9pPr>
          </a:lstStyle>
          <a:p/>
        </p:txBody>
      </p:sp>
      <p:sp>
        <p:nvSpPr>
          <p:cNvPr id="54" name="Google Shape;54;p13"/>
          <p:cNvSpPr/>
          <p:nvPr/>
        </p:nvSpPr>
        <p:spPr>
          <a:xfrm>
            <a:off x="0" y="0"/>
            <a:ext cx="9144000" cy="411480"/>
          </a:xfrm>
          <a:prstGeom prst="rect">
            <a:avLst/>
          </a:prstGeom>
          <a:solidFill>
            <a:srgbClr val="BF57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400" u="none" cap="none" strike="noStrike">
              <a:solidFill>
                <a:schemeClr val="lt1"/>
              </a:solidFill>
              <a:latin typeface="Arial"/>
              <a:ea typeface="Arial"/>
              <a:cs typeface="Arial"/>
              <a:sym typeface="Arial"/>
            </a:endParaRPr>
          </a:p>
        </p:txBody>
      </p:sp>
      <p:pic>
        <p:nvPicPr>
          <p:cNvPr descr="Text&#10;&#10;Description automatically generated" id="55" name="Google Shape;55;p13"/>
          <p:cNvPicPr preferRelativeResize="0"/>
          <p:nvPr/>
        </p:nvPicPr>
        <p:blipFill rotWithShape="1">
          <a:blip r:embed="rId2">
            <a:alphaModFix/>
          </a:blip>
          <a:srcRect b="0" l="0" r="0" t="0"/>
          <a:stretch/>
        </p:blipFill>
        <p:spPr>
          <a:xfrm>
            <a:off x="228600" y="57150"/>
            <a:ext cx="1685838" cy="324382"/>
          </a:xfrm>
          <a:prstGeom prst="rect">
            <a:avLst/>
          </a:prstGeom>
          <a:noFill/>
          <a:ln>
            <a:noFill/>
          </a:ln>
        </p:spPr>
      </p:pic>
      <p:sp>
        <p:nvSpPr>
          <p:cNvPr id="56" name="Google Shape;56;p13"/>
          <p:cNvSpPr txBox="1"/>
          <p:nvPr>
            <p:ph idx="12" type="sldNum"/>
          </p:nvPr>
        </p:nvSpPr>
        <p:spPr>
          <a:xfrm>
            <a:off x="8556784" y="4749851"/>
            <a:ext cx="548700" cy="393600"/>
          </a:xfrm>
          <a:prstGeom prst="rect">
            <a:avLst/>
          </a:prstGeom>
          <a:noFill/>
          <a:ln>
            <a:noFill/>
          </a:ln>
        </p:spPr>
        <p:txBody>
          <a:bodyPr anchorCtr="0" anchor="t" bIns="91425" lIns="91425" spcFirstLastPara="1" rIns="91425" wrap="square" tIns="91425">
            <a:noAutofit/>
          </a:bodyPr>
          <a:lstStyle>
            <a:lvl1pPr lvl="0" algn="r">
              <a:buNone/>
              <a:defRPr sz="1300">
                <a:solidFill>
                  <a:srgbClr val="333F48"/>
                </a:solidFill>
                <a:latin typeface="Open Sans Light"/>
                <a:ea typeface="Open Sans Light"/>
                <a:cs typeface="Open Sans Light"/>
                <a:sym typeface="Open Sans Light"/>
              </a:defRPr>
            </a:lvl1pPr>
            <a:lvl2pPr lvl="1" algn="r">
              <a:buNone/>
              <a:defRPr sz="1300">
                <a:solidFill>
                  <a:srgbClr val="333F48"/>
                </a:solidFill>
                <a:latin typeface="Open Sans Light"/>
                <a:ea typeface="Open Sans Light"/>
                <a:cs typeface="Open Sans Light"/>
                <a:sym typeface="Open Sans Light"/>
              </a:defRPr>
            </a:lvl2pPr>
            <a:lvl3pPr lvl="2" algn="r">
              <a:buNone/>
              <a:defRPr sz="1300">
                <a:solidFill>
                  <a:srgbClr val="333F48"/>
                </a:solidFill>
                <a:latin typeface="Open Sans Light"/>
                <a:ea typeface="Open Sans Light"/>
                <a:cs typeface="Open Sans Light"/>
                <a:sym typeface="Open Sans Light"/>
              </a:defRPr>
            </a:lvl3pPr>
            <a:lvl4pPr lvl="3" algn="r">
              <a:buNone/>
              <a:defRPr sz="1300">
                <a:solidFill>
                  <a:srgbClr val="333F48"/>
                </a:solidFill>
                <a:latin typeface="Open Sans Light"/>
                <a:ea typeface="Open Sans Light"/>
                <a:cs typeface="Open Sans Light"/>
                <a:sym typeface="Open Sans Light"/>
              </a:defRPr>
            </a:lvl4pPr>
            <a:lvl5pPr lvl="4" algn="r">
              <a:buNone/>
              <a:defRPr sz="1300">
                <a:solidFill>
                  <a:srgbClr val="333F48"/>
                </a:solidFill>
                <a:latin typeface="Open Sans Light"/>
                <a:ea typeface="Open Sans Light"/>
                <a:cs typeface="Open Sans Light"/>
                <a:sym typeface="Open Sans Light"/>
              </a:defRPr>
            </a:lvl5pPr>
            <a:lvl6pPr lvl="5" algn="r">
              <a:buNone/>
              <a:defRPr sz="1300">
                <a:solidFill>
                  <a:srgbClr val="333F48"/>
                </a:solidFill>
                <a:latin typeface="Open Sans Light"/>
                <a:ea typeface="Open Sans Light"/>
                <a:cs typeface="Open Sans Light"/>
                <a:sym typeface="Open Sans Light"/>
              </a:defRPr>
            </a:lvl6pPr>
            <a:lvl7pPr lvl="6" algn="r">
              <a:buNone/>
              <a:defRPr sz="1300">
                <a:solidFill>
                  <a:srgbClr val="333F48"/>
                </a:solidFill>
                <a:latin typeface="Open Sans Light"/>
                <a:ea typeface="Open Sans Light"/>
                <a:cs typeface="Open Sans Light"/>
                <a:sym typeface="Open Sans Light"/>
              </a:defRPr>
            </a:lvl7pPr>
            <a:lvl8pPr lvl="7" algn="r">
              <a:buNone/>
              <a:defRPr sz="1300">
                <a:solidFill>
                  <a:srgbClr val="333F48"/>
                </a:solidFill>
                <a:latin typeface="Open Sans Light"/>
                <a:ea typeface="Open Sans Light"/>
                <a:cs typeface="Open Sans Light"/>
                <a:sym typeface="Open Sans Light"/>
              </a:defRPr>
            </a:lvl8pPr>
            <a:lvl9pPr lvl="8" algn="r">
              <a:buNone/>
              <a:defRPr sz="1300">
                <a:solidFill>
                  <a:srgbClr val="333F48"/>
                </a:solidFill>
                <a:latin typeface="Open Sans Light"/>
                <a:ea typeface="Open Sans Light"/>
                <a:cs typeface="Open Sans Light"/>
                <a:sym typeface="Open Sans Light"/>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3"/>
    <p:sldLayoutId id="2147483660" r:id="rId4"/>
    <p:sldLayoutId id="2147483661" r:id="rId5"/>
    <p:sldLayoutId id="2147483662" r:id="rId6"/>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Sp="0">
  <p:cSld>
    <p:bg>
      <p:bgPr>
        <a:solidFill>
          <a:srgbClr val="BF5700"/>
        </a:solidFill>
      </p:bgPr>
    </p:bg>
    <p:spTree>
      <p:nvGrpSpPr>
        <p:cNvPr id="84" name="Shape 84"/>
        <p:cNvGrpSpPr/>
        <p:nvPr/>
      </p:nvGrpSpPr>
      <p:grpSpPr>
        <a:xfrm>
          <a:off x="0" y="0"/>
          <a:ext cx="0" cy="0"/>
          <a:chOff x="0" y="0"/>
          <a:chExt cx="0" cy="0"/>
        </a:xfrm>
      </p:grpSpPr>
      <p:cxnSp>
        <p:nvCxnSpPr>
          <p:cNvPr id="85" name="Google Shape;85;p18"/>
          <p:cNvCxnSpPr/>
          <p:nvPr/>
        </p:nvCxnSpPr>
        <p:spPr>
          <a:xfrm>
            <a:off x="628650" y="3105150"/>
            <a:ext cx="5619750" cy="0"/>
          </a:xfrm>
          <a:prstGeom prst="straightConnector1">
            <a:avLst/>
          </a:prstGeom>
          <a:noFill/>
          <a:ln cap="flat" cmpd="sng" w="19050">
            <a:solidFill>
              <a:schemeClr val="lt1"/>
            </a:solidFill>
            <a:prstDash val="solid"/>
            <a:round/>
            <a:headEnd len="sm" w="sm" type="none"/>
            <a:tailEnd len="sm" w="sm" type="none"/>
          </a:ln>
        </p:spPr>
      </p:cxnSp>
      <p:sp>
        <p:nvSpPr>
          <p:cNvPr id="86" name="Google Shape;86;p18"/>
          <p:cNvSpPr txBox="1"/>
          <p:nvPr/>
        </p:nvSpPr>
        <p:spPr>
          <a:xfrm>
            <a:off x="532050" y="3230199"/>
            <a:ext cx="7903200" cy="14817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500"/>
              </a:spcBef>
              <a:spcAft>
                <a:spcPts val="0"/>
              </a:spcAft>
              <a:buClr>
                <a:srgbClr val="FFFFFF"/>
              </a:buClr>
              <a:buSzPts val="1500"/>
              <a:buFont typeface="Arial"/>
              <a:buNone/>
            </a:pPr>
            <a:r>
              <a:rPr b="1" lang="en" sz="1700">
                <a:solidFill>
                  <a:schemeClr val="lt1"/>
                </a:solidFill>
                <a:latin typeface="Open Sans"/>
                <a:ea typeface="Open Sans"/>
                <a:cs typeface="Open Sans"/>
                <a:sym typeface="Open Sans"/>
              </a:rPr>
              <a:t>Shannon R. Mayberry, PharmDc 2025</a:t>
            </a:r>
            <a:r>
              <a:rPr b="1" baseline="30000" lang="en" sz="1700">
                <a:solidFill>
                  <a:schemeClr val="lt1"/>
                </a:solidFill>
                <a:latin typeface="Open Sans"/>
                <a:ea typeface="Open Sans"/>
                <a:cs typeface="Open Sans"/>
                <a:sym typeface="Open Sans"/>
              </a:rPr>
              <a:t>1</a:t>
            </a:r>
            <a:r>
              <a:rPr b="1" lang="en" sz="1700">
                <a:solidFill>
                  <a:schemeClr val="lt1"/>
                </a:solidFill>
                <a:latin typeface="Open Sans"/>
                <a:ea typeface="Open Sans"/>
                <a:cs typeface="Open Sans"/>
                <a:sym typeface="Open Sans"/>
              </a:rPr>
              <a:t>; Jennifer E. Lines, PharmDc 2025</a:t>
            </a:r>
            <a:r>
              <a:rPr b="1" baseline="30000" lang="en" sz="1700">
                <a:solidFill>
                  <a:schemeClr val="lt1"/>
                </a:solidFill>
                <a:latin typeface="Open Sans"/>
                <a:ea typeface="Open Sans"/>
                <a:cs typeface="Open Sans"/>
                <a:sym typeface="Open Sans"/>
              </a:rPr>
              <a:t>1</a:t>
            </a:r>
            <a:r>
              <a:rPr lang="en" sz="1700">
                <a:solidFill>
                  <a:schemeClr val="lt1"/>
                </a:solidFill>
                <a:latin typeface="Open Sans"/>
                <a:ea typeface="Open Sans"/>
                <a:cs typeface="Open Sans"/>
                <a:sym typeface="Open Sans"/>
              </a:rPr>
              <a:t>; </a:t>
            </a:r>
            <a:r>
              <a:rPr lang="en" sz="1700">
                <a:solidFill>
                  <a:schemeClr val="lt1"/>
                </a:solidFill>
                <a:latin typeface="Open Sans Light"/>
                <a:ea typeface="Open Sans Light"/>
                <a:cs typeface="Open Sans Light"/>
                <a:sym typeface="Open Sans Light"/>
              </a:rPr>
              <a:t>Sarah A. Hilzendager, PharmDc 2025</a:t>
            </a:r>
            <a:r>
              <a:rPr baseline="30000" lang="en" sz="1700">
                <a:solidFill>
                  <a:schemeClr val="lt1"/>
                </a:solidFill>
                <a:latin typeface="Open Sans Light"/>
                <a:ea typeface="Open Sans Light"/>
                <a:cs typeface="Open Sans Light"/>
                <a:sym typeface="Open Sans Light"/>
              </a:rPr>
              <a:t>1</a:t>
            </a:r>
            <a:r>
              <a:rPr lang="en" sz="1700">
                <a:solidFill>
                  <a:schemeClr val="lt1"/>
                </a:solidFill>
                <a:latin typeface="Open Sans Light"/>
                <a:ea typeface="Open Sans Light"/>
                <a:cs typeface="Open Sans Light"/>
                <a:sym typeface="Open Sans Light"/>
              </a:rPr>
              <a:t>; Lindsey J. Loera, PharmD</a:t>
            </a:r>
            <a:r>
              <a:rPr baseline="30000" lang="en" sz="1700">
                <a:solidFill>
                  <a:schemeClr val="lt1"/>
                </a:solidFill>
                <a:latin typeface="Open Sans Light"/>
                <a:ea typeface="Open Sans Light"/>
                <a:cs typeface="Open Sans Light"/>
                <a:sym typeface="Open Sans Light"/>
              </a:rPr>
              <a:t>1</a:t>
            </a:r>
            <a:r>
              <a:rPr lang="en" sz="1700">
                <a:solidFill>
                  <a:schemeClr val="lt1"/>
                </a:solidFill>
                <a:latin typeface="Open Sans Light"/>
                <a:ea typeface="Open Sans Light"/>
                <a:cs typeface="Open Sans Light"/>
                <a:sym typeface="Open Sans Light"/>
              </a:rPr>
              <a:t>; Aaron P. Ferguson, BSW</a:t>
            </a:r>
            <a:r>
              <a:rPr baseline="30000" lang="en" sz="1700">
                <a:solidFill>
                  <a:schemeClr val="lt1"/>
                </a:solidFill>
                <a:latin typeface="Open Sans Light"/>
                <a:ea typeface="Open Sans Light"/>
                <a:cs typeface="Open Sans Light"/>
                <a:sym typeface="Open Sans Light"/>
              </a:rPr>
              <a:t>2</a:t>
            </a:r>
            <a:r>
              <a:rPr lang="en" sz="1700">
                <a:solidFill>
                  <a:schemeClr val="lt1"/>
                </a:solidFill>
                <a:latin typeface="Open Sans Light"/>
                <a:ea typeface="Open Sans Light"/>
                <a:cs typeface="Open Sans Light"/>
                <a:sym typeface="Open Sans Light"/>
              </a:rPr>
              <a:t>; Lucas G. Hill, PharmD</a:t>
            </a:r>
            <a:r>
              <a:rPr baseline="30000" lang="en" sz="1700">
                <a:solidFill>
                  <a:schemeClr val="lt1"/>
                </a:solidFill>
                <a:latin typeface="Open Sans Light"/>
                <a:ea typeface="Open Sans Light"/>
                <a:cs typeface="Open Sans Light"/>
                <a:sym typeface="Open Sans Light"/>
              </a:rPr>
              <a:t>1</a:t>
            </a:r>
            <a:endParaRPr sz="1700">
              <a:solidFill>
                <a:schemeClr val="lt1"/>
              </a:solidFill>
              <a:latin typeface="Open Sans Light"/>
              <a:ea typeface="Open Sans Light"/>
              <a:cs typeface="Open Sans Light"/>
              <a:sym typeface="Open Sans Light"/>
            </a:endParaRPr>
          </a:p>
          <a:p>
            <a:pPr indent="0" lvl="0" marL="0" rtl="0" algn="l">
              <a:spcBef>
                <a:spcPts val="0"/>
              </a:spcBef>
              <a:spcAft>
                <a:spcPts val="0"/>
              </a:spcAft>
              <a:buClr>
                <a:schemeClr val="dk1"/>
              </a:buClr>
              <a:buSzPts val="1100"/>
              <a:buFont typeface="Arial"/>
              <a:buNone/>
            </a:pPr>
            <a:r>
              <a:t/>
            </a:r>
            <a:endParaRPr sz="1700">
              <a:solidFill>
                <a:schemeClr val="lt1"/>
              </a:solidFill>
              <a:latin typeface="Open Sans Light"/>
              <a:ea typeface="Open Sans Light"/>
              <a:cs typeface="Open Sans Light"/>
              <a:sym typeface="Open Sans Light"/>
            </a:endParaRPr>
          </a:p>
          <a:p>
            <a:pPr indent="0" lvl="0" marL="0" rtl="0" algn="l">
              <a:spcBef>
                <a:spcPts val="0"/>
              </a:spcBef>
              <a:spcAft>
                <a:spcPts val="0"/>
              </a:spcAft>
              <a:buClr>
                <a:schemeClr val="dk1"/>
              </a:buClr>
              <a:buSzPts val="1100"/>
              <a:buFont typeface="Arial"/>
              <a:buNone/>
            </a:pPr>
            <a:r>
              <a:rPr baseline="30000" lang="en" sz="1700">
                <a:solidFill>
                  <a:schemeClr val="lt1"/>
                </a:solidFill>
                <a:latin typeface="Open Sans Light"/>
                <a:ea typeface="Open Sans Light"/>
                <a:cs typeface="Open Sans Light"/>
                <a:sym typeface="Open Sans Light"/>
              </a:rPr>
              <a:t>1</a:t>
            </a:r>
            <a:r>
              <a:rPr lang="en" sz="1700">
                <a:solidFill>
                  <a:schemeClr val="lt1"/>
                </a:solidFill>
                <a:latin typeface="Open Sans Light"/>
                <a:ea typeface="Open Sans Light"/>
                <a:cs typeface="Open Sans Light"/>
                <a:sym typeface="Open Sans Light"/>
              </a:rPr>
              <a:t>The University of Texas at Austin, College of Pharmacy</a:t>
            </a:r>
            <a:endParaRPr sz="1700">
              <a:solidFill>
                <a:schemeClr val="lt1"/>
              </a:solidFill>
              <a:latin typeface="Open Sans Light"/>
              <a:ea typeface="Open Sans Light"/>
              <a:cs typeface="Open Sans Light"/>
              <a:sym typeface="Open Sans Light"/>
            </a:endParaRPr>
          </a:p>
          <a:p>
            <a:pPr indent="0" lvl="0" marL="0" rtl="0" algn="l">
              <a:spcBef>
                <a:spcPts val="0"/>
              </a:spcBef>
              <a:spcAft>
                <a:spcPts val="0"/>
              </a:spcAft>
              <a:buClr>
                <a:schemeClr val="dk1"/>
              </a:buClr>
              <a:buSzPts val="1100"/>
              <a:buFont typeface="Arial"/>
              <a:buNone/>
            </a:pPr>
            <a:r>
              <a:rPr baseline="30000" lang="en" sz="1700">
                <a:solidFill>
                  <a:schemeClr val="lt1"/>
                </a:solidFill>
                <a:latin typeface="Open Sans Light"/>
                <a:ea typeface="Open Sans Light"/>
                <a:cs typeface="Open Sans Light"/>
                <a:sym typeface="Open Sans Light"/>
              </a:rPr>
              <a:t>2</a:t>
            </a:r>
            <a:r>
              <a:rPr lang="en" sz="1700">
                <a:solidFill>
                  <a:schemeClr val="lt1"/>
                </a:solidFill>
                <a:latin typeface="Open Sans Light"/>
                <a:ea typeface="Open Sans Light"/>
                <a:cs typeface="Open Sans Light"/>
                <a:sym typeface="Open Sans Light"/>
              </a:rPr>
              <a:t>Texas Drug User Health Union</a:t>
            </a:r>
            <a:endParaRPr sz="1700">
              <a:solidFill>
                <a:schemeClr val="lt1"/>
              </a:solidFill>
              <a:latin typeface="Open Sans Light"/>
              <a:ea typeface="Open Sans Light"/>
              <a:cs typeface="Open Sans Light"/>
              <a:sym typeface="Open Sans Light"/>
            </a:endParaRPr>
          </a:p>
          <a:p>
            <a:pPr indent="0" lvl="0" marL="0" marR="0" rtl="0" algn="r">
              <a:lnSpc>
                <a:spcPct val="100000"/>
              </a:lnSpc>
              <a:spcBef>
                <a:spcPts val="500"/>
              </a:spcBef>
              <a:spcAft>
                <a:spcPts val="0"/>
              </a:spcAft>
              <a:buClr>
                <a:srgbClr val="FFFFFF"/>
              </a:buClr>
              <a:buSzPts val="1500"/>
              <a:buFont typeface="Arial"/>
              <a:buNone/>
            </a:pPr>
            <a:r>
              <a:t/>
            </a:r>
            <a:endParaRPr sz="1200">
              <a:solidFill>
                <a:schemeClr val="lt1"/>
              </a:solidFill>
              <a:latin typeface="Open Sans"/>
              <a:ea typeface="Open Sans"/>
              <a:cs typeface="Open Sans"/>
              <a:sym typeface="Open Sans"/>
            </a:endParaRPr>
          </a:p>
        </p:txBody>
      </p:sp>
      <p:sp>
        <p:nvSpPr>
          <p:cNvPr id="87" name="Google Shape;87;p18"/>
          <p:cNvSpPr txBox="1"/>
          <p:nvPr/>
        </p:nvSpPr>
        <p:spPr>
          <a:xfrm>
            <a:off x="532048" y="526150"/>
            <a:ext cx="7828444" cy="389296"/>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FFFFFF"/>
              </a:buClr>
              <a:buSzPts val="1400"/>
              <a:buFont typeface="Arial"/>
              <a:buNone/>
            </a:pPr>
            <a:r>
              <a:rPr b="1" lang="en">
                <a:solidFill>
                  <a:srgbClr val="FFFFFF"/>
                </a:solidFill>
                <a:latin typeface="Open Sans ExtraBold"/>
                <a:ea typeface="Open Sans ExtraBold"/>
                <a:cs typeface="Open Sans ExtraBold"/>
                <a:sym typeface="Open Sans ExtraBold"/>
              </a:rPr>
              <a:t>NOVEMBER 15</a:t>
            </a:r>
            <a:r>
              <a:rPr b="1" i="0" lang="en" sz="1400" u="none" cap="none" strike="noStrike">
                <a:solidFill>
                  <a:srgbClr val="FFFFFF"/>
                </a:solidFill>
                <a:latin typeface="Open Sans ExtraBold"/>
                <a:ea typeface="Open Sans ExtraBold"/>
                <a:cs typeface="Open Sans ExtraBold"/>
                <a:sym typeface="Open Sans ExtraBold"/>
              </a:rPr>
              <a:t>, </a:t>
            </a:r>
            <a:r>
              <a:rPr b="1" lang="en">
                <a:solidFill>
                  <a:srgbClr val="FFFFFF"/>
                </a:solidFill>
                <a:latin typeface="Open Sans ExtraBold"/>
                <a:ea typeface="Open Sans ExtraBold"/>
                <a:cs typeface="Open Sans ExtraBold"/>
                <a:sym typeface="Open Sans ExtraBold"/>
              </a:rPr>
              <a:t>2024</a:t>
            </a:r>
            <a:endParaRPr b="1" i="0" sz="1400" u="none" cap="none" strike="noStrike">
              <a:solidFill>
                <a:srgbClr val="FFFFFF"/>
              </a:solidFill>
              <a:latin typeface="Open Sans ExtraBold"/>
              <a:ea typeface="Open Sans ExtraBold"/>
              <a:cs typeface="Open Sans ExtraBold"/>
              <a:sym typeface="Open Sans ExtraBold"/>
            </a:endParaRPr>
          </a:p>
        </p:txBody>
      </p:sp>
      <p:sp>
        <p:nvSpPr>
          <p:cNvPr id="88" name="Google Shape;88;p18"/>
          <p:cNvSpPr txBox="1"/>
          <p:nvPr/>
        </p:nvSpPr>
        <p:spPr>
          <a:xfrm>
            <a:off x="532048" y="1200150"/>
            <a:ext cx="7857572" cy="1752600"/>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FFFFFF"/>
              </a:buClr>
              <a:buSzPts val="4800"/>
              <a:buFont typeface="Open Sans ExtraBold"/>
              <a:buNone/>
            </a:pPr>
            <a:r>
              <a:rPr b="1" lang="en" sz="3000">
                <a:solidFill>
                  <a:srgbClr val="FFFFFF"/>
                </a:solidFill>
                <a:latin typeface="Open Sans ExtraBold"/>
                <a:ea typeface="Open Sans ExtraBold"/>
                <a:cs typeface="Open Sans ExtraBold"/>
                <a:sym typeface="Open Sans ExtraBold"/>
              </a:rPr>
              <a:t>Nonprescription syringe and over-the-counter naloxone availability in community pharmacies: A secret shopper purchase audit in Austin, TX</a:t>
            </a:r>
            <a:endParaRPr b="1" i="0" sz="3000" u="none" cap="none" strike="noStrike">
              <a:solidFill>
                <a:srgbClr val="FFFFFF"/>
              </a:solidFill>
              <a:latin typeface="Open Sans ExtraBold"/>
              <a:ea typeface="Open Sans ExtraBold"/>
              <a:cs typeface="Open Sans ExtraBold"/>
              <a:sym typeface="Open Sans ExtraBold"/>
            </a:endParaRPr>
          </a:p>
        </p:txBody>
      </p:sp>
      <p:pic>
        <p:nvPicPr>
          <p:cNvPr descr="Text&#10;&#10;Description automatically generated" id="89" name="Google Shape;89;p18"/>
          <p:cNvPicPr preferRelativeResize="0"/>
          <p:nvPr/>
        </p:nvPicPr>
        <p:blipFill rotWithShape="1">
          <a:blip r:embed="rId3">
            <a:alphaModFix/>
          </a:blip>
          <a:srcRect b="0" l="0" r="0" t="0"/>
          <a:stretch/>
        </p:blipFill>
        <p:spPr>
          <a:xfrm>
            <a:off x="6678577" y="264475"/>
            <a:ext cx="2145858" cy="412897"/>
          </a:xfrm>
          <a:prstGeom prst="rect">
            <a:avLst/>
          </a:prstGeom>
          <a:noFill/>
          <a:ln>
            <a:noFill/>
          </a:ln>
        </p:spPr>
      </p:pic>
      <p:sp>
        <p:nvSpPr>
          <p:cNvPr id="90" name="Google Shape;90;p1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7"/>
          <p:cNvSpPr txBox="1"/>
          <p:nvPr>
            <p:ph type="title"/>
          </p:nvPr>
        </p:nvSpPr>
        <p:spPr>
          <a:xfrm>
            <a:off x="457200" y="640080"/>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0" lang="en">
                <a:latin typeface="Open Sans"/>
                <a:ea typeface="Open Sans"/>
                <a:cs typeface="Open Sans"/>
                <a:sym typeface="Open Sans"/>
              </a:rPr>
              <a:t>Discussion</a:t>
            </a:r>
            <a:endParaRPr b="0">
              <a:latin typeface="Open Sans"/>
              <a:ea typeface="Open Sans"/>
              <a:cs typeface="Open Sans"/>
              <a:sym typeface="Open Sans"/>
            </a:endParaRPr>
          </a:p>
        </p:txBody>
      </p:sp>
      <p:sp>
        <p:nvSpPr>
          <p:cNvPr id="155" name="Google Shape;155;p27"/>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56" name="Google Shape;156;p27"/>
          <p:cNvSpPr txBox="1"/>
          <p:nvPr/>
        </p:nvSpPr>
        <p:spPr>
          <a:xfrm>
            <a:off x="603900" y="1501275"/>
            <a:ext cx="8131800" cy="3322800"/>
          </a:xfrm>
          <a:prstGeom prst="rect">
            <a:avLst/>
          </a:prstGeom>
          <a:noFill/>
          <a:ln>
            <a:noFill/>
          </a:ln>
        </p:spPr>
        <p:txBody>
          <a:bodyPr anchorCtr="0" anchor="t" bIns="91425" lIns="91425" spcFirstLastPara="1" rIns="91425" wrap="square" tIns="91425">
            <a:noAutofit/>
          </a:bodyPr>
          <a:lstStyle/>
          <a:p>
            <a:pPr indent="-374650" lvl="0" marL="457200" rtl="0" algn="l">
              <a:lnSpc>
                <a:spcPct val="115000"/>
              </a:lnSpc>
              <a:spcBef>
                <a:spcPts val="0"/>
              </a:spcBef>
              <a:spcAft>
                <a:spcPts val="0"/>
              </a:spcAft>
              <a:buClr>
                <a:schemeClr val="dk1"/>
              </a:buClr>
              <a:buSzPts val="2300"/>
              <a:buFont typeface="Open Sans"/>
              <a:buChar char="•"/>
            </a:pPr>
            <a:r>
              <a:rPr lang="en" sz="2300">
                <a:solidFill>
                  <a:schemeClr val="dk1"/>
                </a:solidFill>
                <a:latin typeface="Open Sans"/>
                <a:ea typeface="Open Sans"/>
                <a:cs typeface="Open Sans"/>
                <a:sym typeface="Open Sans"/>
              </a:rPr>
              <a:t>Identified</a:t>
            </a:r>
            <a:r>
              <a:rPr lang="en" sz="2300">
                <a:solidFill>
                  <a:schemeClr val="dk1"/>
                </a:solidFill>
                <a:latin typeface="Open Sans"/>
                <a:ea typeface="Open Sans"/>
                <a:cs typeface="Open Sans"/>
                <a:sym typeface="Open Sans"/>
              </a:rPr>
              <a:t> substantial gaps in accessibility and affordability for both measures</a:t>
            </a:r>
            <a:endParaRPr sz="2300">
              <a:solidFill>
                <a:schemeClr val="dk1"/>
              </a:solidFill>
              <a:latin typeface="Open Sans"/>
              <a:ea typeface="Open Sans"/>
              <a:cs typeface="Open Sans"/>
              <a:sym typeface="Open Sans"/>
            </a:endParaRPr>
          </a:p>
          <a:p>
            <a:pPr indent="-374650" lvl="0" marL="457200" rtl="0" algn="l">
              <a:lnSpc>
                <a:spcPct val="100000"/>
              </a:lnSpc>
              <a:spcBef>
                <a:spcPts val="1000"/>
              </a:spcBef>
              <a:spcAft>
                <a:spcPts val="0"/>
              </a:spcAft>
              <a:buClr>
                <a:schemeClr val="dk1"/>
              </a:buClr>
              <a:buSzPts val="2300"/>
              <a:buFont typeface="Open Sans"/>
              <a:buChar char="•"/>
            </a:pPr>
            <a:r>
              <a:rPr lang="en" sz="2300">
                <a:solidFill>
                  <a:schemeClr val="dk1"/>
                </a:solidFill>
                <a:latin typeface="Open Sans"/>
                <a:ea typeface="Open Sans"/>
                <a:cs typeface="Open Sans"/>
                <a:sym typeface="Open Sans"/>
              </a:rPr>
              <a:t>Critical to educate pharmacy staff and support their implementation of evidence-based harm reduction strategies </a:t>
            </a:r>
            <a:endParaRPr sz="2300">
              <a:solidFill>
                <a:schemeClr val="dk1"/>
              </a:solidFill>
              <a:latin typeface="Open Sans"/>
              <a:ea typeface="Open Sans"/>
              <a:cs typeface="Open Sans"/>
              <a:sym typeface="Open Sans"/>
            </a:endParaRPr>
          </a:p>
          <a:p>
            <a:pPr indent="-374650" lvl="0" marL="457200" rtl="0" algn="l">
              <a:lnSpc>
                <a:spcPct val="100000"/>
              </a:lnSpc>
              <a:spcBef>
                <a:spcPts val="1000"/>
              </a:spcBef>
              <a:spcAft>
                <a:spcPts val="0"/>
              </a:spcAft>
              <a:buClr>
                <a:schemeClr val="dk1"/>
              </a:buClr>
              <a:buSzPts val="2300"/>
              <a:buFont typeface="Open Sans"/>
              <a:buChar char="•"/>
            </a:pPr>
            <a:r>
              <a:rPr b="1" lang="en" sz="2300">
                <a:solidFill>
                  <a:schemeClr val="dk1"/>
                </a:solidFill>
                <a:latin typeface="Open Sans"/>
                <a:ea typeface="Open Sans"/>
                <a:cs typeface="Open Sans"/>
                <a:sym typeface="Open Sans"/>
              </a:rPr>
              <a:t>Only 20% of pharmacies had both a physical box of OTC naloxone </a:t>
            </a:r>
            <a:r>
              <a:rPr b="1" lang="en" sz="2300" u="sng">
                <a:solidFill>
                  <a:schemeClr val="dk1"/>
                </a:solidFill>
                <a:latin typeface="Open Sans"/>
                <a:ea typeface="Open Sans"/>
                <a:cs typeface="Open Sans"/>
                <a:sym typeface="Open Sans"/>
              </a:rPr>
              <a:t>AND</a:t>
            </a:r>
            <a:r>
              <a:rPr b="1" lang="en" sz="2300">
                <a:solidFill>
                  <a:schemeClr val="dk1"/>
                </a:solidFill>
                <a:latin typeface="Open Sans"/>
                <a:ea typeface="Open Sans"/>
                <a:cs typeface="Open Sans"/>
                <a:sym typeface="Open Sans"/>
              </a:rPr>
              <a:t> were willing to sell non-prescription syringes</a:t>
            </a:r>
            <a:endParaRPr b="1" sz="2300">
              <a:solidFill>
                <a:schemeClr val="dk1"/>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8"/>
          <p:cNvSpPr txBox="1"/>
          <p:nvPr>
            <p:ph type="title"/>
          </p:nvPr>
        </p:nvSpPr>
        <p:spPr>
          <a:xfrm>
            <a:off x="457200" y="640080"/>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0" lang="en">
                <a:latin typeface="Open Sans"/>
                <a:ea typeface="Open Sans"/>
                <a:cs typeface="Open Sans"/>
                <a:sym typeface="Open Sans"/>
              </a:rPr>
              <a:t>Limitations</a:t>
            </a:r>
            <a:endParaRPr b="0">
              <a:latin typeface="Open Sans"/>
              <a:ea typeface="Open Sans"/>
              <a:cs typeface="Open Sans"/>
              <a:sym typeface="Open Sans"/>
            </a:endParaRPr>
          </a:p>
        </p:txBody>
      </p:sp>
      <p:sp>
        <p:nvSpPr>
          <p:cNvPr id="162" name="Google Shape;162;p28"/>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63" name="Google Shape;163;p28"/>
          <p:cNvSpPr txBox="1"/>
          <p:nvPr/>
        </p:nvSpPr>
        <p:spPr>
          <a:xfrm>
            <a:off x="603900" y="1501275"/>
            <a:ext cx="8131800" cy="3322800"/>
          </a:xfrm>
          <a:prstGeom prst="rect">
            <a:avLst/>
          </a:prstGeom>
          <a:noFill/>
          <a:ln>
            <a:noFill/>
          </a:ln>
        </p:spPr>
        <p:txBody>
          <a:bodyPr anchorCtr="0" anchor="t" bIns="91425" lIns="91425" spcFirstLastPara="1" rIns="91425" wrap="square" tIns="91425">
            <a:noAutofit/>
          </a:bodyPr>
          <a:lstStyle/>
          <a:p>
            <a:pPr indent="-406400" lvl="0" marL="457200" rtl="0" algn="l">
              <a:lnSpc>
                <a:spcPct val="115000"/>
              </a:lnSpc>
              <a:spcBef>
                <a:spcPts val="0"/>
              </a:spcBef>
              <a:spcAft>
                <a:spcPts val="0"/>
              </a:spcAft>
              <a:buClr>
                <a:schemeClr val="dk1"/>
              </a:buClr>
              <a:buSzPts val="2800"/>
              <a:buFont typeface="Open Sans"/>
              <a:buChar char="•"/>
            </a:pPr>
            <a:r>
              <a:rPr lang="en" sz="2800">
                <a:solidFill>
                  <a:schemeClr val="dk1"/>
                </a:solidFill>
                <a:latin typeface="Open Sans"/>
                <a:ea typeface="Open Sans"/>
                <a:cs typeface="Open Sans"/>
                <a:sym typeface="Open Sans"/>
              </a:rPr>
              <a:t>Study population</a:t>
            </a:r>
            <a:endParaRPr sz="2800">
              <a:solidFill>
                <a:schemeClr val="dk1"/>
              </a:solidFill>
              <a:latin typeface="Open Sans"/>
              <a:ea typeface="Open Sans"/>
              <a:cs typeface="Open Sans"/>
              <a:sym typeface="Open Sans"/>
            </a:endParaRPr>
          </a:p>
          <a:p>
            <a:pPr indent="-374650" lvl="1" marL="914400" rtl="0" algn="l">
              <a:lnSpc>
                <a:spcPct val="115000"/>
              </a:lnSpc>
              <a:spcBef>
                <a:spcPts val="0"/>
              </a:spcBef>
              <a:spcAft>
                <a:spcPts val="0"/>
              </a:spcAft>
              <a:buClr>
                <a:schemeClr val="dk1"/>
              </a:buClr>
              <a:buSzPts val="2300"/>
              <a:buFont typeface="Open Sans"/>
              <a:buChar char="○"/>
            </a:pPr>
            <a:r>
              <a:rPr lang="en" sz="2300">
                <a:solidFill>
                  <a:schemeClr val="dk1"/>
                </a:solidFill>
                <a:latin typeface="Open Sans"/>
                <a:ea typeface="Open Sans"/>
                <a:cs typeface="Open Sans"/>
                <a:sym typeface="Open Sans"/>
              </a:rPr>
              <a:t>One large city in the South</a:t>
            </a:r>
            <a:r>
              <a:rPr lang="en" sz="2300">
                <a:solidFill>
                  <a:schemeClr val="dk1"/>
                </a:solidFill>
                <a:latin typeface="Open Sans"/>
                <a:ea typeface="Open Sans"/>
                <a:cs typeface="Open Sans"/>
                <a:sym typeface="Open Sans"/>
              </a:rPr>
              <a:t> </a:t>
            </a:r>
            <a:endParaRPr sz="2300">
              <a:solidFill>
                <a:schemeClr val="dk1"/>
              </a:solidFill>
              <a:latin typeface="Open Sans"/>
              <a:ea typeface="Open Sans"/>
              <a:cs typeface="Open Sans"/>
              <a:sym typeface="Open Sans"/>
            </a:endParaRPr>
          </a:p>
          <a:p>
            <a:pPr indent="-406400" lvl="0" marL="457200" rtl="0" algn="l">
              <a:lnSpc>
                <a:spcPct val="100000"/>
              </a:lnSpc>
              <a:spcBef>
                <a:spcPts val="1000"/>
              </a:spcBef>
              <a:spcAft>
                <a:spcPts val="0"/>
              </a:spcAft>
              <a:buClr>
                <a:schemeClr val="dk1"/>
              </a:buClr>
              <a:buSzPts val="2800"/>
              <a:buFont typeface="Open Sans"/>
              <a:buChar char="•"/>
            </a:pPr>
            <a:r>
              <a:rPr lang="en" sz="2800">
                <a:solidFill>
                  <a:schemeClr val="dk1"/>
                </a:solidFill>
                <a:latin typeface="Open Sans"/>
                <a:ea typeface="Open Sans"/>
                <a:cs typeface="Open Sans"/>
                <a:sym typeface="Open Sans"/>
              </a:rPr>
              <a:t>Auditors</a:t>
            </a:r>
            <a:endParaRPr sz="2800">
              <a:solidFill>
                <a:schemeClr val="dk1"/>
              </a:solidFill>
              <a:latin typeface="Open Sans"/>
              <a:ea typeface="Open Sans"/>
              <a:cs typeface="Open Sans"/>
              <a:sym typeface="Open Sans"/>
            </a:endParaRPr>
          </a:p>
          <a:p>
            <a:pPr indent="-374650" lvl="1" marL="914400" rtl="0" algn="l">
              <a:lnSpc>
                <a:spcPct val="100000"/>
              </a:lnSpc>
              <a:spcBef>
                <a:spcPts val="0"/>
              </a:spcBef>
              <a:spcAft>
                <a:spcPts val="0"/>
              </a:spcAft>
              <a:buClr>
                <a:schemeClr val="dk1"/>
              </a:buClr>
              <a:buSzPts val="2300"/>
              <a:buFont typeface="Open Sans"/>
              <a:buChar char="○"/>
            </a:pPr>
            <a:r>
              <a:rPr lang="en" sz="2300">
                <a:solidFill>
                  <a:schemeClr val="dk1"/>
                </a:solidFill>
                <a:latin typeface="Open Sans"/>
                <a:ea typeface="Open Sans"/>
                <a:cs typeface="Open Sans"/>
                <a:sym typeface="Open Sans"/>
              </a:rPr>
              <a:t>Student pharmacists, rather than PWUD</a:t>
            </a:r>
            <a:endParaRPr sz="2300">
              <a:solidFill>
                <a:schemeClr val="dk1"/>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pSp>
        <p:nvGrpSpPr>
          <p:cNvPr id="169" name="Google Shape;169;p29"/>
          <p:cNvGrpSpPr/>
          <p:nvPr/>
        </p:nvGrpSpPr>
        <p:grpSpPr>
          <a:xfrm>
            <a:off x="518847" y="607575"/>
            <a:ext cx="8106303" cy="4303300"/>
            <a:chOff x="518922" y="666750"/>
            <a:chExt cx="8106303" cy="4303300"/>
          </a:xfrm>
        </p:grpSpPr>
        <p:sp>
          <p:nvSpPr>
            <p:cNvPr id="170" name="Google Shape;170;p29"/>
            <p:cNvSpPr/>
            <p:nvPr/>
          </p:nvSpPr>
          <p:spPr>
            <a:xfrm>
              <a:off x="518922" y="666750"/>
              <a:ext cx="8106300" cy="3200400"/>
            </a:xfrm>
            <a:prstGeom prst="roundRect">
              <a:avLst>
                <a:gd fmla="val 16667" name="adj"/>
              </a:avLst>
            </a:prstGeom>
            <a:solidFill>
              <a:srgbClr val="333F48"/>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100"/>
                <a:buNone/>
              </a:pPr>
              <a:r>
                <a:rPr lang="en" sz="2500">
                  <a:solidFill>
                    <a:schemeClr val="lt1"/>
                  </a:solidFill>
                  <a:latin typeface="Open Sans"/>
                  <a:ea typeface="Open Sans"/>
                  <a:cs typeface="Open Sans"/>
                  <a:sym typeface="Open Sans"/>
                </a:rPr>
                <a:t>Critical supplies </a:t>
              </a:r>
              <a:r>
                <a:rPr lang="en" sz="2500">
                  <a:solidFill>
                    <a:schemeClr val="lt1"/>
                  </a:solidFill>
                  <a:latin typeface="Open Sans"/>
                  <a:ea typeface="Open Sans"/>
                  <a:cs typeface="Open Sans"/>
                  <a:sym typeface="Open Sans"/>
                </a:rPr>
                <a:t>for</a:t>
              </a:r>
              <a:r>
                <a:rPr lang="en" sz="2500">
                  <a:solidFill>
                    <a:schemeClr val="lt1"/>
                  </a:solidFill>
                  <a:latin typeface="Open Sans"/>
                  <a:ea typeface="Open Sans"/>
                  <a:cs typeface="Open Sans"/>
                  <a:sym typeface="Open Sans"/>
                </a:rPr>
                <a:t> PWUD to avoid preventable infections and overdose death are </a:t>
              </a:r>
              <a:r>
                <a:rPr b="1" lang="en" sz="2500">
                  <a:solidFill>
                    <a:schemeClr val="lt1"/>
                  </a:solidFill>
                  <a:latin typeface="Open Sans"/>
                  <a:ea typeface="Open Sans"/>
                  <a:cs typeface="Open Sans"/>
                  <a:sym typeface="Open Sans"/>
                </a:rPr>
                <a:t>not routinely accessible</a:t>
              </a:r>
              <a:r>
                <a:rPr lang="en" sz="2500">
                  <a:solidFill>
                    <a:schemeClr val="lt1"/>
                  </a:solidFill>
                  <a:latin typeface="Open Sans"/>
                  <a:ea typeface="Open Sans"/>
                  <a:cs typeface="Open Sans"/>
                  <a:sym typeface="Open Sans"/>
                </a:rPr>
                <a:t> in community pharmacies. </a:t>
              </a:r>
              <a:endParaRPr sz="2500">
                <a:solidFill>
                  <a:schemeClr val="lt1"/>
                </a:solidFill>
                <a:latin typeface="Open Sans"/>
                <a:ea typeface="Open Sans"/>
                <a:cs typeface="Open Sans"/>
                <a:sym typeface="Open Sans"/>
              </a:endParaRPr>
            </a:p>
            <a:p>
              <a:pPr indent="0" lvl="0" marL="0" rtl="0" algn="ctr">
                <a:lnSpc>
                  <a:spcPct val="100000"/>
                </a:lnSpc>
                <a:spcBef>
                  <a:spcPts val="0"/>
                </a:spcBef>
                <a:spcAft>
                  <a:spcPts val="0"/>
                </a:spcAft>
                <a:buSzPts val="1100"/>
                <a:buNone/>
              </a:pPr>
              <a:r>
                <a:t/>
              </a:r>
              <a:endParaRPr sz="2500">
                <a:solidFill>
                  <a:schemeClr val="lt1"/>
                </a:solidFill>
                <a:latin typeface="Open Sans"/>
                <a:ea typeface="Open Sans"/>
                <a:cs typeface="Open Sans"/>
                <a:sym typeface="Open Sans"/>
              </a:endParaRPr>
            </a:p>
            <a:p>
              <a:pPr indent="0" lvl="0" marL="0" rtl="0" algn="ctr">
                <a:lnSpc>
                  <a:spcPct val="100000"/>
                </a:lnSpc>
                <a:spcBef>
                  <a:spcPts val="0"/>
                </a:spcBef>
                <a:spcAft>
                  <a:spcPts val="0"/>
                </a:spcAft>
                <a:buSzPts val="1100"/>
                <a:buNone/>
              </a:pPr>
              <a:r>
                <a:rPr lang="en" sz="2500">
                  <a:solidFill>
                    <a:schemeClr val="lt1"/>
                  </a:solidFill>
                  <a:latin typeface="Open Sans"/>
                  <a:ea typeface="Open Sans"/>
                  <a:cs typeface="Open Sans"/>
                  <a:sym typeface="Open Sans"/>
                </a:rPr>
                <a:t>Opportunity remains for </a:t>
              </a:r>
              <a:r>
                <a:rPr b="1" lang="en" sz="2500">
                  <a:solidFill>
                    <a:schemeClr val="lt1"/>
                  </a:solidFill>
                  <a:latin typeface="Open Sans"/>
                  <a:ea typeface="Open Sans"/>
                  <a:cs typeface="Open Sans"/>
                  <a:sym typeface="Open Sans"/>
                </a:rPr>
                <a:t>n</a:t>
              </a:r>
              <a:r>
                <a:rPr b="1" lang="en" sz="2500">
                  <a:solidFill>
                    <a:schemeClr val="lt1"/>
                  </a:solidFill>
                  <a:latin typeface="Open Sans"/>
                  <a:ea typeface="Open Sans"/>
                  <a:cs typeface="Open Sans"/>
                  <a:sym typeface="Open Sans"/>
                </a:rPr>
                <a:t>onjudgmental</a:t>
              </a:r>
              <a:r>
                <a:rPr b="1" lang="en" sz="2500">
                  <a:solidFill>
                    <a:schemeClr val="lt1"/>
                  </a:solidFill>
                  <a:latin typeface="Open Sans"/>
                  <a:ea typeface="Open Sans"/>
                  <a:cs typeface="Open Sans"/>
                  <a:sym typeface="Open Sans"/>
                </a:rPr>
                <a:t> care</a:t>
              </a:r>
              <a:r>
                <a:rPr lang="en" sz="2500">
                  <a:solidFill>
                    <a:schemeClr val="lt1"/>
                  </a:solidFill>
                  <a:latin typeface="Open Sans"/>
                  <a:ea typeface="Open Sans"/>
                  <a:cs typeface="Open Sans"/>
                  <a:sym typeface="Open Sans"/>
                </a:rPr>
                <a:t> and implementation of evidence-based harm reduction strategies in the pharmacy setting.</a:t>
              </a:r>
              <a:endParaRPr sz="2500">
                <a:solidFill>
                  <a:schemeClr val="lt1"/>
                </a:solidFill>
                <a:latin typeface="Open Sans"/>
                <a:ea typeface="Open Sans"/>
                <a:cs typeface="Open Sans"/>
                <a:sym typeface="Open Sans"/>
              </a:endParaRPr>
            </a:p>
          </p:txBody>
        </p:sp>
        <p:sp>
          <p:nvSpPr>
            <p:cNvPr id="171" name="Google Shape;171;p29"/>
            <p:cNvSpPr/>
            <p:nvPr/>
          </p:nvSpPr>
          <p:spPr>
            <a:xfrm>
              <a:off x="518925" y="4074550"/>
              <a:ext cx="8106300" cy="895500"/>
            </a:xfrm>
            <a:prstGeom prst="roundRect">
              <a:avLst>
                <a:gd fmla="val 16667" name="adj"/>
              </a:avLst>
            </a:prstGeom>
            <a:solidFill>
              <a:srgbClr val="BF57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 sz="1800">
                  <a:solidFill>
                    <a:srgbClr val="FFFFFF"/>
                  </a:solidFill>
                  <a:latin typeface="Open Sans"/>
                  <a:ea typeface="Open Sans"/>
                  <a:cs typeface="Open Sans"/>
                  <a:sym typeface="Open Sans"/>
                </a:rPr>
                <a:t>s.mayberry@utexas.edu | jenniferlines@utexas.edu</a:t>
              </a:r>
              <a:endParaRPr sz="1800">
                <a:solidFill>
                  <a:srgbClr val="FFFFFF"/>
                </a:solidFill>
                <a:latin typeface="Open Sans"/>
                <a:ea typeface="Open Sans"/>
                <a:cs typeface="Open Sans"/>
                <a:sym typeface="Open Sans"/>
              </a:endParaRPr>
            </a:p>
            <a:p>
              <a:pPr indent="0" lvl="0" marL="0" marR="0" rtl="0" algn="ctr">
                <a:spcBef>
                  <a:spcPts val="0"/>
                </a:spcBef>
                <a:spcAft>
                  <a:spcPts val="0"/>
                </a:spcAft>
                <a:buNone/>
              </a:pPr>
              <a:r>
                <a:rPr lang="en" sz="1800">
                  <a:solidFill>
                    <a:srgbClr val="FFFFFF"/>
                  </a:solidFill>
                  <a:latin typeface="Open Sans"/>
                  <a:ea typeface="Open Sans"/>
                  <a:cs typeface="Open Sans"/>
                  <a:sym typeface="Open Sans"/>
                </a:rPr>
                <a:t>PhARMprogram.org</a:t>
              </a:r>
              <a:endParaRPr sz="1800">
                <a:latin typeface="Open Sans"/>
                <a:ea typeface="Open Sans"/>
                <a:cs typeface="Open Sans"/>
                <a:sym typeface="Open Sans"/>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75" name="Shape 175"/>
        <p:cNvGrpSpPr/>
        <p:nvPr/>
      </p:nvGrpSpPr>
      <p:grpSpPr>
        <a:xfrm>
          <a:off x="0" y="0"/>
          <a:ext cx="0" cy="0"/>
          <a:chOff x="0" y="0"/>
          <a:chExt cx="0" cy="0"/>
        </a:xfrm>
      </p:grpSpPr>
      <p:sp>
        <p:nvSpPr>
          <p:cNvPr id="176" name="Google Shape;176;p30"/>
          <p:cNvSpPr txBox="1"/>
          <p:nvPr>
            <p:ph type="title"/>
          </p:nvPr>
        </p:nvSpPr>
        <p:spPr>
          <a:xfrm>
            <a:off x="457200" y="640080"/>
            <a:ext cx="8229600" cy="8574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b="0" lang="en">
                <a:latin typeface="Open Sans"/>
                <a:ea typeface="Open Sans"/>
                <a:cs typeface="Open Sans"/>
                <a:sym typeface="Open Sans"/>
              </a:rPr>
              <a:t>Syringe Script</a:t>
            </a:r>
            <a:endParaRPr b="0">
              <a:latin typeface="Open Sans"/>
              <a:ea typeface="Open Sans"/>
              <a:cs typeface="Open Sans"/>
              <a:sym typeface="Open Sans"/>
            </a:endParaRPr>
          </a:p>
        </p:txBody>
      </p:sp>
      <p:sp>
        <p:nvSpPr>
          <p:cNvPr id="177" name="Google Shape;177;p3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78" name="Google Shape;178;p30"/>
          <p:cNvGraphicFramePr/>
          <p:nvPr/>
        </p:nvGraphicFramePr>
        <p:xfrm>
          <a:off x="538675" y="1656113"/>
          <a:ext cx="3000000" cy="3000000"/>
        </p:xfrm>
        <a:graphic>
          <a:graphicData uri="http://schemas.openxmlformats.org/drawingml/2006/table">
            <a:tbl>
              <a:tblPr>
                <a:noFill/>
                <a:tableStyleId>{2CFB5A5C-9178-459C-8301-9400C31E1F7A}</a:tableStyleId>
              </a:tblPr>
              <a:tblGrid>
                <a:gridCol w="4033325"/>
                <a:gridCol w="4033325"/>
              </a:tblGrid>
              <a:tr h="362925">
                <a:tc>
                  <a:txBody>
                    <a:bodyPr/>
                    <a:lstStyle/>
                    <a:p>
                      <a:pPr indent="0" lvl="0" marL="0" rtl="0" algn="ctr">
                        <a:spcBef>
                          <a:spcPts val="0"/>
                        </a:spcBef>
                        <a:spcAft>
                          <a:spcPts val="0"/>
                        </a:spcAft>
                        <a:buNone/>
                      </a:pPr>
                      <a:r>
                        <a:rPr b="1" lang="en" sz="1600">
                          <a:solidFill>
                            <a:schemeClr val="lt1"/>
                          </a:solidFill>
                          <a:latin typeface="Open Sans"/>
                          <a:ea typeface="Open Sans"/>
                          <a:cs typeface="Open Sans"/>
                          <a:sym typeface="Open Sans"/>
                        </a:rPr>
                        <a:t>Probing Question</a:t>
                      </a:r>
                      <a:endParaRPr b="1" sz="1600">
                        <a:solidFill>
                          <a:schemeClr val="lt1"/>
                        </a:solidFill>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solidFill>
                      <a:srgbClr val="333F48"/>
                    </a:solidFill>
                  </a:tcPr>
                </a:tc>
                <a:tc>
                  <a:txBody>
                    <a:bodyPr/>
                    <a:lstStyle/>
                    <a:p>
                      <a:pPr indent="0" lvl="0" marL="0" rtl="0" algn="ctr">
                        <a:spcBef>
                          <a:spcPts val="0"/>
                        </a:spcBef>
                        <a:spcAft>
                          <a:spcPts val="0"/>
                        </a:spcAft>
                        <a:buNone/>
                      </a:pPr>
                      <a:r>
                        <a:rPr b="1" lang="en" sz="1600">
                          <a:solidFill>
                            <a:schemeClr val="lt1"/>
                          </a:solidFill>
                          <a:latin typeface="Open Sans"/>
                          <a:ea typeface="Open Sans"/>
                          <a:cs typeface="Open Sans"/>
                          <a:sym typeface="Open Sans"/>
                        </a:rPr>
                        <a:t>Scripted Response</a:t>
                      </a:r>
                      <a:endParaRPr b="1" sz="1600">
                        <a:solidFill>
                          <a:schemeClr val="lt1"/>
                        </a:solidFill>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solidFill>
                      <a:srgbClr val="333F48"/>
                    </a:solidFill>
                  </a:tcPr>
                </a:tc>
              </a:tr>
              <a:tr h="687250">
                <a:tc>
                  <a:txBody>
                    <a:bodyPr/>
                    <a:lstStyle/>
                    <a:p>
                      <a:pPr indent="0" lvl="0" marL="0" rtl="0" algn="l">
                        <a:spcBef>
                          <a:spcPts val="0"/>
                        </a:spcBef>
                        <a:spcAft>
                          <a:spcPts val="800"/>
                        </a:spcAft>
                        <a:buNone/>
                      </a:pPr>
                      <a:r>
                        <a:rPr lang="en" sz="1600">
                          <a:latin typeface="Open Sans"/>
                          <a:ea typeface="Open Sans"/>
                          <a:cs typeface="Open Sans"/>
                          <a:sym typeface="Open Sans"/>
                        </a:rPr>
                        <a:t>Why do you need syringes?</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c>
                  <a:txBody>
                    <a:bodyPr/>
                    <a:lstStyle/>
                    <a:p>
                      <a:pPr indent="0" lvl="0" marL="0" rtl="0" algn="l">
                        <a:spcBef>
                          <a:spcPts val="0"/>
                        </a:spcBef>
                        <a:spcAft>
                          <a:spcPts val="800"/>
                        </a:spcAft>
                        <a:buNone/>
                      </a:pPr>
                      <a:r>
                        <a:rPr lang="en" sz="1600">
                          <a:latin typeface="Open Sans"/>
                          <a:ea typeface="Open Sans"/>
                          <a:cs typeface="Open Sans"/>
                          <a:sym typeface="Open Sans"/>
                        </a:rPr>
                        <a:t>To protect myself from diseases like HIV and hepatitis C</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r>
              <a:tr h="687250">
                <a:tc>
                  <a:txBody>
                    <a:bodyPr/>
                    <a:lstStyle/>
                    <a:p>
                      <a:pPr indent="0" lvl="0" marL="0" rtl="0" algn="l">
                        <a:spcBef>
                          <a:spcPts val="0"/>
                        </a:spcBef>
                        <a:spcAft>
                          <a:spcPts val="800"/>
                        </a:spcAft>
                        <a:buNone/>
                      </a:pPr>
                      <a:r>
                        <a:rPr lang="en" sz="1600">
                          <a:latin typeface="Open Sans"/>
                          <a:ea typeface="Open Sans"/>
                          <a:cs typeface="Open Sans"/>
                          <a:sym typeface="Open Sans"/>
                        </a:rPr>
                        <a:t>Why do you need protection? </a:t>
                      </a:r>
                      <a:r>
                        <a:rPr b="1" lang="en" sz="1600">
                          <a:latin typeface="Open Sans"/>
                          <a:ea typeface="Open Sans"/>
                          <a:cs typeface="Open Sans"/>
                          <a:sym typeface="Open Sans"/>
                        </a:rPr>
                        <a:t>OR</a:t>
                      </a:r>
                      <a:r>
                        <a:rPr lang="en" sz="1600">
                          <a:latin typeface="Open Sans"/>
                          <a:ea typeface="Open Sans"/>
                          <a:cs typeface="Open Sans"/>
                          <a:sym typeface="Open Sans"/>
                        </a:rPr>
                        <a:t> What are you injecting?</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c>
                  <a:txBody>
                    <a:bodyPr/>
                    <a:lstStyle/>
                    <a:p>
                      <a:pPr indent="0" lvl="0" marL="0" rtl="0" algn="l">
                        <a:spcBef>
                          <a:spcPts val="0"/>
                        </a:spcBef>
                        <a:spcAft>
                          <a:spcPts val="800"/>
                        </a:spcAft>
                        <a:buNone/>
                      </a:pPr>
                      <a:r>
                        <a:rPr lang="en" sz="1600">
                          <a:latin typeface="Open Sans"/>
                          <a:ea typeface="Open Sans"/>
                          <a:cs typeface="Open Sans"/>
                          <a:sym typeface="Open Sans"/>
                        </a:rPr>
                        <a:t> I’m not comfortable sharing that…but I hope I can still purchase the syringes</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r>
              <a:tr h="687250">
                <a:tc>
                  <a:txBody>
                    <a:bodyPr/>
                    <a:lstStyle/>
                    <a:p>
                      <a:pPr indent="0" lvl="0" marL="0" rtl="0" algn="l">
                        <a:spcBef>
                          <a:spcPts val="0"/>
                        </a:spcBef>
                        <a:spcAft>
                          <a:spcPts val="800"/>
                        </a:spcAft>
                        <a:buNone/>
                      </a:pPr>
                      <a:r>
                        <a:rPr lang="en" sz="1600">
                          <a:latin typeface="Open Sans"/>
                          <a:ea typeface="Open Sans"/>
                          <a:cs typeface="Open Sans"/>
                          <a:sym typeface="Open Sans"/>
                        </a:rPr>
                        <a:t>Is this for insulin?</a:t>
                      </a:r>
                      <a:r>
                        <a:rPr b="1" lang="en" sz="1600">
                          <a:latin typeface="Open Sans"/>
                          <a:ea typeface="Open Sans"/>
                          <a:cs typeface="Open Sans"/>
                          <a:sym typeface="Open Sans"/>
                        </a:rPr>
                        <a:t> OR</a:t>
                      </a:r>
                      <a:r>
                        <a:rPr lang="en" sz="1600">
                          <a:latin typeface="Open Sans"/>
                          <a:ea typeface="Open Sans"/>
                          <a:cs typeface="Open Sans"/>
                          <a:sym typeface="Open Sans"/>
                        </a:rPr>
                        <a:t> Do you have a prescription for insulin?</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600">
                          <a:latin typeface="Open Sans"/>
                          <a:ea typeface="Open Sans"/>
                          <a:cs typeface="Open Sans"/>
                          <a:sym typeface="Open Sans"/>
                        </a:rPr>
                        <a:t>No</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r>
              <a:tr h="687250">
                <a:tc>
                  <a:txBody>
                    <a:bodyPr/>
                    <a:lstStyle/>
                    <a:p>
                      <a:pPr indent="0" lvl="0" marL="0" rtl="0" algn="l">
                        <a:spcBef>
                          <a:spcPts val="0"/>
                        </a:spcBef>
                        <a:spcAft>
                          <a:spcPts val="800"/>
                        </a:spcAft>
                        <a:buNone/>
                      </a:pPr>
                      <a:r>
                        <a:rPr lang="en" sz="1600">
                          <a:latin typeface="Open Sans"/>
                          <a:ea typeface="Open Sans"/>
                          <a:cs typeface="Open Sans"/>
                          <a:sym typeface="Open Sans"/>
                        </a:rPr>
                        <a:t>What is your name/DOB? </a:t>
                      </a:r>
                      <a:r>
                        <a:rPr b="1" lang="en" sz="1600">
                          <a:latin typeface="Open Sans"/>
                          <a:ea typeface="Open Sans"/>
                          <a:cs typeface="Open Sans"/>
                          <a:sym typeface="Open Sans"/>
                        </a:rPr>
                        <a:t>OR</a:t>
                      </a:r>
                      <a:r>
                        <a:rPr lang="en" sz="1600">
                          <a:latin typeface="Open Sans"/>
                          <a:ea typeface="Open Sans"/>
                          <a:cs typeface="Open Sans"/>
                          <a:sym typeface="Open Sans"/>
                        </a:rPr>
                        <a:t> Do you fill prescriptions at this pharmacy? </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c>
                  <a:txBody>
                    <a:bodyPr/>
                    <a:lstStyle/>
                    <a:p>
                      <a:pPr indent="0" lvl="0" marL="0" rtl="0" algn="l">
                        <a:spcBef>
                          <a:spcPts val="0"/>
                        </a:spcBef>
                        <a:spcAft>
                          <a:spcPts val="800"/>
                        </a:spcAft>
                        <a:buNone/>
                      </a:pPr>
                      <a:r>
                        <a:rPr lang="en" sz="1600">
                          <a:latin typeface="Open Sans"/>
                          <a:ea typeface="Open Sans"/>
                          <a:cs typeface="Open Sans"/>
                          <a:sym typeface="Open Sans"/>
                        </a:rPr>
                        <a:t> I don't have a prescription or anything, I just want to buy syringes</a:t>
                      </a:r>
                      <a:endParaRPr sz="1600">
                        <a:latin typeface="Open Sans"/>
                        <a:ea typeface="Open Sans"/>
                        <a:cs typeface="Open Sans"/>
                        <a:sym typeface="Open Sans"/>
                      </a:endParaRPr>
                    </a:p>
                  </a:txBody>
                  <a:tcPr marT="63500" marB="63500" marR="63500" marL="63500">
                    <a:lnL cap="flat" cmpd="sng" w="12700">
                      <a:solidFill>
                        <a:srgbClr val="C2C2C2"/>
                      </a:solidFill>
                      <a:prstDash val="solid"/>
                      <a:round/>
                      <a:headEnd len="sm" w="sm" type="none"/>
                      <a:tailEnd len="sm" w="sm" type="none"/>
                    </a:lnL>
                    <a:lnR cap="flat" cmpd="sng" w="12700">
                      <a:solidFill>
                        <a:srgbClr val="C2C2C2"/>
                      </a:solidFill>
                      <a:prstDash val="solid"/>
                      <a:round/>
                      <a:headEnd len="sm" w="sm" type="none"/>
                      <a:tailEnd len="sm" w="sm" type="none"/>
                    </a:lnR>
                    <a:lnT cap="flat" cmpd="sng" w="12700">
                      <a:solidFill>
                        <a:srgbClr val="C2C2C2"/>
                      </a:solidFill>
                      <a:prstDash val="solid"/>
                      <a:round/>
                      <a:headEnd len="sm" w="sm" type="none"/>
                      <a:tailEnd len="sm" w="sm" type="none"/>
                    </a:lnT>
                    <a:lnB cap="flat" cmpd="sng" w="12700">
                      <a:solidFill>
                        <a:srgbClr val="C2C2C2"/>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82" name="Shape 182"/>
        <p:cNvGrpSpPr/>
        <p:nvPr/>
      </p:nvGrpSpPr>
      <p:grpSpPr>
        <a:xfrm>
          <a:off x="0" y="0"/>
          <a:ext cx="0" cy="0"/>
          <a:chOff x="0" y="0"/>
          <a:chExt cx="0" cy="0"/>
        </a:xfrm>
      </p:grpSpPr>
      <p:sp>
        <p:nvSpPr>
          <p:cNvPr id="183" name="Google Shape;183;p31"/>
          <p:cNvSpPr txBox="1"/>
          <p:nvPr>
            <p:ph type="title"/>
          </p:nvPr>
        </p:nvSpPr>
        <p:spPr>
          <a:xfrm>
            <a:off x="457200" y="777478"/>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0" lang="en">
                <a:latin typeface="Open Sans"/>
                <a:ea typeface="Open Sans"/>
                <a:cs typeface="Open Sans"/>
                <a:sym typeface="Open Sans"/>
              </a:rPr>
              <a:t>Chain vs. Independent</a:t>
            </a:r>
            <a:endParaRPr b="0">
              <a:latin typeface="Open Sans"/>
              <a:ea typeface="Open Sans"/>
              <a:cs typeface="Open Sans"/>
              <a:sym typeface="Open Sans"/>
            </a:endParaRPr>
          </a:p>
        </p:txBody>
      </p:sp>
      <p:sp>
        <p:nvSpPr>
          <p:cNvPr id="184" name="Google Shape;184;p3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85" name="Google Shape;185;p31"/>
          <p:cNvGraphicFramePr/>
          <p:nvPr/>
        </p:nvGraphicFramePr>
        <p:xfrm>
          <a:off x="598063" y="1816550"/>
          <a:ext cx="3000000" cy="3000000"/>
        </p:xfrm>
        <a:graphic>
          <a:graphicData uri="http://schemas.openxmlformats.org/drawingml/2006/table">
            <a:tbl>
              <a:tblPr>
                <a:noFill/>
                <a:tableStyleId>{9594A5AD-DE61-44C9-885C-37408DF19B02}</a:tableStyleId>
              </a:tblPr>
              <a:tblGrid>
                <a:gridCol w="2805600"/>
                <a:gridCol w="1696600"/>
                <a:gridCol w="1813675"/>
                <a:gridCol w="1632000"/>
              </a:tblGrid>
              <a:tr h="381000">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Type of Pharmacy</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Location for NAL</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Physical box of NAL present</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Syringe success</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Chain (n=109)</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70 (64%)</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45 (41%)</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63 (58%)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Independent (n=16)</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rgbClr val="FF0000"/>
                          </a:solidFill>
                          <a:latin typeface="Open Sans"/>
                          <a:ea typeface="Open Sans"/>
                          <a:cs typeface="Open Sans"/>
                          <a:sym typeface="Open Sans"/>
                        </a:rPr>
                        <a:t>0 (0%)</a:t>
                      </a:r>
                      <a:endParaRPr sz="1500">
                        <a:solidFill>
                          <a:srgbClr val="FF0000"/>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10 (63%)</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89" name="Shape 189"/>
        <p:cNvGrpSpPr/>
        <p:nvPr/>
      </p:nvGrpSpPr>
      <p:grpSpPr>
        <a:xfrm>
          <a:off x="0" y="0"/>
          <a:ext cx="0" cy="0"/>
          <a:chOff x="0" y="0"/>
          <a:chExt cx="0" cy="0"/>
        </a:xfrm>
      </p:grpSpPr>
      <p:sp>
        <p:nvSpPr>
          <p:cNvPr id="190" name="Google Shape;190;p32"/>
          <p:cNvSpPr txBox="1"/>
          <p:nvPr>
            <p:ph type="title"/>
          </p:nvPr>
        </p:nvSpPr>
        <p:spPr>
          <a:xfrm>
            <a:off x="457200" y="777478"/>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0" lang="en">
                <a:latin typeface="Open Sans"/>
                <a:ea typeface="Open Sans"/>
                <a:cs typeface="Open Sans"/>
                <a:sym typeface="Open Sans"/>
              </a:rPr>
              <a:t>Chain Store </a:t>
            </a:r>
            <a:r>
              <a:rPr b="0" lang="en">
                <a:latin typeface="Open Sans"/>
                <a:ea typeface="Open Sans"/>
                <a:cs typeface="Open Sans"/>
                <a:sym typeface="Open Sans"/>
              </a:rPr>
              <a:t>Analysis</a:t>
            </a:r>
            <a:r>
              <a:rPr b="0" lang="en">
                <a:latin typeface="Open Sans"/>
                <a:ea typeface="Open Sans"/>
                <a:cs typeface="Open Sans"/>
                <a:sym typeface="Open Sans"/>
              </a:rPr>
              <a:t> </a:t>
            </a:r>
            <a:endParaRPr b="0">
              <a:latin typeface="Open Sans"/>
              <a:ea typeface="Open Sans"/>
              <a:cs typeface="Open Sans"/>
              <a:sym typeface="Open Sans"/>
            </a:endParaRPr>
          </a:p>
        </p:txBody>
      </p:sp>
      <p:sp>
        <p:nvSpPr>
          <p:cNvPr id="191" name="Google Shape;191;p3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92" name="Google Shape;192;p32"/>
          <p:cNvGraphicFramePr/>
          <p:nvPr/>
        </p:nvGraphicFramePr>
        <p:xfrm>
          <a:off x="385700" y="1634875"/>
          <a:ext cx="3000000" cy="3000000"/>
        </p:xfrm>
        <a:graphic>
          <a:graphicData uri="http://schemas.openxmlformats.org/drawingml/2006/table">
            <a:tbl>
              <a:tblPr>
                <a:noFill/>
                <a:tableStyleId>{9594A5AD-DE61-44C9-885C-37408DF19B02}</a:tableStyleId>
              </a:tblPr>
              <a:tblGrid>
                <a:gridCol w="2002625"/>
                <a:gridCol w="1779300"/>
                <a:gridCol w="2871450"/>
                <a:gridCol w="1719225"/>
              </a:tblGrid>
              <a:tr h="381000">
                <a:tc>
                  <a:txBody>
                    <a:bodyPr/>
                    <a:lstStyle/>
                    <a:p>
                      <a:pPr indent="0" lvl="0" marL="0" rtl="0" algn="l">
                        <a:spcBef>
                          <a:spcPts val="0"/>
                        </a:spcBef>
                        <a:spcAft>
                          <a:spcPts val="0"/>
                        </a:spcAft>
                        <a:buNone/>
                      </a:pPr>
                      <a:r>
                        <a:rPr b="1" lang="en" sz="1500">
                          <a:solidFill>
                            <a:schemeClr val="lt1"/>
                          </a:solidFill>
                          <a:latin typeface="Open Sans"/>
                          <a:ea typeface="Open Sans"/>
                          <a:cs typeface="Open Sans"/>
                          <a:sym typeface="Open Sans"/>
                        </a:rPr>
                        <a:t>Type of Pharmacy</a:t>
                      </a:r>
                      <a:endParaRPr b="1" sz="15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500">
                          <a:solidFill>
                            <a:schemeClr val="lt1"/>
                          </a:solidFill>
                          <a:latin typeface="Open Sans"/>
                          <a:ea typeface="Open Sans"/>
                          <a:cs typeface="Open Sans"/>
                          <a:sym typeface="Open Sans"/>
                        </a:rPr>
                        <a:t>Location for NAL</a:t>
                      </a:r>
                      <a:endParaRPr b="1" sz="15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500">
                          <a:solidFill>
                            <a:schemeClr val="lt1"/>
                          </a:solidFill>
                          <a:latin typeface="Open Sans"/>
                          <a:ea typeface="Open Sans"/>
                          <a:cs typeface="Open Sans"/>
                          <a:sym typeface="Open Sans"/>
                        </a:rPr>
                        <a:t>Physical box of NAL present</a:t>
                      </a:r>
                      <a:endParaRPr b="1" sz="15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500">
                          <a:solidFill>
                            <a:schemeClr val="lt1"/>
                          </a:solidFill>
                          <a:latin typeface="Open Sans"/>
                          <a:ea typeface="Open Sans"/>
                          <a:cs typeface="Open Sans"/>
                          <a:sym typeface="Open Sans"/>
                        </a:rPr>
                        <a:t>Syringe success</a:t>
                      </a:r>
                      <a:endParaRPr b="1" sz="15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Walgreens (n=26)</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25 (96%)</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10 (38%)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25 (96%)</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HEB (n=25)</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22 (88%)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22 (88%)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10 (40%)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CVS (n=33)</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1"/>
                          </a:solidFill>
                          <a:latin typeface="Open Sans"/>
                          <a:ea typeface="Open Sans"/>
                          <a:cs typeface="Open Sans"/>
                          <a:sym typeface="Open Sans"/>
                        </a:rPr>
                        <a:t>16 (48%)</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7 (21%)</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10 (30%)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Randalls (n=5)</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1"/>
                          </a:solidFill>
                          <a:latin typeface="Open Sans"/>
                          <a:ea typeface="Open Sans"/>
                          <a:cs typeface="Open Sans"/>
                          <a:sym typeface="Open Sans"/>
                        </a:rPr>
                        <a:t>0 (0%)</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 (40%)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People’s (n=4)</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500">
                          <a:solidFill>
                            <a:schemeClr val="dk1"/>
                          </a:solidFill>
                          <a:latin typeface="Open Sans"/>
                          <a:ea typeface="Open Sans"/>
                          <a:cs typeface="Open Sans"/>
                          <a:sym typeface="Open Sans"/>
                        </a:rPr>
                        <a:t>0 (0%)</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3 (75%)</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Sam’s Club (n=4)</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500">
                          <a:solidFill>
                            <a:schemeClr val="dk1"/>
                          </a:solidFill>
                          <a:latin typeface="Open Sans"/>
                          <a:ea typeface="Open Sans"/>
                          <a:cs typeface="Open Sans"/>
                          <a:sym typeface="Open Sans"/>
                        </a:rPr>
                        <a:t>0 (0%)</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4 (100%)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434150">
                <a:tc>
                  <a:txBody>
                    <a:bodyPr/>
                    <a:lstStyle/>
                    <a:p>
                      <a:pPr indent="0" lvl="0" marL="0" rtl="0" algn="l">
                        <a:spcBef>
                          <a:spcPts val="0"/>
                        </a:spcBef>
                        <a:spcAft>
                          <a:spcPts val="0"/>
                        </a:spcAft>
                        <a:buNone/>
                      </a:pPr>
                      <a:r>
                        <a:rPr b="1" lang="en" sz="1500">
                          <a:latin typeface="Open Sans"/>
                          <a:ea typeface="Open Sans"/>
                          <a:cs typeface="Open Sans"/>
                          <a:sym typeface="Open Sans"/>
                        </a:rPr>
                        <a:t>Costco (n=2)</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500">
                          <a:solidFill>
                            <a:schemeClr val="dk1"/>
                          </a:solidFill>
                          <a:latin typeface="Open Sans"/>
                          <a:ea typeface="Open Sans"/>
                          <a:cs typeface="Open Sans"/>
                          <a:sym typeface="Open Sans"/>
                        </a:rPr>
                        <a:t>0 (0%)</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2 (100%)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457200" y="640080"/>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b="0" lang="en">
                <a:latin typeface="Open Sans"/>
                <a:ea typeface="Open Sans"/>
                <a:cs typeface="Open Sans"/>
                <a:sym typeface="Open Sans"/>
              </a:rPr>
              <a:t>Acknowledgements</a:t>
            </a:r>
            <a:r>
              <a:rPr b="0" lang="en">
                <a:latin typeface="Open Sans"/>
                <a:ea typeface="Open Sans"/>
                <a:cs typeface="Open Sans"/>
                <a:sym typeface="Open Sans"/>
              </a:rPr>
              <a:t> </a:t>
            </a:r>
            <a:endParaRPr b="0">
              <a:latin typeface="Open Sans"/>
              <a:ea typeface="Open Sans"/>
              <a:cs typeface="Open Sans"/>
              <a:sym typeface="Open Sans"/>
            </a:endParaRPr>
          </a:p>
        </p:txBody>
      </p:sp>
      <p:sp>
        <p:nvSpPr>
          <p:cNvPr id="96" name="Google Shape;96;p19"/>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97" name="Google Shape;97;p19"/>
          <p:cNvSpPr/>
          <p:nvPr/>
        </p:nvSpPr>
        <p:spPr>
          <a:xfrm>
            <a:off x="616800" y="1866600"/>
            <a:ext cx="7910400" cy="1867500"/>
          </a:xfrm>
          <a:prstGeom prst="roundRect">
            <a:avLst>
              <a:gd fmla="val 16667" name="adj"/>
            </a:avLst>
          </a:prstGeom>
          <a:solidFill>
            <a:srgbClr val="333F4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en" sz="2400">
                <a:solidFill>
                  <a:schemeClr val="lt1"/>
                </a:solidFill>
                <a:latin typeface="Open Sans"/>
                <a:ea typeface="Open Sans"/>
                <a:cs typeface="Open Sans"/>
                <a:sym typeface="Open Sans"/>
              </a:rPr>
              <a:t>The authors thank</a:t>
            </a:r>
            <a:r>
              <a:rPr b="1" lang="en" sz="2400">
                <a:solidFill>
                  <a:schemeClr val="lt1"/>
                </a:solidFill>
                <a:latin typeface="Open Sans"/>
                <a:ea typeface="Open Sans"/>
                <a:cs typeface="Open Sans"/>
                <a:sym typeface="Open Sans"/>
              </a:rPr>
              <a:t> Kristopher A. Rodriguez</a:t>
            </a:r>
            <a:r>
              <a:rPr lang="en" sz="2400">
                <a:solidFill>
                  <a:schemeClr val="lt1"/>
                </a:solidFill>
                <a:latin typeface="Open Sans"/>
                <a:ea typeface="Open Sans"/>
                <a:cs typeface="Open Sans"/>
                <a:sym typeface="Open Sans"/>
              </a:rPr>
              <a:t>, </a:t>
            </a:r>
            <a:r>
              <a:rPr b="1" lang="en" sz="2400">
                <a:solidFill>
                  <a:schemeClr val="lt1"/>
                </a:solidFill>
                <a:latin typeface="Open Sans"/>
                <a:ea typeface="Open Sans"/>
                <a:cs typeface="Open Sans"/>
                <a:sym typeface="Open Sans"/>
              </a:rPr>
              <a:t>Emily D. Johnson</a:t>
            </a:r>
            <a:r>
              <a:rPr lang="en" sz="2400">
                <a:solidFill>
                  <a:schemeClr val="lt1"/>
                </a:solidFill>
                <a:latin typeface="Open Sans"/>
                <a:ea typeface="Open Sans"/>
                <a:cs typeface="Open Sans"/>
                <a:sym typeface="Open Sans"/>
              </a:rPr>
              <a:t>, and</a:t>
            </a:r>
            <a:r>
              <a:rPr b="1" lang="en" sz="2400">
                <a:solidFill>
                  <a:schemeClr val="lt1"/>
                </a:solidFill>
                <a:latin typeface="Open Sans"/>
                <a:ea typeface="Open Sans"/>
                <a:cs typeface="Open Sans"/>
                <a:sym typeface="Open Sans"/>
              </a:rPr>
              <a:t> Daniel S. Sledge</a:t>
            </a:r>
            <a:r>
              <a:rPr lang="en" sz="2400">
                <a:solidFill>
                  <a:schemeClr val="lt1"/>
                </a:solidFill>
                <a:latin typeface="Open Sans"/>
                <a:ea typeface="Open Sans"/>
                <a:cs typeface="Open Sans"/>
                <a:sym typeface="Open Sans"/>
              </a:rPr>
              <a:t> for contributing to data collection on a volunteer basis.</a:t>
            </a:r>
            <a:endParaRPr sz="2400">
              <a:solidFill>
                <a:schemeClr val="lt1"/>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457200" y="640080"/>
            <a:ext cx="8229600" cy="857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333F48"/>
              </a:buClr>
              <a:buSzPts val="4400"/>
              <a:buFont typeface="Open Sans ExtraBold"/>
              <a:buNone/>
            </a:pPr>
            <a:r>
              <a:rPr b="0" lang="en">
                <a:latin typeface="Open Sans"/>
                <a:ea typeface="Open Sans"/>
                <a:cs typeface="Open Sans"/>
                <a:sym typeface="Open Sans"/>
              </a:rPr>
              <a:t>Disclosure</a:t>
            </a:r>
            <a:endParaRPr b="0">
              <a:latin typeface="Open Sans"/>
              <a:ea typeface="Open Sans"/>
              <a:cs typeface="Open Sans"/>
              <a:sym typeface="Open Sans"/>
            </a:endParaRPr>
          </a:p>
        </p:txBody>
      </p:sp>
      <p:sp>
        <p:nvSpPr>
          <p:cNvPr id="103" name="Google Shape;103;p20"/>
          <p:cNvSpPr txBox="1"/>
          <p:nvPr>
            <p:ph idx="1" type="body"/>
          </p:nvPr>
        </p:nvSpPr>
        <p:spPr>
          <a:xfrm>
            <a:off x="457200" y="1666263"/>
            <a:ext cx="8229600" cy="2914800"/>
          </a:xfrm>
          <a:prstGeom prst="rect">
            <a:avLst/>
          </a:prstGeom>
          <a:noFill/>
          <a:ln>
            <a:noFill/>
          </a:ln>
        </p:spPr>
        <p:txBody>
          <a:bodyPr anchorCtr="0" anchor="t" bIns="45700" lIns="91425" spcFirstLastPara="1" rIns="91425" wrap="square" tIns="45700">
            <a:normAutofit/>
          </a:bodyPr>
          <a:lstStyle/>
          <a:p>
            <a:pPr indent="-190500" lvl="0" marL="342900" rtl="0" algn="l">
              <a:spcBef>
                <a:spcPts val="0"/>
              </a:spcBef>
              <a:spcAft>
                <a:spcPts val="0"/>
              </a:spcAft>
              <a:buClr>
                <a:srgbClr val="333F48"/>
              </a:buClr>
              <a:buSzPts val="2400"/>
              <a:buNone/>
            </a:pPr>
            <a:r>
              <a:rPr lang="en" sz="2800">
                <a:latin typeface="Open Sans"/>
                <a:ea typeface="Open Sans"/>
                <a:cs typeface="Open Sans"/>
                <a:sym typeface="Open Sans"/>
              </a:rPr>
              <a:t>There are no conflicts of interest to disclose.</a:t>
            </a:r>
            <a:endParaRPr sz="2800">
              <a:latin typeface="Open Sans"/>
              <a:ea typeface="Open Sans"/>
              <a:cs typeface="Open Sans"/>
              <a:sym typeface="Open Sans"/>
            </a:endParaRPr>
          </a:p>
          <a:p>
            <a:pPr indent="-190500" lvl="0" marL="342900" rtl="0" algn="l">
              <a:spcBef>
                <a:spcPts val="0"/>
              </a:spcBef>
              <a:spcAft>
                <a:spcPts val="0"/>
              </a:spcAft>
              <a:buClr>
                <a:srgbClr val="333F48"/>
              </a:buClr>
              <a:buSzPts val="2400"/>
              <a:buNone/>
            </a:pPr>
            <a:r>
              <a:t/>
            </a:r>
            <a:endParaRPr>
              <a:latin typeface="Open Sans"/>
              <a:ea typeface="Open Sans"/>
              <a:cs typeface="Open Sans"/>
              <a:sym typeface="Open Sans"/>
            </a:endParaRPr>
          </a:p>
          <a:p>
            <a:pPr indent="-190500" lvl="0" marL="342900" rtl="0" algn="l">
              <a:spcBef>
                <a:spcPts val="0"/>
              </a:spcBef>
              <a:spcAft>
                <a:spcPts val="0"/>
              </a:spcAft>
              <a:buClr>
                <a:srgbClr val="333F48"/>
              </a:buClr>
              <a:buSzPts val="2400"/>
              <a:buNone/>
            </a:pPr>
            <a:r>
              <a:t/>
            </a:r>
            <a:endParaRPr>
              <a:latin typeface="Open Sans"/>
              <a:ea typeface="Open Sans"/>
              <a:cs typeface="Open Sans"/>
              <a:sym typeface="Open Sans"/>
            </a:endParaRPr>
          </a:p>
        </p:txBody>
      </p:sp>
      <p:sp>
        <p:nvSpPr>
          <p:cNvPr id="104" name="Google Shape;104;p20"/>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457200" y="640080"/>
            <a:ext cx="8229600" cy="857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333F48"/>
              </a:buClr>
              <a:buSzPts val="4400"/>
              <a:buFont typeface="Open Sans ExtraBold"/>
              <a:buNone/>
            </a:pPr>
            <a:r>
              <a:rPr b="0" lang="en">
                <a:latin typeface="Open Sans"/>
                <a:ea typeface="Open Sans"/>
                <a:cs typeface="Open Sans"/>
                <a:sym typeface="Open Sans"/>
              </a:rPr>
              <a:t>DEI Statement</a:t>
            </a:r>
            <a:endParaRPr b="0">
              <a:latin typeface="Open Sans"/>
              <a:ea typeface="Open Sans"/>
              <a:cs typeface="Open Sans"/>
              <a:sym typeface="Open Sans"/>
            </a:endParaRPr>
          </a:p>
        </p:txBody>
      </p:sp>
      <p:sp>
        <p:nvSpPr>
          <p:cNvPr id="110" name="Google Shape;110;p21"/>
          <p:cNvSpPr txBox="1"/>
          <p:nvPr>
            <p:ph idx="1" type="body"/>
          </p:nvPr>
        </p:nvSpPr>
        <p:spPr>
          <a:xfrm>
            <a:off x="457200" y="1497475"/>
            <a:ext cx="8496900" cy="34830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360"/>
              </a:spcBef>
              <a:spcAft>
                <a:spcPts val="0"/>
              </a:spcAft>
              <a:buClr>
                <a:schemeClr val="dk1"/>
              </a:buClr>
              <a:buSzPts val="1100"/>
              <a:buNone/>
            </a:pPr>
            <a:r>
              <a:rPr lang="en" sz="2100">
                <a:solidFill>
                  <a:schemeClr val="dk1"/>
                </a:solidFill>
              </a:rPr>
              <a:t>Today’s presentation highlights our commitment to ensuring equitable access to evidence-based treatments for all individuals, regardless of their background. </a:t>
            </a:r>
            <a:endParaRPr sz="2100">
              <a:solidFill>
                <a:schemeClr val="dk1"/>
              </a:solidFill>
            </a:endParaRPr>
          </a:p>
          <a:p>
            <a:pPr indent="0" lvl="0" marL="0" rtl="0" algn="l">
              <a:lnSpc>
                <a:spcPct val="150000"/>
              </a:lnSpc>
              <a:spcBef>
                <a:spcPts val="360"/>
              </a:spcBef>
              <a:spcAft>
                <a:spcPts val="0"/>
              </a:spcAft>
              <a:buClr>
                <a:schemeClr val="dk1"/>
              </a:buClr>
              <a:buSzPts val="1100"/>
              <a:buNone/>
            </a:pPr>
            <a:r>
              <a:rPr lang="en" sz="2100">
                <a:solidFill>
                  <a:schemeClr val="dk1"/>
                </a:solidFill>
              </a:rPr>
              <a:t>We acknowledge that systemic barriers, stigma, and healthcare disparities can disproportionately impact marginalized communities, hindering their access to life-saving medication. Our research strives to address these disparities.</a:t>
            </a:r>
            <a:endParaRPr sz="2100">
              <a:solidFill>
                <a:schemeClr val="dk1"/>
              </a:solidFill>
            </a:endParaRPr>
          </a:p>
        </p:txBody>
      </p:sp>
      <p:sp>
        <p:nvSpPr>
          <p:cNvPr id="111" name="Google Shape;111;p21"/>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457200" y="643878"/>
            <a:ext cx="8229600" cy="857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333F48"/>
              </a:buClr>
              <a:buSzPts val="4400"/>
              <a:buFont typeface="Open Sans ExtraBold"/>
              <a:buNone/>
            </a:pPr>
            <a:r>
              <a:rPr b="0" lang="en">
                <a:latin typeface="Open Sans"/>
                <a:ea typeface="Open Sans"/>
                <a:cs typeface="Open Sans"/>
                <a:sym typeface="Open Sans"/>
              </a:rPr>
              <a:t>Background</a:t>
            </a:r>
            <a:endParaRPr b="0">
              <a:latin typeface="Open Sans"/>
              <a:ea typeface="Open Sans"/>
              <a:cs typeface="Open Sans"/>
              <a:sym typeface="Open Sans"/>
            </a:endParaRPr>
          </a:p>
        </p:txBody>
      </p:sp>
      <p:sp>
        <p:nvSpPr>
          <p:cNvPr id="117" name="Google Shape;117;p22"/>
          <p:cNvSpPr txBox="1"/>
          <p:nvPr/>
        </p:nvSpPr>
        <p:spPr>
          <a:xfrm>
            <a:off x="166850" y="4748950"/>
            <a:ext cx="4738800" cy="3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33F48"/>
                </a:solidFill>
                <a:latin typeface="Open Sans Light"/>
                <a:ea typeface="Open Sans Light"/>
                <a:cs typeface="Open Sans Light"/>
                <a:sym typeface="Open Sans Light"/>
              </a:rPr>
              <a:t>PWUD = People who use drugs</a:t>
            </a:r>
            <a:endParaRPr sz="1200">
              <a:solidFill>
                <a:srgbClr val="333F48"/>
              </a:solidFill>
              <a:latin typeface="Open Sans Light"/>
              <a:ea typeface="Open Sans Light"/>
              <a:cs typeface="Open Sans Light"/>
              <a:sym typeface="Open Sans Light"/>
            </a:endParaRPr>
          </a:p>
        </p:txBody>
      </p:sp>
      <p:sp>
        <p:nvSpPr>
          <p:cNvPr id="118" name="Google Shape;118;p22"/>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19" name="Google Shape;119;p22"/>
          <p:cNvSpPr txBox="1"/>
          <p:nvPr/>
        </p:nvSpPr>
        <p:spPr>
          <a:xfrm>
            <a:off x="603900" y="1501275"/>
            <a:ext cx="8131800" cy="3322800"/>
          </a:xfrm>
          <a:prstGeom prst="rect">
            <a:avLst/>
          </a:prstGeom>
          <a:noFill/>
          <a:ln>
            <a:noFill/>
          </a:ln>
        </p:spPr>
        <p:txBody>
          <a:bodyPr anchorCtr="0" anchor="t" bIns="91425" lIns="91425" spcFirstLastPara="1" rIns="91425" wrap="square" tIns="91425">
            <a:noAutofit/>
          </a:bodyPr>
          <a:lstStyle/>
          <a:p>
            <a:pPr indent="-387350" lvl="0" marL="457200" rtl="0" algn="l">
              <a:lnSpc>
                <a:spcPct val="115000"/>
              </a:lnSpc>
              <a:spcBef>
                <a:spcPts val="0"/>
              </a:spcBef>
              <a:spcAft>
                <a:spcPts val="0"/>
              </a:spcAft>
              <a:buClr>
                <a:schemeClr val="dk1"/>
              </a:buClr>
              <a:buSzPts val="2500"/>
              <a:buFont typeface="Open Sans"/>
              <a:buChar char="•"/>
            </a:pPr>
            <a:r>
              <a:rPr lang="en" sz="2500">
                <a:solidFill>
                  <a:schemeClr val="dk1"/>
                </a:solidFill>
                <a:latin typeface="Open Sans"/>
                <a:ea typeface="Open Sans"/>
                <a:cs typeface="Open Sans"/>
                <a:sym typeface="Open Sans"/>
              </a:rPr>
              <a:t>Pharmacies</a:t>
            </a:r>
            <a:r>
              <a:rPr lang="en" sz="2500">
                <a:solidFill>
                  <a:schemeClr val="dk1"/>
                </a:solidFill>
                <a:latin typeface="Open Sans"/>
                <a:ea typeface="Open Sans"/>
                <a:cs typeface="Open Sans"/>
                <a:sym typeface="Open Sans"/>
              </a:rPr>
              <a:t> can help protect the health of PWUD through harm reduction strategies:</a:t>
            </a:r>
            <a:endParaRPr sz="2500">
              <a:solidFill>
                <a:schemeClr val="dk1"/>
              </a:solidFill>
              <a:latin typeface="Open Sans"/>
              <a:ea typeface="Open Sans"/>
              <a:cs typeface="Open Sans"/>
              <a:sym typeface="Open Sans"/>
            </a:endParaRPr>
          </a:p>
          <a:p>
            <a:pPr indent="-355600" lvl="1" marL="914400" rtl="0" algn="l">
              <a:lnSpc>
                <a:spcPct val="115000"/>
              </a:lnSpc>
              <a:spcBef>
                <a:spcPts val="0"/>
              </a:spcBef>
              <a:spcAft>
                <a:spcPts val="0"/>
              </a:spcAft>
              <a:buClr>
                <a:schemeClr val="dk1"/>
              </a:buClr>
              <a:buSzPts val="2000"/>
              <a:buFont typeface="Open Sans"/>
              <a:buChar char="○"/>
            </a:pPr>
            <a:r>
              <a:rPr lang="en" sz="2000">
                <a:solidFill>
                  <a:schemeClr val="dk1"/>
                </a:solidFill>
                <a:latin typeface="Open Sans"/>
                <a:ea typeface="Open Sans"/>
                <a:cs typeface="Open Sans"/>
                <a:sym typeface="Open Sans"/>
              </a:rPr>
              <a:t>Selling non-prescription syringes</a:t>
            </a:r>
            <a:endParaRPr sz="2000">
              <a:solidFill>
                <a:schemeClr val="dk1"/>
              </a:solidFill>
              <a:latin typeface="Open Sans"/>
              <a:ea typeface="Open Sans"/>
              <a:cs typeface="Open Sans"/>
              <a:sym typeface="Open Sans"/>
            </a:endParaRPr>
          </a:p>
          <a:p>
            <a:pPr indent="-355600" lvl="1" marL="914400" rtl="0" algn="l">
              <a:lnSpc>
                <a:spcPct val="115000"/>
              </a:lnSpc>
              <a:spcBef>
                <a:spcPts val="0"/>
              </a:spcBef>
              <a:spcAft>
                <a:spcPts val="0"/>
              </a:spcAft>
              <a:buClr>
                <a:schemeClr val="dk1"/>
              </a:buClr>
              <a:buSzPts val="2000"/>
              <a:buFont typeface="Open Sans"/>
              <a:buChar char="○"/>
            </a:pPr>
            <a:r>
              <a:rPr lang="en" sz="2000">
                <a:solidFill>
                  <a:schemeClr val="dk1"/>
                </a:solidFill>
                <a:latin typeface="Open Sans"/>
                <a:ea typeface="Open Sans"/>
                <a:cs typeface="Open Sans"/>
                <a:sym typeface="Open Sans"/>
              </a:rPr>
              <a:t>Selling over-the-counter (OTC) naloxone</a:t>
            </a:r>
            <a:endParaRPr sz="2000">
              <a:solidFill>
                <a:schemeClr val="dk1"/>
              </a:solidFill>
              <a:latin typeface="Open Sans"/>
              <a:ea typeface="Open Sans"/>
              <a:cs typeface="Open Sans"/>
              <a:sym typeface="Open Sans"/>
            </a:endParaRPr>
          </a:p>
          <a:p>
            <a:pPr indent="-387350" lvl="0" marL="457200" rtl="0" algn="l">
              <a:lnSpc>
                <a:spcPct val="115000"/>
              </a:lnSpc>
              <a:spcBef>
                <a:spcPts val="1000"/>
              </a:spcBef>
              <a:spcAft>
                <a:spcPts val="0"/>
              </a:spcAft>
              <a:buClr>
                <a:schemeClr val="dk1"/>
              </a:buClr>
              <a:buSzPts val="2500"/>
              <a:buFont typeface="Open Sans"/>
              <a:buChar char="•"/>
            </a:pPr>
            <a:r>
              <a:rPr b="1" lang="en" sz="2500">
                <a:solidFill>
                  <a:schemeClr val="dk1"/>
                </a:solidFill>
                <a:latin typeface="Open Sans"/>
                <a:ea typeface="Open Sans"/>
                <a:cs typeface="Open Sans"/>
                <a:sym typeface="Open Sans"/>
              </a:rPr>
              <a:t>Recent data evaluating access to these supplies is lacking </a:t>
            </a:r>
            <a:endParaRPr b="1" sz="2500" strike="sngStrike">
              <a:solidFill>
                <a:schemeClr val="dk1"/>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3"/>
          <p:cNvSpPr txBox="1"/>
          <p:nvPr>
            <p:ph type="title"/>
          </p:nvPr>
        </p:nvSpPr>
        <p:spPr>
          <a:xfrm>
            <a:off x="457200" y="640080"/>
            <a:ext cx="8229600" cy="857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333F48"/>
              </a:buClr>
              <a:buSzPts val="4400"/>
              <a:buFont typeface="Open Sans ExtraBold"/>
              <a:buNone/>
            </a:pPr>
            <a:r>
              <a:rPr b="0" lang="en">
                <a:latin typeface="Open Sans"/>
                <a:ea typeface="Open Sans"/>
                <a:cs typeface="Open Sans"/>
                <a:sym typeface="Open Sans"/>
              </a:rPr>
              <a:t>Objective </a:t>
            </a:r>
            <a:endParaRPr b="0">
              <a:latin typeface="Open Sans"/>
              <a:ea typeface="Open Sans"/>
              <a:cs typeface="Open Sans"/>
              <a:sym typeface="Open Sans"/>
            </a:endParaRPr>
          </a:p>
        </p:txBody>
      </p:sp>
      <p:sp>
        <p:nvSpPr>
          <p:cNvPr id="125" name="Google Shape;125;p23"/>
          <p:cNvSpPr txBox="1"/>
          <p:nvPr>
            <p:ph idx="1" type="body"/>
          </p:nvPr>
        </p:nvSpPr>
        <p:spPr>
          <a:xfrm>
            <a:off x="457200" y="1664208"/>
            <a:ext cx="8229600" cy="1981500"/>
          </a:xfrm>
          <a:prstGeom prst="rect">
            <a:avLst/>
          </a:prstGeom>
          <a:noFill/>
          <a:ln>
            <a:noFill/>
          </a:ln>
        </p:spPr>
        <p:txBody>
          <a:bodyPr anchorCtr="0" anchor="t" bIns="45700" lIns="91425" spcFirstLastPara="1" rIns="91425" wrap="square" tIns="45700">
            <a:noAutofit/>
          </a:bodyPr>
          <a:lstStyle/>
          <a:p>
            <a:pPr indent="0" lvl="0" marL="152400" rtl="0" algn="l">
              <a:spcBef>
                <a:spcPts val="0"/>
              </a:spcBef>
              <a:spcAft>
                <a:spcPts val="0"/>
              </a:spcAft>
              <a:buClr>
                <a:srgbClr val="333F48"/>
              </a:buClr>
              <a:buSzPts val="2400"/>
              <a:buNone/>
            </a:pPr>
            <a:r>
              <a:rPr lang="en" sz="2500">
                <a:latin typeface="Open Sans"/>
                <a:ea typeface="Open Sans"/>
                <a:cs typeface="Open Sans"/>
                <a:sym typeface="Open Sans"/>
              </a:rPr>
              <a:t>To evaluate the accessibility of OTC naloxone and non-prescription syringes in community pharmacies in Austin, Texas.</a:t>
            </a:r>
            <a:endParaRPr sz="2500"/>
          </a:p>
        </p:txBody>
      </p:sp>
      <p:sp>
        <p:nvSpPr>
          <p:cNvPr id="126" name="Google Shape;126;p23"/>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4"/>
          <p:cNvSpPr txBox="1"/>
          <p:nvPr>
            <p:ph type="title"/>
          </p:nvPr>
        </p:nvSpPr>
        <p:spPr>
          <a:xfrm>
            <a:off x="457200" y="640080"/>
            <a:ext cx="8229600" cy="85740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333F48"/>
              </a:buClr>
              <a:buSzPts val="4400"/>
              <a:buFont typeface="Open Sans ExtraBold"/>
              <a:buNone/>
            </a:pPr>
            <a:r>
              <a:rPr b="0" lang="en">
                <a:latin typeface="Open Sans"/>
                <a:ea typeface="Open Sans"/>
                <a:cs typeface="Open Sans"/>
                <a:sym typeface="Open Sans"/>
              </a:rPr>
              <a:t>Methods</a:t>
            </a:r>
            <a:endParaRPr b="0">
              <a:latin typeface="Open Sans"/>
              <a:ea typeface="Open Sans"/>
              <a:cs typeface="Open Sans"/>
              <a:sym typeface="Open Sans"/>
            </a:endParaRPr>
          </a:p>
        </p:txBody>
      </p:sp>
      <p:sp>
        <p:nvSpPr>
          <p:cNvPr id="132" name="Google Shape;132;p24"/>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
        <p:nvSpPr>
          <p:cNvPr id="133" name="Google Shape;133;p24"/>
          <p:cNvSpPr/>
          <p:nvPr/>
        </p:nvSpPr>
        <p:spPr>
          <a:xfrm>
            <a:off x="457200" y="1683900"/>
            <a:ext cx="8229600" cy="1332300"/>
          </a:xfrm>
          <a:prstGeom prst="roundRect">
            <a:avLst>
              <a:gd fmla="val 16667" name="adj"/>
            </a:avLst>
          </a:prstGeom>
          <a:solidFill>
            <a:srgbClr val="BF5700"/>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2500">
                <a:solidFill>
                  <a:srgbClr val="FFFFFF"/>
                </a:solidFill>
                <a:latin typeface="Open Sans"/>
                <a:ea typeface="Open Sans"/>
                <a:cs typeface="Open Sans"/>
                <a:sym typeface="Open Sans"/>
              </a:rPr>
              <a:t>OTC naloxone</a:t>
            </a:r>
            <a:endParaRPr b="1" sz="2500">
              <a:solidFill>
                <a:srgbClr val="FFFFFF"/>
              </a:solidFill>
              <a:latin typeface="Open Sans"/>
              <a:ea typeface="Open Sans"/>
              <a:cs typeface="Open Sans"/>
              <a:sym typeface="Open Sans"/>
            </a:endParaRPr>
          </a:p>
          <a:p>
            <a:pPr indent="0" lvl="0" marL="0" marR="0" rtl="0" algn="l">
              <a:spcBef>
                <a:spcPts val="0"/>
              </a:spcBef>
              <a:spcAft>
                <a:spcPts val="0"/>
              </a:spcAft>
              <a:buNone/>
            </a:pPr>
            <a:r>
              <a:rPr lang="en" sz="2500">
                <a:solidFill>
                  <a:srgbClr val="FFFFFF"/>
                </a:solidFill>
                <a:latin typeface="Open Sans"/>
                <a:ea typeface="Open Sans"/>
                <a:cs typeface="Open Sans"/>
                <a:sym typeface="Open Sans"/>
              </a:rPr>
              <a:t>Visual inspection evaluating availability, cost, location, and use of theft deterrence </a:t>
            </a:r>
            <a:endParaRPr sz="2500">
              <a:solidFill>
                <a:srgbClr val="FFFFFF"/>
              </a:solidFill>
              <a:latin typeface="Open Sans"/>
              <a:ea typeface="Open Sans"/>
              <a:cs typeface="Open Sans"/>
              <a:sym typeface="Open Sans"/>
            </a:endParaRPr>
          </a:p>
        </p:txBody>
      </p:sp>
      <p:sp>
        <p:nvSpPr>
          <p:cNvPr id="134" name="Google Shape;134;p24"/>
          <p:cNvSpPr/>
          <p:nvPr/>
        </p:nvSpPr>
        <p:spPr>
          <a:xfrm>
            <a:off x="457200" y="3202625"/>
            <a:ext cx="8229600" cy="1335000"/>
          </a:xfrm>
          <a:prstGeom prst="roundRect">
            <a:avLst>
              <a:gd fmla="val 16667" name="adj"/>
            </a:avLst>
          </a:prstGeom>
          <a:solidFill>
            <a:srgbClr val="333F48"/>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2500">
                <a:solidFill>
                  <a:srgbClr val="FFFFFF"/>
                </a:solidFill>
                <a:latin typeface="Open Sans"/>
                <a:ea typeface="Open Sans"/>
                <a:cs typeface="Open Sans"/>
                <a:sym typeface="Open Sans"/>
              </a:rPr>
              <a:t>Non-prescription syringes</a:t>
            </a:r>
            <a:endParaRPr b="1" sz="2500">
              <a:solidFill>
                <a:srgbClr val="FFFFFF"/>
              </a:solidFill>
              <a:latin typeface="Open Sans"/>
              <a:ea typeface="Open Sans"/>
              <a:cs typeface="Open Sans"/>
              <a:sym typeface="Open Sans"/>
            </a:endParaRPr>
          </a:p>
          <a:p>
            <a:pPr indent="0" lvl="0" marL="0" marR="0" rtl="0" algn="l">
              <a:spcBef>
                <a:spcPts val="0"/>
              </a:spcBef>
              <a:spcAft>
                <a:spcPts val="0"/>
              </a:spcAft>
              <a:buNone/>
            </a:pPr>
            <a:r>
              <a:rPr lang="en" sz="2500">
                <a:solidFill>
                  <a:srgbClr val="FFFFFF"/>
                </a:solidFill>
                <a:latin typeface="Open Sans"/>
                <a:ea typeface="Open Sans"/>
                <a:cs typeface="Open Sans"/>
                <a:sym typeface="Open Sans"/>
              </a:rPr>
              <a:t>Requested “a bag of 10 syringes” from pharmacy counter</a:t>
            </a:r>
            <a:endParaRPr sz="2500">
              <a:solidFill>
                <a:srgbClr val="FFFFFF"/>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5"/>
          <p:cNvSpPr txBox="1"/>
          <p:nvPr>
            <p:ph type="title"/>
          </p:nvPr>
        </p:nvSpPr>
        <p:spPr>
          <a:xfrm>
            <a:off x="457200" y="640080"/>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SzPts val="990"/>
              <a:buNone/>
            </a:pPr>
            <a:r>
              <a:rPr b="0" lang="en">
                <a:latin typeface="Open Sans"/>
                <a:ea typeface="Open Sans"/>
                <a:cs typeface="Open Sans"/>
                <a:sym typeface="Open Sans"/>
              </a:rPr>
              <a:t>Results (n=125)</a:t>
            </a:r>
            <a:endParaRPr b="0">
              <a:latin typeface="Open Sans"/>
              <a:ea typeface="Open Sans"/>
              <a:cs typeface="Open Sans"/>
              <a:sym typeface="Open Sans"/>
            </a:endParaRPr>
          </a:p>
        </p:txBody>
      </p:sp>
      <p:sp>
        <p:nvSpPr>
          <p:cNvPr id="140" name="Google Shape;140;p25"/>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41" name="Google Shape;141;p25"/>
          <p:cNvGraphicFramePr/>
          <p:nvPr/>
        </p:nvGraphicFramePr>
        <p:xfrm>
          <a:off x="608900" y="1580675"/>
          <a:ext cx="3000000" cy="3000000"/>
        </p:xfrm>
        <a:graphic>
          <a:graphicData uri="http://schemas.openxmlformats.org/drawingml/2006/table">
            <a:tbl>
              <a:tblPr>
                <a:noFill/>
                <a:tableStyleId>{9594A5AD-DE61-44C9-885C-37408DF19B02}</a:tableStyleId>
              </a:tblPr>
              <a:tblGrid>
                <a:gridCol w="4068875"/>
                <a:gridCol w="1358825"/>
                <a:gridCol w="1288125"/>
                <a:gridCol w="1232025"/>
              </a:tblGrid>
              <a:tr h="381000">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OTC Naloxone Variable</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BF5700"/>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Any</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BF5700"/>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Branded</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BF5700"/>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Generic</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BF5700"/>
                    </a:solidFill>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Location on shelf for product, n (%) </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69 (55.2) </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69 (55.2)</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12 (17.4)</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solidFill>
                            <a:schemeClr val="dk1"/>
                          </a:solidFill>
                          <a:latin typeface="Open Sans"/>
                          <a:ea typeface="Open Sans"/>
                          <a:cs typeface="Open Sans"/>
                          <a:sym typeface="Open Sans"/>
                        </a:rPr>
                        <a:t>       </a:t>
                      </a:r>
                      <a:r>
                        <a:rPr b="1" lang="en" sz="1500">
                          <a:solidFill>
                            <a:schemeClr val="dk1"/>
                          </a:solidFill>
                          <a:latin typeface="Open Sans"/>
                          <a:ea typeface="Open Sans"/>
                          <a:cs typeface="Open Sans"/>
                          <a:sym typeface="Open Sans"/>
                        </a:rPr>
                        <a:t>Theft</a:t>
                      </a:r>
                      <a:r>
                        <a:rPr b="1" lang="en" sz="1500">
                          <a:solidFill>
                            <a:schemeClr val="dk1"/>
                          </a:solidFill>
                          <a:latin typeface="Open Sans"/>
                          <a:ea typeface="Open Sans"/>
                          <a:cs typeface="Open Sans"/>
                          <a:sym typeface="Open Sans"/>
                        </a:rPr>
                        <a:t> deterrent measures, n (%) </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1"/>
                          </a:solidFill>
                          <a:latin typeface="Open Sans"/>
                          <a:ea typeface="Open Sans"/>
                          <a:cs typeface="Open Sans"/>
                          <a:sym typeface="Open Sans"/>
                        </a:rPr>
                        <a:t>   35 (50.7) </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1"/>
                          </a:solidFill>
                          <a:latin typeface="Open Sans"/>
                          <a:ea typeface="Open Sans"/>
                          <a:cs typeface="Open Sans"/>
                          <a:sym typeface="Open Sans"/>
                        </a:rPr>
                        <a:t>   35 (50.7)</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solidFill>
                            <a:schemeClr val="dk1"/>
                          </a:solidFill>
                          <a:latin typeface="Open Sans"/>
                          <a:ea typeface="Open Sans"/>
                          <a:cs typeface="Open Sans"/>
                          <a:sym typeface="Open Sans"/>
                        </a:rPr>
                        <a:t>   6 (50.0)</a:t>
                      </a:r>
                      <a:endParaRPr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Clr>
                          <a:schemeClr val="dk1"/>
                        </a:buClr>
                        <a:buSzPts val="1100"/>
                        <a:buFont typeface="Arial"/>
                        <a:buNone/>
                      </a:pPr>
                      <a:r>
                        <a:rPr b="1" lang="en" sz="1500">
                          <a:solidFill>
                            <a:schemeClr val="dk1"/>
                          </a:solidFill>
                          <a:latin typeface="Open Sans"/>
                          <a:ea typeface="Open Sans"/>
                          <a:cs typeface="Open Sans"/>
                          <a:sym typeface="Open Sans"/>
                        </a:rPr>
                        <a:t>       At least 1 physical box in stock, n (%)</a:t>
                      </a:r>
                      <a:endParaRPr b="1" sz="1500">
                        <a:solidFill>
                          <a:schemeClr val="dk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45 (</a:t>
                      </a:r>
                      <a:r>
                        <a:rPr lang="en" sz="1500">
                          <a:latin typeface="Open Sans"/>
                          <a:ea typeface="Open Sans"/>
                          <a:cs typeface="Open Sans"/>
                          <a:sym typeface="Open Sans"/>
                        </a:rPr>
                        <a:t>65.2</a:t>
                      </a:r>
                      <a:r>
                        <a:rPr lang="en" sz="1500">
                          <a:latin typeface="Open Sans"/>
                          <a:ea typeface="Open Sans"/>
                          <a:cs typeface="Open Sans"/>
                          <a:sym typeface="Open Sans"/>
                        </a:rPr>
                        <a:t>)</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45 (65.2)</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1 (8.3)</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a:t>
                      </a:r>
                      <a:r>
                        <a:rPr lang="en" sz="1500">
                          <a:latin typeface="Open Sans"/>
                          <a:ea typeface="Open Sans"/>
                          <a:cs typeface="Open Sans"/>
                          <a:sym typeface="Open Sans"/>
                        </a:rPr>
                        <a:t>Available boxes, median (range)</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 (1-10)</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 (1-7)</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10 (NA)</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Cost, median </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$44.99</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$44.99</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   $39.99</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457200" y="640080"/>
            <a:ext cx="8229600" cy="857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SzPts val="990"/>
              <a:buNone/>
            </a:pPr>
            <a:r>
              <a:rPr b="0" lang="en">
                <a:latin typeface="Open Sans"/>
                <a:ea typeface="Open Sans"/>
                <a:cs typeface="Open Sans"/>
                <a:sym typeface="Open Sans"/>
              </a:rPr>
              <a:t>Results (n=125)</a:t>
            </a:r>
            <a:endParaRPr b="0">
              <a:latin typeface="Open Sans"/>
              <a:ea typeface="Open Sans"/>
              <a:cs typeface="Open Sans"/>
              <a:sym typeface="Open Sans"/>
            </a:endParaRPr>
          </a:p>
        </p:txBody>
      </p:sp>
      <p:sp>
        <p:nvSpPr>
          <p:cNvPr id="147" name="Google Shape;147;p26"/>
          <p:cNvSpPr txBox="1"/>
          <p:nvPr>
            <p:ph idx="12" type="sldNum"/>
          </p:nvPr>
        </p:nvSpPr>
        <p:spPr>
          <a:xfrm>
            <a:off x="8556784" y="4749851"/>
            <a:ext cx="548700" cy="393600"/>
          </a:xfrm>
          <a:prstGeom prst="rect">
            <a:avLst/>
          </a:prstGeom>
        </p:spPr>
        <p:txBody>
          <a:bodyPr anchorCtr="0" anchor="t"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graphicFrame>
        <p:nvGraphicFramePr>
          <p:cNvPr id="148" name="Google Shape;148;p26"/>
          <p:cNvGraphicFramePr/>
          <p:nvPr/>
        </p:nvGraphicFramePr>
        <p:xfrm>
          <a:off x="608900" y="1580675"/>
          <a:ext cx="3000000" cy="3000000"/>
        </p:xfrm>
        <a:graphic>
          <a:graphicData uri="http://schemas.openxmlformats.org/drawingml/2006/table">
            <a:tbl>
              <a:tblPr>
                <a:noFill/>
                <a:tableStyleId>{9594A5AD-DE61-44C9-885C-37408DF19B02}</a:tableStyleId>
              </a:tblPr>
              <a:tblGrid>
                <a:gridCol w="5369200"/>
                <a:gridCol w="2578675"/>
              </a:tblGrid>
              <a:tr h="381000">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Non-Prescription Syringe</a:t>
                      </a:r>
                      <a:r>
                        <a:rPr b="1" lang="en" sz="1700">
                          <a:solidFill>
                            <a:schemeClr val="lt1"/>
                          </a:solidFill>
                          <a:latin typeface="Open Sans"/>
                          <a:ea typeface="Open Sans"/>
                          <a:cs typeface="Open Sans"/>
                          <a:sym typeface="Open Sans"/>
                        </a:rPr>
                        <a:t> Variable</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c>
                  <a:txBody>
                    <a:bodyPr/>
                    <a:lstStyle/>
                    <a:p>
                      <a:pPr indent="0" lvl="0" marL="0" rtl="0" algn="l">
                        <a:spcBef>
                          <a:spcPts val="0"/>
                        </a:spcBef>
                        <a:spcAft>
                          <a:spcPts val="0"/>
                        </a:spcAft>
                        <a:buNone/>
                      </a:pPr>
                      <a:r>
                        <a:rPr b="1" lang="en" sz="1700">
                          <a:solidFill>
                            <a:schemeClr val="lt1"/>
                          </a:solidFill>
                          <a:latin typeface="Open Sans"/>
                          <a:ea typeface="Open Sans"/>
                          <a:cs typeface="Open Sans"/>
                          <a:sym typeface="Open Sans"/>
                        </a:rPr>
                        <a:t>Result</a:t>
                      </a:r>
                      <a:endParaRPr b="1" sz="1700">
                        <a:solidFill>
                          <a:schemeClr val="lt1"/>
                        </a:solidFill>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solidFill>
                      <a:srgbClr val="333F48"/>
                    </a:solidFill>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Successful purchase</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73 (58.4)</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Cost, median (range)</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$3.19 ($0 - $45.95)*</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Reasons for denial</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Injectable medication prescription required, n (%)</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46 (88.5)</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Pharmacy does not sell syringes, n (%)</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3 (5.8)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r h="381000">
                <a:tc>
                  <a:txBody>
                    <a:bodyPr/>
                    <a:lstStyle/>
                    <a:p>
                      <a:pPr indent="0" lvl="0" marL="0" rtl="0" algn="l">
                        <a:spcBef>
                          <a:spcPts val="0"/>
                        </a:spcBef>
                        <a:spcAft>
                          <a:spcPts val="0"/>
                        </a:spcAft>
                        <a:buNone/>
                      </a:pPr>
                      <a:r>
                        <a:rPr b="1" lang="en" sz="1500">
                          <a:latin typeface="Open Sans"/>
                          <a:ea typeface="Open Sans"/>
                          <a:cs typeface="Open Sans"/>
                          <a:sym typeface="Open Sans"/>
                        </a:rPr>
                        <a:t>       Syringes currently out of stock, n (%) </a:t>
                      </a:r>
                      <a:endParaRPr b="1"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c>
                  <a:txBody>
                    <a:bodyPr/>
                    <a:lstStyle/>
                    <a:p>
                      <a:pPr indent="0" lvl="0" marL="0" rtl="0" algn="l">
                        <a:spcBef>
                          <a:spcPts val="0"/>
                        </a:spcBef>
                        <a:spcAft>
                          <a:spcPts val="0"/>
                        </a:spcAft>
                        <a:buNone/>
                      </a:pPr>
                      <a:r>
                        <a:rPr lang="en" sz="1500">
                          <a:latin typeface="Open Sans"/>
                          <a:ea typeface="Open Sans"/>
                          <a:cs typeface="Open Sans"/>
                          <a:sym typeface="Open Sans"/>
                        </a:rPr>
                        <a:t>3 (5.8)</a:t>
                      </a:r>
                      <a:endParaRPr sz="1500">
                        <a:latin typeface="Open Sans"/>
                        <a:ea typeface="Open Sans"/>
                        <a:cs typeface="Open Sans"/>
                        <a:sym typeface="Open Sans"/>
                      </a:endParaRPr>
                    </a:p>
                  </a:txBody>
                  <a:tcPr marT="91425" marB="91425" marR="91425" marL="91425">
                    <a:lnL cap="flat" cmpd="sng" w="9525">
                      <a:solidFill>
                        <a:srgbClr val="C2C2C2"/>
                      </a:solidFill>
                      <a:prstDash val="solid"/>
                      <a:round/>
                      <a:headEnd len="sm" w="sm" type="none"/>
                      <a:tailEnd len="sm" w="sm" type="none"/>
                    </a:lnL>
                    <a:lnR cap="flat" cmpd="sng" w="9525">
                      <a:solidFill>
                        <a:srgbClr val="C2C2C2"/>
                      </a:solidFill>
                      <a:prstDash val="solid"/>
                      <a:round/>
                      <a:headEnd len="sm" w="sm" type="none"/>
                      <a:tailEnd len="sm" w="sm" type="none"/>
                    </a:lnR>
                    <a:lnT cap="flat" cmpd="sng" w="9525">
                      <a:solidFill>
                        <a:srgbClr val="C2C2C2"/>
                      </a:solidFill>
                      <a:prstDash val="solid"/>
                      <a:round/>
                      <a:headEnd len="sm" w="sm" type="none"/>
                      <a:tailEnd len="sm" w="sm" type="none"/>
                    </a:lnT>
                    <a:lnB cap="flat" cmpd="sng" w="9525">
                      <a:solidFill>
                        <a:srgbClr val="C2C2C2"/>
                      </a:solidFill>
                      <a:prstDash val="solid"/>
                      <a:round/>
                      <a:headEnd len="sm" w="sm" type="none"/>
                      <a:tailEnd len="sm" w="sm" type="none"/>
                    </a:lnB>
                  </a:tcPr>
                </a:tc>
              </a:tr>
            </a:tbl>
          </a:graphicData>
        </a:graphic>
      </p:graphicFrame>
      <p:sp>
        <p:nvSpPr>
          <p:cNvPr id="149" name="Google Shape;149;p26"/>
          <p:cNvSpPr txBox="1"/>
          <p:nvPr/>
        </p:nvSpPr>
        <p:spPr>
          <a:xfrm>
            <a:off x="166850" y="4748950"/>
            <a:ext cx="8557500" cy="395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solidFill>
                  <a:srgbClr val="333F48"/>
                </a:solidFill>
                <a:latin typeface="Open Sans Light"/>
                <a:ea typeface="Open Sans Light"/>
                <a:cs typeface="Open Sans Light"/>
                <a:sym typeface="Open Sans Light"/>
              </a:rPr>
              <a:t>*</a:t>
            </a:r>
            <a:r>
              <a:rPr lang="en" sz="1200">
                <a:solidFill>
                  <a:srgbClr val="333F48"/>
                </a:solidFill>
                <a:latin typeface="Open Sans Light"/>
                <a:ea typeface="Open Sans Light"/>
                <a:cs typeface="Open Sans Light"/>
                <a:sym typeface="Open Sans Light"/>
              </a:rPr>
              <a:t> = Range reflects two pharmacies who offered a free 10-pack and seven pharmacies who would only sell box of #100.</a:t>
            </a:r>
            <a:endParaRPr sz="1200">
              <a:solidFill>
                <a:srgbClr val="333F48"/>
              </a:solidFill>
              <a:latin typeface="Open Sans Light"/>
              <a:ea typeface="Open Sans Light"/>
              <a:cs typeface="Open Sans Light"/>
              <a:sym typeface="Open Sans Light"/>
            </a:endParaRPr>
          </a:p>
        </p:txBody>
      </p:sp>
    </p:spTree>
  </p:cSld>
  <p:clrMapOvr>
    <a:masterClrMapping/>
  </p:clrMapOvr>
</p:sld>
</file>

<file path=ppt/theme/theme1.xml><?xml version="1.0" encoding="utf-8"?>
<a:theme xmlns:a="http://schemas.openxmlformats.org/drawingml/2006/main" xmlns:r="http://schemas.openxmlformats.org/officeDocument/2006/relationships" name="16-9 White Backgrou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