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C_76177F88.xml" ContentType="application/vnd.ms-powerpoint.comment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1" r:id="rId2"/>
    <p:sldId id="294" r:id="rId3"/>
    <p:sldId id="300" r:id="rId4"/>
    <p:sldId id="295" r:id="rId5"/>
    <p:sldId id="302" r:id="rId6"/>
    <p:sldId id="306" r:id="rId7"/>
    <p:sldId id="299" r:id="rId8"/>
    <p:sldId id="284" r:id="rId9"/>
    <p:sldId id="285" r:id="rId10"/>
    <p:sldId id="297" r:id="rId11"/>
    <p:sldId id="298"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80FC9B-95C8-7F00-7D12-9CE9246A5162}" name="Dinges, Beth (she/her/hers)" initials="ED" userId="S::ELIZABETH.DINGES2@va.gov::fed06a68-4d83-432b-a760-5041de20b713" providerId="AD"/>
  <p188:author id="{15426AC8-4E63-764E-A2D7-8F585A83A382}" name="Rife-Pennington, Tessa L. (she/her/hers)" initials="TR" userId="S::Tessa.Rife@va.gov::78535ae9-7bff-475e-953c-9c75d4ee4ba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4D76"/>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7C5DD-CA00-4F2E-9717-2910339A9133}" v="30" dt="2024-11-14T17:53:42.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2925" autoAdjust="0"/>
  </p:normalViewPr>
  <p:slideViewPr>
    <p:cSldViewPr snapToGrid="0">
      <p:cViewPr varScale="1">
        <p:scale>
          <a:sx n="64" d="100"/>
          <a:sy n="64" d="100"/>
        </p:scale>
        <p:origin x="29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modernComment_11C_76177F88.xml><?xml version="1.0" encoding="utf-8"?>
<p188:cmLst xmlns:a="http://schemas.openxmlformats.org/drawingml/2006/main" xmlns:r="http://schemas.openxmlformats.org/officeDocument/2006/relationships" xmlns:p188="http://schemas.microsoft.com/office/powerpoint/2018/8/main">
  <p188:cm id="{E5B1CBD7-F5CB-4CF2-BC24-6BE9E7004F71}" authorId="{EA80FC9B-95C8-7F00-7D12-9CE9246A5162}" status="resolved" created="2024-11-05T21:09:54.292" complete="100000">
    <pc:sldMkLst xmlns:pc="http://schemas.microsoft.com/office/powerpoint/2013/main/command">
      <pc:docMk/>
      <pc:sldMk cId="1981251464" sldId="284"/>
    </pc:sldMkLst>
    <p188:replyLst>
      <p188:reply id="{87E4D147-7F3A-4666-8019-6C8B3CEF48B8}" authorId="{15426AC8-4E63-764E-A2D7-8F585A83A382}" created="2024-11-05T23:47:41.282">
        <p188:txBody>
          <a:bodyPr/>
          <a:lstStyle/>
          <a:p>
            <a:r>
              <a:rPr lang="en-US"/>
              <a:t>I updated screen shots to the 8/27 version. I'm good with you printing and bringing to the session </a:t>
            </a:r>
          </a:p>
        </p188:txBody>
      </p188:reply>
    </p188:replyLst>
    <p188:txBody>
      <a:bodyPr/>
      <a:lstStyle/>
      <a:p>
        <a:r>
          <a:rPr lang="en-US"/>
          <a:t>Tessa - are you ok with these versions? If you'd like me to, I could print some &amp; bring with me.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DD7D6-5122-4699-ABE6-52FD986D29DB}"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52EEF-ADE9-40AF-864C-D47091427586}" type="slidenum">
              <a:rPr lang="en-US" smtClean="0"/>
              <a:t>‹#›</a:t>
            </a:fld>
            <a:endParaRPr lang="en-US"/>
          </a:p>
        </p:txBody>
      </p:sp>
    </p:spTree>
    <p:extLst>
      <p:ext uri="{BB962C8B-B14F-4D97-AF65-F5344CB8AC3E}">
        <p14:creationId xmlns:p14="http://schemas.microsoft.com/office/powerpoint/2010/main" val="102125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52EEF-ADE9-40AF-864C-D47091427586}" type="slidenum">
              <a:rPr lang="en-US" smtClean="0"/>
              <a:t>1</a:t>
            </a:fld>
            <a:endParaRPr lang="en-US"/>
          </a:p>
        </p:txBody>
      </p:sp>
    </p:spTree>
    <p:extLst>
      <p:ext uri="{BB962C8B-B14F-4D97-AF65-F5344CB8AC3E}">
        <p14:creationId xmlns:p14="http://schemas.microsoft.com/office/powerpoint/2010/main" val="118079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a:t>
            </a:r>
            <a:r>
              <a:rPr lang="en-US"/>
              <a:t>our members</a:t>
            </a:r>
            <a:endParaRPr lang="en-US" dirty="0"/>
          </a:p>
        </p:txBody>
      </p:sp>
      <p:sp>
        <p:nvSpPr>
          <p:cNvPr id="4" name="Slide Number Placeholder 3"/>
          <p:cNvSpPr>
            <a:spLocks noGrp="1"/>
          </p:cNvSpPr>
          <p:nvPr>
            <p:ph type="sldNum" sz="quarter" idx="5"/>
          </p:nvPr>
        </p:nvSpPr>
        <p:spPr/>
        <p:txBody>
          <a:bodyPr/>
          <a:lstStyle/>
          <a:p>
            <a:fld id="{84952EEF-ADE9-40AF-864C-D47091427586}" type="slidenum">
              <a:rPr lang="en-US" smtClean="0"/>
              <a:t>2</a:t>
            </a:fld>
            <a:endParaRPr lang="en-US"/>
          </a:p>
        </p:txBody>
      </p:sp>
    </p:spTree>
    <p:extLst>
      <p:ext uri="{BB962C8B-B14F-4D97-AF65-F5344CB8AC3E}">
        <p14:creationId xmlns:p14="http://schemas.microsoft.com/office/powerpoint/2010/main" val="7453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puts into writing a very basic principle of harm reduction that you involve the ppl you’re looking to affect</a:t>
            </a:r>
          </a:p>
          <a:p>
            <a:r>
              <a:rPr lang="en-US" dirty="0"/>
              <a:t>HR was started by PWUD for PWUD.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colleagues started syringe access in 2017, a very bottom up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been a troubling lack of involvement of PWUD, especially as the SSPs have VA national uptake.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HC is hierarchal and those voices get left behind. And so does a very basic principle of harm reduction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Vets want to help other Vets and there’s limited opportunity to do that. One of the motivators to create this group. </a:t>
            </a:r>
          </a:p>
          <a:p>
            <a:endParaRPr lang="en-US" dirty="0"/>
          </a:p>
        </p:txBody>
      </p:sp>
      <p:sp>
        <p:nvSpPr>
          <p:cNvPr id="4" name="Slide Number Placeholder 3"/>
          <p:cNvSpPr>
            <a:spLocks noGrp="1"/>
          </p:cNvSpPr>
          <p:nvPr>
            <p:ph type="sldNum" sz="quarter" idx="5"/>
          </p:nvPr>
        </p:nvSpPr>
        <p:spPr/>
        <p:txBody>
          <a:bodyPr/>
          <a:lstStyle/>
          <a:p>
            <a:fld id="{84952EEF-ADE9-40AF-864C-D47091427586}" type="slidenum">
              <a:rPr lang="en-US" smtClean="0"/>
              <a:t>3</a:t>
            </a:fld>
            <a:endParaRPr lang="en-US"/>
          </a:p>
        </p:txBody>
      </p:sp>
    </p:spTree>
    <p:extLst>
      <p:ext uri="{BB962C8B-B14F-4D97-AF65-F5344CB8AC3E}">
        <p14:creationId xmlns:p14="http://schemas.microsoft.com/office/powerpoint/2010/main" val="286509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Intentional on living experience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feedback to say we shouldn’t include living experience – that they’d be sending the wrong message or couldn’t show up. Couldn’t disagree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Ppl with living experience have relevance to today’s drug supply and unfortunately, get left behind in favor of those in long term abstinence, which can reinforce messaging of my way should be your way and almost, don’t come here unless you’re seeking sobriety. Feedback </a:t>
            </a:r>
            <a:r>
              <a:rPr lang="en-US" dirty="0">
                <a:sym typeface="Wingdings" panose="05000000000000000000" pitchFamily="2" charset="2"/>
              </a:rPr>
              <a:t> realizing the need for this board</a:t>
            </a:r>
            <a:endParaRPr lang="en-US" dirty="0"/>
          </a:p>
          <a:p>
            <a:endParaRPr lang="en-US" dirty="0"/>
          </a:p>
          <a:p>
            <a:r>
              <a:rPr lang="en-US" dirty="0"/>
              <a:t>Members self-disclose substance use. Expectations are the same for members who use or don’t use – that you should up as contributing member. </a:t>
            </a:r>
          </a:p>
          <a:p>
            <a:endParaRPr lang="en-US" dirty="0"/>
          </a:p>
          <a:p>
            <a:r>
              <a:rPr lang="en-US" dirty="0"/>
              <a:t>Project teams and facilities present their work for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Members are co-authors on this work I’m presenting today</a:t>
            </a:r>
          </a:p>
          <a:p>
            <a:endParaRPr lang="en-US" dirty="0"/>
          </a:p>
          <a:p>
            <a:r>
              <a:rPr lang="en-US" dirty="0"/>
              <a:t>Disabled Vet, Mark Jenkins, founder of CT Harm Reduction Alliance</a:t>
            </a:r>
          </a:p>
          <a:p>
            <a:endParaRPr lang="en-US" dirty="0"/>
          </a:p>
        </p:txBody>
      </p:sp>
      <p:sp>
        <p:nvSpPr>
          <p:cNvPr id="4" name="Slide Number Placeholder 3"/>
          <p:cNvSpPr>
            <a:spLocks noGrp="1"/>
          </p:cNvSpPr>
          <p:nvPr>
            <p:ph type="sldNum" sz="quarter" idx="5"/>
          </p:nvPr>
        </p:nvSpPr>
        <p:spPr/>
        <p:txBody>
          <a:bodyPr/>
          <a:lstStyle/>
          <a:p>
            <a:fld id="{84952EEF-ADE9-40AF-864C-D47091427586}" type="slidenum">
              <a:rPr lang="en-US" smtClean="0"/>
              <a:t>4</a:t>
            </a:fld>
            <a:endParaRPr lang="en-US"/>
          </a:p>
        </p:txBody>
      </p:sp>
    </p:spTree>
    <p:extLst>
      <p:ext uri="{BB962C8B-B14F-4D97-AF65-F5344CB8AC3E}">
        <p14:creationId xmlns:p14="http://schemas.microsoft.com/office/powerpoint/2010/main" val="373926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yriad Pro Black" panose="020B0903030403020204"/>
              </a:rPr>
              <a:t>Juan Cortez</a:t>
            </a:r>
          </a:p>
          <a:p>
            <a:r>
              <a:rPr lang="en-US" sz="1200" dirty="0">
                <a:latin typeface="Myriad Pro Black" panose="020B0903030403020204"/>
              </a:rPr>
              <a:t>OnPoint NYC</a:t>
            </a:r>
          </a:p>
          <a:p>
            <a:endParaRPr lang="en-US" dirty="0"/>
          </a:p>
        </p:txBody>
      </p:sp>
      <p:sp>
        <p:nvSpPr>
          <p:cNvPr id="4" name="Slide Number Placeholder 3"/>
          <p:cNvSpPr>
            <a:spLocks noGrp="1"/>
          </p:cNvSpPr>
          <p:nvPr>
            <p:ph type="sldNum" sz="quarter" idx="5"/>
          </p:nvPr>
        </p:nvSpPr>
        <p:spPr/>
        <p:txBody>
          <a:bodyPr/>
          <a:lstStyle/>
          <a:p>
            <a:fld id="{84952EEF-ADE9-40AF-864C-D47091427586}" type="slidenum">
              <a:rPr lang="en-US" smtClean="0"/>
              <a:t>5</a:t>
            </a:fld>
            <a:endParaRPr lang="en-US"/>
          </a:p>
        </p:txBody>
      </p:sp>
    </p:spTree>
    <p:extLst>
      <p:ext uri="{BB962C8B-B14F-4D97-AF65-F5344CB8AC3E}">
        <p14:creationId xmlns:p14="http://schemas.microsoft.com/office/powerpoint/2010/main" val="130478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yriad Pro Black" panose="020B0903030403020204"/>
              </a:rPr>
              <a:t>Aaron Ferguson, BSW</a:t>
            </a:r>
          </a:p>
          <a:p>
            <a:r>
              <a:rPr lang="en-US" sz="1200" dirty="0">
                <a:latin typeface="Myriad Pro Black" panose="020B0903030403020204"/>
              </a:rPr>
              <a:t>National Survivor’s Union, Leadership Team</a:t>
            </a:r>
          </a:p>
          <a:p>
            <a:r>
              <a:rPr lang="en-US" sz="1200" dirty="0">
                <a:latin typeface="Myriad Pro Black" panose="020B0903030403020204"/>
              </a:rPr>
              <a:t>Methadone Liaison</a:t>
            </a:r>
          </a:p>
          <a:p>
            <a:r>
              <a:rPr lang="en-US" sz="1200" dirty="0">
                <a:latin typeface="Myriad Pro Black" panose="020B0903030403020204"/>
              </a:rPr>
              <a:t>Community Medical Services</a:t>
            </a:r>
          </a:p>
          <a:p>
            <a:endParaRPr lang="en-US" b="1" i="1" dirty="0">
              <a:solidFill>
                <a:srgbClr val="000000"/>
              </a:solidFill>
              <a:effectLst/>
              <a:latin typeface="Myriad Pro" panose="020B0503030403090204" pitchFamily="34" charset="0"/>
            </a:endParaRPr>
          </a:p>
          <a:p>
            <a:r>
              <a:rPr lang="en-US" b="1" i="1" dirty="0">
                <a:solidFill>
                  <a:srgbClr val="000000"/>
                </a:solidFill>
                <a:effectLst/>
                <a:latin typeface="Myriad Pro" panose="020B0503030403090204" pitchFamily="34" charset="0"/>
              </a:rPr>
              <a:t>“VA needs peers who actually buy into the programs they’re working for.”</a:t>
            </a:r>
            <a:endParaRPr lang="en-US" dirty="0"/>
          </a:p>
        </p:txBody>
      </p:sp>
      <p:sp>
        <p:nvSpPr>
          <p:cNvPr id="4" name="Slide Number Placeholder 3"/>
          <p:cNvSpPr>
            <a:spLocks noGrp="1"/>
          </p:cNvSpPr>
          <p:nvPr>
            <p:ph type="sldNum" sz="quarter" idx="5"/>
          </p:nvPr>
        </p:nvSpPr>
        <p:spPr/>
        <p:txBody>
          <a:bodyPr/>
          <a:lstStyle/>
          <a:p>
            <a:fld id="{84952EEF-ADE9-40AF-864C-D47091427586}" type="slidenum">
              <a:rPr lang="en-US" smtClean="0"/>
              <a:t>6</a:t>
            </a:fld>
            <a:endParaRPr lang="en-US"/>
          </a:p>
        </p:txBody>
      </p:sp>
    </p:spTree>
    <p:extLst>
      <p:ext uri="{BB962C8B-B14F-4D97-AF65-F5344CB8AC3E}">
        <p14:creationId xmlns:p14="http://schemas.microsoft.com/office/powerpoint/2010/main" val="323465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yriad Pro Black" panose="020B0903030403020204"/>
              </a:rPr>
              <a:t>Not looking to check off boxes in terms of gender, race/ethnicity, age, although I’m extremely pleased with our end product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Veteran Non-profits, Harm Reduction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succeed…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Stigma &amp; discrimination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barriers – such that you can’t access VA naloxone or even condoms w/o a patient specific Rx. We don’t have peer delivered naloxone, an intervention started by PWUD.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Can’t enter and exit quickly w/ what you need</a:t>
            </a:r>
          </a:p>
          <a:p>
            <a:endParaRPr lang="en-US" dirty="0"/>
          </a:p>
        </p:txBody>
      </p:sp>
      <p:sp>
        <p:nvSpPr>
          <p:cNvPr id="4" name="Slide Number Placeholder 3"/>
          <p:cNvSpPr>
            <a:spLocks noGrp="1"/>
          </p:cNvSpPr>
          <p:nvPr>
            <p:ph type="sldNum" sz="quarter" idx="5"/>
          </p:nvPr>
        </p:nvSpPr>
        <p:spPr/>
        <p:txBody>
          <a:bodyPr/>
          <a:lstStyle/>
          <a:p>
            <a:fld id="{84952EEF-ADE9-40AF-864C-D47091427586}" type="slidenum">
              <a:rPr lang="en-US" smtClean="0"/>
              <a:t>7</a:t>
            </a:fld>
            <a:endParaRPr lang="en-US"/>
          </a:p>
        </p:txBody>
      </p:sp>
    </p:spTree>
    <p:extLst>
      <p:ext uri="{BB962C8B-B14F-4D97-AF65-F5344CB8AC3E}">
        <p14:creationId xmlns:p14="http://schemas.microsoft.com/office/powerpoint/2010/main" val="283893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out of VA SF which were co-developed with our board. Copies I brought with me today. </a:t>
            </a:r>
          </a:p>
        </p:txBody>
      </p:sp>
      <p:sp>
        <p:nvSpPr>
          <p:cNvPr id="4" name="Slide Number Placeholder 3"/>
          <p:cNvSpPr>
            <a:spLocks noGrp="1"/>
          </p:cNvSpPr>
          <p:nvPr>
            <p:ph type="sldNum" sz="quarter" idx="5"/>
          </p:nvPr>
        </p:nvSpPr>
        <p:spPr/>
        <p:txBody>
          <a:bodyPr/>
          <a:lstStyle/>
          <a:p>
            <a:fld id="{84952EEF-ADE9-40AF-864C-D47091427586}" type="slidenum">
              <a:rPr lang="en-US" smtClean="0"/>
              <a:t>8</a:t>
            </a:fld>
            <a:endParaRPr lang="en-US"/>
          </a:p>
        </p:txBody>
      </p:sp>
    </p:spTree>
    <p:extLst>
      <p:ext uri="{BB962C8B-B14F-4D97-AF65-F5344CB8AC3E}">
        <p14:creationId xmlns:p14="http://schemas.microsoft.com/office/powerpoint/2010/main" val="17444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Franklin Taveras who does Veteran street outreach thru NYU</a:t>
            </a:r>
          </a:p>
        </p:txBody>
      </p:sp>
      <p:sp>
        <p:nvSpPr>
          <p:cNvPr id="4" name="Slide Number Placeholder 3"/>
          <p:cNvSpPr>
            <a:spLocks noGrp="1"/>
          </p:cNvSpPr>
          <p:nvPr>
            <p:ph type="sldNum" sz="quarter" idx="5"/>
          </p:nvPr>
        </p:nvSpPr>
        <p:spPr/>
        <p:txBody>
          <a:bodyPr/>
          <a:lstStyle/>
          <a:p>
            <a:fld id="{84952EEF-ADE9-40AF-864C-D47091427586}" type="slidenum">
              <a:rPr lang="en-US" smtClean="0"/>
              <a:t>10</a:t>
            </a:fld>
            <a:endParaRPr lang="en-US"/>
          </a:p>
        </p:txBody>
      </p:sp>
    </p:spTree>
    <p:extLst>
      <p:ext uri="{BB962C8B-B14F-4D97-AF65-F5344CB8AC3E}">
        <p14:creationId xmlns:p14="http://schemas.microsoft.com/office/powerpoint/2010/main" val="41541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9CA1-6658-F01A-1A95-A02A4277C1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2CAE67-59CC-28EE-7CF4-60F2AD59E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7A6D6-9FF9-A875-B1EB-73EFFAA51271}"/>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5" name="Footer Placeholder 4">
            <a:extLst>
              <a:ext uri="{FF2B5EF4-FFF2-40B4-BE49-F238E27FC236}">
                <a16:creationId xmlns:a16="http://schemas.microsoft.com/office/drawing/2014/main" id="{EEA80F8E-C12F-731C-91A9-8B2C96346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CFEC1-1E73-EFFB-287F-42079D879F73}"/>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377108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986C-E5B7-D668-B8EB-A655EC26D2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C06086-0F58-5E69-F8D6-6F1A44E000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36BE6-6A69-159D-DC1F-8B9D26C2719E}"/>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5" name="Footer Placeholder 4">
            <a:extLst>
              <a:ext uri="{FF2B5EF4-FFF2-40B4-BE49-F238E27FC236}">
                <a16:creationId xmlns:a16="http://schemas.microsoft.com/office/drawing/2014/main" id="{DAB7647A-7670-3CEA-C86D-681C746D8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24FCE-B57B-236D-AC64-D3BBC36BA7D4}"/>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13433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2B7C9-0F61-E326-2D38-8F21C4236D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7B7D39-6873-3C53-7172-C537CBD701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23909-7685-91EE-5FAC-81B263FAF83D}"/>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5" name="Footer Placeholder 4">
            <a:extLst>
              <a:ext uri="{FF2B5EF4-FFF2-40B4-BE49-F238E27FC236}">
                <a16:creationId xmlns:a16="http://schemas.microsoft.com/office/drawing/2014/main" id="{08F6DFBA-C7A4-EDF9-3F08-A794FFD64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1950E-53AB-2553-1378-46FE8188E491}"/>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150179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D0AD-33A8-C709-313C-722158809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6613E-6641-12D6-9152-7392D2651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F2C98-C853-8083-73C8-00CF70FCCDC5}"/>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5" name="Footer Placeholder 4">
            <a:extLst>
              <a:ext uri="{FF2B5EF4-FFF2-40B4-BE49-F238E27FC236}">
                <a16:creationId xmlns:a16="http://schemas.microsoft.com/office/drawing/2014/main" id="{43A8D0DE-4442-4A50-3946-50F6D1679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612B5-7B90-56CB-5CC5-DFE56D9BC8B3}"/>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224086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67C3-41C0-29DA-D303-E01E4CF8AA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8F85DC-6755-8BEB-F159-C94A723D6F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DB246E-B289-5A64-97CD-A12A963D1C89}"/>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5" name="Footer Placeholder 4">
            <a:extLst>
              <a:ext uri="{FF2B5EF4-FFF2-40B4-BE49-F238E27FC236}">
                <a16:creationId xmlns:a16="http://schemas.microsoft.com/office/drawing/2014/main" id="{110174F8-EBA3-47CB-90B0-C4DF5BB7D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F7CF0-6852-642F-0493-2A5B8C16F7C8}"/>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167493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C846-8C9B-3DD1-8F4C-81385202C9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F48F46-1BEF-09B0-A978-074C89939A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6DCCE-EE55-CF01-9177-0BF2BA110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66433-5AA8-0BB4-6790-8FE7F96A61BA}"/>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6" name="Footer Placeholder 5">
            <a:extLst>
              <a:ext uri="{FF2B5EF4-FFF2-40B4-BE49-F238E27FC236}">
                <a16:creationId xmlns:a16="http://schemas.microsoft.com/office/drawing/2014/main" id="{809F7F1C-B7C2-D2E0-D3CD-91199E3A7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92B56-7520-355B-85A7-A955D60521BD}"/>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62253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870A-58B0-3E9E-FFB4-87B998E7C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1D6909-3D0C-3996-C09D-02BD7EF21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73D27-2E90-5BD1-9CE5-520C807686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DB744-D532-650F-3CB8-97D725A0C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BC5F20-6328-FFD2-114A-C8D951CC44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E39267-CAAC-C579-B24B-26F7EEE60723}"/>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8" name="Footer Placeholder 7">
            <a:extLst>
              <a:ext uri="{FF2B5EF4-FFF2-40B4-BE49-F238E27FC236}">
                <a16:creationId xmlns:a16="http://schemas.microsoft.com/office/drawing/2014/main" id="{2A09EA19-4D0C-D9EE-B67C-99F2751AC4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C2C753-1682-6B11-9D99-E6AB5B6E39E1}"/>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191328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E1C5-F3EB-068A-FC80-5482B34D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2FB362-2AEC-A1EE-C8F4-1FEEAFD3D02C}"/>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4" name="Footer Placeholder 3">
            <a:extLst>
              <a:ext uri="{FF2B5EF4-FFF2-40B4-BE49-F238E27FC236}">
                <a16:creationId xmlns:a16="http://schemas.microsoft.com/office/drawing/2014/main" id="{4F79E8C1-F37F-7B71-0E0E-DB05F3BEB8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C9500-942E-9F64-44F9-6800883AFD9E}"/>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295996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F28B06-B324-41AD-1CB3-EA88D9D3A6DE}"/>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3" name="Footer Placeholder 2">
            <a:extLst>
              <a:ext uri="{FF2B5EF4-FFF2-40B4-BE49-F238E27FC236}">
                <a16:creationId xmlns:a16="http://schemas.microsoft.com/office/drawing/2014/main" id="{C6A5EDE5-C0F9-4AA3-5673-A7AAC8E08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25A684-6207-8A93-D3CD-CD310AA666BB}"/>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238665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4AEA-A6E5-01EC-B49E-6FC8CAEB4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3F79E0-9BBE-4D46-C0DF-41B91559A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A3FD37-E9BA-3A3D-A547-7022855B8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D85EA-CB66-B732-1228-A4FE58FD0716}"/>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6" name="Footer Placeholder 5">
            <a:extLst>
              <a:ext uri="{FF2B5EF4-FFF2-40B4-BE49-F238E27FC236}">
                <a16:creationId xmlns:a16="http://schemas.microsoft.com/office/drawing/2014/main" id="{64C4730B-66BE-4B7A-7C2C-30C4631F7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373E2-0A08-7B94-BD1C-D634DE5E72CA}"/>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197744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8501-04FD-77A6-B278-737375453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66AFD1-AD38-A6D0-F5CF-700ABFBC9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6F7B4-E3CD-8C6D-48DA-19A5226145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81B59-37F3-1F6F-C230-D4B70E0BE14A}"/>
              </a:ext>
            </a:extLst>
          </p:cNvPr>
          <p:cNvSpPr>
            <a:spLocks noGrp="1"/>
          </p:cNvSpPr>
          <p:nvPr>
            <p:ph type="dt" sz="half" idx="10"/>
          </p:nvPr>
        </p:nvSpPr>
        <p:spPr/>
        <p:txBody>
          <a:bodyPr/>
          <a:lstStyle/>
          <a:p>
            <a:fld id="{BF719BC4-2252-4F87-AC86-DD931E8ED8B0}" type="datetimeFigureOut">
              <a:rPr lang="en-US" smtClean="0"/>
              <a:t>12/2/24</a:t>
            </a:fld>
            <a:endParaRPr lang="en-US"/>
          </a:p>
        </p:txBody>
      </p:sp>
      <p:sp>
        <p:nvSpPr>
          <p:cNvPr id="6" name="Footer Placeholder 5">
            <a:extLst>
              <a:ext uri="{FF2B5EF4-FFF2-40B4-BE49-F238E27FC236}">
                <a16:creationId xmlns:a16="http://schemas.microsoft.com/office/drawing/2014/main" id="{73A31F92-F26A-E8E4-CDE9-8CCB52422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369D9-B385-4ED3-876B-D6AD68EC7E20}"/>
              </a:ext>
            </a:extLst>
          </p:cNvPr>
          <p:cNvSpPr>
            <a:spLocks noGrp="1"/>
          </p:cNvSpPr>
          <p:nvPr>
            <p:ph type="sldNum" sz="quarter" idx="12"/>
          </p:nvPr>
        </p:nvSpPr>
        <p:spPr/>
        <p:txBody>
          <a:bodyPr/>
          <a:lstStyle/>
          <a:p>
            <a:fld id="{7C72BBC0-4514-4897-911D-73816C810173}" type="slidenum">
              <a:rPr lang="en-US" smtClean="0"/>
              <a:t>‹#›</a:t>
            </a:fld>
            <a:endParaRPr lang="en-US"/>
          </a:p>
        </p:txBody>
      </p:sp>
    </p:spTree>
    <p:extLst>
      <p:ext uri="{BB962C8B-B14F-4D97-AF65-F5344CB8AC3E}">
        <p14:creationId xmlns:p14="http://schemas.microsoft.com/office/powerpoint/2010/main" val="96108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C43DC-72F6-19A2-5939-6752B58CF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DEC468-81F8-D852-5945-2BB929770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E8E8A-A7C3-90D2-8AC5-2B4C1F841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19BC4-2252-4F87-AC86-DD931E8ED8B0}" type="datetimeFigureOut">
              <a:rPr lang="en-US" smtClean="0"/>
              <a:t>12/2/24</a:t>
            </a:fld>
            <a:endParaRPr lang="en-US"/>
          </a:p>
        </p:txBody>
      </p:sp>
      <p:sp>
        <p:nvSpPr>
          <p:cNvPr id="5" name="Footer Placeholder 4">
            <a:extLst>
              <a:ext uri="{FF2B5EF4-FFF2-40B4-BE49-F238E27FC236}">
                <a16:creationId xmlns:a16="http://schemas.microsoft.com/office/drawing/2014/main" id="{6802A751-5E53-8D77-122B-ECC4763C6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771716-A0EE-65AC-4F00-1A1EFEE19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2BBC0-4514-4897-911D-73816C810173}" type="slidenum">
              <a:rPr lang="en-US" smtClean="0"/>
              <a:t>‹#›</a:t>
            </a:fld>
            <a:endParaRPr lang="en-US"/>
          </a:p>
        </p:txBody>
      </p:sp>
    </p:spTree>
    <p:extLst>
      <p:ext uri="{BB962C8B-B14F-4D97-AF65-F5344CB8AC3E}">
        <p14:creationId xmlns:p14="http://schemas.microsoft.com/office/powerpoint/2010/main" val="423231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C_76177F88.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erson wearing a hat&#10;&#10;Description automatically generated with medium confidence">
            <a:extLst>
              <a:ext uri="{FF2B5EF4-FFF2-40B4-BE49-F238E27FC236}">
                <a16:creationId xmlns:a16="http://schemas.microsoft.com/office/drawing/2014/main" id="{19DE04C3-B95E-642B-331A-DF670D188758}"/>
              </a:ext>
            </a:extLst>
          </p:cNvPr>
          <p:cNvPicPr>
            <a:picLocks noChangeAspect="1"/>
          </p:cNvPicPr>
          <p:nvPr/>
        </p:nvPicPr>
        <p:blipFill rotWithShape="1">
          <a:blip r:embed="rId3">
            <a:extLst>
              <a:ext uri="{28A0092B-C50C-407E-A947-70E740481C1C}">
                <a14:useLocalDpi xmlns:a14="http://schemas.microsoft.com/office/drawing/2010/main" val="0"/>
              </a:ext>
            </a:extLst>
          </a:blip>
          <a:srcRect l="24236" t="32555" r="20526" b="12643"/>
          <a:stretch/>
        </p:blipFill>
        <p:spPr>
          <a:xfrm>
            <a:off x="8476650" y="4773306"/>
            <a:ext cx="1080433" cy="142448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5" name="Rectangle 4">
            <a:extLst>
              <a:ext uri="{FF2B5EF4-FFF2-40B4-BE49-F238E27FC236}">
                <a16:creationId xmlns:a16="http://schemas.microsoft.com/office/drawing/2014/main" id="{4E5C50D9-6FD7-1DCD-211C-67546685DDD1}"/>
              </a:ext>
            </a:extLst>
          </p:cNvPr>
          <p:cNvSpPr/>
          <p:nvPr/>
        </p:nvSpPr>
        <p:spPr>
          <a:xfrm>
            <a:off x="0" y="300251"/>
            <a:ext cx="12192000" cy="2408011"/>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EB13E5-43CE-5A73-63C3-5DEDC9D4BEFF}"/>
              </a:ext>
            </a:extLst>
          </p:cNvPr>
          <p:cNvSpPr/>
          <p:nvPr/>
        </p:nvSpPr>
        <p:spPr>
          <a:xfrm>
            <a:off x="0" y="2599080"/>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4D5A5C-34FE-19DF-00CA-F2AABD106DC9}"/>
              </a:ext>
            </a:extLst>
          </p:cNvPr>
          <p:cNvSpPr txBox="1"/>
          <p:nvPr/>
        </p:nvSpPr>
        <p:spPr>
          <a:xfrm>
            <a:off x="63063" y="363845"/>
            <a:ext cx="12192000" cy="2123658"/>
          </a:xfrm>
          <a:prstGeom prst="rect">
            <a:avLst/>
          </a:prstGeom>
          <a:noFill/>
        </p:spPr>
        <p:txBody>
          <a:bodyPr wrap="square" rtlCol="0">
            <a:spAutoFit/>
          </a:bodyPr>
          <a:lstStyle/>
          <a:p>
            <a:pPr algn="ctr"/>
            <a:r>
              <a:rPr lang="en-US" sz="6600" b="1">
                <a:latin typeface="Myriad Pro Cond" panose="020B0506030403020204" pitchFamily="34" charset="0"/>
              </a:rPr>
              <a:t>Creating a Harm Reduction Veteran Engagement Board</a:t>
            </a:r>
          </a:p>
        </p:txBody>
      </p:sp>
      <p:sp>
        <p:nvSpPr>
          <p:cNvPr id="8" name="Subtitle 2">
            <a:extLst>
              <a:ext uri="{FF2B5EF4-FFF2-40B4-BE49-F238E27FC236}">
                <a16:creationId xmlns:a16="http://schemas.microsoft.com/office/drawing/2014/main" id="{6DD56244-0F70-90CB-A402-21BD825F800C}"/>
              </a:ext>
            </a:extLst>
          </p:cNvPr>
          <p:cNvSpPr txBox="1">
            <a:spLocks/>
          </p:cNvSpPr>
          <p:nvPr/>
        </p:nvSpPr>
        <p:spPr>
          <a:xfrm>
            <a:off x="6214794" y="4692487"/>
            <a:ext cx="3342289" cy="1824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00" dirty="0">
              <a:latin typeface="Myriad Pro Black" panose="020B0903030403020204" pitchFamily="34" charset="0"/>
            </a:endParaRPr>
          </a:p>
          <a:p>
            <a:pPr marL="0" indent="0">
              <a:buNone/>
            </a:pPr>
            <a:endParaRPr lang="en-US" sz="1000" dirty="0">
              <a:latin typeface="Myriad Pro Black" panose="020B0903030403020204" pitchFamily="34" charset="0"/>
            </a:endParaRPr>
          </a:p>
          <a:p>
            <a:pPr marL="0" indent="0" algn="ctr">
              <a:buNone/>
            </a:pPr>
            <a:r>
              <a:rPr lang="en-US" sz="2000" dirty="0">
                <a:latin typeface="Myriad Pro Black" panose="020B0903030403020204" pitchFamily="34" charset="0"/>
              </a:rPr>
              <a:t> </a:t>
            </a:r>
          </a:p>
          <a:p>
            <a:pPr marL="0" indent="0" algn="ctr">
              <a:buNone/>
            </a:pPr>
            <a:endParaRPr lang="en-US" sz="2000" dirty="0">
              <a:latin typeface="Myriad Pro Black" panose="020B0903030403020204" pitchFamily="34" charset="0"/>
            </a:endParaRPr>
          </a:p>
          <a:p>
            <a:pPr marL="0" indent="0" algn="ctr">
              <a:buNone/>
            </a:pPr>
            <a:endParaRPr lang="en-US" sz="2000" dirty="0">
              <a:latin typeface="Myriad Pro Black" panose="020B0903030403020204" pitchFamily="34" charset="0"/>
            </a:endParaRPr>
          </a:p>
          <a:p>
            <a:pPr marL="0" indent="0" algn="ctr">
              <a:buNone/>
            </a:pPr>
            <a:endParaRPr lang="en-US" sz="2000" dirty="0">
              <a:latin typeface="Myriad Pro Black" panose="020B0903030403020204" pitchFamily="34" charset="0"/>
            </a:endParaRPr>
          </a:p>
          <a:p>
            <a:pPr marL="0" indent="0" algn="ctr">
              <a:buNone/>
            </a:pPr>
            <a:endParaRPr lang="en-US" sz="2000" dirty="0">
              <a:latin typeface="Myriad Pro Black" panose="020B0903030403020204" pitchFamily="34" charset="0"/>
            </a:endParaRPr>
          </a:p>
          <a:p>
            <a:pPr marL="0" indent="0" algn="ctr">
              <a:buNone/>
            </a:pPr>
            <a:endParaRPr lang="en-US" sz="2000" dirty="0">
              <a:latin typeface="Myriad Pro Black" panose="020B0903030403020204" pitchFamily="34" charset="0"/>
            </a:endParaRPr>
          </a:p>
          <a:p>
            <a:pPr marL="0" indent="0" algn="ctr">
              <a:buNone/>
            </a:pPr>
            <a:endParaRPr lang="en-US" sz="2000" dirty="0">
              <a:latin typeface="Myriad Pro Black" panose="020B0903030403020204" pitchFamily="34" charset="0"/>
            </a:endParaRPr>
          </a:p>
          <a:p>
            <a:pPr marL="0" indent="0" algn="ctr">
              <a:buNone/>
            </a:pPr>
            <a:endParaRPr lang="en-US" sz="2000" dirty="0">
              <a:latin typeface="Myriad Pro Black" panose="020B0903030403020204" pitchFamily="34" charset="0"/>
            </a:endParaRPr>
          </a:p>
          <a:p>
            <a:pPr marL="0" indent="0" algn="ctr">
              <a:buNone/>
            </a:pPr>
            <a:endParaRPr lang="en-US" sz="2000" dirty="0">
              <a:latin typeface="Myriad Pro Black" panose="020B0903030403020204" pitchFamily="34" charset="0"/>
            </a:endParaRPr>
          </a:p>
        </p:txBody>
      </p:sp>
      <p:pic>
        <p:nvPicPr>
          <p:cNvPr id="31" name="Picture 30" descr="Medium shot of a person smiling&#10;&#10;Description automatically generated">
            <a:extLst>
              <a:ext uri="{FF2B5EF4-FFF2-40B4-BE49-F238E27FC236}">
                <a16:creationId xmlns:a16="http://schemas.microsoft.com/office/drawing/2014/main" id="{AACFD1BD-5648-E397-A7C1-9259304EE88B}"/>
              </a:ext>
            </a:extLst>
          </p:cNvPr>
          <p:cNvPicPr>
            <a:picLocks noChangeAspect="1"/>
          </p:cNvPicPr>
          <p:nvPr/>
        </p:nvPicPr>
        <p:blipFill rotWithShape="1">
          <a:blip r:embed="rId4">
            <a:extLst>
              <a:ext uri="{28A0092B-C50C-407E-A947-70E740481C1C}">
                <a14:useLocalDpi xmlns:a14="http://schemas.microsoft.com/office/drawing/2010/main" val="0"/>
              </a:ext>
            </a:extLst>
          </a:blip>
          <a:srcRect l="22036" t="16434" r="23174" b="34688"/>
          <a:stretch/>
        </p:blipFill>
        <p:spPr>
          <a:xfrm>
            <a:off x="10500731" y="4786332"/>
            <a:ext cx="1067876" cy="1424482"/>
          </a:xfrm>
          <a:prstGeom prst="rect">
            <a:avLst/>
          </a:prstGeom>
        </p:spPr>
      </p:pic>
      <p:pic>
        <p:nvPicPr>
          <p:cNvPr id="32" name="Picture 31" descr="A person wearing a glove&#10;&#10;Description automatically generated">
            <a:extLst>
              <a:ext uri="{FF2B5EF4-FFF2-40B4-BE49-F238E27FC236}">
                <a16:creationId xmlns:a16="http://schemas.microsoft.com/office/drawing/2014/main" id="{B1635271-A3C3-C7DB-7CD0-E331F7118B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826" y="4788832"/>
            <a:ext cx="1066487" cy="1421982"/>
          </a:xfrm>
          <a:prstGeom prst="rect">
            <a:avLst/>
          </a:prstGeom>
        </p:spPr>
      </p:pic>
      <p:pic>
        <p:nvPicPr>
          <p:cNvPr id="33" name="Picture 32" descr="A person with glasses and a finger up&#10;&#10;Description automatically generated">
            <a:extLst>
              <a:ext uri="{FF2B5EF4-FFF2-40B4-BE49-F238E27FC236}">
                <a16:creationId xmlns:a16="http://schemas.microsoft.com/office/drawing/2014/main" id="{6603095E-9D56-2662-A082-C0161DF802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558" y="4788832"/>
            <a:ext cx="1067875" cy="1421982"/>
          </a:xfrm>
          <a:prstGeom prst="rect">
            <a:avLst/>
          </a:prstGeom>
        </p:spPr>
      </p:pic>
      <p:pic>
        <p:nvPicPr>
          <p:cNvPr id="34" name="Content Placeholder 12" descr="A person taking a selfie&#10;&#10;Description automatically generated">
            <a:extLst>
              <a:ext uri="{FF2B5EF4-FFF2-40B4-BE49-F238E27FC236}">
                <a16:creationId xmlns:a16="http://schemas.microsoft.com/office/drawing/2014/main" id="{8A991449-486B-9123-FB75-28B04F2C7F39}"/>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12331" t="263" r="13684" b="1489"/>
          <a:stretch/>
        </p:blipFill>
        <p:spPr>
          <a:xfrm>
            <a:off x="2455192" y="4792694"/>
            <a:ext cx="1067875" cy="1418120"/>
          </a:xfrm>
          <a:prstGeom prst="rect">
            <a:avLst/>
          </a:prstGeom>
        </p:spPr>
      </p:pic>
      <p:pic>
        <p:nvPicPr>
          <p:cNvPr id="36" name="Picture 35" descr="A person wearing a hat&#10;&#10;Description automatically generated with low confidence">
            <a:extLst>
              <a:ext uri="{FF2B5EF4-FFF2-40B4-BE49-F238E27FC236}">
                <a16:creationId xmlns:a16="http://schemas.microsoft.com/office/drawing/2014/main" id="{8A020ED3-B0DB-5B6E-417B-60FCB7B44A69}"/>
              </a:ext>
            </a:extLst>
          </p:cNvPr>
          <p:cNvPicPr>
            <a:picLocks noChangeAspect="1"/>
          </p:cNvPicPr>
          <p:nvPr/>
        </p:nvPicPr>
        <p:blipFill rotWithShape="1">
          <a:blip r:embed="rId8">
            <a:extLst>
              <a:ext uri="{28A0092B-C50C-407E-A947-70E740481C1C}">
                <a14:useLocalDpi xmlns:a14="http://schemas.microsoft.com/office/drawing/2010/main" val="0"/>
              </a:ext>
            </a:extLst>
          </a:blip>
          <a:srcRect l="18016" t="27755" r="21082" b="11588"/>
          <a:stretch/>
        </p:blipFill>
        <p:spPr>
          <a:xfrm>
            <a:off x="6477960" y="4792694"/>
            <a:ext cx="1067875" cy="1418120"/>
          </a:xfrm>
          <a:prstGeom prst="rect">
            <a:avLst/>
          </a:prstGeom>
        </p:spPr>
      </p:pic>
      <p:sp>
        <p:nvSpPr>
          <p:cNvPr id="37" name="Rectangle 36">
            <a:extLst>
              <a:ext uri="{FF2B5EF4-FFF2-40B4-BE49-F238E27FC236}">
                <a16:creationId xmlns:a16="http://schemas.microsoft.com/office/drawing/2014/main" id="{EC41761E-5689-881F-A16F-0F91D862FFF5}"/>
              </a:ext>
            </a:extLst>
          </p:cNvPr>
          <p:cNvSpPr/>
          <p:nvPr/>
        </p:nvSpPr>
        <p:spPr>
          <a:xfrm>
            <a:off x="0" y="4678481"/>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0A0BC18-8E38-2C60-3B4A-6FB1270C7B71}"/>
              </a:ext>
            </a:extLst>
          </p:cNvPr>
          <p:cNvSpPr/>
          <p:nvPr/>
        </p:nvSpPr>
        <p:spPr>
          <a:xfrm>
            <a:off x="0" y="6183431"/>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945D81-25EA-DB93-9300-EB1CE5CAEFE1}"/>
              </a:ext>
            </a:extLst>
          </p:cNvPr>
          <p:cNvSpPr txBox="1"/>
          <p:nvPr/>
        </p:nvSpPr>
        <p:spPr>
          <a:xfrm>
            <a:off x="4467826" y="2693298"/>
            <a:ext cx="3541057" cy="1785104"/>
          </a:xfrm>
          <a:prstGeom prst="rect">
            <a:avLst/>
          </a:prstGeom>
          <a:noFill/>
        </p:spPr>
        <p:txBody>
          <a:bodyPr wrap="square" rtlCol="0">
            <a:spAutoFit/>
          </a:bodyPr>
          <a:lstStyle/>
          <a:p>
            <a:r>
              <a:rPr lang="en-US" sz="1100" dirty="0">
                <a:latin typeface="Myriad Pro Black" panose="020B0903030403020204"/>
              </a:rPr>
              <a:t>Aaron Ferguson, BSW</a:t>
            </a:r>
          </a:p>
          <a:p>
            <a:r>
              <a:rPr lang="en-US" sz="1100" dirty="0">
                <a:latin typeface="Myriad Pro Black" panose="020B0903030403020204"/>
              </a:rPr>
              <a:t>National Survivor’s Union, Leadership Team</a:t>
            </a:r>
          </a:p>
          <a:p>
            <a:r>
              <a:rPr lang="en-US" sz="1100" dirty="0">
                <a:latin typeface="Myriad Pro Black" panose="020B0903030403020204"/>
              </a:rPr>
              <a:t>Methadone Liaison</a:t>
            </a:r>
          </a:p>
          <a:p>
            <a:r>
              <a:rPr lang="en-US" sz="1100" dirty="0">
                <a:latin typeface="Myriad Pro Black" panose="020B0903030403020204"/>
              </a:rPr>
              <a:t>Community Medical Services</a:t>
            </a:r>
          </a:p>
          <a:p>
            <a:endParaRPr lang="en-US" sz="1100" dirty="0">
              <a:latin typeface="Myriad Pro Black" panose="020B0903030403020204"/>
            </a:endParaRPr>
          </a:p>
          <a:p>
            <a:r>
              <a:rPr lang="en-US" sz="1100" dirty="0">
                <a:latin typeface="Myriad Pro Black" panose="020B0903030403020204"/>
              </a:rPr>
              <a:t>Franklin Taveras</a:t>
            </a:r>
          </a:p>
          <a:p>
            <a:r>
              <a:rPr lang="en-US" sz="1100" dirty="0">
                <a:latin typeface="Myriad Pro Black" panose="020B0903030403020204"/>
              </a:rPr>
              <a:t>Community Education Navigation</a:t>
            </a:r>
          </a:p>
          <a:p>
            <a:r>
              <a:rPr lang="en-US" sz="1100" dirty="0">
                <a:latin typeface="Myriad Pro Black" panose="020B0903030403020204"/>
              </a:rPr>
              <a:t>Support CENS</a:t>
            </a:r>
          </a:p>
          <a:p>
            <a:r>
              <a:rPr lang="en-US" sz="1100" dirty="0">
                <a:latin typeface="Myriad Pro Black" panose="020B0903030403020204"/>
              </a:rPr>
              <a:t>Veteran Health Outreach</a:t>
            </a:r>
          </a:p>
          <a:p>
            <a:r>
              <a:rPr lang="en-US" sz="1100" dirty="0">
                <a:latin typeface="Myriad Pro Black" panose="020B0903030403020204"/>
              </a:rPr>
              <a:t>NYU School of Global Public Health</a:t>
            </a:r>
          </a:p>
        </p:txBody>
      </p:sp>
      <p:sp>
        <p:nvSpPr>
          <p:cNvPr id="4" name="TextBox 3">
            <a:extLst>
              <a:ext uri="{FF2B5EF4-FFF2-40B4-BE49-F238E27FC236}">
                <a16:creationId xmlns:a16="http://schemas.microsoft.com/office/drawing/2014/main" id="{6D2643CF-D0A4-52AC-2EF4-FDE876855019}"/>
              </a:ext>
            </a:extLst>
          </p:cNvPr>
          <p:cNvSpPr txBox="1"/>
          <p:nvPr/>
        </p:nvSpPr>
        <p:spPr>
          <a:xfrm>
            <a:off x="8008883" y="2728183"/>
            <a:ext cx="3778413" cy="1954381"/>
          </a:xfrm>
          <a:prstGeom prst="rect">
            <a:avLst/>
          </a:prstGeom>
          <a:noFill/>
        </p:spPr>
        <p:txBody>
          <a:bodyPr wrap="square" rtlCol="0">
            <a:spAutoFit/>
          </a:bodyPr>
          <a:lstStyle/>
          <a:p>
            <a:r>
              <a:rPr lang="en-US" sz="1100" dirty="0">
                <a:latin typeface="Myriad Pro Black" panose="020B0903030403020204"/>
              </a:rPr>
              <a:t>Nikketa Burges</a:t>
            </a:r>
          </a:p>
          <a:p>
            <a:r>
              <a:rPr lang="en-US" sz="1100" dirty="0">
                <a:latin typeface="Myriad Pro Black" panose="020B0903030403020204"/>
              </a:rPr>
              <a:t>CU Denver graduate student</a:t>
            </a:r>
          </a:p>
          <a:p>
            <a:endParaRPr lang="en-US" sz="1100" dirty="0">
              <a:latin typeface="Myriad Pro Black" panose="020B0903030403020204"/>
            </a:endParaRPr>
          </a:p>
          <a:p>
            <a:r>
              <a:rPr lang="en-US" sz="1100" dirty="0">
                <a:latin typeface="Myriad Pro Black" panose="020B0903030403020204"/>
              </a:rPr>
              <a:t>Juan Cortez</a:t>
            </a:r>
          </a:p>
          <a:p>
            <a:r>
              <a:rPr lang="en-US" sz="1100" dirty="0">
                <a:latin typeface="Myriad Pro Black" panose="020B0903030403020204"/>
              </a:rPr>
              <a:t>OnPoint NYC</a:t>
            </a:r>
          </a:p>
          <a:p>
            <a:endParaRPr lang="en-US" sz="1100" dirty="0">
              <a:latin typeface="Myriad Pro Black" panose="020B0903030403020204"/>
            </a:endParaRPr>
          </a:p>
          <a:p>
            <a:r>
              <a:rPr lang="en-US" sz="1100" dirty="0">
                <a:latin typeface="Myriad Pro Black" panose="020B0903030403020204"/>
              </a:rPr>
              <a:t>Aaron M. Laxton, MSW, LCSW</a:t>
            </a:r>
          </a:p>
          <a:p>
            <a:r>
              <a:rPr lang="en-US" sz="1100" dirty="0">
                <a:latin typeface="Myriad Pro Black" panose="020B0903030403020204"/>
              </a:rPr>
              <a:t>Saint Louis University, Ph.D. student</a:t>
            </a:r>
          </a:p>
          <a:p>
            <a:endParaRPr lang="en-US" sz="1100" dirty="0">
              <a:latin typeface="Myriad Pro Black" panose="020B0903030403020204"/>
            </a:endParaRPr>
          </a:p>
          <a:p>
            <a:r>
              <a:rPr lang="en-US" sz="1100" dirty="0">
                <a:latin typeface="Myriad Pro Black" panose="020B0903030403020204"/>
              </a:rPr>
              <a:t>Mark Jenkins</a:t>
            </a:r>
          </a:p>
          <a:p>
            <a:r>
              <a:rPr lang="en-US" sz="1100" dirty="0">
                <a:latin typeface="Myriad Pro Black" panose="020B0903030403020204"/>
              </a:rPr>
              <a:t>CT Harm Reduction Alliance, CEO &amp; Founder </a:t>
            </a:r>
          </a:p>
        </p:txBody>
      </p:sp>
      <p:sp>
        <p:nvSpPr>
          <p:cNvPr id="9" name="TextBox 8">
            <a:extLst>
              <a:ext uri="{FF2B5EF4-FFF2-40B4-BE49-F238E27FC236}">
                <a16:creationId xmlns:a16="http://schemas.microsoft.com/office/drawing/2014/main" id="{81C8C1CF-70D3-4FF0-B156-F86F94D0DF88}"/>
              </a:ext>
            </a:extLst>
          </p:cNvPr>
          <p:cNvSpPr txBox="1"/>
          <p:nvPr/>
        </p:nvSpPr>
        <p:spPr>
          <a:xfrm>
            <a:off x="150985" y="2723152"/>
            <a:ext cx="2923291" cy="1785104"/>
          </a:xfrm>
          <a:prstGeom prst="rect">
            <a:avLst/>
          </a:prstGeom>
          <a:noFill/>
        </p:spPr>
        <p:txBody>
          <a:bodyPr wrap="square" rtlCol="0">
            <a:spAutoFit/>
          </a:bodyPr>
          <a:lstStyle/>
          <a:p>
            <a:r>
              <a:rPr lang="en-US" sz="1100" dirty="0">
                <a:latin typeface="Myriad Pro Black" panose="020B0903030403020204"/>
              </a:rPr>
              <a:t>Beth Dinges, PharmD, VA Illiana Healthcare System</a:t>
            </a:r>
          </a:p>
          <a:p>
            <a:endParaRPr lang="en-US" sz="1100" dirty="0">
              <a:latin typeface="Myriad Pro Black" panose="020B0903030403020204"/>
            </a:endParaRPr>
          </a:p>
          <a:p>
            <a:r>
              <a:rPr lang="en-US" sz="1100" dirty="0">
                <a:latin typeface="Myriad Pro Black" panose="020B0903030403020204"/>
              </a:rPr>
              <a:t>Tessa Rife-Pennington, PharmD, BCGP, San Francisco VA Health Care System</a:t>
            </a:r>
          </a:p>
          <a:p>
            <a:endParaRPr lang="en-US" sz="1100" dirty="0">
              <a:latin typeface="Myriad Pro Black" panose="020B0903030403020204"/>
            </a:endParaRPr>
          </a:p>
          <a:p>
            <a:r>
              <a:rPr lang="en-US" sz="1100" dirty="0">
                <a:latin typeface="Myriad Pro Black" panose="020B0903030403020204"/>
              </a:rPr>
              <a:t>Minh Q. Ho, DO, VA Orlando Healthcare System</a:t>
            </a:r>
          </a:p>
          <a:p>
            <a:endParaRPr lang="en-US" sz="1100" dirty="0">
              <a:latin typeface="Myriad Pro Black" panose="020B0903030403020204"/>
            </a:endParaRPr>
          </a:p>
          <a:p>
            <a:r>
              <a:rPr lang="en-US" sz="1100" dirty="0">
                <a:latin typeface="Myriad Pro Black" panose="020B0903030403020204"/>
              </a:rPr>
              <a:t>Garry Hayes</a:t>
            </a:r>
          </a:p>
        </p:txBody>
      </p:sp>
      <p:sp>
        <p:nvSpPr>
          <p:cNvPr id="12" name="TextBox 11">
            <a:extLst>
              <a:ext uri="{FF2B5EF4-FFF2-40B4-BE49-F238E27FC236}">
                <a16:creationId xmlns:a16="http://schemas.microsoft.com/office/drawing/2014/main" id="{3D100E95-0435-47D7-E700-A9AD1FAEC7E4}"/>
              </a:ext>
            </a:extLst>
          </p:cNvPr>
          <p:cNvSpPr txBox="1"/>
          <p:nvPr/>
        </p:nvSpPr>
        <p:spPr>
          <a:xfrm>
            <a:off x="4632911" y="6413466"/>
            <a:ext cx="7687477" cy="369332"/>
          </a:xfrm>
          <a:prstGeom prst="rect">
            <a:avLst/>
          </a:prstGeom>
          <a:noFill/>
        </p:spPr>
        <p:txBody>
          <a:bodyPr wrap="square" rtlCol="0">
            <a:spAutoFit/>
          </a:bodyPr>
          <a:lstStyle/>
          <a:p>
            <a:r>
              <a:rPr lang="en-US" dirty="0"/>
              <a:t>Consent and ROI on file. For pictures and quotes throughout presentation.. </a:t>
            </a:r>
          </a:p>
        </p:txBody>
      </p:sp>
    </p:spTree>
    <p:extLst>
      <p:ext uri="{BB962C8B-B14F-4D97-AF65-F5344CB8AC3E}">
        <p14:creationId xmlns:p14="http://schemas.microsoft.com/office/powerpoint/2010/main" val="238614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C7D4BC-8B4F-6221-5737-02190914EFEB}"/>
              </a:ext>
            </a:extLst>
          </p:cNvPr>
          <p:cNvSpPr>
            <a:spLocks noGrp="1"/>
          </p:cNvSpPr>
          <p:nvPr>
            <p:ph idx="1"/>
          </p:nvPr>
        </p:nvSpPr>
        <p:spPr>
          <a:xfrm>
            <a:off x="838200" y="2333297"/>
            <a:ext cx="5424948" cy="3843666"/>
          </a:xfrm>
        </p:spPr>
        <p:txBody>
          <a:bodyPr>
            <a:normAutofit/>
          </a:bodyPr>
          <a:lstStyle/>
          <a:p>
            <a:pPr lvl="1"/>
            <a:r>
              <a:rPr lang="en-US" dirty="0"/>
              <a:t>Lack of precedent</a:t>
            </a:r>
          </a:p>
          <a:p>
            <a:pPr lvl="2"/>
            <a:r>
              <a:rPr lang="en-US" sz="2400" dirty="0"/>
              <a:t>Existing Veteran Boards play passive “informative” role and member’s lack professional expertise</a:t>
            </a:r>
          </a:p>
          <a:p>
            <a:pPr marL="914400" lvl="2" indent="0">
              <a:buNone/>
            </a:pPr>
            <a:endParaRPr lang="en-US" sz="2400" dirty="0"/>
          </a:p>
          <a:p>
            <a:pPr lvl="1"/>
            <a:r>
              <a:rPr lang="en-US" dirty="0"/>
              <a:t>Member Compensation</a:t>
            </a:r>
          </a:p>
          <a:p>
            <a:endParaRPr lang="en-US" sz="2000" dirty="0"/>
          </a:p>
        </p:txBody>
      </p:sp>
      <p:pic>
        <p:nvPicPr>
          <p:cNvPr id="4" name="Picture 3" descr="A person wearing a hat&#10;&#10;Description automatically generated with low confidence">
            <a:extLst>
              <a:ext uri="{FF2B5EF4-FFF2-40B4-BE49-F238E27FC236}">
                <a16:creationId xmlns:a16="http://schemas.microsoft.com/office/drawing/2014/main" id="{484576BF-3070-971D-2793-78A55894AC69}"/>
              </a:ext>
            </a:extLst>
          </p:cNvPr>
          <p:cNvPicPr>
            <a:picLocks noChangeAspect="1"/>
          </p:cNvPicPr>
          <p:nvPr/>
        </p:nvPicPr>
        <p:blipFill rotWithShape="1">
          <a:blip r:embed="rId3">
            <a:extLst>
              <a:ext uri="{28A0092B-C50C-407E-A947-70E740481C1C}">
                <a14:useLocalDpi xmlns:a14="http://schemas.microsoft.com/office/drawing/2010/main" val="0"/>
              </a:ext>
            </a:extLst>
          </a:blip>
          <a:srcRect t="7745" b="5995"/>
          <a:stretch/>
        </p:blipFill>
        <p:spPr>
          <a:xfrm>
            <a:off x="7769315" y="1222260"/>
            <a:ext cx="4422685" cy="508667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pSp>
        <p:nvGrpSpPr>
          <p:cNvPr id="5" name="Group 4">
            <a:extLst>
              <a:ext uri="{FF2B5EF4-FFF2-40B4-BE49-F238E27FC236}">
                <a16:creationId xmlns:a16="http://schemas.microsoft.com/office/drawing/2014/main" id="{054887BC-AF3D-F7BF-DD04-0703804A5A0F}"/>
              </a:ext>
            </a:extLst>
          </p:cNvPr>
          <p:cNvGrpSpPr/>
          <p:nvPr/>
        </p:nvGrpSpPr>
        <p:grpSpPr>
          <a:xfrm>
            <a:off x="0" y="300251"/>
            <a:ext cx="12192000" cy="1296537"/>
            <a:chOff x="0" y="300251"/>
            <a:chExt cx="12192000" cy="1296537"/>
          </a:xfrm>
        </p:grpSpPr>
        <p:sp>
          <p:nvSpPr>
            <p:cNvPr id="6" name="Rectangle 5">
              <a:extLst>
                <a:ext uri="{FF2B5EF4-FFF2-40B4-BE49-F238E27FC236}">
                  <a16:creationId xmlns:a16="http://schemas.microsoft.com/office/drawing/2014/main" id="{5FB9AFCA-AFEE-BF23-BCAB-FE4A68E77DD6}"/>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B1C5BE-37E5-602E-3D5B-07BAE81EFE39}"/>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3A2D08-D117-19FE-2133-DC00D354D843}"/>
                </a:ext>
              </a:extLst>
            </p:cNvPr>
            <p:cNvSpPr txBox="1"/>
            <p:nvPr/>
          </p:nvSpPr>
          <p:spPr>
            <a:xfrm>
              <a:off x="0" y="379610"/>
              <a:ext cx="12192000" cy="1107996"/>
            </a:xfrm>
            <a:prstGeom prst="rect">
              <a:avLst/>
            </a:prstGeom>
            <a:noFill/>
          </p:spPr>
          <p:txBody>
            <a:bodyPr wrap="square" rtlCol="0">
              <a:spAutoFit/>
            </a:bodyPr>
            <a:lstStyle/>
            <a:p>
              <a:pPr algn="ctr"/>
              <a:r>
                <a:rPr lang="en-US" sz="6600" b="1">
                  <a:latin typeface="Myriad Pro Cond" panose="020B0506030403020204" pitchFamily="34" charset="0"/>
                </a:rPr>
                <a:t>Challenges</a:t>
              </a:r>
            </a:p>
          </p:txBody>
        </p:sp>
      </p:grpSp>
      <p:grpSp>
        <p:nvGrpSpPr>
          <p:cNvPr id="10" name="Group 9">
            <a:extLst>
              <a:ext uri="{FF2B5EF4-FFF2-40B4-BE49-F238E27FC236}">
                <a16:creationId xmlns:a16="http://schemas.microsoft.com/office/drawing/2014/main" id="{ADBA990A-A377-C426-1FBC-F61A8ADF9076}"/>
              </a:ext>
            </a:extLst>
          </p:cNvPr>
          <p:cNvGrpSpPr/>
          <p:nvPr/>
        </p:nvGrpSpPr>
        <p:grpSpPr>
          <a:xfrm>
            <a:off x="5591174" y="5705475"/>
            <a:ext cx="6603873" cy="948161"/>
            <a:chOff x="5591174" y="5705475"/>
            <a:chExt cx="6603873" cy="948161"/>
          </a:xfrm>
        </p:grpSpPr>
        <p:sp>
          <p:nvSpPr>
            <p:cNvPr id="11" name="Flowchart: Off-page Connector 10">
              <a:extLst>
                <a:ext uri="{FF2B5EF4-FFF2-40B4-BE49-F238E27FC236}">
                  <a16:creationId xmlns:a16="http://schemas.microsoft.com/office/drawing/2014/main" id="{2912A3FF-D19F-CAF4-85B9-950564DAF49D}"/>
                </a:ext>
              </a:extLst>
            </p:cNvPr>
            <p:cNvSpPr/>
            <p:nvPr/>
          </p:nvSpPr>
          <p:spPr>
            <a:xfrm rot="5400000">
              <a:off x="8457387" y="2915976"/>
              <a:ext cx="874495" cy="6600825"/>
            </a:xfrm>
            <a:prstGeom prst="flowChartOffpageConnector">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Off-page Connector 11">
              <a:extLst>
                <a:ext uri="{FF2B5EF4-FFF2-40B4-BE49-F238E27FC236}">
                  <a16:creationId xmlns:a16="http://schemas.microsoft.com/office/drawing/2014/main" id="{93738D22-5143-1466-2572-B63E17657AA1}"/>
                </a:ext>
              </a:extLst>
            </p:cNvPr>
            <p:cNvSpPr/>
            <p:nvPr/>
          </p:nvSpPr>
          <p:spPr>
            <a:xfrm rot="5400000">
              <a:off x="8454339" y="2842310"/>
              <a:ext cx="874495" cy="6600825"/>
            </a:xfrm>
            <a:prstGeom prst="flowChartOffpageConnector">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A18D4E-687A-B564-CD02-047FCA36E2DB}"/>
                </a:ext>
              </a:extLst>
            </p:cNvPr>
            <p:cNvSpPr txBox="1"/>
            <p:nvPr/>
          </p:nvSpPr>
          <p:spPr>
            <a:xfrm>
              <a:off x="6864105" y="5773047"/>
              <a:ext cx="5101248" cy="784830"/>
            </a:xfrm>
            <a:prstGeom prst="rect">
              <a:avLst/>
            </a:prstGeom>
            <a:noFill/>
          </p:spPr>
          <p:txBody>
            <a:bodyPr wrap="square" rtlCol="0">
              <a:spAutoFit/>
            </a:bodyPr>
            <a:lstStyle/>
            <a:p>
              <a:pPr algn="ctr"/>
              <a:r>
                <a:rPr lang="en-US" sz="1500" b="1" i="1" dirty="0">
                  <a:solidFill>
                    <a:srgbClr val="000000"/>
                  </a:solidFill>
                  <a:effectLst/>
                  <a:latin typeface="Myriad Pro" panose="020B0503030403090204" pitchFamily="34" charset="0"/>
                </a:rPr>
                <a:t>-- “  ‘lived experience’ is essential in creating a pathway to health and community in this very stigmatized veteran population. ”</a:t>
              </a:r>
              <a:endParaRPr lang="en-US" sz="1500" b="1" i="1" dirty="0">
                <a:latin typeface="Myriad Pro" panose="020B0503030403090204" pitchFamily="34" charset="0"/>
              </a:endParaRPr>
            </a:p>
          </p:txBody>
        </p:sp>
      </p:grpSp>
    </p:spTree>
    <p:extLst>
      <p:ext uri="{BB962C8B-B14F-4D97-AF65-F5344CB8AC3E}">
        <p14:creationId xmlns:p14="http://schemas.microsoft.com/office/powerpoint/2010/main" val="140025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95450C-761E-0989-D8C0-5166C0FEC798}"/>
              </a:ext>
            </a:extLst>
          </p:cNvPr>
          <p:cNvSpPr>
            <a:spLocks noGrp="1"/>
          </p:cNvSpPr>
          <p:nvPr>
            <p:ph idx="1"/>
          </p:nvPr>
        </p:nvSpPr>
        <p:spPr>
          <a:xfrm>
            <a:off x="609287" y="2317335"/>
            <a:ext cx="5409770" cy="3843666"/>
          </a:xfrm>
        </p:spPr>
        <p:txBody>
          <a:bodyPr>
            <a:normAutofit/>
          </a:bodyPr>
          <a:lstStyle/>
          <a:p>
            <a:r>
              <a:rPr lang="en-US" dirty="0"/>
              <a:t>Seeking research opportunities</a:t>
            </a:r>
          </a:p>
          <a:p>
            <a:r>
              <a:rPr lang="en-US" dirty="0"/>
              <a:t>Building a network of other Veterans </a:t>
            </a:r>
          </a:p>
          <a:p>
            <a:pPr lvl="1"/>
            <a:r>
              <a:rPr lang="en-US" dirty="0"/>
              <a:t>Leaflet recruitment flyer for conferences</a:t>
            </a:r>
          </a:p>
          <a:p>
            <a:pPr lvl="1"/>
            <a:r>
              <a:rPr lang="en-US" dirty="0"/>
              <a:t>Internal/external website about board</a:t>
            </a:r>
          </a:p>
          <a:p>
            <a:pPr lvl="1"/>
            <a:r>
              <a:rPr lang="en-US" dirty="0"/>
              <a:t>Newsletter development </a:t>
            </a:r>
          </a:p>
          <a:p>
            <a:endParaRPr lang="en-US" sz="2000" dirty="0"/>
          </a:p>
        </p:txBody>
      </p:sp>
      <p:pic>
        <p:nvPicPr>
          <p:cNvPr id="4" name="Picture 3" descr="Medium shot of a person smiling&#10;&#10;Description automatically generated">
            <a:extLst>
              <a:ext uri="{FF2B5EF4-FFF2-40B4-BE49-F238E27FC236}">
                <a16:creationId xmlns:a16="http://schemas.microsoft.com/office/drawing/2014/main" id="{54B6C3E8-BDA5-89F4-5779-2E3903073F96}"/>
              </a:ext>
            </a:extLst>
          </p:cNvPr>
          <p:cNvPicPr>
            <a:picLocks noChangeAspect="1"/>
          </p:cNvPicPr>
          <p:nvPr/>
        </p:nvPicPr>
        <p:blipFill rotWithShape="1">
          <a:blip r:embed="rId2">
            <a:extLst>
              <a:ext uri="{28A0092B-C50C-407E-A947-70E740481C1C}">
                <a14:useLocalDpi xmlns:a14="http://schemas.microsoft.com/office/drawing/2010/main" val="0"/>
              </a:ext>
            </a:extLst>
          </a:blip>
          <a:srcRect l="6661" t="10804" r="17059" b="30414"/>
          <a:stretch/>
        </p:blipFill>
        <p:spPr>
          <a:xfrm>
            <a:off x="7769315" y="1222260"/>
            <a:ext cx="4422685" cy="508667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pSp>
        <p:nvGrpSpPr>
          <p:cNvPr id="5" name="Group 4">
            <a:extLst>
              <a:ext uri="{FF2B5EF4-FFF2-40B4-BE49-F238E27FC236}">
                <a16:creationId xmlns:a16="http://schemas.microsoft.com/office/drawing/2014/main" id="{04FDDBF9-611F-AE19-99FD-99D48032AE36}"/>
              </a:ext>
            </a:extLst>
          </p:cNvPr>
          <p:cNvGrpSpPr/>
          <p:nvPr/>
        </p:nvGrpSpPr>
        <p:grpSpPr>
          <a:xfrm>
            <a:off x="0" y="300251"/>
            <a:ext cx="12192000" cy="1296537"/>
            <a:chOff x="0" y="300251"/>
            <a:chExt cx="12192000" cy="1296537"/>
          </a:xfrm>
        </p:grpSpPr>
        <p:sp>
          <p:nvSpPr>
            <p:cNvPr id="6" name="Rectangle 5">
              <a:extLst>
                <a:ext uri="{FF2B5EF4-FFF2-40B4-BE49-F238E27FC236}">
                  <a16:creationId xmlns:a16="http://schemas.microsoft.com/office/drawing/2014/main" id="{76D8E2D2-3BC2-11CB-759A-74195C3C151C}"/>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B5FFDF-0321-1068-6C0E-FA9EB2FAD550}"/>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1F0F8B-12A5-3190-7DFA-F37E26566C46}"/>
                </a:ext>
              </a:extLst>
            </p:cNvPr>
            <p:cNvSpPr txBox="1"/>
            <p:nvPr/>
          </p:nvSpPr>
          <p:spPr>
            <a:xfrm>
              <a:off x="0" y="379610"/>
              <a:ext cx="12192000" cy="1107996"/>
            </a:xfrm>
            <a:prstGeom prst="rect">
              <a:avLst/>
            </a:prstGeom>
            <a:noFill/>
          </p:spPr>
          <p:txBody>
            <a:bodyPr wrap="square" rtlCol="0">
              <a:spAutoFit/>
            </a:bodyPr>
            <a:lstStyle/>
            <a:p>
              <a:pPr algn="ctr"/>
              <a:r>
                <a:rPr lang="en-US" sz="6600" b="1">
                  <a:latin typeface="Myriad Pro Cond" panose="020B0506030403020204" pitchFamily="34" charset="0"/>
                </a:rPr>
                <a:t>Current Focus</a:t>
              </a:r>
            </a:p>
          </p:txBody>
        </p:sp>
      </p:grpSp>
      <p:grpSp>
        <p:nvGrpSpPr>
          <p:cNvPr id="10" name="Group 9">
            <a:extLst>
              <a:ext uri="{FF2B5EF4-FFF2-40B4-BE49-F238E27FC236}">
                <a16:creationId xmlns:a16="http://schemas.microsoft.com/office/drawing/2014/main" id="{1CD4E336-068F-7C4D-FB86-B2E4A20FB7E6}"/>
              </a:ext>
            </a:extLst>
          </p:cNvPr>
          <p:cNvGrpSpPr/>
          <p:nvPr/>
        </p:nvGrpSpPr>
        <p:grpSpPr>
          <a:xfrm>
            <a:off x="5591174" y="5705475"/>
            <a:ext cx="6653692" cy="948161"/>
            <a:chOff x="5591174" y="5705475"/>
            <a:chExt cx="6653692" cy="948161"/>
          </a:xfrm>
        </p:grpSpPr>
        <p:sp>
          <p:nvSpPr>
            <p:cNvPr id="11" name="Flowchart: Off-page Connector 10">
              <a:extLst>
                <a:ext uri="{FF2B5EF4-FFF2-40B4-BE49-F238E27FC236}">
                  <a16:creationId xmlns:a16="http://schemas.microsoft.com/office/drawing/2014/main" id="{1C9A8818-FF4A-31C6-2CA1-726ED2993FD8}"/>
                </a:ext>
              </a:extLst>
            </p:cNvPr>
            <p:cNvSpPr/>
            <p:nvPr/>
          </p:nvSpPr>
          <p:spPr>
            <a:xfrm rot="5400000">
              <a:off x="8457387" y="2915976"/>
              <a:ext cx="874495" cy="6600825"/>
            </a:xfrm>
            <a:prstGeom prst="flowChartOffpageConnector">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Off-page Connector 11">
              <a:extLst>
                <a:ext uri="{FF2B5EF4-FFF2-40B4-BE49-F238E27FC236}">
                  <a16:creationId xmlns:a16="http://schemas.microsoft.com/office/drawing/2014/main" id="{8ADC8747-E5C7-C664-BD56-E287ED1AC85D}"/>
                </a:ext>
              </a:extLst>
            </p:cNvPr>
            <p:cNvSpPr/>
            <p:nvPr/>
          </p:nvSpPr>
          <p:spPr>
            <a:xfrm rot="5400000">
              <a:off x="8454339" y="2842310"/>
              <a:ext cx="874495" cy="6600825"/>
            </a:xfrm>
            <a:prstGeom prst="flowChartOffpageConnector">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5ACD471-B50C-4D0B-E28F-3228AE0E5D22}"/>
                </a:ext>
              </a:extLst>
            </p:cNvPr>
            <p:cNvSpPr txBox="1"/>
            <p:nvPr/>
          </p:nvSpPr>
          <p:spPr>
            <a:xfrm>
              <a:off x="6187632" y="5884002"/>
              <a:ext cx="6057234" cy="553998"/>
            </a:xfrm>
            <a:prstGeom prst="rect">
              <a:avLst/>
            </a:prstGeom>
            <a:noFill/>
          </p:spPr>
          <p:txBody>
            <a:bodyPr wrap="square" rtlCol="0">
              <a:spAutoFit/>
            </a:bodyPr>
            <a:lstStyle/>
            <a:p>
              <a:pPr algn="ctr"/>
              <a:r>
                <a:rPr lang="en-US" sz="1500" b="1" i="1" dirty="0">
                  <a:solidFill>
                    <a:srgbClr val="000000"/>
                  </a:solidFill>
                  <a:effectLst/>
                  <a:latin typeface="Myriad Pro" panose="020B0503030403090204" pitchFamily="34" charset="0"/>
                </a:rPr>
                <a:t>-- “We must accept that people will use drugs and give lifesaving info. Saving lives looks different than we often think. ”</a:t>
              </a:r>
              <a:endParaRPr lang="en-US" sz="1500" b="1" i="1" dirty="0">
                <a:latin typeface="Myriad Pro" panose="020B0503030403090204" pitchFamily="34" charset="0"/>
              </a:endParaRPr>
            </a:p>
          </p:txBody>
        </p:sp>
      </p:grpSp>
    </p:spTree>
    <p:extLst>
      <p:ext uri="{BB962C8B-B14F-4D97-AF65-F5344CB8AC3E}">
        <p14:creationId xmlns:p14="http://schemas.microsoft.com/office/powerpoint/2010/main" val="217703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1B97E9-FB2D-CD13-64D9-B542D93F9FC5}"/>
              </a:ext>
            </a:extLst>
          </p:cNvPr>
          <p:cNvPicPr>
            <a:picLocks noChangeAspect="1"/>
          </p:cNvPicPr>
          <p:nvPr/>
        </p:nvPicPr>
        <p:blipFill>
          <a:blip r:embed="rId2"/>
          <a:stretch>
            <a:fillRect/>
          </a:stretch>
        </p:blipFill>
        <p:spPr>
          <a:xfrm>
            <a:off x="6825104" y="1879897"/>
            <a:ext cx="2249056" cy="3397769"/>
          </a:xfrm>
          <a:prstGeom prst="rect">
            <a:avLst/>
          </a:prstGeom>
        </p:spPr>
      </p:pic>
      <p:grpSp>
        <p:nvGrpSpPr>
          <p:cNvPr id="5" name="Group 4">
            <a:extLst>
              <a:ext uri="{FF2B5EF4-FFF2-40B4-BE49-F238E27FC236}">
                <a16:creationId xmlns:a16="http://schemas.microsoft.com/office/drawing/2014/main" id="{D8C48A14-0F84-0E3A-EF16-FF6747A486E9}"/>
              </a:ext>
            </a:extLst>
          </p:cNvPr>
          <p:cNvGrpSpPr/>
          <p:nvPr/>
        </p:nvGrpSpPr>
        <p:grpSpPr>
          <a:xfrm>
            <a:off x="0" y="300251"/>
            <a:ext cx="12192000" cy="1296537"/>
            <a:chOff x="0" y="300251"/>
            <a:chExt cx="12192000" cy="1296537"/>
          </a:xfrm>
        </p:grpSpPr>
        <p:sp>
          <p:nvSpPr>
            <p:cNvPr id="6" name="Rectangle 5">
              <a:extLst>
                <a:ext uri="{FF2B5EF4-FFF2-40B4-BE49-F238E27FC236}">
                  <a16:creationId xmlns:a16="http://schemas.microsoft.com/office/drawing/2014/main" id="{86498531-6694-A8B0-D2FF-FBF8D8C2F028}"/>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1B998D-400A-DC9F-F59B-A4B3498DAE2A}"/>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CCBA13-A5AC-D5E5-4B2A-D1CF60EA6F06}"/>
                </a:ext>
              </a:extLst>
            </p:cNvPr>
            <p:cNvSpPr txBox="1"/>
            <p:nvPr/>
          </p:nvSpPr>
          <p:spPr>
            <a:xfrm>
              <a:off x="0" y="379610"/>
              <a:ext cx="12192000" cy="1107996"/>
            </a:xfrm>
            <a:prstGeom prst="rect">
              <a:avLst/>
            </a:prstGeom>
            <a:noFill/>
          </p:spPr>
          <p:txBody>
            <a:bodyPr wrap="square" rtlCol="0">
              <a:spAutoFit/>
            </a:bodyPr>
            <a:lstStyle/>
            <a:p>
              <a:pPr algn="ctr"/>
              <a:r>
                <a:rPr lang="en-US" sz="6600" b="1" dirty="0">
                  <a:latin typeface="Myriad Pro Cond" panose="020B0506030403020204" pitchFamily="34" charset="0"/>
                </a:rPr>
                <a:t>Other Education </a:t>
              </a:r>
            </a:p>
          </p:txBody>
        </p:sp>
      </p:grpSp>
      <p:grpSp>
        <p:nvGrpSpPr>
          <p:cNvPr id="10" name="Group 9">
            <a:extLst>
              <a:ext uri="{FF2B5EF4-FFF2-40B4-BE49-F238E27FC236}">
                <a16:creationId xmlns:a16="http://schemas.microsoft.com/office/drawing/2014/main" id="{9579ECB8-BDFD-813F-39DC-3E02C9461A84}"/>
              </a:ext>
            </a:extLst>
          </p:cNvPr>
          <p:cNvGrpSpPr/>
          <p:nvPr/>
        </p:nvGrpSpPr>
        <p:grpSpPr>
          <a:xfrm>
            <a:off x="4032412" y="5568581"/>
            <a:ext cx="6898401" cy="948161"/>
            <a:chOff x="5591174" y="5705475"/>
            <a:chExt cx="6898401" cy="948161"/>
          </a:xfrm>
        </p:grpSpPr>
        <p:sp>
          <p:nvSpPr>
            <p:cNvPr id="11" name="Flowchart: Off-page Connector 10">
              <a:extLst>
                <a:ext uri="{FF2B5EF4-FFF2-40B4-BE49-F238E27FC236}">
                  <a16:creationId xmlns:a16="http://schemas.microsoft.com/office/drawing/2014/main" id="{98437567-110B-9209-4749-302B2445AC43}"/>
                </a:ext>
              </a:extLst>
            </p:cNvPr>
            <p:cNvSpPr/>
            <p:nvPr/>
          </p:nvSpPr>
          <p:spPr>
            <a:xfrm rot="5400000">
              <a:off x="8457387" y="2915976"/>
              <a:ext cx="874495" cy="6600825"/>
            </a:xfrm>
            <a:prstGeom prst="flowChartOffpageConnector">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Off-page Connector 11">
              <a:extLst>
                <a:ext uri="{FF2B5EF4-FFF2-40B4-BE49-F238E27FC236}">
                  <a16:creationId xmlns:a16="http://schemas.microsoft.com/office/drawing/2014/main" id="{4461DEE4-4F97-9BF5-0332-030DB776F521}"/>
                </a:ext>
              </a:extLst>
            </p:cNvPr>
            <p:cNvSpPr/>
            <p:nvPr/>
          </p:nvSpPr>
          <p:spPr>
            <a:xfrm rot="5400000">
              <a:off x="8454339" y="2842310"/>
              <a:ext cx="874495" cy="6600825"/>
            </a:xfrm>
            <a:prstGeom prst="flowChartOffpageConnector">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AA3A339-362B-51FA-38AE-D718FFE2E9B4}"/>
                </a:ext>
              </a:extLst>
            </p:cNvPr>
            <p:cNvSpPr txBox="1"/>
            <p:nvPr/>
          </p:nvSpPr>
          <p:spPr>
            <a:xfrm>
              <a:off x="7126999" y="5705475"/>
              <a:ext cx="5362576" cy="923330"/>
            </a:xfrm>
            <a:prstGeom prst="rect">
              <a:avLst/>
            </a:prstGeom>
            <a:noFill/>
          </p:spPr>
          <p:txBody>
            <a:bodyPr wrap="square" rtlCol="0">
              <a:spAutoFit/>
            </a:bodyPr>
            <a:lstStyle/>
            <a:p>
              <a:r>
                <a:rPr lang="en-US" sz="1800" b="1" i="1" dirty="0">
                  <a:latin typeface="Myriad Pro Black"/>
                </a:rPr>
                <a:t>Graphic Medicine c</a:t>
              </a:r>
              <a:r>
                <a:rPr lang="en-US" sz="1800" b="1" i="1" u="none" strike="noStrike" baseline="0" dirty="0">
                  <a:latin typeface="Myriad Pro Black"/>
                </a:rPr>
                <a:t>o-de</a:t>
              </a:r>
              <a:r>
                <a:rPr lang="en-US" sz="1800" b="1" i="1" dirty="0">
                  <a:latin typeface="Myriad Pro Black"/>
                </a:rPr>
                <a:t>s</a:t>
              </a:r>
              <a:r>
                <a:rPr lang="en-US" sz="1800" b="1" i="1" u="none" strike="noStrike" baseline="0" dirty="0">
                  <a:latin typeface="Myriad Pro Black"/>
                </a:rPr>
                <a:t>igned </a:t>
              </a:r>
              <a:r>
                <a:rPr lang="en-US" sz="1800" b="1" i="1" dirty="0">
                  <a:latin typeface="Myriad Pro Black"/>
                </a:rPr>
                <a:t>b</a:t>
              </a:r>
              <a:r>
                <a:rPr lang="en-US" sz="1800" b="1" i="1" u="none" strike="noStrike" baseline="0" dirty="0">
                  <a:latin typeface="Myriad Pro Black"/>
                </a:rPr>
                <a:t>y team of Veterans, Clinicians, Community Harm Reduction Specialists, and Researchers.*</a:t>
              </a:r>
              <a:endParaRPr lang="en-US" sz="1800" dirty="0"/>
            </a:p>
          </p:txBody>
        </p:sp>
      </p:grpSp>
      <p:pic>
        <p:nvPicPr>
          <p:cNvPr id="2" name="Content Placeholder 4">
            <a:extLst>
              <a:ext uri="{FF2B5EF4-FFF2-40B4-BE49-F238E27FC236}">
                <a16:creationId xmlns:a16="http://schemas.microsoft.com/office/drawing/2014/main" id="{CEDE0753-6CA3-7F37-32D1-DF743AF08FFA}"/>
              </a:ext>
            </a:extLst>
          </p:cNvPr>
          <p:cNvPicPr>
            <a:picLocks noGrp="1" noChangeAspect="1"/>
          </p:cNvPicPr>
          <p:nvPr>
            <p:ph idx="1"/>
          </p:nvPr>
        </p:nvPicPr>
        <p:blipFill>
          <a:blip r:embed="rId3"/>
          <a:stretch>
            <a:fillRect/>
          </a:stretch>
        </p:blipFill>
        <p:spPr>
          <a:xfrm>
            <a:off x="341066" y="1744085"/>
            <a:ext cx="3638720" cy="4580175"/>
          </a:xfrm>
        </p:spPr>
      </p:pic>
      <p:pic>
        <p:nvPicPr>
          <p:cNvPr id="9" name="Picture 8">
            <a:extLst>
              <a:ext uri="{FF2B5EF4-FFF2-40B4-BE49-F238E27FC236}">
                <a16:creationId xmlns:a16="http://schemas.microsoft.com/office/drawing/2014/main" id="{3E967F22-C5FB-9EF8-D6DD-D0A544DD72BE}"/>
              </a:ext>
            </a:extLst>
          </p:cNvPr>
          <p:cNvPicPr>
            <a:picLocks noChangeAspect="1"/>
          </p:cNvPicPr>
          <p:nvPr/>
        </p:nvPicPr>
        <p:blipFill rotWithShape="1">
          <a:blip r:embed="rId4"/>
          <a:srcRect l="2593" t="1639" r="932" b="2168"/>
          <a:stretch/>
        </p:blipFill>
        <p:spPr>
          <a:xfrm>
            <a:off x="4116504" y="1945414"/>
            <a:ext cx="2634986" cy="3266737"/>
          </a:xfrm>
          <a:prstGeom prst="rect">
            <a:avLst/>
          </a:prstGeom>
        </p:spPr>
      </p:pic>
      <p:pic>
        <p:nvPicPr>
          <p:cNvPr id="15" name="Picture 14">
            <a:extLst>
              <a:ext uri="{FF2B5EF4-FFF2-40B4-BE49-F238E27FC236}">
                <a16:creationId xmlns:a16="http://schemas.microsoft.com/office/drawing/2014/main" id="{29ABCE77-B4A8-F0DE-228D-5896D0421D74}"/>
              </a:ext>
            </a:extLst>
          </p:cNvPr>
          <p:cNvPicPr>
            <a:picLocks noChangeAspect="1"/>
          </p:cNvPicPr>
          <p:nvPr/>
        </p:nvPicPr>
        <p:blipFill>
          <a:blip r:embed="rId5"/>
          <a:stretch>
            <a:fillRect/>
          </a:stretch>
        </p:blipFill>
        <p:spPr>
          <a:xfrm>
            <a:off x="9074160" y="1785410"/>
            <a:ext cx="2622457" cy="2601642"/>
          </a:xfrm>
          <a:prstGeom prst="rect">
            <a:avLst/>
          </a:prstGeom>
        </p:spPr>
      </p:pic>
      <p:sp>
        <p:nvSpPr>
          <p:cNvPr id="16" name="TextBox 15">
            <a:extLst>
              <a:ext uri="{FF2B5EF4-FFF2-40B4-BE49-F238E27FC236}">
                <a16:creationId xmlns:a16="http://schemas.microsoft.com/office/drawing/2014/main" id="{9EBBB763-0636-DC77-47EF-8C92BC795492}"/>
              </a:ext>
            </a:extLst>
          </p:cNvPr>
          <p:cNvSpPr txBox="1"/>
          <p:nvPr/>
        </p:nvSpPr>
        <p:spPr>
          <a:xfrm>
            <a:off x="9375459" y="4326376"/>
            <a:ext cx="3427125" cy="369332"/>
          </a:xfrm>
          <a:prstGeom prst="rect">
            <a:avLst/>
          </a:prstGeom>
          <a:noFill/>
        </p:spPr>
        <p:txBody>
          <a:bodyPr wrap="square" rtlCol="0">
            <a:spAutoFit/>
          </a:bodyPr>
          <a:lstStyle/>
          <a:p>
            <a:r>
              <a:rPr lang="en-US" dirty="0"/>
              <a:t>External Facing Access </a:t>
            </a:r>
          </a:p>
        </p:txBody>
      </p:sp>
      <p:sp>
        <p:nvSpPr>
          <p:cNvPr id="17" name="TextBox 16">
            <a:extLst>
              <a:ext uri="{FF2B5EF4-FFF2-40B4-BE49-F238E27FC236}">
                <a16:creationId xmlns:a16="http://schemas.microsoft.com/office/drawing/2014/main" id="{47F3692F-10A6-3BCE-BBC1-A2447802CF61}"/>
              </a:ext>
            </a:extLst>
          </p:cNvPr>
          <p:cNvSpPr txBox="1"/>
          <p:nvPr/>
        </p:nvSpPr>
        <p:spPr>
          <a:xfrm>
            <a:off x="111342" y="6615175"/>
            <a:ext cx="12691242" cy="261610"/>
          </a:xfrm>
          <a:prstGeom prst="rect">
            <a:avLst/>
          </a:prstGeom>
          <a:noFill/>
        </p:spPr>
        <p:txBody>
          <a:bodyPr wrap="square">
            <a:spAutoFit/>
          </a:bodyPr>
          <a:lstStyle/>
          <a:p>
            <a:pPr algn="l"/>
            <a:r>
              <a:rPr lang="en-US" sz="1100" b="1" i="1" u="none" strike="noStrike" baseline="0" dirty="0">
                <a:latin typeface="Myriad Pro Black"/>
              </a:rPr>
              <a:t>*Principal Investigators: </a:t>
            </a:r>
            <a:r>
              <a:rPr lang="en-US" sz="1100" b="0" i="0" u="none" strike="noStrike" baseline="0" dirty="0">
                <a:latin typeface="Myriad Pro Black"/>
              </a:rPr>
              <a:t>Justeen Hyde, PhD and Westyn Branch-Elliman, MD, MPH. </a:t>
            </a:r>
            <a:endParaRPr lang="en-US" sz="1100" dirty="0">
              <a:latin typeface="Myriad Pro Black"/>
            </a:endParaRPr>
          </a:p>
        </p:txBody>
      </p:sp>
    </p:spTree>
    <p:extLst>
      <p:ext uri="{BB962C8B-B14F-4D97-AF65-F5344CB8AC3E}">
        <p14:creationId xmlns:p14="http://schemas.microsoft.com/office/powerpoint/2010/main" val="231291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erson wearing a hat&#10;&#10;Description automatically generated with medium confidence">
            <a:extLst>
              <a:ext uri="{FF2B5EF4-FFF2-40B4-BE49-F238E27FC236}">
                <a16:creationId xmlns:a16="http://schemas.microsoft.com/office/drawing/2014/main" id="{9A072FEE-C74A-827B-43E1-41FE797033A1}"/>
              </a:ext>
            </a:extLst>
          </p:cNvPr>
          <p:cNvPicPr>
            <a:picLocks noChangeAspect="1"/>
          </p:cNvPicPr>
          <p:nvPr/>
        </p:nvPicPr>
        <p:blipFill rotWithShape="1">
          <a:blip r:embed="rId3">
            <a:extLst>
              <a:ext uri="{28A0092B-C50C-407E-A947-70E740481C1C}">
                <a14:useLocalDpi xmlns:a14="http://schemas.microsoft.com/office/drawing/2010/main" val="0"/>
              </a:ext>
            </a:extLst>
          </a:blip>
          <a:srcRect l="24236" t="32555" r="20526" b="12643"/>
          <a:stretch/>
        </p:blipFill>
        <p:spPr>
          <a:xfrm>
            <a:off x="8155969" y="1585249"/>
            <a:ext cx="1923458" cy="253595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9" name="Picture 8" descr="Medium shot of a person smiling&#10;&#10;Description automatically generated">
            <a:extLst>
              <a:ext uri="{FF2B5EF4-FFF2-40B4-BE49-F238E27FC236}">
                <a16:creationId xmlns:a16="http://schemas.microsoft.com/office/drawing/2014/main" id="{D00577F8-6F0D-B675-A96B-23DF9D0D0DC7}"/>
              </a:ext>
            </a:extLst>
          </p:cNvPr>
          <p:cNvPicPr>
            <a:picLocks noChangeAspect="1"/>
          </p:cNvPicPr>
          <p:nvPr/>
        </p:nvPicPr>
        <p:blipFill rotWithShape="1">
          <a:blip r:embed="rId4">
            <a:extLst>
              <a:ext uri="{28A0092B-C50C-407E-A947-70E740481C1C}">
                <a14:useLocalDpi xmlns:a14="http://schemas.microsoft.com/office/drawing/2010/main" val="0"/>
              </a:ext>
            </a:extLst>
          </a:blip>
          <a:srcRect l="22036" t="16434" r="23174" b="34688"/>
          <a:stretch/>
        </p:blipFill>
        <p:spPr>
          <a:xfrm>
            <a:off x="10167355" y="1566965"/>
            <a:ext cx="1923459" cy="2565779"/>
          </a:xfrm>
          <a:prstGeom prst="rect">
            <a:avLst/>
          </a:prstGeom>
        </p:spPr>
      </p:pic>
      <p:pic>
        <p:nvPicPr>
          <p:cNvPr id="10" name="Picture 9" descr="A person wearing a glove&#10;&#10;Description automatically generated">
            <a:extLst>
              <a:ext uri="{FF2B5EF4-FFF2-40B4-BE49-F238E27FC236}">
                <a16:creationId xmlns:a16="http://schemas.microsoft.com/office/drawing/2014/main" id="{806371AC-D81A-8BD6-89AA-F3A86C3AF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451" y="1571468"/>
            <a:ext cx="1920958" cy="2561276"/>
          </a:xfrm>
          <a:prstGeom prst="rect">
            <a:avLst/>
          </a:prstGeom>
        </p:spPr>
      </p:pic>
      <p:pic>
        <p:nvPicPr>
          <p:cNvPr id="11" name="Picture 10" descr="A person with glasses and a finger up&#10;&#10;Description automatically generated">
            <a:extLst>
              <a:ext uri="{FF2B5EF4-FFF2-40B4-BE49-F238E27FC236}">
                <a16:creationId xmlns:a16="http://schemas.microsoft.com/office/drawing/2014/main" id="{52C8DA10-DE9F-C1E9-17C7-E6EF52EB67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83" y="1571468"/>
            <a:ext cx="1923458" cy="2561276"/>
          </a:xfrm>
          <a:prstGeom prst="rect">
            <a:avLst/>
          </a:prstGeom>
        </p:spPr>
      </p:pic>
      <p:pic>
        <p:nvPicPr>
          <p:cNvPr id="12" name="Content Placeholder 12" descr="A person taking a selfie&#10;&#10;Description automatically generated">
            <a:extLst>
              <a:ext uri="{FF2B5EF4-FFF2-40B4-BE49-F238E27FC236}">
                <a16:creationId xmlns:a16="http://schemas.microsoft.com/office/drawing/2014/main" id="{12FEA659-4825-6C95-8708-C2884F47CE66}"/>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12331" t="263" r="13684" b="1489"/>
          <a:stretch/>
        </p:blipFill>
        <p:spPr>
          <a:xfrm>
            <a:off x="2121817" y="1578425"/>
            <a:ext cx="1923458" cy="2554319"/>
          </a:xfrm>
          <a:prstGeom prst="rect">
            <a:avLst/>
          </a:prstGeom>
        </p:spPr>
      </p:pic>
      <p:pic>
        <p:nvPicPr>
          <p:cNvPr id="14" name="Picture 13" descr="A person wearing a hat&#10;&#10;Description automatically generated with low confidence">
            <a:extLst>
              <a:ext uri="{FF2B5EF4-FFF2-40B4-BE49-F238E27FC236}">
                <a16:creationId xmlns:a16="http://schemas.microsoft.com/office/drawing/2014/main" id="{6DCC768F-0844-CF90-B93F-A03274AFCF54}"/>
              </a:ext>
            </a:extLst>
          </p:cNvPr>
          <p:cNvPicPr>
            <a:picLocks noChangeAspect="1"/>
          </p:cNvPicPr>
          <p:nvPr/>
        </p:nvPicPr>
        <p:blipFill rotWithShape="1">
          <a:blip r:embed="rId8">
            <a:extLst>
              <a:ext uri="{28A0092B-C50C-407E-A947-70E740481C1C}">
                <a14:useLocalDpi xmlns:a14="http://schemas.microsoft.com/office/drawing/2010/main" val="0"/>
              </a:ext>
            </a:extLst>
          </a:blip>
          <a:srcRect l="18016" t="27755" r="21082" b="11588"/>
          <a:stretch/>
        </p:blipFill>
        <p:spPr>
          <a:xfrm>
            <a:off x="6144585" y="1578425"/>
            <a:ext cx="1923458" cy="2554319"/>
          </a:xfrm>
          <a:prstGeom prst="rect">
            <a:avLst/>
          </a:prstGeom>
        </p:spPr>
      </p:pic>
      <p:sp>
        <p:nvSpPr>
          <p:cNvPr id="4" name="Rectangle 3">
            <a:extLst>
              <a:ext uri="{FF2B5EF4-FFF2-40B4-BE49-F238E27FC236}">
                <a16:creationId xmlns:a16="http://schemas.microsoft.com/office/drawing/2014/main" id="{BB069A15-0809-DAC2-E9DD-C7B66B591CB0}"/>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1579DF1-099C-5110-0948-39822794233F}"/>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F49E6B7-2598-9B0D-E1F3-3802465D2F7A}"/>
              </a:ext>
            </a:extLst>
          </p:cNvPr>
          <p:cNvSpPr txBox="1"/>
          <p:nvPr/>
        </p:nvSpPr>
        <p:spPr>
          <a:xfrm>
            <a:off x="0" y="379610"/>
            <a:ext cx="12192000" cy="830997"/>
          </a:xfrm>
          <a:prstGeom prst="rect">
            <a:avLst/>
          </a:prstGeom>
          <a:noFill/>
        </p:spPr>
        <p:txBody>
          <a:bodyPr wrap="square" rtlCol="0">
            <a:spAutoFit/>
          </a:bodyPr>
          <a:lstStyle/>
          <a:p>
            <a:pPr algn="ctr"/>
            <a:r>
              <a:rPr lang="en-US" sz="4800" b="1" dirty="0">
                <a:latin typeface="Myriad Pro Cond" panose="020B0506030403020204" pitchFamily="34" charset="0"/>
              </a:rPr>
              <a:t>“Nothing about us without us, is for us.”</a:t>
            </a:r>
          </a:p>
        </p:txBody>
      </p:sp>
      <p:sp>
        <p:nvSpPr>
          <p:cNvPr id="15" name="Rectangle 14">
            <a:extLst>
              <a:ext uri="{FF2B5EF4-FFF2-40B4-BE49-F238E27FC236}">
                <a16:creationId xmlns:a16="http://schemas.microsoft.com/office/drawing/2014/main" id="{7A8B3C52-05A3-2DB7-682C-2B6E08CC5877}"/>
              </a:ext>
            </a:extLst>
          </p:cNvPr>
          <p:cNvSpPr/>
          <p:nvPr/>
        </p:nvSpPr>
        <p:spPr>
          <a:xfrm>
            <a:off x="0" y="410966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Graphical user interface&#10;&#10;Description automatically generated">
            <a:extLst>
              <a:ext uri="{FF2B5EF4-FFF2-40B4-BE49-F238E27FC236}">
                <a16:creationId xmlns:a16="http://schemas.microsoft.com/office/drawing/2014/main" id="{5AE40B21-423C-75D5-95AF-AC752CBF0E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4660" y="5755351"/>
            <a:ext cx="3561083" cy="890271"/>
          </a:xfrm>
          <a:prstGeom prst="rect">
            <a:avLst/>
          </a:prstGeom>
        </p:spPr>
      </p:pic>
      <p:sp>
        <p:nvSpPr>
          <p:cNvPr id="18" name="TextBox 17">
            <a:extLst>
              <a:ext uri="{FF2B5EF4-FFF2-40B4-BE49-F238E27FC236}">
                <a16:creationId xmlns:a16="http://schemas.microsoft.com/office/drawing/2014/main" id="{BBBDEE5F-1EA1-61E6-DD00-364300F022A2}"/>
              </a:ext>
            </a:extLst>
          </p:cNvPr>
          <p:cNvSpPr txBox="1"/>
          <p:nvPr/>
        </p:nvSpPr>
        <p:spPr>
          <a:xfrm>
            <a:off x="-40591" y="4908729"/>
            <a:ext cx="12192000" cy="923330"/>
          </a:xfrm>
          <a:prstGeom prst="rect">
            <a:avLst/>
          </a:prstGeom>
          <a:noFill/>
        </p:spPr>
        <p:txBody>
          <a:bodyPr wrap="square" rtlCol="0">
            <a:spAutoFit/>
          </a:bodyPr>
          <a:lstStyle/>
          <a:p>
            <a:pPr algn="ctr"/>
            <a:r>
              <a:rPr lang="en-US" sz="5400" b="1">
                <a:latin typeface="Myriad Pro Cond" panose="020B0506030403020204" pitchFamily="34" charset="0"/>
              </a:rPr>
              <a:t>HR-VEB Members</a:t>
            </a:r>
          </a:p>
        </p:txBody>
      </p:sp>
      <p:sp>
        <p:nvSpPr>
          <p:cNvPr id="19" name="TextBox 18">
            <a:extLst>
              <a:ext uri="{FF2B5EF4-FFF2-40B4-BE49-F238E27FC236}">
                <a16:creationId xmlns:a16="http://schemas.microsoft.com/office/drawing/2014/main" id="{14A5E974-9DD2-FD8C-9010-1BB96406722C}"/>
              </a:ext>
            </a:extLst>
          </p:cNvPr>
          <p:cNvSpPr txBox="1"/>
          <p:nvPr/>
        </p:nvSpPr>
        <p:spPr>
          <a:xfrm>
            <a:off x="313364" y="4281436"/>
            <a:ext cx="1515095" cy="461665"/>
          </a:xfrm>
          <a:prstGeom prst="rect">
            <a:avLst/>
          </a:prstGeom>
          <a:noFill/>
        </p:spPr>
        <p:txBody>
          <a:bodyPr wrap="square" rtlCol="0">
            <a:spAutoFit/>
          </a:bodyPr>
          <a:lstStyle/>
          <a:p>
            <a:pPr algn="ctr"/>
            <a:r>
              <a:rPr lang="en-US" sz="1200" b="1" dirty="0">
                <a:latin typeface="Myriad Pro Black" panose="020B0903030403020204" pitchFamily="34" charset="0"/>
              </a:rPr>
              <a:t>Nikketa Burges</a:t>
            </a:r>
          </a:p>
          <a:p>
            <a:pPr algn="ctr"/>
            <a:r>
              <a:rPr lang="en-US" sz="1200" dirty="0">
                <a:latin typeface="Myriad Pro Black" panose="020B0903030403020204" pitchFamily="34" charset="0"/>
              </a:rPr>
              <a:t>U.S. Army Medic </a:t>
            </a:r>
          </a:p>
        </p:txBody>
      </p:sp>
      <p:sp>
        <p:nvSpPr>
          <p:cNvPr id="20" name="TextBox 19">
            <a:extLst>
              <a:ext uri="{FF2B5EF4-FFF2-40B4-BE49-F238E27FC236}">
                <a16:creationId xmlns:a16="http://schemas.microsoft.com/office/drawing/2014/main" id="{1D123FB5-23B1-A6F3-EE11-85BC46B3B965}"/>
              </a:ext>
            </a:extLst>
          </p:cNvPr>
          <p:cNvSpPr txBox="1"/>
          <p:nvPr/>
        </p:nvSpPr>
        <p:spPr>
          <a:xfrm>
            <a:off x="10225202" y="4281436"/>
            <a:ext cx="1926207" cy="461665"/>
          </a:xfrm>
          <a:prstGeom prst="rect">
            <a:avLst/>
          </a:prstGeom>
          <a:noFill/>
        </p:spPr>
        <p:txBody>
          <a:bodyPr wrap="square" rtlCol="0">
            <a:spAutoFit/>
          </a:bodyPr>
          <a:lstStyle/>
          <a:p>
            <a:pPr algn="ctr"/>
            <a:r>
              <a:rPr lang="en-US" sz="1200" b="1" dirty="0">
                <a:latin typeface="Myriad Pro Black" panose="020B0903030403020204" pitchFamily="34" charset="0"/>
              </a:rPr>
              <a:t>Aaron Ferguson</a:t>
            </a:r>
          </a:p>
          <a:p>
            <a:pPr algn="ctr"/>
            <a:r>
              <a:rPr lang="en-US" sz="1200" dirty="0">
                <a:latin typeface="Myriad Pro Black" panose="020B0903030403020204" pitchFamily="34" charset="0"/>
              </a:rPr>
              <a:t>U.S. Navy Aviation </a:t>
            </a:r>
          </a:p>
        </p:txBody>
      </p:sp>
      <p:sp>
        <p:nvSpPr>
          <p:cNvPr id="21" name="TextBox 20">
            <a:extLst>
              <a:ext uri="{FF2B5EF4-FFF2-40B4-BE49-F238E27FC236}">
                <a16:creationId xmlns:a16="http://schemas.microsoft.com/office/drawing/2014/main" id="{64295C9C-8989-C214-BB7F-7C43265F2080}"/>
              </a:ext>
            </a:extLst>
          </p:cNvPr>
          <p:cNvSpPr txBox="1"/>
          <p:nvPr/>
        </p:nvSpPr>
        <p:spPr>
          <a:xfrm>
            <a:off x="4178724" y="4281436"/>
            <a:ext cx="1832411" cy="461665"/>
          </a:xfrm>
          <a:prstGeom prst="rect">
            <a:avLst/>
          </a:prstGeom>
          <a:noFill/>
        </p:spPr>
        <p:txBody>
          <a:bodyPr wrap="square" rtlCol="0">
            <a:spAutoFit/>
          </a:bodyPr>
          <a:lstStyle/>
          <a:p>
            <a:pPr algn="ctr"/>
            <a:r>
              <a:rPr lang="en-US" sz="1200" b="1" dirty="0">
                <a:latin typeface="Myriad Pro Black" panose="020B0903030403020204" pitchFamily="34" charset="0"/>
              </a:rPr>
              <a:t>Garry Hayes</a:t>
            </a:r>
          </a:p>
          <a:p>
            <a:pPr algn="ctr"/>
            <a:r>
              <a:rPr lang="en-US" sz="1200" dirty="0">
                <a:latin typeface="Myriad Pro Black" panose="020B0903030403020204" pitchFamily="34" charset="0"/>
              </a:rPr>
              <a:t>U.S. Marine Corp</a:t>
            </a:r>
          </a:p>
        </p:txBody>
      </p:sp>
      <p:sp>
        <p:nvSpPr>
          <p:cNvPr id="22" name="TextBox 21">
            <a:extLst>
              <a:ext uri="{FF2B5EF4-FFF2-40B4-BE49-F238E27FC236}">
                <a16:creationId xmlns:a16="http://schemas.microsoft.com/office/drawing/2014/main" id="{75A939A1-B859-B374-35F1-D00A609BCB9A}"/>
              </a:ext>
            </a:extLst>
          </p:cNvPr>
          <p:cNvSpPr txBox="1"/>
          <p:nvPr/>
        </p:nvSpPr>
        <p:spPr>
          <a:xfrm>
            <a:off x="1544248" y="4281436"/>
            <a:ext cx="3078595" cy="461665"/>
          </a:xfrm>
          <a:prstGeom prst="rect">
            <a:avLst/>
          </a:prstGeom>
          <a:noFill/>
        </p:spPr>
        <p:txBody>
          <a:bodyPr wrap="square" rtlCol="0">
            <a:spAutoFit/>
          </a:bodyPr>
          <a:lstStyle/>
          <a:p>
            <a:pPr algn="ctr"/>
            <a:r>
              <a:rPr lang="en-US" sz="1200" b="1">
                <a:latin typeface="Myriad Pro Black" panose="020B0903030403020204" pitchFamily="34" charset="0"/>
              </a:rPr>
              <a:t>Mark Jenkins</a:t>
            </a:r>
          </a:p>
          <a:p>
            <a:pPr algn="ctr"/>
            <a:r>
              <a:rPr lang="en-US" sz="1200">
                <a:latin typeface="Myriad Pro Black" panose="020B0903030403020204" pitchFamily="34" charset="0"/>
              </a:rPr>
              <a:t>U.S. Air Force</a:t>
            </a:r>
          </a:p>
        </p:txBody>
      </p:sp>
      <p:sp>
        <p:nvSpPr>
          <p:cNvPr id="23" name="TextBox 22">
            <a:extLst>
              <a:ext uri="{FF2B5EF4-FFF2-40B4-BE49-F238E27FC236}">
                <a16:creationId xmlns:a16="http://schemas.microsoft.com/office/drawing/2014/main" id="{50E7A7D0-1BC3-8D10-49FE-52EFB3EA77D3}"/>
              </a:ext>
            </a:extLst>
          </p:cNvPr>
          <p:cNvSpPr txBox="1"/>
          <p:nvPr/>
        </p:nvSpPr>
        <p:spPr>
          <a:xfrm>
            <a:off x="8349567" y="4281436"/>
            <a:ext cx="1536262" cy="461665"/>
          </a:xfrm>
          <a:prstGeom prst="rect">
            <a:avLst/>
          </a:prstGeom>
          <a:noFill/>
        </p:spPr>
        <p:txBody>
          <a:bodyPr wrap="square" rtlCol="0">
            <a:spAutoFit/>
          </a:bodyPr>
          <a:lstStyle/>
          <a:p>
            <a:pPr algn="ctr"/>
            <a:r>
              <a:rPr lang="en-US" sz="1200" b="1" dirty="0">
                <a:latin typeface="Myriad Pro Black" panose="020B0903030403020204" pitchFamily="34" charset="0"/>
              </a:rPr>
              <a:t>Juan Cortez</a:t>
            </a:r>
          </a:p>
          <a:p>
            <a:pPr algn="ctr"/>
            <a:r>
              <a:rPr lang="en-US" sz="1200" dirty="0">
                <a:latin typeface="Myriad Pro Black" panose="020B0903030403020204" pitchFamily="34" charset="0"/>
              </a:rPr>
              <a:t>U.S. Army Reserves</a:t>
            </a:r>
          </a:p>
        </p:txBody>
      </p:sp>
      <p:sp>
        <p:nvSpPr>
          <p:cNvPr id="24" name="TextBox 23">
            <a:extLst>
              <a:ext uri="{FF2B5EF4-FFF2-40B4-BE49-F238E27FC236}">
                <a16:creationId xmlns:a16="http://schemas.microsoft.com/office/drawing/2014/main" id="{C4ED8BEA-2402-8F7C-3B6D-197CB241F5E1}"/>
              </a:ext>
            </a:extLst>
          </p:cNvPr>
          <p:cNvSpPr txBox="1"/>
          <p:nvPr/>
        </p:nvSpPr>
        <p:spPr>
          <a:xfrm>
            <a:off x="6119075" y="4281436"/>
            <a:ext cx="1974478" cy="461665"/>
          </a:xfrm>
          <a:prstGeom prst="rect">
            <a:avLst/>
          </a:prstGeom>
          <a:noFill/>
        </p:spPr>
        <p:txBody>
          <a:bodyPr wrap="square" rtlCol="0">
            <a:spAutoFit/>
          </a:bodyPr>
          <a:lstStyle/>
          <a:p>
            <a:pPr algn="ctr"/>
            <a:r>
              <a:rPr lang="en-US" sz="1200" b="1">
                <a:latin typeface="Myriad Pro Black" panose="020B0903030403020204" pitchFamily="34" charset="0"/>
              </a:rPr>
              <a:t>Franklin Taveras</a:t>
            </a:r>
          </a:p>
          <a:p>
            <a:pPr algn="ctr"/>
            <a:r>
              <a:rPr lang="en-US" sz="1200">
                <a:latin typeface="Myriad Pro Black" panose="020B0903030403020204" pitchFamily="34" charset="0"/>
              </a:rPr>
              <a:t>U.S. Marine Corp</a:t>
            </a:r>
          </a:p>
        </p:txBody>
      </p:sp>
    </p:spTree>
    <p:extLst>
      <p:ext uri="{BB962C8B-B14F-4D97-AF65-F5344CB8AC3E}">
        <p14:creationId xmlns:p14="http://schemas.microsoft.com/office/powerpoint/2010/main" val="63105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CF5177E-BDC2-A54E-0437-896C04B8DC4B}"/>
              </a:ext>
            </a:extLst>
          </p:cNvPr>
          <p:cNvGrpSpPr/>
          <p:nvPr/>
        </p:nvGrpSpPr>
        <p:grpSpPr>
          <a:xfrm>
            <a:off x="0" y="300251"/>
            <a:ext cx="12192000" cy="1296537"/>
            <a:chOff x="0" y="300251"/>
            <a:chExt cx="12192000" cy="1296537"/>
          </a:xfrm>
        </p:grpSpPr>
        <p:sp>
          <p:nvSpPr>
            <p:cNvPr id="5" name="Rectangle 4">
              <a:extLst>
                <a:ext uri="{FF2B5EF4-FFF2-40B4-BE49-F238E27FC236}">
                  <a16:creationId xmlns:a16="http://schemas.microsoft.com/office/drawing/2014/main" id="{96D050FF-8946-D595-8B3D-5B57F3FB189C}"/>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4114D1-7E87-002C-81FF-667D483A25FA}"/>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9E88FC-838E-12F3-919E-985B05BAF0C2}"/>
                </a:ext>
              </a:extLst>
            </p:cNvPr>
            <p:cNvSpPr txBox="1"/>
            <p:nvPr/>
          </p:nvSpPr>
          <p:spPr>
            <a:xfrm>
              <a:off x="0" y="379610"/>
              <a:ext cx="12192000" cy="1107996"/>
            </a:xfrm>
            <a:prstGeom prst="rect">
              <a:avLst/>
            </a:prstGeom>
            <a:noFill/>
          </p:spPr>
          <p:txBody>
            <a:bodyPr wrap="square" rtlCol="0">
              <a:spAutoFit/>
            </a:bodyPr>
            <a:lstStyle/>
            <a:p>
              <a:pPr algn="ctr"/>
              <a:r>
                <a:rPr lang="en-US" sz="6600" b="1">
                  <a:latin typeface="Myriad Pro Cond" panose="020B0506030403020204" pitchFamily="34" charset="0"/>
                </a:rPr>
                <a:t>Background</a:t>
              </a:r>
            </a:p>
          </p:txBody>
        </p:sp>
      </p:grpSp>
      <p:grpSp>
        <p:nvGrpSpPr>
          <p:cNvPr id="8" name="Group 7">
            <a:extLst>
              <a:ext uri="{FF2B5EF4-FFF2-40B4-BE49-F238E27FC236}">
                <a16:creationId xmlns:a16="http://schemas.microsoft.com/office/drawing/2014/main" id="{A053C0C7-72CD-EEC0-8A65-AF6F17D18EFB}"/>
              </a:ext>
            </a:extLst>
          </p:cNvPr>
          <p:cNvGrpSpPr/>
          <p:nvPr/>
        </p:nvGrpSpPr>
        <p:grpSpPr>
          <a:xfrm>
            <a:off x="696861" y="1835286"/>
            <a:ext cx="10798277" cy="1510396"/>
            <a:chOff x="0" y="7706"/>
            <a:chExt cx="10798277" cy="1510396"/>
          </a:xfrm>
          <a:solidFill>
            <a:srgbClr val="154D76"/>
          </a:solidFill>
        </p:grpSpPr>
        <p:sp>
          <p:nvSpPr>
            <p:cNvPr id="9" name="Rectangle: Rounded Corners 8">
              <a:extLst>
                <a:ext uri="{FF2B5EF4-FFF2-40B4-BE49-F238E27FC236}">
                  <a16:creationId xmlns:a16="http://schemas.microsoft.com/office/drawing/2014/main" id="{18061151-B9EA-A2A7-09A4-2472E0C814FB}"/>
                </a:ext>
              </a:extLst>
            </p:cNvPr>
            <p:cNvSpPr/>
            <p:nvPr/>
          </p:nvSpPr>
          <p:spPr>
            <a:xfrm>
              <a:off x="0" y="7706"/>
              <a:ext cx="10798277" cy="151039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070EC38F-BFD0-A1DA-A2AF-EA11109E69FD}"/>
                </a:ext>
              </a:extLst>
            </p:cNvPr>
            <p:cNvSpPr txBox="1"/>
            <p:nvPr/>
          </p:nvSpPr>
          <p:spPr>
            <a:xfrm>
              <a:off x="73731" y="81437"/>
              <a:ext cx="10650815" cy="13629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CDC:  “public policies should not be written or put into place without the direction and input of the people who will be affected by that policy”. </a:t>
              </a:r>
            </a:p>
          </p:txBody>
        </p:sp>
      </p:grpSp>
      <p:grpSp>
        <p:nvGrpSpPr>
          <p:cNvPr id="11" name="Group 10">
            <a:extLst>
              <a:ext uri="{FF2B5EF4-FFF2-40B4-BE49-F238E27FC236}">
                <a16:creationId xmlns:a16="http://schemas.microsoft.com/office/drawing/2014/main" id="{FE047D23-F50B-B593-BDDE-03BD76ED60F4}"/>
              </a:ext>
            </a:extLst>
          </p:cNvPr>
          <p:cNvGrpSpPr/>
          <p:nvPr/>
        </p:nvGrpSpPr>
        <p:grpSpPr>
          <a:xfrm>
            <a:off x="696861" y="3439153"/>
            <a:ext cx="10798277" cy="1510396"/>
            <a:chOff x="0" y="1595863"/>
            <a:chExt cx="10798277" cy="1510396"/>
          </a:xfrm>
          <a:solidFill>
            <a:srgbClr val="154D76"/>
          </a:solidFill>
        </p:grpSpPr>
        <p:sp>
          <p:nvSpPr>
            <p:cNvPr id="15" name="Rectangle: Rounded Corners 14">
              <a:extLst>
                <a:ext uri="{FF2B5EF4-FFF2-40B4-BE49-F238E27FC236}">
                  <a16:creationId xmlns:a16="http://schemas.microsoft.com/office/drawing/2014/main" id="{5D7ABB60-F0B4-DCAF-45C8-E70DFBEC9F85}"/>
                </a:ext>
              </a:extLst>
            </p:cNvPr>
            <p:cNvSpPr/>
            <p:nvPr/>
          </p:nvSpPr>
          <p:spPr>
            <a:xfrm>
              <a:off x="0" y="1595863"/>
              <a:ext cx="10798277" cy="151039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E9ADE733-71AA-D7ED-9C51-B9766A5B09B2}"/>
                </a:ext>
              </a:extLst>
            </p:cNvPr>
            <p:cNvSpPr txBox="1"/>
            <p:nvPr/>
          </p:nvSpPr>
          <p:spPr>
            <a:xfrm>
              <a:off x="73731" y="1669594"/>
              <a:ext cx="10650815" cy="13629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Evidence-based harm reduction interventions, like syringe service programs and peer-delivered naloxone, were created by people who use drugs (PWUD). </a:t>
              </a:r>
            </a:p>
          </p:txBody>
        </p:sp>
      </p:grpSp>
      <p:grpSp>
        <p:nvGrpSpPr>
          <p:cNvPr id="12" name="Group 11">
            <a:extLst>
              <a:ext uri="{FF2B5EF4-FFF2-40B4-BE49-F238E27FC236}">
                <a16:creationId xmlns:a16="http://schemas.microsoft.com/office/drawing/2014/main" id="{A61CF9A6-92EF-4793-9921-1D1051C24791}"/>
              </a:ext>
            </a:extLst>
          </p:cNvPr>
          <p:cNvGrpSpPr/>
          <p:nvPr/>
        </p:nvGrpSpPr>
        <p:grpSpPr>
          <a:xfrm>
            <a:off x="696861" y="5043020"/>
            <a:ext cx="10798277" cy="1510396"/>
            <a:chOff x="0" y="3184019"/>
            <a:chExt cx="10798277" cy="1510396"/>
          </a:xfrm>
          <a:solidFill>
            <a:srgbClr val="154D76"/>
          </a:solidFill>
        </p:grpSpPr>
        <p:sp>
          <p:nvSpPr>
            <p:cNvPr id="13" name="Rectangle: Rounded Corners 12">
              <a:extLst>
                <a:ext uri="{FF2B5EF4-FFF2-40B4-BE49-F238E27FC236}">
                  <a16:creationId xmlns:a16="http://schemas.microsoft.com/office/drawing/2014/main" id="{D421C0CC-43A0-9EA2-8855-A43D5A97AF25}"/>
                </a:ext>
              </a:extLst>
            </p:cNvPr>
            <p:cNvSpPr/>
            <p:nvPr/>
          </p:nvSpPr>
          <p:spPr>
            <a:xfrm>
              <a:off x="0" y="3184019"/>
              <a:ext cx="10798277" cy="151039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6">
              <a:extLst>
                <a:ext uri="{FF2B5EF4-FFF2-40B4-BE49-F238E27FC236}">
                  <a16:creationId xmlns:a16="http://schemas.microsoft.com/office/drawing/2014/main" id="{CC777586-4B59-C622-124C-E8219C64BC4E}"/>
                </a:ext>
              </a:extLst>
            </p:cNvPr>
            <p:cNvSpPr txBox="1"/>
            <p:nvPr/>
          </p:nvSpPr>
          <p:spPr>
            <a:xfrm>
              <a:off x="73731" y="3257750"/>
              <a:ext cx="10650815" cy="13629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Harm reduction increasingly being integrated into VHA, but there is a concerning lack of involvement of PWUD in programming.</a:t>
              </a:r>
            </a:p>
          </p:txBody>
        </p:sp>
      </p:grpSp>
    </p:spTree>
    <p:extLst>
      <p:ext uri="{BB962C8B-B14F-4D97-AF65-F5344CB8AC3E}">
        <p14:creationId xmlns:p14="http://schemas.microsoft.com/office/powerpoint/2010/main" val="28032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FE96B8-6567-9E20-A054-3068D3EBCF7D}"/>
              </a:ext>
            </a:extLst>
          </p:cNvPr>
          <p:cNvSpPr>
            <a:spLocks noGrp="1"/>
          </p:cNvSpPr>
          <p:nvPr>
            <p:ph idx="1"/>
          </p:nvPr>
        </p:nvSpPr>
        <p:spPr>
          <a:xfrm>
            <a:off x="838200" y="1978572"/>
            <a:ext cx="4916213" cy="4198391"/>
          </a:xfrm>
        </p:spPr>
        <p:txBody>
          <a:bodyPr>
            <a:normAutofit fontScale="92500" lnSpcReduction="10000"/>
          </a:bodyPr>
          <a:lstStyle/>
          <a:p>
            <a:r>
              <a:rPr lang="en-US" sz="2400" dirty="0"/>
              <a:t>Approximately 8 members with lived or living experience around:</a:t>
            </a:r>
          </a:p>
          <a:p>
            <a:pPr lvl="1"/>
            <a:r>
              <a:rPr lang="en-US" dirty="0"/>
              <a:t>Substance Use, Homelessness, Infection, Incarceration, Sex Work</a:t>
            </a:r>
          </a:p>
          <a:p>
            <a:pPr lvl="1"/>
            <a:r>
              <a:rPr lang="en-US" dirty="0"/>
              <a:t>Harm Reduction Expertise</a:t>
            </a:r>
          </a:p>
          <a:p>
            <a:r>
              <a:rPr lang="en-US" sz="2400" dirty="0"/>
              <a:t>Consultative: </a:t>
            </a:r>
          </a:p>
          <a:p>
            <a:pPr lvl="1"/>
            <a:r>
              <a:rPr lang="en-US" dirty="0"/>
              <a:t>To inform VA harm reduction efforts</a:t>
            </a:r>
          </a:p>
          <a:p>
            <a:r>
              <a:rPr lang="en-US" sz="2400" dirty="0"/>
              <a:t>Collaborative: </a:t>
            </a:r>
          </a:p>
          <a:p>
            <a:pPr lvl="1"/>
            <a:r>
              <a:rPr lang="en-US" dirty="0"/>
              <a:t>Members as co-investigators on research</a:t>
            </a:r>
          </a:p>
          <a:p>
            <a:pPr lvl="1"/>
            <a:r>
              <a:rPr lang="en-US" dirty="0"/>
              <a:t>Facilitating community events</a:t>
            </a:r>
          </a:p>
          <a:p>
            <a:endParaRPr lang="en-US" sz="2400" dirty="0"/>
          </a:p>
        </p:txBody>
      </p:sp>
      <p:pic>
        <p:nvPicPr>
          <p:cNvPr id="4" name="Content Placeholder 12" descr="A person taking a selfie&#10;&#10;Description automatically generated">
            <a:extLst>
              <a:ext uri="{FF2B5EF4-FFF2-40B4-BE49-F238E27FC236}">
                <a16:creationId xmlns:a16="http://schemas.microsoft.com/office/drawing/2014/main" id="{BB4BB02D-965B-A2B6-3A38-2C5C5C9384B1}"/>
              </a:ext>
            </a:extLst>
          </p:cNvPr>
          <p:cNvPicPr>
            <a:picLocks noChangeAspect="1"/>
          </p:cNvPicPr>
          <p:nvPr/>
        </p:nvPicPr>
        <p:blipFill rotWithShape="1">
          <a:blip r:embed="rId3">
            <a:extLst>
              <a:ext uri="{28A0092B-C50C-407E-A947-70E740481C1C}">
                <a14:useLocalDpi xmlns:a14="http://schemas.microsoft.com/office/drawing/2010/main" val="0"/>
              </a:ext>
            </a:extLst>
          </a:blip>
          <a:srcRect r="14028"/>
          <a:stretch/>
        </p:blipFill>
        <p:spPr>
          <a:xfrm>
            <a:off x="7824961" y="1222260"/>
            <a:ext cx="4373134" cy="508667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pSp>
        <p:nvGrpSpPr>
          <p:cNvPr id="6" name="Group 5">
            <a:extLst>
              <a:ext uri="{FF2B5EF4-FFF2-40B4-BE49-F238E27FC236}">
                <a16:creationId xmlns:a16="http://schemas.microsoft.com/office/drawing/2014/main" id="{B06ABFEF-9B42-9907-6B04-A2B67CB28CFD}"/>
              </a:ext>
            </a:extLst>
          </p:cNvPr>
          <p:cNvGrpSpPr/>
          <p:nvPr/>
        </p:nvGrpSpPr>
        <p:grpSpPr>
          <a:xfrm>
            <a:off x="0" y="300251"/>
            <a:ext cx="12192000" cy="1296537"/>
            <a:chOff x="0" y="300251"/>
            <a:chExt cx="12192000" cy="1296537"/>
          </a:xfrm>
        </p:grpSpPr>
        <p:sp>
          <p:nvSpPr>
            <p:cNvPr id="7" name="Rectangle 6">
              <a:extLst>
                <a:ext uri="{FF2B5EF4-FFF2-40B4-BE49-F238E27FC236}">
                  <a16:creationId xmlns:a16="http://schemas.microsoft.com/office/drawing/2014/main" id="{C0CBB731-D4A4-2900-59CA-98CCA5F8F940}"/>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A0A1A0-DF7D-15BA-0E40-021CD93FC2BC}"/>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073FFB-2A58-616D-F40C-CD3EFD4F8060}"/>
                </a:ext>
              </a:extLst>
            </p:cNvPr>
            <p:cNvSpPr txBox="1"/>
            <p:nvPr/>
          </p:nvSpPr>
          <p:spPr>
            <a:xfrm>
              <a:off x="0" y="379610"/>
              <a:ext cx="12192000" cy="1107996"/>
            </a:xfrm>
            <a:prstGeom prst="rect">
              <a:avLst/>
            </a:prstGeom>
            <a:noFill/>
          </p:spPr>
          <p:txBody>
            <a:bodyPr wrap="square" rtlCol="0">
              <a:spAutoFit/>
            </a:bodyPr>
            <a:lstStyle/>
            <a:p>
              <a:pPr algn="ctr"/>
              <a:r>
                <a:rPr lang="en-US" sz="6600" b="1">
                  <a:latin typeface="Myriad Pro Cond" panose="020B0506030403020204" pitchFamily="34" charset="0"/>
                </a:rPr>
                <a:t>Overview</a:t>
              </a:r>
            </a:p>
          </p:txBody>
        </p:sp>
      </p:grpSp>
      <p:grpSp>
        <p:nvGrpSpPr>
          <p:cNvPr id="15" name="Group 14">
            <a:extLst>
              <a:ext uri="{FF2B5EF4-FFF2-40B4-BE49-F238E27FC236}">
                <a16:creationId xmlns:a16="http://schemas.microsoft.com/office/drawing/2014/main" id="{0B4614E0-950B-7134-76AC-9A09058AB61C}"/>
              </a:ext>
            </a:extLst>
          </p:cNvPr>
          <p:cNvGrpSpPr/>
          <p:nvPr/>
        </p:nvGrpSpPr>
        <p:grpSpPr>
          <a:xfrm>
            <a:off x="5591174" y="5705475"/>
            <a:ext cx="6603873" cy="948161"/>
            <a:chOff x="5591174" y="5705475"/>
            <a:chExt cx="6603873" cy="948161"/>
          </a:xfrm>
        </p:grpSpPr>
        <p:sp>
          <p:nvSpPr>
            <p:cNvPr id="12" name="Flowchart: Off-page Connector 11">
              <a:extLst>
                <a:ext uri="{FF2B5EF4-FFF2-40B4-BE49-F238E27FC236}">
                  <a16:creationId xmlns:a16="http://schemas.microsoft.com/office/drawing/2014/main" id="{9C76736F-7D30-792D-5745-83FB92212C1A}"/>
                </a:ext>
              </a:extLst>
            </p:cNvPr>
            <p:cNvSpPr/>
            <p:nvPr/>
          </p:nvSpPr>
          <p:spPr>
            <a:xfrm rot="5400000">
              <a:off x="8457387" y="2915976"/>
              <a:ext cx="874495" cy="6600825"/>
            </a:xfrm>
            <a:prstGeom prst="flowChartOffpageConnector">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Off-page Connector 12">
              <a:extLst>
                <a:ext uri="{FF2B5EF4-FFF2-40B4-BE49-F238E27FC236}">
                  <a16:creationId xmlns:a16="http://schemas.microsoft.com/office/drawing/2014/main" id="{354DA8FC-100F-6141-D3AF-184120F5CFD2}"/>
                </a:ext>
              </a:extLst>
            </p:cNvPr>
            <p:cNvSpPr/>
            <p:nvPr/>
          </p:nvSpPr>
          <p:spPr>
            <a:xfrm rot="5400000">
              <a:off x="8454339" y="2842310"/>
              <a:ext cx="874495" cy="6600825"/>
            </a:xfrm>
            <a:prstGeom prst="flowChartOffpageConnector">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72C345-BE72-871D-1787-EEF6A005B42D}"/>
                </a:ext>
              </a:extLst>
            </p:cNvPr>
            <p:cNvSpPr txBox="1"/>
            <p:nvPr/>
          </p:nvSpPr>
          <p:spPr>
            <a:xfrm>
              <a:off x="6543675" y="5819939"/>
              <a:ext cx="5362576" cy="646331"/>
            </a:xfrm>
            <a:prstGeom prst="rect">
              <a:avLst/>
            </a:prstGeom>
            <a:noFill/>
          </p:spPr>
          <p:txBody>
            <a:bodyPr wrap="square" rtlCol="0">
              <a:spAutoFit/>
            </a:bodyPr>
            <a:lstStyle/>
            <a:p>
              <a:pPr algn="ctr"/>
              <a:r>
                <a:rPr lang="en-US" b="1" i="1" dirty="0">
                  <a:solidFill>
                    <a:srgbClr val="000000"/>
                  </a:solidFill>
                  <a:effectLst/>
                  <a:latin typeface="Myriad Pro" panose="020B0503030403090204" pitchFamily="34" charset="0"/>
                </a:rPr>
                <a:t>-- “VA needs peers who actually buy into the programs they’re working for.”</a:t>
              </a:r>
              <a:endParaRPr lang="en-US" b="1" i="1" dirty="0">
                <a:latin typeface="Myriad Pro" panose="020B0503030403090204" pitchFamily="34" charset="0"/>
              </a:endParaRPr>
            </a:p>
          </p:txBody>
        </p:sp>
      </p:grpSp>
    </p:spTree>
    <p:extLst>
      <p:ext uri="{BB962C8B-B14F-4D97-AF65-F5344CB8AC3E}">
        <p14:creationId xmlns:p14="http://schemas.microsoft.com/office/powerpoint/2010/main" val="381328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C2885D8-2750-4B28-E9B3-C7F00E07F68D}"/>
              </a:ext>
            </a:extLst>
          </p:cNvPr>
          <p:cNvSpPr>
            <a:spLocks noGrp="1"/>
          </p:cNvSpPr>
          <p:nvPr>
            <p:ph idx="1"/>
          </p:nvPr>
        </p:nvSpPr>
        <p:spPr>
          <a:xfrm>
            <a:off x="838200" y="2333297"/>
            <a:ext cx="4619621" cy="3843666"/>
          </a:xfrm>
        </p:spPr>
        <p:txBody>
          <a:bodyPr>
            <a:normAutofit/>
          </a:bodyPr>
          <a:lstStyle/>
          <a:p>
            <a:r>
              <a:rPr lang="en-US" dirty="0"/>
              <a:t>January 2023 – February 2024:</a:t>
            </a:r>
          </a:p>
          <a:p>
            <a:pPr lvl="1"/>
            <a:r>
              <a:rPr lang="en-US" dirty="0"/>
              <a:t>Member recruitment through mutual contacts and Veteran to Veteran </a:t>
            </a:r>
          </a:p>
          <a:p>
            <a:r>
              <a:rPr lang="en-US" dirty="0"/>
              <a:t>March 2024 – ongoing:  Monthly meetings</a:t>
            </a:r>
          </a:p>
          <a:p>
            <a:endParaRPr lang="en-US" sz="2000" dirty="0"/>
          </a:p>
        </p:txBody>
      </p:sp>
      <p:pic>
        <p:nvPicPr>
          <p:cNvPr id="5" name="Content Placeholder 4" descr="A person wearing a hat&#10;&#10;Description automatically generated with medium confidence">
            <a:extLst>
              <a:ext uri="{FF2B5EF4-FFF2-40B4-BE49-F238E27FC236}">
                <a16:creationId xmlns:a16="http://schemas.microsoft.com/office/drawing/2014/main" id="{1CE81CCD-02B8-E7BC-91BA-F40BBBC1BC3A}"/>
              </a:ext>
            </a:extLst>
          </p:cNvPr>
          <p:cNvPicPr>
            <a:picLocks noChangeAspect="1"/>
          </p:cNvPicPr>
          <p:nvPr/>
        </p:nvPicPr>
        <p:blipFill rotWithShape="1">
          <a:blip r:embed="rId3">
            <a:extLst>
              <a:ext uri="{28A0092B-C50C-407E-A947-70E740481C1C}">
                <a14:useLocalDpi xmlns:a14="http://schemas.microsoft.com/office/drawing/2010/main" val="0"/>
              </a:ext>
            </a:extLst>
          </a:blip>
          <a:srcRect l="92" t="28471" r="13479" b="-3273"/>
          <a:stretch/>
        </p:blipFill>
        <p:spPr>
          <a:xfrm>
            <a:off x="7756101" y="1264798"/>
            <a:ext cx="4432851" cy="50983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pSp>
        <p:nvGrpSpPr>
          <p:cNvPr id="4" name="Group 3">
            <a:extLst>
              <a:ext uri="{FF2B5EF4-FFF2-40B4-BE49-F238E27FC236}">
                <a16:creationId xmlns:a16="http://schemas.microsoft.com/office/drawing/2014/main" id="{8DF3A63D-7870-27FF-E900-D986051CB173}"/>
              </a:ext>
            </a:extLst>
          </p:cNvPr>
          <p:cNvGrpSpPr/>
          <p:nvPr/>
        </p:nvGrpSpPr>
        <p:grpSpPr>
          <a:xfrm>
            <a:off x="5591174" y="5705475"/>
            <a:ext cx="6603873" cy="1053426"/>
            <a:chOff x="5591174" y="5705475"/>
            <a:chExt cx="6603873" cy="1053426"/>
          </a:xfrm>
        </p:grpSpPr>
        <p:sp>
          <p:nvSpPr>
            <p:cNvPr id="6" name="Flowchart: Off-page Connector 5">
              <a:extLst>
                <a:ext uri="{FF2B5EF4-FFF2-40B4-BE49-F238E27FC236}">
                  <a16:creationId xmlns:a16="http://schemas.microsoft.com/office/drawing/2014/main" id="{891DCA51-230E-5082-2947-FFFA5B335C1F}"/>
                </a:ext>
              </a:extLst>
            </p:cNvPr>
            <p:cNvSpPr/>
            <p:nvPr/>
          </p:nvSpPr>
          <p:spPr>
            <a:xfrm rot="5400000">
              <a:off x="8457387" y="2915976"/>
              <a:ext cx="874495" cy="6600825"/>
            </a:xfrm>
            <a:prstGeom prst="flowChartOffpageConnector">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Off-page Connector 6">
              <a:extLst>
                <a:ext uri="{FF2B5EF4-FFF2-40B4-BE49-F238E27FC236}">
                  <a16:creationId xmlns:a16="http://schemas.microsoft.com/office/drawing/2014/main" id="{F1A7177E-0913-35C3-7741-F8C27C72FA21}"/>
                </a:ext>
              </a:extLst>
            </p:cNvPr>
            <p:cNvSpPr/>
            <p:nvPr/>
          </p:nvSpPr>
          <p:spPr>
            <a:xfrm rot="5400000">
              <a:off x="8454339" y="2842310"/>
              <a:ext cx="874495" cy="6600825"/>
            </a:xfrm>
            <a:prstGeom prst="flowChartOffpageConnector">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852CE0-47FE-0F24-6525-8B0CECBCFD46}"/>
                </a:ext>
              </a:extLst>
            </p:cNvPr>
            <p:cNvSpPr txBox="1"/>
            <p:nvPr/>
          </p:nvSpPr>
          <p:spPr>
            <a:xfrm>
              <a:off x="7137643" y="5835571"/>
              <a:ext cx="4593249" cy="923330"/>
            </a:xfrm>
            <a:prstGeom prst="rect">
              <a:avLst/>
            </a:prstGeom>
            <a:noFill/>
          </p:spPr>
          <p:txBody>
            <a:bodyPr wrap="square" rtlCol="0">
              <a:spAutoFit/>
            </a:bodyPr>
            <a:lstStyle/>
            <a:p>
              <a:pPr algn="ctr"/>
              <a:r>
                <a:rPr lang="en-US" b="1" i="1" dirty="0">
                  <a:solidFill>
                    <a:srgbClr val="000000"/>
                  </a:solidFill>
                  <a:effectLst/>
                  <a:latin typeface="Myriad Pro" panose="020B0503030403090204" pitchFamily="34" charset="0"/>
                </a:rPr>
                <a:t>“Let’s help reduce harm to those that have kept us safe from harm.” </a:t>
              </a:r>
              <a:br>
                <a:rPr lang="en-US" b="0" i="0" dirty="0">
                  <a:solidFill>
                    <a:srgbClr val="000000"/>
                  </a:solidFill>
                  <a:effectLst/>
                  <a:latin typeface="Myriad Pro" panose="020B0503030403090204" pitchFamily="34" charset="0"/>
                </a:rPr>
              </a:br>
              <a:endParaRPr lang="en-US" b="1" dirty="0">
                <a:latin typeface="Myriad Pro" panose="020B0503030403090204" pitchFamily="34" charset="0"/>
              </a:endParaRPr>
            </a:p>
          </p:txBody>
        </p:sp>
      </p:grpSp>
      <p:grpSp>
        <p:nvGrpSpPr>
          <p:cNvPr id="14" name="Group 13">
            <a:extLst>
              <a:ext uri="{FF2B5EF4-FFF2-40B4-BE49-F238E27FC236}">
                <a16:creationId xmlns:a16="http://schemas.microsoft.com/office/drawing/2014/main" id="{622C0971-3506-56F3-FA63-40B212F8A136}"/>
              </a:ext>
            </a:extLst>
          </p:cNvPr>
          <p:cNvGrpSpPr/>
          <p:nvPr/>
        </p:nvGrpSpPr>
        <p:grpSpPr>
          <a:xfrm>
            <a:off x="0" y="300251"/>
            <a:ext cx="12192000" cy="1296537"/>
            <a:chOff x="0" y="300251"/>
            <a:chExt cx="12192000" cy="1296537"/>
          </a:xfrm>
        </p:grpSpPr>
        <p:sp>
          <p:nvSpPr>
            <p:cNvPr id="15" name="Rectangle 14">
              <a:extLst>
                <a:ext uri="{FF2B5EF4-FFF2-40B4-BE49-F238E27FC236}">
                  <a16:creationId xmlns:a16="http://schemas.microsoft.com/office/drawing/2014/main" id="{7F6FDFE7-1C3E-2A8C-B8C2-97D5B411E9B6}"/>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1044EF-8737-B480-F764-331E042A1C62}"/>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0E66DBF-0954-ED61-FF96-54CA52EB9D84}"/>
                </a:ext>
              </a:extLst>
            </p:cNvPr>
            <p:cNvSpPr txBox="1"/>
            <p:nvPr/>
          </p:nvSpPr>
          <p:spPr>
            <a:xfrm>
              <a:off x="0" y="379610"/>
              <a:ext cx="12192000" cy="1107996"/>
            </a:xfrm>
            <a:prstGeom prst="rect">
              <a:avLst/>
            </a:prstGeom>
            <a:noFill/>
          </p:spPr>
          <p:txBody>
            <a:bodyPr wrap="square" rtlCol="0">
              <a:spAutoFit/>
            </a:bodyPr>
            <a:lstStyle/>
            <a:p>
              <a:pPr algn="ctr"/>
              <a:r>
                <a:rPr lang="en-US" sz="6600" b="1" dirty="0">
                  <a:latin typeface="Myriad Pro Cond" panose="020B0506030403020204" pitchFamily="34" charset="0"/>
                </a:rPr>
                <a:t>Timeline</a:t>
              </a:r>
            </a:p>
          </p:txBody>
        </p:sp>
      </p:grpSp>
    </p:spTree>
    <p:extLst>
      <p:ext uri="{BB962C8B-B14F-4D97-AF65-F5344CB8AC3E}">
        <p14:creationId xmlns:p14="http://schemas.microsoft.com/office/powerpoint/2010/main" val="205913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5450C-761E-0989-D8C0-5166C0FEC798}"/>
              </a:ext>
            </a:extLst>
          </p:cNvPr>
          <p:cNvSpPr>
            <a:spLocks noGrp="1"/>
          </p:cNvSpPr>
          <p:nvPr>
            <p:ph idx="1"/>
          </p:nvPr>
        </p:nvSpPr>
        <p:spPr>
          <a:xfrm>
            <a:off x="609286" y="2317335"/>
            <a:ext cx="5853657" cy="3843666"/>
          </a:xfrm>
        </p:spPr>
        <p:txBody>
          <a:bodyPr>
            <a:normAutofit fontScale="92500" lnSpcReduction="10000"/>
          </a:bodyPr>
          <a:lstStyle/>
          <a:p>
            <a:r>
              <a:rPr lang="en-US" dirty="0"/>
              <a:t>Substance use in military:</a:t>
            </a:r>
          </a:p>
          <a:p>
            <a:pPr lvl="1"/>
            <a:r>
              <a:rPr lang="en-US" dirty="0"/>
              <a:t>Culture of secrecy and don’t ask/don’t tell</a:t>
            </a:r>
          </a:p>
          <a:p>
            <a:pPr lvl="1"/>
            <a:r>
              <a:rPr lang="en-US" dirty="0"/>
              <a:t>Substance-related discharges</a:t>
            </a:r>
          </a:p>
          <a:p>
            <a:pPr lvl="1"/>
            <a:r>
              <a:rPr lang="en-US" dirty="0"/>
              <a:t>Need for harm reduction</a:t>
            </a:r>
          </a:p>
          <a:p>
            <a:r>
              <a:rPr lang="en-US" dirty="0"/>
              <a:t>VA Challenges:</a:t>
            </a:r>
          </a:p>
          <a:p>
            <a:pPr lvl="1"/>
            <a:r>
              <a:rPr lang="en-US" dirty="0"/>
              <a:t>Referral requirements, Wait Times, Documentation requirements</a:t>
            </a:r>
          </a:p>
          <a:p>
            <a:pPr lvl="1"/>
            <a:r>
              <a:rPr lang="en-US" dirty="0"/>
              <a:t>Peer Specialists: </a:t>
            </a:r>
          </a:p>
          <a:p>
            <a:pPr lvl="2"/>
            <a:r>
              <a:rPr lang="en-US" dirty="0"/>
              <a:t>Not all receptive to harm reduction</a:t>
            </a:r>
          </a:p>
          <a:p>
            <a:pPr lvl="2"/>
            <a:r>
              <a:rPr lang="en-US" dirty="0"/>
              <a:t>Functional limitations, e.g. can’t distribute supplies</a:t>
            </a:r>
          </a:p>
          <a:p>
            <a:endParaRPr lang="en-US" sz="2000" dirty="0"/>
          </a:p>
        </p:txBody>
      </p:sp>
      <p:pic>
        <p:nvPicPr>
          <p:cNvPr id="4" name="Picture 3" descr="Medium shot of a person smiling&#10;&#10;Description automatically generated">
            <a:extLst>
              <a:ext uri="{FF2B5EF4-FFF2-40B4-BE49-F238E27FC236}">
                <a16:creationId xmlns:a16="http://schemas.microsoft.com/office/drawing/2014/main" id="{54B6C3E8-BDA5-89F4-5779-2E3903073F96}"/>
              </a:ext>
            </a:extLst>
          </p:cNvPr>
          <p:cNvPicPr>
            <a:picLocks noChangeAspect="1"/>
          </p:cNvPicPr>
          <p:nvPr/>
        </p:nvPicPr>
        <p:blipFill rotWithShape="1">
          <a:blip r:embed="rId3">
            <a:extLst>
              <a:ext uri="{28A0092B-C50C-407E-A947-70E740481C1C}">
                <a14:useLocalDpi xmlns:a14="http://schemas.microsoft.com/office/drawing/2010/main" val="0"/>
              </a:ext>
            </a:extLst>
          </a:blip>
          <a:srcRect l="6661" t="10804" r="17059" b="30414"/>
          <a:stretch/>
        </p:blipFill>
        <p:spPr>
          <a:xfrm>
            <a:off x="7769315" y="1222260"/>
            <a:ext cx="4422685" cy="508667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pSp>
        <p:nvGrpSpPr>
          <p:cNvPr id="5" name="Group 4">
            <a:extLst>
              <a:ext uri="{FF2B5EF4-FFF2-40B4-BE49-F238E27FC236}">
                <a16:creationId xmlns:a16="http://schemas.microsoft.com/office/drawing/2014/main" id="{04FDDBF9-611F-AE19-99FD-99D48032AE36}"/>
              </a:ext>
            </a:extLst>
          </p:cNvPr>
          <p:cNvGrpSpPr/>
          <p:nvPr/>
        </p:nvGrpSpPr>
        <p:grpSpPr>
          <a:xfrm>
            <a:off x="0" y="300251"/>
            <a:ext cx="12192000" cy="1296537"/>
            <a:chOff x="0" y="300251"/>
            <a:chExt cx="12192000" cy="1296537"/>
          </a:xfrm>
        </p:grpSpPr>
        <p:sp>
          <p:nvSpPr>
            <p:cNvPr id="6" name="Rectangle 5">
              <a:extLst>
                <a:ext uri="{FF2B5EF4-FFF2-40B4-BE49-F238E27FC236}">
                  <a16:creationId xmlns:a16="http://schemas.microsoft.com/office/drawing/2014/main" id="{76D8E2D2-3BC2-11CB-759A-74195C3C151C}"/>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B5FFDF-0321-1068-6C0E-FA9EB2FAD550}"/>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1F0F8B-12A5-3190-7DFA-F37E26566C46}"/>
                </a:ext>
              </a:extLst>
            </p:cNvPr>
            <p:cNvSpPr txBox="1"/>
            <p:nvPr/>
          </p:nvSpPr>
          <p:spPr>
            <a:xfrm>
              <a:off x="0" y="379610"/>
              <a:ext cx="12192000" cy="1107996"/>
            </a:xfrm>
            <a:prstGeom prst="rect">
              <a:avLst/>
            </a:prstGeom>
            <a:noFill/>
          </p:spPr>
          <p:txBody>
            <a:bodyPr wrap="square" rtlCol="0">
              <a:spAutoFit/>
            </a:bodyPr>
            <a:lstStyle/>
            <a:p>
              <a:pPr algn="ctr"/>
              <a:r>
                <a:rPr lang="en-US" sz="6600" b="1" dirty="0">
                  <a:latin typeface="Myriad Pro Cond" panose="020B0506030403020204" pitchFamily="34" charset="0"/>
                </a:rPr>
                <a:t>Themes</a:t>
              </a:r>
            </a:p>
          </p:txBody>
        </p:sp>
      </p:grpSp>
      <p:grpSp>
        <p:nvGrpSpPr>
          <p:cNvPr id="10" name="Group 9">
            <a:extLst>
              <a:ext uri="{FF2B5EF4-FFF2-40B4-BE49-F238E27FC236}">
                <a16:creationId xmlns:a16="http://schemas.microsoft.com/office/drawing/2014/main" id="{1CD4E336-068F-7C4D-FB86-B2E4A20FB7E6}"/>
              </a:ext>
            </a:extLst>
          </p:cNvPr>
          <p:cNvGrpSpPr/>
          <p:nvPr/>
        </p:nvGrpSpPr>
        <p:grpSpPr>
          <a:xfrm>
            <a:off x="5591174" y="5705475"/>
            <a:ext cx="6724713" cy="948161"/>
            <a:chOff x="5591174" y="5705475"/>
            <a:chExt cx="6724713" cy="948161"/>
          </a:xfrm>
        </p:grpSpPr>
        <p:sp>
          <p:nvSpPr>
            <p:cNvPr id="11" name="Flowchart: Off-page Connector 10">
              <a:extLst>
                <a:ext uri="{FF2B5EF4-FFF2-40B4-BE49-F238E27FC236}">
                  <a16:creationId xmlns:a16="http://schemas.microsoft.com/office/drawing/2014/main" id="{1C9A8818-FF4A-31C6-2CA1-726ED2993FD8}"/>
                </a:ext>
              </a:extLst>
            </p:cNvPr>
            <p:cNvSpPr/>
            <p:nvPr/>
          </p:nvSpPr>
          <p:spPr>
            <a:xfrm rot="5400000">
              <a:off x="8457387" y="2915976"/>
              <a:ext cx="874495" cy="6600825"/>
            </a:xfrm>
            <a:prstGeom prst="flowChartOffpageConnector">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Off-page Connector 11">
              <a:extLst>
                <a:ext uri="{FF2B5EF4-FFF2-40B4-BE49-F238E27FC236}">
                  <a16:creationId xmlns:a16="http://schemas.microsoft.com/office/drawing/2014/main" id="{8ADC8747-E5C7-C664-BD56-E287ED1AC85D}"/>
                </a:ext>
              </a:extLst>
            </p:cNvPr>
            <p:cNvSpPr/>
            <p:nvPr/>
          </p:nvSpPr>
          <p:spPr>
            <a:xfrm rot="5400000">
              <a:off x="8454339" y="2842310"/>
              <a:ext cx="874495" cy="6600825"/>
            </a:xfrm>
            <a:prstGeom prst="flowChartOffpageConnector">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5ACD471-B50C-4D0B-E28F-3228AE0E5D22}"/>
                </a:ext>
              </a:extLst>
            </p:cNvPr>
            <p:cNvSpPr txBox="1"/>
            <p:nvPr/>
          </p:nvSpPr>
          <p:spPr>
            <a:xfrm>
              <a:off x="6258653" y="5705475"/>
              <a:ext cx="6057234" cy="923330"/>
            </a:xfrm>
            <a:prstGeom prst="rect">
              <a:avLst/>
            </a:prstGeom>
            <a:noFill/>
          </p:spPr>
          <p:txBody>
            <a:bodyPr wrap="square" rtlCol="0">
              <a:spAutoFit/>
            </a:bodyPr>
            <a:lstStyle/>
            <a:p>
              <a:pPr lvl="1"/>
              <a:r>
                <a:rPr lang="en-US" b="1" i="1" dirty="0">
                  <a:solidFill>
                    <a:srgbClr val="000000"/>
                  </a:solidFill>
                  <a:effectLst/>
                  <a:latin typeface="Myriad Pro" panose="020B0503030403090204"/>
                </a:rPr>
                <a:t>--</a:t>
              </a:r>
              <a:r>
                <a:rPr lang="en-US" b="0" i="1" dirty="0">
                  <a:solidFill>
                    <a:srgbClr val="1B1B1B"/>
                  </a:solidFill>
                  <a:effectLst/>
                  <a:latin typeface="Myriad Pro" panose="020B0503030403090204"/>
                </a:rPr>
                <a:t>'Wish I was told about safer use and they didn't demand abstinence...came close to dying for a lack of it. VA needs a community for these Veterans."</a:t>
              </a:r>
              <a:endParaRPr lang="en-US" dirty="0">
                <a:latin typeface="Myriad Pro" panose="020B0503030403090204"/>
              </a:endParaRPr>
            </a:p>
          </p:txBody>
        </p:sp>
      </p:grpSp>
    </p:spTree>
    <p:extLst>
      <p:ext uri="{BB962C8B-B14F-4D97-AF65-F5344CB8AC3E}">
        <p14:creationId xmlns:p14="http://schemas.microsoft.com/office/powerpoint/2010/main" val="327115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864B39-58DE-89A8-E9ED-DCEAD975BBA6}"/>
              </a:ext>
            </a:extLst>
          </p:cNvPr>
          <p:cNvSpPr>
            <a:spLocks noGrp="1"/>
          </p:cNvSpPr>
          <p:nvPr>
            <p:ph idx="1"/>
          </p:nvPr>
        </p:nvSpPr>
        <p:spPr>
          <a:xfrm>
            <a:off x="838200" y="2333297"/>
            <a:ext cx="4619621" cy="3843666"/>
          </a:xfrm>
        </p:spPr>
        <p:txBody>
          <a:bodyPr>
            <a:normAutofit fontScale="92500" lnSpcReduction="10000"/>
          </a:bodyPr>
          <a:lstStyle/>
          <a:p>
            <a:r>
              <a:rPr lang="en-US" dirty="0"/>
              <a:t>Creating safe space for group:</a:t>
            </a:r>
          </a:p>
          <a:p>
            <a:pPr lvl="1"/>
            <a:r>
              <a:rPr lang="en-US" dirty="0"/>
              <a:t>Particularly for those with living experience</a:t>
            </a:r>
          </a:p>
          <a:p>
            <a:pPr lvl="1"/>
            <a:r>
              <a:rPr lang="en-US" dirty="0"/>
              <a:t>Avoiding tokenism</a:t>
            </a:r>
          </a:p>
          <a:p>
            <a:r>
              <a:rPr lang="en-US" dirty="0"/>
              <a:t>Need for VA Collaboration with Community</a:t>
            </a:r>
          </a:p>
          <a:p>
            <a:r>
              <a:rPr lang="en-US" b="0" dirty="0">
                <a:solidFill>
                  <a:srgbClr val="1B1B1B"/>
                </a:solidFill>
                <a:effectLst/>
                <a:latin typeface="Public Sans Web"/>
              </a:rPr>
              <a:t>Sti</a:t>
            </a:r>
            <a:r>
              <a:rPr lang="en-US" dirty="0">
                <a:solidFill>
                  <a:srgbClr val="1B1B1B"/>
                </a:solidFill>
                <a:latin typeface="Public Sans Web"/>
              </a:rPr>
              <a:t>gma and Discrimination</a:t>
            </a:r>
          </a:p>
          <a:p>
            <a:pPr lvl="1"/>
            <a:r>
              <a:rPr lang="en-US" b="0" dirty="0">
                <a:solidFill>
                  <a:srgbClr val="1B1B1B"/>
                </a:solidFill>
                <a:effectLst/>
                <a:latin typeface="Public Sans Web"/>
              </a:rPr>
              <a:t>Heightened in Healthcare?</a:t>
            </a:r>
          </a:p>
          <a:p>
            <a:pPr lvl="1"/>
            <a:r>
              <a:rPr lang="en-US" b="0" dirty="0">
                <a:solidFill>
                  <a:srgbClr val="1B1B1B"/>
                </a:solidFill>
                <a:effectLst/>
                <a:latin typeface="Public Sans Web"/>
              </a:rPr>
              <a:t>Reluctancy of Veterans to receive harm reduction through VA</a:t>
            </a:r>
          </a:p>
          <a:p>
            <a:endParaRPr lang="en-US" sz="2000" dirty="0"/>
          </a:p>
        </p:txBody>
      </p:sp>
      <p:pic>
        <p:nvPicPr>
          <p:cNvPr id="4" name="Picture 3" descr="A person with glasses and a finger up&#10;&#10;Description automatically generated">
            <a:extLst>
              <a:ext uri="{FF2B5EF4-FFF2-40B4-BE49-F238E27FC236}">
                <a16:creationId xmlns:a16="http://schemas.microsoft.com/office/drawing/2014/main" id="{73D62B31-D773-5FE7-424F-55541FAF6370}"/>
              </a:ext>
            </a:extLst>
          </p:cNvPr>
          <p:cNvPicPr>
            <a:picLocks noChangeAspect="1"/>
          </p:cNvPicPr>
          <p:nvPr/>
        </p:nvPicPr>
        <p:blipFill>
          <a:blip r:embed="rId3">
            <a:extLst>
              <a:ext uri="{28A0092B-C50C-407E-A947-70E740481C1C}">
                <a14:useLocalDpi xmlns:a14="http://schemas.microsoft.com/office/drawing/2010/main" val="0"/>
              </a:ext>
            </a:extLst>
          </a:blip>
          <a:srcRect t="4370" b="9370"/>
          <a:stretch/>
        </p:blipFill>
        <p:spPr>
          <a:xfrm>
            <a:off x="7769315" y="1222260"/>
            <a:ext cx="4422685" cy="508667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pSp>
        <p:nvGrpSpPr>
          <p:cNvPr id="5" name="Group 4">
            <a:extLst>
              <a:ext uri="{FF2B5EF4-FFF2-40B4-BE49-F238E27FC236}">
                <a16:creationId xmlns:a16="http://schemas.microsoft.com/office/drawing/2014/main" id="{9D0DBC5D-94CD-1548-C4C9-7A04C6A48DCB}"/>
              </a:ext>
            </a:extLst>
          </p:cNvPr>
          <p:cNvGrpSpPr/>
          <p:nvPr/>
        </p:nvGrpSpPr>
        <p:grpSpPr>
          <a:xfrm>
            <a:off x="0" y="300251"/>
            <a:ext cx="12192000" cy="1296537"/>
            <a:chOff x="0" y="300251"/>
            <a:chExt cx="12192000" cy="1296537"/>
          </a:xfrm>
        </p:grpSpPr>
        <p:sp>
          <p:nvSpPr>
            <p:cNvPr id="6" name="Rectangle 5">
              <a:extLst>
                <a:ext uri="{FF2B5EF4-FFF2-40B4-BE49-F238E27FC236}">
                  <a16:creationId xmlns:a16="http://schemas.microsoft.com/office/drawing/2014/main" id="{FFBE02DC-7873-44D5-52BB-8ACEEFA6E8DB}"/>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8FCA96-A9A0-2E5D-820C-788AFFB1D695}"/>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211EAF-D7EF-0EFB-BF0B-E372654A144A}"/>
                </a:ext>
              </a:extLst>
            </p:cNvPr>
            <p:cNvSpPr txBox="1"/>
            <p:nvPr/>
          </p:nvSpPr>
          <p:spPr>
            <a:xfrm>
              <a:off x="0" y="379610"/>
              <a:ext cx="12192000" cy="1107996"/>
            </a:xfrm>
            <a:prstGeom prst="rect">
              <a:avLst/>
            </a:prstGeom>
            <a:noFill/>
          </p:spPr>
          <p:txBody>
            <a:bodyPr wrap="square" rtlCol="0">
              <a:spAutoFit/>
            </a:bodyPr>
            <a:lstStyle/>
            <a:p>
              <a:pPr algn="ctr"/>
              <a:r>
                <a:rPr lang="en-US" sz="6600" b="1">
                  <a:latin typeface="Myriad Pro Cond" panose="020B0506030403020204" pitchFamily="34" charset="0"/>
                </a:rPr>
                <a:t>Themes</a:t>
              </a:r>
            </a:p>
          </p:txBody>
        </p:sp>
      </p:grpSp>
      <p:grpSp>
        <p:nvGrpSpPr>
          <p:cNvPr id="10" name="Group 9">
            <a:extLst>
              <a:ext uri="{FF2B5EF4-FFF2-40B4-BE49-F238E27FC236}">
                <a16:creationId xmlns:a16="http://schemas.microsoft.com/office/drawing/2014/main" id="{E459FC72-75C7-F39A-1040-9BDC87739538}"/>
              </a:ext>
            </a:extLst>
          </p:cNvPr>
          <p:cNvGrpSpPr/>
          <p:nvPr/>
        </p:nvGrpSpPr>
        <p:grpSpPr>
          <a:xfrm>
            <a:off x="5591174" y="5705475"/>
            <a:ext cx="6606921" cy="948161"/>
            <a:chOff x="5591174" y="5705475"/>
            <a:chExt cx="6606921" cy="948161"/>
          </a:xfrm>
        </p:grpSpPr>
        <p:sp>
          <p:nvSpPr>
            <p:cNvPr id="11" name="Flowchart: Off-page Connector 10">
              <a:extLst>
                <a:ext uri="{FF2B5EF4-FFF2-40B4-BE49-F238E27FC236}">
                  <a16:creationId xmlns:a16="http://schemas.microsoft.com/office/drawing/2014/main" id="{6FCB2F96-52FD-6838-001D-7DDC7C9155EB}"/>
                </a:ext>
              </a:extLst>
            </p:cNvPr>
            <p:cNvSpPr/>
            <p:nvPr/>
          </p:nvSpPr>
          <p:spPr>
            <a:xfrm rot="5400000">
              <a:off x="8457387" y="2915976"/>
              <a:ext cx="874495" cy="6600825"/>
            </a:xfrm>
            <a:prstGeom prst="flowChartOffpageConnector">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Off-page Connector 11">
              <a:extLst>
                <a:ext uri="{FF2B5EF4-FFF2-40B4-BE49-F238E27FC236}">
                  <a16:creationId xmlns:a16="http://schemas.microsoft.com/office/drawing/2014/main" id="{D2807B98-5410-AB7F-629C-823D1CD2DB4B}"/>
                </a:ext>
              </a:extLst>
            </p:cNvPr>
            <p:cNvSpPr/>
            <p:nvPr/>
          </p:nvSpPr>
          <p:spPr>
            <a:xfrm rot="5400000">
              <a:off x="8454339" y="2842310"/>
              <a:ext cx="874495" cy="6600825"/>
            </a:xfrm>
            <a:prstGeom prst="flowChartOffpageConnector">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F7B4D40-BBFC-14AB-609F-986F63E78C0F}"/>
                </a:ext>
              </a:extLst>
            </p:cNvPr>
            <p:cNvSpPr txBox="1"/>
            <p:nvPr/>
          </p:nvSpPr>
          <p:spPr>
            <a:xfrm>
              <a:off x="6302777" y="5705475"/>
              <a:ext cx="5895318" cy="923330"/>
            </a:xfrm>
            <a:prstGeom prst="rect">
              <a:avLst/>
            </a:prstGeom>
            <a:noFill/>
          </p:spPr>
          <p:txBody>
            <a:bodyPr wrap="square" rtlCol="0">
              <a:spAutoFit/>
            </a:bodyPr>
            <a:lstStyle/>
            <a:p>
              <a:pPr algn="ctr"/>
              <a:r>
                <a:rPr lang="en-US" b="1" i="1" dirty="0">
                  <a:solidFill>
                    <a:srgbClr val="000000"/>
                  </a:solidFill>
                  <a:effectLst/>
                  <a:latin typeface="Myriad Pro" panose="020B0503030403090204" pitchFamily="34" charset="0"/>
                </a:rPr>
                <a:t>-- “VA SSPs need community partnerships, staff education, signage that’s pragmatic and not fear based.”</a:t>
              </a:r>
              <a:endParaRPr lang="en-US" b="1" i="1" dirty="0">
                <a:latin typeface="Myriad Pro" panose="020B0503030403090204" pitchFamily="34" charset="0"/>
              </a:endParaRPr>
            </a:p>
          </p:txBody>
        </p:sp>
      </p:grpSp>
    </p:spTree>
    <p:extLst>
      <p:ext uri="{BB962C8B-B14F-4D97-AF65-F5344CB8AC3E}">
        <p14:creationId xmlns:p14="http://schemas.microsoft.com/office/powerpoint/2010/main" val="351799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94C51B-37A6-28C4-1591-D79E8EA6E607}"/>
              </a:ext>
            </a:extLst>
          </p:cNvPr>
          <p:cNvPicPr>
            <a:picLocks noChangeAspect="1"/>
          </p:cNvPicPr>
          <p:nvPr/>
        </p:nvPicPr>
        <p:blipFill>
          <a:blip r:embed="rId4"/>
          <a:stretch>
            <a:fillRect/>
          </a:stretch>
        </p:blipFill>
        <p:spPr>
          <a:xfrm>
            <a:off x="1786733" y="1770047"/>
            <a:ext cx="3713322" cy="4958012"/>
          </a:xfrm>
          <a:prstGeom prst="rect">
            <a:avLst/>
          </a:prstGeom>
        </p:spPr>
      </p:pic>
      <p:pic>
        <p:nvPicPr>
          <p:cNvPr id="10" name="Picture 9">
            <a:extLst>
              <a:ext uri="{FF2B5EF4-FFF2-40B4-BE49-F238E27FC236}">
                <a16:creationId xmlns:a16="http://schemas.microsoft.com/office/drawing/2014/main" id="{51FFD8A4-9293-95CA-1649-69B0D1AD3C6C}"/>
              </a:ext>
            </a:extLst>
          </p:cNvPr>
          <p:cNvPicPr>
            <a:picLocks noChangeAspect="1"/>
          </p:cNvPicPr>
          <p:nvPr/>
        </p:nvPicPr>
        <p:blipFill rotWithShape="1">
          <a:blip r:embed="rId5"/>
          <a:srcRect/>
          <a:stretch/>
        </p:blipFill>
        <p:spPr>
          <a:xfrm>
            <a:off x="6433359" y="1757919"/>
            <a:ext cx="3713322" cy="4970139"/>
          </a:xfrm>
          <a:prstGeom prst="rect">
            <a:avLst/>
          </a:prstGeom>
        </p:spPr>
      </p:pic>
      <p:grpSp>
        <p:nvGrpSpPr>
          <p:cNvPr id="11" name="Group 10">
            <a:extLst>
              <a:ext uri="{FF2B5EF4-FFF2-40B4-BE49-F238E27FC236}">
                <a16:creationId xmlns:a16="http://schemas.microsoft.com/office/drawing/2014/main" id="{D49ED10A-5EEF-19C6-D855-953609D0390A}"/>
              </a:ext>
            </a:extLst>
          </p:cNvPr>
          <p:cNvGrpSpPr/>
          <p:nvPr/>
        </p:nvGrpSpPr>
        <p:grpSpPr>
          <a:xfrm>
            <a:off x="0" y="300251"/>
            <a:ext cx="12192000" cy="1296537"/>
            <a:chOff x="0" y="300251"/>
            <a:chExt cx="12192000" cy="1296537"/>
          </a:xfrm>
        </p:grpSpPr>
        <p:sp>
          <p:nvSpPr>
            <p:cNvPr id="12" name="Rectangle 11">
              <a:extLst>
                <a:ext uri="{FF2B5EF4-FFF2-40B4-BE49-F238E27FC236}">
                  <a16:creationId xmlns:a16="http://schemas.microsoft.com/office/drawing/2014/main" id="{A02086FD-3832-3177-D304-17D738BECDF7}"/>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277BBF-329A-D626-BED5-40B84A2ACE4F}"/>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92718C-788C-8922-1708-53D37F06B20C}"/>
                </a:ext>
              </a:extLst>
            </p:cNvPr>
            <p:cNvSpPr txBox="1"/>
            <p:nvPr/>
          </p:nvSpPr>
          <p:spPr>
            <a:xfrm>
              <a:off x="0" y="379610"/>
              <a:ext cx="12192000" cy="1107996"/>
            </a:xfrm>
            <a:prstGeom prst="rect">
              <a:avLst/>
            </a:prstGeom>
            <a:noFill/>
          </p:spPr>
          <p:txBody>
            <a:bodyPr wrap="square" rtlCol="0">
              <a:spAutoFit/>
            </a:bodyPr>
            <a:lstStyle/>
            <a:p>
              <a:pPr algn="ctr"/>
              <a:r>
                <a:rPr lang="en-US" sz="6600" b="1">
                  <a:latin typeface="Myriad Pro Cond" panose="020B0506030403020204" pitchFamily="34" charset="0"/>
                </a:rPr>
                <a:t>Patient Education Handouts</a:t>
              </a:r>
            </a:p>
          </p:txBody>
        </p:sp>
      </p:grpSp>
    </p:spTree>
    <p:extLst>
      <p:ext uri="{BB962C8B-B14F-4D97-AF65-F5344CB8AC3E}">
        <p14:creationId xmlns:p14="http://schemas.microsoft.com/office/powerpoint/2010/main" val="198125146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5ED986-7277-8396-CDBD-C40A78547E17}"/>
              </a:ext>
            </a:extLst>
          </p:cNvPr>
          <p:cNvPicPr>
            <a:picLocks noChangeAspect="1"/>
          </p:cNvPicPr>
          <p:nvPr/>
        </p:nvPicPr>
        <p:blipFill>
          <a:blip r:embed="rId2"/>
          <a:stretch>
            <a:fillRect/>
          </a:stretch>
        </p:blipFill>
        <p:spPr>
          <a:xfrm>
            <a:off x="1428750" y="1676147"/>
            <a:ext cx="3971606" cy="5134292"/>
          </a:xfrm>
          <a:prstGeom prst="rect">
            <a:avLst/>
          </a:prstGeom>
        </p:spPr>
      </p:pic>
      <p:pic>
        <p:nvPicPr>
          <p:cNvPr id="10" name="Picture 9">
            <a:extLst>
              <a:ext uri="{FF2B5EF4-FFF2-40B4-BE49-F238E27FC236}">
                <a16:creationId xmlns:a16="http://schemas.microsoft.com/office/drawing/2014/main" id="{5940A5E1-43AB-8C66-BC81-7D534C743DF0}"/>
              </a:ext>
            </a:extLst>
          </p:cNvPr>
          <p:cNvPicPr>
            <a:picLocks noChangeAspect="1"/>
          </p:cNvPicPr>
          <p:nvPr/>
        </p:nvPicPr>
        <p:blipFill rotWithShape="1">
          <a:blip r:embed="rId3"/>
          <a:srcRect t="1295" b="1583"/>
          <a:stretch/>
        </p:blipFill>
        <p:spPr>
          <a:xfrm>
            <a:off x="6346961" y="1596788"/>
            <a:ext cx="4060503" cy="5134292"/>
          </a:xfrm>
          <a:prstGeom prst="rect">
            <a:avLst/>
          </a:prstGeom>
        </p:spPr>
      </p:pic>
      <p:grpSp>
        <p:nvGrpSpPr>
          <p:cNvPr id="2" name="Group 1">
            <a:extLst>
              <a:ext uri="{FF2B5EF4-FFF2-40B4-BE49-F238E27FC236}">
                <a16:creationId xmlns:a16="http://schemas.microsoft.com/office/drawing/2014/main" id="{D2F919F8-D23E-799E-0D33-A2494A3438F1}"/>
              </a:ext>
            </a:extLst>
          </p:cNvPr>
          <p:cNvGrpSpPr/>
          <p:nvPr/>
        </p:nvGrpSpPr>
        <p:grpSpPr>
          <a:xfrm>
            <a:off x="0" y="300251"/>
            <a:ext cx="12192000" cy="1296537"/>
            <a:chOff x="0" y="300251"/>
            <a:chExt cx="12192000" cy="1296537"/>
          </a:xfrm>
        </p:grpSpPr>
        <p:sp>
          <p:nvSpPr>
            <p:cNvPr id="3" name="Rectangle 2">
              <a:extLst>
                <a:ext uri="{FF2B5EF4-FFF2-40B4-BE49-F238E27FC236}">
                  <a16:creationId xmlns:a16="http://schemas.microsoft.com/office/drawing/2014/main" id="{A5E1CC18-9E70-07C5-06B6-3EA355D473B5}"/>
                </a:ext>
              </a:extLst>
            </p:cNvPr>
            <p:cNvSpPr/>
            <p:nvPr/>
          </p:nvSpPr>
          <p:spPr>
            <a:xfrm>
              <a:off x="0" y="300251"/>
              <a:ext cx="12192000" cy="1296537"/>
            </a:xfrm>
            <a:prstGeom prst="rect">
              <a:avLst/>
            </a:prstGeom>
            <a:solidFill>
              <a:srgbClr val="CC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5D9A7CB-D2B3-278D-7E27-A8C5A067030B}"/>
                </a:ext>
              </a:extLst>
            </p:cNvPr>
            <p:cNvSpPr/>
            <p:nvPr/>
          </p:nvSpPr>
          <p:spPr>
            <a:xfrm>
              <a:off x="0" y="1487606"/>
              <a:ext cx="12192000" cy="109182"/>
            </a:xfrm>
            <a:prstGeom prst="rect">
              <a:avLst/>
            </a:prstGeom>
            <a:solidFill>
              <a:srgbClr val="154D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A08811-08CD-38C5-6386-66967F722B45}"/>
                </a:ext>
              </a:extLst>
            </p:cNvPr>
            <p:cNvSpPr txBox="1"/>
            <p:nvPr/>
          </p:nvSpPr>
          <p:spPr>
            <a:xfrm>
              <a:off x="0" y="379610"/>
              <a:ext cx="12192000" cy="1107996"/>
            </a:xfrm>
            <a:prstGeom prst="rect">
              <a:avLst/>
            </a:prstGeom>
            <a:noFill/>
          </p:spPr>
          <p:txBody>
            <a:bodyPr wrap="square" rtlCol="0">
              <a:spAutoFit/>
            </a:bodyPr>
            <a:lstStyle/>
            <a:p>
              <a:pPr algn="ctr"/>
              <a:r>
                <a:rPr lang="en-US" sz="6600" b="1" dirty="0">
                  <a:latin typeface="Myriad Pro Cond" panose="020B0506030403020204" pitchFamily="34" charset="0"/>
                </a:rPr>
                <a:t>Patient Education Handouts</a:t>
              </a:r>
            </a:p>
          </p:txBody>
        </p:sp>
      </p:grpSp>
    </p:spTree>
    <p:extLst>
      <p:ext uri="{BB962C8B-B14F-4D97-AF65-F5344CB8AC3E}">
        <p14:creationId xmlns:p14="http://schemas.microsoft.com/office/powerpoint/2010/main" val="1376359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3435</TotalTime>
  <Words>1037</Words>
  <Application>Microsoft Macintosh PowerPoint</Application>
  <PresentationFormat>Widescreen</PresentationFormat>
  <Paragraphs>157</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Myriad Pro</vt:lpstr>
      <vt:lpstr>Myriad Pro Black</vt:lpstr>
      <vt:lpstr>Myriad Pro Cond</vt:lpstr>
      <vt:lpstr>Public Sans 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“Nothing about us without us, is for us” Creating a Harm Reduction Veteran Engagement Board</dc:title>
  <dc:creator>Dinges, Beth (she/her/hers)</dc:creator>
  <cp:lastModifiedBy>Schulte, Nathan</cp:lastModifiedBy>
  <cp:revision>4</cp:revision>
  <dcterms:created xsi:type="dcterms:W3CDTF">2024-10-25T19:58:28Z</dcterms:created>
  <dcterms:modified xsi:type="dcterms:W3CDTF">2024-12-02T20:03:02Z</dcterms:modified>
</cp:coreProperties>
</file>