
<file path=[Content_Types].xml><?xml version="1.0" encoding="utf-8"?>
<Types xmlns="http://schemas.openxmlformats.org/package/2006/content-types">
  <Default Extension="bin" ContentType="image/svg+xml"/>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23"/>
  </p:sldMasterIdLst>
  <p:notesMasterIdLst>
    <p:notesMasterId r:id="rId48"/>
  </p:notesMasterIdLst>
  <p:sldIdLst>
    <p:sldId id="3287" r:id="rId24"/>
    <p:sldId id="3279" r:id="rId25"/>
    <p:sldId id="3295" r:id="rId26"/>
    <p:sldId id="3289" r:id="rId27"/>
    <p:sldId id="3290" r:id="rId28"/>
    <p:sldId id="3303" r:id="rId29"/>
    <p:sldId id="3305" r:id="rId30"/>
    <p:sldId id="256" r:id="rId31"/>
    <p:sldId id="3315" r:id="rId32"/>
    <p:sldId id="3318" r:id="rId33"/>
    <p:sldId id="3316" r:id="rId34"/>
    <p:sldId id="3319" r:id="rId35"/>
    <p:sldId id="3317" r:id="rId36"/>
    <p:sldId id="3325" r:id="rId37"/>
    <p:sldId id="3323" r:id="rId38"/>
    <p:sldId id="3321" r:id="rId39"/>
    <p:sldId id="3309" r:id="rId40"/>
    <p:sldId id="3293" r:id="rId41"/>
    <p:sldId id="3292" r:id="rId42"/>
    <p:sldId id="3314" r:id="rId43"/>
    <p:sldId id="3288" r:id="rId44"/>
    <p:sldId id="3322" r:id="rId45"/>
    <p:sldId id="3324" r:id="rId46"/>
    <p:sldId id="3320"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536AD-D0A8-EB40-B920-65D15198B555}" name="Davis, M H" initials="" userId="S::davimmm@upenn.edu::74aea19f-3564-43d2-8b5b-425b66298f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B"/>
    <a:srgbClr val="FF0000"/>
    <a:srgbClr val="90EE90"/>
    <a:srgbClr val="73FB79"/>
    <a:srgbClr val="008000"/>
    <a:srgbClr val="CBC3E3"/>
    <a:srgbClr val="F8D699"/>
    <a:srgbClr val="3CA642"/>
    <a:srgbClr val="9EC3E1"/>
    <a:srgbClr val="1F5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8" autoAdjust="0"/>
    <p:restoredTop sz="69577"/>
  </p:normalViewPr>
  <p:slideViewPr>
    <p:cSldViewPr snapToGrid="0" showGuides="1">
      <p:cViewPr varScale="1">
        <p:scale>
          <a:sx n="84" d="100"/>
          <a:sy n="84" d="100"/>
        </p:scale>
        <p:origin x="2192" y="176"/>
      </p:cViewPr>
      <p:guideLst/>
    </p:cSldViewPr>
  </p:slideViewPr>
  <p:outlineViewPr>
    <p:cViewPr>
      <p:scale>
        <a:sx n="33" d="100"/>
        <a:sy n="33" d="100"/>
      </p:scale>
      <p:origin x="0" y="-1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customXml" Target="../customXml/item20.xml"/><Relationship Id="rId41" Type="http://schemas.openxmlformats.org/officeDocument/2006/relationships/slide" Target="slides/slide18.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3556A-D7A2-4BAF-8457-9DB5F4F536C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2448D25-34AA-4ABC-ABC2-6A3A21112576}">
      <dgm:prSet/>
      <dgm:spPr/>
      <dgm:t>
        <a:bodyPr/>
        <a:lstStyle/>
        <a:p>
          <a:pPr>
            <a:lnSpc>
              <a:spcPct val="100000"/>
            </a:lnSpc>
          </a:pPr>
          <a:r>
            <a:rPr lang="en-US" dirty="0"/>
            <a:t>Hospitalizations among people who use drugs are growing, and these patients face numerous barriers to care and significant stigma in hospital settings.</a:t>
          </a:r>
          <a:r>
            <a:rPr lang="en-US" baseline="30000" dirty="0"/>
            <a:t>1</a:t>
          </a:r>
          <a:endParaRPr lang="en-US" dirty="0"/>
        </a:p>
      </dgm:t>
    </dgm:pt>
    <dgm:pt modelId="{25BAD6F7-294E-475F-9CE2-8E7E3C440134}" type="parTrans" cxnId="{B2B9D9FA-08A4-45D4-B39F-2B20F895B2B9}">
      <dgm:prSet/>
      <dgm:spPr/>
      <dgm:t>
        <a:bodyPr/>
        <a:lstStyle/>
        <a:p>
          <a:endParaRPr lang="en-US"/>
        </a:p>
      </dgm:t>
    </dgm:pt>
    <dgm:pt modelId="{D505D77F-353C-4C7B-AEEE-9BA2323964E6}" type="sibTrans" cxnId="{B2B9D9FA-08A4-45D4-B39F-2B20F895B2B9}">
      <dgm:prSet/>
      <dgm:spPr/>
      <dgm:t>
        <a:bodyPr/>
        <a:lstStyle/>
        <a:p>
          <a:endParaRPr lang="en-US"/>
        </a:p>
      </dgm:t>
    </dgm:pt>
    <dgm:pt modelId="{5C0F1FA1-6C74-49A4-9804-C4F2DE524E63}">
      <dgm:prSet/>
      <dgm:spPr/>
      <dgm:t>
        <a:bodyPr/>
        <a:lstStyle/>
        <a:p>
          <a:pPr>
            <a:lnSpc>
              <a:spcPct val="100000"/>
            </a:lnSpc>
          </a:pPr>
          <a:r>
            <a:rPr lang="en-US" dirty="0"/>
            <a:t>Addiction consult services (ACS) are growing strategy to improve patient outcomes and support interprofessional teams providing addiction care.</a:t>
          </a:r>
          <a:r>
            <a:rPr lang="en-US" baseline="30000" dirty="0"/>
            <a:t>2</a:t>
          </a:r>
          <a:endParaRPr lang="en-US" dirty="0"/>
        </a:p>
      </dgm:t>
    </dgm:pt>
    <dgm:pt modelId="{5AFC8198-954D-4324-A759-B92FF3C7E858}" type="parTrans" cxnId="{57902DCE-227C-4D8A-84B3-684AA0DEA848}">
      <dgm:prSet/>
      <dgm:spPr/>
      <dgm:t>
        <a:bodyPr/>
        <a:lstStyle/>
        <a:p>
          <a:endParaRPr lang="en-US"/>
        </a:p>
      </dgm:t>
    </dgm:pt>
    <dgm:pt modelId="{102227B4-BEFD-4E45-9B9E-CD15BEC6393C}" type="sibTrans" cxnId="{57902DCE-227C-4D8A-84B3-684AA0DEA848}">
      <dgm:prSet/>
      <dgm:spPr/>
      <dgm:t>
        <a:bodyPr/>
        <a:lstStyle/>
        <a:p>
          <a:endParaRPr lang="en-US"/>
        </a:p>
      </dgm:t>
    </dgm:pt>
    <dgm:pt modelId="{AD170445-E55D-9446-B719-96B6054634D6}">
      <dgm:prSet/>
      <dgm:spPr/>
      <dgm:t>
        <a:bodyPr/>
        <a:lstStyle/>
        <a:p>
          <a:pPr>
            <a:lnSpc>
              <a:spcPct val="100000"/>
            </a:lnSpc>
          </a:pPr>
          <a:r>
            <a:rPr lang="en-US" dirty="0"/>
            <a:t>The recent implementation of an ACS at a large, Philadelphia hospital offered the opportunity to understand barriers and facilitators</a:t>
          </a:r>
        </a:p>
      </dgm:t>
    </dgm:pt>
    <dgm:pt modelId="{E31C415D-5D1D-1545-92CD-A08610B314A9}" type="parTrans" cxnId="{977983F1-B6A8-FC4B-82AC-CACFFCEAF2C4}">
      <dgm:prSet/>
      <dgm:spPr/>
      <dgm:t>
        <a:bodyPr/>
        <a:lstStyle/>
        <a:p>
          <a:endParaRPr lang="en-US"/>
        </a:p>
      </dgm:t>
    </dgm:pt>
    <dgm:pt modelId="{91C77B85-003F-F74C-BC02-A3F9986AE737}" type="sibTrans" cxnId="{977983F1-B6A8-FC4B-82AC-CACFFCEAF2C4}">
      <dgm:prSet/>
      <dgm:spPr/>
      <dgm:t>
        <a:bodyPr/>
        <a:lstStyle/>
        <a:p>
          <a:endParaRPr lang="en-US"/>
        </a:p>
      </dgm:t>
    </dgm:pt>
    <dgm:pt modelId="{3211FB5F-460F-4385-A5DA-1CE2B1E7E38D}" type="pres">
      <dgm:prSet presAssocID="{8B23556A-D7A2-4BAF-8457-9DB5F4F536C1}" presName="root" presStyleCnt="0">
        <dgm:presLayoutVars>
          <dgm:dir/>
          <dgm:resizeHandles val="exact"/>
        </dgm:presLayoutVars>
      </dgm:prSet>
      <dgm:spPr/>
    </dgm:pt>
    <dgm:pt modelId="{E959C907-13E9-4F15-8A89-6CFA53116B0F}" type="pres">
      <dgm:prSet presAssocID="{72448D25-34AA-4ABC-ABC2-6A3A21112576}" presName="compNode" presStyleCnt="0"/>
      <dgm:spPr/>
    </dgm:pt>
    <dgm:pt modelId="{FF111B7C-74AA-4215-9EFD-E47B16DBA927}" type="pres">
      <dgm:prSet presAssocID="{72448D25-34AA-4ABC-ABC2-6A3A21112576}" presName="bgRect" presStyleLbl="bgShp" presStyleIdx="0" presStyleCnt="3"/>
      <dgm:spPr/>
    </dgm:pt>
    <dgm:pt modelId="{C59E78D3-6E5A-49B7-A8C2-4D4A1E5D5DB8}" type="pres">
      <dgm:prSet presAssocID="{72448D25-34AA-4ABC-ABC2-6A3A2111257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pward trend with solid fill"/>
        </a:ext>
      </dgm:extLst>
    </dgm:pt>
    <dgm:pt modelId="{9ABC9A6B-B288-49BA-8ED3-4A9AB217510C}" type="pres">
      <dgm:prSet presAssocID="{72448D25-34AA-4ABC-ABC2-6A3A21112576}" presName="spaceRect" presStyleCnt="0"/>
      <dgm:spPr/>
    </dgm:pt>
    <dgm:pt modelId="{B4A69243-F653-41FA-AC25-30B02545DADA}" type="pres">
      <dgm:prSet presAssocID="{72448D25-34AA-4ABC-ABC2-6A3A21112576}" presName="parTx" presStyleLbl="revTx" presStyleIdx="0" presStyleCnt="3">
        <dgm:presLayoutVars>
          <dgm:chMax val="0"/>
          <dgm:chPref val="0"/>
        </dgm:presLayoutVars>
      </dgm:prSet>
      <dgm:spPr/>
    </dgm:pt>
    <dgm:pt modelId="{B51FADCE-65A6-47F8-9DD4-C49B095E8BE8}" type="pres">
      <dgm:prSet presAssocID="{D505D77F-353C-4C7B-AEEE-9BA2323964E6}" presName="sibTrans" presStyleCnt="0"/>
      <dgm:spPr/>
    </dgm:pt>
    <dgm:pt modelId="{7D83C093-E4C8-4E9C-B407-A71EE920E4CD}" type="pres">
      <dgm:prSet presAssocID="{5C0F1FA1-6C74-49A4-9804-C4F2DE524E63}" presName="compNode" presStyleCnt="0"/>
      <dgm:spPr/>
    </dgm:pt>
    <dgm:pt modelId="{B652C3DF-1DD2-4E22-A762-D3BC6836A0AC}" type="pres">
      <dgm:prSet presAssocID="{5C0F1FA1-6C74-49A4-9804-C4F2DE524E63}" presName="bgRect" presStyleLbl="bgShp" presStyleIdx="1" presStyleCnt="3"/>
      <dgm:spPr/>
    </dgm:pt>
    <dgm:pt modelId="{FE59E259-1B02-4BDD-94D5-557637CACB67}" type="pres">
      <dgm:prSet presAssocID="{5C0F1FA1-6C74-49A4-9804-C4F2DE524E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29D3BF-B262-4BE3-A6A3-22641FF96133}" type="pres">
      <dgm:prSet presAssocID="{5C0F1FA1-6C74-49A4-9804-C4F2DE524E63}" presName="spaceRect" presStyleCnt="0"/>
      <dgm:spPr/>
    </dgm:pt>
    <dgm:pt modelId="{541D97F2-73D9-4454-8B25-B22234855614}" type="pres">
      <dgm:prSet presAssocID="{5C0F1FA1-6C74-49A4-9804-C4F2DE524E63}" presName="parTx" presStyleLbl="revTx" presStyleIdx="1" presStyleCnt="3">
        <dgm:presLayoutVars>
          <dgm:chMax val="0"/>
          <dgm:chPref val="0"/>
        </dgm:presLayoutVars>
      </dgm:prSet>
      <dgm:spPr/>
    </dgm:pt>
    <dgm:pt modelId="{D7FC8FAE-D500-5647-BD39-8887EA911F9A}" type="pres">
      <dgm:prSet presAssocID="{102227B4-BEFD-4E45-9B9E-CD15BEC6393C}" presName="sibTrans" presStyleCnt="0"/>
      <dgm:spPr/>
    </dgm:pt>
    <dgm:pt modelId="{112135A6-DA9C-5E45-89CC-4D3D9F303427}" type="pres">
      <dgm:prSet presAssocID="{AD170445-E55D-9446-B719-96B6054634D6}" presName="compNode" presStyleCnt="0"/>
      <dgm:spPr/>
    </dgm:pt>
    <dgm:pt modelId="{D581CE2B-1E4B-304B-A44F-5006AE712C15}" type="pres">
      <dgm:prSet presAssocID="{AD170445-E55D-9446-B719-96B6054634D6}" presName="bgRect" presStyleLbl="bgShp" presStyleIdx="2" presStyleCnt="3"/>
      <dgm:spPr/>
    </dgm:pt>
    <dgm:pt modelId="{48022398-A620-624A-8A28-7217803A1B08}" type="pres">
      <dgm:prSet presAssocID="{AD170445-E55D-9446-B719-96B6054634D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spital outline"/>
        </a:ext>
      </dgm:extLst>
    </dgm:pt>
    <dgm:pt modelId="{AB7ACBC7-C2CE-0140-84C6-6B9A6FBAD5A4}" type="pres">
      <dgm:prSet presAssocID="{AD170445-E55D-9446-B719-96B6054634D6}" presName="spaceRect" presStyleCnt="0"/>
      <dgm:spPr/>
    </dgm:pt>
    <dgm:pt modelId="{B425EBA0-0780-7344-89A6-F48A48F046B5}" type="pres">
      <dgm:prSet presAssocID="{AD170445-E55D-9446-B719-96B6054634D6}" presName="parTx" presStyleLbl="revTx" presStyleIdx="2" presStyleCnt="3">
        <dgm:presLayoutVars>
          <dgm:chMax val="0"/>
          <dgm:chPref val="0"/>
        </dgm:presLayoutVars>
      </dgm:prSet>
      <dgm:spPr/>
    </dgm:pt>
  </dgm:ptLst>
  <dgm:cxnLst>
    <dgm:cxn modelId="{B647E912-12AA-0D43-890C-EEFE8070085F}" type="presOf" srcId="{AD170445-E55D-9446-B719-96B6054634D6}" destId="{B425EBA0-0780-7344-89A6-F48A48F046B5}" srcOrd="0" destOrd="0" presId="urn:microsoft.com/office/officeart/2018/2/layout/IconVerticalSolidList"/>
    <dgm:cxn modelId="{06FAD117-1565-4FE7-ABD4-CB93E89A0D48}" type="presOf" srcId="{8B23556A-D7A2-4BAF-8457-9DB5F4F536C1}" destId="{3211FB5F-460F-4385-A5DA-1CE2B1E7E38D}" srcOrd="0" destOrd="0" presId="urn:microsoft.com/office/officeart/2018/2/layout/IconVerticalSolidList"/>
    <dgm:cxn modelId="{FAACAC63-E819-9A43-9C84-23BBB67FE2F7}" type="presOf" srcId="{5C0F1FA1-6C74-49A4-9804-C4F2DE524E63}" destId="{541D97F2-73D9-4454-8B25-B22234855614}" srcOrd="0" destOrd="0" presId="urn:microsoft.com/office/officeart/2018/2/layout/IconVerticalSolidList"/>
    <dgm:cxn modelId="{26D83E76-D3E7-CE45-8A6F-DCBC4B999EBC}" type="presOf" srcId="{72448D25-34AA-4ABC-ABC2-6A3A21112576}" destId="{B4A69243-F653-41FA-AC25-30B02545DADA}" srcOrd="0" destOrd="0" presId="urn:microsoft.com/office/officeart/2018/2/layout/IconVerticalSolidList"/>
    <dgm:cxn modelId="{57902DCE-227C-4D8A-84B3-684AA0DEA848}" srcId="{8B23556A-D7A2-4BAF-8457-9DB5F4F536C1}" destId="{5C0F1FA1-6C74-49A4-9804-C4F2DE524E63}" srcOrd="1" destOrd="0" parTransId="{5AFC8198-954D-4324-A759-B92FF3C7E858}" sibTransId="{102227B4-BEFD-4E45-9B9E-CD15BEC6393C}"/>
    <dgm:cxn modelId="{977983F1-B6A8-FC4B-82AC-CACFFCEAF2C4}" srcId="{8B23556A-D7A2-4BAF-8457-9DB5F4F536C1}" destId="{AD170445-E55D-9446-B719-96B6054634D6}" srcOrd="2" destOrd="0" parTransId="{E31C415D-5D1D-1545-92CD-A08610B314A9}" sibTransId="{91C77B85-003F-F74C-BC02-A3F9986AE737}"/>
    <dgm:cxn modelId="{B2B9D9FA-08A4-45D4-B39F-2B20F895B2B9}" srcId="{8B23556A-D7A2-4BAF-8457-9DB5F4F536C1}" destId="{72448D25-34AA-4ABC-ABC2-6A3A21112576}" srcOrd="0" destOrd="0" parTransId="{25BAD6F7-294E-475F-9CE2-8E7E3C440134}" sibTransId="{D505D77F-353C-4C7B-AEEE-9BA2323964E6}"/>
    <dgm:cxn modelId="{83E48B92-42CE-034A-9F6A-8B9B3BD51794}" type="presParOf" srcId="{3211FB5F-460F-4385-A5DA-1CE2B1E7E38D}" destId="{E959C907-13E9-4F15-8A89-6CFA53116B0F}" srcOrd="0" destOrd="0" presId="urn:microsoft.com/office/officeart/2018/2/layout/IconVerticalSolidList"/>
    <dgm:cxn modelId="{89CFC09A-A636-8046-ABB7-3A1DF4C38596}" type="presParOf" srcId="{E959C907-13E9-4F15-8A89-6CFA53116B0F}" destId="{FF111B7C-74AA-4215-9EFD-E47B16DBA927}" srcOrd="0" destOrd="0" presId="urn:microsoft.com/office/officeart/2018/2/layout/IconVerticalSolidList"/>
    <dgm:cxn modelId="{A24D8257-76E4-4346-A4C3-C754A9B220B8}" type="presParOf" srcId="{E959C907-13E9-4F15-8A89-6CFA53116B0F}" destId="{C59E78D3-6E5A-49B7-A8C2-4D4A1E5D5DB8}" srcOrd="1" destOrd="0" presId="urn:microsoft.com/office/officeart/2018/2/layout/IconVerticalSolidList"/>
    <dgm:cxn modelId="{F8A558B2-36C6-554F-BBC9-B5C805B869C0}" type="presParOf" srcId="{E959C907-13E9-4F15-8A89-6CFA53116B0F}" destId="{9ABC9A6B-B288-49BA-8ED3-4A9AB217510C}" srcOrd="2" destOrd="0" presId="urn:microsoft.com/office/officeart/2018/2/layout/IconVerticalSolidList"/>
    <dgm:cxn modelId="{046B113E-4BDE-BD4F-986E-2D2A37E29694}" type="presParOf" srcId="{E959C907-13E9-4F15-8A89-6CFA53116B0F}" destId="{B4A69243-F653-41FA-AC25-30B02545DADA}" srcOrd="3" destOrd="0" presId="urn:microsoft.com/office/officeart/2018/2/layout/IconVerticalSolidList"/>
    <dgm:cxn modelId="{15393901-3014-1A43-923E-500A7BF2FE7E}" type="presParOf" srcId="{3211FB5F-460F-4385-A5DA-1CE2B1E7E38D}" destId="{B51FADCE-65A6-47F8-9DD4-C49B095E8BE8}" srcOrd="1" destOrd="0" presId="urn:microsoft.com/office/officeart/2018/2/layout/IconVerticalSolidList"/>
    <dgm:cxn modelId="{A44637C8-751C-7545-9C31-5C1309DB8444}" type="presParOf" srcId="{3211FB5F-460F-4385-A5DA-1CE2B1E7E38D}" destId="{7D83C093-E4C8-4E9C-B407-A71EE920E4CD}" srcOrd="2" destOrd="0" presId="urn:microsoft.com/office/officeart/2018/2/layout/IconVerticalSolidList"/>
    <dgm:cxn modelId="{4343767F-7975-6F48-B991-76733D9E86B3}" type="presParOf" srcId="{7D83C093-E4C8-4E9C-B407-A71EE920E4CD}" destId="{B652C3DF-1DD2-4E22-A762-D3BC6836A0AC}" srcOrd="0" destOrd="0" presId="urn:microsoft.com/office/officeart/2018/2/layout/IconVerticalSolidList"/>
    <dgm:cxn modelId="{3E30729F-4AD9-BE43-865D-CAE13E64FAB9}" type="presParOf" srcId="{7D83C093-E4C8-4E9C-B407-A71EE920E4CD}" destId="{FE59E259-1B02-4BDD-94D5-557637CACB67}" srcOrd="1" destOrd="0" presId="urn:microsoft.com/office/officeart/2018/2/layout/IconVerticalSolidList"/>
    <dgm:cxn modelId="{A55DA0A4-DB98-0B44-AB71-E5782492C252}" type="presParOf" srcId="{7D83C093-E4C8-4E9C-B407-A71EE920E4CD}" destId="{1829D3BF-B262-4BE3-A6A3-22641FF96133}" srcOrd="2" destOrd="0" presId="urn:microsoft.com/office/officeart/2018/2/layout/IconVerticalSolidList"/>
    <dgm:cxn modelId="{DDF4483B-F2B3-7D4B-9DAA-68CE524DE5F6}" type="presParOf" srcId="{7D83C093-E4C8-4E9C-B407-A71EE920E4CD}" destId="{541D97F2-73D9-4454-8B25-B22234855614}" srcOrd="3" destOrd="0" presId="urn:microsoft.com/office/officeart/2018/2/layout/IconVerticalSolidList"/>
    <dgm:cxn modelId="{2B767DD8-C30B-D443-BDFD-4E019175C681}" type="presParOf" srcId="{3211FB5F-460F-4385-A5DA-1CE2B1E7E38D}" destId="{D7FC8FAE-D500-5647-BD39-8887EA911F9A}" srcOrd="3" destOrd="0" presId="urn:microsoft.com/office/officeart/2018/2/layout/IconVerticalSolidList"/>
    <dgm:cxn modelId="{DEE63319-A37A-0443-83F0-2DD47BC843EF}" type="presParOf" srcId="{3211FB5F-460F-4385-A5DA-1CE2B1E7E38D}" destId="{112135A6-DA9C-5E45-89CC-4D3D9F303427}" srcOrd="4" destOrd="0" presId="urn:microsoft.com/office/officeart/2018/2/layout/IconVerticalSolidList"/>
    <dgm:cxn modelId="{97D80F07-95E7-EE46-9B97-4D0F3F523DAD}" type="presParOf" srcId="{112135A6-DA9C-5E45-89CC-4D3D9F303427}" destId="{D581CE2B-1E4B-304B-A44F-5006AE712C15}" srcOrd="0" destOrd="0" presId="urn:microsoft.com/office/officeart/2018/2/layout/IconVerticalSolidList"/>
    <dgm:cxn modelId="{58751FDC-B9CC-984D-BF42-4C92F50FF114}" type="presParOf" srcId="{112135A6-DA9C-5E45-89CC-4D3D9F303427}" destId="{48022398-A620-624A-8A28-7217803A1B08}" srcOrd="1" destOrd="0" presId="urn:microsoft.com/office/officeart/2018/2/layout/IconVerticalSolidList"/>
    <dgm:cxn modelId="{E225A3F8-5239-7346-9144-923526CC831C}" type="presParOf" srcId="{112135A6-DA9C-5E45-89CC-4D3D9F303427}" destId="{AB7ACBC7-C2CE-0140-84C6-6B9A6FBAD5A4}" srcOrd="2" destOrd="0" presId="urn:microsoft.com/office/officeart/2018/2/layout/IconVerticalSolidList"/>
    <dgm:cxn modelId="{51C3E2EE-A197-3B42-9D5E-80EDA2D45DA8}" type="presParOf" srcId="{112135A6-DA9C-5E45-89CC-4D3D9F303427}" destId="{B425EBA0-0780-7344-89A6-F48A48F046B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FED9-D612-EC44-8DF1-61300D6577B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8F969165-8BCB-FC45-B8D6-C66BEDF437C3}">
      <dgm:prSet/>
      <dgm:spPr/>
      <dgm:t>
        <a:bodyPr/>
        <a:lstStyle/>
        <a:p>
          <a:r>
            <a:rPr lang="en-US" b="0" dirty="0">
              <a:latin typeface="Calibri" panose="020F0502020204030204" pitchFamily="34" charset="0"/>
              <a:cs typeface="Calibri" panose="020F0502020204030204" pitchFamily="34" charset="0"/>
            </a:rPr>
            <a:t>Design: Semi-structured interviews with hospital-based providers at a single urban safety net hospital in Philadelphia</a:t>
          </a:r>
          <a:endParaRPr lang="en-US" dirty="0">
            <a:latin typeface="Calibri" panose="020F0502020204030204" pitchFamily="34" charset="0"/>
            <a:cs typeface="Calibri" panose="020F0502020204030204" pitchFamily="34" charset="0"/>
          </a:endParaRPr>
        </a:p>
      </dgm:t>
    </dgm:pt>
    <dgm:pt modelId="{8BCB85EB-52C3-4641-956E-21C5EF66674F}" type="parTrans" cxnId="{A88C872C-BAEE-1446-9C94-3756999E8F7D}">
      <dgm:prSet/>
      <dgm:spPr/>
      <dgm:t>
        <a:bodyPr/>
        <a:lstStyle/>
        <a:p>
          <a:endParaRPr lang="en-US"/>
        </a:p>
      </dgm:t>
    </dgm:pt>
    <dgm:pt modelId="{BAA0DC88-FFF4-0249-BD1C-0319C12ABF1E}" type="sibTrans" cxnId="{A88C872C-BAEE-1446-9C94-3756999E8F7D}">
      <dgm:prSet/>
      <dgm:spPr/>
      <dgm:t>
        <a:bodyPr/>
        <a:lstStyle/>
        <a:p>
          <a:endParaRPr lang="en-US"/>
        </a:p>
      </dgm:t>
    </dgm:pt>
    <dgm:pt modelId="{AD8CD9BD-C73D-534A-B89D-367D5F0ACDE6}">
      <dgm:prSet/>
      <dgm:spPr/>
      <dgm:t>
        <a:bodyPr/>
        <a:lstStyle/>
        <a:p>
          <a:r>
            <a:rPr lang="en-US" b="0" dirty="0">
              <a:latin typeface="Calibri" panose="020F0502020204030204" pitchFamily="34" charset="0"/>
              <a:cs typeface="Calibri" panose="020F0502020204030204" pitchFamily="34" charset="0"/>
            </a:rPr>
            <a:t>Participants: Inpatient attending and resident physicians, APPs, nurses, and peer recovery specialists</a:t>
          </a:r>
          <a:endParaRPr lang="en-US" dirty="0">
            <a:latin typeface="Calibri" panose="020F0502020204030204" pitchFamily="34" charset="0"/>
            <a:cs typeface="Calibri" panose="020F0502020204030204" pitchFamily="34" charset="0"/>
          </a:endParaRPr>
        </a:p>
      </dgm:t>
    </dgm:pt>
    <dgm:pt modelId="{D198DAF3-E1A5-B843-A90B-60FAC582896C}" type="parTrans" cxnId="{4E779790-3A7F-4647-B6B0-97F79C95E080}">
      <dgm:prSet/>
      <dgm:spPr/>
      <dgm:t>
        <a:bodyPr/>
        <a:lstStyle/>
        <a:p>
          <a:endParaRPr lang="en-US"/>
        </a:p>
      </dgm:t>
    </dgm:pt>
    <dgm:pt modelId="{C2B75F96-4598-0C4F-A2C3-CFA09E5BEF6F}" type="sibTrans" cxnId="{4E779790-3A7F-4647-B6B0-97F79C95E080}">
      <dgm:prSet/>
      <dgm:spPr/>
      <dgm:t>
        <a:bodyPr/>
        <a:lstStyle/>
        <a:p>
          <a:endParaRPr lang="en-US"/>
        </a:p>
      </dgm:t>
    </dgm:pt>
    <dgm:pt modelId="{720B7C68-D281-7449-AFCD-B603D0754EAD}">
      <dgm:prSet/>
      <dgm:spPr/>
      <dgm:t>
        <a:bodyPr/>
        <a:lstStyle/>
        <a:p>
          <a:r>
            <a:rPr lang="en-US" b="0" dirty="0">
              <a:latin typeface="Calibri" panose="020F0502020204030204" pitchFamily="34" charset="0"/>
              <a:cs typeface="Calibri" panose="020F0502020204030204" pitchFamily="34" charset="0"/>
            </a:rPr>
            <a:t>November 2023 to January 2024</a:t>
          </a:r>
          <a:endParaRPr lang="en-US" dirty="0">
            <a:latin typeface="Calibri" panose="020F0502020204030204" pitchFamily="34" charset="0"/>
            <a:cs typeface="Calibri" panose="020F0502020204030204" pitchFamily="34" charset="0"/>
          </a:endParaRPr>
        </a:p>
      </dgm:t>
    </dgm:pt>
    <dgm:pt modelId="{CE0F3488-3669-F44D-A73A-2A3CB90168D2}" type="parTrans" cxnId="{11BF4358-B963-674F-97D2-4450EC968B21}">
      <dgm:prSet/>
      <dgm:spPr/>
      <dgm:t>
        <a:bodyPr/>
        <a:lstStyle/>
        <a:p>
          <a:endParaRPr lang="en-US"/>
        </a:p>
      </dgm:t>
    </dgm:pt>
    <dgm:pt modelId="{FA192C04-1CC6-9B43-86AE-4149DBE55022}" type="sibTrans" cxnId="{11BF4358-B963-674F-97D2-4450EC968B21}">
      <dgm:prSet/>
      <dgm:spPr/>
      <dgm:t>
        <a:bodyPr/>
        <a:lstStyle/>
        <a:p>
          <a:endParaRPr lang="en-US"/>
        </a:p>
      </dgm:t>
    </dgm:pt>
    <dgm:pt modelId="{8C84C224-EF09-4D4F-B3BC-8C0B33A2FB01}">
      <dgm:prSet/>
      <dgm:spPr/>
      <dgm:t>
        <a:bodyPr/>
        <a:lstStyle/>
        <a:p>
          <a:r>
            <a:rPr lang="en-US" b="0" dirty="0">
              <a:latin typeface="Calibri" panose="020F0502020204030204" pitchFamily="34" charset="0"/>
              <a:cs typeface="Calibri" panose="020F0502020204030204" pitchFamily="34" charset="0"/>
            </a:rPr>
            <a:t>Interviews were analyzed with thematic content analysis </a:t>
          </a:r>
          <a:endParaRPr lang="en-US" dirty="0">
            <a:latin typeface="Calibri" panose="020F0502020204030204" pitchFamily="34" charset="0"/>
            <a:cs typeface="Calibri" panose="020F0502020204030204" pitchFamily="34" charset="0"/>
          </a:endParaRPr>
        </a:p>
      </dgm:t>
    </dgm:pt>
    <dgm:pt modelId="{D1EF539C-B4A2-A94C-BC93-4F6AFA1E0217}" type="parTrans" cxnId="{3139F806-9096-C544-9E07-5725C6864EEF}">
      <dgm:prSet/>
      <dgm:spPr/>
      <dgm:t>
        <a:bodyPr/>
        <a:lstStyle/>
        <a:p>
          <a:endParaRPr lang="en-US"/>
        </a:p>
      </dgm:t>
    </dgm:pt>
    <dgm:pt modelId="{78216FAE-688C-DF46-B10B-02D57C940D07}" type="sibTrans" cxnId="{3139F806-9096-C544-9E07-5725C6864EEF}">
      <dgm:prSet/>
      <dgm:spPr/>
      <dgm:t>
        <a:bodyPr/>
        <a:lstStyle/>
        <a:p>
          <a:endParaRPr lang="en-US"/>
        </a:p>
      </dgm:t>
    </dgm:pt>
    <dgm:pt modelId="{CA18BEF0-FF4C-0D46-81E2-4E3B7AEEFDCB}" type="pres">
      <dgm:prSet presAssocID="{FB6BFED9-D612-EC44-8DF1-61300D6577B5}" presName="linear" presStyleCnt="0">
        <dgm:presLayoutVars>
          <dgm:animLvl val="lvl"/>
          <dgm:resizeHandles val="exact"/>
        </dgm:presLayoutVars>
      </dgm:prSet>
      <dgm:spPr/>
    </dgm:pt>
    <dgm:pt modelId="{51BCFF60-F13A-E640-AD20-4005A191554D}" type="pres">
      <dgm:prSet presAssocID="{8F969165-8BCB-FC45-B8D6-C66BEDF437C3}" presName="parentText" presStyleLbl="node1" presStyleIdx="0" presStyleCnt="4">
        <dgm:presLayoutVars>
          <dgm:chMax val="0"/>
          <dgm:bulletEnabled val="1"/>
        </dgm:presLayoutVars>
      </dgm:prSet>
      <dgm:spPr/>
    </dgm:pt>
    <dgm:pt modelId="{FBCDCD1A-6745-8543-8C77-1D01D22A119D}" type="pres">
      <dgm:prSet presAssocID="{BAA0DC88-FFF4-0249-BD1C-0319C12ABF1E}" presName="spacer" presStyleCnt="0"/>
      <dgm:spPr/>
    </dgm:pt>
    <dgm:pt modelId="{382013A9-6FE3-1A4D-95F9-DDD160C51BC7}" type="pres">
      <dgm:prSet presAssocID="{AD8CD9BD-C73D-534A-B89D-367D5F0ACDE6}" presName="parentText" presStyleLbl="node1" presStyleIdx="1" presStyleCnt="4">
        <dgm:presLayoutVars>
          <dgm:chMax val="0"/>
          <dgm:bulletEnabled val="1"/>
        </dgm:presLayoutVars>
      </dgm:prSet>
      <dgm:spPr/>
    </dgm:pt>
    <dgm:pt modelId="{44A239D8-E307-5843-9F92-0EFE3EC19322}" type="pres">
      <dgm:prSet presAssocID="{C2B75F96-4598-0C4F-A2C3-CFA09E5BEF6F}" presName="spacer" presStyleCnt="0"/>
      <dgm:spPr/>
    </dgm:pt>
    <dgm:pt modelId="{DB9A718B-0203-7B49-A854-2F2B871256F7}" type="pres">
      <dgm:prSet presAssocID="{720B7C68-D281-7449-AFCD-B603D0754EAD}" presName="parentText" presStyleLbl="node1" presStyleIdx="2" presStyleCnt="4">
        <dgm:presLayoutVars>
          <dgm:chMax val="0"/>
          <dgm:bulletEnabled val="1"/>
        </dgm:presLayoutVars>
      </dgm:prSet>
      <dgm:spPr/>
    </dgm:pt>
    <dgm:pt modelId="{83ACC429-DF7B-6648-8DA7-DB8BECC99DCC}" type="pres">
      <dgm:prSet presAssocID="{FA192C04-1CC6-9B43-86AE-4149DBE55022}" presName="spacer" presStyleCnt="0"/>
      <dgm:spPr/>
    </dgm:pt>
    <dgm:pt modelId="{F8B63703-BE64-6044-8CD0-AC080EA8C466}" type="pres">
      <dgm:prSet presAssocID="{8C84C224-EF09-4D4F-B3BC-8C0B33A2FB01}" presName="parentText" presStyleLbl="node1" presStyleIdx="3" presStyleCnt="4">
        <dgm:presLayoutVars>
          <dgm:chMax val="0"/>
          <dgm:bulletEnabled val="1"/>
        </dgm:presLayoutVars>
      </dgm:prSet>
      <dgm:spPr/>
    </dgm:pt>
  </dgm:ptLst>
  <dgm:cxnLst>
    <dgm:cxn modelId="{3139F806-9096-C544-9E07-5725C6864EEF}" srcId="{FB6BFED9-D612-EC44-8DF1-61300D6577B5}" destId="{8C84C224-EF09-4D4F-B3BC-8C0B33A2FB01}" srcOrd="3" destOrd="0" parTransId="{D1EF539C-B4A2-A94C-BC93-4F6AFA1E0217}" sibTransId="{78216FAE-688C-DF46-B10B-02D57C940D07}"/>
    <dgm:cxn modelId="{A88C872C-BAEE-1446-9C94-3756999E8F7D}" srcId="{FB6BFED9-D612-EC44-8DF1-61300D6577B5}" destId="{8F969165-8BCB-FC45-B8D6-C66BEDF437C3}" srcOrd="0" destOrd="0" parTransId="{8BCB85EB-52C3-4641-956E-21C5EF66674F}" sibTransId="{BAA0DC88-FFF4-0249-BD1C-0319C12ABF1E}"/>
    <dgm:cxn modelId="{11BF4358-B963-674F-97D2-4450EC968B21}" srcId="{FB6BFED9-D612-EC44-8DF1-61300D6577B5}" destId="{720B7C68-D281-7449-AFCD-B603D0754EAD}" srcOrd="2" destOrd="0" parTransId="{CE0F3488-3669-F44D-A73A-2A3CB90168D2}" sibTransId="{FA192C04-1CC6-9B43-86AE-4149DBE55022}"/>
    <dgm:cxn modelId="{ACE6AD7F-4D75-C847-A1D0-5CB51AFA5E0E}" type="presOf" srcId="{720B7C68-D281-7449-AFCD-B603D0754EAD}" destId="{DB9A718B-0203-7B49-A854-2F2B871256F7}" srcOrd="0" destOrd="0" presId="urn:microsoft.com/office/officeart/2005/8/layout/vList2"/>
    <dgm:cxn modelId="{4E779790-3A7F-4647-B6B0-97F79C95E080}" srcId="{FB6BFED9-D612-EC44-8DF1-61300D6577B5}" destId="{AD8CD9BD-C73D-534A-B89D-367D5F0ACDE6}" srcOrd="1" destOrd="0" parTransId="{D198DAF3-E1A5-B843-A90B-60FAC582896C}" sibTransId="{C2B75F96-4598-0C4F-A2C3-CFA09E5BEF6F}"/>
    <dgm:cxn modelId="{362FB1C0-6693-9548-A451-EB6A3DD6D9BD}" type="presOf" srcId="{FB6BFED9-D612-EC44-8DF1-61300D6577B5}" destId="{CA18BEF0-FF4C-0D46-81E2-4E3B7AEEFDCB}" srcOrd="0" destOrd="0" presId="urn:microsoft.com/office/officeart/2005/8/layout/vList2"/>
    <dgm:cxn modelId="{E9D35DCC-8D0F-5344-BBD7-60305D02AA38}" type="presOf" srcId="{AD8CD9BD-C73D-534A-B89D-367D5F0ACDE6}" destId="{382013A9-6FE3-1A4D-95F9-DDD160C51BC7}" srcOrd="0" destOrd="0" presId="urn:microsoft.com/office/officeart/2005/8/layout/vList2"/>
    <dgm:cxn modelId="{5EA37FD0-7183-D840-994F-542E8C486F04}" type="presOf" srcId="{8C84C224-EF09-4D4F-B3BC-8C0B33A2FB01}" destId="{F8B63703-BE64-6044-8CD0-AC080EA8C466}" srcOrd="0" destOrd="0" presId="urn:microsoft.com/office/officeart/2005/8/layout/vList2"/>
    <dgm:cxn modelId="{3E24CBD3-CAEE-F346-AA4C-9897E7C93002}" type="presOf" srcId="{8F969165-8BCB-FC45-B8D6-C66BEDF437C3}" destId="{51BCFF60-F13A-E640-AD20-4005A191554D}" srcOrd="0" destOrd="0" presId="urn:microsoft.com/office/officeart/2005/8/layout/vList2"/>
    <dgm:cxn modelId="{3F31ABD2-6B74-3D4E-B231-CF7848ACCF30}" type="presParOf" srcId="{CA18BEF0-FF4C-0D46-81E2-4E3B7AEEFDCB}" destId="{51BCFF60-F13A-E640-AD20-4005A191554D}" srcOrd="0" destOrd="0" presId="urn:microsoft.com/office/officeart/2005/8/layout/vList2"/>
    <dgm:cxn modelId="{F5E27226-87A1-E84B-8B62-6A0D30D2677B}" type="presParOf" srcId="{CA18BEF0-FF4C-0D46-81E2-4E3B7AEEFDCB}" destId="{FBCDCD1A-6745-8543-8C77-1D01D22A119D}" srcOrd="1" destOrd="0" presId="urn:microsoft.com/office/officeart/2005/8/layout/vList2"/>
    <dgm:cxn modelId="{52F9F5F1-8B82-B24B-B559-50147CEFFAB8}" type="presParOf" srcId="{CA18BEF0-FF4C-0D46-81E2-4E3B7AEEFDCB}" destId="{382013A9-6FE3-1A4D-95F9-DDD160C51BC7}" srcOrd="2" destOrd="0" presId="urn:microsoft.com/office/officeart/2005/8/layout/vList2"/>
    <dgm:cxn modelId="{C9DD0719-4BE8-8042-A28F-E5B2AB32053A}" type="presParOf" srcId="{CA18BEF0-FF4C-0D46-81E2-4E3B7AEEFDCB}" destId="{44A239D8-E307-5843-9F92-0EFE3EC19322}" srcOrd="3" destOrd="0" presId="urn:microsoft.com/office/officeart/2005/8/layout/vList2"/>
    <dgm:cxn modelId="{FA8C903B-ED3F-124C-B631-32787C2E2F20}" type="presParOf" srcId="{CA18BEF0-FF4C-0D46-81E2-4E3B7AEEFDCB}" destId="{DB9A718B-0203-7B49-A854-2F2B871256F7}" srcOrd="4" destOrd="0" presId="urn:microsoft.com/office/officeart/2005/8/layout/vList2"/>
    <dgm:cxn modelId="{304A7A1C-EB39-C448-BB10-AAE76B77CD9D}" type="presParOf" srcId="{CA18BEF0-FF4C-0D46-81E2-4E3B7AEEFDCB}" destId="{83ACC429-DF7B-6648-8DA7-DB8BECC99DCC}" srcOrd="5" destOrd="0" presId="urn:microsoft.com/office/officeart/2005/8/layout/vList2"/>
    <dgm:cxn modelId="{63F8D603-6452-084B-A39F-3E1B3A179D38}" type="presParOf" srcId="{CA18BEF0-FF4C-0D46-81E2-4E3B7AEEFDCB}" destId="{F8B63703-BE64-6044-8CD0-AC080EA8C46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73E0A-F91A-47B8-AB30-5F15C1611CD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6D5CB3A-0832-48FB-B326-6F3D273BAF46}">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Experiences  caring for hospitalized people who use drugs</a:t>
          </a:r>
          <a:endParaRPr lang="en-US" sz="2800" dirty="0">
            <a:solidFill>
              <a:schemeClr val="bg1"/>
            </a:solidFill>
          </a:endParaRPr>
        </a:p>
      </dgm:t>
    </dgm:pt>
    <dgm:pt modelId="{56456748-26D9-47D6-8C37-2673E46DD202}" type="parTrans" cxnId="{15D250CB-68C8-4664-BA84-2A18E4EBB4A2}">
      <dgm:prSet/>
      <dgm:spPr/>
      <dgm:t>
        <a:bodyPr/>
        <a:lstStyle/>
        <a:p>
          <a:endParaRPr lang="en-US"/>
        </a:p>
      </dgm:t>
    </dgm:pt>
    <dgm:pt modelId="{17EEAEA9-6FDF-449D-BCBC-8C5B27C2804C}" type="sibTrans" cxnId="{15D250CB-68C8-4664-BA84-2A18E4EBB4A2}">
      <dgm:prSet/>
      <dgm:spPr/>
      <dgm:t>
        <a:bodyPr/>
        <a:lstStyle/>
        <a:p>
          <a:endParaRPr lang="en-US"/>
        </a:p>
      </dgm:t>
    </dgm:pt>
    <dgm:pt modelId="{35C5F7EE-1D20-4DBB-A57C-77A506CE196B}">
      <dgm:prSet phldrT="[Text]" custT="1"/>
      <dgm:spPr>
        <a:solidFill>
          <a:schemeClr val="accent3"/>
        </a:solidFill>
        <a:ln>
          <a:noFill/>
        </a:ln>
      </dgm:spPr>
      <dgm:t>
        <a:bodyPr anchor="ctr"/>
        <a:lstStyle/>
        <a:p>
          <a:pPr algn="ctr"/>
          <a:endParaRPr lang="en-US" sz="1100" dirty="0"/>
        </a:p>
      </dgm:t>
    </dgm:pt>
    <dgm:pt modelId="{59492228-72D1-43A6-B4B9-F962F8F27646}" type="parTrans" cxnId="{058A9569-5A1B-4002-838C-D57082CEA69A}">
      <dgm:prSet/>
      <dgm:spPr/>
      <dgm:t>
        <a:bodyPr/>
        <a:lstStyle/>
        <a:p>
          <a:endParaRPr lang="en-US"/>
        </a:p>
      </dgm:t>
    </dgm:pt>
    <dgm:pt modelId="{5CFD41B4-DF13-452D-859F-FAB7E67BA425}" type="sibTrans" cxnId="{058A9569-5A1B-4002-838C-D57082CEA69A}">
      <dgm:prSet/>
      <dgm:spPr/>
      <dgm:t>
        <a:bodyPr/>
        <a:lstStyle/>
        <a:p>
          <a:endParaRPr lang="en-US"/>
        </a:p>
      </dgm:t>
    </dgm:pt>
    <dgm:pt modelId="{9B92DD5A-174A-4B90-B5EA-356D7A471E3B}">
      <dgm:prSet phldrT="[Text]" custT="1"/>
      <dgm:spPr/>
      <dgm:t>
        <a:bodyPr tIns="91440" anchor="t"/>
        <a:lstStyle/>
        <a:p>
          <a:pPr algn="ctr"/>
          <a:r>
            <a:rPr lang="en-US" sz="2800" b="0" i="0" dirty="0">
              <a:solidFill>
                <a:schemeClr val="bg1"/>
              </a:solidFill>
              <a:latin typeface="Calibri Light" panose="020F0302020204030204" pitchFamily="34" charset="0"/>
              <a:cs typeface="Calibri Light" panose="020F0302020204030204" pitchFamily="34" charset="0"/>
            </a:rPr>
            <a:t>Perceptions of the impact of the Addiction Consult Service</a:t>
          </a:r>
        </a:p>
      </dgm:t>
    </dgm:pt>
    <dgm:pt modelId="{BFB99425-A607-48F2-AABD-6872E90A6C1A}" type="parTrans" cxnId="{55919606-DB1B-45A4-BE45-3D8C0EE25689}">
      <dgm:prSet/>
      <dgm:spPr/>
      <dgm:t>
        <a:bodyPr/>
        <a:lstStyle/>
        <a:p>
          <a:endParaRPr lang="en-US"/>
        </a:p>
      </dgm:t>
    </dgm:pt>
    <dgm:pt modelId="{2073CF52-ED1D-4BA2-9BF4-6AE1FC67D9E2}" type="sibTrans" cxnId="{55919606-DB1B-45A4-BE45-3D8C0EE25689}">
      <dgm:prSet/>
      <dgm:spPr/>
      <dgm:t>
        <a:bodyPr/>
        <a:lstStyle/>
        <a:p>
          <a:endParaRPr lang="en-US"/>
        </a:p>
      </dgm:t>
    </dgm:pt>
    <dgm:pt modelId="{0805E5EE-D41B-4394-A1B0-6218DCFD28AF}">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Opportunities for improvement </a:t>
          </a:r>
          <a:endParaRPr lang="en-US" sz="2800" dirty="0">
            <a:solidFill>
              <a:schemeClr val="bg1"/>
            </a:solidFill>
          </a:endParaRPr>
        </a:p>
      </dgm:t>
    </dgm:pt>
    <dgm:pt modelId="{200AC628-8B37-4261-82AB-222710533D6A}" type="parTrans" cxnId="{D357FD7A-33A8-42BB-BF7E-17DBA872619C}">
      <dgm:prSet/>
      <dgm:spPr/>
      <dgm:t>
        <a:bodyPr/>
        <a:lstStyle/>
        <a:p>
          <a:endParaRPr lang="en-US"/>
        </a:p>
      </dgm:t>
    </dgm:pt>
    <dgm:pt modelId="{F604C934-55DF-4A72-BAF6-737DAF952D50}" type="sibTrans" cxnId="{D357FD7A-33A8-42BB-BF7E-17DBA872619C}">
      <dgm:prSet/>
      <dgm:spPr/>
      <dgm:t>
        <a:bodyPr/>
        <a:lstStyle/>
        <a:p>
          <a:endParaRPr lang="en-US"/>
        </a:p>
      </dgm:t>
    </dgm:pt>
    <dgm:pt modelId="{940FEE41-471D-452A-A831-0D09EA3AA7D1}">
      <dgm:prSet phldrT="[Text]" custT="1"/>
      <dgm:spPr>
        <a:solidFill>
          <a:schemeClr val="accent4"/>
        </a:solidFill>
        <a:ln>
          <a:noFill/>
        </a:ln>
      </dgm:spPr>
      <dgm:t>
        <a:bodyPr anchor="ctr"/>
        <a:lstStyle/>
        <a:p>
          <a:pPr algn="ctr"/>
          <a:endParaRPr lang="en-US" sz="1100" dirty="0"/>
        </a:p>
      </dgm:t>
    </dgm:pt>
    <dgm:pt modelId="{20FD9345-DE4C-4A87-BD8E-C07B312BC0BF}" type="sibTrans" cxnId="{FAA4C980-8C99-4723-80FB-8E15974154F9}">
      <dgm:prSet/>
      <dgm:spPr/>
      <dgm:t>
        <a:bodyPr/>
        <a:lstStyle/>
        <a:p>
          <a:endParaRPr lang="en-US"/>
        </a:p>
      </dgm:t>
    </dgm:pt>
    <dgm:pt modelId="{28BCF96D-96EB-4ABB-9EA8-1DBE35334730}" type="parTrans" cxnId="{FAA4C980-8C99-4723-80FB-8E15974154F9}">
      <dgm:prSet/>
      <dgm:spPr/>
      <dgm:t>
        <a:bodyPr/>
        <a:lstStyle/>
        <a:p>
          <a:endParaRPr lang="en-US"/>
        </a:p>
      </dgm:t>
    </dgm:pt>
    <dgm:pt modelId="{CD86F278-2518-4C4B-A194-E4E9CBB6E284}">
      <dgm:prSet phldrT="[Text]" custT="1"/>
      <dgm:spPr>
        <a:solidFill>
          <a:schemeClr val="accent2"/>
        </a:solidFill>
        <a:ln>
          <a:noFill/>
        </a:ln>
      </dgm:spPr>
      <dgm:t>
        <a:bodyPr anchor="ctr"/>
        <a:lstStyle/>
        <a:p>
          <a:pPr algn="ctr"/>
          <a:endParaRPr lang="en-US" sz="1100" dirty="0"/>
        </a:p>
      </dgm:t>
    </dgm:pt>
    <dgm:pt modelId="{D9826FEE-7634-4865-AD89-7C0F272A822D}" type="sibTrans" cxnId="{12884D01-5E98-48CA-8ACB-00EB512308E8}">
      <dgm:prSet/>
      <dgm:spPr/>
      <dgm:t>
        <a:bodyPr/>
        <a:lstStyle/>
        <a:p>
          <a:endParaRPr lang="en-US"/>
        </a:p>
      </dgm:t>
    </dgm:pt>
    <dgm:pt modelId="{2FA200B9-2346-49BD-BEA3-BA8B557C57E8}" type="parTrans" cxnId="{12884D01-5E98-48CA-8ACB-00EB512308E8}">
      <dgm:prSet/>
      <dgm:spPr/>
      <dgm:t>
        <a:bodyPr/>
        <a:lstStyle/>
        <a:p>
          <a:endParaRPr lang="en-US"/>
        </a:p>
      </dgm:t>
    </dgm:pt>
    <dgm:pt modelId="{914D4FEC-C7FC-4141-A92F-63E8F33CD289}" type="pres">
      <dgm:prSet presAssocID="{3C473E0A-F91A-47B8-AB30-5F15C1611CD9}" presName="Name0" presStyleCnt="0">
        <dgm:presLayoutVars>
          <dgm:dir/>
          <dgm:animLvl val="lvl"/>
          <dgm:resizeHandles val="exact"/>
        </dgm:presLayoutVars>
      </dgm:prSet>
      <dgm:spPr/>
    </dgm:pt>
    <dgm:pt modelId="{736317B7-0F35-40BB-963E-430FB5D7290D}" type="pres">
      <dgm:prSet presAssocID="{CD86F278-2518-4C4B-A194-E4E9CBB6E284}" presName="compositeNode" presStyleCnt="0">
        <dgm:presLayoutVars>
          <dgm:bulletEnabled val="1"/>
        </dgm:presLayoutVars>
      </dgm:prSet>
      <dgm:spPr/>
    </dgm:pt>
    <dgm:pt modelId="{DCD10EB3-C8F0-4BEF-B3CE-DF50D0C7E295}" type="pres">
      <dgm:prSet presAssocID="{CD86F278-2518-4C4B-A194-E4E9CBB6E284}" presName="bgRect" presStyleLbl="node1" presStyleIdx="0" presStyleCnt="3" custLinFactNeighborY="-6617"/>
      <dgm:spPr>
        <a:prstGeom prst="flowChartDocument">
          <a:avLst/>
        </a:prstGeom>
      </dgm:spPr>
    </dgm:pt>
    <dgm:pt modelId="{CB48F8F3-D00D-453D-A247-F221DEE1FAF9}" type="pres">
      <dgm:prSet presAssocID="{CD86F278-2518-4C4B-A194-E4E9CBB6E284}" presName="parentNode" presStyleLbl="node1" presStyleIdx="0" presStyleCnt="3">
        <dgm:presLayoutVars>
          <dgm:chMax val="0"/>
          <dgm:bulletEnabled val="1"/>
        </dgm:presLayoutVars>
      </dgm:prSet>
      <dgm:spPr/>
    </dgm:pt>
    <dgm:pt modelId="{32C201C1-11EA-4CEF-9E13-669D29E97C65}" type="pres">
      <dgm:prSet presAssocID="{CD86F278-2518-4C4B-A194-E4E9CBB6E284}" presName="childNode" presStyleLbl="node1" presStyleIdx="0" presStyleCnt="3">
        <dgm:presLayoutVars>
          <dgm:bulletEnabled val="1"/>
        </dgm:presLayoutVars>
      </dgm:prSet>
      <dgm:spPr/>
    </dgm:pt>
    <dgm:pt modelId="{BEE867E9-2898-4A9B-8021-E062AC090279}" type="pres">
      <dgm:prSet presAssocID="{D9826FEE-7634-4865-AD89-7C0F272A822D}" presName="hSp" presStyleCnt="0"/>
      <dgm:spPr/>
    </dgm:pt>
    <dgm:pt modelId="{A52B328D-0E26-40FA-85D1-F306F0EB1771}" type="pres">
      <dgm:prSet presAssocID="{D9826FEE-7634-4865-AD89-7C0F272A822D}" presName="vProcSp" presStyleCnt="0"/>
      <dgm:spPr/>
    </dgm:pt>
    <dgm:pt modelId="{4FEB9707-A915-498F-AD2D-CD5B706C0180}" type="pres">
      <dgm:prSet presAssocID="{D9826FEE-7634-4865-AD89-7C0F272A822D}" presName="vSp1" presStyleCnt="0"/>
      <dgm:spPr/>
    </dgm:pt>
    <dgm:pt modelId="{6690A3C9-4B1F-4501-9362-7F0ECB88377C}" type="pres">
      <dgm:prSet presAssocID="{D9826FEE-7634-4865-AD89-7C0F272A822D}" presName="simulatedConn" presStyleLbl="solidFgAcc1" presStyleIdx="0" presStyleCnt="2" custLinFactY="100000" custLinFactNeighborX="-88055" custLinFactNeighborY="186772"/>
      <dgm:spPr>
        <a:ln>
          <a:noFill/>
        </a:ln>
      </dgm:spPr>
    </dgm:pt>
    <dgm:pt modelId="{2482060C-9FA1-4E12-AFA8-40610751E067}" type="pres">
      <dgm:prSet presAssocID="{D9826FEE-7634-4865-AD89-7C0F272A822D}" presName="vSp2" presStyleCnt="0"/>
      <dgm:spPr/>
    </dgm:pt>
    <dgm:pt modelId="{3AC591BE-9339-494B-8A19-22C6A1E1BA4D}" type="pres">
      <dgm:prSet presAssocID="{D9826FEE-7634-4865-AD89-7C0F272A822D}" presName="sibTrans" presStyleCnt="0"/>
      <dgm:spPr/>
    </dgm:pt>
    <dgm:pt modelId="{71C408D7-6BE4-469A-93F6-A847611DB151}" type="pres">
      <dgm:prSet presAssocID="{35C5F7EE-1D20-4DBB-A57C-77A506CE196B}" presName="compositeNode" presStyleCnt="0">
        <dgm:presLayoutVars>
          <dgm:bulletEnabled val="1"/>
        </dgm:presLayoutVars>
      </dgm:prSet>
      <dgm:spPr/>
    </dgm:pt>
    <dgm:pt modelId="{83C0C620-F414-4C9C-9C1D-B989BFB009A8}" type="pres">
      <dgm:prSet presAssocID="{35C5F7EE-1D20-4DBB-A57C-77A506CE196B}" presName="bgRect" presStyleLbl="node1" presStyleIdx="1" presStyleCnt="3" custLinFactNeighborY="-6617"/>
      <dgm:spPr>
        <a:prstGeom prst="flowChartDocument">
          <a:avLst/>
        </a:prstGeom>
      </dgm:spPr>
    </dgm:pt>
    <dgm:pt modelId="{BDB1FF1D-507C-4B3B-9D8E-7EF71FAFE90D}" type="pres">
      <dgm:prSet presAssocID="{35C5F7EE-1D20-4DBB-A57C-77A506CE196B}" presName="parentNode" presStyleLbl="node1" presStyleIdx="1" presStyleCnt="3">
        <dgm:presLayoutVars>
          <dgm:chMax val="0"/>
          <dgm:bulletEnabled val="1"/>
        </dgm:presLayoutVars>
      </dgm:prSet>
      <dgm:spPr/>
    </dgm:pt>
    <dgm:pt modelId="{98AAB477-0A7F-4DB8-B84C-0D5FB3D53194}" type="pres">
      <dgm:prSet presAssocID="{35C5F7EE-1D20-4DBB-A57C-77A506CE196B}" presName="childNode" presStyleLbl="node1" presStyleIdx="1" presStyleCnt="3">
        <dgm:presLayoutVars>
          <dgm:bulletEnabled val="1"/>
        </dgm:presLayoutVars>
      </dgm:prSet>
      <dgm:spPr/>
    </dgm:pt>
    <dgm:pt modelId="{74122A62-5C07-4B5E-BDA8-D28C928209CD}" type="pres">
      <dgm:prSet presAssocID="{5CFD41B4-DF13-452D-859F-FAB7E67BA425}" presName="hSp" presStyleCnt="0"/>
      <dgm:spPr/>
    </dgm:pt>
    <dgm:pt modelId="{1F028D97-9653-46C5-867D-D31B08433BF9}" type="pres">
      <dgm:prSet presAssocID="{5CFD41B4-DF13-452D-859F-FAB7E67BA425}" presName="vProcSp" presStyleCnt="0"/>
      <dgm:spPr/>
    </dgm:pt>
    <dgm:pt modelId="{C2FD541F-2211-4B6C-98BF-7AFE19FAD2D9}" type="pres">
      <dgm:prSet presAssocID="{5CFD41B4-DF13-452D-859F-FAB7E67BA425}" presName="vSp1" presStyleCnt="0"/>
      <dgm:spPr/>
    </dgm:pt>
    <dgm:pt modelId="{E058AE73-67CE-432B-8BD7-8991FBC39A4C}" type="pres">
      <dgm:prSet presAssocID="{5CFD41B4-DF13-452D-859F-FAB7E67BA425}" presName="simulatedConn" presStyleLbl="solidFgAcc1" presStyleIdx="1" presStyleCnt="2" custLinFactY="92240" custLinFactNeighborY="100000"/>
      <dgm:spPr>
        <a:ln>
          <a:noFill/>
        </a:ln>
      </dgm:spPr>
    </dgm:pt>
    <dgm:pt modelId="{E928B596-8CAE-414D-B53A-DB23E1D76537}" type="pres">
      <dgm:prSet presAssocID="{5CFD41B4-DF13-452D-859F-FAB7E67BA425}" presName="vSp2" presStyleCnt="0"/>
      <dgm:spPr/>
    </dgm:pt>
    <dgm:pt modelId="{6CC5C386-42BF-4DCA-9C33-9C6352301856}" type="pres">
      <dgm:prSet presAssocID="{5CFD41B4-DF13-452D-859F-FAB7E67BA425}" presName="sibTrans" presStyleCnt="0"/>
      <dgm:spPr/>
    </dgm:pt>
    <dgm:pt modelId="{83A03094-E32F-42BF-9543-512C6AA6B47A}" type="pres">
      <dgm:prSet presAssocID="{940FEE41-471D-452A-A831-0D09EA3AA7D1}" presName="compositeNode" presStyleCnt="0">
        <dgm:presLayoutVars>
          <dgm:bulletEnabled val="1"/>
        </dgm:presLayoutVars>
      </dgm:prSet>
      <dgm:spPr/>
    </dgm:pt>
    <dgm:pt modelId="{37F2F180-8577-4EE9-9C48-ADBA1193A4E3}" type="pres">
      <dgm:prSet presAssocID="{940FEE41-471D-452A-A831-0D09EA3AA7D1}" presName="bgRect" presStyleLbl="node1" presStyleIdx="2" presStyleCnt="3" custLinFactNeighborY="-6617"/>
      <dgm:spPr>
        <a:prstGeom prst="flowChartDocument">
          <a:avLst/>
        </a:prstGeom>
      </dgm:spPr>
    </dgm:pt>
    <dgm:pt modelId="{5A2BD692-3D7D-4462-ADEE-1E27E5E51656}" type="pres">
      <dgm:prSet presAssocID="{940FEE41-471D-452A-A831-0D09EA3AA7D1}" presName="parentNode" presStyleLbl="node1" presStyleIdx="2" presStyleCnt="3">
        <dgm:presLayoutVars>
          <dgm:chMax val="0"/>
          <dgm:bulletEnabled val="1"/>
        </dgm:presLayoutVars>
      </dgm:prSet>
      <dgm:spPr/>
    </dgm:pt>
    <dgm:pt modelId="{8BC90137-9B5D-4521-BCC0-069E66DD5E61}" type="pres">
      <dgm:prSet presAssocID="{940FEE41-471D-452A-A831-0D09EA3AA7D1}" presName="childNode" presStyleLbl="node1" presStyleIdx="2" presStyleCnt="3">
        <dgm:presLayoutVars>
          <dgm:bulletEnabled val="1"/>
        </dgm:presLayoutVars>
      </dgm:prSet>
      <dgm:spPr/>
    </dgm:pt>
  </dgm:ptLst>
  <dgm:cxnLst>
    <dgm:cxn modelId="{12884D01-5E98-48CA-8ACB-00EB512308E8}" srcId="{3C473E0A-F91A-47B8-AB30-5F15C1611CD9}" destId="{CD86F278-2518-4C4B-A194-E4E9CBB6E284}" srcOrd="0" destOrd="0" parTransId="{2FA200B9-2346-49BD-BEA3-BA8B557C57E8}" sibTransId="{D9826FEE-7634-4865-AD89-7C0F272A822D}"/>
    <dgm:cxn modelId="{55919606-DB1B-45A4-BE45-3D8C0EE25689}" srcId="{35C5F7EE-1D20-4DBB-A57C-77A506CE196B}" destId="{9B92DD5A-174A-4B90-B5EA-356D7A471E3B}" srcOrd="0" destOrd="0" parTransId="{BFB99425-A607-48F2-AABD-6872E90A6C1A}" sibTransId="{2073CF52-ED1D-4BA2-9BF4-6AE1FC67D9E2}"/>
    <dgm:cxn modelId="{45BB2420-05C7-4DAD-950B-0323E0863E23}" type="presOf" srcId="{CD86F278-2518-4C4B-A194-E4E9CBB6E284}" destId="{DCD10EB3-C8F0-4BEF-B3CE-DF50D0C7E295}" srcOrd="0" destOrd="0" presId="urn:microsoft.com/office/officeart/2005/8/layout/hProcess7"/>
    <dgm:cxn modelId="{A7661122-475C-417F-8478-A57EDD7F3681}" type="presOf" srcId="{9B92DD5A-174A-4B90-B5EA-356D7A471E3B}" destId="{98AAB477-0A7F-4DB8-B84C-0D5FB3D53194}" srcOrd="0" destOrd="0" presId="urn:microsoft.com/office/officeart/2005/8/layout/hProcess7"/>
    <dgm:cxn modelId="{DE265A2D-C29B-46C6-A7B6-61B8758F9DAD}" type="presOf" srcId="{940FEE41-471D-452A-A831-0D09EA3AA7D1}" destId="{5A2BD692-3D7D-4462-ADEE-1E27E5E51656}" srcOrd="1" destOrd="0" presId="urn:microsoft.com/office/officeart/2005/8/layout/hProcess7"/>
    <dgm:cxn modelId="{A6D0BB2F-BF59-4FE9-8ED4-127877823B83}" type="presOf" srcId="{940FEE41-471D-452A-A831-0D09EA3AA7D1}" destId="{37F2F180-8577-4EE9-9C48-ADBA1193A4E3}" srcOrd="0" destOrd="0" presId="urn:microsoft.com/office/officeart/2005/8/layout/hProcess7"/>
    <dgm:cxn modelId="{A2333153-410D-4BF0-8938-E69830585780}" type="presOf" srcId="{CD86F278-2518-4C4B-A194-E4E9CBB6E284}" destId="{CB48F8F3-D00D-453D-A247-F221DEE1FAF9}" srcOrd="1" destOrd="0" presId="urn:microsoft.com/office/officeart/2005/8/layout/hProcess7"/>
    <dgm:cxn modelId="{4C3B875B-F7E0-40BE-AAAF-D7E6289F4E14}" type="presOf" srcId="{0805E5EE-D41B-4394-A1B0-6218DCFD28AF}" destId="{8BC90137-9B5D-4521-BCC0-069E66DD5E61}" srcOrd="0" destOrd="0" presId="urn:microsoft.com/office/officeart/2005/8/layout/hProcess7"/>
    <dgm:cxn modelId="{8FA6EC5E-BA00-44B2-AF6B-C3D5EFAFAAE4}" type="presOf" srcId="{35C5F7EE-1D20-4DBB-A57C-77A506CE196B}" destId="{BDB1FF1D-507C-4B3B-9D8E-7EF71FAFE90D}" srcOrd="1" destOrd="0" presId="urn:microsoft.com/office/officeart/2005/8/layout/hProcess7"/>
    <dgm:cxn modelId="{058A9569-5A1B-4002-838C-D57082CEA69A}" srcId="{3C473E0A-F91A-47B8-AB30-5F15C1611CD9}" destId="{35C5F7EE-1D20-4DBB-A57C-77A506CE196B}" srcOrd="1" destOrd="0" parTransId="{59492228-72D1-43A6-B4B9-F962F8F27646}" sibTransId="{5CFD41B4-DF13-452D-859F-FAB7E67BA425}"/>
    <dgm:cxn modelId="{D357FD7A-33A8-42BB-BF7E-17DBA872619C}" srcId="{940FEE41-471D-452A-A831-0D09EA3AA7D1}" destId="{0805E5EE-D41B-4394-A1B0-6218DCFD28AF}" srcOrd="0" destOrd="0" parTransId="{200AC628-8B37-4261-82AB-222710533D6A}" sibTransId="{F604C934-55DF-4A72-BAF6-737DAF952D50}"/>
    <dgm:cxn modelId="{FAA4C980-8C99-4723-80FB-8E15974154F9}" srcId="{3C473E0A-F91A-47B8-AB30-5F15C1611CD9}" destId="{940FEE41-471D-452A-A831-0D09EA3AA7D1}" srcOrd="2" destOrd="0" parTransId="{28BCF96D-96EB-4ABB-9EA8-1DBE35334730}" sibTransId="{20FD9345-DE4C-4A87-BD8E-C07B312BC0BF}"/>
    <dgm:cxn modelId="{0297A79A-F91C-4CED-99C6-E31D094566CB}" type="presOf" srcId="{D6D5CB3A-0832-48FB-B326-6F3D273BAF46}" destId="{32C201C1-11EA-4CEF-9E13-669D29E97C65}" srcOrd="0" destOrd="0" presId="urn:microsoft.com/office/officeart/2005/8/layout/hProcess7"/>
    <dgm:cxn modelId="{06559BA8-A0F1-40A2-8442-10B20EE4B55B}" type="presOf" srcId="{35C5F7EE-1D20-4DBB-A57C-77A506CE196B}" destId="{83C0C620-F414-4C9C-9C1D-B989BFB009A8}" srcOrd="0" destOrd="0" presId="urn:microsoft.com/office/officeart/2005/8/layout/hProcess7"/>
    <dgm:cxn modelId="{15D250CB-68C8-4664-BA84-2A18E4EBB4A2}" srcId="{CD86F278-2518-4C4B-A194-E4E9CBB6E284}" destId="{D6D5CB3A-0832-48FB-B326-6F3D273BAF46}" srcOrd="0" destOrd="0" parTransId="{56456748-26D9-47D6-8C37-2673E46DD202}" sibTransId="{17EEAEA9-6FDF-449D-BCBC-8C5B27C2804C}"/>
    <dgm:cxn modelId="{98711EEA-9FC2-4E8D-8371-3273A46FBC2C}" type="presOf" srcId="{3C473E0A-F91A-47B8-AB30-5F15C1611CD9}" destId="{914D4FEC-C7FC-4141-A92F-63E8F33CD289}" srcOrd="0" destOrd="0" presId="urn:microsoft.com/office/officeart/2005/8/layout/hProcess7"/>
    <dgm:cxn modelId="{6DFF4C43-8D3D-42F8-90AF-E1B6B1F34282}" type="presParOf" srcId="{914D4FEC-C7FC-4141-A92F-63E8F33CD289}" destId="{736317B7-0F35-40BB-963E-430FB5D7290D}" srcOrd="0" destOrd="0" presId="urn:microsoft.com/office/officeart/2005/8/layout/hProcess7"/>
    <dgm:cxn modelId="{B3F0A54F-6DDE-47FD-8520-67D592BD993B}" type="presParOf" srcId="{736317B7-0F35-40BB-963E-430FB5D7290D}" destId="{DCD10EB3-C8F0-4BEF-B3CE-DF50D0C7E295}" srcOrd="0" destOrd="0" presId="urn:microsoft.com/office/officeart/2005/8/layout/hProcess7"/>
    <dgm:cxn modelId="{EB658551-5745-45D2-99DD-EF92E3D5AFAA}" type="presParOf" srcId="{736317B7-0F35-40BB-963E-430FB5D7290D}" destId="{CB48F8F3-D00D-453D-A247-F221DEE1FAF9}" srcOrd="1" destOrd="0" presId="urn:microsoft.com/office/officeart/2005/8/layout/hProcess7"/>
    <dgm:cxn modelId="{0449148F-6467-4521-9CDE-7826F18C75F0}" type="presParOf" srcId="{736317B7-0F35-40BB-963E-430FB5D7290D}" destId="{32C201C1-11EA-4CEF-9E13-669D29E97C65}" srcOrd="2" destOrd="0" presId="urn:microsoft.com/office/officeart/2005/8/layout/hProcess7"/>
    <dgm:cxn modelId="{B31242CB-9386-41B6-9379-CDD64713E234}" type="presParOf" srcId="{914D4FEC-C7FC-4141-A92F-63E8F33CD289}" destId="{BEE867E9-2898-4A9B-8021-E062AC090279}" srcOrd="1" destOrd="0" presId="urn:microsoft.com/office/officeart/2005/8/layout/hProcess7"/>
    <dgm:cxn modelId="{C54359B2-74B4-4243-BFAB-B5F6BB8CE9F1}" type="presParOf" srcId="{914D4FEC-C7FC-4141-A92F-63E8F33CD289}" destId="{A52B328D-0E26-40FA-85D1-F306F0EB1771}" srcOrd="2" destOrd="0" presId="urn:microsoft.com/office/officeart/2005/8/layout/hProcess7"/>
    <dgm:cxn modelId="{F10E7696-FC45-4ECC-8372-BA2F4686F108}" type="presParOf" srcId="{A52B328D-0E26-40FA-85D1-F306F0EB1771}" destId="{4FEB9707-A915-498F-AD2D-CD5B706C0180}" srcOrd="0" destOrd="0" presId="urn:microsoft.com/office/officeart/2005/8/layout/hProcess7"/>
    <dgm:cxn modelId="{9EB06CA9-2439-4B7D-93E5-1E385EABEED1}" type="presParOf" srcId="{A52B328D-0E26-40FA-85D1-F306F0EB1771}" destId="{6690A3C9-4B1F-4501-9362-7F0ECB88377C}" srcOrd="1" destOrd="0" presId="urn:microsoft.com/office/officeart/2005/8/layout/hProcess7"/>
    <dgm:cxn modelId="{1271667D-E2CD-47DE-9F8F-2D146C475C5D}" type="presParOf" srcId="{A52B328D-0E26-40FA-85D1-F306F0EB1771}" destId="{2482060C-9FA1-4E12-AFA8-40610751E067}" srcOrd="2" destOrd="0" presId="urn:microsoft.com/office/officeart/2005/8/layout/hProcess7"/>
    <dgm:cxn modelId="{8A63647B-4750-430C-83C6-1680D05DB831}" type="presParOf" srcId="{914D4FEC-C7FC-4141-A92F-63E8F33CD289}" destId="{3AC591BE-9339-494B-8A19-22C6A1E1BA4D}" srcOrd="3" destOrd="0" presId="urn:microsoft.com/office/officeart/2005/8/layout/hProcess7"/>
    <dgm:cxn modelId="{36211695-BE6C-4558-AC7D-2CCF7192AAB3}" type="presParOf" srcId="{914D4FEC-C7FC-4141-A92F-63E8F33CD289}" destId="{71C408D7-6BE4-469A-93F6-A847611DB151}" srcOrd="4" destOrd="0" presId="urn:microsoft.com/office/officeart/2005/8/layout/hProcess7"/>
    <dgm:cxn modelId="{AD947637-6D49-4506-ADA8-D5AC3F34A6B6}" type="presParOf" srcId="{71C408D7-6BE4-469A-93F6-A847611DB151}" destId="{83C0C620-F414-4C9C-9C1D-B989BFB009A8}" srcOrd="0" destOrd="0" presId="urn:microsoft.com/office/officeart/2005/8/layout/hProcess7"/>
    <dgm:cxn modelId="{E71C3541-DE6B-4E85-9688-407BF9B3827D}" type="presParOf" srcId="{71C408D7-6BE4-469A-93F6-A847611DB151}" destId="{BDB1FF1D-507C-4B3B-9D8E-7EF71FAFE90D}" srcOrd="1" destOrd="0" presId="urn:microsoft.com/office/officeart/2005/8/layout/hProcess7"/>
    <dgm:cxn modelId="{33A24C76-2F0F-4F34-8797-D1B19C889734}" type="presParOf" srcId="{71C408D7-6BE4-469A-93F6-A847611DB151}" destId="{98AAB477-0A7F-4DB8-B84C-0D5FB3D53194}" srcOrd="2" destOrd="0" presId="urn:microsoft.com/office/officeart/2005/8/layout/hProcess7"/>
    <dgm:cxn modelId="{A5154945-9058-4A25-AC04-E596C5EC7C3D}" type="presParOf" srcId="{914D4FEC-C7FC-4141-A92F-63E8F33CD289}" destId="{74122A62-5C07-4B5E-BDA8-D28C928209CD}" srcOrd="5" destOrd="0" presId="urn:microsoft.com/office/officeart/2005/8/layout/hProcess7"/>
    <dgm:cxn modelId="{D9A7541C-DE94-46C6-82BA-37998223D72D}" type="presParOf" srcId="{914D4FEC-C7FC-4141-A92F-63E8F33CD289}" destId="{1F028D97-9653-46C5-867D-D31B08433BF9}" srcOrd="6" destOrd="0" presId="urn:microsoft.com/office/officeart/2005/8/layout/hProcess7"/>
    <dgm:cxn modelId="{5F6955FA-27D3-4C46-8765-0FB551419B1F}" type="presParOf" srcId="{1F028D97-9653-46C5-867D-D31B08433BF9}" destId="{C2FD541F-2211-4B6C-98BF-7AFE19FAD2D9}" srcOrd="0" destOrd="0" presId="urn:microsoft.com/office/officeart/2005/8/layout/hProcess7"/>
    <dgm:cxn modelId="{46F2BC22-05B0-4E6B-B89A-722885D104D7}" type="presParOf" srcId="{1F028D97-9653-46C5-867D-D31B08433BF9}" destId="{E058AE73-67CE-432B-8BD7-8991FBC39A4C}" srcOrd="1" destOrd="0" presId="urn:microsoft.com/office/officeart/2005/8/layout/hProcess7"/>
    <dgm:cxn modelId="{8A580BB6-824F-45C8-8967-4BD6366681CD}" type="presParOf" srcId="{1F028D97-9653-46C5-867D-D31B08433BF9}" destId="{E928B596-8CAE-414D-B53A-DB23E1D76537}" srcOrd="2" destOrd="0" presId="urn:microsoft.com/office/officeart/2005/8/layout/hProcess7"/>
    <dgm:cxn modelId="{FDF6B96D-74D5-4219-A787-E315CEB9BF3D}" type="presParOf" srcId="{914D4FEC-C7FC-4141-A92F-63E8F33CD289}" destId="{6CC5C386-42BF-4DCA-9C33-9C6352301856}" srcOrd="7" destOrd="0" presId="urn:microsoft.com/office/officeart/2005/8/layout/hProcess7"/>
    <dgm:cxn modelId="{72BB5527-8D57-4F7F-ACF6-CA6D2C819ABF}" type="presParOf" srcId="{914D4FEC-C7FC-4141-A92F-63E8F33CD289}" destId="{83A03094-E32F-42BF-9543-512C6AA6B47A}" srcOrd="8" destOrd="0" presId="urn:microsoft.com/office/officeart/2005/8/layout/hProcess7"/>
    <dgm:cxn modelId="{84F2632C-8D79-4E4D-919A-17B534BEC131}" type="presParOf" srcId="{83A03094-E32F-42BF-9543-512C6AA6B47A}" destId="{37F2F180-8577-4EE9-9C48-ADBA1193A4E3}" srcOrd="0" destOrd="0" presId="urn:microsoft.com/office/officeart/2005/8/layout/hProcess7"/>
    <dgm:cxn modelId="{313A2E52-AE1E-4475-8C35-A44434E6840D}" type="presParOf" srcId="{83A03094-E32F-42BF-9543-512C6AA6B47A}" destId="{5A2BD692-3D7D-4462-ADEE-1E27E5E51656}" srcOrd="1" destOrd="0" presId="urn:microsoft.com/office/officeart/2005/8/layout/hProcess7"/>
    <dgm:cxn modelId="{EBE43A51-75AE-4624-AA3A-24D29BC58C9B}" type="presParOf" srcId="{83A03094-E32F-42BF-9543-512C6AA6B47A}" destId="{8BC90137-9B5D-4521-BCC0-069E66DD5E6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1B7C-74AA-4215-9EFD-E47B16DBA927}">
      <dsp:nvSpPr>
        <dsp:cNvPr id="0" name=""/>
        <dsp:cNvSpPr/>
      </dsp:nvSpPr>
      <dsp:spPr>
        <a:xfrm>
          <a:off x="0" y="661"/>
          <a:ext cx="7970400" cy="15476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E78D3-6E5A-49B7-A8C2-4D4A1E5D5DB8}">
      <dsp:nvSpPr>
        <dsp:cNvPr id="0" name=""/>
        <dsp:cNvSpPr/>
      </dsp:nvSpPr>
      <dsp:spPr>
        <a:xfrm>
          <a:off x="468155" y="348876"/>
          <a:ext cx="851192" cy="8511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69243-F653-41FA-AC25-30B02545DADA}">
      <dsp:nvSpPr>
        <dsp:cNvPr id="0" name=""/>
        <dsp:cNvSpPr/>
      </dsp:nvSpPr>
      <dsp:spPr>
        <a:xfrm>
          <a:off x="1787503" y="661"/>
          <a:ext cx="6182896" cy="154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90" tIns="163790" rIns="163790" bIns="163790" numCol="1" spcCol="1270" anchor="ctr" anchorCtr="0">
          <a:noAutofit/>
        </a:bodyPr>
        <a:lstStyle/>
        <a:p>
          <a:pPr marL="0" lvl="0" indent="0" algn="l" defTabSz="889000">
            <a:lnSpc>
              <a:spcPct val="100000"/>
            </a:lnSpc>
            <a:spcBef>
              <a:spcPct val="0"/>
            </a:spcBef>
            <a:spcAft>
              <a:spcPct val="35000"/>
            </a:spcAft>
            <a:buNone/>
          </a:pPr>
          <a:r>
            <a:rPr lang="en-US" sz="2000" kern="1200" dirty="0"/>
            <a:t>Hospitalizations among people who use drugs are growing, and these patients face numerous barriers to care and significant stigma in hospital settings.</a:t>
          </a:r>
          <a:r>
            <a:rPr lang="en-US" sz="2000" kern="1200" baseline="30000" dirty="0"/>
            <a:t>1</a:t>
          </a:r>
          <a:endParaRPr lang="en-US" sz="2000" kern="1200" dirty="0"/>
        </a:p>
      </dsp:txBody>
      <dsp:txXfrm>
        <a:off x="1787503" y="661"/>
        <a:ext cx="6182896" cy="1547622"/>
      </dsp:txXfrm>
    </dsp:sp>
    <dsp:sp modelId="{B652C3DF-1DD2-4E22-A762-D3BC6836A0AC}">
      <dsp:nvSpPr>
        <dsp:cNvPr id="0" name=""/>
        <dsp:cNvSpPr/>
      </dsp:nvSpPr>
      <dsp:spPr>
        <a:xfrm>
          <a:off x="0" y="1935188"/>
          <a:ext cx="7970400" cy="15476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9E259-1B02-4BDD-94D5-557637CACB67}">
      <dsp:nvSpPr>
        <dsp:cNvPr id="0" name=""/>
        <dsp:cNvSpPr/>
      </dsp:nvSpPr>
      <dsp:spPr>
        <a:xfrm>
          <a:off x="468155" y="2283403"/>
          <a:ext cx="851192" cy="851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D97F2-73D9-4454-8B25-B22234855614}">
      <dsp:nvSpPr>
        <dsp:cNvPr id="0" name=""/>
        <dsp:cNvSpPr/>
      </dsp:nvSpPr>
      <dsp:spPr>
        <a:xfrm>
          <a:off x="1787503" y="1935188"/>
          <a:ext cx="6182896" cy="154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90" tIns="163790" rIns="163790" bIns="163790" numCol="1" spcCol="1270" anchor="ctr" anchorCtr="0">
          <a:noAutofit/>
        </a:bodyPr>
        <a:lstStyle/>
        <a:p>
          <a:pPr marL="0" lvl="0" indent="0" algn="l" defTabSz="889000">
            <a:lnSpc>
              <a:spcPct val="100000"/>
            </a:lnSpc>
            <a:spcBef>
              <a:spcPct val="0"/>
            </a:spcBef>
            <a:spcAft>
              <a:spcPct val="35000"/>
            </a:spcAft>
            <a:buNone/>
          </a:pPr>
          <a:r>
            <a:rPr lang="en-US" sz="2000" kern="1200" dirty="0"/>
            <a:t>Addiction consult services (ACS) are growing strategy to improve patient outcomes and support interprofessional teams providing addiction care.</a:t>
          </a:r>
          <a:r>
            <a:rPr lang="en-US" sz="2000" kern="1200" baseline="30000" dirty="0"/>
            <a:t>2</a:t>
          </a:r>
          <a:endParaRPr lang="en-US" sz="2000" kern="1200" dirty="0"/>
        </a:p>
      </dsp:txBody>
      <dsp:txXfrm>
        <a:off x="1787503" y="1935188"/>
        <a:ext cx="6182896" cy="1547622"/>
      </dsp:txXfrm>
    </dsp:sp>
    <dsp:sp modelId="{D581CE2B-1E4B-304B-A44F-5006AE712C15}">
      <dsp:nvSpPr>
        <dsp:cNvPr id="0" name=""/>
        <dsp:cNvSpPr/>
      </dsp:nvSpPr>
      <dsp:spPr>
        <a:xfrm>
          <a:off x="0" y="3869716"/>
          <a:ext cx="7970400" cy="15476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22398-A620-624A-8A28-7217803A1B08}">
      <dsp:nvSpPr>
        <dsp:cNvPr id="0" name=""/>
        <dsp:cNvSpPr/>
      </dsp:nvSpPr>
      <dsp:spPr>
        <a:xfrm>
          <a:off x="468155" y="4217931"/>
          <a:ext cx="851192" cy="8511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5EBA0-0780-7344-89A6-F48A48F046B5}">
      <dsp:nvSpPr>
        <dsp:cNvPr id="0" name=""/>
        <dsp:cNvSpPr/>
      </dsp:nvSpPr>
      <dsp:spPr>
        <a:xfrm>
          <a:off x="1787503" y="3869716"/>
          <a:ext cx="6182896" cy="1547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90" tIns="163790" rIns="163790" bIns="163790" numCol="1" spcCol="1270" anchor="ctr" anchorCtr="0">
          <a:noAutofit/>
        </a:bodyPr>
        <a:lstStyle/>
        <a:p>
          <a:pPr marL="0" lvl="0" indent="0" algn="l" defTabSz="889000">
            <a:lnSpc>
              <a:spcPct val="100000"/>
            </a:lnSpc>
            <a:spcBef>
              <a:spcPct val="0"/>
            </a:spcBef>
            <a:spcAft>
              <a:spcPct val="35000"/>
            </a:spcAft>
            <a:buNone/>
          </a:pPr>
          <a:r>
            <a:rPr lang="en-US" sz="2000" kern="1200" dirty="0"/>
            <a:t>The recent implementation of an ACS at a large, Philadelphia hospital offered the opportunity to understand barriers and facilitators</a:t>
          </a:r>
        </a:p>
      </dsp:txBody>
      <dsp:txXfrm>
        <a:off x="1787503" y="3869716"/>
        <a:ext cx="6182896" cy="1547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CFF60-F13A-E640-AD20-4005A191554D}">
      <dsp:nvSpPr>
        <dsp:cNvPr id="0" name=""/>
        <dsp:cNvSpPr/>
      </dsp:nvSpPr>
      <dsp:spPr>
        <a:xfrm>
          <a:off x="0" y="78299"/>
          <a:ext cx="5968800" cy="126477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Design: Semi-structured interviews with hospital-based providers at a single urban safety net hospital in Philadelphia</a:t>
          </a:r>
          <a:endParaRPr lang="en-US" sz="2300" kern="1200" dirty="0">
            <a:latin typeface="Calibri" panose="020F0502020204030204" pitchFamily="34" charset="0"/>
            <a:cs typeface="Calibri" panose="020F0502020204030204" pitchFamily="34" charset="0"/>
          </a:endParaRPr>
        </a:p>
      </dsp:txBody>
      <dsp:txXfrm>
        <a:off x="61741" y="140040"/>
        <a:ext cx="5845318" cy="1141288"/>
      </dsp:txXfrm>
    </dsp:sp>
    <dsp:sp modelId="{382013A9-6FE3-1A4D-95F9-DDD160C51BC7}">
      <dsp:nvSpPr>
        <dsp:cNvPr id="0" name=""/>
        <dsp:cNvSpPr/>
      </dsp:nvSpPr>
      <dsp:spPr>
        <a:xfrm>
          <a:off x="0" y="1409310"/>
          <a:ext cx="5968800" cy="126477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Participants: Inpatient attending and resident physicians, APPs, nurses, and peer recovery specialists</a:t>
          </a:r>
          <a:endParaRPr lang="en-US" sz="2300" kern="1200" dirty="0">
            <a:latin typeface="Calibri" panose="020F0502020204030204" pitchFamily="34" charset="0"/>
            <a:cs typeface="Calibri" panose="020F0502020204030204" pitchFamily="34" charset="0"/>
          </a:endParaRPr>
        </a:p>
      </dsp:txBody>
      <dsp:txXfrm>
        <a:off x="61741" y="1471051"/>
        <a:ext cx="5845318" cy="1141288"/>
      </dsp:txXfrm>
    </dsp:sp>
    <dsp:sp modelId="{DB9A718B-0203-7B49-A854-2F2B871256F7}">
      <dsp:nvSpPr>
        <dsp:cNvPr id="0" name=""/>
        <dsp:cNvSpPr/>
      </dsp:nvSpPr>
      <dsp:spPr>
        <a:xfrm>
          <a:off x="0" y="2740320"/>
          <a:ext cx="5968800" cy="126477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November 2023 to January 2024</a:t>
          </a:r>
          <a:endParaRPr lang="en-US" sz="2300" kern="1200" dirty="0">
            <a:latin typeface="Calibri" panose="020F0502020204030204" pitchFamily="34" charset="0"/>
            <a:cs typeface="Calibri" panose="020F0502020204030204" pitchFamily="34" charset="0"/>
          </a:endParaRPr>
        </a:p>
      </dsp:txBody>
      <dsp:txXfrm>
        <a:off x="61741" y="2802061"/>
        <a:ext cx="5845318" cy="1141288"/>
      </dsp:txXfrm>
    </dsp:sp>
    <dsp:sp modelId="{F8B63703-BE64-6044-8CD0-AC080EA8C466}">
      <dsp:nvSpPr>
        <dsp:cNvPr id="0" name=""/>
        <dsp:cNvSpPr/>
      </dsp:nvSpPr>
      <dsp:spPr>
        <a:xfrm>
          <a:off x="0" y="4071330"/>
          <a:ext cx="5968800" cy="126477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Interviews were analyzed with thematic content analysis </a:t>
          </a:r>
          <a:endParaRPr lang="en-US" sz="2300" kern="1200" dirty="0">
            <a:latin typeface="Calibri" panose="020F0502020204030204" pitchFamily="34" charset="0"/>
            <a:cs typeface="Calibri" panose="020F0502020204030204" pitchFamily="34" charset="0"/>
          </a:endParaRPr>
        </a:p>
      </dsp:txBody>
      <dsp:txXfrm>
        <a:off x="61741" y="4133071"/>
        <a:ext cx="5845318" cy="1141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10EB3-C8F0-4BEF-B3CE-DF50D0C7E295}">
      <dsp:nvSpPr>
        <dsp:cNvPr id="0" name=""/>
        <dsp:cNvSpPr/>
      </dsp:nvSpPr>
      <dsp:spPr>
        <a:xfrm>
          <a:off x="836" y="0"/>
          <a:ext cx="3600165" cy="4320198"/>
        </a:xfrm>
        <a:prstGeom prst="flowChartDocumen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1410428" y="1411264"/>
        <a:ext cx="3542562" cy="720033"/>
      </dsp:txXfrm>
    </dsp:sp>
    <dsp:sp modelId="{32C201C1-11EA-4CEF-9E13-669D29E97C65}">
      <dsp:nvSpPr>
        <dsp:cNvPr id="0" name=""/>
        <dsp:cNvSpPr/>
      </dsp:nvSpPr>
      <dsp:spPr>
        <a:xfrm>
          <a:off x="720869" y="0"/>
          <a:ext cx="2682122" cy="432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Experiences  caring for hospitalized people who use drugs</a:t>
          </a:r>
          <a:endParaRPr lang="en-US" sz="2800" kern="1200" dirty="0">
            <a:solidFill>
              <a:schemeClr val="bg1"/>
            </a:solidFill>
          </a:endParaRPr>
        </a:p>
      </dsp:txBody>
      <dsp:txXfrm>
        <a:off x="720869" y="0"/>
        <a:ext cx="2682122" cy="4320198"/>
      </dsp:txXfrm>
    </dsp:sp>
    <dsp:sp modelId="{83C0C620-F414-4C9C-9C1D-B989BFB009A8}">
      <dsp:nvSpPr>
        <dsp:cNvPr id="0" name=""/>
        <dsp:cNvSpPr/>
      </dsp:nvSpPr>
      <dsp:spPr>
        <a:xfrm>
          <a:off x="3727007" y="0"/>
          <a:ext cx="3600165" cy="4320198"/>
        </a:xfrm>
        <a:prstGeom prst="flowChartDocumen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2315742" y="1411264"/>
        <a:ext cx="3542562" cy="720033"/>
      </dsp:txXfrm>
    </dsp:sp>
    <dsp:sp modelId="{6690A3C9-4B1F-4501-9362-7F0ECB88377C}">
      <dsp:nvSpPr>
        <dsp:cNvPr id="0" name=""/>
        <dsp:cNvSpPr/>
      </dsp:nvSpPr>
      <dsp:spPr>
        <a:xfrm rot="5400000">
          <a:off x="2951909" y="4242418"/>
          <a:ext cx="635159" cy="540024"/>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AAB477-0A7F-4DB8-B84C-0D5FB3D53194}">
      <dsp:nvSpPr>
        <dsp:cNvPr id="0" name=""/>
        <dsp:cNvSpPr/>
      </dsp:nvSpPr>
      <dsp:spPr>
        <a:xfrm>
          <a:off x="4447040" y="0"/>
          <a:ext cx="2682122" cy="432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i="0" kern="1200" dirty="0">
              <a:solidFill>
                <a:schemeClr val="bg1"/>
              </a:solidFill>
              <a:latin typeface="Calibri Light" panose="020F0302020204030204" pitchFamily="34" charset="0"/>
              <a:cs typeface="Calibri Light" panose="020F0302020204030204" pitchFamily="34" charset="0"/>
            </a:rPr>
            <a:t>Perceptions of the impact of the Addiction Consult Service</a:t>
          </a:r>
        </a:p>
      </dsp:txBody>
      <dsp:txXfrm>
        <a:off x="4447040" y="0"/>
        <a:ext cx="2682122" cy="4320198"/>
      </dsp:txXfrm>
    </dsp:sp>
    <dsp:sp modelId="{37F2F180-8577-4EE9-9C48-ADBA1193A4E3}">
      <dsp:nvSpPr>
        <dsp:cNvPr id="0" name=""/>
        <dsp:cNvSpPr/>
      </dsp:nvSpPr>
      <dsp:spPr>
        <a:xfrm>
          <a:off x="7453178" y="0"/>
          <a:ext cx="3600165" cy="4320198"/>
        </a:xfrm>
        <a:prstGeom prst="flowChartDocumen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6041913" y="1411264"/>
        <a:ext cx="3542562" cy="720033"/>
      </dsp:txXfrm>
    </dsp:sp>
    <dsp:sp modelId="{E058AE73-67CE-432B-8BD7-8991FBC39A4C}">
      <dsp:nvSpPr>
        <dsp:cNvPr id="0" name=""/>
        <dsp:cNvSpPr/>
      </dsp:nvSpPr>
      <dsp:spPr>
        <a:xfrm rot="5400000">
          <a:off x="7153599" y="4242418"/>
          <a:ext cx="635159" cy="540024"/>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BC90137-9B5D-4521-BCC0-069E66DD5E61}">
      <dsp:nvSpPr>
        <dsp:cNvPr id="0" name=""/>
        <dsp:cNvSpPr/>
      </dsp:nvSpPr>
      <dsp:spPr>
        <a:xfrm>
          <a:off x="8173211" y="0"/>
          <a:ext cx="2682122" cy="43201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Opportunities for improvement </a:t>
          </a:r>
          <a:endParaRPr lang="en-US" sz="2800" kern="1200" dirty="0">
            <a:solidFill>
              <a:schemeClr val="bg1"/>
            </a:solidFill>
          </a:endParaRPr>
        </a:p>
      </dsp:txBody>
      <dsp:txXfrm>
        <a:off x="8173211" y="0"/>
        <a:ext cx="2682122" cy="43201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14/11/2024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2800" dirty="0"/>
              <a:t>Good afternoon, my name is M Holliday Davis, I am from the Center for Addiction Medicine &amp; Policy at the University of Pennsylvania in </a:t>
            </a:r>
            <a:r>
              <a:rPr lang="en-US" sz="2800" dirty="0" err="1"/>
              <a:t>Philadephia</a:t>
            </a:r>
            <a:r>
              <a:rPr lang="en-US" sz="2800" dirty="0"/>
              <a:t> and today, </a:t>
            </a:r>
            <a:r>
              <a:rPr lang="en-US" sz="4000" dirty="0"/>
              <a:t>I will be discussing the impact our addiction consult service has had on improving care for hospitalized patients with substance use disorders, one year into its implementation.</a:t>
            </a:r>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a:t>
            </a:fld>
            <a:endParaRPr lang="en-GB"/>
          </a:p>
        </p:txBody>
      </p:sp>
    </p:spTree>
    <p:extLst>
      <p:ext uri="{BB962C8B-B14F-4D97-AF65-F5344CB8AC3E}">
        <p14:creationId xmlns:p14="http://schemas.microsoft.com/office/powerpoint/2010/main" val="320718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also indicated that this improvement had positive impacts for them personally. This resident told us: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effectLst/>
                <a:latin typeface="Calibri Light" panose="020F0302020204030204" pitchFamily="34" charset="0"/>
                <a:cs typeface="Calibri Light" panose="020F0302020204030204" pitchFamily="34" charset="0"/>
              </a:rPr>
              <a:t>I feel like we are at least providing our patients with </a:t>
            </a:r>
            <a:r>
              <a:rPr lang="en-US" sz="1200" b="1" i="1" dirty="0">
                <a:solidFill>
                  <a:schemeClr val="tx1"/>
                </a:solidFill>
                <a:effectLst/>
                <a:latin typeface="Calibri Light" panose="020F0302020204030204" pitchFamily="34" charset="0"/>
                <a:cs typeface="Calibri Light" panose="020F0302020204030204" pitchFamily="34" charset="0"/>
              </a:rPr>
              <a:t>the best medical care that we can</a:t>
            </a:r>
            <a:r>
              <a:rPr lang="en-US" sz="1200" i="1" dirty="0">
                <a:solidFill>
                  <a:schemeClr val="tx1"/>
                </a:solidFill>
                <a:effectLst/>
                <a:latin typeface="Calibri Light" panose="020F0302020204030204" pitchFamily="34" charset="0"/>
                <a:cs typeface="Calibri Light" panose="020F0302020204030204" pitchFamily="34" charset="0"/>
              </a:rPr>
              <a:t>…</a:t>
            </a:r>
            <a:r>
              <a:rPr lang="en-US" sz="1200" i="1" dirty="0">
                <a:solidFill>
                  <a:schemeClr val="tx1"/>
                </a:solidFill>
                <a:latin typeface="Calibri Light" panose="020F0302020204030204" pitchFamily="34" charset="0"/>
                <a:cs typeface="Calibri Light" panose="020F0302020204030204" pitchFamily="34" charset="0"/>
              </a:rPr>
              <a:t>A</a:t>
            </a:r>
            <a:r>
              <a:rPr lang="en-US" sz="1200" i="1" dirty="0">
                <a:solidFill>
                  <a:schemeClr val="tx1"/>
                </a:solidFill>
                <a:effectLst/>
                <a:latin typeface="Calibri Light" panose="020F0302020204030204" pitchFamily="34" charset="0"/>
                <a:cs typeface="Calibri Light" panose="020F0302020204030204" pitchFamily="34" charset="0"/>
              </a:rPr>
              <a:t>t least now, if things don’t go well with a patient, I can have the reassurance that we’re doing the best by our patients with the information that we have, which I don’t think was the case before the addiction team was there.</a:t>
            </a:r>
          </a:p>
          <a:p>
            <a:endParaRPr lang="en-US" dirty="0"/>
          </a:p>
          <a:p>
            <a:r>
              <a:rPr lang="en-US" dirty="0"/>
              <a:t>So we’re hearing that the introduction of the ACS has provided some clinicians with the tools and knowledge they need, reducing their stress and enhancing their confidence in patient care.</a:t>
            </a:r>
          </a:p>
        </p:txBody>
      </p:sp>
      <p:sp>
        <p:nvSpPr>
          <p:cNvPr id="4" name="Slide Number Placeholder 3"/>
          <p:cNvSpPr>
            <a:spLocks noGrp="1"/>
          </p:cNvSpPr>
          <p:nvPr>
            <p:ph type="sldNum" sz="quarter" idx="5"/>
          </p:nvPr>
        </p:nvSpPr>
        <p:spPr/>
        <p:txBody>
          <a:bodyPr/>
          <a:lstStyle/>
          <a:p>
            <a:fld id="{05E21C0D-9E07-4C74-9A59-193F61F62892}" type="slidenum">
              <a:rPr lang="en-GB" smtClean="0"/>
              <a:t>10</a:t>
            </a:fld>
            <a:endParaRPr lang="en-GB"/>
          </a:p>
        </p:txBody>
      </p:sp>
    </p:spTree>
    <p:extLst>
      <p:ext uri="{BB962C8B-B14F-4D97-AF65-F5344CB8AC3E}">
        <p14:creationId xmlns:p14="http://schemas.microsoft.com/office/powerpoint/2010/main" val="133607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perspective from a nurse who shares how the ACS has affected team dynamics and support.</a:t>
            </a:r>
          </a:p>
          <a:p>
            <a:endParaRPr lang="en-US" dirty="0"/>
          </a:p>
          <a:p>
            <a:pPr algn="l"/>
            <a:r>
              <a:rPr lang="en-US" sz="1200" b="1" i="1" dirty="0">
                <a:solidFill>
                  <a:schemeClr val="tx1"/>
                </a:solidFill>
                <a:latin typeface="Calibri Light" panose="020F0302020204030204" pitchFamily="34" charset="0"/>
                <a:cs typeface="Calibri Light" panose="020F0302020204030204" pitchFamily="34" charset="0"/>
              </a:rPr>
              <a:t>A</a:t>
            </a:r>
            <a:r>
              <a:rPr lang="en-US" sz="1200" b="1" i="1" dirty="0">
                <a:solidFill>
                  <a:schemeClr val="tx1"/>
                </a:solidFill>
                <a:effectLst/>
                <a:latin typeface="Calibri Light" panose="020F0302020204030204" pitchFamily="34" charset="0"/>
                <a:cs typeface="Calibri Light" panose="020F0302020204030204" pitchFamily="34" charset="0"/>
              </a:rPr>
              <a:t>t least it’s not just me bearing witness to this patient suffering alone</a:t>
            </a:r>
            <a:r>
              <a:rPr lang="en-US" sz="1200" i="1" dirty="0">
                <a:solidFill>
                  <a:schemeClr val="tx1"/>
                </a:solidFill>
                <a:effectLst/>
                <a:latin typeface="Calibri Light" panose="020F0302020204030204" pitchFamily="34" charset="0"/>
                <a:cs typeface="Calibri Light" panose="020F0302020204030204" pitchFamily="34" charset="0"/>
              </a:rPr>
              <a:t>…</a:t>
            </a:r>
            <a:r>
              <a:rPr lang="en-US" sz="1200" i="1" dirty="0">
                <a:solidFill>
                  <a:schemeClr val="tx1"/>
                </a:solidFill>
                <a:latin typeface="Calibri Light" panose="020F0302020204030204" pitchFamily="34" charset="0"/>
                <a:cs typeface="Calibri Light" panose="020F0302020204030204" pitchFamily="34" charset="0"/>
              </a:rPr>
              <a:t>T</a:t>
            </a:r>
            <a:r>
              <a:rPr lang="en-US" sz="1200" i="1" dirty="0">
                <a:solidFill>
                  <a:schemeClr val="tx1"/>
                </a:solidFill>
                <a:effectLst/>
                <a:latin typeface="Calibri Light" panose="020F0302020204030204" pitchFamily="34" charset="0"/>
                <a:cs typeface="Calibri Light" panose="020F0302020204030204" pitchFamily="34" charset="0"/>
              </a:rPr>
              <a:t>here’s more of an orientation towards compassion and trying to support patients’ wellbeing…Feeling like I have a team of people to rely on, and that people have a unified orientation towards care that is not judgmental and withholding, </a:t>
            </a:r>
            <a:r>
              <a:rPr lang="en-US" sz="1200" b="1" i="1" dirty="0">
                <a:solidFill>
                  <a:schemeClr val="tx1"/>
                </a:solidFill>
                <a:effectLst/>
                <a:latin typeface="Calibri Light" panose="020F0302020204030204" pitchFamily="34" charset="0"/>
                <a:cs typeface="Calibri Light" panose="020F0302020204030204" pitchFamily="34" charset="0"/>
              </a:rPr>
              <a:t>makes me feel better about the care that we’re providing in the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Light" panose="020F0302020204030204" pitchFamily="34" charset="0"/>
              <a:cs typeface="Calibri Light" panose="020F0302020204030204" pitchFamily="34" charset="0"/>
            </a:endParaRPr>
          </a:p>
          <a:p>
            <a:r>
              <a:rPr lang="en-US" dirty="0"/>
              <a:t>The collaborative nature of the ACS helps alleviate feelings of isolation among clinicians, fostering a more supportive and compassionate care environment.</a:t>
            </a:r>
          </a:p>
        </p:txBody>
      </p:sp>
      <p:sp>
        <p:nvSpPr>
          <p:cNvPr id="4" name="Slide Number Placeholder 3"/>
          <p:cNvSpPr>
            <a:spLocks noGrp="1"/>
          </p:cNvSpPr>
          <p:nvPr>
            <p:ph type="sldNum" sz="quarter" idx="5"/>
          </p:nvPr>
        </p:nvSpPr>
        <p:spPr/>
        <p:txBody>
          <a:bodyPr/>
          <a:lstStyle/>
          <a:p>
            <a:fld id="{05E21C0D-9E07-4C74-9A59-193F61F62892}" type="slidenum">
              <a:rPr lang="en-GB" smtClean="0"/>
              <a:t>11</a:t>
            </a:fld>
            <a:endParaRPr lang="en-GB"/>
          </a:p>
        </p:txBody>
      </p:sp>
    </p:spTree>
    <p:extLst>
      <p:ext uri="{BB962C8B-B14F-4D97-AF65-F5344CB8AC3E}">
        <p14:creationId xmlns:p14="http://schemas.microsoft.com/office/powerpoint/2010/main" val="196468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despite the improvements, there are still persistent barriers, including insufficient and inadequate outpatient resources, as described by this nurse:</a:t>
            </a:r>
          </a:p>
          <a:p>
            <a:endParaRPr lang="en-US" dirty="0"/>
          </a:p>
          <a:p>
            <a:pPr algn="l"/>
            <a:r>
              <a:rPr lang="en-US" sz="1200" i="1" dirty="0">
                <a:solidFill>
                  <a:schemeClr val="tx1"/>
                </a:solidFill>
                <a:latin typeface="Calibri Light" panose="020F0302020204030204" pitchFamily="34" charset="0"/>
                <a:cs typeface="Calibri Light" panose="020F0302020204030204" pitchFamily="34" charset="0"/>
              </a:rPr>
              <a:t>S</a:t>
            </a:r>
            <a:r>
              <a:rPr lang="en-US" sz="1200" i="1" dirty="0">
                <a:solidFill>
                  <a:schemeClr val="tx1"/>
                </a:solidFill>
                <a:effectLst/>
                <a:latin typeface="Calibri Light" panose="020F0302020204030204" pitchFamily="34" charset="0"/>
                <a:cs typeface="Calibri Light" panose="020F0302020204030204" pitchFamily="34" charset="0"/>
              </a:rPr>
              <a:t>omething that is super common with patients with substance use disorder, is </a:t>
            </a:r>
            <a:r>
              <a:rPr lang="en-US" sz="1200" b="1" i="1" dirty="0">
                <a:solidFill>
                  <a:schemeClr val="tx1"/>
                </a:solidFill>
                <a:effectLst/>
                <a:latin typeface="Calibri Light" panose="020F0302020204030204" pitchFamily="34" charset="0"/>
                <a:cs typeface="Calibri Light" panose="020F0302020204030204" pitchFamily="34" charset="0"/>
              </a:rPr>
              <a:t>lack of access to basic needs</a:t>
            </a:r>
            <a:r>
              <a:rPr lang="en-US" sz="1200" i="1" dirty="0">
                <a:solidFill>
                  <a:schemeClr val="tx1"/>
                </a:solidFill>
                <a:effectLst/>
                <a:latin typeface="Calibri Light" panose="020F0302020204030204" pitchFamily="34" charset="0"/>
                <a:cs typeface="Calibri Light" panose="020F0302020204030204" pitchFamily="34" charset="0"/>
              </a:rPr>
              <a:t>, like insecure housing, lack of access to transportation, food, wound care, emotional support, medication…It feels like we’re telling them, “okay, now I hope you can stay well without having access to all the things that you need to stay well.” </a:t>
            </a:r>
          </a:p>
          <a:p>
            <a:endParaRPr lang="en-US" dirty="0"/>
          </a:p>
          <a:p>
            <a:r>
              <a:rPr lang="en-US" dirty="0"/>
              <a:t>So we’re hearing clinicians express frustration with limited resources, which hinder their ability to provide holistic care to patients post-discharge.</a:t>
            </a:r>
          </a:p>
        </p:txBody>
      </p:sp>
      <p:sp>
        <p:nvSpPr>
          <p:cNvPr id="4" name="Slide Number Placeholder 3"/>
          <p:cNvSpPr>
            <a:spLocks noGrp="1"/>
          </p:cNvSpPr>
          <p:nvPr>
            <p:ph type="sldNum" sz="quarter" idx="5"/>
          </p:nvPr>
        </p:nvSpPr>
        <p:spPr/>
        <p:txBody>
          <a:bodyPr/>
          <a:lstStyle/>
          <a:p>
            <a:fld id="{05E21C0D-9E07-4C74-9A59-193F61F62892}" type="slidenum">
              <a:rPr lang="en-GB" smtClean="0"/>
              <a:t>12</a:t>
            </a:fld>
            <a:endParaRPr lang="en-GB"/>
          </a:p>
        </p:txBody>
      </p:sp>
    </p:spTree>
    <p:extLst>
      <p:ext uri="{BB962C8B-B14F-4D97-AF65-F5344CB8AC3E}">
        <p14:creationId xmlns:p14="http://schemas.microsoft.com/office/powerpoint/2010/main" val="220809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Further, we heard from many that the limitations on ACS staffing and availability hindered it’s effectiveness. This quote on the bottom is very emblematic of feedback we heard both from the ACS team members and general clinicians-  this was the response from one attending who, when asked “what do you think the addiction medicine consult service could do better?” responded simply: “Be bigger!” This was a very common piece of feedback from both ACS team members themselves, and primary teams who noted that the ACS needs more support and people power based on the demand for their services. </a:t>
            </a:r>
          </a:p>
          <a:p>
            <a:r>
              <a:rPr lang="en-US" dirty="0">
                <a:effectLst/>
                <a:latin typeface="Helvetica Neue" panose="02000503000000020004" pitchFamily="2" charset="0"/>
              </a:rPr>
              <a:t>Relatedly, the top quote notes that the lack of weekend </a:t>
            </a:r>
            <a:r>
              <a:rPr lang="en-US" dirty="0"/>
              <a:t>coverage is seen as a gap that affects continuity of care. </a:t>
            </a:r>
          </a:p>
          <a:p>
            <a:r>
              <a:rPr lang="en-US" dirty="0"/>
              <a:t>So overall hearing calls for expanded ACS services, which obviously requires institutional support. </a:t>
            </a:r>
          </a:p>
        </p:txBody>
      </p:sp>
      <p:sp>
        <p:nvSpPr>
          <p:cNvPr id="4" name="Slide Number Placeholder 3"/>
          <p:cNvSpPr>
            <a:spLocks noGrp="1"/>
          </p:cNvSpPr>
          <p:nvPr>
            <p:ph type="sldNum" sz="quarter" idx="5"/>
          </p:nvPr>
        </p:nvSpPr>
        <p:spPr/>
        <p:txBody>
          <a:bodyPr/>
          <a:lstStyle/>
          <a:p>
            <a:fld id="{05E21C0D-9E07-4C74-9A59-193F61F62892}" type="slidenum">
              <a:rPr lang="en-GB" smtClean="0"/>
              <a:t>13</a:t>
            </a:fld>
            <a:endParaRPr lang="en-GB"/>
          </a:p>
        </p:txBody>
      </p:sp>
    </p:spTree>
    <p:extLst>
      <p:ext uri="{BB962C8B-B14F-4D97-AF65-F5344CB8AC3E}">
        <p14:creationId xmlns:p14="http://schemas.microsoft.com/office/powerpoint/2010/main" val="404827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9D5C9-AF1B-22AB-E119-61DC58044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9C769-B5F8-E5B9-16F9-9F0810B7A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C90BF-2234-274A-C861-1DFCAD0A1B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This was also paired with pressure from administration to decrease length of stay for patients with SUD, as one ACS team member shared: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algn="l"/>
            <a:r>
              <a:rPr lang="en-US" sz="1200" i="1" dirty="0">
                <a:solidFill>
                  <a:schemeClr val="tx1"/>
                </a:solidFill>
                <a:effectLst/>
                <a:latin typeface="Calibri Light" panose="020F0302020204030204" pitchFamily="34" charset="0"/>
                <a:cs typeface="Calibri Light" panose="020F0302020204030204" pitchFamily="34" charset="0"/>
              </a:rPr>
              <a:t>I wish that we had more support from higher-ups in the hospital around understanding the discharge challenges our patients face like housing or transportation barriers. I think that standard metrics that include length of stay and patient-directed discharges often don’t capture the full picture of our impact. And certainly, </a:t>
            </a:r>
            <a:r>
              <a:rPr lang="en-US" sz="1200" b="1" i="1" dirty="0">
                <a:solidFill>
                  <a:schemeClr val="tx1"/>
                </a:solidFill>
                <a:effectLst/>
                <a:latin typeface="Calibri Light" panose="020F0302020204030204" pitchFamily="34" charset="0"/>
                <a:cs typeface="Calibri Light" panose="020F0302020204030204" pitchFamily="34" charset="0"/>
              </a:rPr>
              <a:t>the metrics that involve financial compensation for the healthcare system </a:t>
            </a:r>
            <a:r>
              <a:rPr lang="en-US" sz="1200" b="1" i="1" dirty="0">
                <a:solidFill>
                  <a:schemeClr val="tx1"/>
                </a:solidFill>
                <a:latin typeface="Calibri Light" panose="020F0302020204030204" pitchFamily="34" charset="0"/>
                <a:cs typeface="Calibri Light" panose="020F0302020204030204" pitchFamily="34" charset="0"/>
              </a:rPr>
              <a:t>are</a:t>
            </a:r>
            <a:r>
              <a:rPr lang="en-US" sz="1200" b="1" i="1" dirty="0">
                <a:solidFill>
                  <a:schemeClr val="tx1"/>
                </a:solidFill>
                <a:effectLst/>
                <a:latin typeface="Calibri Light" panose="020F0302020204030204" pitchFamily="34" charset="0"/>
                <a:cs typeface="Calibri Light" panose="020F0302020204030204" pitchFamily="34" charset="0"/>
              </a:rPr>
              <a:t> </a:t>
            </a:r>
            <a:r>
              <a:rPr lang="en-US" sz="1200" b="1" i="1" dirty="0" err="1">
                <a:solidFill>
                  <a:schemeClr val="tx1"/>
                </a:solidFill>
                <a:effectLst/>
                <a:latin typeface="Calibri Light" panose="020F0302020204030204" pitchFamily="34" charset="0"/>
                <a:cs typeface="Calibri Light" panose="020F0302020204030204" pitchFamily="34" charset="0"/>
              </a:rPr>
              <a:t>gonna</a:t>
            </a:r>
            <a:r>
              <a:rPr lang="en-US" sz="1200" b="1" i="1" dirty="0">
                <a:solidFill>
                  <a:schemeClr val="tx1"/>
                </a:solidFill>
                <a:effectLst/>
                <a:latin typeface="Calibri Light" panose="020F0302020204030204" pitchFamily="34" charset="0"/>
                <a:cs typeface="Calibri Light" panose="020F0302020204030204" pitchFamily="34" charset="0"/>
              </a:rPr>
              <a:t> be what matters most. </a:t>
            </a:r>
          </a:p>
          <a:p>
            <a:pPr algn="l"/>
            <a:endParaRPr lang="en-US" sz="1200" b="1" i="1" dirty="0">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quote highlights a critical tension between meeting administrative pressures for efficiency and the reality of addressing complex patient needs,, which often require more time and resources than current metrics account for. </a:t>
            </a:r>
          </a:p>
        </p:txBody>
      </p:sp>
      <p:sp>
        <p:nvSpPr>
          <p:cNvPr id="4" name="Slide Number Placeholder 3">
            <a:extLst>
              <a:ext uri="{FF2B5EF4-FFF2-40B4-BE49-F238E27FC236}">
                <a16:creationId xmlns:a16="http://schemas.microsoft.com/office/drawing/2014/main" id="{517B0AF2-D2DA-5975-404B-338A1A492731}"/>
              </a:ext>
            </a:extLst>
          </p:cNvPr>
          <p:cNvSpPr>
            <a:spLocks noGrp="1"/>
          </p:cNvSpPr>
          <p:nvPr>
            <p:ph type="sldNum" sz="quarter" idx="5"/>
          </p:nvPr>
        </p:nvSpPr>
        <p:spPr/>
        <p:txBody>
          <a:bodyPr/>
          <a:lstStyle/>
          <a:p>
            <a:fld id="{05E21C0D-9E07-4C74-9A59-193F61F62892}" type="slidenum">
              <a:rPr lang="en-GB" smtClean="0"/>
              <a:t>14</a:t>
            </a:fld>
            <a:endParaRPr lang="en-GB"/>
          </a:p>
        </p:txBody>
      </p:sp>
    </p:spTree>
    <p:extLst>
      <p:ext uri="{BB962C8B-B14F-4D97-AF65-F5344CB8AC3E}">
        <p14:creationId xmlns:p14="http://schemas.microsoft.com/office/powerpoint/2010/main" val="76710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0A442-576D-F32B-6EF9-4B412E26A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AA501-410E-A218-A3A2-FC92F7C6D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D1E24-52C9-23F2-83BE-F22015ED5861}"/>
              </a:ext>
            </a:extLst>
          </p:cNvPr>
          <p:cNvSpPr>
            <a:spLocks noGrp="1"/>
          </p:cNvSpPr>
          <p:nvPr>
            <p:ph type="body" idx="1"/>
          </p:nvPr>
        </p:nvSpPr>
        <p:spPr/>
        <p:txBody>
          <a:bodyPr/>
          <a:lstStyle/>
          <a:p>
            <a:r>
              <a:rPr lang="en-US" dirty="0"/>
              <a:t>The final persistent barrier that I’ll address is the lack of comfort and knowledge amongst primary teams, which is especially significant when we’re hearing so much about the limited capacity of the ACS team. </a:t>
            </a:r>
          </a:p>
          <a:p>
            <a:endParaRPr lang="en-US" dirty="0"/>
          </a:p>
          <a:p>
            <a:pPr algn="l"/>
            <a:r>
              <a:rPr lang="en-US" sz="1200" i="1" dirty="0">
                <a:solidFill>
                  <a:schemeClr val="tx1"/>
                </a:solidFill>
                <a:effectLst/>
                <a:latin typeface="Calibri Light" panose="020F0302020204030204" pitchFamily="34" charset="0"/>
                <a:cs typeface="Calibri Light" panose="020F0302020204030204" pitchFamily="34" charset="0"/>
              </a:rPr>
              <a:t>There is certainly a gap in the primary team providers who basically have </a:t>
            </a:r>
            <a:r>
              <a:rPr lang="en-US" sz="1200" b="1" i="1" dirty="0">
                <a:solidFill>
                  <a:schemeClr val="tx1"/>
                </a:solidFill>
                <a:effectLst/>
                <a:latin typeface="Calibri Light" panose="020F0302020204030204" pitchFamily="34" charset="0"/>
                <a:cs typeface="Calibri Light" panose="020F0302020204030204" pitchFamily="34" charset="0"/>
              </a:rPr>
              <a:t>no idea how to engage this patient population</a:t>
            </a:r>
            <a:r>
              <a:rPr lang="en-US" sz="1200" i="1" dirty="0">
                <a:solidFill>
                  <a:schemeClr val="tx1"/>
                </a:solidFill>
                <a:effectLst/>
                <a:latin typeface="Calibri Light" panose="020F0302020204030204" pitchFamily="34" charset="0"/>
                <a:cs typeface="Calibri Light" panose="020F0302020204030204" pitchFamily="34" charset="0"/>
              </a:rPr>
              <a:t>. Both clinically, but also socially…both hospital-wide and also patients’ individual primary teams there is </a:t>
            </a:r>
            <a:r>
              <a:rPr lang="en-US" sz="1200" b="1" i="1" dirty="0">
                <a:solidFill>
                  <a:schemeClr val="tx1"/>
                </a:solidFill>
                <a:effectLst/>
                <a:latin typeface="Calibri Light" panose="020F0302020204030204" pitchFamily="34" charset="0"/>
                <a:cs typeface="Calibri Light" panose="020F0302020204030204" pitchFamily="34" charset="0"/>
              </a:rPr>
              <a:t>big gaps in knowledge in how to work with this patient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Helvetica Neue" panose="02000503000000020004" pitchFamily="2" charset="0"/>
            </a:endParaRPr>
          </a:p>
          <a:p>
            <a:r>
              <a:rPr lang="en-US" dirty="0"/>
              <a:t>The lack of education and comfort with addiction medicine among primary providers is a significant barrier, especially in the context that other quotes have shared, that the existing iteration of the ACS is stretched thin. </a:t>
            </a:r>
          </a:p>
        </p:txBody>
      </p:sp>
      <p:sp>
        <p:nvSpPr>
          <p:cNvPr id="4" name="Slide Number Placeholder 3">
            <a:extLst>
              <a:ext uri="{FF2B5EF4-FFF2-40B4-BE49-F238E27FC236}">
                <a16:creationId xmlns:a16="http://schemas.microsoft.com/office/drawing/2014/main" id="{E9233CAE-989A-03AD-68AB-ECE624B13706}"/>
              </a:ext>
            </a:extLst>
          </p:cNvPr>
          <p:cNvSpPr>
            <a:spLocks noGrp="1"/>
          </p:cNvSpPr>
          <p:nvPr>
            <p:ph type="sldNum" sz="quarter" idx="5"/>
          </p:nvPr>
        </p:nvSpPr>
        <p:spPr/>
        <p:txBody>
          <a:bodyPr/>
          <a:lstStyle/>
          <a:p>
            <a:fld id="{05E21C0D-9E07-4C74-9A59-193F61F62892}" type="slidenum">
              <a:rPr lang="en-GB" smtClean="0"/>
              <a:t>15</a:t>
            </a:fld>
            <a:endParaRPr lang="en-GB"/>
          </a:p>
        </p:txBody>
      </p:sp>
    </p:spTree>
    <p:extLst>
      <p:ext uri="{BB962C8B-B14F-4D97-AF65-F5344CB8AC3E}">
        <p14:creationId xmlns:p14="http://schemas.microsoft.com/office/powerpoint/2010/main" val="81712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0F44-0686-A7A1-566B-C021EA0A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20158-9CAF-DB2F-24B1-945C6E8DD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449C0-C8AB-19D1-F1DE-B47EF07E181A}"/>
              </a:ext>
            </a:extLst>
          </p:cNvPr>
          <p:cNvSpPr>
            <a:spLocks noGrp="1"/>
          </p:cNvSpPr>
          <p:nvPr>
            <p:ph type="body" idx="1"/>
          </p:nvPr>
        </p:nvSpPr>
        <p:spPr/>
        <p:txBody>
          <a:bodyPr/>
          <a:lstStyle/>
          <a:p>
            <a:r>
              <a:rPr lang="en-US" dirty="0"/>
              <a:t>A nurse adds their perspective on the need for better training and education.</a:t>
            </a:r>
          </a:p>
          <a:p>
            <a:pPr algn="l"/>
            <a:endParaRPr lang="en-US" i="1" dirty="0"/>
          </a:p>
          <a:p>
            <a:pPr algn="l"/>
            <a:r>
              <a:rPr lang="en-US" sz="1200" i="1" dirty="0">
                <a:solidFill>
                  <a:schemeClr val="tx1"/>
                </a:solidFill>
                <a:effectLst/>
                <a:latin typeface="Calibri Light" panose="020F0302020204030204" pitchFamily="34" charset="0"/>
                <a:cs typeface="Calibri Light" panose="020F0302020204030204" pitchFamily="34" charset="0"/>
              </a:rPr>
              <a:t>I think I might be a little bit </a:t>
            </a:r>
            <a:r>
              <a:rPr lang="en-US" sz="1200" b="1" i="1" dirty="0">
                <a:solidFill>
                  <a:schemeClr val="tx1"/>
                </a:solidFill>
                <a:effectLst/>
                <a:latin typeface="Calibri Light" panose="020F0302020204030204" pitchFamily="34" charset="0"/>
                <a:cs typeface="Calibri Light" panose="020F0302020204030204" pitchFamily="34" charset="0"/>
              </a:rPr>
              <a:t>uneducated about what our policies are with addiction</a:t>
            </a:r>
            <a:r>
              <a:rPr lang="en-US" sz="1200" i="1" dirty="0">
                <a:solidFill>
                  <a:schemeClr val="tx1"/>
                </a:solidFill>
                <a:effectLst/>
                <a:latin typeface="Calibri Light" panose="020F0302020204030204" pitchFamily="34" charset="0"/>
                <a:cs typeface="Calibri Light" panose="020F0302020204030204" pitchFamily="34" charset="0"/>
              </a:rPr>
              <a:t>…I do the best I can, but I’m new to the </a:t>
            </a:r>
            <a:r>
              <a:rPr lang="en-US" sz="1200" i="1" dirty="0" err="1">
                <a:solidFill>
                  <a:schemeClr val="tx1"/>
                </a:solidFill>
                <a:effectLst/>
                <a:latin typeface="Calibri Light" panose="020F0302020204030204" pitchFamily="34" charset="0"/>
                <a:cs typeface="Calibri Light" panose="020F0302020204030204" pitchFamily="34" charset="0"/>
              </a:rPr>
              <a:t>tranq</a:t>
            </a:r>
            <a:r>
              <a:rPr lang="en-US" sz="1200" i="1" dirty="0">
                <a:solidFill>
                  <a:schemeClr val="tx1"/>
                </a:solidFill>
                <a:effectLst/>
                <a:latin typeface="Calibri Light" panose="020F0302020204030204" pitchFamily="34" charset="0"/>
                <a:cs typeface="Calibri Light" panose="020F0302020204030204" pitchFamily="34" charset="0"/>
              </a:rPr>
              <a:t> drugs. I’m not familiar with what you would use or not use to make a person comfortable …</a:t>
            </a:r>
            <a:r>
              <a:rPr lang="en-US" sz="1200" b="1" i="1" dirty="0">
                <a:solidFill>
                  <a:schemeClr val="tx1"/>
                </a:solidFill>
                <a:effectLst/>
                <a:latin typeface="Calibri Light" panose="020F0302020204030204" pitchFamily="34" charset="0"/>
                <a:cs typeface="Calibri Light" panose="020F0302020204030204" pitchFamily="34" charset="0"/>
              </a:rPr>
              <a:t>I want to see them be able to get through the withdrawal and I don’t know what that requires. </a:t>
            </a:r>
          </a:p>
          <a:p>
            <a:endParaRPr lang="en-US" dirty="0"/>
          </a:p>
          <a:p>
            <a:r>
              <a:rPr lang="en-US" dirty="0"/>
              <a:t>This is one perspective, but we also heard a lot about discomfort with high dosing, surgery not wanting to intervene without periods of abstinence, quality of care depending on who’s on shift, etc. There’s a clear need for more targeted education and training to empower general interdisciplinary teams to manage SUD cases effectively.</a:t>
            </a:r>
          </a:p>
          <a:p>
            <a:endParaRPr lang="en-US" dirty="0"/>
          </a:p>
        </p:txBody>
      </p:sp>
      <p:sp>
        <p:nvSpPr>
          <p:cNvPr id="4" name="Slide Number Placeholder 3">
            <a:extLst>
              <a:ext uri="{FF2B5EF4-FFF2-40B4-BE49-F238E27FC236}">
                <a16:creationId xmlns:a16="http://schemas.microsoft.com/office/drawing/2014/main" id="{FA172017-C9B6-DAEB-2E69-71E9D0C8E738}"/>
              </a:ext>
            </a:extLst>
          </p:cNvPr>
          <p:cNvSpPr>
            <a:spLocks noGrp="1"/>
          </p:cNvSpPr>
          <p:nvPr>
            <p:ph type="sldNum" sz="quarter" idx="5"/>
          </p:nvPr>
        </p:nvSpPr>
        <p:spPr/>
        <p:txBody>
          <a:bodyPr/>
          <a:lstStyle/>
          <a:p>
            <a:fld id="{05E21C0D-9E07-4C74-9A59-193F61F62892}" type="slidenum">
              <a:rPr lang="en-GB" smtClean="0"/>
              <a:t>16</a:t>
            </a:fld>
            <a:endParaRPr lang="en-GB"/>
          </a:p>
        </p:txBody>
      </p:sp>
    </p:spTree>
    <p:extLst>
      <p:ext uri="{BB962C8B-B14F-4D97-AF65-F5344CB8AC3E}">
        <p14:creationId xmlns:p14="http://schemas.microsoft.com/office/powerpoint/2010/main" val="80780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This study took place in a single hospital in a single city &amp; this may limit generalizability to other settings &amp; regions. </a:t>
            </a:r>
          </a:p>
          <a:p>
            <a:r>
              <a:rPr lang="en-US" dirty="0"/>
              <a:t>Also worth noting that Philly is a city that has been really impacted by the overdose crisis and the poisoned drug supply- referencing xylazine/</a:t>
            </a:r>
            <a:r>
              <a:rPr lang="en-US" dirty="0" err="1"/>
              <a:t>tranq</a:t>
            </a:r>
            <a:r>
              <a:rPr lang="en-US" dirty="0"/>
              <a:t>, which has lead to a marked increase in hospitalizations that other cities have not seen yet. </a:t>
            </a:r>
          </a:p>
          <a:p>
            <a:r>
              <a:rPr lang="en-US" dirty="0"/>
              <a:t>**doesn’t account for patient perspectives!!! But we’re working on it now </a:t>
            </a:r>
            <a:r>
              <a:rPr lang="en-US" dirty="0">
                <a:sym typeface="Wingdings" pitchFamily="2" charset="2"/>
              </a:rPr>
              <a:t> </a:t>
            </a:r>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17</a:t>
            </a:fld>
            <a:endParaRPr lang="en-GB"/>
          </a:p>
        </p:txBody>
      </p:sp>
    </p:spTree>
    <p:extLst>
      <p:ext uri="{BB962C8B-B14F-4D97-AF65-F5344CB8AC3E}">
        <p14:creationId xmlns:p14="http://schemas.microsoft.com/office/powerpoint/2010/main" val="3129322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serve a diverse population, and we are very aware that patients who are non-white have historically, and still do, face systemic barriers to accessing SUD treatment. </a:t>
            </a:r>
          </a:p>
          <a:p>
            <a:endParaRPr lang="en-US" dirty="0"/>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18</a:t>
            </a:fld>
            <a:endParaRPr lang="en-GB"/>
          </a:p>
        </p:txBody>
      </p:sp>
    </p:spTree>
    <p:extLst>
      <p:ext uri="{BB962C8B-B14F-4D97-AF65-F5344CB8AC3E}">
        <p14:creationId xmlns:p14="http://schemas.microsoft.com/office/powerpoint/2010/main" val="280365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wrap it up, </a:t>
            </a:r>
            <a:r>
              <a:rPr lang="en-US" sz="1200" kern="0" cap="none" dirty="0">
                <a:effectLst/>
                <a:latin typeface="Calibri Light" panose="020F0302020204030204" pitchFamily="34" charset="0"/>
              </a:rPr>
              <a:t>o</a:t>
            </a:r>
            <a:r>
              <a:rPr lang="en-US" sz="1200" kern="0" cap="none" dirty="0">
                <a:effectLst/>
                <a:latin typeface="Calibri Light" panose="020F0302020204030204" pitchFamily="34" charset="0"/>
                <a:ea typeface="Times New Roman" panose="02020603050405020304" pitchFamily="18" charset="0"/>
              </a:rPr>
              <a:t>ur research findings demonstrate that ACS can address some key obstacles, improving patient care and reducing provider burnout. </a:t>
            </a:r>
          </a:p>
          <a:p>
            <a:r>
              <a:rPr lang="en-US" dirty="0"/>
              <a:t>However, significant gaps remain. Expanding resources for discharge planning, improving institutional support for ACS, and increasing addiction medicine education, especially among non-specialized providers, will be crucial for advancing care for patients with substance use disorder.</a:t>
            </a:r>
          </a:p>
        </p:txBody>
      </p:sp>
      <p:sp>
        <p:nvSpPr>
          <p:cNvPr id="4" name="Slide Number Placeholder 3"/>
          <p:cNvSpPr>
            <a:spLocks noGrp="1"/>
          </p:cNvSpPr>
          <p:nvPr>
            <p:ph type="sldNum" sz="quarter" idx="5"/>
          </p:nvPr>
        </p:nvSpPr>
        <p:spPr/>
        <p:txBody>
          <a:bodyPr/>
          <a:lstStyle/>
          <a:p>
            <a:fld id="{05E21C0D-9E07-4C74-9A59-193F61F62892}" type="slidenum">
              <a:rPr lang="en-GB" smtClean="0"/>
              <a:t>19</a:t>
            </a:fld>
            <a:endParaRPr lang="en-GB"/>
          </a:p>
        </p:txBody>
      </p:sp>
    </p:spTree>
    <p:extLst>
      <p:ext uri="{BB962C8B-B14F-4D97-AF65-F5344CB8AC3E}">
        <p14:creationId xmlns:p14="http://schemas.microsoft.com/office/powerpoint/2010/main" val="7555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conflicts of interest to disclose.</a:t>
            </a:r>
          </a:p>
        </p:txBody>
      </p:sp>
      <p:sp>
        <p:nvSpPr>
          <p:cNvPr id="4" name="Slide Number Placeholder 3"/>
          <p:cNvSpPr>
            <a:spLocks noGrp="1"/>
          </p:cNvSpPr>
          <p:nvPr>
            <p:ph type="sldNum" sz="quarter" idx="5"/>
          </p:nvPr>
        </p:nvSpPr>
        <p:spPr/>
        <p:txBody>
          <a:bodyPr/>
          <a:lstStyle/>
          <a:p>
            <a:fld id="{05E21C0D-9E07-4C74-9A59-193F61F62892}" type="slidenum">
              <a:rPr lang="en-GB" smtClean="0"/>
              <a:t>2</a:t>
            </a:fld>
            <a:endParaRPr lang="en-GB"/>
          </a:p>
        </p:txBody>
      </p:sp>
    </p:spTree>
    <p:extLst>
      <p:ext uri="{BB962C8B-B14F-4D97-AF65-F5344CB8AC3E}">
        <p14:creationId xmlns:p14="http://schemas.microsoft.com/office/powerpoint/2010/main" val="75280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20</a:t>
            </a:fld>
            <a:endParaRPr lang="en-GB"/>
          </a:p>
        </p:txBody>
      </p:sp>
    </p:spTree>
    <p:extLst>
      <p:ext uri="{BB962C8B-B14F-4D97-AF65-F5344CB8AC3E}">
        <p14:creationId xmlns:p14="http://schemas.microsoft.com/office/powerpoint/2010/main" val="3723942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21</a:t>
            </a:fld>
            <a:endParaRPr lang="en-GB"/>
          </a:p>
        </p:txBody>
      </p:sp>
      <p:sp>
        <p:nvSpPr>
          <p:cNvPr id="5" name="Date Placeholder 4"/>
          <p:cNvSpPr>
            <a:spLocks noGrp="1"/>
          </p:cNvSpPr>
          <p:nvPr>
            <p:ph type="dt" idx="1"/>
          </p:nvPr>
        </p:nvSpPr>
        <p:spPr/>
        <p:txBody>
          <a:bodyPr/>
          <a:lstStyle/>
          <a:p>
            <a:fld id="{B8470CD4-B29B-1847-9ED9-8C0CAA5D477B}" type="datetime1">
              <a:rPr lang="en-US" smtClean="0"/>
              <a:t>11/14/24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DB9D-7AB7-B3C3-FB09-F27634A3C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F4096-0D7A-BDA3-7E18-CDDBCBB5A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5693B-7D6A-2470-27A8-80701886A911}"/>
              </a:ext>
            </a:extLst>
          </p:cNvPr>
          <p:cNvSpPr>
            <a:spLocks noGrp="1"/>
          </p:cNvSpPr>
          <p:nvPr>
            <p:ph type="body" idx="1"/>
          </p:nvPr>
        </p:nvSpPr>
        <p:spPr/>
        <p:txBody>
          <a:bodyPr/>
          <a:lstStyle/>
          <a:p>
            <a:r>
              <a:rPr lang="en-US" dirty="0"/>
              <a:t>Another nurse shares the moral distress they feel due to these limitations.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Light" panose="020F0302020204030204" pitchFamily="34" charset="0"/>
                <a:cs typeface="Calibri Light" panose="020F0302020204030204" pitchFamily="34" charset="0"/>
              </a:rPr>
              <a:t>The moral distress that I feel when caring for patients with substance use disorder, is just this feeling that these problems are so huge and they’re somewhat larger than me, and larger than the patient. They’re just </a:t>
            </a:r>
            <a:r>
              <a:rPr lang="en-US" sz="1200" b="1" i="1" dirty="0">
                <a:effectLst/>
                <a:latin typeface="Calibri Light" panose="020F0302020204030204" pitchFamily="34" charset="0"/>
                <a:cs typeface="Calibri Light" panose="020F0302020204030204" pitchFamily="34" charset="0"/>
              </a:rPr>
              <a:t>very enormous societal issues and I think we can’t fix these problems in the hospital.</a:t>
            </a:r>
            <a:endParaRPr lang="en-US" b="1" dirty="0">
              <a:latin typeface="+mj-lt"/>
            </a:endParaRPr>
          </a:p>
          <a:p>
            <a:endParaRPr lang="en-US" dirty="0"/>
          </a:p>
        </p:txBody>
      </p:sp>
      <p:sp>
        <p:nvSpPr>
          <p:cNvPr id="4" name="Slide Number Placeholder 3">
            <a:extLst>
              <a:ext uri="{FF2B5EF4-FFF2-40B4-BE49-F238E27FC236}">
                <a16:creationId xmlns:a16="http://schemas.microsoft.com/office/drawing/2014/main" id="{9479DED5-50E8-A355-6EAD-E495E26928F5}"/>
              </a:ext>
            </a:extLst>
          </p:cNvPr>
          <p:cNvSpPr>
            <a:spLocks noGrp="1"/>
          </p:cNvSpPr>
          <p:nvPr>
            <p:ph type="sldNum" sz="quarter" idx="5"/>
          </p:nvPr>
        </p:nvSpPr>
        <p:spPr/>
        <p:txBody>
          <a:bodyPr/>
          <a:lstStyle/>
          <a:p>
            <a:fld id="{05E21C0D-9E07-4C74-9A59-193F61F62892}" type="slidenum">
              <a:rPr lang="en-GB" smtClean="0"/>
              <a:t>22</a:t>
            </a:fld>
            <a:endParaRPr lang="en-GB"/>
          </a:p>
        </p:txBody>
      </p:sp>
    </p:spTree>
    <p:extLst>
      <p:ext uri="{BB962C8B-B14F-4D97-AF65-F5344CB8AC3E}">
        <p14:creationId xmlns:p14="http://schemas.microsoft.com/office/powerpoint/2010/main" val="7960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BF49C-09A5-8E15-6497-057CFEED6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D9898-6C25-E428-2884-960C11C93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C301D-0ABA-CF4C-CFD5-BBA988A99B73}"/>
              </a:ext>
            </a:extLst>
          </p:cNvPr>
          <p:cNvSpPr>
            <a:spLocks noGrp="1"/>
          </p:cNvSpPr>
          <p:nvPr>
            <p:ph type="body" idx="1"/>
          </p:nvPr>
        </p:nvSpPr>
        <p:spPr/>
        <p:txBody>
          <a:bodyPr/>
          <a:lstStyle/>
          <a:p>
            <a:r>
              <a:rPr lang="en-US" dirty="0"/>
              <a:t>Another team member shares a similar perspective, elaborating on how the pressure impacts patient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T</a:t>
            </a:r>
            <a:r>
              <a:rPr lang="en-US" sz="1200" dirty="0">
                <a:solidFill>
                  <a:schemeClr val="tx1"/>
                </a:solidFill>
                <a:effectLst/>
                <a:latin typeface="Calibri Light" panose="020F0302020204030204" pitchFamily="34" charset="0"/>
                <a:cs typeface="Calibri Light" panose="020F0302020204030204" pitchFamily="34" charset="0"/>
              </a:rPr>
              <a:t>here’s always this </a:t>
            </a:r>
            <a:r>
              <a:rPr lang="en-US" sz="1200" b="1" dirty="0">
                <a:solidFill>
                  <a:schemeClr val="tx1"/>
                </a:solidFill>
                <a:effectLst/>
                <a:latin typeface="Calibri Light" panose="020F0302020204030204" pitchFamily="34" charset="0"/>
                <a:cs typeface="Calibri Light" panose="020F0302020204030204" pitchFamily="34" charset="0"/>
              </a:rPr>
              <a:t>constant pressure to send the patient out of hospital</a:t>
            </a:r>
            <a:r>
              <a:rPr lang="en-US" sz="1200" dirty="0">
                <a:solidFill>
                  <a:schemeClr val="tx1"/>
                </a:solidFill>
                <a:effectLst/>
                <a:latin typeface="Calibri Light" panose="020F0302020204030204" pitchFamily="34" charset="0"/>
                <a:cs typeface="Calibri Light" panose="020F0302020204030204" pitchFamily="34" charset="0"/>
              </a:rPr>
              <a:t>. I think we’re getting better to work with the primary team to to have a good addiction care plan before they discharge patients. But sometimes, we still see patients being discharged with no good addiction follow-up plan, and that can be frustrating.</a:t>
            </a:r>
          </a:p>
          <a:p>
            <a:r>
              <a:rPr lang="en-US" dirty="0"/>
              <a:t>This quote also segues nicely into our next section, because it hints at the inability of primary care teams to step in when the ACS is stretched too thin to develop a comprehensive discharge plan. </a:t>
            </a:r>
          </a:p>
        </p:txBody>
      </p:sp>
      <p:sp>
        <p:nvSpPr>
          <p:cNvPr id="4" name="Slide Number Placeholder 3">
            <a:extLst>
              <a:ext uri="{FF2B5EF4-FFF2-40B4-BE49-F238E27FC236}">
                <a16:creationId xmlns:a16="http://schemas.microsoft.com/office/drawing/2014/main" id="{1FF53344-537B-9A52-83DD-8326A6D5E350}"/>
              </a:ext>
            </a:extLst>
          </p:cNvPr>
          <p:cNvSpPr>
            <a:spLocks noGrp="1"/>
          </p:cNvSpPr>
          <p:nvPr>
            <p:ph type="sldNum" sz="quarter" idx="5"/>
          </p:nvPr>
        </p:nvSpPr>
        <p:spPr/>
        <p:txBody>
          <a:bodyPr/>
          <a:lstStyle/>
          <a:p>
            <a:fld id="{05E21C0D-9E07-4C74-9A59-193F61F62892}" type="slidenum">
              <a:rPr lang="en-GB" smtClean="0"/>
              <a:t>23</a:t>
            </a:fld>
            <a:endParaRPr lang="en-GB"/>
          </a:p>
        </p:txBody>
      </p:sp>
    </p:spTree>
    <p:extLst>
      <p:ext uri="{BB962C8B-B14F-4D97-AF65-F5344CB8AC3E}">
        <p14:creationId xmlns:p14="http://schemas.microsoft.com/office/powerpoint/2010/main" val="3637573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B7B4-8D0F-0222-C12B-0E1838300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CE41F-C57E-88C5-E104-048A13BF6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53159-9E4C-E414-E791-B5F98A638290}"/>
              </a:ext>
            </a:extLst>
          </p:cNvPr>
          <p:cNvSpPr>
            <a:spLocks noGrp="1"/>
          </p:cNvSpPr>
          <p:nvPr>
            <p:ph type="body" idx="1"/>
          </p:nvPr>
        </p:nvSpPr>
        <p:spPr/>
        <p:txBody>
          <a:bodyPr/>
          <a:lstStyle/>
          <a:p>
            <a:r>
              <a:rPr lang="en-US" dirty="0"/>
              <a:t>Here’s another perspective from a certified recovery specialist: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libri Light" panose="020F0302020204030204" pitchFamily="34" charset="0"/>
                <a:cs typeface="Calibri Light" panose="020F0302020204030204" pitchFamily="34" charset="0"/>
              </a:rPr>
              <a:t>M</a:t>
            </a:r>
            <a:r>
              <a:rPr lang="en-US" sz="1200" i="1" dirty="0">
                <a:effectLst/>
                <a:latin typeface="Calibri Light" panose="020F0302020204030204" pitchFamily="34" charset="0"/>
                <a:cs typeface="Calibri Light" panose="020F0302020204030204" pitchFamily="34" charset="0"/>
              </a:rPr>
              <a:t>ore often than not to where we’re only able to do half our job…What we’re seeing is limited resources…when [patients] come here, we’re kind of giving them the </a:t>
            </a:r>
            <a:r>
              <a:rPr lang="en-US" sz="1200" b="1" i="1" dirty="0">
                <a:effectLst/>
                <a:latin typeface="Calibri Light" panose="020F0302020204030204" pitchFamily="34" charset="0"/>
                <a:cs typeface="Calibri Light" panose="020F0302020204030204" pitchFamily="34" charset="0"/>
              </a:rPr>
              <a:t>metaphorical two sandwiches and a bottle of water</a:t>
            </a:r>
            <a:r>
              <a:rPr lang="en-US" sz="1200" i="1" dirty="0">
                <a:effectLst/>
                <a:latin typeface="Calibri Light" panose="020F0302020204030204" pitchFamily="34" charset="0"/>
                <a:cs typeface="Calibri Light" panose="020F0302020204030204" pitchFamily="34" charset="0"/>
              </a:rPr>
              <a:t>, and then go off on your own…I’m happy to be part of something that’s offering anything, but </a:t>
            </a:r>
            <a:r>
              <a:rPr lang="en-US" sz="1200" b="1" i="1" dirty="0">
                <a:effectLst/>
                <a:latin typeface="Calibri Light" panose="020F0302020204030204" pitchFamily="34" charset="0"/>
                <a:cs typeface="Calibri Light" panose="020F0302020204030204" pitchFamily="34" charset="0"/>
              </a:rPr>
              <a:t>just realistically, it’s not enough.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quote underscores that even though we’ve made progress with hospital-based care,  the inadequacy of existing resources and highlights the need for a more comprehensive support system for patients after they leave the hospital. </a:t>
            </a:r>
          </a:p>
        </p:txBody>
      </p:sp>
      <p:sp>
        <p:nvSpPr>
          <p:cNvPr id="4" name="Slide Number Placeholder 3">
            <a:extLst>
              <a:ext uri="{FF2B5EF4-FFF2-40B4-BE49-F238E27FC236}">
                <a16:creationId xmlns:a16="http://schemas.microsoft.com/office/drawing/2014/main" id="{EA6418BC-CA97-C379-9BAA-2FC5F61DE6CC}"/>
              </a:ext>
            </a:extLst>
          </p:cNvPr>
          <p:cNvSpPr>
            <a:spLocks noGrp="1"/>
          </p:cNvSpPr>
          <p:nvPr>
            <p:ph type="sldNum" sz="quarter" idx="5"/>
          </p:nvPr>
        </p:nvSpPr>
        <p:spPr/>
        <p:txBody>
          <a:bodyPr/>
          <a:lstStyle/>
          <a:p>
            <a:fld id="{05E21C0D-9E07-4C74-9A59-193F61F62892}" type="slidenum">
              <a:rPr lang="en-GB" smtClean="0"/>
              <a:t>24</a:t>
            </a:fld>
            <a:endParaRPr lang="en-GB"/>
          </a:p>
        </p:txBody>
      </p:sp>
    </p:spTree>
    <p:extLst>
      <p:ext uri="{BB962C8B-B14F-4D97-AF65-F5344CB8AC3E}">
        <p14:creationId xmlns:p14="http://schemas.microsoft.com/office/powerpoint/2010/main" val="227370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rates of hospitalization among people who use drugs are increasing. However, these patients continue to face significant barriers to care and stigma within hospital settings. Addiction consult services, or ACS, have emerged as an important strategy to support healthcare teams and improve patient outcomes. At a large Philadelphia hospital, the introduction of an ACS allowed us to better understand the barriers and facilitators to effective addiction care</a:t>
            </a:r>
            <a:r>
              <a:rPr lang="en-US" dirty="0"/>
              <a:t>, and its value to the health system.</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3</a:t>
            </a:fld>
            <a:endParaRPr lang="en-GB"/>
          </a:p>
        </p:txBody>
      </p:sp>
    </p:spTree>
    <p:extLst>
      <p:ext uri="{BB962C8B-B14F-4D97-AF65-F5344CB8AC3E}">
        <p14:creationId xmlns:p14="http://schemas.microsoft.com/office/powerpoint/2010/main" val="420995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was to explore the perspectives of interprofessional inpatient teams on caring for patients with substance use disorders. Specifically, we aimed to identify issues and areas for improvement one year into the implementation of the ACS.</a:t>
            </a:r>
          </a:p>
        </p:txBody>
      </p:sp>
      <p:sp>
        <p:nvSpPr>
          <p:cNvPr id="4" name="Slide Number Placeholder 3"/>
          <p:cNvSpPr>
            <a:spLocks noGrp="1"/>
          </p:cNvSpPr>
          <p:nvPr>
            <p:ph type="sldNum" sz="quarter" idx="5"/>
          </p:nvPr>
        </p:nvSpPr>
        <p:spPr/>
        <p:txBody>
          <a:bodyPr/>
          <a:lstStyle/>
          <a:p>
            <a:fld id="{05E21C0D-9E07-4C74-9A59-193F61F62892}" type="slidenum">
              <a:rPr lang="en-GB" smtClean="0"/>
              <a:t>4</a:t>
            </a:fld>
            <a:endParaRPr lang="en-GB"/>
          </a:p>
        </p:txBody>
      </p:sp>
    </p:spTree>
    <p:extLst>
      <p:ext uri="{BB962C8B-B14F-4D97-AF65-F5344CB8AC3E}">
        <p14:creationId xmlns:p14="http://schemas.microsoft.com/office/powerpoint/2010/main" val="6567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semi-structured interviews with various hospital-based providers, including physicians, nurses, advanced practice providers, and peer recovery specialists. Some of the people we interviewed were members of the addiction consult service, but most were not. The data collection spanned from November 2023 to January 2024, and we analyzed the interviews using thematic content analysis.</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5</a:t>
            </a:fld>
            <a:endParaRPr lang="en-GB"/>
          </a:p>
        </p:txBody>
      </p:sp>
    </p:spTree>
    <p:extLst>
      <p:ext uri="{BB962C8B-B14F-4D97-AF65-F5344CB8AC3E}">
        <p14:creationId xmlns:p14="http://schemas.microsoft.com/office/powerpoint/2010/main" val="99894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interview guide focused on three main areas:</a:t>
            </a:r>
          </a:p>
          <a:p>
            <a:pPr>
              <a:buFont typeface="+mj-lt"/>
              <a:buAutoNum type="arabicPeriod"/>
            </a:pPr>
            <a:r>
              <a:rPr lang="en-US" dirty="0"/>
              <a:t>Experiences of caring for hospitalized patients who use drugs.</a:t>
            </a:r>
          </a:p>
          <a:p>
            <a:pPr>
              <a:buFont typeface="+mj-lt"/>
              <a:buAutoNum type="arabicPeriod"/>
            </a:pPr>
            <a:r>
              <a:rPr lang="en-US" dirty="0"/>
              <a:t>The perceptions of the impact of the ACS.</a:t>
            </a:r>
          </a:p>
          <a:p>
            <a:pPr>
              <a:buFont typeface="+mj-lt"/>
              <a:buAutoNum type="arabicPeriod"/>
            </a:pPr>
            <a:r>
              <a:rPr lang="en-US" dirty="0"/>
              <a:t>Any opportunities for improvement.</a:t>
            </a:r>
          </a:p>
        </p:txBody>
      </p:sp>
      <p:sp>
        <p:nvSpPr>
          <p:cNvPr id="4" name="Slide Number Placeholder 3"/>
          <p:cNvSpPr>
            <a:spLocks noGrp="1"/>
          </p:cNvSpPr>
          <p:nvPr>
            <p:ph type="sldNum" sz="quarter" idx="5"/>
          </p:nvPr>
        </p:nvSpPr>
        <p:spPr/>
        <p:txBody>
          <a:bodyPr/>
          <a:lstStyle/>
          <a:p>
            <a:fld id="{05E21C0D-9E07-4C74-9A59-193F61F62892}" type="slidenum">
              <a:rPr lang="en-GB" smtClean="0"/>
              <a:t>6</a:t>
            </a:fld>
            <a:endParaRPr lang="en-GB"/>
          </a:p>
        </p:txBody>
      </p:sp>
    </p:spTree>
    <p:extLst>
      <p:ext uri="{BB962C8B-B14F-4D97-AF65-F5344CB8AC3E}">
        <p14:creationId xmlns:p14="http://schemas.microsoft.com/office/powerpoint/2010/main" val="187826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2800" dirty="0"/>
              <a:t>“We interviewed 29 clinicians with a mean age of 36 years. Participants were 59% were female and 69% white, with physicians making up 48% of the cohort, followed by nurses, social workers, and peer specialists. Most had between 1 to 10 years of experience in their current role.”</a:t>
            </a:r>
          </a:p>
          <a:p>
            <a:pPr marL="0" marR="0"/>
            <a:endParaRPr lang="en-US" sz="1800" kern="0" dirty="0">
              <a:effectLst/>
              <a:latin typeface="Times New Roman" panose="02020603050405020304" pitchFamily="18" charset="0"/>
              <a:ea typeface="Times New Roman" panose="02020603050405020304" pitchFamily="18" charset="0"/>
            </a:endParaRPr>
          </a:p>
          <a:p>
            <a:pPr marL="0" marR="0"/>
            <a:r>
              <a:rPr lang="en-US" sz="1800" kern="0" dirty="0">
                <a:effectLst/>
                <a:latin typeface="Times New Roman" panose="02020603050405020304" pitchFamily="18" charset="0"/>
                <a:ea typeface="Times New Roman" panose="02020603050405020304" pitchFamily="18" charset="0"/>
              </a:rPr>
              <a:t>48% had &gt;1 years’ experience in their current role, 58% had 1-10 years’ experience, and 7% had 10+ years’ experience. </a:t>
            </a:r>
            <a:endParaRPr lang="en-US"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E21C0D-9E07-4C74-9A59-193F61F62892}" type="slidenum">
              <a:rPr lang="en-GB" smtClean="0"/>
              <a:t>7</a:t>
            </a:fld>
            <a:endParaRPr lang="en-GB"/>
          </a:p>
        </p:txBody>
      </p:sp>
    </p:spTree>
    <p:extLst>
      <p:ext uri="{BB962C8B-B14F-4D97-AF65-F5344CB8AC3E}">
        <p14:creationId xmlns:p14="http://schemas.microsoft.com/office/powerpoint/2010/main" val="420114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findings revealed several key themes:</a:t>
            </a:r>
          </a:p>
          <a:p>
            <a:pPr>
              <a:buFont typeface="+mj-lt"/>
              <a:buAutoNum type="arabicPeriod"/>
            </a:pPr>
            <a:r>
              <a:rPr lang="en-US" dirty="0"/>
              <a:t>Participants felt that the ACS significantly improved the management of withdrawal and pain for patients with opioid use disorder.</a:t>
            </a:r>
          </a:p>
          <a:p>
            <a:pPr>
              <a:buFont typeface="+mj-lt"/>
              <a:buAutoNum type="arabicPeriod"/>
            </a:pPr>
            <a:r>
              <a:rPr lang="en-US" dirty="0"/>
              <a:t>The specialized knowledge and additional support provided by the ACS relieved some clinician distress and burnout.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However, participants shared that persistent barriers remain, including limited outpatient resources, </a:t>
            </a:r>
            <a:r>
              <a:rPr lang="en-US" sz="1200" dirty="0">
                <a:latin typeface="+mj-lt"/>
              </a:rPr>
              <a:t>inadequate general knowledge of SUD treatment among primary interdisciplinary teams</a:t>
            </a:r>
            <a:r>
              <a:rPr lang="en-US" dirty="0"/>
              <a:t>, and inadequate institutional resource allocations and the stresses that come with it. </a:t>
            </a:r>
          </a:p>
        </p:txBody>
      </p:sp>
      <p:sp>
        <p:nvSpPr>
          <p:cNvPr id="4" name="Slide Number Placeholder 3"/>
          <p:cNvSpPr>
            <a:spLocks noGrp="1"/>
          </p:cNvSpPr>
          <p:nvPr>
            <p:ph type="sldNum" sz="quarter" idx="5"/>
          </p:nvPr>
        </p:nvSpPr>
        <p:spPr/>
        <p:txBody>
          <a:bodyPr/>
          <a:lstStyle/>
          <a:p>
            <a:fld id="{1B1D025B-ACD2-45C1-B156-1DDB470CE319}" type="slidenum">
              <a:rPr lang="en-GB"/>
              <a:pPr/>
              <a:t>8</a:t>
            </a:fld>
            <a:endParaRPr lang="en-GB"/>
          </a:p>
        </p:txBody>
      </p:sp>
      <p:sp>
        <p:nvSpPr>
          <p:cNvPr id="5" name="Date Placeholder 4"/>
          <p:cNvSpPr>
            <a:spLocks noGrp="1"/>
          </p:cNvSpPr>
          <p:nvPr>
            <p:ph type="dt" idx="1"/>
          </p:nvPr>
        </p:nvSpPr>
        <p:spPr/>
        <p:txBody>
          <a:bodyPr/>
          <a:lstStyle/>
          <a:p>
            <a:fld id="{B8470CD4-B29B-1847-9ED9-8C0CAA5D477B}" type="datetime1">
              <a:rPr lang="en-US"/>
              <a:t>11/14/24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8062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discuss how the ACS have positively impacted patient care- this is a perspective from an attending physician who shared: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Calibri Light" panose="020F0302020204030204" pitchFamily="34" charset="0"/>
                <a:cs typeface="Calibri Light" panose="020F0302020204030204" pitchFamily="34" charset="0"/>
              </a:rPr>
              <a:t>Y</a:t>
            </a:r>
            <a:r>
              <a:rPr lang="en-US" sz="1200" i="1" dirty="0">
                <a:solidFill>
                  <a:schemeClr val="tx1"/>
                </a:solidFill>
                <a:effectLst/>
                <a:latin typeface="Calibri Light" panose="020F0302020204030204" pitchFamily="34" charset="0"/>
                <a:cs typeface="Calibri Light" panose="020F0302020204030204" pitchFamily="34" charset="0"/>
              </a:rPr>
              <a:t>ou can see the familiarity of the ACS team with certain protocols, whether that’s transitioning someone to methadone or cross titrating someone to buprenorphine… </a:t>
            </a:r>
            <a:r>
              <a:rPr lang="en-US" sz="1200" b="1" i="1" dirty="0">
                <a:solidFill>
                  <a:schemeClr val="tx1"/>
                </a:solidFill>
                <a:latin typeface="Calibri Light" panose="020F0302020204030204" pitchFamily="34" charset="0"/>
                <a:cs typeface="Calibri Light" panose="020F0302020204030204" pitchFamily="34" charset="0"/>
              </a:rPr>
              <a:t>S</a:t>
            </a:r>
            <a:r>
              <a:rPr lang="en-US" sz="1200" b="1" i="1" dirty="0">
                <a:solidFill>
                  <a:schemeClr val="tx1"/>
                </a:solidFill>
                <a:effectLst/>
                <a:latin typeface="Calibri Light" panose="020F0302020204030204" pitchFamily="34" charset="0"/>
                <a:cs typeface="Calibri Light" panose="020F0302020204030204" pitchFamily="34" charset="0"/>
              </a:rPr>
              <a:t>o from a medical knowledge standpoint, the change has been pretty significant</a:t>
            </a:r>
            <a:r>
              <a:rPr lang="en-US" sz="1200" i="1" dirty="0">
                <a:solidFill>
                  <a:schemeClr val="tx1"/>
                </a:solidFill>
                <a:latin typeface="Calibri Light" panose="020F0302020204030204" pitchFamily="34" charset="0"/>
                <a:cs typeface="Calibri Light" panose="020F0302020204030204" pitchFamily="34" charset="0"/>
              </a:rPr>
              <a:t>… </a:t>
            </a:r>
            <a:r>
              <a:rPr lang="en-US" sz="1200" i="1" dirty="0">
                <a:solidFill>
                  <a:schemeClr val="tx1"/>
                </a:solidFill>
                <a:effectLst/>
                <a:latin typeface="Calibri Light" panose="020F0302020204030204" pitchFamily="34" charset="0"/>
                <a:cs typeface="Calibri Light" panose="020F0302020204030204" pitchFamily="34" charset="0"/>
              </a:rPr>
              <a:t>patients have said that they feel safe, that it’s </a:t>
            </a:r>
            <a:r>
              <a:rPr lang="en-US" sz="1200" b="1" i="1" dirty="0">
                <a:solidFill>
                  <a:schemeClr val="tx1"/>
                </a:solidFill>
                <a:effectLst/>
                <a:latin typeface="Calibri Light" panose="020F0302020204030204" pitchFamily="34" charset="0"/>
                <a:cs typeface="Calibri Light" panose="020F0302020204030204" pitchFamily="34" charset="0"/>
              </a:rPr>
              <a:t>patient centered</a:t>
            </a:r>
            <a:r>
              <a:rPr lang="en-US" sz="1200" i="1" dirty="0">
                <a:solidFill>
                  <a:schemeClr val="tx1"/>
                </a:solidFill>
                <a:effectLst/>
                <a:latin typeface="Calibri Light" panose="020F0302020204030204" pitchFamily="34" charset="0"/>
                <a:cs typeface="Calibri Light" panose="020F0302020204030204" pitchFamily="34" charset="0"/>
              </a:rPr>
              <a:t>, and that it’s comfortable for them. </a:t>
            </a:r>
            <a:endParaRPr lang="en-US" sz="1200" i="1" dirty="0">
              <a:solidFill>
                <a:schemeClr val="tx1"/>
              </a:solidFill>
              <a:latin typeface="Calibri Light" panose="020F0302020204030204" pitchFamily="34" charset="0"/>
              <a:cs typeface="Calibri Light" panose="020F0302020204030204" pitchFamily="34" charset="0"/>
            </a:endParaRPr>
          </a:p>
          <a:p>
            <a:endParaRPr lang="en-US" dirty="0"/>
          </a:p>
          <a:p>
            <a:r>
              <a:rPr lang="en-US" dirty="0"/>
              <a:t>This quote highlights that the ACS has not only enhanced medical care but also created a more patient-centered environment where patients feel safer.</a:t>
            </a:r>
          </a:p>
        </p:txBody>
      </p:sp>
      <p:sp>
        <p:nvSpPr>
          <p:cNvPr id="4" name="Slide Number Placeholder 3"/>
          <p:cNvSpPr>
            <a:spLocks noGrp="1"/>
          </p:cNvSpPr>
          <p:nvPr>
            <p:ph type="sldNum" sz="quarter" idx="5"/>
          </p:nvPr>
        </p:nvSpPr>
        <p:spPr/>
        <p:txBody>
          <a:bodyPr/>
          <a:lstStyle/>
          <a:p>
            <a:fld id="{05E21C0D-9E07-4C74-9A59-193F61F62892}" type="slidenum">
              <a:rPr lang="en-GB" smtClean="0"/>
              <a:t>9</a:t>
            </a:fld>
            <a:endParaRPr lang="en-GB"/>
          </a:p>
        </p:txBody>
      </p:sp>
    </p:spTree>
    <p:extLst>
      <p:ext uri="{BB962C8B-B14F-4D97-AF65-F5344CB8AC3E}">
        <p14:creationId xmlns:p14="http://schemas.microsoft.com/office/powerpoint/2010/main" val="1363634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99F3C3B1-E744-2D4A-B45F-4BF5FA2A69D2}" type="datetime4">
              <a:rPr lang="en-US" smtClean="0"/>
              <a:t>November 14,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075133346" name="Picture 7" descr="{&quot;templafy&quot;:{&quot;id&quot;:&quot;30901234-f399-4a94-9bd1-5eabdf747fc7&quot;}}"/>
          <p:cNvPicPr>
            <a:picLocks noChangeAspect="1"/>
          </p:cNvPicPr>
          <p:nvPr/>
        </p:nvPicPr>
        <p:blipFill>
          <a:blip r:embed="rId5"/>
          <a:stretch>
            <a:fillRect/>
          </a:stretch>
        </p:blipFill>
        <p:spPr>
          <a:xfrm>
            <a:off x="730799" y="699175"/>
            <a:ext cx="4322438" cy="725487"/>
          </a:xfrm>
          <a:prstGeom prst="rect">
            <a:avLst/>
          </a:prstGeom>
        </p:spPr>
      </p:pic>
    </p:spTree>
    <p:extLst>
      <p:ext uri="{BB962C8B-B14F-4D97-AF65-F5344CB8AC3E}">
        <p14:creationId xmlns:p14="http://schemas.microsoft.com/office/powerpoint/2010/main" val="1367403557"/>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04512788-2674-6842-9B9B-D1040F4BD1BF}"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b4eea74-9d13-4e44-9b2c-0f08819b6c97&quot;}}">
            <a:extLst>
              <a:ext uri="{FF2B5EF4-FFF2-40B4-BE49-F238E27FC236}">
                <a16:creationId xmlns:a16="http://schemas.microsoft.com/office/drawing/2014/main" id="{F9DD6C23-C8F9-1547-9614-BEBD6DAFD0D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48175728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64F41AB9-723A-BF48-918F-BED912EC13C8}"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2a703fa-8259-4557-962d-ab582f2249cc&quot;}}">
            <a:extLst>
              <a:ext uri="{FF2B5EF4-FFF2-40B4-BE49-F238E27FC236}">
                <a16:creationId xmlns:a16="http://schemas.microsoft.com/office/drawing/2014/main" id="{EBCD5668-E220-BAC0-653D-1464F201089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5365353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CADB1CD-0670-D442-B219-2C5ACFFFF9DE}"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78e4b136-0ecb-418f-b7bb-760dc4515bda&quot;}}">
            <a:extLst>
              <a:ext uri="{FF2B5EF4-FFF2-40B4-BE49-F238E27FC236}">
                <a16:creationId xmlns:a16="http://schemas.microsoft.com/office/drawing/2014/main" id="{91EF78B0-9F03-F314-B042-2A9C780D80D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23428432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BE8B2AD7-A58B-B94F-85FE-E794175C7E83}"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9950180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6B761CCD-5C71-7A4A-8F5D-6B26D9394AB4}"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endParaRPr lang="en-GB" dirty="0"/>
          </a:p>
        </p:txBody>
      </p:sp>
    </p:spTree>
    <p:extLst>
      <p:ext uri="{BB962C8B-B14F-4D97-AF65-F5344CB8AC3E}">
        <p14:creationId xmlns:p14="http://schemas.microsoft.com/office/powerpoint/2010/main" val="254967089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5239111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BD75387-D4E7-8D44-AC57-90559E1D50C6}"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69927516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25826CD-C8F5-7B41-B54C-D8EA3F21C4CC}"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796878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225DD426-AAE1-694B-8458-9EFAF930BCFB}"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37274672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4AFF6002-6A83-B44C-A898-CF6815AF6154}"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027176"/>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A56F8800-1B76-A244-A1CE-F2872CD859F6}" type="datetime4">
              <a:rPr lang="en-US" smtClean="0"/>
              <a:t>November 14,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4908128" name="Picture 5" descr="{&quot;templafy&quot;:{&quot;id&quot;:&quot;727798fb-93ec-4ae5-a5bd-5308d7c40665&quot;}}"/>
          <p:cNvPicPr>
            <a:picLocks noChangeAspect="1"/>
          </p:cNvPicPr>
          <p:nvPr/>
        </p:nvPicPr>
        <p:blipFill>
          <a:blip r:embed="rId5"/>
          <a:stretch>
            <a:fillRect/>
          </a:stretch>
        </p:blipFill>
        <p:spPr>
          <a:xfrm>
            <a:off x="737770" y="702906"/>
            <a:ext cx="4322438"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487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740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3697572237"/>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47C7914-EB71-1344-8035-801EC7A226B1}"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744038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B998AA1-88E8-6143-B175-96E13C93E6F4}" type="datetime4">
              <a:rPr lang="en-US" noProof="0" smtClean="0"/>
              <a:t>November 14,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400883034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CA9EC74F-C224-F448-84E7-EE9ED0C767CE}" type="datetime4">
              <a:rPr lang="en-US" noProof="0" smtClean="0"/>
              <a:t>November 14,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f6daa306-ad96-40f4-82cd-fef5cf89adf4&quot;}}">
            <a:extLst>
              <a:ext uri="{FF2B5EF4-FFF2-40B4-BE49-F238E27FC236}">
                <a16:creationId xmlns:a16="http://schemas.microsoft.com/office/drawing/2014/main" id="{1730DDFB-184E-CE5B-13B1-2A6F3A06ACE8}"/>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24483984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2F882475-1BB6-F24B-B5A3-07BAA73B5F18}" type="datetime4">
              <a:rPr lang="en-US" noProof="0" smtClean="0"/>
              <a:t>November 14,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34271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6A1E3D4-D950-5D45-AB79-D54814BCF01F}" type="datetime4">
              <a:rPr lang="en-US" noProof="0" smtClean="0"/>
              <a:t>November 14,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endParaRPr lang="en-GB" dirty="0"/>
          </a:p>
        </p:txBody>
      </p:sp>
      <p:sp>
        <p:nvSpPr>
          <p:cNvPr id="4" name="Footers" descr="{&quot;templafy&quot;:{&quot;id&quot;:&quot;fe8e1a07-4725-46e9-b27d-111515b6a4b0&quot;}}">
            <a:extLst>
              <a:ext uri="{FF2B5EF4-FFF2-40B4-BE49-F238E27FC236}">
                <a16:creationId xmlns:a16="http://schemas.microsoft.com/office/drawing/2014/main" id="{F9EC4DD8-B03D-E94C-E682-0A9B26DCBF8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64712292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149EB574-D334-1445-83E2-890C9F6FAB41}" type="datetime4">
              <a:rPr lang="en-US" noProof="0" smtClean="0"/>
              <a:t>November 14,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endParaRPr lang="en-GB" dirty="0"/>
          </a:p>
        </p:txBody>
      </p:sp>
    </p:spTree>
    <p:extLst>
      <p:ext uri="{BB962C8B-B14F-4D97-AF65-F5344CB8AC3E}">
        <p14:creationId xmlns:p14="http://schemas.microsoft.com/office/powerpoint/2010/main" val="398946150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97D25064-9302-E547-BFE6-DA59301D1DD0}"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119230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41387838-2DA5-9147-B704-5F7BAA1D40F6}"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01956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BDFCA445-28F7-D04D-B2EF-2294ADD6D12E}" type="datetime4">
              <a:rPr lang="en-US" smtClean="0"/>
              <a:t>November 14,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285736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9941CD44-467F-7644-84CB-3FF5D40D7B34}"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802c32aa-2e79-485b-8fd7-9e826bb7a9c4&quot;}}">
            <a:extLst>
              <a:ext uri="{FF2B5EF4-FFF2-40B4-BE49-F238E27FC236}">
                <a16:creationId xmlns:a16="http://schemas.microsoft.com/office/drawing/2014/main" id="{EDC4708C-CD54-B7F2-D805-7C44F6F2B07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9098448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49E26F94-AE0A-D846-B352-2B3AF61B95AC}" type="datetime4">
              <a:rPr lang="en-US" smtClean="0"/>
              <a:t>November 14,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37974633" name="Picture 5" descr="{&quot;templafy&quot;:{&quot;id&quot;:&quot;539ce546-0ecd-4010-9fa9-987f56adaa25&quot;}}"/>
          <p:cNvPicPr>
            <a:picLocks noChangeAspect="1"/>
          </p:cNvPicPr>
          <p:nvPr/>
        </p:nvPicPr>
        <p:blipFill>
          <a:blip r:embed="rId5"/>
          <a:stretch>
            <a:fillRect/>
          </a:stretch>
        </p:blipFill>
        <p:spPr>
          <a:xfrm>
            <a:off x="737770" y="702906"/>
            <a:ext cx="4322438" cy="725487"/>
          </a:xfrm>
          <a:prstGeom prst="rect">
            <a:avLst/>
          </a:prstGeom>
        </p:spPr>
      </p:pic>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48192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0649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74944445"/>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74">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217CA438-2D37-4947-B755-A2F608C6D244}"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13974de5-8cef-4d59-abfb-72071ca5e6dc&quot;}}">
            <a:extLst>
              <a:ext uri="{FF2B5EF4-FFF2-40B4-BE49-F238E27FC236}">
                <a16:creationId xmlns:a16="http://schemas.microsoft.com/office/drawing/2014/main" id="{82A8297C-CDDC-2966-C397-33725EE8D10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26435526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F33EA31E-E50F-1345-8E3F-4A8A7027CE0C}"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sp>
        <p:nvSpPr>
          <p:cNvPr id="6" name="Footers" descr="{&quot;templafy&quot;:{&quot;id&quot;:&quot;4708fec4-619c-41a6-a13a-61ee0ada3da4&quot;}}">
            <a:extLst>
              <a:ext uri="{FF2B5EF4-FFF2-40B4-BE49-F238E27FC236}">
                <a16:creationId xmlns:a16="http://schemas.microsoft.com/office/drawing/2014/main" id="{D09B7859-4BFA-0D77-C7FF-EF07F041045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585390579"/>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0E55419C-47D8-864D-AADD-3BEFD2D931E2}"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49784211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2C546DC-466E-AB47-94E1-ABDF6F366880}"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9f113c1b-1e68-4d5d-9404-b1c9682e1dc7&quot;}}">
            <a:extLst>
              <a:ext uri="{FF2B5EF4-FFF2-40B4-BE49-F238E27FC236}">
                <a16:creationId xmlns:a16="http://schemas.microsoft.com/office/drawing/2014/main" id="{E089BA30-0544-BB92-B27F-1E09FDA031B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36995146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292FE098-B469-3A47-BA2A-309CC302FFF0}"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10284382"/>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66349CEF-F1C2-AC44-998F-6FBDF9283248}"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370555435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CF34CBA6-23B4-724A-ACE3-287DC5BFFD02}"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4aaff1e3-4aeb-4ab6-970c-e6644a7151c2&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48381096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D378CC5B-3460-BE42-939A-90AAC85DE8BB}"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691698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A575A06F-14F8-9E41-A508-F79037F70E01}"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5701762b-2ddd-415c-9f10-2849eeb3ef06&quot;}}">
            <a:extLst>
              <a:ext uri="{FF2B5EF4-FFF2-40B4-BE49-F238E27FC236}">
                <a16:creationId xmlns:a16="http://schemas.microsoft.com/office/drawing/2014/main" id="{E437CE73-48A8-6501-39C1-A1E43A2B917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6253617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0567D335-D4B9-4949-8DC4-D49B01041DE2}" type="datetime4">
              <a:rPr lang="en-US" smtClean="0"/>
              <a:t>November 14,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6f27a5ea-5194-4474-8f5a-b0c8f65deb8e&quot;}}">
            <a:extLst>
              <a:ext uri="{FF2B5EF4-FFF2-40B4-BE49-F238E27FC236}">
                <a16:creationId xmlns:a16="http://schemas.microsoft.com/office/drawing/2014/main" id="{6D57E22F-014A-FDF5-8749-C999CC6D20A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51746347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044E13F2-2E33-0D4C-9770-C6ABF2B09A7A}"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52718606"/>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89BDCF72-7F67-EE49-9D06-2CCEC215A17F}"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843991580"/>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8EA7C55A-0720-674D-B591-4F14C71E2AA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891425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November 14, 2024</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36165652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1B6D1-93C2-8F55-64B6-2CBE60B5D8C6}"/>
              </a:ext>
            </a:extLst>
          </p:cNvPr>
          <p:cNvSpPr/>
          <p:nvPr userDrawn="1"/>
        </p:nvSpPr>
        <p:spPr>
          <a:xfrm>
            <a:off x="0" y="0"/>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November 14, 2024</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05688480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24957979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6" name="Picture 5" descr="A blue letter on a black background&#10;&#10;Description automatically generated">
            <a:extLst>
              <a:ext uri="{FF2B5EF4-FFF2-40B4-BE49-F238E27FC236}">
                <a16:creationId xmlns:a16="http://schemas.microsoft.com/office/drawing/2014/main" id="{1B8DFF4D-4F10-0D7D-8CCB-724B4079F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7" y="3209846"/>
            <a:ext cx="2743202" cy="438308"/>
          </a:xfrm>
          <a:prstGeom prst="rect">
            <a:avLst/>
          </a:prstGeom>
        </p:spPr>
      </p:pic>
    </p:spTree>
    <p:extLst>
      <p:ext uri="{BB962C8B-B14F-4D97-AF65-F5344CB8AC3E}">
        <p14:creationId xmlns:p14="http://schemas.microsoft.com/office/powerpoint/2010/main" val="318986188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28E9D207-A57B-8CD8-0740-D81AEF4E45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206418322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60">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601786"/>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556874"/>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64245523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3C2BA70B-1A4E-F44E-8807-4DE2C139878B}" type="datetime4">
              <a:rPr lang="en-US" smtClean="0"/>
              <a:t>November 14, 2024</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629212b-aba2-422f-a8af-fd93b3a4d254&quot;}}">
            <a:extLst>
              <a:ext uri="{FF2B5EF4-FFF2-40B4-BE49-F238E27FC236}">
                <a16:creationId xmlns:a16="http://schemas.microsoft.com/office/drawing/2014/main" id="{7F5AAA95-4262-DACC-6539-F83764B3EBBF}"/>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187548861"/>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3A2DC638-9094-B240-ABEB-9DD22AB64CA7}" type="datetime4">
              <a:rPr lang="en-US" noProof="0" smtClean="0"/>
              <a:t>November 14, 2024</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823607610"/>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85C24EA9-B3D8-2144-A3B3-33B779F6DB69}"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5e7a4020-5197-42b5-a0a1-76d93439fe1b&quot;}}">
            <a:extLst>
              <a:ext uri="{FF2B5EF4-FFF2-40B4-BE49-F238E27FC236}">
                <a16:creationId xmlns:a16="http://schemas.microsoft.com/office/drawing/2014/main" id="{5AE369FE-ED76-6EEE-3247-2A919AD7045B}"/>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547952845"/>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65E6F49-D923-F546-B642-2C2E658352AA}"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9b31465-7178-466a-8f42-3e4972402eff&quot;}}">
            <a:extLst>
              <a:ext uri="{FF2B5EF4-FFF2-40B4-BE49-F238E27FC236}">
                <a16:creationId xmlns:a16="http://schemas.microsoft.com/office/drawing/2014/main" id="{A24A8258-9B07-0170-490D-F13D7253F27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8595634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1DFBE19-1A63-6241-A643-62BAA4F13D71}" type="datetime4">
              <a:rPr lang="en-US" smtClean="0"/>
              <a:t>November 14, 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62dd52fa-754b-4464-afdb-3af5137dce98&quot;}}">
            <a:extLst>
              <a:ext uri="{FF2B5EF4-FFF2-40B4-BE49-F238E27FC236}">
                <a16:creationId xmlns:a16="http://schemas.microsoft.com/office/drawing/2014/main" id="{A5498BB6-9C05-CEB9-2389-021308A18C5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9395110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9"/>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0"/>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57A798E-285F-EF47-BF63-05D1993EC034}" type="datetime4">
              <a:rPr lang="en-US" noProof="0" smtClean="0"/>
              <a:t>November 14, 2024</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7bd821ab-2b5a-4feb-809b-9e9351837c7c&quot;}}">
            <a:extLst>
              <a:ext uri="{FF2B5EF4-FFF2-40B4-BE49-F238E27FC236}">
                <a16:creationId xmlns:a16="http://schemas.microsoft.com/office/drawing/2014/main" id="{C9D8BBB8-64ED-CEAF-3B7D-CCE7CC4C457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597114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9.xml"/><Relationship Id="rId1" Type="http://schemas.openxmlformats.org/officeDocument/2006/relationships/customXml" Target="../../customXml/item8.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0.xml"/><Relationship Id="rId1" Type="http://schemas.openxmlformats.org/officeDocument/2006/relationships/customXml" Target="../../customXml/item1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xml"/><Relationship Id="rId1" Type="http://schemas.openxmlformats.org/officeDocument/2006/relationships/customXml" Target="../../customXml/item2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1.xml"/><Relationship Id="rId1" Type="http://schemas.openxmlformats.org/officeDocument/2006/relationships/customXml" Target="../../customXml/item1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5.xml"/><Relationship Id="rId1" Type="http://schemas.openxmlformats.org/officeDocument/2006/relationships/customXml" Target="../../customXml/item1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1.xml"/><Relationship Id="rId7" Type="http://schemas.openxmlformats.org/officeDocument/2006/relationships/diagramQuickStyle" Target="../diagrams/quickStyle1.xml"/><Relationship Id="rId2" Type="http://schemas.openxmlformats.org/officeDocument/2006/relationships/customXml" Target="../../customXml/item6.xml"/><Relationship Id="rId1" Type="http://schemas.openxmlformats.org/officeDocument/2006/relationships/customXml" Target="../../customXml/item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7.xml"/><Relationship Id="rId1" Type="http://schemas.openxmlformats.org/officeDocument/2006/relationships/customXml" Target="../../customXml/item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4.xml"/><Relationship Id="rId7" Type="http://schemas.openxmlformats.org/officeDocument/2006/relationships/diagramQuickStyle" Target="../diagrams/quickStyle2.xml"/><Relationship Id="rId2" Type="http://schemas.openxmlformats.org/officeDocument/2006/relationships/customXml" Target="../../customXml/item3.xml"/><Relationship Id="rId1" Type="http://schemas.openxmlformats.org/officeDocument/2006/relationships/customXml" Target="../../customXml/item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4.xml"/><Relationship Id="rId1" Type="http://schemas.openxmlformats.org/officeDocument/2006/relationships/customXml" Target="../../customXml/item18.xml"/><Relationship Id="rId6" Type="http://schemas.openxmlformats.org/officeDocument/2006/relationships/image" Target="../media/image21.bin"/><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44E20-FC1F-B58B-F256-050DF9BE797D}"/>
              </a:ext>
            </a:extLst>
          </p:cNvPr>
          <p:cNvSpPr>
            <a:spLocks noGrp="1"/>
          </p:cNvSpPr>
          <p:nvPr>
            <p:ph type="ctrTitle"/>
          </p:nvPr>
        </p:nvSpPr>
        <p:spPr>
          <a:xfrm>
            <a:off x="720000" y="2296708"/>
            <a:ext cx="10733505" cy="1782000"/>
          </a:xfrm>
        </p:spPr>
        <p:txBody>
          <a:bodyPr/>
          <a:lstStyle/>
          <a:p>
            <a:r>
              <a:rPr lang="en-US" b="0" u="none" strike="noStrike" dirty="0">
                <a:effectLst/>
                <a:latin typeface="Calibri Light" panose="020F0302020204030204" pitchFamily="34" charset="0"/>
                <a:cs typeface="Calibri Light" panose="020F0302020204030204" pitchFamily="34" charset="0"/>
              </a:rPr>
              <a:t>One Year in: The Impact of Addiction Consult Services in Improving Care for Hospitalized Patients with Substance Use Disorders</a:t>
            </a:r>
            <a:endParaRPr lang="en-US" b="0" dirty="0">
              <a:latin typeface="Calibri Light" panose="020F0302020204030204" pitchFamily="34" charset="0"/>
              <a:cs typeface="Calibri Light" panose="020F0302020204030204" pitchFamily="34" charset="0"/>
            </a:endParaRPr>
          </a:p>
        </p:txBody>
      </p:sp>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r>
              <a:rPr lang="en-US" dirty="0">
                <a:latin typeface="Calibri" panose="020F0502020204030204" pitchFamily="34" charset="0"/>
                <a:cs typeface="Calibri" panose="020F0502020204030204" pitchFamily="34" charset="0"/>
              </a:rPr>
              <a:t>Thursday, November 14th, 2024</a:t>
            </a:r>
            <a:endParaRPr lang="en-GB"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87F449BA-8532-28F7-CA8E-DE523C08219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EE6B946-6D7E-126D-236E-FC6D8D861096}"/>
              </a:ext>
            </a:extLst>
          </p:cNvPr>
          <p:cNvSpPr>
            <a:spLocks noGrp="1"/>
          </p:cNvSpPr>
          <p:nvPr>
            <p:ph type="body" sz="quarter" idx="25"/>
          </p:nvPr>
        </p:nvSpPr>
        <p:spPr>
          <a:xfrm>
            <a:off x="720000" y="5064606"/>
            <a:ext cx="11155624" cy="706055"/>
          </a:xfrm>
        </p:spPr>
        <p:txBody>
          <a:bodyPr/>
          <a:lstStyle/>
          <a:p>
            <a:r>
              <a:rPr lang="en-US" sz="1400" b="0" dirty="0">
                <a:latin typeface="Calibri Light" panose="020F0302020204030204" pitchFamily="34" charset="0"/>
                <a:cs typeface="Calibri Light" panose="020F0302020204030204" pitchFamily="34" charset="0"/>
              </a:rPr>
              <a:t>M Holliday Davis, MA (Hons) </a:t>
            </a:r>
          </a:p>
          <a:p>
            <a:r>
              <a:rPr lang="en-US" sz="1400" b="0" dirty="0">
                <a:latin typeface="Calibri Light" panose="020F0302020204030204" pitchFamily="34" charset="0"/>
                <a:cs typeface="Calibri Light" panose="020F0302020204030204" pitchFamily="34" charset="0"/>
              </a:rPr>
              <a:t>Center for Addiction Medicine &amp; Policy, University of Pennsylvania</a:t>
            </a:r>
          </a:p>
        </p:txBody>
      </p:sp>
    </p:spTree>
    <p:custDataLst>
      <p:custData r:id="rId1"/>
      <p:custData r:id="rId2"/>
    </p:custDataLst>
    <p:extLst>
      <p:ext uri="{BB962C8B-B14F-4D97-AF65-F5344CB8AC3E}">
        <p14:creationId xmlns:p14="http://schemas.microsoft.com/office/powerpoint/2010/main" val="158471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5039-37D4-4833-5C30-ED4707111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12400-0C17-1BF8-71BA-F883B2DD49E5}"/>
              </a:ext>
            </a:extLst>
          </p:cNvPr>
          <p:cNvSpPr>
            <a:spLocks noGrp="1"/>
          </p:cNvSpPr>
          <p:nvPr>
            <p:ph type="title"/>
          </p:nvPr>
        </p:nvSpPr>
        <p:spPr>
          <a:xfrm>
            <a:off x="719138" y="720000"/>
            <a:ext cx="3548062" cy="561600"/>
          </a:xfrm>
        </p:spPr>
        <p:txBody>
          <a:bodyPr/>
          <a:lstStyle/>
          <a:p>
            <a:r>
              <a:rPr lang="en-US" dirty="0"/>
              <a:t>Improved patient care means reduced clinician  burnout</a:t>
            </a:r>
          </a:p>
        </p:txBody>
      </p:sp>
      <p:sp>
        <p:nvSpPr>
          <p:cNvPr id="3" name="Date Placeholder 2">
            <a:extLst>
              <a:ext uri="{FF2B5EF4-FFF2-40B4-BE49-F238E27FC236}">
                <a16:creationId xmlns:a16="http://schemas.microsoft.com/office/drawing/2014/main" id="{56F3027E-FAA4-CAC8-9B7E-BC65FAB8BE2C}"/>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CCFE9E26-B31D-9D1B-145B-9F15D3DA3765}"/>
              </a:ext>
            </a:extLst>
          </p:cNvPr>
          <p:cNvSpPr>
            <a:spLocks noGrp="1"/>
          </p:cNvSpPr>
          <p:nvPr>
            <p:ph type="sldNum" sz="quarter" idx="11"/>
          </p:nvPr>
        </p:nvSpPr>
        <p:spPr/>
        <p:txBody>
          <a:bodyPr/>
          <a:lstStyle/>
          <a:p>
            <a:fld id="{2DDEA8E7-5F55-4A60-8EF9-470692FC5635}" type="slidenum">
              <a:rPr lang="en-US" noProof="0" smtClean="0"/>
              <a:pPr/>
              <a:t>10</a:t>
            </a:fld>
            <a:endParaRPr lang="en-US" noProof="0"/>
          </a:p>
        </p:txBody>
      </p:sp>
      <p:sp>
        <p:nvSpPr>
          <p:cNvPr id="5" name="Text Placeholder 4">
            <a:extLst>
              <a:ext uri="{FF2B5EF4-FFF2-40B4-BE49-F238E27FC236}">
                <a16:creationId xmlns:a16="http://schemas.microsoft.com/office/drawing/2014/main" id="{60AEF933-4235-CE26-73D5-507AAE12B2C4}"/>
              </a:ext>
            </a:extLst>
          </p:cNvPr>
          <p:cNvSpPr>
            <a:spLocks noGrp="1"/>
          </p:cNvSpPr>
          <p:nvPr>
            <p:ph type="body" sz="quarter" idx="13"/>
          </p:nvPr>
        </p:nvSpPr>
        <p:spPr>
          <a:xfrm>
            <a:off x="7465184" y="6030029"/>
            <a:ext cx="10752000" cy="347020"/>
          </a:xfrm>
        </p:spPr>
        <p:txBody>
          <a:bodyPr/>
          <a:lstStyle/>
          <a:p>
            <a:r>
              <a:rPr lang="en-US" dirty="0"/>
              <a:t>Resident physician</a:t>
            </a:r>
          </a:p>
        </p:txBody>
      </p:sp>
      <p:sp>
        <p:nvSpPr>
          <p:cNvPr id="6" name="Rectangular Callout 5">
            <a:extLst>
              <a:ext uri="{FF2B5EF4-FFF2-40B4-BE49-F238E27FC236}">
                <a16:creationId xmlns:a16="http://schemas.microsoft.com/office/drawing/2014/main" id="{C3F0555E-17A1-5B49-9215-4E96ECED2CAF}"/>
              </a:ext>
            </a:extLst>
          </p:cNvPr>
          <p:cNvSpPr/>
          <p:nvPr/>
        </p:nvSpPr>
        <p:spPr>
          <a:xfrm>
            <a:off x="4536374" y="1733797"/>
            <a:ext cx="6935626" cy="4191990"/>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effectLst/>
                <a:latin typeface="Calibri Light" panose="020F0302020204030204" pitchFamily="34" charset="0"/>
                <a:cs typeface="Calibri Light" panose="020F0302020204030204" pitchFamily="34" charset="0"/>
              </a:rPr>
              <a:t>I feel like we are at least providing our patients with </a:t>
            </a:r>
            <a:r>
              <a:rPr lang="en-US" sz="2800" b="1" dirty="0">
                <a:solidFill>
                  <a:schemeClr val="tx1"/>
                </a:solidFill>
                <a:effectLst/>
                <a:latin typeface="Calibri Light" panose="020F0302020204030204" pitchFamily="34" charset="0"/>
                <a:cs typeface="Calibri Light" panose="020F0302020204030204" pitchFamily="34" charset="0"/>
              </a:rPr>
              <a:t>the best medical care that we can</a:t>
            </a:r>
            <a:r>
              <a:rPr lang="en-US" sz="2800" dirty="0">
                <a:solidFill>
                  <a:schemeClr val="tx1"/>
                </a:solidFill>
                <a:effectLst/>
                <a:latin typeface="Calibri Light" panose="020F0302020204030204" pitchFamily="34" charset="0"/>
                <a:cs typeface="Calibri Light" panose="020F0302020204030204" pitchFamily="34" charset="0"/>
              </a:rPr>
              <a:t>…</a:t>
            </a:r>
            <a:r>
              <a:rPr lang="en-US" sz="2800" dirty="0">
                <a:solidFill>
                  <a:schemeClr val="tx1"/>
                </a:solidFill>
                <a:latin typeface="Calibri Light" panose="020F0302020204030204" pitchFamily="34" charset="0"/>
                <a:cs typeface="Calibri Light" panose="020F0302020204030204" pitchFamily="34" charset="0"/>
              </a:rPr>
              <a:t>A</a:t>
            </a:r>
            <a:r>
              <a:rPr lang="en-US" sz="2800" dirty="0">
                <a:solidFill>
                  <a:schemeClr val="tx1"/>
                </a:solidFill>
                <a:effectLst/>
                <a:latin typeface="Calibri Light" panose="020F0302020204030204" pitchFamily="34" charset="0"/>
                <a:cs typeface="Calibri Light" panose="020F0302020204030204" pitchFamily="34" charset="0"/>
              </a:rPr>
              <a:t>t least now, if things don’t go well with a patient, I can have the reassurance that we’re doing the best by our patients with the information that we have, which I don’t think was the case before the addiction team was there.</a:t>
            </a:r>
          </a:p>
        </p:txBody>
      </p:sp>
    </p:spTree>
    <p:extLst>
      <p:ext uri="{BB962C8B-B14F-4D97-AF65-F5344CB8AC3E}">
        <p14:creationId xmlns:p14="http://schemas.microsoft.com/office/powerpoint/2010/main" val="356032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1EEF-309B-13FE-3AC7-3FE8F3EEED38}"/>
              </a:ext>
            </a:extLst>
          </p:cNvPr>
          <p:cNvSpPr>
            <a:spLocks noGrp="1"/>
          </p:cNvSpPr>
          <p:nvPr>
            <p:ph type="title"/>
          </p:nvPr>
        </p:nvSpPr>
        <p:spPr>
          <a:xfrm>
            <a:off x="719138" y="720000"/>
            <a:ext cx="3139200" cy="561600"/>
          </a:xfrm>
        </p:spPr>
        <p:txBody>
          <a:bodyPr/>
          <a:lstStyle/>
          <a:p>
            <a:r>
              <a:rPr lang="en-US" dirty="0"/>
              <a:t>ACS impact on moral distress</a:t>
            </a:r>
          </a:p>
        </p:txBody>
      </p:sp>
      <p:sp>
        <p:nvSpPr>
          <p:cNvPr id="3" name="Date Placeholder 2">
            <a:extLst>
              <a:ext uri="{FF2B5EF4-FFF2-40B4-BE49-F238E27FC236}">
                <a16:creationId xmlns:a16="http://schemas.microsoft.com/office/drawing/2014/main" id="{DA404772-1D8B-79DA-E620-57D8B1E33CBE}"/>
              </a:ext>
            </a:extLst>
          </p:cNvPr>
          <p:cNvSpPr>
            <a:spLocks noGrp="1"/>
          </p:cNvSpPr>
          <p:nvPr>
            <p:ph type="dt" sz="half" idx="10"/>
          </p:nvPr>
        </p:nvSpPr>
        <p:spPr/>
        <p:txBody>
          <a:bodyPr/>
          <a:lstStyle/>
          <a:p>
            <a:fld id="{9542A3E1-5A7C-9D48-8D77-D109D8F58155}" type="datetime4">
              <a:rPr lang="en-US" noProof="0" smtClean="0"/>
              <a:t>November 14, 2024</a:t>
            </a:fld>
            <a:endParaRPr lang="en-US" noProof="0" dirty="0"/>
          </a:p>
        </p:txBody>
      </p:sp>
      <p:sp>
        <p:nvSpPr>
          <p:cNvPr id="4" name="Slide Number Placeholder 3">
            <a:extLst>
              <a:ext uri="{FF2B5EF4-FFF2-40B4-BE49-F238E27FC236}">
                <a16:creationId xmlns:a16="http://schemas.microsoft.com/office/drawing/2014/main" id="{70969CA5-4F49-F48C-3C42-60C3A3978BB2}"/>
              </a:ext>
            </a:extLst>
          </p:cNvPr>
          <p:cNvSpPr>
            <a:spLocks noGrp="1"/>
          </p:cNvSpPr>
          <p:nvPr>
            <p:ph type="sldNum" sz="quarter" idx="11"/>
          </p:nvPr>
        </p:nvSpPr>
        <p:spPr/>
        <p:txBody>
          <a:bodyPr/>
          <a:lstStyle/>
          <a:p>
            <a:fld id="{2DDEA8E7-5F55-4A60-8EF9-470692FC5635}" type="slidenum">
              <a:rPr lang="en-US" noProof="0" smtClean="0"/>
              <a:pPr/>
              <a:t>11</a:t>
            </a:fld>
            <a:endParaRPr lang="en-US" noProof="0"/>
          </a:p>
        </p:txBody>
      </p:sp>
      <p:sp>
        <p:nvSpPr>
          <p:cNvPr id="5" name="Text Placeholder 4">
            <a:extLst>
              <a:ext uri="{FF2B5EF4-FFF2-40B4-BE49-F238E27FC236}">
                <a16:creationId xmlns:a16="http://schemas.microsoft.com/office/drawing/2014/main" id="{DFC5F142-36B7-B695-4BA2-3102903EAA53}"/>
              </a:ext>
            </a:extLst>
          </p:cNvPr>
          <p:cNvSpPr>
            <a:spLocks noGrp="1"/>
          </p:cNvSpPr>
          <p:nvPr>
            <p:ph type="body" sz="quarter" idx="13"/>
          </p:nvPr>
        </p:nvSpPr>
        <p:spPr>
          <a:xfrm>
            <a:off x="7465184" y="6030029"/>
            <a:ext cx="10752000" cy="347020"/>
          </a:xfrm>
        </p:spPr>
        <p:txBody>
          <a:bodyPr/>
          <a:lstStyle/>
          <a:p>
            <a:r>
              <a:rPr lang="en-US" dirty="0"/>
              <a:t>Nurse</a:t>
            </a:r>
          </a:p>
        </p:txBody>
      </p:sp>
      <p:sp>
        <p:nvSpPr>
          <p:cNvPr id="6" name="Rectangular Callout 5">
            <a:extLst>
              <a:ext uri="{FF2B5EF4-FFF2-40B4-BE49-F238E27FC236}">
                <a16:creationId xmlns:a16="http://schemas.microsoft.com/office/drawing/2014/main" id="{ADF51FFD-E757-59E0-4331-954A2886BA27}"/>
              </a:ext>
            </a:extLst>
          </p:cNvPr>
          <p:cNvSpPr/>
          <p:nvPr/>
        </p:nvSpPr>
        <p:spPr>
          <a:xfrm>
            <a:off x="4536374" y="1733797"/>
            <a:ext cx="6935626" cy="4191990"/>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b="1" dirty="0">
                <a:solidFill>
                  <a:schemeClr val="tx1"/>
                </a:solidFill>
                <a:latin typeface="Calibri Light" panose="020F0302020204030204" pitchFamily="34" charset="0"/>
                <a:cs typeface="Calibri Light" panose="020F0302020204030204" pitchFamily="34" charset="0"/>
              </a:rPr>
              <a:t>A</a:t>
            </a:r>
            <a:r>
              <a:rPr lang="en-US" sz="2800" b="1" dirty="0">
                <a:solidFill>
                  <a:schemeClr val="tx1"/>
                </a:solidFill>
                <a:effectLst/>
                <a:latin typeface="Calibri Light" panose="020F0302020204030204" pitchFamily="34" charset="0"/>
                <a:cs typeface="Calibri Light" panose="020F0302020204030204" pitchFamily="34" charset="0"/>
              </a:rPr>
              <a:t>t least it’s not just me bearing witness to this patient suffering alone</a:t>
            </a:r>
            <a:r>
              <a:rPr lang="en-US" sz="2800" dirty="0">
                <a:solidFill>
                  <a:schemeClr val="tx1"/>
                </a:solidFill>
                <a:effectLst/>
                <a:latin typeface="Calibri Light" panose="020F0302020204030204" pitchFamily="34" charset="0"/>
                <a:cs typeface="Calibri Light" panose="020F0302020204030204" pitchFamily="34" charset="0"/>
              </a:rPr>
              <a:t>…</a:t>
            </a:r>
            <a:r>
              <a:rPr lang="en-US" sz="2800" dirty="0">
                <a:solidFill>
                  <a:schemeClr val="tx1"/>
                </a:solidFill>
                <a:latin typeface="Calibri Light" panose="020F0302020204030204" pitchFamily="34" charset="0"/>
                <a:cs typeface="Calibri Light" panose="020F0302020204030204" pitchFamily="34" charset="0"/>
              </a:rPr>
              <a:t>T</a:t>
            </a:r>
            <a:r>
              <a:rPr lang="en-US" sz="2800" dirty="0">
                <a:solidFill>
                  <a:schemeClr val="tx1"/>
                </a:solidFill>
                <a:effectLst/>
                <a:latin typeface="Calibri Light" panose="020F0302020204030204" pitchFamily="34" charset="0"/>
                <a:cs typeface="Calibri Light" panose="020F0302020204030204" pitchFamily="34" charset="0"/>
              </a:rPr>
              <a:t>here’s more of an orientation towards compassion and trying to support patients’ wellbeing…Feeling like I have a team of people to rely on, and that people have a unified orientation towards care that is not judgmental and withholding, </a:t>
            </a:r>
            <a:r>
              <a:rPr lang="en-US" sz="2800" b="1" dirty="0">
                <a:solidFill>
                  <a:schemeClr val="tx1"/>
                </a:solidFill>
                <a:effectLst/>
                <a:latin typeface="Calibri Light" panose="020F0302020204030204" pitchFamily="34" charset="0"/>
                <a:cs typeface="Calibri Light" panose="020F0302020204030204" pitchFamily="34" charset="0"/>
              </a:rPr>
              <a:t>makes me feel better about the care that we’re providing in the hospital.</a:t>
            </a:r>
          </a:p>
        </p:txBody>
      </p:sp>
    </p:spTree>
    <p:extLst>
      <p:ext uri="{BB962C8B-B14F-4D97-AF65-F5344CB8AC3E}">
        <p14:creationId xmlns:p14="http://schemas.microsoft.com/office/powerpoint/2010/main" val="238407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34C9-F9D6-C3C5-2C62-75D442EA2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ED0A2-27B6-3E99-01AE-AC8A3553D8AD}"/>
              </a:ext>
            </a:extLst>
          </p:cNvPr>
          <p:cNvSpPr>
            <a:spLocks noGrp="1"/>
          </p:cNvSpPr>
          <p:nvPr>
            <p:ph type="title"/>
          </p:nvPr>
        </p:nvSpPr>
        <p:spPr>
          <a:xfrm>
            <a:off x="719138" y="720000"/>
            <a:ext cx="4462462" cy="561600"/>
          </a:xfrm>
        </p:spPr>
        <p:txBody>
          <a:bodyPr/>
          <a:lstStyle/>
          <a:p>
            <a:r>
              <a:rPr lang="en-US" dirty="0"/>
              <a:t>Persistent barriers: outpatient resources </a:t>
            </a:r>
          </a:p>
        </p:txBody>
      </p:sp>
      <p:sp>
        <p:nvSpPr>
          <p:cNvPr id="3" name="Date Placeholder 2">
            <a:extLst>
              <a:ext uri="{FF2B5EF4-FFF2-40B4-BE49-F238E27FC236}">
                <a16:creationId xmlns:a16="http://schemas.microsoft.com/office/drawing/2014/main" id="{13CD1010-48C9-590C-4A9B-54C5FEED125B}"/>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A3EB5A14-C6E5-3F35-ECFE-294E77C56E06}"/>
              </a:ext>
            </a:extLst>
          </p:cNvPr>
          <p:cNvSpPr>
            <a:spLocks noGrp="1"/>
          </p:cNvSpPr>
          <p:nvPr>
            <p:ph type="sldNum" sz="quarter" idx="11"/>
          </p:nvPr>
        </p:nvSpPr>
        <p:spPr/>
        <p:txBody>
          <a:bodyPr/>
          <a:lstStyle/>
          <a:p>
            <a:fld id="{2DDEA8E7-5F55-4A60-8EF9-470692FC5635}" type="slidenum">
              <a:rPr lang="en-US" noProof="0" smtClean="0"/>
              <a:pPr/>
              <a:t>12</a:t>
            </a:fld>
            <a:endParaRPr lang="en-US" noProof="0"/>
          </a:p>
        </p:txBody>
      </p:sp>
      <p:sp>
        <p:nvSpPr>
          <p:cNvPr id="5" name="Text Placeholder 4">
            <a:extLst>
              <a:ext uri="{FF2B5EF4-FFF2-40B4-BE49-F238E27FC236}">
                <a16:creationId xmlns:a16="http://schemas.microsoft.com/office/drawing/2014/main" id="{3461C4F8-99EA-F79C-83C7-ABF99223FB32}"/>
              </a:ext>
            </a:extLst>
          </p:cNvPr>
          <p:cNvSpPr>
            <a:spLocks noGrp="1"/>
          </p:cNvSpPr>
          <p:nvPr>
            <p:ph type="body" sz="quarter" idx="13"/>
          </p:nvPr>
        </p:nvSpPr>
        <p:spPr>
          <a:xfrm>
            <a:off x="7226815" y="5363568"/>
            <a:ext cx="10752000" cy="347020"/>
          </a:xfrm>
        </p:spPr>
        <p:txBody>
          <a:bodyPr/>
          <a:lstStyle/>
          <a:p>
            <a:r>
              <a:rPr lang="en-US" dirty="0"/>
              <a:t>Nurse</a:t>
            </a:r>
          </a:p>
        </p:txBody>
      </p:sp>
      <p:sp>
        <p:nvSpPr>
          <p:cNvPr id="6" name="Rectangular Callout 5">
            <a:extLst>
              <a:ext uri="{FF2B5EF4-FFF2-40B4-BE49-F238E27FC236}">
                <a16:creationId xmlns:a16="http://schemas.microsoft.com/office/drawing/2014/main" id="{666E996B-A61D-D597-CCB4-2DFF45CEA5E8}"/>
              </a:ext>
            </a:extLst>
          </p:cNvPr>
          <p:cNvSpPr/>
          <p:nvPr/>
        </p:nvSpPr>
        <p:spPr>
          <a:xfrm>
            <a:off x="3858339" y="1147412"/>
            <a:ext cx="7612800" cy="4034128"/>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latin typeface="Calibri Light" panose="020F0302020204030204" pitchFamily="34" charset="0"/>
                <a:cs typeface="Calibri Light" panose="020F0302020204030204" pitchFamily="34" charset="0"/>
              </a:rPr>
              <a:t>S</a:t>
            </a:r>
            <a:r>
              <a:rPr lang="en-US" sz="2800" dirty="0">
                <a:solidFill>
                  <a:schemeClr val="tx1"/>
                </a:solidFill>
                <a:effectLst/>
                <a:latin typeface="Calibri Light" panose="020F0302020204030204" pitchFamily="34" charset="0"/>
                <a:cs typeface="Calibri Light" panose="020F0302020204030204" pitchFamily="34" charset="0"/>
              </a:rPr>
              <a:t>omething that is super common with patients with substance use disorder, is </a:t>
            </a:r>
            <a:r>
              <a:rPr lang="en-US" sz="2800" b="1" dirty="0">
                <a:solidFill>
                  <a:schemeClr val="tx1"/>
                </a:solidFill>
                <a:effectLst/>
                <a:latin typeface="Calibri Light" panose="020F0302020204030204" pitchFamily="34" charset="0"/>
                <a:cs typeface="Calibri Light" panose="020F0302020204030204" pitchFamily="34" charset="0"/>
              </a:rPr>
              <a:t>lack of access to basic needs</a:t>
            </a:r>
            <a:r>
              <a:rPr lang="en-US" sz="2800" dirty="0">
                <a:solidFill>
                  <a:schemeClr val="tx1"/>
                </a:solidFill>
                <a:effectLst/>
                <a:latin typeface="Calibri Light" panose="020F0302020204030204" pitchFamily="34" charset="0"/>
                <a:cs typeface="Calibri Light" panose="020F0302020204030204" pitchFamily="34" charset="0"/>
              </a:rPr>
              <a:t>, like insecure housing, lack of access to transportation, food, wound care, emotional support, medication…It feels like we’re telling them, “</a:t>
            </a:r>
            <a:r>
              <a:rPr lang="en-US" sz="2800" i="1" dirty="0">
                <a:solidFill>
                  <a:schemeClr val="tx1"/>
                </a:solidFill>
                <a:effectLst/>
                <a:latin typeface="Calibri Light" panose="020F0302020204030204" pitchFamily="34" charset="0"/>
                <a:cs typeface="Calibri Light" panose="020F0302020204030204" pitchFamily="34" charset="0"/>
              </a:rPr>
              <a:t>okay, now I hope you can stay well without having access to all the things that you need to stay well</a:t>
            </a:r>
            <a:r>
              <a:rPr lang="en-US" sz="2800" dirty="0">
                <a:solidFill>
                  <a:schemeClr val="tx1"/>
                </a:solidFill>
                <a:effectLst/>
                <a:latin typeface="Calibri Light" panose="020F0302020204030204" pitchFamily="34" charset="0"/>
                <a:cs typeface="Calibri Light" panose="020F0302020204030204" pitchFamily="34" charset="0"/>
              </a:rPr>
              <a:t>.” </a:t>
            </a:r>
          </a:p>
          <a:p>
            <a:pPr algn="ctr"/>
            <a:endParaRPr lang="en-US" sz="1600" dirty="0">
              <a:latin typeface="+mj-lt"/>
            </a:endParaRPr>
          </a:p>
        </p:txBody>
      </p:sp>
    </p:spTree>
    <p:extLst>
      <p:ext uri="{BB962C8B-B14F-4D97-AF65-F5344CB8AC3E}">
        <p14:creationId xmlns:p14="http://schemas.microsoft.com/office/powerpoint/2010/main" val="128670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115D-7E5C-C561-9581-0568BFC77E94}"/>
              </a:ext>
            </a:extLst>
          </p:cNvPr>
          <p:cNvSpPr>
            <a:spLocks noGrp="1"/>
          </p:cNvSpPr>
          <p:nvPr>
            <p:ph type="title"/>
          </p:nvPr>
        </p:nvSpPr>
        <p:spPr>
          <a:xfrm>
            <a:off x="719138" y="720000"/>
            <a:ext cx="3869191" cy="561600"/>
          </a:xfrm>
        </p:spPr>
        <p:txBody>
          <a:bodyPr/>
          <a:lstStyle/>
          <a:p>
            <a:r>
              <a:rPr lang="en-US" dirty="0"/>
              <a:t>Persistent barriers: institutional resource allocation   </a:t>
            </a:r>
          </a:p>
        </p:txBody>
      </p:sp>
      <p:sp>
        <p:nvSpPr>
          <p:cNvPr id="3" name="Date Placeholder 2">
            <a:extLst>
              <a:ext uri="{FF2B5EF4-FFF2-40B4-BE49-F238E27FC236}">
                <a16:creationId xmlns:a16="http://schemas.microsoft.com/office/drawing/2014/main" id="{A567BFF7-61B3-9948-7790-9BA14BFE3BCF}"/>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57B06D33-6647-C40A-DF1D-CCE2B359F20C}"/>
              </a:ext>
            </a:extLst>
          </p:cNvPr>
          <p:cNvSpPr>
            <a:spLocks noGrp="1"/>
          </p:cNvSpPr>
          <p:nvPr>
            <p:ph type="sldNum" sz="quarter" idx="11"/>
          </p:nvPr>
        </p:nvSpPr>
        <p:spPr/>
        <p:txBody>
          <a:bodyPr/>
          <a:lstStyle/>
          <a:p>
            <a:fld id="{2DDEA8E7-5F55-4A60-8EF9-470692FC5635}" type="slidenum">
              <a:rPr lang="en-US" noProof="0" smtClean="0"/>
              <a:pPr/>
              <a:t>13</a:t>
            </a:fld>
            <a:endParaRPr lang="en-US" noProof="0"/>
          </a:p>
        </p:txBody>
      </p:sp>
      <p:sp>
        <p:nvSpPr>
          <p:cNvPr id="5" name="Text Placeholder 4">
            <a:extLst>
              <a:ext uri="{FF2B5EF4-FFF2-40B4-BE49-F238E27FC236}">
                <a16:creationId xmlns:a16="http://schemas.microsoft.com/office/drawing/2014/main" id="{FE68A925-DDC1-CA7D-3571-04AF799239DF}"/>
              </a:ext>
            </a:extLst>
          </p:cNvPr>
          <p:cNvSpPr>
            <a:spLocks noGrp="1"/>
          </p:cNvSpPr>
          <p:nvPr>
            <p:ph type="body" sz="quarter" idx="13"/>
          </p:nvPr>
        </p:nvSpPr>
        <p:spPr>
          <a:xfrm>
            <a:off x="6286905" y="3132349"/>
            <a:ext cx="10752000" cy="347020"/>
          </a:xfrm>
        </p:spPr>
        <p:txBody>
          <a:bodyPr/>
          <a:lstStyle/>
          <a:p>
            <a:r>
              <a:rPr lang="en-US" dirty="0"/>
              <a:t>Resident  </a:t>
            </a:r>
          </a:p>
        </p:txBody>
      </p:sp>
      <p:sp>
        <p:nvSpPr>
          <p:cNvPr id="7" name="Rectangular Callout 6">
            <a:extLst>
              <a:ext uri="{FF2B5EF4-FFF2-40B4-BE49-F238E27FC236}">
                <a16:creationId xmlns:a16="http://schemas.microsoft.com/office/drawing/2014/main" id="{6F56A6D4-DED4-987B-8D21-4E424375EBF3}"/>
              </a:ext>
            </a:extLst>
          </p:cNvPr>
          <p:cNvSpPr/>
          <p:nvPr/>
        </p:nvSpPr>
        <p:spPr>
          <a:xfrm>
            <a:off x="4233806" y="720000"/>
            <a:ext cx="4786208" cy="2241641"/>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400" dirty="0">
                <a:solidFill>
                  <a:schemeClr val="tx1"/>
                </a:solidFill>
                <a:latin typeface="Calibri Light" panose="020F0302020204030204" pitchFamily="34" charset="0"/>
                <a:cs typeface="Calibri Light" panose="020F0302020204030204" pitchFamily="34" charset="0"/>
              </a:rPr>
              <a:t>[The ACS] is not there on </a:t>
            </a:r>
            <a:r>
              <a:rPr lang="en-US" sz="2400" b="1" dirty="0">
                <a:solidFill>
                  <a:schemeClr val="tx1"/>
                </a:solidFill>
                <a:latin typeface="Calibri Light" panose="020F0302020204030204" pitchFamily="34" charset="0"/>
                <a:cs typeface="Calibri Light" panose="020F0302020204030204" pitchFamily="34" charset="0"/>
              </a:rPr>
              <a:t>weekends</a:t>
            </a:r>
            <a:r>
              <a:rPr lang="en-US" sz="2400" dirty="0">
                <a:solidFill>
                  <a:schemeClr val="tx1"/>
                </a:solidFill>
                <a:latin typeface="Calibri Light" panose="020F0302020204030204" pitchFamily="34" charset="0"/>
                <a:cs typeface="Calibri Light" panose="020F0302020204030204" pitchFamily="34" charset="0"/>
              </a:rPr>
              <a:t>…it feels like you’re losing ground because you’re not doing anything for two days. </a:t>
            </a:r>
          </a:p>
          <a:p>
            <a:pPr algn="ctr"/>
            <a:endParaRPr lang="en-US" sz="1600" dirty="0" err="1">
              <a:solidFill>
                <a:schemeClr val="tx1"/>
              </a:solidFill>
              <a:latin typeface="+mj-lt"/>
            </a:endParaRPr>
          </a:p>
        </p:txBody>
      </p:sp>
      <p:sp>
        <p:nvSpPr>
          <p:cNvPr id="8" name="Rectangular Callout 7">
            <a:extLst>
              <a:ext uri="{FF2B5EF4-FFF2-40B4-BE49-F238E27FC236}">
                <a16:creationId xmlns:a16="http://schemas.microsoft.com/office/drawing/2014/main" id="{41D22311-0557-0174-5EF5-E15235455CCA}"/>
              </a:ext>
            </a:extLst>
          </p:cNvPr>
          <p:cNvSpPr/>
          <p:nvPr/>
        </p:nvSpPr>
        <p:spPr>
          <a:xfrm>
            <a:off x="6626910" y="3650077"/>
            <a:ext cx="3617470" cy="1634845"/>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400" b="1" dirty="0">
                <a:solidFill>
                  <a:schemeClr val="tx1"/>
                </a:solidFill>
                <a:latin typeface="Calibri Light" panose="020F0302020204030204" pitchFamily="34" charset="0"/>
                <a:cs typeface="Calibri Light" panose="020F0302020204030204" pitchFamily="34" charset="0"/>
              </a:rPr>
              <a:t>Be bigger!</a:t>
            </a:r>
          </a:p>
          <a:p>
            <a:pPr algn="ctr"/>
            <a:endParaRPr lang="en-US" sz="1600" dirty="0" err="1">
              <a:solidFill>
                <a:schemeClr val="tx1"/>
              </a:solidFill>
              <a:latin typeface="+mj-lt"/>
            </a:endParaRPr>
          </a:p>
        </p:txBody>
      </p:sp>
      <p:sp>
        <p:nvSpPr>
          <p:cNvPr id="9" name="Text Placeholder 4">
            <a:extLst>
              <a:ext uri="{FF2B5EF4-FFF2-40B4-BE49-F238E27FC236}">
                <a16:creationId xmlns:a16="http://schemas.microsoft.com/office/drawing/2014/main" id="{87AA491A-8CA8-0830-DA87-3CA628396E50}"/>
              </a:ext>
            </a:extLst>
          </p:cNvPr>
          <p:cNvSpPr txBox="1">
            <a:spLocks/>
          </p:cNvSpPr>
          <p:nvPr/>
        </p:nvSpPr>
        <p:spPr>
          <a:xfrm>
            <a:off x="8190613" y="5455630"/>
            <a:ext cx="10752000" cy="34702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1pPr>
            <a:lvl2pPr marL="0" indent="0" algn="l" defTabSz="914400" rtl="0" eaLnBrk="1" latinLnBrk="0" hangingPunct="1">
              <a:lnSpc>
                <a:spcPct val="100000"/>
              </a:lnSpc>
              <a:spcBef>
                <a:spcPts val="1200"/>
              </a:spcBef>
              <a:spcAft>
                <a:spcPts val="300"/>
              </a:spcAft>
              <a:buClr>
                <a:schemeClr val="accent3"/>
              </a:buClr>
              <a:buFont typeface="Arial" panose="020B0604020202020204" pitchFamily="34" charset="0"/>
              <a:buNone/>
              <a:defRPr sz="1800" b="1" kern="1200" cap="all">
                <a:solidFill>
                  <a:schemeClr val="accent2"/>
                </a:solidFill>
                <a:latin typeface="+mj-lt"/>
                <a:ea typeface="+mn-ea"/>
                <a:cs typeface="+mn-cs"/>
              </a:defRPr>
            </a:lvl2pPr>
            <a:lvl3pPr marL="0" indent="0" algn="l" defTabSz="914400" rtl="0" eaLnBrk="1" latinLnBrk="0" hangingPunct="1">
              <a:lnSpc>
                <a:spcPct val="100000"/>
              </a:lnSpc>
              <a:spcBef>
                <a:spcPts val="1200"/>
              </a:spcBef>
              <a:spcAft>
                <a:spcPts val="300"/>
              </a:spcAft>
              <a:buClr>
                <a:schemeClr val="accent1"/>
              </a:buClr>
              <a:buFont typeface="Calibri Light" panose="020F0302020204030204" pitchFamily="34" charset="0"/>
              <a:buNone/>
              <a:defRPr sz="1800" b="1" kern="1200" cap="all">
                <a:solidFill>
                  <a:schemeClr val="accent2"/>
                </a:solidFill>
                <a:latin typeface="+mj-lt"/>
                <a:ea typeface="+mn-ea"/>
                <a:cs typeface="+mn-cs"/>
              </a:defRPr>
            </a:lvl3pPr>
            <a:lvl4pPr marL="0" indent="0" algn="l" defTabSz="914400" rtl="0" eaLnBrk="1" latinLnBrk="0" hangingPunct="1">
              <a:lnSpc>
                <a:spcPct val="100000"/>
              </a:lnSpc>
              <a:spcBef>
                <a:spcPts val="1200"/>
              </a:spcBef>
              <a:spcAft>
                <a:spcPts val="300"/>
              </a:spcAft>
              <a:buClr>
                <a:srgbClr val="9EC3E1"/>
              </a:buClr>
              <a:buFont typeface="Courier New" panose="02070309020205020404" pitchFamily="49" charset="0"/>
              <a:buNone/>
              <a:defRPr sz="1800" b="1" kern="1200" cap="all">
                <a:solidFill>
                  <a:schemeClr val="accent2"/>
                </a:solidFill>
                <a:latin typeface="+mj-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180" baseline="0">
                <a:solidFill>
                  <a:schemeClr val="accent2"/>
                </a:solidFill>
                <a:latin typeface="+mj-lt"/>
                <a:ea typeface="+mn-ea"/>
                <a:cs typeface="+mn-cs"/>
              </a:defRPr>
            </a:lvl7pPr>
            <a:lvl8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8pPr>
            <a:lvl9pPr marL="0" indent="0" algn="l" defTabSz="914400" rtl="0" eaLnBrk="1" latinLnBrk="0" hangingPunct="1">
              <a:lnSpc>
                <a:spcPct val="100000"/>
              </a:lnSpc>
              <a:spcBef>
                <a:spcPts val="1200"/>
              </a:spcBef>
              <a:spcAft>
                <a:spcPts val="300"/>
              </a:spcAft>
              <a:buFont typeface="Arial" panose="020B0604020202020204" pitchFamily="34" charset="0"/>
              <a:buNone/>
              <a:defRPr sz="1800" b="1" i="1" kern="1200" cap="all">
                <a:solidFill>
                  <a:schemeClr val="accent2"/>
                </a:solidFill>
                <a:latin typeface="+mj-lt"/>
                <a:ea typeface="+mn-ea"/>
                <a:cs typeface="+mn-cs"/>
              </a:defRPr>
            </a:lvl9pPr>
          </a:lstStyle>
          <a:p>
            <a:r>
              <a:rPr lang="en-US" dirty="0"/>
              <a:t>Attending  </a:t>
            </a:r>
          </a:p>
        </p:txBody>
      </p:sp>
    </p:spTree>
    <p:extLst>
      <p:ext uri="{BB962C8B-B14F-4D97-AF65-F5344CB8AC3E}">
        <p14:creationId xmlns:p14="http://schemas.microsoft.com/office/powerpoint/2010/main" val="376001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A1AF-3535-C57C-8BA6-B33BC3569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71838-CB69-F49D-8F7F-B09065A2B747}"/>
              </a:ext>
            </a:extLst>
          </p:cNvPr>
          <p:cNvSpPr>
            <a:spLocks noGrp="1"/>
          </p:cNvSpPr>
          <p:nvPr>
            <p:ph type="title"/>
          </p:nvPr>
        </p:nvSpPr>
        <p:spPr>
          <a:xfrm>
            <a:off x="719139" y="720000"/>
            <a:ext cx="3465404" cy="561600"/>
          </a:xfrm>
        </p:spPr>
        <p:txBody>
          <a:bodyPr/>
          <a:lstStyle/>
          <a:p>
            <a:r>
              <a:rPr lang="en-US" dirty="0"/>
              <a:t>Persistent barriers: institutional pressures for efficiency</a:t>
            </a:r>
          </a:p>
        </p:txBody>
      </p:sp>
      <p:sp>
        <p:nvSpPr>
          <p:cNvPr id="3" name="Date Placeholder 2">
            <a:extLst>
              <a:ext uri="{FF2B5EF4-FFF2-40B4-BE49-F238E27FC236}">
                <a16:creationId xmlns:a16="http://schemas.microsoft.com/office/drawing/2014/main" id="{4601F40D-39DD-6140-B660-95B042B364DF}"/>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4FFDB804-2A3F-7D52-B308-A1A646BDF209}"/>
              </a:ext>
            </a:extLst>
          </p:cNvPr>
          <p:cNvSpPr>
            <a:spLocks noGrp="1"/>
          </p:cNvSpPr>
          <p:nvPr>
            <p:ph type="sldNum" sz="quarter" idx="11"/>
          </p:nvPr>
        </p:nvSpPr>
        <p:spPr/>
        <p:txBody>
          <a:bodyPr/>
          <a:lstStyle/>
          <a:p>
            <a:fld id="{2DDEA8E7-5F55-4A60-8EF9-470692FC5635}" type="slidenum">
              <a:rPr lang="en-US" noProof="0" smtClean="0"/>
              <a:pPr/>
              <a:t>14</a:t>
            </a:fld>
            <a:endParaRPr lang="en-US" noProof="0"/>
          </a:p>
        </p:txBody>
      </p:sp>
      <p:sp>
        <p:nvSpPr>
          <p:cNvPr id="6" name="Rectangular Callout 5">
            <a:extLst>
              <a:ext uri="{FF2B5EF4-FFF2-40B4-BE49-F238E27FC236}">
                <a16:creationId xmlns:a16="http://schemas.microsoft.com/office/drawing/2014/main" id="{A8A40D80-15A9-43E1-1DA0-E8C2EA4D111B}"/>
              </a:ext>
            </a:extLst>
          </p:cNvPr>
          <p:cNvSpPr/>
          <p:nvPr/>
        </p:nvSpPr>
        <p:spPr>
          <a:xfrm>
            <a:off x="4184542" y="1142210"/>
            <a:ext cx="7288319" cy="4433400"/>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400" dirty="0">
                <a:solidFill>
                  <a:schemeClr val="tx1"/>
                </a:solidFill>
                <a:effectLst/>
                <a:latin typeface="Calibri Light" panose="020F0302020204030204" pitchFamily="34" charset="0"/>
                <a:cs typeface="Calibri Light" panose="020F0302020204030204" pitchFamily="34" charset="0"/>
              </a:rPr>
              <a:t>I wish that we had more support from higher-ups in the hospital around understanding the discharge challenges our patients face like housing or transportation barriers. I think that standard metrics that include length of stay and patient-directed discharges often don’t capture the full picture of our impact. And certainly, </a:t>
            </a:r>
            <a:r>
              <a:rPr lang="en-US" sz="2400" b="1" dirty="0">
                <a:solidFill>
                  <a:schemeClr val="tx1"/>
                </a:solidFill>
                <a:effectLst/>
                <a:latin typeface="Calibri Light" panose="020F0302020204030204" pitchFamily="34" charset="0"/>
                <a:cs typeface="Calibri Light" panose="020F0302020204030204" pitchFamily="34" charset="0"/>
              </a:rPr>
              <a:t>the metrics that involve financial compensation for the healthcare system </a:t>
            </a:r>
            <a:r>
              <a:rPr lang="en-US" sz="2400" b="1" dirty="0">
                <a:solidFill>
                  <a:schemeClr val="tx1"/>
                </a:solidFill>
                <a:latin typeface="Calibri Light" panose="020F0302020204030204" pitchFamily="34" charset="0"/>
                <a:cs typeface="Calibri Light" panose="020F0302020204030204" pitchFamily="34" charset="0"/>
              </a:rPr>
              <a:t>are</a:t>
            </a:r>
            <a:r>
              <a:rPr lang="en-US" sz="2400" b="1" dirty="0">
                <a:solidFill>
                  <a:schemeClr val="tx1"/>
                </a:solidFill>
                <a:effectLst/>
                <a:latin typeface="Calibri Light" panose="020F0302020204030204" pitchFamily="34" charset="0"/>
                <a:cs typeface="Calibri Light" panose="020F0302020204030204" pitchFamily="34" charset="0"/>
              </a:rPr>
              <a:t> </a:t>
            </a:r>
            <a:r>
              <a:rPr lang="en-US" sz="2400" b="1" dirty="0" err="1">
                <a:solidFill>
                  <a:schemeClr val="tx1"/>
                </a:solidFill>
                <a:effectLst/>
                <a:latin typeface="Calibri Light" panose="020F0302020204030204" pitchFamily="34" charset="0"/>
                <a:cs typeface="Calibri Light" panose="020F0302020204030204" pitchFamily="34" charset="0"/>
              </a:rPr>
              <a:t>gonna</a:t>
            </a:r>
            <a:r>
              <a:rPr lang="en-US" sz="2400" b="1" dirty="0">
                <a:solidFill>
                  <a:schemeClr val="tx1"/>
                </a:solidFill>
                <a:effectLst/>
                <a:latin typeface="Calibri Light" panose="020F0302020204030204" pitchFamily="34" charset="0"/>
                <a:cs typeface="Calibri Light" panose="020F0302020204030204" pitchFamily="34" charset="0"/>
              </a:rPr>
              <a:t> be what matters most. </a:t>
            </a:r>
          </a:p>
          <a:p>
            <a:pPr algn="ctr"/>
            <a:endParaRPr lang="en-US" sz="1600" dirty="0" err="1">
              <a:latin typeface="+mj-lt"/>
            </a:endParaRPr>
          </a:p>
        </p:txBody>
      </p:sp>
      <p:sp>
        <p:nvSpPr>
          <p:cNvPr id="8" name="Text Placeholder 4">
            <a:extLst>
              <a:ext uri="{FF2B5EF4-FFF2-40B4-BE49-F238E27FC236}">
                <a16:creationId xmlns:a16="http://schemas.microsoft.com/office/drawing/2014/main" id="{D59A07EE-D3A5-3204-1BC8-5C38226DA643}"/>
              </a:ext>
            </a:extLst>
          </p:cNvPr>
          <p:cNvSpPr txBox="1">
            <a:spLocks/>
          </p:cNvSpPr>
          <p:nvPr/>
        </p:nvSpPr>
        <p:spPr>
          <a:xfrm>
            <a:off x="7735512" y="5715790"/>
            <a:ext cx="10752000" cy="34702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1pPr>
            <a:lvl2pPr marL="0" indent="0" algn="l" defTabSz="914400" rtl="0" eaLnBrk="1" latinLnBrk="0" hangingPunct="1">
              <a:lnSpc>
                <a:spcPct val="100000"/>
              </a:lnSpc>
              <a:spcBef>
                <a:spcPts val="1200"/>
              </a:spcBef>
              <a:spcAft>
                <a:spcPts val="300"/>
              </a:spcAft>
              <a:buClr>
                <a:schemeClr val="accent3"/>
              </a:buClr>
              <a:buFont typeface="Arial" panose="020B0604020202020204" pitchFamily="34" charset="0"/>
              <a:buNone/>
              <a:defRPr sz="1800" b="1" kern="1200" cap="all">
                <a:solidFill>
                  <a:schemeClr val="accent2"/>
                </a:solidFill>
                <a:latin typeface="+mj-lt"/>
                <a:ea typeface="+mn-ea"/>
                <a:cs typeface="+mn-cs"/>
              </a:defRPr>
            </a:lvl2pPr>
            <a:lvl3pPr marL="0" indent="0" algn="l" defTabSz="914400" rtl="0" eaLnBrk="1" latinLnBrk="0" hangingPunct="1">
              <a:lnSpc>
                <a:spcPct val="100000"/>
              </a:lnSpc>
              <a:spcBef>
                <a:spcPts val="1200"/>
              </a:spcBef>
              <a:spcAft>
                <a:spcPts val="300"/>
              </a:spcAft>
              <a:buClr>
                <a:schemeClr val="accent1"/>
              </a:buClr>
              <a:buFont typeface="Calibri Light" panose="020F0302020204030204" pitchFamily="34" charset="0"/>
              <a:buNone/>
              <a:defRPr sz="1800" b="1" kern="1200" cap="all">
                <a:solidFill>
                  <a:schemeClr val="accent2"/>
                </a:solidFill>
                <a:latin typeface="+mj-lt"/>
                <a:ea typeface="+mn-ea"/>
                <a:cs typeface="+mn-cs"/>
              </a:defRPr>
            </a:lvl3pPr>
            <a:lvl4pPr marL="0" indent="0" algn="l" defTabSz="914400" rtl="0" eaLnBrk="1" latinLnBrk="0" hangingPunct="1">
              <a:lnSpc>
                <a:spcPct val="100000"/>
              </a:lnSpc>
              <a:spcBef>
                <a:spcPts val="1200"/>
              </a:spcBef>
              <a:spcAft>
                <a:spcPts val="300"/>
              </a:spcAft>
              <a:buClr>
                <a:srgbClr val="9EC3E1"/>
              </a:buClr>
              <a:buFont typeface="Courier New" panose="02070309020205020404" pitchFamily="49" charset="0"/>
              <a:buNone/>
              <a:defRPr sz="1800" b="1" kern="1200" cap="all">
                <a:solidFill>
                  <a:schemeClr val="accent2"/>
                </a:solidFill>
                <a:latin typeface="+mj-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180" baseline="0">
                <a:solidFill>
                  <a:schemeClr val="accent2"/>
                </a:solidFill>
                <a:latin typeface="+mj-lt"/>
                <a:ea typeface="+mn-ea"/>
                <a:cs typeface="+mn-cs"/>
              </a:defRPr>
            </a:lvl7pPr>
            <a:lvl8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8pPr>
            <a:lvl9pPr marL="0" indent="0" algn="l" defTabSz="914400" rtl="0" eaLnBrk="1" latinLnBrk="0" hangingPunct="1">
              <a:lnSpc>
                <a:spcPct val="100000"/>
              </a:lnSpc>
              <a:spcBef>
                <a:spcPts val="1200"/>
              </a:spcBef>
              <a:spcAft>
                <a:spcPts val="300"/>
              </a:spcAft>
              <a:buFont typeface="Arial" panose="020B0604020202020204" pitchFamily="34" charset="0"/>
              <a:buNone/>
              <a:defRPr sz="1800" b="1" i="1" kern="1200" cap="all">
                <a:solidFill>
                  <a:schemeClr val="accent2"/>
                </a:solidFill>
                <a:latin typeface="+mj-lt"/>
                <a:ea typeface="+mn-ea"/>
                <a:cs typeface="+mn-cs"/>
              </a:defRPr>
            </a:lvl9pPr>
          </a:lstStyle>
          <a:p>
            <a:pPr>
              <a:spcBef>
                <a:spcPts val="0"/>
              </a:spcBef>
            </a:pPr>
            <a:r>
              <a:rPr lang="en-US" dirty="0"/>
              <a:t>Addiction medicine </a:t>
            </a:r>
          </a:p>
          <a:p>
            <a:pPr>
              <a:spcBef>
                <a:spcPts val="0"/>
              </a:spcBef>
            </a:pPr>
            <a:r>
              <a:rPr lang="en-US" dirty="0"/>
              <a:t>Fellow</a:t>
            </a:r>
          </a:p>
        </p:txBody>
      </p:sp>
    </p:spTree>
    <p:extLst>
      <p:ext uri="{BB962C8B-B14F-4D97-AF65-F5344CB8AC3E}">
        <p14:creationId xmlns:p14="http://schemas.microsoft.com/office/powerpoint/2010/main" val="27927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DD82-EA6A-648F-1B4F-250449548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B081D-38D4-C7E5-8119-2D7A35FBB015}"/>
              </a:ext>
            </a:extLst>
          </p:cNvPr>
          <p:cNvSpPr>
            <a:spLocks noGrp="1"/>
          </p:cNvSpPr>
          <p:nvPr>
            <p:ph type="title"/>
          </p:nvPr>
        </p:nvSpPr>
        <p:spPr>
          <a:xfrm>
            <a:off x="719138" y="720000"/>
            <a:ext cx="3869191" cy="561600"/>
          </a:xfrm>
        </p:spPr>
        <p:txBody>
          <a:bodyPr/>
          <a:lstStyle/>
          <a:p>
            <a:r>
              <a:rPr lang="en-US" dirty="0"/>
              <a:t>Persistent barriers: clinician knowledge</a:t>
            </a:r>
          </a:p>
        </p:txBody>
      </p:sp>
      <p:sp>
        <p:nvSpPr>
          <p:cNvPr id="3" name="Date Placeholder 2">
            <a:extLst>
              <a:ext uri="{FF2B5EF4-FFF2-40B4-BE49-F238E27FC236}">
                <a16:creationId xmlns:a16="http://schemas.microsoft.com/office/drawing/2014/main" id="{847984F0-3456-4456-1B16-90B00C4A783A}"/>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842CC4A7-E651-49D0-D288-2F8F1D089F2F}"/>
              </a:ext>
            </a:extLst>
          </p:cNvPr>
          <p:cNvSpPr>
            <a:spLocks noGrp="1"/>
          </p:cNvSpPr>
          <p:nvPr>
            <p:ph type="sldNum" sz="quarter" idx="11"/>
          </p:nvPr>
        </p:nvSpPr>
        <p:spPr/>
        <p:txBody>
          <a:bodyPr/>
          <a:lstStyle/>
          <a:p>
            <a:fld id="{2DDEA8E7-5F55-4A60-8EF9-470692FC5635}" type="slidenum">
              <a:rPr lang="en-US" noProof="0" smtClean="0"/>
              <a:pPr/>
              <a:t>15</a:t>
            </a:fld>
            <a:endParaRPr lang="en-US" noProof="0"/>
          </a:p>
        </p:txBody>
      </p:sp>
      <p:sp>
        <p:nvSpPr>
          <p:cNvPr id="5" name="Text Placeholder 4">
            <a:extLst>
              <a:ext uri="{FF2B5EF4-FFF2-40B4-BE49-F238E27FC236}">
                <a16:creationId xmlns:a16="http://schemas.microsoft.com/office/drawing/2014/main" id="{0E367D0F-8981-1556-DB6A-BB50348DA57A}"/>
              </a:ext>
            </a:extLst>
          </p:cNvPr>
          <p:cNvSpPr>
            <a:spLocks noGrp="1"/>
          </p:cNvSpPr>
          <p:nvPr>
            <p:ph type="body" sz="quarter" idx="13"/>
          </p:nvPr>
        </p:nvSpPr>
        <p:spPr>
          <a:xfrm>
            <a:off x="7805739" y="4967991"/>
            <a:ext cx="10752000" cy="347020"/>
          </a:xfrm>
        </p:spPr>
        <p:txBody>
          <a:bodyPr/>
          <a:lstStyle/>
          <a:p>
            <a:pPr>
              <a:spcBef>
                <a:spcPts val="0"/>
              </a:spcBef>
            </a:pPr>
            <a:r>
              <a:rPr lang="en-US" dirty="0"/>
              <a:t>Addiction Medicine </a:t>
            </a:r>
          </a:p>
          <a:p>
            <a:pPr>
              <a:spcBef>
                <a:spcPts val="0"/>
              </a:spcBef>
            </a:pPr>
            <a:r>
              <a:rPr lang="en-US" dirty="0"/>
              <a:t>attending </a:t>
            </a:r>
          </a:p>
        </p:txBody>
      </p:sp>
      <p:sp>
        <p:nvSpPr>
          <p:cNvPr id="7" name="Rectangular Callout 6">
            <a:extLst>
              <a:ext uri="{FF2B5EF4-FFF2-40B4-BE49-F238E27FC236}">
                <a16:creationId xmlns:a16="http://schemas.microsoft.com/office/drawing/2014/main" id="{0996207E-73B0-E053-F532-7A696D616B19}"/>
              </a:ext>
            </a:extLst>
          </p:cNvPr>
          <p:cNvSpPr/>
          <p:nvPr/>
        </p:nvSpPr>
        <p:spPr>
          <a:xfrm>
            <a:off x="3858338" y="873518"/>
            <a:ext cx="7612801" cy="3925295"/>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effectLst/>
                <a:latin typeface="Calibri Light" panose="020F0302020204030204" pitchFamily="34" charset="0"/>
                <a:cs typeface="Calibri Light" panose="020F0302020204030204" pitchFamily="34" charset="0"/>
              </a:rPr>
              <a:t>There is certainly a gap in the primary team providers who basically have </a:t>
            </a:r>
            <a:r>
              <a:rPr lang="en-US" sz="2800" b="1" dirty="0">
                <a:solidFill>
                  <a:schemeClr val="tx1"/>
                </a:solidFill>
                <a:effectLst/>
                <a:latin typeface="Calibri Light" panose="020F0302020204030204" pitchFamily="34" charset="0"/>
                <a:cs typeface="Calibri Light" panose="020F0302020204030204" pitchFamily="34" charset="0"/>
              </a:rPr>
              <a:t>no idea how to engage this patient population</a:t>
            </a:r>
            <a:r>
              <a:rPr lang="en-US" sz="2800" dirty="0">
                <a:solidFill>
                  <a:schemeClr val="tx1"/>
                </a:solidFill>
                <a:effectLst/>
                <a:latin typeface="Calibri Light" panose="020F0302020204030204" pitchFamily="34" charset="0"/>
                <a:cs typeface="Calibri Light" panose="020F0302020204030204" pitchFamily="34" charset="0"/>
              </a:rPr>
              <a:t>. Both clinically, but also socially…both hospital-wide and also patients’ individual primary teams there is </a:t>
            </a:r>
            <a:r>
              <a:rPr lang="en-US" sz="2800" b="1" dirty="0">
                <a:solidFill>
                  <a:schemeClr val="tx1"/>
                </a:solidFill>
                <a:effectLst/>
                <a:latin typeface="Calibri Light" panose="020F0302020204030204" pitchFamily="34" charset="0"/>
                <a:cs typeface="Calibri Light" panose="020F0302020204030204" pitchFamily="34" charset="0"/>
              </a:rPr>
              <a:t>big gaps in knowledge in how to work with this patient population.</a:t>
            </a:r>
          </a:p>
          <a:p>
            <a:pPr algn="ctr"/>
            <a:endParaRPr lang="en-US" sz="1600" dirty="0" err="1">
              <a:latin typeface="+mj-lt"/>
            </a:endParaRPr>
          </a:p>
        </p:txBody>
      </p:sp>
    </p:spTree>
    <p:extLst>
      <p:ext uri="{BB962C8B-B14F-4D97-AF65-F5344CB8AC3E}">
        <p14:creationId xmlns:p14="http://schemas.microsoft.com/office/powerpoint/2010/main" val="21093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7B3B-B0A7-02EE-5352-C1D7090EA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3FFD9-32E2-4B23-12EC-C4703AD6B2E9}"/>
              </a:ext>
            </a:extLst>
          </p:cNvPr>
          <p:cNvSpPr>
            <a:spLocks noGrp="1"/>
          </p:cNvSpPr>
          <p:nvPr>
            <p:ph type="title"/>
          </p:nvPr>
        </p:nvSpPr>
        <p:spPr>
          <a:xfrm>
            <a:off x="719138" y="720000"/>
            <a:ext cx="2743200" cy="561600"/>
          </a:xfrm>
        </p:spPr>
        <p:txBody>
          <a:bodyPr/>
          <a:lstStyle/>
          <a:p>
            <a:r>
              <a:rPr lang="en-US" dirty="0"/>
              <a:t>Persistent barriers: clinician knowledge</a:t>
            </a:r>
          </a:p>
        </p:txBody>
      </p:sp>
      <p:sp>
        <p:nvSpPr>
          <p:cNvPr id="3" name="Date Placeholder 2">
            <a:extLst>
              <a:ext uri="{FF2B5EF4-FFF2-40B4-BE49-F238E27FC236}">
                <a16:creationId xmlns:a16="http://schemas.microsoft.com/office/drawing/2014/main" id="{67D3C5E5-BFF7-086B-BA48-DB38D4130983}"/>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1290F9CC-8916-0A8D-5B3D-C406469B8404}"/>
              </a:ext>
            </a:extLst>
          </p:cNvPr>
          <p:cNvSpPr>
            <a:spLocks noGrp="1"/>
          </p:cNvSpPr>
          <p:nvPr>
            <p:ph type="sldNum" sz="quarter" idx="11"/>
          </p:nvPr>
        </p:nvSpPr>
        <p:spPr/>
        <p:txBody>
          <a:bodyPr/>
          <a:lstStyle/>
          <a:p>
            <a:fld id="{2DDEA8E7-5F55-4A60-8EF9-470692FC5635}" type="slidenum">
              <a:rPr lang="en-US" noProof="0" smtClean="0"/>
              <a:pPr/>
              <a:t>16</a:t>
            </a:fld>
            <a:endParaRPr lang="en-US" noProof="0"/>
          </a:p>
        </p:txBody>
      </p:sp>
      <p:sp>
        <p:nvSpPr>
          <p:cNvPr id="5" name="Text Placeholder 4">
            <a:extLst>
              <a:ext uri="{FF2B5EF4-FFF2-40B4-BE49-F238E27FC236}">
                <a16:creationId xmlns:a16="http://schemas.microsoft.com/office/drawing/2014/main" id="{A94ECE19-1F9C-2956-3C5B-2F0AF386EB36}"/>
              </a:ext>
            </a:extLst>
          </p:cNvPr>
          <p:cNvSpPr>
            <a:spLocks noGrp="1"/>
          </p:cNvSpPr>
          <p:nvPr>
            <p:ph type="body" sz="quarter" idx="13"/>
          </p:nvPr>
        </p:nvSpPr>
        <p:spPr>
          <a:xfrm>
            <a:off x="6816000" y="5363565"/>
            <a:ext cx="10752000" cy="347020"/>
          </a:xfrm>
        </p:spPr>
        <p:txBody>
          <a:bodyPr/>
          <a:lstStyle/>
          <a:p>
            <a:r>
              <a:rPr lang="en-US" dirty="0"/>
              <a:t>nurse</a:t>
            </a:r>
          </a:p>
        </p:txBody>
      </p:sp>
      <p:sp>
        <p:nvSpPr>
          <p:cNvPr id="6" name="Rectangular Callout 5">
            <a:extLst>
              <a:ext uri="{FF2B5EF4-FFF2-40B4-BE49-F238E27FC236}">
                <a16:creationId xmlns:a16="http://schemas.microsoft.com/office/drawing/2014/main" id="{82C42C50-392A-053B-8AD3-35706FBC4171}"/>
              </a:ext>
            </a:extLst>
          </p:cNvPr>
          <p:cNvSpPr/>
          <p:nvPr/>
        </p:nvSpPr>
        <p:spPr>
          <a:xfrm>
            <a:off x="3705101" y="1479958"/>
            <a:ext cx="7445403" cy="3685249"/>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effectLst/>
                <a:latin typeface="Calibri Light" panose="020F0302020204030204" pitchFamily="34" charset="0"/>
                <a:cs typeface="Calibri Light" panose="020F0302020204030204" pitchFamily="34" charset="0"/>
              </a:rPr>
              <a:t>I think I might be a little bit </a:t>
            </a:r>
            <a:r>
              <a:rPr lang="en-US" sz="2800" b="1" dirty="0">
                <a:solidFill>
                  <a:schemeClr val="tx1"/>
                </a:solidFill>
                <a:effectLst/>
                <a:latin typeface="Calibri Light" panose="020F0302020204030204" pitchFamily="34" charset="0"/>
                <a:cs typeface="Calibri Light" panose="020F0302020204030204" pitchFamily="34" charset="0"/>
              </a:rPr>
              <a:t>uneducated about what our policies are with addiction</a:t>
            </a:r>
            <a:r>
              <a:rPr lang="en-US" sz="2800" dirty="0">
                <a:solidFill>
                  <a:schemeClr val="tx1"/>
                </a:solidFill>
                <a:effectLst/>
                <a:latin typeface="Calibri Light" panose="020F0302020204030204" pitchFamily="34" charset="0"/>
                <a:cs typeface="Calibri Light" panose="020F0302020204030204" pitchFamily="34" charset="0"/>
              </a:rPr>
              <a:t>…I do the best I can, but I’m new to the </a:t>
            </a:r>
            <a:r>
              <a:rPr lang="en-US" sz="2800" dirty="0" err="1">
                <a:solidFill>
                  <a:schemeClr val="tx1"/>
                </a:solidFill>
                <a:effectLst/>
                <a:latin typeface="Calibri Light" panose="020F0302020204030204" pitchFamily="34" charset="0"/>
                <a:cs typeface="Calibri Light" panose="020F0302020204030204" pitchFamily="34" charset="0"/>
              </a:rPr>
              <a:t>tranq</a:t>
            </a:r>
            <a:r>
              <a:rPr lang="en-US" sz="2800" dirty="0">
                <a:solidFill>
                  <a:schemeClr val="tx1"/>
                </a:solidFill>
                <a:effectLst/>
                <a:latin typeface="Calibri Light" panose="020F0302020204030204" pitchFamily="34" charset="0"/>
                <a:cs typeface="Calibri Light" panose="020F0302020204030204" pitchFamily="34" charset="0"/>
              </a:rPr>
              <a:t> drugs. I’m not familiar with what you would use or not use to make a person comfortable …</a:t>
            </a:r>
            <a:r>
              <a:rPr lang="en-US" sz="2800" b="1" dirty="0">
                <a:solidFill>
                  <a:schemeClr val="tx1"/>
                </a:solidFill>
                <a:effectLst/>
                <a:latin typeface="Calibri Light" panose="020F0302020204030204" pitchFamily="34" charset="0"/>
                <a:cs typeface="Calibri Light" panose="020F0302020204030204" pitchFamily="34" charset="0"/>
              </a:rPr>
              <a:t>I want to see them be able to get through the withdrawal and I don’t know what that requires. </a:t>
            </a:r>
          </a:p>
          <a:p>
            <a:pPr algn="ctr"/>
            <a:endParaRPr lang="en-US" sz="1600" dirty="0">
              <a:latin typeface="+mj-lt"/>
            </a:endParaRPr>
          </a:p>
        </p:txBody>
      </p:sp>
    </p:spTree>
    <p:extLst>
      <p:ext uri="{BB962C8B-B14F-4D97-AF65-F5344CB8AC3E}">
        <p14:creationId xmlns:p14="http://schemas.microsoft.com/office/powerpoint/2010/main" val="32244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106D-1F17-5ED6-1AF3-310F928FA3EB}"/>
              </a:ext>
            </a:extLst>
          </p:cNvPr>
          <p:cNvSpPr>
            <a:spLocks noGrp="1"/>
          </p:cNvSpPr>
          <p:nvPr>
            <p:ph type="title"/>
          </p:nvPr>
        </p:nvSpPr>
        <p:spPr/>
        <p:txBody>
          <a:bodyPr/>
          <a:lstStyle/>
          <a:p>
            <a:r>
              <a:rPr lang="en-US" sz="4800" dirty="0"/>
              <a:t>Limitations</a:t>
            </a:r>
          </a:p>
        </p:txBody>
      </p:sp>
      <p:sp>
        <p:nvSpPr>
          <p:cNvPr id="5" name="Text Placeholder 4">
            <a:extLst>
              <a:ext uri="{FF2B5EF4-FFF2-40B4-BE49-F238E27FC236}">
                <a16:creationId xmlns:a16="http://schemas.microsoft.com/office/drawing/2014/main" id="{BED5F65F-38FD-A0BD-F872-BA1FAC7CA9C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8D44670-8F76-558B-D67E-7500BC06CF13}"/>
              </a:ext>
            </a:extLst>
          </p:cNvPr>
          <p:cNvSpPr>
            <a:spLocks noGrp="1"/>
          </p:cNvSpPr>
          <p:nvPr>
            <p:ph type="body" sz="quarter" idx="13"/>
          </p:nvPr>
        </p:nvSpPr>
        <p:spPr>
          <a:xfrm>
            <a:off x="5500800" y="720000"/>
            <a:ext cx="6566014" cy="5414400"/>
          </a:xfrm>
        </p:spPr>
        <p:txBody>
          <a:bodyPr/>
          <a:lstStyle/>
          <a:p>
            <a:pPr marL="285750" indent="-285750">
              <a:lnSpc>
                <a:spcPct val="100000"/>
              </a:lnSpc>
              <a:buFont typeface="Arial" panose="020B0604020202020204" pitchFamily="34" charset="0"/>
              <a:buChar char="•"/>
            </a:pPr>
            <a:r>
              <a:rPr lang="en-US" sz="2400" cap="none" dirty="0">
                <a:effectLst/>
                <a:latin typeface="Calibri" panose="020F0502020204030204" pitchFamily="34" charset="0"/>
                <a:ea typeface="Times New Roman" panose="02020603050405020304" pitchFamily="18" charset="0"/>
                <a:cs typeface="Calibri" panose="020F0502020204030204" pitchFamily="34" charset="0"/>
              </a:rPr>
              <a:t>The study took place in a single hospital setting in a single city. </a:t>
            </a:r>
          </a:p>
          <a:p>
            <a:pPr marL="285750" indent="-28575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Lack of patient perspective </a:t>
            </a:r>
          </a:p>
          <a:p>
            <a:pPr marL="285750" indent="-285750">
              <a:lnSpc>
                <a:spcPct val="100000"/>
              </a:lnSpc>
              <a:buFont typeface="Arial" panose="020B0604020202020204" pitchFamily="34" charset="0"/>
              <a:buChar char="•"/>
            </a:pPr>
            <a:endParaRPr lang="en-US"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10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Diversity, Equity &amp; Inclusion</a:t>
            </a:r>
          </a:p>
        </p:txBody>
      </p:sp>
      <p:sp>
        <p:nvSpPr>
          <p:cNvPr id="5" name="Text Placeholder 4">
            <a:extLst>
              <a:ext uri="{FF2B5EF4-FFF2-40B4-BE49-F238E27FC236}">
                <a16:creationId xmlns:a16="http://schemas.microsoft.com/office/drawing/2014/main" id="{3C52636C-C37B-E11C-60DE-1A74D5D40645}"/>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0C5B3BF8-8955-267E-252F-4A951C2AB291}"/>
              </a:ext>
            </a:extLst>
          </p:cNvPr>
          <p:cNvSpPr>
            <a:spLocks noGrp="1"/>
          </p:cNvSpPr>
          <p:nvPr>
            <p:ph type="body" sz="quarter" idx="13"/>
          </p:nvPr>
        </p:nvSpPr>
        <p:spPr>
          <a:xfrm>
            <a:off x="5500800" y="720000"/>
            <a:ext cx="6533357" cy="5414400"/>
          </a:xfrm>
        </p:spPr>
        <p:txBody>
          <a:bodyPr/>
          <a:lstStyle/>
          <a:p>
            <a:pPr marL="342900" indent="-34290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Other limitations include the lack of gender, race &amp; ethnic diversity in our sample &amp; study team</a:t>
            </a:r>
          </a:p>
          <a:p>
            <a:pPr marL="342900" indent="-34290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Implications for the workforce of people caring for people with SUD</a:t>
            </a:r>
          </a:p>
          <a:p>
            <a:pPr marL="342900" lvl="2" indent="-342900">
              <a:lnSpc>
                <a:spcPct val="100000"/>
              </a:lnSpc>
              <a:buFont typeface="Arial" panose="020B0604020202020204" pitchFamily="34" charset="0"/>
              <a:buChar char="•"/>
            </a:pPr>
            <a:endParaRPr lang="en-US" sz="2400" cap="none" dirty="0">
              <a:latin typeface="Calibri" panose="020F0502020204030204" pitchFamily="34" charset="0"/>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271355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Conclusion</a:t>
            </a:r>
          </a:p>
        </p:txBody>
      </p:sp>
      <p:sp>
        <p:nvSpPr>
          <p:cNvPr id="6" name="Text Placeholder 5">
            <a:extLst>
              <a:ext uri="{FF2B5EF4-FFF2-40B4-BE49-F238E27FC236}">
                <a16:creationId xmlns:a16="http://schemas.microsoft.com/office/drawing/2014/main" id="{0C5B3BF8-8955-267E-252F-4A951C2AB291}"/>
              </a:ext>
            </a:extLst>
          </p:cNvPr>
          <p:cNvSpPr>
            <a:spLocks noGrp="1"/>
          </p:cNvSpPr>
          <p:nvPr>
            <p:ph type="body" sz="quarter" idx="13"/>
          </p:nvPr>
        </p:nvSpPr>
        <p:spPr>
          <a:xfrm>
            <a:off x="4943061" y="720000"/>
            <a:ext cx="6526539" cy="5414400"/>
          </a:xfrm>
        </p:spPr>
        <p:txBody>
          <a:bodyPr/>
          <a:lstStyle/>
          <a:p>
            <a:pPr marL="285750" indent="-285750">
              <a:lnSpc>
                <a:spcPct val="100000"/>
              </a:lnSpc>
              <a:spcAft>
                <a:spcPts val="600"/>
              </a:spcAft>
              <a:buFont typeface="Arial" panose="020B0604020202020204" pitchFamily="34" charset="0"/>
              <a:buChar char="•"/>
            </a:pPr>
            <a:r>
              <a:rPr lang="en-US" sz="2400" kern="0" cap="none" dirty="0">
                <a:effectLst/>
                <a:latin typeface="Calibri Light" panose="020F0302020204030204" pitchFamily="34" charset="0"/>
                <a:ea typeface="Times New Roman" panose="02020603050405020304" pitchFamily="18" charset="0"/>
              </a:rPr>
              <a:t>Our research findings demonstrate that ACS can address some key obstacles, improving patient care and reducing provider burnout. </a:t>
            </a:r>
          </a:p>
          <a:p>
            <a:pPr marL="285750" indent="-285750">
              <a:lnSpc>
                <a:spcPct val="100000"/>
              </a:lnSpc>
              <a:spcAft>
                <a:spcPts val="600"/>
              </a:spcAft>
              <a:buFont typeface="Arial" panose="020B0604020202020204" pitchFamily="34" charset="0"/>
              <a:buChar char="•"/>
            </a:pPr>
            <a:r>
              <a:rPr lang="en-US" sz="2400" kern="0" cap="none" dirty="0">
                <a:effectLst/>
                <a:latin typeface="Calibri Light" panose="020F0302020204030204" pitchFamily="34" charset="0"/>
                <a:ea typeface="Times New Roman" panose="02020603050405020304" pitchFamily="18" charset="0"/>
              </a:rPr>
              <a:t>However, gaps still exist and addressing systemic barriers by increasing resources for discharge planning and expanding addiction medicine education initiatives to non-specialized providers, will be critical to improving care for patients with SUD . </a:t>
            </a:r>
          </a:p>
        </p:txBody>
      </p:sp>
    </p:spTree>
    <p:custDataLst>
      <p:custData r:id="rId1"/>
      <p:custData r:id="rId2"/>
    </p:custDataLst>
    <p:extLst>
      <p:ext uri="{BB962C8B-B14F-4D97-AF65-F5344CB8AC3E}">
        <p14:creationId xmlns:p14="http://schemas.microsoft.com/office/powerpoint/2010/main" val="158396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AD56-D6B4-973A-35A1-09A27E9A7ADA}"/>
              </a:ext>
            </a:extLst>
          </p:cNvPr>
          <p:cNvSpPr>
            <a:spLocks noGrp="1"/>
          </p:cNvSpPr>
          <p:nvPr>
            <p:ph type="ctrTitle"/>
          </p:nvPr>
        </p:nvSpPr>
        <p:spPr>
          <a:xfrm>
            <a:off x="720000" y="3160800"/>
            <a:ext cx="10733505" cy="1782000"/>
          </a:xfrm>
        </p:spPr>
        <p:txBody>
          <a:bodyPr anchor="t">
            <a:normAutofit/>
          </a:bodyPr>
          <a:lstStyle/>
          <a:p>
            <a:pPr algn="ctr"/>
            <a:r>
              <a:rPr lang="en-US" sz="3600" b="0" dirty="0">
                <a:latin typeface="Calibri Light" panose="020F0302020204030204" pitchFamily="34" charset="0"/>
                <a:cs typeface="Calibri Light" panose="020F0302020204030204" pitchFamily="34" charset="0"/>
              </a:rPr>
              <a:t>I do not have any conflicts of interest to disclose. </a:t>
            </a:r>
          </a:p>
        </p:txBody>
      </p:sp>
      <p:sp>
        <p:nvSpPr>
          <p:cNvPr id="10" name="Subtitle 2">
            <a:extLst>
              <a:ext uri="{FF2B5EF4-FFF2-40B4-BE49-F238E27FC236}">
                <a16:creationId xmlns:a16="http://schemas.microsoft.com/office/drawing/2014/main" id="{64DA2E2D-ED77-4F42-7D45-6EC88322579D}"/>
              </a:ext>
            </a:extLst>
          </p:cNvPr>
          <p:cNvSpPr>
            <a:spLocks noGrp="1"/>
          </p:cNvSpPr>
          <p:nvPr>
            <p:ph type="subTitle" idx="1"/>
          </p:nvPr>
        </p:nvSpPr>
        <p:spPr>
          <a:xfrm>
            <a:off x="720000" y="2703600"/>
            <a:ext cx="10733504" cy="306000"/>
          </a:xfrm>
        </p:spPr>
        <p:txBody>
          <a:bodyPr/>
          <a:lstStyle/>
          <a:p>
            <a:endParaRPr lang="en-US"/>
          </a:p>
        </p:txBody>
      </p:sp>
      <p:sp>
        <p:nvSpPr>
          <p:cNvPr id="14" name="Text Placeholder 4">
            <a:extLst>
              <a:ext uri="{FF2B5EF4-FFF2-40B4-BE49-F238E27FC236}">
                <a16:creationId xmlns:a16="http://schemas.microsoft.com/office/drawing/2014/main" id="{551A1120-0B2C-37E1-DE41-800BFB0BCCD8}"/>
              </a:ext>
            </a:extLst>
          </p:cNvPr>
          <p:cNvSpPr>
            <a:spLocks noGrp="1"/>
          </p:cNvSpPr>
          <p:nvPr>
            <p:ph type="body" sz="quarter" idx="24"/>
          </p:nvPr>
        </p:nvSpPr>
        <p:spPr>
          <a:xfrm>
            <a:off x="0" y="0"/>
            <a:ext cx="12193200" cy="36000"/>
          </a:xfrm>
        </p:spPr>
        <p:txBody>
          <a:bodyPr/>
          <a:lstStyle/>
          <a:p>
            <a:endParaRPr lang="en-US"/>
          </a:p>
        </p:txBody>
      </p:sp>
      <p:sp>
        <p:nvSpPr>
          <p:cNvPr id="16" name="Text Placeholder 5">
            <a:extLst>
              <a:ext uri="{FF2B5EF4-FFF2-40B4-BE49-F238E27FC236}">
                <a16:creationId xmlns:a16="http://schemas.microsoft.com/office/drawing/2014/main" id="{7A42807A-1572-EADD-D29E-40C227E4142A}"/>
              </a:ext>
            </a:extLst>
          </p:cNvPr>
          <p:cNvSpPr>
            <a:spLocks noGrp="1"/>
          </p:cNvSpPr>
          <p:nvPr>
            <p:ph type="body" sz="quarter" idx="25"/>
          </p:nvPr>
        </p:nvSpPr>
        <p:spPr>
          <a:xfrm>
            <a:off x="720000" y="5548700"/>
            <a:ext cx="5194300" cy="180000"/>
          </a:xfrm>
        </p:spPr>
        <p:txBody>
          <a:bodyPr/>
          <a:lstStyle/>
          <a:p>
            <a:endParaRPr lang="en-US"/>
          </a:p>
        </p:txBody>
      </p:sp>
      <p:sp>
        <p:nvSpPr>
          <p:cNvPr id="18" name="Text Placeholder 6">
            <a:extLst>
              <a:ext uri="{FF2B5EF4-FFF2-40B4-BE49-F238E27FC236}">
                <a16:creationId xmlns:a16="http://schemas.microsoft.com/office/drawing/2014/main" id="{9F8E6B91-BB4A-E45E-3C28-4A9CA89F7B0C}"/>
              </a:ext>
            </a:extLst>
          </p:cNvPr>
          <p:cNvSpPr>
            <a:spLocks noGrp="1"/>
          </p:cNvSpPr>
          <p:nvPr>
            <p:ph type="body" sz="quarter" idx="26"/>
          </p:nvPr>
        </p:nvSpPr>
        <p:spPr>
          <a:xfrm>
            <a:off x="720000" y="5774000"/>
            <a:ext cx="5194300" cy="180000"/>
          </a:xfrm>
        </p:spPr>
        <p:txBody>
          <a:bodyPr/>
          <a:lstStyle/>
          <a:p>
            <a:endParaRPr lang="en-US"/>
          </a:p>
        </p:txBody>
      </p:sp>
      <p:sp>
        <p:nvSpPr>
          <p:cNvPr id="5" name="Slide Number Placeholder 4" hidden="1">
            <a:extLst>
              <a:ext uri="{FF2B5EF4-FFF2-40B4-BE49-F238E27FC236}">
                <a16:creationId xmlns:a16="http://schemas.microsoft.com/office/drawing/2014/main" id="{F94463F1-A34C-E6E7-3E3B-4BEC261D4533}"/>
              </a:ext>
            </a:extLst>
          </p:cNvPr>
          <p:cNvSpPr>
            <a:spLocks noGrp="1"/>
          </p:cNvSpPr>
          <p:nvPr>
            <p:ph type="sldNum" sz="quarter" idx="4294967295"/>
          </p:nvPr>
        </p:nvSpPr>
        <p:spPr>
          <a:xfrm>
            <a:off x="719138" y="6439469"/>
            <a:ext cx="396000" cy="180000"/>
          </a:xfrm>
        </p:spPr>
        <p:txBody>
          <a:bodyPr/>
          <a:lstStyle/>
          <a:p>
            <a:pPr>
              <a:spcAft>
                <a:spcPts val="600"/>
              </a:spcAft>
            </a:pPr>
            <a:fld id="{B7048EB2-ABBB-452B-B43B-31E8A7DFB90B}" type="slidenum">
              <a:rPr lang="en-GB" smtClean="0"/>
              <a:pPr>
                <a:spcAft>
                  <a:spcPts val="600"/>
                </a:spcAft>
              </a:pPr>
              <a:t>2</a:t>
            </a:fld>
            <a:endParaRPr lang="en-GB"/>
          </a:p>
        </p:txBody>
      </p:sp>
    </p:spTree>
    <p:custDataLst>
      <p:custData r:id="rId1"/>
      <p:custData r:id="rId2"/>
    </p:custDataLst>
    <p:extLst>
      <p:ext uri="{BB962C8B-B14F-4D97-AF65-F5344CB8AC3E}">
        <p14:creationId xmlns:p14="http://schemas.microsoft.com/office/powerpoint/2010/main" val="165946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33F7A4-3985-FF9C-0BEC-300B8C82FADF}"/>
              </a:ext>
            </a:extLst>
          </p:cNvPr>
          <p:cNvSpPr>
            <a:spLocks noGrp="1"/>
          </p:cNvSpPr>
          <p:nvPr>
            <p:ph type="title"/>
          </p:nvPr>
        </p:nvSpPr>
        <p:spPr>
          <a:xfrm>
            <a:off x="719138" y="720000"/>
            <a:ext cx="10753724" cy="907200"/>
          </a:xfrm>
        </p:spPr>
        <p:txBody>
          <a:bodyPr/>
          <a:lstStyle/>
          <a:p>
            <a:r>
              <a:rPr lang="en-US" sz="4000" dirty="0"/>
              <a:t>Acknowledgements</a:t>
            </a:r>
            <a:endParaRPr lang="en-US" dirty="0"/>
          </a:p>
        </p:txBody>
      </p:sp>
      <p:sp>
        <p:nvSpPr>
          <p:cNvPr id="13" name="Content Placeholder 2">
            <a:extLst>
              <a:ext uri="{FF2B5EF4-FFF2-40B4-BE49-F238E27FC236}">
                <a16:creationId xmlns:a16="http://schemas.microsoft.com/office/drawing/2014/main" id="{7F8AA18F-EBA9-250E-5F49-DF7F7E136295}"/>
              </a:ext>
            </a:extLst>
          </p:cNvPr>
          <p:cNvSpPr>
            <a:spLocks noGrp="1"/>
          </p:cNvSpPr>
          <p:nvPr>
            <p:ph idx="1"/>
          </p:nvPr>
        </p:nvSpPr>
        <p:spPr>
          <a:xfrm>
            <a:off x="720000" y="1713598"/>
            <a:ext cx="5196000" cy="4424400"/>
          </a:xfrm>
        </p:spPr>
        <p:txBody>
          <a:bodyPr/>
          <a:lstStyle/>
          <a:p>
            <a:r>
              <a:rPr lang="en-US" cap="none" dirty="0"/>
              <a:t>M Holliday Davis, MA (Hons)</a:t>
            </a:r>
          </a:p>
          <a:p>
            <a:r>
              <a:rPr lang="en-US" cap="none" dirty="0"/>
              <a:t>Amanda Perez, MD</a:t>
            </a:r>
          </a:p>
          <a:p>
            <a:r>
              <a:rPr lang="en-US" cap="none" dirty="0"/>
              <a:t>Sarah </a:t>
            </a:r>
            <a:r>
              <a:rPr lang="en-US" cap="none" dirty="0" err="1"/>
              <a:t>Nessen</a:t>
            </a:r>
            <a:r>
              <a:rPr lang="en-US" cap="none" dirty="0"/>
              <a:t>, BA</a:t>
            </a:r>
          </a:p>
          <a:p>
            <a:r>
              <a:rPr lang="en-US" cap="none" dirty="0"/>
              <a:t>Selena Suhail-Sindhu, MPH</a:t>
            </a:r>
          </a:p>
          <a:p>
            <a:r>
              <a:rPr lang="en-US" cap="none" dirty="0"/>
              <a:t>Judy Chertok, MD, FAAP</a:t>
            </a:r>
          </a:p>
          <a:p>
            <a:r>
              <a:rPr lang="en-US" cap="none" dirty="0"/>
              <a:t>David Mandell, ScD</a:t>
            </a:r>
          </a:p>
          <a:p>
            <a:r>
              <a:rPr lang="en-US" cap="none" dirty="0"/>
              <a:t>Samantha Huo, MD, MPH, MS</a:t>
            </a:r>
          </a:p>
          <a:p>
            <a:r>
              <a:rPr lang="en-US" cap="none" dirty="0"/>
              <a:t>Jeanmarie Perrone, MD, FACMT</a:t>
            </a:r>
          </a:p>
          <a:p>
            <a:r>
              <a:rPr lang="en-US" cap="none" dirty="0"/>
              <a:t>Ashish </a:t>
            </a:r>
            <a:r>
              <a:rPr lang="en-US" cap="none" dirty="0" err="1"/>
              <a:t>Thakrar</a:t>
            </a:r>
            <a:r>
              <a:rPr lang="en-US" cap="none" dirty="0"/>
              <a:t>, MD, MS</a:t>
            </a:r>
          </a:p>
          <a:p>
            <a:r>
              <a:rPr lang="en-US" cap="none" dirty="0"/>
              <a:t>Margaret Lowenstein, MD, MPhil, MSHP </a:t>
            </a:r>
          </a:p>
          <a:p>
            <a:endParaRPr lang="en-US" dirty="0"/>
          </a:p>
        </p:txBody>
      </p:sp>
      <p:sp>
        <p:nvSpPr>
          <p:cNvPr id="15" name="Content Placeholder 5">
            <a:extLst>
              <a:ext uri="{FF2B5EF4-FFF2-40B4-BE49-F238E27FC236}">
                <a16:creationId xmlns:a16="http://schemas.microsoft.com/office/drawing/2014/main" id="{78272EE9-7C42-301A-83A2-97D855ADC027}"/>
              </a:ext>
            </a:extLst>
          </p:cNvPr>
          <p:cNvSpPr>
            <a:spLocks noGrp="1"/>
          </p:cNvSpPr>
          <p:nvPr>
            <p:ph idx="12"/>
          </p:nvPr>
        </p:nvSpPr>
        <p:spPr>
          <a:xfrm>
            <a:off x="6275999" y="1713599"/>
            <a:ext cx="5196000" cy="4424400"/>
          </a:xfrm>
        </p:spPr>
        <p:txBody>
          <a:bodyPr/>
          <a:lstStyle/>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endParaRPr lang="en-US" dirty="0">
              <a:solidFill>
                <a:schemeClr val="tx1"/>
              </a:solidFill>
              <a:latin typeface="+mj-lt"/>
              <a:cs typeface="Calibri Light" panose="020F0302020204030204" pitchFamily="34" charset="0"/>
            </a:endParaRPr>
          </a:p>
          <a:p>
            <a:pPr marL="0" lvl="1" indent="0">
              <a:buNone/>
            </a:pPr>
            <a:r>
              <a:rPr lang="en-US" dirty="0">
                <a:solidFill>
                  <a:schemeClr val="tx1"/>
                </a:solidFill>
                <a:latin typeface="+mj-lt"/>
                <a:cs typeface="Calibri Light" panose="020F0302020204030204" pitchFamily="34" charset="0"/>
              </a:rPr>
              <a:t>Funding: </a:t>
            </a:r>
          </a:p>
          <a:p>
            <a:pPr marL="285750" lvl="1" indent="-285750">
              <a:buFont typeface="Arial" panose="020B0604020202020204" pitchFamily="34" charset="0"/>
              <a:buChar char="•"/>
            </a:pPr>
            <a:r>
              <a:rPr lang="en-US" dirty="0">
                <a:solidFill>
                  <a:schemeClr val="tx1"/>
                </a:solidFill>
                <a:latin typeface="+mj-lt"/>
                <a:cs typeface="Calibri Light" panose="020F0302020204030204" pitchFamily="34" charset="0"/>
              </a:rPr>
              <a:t>NIDA </a:t>
            </a:r>
            <a:r>
              <a:rPr lang="en-US" b="0" i="0" u="none" strike="noStrike" dirty="0">
                <a:solidFill>
                  <a:schemeClr val="tx1"/>
                </a:solidFill>
                <a:effectLst/>
                <a:latin typeface="Arial" panose="020B0604020202020204" pitchFamily="34" charset="0"/>
              </a:rPr>
              <a:t>K23DA055087</a:t>
            </a:r>
          </a:p>
          <a:p>
            <a:pPr marL="285750" lvl="1" indent="-285750">
              <a:buFont typeface="Arial" panose="020B0604020202020204" pitchFamily="34" charset="0"/>
              <a:buChar char="•"/>
            </a:pPr>
            <a:r>
              <a:rPr lang="en-US" dirty="0">
                <a:solidFill>
                  <a:schemeClr val="tx1"/>
                </a:solidFill>
                <a:latin typeface="+mj-lt"/>
                <a:cs typeface="Calibri Light" panose="020F0302020204030204" pitchFamily="34" charset="0"/>
              </a:rPr>
              <a:t>LDI-Penn Medicine Research Lab</a:t>
            </a:r>
          </a:p>
          <a:p>
            <a:endParaRPr lang="en-US" dirty="0"/>
          </a:p>
        </p:txBody>
      </p:sp>
    </p:spTree>
    <p:extLst>
      <p:ext uri="{BB962C8B-B14F-4D97-AF65-F5344CB8AC3E}">
        <p14:creationId xmlns:p14="http://schemas.microsoft.com/office/powerpoint/2010/main" val="136285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3C4C19-A27D-3D93-42C4-880FC4FF1796}"/>
              </a:ext>
            </a:extLst>
          </p:cNvPr>
          <p:cNvSpPr>
            <a:spLocks noGrp="1"/>
          </p:cNvSpPr>
          <p:nvPr>
            <p:ph type="body" sz="quarter" idx="24"/>
          </p:nvPr>
        </p:nvSpPr>
        <p:spPr/>
        <p:txBody>
          <a:bodyPr/>
          <a:lstStyle/>
          <a:p>
            <a:endParaRPr lang="en-US"/>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November 14,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21</a:t>
            </a:fld>
            <a:endParaRPr lang="en-GB" dirty="0"/>
          </a:p>
        </p:txBody>
      </p:sp>
    </p:spTree>
    <p:custDataLst>
      <p:custData r:id="rId1"/>
      <p:custData r:id="rId2"/>
    </p:custDataLst>
    <p:extLst>
      <p:ext uri="{BB962C8B-B14F-4D97-AF65-F5344CB8AC3E}">
        <p14:creationId xmlns:p14="http://schemas.microsoft.com/office/powerpoint/2010/main" val="37572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32DC8-6315-8236-C9D9-31C489EB8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304B2-1BA2-6FF2-5E77-6F66BE4108F2}"/>
              </a:ext>
            </a:extLst>
          </p:cNvPr>
          <p:cNvSpPr>
            <a:spLocks noGrp="1"/>
          </p:cNvSpPr>
          <p:nvPr>
            <p:ph type="title"/>
          </p:nvPr>
        </p:nvSpPr>
        <p:spPr>
          <a:xfrm>
            <a:off x="719138" y="720000"/>
            <a:ext cx="2743200" cy="561600"/>
          </a:xfrm>
        </p:spPr>
        <p:txBody>
          <a:bodyPr/>
          <a:lstStyle/>
          <a:p>
            <a:r>
              <a:rPr lang="en-US" dirty="0"/>
              <a:t>Persistent barriers: outpatient resources </a:t>
            </a:r>
          </a:p>
        </p:txBody>
      </p:sp>
      <p:sp>
        <p:nvSpPr>
          <p:cNvPr id="3" name="Date Placeholder 2">
            <a:extLst>
              <a:ext uri="{FF2B5EF4-FFF2-40B4-BE49-F238E27FC236}">
                <a16:creationId xmlns:a16="http://schemas.microsoft.com/office/drawing/2014/main" id="{4EFDC058-8A31-2B61-A45A-7D75179BB568}"/>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5C0328E0-A331-090F-C053-63C6CEF274E5}"/>
              </a:ext>
            </a:extLst>
          </p:cNvPr>
          <p:cNvSpPr>
            <a:spLocks noGrp="1"/>
          </p:cNvSpPr>
          <p:nvPr>
            <p:ph type="sldNum" sz="quarter" idx="11"/>
          </p:nvPr>
        </p:nvSpPr>
        <p:spPr/>
        <p:txBody>
          <a:bodyPr/>
          <a:lstStyle/>
          <a:p>
            <a:fld id="{2DDEA8E7-5F55-4A60-8EF9-470692FC5635}" type="slidenum">
              <a:rPr lang="en-US" noProof="0" smtClean="0"/>
              <a:pPr/>
              <a:t>22</a:t>
            </a:fld>
            <a:endParaRPr lang="en-US" noProof="0"/>
          </a:p>
        </p:txBody>
      </p:sp>
      <p:sp>
        <p:nvSpPr>
          <p:cNvPr id="5" name="Text Placeholder 4">
            <a:extLst>
              <a:ext uri="{FF2B5EF4-FFF2-40B4-BE49-F238E27FC236}">
                <a16:creationId xmlns:a16="http://schemas.microsoft.com/office/drawing/2014/main" id="{455477DC-E1FD-E095-AAA2-21530F380F67}"/>
              </a:ext>
            </a:extLst>
          </p:cNvPr>
          <p:cNvSpPr>
            <a:spLocks noGrp="1"/>
          </p:cNvSpPr>
          <p:nvPr>
            <p:ph type="body" sz="quarter" idx="13"/>
          </p:nvPr>
        </p:nvSpPr>
        <p:spPr>
          <a:xfrm>
            <a:off x="6816000" y="5363565"/>
            <a:ext cx="10752000" cy="347020"/>
          </a:xfrm>
        </p:spPr>
        <p:txBody>
          <a:bodyPr/>
          <a:lstStyle/>
          <a:p>
            <a:r>
              <a:rPr lang="en-US" dirty="0"/>
              <a:t>Nurse</a:t>
            </a:r>
          </a:p>
        </p:txBody>
      </p:sp>
      <p:sp>
        <p:nvSpPr>
          <p:cNvPr id="6" name="Rectangular Callout 5">
            <a:extLst>
              <a:ext uri="{FF2B5EF4-FFF2-40B4-BE49-F238E27FC236}">
                <a16:creationId xmlns:a16="http://schemas.microsoft.com/office/drawing/2014/main" id="{1D807DAE-56A9-CC45-82F1-9D44799B8B8D}"/>
              </a:ext>
            </a:extLst>
          </p:cNvPr>
          <p:cNvSpPr/>
          <p:nvPr/>
        </p:nvSpPr>
        <p:spPr>
          <a:xfrm>
            <a:off x="3462339" y="1281600"/>
            <a:ext cx="7688166" cy="3883607"/>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effectLst/>
                <a:latin typeface="Calibri Light" panose="020F0302020204030204" pitchFamily="34" charset="0"/>
                <a:cs typeface="Calibri Light" panose="020F0302020204030204" pitchFamily="34" charset="0"/>
              </a:rPr>
              <a:t>The moral distress that I feel when caring for patients with substance use disorder, is just this feeling that these problems are so huge and they’re somewhat larger than me, and larger than the patient. They’re just </a:t>
            </a:r>
            <a:r>
              <a:rPr lang="en-US" sz="2800" b="1" dirty="0">
                <a:solidFill>
                  <a:schemeClr val="tx1"/>
                </a:solidFill>
                <a:effectLst/>
                <a:latin typeface="Calibri Light" panose="020F0302020204030204" pitchFamily="34" charset="0"/>
                <a:cs typeface="Calibri Light" panose="020F0302020204030204" pitchFamily="34" charset="0"/>
              </a:rPr>
              <a:t>very enormous societal issues and I think we can’t fix these problems in the hospital.</a:t>
            </a:r>
            <a:endParaRPr lang="en-US" b="1" dirty="0">
              <a:solidFill>
                <a:schemeClr val="tx1"/>
              </a:solidFill>
              <a:latin typeface="+mj-lt"/>
            </a:endParaRPr>
          </a:p>
        </p:txBody>
      </p:sp>
    </p:spTree>
    <p:extLst>
      <p:ext uri="{BB962C8B-B14F-4D97-AF65-F5344CB8AC3E}">
        <p14:creationId xmlns:p14="http://schemas.microsoft.com/office/powerpoint/2010/main" val="176102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4BE0-3A37-8FC3-522E-A2BE96A63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28FA1-90C0-D645-F1F2-9FDB0C8D4026}"/>
              </a:ext>
            </a:extLst>
          </p:cNvPr>
          <p:cNvSpPr>
            <a:spLocks noGrp="1"/>
          </p:cNvSpPr>
          <p:nvPr>
            <p:ph type="title"/>
          </p:nvPr>
        </p:nvSpPr>
        <p:spPr>
          <a:xfrm>
            <a:off x="719138" y="720000"/>
            <a:ext cx="3869191" cy="561600"/>
          </a:xfrm>
        </p:spPr>
        <p:txBody>
          <a:bodyPr/>
          <a:lstStyle/>
          <a:p>
            <a:r>
              <a:rPr lang="en-US" dirty="0"/>
              <a:t>Persistent barriers: internal institutional resource allocation   </a:t>
            </a:r>
          </a:p>
        </p:txBody>
      </p:sp>
      <p:sp>
        <p:nvSpPr>
          <p:cNvPr id="3" name="Date Placeholder 2">
            <a:extLst>
              <a:ext uri="{FF2B5EF4-FFF2-40B4-BE49-F238E27FC236}">
                <a16:creationId xmlns:a16="http://schemas.microsoft.com/office/drawing/2014/main" id="{812A2EFE-F562-FF72-9C0F-181CE4824C3F}"/>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6C32B193-4B21-2F21-BDC1-5B13903D7E3A}"/>
              </a:ext>
            </a:extLst>
          </p:cNvPr>
          <p:cNvSpPr>
            <a:spLocks noGrp="1"/>
          </p:cNvSpPr>
          <p:nvPr>
            <p:ph type="sldNum" sz="quarter" idx="11"/>
          </p:nvPr>
        </p:nvSpPr>
        <p:spPr/>
        <p:txBody>
          <a:bodyPr/>
          <a:lstStyle/>
          <a:p>
            <a:fld id="{2DDEA8E7-5F55-4A60-8EF9-470692FC5635}" type="slidenum">
              <a:rPr lang="en-US" noProof="0" smtClean="0"/>
              <a:pPr/>
              <a:t>23</a:t>
            </a:fld>
            <a:endParaRPr lang="en-US" noProof="0"/>
          </a:p>
        </p:txBody>
      </p:sp>
      <p:sp>
        <p:nvSpPr>
          <p:cNvPr id="5" name="Text Placeholder 4">
            <a:extLst>
              <a:ext uri="{FF2B5EF4-FFF2-40B4-BE49-F238E27FC236}">
                <a16:creationId xmlns:a16="http://schemas.microsoft.com/office/drawing/2014/main" id="{57AD793D-AE68-E1F3-FB4D-ABD40886AAED}"/>
              </a:ext>
            </a:extLst>
          </p:cNvPr>
          <p:cNvSpPr>
            <a:spLocks noGrp="1"/>
          </p:cNvSpPr>
          <p:nvPr>
            <p:ph type="body" sz="quarter" idx="13"/>
          </p:nvPr>
        </p:nvSpPr>
        <p:spPr>
          <a:xfrm>
            <a:off x="7544880" y="5637461"/>
            <a:ext cx="10752000" cy="347020"/>
          </a:xfrm>
        </p:spPr>
        <p:txBody>
          <a:bodyPr/>
          <a:lstStyle/>
          <a:p>
            <a:pPr>
              <a:spcBef>
                <a:spcPts val="0"/>
              </a:spcBef>
            </a:pPr>
            <a:r>
              <a:rPr lang="en-US" dirty="0"/>
              <a:t>Addiction Medicine </a:t>
            </a:r>
          </a:p>
          <a:p>
            <a:pPr>
              <a:spcBef>
                <a:spcPts val="0"/>
              </a:spcBef>
            </a:pPr>
            <a:r>
              <a:rPr lang="en-US" dirty="0"/>
              <a:t>attending </a:t>
            </a:r>
          </a:p>
        </p:txBody>
      </p:sp>
      <p:sp>
        <p:nvSpPr>
          <p:cNvPr id="7" name="Rectangular Callout 6">
            <a:extLst>
              <a:ext uri="{FF2B5EF4-FFF2-40B4-BE49-F238E27FC236}">
                <a16:creationId xmlns:a16="http://schemas.microsoft.com/office/drawing/2014/main" id="{E407237C-B6DC-FB3F-5447-50F279B14AFC}"/>
              </a:ext>
            </a:extLst>
          </p:cNvPr>
          <p:cNvSpPr/>
          <p:nvPr/>
        </p:nvSpPr>
        <p:spPr>
          <a:xfrm>
            <a:off x="4931228" y="873519"/>
            <a:ext cx="6541633" cy="4278344"/>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400" dirty="0">
                <a:solidFill>
                  <a:schemeClr val="tx1"/>
                </a:solidFill>
                <a:latin typeface="Calibri Light" panose="020F0302020204030204" pitchFamily="34" charset="0"/>
                <a:cs typeface="Calibri Light" panose="020F0302020204030204" pitchFamily="34" charset="0"/>
              </a:rPr>
              <a:t>T</a:t>
            </a:r>
            <a:r>
              <a:rPr lang="en-US" sz="2400" dirty="0">
                <a:solidFill>
                  <a:schemeClr val="tx1"/>
                </a:solidFill>
                <a:effectLst/>
                <a:latin typeface="Calibri Light" panose="020F0302020204030204" pitchFamily="34" charset="0"/>
                <a:cs typeface="Calibri Light" panose="020F0302020204030204" pitchFamily="34" charset="0"/>
              </a:rPr>
              <a:t>here’s always this </a:t>
            </a:r>
            <a:r>
              <a:rPr lang="en-US" sz="2400" b="1" dirty="0">
                <a:solidFill>
                  <a:schemeClr val="tx1"/>
                </a:solidFill>
                <a:effectLst/>
                <a:latin typeface="Calibri Light" panose="020F0302020204030204" pitchFamily="34" charset="0"/>
                <a:cs typeface="Calibri Light" panose="020F0302020204030204" pitchFamily="34" charset="0"/>
              </a:rPr>
              <a:t>constant pressure to send the patient out of hospital</a:t>
            </a:r>
            <a:r>
              <a:rPr lang="en-US" sz="2400" dirty="0">
                <a:solidFill>
                  <a:schemeClr val="tx1"/>
                </a:solidFill>
                <a:effectLst/>
                <a:latin typeface="Calibri Light" panose="020F0302020204030204" pitchFamily="34" charset="0"/>
                <a:cs typeface="Calibri Light" panose="020F0302020204030204" pitchFamily="34" charset="0"/>
              </a:rPr>
              <a:t>. I think we’re getting better to work with the primary team to to have a good addiction care plan before they discharge patients. But sometimes, we still see patients being discharged with no good addiction follow-up plan, and that can be frustrating.</a:t>
            </a:r>
          </a:p>
          <a:p>
            <a:pPr algn="ctr"/>
            <a:endParaRPr lang="en-US" sz="1600" dirty="0" err="1">
              <a:latin typeface="+mj-lt"/>
            </a:endParaRPr>
          </a:p>
        </p:txBody>
      </p:sp>
    </p:spTree>
    <p:extLst>
      <p:ext uri="{BB962C8B-B14F-4D97-AF65-F5344CB8AC3E}">
        <p14:creationId xmlns:p14="http://schemas.microsoft.com/office/powerpoint/2010/main" val="271553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1C0B-DF50-1E9B-D104-7772093D9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ADB41-3C04-0675-5D29-0300CA899450}"/>
              </a:ext>
            </a:extLst>
          </p:cNvPr>
          <p:cNvSpPr>
            <a:spLocks noGrp="1"/>
          </p:cNvSpPr>
          <p:nvPr>
            <p:ph type="title"/>
          </p:nvPr>
        </p:nvSpPr>
        <p:spPr>
          <a:xfrm>
            <a:off x="719138" y="720000"/>
            <a:ext cx="2743200" cy="561600"/>
          </a:xfrm>
        </p:spPr>
        <p:txBody>
          <a:bodyPr/>
          <a:lstStyle/>
          <a:p>
            <a:r>
              <a:rPr lang="en-US" dirty="0"/>
              <a:t>Persistent barriers: outpatient resources </a:t>
            </a:r>
          </a:p>
        </p:txBody>
      </p:sp>
      <p:sp>
        <p:nvSpPr>
          <p:cNvPr id="3" name="Date Placeholder 2">
            <a:extLst>
              <a:ext uri="{FF2B5EF4-FFF2-40B4-BE49-F238E27FC236}">
                <a16:creationId xmlns:a16="http://schemas.microsoft.com/office/drawing/2014/main" id="{E165D683-04B0-6478-626B-EE9FF3562B8B}"/>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49D9CA8B-9927-1608-428C-6E3A72256BF1}"/>
              </a:ext>
            </a:extLst>
          </p:cNvPr>
          <p:cNvSpPr>
            <a:spLocks noGrp="1"/>
          </p:cNvSpPr>
          <p:nvPr>
            <p:ph type="sldNum" sz="quarter" idx="11"/>
          </p:nvPr>
        </p:nvSpPr>
        <p:spPr/>
        <p:txBody>
          <a:bodyPr/>
          <a:lstStyle/>
          <a:p>
            <a:fld id="{2DDEA8E7-5F55-4A60-8EF9-470692FC5635}" type="slidenum">
              <a:rPr lang="en-US" noProof="0" smtClean="0"/>
              <a:pPr/>
              <a:t>24</a:t>
            </a:fld>
            <a:endParaRPr lang="en-US" noProof="0"/>
          </a:p>
        </p:txBody>
      </p:sp>
      <p:sp>
        <p:nvSpPr>
          <p:cNvPr id="5" name="Text Placeholder 4">
            <a:extLst>
              <a:ext uri="{FF2B5EF4-FFF2-40B4-BE49-F238E27FC236}">
                <a16:creationId xmlns:a16="http://schemas.microsoft.com/office/drawing/2014/main" id="{8A05472D-37EC-F5B4-EC66-2368B1EE80C7}"/>
              </a:ext>
            </a:extLst>
          </p:cNvPr>
          <p:cNvSpPr>
            <a:spLocks noGrp="1"/>
          </p:cNvSpPr>
          <p:nvPr>
            <p:ph type="body" sz="quarter" idx="13"/>
          </p:nvPr>
        </p:nvSpPr>
        <p:spPr>
          <a:xfrm>
            <a:off x="6816000" y="5363565"/>
            <a:ext cx="10752000" cy="347020"/>
          </a:xfrm>
        </p:spPr>
        <p:txBody>
          <a:bodyPr/>
          <a:lstStyle/>
          <a:p>
            <a:pPr>
              <a:spcBef>
                <a:spcPts val="0"/>
              </a:spcBef>
            </a:pPr>
            <a:r>
              <a:rPr lang="en-US" dirty="0"/>
              <a:t>Certified recovery </a:t>
            </a:r>
          </a:p>
          <a:p>
            <a:pPr>
              <a:spcBef>
                <a:spcPts val="0"/>
              </a:spcBef>
            </a:pPr>
            <a:r>
              <a:rPr lang="en-US" dirty="0"/>
              <a:t>specialist </a:t>
            </a:r>
          </a:p>
        </p:txBody>
      </p:sp>
      <p:sp>
        <p:nvSpPr>
          <p:cNvPr id="6" name="Rectangular Callout 5">
            <a:extLst>
              <a:ext uri="{FF2B5EF4-FFF2-40B4-BE49-F238E27FC236}">
                <a16:creationId xmlns:a16="http://schemas.microsoft.com/office/drawing/2014/main" id="{2E7AD766-9729-E9D1-940F-E7B64669D4A7}"/>
              </a:ext>
            </a:extLst>
          </p:cNvPr>
          <p:cNvSpPr/>
          <p:nvPr/>
        </p:nvSpPr>
        <p:spPr>
          <a:xfrm>
            <a:off x="3462339" y="1281600"/>
            <a:ext cx="7688166" cy="3883607"/>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latin typeface="Calibri Light" panose="020F0302020204030204" pitchFamily="34" charset="0"/>
                <a:cs typeface="Calibri Light" panose="020F0302020204030204" pitchFamily="34" charset="0"/>
              </a:rPr>
              <a:t>M</a:t>
            </a:r>
            <a:r>
              <a:rPr lang="en-US" sz="2800" dirty="0">
                <a:solidFill>
                  <a:schemeClr val="tx1"/>
                </a:solidFill>
                <a:effectLst/>
                <a:latin typeface="Calibri Light" panose="020F0302020204030204" pitchFamily="34" charset="0"/>
                <a:cs typeface="Calibri Light" panose="020F0302020204030204" pitchFamily="34" charset="0"/>
              </a:rPr>
              <a:t>ore often than not to where we’re only able to do half our job…What we’re seeing is limited </a:t>
            </a:r>
            <a:r>
              <a:rPr lang="en-US" sz="2800" dirty="0" err="1">
                <a:solidFill>
                  <a:schemeClr val="tx1"/>
                </a:solidFill>
                <a:effectLst/>
                <a:latin typeface="Calibri Light" panose="020F0302020204030204" pitchFamily="34" charset="0"/>
                <a:cs typeface="Calibri Light" panose="020F0302020204030204" pitchFamily="34" charset="0"/>
              </a:rPr>
              <a:t>outpaitent</a:t>
            </a:r>
            <a:r>
              <a:rPr lang="en-US" sz="2800" dirty="0">
                <a:solidFill>
                  <a:schemeClr val="tx1"/>
                </a:solidFill>
                <a:effectLst/>
                <a:latin typeface="Calibri Light" panose="020F0302020204030204" pitchFamily="34" charset="0"/>
                <a:cs typeface="Calibri Light" panose="020F0302020204030204" pitchFamily="34" charset="0"/>
              </a:rPr>
              <a:t>  resources…when [patients] come here, we’re kind of giving them the </a:t>
            </a:r>
            <a:r>
              <a:rPr lang="en-US" sz="2800" b="1" dirty="0">
                <a:solidFill>
                  <a:schemeClr val="tx1"/>
                </a:solidFill>
                <a:effectLst/>
                <a:latin typeface="Calibri Light" panose="020F0302020204030204" pitchFamily="34" charset="0"/>
                <a:cs typeface="Calibri Light" panose="020F0302020204030204" pitchFamily="34" charset="0"/>
              </a:rPr>
              <a:t>metaphorical two sandwiches and a bottle of water</a:t>
            </a:r>
            <a:r>
              <a:rPr lang="en-US" sz="2800" dirty="0">
                <a:solidFill>
                  <a:schemeClr val="tx1"/>
                </a:solidFill>
                <a:effectLst/>
                <a:latin typeface="Calibri Light" panose="020F0302020204030204" pitchFamily="34" charset="0"/>
                <a:cs typeface="Calibri Light" panose="020F0302020204030204" pitchFamily="34" charset="0"/>
              </a:rPr>
              <a:t>, and then go off on your own…I’m happy to be part of something that’s offering anything, but </a:t>
            </a:r>
            <a:r>
              <a:rPr lang="en-US" sz="2800" b="1" dirty="0">
                <a:solidFill>
                  <a:schemeClr val="tx1"/>
                </a:solidFill>
                <a:effectLst/>
                <a:latin typeface="Calibri Light" panose="020F0302020204030204" pitchFamily="34" charset="0"/>
                <a:cs typeface="Calibri Light" panose="020F0302020204030204" pitchFamily="34" charset="0"/>
              </a:rPr>
              <a:t>just realistically, it’s not enough. </a:t>
            </a:r>
          </a:p>
          <a:p>
            <a:pPr algn="ctr"/>
            <a:endParaRPr lang="en-US" sz="1600" dirty="0">
              <a:latin typeface="+mj-lt"/>
            </a:endParaRPr>
          </a:p>
        </p:txBody>
      </p:sp>
    </p:spTree>
    <p:extLst>
      <p:ext uri="{BB962C8B-B14F-4D97-AF65-F5344CB8AC3E}">
        <p14:creationId xmlns:p14="http://schemas.microsoft.com/office/powerpoint/2010/main" val="183804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a:xfrm>
            <a:off x="719138" y="720000"/>
            <a:ext cx="2415600" cy="2530800"/>
          </a:xfrm>
        </p:spPr>
        <p:txBody>
          <a:bodyPr anchor="t">
            <a:normAutofit/>
          </a:bodyPr>
          <a:lstStyle/>
          <a:p>
            <a:r>
              <a:rPr lang="en-US" sz="3100"/>
              <a:t>Background</a:t>
            </a:r>
          </a:p>
        </p:txBody>
      </p:sp>
      <p:graphicFrame>
        <p:nvGraphicFramePr>
          <p:cNvPr id="9" name="Text Placeholder 5">
            <a:extLst>
              <a:ext uri="{FF2B5EF4-FFF2-40B4-BE49-F238E27FC236}">
                <a16:creationId xmlns:a16="http://schemas.microsoft.com/office/drawing/2014/main" id="{E6E71320-B35E-7680-6DAD-ECDC2BAA4742}"/>
              </a:ext>
            </a:extLst>
          </p:cNvPr>
          <p:cNvGraphicFramePr/>
          <p:nvPr>
            <p:extLst>
              <p:ext uri="{D42A27DB-BD31-4B8C-83A1-F6EECF244321}">
                <p14:modId xmlns:p14="http://schemas.microsoft.com/office/powerpoint/2010/main" val="2275606853"/>
              </p:ext>
            </p:extLst>
          </p:nvPr>
        </p:nvGraphicFramePr>
        <p:xfrm>
          <a:off x="3502800" y="720000"/>
          <a:ext cx="7970400" cy="541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CE77819A-F868-20C4-12A6-C58E769A6651}"/>
              </a:ext>
            </a:extLst>
          </p:cNvPr>
          <p:cNvSpPr txBox="1"/>
          <p:nvPr/>
        </p:nvSpPr>
        <p:spPr>
          <a:xfrm>
            <a:off x="3502800" y="6247296"/>
            <a:ext cx="6822300" cy="430887"/>
          </a:xfrm>
          <a:prstGeom prst="rect">
            <a:avLst/>
          </a:prstGeom>
          <a:noFill/>
        </p:spPr>
        <p:txBody>
          <a:bodyPr wrap="square" lIns="0" tIns="0" rIns="0" bIns="0" rtlCol="0">
            <a:spAutoFit/>
          </a:bodyPr>
          <a:lstStyle/>
          <a:p>
            <a:pPr algn="l"/>
            <a:r>
              <a:rPr lang="en-US" sz="1400" dirty="0">
                <a:solidFill>
                  <a:schemeClr val="accent1"/>
                </a:solidFill>
                <a:latin typeface="Calibri" panose="020F0502020204030204" pitchFamily="34" charset="0"/>
                <a:cs typeface="Calibri" panose="020F0502020204030204" pitchFamily="34" charset="0"/>
              </a:rPr>
              <a:t>1. </a:t>
            </a:r>
            <a:r>
              <a:rPr lang="en-US" sz="1400" dirty="0" err="1">
                <a:solidFill>
                  <a:schemeClr val="accent1"/>
                </a:solidFill>
                <a:latin typeface="Calibri" panose="020F0502020204030204" pitchFamily="34" charset="0"/>
                <a:cs typeface="Calibri" panose="020F0502020204030204" pitchFamily="34" charset="0"/>
              </a:rPr>
              <a:t>Serowick</a:t>
            </a:r>
            <a:r>
              <a:rPr lang="en-US" sz="1400" dirty="0">
                <a:solidFill>
                  <a:schemeClr val="accent1"/>
                </a:solidFill>
                <a:latin typeface="Calibri" panose="020F0502020204030204" pitchFamily="34" charset="0"/>
                <a:cs typeface="Calibri" panose="020F0502020204030204" pitchFamily="34" charset="0"/>
              </a:rPr>
              <a:t>, 2021; </a:t>
            </a:r>
            <a:r>
              <a:rPr lang="en-US" sz="1400" dirty="0" err="1">
                <a:solidFill>
                  <a:schemeClr val="accent1"/>
                </a:solidFill>
                <a:latin typeface="Calibri" panose="020F0502020204030204" pitchFamily="34" charset="0"/>
                <a:cs typeface="Calibri" panose="020F0502020204030204" pitchFamily="34" charset="0"/>
              </a:rPr>
              <a:t>Biancarelli</a:t>
            </a:r>
            <a:r>
              <a:rPr lang="en-US" sz="1400" dirty="0">
                <a:solidFill>
                  <a:schemeClr val="accent1"/>
                </a:solidFill>
                <a:latin typeface="Calibri" panose="020F0502020204030204" pitchFamily="34" charset="0"/>
                <a:cs typeface="Calibri" panose="020F0502020204030204" pitchFamily="34" charset="0"/>
              </a:rPr>
              <a:t>, 2019; </a:t>
            </a:r>
            <a:r>
              <a:rPr lang="en-US" sz="1400" dirty="0" err="1">
                <a:solidFill>
                  <a:schemeClr val="accent1"/>
                </a:solidFill>
                <a:latin typeface="Calibri" panose="020F0502020204030204" pitchFamily="34" charset="0"/>
                <a:cs typeface="Calibri" panose="020F0502020204030204" pitchFamily="34" charset="0"/>
              </a:rPr>
              <a:t>Beanot</a:t>
            </a:r>
            <a:r>
              <a:rPr lang="en-US" sz="1400" dirty="0">
                <a:solidFill>
                  <a:schemeClr val="accent1"/>
                </a:solidFill>
                <a:latin typeface="Calibri" panose="020F0502020204030204" pitchFamily="34" charset="0"/>
                <a:cs typeface="Calibri" panose="020F0502020204030204" pitchFamily="34" charset="0"/>
              </a:rPr>
              <a:t>, 2019; Ronan 2016</a:t>
            </a:r>
          </a:p>
          <a:p>
            <a:pPr algn="l"/>
            <a:r>
              <a:rPr lang="en-US" sz="1400" dirty="0">
                <a:solidFill>
                  <a:schemeClr val="accent1"/>
                </a:solidFill>
                <a:latin typeface="Calibri" panose="020F0502020204030204" pitchFamily="34" charset="0"/>
                <a:cs typeface="Calibri" panose="020F0502020204030204" pitchFamily="34" charset="0"/>
              </a:rPr>
              <a:t>2. </a:t>
            </a:r>
            <a:r>
              <a:rPr lang="en-US" sz="1400" b="0" i="0" dirty="0" err="1">
                <a:solidFill>
                  <a:srgbClr val="333333"/>
                </a:solidFill>
                <a:effectLst/>
                <a:latin typeface="Calibri" panose="020F0502020204030204" pitchFamily="34" charset="0"/>
                <a:cs typeface="Calibri" panose="020F0502020204030204" pitchFamily="34" charset="0"/>
              </a:rPr>
              <a:t>Hervera</a:t>
            </a:r>
            <a:r>
              <a:rPr lang="en-US" sz="1400" dirty="0">
                <a:solidFill>
                  <a:srgbClr val="333333"/>
                </a:solidFill>
                <a:latin typeface="Calibri" panose="020F0502020204030204" pitchFamily="34" charset="0"/>
                <a:cs typeface="Calibri" panose="020F0502020204030204" pitchFamily="34" charset="0"/>
              </a:rPr>
              <a:t>, </a:t>
            </a:r>
            <a:r>
              <a:rPr lang="en-US" sz="1400" b="0" i="0" dirty="0">
                <a:solidFill>
                  <a:srgbClr val="333333"/>
                </a:solidFill>
                <a:effectLst/>
                <a:latin typeface="Calibri" panose="020F0502020204030204" pitchFamily="34" charset="0"/>
                <a:cs typeface="Calibri" panose="020F0502020204030204" pitchFamily="34" charset="0"/>
              </a:rPr>
              <a:t>2023; Englander, 2023; </a:t>
            </a:r>
            <a:r>
              <a:rPr lang="en-US" sz="1400" b="0" i="0" dirty="0" err="1">
                <a:solidFill>
                  <a:srgbClr val="333333"/>
                </a:solidFill>
                <a:effectLst/>
                <a:latin typeface="Calibri" panose="020F0502020204030204" pitchFamily="34" charset="0"/>
                <a:cs typeface="Calibri" panose="020F0502020204030204" pitchFamily="34" charset="0"/>
              </a:rPr>
              <a:t>Wakeman</a:t>
            </a:r>
            <a:r>
              <a:rPr lang="en-US" sz="1400" b="0" i="0" dirty="0">
                <a:solidFill>
                  <a:srgbClr val="333333"/>
                </a:solidFill>
                <a:effectLst/>
                <a:latin typeface="Calibri" panose="020F0502020204030204" pitchFamily="34" charset="0"/>
                <a:cs typeface="Calibri" panose="020F0502020204030204" pitchFamily="34" charset="0"/>
              </a:rPr>
              <a:t>, 2021</a:t>
            </a:r>
            <a:endParaRPr lang="en-US" sz="1400" dirty="0">
              <a:solidFill>
                <a:schemeClr val="accent1"/>
              </a:solidFill>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CDE50CBC-E2EA-CC60-0EE8-F81D662E6CA8}"/>
              </a:ext>
            </a:extLst>
          </p:cNvPr>
          <p:cNvSpPr>
            <a:spLocks noGrp="1"/>
          </p:cNvSpPr>
          <p:nvPr>
            <p:ph sz="quarter" idx="14"/>
          </p:nvPr>
        </p:nvSpPr>
        <p:spPr/>
        <p:txBody>
          <a:bodyPr/>
          <a:lstStyle/>
          <a:p>
            <a:endParaRPr lang="en-US"/>
          </a:p>
        </p:txBody>
      </p:sp>
    </p:spTree>
    <p:custDataLst>
      <p:custData r:id="rId1"/>
      <p:custData r:id="rId2"/>
    </p:custDataLst>
    <p:extLst>
      <p:ext uri="{BB962C8B-B14F-4D97-AF65-F5344CB8AC3E}">
        <p14:creationId xmlns:p14="http://schemas.microsoft.com/office/powerpoint/2010/main" val="24808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a:xfrm>
            <a:off x="719138" y="720000"/>
            <a:ext cx="10753724" cy="907200"/>
          </a:xfrm>
        </p:spPr>
        <p:txBody>
          <a:bodyPr anchor="t">
            <a:normAutofit/>
          </a:bodyPr>
          <a:lstStyle/>
          <a:p>
            <a:r>
              <a:rPr lang="en-US"/>
              <a:t>Objective</a:t>
            </a:r>
          </a:p>
        </p:txBody>
      </p:sp>
      <p:sp>
        <p:nvSpPr>
          <p:cNvPr id="6" name="Text Placeholder 5">
            <a:extLst>
              <a:ext uri="{FF2B5EF4-FFF2-40B4-BE49-F238E27FC236}">
                <a16:creationId xmlns:a16="http://schemas.microsoft.com/office/drawing/2014/main" id="{0C5B3BF8-8955-267E-252F-4A951C2AB291}"/>
              </a:ext>
            </a:extLst>
          </p:cNvPr>
          <p:cNvSpPr>
            <a:spLocks noGrp="1"/>
          </p:cNvSpPr>
          <p:nvPr>
            <p:ph idx="1"/>
          </p:nvPr>
        </p:nvSpPr>
        <p:spPr>
          <a:xfrm>
            <a:off x="720000" y="1713598"/>
            <a:ext cx="10752000" cy="4424400"/>
          </a:xfrm>
        </p:spPr>
        <p:txBody>
          <a:bodyPr>
            <a:normAutofit/>
          </a:bodyPr>
          <a:lstStyle/>
          <a:p>
            <a:r>
              <a:rPr lang="en-US" sz="2400" kern="0" cap="none" dirty="0">
                <a:effectLst/>
              </a:rPr>
              <a:t>To explore staff perspectives on caring for patients with substance use disorders (SUD) and to identify issues and opportunities for improvement one year into the implementation of an ACS.</a:t>
            </a:r>
            <a:endParaRPr lang="en-US" sz="2400" kern="0" cap="none" dirty="0"/>
          </a:p>
        </p:txBody>
      </p:sp>
      <p:sp>
        <p:nvSpPr>
          <p:cNvPr id="4" name="Slide Number Placeholder 3">
            <a:extLst>
              <a:ext uri="{FF2B5EF4-FFF2-40B4-BE49-F238E27FC236}">
                <a16:creationId xmlns:a16="http://schemas.microsoft.com/office/drawing/2014/main" id="{8FFB9D8E-B12C-9927-7AED-350040369835}"/>
              </a:ext>
            </a:extLst>
          </p:cNvPr>
          <p:cNvSpPr>
            <a:spLocks noGrp="1"/>
          </p:cNvSpPr>
          <p:nvPr>
            <p:ph type="sldNum" sz="quarter" idx="11"/>
          </p:nvPr>
        </p:nvSpPr>
        <p:spPr>
          <a:xfrm>
            <a:off x="719138" y="6439469"/>
            <a:ext cx="396000" cy="180000"/>
          </a:xfrm>
        </p:spPr>
        <p:txBody>
          <a:bodyPr anchor="b">
            <a:normAutofit/>
          </a:bodyPr>
          <a:lstStyle/>
          <a:p>
            <a:pPr>
              <a:spcAft>
                <a:spcPts val="600"/>
              </a:spcAft>
            </a:pPr>
            <a:fld id="{2DDEA8E7-5F55-4A60-8EF9-470692FC5635}" type="slidenum">
              <a:rPr lang="en-US" noProof="0" smtClean="0"/>
              <a:pPr>
                <a:spcAft>
                  <a:spcPts val="600"/>
                </a:spcAft>
              </a:pPr>
              <a:t>4</a:t>
            </a:fld>
            <a:endParaRPr lang="en-US" noProof="0" dirty="0"/>
          </a:p>
        </p:txBody>
      </p:sp>
    </p:spTree>
    <p:custDataLst>
      <p:custData r:id="rId1"/>
      <p:custData r:id="rId2"/>
    </p:custDataLst>
    <p:extLst>
      <p:ext uri="{BB962C8B-B14F-4D97-AF65-F5344CB8AC3E}">
        <p14:creationId xmlns:p14="http://schemas.microsoft.com/office/powerpoint/2010/main" val="136174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Methods</a:t>
            </a:r>
          </a:p>
        </p:txBody>
      </p:sp>
      <p:sp>
        <p:nvSpPr>
          <p:cNvPr id="5" name="Text Placeholder 4">
            <a:extLst>
              <a:ext uri="{FF2B5EF4-FFF2-40B4-BE49-F238E27FC236}">
                <a16:creationId xmlns:a16="http://schemas.microsoft.com/office/drawing/2014/main" id="{3C52636C-C37B-E11C-60DE-1A74D5D40645}"/>
              </a:ext>
            </a:extLst>
          </p:cNvPr>
          <p:cNvSpPr>
            <a:spLocks noGrp="1"/>
          </p:cNvSpPr>
          <p:nvPr>
            <p:ph type="body" sz="quarter" idx="12"/>
          </p:nvPr>
        </p:nvSpPr>
        <p:spPr/>
        <p:txBody>
          <a:bodyPr/>
          <a:lstStyle/>
          <a:p>
            <a:endParaRPr lang="en-US"/>
          </a:p>
        </p:txBody>
      </p:sp>
      <p:graphicFrame>
        <p:nvGraphicFramePr>
          <p:cNvPr id="7" name="Diagram 6">
            <a:extLst>
              <a:ext uri="{FF2B5EF4-FFF2-40B4-BE49-F238E27FC236}">
                <a16:creationId xmlns:a16="http://schemas.microsoft.com/office/drawing/2014/main" id="{6AB75F15-C51B-4A4B-E54A-F172D8F1BCED}"/>
              </a:ext>
            </a:extLst>
          </p:cNvPr>
          <p:cNvGraphicFramePr/>
          <p:nvPr>
            <p:extLst>
              <p:ext uri="{D42A27DB-BD31-4B8C-83A1-F6EECF244321}">
                <p14:modId xmlns:p14="http://schemas.microsoft.com/office/powerpoint/2010/main" val="960378643"/>
              </p:ext>
            </p:extLst>
          </p:nvPr>
        </p:nvGraphicFramePr>
        <p:xfrm>
          <a:off x="5500800" y="720000"/>
          <a:ext cx="5968800" cy="541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custData r:id="rId2"/>
    </p:custDataLst>
    <p:extLst>
      <p:ext uri="{BB962C8B-B14F-4D97-AF65-F5344CB8AC3E}">
        <p14:creationId xmlns:p14="http://schemas.microsoft.com/office/powerpoint/2010/main" val="257979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8660-59D0-C37D-34A4-EA47A842B2AF}"/>
              </a:ext>
            </a:extLst>
          </p:cNvPr>
          <p:cNvSpPr>
            <a:spLocks noGrp="1"/>
          </p:cNvSpPr>
          <p:nvPr>
            <p:ph type="title"/>
          </p:nvPr>
        </p:nvSpPr>
        <p:spPr/>
        <p:txBody>
          <a:bodyPr/>
          <a:lstStyle/>
          <a:p>
            <a:r>
              <a:rPr lang="en-US" dirty="0"/>
              <a:t>Methods</a:t>
            </a:r>
          </a:p>
        </p:txBody>
      </p:sp>
      <p:sp>
        <p:nvSpPr>
          <p:cNvPr id="5" name="Text Placeholder 4">
            <a:extLst>
              <a:ext uri="{FF2B5EF4-FFF2-40B4-BE49-F238E27FC236}">
                <a16:creationId xmlns:a16="http://schemas.microsoft.com/office/drawing/2014/main" id="{85C5E652-7FFC-3C36-5714-4760D302437F}"/>
              </a:ext>
            </a:extLst>
          </p:cNvPr>
          <p:cNvSpPr>
            <a:spLocks noGrp="1"/>
          </p:cNvSpPr>
          <p:nvPr>
            <p:ph type="body" sz="quarter" idx="13"/>
          </p:nvPr>
        </p:nvSpPr>
        <p:spPr/>
        <p:txBody>
          <a:bodyPr/>
          <a:lstStyle/>
          <a:p>
            <a:r>
              <a:rPr lang="en-US" dirty="0"/>
              <a:t>Interview domains </a:t>
            </a:r>
          </a:p>
        </p:txBody>
      </p:sp>
      <p:graphicFrame>
        <p:nvGraphicFramePr>
          <p:cNvPr id="7" name="Diagram 6">
            <a:extLst>
              <a:ext uri="{FF2B5EF4-FFF2-40B4-BE49-F238E27FC236}">
                <a16:creationId xmlns:a16="http://schemas.microsoft.com/office/drawing/2014/main" id="{B9EA9718-A396-6734-A679-C1EFFB1A78B1}"/>
              </a:ext>
            </a:extLst>
          </p:cNvPr>
          <p:cNvGraphicFramePr/>
          <p:nvPr>
            <p:extLst>
              <p:ext uri="{D42A27DB-BD31-4B8C-83A1-F6EECF244321}">
                <p14:modId xmlns:p14="http://schemas.microsoft.com/office/powerpoint/2010/main" val="2071839153"/>
              </p:ext>
            </p:extLst>
          </p:nvPr>
        </p:nvGraphicFramePr>
        <p:xfrm>
          <a:off x="568910" y="1683122"/>
          <a:ext cx="11054180" cy="4830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34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0A4D-1CB1-28EA-6503-84AE26421D19}"/>
              </a:ext>
            </a:extLst>
          </p:cNvPr>
          <p:cNvSpPr>
            <a:spLocks noGrp="1"/>
          </p:cNvSpPr>
          <p:nvPr>
            <p:ph type="title"/>
          </p:nvPr>
        </p:nvSpPr>
        <p:spPr>
          <a:xfrm>
            <a:off x="292925" y="389788"/>
            <a:ext cx="10753724" cy="907200"/>
          </a:xfrm>
        </p:spPr>
        <p:txBody>
          <a:bodyPr/>
          <a:lstStyle/>
          <a:p>
            <a:r>
              <a:rPr lang="en-US" dirty="0"/>
              <a:t>Participant characteristics</a:t>
            </a:r>
          </a:p>
        </p:txBody>
      </p:sp>
      <p:graphicFrame>
        <p:nvGraphicFramePr>
          <p:cNvPr id="6" name="Content Placeholder 5">
            <a:extLst>
              <a:ext uri="{FF2B5EF4-FFF2-40B4-BE49-F238E27FC236}">
                <a16:creationId xmlns:a16="http://schemas.microsoft.com/office/drawing/2014/main" id="{80E5653F-3165-5033-43E3-0A4E2FAB8C4D}"/>
              </a:ext>
            </a:extLst>
          </p:cNvPr>
          <p:cNvGraphicFramePr>
            <a:graphicFrameLocks noGrp="1"/>
          </p:cNvGraphicFramePr>
          <p:nvPr>
            <p:ph idx="1"/>
            <p:extLst>
              <p:ext uri="{D42A27DB-BD31-4B8C-83A1-F6EECF244321}">
                <p14:modId xmlns:p14="http://schemas.microsoft.com/office/powerpoint/2010/main" val="4277846278"/>
              </p:ext>
            </p:extLst>
          </p:nvPr>
        </p:nvGraphicFramePr>
        <p:xfrm>
          <a:off x="827314" y="1037908"/>
          <a:ext cx="3408218" cy="5627370"/>
        </p:xfrm>
        <a:graphic>
          <a:graphicData uri="http://schemas.openxmlformats.org/drawingml/2006/table">
            <a:tbl>
              <a:tblPr>
                <a:tableStyleId>{21E4AEA4-8DFA-4A89-87EB-49C32662AFE0}</a:tableStyleId>
              </a:tblPr>
              <a:tblGrid>
                <a:gridCol w="2413386">
                  <a:extLst>
                    <a:ext uri="{9D8B030D-6E8A-4147-A177-3AD203B41FA5}">
                      <a16:colId xmlns:a16="http://schemas.microsoft.com/office/drawing/2014/main" val="3655872056"/>
                    </a:ext>
                  </a:extLst>
                </a:gridCol>
                <a:gridCol w="994832">
                  <a:extLst>
                    <a:ext uri="{9D8B030D-6E8A-4147-A177-3AD203B41FA5}">
                      <a16:colId xmlns:a16="http://schemas.microsoft.com/office/drawing/2014/main" val="2243309385"/>
                    </a:ext>
                  </a:extLst>
                </a:gridCol>
              </a:tblGrid>
              <a:tr h="269517">
                <a:tc>
                  <a:txBody>
                    <a:bodyPr/>
                    <a:lstStyle/>
                    <a:p>
                      <a:pPr algn="l" fontAlgn="b"/>
                      <a:r>
                        <a:rPr lang="en-US" sz="1600" b="1" u="none" strike="noStrike">
                          <a:solidFill>
                            <a:srgbClr val="000000"/>
                          </a:solidFill>
                          <a:effectLst/>
                        </a:rPr>
                        <a:t>Age, mean years (sd)</a:t>
                      </a:r>
                      <a:endParaRPr lang="en-US" sz="16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600" b="0" u="none" strike="noStrike" dirty="0">
                          <a:solidFill>
                            <a:srgbClr val="000000"/>
                          </a:solidFill>
                          <a:effectLst/>
                        </a:rPr>
                        <a:t>36</a:t>
                      </a:r>
                      <a:endParaRPr lang="en-US" sz="16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73688296"/>
                  </a:ext>
                </a:extLst>
              </a:tr>
              <a:tr h="269517">
                <a:tc>
                  <a:txBody>
                    <a:bodyPr/>
                    <a:lstStyle/>
                    <a:p>
                      <a:pPr algn="l" fontAlgn="b"/>
                      <a:r>
                        <a:rPr lang="en-US" sz="1600" b="1" u="none" strike="noStrike">
                          <a:solidFill>
                            <a:srgbClr val="000000"/>
                          </a:solidFill>
                          <a:effectLst/>
                        </a:rPr>
                        <a:t>Gender, n (%)</a:t>
                      </a:r>
                      <a:endParaRPr lang="en-US" sz="1600" b="1"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689925172"/>
                  </a:ext>
                </a:extLst>
              </a:tr>
              <a:tr h="0">
                <a:tc>
                  <a:txBody>
                    <a:bodyPr/>
                    <a:lstStyle/>
                    <a:p>
                      <a:pPr algn="l" fontAlgn="b"/>
                      <a:r>
                        <a:rPr lang="en-US" sz="1600" b="0" u="none" strike="noStrike">
                          <a:solidFill>
                            <a:srgbClr val="000000"/>
                          </a:solidFill>
                          <a:effectLst/>
                        </a:rPr>
                        <a:t>Women</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17, 59%</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9647536"/>
                  </a:ext>
                </a:extLst>
              </a:tr>
              <a:tr h="269517">
                <a:tc>
                  <a:txBody>
                    <a:bodyPr/>
                    <a:lstStyle/>
                    <a:p>
                      <a:pPr algn="l" fontAlgn="b"/>
                      <a:r>
                        <a:rPr lang="en-US" sz="1600" b="0" u="none" strike="noStrike" dirty="0">
                          <a:solidFill>
                            <a:srgbClr val="000000"/>
                          </a:solidFill>
                          <a:effectLst/>
                        </a:rPr>
                        <a:t>Men</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11, 38%</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34267689"/>
                  </a:ext>
                </a:extLst>
              </a:tr>
              <a:tr h="269517">
                <a:tc>
                  <a:txBody>
                    <a:bodyPr/>
                    <a:lstStyle/>
                    <a:p>
                      <a:pPr algn="l" fontAlgn="b"/>
                      <a:r>
                        <a:rPr lang="en-US" sz="1600" b="0" u="none" strike="noStrike">
                          <a:solidFill>
                            <a:srgbClr val="000000"/>
                          </a:solidFill>
                          <a:effectLst/>
                        </a:rPr>
                        <a:t>     Non-binary</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600" b="0" u="none" strike="noStrike">
                          <a:solidFill>
                            <a:srgbClr val="000000"/>
                          </a:solidFill>
                          <a:effectLst/>
                        </a:rPr>
                        <a:t>1, 3%</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193188157"/>
                  </a:ext>
                </a:extLst>
              </a:tr>
              <a:tr h="269517">
                <a:tc>
                  <a:txBody>
                    <a:bodyPr/>
                    <a:lstStyle/>
                    <a:p>
                      <a:pPr algn="l" fontAlgn="b"/>
                      <a:r>
                        <a:rPr lang="en-US" sz="1600" b="1" u="none" strike="noStrike">
                          <a:solidFill>
                            <a:srgbClr val="000000"/>
                          </a:solidFill>
                          <a:effectLst/>
                        </a:rPr>
                        <a:t>Race</a:t>
                      </a:r>
                      <a:endParaRPr lang="en-US" sz="1600" b="1" i="0" u="none" strike="noStrike">
                        <a:solidFill>
                          <a:srgbClr val="000000"/>
                        </a:solidFill>
                        <a:effectLst/>
                        <a:latin typeface="Calibri" panose="020F0502020204030204" pitchFamily="34" charset="0"/>
                      </a:endParaRPr>
                    </a:p>
                  </a:txBody>
                  <a:tcPr marL="9525" marR="9525" marT="9525"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876827506"/>
                  </a:ext>
                </a:extLst>
              </a:tr>
              <a:tr h="269517">
                <a:tc>
                  <a:txBody>
                    <a:bodyPr/>
                    <a:lstStyle/>
                    <a:p>
                      <a:pPr algn="l" fontAlgn="b"/>
                      <a:r>
                        <a:rPr lang="en-US" sz="1600" b="0" u="none" strike="noStrike" dirty="0">
                          <a:solidFill>
                            <a:srgbClr val="000000"/>
                          </a:solidFill>
                          <a:effectLst/>
                        </a:rPr>
                        <a:t>White</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20, 69%</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251039719"/>
                  </a:ext>
                </a:extLst>
              </a:tr>
              <a:tr h="269517">
                <a:tc>
                  <a:txBody>
                    <a:bodyPr/>
                    <a:lstStyle/>
                    <a:p>
                      <a:pPr algn="l" fontAlgn="b"/>
                      <a:r>
                        <a:rPr lang="en-US" sz="1600" b="0" u="none" strike="noStrike">
                          <a:solidFill>
                            <a:srgbClr val="000000"/>
                          </a:solidFill>
                          <a:effectLst/>
                        </a:rPr>
                        <a:t>Asian</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4, 14%</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910526638"/>
                  </a:ext>
                </a:extLst>
              </a:tr>
              <a:tr h="269517">
                <a:tc>
                  <a:txBody>
                    <a:bodyPr/>
                    <a:lstStyle/>
                    <a:p>
                      <a:pPr algn="l" fontAlgn="b"/>
                      <a:r>
                        <a:rPr lang="en-US" sz="1600" b="0" u="none" strike="noStrike">
                          <a:solidFill>
                            <a:srgbClr val="000000"/>
                          </a:solidFill>
                          <a:effectLst/>
                        </a:rPr>
                        <a:t>Black/AA</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5, 17%</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617391805"/>
                  </a:ext>
                </a:extLst>
              </a:tr>
              <a:tr h="269517">
                <a:tc>
                  <a:txBody>
                    <a:bodyPr/>
                    <a:lstStyle/>
                    <a:p>
                      <a:pPr algn="l" fontAlgn="b"/>
                      <a:r>
                        <a:rPr lang="en-US" sz="1600" b="1" u="none" strike="noStrike">
                          <a:solidFill>
                            <a:srgbClr val="000000"/>
                          </a:solidFill>
                          <a:effectLst/>
                        </a:rPr>
                        <a:t>Hispanic Ethnicity, n (%)</a:t>
                      </a:r>
                      <a:endParaRPr lang="en-US" sz="16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600" b="0" u="none" strike="noStrike">
                          <a:solidFill>
                            <a:srgbClr val="000000"/>
                          </a:solidFill>
                          <a:effectLst/>
                        </a:rPr>
                        <a:t>0, 0%</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680743519"/>
                  </a:ext>
                </a:extLst>
              </a:tr>
              <a:tr h="269517">
                <a:tc>
                  <a:txBody>
                    <a:bodyPr/>
                    <a:lstStyle/>
                    <a:p>
                      <a:pPr algn="l" fontAlgn="b"/>
                      <a:r>
                        <a:rPr lang="en-US" sz="1600" b="1" u="none" strike="noStrike">
                          <a:solidFill>
                            <a:srgbClr val="000000"/>
                          </a:solidFill>
                          <a:effectLst/>
                        </a:rPr>
                        <a:t>Role</a:t>
                      </a:r>
                      <a:endParaRPr lang="en-US" sz="1600" b="1" i="0" u="none" strike="noStrike">
                        <a:solidFill>
                          <a:srgbClr val="000000"/>
                        </a:solidFill>
                        <a:effectLst/>
                        <a:latin typeface="Calibri" panose="020F0502020204030204" pitchFamily="34" charset="0"/>
                      </a:endParaRPr>
                    </a:p>
                  </a:txBody>
                  <a:tcPr marL="9525" marR="9525" marT="9525"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505340991"/>
                  </a:ext>
                </a:extLst>
              </a:tr>
              <a:tr h="269517">
                <a:tc>
                  <a:txBody>
                    <a:bodyPr/>
                    <a:lstStyle/>
                    <a:p>
                      <a:pPr algn="l" fontAlgn="b"/>
                      <a:r>
                        <a:rPr lang="en-US" sz="1600" b="0" u="none" strike="noStrike">
                          <a:solidFill>
                            <a:srgbClr val="000000"/>
                          </a:solidFill>
                          <a:effectLst/>
                        </a:rPr>
                        <a:t>Nurse</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7, 24%</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031907290"/>
                  </a:ext>
                </a:extLst>
              </a:tr>
              <a:tr h="269517">
                <a:tc>
                  <a:txBody>
                    <a:bodyPr/>
                    <a:lstStyle/>
                    <a:p>
                      <a:pPr algn="l" fontAlgn="b"/>
                      <a:r>
                        <a:rPr lang="en-US" sz="1600" b="0" u="none" strike="noStrike">
                          <a:solidFill>
                            <a:srgbClr val="000000"/>
                          </a:solidFill>
                          <a:effectLst/>
                        </a:rPr>
                        <a:t>Attending Physician</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9, 31%</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4036469595"/>
                  </a:ext>
                </a:extLst>
              </a:tr>
              <a:tr h="269517">
                <a:tc>
                  <a:txBody>
                    <a:bodyPr/>
                    <a:lstStyle/>
                    <a:p>
                      <a:pPr algn="l" fontAlgn="b"/>
                      <a:r>
                        <a:rPr lang="en-US" sz="1600" b="0" u="none" strike="noStrike">
                          <a:solidFill>
                            <a:srgbClr val="000000"/>
                          </a:solidFill>
                          <a:effectLst/>
                        </a:rPr>
                        <a:t>Peer</a:t>
                      </a:r>
                      <a:endParaRPr lang="en-US" sz="1600" b="0" i="0" u="none" strike="noStrike">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2, 7%</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349569271"/>
                  </a:ext>
                </a:extLst>
              </a:tr>
              <a:tr h="269517">
                <a:tc>
                  <a:txBody>
                    <a:bodyPr/>
                    <a:lstStyle/>
                    <a:p>
                      <a:pPr algn="l" fontAlgn="b"/>
                      <a:r>
                        <a:rPr lang="en-US" sz="1600" b="0" u="none" strike="noStrike" dirty="0">
                          <a:solidFill>
                            <a:srgbClr val="000000"/>
                          </a:solidFill>
                          <a:effectLst/>
                        </a:rPr>
                        <a:t>Social worker</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3, 10%</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319608889"/>
                  </a:ext>
                </a:extLst>
              </a:tr>
              <a:tr h="269517">
                <a:tc>
                  <a:txBody>
                    <a:bodyPr/>
                    <a:lstStyle/>
                    <a:p>
                      <a:pPr algn="l" fontAlgn="b"/>
                      <a:r>
                        <a:rPr lang="en-US" sz="1600" b="0" u="none" strike="noStrike" dirty="0">
                          <a:solidFill>
                            <a:srgbClr val="000000"/>
                          </a:solidFill>
                          <a:effectLst/>
                        </a:rPr>
                        <a:t>Advanced Practice Provider</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2, 7%</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973971407"/>
                  </a:ext>
                </a:extLst>
              </a:tr>
              <a:tr h="269517">
                <a:tc>
                  <a:txBody>
                    <a:bodyPr/>
                    <a:lstStyle/>
                    <a:p>
                      <a:pPr algn="l" fontAlgn="b"/>
                      <a:r>
                        <a:rPr lang="en-US" sz="1600" b="0" u="none" strike="noStrike" dirty="0">
                          <a:solidFill>
                            <a:srgbClr val="000000"/>
                          </a:solidFill>
                          <a:effectLst/>
                        </a:rPr>
                        <a:t>Fellow</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a:solidFill>
                            <a:srgbClr val="000000"/>
                          </a:solidFill>
                          <a:effectLst/>
                        </a:rPr>
                        <a:t>2, 7%</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925415816"/>
                  </a:ext>
                </a:extLst>
              </a:tr>
              <a:tr h="269517">
                <a:tc>
                  <a:txBody>
                    <a:bodyPr/>
                    <a:lstStyle/>
                    <a:p>
                      <a:pPr algn="l" fontAlgn="b"/>
                      <a:r>
                        <a:rPr lang="en-US" sz="1600" b="0" u="none" strike="noStrike" dirty="0">
                          <a:solidFill>
                            <a:srgbClr val="000000"/>
                          </a:solidFill>
                          <a:effectLst/>
                        </a:rPr>
                        <a:t>Resident Physician</a:t>
                      </a:r>
                      <a:endParaRPr lang="en-US" sz="1600" b="0" i="0" u="none" strike="noStrike" dirty="0">
                        <a:solidFill>
                          <a:srgbClr val="000000"/>
                        </a:solidFill>
                        <a:effectLst/>
                        <a:latin typeface="Calibri" panose="020F0502020204030204" pitchFamily="34" charset="0"/>
                      </a:endParaRPr>
                    </a:p>
                  </a:txBody>
                  <a:tcPr marL="171450" marR="9525" marT="9525" anchor="b"/>
                </a:tc>
                <a:tc>
                  <a:txBody>
                    <a:bodyPr/>
                    <a:lstStyle/>
                    <a:p>
                      <a:pPr algn="r" fontAlgn="b"/>
                      <a:r>
                        <a:rPr lang="en-US" sz="1600" b="0" u="none" strike="noStrike" dirty="0">
                          <a:solidFill>
                            <a:srgbClr val="000000"/>
                          </a:solidFill>
                          <a:effectLst/>
                        </a:rPr>
                        <a:t>4, 14%</a:t>
                      </a:r>
                      <a:endParaRPr lang="en-US" sz="16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125347309"/>
                  </a:ext>
                </a:extLst>
              </a:tr>
            </a:tbl>
          </a:graphicData>
        </a:graphic>
      </p:graphicFrame>
    </p:spTree>
    <p:extLst>
      <p:ext uri="{BB962C8B-B14F-4D97-AF65-F5344CB8AC3E}">
        <p14:creationId xmlns:p14="http://schemas.microsoft.com/office/powerpoint/2010/main" val="30071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91B52-39B7-E557-447C-9D6ED930DC3D}"/>
              </a:ext>
            </a:extLst>
          </p:cNvPr>
          <p:cNvSpPr>
            <a:spLocks noGrp="1"/>
          </p:cNvSpPr>
          <p:nvPr>
            <p:ph type="title"/>
          </p:nvPr>
        </p:nvSpPr>
        <p:spPr/>
        <p:txBody>
          <a:bodyPr/>
          <a:lstStyle/>
          <a:p>
            <a:r>
              <a:rPr lang="en-US" dirty="0"/>
              <a:t>Key themes</a:t>
            </a:r>
          </a:p>
        </p:txBody>
      </p:sp>
      <p:sp>
        <p:nvSpPr>
          <p:cNvPr id="8" name="Text Placeholder 7">
            <a:extLst>
              <a:ext uri="{FF2B5EF4-FFF2-40B4-BE49-F238E27FC236}">
                <a16:creationId xmlns:a16="http://schemas.microsoft.com/office/drawing/2014/main" id="{4B663853-FC74-CC8A-4C2B-52425995580C}"/>
              </a:ext>
            </a:extLst>
          </p:cNvPr>
          <p:cNvSpPr>
            <a:spLocks noGrp="1"/>
          </p:cNvSpPr>
          <p:nvPr>
            <p:ph type="body" sz="quarter" idx="13"/>
          </p:nvPr>
        </p:nvSpPr>
        <p:spPr/>
        <p:txBody>
          <a:bodyPr/>
          <a:lstStyle/>
          <a:p>
            <a:endParaRPr lang="en-US" dirty="0"/>
          </a:p>
        </p:txBody>
      </p:sp>
      <p:pic>
        <p:nvPicPr>
          <p:cNvPr id="21" name="Content Placeholder 20" descr="Gears outline">
            <a:extLst>
              <a:ext uri="{FF2B5EF4-FFF2-40B4-BE49-F238E27FC236}">
                <a16:creationId xmlns:a16="http://schemas.microsoft.com/office/drawing/2014/main" id="{4F301CF8-1ED3-EF49-BAAD-9852352DD1FA}"/>
              </a:ext>
            </a:extLst>
          </p:cNvPr>
          <p:cNvPicPr>
            <a:picLocks noGrp="1" noChangeAspect="1"/>
          </p:cNvPicPr>
          <p:nvPr>
            <p:ph sz="half" idx="4294967295"/>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20538" y="1281113"/>
            <a:ext cx="271462" cy="271462"/>
          </a:xfrm>
        </p:spPr>
      </p:pic>
      <p:sp>
        <p:nvSpPr>
          <p:cNvPr id="4" name="Rounded Rectangle 3"/>
          <p:cNvSpPr/>
          <p:nvPr/>
        </p:nvSpPr>
        <p:spPr>
          <a:xfrm>
            <a:off x="727263" y="2295618"/>
            <a:ext cx="2409637" cy="3842382"/>
          </a:xfrm>
          <a:prstGeom prst="roundRect">
            <a:avLst>
              <a:gd name="adj" fmla="val 6069"/>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5" name="Rounded Rectangle 4"/>
          <p:cNvSpPr/>
          <p:nvPr/>
        </p:nvSpPr>
        <p:spPr>
          <a:xfrm>
            <a:off x="6317201" y="2295618"/>
            <a:ext cx="2409637" cy="3849175"/>
          </a:xfrm>
          <a:prstGeom prst="roundRect">
            <a:avLst>
              <a:gd name="adj" fmla="val 6599"/>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r>
              <a:rPr lang="en-US" sz="2000" dirty="0">
                <a:latin typeface="Calibri Light" panose="020F0302020204030204" pitchFamily="34" charset="0"/>
                <a:cs typeface="Calibri Light" panose="020F0302020204030204" pitchFamily="34" charset="0"/>
              </a:rPr>
              <a:t>However, persistent barriers remain including: </a:t>
            </a:r>
          </a:p>
        </p:txBody>
      </p:sp>
      <p:sp>
        <p:nvSpPr>
          <p:cNvPr id="6" name="Rounded Rectangle 5"/>
          <p:cNvSpPr/>
          <p:nvPr/>
        </p:nvSpPr>
        <p:spPr>
          <a:xfrm>
            <a:off x="3577055" y="2305527"/>
            <a:ext cx="2318123" cy="3842382"/>
          </a:xfrm>
          <a:prstGeom prst="roundRect">
            <a:avLst>
              <a:gd name="adj" fmla="val 6069"/>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20" name="Content Placeholder 15">
            <a:extLst>
              <a:ext uri="{FF2B5EF4-FFF2-40B4-BE49-F238E27FC236}">
                <a16:creationId xmlns:a16="http://schemas.microsoft.com/office/drawing/2014/main" id="{29BAB2FA-57E9-ED4A-83BD-1968D1D02650}"/>
              </a:ext>
            </a:extLst>
          </p:cNvPr>
          <p:cNvSpPr txBox="1">
            <a:spLocks/>
          </p:cNvSpPr>
          <p:nvPr/>
        </p:nvSpPr>
        <p:spPr>
          <a:xfrm>
            <a:off x="837943" y="2972116"/>
            <a:ext cx="2188275" cy="2425356"/>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Improved withdrawal and pain management </a:t>
            </a:r>
          </a:p>
        </p:txBody>
      </p:sp>
      <p:sp>
        <p:nvSpPr>
          <p:cNvPr id="24" name="Content Placeholder 15">
            <a:extLst>
              <a:ext uri="{FF2B5EF4-FFF2-40B4-BE49-F238E27FC236}">
                <a16:creationId xmlns:a16="http://schemas.microsoft.com/office/drawing/2014/main" id="{4F09DF7C-1FBF-1741-9B08-D6A977C8A610}"/>
              </a:ext>
            </a:extLst>
          </p:cNvPr>
          <p:cNvSpPr txBox="1">
            <a:spLocks/>
          </p:cNvSpPr>
          <p:nvPr/>
        </p:nvSpPr>
        <p:spPr>
          <a:xfrm>
            <a:off x="3613481" y="3471000"/>
            <a:ext cx="2185766" cy="1700787"/>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endParaRPr lang="en-US" sz="2000" b="0" dirty="0">
              <a:solidFill>
                <a:schemeClr val="bg1"/>
              </a:solidFill>
              <a:latin typeface="Calibri Light" panose="020F0302020204030204" pitchFamily="34" charset="0"/>
              <a:cs typeface="Calibri Light" panose="020F0302020204030204" pitchFamily="34" charset="0"/>
            </a:endParaRPr>
          </a:p>
        </p:txBody>
      </p:sp>
      <p:sp>
        <p:nvSpPr>
          <p:cNvPr id="25" name="Content Placeholder 15">
            <a:extLst>
              <a:ext uri="{FF2B5EF4-FFF2-40B4-BE49-F238E27FC236}">
                <a16:creationId xmlns:a16="http://schemas.microsoft.com/office/drawing/2014/main" id="{8F7D0CF0-AE4B-CD4D-A5CD-C6FAD78248E5}"/>
              </a:ext>
            </a:extLst>
          </p:cNvPr>
          <p:cNvSpPr txBox="1">
            <a:spLocks/>
          </p:cNvSpPr>
          <p:nvPr/>
        </p:nvSpPr>
        <p:spPr>
          <a:xfrm>
            <a:off x="3660363" y="3334401"/>
            <a:ext cx="2175310" cy="1700787"/>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Decreased clinician moral distress and burnout</a:t>
            </a:r>
          </a:p>
        </p:txBody>
      </p:sp>
      <p:sp>
        <p:nvSpPr>
          <p:cNvPr id="2" name="Line Callout 1 (Accent Bar) 1">
            <a:extLst>
              <a:ext uri="{FF2B5EF4-FFF2-40B4-BE49-F238E27FC236}">
                <a16:creationId xmlns:a16="http://schemas.microsoft.com/office/drawing/2014/main" id="{6BA6517A-9915-0A13-3903-B2783FC3054B}"/>
              </a:ext>
            </a:extLst>
          </p:cNvPr>
          <p:cNvSpPr/>
          <p:nvPr/>
        </p:nvSpPr>
        <p:spPr>
          <a:xfrm>
            <a:off x="9702140" y="1279218"/>
            <a:ext cx="1959429" cy="1238351"/>
          </a:xfrm>
          <a:prstGeom prst="accentCallout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dirty="0">
                <a:latin typeface="+mj-lt"/>
              </a:rPr>
              <a:t>Outpatient resources</a:t>
            </a:r>
          </a:p>
        </p:txBody>
      </p:sp>
      <p:sp>
        <p:nvSpPr>
          <p:cNvPr id="9" name="Line Callout 1 (Accent Bar) 8">
            <a:extLst>
              <a:ext uri="{FF2B5EF4-FFF2-40B4-BE49-F238E27FC236}">
                <a16:creationId xmlns:a16="http://schemas.microsoft.com/office/drawing/2014/main" id="{5E271442-5369-E0AC-AEE3-D23E4EA3E340}"/>
              </a:ext>
            </a:extLst>
          </p:cNvPr>
          <p:cNvSpPr/>
          <p:nvPr/>
        </p:nvSpPr>
        <p:spPr>
          <a:xfrm>
            <a:off x="9737404" y="3102081"/>
            <a:ext cx="1959429" cy="1238351"/>
          </a:xfrm>
          <a:prstGeom prst="accentCallout1">
            <a:avLst>
              <a:gd name="adj1" fmla="val 56150"/>
              <a:gd name="adj2" fmla="val -8939"/>
              <a:gd name="adj3" fmla="val 55921"/>
              <a:gd name="adj4" fmla="val -4136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dirty="0">
                <a:latin typeface="+mj-lt"/>
              </a:rPr>
              <a:t>General knowledge of SUD treatment</a:t>
            </a:r>
          </a:p>
        </p:txBody>
      </p:sp>
      <p:sp>
        <p:nvSpPr>
          <p:cNvPr id="10" name="Line Callout 1 (Accent Bar) 9">
            <a:extLst>
              <a:ext uri="{FF2B5EF4-FFF2-40B4-BE49-F238E27FC236}">
                <a16:creationId xmlns:a16="http://schemas.microsoft.com/office/drawing/2014/main" id="{DC8AACCE-2743-F321-90A9-8539886C2CAF}"/>
              </a:ext>
            </a:extLst>
          </p:cNvPr>
          <p:cNvSpPr/>
          <p:nvPr/>
        </p:nvSpPr>
        <p:spPr>
          <a:xfrm>
            <a:off x="9702139" y="4829638"/>
            <a:ext cx="1959429" cy="1238351"/>
          </a:xfrm>
          <a:prstGeom prst="accentCallout1">
            <a:avLst>
              <a:gd name="adj1" fmla="val 80124"/>
              <a:gd name="adj2" fmla="val -7121"/>
              <a:gd name="adj3" fmla="val 19481"/>
              <a:gd name="adj4" fmla="val -4378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dirty="0">
                <a:latin typeface="+mj-lt"/>
              </a:rPr>
              <a:t>Resource allocations</a:t>
            </a:r>
          </a:p>
        </p:txBody>
      </p:sp>
    </p:spTree>
    <p:custDataLst>
      <p:custData r:id="rId1"/>
      <p:custData r:id="rId2"/>
    </p:custDataLst>
    <p:extLst>
      <p:ext uri="{BB962C8B-B14F-4D97-AF65-F5344CB8AC3E}">
        <p14:creationId xmlns:p14="http://schemas.microsoft.com/office/powerpoint/2010/main" val="53206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62F1-7229-BE4F-EE80-FA36207B36ED}"/>
              </a:ext>
            </a:extLst>
          </p:cNvPr>
          <p:cNvSpPr>
            <a:spLocks noGrp="1"/>
          </p:cNvSpPr>
          <p:nvPr>
            <p:ph type="title"/>
          </p:nvPr>
        </p:nvSpPr>
        <p:spPr>
          <a:xfrm>
            <a:off x="719138" y="720000"/>
            <a:ext cx="3322510" cy="561600"/>
          </a:xfrm>
        </p:spPr>
        <p:txBody>
          <a:bodyPr/>
          <a:lstStyle/>
          <a:p>
            <a:r>
              <a:rPr lang="en-US" dirty="0"/>
              <a:t>ACS impact on improved patient care</a:t>
            </a:r>
          </a:p>
        </p:txBody>
      </p:sp>
      <p:sp>
        <p:nvSpPr>
          <p:cNvPr id="3" name="Date Placeholder 2">
            <a:extLst>
              <a:ext uri="{FF2B5EF4-FFF2-40B4-BE49-F238E27FC236}">
                <a16:creationId xmlns:a16="http://schemas.microsoft.com/office/drawing/2014/main" id="{38282C8E-F167-C4C8-DE7E-C584565CDC77}"/>
              </a:ext>
            </a:extLst>
          </p:cNvPr>
          <p:cNvSpPr>
            <a:spLocks noGrp="1"/>
          </p:cNvSpPr>
          <p:nvPr>
            <p:ph type="dt" sz="half" idx="10"/>
          </p:nvPr>
        </p:nvSpPr>
        <p:spPr/>
        <p:txBody>
          <a:bodyPr/>
          <a:lstStyle/>
          <a:p>
            <a:fld id="{9542A3E1-5A7C-9D48-8D77-D109D8F58155}" type="datetime4">
              <a:rPr lang="en-US" noProof="0" smtClean="0"/>
              <a:t>November 14, 2024</a:t>
            </a:fld>
            <a:endParaRPr lang="en-US" noProof="0"/>
          </a:p>
        </p:txBody>
      </p:sp>
      <p:sp>
        <p:nvSpPr>
          <p:cNvPr id="4" name="Slide Number Placeholder 3">
            <a:extLst>
              <a:ext uri="{FF2B5EF4-FFF2-40B4-BE49-F238E27FC236}">
                <a16:creationId xmlns:a16="http://schemas.microsoft.com/office/drawing/2014/main" id="{1D6A73D2-0EF9-4727-2F31-9E4405B2C710}"/>
              </a:ext>
            </a:extLst>
          </p:cNvPr>
          <p:cNvSpPr>
            <a:spLocks noGrp="1"/>
          </p:cNvSpPr>
          <p:nvPr>
            <p:ph type="sldNum" sz="quarter" idx="11"/>
          </p:nvPr>
        </p:nvSpPr>
        <p:spPr/>
        <p:txBody>
          <a:bodyPr/>
          <a:lstStyle/>
          <a:p>
            <a:fld id="{2DDEA8E7-5F55-4A60-8EF9-470692FC5635}" type="slidenum">
              <a:rPr lang="en-US" noProof="0" smtClean="0"/>
              <a:pPr/>
              <a:t>9</a:t>
            </a:fld>
            <a:endParaRPr lang="en-US" noProof="0"/>
          </a:p>
        </p:txBody>
      </p:sp>
      <p:sp>
        <p:nvSpPr>
          <p:cNvPr id="5" name="Text Placeholder 4">
            <a:extLst>
              <a:ext uri="{FF2B5EF4-FFF2-40B4-BE49-F238E27FC236}">
                <a16:creationId xmlns:a16="http://schemas.microsoft.com/office/drawing/2014/main" id="{F50768BC-434F-F8A8-0DFE-55FB8E6A6BA2}"/>
              </a:ext>
            </a:extLst>
          </p:cNvPr>
          <p:cNvSpPr>
            <a:spLocks noGrp="1"/>
          </p:cNvSpPr>
          <p:nvPr>
            <p:ph type="body" sz="quarter" idx="13"/>
          </p:nvPr>
        </p:nvSpPr>
        <p:spPr>
          <a:xfrm>
            <a:off x="7688813" y="5576400"/>
            <a:ext cx="10752000" cy="347020"/>
          </a:xfrm>
        </p:spPr>
        <p:txBody>
          <a:bodyPr/>
          <a:lstStyle/>
          <a:p>
            <a:r>
              <a:rPr lang="en-US" dirty="0"/>
              <a:t>Attending physician </a:t>
            </a:r>
          </a:p>
        </p:txBody>
      </p:sp>
      <p:sp>
        <p:nvSpPr>
          <p:cNvPr id="6" name="Rectangular Callout 5">
            <a:extLst>
              <a:ext uri="{FF2B5EF4-FFF2-40B4-BE49-F238E27FC236}">
                <a16:creationId xmlns:a16="http://schemas.microsoft.com/office/drawing/2014/main" id="{97EF2889-2ACA-86E5-3780-24E9357AA599}"/>
              </a:ext>
            </a:extLst>
          </p:cNvPr>
          <p:cNvSpPr/>
          <p:nvPr/>
        </p:nvSpPr>
        <p:spPr>
          <a:xfrm>
            <a:off x="4498848" y="934580"/>
            <a:ext cx="6974014" cy="4523616"/>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dirty="0">
                <a:solidFill>
                  <a:schemeClr val="tx1"/>
                </a:solidFill>
                <a:latin typeface="Calibri Light" panose="020F0302020204030204" pitchFamily="34" charset="0"/>
                <a:cs typeface="Calibri Light" panose="020F0302020204030204" pitchFamily="34" charset="0"/>
              </a:rPr>
              <a:t>Y</a:t>
            </a:r>
            <a:r>
              <a:rPr lang="en-US" sz="2800" dirty="0">
                <a:solidFill>
                  <a:schemeClr val="tx1"/>
                </a:solidFill>
                <a:effectLst/>
                <a:latin typeface="Calibri Light" panose="020F0302020204030204" pitchFamily="34" charset="0"/>
                <a:cs typeface="Calibri Light" panose="020F0302020204030204" pitchFamily="34" charset="0"/>
              </a:rPr>
              <a:t>ou can see the familiarity of the ACS team with certain protocols, whether that’s transitioning someone to methadone or cross titrating someone to buprenorphine… </a:t>
            </a:r>
            <a:r>
              <a:rPr lang="en-US" sz="2800" b="1" dirty="0">
                <a:solidFill>
                  <a:schemeClr val="tx1"/>
                </a:solidFill>
                <a:latin typeface="Calibri Light" panose="020F0302020204030204" pitchFamily="34" charset="0"/>
                <a:cs typeface="Calibri Light" panose="020F0302020204030204" pitchFamily="34" charset="0"/>
              </a:rPr>
              <a:t>S</a:t>
            </a:r>
            <a:r>
              <a:rPr lang="en-US" sz="2800" b="1" dirty="0">
                <a:solidFill>
                  <a:schemeClr val="tx1"/>
                </a:solidFill>
                <a:effectLst/>
                <a:latin typeface="Calibri Light" panose="020F0302020204030204" pitchFamily="34" charset="0"/>
                <a:cs typeface="Calibri Light" panose="020F0302020204030204" pitchFamily="34" charset="0"/>
              </a:rPr>
              <a:t>o from a medical knowledge standpoint, the change has been pretty significant</a:t>
            </a:r>
            <a:r>
              <a:rPr lang="en-US" sz="2800" dirty="0">
                <a:solidFill>
                  <a:schemeClr val="tx1"/>
                </a:solidFill>
                <a:latin typeface="Calibri Light" panose="020F0302020204030204" pitchFamily="34" charset="0"/>
                <a:cs typeface="Calibri Light" panose="020F0302020204030204" pitchFamily="34" charset="0"/>
              </a:rPr>
              <a:t>… </a:t>
            </a:r>
            <a:r>
              <a:rPr lang="en-US" sz="2800" dirty="0">
                <a:solidFill>
                  <a:schemeClr val="tx1"/>
                </a:solidFill>
                <a:effectLst/>
                <a:latin typeface="Calibri Light" panose="020F0302020204030204" pitchFamily="34" charset="0"/>
                <a:cs typeface="Calibri Light" panose="020F0302020204030204" pitchFamily="34" charset="0"/>
              </a:rPr>
              <a:t>patients have said that they feel safe, that it’s </a:t>
            </a:r>
            <a:r>
              <a:rPr lang="en-US" sz="2800" b="1" dirty="0">
                <a:solidFill>
                  <a:schemeClr val="tx1"/>
                </a:solidFill>
                <a:effectLst/>
                <a:latin typeface="Calibri Light" panose="020F0302020204030204" pitchFamily="34" charset="0"/>
                <a:cs typeface="Calibri Light" panose="020F0302020204030204" pitchFamily="34" charset="0"/>
              </a:rPr>
              <a:t>patient centered</a:t>
            </a:r>
            <a:r>
              <a:rPr lang="en-US" sz="2800" dirty="0">
                <a:solidFill>
                  <a:schemeClr val="tx1"/>
                </a:solidFill>
                <a:effectLst/>
                <a:latin typeface="Calibri Light" panose="020F0302020204030204" pitchFamily="34" charset="0"/>
                <a:cs typeface="Calibri Light" panose="020F0302020204030204" pitchFamily="34" charset="0"/>
              </a:rPr>
              <a:t>, and that it’s comfortable for them. </a:t>
            </a:r>
            <a:endParaRPr lang="en-US" sz="28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3680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DEA5C40-5749-E641-8E86-96745D6729F8}">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104429800088838","enableDocumentContentUpdater":false,"version":"2.0"}]]></TemplafySlideTemplateConfiguration>
</file>

<file path=customXml/item10.xml><?xml version="1.0" encoding="utf-8"?>
<TemplafyTemplateConfiguration><![CDATA[{"elementsMetadata":[],"transformationConfigurations":[],"templateName":"Tutorial: Penn Medicine Starter PPT","templateDescription":"Use this template for quick tips on how to use Templafy to create a presentation.","enableDocumentContentUpdater":false,"version":"2.0"}]]></Templafy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8104429800098495","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slideId":"638104429800213503","enableDocumentContentUpdater":false,"version":"2.0"}]]></TemplafySlideTemplateConfiguration>
</file>

<file path=customXml/item19.xml><?xml version="1.0" encoding="utf-8"?>
<TemplafySlideTemplateConfiguration><![CDATA[{"slideVersion":1,"isValidatorEnabled":false,"isLocked":false,"elementsMetadata":[],"slideId":"638104429800088838","enableDocumentContentUpdater":false,"version":"2.0"}]]></TemplafySlideTemplateConfiguration>
</file>

<file path=customXml/item2.xml><?xml version="1.0" encoding="utf-8"?>
<TemplafySlideTemplateConfiguration><![CDATA[{"slideVersion":1,"isValidatorEnabled":false,"isLocked":false,"elementsMetadata":[],"slideId":"638104429800731557","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FormConfiguration><![CDATA[{"formFields":[],"formDataEntries":[]}]]></TemplafyFormConfiguration>
</file>

<file path=customXml/item2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104429800088838","enableDocumentContentUpdater":false,"version":"2.0"}]]></TemplafySlideTemplateConfiguration>
</file>

<file path=customXml/item4.xml><?xml version="1.0" encoding="utf-8"?>
<TemplafySlideTemplateConfiguration><![CDATA[{"slideVersion":1,"isValidatorEnabled":false,"isLocked":false,"elementsMetadata":[],"slideId":"638104429800088838","enableDocumentContentUpdater":false,"version":"2.0"}]]></TemplafySlideTemplateConfiguration>
</file>

<file path=customXml/item5.xml><?xml version="1.0" encoding="utf-8"?>
<TemplafySlideTemplateConfiguration><![CDATA[{"slideVersion":1,"isValidatorEnabled":false,"isLocked":false,"elementsMetadata":[],"slideId":"638104429801052455","enableDocumentContentUpdater":false,"version":"2.0"}]]></TemplafySlideTemplateConfiguration>
</file>

<file path=customXml/item6.xml><?xml version="1.0" encoding="utf-8"?>
<TemplafySlideTemplateConfiguration><![CDATA[{"slideVersion":1,"isValidatorEnabled":false,"isLocked":false,"elementsMetadata":[],"slideId":"638104429800088838","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104429800075820","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B8DDDA3E-F994-9446-B629-AF292229EAF1}">
  <ds:schemaRefs/>
</ds:datastoreItem>
</file>

<file path=customXml/itemProps10.xml><?xml version="1.0" encoding="utf-8"?>
<ds:datastoreItem xmlns:ds="http://schemas.openxmlformats.org/officeDocument/2006/customXml" ds:itemID="{75C66485-C16D-4E63-95F3-68AAC287B58D}">
  <ds:schemaRefs/>
</ds:datastoreItem>
</file>

<file path=customXml/itemProps11.xml><?xml version="1.0" encoding="utf-8"?>
<ds:datastoreItem xmlns:ds="http://schemas.openxmlformats.org/officeDocument/2006/customXml" ds:itemID="{429F5D63-7599-4843-8C24-27F2B416AE9A}">
  <ds:schemaRefs/>
</ds:datastoreItem>
</file>

<file path=customXml/itemProps12.xml><?xml version="1.0" encoding="utf-8"?>
<ds:datastoreItem xmlns:ds="http://schemas.openxmlformats.org/officeDocument/2006/customXml" ds:itemID="{C93F71F7-32F7-49AD-8016-FA2446039362}">
  <ds:schemaRefs/>
</ds:datastoreItem>
</file>

<file path=customXml/itemProps13.xml><?xml version="1.0" encoding="utf-8"?>
<ds:datastoreItem xmlns:ds="http://schemas.openxmlformats.org/officeDocument/2006/customXml" ds:itemID="{F464271A-281F-A64E-918E-197CE94D27C1}">
  <ds:schemaRefs/>
</ds:datastoreItem>
</file>

<file path=customXml/itemProps14.xml><?xml version="1.0" encoding="utf-8"?>
<ds:datastoreItem xmlns:ds="http://schemas.openxmlformats.org/officeDocument/2006/customXml" ds:itemID="{EEC647CB-A0BF-4A2C-87AA-84858C20CD55}">
  <ds:schemaRefs/>
</ds:datastoreItem>
</file>

<file path=customXml/itemProps15.xml><?xml version="1.0" encoding="utf-8"?>
<ds:datastoreItem xmlns:ds="http://schemas.openxmlformats.org/officeDocument/2006/customXml" ds:itemID="{25BEC3CF-647F-4424-90B5-3D1F350273EA}">
  <ds:schemaRefs/>
</ds:datastoreItem>
</file>

<file path=customXml/itemProps16.xml><?xml version="1.0" encoding="utf-8"?>
<ds:datastoreItem xmlns:ds="http://schemas.openxmlformats.org/officeDocument/2006/customXml" ds:itemID="{C140DE6A-C43B-4ED8-8604-B7D4AA22D410}">
  <ds:schemaRefs/>
</ds:datastoreItem>
</file>

<file path=customXml/itemProps17.xml><?xml version="1.0" encoding="utf-8"?>
<ds:datastoreItem xmlns:ds="http://schemas.openxmlformats.org/officeDocument/2006/customXml" ds:itemID="{83C3AA34-AD6D-5942-A548-EFF4BF720A72}">
  <ds:schemaRefs/>
</ds:datastoreItem>
</file>

<file path=customXml/itemProps18.xml><?xml version="1.0" encoding="utf-8"?>
<ds:datastoreItem xmlns:ds="http://schemas.openxmlformats.org/officeDocument/2006/customXml" ds:itemID="{FB32D89E-556B-4E17-BEE4-425E686420F5}">
  <ds:schemaRefs/>
</ds:datastoreItem>
</file>

<file path=customXml/itemProps19.xml><?xml version="1.0" encoding="utf-8"?>
<ds:datastoreItem xmlns:ds="http://schemas.openxmlformats.org/officeDocument/2006/customXml" ds:itemID="{F5838126-D86E-E448-A333-0C7C06131021}">
  <ds:schemaRefs/>
</ds:datastoreItem>
</file>

<file path=customXml/itemProps2.xml><?xml version="1.0" encoding="utf-8"?>
<ds:datastoreItem xmlns:ds="http://schemas.openxmlformats.org/officeDocument/2006/customXml" ds:itemID="{FC93D831-A0B9-491D-AEB7-7040B5FA3CDC}">
  <ds:schemaRefs/>
</ds:datastoreItem>
</file>

<file path=customXml/itemProps20.xml><?xml version="1.0" encoding="utf-8"?>
<ds:datastoreItem xmlns:ds="http://schemas.openxmlformats.org/officeDocument/2006/customXml" ds:itemID="{420140A6-1E92-3548-8CA8-1233E2C2D0BF}">
  <ds:schemaRefs/>
</ds:datastoreItem>
</file>

<file path=customXml/itemProps21.xml><?xml version="1.0" encoding="utf-8"?>
<ds:datastoreItem xmlns:ds="http://schemas.openxmlformats.org/officeDocument/2006/customXml" ds:itemID="{EF36E791-FDBB-465C-9DB4-D74CCD81CF3E}">
  <ds:schemaRefs/>
</ds:datastoreItem>
</file>

<file path=customXml/itemProps22.xml><?xml version="1.0" encoding="utf-8"?>
<ds:datastoreItem xmlns:ds="http://schemas.openxmlformats.org/officeDocument/2006/customXml" ds:itemID="{0D5D4564-4980-8749-86FC-830839B6453E}">
  <ds:schemaRefs/>
</ds:datastoreItem>
</file>

<file path=customXml/itemProps3.xml><?xml version="1.0" encoding="utf-8"?>
<ds:datastoreItem xmlns:ds="http://schemas.openxmlformats.org/officeDocument/2006/customXml" ds:itemID="{9834ECA0-416E-0C4E-926F-233057DD8B23}">
  <ds:schemaRefs/>
</ds:datastoreItem>
</file>

<file path=customXml/itemProps4.xml><?xml version="1.0" encoding="utf-8"?>
<ds:datastoreItem xmlns:ds="http://schemas.openxmlformats.org/officeDocument/2006/customXml" ds:itemID="{C8648098-0D40-2248-BFE1-DFBA834B4E05}">
  <ds:schemaRefs/>
</ds:datastoreItem>
</file>

<file path=customXml/itemProps5.xml><?xml version="1.0" encoding="utf-8"?>
<ds:datastoreItem xmlns:ds="http://schemas.openxmlformats.org/officeDocument/2006/customXml" ds:itemID="{38680248-8DCA-4AB2-9AAB-939003395C62}">
  <ds:schemaRefs/>
</ds:datastoreItem>
</file>

<file path=customXml/itemProps6.xml><?xml version="1.0" encoding="utf-8"?>
<ds:datastoreItem xmlns:ds="http://schemas.openxmlformats.org/officeDocument/2006/customXml" ds:itemID="{5006D099-CEDE-1D4F-8140-EC8F72A26891}">
  <ds:schemaRefs/>
</ds:datastoreItem>
</file>

<file path=customXml/itemProps7.xml><?xml version="1.0" encoding="utf-8"?>
<ds:datastoreItem xmlns:ds="http://schemas.openxmlformats.org/officeDocument/2006/customXml" ds:itemID="{CBF4C7CB-0831-2841-A191-3D648FDA260B}">
  <ds:schemaRefs/>
</ds:datastoreItem>
</file>

<file path=customXml/itemProps8.xml><?xml version="1.0" encoding="utf-8"?>
<ds:datastoreItem xmlns:ds="http://schemas.openxmlformats.org/officeDocument/2006/customXml" ds:itemID="{60521A20-1BEE-4532-8B06-276DA2DF81E6}">
  <ds:schemaRefs/>
</ds:datastoreItem>
</file>

<file path=customXml/itemProps9.xml><?xml version="1.0" encoding="utf-8"?>
<ds:datastoreItem xmlns:ds="http://schemas.openxmlformats.org/officeDocument/2006/customXml" ds:itemID="{C87B117A-2688-47A4-B2B6-5ED9D9F0253F}">
  <ds:schemaRefs/>
</ds:datastoreItem>
</file>

<file path=docProps/app.xml><?xml version="1.0" encoding="utf-8"?>
<Properties xmlns="http://schemas.openxmlformats.org/officeDocument/2006/extended-properties" xmlns:vt="http://schemas.openxmlformats.org/officeDocument/2006/docPropsVTypes">
  <Template/>
  <TotalTime>13869</TotalTime>
  <Words>3302</Words>
  <Application>Microsoft Macintosh PowerPoint</Application>
  <PresentationFormat>Widescreen</PresentationFormat>
  <Paragraphs>257</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Helvetica Neue</vt:lpstr>
      <vt:lpstr>Times New Roman</vt:lpstr>
      <vt:lpstr>Wingdings</vt:lpstr>
      <vt:lpstr>Office Theme</vt:lpstr>
      <vt:lpstr>One Year in: The Impact of Addiction Consult Services in Improving Care for Hospitalized Patients with Substance Use Disorders</vt:lpstr>
      <vt:lpstr>I do not have any conflicts of interest to disclose. </vt:lpstr>
      <vt:lpstr>Background</vt:lpstr>
      <vt:lpstr>Objective</vt:lpstr>
      <vt:lpstr>Methods</vt:lpstr>
      <vt:lpstr>Methods</vt:lpstr>
      <vt:lpstr>Participant characteristics</vt:lpstr>
      <vt:lpstr>Key themes</vt:lpstr>
      <vt:lpstr>ACS impact on improved patient care</vt:lpstr>
      <vt:lpstr>Improved patient care means reduced clinician  burnout</vt:lpstr>
      <vt:lpstr>ACS impact on moral distress</vt:lpstr>
      <vt:lpstr>Persistent barriers: outpatient resources </vt:lpstr>
      <vt:lpstr>Persistent barriers: institutional resource allocation   </vt:lpstr>
      <vt:lpstr>Persistent barriers: institutional pressures for efficiency</vt:lpstr>
      <vt:lpstr>Persistent barriers: clinician knowledge</vt:lpstr>
      <vt:lpstr>Persistent barriers: clinician knowledge</vt:lpstr>
      <vt:lpstr>Limitations</vt:lpstr>
      <vt:lpstr>Diversity, Equity &amp; Inclusion</vt:lpstr>
      <vt:lpstr>Conclusion</vt:lpstr>
      <vt:lpstr>Acknowledgements</vt:lpstr>
      <vt:lpstr>PowerPoint Presentation</vt:lpstr>
      <vt:lpstr>Persistent barriers: outpatient resources </vt:lpstr>
      <vt:lpstr>Persistent barriers: internal institutional resource allocation   </vt:lpstr>
      <vt:lpstr>Persistent barriers: outpatient 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Davis, M H</cp:lastModifiedBy>
  <cp:revision>129</cp:revision>
  <dcterms:created xsi:type="dcterms:W3CDTF">2023-10-24T16:15:07Z</dcterms:created>
  <dcterms:modified xsi:type="dcterms:W3CDTF">2024-11-14T20:36:58Z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2023-08-04T21:11:51</vt:lpwstr>
  </property>
  <property fmtid="{D5CDD505-2E9C-101B-9397-08002B2CF9AE}" pid="3" name="TemplafyTenantId">
    <vt:lpwstr>pennmedicine</vt:lpwstr>
  </property>
  <property fmtid="{D5CDD505-2E9C-101B-9397-08002B2CF9AE}" pid="4" name="TemplafyTemplateId">
    <vt:lpwstr>638042099445521882</vt:lpwstr>
  </property>
  <property fmtid="{D5CDD505-2E9C-101B-9397-08002B2CF9AE}" pid="5" name="TemplafyUserProfileId">
    <vt:lpwstr>638229674087137601</vt:lpwstr>
  </property>
  <property fmtid="{D5CDD505-2E9C-101B-9397-08002B2CF9AE}" pid="6" name="TemplafyFromBlank">
    <vt:bool>false</vt:bool>
  </property>
</Properties>
</file>